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org&amp;utm_campaign=index&amp;utm_content=original" ContentType="image/png"/>
  <Default Extension="org&amp;utm_campaign=index&amp;utm_content=thumbnail" ContentType="image/png"/>
  <Default Extension="png" ContentType="image/png"/>
  <Default Extension="rels" ContentType="application/vnd.openxmlformats-package.relationships+xml"/>
  <Default Extension="svg" ContentType="image/svg+xml"/>
  <Default Extension="wdp" ContentType="image/vnd.ms-photo"/>
  <Default Extension="xlsb" ContentType="application/vnd.ms-excel.sheet.binary.macroEnabled.12"/>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heme/theme3.xml" ContentType="application/vnd.openxmlformats-officedocument.theme+xml"/>
  <Override PartName="/ppt/theme/theme4.xml" ContentType="application/vnd.openxmlformats-officedocument.theme+xml"/>
  <Override PartName="/ppt/tags/tag31.xml" ContentType="application/vnd.openxmlformats-officedocument.presentationml.tags+xml"/>
  <Override PartName="/ppt/tags/tag32.xml" ContentType="application/vnd.openxmlformats-officedocument.presentationml.tags+xml"/>
  <Override PartName="/ppt/notesSlides/notesSlide1.xml" ContentType="application/vnd.openxmlformats-officedocument.presentationml.notesSlide+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notesSlides/notesSlide2.xml" ContentType="application/vnd.openxmlformats-officedocument.presentationml.notesSlide+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notesSlides/notesSlide3.xml" ContentType="application/vnd.openxmlformats-officedocument.presentationml.notesSlide+xml"/>
  <Override PartName="/ppt/charts/chart1.xml" ContentType="application/vnd.openxmlformats-officedocument.drawingml.chart+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charts/chart5.xml" ContentType="application/vnd.openxmlformats-officedocument.drawingml.chart+xml"/>
  <Override PartName="/ppt/charts/chart6.xml" ContentType="application/vnd.openxmlformats-officedocument.drawingml.chart+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notesSlides/notesSlide4.xml" ContentType="application/vnd.openxmlformats-officedocument.presentationml.notesSlide+xml"/>
  <Override PartName="/ppt/charts/chart7.xml" ContentType="application/vnd.openxmlformats-officedocument.drawingml.chart+xml"/>
  <Override PartName="/ppt/tags/tag370.xml" ContentType="application/vnd.openxmlformats-officedocument.presentationml.tags+xml"/>
  <Override PartName="/ppt/notesSlides/notesSlide5.xml" ContentType="application/vnd.openxmlformats-officedocument.presentationml.notesSlide+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notesSlides/notesSlide6.xml" ContentType="application/vnd.openxmlformats-officedocument.presentationml.notesSlide+xml"/>
  <Override PartName="/ppt/charts/chart8.xml" ContentType="application/vnd.openxmlformats-officedocument.drawingml.chart+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tags/tag422.xml" ContentType="application/vnd.openxmlformats-officedocument.presentationml.tags+xml"/>
  <Override PartName="/ppt/tags/tag423.xml" ContentType="application/vnd.openxmlformats-officedocument.presentationml.tags+xml"/>
  <Override PartName="/ppt/tags/tag424.xml" ContentType="application/vnd.openxmlformats-officedocument.presentationml.tags+xml"/>
  <Override PartName="/ppt/tags/tag425.xml" ContentType="application/vnd.openxmlformats-officedocument.presentationml.tags+xml"/>
  <Override PartName="/ppt/tags/tag426.xml" ContentType="application/vnd.openxmlformats-officedocument.presentationml.tags+xml"/>
  <Override PartName="/ppt/tags/tag427.xml" ContentType="application/vnd.openxmlformats-officedocument.presentationml.tags+xml"/>
  <Override PartName="/ppt/tags/tag428.xml" ContentType="application/vnd.openxmlformats-officedocument.presentationml.tags+xml"/>
  <Override PartName="/ppt/tags/tag429.xml" ContentType="application/vnd.openxmlformats-officedocument.presentationml.tags+xml"/>
  <Override PartName="/ppt/tags/tag430.xml" ContentType="application/vnd.openxmlformats-officedocument.presentationml.tags+xml"/>
  <Override PartName="/ppt/tags/tag431.xml" ContentType="application/vnd.openxmlformats-officedocument.presentationml.tags+xml"/>
  <Override PartName="/ppt/tags/tag432.xml" ContentType="application/vnd.openxmlformats-officedocument.presentationml.tags+xml"/>
  <Override PartName="/ppt/tags/tag433.xml" ContentType="application/vnd.openxmlformats-officedocument.presentationml.tags+xml"/>
  <Override PartName="/ppt/tags/tag434.xml" ContentType="application/vnd.openxmlformats-officedocument.presentationml.tags+xml"/>
  <Override PartName="/ppt/tags/tag435.xml" ContentType="application/vnd.openxmlformats-officedocument.presentationml.tags+xml"/>
  <Override PartName="/ppt/tags/tag436.xml" ContentType="application/vnd.openxmlformats-officedocument.presentationml.tags+xml"/>
  <Override PartName="/ppt/tags/tag437.xml" ContentType="application/vnd.openxmlformats-officedocument.presentationml.tags+xml"/>
  <Override PartName="/ppt/tags/tag438.xml" ContentType="application/vnd.openxmlformats-officedocument.presentationml.tags+xml"/>
  <Override PartName="/ppt/tags/tag439.xml" ContentType="application/vnd.openxmlformats-officedocument.presentationml.tags+xml"/>
  <Override PartName="/ppt/tags/tag440.xml" ContentType="application/vnd.openxmlformats-officedocument.presentationml.tags+xml"/>
  <Override PartName="/ppt/tags/tag441.xml" ContentType="application/vnd.openxmlformats-officedocument.presentationml.tags+xml"/>
  <Override PartName="/ppt/tags/tag442.xml" ContentType="application/vnd.openxmlformats-officedocument.presentationml.tags+xml"/>
  <Override PartName="/ppt/tags/tag443.xml" ContentType="application/vnd.openxmlformats-officedocument.presentationml.tags+xml"/>
  <Override PartName="/ppt/tags/tag444.xml" ContentType="application/vnd.openxmlformats-officedocument.presentationml.tags+xml"/>
  <Override PartName="/ppt/tags/tag445.xml" ContentType="application/vnd.openxmlformats-officedocument.presentationml.tags+xml"/>
  <Override PartName="/ppt/tags/tag446.xml" ContentType="application/vnd.openxmlformats-officedocument.presentationml.tags+xml"/>
  <Override PartName="/ppt/tags/tag447.xml" ContentType="application/vnd.openxmlformats-officedocument.presentationml.tags+xml"/>
  <Override PartName="/ppt/tags/tag448.xml" ContentType="application/vnd.openxmlformats-officedocument.presentationml.tags+xml"/>
  <Override PartName="/ppt/tags/tag449.xml" ContentType="application/vnd.openxmlformats-officedocument.presentationml.tags+xml"/>
  <Override PartName="/ppt/tags/tag450.xml" ContentType="application/vnd.openxmlformats-officedocument.presentationml.tags+xml"/>
  <Override PartName="/ppt/tags/tag451.xml" ContentType="application/vnd.openxmlformats-officedocument.presentationml.tags+xml"/>
  <Override PartName="/ppt/tags/tag452.xml" ContentType="application/vnd.openxmlformats-officedocument.presentationml.tags+xml"/>
  <Override PartName="/ppt/tags/tag453.xml" ContentType="application/vnd.openxmlformats-officedocument.presentationml.tags+xml"/>
  <Override PartName="/ppt/tags/tag454.xml" ContentType="application/vnd.openxmlformats-officedocument.presentationml.tags+xml"/>
  <Override PartName="/ppt/tags/tag455.xml" ContentType="application/vnd.openxmlformats-officedocument.presentationml.tags+xml"/>
  <Override PartName="/ppt/tags/tag456.xml" ContentType="application/vnd.openxmlformats-officedocument.presentationml.tags+xml"/>
  <Override PartName="/ppt/tags/tag457.xml" ContentType="application/vnd.openxmlformats-officedocument.presentationml.tags+xml"/>
  <Override PartName="/ppt/tags/tag458.xml" ContentType="application/vnd.openxmlformats-officedocument.presentationml.tags+xml"/>
  <Override PartName="/ppt/tags/tag459.xml" ContentType="application/vnd.openxmlformats-officedocument.presentationml.tags+xml"/>
  <Override PartName="/ppt/tags/tag460.xml" ContentType="application/vnd.openxmlformats-officedocument.presentationml.tags+xml"/>
  <Override PartName="/ppt/tags/tag461.xml" ContentType="application/vnd.openxmlformats-officedocument.presentationml.tags+xml"/>
  <Override PartName="/ppt/tags/tag462.xml" ContentType="application/vnd.openxmlformats-officedocument.presentationml.tags+xml"/>
  <Override PartName="/ppt/tags/tag463.xml" ContentType="application/vnd.openxmlformats-officedocument.presentationml.tags+xml"/>
  <Override PartName="/ppt/tags/tag464.xml" ContentType="application/vnd.openxmlformats-officedocument.presentationml.tags+xml"/>
  <Override PartName="/ppt/tags/tag465.xml" ContentType="application/vnd.openxmlformats-officedocument.presentationml.tags+xml"/>
  <Override PartName="/ppt/tags/tag466.xml" ContentType="application/vnd.openxmlformats-officedocument.presentationml.tags+xml"/>
  <Override PartName="/ppt/tags/tag467.xml" ContentType="application/vnd.openxmlformats-officedocument.presentationml.tags+xml"/>
  <Override PartName="/ppt/tags/tag468.xml" ContentType="application/vnd.openxmlformats-officedocument.presentationml.tags+xml"/>
  <Override PartName="/ppt/notesSlides/notesSlide7.xml" ContentType="application/vnd.openxmlformats-officedocument.presentationml.notesSlide+xml"/>
  <Override PartName="/ppt/charts/chart9.xml" ContentType="application/vnd.openxmlformats-officedocument.drawingml.chart+xml"/>
  <Override PartName="/ppt/tags/tag469.xml" ContentType="application/vnd.openxmlformats-officedocument.presentationml.tags+xml"/>
  <Override PartName="/ppt/tags/tag470.xml" ContentType="application/vnd.openxmlformats-officedocument.presentationml.tags+xml"/>
  <Override PartName="/ppt/tags/tag471.xml" ContentType="application/vnd.openxmlformats-officedocument.presentationml.tags+xml"/>
  <Override PartName="/ppt/tags/tag472.xml" ContentType="application/vnd.openxmlformats-officedocument.presentationml.tags+xml"/>
  <Override PartName="/ppt/tags/tag473.xml" ContentType="application/vnd.openxmlformats-officedocument.presentationml.tags+xml"/>
  <Override PartName="/ppt/tags/tag474.xml" ContentType="application/vnd.openxmlformats-officedocument.presentationml.tags+xml"/>
  <Override PartName="/ppt/tags/tag475.xml" ContentType="application/vnd.openxmlformats-officedocument.presentationml.tags+xml"/>
  <Override PartName="/ppt/tags/tag476.xml" ContentType="application/vnd.openxmlformats-officedocument.presentationml.tags+xml"/>
  <Override PartName="/ppt/tags/tag477.xml" ContentType="application/vnd.openxmlformats-officedocument.presentationml.tags+xml"/>
  <Override PartName="/ppt/tags/tag478.xml" ContentType="application/vnd.openxmlformats-officedocument.presentationml.tags+xml"/>
  <Override PartName="/ppt/tags/tag479.xml" ContentType="application/vnd.openxmlformats-officedocument.presentationml.tags+xml"/>
  <Override PartName="/ppt/tags/tag480.xml" ContentType="application/vnd.openxmlformats-officedocument.presentationml.tags+xml"/>
  <Override PartName="/ppt/tags/tag481.xml" ContentType="application/vnd.openxmlformats-officedocument.presentationml.tags+xml"/>
  <Override PartName="/ppt/tags/tag482.xml" ContentType="application/vnd.openxmlformats-officedocument.presentationml.tags+xml"/>
  <Override PartName="/ppt/tags/tag483.xml" ContentType="application/vnd.openxmlformats-officedocument.presentationml.tags+xml"/>
  <Override PartName="/ppt/tags/tag484.xml" ContentType="application/vnd.openxmlformats-officedocument.presentationml.tags+xml"/>
  <Override PartName="/ppt/tags/tag485.xml" ContentType="application/vnd.openxmlformats-officedocument.presentationml.tags+xml"/>
  <Override PartName="/ppt/tags/tag486.xml" ContentType="application/vnd.openxmlformats-officedocument.presentationml.tags+xml"/>
  <Override PartName="/ppt/tags/tag487.xml" ContentType="application/vnd.openxmlformats-officedocument.presentationml.tags+xml"/>
  <Override PartName="/ppt/tags/tag488.xml" ContentType="application/vnd.openxmlformats-officedocument.presentationml.tags+xml"/>
  <Override PartName="/ppt/tags/tag489.xml" ContentType="application/vnd.openxmlformats-officedocument.presentationml.tags+xml"/>
  <Override PartName="/ppt/tags/tag490.xml" ContentType="application/vnd.openxmlformats-officedocument.presentationml.tags+xml"/>
  <Override PartName="/ppt/tags/tag491.xml" ContentType="application/vnd.openxmlformats-officedocument.presentationml.tags+xml"/>
  <Override PartName="/ppt/tags/tag492.xml" ContentType="application/vnd.openxmlformats-officedocument.presentationml.tags+xml"/>
  <Override PartName="/ppt/tags/tag493.xml" ContentType="application/vnd.openxmlformats-officedocument.presentationml.tags+xml"/>
  <Override PartName="/ppt/tags/tag494.xml" ContentType="application/vnd.openxmlformats-officedocument.presentationml.tags+xml"/>
  <Override PartName="/ppt/tags/tag495.xml" ContentType="application/vnd.openxmlformats-officedocument.presentationml.tags+xml"/>
  <Override PartName="/ppt/tags/tag496.xml" ContentType="application/vnd.openxmlformats-officedocument.presentationml.tags+xml"/>
  <Override PartName="/ppt/tags/tag497.xml" ContentType="application/vnd.openxmlformats-officedocument.presentationml.tags+xml"/>
  <Override PartName="/ppt/tags/tag498.xml" ContentType="application/vnd.openxmlformats-officedocument.presentationml.tags+xml"/>
  <Override PartName="/ppt/tags/tag499.xml" ContentType="application/vnd.openxmlformats-officedocument.presentationml.tags+xml"/>
  <Override PartName="/ppt/tags/tag500.xml" ContentType="application/vnd.openxmlformats-officedocument.presentationml.tags+xml"/>
  <Override PartName="/ppt/tags/tag501.xml" ContentType="application/vnd.openxmlformats-officedocument.presentationml.tags+xml"/>
  <Override PartName="/ppt/tags/tag502.xml" ContentType="application/vnd.openxmlformats-officedocument.presentationml.tags+xml"/>
  <Override PartName="/ppt/tags/tag503.xml" ContentType="application/vnd.openxmlformats-officedocument.presentationml.tags+xml"/>
  <Override PartName="/ppt/tags/tag504.xml" ContentType="application/vnd.openxmlformats-officedocument.presentationml.tags+xml"/>
  <Override PartName="/ppt/tags/tag505.xml" ContentType="application/vnd.openxmlformats-officedocument.presentationml.tags+xml"/>
  <Override PartName="/ppt/tags/tag506.xml" ContentType="application/vnd.openxmlformats-officedocument.presentationml.tags+xml"/>
  <Override PartName="/ppt/tags/tag507.xml" ContentType="application/vnd.openxmlformats-officedocument.presentationml.tags+xml"/>
  <Override PartName="/ppt/tags/tag508.xml" ContentType="application/vnd.openxmlformats-officedocument.presentationml.tags+xml"/>
  <Override PartName="/ppt/tags/tag509.xml" ContentType="application/vnd.openxmlformats-officedocument.presentationml.tags+xml"/>
  <Override PartName="/ppt/tags/tag510.xml" ContentType="application/vnd.openxmlformats-officedocument.presentationml.tags+xml"/>
  <Override PartName="/ppt/tags/tag511.xml" ContentType="application/vnd.openxmlformats-officedocument.presentationml.tags+xml"/>
  <Override PartName="/ppt/tags/tag512.xml" ContentType="application/vnd.openxmlformats-officedocument.presentationml.tags+xml"/>
  <Override PartName="/ppt/tags/tag513.xml" ContentType="application/vnd.openxmlformats-officedocument.presentationml.tags+xml"/>
  <Override PartName="/ppt/tags/tag514.xml" ContentType="application/vnd.openxmlformats-officedocument.presentationml.tags+xml"/>
  <Override PartName="/ppt/tags/tag515.xml" ContentType="application/vnd.openxmlformats-officedocument.presentationml.tags+xml"/>
  <Override PartName="/ppt/tags/tag516.xml" ContentType="application/vnd.openxmlformats-officedocument.presentationml.tags+xml"/>
  <Override PartName="/ppt/tags/tag517.xml" ContentType="application/vnd.openxmlformats-officedocument.presentationml.tags+xml"/>
  <Override PartName="/ppt/tags/tag518.xml" ContentType="application/vnd.openxmlformats-officedocument.presentationml.tags+xml"/>
  <Override PartName="/ppt/tags/tag519.xml" ContentType="application/vnd.openxmlformats-officedocument.presentationml.tags+xml"/>
  <Override PartName="/ppt/tags/tag520.xml" ContentType="application/vnd.openxmlformats-officedocument.presentationml.tags+xml"/>
  <Override PartName="/ppt/tags/tag521.xml" ContentType="application/vnd.openxmlformats-officedocument.presentationml.tags+xml"/>
  <Override PartName="/ppt/tags/tag522.xml" ContentType="application/vnd.openxmlformats-officedocument.presentationml.tags+xml"/>
  <Override PartName="/ppt/tags/tag523.xml" ContentType="application/vnd.openxmlformats-officedocument.presentationml.tags+xml"/>
  <Override PartName="/ppt/tags/tag524.xml" ContentType="application/vnd.openxmlformats-officedocument.presentationml.tags+xml"/>
  <Override PartName="/ppt/tags/tag525.xml" ContentType="application/vnd.openxmlformats-officedocument.presentationml.tags+xml"/>
  <Override PartName="/ppt/tags/tag526.xml" ContentType="application/vnd.openxmlformats-officedocument.presentationml.tags+xml"/>
  <Override PartName="/ppt/tags/tag527.xml" ContentType="application/vnd.openxmlformats-officedocument.presentationml.tags+xml"/>
  <Override PartName="/ppt/tags/tag528.xml" ContentType="application/vnd.openxmlformats-officedocument.presentationml.tags+xml"/>
  <Override PartName="/ppt/notesSlides/notesSlide8.xml" ContentType="application/vnd.openxmlformats-officedocument.presentationml.notesSlide+xml"/>
  <Override PartName="/ppt/charts/chart10.xml" ContentType="application/vnd.openxmlformats-officedocument.drawingml.chart+xml"/>
  <Override PartName="/ppt/charts/chart11.xml" ContentType="application/vnd.openxmlformats-officedocument.drawingml.chart+xml"/>
  <Override PartName="/ppt/tags/tag529.xml" ContentType="application/vnd.openxmlformats-officedocument.presentationml.tags+xml"/>
  <Override PartName="/ppt/tags/tag530.xml" ContentType="application/vnd.openxmlformats-officedocument.presentationml.tags+xml"/>
  <Override PartName="/ppt/notesSlides/notesSlide9.xml" ContentType="application/vnd.openxmlformats-officedocument.presentationml.notesSlide+xml"/>
  <Override PartName="/ppt/tags/tag531.xml" ContentType="application/vnd.openxmlformats-officedocument.presentationml.tags+xml"/>
  <Override PartName="/ppt/tags/tag532.xml" ContentType="application/vnd.openxmlformats-officedocument.presentationml.tags+xml"/>
  <Override PartName="/ppt/tags/tag533.xml" ContentType="application/vnd.openxmlformats-officedocument.presentationml.tags+xml"/>
  <Override PartName="/ppt/tags/tag534.xml" ContentType="application/vnd.openxmlformats-officedocument.presentationml.tags+xml"/>
  <Override PartName="/ppt/tags/tag535.xml" ContentType="application/vnd.openxmlformats-officedocument.presentationml.tags+xml"/>
  <Override PartName="/ppt/tags/tag536.xml" ContentType="application/vnd.openxmlformats-officedocument.presentationml.tags+xml"/>
  <Override PartName="/ppt/tags/tag537.xml" ContentType="application/vnd.openxmlformats-officedocument.presentationml.tags+xml"/>
  <Override PartName="/ppt/tags/tag538.xml" ContentType="application/vnd.openxmlformats-officedocument.presentationml.tags+xml"/>
  <Override PartName="/ppt/tags/tag539.xml" ContentType="application/vnd.openxmlformats-officedocument.presentationml.tags+xml"/>
  <Override PartName="/ppt/tags/tag540.xml" ContentType="application/vnd.openxmlformats-officedocument.presentationml.tags+xml"/>
  <Override PartName="/ppt/tags/tag541.xml" ContentType="application/vnd.openxmlformats-officedocument.presentationml.tags+xml"/>
  <Override PartName="/ppt/tags/tag542.xml" ContentType="application/vnd.openxmlformats-officedocument.presentationml.tags+xml"/>
  <Override PartName="/ppt/tags/tag543.xml" ContentType="application/vnd.openxmlformats-officedocument.presentationml.tags+xml"/>
  <Override PartName="/ppt/tags/tag544.xml" ContentType="application/vnd.openxmlformats-officedocument.presentationml.tags+xml"/>
  <Override PartName="/ppt/tags/tag545.xml" ContentType="application/vnd.openxmlformats-officedocument.presentationml.tags+xml"/>
  <Override PartName="/ppt/tags/tag546.xml" ContentType="application/vnd.openxmlformats-officedocument.presentationml.tags+xml"/>
  <Override PartName="/ppt/tags/tag547.xml" ContentType="application/vnd.openxmlformats-officedocument.presentationml.tags+xml"/>
  <Override PartName="/ppt/tags/tag548.xml" ContentType="application/vnd.openxmlformats-officedocument.presentationml.tags+xml"/>
  <Override PartName="/ppt/tags/tag549.xml" ContentType="application/vnd.openxmlformats-officedocument.presentationml.tags+xml"/>
  <Override PartName="/ppt/tags/tag550.xml" ContentType="application/vnd.openxmlformats-officedocument.presentationml.tags+xml"/>
  <Override PartName="/ppt/tags/tag551.xml" ContentType="application/vnd.openxmlformats-officedocument.presentationml.tags+xml"/>
  <Override PartName="/ppt/tags/tag552.xml" ContentType="application/vnd.openxmlformats-officedocument.presentationml.tags+xml"/>
  <Override PartName="/ppt/tags/tag553.xml" ContentType="application/vnd.openxmlformats-officedocument.presentationml.tags+xml"/>
  <Override PartName="/ppt/tags/tag554.xml" ContentType="application/vnd.openxmlformats-officedocument.presentationml.tags+xml"/>
  <Override PartName="/ppt/tags/tag555.xml" ContentType="application/vnd.openxmlformats-officedocument.presentationml.tags+xml"/>
  <Override PartName="/ppt/tags/tag556.xml" ContentType="application/vnd.openxmlformats-officedocument.presentationml.tags+xml"/>
  <Override PartName="/ppt/tags/tag557.xml" ContentType="application/vnd.openxmlformats-officedocument.presentationml.tags+xml"/>
  <Override PartName="/ppt/tags/tag558.xml" ContentType="application/vnd.openxmlformats-officedocument.presentationml.tags+xml"/>
  <Override PartName="/ppt/tags/tag559.xml" ContentType="application/vnd.openxmlformats-officedocument.presentationml.tags+xml"/>
  <Override PartName="/ppt/tags/tag560.xml" ContentType="application/vnd.openxmlformats-officedocument.presentationml.tags+xml"/>
  <Override PartName="/ppt/tags/tag561.xml" ContentType="application/vnd.openxmlformats-officedocument.presentationml.tags+xml"/>
  <Override PartName="/ppt/tags/tag562.xml" ContentType="application/vnd.openxmlformats-officedocument.presentationml.tags+xml"/>
  <Override PartName="/ppt/tags/tag563.xml" ContentType="application/vnd.openxmlformats-officedocument.presentationml.tags+xml"/>
  <Override PartName="/ppt/tags/tag564.xml" ContentType="application/vnd.openxmlformats-officedocument.presentationml.tags+xml"/>
  <Override PartName="/ppt/tags/tag565.xml" ContentType="application/vnd.openxmlformats-officedocument.presentationml.tags+xml"/>
  <Override PartName="/ppt/tags/tag566.xml" ContentType="application/vnd.openxmlformats-officedocument.presentationml.tags+xml"/>
  <Override PartName="/ppt/tags/tag567.xml" ContentType="application/vnd.openxmlformats-officedocument.presentationml.tags+xml"/>
  <Override PartName="/ppt/tags/tag568.xml" ContentType="application/vnd.openxmlformats-officedocument.presentationml.tags+xml"/>
  <Override PartName="/ppt/tags/tag569.xml" ContentType="application/vnd.openxmlformats-officedocument.presentationml.tags+xml"/>
  <Override PartName="/ppt/tags/tag570.xml" ContentType="application/vnd.openxmlformats-officedocument.presentationml.tags+xml"/>
  <Override PartName="/ppt/tags/tag571.xml" ContentType="application/vnd.openxmlformats-officedocument.presentationml.tags+xml"/>
  <Override PartName="/ppt/tags/tag572.xml" ContentType="application/vnd.openxmlformats-officedocument.presentationml.tags+xml"/>
  <Override PartName="/ppt/tags/tag573.xml" ContentType="application/vnd.openxmlformats-officedocument.presentationml.tags+xml"/>
  <Override PartName="/ppt/tags/tag574.xml" ContentType="application/vnd.openxmlformats-officedocument.presentationml.tags+xml"/>
  <Override PartName="/ppt/tags/tag575.xml" ContentType="application/vnd.openxmlformats-officedocument.presentationml.tags+xml"/>
  <Override PartName="/ppt/tags/tag576.xml" ContentType="application/vnd.openxmlformats-officedocument.presentationml.tags+xml"/>
  <Override PartName="/ppt/tags/tag577.xml" ContentType="application/vnd.openxmlformats-officedocument.presentationml.tags+xml"/>
  <Override PartName="/ppt/tags/tag578.xml" ContentType="application/vnd.openxmlformats-officedocument.presentationml.tags+xml"/>
  <Override PartName="/ppt/tags/tag579.xml" ContentType="application/vnd.openxmlformats-officedocument.presentationml.tags+xml"/>
  <Override PartName="/ppt/notesSlides/notesSlide10.xml" ContentType="application/vnd.openxmlformats-officedocument.presentationml.notesSlid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tags/tag580.xml" ContentType="application/vnd.openxmlformats-officedocument.presentationml.tags+xml"/>
  <Override PartName="/ppt/tags/tag581.xml" ContentType="application/vnd.openxmlformats-officedocument.presentationml.tags+xml"/>
  <Override PartName="/ppt/tags/tag582.xml" ContentType="application/vnd.openxmlformats-officedocument.presentationml.tags+xml"/>
  <Override PartName="/ppt/tags/tag583.xml" ContentType="application/vnd.openxmlformats-officedocument.presentationml.tags+xml"/>
  <Override PartName="/ppt/tags/tag584.xml" ContentType="application/vnd.openxmlformats-officedocument.presentationml.tags+xml"/>
  <Override PartName="/ppt/tags/tag585.xml" ContentType="application/vnd.openxmlformats-officedocument.presentationml.tags+xml"/>
  <Override PartName="/ppt/tags/tag586.xml" ContentType="application/vnd.openxmlformats-officedocument.presentationml.tags+xml"/>
  <Override PartName="/ppt/tags/tag587.xml" ContentType="application/vnd.openxmlformats-officedocument.presentationml.tags+xml"/>
  <Override PartName="/ppt/tags/tag588.xml" ContentType="application/vnd.openxmlformats-officedocument.presentationml.tags+xml"/>
  <Override PartName="/ppt/tags/tag589.xml" ContentType="application/vnd.openxmlformats-officedocument.presentationml.tags+xml"/>
  <Override PartName="/ppt/charts/chart15.xml" ContentType="application/vnd.openxmlformats-officedocument.drawingml.chart+xml"/>
  <Override PartName="/ppt/tags/tag590.xml" ContentType="application/vnd.openxmlformats-officedocument.presentationml.tags+xml"/>
  <Override PartName="/ppt/tags/tag591.xml" ContentType="application/vnd.openxmlformats-officedocument.presentationml.tags+xml"/>
  <Override PartName="/ppt/tags/tag592.xml" ContentType="application/vnd.openxmlformats-officedocument.presentationml.tags+xml"/>
  <Override PartName="/ppt/tags/tag593.xml" ContentType="application/vnd.openxmlformats-officedocument.presentationml.tags+xml"/>
  <Override PartName="/ppt/notesSlides/notesSlide11.xml" ContentType="application/vnd.openxmlformats-officedocument.presentationml.notesSlide+xml"/>
  <Override PartName="/ppt/tags/tag594.xml" ContentType="application/vnd.openxmlformats-officedocument.presentationml.tags+xml"/>
  <Override PartName="/ppt/notesSlides/notesSlide12.xml" ContentType="application/vnd.openxmlformats-officedocument.presentationml.notesSlide+xml"/>
  <Override PartName="/ppt/tags/tag595.xml" ContentType="application/vnd.openxmlformats-officedocument.presentationml.tags+xml"/>
  <Override PartName="/ppt/notesSlides/notesSlide13.xml" ContentType="application/vnd.openxmlformats-officedocument.presentationml.notesSlide+xml"/>
  <Override PartName="/ppt/tags/tag596.xml" ContentType="application/vnd.openxmlformats-officedocument.presentationml.tags+xml"/>
  <Override PartName="/ppt/tags/tag597.xml" ContentType="application/vnd.openxmlformats-officedocument.presentationml.tags+xml"/>
  <Override PartName="/ppt/tags/tag598.xml" ContentType="application/vnd.openxmlformats-officedocument.presentationml.tags+xml"/>
  <Override PartName="/ppt/tags/tag599.xml" ContentType="application/vnd.openxmlformats-officedocument.presentationml.tags+xml"/>
  <Override PartName="/ppt/tags/tag600.xml" ContentType="application/vnd.openxmlformats-officedocument.presentationml.tags+xml"/>
  <Override PartName="/ppt/tags/tag601.xml" ContentType="application/vnd.openxmlformats-officedocument.presentationml.tags+xml"/>
  <Override PartName="/ppt/tags/tag602.xml" ContentType="application/vnd.openxmlformats-officedocument.presentationml.tags+xml"/>
  <Override PartName="/ppt/tags/tag603.xml" ContentType="application/vnd.openxmlformats-officedocument.presentationml.tags+xml"/>
  <Override PartName="/ppt/tags/tag604.xml" ContentType="application/vnd.openxmlformats-officedocument.presentationml.tags+xml"/>
  <Override PartName="/ppt/notesSlides/notesSlide14.xml" ContentType="application/vnd.openxmlformats-officedocument.presentationml.notesSlide+xml"/>
  <Override PartName="/ppt/tags/tag605.xml" ContentType="application/vnd.openxmlformats-officedocument.presentationml.tags+xml"/>
  <Override PartName="/ppt/tags/tag606.xml" ContentType="application/vnd.openxmlformats-officedocument.presentationml.tags+xml"/>
  <Override PartName="/ppt/tags/tag607.xml" ContentType="application/vnd.openxmlformats-officedocument.presentationml.tags+xml"/>
  <Override PartName="/ppt/tags/tag608.xml" ContentType="application/vnd.openxmlformats-officedocument.presentationml.tags+xml"/>
  <Override PartName="/ppt/tags/tag609.xml" ContentType="application/vnd.openxmlformats-officedocument.presentationml.tags+xml"/>
  <Override PartName="/ppt/tags/tag610.xml" ContentType="application/vnd.openxmlformats-officedocument.presentationml.tags+xml"/>
  <Override PartName="/ppt/tags/tag611.xml" ContentType="application/vnd.openxmlformats-officedocument.presentationml.tags+xml"/>
  <Override PartName="/ppt/tags/tag612.xml" ContentType="application/vnd.openxmlformats-officedocument.presentationml.tags+xml"/>
  <Override PartName="/ppt/tags/tag613.xml" ContentType="application/vnd.openxmlformats-officedocument.presentationml.tags+xml"/>
  <Override PartName="/ppt/tags/tag614.xml" ContentType="application/vnd.openxmlformats-officedocument.presentationml.tags+xml"/>
  <Override PartName="/ppt/tags/tag615.xml" ContentType="application/vnd.openxmlformats-officedocument.presentationml.tags+xml"/>
  <Override PartName="/ppt/tags/tag616.xml" ContentType="application/vnd.openxmlformats-officedocument.presentationml.tags+xml"/>
  <Override PartName="/ppt/tags/tag617.xml" ContentType="application/vnd.openxmlformats-officedocument.presentationml.tags+xml"/>
  <Override PartName="/ppt/tags/tag618.xml" ContentType="application/vnd.openxmlformats-officedocument.presentationml.tags+xml"/>
  <Override PartName="/ppt/tags/tag619.xml" ContentType="application/vnd.openxmlformats-officedocument.presentationml.tags+xml"/>
  <Override PartName="/ppt/tags/tag620.xml" ContentType="application/vnd.openxmlformats-officedocument.presentationml.tags+xml"/>
  <Override PartName="/ppt/tags/tag621.xml" ContentType="application/vnd.openxmlformats-officedocument.presentationml.tags+xml"/>
  <Override PartName="/ppt/notesSlides/notesSlide15.xml" ContentType="application/vnd.openxmlformats-officedocument.presentationml.notesSlide+xml"/>
  <Override PartName="/ppt/charts/chart16.xml" ContentType="application/vnd.openxmlformats-officedocument.drawingml.chart+xml"/>
  <Override PartName="/ppt/charts/chart17.xml" ContentType="application/vnd.openxmlformats-officedocument.drawingml.chart+xml"/>
  <Override PartName="/ppt/tags/tag622.xml" ContentType="application/vnd.openxmlformats-officedocument.presentationml.tags+xml"/>
  <Override PartName="/ppt/tags/tag623.xml" ContentType="application/vnd.openxmlformats-officedocument.presentationml.tags+xml"/>
  <Override PartName="/ppt/tags/tag624.xml" ContentType="application/vnd.openxmlformats-officedocument.presentationml.tags+xml"/>
  <Override PartName="/ppt/tags/tag625.xml" ContentType="application/vnd.openxmlformats-officedocument.presentationml.tags+xml"/>
  <Override PartName="/ppt/tags/tag626.xml" ContentType="application/vnd.openxmlformats-officedocument.presentationml.tags+xml"/>
  <Override PartName="/ppt/tags/tag627.xml" ContentType="application/vnd.openxmlformats-officedocument.presentationml.tags+xml"/>
  <Override PartName="/ppt/tags/tag628.xml" ContentType="application/vnd.openxmlformats-officedocument.presentationml.tags+xml"/>
  <Override PartName="/ppt/tags/tag629.xml" ContentType="application/vnd.openxmlformats-officedocument.presentationml.tags+xml"/>
  <Override PartName="/ppt/tags/tag630.xml" ContentType="application/vnd.openxmlformats-officedocument.presentationml.tags+xml"/>
  <Override PartName="/ppt/tags/tag631.xml" ContentType="application/vnd.openxmlformats-officedocument.presentationml.tags+xml"/>
  <Override PartName="/ppt/tags/tag632.xml" ContentType="application/vnd.openxmlformats-officedocument.presentationml.tags+xml"/>
  <Override PartName="/ppt/tags/tag633.xml" ContentType="application/vnd.openxmlformats-officedocument.presentationml.tags+xml"/>
  <Override PartName="/ppt/tags/tag634.xml" ContentType="application/vnd.openxmlformats-officedocument.presentationml.tags+xml"/>
  <Override PartName="/ppt/tags/tag635.xml" ContentType="application/vnd.openxmlformats-officedocument.presentationml.tags+xml"/>
  <Override PartName="/ppt/tags/tag636.xml" ContentType="application/vnd.openxmlformats-officedocument.presentationml.tags+xml"/>
  <Override PartName="/ppt/tags/tag637.xml" ContentType="application/vnd.openxmlformats-officedocument.presentationml.tags+xml"/>
  <Override PartName="/ppt/tags/tag638.xml" ContentType="application/vnd.openxmlformats-officedocument.presentationml.tags+xml"/>
  <Override PartName="/ppt/tags/tag639.xml" ContentType="application/vnd.openxmlformats-officedocument.presentationml.tags+xml"/>
  <Override PartName="/ppt/tags/tag640.xml" ContentType="application/vnd.openxmlformats-officedocument.presentationml.tags+xml"/>
  <Override PartName="/ppt/tags/tag641.xml" ContentType="application/vnd.openxmlformats-officedocument.presentationml.tags+xml"/>
  <Override PartName="/ppt/tags/tag642.xml" ContentType="application/vnd.openxmlformats-officedocument.presentationml.tags+xml"/>
  <Override PartName="/ppt/notesSlides/notesSlide16.xml" ContentType="application/vnd.openxmlformats-officedocument.presentationml.notesSlide+xml"/>
  <Override PartName="/ppt/charts/chart18.xml" ContentType="application/vnd.openxmlformats-officedocument.drawingml.chart+xml"/>
  <Override PartName="/ppt/tags/tag643.xml" ContentType="application/vnd.openxmlformats-officedocument.presentationml.tags+xml"/>
  <Override PartName="/ppt/tags/tag644.xml" ContentType="application/vnd.openxmlformats-officedocument.presentationml.tags+xml"/>
  <Override PartName="/ppt/tags/tag645.xml" ContentType="application/vnd.openxmlformats-officedocument.presentationml.tags+xml"/>
  <Override PartName="/ppt/tags/tag646.xml" ContentType="application/vnd.openxmlformats-officedocument.presentationml.tags+xml"/>
  <Override PartName="/ppt/tags/tag647.xml" ContentType="application/vnd.openxmlformats-officedocument.presentationml.tags+xml"/>
  <Override PartName="/ppt/tags/tag648.xml" ContentType="application/vnd.openxmlformats-officedocument.presentationml.tags+xml"/>
  <Override PartName="/ppt/tags/tag649.xml" ContentType="application/vnd.openxmlformats-officedocument.presentationml.tags+xml"/>
  <Override PartName="/ppt/tags/tag650.xml" ContentType="application/vnd.openxmlformats-officedocument.presentationml.tags+xml"/>
  <Override PartName="/ppt/notesSlides/notesSlide17.xml" ContentType="application/vnd.openxmlformats-officedocument.presentationml.notesSlide+xml"/>
  <Override PartName="/ppt/tags/tag651.xml" ContentType="application/vnd.openxmlformats-officedocument.presentationml.tags+xml"/>
  <Override PartName="/ppt/tags/tag652.xml" ContentType="application/vnd.openxmlformats-officedocument.presentationml.tags+xml"/>
  <Override PartName="/ppt/tags/tag653.xml" ContentType="application/vnd.openxmlformats-officedocument.presentationml.tags+xml"/>
  <Override PartName="/ppt/tags/tag654.xml" ContentType="application/vnd.openxmlformats-officedocument.presentationml.tags+xml"/>
  <Override PartName="/ppt/tags/tag655.xml" ContentType="application/vnd.openxmlformats-officedocument.presentationml.tags+xml"/>
  <Override PartName="/ppt/tags/tag656.xml" ContentType="application/vnd.openxmlformats-officedocument.presentationml.tags+xml"/>
  <Override PartName="/ppt/tags/tag657.xml" ContentType="application/vnd.openxmlformats-officedocument.presentationml.tags+xml"/>
  <Override PartName="/ppt/tags/tag658.xml" ContentType="application/vnd.openxmlformats-officedocument.presentationml.tags+xml"/>
  <Override PartName="/ppt/tags/tag659.xml" ContentType="application/vnd.openxmlformats-officedocument.presentationml.tags+xml"/>
  <Override PartName="/ppt/tags/tag660.xml" ContentType="application/vnd.openxmlformats-officedocument.presentationml.tags+xml"/>
  <Override PartName="/ppt/tags/tag661.xml" ContentType="application/vnd.openxmlformats-officedocument.presentationml.tags+xml"/>
  <Override PartName="/ppt/tags/tag662.xml" ContentType="application/vnd.openxmlformats-officedocument.presentationml.tags+xml"/>
  <Override PartName="/ppt/tags/tag663.xml" ContentType="application/vnd.openxmlformats-officedocument.presentationml.tags+xml"/>
  <Override PartName="/ppt/tags/tag664.xml" ContentType="application/vnd.openxmlformats-officedocument.presentationml.tags+xml"/>
  <Override PartName="/ppt/tags/tag665.xml" ContentType="application/vnd.openxmlformats-officedocument.presentationml.tags+xml"/>
  <Override PartName="/ppt/tags/tag666.xml" ContentType="application/vnd.openxmlformats-officedocument.presentationml.tags+xml"/>
  <Override PartName="/ppt/tags/tag667.xml" ContentType="application/vnd.openxmlformats-officedocument.presentationml.tags+xml"/>
  <Override PartName="/ppt/tags/tag668.xml" ContentType="application/vnd.openxmlformats-officedocument.presentationml.tags+xml"/>
  <Override PartName="/ppt/tags/tag669.xml" ContentType="application/vnd.openxmlformats-officedocument.presentationml.tags+xml"/>
  <Override PartName="/ppt/tags/tag670.xml" ContentType="application/vnd.openxmlformats-officedocument.presentationml.tags+xml"/>
  <Override PartName="/ppt/tags/tag671.xml" ContentType="application/vnd.openxmlformats-officedocument.presentationml.tags+xml"/>
  <Override PartName="/ppt/tags/tag672.xml" ContentType="application/vnd.openxmlformats-officedocument.presentationml.tags+xml"/>
  <Override PartName="/ppt/tags/tag673.xml" ContentType="application/vnd.openxmlformats-officedocument.presentationml.tags+xml"/>
  <Override PartName="/ppt/tags/tag674.xml" ContentType="application/vnd.openxmlformats-officedocument.presentationml.tags+xml"/>
  <Override PartName="/ppt/tags/tag675.xml" ContentType="application/vnd.openxmlformats-officedocument.presentationml.tags+xml"/>
  <Override PartName="/ppt/tags/tag676.xml" ContentType="application/vnd.openxmlformats-officedocument.presentationml.tags+xml"/>
  <Override PartName="/ppt/tags/tag677.xml" ContentType="application/vnd.openxmlformats-officedocument.presentationml.tags+xml"/>
  <Override PartName="/ppt/notesSlides/notesSlide18.xml" ContentType="application/vnd.openxmlformats-officedocument.presentationml.notesSlide+xml"/>
  <Override PartName="/ppt/charts/chart19.xml" ContentType="application/vnd.openxmlformats-officedocument.drawingml.chart+xml"/>
  <Override PartName="/ppt/tags/tag678.xml" ContentType="application/vnd.openxmlformats-officedocument.presentationml.tags+xml"/>
  <Override PartName="/ppt/tags/tag679.xml" ContentType="application/vnd.openxmlformats-officedocument.presentationml.tags+xml"/>
  <Override PartName="/ppt/notesSlides/notesSlide19.xml" ContentType="application/vnd.openxmlformats-officedocument.presentationml.notesSlide+xml"/>
  <Override PartName="/ppt/tags/tag680.xml" ContentType="application/vnd.openxmlformats-officedocument.presentationml.tags+xml"/>
  <Override PartName="/ppt/tags/tag681.xml" ContentType="application/vnd.openxmlformats-officedocument.presentationml.tags+xml"/>
  <Override PartName="/ppt/tags/tag682.xml" ContentType="application/vnd.openxmlformats-officedocument.presentationml.tags+xml"/>
  <Override PartName="/ppt/tags/tag683.xml" ContentType="application/vnd.openxmlformats-officedocument.presentationml.tags+xml"/>
  <Override PartName="/ppt/tags/tag684.xml" ContentType="application/vnd.openxmlformats-officedocument.presentationml.tags+xml"/>
  <Override PartName="/ppt/tags/tag685.xml" ContentType="application/vnd.openxmlformats-officedocument.presentationml.tags+xml"/>
  <Override PartName="/ppt/tags/tag686.xml" ContentType="application/vnd.openxmlformats-officedocument.presentationml.tags+xml"/>
  <Override PartName="/ppt/tags/tag687.xml" ContentType="application/vnd.openxmlformats-officedocument.presentationml.tags+xml"/>
  <Override PartName="/ppt/tags/tag688.xml" ContentType="application/vnd.openxmlformats-officedocument.presentationml.tags+xml"/>
  <Override PartName="/ppt/notesSlides/notesSlide20.xml" ContentType="application/vnd.openxmlformats-officedocument.presentationml.notesSlide+xml"/>
  <Override PartName="/ppt/tags/tag689.xml" ContentType="application/vnd.openxmlformats-officedocument.presentationml.tags+xml"/>
  <Override PartName="/ppt/tags/tag690.xml" ContentType="application/vnd.openxmlformats-officedocument.presentationml.tags+xml"/>
  <Override PartName="/ppt/tags/tag691.xml" ContentType="application/vnd.openxmlformats-officedocument.presentationml.tags+xml"/>
  <Override PartName="/ppt/tags/tag692.xml" ContentType="application/vnd.openxmlformats-officedocument.presentationml.tags+xml"/>
  <Override PartName="/ppt/tags/tag693.xml" ContentType="application/vnd.openxmlformats-officedocument.presentationml.tags+xml"/>
  <Override PartName="/ppt/tags/tag694.xml" ContentType="application/vnd.openxmlformats-officedocument.presentationml.tags+xml"/>
  <Override PartName="/ppt/tags/tag695.xml" ContentType="application/vnd.openxmlformats-officedocument.presentationml.tags+xml"/>
  <Override PartName="/ppt/tags/tag696.xml" ContentType="application/vnd.openxmlformats-officedocument.presentationml.tags+xml"/>
  <Override PartName="/ppt/tags/tag697.xml" ContentType="application/vnd.openxmlformats-officedocument.presentationml.tags+xml"/>
  <Override PartName="/ppt/tags/tag698.xml" ContentType="application/vnd.openxmlformats-officedocument.presentationml.tags+xml"/>
  <Override PartName="/ppt/tags/tag699.xml" ContentType="application/vnd.openxmlformats-officedocument.presentationml.tags+xml"/>
  <Override PartName="/ppt/tags/tag700.xml" ContentType="application/vnd.openxmlformats-officedocument.presentationml.tags+xml"/>
  <Override PartName="/ppt/tags/tag701.xml" ContentType="application/vnd.openxmlformats-officedocument.presentationml.tags+xml"/>
  <Override PartName="/ppt/tags/tag702.xml" ContentType="application/vnd.openxmlformats-officedocument.presentationml.tags+xml"/>
  <Override PartName="/ppt/tags/tag703.xml" ContentType="application/vnd.openxmlformats-officedocument.presentationml.tags+xml"/>
  <Override PartName="/ppt/tags/tag704.xml" ContentType="application/vnd.openxmlformats-officedocument.presentationml.tags+xml"/>
  <Override PartName="/ppt/tags/tag705.xml" ContentType="application/vnd.openxmlformats-officedocument.presentationml.tags+xml"/>
  <Override PartName="/ppt/tags/tag706.xml" ContentType="application/vnd.openxmlformats-officedocument.presentationml.tags+xml"/>
  <Override PartName="/ppt/tags/tag707.xml" ContentType="application/vnd.openxmlformats-officedocument.presentationml.tags+xml"/>
  <Override PartName="/ppt/tags/tag708.xml" ContentType="application/vnd.openxmlformats-officedocument.presentationml.tags+xml"/>
  <Override PartName="/ppt/tags/tag709.xml" ContentType="application/vnd.openxmlformats-officedocument.presentationml.tags+xml"/>
  <Override PartName="/ppt/tags/tag710.xml" ContentType="application/vnd.openxmlformats-officedocument.presentationml.tags+xml"/>
  <Override PartName="/ppt/tags/tag711.xml" ContentType="application/vnd.openxmlformats-officedocument.presentationml.tags+xml"/>
  <Override PartName="/ppt/tags/tag712.xml" ContentType="application/vnd.openxmlformats-officedocument.presentationml.tags+xml"/>
  <Override PartName="/ppt/tags/tag713.xml" ContentType="application/vnd.openxmlformats-officedocument.presentationml.tags+xml"/>
  <Override PartName="/ppt/tags/tag714.xml" ContentType="application/vnd.openxmlformats-officedocument.presentationml.tags+xml"/>
  <Override PartName="/ppt/tags/tag715.xml" ContentType="application/vnd.openxmlformats-officedocument.presentationml.tags+xml"/>
  <Override PartName="/ppt/tags/tag716.xml" ContentType="application/vnd.openxmlformats-officedocument.presentationml.tags+xml"/>
  <Override PartName="/ppt/tags/tag717.xml" ContentType="application/vnd.openxmlformats-officedocument.presentationml.tags+xml"/>
  <Override PartName="/ppt/tags/tag718.xml" ContentType="application/vnd.openxmlformats-officedocument.presentationml.tags+xml"/>
  <Override PartName="/ppt/charts/chart20.xml" ContentType="application/vnd.openxmlformats-officedocument.drawingml.chart+xml"/>
  <Override PartName="/ppt/tags/tag719.xml" ContentType="application/vnd.openxmlformats-officedocument.presentationml.tags+xml"/>
  <Override PartName="/ppt/notesSlides/notesSlide21.xml" ContentType="application/vnd.openxmlformats-officedocument.presentationml.notesSlide+xml"/>
  <Override PartName="/ppt/tags/tag720.xml" ContentType="application/vnd.openxmlformats-officedocument.presentationml.tags+xml"/>
  <Override PartName="/ppt/tags/tag721.xml" ContentType="application/vnd.openxmlformats-officedocument.presentationml.tags+xml"/>
  <Override PartName="/ppt/tags/tag722.xml" ContentType="application/vnd.openxmlformats-officedocument.presentationml.tags+xml"/>
  <Override PartName="/ppt/tags/tag723.xml" ContentType="application/vnd.openxmlformats-officedocument.presentationml.tags+xml"/>
  <Override PartName="/ppt/tags/tag724.xml" ContentType="application/vnd.openxmlformats-officedocument.presentationml.tags+xml"/>
  <Override PartName="/ppt/notesSlides/notesSlide22.xml" ContentType="application/vnd.openxmlformats-officedocument.presentationml.notesSlide+xml"/>
  <Override PartName="/ppt/media/image134.svg" ContentType="image/svg"/>
  <Override PartName="/ppt/media/image140.svg" ContentType="image/svg"/>
  <Override PartName="/ppt/media/image141.svg" ContentType="image/svg"/>
  <Override PartName="/ppt/tags/tag725.xml" ContentType="application/vnd.openxmlformats-officedocument.presentationml.tags+xml"/>
  <Override PartName="/ppt/tags/tag726.xml" ContentType="application/vnd.openxmlformats-officedocument.presentationml.tags+xml"/>
  <Override PartName="/ppt/tags/tag727.xml" ContentType="application/vnd.openxmlformats-officedocument.presentationml.tags+xml"/>
  <Override PartName="/ppt/notesSlides/notesSlide23.xml" ContentType="application/vnd.openxmlformats-officedocument.presentationml.notesSlide+xml"/>
  <Override PartName="/ppt/tags/tag728.xml" ContentType="application/vnd.openxmlformats-officedocument.presentationml.tags+xml"/>
  <Override PartName="/ppt/tags/tag729.xml" ContentType="application/vnd.openxmlformats-officedocument.presentationml.tags+xml"/>
  <Override PartName="/ppt/tags/tag730.xml" ContentType="application/vnd.openxmlformats-officedocument.presentationml.tags+xml"/>
  <Override PartName="/ppt/tags/tag731.xml" ContentType="application/vnd.openxmlformats-officedocument.presentationml.tags+xml"/>
  <Override PartName="/ppt/tags/tag732.xml" ContentType="application/vnd.openxmlformats-officedocument.presentationml.tags+xml"/>
  <Override PartName="/ppt/tags/tag733.xml" ContentType="application/vnd.openxmlformats-officedocument.presentationml.tags+xml"/>
  <Override PartName="/ppt/tags/tag734.xml" ContentType="application/vnd.openxmlformats-officedocument.presentationml.tags+xml"/>
  <Override PartName="/ppt/tags/tag735.xml" ContentType="application/vnd.openxmlformats-officedocument.presentationml.tags+xml"/>
  <Override PartName="/ppt/tags/tag736.xml" ContentType="application/vnd.openxmlformats-officedocument.presentationml.tags+xml"/>
  <Override PartName="/ppt/tags/tag737.xml" ContentType="application/vnd.openxmlformats-officedocument.presentationml.tags+xml"/>
  <Override PartName="/ppt/notesSlides/notesSlide24.xml" ContentType="application/vnd.openxmlformats-officedocument.presentationml.notesSlide+xml"/>
  <Override PartName="/ppt/tags/tag738.xml" ContentType="application/vnd.openxmlformats-officedocument.presentationml.tags+xml"/>
  <Override PartName="/ppt/tags/tag739.xml" ContentType="application/vnd.openxmlformats-officedocument.presentationml.tags+xml"/>
  <Override PartName="/ppt/tags/tag740.xml" ContentType="application/vnd.openxmlformats-officedocument.presentationml.tags+xml"/>
  <Override PartName="/ppt/tags/tag741.xml" ContentType="application/vnd.openxmlformats-officedocument.presentationml.tags+xml"/>
  <Override PartName="/ppt/tags/tag742.xml" ContentType="application/vnd.openxmlformats-officedocument.presentationml.tags+xml"/>
  <Override PartName="/ppt/tags/tag743.xml" ContentType="application/vnd.openxmlformats-officedocument.presentationml.tags+xml"/>
  <Override PartName="/ppt/tags/tag744.xml" ContentType="application/vnd.openxmlformats-officedocument.presentationml.tags+xml"/>
  <Override PartName="/ppt/tags/tag745.xml" ContentType="application/vnd.openxmlformats-officedocument.presentationml.tags+xml"/>
  <Override PartName="/ppt/tags/tag746.xml" ContentType="application/vnd.openxmlformats-officedocument.presentationml.tags+xml"/>
  <Override PartName="/ppt/tags/tag747.xml" ContentType="application/vnd.openxmlformats-officedocument.presentationml.tags+xml"/>
  <Override PartName="/ppt/tags/tag748.xml" ContentType="application/vnd.openxmlformats-officedocument.presentationml.tags+xml"/>
  <Override PartName="/ppt/tags/tag749.xml" ContentType="application/vnd.openxmlformats-officedocument.presentationml.tags+xml"/>
  <Override PartName="/ppt/tags/tag750.xml" ContentType="application/vnd.openxmlformats-officedocument.presentationml.tags+xml"/>
  <Override PartName="/ppt/tags/tag751.xml" ContentType="application/vnd.openxmlformats-officedocument.presentationml.tags+xml"/>
  <Override PartName="/ppt/tags/tag752.xml" ContentType="application/vnd.openxmlformats-officedocument.presentationml.tags+xml"/>
  <Override PartName="/ppt/tags/tag753.xml" ContentType="application/vnd.openxmlformats-officedocument.presentationml.tags+xml"/>
  <Override PartName="/ppt/tags/tag754.xml" ContentType="application/vnd.openxmlformats-officedocument.presentationml.tags+xml"/>
  <Override PartName="/ppt/tags/tag755.xml" ContentType="application/vnd.openxmlformats-officedocument.presentationml.tags+xml"/>
  <Override PartName="/ppt/tags/tag756.xml" ContentType="application/vnd.openxmlformats-officedocument.presentationml.tags+xml"/>
  <Override PartName="/ppt/tags/tag757.xml" ContentType="application/vnd.openxmlformats-officedocument.presentationml.tags+xml"/>
  <Override PartName="/ppt/tags/tag758.xml" ContentType="application/vnd.openxmlformats-officedocument.presentationml.tags+xml"/>
  <Override PartName="/ppt/tags/tag759.xml" ContentType="application/vnd.openxmlformats-officedocument.presentationml.tags+xml"/>
  <Override PartName="/ppt/tags/tag760.xml" ContentType="application/vnd.openxmlformats-officedocument.presentationml.tags+xml"/>
  <Override PartName="/ppt/tags/tag761.xml" ContentType="application/vnd.openxmlformats-officedocument.presentationml.tags+xml"/>
  <Override PartName="/ppt/tags/tag762.xml" ContentType="application/vnd.openxmlformats-officedocument.presentationml.tags+xml"/>
  <Override PartName="/ppt/tags/tag763.xml" ContentType="application/vnd.openxmlformats-officedocument.presentationml.tags+xml"/>
  <Override PartName="/ppt/tags/tag764.xml" ContentType="application/vnd.openxmlformats-officedocument.presentationml.tags+xml"/>
  <Override PartName="/ppt/tags/tag765.xml" ContentType="application/vnd.openxmlformats-officedocument.presentationml.tags+xml"/>
  <Override PartName="/ppt/tags/tag766.xml" ContentType="application/vnd.openxmlformats-officedocument.presentationml.tags+xml"/>
  <Override PartName="/ppt/tags/tag767.xml" ContentType="application/vnd.openxmlformats-officedocument.presentationml.tags+xml"/>
  <Override PartName="/ppt/tags/tag768.xml" ContentType="application/vnd.openxmlformats-officedocument.presentationml.tags+xml"/>
  <Override PartName="/ppt/tags/tag769.xml" ContentType="application/vnd.openxmlformats-officedocument.presentationml.tags+xml"/>
  <Override PartName="/ppt/tags/tag770.xml" ContentType="application/vnd.openxmlformats-officedocument.presentationml.tags+xml"/>
  <Override PartName="/ppt/tags/tag771.xml" ContentType="application/vnd.openxmlformats-officedocument.presentationml.tags+xml"/>
  <Override PartName="/ppt/tags/tag772.xml" ContentType="application/vnd.openxmlformats-officedocument.presentationml.tags+xml"/>
  <Override PartName="/ppt/tags/tag773.xml" ContentType="application/vnd.openxmlformats-officedocument.presentationml.tags+xml"/>
  <Override PartName="/ppt/tags/tag774.xml" ContentType="application/vnd.openxmlformats-officedocument.presentationml.tags+xml"/>
  <Override PartName="/ppt/tags/tag775.xml" ContentType="application/vnd.openxmlformats-officedocument.presentationml.tags+xml"/>
  <Override PartName="/ppt/tags/tag776.xml" ContentType="application/vnd.openxmlformats-officedocument.presentationml.tags+xml"/>
  <Override PartName="/ppt/tags/tag777.xml" ContentType="application/vnd.openxmlformats-officedocument.presentationml.tags+xml"/>
  <Override PartName="/ppt/tags/tag778.xml" ContentType="application/vnd.openxmlformats-officedocument.presentationml.tags+xml"/>
  <Override PartName="/ppt/tags/tag779.xml" ContentType="application/vnd.openxmlformats-officedocument.presentationml.tags+xml"/>
  <Override PartName="/ppt/tags/tag780.xml" ContentType="application/vnd.openxmlformats-officedocument.presentationml.tags+xml"/>
  <Override PartName="/ppt/tags/tag781.xml" ContentType="application/vnd.openxmlformats-officedocument.presentationml.tags+xml"/>
  <Override PartName="/ppt/tags/tag782.xml" ContentType="application/vnd.openxmlformats-officedocument.presentationml.tags+xml"/>
  <Override PartName="/ppt/tags/tag783.xml" ContentType="application/vnd.openxmlformats-officedocument.presentationml.tags+xml"/>
  <Override PartName="/ppt/tags/tag784.xml" ContentType="application/vnd.openxmlformats-officedocument.presentationml.tags+xml"/>
  <Override PartName="/ppt/tags/tag785.xml" ContentType="application/vnd.openxmlformats-officedocument.presentationml.tags+xml"/>
  <Override PartName="/ppt/tags/tag786.xml" ContentType="application/vnd.openxmlformats-officedocument.presentationml.tags+xml"/>
  <Override PartName="/ppt/tags/tag787.xml" ContentType="application/vnd.openxmlformats-officedocument.presentationml.tags+xml"/>
  <Override PartName="/ppt/tags/tag788.xml" ContentType="application/vnd.openxmlformats-officedocument.presentationml.tags+xml"/>
  <Override PartName="/ppt/tags/tag789.xml" ContentType="application/vnd.openxmlformats-officedocument.presentationml.tags+xml"/>
  <Override PartName="/ppt/tags/tag790.xml" ContentType="application/vnd.openxmlformats-officedocument.presentationml.tags+xml"/>
  <Override PartName="/ppt/tags/tag791.xml" ContentType="application/vnd.openxmlformats-officedocument.presentationml.tags+xml"/>
  <Override PartName="/ppt/tags/tag792.xml" ContentType="application/vnd.openxmlformats-officedocument.presentationml.tags+xml"/>
  <Override PartName="/ppt/tags/tag793.xml" ContentType="application/vnd.openxmlformats-officedocument.presentationml.tags+xml"/>
  <Override PartName="/ppt/tags/tag794.xml" ContentType="application/vnd.openxmlformats-officedocument.presentationml.tags+xml"/>
  <Override PartName="/ppt/tags/tag795.xml" ContentType="application/vnd.openxmlformats-officedocument.presentationml.tags+xml"/>
  <Override PartName="/ppt/tags/tag796.xml" ContentType="application/vnd.openxmlformats-officedocument.presentationml.tags+xml"/>
  <Override PartName="/ppt/tags/tag797.xml" ContentType="application/vnd.openxmlformats-officedocument.presentationml.tags+xml"/>
  <Override PartName="/ppt/tags/tag798.xml" ContentType="application/vnd.openxmlformats-officedocument.presentationml.tags+xml"/>
  <Override PartName="/ppt/tags/tag799.xml" ContentType="application/vnd.openxmlformats-officedocument.presentationml.tags+xml"/>
  <Override PartName="/ppt/tags/tag800.xml" ContentType="application/vnd.openxmlformats-officedocument.presentationml.tags+xml"/>
  <Override PartName="/ppt/tags/tag801.xml" ContentType="application/vnd.openxmlformats-officedocument.presentationml.tags+xml"/>
  <Override PartName="/ppt/tags/tag802.xml" ContentType="application/vnd.openxmlformats-officedocument.presentationml.tags+xml"/>
  <Override PartName="/ppt/tags/tag803.xml" ContentType="application/vnd.openxmlformats-officedocument.presentationml.tags+xml"/>
  <Override PartName="/ppt/tags/tag804.xml" ContentType="application/vnd.openxmlformats-officedocument.presentationml.tags+xml"/>
  <Override PartName="/ppt/tags/tag805.xml" ContentType="application/vnd.openxmlformats-officedocument.presentationml.tags+xml"/>
  <Override PartName="/ppt/tags/tag806.xml" ContentType="application/vnd.openxmlformats-officedocument.presentationml.tags+xml"/>
  <Override PartName="/ppt/tags/tag807.xml" ContentType="application/vnd.openxmlformats-officedocument.presentationml.tags+xml"/>
  <Override PartName="/ppt/tags/tag808.xml" ContentType="application/vnd.openxmlformats-officedocument.presentationml.tags+xml"/>
  <Override PartName="/ppt/tags/tag809.xml" ContentType="application/vnd.openxmlformats-officedocument.presentationml.tags+xml"/>
  <Override PartName="/ppt/tags/tag810.xml" ContentType="application/vnd.openxmlformats-officedocument.presentationml.tags+xml"/>
  <Override PartName="/ppt/tags/tag811.xml" ContentType="application/vnd.openxmlformats-officedocument.presentationml.tags+xml"/>
  <Override PartName="/ppt/tags/tag812.xml" ContentType="application/vnd.openxmlformats-officedocument.presentationml.tags+xml"/>
  <Override PartName="/ppt/tags/tag813.xml" ContentType="application/vnd.openxmlformats-officedocument.presentationml.tags+xml"/>
  <Override PartName="/ppt/tags/tag814.xml" ContentType="application/vnd.openxmlformats-officedocument.presentationml.tags+xml"/>
  <Override PartName="/ppt/tags/tag815.xml" ContentType="application/vnd.openxmlformats-officedocument.presentationml.tags+xml"/>
  <Override PartName="/ppt/tags/tag816.xml" ContentType="application/vnd.openxmlformats-officedocument.presentationml.tags+xml"/>
  <Override PartName="/ppt/tags/tag817.xml" ContentType="application/vnd.openxmlformats-officedocument.presentationml.tags+xml"/>
  <Override PartName="/ppt/tags/tag818.xml" ContentType="application/vnd.openxmlformats-officedocument.presentationml.tags+xml"/>
  <Override PartName="/ppt/tags/tag819.xml" ContentType="application/vnd.openxmlformats-officedocument.presentationml.tags+xml"/>
  <Override PartName="/ppt/tags/tag820.xml" ContentType="application/vnd.openxmlformats-officedocument.presentationml.tags+xml"/>
  <Override PartName="/ppt/tags/tag821.xml" ContentType="application/vnd.openxmlformats-officedocument.presentationml.tags+xml"/>
  <Override PartName="/ppt/tags/tag822.xml" ContentType="application/vnd.openxmlformats-officedocument.presentationml.tags+xml"/>
  <Override PartName="/ppt/tags/tag823.xml" ContentType="application/vnd.openxmlformats-officedocument.presentationml.tags+xml"/>
  <Override PartName="/ppt/tags/tag824.xml" ContentType="application/vnd.openxmlformats-officedocument.presentationml.tags+xml"/>
  <Override PartName="/ppt/tags/tag825.xml" ContentType="application/vnd.openxmlformats-officedocument.presentationml.tags+xml"/>
  <Override PartName="/ppt/notesSlides/notesSlide25.xml" ContentType="application/vnd.openxmlformats-officedocument.presentationml.notesSlide+xml"/>
  <Override PartName="/ppt/charts/chart21.xml" ContentType="application/vnd.openxmlformats-officedocument.drawingml.chart+xml"/>
  <Override PartName="/ppt/tags/tag826.xml" ContentType="application/vnd.openxmlformats-officedocument.presentationml.tags+xml"/>
  <Override PartName="/ppt/tags/tag827.xml" ContentType="application/vnd.openxmlformats-officedocument.presentationml.tags+xml"/>
  <Override PartName="/ppt/tags/tag828.xml" ContentType="application/vnd.openxmlformats-officedocument.presentationml.tags+xml"/>
  <Override PartName="/ppt/tags/tag829.xml" ContentType="application/vnd.openxmlformats-officedocument.presentationml.tags+xml"/>
  <Override PartName="/ppt/tags/tag830.xml" ContentType="application/vnd.openxmlformats-officedocument.presentationml.tags+xml"/>
  <Override PartName="/ppt/tags/tag831.xml" ContentType="application/vnd.openxmlformats-officedocument.presentationml.tags+xml"/>
  <Override PartName="/ppt/tags/tag832.xml" ContentType="application/vnd.openxmlformats-officedocument.presentationml.tags+xml"/>
  <Override PartName="/ppt/tags/tag833.xml" ContentType="application/vnd.openxmlformats-officedocument.presentationml.tags+xml"/>
  <Override PartName="/ppt/tags/tag834.xml" ContentType="application/vnd.openxmlformats-officedocument.presentationml.tags+xml"/>
  <Override PartName="/ppt/tags/tag835.xml" ContentType="application/vnd.openxmlformats-officedocument.presentationml.tags+xml"/>
  <Override PartName="/ppt/notesSlides/notesSlide26.xml" ContentType="application/vnd.openxmlformats-officedocument.presentationml.notesSlide+xml"/>
  <Override PartName="/ppt/tags/tag836.xml" ContentType="application/vnd.openxmlformats-officedocument.presentationml.tags+xml"/>
  <Override PartName="/ppt/tags/tag837.xml" ContentType="application/vnd.openxmlformats-officedocument.presentationml.tags+xml"/>
  <Override PartName="/ppt/tags/tag838.xml" ContentType="application/vnd.openxmlformats-officedocument.presentationml.tags+xml"/>
  <Override PartName="/ppt/tags/tag839.xml" ContentType="application/vnd.openxmlformats-officedocument.presentationml.tags+xml"/>
  <Override PartName="/ppt/tags/tag840.xml" ContentType="application/vnd.openxmlformats-officedocument.presentationml.tags+xml"/>
  <Override PartName="/ppt/tags/tag841.xml" ContentType="application/vnd.openxmlformats-officedocument.presentationml.tags+xml"/>
  <Override PartName="/ppt/tags/tag842.xml" ContentType="application/vnd.openxmlformats-officedocument.presentationml.tags+xml"/>
  <Override PartName="/ppt/tags/tag843.xml" ContentType="application/vnd.openxmlformats-officedocument.presentationml.tags+xml"/>
  <Override PartName="/ppt/notesSlides/notesSlide27.xml" ContentType="application/vnd.openxmlformats-officedocument.presentationml.notesSlide+xml"/>
  <Override PartName="/ppt/tags/tag844.xml" ContentType="application/vnd.openxmlformats-officedocument.presentationml.tags+xml"/>
  <Override PartName="/ppt/tags/tag845.xml" ContentType="application/vnd.openxmlformats-officedocument.presentationml.tags+xml"/>
  <Override PartName="/ppt/tags/tag846.xml" ContentType="application/vnd.openxmlformats-officedocument.presentationml.tags+xml"/>
  <Override PartName="/ppt/tags/tag847.xml" ContentType="application/vnd.openxmlformats-officedocument.presentationml.tags+xml"/>
  <Override PartName="/ppt/tags/tag848.xml" ContentType="application/vnd.openxmlformats-officedocument.presentationml.tags+xml"/>
  <Override PartName="/ppt/tags/tag849.xml" ContentType="application/vnd.openxmlformats-officedocument.presentationml.tags+xml"/>
  <Override PartName="/ppt/tags/tag850.xml" ContentType="application/vnd.openxmlformats-officedocument.presentationml.tags+xml"/>
  <Override PartName="/ppt/tags/tag851.xml" ContentType="application/vnd.openxmlformats-officedocument.presentationml.tags+xml"/>
  <Override PartName="/ppt/tags/tag852.xml" ContentType="application/vnd.openxmlformats-officedocument.presentationml.tags+xml"/>
  <Override PartName="/ppt/tags/tag853.xml" ContentType="application/vnd.openxmlformats-officedocument.presentationml.tags+xml"/>
  <Override PartName="/ppt/tags/tag854.xml" ContentType="application/vnd.openxmlformats-officedocument.presentationml.tags+xml"/>
  <Override PartName="/ppt/tags/tag855.xml" ContentType="application/vnd.openxmlformats-officedocument.presentationml.tags+xml"/>
  <Override PartName="/ppt/tags/tag856.xml" ContentType="application/vnd.openxmlformats-officedocument.presentationml.tags+xml"/>
  <Override PartName="/ppt/tags/tag857.xml" ContentType="application/vnd.openxmlformats-officedocument.presentationml.tags+xml"/>
  <Override PartName="/ppt/tags/tag858.xml" ContentType="application/vnd.openxmlformats-officedocument.presentationml.tags+xml"/>
  <Override PartName="/ppt/tags/tag859.xml" ContentType="application/vnd.openxmlformats-officedocument.presentationml.tags+xml"/>
  <Override PartName="/ppt/tags/tag860.xml" ContentType="application/vnd.openxmlformats-officedocument.presentationml.tags+xml"/>
  <Override PartName="/ppt/tags/tag861.xml" ContentType="application/vnd.openxmlformats-officedocument.presentationml.tags+xml"/>
  <Override PartName="/ppt/tags/tag862.xml" ContentType="application/vnd.openxmlformats-officedocument.presentationml.tags+xml"/>
  <Override PartName="/ppt/tags/tag863.xml" ContentType="application/vnd.openxmlformats-officedocument.presentationml.tags+xml"/>
  <Override PartName="/ppt/tags/tag864.xml" ContentType="application/vnd.openxmlformats-officedocument.presentationml.tags+xml"/>
  <Override PartName="/ppt/tags/tag865.xml" ContentType="application/vnd.openxmlformats-officedocument.presentationml.tags+xml"/>
  <Override PartName="/ppt/tags/tag866.xml" ContentType="application/vnd.openxmlformats-officedocument.presentationml.tags+xml"/>
  <Override PartName="/ppt/tags/tag867.xml" ContentType="application/vnd.openxmlformats-officedocument.presentationml.tags+xml"/>
  <Override PartName="/ppt/tags/tag868.xml" ContentType="application/vnd.openxmlformats-officedocument.presentationml.tags+xml"/>
  <Override PartName="/ppt/tags/tag869.xml" ContentType="application/vnd.openxmlformats-officedocument.presentationml.tags+xml"/>
  <Override PartName="/ppt/tags/tag870.xml" ContentType="application/vnd.openxmlformats-officedocument.presentationml.tags+xml"/>
  <Override PartName="/ppt/tags/tag871.xml" ContentType="application/vnd.openxmlformats-officedocument.presentationml.tags+xml"/>
  <Override PartName="/ppt/tags/tag872.xml" ContentType="application/vnd.openxmlformats-officedocument.presentationml.tags+xml"/>
  <Override PartName="/ppt/tags/tag873.xml" ContentType="application/vnd.openxmlformats-officedocument.presentationml.tags+xml"/>
  <Override PartName="/ppt/tags/tag874.xml" ContentType="application/vnd.openxmlformats-officedocument.presentationml.tags+xml"/>
  <Override PartName="/ppt/tags/tag875.xml" ContentType="application/vnd.openxmlformats-officedocument.presentationml.tags+xml"/>
  <Override PartName="/ppt/tags/tag876.xml" ContentType="application/vnd.openxmlformats-officedocument.presentationml.tags+xml"/>
  <Override PartName="/ppt/tags/tag877.xml" ContentType="application/vnd.openxmlformats-officedocument.presentationml.tags+xml"/>
  <Override PartName="/ppt/tags/tag878.xml" ContentType="application/vnd.openxmlformats-officedocument.presentationml.tags+xml"/>
  <Override PartName="/ppt/tags/tag879.xml" ContentType="application/vnd.openxmlformats-officedocument.presentationml.tags+xml"/>
  <Override PartName="/ppt/tags/tag880.xml" ContentType="application/vnd.openxmlformats-officedocument.presentationml.tags+xml"/>
  <Override PartName="/ppt/tags/tag881.xml" ContentType="application/vnd.openxmlformats-officedocument.presentationml.tags+xml"/>
  <Override PartName="/ppt/tags/tag882.xml" ContentType="application/vnd.openxmlformats-officedocument.presentationml.tags+xml"/>
  <Override PartName="/ppt/tags/tag883.xml" ContentType="application/vnd.openxmlformats-officedocument.presentationml.tags+xml"/>
  <Override PartName="/ppt/tags/tag884.xml" ContentType="application/vnd.openxmlformats-officedocument.presentationml.tags+xml"/>
  <Override PartName="/ppt/tags/tag885.xml" ContentType="application/vnd.openxmlformats-officedocument.presentationml.tags+xml"/>
  <Override PartName="/ppt/tags/tag886.xml" ContentType="application/vnd.openxmlformats-officedocument.presentationml.tags+xml"/>
  <Override PartName="/ppt/tags/tag887.xml" ContentType="application/vnd.openxmlformats-officedocument.presentationml.tags+xml"/>
  <Override PartName="/ppt/tags/tag888.xml" ContentType="application/vnd.openxmlformats-officedocument.presentationml.tags+xml"/>
  <Override PartName="/ppt/tags/tag889.xml" ContentType="application/vnd.openxmlformats-officedocument.presentationml.tags+xml"/>
  <Override PartName="/ppt/tags/tag890.xml" ContentType="application/vnd.openxmlformats-officedocument.presentationml.tags+xml"/>
  <Override PartName="/ppt/tags/tag891.xml" ContentType="application/vnd.openxmlformats-officedocument.presentationml.tags+xml"/>
  <Override PartName="/ppt/tags/tag892.xml" ContentType="application/vnd.openxmlformats-officedocument.presentationml.tags+xml"/>
  <Override PartName="/ppt/tags/tag893.xml" ContentType="application/vnd.openxmlformats-officedocument.presentationml.tags+xml"/>
  <Override PartName="/ppt/tags/tag894.xml" ContentType="application/vnd.openxmlformats-officedocument.presentationml.tags+xml"/>
  <Override PartName="/ppt/tags/tag895.xml" ContentType="application/vnd.openxmlformats-officedocument.presentationml.tags+xml"/>
  <Override PartName="/ppt/notesSlides/notesSlide28.xml" ContentType="application/vnd.openxmlformats-officedocument.presentationml.notesSlide+xml"/>
  <Override PartName="/ppt/charts/chart22.xml" ContentType="application/vnd.openxmlformats-officedocument.drawingml.chart+xml"/>
  <Override PartName="/ppt/charts/chart23.xml" ContentType="application/vnd.openxmlformats-officedocument.drawingml.chart+xml"/>
  <Override PartName="/ppt/tags/tag896.xml" ContentType="application/vnd.openxmlformats-officedocument.presentationml.tags+xml"/>
  <Override PartName="/ppt/tags/tag897.xml" ContentType="application/vnd.openxmlformats-officedocument.presentationml.tags+xml"/>
  <Override PartName="/ppt/tags/tag898.xml" ContentType="application/vnd.openxmlformats-officedocument.presentationml.tags+xml"/>
  <Override PartName="/ppt/tags/tag899.xml" ContentType="application/vnd.openxmlformats-officedocument.presentationml.tags+xml"/>
  <Override PartName="/ppt/tags/tag900.xml" ContentType="application/vnd.openxmlformats-officedocument.presentationml.tags+xml"/>
  <Override PartName="/ppt/tags/tag901.xml" ContentType="application/vnd.openxmlformats-officedocument.presentationml.tags+xml"/>
  <Override PartName="/ppt/tags/tag902.xml" ContentType="application/vnd.openxmlformats-officedocument.presentationml.tags+xml"/>
  <Override PartName="/ppt/tags/tag903.xml" ContentType="application/vnd.openxmlformats-officedocument.presentationml.tags+xml"/>
  <Override PartName="/ppt/tags/tag904.xml" ContentType="application/vnd.openxmlformats-officedocument.presentationml.tags+xml"/>
  <Override PartName="/ppt/tags/tag905.xml" ContentType="application/vnd.openxmlformats-officedocument.presentationml.tags+xml"/>
  <Override PartName="/ppt/tags/tag906.xml" ContentType="application/vnd.openxmlformats-officedocument.presentationml.tags+xml"/>
  <Override PartName="/ppt/tags/tag907.xml" ContentType="application/vnd.openxmlformats-officedocument.presentationml.tags+xml"/>
  <Override PartName="/ppt/tags/tag908.xml" ContentType="application/vnd.openxmlformats-officedocument.presentationml.tags+xml"/>
  <Override PartName="/ppt/tags/tag909.xml" ContentType="application/vnd.openxmlformats-officedocument.presentationml.tags+xml"/>
  <Override PartName="/ppt/tags/tag910.xml" ContentType="application/vnd.openxmlformats-officedocument.presentationml.tags+xml"/>
  <Override PartName="/ppt/notesSlides/notesSlide29.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tags/tag911.xml" ContentType="application/vnd.openxmlformats-officedocument.presentationml.tags+xml"/>
  <Override PartName="/ppt/tags/tag912.xml" ContentType="application/vnd.openxmlformats-officedocument.presentationml.tags+xml"/>
  <Override PartName="/ppt/tags/tag913.xml" ContentType="application/vnd.openxmlformats-officedocument.presentationml.tags+xml"/>
  <Override PartName="/ppt/tags/tag914.xml" ContentType="application/vnd.openxmlformats-officedocument.presentationml.tags+xml"/>
  <Override PartName="/ppt/tags/tag915.xml" ContentType="application/vnd.openxmlformats-officedocument.presentationml.tags+xml"/>
  <Override PartName="/ppt/notesSlides/notesSlide30.xml" ContentType="application/vnd.openxmlformats-officedocument.presentationml.notesSlide+xml"/>
  <Override PartName="/ppt/tags/tag916.xml" ContentType="application/vnd.openxmlformats-officedocument.presentationml.tags+xml"/>
  <Override PartName="/ppt/tags/tag917.xml" ContentType="application/vnd.openxmlformats-officedocument.presentationml.tags+xml"/>
  <Override PartName="/ppt/notesSlides/notesSlide31.xml" ContentType="application/vnd.openxmlformats-officedocument.presentationml.notesSlide+xml"/>
  <Override PartName="/ppt/tags/tag918.xml" ContentType="application/vnd.openxmlformats-officedocument.presentationml.tags+xml"/>
  <Override PartName="/ppt/tags/tag919.xml" ContentType="application/vnd.openxmlformats-officedocument.presentationml.tags+xml"/>
  <Override PartName="/ppt/tags/tag920.xml" ContentType="application/vnd.openxmlformats-officedocument.presentationml.tags+xml"/>
  <Override PartName="/ppt/tags/tag921.xml" ContentType="application/vnd.openxmlformats-officedocument.presentationml.tags+xml"/>
  <Override PartName="/ppt/tags/tag922.xml" ContentType="application/vnd.openxmlformats-officedocument.presentationml.tags+xml"/>
  <Override PartName="/ppt/tags/tag923.xml" ContentType="application/vnd.openxmlformats-officedocument.presentationml.tags+xml"/>
  <Override PartName="/ppt/tags/tag924.xml" ContentType="application/vnd.openxmlformats-officedocument.presentationml.tags+xml"/>
  <Override PartName="/ppt/tags/tag925.xml" ContentType="application/vnd.openxmlformats-officedocument.presentationml.tags+xml"/>
  <Override PartName="/ppt/notesSlides/notesSlide32.xml" ContentType="application/vnd.openxmlformats-officedocument.presentationml.notesSlide+xml"/>
  <Override PartName="/ppt/tags/tag926.xml" ContentType="application/vnd.openxmlformats-officedocument.presentationml.tags+xml"/>
  <Override PartName="/ppt/tags/tag927.xml" ContentType="application/vnd.openxmlformats-officedocument.presentationml.tags+xml"/>
  <Override PartName="/ppt/tags/tag928.xml" ContentType="application/vnd.openxmlformats-officedocument.presentationml.tags+xml"/>
  <Override PartName="/ppt/tags/tag929.xml" ContentType="application/vnd.openxmlformats-officedocument.presentationml.tags+xml"/>
  <Override PartName="/ppt/tags/tag930.xml" ContentType="application/vnd.openxmlformats-officedocument.presentationml.tags+xml"/>
  <Override PartName="/ppt/tags/tag931.xml" ContentType="application/vnd.openxmlformats-officedocument.presentationml.tags+xml"/>
  <Override PartName="/ppt/tags/tag932.xml" ContentType="application/vnd.openxmlformats-officedocument.presentationml.tags+xml"/>
  <Override PartName="/ppt/tags/tag933.xml" ContentType="application/vnd.openxmlformats-officedocument.presentationml.tags+xml"/>
  <Override PartName="/ppt/tags/tag934.xml" ContentType="application/vnd.openxmlformats-officedocument.presentationml.tags+xml"/>
  <Override PartName="/ppt/tags/tag935.xml" ContentType="application/vnd.openxmlformats-officedocument.presentationml.tags+xml"/>
  <Override PartName="/ppt/tags/tag936.xml" ContentType="application/vnd.openxmlformats-officedocument.presentationml.tags+xml"/>
  <Override PartName="/ppt/tags/tag937.xml" ContentType="application/vnd.openxmlformats-officedocument.presentationml.tags+xml"/>
  <Override PartName="/ppt/tags/tag938.xml" ContentType="application/vnd.openxmlformats-officedocument.presentationml.tags+xml"/>
  <Override PartName="/ppt/tags/tag939.xml" ContentType="application/vnd.openxmlformats-officedocument.presentationml.tags+xml"/>
  <Override PartName="/ppt/tags/tag940.xml" ContentType="application/vnd.openxmlformats-officedocument.presentationml.tags+xml"/>
  <Override PartName="/ppt/tags/tag941.xml" ContentType="application/vnd.openxmlformats-officedocument.presentationml.tags+xml"/>
  <Override PartName="/ppt/tags/tag942.xml" ContentType="application/vnd.openxmlformats-officedocument.presentationml.tags+xml"/>
  <Override PartName="/ppt/tags/tag943.xml" ContentType="application/vnd.openxmlformats-officedocument.presentationml.tags+xml"/>
  <Override PartName="/ppt/tags/tag944.xml" ContentType="application/vnd.openxmlformats-officedocument.presentationml.tags+xml"/>
  <Override PartName="/ppt/tags/tag945.xml" ContentType="application/vnd.openxmlformats-officedocument.presentationml.tags+xml"/>
  <Override PartName="/ppt/tags/tag946.xml" ContentType="application/vnd.openxmlformats-officedocument.presentationml.tags+xml"/>
  <Override PartName="/ppt/tags/tag947.xml" ContentType="application/vnd.openxmlformats-officedocument.presentationml.tags+xml"/>
  <Override PartName="/ppt/tags/tag948.xml" ContentType="application/vnd.openxmlformats-officedocument.presentationml.tags+xml"/>
  <Override PartName="/ppt/tags/tag949.xml" ContentType="application/vnd.openxmlformats-officedocument.presentationml.tags+xml"/>
  <Override PartName="/ppt/tags/tag950.xml" ContentType="application/vnd.openxmlformats-officedocument.presentationml.tags+xml"/>
  <Override PartName="/ppt/tags/tag951.xml" ContentType="application/vnd.openxmlformats-officedocument.presentationml.tags+xml"/>
  <Override PartName="/ppt/tags/tag952.xml" ContentType="application/vnd.openxmlformats-officedocument.presentationml.tags+xml"/>
  <Override PartName="/ppt/tags/tag953.xml" ContentType="application/vnd.openxmlformats-officedocument.presentationml.tags+xml"/>
  <Override PartName="/ppt/tags/tag954.xml" ContentType="application/vnd.openxmlformats-officedocument.presentationml.tags+xml"/>
  <Override PartName="/ppt/tags/tag955.xml" ContentType="application/vnd.openxmlformats-officedocument.presentationml.tags+xml"/>
  <Override PartName="/ppt/tags/tag956.xml" ContentType="application/vnd.openxmlformats-officedocument.presentationml.tags+xml"/>
  <Override PartName="/ppt/tags/tag957.xml" ContentType="application/vnd.openxmlformats-officedocument.presentationml.tags+xml"/>
  <Override PartName="/ppt/tags/tag958.xml" ContentType="application/vnd.openxmlformats-officedocument.presentationml.tags+xml"/>
  <Override PartName="/ppt/notesSlides/notesSlide33.xml" ContentType="application/vnd.openxmlformats-officedocument.presentationml.notesSlide+xml"/>
  <Override PartName="/ppt/charts/chart26.xml" ContentType="application/vnd.openxmlformats-officedocument.drawingml.chart+xml"/>
  <Override PartName="/ppt/charts/chart27.xml" ContentType="application/vnd.openxmlformats-officedocument.drawingml.chart+xml"/>
  <Override PartName="/ppt/tags/tag959.xml" ContentType="application/vnd.openxmlformats-officedocument.presentationml.tags+xml"/>
  <Override PartName="/ppt/tags/tag960.xml" ContentType="application/vnd.openxmlformats-officedocument.presentationml.tags+xml"/>
  <Override PartName="/ppt/tags/tag961.xml" ContentType="application/vnd.openxmlformats-officedocument.presentationml.tags+xml"/>
  <Override PartName="/ppt/tags/tag962.xml" ContentType="application/vnd.openxmlformats-officedocument.presentationml.tags+xml"/>
  <Override PartName="/ppt/tags/tag963.xml" ContentType="application/vnd.openxmlformats-officedocument.presentationml.tags+xml"/>
  <Override PartName="/ppt/tags/tag964.xml" ContentType="application/vnd.openxmlformats-officedocument.presentationml.tags+xml"/>
  <Override PartName="/ppt/tags/tag965.xml" ContentType="application/vnd.openxmlformats-officedocument.presentationml.tags+xml"/>
  <Override PartName="/ppt/tags/tag966.xml" ContentType="application/vnd.openxmlformats-officedocument.presentationml.tags+xml"/>
  <Override PartName="/ppt/tags/tag967.xml" ContentType="application/vnd.openxmlformats-officedocument.presentationml.tags+xml"/>
  <Override PartName="/ppt/tags/tag968.xml" ContentType="application/vnd.openxmlformats-officedocument.presentationml.tags+xml"/>
  <Override PartName="/ppt/tags/tag969.xml" ContentType="application/vnd.openxmlformats-officedocument.presentationml.tags+xml"/>
  <Override PartName="/ppt/tags/tag970.xml" ContentType="application/vnd.openxmlformats-officedocument.presentationml.tags+xml"/>
  <Override PartName="/ppt/tags/tag971.xml" ContentType="application/vnd.openxmlformats-officedocument.presentationml.tags+xml"/>
  <Override PartName="/ppt/tags/tag972.xml" ContentType="application/vnd.openxmlformats-officedocument.presentationml.tags+xml"/>
  <Override PartName="/ppt/tags/tag973.xml" ContentType="application/vnd.openxmlformats-officedocument.presentationml.tags+xml"/>
  <Override PartName="/ppt/tags/tag974.xml" ContentType="application/vnd.openxmlformats-officedocument.presentationml.tags+xml"/>
  <Override PartName="/ppt/tags/tag975.xml" ContentType="application/vnd.openxmlformats-officedocument.presentationml.tags+xml"/>
  <Override PartName="/ppt/tags/tag976.xml" ContentType="application/vnd.openxmlformats-officedocument.presentationml.tags+xml"/>
  <Override PartName="/ppt/tags/tag977.xml" ContentType="application/vnd.openxmlformats-officedocument.presentationml.tags+xml"/>
  <Override PartName="/ppt/tags/tag978.xml" ContentType="application/vnd.openxmlformats-officedocument.presentationml.tags+xml"/>
  <Override PartName="/ppt/tags/tag979.xml" ContentType="application/vnd.openxmlformats-officedocument.presentationml.tags+xml"/>
  <Override PartName="/ppt/tags/tag980.xml" ContentType="application/vnd.openxmlformats-officedocument.presentationml.tags+xml"/>
  <Override PartName="/ppt/tags/tag981.xml" ContentType="application/vnd.openxmlformats-officedocument.presentationml.tags+xml"/>
  <Override PartName="/ppt/tags/tag982.xml" ContentType="application/vnd.openxmlformats-officedocument.presentationml.tags+xml"/>
  <Override PartName="/ppt/tags/tag983.xml" ContentType="application/vnd.openxmlformats-officedocument.presentationml.tags+xml"/>
  <Override PartName="/ppt/tags/tag984.xml" ContentType="application/vnd.openxmlformats-officedocument.presentationml.tags+xml"/>
  <Override PartName="/ppt/tags/tag985.xml" ContentType="application/vnd.openxmlformats-officedocument.presentationml.tags+xml"/>
  <Override PartName="/ppt/tags/tag986.xml" ContentType="application/vnd.openxmlformats-officedocument.presentationml.tags+xml"/>
  <Override PartName="/ppt/tags/tag987.xml" ContentType="application/vnd.openxmlformats-officedocument.presentationml.tags+xml"/>
  <Override PartName="/ppt/tags/tag988.xml" ContentType="application/vnd.openxmlformats-officedocument.presentationml.tags+xml"/>
  <Override PartName="/ppt/tags/tag989.xml" ContentType="application/vnd.openxmlformats-officedocument.presentationml.tags+xml"/>
  <Override PartName="/ppt/notesSlides/notesSlide34.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tags/tag990.xml" ContentType="application/vnd.openxmlformats-officedocument.presentationml.tags+xml"/>
  <Override PartName="/ppt/tags/tag991.xml" ContentType="application/vnd.openxmlformats-officedocument.presentationml.tags+xml"/>
  <Override PartName="/ppt/tags/tag992.xml" ContentType="application/vnd.openxmlformats-officedocument.presentationml.tags+xml"/>
  <Override PartName="/ppt/tags/tag993.xml" ContentType="application/vnd.openxmlformats-officedocument.presentationml.tags+xml"/>
  <Override PartName="/ppt/tags/tag994.xml" ContentType="application/vnd.openxmlformats-officedocument.presentationml.tags+xml"/>
  <Override PartName="/ppt/tags/tag995.xml" ContentType="application/vnd.openxmlformats-officedocument.presentationml.tags+xml"/>
  <Override PartName="/ppt/charts/chart30.xml" ContentType="application/vnd.openxmlformats-officedocument.drawingml.chart+xml"/>
  <Override PartName="/ppt/tags/tag996.xml" ContentType="application/vnd.openxmlformats-officedocument.presentationml.tags+xml"/>
  <Override PartName="/ppt/tags/tag997.xml" ContentType="application/vnd.openxmlformats-officedocument.presentationml.tags+xml"/>
  <Override PartName="/ppt/tags/tag998.xml" ContentType="application/vnd.openxmlformats-officedocument.presentationml.tags+xml"/>
  <Override PartName="/ppt/tags/tag999.xml" ContentType="application/vnd.openxmlformats-officedocument.presentationml.tags+xml"/>
  <Override PartName="/ppt/tags/tag1000.xml" ContentType="application/vnd.openxmlformats-officedocument.presentationml.tags+xml"/>
  <Override PartName="/ppt/tags/tag1001.xml" ContentType="application/vnd.openxmlformats-officedocument.presentationml.tags+xml"/>
  <Override PartName="/ppt/tags/tag1002.xml" ContentType="application/vnd.openxmlformats-officedocument.presentationml.tags+xml"/>
  <Override PartName="/ppt/tags/tag1003.xml" ContentType="application/vnd.openxmlformats-officedocument.presentationml.tags+xml"/>
  <Override PartName="/ppt/tags/tag1004.xml" ContentType="application/vnd.openxmlformats-officedocument.presentationml.tags+xml"/>
  <Override PartName="/ppt/tags/tag1005.xml" ContentType="application/vnd.openxmlformats-officedocument.presentationml.tags+xml"/>
  <Override PartName="/ppt/tags/tag1006.xml" ContentType="application/vnd.openxmlformats-officedocument.presentationml.tags+xml"/>
  <Override PartName="/ppt/tags/tag1007.xml" ContentType="application/vnd.openxmlformats-officedocument.presentationml.tags+xml"/>
  <Override PartName="/ppt/tags/tag1008.xml" ContentType="application/vnd.openxmlformats-officedocument.presentationml.tags+xml"/>
  <Override PartName="/ppt/tags/tag1009.xml" ContentType="application/vnd.openxmlformats-officedocument.presentationml.tags+xml"/>
  <Override PartName="/ppt/tags/tag1010.xml" ContentType="application/vnd.openxmlformats-officedocument.presentationml.tags+xml"/>
  <Override PartName="/ppt/tags/tag1011.xml" ContentType="application/vnd.openxmlformats-officedocument.presentationml.tags+xml"/>
  <Override PartName="/ppt/tags/tag1012.xml" ContentType="application/vnd.openxmlformats-officedocument.presentationml.tags+xml"/>
  <Override PartName="/ppt/tags/tag1013.xml" ContentType="application/vnd.openxmlformats-officedocument.presentationml.tags+xml"/>
  <Override PartName="/ppt/tags/tag1014.xml" ContentType="application/vnd.openxmlformats-officedocument.presentationml.tags+xml"/>
  <Override PartName="/ppt/tags/tag1015.xml" ContentType="application/vnd.openxmlformats-officedocument.presentationml.tags+xml"/>
  <Override PartName="/ppt/tags/tag1016.xml" ContentType="application/vnd.openxmlformats-officedocument.presentationml.tags+xml"/>
  <Override PartName="/ppt/tags/tag1017.xml" ContentType="application/vnd.openxmlformats-officedocument.presentationml.tags+xml"/>
  <Override PartName="/ppt/tags/tag1018.xml" ContentType="application/vnd.openxmlformats-officedocument.presentationml.tags+xml"/>
  <Override PartName="/ppt/tags/tag1019.xml" ContentType="application/vnd.openxmlformats-officedocument.presentationml.tags+xml"/>
  <Override PartName="/ppt/tags/tag1020.xml" ContentType="application/vnd.openxmlformats-officedocument.presentationml.tags+xml"/>
  <Override PartName="/ppt/tags/tag1021.xml" ContentType="application/vnd.openxmlformats-officedocument.presentationml.tags+xml"/>
  <Override PartName="/ppt/tags/tag1022.xml" ContentType="application/vnd.openxmlformats-officedocument.presentationml.tags+xml"/>
  <Override PartName="/ppt/tags/tag1023.xml" ContentType="application/vnd.openxmlformats-officedocument.presentationml.tags+xml"/>
  <Override PartName="/ppt/tags/tag1024.xml" ContentType="application/vnd.openxmlformats-officedocument.presentationml.tags+xml"/>
  <Override PartName="/ppt/tags/tag1025.xml" ContentType="application/vnd.openxmlformats-officedocument.presentationml.tags+xml"/>
  <Override PartName="/ppt/tags/tag1026.xml" ContentType="application/vnd.openxmlformats-officedocument.presentationml.tags+xml"/>
  <Override PartName="/ppt/tags/tag1027.xml" ContentType="application/vnd.openxmlformats-officedocument.presentationml.tags+xml"/>
  <Override PartName="/ppt/tags/tag1028.xml" ContentType="application/vnd.openxmlformats-officedocument.presentationml.tags+xml"/>
  <Override PartName="/ppt/tags/tag1029.xml" ContentType="application/vnd.openxmlformats-officedocument.presentationml.tags+xml"/>
  <Override PartName="/ppt/tags/tag1030.xml" ContentType="application/vnd.openxmlformats-officedocument.presentationml.tags+xml"/>
  <Override PartName="/ppt/tags/tag1031.xml" ContentType="application/vnd.openxmlformats-officedocument.presentationml.tags+xml"/>
  <Override PartName="/ppt/tags/tag1032.xml" ContentType="application/vnd.openxmlformats-officedocument.presentationml.tags+xml"/>
  <Override PartName="/ppt/tags/tag1033.xml" ContentType="application/vnd.openxmlformats-officedocument.presentationml.tags+xml"/>
  <Override PartName="/ppt/tags/tag1034.xml" ContentType="application/vnd.openxmlformats-officedocument.presentationml.tags+xml"/>
  <Override PartName="/ppt/tags/tag1035.xml" ContentType="application/vnd.openxmlformats-officedocument.presentationml.tags+xml"/>
  <Override PartName="/ppt/tags/tag1036.xml" ContentType="application/vnd.openxmlformats-officedocument.presentationml.tags+xml"/>
  <Override PartName="/ppt/tags/tag1037.xml" ContentType="application/vnd.openxmlformats-officedocument.presentationml.tags+xml"/>
  <Override PartName="/ppt/tags/tag1038.xml" ContentType="application/vnd.openxmlformats-officedocument.presentationml.tags+xml"/>
  <Override PartName="/ppt/tags/tag1039.xml" ContentType="application/vnd.openxmlformats-officedocument.presentationml.tags+xml"/>
  <Override PartName="/ppt/tags/tag1040.xml" ContentType="application/vnd.openxmlformats-officedocument.presentationml.tags+xml"/>
  <Override PartName="/ppt/tags/tag1041.xml" ContentType="application/vnd.openxmlformats-officedocument.presentationml.tags+xml"/>
  <Override PartName="/ppt/tags/tag1042.xml" ContentType="application/vnd.openxmlformats-officedocument.presentationml.tags+xml"/>
  <Override PartName="/ppt/tags/tag1043.xml" ContentType="application/vnd.openxmlformats-officedocument.presentationml.tags+xml"/>
  <Override PartName="/ppt/tags/tag1044.xml" ContentType="application/vnd.openxmlformats-officedocument.presentationml.tags+xml"/>
  <Override PartName="/ppt/tags/tag1045.xml" ContentType="application/vnd.openxmlformats-officedocument.presentationml.tags+xml"/>
  <Override PartName="/ppt/tags/tag1046.xml" ContentType="application/vnd.openxmlformats-officedocument.presentationml.tags+xml"/>
  <Override PartName="/ppt/tags/tag1047.xml" ContentType="application/vnd.openxmlformats-officedocument.presentationml.tags+xml"/>
  <Override PartName="/ppt/tags/tag1048.xml" ContentType="application/vnd.openxmlformats-officedocument.presentationml.tags+xml"/>
  <Override PartName="/ppt/tags/tag1049.xml" ContentType="application/vnd.openxmlformats-officedocument.presentationml.tags+xml"/>
  <Override PartName="/ppt/tags/tag1050.xml" ContentType="application/vnd.openxmlformats-officedocument.presentationml.tags+xml"/>
  <Override PartName="/ppt/notesSlides/notesSlide35.xml" ContentType="application/vnd.openxmlformats-officedocument.presentationml.notesSlide+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tags/tag1051.xml" ContentType="application/vnd.openxmlformats-officedocument.presentationml.tags+xml"/>
  <Override PartName="/ppt/tags/tag1052.xml" ContentType="application/vnd.openxmlformats-officedocument.presentationml.tags+xml"/>
  <Override PartName="/ppt/tags/tag1053.xml" ContentType="application/vnd.openxmlformats-officedocument.presentationml.tags+xml"/>
  <Override PartName="/ppt/tags/tag1054.xml" ContentType="application/vnd.openxmlformats-officedocument.presentationml.tags+xml"/>
  <Override PartName="/ppt/tags/tag1055.xml" ContentType="application/vnd.openxmlformats-officedocument.presentationml.tags+xml"/>
  <Override PartName="/ppt/tags/tag1056.xml" ContentType="application/vnd.openxmlformats-officedocument.presentationml.tags+xml"/>
  <Override PartName="/ppt/tags/tag1057.xml" ContentType="application/vnd.openxmlformats-officedocument.presentationml.tags+xml"/>
  <Override PartName="/ppt/tags/tag1058.xml" ContentType="application/vnd.openxmlformats-officedocument.presentationml.tags+xml"/>
  <Override PartName="/ppt/tags/tag1059.xml" ContentType="application/vnd.openxmlformats-officedocument.presentationml.tags+xml"/>
  <Override PartName="/ppt/tags/tag1060.xml" ContentType="application/vnd.openxmlformats-officedocument.presentationml.tags+xml"/>
  <Override PartName="/ppt/tags/tag1061.xml" ContentType="application/vnd.openxmlformats-officedocument.presentationml.tags+xml"/>
  <Override PartName="/ppt/tags/tag1062.xml" ContentType="application/vnd.openxmlformats-officedocument.presentationml.tags+xml"/>
  <Override PartName="/ppt/tags/tag1063.xml" ContentType="application/vnd.openxmlformats-officedocument.presentationml.tags+xml"/>
  <Override PartName="/ppt/tags/tag1064.xml" ContentType="application/vnd.openxmlformats-officedocument.presentationml.tags+xml"/>
  <Override PartName="/ppt/tags/tag1065.xml" ContentType="application/vnd.openxmlformats-officedocument.presentationml.tags+xml"/>
  <Override PartName="/ppt/tags/tag1066.xml" ContentType="application/vnd.openxmlformats-officedocument.presentationml.tags+xml"/>
  <Override PartName="/ppt/tags/tag1067.xml" ContentType="application/vnd.openxmlformats-officedocument.presentationml.tags+xml"/>
  <Override PartName="/ppt/tags/tag1068.xml" ContentType="application/vnd.openxmlformats-officedocument.presentationml.tags+xml"/>
  <Override PartName="/ppt/tags/tag1069.xml" ContentType="application/vnd.openxmlformats-officedocument.presentationml.tags+xml"/>
  <Override PartName="/ppt/tags/tag1070.xml" ContentType="application/vnd.openxmlformats-officedocument.presentationml.tags+xml"/>
  <Override PartName="/ppt/tags/tag1071.xml" ContentType="application/vnd.openxmlformats-officedocument.presentationml.tags+xml"/>
  <Override PartName="/ppt/tags/tag1072.xml" ContentType="application/vnd.openxmlformats-officedocument.presentationml.tags+xml"/>
  <Override PartName="/ppt/tags/tag1073.xml" ContentType="application/vnd.openxmlformats-officedocument.presentationml.tags+xml"/>
  <Override PartName="/ppt/tags/tag1074.xml" ContentType="application/vnd.openxmlformats-officedocument.presentationml.tags+xml"/>
  <Override PartName="/ppt/tags/tag1075.xml" ContentType="application/vnd.openxmlformats-officedocument.presentationml.tags+xml"/>
  <Override PartName="/ppt/tags/tag1076.xml" ContentType="application/vnd.openxmlformats-officedocument.presentationml.tags+xml"/>
  <Override PartName="/ppt/tags/tag1077.xml" ContentType="application/vnd.openxmlformats-officedocument.presentationml.tags+xml"/>
  <Override PartName="/ppt/tags/tag1078.xml" ContentType="application/vnd.openxmlformats-officedocument.presentationml.tags+xml"/>
  <Override PartName="/ppt/tags/tag1079.xml" ContentType="application/vnd.openxmlformats-officedocument.presentationml.tags+xml"/>
  <Override PartName="/ppt/tags/tag1080.xml" ContentType="application/vnd.openxmlformats-officedocument.presentationml.tags+xml"/>
  <Override PartName="/ppt/tags/tag1081.xml" ContentType="application/vnd.openxmlformats-officedocument.presentationml.tags+xml"/>
  <Override PartName="/ppt/notesSlides/notesSlide36.xml" ContentType="application/vnd.openxmlformats-officedocument.presentationml.notesSlide+xml"/>
  <Override PartName="/ppt/charts/chart34.xml" ContentType="application/vnd.openxmlformats-officedocument.drawingml.chart+xml"/>
  <Override PartName="/ppt/charts/chart35.xml" ContentType="application/vnd.openxmlformats-officedocument.drawingml.chart+xml"/>
  <Override PartName="/ppt/tags/tag1082.xml" ContentType="application/vnd.openxmlformats-officedocument.presentationml.tags+xml"/>
  <Override PartName="/ppt/tags/tag1083.xml" ContentType="application/vnd.openxmlformats-officedocument.presentationml.tags+xml"/>
  <Override PartName="/ppt/tags/tag1084.xml" ContentType="application/vnd.openxmlformats-officedocument.presentationml.tags+xml"/>
  <Override PartName="/ppt/tags/tag1085.xml" ContentType="application/vnd.openxmlformats-officedocument.presentationml.tags+xml"/>
  <Override PartName="/ppt/tags/tag1086.xml" ContentType="application/vnd.openxmlformats-officedocument.presentationml.tags+xml"/>
  <Override PartName="/ppt/tags/tag1087.xml" ContentType="application/vnd.openxmlformats-officedocument.presentationml.tags+xml"/>
  <Override PartName="/ppt/tags/tag1088.xml" ContentType="application/vnd.openxmlformats-officedocument.presentationml.tags+xml"/>
  <Override PartName="/ppt/charts/chart36.xml" ContentType="application/vnd.openxmlformats-officedocument.drawingml.chart+xml"/>
  <Override PartName="/ppt/charts/chart37.xml" ContentType="application/vnd.openxmlformats-officedocument.drawingml.chart+xml"/>
  <Override PartName="/ppt/tags/tag1089.xml" ContentType="application/vnd.openxmlformats-officedocument.presentationml.tags+xml"/>
  <Override PartName="/ppt/tags/tag1090.xml" ContentType="application/vnd.openxmlformats-officedocument.presentationml.tags+xml"/>
  <Override PartName="/ppt/tags/tag1091.xml" ContentType="application/vnd.openxmlformats-officedocument.presentationml.tags+xml"/>
  <Override PartName="/ppt/tags/tag1092.xml" ContentType="application/vnd.openxmlformats-officedocument.presentationml.tags+xml"/>
  <Override PartName="/ppt/tags/tag1093.xml" ContentType="application/vnd.openxmlformats-officedocument.presentationml.tags+xml"/>
  <Override PartName="/ppt/tags/tag1094.xml" ContentType="application/vnd.openxmlformats-officedocument.presentationml.tags+xml"/>
  <Override PartName="/ppt/tags/tag1095.xml" ContentType="application/vnd.openxmlformats-officedocument.presentationml.tags+xml"/>
  <Override PartName="/ppt/tags/tag1096.xml" ContentType="application/vnd.openxmlformats-officedocument.presentationml.tags+xml"/>
  <Override PartName="/ppt/notesSlides/notesSlide37.xml" ContentType="application/vnd.openxmlformats-officedocument.presentationml.notesSlide+xml"/>
  <Override PartName="/ppt/tags/tag1097.xml" ContentType="application/vnd.openxmlformats-officedocument.presentationml.tags+xml"/>
  <Override PartName="/ppt/tags/tag1098.xml" ContentType="application/vnd.openxmlformats-officedocument.presentationml.tags+xml"/>
  <Override PartName="/ppt/tags/tag1099.xml" ContentType="application/vnd.openxmlformats-officedocument.presentationml.tags+xml"/>
  <Override PartName="/ppt/tags/tag1100.xml" ContentType="application/vnd.openxmlformats-officedocument.presentationml.tags+xml"/>
  <Override PartName="/ppt/notesSlides/notesSlide38.xml" ContentType="application/vnd.openxmlformats-officedocument.presentationml.notesSlide+xml"/>
  <Override PartName="/ppt/tags/tag1101.xml" ContentType="application/vnd.openxmlformats-officedocument.presentationml.tags+xml"/>
  <Override PartName="/ppt/tags/tag1102.xml" ContentType="application/vnd.openxmlformats-officedocument.presentationml.tags+xml"/>
  <Override PartName="/ppt/tags/tag1103.xml" ContentType="application/vnd.openxmlformats-officedocument.presentationml.tags+xml"/>
  <Override PartName="/ppt/tags/tag1104.xml" ContentType="application/vnd.openxmlformats-officedocument.presentationml.tags+xml"/>
  <Override PartName="/ppt/tags/tag1105.xml" ContentType="application/vnd.openxmlformats-officedocument.presentationml.tags+xml"/>
  <Override PartName="/ppt/tags/tag1106.xml" ContentType="application/vnd.openxmlformats-officedocument.presentationml.tags+xml"/>
  <Override PartName="/ppt/tags/tag1107.xml" ContentType="application/vnd.openxmlformats-officedocument.presentationml.tags+xml"/>
  <Override PartName="/ppt/tags/tag1108.xml" ContentType="application/vnd.openxmlformats-officedocument.presentationml.tags+xml"/>
  <Override PartName="/ppt/tags/tag1109.xml" ContentType="application/vnd.openxmlformats-officedocument.presentationml.tags+xml"/>
  <Override PartName="/ppt/tags/tag1110.xml" ContentType="application/vnd.openxmlformats-officedocument.presentationml.tags+xml"/>
  <Override PartName="/ppt/tags/tag1111.xml" ContentType="application/vnd.openxmlformats-officedocument.presentationml.tags+xml"/>
  <Override PartName="/ppt/tags/tag1112.xml" ContentType="application/vnd.openxmlformats-officedocument.presentationml.tags+xml"/>
  <Override PartName="/ppt/tags/tag1113.xml" ContentType="application/vnd.openxmlformats-officedocument.presentationml.tags+xml"/>
  <Override PartName="/ppt/charts/chart38.xml" ContentType="application/vnd.openxmlformats-officedocument.drawingml.chart+xml"/>
  <Override PartName="/ppt/tags/tag1114.xml" ContentType="application/vnd.openxmlformats-officedocument.presentationml.tags+xml"/>
  <Override PartName="/ppt/notesSlides/notesSlide39.xml" ContentType="application/vnd.openxmlformats-officedocument.presentationml.notesSlide+xml"/>
  <Override PartName="/ppt/tags/tag1115.xml" ContentType="application/vnd.openxmlformats-officedocument.presentationml.tags+xml"/>
  <Override PartName="/ppt/notesSlides/notesSlide40.xml" ContentType="application/vnd.openxmlformats-officedocument.presentationml.notesSlide+xml"/>
  <Override PartName="/ppt/tags/tag1116.xml" ContentType="application/vnd.openxmlformats-officedocument.presentationml.tags+xml"/>
  <Override PartName="/ppt/notesSlides/notesSlide41.xml" ContentType="application/vnd.openxmlformats-officedocument.presentationml.notesSlide+xml"/>
  <Override PartName="/ppt/tags/tag1117.xml" ContentType="application/vnd.openxmlformats-officedocument.presentationml.tags+xml"/>
  <Override PartName="/ppt/tags/tag1118.xml" ContentType="application/vnd.openxmlformats-officedocument.presentationml.tags+xml"/>
  <Override PartName="/ppt/tags/tag1119.xml" ContentType="application/vnd.openxmlformats-officedocument.presentationml.tags+xml"/>
  <Override PartName="/ppt/tags/tag1120.xml" ContentType="application/vnd.openxmlformats-officedocument.presentationml.tags+xml"/>
  <Override PartName="/ppt/tags/tag1121.xml" ContentType="application/vnd.openxmlformats-officedocument.presentationml.tags+xml"/>
  <Override PartName="/ppt/tags/tag1122.xml" ContentType="application/vnd.openxmlformats-officedocument.presentationml.tags+xml"/>
  <Override PartName="/ppt/tags/tag1123.xml" ContentType="application/vnd.openxmlformats-officedocument.presentationml.tags+xml"/>
  <Override PartName="/ppt/tags/tag1124.xml" ContentType="application/vnd.openxmlformats-officedocument.presentationml.tags+xml"/>
  <Override PartName="/ppt/tags/tag1125.xml" ContentType="application/vnd.openxmlformats-officedocument.presentationml.tags+xml"/>
  <Override PartName="/ppt/tags/tag1126.xml" ContentType="application/vnd.openxmlformats-officedocument.presentationml.tags+xml"/>
  <Override PartName="/ppt/tags/tag1127.xml" ContentType="application/vnd.openxmlformats-officedocument.presentationml.tags+xml"/>
  <Override PartName="/ppt/tags/tag1128.xml" ContentType="application/vnd.openxmlformats-officedocument.presentationml.tags+xml"/>
  <Override PartName="/ppt/tags/tag1129.xml" ContentType="application/vnd.openxmlformats-officedocument.presentationml.tags+xml"/>
  <Override PartName="/ppt/tags/tag1130.xml" ContentType="application/vnd.openxmlformats-officedocument.presentationml.tags+xml"/>
  <Override PartName="/ppt/tags/tag1131.xml" ContentType="application/vnd.openxmlformats-officedocument.presentationml.tags+xml"/>
  <Override PartName="/ppt/tags/tag1132.xml" ContentType="application/vnd.openxmlformats-officedocument.presentationml.tags+xml"/>
  <Override PartName="/ppt/tags/tag1133.xml" ContentType="application/vnd.openxmlformats-officedocument.presentationml.tags+xml"/>
  <Override PartName="/ppt/tags/tag1134.xml" ContentType="application/vnd.openxmlformats-officedocument.presentationml.tags+xml"/>
  <Override PartName="/ppt/tags/tag1135.xml" ContentType="application/vnd.openxmlformats-officedocument.presentationml.tags+xml"/>
  <Override PartName="/ppt/tags/tag1136.xml" ContentType="application/vnd.openxmlformats-officedocument.presentationml.tags+xml"/>
  <Override PartName="/ppt/charts/chart39.xml" ContentType="application/vnd.openxmlformats-officedocument.drawingml.chart+xml"/>
  <Override PartName="/ppt/tags/tag1137.xml" ContentType="application/vnd.openxmlformats-officedocument.presentationml.tags+xml"/>
  <Override PartName="/ppt/tags/tag1138.xml" ContentType="application/vnd.openxmlformats-officedocument.presentationml.tags+xml"/>
  <Override PartName="/ppt/tags/tag1139.xml" ContentType="application/vnd.openxmlformats-officedocument.presentationml.tags+xml"/>
  <Override PartName="/ppt/tags/tag1140.xml" ContentType="application/vnd.openxmlformats-officedocument.presentationml.tags+xml"/>
  <Override PartName="/ppt/tags/tag1141.xml" ContentType="application/vnd.openxmlformats-officedocument.presentationml.tags+xml"/>
  <Override PartName="/ppt/charts/chart40.xml" ContentType="application/vnd.openxmlformats-officedocument.drawingml.chart+xml"/>
  <Override PartName="/ppt/tags/tag1142.xml" ContentType="application/vnd.openxmlformats-officedocument.presentationml.tags+xml"/>
  <Override PartName="/ppt/tags/tag1143.xml" ContentType="application/vnd.openxmlformats-officedocument.presentationml.tags+xml"/>
  <Override PartName="/ppt/tags/tag1144.xml" ContentType="application/vnd.openxmlformats-officedocument.presentationml.tags+xml"/>
  <Override PartName="/ppt/tags/tag1145.xml" ContentType="application/vnd.openxmlformats-officedocument.presentationml.tags+xml"/>
  <Override PartName="/ppt/tags/tag1146.xml" ContentType="application/vnd.openxmlformats-officedocument.presentationml.tags+xml"/>
  <Override PartName="/ppt/tags/tag1147.xml" ContentType="application/vnd.openxmlformats-officedocument.presentationml.tags+xml"/>
  <Override PartName="/ppt/tags/tag1148.xml" ContentType="application/vnd.openxmlformats-officedocument.presentationml.tags+xml"/>
  <Override PartName="/ppt/tags/tag1149.xml" ContentType="application/vnd.openxmlformats-officedocument.presentationml.tags+xml"/>
  <Override PartName="/ppt/notesSlides/notesSlide42.xml" ContentType="application/vnd.openxmlformats-officedocument.presentationml.notesSlide+xml"/>
  <Override PartName="/ppt/charts/chart41.xml" ContentType="application/vnd.openxmlformats-officedocument.drawingml.chart+xml"/>
  <Override PartName="/ppt/tags/tag1150.xml" ContentType="application/vnd.openxmlformats-officedocument.presentationml.tags+xml"/>
  <Override PartName="/ppt/tags/tag1151.xml" ContentType="application/vnd.openxmlformats-officedocument.presentationml.tags+xml"/>
  <Override PartName="/ppt/tags/tag1152.xml" ContentType="application/vnd.openxmlformats-officedocument.presentationml.tags+xml"/>
  <Override PartName="/ppt/tags/tag1153.xml" ContentType="application/vnd.openxmlformats-officedocument.presentationml.tags+xml"/>
  <Override PartName="/ppt/tags/tag1154.xml" ContentType="application/vnd.openxmlformats-officedocument.presentationml.tags+xml"/>
  <Override PartName="/ppt/tags/tag1155.xml" ContentType="application/vnd.openxmlformats-officedocument.presentationml.tags+xml"/>
  <Override PartName="/ppt/tags/tag1156.xml" ContentType="application/vnd.openxmlformats-officedocument.presentationml.tags+xml"/>
  <Override PartName="/ppt/tags/tag1157.xml" ContentType="application/vnd.openxmlformats-officedocument.presentationml.tags+xml"/>
  <Override PartName="/ppt/tags/tag1158.xml" ContentType="application/vnd.openxmlformats-officedocument.presentationml.tags+xml"/>
  <Override PartName="/ppt/tags/tag1159.xml" ContentType="application/vnd.openxmlformats-officedocument.presentationml.tags+xml"/>
  <Override PartName="/ppt/tags/tag1160.xml" ContentType="application/vnd.openxmlformats-officedocument.presentationml.tags+xml"/>
  <Override PartName="/ppt/tags/tag1161.xml" ContentType="application/vnd.openxmlformats-officedocument.presentationml.tags+xml"/>
  <Override PartName="/ppt/tags/tag1162.xml" ContentType="application/vnd.openxmlformats-officedocument.presentationml.tags+xml"/>
  <Override PartName="/ppt/tags/tag1163.xml" ContentType="application/vnd.openxmlformats-officedocument.presentationml.tags+xml"/>
  <Override PartName="/ppt/tags/tag1164.xml" ContentType="application/vnd.openxmlformats-officedocument.presentationml.tags+xml"/>
  <Override PartName="/ppt/tags/tag1165.xml" ContentType="application/vnd.openxmlformats-officedocument.presentationml.tags+xml"/>
  <Override PartName="/ppt/tags/tag1166.xml" ContentType="application/vnd.openxmlformats-officedocument.presentationml.tags+xml"/>
  <Override PartName="/ppt/tags/tag1167.xml" ContentType="application/vnd.openxmlformats-officedocument.presentationml.tags+xml"/>
  <Override PartName="/ppt/tags/tag1168.xml" ContentType="application/vnd.openxmlformats-officedocument.presentationml.tags+xml"/>
  <Override PartName="/ppt/tags/tag1169.xml" ContentType="application/vnd.openxmlformats-officedocument.presentationml.tags+xml"/>
  <Override PartName="/ppt/tags/tag1170.xml" ContentType="application/vnd.openxmlformats-officedocument.presentationml.tags+xml"/>
  <Override PartName="/ppt/tags/tag1171.xml" ContentType="application/vnd.openxmlformats-officedocument.presentationml.tags+xml"/>
  <Override PartName="/ppt/tags/tag1172.xml" ContentType="application/vnd.openxmlformats-officedocument.presentationml.tags+xml"/>
  <Override PartName="/ppt/tags/tag1173.xml" ContentType="application/vnd.openxmlformats-officedocument.presentationml.tags+xml"/>
  <Override PartName="/ppt/notesSlides/notesSlide43.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tags/tag1174.xml" ContentType="application/vnd.openxmlformats-officedocument.presentationml.tags+xml"/>
  <Override PartName="/ppt/tags/tag1175.xml" ContentType="application/vnd.openxmlformats-officedocument.presentationml.tags+xml"/>
  <Override PartName="/ppt/tags/tag1176.xml" ContentType="application/vnd.openxmlformats-officedocument.presentationml.tags+xml"/>
  <Override PartName="/ppt/tags/tag1177.xml" ContentType="application/vnd.openxmlformats-officedocument.presentationml.tags+xml"/>
  <Override PartName="/ppt/notesSlides/notesSlide44.xml" ContentType="application/vnd.openxmlformats-officedocument.presentationml.notesSlide+xml"/>
  <Override PartName="/ppt/tags/tag1178.xml" ContentType="application/vnd.openxmlformats-officedocument.presentationml.tags+xml"/>
  <Override PartName="/ppt/tags/tag1179.xml" ContentType="application/vnd.openxmlformats-officedocument.presentationml.tags+xml"/>
  <Override PartName="/ppt/tags/tag1180.xml" ContentType="application/vnd.openxmlformats-officedocument.presentationml.tags+xml"/>
  <Override PartName="/ppt/tags/tag1181.xml" ContentType="application/vnd.openxmlformats-officedocument.presentationml.tags+xml"/>
  <Override PartName="/ppt/tags/tag1182.xml" ContentType="application/vnd.openxmlformats-officedocument.presentationml.tags+xml"/>
  <Override PartName="/ppt/tags/tag1183.xml" ContentType="application/vnd.openxmlformats-officedocument.presentationml.tags+xml"/>
  <Override PartName="/ppt/tags/tag1184.xml" ContentType="application/vnd.openxmlformats-officedocument.presentationml.tags+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autoCompressPictures="0">
  <p:sldMasterIdLst>
    <p:sldMasterId id="2147483668" r:id="rId1"/>
    <p:sldMasterId id="2147483732" r:id="rId2"/>
  </p:sldMasterIdLst>
  <p:notesMasterIdLst>
    <p:notesMasterId r:id="rId77"/>
  </p:notesMasterIdLst>
  <p:handoutMasterIdLst>
    <p:handoutMasterId r:id="rId78"/>
  </p:handoutMasterIdLst>
  <p:sldIdLst>
    <p:sldId id="257" r:id="rId3"/>
    <p:sldId id="347" r:id="rId4"/>
    <p:sldId id="280" r:id="rId5"/>
    <p:sldId id="276" r:id="rId6"/>
    <p:sldId id="272" r:id="rId7"/>
    <p:sldId id="338" r:id="rId8"/>
    <p:sldId id="277" r:id="rId9"/>
    <p:sldId id="258" r:id="rId10"/>
    <p:sldId id="265" r:id="rId11"/>
    <p:sldId id="2147483630" r:id="rId12"/>
    <p:sldId id="262" r:id="rId13"/>
    <p:sldId id="273" r:id="rId14"/>
    <p:sldId id="298" r:id="rId15"/>
    <p:sldId id="269" r:id="rId16"/>
    <p:sldId id="283" r:id="rId17"/>
    <p:sldId id="308" r:id="rId18"/>
    <p:sldId id="281" r:id="rId19"/>
    <p:sldId id="302" r:id="rId20"/>
    <p:sldId id="279" r:id="rId21"/>
    <p:sldId id="287" r:id="rId22"/>
    <p:sldId id="2147483647" r:id="rId23"/>
    <p:sldId id="288" r:id="rId24"/>
    <p:sldId id="271" r:id="rId25"/>
    <p:sldId id="270" r:id="rId26"/>
    <p:sldId id="291" r:id="rId27"/>
    <p:sldId id="323" r:id="rId28"/>
    <p:sldId id="295" r:id="rId29"/>
    <p:sldId id="256" r:id="rId30"/>
    <p:sldId id="275" r:id="rId31"/>
    <p:sldId id="2147483634" r:id="rId32"/>
    <p:sldId id="259" r:id="rId33"/>
    <p:sldId id="267" r:id="rId34"/>
    <p:sldId id="2147483646" r:id="rId35"/>
    <p:sldId id="290" r:id="rId36"/>
    <p:sldId id="296" r:id="rId37"/>
    <p:sldId id="297" r:id="rId38"/>
    <p:sldId id="303" r:id="rId39"/>
    <p:sldId id="379" r:id="rId40"/>
    <p:sldId id="384" r:id="rId41"/>
    <p:sldId id="305" r:id="rId42"/>
    <p:sldId id="266" r:id="rId43"/>
    <p:sldId id="354" r:id="rId44"/>
    <p:sldId id="306" r:id="rId45"/>
    <p:sldId id="311" r:id="rId46"/>
    <p:sldId id="274" r:id="rId47"/>
    <p:sldId id="312" r:id="rId48"/>
    <p:sldId id="2147483645" r:id="rId49"/>
    <p:sldId id="313" r:id="rId50"/>
    <p:sldId id="356" r:id="rId51"/>
    <p:sldId id="317" r:id="rId52"/>
    <p:sldId id="320" r:id="rId53"/>
    <p:sldId id="322" r:id="rId54"/>
    <p:sldId id="314" r:id="rId55"/>
    <p:sldId id="263" r:id="rId56"/>
    <p:sldId id="343" r:id="rId57"/>
    <p:sldId id="264" r:id="rId58"/>
    <p:sldId id="309" r:id="rId59"/>
    <p:sldId id="315" r:id="rId60"/>
    <p:sldId id="327" r:id="rId61"/>
    <p:sldId id="326" r:id="rId62"/>
    <p:sldId id="321" r:id="rId63"/>
    <p:sldId id="292" r:id="rId64"/>
    <p:sldId id="310" r:id="rId65"/>
    <p:sldId id="289" r:id="rId66"/>
    <p:sldId id="307" r:id="rId67"/>
    <p:sldId id="316" r:id="rId68"/>
    <p:sldId id="299" r:id="rId69"/>
    <p:sldId id="324" r:id="rId70"/>
    <p:sldId id="293" r:id="rId71"/>
    <p:sldId id="325" r:id="rId72"/>
    <p:sldId id="2147483629" r:id="rId73"/>
    <p:sldId id="318" r:id="rId74"/>
    <p:sldId id="2147483637" r:id="rId75"/>
    <p:sldId id="284" r:id="rId76"/>
  </p:sldIdLst>
  <p:sldSz cx="12192000" cy="6858000"/>
  <p:notesSz cx="6858000" cy="9144000"/>
  <p:custDataLst>
    <p:tags r:id="rId79"/>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3459DB74-8453-474F-B9A0-026E263C87E1}">
          <p14:sldIdLst>
            <p14:sldId id="257"/>
          </p14:sldIdLst>
        </p14:section>
        <p14:section name="Industry Overview" id="{40D18481-E75C-415D-AF0E-6334C6BC4EBF}">
          <p14:sldIdLst>
            <p14:sldId id="347"/>
            <p14:sldId id="280"/>
            <p14:sldId id="276"/>
            <p14:sldId id="272"/>
            <p14:sldId id="338"/>
            <p14:sldId id="277"/>
            <p14:sldId id="258"/>
            <p14:sldId id="265"/>
            <p14:sldId id="2147483630"/>
            <p14:sldId id="262"/>
            <p14:sldId id="273"/>
            <p14:sldId id="298"/>
            <p14:sldId id="269"/>
            <p14:sldId id="283"/>
            <p14:sldId id="308"/>
            <p14:sldId id="281"/>
            <p14:sldId id="302"/>
          </p14:sldIdLst>
        </p14:section>
        <p14:section name="Solutions" id="{5B5EBCE6-ECFD-4D55-8E05-59826ADA9DB9}">
          <p14:sldIdLst>
            <p14:sldId id="279"/>
            <p14:sldId id="287"/>
            <p14:sldId id="2147483647"/>
            <p14:sldId id="288"/>
            <p14:sldId id="271"/>
            <p14:sldId id="270"/>
            <p14:sldId id="291"/>
            <p14:sldId id="323"/>
            <p14:sldId id="295"/>
            <p14:sldId id="256"/>
            <p14:sldId id="275"/>
            <p14:sldId id="2147483634"/>
            <p14:sldId id="259"/>
            <p14:sldId id="267"/>
            <p14:sldId id="2147483646"/>
            <p14:sldId id="290"/>
            <p14:sldId id="296"/>
            <p14:sldId id="297"/>
            <p14:sldId id="303"/>
            <p14:sldId id="379"/>
            <p14:sldId id="384"/>
            <p14:sldId id="305"/>
            <p14:sldId id="266"/>
            <p14:sldId id="354"/>
            <p14:sldId id="306"/>
            <p14:sldId id="311"/>
            <p14:sldId id="274"/>
            <p14:sldId id="312"/>
            <p14:sldId id="2147483645"/>
            <p14:sldId id="313"/>
            <p14:sldId id="356"/>
            <p14:sldId id="317"/>
            <p14:sldId id="320"/>
            <p14:sldId id="322"/>
            <p14:sldId id="314"/>
            <p14:sldId id="263"/>
            <p14:sldId id="343"/>
            <p14:sldId id="264"/>
          </p14:sldIdLst>
        </p14:section>
        <p14:section name="Deployment" id="{19DFF1A7-87D4-42F1-93DD-AE956B8762CA}">
          <p14:sldIdLst>
            <p14:sldId id="309"/>
            <p14:sldId id="315"/>
            <p14:sldId id="327"/>
            <p14:sldId id="326"/>
            <p14:sldId id="321"/>
            <p14:sldId id="292"/>
            <p14:sldId id="310"/>
            <p14:sldId id="289"/>
            <p14:sldId id="307"/>
            <p14:sldId id="316"/>
            <p14:sldId id="299"/>
            <p14:sldId id="324"/>
            <p14:sldId id="293"/>
            <p14:sldId id="325"/>
            <p14:sldId id="2147483629"/>
            <p14:sldId id="318"/>
          </p14:sldIdLst>
        </p14:section>
        <p14:section name="Team" id="{DB30F3C0-1330-4486-923F-83C85483CEBC}">
          <p14:sldIdLst>
            <p14:sldId id="2147483637"/>
            <p14:sldId id="284"/>
          </p14:sldIdLst>
        </p14:section>
      </p14:sectionLst>
    </p:ext>
    <p:ext uri="{EFAFB233-063F-42B5-8137-9DF3F51BA10A}">
      <p15:sldGuideLst xmlns:p15="http://schemas.microsoft.com/office/powerpoint/2012/main">
        <p15:guide id="1" orient="horz" pos="73" userDrawn="1">
          <p15:clr>
            <a:srgbClr val="A4A3A4"/>
          </p15:clr>
        </p15:guide>
        <p15:guide id="2" pos="3840" userDrawn="1">
          <p15:clr>
            <a:srgbClr val="A4A3A4"/>
          </p15:clr>
        </p15:guide>
        <p15:guide id="3" orient="horz" pos="958"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1E9C9F17-05C8-2077-67BE-77161B493794}" name="Isabel Hoyos" initials="IH" userId="R5eVIiNu+G3RtUhixS3Ma/YW1PnaDPM4b2qCIjSgG/c=" providerId="None"/>
  <p188:author id="{D7C4D423-206B-4E3C-4B8A-C2C6DF2ADF04}" name="Ilayda Tezcan" initials="IT" userId="Ilayda Tezcan" providerId="None"/>
  <p188:author id="{3DCCF829-3C8E-08D2-9C43-0955C0131C92}" name="Ariela Farchi Behar" initials="AFB" userId="Ariela Farchi Behar" providerId="None"/>
  <p188:author id="{DFB41540-F107-2DD6-8AB4-5E1BDEFB19E5}" name="Noé Aloy" initials="NA" userId="AwFUpwu5p1/Ztmh4sb3QwM+2s9nVapriNyKre1aENZg=" providerId="None"/>
  <p188:author id="{9954C741-6A41-8331-4663-F378CAF36447}" name="GUNAY KIRAN" initials="GK" userId="S::gunay@kiran.com.tr::f2d87fc5-9955-4be5-a07e-db81b0146e48" providerId="AD"/>
  <p188:author id="{D3CECC4B-249E-F3CF-3EE4-B49AC7878613}" name="Gernot Wagner" initials="GW" userId="33ee3ac88b4c2f16" providerId="Windows Live"/>
  <p188:author id="{E50DC855-6CC8-E980-5EB8-26988D782745}" name="Ariela Farchi Behar" initials="AB" userId="tkdxAGBjRcajtIKKnJSE1WMOTEw64DaBxMWq1bZcZvs=" providerId="None"/>
  <p188:author id="{B5FB0362-B61E-5A4B-4E29-675E7DA9B7A3}" name="Hyae Ryung" initials="HR" userId="S::hk2901@adcu.columbia.edu::98652124-d7bd-4e60-8447-ffbea6868795" providerId="AD"/>
  <p188:author id="{06E6DE67-FEDA-A70E-5248-10EB532CCAC0}" name="Farchi Behar, Ariela" initials="AF" userId="S::af3487@gsb.columbia.edu::78290726-7916-4e9f-93b3-c6ef5ffb75a9" providerId="AD"/>
  <p188:author id="{B6D43D77-5CBC-CAA9-F886-ABB8BD8C1D25}" name="Dominica Wambold" initials="DW" userId="b7eb499579977736" providerId="Windows Live"/>
  <p188:author id="{4AE7E092-971A-921A-8E37-EC06F316CB91}" name="ka ying wong" initials="kw" userId="dzToWb4KEdHCt1o+CkObUfbGUN3vx/DP6P1NGyH290g=" providerId="None"/>
  <p188:author id="{C05A4A99-5A7C-8599-B785-3925B00138E9}" name="Pia Morrow" initials="PM" userId="d90efd3a3b262c68" providerId="Windows Live"/>
  <p188:author id="{53CBC8AC-C447-5263-B207-AFDB84533F53}" name="İlayda Tezcan" initials="İT" userId="9f600bf4c70f4d45" providerId="Windows Live"/>
  <p188:author id="{2FA0CECB-ED30-1FCA-2275-35EDBD72FDC7}" name="Gunay Kiran" initials="GK" userId="GXkRbI6u7TuwsNZV061ggOaPAa0kNd3y1Xo9CrVbq4M=" providerId="None"/>
  <p188:author id="{A9B005EB-5525-8653-86DB-7FF7BDA9024F}" name="Gernot Wagner" initials="GW" userId="OVbcNIsJqkepRvkUnLynhQ7QrcHjvSyJJ8O9qHeWIMM=" providerId="None"/>
  <p188:author id="{2B52B8F0-374E-FC4D-E3DE-90924523B8C2}" name="Dominica Wambold" initials="DW" userId="6pVaA8VrJuFypNWfbHlUk2Isai2OWvbTzq0UsYO21A0=" providerId="Non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5647B"/>
    <a:srgbClr val="009BDC"/>
    <a:srgbClr val="00709E"/>
    <a:srgbClr val="00435D"/>
    <a:srgbClr val="00435E"/>
    <a:srgbClr val="99D7F1"/>
    <a:srgbClr val="99C7D8"/>
    <a:srgbClr val="99B4BF"/>
    <a:srgbClr val="0C192E"/>
    <a:srgbClr val="33A39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F1AE0B2-81A1-4359-948A-D65DA3016252}" v="1" dt="2026-10-22T14:31:26.38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0063"/>
    <p:restoredTop sz="96148"/>
  </p:normalViewPr>
  <p:slideViewPr>
    <p:cSldViewPr snapToGrid="0">
      <p:cViewPr varScale="1">
        <p:scale>
          <a:sx n="100" d="100"/>
          <a:sy n="100" d="100"/>
        </p:scale>
        <p:origin x="168" y="608"/>
      </p:cViewPr>
      <p:guideLst>
        <p:guide orient="horz" pos="73"/>
        <p:guide pos="3840"/>
        <p:guide orient="horz" pos="958"/>
      </p:guideLst>
    </p:cSldViewPr>
  </p:slideViewPr>
  <p:notesTextViewPr>
    <p:cViewPr>
      <p:scale>
        <a:sx n="80" d="100"/>
        <a:sy n="80" d="100"/>
      </p:scale>
      <p:origin x="0" y="0"/>
    </p:cViewPr>
  </p:notesTextViewPr>
  <p:sorterViewPr>
    <p:cViewPr>
      <p:scale>
        <a:sx n="82" d="100"/>
        <a:sy n="82" d="100"/>
      </p:scale>
      <p:origin x="0" y="-19296"/>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microsoft.com/office/2016/11/relationships/changesInfo" Target="changesInfos/changesInfo1.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tags" Target="tags/tag1.xml"/><Relationship Id="rId5" Type="http://schemas.openxmlformats.org/officeDocument/2006/relationships/slide" Target="slides/slide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presProps" Target="presProps.xml"/><Relationship Id="rId85" Type="http://schemas.microsoft.com/office/2015/10/relationships/revisionInfo" Target="revisionInfo.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handoutMaster" Target="handoutMasters/handoutMaster1.xml"/><Relationship Id="rId81" Type="http://schemas.openxmlformats.org/officeDocument/2006/relationships/viewProps" Target="viewProps.xml"/><Relationship Id="rId86" Type="http://schemas.microsoft.com/office/2018/10/relationships/authors" Target="author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61" Type="http://schemas.openxmlformats.org/officeDocument/2006/relationships/slide" Target="slides/slide59.xml"/><Relationship Id="rId8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ia Morrow" userId="Nzvq4uLoKhxfVLfOx4DrmTJz4hF1bA+CzLl4BMPgqJQ=" providerId="None" clId="Web-{4F1AE0B2-81A1-4359-948A-D65DA3016252}"/>
    <pc:docChg chg="modSld">
      <pc:chgData name="Pia Morrow" userId="Nzvq4uLoKhxfVLfOx4DrmTJz4hF1bA+CzLl4BMPgqJQ=" providerId="None" clId="Web-{4F1AE0B2-81A1-4359-948A-D65DA3016252}" dt="2026-10-22T14:31:26.389" v="0" actId="1076"/>
      <pc:docMkLst>
        <pc:docMk/>
      </pc:docMkLst>
      <pc:sldChg chg="modSp">
        <pc:chgData name="Pia Morrow" userId="Nzvq4uLoKhxfVLfOx4DrmTJz4hF1bA+CzLl4BMPgqJQ=" providerId="None" clId="Web-{4F1AE0B2-81A1-4359-948A-D65DA3016252}" dt="2026-10-22T14:31:26.389" v="0" actId="1076"/>
        <pc:sldMkLst>
          <pc:docMk/>
          <pc:sldMk cId="2716199410" sldId="384"/>
        </pc:sldMkLst>
        <pc:spChg chg="mod">
          <ac:chgData name="Pia Morrow" userId="Nzvq4uLoKhxfVLfOx4DrmTJz4hF1bA+CzLl4BMPgqJQ=" providerId="None" clId="Web-{4F1AE0B2-81A1-4359-948A-D65DA3016252}" dt="2026-10-22T14:31:26.389" v="0" actId="1076"/>
          <ac:spMkLst>
            <pc:docMk/>
            <pc:sldMk cId="2716199410" sldId="384"/>
            <ac:spMk id="5" creationId="{5B1EC185-7D70-C2D2-972D-97E1C1CF8733}"/>
          </ac:spMkLst>
        </pc:spChg>
      </pc:sldChg>
    </pc:docChg>
  </pc:docChgLst>
</pc:chgInfo>
</file>

<file path=ppt/charts/_rels/chart1.xml.rels><?xml version="1.0" encoding="UTF-8" standalone="yes"?>
<Relationships xmlns="http://schemas.openxmlformats.org/package/2006/relationships"><Relationship Id="rId1" Type="http://schemas.openxmlformats.org/officeDocument/2006/relationships/package" Target="../embeddings/Microsoft_Excel_Binary_Worksheet.xlsb"/></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Binary_Worksheet1.xlsb"/></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Binary_Worksheet2.xlsb"/></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Binary_Worksheet3.xlsb"/></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Binary_Worksheet4.xlsb"/></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Binary_Worksheet5.xlsb"/></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Binary_Worksheet6.xlsb"/></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Binary_Worksheet7.xlsb"/></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Binary_Worksheet8.xlsb"/></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Binary_Worksheet9.xlsb"/></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Binary_Worksheet10.xlsb"/></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Binary_Worksheet11.xlsb"/></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Binary_Worksheet12.xlsb"/></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Binary_Worksheet13.xlsb"/></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Binary_Worksheet14.xlsb"/></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Binary_Worksheet15.xlsb"/></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Binary_Worksheet16.xlsb"/></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Binary_Worksheet17.xlsb"/></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Binary_Worksheet18.xlsb"/></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Binary_Worksheet19.xlsb"/></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Binary_Worksheet20.xlsb"/></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Binary_Worksheet21.xlsb"/></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Binary_Worksheet22.xlsb"/></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Binary_Worksheet23.xlsb"/></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Binary_Worksheet24.xlsb"/></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Binary_Worksheet25.xlsb"/></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Binary_Worksheet26.xlsb"/></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Binary_Worksheet27.xlsb"/></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Binary_Worksheet28.xlsb"/></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Binary_Worksheet29.xlsb"/></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Binary_Worksheet30.xlsb"/></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Binary_Worksheet31.xlsb"/></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Binary_Worksheet32.xlsb"/></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Binary_Worksheet33.xlsb"/></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Binary_Worksheet34.xlsb"/></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Binary_Worksheet35.xlsb"/></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Binary_Worksheet36.xlsb"/></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Binary_Worksheet37.xlsb"/></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Binary_Worksheet38.xlsb"/></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Binary_Worksheet39.xlsb"/></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Binary_Worksheet40.xlsb"/></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Binary_Worksheet41.xlsb"/></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Binary_Worksheet42.xlsb"/></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5.7999290528556229E-2"/>
          <c:y val="5.3023255813953486E-2"/>
          <c:w val="0.9028024122029088"/>
          <c:h val="0.89348837209302323"/>
        </c:manualLayout>
      </c:layout>
      <c:scatterChart>
        <c:scatterStyle val="lineMarker"/>
        <c:varyColors val="0"/>
        <c:ser>
          <c:idx val="0"/>
          <c:order val="0"/>
          <c:spPr>
            <a:ln w="19050" cmpd="sng" algn="ctr">
              <a:solidFill>
                <a:schemeClr val="accent1"/>
              </a:solidFill>
              <a:prstDash val="solid"/>
            </a:ln>
          </c:spPr>
          <c:marker>
            <c:symbol val="none"/>
          </c:marker>
          <c:xVal>
            <c:numRef>
              <c:f>Sheet1!$A$1:$F$1</c:f>
              <c:numCache>
                <c:formatCode>General</c:formatCode>
                <c:ptCount val="6"/>
                <c:pt idx="0">
                  <c:v>2010</c:v>
                </c:pt>
                <c:pt idx="1">
                  <c:v>2015</c:v>
                </c:pt>
                <c:pt idx="2">
                  <c:v>2020</c:v>
                </c:pt>
                <c:pt idx="3">
                  <c:v>2025</c:v>
                </c:pt>
                <c:pt idx="4">
                  <c:v>2035</c:v>
                </c:pt>
                <c:pt idx="5">
                  <c:v>2050</c:v>
                </c:pt>
              </c:numCache>
            </c:numRef>
          </c:xVal>
          <c:yVal>
            <c:numRef>
              <c:f>Sheet1!$A$2:$F$2</c:f>
              <c:numCache>
                <c:formatCode>General</c:formatCode>
                <c:ptCount val="6"/>
                <c:pt idx="0">
                  <c:v>0</c:v>
                </c:pt>
                <c:pt idx="1">
                  <c:v>12.586987611721522</c:v>
                </c:pt>
                <c:pt idx="2">
                  <c:v>25.244021700226593</c:v>
                </c:pt>
                <c:pt idx="3">
                  <c:v>49.038737125701061</c:v>
                </c:pt>
                <c:pt idx="4">
                  <c:v>74.790378468055565</c:v>
                </c:pt>
                <c:pt idx="5">
                  <c:v>129.82411604227897</c:v>
                </c:pt>
              </c:numCache>
            </c:numRef>
          </c:yVal>
          <c:smooth val="0"/>
          <c:extLst>
            <c:ext xmlns:c16="http://schemas.microsoft.com/office/drawing/2014/chart" uri="{C3380CC4-5D6E-409C-BE32-E72D297353CC}">
              <c16:uniqueId val="{00000000-B6F2-E348-9025-DDC4191699F9}"/>
            </c:ext>
          </c:extLst>
        </c:ser>
        <c:ser>
          <c:idx val="1"/>
          <c:order val="1"/>
          <c:spPr>
            <a:ln w="19050" cmpd="sng" algn="ctr">
              <a:solidFill>
                <a:schemeClr val="accent2"/>
              </a:solidFill>
              <a:prstDash val="solid"/>
            </a:ln>
          </c:spPr>
          <c:marker>
            <c:symbol val="none"/>
          </c:marker>
          <c:xVal>
            <c:numRef>
              <c:f>Sheet1!$A$1:$F$1</c:f>
              <c:numCache>
                <c:formatCode>General</c:formatCode>
                <c:ptCount val="6"/>
                <c:pt idx="0">
                  <c:v>2010</c:v>
                </c:pt>
                <c:pt idx="1">
                  <c:v>2015</c:v>
                </c:pt>
                <c:pt idx="2">
                  <c:v>2020</c:v>
                </c:pt>
                <c:pt idx="3">
                  <c:v>2025</c:v>
                </c:pt>
                <c:pt idx="4">
                  <c:v>2035</c:v>
                </c:pt>
                <c:pt idx="5">
                  <c:v>2050</c:v>
                </c:pt>
              </c:numCache>
            </c:numRef>
          </c:xVal>
          <c:yVal>
            <c:numRef>
              <c:f>Sheet1!$A$3:$F$3</c:f>
              <c:numCache>
                <c:formatCode>General</c:formatCode>
                <c:ptCount val="6"/>
                <c:pt idx="0">
                  <c:v>0</c:v>
                </c:pt>
                <c:pt idx="1">
                  <c:v>14.196593984281346</c:v>
                </c:pt>
                <c:pt idx="2">
                  <c:v>28.880113740074641</c:v>
                </c:pt>
                <c:pt idx="3">
                  <c:v>52.118885706836984</c:v>
                </c:pt>
                <c:pt idx="4">
                  <c:v>96.15816596265519</c:v>
                </c:pt>
                <c:pt idx="5">
                  <c:v>188.53396338940925</c:v>
                </c:pt>
              </c:numCache>
            </c:numRef>
          </c:yVal>
          <c:smooth val="0"/>
          <c:extLst>
            <c:ext xmlns:c16="http://schemas.microsoft.com/office/drawing/2014/chart" uri="{C3380CC4-5D6E-409C-BE32-E72D297353CC}">
              <c16:uniqueId val="{00000001-B6F2-E348-9025-DDC4191699F9}"/>
            </c:ext>
          </c:extLst>
        </c:ser>
        <c:ser>
          <c:idx val="2"/>
          <c:order val="2"/>
          <c:spPr>
            <a:ln w="19050" cmpd="sng" algn="ctr">
              <a:solidFill>
                <a:schemeClr val="accent3"/>
              </a:solidFill>
              <a:prstDash val="solid"/>
            </a:ln>
          </c:spPr>
          <c:marker>
            <c:symbol val="none"/>
          </c:marker>
          <c:xVal>
            <c:numRef>
              <c:f>Sheet1!$A$1:$F$1</c:f>
              <c:numCache>
                <c:formatCode>General</c:formatCode>
                <c:ptCount val="6"/>
                <c:pt idx="0">
                  <c:v>2010</c:v>
                </c:pt>
                <c:pt idx="1">
                  <c:v>2015</c:v>
                </c:pt>
                <c:pt idx="2">
                  <c:v>2020</c:v>
                </c:pt>
                <c:pt idx="3">
                  <c:v>2025</c:v>
                </c:pt>
                <c:pt idx="4">
                  <c:v>2035</c:v>
                </c:pt>
                <c:pt idx="5">
                  <c:v>2050</c:v>
                </c:pt>
              </c:numCache>
            </c:numRef>
          </c:xVal>
          <c:yVal>
            <c:numRef>
              <c:f>Sheet1!$A$4:$F$4</c:f>
              <c:numCache>
                <c:formatCode>General</c:formatCode>
                <c:ptCount val="6"/>
                <c:pt idx="0">
                  <c:v>0</c:v>
                </c:pt>
                <c:pt idx="1">
                  <c:v>38.206604930642051</c:v>
                </c:pt>
                <c:pt idx="2">
                  <c:v>84.900502952110244</c:v>
                </c:pt>
                <c:pt idx="3">
                  <c:v>151.36315234029607</c:v>
                </c:pt>
                <c:pt idx="4">
                  <c:v>215.55253425113378</c:v>
                </c:pt>
                <c:pt idx="5">
                  <c:v>283.41779252512384</c:v>
                </c:pt>
              </c:numCache>
            </c:numRef>
          </c:yVal>
          <c:smooth val="0"/>
          <c:extLst>
            <c:ext xmlns:c16="http://schemas.microsoft.com/office/drawing/2014/chart" uri="{C3380CC4-5D6E-409C-BE32-E72D297353CC}">
              <c16:uniqueId val="{00000002-B6F2-E348-9025-DDC4191699F9}"/>
            </c:ext>
          </c:extLst>
        </c:ser>
        <c:ser>
          <c:idx val="3"/>
          <c:order val="3"/>
          <c:spPr>
            <a:ln w="19050" cmpd="sng" algn="ctr">
              <a:solidFill>
                <a:schemeClr val="accent4"/>
              </a:solidFill>
              <a:prstDash val="solid"/>
            </a:ln>
          </c:spPr>
          <c:marker>
            <c:symbol val="none"/>
          </c:marker>
          <c:xVal>
            <c:numRef>
              <c:f>Sheet1!$A$1:$F$1</c:f>
              <c:numCache>
                <c:formatCode>General</c:formatCode>
                <c:ptCount val="6"/>
                <c:pt idx="0">
                  <c:v>2010</c:v>
                </c:pt>
                <c:pt idx="1">
                  <c:v>2015</c:v>
                </c:pt>
                <c:pt idx="2">
                  <c:v>2020</c:v>
                </c:pt>
                <c:pt idx="3">
                  <c:v>2025</c:v>
                </c:pt>
                <c:pt idx="4">
                  <c:v>2035</c:v>
                </c:pt>
                <c:pt idx="5">
                  <c:v>2050</c:v>
                </c:pt>
              </c:numCache>
            </c:numRef>
          </c:xVal>
          <c:yVal>
            <c:numRef>
              <c:f>Sheet1!$A$5:$F$5</c:f>
              <c:numCache>
                <c:formatCode>General</c:formatCode>
                <c:ptCount val="6"/>
                <c:pt idx="0">
                  <c:v>0</c:v>
                </c:pt>
                <c:pt idx="1">
                  <c:v>-1.0100685939485432</c:v>
                </c:pt>
                <c:pt idx="2">
                  <c:v>-2.4267424954098948</c:v>
                </c:pt>
                <c:pt idx="3">
                  <c:v>8.6009752653377411</c:v>
                </c:pt>
                <c:pt idx="4">
                  <c:v>11.220319842564086</c:v>
                </c:pt>
                <c:pt idx="5">
                  <c:v>28.515872659773422</c:v>
                </c:pt>
              </c:numCache>
            </c:numRef>
          </c:yVal>
          <c:smooth val="0"/>
          <c:extLst>
            <c:ext xmlns:c16="http://schemas.microsoft.com/office/drawing/2014/chart" uri="{C3380CC4-5D6E-409C-BE32-E72D297353CC}">
              <c16:uniqueId val="{00000003-B6F2-E348-9025-DDC4191699F9}"/>
            </c:ext>
          </c:extLst>
        </c:ser>
        <c:ser>
          <c:idx val="4"/>
          <c:order val="4"/>
          <c:spPr>
            <a:ln w="19050" cmpd="sng" algn="ctr">
              <a:solidFill>
                <a:schemeClr val="accent5"/>
              </a:solidFill>
              <a:prstDash val="solid"/>
            </a:ln>
          </c:spPr>
          <c:marker>
            <c:symbol val="none"/>
          </c:marker>
          <c:xVal>
            <c:numRef>
              <c:f>Sheet1!$A$1:$F$1</c:f>
              <c:numCache>
                <c:formatCode>General</c:formatCode>
                <c:ptCount val="6"/>
                <c:pt idx="0">
                  <c:v>2010</c:v>
                </c:pt>
                <c:pt idx="1">
                  <c:v>2015</c:v>
                </c:pt>
                <c:pt idx="2">
                  <c:v>2020</c:v>
                </c:pt>
                <c:pt idx="3">
                  <c:v>2025</c:v>
                </c:pt>
                <c:pt idx="4">
                  <c:v>2035</c:v>
                </c:pt>
                <c:pt idx="5">
                  <c:v>2050</c:v>
                </c:pt>
              </c:numCache>
            </c:numRef>
          </c:xVal>
          <c:yVal>
            <c:numRef>
              <c:f>Sheet1!$A$6:$F$6</c:f>
              <c:numCache>
                <c:formatCode>General</c:formatCode>
                <c:ptCount val="6"/>
                <c:pt idx="0">
                  <c:v>0</c:v>
                </c:pt>
                <c:pt idx="1">
                  <c:v>-3.3844322658556858</c:v>
                </c:pt>
                <c:pt idx="2">
                  <c:v>-7.2066841362767198</c:v>
                </c:pt>
                <c:pt idx="3">
                  <c:v>-6.944770145236312</c:v>
                </c:pt>
                <c:pt idx="4">
                  <c:v>19.226632048674496</c:v>
                </c:pt>
                <c:pt idx="5">
                  <c:v>53.256617757668458</c:v>
                </c:pt>
              </c:numCache>
            </c:numRef>
          </c:yVal>
          <c:smooth val="0"/>
          <c:extLst>
            <c:ext xmlns:c16="http://schemas.microsoft.com/office/drawing/2014/chart" uri="{C3380CC4-5D6E-409C-BE32-E72D297353CC}">
              <c16:uniqueId val="{00000004-B6F2-E348-9025-DDC4191699F9}"/>
            </c:ext>
          </c:extLst>
        </c:ser>
        <c:ser>
          <c:idx val="5"/>
          <c:order val="5"/>
          <c:spPr>
            <a:ln w="19050" cmpd="sng" algn="ctr">
              <a:solidFill>
                <a:schemeClr val="accent6"/>
              </a:solidFill>
              <a:prstDash val="solid"/>
            </a:ln>
          </c:spPr>
          <c:marker>
            <c:symbol val="none"/>
          </c:marker>
          <c:xVal>
            <c:numRef>
              <c:f>Sheet1!$A$1:$F$1</c:f>
              <c:numCache>
                <c:formatCode>General</c:formatCode>
                <c:ptCount val="6"/>
                <c:pt idx="0">
                  <c:v>2010</c:v>
                </c:pt>
                <c:pt idx="1">
                  <c:v>2015</c:v>
                </c:pt>
                <c:pt idx="2">
                  <c:v>2020</c:v>
                </c:pt>
                <c:pt idx="3">
                  <c:v>2025</c:v>
                </c:pt>
                <c:pt idx="4">
                  <c:v>2035</c:v>
                </c:pt>
                <c:pt idx="5">
                  <c:v>2050</c:v>
                </c:pt>
              </c:numCache>
            </c:numRef>
          </c:xVal>
          <c:yVal>
            <c:numRef>
              <c:f>Sheet1!$A$7:$F$7</c:f>
              <c:numCache>
                <c:formatCode>General</c:formatCode>
                <c:ptCount val="6"/>
                <c:pt idx="0">
                  <c:v>0</c:v>
                </c:pt>
                <c:pt idx="1">
                  <c:v>13.95988161589079</c:v>
                </c:pt>
                <c:pt idx="2">
                  <c:v>21.509356157604522</c:v>
                </c:pt>
                <c:pt idx="3">
                  <c:v>39.332384261824707</c:v>
                </c:pt>
                <c:pt idx="4">
                  <c:v>38.463202460605949</c:v>
                </c:pt>
                <c:pt idx="5">
                  <c:v>101.64140267332104</c:v>
                </c:pt>
              </c:numCache>
            </c:numRef>
          </c:yVal>
          <c:smooth val="0"/>
          <c:extLst>
            <c:ext xmlns:c16="http://schemas.microsoft.com/office/drawing/2014/chart" uri="{C3380CC4-5D6E-409C-BE32-E72D297353CC}">
              <c16:uniqueId val="{00000005-B6F2-E348-9025-DDC4191699F9}"/>
            </c:ext>
          </c:extLst>
        </c:ser>
        <c:dLbls>
          <c:showLegendKey val="0"/>
          <c:showVal val="0"/>
          <c:showCatName val="0"/>
          <c:showSerName val="0"/>
          <c:showPercent val="0"/>
          <c:showBubbleSize val="0"/>
        </c:dLbls>
        <c:axId val="57210816"/>
        <c:axId val="1"/>
      </c:scatterChart>
      <c:valAx>
        <c:axId val="57210816"/>
        <c:scaling>
          <c:orientation val="minMax"/>
          <c:max val="2050"/>
          <c:min val="2010"/>
        </c:scaling>
        <c:delete val="0"/>
        <c:axPos val="b"/>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200" kern="1200">
                <a:solidFill>
                  <a:schemeClr val="tx1"/>
                </a:solidFill>
                <a:latin typeface="+mn-lt"/>
                <a:ea typeface="+mn-ea"/>
                <a:cs typeface="+mn-cs"/>
              </a:defRPr>
            </a:pPr>
            <a:endParaRPr lang="en-US"/>
          </a:p>
        </c:txPr>
        <c:crossAx val="1"/>
        <c:crossesAt val="0"/>
        <c:crossBetween val="midCat"/>
        <c:majorUnit val="5"/>
      </c:valAx>
      <c:valAx>
        <c:axId val="1"/>
        <c:scaling>
          <c:orientation val="minMax"/>
          <c:max val="300"/>
          <c:min val="-50"/>
        </c:scaling>
        <c:delete val="0"/>
        <c:axPos val="l"/>
        <c:majorGridlines>
          <c:spPr>
            <a:ln>
              <a:noFill/>
            </a:ln>
          </c:spPr>
        </c:majorGridlines>
        <c:numFmt formatCode="#,##0;&quot;-&quot;#,##0" sourceLinked="0"/>
        <c:majorTickMark val="none"/>
        <c:minorTickMark val="none"/>
        <c:tickLblPos val="nextTo"/>
        <c:spPr>
          <a:ln>
            <a:noFill/>
          </a:ln>
        </c:spPr>
        <c:txPr>
          <a:bodyPr wrap="none"/>
          <a:lstStyle/>
          <a:p>
            <a:pPr>
              <a:defRPr sz="1200" kern="1200">
                <a:solidFill>
                  <a:schemeClr val="tx1"/>
                </a:solidFill>
                <a:latin typeface="+mn-lt"/>
                <a:ea typeface="+mn-ea"/>
                <a:cs typeface="+mn-cs"/>
              </a:defRPr>
            </a:pPr>
            <a:endParaRPr lang="en-US"/>
          </a:p>
        </c:txPr>
        <c:crossAx val="57210816"/>
        <c:crosses val="min"/>
        <c:crossBetween val="midCat"/>
        <c:majorUnit val="50"/>
      </c:valAx>
    </c:plotArea>
    <c:plotVisOnly val="0"/>
    <c:dispBlanksAs val="gap"/>
    <c:showDLblsOverMax val="1"/>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7290249433106575"/>
          <c:y val="4.8611111111111112E-2"/>
          <c:w val="0.79761904761904767"/>
          <c:h val="0.90277777777777779"/>
        </c:manualLayout>
      </c:layout>
      <c:barChart>
        <c:barDir val="col"/>
        <c:grouping val="stacked"/>
        <c:varyColors val="0"/>
        <c:ser>
          <c:idx val="0"/>
          <c:order val="0"/>
          <c:spPr>
            <a:solidFill>
              <a:schemeClr val="accent6"/>
            </a:solidFill>
            <a:ln>
              <a:noFill/>
            </a:ln>
          </c:spPr>
          <c:invertIfNegative val="0"/>
          <c:dPt>
            <c:idx val="0"/>
            <c:invertIfNegative val="0"/>
            <c:bubble3D val="0"/>
            <c:spPr>
              <a:solidFill>
                <a:schemeClr val="accent1"/>
              </a:solidFill>
              <a:ln>
                <a:noFill/>
              </a:ln>
            </c:spPr>
            <c:extLst>
              <c:ext xmlns:c16="http://schemas.microsoft.com/office/drawing/2014/chart" uri="{C3380CC4-5D6E-409C-BE32-E72D297353CC}">
                <c16:uniqueId val="{00000000-41B4-0447-962F-90EC79B37FD5}"/>
              </c:ext>
            </c:extLst>
          </c:dPt>
          <c:val>
            <c:numRef>
              <c:f>Sheet1!$A$1:$C$1</c:f>
              <c:numCache>
                <c:formatCode>General</c:formatCode>
                <c:ptCount val="3"/>
                <c:pt idx="0">
                  <c:v>29.182879377431799</c:v>
                </c:pt>
                <c:pt idx="1">
                  <c:v>190.66147859922077</c:v>
                </c:pt>
                <c:pt idx="2">
                  <c:v>64.202334630350194</c:v>
                </c:pt>
              </c:numCache>
            </c:numRef>
          </c:val>
          <c:extLst>
            <c:ext xmlns:c16="http://schemas.microsoft.com/office/drawing/2014/chart" uri="{C3380CC4-5D6E-409C-BE32-E72D297353CC}">
              <c16:uniqueId val="{00000001-41B4-0447-962F-90EC79B37FD5}"/>
            </c:ext>
          </c:extLst>
        </c:ser>
        <c:ser>
          <c:idx val="1"/>
          <c:order val="1"/>
          <c:spPr>
            <a:solidFill>
              <a:schemeClr val="accent1"/>
            </a:solidFill>
            <a:ln>
              <a:noFill/>
            </a:ln>
          </c:spPr>
          <c:invertIfNegative val="0"/>
          <c:dPt>
            <c:idx val="0"/>
            <c:invertIfNegative val="0"/>
            <c:bubble3D val="0"/>
            <c:spPr>
              <a:solidFill>
                <a:srgbClr val="364D6E"/>
              </a:solidFill>
              <a:ln>
                <a:noFill/>
              </a:ln>
            </c:spPr>
            <c:extLst>
              <c:ext xmlns:c16="http://schemas.microsoft.com/office/drawing/2014/chart" uri="{C3380CC4-5D6E-409C-BE32-E72D297353CC}">
                <c16:uniqueId val="{00000002-41B4-0447-962F-90EC79B37FD5}"/>
              </c:ext>
            </c:extLst>
          </c:dPt>
          <c:val>
            <c:numRef>
              <c:f>Sheet1!$A$2:$C$2</c:f>
              <c:numCache>
                <c:formatCode>General</c:formatCode>
                <c:ptCount val="3"/>
                <c:pt idx="0">
                  <c:v>5.8365758754863997</c:v>
                </c:pt>
                <c:pt idx="1">
                  <c:v>9.7276264591440054</c:v>
                </c:pt>
                <c:pt idx="2">
                  <c:v>27.237354085603101</c:v>
                </c:pt>
              </c:numCache>
            </c:numRef>
          </c:val>
          <c:extLst>
            <c:ext xmlns:c16="http://schemas.microsoft.com/office/drawing/2014/chart" uri="{C3380CC4-5D6E-409C-BE32-E72D297353CC}">
              <c16:uniqueId val="{00000003-41B4-0447-962F-90EC79B37FD5}"/>
            </c:ext>
          </c:extLst>
        </c:ser>
        <c:ser>
          <c:idx val="2"/>
          <c:order val="2"/>
          <c:spPr>
            <a:solidFill>
              <a:srgbClr val="364D6E"/>
            </a:solidFill>
            <a:ln>
              <a:noFill/>
            </a:ln>
          </c:spPr>
          <c:invertIfNegative val="0"/>
          <c:dPt>
            <c:idx val="0"/>
            <c:invertIfNegative val="0"/>
            <c:bubble3D val="0"/>
            <c:spPr>
              <a:solidFill>
                <a:schemeClr val="accent3"/>
              </a:solidFill>
              <a:ln>
                <a:noFill/>
              </a:ln>
            </c:spPr>
            <c:extLst>
              <c:ext xmlns:c16="http://schemas.microsoft.com/office/drawing/2014/chart" uri="{C3380CC4-5D6E-409C-BE32-E72D297353CC}">
                <c16:uniqueId val="{00000004-41B4-0447-962F-90EC79B37FD5}"/>
              </c:ext>
            </c:extLst>
          </c:dPt>
          <c:val>
            <c:numRef>
              <c:f>Sheet1!$A$3:$C$3</c:f>
              <c:numCache>
                <c:formatCode>General</c:formatCode>
                <c:ptCount val="3"/>
                <c:pt idx="0">
                  <c:v>36.9649805447471</c:v>
                </c:pt>
                <c:pt idx="1">
                  <c:v>19.455252918287982</c:v>
                </c:pt>
                <c:pt idx="2">
                  <c:v>36.964980544746695</c:v>
                </c:pt>
              </c:numCache>
            </c:numRef>
          </c:val>
          <c:extLst>
            <c:ext xmlns:c16="http://schemas.microsoft.com/office/drawing/2014/chart" uri="{C3380CC4-5D6E-409C-BE32-E72D297353CC}">
              <c16:uniqueId val="{00000005-41B4-0447-962F-90EC79B37FD5}"/>
            </c:ext>
          </c:extLst>
        </c:ser>
        <c:ser>
          <c:idx val="3"/>
          <c:order val="3"/>
          <c:spPr>
            <a:solidFill>
              <a:schemeClr val="accent3"/>
            </a:solidFill>
            <a:ln>
              <a:noFill/>
            </a:ln>
          </c:spPr>
          <c:invertIfNegative val="0"/>
          <c:dPt>
            <c:idx val="0"/>
            <c:invertIfNegative val="0"/>
            <c:bubble3D val="0"/>
            <c:spPr>
              <a:solidFill>
                <a:srgbClr val="C3CFE1"/>
              </a:solidFill>
              <a:ln>
                <a:noFill/>
              </a:ln>
            </c:spPr>
            <c:extLst>
              <c:ext xmlns:c16="http://schemas.microsoft.com/office/drawing/2014/chart" uri="{C3380CC4-5D6E-409C-BE32-E72D297353CC}">
                <c16:uniqueId val="{00000006-41B4-0447-962F-90EC79B37FD5}"/>
              </c:ext>
            </c:extLst>
          </c:dPt>
          <c:val>
            <c:numRef>
              <c:f>Sheet1!$A$4:$C$4</c:f>
              <c:numCache>
                <c:formatCode>General</c:formatCode>
                <c:ptCount val="3"/>
                <c:pt idx="0">
                  <c:v>31.128404669260703</c:v>
                </c:pt>
                <c:pt idx="1">
                  <c:v>110.89494163424206</c:v>
                </c:pt>
                <c:pt idx="2">
                  <c:v>204.280155642023</c:v>
                </c:pt>
              </c:numCache>
            </c:numRef>
          </c:val>
          <c:extLst>
            <c:ext xmlns:c16="http://schemas.microsoft.com/office/drawing/2014/chart" uri="{C3380CC4-5D6E-409C-BE32-E72D297353CC}">
              <c16:uniqueId val="{00000007-41B4-0447-962F-90EC79B37FD5}"/>
            </c:ext>
          </c:extLst>
        </c:ser>
        <c:ser>
          <c:idx val="4"/>
          <c:order val="4"/>
          <c:spPr>
            <a:solidFill>
              <a:srgbClr val="6F8DB9"/>
            </a:solidFill>
            <a:ln>
              <a:noFill/>
            </a:ln>
          </c:spPr>
          <c:invertIfNegative val="0"/>
          <c:dPt>
            <c:idx val="1"/>
            <c:invertIfNegative val="0"/>
            <c:bubble3D val="0"/>
            <c:spPr>
              <a:solidFill>
                <a:srgbClr val="9DB1CF"/>
              </a:solidFill>
              <a:ln>
                <a:noFill/>
              </a:ln>
            </c:spPr>
            <c:extLst>
              <c:ext xmlns:c16="http://schemas.microsoft.com/office/drawing/2014/chart" uri="{C3380CC4-5D6E-409C-BE32-E72D297353CC}">
                <c16:uniqueId val="{00000008-41B4-0447-962F-90EC79B37FD5}"/>
              </c:ext>
            </c:extLst>
          </c:dPt>
          <c:val>
            <c:numRef>
              <c:f>Sheet1!$A$5:$C$5</c:f>
              <c:numCache>
                <c:formatCode>General</c:formatCode>
                <c:ptCount val="3"/>
                <c:pt idx="0">
                  <c:v>-17.509727626458996</c:v>
                </c:pt>
                <c:pt idx="1">
                  <c:v>27.237354085602988</c:v>
                </c:pt>
                <c:pt idx="2">
                  <c:v>23.346303501946011</c:v>
                </c:pt>
              </c:numCache>
            </c:numRef>
          </c:val>
          <c:extLst>
            <c:ext xmlns:c16="http://schemas.microsoft.com/office/drawing/2014/chart" uri="{C3380CC4-5D6E-409C-BE32-E72D297353CC}">
              <c16:uniqueId val="{00000009-41B4-0447-962F-90EC79B37FD5}"/>
            </c:ext>
          </c:extLst>
        </c:ser>
        <c:ser>
          <c:idx val="5"/>
          <c:order val="5"/>
          <c:spPr>
            <a:solidFill>
              <a:srgbClr val="9DB1CF"/>
            </a:solidFill>
            <a:ln>
              <a:noFill/>
            </a:ln>
          </c:spPr>
          <c:invertIfNegative val="0"/>
          <c:dPt>
            <c:idx val="0"/>
            <c:invertIfNegative val="0"/>
            <c:bubble3D val="0"/>
            <c:spPr>
              <a:solidFill>
                <a:schemeClr val="accent6"/>
              </a:solidFill>
              <a:ln>
                <a:noFill/>
              </a:ln>
            </c:spPr>
            <c:extLst>
              <c:ext xmlns:c16="http://schemas.microsoft.com/office/drawing/2014/chart" uri="{C3380CC4-5D6E-409C-BE32-E72D297353CC}">
                <c16:uniqueId val="{0000000A-41B4-0447-962F-90EC79B37FD5}"/>
              </c:ext>
            </c:extLst>
          </c:dPt>
          <c:dPt>
            <c:idx val="1"/>
            <c:invertIfNegative val="0"/>
            <c:bubble3D val="0"/>
            <c:spPr>
              <a:solidFill>
                <a:srgbClr val="C3CFE1"/>
              </a:solidFill>
              <a:ln>
                <a:noFill/>
              </a:ln>
            </c:spPr>
            <c:extLst>
              <c:ext xmlns:c16="http://schemas.microsoft.com/office/drawing/2014/chart" uri="{C3380CC4-5D6E-409C-BE32-E72D297353CC}">
                <c16:uniqueId val="{0000000B-41B4-0447-962F-90EC79B37FD5}"/>
              </c:ext>
            </c:extLst>
          </c:dPt>
          <c:val>
            <c:numRef>
              <c:f>Sheet1!$A$6:$C$6</c:f>
              <c:numCache>
                <c:formatCode>General</c:formatCode>
                <c:ptCount val="3"/>
                <c:pt idx="0">
                  <c:v>-75.875486381323</c:v>
                </c:pt>
                <c:pt idx="1">
                  <c:v>5.8365758754860053</c:v>
                </c:pt>
                <c:pt idx="2">
                  <c:v>56.420233463035004</c:v>
                </c:pt>
              </c:numCache>
            </c:numRef>
          </c:val>
          <c:extLst>
            <c:ext xmlns:c16="http://schemas.microsoft.com/office/drawing/2014/chart" uri="{C3380CC4-5D6E-409C-BE32-E72D297353CC}">
              <c16:uniqueId val="{0000000C-41B4-0447-962F-90EC79B37FD5}"/>
            </c:ext>
          </c:extLst>
        </c:ser>
        <c:ser>
          <c:idx val="6"/>
          <c:order val="6"/>
          <c:spPr>
            <a:solidFill>
              <a:srgbClr val="6F8DB9"/>
            </a:solidFill>
            <a:ln>
              <a:noFill/>
            </a:ln>
          </c:spPr>
          <c:invertIfNegative val="0"/>
          <c:dPt>
            <c:idx val="2"/>
            <c:invertIfNegative val="0"/>
            <c:bubble3D val="0"/>
            <c:spPr>
              <a:solidFill>
                <a:srgbClr val="C3CFE1"/>
              </a:solidFill>
              <a:ln>
                <a:noFill/>
              </a:ln>
            </c:spPr>
            <c:extLst>
              <c:ext xmlns:c16="http://schemas.microsoft.com/office/drawing/2014/chart" uri="{C3380CC4-5D6E-409C-BE32-E72D297353CC}">
                <c16:uniqueId val="{0000000D-41B4-0447-962F-90EC79B37FD5}"/>
              </c:ext>
            </c:extLst>
          </c:dPt>
          <c:val>
            <c:numRef>
              <c:f>Sheet1!$A$7:$C$7</c:f>
              <c:numCache>
                <c:formatCode>General</c:formatCode>
                <c:ptCount val="3"/>
                <c:pt idx="1">
                  <c:v>-38.910505836575844</c:v>
                </c:pt>
                <c:pt idx="2">
                  <c:v>13.618677042800982</c:v>
                </c:pt>
              </c:numCache>
            </c:numRef>
          </c:val>
          <c:extLst>
            <c:ext xmlns:c16="http://schemas.microsoft.com/office/drawing/2014/chart" uri="{C3380CC4-5D6E-409C-BE32-E72D297353CC}">
              <c16:uniqueId val="{0000000E-41B4-0447-962F-90EC79B37FD5}"/>
            </c:ext>
          </c:extLst>
        </c:ser>
        <c:dLbls>
          <c:showLegendKey val="0"/>
          <c:showVal val="0"/>
          <c:showCatName val="0"/>
          <c:showSerName val="0"/>
          <c:showPercent val="0"/>
          <c:showBubbleSize val="0"/>
        </c:dLbls>
        <c:gapWidth val="80"/>
        <c:overlap val="100"/>
        <c:axId val="1008222640"/>
        <c:axId val="1"/>
      </c:barChart>
      <c:catAx>
        <c:axId val="1008222640"/>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At val="0"/>
        <c:auto val="0"/>
        <c:lblAlgn val="ctr"/>
        <c:lblOffset val="100"/>
        <c:noMultiLvlLbl val="0"/>
      </c:catAx>
      <c:valAx>
        <c:axId val="1"/>
        <c:scaling>
          <c:orientation val="minMax"/>
          <c:max val="500"/>
          <c:min val="-100"/>
        </c:scaling>
        <c:delete val="0"/>
        <c:axPos val="l"/>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000" kern="1200">
                <a:solidFill>
                  <a:schemeClr val="tx1"/>
                </a:solidFill>
                <a:latin typeface="+mn-lt"/>
                <a:ea typeface="+mn-ea"/>
                <a:cs typeface="+mn-cs"/>
              </a:defRPr>
            </a:pPr>
            <a:endParaRPr lang="en-US"/>
          </a:p>
        </c:txPr>
        <c:crossAx val="1008222640"/>
        <c:crosses val="min"/>
        <c:crossBetween val="between"/>
        <c:majorUnit val="100"/>
      </c:valAx>
    </c:plotArea>
    <c:plotVisOnly val="0"/>
    <c:dispBlanksAs val="gap"/>
    <c:showDLblsOverMax val="1"/>
  </c:chart>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6749038989566173"/>
          <c:y val="4.8611111111111112E-2"/>
          <c:w val="0.8039538714991763"/>
          <c:h val="0.90277777777777779"/>
        </c:manualLayout>
      </c:layout>
      <c:barChart>
        <c:barDir val="col"/>
        <c:grouping val="stacked"/>
        <c:varyColors val="0"/>
        <c:ser>
          <c:idx val="0"/>
          <c:order val="0"/>
          <c:spPr>
            <a:solidFill>
              <a:srgbClr val="364D6E"/>
            </a:solidFill>
            <a:ln>
              <a:noFill/>
            </a:ln>
          </c:spPr>
          <c:invertIfNegative val="0"/>
          <c:dPt>
            <c:idx val="1"/>
            <c:invertIfNegative val="0"/>
            <c:bubble3D val="0"/>
            <c:spPr>
              <a:solidFill>
                <a:schemeClr val="accent1"/>
              </a:solidFill>
              <a:ln>
                <a:noFill/>
              </a:ln>
            </c:spPr>
            <c:extLst>
              <c:ext xmlns:c16="http://schemas.microsoft.com/office/drawing/2014/chart" uri="{C3380CC4-5D6E-409C-BE32-E72D297353CC}">
                <c16:uniqueId val="{00000000-2C40-FB48-9A21-CEFE84434842}"/>
              </c:ext>
            </c:extLst>
          </c:dPt>
          <c:dPt>
            <c:idx val="2"/>
            <c:invertIfNegative val="0"/>
            <c:bubble3D val="0"/>
            <c:spPr>
              <a:solidFill>
                <a:schemeClr val="accent6"/>
              </a:solidFill>
              <a:ln>
                <a:noFill/>
              </a:ln>
            </c:spPr>
            <c:extLst>
              <c:ext xmlns:c16="http://schemas.microsoft.com/office/drawing/2014/chart" uri="{C3380CC4-5D6E-409C-BE32-E72D297353CC}">
                <c16:uniqueId val="{00000001-2C40-FB48-9A21-CEFE84434842}"/>
              </c:ext>
            </c:extLst>
          </c:dPt>
          <c:val>
            <c:numRef>
              <c:f>Sheet1!$A$1:$C$1</c:f>
              <c:numCache>
                <c:formatCode>General</c:formatCode>
                <c:ptCount val="3"/>
                <c:pt idx="0">
                  <c:v>9.7430406852248304</c:v>
                </c:pt>
                <c:pt idx="1">
                  <c:v>8.2441113490363929</c:v>
                </c:pt>
                <c:pt idx="2">
                  <c:v>50.214132762312623</c:v>
                </c:pt>
              </c:numCache>
            </c:numRef>
          </c:val>
          <c:extLst>
            <c:ext xmlns:c16="http://schemas.microsoft.com/office/drawing/2014/chart" uri="{C3380CC4-5D6E-409C-BE32-E72D297353CC}">
              <c16:uniqueId val="{00000002-2C40-FB48-9A21-CEFE84434842}"/>
            </c:ext>
          </c:extLst>
        </c:ser>
        <c:ser>
          <c:idx val="1"/>
          <c:order val="1"/>
          <c:spPr>
            <a:solidFill>
              <a:srgbClr val="364D6E"/>
            </a:solidFill>
            <a:ln>
              <a:noFill/>
            </a:ln>
          </c:spPr>
          <c:invertIfNegative val="0"/>
          <c:dPt>
            <c:idx val="0"/>
            <c:invertIfNegative val="0"/>
            <c:bubble3D val="0"/>
            <c:spPr>
              <a:solidFill>
                <a:schemeClr val="accent3"/>
              </a:solidFill>
              <a:ln>
                <a:noFill/>
              </a:ln>
            </c:spPr>
            <c:extLst>
              <c:ext xmlns:c16="http://schemas.microsoft.com/office/drawing/2014/chart" uri="{C3380CC4-5D6E-409C-BE32-E72D297353CC}">
                <c16:uniqueId val="{00000003-2C40-FB48-9A21-CEFE84434842}"/>
              </c:ext>
            </c:extLst>
          </c:dPt>
          <c:dPt>
            <c:idx val="2"/>
            <c:invertIfNegative val="0"/>
            <c:bubble3D val="0"/>
            <c:spPr>
              <a:solidFill>
                <a:schemeClr val="accent1"/>
              </a:solidFill>
              <a:ln>
                <a:noFill/>
              </a:ln>
            </c:spPr>
            <c:extLst>
              <c:ext xmlns:c16="http://schemas.microsoft.com/office/drawing/2014/chart" uri="{C3380CC4-5D6E-409C-BE32-E72D297353CC}">
                <c16:uniqueId val="{00000004-2C40-FB48-9A21-CEFE84434842}"/>
              </c:ext>
            </c:extLst>
          </c:dPt>
          <c:val>
            <c:numRef>
              <c:f>Sheet1!$A$2:$C$2</c:f>
              <c:numCache>
                <c:formatCode>General</c:formatCode>
                <c:ptCount val="3"/>
                <c:pt idx="0">
                  <c:v>11.991434689507468</c:v>
                </c:pt>
                <c:pt idx="1">
                  <c:v>14.989293361884288</c:v>
                </c:pt>
                <c:pt idx="2">
                  <c:v>17.987152034261193</c:v>
                </c:pt>
              </c:numCache>
            </c:numRef>
          </c:val>
          <c:extLst>
            <c:ext xmlns:c16="http://schemas.microsoft.com/office/drawing/2014/chart" uri="{C3380CC4-5D6E-409C-BE32-E72D297353CC}">
              <c16:uniqueId val="{00000005-2C40-FB48-9A21-CEFE84434842}"/>
            </c:ext>
          </c:extLst>
        </c:ser>
        <c:ser>
          <c:idx val="2"/>
          <c:order val="2"/>
          <c:spPr>
            <a:solidFill>
              <a:srgbClr val="364D6E"/>
            </a:solidFill>
            <a:ln>
              <a:noFill/>
            </a:ln>
          </c:spPr>
          <c:invertIfNegative val="0"/>
          <c:dPt>
            <c:idx val="0"/>
            <c:invertIfNegative val="0"/>
            <c:bubble3D val="0"/>
            <c:spPr>
              <a:solidFill>
                <a:srgbClr val="9DB1CF"/>
              </a:solidFill>
              <a:ln>
                <a:noFill/>
              </a:ln>
            </c:spPr>
            <c:extLst>
              <c:ext xmlns:c16="http://schemas.microsoft.com/office/drawing/2014/chart" uri="{C3380CC4-5D6E-409C-BE32-E72D297353CC}">
                <c16:uniqueId val="{00000006-2C40-FB48-9A21-CEFE84434842}"/>
              </c:ext>
            </c:extLst>
          </c:dPt>
          <c:dPt>
            <c:idx val="1"/>
            <c:invertIfNegative val="0"/>
            <c:bubble3D val="0"/>
            <c:spPr>
              <a:solidFill>
                <a:schemeClr val="accent3"/>
              </a:solidFill>
              <a:ln>
                <a:noFill/>
              </a:ln>
            </c:spPr>
            <c:extLst>
              <c:ext xmlns:c16="http://schemas.microsoft.com/office/drawing/2014/chart" uri="{C3380CC4-5D6E-409C-BE32-E72D297353CC}">
                <c16:uniqueId val="{00000007-2C40-FB48-9A21-CEFE84434842}"/>
              </c:ext>
            </c:extLst>
          </c:dPt>
          <c:val>
            <c:numRef>
              <c:f>Sheet1!$A$3:$C$3</c:f>
              <c:numCache>
                <c:formatCode>General</c:formatCode>
                <c:ptCount val="3"/>
                <c:pt idx="0">
                  <c:v>2.2483940042826021</c:v>
                </c:pt>
                <c:pt idx="1">
                  <c:v>11.9914346895075</c:v>
                </c:pt>
                <c:pt idx="2">
                  <c:v>23.233404710920809</c:v>
                </c:pt>
              </c:numCache>
            </c:numRef>
          </c:val>
          <c:extLst>
            <c:ext xmlns:c16="http://schemas.microsoft.com/office/drawing/2014/chart" uri="{C3380CC4-5D6E-409C-BE32-E72D297353CC}">
              <c16:uniqueId val="{00000008-2C40-FB48-9A21-CEFE84434842}"/>
            </c:ext>
          </c:extLst>
        </c:ser>
        <c:ser>
          <c:idx val="3"/>
          <c:order val="3"/>
          <c:spPr>
            <a:solidFill>
              <a:srgbClr val="9DB1CF"/>
            </a:solidFill>
            <a:ln>
              <a:noFill/>
            </a:ln>
          </c:spPr>
          <c:invertIfNegative val="0"/>
          <c:dPt>
            <c:idx val="0"/>
            <c:invertIfNegative val="0"/>
            <c:bubble3D val="0"/>
            <c:spPr>
              <a:solidFill>
                <a:srgbClr val="C3CFE1"/>
              </a:solidFill>
              <a:ln>
                <a:noFill/>
              </a:ln>
            </c:spPr>
            <c:extLst>
              <c:ext xmlns:c16="http://schemas.microsoft.com/office/drawing/2014/chart" uri="{C3380CC4-5D6E-409C-BE32-E72D297353CC}">
                <c16:uniqueId val="{00000009-2C40-FB48-9A21-CEFE84434842}"/>
              </c:ext>
            </c:extLst>
          </c:dPt>
          <c:dPt>
            <c:idx val="2"/>
            <c:invertIfNegative val="0"/>
            <c:bubble3D val="0"/>
            <c:spPr>
              <a:solidFill>
                <a:schemeClr val="accent3"/>
              </a:solidFill>
              <a:ln>
                <a:noFill/>
              </a:ln>
            </c:spPr>
            <c:extLst>
              <c:ext xmlns:c16="http://schemas.microsoft.com/office/drawing/2014/chart" uri="{C3380CC4-5D6E-409C-BE32-E72D297353CC}">
                <c16:uniqueId val="{0000000A-2C40-FB48-9A21-CEFE84434842}"/>
              </c:ext>
            </c:extLst>
          </c:dPt>
          <c:val>
            <c:numRef>
              <c:f>Sheet1!$A$4:$C$4</c:f>
              <c:numCache>
                <c:formatCode>General</c:formatCode>
                <c:ptCount val="3"/>
                <c:pt idx="0">
                  <c:v>-3.7473233404710982</c:v>
                </c:pt>
                <c:pt idx="1">
                  <c:v>28.479657387580303</c:v>
                </c:pt>
                <c:pt idx="2">
                  <c:v>35.224839400427598</c:v>
                </c:pt>
              </c:numCache>
            </c:numRef>
          </c:val>
          <c:extLst>
            <c:ext xmlns:c16="http://schemas.microsoft.com/office/drawing/2014/chart" uri="{C3380CC4-5D6E-409C-BE32-E72D297353CC}">
              <c16:uniqueId val="{0000000B-2C40-FB48-9A21-CEFE84434842}"/>
            </c:ext>
          </c:extLst>
        </c:ser>
        <c:ser>
          <c:idx val="4"/>
          <c:order val="4"/>
          <c:spPr>
            <a:solidFill>
              <a:srgbClr val="6F8DB9"/>
            </a:solidFill>
            <a:ln>
              <a:noFill/>
            </a:ln>
          </c:spPr>
          <c:invertIfNegative val="0"/>
          <c:dPt>
            <c:idx val="1"/>
            <c:invertIfNegative val="0"/>
            <c:bubble3D val="0"/>
            <c:spPr>
              <a:solidFill>
                <a:srgbClr val="C3CFE1"/>
              </a:solidFill>
              <a:ln>
                <a:noFill/>
              </a:ln>
            </c:spPr>
            <c:extLst>
              <c:ext xmlns:c16="http://schemas.microsoft.com/office/drawing/2014/chart" uri="{C3380CC4-5D6E-409C-BE32-E72D297353CC}">
                <c16:uniqueId val="{0000000C-2C40-FB48-9A21-CEFE84434842}"/>
              </c:ext>
            </c:extLst>
          </c:dPt>
          <c:val>
            <c:numRef>
              <c:f>Sheet1!$A$5:$C$5</c:f>
              <c:numCache>
                <c:formatCode>General</c:formatCode>
                <c:ptCount val="3"/>
                <c:pt idx="0">
                  <c:v>-41.970021413276207</c:v>
                </c:pt>
                <c:pt idx="1">
                  <c:v>-4.496788008565396</c:v>
                </c:pt>
                <c:pt idx="2">
                  <c:v>50.963597430407006</c:v>
                </c:pt>
              </c:numCache>
            </c:numRef>
          </c:val>
          <c:extLst>
            <c:ext xmlns:c16="http://schemas.microsoft.com/office/drawing/2014/chart" uri="{C3380CC4-5D6E-409C-BE32-E72D297353CC}">
              <c16:uniqueId val="{0000000D-2C40-FB48-9A21-CEFE84434842}"/>
            </c:ext>
          </c:extLst>
        </c:ser>
        <c:ser>
          <c:idx val="5"/>
          <c:order val="5"/>
          <c:spPr>
            <a:solidFill>
              <a:srgbClr val="6F8DB9"/>
            </a:solidFill>
            <a:ln>
              <a:noFill/>
            </a:ln>
          </c:spPr>
          <c:invertIfNegative val="0"/>
          <c:dPt>
            <c:idx val="0"/>
            <c:invertIfNegative val="0"/>
            <c:bubble3D val="0"/>
            <c:spPr>
              <a:solidFill>
                <a:schemeClr val="accent1"/>
              </a:solidFill>
              <a:ln>
                <a:noFill/>
              </a:ln>
            </c:spPr>
            <c:extLst>
              <c:ext xmlns:c16="http://schemas.microsoft.com/office/drawing/2014/chart" uri="{C3380CC4-5D6E-409C-BE32-E72D297353CC}">
                <c16:uniqueId val="{0000000E-2C40-FB48-9A21-CEFE84434842}"/>
              </c:ext>
            </c:extLst>
          </c:dPt>
          <c:dPt>
            <c:idx val="2"/>
            <c:invertIfNegative val="0"/>
            <c:bubble3D val="0"/>
            <c:spPr>
              <a:solidFill>
                <a:srgbClr val="9DB1CF"/>
              </a:solidFill>
              <a:ln>
                <a:noFill/>
              </a:ln>
            </c:spPr>
            <c:extLst>
              <c:ext xmlns:c16="http://schemas.microsoft.com/office/drawing/2014/chart" uri="{C3380CC4-5D6E-409C-BE32-E72D297353CC}">
                <c16:uniqueId val="{0000000F-2C40-FB48-9A21-CEFE84434842}"/>
              </c:ext>
            </c:extLst>
          </c:dPt>
          <c:val>
            <c:numRef>
              <c:f>Sheet1!$A$6:$C$6</c:f>
              <c:numCache>
                <c:formatCode>General</c:formatCode>
                <c:ptCount val="3"/>
                <c:pt idx="0">
                  <c:v>-17.237687366167002</c:v>
                </c:pt>
                <c:pt idx="1">
                  <c:v>-5.2462526766595019</c:v>
                </c:pt>
                <c:pt idx="2">
                  <c:v>113.16916488222697</c:v>
                </c:pt>
              </c:numCache>
            </c:numRef>
          </c:val>
          <c:extLst>
            <c:ext xmlns:c16="http://schemas.microsoft.com/office/drawing/2014/chart" uri="{C3380CC4-5D6E-409C-BE32-E72D297353CC}">
              <c16:uniqueId val="{00000010-2C40-FB48-9A21-CEFE84434842}"/>
            </c:ext>
          </c:extLst>
        </c:ser>
        <c:ser>
          <c:idx val="6"/>
          <c:order val="6"/>
          <c:spPr>
            <a:solidFill>
              <a:schemeClr val="accent6"/>
            </a:solidFill>
            <a:ln>
              <a:noFill/>
            </a:ln>
          </c:spPr>
          <c:invertIfNegative val="0"/>
          <c:dPt>
            <c:idx val="2"/>
            <c:invertIfNegative val="0"/>
            <c:bubble3D val="0"/>
            <c:spPr>
              <a:solidFill>
                <a:srgbClr val="C3CFE1"/>
              </a:solidFill>
              <a:ln>
                <a:noFill/>
              </a:ln>
            </c:spPr>
            <c:extLst>
              <c:ext xmlns:c16="http://schemas.microsoft.com/office/drawing/2014/chart" uri="{C3380CC4-5D6E-409C-BE32-E72D297353CC}">
                <c16:uniqueId val="{00000011-2C40-FB48-9A21-CEFE84434842}"/>
              </c:ext>
            </c:extLst>
          </c:dPt>
          <c:val>
            <c:numRef>
              <c:f>Sheet1!$A$7:$C$7</c:f>
              <c:numCache>
                <c:formatCode>General</c:formatCode>
                <c:ptCount val="3"/>
                <c:pt idx="0">
                  <c:v>-31.477516059957196</c:v>
                </c:pt>
                <c:pt idx="1">
                  <c:v>-42.71948608137042</c:v>
                </c:pt>
                <c:pt idx="2">
                  <c:v>5.246252676660049</c:v>
                </c:pt>
              </c:numCache>
            </c:numRef>
          </c:val>
          <c:extLst>
            <c:ext xmlns:c16="http://schemas.microsoft.com/office/drawing/2014/chart" uri="{C3380CC4-5D6E-409C-BE32-E72D297353CC}">
              <c16:uniqueId val="{00000012-2C40-FB48-9A21-CEFE84434842}"/>
            </c:ext>
          </c:extLst>
        </c:ser>
        <c:dLbls>
          <c:showLegendKey val="0"/>
          <c:showVal val="0"/>
          <c:showCatName val="0"/>
          <c:showSerName val="0"/>
          <c:showPercent val="0"/>
          <c:showBubbleSize val="0"/>
        </c:dLbls>
        <c:gapWidth val="80"/>
        <c:overlap val="100"/>
        <c:axId val="1269334928"/>
        <c:axId val="1"/>
      </c:barChart>
      <c:catAx>
        <c:axId val="1269334928"/>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At val="0"/>
        <c:auto val="0"/>
        <c:lblAlgn val="ctr"/>
        <c:lblOffset val="100"/>
        <c:noMultiLvlLbl val="0"/>
      </c:catAx>
      <c:valAx>
        <c:axId val="1"/>
        <c:scaling>
          <c:orientation val="minMax"/>
          <c:max val="500"/>
          <c:min val="-100"/>
        </c:scaling>
        <c:delete val="0"/>
        <c:axPos val="l"/>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000" kern="1200">
                <a:solidFill>
                  <a:schemeClr val="tx1"/>
                </a:solidFill>
                <a:latin typeface="+mn-lt"/>
                <a:ea typeface="+mn-ea"/>
                <a:cs typeface="+mn-cs"/>
              </a:defRPr>
            </a:pPr>
            <a:endParaRPr lang="en-US"/>
          </a:p>
        </c:txPr>
        <c:crossAx val="1269334928"/>
        <c:crosses val="min"/>
        <c:crossBetween val="between"/>
        <c:majorUnit val="100"/>
      </c:valAx>
    </c:plotArea>
    <c:plotVisOnly val="0"/>
    <c:dispBlanksAs val="gap"/>
    <c:showDLblsOverMax val="1"/>
  </c:chart>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9501133786848074"/>
          <c:y val="4.8611111111111112E-2"/>
          <c:w val="0.77551020408163263"/>
          <c:h val="0.90277777777777779"/>
        </c:manualLayout>
      </c:layout>
      <c:barChart>
        <c:barDir val="col"/>
        <c:grouping val="stacked"/>
        <c:varyColors val="0"/>
        <c:ser>
          <c:idx val="0"/>
          <c:order val="0"/>
          <c:spPr>
            <a:solidFill>
              <a:schemeClr val="accent6"/>
            </a:solidFill>
            <a:ln>
              <a:noFill/>
            </a:ln>
          </c:spPr>
          <c:invertIfNegative val="0"/>
          <c:val>
            <c:numRef>
              <c:f>Sheet1!$A$1:$C$1</c:f>
              <c:numCache>
                <c:formatCode>General</c:formatCode>
                <c:ptCount val="3"/>
                <c:pt idx="0">
                  <c:v>1005</c:v>
                </c:pt>
                <c:pt idx="1">
                  <c:v>1084</c:v>
                </c:pt>
                <c:pt idx="2">
                  <c:v>1090</c:v>
                </c:pt>
              </c:numCache>
            </c:numRef>
          </c:val>
          <c:extLst>
            <c:ext xmlns:c16="http://schemas.microsoft.com/office/drawing/2014/chart" uri="{C3380CC4-5D6E-409C-BE32-E72D297353CC}">
              <c16:uniqueId val="{00000000-B1D6-0743-BB2E-71E932AE4D01}"/>
            </c:ext>
          </c:extLst>
        </c:ser>
        <c:ser>
          <c:idx val="1"/>
          <c:order val="1"/>
          <c:spPr>
            <a:solidFill>
              <a:schemeClr val="accent1"/>
            </a:solidFill>
            <a:ln>
              <a:noFill/>
            </a:ln>
          </c:spPr>
          <c:invertIfNegative val="0"/>
          <c:val>
            <c:numRef>
              <c:f>Sheet1!$A$2:$C$2</c:f>
              <c:numCache>
                <c:formatCode>General</c:formatCode>
                <c:ptCount val="3"/>
                <c:pt idx="0">
                  <c:v>140</c:v>
                </c:pt>
                <c:pt idx="1">
                  <c:v>176</c:v>
                </c:pt>
                <c:pt idx="2">
                  <c:v>165</c:v>
                </c:pt>
              </c:numCache>
            </c:numRef>
          </c:val>
          <c:extLst>
            <c:ext xmlns:c16="http://schemas.microsoft.com/office/drawing/2014/chart" uri="{C3380CC4-5D6E-409C-BE32-E72D297353CC}">
              <c16:uniqueId val="{00000001-B1D6-0743-BB2E-71E932AE4D01}"/>
            </c:ext>
          </c:extLst>
        </c:ser>
        <c:ser>
          <c:idx val="2"/>
          <c:order val="2"/>
          <c:spPr>
            <a:solidFill>
              <a:srgbClr val="364D6E"/>
            </a:solidFill>
            <a:ln>
              <a:noFill/>
            </a:ln>
          </c:spPr>
          <c:invertIfNegative val="0"/>
          <c:val>
            <c:numRef>
              <c:f>Sheet1!$A$3:$C$3</c:f>
              <c:numCache>
                <c:formatCode>General</c:formatCode>
                <c:ptCount val="3"/>
                <c:pt idx="0">
                  <c:v>0</c:v>
                </c:pt>
                <c:pt idx="1">
                  <c:v>16</c:v>
                </c:pt>
                <c:pt idx="2">
                  <c:v>65</c:v>
                </c:pt>
              </c:numCache>
            </c:numRef>
          </c:val>
          <c:extLst>
            <c:ext xmlns:c16="http://schemas.microsoft.com/office/drawing/2014/chart" uri="{C3380CC4-5D6E-409C-BE32-E72D297353CC}">
              <c16:uniqueId val="{00000002-B1D6-0743-BB2E-71E932AE4D01}"/>
            </c:ext>
          </c:extLst>
        </c:ser>
        <c:ser>
          <c:idx val="3"/>
          <c:order val="3"/>
          <c:spPr>
            <a:solidFill>
              <a:schemeClr val="accent3"/>
            </a:solidFill>
            <a:ln>
              <a:noFill/>
            </a:ln>
          </c:spPr>
          <c:invertIfNegative val="0"/>
          <c:val>
            <c:numRef>
              <c:f>Sheet1!$A$4:$C$4</c:f>
              <c:numCache>
                <c:formatCode>General</c:formatCode>
                <c:ptCount val="3"/>
                <c:pt idx="0">
                  <c:v>30</c:v>
                </c:pt>
                <c:pt idx="1">
                  <c:v>51</c:v>
                </c:pt>
                <c:pt idx="2">
                  <c:v>160</c:v>
                </c:pt>
              </c:numCache>
            </c:numRef>
          </c:val>
          <c:extLst>
            <c:ext xmlns:c16="http://schemas.microsoft.com/office/drawing/2014/chart" uri="{C3380CC4-5D6E-409C-BE32-E72D297353CC}">
              <c16:uniqueId val="{00000003-B1D6-0743-BB2E-71E932AE4D01}"/>
            </c:ext>
          </c:extLst>
        </c:ser>
        <c:ser>
          <c:idx val="4"/>
          <c:order val="4"/>
          <c:spPr>
            <a:solidFill>
              <a:srgbClr val="6F8DB9"/>
            </a:solidFill>
            <a:ln>
              <a:noFill/>
            </a:ln>
          </c:spPr>
          <c:invertIfNegative val="0"/>
          <c:val>
            <c:numRef>
              <c:f>Sheet1!$A$5:$C$5</c:f>
              <c:numCache>
                <c:formatCode>General</c:formatCode>
                <c:ptCount val="3"/>
                <c:pt idx="0">
                  <c:v>825</c:v>
                </c:pt>
                <c:pt idx="1">
                  <c:v>813</c:v>
                </c:pt>
                <c:pt idx="2">
                  <c:v>710</c:v>
                </c:pt>
              </c:numCache>
            </c:numRef>
          </c:val>
          <c:extLst>
            <c:ext xmlns:c16="http://schemas.microsoft.com/office/drawing/2014/chart" uri="{C3380CC4-5D6E-409C-BE32-E72D297353CC}">
              <c16:uniqueId val="{00000004-B1D6-0743-BB2E-71E932AE4D01}"/>
            </c:ext>
          </c:extLst>
        </c:ser>
        <c:ser>
          <c:idx val="5"/>
          <c:order val="5"/>
          <c:spPr>
            <a:solidFill>
              <a:srgbClr val="9DB1CF"/>
            </a:solidFill>
            <a:ln>
              <a:noFill/>
            </a:ln>
          </c:spPr>
          <c:invertIfNegative val="0"/>
          <c:val>
            <c:numRef>
              <c:f>Sheet1!$A$6:$C$6</c:f>
              <c:numCache>
                <c:formatCode>General</c:formatCode>
                <c:ptCount val="3"/>
                <c:pt idx="0">
                  <c:v>75</c:v>
                </c:pt>
                <c:pt idx="1">
                  <c:v>133</c:v>
                </c:pt>
                <c:pt idx="2">
                  <c:v>325</c:v>
                </c:pt>
              </c:numCache>
            </c:numRef>
          </c:val>
          <c:extLst>
            <c:ext xmlns:c16="http://schemas.microsoft.com/office/drawing/2014/chart" uri="{C3380CC4-5D6E-409C-BE32-E72D297353CC}">
              <c16:uniqueId val="{00000005-B1D6-0743-BB2E-71E932AE4D01}"/>
            </c:ext>
          </c:extLst>
        </c:ser>
        <c:ser>
          <c:idx val="6"/>
          <c:order val="6"/>
          <c:spPr>
            <a:solidFill>
              <a:srgbClr val="C3CFE1"/>
            </a:solidFill>
            <a:ln>
              <a:noFill/>
            </a:ln>
          </c:spPr>
          <c:invertIfNegative val="0"/>
          <c:val>
            <c:numRef>
              <c:f>Sheet1!$A$7:$C$7</c:f>
              <c:numCache>
                <c:formatCode>General</c:formatCode>
                <c:ptCount val="3"/>
                <c:pt idx="0">
                  <c:v>55</c:v>
                </c:pt>
                <c:pt idx="1">
                  <c:v>66</c:v>
                </c:pt>
                <c:pt idx="2">
                  <c:v>75</c:v>
                </c:pt>
              </c:numCache>
            </c:numRef>
          </c:val>
          <c:extLst>
            <c:ext xmlns:c16="http://schemas.microsoft.com/office/drawing/2014/chart" uri="{C3380CC4-5D6E-409C-BE32-E72D297353CC}">
              <c16:uniqueId val="{00000006-B1D6-0743-BB2E-71E932AE4D01}"/>
            </c:ext>
          </c:extLst>
        </c:ser>
        <c:dLbls>
          <c:showLegendKey val="0"/>
          <c:showVal val="0"/>
          <c:showCatName val="0"/>
          <c:showSerName val="0"/>
          <c:showPercent val="0"/>
          <c:showBubbleSize val="0"/>
        </c:dLbls>
        <c:gapWidth val="80"/>
        <c:overlap val="100"/>
        <c:axId val="1835787264"/>
        <c:axId val="1"/>
      </c:barChart>
      <c:catAx>
        <c:axId val="1835787264"/>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2600"/>
          <c:min val="0"/>
        </c:scaling>
        <c:delete val="0"/>
        <c:axPos val="l"/>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000" kern="1200">
                <a:solidFill>
                  <a:schemeClr val="tx1"/>
                </a:solidFill>
                <a:latin typeface="+mn-lt"/>
                <a:ea typeface="+mn-ea"/>
                <a:cs typeface="+mn-cs"/>
              </a:defRPr>
            </a:pPr>
            <a:endParaRPr lang="en-US"/>
          </a:p>
        </c:txPr>
        <c:crossAx val="1835787264"/>
        <c:crosses val="min"/>
        <c:crossBetween val="between"/>
        <c:majorUnit val="200"/>
      </c:valAx>
    </c:plotArea>
    <c:plotVisOnly val="0"/>
    <c:dispBlanksAs val="gap"/>
    <c:showDLblsOverMax val="1"/>
  </c:chart>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4088820826952528"/>
          <c:y val="6.3758389261744972E-2"/>
          <c:w val="0.84318529862174574"/>
          <c:h val="0.87192393736017892"/>
        </c:manualLayout>
      </c:layout>
      <c:barChart>
        <c:barDir val="col"/>
        <c:grouping val="stacked"/>
        <c:varyColors val="0"/>
        <c:ser>
          <c:idx val="0"/>
          <c:order val="0"/>
          <c:spPr>
            <a:solidFill>
              <a:schemeClr val="tx1"/>
            </a:solidFill>
            <a:ln>
              <a:noFill/>
            </a:ln>
          </c:spPr>
          <c:invertIfNegative val="0"/>
          <c:val>
            <c:numRef>
              <c:f>Sheet1!$A$1:$F$1</c:f>
              <c:numCache>
                <c:formatCode>General</c:formatCode>
                <c:ptCount val="6"/>
                <c:pt idx="0">
                  <c:v>97.075679360999999</c:v>
                </c:pt>
                <c:pt idx="1">
                  <c:v>5.3512068670000001</c:v>
                </c:pt>
                <c:pt idx="2">
                  <c:v>10.0785965503</c:v>
                </c:pt>
                <c:pt idx="3">
                  <c:v>14.083284921500001</c:v>
                </c:pt>
                <c:pt idx="4">
                  <c:v>24.501710850799999</c:v>
                </c:pt>
                <c:pt idx="5">
                  <c:v>38.075903688899999</c:v>
                </c:pt>
              </c:numCache>
            </c:numRef>
          </c:val>
          <c:extLst>
            <c:ext xmlns:c16="http://schemas.microsoft.com/office/drawing/2014/chart" uri="{C3380CC4-5D6E-409C-BE32-E72D297353CC}">
              <c16:uniqueId val="{00000000-0093-CE43-B548-0E876EEF0FB9}"/>
            </c:ext>
          </c:extLst>
        </c:ser>
        <c:ser>
          <c:idx val="1"/>
          <c:order val="1"/>
          <c:spPr>
            <a:solidFill>
              <a:schemeClr val="bg2"/>
            </a:solidFill>
            <a:ln>
              <a:noFill/>
            </a:ln>
          </c:spPr>
          <c:invertIfNegative val="0"/>
          <c:val>
            <c:numRef>
              <c:f>Sheet1!$A$2:$F$2</c:f>
              <c:numCache>
                <c:formatCode>General</c:formatCode>
                <c:ptCount val="6"/>
                <c:pt idx="0">
                  <c:v>7025.9287084119997</c:v>
                </c:pt>
                <c:pt idx="1">
                  <c:v>4307.7967898420002</c:v>
                </c:pt>
                <c:pt idx="2">
                  <c:v>4380.2468417780001</c:v>
                </c:pt>
                <c:pt idx="3">
                  <c:v>4592.4619494090002</c:v>
                </c:pt>
                <c:pt idx="4">
                  <c:v>4940.7235538599998</c:v>
                </c:pt>
                <c:pt idx="5">
                  <c:v>5045.644868245</c:v>
                </c:pt>
              </c:numCache>
            </c:numRef>
          </c:val>
          <c:extLst>
            <c:ext xmlns:c16="http://schemas.microsoft.com/office/drawing/2014/chart" uri="{C3380CC4-5D6E-409C-BE32-E72D297353CC}">
              <c16:uniqueId val="{00000001-0093-CE43-B548-0E876EEF0FB9}"/>
            </c:ext>
          </c:extLst>
        </c:ser>
        <c:ser>
          <c:idx val="2"/>
          <c:order val="2"/>
          <c:spPr>
            <a:solidFill>
              <a:schemeClr val="tx2"/>
            </a:solidFill>
            <a:ln>
              <a:noFill/>
            </a:ln>
          </c:spPr>
          <c:invertIfNegative val="0"/>
          <c:val>
            <c:numRef>
              <c:f>Sheet1!$A$3:$F$3</c:f>
              <c:numCache>
                <c:formatCode>General</c:formatCode>
                <c:ptCount val="6"/>
                <c:pt idx="0">
                  <c:v>11922.371843189001</c:v>
                </c:pt>
                <c:pt idx="1">
                  <c:v>9954.0164088340007</c:v>
                </c:pt>
                <c:pt idx="2">
                  <c:v>7999.459719501001</c:v>
                </c:pt>
                <c:pt idx="3">
                  <c:v>6334.2518230659989</c:v>
                </c:pt>
                <c:pt idx="4">
                  <c:v>4515.9370482630002</c:v>
                </c:pt>
                <c:pt idx="5">
                  <c:v>3744.1045302090006</c:v>
                </c:pt>
              </c:numCache>
            </c:numRef>
          </c:val>
          <c:extLst>
            <c:ext xmlns:c16="http://schemas.microsoft.com/office/drawing/2014/chart" uri="{C3380CC4-5D6E-409C-BE32-E72D297353CC}">
              <c16:uniqueId val="{00000002-0093-CE43-B548-0E876EEF0FB9}"/>
            </c:ext>
          </c:extLst>
        </c:ser>
        <c:ser>
          <c:idx val="3"/>
          <c:order val="3"/>
          <c:spPr>
            <a:solidFill>
              <a:schemeClr val="accent4"/>
            </a:solidFill>
            <a:ln>
              <a:noFill/>
            </a:ln>
          </c:spPr>
          <c:invertIfNegative val="0"/>
          <c:val>
            <c:numRef>
              <c:f>Sheet1!$A$4:$F$4</c:f>
              <c:numCache>
                <c:formatCode>General</c:formatCode>
                <c:ptCount val="6"/>
                <c:pt idx="0">
                  <c:v>137.79451190799955</c:v>
                </c:pt>
                <c:pt idx="1">
                  <c:v>66.288990627999738</c:v>
                </c:pt>
                <c:pt idx="2">
                  <c:v>66.287313614000595</c:v>
                </c:pt>
                <c:pt idx="3">
                  <c:v>66.283707602999129</c:v>
                </c:pt>
                <c:pt idx="4">
                  <c:v>66.288652036000713</c:v>
                </c:pt>
                <c:pt idx="5">
                  <c:v>66.290455697000652</c:v>
                </c:pt>
              </c:numCache>
            </c:numRef>
          </c:val>
          <c:extLst>
            <c:ext xmlns:c16="http://schemas.microsoft.com/office/drawing/2014/chart" uri="{C3380CC4-5D6E-409C-BE32-E72D297353CC}">
              <c16:uniqueId val="{00000003-0093-CE43-B548-0E876EEF0FB9}"/>
            </c:ext>
          </c:extLst>
        </c:ser>
        <c:ser>
          <c:idx val="4"/>
          <c:order val="4"/>
          <c:spPr>
            <a:solidFill>
              <a:schemeClr val="accent6"/>
            </a:solidFill>
            <a:ln>
              <a:noFill/>
            </a:ln>
          </c:spPr>
          <c:invertIfNegative val="0"/>
          <c:val>
            <c:numRef>
              <c:f>Sheet1!$A$5:$F$5</c:f>
              <c:numCache>
                <c:formatCode>General</c:formatCode>
                <c:ptCount val="6"/>
                <c:pt idx="0">
                  <c:v>677.88216787299825</c:v>
                </c:pt>
                <c:pt idx="1">
                  <c:v>592.30743951600016</c:v>
                </c:pt>
                <c:pt idx="2">
                  <c:v>583.88831782799934</c:v>
                </c:pt>
                <c:pt idx="3">
                  <c:v>547.11593388000074</c:v>
                </c:pt>
                <c:pt idx="4">
                  <c:v>532.36786991699955</c:v>
                </c:pt>
                <c:pt idx="5">
                  <c:v>469.18636379000054</c:v>
                </c:pt>
              </c:numCache>
            </c:numRef>
          </c:val>
          <c:extLst>
            <c:ext xmlns:c16="http://schemas.microsoft.com/office/drawing/2014/chart" uri="{C3380CC4-5D6E-409C-BE32-E72D297353CC}">
              <c16:uniqueId val="{00000004-0093-CE43-B548-0E876EEF0FB9}"/>
            </c:ext>
          </c:extLst>
        </c:ser>
        <c:ser>
          <c:idx val="5"/>
          <c:order val="5"/>
          <c:spPr>
            <a:solidFill>
              <a:srgbClr val="FDDB0F"/>
            </a:solidFill>
            <a:ln>
              <a:noFill/>
            </a:ln>
          </c:spPr>
          <c:invertIfNegative val="0"/>
          <c:val>
            <c:numRef>
              <c:f>Sheet1!$A$6:$F$6</c:f>
              <c:numCache>
                <c:formatCode>General</c:formatCode>
                <c:ptCount val="6"/>
                <c:pt idx="0">
                  <c:v>2743.6344992140002</c:v>
                </c:pt>
                <c:pt idx="1">
                  <c:v>8374.3533553300003</c:v>
                </c:pt>
                <c:pt idx="2">
                  <c:v>12838.301512956999</c:v>
                </c:pt>
                <c:pt idx="3">
                  <c:v>16122.390766189001</c:v>
                </c:pt>
                <c:pt idx="4">
                  <c:v>19485.891583587996</c:v>
                </c:pt>
                <c:pt idx="5">
                  <c:v>23204.009513157998</c:v>
                </c:pt>
              </c:numCache>
            </c:numRef>
          </c:val>
          <c:extLst>
            <c:ext xmlns:c16="http://schemas.microsoft.com/office/drawing/2014/chart" uri="{C3380CC4-5D6E-409C-BE32-E72D297353CC}">
              <c16:uniqueId val="{00000005-0093-CE43-B548-0E876EEF0FB9}"/>
            </c:ext>
          </c:extLst>
        </c:ser>
        <c:ser>
          <c:idx val="6"/>
          <c:order val="6"/>
          <c:spPr>
            <a:solidFill>
              <a:schemeClr val="accent1"/>
            </a:solidFill>
            <a:ln>
              <a:noFill/>
            </a:ln>
          </c:spPr>
          <c:invertIfNegative val="0"/>
          <c:val>
            <c:numRef>
              <c:f>Sheet1!$A$7:$F$7</c:f>
              <c:numCache>
                <c:formatCode>General</c:formatCode>
                <c:ptCount val="6"/>
                <c:pt idx="0">
                  <c:v>2661.1629179779993</c:v>
                </c:pt>
                <c:pt idx="1">
                  <c:v>4810.5792823359698</c:v>
                </c:pt>
                <c:pt idx="2">
                  <c:v>6661.7503861962614</c:v>
                </c:pt>
                <c:pt idx="3">
                  <c:v>8474.0634337567681</c:v>
                </c:pt>
                <c:pt idx="4">
                  <c:v>10129.636256671998</c:v>
                </c:pt>
                <c:pt idx="5">
                  <c:v>11283.450678967998</c:v>
                </c:pt>
              </c:numCache>
            </c:numRef>
          </c:val>
          <c:extLst>
            <c:ext xmlns:c16="http://schemas.microsoft.com/office/drawing/2014/chart" uri="{C3380CC4-5D6E-409C-BE32-E72D297353CC}">
              <c16:uniqueId val="{00000006-0093-CE43-B548-0E876EEF0FB9}"/>
            </c:ext>
          </c:extLst>
        </c:ser>
        <c:ser>
          <c:idx val="7"/>
          <c:order val="7"/>
          <c:spPr>
            <a:solidFill>
              <a:schemeClr val="accent3"/>
            </a:solidFill>
            <a:ln>
              <a:noFill/>
            </a:ln>
          </c:spPr>
          <c:invertIfNegative val="0"/>
          <c:val>
            <c:numRef>
              <c:f>Sheet1!$A$8:$F$8</c:f>
              <c:numCache>
                <c:formatCode>General</c:formatCode>
                <c:ptCount val="6"/>
                <c:pt idx="0">
                  <c:v>4296.2133906210001</c:v>
                </c:pt>
                <c:pt idx="1">
                  <c:v>4435.7952462920002</c:v>
                </c:pt>
                <c:pt idx="2">
                  <c:v>4318.4713280740034</c:v>
                </c:pt>
                <c:pt idx="3">
                  <c:v>4245.0022317280018</c:v>
                </c:pt>
                <c:pt idx="4">
                  <c:v>4195.202514057004</c:v>
                </c:pt>
                <c:pt idx="5">
                  <c:v>4139.4453929750016</c:v>
                </c:pt>
              </c:numCache>
            </c:numRef>
          </c:val>
          <c:extLst>
            <c:ext xmlns:c16="http://schemas.microsoft.com/office/drawing/2014/chart" uri="{C3380CC4-5D6E-409C-BE32-E72D297353CC}">
              <c16:uniqueId val="{00000007-0093-CE43-B548-0E876EEF0FB9}"/>
            </c:ext>
          </c:extLst>
        </c:ser>
        <c:ser>
          <c:idx val="8"/>
          <c:order val="8"/>
          <c:spPr>
            <a:solidFill>
              <a:schemeClr val="accent5"/>
            </a:solidFill>
            <a:ln>
              <a:noFill/>
            </a:ln>
          </c:spPr>
          <c:invertIfNegative val="0"/>
          <c:val>
            <c:numRef>
              <c:f>Sheet1!$A$9:$F$9</c:f>
              <c:numCache>
                <c:formatCode>General</c:formatCode>
                <c:ptCount val="6"/>
                <c:pt idx="0">
                  <c:v>2675.1492972859996</c:v>
                </c:pt>
                <c:pt idx="1">
                  <c:v>3466.7887162269981</c:v>
                </c:pt>
                <c:pt idx="2">
                  <c:v>3139.8608966829997</c:v>
                </c:pt>
                <c:pt idx="3">
                  <c:v>2952.3585637340002</c:v>
                </c:pt>
                <c:pt idx="4">
                  <c:v>2830.7323522590013</c:v>
                </c:pt>
                <c:pt idx="5">
                  <c:v>2738.7545546460024</c:v>
                </c:pt>
              </c:numCache>
            </c:numRef>
          </c:val>
          <c:extLst>
            <c:ext xmlns:c16="http://schemas.microsoft.com/office/drawing/2014/chart" uri="{C3380CC4-5D6E-409C-BE32-E72D297353CC}">
              <c16:uniqueId val="{00000008-0093-CE43-B548-0E876EEF0FB9}"/>
            </c:ext>
          </c:extLst>
        </c:ser>
        <c:dLbls>
          <c:showLegendKey val="0"/>
          <c:showVal val="0"/>
          <c:showCatName val="0"/>
          <c:showSerName val="0"/>
          <c:showPercent val="0"/>
          <c:showBubbleSize val="0"/>
        </c:dLbls>
        <c:gapWidth val="80"/>
        <c:overlap val="100"/>
        <c:axId val="1375617792"/>
        <c:axId val="1"/>
      </c:barChart>
      <c:catAx>
        <c:axId val="1375617792"/>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55000"/>
          <c:min val="0"/>
        </c:scaling>
        <c:delete val="0"/>
        <c:axPos val="l"/>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200" kern="1200">
                <a:solidFill>
                  <a:schemeClr val="tx1"/>
                </a:solidFill>
                <a:latin typeface="+mn-lt"/>
                <a:ea typeface="+mn-ea"/>
                <a:cs typeface="+mn-cs"/>
              </a:defRPr>
            </a:pPr>
            <a:endParaRPr lang="en-GT"/>
          </a:p>
        </c:txPr>
        <c:crossAx val="1375617792"/>
        <c:crosses val="min"/>
        <c:crossBetween val="between"/>
        <c:majorUnit val="5000"/>
      </c:valAx>
    </c:plotArea>
    <c:plotVisOnly val="0"/>
    <c:dispBlanksAs val="gap"/>
    <c:showDLblsOverMax val="1"/>
  </c:chart>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5742642026009582"/>
          <c:y val="6.3758389261744972E-2"/>
          <c:w val="0.82477754962354555"/>
          <c:h val="0.87192393736017892"/>
        </c:manualLayout>
      </c:layout>
      <c:barChart>
        <c:barDir val="col"/>
        <c:grouping val="stacked"/>
        <c:varyColors val="0"/>
        <c:ser>
          <c:idx val="0"/>
          <c:order val="0"/>
          <c:spPr>
            <a:solidFill>
              <a:schemeClr val="tx1"/>
            </a:solidFill>
            <a:ln>
              <a:noFill/>
            </a:ln>
          </c:spPr>
          <c:invertIfNegative val="0"/>
          <c:val>
            <c:numRef>
              <c:f>Sheet1!$A$1:$F$1</c:f>
              <c:numCache>
                <c:formatCode>General</c:formatCode>
                <c:ptCount val="6"/>
                <c:pt idx="0">
                  <c:v>125.18</c:v>
                </c:pt>
                <c:pt idx="1">
                  <c:v>125.857874154</c:v>
                </c:pt>
                <c:pt idx="2">
                  <c:v>130.87412434020999</c:v>
                </c:pt>
                <c:pt idx="3">
                  <c:v>135.05822383099999</c:v>
                </c:pt>
                <c:pt idx="4">
                  <c:v>150.94680242839999</c:v>
                </c:pt>
                <c:pt idx="5">
                  <c:v>178.17375626461001</c:v>
                </c:pt>
              </c:numCache>
            </c:numRef>
          </c:val>
          <c:extLst>
            <c:ext xmlns:c16="http://schemas.microsoft.com/office/drawing/2014/chart" uri="{C3380CC4-5D6E-409C-BE32-E72D297353CC}">
              <c16:uniqueId val="{00000000-9A05-124D-A9EC-70552B708D2A}"/>
            </c:ext>
          </c:extLst>
        </c:ser>
        <c:ser>
          <c:idx val="1"/>
          <c:order val="1"/>
          <c:spPr>
            <a:solidFill>
              <a:schemeClr val="bg2"/>
            </a:solidFill>
            <a:ln>
              <a:noFill/>
            </a:ln>
          </c:spPr>
          <c:invertIfNegative val="0"/>
          <c:val>
            <c:numRef>
              <c:f>Sheet1!$A$2:$F$2</c:f>
              <c:numCache>
                <c:formatCode>General</c:formatCode>
                <c:ptCount val="6"/>
                <c:pt idx="0">
                  <c:v>2033.0229374999997</c:v>
                </c:pt>
                <c:pt idx="1">
                  <c:v>2059.2647308560599</c:v>
                </c:pt>
                <c:pt idx="2">
                  <c:v>2107.0183231668002</c:v>
                </c:pt>
                <c:pt idx="3">
                  <c:v>2208.47669185308</c:v>
                </c:pt>
                <c:pt idx="4">
                  <c:v>2329.4247347157602</c:v>
                </c:pt>
                <c:pt idx="5">
                  <c:v>2548.4330110549199</c:v>
                </c:pt>
              </c:numCache>
            </c:numRef>
          </c:val>
          <c:extLst>
            <c:ext xmlns:c16="http://schemas.microsoft.com/office/drawing/2014/chart" uri="{C3380CC4-5D6E-409C-BE32-E72D297353CC}">
              <c16:uniqueId val="{00000001-9A05-124D-A9EC-70552B708D2A}"/>
            </c:ext>
          </c:extLst>
        </c:ser>
        <c:ser>
          <c:idx val="2"/>
          <c:order val="2"/>
          <c:spPr>
            <a:solidFill>
              <a:schemeClr val="tx2"/>
            </a:solidFill>
            <a:ln>
              <a:noFill/>
            </a:ln>
          </c:spPr>
          <c:invertIfNegative val="0"/>
          <c:val>
            <c:numRef>
              <c:f>Sheet1!$A$3:$F$3</c:f>
              <c:numCache>
                <c:formatCode>General</c:formatCode>
                <c:ptCount val="6"/>
                <c:pt idx="0">
                  <c:v>2207.4914659069204</c:v>
                </c:pt>
                <c:pt idx="1">
                  <c:v>1861.54993107886</c:v>
                </c:pt>
                <c:pt idx="2">
                  <c:v>1677.92688920309</c:v>
                </c:pt>
                <c:pt idx="3">
                  <c:v>1498.7986967719003</c:v>
                </c:pt>
                <c:pt idx="4">
                  <c:v>1364.5945500898397</c:v>
                </c:pt>
                <c:pt idx="5">
                  <c:v>1256.6300450517101</c:v>
                </c:pt>
              </c:numCache>
            </c:numRef>
          </c:val>
          <c:extLst>
            <c:ext xmlns:c16="http://schemas.microsoft.com/office/drawing/2014/chart" uri="{C3380CC4-5D6E-409C-BE32-E72D297353CC}">
              <c16:uniqueId val="{00000002-9A05-124D-A9EC-70552B708D2A}"/>
            </c:ext>
          </c:extLst>
        </c:ser>
        <c:ser>
          <c:idx val="3"/>
          <c:order val="3"/>
          <c:spPr>
            <a:solidFill>
              <a:schemeClr val="accent4"/>
            </a:solidFill>
            <a:ln>
              <a:noFill/>
            </a:ln>
          </c:spPr>
          <c:invertIfNegative val="0"/>
          <c:val>
            <c:numRef>
              <c:f>Sheet1!$A$4:$F$4</c:f>
              <c:numCache>
                <c:formatCode>General</c:formatCode>
                <c:ptCount val="6"/>
                <c:pt idx="0">
                  <c:v>15.699999999999818</c:v>
                </c:pt>
                <c:pt idx="1">
                  <c:v>7.56899999999996</c:v>
                </c:pt>
                <c:pt idx="2">
                  <c:v>7.56899999999996</c:v>
                </c:pt>
                <c:pt idx="3">
                  <c:v>7.56899999999996</c:v>
                </c:pt>
                <c:pt idx="4">
                  <c:v>7.56899999999996</c:v>
                </c:pt>
                <c:pt idx="5">
                  <c:v>7.56899999999996</c:v>
                </c:pt>
              </c:numCache>
            </c:numRef>
          </c:val>
          <c:extLst>
            <c:ext xmlns:c16="http://schemas.microsoft.com/office/drawing/2014/chart" uri="{C3380CC4-5D6E-409C-BE32-E72D297353CC}">
              <c16:uniqueId val="{00000003-9A05-124D-A9EC-70552B708D2A}"/>
            </c:ext>
          </c:extLst>
        </c:ser>
        <c:ser>
          <c:idx val="4"/>
          <c:order val="4"/>
          <c:spPr>
            <a:solidFill>
              <a:schemeClr val="accent6"/>
            </a:solidFill>
            <a:ln>
              <a:noFill/>
            </a:ln>
          </c:spPr>
          <c:invertIfNegative val="0"/>
          <c:val>
            <c:numRef>
              <c:f>Sheet1!$A$5:$F$5</c:f>
              <c:numCache>
                <c:formatCode>General</c:formatCode>
                <c:ptCount val="6"/>
                <c:pt idx="0">
                  <c:v>159.11105669076733</c:v>
                </c:pt>
                <c:pt idx="1">
                  <c:v>159.00011425150296</c:v>
                </c:pt>
                <c:pt idx="2">
                  <c:v>160.33052677768319</c:v>
                </c:pt>
                <c:pt idx="3">
                  <c:v>162.42728201314685</c:v>
                </c:pt>
                <c:pt idx="4">
                  <c:v>163.79176298717084</c:v>
                </c:pt>
                <c:pt idx="5">
                  <c:v>134.08379605094524</c:v>
                </c:pt>
              </c:numCache>
            </c:numRef>
          </c:val>
          <c:extLst>
            <c:ext xmlns:c16="http://schemas.microsoft.com/office/drawing/2014/chart" uri="{C3380CC4-5D6E-409C-BE32-E72D297353CC}">
              <c16:uniqueId val="{00000004-9A05-124D-A9EC-70552B708D2A}"/>
            </c:ext>
          </c:extLst>
        </c:ser>
        <c:ser>
          <c:idx val="5"/>
          <c:order val="5"/>
          <c:spPr>
            <a:solidFill>
              <a:srgbClr val="FDDB0F"/>
            </a:solidFill>
            <a:ln>
              <a:noFill/>
            </a:ln>
          </c:spPr>
          <c:invertIfNegative val="0"/>
          <c:val>
            <c:numRef>
              <c:f>Sheet1!$A$6:$F$6</c:f>
              <c:numCache>
                <c:formatCode>General</c:formatCode>
                <c:ptCount val="6"/>
                <c:pt idx="0">
                  <c:v>2373.0140000000001</c:v>
                </c:pt>
                <c:pt idx="1">
                  <c:v>6435.037428689001</c:v>
                </c:pt>
                <c:pt idx="2">
                  <c:v>10338.651892555001</c:v>
                </c:pt>
                <c:pt idx="3">
                  <c:v>13206.902747505002</c:v>
                </c:pt>
                <c:pt idx="4">
                  <c:v>16188.021385870003</c:v>
                </c:pt>
                <c:pt idx="5">
                  <c:v>19278.891804064999</c:v>
                </c:pt>
              </c:numCache>
            </c:numRef>
          </c:val>
          <c:extLst>
            <c:ext xmlns:c16="http://schemas.microsoft.com/office/drawing/2014/chart" uri="{C3380CC4-5D6E-409C-BE32-E72D297353CC}">
              <c16:uniqueId val="{00000005-9A05-124D-A9EC-70552B708D2A}"/>
            </c:ext>
          </c:extLst>
        </c:ser>
        <c:ser>
          <c:idx val="6"/>
          <c:order val="6"/>
          <c:spPr>
            <a:solidFill>
              <a:schemeClr val="accent1"/>
            </a:solidFill>
            <a:ln>
              <a:noFill/>
            </a:ln>
          </c:spPr>
          <c:invertIfNegative val="0"/>
          <c:val>
            <c:numRef>
              <c:f>Sheet1!$A$7:$F$7</c:f>
              <c:numCache>
                <c:formatCode>General</c:formatCode>
                <c:ptCount val="6"/>
                <c:pt idx="0">
                  <c:v>1291.8040609999998</c:v>
                </c:pt>
                <c:pt idx="1">
                  <c:v>1987.72539239871</c:v>
                </c:pt>
                <c:pt idx="2">
                  <c:v>2858.9139085422194</c:v>
                </c:pt>
                <c:pt idx="3">
                  <c:v>3708.4752135159106</c:v>
                </c:pt>
                <c:pt idx="4">
                  <c:v>4502.1710697063208</c:v>
                </c:pt>
                <c:pt idx="5">
                  <c:v>4978.16532161961</c:v>
                </c:pt>
              </c:numCache>
            </c:numRef>
          </c:val>
          <c:extLst>
            <c:ext xmlns:c16="http://schemas.microsoft.com/office/drawing/2014/chart" uri="{C3380CC4-5D6E-409C-BE32-E72D297353CC}">
              <c16:uniqueId val="{00000006-9A05-124D-A9EC-70552B708D2A}"/>
            </c:ext>
          </c:extLst>
        </c:ser>
        <c:ser>
          <c:idx val="7"/>
          <c:order val="7"/>
          <c:spPr>
            <a:solidFill>
              <a:schemeClr val="accent3"/>
            </a:solidFill>
            <a:ln>
              <a:noFill/>
            </a:ln>
          </c:spPr>
          <c:invertIfNegative val="0"/>
          <c:val>
            <c:numRef>
              <c:f>Sheet1!$A$8:$F$8</c:f>
              <c:numCache>
                <c:formatCode>General</c:formatCode>
                <c:ptCount val="6"/>
                <c:pt idx="0">
                  <c:v>1291.3459999999995</c:v>
                </c:pt>
                <c:pt idx="1">
                  <c:v>1204.9293040038992</c:v>
                </c:pt>
                <c:pt idx="2">
                  <c:v>1204.9293040039011</c:v>
                </c:pt>
                <c:pt idx="3">
                  <c:v>1204.9293040039011</c:v>
                </c:pt>
                <c:pt idx="4">
                  <c:v>1204.9293040039011</c:v>
                </c:pt>
                <c:pt idx="5">
                  <c:v>1204.9293040039011</c:v>
                </c:pt>
              </c:numCache>
            </c:numRef>
          </c:val>
          <c:extLst>
            <c:ext xmlns:c16="http://schemas.microsoft.com/office/drawing/2014/chart" uri="{C3380CC4-5D6E-409C-BE32-E72D297353CC}">
              <c16:uniqueId val="{00000007-9A05-124D-A9EC-70552B708D2A}"/>
            </c:ext>
          </c:extLst>
        </c:ser>
        <c:ser>
          <c:idx val="8"/>
          <c:order val="8"/>
          <c:spPr>
            <a:solidFill>
              <a:schemeClr val="accent5"/>
            </a:solidFill>
            <a:ln>
              <a:noFill/>
            </a:ln>
          </c:spPr>
          <c:invertIfNegative val="0"/>
          <c:val>
            <c:numRef>
              <c:f>Sheet1!$A$9:$F$9</c:f>
              <c:numCache>
                <c:formatCode>General</c:formatCode>
                <c:ptCount val="6"/>
                <c:pt idx="0">
                  <c:v>399.10000000000036</c:v>
                </c:pt>
                <c:pt idx="1">
                  <c:v>420.41114975166056</c:v>
                </c:pt>
                <c:pt idx="2">
                  <c:v>420.41114975166056</c:v>
                </c:pt>
                <c:pt idx="3">
                  <c:v>420.41114975166056</c:v>
                </c:pt>
                <c:pt idx="4">
                  <c:v>420.41114975166056</c:v>
                </c:pt>
                <c:pt idx="5">
                  <c:v>420.41114975166056</c:v>
                </c:pt>
              </c:numCache>
            </c:numRef>
          </c:val>
          <c:extLst>
            <c:ext xmlns:c16="http://schemas.microsoft.com/office/drawing/2014/chart" uri="{C3380CC4-5D6E-409C-BE32-E72D297353CC}">
              <c16:uniqueId val="{00000008-9A05-124D-A9EC-70552B708D2A}"/>
            </c:ext>
          </c:extLst>
        </c:ser>
        <c:dLbls>
          <c:showLegendKey val="0"/>
          <c:showVal val="0"/>
          <c:showCatName val="0"/>
          <c:showSerName val="0"/>
          <c:showPercent val="0"/>
          <c:showBubbleSize val="0"/>
        </c:dLbls>
        <c:gapWidth val="80"/>
        <c:overlap val="100"/>
        <c:axId val="724253168"/>
        <c:axId val="1"/>
      </c:barChart>
      <c:catAx>
        <c:axId val="724253168"/>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35000"/>
          <c:min val="0"/>
        </c:scaling>
        <c:delete val="0"/>
        <c:axPos val="l"/>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200" kern="1200">
                <a:solidFill>
                  <a:schemeClr val="tx1"/>
                </a:solidFill>
                <a:latin typeface="+mn-lt"/>
                <a:ea typeface="+mn-ea"/>
                <a:cs typeface="+mn-cs"/>
              </a:defRPr>
            </a:pPr>
            <a:endParaRPr lang="en-GT"/>
          </a:p>
        </c:txPr>
        <c:crossAx val="724253168"/>
        <c:crosses val="min"/>
        <c:crossBetween val="between"/>
        <c:majorUnit val="5000"/>
      </c:valAx>
    </c:plotArea>
    <c:plotVisOnly val="0"/>
    <c:dispBlanksAs val="gap"/>
    <c:showDLblsOverMax val="1"/>
  </c:chart>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1.8531717747683536E-2"/>
          <c:y val="2.0883534136546186E-2"/>
          <c:w val="0.96293656450463294"/>
          <c:h val="0.9546184738955823"/>
        </c:manualLayout>
      </c:layout>
      <c:bubbleChart>
        <c:varyColors val="0"/>
        <c:ser>
          <c:idx val="0"/>
          <c:order val="0"/>
          <c:spPr>
            <a:solidFill>
              <a:schemeClr val="accent1"/>
            </a:solidFill>
            <a:ln>
              <a:noFill/>
            </a:ln>
          </c:spPr>
          <c:invertIfNegative val="0"/>
          <c:dPt>
            <c:idx val="2"/>
            <c:invertIfNegative val="0"/>
            <c:bubble3D val="0"/>
            <c:spPr>
              <a:noFill/>
              <a:ln>
                <a:noFill/>
              </a:ln>
            </c:spPr>
            <c:extLst>
              <c:ext xmlns:c16="http://schemas.microsoft.com/office/drawing/2014/chart" uri="{C3380CC4-5D6E-409C-BE32-E72D297353CC}">
                <c16:uniqueId val="{00000000-9C00-4D29-800E-FC41F96FB159}"/>
              </c:ext>
            </c:extLst>
          </c:dPt>
          <c:xVal>
            <c:numRef>
              <c:f>Sheet1!$A$1:$A$13</c:f>
              <c:numCache>
                <c:formatCode>General</c:formatCode>
                <c:ptCount val="13"/>
                <c:pt idx="0">
                  <c:v>3859.1015267175571</c:v>
                </c:pt>
                <c:pt idx="1">
                  <c:v>3731</c:v>
                </c:pt>
                <c:pt idx="2">
                  <c:v>2876</c:v>
                </c:pt>
                <c:pt idx="3">
                  <c:v>2455</c:v>
                </c:pt>
                <c:pt idx="4">
                  <c:v>1536</c:v>
                </c:pt>
                <c:pt idx="5">
                  <c:v>1439</c:v>
                </c:pt>
                <c:pt idx="6">
                  <c:v>1070</c:v>
                </c:pt>
                <c:pt idx="7">
                  <c:v>791</c:v>
                </c:pt>
                <c:pt idx="8">
                  <c:v>361</c:v>
                </c:pt>
                <c:pt idx="9">
                  <c:v>3091</c:v>
                </c:pt>
                <c:pt idx="10">
                  <c:v>2975</c:v>
                </c:pt>
                <c:pt idx="11">
                  <c:v>902</c:v>
                </c:pt>
                <c:pt idx="12">
                  <c:v>1322</c:v>
                </c:pt>
              </c:numCache>
            </c:numRef>
          </c:xVal>
          <c:yVal>
            <c:numRef>
              <c:f>Sheet1!$B$1:$B$13</c:f>
              <c:numCache>
                <c:formatCode>General</c:formatCode>
                <c:ptCount val="13"/>
                <c:pt idx="0">
                  <c:v>25.334915254237288</c:v>
                </c:pt>
                <c:pt idx="1">
                  <c:v>33.334915254237288</c:v>
                </c:pt>
                <c:pt idx="2">
                  <c:v>66.66983050847459</c:v>
                </c:pt>
                <c:pt idx="3">
                  <c:v>15</c:v>
                </c:pt>
                <c:pt idx="4">
                  <c:v>6</c:v>
                </c:pt>
                <c:pt idx="5">
                  <c:v>9</c:v>
                </c:pt>
                <c:pt idx="6">
                  <c:v>64.334915254237288</c:v>
                </c:pt>
                <c:pt idx="7">
                  <c:v>15</c:v>
                </c:pt>
                <c:pt idx="8">
                  <c:v>4</c:v>
                </c:pt>
              </c:numCache>
            </c:numRef>
          </c:yVal>
          <c:bubbleSize>
            <c:numRef>
              <c:f>Sheet1!$C$1:$C$13</c:f>
              <c:numCache>
                <c:formatCode>General</c:formatCode>
                <c:ptCount val="13"/>
                <c:pt idx="0">
                  <c:v>0.5</c:v>
                </c:pt>
                <c:pt idx="1">
                  <c:v>0.5</c:v>
                </c:pt>
                <c:pt idx="2">
                  <c:v>0.5</c:v>
                </c:pt>
                <c:pt idx="3">
                  <c:v>0.5</c:v>
                </c:pt>
                <c:pt idx="4">
                  <c:v>0.5</c:v>
                </c:pt>
                <c:pt idx="5">
                  <c:v>0.5</c:v>
                </c:pt>
                <c:pt idx="6">
                  <c:v>0.5</c:v>
                </c:pt>
                <c:pt idx="7">
                  <c:v>0.5</c:v>
                </c:pt>
                <c:pt idx="8">
                  <c:v>0.5</c:v>
                </c:pt>
              </c:numCache>
            </c:numRef>
          </c:bubbleSize>
          <c:bubble3D val="0"/>
          <c:extLst>
            <c:ext xmlns:c16="http://schemas.microsoft.com/office/drawing/2014/chart" uri="{C3380CC4-5D6E-409C-BE32-E72D297353CC}">
              <c16:uniqueId val="{00000000-CC58-4B60-81E5-490A52010471}"/>
            </c:ext>
          </c:extLst>
        </c:ser>
        <c:ser>
          <c:idx val="1"/>
          <c:order val="1"/>
          <c:spPr>
            <a:solidFill>
              <a:schemeClr val="accent2"/>
            </a:solidFill>
            <a:ln>
              <a:noFill/>
            </a:ln>
          </c:spPr>
          <c:invertIfNegative val="0"/>
          <c:xVal>
            <c:numRef>
              <c:f>Sheet1!$A$1:$A$13</c:f>
              <c:numCache>
                <c:formatCode>General</c:formatCode>
                <c:ptCount val="13"/>
                <c:pt idx="0">
                  <c:v>3859.1015267175571</c:v>
                </c:pt>
                <c:pt idx="1">
                  <c:v>3731</c:v>
                </c:pt>
                <c:pt idx="2">
                  <c:v>2876</c:v>
                </c:pt>
                <c:pt idx="3">
                  <c:v>2455</c:v>
                </c:pt>
                <c:pt idx="4">
                  <c:v>1536</c:v>
                </c:pt>
                <c:pt idx="5">
                  <c:v>1439</c:v>
                </c:pt>
                <c:pt idx="6">
                  <c:v>1070</c:v>
                </c:pt>
                <c:pt idx="7">
                  <c:v>791</c:v>
                </c:pt>
                <c:pt idx="8">
                  <c:v>361</c:v>
                </c:pt>
                <c:pt idx="9">
                  <c:v>3091</c:v>
                </c:pt>
                <c:pt idx="10">
                  <c:v>2975</c:v>
                </c:pt>
                <c:pt idx="11">
                  <c:v>902</c:v>
                </c:pt>
                <c:pt idx="12">
                  <c:v>1322</c:v>
                </c:pt>
              </c:numCache>
            </c:numRef>
          </c:xVal>
          <c:yVal>
            <c:numRef>
              <c:f>Sheet1!$D$1:$D$13</c:f>
              <c:numCache>
                <c:formatCode>General</c:formatCode>
                <c:ptCount val="13"/>
                <c:pt idx="9">
                  <c:v>23</c:v>
                </c:pt>
              </c:numCache>
            </c:numRef>
          </c:yVal>
          <c:bubbleSize>
            <c:numRef>
              <c:f>Sheet1!$E$1:$E$13</c:f>
              <c:numCache>
                <c:formatCode>General</c:formatCode>
                <c:ptCount val="13"/>
                <c:pt idx="9">
                  <c:v>0.5</c:v>
                </c:pt>
              </c:numCache>
            </c:numRef>
          </c:bubbleSize>
          <c:bubble3D val="0"/>
          <c:extLst>
            <c:ext xmlns:c16="http://schemas.microsoft.com/office/drawing/2014/chart" uri="{C3380CC4-5D6E-409C-BE32-E72D297353CC}">
              <c16:uniqueId val="{00000001-CC58-4B60-81E5-490A52010471}"/>
            </c:ext>
          </c:extLst>
        </c:ser>
        <c:ser>
          <c:idx val="2"/>
          <c:order val="2"/>
          <c:spPr>
            <a:solidFill>
              <a:schemeClr val="accent3"/>
            </a:solidFill>
            <a:ln>
              <a:noFill/>
            </a:ln>
          </c:spPr>
          <c:invertIfNegative val="0"/>
          <c:xVal>
            <c:numRef>
              <c:f>Sheet1!$A$1:$A$13</c:f>
              <c:numCache>
                <c:formatCode>General</c:formatCode>
                <c:ptCount val="13"/>
                <c:pt idx="0">
                  <c:v>3859.1015267175571</c:v>
                </c:pt>
                <c:pt idx="1">
                  <c:v>3731</c:v>
                </c:pt>
                <c:pt idx="2">
                  <c:v>2876</c:v>
                </c:pt>
                <c:pt idx="3">
                  <c:v>2455</c:v>
                </c:pt>
                <c:pt idx="4">
                  <c:v>1536</c:v>
                </c:pt>
                <c:pt idx="5">
                  <c:v>1439</c:v>
                </c:pt>
                <c:pt idx="6">
                  <c:v>1070</c:v>
                </c:pt>
                <c:pt idx="7">
                  <c:v>791</c:v>
                </c:pt>
                <c:pt idx="8">
                  <c:v>361</c:v>
                </c:pt>
                <c:pt idx="9">
                  <c:v>3091</c:v>
                </c:pt>
                <c:pt idx="10">
                  <c:v>2975</c:v>
                </c:pt>
                <c:pt idx="11">
                  <c:v>902</c:v>
                </c:pt>
                <c:pt idx="12">
                  <c:v>1322</c:v>
                </c:pt>
              </c:numCache>
            </c:numRef>
          </c:xVal>
          <c:yVal>
            <c:numRef>
              <c:f>Sheet1!$F$1:$F$13</c:f>
              <c:numCache>
                <c:formatCode>General</c:formatCode>
                <c:ptCount val="13"/>
                <c:pt idx="10">
                  <c:v>12</c:v>
                </c:pt>
                <c:pt idx="11">
                  <c:v>1</c:v>
                </c:pt>
              </c:numCache>
            </c:numRef>
          </c:yVal>
          <c:bubbleSize>
            <c:numRef>
              <c:f>Sheet1!$G$1:$G$13</c:f>
              <c:numCache>
                <c:formatCode>General</c:formatCode>
                <c:ptCount val="13"/>
                <c:pt idx="10">
                  <c:v>0.5</c:v>
                </c:pt>
                <c:pt idx="11">
                  <c:v>0.5</c:v>
                </c:pt>
              </c:numCache>
            </c:numRef>
          </c:bubbleSize>
          <c:bubble3D val="0"/>
          <c:extLst>
            <c:ext xmlns:c16="http://schemas.microsoft.com/office/drawing/2014/chart" uri="{C3380CC4-5D6E-409C-BE32-E72D297353CC}">
              <c16:uniqueId val="{00000002-CC58-4B60-81E5-490A52010471}"/>
            </c:ext>
          </c:extLst>
        </c:ser>
        <c:ser>
          <c:idx val="3"/>
          <c:order val="3"/>
          <c:spPr>
            <a:solidFill>
              <a:schemeClr val="accent4"/>
            </a:solidFill>
            <a:ln>
              <a:noFill/>
            </a:ln>
          </c:spPr>
          <c:invertIfNegative val="0"/>
          <c:xVal>
            <c:numRef>
              <c:f>Sheet1!$A$1:$A$13</c:f>
              <c:numCache>
                <c:formatCode>General</c:formatCode>
                <c:ptCount val="13"/>
                <c:pt idx="0">
                  <c:v>3859.1015267175571</c:v>
                </c:pt>
                <c:pt idx="1">
                  <c:v>3731</c:v>
                </c:pt>
                <c:pt idx="2">
                  <c:v>2876</c:v>
                </c:pt>
                <c:pt idx="3">
                  <c:v>2455</c:v>
                </c:pt>
                <c:pt idx="4">
                  <c:v>1536</c:v>
                </c:pt>
                <c:pt idx="5">
                  <c:v>1439</c:v>
                </c:pt>
                <c:pt idx="6">
                  <c:v>1070</c:v>
                </c:pt>
                <c:pt idx="7">
                  <c:v>791</c:v>
                </c:pt>
                <c:pt idx="8">
                  <c:v>361</c:v>
                </c:pt>
                <c:pt idx="9">
                  <c:v>3091</c:v>
                </c:pt>
                <c:pt idx="10">
                  <c:v>2975</c:v>
                </c:pt>
                <c:pt idx="11">
                  <c:v>902</c:v>
                </c:pt>
                <c:pt idx="12">
                  <c:v>1322</c:v>
                </c:pt>
              </c:numCache>
            </c:numRef>
          </c:xVal>
          <c:yVal>
            <c:numRef>
              <c:f>Sheet1!$H$1:$H$13</c:f>
              <c:numCache>
                <c:formatCode>General</c:formatCode>
                <c:ptCount val="13"/>
                <c:pt idx="12">
                  <c:v>6</c:v>
                </c:pt>
              </c:numCache>
            </c:numRef>
          </c:yVal>
          <c:bubbleSize>
            <c:numRef>
              <c:f>Sheet1!$I$1:$I$13</c:f>
              <c:numCache>
                <c:formatCode>General</c:formatCode>
                <c:ptCount val="13"/>
                <c:pt idx="12">
                  <c:v>0.5</c:v>
                </c:pt>
              </c:numCache>
            </c:numRef>
          </c:bubbleSize>
          <c:bubble3D val="0"/>
          <c:extLst>
            <c:ext xmlns:c16="http://schemas.microsoft.com/office/drawing/2014/chart" uri="{C3380CC4-5D6E-409C-BE32-E72D297353CC}">
              <c16:uniqueId val="{00000003-CC58-4B60-81E5-490A52010471}"/>
            </c:ext>
          </c:extLst>
        </c:ser>
        <c:dLbls>
          <c:showLegendKey val="0"/>
          <c:showVal val="0"/>
          <c:showCatName val="0"/>
          <c:showSerName val="0"/>
          <c:showPercent val="0"/>
          <c:showBubbleSize val="0"/>
        </c:dLbls>
        <c:bubbleScale val="20"/>
        <c:showNegBubbles val="0"/>
        <c:sizeRepresents val="w"/>
        <c:axId val="1916983360"/>
        <c:axId val="1"/>
      </c:bubbleChart>
      <c:valAx>
        <c:axId val="1916983360"/>
        <c:scaling>
          <c:orientation val="minMax"/>
          <c:max val="4221.1015267175571"/>
          <c:min val="0"/>
        </c:scaling>
        <c:delete val="0"/>
        <c:axPos val="b"/>
        <c:majorGridlines>
          <c:spPr>
            <a:ln>
              <a:noFill/>
            </a:ln>
          </c:spPr>
        </c:majorGridlines>
        <c:numFmt formatCode="General" sourceLinked="1"/>
        <c:majorTickMark val="none"/>
        <c:minorTickMark val="none"/>
        <c:tickLblPos val="none"/>
        <c:spPr>
          <a:ln w="9525" cmpd="sng" algn="ctr">
            <a:solidFill>
              <a:schemeClr val="tx1"/>
            </a:solidFill>
            <a:prstDash val="solid"/>
          </a:ln>
        </c:spPr>
        <c:crossAx val="1"/>
        <c:crosses val="min"/>
        <c:crossBetween val="midCat"/>
      </c:valAx>
      <c:valAx>
        <c:axId val="1"/>
        <c:scaling>
          <c:orientation val="minMax"/>
          <c:max val="67.66983050847459"/>
          <c:min val="0"/>
        </c:scaling>
        <c:delete val="0"/>
        <c:axPos val="l"/>
        <c:majorGridlines>
          <c:spPr>
            <a:ln>
              <a:noFill/>
            </a:ln>
          </c:spPr>
        </c:majorGridlines>
        <c:numFmt formatCode="General" sourceLinked="1"/>
        <c:majorTickMark val="none"/>
        <c:minorTickMark val="none"/>
        <c:tickLblPos val="none"/>
        <c:spPr>
          <a:ln w="9525" cmpd="sng" algn="ctr">
            <a:solidFill>
              <a:schemeClr val="tx1"/>
            </a:solidFill>
            <a:prstDash val="solid"/>
          </a:ln>
        </c:spPr>
        <c:crossAx val="1916983360"/>
        <c:crosses val="min"/>
        <c:crossBetween val="midCat"/>
      </c:valAx>
      <c:spPr>
        <a:noFill/>
        <a:ln w="25400">
          <a:noFill/>
        </a:ln>
      </c:spPr>
    </c:plotArea>
    <c:plotVisOnly val="0"/>
    <c:dispBlanksAs val="gap"/>
    <c:showDLblsOverMax val="1"/>
  </c:chart>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7.7343237928774303E-2"/>
          <c:y val="4.9629952111449716E-2"/>
          <c:w val="0.91129560847716851"/>
          <c:h val="0.90030474531998261"/>
        </c:manualLayout>
      </c:layout>
      <c:barChart>
        <c:barDir val="col"/>
        <c:grouping val="stacked"/>
        <c:varyColors val="0"/>
        <c:ser>
          <c:idx val="0"/>
          <c:order val="0"/>
          <c:spPr>
            <a:solidFill>
              <a:schemeClr val="accent1"/>
            </a:solidFill>
            <a:ln>
              <a:noFill/>
            </a:ln>
          </c:spPr>
          <c:invertIfNegative val="0"/>
          <c:val>
            <c:numRef>
              <c:f>Sheet1!$A$1:$E$1</c:f>
              <c:numCache>
                <c:formatCode>General</c:formatCode>
                <c:ptCount val="5"/>
                <c:pt idx="0">
                  <c:v>7.0000000000000007E-2</c:v>
                </c:pt>
                <c:pt idx="1">
                  <c:v>0.125</c:v>
                </c:pt>
                <c:pt idx="2">
                  <c:v>0.105</c:v>
                </c:pt>
                <c:pt idx="3">
                  <c:v>7.4999999999999997E-2</c:v>
                </c:pt>
                <c:pt idx="4">
                  <c:v>8.5000000000000006E-2</c:v>
                </c:pt>
              </c:numCache>
            </c:numRef>
          </c:val>
          <c:extLst>
            <c:ext xmlns:c16="http://schemas.microsoft.com/office/drawing/2014/chart" uri="{C3380CC4-5D6E-409C-BE32-E72D297353CC}">
              <c16:uniqueId val="{00000000-A73B-CC40-8079-C7C06D837836}"/>
            </c:ext>
          </c:extLst>
        </c:ser>
        <c:ser>
          <c:idx val="1"/>
          <c:order val="1"/>
          <c:spPr>
            <a:solidFill>
              <a:schemeClr val="accent5"/>
            </a:solidFill>
            <a:ln>
              <a:noFill/>
            </a:ln>
          </c:spPr>
          <c:invertIfNegative val="0"/>
          <c:dPt>
            <c:idx val="0"/>
            <c:invertIfNegative val="0"/>
            <c:bubble3D val="0"/>
            <c:spPr>
              <a:solidFill>
                <a:schemeClr val="accent2"/>
              </a:solidFill>
              <a:ln>
                <a:noFill/>
              </a:ln>
            </c:spPr>
            <c:extLst>
              <c:ext xmlns:c16="http://schemas.microsoft.com/office/drawing/2014/chart" uri="{C3380CC4-5D6E-409C-BE32-E72D297353CC}">
                <c16:uniqueId val="{00000001-A73B-CC40-8079-C7C06D837836}"/>
              </c:ext>
            </c:extLst>
          </c:dPt>
          <c:val>
            <c:numRef>
              <c:f>Sheet1!$A$2:$E$2</c:f>
              <c:numCache>
                <c:formatCode>General</c:formatCode>
                <c:ptCount val="5"/>
                <c:pt idx="0">
                  <c:v>9.999999999999995E-3</c:v>
                </c:pt>
                <c:pt idx="1">
                  <c:v>3.5000000000000003E-2</c:v>
                </c:pt>
                <c:pt idx="2">
                  <c:v>9.0000000000000011E-2</c:v>
                </c:pt>
                <c:pt idx="3">
                  <c:v>6.5000000000000016E-2</c:v>
                </c:pt>
                <c:pt idx="4">
                  <c:v>6.0000000000000012E-2</c:v>
                </c:pt>
              </c:numCache>
            </c:numRef>
          </c:val>
          <c:extLst>
            <c:ext xmlns:c16="http://schemas.microsoft.com/office/drawing/2014/chart" uri="{C3380CC4-5D6E-409C-BE32-E72D297353CC}">
              <c16:uniqueId val="{00000002-A73B-CC40-8079-C7C06D837836}"/>
            </c:ext>
          </c:extLst>
        </c:ser>
        <c:ser>
          <c:idx val="2"/>
          <c:order val="2"/>
          <c:spPr>
            <a:solidFill>
              <a:schemeClr val="accent2"/>
            </a:solidFill>
            <a:ln>
              <a:noFill/>
            </a:ln>
          </c:spPr>
          <c:invertIfNegative val="0"/>
          <c:dPt>
            <c:idx val="0"/>
            <c:invertIfNegative val="0"/>
            <c:bubble3D val="0"/>
            <c:spPr>
              <a:solidFill>
                <a:schemeClr val="accent5"/>
              </a:solidFill>
              <a:ln>
                <a:noFill/>
              </a:ln>
            </c:spPr>
            <c:extLst>
              <c:ext xmlns:c16="http://schemas.microsoft.com/office/drawing/2014/chart" uri="{C3380CC4-5D6E-409C-BE32-E72D297353CC}">
                <c16:uniqueId val="{00000003-A73B-CC40-8079-C7C06D837836}"/>
              </c:ext>
            </c:extLst>
          </c:dPt>
          <c:val>
            <c:numRef>
              <c:f>Sheet1!$A$3:$E$3</c:f>
              <c:numCache>
                <c:formatCode>General</c:formatCode>
                <c:ptCount val="5"/>
                <c:pt idx="0">
                  <c:v>5.0000000000000044E-3</c:v>
                </c:pt>
                <c:pt idx="1">
                  <c:v>5.0000000000000044E-3</c:v>
                </c:pt>
                <c:pt idx="2">
                  <c:v>3.5000000000000003E-2</c:v>
                </c:pt>
                <c:pt idx="3">
                  <c:v>3.5000000000000003E-2</c:v>
                </c:pt>
                <c:pt idx="4">
                  <c:v>1.0000000000000009E-2</c:v>
                </c:pt>
              </c:numCache>
            </c:numRef>
          </c:val>
          <c:extLst>
            <c:ext xmlns:c16="http://schemas.microsoft.com/office/drawing/2014/chart" uri="{C3380CC4-5D6E-409C-BE32-E72D297353CC}">
              <c16:uniqueId val="{00000004-A73B-CC40-8079-C7C06D837836}"/>
            </c:ext>
          </c:extLst>
        </c:ser>
        <c:dLbls>
          <c:showLegendKey val="0"/>
          <c:showVal val="0"/>
          <c:showCatName val="0"/>
          <c:showSerName val="0"/>
          <c:showPercent val="0"/>
          <c:showBubbleSize val="0"/>
        </c:dLbls>
        <c:gapWidth val="80"/>
        <c:overlap val="100"/>
        <c:axId val="627211055"/>
        <c:axId val="1"/>
      </c:barChart>
      <c:catAx>
        <c:axId val="627211055"/>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0.24"/>
          <c:min val="0"/>
        </c:scaling>
        <c:delete val="0"/>
        <c:axPos val="l"/>
        <c:majorGridlines>
          <c:spPr>
            <a:ln>
              <a:noFill/>
            </a:ln>
          </c:spPr>
        </c:majorGridlines>
        <c:numFmt formatCode="#,##0.00;&quot;-&quot;#,##0.00" sourceLinked="0"/>
        <c:majorTickMark val="out"/>
        <c:minorTickMark val="none"/>
        <c:tickLblPos val="nextTo"/>
        <c:spPr>
          <a:ln w="9525" cmpd="sng" algn="ctr">
            <a:solidFill>
              <a:schemeClr val="tx1"/>
            </a:solidFill>
            <a:prstDash val="solid"/>
          </a:ln>
        </c:spPr>
        <c:txPr>
          <a:bodyPr wrap="none"/>
          <a:lstStyle/>
          <a:p>
            <a:pPr>
              <a:defRPr sz="1200" kern="1200">
                <a:solidFill>
                  <a:schemeClr val="tx1"/>
                </a:solidFill>
                <a:latin typeface="+mn-lt"/>
                <a:ea typeface="+mn-ea"/>
                <a:cs typeface="+mn-cs"/>
              </a:defRPr>
            </a:pPr>
            <a:endParaRPr lang="en-US"/>
          </a:p>
        </c:txPr>
        <c:crossAx val="627211055"/>
        <c:crosses val="min"/>
        <c:crossBetween val="between"/>
        <c:majorUnit val="0.02"/>
      </c:valAx>
    </c:plotArea>
    <c:plotVisOnly val="0"/>
    <c:dispBlanksAs val="gap"/>
    <c:showDLblsOverMax val="1"/>
  </c:chart>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9.7928436911487761E-3"/>
          <c:y val="2.3657870791628753E-2"/>
          <c:w val="0.9804143126177024"/>
          <c:h val="0.95268425841674254"/>
        </c:manualLayout>
      </c:layout>
      <c:barChart>
        <c:barDir val="col"/>
        <c:grouping val="stacked"/>
        <c:varyColors val="0"/>
        <c:ser>
          <c:idx val="0"/>
          <c:order val="0"/>
          <c:spPr>
            <a:solidFill>
              <a:srgbClr val="FDDB0F"/>
            </a:solidFill>
            <a:ln w="3175" cmpd="sng" algn="ctr">
              <a:solidFill>
                <a:schemeClr val="bg1"/>
              </a:solidFill>
              <a:prstDash val="solid"/>
            </a:ln>
          </c:spPr>
          <c:invertIfNegative val="0"/>
          <c:val>
            <c:numRef>
              <c:f>Sheet1!$A$1:$S$1</c:f>
              <c:numCache>
                <c:formatCode>General</c:formatCode>
                <c:ptCount val="19"/>
                <c:pt idx="0">
                  <c:v>14.39</c:v>
                </c:pt>
                <c:pt idx="1">
                  <c:v>16.635000000000002</c:v>
                </c:pt>
                <c:pt idx="2">
                  <c:v>13.417999999999999</c:v>
                </c:pt>
                <c:pt idx="3">
                  <c:v>26.096</c:v>
                </c:pt>
                <c:pt idx="4">
                  <c:v>24.504999999999999</c:v>
                </c:pt>
                <c:pt idx="5">
                  <c:v>10.385999999999999</c:v>
                </c:pt>
                <c:pt idx="6">
                  <c:v>10.563000000000001</c:v>
                </c:pt>
                <c:pt idx="7">
                  <c:v>19.512</c:v>
                </c:pt>
                <c:pt idx="8">
                  <c:v>23.763000000000002</c:v>
                </c:pt>
                <c:pt idx="9">
                  <c:v>83.332999999999998</c:v>
                </c:pt>
                <c:pt idx="10">
                  <c:v>104.931</c:v>
                </c:pt>
                <c:pt idx="11">
                  <c:v>133.21100000000001</c:v>
                </c:pt>
                <c:pt idx="12">
                  <c:v>165.27199999999999</c:v>
                </c:pt>
                <c:pt idx="13">
                  <c:v>175.328</c:v>
                </c:pt>
                <c:pt idx="14">
                  <c:v>265.52300000000002</c:v>
                </c:pt>
                <c:pt idx="15">
                  <c:v>335.97</c:v>
                </c:pt>
                <c:pt idx="16">
                  <c:v>320.81599999999997</c:v>
                </c:pt>
                <c:pt idx="17">
                  <c:v>188</c:v>
                </c:pt>
                <c:pt idx="18">
                  <c:v>180</c:v>
                </c:pt>
              </c:numCache>
            </c:numRef>
          </c:val>
          <c:extLst>
            <c:ext xmlns:c16="http://schemas.microsoft.com/office/drawing/2014/chart" uri="{C3380CC4-5D6E-409C-BE32-E72D297353CC}">
              <c16:uniqueId val="{00000000-AA33-A345-B076-A395E9C30EA9}"/>
            </c:ext>
          </c:extLst>
        </c:ser>
        <c:ser>
          <c:idx val="1"/>
          <c:order val="1"/>
          <c:spPr>
            <a:solidFill>
              <a:schemeClr val="accent1"/>
            </a:solidFill>
            <a:ln w="3175" cmpd="sng" algn="ctr">
              <a:solidFill>
                <a:schemeClr val="bg1"/>
              </a:solidFill>
              <a:prstDash val="solid"/>
            </a:ln>
          </c:spPr>
          <c:invertIfNegative val="0"/>
          <c:val>
            <c:numRef>
              <c:f>Sheet1!$A$2:$S$2</c:f>
              <c:numCache>
                <c:formatCode>General</c:formatCode>
                <c:ptCount val="19"/>
                <c:pt idx="0">
                  <c:v>144.964</c:v>
                </c:pt>
                <c:pt idx="1">
                  <c:v>113.83799999999998</c:v>
                </c:pt>
                <c:pt idx="2">
                  <c:v>65.900000000000006</c:v>
                </c:pt>
                <c:pt idx="3">
                  <c:v>51.722999999999999</c:v>
                </c:pt>
                <c:pt idx="4">
                  <c:v>39.251000000000005</c:v>
                </c:pt>
                <c:pt idx="5">
                  <c:v>19.824000000000002</c:v>
                </c:pt>
                <c:pt idx="6">
                  <c:v>21.442</c:v>
                </c:pt>
                <c:pt idx="7">
                  <c:v>29.201999999999998</c:v>
                </c:pt>
                <c:pt idx="8">
                  <c:v>44.563000000000002</c:v>
                </c:pt>
                <c:pt idx="9">
                  <c:v>66.924000000000007</c:v>
                </c:pt>
                <c:pt idx="10">
                  <c:v>81.447999999999993</c:v>
                </c:pt>
                <c:pt idx="11">
                  <c:v>91.829999999999984</c:v>
                </c:pt>
                <c:pt idx="12">
                  <c:v>63.465000000000003</c:v>
                </c:pt>
                <c:pt idx="13">
                  <c:v>49.356999999999999</c:v>
                </c:pt>
                <c:pt idx="14">
                  <c:v>71.353999999999985</c:v>
                </c:pt>
                <c:pt idx="15">
                  <c:v>88.99799999999999</c:v>
                </c:pt>
                <c:pt idx="16">
                  <c:v>97.910000000000025</c:v>
                </c:pt>
                <c:pt idx="17">
                  <c:v>47</c:v>
                </c:pt>
                <c:pt idx="18">
                  <c:v>55</c:v>
                </c:pt>
              </c:numCache>
            </c:numRef>
          </c:val>
          <c:extLst>
            <c:ext xmlns:c16="http://schemas.microsoft.com/office/drawing/2014/chart" uri="{C3380CC4-5D6E-409C-BE32-E72D297353CC}">
              <c16:uniqueId val="{00000001-AA33-A345-B076-A395E9C30EA9}"/>
            </c:ext>
          </c:extLst>
        </c:ser>
        <c:ser>
          <c:idx val="2"/>
          <c:order val="2"/>
          <c:spPr>
            <a:solidFill>
              <a:schemeClr val="accent3"/>
            </a:solidFill>
            <a:ln w="3175" cmpd="sng" algn="ctr">
              <a:solidFill>
                <a:schemeClr val="bg1"/>
              </a:solidFill>
              <a:prstDash val="solid"/>
            </a:ln>
          </c:spPr>
          <c:invertIfNegative val="0"/>
          <c:val>
            <c:numRef>
              <c:f>Sheet1!$A$3:$S$3</c:f>
              <c:numCache>
                <c:formatCode>General</c:formatCode>
                <c:ptCount val="19"/>
                <c:pt idx="0">
                  <c:v>6.046999999999997</c:v>
                </c:pt>
                <c:pt idx="1">
                  <c:v>14.705999999999989</c:v>
                </c:pt>
                <c:pt idx="2">
                  <c:v>3.9620000000000033</c:v>
                </c:pt>
                <c:pt idx="3">
                  <c:v>4.2369999999999948</c:v>
                </c:pt>
                <c:pt idx="4">
                  <c:v>6.7139999999999986</c:v>
                </c:pt>
                <c:pt idx="5">
                  <c:v>2.3230000000000004</c:v>
                </c:pt>
                <c:pt idx="6">
                  <c:v>5.8890000000000029</c:v>
                </c:pt>
                <c:pt idx="7">
                  <c:v>7.0570000000000022</c:v>
                </c:pt>
                <c:pt idx="8">
                  <c:v>3.796999999999997</c:v>
                </c:pt>
                <c:pt idx="9">
                  <c:v>4.438999999999993</c:v>
                </c:pt>
                <c:pt idx="10">
                  <c:v>2.2439999999999998</c:v>
                </c:pt>
                <c:pt idx="11">
                  <c:v>2.967000000000013</c:v>
                </c:pt>
                <c:pt idx="12">
                  <c:v>0.54499999999998749</c:v>
                </c:pt>
                <c:pt idx="13">
                  <c:v>2.3990000000000009</c:v>
                </c:pt>
                <c:pt idx="14">
                  <c:v>2.1669999999999732</c:v>
                </c:pt>
                <c:pt idx="15">
                  <c:v>4.1370000000000005</c:v>
                </c:pt>
                <c:pt idx="16">
                  <c:v>4.7909999999999968</c:v>
                </c:pt>
                <c:pt idx="17">
                  <c:v>33</c:v>
                </c:pt>
                <c:pt idx="18">
                  <c:v>24</c:v>
                </c:pt>
              </c:numCache>
            </c:numRef>
          </c:val>
          <c:extLst>
            <c:ext xmlns:c16="http://schemas.microsoft.com/office/drawing/2014/chart" uri="{C3380CC4-5D6E-409C-BE32-E72D297353CC}">
              <c16:uniqueId val="{00000002-AA33-A345-B076-A395E9C30EA9}"/>
            </c:ext>
          </c:extLst>
        </c:ser>
        <c:ser>
          <c:idx val="3"/>
          <c:order val="3"/>
          <c:spPr>
            <a:solidFill>
              <a:schemeClr val="accent4"/>
            </a:solidFill>
            <a:ln w="3175" cmpd="sng" algn="ctr">
              <a:solidFill>
                <a:schemeClr val="bg1"/>
              </a:solidFill>
              <a:prstDash val="solid"/>
            </a:ln>
          </c:spPr>
          <c:invertIfNegative val="0"/>
          <c:val>
            <c:numRef>
              <c:f>Sheet1!$A$4:$S$4</c:f>
              <c:numCache>
                <c:formatCode>General</c:formatCode>
                <c:ptCount val="19"/>
                <c:pt idx="0">
                  <c:v>0</c:v>
                </c:pt>
                <c:pt idx="1">
                  <c:v>0</c:v>
                </c:pt>
                <c:pt idx="2">
                  <c:v>0</c:v>
                </c:pt>
                <c:pt idx="3">
                  <c:v>0</c:v>
                </c:pt>
                <c:pt idx="4">
                  <c:v>0</c:v>
                </c:pt>
                <c:pt idx="5">
                  <c:v>0</c:v>
                </c:pt>
                <c:pt idx="6">
                  <c:v>0</c:v>
                </c:pt>
                <c:pt idx="7">
                  <c:v>0</c:v>
                </c:pt>
                <c:pt idx="8">
                  <c:v>5.5420000000000016</c:v>
                </c:pt>
                <c:pt idx="9">
                  <c:v>6.6380000000000052</c:v>
                </c:pt>
                <c:pt idx="10">
                  <c:v>8.8259999999999934</c:v>
                </c:pt>
                <c:pt idx="11">
                  <c:v>19.62299999999999</c:v>
                </c:pt>
                <c:pt idx="12">
                  <c:v>37.336000000000013</c:v>
                </c:pt>
                <c:pt idx="13">
                  <c:v>95.59499999999997</c:v>
                </c:pt>
                <c:pt idx="14">
                  <c:v>245.87199999999996</c:v>
                </c:pt>
                <c:pt idx="15">
                  <c:v>282.71900000000005</c:v>
                </c:pt>
                <c:pt idx="16">
                  <c:v>453.92500000000001</c:v>
                </c:pt>
                <c:pt idx="17">
                  <c:v>214</c:v>
                </c:pt>
                <c:pt idx="18">
                  <c:v>177</c:v>
                </c:pt>
              </c:numCache>
            </c:numRef>
          </c:val>
          <c:extLst>
            <c:ext xmlns:c16="http://schemas.microsoft.com/office/drawing/2014/chart" uri="{C3380CC4-5D6E-409C-BE32-E72D297353CC}">
              <c16:uniqueId val="{00000003-AA33-A345-B076-A395E9C30EA9}"/>
            </c:ext>
          </c:extLst>
        </c:ser>
        <c:ser>
          <c:idx val="4"/>
          <c:order val="4"/>
          <c:spPr>
            <a:solidFill>
              <a:srgbClr val="808080"/>
            </a:solidFill>
            <a:ln w="3175" cmpd="sng" algn="ctr">
              <a:solidFill>
                <a:schemeClr val="bg1"/>
              </a:solidFill>
              <a:prstDash val="solid"/>
            </a:ln>
          </c:spPr>
          <c:invertIfNegative val="0"/>
          <c:val>
            <c:numRef>
              <c:f>Sheet1!$A$5:$S$5</c:f>
              <c:numCache>
                <c:formatCode>General</c:formatCode>
                <c:ptCount val="19"/>
                <c:pt idx="0">
                  <c:v>11.453000000000003</c:v>
                </c:pt>
                <c:pt idx="1">
                  <c:v>9.592000000000013</c:v>
                </c:pt>
                <c:pt idx="2">
                  <c:v>3.902000000000001</c:v>
                </c:pt>
                <c:pt idx="3">
                  <c:v>0.18000000000000682</c:v>
                </c:pt>
                <c:pt idx="4">
                  <c:v>2.4689999999999941</c:v>
                </c:pt>
                <c:pt idx="5">
                  <c:v>1.8810000000000002</c:v>
                </c:pt>
                <c:pt idx="6">
                  <c:v>0.24799999999999756</c:v>
                </c:pt>
                <c:pt idx="7">
                  <c:v>1.8370000000000033</c:v>
                </c:pt>
                <c:pt idx="8">
                  <c:v>0.49200000000000443</c:v>
                </c:pt>
                <c:pt idx="9">
                  <c:v>3.0000000000001137E-2</c:v>
                </c:pt>
                <c:pt idx="10">
                  <c:v>1.4000000000010004E-2</c:v>
                </c:pt>
                <c:pt idx="11">
                  <c:v>0.73599999999999</c:v>
                </c:pt>
                <c:pt idx="12">
                  <c:v>1.1000000000024102E-2</c:v>
                </c:pt>
                <c:pt idx="13">
                  <c:v>0</c:v>
                </c:pt>
                <c:pt idx="14">
                  <c:v>0</c:v>
                </c:pt>
                <c:pt idx="15">
                  <c:v>0</c:v>
                </c:pt>
                <c:pt idx="16">
                  <c:v>5.7000000000016371E-2</c:v>
                </c:pt>
                <c:pt idx="17">
                  <c:v>0</c:v>
                </c:pt>
                <c:pt idx="18">
                  <c:v>1</c:v>
                </c:pt>
              </c:numCache>
            </c:numRef>
          </c:val>
          <c:extLst>
            <c:ext xmlns:c16="http://schemas.microsoft.com/office/drawing/2014/chart" uri="{C3380CC4-5D6E-409C-BE32-E72D297353CC}">
              <c16:uniqueId val="{00000004-AA33-A345-B076-A395E9C30EA9}"/>
            </c:ext>
          </c:extLst>
        </c:ser>
        <c:ser>
          <c:idx val="5"/>
          <c:order val="5"/>
          <c:spPr>
            <a:solidFill>
              <a:srgbClr val="969696"/>
            </a:solidFill>
            <a:ln w="3175" cmpd="sng" algn="ctr">
              <a:solidFill>
                <a:schemeClr val="bg1"/>
              </a:solidFill>
              <a:prstDash val="solid"/>
            </a:ln>
          </c:spPr>
          <c:invertIfNegative val="0"/>
          <c:val>
            <c:numRef>
              <c:f>Sheet1!$A$6:$S$6</c:f>
              <c:numCache>
                <c:formatCode>General</c:formatCode>
                <c:ptCount val="19"/>
                <c:pt idx="0">
                  <c:v>64.929000000000002</c:v>
                </c:pt>
                <c:pt idx="1">
                  <c:v>43.008999999999986</c:v>
                </c:pt>
                <c:pt idx="2">
                  <c:v>18.47</c:v>
                </c:pt>
                <c:pt idx="3">
                  <c:v>29.689999999999998</c:v>
                </c:pt>
                <c:pt idx="4">
                  <c:v>50.51400000000001</c:v>
                </c:pt>
                <c:pt idx="5">
                  <c:v>54.248000000000005</c:v>
                </c:pt>
                <c:pt idx="6">
                  <c:v>38.887999999999998</c:v>
                </c:pt>
                <c:pt idx="7">
                  <c:v>65.174999999999997</c:v>
                </c:pt>
                <c:pt idx="8">
                  <c:v>58.22999999999999</c:v>
                </c:pt>
                <c:pt idx="9">
                  <c:v>39.756</c:v>
                </c:pt>
                <c:pt idx="10">
                  <c:v>36.099999999999994</c:v>
                </c:pt>
                <c:pt idx="11">
                  <c:v>27.65900000000002</c:v>
                </c:pt>
                <c:pt idx="12">
                  <c:v>28.579000000000008</c:v>
                </c:pt>
                <c:pt idx="13">
                  <c:v>24.762999999999977</c:v>
                </c:pt>
                <c:pt idx="14">
                  <c:v>11.527000000000044</c:v>
                </c:pt>
                <c:pt idx="15">
                  <c:v>18.062000000000012</c:v>
                </c:pt>
                <c:pt idx="16">
                  <c:v>27.109000000000037</c:v>
                </c:pt>
                <c:pt idx="17">
                  <c:v>75</c:v>
                </c:pt>
                <c:pt idx="18">
                  <c:v>160</c:v>
                </c:pt>
              </c:numCache>
            </c:numRef>
          </c:val>
          <c:extLst>
            <c:ext xmlns:c16="http://schemas.microsoft.com/office/drawing/2014/chart" uri="{C3380CC4-5D6E-409C-BE32-E72D297353CC}">
              <c16:uniqueId val="{00000005-AA33-A345-B076-A395E9C30EA9}"/>
            </c:ext>
          </c:extLst>
        </c:ser>
        <c:ser>
          <c:idx val="6"/>
          <c:order val="6"/>
          <c:spPr>
            <a:solidFill>
              <a:srgbClr val="6F8DB9"/>
            </a:solidFill>
            <a:ln w="3175" cmpd="sng" algn="ctr">
              <a:solidFill>
                <a:schemeClr val="bg1"/>
              </a:solidFill>
              <a:prstDash val="solid"/>
            </a:ln>
          </c:spPr>
          <c:invertIfNegative val="0"/>
          <c:val>
            <c:numRef>
              <c:f>Sheet1!$A$7:$S$7</c:f>
              <c:numCache>
                <c:formatCode>General</c:formatCode>
                <c:ptCount val="19"/>
                <c:pt idx="0">
                  <c:v>16.155000000000001</c:v>
                </c:pt>
                <c:pt idx="1">
                  <c:v>3.0519999999999925</c:v>
                </c:pt>
                <c:pt idx="2">
                  <c:v>4.6430000000000007</c:v>
                </c:pt>
                <c:pt idx="3">
                  <c:v>3.2270000000000039</c:v>
                </c:pt>
                <c:pt idx="4">
                  <c:v>2.6460000000000008</c:v>
                </c:pt>
                <c:pt idx="5">
                  <c:v>6.7330000000000041</c:v>
                </c:pt>
                <c:pt idx="6">
                  <c:v>0.82200000000000273</c:v>
                </c:pt>
                <c:pt idx="7">
                  <c:v>4.2049999999999983</c:v>
                </c:pt>
                <c:pt idx="8">
                  <c:v>0</c:v>
                </c:pt>
                <c:pt idx="9">
                  <c:v>0.95199999999999818</c:v>
                </c:pt>
                <c:pt idx="10">
                  <c:v>8.0999999999988859E-2</c:v>
                </c:pt>
                <c:pt idx="11">
                  <c:v>0.70600000000001728</c:v>
                </c:pt>
                <c:pt idx="12">
                  <c:v>5.0000000000011369E-2</c:v>
                </c:pt>
                <c:pt idx="13">
                  <c:v>0.18500000000000227</c:v>
                </c:pt>
                <c:pt idx="14">
                  <c:v>1.4999999999986358E-2</c:v>
                </c:pt>
                <c:pt idx="15">
                  <c:v>0.5</c:v>
                </c:pt>
                <c:pt idx="16">
                  <c:v>3.5900000000000318</c:v>
                </c:pt>
                <c:pt idx="17">
                  <c:v>0</c:v>
                </c:pt>
                <c:pt idx="18">
                  <c:v>6</c:v>
                </c:pt>
              </c:numCache>
            </c:numRef>
          </c:val>
          <c:extLst>
            <c:ext xmlns:c16="http://schemas.microsoft.com/office/drawing/2014/chart" uri="{C3380CC4-5D6E-409C-BE32-E72D297353CC}">
              <c16:uniqueId val="{00000006-AA33-A345-B076-A395E9C30EA9}"/>
            </c:ext>
          </c:extLst>
        </c:ser>
        <c:dLbls>
          <c:showLegendKey val="0"/>
          <c:showVal val="0"/>
          <c:showCatName val="0"/>
          <c:showSerName val="0"/>
          <c:showPercent val="0"/>
          <c:showBubbleSize val="0"/>
        </c:dLbls>
        <c:gapWidth val="80"/>
        <c:overlap val="100"/>
        <c:axId val="684933503"/>
        <c:axId val="1"/>
      </c:barChart>
      <c:catAx>
        <c:axId val="684933503"/>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1000"/>
          <c:min val="0"/>
        </c:scaling>
        <c:delete val="0"/>
        <c:axPos val="l"/>
        <c:majorGridlines>
          <c:spPr>
            <a:ln>
              <a:noFill/>
            </a:ln>
          </c:spPr>
        </c:majorGridlines>
        <c:numFmt formatCode="General" sourceLinked="1"/>
        <c:majorTickMark val="none"/>
        <c:minorTickMark val="none"/>
        <c:tickLblPos val="none"/>
        <c:spPr>
          <a:ln w="9525" cmpd="sng" algn="ctr">
            <a:solidFill>
              <a:schemeClr val="bg1"/>
            </a:solidFill>
            <a:prstDash val="solid"/>
          </a:ln>
        </c:spPr>
        <c:crossAx val="684933503"/>
        <c:crosses val="min"/>
        <c:crossBetween val="between"/>
      </c:valAx>
    </c:plotArea>
    <c:plotVisOnly val="0"/>
    <c:dispBlanksAs val="gap"/>
    <c:showDLblsOverMax val="1"/>
  </c:chart>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1.9969278033794162E-2"/>
          <c:y val="3.1007751937984496E-2"/>
          <c:w val="0.96006144393241166"/>
          <c:h val="0.93798449612403101"/>
        </c:manualLayout>
      </c:layout>
      <c:barChart>
        <c:barDir val="col"/>
        <c:grouping val="stacked"/>
        <c:varyColors val="0"/>
        <c:ser>
          <c:idx val="0"/>
          <c:order val="0"/>
          <c:spPr>
            <a:solidFill>
              <a:srgbClr val="DFE5EF"/>
            </a:solidFill>
            <a:ln>
              <a:noFill/>
            </a:ln>
          </c:spPr>
          <c:invertIfNegative val="0"/>
          <c:val>
            <c:numRef>
              <c:f>Sheet1!$A$1:$K$1</c:f>
              <c:numCache>
                <c:formatCode>General</c:formatCode>
                <c:ptCount val="11"/>
                <c:pt idx="0">
                  <c:v>9</c:v>
                </c:pt>
                <c:pt idx="1">
                  <c:v>9</c:v>
                </c:pt>
                <c:pt idx="2">
                  <c:v>9</c:v>
                </c:pt>
                <c:pt idx="3">
                  <c:v>8</c:v>
                </c:pt>
                <c:pt idx="4">
                  <c:v>8</c:v>
                </c:pt>
                <c:pt idx="5">
                  <c:v>8</c:v>
                </c:pt>
                <c:pt idx="6">
                  <c:v>7</c:v>
                </c:pt>
                <c:pt idx="7">
                  <c:v>6</c:v>
                </c:pt>
                <c:pt idx="8">
                  <c:v>7</c:v>
                </c:pt>
                <c:pt idx="9">
                  <c:v>8</c:v>
                </c:pt>
                <c:pt idx="10">
                  <c:v>8</c:v>
                </c:pt>
              </c:numCache>
            </c:numRef>
          </c:val>
          <c:extLst>
            <c:ext xmlns:c16="http://schemas.microsoft.com/office/drawing/2014/chart" uri="{C3380CC4-5D6E-409C-BE32-E72D297353CC}">
              <c16:uniqueId val="{00000000-C336-4508-9842-00A5E6F10A77}"/>
            </c:ext>
          </c:extLst>
        </c:ser>
        <c:ser>
          <c:idx val="1"/>
          <c:order val="1"/>
          <c:spPr>
            <a:solidFill>
              <a:srgbClr val="C3CFE1"/>
            </a:solidFill>
            <a:ln>
              <a:noFill/>
            </a:ln>
          </c:spPr>
          <c:invertIfNegative val="0"/>
          <c:val>
            <c:numRef>
              <c:f>Sheet1!$A$2:$K$2</c:f>
              <c:numCache>
                <c:formatCode>General</c:formatCode>
                <c:ptCount val="11"/>
                <c:pt idx="0">
                  <c:v>19</c:v>
                </c:pt>
                <c:pt idx="1">
                  <c:v>18</c:v>
                </c:pt>
                <c:pt idx="2">
                  <c:v>14</c:v>
                </c:pt>
                <c:pt idx="3">
                  <c:v>11</c:v>
                </c:pt>
                <c:pt idx="4">
                  <c:v>11</c:v>
                </c:pt>
                <c:pt idx="5">
                  <c:v>7</c:v>
                </c:pt>
                <c:pt idx="6">
                  <c:v>8</c:v>
                </c:pt>
                <c:pt idx="7">
                  <c:v>9</c:v>
                </c:pt>
                <c:pt idx="8">
                  <c:v>10</c:v>
                </c:pt>
                <c:pt idx="9">
                  <c:v>11</c:v>
                </c:pt>
                <c:pt idx="10">
                  <c:v>10</c:v>
                </c:pt>
              </c:numCache>
            </c:numRef>
          </c:val>
          <c:extLst>
            <c:ext xmlns:c16="http://schemas.microsoft.com/office/drawing/2014/chart" uri="{C3380CC4-5D6E-409C-BE32-E72D297353CC}">
              <c16:uniqueId val="{00000001-C336-4508-9842-00A5E6F10A77}"/>
            </c:ext>
          </c:extLst>
        </c:ser>
        <c:ser>
          <c:idx val="2"/>
          <c:order val="2"/>
          <c:spPr>
            <a:solidFill>
              <a:srgbClr val="9DB1CF"/>
            </a:solidFill>
            <a:ln>
              <a:noFill/>
            </a:ln>
          </c:spPr>
          <c:invertIfNegative val="0"/>
          <c:val>
            <c:numRef>
              <c:f>Sheet1!$A$3:$K$3</c:f>
              <c:numCache>
                <c:formatCode>General</c:formatCode>
                <c:ptCount val="11"/>
                <c:pt idx="0">
                  <c:v>11</c:v>
                </c:pt>
                <c:pt idx="1">
                  <c:v>11</c:v>
                </c:pt>
                <c:pt idx="2">
                  <c:v>10</c:v>
                </c:pt>
                <c:pt idx="3">
                  <c:v>8</c:v>
                </c:pt>
                <c:pt idx="4">
                  <c:v>7</c:v>
                </c:pt>
                <c:pt idx="5">
                  <c:v>6</c:v>
                </c:pt>
                <c:pt idx="6">
                  <c:v>7</c:v>
                </c:pt>
                <c:pt idx="7">
                  <c:v>8</c:v>
                </c:pt>
                <c:pt idx="8">
                  <c:v>9</c:v>
                </c:pt>
                <c:pt idx="9">
                  <c:v>10</c:v>
                </c:pt>
                <c:pt idx="10">
                  <c:v>9</c:v>
                </c:pt>
              </c:numCache>
            </c:numRef>
          </c:val>
          <c:extLst>
            <c:ext xmlns:c16="http://schemas.microsoft.com/office/drawing/2014/chart" uri="{C3380CC4-5D6E-409C-BE32-E72D297353CC}">
              <c16:uniqueId val="{00000002-C336-4508-9842-00A5E6F10A77}"/>
            </c:ext>
          </c:extLst>
        </c:ser>
        <c:ser>
          <c:idx val="3"/>
          <c:order val="3"/>
          <c:spPr>
            <a:solidFill>
              <a:srgbClr val="6F8DB9"/>
            </a:solidFill>
            <a:ln>
              <a:noFill/>
            </a:ln>
          </c:spPr>
          <c:invertIfNegative val="0"/>
          <c:val>
            <c:numRef>
              <c:f>Sheet1!$A$4:$K$4</c:f>
              <c:numCache>
                <c:formatCode>General</c:formatCode>
                <c:ptCount val="11"/>
                <c:pt idx="0">
                  <c:v>13</c:v>
                </c:pt>
                <c:pt idx="1">
                  <c:v>13</c:v>
                </c:pt>
                <c:pt idx="2">
                  <c:v>12</c:v>
                </c:pt>
                <c:pt idx="3">
                  <c:v>11</c:v>
                </c:pt>
                <c:pt idx="4">
                  <c:v>10</c:v>
                </c:pt>
                <c:pt idx="5">
                  <c:v>19</c:v>
                </c:pt>
                <c:pt idx="6">
                  <c:v>21</c:v>
                </c:pt>
                <c:pt idx="7">
                  <c:v>20</c:v>
                </c:pt>
                <c:pt idx="8">
                  <c:v>21</c:v>
                </c:pt>
                <c:pt idx="9">
                  <c:v>23</c:v>
                </c:pt>
                <c:pt idx="10">
                  <c:v>23</c:v>
                </c:pt>
              </c:numCache>
            </c:numRef>
          </c:val>
          <c:extLst>
            <c:ext xmlns:c16="http://schemas.microsoft.com/office/drawing/2014/chart" uri="{C3380CC4-5D6E-409C-BE32-E72D297353CC}">
              <c16:uniqueId val="{00000003-C336-4508-9842-00A5E6F10A77}"/>
            </c:ext>
          </c:extLst>
        </c:ser>
        <c:ser>
          <c:idx val="4"/>
          <c:order val="4"/>
          <c:spPr>
            <a:solidFill>
              <a:srgbClr val="4C6C9C"/>
            </a:solidFill>
            <a:ln>
              <a:noFill/>
            </a:ln>
          </c:spPr>
          <c:invertIfNegative val="0"/>
          <c:val>
            <c:numRef>
              <c:f>Sheet1!$A$5:$K$5</c:f>
              <c:numCache>
                <c:formatCode>General</c:formatCode>
                <c:ptCount val="11"/>
                <c:pt idx="0">
                  <c:v>51</c:v>
                </c:pt>
                <c:pt idx="1">
                  <c:v>51</c:v>
                </c:pt>
                <c:pt idx="2">
                  <c:v>53</c:v>
                </c:pt>
                <c:pt idx="3">
                  <c:v>54</c:v>
                </c:pt>
                <c:pt idx="4">
                  <c:v>57</c:v>
                </c:pt>
                <c:pt idx="5">
                  <c:v>63</c:v>
                </c:pt>
                <c:pt idx="6">
                  <c:v>71</c:v>
                </c:pt>
                <c:pt idx="7">
                  <c:v>64</c:v>
                </c:pt>
                <c:pt idx="8">
                  <c:v>77</c:v>
                </c:pt>
                <c:pt idx="9">
                  <c:v>96</c:v>
                </c:pt>
                <c:pt idx="10">
                  <c:v>115</c:v>
                </c:pt>
              </c:numCache>
            </c:numRef>
          </c:val>
          <c:extLst>
            <c:ext xmlns:c16="http://schemas.microsoft.com/office/drawing/2014/chart" uri="{C3380CC4-5D6E-409C-BE32-E72D297353CC}">
              <c16:uniqueId val="{00000004-C336-4508-9842-00A5E6F10A77}"/>
            </c:ext>
          </c:extLst>
        </c:ser>
        <c:ser>
          <c:idx val="5"/>
          <c:order val="5"/>
          <c:spPr>
            <a:solidFill>
              <a:srgbClr val="364D6E"/>
            </a:solidFill>
            <a:ln>
              <a:noFill/>
            </a:ln>
          </c:spPr>
          <c:invertIfNegative val="0"/>
          <c:val>
            <c:numRef>
              <c:f>Sheet1!$A$6:$K$6</c:f>
              <c:numCache>
                <c:formatCode>General</c:formatCode>
                <c:ptCount val="11"/>
                <c:pt idx="0">
                  <c:v>144</c:v>
                </c:pt>
                <c:pt idx="1">
                  <c:v>153</c:v>
                </c:pt>
                <c:pt idx="2">
                  <c:v>143</c:v>
                </c:pt>
                <c:pt idx="3">
                  <c:v>133</c:v>
                </c:pt>
                <c:pt idx="4">
                  <c:v>125</c:v>
                </c:pt>
                <c:pt idx="5">
                  <c:v>115</c:v>
                </c:pt>
                <c:pt idx="6">
                  <c:v>115</c:v>
                </c:pt>
                <c:pt idx="7">
                  <c:v>119</c:v>
                </c:pt>
                <c:pt idx="8">
                  <c:v>126</c:v>
                </c:pt>
                <c:pt idx="9">
                  <c:v>143</c:v>
                </c:pt>
                <c:pt idx="10">
                  <c:v>157</c:v>
                </c:pt>
              </c:numCache>
            </c:numRef>
          </c:val>
          <c:extLst>
            <c:ext xmlns:c16="http://schemas.microsoft.com/office/drawing/2014/chart" uri="{C3380CC4-5D6E-409C-BE32-E72D297353CC}">
              <c16:uniqueId val="{00000005-C336-4508-9842-00A5E6F10A77}"/>
            </c:ext>
          </c:extLst>
        </c:ser>
        <c:ser>
          <c:idx val="6"/>
          <c:order val="6"/>
          <c:spPr>
            <a:solidFill>
              <a:schemeClr val="accent1"/>
            </a:solidFill>
            <a:ln>
              <a:noFill/>
            </a:ln>
          </c:spPr>
          <c:invertIfNegative val="0"/>
          <c:val>
            <c:numRef>
              <c:f>Sheet1!$A$7:$K$7</c:f>
              <c:numCache>
                <c:formatCode>General</c:formatCode>
                <c:ptCount val="11"/>
                <c:pt idx="0">
                  <c:v>67</c:v>
                </c:pt>
                <c:pt idx="1">
                  <c:v>67</c:v>
                </c:pt>
                <c:pt idx="2">
                  <c:v>68</c:v>
                </c:pt>
                <c:pt idx="3">
                  <c:v>70</c:v>
                </c:pt>
                <c:pt idx="4">
                  <c:v>76</c:v>
                </c:pt>
                <c:pt idx="5">
                  <c:v>77</c:v>
                </c:pt>
                <c:pt idx="6">
                  <c:v>85</c:v>
                </c:pt>
                <c:pt idx="7">
                  <c:v>95</c:v>
                </c:pt>
                <c:pt idx="8">
                  <c:v>103</c:v>
                </c:pt>
                <c:pt idx="9">
                  <c:v>113</c:v>
                </c:pt>
                <c:pt idx="10">
                  <c:v>125</c:v>
                </c:pt>
              </c:numCache>
            </c:numRef>
          </c:val>
          <c:extLst>
            <c:ext xmlns:c16="http://schemas.microsoft.com/office/drawing/2014/chart" uri="{C3380CC4-5D6E-409C-BE32-E72D297353CC}">
              <c16:uniqueId val="{00000006-C336-4508-9842-00A5E6F10A77}"/>
            </c:ext>
          </c:extLst>
        </c:ser>
        <c:dLbls>
          <c:showLegendKey val="0"/>
          <c:showVal val="0"/>
          <c:showCatName val="0"/>
          <c:showSerName val="0"/>
          <c:showPercent val="0"/>
          <c:showBubbleSize val="0"/>
        </c:dLbls>
        <c:gapWidth val="80"/>
        <c:overlap val="100"/>
        <c:axId val="1301742224"/>
        <c:axId val="1"/>
      </c:barChart>
      <c:catAx>
        <c:axId val="1301742224"/>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5500"/>
          <c:min val="0"/>
        </c:scaling>
        <c:delete val="0"/>
        <c:axPos val="l"/>
        <c:majorGridlines>
          <c:spPr>
            <a:ln>
              <a:noFill/>
            </a:ln>
          </c:spPr>
        </c:majorGridlines>
        <c:numFmt formatCode="General" sourceLinked="1"/>
        <c:majorTickMark val="out"/>
        <c:minorTickMark val="none"/>
        <c:tickLblPos val="none"/>
        <c:spPr>
          <a:ln w="9525" cmpd="sng" algn="ctr">
            <a:solidFill>
              <a:schemeClr val="tx1"/>
            </a:solidFill>
            <a:prstDash val="solid"/>
          </a:ln>
        </c:spPr>
        <c:txPr>
          <a:bodyPr wrap="none"/>
          <a:lstStyle/>
          <a:p>
            <a:pPr>
              <a:defRPr sz="1000" kern="1200">
                <a:latin typeface="+mn-lt"/>
                <a:ea typeface="+mn-ea"/>
                <a:cs typeface="+mn-cs"/>
              </a:defRPr>
            </a:pPr>
            <a:endParaRPr lang="en-US"/>
          </a:p>
        </c:txPr>
        <c:crossAx val="1301742224"/>
        <c:crosses val="min"/>
        <c:crossBetween val="between"/>
        <c:majorUnit val="500"/>
      </c:valAx>
    </c:plotArea>
    <c:plotVisOnly val="0"/>
    <c:dispBlanksAs val="gap"/>
    <c:showDLblsOverMax val="1"/>
  </c:chart>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252057167605024E-2"/>
          <c:y val="7.6467420570813141E-2"/>
          <c:w val="0.95495885664789948"/>
          <c:h val="0.84706515885837375"/>
        </c:manualLayout>
      </c:layout>
      <c:barChart>
        <c:barDir val="col"/>
        <c:grouping val="clustered"/>
        <c:varyColors val="0"/>
        <c:ser>
          <c:idx val="0"/>
          <c:order val="0"/>
          <c:spPr>
            <a:solidFill>
              <a:srgbClr val="007770"/>
            </a:solidFill>
            <a:ln>
              <a:noFill/>
            </a:ln>
          </c:spPr>
          <c:invertIfNegative val="0"/>
          <c:dLbls>
            <c:dLbl>
              <c:idx val="0"/>
              <c:layout>
                <c:manualLayout>
                  <c:x val="0"/>
                  <c:y val="-0.31663974151857838"/>
                </c:manualLayout>
              </c:layout>
              <c:numFmt formatCode="#,##0;&quot;-&quot;#,##0" sourceLinked="0"/>
              <c:spPr>
                <a:noFill/>
                <a:ln>
                  <a:noFill/>
                </a:ln>
              </c:spPr>
              <c:txPr>
                <a:bodyPr wrap="none"/>
                <a:lstStyle/>
                <a:p>
                  <a:pPr>
                    <a:defRPr sz="10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0-DEDF-40AA-9EA7-17AA774BDE8E}"/>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val>
            <c:numRef>
              <c:f>Sheet1!$A$1</c:f>
              <c:numCache>
                <c:formatCode>General</c:formatCode>
                <c:ptCount val="1"/>
                <c:pt idx="0">
                  <c:v>3669</c:v>
                </c:pt>
              </c:numCache>
            </c:numRef>
          </c:val>
          <c:extLst>
            <c:ext xmlns:c16="http://schemas.microsoft.com/office/drawing/2014/chart" uri="{C3380CC4-5D6E-409C-BE32-E72D297353CC}">
              <c16:uniqueId val="{00000001-DEDF-40AA-9EA7-17AA774BDE8E}"/>
            </c:ext>
          </c:extLst>
        </c:ser>
        <c:ser>
          <c:idx val="1"/>
          <c:order val="1"/>
          <c:invertIfNegative val="0"/>
          <c:val>
            <c:numRef>
              <c:f>Sheet1!$A$2</c:f>
              <c:numCache>
                <c:formatCode>General</c:formatCode>
                <c:ptCount val="1"/>
                <c:pt idx="0">
                  <c:v>0</c:v>
                </c:pt>
              </c:numCache>
            </c:numRef>
          </c:val>
          <c:extLst>
            <c:ext xmlns:c16="http://schemas.microsoft.com/office/drawing/2014/chart" uri="{C3380CC4-5D6E-409C-BE32-E72D297353CC}">
              <c16:uniqueId val="{00000002-DEDF-40AA-9EA7-17AA774BDE8E}"/>
            </c:ext>
          </c:extLst>
        </c:ser>
        <c:ser>
          <c:idx val="2"/>
          <c:order val="2"/>
          <c:spPr>
            <a:solidFill>
              <a:schemeClr val="accent4"/>
            </a:solidFill>
            <a:ln>
              <a:noFill/>
            </a:ln>
          </c:spPr>
          <c:invertIfNegative val="0"/>
          <c:dLbls>
            <c:dLbl>
              <c:idx val="0"/>
              <c:layout>
                <c:manualLayout>
                  <c:x val="0"/>
                  <c:y val="-2.4232633279483037E-2"/>
                </c:manualLayout>
              </c:layout>
              <c:numFmt formatCode="#,##0;&quot;-&quot;#,##0" sourceLinked="0"/>
              <c:spPr>
                <a:noFill/>
                <a:ln>
                  <a:noFill/>
                </a:ln>
              </c:spPr>
              <c:txPr>
                <a:bodyPr wrap="none"/>
                <a:lstStyle/>
                <a:p>
                  <a:pPr>
                    <a:defRPr sz="10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3-DEDF-40AA-9EA7-17AA774BDE8E}"/>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val>
            <c:numRef>
              <c:f>Sheet1!$A$3</c:f>
              <c:numCache>
                <c:formatCode>General</c:formatCode>
                <c:ptCount val="1"/>
                <c:pt idx="0">
                  <c:v>236</c:v>
                </c:pt>
              </c:numCache>
            </c:numRef>
          </c:val>
          <c:extLst>
            <c:ext xmlns:c16="http://schemas.microsoft.com/office/drawing/2014/chart" uri="{C3380CC4-5D6E-409C-BE32-E72D297353CC}">
              <c16:uniqueId val="{00000004-DEDF-40AA-9EA7-17AA774BDE8E}"/>
            </c:ext>
          </c:extLst>
        </c:ser>
        <c:ser>
          <c:idx val="3"/>
          <c:order val="3"/>
          <c:invertIfNegative val="0"/>
          <c:val>
            <c:numRef>
              <c:f>Sheet1!$A$4</c:f>
              <c:numCache>
                <c:formatCode>General</c:formatCode>
                <c:ptCount val="1"/>
                <c:pt idx="0">
                  <c:v>0</c:v>
                </c:pt>
              </c:numCache>
            </c:numRef>
          </c:val>
          <c:extLst>
            <c:ext xmlns:c16="http://schemas.microsoft.com/office/drawing/2014/chart" uri="{C3380CC4-5D6E-409C-BE32-E72D297353CC}">
              <c16:uniqueId val="{00000005-DEDF-40AA-9EA7-17AA774BDE8E}"/>
            </c:ext>
          </c:extLst>
        </c:ser>
        <c:ser>
          <c:idx val="4"/>
          <c:order val="4"/>
          <c:spPr>
            <a:solidFill>
              <a:schemeClr val="accent6"/>
            </a:solidFill>
            <a:ln>
              <a:noFill/>
            </a:ln>
          </c:spPr>
          <c:invertIfNegative val="0"/>
          <c:dLbls>
            <c:dLbl>
              <c:idx val="0"/>
              <c:layout>
                <c:manualLayout>
                  <c:x val="0"/>
                  <c:y val="-0.42757135164243404"/>
                </c:manualLayout>
              </c:layout>
              <c:numFmt formatCode="#,##0;&quot;-&quot;#,##0" sourceLinked="0"/>
              <c:spPr>
                <a:noFill/>
                <a:ln>
                  <a:noFill/>
                </a:ln>
              </c:spPr>
              <c:txPr>
                <a:bodyPr wrap="none"/>
                <a:lstStyle/>
                <a:p>
                  <a:pPr>
                    <a:defRPr sz="10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6-DEDF-40AA-9EA7-17AA774BDE8E}"/>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val>
            <c:numRef>
              <c:f>Sheet1!$A$5</c:f>
              <c:numCache>
                <c:formatCode>General</c:formatCode>
                <c:ptCount val="1"/>
                <c:pt idx="0">
                  <c:v>5101</c:v>
                </c:pt>
              </c:numCache>
            </c:numRef>
          </c:val>
          <c:extLst>
            <c:ext xmlns:c16="http://schemas.microsoft.com/office/drawing/2014/chart" uri="{C3380CC4-5D6E-409C-BE32-E72D297353CC}">
              <c16:uniqueId val="{00000007-DEDF-40AA-9EA7-17AA774BDE8E}"/>
            </c:ext>
          </c:extLst>
        </c:ser>
        <c:ser>
          <c:idx val="5"/>
          <c:order val="5"/>
          <c:invertIfNegative val="0"/>
          <c:val>
            <c:numRef>
              <c:f>Sheet1!$A$6</c:f>
              <c:numCache>
                <c:formatCode>General</c:formatCode>
                <c:ptCount val="1"/>
                <c:pt idx="0">
                  <c:v>0</c:v>
                </c:pt>
              </c:numCache>
            </c:numRef>
          </c:val>
          <c:extLst>
            <c:ext xmlns:c16="http://schemas.microsoft.com/office/drawing/2014/chart" uri="{C3380CC4-5D6E-409C-BE32-E72D297353CC}">
              <c16:uniqueId val="{00000008-DEDF-40AA-9EA7-17AA774BDE8E}"/>
            </c:ext>
          </c:extLst>
        </c:ser>
        <c:ser>
          <c:idx val="6"/>
          <c:order val="6"/>
          <c:spPr>
            <a:solidFill>
              <a:srgbClr val="6F8DB9"/>
            </a:solidFill>
            <a:ln>
              <a:noFill/>
            </a:ln>
          </c:spPr>
          <c:invertIfNegative val="0"/>
          <c:dLbls>
            <c:dLbl>
              <c:idx val="0"/>
              <c:layout>
                <c:manualLayout>
                  <c:x val="0"/>
                  <c:y val="-8.1852450188476034E-2"/>
                </c:manualLayout>
              </c:layout>
              <c:numFmt formatCode="#,##0;&quot;-&quot;#,##0" sourceLinked="0"/>
              <c:spPr>
                <a:noFill/>
                <a:ln>
                  <a:noFill/>
                </a:ln>
              </c:spPr>
              <c:txPr>
                <a:bodyPr wrap="none"/>
                <a:lstStyle/>
                <a:p>
                  <a:pPr>
                    <a:defRPr sz="10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9-DEDF-40AA-9EA7-17AA774BDE8E}"/>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val>
            <c:numRef>
              <c:f>Sheet1!$A$7</c:f>
              <c:numCache>
                <c:formatCode>General</c:formatCode>
                <c:ptCount val="1"/>
                <c:pt idx="0">
                  <c:v>615</c:v>
                </c:pt>
              </c:numCache>
            </c:numRef>
          </c:val>
          <c:extLst>
            <c:ext xmlns:c16="http://schemas.microsoft.com/office/drawing/2014/chart" uri="{C3380CC4-5D6E-409C-BE32-E72D297353CC}">
              <c16:uniqueId val="{0000000A-DEDF-40AA-9EA7-17AA774BDE8E}"/>
            </c:ext>
          </c:extLst>
        </c:ser>
        <c:ser>
          <c:idx val="7"/>
          <c:order val="7"/>
          <c:invertIfNegative val="0"/>
          <c:val>
            <c:numRef>
              <c:f>Sheet1!$A$8</c:f>
              <c:numCache>
                <c:formatCode>General</c:formatCode>
                <c:ptCount val="1"/>
                <c:pt idx="0">
                  <c:v>0</c:v>
                </c:pt>
              </c:numCache>
            </c:numRef>
          </c:val>
          <c:extLst>
            <c:ext xmlns:c16="http://schemas.microsoft.com/office/drawing/2014/chart" uri="{C3380CC4-5D6E-409C-BE32-E72D297353CC}">
              <c16:uniqueId val="{0000000B-DEDF-40AA-9EA7-17AA774BDE8E}"/>
            </c:ext>
          </c:extLst>
        </c:ser>
        <c:ser>
          <c:idx val="8"/>
          <c:order val="8"/>
          <c:spPr>
            <a:solidFill>
              <a:srgbClr val="C3CFE1"/>
            </a:solidFill>
            <a:ln>
              <a:noFill/>
            </a:ln>
          </c:spPr>
          <c:invertIfNegative val="0"/>
          <c:val>
            <c:numRef>
              <c:f>Sheet1!$A$9</c:f>
              <c:numCache>
                <c:formatCode>General</c:formatCode>
                <c:ptCount val="1"/>
                <c:pt idx="0">
                  <c:v>2</c:v>
                </c:pt>
              </c:numCache>
            </c:numRef>
          </c:val>
          <c:extLst>
            <c:ext xmlns:c16="http://schemas.microsoft.com/office/drawing/2014/chart" uri="{C3380CC4-5D6E-409C-BE32-E72D297353CC}">
              <c16:uniqueId val="{0000000C-DEDF-40AA-9EA7-17AA774BDE8E}"/>
            </c:ext>
          </c:extLst>
        </c:ser>
        <c:ser>
          <c:idx val="9"/>
          <c:order val="9"/>
          <c:invertIfNegative val="0"/>
          <c:val>
            <c:numRef>
              <c:f>Sheet1!$A$10</c:f>
              <c:numCache>
                <c:formatCode>General</c:formatCode>
                <c:ptCount val="1"/>
                <c:pt idx="0">
                  <c:v>0</c:v>
                </c:pt>
              </c:numCache>
            </c:numRef>
          </c:val>
          <c:extLst>
            <c:ext xmlns:c16="http://schemas.microsoft.com/office/drawing/2014/chart" uri="{C3380CC4-5D6E-409C-BE32-E72D297353CC}">
              <c16:uniqueId val="{0000000D-DEDF-40AA-9EA7-17AA774BDE8E}"/>
            </c:ext>
          </c:extLst>
        </c:ser>
        <c:ser>
          <c:idx val="10"/>
          <c:order val="10"/>
          <c:spPr>
            <a:solidFill>
              <a:schemeClr val="accent2"/>
            </a:solidFill>
            <a:ln>
              <a:noFill/>
            </a:ln>
          </c:spPr>
          <c:invertIfNegative val="0"/>
          <c:dLbls>
            <c:dLbl>
              <c:idx val="0"/>
              <c:layout>
                <c:manualLayout>
                  <c:x val="0"/>
                  <c:y val="-9.4776521270866984E-2"/>
                </c:manualLayout>
              </c:layout>
              <c:numFmt formatCode="#,##0;&quot;-&quot;#,##0" sourceLinked="0"/>
              <c:spPr>
                <a:noFill/>
                <a:ln>
                  <a:noFill/>
                </a:ln>
              </c:spPr>
              <c:txPr>
                <a:bodyPr wrap="none"/>
                <a:lstStyle/>
                <a:p>
                  <a:pPr>
                    <a:defRPr sz="10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E-DEDF-40AA-9EA7-17AA774BDE8E}"/>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val>
            <c:numRef>
              <c:f>Sheet1!$A$11</c:f>
              <c:numCache>
                <c:formatCode>General</c:formatCode>
                <c:ptCount val="1"/>
                <c:pt idx="0">
                  <c:v>779</c:v>
                </c:pt>
              </c:numCache>
            </c:numRef>
          </c:val>
          <c:extLst>
            <c:ext xmlns:c16="http://schemas.microsoft.com/office/drawing/2014/chart" uri="{C3380CC4-5D6E-409C-BE32-E72D297353CC}">
              <c16:uniqueId val="{0000000F-DEDF-40AA-9EA7-17AA774BDE8E}"/>
            </c:ext>
          </c:extLst>
        </c:ser>
        <c:ser>
          <c:idx val="11"/>
          <c:order val="11"/>
          <c:invertIfNegative val="0"/>
          <c:val>
            <c:numRef>
              <c:f>Sheet1!$A$12</c:f>
              <c:numCache>
                <c:formatCode>General</c:formatCode>
                <c:ptCount val="1"/>
                <c:pt idx="0">
                  <c:v>0</c:v>
                </c:pt>
              </c:numCache>
            </c:numRef>
          </c:val>
          <c:extLst>
            <c:ext xmlns:c16="http://schemas.microsoft.com/office/drawing/2014/chart" uri="{C3380CC4-5D6E-409C-BE32-E72D297353CC}">
              <c16:uniqueId val="{00000010-DEDF-40AA-9EA7-17AA774BDE8E}"/>
            </c:ext>
          </c:extLst>
        </c:ser>
        <c:ser>
          <c:idx val="12"/>
          <c:order val="12"/>
          <c:spPr>
            <a:solidFill>
              <a:srgbClr val="969696"/>
            </a:solidFill>
            <a:ln>
              <a:noFill/>
            </a:ln>
          </c:spPr>
          <c:invertIfNegative val="0"/>
          <c:dLbls>
            <c:dLbl>
              <c:idx val="0"/>
              <c:layout>
                <c:manualLayout>
                  <c:x val="0"/>
                  <c:y val="-0.10393107162089392"/>
                </c:manualLayout>
              </c:layout>
              <c:numFmt formatCode="#,##0;&quot;-&quot;#,##0" sourceLinked="0"/>
              <c:spPr>
                <a:noFill/>
                <a:ln>
                  <a:noFill/>
                </a:ln>
              </c:spPr>
              <c:txPr>
                <a:bodyPr wrap="none"/>
                <a:lstStyle/>
                <a:p>
                  <a:pPr>
                    <a:defRPr sz="10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11-DEDF-40AA-9EA7-17AA774BDE8E}"/>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val>
            <c:numRef>
              <c:f>Sheet1!$A$13</c:f>
              <c:numCache>
                <c:formatCode>General</c:formatCode>
                <c:ptCount val="1"/>
                <c:pt idx="0">
                  <c:v>901</c:v>
                </c:pt>
              </c:numCache>
            </c:numRef>
          </c:val>
          <c:extLst>
            <c:ext xmlns:c16="http://schemas.microsoft.com/office/drawing/2014/chart" uri="{C3380CC4-5D6E-409C-BE32-E72D297353CC}">
              <c16:uniqueId val="{00000012-DEDF-40AA-9EA7-17AA774BDE8E}"/>
            </c:ext>
          </c:extLst>
        </c:ser>
        <c:ser>
          <c:idx val="13"/>
          <c:order val="13"/>
          <c:invertIfNegative val="0"/>
          <c:val>
            <c:numRef>
              <c:f>Sheet1!$A$14</c:f>
              <c:numCache>
                <c:formatCode>General</c:formatCode>
                <c:ptCount val="1"/>
                <c:pt idx="0">
                  <c:v>0</c:v>
                </c:pt>
              </c:numCache>
            </c:numRef>
          </c:val>
          <c:extLst>
            <c:ext xmlns:c16="http://schemas.microsoft.com/office/drawing/2014/chart" uri="{C3380CC4-5D6E-409C-BE32-E72D297353CC}">
              <c16:uniqueId val="{00000013-DEDF-40AA-9EA7-17AA774BDE8E}"/>
            </c:ext>
          </c:extLst>
        </c:ser>
        <c:ser>
          <c:idx val="14"/>
          <c:order val="14"/>
          <c:spPr>
            <a:solidFill>
              <a:srgbClr val="C0C0C0"/>
            </a:solidFill>
            <a:ln>
              <a:noFill/>
            </a:ln>
          </c:spPr>
          <c:invertIfNegative val="0"/>
          <c:dLbls>
            <c:dLbl>
              <c:idx val="0"/>
              <c:layout>
                <c:manualLayout>
                  <c:x val="0"/>
                  <c:y val="1.0231556273559504E-2"/>
                </c:manualLayout>
              </c:layout>
              <c:numFmt formatCode="#,##0;&quot;-&quot;#,##0" sourceLinked="0"/>
              <c:spPr>
                <a:noFill/>
                <a:ln>
                  <a:noFill/>
                </a:ln>
              </c:spPr>
              <c:txPr>
                <a:bodyPr wrap="none"/>
                <a:lstStyle/>
                <a:p>
                  <a:pPr>
                    <a:defRPr sz="10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14-DEDF-40AA-9EA7-17AA774BDE8E}"/>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val>
            <c:numRef>
              <c:f>Sheet1!$A$15</c:f>
              <c:numCache>
                <c:formatCode>General</c:formatCode>
                <c:ptCount val="1"/>
                <c:pt idx="0">
                  <c:v>10</c:v>
                </c:pt>
              </c:numCache>
            </c:numRef>
          </c:val>
          <c:extLst>
            <c:ext xmlns:c16="http://schemas.microsoft.com/office/drawing/2014/chart" uri="{C3380CC4-5D6E-409C-BE32-E72D297353CC}">
              <c16:uniqueId val="{00000015-DEDF-40AA-9EA7-17AA774BDE8E}"/>
            </c:ext>
          </c:extLst>
        </c:ser>
        <c:dLbls>
          <c:showLegendKey val="0"/>
          <c:showVal val="0"/>
          <c:showCatName val="0"/>
          <c:showSerName val="0"/>
          <c:showPercent val="0"/>
          <c:showBubbleSize val="0"/>
        </c:dLbls>
        <c:gapWidth val="80"/>
        <c:axId val="1301832464"/>
        <c:axId val="1"/>
      </c:barChart>
      <c:catAx>
        <c:axId val="1301832464"/>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5500"/>
          <c:min val="0"/>
        </c:scaling>
        <c:delete val="0"/>
        <c:axPos val="l"/>
        <c:majorGridlines>
          <c:spPr>
            <a:ln>
              <a:noFill/>
            </a:ln>
          </c:spPr>
        </c:majorGridlines>
        <c:numFmt formatCode="General" sourceLinked="1"/>
        <c:majorTickMark val="out"/>
        <c:minorTickMark val="none"/>
        <c:tickLblPos val="none"/>
        <c:spPr>
          <a:ln w="9525" cmpd="sng" algn="ctr">
            <a:solidFill>
              <a:schemeClr val="tx1"/>
            </a:solidFill>
            <a:prstDash val="solid"/>
          </a:ln>
        </c:spPr>
        <c:txPr>
          <a:bodyPr wrap="none"/>
          <a:lstStyle/>
          <a:p>
            <a:pPr>
              <a:defRPr sz="1000" kern="1200">
                <a:latin typeface="+mn-lt"/>
                <a:ea typeface="+mn-ea"/>
                <a:cs typeface="+mn-cs"/>
              </a:defRPr>
            </a:pPr>
            <a:endParaRPr lang="en-US"/>
          </a:p>
        </c:txPr>
        <c:crossAx val="1301832464"/>
        <c:crosses val="min"/>
        <c:crossBetween val="between"/>
        <c:majorUnit val="500"/>
      </c:valAx>
    </c:plotArea>
    <c:plotVisOnly val="0"/>
    <c:dispBlanksAs val="gap"/>
    <c:showDLblsOverMax val="1"/>
  </c:chart>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2666666666666666"/>
          <c:y val="6.4633591260810197E-2"/>
          <c:w val="0.54666666666666663"/>
          <c:h val="0.87073281747837961"/>
        </c:manualLayout>
      </c:layout>
      <c:barChart>
        <c:barDir val="col"/>
        <c:grouping val="stacked"/>
        <c:varyColors val="0"/>
        <c:ser>
          <c:idx val="0"/>
          <c:order val="0"/>
          <c:spPr>
            <a:solidFill>
              <a:srgbClr val="FFFFFF"/>
            </a:solidFill>
            <a:ln>
              <a:noFill/>
            </a:ln>
          </c:spPr>
          <c:invertIfNegative val="0"/>
          <c:dPt>
            <c:idx val="0"/>
            <c:invertIfNegative val="0"/>
            <c:bubble3D val="0"/>
            <c:spPr>
              <a:solidFill>
                <a:schemeClr val="bg2"/>
              </a:solidFill>
              <a:ln>
                <a:noFill/>
              </a:ln>
            </c:spPr>
            <c:extLst>
              <c:ext xmlns:c16="http://schemas.microsoft.com/office/drawing/2014/chart" uri="{C3380CC4-5D6E-409C-BE32-E72D297353CC}">
                <c16:uniqueId val="{00000000-ABB6-43BE-9DB1-EB9F1311C7BE}"/>
              </c:ext>
            </c:extLst>
          </c:dPt>
          <c:dLbls>
            <c:dLbl>
              <c:idx val="0"/>
              <c:layout>
                <c:manualLayout>
                  <c:x val="0"/>
                  <c:y val="-0.39371870732817477"/>
                </c:manualLayout>
              </c:layout>
              <c:numFmt formatCode="#,##0;&quot;-&quot;#,##0" sourceLinked="0"/>
              <c:spPr>
                <a:noFill/>
                <a:ln>
                  <a:noFill/>
                </a:ln>
              </c:spPr>
              <c:txPr>
                <a:bodyPr wrap="none"/>
                <a:lstStyle/>
                <a:p>
                  <a:pPr>
                    <a:defRPr sz="10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0-ABB6-43BE-9DB1-EB9F1311C7BE}"/>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val>
            <c:numRef>
              <c:f>Sheet1!$A$1:$B$1</c:f>
              <c:numCache>
                <c:formatCode>General</c:formatCode>
                <c:ptCount val="2"/>
                <c:pt idx="0">
                  <c:v>670</c:v>
                </c:pt>
                <c:pt idx="1">
                  <c:v>800</c:v>
                </c:pt>
              </c:numCache>
            </c:numRef>
          </c:val>
          <c:extLst>
            <c:ext xmlns:c16="http://schemas.microsoft.com/office/drawing/2014/chart" uri="{C3380CC4-5D6E-409C-BE32-E72D297353CC}">
              <c16:uniqueId val="{00000001-ABB6-43BE-9DB1-EB9F1311C7BE}"/>
            </c:ext>
          </c:extLst>
        </c:ser>
        <c:dLbls>
          <c:showLegendKey val="0"/>
          <c:showVal val="0"/>
          <c:showCatName val="0"/>
          <c:showSerName val="0"/>
          <c:showPercent val="0"/>
          <c:showBubbleSize val="0"/>
        </c:dLbls>
        <c:gapWidth val="80"/>
        <c:overlap val="100"/>
        <c:axId val="1170687887"/>
        <c:axId val="1"/>
      </c:barChart>
      <c:catAx>
        <c:axId val="1170687887"/>
        <c:scaling>
          <c:orientation val="minMax"/>
        </c:scaling>
        <c:delete val="0"/>
        <c:axPos val="b"/>
        <c:majorGridlines>
          <c:spPr>
            <a:ln>
              <a:noFill/>
            </a:ln>
          </c:spPr>
        </c:majorGridlines>
        <c:majorTickMark val="none"/>
        <c:minorTickMark val="none"/>
        <c:tickLblPos val="none"/>
        <c:spPr>
          <a:ln>
            <a:noFill/>
          </a:ln>
        </c:spPr>
        <c:crossAx val="1"/>
        <c:crosses val="min"/>
        <c:auto val="0"/>
        <c:lblAlgn val="ctr"/>
        <c:lblOffset val="100"/>
        <c:noMultiLvlLbl val="0"/>
      </c:catAx>
      <c:valAx>
        <c:axId val="1"/>
        <c:scaling>
          <c:orientation val="minMax"/>
          <c:max val="800"/>
          <c:min val="0"/>
        </c:scaling>
        <c:delete val="0"/>
        <c:axPos val="l"/>
        <c:majorGridlines>
          <c:spPr>
            <a:ln>
              <a:noFill/>
            </a:ln>
          </c:spPr>
        </c:majorGridlines>
        <c:numFmt formatCode="General" sourceLinked="1"/>
        <c:majorTickMark val="none"/>
        <c:minorTickMark val="none"/>
        <c:tickLblPos val="none"/>
        <c:spPr>
          <a:ln>
            <a:noFill/>
          </a:ln>
        </c:spPr>
        <c:crossAx val="1170687887"/>
        <c:crosses val="min"/>
        <c:crossBetween val="between"/>
      </c:valAx>
    </c:plotArea>
    <c:plotVisOnly val="0"/>
    <c:dispBlanksAs val="gap"/>
    <c:showDLblsOverMax val="1"/>
  </c:chart>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1603656003323639E-2"/>
          <c:y val="2.5780862667327716E-2"/>
          <c:w val="0.95679268799335271"/>
          <c:h val="0.94843827466534458"/>
        </c:manualLayout>
      </c:layout>
      <c:barChart>
        <c:barDir val="col"/>
        <c:grouping val="stacked"/>
        <c:varyColors val="0"/>
        <c:ser>
          <c:idx val="0"/>
          <c:order val="0"/>
          <c:spPr>
            <a:solidFill>
              <a:srgbClr val="C30C3E"/>
            </a:solidFill>
            <a:ln>
              <a:noFill/>
            </a:ln>
          </c:spPr>
          <c:invertIfNegative val="0"/>
          <c:val>
            <c:numRef>
              <c:f>Sheet1!$A$1:$K$1</c:f>
              <c:numCache>
                <c:formatCode>General</c:formatCode>
                <c:ptCount val="11"/>
                <c:pt idx="0">
                  <c:v>85</c:v>
                </c:pt>
                <c:pt idx="1">
                  <c:v>80</c:v>
                </c:pt>
                <c:pt idx="2">
                  <c:v>75</c:v>
                </c:pt>
                <c:pt idx="3">
                  <c:v>75</c:v>
                </c:pt>
                <c:pt idx="4">
                  <c:v>70</c:v>
                </c:pt>
                <c:pt idx="5">
                  <c:v>65</c:v>
                </c:pt>
                <c:pt idx="6">
                  <c:v>65</c:v>
                </c:pt>
                <c:pt idx="7">
                  <c:v>70</c:v>
                </c:pt>
                <c:pt idx="8">
                  <c:v>80</c:v>
                </c:pt>
                <c:pt idx="9">
                  <c:v>90</c:v>
                </c:pt>
                <c:pt idx="10">
                  <c:v>140</c:v>
                </c:pt>
              </c:numCache>
            </c:numRef>
          </c:val>
          <c:extLst>
            <c:ext xmlns:c16="http://schemas.microsoft.com/office/drawing/2014/chart" uri="{C3380CC4-5D6E-409C-BE32-E72D297353CC}">
              <c16:uniqueId val="{00000000-08BB-DB45-B6A2-95E5318F0636}"/>
            </c:ext>
          </c:extLst>
        </c:ser>
        <c:ser>
          <c:idx val="1"/>
          <c:order val="1"/>
          <c:spPr>
            <a:solidFill>
              <a:schemeClr val="accent1"/>
            </a:solidFill>
            <a:ln>
              <a:noFill/>
            </a:ln>
          </c:spPr>
          <c:invertIfNegative val="0"/>
          <c:val>
            <c:numRef>
              <c:f>Sheet1!$A$2:$K$2</c:f>
              <c:numCache>
                <c:formatCode>General</c:formatCode>
                <c:ptCount val="11"/>
                <c:pt idx="0">
                  <c:v>65</c:v>
                </c:pt>
                <c:pt idx="1">
                  <c:v>70</c:v>
                </c:pt>
                <c:pt idx="2">
                  <c:v>70</c:v>
                </c:pt>
                <c:pt idx="3">
                  <c:v>75</c:v>
                </c:pt>
                <c:pt idx="4">
                  <c:v>75</c:v>
                </c:pt>
                <c:pt idx="5">
                  <c:v>85</c:v>
                </c:pt>
                <c:pt idx="6">
                  <c:v>95</c:v>
                </c:pt>
                <c:pt idx="7">
                  <c:v>105</c:v>
                </c:pt>
                <c:pt idx="8">
                  <c:v>110</c:v>
                </c:pt>
                <c:pt idx="9">
                  <c:v>125</c:v>
                </c:pt>
                <c:pt idx="10">
                  <c:v>140</c:v>
                </c:pt>
              </c:numCache>
            </c:numRef>
          </c:val>
          <c:extLst>
            <c:ext xmlns:c16="http://schemas.microsoft.com/office/drawing/2014/chart" uri="{C3380CC4-5D6E-409C-BE32-E72D297353CC}">
              <c16:uniqueId val="{00000001-08BB-DB45-B6A2-95E5318F0636}"/>
            </c:ext>
          </c:extLst>
        </c:ser>
        <c:ser>
          <c:idx val="2"/>
          <c:order val="2"/>
          <c:spPr>
            <a:solidFill>
              <a:schemeClr val="accent6"/>
            </a:solidFill>
            <a:ln>
              <a:noFill/>
            </a:ln>
          </c:spPr>
          <c:invertIfNegative val="0"/>
          <c:val>
            <c:numRef>
              <c:f>Sheet1!$A$3:$K$3</c:f>
              <c:numCache>
                <c:formatCode>General</c:formatCode>
                <c:ptCount val="11"/>
                <c:pt idx="0">
                  <c:v>50</c:v>
                </c:pt>
                <c:pt idx="1">
                  <c:v>55</c:v>
                </c:pt>
                <c:pt idx="2">
                  <c:v>55</c:v>
                </c:pt>
                <c:pt idx="3">
                  <c:v>60</c:v>
                </c:pt>
                <c:pt idx="4">
                  <c:v>65</c:v>
                </c:pt>
                <c:pt idx="5">
                  <c:v>70</c:v>
                </c:pt>
                <c:pt idx="6">
                  <c:v>65</c:v>
                </c:pt>
                <c:pt idx="7">
                  <c:v>75</c:v>
                </c:pt>
                <c:pt idx="8">
                  <c:v>95</c:v>
                </c:pt>
                <c:pt idx="9">
                  <c:v>115</c:v>
                </c:pt>
                <c:pt idx="10">
                  <c:v>145</c:v>
                </c:pt>
              </c:numCache>
            </c:numRef>
          </c:val>
          <c:extLst>
            <c:ext xmlns:c16="http://schemas.microsoft.com/office/drawing/2014/chart" uri="{C3380CC4-5D6E-409C-BE32-E72D297353CC}">
              <c16:uniqueId val="{00000002-08BB-DB45-B6A2-95E5318F0636}"/>
            </c:ext>
          </c:extLst>
        </c:ser>
        <c:ser>
          <c:idx val="3"/>
          <c:order val="3"/>
          <c:spPr>
            <a:solidFill>
              <a:schemeClr val="accent4"/>
            </a:solidFill>
            <a:ln>
              <a:noFill/>
            </a:ln>
          </c:spPr>
          <c:invertIfNegative val="0"/>
          <c:val>
            <c:numRef>
              <c:f>Sheet1!$A$4:$K$4</c:f>
              <c:numCache>
                <c:formatCode>General</c:formatCode>
                <c:ptCount val="11"/>
                <c:pt idx="0">
                  <c:v>65</c:v>
                </c:pt>
                <c:pt idx="1">
                  <c:v>60</c:v>
                </c:pt>
                <c:pt idx="2">
                  <c:v>60</c:v>
                </c:pt>
                <c:pt idx="3">
                  <c:v>50</c:v>
                </c:pt>
                <c:pt idx="4">
                  <c:v>45</c:v>
                </c:pt>
                <c:pt idx="5">
                  <c:v>50</c:v>
                </c:pt>
                <c:pt idx="6">
                  <c:v>50</c:v>
                </c:pt>
                <c:pt idx="7">
                  <c:v>55</c:v>
                </c:pt>
                <c:pt idx="8">
                  <c:v>60</c:v>
                </c:pt>
                <c:pt idx="9">
                  <c:v>65</c:v>
                </c:pt>
                <c:pt idx="10">
                  <c:v>70</c:v>
                </c:pt>
              </c:numCache>
            </c:numRef>
          </c:val>
          <c:extLst>
            <c:ext xmlns:c16="http://schemas.microsoft.com/office/drawing/2014/chart" uri="{C3380CC4-5D6E-409C-BE32-E72D297353CC}">
              <c16:uniqueId val="{00000003-08BB-DB45-B6A2-95E5318F0636}"/>
            </c:ext>
          </c:extLst>
        </c:ser>
        <c:ser>
          <c:idx val="4"/>
          <c:order val="4"/>
          <c:spPr>
            <a:solidFill>
              <a:schemeClr val="accent3"/>
            </a:solidFill>
            <a:ln>
              <a:noFill/>
            </a:ln>
          </c:spPr>
          <c:invertIfNegative val="0"/>
          <c:val>
            <c:numRef>
              <c:f>Sheet1!$A$5:$K$5</c:f>
              <c:numCache>
                <c:formatCode>General</c:formatCode>
                <c:ptCount val="11"/>
                <c:pt idx="0">
                  <c:v>10</c:v>
                </c:pt>
                <c:pt idx="1">
                  <c:v>10</c:v>
                </c:pt>
                <c:pt idx="2">
                  <c:v>10</c:v>
                </c:pt>
                <c:pt idx="3">
                  <c:v>10</c:v>
                </c:pt>
                <c:pt idx="4">
                  <c:v>20</c:v>
                </c:pt>
                <c:pt idx="5">
                  <c:v>20</c:v>
                </c:pt>
                <c:pt idx="6">
                  <c:v>20</c:v>
                </c:pt>
                <c:pt idx="7">
                  <c:v>20</c:v>
                </c:pt>
                <c:pt idx="8">
                  <c:v>20</c:v>
                </c:pt>
                <c:pt idx="9">
                  <c:v>25</c:v>
                </c:pt>
                <c:pt idx="10">
                  <c:v>25</c:v>
                </c:pt>
              </c:numCache>
            </c:numRef>
          </c:val>
          <c:extLst>
            <c:ext xmlns:c16="http://schemas.microsoft.com/office/drawing/2014/chart" uri="{C3380CC4-5D6E-409C-BE32-E72D297353CC}">
              <c16:uniqueId val="{00000004-08BB-DB45-B6A2-95E5318F0636}"/>
            </c:ext>
          </c:extLst>
        </c:ser>
        <c:ser>
          <c:idx val="5"/>
          <c:order val="5"/>
          <c:spPr>
            <a:solidFill>
              <a:schemeClr val="accent2"/>
            </a:solidFill>
            <a:ln>
              <a:noFill/>
            </a:ln>
          </c:spPr>
          <c:invertIfNegative val="0"/>
          <c:val>
            <c:numRef>
              <c:f>Sheet1!$A$6:$K$6</c:f>
              <c:numCache>
                <c:formatCode>General</c:formatCode>
                <c:ptCount val="11"/>
                <c:pt idx="0">
                  <c:v>10</c:v>
                </c:pt>
                <c:pt idx="1">
                  <c:v>10</c:v>
                </c:pt>
                <c:pt idx="2">
                  <c:v>10</c:v>
                </c:pt>
                <c:pt idx="3">
                  <c:v>5</c:v>
                </c:pt>
                <c:pt idx="4">
                  <c:v>5</c:v>
                </c:pt>
                <c:pt idx="5">
                  <c:v>5</c:v>
                </c:pt>
                <c:pt idx="6">
                  <c:v>10</c:v>
                </c:pt>
                <c:pt idx="7">
                  <c:v>10</c:v>
                </c:pt>
                <c:pt idx="8">
                  <c:v>10</c:v>
                </c:pt>
                <c:pt idx="9">
                  <c:v>10</c:v>
                </c:pt>
                <c:pt idx="10">
                  <c:v>10</c:v>
                </c:pt>
              </c:numCache>
            </c:numRef>
          </c:val>
          <c:extLst>
            <c:ext xmlns:c16="http://schemas.microsoft.com/office/drawing/2014/chart" uri="{C3380CC4-5D6E-409C-BE32-E72D297353CC}">
              <c16:uniqueId val="{00000005-08BB-DB45-B6A2-95E5318F0636}"/>
            </c:ext>
          </c:extLst>
        </c:ser>
        <c:ser>
          <c:idx val="6"/>
          <c:order val="6"/>
          <c:spPr>
            <a:solidFill>
              <a:schemeClr val="accent5"/>
            </a:solidFill>
            <a:ln>
              <a:noFill/>
            </a:ln>
          </c:spPr>
          <c:invertIfNegative val="0"/>
          <c:val>
            <c:numRef>
              <c:f>Sheet1!$A$7:$K$7</c:f>
              <c:numCache>
                <c:formatCode>General</c:formatCode>
                <c:ptCount val="11"/>
                <c:pt idx="0">
                  <c:v>25</c:v>
                </c:pt>
                <c:pt idx="1">
                  <c:v>25</c:v>
                </c:pt>
                <c:pt idx="2">
                  <c:v>20</c:v>
                </c:pt>
                <c:pt idx="3">
                  <c:v>20</c:v>
                </c:pt>
                <c:pt idx="4">
                  <c:v>15</c:v>
                </c:pt>
                <c:pt idx="5">
                  <c:v>15</c:v>
                </c:pt>
                <c:pt idx="6">
                  <c:v>15</c:v>
                </c:pt>
                <c:pt idx="7">
                  <c:v>20</c:v>
                </c:pt>
                <c:pt idx="8">
                  <c:v>20</c:v>
                </c:pt>
                <c:pt idx="9">
                  <c:v>20</c:v>
                </c:pt>
                <c:pt idx="10">
                  <c:v>20</c:v>
                </c:pt>
              </c:numCache>
            </c:numRef>
          </c:val>
          <c:extLst>
            <c:ext xmlns:c16="http://schemas.microsoft.com/office/drawing/2014/chart" uri="{C3380CC4-5D6E-409C-BE32-E72D297353CC}">
              <c16:uniqueId val="{00000006-08BB-DB45-B6A2-95E5318F0636}"/>
            </c:ext>
          </c:extLst>
        </c:ser>
        <c:dLbls>
          <c:showLegendKey val="0"/>
          <c:showVal val="0"/>
          <c:showCatName val="0"/>
          <c:showSerName val="0"/>
          <c:showPercent val="0"/>
          <c:showBubbleSize val="0"/>
        </c:dLbls>
        <c:gapWidth val="80"/>
        <c:overlap val="100"/>
        <c:axId val="538786831"/>
        <c:axId val="1"/>
      </c:barChart>
      <c:catAx>
        <c:axId val="538786831"/>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800"/>
          <c:min val="0"/>
        </c:scaling>
        <c:delete val="0"/>
        <c:axPos val="l"/>
        <c:majorGridlines>
          <c:spPr>
            <a:ln>
              <a:noFill/>
            </a:ln>
          </c:spPr>
        </c:majorGridlines>
        <c:numFmt formatCode="General" sourceLinked="1"/>
        <c:majorTickMark val="none"/>
        <c:minorTickMark val="none"/>
        <c:tickLblPos val="none"/>
        <c:spPr>
          <a:ln>
            <a:noFill/>
          </a:ln>
        </c:spPr>
        <c:crossAx val="538786831"/>
        <c:crosses val="min"/>
        <c:crossBetween val="between"/>
      </c:valAx>
    </c:plotArea>
    <c:plotVisOnly val="0"/>
    <c:dispBlanksAs val="gap"/>
    <c:showDLblsOverMax val="1"/>
  </c:chart>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1.9938650306748466E-2"/>
          <c:y val="2.557796360059026E-2"/>
          <c:w val="0.96012269938650308"/>
          <c:h val="0.94884407279881944"/>
        </c:manualLayout>
      </c:layout>
      <c:barChart>
        <c:barDir val="col"/>
        <c:grouping val="stacked"/>
        <c:varyColors val="0"/>
        <c:ser>
          <c:idx val="0"/>
          <c:order val="0"/>
          <c:spPr>
            <a:noFill/>
            <a:ln>
              <a:noFill/>
            </a:ln>
          </c:spPr>
          <c:invertIfNegative val="0"/>
          <c:dPt>
            <c:idx val="0"/>
            <c:invertIfNegative val="0"/>
            <c:bubble3D val="0"/>
            <c:spPr>
              <a:solidFill>
                <a:schemeClr val="accent1"/>
              </a:solidFill>
              <a:ln>
                <a:noFill/>
              </a:ln>
            </c:spPr>
            <c:extLst>
              <c:ext xmlns:c16="http://schemas.microsoft.com/office/drawing/2014/chart" uri="{C3380CC4-5D6E-409C-BE32-E72D297353CC}">
                <c16:uniqueId val="{00000000-8BC0-6547-B697-312539529B25}"/>
              </c:ext>
            </c:extLst>
          </c:dPt>
          <c:dPt>
            <c:idx val="3"/>
            <c:invertIfNegative val="0"/>
            <c:bubble3D val="0"/>
            <c:spPr>
              <a:solidFill>
                <a:schemeClr val="accent2"/>
              </a:solidFill>
              <a:ln>
                <a:noFill/>
              </a:ln>
            </c:spPr>
            <c:extLst>
              <c:ext xmlns:c16="http://schemas.microsoft.com/office/drawing/2014/chart" uri="{C3380CC4-5D6E-409C-BE32-E72D297353CC}">
                <c16:uniqueId val="{00000001-8BC0-6547-B697-312539529B25}"/>
              </c:ext>
            </c:extLst>
          </c:dPt>
          <c:val>
            <c:numRef>
              <c:f>Sheet1!$A$1:$D$1</c:f>
              <c:numCache>
                <c:formatCode>General</c:formatCode>
                <c:ptCount val="4"/>
                <c:pt idx="0">
                  <c:v>19</c:v>
                </c:pt>
                <c:pt idx="1">
                  <c:v>19</c:v>
                </c:pt>
                <c:pt idx="2">
                  <c:v>54</c:v>
                </c:pt>
                <c:pt idx="3">
                  <c:v>100</c:v>
                </c:pt>
              </c:numCache>
            </c:numRef>
          </c:val>
          <c:extLst>
            <c:ext xmlns:c16="http://schemas.microsoft.com/office/drawing/2014/chart" uri="{C3380CC4-5D6E-409C-BE32-E72D297353CC}">
              <c16:uniqueId val="{00000002-8BC0-6547-B697-312539529B25}"/>
            </c:ext>
          </c:extLst>
        </c:ser>
        <c:ser>
          <c:idx val="1"/>
          <c:order val="1"/>
          <c:spPr>
            <a:solidFill>
              <a:schemeClr val="accent1"/>
            </a:solidFill>
            <a:ln>
              <a:noFill/>
            </a:ln>
          </c:spPr>
          <c:invertIfNegative val="0"/>
          <c:val>
            <c:numRef>
              <c:f>Sheet1!$A$2:$D$2</c:f>
              <c:numCache>
                <c:formatCode>General</c:formatCode>
                <c:ptCount val="4"/>
                <c:pt idx="1">
                  <c:v>35</c:v>
                </c:pt>
                <c:pt idx="2">
                  <c:v>46</c:v>
                </c:pt>
              </c:numCache>
            </c:numRef>
          </c:val>
          <c:extLst>
            <c:ext xmlns:c16="http://schemas.microsoft.com/office/drawing/2014/chart" uri="{C3380CC4-5D6E-409C-BE32-E72D297353CC}">
              <c16:uniqueId val="{00000003-8BC0-6547-B697-312539529B25}"/>
            </c:ext>
          </c:extLst>
        </c:ser>
        <c:dLbls>
          <c:showLegendKey val="0"/>
          <c:showVal val="0"/>
          <c:showCatName val="0"/>
          <c:showSerName val="0"/>
          <c:showPercent val="0"/>
          <c:showBubbleSize val="0"/>
        </c:dLbls>
        <c:gapWidth val="80"/>
        <c:overlap val="100"/>
        <c:axId val="93322111"/>
        <c:axId val="1"/>
      </c:barChart>
      <c:catAx>
        <c:axId val="93322111"/>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100"/>
          <c:min val="0"/>
        </c:scaling>
        <c:delete val="0"/>
        <c:axPos val="l"/>
        <c:majorGridlines>
          <c:spPr>
            <a:ln>
              <a:noFill/>
            </a:ln>
          </c:spPr>
        </c:majorGridlines>
        <c:numFmt formatCode="General" sourceLinked="1"/>
        <c:majorTickMark val="none"/>
        <c:minorTickMark val="none"/>
        <c:tickLblPos val="none"/>
        <c:spPr>
          <a:ln>
            <a:noFill/>
          </a:ln>
        </c:spPr>
        <c:crossAx val="93322111"/>
        <c:crosses val="min"/>
        <c:crossBetween val="between"/>
      </c:valAx>
    </c:plotArea>
    <c:plotVisOnly val="0"/>
    <c:dispBlanksAs val="gap"/>
    <c:showDLblsOverMax val="1"/>
  </c:chart>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2549869904596703E-2"/>
          <c:y val="0.13932357395254921"/>
          <c:w val="0.95490026019080654"/>
          <c:h val="0.72135285209490152"/>
        </c:manualLayout>
      </c:layout>
      <c:barChart>
        <c:barDir val="col"/>
        <c:grouping val="stacked"/>
        <c:varyColors val="0"/>
        <c:ser>
          <c:idx val="0"/>
          <c:order val="0"/>
          <c:spPr>
            <a:solidFill>
              <a:schemeClr val="accent5"/>
            </a:solidFill>
            <a:ln>
              <a:noFill/>
            </a:ln>
          </c:spPr>
          <c:invertIfNegative val="0"/>
          <c:dPt>
            <c:idx val="5"/>
            <c:invertIfNegative val="0"/>
            <c:bubble3D val="0"/>
            <c:spPr>
              <a:solidFill>
                <a:schemeClr val="accent6"/>
              </a:solidFill>
              <a:ln>
                <a:noFill/>
              </a:ln>
            </c:spPr>
            <c:extLst>
              <c:ext xmlns:c16="http://schemas.microsoft.com/office/drawing/2014/chart" uri="{C3380CC4-5D6E-409C-BE32-E72D297353CC}">
                <c16:uniqueId val="{00000000-6683-4462-89F6-DBCE7080E717}"/>
              </c:ext>
            </c:extLst>
          </c:dPt>
          <c:dPt>
            <c:idx val="6"/>
            <c:invertIfNegative val="0"/>
            <c:bubble3D val="0"/>
            <c:spPr>
              <a:solidFill>
                <a:schemeClr val="accent6"/>
              </a:solidFill>
              <a:ln>
                <a:noFill/>
              </a:ln>
            </c:spPr>
            <c:extLst>
              <c:ext xmlns:c16="http://schemas.microsoft.com/office/drawing/2014/chart" uri="{C3380CC4-5D6E-409C-BE32-E72D297353CC}">
                <c16:uniqueId val="{00000001-6683-4462-89F6-DBCE7080E717}"/>
              </c:ext>
            </c:extLst>
          </c:dPt>
          <c:dPt>
            <c:idx val="7"/>
            <c:invertIfNegative val="0"/>
            <c:bubble3D val="0"/>
            <c:spPr>
              <a:solidFill>
                <a:schemeClr val="accent6"/>
              </a:solidFill>
              <a:ln>
                <a:noFill/>
              </a:ln>
            </c:spPr>
            <c:extLst>
              <c:ext xmlns:c16="http://schemas.microsoft.com/office/drawing/2014/chart" uri="{C3380CC4-5D6E-409C-BE32-E72D297353CC}">
                <c16:uniqueId val="{00000002-6683-4462-89F6-DBCE7080E717}"/>
              </c:ext>
            </c:extLst>
          </c:dPt>
          <c:dPt>
            <c:idx val="8"/>
            <c:invertIfNegative val="0"/>
            <c:bubble3D val="0"/>
            <c:spPr>
              <a:solidFill>
                <a:schemeClr val="accent6"/>
              </a:solidFill>
              <a:ln>
                <a:noFill/>
              </a:ln>
            </c:spPr>
            <c:extLst>
              <c:ext xmlns:c16="http://schemas.microsoft.com/office/drawing/2014/chart" uri="{C3380CC4-5D6E-409C-BE32-E72D297353CC}">
                <c16:uniqueId val="{00000003-6683-4462-89F6-DBCE7080E717}"/>
              </c:ext>
            </c:extLst>
          </c:dPt>
          <c:dPt>
            <c:idx val="9"/>
            <c:invertIfNegative val="0"/>
            <c:bubble3D val="0"/>
            <c:spPr>
              <a:solidFill>
                <a:schemeClr val="accent6"/>
              </a:solidFill>
              <a:ln>
                <a:noFill/>
              </a:ln>
            </c:spPr>
            <c:extLst>
              <c:ext xmlns:c16="http://schemas.microsoft.com/office/drawing/2014/chart" uri="{C3380CC4-5D6E-409C-BE32-E72D297353CC}">
                <c16:uniqueId val="{00000004-6683-4462-89F6-DBCE7080E717}"/>
              </c:ext>
            </c:extLst>
          </c:dPt>
          <c:dLbls>
            <c:dLbl>
              <c:idx val="0"/>
              <c:layout>
                <c:manualLayout>
                  <c:x val="0"/>
                  <c:y val="-0.25037859666834933"/>
                </c:manualLayout>
              </c:layout>
              <c:numFmt formatCode="#,##0;&quot;-&quot;#,##0" sourceLinked="0"/>
              <c:spPr>
                <a:noFill/>
                <a:ln>
                  <a:noFill/>
                </a:ln>
              </c:spPr>
              <c:txPr>
                <a:bodyPr wrap="none"/>
                <a:lstStyle/>
                <a:p>
                  <a:pPr>
                    <a:defRPr sz="14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5-6683-4462-89F6-DBCE7080E717}"/>
                </c:ext>
              </c:extLst>
            </c:dLbl>
            <c:dLbl>
              <c:idx val="1"/>
              <c:layout>
                <c:manualLayout>
                  <c:x val="0"/>
                  <c:y val="-0.12216052498738011"/>
                </c:manualLayout>
              </c:layout>
              <c:numFmt formatCode="#,##0;&quot;-&quot;#,##0" sourceLinked="0"/>
              <c:spPr>
                <a:noFill/>
                <a:ln>
                  <a:noFill/>
                </a:ln>
              </c:spPr>
              <c:txPr>
                <a:bodyPr wrap="none"/>
                <a:lstStyle/>
                <a:p>
                  <a:pPr>
                    <a:defRPr sz="14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6-6683-4462-89F6-DBCE7080E717}"/>
                </c:ext>
              </c:extLst>
            </c:dLbl>
            <c:dLbl>
              <c:idx val="2"/>
              <c:layout>
                <c:manualLayout>
                  <c:x val="0"/>
                  <c:y val="-8.4805653710247356E-2"/>
                </c:manualLayout>
              </c:layout>
              <c:numFmt formatCode="#,##0;&quot;-&quot;#,##0" sourceLinked="0"/>
              <c:spPr>
                <a:noFill/>
                <a:ln>
                  <a:noFill/>
                </a:ln>
              </c:spPr>
              <c:txPr>
                <a:bodyPr wrap="none"/>
                <a:lstStyle/>
                <a:p>
                  <a:pPr>
                    <a:defRPr sz="14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7-6683-4462-89F6-DBCE7080E717}"/>
                </c:ext>
              </c:extLst>
            </c:dLbl>
            <c:dLbl>
              <c:idx val="3"/>
              <c:layout>
                <c:manualLayout>
                  <c:x val="0"/>
                  <c:y val="-7.0671378091872794E-2"/>
                </c:manualLayout>
              </c:layout>
              <c:numFmt formatCode="#,##0;&quot;-&quot;#,##0" sourceLinked="0"/>
              <c:spPr>
                <a:noFill/>
                <a:ln>
                  <a:noFill/>
                </a:ln>
              </c:spPr>
              <c:txPr>
                <a:bodyPr wrap="none"/>
                <a:lstStyle/>
                <a:p>
                  <a:pPr>
                    <a:defRPr sz="14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8-6683-4462-89F6-DBCE7080E717}"/>
                </c:ext>
              </c:extLst>
            </c:dLbl>
            <c:dLbl>
              <c:idx val="4"/>
              <c:layout>
                <c:manualLayout>
                  <c:x val="0"/>
                  <c:y val="-0.11812216052498738"/>
                </c:manualLayout>
              </c:layout>
              <c:numFmt formatCode="#,##0;&quot;-&quot;#,##0" sourceLinked="0"/>
              <c:spPr>
                <a:noFill/>
                <a:ln>
                  <a:noFill/>
                </a:ln>
              </c:spPr>
              <c:txPr>
                <a:bodyPr wrap="none"/>
                <a:lstStyle/>
                <a:p>
                  <a:pPr>
                    <a:defRPr sz="14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9-6683-4462-89F6-DBCE7080E717}"/>
                </c:ext>
              </c:extLst>
            </c:dLbl>
            <c:dLbl>
              <c:idx val="5"/>
              <c:layout>
                <c:manualLayout>
                  <c:x val="0"/>
                  <c:y val="-0.19384149419485108"/>
                </c:manualLayout>
              </c:layout>
              <c:numFmt formatCode="#,##0;&quot;-&quot;#,##0" sourceLinked="0"/>
              <c:spPr>
                <a:noFill/>
                <a:ln>
                  <a:noFill/>
                </a:ln>
              </c:spPr>
              <c:txPr>
                <a:bodyPr wrap="none"/>
                <a:lstStyle/>
                <a:p>
                  <a:pPr>
                    <a:defRPr sz="14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0-6683-4462-89F6-DBCE7080E717}"/>
                </c:ext>
              </c:extLst>
            </c:dLbl>
            <c:dLbl>
              <c:idx val="6"/>
              <c:layout>
                <c:manualLayout>
                  <c:x val="0"/>
                  <c:y val="-6.7642604745078244E-2"/>
                </c:manualLayout>
              </c:layout>
              <c:numFmt formatCode="#,##0;&quot;-&quot;#,##0" sourceLinked="0"/>
              <c:spPr>
                <a:noFill/>
                <a:ln>
                  <a:noFill/>
                </a:ln>
              </c:spPr>
              <c:txPr>
                <a:bodyPr wrap="none"/>
                <a:lstStyle/>
                <a:p>
                  <a:pPr>
                    <a:defRPr sz="14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1-6683-4462-89F6-DBCE7080E717}"/>
                </c:ext>
              </c:extLst>
            </c:dLbl>
            <c:dLbl>
              <c:idx val="7"/>
              <c:layout>
                <c:manualLayout>
                  <c:x val="0"/>
                  <c:y val="-0.10095911155981828"/>
                </c:manualLayout>
              </c:layout>
              <c:numFmt formatCode="#,##0;&quot;-&quot;#,##0" sourceLinked="0"/>
              <c:spPr>
                <a:noFill/>
                <a:ln>
                  <a:noFill/>
                </a:ln>
              </c:spPr>
              <c:txPr>
                <a:bodyPr wrap="none"/>
                <a:lstStyle/>
                <a:p>
                  <a:pPr>
                    <a:defRPr sz="14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2-6683-4462-89F6-DBCE7080E717}"/>
                </c:ext>
              </c:extLst>
            </c:dLbl>
            <c:dLbl>
              <c:idx val="8"/>
              <c:layout>
                <c:manualLayout>
                  <c:x val="0"/>
                  <c:y val="-0.12973245835436648"/>
                </c:manualLayout>
              </c:layout>
              <c:numFmt formatCode="#,##0;&quot;-&quot;#,##0" sourceLinked="0"/>
              <c:spPr>
                <a:noFill/>
                <a:ln>
                  <a:noFill/>
                </a:ln>
              </c:spPr>
              <c:txPr>
                <a:bodyPr wrap="none"/>
                <a:lstStyle/>
                <a:p>
                  <a:pPr>
                    <a:defRPr sz="14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3-6683-4462-89F6-DBCE7080E717}"/>
                </c:ext>
              </c:extLst>
            </c:dLbl>
            <c:dLbl>
              <c:idx val="9"/>
              <c:layout>
                <c:manualLayout>
                  <c:x val="0"/>
                  <c:y val="-0.16052498738011106"/>
                </c:manualLayout>
              </c:layout>
              <c:numFmt formatCode="#,##0;&quot;-&quot;#,##0" sourceLinked="0"/>
              <c:spPr>
                <a:noFill/>
                <a:ln>
                  <a:noFill/>
                </a:ln>
              </c:spPr>
              <c:txPr>
                <a:bodyPr wrap="none"/>
                <a:lstStyle/>
                <a:p>
                  <a:pPr>
                    <a:defRPr sz="14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4-6683-4462-89F6-DBCE7080E717}"/>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val>
            <c:numRef>
              <c:f>Sheet1!$A$1:$J$1</c:f>
              <c:numCache>
                <c:formatCode>General</c:formatCode>
                <c:ptCount val="10"/>
                <c:pt idx="0">
                  <c:v>-87.317999999999998</c:v>
                </c:pt>
                <c:pt idx="1">
                  <c:v>-33.558999999999997</c:v>
                </c:pt>
                <c:pt idx="2">
                  <c:v>-17.888000000000002</c:v>
                </c:pt>
                <c:pt idx="3">
                  <c:v>-12.04</c:v>
                </c:pt>
                <c:pt idx="4">
                  <c:v>-31.853999999999999</c:v>
                </c:pt>
                <c:pt idx="5">
                  <c:v>63.668999999999997</c:v>
                </c:pt>
                <c:pt idx="6">
                  <c:v>10.853999999999999</c:v>
                </c:pt>
                <c:pt idx="7">
                  <c:v>24.838000000000001</c:v>
                </c:pt>
                <c:pt idx="8">
                  <c:v>36.869</c:v>
                </c:pt>
                <c:pt idx="9">
                  <c:v>49.703000000000003</c:v>
                </c:pt>
              </c:numCache>
            </c:numRef>
          </c:val>
          <c:extLst>
            <c:ext xmlns:c16="http://schemas.microsoft.com/office/drawing/2014/chart" uri="{C3380CC4-5D6E-409C-BE32-E72D297353CC}">
              <c16:uniqueId val="{0000000A-6683-4462-89F6-DBCE7080E717}"/>
            </c:ext>
          </c:extLst>
        </c:ser>
        <c:dLbls>
          <c:showLegendKey val="0"/>
          <c:showVal val="0"/>
          <c:showCatName val="0"/>
          <c:showSerName val="0"/>
          <c:showPercent val="0"/>
          <c:showBubbleSize val="0"/>
        </c:dLbls>
        <c:gapWidth val="80"/>
        <c:overlap val="100"/>
        <c:axId val="1137906976"/>
        <c:axId val="1"/>
      </c:barChart>
      <c:catAx>
        <c:axId val="1137906976"/>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At val="0"/>
        <c:auto val="0"/>
        <c:lblAlgn val="ctr"/>
        <c:lblOffset val="100"/>
        <c:noMultiLvlLbl val="0"/>
      </c:catAx>
      <c:valAx>
        <c:axId val="1"/>
        <c:scaling>
          <c:orientation val="minMax"/>
          <c:max val="63.668999999999997"/>
          <c:min val="-87.317999999999998"/>
        </c:scaling>
        <c:delete val="0"/>
        <c:axPos val="l"/>
        <c:majorGridlines>
          <c:spPr>
            <a:ln>
              <a:noFill/>
            </a:ln>
          </c:spPr>
        </c:majorGridlines>
        <c:numFmt formatCode="General" sourceLinked="1"/>
        <c:majorTickMark val="none"/>
        <c:minorTickMark val="none"/>
        <c:tickLblPos val="none"/>
        <c:spPr>
          <a:ln>
            <a:noFill/>
          </a:ln>
        </c:spPr>
        <c:crossAx val="1137906976"/>
        <c:crosses val="min"/>
        <c:crossBetween val="between"/>
      </c:valAx>
    </c:plotArea>
    <c:plotVisOnly val="0"/>
    <c:dispBlanksAs val="gap"/>
    <c:showDLblsOverMax val="1"/>
  </c:chart>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1319218241042345"/>
          <c:y val="4.8683556880278193E-2"/>
          <c:w val="0.76465798045602607"/>
          <c:h val="0.8340784898161947"/>
        </c:manualLayout>
      </c:layout>
      <c:scatterChart>
        <c:scatterStyle val="lineMarker"/>
        <c:varyColors val="0"/>
        <c:ser>
          <c:idx val="0"/>
          <c:order val="0"/>
          <c:spPr>
            <a:ln w="12700" cmpd="sng" algn="ctr">
              <a:solidFill>
                <a:schemeClr val="hlink"/>
              </a:solidFill>
              <a:prstDash val="solid"/>
            </a:ln>
          </c:spPr>
          <c:marker>
            <c:symbol val="none"/>
          </c:marker>
          <c:xVal>
            <c:numRef>
              <c:f>Sheet1!$A$1:$AE$1</c:f>
              <c:numCache>
                <c:formatCode>General</c:formatCode>
                <c:ptCount val="31"/>
                <c:pt idx="0">
                  <c:v>0</c:v>
                </c:pt>
                <c:pt idx="1">
                  <c:v>2</c:v>
                </c:pt>
                <c:pt idx="2">
                  <c:v>4</c:v>
                </c:pt>
                <c:pt idx="3">
                  <c:v>6</c:v>
                </c:pt>
                <c:pt idx="4">
                  <c:v>8</c:v>
                </c:pt>
                <c:pt idx="5">
                  <c:v>10</c:v>
                </c:pt>
                <c:pt idx="6">
                  <c:v>12</c:v>
                </c:pt>
                <c:pt idx="7">
                  <c:v>14</c:v>
                </c:pt>
                <c:pt idx="8">
                  <c:v>16</c:v>
                </c:pt>
                <c:pt idx="9">
                  <c:v>18</c:v>
                </c:pt>
                <c:pt idx="10">
                  <c:v>20</c:v>
                </c:pt>
                <c:pt idx="11">
                  <c:v>22</c:v>
                </c:pt>
                <c:pt idx="12">
                  <c:v>24</c:v>
                </c:pt>
                <c:pt idx="13">
                  <c:v>26</c:v>
                </c:pt>
                <c:pt idx="14">
                  <c:v>28</c:v>
                </c:pt>
                <c:pt idx="15">
                  <c:v>30</c:v>
                </c:pt>
                <c:pt idx="16">
                  <c:v>32</c:v>
                </c:pt>
                <c:pt idx="17">
                  <c:v>34</c:v>
                </c:pt>
                <c:pt idx="18">
                  <c:v>36</c:v>
                </c:pt>
                <c:pt idx="19">
                  <c:v>38</c:v>
                </c:pt>
                <c:pt idx="20">
                  <c:v>40</c:v>
                </c:pt>
                <c:pt idx="21">
                  <c:v>42</c:v>
                </c:pt>
                <c:pt idx="22">
                  <c:v>44</c:v>
                </c:pt>
                <c:pt idx="23">
                  <c:v>46</c:v>
                </c:pt>
                <c:pt idx="24">
                  <c:v>48</c:v>
                </c:pt>
                <c:pt idx="25">
                  <c:v>50</c:v>
                </c:pt>
                <c:pt idx="26">
                  <c:v>52</c:v>
                </c:pt>
                <c:pt idx="27">
                  <c:v>54</c:v>
                </c:pt>
                <c:pt idx="28">
                  <c:v>56</c:v>
                </c:pt>
                <c:pt idx="29">
                  <c:v>58</c:v>
                </c:pt>
                <c:pt idx="30">
                  <c:v>60</c:v>
                </c:pt>
              </c:numCache>
            </c:numRef>
          </c:xVal>
          <c:yVal>
            <c:numRef>
              <c:f>Sheet1!$A$2:$AE$2</c:f>
              <c:numCache>
                <c:formatCode>General</c:formatCode>
                <c:ptCount val="31"/>
                <c:pt idx="0">
                  <c:v>120</c:v>
                </c:pt>
                <c:pt idx="1">
                  <c:v>120</c:v>
                </c:pt>
                <c:pt idx="2">
                  <c:v>120</c:v>
                </c:pt>
                <c:pt idx="3">
                  <c:v>120</c:v>
                </c:pt>
                <c:pt idx="4">
                  <c:v>119.9</c:v>
                </c:pt>
                <c:pt idx="5">
                  <c:v>119.2</c:v>
                </c:pt>
                <c:pt idx="6">
                  <c:v>116.8</c:v>
                </c:pt>
                <c:pt idx="7">
                  <c:v>111.8</c:v>
                </c:pt>
                <c:pt idx="8">
                  <c:v>104.2</c:v>
                </c:pt>
                <c:pt idx="9">
                  <c:v>95.2</c:v>
                </c:pt>
                <c:pt idx="10">
                  <c:v>90</c:v>
                </c:pt>
                <c:pt idx="11">
                  <c:v>95.2</c:v>
                </c:pt>
                <c:pt idx="12">
                  <c:v>104.2</c:v>
                </c:pt>
                <c:pt idx="13">
                  <c:v>111.8</c:v>
                </c:pt>
                <c:pt idx="14">
                  <c:v>116.8</c:v>
                </c:pt>
                <c:pt idx="15">
                  <c:v>119.2</c:v>
                </c:pt>
                <c:pt idx="16">
                  <c:v>119.9</c:v>
                </c:pt>
                <c:pt idx="17">
                  <c:v>119.7</c:v>
                </c:pt>
                <c:pt idx="18">
                  <c:v>118.8</c:v>
                </c:pt>
                <c:pt idx="19">
                  <c:v>116.1</c:v>
                </c:pt>
                <c:pt idx="20">
                  <c:v>111</c:v>
                </c:pt>
                <c:pt idx="21">
                  <c:v>104.2</c:v>
                </c:pt>
                <c:pt idx="22">
                  <c:v>100.2</c:v>
                </c:pt>
                <c:pt idx="23">
                  <c:v>100.2</c:v>
                </c:pt>
                <c:pt idx="24">
                  <c:v>104.2</c:v>
                </c:pt>
                <c:pt idx="25">
                  <c:v>111</c:v>
                </c:pt>
                <c:pt idx="26">
                  <c:v>116.1</c:v>
                </c:pt>
                <c:pt idx="27">
                  <c:v>118.8</c:v>
                </c:pt>
                <c:pt idx="28">
                  <c:v>119.7</c:v>
                </c:pt>
                <c:pt idx="29">
                  <c:v>120</c:v>
                </c:pt>
                <c:pt idx="30">
                  <c:v>120</c:v>
                </c:pt>
              </c:numCache>
            </c:numRef>
          </c:yVal>
          <c:smooth val="0"/>
          <c:extLst>
            <c:ext xmlns:c16="http://schemas.microsoft.com/office/drawing/2014/chart" uri="{C3380CC4-5D6E-409C-BE32-E72D297353CC}">
              <c16:uniqueId val="{00000000-18F4-4E35-A599-5F6A44294913}"/>
            </c:ext>
          </c:extLst>
        </c:ser>
        <c:ser>
          <c:idx val="1"/>
          <c:order val="1"/>
          <c:spPr>
            <a:ln w="6350" cmpd="sng" algn="ctr">
              <a:solidFill>
                <a:schemeClr val="accent6"/>
              </a:solidFill>
              <a:prstDash val="solid"/>
            </a:ln>
          </c:spPr>
          <c:marker>
            <c:symbol val="none"/>
          </c:marker>
          <c:xVal>
            <c:numRef>
              <c:f>Sheet1!$A$1:$AE$1</c:f>
              <c:numCache>
                <c:formatCode>General</c:formatCode>
                <c:ptCount val="31"/>
                <c:pt idx="0">
                  <c:v>0</c:v>
                </c:pt>
                <c:pt idx="1">
                  <c:v>2</c:v>
                </c:pt>
                <c:pt idx="2">
                  <c:v>4</c:v>
                </c:pt>
                <c:pt idx="3">
                  <c:v>6</c:v>
                </c:pt>
                <c:pt idx="4">
                  <c:v>8</c:v>
                </c:pt>
                <c:pt idx="5">
                  <c:v>10</c:v>
                </c:pt>
                <c:pt idx="6">
                  <c:v>12</c:v>
                </c:pt>
                <c:pt idx="7">
                  <c:v>14</c:v>
                </c:pt>
                <c:pt idx="8">
                  <c:v>16</c:v>
                </c:pt>
                <c:pt idx="9">
                  <c:v>18</c:v>
                </c:pt>
                <c:pt idx="10">
                  <c:v>20</c:v>
                </c:pt>
                <c:pt idx="11">
                  <c:v>22</c:v>
                </c:pt>
                <c:pt idx="12">
                  <c:v>24</c:v>
                </c:pt>
                <c:pt idx="13">
                  <c:v>26</c:v>
                </c:pt>
                <c:pt idx="14">
                  <c:v>28</c:v>
                </c:pt>
                <c:pt idx="15">
                  <c:v>30</c:v>
                </c:pt>
                <c:pt idx="16">
                  <c:v>32</c:v>
                </c:pt>
                <c:pt idx="17">
                  <c:v>34</c:v>
                </c:pt>
                <c:pt idx="18">
                  <c:v>36</c:v>
                </c:pt>
                <c:pt idx="19">
                  <c:v>38</c:v>
                </c:pt>
                <c:pt idx="20">
                  <c:v>40</c:v>
                </c:pt>
                <c:pt idx="21">
                  <c:v>42</c:v>
                </c:pt>
                <c:pt idx="22">
                  <c:v>44</c:v>
                </c:pt>
                <c:pt idx="23">
                  <c:v>46</c:v>
                </c:pt>
                <c:pt idx="24">
                  <c:v>48</c:v>
                </c:pt>
                <c:pt idx="25">
                  <c:v>50</c:v>
                </c:pt>
                <c:pt idx="26">
                  <c:v>52</c:v>
                </c:pt>
                <c:pt idx="27">
                  <c:v>54</c:v>
                </c:pt>
                <c:pt idx="28">
                  <c:v>56</c:v>
                </c:pt>
                <c:pt idx="29">
                  <c:v>58</c:v>
                </c:pt>
                <c:pt idx="30">
                  <c:v>60</c:v>
                </c:pt>
              </c:numCache>
            </c:numRef>
          </c:xVal>
          <c:yVal>
            <c:numRef>
              <c:f>Sheet1!$A$3:$AE$3</c:f>
              <c:numCache>
                <c:formatCode>General</c:formatCode>
                <c:ptCount val="31"/>
                <c:pt idx="0">
                  <c:v>123.8</c:v>
                </c:pt>
                <c:pt idx="1">
                  <c:v>116.5</c:v>
                </c:pt>
                <c:pt idx="2">
                  <c:v>122.1</c:v>
                </c:pt>
                <c:pt idx="3">
                  <c:v>115.9</c:v>
                </c:pt>
                <c:pt idx="4">
                  <c:v>123.5</c:v>
                </c:pt>
                <c:pt idx="5">
                  <c:v>114.8</c:v>
                </c:pt>
                <c:pt idx="6">
                  <c:v>120.2</c:v>
                </c:pt>
                <c:pt idx="7">
                  <c:v>107.5</c:v>
                </c:pt>
                <c:pt idx="8">
                  <c:v>108.1</c:v>
                </c:pt>
                <c:pt idx="9">
                  <c:v>91</c:v>
                </c:pt>
                <c:pt idx="10">
                  <c:v>94.2</c:v>
                </c:pt>
                <c:pt idx="11">
                  <c:v>91.5</c:v>
                </c:pt>
                <c:pt idx="12">
                  <c:v>107.9</c:v>
                </c:pt>
                <c:pt idx="13">
                  <c:v>108.2</c:v>
                </c:pt>
                <c:pt idx="14">
                  <c:v>120.5</c:v>
                </c:pt>
                <c:pt idx="15">
                  <c:v>115.1</c:v>
                </c:pt>
                <c:pt idx="16">
                  <c:v>123.4</c:v>
                </c:pt>
                <c:pt idx="17">
                  <c:v>116</c:v>
                </c:pt>
                <c:pt idx="18">
                  <c:v>122.3</c:v>
                </c:pt>
                <c:pt idx="19">
                  <c:v>112.5</c:v>
                </c:pt>
                <c:pt idx="20">
                  <c:v>115.2</c:v>
                </c:pt>
                <c:pt idx="21">
                  <c:v>100.1</c:v>
                </c:pt>
                <c:pt idx="22">
                  <c:v>103.8</c:v>
                </c:pt>
                <c:pt idx="23">
                  <c:v>96.5</c:v>
                </c:pt>
                <c:pt idx="24">
                  <c:v>108</c:v>
                </c:pt>
                <c:pt idx="25">
                  <c:v>107.1</c:v>
                </c:pt>
                <c:pt idx="26">
                  <c:v>119.8</c:v>
                </c:pt>
                <c:pt idx="27">
                  <c:v>114.2</c:v>
                </c:pt>
                <c:pt idx="28">
                  <c:v>123.1</c:v>
                </c:pt>
                <c:pt idx="29">
                  <c:v>116.3</c:v>
                </c:pt>
                <c:pt idx="30">
                  <c:v>122.8</c:v>
                </c:pt>
              </c:numCache>
            </c:numRef>
          </c:yVal>
          <c:smooth val="0"/>
          <c:extLst>
            <c:ext xmlns:c16="http://schemas.microsoft.com/office/drawing/2014/chart" uri="{C3380CC4-5D6E-409C-BE32-E72D297353CC}">
              <c16:uniqueId val="{00000001-18F4-4E35-A599-5F6A44294913}"/>
            </c:ext>
          </c:extLst>
        </c:ser>
        <c:dLbls>
          <c:showLegendKey val="0"/>
          <c:showVal val="0"/>
          <c:showCatName val="0"/>
          <c:showSerName val="0"/>
          <c:showPercent val="0"/>
          <c:showBubbleSize val="0"/>
        </c:dLbls>
        <c:axId val="4"/>
        <c:axId val="5"/>
      </c:scatterChart>
      <c:scatterChart>
        <c:scatterStyle val="lineMarker"/>
        <c:varyColors val="0"/>
        <c:ser>
          <c:idx val="2"/>
          <c:order val="2"/>
          <c:spPr>
            <a:ln w="12700" cmpd="sng" algn="ctr">
              <a:solidFill>
                <a:srgbClr val="C0C0C0"/>
              </a:solidFill>
              <a:prstDash val="solid"/>
            </a:ln>
          </c:spPr>
          <c:marker>
            <c:symbol val="none"/>
          </c:marker>
          <c:xVal>
            <c:numRef>
              <c:f>Sheet1!$A$1:$AE$1</c:f>
              <c:numCache>
                <c:formatCode>General</c:formatCode>
                <c:ptCount val="31"/>
                <c:pt idx="0">
                  <c:v>0</c:v>
                </c:pt>
                <c:pt idx="1">
                  <c:v>2</c:v>
                </c:pt>
                <c:pt idx="2">
                  <c:v>4</c:v>
                </c:pt>
                <c:pt idx="3">
                  <c:v>6</c:v>
                </c:pt>
                <c:pt idx="4">
                  <c:v>8</c:v>
                </c:pt>
                <c:pt idx="5">
                  <c:v>10</c:v>
                </c:pt>
                <c:pt idx="6">
                  <c:v>12</c:v>
                </c:pt>
                <c:pt idx="7">
                  <c:v>14</c:v>
                </c:pt>
                <c:pt idx="8">
                  <c:v>16</c:v>
                </c:pt>
                <c:pt idx="9">
                  <c:v>18</c:v>
                </c:pt>
                <c:pt idx="10">
                  <c:v>20</c:v>
                </c:pt>
                <c:pt idx="11">
                  <c:v>22</c:v>
                </c:pt>
                <c:pt idx="12">
                  <c:v>24</c:v>
                </c:pt>
                <c:pt idx="13">
                  <c:v>26</c:v>
                </c:pt>
                <c:pt idx="14">
                  <c:v>28</c:v>
                </c:pt>
                <c:pt idx="15">
                  <c:v>30</c:v>
                </c:pt>
                <c:pt idx="16">
                  <c:v>32</c:v>
                </c:pt>
                <c:pt idx="17">
                  <c:v>34</c:v>
                </c:pt>
                <c:pt idx="18">
                  <c:v>36</c:v>
                </c:pt>
                <c:pt idx="19">
                  <c:v>38</c:v>
                </c:pt>
                <c:pt idx="20">
                  <c:v>40</c:v>
                </c:pt>
                <c:pt idx="21">
                  <c:v>42</c:v>
                </c:pt>
                <c:pt idx="22">
                  <c:v>44</c:v>
                </c:pt>
                <c:pt idx="23">
                  <c:v>46</c:v>
                </c:pt>
                <c:pt idx="24">
                  <c:v>48</c:v>
                </c:pt>
                <c:pt idx="25">
                  <c:v>50</c:v>
                </c:pt>
                <c:pt idx="26">
                  <c:v>52</c:v>
                </c:pt>
                <c:pt idx="27">
                  <c:v>54</c:v>
                </c:pt>
                <c:pt idx="28">
                  <c:v>56</c:v>
                </c:pt>
                <c:pt idx="29">
                  <c:v>58</c:v>
                </c:pt>
                <c:pt idx="30">
                  <c:v>60</c:v>
                </c:pt>
              </c:numCache>
            </c:numRef>
          </c:xVal>
          <c:yVal>
            <c:numRef>
              <c:f>Sheet1!$A$4:$AE$4</c:f>
              <c:numCache>
                <c:formatCode>General</c:formatCode>
                <c:ptCount val="31"/>
                <c:pt idx="0">
                  <c:v>30</c:v>
                </c:pt>
                <c:pt idx="1">
                  <c:v>30</c:v>
                </c:pt>
                <c:pt idx="2">
                  <c:v>30.01</c:v>
                </c:pt>
                <c:pt idx="3">
                  <c:v>30.03</c:v>
                </c:pt>
                <c:pt idx="4">
                  <c:v>30.07</c:v>
                </c:pt>
                <c:pt idx="5">
                  <c:v>30.15</c:v>
                </c:pt>
                <c:pt idx="6">
                  <c:v>30.32</c:v>
                </c:pt>
                <c:pt idx="7">
                  <c:v>30.58</c:v>
                </c:pt>
                <c:pt idx="8">
                  <c:v>30.85</c:v>
                </c:pt>
                <c:pt idx="9">
                  <c:v>31.08</c:v>
                </c:pt>
                <c:pt idx="10">
                  <c:v>31.2</c:v>
                </c:pt>
                <c:pt idx="11">
                  <c:v>31.08</c:v>
                </c:pt>
                <c:pt idx="12">
                  <c:v>30.85</c:v>
                </c:pt>
                <c:pt idx="13">
                  <c:v>30.58</c:v>
                </c:pt>
                <c:pt idx="14">
                  <c:v>30.32</c:v>
                </c:pt>
                <c:pt idx="15">
                  <c:v>30.15</c:v>
                </c:pt>
                <c:pt idx="16">
                  <c:v>30.07</c:v>
                </c:pt>
                <c:pt idx="17">
                  <c:v>30.09</c:v>
                </c:pt>
                <c:pt idx="18">
                  <c:v>30.18</c:v>
                </c:pt>
                <c:pt idx="19">
                  <c:v>30.35</c:v>
                </c:pt>
                <c:pt idx="20">
                  <c:v>30.55</c:v>
                </c:pt>
                <c:pt idx="21">
                  <c:v>30.73</c:v>
                </c:pt>
                <c:pt idx="22">
                  <c:v>30.8</c:v>
                </c:pt>
                <c:pt idx="23">
                  <c:v>30.8</c:v>
                </c:pt>
                <c:pt idx="24">
                  <c:v>30.73</c:v>
                </c:pt>
                <c:pt idx="25">
                  <c:v>30.55</c:v>
                </c:pt>
                <c:pt idx="26">
                  <c:v>30.35</c:v>
                </c:pt>
                <c:pt idx="27">
                  <c:v>30.18</c:v>
                </c:pt>
                <c:pt idx="28">
                  <c:v>30.09</c:v>
                </c:pt>
                <c:pt idx="29">
                  <c:v>30</c:v>
                </c:pt>
                <c:pt idx="30">
                  <c:v>30</c:v>
                </c:pt>
              </c:numCache>
            </c:numRef>
          </c:yVal>
          <c:smooth val="1"/>
          <c:extLst>
            <c:ext xmlns:c16="http://schemas.microsoft.com/office/drawing/2014/chart" uri="{C3380CC4-5D6E-409C-BE32-E72D297353CC}">
              <c16:uniqueId val="{00000002-18F4-4E35-A599-5F6A44294913}"/>
            </c:ext>
          </c:extLst>
        </c:ser>
        <c:dLbls>
          <c:showLegendKey val="0"/>
          <c:showVal val="0"/>
          <c:showCatName val="0"/>
          <c:showSerName val="0"/>
          <c:showPercent val="0"/>
          <c:showBubbleSize val="0"/>
        </c:dLbls>
        <c:axId val="6"/>
        <c:axId val="7"/>
      </c:scatterChart>
      <c:valAx>
        <c:axId val="4"/>
        <c:scaling>
          <c:orientation val="minMax"/>
          <c:max val="60"/>
          <c:min val="0"/>
        </c:scaling>
        <c:delete val="0"/>
        <c:axPos val="b"/>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000" kern="1200">
                <a:solidFill>
                  <a:schemeClr val="tx1"/>
                </a:solidFill>
                <a:latin typeface="+mn-lt"/>
                <a:ea typeface="+mn-ea"/>
                <a:cs typeface="+mn-cs"/>
              </a:defRPr>
            </a:pPr>
            <a:endParaRPr lang="en-US"/>
          </a:p>
        </c:txPr>
        <c:crossAx val="5"/>
        <c:crosses val="min"/>
        <c:crossBetween val="midCat"/>
        <c:majorUnit val="5"/>
      </c:valAx>
      <c:valAx>
        <c:axId val="5"/>
        <c:scaling>
          <c:orientation val="minMax"/>
          <c:max val="130"/>
          <c:min val="0"/>
        </c:scaling>
        <c:delete val="0"/>
        <c:axPos val="l"/>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000" kern="1200">
                <a:solidFill>
                  <a:schemeClr val="tx1"/>
                </a:solidFill>
                <a:latin typeface="+mn-lt"/>
                <a:ea typeface="+mn-ea"/>
                <a:cs typeface="+mn-cs"/>
              </a:defRPr>
            </a:pPr>
            <a:endParaRPr lang="en-US"/>
          </a:p>
        </c:txPr>
        <c:crossAx val="4"/>
        <c:crosses val="min"/>
        <c:crossBetween val="midCat"/>
        <c:majorUnit val="10"/>
      </c:valAx>
      <c:valAx>
        <c:axId val="6"/>
        <c:scaling>
          <c:orientation val="minMax"/>
          <c:max val="60"/>
          <c:min val="0"/>
        </c:scaling>
        <c:delete val="0"/>
        <c:axPos val="b"/>
        <c:majorGridlines>
          <c:spPr>
            <a:ln>
              <a:noFill/>
            </a:ln>
          </c:spPr>
        </c:majorGridlines>
        <c:numFmt formatCode="General" sourceLinked="1"/>
        <c:majorTickMark val="none"/>
        <c:minorTickMark val="none"/>
        <c:tickLblPos val="none"/>
        <c:spPr>
          <a:ln>
            <a:noFill/>
          </a:ln>
        </c:spPr>
        <c:crossAx val="7"/>
        <c:crosses val="min"/>
        <c:crossBetween val="midCat"/>
        <c:majorUnit val="5"/>
      </c:valAx>
      <c:valAx>
        <c:axId val="7"/>
        <c:scaling>
          <c:orientation val="minMax"/>
          <c:max val="31.200000000000003"/>
          <c:min val="29.400000000000002"/>
        </c:scaling>
        <c:delete val="0"/>
        <c:axPos val="r"/>
        <c:majorGridlines>
          <c:spPr>
            <a:ln>
              <a:noFill/>
            </a:ln>
          </c:spPr>
        </c:majorGridlines>
        <c:numFmt formatCode="#,##0.0;&quot;-&quot;#,##0.0" sourceLinked="0"/>
        <c:majorTickMark val="out"/>
        <c:minorTickMark val="none"/>
        <c:tickLblPos val="nextTo"/>
        <c:spPr>
          <a:ln w="9525" cmpd="sng" algn="ctr">
            <a:solidFill>
              <a:schemeClr val="tx1"/>
            </a:solidFill>
            <a:prstDash val="solid"/>
          </a:ln>
        </c:spPr>
        <c:txPr>
          <a:bodyPr wrap="none"/>
          <a:lstStyle/>
          <a:p>
            <a:pPr>
              <a:defRPr sz="1000" kern="1200">
                <a:solidFill>
                  <a:schemeClr val="tx1"/>
                </a:solidFill>
                <a:latin typeface="+mn-lt"/>
                <a:ea typeface="+mn-ea"/>
                <a:cs typeface="+mn-cs"/>
              </a:defRPr>
            </a:pPr>
            <a:endParaRPr lang="en-US"/>
          </a:p>
        </c:txPr>
        <c:crossAx val="6"/>
        <c:crosses val="max"/>
        <c:crossBetween val="midCat"/>
        <c:majorUnit val="0.2"/>
      </c:valAx>
    </c:plotArea>
    <c:plotVisOnly val="0"/>
    <c:dispBlanksAs val="gap"/>
    <c:showDLblsOverMax val="1"/>
  </c:chart>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8.9682539682539683E-2"/>
          <c:y val="6.3762909744050286E-2"/>
          <c:w val="0.69126984126984126"/>
          <c:h val="0.8724741805118994"/>
        </c:manualLayout>
      </c:layout>
      <c:barChart>
        <c:barDir val="bar"/>
        <c:grouping val="stacked"/>
        <c:varyColors val="0"/>
        <c:ser>
          <c:idx val="0"/>
          <c:order val="0"/>
          <c:spPr>
            <a:solidFill>
              <a:schemeClr val="accent6"/>
            </a:solidFill>
            <a:ln>
              <a:noFill/>
            </a:ln>
          </c:spPr>
          <c:invertIfNegative val="0"/>
          <c:dLbls>
            <c:dLbl>
              <c:idx val="2"/>
              <c:layout>
                <c:manualLayout>
                  <c:x val="0.42936507936507934"/>
                  <c:y val="0"/>
                </c:manualLayout>
              </c:layout>
              <c:numFmt formatCode="#,##0&quot;%&quot;;&quot;-&quot;#,##0&quot;%&quot;" sourceLinked="0"/>
              <c:spPr>
                <a:noFill/>
                <a:ln>
                  <a:noFill/>
                </a:ln>
              </c:spPr>
              <c:txPr>
                <a:bodyPr wrap="none"/>
                <a:lstStyle/>
                <a:p>
                  <a:pPr>
                    <a:defRPr sz="10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0-E344-4357-AD84-155BBD21278D}"/>
                </c:ext>
              </c:extLst>
            </c:dLbl>
            <c:dLbl>
              <c:idx val="3"/>
              <c:layout>
                <c:manualLayout>
                  <c:x val="0.3"/>
                  <c:y val="0"/>
                </c:manualLayout>
              </c:layout>
              <c:numFmt formatCode="#,##0&quot;%&quot;;&quot;-&quot;#,##0&quot;%&quot;" sourceLinked="0"/>
              <c:spPr>
                <a:noFill/>
                <a:ln>
                  <a:noFill/>
                </a:ln>
              </c:spPr>
              <c:txPr>
                <a:bodyPr wrap="none"/>
                <a:lstStyle/>
                <a:p>
                  <a:pPr>
                    <a:defRPr sz="10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1-E344-4357-AD84-155BBD21278D}"/>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val>
            <c:numRef>
              <c:f>Sheet1!$A$1:$D$1</c:f>
              <c:numCache>
                <c:formatCode>General</c:formatCode>
                <c:ptCount val="4"/>
                <c:pt idx="0">
                  <c:v>38</c:v>
                </c:pt>
                <c:pt idx="1">
                  <c:v>33.299999999999997</c:v>
                </c:pt>
                <c:pt idx="2">
                  <c:v>40</c:v>
                </c:pt>
                <c:pt idx="3">
                  <c:v>25</c:v>
                </c:pt>
              </c:numCache>
            </c:numRef>
          </c:val>
          <c:extLst>
            <c:ext xmlns:c16="http://schemas.microsoft.com/office/drawing/2014/chart" uri="{C3380CC4-5D6E-409C-BE32-E72D297353CC}">
              <c16:uniqueId val="{00000002-E344-4357-AD84-155BBD21278D}"/>
            </c:ext>
          </c:extLst>
        </c:ser>
        <c:dLbls>
          <c:showLegendKey val="0"/>
          <c:showVal val="0"/>
          <c:showCatName val="0"/>
          <c:showSerName val="0"/>
          <c:showPercent val="0"/>
          <c:showBubbleSize val="0"/>
        </c:dLbls>
        <c:gapWidth val="80"/>
        <c:overlap val="100"/>
        <c:axId val="1154702288"/>
        <c:axId val="1"/>
      </c:barChart>
      <c:catAx>
        <c:axId val="1154702288"/>
        <c:scaling>
          <c:orientation val="maxMin"/>
        </c:scaling>
        <c:delete val="0"/>
        <c:axPos val="l"/>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40"/>
          <c:min val="0"/>
        </c:scaling>
        <c:delete val="0"/>
        <c:axPos val="t"/>
        <c:majorGridlines>
          <c:spPr>
            <a:ln>
              <a:noFill/>
            </a:ln>
          </c:spPr>
        </c:majorGridlines>
        <c:numFmt formatCode="General" sourceLinked="1"/>
        <c:majorTickMark val="none"/>
        <c:minorTickMark val="none"/>
        <c:tickLblPos val="none"/>
        <c:spPr>
          <a:ln>
            <a:noFill/>
          </a:ln>
        </c:spPr>
        <c:crossAx val="1154702288"/>
        <c:crosses val="min"/>
        <c:crossBetween val="between"/>
      </c:valAx>
    </c:plotArea>
    <c:plotVisOnly val="0"/>
    <c:dispBlanksAs val="gap"/>
    <c:showDLblsOverMax val="1"/>
  </c:chart>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7.1877454831107621E-2"/>
          <c:y val="7.1428571428571425E-2"/>
          <c:w val="0.91791044776119401"/>
          <c:h val="0.8571428571428571"/>
        </c:manualLayout>
      </c:layout>
      <c:barChart>
        <c:barDir val="col"/>
        <c:grouping val="stacked"/>
        <c:varyColors val="0"/>
        <c:ser>
          <c:idx val="0"/>
          <c:order val="0"/>
          <c:spPr>
            <a:noFill/>
            <a:ln>
              <a:noFill/>
            </a:ln>
          </c:spPr>
          <c:invertIfNegative val="0"/>
          <c:dPt>
            <c:idx val="0"/>
            <c:invertIfNegative val="0"/>
            <c:bubble3D val="0"/>
            <c:spPr>
              <a:solidFill>
                <a:srgbClr val="9DB1CF"/>
              </a:solidFill>
              <a:ln>
                <a:noFill/>
              </a:ln>
            </c:spPr>
            <c:extLst>
              <c:ext xmlns:c16="http://schemas.microsoft.com/office/drawing/2014/chart" uri="{C3380CC4-5D6E-409C-BE32-E72D297353CC}">
                <c16:uniqueId val="{00000000-77A4-A246-95FC-7B55FC0509C7}"/>
              </c:ext>
            </c:extLst>
          </c:dPt>
          <c:dPt>
            <c:idx val="4"/>
            <c:invertIfNegative val="0"/>
            <c:bubble3D val="0"/>
            <c:spPr>
              <a:solidFill>
                <a:srgbClr val="4C6C9C"/>
              </a:solidFill>
              <a:ln>
                <a:noFill/>
              </a:ln>
            </c:spPr>
            <c:extLst>
              <c:ext xmlns:c16="http://schemas.microsoft.com/office/drawing/2014/chart" uri="{C3380CC4-5D6E-409C-BE32-E72D297353CC}">
                <c16:uniqueId val="{00000001-77A4-A246-95FC-7B55FC0509C7}"/>
              </c:ext>
            </c:extLst>
          </c:dPt>
          <c:dPt>
            <c:idx val="6"/>
            <c:invertIfNegative val="0"/>
            <c:bubble3D val="0"/>
            <c:spPr>
              <a:solidFill>
                <a:srgbClr val="9DB1CF"/>
              </a:solidFill>
              <a:ln>
                <a:noFill/>
              </a:ln>
            </c:spPr>
            <c:extLst>
              <c:ext xmlns:c16="http://schemas.microsoft.com/office/drawing/2014/chart" uri="{C3380CC4-5D6E-409C-BE32-E72D297353CC}">
                <c16:uniqueId val="{00000002-77A4-A246-95FC-7B55FC0509C7}"/>
              </c:ext>
            </c:extLst>
          </c:dPt>
          <c:dPt>
            <c:idx val="8"/>
            <c:invertIfNegative val="0"/>
            <c:bubble3D val="0"/>
            <c:spPr>
              <a:solidFill>
                <a:srgbClr val="4C6C9C"/>
              </a:solidFill>
              <a:ln>
                <a:noFill/>
              </a:ln>
            </c:spPr>
            <c:extLst>
              <c:ext xmlns:c16="http://schemas.microsoft.com/office/drawing/2014/chart" uri="{C3380CC4-5D6E-409C-BE32-E72D297353CC}">
                <c16:uniqueId val="{00000003-77A4-A246-95FC-7B55FC0509C7}"/>
              </c:ext>
            </c:extLst>
          </c:dPt>
          <c:dLbls>
            <c:dLbl>
              <c:idx val="0"/>
              <c:layout>
                <c:manualLayout>
                  <c:x val="0"/>
                  <c:y val="-0.14738430583501005"/>
                </c:manualLayout>
              </c:layout>
              <c:numFmt formatCode="0;&quot;-&quot;0" sourceLinked="0"/>
              <c:spPr>
                <a:noFill/>
                <a:ln>
                  <a:noFill/>
                </a:ln>
              </c:spPr>
              <c:txPr>
                <a:bodyPr wrap="none"/>
                <a:lstStyle/>
                <a:p>
                  <a:pPr>
                    <a:defRPr sz="10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0-77A4-A246-95FC-7B55FC0509C7}"/>
                </c:ext>
              </c:extLst>
            </c:dLbl>
            <c:dLbl>
              <c:idx val="4"/>
              <c:layout>
                <c:manualLayout>
                  <c:x val="0"/>
                  <c:y val="-0.42253521126760563"/>
                </c:manualLayout>
              </c:layout>
              <c:numFmt formatCode="0;&quot;-&quot;0" sourceLinked="0"/>
              <c:spPr>
                <a:noFill/>
                <a:ln>
                  <a:noFill/>
                </a:ln>
              </c:spPr>
              <c:txPr>
                <a:bodyPr wrap="none"/>
                <a:lstStyle/>
                <a:p>
                  <a:pPr>
                    <a:defRPr sz="10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1-77A4-A246-95FC-7B55FC0509C7}"/>
                </c:ext>
              </c:extLst>
            </c:dLbl>
            <c:dLbl>
              <c:idx val="6"/>
              <c:layout>
                <c:manualLayout>
                  <c:x val="0"/>
                  <c:y val="-0.1795774647887324"/>
                </c:manualLayout>
              </c:layout>
              <c:numFmt formatCode="0;&quot;-&quot;0" sourceLinked="0"/>
              <c:spPr>
                <a:noFill/>
                <a:ln>
                  <a:noFill/>
                </a:ln>
              </c:spPr>
              <c:txPr>
                <a:bodyPr wrap="none"/>
                <a:lstStyle/>
                <a:p>
                  <a:pPr>
                    <a:defRPr sz="10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2-77A4-A246-95FC-7B55FC0509C7}"/>
                </c:ext>
              </c:extLst>
            </c:dLbl>
            <c:dLbl>
              <c:idx val="8"/>
              <c:layout>
                <c:manualLayout>
                  <c:x val="0"/>
                  <c:y val="-0.12826961770623743"/>
                </c:manualLayout>
              </c:layout>
              <c:numFmt formatCode="0;&quot;-&quot;0" sourceLinked="0"/>
              <c:spPr>
                <a:noFill/>
                <a:ln>
                  <a:noFill/>
                </a:ln>
              </c:spPr>
              <c:txPr>
                <a:bodyPr wrap="none"/>
                <a:lstStyle/>
                <a:p>
                  <a:pPr>
                    <a:defRPr sz="10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3-77A4-A246-95FC-7B55FC0509C7}"/>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val>
            <c:numRef>
              <c:f>Sheet1!$A$1:$I$1</c:f>
              <c:numCache>
                <c:formatCode>General</c:formatCode>
                <c:ptCount val="9"/>
                <c:pt idx="0">
                  <c:v>4837</c:v>
                </c:pt>
                <c:pt idx="1">
                  <c:v>4837</c:v>
                </c:pt>
                <c:pt idx="2">
                  <c:v>6235</c:v>
                </c:pt>
                <c:pt idx="3">
                  <c:v>6527</c:v>
                </c:pt>
                <c:pt idx="4">
                  <c:v>16380</c:v>
                </c:pt>
                <c:pt idx="6">
                  <c:v>6186</c:v>
                </c:pt>
                <c:pt idx="7">
                  <c:v>4021</c:v>
                </c:pt>
                <c:pt idx="8">
                  <c:v>4021</c:v>
                </c:pt>
              </c:numCache>
            </c:numRef>
          </c:val>
          <c:extLst>
            <c:ext xmlns:c16="http://schemas.microsoft.com/office/drawing/2014/chart" uri="{C3380CC4-5D6E-409C-BE32-E72D297353CC}">
              <c16:uniqueId val="{00000004-77A4-A246-95FC-7B55FC0509C7}"/>
            </c:ext>
          </c:extLst>
        </c:ser>
        <c:ser>
          <c:idx val="1"/>
          <c:order val="1"/>
          <c:spPr>
            <a:solidFill>
              <a:srgbClr val="9DB1CF"/>
            </a:solidFill>
            <a:ln>
              <a:noFill/>
            </a:ln>
          </c:spPr>
          <c:invertIfNegative val="0"/>
          <c:dLbls>
            <c:dLbl>
              <c:idx val="1"/>
              <c:layout>
                <c:manualLayout>
                  <c:x val="0"/>
                  <c:y val="-6.5392354124748489E-2"/>
                </c:manualLayout>
              </c:layout>
              <c:numFmt formatCode="0;&quot;-&quot;0" sourceLinked="0"/>
              <c:spPr>
                <a:noFill/>
                <a:ln>
                  <a:noFill/>
                </a:ln>
              </c:spPr>
              <c:txPr>
                <a:bodyPr wrap="none"/>
                <a:lstStyle/>
                <a:p>
                  <a:pPr>
                    <a:defRPr sz="10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5-77A4-A246-95FC-7B55FC0509C7}"/>
                </c:ext>
              </c:extLst>
            </c:dLbl>
            <c:dLbl>
              <c:idx val="2"/>
              <c:layout>
                <c:manualLayout>
                  <c:x val="0"/>
                  <c:y val="-3.9235412474849095E-2"/>
                </c:manualLayout>
              </c:layout>
              <c:numFmt formatCode="0;&quot;-&quot;0" sourceLinked="0"/>
              <c:spPr>
                <a:noFill/>
                <a:ln>
                  <a:noFill/>
                </a:ln>
              </c:spPr>
              <c:txPr>
                <a:bodyPr wrap="none"/>
                <a:lstStyle/>
                <a:p>
                  <a:pPr>
                    <a:defRPr sz="10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6-77A4-A246-95FC-7B55FC0509C7}"/>
                </c:ext>
              </c:extLst>
            </c:dLbl>
            <c:dLbl>
              <c:idx val="3"/>
              <c:layout>
                <c:manualLayout>
                  <c:x val="0"/>
                  <c:y val="-0.26710261569416499"/>
                </c:manualLayout>
              </c:layout>
              <c:numFmt formatCode="0;&quot;-&quot;0" sourceLinked="0"/>
              <c:spPr>
                <a:noFill/>
                <a:ln>
                  <a:noFill/>
                </a:ln>
              </c:spPr>
              <c:txPr>
                <a:bodyPr wrap="none"/>
                <a:lstStyle/>
                <a:p>
                  <a:pPr>
                    <a:defRPr sz="10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7-77A4-A246-95FC-7B55FC0509C7}"/>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val>
            <c:numRef>
              <c:f>Sheet1!$A$2:$I$2</c:f>
              <c:numCache>
                <c:formatCode>General</c:formatCode>
                <c:ptCount val="9"/>
                <c:pt idx="1">
                  <c:v>1398</c:v>
                </c:pt>
                <c:pt idx="2">
                  <c:v>292</c:v>
                </c:pt>
                <c:pt idx="3">
                  <c:v>9853</c:v>
                </c:pt>
                <c:pt idx="7">
                  <c:v>2165</c:v>
                </c:pt>
              </c:numCache>
            </c:numRef>
          </c:val>
          <c:extLst>
            <c:ext xmlns:c16="http://schemas.microsoft.com/office/drawing/2014/chart" uri="{C3380CC4-5D6E-409C-BE32-E72D297353CC}">
              <c16:uniqueId val="{00000008-77A4-A246-95FC-7B55FC0509C7}"/>
            </c:ext>
          </c:extLst>
        </c:ser>
        <c:dLbls>
          <c:showLegendKey val="0"/>
          <c:showVal val="0"/>
          <c:showCatName val="0"/>
          <c:showSerName val="0"/>
          <c:showPercent val="0"/>
          <c:showBubbleSize val="0"/>
        </c:dLbls>
        <c:gapWidth val="80"/>
        <c:overlap val="100"/>
        <c:axId val="2118989824"/>
        <c:axId val="1"/>
      </c:barChart>
      <c:catAx>
        <c:axId val="2118989824"/>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18000"/>
          <c:min val="0"/>
        </c:scaling>
        <c:delete val="0"/>
        <c:axPos val="l"/>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000" kern="1200">
                <a:solidFill>
                  <a:schemeClr val="tx1"/>
                </a:solidFill>
                <a:latin typeface="+mn-lt"/>
                <a:ea typeface="+mn-ea"/>
                <a:cs typeface="+mn-cs"/>
              </a:defRPr>
            </a:pPr>
            <a:endParaRPr lang="en-US"/>
          </a:p>
        </c:txPr>
        <c:crossAx val="2118989824"/>
        <c:crosses val="min"/>
        <c:crossBetween val="between"/>
        <c:majorUnit val="2000"/>
      </c:valAx>
    </c:plotArea>
    <c:plotVisOnly val="0"/>
    <c:dispBlanksAs val="gap"/>
    <c:showDLblsOverMax val="1"/>
  </c:chart>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8.339272986457591E-2"/>
          <c:y val="5.9829059829059832E-2"/>
          <c:w val="0.89807555238774051"/>
          <c:h val="0.88034188034188032"/>
        </c:manualLayout>
      </c:layout>
      <c:barChart>
        <c:barDir val="col"/>
        <c:grouping val="stacked"/>
        <c:varyColors val="0"/>
        <c:ser>
          <c:idx val="0"/>
          <c:order val="0"/>
          <c:spPr>
            <a:solidFill>
              <a:schemeClr val="accent1"/>
            </a:solidFill>
            <a:ln>
              <a:noFill/>
            </a:ln>
          </c:spPr>
          <c:invertIfNegative val="0"/>
          <c:dPt>
            <c:idx val="4"/>
            <c:invertIfNegative val="0"/>
            <c:bubble3D val="0"/>
            <c:spPr>
              <a:solidFill>
                <a:schemeClr val="accent2"/>
              </a:solidFill>
              <a:ln>
                <a:noFill/>
              </a:ln>
            </c:spPr>
            <c:extLst>
              <c:ext xmlns:c16="http://schemas.microsoft.com/office/drawing/2014/chart" uri="{C3380CC4-5D6E-409C-BE32-E72D297353CC}">
                <c16:uniqueId val="{00000000-F66D-4E1A-99AB-CA2594E02325}"/>
              </c:ext>
            </c:extLst>
          </c:dPt>
          <c:dPt>
            <c:idx val="5"/>
            <c:invertIfNegative val="0"/>
            <c:bubble3D val="0"/>
            <c:spPr>
              <a:solidFill>
                <a:schemeClr val="accent5"/>
              </a:solidFill>
              <a:ln>
                <a:noFill/>
              </a:ln>
            </c:spPr>
            <c:extLst>
              <c:ext xmlns:c16="http://schemas.microsoft.com/office/drawing/2014/chart" uri="{C3380CC4-5D6E-409C-BE32-E72D297353CC}">
                <c16:uniqueId val="{00000001-F66D-4E1A-99AB-CA2594E02325}"/>
              </c:ext>
            </c:extLst>
          </c:dPt>
          <c:dPt>
            <c:idx val="6"/>
            <c:invertIfNegative val="0"/>
            <c:bubble3D val="0"/>
            <c:spPr>
              <a:solidFill>
                <a:schemeClr val="accent5"/>
              </a:solidFill>
              <a:ln>
                <a:noFill/>
              </a:ln>
            </c:spPr>
            <c:extLst>
              <c:ext xmlns:c16="http://schemas.microsoft.com/office/drawing/2014/chart" uri="{C3380CC4-5D6E-409C-BE32-E72D297353CC}">
                <c16:uniqueId val="{00000002-F66D-4E1A-99AB-CA2594E02325}"/>
              </c:ext>
            </c:extLst>
          </c:dPt>
          <c:val>
            <c:numRef>
              <c:f>Sheet1!$A$1:$G$1</c:f>
              <c:numCache>
                <c:formatCode>General</c:formatCode>
                <c:ptCount val="7"/>
                <c:pt idx="0">
                  <c:v>4</c:v>
                </c:pt>
                <c:pt idx="1">
                  <c:v>3</c:v>
                </c:pt>
                <c:pt idx="2">
                  <c:v>3</c:v>
                </c:pt>
                <c:pt idx="3">
                  <c:v>3</c:v>
                </c:pt>
                <c:pt idx="4">
                  <c:v>1</c:v>
                </c:pt>
                <c:pt idx="5">
                  <c:v>2</c:v>
                </c:pt>
                <c:pt idx="6">
                  <c:v>2</c:v>
                </c:pt>
              </c:numCache>
            </c:numRef>
          </c:val>
          <c:extLst>
            <c:ext xmlns:c16="http://schemas.microsoft.com/office/drawing/2014/chart" uri="{C3380CC4-5D6E-409C-BE32-E72D297353CC}">
              <c16:uniqueId val="{00000003-F66D-4E1A-99AB-CA2594E02325}"/>
            </c:ext>
          </c:extLst>
        </c:ser>
        <c:ser>
          <c:idx val="1"/>
          <c:order val="1"/>
          <c:spPr>
            <a:solidFill>
              <a:schemeClr val="accent2"/>
            </a:solidFill>
            <a:ln>
              <a:noFill/>
            </a:ln>
          </c:spPr>
          <c:invertIfNegative val="0"/>
          <c:dPt>
            <c:idx val="4"/>
            <c:invertIfNegative val="0"/>
            <c:bubble3D val="0"/>
            <c:spPr>
              <a:solidFill>
                <a:schemeClr val="accent1"/>
              </a:solidFill>
              <a:ln>
                <a:noFill/>
              </a:ln>
            </c:spPr>
            <c:extLst>
              <c:ext xmlns:c16="http://schemas.microsoft.com/office/drawing/2014/chart" uri="{C3380CC4-5D6E-409C-BE32-E72D297353CC}">
                <c16:uniqueId val="{00000004-F66D-4E1A-99AB-CA2594E02325}"/>
              </c:ext>
            </c:extLst>
          </c:dPt>
          <c:dPt>
            <c:idx val="5"/>
            <c:invertIfNegative val="0"/>
            <c:bubble3D val="0"/>
            <c:spPr>
              <a:solidFill>
                <a:schemeClr val="accent4"/>
              </a:solidFill>
              <a:ln>
                <a:noFill/>
              </a:ln>
            </c:spPr>
            <c:extLst>
              <c:ext xmlns:c16="http://schemas.microsoft.com/office/drawing/2014/chart" uri="{C3380CC4-5D6E-409C-BE32-E72D297353CC}">
                <c16:uniqueId val="{00000005-F66D-4E1A-99AB-CA2594E02325}"/>
              </c:ext>
            </c:extLst>
          </c:dPt>
          <c:dPt>
            <c:idx val="6"/>
            <c:invertIfNegative val="0"/>
            <c:bubble3D val="0"/>
            <c:spPr>
              <a:solidFill>
                <a:schemeClr val="accent4"/>
              </a:solidFill>
              <a:ln>
                <a:noFill/>
              </a:ln>
            </c:spPr>
            <c:extLst>
              <c:ext xmlns:c16="http://schemas.microsoft.com/office/drawing/2014/chart" uri="{C3380CC4-5D6E-409C-BE32-E72D297353CC}">
                <c16:uniqueId val="{00000006-F66D-4E1A-99AB-CA2594E02325}"/>
              </c:ext>
            </c:extLst>
          </c:dPt>
          <c:val>
            <c:numRef>
              <c:f>Sheet1!$A$2:$G$2</c:f>
              <c:numCache>
                <c:formatCode>General</c:formatCode>
                <c:ptCount val="7"/>
                <c:pt idx="0">
                  <c:v>0</c:v>
                </c:pt>
                <c:pt idx="1">
                  <c:v>0</c:v>
                </c:pt>
                <c:pt idx="2">
                  <c:v>0</c:v>
                </c:pt>
                <c:pt idx="3">
                  <c:v>0</c:v>
                </c:pt>
                <c:pt idx="4">
                  <c:v>3</c:v>
                </c:pt>
                <c:pt idx="5">
                  <c:v>1</c:v>
                </c:pt>
                <c:pt idx="6">
                  <c:v>1</c:v>
                </c:pt>
              </c:numCache>
            </c:numRef>
          </c:val>
          <c:extLst>
            <c:ext xmlns:c16="http://schemas.microsoft.com/office/drawing/2014/chart" uri="{C3380CC4-5D6E-409C-BE32-E72D297353CC}">
              <c16:uniqueId val="{00000007-F66D-4E1A-99AB-CA2594E02325}"/>
            </c:ext>
          </c:extLst>
        </c:ser>
        <c:ser>
          <c:idx val="2"/>
          <c:order val="2"/>
          <c:spPr>
            <a:solidFill>
              <a:schemeClr val="accent3"/>
            </a:solidFill>
            <a:ln>
              <a:noFill/>
            </a:ln>
          </c:spPr>
          <c:invertIfNegative val="0"/>
          <c:val>
            <c:numRef>
              <c:f>Sheet1!$A$3:$G$3</c:f>
              <c:numCache>
                <c:formatCode>General</c:formatCode>
                <c:ptCount val="7"/>
                <c:pt idx="0">
                  <c:v>0</c:v>
                </c:pt>
                <c:pt idx="1">
                  <c:v>0</c:v>
                </c:pt>
                <c:pt idx="2">
                  <c:v>0</c:v>
                </c:pt>
                <c:pt idx="3">
                  <c:v>0</c:v>
                </c:pt>
                <c:pt idx="4">
                  <c:v>0</c:v>
                </c:pt>
                <c:pt idx="5">
                  <c:v>0</c:v>
                </c:pt>
                <c:pt idx="6">
                  <c:v>3</c:v>
                </c:pt>
              </c:numCache>
            </c:numRef>
          </c:val>
          <c:extLst>
            <c:ext xmlns:c16="http://schemas.microsoft.com/office/drawing/2014/chart" uri="{C3380CC4-5D6E-409C-BE32-E72D297353CC}">
              <c16:uniqueId val="{00000008-F66D-4E1A-99AB-CA2594E02325}"/>
            </c:ext>
          </c:extLst>
        </c:ser>
        <c:ser>
          <c:idx val="3"/>
          <c:order val="3"/>
          <c:spPr>
            <a:solidFill>
              <a:schemeClr val="accent4"/>
            </a:solidFill>
            <a:ln>
              <a:noFill/>
            </a:ln>
          </c:spPr>
          <c:invertIfNegative val="0"/>
          <c:dPt>
            <c:idx val="5"/>
            <c:invertIfNegative val="0"/>
            <c:bubble3D val="0"/>
            <c:spPr>
              <a:solidFill>
                <a:schemeClr val="accent2"/>
              </a:solidFill>
              <a:ln>
                <a:noFill/>
              </a:ln>
            </c:spPr>
            <c:extLst>
              <c:ext xmlns:c16="http://schemas.microsoft.com/office/drawing/2014/chart" uri="{C3380CC4-5D6E-409C-BE32-E72D297353CC}">
                <c16:uniqueId val="{00000009-F66D-4E1A-99AB-CA2594E02325}"/>
              </c:ext>
            </c:extLst>
          </c:dPt>
          <c:dPt>
            <c:idx val="6"/>
            <c:invertIfNegative val="0"/>
            <c:bubble3D val="0"/>
            <c:spPr>
              <a:solidFill>
                <a:schemeClr val="accent2"/>
              </a:solidFill>
              <a:ln>
                <a:noFill/>
              </a:ln>
            </c:spPr>
            <c:extLst>
              <c:ext xmlns:c16="http://schemas.microsoft.com/office/drawing/2014/chart" uri="{C3380CC4-5D6E-409C-BE32-E72D297353CC}">
                <c16:uniqueId val="{0000000A-F66D-4E1A-99AB-CA2594E02325}"/>
              </c:ext>
            </c:extLst>
          </c:dPt>
          <c:val>
            <c:numRef>
              <c:f>Sheet1!$A$4:$G$4</c:f>
              <c:numCache>
                <c:formatCode>General</c:formatCode>
                <c:ptCount val="7"/>
                <c:pt idx="0">
                  <c:v>0</c:v>
                </c:pt>
                <c:pt idx="1">
                  <c:v>0</c:v>
                </c:pt>
                <c:pt idx="2">
                  <c:v>0</c:v>
                </c:pt>
                <c:pt idx="3">
                  <c:v>0</c:v>
                </c:pt>
                <c:pt idx="4">
                  <c:v>0</c:v>
                </c:pt>
                <c:pt idx="5">
                  <c:v>7</c:v>
                </c:pt>
                <c:pt idx="6">
                  <c:v>13</c:v>
                </c:pt>
              </c:numCache>
            </c:numRef>
          </c:val>
          <c:extLst>
            <c:ext xmlns:c16="http://schemas.microsoft.com/office/drawing/2014/chart" uri="{C3380CC4-5D6E-409C-BE32-E72D297353CC}">
              <c16:uniqueId val="{0000000B-F66D-4E1A-99AB-CA2594E02325}"/>
            </c:ext>
          </c:extLst>
        </c:ser>
        <c:ser>
          <c:idx val="4"/>
          <c:order val="4"/>
          <c:spPr>
            <a:solidFill>
              <a:schemeClr val="accent5"/>
            </a:solidFill>
            <a:ln>
              <a:noFill/>
            </a:ln>
          </c:spPr>
          <c:invertIfNegative val="0"/>
          <c:dPt>
            <c:idx val="5"/>
            <c:invertIfNegative val="0"/>
            <c:bubble3D val="0"/>
            <c:spPr>
              <a:solidFill>
                <a:schemeClr val="accent1"/>
              </a:solidFill>
              <a:ln>
                <a:noFill/>
              </a:ln>
            </c:spPr>
            <c:extLst>
              <c:ext xmlns:c16="http://schemas.microsoft.com/office/drawing/2014/chart" uri="{C3380CC4-5D6E-409C-BE32-E72D297353CC}">
                <c16:uniqueId val="{0000000C-F66D-4E1A-99AB-CA2594E02325}"/>
              </c:ext>
            </c:extLst>
          </c:dPt>
          <c:dPt>
            <c:idx val="6"/>
            <c:invertIfNegative val="0"/>
            <c:bubble3D val="0"/>
            <c:spPr>
              <a:solidFill>
                <a:schemeClr val="accent1"/>
              </a:solidFill>
              <a:ln>
                <a:noFill/>
              </a:ln>
            </c:spPr>
            <c:extLst>
              <c:ext xmlns:c16="http://schemas.microsoft.com/office/drawing/2014/chart" uri="{C3380CC4-5D6E-409C-BE32-E72D297353CC}">
                <c16:uniqueId val="{0000000D-F66D-4E1A-99AB-CA2594E02325}"/>
              </c:ext>
            </c:extLst>
          </c:dPt>
          <c:val>
            <c:numRef>
              <c:f>Sheet1!$A$5:$G$5</c:f>
              <c:numCache>
                <c:formatCode>General</c:formatCode>
                <c:ptCount val="7"/>
                <c:pt idx="0">
                  <c:v>0</c:v>
                </c:pt>
                <c:pt idx="1">
                  <c:v>0</c:v>
                </c:pt>
                <c:pt idx="2">
                  <c:v>0</c:v>
                </c:pt>
                <c:pt idx="3">
                  <c:v>0</c:v>
                </c:pt>
                <c:pt idx="4">
                  <c:v>0</c:v>
                </c:pt>
                <c:pt idx="5">
                  <c:v>3</c:v>
                </c:pt>
                <c:pt idx="6">
                  <c:v>3</c:v>
                </c:pt>
              </c:numCache>
            </c:numRef>
          </c:val>
          <c:extLst>
            <c:ext xmlns:c16="http://schemas.microsoft.com/office/drawing/2014/chart" uri="{C3380CC4-5D6E-409C-BE32-E72D297353CC}">
              <c16:uniqueId val="{0000000E-F66D-4E1A-99AB-CA2594E02325}"/>
            </c:ext>
          </c:extLst>
        </c:ser>
        <c:dLbls>
          <c:showLegendKey val="0"/>
          <c:showVal val="0"/>
          <c:showCatName val="0"/>
          <c:showSerName val="0"/>
          <c:showPercent val="0"/>
          <c:showBubbleSize val="0"/>
        </c:dLbls>
        <c:gapWidth val="80"/>
        <c:overlap val="100"/>
        <c:axId val="1672913967"/>
        <c:axId val="1"/>
      </c:barChart>
      <c:catAx>
        <c:axId val="1672913967"/>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28"/>
          <c:min val="0"/>
        </c:scaling>
        <c:delete val="0"/>
        <c:axPos val="l"/>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000" kern="1200">
                <a:solidFill>
                  <a:schemeClr val="tx1"/>
                </a:solidFill>
                <a:latin typeface="+mn-lt"/>
                <a:ea typeface="+mn-ea"/>
                <a:cs typeface="+mn-cs"/>
              </a:defRPr>
            </a:pPr>
            <a:endParaRPr lang="en-US"/>
          </a:p>
        </c:txPr>
        <c:crossAx val="1672913967"/>
        <c:crosses val="min"/>
        <c:crossBetween val="between"/>
        <c:majorUnit val="4"/>
      </c:valAx>
    </c:plotArea>
    <c:plotVisOnly val="0"/>
    <c:dispBlanksAs val="gap"/>
    <c:showDLblsOverMax val="1"/>
  </c:chart>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7615507169410514E-2"/>
          <c:y val="2.2481625594466061E-2"/>
          <c:w val="0.94476898566117895"/>
          <c:h val="0.95503674881106793"/>
        </c:manualLayout>
      </c:layout>
      <c:barChart>
        <c:barDir val="col"/>
        <c:grouping val="stacked"/>
        <c:varyColors val="0"/>
        <c:ser>
          <c:idx val="0"/>
          <c:order val="0"/>
          <c:spPr>
            <a:solidFill>
              <a:srgbClr val="364D6E"/>
            </a:solidFill>
            <a:ln>
              <a:noFill/>
            </a:ln>
          </c:spPr>
          <c:invertIfNegative val="0"/>
          <c:val>
            <c:numRef>
              <c:f>Sheet1!$A$1:$C$1</c:f>
              <c:numCache>
                <c:formatCode>General</c:formatCode>
                <c:ptCount val="3"/>
                <c:pt idx="0">
                  <c:v>47</c:v>
                </c:pt>
                <c:pt idx="1">
                  <c:v>46</c:v>
                </c:pt>
                <c:pt idx="2">
                  <c:v>26</c:v>
                </c:pt>
              </c:numCache>
            </c:numRef>
          </c:val>
          <c:extLst>
            <c:ext xmlns:c16="http://schemas.microsoft.com/office/drawing/2014/chart" uri="{C3380CC4-5D6E-409C-BE32-E72D297353CC}">
              <c16:uniqueId val="{00000000-F307-6B41-AB31-1F25EA7BF9A5}"/>
            </c:ext>
          </c:extLst>
        </c:ser>
        <c:ser>
          <c:idx val="1"/>
          <c:order val="1"/>
          <c:spPr>
            <a:solidFill>
              <a:srgbClr val="6F8DB9"/>
            </a:solidFill>
            <a:ln>
              <a:noFill/>
            </a:ln>
          </c:spPr>
          <c:invertIfNegative val="0"/>
          <c:val>
            <c:numRef>
              <c:f>Sheet1!$A$2:$C$2</c:f>
              <c:numCache>
                <c:formatCode>General</c:formatCode>
                <c:ptCount val="3"/>
                <c:pt idx="0">
                  <c:v>205</c:v>
                </c:pt>
                <c:pt idx="1">
                  <c:v>138</c:v>
                </c:pt>
                <c:pt idx="2">
                  <c:v>154</c:v>
                </c:pt>
              </c:numCache>
            </c:numRef>
          </c:val>
          <c:extLst>
            <c:ext xmlns:c16="http://schemas.microsoft.com/office/drawing/2014/chart" uri="{C3380CC4-5D6E-409C-BE32-E72D297353CC}">
              <c16:uniqueId val="{00000001-F307-6B41-AB31-1F25EA7BF9A5}"/>
            </c:ext>
          </c:extLst>
        </c:ser>
        <c:ser>
          <c:idx val="2"/>
          <c:order val="2"/>
          <c:spPr>
            <a:solidFill>
              <a:srgbClr val="9DB1CF"/>
            </a:solidFill>
            <a:ln>
              <a:noFill/>
            </a:ln>
          </c:spPr>
          <c:invertIfNegative val="0"/>
          <c:val>
            <c:numRef>
              <c:f>Sheet1!$A$3:$C$3</c:f>
              <c:numCache>
                <c:formatCode>General</c:formatCode>
                <c:ptCount val="3"/>
                <c:pt idx="0">
                  <c:v>297</c:v>
                </c:pt>
                <c:pt idx="1">
                  <c:v>565</c:v>
                </c:pt>
                <c:pt idx="2">
                  <c:v>872</c:v>
                </c:pt>
              </c:numCache>
            </c:numRef>
          </c:val>
          <c:extLst>
            <c:ext xmlns:c16="http://schemas.microsoft.com/office/drawing/2014/chart" uri="{C3380CC4-5D6E-409C-BE32-E72D297353CC}">
              <c16:uniqueId val="{00000002-F307-6B41-AB31-1F25EA7BF9A5}"/>
            </c:ext>
          </c:extLst>
        </c:ser>
        <c:ser>
          <c:idx val="3"/>
          <c:order val="3"/>
          <c:spPr>
            <a:solidFill>
              <a:srgbClr val="C3CFE1"/>
            </a:solidFill>
            <a:ln>
              <a:noFill/>
            </a:ln>
          </c:spPr>
          <c:invertIfNegative val="0"/>
          <c:val>
            <c:numRef>
              <c:f>Sheet1!$A$4:$C$4</c:f>
              <c:numCache>
                <c:formatCode>General</c:formatCode>
                <c:ptCount val="3"/>
                <c:pt idx="0">
                  <c:v>155</c:v>
                </c:pt>
                <c:pt idx="1">
                  <c:v>704</c:v>
                </c:pt>
                <c:pt idx="2">
                  <c:v>1499</c:v>
                </c:pt>
              </c:numCache>
            </c:numRef>
          </c:val>
          <c:extLst>
            <c:ext xmlns:c16="http://schemas.microsoft.com/office/drawing/2014/chart" uri="{C3380CC4-5D6E-409C-BE32-E72D297353CC}">
              <c16:uniqueId val="{00000003-F307-6B41-AB31-1F25EA7BF9A5}"/>
            </c:ext>
          </c:extLst>
        </c:ser>
        <c:ser>
          <c:idx val="4"/>
          <c:order val="4"/>
          <c:spPr>
            <a:solidFill>
              <a:srgbClr val="DFE5EF"/>
            </a:solidFill>
            <a:ln>
              <a:noFill/>
            </a:ln>
          </c:spPr>
          <c:invertIfNegative val="0"/>
          <c:val>
            <c:numRef>
              <c:f>Sheet1!$A$5:$C$5</c:f>
              <c:numCache>
                <c:formatCode>General</c:formatCode>
                <c:ptCount val="3"/>
                <c:pt idx="0">
                  <c:v>283</c:v>
                </c:pt>
                <c:pt idx="1">
                  <c:v>917</c:v>
                </c:pt>
                <c:pt idx="2">
                  <c:v>2046</c:v>
                </c:pt>
              </c:numCache>
            </c:numRef>
          </c:val>
          <c:extLst>
            <c:ext xmlns:c16="http://schemas.microsoft.com/office/drawing/2014/chart" uri="{C3380CC4-5D6E-409C-BE32-E72D297353CC}">
              <c16:uniqueId val="{00000004-F307-6B41-AB31-1F25EA7BF9A5}"/>
            </c:ext>
          </c:extLst>
        </c:ser>
        <c:dLbls>
          <c:showLegendKey val="0"/>
          <c:showVal val="0"/>
          <c:showCatName val="0"/>
          <c:showSerName val="0"/>
          <c:showPercent val="0"/>
          <c:showBubbleSize val="0"/>
        </c:dLbls>
        <c:gapWidth val="80"/>
        <c:overlap val="100"/>
        <c:axId val="1589105392"/>
        <c:axId val="1"/>
      </c:barChart>
      <c:catAx>
        <c:axId val="1589105392"/>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5000"/>
          <c:min val="0"/>
        </c:scaling>
        <c:delete val="0"/>
        <c:axPos val="l"/>
        <c:majorGridlines>
          <c:spPr>
            <a:ln>
              <a:noFill/>
            </a:ln>
          </c:spPr>
        </c:majorGridlines>
        <c:numFmt formatCode="General" sourceLinked="1"/>
        <c:majorTickMark val="out"/>
        <c:minorTickMark val="none"/>
        <c:tickLblPos val="none"/>
        <c:spPr>
          <a:ln w="9525" cmpd="sng" algn="ctr">
            <a:solidFill>
              <a:schemeClr val="tx1"/>
            </a:solidFill>
            <a:prstDash val="solid"/>
          </a:ln>
        </c:spPr>
        <c:txPr>
          <a:bodyPr wrap="none"/>
          <a:lstStyle/>
          <a:p>
            <a:pPr>
              <a:defRPr sz="1000" kern="1200">
                <a:latin typeface="+mn-lt"/>
                <a:ea typeface="+mn-ea"/>
                <a:cs typeface="+mn-cs"/>
              </a:defRPr>
            </a:pPr>
            <a:endParaRPr lang="en-US"/>
          </a:p>
        </c:txPr>
        <c:crossAx val="1589105392"/>
        <c:crosses val="min"/>
        <c:crossBetween val="between"/>
        <c:majorUnit val="500"/>
      </c:valAx>
    </c:plotArea>
    <c:plotVisOnly val="0"/>
    <c:dispBlanksAs val="gap"/>
    <c:showDLblsOverMax val="1"/>
  </c:chart>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8428674873280235E-2"/>
          <c:y val="2.4333177351427236E-2"/>
          <c:w val="0.8631426502534395"/>
          <c:h val="0.86523163313055684"/>
        </c:manualLayout>
      </c:layout>
      <c:scatterChart>
        <c:scatterStyle val="lineMarker"/>
        <c:varyColors val="0"/>
        <c:ser>
          <c:idx val="0"/>
          <c:order val="0"/>
          <c:spPr>
            <a:ln w="19050" cmpd="sng" algn="ctr">
              <a:solidFill>
                <a:schemeClr val="accent1"/>
              </a:solidFill>
              <a:prstDash val="solid"/>
            </a:ln>
          </c:spPr>
          <c:marker>
            <c:symbol val="circle"/>
            <c:size val="5"/>
            <c:spPr>
              <a:solidFill>
                <a:schemeClr val="accent1"/>
              </a:solidFill>
              <a:ln w="9525" cmpd="sng" algn="ctr">
                <a:solidFill>
                  <a:schemeClr val="accent1"/>
                </a:solidFill>
                <a:prstDash val="solid"/>
              </a:ln>
            </c:spPr>
          </c:marker>
          <c:xVal>
            <c:numRef>
              <c:f>Sheet1!$A$1:$J$1</c:f>
              <c:numCache>
                <c:formatCode>General</c:formatCode>
                <c:ptCount val="10"/>
                <c:pt idx="0">
                  <c:v>2015</c:v>
                </c:pt>
                <c:pt idx="1">
                  <c:v>2016</c:v>
                </c:pt>
                <c:pt idx="2">
                  <c:v>2017</c:v>
                </c:pt>
                <c:pt idx="3">
                  <c:v>2018</c:v>
                </c:pt>
                <c:pt idx="4">
                  <c:v>2019</c:v>
                </c:pt>
                <c:pt idx="5">
                  <c:v>2020</c:v>
                </c:pt>
                <c:pt idx="6">
                  <c:v>2021</c:v>
                </c:pt>
                <c:pt idx="7">
                  <c:v>2022</c:v>
                </c:pt>
                <c:pt idx="8">
                  <c:v>2023</c:v>
                </c:pt>
                <c:pt idx="9">
                  <c:v>2024</c:v>
                </c:pt>
              </c:numCache>
            </c:numRef>
          </c:xVal>
          <c:yVal>
            <c:numRef>
              <c:f>Sheet1!$A$2:$J$2</c:f>
              <c:numCache>
                <c:formatCode>General</c:formatCode>
                <c:ptCount val="10"/>
                <c:pt idx="0">
                  <c:v>7.489553168271776</c:v>
                </c:pt>
                <c:pt idx="1">
                  <c:v>11.295736315853169</c:v>
                </c:pt>
                <c:pt idx="2">
                  <c:v>16.358780395236167</c:v>
                </c:pt>
                <c:pt idx="3">
                  <c:v>20.911518310873497</c:v>
                </c:pt>
                <c:pt idx="4">
                  <c:v>25.128589889956991</c:v>
                </c:pt>
                <c:pt idx="5">
                  <c:v>29.437545347644857</c:v>
                </c:pt>
                <c:pt idx="6">
                  <c:v>33.302604775210824</c:v>
                </c:pt>
                <c:pt idx="7">
                  <c:v>36.968240644149958</c:v>
                </c:pt>
                <c:pt idx="8">
                  <c:v>41.543948167487216</c:v>
                </c:pt>
                <c:pt idx="9">
                  <c:v>48.124862740439568</c:v>
                </c:pt>
              </c:numCache>
            </c:numRef>
          </c:yVal>
          <c:smooth val="0"/>
          <c:extLst>
            <c:ext xmlns:c16="http://schemas.microsoft.com/office/drawing/2014/chart" uri="{C3380CC4-5D6E-409C-BE32-E72D297353CC}">
              <c16:uniqueId val="{00000000-2DA0-6A41-BB2F-C34D4B90B337}"/>
            </c:ext>
          </c:extLst>
        </c:ser>
        <c:ser>
          <c:idx val="1"/>
          <c:order val="1"/>
          <c:spPr>
            <a:ln w="19050" cmpd="sng" algn="ctr">
              <a:solidFill>
                <a:schemeClr val="accent3"/>
              </a:solidFill>
              <a:prstDash val="lgDash"/>
            </a:ln>
          </c:spPr>
          <c:marker>
            <c:symbol val="triangle"/>
            <c:size val="5"/>
            <c:spPr>
              <a:solidFill>
                <a:schemeClr val="accent3"/>
              </a:solidFill>
              <a:ln w="9525" cmpd="sng" algn="ctr">
                <a:solidFill>
                  <a:schemeClr val="accent3"/>
                </a:solidFill>
                <a:prstDash val="solid"/>
              </a:ln>
            </c:spPr>
          </c:marker>
          <c:xVal>
            <c:numRef>
              <c:f>Sheet1!$A$1:$J$1</c:f>
              <c:numCache>
                <c:formatCode>General</c:formatCode>
                <c:ptCount val="10"/>
                <c:pt idx="0">
                  <c:v>2015</c:v>
                </c:pt>
                <c:pt idx="1">
                  <c:v>2016</c:v>
                </c:pt>
                <c:pt idx="2">
                  <c:v>2017</c:v>
                </c:pt>
                <c:pt idx="3">
                  <c:v>2018</c:v>
                </c:pt>
                <c:pt idx="4">
                  <c:v>2019</c:v>
                </c:pt>
                <c:pt idx="5">
                  <c:v>2020</c:v>
                </c:pt>
                <c:pt idx="6">
                  <c:v>2021</c:v>
                </c:pt>
                <c:pt idx="7">
                  <c:v>2022</c:v>
                </c:pt>
                <c:pt idx="8">
                  <c:v>2023</c:v>
                </c:pt>
                <c:pt idx="9">
                  <c:v>2024</c:v>
                </c:pt>
              </c:numCache>
            </c:numRef>
          </c:xVal>
          <c:yVal>
            <c:numRef>
              <c:f>Sheet1!$A$3:$J$3</c:f>
              <c:numCache>
                <c:formatCode>General</c:formatCode>
                <c:ptCount val="10"/>
                <c:pt idx="0">
                  <c:v>4.604739612692228</c:v>
                </c:pt>
                <c:pt idx="1">
                  <c:v>8.9810813498173019</c:v>
                </c:pt>
                <c:pt idx="2">
                  <c:v>14.140664992480815</c:v>
                </c:pt>
                <c:pt idx="3">
                  <c:v>18.138535682346209</c:v>
                </c:pt>
                <c:pt idx="4">
                  <c:v>22.065531451889207</c:v>
                </c:pt>
                <c:pt idx="5">
                  <c:v>25.771364918623426</c:v>
                </c:pt>
                <c:pt idx="6">
                  <c:v>29.797037077455784</c:v>
                </c:pt>
                <c:pt idx="7">
                  <c:v>33.562079785945045</c:v>
                </c:pt>
                <c:pt idx="8">
                  <c:v>37.537929826865508</c:v>
                </c:pt>
                <c:pt idx="9">
                  <c:v>45.36576139110484</c:v>
                </c:pt>
              </c:numCache>
            </c:numRef>
          </c:yVal>
          <c:smooth val="0"/>
          <c:extLst>
            <c:ext xmlns:c16="http://schemas.microsoft.com/office/drawing/2014/chart" uri="{C3380CC4-5D6E-409C-BE32-E72D297353CC}">
              <c16:uniqueId val="{00000001-2DA0-6A41-BB2F-C34D4B90B337}"/>
            </c:ext>
          </c:extLst>
        </c:ser>
        <c:ser>
          <c:idx val="2"/>
          <c:order val="2"/>
          <c:spPr>
            <a:ln w="19050" cmpd="sng" algn="ctr">
              <a:solidFill>
                <a:schemeClr val="accent6"/>
              </a:solidFill>
              <a:prstDash val="dash"/>
            </a:ln>
          </c:spPr>
          <c:marker>
            <c:symbol val="diamond"/>
            <c:size val="5"/>
            <c:spPr>
              <a:solidFill>
                <a:schemeClr val="accent6"/>
              </a:solidFill>
              <a:ln w="9525" cmpd="sng" algn="ctr">
                <a:solidFill>
                  <a:schemeClr val="accent6"/>
                </a:solidFill>
                <a:prstDash val="solid"/>
              </a:ln>
            </c:spPr>
          </c:marker>
          <c:xVal>
            <c:numRef>
              <c:f>Sheet1!$A$1:$J$1</c:f>
              <c:numCache>
                <c:formatCode>General</c:formatCode>
                <c:ptCount val="10"/>
                <c:pt idx="0">
                  <c:v>2015</c:v>
                </c:pt>
                <c:pt idx="1">
                  <c:v>2016</c:v>
                </c:pt>
                <c:pt idx="2">
                  <c:v>2017</c:v>
                </c:pt>
                <c:pt idx="3">
                  <c:v>2018</c:v>
                </c:pt>
                <c:pt idx="4">
                  <c:v>2019</c:v>
                </c:pt>
                <c:pt idx="5">
                  <c:v>2020</c:v>
                </c:pt>
                <c:pt idx="6">
                  <c:v>2021</c:v>
                </c:pt>
                <c:pt idx="7">
                  <c:v>2022</c:v>
                </c:pt>
                <c:pt idx="8">
                  <c:v>2023</c:v>
                </c:pt>
                <c:pt idx="9">
                  <c:v>2024</c:v>
                </c:pt>
              </c:numCache>
            </c:numRef>
          </c:xVal>
          <c:yVal>
            <c:numRef>
              <c:f>Sheet1!$A$4:$J$4</c:f>
              <c:numCache>
                <c:formatCode>General</c:formatCode>
                <c:ptCount val="10"/>
                <c:pt idx="0">
                  <c:v>2.1815222814636286</c:v>
                </c:pt>
                <c:pt idx="1">
                  <c:v>4.1815222814636286</c:v>
                </c:pt>
                <c:pt idx="2">
                  <c:v>8.1815222814636286</c:v>
                </c:pt>
                <c:pt idx="3">
                  <c:v>15.181522281463629</c:v>
                </c:pt>
                <c:pt idx="4">
                  <c:v>18.181522281463629</c:v>
                </c:pt>
                <c:pt idx="5">
                  <c:v>22.181522281463621</c:v>
                </c:pt>
                <c:pt idx="6">
                  <c:v>27.181522281463629</c:v>
                </c:pt>
                <c:pt idx="7">
                  <c:v>32.181522281463629</c:v>
                </c:pt>
                <c:pt idx="8">
                  <c:v>39.181522281463629</c:v>
                </c:pt>
                <c:pt idx="9">
                  <c:v>44.181522281463629</c:v>
                </c:pt>
              </c:numCache>
            </c:numRef>
          </c:yVal>
          <c:smooth val="0"/>
          <c:extLst>
            <c:ext xmlns:c16="http://schemas.microsoft.com/office/drawing/2014/chart" uri="{C3380CC4-5D6E-409C-BE32-E72D297353CC}">
              <c16:uniqueId val="{00000002-2DA0-6A41-BB2F-C34D4B90B337}"/>
            </c:ext>
          </c:extLst>
        </c:ser>
        <c:dLbls>
          <c:showLegendKey val="0"/>
          <c:showVal val="0"/>
          <c:showCatName val="0"/>
          <c:showSerName val="0"/>
          <c:showPercent val="0"/>
          <c:showBubbleSize val="0"/>
        </c:dLbls>
        <c:axId val="4"/>
        <c:axId val="5"/>
      </c:scatterChart>
      <c:valAx>
        <c:axId val="4"/>
        <c:scaling>
          <c:orientation val="minMax"/>
          <c:max val="2024"/>
          <c:min val="2015"/>
        </c:scaling>
        <c:delete val="0"/>
        <c:axPos val="b"/>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000" kern="1200">
                <a:solidFill>
                  <a:schemeClr val="tx1"/>
                </a:solidFill>
                <a:latin typeface="+mn-lt"/>
                <a:ea typeface="+mn-ea"/>
                <a:cs typeface="+mn-cs"/>
              </a:defRPr>
            </a:pPr>
            <a:endParaRPr lang="en-GT"/>
          </a:p>
        </c:txPr>
        <c:crossAx val="5"/>
        <c:crosses val="min"/>
        <c:crossBetween val="midCat"/>
        <c:majorUnit val="1"/>
      </c:valAx>
      <c:valAx>
        <c:axId val="5"/>
        <c:scaling>
          <c:orientation val="minMax"/>
          <c:max val="49.181522281463629"/>
          <c:min val="0"/>
        </c:scaling>
        <c:delete val="0"/>
        <c:axPos val="l"/>
        <c:majorGridlines>
          <c:spPr>
            <a:ln>
              <a:noFill/>
            </a:ln>
          </c:spPr>
        </c:majorGridlines>
        <c:numFmt formatCode="General" sourceLinked="1"/>
        <c:majorTickMark val="none"/>
        <c:minorTickMark val="none"/>
        <c:tickLblPos val="none"/>
        <c:spPr>
          <a:ln w="9525" cmpd="sng" algn="ctr">
            <a:solidFill>
              <a:schemeClr val="tx1"/>
            </a:solidFill>
            <a:prstDash val="solid"/>
          </a:ln>
        </c:spPr>
        <c:crossAx val="4"/>
        <c:crosses val="min"/>
        <c:crossBetween val="midCat"/>
      </c:valAx>
    </c:plotArea>
    <c:plotVisOnly val="0"/>
    <c:dispBlanksAs val="gap"/>
    <c:showDLblsOverMax val="1"/>
  </c:chart>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7.8776394152680021E-2"/>
          <c:y val="0.10473537604456824"/>
          <c:w val="0.90714672441797506"/>
          <c:h val="0.81225626740947077"/>
        </c:manualLayout>
      </c:layout>
      <c:barChart>
        <c:barDir val="col"/>
        <c:grouping val="clustered"/>
        <c:varyColors val="0"/>
        <c:ser>
          <c:idx val="0"/>
          <c:order val="0"/>
          <c:spPr>
            <a:solidFill>
              <a:schemeClr val="accent6"/>
            </a:solidFill>
            <a:ln>
              <a:noFill/>
            </a:ln>
          </c:spPr>
          <c:invertIfNegative val="0"/>
          <c:dLbls>
            <c:dLbl>
              <c:idx val="0"/>
              <c:layout>
                <c:manualLayout>
                  <c:x val="0"/>
                  <c:y val="-0.11532033426183844"/>
                </c:manualLayout>
              </c:layout>
              <c:numFmt formatCode="#,##0;&quot;-&quot;#,##0" sourceLinked="0"/>
              <c:spPr>
                <a:noFill/>
                <a:ln>
                  <a:noFill/>
                </a:ln>
              </c:spPr>
              <c:txPr>
                <a:bodyPr wrap="none"/>
                <a:lstStyle/>
                <a:p>
                  <a:pPr>
                    <a:defRPr sz="105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0-3E62-B04B-AED3-A317A0A32C57}"/>
                </c:ext>
              </c:extLst>
            </c:dLbl>
            <c:dLbl>
              <c:idx val="1"/>
              <c:layout>
                <c:manualLayout>
                  <c:x val="0"/>
                  <c:y val="-0.13314763231197771"/>
                </c:manualLayout>
              </c:layout>
              <c:numFmt formatCode="#,##0;&quot;-&quot;#,##0" sourceLinked="0"/>
              <c:spPr>
                <a:noFill/>
                <a:ln>
                  <a:noFill/>
                </a:ln>
              </c:spPr>
              <c:txPr>
                <a:bodyPr wrap="none"/>
                <a:lstStyle/>
                <a:p>
                  <a:pPr>
                    <a:defRPr sz="105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1-3E62-B04B-AED3-A317A0A32C57}"/>
                </c:ext>
              </c:extLst>
            </c:dLbl>
            <c:dLbl>
              <c:idx val="2"/>
              <c:layout>
                <c:manualLayout>
                  <c:x val="0"/>
                  <c:y val="-2.5069637883008356E-2"/>
                </c:manualLayout>
              </c:layout>
              <c:numFmt formatCode="#,##0;&quot;-&quot;#,##0" sourceLinked="0"/>
              <c:spPr>
                <a:noFill/>
                <a:ln>
                  <a:noFill/>
                </a:ln>
              </c:spPr>
              <c:txPr>
                <a:bodyPr wrap="none"/>
                <a:lstStyle/>
                <a:p>
                  <a:pPr>
                    <a:defRPr sz="105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2-3E62-B04B-AED3-A317A0A32C57}"/>
                </c:ext>
              </c:extLst>
            </c:dLbl>
            <c:dLbl>
              <c:idx val="3"/>
              <c:layout>
                <c:manualLayout>
                  <c:x val="0"/>
                  <c:y val="-0.10027855153203342"/>
                </c:manualLayout>
              </c:layout>
              <c:numFmt formatCode="#,##0;&quot;-&quot;#,##0" sourceLinked="0"/>
              <c:spPr>
                <a:noFill/>
                <a:ln>
                  <a:noFill/>
                </a:ln>
              </c:spPr>
              <c:txPr>
                <a:bodyPr wrap="none"/>
                <a:lstStyle/>
                <a:p>
                  <a:pPr>
                    <a:defRPr sz="105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3-3E62-B04B-AED3-A317A0A32C57}"/>
                </c:ext>
              </c:extLst>
            </c:dLbl>
            <c:dLbl>
              <c:idx val="4"/>
              <c:layout>
                <c:manualLayout>
                  <c:x val="0"/>
                  <c:y val="-2.5069637883008356E-2"/>
                </c:manualLayout>
              </c:layout>
              <c:numFmt formatCode="#,##0;&quot;-&quot;#,##0" sourceLinked="0"/>
              <c:spPr>
                <a:noFill/>
                <a:ln>
                  <a:noFill/>
                </a:ln>
              </c:spPr>
              <c:txPr>
                <a:bodyPr wrap="none"/>
                <a:lstStyle/>
                <a:p>
                  <a:pPr>
                    <a:defRPr sz="105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4-3E62-B04B-AED3-A317A0A32C57}"/>
                </c:ext>
              </c:extLst>
            </c:dLbl>
            <c:dLbl>
              <c:idx val="5"/>
              <c:layout>
                <c:manualLayout>
                  <c:x val="0"/>
                  <c:y val="-6.2395543175487463E-2"/>
                </c:manualLayout>
              </c:layout>
              <c:numFmt formatCode="#,##0;&quot;-&quot;#,##0" sourceLinked="0"/>
              <c:spPr>
                <a:noFill/>
                <a:ln>
                  <a:noFill/>
                </a:ln>
              </c:spPr>
              <c:txPr>
                <a:bodyPr wrap="none"/>
                <a:lstStyle/>
                <a:p>
                  <a:pPr>
                    <a:defRPr sz="105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5-3E62-B04B-AED3-A317A0A32C57}"/>
                </c:ext>
              </c:extLst>
            </c:dLbl>
            <c:dLbl>
              <c:idx val="6"/>
              <c:layout>
                <c:manualLayout>
                  <c:x val="0"/>
                  <c:y val="-2.5069637883008356E-2"/>
                </c:manualLayout>
              </c:layout>
              <c:numFmt formatCode="#,##0;&quot;-&quot;#,##0" sourceLinked="0"/>
              <c:spPr>
                <a:noFill/>
                <a:ln>
                  <a:noFill/>
                </a:ln>
              </c:spPr>
              <c:txPr>
                <a:bodyPr wrap="none"/>
                <a:lstStyle/>
                <a:p>
                  <a:pPr>
                    <a:defRPr sz="105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6-3E62-B04B-AED3-A317A0A32C57}"/>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val>
            <c:numRef>
              <c:f>Sheet1!$A$1:$G$1</c:f>
              <c:numCache>
                <c:formatCode>General</c:formatCode>
                <c:ptCount val="7"/>
                <c:pt idx="0">
                  <c:v>21</c:v>
                </c:pt>
                <c:pt idx="1">
                  <c:v>26</c:v>
                </c:pt>
                <c:pt idx="2">
                  <c:v>5</c:v>
                </c:pt>
                <c:pt idx="3">
                  <c:v>17</c:v>
                </c:pt>
                <c:pt idx="4">
                  <c:v>5</c:v>
                </c:pt>
                <c:pt idx="5">
                  <c:v>10</c:v>
                </c:pt>
                <c:pt idx="6">
                  <c:v>5</c:v>
                </c:pt>
              </c:numCache>
            </c:numRef>
          </c:val>
          <c:extLst>
            <c:ext xmlns:c16="http://schemas.microsoft.com/office/drawing/2014/chart" uri="{C3380CC4-5D6E-409C-BE32-E72D297353CC}">
              <c16:uniqueId val="{00000007-3E62-B04B-AED3-A317A0A32C57}"/>
            </c:ext>
          </c:extLst>
        </c:ser>
        <c:ser>
          <c:idx val="1"/>
          <c:order val="1"/>
          <c:spPr>
            <a:solidFill>
              <a:schemeClr val="folHlink"/>
            </a:solidFill>
            <a:ln>
              <a:noFill/>
            </a:ln>
          </c:spPr>
          <c:invertIfNegative val="0"/>
          <c:dLbls>
            <c:dLbl>
              <c:idx val="0"/>
              <c:layout>
                <c:manualLayout>
                  <c:x val="0"/>
                  <c:y val="-0.43565459610027857"/>
                </c:manualLayout>
              </c:layout>
              <c:numFmt formatCode="#,##0;&quot;-&quot;#,##0" sourceLinked="0"/>
              <c:spPr>
                <a:noFill/>
                <a:ln>
                  <a:noFill/>
                </a:ln>
              </c:spPr>
              <c:txPr>
                <a:bodyPr wrap="none"/>
                <a:lstStyle/>
                <a:p>
                  <a:pPr>
                    <a:defRPr sz="105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8-3E62-B04B-AED3-A317A0A32C57}"/>
                </c:ext>
              </c:extLst>
            </c:dLbl>
            <c:dLbl>
              <c:idx val="1"/>
              <c:layout>
                <c:manualLayout>
                  <c:x val="0"/>
                  <c:y val="-0.43565459610027857"/>
                </c:manualLayout>
              </c:layout>
              <c:numFmt formatCode="#,##0;&quot;-&quot;#,##0" sourceLinked="0"/>
              <c:spPr>
                <a:noFill/>
                <a:ln>
                  <a:noFill/>
                </a:ln>
              </c:spPr>
              <c:txPr>
                <a:bodyPr wrap="none"/>
                <a:lstStyle/>
                <a:p>
                  <a:pPr>
                    <a:defRPr sz="105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9-3E62-B04B-AED3-A317A0A32C57}"/>
                </c:ext>
              </c:extLst>
            </c:dLbl>
            <c:dLbl>
              <c:idx val="2"/>
              <c:layout>
                <c:manualLayout>
                  <c:x val="0"/>
                  <c:y val="-0.14818941504178273"/>
                </c:manualLayout>
              </c:layout>
              <c:numFmt formatCode="#,##0;&quot;-&quot;#,##0" sourceLinked="0"/>
              <c:spPr>
                <a:noFill/>
                <a:ln>
                  <a:noFill/>
                </a:ln>
              </c:spPr>
              <c:txPr>
                <a:bodyPr wrap="none"/>
                <a:lstStyle/>
                <a:p>
                  <a:pPr>
                    <a:defRPr sz="105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A-3E62-B04B-AED3-A317A0A32C57}"/>
                </c:ext>
              </c:extLst>
            </c:dLbl>
            <c:dLbl>
              <c:idx val="3"/>
              <c:layout>
                <c:manualLayout>
                  <c:x val="0"/>
                  <c:y val="-0.32869080779944287"/>
                </c:manualLayout>
              </c:layout>
              <c:numFmt formatCode="#,##0;&quot;-&quot;#,##0" sourceLinked="0"/>
              <c:spPr>
                <a:noFill/>
                <a:ln>
                  <a:noFill/>
                </a:ln>
              </c:spPr>
              <c:txPr>
                <a:bodyPr wrap="none"/>
                <a:lstStyle/>
                <a:p>
                  <a:pPr>
                    <a:defRPr sz="105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B-3E62-B04B-AED3-A317A0A32C57}"/>
                </c:ext>
              </c:extLst>
            </c:dLbl>
            <c:dLbl>
              <c:idx val="4"/>
              <c:layout>
                <c:manualLayout>
                  <c:x val="0"/>
                  <c:y val="-0.16267409470752089"/>
                </c:manualLayout>
              </c:layout>
              <c:numFmt formatCode="#,##0;&quot;-&quot;#,##0" sourceLinked="0"/>
              <c:spPr>
                <a:noFill/>
                <a:ln>
                  <a:noFill/>
                </a:ln>
              </c:spPr>
              <c:txPr>
                <a:bodyPr wrap="none"/>
                <a:lstStyle/>
                <a:p>
                  <a:pPr>
                    <a:defRPr sz="105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C-3E62-B04B-AED3-A317A0A32C57}"/>
                </c:ext>
              </c:extLst>
            </c:dLbl>
            <c:dLbl>
              <c:idx val="5"/>
              <c:layout>
                <c:manualLayout>
                  <c:x val="0"/>
                  <c:y val="-0.42506963788300833"/>
                </c:manualLayout>
              </c:layout>
              <c:numFmt formatCode="#,##0;&quot;-&quot;#,##0" sourceLinked="0"/>
              <c:spPr>
                <a:noFill/>
                <a:ln>
                  <a:noFill/>
                </a:ln>
              </c:spPr>
              <c:txPr>
                <a:bodyPr wrap="none"/>
                <a:lstStyle/>
                <a:p>
                  <a:pPr>
                    <a:defRPr sz="105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D-3E62-B04B-AED3-A317A0A32C57}"/>
                </c:ext>
              </c:extLst>
            </c:dLbl>
            <c:dLbl>
              <c:idx val="6"/>
              <c:layout>
                <c:manualLayout>
                  <c:x val="0"/>
                  <c:y val="-7.6880222841225629E-2"/>
                </c:manualLayout>
              </c:layout>
              <c:numFmt formatCode="#,##0;&quot;-&quot;#,##0" sourceLinked="0"/>
              <c:spPr>
                <a:noFill/>
                <a:ln>
                  <a:noFill/>
                </a:ln>
              </c:spPr>
              <c:txPr>
                <a:bodyPr wrap="none"/>
                <a:lstStyle/>
                <a:p>
                  <a:pPr>
                    <a:defRPr sz="105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E-3E62-B04B-AED3-A317A0A32C57}"/>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val>
            <c:numRef>
              <c:f>Sheet1!$A$2:$G$2</c:f>
              <c:numCache>
                <c:formatCode>General</c:formatCode>
                <c:ptCount val="7"/>
                <c:pt idx="0">
                  <c:v>108</c:v>
                </c:pt>
                <c:pt idx="1">
                  <c:v>108</c:v>
                </c:pt>
                <c:pt idx="2">
                  <c:v>30</c:v>
                </c:pt>
                <c:pt idx="3">
                  <c:v>79</c:v>
                </c:pt>
                <c:pt idx="4">
                  <c:v>34</c:v>
                </c:pt>
                <c:pt idx="5">
                  <c:v>105</c:v>
                </c:pt>
                <c:pt idx="6">
                  <c:v>12</c:v>
                </c:pt>
              </c:numCache>
            </c:numRef>
          </c:val>
          <c:extLst>
            <c:ext xmlns:c16="http://schemas.microsoft.com/office/drawing/2014/chart" uri="{C3380CC4-5D6E-409C-BE32-E72D297353CC}">
              <c16:uniqueId val="{0000000F-3E62-B04B-AED3-A317A0A32C57}"/>
            </c:ext>
          </c:extLst>
        </c:ser>
        <c:dLbls>
          <c:showLegendKey val="0"/>
          <c:showVal val="0"/>
          <c:showCatName val="0"/>
          <c:showSerName val="0"/>
          <c:showPercent val="0"/>
          <c:showBubbleSize val="0"/>
        </c:dLbls>
        <c:gapWidth val="80"/>
        <c:axId val="56822399"/>
        <c:axId val="1"/>
      </c:barChart>
      <c:catAx>
        <c:axId val="56822399"/>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110"/>
          <c:min val="0"/>
        </c:scaling>
        <c:delete val="0"/>
        <c:axPos val="l"/>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050" kern="1200">
                <a:solidFill>
                  <a:schemeClr val="tx1"/>
                </a:solidFill>
                <a:latin typeface="+mn-lt"/>
                <a:ea typeface="+mn-ea"/>
                <a:cs typeface="+mn-cs"/>
              </a:defRPr>
            </a:pPr>
            <a:endParaRPr lang="en-US"/>
          </a:p>
        </c:txPr>
        <c:crossAx val="56822399"/>
        <c:crosses val="min"/>
        <c:crossBetween val="between"/>
        <c:majorUnit val="10"/>
      </c:valAx>
    </c:plotArea>
    <c:plotVisOnly val="0"/>
    <c:dispBlanksAs val="gap"/>
    <c:showDLblsOverMax val="1"/>
  </c:chart>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364711232378354E-2"/>
          <c:y val="5.048943843379701E-2"/>
          <c:w val="0.81991814461118695"/>
          <c:h val="0.89902112313240601"/>
        </c:manualLayout>
      </c:layout>
      <c:barChart>
        <c:barDir val="col"/>
        <c:grouping val="stacked"/>
        <c:varyColors val="0"/>
        <c:ser>
          <c:idx val="0"/>
          <c:order val="0"/>
          <c:spPr>
            <a:solidFill>
              <a:schemeClr val="folHlink"/>
            </a:solidFill>
            <a:ln>
              <a:noFill/>
            </a:ln>
          </c:spPr>
          <c:invertIfNegative val="0"/>
          <c:val>
            <c:numRef>
              <c:f>Sheet1!$A$1:$H$1</c:f>
              <c:numCache>
                <c:formatCode>General</c:formatCode>
                <c:ptCount val="8"/>
                <c:pt idx="0">
                  <c:v>0</c:v>
                </c:pt>
                <c:pt idx="1">
                  <c:v>0</c:v>
                </c:pt>
                <c:pt idx="2">
                  <c:v>0.02</c:v>
                </c:pt>
                <c:pt idx="3">
                  <c:v>0.15</c:v>
                </c:pt>
                <c:pt idx="4">
                  <c:v>0.95</c:v>
                </c:pt>
                <c:pt idx="5">
                  <c:v>6.1</c:v>
                </c:pt>
                <c:pt idx="6">
                  <c:v>23.400000000000002</c:v>
                </c:pt>
                <c:pt idx="7">
                  <c:v>49.8</c:v>
                </c:pt>
              </c:numCache>
            </c:numRef>
          </c:val>
          <c:extLst>
            <c:ext xmlns:c16="http://schemas.microsoft.com/office/drawing/2014/chart" uri="{C3380CC4-5D6E-409C-BE32-E72D297353CC}">
              <c16:uniqueId val="{00000000-6648-424E-A5EF-1CC201A81227}"/>
            </c:ext>
          </c:extLst>
        </c:ser>
        <c:dLbls>
          <c:showLegendKey val="0"/>
          <c:showVal val="0"/>
          <c:showCatName val="0"/>
          <c:showSerName val="0"/>
          <c:showPercent val="0"/>
          <c:showBubbleSize val="0"/>
        </c:dLbls>
        <c:gapWidth val="80"/>
        <c:overlap val="100"/>
        <c:axId val="1797814720"/>
        <c:axId val="1"/>
      </c:barChart>
      <c:lineChart>
        <c:grouping val="standard"/>
        <c:varyColors val="0"/>
        <c:ser>
          <c:idx val="1"/>
          <c:order val="1"/>
          <c:spPr>
            <a:ln w="28575" cmpd="sng" algn="ctr">
              <a:solidFill>
                <a:schemeClr val="accent6"/>
              </a:solidFill>
              <a:prstDash val="solid"/>
            </a:ln>
          </c:spPr>
          <c:marker>
            <c:symbol val="none"/>
          </c:marker>
          <c:val>
            <c:numRef>
              <c:f>Sheet1!$A$2:$H$2</c:f>
              <c:numCache>
                <c:formatCode>General</c:formatCode>
                <c:ptCount val="8"/>
                <c:pt idx="0">
                  <c:v>114.2</c:v>
                </c:pt>
                <c:pt idx="1">
                  <c:v>170.8</c:v>
                </c:pt>
                <c:pt idx="2">
                  <c:v>247.9</c:v>
                </c:pt>
                <c:pt idx="3">
                  <c:v>342.1</c:v>
                </c:pt>
                <c:pt idx="4">
                  <c:v>463.5</c:v>
                </c:pt>
                <c:pt idx="5">
                  <c:v>724.5</c:v>
                </c:pt>
                <c:pt idx="6">
                  <c:v>1218</c:v>
                </c:pt>
                <c:pt idx="7">
                  <c:v>2010</c:v>
                </c:pt>
              </c:numCache>
            </c:numRef>
          </c:val>
          <c:smooth val="0"/>
          <c:extLst>
            <c:ext xmlns:c16="http://schemas.microsoft.com/office/drawing/2014/chart" uri="{C3380CC4-5D6E-409C-BE32-E72D297353CC}">
              <c16:uniqueId val="{00000001-6648-424E-A5EF-1CC201A81227}"/>
            </c:ext>
          </c:extLst>
        </c:ser>
        <c:dLbls>
          <c:showLegendKey val="0"/>
          <c:showVal val="0"/>
          <c:showCatName val="0"/>
          <c:showSerName val="0"/>
          <c:showPercent val="0"/>
          <c:showBubbleSize val="0"/>
        </c:dLbls>
        <c:marker val="1"/>
        <c:smooth val="0"/>
        <c:axId val="2"/>
        <c:axId val="3"/>
      </c:lineChart>
      <c:catAx>
        <c:axId val="1797814720"/>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100"/>
          <c:min val="0"/>
        </c:scaling>
        <c:delete val="0"/>
        <c:axPos val="l"/>
        <c:majorGridlines>
          <c:spPr>
            <a:ln>
              <a:noFill/>
            </a:ln>
          </c:spPr>
        </c:majorGridlines>
        <c:numFmt formatCode="General" sourceLinked="1"/>
        <c:majorTickMark val="out"/>
        <c:minorTickMark val="none"/>
        <c:tickLblPos val="none"/>
        <c:spPr>
          <a:ln w="9525" cmpd="sng" algn="ctr">
            <a:solidFill>
              <a:schemeClr val="tx1"/>
            </a:solidFill>
            <a:prstDash val="solid"/>
          </a:ln>
        </c:spPr>
        <c:txPr>
          <a:bodyPr wrap="none"/>
          <a:lstStyle/>
          <a:p>
            <a:pPr>
              <a:defRPr sz="1000" kern="1200">
                <a:latin typeface="+mn-lt"/>
                <a:ea typeface="+mn-ea"/>
                <a:cs typeface="+mn-cs"/>
              </a:defRPr>
            </a:pPr>
            <a:endParaRPr lang="en-US"/>
          </a:p>
        </c:txPr>
        <c:crossAx val="1797814720"/>
        <c:crosses val="min"/>
        <c:crossBetween val="between"/>
        <c:majorUnit val="10"/>
      </c:valAx>
      <c:catAx>
        <c:axId val="2"/>
        <c:scaling>
          <c:orientation val="minMax"/>
        </c:scaling>
        <c:delete val="0"/>
        <c:axPos val="b"/>
        <c:majorGridlines>
          <c:spPr>
            <a:ln>
              <a:noFill/>
            </a:ln>
          </c:spPr>
        </c:majorGridlines>
        <c:majorTickMark val="none"/>
        <c:minorTickMark val="none"/>
        <c:tickLblPos val="none"/>
        <c:spPr>
          <a:ln>
            <a:noFill/>
          </a:ln>
        </c:spPr>
        <c:crossAx val="3"/>
        <c:crosses val="min"/>
        <c:auto val="0"/>
        <c:lblAlgn val="ctr"/>
        <c:lblOffset val="100"/>
        <c:noMultiLvlLbl val="0"/>
      </c:catAx>
      <c:valAx>
        <c:axId val="3"/>
        <c:scaling>
          <c:orientation val="minMax"/>
          <c:max val="2200"/>
          <c:min val="0"/>
        </c:scaling>
        <c:delete val="0"/>
        <c:axPos val="r"/>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000" kern="1200">
                <a:solidFill>
                  <a:schemeClr val="tx1"/>
                </a:solidFill>
                <a:latin typeface="+mn-lt"/>
                <a:ea typeface="+mn-ea"/>
                <a:cs typeface="+mn-cs"/>
              </a:defRPr>
            </a:pPr>
            <a:endParaRPr lang="en-US"/>
          </a:p>
        </c:txPr>
        <c:crossAx val="2"/>
        <c:crosses val="max"/>
        <c:crossBetween val="between"/>
        <c:majorUnit val="200"/>
      </c:valAx>
    </c:plotArea>
    <c:plotVisOnly val="0"/>
    <c:dispBlanksAs val="gap"/>
    <c:showDLblsOverMax val="1"/>
  </c:chart>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4866581956797967"/>
          <c:y val="0.10573343261355175"/>
          <c:w val="0.83481575603557812"/>
          <c:h val="0.78853313477289655"/>
        </c:manualLayout>
      </c:layout>
      <c:barChart>
        <c:barDir val="col"/>
        <c:grouping val="stacked"/>
        <c:varyColors val="0"/>
        <c:ser>
          <c:idx val="0"/>
          <c:order val="0"/>
          <c:spPr>
            <a:solidFill>
              <a:schemeClr val="hlink"/>
            </a:solidFill>
            <a:ln>
              <a:noFill/>
            </a:ln>
          </c:spPr>
          <c:invertIfNegative val="0"/>
          <c:dLbls>
            <c:dLbl>
              <c:idx val="0"/>
              <c:layout>
                <c:manualLayout>
                  <c:x val="0"/>
                  <c:y val="-4.9888309754281462E-2"/>
                </c:manualLayout>
              </c:layout>
              <c:numFmt formatCode="#,##0;&quot;-&quot;#,##0" sourceLinked="0"/>
              <c:spPr>
                <a:noFill/>
                <a:ln>
                  <a:noFill/>
                </a:ln>
              </c:spPr>
              <c:txPr>
                <a:bodyPr wrap="none"/>
                <a:lstStyle/>
                <a:p>
                  <a:pPr>
                    <a:defRPr sz="10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0-A741-E947-A760-F26A2716C3CE}"/>
                </c:ext>
              </c:extLst>
            </c:dLbl>
            <c:dLbl>
              <c:idx val="1"/>
              <c:layout>
                <c:manualLayout>
                  <c:x val="0"/>
                  <c:y val="-5.9568131049888312E-2"/>
                </c:manualLayout>
              </c:layout>
              <c:numFmt formatCode="#,##0;&quot;-&quot;#,##0" sourceLinked="0"/>
              <c:spPr>
                <a:noFill/>
                <a:ln>
                  <a:noFill/>
                </a:ln>
              </c:spPr>
              <c:txPr>
                <a:bodyPr wrap="none"/>
                <a:lstStyle/>
                <a:p>
                  <a:pPr>
                    <a:defRPr sz="10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1-A741-E947-A760-F26A2716C3CE}"/>
                </c:ext>
              </c:extLst>
            </c:dLbl>
            <c:dLbl>
              <c:idx val="2"/>
              <c:layout>
                <c:manualLayout>
                  <c:x val="0"/>
                  <c:y val="-0.14221891288160834"/>
                </c:manualLayout>
              </c:layout>
              <c:numFmt formatCode="#,##0;&quot;-&quot;#,##0" sourceLinked="0"/>
              <c:spPr>
                <a:noFill/>
                <a:ln>
                  <a:noFill/>
                </a:ln>
              </c:spPr>
              <c:txPr>
                <a:bodyPr wrap="none"/>
                <a:lstStyle/>
                <a:p>
                  <a:pPr>
                    <a:defRPr sz="10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2-A741-E947-A760-F26A2716C3CE}"/>
                </c:ext>
              </c:extLst>
            </c:dLbl>
            <c:dLbl>
              <c:idx val="3"/>
              <c:layout>
                <c:manualLayout>
                  <c:x val="0"/>
                  <c:y val="-0.32315711094564409"/>
                </c:manualLayout>
              </c:layout>
              <c:numFmt formatCode="#,##0;&quot;-&quot;#,##0" sourceLinked="0"/>
              <c:spPr>
                <a:noFill/>
                <a:ln>
                  <a:noFill/>
                </a:ln>
              </c:spPr>
              <c:txPr>
                <a:bodyPr wrap="none"/>
                <a:lstStyle/>
                <a:p>
                  <a:pPr>
                    <a:defRPr sz="10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3-A741-E947-A760-F26A2716C3CE}"/>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val>
            <c:numRef>
              <c:f>Sheet1!$A$1:$D$1</c:f>
              <c:numCache>
                <c:formatCode>General</c:formatCode>
                <c:ptCount val="4"/>
                <c:pt idx="0">
                  <c:v>30</c:v>
                </c:pt>
                <c:pt idx="1">
                  <c:v>150</c:v>
                </c:pt>
                <c:pt idx="2">
                  <c:v>1200</c:v>
                </c:pt>
                <c:pt idx="3">
                  <c:v>3500</c:v>
                </c:pt>
              </c:numCache>
            </c:numRef>
          </c:val>
          <c:extLst>
            <c:ext xmlns:c16="http://schemas.microsoft.com/office/drawing/2014/chart" uri="{C3380CC4-5D6E-409C-BE32-E72D297353CC}">
              <c16:uniqueId val="{00000004-A741-E947-A760-F26A2716C3CE}"/>
            </c:ext>
          </c:extLst>
        </c:ser>
        <c:dLbls>
          <c:showLegendKey val="0"/>
          <c:showVal val="0"/>
          <c:showCatName val="0"/>
          <c:showSerName val="0"/>
          <c:showPercent val="0"/>
          <c:showBubbleSize val="0"/>
        </c:dLbls>
        <c:gapWidth val="80"/>
        <c:overlap val="100"/>
        <c:axId val="83490815"/>
        <c:axId val="1"/>
      </c:barChart>
      <c:catAx>
        <c:axId val="83490815"/>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5000"/>
          <c:min val="0"/>
        </c:scaling>
        <c:delete val="0"/>
        <c:axPos val="l"/>
        <c:majorGridlines>
          <c:spPr>
            <a:ln>
              <a:noFill/>
            </a:ln>
          </c:spPr>
        </c:majorGridlines>
        <c:numFmt formatCode="#,##0;&quot;-&quot;#,##0" sourceLinked="0"/>
        <c:majorTickMark val="out"/>
        <c:minorTickMark val="none"/>
        <c:tickLblPos val="nextTo"/>
        <c:spPr>
          <a:ln w="9525" cmpd="sng" algn="ctr">
            <a:solidFill>
              <a:schemeClr val="bg1"/>
            </a:solidFill>
            <a:prstDash val="solid"/>
          </a:ln>
        </c:spPr>
        <c:txPr>
          <a:bodyPr wrap="none"/>
          <a:lstStyle/>
          <a:p>
            <a:pPr>
              <a:defRPr sz="1400" kern="1200">
                <a:solidFill>
                  <a:schemeClr val="bg1"/>
                </a:solidFill>
                <a:latin typeface="+mn-lt"/>
                <a:ea typeface="+mn-ea"/>
                <a:cs typeface="+mn-cs"/>
              </a:defRPr>
            </a:pPr>
            <a:endParaRPr lang="en-US"/>
          </a:p>
        </c:txPr>
        <c:crossAx val="83490815"/>
        <c:crosses val="min"/>
        <c:crossBetween val="between"/>
        <c:majorUnit val="1000"/>
      </c:valAx>
    </c:plotArea>
    <c:plotVisOnly val="0"/>
    <c:dispBlanksAs val="gap"/>
    <c:showDLblsOverMax val="1"/>
  </c:chart>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1.9152854511970532E-2"/>
          <c:y val="0.17472434266327397"/>
          <c:w val="0.96169429097605896"/>
          <c:h val="0.7048346055979644"/>
        </c:manualLayout>
      </c:layout>
      <c:barChart>
        <c:barDir val="col"/>
        <c:grouping val="stacked"/>
        <c:varyColors val="0"/>
        <c:ser>
          <c:idx val="0"/>
          <c:order val="0"/>
          <c:spPr>
            <a:solidFill>
              <a:srgbClr val="4C6C9C"/>
            </a:solidFill>
            <a:ln>
              <a:noFill/>
            </a:ln>
          </c:spPr>
          <c:invertIfNegative val="0"/>
          <c:dLbls>
            <c:dLbl>
              <c:idx val="0"/>
              <c:layout>
                <c:manualLayout>
                  <c:x val="0"/>
                  <c:y val="-5.7675996607294319E-2"/>
                </c:manualLayout>
              </c:layout>
              <c:numFmt formatCode="#,##0;&quot;-&quot;#,##0" sourceLinked="0"/>
              <c:spPr>
                <a:noFill/>
                <a:ln>
                  <a:noFill/>
                </a:ln>
              </c:spPr>
              <c:txPr>
                <a:bodyPr wrap="none"/>
                <a:lstStyle/>
                <a:p>
                  <a:pPr>
                    <a:defRPr sz="10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0-1636-CB44-B904-17109F2C295D}"/>
                </c:ext>
              </c:extLst>
            </c:dLbl>
            <c:dLbl>
              <c:idx val="1"/>
              <c:layout>
                <c:manualLayout>
                  <c:x val="0"/>
                  <c:y val="-8.9058524173027995E-2"/>
                </c:manualLayout>
              </c:layout>
              <c:numFmt formatCode="#,##0;&quot;-&quot;#,##0" sourceLinked="0"/>
              <c:spPr>
                <a:noFill/>
                <a:ln>
                  <a:noFill/>
                </a:ln>
              </c:spPr>
              <c:txPr>
                <a:bodyPr wrap="none"/>
                <a:lstStyle/>
                <a:p>
                  <a:pPr>
                    <a:defRPr sz="10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1-1636-CB44-B904-17109F2C295D}"/>
                </c:ext>
              </c:extLst>
            </c:dLbl>
            <c:dLbl>
              <c:idx val="2"/>
              <c:layout>
                <c:manualLayout>
                  <c:x val="0"/>
                  <c:y val="-0.22985581000848176"/>
                </c:manualLayout>
              </c:layout>
              <c:numFmt formatCode="#,##0;&quot;-&quot;#,##0" sourceLinked="0"/>
              <c:spPr>
                <a:noFill/>
                <a:ln>
                  <a:noFill/>
                </a:ln>
              </c:spPr>
              <c:txPr>
                <a:bodyPr wrap="none"/>
                <a:lstStyle/>
                <a:p>
                  <a:pPr>
                    <a:defRPr sz="10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2-1636-CB44-B904-17109F2C295D}"/>
                </c:ext>
              </c:extLst>
            </c:dLbl>
            <c:dLbl>
              <c:idx val="3"/>
              <c:layout>
                <c:manualLayout>
                  <c:x val="0"/>
                  <c:y val="-0.40712468193384221"/>
                </c:manualLayout>
              </c:layout>
              <c:numFmt formatCode="#,##0;&quot;-&quot;#,##0" sourceLinked="0"/>
              <c:spPr>
                <a:noFill/>
                <a:ln>
                  <a:noFill/>
                </a:ln>
              </c:spPr>
              <c:txPr>
                <a:bodyPr wrap="none"/>
                <a:lstStyle/>
                <a:p>
                  <a:pPr>
                    <a:defRPr sz="10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3-1636-CB44-B904-17109F2C295D}"/>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val>
            <c:numRef>
              <c:f>Sheet1!$A$1:$D$1</c:f>
              <c:numCache>
                <c:formatCode>General</c:formatCode>
                <c:ptCount val="4"/>
                <c:pt idx="0">
                  <c:v>50</c:v>
                </c:pt>
                <c:pt idx="1">
                  <c:v>500</c:v>
                </c:pt>
                <c:pt idx="2">
                  <c:v>2500</c:v>
                </c:pt>
                <c:pt idx="3">
                  <c:v>5000</c:v>
                </c:pt>
              </c:numCache>
            </c:numRef>
          </c:val>
          <c:extLst>
            <c:ext xmlns:c16="http://schemas.microsoft.com/office/drawing/2014/chart" uri="{C3380CC4-5D6E-409C-BE32-E72D297353CC}">
              <c16:uniqueId val="{00000004-1636-CB44-B904-17109F2C295D}"/>
            </c:ext>
          </c:extLst>
        </c:ser>
        <c:dLbls>
          <c:showLegendKey val="0"/>
          <c:showVal val="0"/>
          <c:showCatName val="0"/>
          <c:showSerName val="0"/>
          <c:showPercent val="0"/>
          <c:showBubbleSize val="0"/>
        </c:dLbls>
        <c:gapWidth val="80"/>
        <c:overlap val="100"/>
        <c:axId val="1306379584"/>
        <c:axId val="1"/>
      </c:barChart>
      <c:catAx>
        <c:axId val="1306379584"/>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5000"/>
          <c:min val="0"/>
        </c:scaling>
        <c:delete val="0"/>
        <c:axPos val="l"/>
        <c:majorGridlines>
          <c:spPr>
            <a:ln>
              <a:noFill/>
            </a:ln>
          </c:spPr>
        </c:majorGridlines>
        <c:numFmt formatCode="General" sourceLinked="1"/>
        <c:majorTickMark val="none"/>
        <c:minorTickMark val="none"/>
        <c:tickLblPos val="none"/>
        <c:spPr>
          <a:ln>
            <a:noFill/>
          </a:ln>
        </c:spPr>
        <c:crossAx val="1306379584"/>
        <c:crosses val="min"/>
        <c:crossBetween val="between"/>
      </c:valAx>
    </c:plotArea>
    <c:plotVisOnly val="0"/>
    <c:dispBlanksAs val="gap"/>
    <c:showDLblsOverMax val="1"/>
  </c:chart>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9089236430542778"/>
          <c:y val="4.9098196392785572E-2"/>
          <c:w val="0.78518859245630179"/>
          <c:h val="0.90180360721442887"/>
        </c:manualLayout>
      </c:layout>
      <c:barChart>
        <c:barDir val="col"/>
        <c:grouping val="stacked"/>
        <c:varyColors val="0"/>
        <c:ser>
          <c:idx val="0"/>
          <c:order val="0"/>
          <c:spPr>
            <a:solidFill>
              <a:srgbClr val="6F8DB9"/>
            </a:solidFill>
            <a:ln>
              <a:noFill/>
            </a:ln>
          </c:spPr>
          <c:invertIfNegative val="0"/>
          <c:dPt>
            <c:idx val="2"/>
            <c:invertIfNegative val="0"/>
            <c:bubble3D val="0"/>
            <c:spPr>
              <a:solidFill>
                <a:srgbClr val="C0C0C0"/>
              </a:solidFill>
              <a:ln>
                <a:noFill/>
              </a:ln>
            </c:spPr>
            <c:extLst>
              <c:ext xmlns:c16="http://schemas.microsoft.com/office/drawing/2014/chart" uri="{C3380CC4-5D6E-409C-BE32-E72D297353CC}">
                <c16:uniqueId val="{00000000-CE7D-4765-88EA-E6CAC1D3AA30}"/>
              </c:ext>
            </c:extLst>
          </c:dPt>
          <c:dPt>
            <c:idx val="3"/>
            <c:invertIfNegative val="0"/>
            <c:bubble3D val="0"/>
            <c:spPr>
              <a:solidFill>
                <a:srgbClr val="C0C0C0"/>
              </a:solidFill>
              <a:ln>
                <a:noFill/>
              </a:ln>
            </c:spPr>
            <c:extLst>
              <c:ext xmlns:c16="http://schemas.microsoft.com/office/drawing/2014/chart" uri="{C3380CC4-5D6E-409C-BE32-E72D297353CC}">
                <c16:uniqueId val="{00000001-CE7D-4765-88EA-E6CAC1D3AA30}"/>
              </c:ext>
            </c:extLst>
          </c:dPt>
          <c:dPt>
            <c:idx val="4"/>
            <c:invertIfNegative val="0"/>
            <c:bubble3D val="0"/>
            <c:spPr>
              <a:solidFill>
                <a:srgbClr val="C0C0C0"/>
              </a:solidFill>
              <a:ln>
                <a:noFill/>
              </a:ln>
            </c:spPr>
            <c:extLst>
              <c:ext xmlns:c16="http://schemas.microsoft.com/office/drawing/2014/chart" uri="{C3380CC4-5D6E-409C-BE32-E72D297353CC}">
                <c16:uniqueId val="{00000002-CE7D-4765-88EA-E6CAC1D3AA30}"/>
              </c:ext>
            </c:extLst>
          </c:dPt>
          <c:dPt>
            <c:idx val="8"/>
            <c:invertIfNegative val="0"/>
            <c:bubble3D val="0"/>
            <c:spPr>
              <a:solidFill>
                <a:srgbClr val="C0C0C0"/>
              </a:solidFill>
              <a:ln>
                <a:noFill/>
              </a:ln>
            </c:spPr>
            <c:extLst>
              <c:ext xmlns:c16="http://schemas.microsoft.com/office/drawing/2014/chart" uri="{C3380CC4-5D6E-409C-BE32-E72D297353CC}">
                <c16:uniqueId val="{00000003-CE7D-4765-88EA-E6CAC1D3AA30}"/>
              </c:ext>
            </c:extLst>
          </c:dPt>
          <c:dPt>
            <c:idx val="9"/>
            <c:invertIfNegative val="0"/>
            <c:bubble3D val="0"/>
            <c:spPr>
              <a:solidFill>
                <a:srgbClr val="C0C0C0"/>
              </a:solidFill>
              <a:ln>
                <a:noFill/>
              </a:ln>
            </c:spPr>
            <c:extLst>
              <c:ext xmlns:c16="http://schemas.microsoft.com/office/drawing/2014/chart" uri="{C3380CC4-5D6E-409C-BE32-E72D297353CC}">
                <c16:uniqueId val="{00000004-CE7D-4765-88EA-E6CAC1D3AA30}"/>
              </c:ext>
            </c:extLst>
          </c:dPt>
          <c:dPt>
            <c:idx val="10"/>
            <c:invertIfNegative val="0"/>
            <c:bubble3D val="0"/>
            <c:spPr>
              <a:solidFill>
                <a:srgbClr val="C0C0C0"/>
              </a:solidFill>
              <a:ln>
                <a:noFill/>
              </a:ln>
            </c:spPr>
            <c:extLst>
              <c:ext xmlns:c16="http://schemas.microsoft.com/office/drawing/2014/chart" uri="{C3380CC4-5D6E-409C-BE32-E72D297353CC}">
                <c16:uniqueId val="{00000005-CE7D-4765-88EA-E6CAC1D3AA30}"/>
              </c:ext>
            </c:extLst>
          </c:dPt>
          <c:dPt>
            <c:idx val="11"/>
            <c:invertIfNegative val="0"/>
            <c:bubble3D val="0"/>
            <c:spPr>
              <a:solidFill>
                <a:srgbClr val="C0C0C0"/>
              </a:solidFill>
              <a:ln>
                <a:noFill/>
              </a:ln>
            </c:spPr>
            <c:extLst>
              <c:ext xmlns:c16="http://schemas.microsoft.com/office/drawing/2014/chart" uri="{C3380CC4-5D6E-409C-BE32-E72D297353CC}">
                <c16:uniqueId val="{00000006-CE7D-4765-88EA-E6CAC1D3AA30}"/>
              </c:ext>
            </c:extLst>
          </c:dPt>
          <c:dPt>
            <c:idx val="12"/>
            <c:invertIfNegative val="0"/>
            <c:bubble3D val="0"/>
            <c:spPr>
              <a:solidFill>
                <a:srgbClr val="C0C0C0"/>
              </a:solidFill>
              <a:ln>
                <a:noFill/>
              </a:ln>
            </c:spPr>
            <c:extLst>
              <c:ext xmlns:c16="http://schemas.microsoft.com/office/drawing/2014/chart" uri="{C3380CC4-5D6E-409C-BE32-E72D297353CC}">
                <c16:uniqueId val="{00000007-CE7D-4765-88EA-E6CAC1D3AA30}"/>
              </c:ext>
            </c:extLst>
          </c:dPt>
          <c:dPt>
            <c:idx val="13"/>
            <c:invertIfNegative val="0"/>
            <c:bubble3D val="0"/>
            <c:spPr>
              <a:solidFill>
                <a:srgbClr val="C0C0C0"/>
              </a:solidFill>
              <a:ln>
                <a:noFill/>
              </a:ln>
            </c:spPr>
            <c:extLst>
              <c:ext xmlns:c16="http://schemas.microsoft.com/office/drawing/2014/chart" uri="{C3380CC4-5D6E-409C-BE32-E72D297353CC}">
                <c16:uniqueId val="{00000008-CE7D-4765-88EA-E6CAC1D3AA30}"/>
              </c:ext>
            </c:extLst>
          </c:dPt>
          <c:dPt>
            <c:idx val="14"/>
            <c:invertIfNegative val="0"/>
            <c:bubble3D val="0"/>
            <c:spPr>
              <a:solidFill>
                <a:srgbClr val="C0C0C0"/>
              </a:solidFill>
              <a:ln>
                <a:noFill/>
              </a:ln>
            </c:spPr>
            <c:extLst>
              <c:ext xmlns:c16="http://schemas.microsoft.com/office/drawing/2014/chart" uri="{C3380CC4-5D6E-409C-BE32-E72D297353CC}">
                <c16:uniqueId val="{00000009-CE7D-4765-88EA-E6CAC1D3AA30}"/>
              </c:ext>
            </c:extLst>
          </c:dPt>
          <c:dPt>
            <c:idx val="15"/>
            <c:invertIfNegative val="0"/>
            <c:bubble3D val="0"/>
            <c:spPr>
              <a:solidFill>
                <a:srgbClr val="C0C0C0"/>
              </a:solidFill>
              <a:ln>
                <a:noFill/>
              </a:ln>
            </c:spPr>
            <c:extLst>
              <c:ext xmlns:c16="http://schemas.microsoft.com/office/drawing/2014/chart" uri="{C3380CC4-5D6E-409C-BE32-E72D297353CC}">
                <c16:uniqueId val="{0000000A-CE7D-4765-88EA-E6CAC1D3AA30}"/>
              </c:ext>
            </c:extLst>
          </c:dPt>
          <c:val>
            <c:numRef>
              <c:f>Sheet1!$A$1:$Y$1</c:f>
              <c:numCache>
                <c:formatCode>General</c:formatCode>
                <c:ptCount val="25"/>
                <c:pt idx="0">
                  <c:v>1500</c:v>
                </c:pt>
                <c:pt idx="1">
                  <c:v>1000</c:v>
                </c:pt>
                <c:pt idx="2">
                  <c:v>-500</c:v>
                </c:pt>
                <c:pt idx="3">
                  <c:v>-1200</c:v>
                </c:pt>
                <c:pt idx="4">
                  <c:v>-800</c:v>
                </c:pt>
                <c:pt idx="5">
                  <c:v>1800</c:v>
                </c:pt>
                <c:pt idx="6">
                  <c:v>2200</c:v>
                </c:pt>
                <c:pt idx="7">
                  <c:v>500</c:v>
                </c:pt>
                <c:pt idx="8">
                  <c:v>-3000</c:v>
                </c:pt>
                <c:pt idx="9">
                  <c:v>-8000</c:v>
                </c:pt>
                <c:pt idx="10">
                  <c:v>-11000</c:v>
                </c:pt>
                <c:pt idx="11">
                  <c:v>-11500</c:v>
                </c:pt>
                <c:pt idx="12">
                  <c:v>-9000</c:v>
                </c:pt>
                <c:pt idx="13">
                  <c:v>-6000</c:v>
                </c:pt>
                <c:pt idx="14">
                  <c:v>-3000</c:v>
                </c:pt>
                <c:pt idx="15">
                  <c:v>-500</c:v>
                </c:pt>
                <c:pt idx="16">
                  <c:v>2000</c:v>
                </c:pt>
                <c:pt idx="17">
                  <c:v>6000</c:v>
                </c:pt>
                <c:pt idx="18">
                  <c:v>9500</c:v>
                </c:pt>
                <c:pt idx="19">
                  <c:v>11000</c:v>
                </c:pt>
                <c:pt idx="20">
                  <c:v>11500</c:v>
                </c:pt>
                <c:pt idx="21">
                  <c:v>10000</c:v>
                </c:pt>
                <c:pt idx="22">
                  <c:v>7000</c:v>
                </c:pt>
                <c:pt idx="23">
                  <c:v>3000</c:v>
                </c:pt>
              </c:numCache>
            </c:numRef>
          </c:val>
          <c:extLst>
            <c:ext xmlns:c16="http://schemas.microsoft.com/office/drawing/2014/chart" uri="{C3380CC4-5D6E-409C-BE32-E72D297353CC}">
              <c16:uniqueId val="{0000000B-CE7D-4765-88EA-E6CAC1D3AA30}"/>
            </c:ext>
          </c:extLst>
        </c:ser>
        <c:dLbls>
          <c:showLegendKey val="0"/>
          <c:showVal val="0"/>
          <c:showCatName val="0"/>
          <c:showSerName val="0"/>
          <c:showPercent val="0"/>
          <c:showBubbleSize val="0"/>
        </c:dLbls>
        <c:gapWidth val="80"/>
        <c:overlap val="100"/>
        <c:axId val="263331488"/>
        <c:axId val="1"/>
      </c:barChart>
      <c:lineChart>
        <c:grouping val="standard"/>
        <c:varyColors val="0"/>
        <c:ser>
          <c:idx val="1"/>
          <c:order val="1"/>
          <c:spPr>
            <a:ln w="19050" cmpd="sng" algn="ctr">
              <a:solidFill>
                <a:schemeClr val="tx1"/>
              </a:solidFill>
              <a:prstDash val="solid"/>
            </a:ln>
          </c:spPr>
          <c:marker>
            <c:symbol val="none"/>
          </c:marker>
          <c:val>
            <c:numRef>
              <c:f>Sheet1!$A$2:$Y$2</c:f>
              <c:numCache>
                <c:formatCode>General</c:formatCode>
                <c:ptCount val="25"/>
                <c:pt idx="0">
                  <c:v>55</c:v>
                </c:pt>
                <c:pt idx="1">
                  <c:v>53</c:v>
                </c:pt>
                <c:pt idx="2">
                  <c:v>50</c:v>
                </c:pt>
                <c:pt idx="3">
                  <c:v>48</c:v>
                </c:pt>
                <c:pt idx="4">
                  <c:v>46</c:v>
                </c:pt>
                <c:pt idx="5">
                  <c:v>47</c:v>
                </c:pt>
                <c:pt idx="6">
                  <c:v>50</c:v>
                </c:pt>
                <c:pt idx="7">
                  <c:v>53</c:v>
                </c:pt>
                <c:pt idx="8">
                  <c:v>55</c:v>
                </c:pt>
                <c:pt idx="9">
                  <c:v>52</c:v>
                </c:pt>
                <c:pt idx="10">
                  <c:v>48</c:v>
                </c:pt>
                <c:pt idx="11">
                  <c:v>43</c:v>
                </c:pt>
                <c:pt idx="12">
                  <c:v>42</c:v>
                </c:pt>
                <c:pt idx="13">
                  <c:v>43</c:v>
                </c:pt>
                <c:pt idx="14">
                  <c:v>45</c:v>
                </c:pt>
                <c:pt idx="15">
                  <c:v>50</c:v>
                </c:pt>
                <c:pt idx="16">
                  <c:v>60</c:v>
                </c:pt>
                <c:pt idx="17">
                  <c:v>75</c:v>
                </c:pt>
                <c:pt idx="18">
                  <c:v>88</c:v>
                </c:pt>
                <c:pt idx="19">
                  <c:v>90</c:v>
                </c:pt>
                <c:pt idx="20">
                  <c:v>90</c:v>
                </c:pt>
                <c:pt idx="21">
                  <c:v>85</c:v>
                </c:pt>
                <c:pt idx="22">
                  <c:v>78</c:v>
                </c:pt>
                <c:pt idx="23">
                  <c:v>70</c:v>
                </c:pt>
                <c:pt idx="24">
                  <c:v>60</c:v>
                </c:pt>
              </c:numCache>
            </c:numRef>
          </c:val>
          <c:smooth val="0"/>
          <c:extLst>
            <c:ext xmlns:c16="http://schemas.microsoft.com/office/drawing/2014/chart" uri="{C3380CC4-5D6E-409C-BE32-E72D297353CC}">
              <c16:uniqueId val="{0000000C-CE7D-4765-88EA-E6CAC1D3AA30}"/>
            </c:ext>
          </c:extLst>
        </c:ser>
        <c:ser>
          <c:idx val="2"/>
          <c:order val="2"/>
          <c:spPr>
            <a:ln w="19050" cmpd="sng" algn="ctr">
              <a:solidFill>
                <a:schemeClr val="accent1"/>
              </a:solidFill>
              <a:prstDash val="solid"/>
            </a:ln>
          </c:spPr>
          <c:marker>
            <c:symbol val="none"/>
          </c:marker>
          <c:val>
            <c:numRef>
              <c:f>Sheet1!$A$3:$Y$3</c:f>
              <c:numCache>
                <c:formatCode>General</c:formatCode>
                <c:ptCount val="25"/>
                <c:pt idx="0">
                  <c:v>65</c:v>
                </c:pt>
                <c:pt idx="1">
                  <c:v>60</c:v>
                </c:pt>
                <c:pt idx="2">
                  <c:v>52</c:v>
                </c:pt>
                <c:pt idx="3">
                  <c:v>45</c:v>
                </c:pt>
                <c:pt idx="4">
                  <c:v>42</c:v>
                </c:pt>
                <c:pt idx="5">
                  <c:v>55</c:v>
                </c:pt>
                <c:pt idx="6">
                  <c:v>80</c:v>
                </c:pt>
                <c:pt idx="7">
                  <c:v>60</c:v>
                </c:pt>
                <c:pt idx="8">
                  <c:v>35</c:v>
                </c:pt>
                <c:pt idx="9">
                  <c:v>25</c:v>
                </c:pt>
                <c:pt idx="10">
                  <c:v>22</c:v>
                </c:pt>
                <c:pt idx="11">
                  <c:v>28</c:v>
                </c:pt>
                <c:pt idx="12">
                  <c:v>35</c:v>
                </c:pt>
                <c:pt idx="13">
                  <c:v>32</c:v>
                </c:pt>
                <c:pt idx="14">
                  <c:v>40</c:v>
                </c:pt>
                <c:pt idx="15">
                  <c:v>55</c:v>
                </c:pt>
                <c:pt idx="16">
                  <c:v>75</c:v>
                </c:pt>
                <c:pt idx="17">
                  <c:v>95</c:v>
                </c:pt>
                <c:pt idx="18">
                  <c:v>115</c:v>
                </c:pt>
                <c:pt idx="19">
                  <c:v>128</c:v>
                </c:pt>
                <c:pt idx="20">
                  <c:v>110</c:v>
                </c:pt>
                <c:pt idx="21">
                  <c:v>95</c:v>
                </c:pt>
                <c:pt idx="22">
                  <c:v>85</c:v>
                </c:pt>
                <c:pt idx="23">
                  <c:v>80</c:v>
                </c:pt>
                <c:pt idx="24">
                  <c:v>82</c:v>
                </c:pt>
              </c:numCache>
            </c:numRef>
          </c:val>
          <c:smooth val="0"/>
          <c:extLst>
            <c:ext xmlns:c16="http://schemas.microsoft.com/office/drawing/2014/chart" uri="{C3380CC4-5D6E-409C-BE32-E72D297353CC}">
              <c16:uniqueId val="{0000000D-CE7D-4765-88EA-E6CAC1D3AA30}"/>
            </c:ext>
          </c:extLst>
        </c:ser>
        <c:dLbls>
          <c:showLegendKey val="0"/>
          <c:showVal val="0"/>
          <c:showCatName val="0"/>
          <c:showSerName val="0"/>
          <c:showPercent val="0"/>
          <c:showBubbleSize val="0"/>
        </c:dLbls>
        <c:marker val="1"/>
        <c:smooth val="0"/>
        <c:axId val="2"/>
        <c:axId val="3"/>
      </c:lineChart>
      <c:catAx>
        <c:axId val="263331488"/>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At val="0"/>
        <c:auto val="0"/>
        <c:lblAlgn val="ctr"/>
        <c:lblOffset val="100"/>
        <c:noMultiLvlLbl val="0"/>
      </c:catAx>
      <c:valAx>
        <c:axId val="1"/>
        <c:scaling>
          <c:orientation val="minMax"/>
          <c:max val="12000"/>
          <c:min val="-12000"/>
        </c:scaling>
        <c:delete val="0"/>
        <c:axPos val="l"/>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000" kern="1200">
                <a:solidFill>
                  <a:schemeClr val="tx1"/>
                </a:solidFill>
                <a:latin typeface="+mn-lt"/>
                <a:ea typeface="+mn-ea"/>
                <a:cs typeface="+mn-cs"/>
              </a:defRPr>
            </a:pPr>
            <a:endParaRPr lang="en-US"/>
          </a:p>
        </c:txPr>
        <c:crossAx val="263331488"/>
        <c:crosses val="min"/>
        <c:crossBetween val="between"/>
        <c:majorUnit val="2000"/>
      </c:valAx>
      <c:catAx>
        <c:axId val="2"/>
        <c:scaling>
          <c:orientation val="minMax"/>
        </c:scaling>
        <c:delete val="0"/>
        <c:axPos val="b"/>
        <c:majorGridlines>
          <c:spPr>
            <a:ln>
              <a:noFill/>
            </a:ln>
          </c:spPr>
        </c:majorGridlines>
        <c:majorTickMark val="none"/>
        <c:minorTickMark val="none"/>
        <c:tickLblPos val="none"/>
        <c:spPr>
          <a:ln>
            <a:noFill/>
          </a:ln>
        </c:spPr>
        <c:crossAx val="3"/>
        <c:crossesAt val="0"/>
        <c:auto val="0"/>
        <c:lblAlgn val="ctr"/>
        <c:lblOffset val="100"/>
        <c:noMultiLvlLbl val="0"/>
      </c:catAx>
      <c:valAx>
        <c:axId val="3"/>
        <c:scaling>
          <c:orientation val="minMax"/>
          <c:max val="140"/>
          <c:min val="-140"/>
        </c:scaling>
        <c:delete val="0"/>
        <c:axPos val="r"/>
        <c:majorGridlines>
          <c:spPr>
            <a:ln>
              <a:noFill/>
            </a:ln>
          </c:spPr>
        </c:majorGridlines>
        <c:numFmt formatCode="General" sourceLinked="1"/>
        <c:majorTickMark val="out"/>
        <c:minorTickMark val="none"/>
        <c:tickLblPos val="none"/>
        <c:spPr>
          <a:ln w="9525" cmpd="sng" algn="ctr">
            <a:solidFill>
              <a:schemeClr val="tx1"/>
            </a:solidFill>
            <a:prstDash val="solid"/>
          </a:ln>
        </c:spPr>
        <c:txPr>
          <a:bodyPr wrap="none"/>
          <a:lstStyle/>
          <a:p>
            <a:pPr>
              <a:defRPr sz="1000" kern="1200">
                <a:latin typeface="+mn-lt"/>
                <a:ea typeface="+mn-ea"/>
                <a:cs typeface="+mn-cs"/>
              </a:defRPr>
            </a:pPr>
            <a:endParaRPr lang="en-US"/>
          </a:p>
        </c:txPr>
        <c:crossAx val="2"/>
        <c:crosses val="max"/>
        <c:crossBetween val="between"/>
        <c:majorUnit val="20"/>
      </c:valAx>
    </c:plotArea>
    <c:plotVisOnly val="0"/>
    <c:dispBlanksAs val="gap"/>
    <c:showDLblsOverMax val="1"/>
  </c:chart>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1482858323007022"/>
          <c:y val="8.982584784601283E-2"/>
          <c:w val="0.86369268897149942"/>
          <c:h val="0.82034830430797434"/>
        </c:manualLayout>
      </c:layout>
      <c:scatterChart>
        <c:scatterStyle val="lineMarker"/>
        <c:varyColors val="0"/>
        <c:ser>
          <c:idx val="0"/>
          <c:order val="0"/>
          <c:spPr>
            <a:ln w="19050" cmpd="sng" algn="ctr">
              <a:solidFill>
                <a:schemeClr val="accent1"/>
              </a:solidFill>
              <a:prstDash val="solid"/>
            </a:ln>
          </c:spPr>
          <c:marker>
            <c:symbol val="none"/>
          </c:marker>
          <c:xVal>
            <c:numRef>
              <c:f>Sheet1!$A$1:$FL$1</c:f>
              <c:numCache>
                <c:formatCode>General</c:formatCode>
                <c:ptCount val="168"/>
                <c:pt idx="0">
                  <c:v>20493</c:v>
                </c:pt>
                <c:pt idx="1">
                  <c:v>20493.041666666664</c:v>
                </c:pt>
                <c:pt idx="2">
                  <c:v>20493.083333333332</c:v>
                </c:pt>
                <c:pt idx="3">
                  <c:v>20493.125</c:v>
                </c:pt>
                <c:pt idx="4">
                  <c:v>20493.166666666664</c:v>
                </c:pt>
                <c:pt idx="5">
                  <c:v>20493.208333333332</c:v>
                </c:pt>
                <c:pt idx="6">
                  <c:v>20493.25</c:v>
                </c:pt>
                <c:pt idx="7">
                  <c:v>20493.291666666664</c:v>
                </c:pt>
                <c:pt idx="8">
                  <c:v>20493.333333333332</c:v>
                </c:pt>
                <c:pt idx="9">
                  <c:v>20493.375</c:v>
                </c:pt>
                <c:pt idx="10">
                  <c:v>20493.416666666664</c:v>
                </c:pt>
                <c:pt idx="11">
                  <c:v>20493.458333333332</c:v>
                </c:pt>
                <c:pt idx="12">
                  <c:v>20493.5</c:v>
                </c:pt>
                <c:pt idx="13">
                  <c:v>20493.541666666664</c:v>
                </c:pt>
                <c:pt idx="14">
                  <c:v>20493.583333333332</c:v>
                </c:pt>
                <c:pt idx="15">
                  <c:v>20493.625</c:v>
                </c:pt>
                <c:pt idx="16">
                  <c:v>20493.666666666664</c:v>
                </c:pt>
                <c:pt idx="17">
                  <c:v>20493.708333333332</c:v>
                </c:pt>
                <c:pt idx="18">
                  <c:v>20493.75</c:v>
                </c:pt>
                <c:pt idx="19">
                  <c:v>20493.791666666664</c:v>
                </c:pt>
                <c:pt idx="20">
                  <c:v>20493.833333333332</c:v>
                </c:pt>
                <c:pt idx="21">
                  <c:v>20493.875</c:v>
                </c:pt>
                <c:pt idx="22">
                  <c:v>20493.916666666664</c:v>
                </c:pt>
                <c:pt idx="23">
                  <c:v>20493.958333333332</c:v>
                </c:pt>
                <c:pt idx="24">
                  <c:v>20494</c:v>
                </c:pt>
                <c:pt idx="25">
                  <c:v>20494.041666666664</c:v>
                </c:pt>
                <c:pt idx="26">
                  <c:v>20494.083333333332</c:v>
                </c:pt>
                <c:pt idx="27">
                  <c:v>20494.125</c:v>
                </c:pt>
                <c:pt idx="28">
                  <c:v>20494.166666666664</c:v>
                </c:pt>
                <c:pt idx="29">
                  <c:v>20494.208333333332</c:v>
                </c:pt>
                <c:pt idx="30">
                  <c:v>20494.25</c:v>
                </c:pt>
                <c:pt idx="31">
                  <c:v>20494.291666666664</c:v>
                </c:pt>
                <c:pt idx="32">
                  <c:v>20494.333333333332</c:v>
                </c:pt>
                <c:pt idx="33">
                  <c:v>20494.375</c:v>
                </c:pt>
                <c:pt idx="34">
                  <c:v>20494.416666666664</c:v>
                </c:pt>
                <c:pt idx="35">
                  <c:v>20494.458333333332</c:v>
                </c:pt>
                <c:pt idx="36">
                  <c:v>20494.5</c:v>
                </c:pt>
                <c:pt idx="37">
                  <c:v>20494.541666666664</c:v>
                </c:pt>
                <c:pt idx="38">
                  <c:v>20494.583333333332</c:v>
                </c:pt>
                <c:pt idx="39">
                  <c:v>20494.625</c:v>
                </c:pt>
                <c:pt idx="40">
                  <c:v>20494.666666666664</c:v>
                </c:pt>
                <c:pt idx="41">
                  <c:v>20494.708333333332</c:v>
                </c:pt>
                <c:pt idx="42">
                  <c:v>20494.75</c:v>
                </c:pt>
                <c:pt idx="43">
                  <c:v>20494.791666666664</c:v>
                </c:pt>
                <c:pt idx="44">
                  <c:v>20494.833333333332</c:v>
                </c:pt>
                <c:pt idx="45">
                  <c:v>20494.875</c:v>
                </c:pt>
                <c:pt idx="46">
                  <c:v>20494.916666666664</c:v>
                </c:pt>
                <c:pt idx="47">
                  <c:v>20494.958333333332</c:v>
                </c:pt>
                <c:pt idx="48">
                  <c:v>20495</c:v>
                </c:pt>
                <c:pt idx="49">
                  <c:v>20495.041666666664</c:v>
                </c:pt>
                <c:pt idx="50">
                  <c:v>20495.083333333332</c:v>
                </c:pt>
                <c:pt idx="51">
                  <c:v>20495.125</c:v>
                </c:pt>
                <c:pt idx="52">
                  <c:v>20495.166666666664</c:v>
                </c:pt>
                <c:pt idx="53">
                  <c:v>20495.208333333332</c:v>
                </c:pt>
                <c:pt idx="54">
                  <c:v>20495.25</c:v>
                </c:pt>
                <c:pt idx="55">
                  <c:v>20495.291666666664</c:v>
                </c:pt>
                <c:pt idx="56">
                  <c:v>20495.333333333332</c:v>
                </c:pt>
                <c:pt idx="57">
                  <c:v>20495.375</c:v>
                </c:pt>
                <c:pt idx="58">
                  <c:v>20495.416666666664</c:v>
                </c:pt>
                <c:pt idx="59">
                  <c:v>20495.458333333332</c:v>
                </c:pt>
                <c:pt idx="60">
                  <c:v>20495.5</c:v>
                </c:pt>
                <c:pt idx="61">
                  <c:v>20495.541666666664</c:v>
                </c:pt>
                <c:pt idx="62">
                  <c:v>20495.583333333332</c:v>
                </c:pt>
                <c:pt idx="63">
                  <c:v>20495.625</c:v>
                </c:pt>
                <c:pt idx="64">
                  <c:v>20495.666666666664</c:v>
                </c:pt>
                <c:pt idx="65">
                  <c:v>20495.708333333332</c:v>
                </c:pt>
                <c:pt idx="66">
                  <c:v>20495.75</c:v>
                </c:pt>
                <c:pt idx="67">
                  <c:v>20495.791666666664</c:v>
                </c:pt>
                <c:pt idx="68">
                  <c:v>20495.833333333332</c:v>
                </c:pt>
                <c:pt idx="69">
                  <c:v>20495.875</c:v>
                </c:pt>
                <c:pt idx="70">
                  <c:v>20495.916666666664</c:v>
                </c:pt>
                <c:pt idx="71">
                  <c:v>20495.958333333332</c:v>
                </c:pt>
                <c:pt idx="72">
                  <c:v>20496</c:v>
                </c:pt>
                <c:pt idx="73">
                  <c:v>20496.041666666664</c:v>
                </c:pt>
                <c:pt idx="74">
                  <c:v>20496.083333333332</c:v>
                </c:pt>
                <c:pt idx="75">
                  <c:v>20496.125</c:v>
                </c:pt>
                <c:pt idx="76">
                  <c:v>20496.166666666664</c:v>
                </c:pt>
                <c:pt idx="77">
                  <c:v>20496.208333333332</c:v>
                </c:pt>
                <c:pt idx="78">
                  <c:v>20496.25</c:v>
                </c:pt>
                <c:pt idx="79">
                  <c:v>20496.291666666664</c:v>
                </c:pt>
                <c:pt idx="80">
                  <c:v>20496.333333333332</c:v>
                </c:pt>
                <c:pt idx="81">
                  <c:v>20496.375</c:v>
                </c:pt>
                <c:pt idx="82">
                  <c:v>20496.416666666664</c:v>
                </c:pt>
                <c:pt idx="83">
                  <c:v>20496.458333333332</c:v>
                </c:pt>
                <c:pt idx="84">
                  <c:v>20496.5</c:v>
                </c:pt>
                <c:pt idx="85">
                  <c:v>20496.541666666664</c:v>
                </c:pt>
                <c:pt idx="86">
                  <c:v>20496.583333333332</c:v>
                </c:pt>
                <c:pt idx="87">
                  <c:v>20496.625</c:v>
                </c:pt>
                <c:pt idx="88">
                  <c:v>20496.666666666664</c:v>
                </c:pt>
                <c:pt idx="89">
                  <c:v>20496.708333333332</c:v>
                </c:pt>
                <c:pt idx="90">
                  <c:v>20496.75</c:v>
                </c:pt>
                <c:pt idx="91">
                  <c:v>20496.791666666664</c:v>
                </c:pt>
                <c:pt idx="92">
                  <c:v>20496.833333333332</c:v>
                </c:pt>
                <c:pt idx="93">
                  <c:v>20496.875</c:v>
                </c:pt>
                <c:pt idx="94">
                  <c:v>20496.916666666664</c:v>
                </c:pt>
                <c:pt idx="95">
                  <c:v>20496.958333333332</c:v>
                </c:pt>
                <c:pt idx="96">
                  <c:v>20497</c:v>
                </c:pt>
                <c:pt idx="97">
                  <c:v>20497.041666666664</c:v>
                </c:pt>
                <c:pt idx="98">
                  <c:v>20497.083333333332</c:v>
                </c:pt>
                <c:pt idx="99">
                  <c:v>20497.125</c:v>
                </c:pt>
                <c:pt idx="100">
                  <c:v>20497.166666666664</c:v>
                </c:pt>
                <c:pt idx="101">
                  <c:v>20497.208333333332</c:v>
                </c:pt>
                <c:pt idx="102">
                  <c:v>20497.25</c:v>
                </c:pt>
                <c:pt idx="103">
                  <c:v>20497.291666666664</c:v>
                </c:pt>
                <c:pt idx="104">
                  <c:v>20497.333333333332</c:v>
                </c:pt>
                <c:pt idx="105">
                  <c:v>20497.375</c:v>
                </c:pt>
                <c:pt idx="106">
                  <c:v>20497.416666666664</c:v>
                </c:pt>
                <c:pt idx="107">
                  <c:v>20497.458333333332</c:v>
                </c:pt>
                <c:pt idx="108">
                  <c:v>20497.5</c:v>
                </c:pt>
                <c:pt idx="109">
                  <c:v>20497.541666666664</c:v>
                </c:pt>
                <c:pt idx="110">
                  <c:v>20497.583333333332</c:v>
                </c:pt>
                <c:pt idx="111">
                  <c:v>20497.625</c:v>
                </c:pt>
                <c:pt idx="112">
                  <c:v>20497.666666666664</c:v>
                </c:pt>
                <c:pt idx="113">
                  <c:v>20497.708333333332</c:v>
                </c:pt>
                <c:pt idx="114">
                  <c:v>20497.75</c:v>
                </c:pt>
                <c:pt idx="115">
                  <c:v>20497.791666666664</c:v>
                </c:pt>
                <c:pt idx="116">
                  <c:v>20497.833333333332</c:v>
                </c:pt>
                <c:pt idx="117">
                  <c:v>20497.875</c:v>
                </c:pt>
                <c:pt idx="118">
                  <c:v>20497.916666666664</c:v>
                </c:pt>
                <c:pt idx="119">
                  <c:v>20497.958333333332</c:v>
                </c:pt>
                <c:pt idx="120">
                  <c:v>20498</c:v>
                </c:pt>
                <c:pt idx="121">
                  <c:v>20498.041666666664</c:v>
                </c:pt>
                <c:pt idx="122">
                  <c:v>20498.083333333332</c:v>
                </c:pt>
                <c:pt idx="123">
                  <c:v>20498.125</c:v>
                </c:pt>
                <c:pt idx="124">
                  <c:v>20498.166666666664</c:v>
                </c:pt>
                <c:pt idx="125">
                  <c:v>20498.208333333332</c:v>
                </c:pt>
                <c:pt idx="126">
                  <c:v>20498.25</c:v>
                </c:pt>
                <c:pt idx="127">
                  <c:v>20498.291666666664</c:v>
                </c:pt>
                <c:pt idx="128">
                  <c:v>20498.333333333332</c:v>
                </c:pt>
                <c:pt idx="129">
                  <c:v>20498.375</c:v>
                </c:pt>
                <c:pt idx="130">
                  <c:v>20498.416666666664</c:v>
                </c:pt>
                <c:pt idx="131">
                  <c:v>20498.458333333332</c:v>
                </c:pt>
                <c:pt idx="132">
                  <c:v>20498.5</c:v>
                </c:pt>
                <c:pt idx="133">
                  <c:v>20498.541666666664</c:v>
                </c:pt>
                <c:pt idx="134">
                  <c:v>20498.583333333332</c:v>
                </c:pt>
                <c:pt idx="135">
                  <c:v>20498.625</c:v>
                </c:pt>
                <c:pt idx="136">
                  <c:v>20498.666666666664</c:v>
                </c:pt>
                <c:pt idx="137">
                  <c:v>20498.708333333332</c:v>
                </c:pt>
                <c:pt idx="138">
                  <c:v>20498.75</c:v>
                </c:pt>
                <c:pt idx="139">
                  <c:v>20498.791666666664</c:v>
                </c:pt>
                <c:pt idx="140">
                  <c:v>20498.833333333332</c:v>
                </c:pt>
                <c:pt idx="141">
                  <c:v>20498.875</c:v>
                </c:pt>
                <c:pt idx="142">
                  <c:v>20498.916666666664</c:v>
                </c:pt>
                <c:pt idx="143">
                  <c:v>20498.958333333332</c:v>
                </c:pt>
                <c:pt idx="144">
                  <c:v>20499</c:v>
                </c:pt>
                <c:pt idx="145">
                  <c:v>20499.041666666664</c:v>
                </c:pt>
                <c:pt idx="146">
                  <c:v>20499.083333333332</c:v>
                </c:pt>
                <c:pt idx="147">
                  <c:v>20499.125</c:v>
                </c:pt>
                <c:pt idx="148">
                  <c:v>20499.166666666664</c:v>
                </c:pt>
                <c:pt idx="149">
                  <c:v>20499.208333333332</c:v>
                </c:pt>
                <c:pt idx="150">
                  <c:v>20499.25</c:v>
                </c:pt>
                <c:pt idx="151">
                  <c:v>20499.291666666664</c:v>
                </c:pt>
                <c:pt idx="152">
                  <c:v>20499.333333333332</c:v>
                </c:pt>
                <c:pt idx="153">
                  <c:v>20499.375</c:v>
                </c:pt>
                <c:pt idx="154">
                  <c:v>20499.416666666664</c:v>
                </c:pt>
                <c:pt idx="155">
                  <c:v>20499.458333333332</c:v>
                </c:pt>
                <c:pt idx="156">
                  <c:v>20499.5</c:v>
                </c:pt>
                <c:pt idx="157">
                  <c:v>20499.541666666664</c:v>
                </c:pt>
                <c:pt idx="158">
                  <c:v>20499.583333333332</c:v>
                </c:pt>
                <c:pt idx="159">
                  <c:v>20499.625</c:v>
                </c:pt>
                <c:pt idx="160">
                  <c:v>20499.666666666664</c:v>
                </c:pt>
                <c:pt idx="161">
                  <c:v>20499.708333333332</c:v>
                </c:pt>
                <c:pt idx="162">
                  <c:v>20499.75</c:v>
                </c:pt>
                <c:pt idx="163">
                  <c:v>20499.791666666664</c:v>
                </c:pt>
                <c:pt idx="164">
                  <c:v>20499.833333333332</c:v>
                </c:pt>
                <c:pt idx="165">
                  <c:v>20499.875</c:v>
                </c:pt>
                <c:pt idx="166">
                  <c:v>20499.916666666664</c:v>
                </c:pt>
                <c:pt idx="167">
                  <c:v>20499.958333333332</c:v>
                </c:pt>
              </c:numCache>
            </c:numRef>
          </c:xVal>
          <c:yVal>
            <c:numRef>
              <c:f>Sheet1!$A$2:$FL$2</c:f>
              <c:numCache>
                <c:formatCode>General</c:formatCode>
                <c:ptCount val="168"/>
                <c:pt idx="0">
                  <c:v>26.481179999999998</c:v>
                </c:pt>
                <c:pt idx="1">
                  <c:v>27.1603866666667</c:v>
                </c:pt>
                <c:pt idx="2">
                  <c:v>27.745465833333299</c:v>
                </c:pt>
                <c:pt idx="3">
                  <c:v>27.247963333333299</c:v>
                </c:pt>
                <c:pt idx="4">
                  <c:v>27.265053333333299</c:v>
                </c:pt>
                <c:pt idx="5">
                  <c:v>23.900692500000002</c:v>
                </c:pt>
                <c:pt idx="6">
                  <c:v>27.5898483333333</c:v>
                </c:pt>
                <c:pt idx="7">
                  <c:v>26.794475833333301</c:v>
                </c:pt>
                <c:pt idx="8">
                  <c:v>24.0480366666667</c:v>
                </c:pt>
                <c:pt idx="9">
                  <c:v>28.1601608333333</c:v>
                </c:pt>
                <c:pt idx="10">
                  <c:v>20.358291666666702</c:v>
                </c:pt>
                <c:pt idx="11">
                  <c:v>17.004643333333298</c:v>
                </c:pt>
                <c:pt idx="12">
                  <c:v>24.199138333333298</c:v>
                </c:pt>
                <c:pt idx="13">
                  <c:v>26.068864999999999</c:v>
                </c:pt>
                <c:pt idx="14">
                  <c:v>27.1294258333333</c:v>
                </c:pt>
                <c:pt idx="15">
                  <c:v>34.366587500000001</c:v>
                </c:pt>
                <c:pt idx="16">
                  <c:v>43.377839166666703</c:v>
                </c:pt>
                <c:pt idx="17">
                  <c:v>37.637659999999997</c:v>
                </c:pt>
                <c:pt idx="18">
                  <c:v>38.338909999999998</c:v>
                </c:pt>
                <c:pt idx="19">
                  <c:v>36.494495833333303</c:v>
                </c:pt>
                <c:pt idx="20">
                  <c:v>39.321502500000001</c:v>
                </c:pt>
                <c:pt idx="21">
                  <c:v>39.0911616666667</c:v>
                </c:pt>
                <c:pt idx="22">
                  <c:v>38.006860000000003</c:v>
                </c:pt>
                <c:pt idx="23">
                  <c:v>33.272606666666697</c:v>
                </c:pt>
                <c:pt idx="24">
                  <c:v>37.947724999999998</c:v>
                </c:pt>
                <c:pt idx="25">
                  <c:v>36.847851666666699</c:v>
                </c:pt>
                <c:pt idx="26">
                  <c:v>34.691204999999997</c:v>
                </c:pt>
                <c:pt idx="27">
                  <c:v>34.668415000000003</c:v>
                </c:pt>
                <c:pt idx="28">
                  <c:v>37.242184166666704</c:v>
                </c:pt>
                <c:pt idx="29">
                  <c:v>38.520464166666699</c:v>
                </c:pt>
                <c:pt idx="30">
                  <c:v>41.205364166666698</c:v>
                </c:pt>
                <c:pt idx="31">
                  <c:v>46.398552500000001</c:v>
                </c:pt>
                <c:pt idx="32">
                  <c:v>41.063445000000002</c:v>
                </c:pt>
                <c:pt idx="33">
                  <c:v>41.284261666666701</c:v>
                </c:pt>
                <c:pt idx="34">
                  <c:v>40.030771666666702</c:v>
                </c:pt>
                <c:pt idx="35">
                  <c:v>35.433090833333303</c:v>
                </c:pt>
                <c:pt idx="36">
                  <c:v>37.684240833333298</c:v>
                </c:pt>
                <c:pt idx="37">
                  <c:v>34.6230166666667</c:v>
                </c:pt>
                <c:pt idx="38">
                  <c:v>37.487048333333298</c:v>
                </c:pt>
                <c:pt idx="39">
                  <c:v>44.3204025</c:v>
                </c:pt>
                <c:pt idx="40">
                  <c:v>38.345100000000002</c:v>
                </c:pt>
                <c:pt idx="41">
                  <c:v>34.364804999999997</c:v>
                </c:pt>
                <c:pt idx="42">
                  <c:v>36.362003333333298</c:v>
                </c:pt>
                <c:pt idx="43">
                  <c:v>35.698790000000002</c:v>
                </c:pt>
                <c:pt idx="44">
                  <c:v>37.604312499999999</c:v>
                </c:pt>
                <c:pt idx="45">
                  <c:v>38.621535833333297</c:v>
                </c:pt>
                <c:pt idx="46">
                  <c:v>37.425885000000001</c:v>
                </c:pt>
                <c:pt idx="47">
                  <c:v>43.955419999999997</c:v>
                </c:pt>
                <c:pt idx="48">
                  <c:v>41.038665000000002</c:v>
                </c:pt>
                <c:pt idx="49">
                  <c:v>38.847685833333301</c:v>
                </c:pt>
                <c:pt idx="50">
                  <c:v>38.257730833333298</c:v>
                </c:pt>
                <c:pt idx="51">
                  <c:v>37.169608333333301</c:v>
                </c:pt>
                <c:pt idx="52">
                  <c:v>35.453100833333302</c:v>
                </c:pt>
                <c:pt idx="53">
                  <c:v>36.453423333333298</c:v>
                </c:pt>
                <c:pt idx="54">
                  <c:v>38.642310833333298</c:v>
                </c:pt>
                <c:pt idx="55">
                  <c:v>44.862446666666699</c:v>
                </c:pt>
                <c:pt idx="56">
                  <c:v>31.824572499999999</c:v>
                </c:pt>
                <c:pt idx="57">
                  <c:v>29.442057500000001</c:v>
                </c:pt>
                <c:pt idx="58">
                  <c:v>28.495044166666698</c:v>
                </c:pt>
                <c:pt idx="59">
                  <c:v>26.237469166666699</c:v>
                </c:pt>
                <c:pt idx="60">
                  <c:v>27.427629166666701</c:v>
                </c:pt>
                <c:pt idx="61">
                  <c:v>29.6411625</c:v>
                </c:pt>
                <c:pt idx="62">
                  <c:v>33.924291666666697</c:v>
                </c:pt>
                <c:pt idx="63">
                  <c:v>33.7802741666667</c:v>
                </c:pt>
                <c:pt idx="64">
                  <c:v>33.034560833333302</c:v>
                </c:pt>
                <c:pt idx="65">
                  <c:v>35.242003333333301</c:v>
                </c:pt>
                <c:pt idx="66">
                  <c:v>35.500557499999999</c:v>
                </c:pt>
                <c:pt idx="67">
                  <c:v>37.086781666666703</c:v>
                </c:pt>
                <c:pt idx="68">
                  <c:v>35.310917500000002</c:v>
                </c:pt>
                <c:pt idx="69">
                  <c:v>34.143122499999997</c:v>
                </c:pt>
                <c:pt idx="70">
                  <c:v>32.714812500000001</c:v>
                </c:pt>
                <c:pt idx="71">
                  <c:v>31.7882833333333</c:v>
                </c:pt>
                <c:pt idx="72">
                  <c:v>34.355125833333297</c:v>
                </c:pt>
                <c:pt idx="73">
                  <c:v>34.710041666666697</c:v>
                </c:pt>
                <c:pt idx="74">
                  <c:v>35.236202499999997</c:v>
                </c:pt>
                <c:pt idx="75">
                  <c:v>36.194110833333298</c:v>
                </c:pt>
                <c:pt idx="76">
                  <c:v>36.318921666666697</c:v>
                </c:pt>
                <c:pt idx="77">
                  <c:v>36.541517499999998</c:v>
                </c:pt>
                <c:pt idx="78">
                  <c:v>41.6278941666667</c:v>
                </c:pt>
                <c:pt idx="79">
                  <c:v>40.352536666666701</c:v>
                </c:pt>
                <c:pt idx="80">
                  <c:v>28.993559999999999</c:v>
                </c:pt>
                <c:pt idx="81">
                  <c:v>30.521812499999999</c:v>
                </c:pt>
                <c:pt idx="82">
                  <c:v>30.085740000000001</c:v>
                </c:pt>
                <c:pt idx="83">
                  <c:v>29.433805833333299</c:v>
                </c:pt>
                <c:pt idx="84">
                  <c:v>25.5008083333333</c:v>
                </c:pt>
                <c:pt idx="85">
                  <c:v>23.345725000000002</c:v>
                </c:pt>
                <c:pt idx="86">
                  <c:v>31.685238333333299</c:v>
                </c:pt>
                <c:pt idx="87">
                  <c:v>30.808639166666701</c:v>
                </c:pt>
                <c:pt idx="88">
                  <c:v>37.812628333333301</c:v>
                </c:pt>
                <c:pt idx="89">
                  <c:v>37.496737500000002</c:v>
                </c:pt>
                <c:pt idx="90">
                  <c:v>39.136159999999997</c:v>
                </c:pt>
                <c:pt idx="91">
                  <c:v>37.205987272727299</c:v>
                </c:pt>
                <c:pt idx="92">
                  <c:v>37.083971666666699</c:v>
                </c:pt>
                <c:pt idx="93">
                  <c:v>39.437422499999997</c:v>
                </c:pt>
                <c:pt idx="94">
                  <c:v>39.653363333333303</c:v>
                </c:pt>
                <c:pt idx="95">
                  <c:v>37.8079483333333</c:v>
                </c:pt>
                <c:pt idx="96">
                  <c:v>41.431121666666698</c:v>
                </c:pt>
                <c:pt idx="97">
                  <c:v>37.663905</c:v>
                </c:pt>
                <c:pt idx="98">
                  <c:v>37.050124166666698</c:v>
                </c:pt>
                <c:pt idx="99">
                  <c:v>36.730325833333303</c:v>
                </c:pt>
                <c:pt idx="100">
                  <c:v>37.257562499999999</c:v>
                </c:pt>
                <c:pt idx="101">
                  <c:v>37.664035833333301</c:v>
                </c:pt>
                <c:pt idx="102">
                  <c:v>56.200850833333298</c:v>
                </c:pt>
                <c:pt idx="103">
                  <c:v>175.14957999999999</c:v>
                </c:pt>
                <c:pt idx="104">
                  <c:v>34.694832499999997</c:v>
                </c:pt>
                <c:pt idx="105">
                  <c:v>32.819744166666702</c:v>
                </c:pt>
                <c:pt idx="106">
                  <c:v>27.986211666666701</c:v>
                </c:pt>
                <c:pt idx="107">
                  <c:v>27.602717500000001</c:v>
                </c:pt>
                <c:pt idx="108">
                  <c:v>32.011274166666702</c:v>
                </c:pt>
                <c:pt idx="109">
                  <c:v>29.545007500000001</c:v>
                </c:pt>
                <c:pt idx="110">
                  <c:v>26.2577358333333</c:v>
                </c:pt>
                <c:pt idx="111">
                  <c:v>32.231594999999999</c:v>
                </c:pt>
                <c:pt idx="112">
                  <c:v>37.169748333333303</c:v>
                </c:pt>
                <c:pt idx="113">
                  <c:v>40.079992500000003</c:v>
                </c:pt>
                <c:pt idx="114">
                  <c:v>42.179079999999999</c:v>
                </c:pt>
                <c:pt idx="115">
                  <c:v>42.801468333333297</c:v>
                </c:pt>
                <c:pt idx="116">
                  <c:v>40.490665</c:v>
                </c:pt>
                <c:pt idx="117">
                  <c:v>42.3832016666667</c:v>
                </c:pt>
                <c:pt idx="118">
                  <c:v>43.650329166666701</c:v>
                </c:pt>
                <c:pt idx="119">
                  <c:v>39.089403333333301</c:v>
                </c:pt>
                <c:pt idx="120">
                  <c:v>42.712685</c:v>
                </c:pt>
                <c:pt idx="121">
                  <c:v>41.506822499999998</c:v>
                </c:pt>
                <c:pt idx="122">
                  <c:v>37.50159</c:v>
                </c:pt>
                <c:pt idx="123">
                  <c:v>37.770738333333298</c:v>
                </c:pt>
                <c:pt idx="124">
                  <c:v>37.122190000000003</c:v>
                </c:pt>
                <c:pt idx="125">
                  <c:v>34.673425000000002</c:v>
                </c:pt>
                <c:pt idx="126">
                  <c:v>34.472975833333301</c:v>
                </c:pt>
                <c:pt idx="127">
                  <c:v>24.416284166666699</c:v>
                </c:pt>
                <c:pt idx="128">
                  <c:v>23.234074166666701</c:v>
                </c:pt>
                <c:pt idx="129">
                  <c:v>21.821100000000001</c:v>
                </c:pt>
                <c:pt idx="130">
                  <c:v>16.817937499999999</c:v>
                </c:pt>
                <c:pt idx="131">
                  <c:v>15.8201291666667</c:v>
                </c:pt>
                <c:pt idx="132">
                  <c:v>15.458382500000001</c:v>
                </c:pt>
                <c:pt idx="133">
                  <c:v>19.736410833333299</c:v>
                </c:pt>
                <c:pt idx="134">
                  <c:v>26.017830833333299</c:v>
                </c:pt>
                <c:pt idx="135">
                  <c:v>27.105779999999999</c:v>
                </c:pt>
                <c:pt idx="136">
                  <c:v>34.6865733333333</c:v>
                </c:pt>
                <c:pt idx="137">
                  <c:v>33.478404166666699</c:v>
                </c:pt>
                <c:pt idx="138">
                  <c:v>35.296507499999997</c:v>
                </c:pt>
                <c:pt idx="139">
                  <c:v>34.786639166666703</c:v>
                </c:pt>
                <c:pt idx="140">
                  <c:v>31.514289999999999</c:v>
                </c:pt>
                <c:pt idx="141">
                  <c:v>32.890543333333298</c:v>
                </c:pt>
                <c:pt idx="142">
                  <c:v>33.011470000000003</c:v>
                </c:pt>
                <c:pt idx="143">
                  <c:v>31.286899999999999</c:v>
                </c:pt>
                <c:pt idx="144">
                  <c:v>33.025129166666702</c:v>
                </c:pt>
                <c:pt idx="145">
                  <c:v>29.132540833333302</c:v>
                </c:pt>
                <c:pt idx="146">
                  <c:v>26.880254999999998</c:v>
                </c:pt>
                <c:pt idx="147">
                  <c:v>26.921867500000001</c:v>
                </c:pt>
                <c:pt idx="148">
                  <c:v>27.6420675</c:v>
                </c:pt>
                <c:pt idx="149">
                  <c:v>28.456548333333298</c:v>
                </c:pt>
                <c:pt idx="150">
                  <c:v>28.454817500000001</c:v>
                </c:pt>
                <c:pt idx="151">
                  <c:v>24.784478333333301</c:v>
                </c:pt>
                <c:pt idx="152">
                  <c:v>23.1068966666667</c:v>
                </c:pt>
                <c:pt idx="153">
                  <c:v>12.921248333333301</c:v>
                </c:pt>
                <c:pt idx="154">
                  <c:v>13.758994166666699</c:v>
                </c:pt>
                <c:pt idx="155">
                  <c:v>13.848093333333299</c:v>
                </c:pt>
                <c:pt idx="156">
                  <c:v>16.030785000000002</c:v>
                </c:pt>
                <c:pt idx="157">
                  <c:v>19.009903333333298</c:v>
                </c:pt>
                <c:pt idx="158">
                  <c:v>26.309080000000002</c:v>
                </c:pt>
                <c:pt idx="159">
                  <c:v>33.372036666666702</c:v>
                </c:pt>
                <c:pt idx="160">
                  <c:v>38.8135883333333</c:v>
                </c:pt>
                <c:pt idx="161">
                  <c:v>35.652678333333299</c:v>
                </c:pt>
                <c:pt idx="162">
                  <c:v>35.235026666666698</c:v>
                </c:pt>
                <c:pt idx="163">
                  <c:v>35.206339999999997</c:v>
                </c:pt>
                <c:pt idx="164">
                  <c:v>35.642036666666698</c:v>
                </c:pt>
                <c:pt idx="165">
                  <c:v>36.2679458333333</c:v>
                </c:pt>
                <c:pt idx="166">
                  <c:v>35.751435833333304</c:v>
                </c:pt>
                <c:pt idx="167">
                  <c:v>33.683052500000002</c:v>
                </c:pt>
              </c:numCache>
            </c:numRef>
          </c:yVal>
          <c:smooth val="0"/>
          <c:extLst>
            <c:ext xmlns:c16="http://schemas.microsoft.com/office/drawing/2014/chart" uri="{C3380CC4-5D6E-409C-BE32-E72D297353CC}">
              <c16:uniqueId val="{00000000-7037-447E-BFCD-81E566E9ED28}"/>
            </c:ext>
          </c:extLst>
        </c:ser>
        <c:ser>
          <c:idx val="1"/>
          <c:order val="1"/>
          <c:spPr>
            <a:ln w="19050" cmpd="sng" algn="ctr">
              <a:solidFill>
                <a:schemeClr val="accent2"/>
              </a:solidFill>
              <a:prstDash val="solid"/>
            </a:ln>
          </c:spPr>
          <c:marker>
            <c:symbol val="none"/>
          </c:marker>
          <c:xVal>
            <c:numRef>
              <c:f>Sheet1!$A$1:$FL$1</c:f>
              <c:numCache>
                <c:formatCode>General</c:formatCode>
                <c:ptCount val="168"/>
                <c:pt idx="0">
                  <c:v>20493</c:v>
                </c:pt>
                <c:pt idx="1">
                  <c:v>20493.041666666664</c:v>
                </c:pt>
                <c:pt idx="2">
                  <c:v>20493.083333333332</c:v>
                </c:pt>
                <c:pt idx="3">
                  <c:v>20493.125</c:v>
                </c:pt>
                <c:pt idx="4">
                  <c:v>20493.166666666664</c:v>
                </c:pt>
                <c:pt idx="5">
                  <c:v>20493.208333333332</c:v>
                </c:pt>
                <c:pt idx="6">
                  <c:v>20493.25</c:v>
                </c:pt>
                <c:pt idx="7">
                  <c:v>20493.291666666664</c:v>
                </c:pt>
                <c:pt idx="8">
                  <c:v>20493.333333333332</c:v>
                </c:pt>
                <c:pt idx="9">
                  <c:v>20493.375</c:v>
                </c:pt>
                <c:pt idx="10">
                  <c:v>20493.416666666664</c:v>
                </c:pt>
                <c:pt idx="11">
                  <c:v>20493.458333333332</c:v>
                </c:pt>
                <c:pt idx="12">
                  <c:v>20493.5</c:v>
                </c:pt>
                <c:pt idx="13">
                  <c:v>20493.541666666664</c:v>
                </c:pt>
                <c:pt idx="14">
                  <c:v>20493.583333333332</c:v>
                </c:pt>
                <c:pt idx="15">
                  <c:v>20493.625</c:v>
                </c:pt>
                <c:pt idx="16">
                  <c:v>20493.666666666664</c:v>
                </c:pt>
                <c:pt idx="17">
                  <c:v>20493.708333333332</c:v>
                </c:pt>
                <c:pt idx="18">
                  <c:v>20493.75</c:v>
                </c:pt>
                <c:pt idx="19">
                  <c:v>20493.791666666664</c:v>
                </c:pt>
                <c:pt idx="20">
                  <c:v>20493.833333333332</c:v>
                </c:pt>
                <c:pt idx="21">
                  <c:v>20493.875</c:v>
                </c:pt>
                <c:pt idx="22">
                  <c:v>20493.916666666664</c:v>
                </c:pt>
                <c:pt idx="23">
                  <c:v>20493.958333333332</c:v>
                </c:pt>
                <c:pt idx="24">
                  <c:v>20494</c:v>
                </c:pt>
                <c:pt idx="25">
                  <c:v>20494.041666666664</c:v>
                </c:pt>
                <c:pt idx="26">
                  <c:v>20494.083333333332</c:v>
                </c:pt>
                <c:pt idx="27">
                  <c:v>20494.125</c:v>
                </c:pt>
                <c:pt idx="28">
                  <c:v>20494.166666666664</c:v>
                </c:pt>
                <c:pt idx="29">
                  <c:v>20494.208333333332</c:v>
                </c:pt>
                <c:pt idx="30">
                  <c:v>20494.25</c:v>
                </c:pt>
                <c:pt idx="31">
                  <c:v>20494.291666666664</c:v>
                </c:pt>
                <c:pt idx="32">
                  <c:v>20494.333333333332</c:v>
                </c:pt>
                <c:pt idx="33">
                  <c:v>20494.375</c:v>
                </c:pt>
                <c:pt idx="34">
                  <c:v>20494.416666666664</c:v>
                </c:pt>
                <c:pt idx="35">
                  <c:v>20494.458333333332</c:v>
                </c:pt>
                <c:pt idx="36">
                  <c:v>20494.5</c:v>
                </c:pt>
                <c:pt idx="37">
                  <c:v>20494.541666666664</c:v>
                </c:pt>
                <c:pt idx="38">
                  <c:v>20494.583333333332</c:v>
                </c:pt>
                <c:pt idx="39">
                  <c:v>20494.625</c:v>
                </c:pt>
                <c:pt idx="40">
                  <c:v>20494.666666666664</c:v>
                </c:pt>
                <c:pt idx="41">
                  <c:v>20494.708333333332</c:v>
                </c:pt>
                <c:pt idx="42">
                  <c:v>20494.75</c:v>
                </c:pt>
                <c:pt idx="43">
                  <c:v>20494.791666666664</c:v>
                </c:pt>
                <c:pt idx="44">
                  <c:v>20494.833333333332</c:v>
                </c:pt>
                <c:pt idx="45">
                  <c:v>20494.875</c:v>
                </c:pt>
                <c:pt idx="46">
                  <c:v>20494.916666666664</c:v>
                </c:pt>
                <c:pt idx="47">
                  <c:v>20494.958333333332</c:v>
                </c:pt>
                <c:pt idx="48">
                  <c:v>20495</c:v>
                </c:pt>
                <c:pt idx="49">
                  <c:v>20495.041666666664</c:v>
                </c:pt>
                <c:pt idx="50">
                  <c:v>20495.083333333332</c:v>
                </c:pt>
                <c:pt idx="51">
                  <c:v>20495.125</c:v>
                </c:pt>
                <c:pt idx="52">
                  <c:v>20495.166666666664</c:v>
                </c:pt>
                <c:pt idx="53">
                  <c:v>20495.208333333332</c:v>
                </c:pt>
                <c:pt idx="54">
                  <c:v>20495.25</c:v>
                </c:pt>
                <c:pt idx="55">
                  <c:v>20495.291666666664</c:v>
                </c:pt>
                <c:pt idx="56">
                  <c:v>20495.333333333332</c:v>
                </c:pt>
                <c:pt idx="57">
                  <c:v>20495.375</c:v>
                </c:pt>
                <c:pt idx="58">
                  <c:v>20495.416666666664</c:v>
                </c:pt>
                <c:pt idx="59">
                  <c:v>20495.458333333332</c:v>
                </c:pt>
                <c:pt idx="60">
                  <c:v>20495.5</c:v>
                </c:pt>
                <c:pt idx="61">
                  <c:v>20495.541666666664</c:v>
                </c:pt>
                <c:pt idx="62">
                  <c:v>20495.583333333332</c:v>
                </c:pt>
                <c:pt idx="63">
                  <c:v>20495.625</c:v>
                </c:pt>
                <c:pt idx="64">
                  <c:v>20495.666666666664</c:v>
                </c:pt>
                <c:pt idx="65">
                  <c:v>20495.708333333332</c:v>
                </c:pt>
                <c:pt idx="66">
                  <c:v>20495.75</c:v>
                </c:pt>
                <c:pt idx="67">
                  <c:v>20495.791666666664</c:v>
                </c:pt>
                <c:pt idx="68">
                  <c:v>20495.833333333332</c:v>
                </c:pt>
                <c:pt idx="69">
                  <c:v>20495.875</c:v>
                </c:pt>
                <c:pt idx="70">
                  <c:v>20495.916666666664</c:v>
                </c:pt>
                <c:pt idx="71">
                  <c:v>20495.958333333332</c:v>
                </c:pt>
                <c:pt idx="72">
                  <c:v>20496</c:v>
                </c:pt>
                <c:pt idx="73">
                  <c:v>20496.041666666664</c:v>
                </c:pt>
                <c:pt idx="74">
                  <c:v>20496.083333333332</c:v>
                </c:pt>
                <c:pt idx="75">
                  <c:v>20496.125</c:v>
                </c:pt>
                <c:pt idx="76">
                  <c:v>20496.166666666664</c:v>
                </c:pt>
                <c:pt idx="77">
                  <c:v>20496.208333333332</c:v>
                </c:pt>
                <c:pt idx="78">
                  <c:v>20496.25</c:v>
                </c:pt>
                <c:pt idx="79">
                  <c:v>20496.291666666664</c:v>
                </c:pt>
                <c:pt idx="80">
                  <c:v>20496.333333333332</c:v>
                </c:pt>
                <c:pt idx="81">
                  <c:v>20496.375</c:v>
                </c:pt>
                <c:pt idx="82">
                  <c:v>20496.416666666664</c:v>
                </c:pt>
                <c:pt idx="83">
                  <c:v>20496.458333333332</c:v>
                </c:pt>
                <c:pt idx="84">
                  <c:v>20496.5</c:v>
                </c:pt>
                <c:pt idx="85">
                  <c:v>20496.541666666664</c:v>
                </c:pt>
                <c:pt idx="86">
                  <c:v>20496.583333333332</c:v>
                </c:pt>
                <c:pt idx="87">
                  <c:v>20496.625</c:v>
                </c:pt>
                <c:pt idx="88">
                  <c:v>20496.666666666664</c:v>
                </c:pt>
                <c:pt idx="89">
                  <c:v>20496.708333333332</c:v>
                </c:pt>
                <c:pt idx="90">
                  <c:v>20496.75</c:v>
                </c:pt>
                <c:pt idx="91">
                  <c:v>20496.791666666664</c:v>
                </c:pt>
                <c:pt idx="92">
                  <c:v>20496.833333333332</c:v>
                </c:pt>
                <c:pt idx="93">
                  <c:v>20496.875</c:v>
                </c:pt>
                <c:pt idx="94">
                  <c:v>20496.916666666664</c:v>
                </c:pt>
                <c:pt idx="95">
                  <c:v>20496.958333333332</c:v>
                </c:pt>
                <c:pt idx="96">
                  <c:v>20497</c:v>
                </c:pt>
                <c:pt idx="97">
                  <c:v>20497.041666666664</c:v>
                </c:pt>
                <c:pt idx="98">
                  <c:v>20497.083333333332</c:v>
                </c:pt>
                <c:pt idx="99">
                  <c:v>20497.125</c:v>
                </c:pt>
                <c:pt idx="100">
                  <c:v>20497.166666666664</c:v>
                </c:pt>
                <c:pt idx="101">
                  <c:v>20497.208333333332</c:v>
                </c:pt>
                <c:pt idx="102">
                  <c:v>20497.25</c:v>
                </c:pt>
                <c:pt idx="103">
                  <c:v>20497.291666666664</c:v>
                </c:pt>
                <c:pt idx="104">
                  <c:v>20497.333333333332</c:v>
                </c:pt>
                <c:pt idx="105">
                  <c:v>20497.375</c:v>
                </c:pt>
                <c:pt idx="106">
                  <c:v>20497.416666666664</c:v>
                </c:pt>
                <c:pt idx="107">
                  <c:v>20497.458333333332</c:v>
                </c:pt>
                <c:pt idx="108">
                  <c:v>20497.5</c:v>
                </c:pt>
                <c:pt idx="109">
                  <c:v>20497.541666666664</c:v>
                </c:pt>
                <c:pt idx="110">
                  <c:v>20497.583333333332</c:v>
                </c:pt>
                <c:pt idx="111">
                  <c:v>20497.625</c:v>
                </c:pt>
                <c:pt idx="112">
                  <c:v>20497.666666666664</c:v>
                </c:pt>
                <c:pt idx="113">
                  <c:v>20497.708333333332</c:v>
                </c:pt>
                <c:pt idx="114">
                  <c:v>20497.75</c:v>
                </c:pt>
                <c:pt idx="115">
                  <c:v>20497.791666666664</c:v>
                </c:pt>
                <c:pt idx="116">
                  <c:v>20497.833333333332</c:v>
                </c:pt>
                <c:pt idx="117">
                  <c:v>20497.875</c:v>
                </c:pt>
                <c:pt idx="118">
                  <c:v>20497.916666666664</c:v>
                </c:pt>
                <c:pt idx="119">
                  <c:v>20497.958333333332</c:v>
                </c:pt>
                <c:pt idx="120">
                  <c:v>20498</c:v>
                </c:pt>
                <c:pt idx="121">
                  <c:v>20498.041666666664</c:v>
                </c:pt>
                <c:pt idx="122">
                  <c:v>20498.083333333332</c:v>
                </c:pt>
                <c:pt idx="123">
                  <c:v>20498.125</c:v>
                </c:pt>
                <c:pt idx="124">
                  <c:v>20498.166666666664</c:v>
                </c:pt>
                <c:pt idx="125">
                  <c:v>20498.208333333332</c:v>
                </c:pt>
                <c:pt idx="126">
                  <c:v>20498.25</c:v>
                </c:pt>
                <c:pt idx="127">
                  <c:v>20498.291666666664</c:v>
                </c:pt>
                <c:pt idx="128">
                  <c:v>20498.333333333332</c:v>
                </c:pt>
                <c:pt idx="129">
                  <c:v>20498.375</c:v>
                </c:pt>
                <c:pt idx="130">
                  <c:v>20498.416666666664</c:v>
                </c:pt>
                <c:pt idx="131">
                  <c:v>20498.458333333332</c:v>
                </c:pt>
                <c:pt idx="132">
                  <c:v>20498.5</c:v>
                </c:pt>
                <c:pt idx="133">
                  <c:v>20498.541666666664</c:v>
                </c:pt>
                <c:pt idx="134">
                  <c:v>20498.583333333332</c:v>
                </c:pt>
                <c:pt idx="135">
                  <c:v>20498.625</c:v>
                </c:pt>
                <c:pt idx="136">
                  <c:v>20498.666666666664</c:v>
                </c:pt>
                <c:pt idx="137">
                  <c:v>20498.708333333332</c:v>
                </c:pt>
                <c:pt idx="138">
                  <c:v>20498.75</c:v>
                </c:pt>
                <c:pt idx="139">
                  <c:v>20498.791666666664</c:v>
                </c:pt>
                <c:pt idx="140">
                  <c:v>20498.833333333332</c:v>
                </c:pt>
                <c:pt idx="141">
                  <c:v>20498.875</c:v>
                </c:pt>
                <c:pt idx="142">
                  <c:v>20498.916666666664</c:v>
                </c:pt>
                <c:pt idx="143">
                  <c:v>20498.958333333332</c:v>
                </c:pt>
                <c:pt idx="144">
                  <c:v>20499</c:v>
                </c:pt>
                <c:pt idx="145">
                  <c:v>20499.041666666664</c:v>
                </c:pt>
                <c:pt idx="146">
                  <c:v>20499.083333333332</c:v>
                </c:pt>
                <c:pt idx="147">
                  <c:v>20499.125</c:v>
                </c:pt>
                <c:pt idx="148">
                  <c:v>20499.166666666664</c:v>
                </c:pt>
                <c:pt idx="149">
                  <c:v>20499.208333333332</c:v>
                </c:pt>
                <c:pt idx="150">
                  <c:v>20499.25</c:v>
                </c:pt>
                <c:pt idx="151">
                  <c:v>20499.291666666664</c:v>
                </c:pt>
                <c:pt idx="152">
                  <c:v>20499.333333333332</c:v>
                </c:pt>
                <c:pt idx="153">
                  <c:v>20499.375</c:v>
                </c:pt>
                <c:pt idx="154">
                  <c:v>20499.416666666664</c:v>
                </c:pt>
                <c:pt idx="155">
                  <c:v>20499.458333333332</c:v>
                </c:pt>
                <c:pt idx="156">
                  <c:v>20499.5</c:v>
                </c:pt>
                <c:pt idx="157">
                  <c:v>20499.541666666664</c:v>
                </c:pt>
                <c:pt idx="158">
                  <c:v>20499.583333333332</c:v>
                </c:pt>
                <c:pt idx="159">
                  <c:v>20499.625</c:v>
                </c:pt>
                <c:pt idx="160">
                  <c:v>20499.666666666664</c:v>
                </c:pt>
                <c:pt idx="161">
                  <c:v>20499.708333333332</c:v>
                </c:pt>
                <c:pt idx="162">
                  <c:v>20499.75</c:v>
                </c:pt>
                <c:pt idx="163">
                  <c:v>20499.791666666664</c:v>
                </c:pt>
                <c:pt idx="164">
                  <c:v>20499.833333333332</c:v>
                </c:pt>
                <c:pt idx="165">
                  <c:v>20499.875</c:v>
                </c:pt>
                <c:pt idx="166">
                  <c:v>20499.916666666664</c:v>
                </c:pt>
                <c:pt idx="167">
                  <c:v>20499.958333333332</c:v>
                </c:pt>
              </c:numCache>
            </c:numRef>
          </c:xVal>
          <c:yVal>
            <c:numRef>
              <c:f>Sheet1!$A$3:$FL$3</c:f>
              <c:numCache>
                <c:formatCode>General</c:formatCode>
                <c:ptCount val="168"/>
                <c:pt idx="0">
                  <c:v>29.154540000000001</c:v>
                </c:pt>
                <c:pt idx="1">
                  <c:v>29.298690000000001</c:v>
                </c:pt>
                <c:pt idx="2">
                  <c:v>28.52224</c:v>
                </c:pt>
                <c:pt idx="3">
                  <c:v>28.601240000000001</c:v>
                </c:pt>
                <c:pt idx="4">
                  <c:v>28.892779999999998</c:v>
                </c:pt>
                <c:pt idx="5">
                  <c:v>31.2</c:v>
                </c:pt>
                <c:pt idx="6">
                  <c:v>35.237020000000001</c:v>
                </c:pt>
                <c:pt idx="7">
                  <c:v>36.999560000000002</c:v>
                </c:pt>
                <c:pt idx="8">
                  <c:v>34.488529999999997</c:v>
                </c:pt>
                <c:pt idx="9">
                  <c:v>36.326349999999998</c:v>
                </c:pt>
                <c:pt idx="10">
                  <c:v>32.426589999999997</c:v>
                </c:pt>
                <c:pt idx="11">
                  <c:v>31.31861</c:v>
                </c:pt>
                <c:pt idx="12">
                  <c:v>30</c:v>
                </c:pt>
                <c:pt idx="13">
                  <c:v>34.474939999999997</c:v>
                </c:pt>
                <c:pt idx="14">
                  <c:v>39.916879999999999</c:v>
                </c:pt>
                <c:pt idx="15">
                  <c:v>35.942880000000002</c:v>
                </c:pt>
                <c:pt idx="16">
                  <c:v>37.996499999999997</c:v>
                </c:pt>
                <c:pt idx="17">
                  <c:v>39.944070000000004</c:v>
                </c:pt>
                <c:pt idx="18">
                  <c:v>40.420110000000001</c:v>
                </c:pt>
                <c:pt idx="19">
                  <c:v>40.030329999999999</c:v>
                </c:pt>
                <c:pt idx="20">
                  <c:v>39.744929999999997</c:v>
                </c:pt>
                <c:pt idx="21">
                  <c:v>39.070279999999997</c:v>
                </c:pt>
                <c:pt idx="22">
                  <c:v>37.585079999999998</c:v>
                </c:pt>
                <c:pt idx="23">
                  <c:v>37.176290000000002</c:v>
                </c:pt>
                <c:pt idx="24">
                  <c:v>34.200330000000001</c:v>
                </c:pt>
                <c:pt idx="25">
                  <c:v>33.880920000000003</c:v>
                </c:pt>
                <c:pt idx="26">
                  <c:v>33.704149999999998</c:v>
                </c:pt>
                <c:pt idx="27">
                  <c:v>33.37285</c:v>
                </c:pt>
                <c:pt idx="28">
                  <c:v>33.488720000000001</c:v>
                </c:pt>
                <c:pt idx="29">
                  <c:v>34.844720000000002</c:v>
                </c:pt>
                <c:pt idx="30">
                  <c:v>40.502960000000002</c:v>
                </c:pt>
                <c:pt idx="31">
                  <c:v>39.230460000000001</c:v>
                </c:pt>
                <c:pt idx="32">
                  <c:v>37.777619999999999</c:v>
                </c:pt>
                <c:pt idx="33">
                  <c:v>38.32226</c:v>
                </c:pt>
                <c:pt idx="34">
                  <c:v>37.066119999999998</c:v>
                </c:pt>
                <c:pt idx="35">
                  <c:v>35.073059999999998</c:v>
                </c:pt>
                <c:pt idx="36">
                  <c:v>34.22972</c:v>
                </c:pt>
                <c:pt idx="37">
                  <c:v>35.12744</c:v>
                </c:pt>
                <c:pt idx="38">
                  <c:v>35.464239999999997</c:v>
                </c:pt>
                <c:pt idx="39">
                  <c:v>35.317689999999999</c:v>
                </c:pt>
                <c:pt idx="40">
                  <c:v>39.440890000000003</c:v>
                </c:pt>
                <c:pt idx="41">
                  <c:v>39.714939999999999</c:v>
                </c:pt>
                <c:pt idx="42">
                  <c:v>39.267449999999997</c:v>
                </c:pt>
                <c:pt idx="43">
                  <c:v>38.743389999999998</c:v>
                </c:pt>
                <c:pt idx="44">
                  <c:v>38.60454</c:v>
                </c:pt>
                <c:pt idx="45">
                  <c:v>37.180770000000003</c:v>
                </c:pt>
                <c:pt idx="46">
                  <c:v>34.989179999999998</c:v>
                </c:pt>
                <c:pt idx="47">
                  <c:v>32.089550000000003</c:v>
                </c:pt>
                <c:pt idx="48">
                  <c:v>37.833289999999998</c:v>
                </c:pt>
                <c:pt idx="49">
                  <c:v>35.523859999999999</c:v>
                </c:pt>
                <c:pt idx="50">
                  <c:v>34.988999999999997</c:v>
                </c:pt>
                <c:pt idx="51">
                  <c:v>34.673340000000003</c:v>
                </c:pt>
                <c:pt idx="52">
                  <c:v>35.052909999999997</c:v>
                </c:pt>
                <c:pt idx="53">
                  <c:v>36.370199999999997</c:v>
                </c:pt>
                <c:pt idx="54">
                  <c:v>41.89329</c:v>
                </c:pt>
                <c:pt idx="55">
                  <c:v>43.534649999999999</c:v>
                </c:pt>
                <c:pt idx="56">
                  <c:v>39.644599999999997</c:v>
                </c:pt>
                <c:pt idx="57">
                  <c:v>36.356589999999997</c:v>
                </c:pt>
                <c:pt idx="58">
                  <c:v>34.7012</c:v>
                </c:pt>
                <c:pt idx="59">
                  <c:v>33.248869999999997</c:v>
                </c:pt>
                <c:pt idx="60">
                  <c:v>32.193350000000002</c:v>
                </c:pt>
                <c:pt idx="61">
                  <c:v>30.521540000000002</c:v>
                </c:pt>
                <c:pt idx="62">
                  <c:v>31.24662</c:v>
                </c:pt>
                <c:pt idx="63">
                  <c:v>31.8979</c:v>
                </c:pt>
                <c:pt idx="64">
                  <c:v>36.449210000000001</c:v>
                </c:pt>
                <c:pt idx="65">
                  <c:v>39.732379999999999</c:v>
                </c:pt>
                <c:pt idx="66">
                  <c:v>39.801879999999997</c:v>
                </c:pt>
                <c:pt idx="67">
                  <c:v>39.319920000000003</c:v>
                </c:pt>
                <c:pt idx="68">
                  <c:v>38.968110000000003</c:v>
                </c:pt>
                <c:pt idx="69">
                  <c:v>38.754100000000001</c:v>
                </c:pt>
                <c:pt idx="70">
                  <c:v>37.840240000000001</c:v>
                </c:pt>
                <c:pt idx="71">
                  <c:v>37.364330000000002</c:v>
                </c:pt>
                <c:pt idx="72">
                  <c:v>36.923580000000001</c:v>
                </c:pt>
                <c:pt idx="73">
                  <c:v>35.710599999999999</c:v>
                </c:pt>
                <c:pt idx="74">
                  <c:v>35.296210000000002</c:v>
                </c:pt>
                <c:pt idx="75">
                  <c:v>35.101120000000002</c:v>
                </c:pt>
                <c:pt idx="76">
                  <c:v>35.554670000000002</c:v>
                </c:pt>
                <c:pt idx="77">
                  <c:v>38.934820000000002</c:v>
                </c:pt>
                <c:pt idx="78">
                  <c:v>42.103589999999997</c:v>
                </c:pt>
                <c:pt idx="79">
                  <c:v>38.892539999999997</c:v>
                </c:pt>
                <c:pt idx="80">
                  <c:v>31.47176</c:v>
                </c:pt>
                <c:pt idx="81">
                  <c:v>27.623249999999999</c:v>
                </c:pt>
                <c:pt idx="82">
                  <c:v>23.213049999999999</c:v>
                </c:pt>
                <c:pt idx="83">
                  <c:v>19.799379999999999</c:v>
                </c:pt>
                <c:pt idx="84">
                  <c:v>19.277729999999998</c:v>
                </c:pt>
                <c:pt idx="85">
                  <c:v>16.79214</c:v>
                </c:pt>
                <c:pt idx="86">
                  <c:v>18.479379999999999</c:v>
                </c:pt>
                <c:pt idx="87">
                  <c:v>21.49849</c:v>
                </c:pt>
                <c:pt idx="88">
                  <c:v>34.408099999999997</c:v>
                </c:pt>
                <c:pt idx="89">
                  <c:v>39.209949999999999</c:v>
                </c:pt>
                <c:pt idx="90">
                  <c:v>39.078589999999998</c:v>
                </c:pt>
                <c:pt idx="91">
                  <c:v>38.462319999999998</c:v>
                </c:pt>
                <c:pt idx="92">
                  <c:v>38.382289999999998</c:v>
                </c:pt>
                <c:pt idx="93">
                  <c:v>38.338500000000003</c:v>
                </c:pt>
                <c:pt idx="94">
                  <c:v>37.358060000000002</c:v>
                </c:pt>
                <c:pt idx="95">
                  <c:v>36.235869999999998</c:v>
                </c:pt>
                <c:pt idx="96">
                  <c:v>35.796750000000003</c:v>
                </c:pt>
                <c:pt idx="97">
                  <c:v>35.591209999999997</c:v>
                </c:pt>
                <c:pt idx="98">
                  <c:v>35.797820000000002</c:v>
                </c:pt>
                <c:pt idx="99">
                  <c:v>35.70682</c:v>
                </c:pt>
                <c:pt idx="100">
                  <c:v>36.637230000000002</c:v>
                </c:pt>
                <c:pt idx="101">
                  <c:v>39.341929999999998</c:v>
                </c:pt>
                <c:pt idx="102">
                  <c:v>43.29007</c:v>
                </c:pt>
                <c:pt idx="103">
                  <c:v>42.687750000000001</c:v>
                </c:pt>
                <c:pt idx="104">
                  <c:v>32.476770000000002</c:v>
                </c:pt>
                <c:pt idx="105">
                  <c:v>29.026810000000001</c:v>
                </c:pt>
                <c:pt idx="106">
                  <c:v>26.639810000000001</c:v>
                </c:pt>
                <c:pt idx="107">
                  <c:v>20.50778</c:v>
                </c:pt>
                <c:pt idx="108">
                  <c:v>18.84798</c:v>
                </c:pt>
                <c:pt idx="109">
                  <c:v>15.302440000000001</c:v>
                </c:pt>
                <c:pt idx="110">
                  <c:v>13.975239999999999</c:v>
                </c:pt>
                <c:pt idx="111">
                  <c:v>20.492080000000001</c:v>
                </c:pt>
                <c:pt idx="112">
                  <c:v>33.041319999999999</c:v>
                </c:pt>
                <c:pt idx="113">
                  <c:v>38.387740000000001</c:v>
                </c:pt>
                <c:pt idx="114">
                  <c:v>38.389710000000001</c:v>
                </c:pt>
                <c:pt idx="115">
                  <c:v>38.523989999999998</c:v>
                </c:pt>
                <c:pt idx="116">
                  <c:v>38.557749999999999</c:v>
                </c:pt>
                <c:pt idx="117">
                  <c:v>38.364530000000002</c:v>
                </c:pt>
                <c:pt idx="118">
                  <c:v>37.991059999999997</c:v>
                </c:pt>
                <c:pt idx="119">
                  <c:v>37.420720000000003</c:v>
                </c:pt>
                <c:pt idx="120">
                  <c:v>42.41151</c:v>
                </c:pt>
                <c:pt idx="121">
                  <c:v>41.966259999999998</c:v>
                </c:pt>
                <c:pt idx="122">
                  <c:v>39.13899</c:v>
                </c:pt>
                <c:pt idx="123">
                  <c:v>38.916849999999997</c:v>
                </c:pt>
                <c:pt idx="124">
                  <c:v>36.748510000000003</c:v>
                </c:pt>
                <c:pt idx="125">
                  <c:v>35.589709999999997</c:v>
                </c:pt>
                <c:pt idx="126">
                  <c:v>39.92257</c:v>
                </c:pt>
                <c:pt idx="127">
                  <c:v>31.160879999999999</c:v>
                </c:pt>
                <c:pt idx="128">
                  <c:v>26.66489</c:v>
                </c:pt>
                <c:pt idx="129">
                  <c:v>27.221350000000001</c:v>
                </c:pt>
                <c:pt idx="130">
                  <c:v>26.4</c:v>
                </c:pt>
                <c:pt idx="131">
                  <c:v>25.685839999999999</c:v>
                </c:pt>
                <c:pt idx="132">
                  <c:v>21.703779999999998</c:v>
                </c:pt>
                <c:pt idx="133">
                  <c:v>17.093820000000001</c:v>
                </c:pt>
                <c:pt idx="134">
                  <c:v>18.749220000000001</c:v>
                </c:pt>
                <c:pt idx="135">
                  <c:v>23.20552</c:v>
                </c:pt>
                <c:pt idx="136">
                  <c:v>33.260910000000003</c:v>
                </c:pt>
                <c:pt idx="137">
                  <c:v>37.833559999999999</c:v>
                </c:pt>
                <c:pt idx="138">
                  <c:v>38.181449999999998</c:v>
                </c:pt>
                <c:pt idx="139">
                  <c:v>37.507249999999999</c:v>
                </c:pt>
                <c:pt idx="140">
                  <c:v>37.150399999999998</c:v>
                </c:pt>
                <c:pt idx="141">
                  <c:v>36.971960000000003</c:v>
                </c:pt>
                <c:pt idx="142">
                  <c:v>36.77122</c:v>
                </c:pt>
                <c:pt idx="143">
                  <c:v>36.176749999999998</c:v>
                </c:pt>
                <c:pt idx="144">
                  <c:v>36.41563</c:v>
                </c:pt>
                <c:pt idx="145">
                  <c:v>36.341729999999998</c:v>
                </c:pt>
                <c:pt idx="146">
                  <c:v>36.32499</c:v>
                </c:pt>
                <c:pt idx="147">
                  <c:v>33.83211</c:v>
                </c:pt>
                <c:pt idx="148">
                  <c:v>34.194670000000002</c:v>
                </c:pt>
                <c:pt idx="149">
                  <c:v>32.715339999999998</c:v>
                </c:pt>
                <c:pt idx="150">
                  <c:v>33.197580000000002</c:v>
                </c:pt>
                <c:pt idx="151">
                  <c:v>31.024830000000001</c:v>
                </c:pt>
                <c:pt idx="152">
                  <c:v>24.866879999999998</c:v>
                </c:pt>
                <c:pt idx="153">
                  <c:v>24.534420000000001</c:v>
                </c:pt>
                <c:pt idx="154">
                  <c:v>25.52665</c:v>
                </c:pt>
                <c:pt idx="155">
                  <c:v>24.87</c:v>
                </c:pt>
                <c:pt idx="156">
                  <c:v>23.066759999999999</c:v>
                </c:pt>
                <c:pt idx="157">
                  <c:v>20</c:v>
                </c:pt>
                <c:pt idx="158">
                  <c:v>20.850210000000001</c:v>
                </c:pt>
                <c:pt idx="159">
                  <c:v>25.478459999999998</c:v>
                </c:pt>
                <c:pt idx="160">
                  <c:v>36.112380000000002</c:v>
                </c:pt>
                <c:pt idx="161">
                  <c:v>35.461260000000003</c:v>
                </c:pt>
                <c:pt idx="162">
                  <c:v>35.635890000000003</c:v>
                </c:pt>
                <c:pt idx="163">
                  <c:v>35.334519999999998</c:v>
                </c:pt>
                <c:pt idx="164">
                  <c:v>35.276299999999999</c:v>
                </c:pt>
                <c:pt idx="165">
                  <c:v>35.002949999999998</c:v>
                </c:pt>
                <c:pt idx="166">
                  <c:v>34.737499999999997</c:v>
                </c:pt>
                <c:pt idx="167">
                  <c:v>33.762279999999997</c:v>
                </c:pt>
              </c:numCache>
            </c:numRef>
          </c:yVal>
          <c:smooth val="0"/>
          <c:extLst>
            <c:ext xmlns:c16="http://schemas.microsoft.com/office/drawing/2014/chart" uri="{C3380CC4-5D6E-409C-BE32-E72D297353CC}">
              <c16:uniqueId val="{00000001-7037-447E-BFCD-81E566E9ED28}"/>
            </c:ext>
          </c:extLst>
        </c:ser>
        <c:dLbls>
          <c:showLegendKey val="0"/>
          <c:showVal val="0"/>
          <c:showCatName val="0"/>
          <c:showSerName val="0"/>
          <c:showPercent val="0"/>
          <c:showBubbleSize val="0"/>
        </c:dLbls>
        <c:axId val="4"/>
        <c:axId val="5"/>
      </c:scatterChart>
      <c:valAx>
        <c:axId val="4"/>
        <c:scaling>
          <c:orientation val="minMax"/>
          <c:max val="20500"/>
          <c:min val="20492"/>
        </c:scaling>
        <c:delete val="0"/>
        <c:axPos val="b"/>
        <c:majorGridlines>
          <c:spPr>
            <a:ln>
              <a:noFill/>
            </a:ln>
          </c:spPr>
        </c:majorGridlines>
        <c:numFmt formatCode="General" sourceLinked="1"/>
        <c:majorTickMark val="out"/>
        <c:minorTickMark val="none"/>
        <c:tickLblPos val="none"/>
        <c:spPr>
          <a:ln w="9525" cmpd="sng" algn="ctr">
            <a:solidFill>
              <a:schemeClr val="tx1"/>
            </a:solidFill>
            <a:prstDash val="solid"/>
          </a:ln>
        </c:spPr>
        <c:txPr>
          <a:bodyPr wrap="none"/>
          <a:lstStyle/>
          <a:p>
            <a:pPr>
              <a:defRPr sz="1000" kern="1200">
                <a:latin typeface="+mn-lt"/>
                <a:ea typeface="+mn-ea"/>
                <a:cs typeface="+mn-cs"/>
              </a:defRPr>
            </a:pPr>
            <a:endParaRPr lang="en-US"/>
          </a:p>
        </c:txPr>
        <c:crossAx val="5"/>
        <c:crosses val="min"/>
        <c:crossBetween val="midCat"/>
        <c:majorUnit val="7"/>
      </c:valAx>
      <c:valAx>
        <c:axId val="5"/>
        <c:scaling>
          <c:orientation val="minMax"/>
          <c:max val="200"/>
          <c:min val="0"/>
        </c:scaling>
        <c:delete val="0"/>
        <c:axPos val="l"/>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000" kern="1200">
                <a:solidFill>
                  <a:schemeClr val="tx1"/>
                </a:solidFill>
                <a:latin typeface="+mn-lt"/>
                <a:ea typeface="+mn-ea"/>
                <a:cs typeface="+mn-cs"/>
              </a:defRPr>
            </a:pPr>
            <a:endParaRPr lang="en-US"/>
          </a:p>
        </c:txPr>
        <c:crossAx val="4"/>
        <c:crosses val="min"/>
        <c:crossBetween val="midCat"/>
        <c:majorUnit val="50"/>
      </c:valAx>
    </c:plotArea>
    <c:plotVisOnly val="0"/>
    <c:dispBlanksAs val="gap"/>
    <c:showDLblsOverMax val="1"/>
  </c:chart>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8.3750894774516818E-2"/>
          <c:y val="6.1927605756650676E-2"/>
          <c:w val="0.83249821045096639"/>
          <c:h val="0.87614478848669863"/>
        </c:manualLayout>
      </c:layout>
      <c:barChart>
        <c:barDir val="col"/>
        <c:grouping val="stacked"/>
        <c:varyColors val="0"/>
        <c:ser>
          <c:idx val="0"/>
          <c:order val="0"/>
          <c:spPr>
            <a:solidFill>
              <a:schemeClr val="folHlink"/>
            </a:solidFill>
            <a:ln>
              <a:noFill/>
            </a:ln>
          </c:spPr>
          <c:invertIfNegative val="0"/>
          <c:dLbls>
            <c:dLbl>
              <c:idx val="3"/>
              <c:layout>
                <c:manualLayout>
                  <c:x val="0"/>
                  <c:y val="0"/>
                </c:manualLayout>
              </c:layout>
              <c:numFmt formatCode="#,##0;&quot;-&quot;#,##0"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0-50A4-154A-99B2-8B5CBF8D6799}"/>
                </c:ext>
              </c:extLst>
            </c:dLbl>
            <c:dLbl>
              <c:idx val="4"/>
              <c:layout>
                <c:manualLayout>
                  <c:x val="0"/>
                  <c:y val="0"/>
                </c:manualLayout>
              </c:layout>
              <c:numFmt formatCode="#,##0;&quot;-&quot;#,##0"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1-50A4-154A-99B2-8B5CBF8D6799}"/>
                </c:ext>
              </c:extLst>
            </c:dLbl>
            <c:dLbl>
              <c:idx val="5"/>
              <c:layout>
                <c:manualLayout>
                  <c:x val="0"/>
                  <c:y val="0"/>
                </c:manualLayout>
              </c:layout>
              <c:numFmt formatCode="#,##0;&quot;-&quot;#,##0"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2-50A4-154A-99B2-8B5CBF8D6799}"/>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val>
            <c:numRef>
              <c:f>Sheet1!$A$1:$F$1</c:f>
              <c:numCache>
                <c:formatCode>General</c:formatCode>
                <c:ptCount val="6"/>
                <c:pt idx="0">
                  <c:v>0.1</c:v>
                </c:pt>
                <c:pt idx="1">
                  <c:v>0.21199999999999999</c:v>
                </c:pt>
                <c:pt idx="2">
                  <c:v>0.82199999999999995</c:v>
                </c:pt>
                <c:pt idx="3">
                  <c:v>2.0209999999999999</c:v>
                </c:pt>
                <c:pt idx="4">
                  <c:v>3.9849999999999999</c:v>
                </c:pt>
                <c:pt idx="5">
                  <c:v>7.8860000000000001</c:v>
                </c:pt>
              </c:numCache>
            </c:numRef>
          </c:val>
          <c:extLst>
            <c:ext xmlns:c16="http://schemas.microsoft.com/office/drawing/2014/chart" uri="{C3380CC4-5D6E-409C-BE32-E72D297353CC}">
              <c16:uniqueId val="{00000003-50A4-154A-99B2-8B5CBF8D6799}"/>
            </c:ext>
          </c:extLst>
        </c:ser>
        <c:ser>
          <c:idx val="1"/>
          <c:order val="1"/>
          <c:spPr>
            <a:solidFill>
              <a:schemeClr val="accent6"/>
            </a:solidFill>
            <a:ln>
              <a:noFill/>
            </a:ln>
          </c:spPr>
          <c:invertIfNegative val="0"/>
          <c:dLbls>
            <c:dLbl>
              <c:idx val="3"/>
              <c:layout>
                <c:manualLayout>
                  <c:x val="0"/>
                  <c:y val="0"/>
                </c:manualLayout>
              </c:layout>
              <c:numFmt formatCode="#,##0;&quot;-&quot;#,##0"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4-50A4-154A-99B2-8B5CBF8D6799}"/>
                </c:ext>
              </c:extLst>
            </c:dLbl>
            <c:dLbl>
              <c:idx val="4"/>
              <c:layout>
                <c:manualLayout>
                  <c:x val="0"/>
                  <c:y val="0"/>
                </c:manualLayout>
              </c:layout>
              <c:numFmt formatCode="#,##0;&quot;-&quot;#,##0"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5-50A4-154A-99B2-8B5CBF8D6799}"/>
                </c:ext>
              </c:extLst>
            </c:dLbl>
            <c:dLbl>
              <c:idx val="5"/>
              <c:layout>
                <c:manualLayout>
                  <c:x val="0"/>
                  <c:y val="0"/>
                </c:manualLayout>
              </c:layout>
              <c:numFmt formatCode="#,##0;&quot;-&quot;#,##0"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6-50A4-154A-99B2-8B5CBF8D6799}"/>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val>
            <c:numRef>
              <c:f>Sheet1!$A$2:$F$2</c:f>
              <c:numCache>
                <c:formatCode>General</c:formatCode>
                <c:ptCount val="6"/>
                <c:pt idx="0">
                  <c:v>0.11200000000000002</c:v>
                </c:pt>
                <c:pt idx="1">
                  <c:v>0.61</c:v>
                </c:pt>
                <c:pt idx="2">
                  <c:v>1.1989999999999998</c:v>
                </c:pt>
                <c:pt idx="3">
                  <c:v>1.964</c:v>
                </c:pt>
                <c:pt idx="4">
                  <c:v>3.9009999999999994</c:v>
                </c:pt>
                <c:pt idx="5">
                  <c:v>6.0019999999999998</c:v>
                </c:pt>
              </c:numCache>
            </c:numRef>
          </c:val>
          <c:extLst>
            <c:ext xmlns:c16="http://schemas.microsoft.com/office/drawing/2014/chart" uri="{C3380CC4-5D6E-409C-BE32-E72D297353CC}">
              <c16:uniqueId val="{00000007-50A4-154A-99B2-8B5CBF8D6799}"/>
            </c:ext>
          </c:extLst>
        </c:ser>
        <c:dLbls>
          <c:showLegendKey val="0"/>
          <c:showVal val="0"/>
          <c:showCatName val="0"/>
          <c:showSerName val="0"/>
          <c:showPercent val="0"/>
          <c:showBubbleSize val="0"/>
        </c:dLbls>
        <c:gapWidth val="80"/>
        <c:overlap val="100"/>
        <c:axId val="160556671"/>
        <c:axId val="1"/>
      </c:barChart>
      <c:lineChart>
        <c:grouping val="standard"/>
        <c:varyColors val="0"/>
        <c:ser>
          <c:idx val="2"/>
          <c:order val="2"/>
          <c:spPr>
            <a:ln w="28575" cmpd="sng" algn="ctr">
              <a:solidFill>
                <a:schemeClr val="tx1"/>
              </a:solidFill>
              <a:prstDash val="solid"/>
            </a:ln>
          </c:spPr>
          <c:marker>
            <c:symbol val="none"/>
          </c:marker>
          <c:val>
            <c:numRef>
              <c:f>Sheet1!$A$3:$F$3</c:f>
              <c:numCache>
                <c:formatCode>General</c:formatCode>
                <c:ptCount val="6"/>
                <c:pt idx="0">
                  <c:v>0.22025</c:v>
                </c:pt>
                <c:pt idx="1">
                  <c:v>1.026</c:v>
                </c:pt>
                <c:pt idx="2">
                  <c:v>2.621</c:v>
                </c:pt>
                <c:pt idx="3">
                  <c:v>6.0590000000000002</c:v>
                </c:pt>
                <c:pt idx="4">
                  <c:v>11.766</c:v>
                </c:pt>
                <c:pt idx="5">
                  <c:v>22.853000000000002</c:v>
                </c:pt>
              </c:numCache>
            </c:numRef>
          </c:val>
          <c:smooth val="0"/>
          <c:extLst>
            <c:ext xmlns:c16="http://schemas.microsoft.com/office/drawing/2014/chart" uri="{C3380CC4-5D6E-409C-BE32-E72D297353CC}">
              <c16:uniqueId val="{00000008-50A4-154A-99B2-8B5CBF8D6799}"/>
            </c:ext>
          </c:extLst>
        </c:ser>
        <c:dLbls>
          <c:showLegendKey val="0"/>
          <c:showVal val="0"/>
          <c:showCatName val="0"/>
          <c:showSerName val="0"/>
          <c:showPercent val="0"/>
          <c:showBubbleSize val="0"/>
        </c:dLbls>
        <c:marker val="1"/>
        <c:smooth val="0"/>
        <c:axId val="2"/>
        <c:axId val="3"/>
      </c:lineChart>
      <c:catAx>
        <c:axId val="160556671"/>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25"/>
          <c:min val="0"/>
        </c:scaling>
        <c:delete val="0"/>
        <c:axPos val="l"/>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000" kern="1200">
                <a:solidFill>
                  <a:schemeClr val="tx1"/>
                </a:solidFill>
                <a:latin typeface="+mn-lt"/>
                <a:ea typeface="+mn-ea"/>
                <a:cs typeface="+mn-cs"/>
              </a:defRPr>
            </a:pPr>
            <a:endParaRPr lang="en-US"/>
          </a:p>
        </c:txPr>
        <c:crossAx val="160556671"/>
        <c:crosses val="min"/>
        <c:crossBetween val="between"/>
        <c:majorUnit val="5"/>
      </c:valAx>
      <c:catAx>
        <c:axId val="2"/>
        <c:scaling>
          <c:orientation val="minMax"/>
        </c:scaling>
        <c:delete val="0"/>
        <c:axPos val="b"/>
        <c:majorGridlines>
          <c:spPr>
            <a:ln>
              <a:noFill/>
            </a:ln>
          </c:spPr>
        </c:majorGridlines>
        <c:majorTickMark val="none"/>
        <c:minorTickMark val="none"/>
        <c:tickLblPos val="none"/>
        <c:spPr>
          <a:ln>
            <a:noFill/>
          </a:ln>
        </c:spPr>
        <c:crossAx val="3"/>
        <c:crosses val="min"/>
        <c:auto val="0"/>
        <c:lblAlgn val="ctr"/>
        <c:lblOffset val="100"/>
        <c:noMultiLvlLbl val="0"/>
      </c:catAx>
      <c:valAx>
        <c:axId val="3"/>
        <c:scaling>
          <c:orientation val="minMax"/>
          <c:max val="65"/>
          <c:min val="0"/>
        </c:scaling>
        <c:delete val="0"/>
        <c:axPos val="r"/>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000" kern="1200">
                <a:solidFill>
                  <a:schemeClr val="tx1"/>
                </a:solidFill>
                <a:latin typeface="+mn-lt"/>
                <a:ea typeface="+mn-ea"/>
                <a:cs typeface="+mn-cs"/>
              </a:defRPr>
            </a:pPr>
            <a:endParaRPr lang="en-US"/>
          </a:p>
        </c:txPr>
        <c:crossAx val="2"/>
        <c:crosses val="max"/>
        <c:crossBetween val="between"/>
        <c:majorUnit val="5"/>
      </c:valAx>
    </c:plotArea>
    <c:plotVisOnly val="0"/>
    <c:dispBlanksAs val="gap"/>
    <c:showDLblsOverMax val="1"/>
  </c:chart>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8.3750894774516818E-2"/>
          <c:y val="6.3195371606586559E-2"/>
          <c:w val="0.83249821045096639"/>
          <c:h val="0.87360925678682688"/>
        </c:manualLayout>
      </c:layout>
      <c:barChart>
        <c:barDir val="col"/>
        <c:grouping val="stacked"/>
        <c:varyColors val="0"/>
        <c:ser>
          <c:idx val="0"/>
          <c:order val="0"/>
          <c:spPr>
            <a:solidFill>
              <a:schemeClr val="folHlink"/>
            </a:solidFill>
            <a:ln>
              <a:noFill/>
            </a:ln>
          </c:spPr>
          <c:invertIfNegative val="0"/>
          <c:dLbls>
            <c:dLbl>
              <c:idx val="2"/>
              <c:layout>
                <c:manualLayout>
                  <c:x val="0"/>
                  <c:y val="-4.450378282153983E-4"/>
                </c:manualLayout>
              </c:layout>
              <c:numFmt formatCode="#,##0;&quot;-&quot;#,##0"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0-4371-BE46-B13E-8539916F7861}"/>
                </c:ext>
              </c:extLst>
            </c:dLbl>
            <c:dLbl>
              <c:idx val="3"/>
              <c:layout>
                <c:manualLayout>
                  <c:x val="0"/>
                  <c:y val="0"/>
                </c:manualLayout>
              </c:layout>
              <c:numFmt formatCode="#,##0;&quot;-&quot;#,##0"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1-4371-BE46-B13E-8539916F7861}"/>
                </c:ext>
              </c:extLst>
            </c:dLbl>
            <c:dLbl>
              <c:idx val="4"/>
              <c:layout>
                <c:manualLayout>
                  <c:x val="0"/>
                  <c:y val="0"/>
                </c:manualLayout>
              </c:layout>
              <c:numFmt formatCode="#,##0;&quot;-&quot;#,##0"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2-4371-BE46-B13E-8539916F7861}"/>
                </c:ext>
              </c:extLst>
            </c:dLbl>
            <c:dLbl>
              <c:idx val="5"/>
              <c:layout>
                <c:manualLayout>
                  <c:x val="0"/>
                  <c:y val="0"/>
                </c:manualLayout>
              </c:layout>
              <c:numFmt formatCode="#,##0;&quot;-&quot;#,##0"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3-4371-BE46-B13E-8539916F7861}"/>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val>
            <c:numRef>
              <c:f>Sheet1!$A$1:$F$1</c:f>
              <c:numCache>
                <c:formatCode>General</c:formatCode>
                <c:ptCount val="6"/>
                <c:pt idx="0">
                  <c:v>0.35499999999999998</c:v>
                </c:pt>
                <c:pt idx="1">
                  <c:v>0.45600000000000002</c:v>
                </c:pt>
                <c:pt idx="2">
                  <c:v>2.1749999999999998</c:v>
                </c:pt>
                <c:pt idx="3">
                  <c:v>4.5780000000000003</c:v>
                </c:pt>
                <c:pt idx="4">
                  <c:v>7.282</c:v>
                </c:pt>
                <c:pt idx="5">
                  <c:v>11.302</c:v>
                </c:pt>
              </c:numCache>
            </c:numRef>
          </c:val>
          <c:extLst>
            <c:ext xmlns:c16="http://schemas.microsoft.com/office/drawing/2014/chart" uri="{C3380CC4-5D6E-409C-BE32-E72D297353CC}">
              <c16:uniqueId val="{00000004-4371-BE46-B13E-8539916F7861}"/>
            </c:ext>
          </c:extLst>
        </c:ser>
        <c:ser>
          <c:idx val="1"/>
          <c:order val="1"/>
          <c:spPr>
            <a:solidFill>
              <a:schemeClr val="accent6"/>
            </a:solidFill>
            <a:ln>
              <a:noFill/>
            </a:ln>
          </c:spPr>
          <c:invertIfNegative val="0"/>
          <c:dLbls>
            <c:dLbl>
              <c:idx val="2"/>
              <c:layout>
                <c:manualLayout>
                  <c:x val="0"/>
                  <c:y val="0"/>
                </c:manualLayout>
              </c:layout>
              <c:numFmt formatCode="#,##0;&quot;-&quot;#,##0"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5-4371-BE46-B13E-8539916F7861}"/>
                </c:ext>
              </c:extLst>
            </c:dLbl>
            <c:dLbl>
              <c:idx val="3"/>
              <c:layout>
                <c:manualLayout>
                  <c:x val="0"/>
                  <c:y val="0"/>
                </c:manualLayout>
              </c:layout>
              <c:numFmt formatCode="#,##0;&quot;-&quot;#,##0"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6-4371-BE46-B13E-8539916F7861}"/>
                </c:ext>
              </c:extLst>
            </c:dLbl>
            <c:dLbl>
              <c:idx val="4"/>
              <c:layout>
                <c:manualLayout>
                  <c:x val="0"/>
                  <c:y val="0"/>
                </c:manualLayout>
              </c:layout>
              <c:numFmt formatCode="#,##0;&quot;-&quot;#,##0"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7-4371-BE46-B13E-8539916F7861}"/>
                </c:ext>
              </c:extLst>
            </c:dLbl>
            <c:dLbl>
              <c:idx val="5"/>
              <c:layout>
                <c:manualLayout>
                  <c:x val="0"/>
                  <c:y val="0"/>
                </c:manualLayout>
              </c:layout>
              <c:numFmt formatCode="#,##0;&quot;-&quot;#,##0"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8-4371-BE46-B13E-8539916F7861}"/>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val>
            <c:numRef>
              <c:f>Sheet1!$A$2:$F$2</c:f>
              <c:numCache>
                <c:formatCode>General</c:formatCode>
                <c:ptCount val="6"/>
                <c:pt idx="0">
                  <c:v>0.10099999999999998</c:v>
                </c:pt>
                <c:pt idx="1">
                  <c:v>1.718</c:v>
                </c:pt>
                <c:pt idx="2">
                  <c:v>2.4029999999999996</c:v>
                </c:pt>
                <c:pt idx="3">
                  <c:v>2.7039999999999997</c:v>
                </c:pt>
                <c:pt idx="4">
                  <c:v>4.0199999999999996</c:v>
                </c:pt>
                <c:pt idx="5">
                  <c:v>4.6679999999999993</c:v>
                </c:pt>
              </c:numCache>
            </c:numRef>
          </c:val>
          <c:extLst>
            <c:ext xmlns:c16="http://schemas.microsoft.com/office/drawing/2014/chart" uri="{C3380CC4-5D6E-409C-BE32-E72D297353CC}">
              <c16:uniqueId val="{00000009-4371-BE46-B13E-8539916F7861}"/>
            </c:ext>
          </c:extLst>
        </c:ser>
        <c:dLbls>
          <c:showLegendKey val="0"/>
          <c:showVal val="0"/>
          <c:showCatName val="0"/>
          <c:showSerName val="0"/>
          <c:showPercent val="0"/>
          <c:showBubbleSize val="0"/>
        </c:dLbls>
        <c:gapWidth val="80"/>
        <c:overlap val="100"/>
        <c:axId val="1970743808"/>
        <c:axId val="1"/>
      </c:barChart>
      <c:lineChart>
        <c:grouping val="standard"/>
        <c:varyColors val="0"/>
        <c:ser>
          <c:idx val="2"/>
          <c:order val="2"/>
          <c:spPr>
            <a:ln w="28575" cmpd="sng" algn="ctr">
              <a:solidFill>
                <a:schemeClr val="tx1"/>
              </a:solidFill>
              <a:prstDash val="solid"/>
            </a:ln>
          </c:spPr>
          <c:marker>
            <c:symbol val="none"/>
          </c:marker>
          <c:val>
            <c:numRef>
              <c:f>Sheet1!$A$3:$F$3</c:f>
              <c:numCache>
                <c:formatCode>General</c:formatCode>
                <c:ptCount val="6"/>
                <c:pt idx="0">
                  <c:v>1.8220000000000001</c:v>
                </c:pt>
                <c:pt idx="1">
                  <c:v>8.5698100000000004</c:v>
                </c:pt>
                <c:pt idx="2">
                  <c:v>17.701699999999981</c:v>
                </c:pt>
                <c:pt idx="3">
                  <c:v>28.06377999999998</c:v>
                </c:pt>
                <c:pt idx="4">
                  <c:v>44.048839999999984</c:v>
                </c:pt>
                <c:pt idx="5">
                  <c:v>60.56753999999998</c:v>
                </c:pt>
              </c:numCache>
            </c:numRef>
          </c:val>
          <c:smooth val="0"/>
          <c:extLst>
            <c:ext xmlns:c16="http://schemas.microsoft.com/office/drawing/2014/chart" uri="{C3380CC4-5D6E-409C-BE32-E72D297353CC}">
              <c16:uniqueId val="{0000000A-4371-BE46-B13E-8539916F7861}"/>
            </c:ext>
          </c:extLst>
        </c:ser>
        <c:dLbls>
          <c:showLegendKey val="0"/>
          <c:showVal val="0"/>
          <c:showCatName val="0"/>
          <c:showSerName val="0"/>
          <c:showPercent val="0"/>
          <c:showBubbleSize val="0"/>
        </c:dLbls>
        <c:marker val="1"/>
        <c:smooth val="0"/>
        <c:axId val="2"/>
        <c:axId val="3"/>
      </c:lineChart>
      <c:catAx>
        <c:axId val="1970743808"/>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25"/>
          <c:min val="0"/>
        </c:scaling>
        <c:delete val="0"/>
        <c:axPos val="l"/>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000" kern="1200">
                <a:solidFill>
                  <a:schemeClr val="tx1"/>
                </a:solidFill>
                <a:latin typeface="+mn-lt"/>
                <a:ea typeface="+mn-ea"/>
                <a:cs typeface="+mn-cs"/>
              </a:defRPr>
            </a:pPr>
            <a:endParaRPr lang="en-US"/>
          </a:p>
        </c:txPr>
        <c:crossAx val="1970743808"/>
        <c:crosses val="min"/>
        <c:crossBetween val="between"/>
        <c:majorUnit val="5"/>
      </c:valAx>
      <c:catAx>
        <c:axId val="2"/>
        <c:scaling>
          <c:orientation val="minMax"/>
        </c:scaling>
        <c:delete val="0"/>
        <c:axPos val="b"/>
        <c:majorGridlines>
          <c:spPr>
            <a:ln>
              <a:noFill/>
            </a:ln>
          </c:spPr>
        </c:majorGridlines>
        <c:majorTickMark val="none"/>
        <c:minorTickMark val="none"/>
        <c:tickLblPos val="none"/>
        <c:spPr>
          <a:ln>
            <a:noFill/>
          </a:ln>
        </c:spPr>
        <c:crossAx val="3"/>
        <c:crosses val="min"/>
        <c:auto val="0"/>
        <c:lblAlgn val="ctr"/>
        <c:lblOffset val="100"/>
        <c:noMultiLvlLbl val="0"/>
      </c:catAx>
      <c:valAx>
        <c:axId val="3"/>
        <c:scaling>
          <c:orientation val="minMax"/>
          <c:max val="65"/>
          <c:min val="0"/>
        </c:scaling>
        <c:delete val="0"/>
        <c:axPos val="r"/>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000" kern="1200">
                <a:solidFill>
                  <a:schemeClr val="tx1"/>
                </a:solidFill>
                <a:latin typeface="+mn-lt"/>
                <a:ea typeface="+mn-ea"/>
                <a:cs typeface="+mn-cs"/>
              </a:defRPr>
            </a:pPr>
            <a:endParaRPr lang="en-US"/>
          </a:p>
        </c:txPr>
        <c:crossAx val="2"/>
        <c:crosses val="max"/>
        <c:crossBetween val="between"/>
        <c:majorUnit val="5"/>
      </c:valAx>
    </c:plotArea>
    <c:plotVisOnly val="0"/>
    <c:dispBlanksAs val="gap"/>
    <c:showDLblsOverMax val="1"/>
  </c:chart>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7296587926509186E-2"/>
          <c:y val="0.18986175115207374"/>
          <c:w val="0.94540682414698163"/>
          <c:h val="0.6792626728110599"/>
        </c:manualLayout>
      </c:layout>
      <c:barChart>
        <c:barDir val="col"/>
        <c:grouping val="stacked"/>
        <c:varyColors val="0"/>
        <c:ser>
          <c:idx val="0"/>
          <c:order val="0"/>
          <c:spPr>
            <a:solidFill>
              <a:srgbClr val="364D6E"/>
            </a:solidFill>
            <a:ln>
              <a:noFill/>
            </a:ln>
          </c:spPr>
          <c:invertIfNegative val="0"/>
          <c:dLbls>
            <c:dLbl>
              <c:idx val="0"/>
              <c:layout>
                <c:manualLayout>
                  <c:x val="0"/>
                  <c:y val="-0.39907834101382489"/>
                </c:manualLayout>
              </c:layout>
              <c:numFmt formatCode="#,##0;&quot;-&quot;#,##0" sourceLinked="0"/>
              <c:spPr>
                <a:noFill/>
                <a:ln>
                  <a:noFill/>
                </a:ln>
              </c:spPr>
              <c:txPr>
                <a:bodyPr wrap="none"/>
                <a:lstStyle/>
                <a:p>
                  <a:pPr>
                    <a:defRPr sz="10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0-1BD6-814A-9185-EE3C294037C7}"/>
                </c:ext>
              </c:extLst>
            </c:dLbl>
            <c:dLbl>
              <c:idx val="1"/>
              <c:layout>
                <c:manualLayout>
                  <c:x val="0"/>
                  <c:y val="-8.847926267281106E-2"/>
                </c:manualLayout>
              </c:layout>
              <c:numFmt formatCode="#,##0;&quot;-&quot;#,##0" sourceLinked="0"/>
              <c:spPr>
                <a:noFill/>
                <a:ln>
                  <a:noFill/>
                </a:ln>
              </c:spPr>
              <c:txPr>
                <a:bodyPr wrap="none"/>
                <a:lstStyle/>
                <a:p>
                  <a:pPr>
                    <a:defRPr sz="10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1-1BD6-814A-9185-EE3C294037C7}"/>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val>
            <c:numRef>
              <c:f>Sheet1!$A$1:$B$1</c:f>
              <c:numCache>
                <c:formatCode>General</c:formatCode>
                <c:ptCount val="2"/>
                <c:pt idx="0">
                  <c:v>470</c:v>
                </c:pt>
                <c:pt idx="1">
                  <c:v>40</c:v>
                </c:pt>
              </c:numCache>
            </c:numRef>
          </c:val>
          <c:extLst>
            <c:ext xmlns:c16="http://schemas.microsoft.com/office/drawing/2014/chart" uri="{C3380CC4-5D6E-409C-BE32-E72D297353CC}">
              <c16:uniqueId val="{00000002-1BD6-814A-9185-EE3C294037C7}"/>
            </c:ext>
          </c:extLst>
        </c:ser>
        <c:dLbls>
          <c:showLegendKey val="0"/>
          <c:showVal val="0"/>
          <c:showCatName val="0"/>
          <c:showSerName val="0"/>
          <c:showPercent val="0"/>
          <c:showBubbleSize val="0"/>
        </c:dLbls>
        <c:gapWidth val="80"/>
        <c:overlap val="100"/>
        <c:axId val="303605375"/>
        <c:axId val="1"/>
      </c:barChart>
      <c:catAx>
        <c:axId val="303605375"/>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470"/>
          <c:min val="0"/>
        </c:scaling>
        <c:delete val="0"/>
        <c:axPos val="l"/>
        <c:majorGridlines>
          <c:spPr>
            <a:ln>
              <a:noFill/>
            </a:ln>
          </c:spPr>
        </c:majorGridlines>
        <c:numFmt formatCode="General" sourceLinked="1"/>
        <c:majorTickMark val="none"/>
        <c:minorTickMark val="none"/>
        <c:tickLblPos val="none"/>
        <c:spPr>
          <a:ln>
            <a:noFill/>
          </a:ln>
        </c:spPr>
        <c:crossAx val="303605375"/>
        <c:crosses val="min"/>
        <c:crossBetween val="between"/>
      </c:valAx>
    </c:plotArea>
    <c:plotVisOnly val="0"/>
    <c:dispBlanksAs val="gap"/>
    <c:showDLblsOverMax val="1"/>
  </c:chart>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5419245920090038"/>
          <c:y val="6.9007263922518158E-2"/>
          <c:w val="0.81654473832301633"/>
          <c:h val="0.86138014527845042"/>
        </c:manualLayout>
      </c:layout>
      <c:barChart>
        <c:barDir val="col"/>
        <c:grouping val="stacked"/>
        <c:varyColors val="0"/>
        <c:ser>
          <c:idx val="0"/>
          <c:order val="0"/>
          <c:spPr>
            <a:solidFill>
              <a:schemeClr val="accent1"/>
            </a:solidFill>
            <a:ln>
              <a:noFill/>
            </a:ln>
          </c:spPr>
          <c:invertIfNegative val="0"/>
          <c:dPt>
            <c:idx val="0"/>
            <c:invertIfNegative val="0"/>
            <c:bubble3D val="0"/>
            <c:spPr>
              <a:solidFill>
                <a:schemeClr val="tx2"/>
              </a:solidFill>
              <a:ln w="9525" cmpd="sng" algn="ctr">
                <a:solidFill>
                  <a:schemeClr val="tx1"/>
                </a:solidFill>
                <a:prstDash val="solid"/>
              </a:ln>
            </c:spPr>
            <c:extLst>
              <c:ext xmlns:c16="http://schemas.microsoft.com/office/drawing/2014/chart" uri="{C3380CC4-5D6E-409C-BE32-E72D297353CC}">
                <c16:uniqueId val="{00000000-9CDF-48C5-B0CD-F2E91935576F}"/>
              </c:ext>
            </c:extLst>
          </c:dPt>
          <c:val>
            <c:numRef>
              <c:f>Sheet1!$A$1:$F$1</c:f>
              <c:numCache>
                <c:formatCode>General</c:formatCode>
                <c:ptCount val="6"/>
                <c:pt idx="0">
                  <c:v>0</c:v>
                </c:pt>
                <c:pt idx="1">
                  <c:v>0.45</c:v>
                </c:pt>
                <c:pt idx="2">
                  <c:v>0.94</c:v>
                </c:pt>
                <c:pt idx="3">
                  <c:v>1.38</c:v>
                </c:pt>
                <c:pt idx="4">
                  <c:v>1.69</c:v>
                </c:pt>
                <c:pt idx="5">
                  <c:v>1.95</c:v>
                </c:pt>
              </c:numCache>
            </c:numRef>
          </c:val>
          <c:extLst>
            <c:ext xmlns:c16="http://schemas.microsoft.com/office/drawing/2014/chart" uri="{C3380CC4-5D6E-409C-BE32-E72D297353CC}">
              <c16:uniqueId val="{00000001-9CDF-48C5-B0CD-F2E91935576F}"/>
            </c:ext>
          </c:extLst>
        </c:ser>
        <c:ser>
          <c:idx val="1"/>
          <c:order val="1"/>
          <c:spPr>
            <a:solidFill>
              <a:srgbClr val="4C6C9C"/>
            </a:solidFill>
            <a:ln>
              <a:noFill/>
            </a:ln>
          </c:spPr>
          <c:invertIfNegative val="0"/>
          <c:dPt>
            <c:idx val="0"/>
            <c:invertIfNegative val="0"/>
            <c:bubble3D val="0"/>
            <c:spPr>
              <a:solidFill>
                <a:srgbClr val="4C6C9C"/>
              </a:solidFill>
              <a:ln w="9525" cmpd="sng" algn="ctr">
                <a:solidFill>
                  <a:schemeClr val="tx1"/>
                </a:solidFill>
                <a:prstDash val="solid"/>
              </a:ln>
            </c:spPr>
            <c:extLst>
              <c:ext xmlns:c16="http://schemas.microsoft.com/office/drawing/2014/chart" uri="{C3380CC4-5D6E-409C-BE32-E72D297353CC}">
                <c16:uniqueId val="{00000002-9CDF-48C5-B0CD-F2E91935576F}"/>
              </c:ext>
            </c:extLst>
          </c:dPt>
          <c:val>
            <c:numRef>
              <c:f>Sheet1!$A$2:$F$2</c:f>
              <c:numCache>
                <c:formatCode>General</c:formatCode>
                <c:ptCount val="6"/>
                <c:pt idx="0">
                  <c:v>0</c:v>
                </c:pt>
                <c:pt idx="1">
                  <c:v>0.19</c:v>
                </c:pt>
                <c:pt idx="2">
                  <c:v>0.64999999999999991</c:v>
                </c:pt>
                <c:pt idx="3">
                  <c:v>1.3899999999999997</c:v>
                </c:pt>
                <c:pt idx="4">
                  <c:v>2.16</c:v>
                </c:pt>
                <c:pt idx="5">
                  <c:v>2.8099999999999996</c:v>
                </c:pt>
              </c:numCache>
            </c:numRef>
          </c:val>
          <c:extLst>
            <c:ext xmlns:c16="http://schemas.microsoft.com/office/drawing/2014/chart" uri="{C3380CC4-5D6E-409C-BE32-E72D297353CC}">
              <c16:uniqueId val="{00000003-9CDF-48C5-B0CD-F2E91935576F}"/>
            </c:ext>
          </c:extLst>
        </c:ser>
        <c:ser>
          <c:idx val="2"/>
          <c:order val="2"/>
          <c:spPr>
            <a:solidFill>
              <a:schemeClr val="tx2"/>
            </a:solidFill>
            <a:ln>
              <a:noFill/>
            </a:ln>
          </c:spPr>
          <c:invertIfNegative val="0"/>
          <c:dPt>
            <c:idx val="0"/>
            <c:invertIfNegative val="0"/>
            <c:bubble3D val="0"/>
            <c:spPr>
              <a:solidFill>
                <a:schemeClr val="accent1"/>
              </a:solidFill>
              <a:ln>
                <a:noFill/>
              </a:ln>
            </c:spPr>
            <c:extLst>
              <c:ext xmlns:c16="http://schemas.microsoft.com/office/drawing/2014/chart" uri="{C3380CC4-5D6E-409C-BE32-E72D297353CC}">
                <c16:uniqueId val="{00000004-9CDF-48C5-B0CD-F2E91935576F}"/>
              </c:ext>
            </c:extLst>
          </c:dPt>
          <c:val>
            <c:numRef>
              <c:f>Sheet1!$A$3:$F$3</c:f>
              <c:numCache>
                <c:formatCode>General</c:formatCode>
                <c:ptCount val="6"/>
                <c:pt idx="0">
                  <c:v>0</c:v>
                </c:pt>
                <c:pt idx="1">
                  <c:v>0.68</c:v>
                </c:pt>
                <c:pt idx="2">
                  <c:v>1.3899999999999997</c:v>
                </c:pt>
                <c:pt idx="3">
                  <c:v>2.2999999999999998</c:v>
                </c:pt>
                <c:pt idx="4">
                  <c:v>3.2000000000000006</c:v>
                </c:pt>
                <c:pt idx="5">
                  <c:v>4</c:v>
                </c:pt>
              </c:numCache>
            </c:numRef>
          </c:val>
          <c:extLst>
            <c:ext xmlns:c16="http://schemas.microsoft.com/office/drawing/2014/chart" uri="{C3380CC4-5D6E-409C-BE32-E72D297353CC}">
              <c16:uniqueId val="{00000005-9CDF-48C5-B0CD-F2E91935576F}"/>
            </c:ext>
          </c:extLst>
        </c:ser>
        <c:dLbls>
          <c:showLegendKey val="0"/>
          <c:showVal val="0"/>
          <c:showCatName val="0"/>
          <c:showSerName val="0"/>
          <c:showPercent val="0"/>
          <c:showBubbleSize val="0"/>
        </c:dLbls>
        <c:gapWidth val="80"/>
        <c:overlap val="100"/>
        <c:axId val="1103219983"/>
        <c:axId val="1"/>
      </c:barChart>
      <c:catAx>
        <c:axId val="1103219983"/>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60"/>
          <c:min val="0"/>
        </c:scaling>
        <c:delete val="0"/>
        <c:axPos val="l"/>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200" kern="1200">
                <a:solidFill>
                  <a:schemeClr val="tx1"/>
                </a:solidFill>
                <a:latin typeface="+mn-lt"/>
                <a:ea typeface="+mn-ea"/>
                <a:cs typeface="+mn-cs"/>
              </a:defRPr>
            </a:pPr>
            <a:endParaRPr lang="en-US"/>
          </a:p>
        </c:txPr>
        <c:crossAx val="1103219983"/>
        <c:crosses val="min"/>
        <c:crossBetween val="between"/>
        <c:majorUnit val="20"/>
      </c:valAx>
    </c:plotArea>
    <c:plotVisOnly val="0"/>
    <c:dispBlanksAs val="gap"/>
    <c:showDLblsOverMax val="1"/>
  </c:chart>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5856481481481483"/>
          <c:y val="6.9007263922518158E-2"/>
          <c:w val="0.81134259259259256"/>
          <c:h val="0.86138014527845042"/>
        </c:manualLayout>
      </c:layout>
      <c:barChart>
        <c:barDir val="col"/>
        <c:grouping val="stacked"/>
        <c:varyColors val="0"/>
        <c:ser>
          <c:idx val="0"/>
          <c:order val="0"/>
          <c:spPr>
            <a:solidFill>
              <a:srgbClr val="C30C3E"/>
            </a:solidFill>
            <a:ln>
              <a:noFill/>
            </a:ln>
          </c:spPr>
          <c:invertIfNegative val="0"/>
          <c:dPt>
            <c:idx val="0"/>
            <c:invertIfNegative val="0"/>
            <c:bubble3D val="0"/>
            <c:spPr>
              <a:solidFill>
                <a:schemeClr val="bg2"/>
              </a:solidFill>
              <a:ln>
                <a:noFill/>
              </a:ln>
            </c:spPr>
            <c:extLst>
              <c:ext xmlns:c16="http://schemas.microsoft.com/office/drawing/2014/chart" uri="{C3380CC4-5D6E-409C-BE32-E72D297353CC}">
                <c16:uniqueId val="{00000000-B526-4F48-BAB7-334750A5F221}"/>
              </c:ext>
            </c:extLst>
          </c:dPt>
          <c:val>
            <c:numRef>
              <c:f>Sheet1!$A$1:$F$1</c:f>
              <c:numCache>
                <c:formatCode>General</c:formatCode>
                <c:ptCount val="6"/>
                <c:pt idx="0">
                  <c:v>0</c:v>
                </c:pt>
                <c:pt idx="1">
                  <c:v>4</c:v>
                </c:pt>
                <c:pt idx="2">
                  <c:v>9.6999999999999993</c:v>
                </c:pt>
                <c:pt idx="3">
                  <c:v>14</c:v>
                </c:pt>
                <c:pt idx="4">
                  <c:v>17.25</c:v>
                </c:pt>
                <c:pt idx="5">
                  <c:v>20</c:v>
                </c:pt>
              </c:numCache>
            </c:numRef>
          </c:val>
          <c:extLst>
            <c:ext xmlns:c16="http://schemas.microsoft.com/office/drawing/2014/chart" uri="{C3380CC4-5D6E-409C-BE32-E72D297353CC}">
              <c16:uniqueId val="{00000001-B526-4F48-BAB7-334750A5F221}"/>
            </c:ext>
          </c:extLst>
        </c:ser>
        <c:ser>
          <c:idx val="1"/>
          <c:order val="1"/>
          <c:spPr>
            <a:solidFill>
              <a:schemeClr val="accent4"/>
            </a:solidFill>
            <a:ln>
              <a:noFill/>
            </a:ln>
          </c:spPr>
          <c:invertIfNegative val="0"/>
          <c:dPt>
            <c:idx val="0"/>
            <c:invertIfNegative val="0"/>
            <c:bubble3D val="0"/>
            <c:spPr>
              <a:solidFill>
                <a:schemeClr val="accent6"/>
              </a:solidFill>
              <a:ln>
                <a:noFill/>
              </a:ln>
            </c:spPr>
            <c:extLst>
              <c:ext xmlns:c16="http://schemas.microsoft.com/office/drawing/2014/chart" uri="{C3380CC4-5D6E-409C-BE32-E72D297353CC}">
                <c16:uniqueId val="{00000002-B526-4F48-BAB7-334750A5F221}"/>
              </c:ext>
            </c:extLst>
          </c:dPt>
          <c:val>
            <c:numRef>
              <c:f>Sheet1!$A$2:$F$2</c:f>
              <c:numCache>
                <c:formatCode>General</c:formatCode>
                <c:ptCount val="6"/>
                <c:pt idx="0">
                  <c:v>0</c:v>
                </c:pt>
                <c:pt idx="1">
                  <c:v>2.0499999999999998</c:v>
                </c:pt>
                <c:pt idx="2">
                  <c:v>5.9499999999999993</c:v>
                </c:pt>
                <c:pt idx="3">
                  <c:v>9.6000000000000014</c:v>
                </c:pt>
                <c:pt idx="4">
                  <c:v>11.649999999999999</c:v>
                </c:pt>
                <c:pt idx="5">
                  <c:v>13.399999999999999</c:v>
                </c:pt>
              </c:numCache>
            </c:numRef>
          </c:val>
          <c:extLst>
            <c:ext xmlns:c16="http://schemas.microsoft.com/office/drawing/2014/chart" uri="{C3380CC4-5D6E-409C-BE32-E72D297353CC}">
              <c16:uniqueId val="{00000003-B526-4F48-BAB7-334750A5F221}"/>
            </c:ext>
          </c:extLst>
        </c:ser>
        <c:ser>
          <c:idx val="2"/>
          <c:order val="2"/>
          <c:spPr>
            <a:solidFill>
              <a:schemeClr val="accent3"/>
            </a:solidFill>
            <a:ln>
              <a:noFill/>
            </a:ln>
          </c:spPr>
          <c:invertIfNegative val="0"/>
          <c:val>
            <c:numRef>
              <c:f>Sheet1!$A$3:$F$3</c:f>
              <c:numCache>
                <c:formatCode>General</c:formatCode>
                <c:ptCount val="6"/>
                <c:pt idx="0">
                  <c:v>0</c:v>
                </c:pt>
                <c:pt idx="1">
                  <c:v>0.84999999999999964</c:v>
                </c:pt>
                <c:pt idx="2">
                  <c:v>2.6999999999999993</c:v>
                </c:pt>
                <c:pt idx="3">
                  <c:v>4.6000000000000014</c:v>
                </c:pt>
                <c:pt idx="4">
                  <c:v>6.1000000000000014</c:v>
                </c:pt>
                <c:pt idx="5">
                  <c:v>7.0499999999999972</c:v>
                </c:pt>
              </c:numCache>
            </c:numRef>
          </c:val>
          <c:extLst>
            <c:ext xmlns:c16="http://schemas.microsoft.com/office/drawing/2014/chart" uri="{C3380CC4-5D6E-409C-BE32-E72D297353CC}">
              <c16:uniqueId val="{00000004-B526-4F48-BAB7-334750A5F221}"/>
            </c:ext>
          </c:extLst>
        </c:ser>
        <c:ser>
          <c:idx val="3"/>
          <c:order val="3"/>
          <c:spPr>
            <a:solidFill>
              <a:schemeClr val="accent6"/>
            </a:solidFill>
            <a:ln>
              <a:noFill/>
            </a:ln>
          </c:spPr>
          <c:invertIfNegative val="0"/>
          <c:dPt>
            <c:idx val="0"/>
            <c:invertIfNegative val="0"/>
            <c:bubble3D val="0"/>
            <c:spPr>
              <a:solidFill>
                <a:schemeClr val="accent4"/>
              </a:solidFill>
              <a:ln>
                <a:noFill/>
              </a:ln>
            </c:spPr>
            <c:extLst>
              <c:ext xmlns:c16="http://schemas.microsoft.com/office/drawing/2014/chart" uri="{C3380CC4-5D6E-409C-BE32-E72D297353CC}">
                <c16:uniqueId val="{00000005-B526-4F48-BAB7-334750A5F221}"/>
              </c:ext>
            </c:extLst>
          </c:dPt>
          <c:val>
            <c:numRef>
              <c:f>Sheet1!$A$4:$F$4</c:f>
              <c:numCache>
                <c:formatCode>General</c:formatCode>
                <c:ptCount val="6"/>
                <c:pt idx="0">
                  <c:v>0</c:v>
                </c:pt>
                <c:pt idx="1">
                  <c:v>0.95000000000000018</c:v>
                </c:pt>
                <c:pt idx="2">
                  <c:v>2.6000000000000014</c:v>
                </c:pt>
                <c:pt idx="3">
                  <c:v>4.25</c:v>
                </c:pt>
                <c:pt idx="4">
                  <c:v>5.3500000000000014</c:v>
                </c:pt>
                <c:pt idx="5">
                  <c:v>6</c:v>
                </c:pt>
              </c:numCache>
            </c:numRef>
          </c:val>
          <c:extLst>
            <c:ext xmlns:c16="http://schemas.microsoft.com/office/drawing/2014/chart" uri="{C3380CC4-5D6E-409C-BE32-E72D297353CC}">
              <c16:uniqueId val="{00000006-B526-4F48-BAB7-334750A5F221}"/>
            </c:ext>
          </c:extLst>
        </c:ser>
        <c:ser>
          <c:idx val="4"/>
          <c:order val="4"/>
          <c:spPr>
            <a:solidFill>
              <a:schemeClr val="bg2"/>
            </a:solidFill>
            <a:ln>
              <a:noFill/>
            </a:ln>
          </c:spPr>
          <c:invertIfNegative val="0"/>
          <c:dPt>
            <c:idx val="0"/>
            <c:invertIfNegative val="0"/>
            <c:bubble3D val="0"/>
            <c:spPr>
              <a:solidFill>
                <a:srgbClr val="C30C3E"/>
              </a:solidFill>
              <a:ln>
                <a:noFill/>
              </a:ln>
            </c:spPr>
            <c:extLst>
              <c:ext xmlns:c16="http://schemas.microsoft.com/office/drawing/2014/chart" uri="{C3380CC4-5D6E-409C-BE32-E72D297353CC}">
                <c16:uniqueId val="{00000007-B526-4F48-BAB7-334750A5F221}"/>
              </c:ext>
            </c:extLst>
          </c:dPt>
          <c:val>
            <c:numRef>
              <c:f>Sheet1!$A$5:$F$5</c:f>
              <c:numCache>
                <c:formatCode>General</c:formatCode>
                <c:ptCount val="6"/>
                <c:pt idx="0">
                  <c:v>0</c:v>
                </c:pt>
                <c:pt idx="1">
                  <c:v>1.9000000000000004</c:v>
                </c:pt>
                <c:pt idx="2">
                  <c:v>4.3499999999999979</c:v>
                </c:pt>
                <c:pt idx="3">
                  <c:v>6.8500000000000014</c:v>
                </c:pt>
                <c:pt idx="4">
                  <c:v>9.6999999999999957</c:v>
                </c:pt>
                <c:pt idx="5">
                  <c:v>13.550000000000004</c:v>
                </c:pt>
              </c:numCache>
            </c:numRef>
          </c:val>
          <c:extLst>
            <c:ext xmlns:c16="http://schemas.microsoft.com/office/drawing/2014/chart" uri="{C3380CC4-5D6E-409C-BE32-E72D297353CC}">
              <c16:uniqueId val="{00000008-B526-4F48-BAB7-334750A5F221}"/>
            </c:ext>
          </c:extLst>
        </c:ser>
        <c:dLbls>
          <c:showLegendKey val="0"/>
          <c:showVal val="0"/>
          <c:showCatName val="0"/>
          <c:showSerName val="0"/>
          <c:showPercent val="0"/>
          <c:showBubbleSize val="0"/>
        </c:dLbls>
        <c:gapWidth val="80"/>
        <c:overlap val="100"/>
        <c:axId val="1047226943"/>
        <c:axId val="1"/>
      </c:barChart>
      <c:catAx>
        <c:axId val="1047226943"/>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60"/>
          <c:min val="0"/>
        </c:scaling>
        <c:delete val="0"/>
        <c:axPos val="l"/>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200" kern="1200">
                <a:solidFill>
                  <a:schemeClr val="tx1"/>
                </a:solidFill>
                <a:latin typeface="+mn-lt"/>
                <a:ea typeface="+mn-ea"/>
                <a:cs typeface="+mn-cs"/>
              </a:defRPr>
            </a:pPr>
            <a:endParaRPr lang="en-US"/>
          </a:p>
        </c:txPr>
        <c:crossAx val="1047226943"/>
        <c:crosses val="min"/>
        <c:crossBetween val="between"/>
        <c:majorUnit val="20"/>
      </c:valAx>
    </c:plotArea>
    <c:plotVisOnly val="0"/>
    <c:dispBlanksAs val="gap"/>
    <c:showDLblsOverMax val="1"/>
  </c:chart>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7.8352873891907343E-2"/>
          <c:y val="6.9007263922518158E-2"/>
          <c:w val="0.90677723763225626"/>
          <c:h val="0.86138014527845042"/>
        </c:manualLayout>
      </c:layout>
      <c:barChart>
        <c:barDir val="col"/>
        <c:grouping val="stacked"/>
        <c:varyColors val="0"/>
        <c:ser>
          <c:idx val="0"/>
          <c:order val="0"/>
          <c:spPr>
            <a:solidFill>
              <a:schemeClr val="accent1"/>
            </a:solidFill>
            <a:ln>
              <a:noFill/>
            </a:ln>
          </c:spPr>
          <c:invertIfNegative val="0"/>
          <c:val>
            <c:numRef>
              <c:f>Sheet1!$A$1:$E$1</c:f>
              <c:numCache>
                <c:formatCode>General</c:formatCode>
                <c:ptCount val="5"/>
                <c:pt idx="0">
                  <c:v>0.2</c:v>
                </c:pt>
                <c:pt idx="1">
                  <c:v>1.3</c:v>
                </c:pt>
                <c:pt idx="2">
                  <c:v>2.6</c:v>
                </c:pt>
                <c:pt idx="3">
                  <c:v>4.5</c:v>
                </c:pt>
                <c:pt idx="4">
                  <c:v>7.5</c:v>
                </c:pt>
              </c:numCache>
            </c:numRef>
          </c:val>
          <c:extLst>
            <c:ext xmlns:c16="http://schemas.microsoft.com/office/drawing/2014/chart" uri="{C3380CC4-5D6E-409C-BE32-E72D297353CC}">
              <c16:uniqueId val="{00000000-C633-406D-9245-F0CC46DC93E2}"/>
            </c:ext>
          </c:extLst>
        </c:ser>
        <c:ser>
          <c:idx val="1"/>
          <c:order val="1"/>
          <c:spPr>
            <a:solidFill>
              <a:srgbClr val="4C6C9C"/>
            </a:solidFill>
            <a:ln>
              <a:noFill/>
            </a:ln>
          </c:spPr>
          <c:invertIfNegative val="0"/>
          <c:val>
            <c:numRef>
              <c:f>Sheet1!$A$2:$E$2</c:f>
              <c:numCache>
                <c:formatCode>General</c:formatCode>
                <c:ptCount val="5"/>
                <c:pt idx="0">
                  <c:v>0.2</c:v>
                </c:pt>
                <c:pt idx="1">
                  <c:v>1.1000000000000003</c:v>
                </c:pt>
                <c:pt idx="2">
                  <c:v>2.8000000000000003</c:v>
                </c:pt>
                <c:pt idx="3">
                  <c:v>3.5</c:v>
                </c:pt>
                <c:pt idx="4">
                  <c:v>6</c:v>
                </c:pt>
              </c:numCache>
            </c:numRef>
          </c:val>
          <c:extLst>
            <c:ext xmlns:c16="http://schemas.microsoft.com/office/drawing/2014/chart" uri="{C3380CC4-5D6E-409C-BE32-E72D297353CC}">
              <c16:uniqueId val="{00000001-C633-406D-9245-F0CC46DC93E2}"/>
            </c:ext>
          </c:extLst>
        </c:ser>
        <c:ser>
          <c:idx val="2"/>
          <c:order val="2"/>
          <c:spPr>
            <a:solidFill>
              <a:schemeClr val="tx2"/>
            </a:solidFill>
            <a:ln>
              <a:noFill/>
            </a:ln>
          </c:spPr>
          <c:invertIfNegative val="0"/>
          <c:val>
            <c:numRef>
              <c:f>Sheet1!$A$3:$E$3</c:f>
              <c:numCache>
                <c:formatCode>General</c:formatCode>
                <c:ptCount val="5"/>
                <c:pt idx="0">
                  <c:v>9.9999999999999978E-2</c:v>
                </c:pt>
                <c:pt idx="1">
                  <c:v>2</c:v>
                </c:pt>
                <c:pt idx="2">
                  <c:v>2.7000000000000011</c:v>
                </c:pt>
                <c:pt idx="3">
                  <c:v>5</c:v>
                </c:pt>
                <c:pt idx="4">
                  <c:v>8</c:v>
                </c:pt>
              </c:numCache>
            </c:numRef>
          </c:val>
          <c:extLst>
            <c:ext xmlns:c16="http://schemas.microsoft.com/office/drawing/2014/chart" uri="{C3380CC4-5D6E-409C-BE32-E72D297353CC}">
              <c16:uniqueId val="{00000002-C633-406D-9245-F0CC46DC93E2}"/>
            </c:ext>
          </c:extLst>
        </c:ser>
        <c:ser>
          <c:idx val="3"/>
          <c:order val="3"/>
          <c:spPr>
            <a:solidFill>
              <a:srgbClr val="C30C3E"/>
            </a:solidFill>
            <a:ln>
              <a:noFill/>
            </a:ln>
          </c:spPr>
          <c:invertIfNegative val="0"/>
          <c:val>
            <c:numRef>
              <c:f>Sheet1!$A$4:$E$4</c:f>
              <c:numCache>
                <c:formatCode>General</c:formatCode>
                <c:ptCount val="5"/>
                <c:pt idx="0">
                  <c:v>0.4</c:v>
                </c:pt>
                <c:pt idx="1">
                  <c:v>2.9000000000000004</c:v>
                </c:pt>
                <c:pt idx="2">
                  <c:v>5.6999999999999993</c:v>
                </c:pt>
                <c:pt idx="3">
                  <c:v>7</c:v>
                </c:pt>
                <c:pt idx="4">
                  <c:v>11</c:v>
                </c:pt>
              </c:numCache>
            </c:numRef>
          </c:val>
          <c:extLst>
            <c:ext xmlns:c16="http://schemas.microsoft.com/office/drawing/2014/chart" uri="{C3380CC4-5D6E-409C-BE32-E72D297353CC}">
              <c16:uniqueId val="{00000003-C633-406D-9245-F0CC46DC93E2}"/>
            </c:ext>
          </c:extLst>
        </c:ser>
        <c:ser>
          <c:idx val="4"/>
          <c:order val="4"/>
          <c:spPr>
            <a:solidFill>
              <a:schemeClr val="accent4"/>
            </a:solidFill>
            <a:ln>
              <a:noFill/>
            </a:ln>
          </c:spPr>
          <c:invertIfNegative val="0"/>
          <c:val>
            <c:numRef>
              <c:f>Sheet1!$A$5:$E$5</c:f>
              <c:numCache>
                <c:formatCode>General</c:formatCode>
                <c:ptCount val="5"/>
                <c:pt idx="0">
                  <c:v>9.9999999999999978E-2</c:v>
                </c:pt>
                <c:pt idx="1">
                  <c:v>0.5</c:v>
                </c:pt>
                <c:pt idx="2">
                  <c:v>0.80000000000000071</c:v>
                </c:pt>
                <c:pt idx="3">
                  <c:v>1</c:v>
                </c:pt>
                <c:pt idx="4">
                  <c:v>3.5</c:v>
                </c:pt>
              </c:numCache>
            </c:numRef>
          </c:val>
          <c:extLst>
            <c:ext xmlns:c16="http://schemas.microsoft.com/office/drawing/2014/chart" uri="{C3380CC4-5D6E-409C-BE32-E72D297353CC}">
              <c16:uniqueId val="{00000004-C633-406D-9245-F0CC46DC93E2}"/>
            </c:ext>
          </c:extLst>
        </c:ser>
        <c:ser>
          <c:idx val="5"/>
          <c:order val="5"/>
          <c:spPr>
            <a:solidFill>
              <a:schemeClr val="accent3"/>
            </a:solidFill>
            <a:ln>
              <a:noFill/>
            </a:ln>
          </c:spPr>
          <c:invertIfNegative val="0"/>
          <c:val>
            <c:numRef>
              <c:f>Sheet1!$A$6:$E$6</c:f>
              <c:numCache>
                <c:formatCode>General</c:formatCode>
                <c:ptCount val="5"/>
                <c:pt idx="0">
                  <c:v>0</c:v>
                </c:pt>
                <c:pt idx="1">
                  <c:v>0.30000000000000071</c:v>
                </c:pt>
                <c:pt idx="2">
                  <c:v>0.5</c:v>
                </c:pt>
                <c:pt idx="3">
                  <c:v>0.60000000000000142</c:v>
                </c:pt>
                <c:pt idx="4">
                  <c:v>1.5</c:v>
                </c:pt>
              </c:numCache>
            </c:numRef>
          </c:val>
          <c:extLst>
            <c:ext xmlns:c16="http://schemas.microsoft.com/office/drawing/2014/chart" uri="{C3380CC4-5D6E-409C-BE32-E72D297353CC}">
              <c16:uniqueId val="{00000005-C633-406D-9245-F0CC46DC93E2}"/>
            </c:ext>
          </c:extLst>
        </c:ser>
        <c:ser>
          <c:idx val="6"/>
          <c:order val="6"/>
          <c:spPr>
            <a:solidFill>
              <a:schemeClr val="accent6"/>
            </a:solidFill>
            <a:ln>
              <a:noFill/>
            </a:ln>
          </c:spPr>
          <c:invertIfNegative val="0"/>
          <c:val>
            <c:numRef>
              <c:f>Sheet1!$A$7:$E$7</c:f>
              <c:numCache>
                <c:formatCode>General</c:formatCode>
                <c:ptCount val="5"/>
                <c:pt idx="0">
                  <c:v>0</c:v>
                </c:pt>
                <c:pt idx="1">
                  <c:v>0.40000000000000036</c:v>
                </c:pt>
                <c:pt idx="2">
                  <c:v>0.5</c:v>
                </c:pt>
                <c:pt idx="3">
                  <c:v>0.69999999999999929</c:v>
                </c:pt>
                <c:pt idx="4">
                  <c:v>2.5</c:v>
                </c:pt>
              </c:numCache>
            </c:numRef>
          </c:val>
          <c:extLst>
            <c:ext xmlns:c16="http://schemas.microsoft.com/office/drawing/2014/chart" uri="{C3380CC4-5D6E-409C-BE32-E72D297353CC}">
              <c16:uniqueId val="{00000006-C633-406D-9245-F0CC46DC93E2}"/>
            </c:ext>
          </c:extLst>
        </c:ser>
        <c:ser>
          <c:idx val="7"/>
          <c:order val="7"/>
          <c:spPr>
            <a:solidFill>
              <a:schemeClr val="bg2"/>
            </a:solidFill>
            <a:ln>
              <a:noFill/>
            </a:ln>
          </c:spPr>
          <c:invertIfNegative val="0"/>
          <c:val>
            <c:numRef>
              <c:f>Sheet1!$A$8:$E$8</c:f>
              <c:numCache>
                <c:formatCode>General</c:formatCode>
                <c:ptCount val="5"/>
                <c:pt idx="0">
                  <c:v>0.10000000000000009</c:v>
                </c:pt>
                <c:pt idx="1">
                  <c:v>2.5</c:v>
                </c:pt>
                <c:pt idx="2">
                  <c:v>3.3999999999999986</c:v>
                </c:pt>
                <c:pt idx="3">
                  <c:v>5</c:v>
                </c:pt>
                <c:pt idx="4">
                  <c:v>8</c:v>
                </c:pt>
              </c:numCache>
            </c:numRef>
          </c:val>
          <c:extLst>
            <c:ext xmlns:c16="http://schemas.microsoft.com/office/drawing/2014/chart" uri="{C3380CC4-5D6E-409C-BE32-E72D297353CC}">
              <c16:uniqueId val="{00000007-C633-406D-9245-F0CC46DC93E2}"/>
            </c:ext>
          </c:extLst>
        </c:ser>
        <c:dLbls>
          <c:showLegendKey val="0"/>
          <c:showVal val="0"/>
          <c:showCatName val="0"/>
          <c:showSerName val="0"/>
          <c:showPercent val="0"/>
          <c:showBubbleSize val="0"/>
        </c:dLbls>
        <c:gapWidth val="80"/>
        <c:overlap val="100"/>
        <c:axId val="1103214703"/>
        <c:axId val="1"/>
      </c:barChart>
      <c:catAx>
        <c:axId val="1103214703"/>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60"/>
          <c:min val="0"/>
        </c:scaling>
        <c:delete val="0"/>
        <c:axPos val="l"/>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200" kern="1200">
                <a:solidFill>
                  <a:schemeClr val="tx1"/>
                </a:solidFill>
                <a:latin typeface="+mn-lt"/>
                <a:ea typeface="+mn-ea"/>
                <a:cs typeface="+mn-cs"/>
              </a:defRPr>
            </a:pPr>
            <a:endParaRPr lang="en-US"/>
          </a:p>
        </c:txPr>
        <c:crossAx val="1103214703"/>
        <c:crosses val="min"/>
        <c:crossBetween val="between"/>
        <c:majorUnit val="20"/>
      </c:valAx>
    </c:plotArea>
    <c:plotVisOnly val="0"/>
    <c:dispBlanksAs val="gap"/>
    <c:showDLblsOverMax val="1"/>
  </c:chart>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0269671222755818"/>
          <c:y val="5.0672182006204755E-2"/>
          <c:w val="0.87809383080901371"/>
          <c:h val="0.89865563598759046"/>
        </c:manualLayout>
      </c:layout>
      <c:barChart>
        <c:barDir val="col"/>
        <c:grouping val="stacked"/>
        <c:varyColors val="0"/>
        <c:ser>
          <c:idx val="0"/>
          <c:order val="0"/>
          <c:spPr>
            <a:solidFill>
              <a:schemeClr val="accent6"/>
            </a:solidFill>
            <a:ln>
              <a:noFill/>
            </a:ln>
          </c:spPr>
          <c:invertIfNegative val="0"/>
          <c:val>
            <c:numRef>
              <c:f>Sheet1!$A$1:$I$1</c:f>
              <c:numCache>
                <c:formatCode>General</c:formatCode>
                <c:ptCount val="9"/>
                <c:pt idx="0">
                  <c:v>85</c:v>
                </c:pt>
                <c:pt idx="1">
                  <c:v>85</c:v>
                </c:pt>
                <c:pt idx="2">
                  <c:v>85</c:v>
                </c:pt>
                <c:pt idx="3">
                  <c:v>90</c:v>
                </c:pt>
                <c:pt idx="4">
                  <c:v>100</c:v>
                </c:pt>
                <c:pt idx="6">
                  <c:v>150</c:v>
                </c:pt>
                <c:pt idx="7">
                  <c:v>250</c:v>
                </c:pt>
                <c:pt idx="8">
                  <c:v>270</c:v>
                </c:pt>
              </c:numCache>
            </c:numRef>
          </c:val>
          <c:extLst>
            <c:ext xmlns:c16="http://schemas.microsoft.com/office/drawing/2014/chart" uri="{C3380CC4-5D6E-409C-BE32-E72D297353CC}">
              <c16:uniqueId val="{00000000-6682-6848-B890-1A0B7388E099}"/>
            </c:ext>
          </c:extLst>
        </c:ser>
        <c:ser>
          <c:idx val="1"/>
          <c:order val="1"/>
          <c:spPr>
            <a:solidFill>
              <a:srgbClr val="007770"/>
            </a:solidFill>
            <a:ln>
              <a:noFill/>
            </a:ln>
          </c:spPr>
          <c:invertIfNegative val="0"/>
          <c:val>
            <c:numRef>
              <c:f>Sheet1!$A$2:$I$2</c:f>
              <c:numCache>
                <c:formatCode>General</c:formatCode>
                <c:ptCount val="9"/>
                <c:pt idx="0">
                  <c:v>55</c:v>
                </c:pt>
                <c:pt idx="1">
                  <c:v>55</c:v>
                </c:pt>
                <c:pt idx="2">
                  <c:v>60</c:v>
                </c:pt>
                <c:pt idx="3">
                  <c:v>65</c:v>
                </c:pt>
                <c:pt idx="4">
                  <c:v>65</c:v>
                </c:pt>
                <c:pt idx="6">
                  <c:v>130</c:v>
                </c:pt>
                <c:pt idx="7">
                  <c:v>145</c:v>
                </c:pt>
                <c:pt idx="8">
                  <c:v>130</c:v>
                </c:pt>
              </c:numCache>
            </c:numRef>
          </c:val>
          <c:extLst>
            <c:ext xmlns:c16="http://schemas.microsoft.com/office/drawing/2014/chart" uri="{C3380CC4-5D6E-409C-BE32-E72D297353CC}">
              <c16:uniqueId val="{00000001-6682-6848-B890-1A0B7388E099}"/>
            </c:ext>
          </c:extLst>
        </c:ser>
        <c:ser>
          <c:idx val="2"/>
          <c:order val="2"/>
          <c:spPr>
            <a:solidFill>
              <a:schemeClr val="accent1"/>
            </a:solidFill>
            <a:ln>
              <a:noFill/>
            </a:ln>
          </c:spPr>
          <c:invertIfNegative val="0"/>
          <c:val>
            <c:numRef>
              <c:f>Sheet1!$A$3:$I$3</c:f>
              <c:numCache>
                <c:formatCode>General</c:formatCode>
                <c:ptCount val="9"/>
                <c:pt idx="0">
                  <c:v>105</c:v>
                </c:pt>
                <c:pt idx="1">
                  <c:v>110</c:v>
                </c:pt>
                <c:pt idx="2">
                  <c:v>115</c:v>
                </c:pt>
                <c:pt idx="3">
                  <c:v>130</c:v>
                </c:pt>
                <c:pt idx="4">
                  <c:v>145</c:v>
                </c:pt>
                <c:pt idx="6">
                  <c:v>150</c:v>
                </c:pt>
                <c:pt idx="7">
                  <c:v>195</c:v>
                </c:pt>
                <c:pt idx="8">
                  <c:v>215</c:v>
                </c:pt>
              </c:numCache>
            </c:numRef>
          </c:val>
          <c:extLst>
            <c:ext xmlns:c16="http://schemas.microsoft.com/office/drawing/2014/chart" uri="{C3380CC4-5D6E-409C-BE32-E72D297353CC}">
              <c16:uniqueId val="{00000002-6682-6848-B890-1A0B7388E099}"/>
            </c:ext>
          </c:extLst>
        </c:ser>
        <c:ser>
          <c:idx val="3"/>
          <c:order val="3"/>
          <c:spPr>
            <a:solidFill>
              <a:srgbClr val="6F8DB9"/>
            </a:solidFill>
            <a:ln>
              <a:noFill/>
            </a:ln>
          </c:spPr>
          <c:invertIfNegative val="0"/>
          <c:val>
            <c:numRef>
              <c:f>Sheet1!$A$4:$I$4</c:f>
              <c:numCache>
                <c:formatCode>General</c:formatCode>
                <c:ptCount val="9"/>
                <c:pt idx="0">
                  <c:v>50</c:v>
                </c:pt>
                <c:pt idx="1">
                  <c:v>55</c:v>
                </c:pt>
                <c:pt idx="2">
                  <c:v>60</c:v>
                </c:pt>
                <c:pt idx="3">
                  <c:v>70</c:v>
                </c:pt>
                <c:pt idx="4">
                  <c:v>80</c:v>
                </c:pt>
                <c:pt idx="6">
                  <c:v>60</c:v>
                </c:pt>
                <c:pt idx="7">
                  <c:v>60</c:v>
                </c:pt>
                <c:pt idx="8">
                  <c:v>55</c:v>
                </c:pt>
              </c:numCache>
            </c:numRef>
          </c:val>
          <c:extLst>
            <c:ext xmlns:c16="http://schemas.microsoft.com/office/drawing/2014/chart" uri="{C3380CC4-5D6E-409C-BE32-E72D297353CC}">
              <c16:uniqueId val="{00000003-6682-6848-B890-1A0B7388E099}"/>
            </c:ext>
          </c:extLst>
        </c:ser>
        <c:dLbls>
          <c:showLegendKey val="0"/>
          <c:showVal val="0"/>
          <c:showCatName val="0"/>
          <c:showSerName val="0"/>
          <c:showPercent val="0"/>
          <c:showBubbleSize val="0"/>
        </c:dLbls>
        <c:gapWidth val="80"/>
        <c:overlap val="100"/>
        <c:axId val="625487344"/>
        <c:axId val="1"/>
      </c:barChart>
      <c:catAx>
        <c:axId val="625487344"/>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700"/>
          <c:min val="0"/>
        </c:scaling>
        <c:delete val="0"/>
        <c:axPos val="l"/>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000" kern="1200">
                <a:solidFill>
                  <a:schemeClr val="tx1"/>
                </a:solidFill>
                <a:latin typeface="+mn-lt"/>
                <a:ea typeface="+mn-ea"/>
                <a:cs typeface="+mn-cs"/>
              </a:defRPr>
            </a:pPr>
            <a:endParaRPr lang="en-GT"/>
          </a:p>
        </c:txPr>
        <c:crossAx val="625487344"/>
        <c:crosses val="min"/>
        <c:crossBetween val="between"/>
        <c:majorUnit val="50"/>
      </c:valAx>
    </c:plotArea>
    <c:plotVisOnly val="0"/>
    <c:dispBlanksAs val="gap"/>
    <c:showDLblsOverMax val="1"/>
  </c:chart>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0032479249368459"/>
          <c:y val="5.0256410256410255E-2"/>
          <c:w val="0.88090941898231689"/>
          <c:h val="0.89948717948717949"/>
        </c:manualLayout>
      </c:layout>
      <c:barChart>
        <c:barDir val="col"/>
        <c:grouping val="stacked"/>
        <c:varyColors val="0"/>
        <c:ser>
          <c:idx val="0"/>
          <c:order val="0"/>
          <c:spPr>
            <a:solidFill>
              <a:srgbClr val="6F8DB9"/>
            </a:solidFill>
            <a:ln>
              <a:noFill/>
            </a:ln>
          </c:spPr>
          <c:invertIfNegative val="0"/>
          <c:val>
            <c:numRef>
              <c:f>Sheet1!$A$1:$I$1</c:f>
              <c:numCache>
                <c:formatCode>General</c:formatCode>
                <c:ptCount val="9"/>
                <c:pt idx="0">
                  <c:v>88.673684210526318</c:v>
                </c:pt>
                <c:pt idx="2">
                  <c:v>88.835761589403987</c:v>
                </c:pt>
                <c:pt idx="4">
                  <c:v>99.548208469055396</c:v>
                </c:pt>
                <c:pt idx="5">
                  <c:v>102.27591240875913</c:v>
                </c:pt>
                <c:pt idx="6">
                  <c:v>114.56435643564356</c:v>
                </c:pt>
                <c:pt idx="7">
                  <c:v>103.86569343065692</c:v>
                </c:pt>
                <c:pt idx="8">
                  <c:v>102.10277777777777</c:v>
                </c:pt>
              </c:numCache>
            </c:numRef>
          </c:val>
          <c:extLst>
            <c:ext xmlns:c16="http://schemas.microsoft.com/office/drawing/2014/chart" uri="{C3380CC4-5D6E-409C-BE32-E72D297353CC}">
              <c16:uniqueId val="{00000000-3CCA-0348-91CB-4D098E3F2265}"/>
            </c:ext>
          </c:extLst>
        </c:ser>
        <c:ser>
          <c:idx val="1"/>
          <c:order val="1"/>
          <c:spPr>
            <a:solidFill>
              <a:srgbClr val="C3CFE1"/>
            </a:solidFill>
            <a:ln>
              <a:noFill/>
            </a:ln>
          </c:spPr>
          <c:invertIfNegative val="0"/>
          <c:val>
            <c:numRef>
              <c:f>Sheet1!$A$2:$I$2</c:f>
              <c:numCache>
                <c:formatCode>General</c:formatCode>
                <c:ptCount val="9"/>
                <c:pt idx="0">
                  <c:v>20.799999999999997</c:v>
                </c:pt>
                <c:pt idx="2">
                  <c:v>15.799999999999997</c:v>
                </c:pt>
                <c:pt idx="4">
                  <c:v>44.099999999999994</c:v>
                </c:pt>
                <c:pt idx="5">
                  <c:v>38.599999999999994</c:v>
                </c:pt>
                <c:pt idx="6">
                  <c:v>29</c:v>
                </c:pt>
                <c:pt idx="7">
                  <c:v>39.200000000000003</c:v>
                </c:pt>
                <c:pt idx="8">
                  <c:v>41.3</c:v>
                </c:pt>
              </c:numCache>
            </c:numRef>
          </c:val>
          <c:extLst>
            <c:ext xmlns:c16="http://schemas.microsoft.com/office/drawing/2014/chart" uri="{C3380CC4-5D6E-409C-BE32-E72D297353CC}">
              <c16:uniqueId val="{00000001-3CCA-0348-91CB-4D098E3F2265}"/>
            </c:ext>
          </c:extLst>
        </c:ser>
        <c:dLbls>
          <c:showLegendKey val="0"/>
          <c:showVal val="0"/>
          <c:showCatName val="0"/>
          <c:showSerName val="0"/>
          <c:showPercent val="0"/>
          <c:showBubbleSize val="0"/>
        </c:dLbls>
        <c:gapWidth val="80"/>
        <c:overlap val="100"/>
        <c:axId val="781016368"/>
        <c:axId val="1"/>
      </c:barChart>
      <c:catAx>
        <c:axId val="781016368"/>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150"/>
          <c:min val="0"/>
        </c:scaling>
        <c:delete val="0"/>
        <c:axPos val="l"/>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000" kern="1200">
                <a:solidFill>
                  <a:schemeClr val="tx1"/>
                </a:solidFill>
                <a:latin typeface="+mn-lt"/>
                <a:ea typeface="+mn-ea"/>
                <a:cs typeface="+mn-cs"/>
              </a:defRPr>
            </a:pPr>
            <a:endParaRPr lang="en-GT"/>
          </a:p>
        </c:txPr>
        <c:crossAx val="781016368"/>
        <c:crosses val="min"/>
        <c:crossBetween val="between"/>
        <c:majorUnit val="10"/>
      </c:valAx>
    </c:plotArea>
    <c:plotVisOnly val="0"/>
    <c:dispBlanksAs val="gap"/>
    <c:showDLblsOverMax val="1"/>
  </c:chart>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3.0660377358490566E-2"/>
          <c:y val="7.124681933842239E-2"/>
          <c:w val="0.93867924528301883"/>
          <c:h val="0.85750636132315516"/>
        </c:manualLayout>
      </c:layout>
      <c:barChart>
        <c:barDir val="bar"/>
        <c:grouping val="stacked"/>
        <c:varyColors val="0"/>
        <c:ser>
          <c:idx val="0"/>
          <c:order val="0"/>
          <c:spPr>
            <a:solidFill>
              <a:schemeClr val="accent5"/>
            </a:solidFill>
            <a:ln>
              <a:noFill/>
            </a:ln>
          </c:spPr>
          <c:invertIfNegative val="0"/>
          <c:dLbls>
            <c:dLbl>
              <c:idx val="0"/>
              <c:layout>
                <c:manualLayout>
                  <c:x val="0.11379716981132075"/>
                  <c:y val="0"/>
                </c:manualLayout>
              </c:layout>
              <c:numFmt formatCode="#,##0;&quot;-&quot;#,##0" sourceLinked="0"/>
              <c:spPr>
                <a:noFill/>
                <a:ln>
                  <a:noFill/>
                </a:ln>
              </c:spPr>
              <c:txPr>
                <a:bodyPr wrap="none"/>
                <a:lstStyle/>
                <a:p>
                  <a:pPr>
                    <a:defRPr sz="12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0-824B-4F86-B8DD-D34A87A05FF5}"/>
                </c:ext>
              </c:extLst>
            </c:dLbl>
            <c:dLbl>
              <c:idx val="1"/>
              <c:layout>
                <c:manualLayout>
                  <c:x val="0.25589622641509435"/>
                  <c:y val="0"/>
                </c:manualLayout>
              </c:layout>
              <c:numFmt formatCode="#,##0;&quot;-&quot;#,##0" sourceLinked="0"/>
              <c:spPr>
                <a:noFill/>
                <a:ln>
                  <a:noFill/>
                </a:ln>
              </c:spPr>
              <c:txPr>
                <a:bodyPr wrap="none"/>
                <a:lstStyle/>
                <a:p>
                  <a:pPr>
                    <a:defRPr sz="12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1-824B-4F86-B8DD-D34A87A05FF5}"/>
                </c:ext>
              </c:extLst>
            </c:dLbl>
            <c:dLbl>
              <c:idx val="2"/>
              <c:layout>
                <c:manualLayout>
                  <c:x val="0.47936320754716982"/>
                  <c:y val="0"/>
                </c:manualLayout>
              </c:layout>
              <c:numFmt formatCode="#,##0;&quot;-&quot;#,##0" sourceLinked="0"/>
              <c:spPr>
                <a:noFill/>
                <a:ln>
                  <a:noFill/>
                </a:ln>
              </c:spPr>
              <c:txPr>
                <a:bodyPr wrap="none"/>
                <a:lstStyle/>
                <a:p>
                  <a:pPr>
                    <a:defRPr sz="12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2-824B-4F86-B8DD-D34A87A05FF5}"/>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val>
            <c:numRef>
              <c:f>Sheet1!$A$1:$C$1</c:f>
              <c:numCache>
                <c:formatCode>General</c:formatCode>
                <c:ptCount val="3"/>
                <c:pt idx="0">
                  <c:v>20</c:v>
                </c:pt>
                <c:pt idx="1">
                  <c:v>64</c:v>
                </c:pt>
                <c:pt idx="2">
                  <c:v>128</c:v>
                </c:pt>
              </c:numCache>
            </c:numRef>
          </c:val>
          <c:extLst>
            <c:ext xmlns:c16="http://schemas.microsoft.com/office/drawing/2014/chart" uri="{C3380CC4-5D6E-409C-BE32-E72D297353CC}">
              <c16:uniqueId val="{00000003-824B-4F86-B8DD-D34A87A05FF5}"/>
            </c:ext>
          </c:extLst>
        </c:ser>
        <c:dLbls>
          <c:showLegendKey val="0"/>
          <c:showVal val="0"/>
          <c:showCatName val="0"/>
          <c:showSerName val="0"/>
          <c:showPercent val="0"/>
          <c:showBubbleSize val="0"/>
        </c:dLbls>
        <c:gapWidth val="80"/>
        <c:overlap val="100"/>
        <c:axId val="1713877216"/>
        <c:axId val="1"/>
      </c:barChart>
      <c:catAx>
        <c:axId val="1713877216"/>
        <c:scaling>
          <c:orientation val="maxMin"/>
        </c:scaling>
        <c:delete val="0"/>
        <c:axPos val="l"/>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144.83013503909024"/>
          <c:min val="0"/>
        </c:scaling>
        <c:delete val="0"/>
        <c:axPos val="t"/>
        <c:majorGridlines>
          <c:spPr>
            <a:ln>
              <a:noFill/>
            </a:ln>
          </c:spPr>
        </c:majorGridlines>
        <c:numFmt formatCode="General" sourceLinked="1"/>
        <c:majorTickMark val="none"/>
        <c:minorTickMark val="none"/>
        <c:tickLblPos val="none"/>
        <c:spPr>
          <a:ln>
            <a:noFill/>
          </a:ln>
        </c:spPr>
        <c:crossAx val="1713877216"/>
        <c:crosses val="min"/>
        <c:crossBetween val="between"/>
      </c:valAx>
    </c:plotArea>
    <c:plotVisOnly val="0"/>
    <c:dispBlanksAs val="gap"/>
    <c:showDLblsOverMax val="1"/>
  </c:chart>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9312288613303268E-2"/>
          <c:y val="7.124681933842239E-2"/>
          <c:w val="0.94137542277339348"/>
          <c:h val="0.85750636132315516"/>
        </c:manualLayout>
      </c:layout>
      <c:barChart>
        <c:barDir val="bar"/>
        <c:grouping val="stacked"/>
        <c:varyColors val="0"/>
        <c:ser>
          <c:idx val="0"/>
          <c:order val="0"/>
          <c:spPr>
            <a:solidFill>
              <a:schemeClr val="accent6"/>
            </a:solidFill>
            <a:ln>
              <a:noFill/>
            </a:ln>
          </c:spPr>
          <c:invertIfNegative val="0"/>
          <c:dLbls>
            <c:dLbl>
              <c:idx val="0"/>
              <c:layout>
                <c:manualLayout>
                  <c:x val="0.12852311161217586"/>
                  <c:y val="0"/>
                </c:manualLayout>
              </c:layout>
              <c:numFmt formatCode="#,##0;&quot;-&quot;#,##0" sourceLinked="0"/>
              <c:spPr>
                <a:noFill/>
                <a:ln>
                  <a:noFill/>
                </a:ln>
              </c:spPr>
              <c:txPr>
                <a:bodyPr wrap="none"/>
                <a:lstStyle/>
                <a:p>
                  <a:pPr>
                    <a:defRPr sz="12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0-F41E-45E2-9763-031CEA16B295}"/>
                </c:ext>
              </c:extLst>
            </c:dLbl>
            <c:dLbl>
              <c:idx val="1"/>
              <c:layout>
                <c:manualLayout>
                  <c:x val="0.43291995490417134"/>
                  <c:y val="0"/>
                </c:manualLayout>
              </c:layout>
              <c:numFmt formatCode="#,##0;&quot;-&quot;#,##0" sourceLinked="0"/>
              <c:spPr>
                <a:noFill/>
                <a:ln>
                  <a:noFill/>
                </a:ln>
              </c:spPr>
              <c:txPr>
                <a:bodyPr wrap="none"/>
                <a:lstStyle/>
                <a:p>
                  <a:pPr>
                    <a:defRPr sz="12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1-F41E-45E2-9763-031CEA16B295}"/>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val>
            <c:numRef>
              <c:f>Sheet1!$A$1:$C$1</c:f>
              <c:numCache>
                <c:formatCode>General</c:formatCode>
                <c:ptCount val="3"/>
                <c:pt idx="0">
                  <c:v>25</c:v>
                </c:pt>
                <c:pt idx="1">
                  <c:v>114</c:v>
                </c:pt>
                <c:pt idx="2">
                  <c:v>143.94612794612794</c:v>
                </c:pt>
              </c:numCache>
            </c:numRef>
          </c:val>
          <c:extLst>
            <c:ext xmlns:c16="http://schemas.microsoft.com/office/drawing/2014/chart" uri="{C3380CC4-5D6E-409C-BE32-E72D297353CC}">
              <c16:uniqueId val="{00000002-F41E-45E2-9763-031CEA16B295}"/>
            </c:ext>
          </c:extLst>
        </c:ser>
        <c:dLbls>
          <c:showLegendKey val="0"/>
          <c:showVal val="0"/>
          <c:showCatName val="0"/>
          <c:showSerName val="0"/>
          <c:showPercent val="0"/>
          <c:showBubbleSize val="0"/>
        </c:dLbls>
        <c:gapWidth val="80"/>
        <c:overlap val="100"/>
        <c:axId val="1713871456"/>
        <c:axId val="1"/>
      </c:barChart>
      <c:catAx>
        <c:axId val="1713871456"/>
        <c:scaling>
          <c:orientation val="maxMin"/>
        </c:scaling>
        <c:delete val="0"/>
        <c:axPos val="l"/>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143.94612794612794"/>
          <c:min val="0"/>
        </c:scaling>
        <c:delete val="0"/>
        <c:axPos val="t"/>
        <c:majorGridlines>
          <c:spPr>
            <a:ln>
              <a:noFill/>
            </a:ln>
          </c:spPr>
        </c:majorGridlines>
        <c:numFmt formatCode="General" sourceLinked="1"/>
        <c:majorTickMark val="none"/>
        <c:minorTickMark val="none"/>
        <c:tickLblPos val="none"/>
        <c:spPr>
          <a:ln>
            <a:noFill/>
          </a:ln>
        </c:spPr>
        <c:crossAx val="1713871456"/>
        <c:crosses val="min"/>
        <c:crossBetween val="between"/>
      </c:valAx>
    </c:plotArea>
    <c:plotVisOnly val="0"/>
    <c:dispBlanksAs val="gap"/>
    <c:showDLblsOverMax val="1"/>
  </c:chart>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7.5502444323737095E-2"/>
          <c:y val="5.2744886975242197E-2"/>
          <c:w val="0.91037479630635521"/>
          <c:h val="0.89451022604951558"/>
        </c:manualLayout>
      </c:layout>
      <c:barChart>
        <c:barDir val="col"/>
        <c:grouping val="stacked"/>
        <c:varyColors val="0"/>
        <c:ser>
          <c:idx val="0"/>
          <c:order val="0"/>
          <c:spPr>
            <a:solidFill>
              <a:srgbClr val="4C6C9C"/>
            </a:solidFill>
            <a:ln>
              <a:noFill/>
            </a:ln>
          </c:spPr>
          <c:invertIfNegative val="0"/>
          <c:val>
            <c:numRef>
              <c:f>Sheet1!$A$1:$I$1</c:f>
              <c:numCache>
                <c:formatCode>General</c:formatCode>
                <c:ptCount val="9"/>
                <c:pt idx="0">
                  <c:v>234</c:v>
                </c:pt>
                <c:pt idx="1">
                  <c:v>246</c:v>
                </c:pt>
                <c:pt idx="2">
                  <c:v>207</c:v>
                </c:pt>
                <c:pt idx="3">
                  <c:v>85</c:v>
                </c:pt>
                <c:pt idx="4">
                  <c:v>17</c:v>
                </c:pt>
                <c:pt idx="5">
                  <c:v>28</c:v>
                </c:pt>
                <c:pt idx="6">
                  <c:v>50</c:v>
                </c:pt>
                <c:pt idx="7">
                  <c:v>19</c:v>
                </c:pt>
                <c:pt idx="8">
                  <c:v>24</c:v>
                </c:pt>
              </c:numCache>
            </c:numRef>
          </c:val>
          <c:extLst>
            <c:ext xmlns:c16="http://schemas.microsoft.com/office/drawing/2014/chart" uri="{C3380CC4-5D6E-409C-BE32-E72D297353CC}">
              <c16:uniqueId val="{00000000-FD32-F340-A0B4-0283687A2CFF}"/>
            </c:ext>
          </c:extLst>
        </c:ser>
        <c:dLbls>
          <c:showLegendKey val="0"/>
          <c:showVal val="0"/>
          <c:showCatName val="0"/>
          <c:showSerName val="0"/>
          <c:showPercent val="0"/>
          <c:showBubbleSize val="0"/>
        </c:dLbls>
        <c:gapWidth val="80"/>
        <c:overlap val="100"/>
        <c:axId val="1104753344"/>
        <c:axId val="1"/>
      </c:barChart>
      <c:catAx>
        <c:axId val="1104753344"/>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500"/>
          <c:min val="0"/>
        </c:scaling>
        <c:delete val="0"/>
        <c:axPos val="l"/>
        <c:majorGridlines>
          <c:spPr>
            <a:ln>
              <a:noFill/>
            </a:ln>
          </c:spPr>
        </c:majorGridlines>
        <c:numFmt formatCode="#,##0;&quot;-&quot;#,##0" sourceLinked="0"/>
        <c:majorTickMark val="out"/>
        <c:minorTickMark val="none"/>
        <c:tickLblPos val="nextTo"/>
        <c:spPr>
          <a:ln w="9525" cmpd="sng" algn="ctr">
            <a:solidFill>
              <a:schemeClr val="tx1"/>
            </a:solidFill>
            <a:prstDash val="solid"/>
          </a:ln>
        </c:spPr>
        <c:txPr>
          <a:bodyPr wrap="none"/>
          <a:lstStyle/>
          <a:p>
            <a:pPr>
              <a:defRPr sz="1000" kern="1200">
                <a:solidFill>
                  <a:schemeClr val="tx1"/>
                </a:solidFill>
                <a:latin typeface="+mn-lt"/>
                <a:ea typeface="+mn-ea"/>
                <a:cs typeface="+mn-cs"/>
              </a:defRPr>
            </a:pPr>
            <a:endParaRPr lang="en-US"/>
          </a:p>
        </c:txPr>
        <c:crossAx val="1104753344"/>
        <c:crosses val="min"/>
        <c:crossBetween val="between"/>
        <c:majorUnit val="50"/>
      </c:valAx>
    </c:plotArea>
    <c:plotVisOnly val="0"/>
    <c:dispBlanksAs val="gap"/>
    <c:showDLblsOverMax val="1"/>
  </c:chart>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1594684385382059E-2"/>
          <c:y val="4.3844856661045532E-2"/>
          <c:w val="0.95681063122923593"/>
          <c:h val="0.91231028667790892"/>
        </c:manualLayout>
      </c:layout>
      <c:barChart>
        <c:barDir val="col"/>
        <c:grouping val="stacked"/>
        <c:varyColors val="0"/>
        <c:ser>
          <c:idx val="0"/>
          <c:order val="0"/>
          <c:spPr>
            <a:solidFill>
              <a:srgbClr val="969696"/>
            </a:solidFill>
            <a:ln>
              <a:noFill/>
            </a:ln>
          </c:spPr>
          <c:invertIfNegative val="0"/>
          <c:val>
            <c:numRef>
              <c:f>Sheet1!$A$1:$E$1</c:f>
              <c:numCache>
                <c:formatCode>General</c:formatCode>
                <c:ptCount val="5"/>
                <c:pt idx="0">
                  <c:v>8</c:v>
                </c:pt>
                <c:pt idx="1">
                  <c:v>9</c:v>
                </c:pt>
                <c:pt idx="2">
                  <c:v>11</c:v>
                </c:pt>
                <c:pt idx="3">
                  <c:v>13</c:v>
                </c:pt>
                <c:pt idx="4">
                  <c:v>12</c:v>
                </c:pt>
              </c:numCache>
            </c:numRef>
          </c:val>
          <c:extLst>
            <c:ext xmlns:c16="http://schemas.microsoft.com/office/drawing/2014/chart" uri="{C3380CC4-5D6E-409C-BE32-E72D297353CC}">
              <c16:uniqueId val="{00000000-AC44-4D51-B102-453B0A56F084}"/>
            </c:ext>
          </c:extLst>
        </c:ser>
        <c:ser>
          <c:idx val="1"/>
          <c:order val="1"/>
          <c:spPr>
            <a:solidFill>
              <a:schemeClr val="accent1"/>
            </a:solidFill>
            <a:ln>
              <a:noFill/>
            </a:ln>
          </c:spPr>
          <c:invertIfNegative val="0"/>
          <c:val>
            <c:numRef>
              <c:f>Sheet1!$A$2:$E$2</c:f>
              <c:numCache>
                <c:formatCode>General</c:formatCode>
                <c:ptCount val="5"/>
                <c:pt idx="0">
                  <c:v>1</c:v>
                </c:pt>
                <c:pt idx="1">
                  <c:v>1.5</c:v>
                </c:pt>
                <c:pt idx="2">
                  <c:v>1.5</c:v>
                </c:pt>
                <c:pt idx="3">
                  <c:v>0.5</c:v>
                </c:pt>
                <c:pt idx="4">
                  <c:v>1</c:v>
                </c:pt>
              </c:numCache>
            </c:numRef>
          </c:val>
          <c:extLst>
            <c:ext xmlns:c16="http://schemas.microsoft.com/office/drawing/2014/chart" uri="{C3380CC4-5D6E-409C-BE32-E72D297353CC}">
              <c16:uniqueId val="{00000001-AC44-4D51-B102-453B0A56F084}"/>
            </c:ext>
          </c:extLst>
        </c:ser>
        <c:ser>
          <c:idx val="2"/>
          <c:order val="2"/>
          <c:spPr>
            <a:solidFill>
              <a:srgbClr val="4C6C9C"/>
            </a:solidFill>
            <a:ln>
              <a:noFill/>
            </a:ln>
          </c:spPr>
          <c:invertIfNegative val="0"/>
          <c:val>
            <c:numRef>
              <c:f>Sheet1!$A$3:$E$3</c:f>
              <c:numCache>
                <c:formatCode>General</c:formatCode>
                <c:ptCount val="5"/>
                <c:pt idx="0">
                  <c:v>1</c:v>
                </c:pt>
                <c:pt idx="1">
                  <c:v>1.5</c:v>
                </c:pt>
                <c:pt idx="2">
                  <c:v>1.5</c:v>
                </c:pt>
                <c:pt idx="3">
                  <c:v>0.5</c:v>
                </c:pt>
                <c:pt idx="4">
                  <c:v>1</c:v>
                </c:pt>
              </c:numCache>
            </c:numRef>
          </c:val>
          <c:extLst>
            <c:ext xmlns:c16="http://schemas.microsoft.com/office/drawing/2014/chart" uri="{C3380CC4-5D6E-409C-BE32-E72D297353CC}">
              <c16:uniqueId val="{00000002-AC44-4D51-B102-453B0A56F084}"/>
            </c:ext>
          </c:extLst>
        </c:ser>
        <c:dLbls>
          <c:showLegendKey val="0"/>
          <c:showVal val="0"/>
          <c:showCatName val="0"/>
          <c:showSerName val="0"/>
          <c:showPercent val="0"/>
          <c:showBubbleSize val="0"/>
        </c:dLbls>
        <c:gapWidth val="80"/>
        <c:overlap val="100"/>
        <c:axId val="1255089535"/>
        <c:axId val="1"/>
      </c:barChart>
      <c:lineChart>
        <c:grouping val="standard"/>
        <c:varyColors val="0"/>
        <c:ser>
          <c:idx val="3"/>
          <c:order val="3"/>
          <c:spPr>
            <a:ln w="19050" cmpd="sng" algn="ctr">
              <a:solidFill>
                <a:srgbClr val="000000"/>
              </a:solidFill>
              <a:prstDash val="solid"/>
            </a:ln>
          </c:spPr>
          <c:marker>
            <c:symbol val="none"/>
          </c:marker>
          <c:val>
            <c:numRef>
              <c:f>Sheet1!$A$4:$E$4</c:f>
              <c:numCache>
                <c:formatCode>General</c:formatCode>
                <c:ptCount val="5"/>
                <c:pt idx="0">
                  <c:v>10</c:v>
                </c:pt>
                <c:pt idx="1">
                  <c:v>12</c:v>
                </c:pt>
                <c:pt idx="2">
                  <c:v>14</c:v>
                </c:pt>
                <c:pt idx="3">
                  <c:v>14</c:v>
                </c:pt>
                <c:pt idx="4">
                  <c:v>14</c:v>
                </c:pt>
              </c:numCache>
            </c:numRef>
          </c:val>
          <c:smooth val="0"/>
          <c:extLst>
            <c:ext xmlns:c16="http://schemas.microsoft.com/office/drawing/2014/chart" uri="{C3380CC4-5D6E-409C-BE32-E72D297353CC}">
              <c16:uniqueId val="{00000003-AC44-4D51-B102-453B0A56F084}"/>
            </c:ext>
          </c:extLst>
        </c:ser>
        <c:dLbls>
          <c:showLegendKey val="0"/>
          <c:showVal val="0"/>
          <c:showCatName val="0"/>
          <c:showSerName val="0"/>
          <c:showPercent val="0"/>
          <c:showBubbleSize val="0"/>
        </c:dLbls>
        <c:marker val="1"/>
        <c:smooth val="0"/>
        <c:axId val="1255089535"/>
        <c:axId val="1"/>
      </c:lineChart>
      <c:catAx>
        <c:axId val="1255089535"/>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14"/>
          <c:min val="0"/>
        </c:scaling>
        <c:delete val="0"/>
        <c:axPos val="l"/>
        <c:majorGridlines>
          <c:spPr>
            <a:ln>
              <a:noFill/>
            </a:ln>
          </c:spPr>
        </c:majorGridlines>
        <c:numFmt formatCode="General" sourceLinked="1"/>
        <c:majorTickMark val="none"/>
        <c:minorTickMark val="none"/>
        <c:tickLblPos val="none"/>
        <c:spPr>
          <a:ln>
            <a:noFill/>
          </a:ln>
        </c:spPr>
        <c:crossAx val="1255089535"/>
        <c:crosses val="min"/>
        <c:crossBetween val="between"/>
      </c:valAx>
    </c:plotArea>
    <c:plotVisOnly val="0"/>
    <c:dispBlanksAs val="gap"/>
    <c:showDLblsOverMax val="1"/>
  </c:chart>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479732951835956E-2"/>
          <c:y val="6.509104998062766E-2"/>
          <c:w val="0.85836909871244638"/>
          <c:h val="0.86981790003874471"/>
        </c:manualLayout>
      </c:layout>
      <c:barChart>
        <c:barDir val="bar"/>
        <c:grouping val="stacked"/>
        <c:varyColors val="0"/>
        <c:ser>
          <c:idx val="0"/>
          <c:order val="0"/>
          <c:spPr>
            <a:solidFill>
              <a:schemeClr val="accent6"/>
            </a:solidFill>
            <a:ln>
              <a:noFill/>
            </a:ln>
          </c:spPr>
          <c:invertIfNegative val="0"/>
          <c:dPt>
            <c:idx val="3"/>
            <c:invertIfNegative val="0"/>
            <c:bubble3D val="0"/>
            <c:spPr>
              <a:solidFill>
                <a:schemeClr val="accent5"/>
              </a:solidFill>
              <a:ln>
                <a:noFill/>
              </a:ln>
            </c:spPr>
            <c:extLst>
              <c:ext xmlns:c16="http://schemas.microsoft.com/office/drawing/2014/chart" uri="{C3380CC4-5D6E-409C-BE32-E72D297353CC}">
                <c16:uniqueId val="{00000000-B050-2849-8F9E-83A0574F655A}"/>
              </c:ext>
            </c:extLst>
          </c:dPt>
          <c:dLbls>
            <c:dLbl>
              <c:idx val="1"/>
              <c:layout>
                <c:manualLayout>
                  <c:x val="0.12827849308536005"/>
                  <c:y val="0"/>
                </c:manualLayout>
              </c:layout>
              <c:numFmt formatCode="#,##0.0;&quot;-&quot;#,##0.0" sourceLinked="0"/>
              <c:spPr>
                <a:noFill/>
                <a:ln>
                  <a:noFill/>
                </a:ln>
              </c:spPr>
              <c:txPr>
                <a:bodyPr wrap="none"/>
                <a:lstStyle/>
                <a:p>
                  <a:pPr>
                    <a:defRPr sz="12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1-B050-2849-8F9E-83A0574F655A}"/>
                </c:ext>
              </c:extLst>
            </c:dLbl>
            <c:dLbl>
              <c:idx val="2"/>
              <c:layout>
                <c:manualLayout>
                  <c:x val="0.17405817835002385"/>
                  <c:y val="0"/>
                </c:manualLayout>
              </c:layout>
              <c:numFmt formatCode="#,##0.0;&quot;-&quot;#,##0.0" sourceLinked="0"/>
              <c:spPr>
                <a:noFill/>
                <a:ln>
                  <a:noFill/>
                </a:ln>
              </c:spPr>
              <c:txPr>
                <a:bodyPr wrap="none"/>
                <a:lstStyle/>
                <a:p>
                  <a:pPr>
                    <a:defRPr sz="12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2-B050-2849-8F9E-83A0574F655A}"/>
                </c:ext>
              </c:extLst>
            </c:dLbl>
            <c:dLbl>
              <c:idx val="3"/>
              <c:layout>
                <c:manualLayout>
                  <c:x val="0.48783977110157367"/>
                  <c:y val="0"/>
                </c:manualLayout>
              </c:layout>
              <c:numFmt formatCode="#,##0.0;&quot;-&quot;#,##0.0" sourceLinked="0"/>
              <c:spPr>
                <a:noFill/>
                <a:ln>
                  <a:noFill/>
                </a:ln>
              </c:spPr>
              <c:txPr>
                <a:bodyPr wrap="none"/>
                <a:lstStyle/>
                <a:p>
                  <a:pPr>
                    <a:defRPr sz="1200" kern="1200">
                      <a:solidFill>
                        <a:schemeClr val="tx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0-B050-2849-8F9E-83A0574F655A}"/>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val>
            <c:numRef>
              <c:f>Sheet1!$A$1:$D$1</c:f>
              <c:numCache>
                <c:formatCode>General</c:formatCode>
                <c:ptCount val="4"/>
                <c:pt idx="0">
                  <c:v>1.5</c:v>
                </c:pt>
                <c:pt idx="1">
                  <c:v>2</c:v>
                </c:pt>
                <c:pt idx="2">
                  <c:v>3.1</c:v>
                </c:pt>
                <c:pt idx="3">
                  <c:v>10.4</c:v>
                </c:pt>
              </c:numCache>
            </c:numRef>
          </c:val>
          <c:extLst>
            <c:ext xmlns:c16="http://schemas.microsoft.com/office/drawing/2014/chart" uri="{C3380CC4-5D6E-409C-BE32-E72D297353CC}">
              <c16:uniqueId val="{00000003-B050-2849-8F9E-83A0574F655A}"/>
            </c:ext>
          </c:extLst>
        </c:ser>
        <c:dLbls>
          <c:showLegendKey val="0"/>
          <c:showVal val="0"/>
          <c:showCatName val="0"/>
          <c:showSerName val="0"/>
          <c:showPercent val="0"/>
          <c:showBubbleSize val="0"/>
        </c:dLbls>
        <c:gapWidth val="80"/>
        <c:overlap val="100"/>
        <c:axId val="823688271"/>
        <c:axId val="1"/>
      </c:barChart>
      <c:catAx>
        <c:axId val="823688271"/>
        <c:scaling>
          <c:orientation val="maxMin"/>
        </c:scaling>
        <c:delete val="0"/>
        <c:axPos val="l"/>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10.4"/>
          <c:min val="0"/>
        </c:scaling>
        <c:delete val="0"/>
        <c:axPos val="t"/>
        <c:majorGridlines>
          <c:spPr>
            <a:ln>
              <a:noFill/>
            </a:ln>
          </c:spPr>
        </c:majorGridlines>
        <c:numFmt formatCode="General" sourceLinked="1"/>
        <c:majorTickMark val="none"/>
        <c:minorTickMark val="none"/>
        <c:tickLblPos val="none"/>
        <c:spPr>
          <a:ln>
            <a:noFill/>
          </a:ln>
        </c:spPr>
        <c:crossAx val="823688271"/>
        <c:crosses val="min"/>
        <c:crossBetween val="between"/>
      </c:valAx>
    </c:plotArea>
    <c:plotVisOnly val="0"/>
    <c:dispBlanksAs val="gap"/>
    <c:showDLblsOverMax val="1"/>
  </c:chart>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137279079325935E-2"/>
          <c:y val="0.10042432814710042"/>
          <c:w val="0.95725441841348125"/>
          <c:h val="0.7991513437057991"/>
        </c:manualLayout>
      </c:layout>
      <c:barChart>
        <c:barDir val="col"/>
        <c:grouping val="stacked"/>
        <c:varyColors val="0"/>
        <c:ser>
          <c:idx val="0"/>
          <c:order val="0"/>
          <c:spPr>
            <a:solidFill>
              <a:srgbClr val="4C6C9C"/>
            </a:solidFill>
            <a:ln>
              <a:noFill/>
            </a:ln>
          </c:spPr>
          <c:invertIfNegative val="0"/>
          <c:dLbls>
            <c:dLbl>
              <c:idx val="0"/>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0-0EA7-4308-A64A-F5E9BD681A5D}"/>
                </c:ext>
              </c:extLst>
            </c:dLbl>
            <c:dLbl>
              <c:idx val="1"/>
              <c:layout>
                <c:manualLayout>
                  <c:x val="0"/>
                  <c:y val="-7.0721357850070724E-4"/>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1-0EA7-4308-A64A-F5E9BD681A5D}"/>
                </c:ext>
              </c:extLst>
            </c:dLbl>
            <c:dLbl>
              <c:idx val="2"/>
              <c:layout>
                <c:manualLayout>
                  <c:x val="0"/>
                  <c:y val="0"/>
                </c:manualLayout>
              </c:layout>
              <c:numFmt formatCode="#,##0&quot;%&quot;;&quot;-&quot;#,##0&quot;%&quot;" sourceLinked="0"/>
              <c:spPr>
                <a:noFill/>
                <a:ln>
                  <a:noFill/>
                </a:ln>
              </c:spPr>
              <c:txPr>
                <a:bodyPr wrap="none"/>
                <a:lstStyle/>
                <a:p>
                  <a:pPr>
                    <a:defRPr sz="1000" kern="1200">
                      <a:solidFill>
                        <a:schemeClr val="bg1"/>
                      </a:solidFill>
                      <a:latin typeface="+mn-lt"/>
                      <a:ea typeface="+mn-ea"/>
                      <a:cs typeface="+mn-cs"/>
                    </a:defRPr>
                  </a:pPr>
                  <a:endParaRPr lang="en-US"/>
                </a:p>
              </c:txPr>
              <c:dLblPos val="ct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 xmlns:c16="http://schemas.microsoft.com/office/drawing/2014/chart" uri="{C3380CC4-5D6E-409C-BE32-E72D297353CC}">
                  <c16:uniqueId val="{00000002-0EA7-4308-A64A-F5E9BD681A5D}"/>
                </c:ext>
              </c:extLst>
            </c:dLbl>
            <c:spPr>
              <a:noFill/>
              <a:ln>
                <a:noFill/>
              </a:ln>
              <a:effectLst/>
            </c:spPr>
            <c:showLegendKey val="0"/>
            <c:showVal val="0"/>
            <c:showCatName val="0"/>
            <c:showSerName val="0"/>
            <c:showPercent val="0"/>
            <c:showBubbleSize val="0"/>
            <c:extLst>
              <c:ext xmlns:c15="http://schemas.microsoft.com/office/drawing/2012/chart" uri="{CE6537A1-D6FC-4f65-9D91-7224C49458BB}">
                <c15:showLeaderLines val="0"/>
              </c:ext>
            </c:extLst>
          </c:dLbls>
          <c:val>
            <c:numRef>
              <c:f>Sheet1!$A$1:$C$1</c:f>
              <c:numCache>
                <c:formatCode>General</c:formatCode>
                <c:ptCount val="3"/>
                <c:pt idx="0">
                  <c:v>50</c:v>
                </c:pt>
                <c:pt idx="1">
                  <c:v>65</c:v>
                </c:pt>
                <c:pt idx="2">
                  <c:v>75</c:v>
                </c:pt>
              </c:numCache>
            </c:numRef>
          </c:val>
          <c:extLst>
            <c:ext xmlns:c16="http://schemas.microsoft.com/office/drawing/2014/chart" uri="{C3380CC4-5D6E-409C-BE32-E72D297353CC}">
              <c16:uniqueId val="{00000003-0EA7-4308-A64A-F5E9BD681A5D}"/>
            </c:ext>
          </c:extLst>
        </c:ser>
        <c:ser>
          <c:idx val="1"/>
          <c:order val="1"/>
          <c:spPr>
            <a:solidFill>
              <a:srgbClr val="D6D7D9"/>
            </a:solidFill>
            <a:ln>
              <a:noFill/>
            </a:ln>
          </c:spPr>
          <c:invertIfNegative val="0"/>
          <c:val>
            <c:numRef>
              <c:f>Sheet1!$A$2:$C$2</c:f>
              <c:numCache>
                <c:formatCode>General</c:formatCode>
                <c:ptCount val="3"/>
                <c:pt idx="0">
                  <c:v>50</c:v>
                </c:pt>
                <c:pt idx="1">
                  <c:v>35</c:v>
                </c:pt>
                <c:pt idx="2">
                  <c:v>25</c:v>
                </c:pt>
              </c:numCache>
            </c:numRef>
          </c:val>
          <c:extLst>
            <c:ext xmlns:c16="http://schemas.microsoft.com/office/drawing/2014/chart" uri="{C3380CC4-5D6E-409C-BE32-E72D297353CC}">
              <c16:uniqueId val="{00000004-0EA7-4308-A64A-F5E9BD681A5D}"/>
            </c:ext>
          </c:extLst>
        </c:ser>
        <c:dLbls>
          <c:showLegendKey val="0"/>
          <c:showVal val="0"/>
          <c:showCatName val="0"/>
          <c:showSerName val="0"/>
          <c:showPercent val="0"/>
          <c:showBubbleSize val="0"/>
        </c:dLbls>
        <c:gapWidth val="200"/>
        <c:overlap val="100"/>
        <c:axId val="1259544943"/>
        <c:axId val="1"/>
      </c:barChart>
      <c:catAx>
        <c:axId val="1259544943"/>
        <c:scaling>
          <c:orientation val="minMax"/>
        </c:scaling>
        <c:delete val="0"/>
        <c:axPos val="b"/>
        <c:majorGridlines>
          <c:spPr>
            <a:ln>
              <a:noFill/>
            </a:ln>
          </c:spPr>
        </c:majorGridlines>
        <c:majorTickMark val="none"/>
        <c:minorTickMark val="none"/>
        <c:tickLblPos val="none"/>
        <c:spPr>
          <a:ln w="9525" cmpd="sng" algn="ctr">
            <a:solidFill>
              <a:schemeClr val="tx1"/>
            </a:solidFill>
            <a:prstDash val="solid"/>
          </a:ln>
        </c:spPr>
        <c:crossAx val="1"/>
        <c:crosses val="min"/>
        <c:auto val="0"/>
        <c:lblAlgn val="ctr"/>
        <c:lblOffset val="100"/>
        <c:noMultiLvlLbl val="0"/>
      </c:catAx>
      <c:valAx>
        <c:axId val="1"/>
        <c:scaling>
          <c:orientation val="minMax"/>
          <c:max val="100"/>
          <c:min val="0"/>
        </c:scaling>
        <c:delete val="0"/>
        <c:axPos val="l"/>
        <c:majorGridlines>
          <c:spPr>
            <a:ln>
              <a:noFill/>
            </a:ln>
          </c:spPr>
        </c:majorGridlines>
        <c:numFmt formatCode="General" sourceLinked="1"/>
        <c:majorTickMark val="none"/>
        <c:minorTickMark val="none"/>
        <c:tickLblPos val="none"/>
        <c:spPr>
          <a:ln>
            <a:noFill/>
          </a:ln>
        </c:spPr>
        <c:crossAx val="1259544943"/>
        <c:crosses val="min"/>
        <c:crossBetween val="between"/>
      </c:valAx>
    </c:plotArea>
    <c:plotVisOnly val="0"/>
    <c:dispBlanksAs val="gap"/>
    <c:showDLblsOverMax val="1"/>
  </c:chart>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3.6619718309859155E-2"/>
          <c:y val="3.6619718309859155E-2"/>
          <c:w val="0.92676056338028168"/>
          <c:h val="0.92676056338028168"/>
        </c:manualLayout>
      </c:layout>
      <c:pieChart>
        <c:varyColors val="0"/>
        <c:ser>
          <c:idx val="0"/>
          <c:order val="0"/>
          <c:dPt>
            <c:idx val="0"/>
            <c:bubble3D val="0"/>
            <c:spPr>
              <a:solidFill>
                <a:schemeClr val="accent6"/>
              </a:solidFill>
              <a:ln>
                <a:noFill/>
              </a:ln>
            </c:spPr>
            <c:extLst>
              <c:ext xmlns:c16="http://schemas.microsoft.com/office/drawing/2014/chart" uri="{C3380CC4-5D6E-409C-BE32-E72D297353CC}">
                <c16:uniqueId val="{00000000-922D-9B41-BE43-BDDDECEA7861}"/>
              </c:ext>
            </c:extLst>
          </c:dPt>
          <c:dPt>
            <c:idx val="1"/>
            <c:bubble3D val="0"/>
            <c:spPr>
              <a:solidFill>
                <a:schemeClr val="accent5"/>
              </a:solidFill>
              <a:ln>
                <a:noFill/>
              </a:ln>
            </c:spPr>
            <c:extLst>
              <c:ext xmlns:c16="http://schemas.microsoft.com/office/drawing/2014/chart" uri="{C3380CC4-5D6E-409C-BE32-E72D297353CC}">
                <c16:uniqueId val="{00000001-922D-9B41-BE43-BDDDECEA7861}"/>
              </c:ext>
            </c:extLst>
          </c:dPt>
          <c:dPt>
            <c:idx val="2"/>
            <c:bubble3D val="0"/>
            <c:spPr>
              <a:solidFill>
                <a:schemeClr val="tx2"/>
              </a:solidFill>
              <a:ln>
                <a:noFill/>
              </a:ln>
            </c:spPr>
            <c:extLst>
              <c:ext xmlns:c16="http://schemas.microsoft.com/office/drawing/2014/chart" uri="{C3380CC4-5D6E-409C-BE32-E72D297353CC}">
                <c16:uniqueId val="{00000002-922D-9B41-BE43-BDDDECEA7861}"/>
              </c:ext>
            </c:extLst>
          </c:dPt>
          <c:dPt>
            <c:idx val="3"/>
            <c:bubble3D val="0"/>
            <c:spPr>
              <a:solidFill>
                <a:schemeClr val="tx1"/>
              </a:solidFill>
              <a:ln>
                <a:noFill/>
              </a:ln>
            </c:spPr>
            <c:extLst>
              <c:ext xmlns:c16="http://schemas.microsoft.com/office/drawing/2014/chart" uri="{C3380CC4-5D6E-409C-BE32-E72D297353CC}">
                <c16:uniqueId val="{00000003-922D-9B41-BE43-BDDDECEA7861}"/>
              </c:ext>
            </c:extLst>
          </c:dPt>
          <c:dPt>
            <c:idx val="4"/>
            <c:bubble3D val="0"/>
            <c:spPr>
              <a:solidFill>
                <a:schemeClr val="accent1"/>
              </a:solidFill>
              <a:ln>
                <a:noFill/>
              </a:ln>
            </c:spPr>
            <c:extLst>
              <c:ext xmlns:c16="http://schemas.microsoft.com/office/drawing/2014/chart" uri="{C3380CC4-5D6E-409C-BE32-E72D297353CC}">
                <c16:uniqueId val="{00000004-922D-9B41-BE43-BDDDECEA7861}"/>
              </c:ext>
            </c:extLst>
          </c:dPt>
          <c:val>
            <c:numRef>
              <c:f>Sheet1!$A$1:$A$5</c:f>
              <c:numCache>
                <c:formatCode>General</c:formatCode>
                <c:ptCount val="5"/>
                <c:pt idx="0">
                  <c:v>12.781954887218047</c:v>
                </c:pt>
                <c:pt idx="1">
                  <c:v>19.548872180451131</c:v>
                </c:pt>
                <c:pt idx="2">
                  <c:v>12.030075187969926</c:v>
                </c:pt>
                <c:pt idx="3">
                  <c:v>3.0075187969924815</c:v>
                </c:pt>
                <c:pt idx="4">
                  <c:v>52.631578947368418</c:v>
                </c:pt>
              </c:numCache>
            </c:numRef>
          </c:val>
          <c:extLst>
            <c:ext xmlns:c16="http://schemas.microsoft.com/office/drawing/2014/chart" uri="{C3380CC4-5D6E-409C-BE32-E72D297353CC}">
              <c16:uniqueId val="{00000005-922D-9B41-BE43-BDDDECEA7861}"/>
            </c:ext>
          </c:extLst>
        </c:ser>
        <c:dLbls>
          <c:showLegendKey val="0"/>
          <c:showVal val="0"/>
          <c:showCatName val="0"/>
          <c:showSerName val="0"/>
          <c:showPercent val="0"/>
          <c:showBubbleSize val="0"/>
          <c:showLeaderLines val="0"/>
        </c:dLbls>
        <c:firstSliceAng val="0"/>
      </c:pieChart>
    </c:plotArea>
    <c:plotVisOnly val="0"/>
    <c:dispBlanksAs val="gap"/>
    <c:showDLblsOverMax val="1"/>
  </c:chart>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3.7195994277539342E-2"/>
          <c:y val="3.7195994277539342E-2"/>
          <c:w val="0.92560801144492133"/>
          <c:h val="0.92560801144492133"/>
        </c:manualLayout>
      </c:layout>
      <c:pieChart>
        <c:varyColors val="0"/>
        <c:ser>
          <c:idx val="0"/>
          <c:order val="0"/>
          <c:dPt>
            <c:idx val="0"/>
            <c:bubble3D val="0"/>
            <c:spPr>
              <a:solidFill>
                <a:schemeClr val="accent6"/>
              </a:solidFill>
              <a:ln>
                <a:noFill/>
              </a:ln>
            </c:spPr>
            <c:extLst>
              <c:ext xmlns:c16="http://schemas.microsoft.com/office/drawing/2014/chart" uri="{C3380CC4-5D6E-409C-BE32-E72D297353CC}">
                <c16:uniqueId val="{00000000-BD96-D046-A0EA-A02348818BCC}"/>
              </c:ext>
            </c:extLst>
          </c:dPt>
          <c:dPt>
            <c:idx val="1"/>
            <c:bubble3D val="0"/>
            <c:spPr>
              <a:solidFill>
                <a:srgbClr val="00BDFA"/>
              </a:solidFill>
              <a:ln>
                <a:noFill/>
              </a:ln>
            </c:spPr>
            <c:extLst>
              <c:ext xmlns:c16="http://schemas.microsoft.com/office/drawing/2014/chart" uri="{C3380CC4-5D6E-409C-BE32-E72D297353CC}">
                <c16:uniqueId val="{00000001-BD96-D046-A0EA-A02348818BCC}"/>
              </c:ext>
            </c:extLst>
          </c:dPt>
          <c:val>
            <c:numRef>
              <c:f>Sheet1!$A$1:$A$2</c:f>
              <c:numCache>
                <c:formatCode>General</c:formatCode>
                <c:ptCount val="2"/>
                <c:pt idx="0">
                  <c:v>13.333333333333334</c:v>
                </c:pt>
                <c:pt idx="1">
                  <c:v>86.666666666666671</c:v>
                </c:pt>
              </c:numCache>
            </c:numRef>
          </c:val>
          <c:extLst>
            <c:ext xmlns:c16="http://schemas.microsoft.com/office/drawing/2014/chart" uri="{C3380CC4-5D6E-409C-BE32-E72D297353CC}">
              <c16:uniqueId val="{00000002-BD96-D046-A0EA-A02348818BCC}"/>
            </c:ext>
          </c:extLst>
        </c:ser>
        <c:dLbls>
          <c:showLegendKey val="0"/>
          <c:showVal val="0"/>
          <c:showCatName val="0"/>
          <c:showSerName val="0"/>
          <c:showPercent val="0"/>
          <c:showBubbleSize val="0"/>
          <c:showLeaderLines val="0"/>
        </c:dLbls>
        <c:firstSliceAng val="0"/>
      </c:pieChart>
    </c:plotArea>
    <c:plotVisOnly val="0"/>
    <c:dispBlanksAs val="gap"/>
    <c:showDLblsOverMax val="1"/>
  </c:chart>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2D3BFE5-55DC-4CA5-CF10-08BBE764431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T"/>
          </a:p>
        </p:txBody>
      </p:sp>
      <p:sp>
        <p:nvSpPr>
          <p:cNvPr id="3" name="Date Placeholder 2">
            <a:extLst>
              <a:ext uri="{FF2B5EF4-FFF2-40B4-BE49-F238E27FC236}">
                <a16:creationId xmlns:a16="http://schemas.microsoft.com/office/drawing/2014/main" id="{8C7B5E9F-9A36-AE6F-32CF-A97F59F596F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DEA3B3C-1F21-F544-B2FF-605408A511BC}" type="datetimeFigureOut">
              <a:rPr lang="en-GT" smtClean="0"/>
              <a:t>10/29/26</a:t>
            </a:fld>
            <a:endParaRPr lang="en-GT"/>
          </a:p>
        </p:txBody>
      </p:sp>
      <p:sp>
        <p:nvSpPr>
          <p:cNvPr id="4" name="Footer Placeholder 3">
            <a:extLst>
              <a:ext uri="{FF2B5EF4-FFF2-40B4-BE49-F238E27FC236}">
                <a16:creationId xmlns:a16="http://schemas.microsoft.com/office/drawing/2014/main" id="{05B5E53C-5B93-137E-657F-FD2AEBFD977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T"/>
          </a:p>
        </p:txBody>
      </p:sp>
      <p:sp>
        <p:nvSpPr>
          <p:cNvPr id="5" name="Slide Number Placeholder 4">
            <a:extLst>
              <a:ext uri="{FF2B5EF4-FFF2-40B4-BE49-F238E27FC236}">
                <a16:creationId xmlns:a16="http://schemas.microsoft.com/office/drawing/2014/main" id="{209C0D39-E895-2484-A420-AD4A9D437C8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CD55E97-EDBC-A94E-AA7B-9713C428AB25}" type="slidenum">
              <a:rPr lang="en-GT" smtClean="0"/>
              <a:t>‹#›</a:t>
            </a:fld>
            <a:endParaRPr lang="en-GT"/>
          </a:p>
        </p:txBody>
      </p:sp>
    </p:spTree>
    <p:extLst>
      <p:ext uri="{BB962C8B-B14F-4D97-AF65-F5344CB8AC3E}">
        <p14:creationId xmlns:p14="http://schemas.microsoft.com/office/powerpoint/2010/main" val="42327932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8AEEFA8-5906-8A45-90C6-4B0BF60571F8}" type="datetimeFigureOut">
              <a:rPr lang="en-US" smtClean="0"/>
              <a:t>10/29/26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2AB725-31BF-F144-876B-0037EA85E3FC}" type="slidenum">
              <a:rPr lang="en-US" smtClean="0"/>
              <a:t>‹#›</a:t>
            </a:fld>
            <a:endParaRPr lang="en-US"/>
          </a:p>
        </p:txBody>
      </p:sp>
    </p:spTree>
    <p:extLst>
      <p:ext uri="{BB962C8B-B14F-4D97-AF65-F5344CB8AC3E}">
        <p14:creationId xmlns:p14="http://schemas.microsoft.com/office/powerpoint/2010/main" val="5696482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2AB725-31BF-F144-876B-0037EA85E3FC}" type="slidenum">
              <a:rPr lang="en-US" smtClean="0"/>
              <a:t>2</a:t>
            </a:fld>
            <a:endParaRPr lang="en-US"/>
          </a:p>
        </p:txBody>
      </p:sp>
    </p:spTree>
    <p:extLst>
      <p:ext uri="{BB962C8B-B14F-4D97-AF65-F5344CB8AC3E}">
        <p14:creationId xmlns:p14="http://schemas.microsoft.com/office/powerpoint/2010/main" val="37610783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F2AB725-31BF-F144-876B-0037EA85E3FC}"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1840914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620A33-B0BD-4935-CA53-8E052A2391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C213FE-2CC4-3D33-9377-BEA81A9BCE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FB586B-BDB7-30C8-1B8A-22348697F045}"/>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5FCB2D0-7AD4-6103-191F-A8AE5008863D}"/>
              </a:ext>
            </a:extLst>
          </p:cNvPr>
          <p:cNvSpPr>
            <a:spLocks noGrp="1"/>
          </p:cNvSpPr>
          <p:nvPr>
            <p:ph type="sldNum" sz="quarter" idx="5"/>
          </p:nvPr>
        </p:nvSpPr>
        <p:spPr/>
        <p:txBody>
          <a:bodyPr/>
          <a:lstStyle/>
          <a:p>
            <a:fld id="{4F2AB725-31BF-F144-876B-0037EA85E3FC}" type="slidenum">
              <a:rPr lang="en-US" smtClean="0"/>
              <a:t>5</a:t>
            </a:fld>
            <a:endParaRPr lang="en-US"/>
          </a:p>
        </p:txBody>
      </p:sp>
    </p:spTree>
    <p:extLst>
      <p:ext uri="{BB962C8B-B14F-4D97-AF65-F5344CB8AC3E}">
        <p14:creationId xmlns:p14="http://schemas.microsoft.com/office/powerpoint/2010/main" val="35732082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76D6A6-A2A7-BDD2-11A7-CAE3E02FB0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E6AC73-259F-A5FE-081E-0BC25B54E17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4177751-126E-2B35-2EB5-C601B007CE9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7A6DEC9-35B5-07B5-FBB8-4683BA82F7BB}"/>
              </a:ext>
            </a:extLst>
          </p:cNvPr>
          <p:cNvSpPr>
            <a:spLocks noGrp="1"/>
          </p:cNvSpPr>
          <p:nvPr>
            <p:ph type="sldNum" sz="quarter" idx="5"/>
          </p:nvPr>
        </p:nvSpPr>
        <p:spPr/>
        <p:txBody>
          <a:bodyPr/>
          <a:lstStyle/>
          <a:p>
            <a:fld id="{4F2AB725-31BF-F144-876B-0037EA85E3FC}" type="slidenum">
              <a:rPr lang="en-US" smtClean="0"/>
              <a:t>10</a:t>
            </a:fld>
            <a:endParaRPr lang="en-US"/>
          </a:p>
        </p:txBody>
      </p:sp>
    </p:spTree>
    <p:extLst>
      <p:ext uri="{BB962C8B-B14F-4D97-AF65-F5344CB8AC3E}">
        <p14:creationId xmlns:p14="http://schemas.microsoft.com/office/powerpoint/2010/main" val="36516605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AB725-31BF-F144-876B-0037EA85E3FC}" type="slidenum">
              <a:rPr lang="en-US" smtClean="0"/>
              <a:t>11</a:t>
            </a:fld>
            <a:endParaRPr lang="en-US"/>
          </a:p>
        </p:txBody>
      </p:sp>
    </p:spTree>
    <p:extLst>
      <p:ext uri="{BB962C8B-B14F-4D97-AF65-F5344CB8AC3E}">
        <p14:creationId xmlns:p14="http://schemas.microsoft.com/office/powerpoint/2010/main" val="26351846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F2AB725-31BF-F144-876B-0037EA85E3FC}" type="slidenum">
              <a:rPr lang="en-US" smtClean="0"/>
              <a:t>12</a:t>
            </a:fld>
            <a:endParaRPr lang="en-US"/>
          </a:p>
        </p:txBody>
      </p:sp>
    </p:spTree>
    <p:extLst>
      <p:ext uri="{BB962C8B-B14F-4D97-AF65-F5344CB8AC3E}">
        <p14:creationId xmlns:p14="http://schemas.microsoft.com/office/powerpoint/2010/main" val="17017220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AB725-31BF-F144-876B-0037EA85E3FC}" type="slidenum">
              <a:rPr lang="en-US" smtClean="0"/>
              <a:t>13</a:t>
            </a:fld>
            <a:endParaRPr lang="en-US"/>
          </a:p>
        </p:txBody>
      </p:sp>
    </p:spTree>
    <p:extLst>
      <p:ext uri="{BB962C8B-B14F-4D97-AF65-F5344CB8AC3E}">
        <p14:creationId xmlns:p14="http://schemas.microsoft.com/office/powerpoint/2010/main" val="19996721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9BC547-E601-C283-4488-53EF55701E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9CBBC37-9E38-0254-16FE-0F21B5B17D9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9A2CA2F-F41E-DB1F-72EA-7799E983940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E210650-883E-5F56-3004-0229B6E90A85}"/>
              </a:ext>
            </a:extLst>
          </p:cNvPr>
          <p:cNvSpPr>
            <a:spLocks noGrp="1"/>
          </p:cNvSpPr>
          <p:nvPr>
            <p:ph type="sldNum" sz="quarter" idx="5"/>
          </p:nvPr>
        </p:nvSpPr>
        <p:spPr/>
        <p:txBody>
          <a:bodyPr/>
          <a:lstStyle/>
          <a:p>
            <a:fld id="{4F2AB725-31BF-F144-876B-0037EA85E3FC}" type="slidenum">
              <a:rPr lang="en-US" smtClean="0"/>
              <a:t>14</a:t>
            </a:fld>
            <a:endParaRPr lang="en-US"/>
          </a:p>
        </p:txBody>
      </p:sp>
    </p:spTree>
    <p:extLst>
      <p:ext uri="{BB962C8B-B14F-4D97-AF65-F5344CB8AC3E}">
        <p14:creationId xmlns:p14="http://schemas.microsoft.com/office/powerpoint/2010/main" val="24071518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F2AB725-31BF-F144-876B-0037EA85E3FC}" type="slidenum">
              <a:rPr lang="en-US" smtClean="0"/>
              <a:t>15</a:t>
            </a:fld>
            <a:endParaRPr lang="en-US"/>
          </a:p>
        </p:txBody>
      </p:sp>
    </p:spTree>
    <p:extLst>
      <p:ext uri="{BB962C8B-B14F-4D97-AF65-F5344CB8AC3E}">
        <p14:creationId xmlns:p14="http://schemas.microsoft.com/office/powerpoint/2010/main" val="8215313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E65CF8-1C98-832F-0A0C-9255BB262F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A8FD66-D9F5-1AB5-531B-B8B89FE6F5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43E8A3-EC41-BAB1-FB8E-D8D4635C9F73}"/>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99E324A-B22F-DF65-C533-3660C5A3154D}"/>
              </a:ext>
            </a:extLst>
          </p:cNvPr>
          <p:cNvSpPr>
            <a:spLocks noGrp="1"/>
          </p:cNvSpPr>
          <p:nvPr>
            <p:ph type="sldNum" sz="quarter" idx="5"/>
          </p:nvPr>
        </p:nvSpPr>
        <p:spPr/>
        <p:txBody>
          <a:bodyPr/>
          <a:lstStyle/>
          <a:p>
            <a:fld id="{4F2AB725-31BF-F144-876B-0037EA85E3FC}" type="slidenum">
              <a:rPr lang="en-US" smtClean="0"/>
              <a:t>16</a:t>
            </a:fld>
            <a:endParaRPr lang="en-US"/>
          </a:p>
        </p:txBody>
      </p:sp>
    </p:spTree>
    <p:extLst>
      <p:ext uri="{BB962C8B-B14F-4D97-AF65-F5344CB8AC3E}">
        <p14:creationId xmlns:p14="http://schemas.microsoft.com/office/powerpoint/2010/main" val="35089476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7BE291-F69A-D2BC-7C5C-B91933A3C1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37DBB4-7026-CE0E-9D7A-78330BCBFCF3}"/>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48A0447-8A55-7EDC-2766-A2800080F0D9}"/>
              </a:ext>
            </a:extLst>
          </p:cNvPr>
          <p:cNvSpPr>
            <a:spLocks noGrp="1"/>
          </p:cNvSpPr>
          <p:nvPr>
            <p:ph type="body" idx="1"/>
          </p:nvPr>
        </p:nvSpPr>
        <p:spPr/>
        <p:txBody>
          <a:bodyPr/>
          <a:lstStyle/>
          <a:p>
            <a:pPr marL="177800" marR="0" lvl="0" indent="-177800" algn="l" defTabSz="711200" rtl="0" eaLnBrk="1" fontAlgn="auto" latinLnBrk="0" hangingPunct="1">
              <a:lnSpc>
                <a:spcPct val="100000"/>
              </a:lnSpc>
              <a:spcBef>
                <a:spcPts val="0"/>
              </a:spcBef>
              <a:spcAft>
                <a:spcPts val="0"/>
              </a:spcAft>
              <a:buClr>
                <a:srgbClr val="000000"/>
              </a:buClr>
              <a:buSzTx/>
              <a:buFont typeface="Arial,Sans-Serif"/>
              <a:buChar char="•"/>
              <a:tabLst/>
              <a:defRPr/>
            </a:pPr>
            <a:endParaRPr lang="en-US" dirty="0"/>
          </a:p>
        </p:txBody>
      </p:sp>
      <p:sp>
        <p:nvSpPr>
          <p:cNvPr id="4" name="Slide Number Placeholder 3">
            <a:extLst>
              <a:ext uri="{FF2B5EF4-FFF2-40B4-BE49-F238E27FC236}">
                <a16:creationId xmlns:a16="http://schemas.microsoft.com/office/drawing/2014/main" id="{B5B7B003-078D-239B-2EF7-F78DD87C1F4F}"/>
              </a:ext>
            </a:extLst>
          </p:cNvPr>
          <p:cNvSpPr>
            <a:spLocks noGrp="1"/>
          </p:cNvSpPr>
          <p:nvPr>
            <p:ph type="sldNum" sz="quarter" idx="10"/>
          </p:nvPr>
        </p:nvSpPr>
        <p:spPr/>
        <p:txBody>
          <a:bodyPr/>
          <a:lstStyle/>
          <a:p>
            <a:pPr marL="177800" marR="0" lvl="0" indent="-177800" algn="r" defTabSz="711200" rtl="0" eaLnBrk="1" fontAlgn="auto" latinLnBrk="0" hangingPunct="1">
              <a:lnSpc>
                <a:spcPct val="100000"/>
              </a:lnSpc>
              <a:spcBef>
                <a:spcPts val="1200"/>
              </a:spcBef>
              <a:spcAft>
                <a:spcPts val="0"/>
              </a:spcAft>
              <a:buClrTx/>
              <a:buSzTx/>
              <a:buFontTx/>
              <a:buChar char="•"/>
              <a:tabLst/>
              <a:defRPr/>
            </a:pPr>
            <a:fld id="{7C7120ED-20B9-4CC8-A606-12D10436DCA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177800" marR="0" lvl="0" indent="-177800" algn="r" defTabSz="711200" rtl="0" eaLnBrk="1" fontAlgn="auto" latinLnBrk="0" hangingPunct="1">
                <a:lnSpc>
                  <a:spcPct val="100000"/>
                </a:lnSpc>
                <a:spcBef>
                  <a:spcPts val="1200"/>
                </a:spcBef>
                <a:spcAft>
                  <a:spcPts val="0"/>
                </a:spcAft>
                <a:buClrTx/>
                <a:buSzTx/>
                <a:buFontTx/>
                <a:buChar char="•"/>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87765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AB725-31BF-F144-876B-0037EA85E3FC}" type="slidenum">
              <a:rPr lang="en-US" smtClean="0"/>
              <a:t>21</a:t>
            </a:fld>
            <a:endParaRPr lang="en-US"/>
          </a:p>
        </p:txBody>
      </p:sp>
    </p:spTree>
    <p:extLst>
      <p:ext uri="{BB962C8B-B14F-4D97-AF65-F5344CB8AC3E}">
        <p14:creationId xmlns:p14="http://schemas.microsoft.com/office/powerpoint/2010/main" val="13458968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AB725-31BF-F144-876B-0037EA85E3FC}" type="slidenum">
              <a:rPr lang="en-US" smtClean="0"/>
              <a:t>22</a:t>
            </a:fld>
            <a:endParaRPr lang="en-US"/>
          </a:p>
        </p:txBody>
      </p:sp>
    </p:spTree>
    <p:extLst>
      <p:ext uri="{BB962C8B-B14F-4D97-AF65-F5344CB8AC3E}">
        <p14:creationId xmlns:p14="http://schemas.microsoft.com/office/powerpoint/2010/main" val="21505667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52FA48-0C46-2439-0390-4CF4CC5482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278C56-C7B5-35C1-DCB8-61E80FD15D8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5DCD7F3-BF1C-500D-8891-4EF09F2BD7B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3ED093B-FE1E-74B6-EBF4-D9F4115D280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F2AB725-31BF-F144-876B-0037EA85E3FC}"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0906161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071447-856B-6C62-E8D9-1A34FB11B8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A3A62E-3734-902C-F835-F6DDA07802F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FDF2C78-60B5-ECEC-6787-6BC1601C4F9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9D94B-DC09-F36C-B031-F10FD09B3F0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899420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7E0508-FDC3-BEFF-4612-58FDD70FBB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F57F4A-B637-910C-4099-50C6F178E26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2A2AC61-C59D-E959-2E7E-1A8E518F225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C1006B4-0FB4-6070-E86D-D58577B9CBBC}"/>
              </a:ext>
            </a:extLst>
          </p:cNvPr>
          <p:cNvSpPr>
            <a:spLocks noGrp="1"/>
          </p:cNvSpPr>
          <p:nvPr>
            <p:ph type="sldNum" sz="quarter" idx="5"/>
          </p:nvPr>
        </p:nvSpPr>
        <p:spPr/>
        <p:txBody>
          <a:bodyPr/>
          <a:lstStyle/>
          <a:p>
            <a:fld id="{4F2AB725-31BF-F144-876B-0037EA85E3FC}" type="slidenum">
              <a:rPr lang="en-US" smtClean="0"/>
              <a:t>25</a:t>
            </a:fld>
            <a:endParaRPr lang="en-US"/>
          </a:p>
        </p:txBody>
      </p:sp>
    </p:spTree>
    <p:extLst>
      <p:ext uri="{BB962C8B-B14F-4D97-AF65-F5344CB8AC3E}">
        <p14:creationId xmlns:p14="http://schemas.microsoft.com/office/powerpoint/2010/main" val="42330229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D74D3C-4C4E-D94E-B2F2-43C466162E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F69D64-B588-F4A4-DDA1-56F3B2661D6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6EF067F-9116-3048-5FE1-F1474AE5572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ACDE032-8967-3DDA-6DCF-F9B67EC434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F2AB725-31BF-F144-876B-0037EA85E3FC}"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8304313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2AB725-31BF-F144-876B-0037EA85E3FC}" type="slidenum">
              <a:rPr lang="en-US" smtClean="0"/>
              <a:t>27</a:t>
            </a:fld>
            <a:endParaRPr lang="en-US"/>
          </a:p>
        </p:txBody>
      </p:sp>
    </p:spTree>
    <p:extLst>
      <p:ext uri="{BB962C8B-B14F-4D97-AF65-F5344CB8AC3E}">
        <p14:creationId xmlns:p14="http://schemas.microsoft.com/office/powerpoint/2010/main" val="9552938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AB725-31BF-F144-876B-0037EA85E3FC}" type="slidenum">
              <a:rPr lang="en-US" smtClean="0"/>
              <a:t>29</a:t>
            </a:fld>
            <a:endParaRPr lang="en-US"/>
          </a:p>
        </p:txBody>
      </p:sp>
    </p:spTree>
    <p:extLst>
      <p:ext uri="{BB962C8B-B14F-4D97-AF65-F5344CB8AC3E}">
        <p14:creationId xmlns:p14="http://schemas.microsoft.com/office/powerpoint/2010/main" val="7157984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F696CC-9622-BA85-CC3C-E5407EE35B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AB7685-2612-0B39-5092-3D38E541310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E7DC143-6776-97CE-ACCA-1D646EF3145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8CBB35F-23EF-F4BA-E4FA-78F34AE2F63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F2AB725-31BF-F144-876B-0037EA85E3FC}"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7846641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2AB725-31BF-F144-876B-0037EA85E3FC}" type="slidenum">
              <a:rPr lang="en-US" smtClean="0"/>
              <a:t>32</a:t>
            </a:fld>
            <a:endParaRPr lang="en-US"/>
          </a:p>
        </p:txBody>
      </p:sp>
    </p:spTree>
    <p:extLst>
      <p:ext uri="{BB962C8B-B14F-4D97-AF65-F5344CB8AC3E}">
        <p14:creationId xmlns:p14="http://schemas.microsoft.com/office/powerpoint/2010/main" val="14239914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BD7714-6ADF-3248-5874-E37B4D3190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6BD1AD-CD54-2A14-F0BC-909E8F33C9C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DB72389-DCAA-0C6C-4CC4-72E37B72A54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91CE2DF-10CF-6CA7-B974-FFD54498B2A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F2AB725-31BF-F144-876B-0037EA85E3FC}"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9825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D59241-ABA0-0906-B553-E1CEAF10F9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46BED4-5B87-8275-259B-A6F5CA85AC4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7DC0D64-ECBB-2A33-762B-FA5FA9298F7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871EAA7-2562-D292-AC3C-8F563AB58026}"/>
              </a:ext>
            </a:extLst>
          </p:cNvPr>
          <p:cNvSpPr>
            <a:spLocks noGrp="1"/>
          </p:cNvSpPr>
          <p:nvPr>
            <p:ph type="sldNum" sz="quarter" idx="5"/>
          </p:nvPr>
        </p:nvSpPr>
        <p:spPr/>
        <p:txBody>
          <a:bodyPr/>
          <a:lstStyle/>
          <a:p>
            <a:fld id="{4F2AB725-31BF-F144-876B-0037EA85E3FC}" type="slidenum">
              <a:rPr lang="en-US" smtClean="0"/>
              <a:t>34</a:t>
            </a:fld>
            <a:endParaRPr lang="en-US"/>
          </a:p>
        </p:txBody>
      </p:sp>
    </p:spTree>
    <p:extLst>
      <p:ext uri="{BB962C8B-B14F-4D97-AF65-F5344CB8AC3E}">
        <p14:creationId xmlns:p14="http://schemas.microsoft.com/office/powerpoint/2010/main" val="35630292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1B53CF-7EF4-54F4-0C8C-A5134EE638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2AB829-6E77-3642-6683-4AC4E6E2E27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DBE8D3A-9C9D-39EE-ECA6-85711275CD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CF2B567-7D4D-82B1-D9F9-4D36611FDDD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F2AB725-31BF-F144-876B-0037EA85E3FC}"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81608119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8C4D2F-9CF7-F61F-B28C-7FC7CB9FE8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D532D5-1DBD-BD28-D0EB-226C478E79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1951E1-5FFF-9594-77CD-0901EE11EFB9}"/>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BF953964-F13C-4BA5-5145-633A3CE0F4DE}"/>
              </a:ext>
            </a:extLst>
          </p:cNvPr>
          <p:cNvSpPr>
            <a:spLocks noGrp="1"/>
          </p:cNvSpPr>
          <p:nvPr>
            <p:ph type="sldNum" sz="quarter" idx="5"/>
          </p:nvPr>
        </p:nvSpPr>
        <p:spPr/>
        <p:txBody>
          <a:bodyPr/>
          <a:lstStyle/>
          <a:p>
            <a:fld id="{4F2AB725-31BF-F144-876B-0037EA85E3FC}" type="slidenum">
              <a:rPr lang="en-US" smtClean="0"/>
              <a:t>36</a:t>
            </a:fld>
            <a:endParaRPr lang="en-US"/>
          </a:p>
        </p:txBody>
      </p:sp>
    </p:spTree>
    <p:extLst>
      <p:ext uri="{BB962C8B-B14F-4D97-AF65-F5344CB8AC3E}">
        <p14:creationId xmlns:p14="http://schemas.microsoft.com/office/powerpoint/2010/main" val="29916586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EBE09F-3200-BA16-4F2D-3DC598C214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CE4783-1DEA-8791-3AC4-DF3B4D9742A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5A9E62F-91FC-E512-EF4D-48D1662D02E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4DE1603-063C-1038-9CFB-8997B6FA3F6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F2AB725-31BF-F144-876B-0037EA85E3FC}"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81580136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C5812C-93AC-4C35-D14F-B4533CB799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A8467E-F85F-EBBA-F745-88E43FDC6E5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225399-26BC-C213-5829-AE0F027DF03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45D71A8-103D-FC24-DFC8-10682E2A9DA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F2AB725-31BF-F144-876B-0037EA85E3FC}"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40411296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8E9451-D09B-2D37-BC59-1A7AC61DF2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52C8FE-18A3-616F-1DCC-875D72E3A7B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AD1AB5C-3D05-9C60-C628-2E4CDA75C7A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F5395B1-EEFD-10C4-75B4-BC6114E324F1}"/>
              </a:ext>
            </a:extLst>
          </p:cNvPr>
          <p:cNvSpPr>
            <a:spLocks noGrp="1"/>
          </p:cNvSpPr>
          <p:nvPr>
            <p:ph type="sldNum" sz="quarter" idx="5"/>
          </p:nvPr>
        </p:nvSpPr>
        <p:spPr/>
        <p:txBody>
          <a:bodyPr/>
          <a:lstStyle/>
          <a:p>
            <a:pPr marL="177800" marR="0" lvl="0" indent="-177800" algn="r" defTabSz="711200" rtl="0" eaLnBrk="1" fontAlgn="auto" latinLnBrk="0" hangingPunct="1">
              <a:lnSpc>
                <a:spcPct val="100000"/>
              </a:lnSpc>
              <a:spcBef>
                <a:spcPts val="1200"/>
              </a:spcBef>
              <a:spcAft>
                <a:spcPts val="0"/>
              </a:spcAft>
              <a:buClrTx/>
              <a:buSzTx/>
              <a:buFontTx/>
              <a:buChar char="•"/>
              <a:tabLst/>
              <a:defRPr/>
            </a:pPr>
            <a:fld id="{7C7120ED-20B9-4CC8-A606-12D10436DCA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177800" marR="0" lvl="0" indent="-177800" algn="r" defTabSz="711200" rtl="0" eaLnBrk="1" fontAlgn="auto" latinLnBrk="0" hangingPunct="1">
                <a:lnSpc>
                  <a:spcPct val="100000"/>
                </a:lnSpc>
                <a:spcBef>
                  <a:spcPts val="1200"/>
                </a:spcBef>
                <a:spcAft>
                  <a:spcPts val="0"/>
                </a:spcAft>
                <a:buClrTx/>
                <a:buSzTx/>
                <a:buFontTx/>
                <a:buChar char="•"/>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6176053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DF6616-6A2D-8FC6-766B-5B96A131B4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07B6CA-7614-518E-E876-760D032F0C9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5886F73-44AC-43A4-6D2F-70D94BEFD9E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9F9E37C5-0558-9C62-93E5-684407181277}"/>
              </a:ext>
            </a:extLst>
          </p:cNvPr>
          <p:cNvSpPr>
            <a:spLocks noGrp="1"/>
          </p:cNvSpPr>
          <p:nvPr>
            <p:ph type="sldNum" sz="quarter" idx="5"/>
          </p:nvPr>
        </p:nvSpPr>
        <p:spPr/>
        <p:txBody>
          <a:bodyPr/>
          <a:lstStyle/>
          <a:p>
            <a:fld id="{4F2AB725-31BF-F144-876B-0037EA85E3FC}" type="slidenum">
              <a:rPr lang="en-US" smtClean="0"/>
              <a:t>41</a:t>
            </a:fld>
            <a:endParaRPr lang="en-US"/>
          </a:p>
        </p:txBody>
      </p:sp>
    </p:spTree>
    <p:extLst>
      <p:ext uri="{BB962C8B-B14F-4D97-AF65-F5344CB8AC3E}">
        <p14:creationId xmlns:p14="http://schemas.microsoft.com/office/powerpoint/2010/main" val="127977325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DFD891-5B87-6006-4E83-0DFA179C12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3AE657-CFE0-79CA-CA7E-BF3604B334F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4492BD1-2E51-DB2B-2B71-B77D348A426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C14AAB3-37D9-5F7A-CB0D-C5C47E18036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F2AB725-31BF-F144-876B-0037EA85E3FC}"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77714988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06293E-D5F0-FC7A-8B10-B86635A493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056F1F-C2E5-F77D-0C72-86881B62CAD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A44D892-6C32-0AA7-9C7E-A7CB5F23BB5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CBDAB3F-1527-F683-3E4E-30C14C85169C}"/>
              </a:ext>
            </a:extLst>
          </p:cNvPr>
          <p:cNvSpPr>
            <a:spLocks noGrp="1"/>
          </p:cNvSpPr>
          <p:nvPr>
            <p:ph type="sldNum" sz="quarter" idx="5"/>
          </p:nvPr>
        </p:nvSpPr>
        <p:spPr/>
        <p:txBody>
          <a:bodyPr/>
          <a:lstStyle/>
          <a:p>
            <a:fld id="{4F2AB725-31BF-F144-876B-0037EA85E3FC}" type="slidenum">
              <a:rPr lang="en-US" smtClean="0"/>
              <a:t>43</a:t>
            </a:fld>
            <a:endParaRPr lang="en-US"/>
          </a:p>
        </p:txBody>
      </p:sp>
    </p:spTree>
    <p:extLst>
      <p:ext uri="{BB962C8B-B14F-4D97-AF65-F5344CB8AC3E}">
        <p14:creationId xmlns:p14="http://schemas.microsoft.com/office/powerpoint/2010/main" val="278711458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E1A573-559E-53FA-19F3-B53100EE50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E66FFD-DBC5-104B-4DD9-F0B98797D9A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45C0B52-CA51-2AAD-F76F-5C02F508075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FCEFEBA-6215-5E8D-94B2-AD12B4CB277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F2AB725-31BF-F144-876B-0037EA85E3FC}"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14738233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8A81B1-C5DD-6E0D-7C45-D63E0C2D0F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A816AB-0926-5AC4-8456-E0115251FC1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A91285A-DAB0-8E6F-7BDF-1A0194E9CBC0}"/>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85C08176-36BB-DE83-65B6-C4E273CE10F3}"/>
              </a:ext>
            </a:extLst>
          </p:cNvPr>
          <p:cNvSpPr>
            <a:spLocks noGrp="1"/>
          </p:cNvSpPr>
          <p:nvPr>
            <p:ph type="sldNum" sz="quarter" idx="5"/>
          </p:nvPr>
        </p:nvSpPr>
        <p:spPr/>
        <p:txBody>
          <a:bodyPr/>
          <a:lstStyle/>
          <a:p>
            <a:fld id="{4F2AB725-31BF-F144-876B-0037EA85E3FC}" type="slidenum">
              <a:rPr lang="en-US" smtClean="0"/>
              <a:t>46</a:t>
            </a:fld>
            <a:endParaRPr lang="en-US"/>
          </a:p>
        </p:txBody>
      </p:sp>
    </p:spTree>
    <p:extLst>
      <p:ext uri="{BB962C8B-B14F-4D97-AF65-F5344CB8AC3E}">
        <p14:creationId xmlns:p14="http://schemas.microsoft.com/office/powerpoint/2010/main" val="264286241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778759-7D48-9861-AFD8-019F43B8D5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F9BF584-CD78-96EF-BFC2-6C311FE198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B11C8A-C7BC-3D8F-1E36-F1B0F4313AA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2E8A885-A97C-F440-FFD7-A04913F945FF}"/>
              </a:ext>
            </a:extLst>
          </p:cNvPr>
          <p:cNvSpPr>
            <a:spLocks noGrp="1"/>
          </p:cNvSpPr>
          <p:nvPr>
            <p:ph type="sldNum" sz="quarter" idx="5"/>
          </p:nvPr>
        </p:nvSpPr>
        <p:spPr/>
        <p:txBody>
          <a:bodyPr/>
          <a:lstStyle/>
          <a:p>
            <a:fld id="{4F2AB725-31BF-F144-876B-0037EA85E3FC}" type="slidenum">
              <a:rPr lang="en-US" smtClean="0"/>
              <a:t>47</a:t>
            </a:fld>
            <a:endParaRPr lang="en-US"/>
          </a:p>
        </p:txBody>
      </p:sp>
    </p:spTree>
    <p:extLst>
      <p:ext uri="{BB962C8B-B14F-4D97-AF65-F5344CB8AC3E}">
        <p14:creationId xmlns:p14="http://schemas.microsoft.com/office/powerpoint/2010/main" val="214608994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0A2281-781D-94AE-5626-F5FEA49509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FD829B-D73E-C4B5-9EEA-D7C5244F796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0677BDE-BB8E-ADEC-6C79-4D6DD810785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FB78F71-28D6-52F7-1555-B5393DAF154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C7120ED-20B9-4CC8-A606-12D10436DCAF}"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1363210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EFE4B8-2D0E-5DF1-F4EE-06F1F6AA31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A8AEA8-6FDC-8A10-2F2A-08A5BB832EE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D887069-57CB-26EB-9C9B-CFFCF55095C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7B01C32-D3C1-6C49-6368-5CC131226F9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F2AB725-31BF-F144-876B-0037EA85E3FC}"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81303008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44F436-BF83-2964-A74B-7C0B8CF583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D3DBD0-47A6-67DB-4827-D5943F49F59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108515A-9B2C-166D-F3AC-06FFDDE5FBB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CCCF7AD-5EF9-39EF-C64B-EEC670333A2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F2AB725-31BF-F144-876B-0037EA85E3FC}"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86521840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C8CDC9-235C-8143-3947-B89A86B670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1AECC0-D0A8-1053-A74F-40326930EC0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649DA05-2B09-8BA4-906E-5D6D7C6A253E}"/>
              </a:ext>
            </a:extLst>
          </p:cNvPr>
          <p:cNvSpPr>
            <a:spLocks noGrp="1"/>
          </p:cNvSpPr>
          <p:nvPr>
            <p:ph type="body" idx="1"/>
          </p:nvPr>
        </p:nvSpPr>
        <p:spPr/>
        <p:txBody>
          <a:bodyPr/>
          <a:lstStyle/>
          <a:p>
            <a:endParaRPr lang="en-US">
              <a:latin typeface="Calibri"/>
              <a:ea typeface="Calibri"/>
              <a:cs typeface="Calibri"/>
            </a:endParaRPr>
          </a:p>
        </p:txBody>
      </p:sp>
      <p:sp>
        <p:nvSpPr>
          <p:cNvPr id="4" name="Slide Number Placeholder 3">
            <a:extLst>
              <a:ext uri="{FF2B5EF4-FFF2-40B4-BE49-F238E27FC236}">
                <a16:creationId xmlns:a16="http://schemas.microsoft.com/office/drawing/2014/main" id="{85CE26AC-6C5B-A8A5-3D01-94EA53B4314C}"/>
              </a:ext>
            </a:extLst>
          </p:cNvPr>
          <p:cNvSpPr>
            <a:spLocks noGrp="1"/>
          </p:cNvSpPr>
          <p:nvPr>
            <p:ph type="sldNum" sz="quarter" idx="5"/>
          </p:nvPr>
        </p:nvSpPr>
        <p:spPr/>
        <p:txBody>
          <a:bodyPr/>
          <a:lstStyle/>
          <a:p>
            <a:fld id="{4F2AB725-31BF-F144-876B-0037EA85E3FC}" type="slidenum">
              <a:rPr lang="en-US" smtClean="0"/>
              <a:t>54</a:t>
            </a:fld>
            <a:endParaRPr lang="en-US"/>
          </a:p>
        </p:txBody>
      </p:sp>
    </p:spTree>
    <p:extLst>
      <p:ext uri="{BB962C8B-B14F-4D97-AF65-F5344CB8AC3E}">
        <p14:creationId xmlns:p14="http://schemas.microsoft.com/office/powerpoint/2010/main" val="397201577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F2AB725-31BF-F144-876B-0037EA85E3FC}" type="slidenum">
              <a:rPr lang="en-US" smtClean="0"/>
              <a:t>56</a:t>
            </a:fld>
            <a:endParaRPr lang="en-US"/>
          </a:p>
        </p:txBody>
      </p:sp>
    </p:spTree>
    <p:extLst>
      <p:ext uri="{BB962C8B-B14F-4D97-AF65-F5344CB8AC3E}">
        <p14:creationId xmlns:p14="http://schemas.microsoft.com/office/powerpoint/2010/main" val="287223144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AB725-31BF-F144-876B-0037EA85E3FC}" type="slidenum">
              <a:rPr lang="en-US" smtClean="0"/>
              <a:t>58</a:t>
            </a:fld>
            <a:endParaRPr lang="en-US"/>
          </a:p>
        </p:txBody>
      </p:sp>
    </p:spTree>
    <p:extLst>
      <p:ext uri="{BB962C8B-B14F-4D97-AF65-F5344CB8AC3E}">
        <p14:creationId xmlns:p14="http://schemas.microsoft.com/office/powerpoint/2010/main" val="16912180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2F1E6D-1DCA-E7C0-E4E7-D708F26017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53CD7A-2EB6-62B5-8B4B-BFE676B0EF5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39DD349-D1C9-9630-5B94-E83287E35CA1}"/>
              </a:ext>
            </a:extLst>
          </p:cNvPr>
          <p:cNvSpPr>
            <a:spLocks noGrp="1"/>
          </p:cNvSpPr>
          <p:nvPr>
            <p:ph type="body" idx="1"/>
          </p:nvPr>
        </p:nvSpPr>
        <p:spPr/>
        <p:txBody>
          <a:bodyPr/>
          <a:lstStyle/>
          <a:p>
            <a:endParaRPr lang="en-TR"/>
          </a:p>
        </p:txBody>
      </p:sp>
      <p:sp>
        <p:nvSpPr>
          <p:cNvPr id="4" name="Slide Number Placeholder 3">
            <a:extLst>
              <a:ext uri="{FF2B5EF4-FFF2-40B4-BE49-F238E27FC236}">
                <a16:creationId xmlns:a16="http://schemas.microsoft.com/office/drawing/2014/main" id="{7C81BFF3-24D0-E0CB-9AA7-8A47F6E76924}"/>
              </a:ext>
            </a:extLst>
          </p:cNvPr>
          <p:cNvSpPr>
            <a:spLocks noGrp="1"/>
          </p:cNvSpPr>
          <p:nvPr>
            <p:ph type="sldNum" sz="quarter" idx="5"/>
          </p:nvPr>
        </p:nvSpPr>
        <p:spPr/>
        <p:txBody>
          <a:bodyPr/>
          <a:lstStyle/>
          <a:p>
            <a:fld id="{4F2AB725-31BF-F144-876B-0037EA85E3FC}" type="slidenum">
              <a:rPr lang="en-US" smtClean="0"/>
              <a:t>61</a:t>
            </a:fld>
            <a:endParaRPr lang="en-US"/>
          </a:p>
        </p:txBody>
      </p:sp>
    </p:spTree>
    <p:extLst>
      <p:ext uri="{BB962C8B-B14F-4D97-AF65-F5344CB8AC3E}">
        <p14:creationId xmlns:p14="http://schemas.microsoft.com/office/powerpoint/2010/main" val="196773724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2AB725-31BF-F144-876B-0037EA85E3FC}" type="slidenum">
              <a:rPr lang="en-US" smtClean="0"/>
              <a:t>66</a:t>
            </a:fld>
            <a:endParaRPr lang="en-US"/>
          </a:p>
        </p:txBody>
      </p:sp>
    </p:spTree>
    <p:extLst>
      <p:ext uri="{BB962C8B-B14F-4D97-AF65-F5344CB8AC3E}">
        <p14:creationId xmlns:p14="http://schemas.microsoft.com/office/powerpoint/2010/main" val="91007570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F2AB725-31BF-F144-876B-0037EA85E3FC}" type="slidenum">
              <a:rPr lang="en-US" smtClean="0"/>
              <a:t>68</a:t>
            </a:fld>
            <a:endParaRPr lang="en-US"/>
          </a:p>
        </p:txBody>
      </p:sp>
    </p:spTree>
    <p:extLst>
      <p:ext uri="{BB962C8B-B14F-4D97-AF65-F5344CB8AC3E}">
        <p14:creationId xmlns:p14="http://schemas.microsoft.com/office/powerpoint/2010/main" val="103929576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CE968C-7A33-C2C5-D1A0-03AB0CBC07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5FCA6B-B9B6-B6DD-8393-D1CF2D13EFC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F67EAB2-198C-08CE-440E-BD76ACE94FF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BA4A2E1-CFD9-B993-1617-47EF21779DCB}"/>
              </a:ext>
            </a:extLst>
          </p:cNvPr>
          <p:cNvSpPr>
            <a:spLocks noGrp="1"/>
          </p:cNvSpPr>
          <p:nvPr>
            <p:ph type="sldNum" sz="quarter" idx="10"/>
          </p:nvPr>
        </p:nvSpPr>
        <p:spPr/>
        <p:txBody>
          <a:bodyPr/>
          <a:lstStyle/>
          <a:p>
            <a:pPr marL="177800" marR="0" lvl="0" indent="-177800" algn="r" defTabSz="711200" rtl="0" eaLnBrk="1" fontAlgn="auto" latinLnBrk="0" hangingPunct="1">
              <a:lnSpc>
                <a:spcPct val="100000"/>
              </a:lnSpc>
              <a:spcBef>
                <a:spcPts val="1200"/>
              </a:spcBef>
              <a:spcAft>
                <a:spcPts val="0"/>
              </a:spcAft>
              <a:buClrTx/>
              <a:buSzTx/>
              <a:buFontTx/>
              <a:buChar char="•"/>
              <a:tabLst/>
              <a:defRPr/>
            </a:pPr>
            <a:fld id="{7C7120ED-20B9-4CC8-A606-12D10436DCA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177800" marR="0" lvl="0" indent="-177800" algn="r" defTabSz="711200" rtl="0" eaLnBrk="1" fontAlgn="auto" latinLnBrk="0" hangingPunct="1">
                <a:lnSpc>
                  <a:spcPct val="100000"/>
                </a:lnSpc>
                <a:spcBef>
                  <a:spcPts val="1200"/>
                </a:spcBef>
                <a:spcAft>
                  <a:spcPts val="0"/>
                </a:spcAft>
                <a:buClrTx/>
                <a:buSzTx/>
                <a:buFontTx/>
                <a:buChar char="•"/>
                <a:tabLst/>
                <a:defRPr/>
              </a:pPr>
              <a:t>70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6122897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65ADF1-8A9F-C224-E5A2-79198F4D76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995180-9ADD-C697-F082-E98FA805E1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295044-4742-B7DA-4C09-6840505D9BF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C36F9BE-976D-CBAB-4C0F-B9DE1CBB4E0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F2AB725-31BF-F144-876B-0037EA85E3FC}"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71</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38725358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2AB725-31BF-F144-876B-0037EA85E3FC}" type="slidenum">
              <a:rPr lang="en-US" smtClean="0"/>
              <a:t>73</a:t>
            </a:fld>
            <a:endParaRPr lang="en-US"/>
          </a:p>
        </p:txBody>
      </p:sp>
    </p:spTree>
    <p:extLst>
      <p:ext uri="{BB962C8B-B14F-4D97-AF65-F5344CB8AC3E}">
        <p14:creationId xmlns:p14="http://schemas.microsoft.com/office/powerpoint/2010/main" val="348860886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4.xml"/><Relationship Id="rId5" Type="http://schemas.openxmlformats.org/officeDocument/2006/relationships/image" Target="../media/image3.png"/><Relationship Id="rId4" Type="http://schemas.openxmlformats.org/officeDocument/2006/relationships/image" Target="../media/image2.emf"/></Relationships>
</file>

<file path=ppt/slideLayouts/_rels/slideLayout2.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Master" Target="../slideMasters/slideMaster1.xml"/><Relationship Id="rId1" Type="http://schemas.openxmlformats.org/officeDocument/2006/relationships/tags" Target="../tags/tag5.xml"/><Relationship Id="rId5" Type="http://schemas.openxmlformats.org/officeDocument/2006/relationships/image" Target="../media/image3.png"/><Relationship Id="rId4" Type="http://schemas.openxmlformats.org/officeDocument/2006/relationships/image" Target="../media/image4.emf"/></Relationships>
</file>

<file path=ppt/slideLayouts/_rels/slideLayout3.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Master" Target="../slideMasters/slideMaster1.xml"/><Relationship Id="rId1" Type="http://schemas.openxmlformats.org/officeDocument/2006/relationships/tags" Target="../tags/tag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emf"/></Relationships>
</file>

<file path=ppt/slideLayouts/_rels/slideLayout4.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Master" Target="../slideMasters/slideMaster1.xml"/><Relationship Id="rId1" Type="http://schemas.openxmlformats.org/officeDocument/2006/relationships/tags" Target="../tags/tag7.xml"/><Relationship Id="rId5" Type="http://schemas.openxmlformats.org/officeDocument/2006/relationships/image" Target="../media/image3.png"/><Relationship Id="rId4" Type="http://schemas.openxmlformats.org/officeDocument/2006/relationships/image" Target="../media/image4.emf"/></Relationships>
</file>

<file path=ppt/slideLayouts/_rels/slideLayout5.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Master" Target="../slideMasters/slideMaster1.xml"/><Relationship Id="rId1" Type="http://schemas.openxmlformats.org/officeDocument/2006/relationships/tags" Target="../tags/tag8.xml"/><Relationship Id="rId5" Type="http://schemas.openxmlformats.org/officeDocument/2006/relationships/image" Target="../media/image7.png"/><Relationship Id="rId4" Type="http://schemas.openxmlformats.org/officeDocument/2006/relationships/image" Target="../media/image8.emf"/></Relationships>
</file>

<file path=ppt/slideLayouts/_rels/slideLayout6.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Master" Target="../slideMasters/slideMaster1.xml"/><Relationship Id="rId1" Type="http://schemas.openxmlformats.org/officeDocument/2006/relationships/tags" Target="../tags/tag9.xml"/><Relationship Id="rId5" Type="http://schemas.openxmlformats.org/officeDocument/2006/relationships/image" Target="../media/image7.png"/><Relationship Id="rId4" Type="http://schemas.openxmlformats.org/officeDocument/2006/relationships/image" Target="../media/image8.emf"/></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11.jpeg"/><Relationship Id="rId13" Type="http://schemas.openxmlformats.org/officeDocument/2006/relationships/hyperlink" Target="mailto:gwagner@columbia.edu" TargetMode="External"/><Relationship Id="rId3" Type="http://schemas.openxmlformats.org/officeDocument/2006/relationships/oleObject" Target="../embeddings/oleObject6.bin"/><Relationship Id="rId7" Type="http://schemas.openxmlformats.org/officeDocument/2006/relationships/image" Target="../media/image10.png"/><Relationship Id="rId12" Type="http://schemas.openxmlformats.org/officeDocument/2006/relationships/hyperlink" Target="mailto:pm3346@columbia.edu" TargetMode="External"/><Relationship Id="rId2" Type="http://schemas.openxmlformats.org/officeDocument/2006/relationships/slideMaster" Target="../slideMasters/slideMaster1.xml"/><Relationship Id="rId1" Type="http://schemas.openxmlformats.org/officeDocument/2006/relationships/tags" Target="../tags/tag10.xml"/><Relationship Id="rId6" Type="http://schemas.openxmlformats.org/officeDocument/2006/relationships/image" Target="../media/image9.jpeg"/><Relationship Id="rId11" Type="http://schemas.openxmlformats.org/officeDocument/2006/relationships/hyperlink" Target="mailto:af3487@columbia.edu" TargetMode="External"/><Relationship Id="rId5" Type="http://schemas.openxmlformats.org/officeDocument/2006/relationships/image" Target="../media/image7.png"/><Relationship Id="rId10" Type="http://schemas.openxmlformats.org/officeDocument/2006/relationships/hyperlink" Target="mailto:ih2428@columbia.edu" TargetMode="External"/><Relationship Id="rId4" Type="http://schemas.openxmlformats.org/officeDocument/2006/relationships/image" Target="../media/image8.emf"/><Relationship Id="rId9" Type="http://schemas.openxmlformats.org/officeDocument/2006/relationships/image" Target="../media/image12.png"/></Relationships>
</file>

<file path=ppt/slideLayouts/_rels/slideLayout8.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1.xml"/><Relationship Id="rId1" Type="http://schemas.openxmlformats.org/officeDocument/2006/relationships/tags" Target="../tags/tag11.xml"/><Relationship Id="rId5" Type="http://schemas.openxmlformats.org/officeDocument/2006/relationships/image" Target="../media/image7.png"/><Relationship Id="rId4" Type="http://schemas.openxmlformats.org/officeDocument/2006/relationships/image" Target="../media/image13.emf"/></Relationships>
</file>

<file path=ppt/slideLayouts/_rels/slideLayout9.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2.xml"/><Relationship Id="rId1" Type="http://schemas.openxmlformats.org/officeDocument/2006/relationships/tags" Target="../tags/tag14.xml"/><Relationship Id="rId4" Type="http://schemas.openxmlformats.org/officeDocument/2006/relationships/image" Target="../media/image13.emf"/></Relationships>
</file>

<file path=ppt/slideLayouts/_rels/slideLayout10.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Master" Target="../slideMasters/slideMaster2.xml"/><Relationship Id="rId1" Type="http://schemas.openxmlformats.org/officeDocument/2006/relationships/tags" Target="../tags/tag15.xml"/><Relationship Id="rId4" Type="http://schemas.openxmlformats.org/officeDocument/2006/relationships/image" Target="../media/image8.emf"/></Relationships>
</file>

<file path=ppt/slideLayouts/_rels/slideLayout11.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2.xml"/><Relationship Id="rId1" Type="http://schemas.openxmlformats.org/officeDocument/2006/relationships/tags" Target="../tags/tag16.xml"/><Relationship Id="rId4" Type="http://schemas.openxmlformats.org/officeDocument/2006/relationships/image" Target="../media/image8.emf"/></Relationships>
</file>

<file path=ppt/slideLayouts/_rels/slideLayout12.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2.xml"/><Relationship Id="rId1" Type="http://schemas.openxmlformats.org/officeDocument/2006/relationships/tags" Target="../tags/tag17.xml"/><Relationship Id="rId4" Type="http://schemas.openxmlformats.org/officeDocument/2006/relationships/image" Target="../media/image8.emf"/></Relationships>
</file>

<file path=ppt/slideLayouts/_rels/slideLayout13.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2.xml"/><Relationship Id="rId1" Type="http://schemas.openxmlformats.org/officeDocument/2006/relationships/tags" Target="../tags/tag18.xml"/><Relationship Id="rId4" Type="http://schemas.openxmlformats.org/officeDocument/2006/relationships/image" Target="../media/image8.emf"/></Relationships>
</file>

<file path=ppt/slideLayouts/_rels/slideLayout14.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2.xml"/><Relationship Id="rId1" Type="http://schemas.openxmlformats.org/officeDocument/2006/relationships/tags" Target="../tags/tag19.xml"/><Relationship Id="rId4" Type="http://schemas.openxmlformats.org/officeDocument/2006/relationships/image" Target="../media/image8.emf"/></Relationships>
</file>

<file path=ppt/slideLayouts/_rels/slideLayout15.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2.xml"/><Relationship Id="rId1" Type="http://schemas.openxmlformats.org/officeDocument/2006/relationships/tags" Target="../tags/tag20.xml"/><Relationship Id="rId4" Type="http://schemas.openxmlformats.org/officeDocument/2006/relationships/image" Target="../media/image8.emf"/></Relationships>
</file>

<file path=ppt/slideLayouts/_rels/slideLayout16.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2.xml"/><Relationship Id="rId1" Type="http://schemas.openxmlformats.org/officeDocument/2006/relationships/tags" Target="../tags/tag21.xml"/><Relationship Id="rId4" Type="http://schemas.openxmlformats.org/officeDocument/2006/relationships/image" Target="../media/image8.emf"/></Relationships>
</file>

<file path=ppt/slideLayouts/_rels/slideLayout17.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2.xml"/><Relationship Id="rId1" Type="http://schemas.openxmlformats.org/officeDocument/2006/relationships/tags" Target="../tags/tag22.xml"/><Relationship Id="rId4" Type="http://schemas.openxmlformats.org/officeDocument/2006/relationships/image" Target="../media/image8.emf"/></Relationships>
</file>

<file path=ppt/slideLayouts/_rels/slideLayout18.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2.xml"/><Relationship Id="rId1" Type="http://schemas.openxmlformats.org/officeDocument/2006/relationships/tags" Target="../tags/tag23.xml"/><Relationship Id="rId4" Type="http://schemas.openxmlformats.org/officeDocument/2006/relationships/image" Target="../media/image8.emf"/></Relationships>
</file>

<file path=ppt/slideLayouts/_rels/slideLayout19.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2.xml"/><Relationship Id="rId1" Type="http://schemas.openxmlformats.org/officeDocument/2006/relationships/tags" Target="../tags/tag24.xml"/><Relationship Id="rId4" Type="http://schemas.openxmlformats.org/officeDocument/2006/relationships/image" Target="../media/image8.emf"/></Relationships>
</file>

<file path=ppt/slideLayouts/_rels/slideLayout20.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2.xml"/><Relationship Id="rId1" Type="http://schemas.openxmlformats.org/officeDocument/2006/relationships/tags" Target="../tags/tag25.xml"/><Relationship Id="rId4" Type="http://schemas.openxmlformats.org/officeDocument/2006/relationships/image" Target="../media/image8.emf"/></Relationships>
</file>

<file path=ppt/slideLayouts/_rels/slideLayout21.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Master" Target="../slideMasters/slideMaster2.xml"/><Relationship Id="rId1" Type="http://schemas.openxmlformats.org/officeDocument/2006/relationships/tags" Target="../tags/tag26.xml"/><Relationship Id="rId4" Type="http://schemas.openxmlformats.org/officeDocument/2006/relationships/image" Target="../media/image8.emf"/></Relationships>
</file>

<file path=ppt/slideLayouts/_rels/slideLayout22.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Master" Target="../slideMasters/slideMaster2.xml"/><Relationship Id="rId1" Type="http://schemas.openxmlformats.org/officeDocument/2006/relationships/tags" Target="../tags/tag27.xml"/><Relationship Id="rId5" Type="http://schemas.openxmlformats.org/officeDocument/2006/relationships/image" Target="../media/image14.png"/><Relationship Id="rId4" Type="http://schemas.openxmlformats.org/officeDocument/2006/relationships/image" Target="../media/image4.emf"/></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Master" Target="../slideMasters/slideMaster2.xml"/><Relationship Id="rId1" Type="http://schemas.openxmlformats.org/officeDocument/2006/relationships/tags" Target="../tags/tag28.xml"/></Relationships>
</file>

<file path=ppt/slideLayouts/_rels/slideLayout24.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Master" Target="../slideMasters/slideMaster2.xml"/><Relationship Id="rId1" Type="http://schemas.openxmlformats.org/officeDocument/2006/relationships/tags" Target="../tags/tag29.xml"/><Relationship Id="rId4" Type="http://schemas.openxmlformats.org/officeDocument/2006/relationships/image" Target="../media/image8.emf"/></Relationships>
</file>

<file path=ppt/slideLayouts/_rels/slideLayout25.xml.rels><?xml version="1.0" encoding="UTF-8" standalone="yes"?>
<Relationships xmlns="http://schemas.openxmlformats.org/package/2006/relationships"><Relationship Id="rId8" Type="http://schemas.openxmlformats.org/officeDocument/2006/relationships/hyperlink" Target="mailto:af3487@columbia.edu" TargetMode="External"/><Relationship Id="rId3" Type="http://schemas.openxmlformats.org/officeDocument/2006/relationships/oleObject" Target="../embeddings/oleObject11.bin"/><Relationship Id="rId7" Type="http://schemas.openxmlformats.org/officeDocument/2006/relationships/image" Target="../media/image18.png"/><Relationship Id="rId12" Type="http://schemas.openxmlformats.org/officeDocument/2006/relationships/image" Target="../media/image19.jpg"/><Relationship Id="rId2" Type="http://schemas.openxmlformats.org/officeDocument/2006/relationships/slideMaster" Target="../slideMasters/slideMaster2.xml"/><Relationship Id="rId1" Type="http://schemas.openxmlformats.org/officeDocument/2006/relationships/tags" Target="../tags/tag30.xml"/><Relationship Id="rId6" Type="http://schemas.openxmlformats.org/officeDocument/2006/relationships/image" Target="../media/image17.png"/><Relationship Id="rId11" Type="http://schemas.openxmlformats.org/officeDocument/2006/relationships/hyperlink" Target="mailto:gwagner@columbia.edu" TargetMode="External"/><Relationship Id="rId5" Type="http://schemas.openxmlformats.org/officeDocument/2006/relationships/image" Target="../media/image16.JPG"/><Relationship Id="rId10" Type="http://schemas.openxmlformats.org/officeDocument/2006/relationships/hyperlink" Target="mailto:sb5151@columbia.edu" TargetMode="External"/><Relationship Id="rId4" Type="http://schemas.openxmlformats.org/officeDocument/2006/relationships/image" Target="../media/image8.emf"/><Relationship Id="rId9" Type="http://schemas.openxmlformats.org/officeDocument/2006/relationships/hyperlink" Target="mailto:pm3346@columbia.edu"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age">
    <p:bg>
      <p:bgPr>
        <a:solidFill>
          <a:srgbClr val="009BDB"/>
        </a:solidFill>
        <a:effectLst/>
      </p:bgPr>
    </p:bg>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15BEEFE8-08DB-4323-1C3F-1B2713BA00FD}"/>
              </a:ext>
            </a:extLst>
          </p:cNvPr>
          <p:cNvGraphicFramePr>
            <a:graphicFrameLocks/>
          </p:cNvGraphicFramePr>
          <p:nvPr userDrawn="1">
            <p:custDataLst>
              <p:tags r:id="rId1"/>
            </p:custDataLst>
            <p:extLst>
              <p:ext uri="{D42A27DB-BD31-4B8C-83A1-F6EECF244321}">
                <p14:modId xmlns:p14="http://schemas.microsoft.com/office/powerpoint/2010/main" val="4090282459"/>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4" name="think-cell data - do not delete" hidden="1">
                        <a:extLst>
                          <a:ext uri="{FF2B5EF4-FFF2-40B4-BE49-F238E27FC236}">
                            <a16:creationId xmlns:a16="http://schemas.microsoft.com/office/drawing/2014/main" id="{15BEEFE8-08DB-4323-1C3F-1B2713BA00FD}"/>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pic>
        <p:nvPicPr>
          <p:cNvPr id="10" name="Picture 9"/>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411272" y="342685"/>
            <a:ext cx="2850036" cy="477381"/>
          </a:xfrm>
          <a:prstGeom prst="rect">
            <a:avLst/>
          </a:prstGeom>
        </p:spPr>
      </p:pic>
      <p:sp>
        <p:nvSpPr>
          <p:cNvPr id="2" name="Title 1">
            <a:extLst>
              <a:ext uri="{FF2B5EF4-FFF2-40B4-BE49-F238E27FC236}">
                <a16:creationId xmlns:a16="http://schemas.microsoft.com/office/drawing/2014/main" id="{8B7FC975-48D4-E344-AA0E-6BF906D04B8F}"/>
              </a:ext>
            </a:extLst>
          </p:cNvPr>
          <p:cNvSpPr>
            <a:spLocks noGrp="1"/>
          </p:cNvSpPr>
          <p:nvPr>
            <p:ph type="title" hasCustomPrompt="1"/>
          </p:nvPr>
        </p:nvSpPr>
        <p:spPr>
          <a:xfrm>
            <a:off x="5280951" y="3302241"/>
            <a:ext cx="6432630" cy="1605426"/>
          </a:xfrm>
          <a:prstGeom prst="rect">
            <a:avLst/>
          </a:prstGeom>
        </p:spPr>
        <p:txBody>
          <a:bodyPr vert="horz" lIns="0" tIns="91440" rIns="0" bIns="0" anchor="t" anchorCtr="0">
            <a:noAutofit/>
          </a:bodyPr>
          <a:lstStyle>
            <a:lvl1pPr>
              <a:lnSpc>
                <a:spcPts val="3600"/>
              </a:lnSpc>
              <a:defRPr sz="4800">
                <a:solidFill>
                  <a:srgbClr val="F1F4F7"/>
                </a:solidFill>
              </a:defRPr>
            </a:lvl1pPr>
          </a:lstStyle>
          <a:p>
            <a:r>
              <a:rPr lang="en-US"/>
              <a:t>Deck Title </a:t>
            </a:r>
          </a:p>
        </p:txBody>
      </p:sp>
      <p:cxnSp>
        <p:nvCxnSpPr>
          <p:cNvPr id="3" name="Straight Connector 2">
            <a:extLst>
              <a:ext uri="{FF2B5EF4-FFF2-40B4-BE49-F238E27FC236}">
                <a16:creationId xmlns:a16="http://schemas.microsoft.com/office/drawing/2014/main" id="{25822FE9-D507-C840-A53B-A87F0DAB04F1}"/>
              </a:ext>
            </a:extLst>
          </p:cNvPr>
          <p:cNvCxnSpPr/>
          <p:nvPr userDrawn="1"/>
        </p:nvCxnSpPr>
        <p:spPr>
          <a:xfrm>
            <a:off x="0" y="3277363"/>
            <a:ext cx="12192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 Placeholder 4">
            <a:extLst>
              <a:ext uri="{FF2B5EF4-FFF2-40B4-BE49-F238E27FC236}">
                <a16:creationId xmlns:a16="http://schemas.microsoft.com/office/drawing/2014/main" id="{FD3040F0-F99F-E542-942E-C6B8AD8A7537}"/>
              </a:ext>
            </a:extLst>
          </p:cNvPr>
          <p:cNvSpPr>
            <a:spLocks noGrp="1"/>
          </p:cNvSpPr>
          <p:nvPr>
            <p:ph type="body" sz="quarter" idx="10" hasCustomPrompt="1"/>
          </p:nvPr>
        </p:nvSpPr>
        <p:spPr>
          <a:xfrm>
            <a:off x="5280951" y="5184774"/>
            <a:ext cx="6432630" cy="1330541"/>
          </a:xfrm>
          <a:prstGeom prst="rect">
            <a:avLst/>
          </a:prstGeom>
        </p:spPr>
        <p:txBody>
          <a:bodyPr lIns="0">
            <a:noAutofit/>
          </a:bodyPr>
          <a:lstStyle>
            <a:lvl1pPr marL="0" indent="0">
              <a:lnSpc>
                <a:spcPts val="2400"/>
              </a:lnSpc>
              <a:buNone/>
              <a:defRPr sz="2000" b="1" i="0">
                <a:solidFill>
                  <a:srgbClr val="F1F4F7"/>
                </a:solidFill>
                <a:latin typeface="Arial" panose="020B0604020202020204" pitchFamily="34" charset="0"/>
              </a:defRPr>
            </a:lvl1pPr>
          </a:lstStyle>
          <a:p>
            <a:pPr lvl="0"/>
            <a:r>
              <a:rPr lang="en-US"/>
              <a:t>Authors in form of “Lead author et al.”</a:t>
            </a:r>
          </a:p>
        </p:txBody>
      </p:sp>
      <p:sp>
        <p:nvSpPr>
          <p:cNvPr id="8" name="Text Placeholder 8">
            <a:extLst>
              <a:ext uri="{FF2B5EF4-FFF2-40B4-BE49-F238E27FC236}">
                <a16:creationId xmlns:a16="http://schemas.microsoft.com/office/drawing/2014/main" id="{B1A05A3F-1493-B94B-8610-C082B2A031EA}"/>
              </a:ext>
            </a:extLst>
          </p:cNvPr>
          <p:cNvSpPr>
            <a:spLocks noGrp="1"/>
          </p:cNvSpPr>
          <p:nvPr>
            <p:ph type="body" sz="quarter" idx="12" hasCustomPrompt="1"/>
          </p:nvPr>
        </p:nvSpPr>
        <p:spPr>
          <a:xfrm>
            <a:off x="5280951" y="493776"/>
            <a:ext cx="2699675" cy="477345"/>
          </a:xfrm>
          <a:prstGeom prst="rect">
            <a:avLst/>
          </a:prstGeom>
        </p:spPr>
        <p:txBody>
          <a:bodyPr wrap="square">
            <a:noAutofit/>
          </a:bodyPr>
          <a:lstStyle>
            <a:lvl1pPr marL="0" indent="0">
              <a:buNone/>
              <a:defRPr sz="1800" b="1" i="0">
                <a:solidFill>
                  <a:schemeClr val="bg1"/>
                </a:solidFill>
                <a:latin typeface="Arial" panose="020B0604020202020204" pitchFamily="34" charset="0"/>
              </a:defRPr>
            </a:lvl1pPr>
          </a:lstStyle>
          <a:p>
            <a:pPr lvl="0"/>
            <a:r>
              <a:rPr lang="en-US"/>
              <a:t>Date</a:t>
            </a:r>
          </a:p>
        </p:txBody>
      </p:sp>
      <p:sp>
        <p:nvSpPr>
          <p:cNvPr id="9" name="Rectangle 8"/>
          <p:cNvSpPr/>
          <p:nvPr userDrawn="1"/>
        </p:nvSpPr>
        <p:spPr bwMode="gray">
          <a:xfrm>
            <a:off x="6972300" y="6590007"/>
            <a:ext cx="2819400" cy="240711"/>
          </a:xfrm>
          <a:prstGeom prst="rect">
            <a:avLst/>
          </a:prstGeom>
          <a:solidFill>
            <a:srgbClr val="009BDB"/>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6" name="Text Placeholder 8">
            <a:extLst>
              <a:ext uri="{FF2B5EF4-FFF2-40B4-BE49-F238E27FC236}">
                <a16:creationId xmlns:a16="http://schemas.microsoft.com/office/drawing/2014/main" id="{BA2289A3-013E-4D53-1C0B-46D992933E0B}"/>
              </a:ext>
            </a:extLst>
          </p:cNvPr>
          <p:cNvSpPr>
            <a:spLocks noGrp="1"/>
          </p:cNvSpPr>
          <p:nvPr>
            <p:ph type="body" sz="quarter" idx="13" hasCustomPrompt="1"/>
          </p:nvPr>
        </p:nvSpPr>
        <p:spPr>
          <a:xfrm>
            <a:off x="5280951" y="1046371"/>
            <a:ext cx="6580849" cy="647164"/>
          </a:xfrm>
          <a:prstGeom prst="rect">
            <a:avLst/>
          </a:prstGeom>
        </p:spPr>
        <p:txBody>
          <a:bodyPr wrap="square">
            <a:noAutofit/>
          </a:bodyPr>
          <a:lstStyle>
            <a:lvl1pPr marL="0" indent="0">
              <a:buNone/>
              <a:defRPr sz="1400" b="1" i="0">
                <a:solidFill>
                  <a:schemeClr val="bg1"/>
                </a:solidFill>
                <a:latin typeface="Arial" panose="020B0604020202020204" pitchFamily="34" charset="0"/>
              </a:defRPr>
            </a:lvl1pPr>
          </a:lstStyle>
          <a:p>
            <a:pPr lvl="0"/>
            <a:r>
              <a:rPr lang="en-US"/>
              <a:t>Originally Published: </a:t>
            </a:r>
            <a:r>
              <a:rPr lang="en-US" i="1"/>
              <a:t>Insert date of originally published deck</a:t>
            </a:r>
            <a:endParaRPr lang="en-US"/>
          </a:p>
        </p:txBody>
      </p:sp>
      <p:sp>
        <p:nvSpPr>
          <p:cNvPr id="7" name="Text Placeholder 8">
            <a:extLst>
              <a:ext uri="{FF2B5EF4-FFF2-40B4-BE49-F238E27FC236}">
                <a16:creationId xmlns:a16="http://schemas.microsoft.com/office/drawing/2014/main" id="{6FFBB5DA-1299-663D-F35D-52A8B19F2485}"/>
              </a:ext>
            </a:extLst>
          </p:cNvPr>
          <p:cNvSpPr>
            <a:spLocks noGrp="1"/>
          </p:cNvSpPr>
          <p:nvPr>
            <p:ph type="body" sz="quarter" idx="14" hasCustomPrompt="1"/>
          </p:nvPr>
        </p:nvSpPr>
        <p:spPr>
          <a:xfrm>
            <a:off x="391451" y="5868151"/>
            <a:ext cx="4703063" cy="647164"/>
          </a:xfrm>
          <a:prstGeom prst="rect">
            <a:avLst/>
          </a:prstGeom>
        </p:spPr>
        <p:txBody>
          <a:bodyPr wrap="square">
            <a:noAutofit/>
          </a:bodyPr>
          <a:lstStyle>
            <a:lvl1pPr marL="0" indent="0">
              <a:buNone/>
              <a:defRPr sz="1400" b="1" i="0">
                <a:solidFill>
                  <a:schemeClr val="bg1"/>
                </a:solidFill>
                <a:latin typeface="Arial" panose="020B0604020202020204" pitchFamily="34" charset="0"/>
              </a:defRPr>
            </a:lvl1pPr>
          </a:lstStyle>
          <a:p>
            <a:r>
              <a:rPr lang="en-US" sz="1400">
                <a:latin typeface="Arial"/>
                <a:cs typeface="Arial"/>
              </a:rPr>
              <a:t>Cite as:</a:t>
            </a:r>
            <a:r>
              <a:rPr lang="en-US" sz="1400" i="1">
                <a:latin typeface="Arial"/>
                <a:cs typeface="Arial"/>
              </a:rPr>
              <a:t> Lead author et al</a:t>
            </a:r>
            <a:r>
              <a:rPr lang="en-US" sz="1400">
                <a:latin typeface="Arial"/>
                <a:cs typeface="Arial"/>
              </a:rPr>
              <a:t>. ”Deck Title," Columbia Business School Climate Knowledge Initiative (Date).</a:t>
            </a:r>
            <a:endParaRPr lang="en-US" sz="1400" b="0">
              <a:solidFill>
                <a:srgbClr val="000000"/>
              </a:solidFill>
              <a:latin typeface="Arial"/>
              <a:cs typeface="Arial"/>
            </a:endParaRPr>
          </a:p>
        </p:txBody>
      </p:sp>
    </p:spTree>
    <p:extLst>
      <p:ext uri="{BB962C8B-B14F-4D97-AF65-F5344CB8AC3E}">
        <p14:creationId xmlns:p14="http://schemas.microsoft.com/office/powerpoint/2010/main" val="2290573739"/>
      </p:ext>
    </p:extLst>
  </p:cSld>
  <p:clrMapOvr>
    <a:masterClrMapping/>
  </p:clrMapOvr>
  <p:extLst>
    <p:ext uri="{DCECCB84-F9BA-43D5-87BE-67443E8EF086}">
      <p15:sldGuideLst xmlns:p15="http://schemas.microsoft.com/office/powerpoint/2012/main">
        <p15:guide id="1" pos="208">
          <p15:clr>
            <a:srgbClr val="CCCCCC"/>
          </p15:clr>
        </p15:guide>
        <p15:guide id="2" pos="7472">
          <p15:clr>
            <a:srgbClr val="CCCCCC"/>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Section dividers">
    <p:bg>
      <p:bgPr>
        <a:solidFill>
          <a:srgbClr val="009BDB"/>
        </a:solidFill>
        <a:effectLst/>
      </p:bgPr>
    </p:bg>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B33C4170-CB53-6C4B-961F-E3486FD41555}"/>
              </a:ext>
            </a:extLst>
          </p:cNvPr>
          <p:cNvGraphicFramePr>
            <a:graphicFrameLocks/>
          </p:cNvGraphicFramePr>
          <p:nvPr userDrawn="1">
            <p:custDataLst>
              <p:tags r:id="rId1"/>
            </p:custDataLst>
            <p:extLst>
              <p:ext uri="{D42A27DB-BD31-4B8C-83A1-F6EECF244321}">
                <p14:modId xmlns:p14="http://schemas.microsoft.com/office/powerpoint/2010/main" val="2306640878"/>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3" name="think-cell data - do not delete" hidden="1">
                        <a:extLst>
                          <a:ext uri="{FF2B5EF4-FFF2-40B4-BE49-F238E27FC236}">
                            <a16:creationId xmlns:a16="http://schemas.microsoft.com/office/drawing/2014/main" id="{B33C4170-CB53-6C4B-961F-E3486FD41555}"/>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1210A01E-DF31-B94D-94BE-4ECDF48E0CA8}"/>
              </a:ext>
            </a:extLst>
          </p:cNvPr>
          <p:cNvSpPr>
            <a:spLocks noGrp="1"/>
          </p:cNvSpPr>
          <p:nvPr>
            <p:ph type="title" hasCustomPrompt="1"/>
          </p:nvPr>
        </p:nvSpPr>
        <p:spPr>
          <a:xfrm>
            <a:off x="831850" y="3362700"/>
            <a:ext cx="10515600" cy="2436792"/>
          </a:xfrm>
          <a:prstGeom prst="rect">
            <a:avLst/>
          </a:prstGeom>
        </p:spPr>
        <p:txBody>
          <a:bodyPr vert="horz" lIns="0" bIns="0" anchor="b">
            <a:noAutofit/>
          </a:bodyPr>
          <a:lstStyle>
            <a:lvl1pPr>
              <a:defRPr sz="4800">
                <a:solidFill>
                  <a:schemeClr val="bg1"/>
                </a:solidFill>
              </a:defRPr>
            </a:lvl1pPr>
          </a:lstStyle>
          <a:p>
            <a:r>
              <a:rPr lang="en-US"/>
              <a:t>Section title slide:</a:t>
            </a:r>
            <a:br>
              <a:rPr lang="en-US"/>
            </a:br>
            <a:r>
              <a:rPr lang="en-US"/>
              <a:t>Use a representative photo for the background</a:t>
            </a:r>
          </a:p>
        </p:txBody>
      </p:sp>
      <p:pic>
        <p:nvPicPr>
          <p:cNvPr id="5" name="Picture 4"/>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411272" y="342685"/>
            <a:ext cx="2850036" cy="477381"/>
          </a:xfrm>
          <a:prstGeom prst="rect">
            <a:avLst/>
          </a:prstGeom>
        </p:spPr>
      </p:pic>
    </p:spTree>
    <p:extLst>
      <p:ext uri="{BB962C8B-B14F-4D97-AF65-F5344CB8AC3E}">
        <p14:creationId xmlns:p14="http://schemas.microsoft.com/office/powerpoint/2010/main" val="450116053"/>
      </p:ext>
    </p:extLst>
  </p:cSld>
  <p:clrMapOvr>
    <a:masterClrMapping/>
  </p:clrMapOvr>
  <p:extLst>
    <p:ext uri="{DCECCB84-F9BA-43D5-87BE-67443E8EF086}">
      <p15:sldGuideLst xmlns:p15="http://schemas.microsoft.com/office/powerpoint/2012/main">
        <p15:guide id="1" pos="208">
          <p15:clr>
            <a:srgbClr val="CCCCCC"/>
          </p15:clr>
        </p15:guide>
        <p15:guide id="2" pos="7472">
          <p15:clr>
            <a:srgbClr val="CCCCCC"/>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ingle Talking Point">
    <p:bg>
      <p:bgPr>
        <a:solidFill>
          <a:schemeClr val="bg1"/>
        </a:solidFill>
        <a:effectLst/>
      </p:bgPr>
    </p:bg>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73B67B3B-0E9A-5C17-0EEA-5D0883E7FB35}"/>
              </a:ext>
            </a:extLst>
          </p:cNvPr>
          <p:cNvGraphicFramePr>
            <a:graphicFrameLocks/>
          </p:cNvGraphicFramePr>
          <p:nvPr userDrawn="1">
            <p:custDataLst>
              <p:tags r:id="rId1"/>
            </p:custDataLst>
            <p:extLst>
              <p:ext uri="{D42A27DB-BD31-4B8C-83A1-F6EECF244321}">
                <p14:modId xmlns:p14="http://schemas.microsoft.com/office/powerpoint/2010/main" val="3146285007"/>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4" name="think-cell data - do not delete" hidden="1">
                        <a:extLst>
                          <a:ext uri="{FF2B5EF4-FFF2-40B4-BE49-F238E27FC236}">
                            <a16:creationId xmlns:a16="http://schemas.microsoft.com/office/drawing/2014/main" id="{73B67B3B-0E9A-5C17-0EEA-5D0883E7FB35}"/>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6" name="Rectangle 5">
            <a:extLst>
              <a:ext uri="{FF2B5EF4-FFF2-40B4-BE49-F238E27FC236}">
                <a16:creationId xmlns:a16="http://schemas.microsoft.com/office/drawing/2014/main" id="{7B920ED7-C5A1-2544-9572-F2AF41CB5A8C}"/>
              </a:ext>
            </a:extLst>
          </p:cNvPr>
          <p:cNvSpPr/>
          <p:nvPr userDrawn="1"/>
        </p:nvSpPr>
        <p:spPr>
          <a:xfrm>
            <a:off x="0" y="0"/>
            <a:ext cx="12192000" cy="6145823"/>
          </a:xfrm>
          <a:prstGeom prst="rect">
            <a:avLst/>
          </a:prstGeom>
          <a:solidFill>
            <a:srgbClr val="F1F4F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6">
            <a:extLst>
              <a:ext uri="{FF2B5EF4-FFF2-40B4-BE49-F238E27FC236}">
                <a16:creationId xmlns:a16="http://schemas.microsoft.com/office/drawing/2014/main" id="{B4B70EEE-40E6-C540-A277-FA92F80A0C99}"/>
              </a:ext>
            </a:extLst>
          </p:cNvPr>
          <p:cNvCxnSpPr/>
          <p:nvPr userDrawn="1"/>
        </p:nvCxnSpPr>
        <p:spPr>
          <a:xfrm>
            <a:off x="0" y="6142367"/>
            <a:ext cx="12192000" cy="0"/>
          </a:xfrm>
          <a:prstGeom prst="line">
            <a:avLst/>
          </a:prstGeom>
          <a:ln>
            <a:solidFill>
              <a:srgbClr val="181A1C"/>
            </a:solidFill>
          </a:ln>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9DE8D747-B65F-8E49-AC3E-DDF6EDC1E523}"/>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8554655" y="214005"/>
            <a:ext cx="3429000" cy="3429000"/>
          </a:xfrm>
          <a:prstGeom prst="rect">
            <a:avLst/>
          </a:prstGeom>
        </p:spPr>
      </p:pic>
      <p:pic>
        <p:nvPicPr>
          <p:cNvPr id="3" name="Picture 2">
            <a:extLst>
              <a:ext uri="{FF2B5EF4-FFF2-40B4-BE49-F238E27FC236}">
                <a16:creationId xmlns:a16="http://schemas.microsoft.com/office/drawing/2014/main" id="{81E98BC0-8AD9-CE70-E7E5-85E56971ABB8}"/>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9559473" y="6392206"/>
            <a:ext cx="2302327" cy="385640"/>
          </a:xfrm>
          <a:prstGeom prst="rect">
            <a:avLst/>
          </a:prstGeom>
        </p:spPr>
      </p:pic>
      <p:sp>
        <p:nvSpPr>
          <p:cNvPr id="9" name="Content Placeholder 7">
            <a:extLst>
              <a:ext uri="{FF2B5EF4-FFF2-40B4-BE49-F238E27FC236}">
                <a16:creationId xmlns:a16="http://schemas.microsoft.com/office/drawing/2014/main" id="{AB0FB424-AEAA-0694-F370-78FFA842F81D}"/>
              </a:ext>
            </a:extLst>
          </p:cNvPr>
          <p:cNvSpPr>
            <a:spLocks noGrp="1"/>
          </p:cNvSpPr>
          <p:nvPr>
            <p:ph sz="quarter" idx="10" hasCustomPrompt="1"/>
          </p:nvPr>
        </p:nvSpPr>
        <p:spPr>
          <a:xfrm>
            <a:off x="334964" y="1549400"/>
            <a:ext cx="8219692" cy="4546600"/>
          </a:xfrm>
          <a:prstGeom prst="rect">
            <a:avLst/>
          </a:prstGeom>
        </p:spPr>
        <p:txBody>
          <a:bodyPr/>
          <a:lstStyle>
            <a:lvl1pPr>
              <a:defRPr sz="1800"/>
            </a:lvl1pPr>
          </a:lstStyle>
          <a:p>
            <a:pPr lvl="0"/>
            <a:r>
              <a:rPr lang="en-US"/>
              <a:t>Single talking points</a:t>
            </a:r>
          </a:p>
        </p:txBody>
      </p:sp>
      <p:sp>
        <p:nvSpPr>
          <p:cNvPr id="10" name="Title 1">
            <a:extLst>
              <a:ext uri="{FF2B5EF4-FFF2-40B4-BE49-F238E27FC236}">
                <a16:creationId xmlns:a16="http://schemas.microsoft.com/office/drawing/2014/main" id="{38707BE8-B042-8868-9EE1-7EF563E1D330}"/>
              </a:ext>
            </a:extLst>
          </p:cNvPr>
          <p:cNvSpPr>
            <a:spLocks noGrp="1"/>
          </p:cNvSpPr>
          <p:nvPr>
            <p:ph type="title" hasCustomPrompt="1"/>
          </p:nvPr>
        </p:nvSpPr>
        <p:spPr>
          <a:xfrm>
            <a:off x="334963" y="513568"/>
            <a:ext cx="8219692" cy="754846"/>
          </a:xfrm>
          <a:prstGeom prst="rect">
            <a:avLst/>
          </a:prstGeom>
        </p:spPr>
        <p:txBody>
          <a:bodyPr vert="horz" wrap="square" tIns="0" rIns="91440" bIns="0" anchor="t">
            <a:noAutofit/>
          </a:bodyPr>
          <a:lstStyle>
            <a:lvl1pPr>
              <a:spcBef>
                <a:spcPts val="0"/>
              </a:spcBef>
              <a:defRPr sz="2800" baseline="0"/>
            </a:lvl1pPr>
          </a:lstStyle>
          <a:p>
            <a:r>
              <a:rPr lang="en-US"/>
              <a:t>Slide title: key message in 1-2 lines</a:t>
            </a:r>
          </a:p>
        </p:txBody>
      </p:sp>
    </p:spTree>
    <p:extLst>
      <p:ext uri="{BB962C8B-B14F-4D97-AF65-F5344CB8AC3E}">
        <p14:creationId xmlns:p14="http://schemas.microsoft.com/office/powerpoint/2010/main" val="25238627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Appendix">
    <p:bg>
      <p:bgPr>
        <a:solidFill>
          <a:srgbClr val="687078"/>
        </a:solidFill>
        <a:effectLst/>
      </p:bgPr>
    </p:bg>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B33C4170-CB53-6C4B-961F-E3486FD41555}"/>
              </a:ext>
            </a:extLst>
          </p:cNvPr>
          <p:cNvGraphicFramePr>
            <a:graphicFrameLocks/>
          </p:cNvGraphicFramePr>
          <p:nvPr userDrawn="1">
            <p:custDataLst>
              <p:tags r:id="rId1"/>
            </p:custDataLst>
            <p:extLst>
              <p:ext uri="{D42A27DB-BD31-4B8C-83A1-F6EECF244321}">
                <p14:modId xmlns:p14="http://schemas.microsoft.com/office/powerpoint/2010/main" val="529033267"/>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3" name="think-cell data - do not delete" hidden="1">
                        <a:extLst>
                          <a:ext uri="{FF2B5EF4-FFF2-40B4-BE49-F238E27FC236}">
                            <a16:creationId xmlns:a16="http://schemas.microsoft.com/office/drawing/2014/main" id="{B33C4170-CB53-6C4B-961F-E3486FD41555}"/>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4" name="Text Placeholder 5">
            <a:extLst>
              <a:ext uri="{FF2B5EF4-FFF2-40B4-BE49-F238E27FC236}">
                <a16:creationId xmlns:a16="http://schemas.microsoft.com/office/drawing/2014/main" id="{FCAC3596-1183-E1C5-279E-EF9E70AF08E9}"/>
              </a:ext>
            </a:extLst>
          </p:cNvPr>
          <p:cNvSpPr>
            <a:spLocks noGrp="1"/>
          </p:cNvSpPr>
          <p:nvPr>
            <p:ph type="title" idx="4294967295" hasCustomPrompt="1"/>
          </p:nvPr>
        </p:nvSpPr>
        <p:spPr>
          <a:xfrm>
            <a:off x="682625" y="5278438"/>
            <a:ext cx="9421813" cy="1065212"/>
          </a:xfrm>
          <a:prstGeom prst="rect">
            <a:avLst/>
          </a:prstGeom>
          <a:noFill/>
          <a:ln>
            <a:noFill/>
            <a:prstDash/>
          </a:ln>
          <a:effectLst/>
        </p:spPr>
        <p:txBody>
          <a:bodyPr rot="0" spcFirstLastPara="0" vertOverflow="overflow" horzOverflow="overflow" vert="horz" wrap="square" lIns="91440" tIns="45720" rIns="91440" bIns="45720" numCol="1" spcCol="0" rtlCol="0" fromWordArt="0" anchor="b" anchorCtr="0" forceAA="0" compatLnSpc="1">
            <a:prstTxWarp prst="textNoShape">
              <a:avLst/>
            </a:prstTxWarp>
            <a:noAutofit/>
          </a:bodyPr>
          <a:lstStyle>
            <a:lvl1pPr>
              <a:defRPr sz="4800"/>
            </a:lvl1pPr>
          </a:lstStyle>
          <a:p>
            <a:pPr marL="0" marR="0" lvl="0" indent="0" algn="l" defTabSz="914354"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en-US" sz="6000" b="1" i="0" u="none" strike="noStrike" kern="1200" cap="none" spc="0" normalizeH="0" baseline="0" noProof="0">
                <a:ln>
                  <a:noFill/>
                </a:ln>
                <a:solidFill>
                  <a:schemeClr val="bg1"/>
                </a:solidFill>
                <a:effectLst/>
                <a:uLnTx/>
                <a:uFillTx/>
                <a:latin typeface="Arial" panose="020B0604020202020204" pitchFamily="34" charset="0"/>
                <a:ea typeface="+mn-ea"/>
                <a:cs typeface="+mn-cs"/>
              </a:rPr>
              <a:t>Appendix</a:t>
            </a:r>
          </a:p>
        </p:txBody>
      </p:sp>
      <p:pic>
        <p:nvPicPr>
          <p:cNvPr id="2" name="Picture 1">
            <a:extLst>
              <a:ext uri="{FF2B5EF4-FFF2-40B4-BE49-F238E27FC236}">
                <a16:creationId xmlns:a16="http://schemas.microsoft.com/office/drawing/2014/main" id="{86459B82-446C-127A-714D-2EFB0B9A0601}"/>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411272" y="342685"/>
            <a:ext cx="2850036" cy="477381"/>
          </a:xfrm>
          <a:prstGeom prst="rect">
            <a:avLst/>
          </a:prstGeom>
        </p:spPr>
      </p:pic>
    </p:spTree>
    <p:extLst>
      <p:ext uri="{BB962C8B-B14F-4D97-AF65-F5344CB8AC3E}">
        <p14:creationId xmlns:p14="http://schemas.microsoft.com/office/powerpoint/2010/main" val="1804433731"/>
      </p:ext>
    </p:extLst>
  </p:cSld>
  <p:clrMapOvr>
    <a:masterClrMapping/>
  </p:clrMapOvr>
  <p:extLst>
    <p:ext uri="{DCECCB84-F9BA-43D5-87BE-67443E8EF086}">
      <p15:sldGuideLst xmlns:p15="http://schemas.microsoft.com/office/powerpoint/2012/main">
        <p15:guide id="1" pos="208">
          <p15:clr>
            <a:srgbClr val="CCCCCC"/>
          </p15:clr>
        </p15:guide>
        <p15:guide id="2" pos="7472">
          <p15:clr>
            <a:srgbClr val="CCCCCC"/>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KI Team Slide - Current Fellows">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B43B131C-746B-39C7-7312-75C7B13BBCEF}"/>
              </a:ext>
            </a:extLst>
          </p:cNvPr>
          <p:cNvGraphicFramePr>
            <a:graphicFrameLocks/>
          </p:cNvGraphicFramePr>
          <p:nvPr userDrawn="1">
            <p:custDataLst>
              <p:tags r:id="rId1"/>
            </p:custDataLst>
            <p:extLst>
              <p:ext uri="{D42A27DB-BD31-4B8C-83A1-F6EECF244321}">
                <p14:modId xmlns:p14="http://schemas.microsoft.com/office/powerpoint/2010/main" val="2702185575"/>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think-cell data - do not delete" hidden="1">
                        <a:extLst>
                          <a:ext uri="{FF2B5EF4-FFF2-40B4-BE49-F238E27FC236}">
                            <a16:creationId xmlns:a16="http://schemas.microsoft.com/office/drawing/2014/main" id="{B43B131C-746B-39C7-7312-75C7B13BBCEF}"/>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7" name="Picture Placeholder 6">
            <a:extLst>
              <a:ext uri="{FF2B5EF4-FFF2-40B4-BE49-F238E27FC236}">
                <a16:creationId xmlns:a16="http://schemas.microsoft.com/office/drawing/2014/main" id="{741F8AE6-581A-30AA-AA06-08B8AED4B073}"/>
              </a:ext>
            </a:extLst>
          </p:cNvPr>
          <p:cNvSpPr>
            <a:spLocks noGrp="1"/>
          </p:cNvSpPr>
          <p:nvPr>
            <p:ph type="pic" sz="quarter" idx="10"/>
          </p:nvPr>
        </p:nvSpPr>
        <p:spPr>
          <a:xfrm>
            <a:off x="332073" y="2167467"/>
            <a:ext cx="716958" cy="661464"/>
          </a:xfrm>
          <a:prstGeom prst="ellipse">
            <a:avLst/>
          </a:prstGeom>
        </p:spPr>
        <p:txBody>
          <a:bodyPr>
            <a:noAutofit/>
          </a:bodyPr>
          <a:lstStyle/>
          <a:p>
            <a:endParaRPr lang="en-US"/>
          </a:p>
        </p:txBody>
      </p:sp>
      <p:sp>
        <p:nvSpPr>
          <p:cNvPr id="9" name="Picture Placeholder 6">
            <a:extLst>
              <a:ext uri="{FF2B5EF4-FFF2-40B4-BE49-F238E27FC236}">
                <a16:creationId xmlns:a16="http://schemas.microsoft.com/office/drawing/2014/main" id="{13629702-4080-C823-995E-94BE1E14C3D5}"/>
              </a:ext>
            </a:extLst>
          </p:cNvPr>
          <p:cNvSpPr>
            <a:spLocks noGrp="1"/>
          </p:cNvSpPr>
          <p:nvPr>
            <p:ph type="pic" sz="quarter" idx="11"/>
          </p:nvPr>
        </p:nvSpPr>
        <p:spPr>
          <a:xfrm>
            <a:off x="332073" y="3863711"/>
            <a:ext cx="716958" cy="661464"/>
          </a:xfrm>
          <a:prstGeom prst="ellipse">
            <a:avLst/>
          </a:prstGeom>
        </p:spPr>
        <p:txBody>
          <a:bodyPr>
            <a:noAutofit/>
          </a:bodyPr>
          <a:lstStyle/>
          <a:p>
            <a:endParaRPr lang="en-US"/>
          </a:p>
        </p:txBody>
      </p:sp>
      <p:sp>
        <p:nvSpPr>
          <p:cNvPr id="11" name="Picture Placeholder 6">
            <a:extLst>
              <a:ext uri="{FF2B5EF4-FFF2-40B4-BE49-F238E27FC236}">
                <a16:creationId xmlns:a16="http://schemas.microsoft.com/office/drawing/2014/main" id="{8C9F17B6-05FB-252B-76B9-BECC4960DE4E}"/>
              </a:ext>
            </a:extLst>
          </p:cNvPr>
          <p:cNvSpPr>
            <a:spLocks noGrp="1"/>
          </p:cNvSpPr>
          <p:nvPr>
            <p:ph type="pic" sz="quarter" idx="12"/>
          </p:nvPr>
        </p:nvSpPr>
        <p:spPr>
          <a:xfrm>
            <a:off x="332073" y="4711833"/>
            <a:ext cx="716958" cy="661464"/>
          </a:xfrm>
          <a:prstGeom prst="ellipse">
            <a:avLst/>
          </a:prstGeom>
        </p:spPr>
        <p:txBody>
          <a:bodyPr>
            <a:noAutofit/>
          </a:bodyPr>
          <a:lstStyle/>
          <a:p>
            <a:endParaRPr lang="en-US"/>
          </a:p>
        </p:txBody>
      </p:sp>
      <p:sp>
        <p:nvSpPr>
          <p:cNvPr id="12" name="Picture Placeholder 6">
            <a:extLst>
              <a:ext uri="{FF2B5EF4-FFF2-40B4-BE49-F238E27FC236}">
                <a16:creationId xmlns:a16="http://schemas.microsoft.com/office/drawing/2014/main" id="{8BF6829A-3EC4-7C5F-C708-B35AE8BA613B}"/>
              </a:ext>
            </a:extLst>
          </p:cNvPr>
          <p:cNvSpPr>
            <a:spLocks noGrp="1"/>
          </p:cNvSpPr>
          <p:nvPr>
            <p:ph type="pic" sz="quarter" idx="13"/>
          </p:nvPr>
        </p:nvSpPr>
        <p:spPr>
          <a:xfrm>
            <a:off x="332073" y="5559954"/>
            <a:ext cx="716958" cy="661464"/>
          </a:xfrm>
          <a:prstGeom prst="ellipse">
            <a:avLst/>
          </a:prstGeom>
        </p:spPr>
        <p:txBody>
          <a:bodyPr>
            <a:noAutofit/>
          </a:bodyPr>
          <a:lstStyle/>
          <a:p>
            <a:endParaRPr lang="en-US"/>
          </a:p>
        </p:txBody>
      </p:sp>
      <p:sp>
        <p:nvSpPr>
          <p:cNvPr id="14" name="Text Placeholder 13">
            <a:extLst>
              <a:ext uri="{FF2B5EF4-FFF2-40B4-BE49-F238E27FC236}">
                <a16:creationId xmlns:a16="http://schemas.microsoft.com/office/drawing/2014/main" id="{35C15EAF-8CDC-4BD1-E87B-372944089011}"/>
              </a:ext>
            </a:extLst>
          </p:cNvPr>
          <p:cNvSpPr>
            <a:spLocks noGrp="1"/>
          </p:cNvSpPr>
          <p:nvPr>
            <p:ph type="body" sz="quarter" idx="14" hasCustomPrompt="1"/>
          </p:nvPr>
        </p:nvSpPr>
        <p:spPr>
          <a:xfrm>
            <a:off x="1550982" y="2167467"/>
            <a:ext cx="3047073" cy="661464"/>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pic>
        <p:nvPicPr>
          <p:cNvPr id="35" name="Picture 34">
            <a:extLst>
              <a:ext uri="{FF2B5EF4-FFF2-40B4-BE49-F238E27FC236}">
                <a16:creationId xmlns:a16="http://schemas.microsoft.com/office/drawing/2014/main" id="{348C59F6-BB56-32BD-73C9-FC3B431672AF}"/>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9559473" y="6392206"/>
            <a:ext cx="2302327" cy="385640"/>
          </a:xfrm>
          <a:prstGeom prst="rect">
            <a:avLst/>
          </a:prstGeom>
        </p:spPr>
      </p:pic>
      <p:sp>
        <p:nvSpPr>
          <p:cNvPr id="36" name="Footer Placeholder 4">
            <a:extLst>
              <a:ext uri="{FF2B5EF4-FFF2-40B4-BE49-F238E27FC236}">
                <a16:creationId xmlns:a16="http://schemas.microsoft.com/office/drawing/2014/main" id="{A5AC5E75-B51E-67FA-A7BD-C91C8AEBE913}"/>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a:solidFill>
                <a:schemeClr val="tx1"/>
              </a:solidFill>
            </a:endParaRPr>
          </a:p>
        </p:txBody>
      </p:sp>
      <p:sp>
        <p:nvSpPr>
          <p:cNvPr id="37" name="Text Placeholder 13">
            <a:extLst>
              <a:ext uri="{FF2B5EF4-FFF2-40B4-BE49-F238E27FC236}">
                <a16:creationId xmlns:a16="http://schemas.microsoft.com/office/drawing/2014/main" id="{DCC3303C-D010-D5E3-ABE5-C8752D95FE12}"/>
              </a:ext>
            </a:extLst>
          </p:cNvPr>
          <p:cNvSpPr>
            <a:spLocks noGrp="1"/>
          </p:cNvSpPr>
          <p:nvPr>
            <p:ph type="body" sz="quarter" idx="15" hasCustomPrompt="1"/>
          </p:nvPr>
        </p:nvSpPr>
        <p:spPr>
          <a:xfrm>
            <a:off x="1550982" y="3863711"/>
            <a:ext cx="3047073" cy="661464"/>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38" name="Text Placeholder 13">
            <a:extLst>
              <a:ext uri="{FF2B5EF4-FFF2-40B4-BE49-F238E27FC236}">
                <a16:creationId xmlns:a16="http://schemas.microsoft.com/office/drawing/2014/main" id="{5827FC00-26DE-AE5B-3CD8-50528793268B}"/>
              </a:ext>
            </a:extLst>
          </p:cNvPr>
          <p:cNvSpPr>
            <a:spLocks noGrp="1"/>
          </p:cNvSpPr>
          <p:nvPr>
            <p:ph type="body" sz="quarter" idx="16" hasCustomPrompt="1"/>
          </p:nvPr>
        </p:nvSpPr>
        <p:spPr>
          <a:xfrm>
            <a:off x="1550982" y="4711833"/>
            <a:ext cx="3047073" cy="661464"/>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39" name="Text Placeholder 13">
            <a:extLst>
              <a:ext uri="{FF2B5EF4-FFF2-40B4-BE49-F238E27FC236}">
                <a16:creationId xmlns:a16="http://schemas.microsoft.com/office/drawing/2014/main" id="{3EAAED9A-2960-962F-5668-41C3B4F6B321}"/>
              </a:ext>
            </a:extLst>
          </p:cNvPr>
          <p:cNvSpPr>
            <a:spLocks noGrp="1"/>
          </p:cNvSpPr>
          <p:nvPr>
            <p:ph type="body" sz="quarter" idx="17" hasCustomPrompt="1"/>
          </p:nvPr>
        </p:nvSpPr>
        <p:spPr>
          <a:xfrm>
            <a:off x="1550982" y="5559954"/>
            <a:ext cx="3047073" cy="661464"/>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40" name="Picture Placeholder 6">
            <a:extLst>
              <a:ext uri="{FF2B5EF4-FFF2-40B4-BE49-F238E27FC236}">
                <a16:creationId xmlns:a16="http://schemas.microsoft.com/office/drawing/2014/main" id="{24B64638-7721-4951-FB7F-701E7B120C20}"/>
              </a:ext>
            </a:extLst>
          </p:cNvPr>
          <p:cNvSpPr>
            <a:spLocks noGrp="1"/>
          </p:cNvSpPr>
          <p:nvPr>
            <p:ph type="pic" sz="quarter" idx="18"/>
          </p:nvPr>
        </p:nvSpPr>
        <p:spPr>
          <a:xfrm>
            <a:off x="6211456" y="2167467"/>
            <a:ext cx="716958" cy="661464"/>
          </a:xfrm>
          <a:prstGeom prst="ellipse">
            <a:avLst/>
          </a:prstGeom>
        </p:spPr>
        <p:txBody>
          <a:bodyPr>
            <a:noAutofit/>
          </a:bodyPr>
          <a:lstStyle/>
          <a:p>
            <a:endParaRPr lang="en-US"/>
          </a:p>
        </p:txBody>
      </p:sp>
      <p:sp>
        <p:nvSpPr>
          <p:cNvPr id="41" name="Text Placeholder 13">
            <a:extLst>
              <a:ext uri="{FF2B5EF4-FFF2-40B4-BE49-F238E27FC236}">
                <a16:creationId xmlns:a16="http://schemas.microsoft.com/office/drawing/2014/main" id="{32E612F5-971B-1A26-6514-82480D997351}"/>
              </a:ext>
            </a:extLst>
          </p:cNvPr>
          <p:cNvSpPr>
            <a:spLocks noGrp="1"/>
          </p:cNvSpPr>
          <p:nvPr>
            <p:ph type="body" sz="quarter" idx="19" hasCustomPrompt="1"/>
          </p:nvPr>
        </p:nvSpPr>
        <p:spPr>
          <a:xfrm>
            <a:off x="7446016" y="2170741"/>
            <a:ext cx="3047073" cy="654916"/>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42" name="Picture Placeholder 6">
            <a:extLst>
              <a:ext uri="{FF2B5EF4-FFF2-40B4-BE49-F238E27FC236}">
                <a16:creationId xmlns:a16="http://schemas.microsoft.com/office/drawing/2014/main" id="{B9F1A9D9-3D2C-BED8-00AB-668724DAA849}"/>
              </a:ext>
            </a:extLst>
          </p:cNvPr>
          <p:cNvSpPr>
            <a:spLocks noGrp="1"/>
          </p:cNvSpPr>
          <p:nvPr>
            <p:ph type="pic" sz="quarter" idx="20"/>
          </p:nvPr>
        </p:nvSpPr>
        <p:spPr>
          <a:xfrm>
            <a:off x="6211456" y="3863711"/>
            <a:ext cx="716958" cy="661464"/>
          </a:xfrm>
          <a:prstGeom prst="ellipse">
            <a:avLst/>
          </a:prstGeom>
        </p:spPr>
        <p:txBody>
          <a:bodyPr>
            <a:noAutofit/>
          </a:bodyPr>
          <a:lstStyle/>
          <a:p>
            <a:endParaRPr lang="en-US"/>
          </a:p>
        </p:txBody>
      </p:sp>
      <p:sp>
        <p:nvSpPr>
          <p:cNvPr id="43" name="Text Placeholder 13">
            <a:extLst>
              <a:ext uri="{FF2B5EF4-FFF2-40B4-BE49-F238E27FC236}">
                <a16:creationId xmlns:a16="http://schemas.microsoft.com/office/drawing/2014/main" id="{E4EAB22A-A509-F748-704D-B66D4BA1B81D}"/>
              </a:ext>
            </a:extLst>
          </p:cNvPr>
          <p:cNvSpPr>
            <a:spLocks noGrp="1"/>
          </p:cNvSpPr>
          <p:nvPr>
            <p:ph type="body" sz="quarter" idx="21" hasCustomPrompt="1"/>
          </p:nvPr>
        </p:nvSpPr>
        <p:spPr>
          <a:xfrm>
            <a:off x="7446016" y="3862073"/>
            <a:ext cx="3047073" cy="661464"/>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44" name="Picture Placeholder 6">
            <a:extLst>
              <a:ext uri="{FF2B5EF4-FFF2-40B4-BE49-F238E27FC236}">
                <a16:creationId xmlns:a16="http://schemas.microsoft.com/office/drawing/2014/main" id="{E4725DF5-F34E-BBF2-D98C-8A20EF294F6D}"/>
              </a:ext>
            </a:extLst>
          </p:cNvPr>
          <p:cNvSpPr>
            <a:spLocks noGrp="1"/>
          </p:cNvSpPr>
          <p:nvPr>
            <p:ph type="pic" sz="quarter" idx="22"/>
          </p:nvPr>
        </p:nvSpPr>
        <p:spPr>
          <a:xfrm>
            <a:off x="6211456" y="4711833"/>
            <a:ext cx="716958" cy="661464"/>
          </a:xfrm>
          <a:prstGeom prst="ellipse">
            <a:avLst/>
          </a:prstGeom>
        </p:spPr>
        <p:txBody>
          <a:bodyPr>
            <a:noAutofit/>
          </a:bodyPr>
          <a:lstStyle/>
          <a:p>
            <a:endParaRPr lang="en-US"/>
          </a:p>
        </p:txBody>
      </p:sp>
      <p:sp>
        <p:nvSpPr>
          <p:cNvPr id="45" name="Text Placeholder 13">
            <a:extLst>
              <a:ext uri="{FF2B5EF4-FFF2-40B4-BE49-F238E27FC236}">
                <a16:creationId xmlns:a16="http://schemas.microsoft.com/office/drawing/2014/main" id="{63A7841B-F2C6-630C-8DA3-BACF3BE942F8}"/>
              </a:ext>
            </a:extLst>
          </p:cNvPr>
          <p:cNvSpPr>
            <a:spLocks noGrp="1"/>
          </p:cNvSpPr>
          <p:nvPr>
            <p:ph type="body" sz="quarter" idx="23" hasCustomPrompt="1"/>
          </p:nvPr>
        </p:nvSpPr>
        <p:spPr>
          <a:xfrm>
            <a:off x="7446016" y="4711013"/>
            <a:ext cx="3047073" cy="661464"/>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46" name="Picture Placeholder 6">
            <a:extLst>
              <a:ext uri="{FF2B5EF4-FFF2-40B4-BE49-F238E27FC236}">
                <a16:creationId xmlns:a16="http://schemas.microsoft.com/office/drawing/2014/main" id="{37370BA6-E711-59AC-8C29-F68BC1C5A20B}"/>
              </a:ext>
            </a:extLst>
          </p:cNvPr>
          <p:cNvSpPr>
            <a:spLocks noGrp="1"/>
          </p:cNvSpPr>
          <p:nvPr>
            <p:ph type="pic" sz="quarter" idx="24"/>
          </p:nvPr>
        </p:nvSpPr>
        <p:spPr>
          <a:xfrm>
            <a:off x="6211456" y="5559954"/>
            <a:ext cx="716958" cy="661464"/>
          </a:xfrm>
          <a:prstGeom prst="ellipse">
            <a:avLst/>
          </a:prstGeom>
        </p:spPr>
        <p:txBody>
          <a:bodyPr>
            <a:noAutofit/>
          </a:bodyPr>
          <a:lstStyle/>
          <a:p>
            <a:endParaRPr lang="en-US"/>
          </a:p>
        </p:txBody>
      </p:sp>
      <p:sp>
        <p:nvSpPr>
          <p:cNvPr id="47" name="Text Placeholder 13">
            <a:extLst>
              <a:ext uri="{FF2B5EF4-FFF2-40B4-BE49-F238E27FC236}">
                <a16:creationId xmlns:a16="http://schemas.microsoft.com/office/drawing/2014/main" id="{304AF62E-5A7B-9AA0-EC7D-CFE5263161CA}"/>
              </a:ext>
            </a:extLst>
          </p:cNvPr>
          <p:cNvSpPr>
            <a:spLocks noGrp="1"/>
          </p:cNvSpPr>
          <p:nvPr>
            <p:ph type="body" sz="quarter" idx="25" hasCustomPrompt="1"/>
          </p:nvPr>
        </p:nvSpPr>
        <p:spPr>
          <a:xfrm>
            <a:off x="7446016" y="5559954"/>
            <a:ext cx="3047073" cy="661464"/>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4" name="Text Placeholder 3">
            <a:extLst>
              <a:ext uri="{FF2B5EF4-FFF2-40B4-BE49-F238E27FC236}">
                <a16:creationId xmlns:a16="http://schemas.microsoft.com/office/drawing/2014/main" id="{1CBAE2D7-047A-C286-763B-337220080C81}"/>
              </a:ext>
            </a:extLst>
          </p:cNvPr>
          <p:cNvSpPr>
            <a:spLocks noGrp="1"/>
          </p:cNvSpPr>
          <p:nvPr>
            <p:ph type="body" sz="quarter" idx="26" hasCustomPrompt="1"/>
          </p:nvPr>
        </p:nvSpPr>
        <p:spPr>
          <a:xfrm>
            <a:off x="334963" y="509462"/>
            <a:ext cx="11522076" cy="758952"/>
          </a:xfrm>
        </p:spPr>
        <p:txBody>
          <a:bodyPr/>
          <a:lstStyle>
            <a:lvl1pPr marL="0">
              <a:spcBef>
                <a:spcPts val="0"/>
              </a:spcBef>
              <a:buNone/>
              <a:defRPr sz="2800" b="1"/>
            </a:lvl1pPr>
          </a:lstStyle>
          <a:p>
            <a:pPr lvl="0"/>
            <a:r>
              <a:rPr lang="en-US"/>
              <a:t>CKI Team Slide – Current Fellows</a:t>
            </a:r>
          </a:p>
        </p:txBody>
      </p:sp>
      <p:sp>
        <p:nvSpPr>
          <p:cNvPr id="2" name="Text Placeholder 6">
            <a:extLst>
              <a:ext uri="{FF2B5EF4-FFF2-40B4-BE49-F238E27FC236}">
                <a16:creationId xmlns:a16="http://schemas.microsoft.com/office/drawing/2014/main" id="{CD1ADA3E-18B2-8797-481C-C7E1B015EB2C}"/>
              </a:ext>
            </a:extLst>
          </p:cNvPr>
          <p:cNvSpPr>
            <a:spLocks noGrp="1"/>
          </p:cNvSpPr>
          <p:nvPr>
            <p:ph type="body" sz="quarter" idx="27" hasCustomPrompt="1"/>
          </p:nvPr>
        </p:nvSpPr>
        <p:spPr>
          <a:xfrm>
            <a:off x="329184" y="1391428"/>
            <a:ext cx="5660136" cy="340886"/>
          </a:xfrm>
          <a:prstGeom prst="rect">
            <a:avLst/>
          </a:prstGeom>
        </p:spPr>
        <p:txBody>
          <a:bodyPr anchor="b"/>
          <a:lstStyle>
            <a:lvl1pPr marL="0" indent="0">
              <a:spcBef>
                <a:spcPts val="0"/>
              </a:spcBef>
              <a:buNone/>
              <a:defRPr sz="1600" b="1"/>
            </a:lvl1pPr>
            <a:lvl2pPr>
              <a:buNone/>
              <a:defRPr sz="1600" b="1"/>
            </a:lvl2pPr>
            <a:lvl3pPr>
              <a:buNone/>
              <a:defRPr sz="1600" b="1"/>
            </a:lvl3pPr>
            <a:lvl4pPr>
              <a:buNone/>
              <a:defRPr sz="1600" b="1"/>
            </a:lvl4pPr>
            <a:lvl5pPr>
              <a:buNone/>
              <a:defRPr sz="1600" b="1"/>
            </a:lvl5pPr>
          </a:lstStyle>
          <a:p>
            <a:pPr lvl="0"/>
            <a:r>
              <a:rPr lang="en-US"/>
              <a:t>Current Fellows</a:t>
            </a:r>
          </a:p>
        </p:txBody>
      </p:sp>
      <p:cxnSp>
        <p:nvCxnSpPr>
          <p:cNvPr id="3" name="btfpColumnHeaderBoxLine984923">
            <a:extLst>
              <a:ext uri="{FF2B5EF4-FFF2-40B4-BE49-F238E27FC236}">
                <a16:creationId xmlns:a16="http://schemas.microsoft.com/office/drawing/2014/main" id="{80D2438C-A653-3790-887F-A380597A30D9}"/>
              </a:ext>
            </a:extLst>
          </p:cNvPr>
          <p:cNvCxnSpPr>
            <a:cxnSpLocks/>
          </p:cNvCxnSpPr>
          <p:nvPr userDrawn="1"/>
        </p:nvCxnSpPr>
        <p:spPr bwMode="gray">
          <a:xfrm flipV="1">
            <a:off x="323332" y="1732046"/>
            <a:ext cx="5660136" cy="268"/>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6" name="Picture Placeholder 6">
            <a:extLst>
              <a:ext uri="{FF2B5EF4-FFF2-40B4-BE49-F238E27FC236}">
                <a16:creationId xmlns:a16="http://schemas.microsoft.com/office/drawing/2014/main" id="{0F03D58B-032C-7877-9371-4EE71BBB9CDC}"/>
              </a:ext>
            </a:extLst>
          </p:cNvPr>
          <p:cNvSpPr>
            <a:spLocks noGrp="1"/>
          </p:cNvSpPr>
          <p:nvPr>
            <p:ph type="pic" sz="quarter" idx="28"/>
          </p:nvPr>
        </p:nvSpPr>
        <p:spPr>
          <a:xfrm>
            <a:off x="332073" y="3015589"/>
            <a:ext cx="716958" cy="661464"/>
          </a:xfrm>
          <a:prstGeom prst="ellipse">
            <a:avLst/>
          </a:prstGeom>
        </p:spPr>
        <p:txBody>
          <a:bodyPr>
            <a:noAutofit/>
          </a:bodyPr>
          <a:lstStyle/>
          <a:p>
            <a:endParaRPr lang="en-US"/>
          </a:p>
        </p:txBody>
      </p:sp>
      <p:sp>
        <p:nvSpPr>
          <p:cNvPr id="8" name="Text Placeholder 13">
            <a:extLst>
              <a:ext uri="{FF2B5EF4-FFF2-40B4-BE49-F238E27FC236}">
                <a16:creationId xmlns:a16="http://schemas.microsoft.com/office/drawing/2014/main" id="{D002C244-B15E-2B31-0F47-14813E93211C}"/>
              </a:ext>
            </a:extLst>
          </p:cNvPr>
          <p:cNvSpPr>
            <a:spLocks noGrp="1"/>
          </p:cNvSpPr>
          <p:nvPr>
            <p:ph type="body" sz="quarter" idx="29" hasCustomPrompt="1"/>
          </p:nvPr>
        </p:nvSpPr>
        <p:spPr>
          <a:xfrm>
            <a:off x="1556760" y="3015589"/>
            <a:ext cx="3047073" cy="661464"/>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10" name="Picture Placeholder 6">
            <a:extLst>
              <a:ext uri="{FF2B5EF4-FFF2-40B4-BE49-F238E27FC236}">
                <a16:creationId xmlns:a16="http://schemas.microsoft.com/office/drawing/2014/main" id="{509836E4-26D4-DB7C-789F-C8BB133937E7}"/>
              </a:ext>
            </a:extLst>
          </p:cNvPr>
          <p:cNvSpPr>
            <a:spLocks noGrp="1"/>
          </p:cNvSpPr>
          <p:nvPr>
            <p:ph type="pic" sz="quarter" idx="30"/>
          </p:nvPr>
        </p:nvSpPr>
        <p:spPr>
          <a:xfrm>
            <a:off x="6211456" y="3015589"/>
            <a:ext cx="716958" cy="661464"/>
          </a:xfrm>
          <a:prstGeom prst="ellipse">
            <a:avLst/>
          </a:prstGeom>
        </p:spPr>
        <p:txBody>
          <a:bodyPr>
            <a:noAutofit/>
          </a:bodyPr>
          <a:lstStyle/>
          <a:p>
            <a:endParaRPr lang="en-US"/>
          </a:p>
        </p:txBody>
      </p:sp>
      <p:sp>
        <p:nvSpPr>
          <p:cNvPr id="13" name="Text Placeholder 13">
            <a:extLst>
              <a:ext uri="{FF2B5EF4-FFF2-40B4-BE49-F238E27FC236}">
                <a16:creationId xmlns:a16="http://schemas.microsoft.com/office/drawing/2014/main" id="{7A21F084-26CD-7F3A-42D8-60FF6BAFA7B2}"/>
              </a:ext>
            </a:extLst>
          </p:cNvPr>
          <p:cNvSpPr>
            <a:spLocks noGrp="1"/>
          </p:cNvSpPr>
          <p:nvPr>
            <p:ph type="body" sz="quarter" idx="31" hasCustomPrompt="1"/>
          </p:nvPr>
        </p:nvSpPr>
        <p:spPr>
          <a:xfrm>
            <a:off x="7446016" y="3013133"/>
            <a:ext cx="3047073" cy="661464"/>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Tree>
    <p:extLst>
      <p:ext uri="{BB962C8B-B14F-4D97-AF65-F5344CB8AC3E}">
        <p14:creationId xmlns:p14="http://schemas.microsoft.com/office/powerpoint/2010/main" val="1419989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KI Team Slide - Alumni">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B43B131C-746B-39C7-7312-75C7B13BBCEF}"/>
              </a:ext>
            </a:extLst>
          </p:cNvPr>
          <p:cNvGraphicFramePr>
            <a:graphicFrameLocks/>
          </p:cNvGraphicFramePr>
          <p:nvPr userDrawn="1">
            <p:custDataLst>
              <p:tags r:id="rId1"/>
            </p:custDataLst>
            <p:extLst>
              <p:ext uri="{D42A27DB-BD31-4B8C-83A1-F6EECF244321}">
                <p14:modId xmlns:p14="http://schemas.microsoft.com/office/powerpoint/2010/main" val="2702185575"/>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think-cell data - do not delete" hidden="1">
                        <a:extLst>
                          <a:ext uri="{FF2B5EF4-FFF2-40B4-BE49-F238E27FC236}">
                            <a16:creationId xmlns:a16="http://schemas.microsoft.com/office/drawing/2014/main" id="{B43B131C-746B-39C7-7312-75C7B13BBCEF}"/>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7" name="Picture Placeholder 6">
            <a:extLst>
              <a:ext uri="{FF2B5EF4-FFF2-40B4-BE49-F238E27FC236}">
                <a16:creationId xmlns:a16="http://schemas.microsoft.com/office/drawing/2014/main" id="{741F8AE6-581A-30AA-AA06-08B8AED4B073}"/>
              </a:ext>
            </a:extLst>
          </p:cNvPr>
          <p:cNvSpPr>
            <a:spLocks noGrp="1"/>
          </p:cNvSpPr>
          <p:nvPr>
            <p:ph type="pic" sz="quarter" idx="10"/>
          </p:nvPr>
        </p:nvSpPr>
        <p:spPr>
          <a:xfrm>
            <a:off x="329184" y="1914531"/>
            <a:ext cx="914400" cy="914400"/>
          </a:xfrm>
          <a:prstGeom prst="ellipse">
            <a:avLst/>
          </a:prstGeom>
        </p:spPr>
        <p:txBody>
          <a:bodyPr>
            <a:noAutofit/>
          </a:bodyPr>
          <a:lstStyle/>
          <a:p>
            <a:endParaRPr lang="en-US"/>
          </a:p>
        </p:txBody>
      </p:sp>
      <p:sp>
        <p:nvSpPr>
          <p:cNvPr id="9" name="Picture Placeholder 6">
            <a:extLst>
              <a:ext uri="{FF2B5EF4-FFF2-40B4-BE49-F238E27FC236}">
                <a16:creationId xmlns:a16="http://schemas.microsoft.com/office/drawing/2014/main" id="{13629702-4080-C823-995E-94BE1E14C3D5}"/>
              </a:ext>
            </a:extLst>
          </p:cNvPr>
          <p:cNvSpPr>
            <a:spLocks noGrp="1"/>
          </p:cNvSpPr>
          <p:nvPr>
            <p:ph type="pic" sz="quarter" idx="11"/>
          </p:nvPr>
        </p:nvSpPr>
        <p:spPr>
          <a:xfrm>
            <a:off x="329184" y="3045360"/>
            <a:ext cx="914400" cy="914400"/>
          </a:xfrm>
          <a:prstGeom prst="ellipse">
            <a:avLst/>
          </a:prstGeom>
        </p:spPr>
        <p:txBody>
          <a:bodyPr>
            <a:noAutofit/>
          </a:bodyPr>
          <a:lstStyle/>
          <a:p>
            <a:endParaRPr lang="en-US"/>
          </a:p>
        </p:txBody>
      </p:sp>
      <p:sp>
        <p:nvSpPr>
          <p:cNvPr id="11" name="Picture Placeholder 6">
            <a:extLst>
              <a:ext uri="{FF2B5EF4-FFF2-40B4-BE49-F238E27FC236}">
                <a16:creationId xmlns:a16="http://schemas.microsoft.com/office/drawing/2014/main" id="{8C9F17B6-05FB-252B-76B9-BECC4960DE4E}"/>
              </a:ext>
            </a:extLst>
          </p:cNvPr>
          <p:cNvSpPr>
            <a:spLocks noGrp="1"/>
          </p:cNvSpPr>
          <p:nvPr>
            <p:ph type="pic" sz="quarter" idx="12"/>
          </p:nvPr>
        </p:nvSpPr>
        <p:spPr>
          <a:xfrm>
            <a:off x="329184" y="4176189"/>
            <a:ext cx="914400" cy="914400"/>
          </a:xfrm>
          <a:prstGeom prst="ellipse">
            <a:avLst/>
          </a:prstGeom>
        </p:spPr>
        <p:txBody>
          <a:bodyPr>
            <a:noAutofit/>
          </a:bodyPr>
          <a:lstStyle/>
          <a:p>
            <a:endParaRPr lang="en-US"/>
          </a:p>
        </p:txBody>
      </p:sp>
      <p:sp>
        <p:nvSpPr>
          <p:cNvPr id="12" name="Picture Placeholder 6">
            <a:extLst>
              <a:ext uri="{FF2B5EF4-FFF2-40B4-BE49-F238E27FC236}">
                <a16:creationId xmlns:a16="http://schemas.microsoft.com/office/drawing/2014/main" id="{8BF6829A-3EC4-7C5F-C708-B35AE8BA613B}"/>
              </a:ext>
            </a:extLst>
          </p:cNvPr>
          <p:cNvSpPr>
            <a:spLocks noGrp="1"/>
          </p:cNvSpPr>
          <p:nvPr>
            <p:ph type="pic" sz="quarter" idx="13"/>
          </p:nvPr>
        </p:nvSpPr>
        <p:spPr>
          <a:xfrm>
            <a:off x="329184" y="5307018"/>
            <a:ext cx="914400" cy="914400"/>
          </a:xfrm>
          <a:prstGeom prst="ellipse">
            <a:avLst/>
          </a:prstGeom>
        </p:spPr>
        <p:txBody>
          <a:bodyPr>
            <a:noAutofit/>
          </a:bodyPr>
          <a:lstStyle/>
          <a:p>
            <a:endParaRPr lang="en-US"/>
          </a:p>
        </p:txBody>
      </p:sp>
      <p:sp>
        <p:nvSpPr>
          <p:cNvPr id="14" name="Text Placeholder 13">
            <a:extLst>
              <a:ext uri="{FF2B5EF4-FFF2-40B4-BE49-F238E27FC236}">
                <a16:creationId xmlns:a16="http://schemas.microsoft.com/office/drawing/2014/main" id="{35C15EAF-8CDC-4BD1-E87B-372944089011}"/>
              </a:ext>
            </a:extLst>
          </p:cNvPr>
          <p:cNvSpPr>
            <a:spLocks noGrp="1"/>
          </p:cNvSpPr>
          <p:nvPr>
            <p:ph type="body" sz="quarter" idx="14" hasCustomPrompt="1"/>
          </p:nvPr>
        </p:nvSpPr>
        <p:spPr>
          <a:xfrm>
            <a:off x="1550982" y="1914531"/>
            <a:ext cx="3886200" cy="914400"/>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pic>
        <p:nvPicPr>
          <p:cNvPr id="35" name="Picture 34">
            <a:extLst>
              <a:ext uri="{FF2B5EF4-FFF2-40B4-BE49-F238E27FC236}">
                <a16:creationId xmlns:a16="http://schemas.microsoft.com/office/drawing/2014/main" id="{348C59F6-BB56-32BD-73C9-FC3B431672AF}"/>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9559473" y="6392206"/>
            <a:ext cx="2302327" cy="385640"/>
          </a:xfrm>
          <a:prstGeom prst="rect">
            <a:avLst/>
          </a:prstGeom>
        </p:spPr>
      </p:pic>
      <p:sp>
        <p:nvSpPr>
          <p:cNvPr id="36" name="Footer Placeholder 4">
            <a:extLst>
              <a:ext uri="{FF2B5EF4-FFF2-40B4-BE49-F238E27FC236}">
                <a16:creationId xmlns:a16="http://schemas.microsoft.com/office/drawing/2014/main" id="{A5AC5E75-B51E-67FA-A7BD-C91C8AEBE913}"/>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a:solidFill>
                <a:schemeClr val="tx1"/>
              </a:solidFill>
            </a:endParaRPr>
          </a:p>
        </p:txBody>
      </p:sp>
      <p:sp>
        <p:nvSpPr>
          <p:cNvPr id="37" name="Text Placeholder 13">
            <a:extLst>
              <a:ext uri="{FF2B5EF4-FFF2-40B4-BE49-F238E27FC236}">
                <a16:creationId xmlns:a16="http://schemas.microsoft.com/office/drawing/2014/main" id="{DCC3303C-D010-D5E3-ABE5-C8752D95FE12}"/>
              </a:ext>
            </a:extLst>
          </p:cNvPr>
          <p:cNvSpPr>
            <a:spLocks noGrp="1"/>
          </p:cNvSpPr>
          <p:nvPr>
            <p:ph type="body" sz="quarter" idx="15" hasCustomPrompt="1"/>
          </p:nvPr>
        </p:nvSpPr>
        <p:spPr>
          <a:xfrm>
            <a:off x="1550982" y="3045360"/>
            <a:ext cx="3886200" cy="914400"/>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38" name="Text Placeholder 13">
            <a:extLst>
              <a:ext uri="{FF2B5EF4-FFF2-40B4-BE49-F238E27FC236}">
                <a16:creationId xmlns:a16="http://schemas.microsoft.com/office/drawing/2014/main" id="{5827FC00-26DE-AE5B-3CD8-50528793268B}"/>
              </a:ext>
            </a:extLst>
          </p:cNvPr>
          <p:cNvSpPr>
            <a:spLocks noGrp="1"/>
          </p:cNvSpPr>
          <p:nvPr>
            <p:ph type="body" sz="quarter" idx="16" hasCustomPrompt="1"/>
          </p:nvPr>
        </p:nvSpPr>
        <p:spPr>
          <a:xfrm>
            <a:off x="1550982" y="4176189"/>
            <a:ext cx="3886200" cy="914400"/>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39" name="Text Placeholder 13">
            <a:extLst>
              <a:ext uri="{FF2B5EF4-FFF2-40B4-BE49-F238E27FC236}">
                <a16:creationId xmlns:a16="http://schemas.microsoft.com/office/drawing/2014/main" id="{3EAAED9A-2960-962F-5668-41C3B4F6B321}"/>
              </a:ext>
            </a:extLst>
          </p:cNvPr>
          <p:cNvSpPr>
            <a:spLocks noGrp="1"/>
          </p:cNvSpPr>
          <p:nvPr>
            <p:ph type="body" sz="quarter" idx="17" hasCustomPrompt="1"/>
          </p:nvPr>
        </p:nvSpPr>
        <p:spPr>
          <a:xfrm>
            <a:off x="1550982" y="5307018"/>
            <a:ext cx="3886200" cy="914400"/>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40" name="Picture Placeholder 6">
            <a:extLst>
              <a:ext uri="{FF2B5EF4-FFF2-40B4-BE49-F238E27FC236}">
                <a16:creationId xmlns:a16="http://schemas.microsoft.com/office/drawing/2014/main" id="{24B64638-7721-4951-FB7F-701E7B120C20}"/>
              </a:ext>
            </a:extLst>
          </p:cNvPr>
          <p:cNvSpPr>
            <a:spLocks noGrp="1"/>
          </p:cNvSpPr>
          <p:nvPr>
            <p:ph type="pic" sz="quarter" idx="18"/>
          </p:nvPr>
        </p:nvSpPr>
        <p:spPr>
          <a:xfrm>
            <a:off x="6208567" y="1914531"/>
            <a:ext cx="914400" cy="914400"/>
          </a:xfrm>
          <a:prstGeom prst="ellipse">
            <a:avLst/>
          </a:prstGeom>
        </p:spPr>
        <p:txBody>
          <a:bodyPr>
            <a:noAutofit/>
          </a:bodyPr>
          <a:lstStyle/>
          <a:p>
            <a:endParaRPr lang="en-US"/>
          </a:p>
        </p:txBody>
      </p:sp>
      <p:sp>
        <p:nvSpPr>
          <p:cNvPr id="41" name="Text Placeholder 13">
            <a:extLst>
              <a:ext uri="{FF2B5EF4-FFF2-40B4-BE49-F238E27FC236}">
                <a16:creationId xmlns:a16="http://schemas.microsoft.com/office/drawing/2014/main" id="{32E612F5-971B-1A26-6514-82480D997351}"/>
              </a:ext>
            </a:extLst>
          </p:cNvPr>
          <p:cNvSpPr>
            <a:spLocks noGrp="1"/>
          </p:cNvSpPr>
          <p:nvPr>
            <p:ph type="body" sz="quarter" idx="19" hasCustomPrompt="1"/>
          </p:nvPr>
        </p:nvSpPr>
        <p:spPr>
          <a:xfrm>
            <a:off x="7443127" y="1914531"/>
            <a:ext cx="3886200" cy="914400"/>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42" name="Picture Placeholder 6">
            <a:extLst>
              <a:ext uri="{FF2B5EF4-FFF2-40B4-BE49-F238E27FC236}">
                <a16:creationId xmlns:a16="http://schemas.microsoft.com/office/drawing/2014/main" id="{B9F1A9D9-3D2C-BED8-00AB-668724DAA849}"/>
              </a:ext>
            </a:extLst>
          </p:cNvPr>
          <p:cNvSpPr>
            <a:spLocks noGrp="1"/>
          </p:cNvSpPr>
          <p:nvPr>
            <p:ph type="pic" sz="quarter" idx="20"/>
          </p:nvPr>
        </p:nvSpPr>
        <p:spPr>
          <a:xfrm>
            <a:off x="6208567" y="3045360"/>
            <a:ext cx="914400" cy="914400"/>
          </a:xfrm>
          <a:prstGeom prst="ellipse">
            <a:avLst/>
          </a:prstGeom>
        </p:spPr>
        <p:txBody>
          <a:bodyPr>
            <a:noAutofit/>
          </a:bodyPr>
          <a:lstStyle/>
          <a:p>
            <a:endParaRPr lang="en-US"/>
          </a:p>
        </p:txBody>
      </p:sp>
      <p:sp>
        <p:nvSpPr>
          <p:cNvPr id="43" name="Text Placeholder 13">
            <a:extLst>
              <a:ext uri="{FF2B5EF4-FFF2-40B4-BE49-F238E27FC236}">
                <a16:creationId xmlns:a16="http://schemas.microsoft.com/office/drawing/2014/main" id="{E4EAB22A-A509-F748-704D-B66D4BA1B81D}"/>
              </a:ext>
            </a:extLst>
          </p:cNvPr>
          <p:cNvSpPr>
            <a:spLocks noGrp="1"/>
          </p:cNvSpPr>
          <p:nvPr>
            <p:ph type="body" sz="quarter" idx="21" hasCustomPrompt="1"/>
          </p:nvPr>
        </p:nvSpPr>
        <p:spPr>
          <a:xfrm>
            <a:off x="7443127" y="3045360"/>
            <a:ext cx="3886200" cy="914400"/>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44" name="Picture Placeholder 6">
            <a:extLst>
              <a:ext uri="{FF2B5EF4-FFF2-40B4-BE49-F238E27FC236}">
                <a16:creationId xmlns:a16="http://schemas.microsoft.com/office/drawing/2014/main" id="{E4725DF5-F34E-BBF2-D98C-8A20EF294F6D}"/>
              </a:ext>
            </a:extLst>
          </p:cNvPr>
          <p:cNvSpPr>
            <a:spLocks noGrp="1"/>
          </p:cNvSpPr>
          <p:nvPr>
            <p:ph type="pic" sz="quarter" idx="22"/>
          </p:nvPr>
        </p:nvSpPr>
        <p:spPr>
          <a:xfrm>
            <a:off x="6208567" y="4176189"/>
            <a:ext cx="914400" cy="914400"/>
          </a:xfrm>
          <a:prstGeom prst="ellipse">
            <a:avLst/>
          </a:prstGeom>
        </p:spPr>
        <p:txBody>
          <a:bodyPr>
            <a:noAutofit/>
          </a:bodyPr>
          <a:lstStyle/>
          <a:p>
            <a:endParaRPr lang="en-US"/>
          </a:p>
        </p:txBody>
      </p:sp>
      <p:sp>
        <p:nvSpPr>
          <p:cNvPr id="45" name="Text Placeholder 13">
            <a:extLst>
              <a:ext uri="{FF2B5EF4-FFF2-40B4-BE49-F238E27FC236}">
                <a16:creationId xmlns:a16="http://schemas.microsoft.com/office/drawing/2014/main" id="{63A7841B-F2C6-630C-8DA3-BACF3BE942F8}"/>
              </a:ext>
            </a:extLst>
          </p:cNvPr>
          <p:cNvSpPr>
            <a:spLocks noGrp="1"/>
          </p:cNvSpPr>
          <p:nvPr>
            <p:ph type="body" sz="quarter" idx="23" hasCustomPrompt="1"/>
          </p:nvPr>
        </p:nvSpPr>
        <p:spPr>
          <a:xfrm>
            <a:off x="7443127" y="4176189"/>
            <a:ext cx="3886200" cy="914400"/>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46" name="Picture Placeholder 6">
            <a:extLst>
              <a:ext uri="{FF2B5EF4-FFF2-40B4-BE49-F238E27FC236}">
                <a16:creationId xmlns:a16="http://schemas.microsoft.com/office/drawing/2014/main" id="{37370BA6-E711-59AC-8C29-F68BC1C5A20B}"/>
              </a:ext>
            </a:extLst>
          </p:cNvPr>
          <p:cNvSpPr>
            <a:spLocks noGrp="1"/>
          </p:cNvSpPr>
          <p:nvPr>
            <p:ph type="pic" sz="quarter" idx="24"/>
          </p:nvPr>
        </p:nvSpPr>
        <p:spPr>
          <a:xfrm>
            <a:off x="6208567" y="5307018"/>
            <a:ext cx="914400" cy="914400"/>
          </a:xfrm>
          <a:prstGeom prst="ellipse">
            <a:avLst/>
          </a:prstGeom>
        </p:spPr>
        <p:txBody>
          <a:bodyPr>
            <a:noAutofit/>
          </a:bodyPr>
          <a:lstStyle/>
          <a:p>
            <a:endParaRPr lang="en-US"/>
          </a:p>
        </p:txBody>
      </p:sp>
      <p:sp>
        <p:nvSpPr>
          <p:cNvPr id="47" name="Text Placeholder 13">
            <a:extLst>
              <a:ext uri="{FF2B5EF4-FFF2-40B4-BE49-F238E27FC236}">
                <a16:creationId xmlns:a16="http://schemas.microsoft.com/office/drawing/2014/main" id="{304AF62E-5A7B-9AA0-EC7D-CFE5263161CA}"/>
              </a:ext>
            </a:extLst>
          </p:cNvPr>
          <p:cNvSpPr>
            <a:spLocks noGrp="1"/>
          </p:cNvSpPr>
          <p:nvPr>
            <p:ph type="body" sz="quarter" idx="25" hasCustomPrompt="1"/>
          </p:nvPr>
        </p:nvSpPr>
        <p:spPr>
          <a:xfrm>
            <a:off x="7443127" y="5307018"/>
            <a:ext cx="3886200" cy="914400"/>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4" name="Text Placeholder 3">
            <a:extLst>
              <a:ext uri="{FF2B5EF4-FFF2-40B4-BE49-F238E27FC236}">
                <a16:creationId xmlns:a16="http://schemas.microsoft.com/office/drawing/2014/main" id="{1CBAE2D7-047A-C286-763B-337220080C81}"/>
              </a:ext>
            </a:extLst>
          </p:cNvPr>
          <p:cNvSpPr>
            <a:spLocks noGrp="1"/>
          </p:cNvSpPr>
          <p:nvPr>
            <p:ph type="body" sz="quarter" idx="26" hasCustomPrompt="1"/>
          </p:nvPr>
        </p:nvSpPr>
        <p:spPr>
          <a:xfrm>
            <a:off x="334963" y="509462"/>
            <a:ext cx="11522076" cy="758952"/>
          </a:xfrm>
        </p:spPr>
        <p:txBody>
          <a:bodyPr/>
          <a:lstStyle>
            <a:lvl1pPr marL="0">
              <a:spcBef>
                <a:spcPts val="0"/>
              </a:spcBef>
              <a:buNone/>
              <a:defRPr sz="2800" b="1"/>
            </a:lvl1pPr>
          </a:lstStyle>
          <a:p>
            <a:pPr lvl="0"/>
            <a:r>
              <a:rPr lang="en-US"/>
              <a:t>CKI Team Slide – Alumni (Past Fellows)</a:t>
            </a:r>
          </a:p>
        </p:txBody>
      </p:sp>
      <p:sp>
        <p:nvSpPr>
          <p:cNvPr id="2" name="Text Placeholder 6">
            <a:extLst>
              <a:ext uri="{FF2B5EF4-FFF2-40B4-BE49-F238E27FC236}">
                <a16:creationId xmlns:a16="http://schemas.microsoft.com/office/drawing/2014/main" id="{CD1ADA3E-18B2-8797-481C-C7E1B015EB2C}"/>
              </a:ext>
            </a:extLst>
          </p:cNvPr>
          <p:cNvSpPr>
            <a:spLocks noGrp="1"/>
          </p:cNvSpPr>
          <p:nvPr>
            <p:ph type="body" sz="quarter" idx="27" hasCustomPrompt="1"/>
          </p:nvPr>
        </p:nvSpPr>
        <p:spPr>
          <a:xfrm>
            <a:off x="329184" y="1391428"/>
            <a:ext cx="5660136" cy="340886"/>
          </a:xfrm>
          <a:prstGeom prst="rect">
            <a:avLst/>
          </a:prstGeom>
        </p:spPr>
        <p:txBody>
          <a:bodyPr anchor="b"/>
          <a:lstStyle>
            <a:lvl1pPr marL="0" indent="0">
              <a:spcBef>
                <a:spcPts val="0"/>
              </a:spcBef>
              <a:buNone/>
              <a:defRPr sz="1600" b="1"/>
            </a:lvl1pPr>
            <a:lvl2pPr>
              <a:buNone/>
              <a:defRPr sz="1600" b="1"/>
            </a:lvl2pPr>
            <a:lvl3pPr>
              <a:buNone/>
              <a:defRPr sz="1600" b="1"/>
            </a:lvl3pPr>
            <a:lvl4pPr>
              <a:buNone/>
              <a:defRPr sz="1600" b="1"/>
            </a:lvl4pPr>
            <a:lvl5pPr>
              <a:buNone/>
              <a:defRPr sz="1600" b="1"/>
            </a:lvl5pPr>
          </a:lstStyle>
          <a:p>
            <a:pPr lvl="0"/>
            <a:r>
              <a:rPr lang="en-US"/>
              <a:t>Alumni</a:t>
            </a:r>
          </a:p>
        </p:txBody>
      </p:sp>
      <p:cxnSp>
        <p:nvCxnSpPr>
          <p:cNvPr id="3" name="btfpColumnHeaderBoxLine984923">
            <a:extLst>
              <a:ext uri="{FF2B5EF4-FFF2-40B4-BE49-F238E27FC236}">
                <a16:creationId xmlns:a16="http://schemas.microsoft.com/office/drawing/2014/main" id="{80D2438C-A653-3790-887F-A380597A30D9}"/>
              </a:ext>
            </a:extLst>
          </p:cNvPr>
          <p:cNvCxnSpPr>
            <a:cxnSpLocks/>
          </p:cNvCxnSpPr>
          <p:nvPr userDrawn="1"/>
        </p:nvCxnSpPr>
        <p:spPr bwMode="gray">
          <a:xfrm flipV="1">
            <a:off x="323332" y="1732046"/>
            <a:ext cx="5660136" cy="268"/>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186168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KI Team Slide - Staff, Faculty, Advisors">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B43B131C-746B-39C7-7312-75C7B13BBCEF}"/>
              </a:ext>
            </a:extLst>
          </p:cNvPr>
          <p:cNvGraphicFramePr>
            <a:graphicFrameLocks/>
          </p:cNvGraphicFramePr>
          <p:nvPr userDrawn="1">
            <p:custDataLst>
              <p:tags r:id="rId1"/>
            </p:custDataLst>
            <p:extLst>
              <p:ext uri="{D42A27DB-BD31-4B8C-83A1-F6EECF244321}">
                <p14:modId xmlns:p14="http://schemas.microsoft.com/office/powerpoint/2010/main" val="2702185575"/>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think-cell data - do not delete" hidden="1">
                        <a:extLst>
                          <a:ext uri="{FF2B5EF4-FFF2-40B4-BE49-F238E27FC236}">
                            <a16:creationId xmlns:a16="http://schemas.microsoft.com/office/drawing/2014/main" id="{B43B131C-746B-39C7-7312-75C7B13BBCEF}"/>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12" name="Picture Placeholder 6">
            <a:extLst>
              <a:ext uri="{FF2B5EF4-FFF2-40B4-BE49-F238E27FC236}">
                <a16:creationId xmlns:a16="http://schemas.microsoft.com/office/drawing/2014/main" id="{8BF6829A-3EC4-7C5F-C708-B35AE8BA613B}"/>
              </a:ext>
            </a:extLst>
          </p:cNvPr>
          <p:cNvSpPr>
            <a:spLocks noGrp="1"/>
          </p:cNvSpPr>
          <p:nvPr>
            <p:ph type="pic" sz="quarter" idx="13"/>
          </p:nvPr>
        </p:nvSpPr>
        <p:spPr>
          <a:xfrm>
            <a:off x="329184" y="5307018"/>
            <a:ext cx="914400" cy="914400"/>
          </a:xfrm>
          <a:prstGeom prst="ellipse">
            <a:avLst/>
          </a:prstGeom>
        </p:spPr>
        <p:txBody>
          <a:bodyPr>
            <a:noAutofit/>
          </a:bodyPr>
          <a:lstStyle/>
          <a:p>
            <a:endParaRPr lang="en-US"/>
          </a:p>
        </p:txBody>
      </p:sp>
      <p:pic>
        <p:nvPicPr>
          <p:cNvPr id="35" name="Picture 34">
            <a:extLst>
              <a:ext uri="{FF2B5EF4-FFF2-40B4-BE49-F238E27FC236}">
                <a16:creationId xmlns:a16="http://schemas.microsoft.com/office/drawing/2014/main" id="{348C59F6-BB56-32BD-73C9-FC3B431672AF}"/>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9559473" y="6392206"/>
            <a:ext cx="2302327" cy="385640"/>
          </a:xfrm>
          <a:prstGeom prst="rect">
            <a:avLst/>
          </a:prstGeom>
        </p:spPr>
      </p:pic>
      <p:sp>
        <p:nvSpPr>
          <p:cNvPr id="36" name="Footer Placeholder 4">
            <a:extLst>
              <a:ext uri="{FF2B5EF4-FFF2-40B4-BE49-F238E27FC236}">
                <a16:creationId xmlns:a16="http://schemas.microsoft.com/office/drawing/2014/main" id="{A5AC5E75-B51E-67FA-A7BD-C91C8AEBE913}"/>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a:solidFill>
                <a:schemeClr val="tx1"/>
              </a:solidFill>
            </a:endParaRPr>
          </a:p>
        </p:txBody>
      </p:sp>
      <p:sp>
        <p:nvSpPr>
          <p:cNvPr id="39" name="Text Placeholder 13">
            <a:extLst>
              <a:ext uri="{FF2B5EF4-FFF2-40B4-BE49-F238E27FC236}">
                <a16:creationId xmlns:a16="http://schemas.microsoft.com/office/drawing/2014/main" id="{3EAAED9A-2960-962F-5668-41C3B4F6B321}"/>
              </a:ext>
            </a:extLst>
          </p:cNvPr>
          <p:cNvSpPr>
            <a:spLocks noGrp="1"/>
          </p:cNvSpPr>
          <p:nvPr>
            <p:ph type="body" sz="quarter" idx="17" hasCustomPrompt="1"/>
          </p:nvPr>
        </p:nvSpPr>
        <p:spPr>
          <a:xfrm>
            <a:off x="1550982" y="5307018"/>
            <a:ext cx="3886200" cy="914400"/>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42" name="Picture Placeholder 6">
            <a:extLst>
              <a:ext uri="{FF2B5EF4-FFF2-40B4-BE49-F238E27FC236}">
                <a16:creationId xmlns:a16="http://schemas.microsoft.com/office/drawing/2014/main" id="{B9F1A9D9-3D2C-BED8-00AB-668724DAA849}"/>
              </a:ext>
            </a:extLst>
          </p:cNvPr>
          <p:cNvSpPr>
            <a:spLocks noGrp="1"/>
          </p:cNvSpPr>
          <p:nvPr>
            <p:ph type="pic" sz="quarter" idx="20"/>
          </p:nvPr>
        </p:nvSpPr>
        <p:spPr>
          <a:xfrm>
            <a:off x="6208532" y="3045360"/>
            <a:ext cx="914400" cy="914400"/>
          </a:xfrm>
          <a:prstGeom prst="ellipse">
            <a:avLst/>
          </a:prstGeom>
        </p:spPr>
        <p:txBody>
          <a:bodyPr>
            <a:noAutofit/>
          </a:bodyPr>
          <a:lstStyle/>
          <a:p>
            <a:endParaRPr lang="en-US"/>
          </a:p>
        </p:txBody>
      </p:sp>
      <p:sp>
        <p:nvSpPr>
          <p:cNvPr id="43" name="Text Placeholder 13">
            <a:extLst>
              <a:ext uri="{FF2B5EF4-FFF2-40B4-BE49-F238E27FC236}">
                <a16:creationId xmlns:a16="http://schemas.microsoft.com/office/drawing/2014/main" id="{E4EAB22A-A509-F748-704D-B66D4BA1B81D}"/>
              </a:ext>
            </a:extLst>
          </p:cNvPr>
          <p:cNvSpPr>
            <a:spLocks noGrp="1"/>
          </p:cNvSpPr>
          <p:nvPr>
            <p:ph type="body" sz="quarter" idx="21" hasCustomPrompt="1"/>
          </p:nvPr>
        </p:nvSpPr>
        <p:spPr>
          <a:xfrm>
            <a:off x="7443127" y="3045360"/>
            <a:ext cx="3886200" cy="914400"/>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44" name="Picture Placeholder 6">
            <a:extLst>
              <a:ext uri="{FF2B5EF4-FFF2-40B4-BE49-F238E27FC236}">
                <a16:creationId xmlns:a16="http://schemas.microsoft.com/office/drawing/2014/main" id="{E4725DF5-F34E-BBF2-D98C-8A20EF294F6D}"/>
              </a:ext>
            </a:extLst>
          </p:cNvPr>
          <p:cNvSpPr>
            <a:spLocks noGrp="1"/>
          </p:cNvSpPr>
          <p:nvPr>
            <p:ph type="pic" sz="quarter" idx="22"/>
          </p:nvPr>
        </p:nvSpPr>
        <p:spPr>
          <a:xfrm>
            <a:off x="6208532" y="4176189"/>
            <a:ext cx="914400" cy="914400"/>
          </a:xfrm>
          <a:prstGeom prst="ellipse">
            <a:avLst/>
          </a:prstGeom>
        </p:spPr>
        <p:txBody>
          <a:bodyPr>
            <a:noAutofit/>
          </a:bodyPr>
          <a:lstStyle/>
          <a:p>
            <a:endParaRPr lang="en-US"/>
          </a:p>
        </p:txBody>
      </p:sp>
      <p:sp>
        <p:nvSpPr>
          <p:cNvPr id="45" name="Text Placeholder 13">
            <a:extLst>
              <a:ext uri="{FF2B5EF4-FFF2-40B4-BE49-F238E27FC236}">
                <a16:creationId xmlns:a16="http://schemas.microsoft.com/office/drawing/2014/main" id="{63A7841B-F2C6-630C-8DA3-BACF3BE942F8}"/>
              </a:ext>
            </a:extLst>
          </p:cNvPr>
          <p:cNvSpPr>
            <a:spLocks noGrp="1"/>
          </p:cNvSpPr>
          <p:nvPr>
            <p:ph type="body" sz="quarter" idx="23" hasCustomPrompt="1"/>
          </p:nvPr>
        </p:nvSpPr>
        <p:spPr>
          <a:xfrm>
            <a:off x="7443127" y="4176189"/>
            <a:ext cx="3886200" cy="914400"/>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46" name="Picture Placeholder 6">
            <a:extLst>
              <a:ext uri="{FF2B5EF4-FFF2-40B4-BE49-F238E27FC236}">
                <a16:creationId xmlns:a16="http://schemas.microsoft.com/office/drawing/2014/main" id="{37370BA6-E711-59AC-8C29-F68BC1C5A20B}"/>
              </a:ext>
            </a:extLst>
          </p:cNvPr>
          <p:cNvSpPr>
            <a:spLocks noGrp="1"/>
          </p:cNvSpPr>
          <p:nvPr>
            <p:ph type="pic" sz="quarter" idx="24"/>
          </p:nvPr>
        </p:nvSpPr>
        <p:spPr>
          <a:xfrm>
            <a:off x="6208532" y="5307018"/>
            <a:ext cx="914400" cy="914400"/>
          </a:xfrm>
          <a:prstGeom prst="ellipse">
            <a:avLst/>
          </a:prstGeom>
        </p:spPr>
        <p:txBody>
          <a:bodyPr>
            <a:noAutofit/>
          </a:bodyPr>
          <a:lstStyle/>
          <a:p>
            <a:endParaRPr lang="en-US"/>
          </a:p>
        </p:txBody>
      </p:sp>
      <p:sp>
        <p:nvSpPr>
          <p:cNvPr id="47" name="Text Placeholder 13">
            <a:extLst>
              <a:ext uri="{FF2B5EF4-FFF2-40B4-BE49-F238E27FC236}">
                <a16:creationId xmlns:a16="http://schemas.microsoft.com/office/drawing/2014/main" id="{304AF62E-5A7B-9AA0-EC7D-CFE5263161CA}"/>
              </a:ext>
            </a:extLst>
          </p:cNvPr>
          <p:cNvSpPr>
            <a:spLocks noGrp="1"/>
          </p:cNvSpPr>
          <p:nvPr>
            <p:ph type="body" sz="quarter" idx="25" hasCustomPrompt="1"/>
          </p:nvPr>
        </p:nvSpPr>
        <p:spPr>
          <a:xfrm>
            <a:off x="7443127" y="5307018"/>
            <a:ext cx="3886200" cy="914400"/>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4" name="Text Placeholder 3">
            <a:extLst>
              <a:ext uri="{FF2B5EF4-FFF2-40B4-BE49-F238E27FC236}">
                <a16:creationId xmlns:a16="http://schemas.microsoft.com/office/drawing/2014/main" id="{1CBAE2D7-047A-C286-763B-337220080C81}"/>
              </a:ext>
            </a:extLst>
          </p:cNvPr>
          <p:cNvSpPr>
            <a:spLocks noGrp="1"/>
          </p:cNvSpPr>
          <p:nvPr>
            <p:ph type="body" sz="quarter" idx="26" hasCustomPrompt="1"/>
          </p:nvPr>
        </p:nvSpPr>
        <p:spPr>
          <a:xfrm>
            <a:off x="334963" y="509462"/>
            <a:ext cx="11522076" cy="758952"/>
          </a:xfrm>
        </p:spPr>
        <p:txBody>
          <a:bodyPr/>
          <a:lstStyle>
            <a:lvl1pPr marL="0">
              <a:spcBef>
                <a:spcPts val="0"/>
              </a:spcBef>
              <a:buNone/>
              <a:defRPr sz="2800" b="1"/>
            </a:lvl1pPr>
          </a:lstStyle>
          <a:p>
            <a:pPr lvl="0"/>
            <a:r>
              <a:rPr lang="en-US"/>
              <a:t>CKI Team Staff, Faculty, and Advisors</a:t>
            </a:r>
          </a:p>
        </p:txBody>
      </p:sp>
      <p:cxnSp>
        <p:nvCxnSpPr>
          <p:cNvPr id="3" name="btfpColumnHeaderBoxLine984923">
            <a:extLst>
              <a:ext uri="{FF2B5EF4-FFF2-40B4-BE49-F238E27FC236}">
                <a16:creationId xmlns:a16="http://schemas.microsoft.com/office/drawing/2014/main" id="{80D2438C-A653-3790-887F-A380597A30D9}"/>
              </a:ext>
            </a:extLst>
          </p:cNvPr>
          <p:cNvCxnSpPr>
            <a:cxnSpLocks/>
          </p:cNvCxnSpPr>
          <p:nvPr userDrawn="1"/>
        </p:nvCxnSpPr>
        <p:spPr bwMode="gray">
          <a:xfrm flipV="1">
            <a:off x="323332" y="1732046"/>
            <a:ext cx="5660136" cy="268"/>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18" name="btfpColumnHeaderBoxLine984923">
            <a:extLst>
              <a:ext uri="{FF2B5EF4-FFF2-40B4-BE49-F238E27FC236}">
                <a16:creationId xmlns:a16="http://schemas.microsoft.com/office/drawing/2014/main" id="{C714D6AB-730F-2DF2-786C-43BBB98D867F}"/>
              </a:ext>
            </a:extLst>
          </p:cNvPr>
          <p:cNvCxnSpPr>
            <a:cxnSpLocks/>
          </p:cNvCxnSpPr>
          <p:nvPr userDrawn="1"/>
        </p:nvCxnSpPr>
        <p:spPr bwMode="gray">
          <a:xfrm flipV="1">
            <a:off x="6202680" y="1731778"/>
            <a:ext cx="5660136" cy="268"/>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pic>
        <p:nvPicPr>
          <p:cNvPr id="20" name="Picture 2">
            <a:extLst>
              <a:ext uri="{FF2B5EF4-FFF2-40B4-BE49-F238E27FC236}">
                <a16:creationId xmlns:a16="http://schemas.microsoft.com/office/drawing/2014/main" id="{A51E28CC-9957-0EC1-2A1E-F5100D6F278D}"/>
              </a:ext>
            </a:extLst>
          </p:cNvPr>
          <p:cNvPicPr>
            <a:picLocks noChangeAspect="1" noChangeArrowheads="1"/>
          </p:cNvPicPr>
          <p:nvPr userDrawn="1"/>
        </p:nvPicPr>
        <p:blipFill rotWithShape="1">
          <a:blip r:embed="rId6" cstate="screen">
            <a:extLst>
              <a:ext uri="{28A0092B-C50C-407E-A947-70E740481C1C}">
                <a14:useLocalDpi xmlns:a14="http://schemas.microsoft.com/office/drawing/2010/main"/>
              </a:ext>
            </a:extLst>
          </a:blip>
          <a:srcRect/>
          <a:stretch/>
        </p:blipFill>
        <p:spPr bwMode="auto">
          <a:xfrm>
            <a:off x="329184" y="1914531"/>
            <a:ext cx="915279" cy="914400"/>
          </a:xfrm>
          <a:prstGeom prst="ellipse">
            <a:avLst/>
          </a:prstGeom>
          <a:noFill/>
          <a:extLst>
            <a:ext uri="{909E8E84-426E-40DD-AFC4-6F175D3DCCD1}">
              <a14:hiddenFill xmlns:a14="http://schemas.microsoft.com/office/drawing/2010/main">
                <a:solidFill>
                  <a:srgbClr val="FFFFFF"/>
                </a:solidFill>
              </a14:hiddenFill>
            </a:ext>
          </a:extLst>
        </p:spPr>
      </p:pic>
      <p:pic>
        <p:nvPicPr>
          <p:cNvPr id="21" name="Picture 12" descr="A person standing in front of a window&#10;&#10;Description automatically generated">
            <a:extLst>
              <a:ext uri="{FF2B5EF4-FFF2-40B4-BE49-F238E27FC236}">
                <a16:creationId xmlns:a16="http://schemas.microsoft.com/office/drawing/2014/main" id="{031E0AC8-304A-84AD-F22A-A01DEF9F1BD5}"/>
              </a:ext>
            </a:extLst>
          </p:cNvPr>
          <p:cNvPicPr>
            <a:picLocks noChangeAspect="1" noChangeArrowheads="1"/>
          </p:cNvPicPr>
          <p:nvPr userDrawn="1"/>
        </p:nvPicPr>
        <p:blipFill rotWithShape="1">
          <a:blip r:embed="rId7" cstate="screen">
            <a:extLst>
              <a:ext uri="{28A0092B-C50C-407E-A947-70E740481C1C}">
                <a14:useLocalDpi xmlns:a14="http://schemas.microsoft.com/office/drawing/2010/main"/>
              </a:ext>
            </a:extLst>
          </a:blip>
          <a:srcRect/>
          <a:stretch/>
        </p:blipFill>
        <p:spPr bwMode="auto">
          <a:xfrm>
            <a:off x="6208567" y="1914531"/>
            <a:ext cx="914365" cy="914400"/>
          </a:xfrm>
          <a:prstGeom prst="ellipse">
            <a:avLst/>
          </a:prstGeom>
          <a:noFill/>
          <a:ln>
            <a:noFill/>
          </a:ln>
          <a:extLst>
            <a:ext uri="{909E8E84-426E-40DD-AFC4-6F175D3DCCD1}">
              <a14:hiddenFill xmlns:a14="http://schemas.microsoft.com/office/drawing/2010/main">
                <a:solidFill>
                  <a:srgbClr val="FFFFFF"/>
                </a:solidFill>
              </a14:hiddenFill>
            </a:ext>
          </a:extLst>
        </p:spPr>
      </p:pic>
      <p:pic>
        <p:nvPicPr>
          <p:cNvPr id="22" name="Picture 2" descr="Pia Morrow">
            <a:extLst>
              <a:ext uri="{FF2B5EF4-FFF2-40B4-BE49-F238E27FC236}">
                <a16:creationId xmlns:a16="http://schemas.microsoft.com/office/drawing/2014/main" id="{4BD3FE46-4B85-FD40-B480-3474A5A6BD2D}"/>
              </a:ext>
            </a:extLst>
          </p:cNvPr>
          <p:cNvPicPr>
            <a:picLocks noChangeAspect="1" noChangeArrowheads="1"/>
          </p:cNvPicPr>
          <p:nvPr userDrawn="1"/>
        </p:nvPicPr>
        <p:blipFill>
          <a:blip r:embed="rId8" cstate="screen">
            <a:extLst>
              <a:ext uri="{28A0092B-C50C-407E-A947-70E740481C1C}">
                <a14:useLocalDpi xmlns:a14="http://schemas.microsoft.com/office/drawing/2010/main"/>
              </a:ext>
            </a:extLst>
          </a:blip>
          <a:srcRect/>
          <a:stretch>
            <a:fillRect/>
          </a:stretch>
        </p:blipFill>
        <p:spPr bwMode="auto">
          <a:xfrm>
            <a:off x="329184" y="4176189"/>
            <a:ext cx="914400" cy="914400"/>
          </a:xfrm>
          <a:prstGeom prst="ellipse">
            <a:avLst/>
          </a:prstGeom>
          <a:noFill/>
          <a:extLst>
            <a:ext uri="{909E8E84-426E-40DD-AFC4-6F175D3DCCD1}">
              <a14:hiddenFill xmlns:a14="http://schemas.microsoft.com/office/drawing/2010/main">
                <a:solidFill>
                  <a:srgbClr val="FFFFFF"/>
                </a:solidFill>
              </a14:hiddenFill>
            </a:ext>
          </a:extLst>
        </p:spPr>
      </p:pic>
      <p:pic>
        <p:nvPicPr>
          <p:cNvPr id="23" name="Picture 4" descr="Profile photo of Ariela Farchi Behar">
            <a:extLst>
              <a:ext uri="{FF2B5EF4-FFF2-40B4-BE49-F238E27FC236}">
                <a16:creationId xmlns:a16="http://schemas.microsoft.com/office/drawing/2014/main" id="{646A9B96-6A20-B2A3-2932-22C3FCE5FB7E}"/>
              </a:ext>
            </a:extLst>
          </p:cNvPr>
          <p:cNvPicPr>
            <a:picLocks noChangeAspect="1" noChangeArrowheads="1"/>
          </p:cNvPicPr>
          <p:nvPr userDrawn="1"/>
        </p:nvPicPr>
        <p:blipFill>
          <a:blip r:embed="rId9" cstate="screen">
            <a:extLst>
              <a:ext uri="{28A0092B-C50C-407E-A947-70E740481C1C}">
                <a14:useLocalDpi xmlns:a14="http://schemas.microsoft.com/office/drawing/2010/main"/>
              </a:ext>
            </a:extLst>
          </a:blip>
          <a:srcRect/>
          <a:stretch>
            <a:fillRect/>
          </a:stretch>
        </p:blipFill>
        <p:spPr bwMode="auto">
          <a:xfrm>
            <a:off x="329184" y="3045360"/>
            <a:ext cx="914400" cy="914400"/>
          </a:xfrm>
          <a:prstGeom prst="ellipse">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B1B273A4-5A9D-7C6E-B017-05CB3DE98CE8}"/>
              </a:ext>
            </a:extLst>
          </p:cNvPr>
          <p:cNvSpPr txBox="1"/>
          <p:nvPr userDrawn="1"/>
        </p:nvSpPr>
        <p:spPr bwMode="gray">
          <a:xfrm>
            <a:off x="1550982" y="1914531"/>
            <a:ext cx="3886200" cy="914400"/>
          </a:xfrm>
          <a:prstGeom prst="rect">
            <a:avLst/>
          </a:prstGeom>
          <a:noFill/>
        </p:spPr>
        <p:txBody>
          <a:bodyPr wrap="none" lIns="91440" tIns="45720" rIns="91440" bIns="45720" rtlCol="0" anchor="ctr">
            <a:noAutofit/>
          </a:bodyPr>
          <a:lstStyle/>
          <a:p>
            <a:pPr marL="0" indent="-182880" algn="l">
              <a:spcBef>
                <a:spcPts val="0"/>
              </a:spcBef>
              <a:spcAft>
                <a:spcPts val="0"/>
              </a:spcAft>
              <a:buNone/>
            </a:pPr>
            <a:r>
              <a:rPr lang="en-US" sz="1200" b="1">
                <a:solidFill>
                  <a:schemeClr val="tx1"/>
                </a:solidFill>
              </a:rPr>
              <a:t>Isabel Hoyos</a:t>
            </a:r>
          </a:p>
          <a:p>
            <a:pPr marL="0" indent="-182880" algn="l">
              <a:spcBef>
                <a:spcPts val="0"/>
              </a:spcBef>
              <a:spcAft>
                <a:spcPts val="0"/>
              </a:spcAft>
              <a:buNone/>
            </a:pPr>
            <a:r>
              <a:rPr lang="en-US" sz="1200" b="0">
                <a:solidFill>
                  <a:schemeClr val="tx1"/>
                </a:solidFill>
              </a:rPr>
              <a:t>M.S. in Sustainability Management</a:t>
            </a:r>
          </a:p>
          <a:p>
            <a:pPr marL="0" indent="-182880" algn="l">
              <a:spcBef>
                <a:spcPts val="0"/>
              </a:spcBef>
              <a:spcAft>
                <a:spcPts val="0"/>
              </a:spcAft>
              <a:buNone/>
            </a:pPr>
            <a:r>
              <a:rPr lang="en-US" sz="1200" b="0">
                <a:solidFill>
                  <a:schemeClr val="tx1"/>
                </a:solidFill>
              </a:rPr>
              <a:t>Senior Staff Associate</a:t>
            </a:r>
          </a:p>
          <a:p>
            <a:pPr marL="0" indent="-182880" algn="l">
              <a:spcBef>
                <a:spcPts val="0"/>
              </a:spcBef>
              <a:spcAft>
                <a:spcPts val="0"/>
              </a:spcAft>
              <a:buNone/>
            </a:pPr>
            <a:r>
              <a:rPr lang="en-US" sz="1200" b="0">
                <a:solidFill>
                  <a:schemeClr val="tx1"/>
                </a:solidFill>
                <a:hlinkClick r:id="rId10"/>
              </a:rPr>
              <a:t>ih2428@columbia.edu</a:t>
            </a:r>
            <a:endParaRPr lang="en-US" sz="1200" b="0">
              <a:solidFill>
                <a:schemeClr val="tx1"/>
              </a:solidFill>
            </a:endParaRPr>
          </a:p>
        </p:txBody>
      </p:sp>
      <p:sp>
        <p:nvSpPr>
          <p:cNvPr id="25" name="TextBox 24">
            <a:extLst>
              <a:ext uri="{FF2B5EF4-FFF2-40B4-BE49-F238E27FC236}">
                <a16:creationId xmlns:a16="http://schemas.microsoft.com/office/drawing/2014/main" id="{317C8EA1-C3B7-C509-984F-3A573B86C699}"/>
              </a:ext>
            </a:extLst>
          </p:cNvPr>
          <p:cNvSpPr txBox="1"/>
          <p:nvPr userDrawn="1"/>
        </p:nvSpPr>
        <p:spPr bwMode="gray">
          <a:xfrm>
            <a:off x="1550982" y="3045360"/>
            <a:ext cx="3886200" cy="914400"/>
          </a:xfrm>
          <a:prstGeom prst="rect">
            <a:avLst/>
          </a:prstGeom>
          <a:noFill/>
        </p:spPr>
        <p:txBody>
          <a:bodyPr wrap="none" lIns="91440" tIns="45720" rIns="91440" bIns="45720" rtlCol="0" anchor="ctr">
            <a:noAutofit/>
          </a:bodyPr>
          <a:lstStyle/>
          <a:p>
            <a:pPr marL="0" indent="-182880" algn="l">
              <a:spcBef>
                <a:spcPts val="0"/>
              </a:spcBef>
              <a:spcAft>
                <a:spcPts val="0"/>
              </a:spcAft>
              <a:buNone/>
            </a:pPr>
            <a:r>
              <a:rPr lang="en-US" sz="1200" b="1">
                <a:solidFill>
                  <a:schemeClr val="tx1"/>
                </a:solidFill>
              </a:rPr>
              <a:t>Ariela Farchi Behar</a:t>
            </a:r>
          </a:p>
          <a:p>
            <a:pPr marL="0" indent="-182880" algn="l">
              <a:spcBef>
                <a:spcPts val="0"/>
              </a:spcBef>
              <a:spcAft>
                <a:spcPts val="0"/>
              </a:spcAft>
              <a:buNone/>
            </a:pPr>
            <a:r>
              <a:rPr lang="en-US" sz="1200" b="0">
                <a:solidFill>
                  <a:schemeClr val="tx1"/>
                </a:solidFill>
              </a:rPr>
              <a:t>M.S. in Sustainability Management</a:t>
            </a:r>
          </a:p>
          <a:p>
            <a:pPr marL="0" indent="-182880" algn="l">
              <a:spcBef>
                <a:spcPts val="0"/>
              </a:spcBef>
              <a:spcAft>
                <a:spcPts val="0"/>
              </a:spcAft>
              <a:buNone/>
            </a:pPr>
            <a:r>
              <a:rPr lang="en-US" sz="1200" b="0">
                <a:solidFill>
                  <a:schemeClr val="tx1"/>
                </a:solidFill>
              </a:rPr>
              <a:t>Staff Associate</a:t>
            </a:r>
          </a:p>
          <a:p>
            <a:pPr marL="0" indent="-182880" algn="l">
              <a:spcBef>
                <a:spcPts val="0"/>
              </a:spcBef>
              <a:spcAft>
                <a:spcPts val="0"/>
              </a:spcAft>
              <a:buNone/>
            </a:pPr>
            <a:r>
              <a:rPr lang="en-US" sz="1200" b="0">
                <a:solidFill>
                  <a:schemeClr val="tx1"/>
                </a:solidFill>
                <a:hlinkClick r:id="rId11"/>
              </a:rPr>
              <a:t>af3487@columbia.edu</a:t>
            </a:r>
            <a:r>
              <a:rPr lang="en-US" sz="1200" b="0">
                <a:solidFill>
                  <a:schemeClr val="tx1"/>
                </a:solidFill>
              </a:rPr>
              <a:t> </a:t>
            </a:r>
          </a:p>
        </p:txBody>
      </p:sp>
      <p:sp>
        <p:nvSpPr>
          <p:cNvPr id="26" name="TextBox 25">
            <a:extLst>
              <a:ext uri="{FF2B5EF4-FFF2-40B4-BE49-F238E27FC236}">
                <a16:creationId xmlns:a16="http://schemas.microsoft.com/office/drawing/2014/main" id="{4FDFC434-AB36-0D48-514A-8AE948DE3135}"/>
              </a:ext>
            </a:extLst>
          </p:cNvPr>
          <p:cNvSpPr txBox="1"/>
          <p:nvPr userDrawn="1"/>
        </p:nvSpPr>
        <p:spPr bwMode="gray">
          <a:xfrm>
            <a:off x="1550982" y="4176189"/>
            <a:ext cx="3886200" cy="914400"/>
          </a:xfrm>
          <a:prstGeom prst="rect">
            <a:avLst/>
          </a:prstGeom>
          <a:noFill/>
        </p:spPr>
        <p:txBody>
          <a:bodyPr wrap="none" lIns="91440" tIns="45720" rIns="91440" bIns="45720" rtlCol="0" anchor="ctr">
            <a:noAutofit/>
          </a:bodyPr>
          <a:lstStyle/>
          <a:p>
            <a:pPr marL="0" indent="-182880" algn="l">
              <a:spcBef>
                <a:spcPts val="0"/>
              </a:spcBef>
              <a:spcAft>
                <a:spcPts val="0"/>
              </a:spcAft>
              <a:buNone/>
            </a:pPr>
            <a:r>
              <a:rPr lang="en-US" sz="1200" b="1">
                <a:solidFill>
                  <a:schemeClr val="tx1"/>
                </a:solidFill>
              </a:rPr>
              <a:t>Pia Doris Morrow</a:t>
            </a:r>
          </a:p>
          <a:p>
            <a:pPr marL="0" indent="-182880" algn="l">
              <a:spcBef>
                <a:spcPts val="0"/>
              </a:spcBef>
              <a:spcAft>
                <a:spcPts val="0"/>
              </a:spcAft>
              <a:buNone/>
            </a:pPr>
            <a:r>
              <a:rPr lang="en-US" sz="1200" b="0">
                <a:solidFill>
                  <a:schemeClr val="tx1"/>
                </a:solidFill>
              </a:rPr>
              <a:t>M.S. in Sustainability Management</a:t>
            </a:r>
          </a:p>
          <a:p>
            <a:pPr marL="0" indent="-182880" algn="l">
              <a:spcBef>
                <a:spcPts val="0"/>
              </a:spcBef>
              <a:spcAft>
                <a:spcPts val="0"/>
              </a:spcAft>
              <a:buNone/>
            </a:pPr>
            <a:r>
              <a:rPr lang="en-US" sz="1200" b="0">
                <a:solidFill>
                  <a:schemeClr val="tx1"/>
                </a:solidFill>
              </a:rPr>
              <a:t>Staff Associate</a:t>
            </a:r>
          </a:p>
          <a:p>
            <a:pPr marL="0" indent="-182880" algn="l">
              <a:spcBef>
                <a:spcPts val="0"/>
              </a:spcBef>
              <a:spcAft>
                <a:spcPts val="0"/>
              </a:spcAft>
              <a:buNone/>
            </a:pPr>
            <a:r>
              <a:rPr lang="en-US" sz="1200" b="0">
                <a:solidFill>
                  <a:schemeClr val="tx1"/>
                </a:solidFill>
                <a:hlinkClick r:id="rId12"/>
              </a:rPr>
              <a:t>pm3346@columbia.edu</a:t>
            </a:r>
            <a:endParaRPr lang="en-US" sz="1200" b="0">
              <a:solidFill>
                <a:schemeClr val="tx1"/>
              </a:solidFill>
            </a:endParaRPr>
          </a:p>
        </p:txBody>
      </p:sp>
      <p:sp>
        <p:nvSpPr>
          <p:cNvPr id="27" name="TextBox 26">
            <a:extLst>
              <a:ext uri="{FF2B5EF4-FFF2-40B4-BE49-F238E27FC236}">
                <a16:creationId xmlns:a16="http://schemas.microsoft.com/office/drawing/2014/main" id="{5F1CB1F0-0A9D-D8FB-46BB-159BFB41E1F8}"/>
              </a:ext>
            </a:extLst>
          </p:cNvPr>
          <p:cNvSpPr txBox="1"/>
          <p:nvPr userDrawn="1"/>
        </p:nvSpPr>
        <p:spPr bwMode="gray">
          <a:xfrm>
            <a:off x="7443127" y="1914531"/>
            <a:ext cx="3886200" cy="914400"/>
          </a:xfrm>
          <a:prstGeom prst="rect">
            <a:avLst/>
          </a:prstGeom>
          <a:noFill/>
        </p:spPr>
        <p:txBody>
          <a:bodyPr wrap="none" lIns="91440" tIns="45720" rIns="91440" bIns="45720" rtlCol="0" anchor="ctr">
            <a:noAutofit/>
          </a:bodyPr>
          <a:lstStyle/>
          <a:p>
            <a:pPr marL="0" indent="-182880" algn="l">
              <a:spcBef>
                <a:spcPts val="0"/>
              </a:spcBef>
              <a:spcAft>
                <a:spcPts val="0"/>
              </a:spcAft>
              <a:buNone/>
            </a:pPr>
            <a:r>
              <a:rPr lang="en-US" sz="1200" b="1">
                <a:solidFill>
                  <a:schemeClr val="tx1"/>
                </a:solidFill>
              </a:rPr>
              <a:t>Gernot Wagner</a:t>
            </a:r>
          </a:p>
          <a:p>
            <a:pPr marL="0" indent="-182880" algn="l">
              <a:spcBef>
                <a:spcPts val="0"/>
              </a:spcBef>
              <a:spcAft>
                <a:spcPts val="0"/>
              </a:spcAft>
              <a:buNone/>
            </a:pPr>
            <a:r>
              <a:rPr lang="en-US" sz="1200" b="0">
                <a:solidFill>
                  <a:schemeClr val="tx1"/>
                </a:solidFill>
              </a:rPr>
              <a:t>Senior Lecturer, Columbia Business School</a:t>
            </a:r>
          </a:p>
          <a:p>
            <a:pPr marL="0" indent="-182880" algn="l">
              <a:spcBef>
                <a:spcPts val="0"/>
              </a:spcBef>
              <a:spcAft>
                <a:spcPts val="0"/>
              </a:spcAft>
              <a:buNone/>
            </a:pPr>
            <a:r>
              <a:rPr lang="en-US" sz="1200" b="0">
                <a:solidFill>
                  <a:schemeClr val="tx1"/>
                </a:solidFill>
              </a:rPr>
              <a:t>Faculty Director, Climate Knowledge Initiative</a:t>
            </a:r>
          </a:p>
          <a:p>
            <a:pPr marL="0" indent="-182880" algn="l">
              <a:spcBef>
                <a:spcPts val="0"/>
              </a:spcBef>
              <a:spcAft>
                <a:spcPts val="0"/>
              </a:spcAft>
              <a:buNone/>
            </a:pPr>
            <a:r>
              <a:rPr lang="en-US" sz="1200" b="0">
                <a:solidFill>
                  <a:schemeClr val="tx1"/>
                </a:solidFill>
                <a:hlinkClick r:id="rId13"/>
              </a:rPr>
              <a:t>gwagner@columbia.edu</a:t>
            </a:r>
            <a:r>
              <a:rPr lang="en-US" sz="1200" b="0">
                <a:solidFill>
                  <a:schemeClr val="tx1"/>
                </a:solidFill>
              </a:rPr>
              <a:t> </a:t>
            </a:r>
          </a:p>
        </p:txBody>
      </p:sp>
      <p:sp>
        <p:nvSpPr>
          <p:cNvPr id="29" name="TextBox 28">
            <a:extLst>
              <a:ext uri="{FF2B5EF4-FFF2-40B4-BE49-F238E27FC236}">
                <a16:creationId xmlns:a16="http://schemas.microsoft.com/office/drawing/2014/main" id="{C319F614-7E26-71B1-D83F-03AE007BA1EB}"/>
              </a:ext>
            </a:extLst>
          </p:cNvPr>
          <p:cNvSpPr txBox="1"/>
          <p:nvPr userDrawn="1"/>
        </p:nvSpPr>
        <p:spPr bwMode="gray">
          <a:xfrm>
            <a:off x="329184" y="1391428"/>
            <a:ext cx="5660136" cy="338328"/>
          </a:xfrm>
          <a:prstGeom prst="rect">
            <a:avLst/>
          </a:prstGeom>
          <a:noFill/>
        </p:spPr>
        <p:txBody>
          <a:bodyPr wrap="none" lIns="91440" tIns="45720" rIns="91440" bIns="45720" rtlCol="0" anchor="ctr">
            <a:noAutofit/>
          </a:bodyPr>
          <a:lstStyle/>
          <a:p>
            <a:pPr marL="0" indent="-182880" algn="l">
              <a:spcBef>
                <a:spcPts val="0"/>
              </a:spcBef>
              <a:spcAft>
                <a:spcPts val="0"/>
              </a:spcAft>
              <a:buNone/>
            </a:pPr>
            <a:r>
              <a:rPr lang="en-US" sz="1600" b="1">
                <a:solidFill>
                  <a:schemeClr val="tx1"/>
                </a:solidFill>
              </a:rPr>
              <a:t>Staff</a:t>
            </a:r>
          </a:p>
        </p:txBody>
      </p:sp>
      <p:sp>
        <p:nvSpPr>
          <p:cNvPr id="30" name="TextBox 29">
            <a:extLst>
              <a:ext uri="{FF2B5EF4-FFF2-40B4-BE49-F238E27FC236}">
                <a16:creationId xmlns:a16="http://schemas.microsoft.com/office/drawing/2014/main" id="{2611D1C8-DA89-34DF-F0CD-0C465B26CAD5}"/>
              </a:ext>
            </a:extLst>
          </p:cNvPr>
          <p:cNvSpPr txBox="1"/>
          <p:nvPr userDrawn="1"/>
        </p:nvSpPr>
        <p:spPr bwMode="gray">
          <a:xfrm>
            <a:off x="6208532" y="1391160"/>
            <a:ext cx="5660136" cy="338328"/>
          </a:xfrm>
          <a:prstGeom prst="rect">
            <a:avLst/>
          </a:prstGeom>
          <a:noFill/>
        </p:spPr>
        <p:txBody>
          <a:bodyPr wrap="none" lIns="91440" tIns="45720" rIns="91440" bIns="45720" rtlCol="0" anchor="ctr">
            <a:noAutofit/>
          </a:bodyPr>
          <a:lstStyle/>
          <a:p>
            <a:pPr marL="0" indent="-182880" algn="l">
              <a:spcBef>
                <a:spcPts val="0"/>
              </a:spcBef>
              <a:spcAft>
                <a:spcPts val="0"/>
              </a:spcAft>
              <a:buNone/>
            </a:pPr>
            <a:r>
              <a:rPr lang="en-US" sz="1600" b="1">
                <a:solidFill>
                  <a:schemeClr val="tx1"/>
                </a:solidFill>
              </a:rPr>
              <a:t>Faculty and Advisors</a:t>
            </a:r>
          </a:p>
        </p:txBody>
      </p:sp>
    </p:spTree>
    <p:extLst>
      <p:ext uri="{BB962C8B-B14F-4D97-AF65-F5344CB8AC3E}">
        <p14:creationId xmlns:p14="http://schemas.microsoft.com/office/powerpoint/2010/main" val="18348683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Key messages">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A95B8BD8-E431-D455-1ED2-406291B065BB}"/>
              </a:ext>
            </a:extLst>
          </p:cNvPr>
          <p:cNvGraphicFramePr>
            <a:graphicFrameLocks/>
          </p:cNvGraphicFramePr>
          <p:nvPr userDrawn="1">
            <p:custDataLst>
              <p:tags r:id="rId1"/>
            </p:custDataLst>
            <p:extLst>
              <p:ext uri="{D42A27DB-BD31-4B8C-83A1-F6EECF244321}">
                <p14:modId xmlns:p14="http://schemas.microsoft.com/office/powerpoint/2010/main" val="3810513497"/>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think-cell data - do not delete" hidden="1">
                        <a:extLst>
                          <a:ext uri="{FF2B5EF4-FFF2-40B4-BE49-F238E27FC236}">
                            <a16:creationId xmlns:a16="http://schemas.microsoft.com/office/drawing/2014/main" id="{A95B8BD8-E431-D455-1ED2-406291B065BB}"/>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6" name="Picture Placeholder 28">
            <a:extLst>
              <a:ext uri="{FF2B5EF4-FFF2-40B4-BE49-F238E27FC236}">
                <a16:creationId xmlns:a16="http://schemas.microsoft.com/office/drawing/2014/main" id="{8D15BC06-EE81-73BA-5732-C5A6FE9E4950}"/>
              </a:ext>
            </a:extLst>
          </p:cNvPr>
          <p:cNvSpPr>
            <a:spLocks noGrp="1"/>
          </p:cNvSpPr>
          <p:nvPr>
            <p:ph type="pic" sz="quarter" idx="12"/>
          </p:nvPr>
        </p:nvSpPr>
        <p:spPr>
          <a:xfrm>
            <a:off x="330200" y="768350"/>
            <a:ext cx="3510784" cy="4981062"/>
          </a:xfrm>
          <a:prstGeom prst="rect">
            <a:avLst/>
          </a:prstGeom>
        </p:spPr>
        <p:txBody>
          <a:bodyPr/>
          <a:lstStyle>
            <a:lvl1pPr marL="0">
              <a:defRPr/>
            </a:lvl1pPr>
          </a:lstStyle>
          <a:p>
            <a:r>
              <a:rPr lang="en-US"/>
              <a:t>Click icon to add picture</a:t>
            </a:r>
          </a:p>
        </p:txBody>
      </p:sp>
      <p:sp>
        <p:nvSpPr>
          <p:cNvPr id="8" name="Text Placeholder 2">
            <a:extLst>
              <a:ext uri="{FF2B5EF4-FFF2-40B4-BE49-F238E27FC236}">
                <a16:creationId xmlns:a16="http://schemas.microsoft.com/office/drawing/2014/main" id="{1BB0C580-AC9F-ECD5-99CE-AEC9A368329A}"/>
              </a:ext>
            </a:extLst>
          </p:cNvPr>
          <p:cNvSpPr>
            <a:spLocks noGrp="1"/>
          </p:cNvSpPr>
          <p:nvPr>
            <p:ph type="body" sz="quarter" idx="13"/>
          </p:nvPr>
        </p:nvSpPr>
        <p:spPr>
          <a:xfrm>
            <a:off x="4183267" y="768350"/>
            <a:ext cx="7502525" cy="498106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Footer Placeholder 4">
            <a:extLst>
              <a:ext uri="{FF2B5EF4-FFF2-40B4-BE49-F238E27FC236}">
                <a16:creationId xmlns:a16="http://schemas.microsoft.com/office/drawing/2014/main" id="{F8E3FE2A-C8FA-E15E-73E2-8DCE607136B1}"/>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a:solidFill>
                <a:schemeClr val="tx1"/>
              </a:solidFill>
            </a:endParaRPr>
          </a:p>
        </p:txBody>
      </p:sp>
      <p:sp>
        <p:nvSpPr>
          <p:cNvPr id="4" name="Content Placeholder 3">
            <a:extLst>
              <a:ext uri="{FF2B5EF4-FFF2-40B4-BE49-F238E27FC236}">
                <a16:creationId xmlns:a16="http://schemas.microsoft.com/office/drawing/2014/main" id="{CE74C9EC-1A5B-0243-D83E-2EB318287464}"/>
              </a:ext>
            </a:extLst>
          </p:cNvPr>
          <p:cNvSpPr>
            <a:spLocks noGrp="1"/>
          </p:cNvSpPr>
          <p:nvPr>
            <p:ph sz="quarter" idx="14" hasCustomPrompt="1"/>
          </p:nvPr>
        </p:nvSpPr>
        <p:spPr>
          <a:xfrm>
            <a:off x="501445" y="4305300"/>
            <a:ext cx="3165987" cy="1295400"/>
          </a:xfrm>
          <a:prstGeom prst="rect">
            <a:avLst/>
          </a:prstGeom>
        </p:spPr>
        <p:txBody>
          <a:bodyPr>
            <a:noAutofit/>
          </a:bodyPr>
          <a:lstStyle>
            <a:lvl1pPr marL="0">
              <a:buNone/>
              <a:defRPr sz="2800" b="1"/>
            </a:lvl1pPr>
          </a:lstStyle>
          <a:p>
            <a:pPr lvl="0"/>
            <a:r>
              <a:rPr lang="en-US"/>
              <a:t>Key message title</a:t>
            </a:r>
          </a:p>
        </p:txBody>
      </p:sp>
      <p:pic>
        <p:nvPicPr>
          <p:cNvPr id="3" name="Picture 2">
            <a:extLst>
              <a:ext uri="{FF2B5EF4-FFF2-40B4-BE49-F238E27FC236}">
                <a16:creationId xmlns:a16="http://schemas.microsoft.com/office/drawing/2014/main" id="{5A25D064-2BE4-86EE-5F81-C5566F1AAC0B}"/>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9559473" y="6392206"/>
            <a:ext cx="2302327" cy="385640"/>
          </a:xfrm>
          <a:prstGeom prst="rect">
            <a:avLst/>
          </a:prstGeom>
        </p:spPr>
      </p:pic>
    </p:spTree>
    <p:extLst>
      <p:ext uri="{BB962C8B-B14F-4D97-AF65-F5344CB8AC3E}">
        <p14:creationId xmlns:p14="http://schemas.microsoft.com/office/powerpoint/2010/main" val="1398101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Key messages">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A95B8BD8-E431-D455-1ED2-406291B065BB}"/>
              </a:ext>
            </a:extLst>
          </p:cNvPr>
          <p:cNvGraphicFramePr>
            <a:graphicFrameLocks/>
          </p:cNvGraphicFramePr>
          <p:nvPr userDrawn="1">
            <p:custDataLst>
              <p:tags r:id="rId1"/>
            </p:custDataLst>
            <p:extLst>
              <p:ext uri="{D42A27DB-BD31-4B8C-83A1-F6EECF244321}">
                <p14:modId xmlns:p14="http://schemas.microsoft.com/office/powerpoint/2010/main" val="3810513497"/>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think-cell data - do not delete" hidden="1">
                        <a:extLst>
                          <a:ext uri="{FF2B5EF4-FFF2-40B4-BE49-F238E27FC236}">
                            <a16:creationId xmlns:a16="http://schemas.microsoft.com/office/drawing/2014/main" id="{A95B8BD8-E431-D455-1ED2-406291B065BB}"/>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6" name="Picture Placeholder 28">
            <a:extLst>
              <a:ext uri="{FF2B5EF4-FFF2-40B4-BE49-F238E27FC236}">
                <a16:creationId xmlns:a16="http://schemas.microsoft.com/office/drawing/2014/main" id="{8D15BC06-EE81-73BA-5732-C5A6FE9E4950}"/>
              </a:ext>
            </a:extLst>
          </p:cNvPr>
          <p:cNvSpPr>
            <a:spLocks noGrp="1"/>
          </p:cNvSpPr>
          <p:nvPr>
            <p:ph type="pic" sz="quarter" idx="12"/>
          </p:nvPr>
        </p:nvSpPr>
        <p:spPr>
          <a:xfrm>
            <a:off x="330200" y="768350"/>
            <a:ext cx="3510784" cy="4981062"/>
          </a:xfrm>
          <a:prstGeom prst="rect">
            <a:avLst/>
          </a:prstGeom>
        </p:spPr>
        <p:txBody>
          <a:bodyPr/>
          <a:lstStyle>
            <a:lvl1pPr marL="0">
              <a:defRPr/>
            </a:lvl1pPr>
          </a:lstStyle>
          <a:p>
            <a:r>
              <a:rPr lang="en-US"/>
              <a:t>Click icon to add picture</a:t>
            </a:r>
          </a:p>
        </p:txBody>
      </p:sp>
      <p:sp>
        <p:nvSpPr>
          <p:cNvPr id="8" name="Text Placeholder 2">
            <a:extLst>
              <a:ext uri="{FF2B5EF4-FFF2-40B4-BE49-F238E27FC236}">
                <a16:creationId xmlns:a16="http://schemas.microsoft.com/office/drawing/2014/main" id="{1BB0C580-AC9F-ECD5-99CE-AEC9A368329A}"/>
              </a:ext>
            </a:extLst>
          </p:cNvPr>
          <p:cNvSpPr>
            <a:spLocks noGrp="1"/>
          </p:cNvSpPr>
          <p:nvPr>
            <p:ph type="body" sz="quarter" idx="13"/>
          </p:nvPr>
        </p:nvSpPr>
        <p:spPr>
          <a:xfrm>
            <a:off x="4183267" y="768350"/>
            <a:ext cx="7502525" cy="498106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Footer Placeholder 4">
            <a:extLst>
              <a:ext uri="{FF2B5EF4-FFF2-40B4-BE49-F238E27FC236}">
                <a16:creationId xmlns:a16="http://schemas.microsoft.com/office/drawing/2014/main" id="{F8E3FE2A-C8FA-E15E-73E2-8DCE607136B1}"/>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a:solidFill>
                <a:schemeClr val="tx1"/>
              </a:solidFill>
            </a:endParaRPr>
          </a:p>
        </p:txBody>
      </p:sp>
      <p:sp>
        <p:nvSpPr>
          <p:cNvPr id="4" name="Content Placeholder 3">
            <a:extLst>
              <a:ext uri="{FF2B5EF4-FFF2-40B4-BE49-F238E27FC236}">
                <a16:creationId xmlns:a16="http://schemas.microsoft.com/office/drawing/2014/main" id="{CE74C9EC-1A5B-0243-D83E-2EB318287464}"/>
              </a:ext>
            </a:extLst>
          </p:cNvPr>
          <p:cNvSpPr>
            <a:spLocks noGrp="1"/>
          </p:cNvSpPr>
          <p:nvPr>
            <p:ph sz="quarter" idx="14" hasCustomPrompt="1"/>
          </p:nvPr>
        </p:nvSpPr>
        <p:spPr>
          <a:xfrm>
            <a:off x="501445" y="4305300"/>
            <a:ext cx="3165987" cy="1295400"/>
          </a:xfrm>
          <a:prstGeom prst="rect">
            <a:avLst/>
          </a:prstGeom>
        </p:spPr>
        <p:txBody>
          <a:bodyPr>
            <a:noAutofit/>
          </a:bodyPr>
          <a:lstStyle>
            <a:lvl1pPr marL="0">
              <a:buNone/>
              <a:defRPr sz="2800" b="1"/>
            </a:lvl1pPr>
          </a:lstStyle>
          <a:p>
            <a:pPr lvl="0"/>
            <a:r>
              <a:rPr lang="en-US"/>
              <a:t>Key message title</a:t>
            </a:r>
          </a:p>
        </p:txBody>
      </p:sp>
    </p:spTree>
    <p:extLst>
      <p:ext uri="{BB962C8B-B14F-4D97-AF65-F5344CB8AC3E}">
        <p14:creationId xmlns:p14="http://schemas.microsoft.com/office/powerpoint/2010/main" val="42596123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ctions Items List">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B43B131C-746B-39C7-7312-75C7B13BBCEF}"/>
              </a:ext>
            </a:extLst>
          </p:cNvPr>
          <p:cNvGraphicFramePr>
            <a:graphicFrameLocks/>
          </p:cNvGraphicFramePr>
          <p:nvPr userDrawn="1">
            <p:custDataLst>
              <p:tags r:id="rId1"/>
            </p:custDataLst>
            <p:extLst>
              <p:ext uri="{D42A27DB-BD31-4B8C-83A1-F6EECF244321}">
                <p14:modId xmlns:p14="http://schemas.microsoft.com/office/powerpoint/2010/main" val="3976044077"/>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think-cell data - do not delete" hidden="1">
                        <a:extLst>
                          <a:ext uri="{FF2B5EF4-FFF2-40B4-BE49-F238E27FC236}">
                            <a16:creationId xmlns:a16="http://schemas.microsoft.com/office/drawing/2014/main" id="{B43B131C-746B-39C7-7312-75C7B13BBCEF}"/>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3" name="Table Placeholder 2">
            <a:extLst>
              <a:ext uri="{FF2B5EF4-FFF2-40B4-BE49-F238E27FC236}">
                <a16:creationId xmlns:a16="http://schemas.microsoft.com/office/drawing/2014/main" id="{912BC789-652B-24D3-1691-9FE570C848A0}"/>
              </a:ext>
            </a:extLst>
          </p:cNvPr>
          <p:cNvSpPr>
            <a:spLocks noGrp="1"/>
          </p:cNvSpPr>
          <p:nvPr>
            <p:ph type="tbl" sz="quarter" idx="11"/>
          </p:nvPr>
        </p:nvSpPr>
        <p:spPr>
          <a:xfrm>
            <a:off x="334963" y="2195551"/>
            <a:ext cx="11521440" cy="3904488"/>
          </a:xfrm>
        </p:spPr>
        <p:txBody>
          <a:bodyPr/>
          <a:lstStyle/>
          <a:p>
            <a:endParaRPr lang="en-US"/>
          </a:p>
        </p:txBody>
      </p:sp>
      <p:sp>
        <p:nvSpPr>
          <p:cNvPr id="4" name="Title 1">
            <a:extLst>
              <a:ext uri="{FF2B5EF4-FFF2-40B4-BE49-F238E27FC236}">
                <a16:creationId xmlns:a16="http://schemas.microsoft.com/office/drawing/2014/main" id="{3224D32E-A984-55C4-82E1-CC1C751DA31F}"/>
              </a:ext>
            </a:extLst>
          </p:cNvPr>
          <p:cNvSpPr>
            <a:spLocks noGrp="1"/>
          </p:cNvSpPr>
          <p:nvPr>
            <p:ph type="title" hasCustomPrompt="1"/>
          </p:nvPr>
        </p:nvSpPr>
        <p:spPr>
          <a:xfrm>
            <a:off x="334963" y="513568"/>
            <a:ext cx="11522076" cy="754846"/>
          </a:xfrm>
          <a:prstGeom prst="rect">
            <a:avLst/>
          </a:prstGeom>
        </p:spPr>
        <p:txBody>
          <a:bodyPr vert="horz" wrap="square" tIns="0" rIns="91440" bIns="0" anchor="t">
            <a:noAutofit/>
          </a:bodyPr>
          <a:lstStyle>
            <a:lvl1pPr>
              <a:spcBef>
                <a:spcPts val="0"/>
              </a:spcBef>
              <a:defRPr sz="2800" baseline="0"/>
            </a:lvl1pPr>
          </a:lstStyle>
          <a:p>
            <a:r>
              <a:rPr lang="en-US"/>
              <a:t>Action Items List – Team [insert topic]</a:t>
            </a:r>
          </a:p>
        </p:txBody>
      </p:sp>
      <p:sp>
        <p:nvSpPr>
          <p:cNvPr id="7" name="Footer Placeholder 4">
            <a:extLst>
              <a:ext uri="{FF2B5EF4-FFF2-40B4-BE49-F238E27FC236}">
                <a16:creationId xmlns:a16="http://schemas.microsoft.com/office/drawing/2014/main" id="{280FCD16-E095-44F9-ED74-4697D5240FD4}"/>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a:solidFill>
                <a:schemeClr val="tx1"/>
              </a:solidFill>
            </a:endParaRPr>
          </a:p>
        </p:txBody>
      </p:sp>
      <p:sp>
        <p:nvSpPr>
          <p:cNvPr id="6" name="Text Placeholder 6">
            <a:extLst>
              <a:ext uri="{FF2B5EF4-FFF2-40B4-BE49-F238E27FC236}">
                <a16:creationId xmlns:a16="http://schemas.microsoft.com/office/drawing/2014/main" id="{7B0532E4-3B5D-F9C8-81C4-3E089BD7EF1F}"/>
              </a:ext>
            </a:extLst>
          </p:cNvPr>
          <p:cNvSpPr>
            <a:spLocks noGrp="1"/>
          </p:cNvSpPr>
          <p:nvPr>
            <p:ph type="body" sz="quarter" idx="13" hasCustomPrompt="1"/>
          </p:nvPr>
        </p:nvSpPr>
        <p:spPr>
          <a:xfrm>
            <a:off x="329184" y="1498005"/>
            <a:ext cx="8705088" cy="548640"/>
          </a:xfrm>
          <a:prstGeom prst="rect">
            <a:avLst/>
          </a:prstGeom>
        </p:spPr>
        <p:txBody>
          <a:bodyPr anchor="b"/>
          <a:lstStyle>
            <a:lvl1pPr marL="0" indent="0">
              <a:spcBef>
                <a:spcPts val="0"/>
              </a:spcBef>
              <a:buNone/>
              <a:defRPr sz="1600" b="1"/>
            </a:lvl1pPr>
            <a:lvl2pPr>
              <a:buNone/>
              <a:defRPr sz="1600" b="1"/>
            </a:lvl2pPr>
            <a:lvl3pPr>
              <a:buNone/>
              <a:defRPr sz="1600" b="1"/>
            </a:lvl3pPr>
            <a:lvl4pPr>
              <a:buNone/>
              <a:defRPr sz="1600" b="1"/>
            </a:lvl4pPr>
            <a:lvl5pPr>
              <a:buNone/>
              <a:defRPr sz="1600" b="1"/>
            </a:lvl5pPr>
          </a:lstStyle>
          <a:p>
            <a:pPr lvl="0"/>
            <a:r>
              <a:rPr lang="en-US"/>
              <a:t>Week of [insert date]</a:t>
            </a:r>
          </a:p>
        </p:txBody>
      </p:sp>
      <p:cxnSp>
        <p:nvCxnSpPr>
          <p:cNvPr id="9" name="btfpColumnHeaderBoxLine984923">
            <a:extLst>
              <a:ext uri="{FF2B5EF4-FFF2-40B4-BE49-F238E27FC236}">
                <a16:creationId xmlns:a16="http://schemas.microsoft.com/office/drawing/2014/main" id="{C98100D3-07F0-A4A3-F359-C34DFF8A2942}"/>
              </a:ext>
            </a:extLst>
          </p:cNvPr>
          <p:cNvCxnSpPr>
            <a:cxnSpLocks/>
          </p:cNvCxnSpPr>
          <p:nvPr userDrawn="1"/>
        </p:nvCxnSpPr>
        <p:spPr bwMode="gray">
          <a:xfrm flipV="1">
            <a:off x="323332" y="2046377"/>
            <a:ext cx="8705088" cy="268"/>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499300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B43B131C-746B-39C7-7312-75C7B13BBCEF}"/>
              </a:ext>
            </a:extLst>
          </p:cNvPr>
          <p:cNvGraphicFramePr>
            <a:graphicFrameLocks/>
          </p:cNvGraphicFramePr>
          <p:nvPr userDrawn="1">
            <p:custDataLst>
              <p:tags r:id="rId1"/>
            </p:custDataLst>
            <p:extLst>
              <p:ext uri="{D42A27DB-BD31-4B8C-83A1-F6EECF244321}">
                <p14:modId xmlns:p14="http://schemas.microsoft.com/office/powerpoint/2010/main" val="915706324"/>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think-cell data - do not delete" hidden="1">
                        <a:extLst>
                          <a:ext uri="{FF2B5EF4-FFF2-40B4-BE49-F238E27FC236}">
                            <a16:creationId xmlns:a16="http://schemas.microsoft.com/office/drawing/2014/main" id="{B43B131C-746B-39C7-7312-75C7B13BBCEF}"/>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8" name="Content Placeholder 7">
            <a:extLst>
              <a:ext uri="{FF2B5EF4-FFF2-40B4-BE49-F238E27FC236}">
                <a16:creationId xmlns:a16="http://schemas.microsoft.com/office/drawing/2014/main" id="{F98225C8-4915-8CC0-16E1-F4360ABECE6A}"/>
              </a:ext>
            </a:extLst>
          </p:cNvPr>
          <p:cNvSpPr>
            <a:spLocks noGrp="1"/>
          </p:cNvSpPr>
          <p:nvPr>
            <p:ph sz="quarter" idx="10"/>
          </p:nvPr>
        </p:nvSpPr>
        <p:spPr>
          <a:xfrm>
            <a:off x="334963" y="1549400"/>
            <a:ext cx="11522075" cy="45466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itle 1">
            <a:extLst>
              <a:ext uri="{FF2B5EF4-FFF2-40B4-BE49-F238E27FC236}">
                <a16:creationId xmlns:a16="http://schemas.microsoft.com/office/drawing/2014/main" id="{3224D32E-A984-55C4-82E1-CC1C751DA31F}"/>
              </a:ext>
            </a:extLst>
          </p:cNvPr>
          <p:cNvSpPr>
            <a:spLocks noGrp="1"/>
          </p:cNvSpPr>
          <p:nvPr>
            <p:ph type="title" hasCustomPrompt="1"/>
          </p:nvPr>
        </p:nvSpPr>
        <p:spPr>
          <a:xfrm>
            <a:off x="334963" y="513568"/>
            <a:ext cx="11522076" cy="754846"/>
          </a:xfrm>
          <a:prstGeom prst="rect">
            <a:avLst/>
          </a:prstGeom>
        </p:spPr>
        <p:txBody>
          <a:bodyPr vert="horz" wrap="square" tIns="0" rIns="91440" bIns="0" anchor="t">
            <a:noAutofit/>
          </a:bodyPr>
          <a:lstStyle>
            <a:lvl1pPr>
              <a:spcBef>
                <a:spcPts val="0"/>
              </a:spcBef>
              <a:defRPr sz="2800" baseline="0"/>
            </a:lvl1pPr>
          </a:lstStyle>
          <a:p>
            <a:r>
              <a:rPr lang="en-US"/>
              <a:t>Slide title: key message in 1-2 lines</a:t>
            </a:r>
          </a:p>
        </p:txBody>
      </p:sp>
      <p:sp>
        <p:nvSpPr>
          <p:cNvPr id="7" name="Footer Placeholder 4">
            <a:extLst>
              <a:ext uri="{FF2B5EF4-FFF2-40B4-BE49-F238E27FC236}">
                <a16:creationId xmlns:a16="http://schemas.microsoft.com/office/drawing/2014/main" id="{280FCD16-E095-44F9-ED74-4697D5240FD4}"/>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a:solidFill>
                <a:schemeClr val="tx1"/>
              </a:solidFill>
            </a:endParaRPr>
          </a:p>
        </p:txBody>
      </p:sp>
    </p:spTree>
    <p:extLst>
      <p:ext uri="{BB962C8B-B14F-4D97-AF65-F5344CB8AC3E}">
        <p14:creationId xmlns:p14="http://schemas.microsoft.com/office/powerpoint/2010/main" val="13924478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 subtitle">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D45A0740-5308-CBF0-81F8-92FACC0E5FD5}"/>
              </a:ext>
            </a:extLst>
          </p:cNvPr>
          <p:cNvSpPr>
            <a:spLocks noGrp="1"/>
          </p:cNvSpPr>
          <p:nvPr>
            <p:ph type="body" sz="quarter" idx="13" hasCustomPrompt="1"/>
          </p:nvPr>
        </p:nvSpPr>
        <p:spPr>
          <a:xfrm>
            <a:off x="329184" y="1498005"/>
            <a:ext cx="8705088" cy="548640"/>
          </a:xfrm>
          <a:prstGeom prst="rect">
            <a:avLst/>
          </a:prstGeom>
        </p:spPr>
        <p:txBody>
          <a:bodyPr anchor="b"/>
          <a:lstStyle>
            <a:lvl1pPr marL="0" indent="0">
              <a:spcBef>
                <a:spcPts val="0"/>
              </a:spcBef>
              <a:buNone/>
              <a:defRPr sz="1600" b="1"/>
            </a:lvl1pPr>
            <a:lvl2pPr>
              <a:buNone/>
              <a:defRPr sz="1600" b="1"/>
            </a:lvl2pPr>
            <a:lvl3pPr>
              <a:buNone/>
              <a:defRPr sz="1600" b="1"/>
            </a:lvl3pPr>
            <a:lvl4pPr>
              <a:buNone/>
              <a:defRPr sz="1600" b="1"/>
            </a:lvl4pPr>
            <a:lvl5pPr>
              <a:buNone/>
              <a:defRPr sz="1600" b="1"/>
            </a:lvl5pPr>
          </a:lstStyle>
          <a:p>
            <a:pPr lvl="0"/>
            <a:r>
              <a:rPr lang="en-US"/>
              <a:t>Subtitle (1 line preferred, 2 lines if necessary)</a:t>
            </a:r>
          </a:p>
        </p:txBody>
      </p:sp>
      <p:graphicFrame>
        <p:nvGraphicFramePr>
          <p:cNvPr id="5" name="think-cell data - do not delete" hidden="1">
            <a:extLst>
              <a:ext uri="{FF2B5EF4-FFF2-40B4-BE49-F238E27FC236}">
                <a16:creationId xmlns:a16="http://schemas.microsoft.com/office/drawing/2014/main" id="{B43B131C-746B-39C7-7312-75C7B13BBCEF}"/>
              </a:ext>
            </a:extLst>
          </p:cNvPr>
          <p:cNvGraphicFramePr>
            <a:graphicFrameLocks/>
          </p:cNvGraphicFramePr>
          <p:nvPr userDrawn="1">
            <p:custDataLst>
              <p:tags r:id="rId1"/>
            </p:custDataLst>
            <p:extLst>
              <p:ext uri="{D42A27DB-BD31-4B8C-83A1-F6EECF244321}">
                <p14:modId xmlns:p14="http://schemas.microsoft.com/office/powerpoint/2010/main" val="915706324"/>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think-cell data - do not delete" hidden="1">
                        <a:extLst>
                          <a:ext uri="{FF2B5EF4-FFF2-40B4-BE49-F238E27FC236}">
                            <a16:creationId xmlns:a16="http://schemas.microsoft.com/office/drawing/2014/main" id="{B43B131C-746B-39C7-7312-75C7B13BBCEF}"/>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10" name="Title 1">
            <a:extLst>
              <a:ext uri="{FF2B5EF4-FFF2-40B4-BE49-F238E27FC236}">
                <a16:creationId xmlns:a16="http://schemas.microsoft.com/office/drawing/2014/main" id="{1C78BD8F-C645-A2A2-1872-C72128CDC9DD}"/>
              </a:ext>
            </a:extLst>
          </p:cNvPr>
          <p:cNvSpPr>
            <a:spLocks noGrp="1"/>
          </p:cNvSpPr>
          <p:nvPr>
            <p:ph type="title" hasCustomPrompt="1"/>
          </p:nvPr>
        </p:nvSpPr>
        <p:spPr>
          <a:xfrm>
            <a:off x="334963" y="513568"/>
            <a:ext cx="11522076" cy="754846"/>
          </a:xfrm>
          <a:prstGeom prst="rect">
            <a:avLst/>
          </a:prstGeom>
        </p:spPr>
        <p:txBody>
          <a:bodyPr vert="horz" wrap="square" tIns="0" rIns="91440" bIns="0" anchor="t">
            <a:noAutofit/>
          </a:bodyPr>
          <a:lstStyle>
            <a:lvl1pPr>
              <a:spcBef>
                <a:spcPts val="0"/>
              </a:spcBef>
              <a:defRPr sz="2800" baseline="0"/>
            </a:lvl1pPr>
          </a:lstStyle>
          <a:p>
            <a:r>
              <a:rPr lang="en-US"/>
              <a:t>Slide title: key message in 1-2 lines</a:t>
            </a:r>
          </a:p>
        </p:txBody>
      </p:sp>
      <p:sp>
        <p:nvSpPr>
          <p:cNvPr id="8" name="Content Placeholder 7">
            <a:extLst>
              <a:ext uri="{FF2B5EF4-FFF2-40B4-BE49-F238E27FC236}">
                <a16:creationId xmlns:a16="http://schemas.microsoft.com/office/drawing/2014/main" id="{F98225C8-4915-8CC0-16E1-F4360ABECE6A}"/>
              </a:ext>
            </a:extLst>
          </p:cNvPr>
          <p:cNvSpPr>
            <a:spLocks noGrp="1"/>
          </p:cNvSpPr>
          <p:nvPr>
            <p:ph sz="quarter" idx="10"/>
          </p:nvPr>
        </p:nvSpPr>
        <p:spPr>
          <a:xfrm>
            <a:off x="334963" y="2195551"/>
            <a:ext cx="11522075" cy="3900449"/>
          </a:xfrm>
          <a:prstGeom prst="rect">
            <a:avLst/>
          </a:prstGeom>
        </p:spPr>
        <p:txBody>
          <a:bodyPr/>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4" name="btfpColumnHeaderBoxLine984923">
            <a:extLst>
              <a:ext uri="{FF2B5EF4-FFF2-40B4-BE49-F238E27FC236}">
                <a16:creationId xmlns:a16="http://schemas.microsoft.com/office/drawing/2014/main" id="{E72DFAE3-4892-5F57-4AB8-649E2B0A9BE4}"/>
              </a:ext>
            </a:extLst>
          </p:cNvPr>
          <p:cNvCxnSpPr>
            <a:cxnSpLocks/>
          </p:cNvCxnSpPr>
          <p:nvPr userDrawn="1"/>
        </p:nvCxnSpPr>
        <p:spPr bwMode="gray">
          <a:xfrm flipV="1">
            <a:off x="323332" y="2046377"/>
            <a:ext cx="8705088" cy="268"/>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12" name="Footer Placeholder 4">
            <a:extLst>
              <a:ext uri="{FF2B5EF4-FFF2-40B4-BE49-F238E27FC236}">
                <a16:creationId xmlns:a16="http://schemas.microsoft.com/office/drawing/2014/main" id="{D5CF8F52-E9D4-90AB-9F09-6D9707D6F69C}"/>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a:solidFill>
                <a:schemeClr val="tx1"/>
              </a:solidFill>
            </a:endParaRPr>
          </a:p>
        </p:txBody>
      </p:sp>
    </p:spTree>
    <p:extLst>
      <p:ext uri="{BB962C8B-B14F-4D97-AF65-F5344CB8AC3E}">
        <p14:creationId xmlns:p14="http://schemas.microsoft.com/office/powerpoint/2010/main" val="33788222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 observation box">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B43B131C-746B-39C7-7312-75C7B13BBCEF}"/>
              </a:ext>
            </a:extLst>
          </p:cNvPr>
          <p:cNvGraphicFramePr>
            <a:graphicFrameLocks/>
          </p:cNvGraphicFramePr>
          <p:nvPr userDrawn="1">
            <p:custDataLst>
              <p:tags r:id="rId1"/>
            </p:custDataLst>
            <p:extLst>
              <p:ext uri="{D42A27DB-BD31-4B8C-83A1-F6EECF244321}">
                <p14:modId xmlns:p14="http://schemas.microsoft.com/office/powerpoint/2010/main" val="915706324"/>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think-cell data - do not delete" hidden="1">
                        <a:extLst>
                          <a:ext uri="{FF2B5EF4-FFF2-40B4-BE49-F238E27FC236}">
                            <a16:creationId xmlns:a16="http://schemas.microsoft.com/office/drawing/2014/main" id="{B43B131C-746B-39C7-7312-75C7B13BBCEF}"/>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6" name="Content Placeholder 7">
            <a:extLst>
              <a:ext uri="{FF2B5EF4-FFF2-40B4-BE49-F238E27FC236}">
                <a16:creationId xmlns:a16="http://schemas.microsoft.com/office/drawing/2014/main" id="{AE98D010-549A-A025-29B5-49A6F329B63C}"/>
              </a:ext>
            </a:extLst>
          </p:cNvPr>
          <p:cNvSpPr>
            <a:spLocks noGrp="1"/>
          </p:cNvSpPr>
          <p:nvPr>
            <p:ph sz="quarter" idx="10"/>
          </p:nvPr>
        </p:nvSpPr>
        <p:spPr>
          <a:xfrm>
            <a:off x="334963" y="1549400"/>
            <a:ext cx="8707437" cy="4546600"/>
          </a:xfrm>
          <a:prstGeom prst="rect">
            <a:avLst/>
          </a:prstGeom>
        </p:spPr>
        <p:txBody>
          <a:bodyPr/>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2">
            <a:extLst>
              <a:ext uri="{FF2B5EF4-FFF2-40B4-BE49-F238E27FC236}">
                <a16:creationId xmlns:a16="http://schemas.microsoft.com/office/drawing/2014/main" id="{B3271FAA-0686-C771-4C7B-680159526E9D}"/>
              </a:ext>
            </a:extLst>
          </p:cNvPr>
          <p:cNvSpPr>
            <a:spLocks noGrp="1"/>
          </p:cNvSpPr>
          <p:nvPr>
            <p:ph type="body" sz="quarter" idx="14"/>
          </p:nvPr>
        </p:nvSpPr>
        <p:spPr>
          <a:xfrm>
            <a:off x="9308592" y="1549400"/>
            <a:ext cx="2551176" cy="4546600"/>
          </a:xfrm>
          <a:prstGeom prst="rect">
            <a:avLst/>
          </a:prstGeom>
          <a:solidFill>
            <a:srgbClr val="E4E8EF"/>
          </a:solidFill>
        </p:spPr>
        <p:txBody>
          <a:bodyPr lIns="137160" tIns="137160" rIns="274320" bIns="137160">
            <a:noAutofit/>
          </a:bodyPr>
          <a:lstStyle>
            <a:lvl1pPr>
              <a:spcBef>
                <a:spcPts val="0"/>
              </a:spcBef>
              <a:defRPr sz="1250"/>
            </a:lvl1pPr>
            <a:lvl2pPr>
              <a:spcBef>
                <a:spcPts val="0"/>
              </a:spcBef>
              <a:defRPr sz="850"/>
            </a:lvl2pPr>
            <a:lvl3pPr>
              <a:spcBef>
                <a:spcPts val="0"/>
              </a:spcBef>
              <a:defRPr sz="850"/>
            </a:lvl3pPr>
            <a:lvl4pPr>
              <a:spcBef>
                <a:spcPts val="0"/>
              </a:spcBef>
              <a:defRPr sz="850"/>
            </a:lvl4pPr>
            <a:lvl5pPr>
              <a:spcBef>
                <a:spcPts val="0"/>
              </a:spcBef>
              <a:defRPr sz="8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1">
            <a:extLst>
              <a:ext uri="{FF2B5EF4-FFF2-40B4-BE49-F238E27FC236}">
                <a16:creationId xmlns:a16="http://schemas.microsoft.com/office/drawing/2014/main" id="{8EFBAF13-868F-823F-B62A-D77B0C5CA198}"/>
              </a:ext>
            </a:extLst>
          </p:cNvPr>
          <p:cNvSpPr>
            <a:spLocks noGrp="1"/>
          </p:cNvSpPr>
          <p:nvPr>
            <p:ph type="title" hasCustomPrompt="1"/>
          </p:nvPr>
        </p:nvSpPr>
        <p:spPr>
          <a:xfrm>
            <a:off x="334963" y="513568"/>
            <a:ext cx="11522076" cy="754846"/>
          </a:xfrm>
          <a:prstGeom prst="rect">
            <a:avLst/>
          </a:prstGeom>
        </p:spPr>
        <p:txBody>
          <a:bodyPr vert="horz" wrap="square" tIns="0" rIns="91440" bIns="0" anchor="t">
            <a:noAutofit/>
          </a:bodyPr>
          <a:lstStyle>
            <a:lvl1pPr>
              <a:spcBef>
                <a:spcPts val="0"/>
              </a:spcBef>
              <a:defRPr sz="2800" baseline="0"/>
            </a:lvl1pPr>
          </a:lstStyle>
          <a:p>
            <a:r>
              <a:rPr lang="en-US"/>
              <a:t>Slide title: key message in 1-2 lines</a:t>
            </a:r>
          </a:p>
        </p:txBody>
      </p:sp>
      <p:sp>
        <p:nvSpPr>
          <p:cNvPr id="12" name="Footer Placeholder 4">
            <a:extLst>
              <a:ext uri="{FF2B5EF4-FFF2-40B4-BE49-F238E27FC236}">
                <a16:creationId xmlns:a16="http://schemas.microsoft.com/office/drawing/2014/main" id="{632ABF13-B84D-B6C8-EE75-A4EACBD400FF}"/>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a:solidFill>
                <a:schemeClr val="tx1"/>
              </a:solidFill>
            </a:endParaRPr>
          </a:p>
        </p:txBody>
      </p:sp>
    </p:spTree>
    <p:extLst>
      <p:ext uri="{BB962C8B-B14F-4D97-AF65-F5344CB8AC3E}">
        <p14:creationId xmlns:p14="http://schemas.microsoft.com/office/powerpoint/2010/main" val="22260230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 subtitle + observation box">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B43B131C-746B-39C7-7312-75C7B13BBCEF}"/>
              </a:ext>
            </a:extLst>
          </p:cNvPr>
          <p:cNvGraphicFramePr>
            <a:graphicFrameLocks/>
          </p:cNvGraphicFramePr>
          <p:nvPr userDrawn="1">
            <p:custDataLst>
              <p:tags r:id="rId1"/>
            </p:custDataLst>
            <p:extLst>
              <p:ext uri="{D42A27DB-BD31-4B8C-83A1-F6EECF244321}">
                <p14:modId xmlns:p14="http://schemas.microsoft.com/office/powerpoint/2010/main" val="915706324"/>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think-cell data - do not delete" hidden="1">
                        <a:extLst>
                          <a:ext uri="{FF2B5EF4-FFF2-40B4-BE49-F238E27FC236}">
                            <a16:creationId xmlns:a16="http://schemas.microsoft.com/office/drawing/2014/main" id="{B43B131C-746B-39C7-7312-75C7B13BBCEF}"/>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11" name="Text Placeholder 2">
            <a:extLst>
              <a:ext uri="{FF2B5EF4-FFF2-40B4-BE49-F238E27FC236}">
                <a16:creationId xmlns:a16="http://schemas.microsoft.com/office/drawing/2014/main" id="{1BB0C580-AC9F-ECD5-99CE-AEC9A368329A}"/>
              </a:ext>
            </a:extLst>
          </p:cNvPr>
          <p:cNvSpPr>
            <a:spLocks noGrp="1"/>
          </p:cNvSpPr>
          <p:nvPr>
            <p:ph type="body" sz="quarter" idx="14"/>
          </p:nvPr>
        </p:nvSpPr>
        <p:spPr>
          <a:xfrm>
            <a:off x="9308592" y="1549400"/>
            <a:ext cx="2551176" cy="4546600"/>
          </a:xfrm>
          <a:prstGeom prst="rect">
            <a:avLst/>
          </a:prstGeom>
          <a:solidFill>
            <a:srgbClr val="E4E8EF"/>
          </a:solidFill>
        </p:spPr>
        <p:txBody>
          <a:bodyPr lIns="137160" tIns="137160" rIns="274320" bIns="137160">
            <a:noAutofit/>
          </a:bodyPr>
          <a:lstStyle>
            <a:lvl1pPr>
              <a:defRPr sz="1250"/>
            </a:lvl1pPr>
            <a:lvl2pPr>
              <a:defRPr sz="850"/>
            </a:lvl2pPr>
            <a:lvl3pPr>
              <a:defRPr sz="850"/>
            </a:lvl3pPr>
            <a:lvl4pPr>
              <a:defRPr sz="850"/>
            </a:lvl4pPr>
            <a:lvl5pPr>
              <a:defRPr sz="8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itle 1">
            <a:extLst>
              <a:ext uri="{FF2B5EF4-FFF2-40B4-BE49-F238E27FC236}">
                <a16:creationId xmlns:a16="http://schemas.microsoft.com/office/drawing/2014/main" id="{FFF6FD58-FC49-7EB0-3AEE-3FEA7DD44A55}"/>
              </a:ext>
            </a:extLst>
          </p:cNvPr>
          <p:cNvSpPr>
            <a:spLocks noGrp="1"/>
          </p:cNvSpPr>
          <p:nvPr>
            <p:ph type="title" hasCustomPrompt="1"/>
          </p:nvPr>
        </p:nvSpPr>
        <p:spPr>
          <a:xfrm>
            <a:off x="334963" y="513568"/>
            <a:ext cx="11522076" cy="754846"/>
          </a:xfrm>
          <a:prstGeom prst="rect">
            <a:avLst/>
          </a:prstGeom>
        </p:spPr>
        <p:txBody>
          <a:bodyPr vert="horz" wrap="square" tIns="0" rIns="91440" bIns="0" anchor="t">
            <a:noAutofit/>
          </a:bodyPr>
          <a:lstStyle>
            <a:lvl1pPr>
              <a:spcBef>
                <a:spcPts val="0"/>
              </a:spcBef>
              <a:defRPr sz="2800" baseline="0"/>
            </a:lvl1pPr>
          </a:lstStyle>
          <a:p>
            <a:r>
              <a:rPr lang="en-US"/>
              <a:t>Slide title: key message in 1-2 lines</a:t>
            </a:r>
          </a:p>
        </p:txBody>
      </p:sp>
      <p:sp>
        <p:nvSpPr>
          <p:cNvPr id="8" name="Footer Placeholder 4">
            <a:extLst>
              <a:ext uri="{FF2B5EF4-FFF2-40B4-BE49-F238E27FC236}">
                <a16:creationId xmlns:a16="http://schemas.microsoft.com/office/drawing/2014/main" id="{E958387B-91EE-08AB-952A-D9B8293F4CDB}"/>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a:solidFill>
                <a:schemeClr val="tx1"/>
              </a:solidFill>
            </a:endParaRPr>
          </a:p>
        </p:txBody>
      </p:sp>
      <p:sp>
        <p:nvSpPr>
          <p:cNvPr id="14" name="Text Placeholder 6">
            <a:extLst>
              <a:ext uri="{FF2B5EF4-FFF2-40B4-BE49-F238E27FC236}">
                <a16:creationId xmlns:a16="http://schemas.microsoft.com/office/drawing/2014/main" id="{F68152B3-A76C-656C-D2A8-3EDB6FD9FA90}"/>
              </a:ext>
            </a:extLst>
          </p:cNvPr>
          <p:cNvSpPr>
            <a:spLocks noGrp="1"/>
          </p:cNvSpPr>
          <p:nvPr>
            <p:ph type="body" sz="quarter" idx="13" hasCustomPrompt="1"/>
          </p:nvPr>
        </p:nvSpPr>
        <p:spPr>
          <a:xfrm>
            <a:off x="329184" y="1498005"/>
            <a:ext cx="8705088" cy="548640"/>
          </a:xfrm>
          <a:prstGeom prst="rect">
            <a:avLst/>
          </a:prstGeom>
        </p:spPr>
        <p:txBody>
          <a:bodyPr anchor="b"/>
          <a:lstStyle>
            <a:lvl1pPr marL="0" indent="0">
              <a:spcBef>
                <a:spcPts val="0"/>
              </a:spcBef>
              <a:buNone/>
              <a:defRPr sz="1600" b="1"/>
            </a:lvl1pPr>
            <a:lvl2pPr>
              <a:buNone/>
              <a:defRPr sz="1600" b="1"/>
            </a:lvl2pPr>
            <a:lvl3pPr>
              <a:buNone/>
              <a:defRPr sz="1600" b="1"/>
            </a:lvl3pPr>
            <a:lvl4pPr>
              <a:buNone/>
              <a:defRPr sz="1600" b="1"/>
            </a:lvl4pPr>
            <a:lvl5pPr>
              <a:buNone/>
              <a:defRPr sz="1600" b="1"/>
            </a:lvl5pPr>
          </a:lstStyle>
          <a:p>
            <a:pPr lvl="0"/>
            <a:r>
              <a:rPr lang="en-US"/>
              <a:t>Subtitle (1 line preferred, 2 lines if necessary)</a:t>
            </a:r>
          </a:p>
        </p:txBody>
      </p:sp>
      <p:cxnSp>
        <p:nvCxnSpPr>
          <p:cNvPr id="15" name="btfpColumnHeaderBoxLine984923">
            <a:extLst>
              <a:ext uri="{FF2B5EF4-FFF2-40B4-BE49-F238E27FC236}">
                <a16:creationId xmlns:a16="http://schemas.microsoft.com/office/drawing/2014/main" id="{BC58DB62-0D37-3013-F7F2-3C333396ABC5}"/>
              </a:ext>
            </a:extLst>
          </p:cNvPr>
          <p:cNvCxnSpPr>
            <a:cxnSpLocks/>
          </p:cNvCxnSpPr>
          <p:nvPr userDrawn="1"/>
        </p:nvCxnSpPr>
        <p:spPr bwMode="gray">
          <a:xfrm flipV="1">
            <a:off x="323332" y="2046377"/>
            <a:ext cx="8705088" cy="268"/>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16" name="Content Placeholder 7">
            <a:extLst>
              <a:ext uri="{FF2B5EF4-FFF2-40B4-BE49-F238E27FC236}">
                <a16:creationId xmlns:a16="http://schemas.microsoft.com/office/drawing/2014/main" id="{7EA99EA0-90F1-5D82-C56B-2EBDE2D41DE3}"/>
              </a:ext>
            </a:extLst>
          </p:cNvPr>
          <p:cNvSpPr>
            <a:spLocks noGrp="1"/>
          </p:cNvSpPr>
          <p:nvPr>
            <p:ph sz="quarter" idx="15"/>
          </p:nvPr>
        </p:nvSpPr>
        <p:spPr>
          <a:xfrm>
            <a:off x="334963" y="2195551"/>
            <a:ext cx="8707437" cy="3900449"/>
          </a:xfrm>
          <a:prstGeom prst="rect">
            <a:avLst/>
          </a:prstGeom>
        </p:spPr>
        <p:txBody>
          <a:bodyPr/>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279765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 subtitle + three graphs + observation box side">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B43B131C-746B-39C7-7312-75C7B13BBCEF}"/>
              </a:ext>
            </a:extLst>
          </p:cNvPr>
          <p:cNvGraphicFramePr>
            <a:graphicFrameLocks/>
          </p:cNvGraphicFramePr>
          <p:nvPr userDrawn="1">
            <p:custDataLst>
              <p:tags r:id="rId1"/>
            </p:custDataLst>
            <p:extLst>
              <p:ext uri="{D42A27DB-BD31-4B8C-83A1-F6EECF244321}">
                <p14:modId xmlns:p14="http://schemas.microsoft.com/office/powerpoint/2010/main" val="915706324"/>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think-cell data - do not delete" hidden="1">
                        <a:extLst>
                          <a:ext uri="{FF2B5EF4-FFF2-40B4-BE49-F238E27FC236}">
                            <a16:creationId xmlns:a16="http://schemas.microsoft.com/office/drawing/2014/main" id="{B43B131C-746B-39C7-7312-75C7B13BBCEF}"/>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4" name="Content Placeholder 7">
            <a:extLst>
              <a:ext uri="{FF2B5EF4-FFF2-40B4-BE49-F238E27FC236}">
                <a16:creationId xmlns:a16="http://schemas.microsoft.com/office/drawing/2014/main" id="{3DB436DE-44C6-3373-1E4E-2049E92BC53B}"/>
              </a:ext>
            </a:extLst>
          </p:cNvPr>
          <p:cNvSpPr>
            <a:spLocks noGrp="1"/>
          </p:cNvSpPr>
          <p:nvPr>
            <p:ph sz="quarter" idx="10"/>
          </p:nvPr>
        </p:nvSpPr>
        <p:spPr>
          <a:xfrm>
            <a:off x="323332" y="2195551"/>
            <a:ext cx="4172467" cy="3897769"/>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7">
            <a:extLst>
              <a:ext uri="{FF2B5EF4-FFF2-40B4-BE49-F238E27FC236}">
                <a16:creationId xmlns:a16="http://schemas.microsoft.com/office/drawing/2014/main" id="{25239D60-50FE-4A30-C6B8-FE10B4E81680}"/>
              </a:ext>
            </a:extLst>
          </p:cNvPr>
          <p:cNvSpPr>
            <a:spLocks noGrp="1"/>
          </p:cNvSpPr>
          <p:nvPr>
            <p:ph sz="quarter" idx="17"/>
          </p:nvPr>
        </p:nvSpPr>
        <p:spPr>
          <a:xfrm>
            <a:off x="4815962" y="2195551"/>
            <a:ext cx="4172467" cy="3897769"/>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Title 1">
            <a:extLst>
              <a:ext uri="{FF2B5EF4-FFF2-40B4-BE49-F238E27FC236}">
                <a16:creationId xmlns:a16="http://schemas.microsoft.com/office/drawing/2014/main" id="{C60FB955-EE9C-6621-EAC9-55D90C6C70CF}"/>
              </a:ext>
            </a:extLst>
          </p:cNvPr>
          <p:cNvSpPr>
            <a:spLocks noGrp="1"/>
          </p:cNvSpPr>
          <p:nvPr>
            <p:ph type="title" hasCustomPrompt="1"/>
          </p:nvPr>
        </p:nvSpPr>
        <p:spPr>
          <a:xfrm>
            <a:off x="334963" y="513568"/>
            <a:ext cx="11522076" cy="754846"/>
          </a:xfrm>
          <a:prstGeom prst="rect">
            <a:avLst/>
          </a:prstGeom>
        </p:spPr>
        <p:txBody>
          <a:bodyPr vert="horz" wrap="square" tIns="0" rIns="91440" bIns="0" anchor="t">
            <a:noAutofit/>
          </a:bodyPr>
          <a:lstStyle>
            <a:lvl1pPr>
              <a:spcBef>
                <a:spcPts val="0"/>
              </a:spcBef>
              <a:defRPr sz="2800" baseline="0"/>
            </a:lvl1pPr>
          </a:lstStyle>
          <a:p>
            <a:r>
              <a:rPr lang="en-US"/>
              <a:t>Slide title: key message in 1-2 lines</a:t>
            </a:r>
          </a:p>
        </p:txBody>
      </p:sp>
      <p:sp>
        <p:nvSpPr>
          <p:cNvPr id="16" name="Footer Placeholder 4">
            <a:extLst>
              <a:ext uri="{FF2B5EF4-FFF2-40B4-BE49-F238E27FC236}">
                <a16:creationId xmlns:a16="http://schemas.microsoft.com/office/drawing/2014/main" id="{ECF87FD3-FC5B-1DDD-9FB2-38F871EE2E94}"/>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a:solidFill>
                <a:schemeClr val="tx1"/>
              </a:solidFill>
            </a:endParaRPr>
          </a:p>
        </p:txBody>
      </p:sp>
      <p:sp>
        <p:nvSpPr>
          <p:cNvPr id="18" name="Text Placeholder 6">
            <a:extLst>
              <a:ext uri="{FF2B5EF4-FFF2-40B4-BE49-F238E27FC236}">
                <a16:creationId xmlns:a16="http://schemas.microsoft.com/office/drawing/2014/main" id="{52873BC6-DC55-7609-4EB2-5EB33516EC90}"/>
              </a:ext>
            </a:extLst>
          </p:cNvPr>
          <p:cNvSpPr>
            <a:spLocks noGrp="1"/>
          </p:cNvSpPr>
          <p:nvPr>
            <p:ph type="body" sz="quarter" idx="13" hasCustomPrompt="1"/>
          </p:nvPr>
        </p:nvSpPr>
        <p:spPr>
          <a:xfrm>
            <a:off x="329183" y="1498005"/>
            <a:ext cx="4172467" cy="548640"/>
          </a:xfrm>
          <a:prstGeom prst="rect">
            <a:avLst/>
          </a:prstGeom>
        </p:spPr>
        <p:txBody>
          <a:bodyPr anchor="b"/>
          <a:lstStyle>
            <a:lvl1pPr marL="0" indent="0">
              <a:spcBef>
                <a:spcPts val="0"/>
              </a:spcBef>
              <a:buNone/>
              <a:defRPr sz="1600" b="1"/>
            </a:lvl1pPr>
            <a:lvl2pPr>
              <a:buNone/>
              <a:defRPr sz="1600" b="1"/>
            </a:lvl2pPr>
            <a:lvl3pPr>
              <a:buNone/>
              <a:defRPr sz="1600" b="1"/>
            </a:lvl3pPr>
            <a:lvl4pPr>
              <a:buNone/>
              <a:defRPr sz="1600" b="1"/>
            </a:lvl4pPr>
            <a:lvl5pPr>
              <a:buNone/>
              <a:defRPr sz="1600" b="1"/>
            </a:lvl5pPr>
          </a:lstStyle>
          <a:p>
            <a:pPr lvl="0"/>
            <a:r>
              <a:rPr lang="en-US"/>
              <a:t>Subtitle (1 line preferred, 2 lines if necessary)</a:t>
            </a:r>
          </a:p>
        </p:txBody>
      </p:sp>
      <p:cxnSp>
        <p:nvCxnSpPr>
          <p:cNvPr id="19" name="btfpColumnHeaderBoxLine984923">
            <a:extLst>
              <a:ext uri="{FF2B5EF4-FFF2-40B4-BE49-F238E27FC236}">
                <a16:creationId xmlns:a16="http://schemas.microsoft.com/office/drawing/2014/main" id="{7739A47F-AF1A-3FB5-50F0-7DDCA0CB28B1}"/>
              </a:ext>
            </a:extLst>
          </p:cNvPr>
          <p:cNvCxnSpPr>
            <a:cxnSpLocks/>
          </p:cNvCxnSpPr>
          <p:nvPr userDrawn="1"/>
        </p:nvCxnSpPr>
        <p:spPr bwMode="gray">
          <a:xfrm flipV="1">
            <a:off x="323332" y="2046243"/>
            <a:ext cx="4172467" cy="402"/>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22" name="Text Placeholder 6">
            <a:extLst>
              <a:ext uri="{FF2B5EF4-FFF2-40B4-BE49-F238E27FC236}">
                <a16:creationId xmlns:a16="http://schemas.microsoft.com/office/drawing/2014/main" id="{1B043F75-ADAD-E3F4-AC3B-0934B1377C04}"/>
              </a:ext>
            </a:extLst>
          </p:cNvPr>
          <p:cNvSpPr>
            <a:spLocks noGrp="1"/>
          </p:cNvSpPr>
          <p:nvPr>
            <p:ph type="body" sz="quarter" idx="19" hasCustomPrompt="1"/>
          </p:nvPr>
        </p:nvSpPr>
        <p:spPr>
          <a:xfrm>
            <a:off x="4818888" y="1498005"/>
            <a:ext cx="4172467" cy="548640"/>
          </a:xfrm>
          <a:prstGeom prst="rect">
            <a:avLst/>
          </a:prstGeom>
        </p:spPr>
        <p:txBody>
          <a:bodyPr anchor="b"/>
          <a:lstStyle>
            <a:lvl1pPr marL="0" indent="0">
              <a:spcBef>
                <a:spcPts val="0"/>
              </a:spcBef>
              <a:buNone/>
              <a:defRPr sz="1600" b="1"/>
            </a:lvl1pPr>
            <a:lvl2pPr>
              <a:buNone/>
              <a:defRPr sz="1600" b="1"/>
            </a:lvl2pPr>
            <a:lvl3pPr>
              <a:buNone/>
              <a:defRPr sz="1600" b="1"/>
            </a:lvl3pPr>
            <a:lvl4pPr>
              <a:buNone/>
              <a:defRPr sz="1600" b="1"/>
            </a:lvl4pPr>
            <a:lvl5pPr>
              <a:buNone/>
              <a:defRPr sz="1600" b="1"/>
            </a:lvl5pPr>
          </a:lstStyle>
          <a:p>
            <a:pPr lvl="0"/>
            <a:r>
              <a:rPr lang="en-US"/>
              <a:t>Subtitle (1 line preferred, 2 lines if necessary)</a:t>
            </a:r>
          </a:p>
        </p:txBody>
      </p:sp>
      <p:cxnSp>
        <p:nvCxnSpPr>
          <p:cNvPr id="23" name="btfpColumnHeaderBoxLine984923">
            <a:extLst>
              <a:ext uri="{FF2B5EF4-FFF2-40B4-BE49-F238E27FC236}">
                <a16:creationId xmlns:a16="http://schemas.microsoft.com/office/drawing/2014/main" id="{EBA42865-E9BF-9021-F00F-FEDE0073E8FE}"/>
              </a:ext>
            </a:extLst>
          </p:cNvPr>
          <p:cNvCxnSpPr>
            <a:cxnSpLocks/>
          </p:cNvCxnSpPr>
          <p:nvPr userDrawn="1"/>
        </p:nvCxnSpPr>
        <p:spPr bwMode="gray">
          <a:xfrm flipV="1">
            <a:off x="4815962" y="2046243"/>
            <a:ext cx="4172467" cy="402"/>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2" name="Text Placeholder 2">
            <a:extLst>
              <a:ext uri="{FF2B5EF4-FFF2-40B4-BE49-F238E27FC236}">
                <a16:creationId xmlns:a16="http://schemas.microsoft.com/office/drawing/2014/main" id="{84E519E3-5A3C-AE16-2EA0-D7C52ADA84BA}"/>
              </a:ext>
            </a:extLst>
          </p:cNvPr>
          <p:cNvSpPr>
            <a:spLocks noGrp="1"/>
          </p:cNvSpPr>
          <p:nvPr>
            <p:ph type="body" sz="quarter" idx="14"/>
          </p:nvPr>
        </p:nvSpPr>
        <p:spPr>
          <a:xfrm>
            <a:off x="9308592" y="1549400"/>
            <a:ext cx="2551176" cy="4546600"/>
          </a:xfrm>
          <a:prstGeom prst="rect">
            <a:avLst/>
          </a:prstGeom>
          <a:solidFill>
            <a:srgbClr val="E4E8EF"/>
          </a:solidFill>
        </p:spPr>
        <p:txBody>
          <a:bodyPr lIns="137160" tIns="137160" rIns="274320" bIns="137160">
            <a:noAutofit/>
          </a:bodyPr>
          <a:lstStyle>
            <a:lvl1pPr>
              <a:defRPr sz="1250"/>
            </a:lvl1pPr>
            <a:lvl2pPr>
              <a:defRPr sz="850"/>
            </a:lvl2pPr>
            <a:lvl3pPr>
              <a:defRPr sz="850"/>
            </a:lvl3pPr>
            <a:lvl4pPr>
              <a:defRPr sz="850"/>
            </a:lvl4pPr>
            <a:lvl5pPr>
              <a:defRPr sz="8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626702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 subtitle + two graphs + observation box">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B43B131C-746B-39C7-7312-75C7B13BBCEF}"/>
              </a:ext>
            </a:extLst>
          </p:cNvPr>
          <p:cNvGraphicFramePr>
            <a:graphicFrameLocks/>
          </p:cNvGraphicFramePr>
          <p:nvPr userDrawn="1">
            <p:custDataLst>
              <p:tags r:id="rId1"/>
            </p:custDataLst>
            <p:extLst>
              <p:ext uri="{D42A27DB-BD31-4B8C-83A1-F6EECF244321}">
                <p14:modId xmlns:p14="http://schemas.microsoft.com/office/powerpoint/2010/main" val="915706324"/>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think-cell data - do not delete" hidden="1">
                        <a:extLst>
                          <a:ext uri="{FF2B5EF4-FFF2-40B4-BE49-F238E27FC236}">
                            <a16:creationId xmlns:a16="http://schemas.microsoft.com/office/drawing/2014/main" id="{B43B131C-746B-39C7-7312-75C7B13BBCEF}"/>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4" name="Content Placeholder 7">
            <a:extLst>
              <a:ext uri="{FF2B5EF4-FFF2-40B4-BE49-F238E27FC236}">
                <a16:creationId xmlns:a16="http://schemas.microsoft.com/office/drawing/2014/main" id="{3DB436DE-44C6-3373-1E4E-2049E92BC53B}"/>
              </a:ext>
            </a:extLst>
          </p:cNvPr>
          <p:cNvSpPr>
            <a:spLocks noGrp="1"/>
          </p:cNvSpPr>
          <p:nvPr>
            <p:ph sz="quarter" idx="10"/>
          </p:nvPr>
        </p:nvSpPr>
        <p:spPr>
          <a:xfrm>
            <a:off x="334963" y="2195551"/>
            <a:ext cx="5659437" cy="318864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ext Placeholder 2">
            <a:extLst>
              <a:ext uri="{FF2B5EF4-FFF2-40B4-BE49-F238E27FC236}">
                <a16:creationId xmlns:a16="http://schemas.microsoft.com/office/drawing/2014/main" id="{216EE3A2-4F02-E93C-91EF-02A57A2B4630}"/>
              </a:ext>
            </a:extLst>
          </p:cNvPr>
          <p:cNvSpPr>
            <a:spLocks noGrp="1"/>
          </p:cNvSpPr>
          <p:nvPr>
            <p:ph type="body" sz="quarter" idx="14"/>
          </p:nvPr>
        </p:nvSpPr>
        <p:spPr>
          <a:xfrm>
            <a:off x="330199" y="5498912"/>
            <a:ext cx="11526837" cy="698655"/>
          </a:xfrm>
          <a:prstGeom prst="rect">
            <a:avLst/>
          </a:prstGeom>
          <a:solidFill>
            <a:srgbClr val="E4E8EF"/>
          </a:solidFill>
        </p:spPr>
        <p:txBody>
          <a:bodyPr lIns="137160" tIns="137160" rIns="274320" bIns="137160">
            <a:noAutofit/>
          </a:bodyPr>
          <a:lstStyle>
            <a:lvl1pPr>
              <a:defRPr sz="1050"/>
            </a:lvl1pPr>
            <a:lvl2pPr>
              <a:defRPr sz="850"/>
            </a:lvl2pPr>
            <a:lvl3pPr>
              <a:defRPr sz="850"/>
            </a:lvl3pPr>
            <a:lvl4pPr>
              <a:defRPr sz="850"/>
            </a:lvl4pPr>
            <a:lvl5pPr>
              <a:defRPr sz="8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7">
            <a:extLst>
              <a:ext uri="{FF2B5EF4-FFF2-40B4-BE49-F238E27FC236}">
                <a16:creationId xmlns:a16="http://schemas.microsoft.com/office/drawing/2014/main" id="{15EF536B-BA5E-E2BD-5DC0-2D1FC45CE2A8}"/>
              </a:ext>
            </a:extLst>
          </p:cNvPr>
          <p:cNvSpPr>
            <a:spLocks noGrp="1"/>
          </p:cNvSpPr>
          <p:nvPr>
            <p:ph sz="quarter" idx="15"/>
          </p:nvPr>
        </p:nvSpPr>
        <p:spPr>
          <a:xfrm>
            <a:off x="6197600" y="2195551"/>
            <a:ext cx="5659437" cy="318864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itle 1">
            <a:extLst>
              <a:ext uri="{FF2B5EF4-FFF2-40B4-BE49-F238E27FC236}">
                <a16:creationId xmlns:a16="http://schemas.microsoft.com/office/drawing/2014/main" id="{47B89370-0262-673C-4390-4D6F6ECB8481}"/>
              </a:ext>
            </a:extLst>
          </p:cNvPr>
          <p:cNvSpPr>
            <a:spLocks noGrp="1"/>
          </p:cNvSpPr>
          <p:nvPr>
            <p:ph type="title" hasCustomPrompt="1"/>
          </p:nvPr>
        </p:nvSpPr>
        <p:spPr>
          <a:xfrm>
            <a:off x="334963" y="513568"/>
            <a:ext cx="11522076" cy="754846"/>
          </a:xfrm>
          <a:prstGeom prst="rect">
            <a:avLst/>
          </a:prstGeom>
        </p:spPr>
        <p:txBody>
          <a:bodyPr vert="horz" wrap="square" tIns="0" rIns="91440" bIns="0" anchor="t">
            <a:noAutofit/>
          </a:bodyPr>
          <a:lstStyle>
            <a:lvl1pPr>
              <a:spcBef>
                <a:spcPts val="0"/>
              </a:spcBef>
              <a:defRPr sz="2800" baseline="0"/>
            </a:lvl1pPr>
          </a:lstStyle>
          <a:p>
            <a:r>
              <a:rPr lang="en-US"/>
              <a:t>Slide title: key message in 1-2 lines</a:t>
            </a:r>
          </a:p>
        </p:txBody>
      </p:sp>
      <p:sp>
        <p:nvSpPr>
          <p:cNvPr id="8" name="Footer Placeholder 4">
            <a:extLst>
              <a:ext uri="{FF2B5EF4-FFF2-40B4-BE49-F238E27FC236}">
                <a16:creationId xmlns:a16="http://schemas.microsoft.com/office/drawing/2014/main" id="{89F895AC-DA10-B557-FEC7-3A2279464D1B}"/>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a:solidFill>
                <a:schemeClr val="tx1"/>
              </a:solidFill>
            </a:endParaRPr>
          </a:p>
        </p:txBody>
      </p:sp>
      <p:sp>
        <p:nvSpPr>
          <p:cNvPr id="12" name="Text Placeholder 6">
            <a:extLst>
              <a:ext uri="{FF2B5EF4-FFF2-40B4-BE49-F238E27FC236}">
                <a16:creationId xmlns:a16="http://schemas.microsoft.com/office/drawing/2014/main" id="{136C0F39-69D0-8082-884C-B96604981F85}"/>
              </a:ext>
            </a:extLst>
          </p:cNvPr>
          <p:cNvSpPr>
            <a:spLocks noGrp="1"/>
          </p:cNvSpPr>
          <p:nvPr>
            <p:ph type="body" sz="quarter" idx="13" hasCustomPrompt="1"/>
          </p:nvPr>
        </p:nvSpPr>
        <p:spPr>
          <a:xfrm>
            <a:off x="329184" y="1498005"/>
            <a:ext cx="5660136" cy="548640"/>
          </a:xfrm>
          <a:prstGeom prst="rect">
            <a:avLst/>
          </a:prstGeom>
        </p:spPr>
        <p:txBody>
          <a:bodyPr anchor="b"/>
          <a:lstStyle>
            <a:lvl1pPr marL="0" indent="0">
              <a:spcBef>
                <a:spcPts val="0"/>
              </a:spcBef>
              <a:buNone/>
              <a:defRPr sz="1600" b="1"/>
            </a:lvl1pPr>
            <a:lvl2pPr>
              <a:buNone/>
              <a:defRPr sz="1600" b="1"/>
            </a:lvl2pPr>
            <a:lvl3pPr>
              <a:buNone/>
              <a:defRPr sz="1600" b="1"/>
            </a:lvl3pPr>
            <a:lvl4pPr>
              <a:buNone/>
              <a:defRPr sz="1600" b="1"/>
            </a:lvl4pPr>
            <a:lvl5pPr>
              <a:buNone/>
              <a:defRPr sz="1600" b="1"/>
            </a:lvl5pPr>
          </a:lstStyle>
          <a:p>
            <a:pPr lvl="0"/>
            <a:r>
              <a:rPr lang="en-US"/>
              <a:t>Subtitle (1 line preferred, 2 lines if necessary)</a:t>
            </a:r>
          </a:p>
        </p:txBody>
      </p:sp>
      <p:cxnSp>
        <p:nvCxnSpPr>
          <p:cNvPr id="14" name="btfpColumnHeaderBoxLine984923">
            <a:extLst>
              <a:ext uri="{FF2B5EF4-FFF2-40B4-BE49-F238E27FC236}">
                <a16:creationId xmlns:a16="http://schemas.microsoft.com/office/drawing/2014/main" id="{B4A14286-A8E6-6C25-EA20-6C2C4DF0A514}"/>
              </a:ext>
            </a:extLst>
          </p:cNvPr>
          <p:cNvCxnSpPr>
            <a:cxnSpLocks/>
          </p:cNvCxnSpPr>
          <p:nvPr userDrawn="1"/>
        </p:nvCxnSpPr>
        <p:spPr bwMode="gray">
          <a:xfrm flipV="1">
            <a:off x="323332" y="2046377"/>
            <a:ext cx="5660136" cy="268"/>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15" name="Text Placeholder 6">
            <a:extLst>
              <a:ext uri="{FF2B5EF4-FFF2-40B4-BE49-F238E27FC236}">
                <a16:creationId xmlns:a16="http://schemas.microsoft.com/office/drawing/2014/main" id="{88D35EC9-D7E8-0768-C34D-1B9BD2692793}"/>
              </a:ext>
            </a:extLst>
          </p:cNvPr>
          <p:cNvSpPr>
            <a:spLocks noGrp="1"/>
          </p:cNvSpPr>
          <p:nvPr>
            <p:ph type="body" sz="quarter" idx="16" hasCustomPrompt="1"/>
          </p:nvPr>
        </p:nvSpPr>
        <p:spPr>
          <a:xfrm>
            <a:off x="6197600" y="1498005"/>
            <a:ext cx="5660136" cy="548640"/>
          </a:xfrm>
          <a:prstGeom prst="rect">
            <a:avLst/>
          </a:prstGeom>
        </p:spPr>
        <p:txBody>
          <a:bodyPr anchor="b"/>
          <a:lstStyle>
            <a:lvl1pPr marL="0" indent="0">
              <a:spcBef>
                <a:spcPts val="0"/>
              </a:spcBef>
              <a:buNone/>
              <a:defRPr sz="1600" b="1"/>
            </a:lvl1pPr>
            <a:lvl2pPr>
              <a:buNone/>
              <a:defRPr sz="1600" b="1"/>
            </a:lvl2pPr>
            <a:lvl3pPr>
              <a:buNone/>
              <a:defRPr sz="1600" b="1"/>
            </a:lvl3pPr>
            <a:lvl4pPr>
              <a:buNone/>
              <a:defRPr sz="1600" b="1"/>
            </a:lvl4pPr>
            <a:lvl5pPr>
              <a:buNone/>
              <a:defRPr sz="1600" b="1"/>
            </a:lvl5pPr>
          </a:lstStyle>
          <a:p>
            <a:pPr lvl="0"/>
            <a:r>
              <a:rPr lang="en-US"/>
              <a:t>Subtitle (1 line preferred, 2 lines if necessary)</a:t>
            </a:r>
          </a:p>
        </p:txBody>
      </p:sp>
      <p:cxnSp>
        <p:nvCxnSpPr>
          <p:cNvPr id="18" name="btfpColumnHeaderBoxLine984923">
            <a:extLst>
              <a:ext uri="{FF2B5EF4-FFF2-40B4-BE49-F238E27FC236}">
                <a16:creationId xmlns:a16="http://schemas.microsoft.com/office/drawing/2014/main" id="{DA240AAE-F7E0-B45E-27F6-B687731CB1B0}"/>
              </a:ext>
            </a:extLst>
          </p:cNvPr>
          <p:cNvCxnSpPr>
            <a:cxnSpLocks/>
          </p:cNvCxnSpPr>
          <p:nvPr userDrawn="1"/>
        </p:nvCxnSpPr>
        <p:spPr bwMode="gray">
          <a:xfrm flipV="1">
            <a:off x="6197600" y="2046377"/>
            <a:ext cx="5660136" cy="268"/>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8556633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 subtitle + two graphs (irregular) + observation box">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B43B131C-746B-39C7-7312-75C7B13BBCEF}"/>
              </a:ext>
            </a:extLst>
          </p:cNvPr>
          <p:cNvGraphicFramePr>
            <a:graphicFrameLocks/>
          </p:cNvGraphicFramePr>
          <p:nvPr userDrawn="1">
            <p:custDataLst>
              <p:tags r:id="rId1"/>
            </p:custDataLst>
            <p:extLst>
              <p:ext uri="{D42A27DB-BD31-4B8C-83A1-F6EECF244321}">
                <p14:modId xmlns:p14="http://schemas.microsoft.com/office/powerpoint/2010/main" val="915706324"/>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think-cell data - do not delete" hidden="1">
                        <a:extLst>
                          <a:ext uri="{FF2B5EF4-FFF2-40B4-BE49-F238E27FC236}">
                            <a16:creationId xmlns:a16="http://schemas.microsoft.com/office/drawing/2014/main" id="{B43B131C-746B-39C7-7312-75C7B13BBCEF}"/>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4" name="Content Placeholder 7">
            <a:extLst>
              <a:ext uri="{FF2B5EF4-FFF2-40B4-BE49-F238E27FC236}">
                <a16:creationId xmlns:a16="http://schemas.microsoft.com/office/drawing/2014/main" id="{3DB436DE-44C6-3373-1E4E-2049E92BC53B}"/>
              </a:ext>
            </a:extLst>
          </p:cNvPr>
          <p:cNvSpPr>
            <a:spLocks noGrp="1"/>
          </p:cNvSpPr>
          <p:nvPr>
            <p:ph sz="quarter" idx="10"/>
          </p:nvPr>
        </p:nvSpPr>
        <p:spPr>
          <a:xfrm>
            <a:off x="323332" y="2195551"/>
            <a:ext cx="7595651" cy="318864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ext Placeholder 2">
            <a:extLst>
              <a:ext uri="{FF2B5EF4-FFF2-40B4-BE49-F238E27FC236}">
                <a16:creationId xmlns:a16="http://schemas.microsoft.com/office/drawing/2014/main" id="{216EE3A2-4F02-E93C-91EF-02A57A2B4630}"/>
              </a:ext>
            </a:extLst>
          </p:cNvPr>
          <p:cNvSpPr>
            <a:spLocks noGrp="1"/>
          </p:cNvSpPr>
          <p:nvPr>
            <p:ph type="body" sz="quarter" idx="14"/>
          </p:nvPr>
        </p:nvSpPr>
        <p:spPr>
          <a:xfrm>
            <a:off x="330199" y="5498912"/>
            <a:ext cx="11526837" cy="698655"/>
          </a:xfrm>
          <a:prstGeom prst="rect">
            <a:avLst/>
          </a:prstGeom>
          <a:solidFill>
            <a:srgbClr val="E4E8EF"/>
          </a:solidFill>
        </p:spPr>
        <p:txBody>
          <a:bodyPr lIns="137160" tIns="137160" rIns="274320" bIns="137160">
            <a:noAutofit/>
          </a:bodyPr>
          <a:lstStyle>
            <a:lvl1pPr>
              <a:spcBef>
                <a:spcPts val="0"/>
              </a:spcBef>
              <a:defRPr sz="1050"/>
            </a:lvl1pPr>
            <a:lvl2pPr>
              <a:spcBef>
                <a:spcPts val="0"/>
              </a:spcBef>
              <a:defRPr sz="850"/>
            </a:lvl2pPr>
            <a:lvl3pPr>
              <a:spcBef>
                <a:spcPts val="0"/>
              </a:spcBef>
              <a:defRPr sz="850"/>
            </a:lvl3pPr>
            <a:lvl4pPr>
              <a:spcBef>
                <a:spcPts val="0"/>
              </a:spcBef>
              <a:defRPr sz="850"/>
            </a:lvl4pPr>
            <a:lvl5pPr>
              <a:spcBef>
                <a:spcPts val="0"/>
              </a:spcBef>
              <a:defRPr sz="8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7">
            <a:extLst>
              <a:ext uri="{FF2B5EF4-FFF2-40B4-BE49-F238E27FC236}">
                <a16:creationId xmlns:a16="http://schemas.microsoft.com/office/drawing/2014/main" id="{15EF536B-BA5E-E2BD-5DC0-2D1FC45CE2A8}"/>
              </a:ext>
            </a:extLst>
          </p:cNvPr>
          <p:cNvSpPr>
            <a:spLocks noGrp="1"/>
          </p:cNvSpPr>
          <p:nvPr>
            <p:ph sz="quarter" idx="15"/>
          </p:nvPr>
        </p:nvSpPr>
        <p:spPr>
          <a:xfrm>
            <a:off x="8199436" y="2195551"/>
            <a:ext cx="3657600" cy="318864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Title 1">
            <a:extLst>
              <a:ext uri="{FF2B5EF4-FFF2-40B4-BE49-F238E27FC236}">
                <a16:creationId xmlns:a16="http://schemas.microsoft.com/office/drawing/2014/main" id="{C60FB955-EE9C-6621-EAC9-55D90C6C70CF}"/>
              </a:ext>
            </a:extLst>
          </p:cNvPr>
          <p:cNvSpPr>
            <a:spLocks noGrp="1"/>
          </p:cNvSpPr>
          <p:nvPr>
            <p:ph type="title" hasCustomPrompt="1"/>
          </p:nvPr>
        </p:nvSpPr>
        <p:spPr>
          <a:xfrm>
            <a:off x="334963" y="513568"/>
            <a:ext cx="11522076" cy="754846"/>
          </a:xfrm>
          <a:prstGeom prst="rect">
            <a:avLst/>
          </a:prstGeom>
        </p:spPr>
        <p:txBody>
          <a:bodyPr vert="horz" wrap="square" tIns="0" rIns="91440" bIns="0" anchor="t">
            <a:noAutofit/>
          </a:bodyPr>
          <a:lstStyle>
            <a:lvl1pPr>
              <a:spcBef>
                <a:spcPts val="0"/>
              </a:spcBef>
              <a:defRPr sz="2800" baseline="0"/>
            </a:lvl1pPr>
          </a:lstStyle>
          <a:p>
            <a:r>
              <a:rPr lang="en-US"/>
              <a:t>Slide title: key message in 1-2 lines</a:t>
            </a:r>
          </a:p>
        </p:txBody>
      </p:sp>
      <p:sp>
        <p:nvSpPr>
          <p:cNvPr id="16" name="Footer Placeholder 4">
            <a:extLst>
              <a:ext uri="{FF2B5EF4-FFF2-40B4-BE49-F238E27FC236}">
                <a16:creationId xmlns:a16="http://schemas.microsoft.com/office/drawing/2014/main" id="{ECF87FD3-FC5B-1DDD-9FB2-38F871EE2E94}"/>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a:solidFill>
                <a:schemeClr val="tx1"/>
              </a:solidFill>
            </a:endParaRPr>
          </a:p>
        </p:txBody>
      </p:sp>
      <p:sp>
        <p:nvSpPr>
          <p:cNvPr id="18" name="Text Placeholder 6">
            <a:extLst>
              <a:ext uri="{FF2B5EF4-FFF2-40B4-BE49-F238E27FC236}">
                <a16:creationId xmlns:a16="http://schemas.microsoft.com/office/drawing/2014/main" id="{52873BC6-DC55-7609-4EB2-5EB33516EC90}"/>
              </a:ext>
            </a:extLst>
          </p:cNvPr>
          <p:cNvSpPr>
            <a:spLocks noGrp="1"/>
          </p:cNvSpPr>
          <p:nvPr>
            <p:ph type="body" sz="quarter" idx="13" hasCustomPrompt="1"/>
          </p:nvPr>
        </p:nvSpPr>
        <p:spPr>
          <a:xfrm>
            <a:off x="329183" y="1498005"/>
            <a:ext cx="7589799" cy="548640"/>
          </a:xfrm>
          <a:prstGeom prst="rect">
            <a:avLst/>
          </a:prstGeom>
        </p:spPr>
        <p:txBody>
          <a:bodyPr anchor="b"/>
          <a:lstStyle>
            <a:lvl1pPr marL="0" indent="0">
              <a:spcBef>
                <a:spcPts val="0"/>
              </a:spcBef>
              <a:buNone/>
              <a:defRPr sz="1600" b="1"/>
            </a:lvl1pPr>
            <a:lvl2pPr>
              <a:buNone/>
              <a:defRPr sz="1600" b="1"/>
            </a:lvl2pPr>
            <a:lvl3pPr>
              <a:buNone/>
              <a:defRPr sz="1600" b="1"/>
            </a:lvl3pPr>
            <a:lvl4pPr>
              <a:buNone/>
              <a:defRPr sz="1600" b="1"/>
            </a:lvl4pPr>
            <a:lvl5pPr>
              <a:buNone/>
              <a:defRPr sz="1600" b="1"/>
            </a:lvl5pPr>
          </a:lstStyle>
          <a:p>
            <a:pPr lvl="0"/>
            <a:r>
              <a:rPr lang="en-US"/>
              <a:t>Subtitle (1 line preferred, 2 lines if necessary)</a:t>
            </a:r>
          </a:p>
        </p:txBody>
      </p:sp>
      <p:cxnSp>
        <p:nvCxnSpPr>
          <p:cNvPr id="19" name="btfpColumnHeaderBoxLine984923">
            <a:extLst>
              <a:ext uri="{FF2B5EF4-FFF2-40B4-BE49-F238E27FC236}">
                <a16:creationId xmlns:a16="http://schemas.microsoft.com/office/drawing/2014/main" id="{7739A47F-AF1A-3FB5-50F0-7DDCA0CB28B1}"/>
              </a:ext>
            </a:extLst>
          </p:cNvPr>
          <p:cNvCxnSpPr>
            <a:cxnSpLocks/>
          </p:cNvCxnSpPr>
          <p:nvPr userDrawn="1"/>
        </p:nvCxnSpPr>
        <p:spPr bwMode="gray">
          <a:xfrm>
            <a:off x="323332" y="2046645"/>
            <a:ext cx="7595652" cy="0"/>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20" name="Text Placeholder 6">
            <a:extLst>
              <a:ext uri="{FF2B5EF4-FFF2-40B4-BE49-F238E27FC236}">
                <a16:creationId xmlns:a16="http://schemas.microsoft.com/office/drawing/2014/main" id="{8F1A2756-D84F-147B-D478-53700C7415D2}"/>
              </a:ext>
            </a:extLst>
          </p:cNvPr>
          <p:cNvSpPr>
            <a:spLocks noGrp="1"/>
          </p:cNvSpPr>
          <p:nvPr>
            <p:ph type="body" sz="quarter" idx="18" hasCustomPrompt="1"/>
          </p:nvPr>
        </p:nvSpPr>
        <p:spPr>
          <a:xfrm>
            <a:off x="8199436" y="1498005"/>
            <a:ext cx="3657600" cy="548640"/>
          </a:xfrm>
          <a:prstGeom prst="rect">
            <a:avLst/>
          </a:prstGeom>
        </p:spPr>
        <p:txBody>
          <a:bodyPr anchor="b"/>
          <a:lstStyle>
            <a:lvl1pPr marL="0" indent="0">
              <a:spcBef>
                <a:spcPts val="0"/>
              </a:spcBef>
              <a:buNone/>
              <a:defRPr sz="1600" b="1"/>
            </a:lvl1pPr>
            <a:lvl2pPr>
              <a:buNone/>
              <a:defRPr sz="1600" b="1"/>
            </a:lvl2pPr>
            <a:lvl3pPr>
              <a:buNone/>
              <a:defRPr sz="1600" b="1"/>
            </a:lvl3pPr>
            <a:lvl4pPr>
              <a:buNone/>
              <a:defRPr sz="1600" b="1"/>
            </a:lvl4pPr>
            <a:lvl5pPr>
              <a:buNone/>
              <a:defRPr sz="1600" b="1"/>
            </a:lvl5pPr>
          </a:lstStyle>
          <a:p>
            <a:pPr lvl="0"/>
            <a:r>
              <a:rPr lang="en-US"/>
              <a:t>Subtitle (1 line preferred, 2 lines if necessary)</a:t>
            </a:r>
          </a:p>
        </p:txBody>
      </p:sp>
      <p:cxnSp>
        <p:nvCxnSpPr>
          <p:cNvPr id="21" name="btfpColumnHeaderBoxLine984923">
            <a:extLst>
              <a:ext uri="{FF2B5EF4-FFF2-40B4-BE49-F238E27FC236}">
                <a16:creationId xmlns:a16="http://schemas.microsoft.com/office/drawing/2014/main" id="{36C47CE2-4205-71BE-9E78-12F39711319E}"/>
              </a:ext>
            </a:extLst>
          </p:cNvPr>
          <p:cNvCxnSpPr>
            <a:cxnSpLocks/>
          </p:cNvCxnSpPr>
          <p:nvPr userDrawn="1"/>
        </p:nvCxnSpPr>
        <p:spPr bwMode="gray">
          <a:xfrm flipV="1">
            <a:off x="8199436" y="2046377"/>
            <a:ext cx="3657600" cy="268"/>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2148679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 subtitle + three graphs + observation box">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B43B131C-746B-39C7-7312-75C7B13BBCEF}"/>
              </a:ext>
            </a:extLst>
          </p:cNvPr>
          <p:cNvGraphicFramePr>
            <a:graphicFrameLocks/>
          </p:cNvGraphicFramePr>
          <p:nvPr userDrawn="1">
            <p:custDataLst>
              <p:tags r:id="rId1"/>
            </p:custDataLst>
            <p:extLst>
              <p:ext uri="{D42A27DB-BD31-4B8C-83A1-F6EECF244321}">
                <p14:modId xmlns:p14="http://schemas.microsoft.com/office/powerpoint/2010/main" val="915706324"/>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think-cell data - do not delete" hidden="1">
                        <a:extLst>
                          <a:ext uri="{FF2B5EF4-FFF2-40B4-BE49-F238E27FC236}">
                            <a16:creationId xmlns:a16="http://schemas.microsoft.com/office/drawing/2014/main" id="{B43B131C-746B-39C7-7312-75C7B13BBCEF}"/>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4" name="Content Placeholder 7">
            <a:extLst>
              <a:ext uri="{FF2B5EF4-FFF2-40B4-BE49-F238E27FC236}">
                <a16:creationId xmlns:a16="http://schemas.microsoft.com/office/drawing/2014/main" id="{3DB436DE-44C6-3373-1E4E-2049E92BC53B}"/>
              </a:ext>
            </a:extLst>
          </p:cNvPr>
          <p:cNvSpPr>
            <a:spLocks noGrp="1"/>
          </p:cNvSpPr>
          <p:nvPr>
            <p:ph sz="quarter" idx="10"/>
          </p:nvPr>
        </p:nvSpPr>
        <p:spPr>
          <a:xfrm>
            <a:off x="323333" y="2195551"/>
            <a:ext cx="3657600" cy="318864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ext Placeholder 2">
            <a:extLst>
              <a:ext uri="{FF2B5EF4-FFF2-40B4-BE49-F238E27FC236}">
                <a16:creationId xmlns:a16="http://schemas.microsoft.com/office/drawing/2014/main" id="{216EE3A2-4F02-E93C-91EF-02A57A2B4630}"/>
              </a:ext>
            </a:extLst>
          </p:cNvPr>
          <p:cNvSpPr>
            <a:spLocks noGrp="1"/>
          </p:cNvSpPr>
          <p:nvPr>
            <p:ph type="body" sz="quarter" idx="14"/>
          </p:nvPr>
        </p:nvSpPr>
        <p:spPr>
          <a:xfrm>
            <a:off x="330199" y="5498912"/>
            <a:ext cx="11526837" cy="698655"/>
          </a:xfrm>
          <a:prstGeom prst="rect">
            <a:avLst/>
          </a:prstGeom>
          <a:solidFill>
            <a:srgbClr val="E4E8EF"/>
          </a:solidFill>
        </p:spPr>
        <p:txBody>
          <a:bodyPr lIns="137160" tIns="137160" rIns="274320" bIns="137160">
            <a:noAutofit/>
          </a:bodyPr>
          <a:lstStyle>
            <a:lvl1pPr>
              <a:spcBef>
                <a:spcPts val="0"/>
              </a:spcBef>
              <a:defRPr sz="1050"/>
            </a:lvl1pPr>
            <a:lvl2pPr>
              <a:spcBef>
                <a:spcPts val="0"/>
              </a:spcBef>
              <a:defRPr sz="850"/>
            </a:lvl2pPr>
            <a:lvl3pPr>
              <a:spcBef>
                <a:spcPts val="0"/>
              </a:spcBef>
              <a:defRPr sz="850"/>
            </a:lvl3pPr>
            <a:lvl4pPr>
              <a:spcBef>
                <a:spcPts val="0"/>
              </a:spcBef>
              <a:defRPr sz="850"/>
            </a:lvl4pPr>
            <a:lvl5pPr>
              <a:spcBef>
                <a:spcPts val="0"/>
              </a:spcBef>
              <a:defRPr sz="8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7">
            <a:extLst>
              <a:ext uri="{FF2B5EF4-FFF2-40B4-BE49-F238E27FC236}">
                <a16:creationId xmlns:a16="http://schemas.microsoft.com/office/drawing/2014/main" id="{15EF536B-BA5E-E2BD-5DC0-2D1FC45CE2A8}"/>
              </a:ext>
            </a:extLst>
          </p:cNvPr>
          <p:cNvSpPr>
            <a:spLocks noGrp="1"/>
          </p:cNvSpPr>
          <p:nvPr>
            <p:ph sz="quarter" idx="15"/>
          </p:nvPr>
        </p:nvSpPr>
        <p:spPr>
          <a:xfrm>
            <a:off x="8199436" y="2195551"/>
            <a:ext cx="3657600" cy="318864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7">
            <a:extLst>
              <a:ext uri="{FF2B5EF4-FFF2-40B4-BE49-F238E27FC236}">
                <a16:creationId xmlns:a16="http://schemas.microsoft.com/office/drawing/2014/main" id="{25239D60-50FE-4A30-C6B8-FE10B4E81680}"/>
              </a:ext>
            </a:extLst>
          </p:cNvPr>
          <p:cNvSpPr>
            <a:spLocks noGrp="1"/>
          </p:cNvSpPr>
          <p:nvPr>
            <p:ph sz="quarter" idx="17"/>
          </p:nvPr>
        </p:nvSpPr>
        <p:spPr>
          <a:xfrm>
            <a:off x="4261384" y="2195551"/>
            <a:ext cx="3657600" cy="3188647"/>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Title 1">
            <a:extLst>
              <a:ext uri="{FF2B5EF4-FFF2-40B4-BE49-F238E27FC236}">
                <a16:creationId xmlns:a16="http://schemas.microsoft.com/office/drawing/2014/main" id="{C60FB955-EE9C-6621-EAC9-55D90C6C70CF}"/>
              </a:ext>
            </a:extLst>
          </p:cNvPr>
          <p:cNvSpPr>
            <a:spLocks noGrp="1"/>
          </p:cNvSpPr>
          <p:nvPr>
            <p:ph type="title" hasCustomPrompt="1"/>
          </p:nvPr>
        </p:nvSpPr>
        <p:spPr>
          <a:xfrm>
            <a:off x="334963" y="513568"/>
            <a:ext cx="11522076" cy="754846"/>
          </a:xfrm>
          <a:prstGeom prst="rect">
            <a:avLst/>
          </a:prstGeom>
        </p:spPr>
        <p:txBody>
          <a:bodyPr vert="horz" wrap="square" tIns="0" rIns="91440" bIns="0" anchor="t">
            <a:noAutofit/>
          </a:bodyPr>
          <a:lstStyle>
            <a:lvl1pPr>
              <a:spcBef>
                <a:spcPts val="0"/>
              </a:spcBef>
              <a:defRPr sz="2800" baseline="0"/>
            </a:lvl1pPr>
          </a:lstStyle>
          <a:p>
            <a:r>
              <a:rPr lang="en-US"/>
              <a:t>Slide title: key message in 1-2 lines</a:t>
            </a:r>
          </a:p>
        </p:txBody>
      </p:sp>
      <p:sp>
        <p:nvSpPr>
          <p:cNvPr id="16" name="Footer Placeholder 4">
            <a:extLst>
              <a:ext uri="{FF2B5EF4-FFF2-40B4-BE49-F238E27FC236}">
                <a16:creationId xmlns:a16="http://schemas.microsoft.com/office/drawing/2014/main" id="{ECF87FD3-FC5B-1DDD-9FB2-38F871EE2E94}"/>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a:solidFill>
                <a:schemeClr val="tx1"/>
              </a:solidFill>
            </a:endParaRPr>
          </a:p>
        </p:txBody>
      </p:sp>
      <p:sp>
        <p:nvSpPr>
          <p:cNvPr id="18" name="Text Placeholder 6">
            <a:extLst>
              <a:ext uri="{FF2B5EF4-FFF2-40B4-BE49-F238E27FC236}">
                <a16:creationId xmlns:a16="http://schemas.microsoft.com/office/drawing/2014/main" id="{52873BC6-DC55-7609-4EB2-5EB33516EC90}"/>
              </a:ext>
            </a:extLst>
          </p:cNvPr>
          <p:cNvSpPr>
            <a:spLocks noGrp="1"/>
          </p:cNvSpPr>
          <p:nvPr>
            <p:ph type="body" sz="quarter" idx="13" hasCustomPrompt="1"/>
          </p:nvPr>
        </p:nvSpPr>
        <p:spPr>
          <a:xfrm>
            <a:off x="329184" y="1498005"/>
            <a:ext cx="3657600" cy="548640"/>
          </a:xfrm>
          <a:prstGeom prst="rect">
            <a:avLst/>
          </a:prstGeom>
        </p:spPr>
        <p:txBody>
          <a:bodyPr anchor="b"/>
          <a:lstStyle>
            <a:lvl1pPr marL="0" indent="0">
              <a:spcBef>
                <a:spcPts val="0"/>
              </a:spcBef>
              <a:buNone/>
              <a:defRPr sz="1600" b="1"/>
            </a:lvl1pPr>
            <a:lvl2pPr>
              <a:buNone/>
              <a:defRPr sz="1600" b="1"/>
            </a:lvl2pPr>
            <a:lvl3pPr>
              <a:buNone/>
              <a:defRPr sz="1600" b="1"/>
            </a:lvl3pPr>
            <a:lvl4pPr>
              <a:buNone/>
              <a:defRPr sz="1600" b="1"/>
            </a:lvl4pPr>
            <a:lvl5pPr>
              <a:buNone/>
              <a:defRPr sz="1600" b="1"/>
            </a:lvl5pPr>
          </a:lstStyle>
          <a:p>
            <a:pPr lvl="0"/>
            <a:r>
              <a:rPr lang="en-US"/>
              <a:t>Subtitle (1 line preferred, 2 lines if necessary)</a:t>
            </a:r>
          </a:p>
        </p:txBody>
      </p:sp>
      <p:cxnSp>
        <p:nvCxnSpPr>
          <p:cNvPr id="19" name="btfpColumnHeaderBoxLine984923">
            <a:extLst>
              <a:ext uri="{FF2B5EF4-FFF2-40B4-BE49-F238E27FC236}">
                <a16:creationId xmlns:a16="http://schemas.microsoft.com/office/drawing/2014/main" id="{7739A47F-AF1A-3FB5-50F0-7DDCA0CB28B1}"/>
              </a:ext>
            </a:extLst>
          </p:cNvPr>
          <p:cNvCxnSpPr>
            <a:cxnSpLocks/>
          </p:cNvCxnSpPr>
          <p:nvPr userDrawn="1"/>
        </p:nvCxnSpPr>
        <p:spPr bwMode="gray">
          <a:xfrm flipV="1">
            <a:off x="323332" y="2046377"/>
            <a:ext cx="3657600" cy="268"/>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20" name="Text Placeholder 6">
            <a:extLst>
              <a:ext uri="{FF2B5EF4-FFF2-40B4-BE49-F238E27FC236}">
                <a16:creationId xmlns:a16="http://schemas.microsoft.com/office/drawing/2014/main" id="{8F1A2756-D84F-147B-D478-53700C7415D2}"/>
              </a:ext>
            </a:extLst>
          </p:cNvPr>
          <p:cNvSpPr>
            <a:spLocks noGrp="1"/>
          </p:cNvSpPr>
          <p:nvPr>
            <p:ph type="body" sz="quarter" idx="18" hasCustomPrompt="1"/>
          </p:nvPr>
        </p:nvSpPr>
        <p:spPr>
          <a:xfrm>
            <a:off x="8199436" y="1498005"/>
            <a:ext cx="3657600" cy="548640"/>
          </a:xfrm>
          <a:prstGeom prst="rect">
            <a:avLst/>
          </a:prstGeom>
        </p:spPr>
        <p:txBody>
          <a:bodyPr anchor="b"/>
          <a:lstStyle>
            <a:lvl1pPr marL="0" indent="0">
              <a:spcBef>
                <a:spcPts val="0"/>
              </a:spcBef>
              <a:buNone/>
              <a:defRPr sz="1600" b="1"/>
            </a:lvl1pPr>
            <a:lvl2pPr>
              <a:buNone/>
              <a:defRPr sz="1600" b="1"/>
            </a:lvl2pPr>
            <a:lvl3pPr>
              <a:buNone/>
              <a:defRPr sz="1600" b="1"/>
            </a:lvl3pPr>
            <a:lvl4pPr>
              <a:buNone/>
              <a:defRPr sz="1600" b="1"/>
            </a:lvl4pPr>
            <a:lvl5pPr>
              <a:buNone/>
              <a:defRPr sz="1600" b="1"/>
            </a:lvl5pPr>
          </a:lstStyle>
          <a:p>
            <a:pPr lvl="0"/>
            <a:r>
              <a:rPr lang="en-US"/>
              <a:t>Subtitle (1 line preferred, 2 lines if necessary)</a:t>
            </a:r>
          </a:p>
        </p:txBody>
      </p:sp>
      <p:cxnSp>
        <p:nvCxnSpPr>
          <p:cNvPr id="21" name="btfpColumnHeaderBoxLine984923">
            <a:extLst>
              <a:ext uri="{FF2B5EF4-FFF2-40B4-BE49-F238E27FC236}">
                <a16:creationId xmlns:a16="http://schemas.microsoft.com/office/drawing/2014/main" id="{36C47CE2-4205-71BE-9E78-12F39711319E}"/>
              </a:ext>
            </a:extLst>
          </p:cNvPr>
          <p:cNvCxnSpPr>
            <a:cxnSpLocks/>
          </p:cNvCxnSpPr>
          <p:nvPr userDrawn="1"/>
        </p:nvCxnSpPr>
        <p:spPr bwMode="gray">
          <a:xfrm flipV="1">
            <a:off x="8199436" y="2046377"/>
            <a:ext cx="3657600" cy="268"/>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22" name="Text Placeholder 6">
            <a:extLst>
              <a:ext uri="{FF2B5EF4-FFF2-40B4-BE49-F238E27FC236}">
                <a16:creationId xmlns:a16="http://schemas.microsoft.com/office/drawing/2014/main" id="{1B043F75-ADAD-E3F4-AC3B-0934B1377C04}"/>
              </a:ext>
            </a:extLst>
          </p:cNvPr>
          <p:cNvSpPr>
            <a:spLocks noGrp="1"/>
          </p:cNvSpPr>
          <p:nvPr>
            <p:ph type="body" sz="quarter" idx="19" hasCustomPrompt="1"/>
          </p:nvPr>
        </p:nvSpPr>
        <p:spPr>
          <a:xfrm>
            <a:off x="4261384" y="1498005"/>
            <a:ext cx="3657600" cy="548640"/>
          </a:xfrm>
          <a:prstGeom prst="rect">
            <a:avLst/>
          </a:prstGeom>
        </p:spPr>
        <p:txBody>
          <a:bodyPr anchor="b"/>
          <a:lstStyle>
            <a:lvl1pPr marL="0" indent="0">
              <a:spcBef>
                <a:spcPts val="0"/>
              </a:spcBef>
              <a:buNone/>
              <a:defRPr sz="1600" b="1"/>
            </a:lvl1pPr>
            <a:lvl2pPr>
              <a:buNone/>
              <a:defRPr sz="1600" b="1"/>
            </a:lvl2pPr>
            <a:lvl3pPr>
              <a:buNone/>
              <a:defRPr sz="1600" b="1"/>
            </a:lvl3pPr>
            <a:lvl4pPr>
              <a:buNone/>
              <a:defRPr sz="1600" b="1"/>
            </a:lvl4pPr>
            <a:lvl5pPr>
              <a:buNone/>
              <a:defRPr sz="1600" b="1"/>
            </a:lvl5pPr>
          </a:lstStyle>
          <a:p>
            <a:pPr lvl="0"/>
            <a:r>
              <a:rPr lang="en-US"/>
              <a:t>Subtitle (1 line preferred, 2 lines if necessary)</a:t>
            </a:r>
          </a:p>
        </p:txBody>
      </p:sp>
      <p:cxnSp>
        <p:nvCxnSpPr>
          <p:cNvPr id="23" name="btfpColumnHeaderBoxLine984923">
            <a:extLst>
              <a:ext uri="{FF2B5EF4-FFF2-40B4-BE49-F238E27FC236}">
                <a16:creationId xmlns:a16="http://schemas.microsoft.com/office/drawing/2014/main" id="{EBA42865-E9BF-9021-F00F-FEDE0073E8FE}"/>
              </a:ext>
            </a:extLst>
          </p:cNvPr>
          <p:cNvCxnSpPr>
            <a:cxnSpLocks/>
          </p:cNvCxnSpPr>
          <p:nvPr userDrawn="1"/>
        </p:nvCxnSpPr>
        <p:spPr bwMode="gray">
          <a:xfrm flipV="1">
            <a:off x="4261384" y="2046377"/>
            <a:ext cx="3657600" cy="268"/>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503131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ase study label">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B43B131C-746B-39C7-7312-75C7B13BBCEF}"/>
              </a:ext>
            </a:extLst>
          </p:cNvPr>
          <p:cNvGraphicFramePr>
            <a:graphicFrameLocks/>
          </p:cNvGraphicFramePr>
          <p:nvPr userDrawn="1">
            <p:custDataLst>
              <p:tags r:id="rId1"/>
            </p:custDataLst>
            <p:extLst>
              <p:ext uri="{D42A27DB-BD31-4B8C-83A1-F6EECF244321}">
                <p14:modId xmlns:p14="http://schemas.microsoft.com/office/powerpoint/2010/main" val="915706324"/>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think-cell data - do not delete" hidden="1">
                        <a:extLst>
                          <a:ext uri="{FF2B5EF4-FFF2-40B4-BE49-F238E27FC236}">
                            <a16:creationId xmlns:a16="http://schemas.microsoft.com/office/drawing/2014/main" id="{B43B131C-746B-39C7-7312-75C7B13BBCEF}"/>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6" name="Text Placeholder 5">
            <a:extLst>
              <a:ext uri="{FF2B5EF4-FFF2-40B4-BE49-F238E27FC236}">
                <a16:creationId xmlns:a16="http://schemas.microsoft.com/office/drawing/2014/main" id="{70FE3CE2-F5EA-5AAC-D0C3-977F6C440E29}"/>
              </a:ext>
            </a:extLst>
          </p:cNvPr>
          <p:cNvSpPr>
            <a:spLocks noGrp="1"/>
          </p:cNvSpPr>
          <p:nvPr>
            <p:ph type="body" sz="quarter" idx="15" hasCustomPrompt="1"/>
          </p:nvPr>
        </p:nvSpPr>
        <p:spPr>
          <a:xfrm>
            <a:off x="0" y="0"/>
            <a:ext cx="3886200" cy="320040"/>
          </a:xfrm>
          <a:prstGeom prst="rect">
            <a:avLst/>
          </a:prstGeom>
          <a:solidFill>
            <a:schemeClr val="accent1">
              <a:lumMod val="20000"/>
              <a:lumOff val="80000"/>
            </a:schemeClr>
          </a:solidFill>
        </p:spPr>
        <p:txBody>
          <a:bodyPr anchor="ctr"/>
          <a:lstStyle>
            <a:lvl1pPr marL="0" algn="ctr">
              <a:buNone/>
              <a:defRPr sz="1600" b="1"/>
            </a:lvl1pPr>
            <a:lvl2pPr marL="0" algn="ctr">
              <a:buNone/>
              <a:defRPr sz="1600" b="1"/>
            </a:lvl2pPr>
            <a:lvl3pPr marL="0" algn="ctr">
              <a:buNone/>
              <a:defRPr sz="1600" b="1"/>
            </a:lvl3pPr>
            <a:lvl4pPr marL="0" algn="ctr">
              <a:buNone/>
              <a:defRPr sz="1600" b="1"/>
            </a:lvl4pPr>
            <a:lvl5pPr marL="0" algn="ctr">
              <a:buNone/>
              <a:defRPr sz="1600" b="1"/>
            </a:lvl5pPr>
          </a:lstStyle>
          <a:p>
            <a:pPr lvl="1"/>
            <a:r>
              <a:rPr lang="en-US"/>
              <a:t>Case study: [Title]</a:t>
            </a:r>
          </a:p>
        </p:txBody>
      </p:sp>
      <p:sp>
        <p:nvSpPr>
          <p:cNvPr id="7" name="Title 1">
            <a:extLst>
              <a:ext uri="{FF2B5EF4-FFF2-40B4-BE49-F238E27FC236}">
                <a16:creationId xmlns:a16="http://schemas.microsoft.com/office/drawing/2014/main" id="{D945D548-844D-AF2E-E504-2AD04B308E0E}"/>
              </a:ext>
            </a:extLst>
          </p:cNvPr>
          <p:cNvSpPr>
            <a:spLocks noGrp="1"/>
          </p:cNvSpPr>
          <p:nvPr>
            <p:ph type="title" hasCustomPrompt="1"/>
          </p:nvPr>
        </p:nvSpPr>
        <p:spPr>
          <a:xfrm>
            <a:off x="334963" y="513568"/>
            <a:ext cx="11522076" cy="754846"/>
          </a:xfrm>
          <a:prstGeom prst="rect">
            <a:avLst/>
          </a:prstGeom>
        </p:spPr>
        <p:txBody>
          <a:bodyPr vert="horz" wrap="square" tIns="0" rIns="91440" bIns="0" anchor="t">
            <a:noAutofit/>
          </a:bodyPr>
          <a:lstStyle>
            <a:lvl1pPr>
              <a:spcBef>
                <a:spcPts val="0"/>
              </a:spcBef>
              <a:defRPr sz="2800" baseline="0"/>
            </a:lvl1pPr>
          </a:lstStyle>
          <a:p>
            <a:r>
              <a:rPr lang="en-US"/>
              <a:t>Slide title: key message in 1-2 lines</a:t>
            </a:r>
          </a:p>
        </p:txBody>
      </p:sp>
      <p:sp>
        <p:nvSpPr>
          <p:cNvPr id="11" name="Content Placeholder 7">
            <a:extLst>
              <a:ext uri="{FF2B5EF4-FFF2-40B4-BE49-F238E27FC236}">
                <a16:creationId xmlns:a16="http://schemas.microsoft.com/office/drawing/2014/main" id="{1A8FF605-FCA8-C618-E525-9FB2DAC5FBE2}"/>
              </a:ext>
            </a:extLst>
          </p:cNvPr>
          <p:cNvSpPr>
            <a:spLocks noGrp="1"/>
          </p:cNvSpPr>
          <p:nvPr>
            <p:ph sz="quarter" idx="10"/>
          </p:nvPr>
        </p:nvSpPr>
        <p:spPr>
          <a:xfrm>
            <a:off x="334963" y="1549400"/>
            <a:ext cx="11522075" cy="45466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Footer Placeholder 4">
            <a:extLst>
              <a:ext uri="{FF2B5EF4-FFF2-40B4-BE49-F238E27FC236}">
                <a16:creationId xmlns:a16="http://schemas.microsoft.com/office/drawing/2014/main" id="{323827EC-3F8A-3555-30A8-C7F9A0ABB5AE}"/>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a:solidFill>
                <a:schemeClr val="tx1"/>
              </a:solidFill>
            </a:endParaRPr>
          </a:p>
        </p:txBody>
      </p:sp>
    </p:spTree>
    <p:extLst>
      <p:ext uri="{BB962C8B-B14F-4D97-AF65-F5344CB8AC3E}">
        <p14:creationId xmlns:p14="http://schemas.microsoft.com/office/powerpoint/2010/main" val="198302059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ategorization label">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B43B131C-746B-39C7-7312-75C7B13BBCEF}"/>
              </a:ext>
            </a:extLst>
          </p:cNvPr>
          <p:cNvGraphicFramePr>
            <a:graphicFrameLocks/>
          </p:cNvGraphicFramePr>
          <p:nvPr userDrawn="1">
            <p:custDataLst>
              <p:tags r:id="rId1"/>
            </p:custDataLst>
            <p:extLst>
              <p:ext uri="{D42A27DB-BD31-4B8C-83A1-F6EECF244321}">
                <p14:modId xmlns:p14="http://schemas.microsoft.com/office/powerpoint/2010/main" val="915706324"/>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think-cell data - do not delete" hidden="1">
                        <a:extLst>
                          <a:ext uri="{FF2B5EF4-FFF2-40B4-BE49-F238E27FC236}">
                            <a16:creationId xmlns:a16="http://schemas.microsoft.com/office/drawing/2014/main" id="{B43B131C-746B-39C7-7312-75C7B13BBCEF}"/>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2" name="Text Placeholder 5">
            <a:extLst>
              <a:ext uri="{FF2B5EF4-FFF2-40B4-BE49-F238E27FC236}">
                <a16:creationId xmlns:a16="http://schemas.microsoft.com/office/drawing/2014/main" id="{6DFBE172-0623-1731-5367-7D1F9B8DBC0F}"/>
              </a:ext>
            </a:extLst>
          </p:cNvPr>
          <p:cNvSpPr>
            <a:spLocks noGrp="1"/>
          </p:cNvSpPr>
          <p:nvPr>
            <p:ph type="body" sz="quarter" idx="15" hasCustomPrompt="1"/>
          </p:nvPr>
        </p:nvSpPr>
        <p:spPr>
          <a:xfrm>
            <a:off x="0" y="0"/>
            <a:ext cx="3886200" cy="320040"/>
          </a:xfrm>
          <a:prstGeom prst="rect">
            <a:avLst/>
          </a:prstGeom>
          <a:solidFill>
            <a:schemeClr val="accent6"/>
          </a:solidFill>
        </p:spPr>
        <p:txBody>
          <a:bodyPr anchor="ctr"/>
          <a:lstStyle>
            <a:lvl1pPr marL="0" algn="ctr">
              <a:buNone/>
              <a:defRPr sz="1600" b="1"/>
            </a:lvl1pPr>
            <a:lvl2pPr marL="0" algn="ctr">
              <a:buNone/>
              <a:defRPr sz="1600" b="1">
                <a:solidFill>
                  <a:schemeClr val="bg1"/>
                </a:solidFill>
              </a:defRPr>
            </a:lvl2pPr>
            <a:lvl3pPr marL="0" algn="ctr">
              <a:buNone/>
              <a:defRPr sz="1600" b="1"/>
            </a:lvl3pPr>
            <a:lvl4pPr marL="0" algn="ctr">
              <a:buNone/>
              <a:defRPr sz="1600" b="1"/>
            </a:lvl4pPr>
            <a:lvl5pPr marL="0" algn="ctr">
              <a:buNone/>
              <a:defRPr sz="1600" b="1"/>
            </a:lvl5pPr>
          </a:lstStyle>
          <a:p>
            <a:pPr lvl="1"/>
            <a:r>
              <a:rPr lang="en-US"/>
              <a:t>Categorization</a:t>
            </a:r>
          </a:p>
        </p:txBody>
      </p:sp>
      <p:sp>
        <p:nvSpPr>
          <p:cNvPr id="6" name="Title 1">
            <a:extLst>
              <a:ext uri="{FF2B5EF4-FFF2-40B4-BE49-F238E27FC236}">
                <a16:creationId xmlns:a16="http://schemas.microsoft.com/office/drawing/2014/main" id="{A2B1C33E-CE88-B7EB-F37D-FDFC37E87FBB}"/>
              </a:ext>
            </a:extLst>
          </p:cNvPr>
          <p:cNvSpPr>
            <a:spLocks noGrp="1"/>
          </p:cNvSpPr>
          <p:nvPr>
            <p:ph type="title" hasCustomPrompt="1"/>
          </p:nvPr>
        </p:nvSpPr>
        <p:spPr>
          <a:xfrm>
            <a:off x="334963" y="513568"/>
            <a:ext cx="11522076" cy="754846"/>
          </a:xfrm>
          <a:prstGeom prst="rect">
            <a:avLst/>
          </a:prstGeom>
        </p:spPr>
        <p:txBody>
          <a:bodyPr vert="horz" wrap="square" tIns="0" rIns="91440" bIns="0" anchor="t">
            <a:noAutofit/>
          </a:bodyPr>
          <a:lstStyle>
            <a:lvl1pPr>
              <a:spcBef>
                <a:spcPts val="0"/>
              </a:spcBef>
              <a:defRPr sz="2800" baseline="0"/>
            </a:lvl1pPr>
          </a:lstStyle>
          <a:p>
            <a:r>
              <a:rPr lang="en-US"/>
              <a:t>Slide title: key message in 1-2 lines</a:t>
            </a:r>
          </a:p>
        </p:txBody>
      </p:sp>
      <p:sp>
        <p:nvSpPr>
          <p:cNvPr id="7" name="Content Placeholder 7">
            <a:extLst>
              <a:ext uri="{FF2B5EF4-FFF2-40B4-BE49-F238E27FC236}">
                <a16:creationId xmlns:a16="http://schemas.microsoft.com/office/drawing/2014/main" id="{B9F17211-F61F-9B5F-C555-8C53CDF2D3E5}"/>
              </a:ext>
            </a:extLst>
          </p:cNvPr>
          <p:cNvSpPr>
            <a:spLocks noGrp="1"/>
          </p:cNvSpPr>
          <p:nvPr>
            <p:ph sz="quarter" idx="10"/>
          </p:nvPr>
        </p:nvSpPr>
        <p:spPr>
          <a:xfrm>
            <a:off x="334963" y="1549400"/>
            <a:ext cx="11522075" cy="45466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ooter Placeholder 4">
            <a:extLst>
              <a:ext uri="{FF2B5EF4-FFF2-40B4-BE49-F238E27FC236}">
                <a16:creationId xmlns:a16="http://schemas.microsoft.com/office/drawing/2014/main" id="{633926D0-42C6-B9FE-790A-4FB9F3B8A5EE}"/>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a:solidFill>
                <a:schemeClr val="tx1"/>
              </a:solidFill>
            </a:endParaRPr>
          </a:p>
        </p:txBody>
      </p:sp>
    </p:spTree>
    <p:extLst>
      <p:ext uri="{BB962C8B-B14F-4D97-AF65-F5344CB8AC3E}">
        <p14:creationId xmlns:p14="http://schemas.microsoft.com/office/powerpoint/2010/main" val="10342987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ategorization + deep dive label">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B43B131C-746B-39C7-7312-75C7B13BBCEF}"/>
              </a:ext>
            </a:extLst>
          </p:cNvPr>
          <p:cNvGraphicFramePr>
            <a:graphicFrameLocks/>
          </p:cNvGraphicFramePr>
          <p:nvPr userDrawn="1">
            <p:custDataLst>
              <p:tags r:id="rId1"/>
            </p:custDataLst>
            <p:extLst>
              <p:ext uri="{D42A27DB-BD31-4B8C-83A1-F6EECF244321}">
                <p14:modId xmlns:p14="http://schemas.microsoft.com/office/powerpoint/2010/main" val="3536433048"/>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think-cell data - do not delete" hidden="1">
                        <a:extLst>
                          <a:ext uri="{FF2B5EF4-FFF2-40B4-BE49-F238E27FC236}">
                            <a16:creationId xmlns:a16="http://schemas.microsoft.com/office/drawing/2014/main" id="{B43B131C-746B-39C7-7312-75C7B13BBCEF}"/>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9" name="Oval 8">
            <a:extLst>
              <a:ext uri="{FF2B5EF4-FFF2-40B4-BE49-F238E27FC236}">
                <a16:creationId xmlns:a16="http://schemas.microsoft.com/office/drawing/2014/main" id="{B6A2BC62-EE2B-093C-9005-0521D19B9612}"/>
              </a:ext>
            </a:extLst>
          </p:cNvPr>
          <p:cNvSpPr/>
          <p:nvPr userDrawn="1"/>
        </p:nvSpPr>
        <p:spPr bwMode="gray">
          <a:xfrm>
            <a:off x="54864" y="552234"/>
            <a:ext cx="274320" cy="274320"/>
          </a:xfrm>
          <a:prstGeom prst="ellipse">
            <a:avLst/>
          </a:prstGeom>
          <a:solidFill>
            <a:schemeClr val="accent6"/>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2" name="Text Placeholder 5">
            <a:extLst>
              <a:ext uri="{FF2B5EF4-FFF2-40B4-BE49-F238E27FC236}">
                <a16:creationId xmlns:a16="http://schemas.microsoft.com/office/drawing/2014/main" id="{E13B7D00-51B3-15AC-93A3-D0ECB74B4F02}"/>
              </a:ext>
            </a:extLst>
          </p:cNvPr>
          <p:cNvSpPr>
            <a:spLocks noGrp="1"/>
          </p:cNvSpPr>
          <p:nvPr>
            <p:ph type="body" sz="quarter" idx="15" hasCustomPrompt="1"/>
          </p:nvPr>
        </p:nvSpPr>
        <p:spPr>
          <a:xfrm>
            <a:off x="0" y="0"/>
            <a:ext cx="3886200" cy="320040"/>
          </a:xfrm>
          <a:prstGeom prst="rect">
            <a:avLst/>
          </a:prstGeom>
          <a:solidFill>
            <a:schemeClr val="accent6"/>
          </a:solidFill>
        </p:spPr>
        <p:txBody>
          <a:bodyPr anchor="ctr"/>
          <a:lstStyle>
            <a:lvl1pPr marL="0" algn="ctr">
              <a:buNone/>
              <a:defRPr sz="1600" b="1"/>
            </a:lvl1pPr>
            <a:lvl2pPr marL="0" algn="ctr">
              <a:buNone/>
              <a:defRPr sz="1600" b="1">
                <a:solidFill>
                  <a:schemeClr val="bg1"/>
                </a:solidFill>
              </a:defRPr>
            </a:lvl2pPr>
            <a:lvl3pPr marL="0" algn="ctr">
              <a:buNone/>
              <a:defRPr sz="1600" b="1"/>
            </a:lvl3pPr>
            <a:lvl4pPr marL="0" algn="ctr">
              <a:buNone/>
              <a:defRPr sz="1600" b="1"/>
            </a:lvl4pPr>
            <a:lvl5pPr marL="0" algn="ctr">
              <a:buNone/>
              <a:defRPr sz="1600" b="1"/>
            </a:lvl5pPr>
          </a:lstStyle>
          <a:p>
            <a:pPr lvl="1"/>
            <a:r>
              <a:rPr lang="en-US"/>
              <a:t>Categorization + Deep Dive</a:t>
            </a:r>
          </a:p>
        </p:txBody>
      </p:sp>
      <p:sp>
        <p:nvSpPr>
          <p:cNvPr id="13" name="Text Placeholder 12">
            <a:extLst>
              <a:ext uri="{FF2B5EF4-FFF2-40B4-BE49-F238E27FC236}">
                <a16:creationId xmlns:a16="http://schemas.microsoft.com/office/drawing/2014/main" id="{28633F30-8062-8C93-AF78-0F6592B36BF0}"/>
              </a:ext>
            </a:extLst>
          </p:cNvPr>
          <p:cNvSpPr>
            <a:spLocks noGrp="1"/>
          </p:cNvSpPr>
          <p:nvPr>
            <p:ph type="body" sz="quarter" idx="16" hasCustomPrompt="1"/>
          </p:nvPr>
        </p:nvSpPr>
        <p:spPr>
          <a:xfrm>
            <a:off x="54864" y="552234"/>
            <a:ext cx="274320" cy="274320"/>
          </a:xfrm>
          <a:prstGeom prst="rect">
            <a:avLst/>
          </a:prstGeom>
        </p:spPr>
        <p:txBody>
          <a:bodyPr anchor="ctr"/>
          <a:lstStyle>
            <a:lvl1pPr algn="ctr">
              <a:buNone/>
              <a:defRPr sz="1200" b="1">
                <a:solidFill>
                  <a:schemeClr val="bg1"/>
                </a:solidFill>
              </a:defRPr>
            </a:lvl1pPr>
            <a:lvl2pPr>
              <a:buNone/>
              <a:defRPr sz="1200" b="1"/>
            </a:lvl2pPr>
            <a:lvl3pPr>
              <a:buNone/>
              <a:defRPr sz="1200" b="1"/>
            </a:lvl3pPr>
            <a:lvl4pPr>
              <a:buNone/>
              <a:defRPr sz="1200" b="1"/>
            </a:lvl4pPr>
            <a:lvl5pPr>
              <a:buNone/>
              <a:defRPr sz="1200" b="1"/>
            </a:lvl5pPr>
          </a:lstStyle>
          <a:p>
            <a:pPr lvl="0"/>
            <a:r>
              <a:rPr lang="en-US"/>
              <a:t>A</a:t>
            </a:r>
          </a:p>
        </p:txBody>
      </p:sp>
      <p:sp>
        <p:nvSpPr>
          <p:cNvPr id="14" name="Title 1">
            <a:extLst>
              <a:ext uri="{FF2B5EF4-FFF2-40B4-BE49-F238E27FC236}">
                <a16:creationId xmlns:a16="http://schemas.microsoft.com/office/drawing/2014/main" id="{4A5DA9AF-2E21-26EA-3767-A3E69A3972E7}"/>
              </a:ext>
            </a:extLst>
          </p:cNvPr>
          <p:cNvSpPr>
            <a:spLocks noGrp="1"/>
          </p:cNvSpPr>
          <p:nvPr>
            <p:ph type="title" hasCustomPrompt="1"/>
          </p:nvPr>
        </p:nvSpPr>
        <p:spPr>
          <a:xfrm>
            <a:off x="334963" y="513568"/>
            <a:ext cx="11522076" cy="754846"/>
          </a:xfrm>
          <a:prstGeom prst="rect">
            <a:avLst/>
          </a:prstGeom>
        </p:spPr>
        <p:txBody>
          <a:bodyPr vert="horz" wrap="square" tIns="0" rIns="91440" bIns="0" anchor="t">
            <a:noAutofit/>
          </a:bodyPr>
          <a:lstStyle>
            <a:lvl1pPr>
              <a:spcBef>
                <a:spcPts val="0"/>
              </a:spcBef>
              <a:defRPr sz="2800" baseline="0"/>
            </a:lvl1pPr>
          </a:lstStyle>
          <a:p>
            <a:r>
              <a:rPr lang="en-US"/>
              <a:t>Slide title: key message in 1-2 lines</a:t>
            </a:r>
          </a:p>
        </p:txBody>
      </p:sp>
      <p:sp>
        <p:nvSpPr>
          <p:cNvPr id="15" name="Content Placeholder 7">
            <a:extLst>
              <a:ext uri="{FF2B5EF4-FFF2-40B4-BE49-F238E27FC236}">
                <a16:creationId xmlns:a16="http://schemas.microsoft.com/office/drawing/2014/main" id="{DEFE85CD-E31A-5D43-0B84-9BE5C90FF1E2}"/>
              </a:ext>
            </a:extLst>
          </p:cNvPr>
          <p:cNvSpPr>
            <a:spLocks noGrp="1"/>
          </p:cNvSpPr>
          <p:nvPr>
            <p:ph sz="quarter" idx="10"/>
          </p:nvPr>
        </p:nvSpPr>
        <p:spPr>
          <a:xfrm>
            <a:off x="334963" y="1549400"/>
            <a:ext cx="11522075" cy="45466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7" name="Footer Placeholder 4">
            <a:extLst>
              <a:ext uri="{FF2B5EF4-FFF2-40B4-BE49-F238E27FC236}">
                <a16:creationId xmlns:a16="http://schemas.microsoft.com/office/drawing/2014/main" id="{1B6516F5-4F27-D74B-7043-01C691494662}"/>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a:solidFill>
                <a:schemeClr val="tx1"/>
              </a:solidFill>
            </a:endParaRPr>
          </a:p>
        </p:txBody>
      </p:sp>
    </p:spTree>
    <p:extLst>
      <p:ext uri="{BB962C8B-B14F-4D97-AF65-F5344CB8AC3E}">
        <p14:creationId xmlns:p14="http://schemas.microsoft.com/office/powerpoint/2010/main" val="48915824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userDrawn="1">
  <p:cSld name="Section dividers">
    <p:bg>
      <p:bgPr>
        <a:solidFill>
          <a:srgbClr val="009BDB"/>
        </a:solidFill>
        <a:effectLst/>
      </p:bgPr>
    </p:bg>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B33C4170-CB53-6C4B-961F-E3486FD41555}"/>
              </a:ext>
            </a:extLst>
          </p:cNvPr>
          <p:cNvGraphicFramePr>
            <a:graphicFrameLocks/>
          </p:cNvGraphicFramePr>
          <p:nvPr userDrawn="1">
            <p:custDataLst>
              <p:tags r:id="rId1"/>
            </p:custDataLst>
            <p:extLst>
              <p:ext uri="{D42A27DB-BD31-4B8C-83A1-F6EECF244321}">
                <p14:modId xmlns:p14="http://schemas.microsoft.com/office/powerpoint/2010/main" val="2306640878"/>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3" name="think-cell data - do not delete" hidden="1">
                        <a:extLst>
                          <a:ext uri="{FF2B5EF4-FFF2-40B4-BE49-F238E27FC236}">
                            <a16:creationId xmlns:a16="http://schemas.microsoft.com/office/drawing/2014/main" id="{B33C4170-CB53-6C4B-961F-E3486FD41555}"/>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1210A01E-DF31-B94D-94BE-4ECDF48E0CA8}"/>
              </a:ext>
            </a:extLst>
          </p:cNvPr>
          <p:cNvSpPr>
            <a:spLocks noGrp="1"/>
          </p:cNvSpPr>
          <p:nvPr>
            <p:ph type="title" hasCustomPrompt="1"/>
          </p:nvPr>
        </p:nvSpPr>
        <p:spPr>
          <a:xfrm>
            <a:off x="831850" y="3362700"/>
            <a:ext cx="10515600" cy="2436792"/>
          </a:xfrm>
          <a:prstGeom prst="rect">
            <a:avLst/>
          </a:prstGeom>
        </p:spPr>
        <p:txBody>
          <a:bodyPr vert="horz" lIns="0" bIns="0" anchor="b">
            <a:noAutofit/>
          </a:bodyPr>
          <a:lstStyle>
            <a:lvl1pPr>
              <a:defRPr sz="4800">
                <a:solidFill>
                  <a:schemeClr val="bg1"/>
                </a:solidFill>
              </a:defRPr>
            </a:lvl1pPr>
          </a:lstStyle>
          <a:p>
            <a:r>
              <a:rPr lang="en-US"/>
              <a:t>Section title slide:</a:t>
            </a:r>
            <a:br>
              <a:rPr lang="en-US"/>
            </a:br>
            <a:r>
              <a:rPr lang="en-US"/>
              <a:t>Use a representative photo for the background</a:t>
            </a:r>
          </a:p>
        </p:txBody>
      </p:sp>
      <p:pic>
        <p:nvPicPr>
          <p:cNvPr id="5" name="Picture 4"/>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411272" y="342685"/>
            <a:ext cx="2850036" cy="477381"/>
          </a:xfrm>
          <a:prstGeom prst="rect">
            <a:avLst/>
          </a:prstGeom>
        </p:spPr>
      </p:pic>
    </p:spTree>
    <p:extLst>
      <p:ext uri="{BB962C8B-B14F-4D97-AF65-F5344CB8AC3E}">
        <p14:creationId xmlns:p14="http://schemas.microsoft.com/office/powerpoint/2010/main" val="1954088416"/>
      </p:ext>
    </p:extLst>
  </p:cSld>
  <p:clrMapOvr>
    <a:masterClrMapping/>
  </p:clrMapOvr>
  <p:extLst>
    <p:ext uri="{DCECCB84-F9BA-43D5-87BE-67443E8EF086}">
      <p15:sldGuideLst xmlns:p15="http://schemas.microsoft.com/office/powerpoint/2012/main">
        <p15:guide id="1" pos="208">
          <p15:clr>
            <a:srgbClr val="CCCCCC"/>
          </p15:clr>
        </p15:guide>
        <p15:guide id="2" pos="7472">
          <p15:clr>
            <a:srgbClr val="CCCCCC"/>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Title Only">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CACFF5ED-9D6E-DB42-A3F6-02AFC2E5B889}"/>
              </a:ext>
            </a:extLst>
          </p:cNvPr>
          <p:cNvSpPr>
            <a:spLocks noGrp="1"/>
          </p:cNvSpPr>
          <p:nvPr>
            <p:ph type="title"/>
          </p:nvPr>
        </p:nvSpPr>
        <p:spPr>
          <a:xfrm>
            <a:off x="330200" y="523318"/>
            <a:ext cx="11531600" cy="659434"/>
          </a:xfrm>
          <a:prstGeom prst="rect">
            <a:avLst/>
          </a:prstGeom>
        </p:spPr>
        <p:txBody>
          <a:bodyPr tIns="0" anchor="t">
            <a:normAutofit/>
          </a:bodyPr>
          <a:lstStyle>
            <a:lvl1pPr>
              <a:defRPr sz="2800"/>
            </a:lvl1pPr>
          </a:lstStyle>
          <a:p>
            <a:r>
              <a:rPr lang="en-US"/>
              <a:t>Click to edit Master title style</a:t>
            </a:r>
          </a:p>
        </p:txBody>
      </p:sp>
      <p:cxnSp>
        <p:nvCxnSpPr>
          <p:cNvPr id="4" name="Straight Connector 3">
            <a:extLst>
              <a:ext uri="{FF2B5EF4-FFF2-40B4-BE49-F238E27FC236}">
                <a16:creationId xmlns:a16="http://schemas.microsoft.com/office/drawing/2014/main" id="{FE0F6C81-D090-2241-80CE-63094035FC9A}"/>
              </a:ext>
            </a:extLst>
          </p:cNvPr>
          <p:cNvCxnSpPr/>
          <p:nvPr userDrawn="1"/>
        </p:nvCxnSpPr>
        <p:spPr>
          <a:xfrm>
            <a:off x="0" y="513379"/>
            <a:ext cx="12192000" cy="0"/>
          </a:xfrm>
          <a:prstGeom prst="line">
            <a:avLst/>
          </a:prstGeom>
          <a:ln>
            <a:solidFill>
              <a:srgbClr val="181A1C"/>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AE1D5B05-97AA-C54F-BC3F-61DB4A99924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9309313" y="6145823"/>
            <a:ext cx="2925500" cy="750930"/>
          </a:xfrm>
          <a:prstGeom prst="rect">
            <a:avLst/>
          </a:prstGeom>
        </p:spPr>
      </p:pic>
    </p:spTree>
    <p:custDataLst>
      <p:tags r:id="rId1"/>
    </p:custDataLst>
    <p:extLst>
      <p:ext uri="{BB962C8B-B14F-4D97-AF65-F5344CB8AC3E}">
        <p14:creationId xmlns:p14="http://schemas.microsoft.com/office/powerpoint/2010/main" val="3998589884"/>
      </p:ext>
    </p:extLst>
  </p:cSld>
  <p:clrMapOvr>
    <a:masterClrMapping/>
  </p:clrMapOvr>
  <p:extLst>
    <p:ext uri="{DCECCB84-F9BA-43D5-87BE-67443E8EF086}">
      <p15:sldGuideLst xmlns:p15="http://schemas.microsoft.com/office/powerpoint/2012/main">
        <p15:guide id="1" pos="208">
          <p15:clr>
            <a:srgbClr val="CCCCCC"/>
          </p15:clr>
        </p15:guide>
        <p15:guide id="2" pos="7472">
          <p15:clr>
            <a:srgbClr val="CCCCCC"/>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CKI Team Slide - Current Fellows">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B43B131C-746B-39C7-7312-75C7B13BBCEF}"/>
              </a:ext>
            </a:extLst>
          </p:cNvPr>
          <p:cNvGraphicFramePr>
            <a:graphicFrameLocks/>
          </p:cNvGraphicFramePr>
          <p:nvPr userDrawn="1">
            <p:custDataLst>
              <p:tags r:id="rId1"/>
            </p:custDataLst>
            <p:extLst>
              <p:ext uri="{D42A27DB-BD31-4B8C-83A1-F6EECF244321}">
                <p14:modId xmlns:p14="http://schemas.microsoft.com/office/powerpoint/2010/main" val="2702185575"/>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think-cell data - do not delete" hidden="1">
                        <a:extLst>
                          <a:ext uri="{FF2B5EF4-FFF2-40B4-BE49-F238E27FC236}">
                            <a16:creationId xmlns:a16="http://schemas.microsoft.com/office/drawing/2014/main" id="{B43B131C-746B-39C7-7312-75C7B13BBCEF}"/>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7" name="Picture Placeholder 6">
            <a:extLst>
              <a:ext uri="{FF2B5EF4-FFF2-40B4-BE49-F238E27FC236}">
                <a16:creationId xmlns:a16="http://schemas.microsoft.com/office/drawing/2014/main" id="{741F8AE6-581A-30AA-AA06-08B8AED4B073}"/>
              </a:ext>
            </a:extLst>
          </p:cNvPr>
          <p:cNvSpPr>
            <a:spLocks noGrp="1"/>
          </p:cNvSpPr>
          <p:nvPr>
            <p:ph type="pic" sz="quarter" idx="10"/>
          </p:nvPr>
        </p:nvSpPr>
        <p:spPr>
          <a:xfrm>
            <a:off x="332073" y="2167467"/>
            <a:ext cx="731520" cy="731520"/>
          </a:xfrm>
          <a:prstGeom prst="ellipse">
            <a:avLst/>
          </a:prstGeom>
        </p:spPr>
        <p:txBody>
          <a:bodyPr>
            <a:noAutofit/>
          </a:bodyPr>
          <a:lstStyle/>
          <a:p>
            <a:endParaRPr lang="en-US"/>
          </a:p>
        </p:txBody>
      </p:sp>
      <p:sp>
        <p:nvSpPr>
          <p:cNvPr id="9" name="Picture Placeholder 6">
            <a:extLst>
              <a:ext uri="{FF2B5EF4-FFF2-40B4-BE49-F238E27FC236}">
                <a16:creationId xmlns:a16="http://schemas.microsoft.com/office/drawing/2014/main" id="{13629702-4080-C823-995E-94BE1E14C3D5}"/>
              </a:ext>
            </a:extLst>
          </p:cNvPr>
          <p:cNvSpPr>
            <a:spLocks noGrp="1"/>
          </p:cNvSpPr>
          <p:nvPr>
            <p:ph type="pic" sz="quarter" idx="11"/>
          </p:nvPr>
        </p:nvSpPr>
        <p:spPr>
          <a:xfrm>
            <a:off x="332073" y="3863711"/>
            <a:ext cx="731520" cy="731520"/>
          </a:xfrm>
          <a:prstGeom prst="ellipse">
            <a:avLst/>
          </a:prstGeom>
        </p:spPr>
        <p:txBody>
          <a:bodyPr>
            <a:noAutofit/>
          </a:bodyPr>
          <a:lstStyle/>
          <a:p>
            <a:endParaRPr lang="en-US"/>
          </a:p>
        </p:txBody>
      </p:sp>
      <p:sp>
        <p:nvSpPr>
          <p:cNvPr id="11" name="Picture Placeholder 6">
            <a:extLst>
              <a:ext uri="{FF2B5EF4-FFF2-40B4-BE49-F238E27FC236}">
                <a16:creationId xmlns:a16="http://schemas.microsoft.com/office/drawing/2014/main" id="{8C9F17B6-05FB-252B-76B9-BECC4960DE4E}"/>
              </a:ext>
            </a:extLst>
          </p:cNvPr>
          <p:cNvSpPr>
            <a:spLocks noGrp="1"/>
          </p:cNvSpPr>
          <p:nvPr>
            <p:ph type="pic" sz="quarter" idx="12"/>
          </p:nvPr>
        </p:nvSpPr>
        <p:spPr>
          <a:xfrm>
            <a:off x="332073" y="4711833"/>
            <a:ext cx="731520" cy="731520"/>
          </a:xfrm>
          <a:prstGeom prst="ellipse">
            <a:avLst/>
          </a:prstGeom>
        </p:spPr>
        <p:txBody>
          <a:bodyPr>
            <a:noAutofit/>
          </a:bodyPr>
          <a:lstStyle/>
          <a:p>
            <a:endParaRPr lang="en-US"/>
          </a:p>
        </p:txBody>
      </p:sp>
      <p:sp>
        <p:nvSpPr>
          <p:cNvPr id="12" name="Picture Placeholder 6">
            <a:extLst>
              <a:ext uri="{FF2B5EF4-FFF2-40B4-BE49-F238E27FC236}">
                <a16:creationId xmlns:a16="http://schemas.microsoft.com/office/drawing/2014/main" id="{8BF6829A-3EC4-7C5F-C708-B35AE8BA613B}"/>
              </a:ext>
            </a:extLst>
          </p:cNvPr>
          <p:cNvSpPr>
            <a:spLocks noGrp="1"/>
          </p:cNvSpPr>
          <p:nvPr>
            <p:ph type="pic" sz="quarter" idx="13"/>
          </p:nvPr>
        </p:nvSpPr>
        <p:spPr>
          <a:xfrm>
            <a:off x="332073" y="5559954"/>
            <a:ext cx="731520" cy="731520"/>
          </a:xfrm>
          <a:prstGeom prst="ellipse">
            <a:avLst/>
          </a:prstGeom>
        </p:spPr>
        <p:txBody>
          <a:bodyPr>
            <a:noAutofit/>
          </a:bodyPr>
          <a:lstStyle/>
          <a:p>
            <a:endParaRPr lang="en-US"/>
          </a:p>
        </p:txBody>
      </p:sp>
      <p:sp>
        <p:nvSpPr>
          <p:cNvPr id="14" name="Text Placeholder 13">
            <a:extLst>
              <a:ext uri="{FF2B5EF4-FFF2-40B4-BE49-F238E27FC236}">
                <a16:creationId xmlns:a16="http://schemas.microsoft.com/office/drawing/2014/main" id="{35C15EAF-8CDC-4BD1-E87B-372944089011}"/>
              </a:ext>
            </a:extLst>
          </p:cNvPr>
          <p:cNvSpPr>
            <a:spLocks noGrp="1"/>
          </p:cNvSpPr>
          <p:nvPr>
            <p:ph type="body" sz="quarter" idx="14" hasCustomPrompt="1"/>
          </p:nvPr>
        </p:nvSpPr>
        <p:spPr>
          <a:xfrm>
            <a:off x="1550982" y="2167467"/>
            <a:ext cx="3047073" cy="661464"/>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36" name="Footer Placeholder 4">
            <a:extLst>
              <a:ext uri="{FF2B5EF4-FFF2-40B4-BE49-F238E27FC236}">
                <a16:creationId xmlns:a16="http://schemas.microsoft.com/office/drawing/2014/main" id="{A5AC5E75-B51E-67FA-A7BD-C91C8AEBE913}"/>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a:solidFill>
                <a:schemeClr val="tx1"/>
              </a:solidFill>
            </a:endParaRPr>
          </a:p>
        </p:txBody>
      </p:sp>
      <p:sp>
        <p:nvSpPr>
          <p:cNvPr id="37" name="Text Placeholder 13">
            <a:extLst>
              <a:ext uri="{FF2B5EF4-FFF2-40B4-BE49-F238E27FC236}">
                <a16:creationId xmlns:a16="http://schemas.microsoft.com/office/drawing/2014/main" id="{DCC3303C-D010-D5E3-ABE5-C8752D95FE12}"/>
              </a:ext>
            </a:extLst>
          </p:cNvPr>
          <p:cNvSpPr>
            <a:spLocks noGrp="1"/>
          </p:cNvSpPr>
          <p:nvPr>
            <p:ph type="body" sz="quarter" idx="15" hasCustomPrompt="1"/>
          </p:nvPr>
        </p:nvSpPr>
        <p:spPr>
          <a:xfrm>
            <a:off x="1550982" y="3863711"/>
            <a:ext cx="3047073" cy="661464"/>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38" name="Text Placeholder 13">
            <a:extLst>
              <a:ext uri="{FF2B5EF4-FFF2-40B4-BE49-F238E27FC236}">
                <a16:creationId xmlns:a16="http://schemas.microsoft.com/office/drawing/2014/main" id="{5827FC00-26DE-AE5B-3CD8-50528793268B}"/>
              </a:ext>
            </a:extLst>
          </p:cNvPr>
          <p:cNvSpPr>
            <a:spLocks noGrp="1"/>
          </p:cNvSpPr>
          <p:nvPr>
            <p:ph type="body" sz="quarter" idx="16" hasCustomPrompt="1"/>
          </p:nvPr>
        </p:nvSpPr>
        <p:spPr>
          <a:xfrm>
            <a:off x="1550982" y="4711833"/>
            <a:ext cx="3047073" cy="661464"/>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39" name="Text Placeholder 13">
            <a:extLst>
              <a:ext uri="{FF2B5EF4-FFF2-40B4-BE49-F238E27FC236}">
                <a16:creationId xmlns:a16="http://schemas.microsoft.com/office/drawing/2014/main" id="{3EAAED9A-2960-962F-5668-41C3B4F6B321}"/>
              </a:ext>
            </a:extLst>
          </p:cNvPr>
          <p:cNvSpPr>
            <a:spLocks noGrp="1"/>
          </p:cNvSpPr>
          <p:nvPr>
            <p:ph type="body" sz="quarter" idx="17" hasCustomPrompt="1"/>
          </p:nvPr>
        </p:nvSpPr>
        <p:spPr>
          <a:xfrm>
            <a:off x="1550982" y="5559954"/>
            <a:ext cx="3047073" cy="661464"/>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40" name="Picture Placeholder 6">
            <a:extLst>
              <a:ext uri="{FF2B5EF4-FFF2-40B4-BE49-F238E27FC236}">
                <a16:creationId xmlns:a16="http://schemas.microsoft.com/office/drawing/2014/main" id="{24B64638-7721-4951-FB7F-701E7B120C20}"/>
              </a:ext>
            </a:extLst>
          </p:cNvPr>
          <p:cNvSpPr>
            <a:spLocks noGrp="1"/>
          </p:cNvSpPr>
          <p:nvPr>
            <p:ph type="pic" sz="quarter" idx="18"/>
          </p:nvPr>
        </p:nvSpPr>
        <p:spPr>
          <a:xfrm>
            <a:off x="6211456" y="2167467"/>
            <a:ext cx="731520" cy="731520"/>
          </a:xfrm>
          <a:prstGeom prst="ellipse">
            <a:avLst/>
          </a:prstGeom>
        </p:spPr>
        <p:txBody>
          <a:bodyPr>
            <a:noAutofit/>
          </a:bodyPr>
          <a:lstStyle/>
          <a:p>
            <a:endParaRPr lang="en-US"/>
          </a:p>
        </p:txBody>
      </p:sp>
      <p:sp>
        <p:nvSpPr>
          <p:cNvPr id="41" name="Text Placeholder 13">
            <a:extLst>
              <a:ext uri="{FF2B5EF4-FFF2-40B4-BE49-F238E27FC236}">
                <a16:creationId xmlns:a16="http://schemas.microsoft.com/office/drawing/2014/main" id="{32E612F5-971B-1A26-6514-82480D997351}"/>
              </a:ext>
            </a:extLst>
          </p:cNvPr>
          <p:cNvSpPr>
            <a:spLocks noGrp="1"/>
          </p:cNvSpPr>
          <p:nvPr>
            <p:ph type="body" sz="quarter" idx="19" hasCustomPrompt="1"/>
          </p:nvPr>
        </p:nvSpPr>
        <p:spPr>
          <a:xfrm>
            <a:off x="7446016" y="2170741"/>
            <a:ext cx="3047073" cy="654916"/>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42" name="Picture Placeholder 6">
            <a:extLst>
              <a:ext uri="{FF2B5EF4-FFF2-40B4-BE49-F238E27FC236}">
                <a16:creationId xmlns:a16="http://schemas.microsoft.com/office/drawing/2014/main" id="{B9F1A9D9-3D2C-BED8-00AB-668724DAA849}"/>
              </a:ext>
            </a:extLst>
          </p:cNvPr>
          <p:cNvSpPr>
            <a:spLocks noGrp="1"/>
          </p:cNvSpPr>
          <p:nvPr>
            <p:ph type="pic" sz="quarter" idx="20"/>
          </p:nvPr>
        </p:nvSpPr>
        <p:spPr>
          <a:xfrm>
            <a:off x="6211456" y="3863711"/>
            <a:ext cx="731520" cy="731520"/>
          </a:xfrm>
          <a:prstGeom prst="ellipse">
            <a:avLst/>
          </a:prstGeom>
        </p:spPr>
        <p:txBody>
          <a:bodyPr>
            <a:noAutofit/>
          </a:bodyPr>
          <a:lstStyle/>
          <a:p>
            <a:endParaRPr lang="en-US"/>
          </a:p>
        </p:txBody>
      </p:sp>
      <p:sp>
        <p:nvSpPr>
          <p:cNvPr id="43" name="Text Placeholder 13">
            <a:extLst>
              <a:ext uri="{FF2B5EF4-FFF2-40B4-BE49-F238E27FC236}">
                <a16:creationId xmlns:a16="http://schemas.microsoft.com/office/drawing/2014/main" id="{E4EAB22A-A509-F748-704D-B66D4BA1B81D}"/>
              </a:ext>
            </a:extLst>
          </p:cNvPr>
          <p:cNvSpPr>
            <a:spLocks noGrp="1"/>
          </p:cNvSpPr>
          <p:nvPr>
            <p:ph type="body" sz="quarter" idx="21" hasCustomPrompt="1"/>
          </p:nvPr>
        </p:nvSpPr>
        <p:spPr>
          <a:xfrm>
            <a:off x="7446016" y="3862073"/>
            <a:ext cx="3047073" cy="661464"/>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44" name="Picture Placeholder 6">
            <a:extLst>
              <a:ext uri="{FF2B5EF4-FFF2-40B4-BE49-F238E27FC236}">
                <a16:creationId xmlns:a16="http://schemas.microsoft.com/office/drawing/2014/main" id="{E4725DF5-F34E-BBF2-D98C-8A20EF294F6D}"/>
              </a:ext>
            </a:extLst>
          </p:cNvPr>
          <p:cNvSpPr>
            <a:spLocks noGrp="1"/>
          </p:cNvSpPr>
          <p:nvPr>
            <p:ph type="pic" sz="quarter" idx="22"/>
          </p:nvPr>
        </p:nvSpPr>
        <p:spPr>
          <a:xfrm>
            <a:off x="6211456" y="4711833"/>
            <a:ext cx="731520" cy="731520"/>
          </a:xfrm>
          <a:prstGeom prst="ellipse">
            <a:avLst/>
          </a:prstGeom>
        </p:spPr>
        <p:txBody>
          <a:bodyPr>
            <a:noAutofit/>
          </a:bodyPr>
          <a:lstStyle/>
          <a:p>
            <a:endParaRPr lang="en-US"/>
          </a:p>
        </p:txBody>
      </p:sp>
      <p:sp>
        <p:nvSpPr>
          <p:cNvPr id="45" name="Text Placeholder 13">
            <a:extLst>
              <a:ext uri="{FF2B5EF4-FFF2-40B4-BE49-F238E27FC236}">
                <a16:creationId xmlns:a16="http://schemas.microsoft.com/office/drawing/2014/main" id="{63A7841B-F2C6-630C-8DA3-BACF3BE942F8}"/>
              </a:ext>
            </a:extLst>
          </p:cNvPr>
          <p:cNvSpPr>
            <a:spLocks noGrp="1"/>
          </p:cNvSpPr>
          <p:nvPr>
            <p:ph type="body" sz="quarter" idx="23" hasCustomPrompt="1"/>
          </p:nvPr>
        </p:nvSpPr>
        <p:spPr>
          <a:xfrm>
            <a:off x="7446016" y="4711013"/>
            <a:ext cx="3047073" cy="661464"/>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46" name="Picture Placeholder 6">
            <a:extLst>
              <a:ext uri="{FF2B5EF4-FFF2-40B4-BE49-F238E27FC236}">
                <a16:creationId xmlns:a16="http://schemas.microsoft.com/office/drawing/2014/main" id="{37370BA6-E711-59AC-8C29-F68BC1C5A20B}"/>
              </a:ext>
            </a:extLst>
          </p:cNvPr>
          <p:cNvSpPr>
            <a:spLocks noGrp="1"/>
          </p:cNvSpPr>
          <p:nvPr>
            <p:ph type="pic" sz="quarter" idx="24"/>
          </p:nvPr>
        </p:nvSpPr>
        <p:spPr>
          <a:xfrm>
            <a:off x="6211456" y="5559954"/>
            <a:ext cx="731520" cy="731520"/>
          </a:xfrm>
          <a:prstGeom prst="ellipse">
            <a:avLst/>
          </a:prstGeom>
        </p:spPr>
        <p:txBody>
          <a:bodyPr>
            <a:noAutofit/>
          </a:bodyPr>
          <a:lstStyle/>
          <a:p>
            <a:endParaRPr lang="en-US"/>
          </a:p>
        </p:txBody>
      </p:sp>
      <p:sp>
        <p:nvSpPr>
          <p:cNvPr id="47" name="Text Placeholder 13">
            <a:extLst>
              <a:ext uri="{FF2B5EF4-FFF2-40B4-BE49-F238E27FC236}">
                <a16:creationId xmlns:a16="http://schemas.microsoft.com/office/drawing/2014/main" id="{304AF62E-5A7B-9AA0-EC7D-CFE5263161CA}"/>
              </a:ext>
            </a:extLst>
          </p:cNvPr>
          <p:cNvSpPr>
            <a:spLocks noGrp="1"/>
          </p:cNvSpPr>
          <p:nvPr>
            <p:ph type="body" sz="quarter" idx="25" hasCustomPrompt="1"/>
          </p:nvPr>
        </p:nvSpPr>
        <p:spPr>
          <a:xfrm>
            <a:off x="7446016" y="5559954"/>
            <a:ext cx="3047073" cy="661464"/>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4" name="Text Placeholder 3">
            <a:extLst>
              <a:ext uri="{FF2B5EF4-FFF2-40B4-BE49-F238E27FC236}">
                <a16:creationId xmlns:a16="http://schemas.microsoft.com/office/drawing/2014/main" id="{1CBAE2D7-047A-C286-763B-337220080C81}"/>
              </a:ext>
            </a:extLst>
          </p:cNvPr>
          <p:cNvSpPr>
            <a:spLocks noGrp="1"/>
          </p:cNvSpPr>
          <p:nvPr>
            <p:ph type="body" sz="quarter" idx="26" hasCustomPrompt="1"/>
          </p:nvPr>
        </p:nvSpPr>
        <p:spPr>
          <a:xfrm>
            <a:off x="334963" y="509462"/>
            <a:ext cx="11522076" cy="758952"/>
          </a:xfrm>
        </p:spPr>
        <p:txBody>
          <a:bodyPr/>
          <a:lstStyle>
            <a:lvl1pPr marL="0">
              <a:spcBef>
                <a:spcPts val="0"/>
              </a:spcBef>
              <a:buNone/>
              <a:defRPr sz="2800" b="1"/>
            </a:lvl1pPr>
          </a:lstStyle>
          <a:p>
            <a:pPr lvl="0"/>
            <a:r>
              <a:rPr lang="en-US"/>
              <a:t>CKI Team Slide – Current Fellows</a:t>
            </a:r>
          </a:p>
        </p:txBody>
      </p:sp>
      <p:sp>
        <p:nvSpPr>
          <p:cNvPr id="2" name="Text Placeholder 6">
            <a:extLst>
              <a:ext uri="{FF2B5EF4-FFF2-40B4-BE49-F238E27FC236}">
                <a16:creationId xmlns:a16="http://schemas.microsoft.com/office/drawing/2014/main" id="{CD1ADA3E-18B2-8797-481C-C7E1B015EB2C}"/>
              </a:ext>
            </a:extLst>
          </p:cNvPr>
          <p:cNvSpPr>
            <a:spLocks noGrp="1"/>
          </p:cNvSpPr>
          <p:nvPr>
            <p:ph type="body" sz="quarter" idx="27" hasCustomPrompt="1"/>
          </p:nvPr>
        </p:nvSpPr>
        <p:spPr>
          <a:xfrm>
            <a:off x="329184" y="1391428"/>
            <a:ext cx="5660136" cy="340886"/>
          </a:xfrm>
          <a:prstGeom prst="rect">
            <a:avLst/>
          </a:prstGeom>
        </p:spPr>
        <p:txBody>
          <a:bodyPr anchor="b"/>
          <a:lstStyle>
            <a:lvl1pPr marL="0" indent="0">
              <a:spcBef>
                <a:spcPts val="0"/>
              </a:spcBef>
              <a:buNone/>
              <a:defRPr sz="1600" b="1"/>
            </a:lvl1pPr>
            <a:lvl2pPr>
              <a:buNone/>
              <a:defRPr sz="1600" b="1"/>
            </a:lvl2pPr>
            <a:lvl3pPr>
              <a:buNone/>
              <a:defRPr sz="1600" b="1"/>
            </a:lvl3pPr>
            <a:lvl4pPr>
              <a:buNone/>
              <a:defRPr sz="1600" b="1"/>
            </a:lvl4pPr>
            <a:lvl5pPr>
              <a:buNone/>
              <a:defRPr sz="1600" b="1"/>
            </a:lvl5pPr>
          </a:lstStyle>
          <a:p>
            <a:pPr lvl="0"/>
            <a:r>
              <a:rPr lang="en-US"/>
              <a:t>Current Fellows</a:t>
            </a:r>
          </a:p>
        </p:txBody>
      </p:sp>
      <p:cxnSp>
        <p:nvCxnSpPr>
          <p:cNvPr id="3" name="btfpColumnHeaderBoxLine984923">
            <a:extLst>
              <a:ext uri="{FF2B5EF4-FFF2-40B4-BE49-F238E27FC236}">
                <a16:creationId xmlns:a16="http://schemas.microsoft.com/office/drawing/2014/main" id="{80D2438C-A653-3790-887F-A380597A30D9}"/>
              </a:ext>
            </a:extLst>
          </p:cNvPr>
          <p:cNvCxnSpPr>
            <a:cxnSpLocks/>
          </p:cNvCxnSpPr>
          <p:nvPr userDrawn="1"/>
        </p:nvCxnSpPr>
        <p:spPr bwMode="gray">
          <a:xfrm flipV="1">
            <a:off x="323332" y="1732046"/>
            <a:ext cx="5660136" cy="268"/>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6" name="Picture Placeholder 6">
            <a:extLst>
              <a:ext uri="{FF2B5EF4-FFF2-40B4-BE49-F238E27FC236}">
                <a16:creationId xmlns:a16="http://schemas.microsoft.com/office/drawing/2014/main" id="{0F03D58B-032C-7877-9371-4EE71BBB9CDC}"/>
              </a:ext>
            </a:extLst>
          </p:cNvPr>
          <p:cNvSpPr>
            <a:spLocks noGrp="1"/>
          </p:cNvSpPr>
          <p:nvPr>
            <p:ph type="pic" sz="quarter" idx="28"/>
          </p:nvPr>
        </p:nvSpPr>
        <p:spPr>
          <a:xfrm>
            <a:off x="332073" y="3015589"/>
            <a:ext cx="731520" cy="731520"/>
          </a:xfrm>
          <a:prstGeom prst="ellipse">
            <a:avLst/>
          </a:prstGeom>
        </p:spPr>
        <p:txBody>
          <a:bodyPr>
            <a:noAutofit/>
          </a:bodyPr>
          <a:lstStyle/>
          <a:p>
            <a:endParaRPr lang="en-US"/>
          </a:p>
        </p:txBody>
      </p:sp>
      <p:sp>
        <p:nvSpPr>
          <p:cNvPr id="8" name="Text Placeholder 13">
            <a:extLst>
              <a:ext uri="{FF2B5EF4-FFF2-40B4-BE49-F238E27FC236}">
                <a16:creationId xmlns:a16="http://schemas.microsoft.com/office/drawing/2014/main" id="{D002C244-B15E-2B31-0F47-14813E93211C}"/>
              </a:ext>
            </a:extLst>
          </p:cNvPr>
          <p:cNvSpPr>
            <a:spLocks noGrp="1"/>
          </p:cNvSpPr>
          <p:nvPr>
            <p:ph type="body" sz="quarter" idx="29" hasCustomPrompt="1"/>
          </p:nvPr>
        </p:nvSpPr>
        <p:spPr>
          <a:xfrm>
            <a:off x="1556760" y="3015589"/>
            <a:ext cx="3047073" cy="661464"/>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
        <p:nvSpPr>
          <p:cNvPr id="10" name="Picture Placeholder 6">
            <a:extLst>
              <a:ext uri="{FF2B5EF4-FFF2-40B4-BE49-F238E27FC236}">
                <a16:creationId xmlns:a16="http://schemas.microsoft.com/office/drawing/2014/main" id="{509836E4-26D4-DB7C-789F-C8BB133937E7}"/>
              </a:ext>
            </a:extLst>
          </p:cNvPr>
          <p:cNvSpPr>
            <a:spLocks noGrp="1"/>
          </p:cNvSpPr>
          <p:nvPr>
            <p:ph type="pic" sz="quarter" idx="30"/>
          </p:nvPr>
        </p:nvSpPr>
        <p:spPr>
          <a:xfrm>
            <a:off x="6211456" y="3015589"/>
            <a:ext cx="731520" cy="731520"/>
          </a:xfrm>
          <a:prstGeom prst="ellipse">
            <a:avLst/>
          </a:prstGeom>
        </p:spPr>
        <p:txBody>
          <a:bodyPr>
            <a:noAutofit/>
          </a:bodyPr>
          <a:lstStyle/>
          <a:p>
            <a:endParaRPr lang="en-US"/>
          </a:p>
        </p:txBody>
      </p:sp>
      <p:sp>
        <p:nvSpPr>
          <p:cNvPr id="13" name="Text Placeholder 13">
            <a:extLst>
              <a:ext uri="{FF2B5EF4-FFF2-40B4-BE49-F238E27FC236}">
                <a16:creationId xmlns:a16="http://schemas.microsoft.com/office/drawing/2014/main" id="{7A21F084-26CD-7F3A-42D8-60FF6BAFA7B2}"/>
              </a:ext>
            </a:extLst>
          </p:cNvPr>
          <p:cNvSpPr>
            <a:spLocks noGrp="1"/>
          </p:cNvSpPr>
          <p:nvPr>
            <p:ph type="body" sz="quarter" idx="31" hasCustomPrompt="1"/>
          </p:nvPr>
        </p:nvSpPr>
        <p:spPr>
          <a:xfrm>
            <a:off x="7446016" y="3013133"/>
            <a:ext cx="3047073" cy="661464"/>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a:t>Insert </a:t>
            </a:r>
            <a:r>
              <a:rPr lang="en-US" b="1"/>
              <a:t>name</a:t>
            </a:r>
            <a:r>
              <a:rPr lang="en-US" b="0"/>
              <a:t> (bold text), </a:t>
            </a:r>
            <a:r>
              <a:rPr lang="en-US"/>
              <a:t>CKI position (Team Lead or Fellow), email address</a:t>
            </a:r>
          </a:p>
        </p:txBody>
      </p:sp>
    </p:spTree>
    <p:extLst>
      <p:ext uri="{BB962C8B-B14F-4D97-AF65-F5344CB8AC3E}">
        <p14:creationId xmlns:p14="http://schemas.microsoft.com/office/powerpoint/2010/main" val="170272853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_CKI Team Slide - Staff, Faculty, Advisors">
    <p:spTree>
      <p:nvGrpSpPr>
        <p:cNvPr id="1" name=""/>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B43B131C-746B-39C7-7312-75C7B13BBCEF}"/>
              </a:ext>
            </a:extLst>
          </p:cNvPr>
          <p:cNvGraphicFramePr>
            <a:graphicFrameLocks/>
          </p:cNvGraphicFramePr>
          <p:nvPr userDrawn="1">
            <p:custDataLst>
              <p:tags r:id="rId1"/>
            </p:custDataLst>
            <p:extLst>
              <p:ext uri="{D42A27DB-BD31-4B8C-83A1-F6EECF244321}">
                <p14:modId xmlns:p14="http://schemas.microsoft.com/office/powerpoint/2010/main" val="2865257084"/>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5" name="think-cell data - do not delete" hidden="1">
                        <a:extLst>
                          <a:ext uri="{FF2B5EF4-FFF2-40B4-BE49-F238E27FC236}">
                            <a16:creationId xmlns:a16="http://schemas.microsoft.com/office/drawing/2014/main" id="{B43B131C-746B-39C7-7312-75C7B13BBCEF}"/>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pic>
        <p:nvPicPr>
          <p:cNvPr id="6" name="Picture 5" descr="A person in a suit&#10;&#10;AI-generated content may be incorrect.">
            <a:extLst>
              <a:ext uri="{FF2B5EF4-FFF2-40B4-BE49-F238E27FC236}">
                <a16:creationId xmlns:a16="http://schemas.microsoft.com/office/drawing/2014/main" id="{08C23092-A909-AAB0-4A30-467684F21E69}"/>
              </a:ext>
            </a:extLst>
          </p:cNvPr>
          <p:cNvPicPr>
            <a:picLocks noChangeAspect="1"/>
          </p:cNvPicPr>
          <p:nvPr userDrawn="1"/>
        </p:nvPicPr>
        <p:blipFill>
          <a:blip r:embed="rId5"/>
          <a:srcRect l="18708" r="14624"/>
          <a:stretch>
            <a:fillRect/>
          </a:stretch>
        </p:blipFill>
        <p:spPr>
          <a:xfrm>
            <a:off x="329184" y="3044825"/>
            <a:ext cx="914623" cy="914400"/>
          </a:xfrm>
          <a:prstGeom prst="ellipse">
            <a:avLst/>
          </a:prstGeom>
        </p:spPr>
      </p:pic>
      <p:sp>
        <p:nvSpPr>
          <p:cNvPr id="12" name="Picture Placeholder 6">
            <a:extLst>
              <a:ext uri="{FF2B5EF4-FFF2-40B4-BE49-F238E27FC236}">
                <a16:creationId xmlns:a16="http://schemas.microsoft.com/office/drawing/2014/main" id="{8BF6829A-3EC4-7C5F-C708-B35AE8BA613B}"/>
              </a:ext>
            </a:extLst>
          </p:cNvPr>
          <p:cNvSpPr>
            <a:spLocks noGrp="1"/>
          </p:cNvSpPr>
          <p:nvPr>
            <p:ph type="pic" sz="quarter" idx="13"/>
          </p:nvPr>
        </p:nvSpPr>
        <p:spPr>
          <a:xfrm>
            <a:off x="329184" y="5307018"/>
            <a:ext cx="914400" cy="914400"/>
          </a:xfrm>
          <a:prstGeom prst="ellipse">
            <a:avLst/>
          </a:prstGeom>
        </p:spPr>
        <p:txBody>
          <a:bodyPr>
            <a:noAutofit/>
          </a:bodyPr>
          <a:lstStyle/>
          <a:p>
            <a:r>
              <a:rPr lang="en-US"/>
              <a:t>Click icon to add picture</a:t>
            </a:r>
          </a:p>
        </p:txBody>
      </p:sp>
      <p:sp>
        <p:nvSpPr>
          <p:cNvPr id="36" name="Footer Placeholder 4">
            <a:extLst>
              <a:ext uri="{FF2B5EF4-FFF2-40B4-BE49-F238E27FC236}">
                <a16:creationId xmlns:a16="http://schemas.microsoft.com/office/drawing/2014/main" id="{A5AC5E75-B51E-67FA-A7BD-C91C8AEBE913}"/>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dirty="0">
              <a:solidFill>
                <a:schemeClr val="tx1"/>
              </a:solidFill>
            </a:endParaRPr>
          </a:p>
        </p:txBody>
      </p:sp>
      <p:sp>
        <p:nvSpPr>
          <p:cNvPr id="39" name="Text Placeholder 13">
            <a:extLst>
              <a:ext uri="{FF2B5EF4-FFF2-40B4-BE49-F238E27FC236}">
                <a16:creationId xmlns:a16="http://schemas.microsoft.com/office/drawing/2014/main" id="{3EAAED9A-2960-962F-5668-41C3B4F6B321}"/>
              </a:ext>
            </a:extLst>
          </p:cNvPr>
          <p:cNvSpPr>
            <a:spLocks noGrp="1"/>
          </p:cNvSpPr>
          <p:nvPr>
            <p:ph type="body" sz="quarter" idx="17" hasCustomPrompt="1"/>
          </p:nvPr>
        </p:nvSpPr>
        <p:spPr>
          <a:xfrm>
            <a:off x="1550982" y="5307018"/>
            <a:ext cx="3886200" cy="914400"/>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r>
              <a:rPr lang="en-US" b="0" dirty="0"/>
              <a:t>Insert </a:t>
            </a:r>
            <a:r>
              <a:rPr lang="en-US" b="1" dirty="0"/>
              <a:t>name</a:t>
            </a:r>
            <a:r>
              <a:rPr lang="en-US" b="0" dirty="0"/>
              <a:t> (bold text), </a:t>
            </a:r>
            <a:r>
              <a:rPr lang="en-US" dirty="0"/>
              <a:t>CKI position (Team Lead or Fellow), email address</a:t>
            </a:r>
          </a:p>
        </p:txBody>
      </p:sp>
      <p:sp>
        <p:nvSpPr>
          <p:cNvPr id="44" name="Picture Placeholder 6">
            <a:extLst>
              <a:ext uri="{FF2B5EF4-FFF2-40B4-BE49-F238E27FC236}">
                <a16:creationId xmlns:a16="http://schemas.microsoft.com/office/drawing/2014/main" id="{E4725DF5-F34E-BBF2-D98C-8A20EF294F6D}"/>
              </a:ext>
            </a:extLst>
          </p:cNvPr>
          <p:cNvSpPr>
            <a:spLocks noGrp="1"/>
          </p:cNvSpPr>
          <p:nvPr>
            <p:ph type="pic" sz="quarter" idx="22"/>
          </p:nvPr>
        </p:nvSpPr>
        <p:spPr>
          <a:xfrm>
            <a:off x="6208532" y="4176189"/>
            <a:ext cx="914400" cy="914400"/>
          </a:xfrm>
          <a:prstGeom prst="ellipse">
            <a:avLst/>
          </a:prstGeom>
        </p:spPr>
        <p:txBody>
          <a:bodyPr>
            <a:noAutofit/>
          </a:bodyPr>
          <a:lstStyle/>
          <a:p>
            <a:r>
              <a:rPr lang="en-US" dirty="0"/>
              <a:t>Click icon to add picture</a:t>
            </a:r>
          </a:p>
        </p:txBody>
      </p:sp>
      <p:sp>
        <p:nvSpPr>
          <p:cNvPr id="45" name="Text Placeholder 13">
            <a:extLst>
              <a:ext uri="{FF2B5EF4-FFF2-40B4-BE49-F238E27FC236}">
                <a16:creationId xmlns:a16="http://schemas.microsoft.com/office/drawing/2014/main" id="{63A7841B-F2C6-630C-8DA3-BACF3BE942F8}"/>
              </a:ext>
            </a:extLst>
          </p:cNvPr>
          <p:cNvSpPr>
            <a:spLocks noGrp="1"/>
          </p:cNvSpPr>
          <p:nvPr>
            <p:ph type="body" sz="quarter" idx="23"/>
          </p:nvPr>
        </p:nvSpPr>
        <p:spPr>
          <a:xfrm>
            <a:off x="7443127" y="4176189"/>
            <a:ext cx="3886200" cy="914400"/>
          </a:xfrm>
          <a:prstGeom prst="rect">
            <a:avLst/>
          </a:prstGeom>
        </p:spPr>
        <p:txBody>
          <a:bodyPr anchor="ctr">
            <a:noAutofit/>
          </a:bodyPr>
          <a:lstStyle>
            <a:lvl1pPr marL="0">
              <a:spcBef>
                <a:spcPts val="0"/>
              </a:spcBef>
              <a:buNone/>
              <a:defRPr sz="1200" b="0"/>
            </a:lvl1pPr>
            <a:lvl2pPr>
              <a:buNone/>
              <a:defRPr sz="1200"/>
            </a:lvl2pPr>
            <a:lvl3pPr>
              <a:buNone/>
              <a:defRPr sz="1200"/>
            </a:lvl3pPr>
            <a:lvl4pPr>
              <a:buNone/>
              <a:defRPr sz="1200"/>
            </a:lvl4pPr>
            <a:lvl5pPr>
              <a:buNone/>
              <a:defRPr sz="1200"/>
            </a:lvl5pPr>
          </a:lstStyle>
          <a:p>
            <a:pPr lvl="0"/>
            <a:endParaRPr lang="en-US" dirty="0"/>
          </a:p>
        </p:txBody>
      </p:sp>
      <p:sp>
        <p:nvSpPr>
          <p:cNvPr id="46" name="Picture Placeholder 6">
            <a:extLst>
              <a:ext uri="{FF2B5EF4-FFF2-40B4-BE49-F238E27FC236}">
                <a16:creationId xmlns:a16="http://schemas.microsoft.com/office/drawing/2014/main" id="{37370BA6-E711-59AC-8C29-F68BC1C5A20B}"/>
              </a:ext>
            </a:extLst>
          </p:cNvPr>
          <p:cNvSpPr>
            <a:spLocks noGrp="1"/>
          </p:cNvSpPr>
          <p:nvPr>
            <p:ph type="pic" sz="quarter" idx="24"/>
          </p:nvPr>
        </p:nvSpPr>
        <p:spPr>
          <a:xfrm>
            <a:off x="6208532" y="5307018"/>
            <a:ext cx="914400" cy="914400"/>
          </a:xfrm>
          <a:prstGeom prst="ellipse">
            <a:avLst/>
          </a:prstGeom>
        </p:spPr>
        <p:txBody>
          <a:bodyPr>
            <a:noAutofit/>
          </a:bodyPr>
          <a:lstStyle/>
          <a:p>
            <a:r>
              <a:rPr lang="en-US"/>
              <a:t>Click icon to add picture</a:t>
            </a:r>
          </a:p>
        </p:txBody>
      </p:sp>
      <p:sp>
        <p:nvSpPr>
          <p:cNvPr id="47" name="Text Placeholder 13">
            <a:extLst>
              <a:ext uri="{FF2B5EF4-FFF2-40B4-BE49-F238E27FC236}">
                <a16:creationId xmlns:a16="http://schemas.microsoft.com/office/drawing/2014/main" id="{304AF62E-5A7B-9AA0-EC7D-CFE5263161CA}"/>
              </a:ext>
            </a:extLst>
          </p:cNvPr>
          <p:cNvSpPr>
            <a:spLocks noGrp="1"/>
          </p:cNvSpPr>
          <p:nvPr>
            <p:ph type="body" sz="quarter" idx="25"/>
          </p:nvPr>
        </p:nvSpPr>
        <p:spPr>
          <a:xfrm>
            <a:off x="7443127" y="5307018"/>
            <a:ext cx="3886200" cy="914400"/>
          </a:xfrm>
          <a:prstGeom prst="rect">
            <a:avLst/>
          </a:prstGeom>
        </p:spPr>
        <p:txBody>
          <a:bodyPr anchor="ctr">
            <a:noAutofit/>
          </a:bodyPr>
          <a:lstStyle>
            <a:lvl1pPr marL="0" indent="0">
              <a:spcBef>
                <a:spcPts val="600"/>
              </a:spcBef>
              <a:buNone/>
              <a:defRPr sz="1200" b="0"/>
            </a:lvl1pPr>
            <a:lvl2pPr>
              <a:buNone/>
              <a:defRPr sz="1200"/>
            </a:lvl2pPr>
            <a:lvl3pPr>
              <a:buNone/>
              <a:defRPr sz="1200"/>
            </a:lvl3pPr>
            <a:lvl4pPr>
              <a:buNone/>
              <a:defRPr sz="1200"/>
            </a:lvl4pPr>
            <a:lvl5pPr>
              <a:buNone/>
              <a:defRPr sz="1200"/>
            </a:lvl5pPr>
          </a:lstStyle>
          <a:p>
            <a:pPr marL="0" indent="0">
              <a:buNone/>
            </a:pPr>
            <a:endParaRPr lang="en-US" dirty="0"/>
          </a:p>
        </p:txBody>
      </p:sp>
      <p:sp>
        <p:nvSpPr>
          <p:cNvPr id="4" name="Text Placeholder 3">
            <a:extLst>
              <a:ext uri="{FF2B5EF4-FFF2-40B4-BE49-F238E27FC236}">
                <a16:creationId xmlns:a16="http://schemas.microsoft.com/office/drawing/2014/main" id="{1CBAE2D7-047A-C286-763B-337220080C81}"/>
              </a:ext>
            </a:extLst>
          </p:cNvPr>
          <p:cNvSpPr>
            <a:spLocks noGrp="1"/>
          </p:cNvSpPr>
          <p:nvPr>
            <p:ph type="body" sz="quarter" idx="26" hasCustomPrompt="1"/>
          </p:nvPr>
        </p:nvSpPr>
        <p:spPr>
          <a:xfrm>
            <a:off x="334963" y="509462"/>
            <a:ext cx="11522076" cy="758952"/>
          </a:xfrm>
        </p:spPr>
        <p:txBody>
          <a:bodyPr/>
          <a:lstStyle>
            <a:lvl1pPr marL="0">
              <a:spcBef>
                <a:spcPts val="0"/>
              </a:spcBef>
              <a:buNone/>
              <a:defRPr sz="2800" b="1"/>
            </a:lvl1pPr>
          </a:lstStyle>
          <a:p>
            <a:pPr lvl="0"/>
            <a:r>
              <a:rPr lang="en-US" dirty="0"/>
              <a:t>CKI Team Staff, Faculty, and Alumni</a:t>
            </a:r>
          </a:p>
        </p:txBody>
      </p:sp>
      <p:cxnSp>
        <p:nvCxnSpPr>
          <p:cNvPr id="3" name="btfpColumnHeaderBoxLine984923">
            <a:extLst>
              <a:ext uri="{FF2B5EF4-FFF2-40B4-BE49-F238E27FC236}">
                <a16:creationId xmlns:a16="http://schemas.microsoft.com/office/drawing/2014/main" id="{80D2438C-A653-3790-887F-A380597A30D9}"/>
              </a:ext>
            </a:extLst>
          </p:cNvPr>
          <p:cNvCxnSpPr>
            <a:cxnSpLocks/>
          </p:cNvCxnSpPr>
          <p:nvPr userDrawn="1"/>
        </p:nvCxnSpPr>
        <p:spPr bwMode="gray">
          <a:xfrm flipV="1">
            <a:off x="323332" y="1732046"/>
            <a:ext cx="5660136" cy="268"/>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18" name="btfpColumnHeaderBoxLine984923">
            <a:extLst>
              <a:ext uri="{FF2B5EF4-FFF2-40B4-BE49-F238E27FC236}">
                <a16:creationId xmlns:a16="http://schemas.microsoft.com/office/drawing/2014/main" id="{C714D6AB-730F-2DF2-786C-43BBB98D867F}"/>
              </a:ext>
            </a:extLst>
          </p:cNvPr>
          <p:cNvCxnSpPr>
            <a:cxnSpLocks/>
          </p:cNvCxnSpPr>
          <p:nvPr userDrawn="1"/>
        </p:nvCxnSpPr>
        <p:spPr bwMode="gray">
          <a:xfrm flipV="1">
            <a:off x="6202680" y="1731778"/>
            <a:ext cx="5660136" cy="268"/>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pic>
        <p:nvPicPr>
          <p:cNvPr id="21" name="Picture 12" descr="A person standing in front of a window&#10;&#10;Description automatically generated">
            <a:extLst>
              <a:ext uri="{FF2B5EF4-FFF2-40B4-BE49-F238E27FC236}">
                <a16:creationId xmlns:a16="http://schemas.microsoft.com/office/drawing/2014/main" id="{031E0AC8-304A-84AD-F22A-A01DEF9F1BD5}"/>
              </a:ext>
            </a:extLst>
          </p:cNvPr>
          <p:cNvPicPr>
            <a:picLocks noChangeAspect="1" noChangeArrowheads="1"/>
          </p:cNvPicPr>
          <p:nvPr userDrawn="1"/>
        </p:nvPicPr>
        <p:blipFill rotWithShape="1">
          <a:blip r:embed="rId6" cstate="screen">
            <a:extLst>
              <a:ext uri="{28A0092B-C50C-407E-A947-70E740481C1C}">
                <a14:useLocalDpi xmlns:a14="http://schemas.microsoft.com/office/drawing/2010/main"/>
              </a:ext>
            </a:extLst>
          </a:blip>
          <a:srcRect/>
          <a:stretch/>
        </p:blipFill>
        <p:spPr bwMode="auto">
          <a:xfrm>
            <a:off x="6208567" y="1914531"/>
            <a:ext cx="914365" cy="914400"/>
          </a:xfrm>
          <a:prstGeom prst="ellipse">
            <a:avLst/>
          </a:prstGeom>
          <a:noFill/>
          <a:ln>
            <a:noFill/>
          </a:ln>
          <a:extLst>
            <a:ext uri="{909E8E84-426E-40DD-AFC4-6F175D3DCCD1}">
              <a14:hiddenFill xmlns:a14="http://schemas.microsoft.com/office/drawing/2010/main">
                <a:solidFill>
                  <a:srgbClr val="FFFFFF"/>
                </a:solidFill>
              </a14:hiddenFill>
            </a:ext>
          </a:extLst>
        </p:spPr>
      </p:pic>
      <p:pic>
        <p:nvPicPr>
          <p:cNvPr id="23" name="Picture 4" descr="Profile photo of Ariela Farchi Behar">
            <a:extLst>
              <a:ext uri="{FF2B5EF4-FFF2-40B4-BE49-F238E27FC236}">
                <a16:creationId xmlns:a16="http://schemas.microsoft.com/office/drawing/2014/main" id="{646A9B96-6A20-B2A3-2932-22C3FCE5FB7E}"/>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329184" y="1914531"/>
            <a:ext cx="914400" cy="914400"/>
          </a:xfrm>
          <a:prstGeom prst="ellipse">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B1B273A4-5A9D-7C6E-B017-05CB3DE98CE8}"/>
              </a:ext>
            </a:extLst>
          </p:cNvPr>
          <p:cNvSpPr txBox="1"/>
          <p:nvPr userDrawn="1"/>
        </p:nvSpPr>
        <p:spPr bwMode="gray">
          <a:xfrm>
            <a:off x="1550982" y="1914531"/>
            <a:ext cx="3886200" cy="914400"/>
          </a:xfrm>
          <a:prstGeom prst="rect">
            <a:avLst/>
          </a:prstGeom>
          <a:noFill/>
        </p:spPr>
        <p:txBody>
          <a:bodyPr wrap="none" lIns="91440" tIns="45720" rIns="91440" bIns="45720" rtlCol="0" anchor="ctr">
            <a:noAutofit/>
          </a:bodyPr>
          <a:lstStyle/>
          <a:p>
            <a:pPr marL="0" indent="-182880" algn="l">
              <a:spcBef>
                <a:spcPts val="0"/>
              </a:spcBef>
              <a:spcAft>
                <a:spcPts val="0"/>
              </a:spcAft>
              <a:buNone/>
            </a:pPr>
            <a:r>
              <a:rPr lang="en-US" sz="1200" b="1" dirty="0">
                <a:solidFill>
                  <a:schemeClr val="tx1"/>
                </a:solidFill>
              </a:rPr>
              <a:t>Ariela Farchi Behar</a:t>
            </a:r>
          </a:p>
          <a:p>
            <a:pPr marL="0" indent="-182880" algn="l">
              <a:spcBef>
                <a:spcPts val="0"/>
              </a:spcBef>
              <a:spcAft>
                <a:spcPts val="0"/>
              </a:spcAft>
              <a:buNone/>
            </a:pPr>
            <a:r>
              <a:rPr lang="en-US" sz="1200" b="0" dirty="0">
                <a:solidFill>
                  <a:schemeClr val="tx1"/>
                </a:solidFill>
              </a:rPr>
              <a:t>MS in Sustainability Management</a:t>
            </a:r>
          </a:p>
          <a:p>
            <a:pPr marL="0" indent="-182880" algn="l">
              <a:spcBef>
                <a:spcPts val="0"/>
              </a:spcBef>
              <a:spcAft>
                <a:spcPts val="0"/>
              </a:spcAft>
              <a:buNone/>
            </a:pPr>
            <a:r>
              <a:rPr lang="en-US" sz="1200" b="0" dirty="0">
                <a:solidFill>
                  <a:schemeClr val="tx1"/>
                </a:solidFill>
              </a:rPr>
              <a:t>Staff Associate</a:t>
            </a:r>
          </a:p>
          <a:p>
            <a:pPr marL="0" indent="-182880" algn="l">
              <a:spcBef>
                <a:spcPts val="0"/>
              </a:spcBef>
              <a:spcAft>
                <a:spcPts val="0"/>
              </a:spcAft>
              <a:buNone/>
            </a:pPr>
            <a:r>
              <a:rPr lang="en-US" sz="1200" b="0" dirty="0">
                <a:solidFill>
                  <a:schemeClr val="tx1"/>
                </a:solidFill>
                <a:hlinkClick r:id="rId8"/>
              </a:rPr>
              <a:t>af3487@columbia.edu</a:t>
            </a:r>
            <a:endParaRPr lang="en-US" sz="1200" b="0" dirty="0">
              <a:solidFill>
                <a:schemeClr val="tx1"/>
              </a:solidFill>
            </a:endParaRPr>
          </a:p>
        </p:txBody>
      </p:sp>
      <p:sp>
        <p:nvSpPr>
          <p:cNvPr id="25" name="TextBox 24">
            <a:extLst>
              <a:ext uri="{FF2B5EF4-FFF2-40B4-BE49-F238E27FC236}">
                <a16:creationId xmlns:a16="http://schemas.microsoft.com/office/drawing/2014/main" id="{317C8EA1-C3B7-C509-984F-3A573B86C699}"/>
              </a:ext>
            </a:extLst>
          </p:cNvPr>
          <p:cNvSpPr txBox="1"/>
          <p:nvPr userDrawn="1"/>
        </p:nvSpPr>
        <p:spPr bwMode="gray">
          <a:xfrm>
            <a:off x="1550982" y="3045360"/>
            <a:ext cx="3886200" cy="914400"/>
          </a:xfrm>
          <a:prstGeom prst="rect">
            <a:avLst/>
          </a:prstGeom>
          <a:noFill/>
        </p:spPr>
        <p:txBody>
          <a:bodyPr wrap="none" lIns="91440" tIns="45720" rIns="91440" bIns="45720" rtlCol="0" anchor="ctr">
            <a:noAutofit/>
          </a:bodyPr>
          <a:lstStyle/>
          <a:p>
            <a:pPr marL="0" indent="-182880" algn="l">
              <a:spcBef>
                <a:spcPts val="0"/>
              </a:spcBef>
              <a:spcAft>
                <a:spcPts val="0"/>
              </a:spcAft>
              <a:buNone/>
            </a:pPr>
            <a:r>
              <a:rPr lang="en-US" sz="1200" b="1" dirty="0">
                <a:solidFill>
                  <a:schemeClr val="tx1"/>
                </a:solidFill>
              </a:rPr>
              <a:t>Pia Doris Morrow</a:t>
            </a:r>
          </a:p>
          <a:p>
            <a:pPr marL="0" indent="-182880" algn="l">
              <a:spcBef>
                <a:spcPts val="0"/>
              </a:spcBef>
              <a:spcAft>
                <a:spcPts val="0"/>
              </a:spcAft>
              <a:buNone/>
            </a:pPr>
            <a:r>
              <a:rPr lang="en-US" sz="1200" b="0" dirty="0">
                <a:solidFill>
                  <a:schemeClr val="tx1"/>
                </a:solidFill>
              </a:rPr>
              <a:t>MS in Sustainability Management</a:t>
            </a:r>
          </a:p>
          <a:p>
            <a:pPr marL="0" indent="-182880" algn="l">
              <a:spcBef>
                <a:spcPts val="0"/>
              </a:spcBef>
              <a:spcAft>
                <a:spcPts val="0"/>
              </a:spcAft>
              <a:buNone/>
            </a:pPr>
            <a:r>
              <a:rPr lang="en-US" sz="1200" b="0" dirty="0">
                <a:solidFill>
                  <a:schemeClr val="tx1"/>
                </a:solidFill>
              </a:rPr>
              <a:t>Staff Associate</a:t>
            </a:r>
          </a:p>
          <a:p>
            <a:pPr marL="0" indent="-182880" algn="l">
              <a:spcBef>
                <a:spcPts val="0"/>
              </a:spcBef>
              <a:spcAft>
                <a:spcPts val="0"/>
              </a:spcAft>
              <a:buNone/>
            </a:pPr>
            <a:r>
              <a:rPr lang="en-US" sz="1200" b="0" dirty="0">
                <a:solidFill>
                  <a:schemeClr val="tx1"/>
                </a:solidFill>
                <a:hlinkClick r:id="rId9"/>
              </a:rPr>
              <a:t>pm3346@columbia.edu</a:t>
            </a:r>
            <a:endParaRPr lang="en-US" sz="1200" b="0" dirty="0">
              <a:solidFill>
                <a:schemeClr val="tx1"/>
              </a:solidFill>
            </a:endParaRPr>
          </a:p>
        </p:txBody>
      </p:sp>
      <p:sp>
        <p:nvSpPr>
          <p:cNvPr id="26" name="TextBox 25">
            <a:extLst>
              <a:ext uri="{FF2B5EF4-FFF2-40B4-BE49-F238E27FC236}">
                <a16:creationId xmlns:a16="http://schemas.microsoft.com/office/drawing/2014/main" id="{4FDFC434-AB36-0D48-514A-8AE948DE3135}"/>
              </a:ext>
            </a:extLst>
          </p:cNvPr>
          <p:cNvSpPr txBox="1"/>
          <p:nvPr userDrawn="1"/>
        </p:nvSpPr>
        <p:spPr bwMode="gray">
          <a:xfrm>
            <a:off x="1550982" y="4176189"/>
            <a:ext cx="3886200" cy="914400"/>
          </a:xfrm>
          <a:prstGeom prst="rect">
            <a:avLst/>
          </a:prstGeom>
          <a:noFill/>
        </p:spPr>
        <p:txBody>
          <a:bodyPr wrap="none" lIns="91440" tIns="45720" rIns="91440" bIns="45720" rtlCol="0" anchor="ctr">
            <a:noAutofit/>
          </a:bodyPr>
          <a:lstStyle/>
          <a:p>
            <a:pPr marL="0" indent="-182880" algn="l">
              <a:spcBef>
                <a:spcPts val="0"/>
              </a:spcBef>
              <a:spcAft>
                <a:spcPts val="0"/>
              </a:spcAft>
              <a:buNone/>
            </a:pPr>
            <a:r>
              <a:rPr lang="en-US" sz="1200" b="1" dirty="0">
                <a:solidFill>
                  <a:schemeClr val="tx1"/>
                </a:solidFill>
              </a:rPr>
              <a:t>Selen Bilgin </a:t>
            </a:r>
            <a:r>
              <a:rPr lang="en-US" sz="1200" b="1" dirty="0" err="1">
                <a:solidFill>
                  <a:schemeClr val="tx1"/>
                </a:solidFill>
              </a:rPr>
              <a:t>Olmez</a:t>
            </a:r>
            <a:endParaRPr lang="en-US" sz="1200" b="1" dirty="0">
              <a:solidFill>
                <a:schemeClr val="tx1"/>
              </a:solidFill>
            </a:endParaRPr>
          </a:p>
          <a:p>
            <a:pPr marL="0" indent="-182880" algn="l">
              <a:spcBef>
                <a:spcPts val="0"/>
              </a:spcBef>
              <a:spcAft>
                <a:spcPts val="0"/>
              </a:spcAft>
              <a:buNone/>
            </a:pPr>
            <a:r>
              <a:rPr lang="en-US" sz="1200" b="0" dirty="0">
                <a:solidFill>
                  <a:schemeClr val="tx1"/>
                </a:solidFill>
              </a:rPr>
              <a:t>MS in Sustainability Management</a:t>
            </a:r>
          </a:p>
          <a:p>
            <a:pPr marL="0" indent="-182880" algn="l">
              <a:spcBef>
                <a:spcPts val="0"/>
              </a:spcBef>
              <a:spcAft>
                <a:spcPts val="0"/>
              </a:spcAft>
              <a:buNone/>
            </a:pPr>
            <a:r>
              <a:rPr lang="en-US" sz="1200" b="0" dirty="0">
                <a:solidFill>
                  <a:schemeClr val="tx1"/>
                </a:solidFill>
              </a:rPr>
              <a:t>Staff Associate</a:t>
            </a:r>
          </a:p>
          <a:p>
            <a:pPr marL="0" indent="-182880" algn="l">
              <a:spcBef>
                <a:spcPts val="0"/>
              </a:spcBef>
              <a:spcAft>
                <a:spcPts val="0"/>
              </a:spcAft>
              <a:buNone/>
            </a:pPr>
            <a:r>
              <a:rPr lang="en-US" sz="1200" b="0" dirty="0">
                <a:solidFill>
                  <a:schemeClr val="tx1"/>
                </a:solidFill>
                <a:hlinkClick r:id="rId10"/>
              </a:rPr>
              <a:t>sb5151@columbia.edu</a:t>
            </a:r>
            <a:r>
              <a:rPr lang="en-US" sz="1200" b="0" dirty="0">
                <a:solidFill>
                  <a:schemeClr val="tx1"/>
                </a:solidFill>
              </a:rPr>
              <a:t> </a:t>
            </a:r>
          </a:p>
        </p:txBody>
      </p:sp>
      <p:sp>
        <p:nvSpPr>
          <p:cNvPr id="27" name="TextBox 26">
            <a:extLst>
              <a:ext uri="{FF2B5EF4-FFF2-40B4-BE49-F238E27FC236}">
                <a16:creationId xmlns:a16="http://schemas.microsoft.com/office/drawing/2014/main" id="{5F1CB1F0-0A9D-D8FB-46BB-159BFB41E1F8}"/>
              </a:ext>
            </a:extLst>
          </p:cNvPr>
          <p:cNvSpPr txBox="1"/>
          <p:nvPr userDrawn="1"/>
        </p:nvSpPr>
        <p:spPr bwMode="gray">
          <a:xfrm>
            <a:off x="7443127" y="1914531"/>
            <a:ext cx="3886200" cy="914400"/>
          </a:xfrm>
          <a:prstGeom prst="rect">
            <a:avLst/>
          </a:prstGeom>
          <a:noFill/>
        </p:spPr>
        <p:txBody>
          <a:bodyPr wrap="none" lIns="91440" tIns="45720" rIns="91440" bIns="45720" rtlCol="0" anchor="ctr">
            <a:noAutofit/>
          </a:bodyPr>
          <a:lstStyle/>
          <a:p>
            <a:pPr marL="0" indent="-182880" algn="l">
              <a:spcBef>
                <a:spcPts val="0"/>
              </a:spcBef>
              <a:spcAft>
                <a:spcPts val="0"/>
              </a:spcAft>
              <a:buNone/>
            </a:pPr>
            <a:r>
              <a:rPr lang="en-US" sz="1200" b="1" dirty="0">
                <a:solidFill>
                  <a:schemeClr val="tx1"/>
                </a:solidFill>
              </a:rPr>
              <a:t>Gernot Wagner</a:t>
            </a:r>
          </a:p>
          <a:p>
            <a:pPr marL="0" indent="-182880" algn="l">
              <a:spcBef>
                <a:spcPts val="0"/>
              </a:spcBef>
              <a:spcAft>
                <a:spcPts val="0"/>
              </a:spcAft>
              <a:buNone/>
            </a:pPr>
            <a:r>
              <a:rPr lang="en-US" sz="1200" b="0" dirty="0">
                <a:solidFill>
                  <a:schemeClr val="tx1"/>
                </a:solidFill>
              </a:rPr>
              <a:t>Senior Lecturer, Columbia Business School</a:t>
            </a:r>
          </a:p>
          <a:p>
            <a:pPr marL="0" indent="-182880" algn="l">
              <a:spcBef>
                <a:spcPts val="0"/>
              </a:spcBef>
              <a:spcAft>
                <a:spcPts val="0"/>
              </a:spcAft>
              <a:buNone/>
            </a:pPr>
            <a:r>
              <a:rPr lang="en-US" sz="1200" b="0" dirty="0">
                <a:solidFill>
                  <a:schemeClr val="tx1"/>
                </a:solidFill>
              </a:rPr>
              <a:t>Faculty Director, Climate Knowledge Initiative</a:t>
            </a:r>
          </a:p>
          <a:p>
            <a:pPr marL="0" indent="-182880" algn="l">
              <a:spcBef>
                <a:spcPts val="0"/>
              </a:spcBef>
              <a:spcAft>
                <a:spcPts val="0"/>
              </a:spcAft>
              <a:buNone/>
            </a:pPr>
            <a:r>
              <a:rPr lang="en-US" sz="1200" b="0" dirty="0">
                <a:solidFill>
                  <a:schemeClr val="tx1"/>
                </a:solidFill>
                <a:hlinkClick r:id="rId11"/>
              </a:rPr>
              <a:t>gwagner@columbia.edu</a:t>
            </a:r>
            <a:r>
              <a:rPr lang="en-US" sz="1200" b="0" dirty="0">
                <a:solidFill>
                  <a:schemeClr val="tx1"/>
                </a:solidFill>
              </a:rPr>
              <a:t> </a:t>
            </a:r>
          </a:p>
        </p:txBody>
      </p:sp>
      <p:sp>
        <p:nvSpPr>
          <p:cNvPr id="29" name="TextBox 28">
            <a:extLst>
              <a:ext uri="{FF2B5EF4-FFF2-40B4-BE49-F238E27FC236}">
                <a16:creationId xmlns:a16="http://schemas.microsoft.com/office/drawing/2014/main" id="{C319F614-7E26-71B1-D83F-03AE007BA1EB}"/>
              </a:ext>
            </a:extLst>
          </p:cNvPr>
          <p:cNvSpPr txBox="1"/>
          <p:nvPr userDrawn="1"/>
        </p:nvSpPr>
        <p:spPr bwMode="gray">
          <a:xfrm>
            <a:off x="329184" y="1391428"/>
            <a:ext cx="5660136" cy="338328"/>
          </a:xfrm>
          <a:prstGeom prst="rect">
            <a:avLst/>
          </a:prstGeom>
          <a:noFill/>
        </p:spPr>
        <p:txBody>
          <a:bodyPr wrap="none" lIns="91440" tIns="45720" rIns="91440" bIns="45720" rtlCol="0" anchor="ctr">
            <a:noAutofit/>
          </a:bodyPr>
          <a:lstStyle/>
          <a:p>
            <a:pPr marL="0" indent="-182880" algn="l">
              <a:spcBef>
                <a:spcPts val="0"/>
              </a:spcBef>
              <a:spcAft>
                <a:spcPts val="0"/>
              </a:spcAft>
              <a:buNone/>
            </a:pPr>
            <a:r>
              <a:rPr lang="en-US" sz="1600" b="1" dirty="0">
                <a:solidFill>
                  <a:schemeClr val="tx1"/>
                </a:solidFill>
              </a:rPr>
              <a:t>Staff</a:t>
            </a:r>
          </a:p>
        </p:txBody>
      </p:sp>
      <p:sp>
        <p:nvSpPr>
          <p:cNvPr id="30" name="TextBox 29">
            <a:extLst>
              <a:ext uri="{FF2B5EF4-FFF2-40B4-BE49-F238E27FC236}">
                <a16:creationId xmlns:a16="http://schemas.microsoft.com/office/drawing/2014/main" id="{2611D1C8-DA89-34DF-F0CD-0C465B26CAD5}"/>
              </a:ext>
            </a:extLst>
          </p:cNvPr>
          <p:cNvSpPr txBox="1"/>
          <p:nvPr userDrawn="1"/>
        </p:nvSpPr>
        <p:spPr bwMode="gray">
          <a:xfrm>
            <a:off x="6208532" y="1391160"/>
            <a:ext cx="5660136" cy="338328"/>
          </a:xfrm>
          <a:prstGeom prst="rect">
            <a:avLst/>
          </a:prstGeom>
          <a:noFill/>
        </p:spPr>
        <p:txBody>
          <a:bodyPr wrap="none" lIns="91440" tIns="45720" rIns="91440" bIns="45720" rtlCol="0" anchor="ctr">
            <a:noAutofit/>
          </a:bodyPr>
          <a:lstStyle/>
          <a:p>
            <a:pPr marL="0" indent="-182880" algn="l">
              <a:spcBef>
                <a:spcPts val="0"/>
              </a:spcBef>
              <a:spcAft>
                <a:spcPts val="0"/>
              </a:spcAft>
              <a:buNone/>
            </a:pPr>
            <a:r>
              <a:rPr lang="en-US" sz="1600" b="1" dirty="0">
                <a:solidFill>
                  <a:schemeClr val="tx1"/>
                </a:solidFill>
              </a:rPr>
              <a:t>Faculty</a:t>
            </a:r>
          </a:p>
        </p:txBody>
      </p:sp>
      <p:cxnSp>
        <p:nvCxnSpPr>
          <p:cNvPr id="2" name="btfpColumnHeaderBoxLine984923">
            <a:extLst>
              <a:ext uri="{FF2B5EF4-FFF2-40B4-BE49-F238E27FC236}">
                <a16:creationId xmlns:a16="http://schemas.microsoft.com/office/drawing/2014/main" id="{055BF588-272C-2141-CB51-5D2943C0BDD7}"/>
              </a:ext>
            </a:extLst>
          </p:cNvPr>
          <p:cNvCxnSpPr>
            <a:cxnSpLocks/>
          </p:cNvCxnSpPr>
          <p:nvPr userDrawn="1"/>
        </p:nvCxnSpPr>
        <p:spPr bwMode="gray">
          <a:xfrm flipV="1">
            <a:off x="6208532" y="3959492"/>
            <a:ext cx="5660136" cy="268"/>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98D00171-AA6C-02D0-80A3-CBDF0233FCA0}"/>
              </a:ext>
            </a:extLst>
          </p:cNvPr>
          <p:cNvSpPr txBox="1"/>
          <p:nvPr userDrawn="1"/>
        </p:nvSpPr>
        <p:spPr bwMode="gray">
          <a:xfrm>
            <a:off x="6208532" y="3621432"/>
            <a:ext cx="5660136" cy="338328"/>
          </a:xfrm>
          <a:prstGeom prst="rect">
            <a:avLst/>
          </a:prstGeom>
          <a:noFill/>
        </p:spPr>
        <p:txBody>
          <a:bodyPr wrap="none" lIns="91440" tIns="45720" rIns="91440" bIns="45720" rtlCol="0" anchor="ctr">
            <a:noAutofit/>
          </a:bodyPr>
          <a:lstStyle/>
          <a:p>
            <a:pPr marL="0" indent="-182880" algn="l">
              <a:spcBef>
                <a:spcPts val="0"/>
              </a:spcBef>
              <a:spcAft>
                <a:spcPts val="0"/>
              </a:spcAft>
              <a:buNone/>
            </a:pPr>
            <a:r>
              <a:rPr lang="en-US" sz="1600" b="1" dirty="0">
                <a:solidFill>
                  <a:schemeClr val="tx1"/>
                </a:solidFill>
              </a:rPr>
              <a:t>Alumna</a:t>
            </a:r>
          </a:p>
        </p:txBody>
      </p:sp>
      <p:pic>
        <p:nvPicPr>
          <p:cNvPr id="8" name="Picture 7" descr="Photo Image of Selen Bilgin Olmez">
            <a:extLst>
              <a:ext uri="{FF2B5EF4-FFF2-40B4-BE49-F238E27FC236}">
                <a16:creationId xmlns:a16="http://schemas.microsoft.com/office/drawing/2014/main" id="{21C663F4-FE43-D8F0-90CF-810F52FA674C}"/>
              </a:ext>
            </a:extLst>
          </p:cNvPr>
          <p:cNvPicPr>
            <a:picLocks noChangeAspect="1"/>
          </p:cNvPicPr>
          <p:nvPr userDrawn="1"/>
        </p:nvPicPr>
        <p:blipFill>
          <a:blip r:embed="rId12"/>
          <a:srcRect l="14725" t="1146" r="18655" b="-1146"/>
          <a:stretch>
            <a:fillRect/>
          </a:stretch>
        </p:blipFill>
        <p:spPr>
          <a:xfrm>
            <a:off x="323332" y="4176189"/>
            <a:ext cx="917515" cy="914400"/>
          </a:xfrm>
          <a:prstGeom prst="ellipse">
            <a:avLst/>
          </a:prstGeom>
        </p:spPr>
      </p:pic>
    </p:spTree>
    <p:extLst>
      <p:ext uri="{BB962C8B-B14F-4D97-AF65-F5344CB8AC3E}">
        <p14:creationId xmlns:p14="http://schemas.microsoft.com/office/powerpoint/2010/main" val="4829659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ags" Target="../tags/tag3.xml"/><Relationship Id="rId5" Type="http://schemas.openxmlformats.org/officeDocument/2006/relationships/slideLayout" Target="../slideLayouts/slideLayout5.xml"/><Relationship Id="rId10" Type="http://schemas.openxmlformats.org/officeDocument/2006/relationships/tags" Target="../tags/tag2.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13" Type="http://schemas.openxmlformats.org/officeDocument/2006/relationships/slideLayout" Target="../slideLayouts/slideLayout21.xml"/><Relationship Id="rId18" Type="http://schemas.openxmlformats.org/officeDocument/2006/relationships/theme" Target="../theme/theme2.xml"/><Relationship Id="rId3" Type="http://schemas.openxmlformats.org/officeDocument/2006/relationships/slideLayout" Target="../slideLayouts/slideLayout11.xml"/><Relationship Id="rId21" Type="http://schemas.openxmlformats.org/officeDocument/2006/relationships/oleObject" Target="../embeddings/oleObject8.bin"/><Relationship Id="rId7" Type="http://schemas.openxmlformats.org/officeDocument/2006/relationships/slideLayout" Target="../slideLayouts/slideLayout15.xml"/><Relationship Id="rId12" Type="http://schemas.openxmlformats.org/officeDocument/2006/relationships/slideLayout" Target="../slideLayouts/slideLayout20.xml"/><Relationship Id="rId17" Type="http://schemas.openxmlformats.org/officeDocument/2006/relationships/slideLayout" Target="../slideLayouts/slideLayout25.xml"/><Relationship Id="rId2" Type="http://schemas.openxmlformats.org/officeDocument/2006/relationships/slideLayout" Target="../slideLayouts/slideLayout10.xml"/><Relationship Id="rId16" Type="http://schemas.openxmlformats.org/officeDocument/2006/relationships/slideLayout" Target="../slideLayouts/slideLayout24.xml"/><Relationship Id="rId20" Type="http://schemas.openxmlformats.org/officeDocument/2006/relationships/tags" Target="../tags/tag13.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slideLayout" Target="../slideLayouts/slideLayout19.xml"/><Relationship Id="rId5" Type="http://schemas.openxmlformats.org/officeDocument/2006/relationships/slideLayout" Target="../slideLayouts/slideLayout13.xml"/><Relationship Id="rId15" Type="http://schemas.openxmlformats.org/officeDocument/2006/relationships/slideLayout" Target="../slideLayouts/slideLayout23.xml"/><Relationship Id="rId23" Type="http://schemas.openxmlformats.org/officeDocument/2006/relationships/image" Target="../media/image7.png"/><Relationship Id="rId10" Type="http://schemas.openxmlformats.org/officeDocument/2006/relationships/slideLayout" Target="../slideLayouts/slideLayout18.xml"/><Relationship Id="rId19" Type="http://schemas.openxmlformats.org/officeDocument/2006/relationships/tags" Target="../tags/tag12.xml"/><Relationship Id="rId4" Type="http://schemas.openxmlformats.org/officeDocument/2006/relationships/slideLayout" Target="../slideLayouts/slideLayout12.xml"/><Relationship Id="rId9" Type="http://schemas.openxmlformats.org/officeDocument/2006/relationships/slideLayout" Target="../slideLayouts/slideLayout17.xml"/><Relationship Id="rId14" Type="http://schemas.openxmlformats.org/officeDocument/2006/relationships/slideLayout" Target="../slideLayouts/slideLayout22.xml"/><Relationship Id="rId22" Type="http://schemas.openxmlformats.org/officeDocument/2006/relationships/image" Target="../media/image1.e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C3EEFE3C-04B9-AB3C-EAE9-80904F3FD8AA}"/>
              </a:ext>
            </a:extLst>
          </p:cNvPr>
          <p:cNvGraphicFramePr>
            <a:graphicFrameLocks/>
          </p:cNvGraphicFramePr>
          <p:nvPr userDrawn="1">
            <p:custDataLst>
              <p:tags r:id="rId11"/>
            </p:custDataLst>
            <p:extLst>
              <p:ext uri="{D42A27DB-BD31-4B8C-83A1-F6EECF244321}">
                <p14:modId xmlns:p14="http://schemas.microsoft.com/office/powerpoint/2010/main" val="294635394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12" imgW="503" imgH="503" progId="TCLayout.ActiveDocument.1">
                  <p:embed/>
                </p:oleObj>
              </mc:Choice>
              <mc:Fallback>
                <p:oleObj name="thinkcell Slide" r:id="rId12" imgW="503" imgH="503" progId="TCLayout.ActiveDocument.1">
                  <p:embed/>
                  <p:pic>
                    <p:nvPicPr>
                      <p:cNvPr id="3" name="think-cell data - do not delete" hidden="1">
                        <a:extLst>
                          <a:ext uri="{FF2B5EF4-FFF2-40B4-BE49-F238E27FC236}">
                            <a16:creationId xmlns:a16="http://schemas.microsoft.com/office/drawing/2014/main" id="{C3EEFE3C-04B9-AB3C-EAE9-80904F3FD8AA}"/>
                          </a:ext>
                        </a:extLst>
                      </p:cNvPr>
                      <p:cNvPicPr/>
                      <p:nvPr/>
                    </p:nvPicPr>
                    <p:blipFill>
                      <a:blip r:embed="rId13"/>
                      <a:stretch>
                        <a:fillRect/>
                      </a:stretch>
                    </p:blipFill>
                    <p:spPr>
                      <a:xfrm>
                        <a:off x="1588" y="1588"/>
                        <a:ext cx="1588" cy="1588"/>
                      </a:xfrm>
                      <a:prstGeom prst="rect">
                        <a:avLst/>
                      </a:prstGeom>
                    </p:spPr>
                  </p:pic>
                </p:oleObj>
              </mc:Fallback>
            </mc:AlternateContent>
          </a:graphicData>
        </a:graphic>
      </p:graphicFrame>
      <p:sp>
        <p:nvSpPr>
          <p:cNvPr id="5" name="BtfpConfiguration" hidden="1"/>
          <p:cNvSpPr txBox="1"/>
          <p:nvPr userDrawn="1"/>
        </p:nvSpPr>
        <p:spPr bwMode="hidden">
          <a:xfrm>
            <a:off x="0" y="0"/>
            <a:ext cx="36000" cy="36000"/>
          </a:xfrm>
          <a:prstGeom prst="rect">
            <a:avLst/>
          </a:prstGeom>
          <a:noFill/>
        </p:spPr>
        <p:txBody>
          <a:bodyPr wrap="none" lIns="0" tIns="0" rIns="0" bIns="0" rtlCol="0">
            <a:noAutofit/>
          </a:bodyPr>
          <a:lstStyle/>
          <a:p>
            <a:pPr marL="0" indent="0">
              <a:buNone/>
            </a:pPr>
            <a:r>
              <a:rPr lang="en-US" sz="100">
                <a:solidFill>
                  <a:schemeClr val="bg1">
                    <a:alpha val="0"/>
                  </a:schemeClr>
                </a:solidFill>
              </a:rPr>
              <a:t>&lt;btfp&gt;</a:t>
            </a:r>
          </a:p>
          <a:p>
            <a:pPr marL="0" indent="0">
              <a:buNone/>
            </a:pPr>
            <a:r>
              <a:rPr lang="en-US" sz="100">
                <a:solidFill>
                  <a:schemeClr val="bg1">
                    <a:alpha val="0"/>
                  </a:schemeClr>
                </a:solidFill>
              </a:rPr>
              <a:t>  &lt;template version="2.3.3" type="branded" pageSize="widescreen" /&gt;</a:t>
            </a:r>
          </a:p>
          <a:p>
            <a:pPr marL="0" indent="0">
              <a:buNone/>
            </a:pPr>
            <a:r>
              <a:rPr lang="en-US" sz="100">
                <a:solidFill>
                  <a:schemeClr val="bg1">
                    <a:alpha val="0"/>
                  </a:schemeClr>
                </a:solidFill>
              </a:rPr>
              <a:t>  &lt;!--BTFPCONFIGURATION:3C627466703E0D0A20203C74656D706C6174652076657273696F6E3D22322E332E342220747970653D226272616E64656422207061676553697A653D227769646573637265656E22202F3E0D0A3C2F627466703E--&gt;</a:t>
            </a:r>
          </a:p>
          <a:p>
            <a:pPr marL="0" indent="0">
              <a:buNone/>
            </a:pPr>
            <a:r>
              <a:rPr lang="en-US" sz="100">
                <a:solidFill>
                  <a:schemeClr val="bg1">
                    <a:alpha val="0"/>
                  </a:schemeClr>
                </a:solidFill>
              </a:rPr>
              <a:t>&lt;/btfp&gt;</a:t>
            </a:r>
          </a:p>
        </p:txBody>
      </p:sp>
      <p:sp>
        <p:nvSpPr>
          <p:cNvPr id="8" name="CreatedFooter"/>
          <p:cNvSpPr/>
          <p:nvPr userDrawn="1"/>
        </p:nvSpPr>
        <p:spPr>
          <a:xfrm>
            <a:off x="8263033" y="6642830"/>
            <a:ext cx="1368171" cy="165036"/>
          </a:xfrm>
          <a:prstGeom prst="rect">
            <a:avLst/>
          </a:prstGeom>
        </p:spPr>
        <p:txBody>
          <a:bodyPr wrap="square" lIns="36000" tIns="36000" rIns="36000" bIns="36000">
            <a:spAutoFit/>
          </a:bodyPr>
          <a:lstStyle/>
          <a:p>
            <a:pPr marL="0" indent="0" algn="ctr" defTabSz="711200" rtl="0" eaLnBrk="1" latinLnBrk="0" hangingPunct="1">
              <a:spcBef>
                <a:spcPts val="1200"/>
              </a:spcBef>
              <a:buNone/>
            </a:pPr>
            <a:r>
              <a:rPr lang="en-US" sz="600">
                <a:solidFill>
                  <a:srgbClr val="FFFFFF"/>
                </a:solidFill>
              </a:rPr>
              <a:t>CKI Steel Background v231101-GF</a:t>
            </a:r>
          </a:p>
        </p:txBody>
      </p:sp>
      <p:sp>
        <p:nvSpPr>
          <p:cNvPr id="7" name="OfficeCode"/>
          <p:cNvSpPr/>
          <p:nvPr userDrawn="1"/>
        </p:nvSpPr>
        <p:spPr>
          <a:xfrm>
            <a:off x="7348519" y="6642830"/>
            <a:ext cx="288036" cy="165036"/>
          </a:xfrm>
          <a:prstGeom prst="rect">
            <a:avLst/>
          </a:prstGeom>
        </p:spPr>
        <p:txBody>
          <a:bodyPr wrap="square" lIns="36000" tIns="36000" rIns="36000" bIns="36000">
            <a:spAutoFit/>
          </a:bodyPr>
          <a:lstStyle/>
          <a:p>
            <a:pPr marL="0" indent="0" algn="ctr" defTabSz="711200" rtl="0" eaLnBrk="1" latinLnBrk="0" hangingPunct="1">
              <a:spcBef>
                <a:spcPts val="1200"/>
              </a:spcBef>
              <a:buNone/>
            </a:pPr>
            <a:r>
              <a:rPr lang="en-US" sz="600">
                <a:solidFill>
                  <a:srgbClr val="FFFFFF"/>
                </a:solidFill>
              </a:rPr>
              <a:t>BOS</a:t>
            </a:r>
          </a:p>
        </p:txBody>
      </p:sp>
      <p:sp>
        <p:nvSpPr>
          <p:cNvPr id="2" name="Text Placeholder 10">
            <a:extLst>
              <a:ext uri="{FF2B5EF4-FFF2-40B4-BE49-F238E27FC236}">
                <a16:creationId xmlns:a16="http://schemas.microsoft.com/office/drawing/2014/main" id="{6F76E689-2599-906D-6418-FF0DB8B678E4}"/>
              </a:ext>
            </a:extLst>
          </p:cNvPr>
          <p:cNvSpPr>
            <a:spLocks noGrp="1"/>
          </p:cNvSpPr>
          <p:nvPr>
            <p:ph type="body" idx="1"/>
          </p:nvPr>
        </p:nvSpPr>
        <p:spPr>
          <a:xfrm>
            <a:off x="334963" y="1825625"/>
            <a:ext cx="11522075" cy="4351338"/>
          </a:xfrm>
          <a:prstGeom prst="rect">
            <a:avLst/>
          </a:prstGeom>
        </p:spPr>
        <p:txBody>
          <a:bodyPr vert="horz" lIns="91440" tIns="45720" rIns="91440" bIns="45720" rtlCol="0">
            <a:noAutofit/>
          </a:bodyPr>
          <a:lstStyle/>
          <a:p>
            <a:pPr lvl="0"/>
            <a:r>
              <a:rPr lang="en-US"/>
              <a:t> Click to edit Master text styles</a:t>
            </a:r>
          </a:p>
          <a:p>
            <a:pPr lvl="1"/>
            <a:r>
              <a:rPr lang="en-US"/>
              <a:t> Second level</a:t>
            </a:r>
          </a:p>
          <a:p>
            <a:pPr lvl="2"/>
            <a:r>
              <a:rPr lang="en-US"/>
              <a:t>Third level</a:t>
            </a:r>
          </a:p>
          <a:p>
            <a:pPr lvl="3"/>
            <a:r>
              <a:rPr lang="en-US"/>
              <a:t>Fourth level</a:t>
            </a:r>
          </a:p>
          <a:p>
            <a:pPr lvl="4"/>
            <a:r>
              <a:rPr lang="en-US"/>
              <a:t>Fifth level</a:t>
            </a:r>
          </a:p>
        </p:txBody>
      </p:sp>
    </p:spTree>
    <p:custDataLst>
      <p:tags r:id="rId10"/>
    </p:custDataLst>
    <p:extLst>
      <p:ext uri="{BB962C8B-B14F-4D97-AF65-F5344CB8AC3E}">
        <p14:creationId xmlns:p14="http://schemas.microsoft.com/office/powerpoint/2010/main" val="411175702"/>
      </p:ext>
    </p:extLst>
  </p:cSld>
  <p:clrMap bg1="lt1" tx1="dk1" bg2="lt2" tx2="dk2" accent1="accent1" accent2="accent2" accent3="accent3" accent4="accent4" accent5="accent5" accent6="accent6" hlink="hlink" folHlink="folHlink"/>
  <p:sldLayoutIdLst>
    <p:sldLayoutId id="2147483682" r:id="rId1"/>
    <p:sldLayoutId id="2147483685" r:id="rId2"/>
    <p:sldLayoutId id="2147483686" r:id="rId3"/>
    <p:sldLayoutId id="2147483710" r:id="rId4"/>
    <p:sldLayoutId id="2147483761" r:id="rId5"/>
    <p:sldLayoutId id="2147483760" r:id="rId6"/>
    <p:sldLayoutId id="2147483759" r:id="rId7"/>
    <p:sldLayoutId id="2147483773" r:id="rId8"/>
  </p:sldLayoutIdLst>
  <p:hf hdr="0" ftr="0" dt="0"/>
  <p:txStyles>
    <p:titleStyle>
      <a:lvl1pPr algn="l" defTabSz="711200" rtl="0" eaLnBrk="1" latinLnBrk="0" hangingPunct="1">
        <a:lnSpc>
          <a:spcPct val="100000"/>
        </a:lnSpc>
        <a:spcBef>
          <a:spcPct val="0"/>
        </a:spcBef>
        <a:buNone/>
        <a:defRPr sz="3600" b="1" kern="1200">
          <a:solidFill>
            <a:schemeClr val="tx1"/>
          </a:solidFill>
          <a:latin typeface="+mj-lt"/>
          <a:ea typeface="+mj-ea"/>
          <a:cs typeface="+mj-cs"/>
        </a:defRPr>
      </a:lvl1pPr>
    </p:titleStyle>
    <p:body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177800" indent="-177800" algn="l" defTabSz="711200" rtl="0" eaLnBrk="1" latinLnBrk="0" hangingPunct="1">
        <a:spcBef>
          <a:spcPts val="1200"/>
        </a:spcBef>
        <a:buChar char="•"/>
        <a:defRPr sz="1600" kern="1200">
          <a:solidFill>
            <a:schemeClr val="tx1"/>
          </a:solidFill>
          <a:latin typeface="+mn-lt"/>
          <a:ea typeface="+mn-ea"/>
          <a:cs typeface="+mn-cs"/>
        </a:defRPr>
      </a:lvl1pPr>
      <a:lvl2pPr marL="355600" indent="-177800" algn="l" defTabSz="711200" rtl="0" eaLnBrk="1" latinLnBrk="0" hangingPunct="1">
        <a:spcBef>
          <a:spcPts val="600"/>
        </a:spcBef>
        <a:buChar char="–"/>
        <a:defRPr sz="1400" kern="1200">
          <a:solidFill>
            <a:schemeClr val="tx1"/>
          </a:solidFill>
          <a:latin typeface="+mn-lt"/>
          <a:ea typeface="+mn-ea"/>
          <a:cs typeface="+mn-cs"/>
        </a:defRPr>
      </a:lvl2pPr>
      <a:lvl3pPr marL="533400" indent="-177800" algn="l" defTabSz="711200" rtl="0" eaLnBrk="1" latinLnBrk="0" hangingPunct="1">
        <a:spcBef>
          <a:spcPts val="600"/>
        </a:spcBef>
        <a:buChar char="&gt;"/>
        <a:defRPr sz="1400" kern="1200">
          <a:solidFill>
            <a:schemeClr val="tx1"/>
          </a:solidFill>
          <a:latin typeface="+mn-lt"/>
          <a:ea typeface="+mn-ea"/>
          <a:cs typeface="+mn-cs"/>
        </a:defRPr>
      </a:lvl3pPr>
      <a:lvl4pPr marL="711200" indent="-177800" algn="l" defTabSz="711200" rtl="0" eaLnBrk="1" latinLnBrk="0" hangingPunct="1">
        <a:spcBef>
          <a:spcPts val="600"/>
        </a:spcBef>
        <a:buChar char="–"/>
        <a:defRPr sz="1400" kern="1200">
          <a:solidFill>
            <a:schemeClr val="tx1"/>
          </a:solidFill>
          <a:latin typeface="+mn-lt"/>
          <a:ea typeface="+mn-ea"/>
          <a:cs typeface="+mn-cs"/>
        </a:defRPr>
      </a:lvl4pPr>
      <a:lvl5pPr marL="889000" indent="-177800" algn="l" defTabSz="711200" rtl="0" eaLnBrk="1" latinLnBrk="0" hangingPunct="1">
        <a:spcBef>
          <a:spcPts val="600"/>
        </a:spcBef>
        <a:buChar char="&gt;"/>
        <a:defRPr sz="1400" kern="1200">
          <a:solidFill>
            <a:schemeClr val="tx1"/>
          </a:solidFill>
          <a:latin typeface="+mn-lt"/>
          <a:ea typeface="+mn-ea"/>
          <a:cs typeface="+mn-cs"/>
        </a:defRPr>
      </a:lvl5pPr>
      <a:lvl6pPr marL="1066800" algn="l" defTabSz="711200" rtl="0" eaLnBrk="1" latinLnBrk="0" hangingPunct="1">
        <a:defRPr sz="1400" kern="1200">
          <a:solidFill>
            <a:schemeClr val="tx1"/>
          </a:solidFill>
          <a:latin typeface="+mn-lt"/>
          <a:ea typeface="+mn-ea"/>
          <a:cs typeface="+mn-cs"/>
        </a:defRPr>
      </a:lvl6pPr>
      <a:lvl7pPr marL="1244600" algn="l" defTabSz="711200" rtl="0" eaLnBrk="1" latinLnBrk="0" hangingPunct="1">
        <a:defRPr sz="1400" kern="1200">
          <a:solidFill>
            <a:schemeClr val="tx1"/>
          </a:solidFill>
          <a:latin typeface="+mn-lt"/>
          <a:ea typeface="+mn-ea"/>
          <a:cs typeface="+mn-cs"/>
        </a:defRPr>
      </a:lvl7pPr>
      <a:lvl8pPr marL="1422400" algn="l" defTabSz="711200" rtl="0" eaLnBrk="1" latinLnBrk="0" hangingPunct="1">
        <a:defRPr sz="1400" kern="1200">
          <a:solidFill>
            <a:schemeClr val="tx1"/>
          </a:solidFill>
          <a:latin typeface="+mn-lt"/>
          <a:ea typeface="+mn-ea"/>
          <a:cs typeface="+mn-cs"/>
        </a:defRPr>
      </a:lvl8pPr>
      <a:lvl9pPr marL="1600200" algn="l" defTabSz="711200" rtl="0" eaLnBrk="1" latinLnBrk="0" hangingPunct="1">
        <a:defRPr sz="14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50">
          <p15:clr>
            <a:srgbClr val="D1D1D1"/>
          </p15:clr>
        </p15:guide>
        <p15:guide id="2" pos="211">
          <p15:clr>
            <a:srgbClr val="D1D1D1"/>
          </p15:clr>
        </p15:guide>
        <p15:guide id="4" orient="horz" pos="799">
          <p15:clr>
            <a:srgbClr val="D1D1D1"/>
          </p15:clr>
        </p15:guide>
        <p15:guide id="7" orient="horz" pos="4133">
          <p15:clr>
            <a:srgbClr val="D1D1D1"/>
          </p15:clr>
        </p15:guide>
        <p15:guide id="8" pos="7469">
          <p15:clr>
            <a:srgbClr val="D1D1D1"/>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C3EEFE3C-04B9-AB3C-EAE9-80904F3FD8AA}"/>
              </a:ext>
            </a:extLst>
          </p:cNvPr>
          <p:cNvGraphicFramePr>
            <a:graphicFrameLocks/>
          </p:cNvGraphicFramePr>
          <p:nvPr userDrawn="1">
            <p:custDataLst>
              <p:tags r:id="rId20"/>
            </p:custDataLst>
            <p:extLst>
              <p:ext uri="{D42A27DB-BD31-4B8C-83A1-F6EECF244321}">
                <p14:modId xmlns:p14="http://schemas.microsoft.com/office/powerpoint/2010/main" val="183322816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21" imgW="503" imgH="503" progId="TCLayout.ActiveDocument.1">
                  <p:embed/>
                </p:oleObj>
              </mc:Choice>
              <mc:Fallback>
                <p:oleObj name="thinkcell Slide" r:id="rId21" imgW="503" imgH="503" progId="TCLayout.ActiveDocument.1">
                  <p:embed/>
                  <p:pic>
                    <p:nvPicPr>
                      <p:cNvPr id="3" name="think-cell data - do not delete" hidden="1">
                        <a:extLst>
                          <a:ext uri="{FF2B5EF4-FFF2-40B4-BE49-F238E27FC236}">
                            <a16:creationId xmlns:a16="http://schemas.microsoft.com/office/drawing/2014/main" id="{C3EEFE3C-04B9-AB3C-EAE9-80904F3FD8AA}"/>
                          </a:ext>
                        </a:extLst>
                      </p:cNvPr>
                      <p:cNvPicPr/>
                      <p:nvPr/>
                    </p:nvPicPr>
                    <p:blipFill>
                      <a:blip r:embed="rId22"/>
                      <a:stretch>
                        <a:fillRect/>
                      </a:stretch>
                    </p:blipFill>
                    <p:spPr>
                      <a:xfrm>
                        <a:off x="1588" y="1588"/>
                        <a:ext cx="1588" cy="1588"/>
                      </a:xfrm>
                      <a:prstGeom prst="rect">
                        <a:avLst/>
                      </a:prstGeom>
                    </p:spPr>
                  </p:pic>
                </p:oleObj>
              </mc:Fallback>
            </mc:AlternateContent>
          </a:graphicData>
        </a:graphic>
      </p:graphicFrame>
      <p:sp>
        <p:nvSpPr>
          <p:cNvPr id="5" name="BtfpConfiguration" hidden="1"/>
          <p:cNvSpPr txBox="1"/>
          <p:nvPr userDrawn="1"/>
        </p:nvSpPr>
        <p:spPr bwMode="hidden">
          <a:xfrm>
            <a:off x="0" y="0"/>
            <a:ext cx="36000" cy="36000"/>
          </a:xfrm>
          <a:prstGeom prst="rect">
            <a:avLst/>
          </a:prstGeom>
          <a:noFill/>
        </p:spPr>
        <p:txBody>
          <a:bodyPr wrap="none" lIns="0" tIns="0" rIns="0" bIns="0" rtlCol="0">
            <a:noAutofit/>
          </a:bodyPr>
          <a:lstStyle/>
          <a:p>
            <a:pPr marL="0" indent="0">
              <a:buNone/>
            </a:pPr>
            <a:r>
              <a:rPr lang="en-US" sz="100">
                <a:solidFill>
                  <a:schemeClr val="bg1">
                    <a:alpha val="0"/>
                  </a:schemeClr>
                </a:solidFill>
              </a:rPr>
              <a:t>&lt;btfp&gt;</a:t>
            </a:r>
          </a:p>
          <a:p>
            <a:pPr marL="0" indent="0">
              <a:buNone/>
            </a:pPr>
            <a:r>
              <a:rPr lang="en-US" sz="100">
                <a:solidFill>
                  <a:schemeClr val="bg1">
                    <a:alpha val="0"/>
                  </a:schemeClr>
                </a:solidFill>
              </a:rPr>
              <a:t>  &lt;template version="2.3.3" type="branded" pageSize="widescreen" /&gt;</a:t>
            </a:r>
          </a:p>
          <a:p>
            <a:pPr marL="0" indent="0">
              <a:buNone/>
            </a:pPr>
            <a:r>
              <a:rPr lang="en-US" sz="100">
                <a:solidFill>
                  <a:schemeClr val="bg1">
                    <a:alpha val="0"/>
                  </a:schemeClr>
                </a:solidFill>
              </a:rPr>
              <a:t>  &lt;!--BTFPCONFIGURATION:3C627466703E0D0A20203C74656D706C6174652076657273696F6E3D22322E332E342220747970653D226272616E64656422207061676553697A653D227769646573637265656E22202F3E0D0A3C2F627466703E--&gt;</a:t>
            </a:r>
          </a:p>
          <a:p>
            <a:pPr marL="0" indent="0">
              <a:buNone/>
            </a:pPr>
            <a:r>
              <a:rPr lang="en-US" sz="100">
                <a:solidFill>
                  <a:schemeClr val="bg1">
                    <a:alpha val="0"/>
                  </a:schemeClr>
                </a:solidFill>
              </a:rPr>
              <a:t>&lt;/btfp&gt;</a:t>
            </a:r>
          </a:p>
        </p:txBody>
      </p:sp>
      <p:sp>
        <p:nvSpPr>
          <p:cNvPr id="7" name="OfficeCode"/>
          <p:cNvSpPr/>
          <p:nvPr userDrawn="1"/>
        </p:nvSpPr>
        <p:spPr>
          <a:xfrm>
            <a:off x="7348519" y="6642830"/>
            <a:ext cx="288036" cy="165036"/>
          </a:xfrm>
          <a:prstGeom prst="rect">
            <a:avLst/>
          </a:prstGeom>
        </p:spPr>
        <p:txBody>
          <a:bodyPr wrap="square" lIns="36000" tIns="36000" rIns="36000" bIns="36000">
            <a:spAutoFit/>
          </a:bodyPr>
          <a:lstStyle/>
          <a:p>
            <a:pPr marL="0" indent="0" algn="ctr" defTabSz="711200" rtl="0" eaLnBrk="1" latinLnBrk="0" hangingPunct="1">
              <a:spcBef>
                <a:spcPts val="1200"/>
              </a:spcBef>
              <a:buNone/>
            </a:pPr>
            <a:r>
              <a:rPr lang="en-US" sz="600">
                <a:solidFill>
                  <a:srgbClr val="FFFFFF"/>
                </a:solidFill>
              </a:rPr>
              <a:t>BOS</a:t>
            </a:r>
          </a:p>
        </p:txBody>
      </p:sp>
      <p:sp>
        <p:nvSpPr>
          <p:cNvPr id="15" name="Text Placeholder 10">
            <a:extLst>
              <a:ext uri="{FF2B5EF4-FFF2-40B4-BE49-F238E27FC236}">
                <a16:creationId xmlns:a16="http://schemas.microsoft.com/office/drawing/2014/main" id="{115DFB91-512B-3844-A114-92FBEDCA92F2}"/>
              </a:ext>
            </a:extLst>
          </p:cNvPr>
          <p:cNvSpPr>
            <a:spLocks noGrp="1"/>
          </p:cNvSpPr>
          <p:nvPr>
            <p:ph type="body" idx="1"/>
          </p:nvPr>
        </p:nvSpPr>
        <p:spPr>
          <a:xfrm>
            <a:off x="334963" y="1825625"/>
            <a:ext cx="11522075" cy="4351338"/>
          </a:xfrm>
          <a:prstGeom prst="rect">
            <a:avLst/>
          </a:prstGeom>
        </p:spPr>
        <p:txBody>
          <a:bodyPr vert="horz" lIns="91440" tIns="45720" rIns="91440" bIns="45720" rtlCol="0">
            <a:noAutofit/>
          </a:bodyPr>
          <a:lstStyle/>
          <a:p>
            <a:pPr lvl="0"/>
            <a:r>
              <a:rPr lang="en-US"/>
              <a:t> Click to edit Master text styles</a:t>
            </a:r>
          </a:p>
          <a:p>
            <a:pPr lvl="1"/>
            <a:r>
              <a:rPr lang="en-US"/>
              <a:t> Second level</a:t>
            </a:r>
          </a:p>
          <a:p>
            <a:pPr lvl="2"/>
            <a:r>
              <a:rPr lang="en-US"/>
              <a:t>Third level</a:t>
            </a:r>
          </a:p>
          <a:p>
            <a:pPr lvl="3"/>
            <a:r>
              <a:rPr lang="en-US"/>
              <a:t>Fourth level</a:t>
            </a:r>
          </a:p>
          <a:p>
            <a:pPr lvl="4"/>
            <a:r>
              <a:rPr lang="en-US"/>
              <a:t>Fifth level</a:t>
            </a:r>
          </a:p>
        </p:txBody>
      </p:sp>
      <p:cxnSp>
        <p:nvCxnSpPr>
          <p:cNvPr id="9" name="Straight Connector 8">
            <a:extLst>
              <a:ext uri="{FF2B5EF4-FFF2-40B4-BE49-F238E27FC236}">
                <a16:creationId xmlns:a16="http://schemas.microsoft.com/office/drawing/2014/main" id="{7395F338-471E-FA38-41D0-3375145984BA}"/>
              </a:ext>
            </a:extLst>
          </p:cNvPr>
          <p:cNvCxnSpPr/>
          <p:nvPr userDrawn="1"/>
        </p:nvCxnSpPr>
        <p:spPr>
          <a:xfrm>
            <a:off x="0" y="513379"/>
            <a:ext cx="12192000" cy="0"/>
          </a:xfrm>
          <a:prstGeom prst="line">
            <a:avLst/>
          </a:prstGeom>
          <a:ln>
            <a:solidFill>
              <a:srgbClr val="181A1C"/>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B81021E2-9353-F5D6-4831-71C13B1AC983}"/>
              </a:ext>
            </a:extLst>
          </p:cNvPr>
          <p:cNvSpPr txBox="1"/>
          <p:nvPr userDrawn="1"/>
        </p:nvSpPr>
        <p:spPr bwMode="gray">
          <a:xfrm>
            <a:off x="10777929" y="272597"/>
            <a:ext cx="1079110" cy="215444"/>
          </a:xfrm>
          <a:prstGeom prst="rect">
            <a:avLst/>
          </a:prstGeom>
          <a:noFill/>
        </p:spPr>
        <p:txBody>
          <a:bodyPr wrap="square" lIns="91440" tIns="45720" rIns="91440" bIns="45720" rtlCol="0" anchor="ctr">
            <a:spAutoFit/>
          </a:bodyPr>
          <a:lstStyle/>
          <a:p>
            <a:pPr marL="0" indent="0" algn="r">
              <a:spcBef>
                <a:spcPts val="600"/>
              </a:spcBef>
              <a:spcAft>
                <a:spcPts val="600"/>
              </a:spcAft>
              <a:buNone/>
            </a:pPr>
            <a:fld id="{DBBFD4BF-CE92-6F42-B836-6FA9C3EC13F8}" type="slidenum">
              <a:rPr lang="en-US" sz="800" b="0" smtClean="0">
                <a:latin typeface="+mn-lt"/>
              </a:rPr>
              <a:pPr marL="0" indent="0" algn="r">
                <a:spcBef>
                  <a:spcPts val="600"/>
                </a:spcBef>
                <a:spcAft>
                  <a:spcPts val="600"/>
                </a:spcAft>
                <a:buNone/>
              </a:pPr>
              <a:t>‹#›</a:t>
            </a:fld>
            <a:r>
              <a:rPr lang="en-US" sz="800" b="0" dirty="0">
                <a:latin typeface="+mn-lt"/>
              </a:rPr>
              <a:t> of 73</a:t>
            </a:r>
          </a:p>
        </p:txBody>
      </p:sp>
      <p:pic>
        <p:nvPicPr>
          <p:cNvPr id="12" name="Picture 11"/>
          <p:cNvPicPr>
            <a:picLocks noChangeAspect="1"/>
          </p:cNvPicPr>
          <p:nvPr userDrawn="1"/>
        </p:nvPicPr>
        <p:blipFill>
          <a:blip r:embed="rId23" cstate="screen">
            <a:extLst>
              <a:ext uri="{28A0092B-C50C-407E-A947-70E740481C1C}">
                <a14:useLocalDpi xmlns:a14="http://schemas.microsoft.com/office/drawing/2010/main"/>
              </a:ext>
            </a:extLst>
          </a:blip>
          <a:stretch>
            <a:fillRect/>
          </a:stretch>
        </p:blipFill>
        <p:spPr>
          <a:xfrm>
            <a:off x="9559473" y="6392206"/>
            <a:ext cx="2302327" cy="385640"/>
          </a:xfrm>
          <a:prstGeom prst="rect">
            <a:avLst/>
          </a:prstGeom>
        </p:spPr>
      </p:pic>
      <p:sp>
        <p:nvSpPr>
          <p:cNvPr id="4" name="Footer Placeholder 4">
            <a:extLst>
              <a:ext uri="{FF2B5EF4-FFF2-40B4-BE49-F238E27FC236}">
                <a16:creationId xmlns:a16="http://schemas.microsoft.com/office/drawing/2014/main" id="{81ECB5BF-3801-F73D-99D7-E439D56BCDFD}"/>
              </a:ext>
            </a:extLst>
          </p:cNvPr>
          <p:cNvSpPr>
            <a:spLocks noGrp="1"/>
          </p:cNvSpPr>
          <p:nvPr>
            <p:ph type="ftr" sz="quarter" idx="3"/>
          </p:nvPr>
        </p:nvSpPr>
        <p:spPr>
          <a:xfrm>
            <a:off x="334962" y="6344432"/>
            <a:ext cx="9147241" cy="216706"/>
          </a:xfrm>
          <a:prstGeom prst="rect">
            <a:avLst/>
          </a:prstGeom>
        </p:spPr>
        <p:txBody>
          <a:bodyPr vert="horz" lIns="0" tIns="0" rIns="0" bIns="0" rtlCol="0" anchor="t"/>
          <a:lstStyle>
            <a:lvl1pPr algn="l">
              <a:defRPr sz="800">
                <a:solidFill>
                  <a:schemeClr val="tx1">
                    <a:tint val="82000"/>
                  </a:schemeClr>
                </a:solidFill>
              </a:defRPr>
            </a:lvl1pPr>
          </a:lstStyle>
          <a:p>
            <a:endParaRPr lang="en-US">
              <a:solidFill>
                <a:schemeClr val="tx1"/>
              </a:solidFill>
            </a:endParaRPr>
          </a:p>
        </p:txBody>
      </p:sp>
    </p:spTree>
    <p:custDataLst>
      <p:tags r:id="rId19"/>
    </p:custDataLst>
    <p:extLst>
      <p:ext uri="{BB962C8B-B14F-4D97-AF65-F5344CB8AC3E}">
        <p14:creationId xmlns:p14="http://schemas.microsoft.com/office/powerpoint/2010/main" val="14287182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750" r:id="rId3"/>
    <p:sldLayoutId id="2147483738" r:id="rId4"/>
    <p:sldLayoutId id="2147483652" r:id="rId5"/>
    <p:sldLayoutId id="2147483740" r:id="rId6"/>
    <p:sldLayoutId id="2147483756" r:id="rId7"/>
    <p:sldLayoutId id="2147483744" r:id="rId8"/>
    <p:sldLayoutId id="2147483757" r:id="rId9"/>
    <p:sldLayoutId id="2147483749" r:id="rId10"/>
    <p:sldLayoutId id="2147483741" r:id="rId11"/>
    <p:sldLayoutId id="2147483742" r:id="rId12"/>
    <p:sldLayoutId id="2147483743" r:id="rId13"/>
    <p:sldLayoutId id="2147483764" r:id="rId14"/>
    <p:sldLayoutId id="2147483771" r:id="rId15"/>
    <p:sldLayoutId id="2147483774" r:id="rId16"/>
    <p:sldLayoutId id="2147483775" r:id="rId17"/>
  </p:sldLayoutIdLst>
  <p:hf hdr="0" ftr="0" dt="0"/>
  <p:txStyles>
    <p:titleStyle>
      <a:lvl1pPr algn="l" defTabSz="711200" rtl="0" eaLnBrk="1" latinLnBrk="0" hangingPunct="1">
        <a:lnSpc>
          <a:spcPct val="100000"/>
        </a:lnSpc>
        <a:spcBef>
          <a:spcPct val="0"/>
        </a:spcBef>
        <a:buNone/>
        <a:defRPr sz="3600" b="1" kern="1200">
          <a:solidFill>
            <a:schemeClr val="tx1"/>
          </a:solidFill>
          <a:latin typeface="+mj-lt"/>
          <a:ea typeface="+mj-ea"/>
          <a:cs typeface="+mj-cs"/>
        </a:defRPr>
      </a:lvl1pPr>
    </p:titleStyle>
    <p:body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177800" indent="-177800" algn="l" defTabSz="711200" rtl="0" eaLnBrk="1" latinLnBrk="0" hangingPunct="1">
        <a:spcBef>
          <a:spcPts val="1200"/>
        </a:spcBef>
        <a:buChar char="•"/>
        <a:defRPr sz="1600" kern="1200">
          <a:solidFill>
            <a:schemeClr val="tx1"/>
          </a:solidFill>
          <a:latin typeface="+mn-lt"/>
          <a:ea typeface="+mn-ea"/>
          <a:cs typeface="+mn-cs"/>
        </a:defRPr>
      </a:lvl1pPr>
      <a:lvl2pPr marL="355600" indent="-177800" algn="l" defTabSz="711200" rtl="0" eaLnBrk="1" latinLnBrk="0" hangingPunct="1">
        <a:spcBef>
          <a:spcPts val="600"/>
        </a:spcBef>
        <a:buChar char="–"/>
        <a:defRPr sz="1400" kern="1200">
          <a:solidFill>
            <a:schemeClr val="tx1"/>
          </a:solidFill>
          <a:latin typeface="+mn-lt"/>
          <a:ea typeface="+mn-ea"/>
          <a:cs typeface="+mn-cs"/>
        </a:defRPr>
      </a:lvl2pPr>
      <a:lvl3pPr marL="533400" indent="-177800" algn="l" defTabSz="711200" rtl="0" eaLnBrk="1" latinLnBrk="0" hangingPunct="1">
        <a:spcBef>
          <a:spcPts val="600"/>
        </a:spcBef>
        <a:buChar char="&gt;"/>
        <a:defRPr sz="1400" kern="1200">
          <a:solidFill>
            <a:schemeClr val="tx1"/>
          </a:solidFill>
          <a:latin typeface="+mn-lt"/>
          <a:ea typeface="+mn-ea"/>
          <a:cs typeface="+mn-cs"/>
        </a:defRPr>
      </a:lvl3pPr>
      <a:lvl4pPr marL="711200" indent="-177800" algn="l" defTabSz="711200" rtl="0" eaLnBrk="1" latinLnBrk="0" hangingPunct="1">
        <a:spcBef>
          <a:spcPts val="600"/>
        </a:spcBef>
        <a:buChar char="–"/>
        <a:defRPr sz="1400" kern="1200">
          <a:solidFill>
            <a:schemeClr val="tx1"/>
          </a:solidFill>
          <a:latin typeface="+mn-lt"/>
          <a:ea typeface="+mn-ea"/>
          <a:cs typeface="+mn-cs"/>
        </a:defRPr>
      </a:lvl4pPr>
      <a:lvl5pPr marL="889000" indent="-177800" algn="l" defTabSz="711200" rtl="0" eaLnBrk="1" latinLnBrk="0" hangingPunct="1">
        <a:spcBef>
          <a:spcPts val="600"/>
        </a:spcBef>
        <a:buChar char="&gt;"/>
        <a:defRPr sz="1400" kern="1200">
          <a:solidFill>
            <a:schemeClr val="tx1"/>
          </a:solidFill>
          <a:latin typeface="+mn-lt"/>
          <a:ea typeface="+mn-ea"/>
          <a:cs typeface="+mn-cs"/>
        </a:defRPr>
      </a:lvl5pPr>
      <a:lvl6pPr marL="1066800" algn="l" defTabSz="711200" rtl="0" eaLnBrk="1" latinLnBrk="0" hangingPunct="1">
        <a:defRPr sz="1400" kern="1200">
          <a:solidFill>
            <a:schemeClr val="tx1"/>
          </a:solidFill>
          <a:latin typeface="+mn-lt"/>
          <a:ea typeface="+mn-ea"/>
          <a:cs typeface="+mn-cs"/>
        </a:defRPr>
      </a:lvl6pPr>
      <a:lvl7pPr marL="1244600" algn="l" defTabSz="711200" rtl="0" eaLnBrk="1" latinLnBrk="0" hangingPunct="1">
        <a:defRPr sz="1400" kern="1200">
          <a:solidFill>
            <a:schemeClr val="tx1"/>
          </a:solidFill>
          <a:latin typeface="+mn-lt"/>
          <a:ea typeface="+mn-ea"/>
          <a:cs typeface="+mn-cs"/>
        </a:defRPr>
      </a:lvl7pPr>
      <a:lvl8pPr marL="1422400" algn="l" defTabSz="711200" rtl="0" eaLnBrk="1" latinLnBrk="0" hangingPunct="1">
        <a:defRPr sz="1400" kern="1200">
          <a:solidFill>
            <a:schemeClr val="tx1"/>
          </a:solidFill>
          <a:latin typeface="+mn-lt"/>
          <a:ea typeface="+mn-ea"/>
          <a:cs typeface="+mn-cs"/>
        </a:defRPr>
      </a:lvl8pPr>
      <a:lvl9pPr marL="1600200" algn="l" defTabSz="711200" rtl="0" eaLnBrk="1" latinLnBrk="0" hangingPunct="1">
        <a:defRPr sz="14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50">
          <p15:clr>
            <a:srgbClr val="D1D1D1"/>
          </p15:clr>
        </p15:guide>
        <p15:guide id="2" pos="192" userDrawn="1">
          <p15:clr>
            <a:srgbClr val="D1D1D1"/>
          </p15:clr>
        </p15:guide>
        <p15:guide id="4" orient="horz" pos="799">
          <p15:clr>
            <a:srgbClr val="D1D1D1"/>
          </p15:clr>
        </p15:guide>
        <p15:guide id="7" orient="horz" pos="4133">
          <p15:clr>
            <a:srgbClr val="D1D1D1"/>
          </p15:clr>
        </p15:guide>
        <p15:guide id="8" pos="7469">
          <p15:clr>
            <a:srgbClr val="D1D1D1"/>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1.xml"/><Relationship Id="rId1" Type="http://schemas.openxmlformats.org/officeDocument/2006/relationships/tags" Target="../tags/tag31.xml"/><Relationship Id="rId4" Type="http://schemas.openxmlformats.org/officeDocument/2006/relationships/image" Target="../media/image20.emf"/></Relationships>
</file>

<file path=ppt/slides/_rels/slide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2.xml"/><Relationship Id="rId1" Type="http://schemas.openxmlformats.org/officeDocument/2006/relationships/tags" Target="../tags/tag32.xml"/><Relationship Id="rId5" Type="http://schemas.openxmlformats.org/officeDocument/2006/relationships/image" Target="../media/image20.emf"/><Relationship Id="rId4" Type="http://schemas.openxmlformats.org/officeDocument/2006/relationships/oleObject" Target="../embeddings/oleObject13.bin"/></Relationships>
</file>

<file path=ppt/slides/_rels/slide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xml"/><Relationship Id="rId1" Type="http://schemas.openxmlformats.org/officeDocument/2006/relationships/slideLayout" Target="../slideLayouts/slideLayout9.xml"/><Relationship Id="rId6" Type="http://schemas.openxmlformats.org/officeDocument/2006/relationships/hyperlink" Target="https://business.columbia.edu/insights/climate/cki" TargetMode="External"/><Relationship Id="rId5" Type="http://schemas.openxmlformats.org/officeDocument/2006/relationships/hyperlink" Target="https://business.columbia.edu/faculty/people/gernot-wagner" TargetMode="External"/><Relationship Id="rId4" Type="http://schemas.openxmlformats.org/officeDocument/2006/relationships/image" Target="../media/image21.png"/></Relationships>
</file>

<file path=ppt/slides/_rels/slide4.xml.rels><?xml version="1.0" encoding="UTF-8" standalone="yes"?>
<Relationships xmlns="http://schemas.openxmlformats.org/package/2006/relationships"><Relationship Id="rId8" Type="http://schemas.openxmlformats.org/officeDocument/2006/relationships/image" Target="../media/image20.emf"/><Relationship Id="rId13" Type="http://schemas.openxmlformats.org/officeDocument/2006/relationships/hyperlink" Target="https://business.columbia.edu/insights/climate/cki" TargetMode="External"/><Relationship Id="rId3" Type="http://schemas.openxmlformats.org/officeDocument/2006/relationships/tags" Target="../tags/tag35.xml"/><Relationship Id="rId7" Type="http://schemas.openxmlformats.org/officeDocument/2006/relationships/oleObject" Target="../embeddings/oleObject14.bin"/><Relationship Id="rId12" Type="http://schemas.openxmlformats.org/officeDocument/2006/relationships/hyperlink" Target="https://business.columbia.edu/faculty/people/gernot-wagner" TargetMode="External"/><Relationship Id="rId2" Type="http://schemas.openxmlformats.org/officeDocument/2006/relationships/tags" Target="../tags/tag34.xml"/><Relationship Id="rId1" Type="http://schemas.openxmlformats.org/officeDocument/2006/relationships/tags" Target="../tags/tag33.xml"/><Relationship Id="rId6" Type="http://schemas.openxmlformats.org/officeDocument/2006/relationships/slideLayout" Target="../slideLayouts/slideLayout11.xml"/><Relationship Id="rId11" Type="http://schemas.openxmlformats.org/officeDocument/2006/relationships/image" Target="../media/image25.png"/><Relationship Id="rId5" Type="http://schemas.openxmlformats.org/officeDocument/2006/relationships/tags" Target="../tags/tag37.xml"/><Relationship Id="rId10" Type="http://schemas.openxmlformats.org/officeDocument/2006/relationships/image" Target="../media/image24.png"/><Relationship Id="rId4" Type="http://schemas.openxmlformats.org/officeDocument/2006/relationships/tags" Target="../tags/tag36.xml"/><Relationship Id="rId9" Type="http://schemas.openxmlformats.org/officeDocument/2006/relationships/image" Target="../media/image23.png"/><Relationship Id="rId14" Type="http://schemas.openxmlformats.org/officeDocument/2006/relationships/image" Target="../media/image26.svg"/></Relationships>
</file>

<file path=ppt/slides/_rels/slide5.xml.rels><?xml version="1.0" encoding="UTF-8" standalone="yes"?>
<Relationships xmlns="http://schemas.openxmlformats.org/package/2006/relationships"><Relationship Id="rId8" Type="http://schemas.openxmlformats.org/officeDocument/2006/relationships/image" Target="../media/image28.svg"/><Relationship Id="rId13" Type="http://schemas.openxmlformats.org/officeDocument/2006/relationships/hyperlink" Target="https://www.irena.org/-/media/Files/IRENA/Agency/Publication/2025/Nov/IRENA_CPI_FIN_Global_landscape_energy_transition_finance_2025.pdf" TargetMode="External"/><Relationship Id="rId3" Type="http://schemas.openxmlformats.org/officeDocument/2006/relationships/tags" Target="../tags/tag40.xml"/><Relationship Id="rId7" Type="http://schemas.openxmlformats.org/officeDocument/2006/relationships/image" Target="../media/image27.emf"/><Relationship Id="rId12" Type="http://schemas.openxmlformats.org/officeDocument/2006/relationships/hyperlink" Target="https://www.iea.org/reports/world-energy-investment-2026" TargetMode="External"/><Relationship Id="rId2" Type="http://schemas.openxmlformats.org/officeDocument/2006/relationships/tags" Target="../tags/tag39.xml"/><Relationship Id="rId1" Type="http://schemas.openxmlformats.org/officeDocument/2006/relationships/tags" Target="../tags/tag38.xml"/><Relationship Id="rId6" Type="http://schemas.openxmlformats.org/officeDocument/2006/relationships/oleObject" Target="../embeddings/oleObject15.bin"/><Relationship Id="rId11" Type="http://schemas.openxmlformats.org/officeDocument/2006/relationships/image" Target="../media/image31.svg"/><Relationship Id="rId5" Type="http://schemas.openxmlformats.org/officeDocument/2006/relationships/notesSlide" Target="../notesSlides/notesSlide2.xml"/><Relationship Id="rId15" Type="http://schemas.openxmlformats.org/officeDocument/2006/relationships/hyperlink" Target="https://business.columbia.edu/insights/climate/cki" TargetMode="External"/><Relationship Id="rId10" Type="http://schemas.openxmlformats.org/officeDocument/2006/relationships/image" Target="../media/image30.svg"/><Relationship Id="rId4" Type="http://schemas.openxmlformats.org/officeDocument/2006/relationships/slideLayout" Target="../slideLayouts/slideLayout11.xml"/><Relationship Id="rId9" Type="http://schemas.openxmlformats.org/officeDocument/2006/relationships/image" Target="../media/image29.svg"/><Relationship Id="rId14" Type="http://schemas.openxmlformats.org/officeDocument/2006/relationships/hyperlink" Target="https://business.columbia.edu/faculty/people/gernot-wagner" TargetMode="External"/></Relationships>
</file>

<file path=ppt/slides/_rels/slide6.xml.rels><?xml version="1.0" encoding="UTF-8" standalone="yes"?>
<Relationships xmlns="http://schemas.openxmlformats.org/package/2006/relationships"><Relationship Id="rId13" Type="http://schemas.openxmlformats.org/officeDocument/2006/relationships/tags" Target="../tags/tag53.xml"/><Relationship Id="rId18" Type="http://schemas.openxmlformats.org/officeDocument/2006/relationships/tags" Target="../tags/tag58.xml"/><Relationship Id="rId26" Type="http://schemas.openxmlformats.org/officeDocument/2006/relationships/notesSlide" Target="../notesSlides/notesSlide3.xml"/><Relationship Id="rId21" Type="http://schemas.openxmlformats.org/officeDocument/2006/relationships/tags" Target="../tags/tag61.xml"/><Relationship Id="rId34" Type="http://schemas.openxmlformats.org/officeDocument/2006/relationships/hyperlink" Target="https://about.bnef.com/insights/clean-energy/power-generation-from-renewables-set-to-jump-84-in-next-five-years-as-demand-from-new-data-centers-surges-bloombergnef/" TargetMode="External"/><Relationship Id="rId7" Type="http://schemas.openxmlformats.org/officeDocument/2006/relationships/tags" Target="../tags/tag47.xml"/><Relationship Id="rId12" Type="http://schemas.openxmlformats.org/officeDocument/2006/relationships/tags" Target="../tags/tag52.xml"/><Relationship Id="rId17" Type="http://schemas.openxmlformats.org/officeDocument/2006/relationships/tags" Target="../tags/tag57.xml"/><Relationship Id="rId25" Type="http://schemas.openxmlformats.org/officeDocument/2006/relationships/slideLayout" Target="../slideLayouts/slideLayout14.xml"/><Relationship Id="rId33" Type="http://schemas.openxmlformats.org/officeDocument/2006/relationships/hyperlink" Target="https://about.bnef.com/insights/clean-energy/new-energy-outlook/" TargetMode="External"/><Relationship Id="rId2" Type="http://schemas.openxmlformats.org/officeDocument/2006/relationships/tags" Target="../tags/tag42.xml"/><Relationship Id="rId16" Type="http://schemas.openxmlformats.org/officeDocument/2006/relationships/tags" Target="../tags/tag56.xml"/><Relationship Id="rId20" Type="http://schemas.openxmlformats.org/officeDocument/2006/relationships/tags" Target="../tags/tag60.xml"/><Relationship Id="rId29" Type="http://schemas.openxmlformats.org/officeDocument/2006/relationships/chart" Target="../charts/chart1.xml"/><Relationship Id="rId1" Type="http://schemas.openxmlformats.org/officeDocument/2006/relationships/tags" Target="../tags/tag41.xml"/><Relationship Id="rId6" Type="http://schemas.openxmlformats.org/officeDocument/2006/relationships/tags" Target="../tags/tag46.xml"/><Relationship Id="rId11" Type="http://schemas.openxmlformats.org/officeDocument/2006/relationships/tags" Target="../tags/tag51.xml"/><Relationship Id="rId24" Type="http://schemas.openxmlformats.org/officeDocument/2006/relationships/tags" Target="../tags/tag64.xml"/><Relationship Id="rId32" Type="http://schemas.openxmlformats.org/officeDocument/2006/relationships/hyperlink" Target="https://www.iea.org/reports/electricity-2026" TargetMode="External"/><Relationship Id="rId37" Type="http://schemas.openxmlformats.org/officeDocument/2006/relationships/image" Target="../media/image33.png"/><Relationship Id="rId5" Type="http://schemas.openxmlformats.org/officeDocument/2006/relationships/tags" Target="../tags/tag45.xml"/><Relationship Id="rId15" Type="http://schemas.openxmlformats.org/officeDocument/2006/relationships/tags" Target="../tags/tag55.xml"/><Relationship Id="rId23" Type="http://schemas.openxmlformats.org/officeDocument/2006/relationships/tags" Target="../tags/tag63.xml"/><Relationship Id="rId28" Type="http://schemas.openxmlformats.org/officeDocument/2006/relationships/image" Target="../media/image32.emf"/><Relationship Id="rId36" Type="http://schemas.openxmlformats.org/officeDocument/2006/relationships/hyperlink" Target="https://business.columbia.edu/insights/climate/cki" TargetMode="External"/><Relationship Id="rId10" Type="http://schemas.openxmlformats.org/officeDocument/2006/relationships/tags" Target="../tags/tag50.xml"/><Relationship Id="rId19" Type="http://schemas.openxmlformats.org/officeDocument/2006/relationships/tags" Target="../tags/tag59.xml"/><Relationship Id="rId31" Type="http://schemas.openxmlformats.org/officeDocument/2006/relationships/hyperlink" Target="https://www.iea.org/reports/world-energy-outlook-2025" TargetMode="External"/><Relationship Id="rId4" Type="http://schemas.openxmlformats.org/officeDocument/2006/relationships/tags" Target="../tags/tag44.xml"/><Relationship Id="rId9" Type="http://schemas.openxmlformats.org/officeDocument/2006/relationships/tags" Target="../tags/tag49.xml"/><Relationship Id="rId14" Type="http://schemas.openxmlformats.org/officeDocument/2006/relationships/tags" Target="../tags/tag54.xml"/><Relationship Id="rId22" Type="http://schemas.openxmlformats.org/officeDocument/2006/relationships/tags" Target="../tags/tag62.xml"/><Relationship Id="rId27" Type="http://schemas.openxmlformats.org/officeDocument/2006/relationships/oleObject" Target="../embeddings/oleObject16.bin"/><Relationship Id="rId30" Type="http://schemas.openxmlformats.org/officeDocument/2006/relationships/hyperlink" Target="https://www.energyinst.org/statistical-review" TargetMode="External"/><Relationship Id="rId35" Type="http://schemas.openxmlformats.org/officeDocument/2006/relationships/hyperlink" Target="https://business.columbia.edu/faculty/people/gernot-wagner" TargetMode="External"/><Relationship Id="rId8" Type="http://schemas.openxmlformats.org/officeDocument/2006/relationships/tags" Target="../tags/tag48.xml"/><Relationship Id="rId3" Type="http://schemas.openxmlformats.org/officeDocument/2006/relationships/tags" Target="../tags/tag43.xml"/></Relationships>
</file>

<file path=ppt/slides/_rels/slide7.xml.rels><?xml version="1.0" encoding="UTF-8" standalone="yes"?>
<Relationships xmlns="http://schemas.openxmlformats.org/package/2006/relationships"><Relationship Id="rId13" Type="http://schemas.openxmlformats.org/officeDocument/2006/relationships/tags" Target="../tags/tag77.xml"/><Relationship Id="rId18" Type="http://schemas.openxmlformats.org/officeDocument/2006/relationships/tags" Target="../tags/tag82.xml"/><Relationship Id="rId26" Type="http://schemas.openxmlformats.org/officeDocument/2006/relationships/tags" Target="../tags/tag90.xml"/><Relationship Id="rId39" Type="http://schemas.openxmlformats.org/officeDocument/2006/relationships/hyperlink" Target="https://iea.blob.core.windows.net/assets/64594543-cf6e-4fd9-8238-d3cae35daf48/WorldEnergyInvestment2026.pdf" TargetMode="External"/><Relationship Id="rId21" Type="http://schemas.openxmlformats.org/officeDocument/2006/relationships/tags" Target="../tags/tag85.xml"/><Relationship Id="rId34" Type="http://schemas.openxmlformats.org/officeDocument/2006/relationships/image" Target="../media/image36.png"/><Relationship Id="rId7" Type="http://schemas.openxmlformats.org/officeDocument/2006/relationships/tags" Target="../tags/tag71.xml"/><Relationship Id="rId2" Type="http://schemas.openxmlformats.org/officeDocument/2006/relationships/tags" Target="../tags/tag66.xml"/><Relationship Id="rId16" Type="http://schemas.openxmlformats.org/officeDocument/2006/relationships/tags" Target="../tags/tag80.xml"/><Relationship Id="rId20" Type="http://schemas.openxmlformats.org/officeDocument/2006/relationships/tags" Target="../tags/tag84.xml"/><Relationship Id="rId29" Type="http://schemas.openxmlformats.org/officeDocument/2006/relationships/oleObject" Target="../embeddings/oleObject17.bin"/><Relationship Id="rId41" Type="http://schemas.openxmlformats.org/officeDocument/2006/relationships/hyperlink" Target="https://business.columbia.edu/insights/climate/cki" TargetMode="External"/><Relationship Id="rId1" Type="http://schemas.openxmlformats.org/officeDocument/2006/relationships/tags" Target="../tags/tag65.xml"/><Relationship Id="rId6" Type="http://schemas.openxmlformats.org/officeDocument/2006/relationships/tags" Target="../tags/tag70.xml"/><Relationship Id="rId11" Type="http://schemas.openxmlformats.org/officeDocument/2006/relationships/tags" Target="../tags/tag75.xml"/><Relationship Id="rId24" Type="http://schemas.openxmlformats.org/officeDocument/2006/relationships/tags" Target="../tags/tag88.xml"/><Relationship Id="rId32" Type="http://schemas.openxmlformats.org/officeDocument/2006/relationships/chart" Target="../charts/chart2.xml"/><Relationship Id="rId37" Type="http://schemas.openxmlformats.org/officeDocument/2006/relationships/image" Target="../media/image33.png"/><Relationship Id="rId40" Type="http://schemas.openxmlformats.org/officeDocument/2006/relationships/hyperlink" Target="https://business.columbia.edu/faculty/people/gernot-wagner" TargetMode="External"/><Relationship Id="rId5" Type="http://schemas.openxmlformats.org/officeDocument/2006/relationships/tags" Target="../tags/tag69.xml"/><Relationship Id="rId15" Type="http://schemas.openxmlformats.org/officeDocument/2006/relationships/tags" Target="../tags/tag79.xml"/><Relationship Id="rId23" Type="http://schemas.openxmlformats.org/officeDocument/2006/relationships/tags" Target="../tags/tag87.xml"/><Relationship Id="rId28" Type="http://schemas.openxmlformats.org/officeDocument/2006/relationships/slideLayout" Target="../slideLayouts/slideLayout14.xml"/><Relationship Id="rId36" Type="http://schemas.openxmlformats.org/officeDocument/2006/relationships/chart" Target="../charts/chart4.xml"/><Relationship Id="rId10" Type="http://schemas.openxmlformats.org/officeDocument/2006/relationships/tags" Target="../tags/tag74.xml"/><Relationship Id="rId19" Type="http://schemas.openxmlformats.org/officeDocument/2006/relationships/tags" Target="../tags/tag83.xml"/><Relationship Id="rId31" Type="http://schemas.openxmlformats.org/officeDocument/2006/relationships/image" Target="../media/image35.png"/><Relationship Id="rId4" Type="http://schemas.openxmlformats.org/officeDocument/2006/relationships/tags" Target="../tags/tag68.xml"/><Relationship Id="rId9" Type="http://schemas.openxmlformats.org/officeDocument/2006/relationships/tags" Target="../tags/tag73.xml"/><Relationship Id="rId14" Type="http://schemas.openxmlformats.org/officeDocument/2006/relationships/tags" Target="../tags/tag78.xml"/><Relationship Id="rId22" Type="http://schemas.openxmlformats.org/officeDocument/2006/relationships/tags" Target="../tags/tag86.xml"/><Relationship Id="rId27" Type="http://schemas.openxmlformats.org/officeDocument/2006/relationships/tags" Target="../tags/tag91.xml"/><Relationship Id="rId30" Type="http://schemas.openxmlformats.org/officeDocument/2006/relationships/image" Target="../media/image34.emf"/><Relationship Id="rId35" Type="http://schemas.openxmlformats.org/officeDocument/2006/relationships/image" Target="../media/image37.png"/><Relationship Id="rId8" Type="http://schemas.openxmlformats.org/officeDocument/2006/relationships/tags" Target="../tags/tag72.xml"/><Relationship Id="rId3" Type="http://schemas.openxmlformats.org/officeDocument/2006/relationships/tags" Target="../tags/tag67.xml"/><Relationship Id="rId12" Type="http://schemas.openxmlformats.org/officeDocument/2006/relationships/tags" Target="../tags/tag76.xml"/><Relationship Id="rId17" Type="http://schemas.openxmlformats.org/officeDocument/2006/relationships/tags" Target="../tags/tag81.xml"/><Relationship Id="rId25" Type="http://schemas.openxmlformats.org/officeDocument/2006/relationships/tags" Target="../tags/tag89.xml"/><Relationship Id="rId33" Type="http://schemas.openxmlformats.org/officeDocument/2006/relationships/chart" Target="../charts/chart3.xml"/><Relationship Id="rId38" Type="http://schemas.openxmlformats.org/officeDocument/2006/relationships/hyperlink" Target="https://www.iea.org/reports/electricity-2026/executive-summary" TargetMode="External"/></Relationships>
</file>

<file path=ppt/slides/_rels/slide8.xml.rels><?xml version="1.0" encoding="UTF-8" standalone="yes"?>
<Relationships xmlns="http://schemas.openxmlformats.org/package/2006/relationships"><Relationship Id="rId8" Type="http://schemas.openxmlformats.org/officeDocument/2006/relationships/hyperlink" Target="https://climateprogramportal.org/wp-content/uploads/2025/06/LIFTOFF_DOE_VPP_2023.pdf" TargetMode="External"/><Relationship Id="rId3" Type="http://schemas.openxmlformats.org/officeDocument/2006/relationships/oleObject" Target="../embeddings/oleObject18.bin"/><Relationship Id="rId7" Type="http://schemas.openxmlformats.org/officeDocument/2006/relationships/image" Target="../media/image40.png"/><Relationship Id="rId12" Type="http://schemas.openxmlformats.org/officeDocument/2006/relationships/hyperlink" Target="https://business.columbia.edu/insights/climate/cki" TargetMode="External"/><Relationship Id="rId2" Type="http://schemas.openxmlformats.org/officeDocument/2006/relationships/slideLayout" Target="../slideLayouts/slideLayout16.xml"/><Relationship Id="rId1" Type="http://schemas.openxmlformats.org/officeDocument/2006/relationships/tags" Target="../tags/tag92.xml"/><Relationship Id="rId6" Type="http://schemas.openxmlformats.org/officeDocument/2006/relationships/image" Target="../media/image39.png"/><Relationship Id="rId11" Type="http://schemas.openxmlformats.org/officeDocument/2006/relationships/hyperlink" Target="https://business.columbia.edu/faculty/people/gernot-wagner" TargetMode="External"/><Relationship Id="rId5" Type="http://schemas.openxmlformats.org/officeDocument/2006/relationships/image" Target="../media/image38.png"/><Relationship Id="rId10" Type="http://schemas.openxmlformats.org/officeDocument/2006/relationships/hyperlink" Target="https://www.sciencedirect.com/science/article/pii/S0306261925017829" TargetMode="External"/><Relationship Id="rId4" Type="http://schemas.openxmlformats.org/officeDocument/2006/relationships/image" Target="../media/image20.emf"/><Relationship Id="rId9" Type="http://schemas.openxmlformats.org/officeDocument/2006/relationships/hyperlink" Target="https://www.oecd.org/content/dam/oecd/en/publications/reports/2022/05/unlocking-the-potential-of-distributed-energy-resources_b3c0ba12/a2ed7a25-en.pdf" TargetMode="External"/></Relationships>
</file>

<file path=ppt/slides/_rels/slide9.xml.rels><?xml version="1.0" encoding="UTF-8" standalone="yes"?>
<Relationships xmlns="http://schemas.openxmlformats.org/package/2006/relationships"><Relationship Id="rId26" Type="http://schemas.openxmlformats.org/officeDocument/2006/relationships/tags" Target="../tags/tag118.xml"/><Relationship Id="rId21" Type="http://schemas.openxmlformats.org/officeDocument/2006/relationships/tags" Target="../tags/tag113.xml"/><Relationship Id="rId42" Type="http://schemas.openxmlformats.org/officeDocument/2006/relationships/tags" Target="../tags/tag134.xml"/><Relationship Id="rId47" Type="http://schemas.openxmlformats.org/officeDocument/2006/relationships/tags" Target="../tags/tag139.xml"/><Relationship Id="rId63" Type="http://schemas.openxmlformats.org/officeDocument/2006/relationships/tags" Target="../tags/tag155.xml"/><Relationship Id="rId68" Type="http://schemas.openxmlformats.org/officeDocument/2006/relationships/tags" Target="../tags/tag160.xml"/><Relationship Id="rId84" Type="http://schemas.openxmlformats.org/officeDocument/2006/relationships/tags" Target="../tags/tag176.xml"/><Relationship Id="rId89" Type="http://schemas.openxmlformats.org/officeDocument/2006/relationships/tags" Target="../tags/tag181.xml"/><Relationship Id="rId16" Type="http://schemas.openxmlformats.org/officeDocument/2006/relationships/tags" Target="../tags/tag108.xml"/><Relationship Id="rId11" Type="http://schemas.openxmlformats.org/officeDocument/2006/relationships/tags" Target="../tags/tag103.xml"/><Relationship Id="rId32" Type="http://schemas.openxmlformats.org/officeDocument/2006/relationships/tags" Target="../tags/tag124.xml"/><Relationship Id="rId37" Type="http://schemas.openxmlformats.org/officeDocument/2006/relationships/tags" Target="../tags/tag129.xml"/><Relationship Id="rId53" Type="http://schemas.openxmlformats.org/officeDocument/2006/relationships/tags" Target="../tags/tag145.xml"/><Relationship Id="rId58" Type="http://schemas.openxmlformats.org/officeDocument/2006/relationships/tags" Target="../tags/tag150.xml"/><Relationship Id="rId74" Type="http://schemas.openxmlformats.org/officeDocument/2006/relationships/tags" Target="../tags/tag166.xml"/><Relationship Id="rId79" Type="http://schemas.openxmlformats.org/officeDocument/2006/relationships/tags" Target="../tags/tag171.xml"/><Relationship Id="rId5" Type="http://schemas.openxmlformats.org/officeDocument/2006/relationships/tags" Target="../tags/tag97.xml"/><Relationship Id="rId90" Type="http://schemas.openxmlformats.org/officeDocument/2006/relationships/slideLayout" Target="../slideLayouts/slideLayout16.xml"/><Relationship Id="rId95" Type="http://schemas.openxmlformats.org/officeDocument/2006/relationships/image" Target="../media/image40.png"/><Relationship Id="rId22" Type="http://schemas.openxmlformats.org/officeDocument/2006/relationships/tags" Target="../tags/tag114.xml"/><Relationship Id="rId27" Type="http://schemas.openxmlformats.org/officeDocument/2006/relationships/tags" Target="../tags/tag119.xml"/><Relationship Id="rId43" Type="http://schemas.openxmlformats.org/officeDocument/2006/relationships/tags" Target="../tags/tag135.xml"/><Relationship Id="rId48" Type="http://schemas.openxmlformats.org/officeDocument/2006/relationships/tags" Target="../tags/tag140.xml"/><Relationship Id="rId64" Type="http://schemas.openxmlformats.org/officeDocument/2006/relationships/tags" Target="../tags/tag156.xml"/><Relationship Id="rId69" Type="http://schemas.openxmlformats.org/officeDocument/2006/relationships/tags" Target="../tags/tag161.xml"/><Relationship Id="rId80" Type="http://schemas.openxmlformats.org/officeDocument/2006/relationships/tags" Target="../tags/tag172.xml"/><Relationship Id="rId85" Type="http://schemas.openxmlformats.org/officeDocument/2006/relationships/tags" Target="../tags/tag177.xml"/><Relationship Id="rId3" Type="http://schemas.openxmlformats.org/officeDocument/2006/relationships/tags" Target="../tags/tag95.xml"/><Relationship Id="rId12" Type="http://schemas.openxmlformats.org/officeDocument/2006/relationships/tags" Target="../tags/tag104.xml"/><Relationship Id="rId17" Type="http://schemas.openxmlformats.org/officeDocument/2006/relationships/tags" Target="../tags/tag109.xml"/><Relationship Id="rId25" Type="http://schemas.openxmlformats.org/officeDocument/2006/relationships/tags" Target="../tags/tag117.xml"/><Relationship Id="rId33" Type="http://schemas.openxmlformats.org/officeDocument/2006/relationships/tags" Target="../tags/tag125.xml"/><Relationship Id="rId38" Type="http://schemas.openxmlformats.org/officeDocument/2006/relationships/tags" Target="../tags/tag130.xml"/><Relationship Id="rId46" Type="http://schemas.openxmlformats.org/officeDocument/2006/relationships/tags" Target="../tags/tag138.xml"/><Relationship Id="rId59" Type="http://schemas.openxmlformats.org/officeDocument/2006/relationships/tags" Target="../tags/tag151.xml"/><Relationship Id="rId67" Type="http://schemas.openxmlformats.org/officeDocument/2006/relationships/tags" Target="../tags/tag159.xml"/><Relationship Id="rId20" Type="http://schemas.openxmlformats.org/officeDocument/2006/relationships/tags" Target="../tags/tag112.xml"/><Relationship Id="rId41" Type="http://schemas.openxmlformats.org/officeDocument/2006/relationships/tags" Target="../tags/tag133.xml"/><Relationship Id="rId54" Type="http://schemas.openxmlformats.org/officeDocument/2006/relationships/tags" Target="../tags/tag146.xml"/><Relationship Id="rId62" Type="http://schemas.openxmlformats.org/officeDocument/2006/relationships/tags" Target="../tags/tag154.xml"/><Relationship Id="rId70" Type="http://schemas.openxmlformats.org/officeDocument/2006/relationships/tags" Target="../tags/tag162.xml"/><Relationship Id="rId75" Type="http://schemas.openxmlformats.org/officeDocument/2006/relationships/tags" Target="../tags/tag167.xml"/><Relationship Id="rId83" Type="http://schemas.openxmlformats.org/officeDocument/2006/relationships/tags" Target="../tags/tag175.xml"/><Relationship Id="rId88" Type="http://schemas.openxmlformats.org/officeDocument/2006/relationships/tags" Target="../tags/tag180.xml"/><Relationship Id="rId91" Type="http://schemas.openxmlformats.org/officeDocument/2006/relationships/oleObject" Target="../embeddings/oleObject19.bin"/><Relationship Id="rId96" Type="http://schemas.openxmlformats.org/officeDocument/2006/relationships/hyperlink" Target="https://gwagner.com/pathways" TargetMode="External"/><Relationship Id="rId1" Type="http://schemas.openxmlformats.org/officeDocument/2006/relationships/tags" Target="../tags/tag93.xml"/><Relationship Id="rId6" Type="http://schemas.openxmlformats.org/officeDocument/2006/relationships/tags" Target="../tags/tag98.xml"/><Relationship Id="rId15" Type="http://schemas.openxmlformats.org/officeDocument/2006/relationships/tags" Target="../tags/tag107.xml"/><Relationship Id="rId23" Type="http://schemas.openxmlformats.org/officeDocument/2006/relationships/tags" Target="../tags/tag115.xml"/><Relationship Id="rId28" Type="http://schemas.openxmlformats.org/officeDocument/2006/relationships/tags" Target="../tags/tag120.xml"/><Relationship Id="rId36" Type="http://schemas.openxmlformats.org/officeDocument/2006/relationships/tags" Target="../tags/tag128.xml"/><Relationship Id="rId49" Type="http://schemas.openxmlformats.org/officeDocument/2006/relationships/tags" Target="../tags/tag141.xml"/><Relationship Id="rId57" Type="http://schemas.openxmlformats.org/officeDocument/2006/relationships/tags" Target="../tags/tag149.xml"/><Relationship Id="rId10" Type="http://schemas.openxmlformats.org/officeDocument/2006/relationships/tags" Target="../tags/tag102.xml"/><Relationship Id="rId31" Type="http://schemas.openxmlformats.org/officeDocument/2006/relationships/tags" Target="../tags/tag123.xml"/><Relationship Id="rId44" Type="http://schemas.openxmlformats.org/officeDocument/2006/relationships/tags" Target="../tags/tag136.xml"/><Relationship Id="rId52" Type="http://schemas.openxmlformats.org/officeDocument/2006/relationships/tags" Target="../tags/tag144.xml"/><Relationship Id="rId60" Type="http://schemas.openxmlformats.org/officeDocument/2006/relationships/tags" Target="../tags/tag152.xml"/><Relationship Id="rId65" Type="http://schemas.openxmlformats.org/officeDocument/2006/relationships/tags" Target="../tags/tag157.xml"/><Relationship Id="rId73" Type="http://schemas.openxmlformats.org/officeDocument/2006/relationships/tags" Target="../tags/tag165.xml"/><Relationship Id="rId78" Type="http://schemas.openxmlformats.org/officeDocument/2006/relationships/tags" Target="../tags/tag170.xml"/><Relationship Id="rId81" Type="http://schemas.openxmlformats.org/officeDocument/2006/relationships/tags" Target="../tags/tag173.xml"/><Relationship Id="rId86" Type="http://schemas.openxmlformats.org/officeDocument/2006/relationships/tags" Target="../tags/tag178.xml"/><Relationship Id="rId94" Type="http://schemas.openxmlformats.org/officeDocument/2006/relationships/chart" Target="../charts/chart6.xml"/><Relationship Id="rId4" Type="http://schemas.openxmlformats.org/officeDocument/2006/relationships/tags" Target="../tags/tag96.xml"/><Relationship Id="rId9" Type="http://schemas.openxmlformats.org/officeDocument/2006/relationships/tags" Target="../tags/tag101.xml"/><Relationship Id="rId13" Type="http://schemas.openxmlformats.org/officeDocument/2006/relationships/tags" Target="../tags/tag105.xml"/><Relationship Id="rId18" Type="http://schemas.openxmlformats.org/officeDocument/2006/relationships/tags" Target="../tags/tag110.xml"/><Relationship Id="rId39" Type="http://schemas.openxmlformats.org/officeDocument/2006/relationships/tags" Target="../tags/tag131.xml"/><Relationship Id="rId34" Type="http://schemas.openxmlformats.org/officeDocument/2006/relationships/tags" Target="../tags/tag126.xml"/><Relationship Id="rId50" Type="http://schemas.openxmlformats.org/officeDocument/2006/relationships/tags" Target="../tags/tag142.xml"/><Relationship Id="rId55" Type="http://schemas.openxmlformats.org/officeDocument/2006/relationships/tags" Target="../tags/tag147.xml"/><Relationship Id="rId76" Type="http://schemas.openxmlformats.org/officeDocument/2006/relationships/tags" Target="../tags/tag168.xml"/><Relationship Id="rId97" Type="http://schemas.openxmlformats.org/officeDocument/2006/relationships/hyperlink" Target="https://business.columbia.edu/faculty/people/gernot-wagner" TargetMode="External"/><Relationship Id="rId7" Type="http://schemas.openxmlformats.org/officeDocument/2006/relationships/tags" Target="../tags/tag99.xml"/><Relationship Id="rId71" Type="http://schemas.openxmlformats.org/officeDocument/2006/relationships/tags" Target="../tags/tag163.xml"/><Relationship Id="rId92" Type="http://schemas.openxmlformats.org/officeDocument/2006/relationships/image" Target="../media/image41.emf"/><Relationship Id="rId2" Type="http://schemas.openxmlformats.org/officeDocument/2006/relationships/tags" Target="../tags/tag94.xml"/><Relationship Id="rId29" Type="http://schemas.openxmlformats.org/officeDocument/2006/relationships/tags" Target="../tags/tag121.xml"/><Relationship Id="rId24" Type="http://schemas.openxmlformats.org/officeDocument/2006/relationships/tags" Target="../tags/tag116.xml"/><Relationship Id="rId40" Type="http://schemas.openxmlformats.org/officeDocument/2006/relationships/tags" Target="../tags/tag132.xml"/><Relationship Id="rId45" Type="http://schemas.openxmlformats.org/officeDocument/2006/relationships/tags" Target="../tags/tag137.xml"/><Relationship Id="rId66" Type="http://schemas.openxmlformats.org/officeDocument/2006/relationships/tags" Target="../tags/tag158.xml"/><Relationship Id="rId87" Type="http://schemas.openxmlformats.org/officeDocument/2006/relationships/tags" Target="../tags/tag179.xml"/><Relationship Id="rId61" Type="http://schemas.openxmlformats.org/officeDocument/2006/relationships/tags" Target="../tags/tag153.xml"/><Relationship Id="rId82" Type="http://schemas.openxmlformats.org/officeDocument/2006/relationships/tags" Target="../tags/tag174.xml"/><Relationship Id="rId19" Type="http://schemas.openxmlformats.org/officeDocument/2006/relationships/tags" Target="../tags/tag111.xml"/><Relationship Id="rId14" Type="http://schemas.openxmlformats.org/officeDocument/2006/relationships/tags" Target="../tags/tag106.xml"/><Relationship Id="rId30" Type="http://schemas.openxmlformats.org/officeDocument/2006/relationships/tags" Target="../tags/tag122.xml"/><Relationship Id="rId35" Type="http://schemas.openxmlformats.org/officeDocument/2006/relationships/tags" Target="../tags/tag127.xml"/><Relationship Id="rId56" Type="http://schemas.openxmlformats.org/officeDocument/2006/relationships/tags" Target="../tags/tag148.xml"/><Relationship Id="rId77" Type="http://schemas.openxmlformats.org/officeDocument/2006/relationships/tags" Target="../tags/tag169.xml"/><Relationship Id="rId8" Type="http://schemas.openxmlformats.org/officeDocument/2006/relationships/tags" Target="../tags/tag100.xml"/><Relationship Id="rId51" Type="http://schemas.openxmlformats.org/officeDocument/2006/relationships/tags" Target="../tags/tag143.xml"/><Relationship Id="rId72" Type="http://schemas.openxmlformats.org/officeDocument/2006/relationships/tags" Target="../tags/tag164.xml"/><Relationship Id="rId93" Type="http://schemas.openxmlformats.org/officeDocument/2006/relationships/chart" Target="../charts/chart5.xml"/><Relationship Id="rId98" Type="http://schemas.openxmlformats.org/officeDocument/2006/relationships/hyperlink" Target="https://business.columbia.edu/insights/climate/cki" TargetMode="External"/></Relationships>
</file>

<file path=ppt/slides/_rels/slide10.xml.rels><?xml version="1.0" encoding="UTF-8" standalone="yes"?>
<Relationships xmlns="http://schemas.openxmlformats.org/package/2006/relationships"><Relationship Id="rId26" Type="http://schemas.openxmlformats.org/officeDocument/2006/relationships/tags" Target="../tags/tag207.xml"/><Relationship Id="rId21" Type="http://schemas.openxmlformats.org/officeDocument/2006/relationships/tags" Target="../tags/tag202.xml"/><Relationship Id="rId42" Type="http://schemas.openxmlformats.org/officeDocument/2006/relationships/tags" Target="../tags/tag223.xml"/><Relationship Id="rId47" Type="http://schemas.openxmlformats.org/officeDocument/2006/relationships/tags" Target="../tags/tag228.xml"/><Relationship Id="rId63" Type="http://schemas.openxmlformats.org/officeDocument/2006/relationships/tags" Target="../tags/tag244.xml"/><Relationship Id="rId68" Type="http://schemas.openxmlformats.org/officeDocument/2006/relationships/tags" Target="../tags/tag249.xml"/><Relationship Id="rId84" Type="http://schemas.openxmlformats.org/officeDocument/2006/relationships/tags" Target="../tags/tag265.xml"/><Relationship Id="rId89" Type="http://schemas.openxmlformats.org/officeDocument/2006/relationships/tags" Target="../tags/tag270.xml"/><Relationship Id="rId112" Type="http://schemas.openxmlformats.org/officeDocument/2006/relationships/hyperlink" Target="https://www.iea.org/reports/world-energy-outlook-2025" TargetMode="External"/><Relationship Id="rId16" Type="http://schemas.openxmlformats.org/officeDocument/2006/relationships/tags" Target="../tags/tag197.xml"/><Relationship Id="rId107" Type="http://schemas.openxmlformats.org/officeDocument/2006/relationships/tags" Target="../tags/tag288.xml"/><Relationship Id="rId11" Type="http://schemas.openxmlformats.org/officeDocument/2006/relationships/tags" Target="../tags/tag192.xml"/><Relationship Id="rId32" Type="http://schemas.openxmlformats.org/officeDocument/2006/relationships/tags" Target="../tags/tag213.xml"/><Relationship Id="rId37" Type="http://schemas.openxmlformats.org/officeDocument/2006/relationships/tags" Target="../tags/tag218.xml"/><Relationship Id="rId53" Type="http://schemas.openxmlformats.org/officeDocument/2006/relationships/tags" Target="../tags/tag234.xml"/><Relationship Id="rId58" Type="http://schemas.openxmlformats.org/officeDocument/2006/relationships/tags" Target="../tags/tag239.xml"/><Relationship Id="rId74" Type="http://schemas.openxmlformats.org/officeDocument/2006/relationships/tags" Target="../tags/tag255.xml"/><Relationship Id="rId79" Type="http://schemas.openxmlformats.org/officeDocument/2006/relationships/tags" Target="../tags/tag260.xml"/><Relationship Id="rId102" Type="http://schemas.openxmlformats.org/officeDocument/2006/relationships/tags" Target="../tags/tag283.xml"/><Relationship Id="rId5" Type="http://schemas.openxmlformats.org/officeDocument/2006/relationships/tags" Target="../tags/tag186.xml"/><Relationship Id="rId90" Type="http://schemas.openxmlformats.org/officeDocument/2006/relationships/tags" Target="../tags/tag271.xml"/><Relationship Id="rId95" Type="http://schemas.openxmlformats.org/officeDocument/2006/relationships/tags" Target="../tags/tag276.xml"/><Relationship Id="rId22" Type="http://schemas.openxmlformats.org/officeDocument/2006/relationships/tags" Target="../tags/tag203.xml"/><Relationship Id="rId27" Type="http://schemas.openxmlformats.org/officeDocument/2006/relationships/tags" Target="../tags/tag208.xml"/><Relationship Id="rId43" Type="http://schemas.openxmlformats.org/officeDocument/2006/relationships/tags" Target="../tags/tag224.xml"/><Relationship Id="rId48" Type="http://schemas.openxmlformats.org/officeDocument/2006/relationships/tags" Target="../tags/tag229.xml"/><Relationship Id="rId64" Type="http://schemas.openxmlformats.org/officeDocument/2006/relationships/tags" Target="../tags/tag245.xml"/><Relationship Id="rId69" Type="http://schemas.openxmlformats.org/officeDocument/2006/relationships/tags" Target="../tags/tag250.xml"/><Relationship Id="rId113" Type="http://schemas.openxmlformats.org/officeDocument/2006/relationships/hyperlink" Target="https://business.columbia.edu/faculty/people/gernot-wagner" TargetMode="External"/><Relationship Id="rId80" Type="http://schemas.openxmlformats.org/officeDocument/2006/relationships/tags" Target="../tags/tag261.xml"/><Relationship Id="rId85" Type="http://schemas.openxmlformats.org/officeDocument/2006/relationships/tags" Target="../tags/tag266.xml"/><Relationship Id="rId12" Type="http://schemas.openxmlformats.org/officeDocument/2006/relationships/tags" Target="../tags/tag193.xml"/><Relationship Id="rId17" Type="http://schemas.openxmlformats.org/officeDocument/2006/relationships/tags" Target="../tags/tag198.xml"/><Relationship Id="rId33" Type="http://schemas.openxmlformats.org/officeDocument/2006/relationships/tags" Target="../tags/tag214.xml"/><Relationship Id="rId38" Type="http://schemas.openxmlformats.org/officeDocument/2006/relationships/tags" Target="../tags/tag219.xml"/><Relationship Id="rId59" Type="http://schemas.openxmlformats.org/officeDocument/2006/relationships/tags" Target="../tags/tag240.xml"/><Relationship Id="rId103" Type="http://schemas.openxmlformats.org/officeDocument/2006/relationships/tags" Target="../tags/tag284.xml"/><Relationship Id="rId108" Type="http://schemas.openxmlformats.org/officeDocument/2006/relationships/slideLayout" Target="../slideLayouts/slideLayout16.xml"/><Relationship Id="rId54" Type="http://schemas.openxmlformats.org/officeDocument/2006/relationships/tags" Target="../tags/tag235.xml"/><Relationship Id="rId70" Type="http://schemas.openxmlformats.org/officeDocument/2006/relationships/tags" Target="../tags/tag251.xml"/><Relationship Id="rId75" Type="http://schemas.openxmlformats.org/officeDocument/2006/relationships/tags" Target="../tags/tag256.xml"/><Relationship Id="rId91" Type="http://schemas.openxmlformats.org/officeDocument/2006/relationships/tags" Target="../tags/tag272.xml"/><Relationship Id="rId96" Type="http://schemas.openxmlformats.org/officeDocument/2006/relationships/tags" Target="../tags/tag277.xml"/><Relationship Id="rId1" Type="http://schemas.openxmlformats.org/officeDocument/2006/relationships/tags" Target="../tags/tag182.xml"/><Relationship Id="rId6" Type="http://schemas.openxmlformats.org/officeDocument/2006/relationships/tags" Target="../tags/tag187.xml"/><Relationship Id="rId15" Type="http://schemas.openxmlformats.org/officeDocument/2006/relationships/tags" Target="../tags/tag196.xml"/><Relationship Id="rId23" Type="http://schemas.openxmlformats.org/officeDocument/2006/relationships/tags" Target="../tags/tag204.xml"/><Relationship Id="rId28" Type="http://schemas.openxmlformats.org/officeDocument/2006/relationships/tags" Target="../tags/tag209.xml"/><Relationship Id="rId36" Type="http://schemas.openxmlformats.org/officeDocument/2006/relationships/tags" Target="../tags/tag217.xml"/><Relationship Id="rId49" Type="http://schemas.openxmlformats.org/officeDocument/2006/relationships/tags" Target="../tags/tag230.xml"/><Relationship Id="rId57" Type="http://schemas.openxmlformats.org/officeDocument/2006/relationships/tags" Target="../tags/tag238.xml"/><Relationship Id="rId106" Type="http://schemas.openxmlformats.org/officeDocument/2006/relationships/tags" Target="../tags/tag287.xml"/><Relationship Id="rId114" Type="http://schemas.openxmlformats.org/officeDocument/2006/relationships/hyperlink" Target="https://business.columbia.edu/insights/climate/cki" TargetMode="External"/><Relationship Id="rId10" Type="http://schemas.openxmlformats.org/officeDocument/2006/relationships/tags" Target="../tags/tag191.xml"/><Relationship Id="rId31" Type="http://schemas.openxmlformats.org/officeDocument/2006/relationships/tags" Target="../tags/tag212.xml"/><Relationship Id="rId44" Type="http://schemas.openxmlformats.org/officeDocument/2006/relationships/tags" Target="../tags/tag225.xml"/><Relationship Id="rId52" Type="http://schemas.openxmlformats.org/officeDocument/2006/relationships/tags" Target="../tags/tag233.xml"/><Relationship Id="rId60" Type="http://schemas.openxmlformats.org/officeDocument/2006/relationships/tags" Target="../tags/tag241.xml"/><Relationship Id="rId65" Type="http://schemas.openxmlformats.org/officeDocument/2006/relationships/tags" Target="../tags/tag246.xml"/><Relationship Id="rId73" Type="http://schemas.openxmlformats.org/officeDocument/2006/relationships/tags" Target="../tags/tag254.xml"/><Relationship Id="rId78" Type="http://schemas.openxmlformats.org/officeDocument/2006/relationships/tags" Target="../tags/tag259.xml"/><Relationship Id="rId81" Type="http://schemas.openxmlformats.org/officeDocument/2006/relationships/tags" Target="../tags/tag262.xml"/><Relationship Id="rId86" Type="http://schemas.openxmlformats.org/officeDocument/2006/relationships/tags" Target="../tags/tag267.xml"/><Relationship Id="rId94" Type="http://schemas.openxmlformats.org/officeDocument/2006/relationships/tags" Target="../tags/tag275.xml"/><Relationship Id="rId99" Type="http://schemas.openxmlformats.org/officeDocument/2006/relationships/tags" Target="../tags/tag280.xml"/><Relationship Id="rId101" Type="http://schemas.openxmlformats.org/officeDocument/2006/relationships/tags" Target="../tags/tag282.xml"/><Relationship Id="rId4" Type="http://schemas.openxmlformats.org/officeDocument/2006/relationships/tags" Target="../tags/tag185.xml"/><Relationship Id="rId9" Type="http://schemas.openxmlformats.org/officeDocument/2006/relationships/tags" Target="../tags/tag190.xml"/><Relationship Id="rId13" Type="http://schemas.openxmlformats.org/officeDocument/2006/relationships/tags" Target="../tags/tag194.xml"/><Relationship Id="rId18" Type="http://schemas.openxmlformats.org/officeDocument/2006/relationships/tags" Target="../tags/tag199.xml"/><Relationship Id="rId39" Type="http://schemas.openxmlformats.org/officeDocument/2006/relationships/tags" Target="../tags/tag220.xml"/><Relationship Id="rId109" Type="http://schemas.openxmlformats.org/officeDocument/2006/relationships/oleObject" Target="../embeddings/oleObject20.bin"/><Relationship Id="rId34" Type="http://schemas.openxmlformats.org/officeDocument/2006/relationships/tags" Target="../tags/tag215.xml"/><Relationship Id="rId50" Type="http://schemas.openxmlformats.org/officeDocument/2006/relationships/tags" Target="../tags/tag231.xml"/><Relationship Id="rId55" Type="http://schemas.openxmlformats.org/officeDocument/2006/relationships/tags" Target="../tags/tag236.xml"/><Relationship Id="rId76" Type="http://schemas.openxmlformats.org/officeDocument/2006/relationships/tags" Target="../tags/tag257.xml"/><Relationship Id="rId97" Type="http://schemas.openxmlformats.org/officeDocument/2006/relationships/tags" Target="../tags/tag278.xml"/><Relationship Id="rId104" Type="http://schemas.openxmlformats.org/officeDocument/2006/relationships/tags" Target="../tags/tag285.xml"/><Relationship Id="rId7" Type="http://schemas.openxmlformats.org/officeDocument/2006/relationships/tags" Target="../tags/tag188.xml"/><Relationship Id="rId71" Type="http://schemas.openxmlformats.org/officeDocument/2006/relationships/tags" Target="../tags/tag252.xml"/><Relationship Id="rId92" Type="http://schemas.openxmlformats.org/officeDocument/2006/relationships/tags" Target="../tags/tag273.xml"/><Relationship Id="rId2" Type="http://schemas.openxmlformats.org/officeDocument/2006/relationships/tags" Target="../tags/tag183.xml"/><Relationship Id="rId29" Type="http://schemas.openxmlformats.org/officeDocument/2006/relationships/tags" Target="../tags/tag210.xml"/><Relationship Id="rId24" Type="http://schemas.openxmlformats.org/officeDocument/2006/relationships/tags" Target="../tags/tag205.xml"/><Relationship Id="rId40" Type="http://schemas.openxmlformats.org/officeDocument/2006/relationships/tags" Target="../tags/tag221.xml"/><Relationship Id="rId45" Type="http://schemas.openxmlformats.org/officeDocument/2006/relationships/tags" Target="../tags/tag226.xml"/><Relationship Id="rId66" Type="http://schemas.openxmlformats.org/officeDocument/2006/relationships/tags" Target="../tags/tag247.xml"/><Relationship Id="rId87" Type="http://schemas.openxmlformats.org/officeDocument/2006/relationships/tags" Target="../tags/tag268.xml"/><Relationship Id="rId110" Type="http://schemas.openxmlformats.org/officeDocument/2006/relationships/image" Target="../media/image42.emf"/><Relationship Id="rId61" Type="http://schemas.openxmlformats.org/officeDocument/2006/relationships/tags" Target="../tags/tag242.xml"/><Relationship Id="rId82" Type="http://schemas.openxmlformats.org/officeDocument/2006/relationships/tags" Target="../tags/tag263.xml"/><Relationship Id="rId19" Type="http://schemas.openxmlformats.org/officeDocument/2006/relationships/tags" Target="../tags/tag200.xml"/><Relationship Id="rId14" Type="http://schemas.openxmlformats.org/officeDocument/2006/relationships/tags" Target="../tags/tag195.xml"/><Relationship Id="rId30" Type="http://schemas.openxmlformats.org/officeDocument/2006/relationships/tags" Target="../tags/tag211.xml"/><Relationship Id="rId35" Type="http://schemas.openxmlformats.org/officeDocument/2006/relationships/tags" Target="../tags/tag216.xml"/><Relationship Id="rId56" Type="http://schemas.openxmlformats.org/officeDocument/2006/relationships/tags" Target="../tags/tag237.xml"/><Relationship Id="rId77" Type="http://schemas.openxmlformats.org/officeDocument/2006/relationships/tags" Target="../tags/tag258.xml"/><Relationship Id="rId100" Type="http://schemas.openxmlformats.org/officeDocument/2006/relationships/tags" Target="../tags/tag281.xml"/><Relationship Id="rId105" Type="http://schemas.openxmlformats.org/officeDocument/2006/relationships/tags" Target="../tags/tag286.xml"/><Relationship Id="rId8" Type="http://schemas.openxmlformats.org/officeDocument/2006/relationships/tags" Target="../tags/tag189.xml"/><Relationship Id="rId51" Type="http://schemas.openxmlformats.org/officeDocument/2006/relationships/tags" Target="../tags/tag232.xml"/><Relationship Id="rId72" Type="http://schemas.openxmlformats.org/officeDocument/2006/relationships/tags" Target="../tags/tag253.xml"/><Relationship Id="rId93" Type="http://schemas.openxmlformats.org/officeDocument/2006/relationships/tags" Target="../tags/tag274.xml"/><Relationship Id="rId98" Type="http://schemas.openxmlformats.org/officeDocument/2006/relationships/tags" Target="../tags/tag279.xml"/><Relationship Id="rId3" Type="http://schemas.openxmlformats.org/officeDocument/2006/relationships/tags" Target="../tags/tag184.xml"/><Relationship Id="rId25" Type="http://schemas.openxmlformats.org/officeDocument/2006/relationships/tags" Target="../tags/tag206.xml"/><Relationship Id="rId46" Type="http://schemas.openxmlformats.org/officeDocument/2006/relationships/tags" Target="../tags/tag227.xml"/><Relationship Id="rId67" Type="http://schemas.openxmlformats.org/officeDocument/2006/relationships/tags" Target="../tags/tag248.xml"/><Relationship Id="rId20" Type="http://schemas.openxmlformats.org/officeDocument/2006/relationships/tags" Target="../tags/tag201.xml"/><Relationship Id="rId41" Type="http://schemas.openxmlformats.org/officeDocument/2006/relationships/tags" Target="../tags/tag222.xml"/><Relationship Id="rId62" Type="http://schemas.openxmlformats.org/officeDocument/2006/relationships/tags" Target="../tags/tag243.xml"/><Relationship Id="rId83" Type="http://schemas.openxmlformats.org/officeDocument/2006/relationships/tags" Target="../tags/tag264.xml"/><Relationship Id="rId88" Type="http://schemas.openxmlformats.org/officeDocument/2006/relationships/tags" Target="../tags/tag269.xml"/><Relationship Id="rId111" Type="http://schemas.openxmlformats.org/officeDocument/2006/relationships/image" Target="../media/image43.png"/></Relationships>
</file>

<file path=ppt/slides/_rels/slide11.xml.rels><?xml version="1.0" encoding="UTF-8" standalone="yes"?>
<Relationships xmlns="http://schemas.openxmlformats.org/package/2006/relationships"><Relationship Id="rId26" Type="http://schemas.openxmlformats.org/officeDocument/2006/relationships/tags" Target="../tags/tag314.xml"/><Relationship Id="rId21" Type="http://schemas.openxmlformats.org/officeDocument/2006/relationships/tags" Target="../tags/tag309.xml"/><Relationship Id="rId42" Type="http://schemas.openxmlformats.org/officeDocument/2006/relationships/tags" Target="../tags/tag330.xml"/><Relationship Id="rId47" Type="http://schemas.openxmlformats.org/officeDocument/2006/relationships/tags" Target="../tags/tag335.xml"/><Relationship Id="rId63" Type="http://schemas.openxmlformats.org/officeDocument/2006/relationships/tags" Target="../tags/tag351.xml"/><Relationship Id="rId68" Type="http://schemas.openxmlformats.org/officeDocument/2006/relationships/tags" Target="../tags/tag356.xml"/><Relationship Id="rId84" Type="http://schemas.openxmlformats.org/officeDocument/2006/relationships/oleObject" Target="../embeddings/oleObject21.bin"/><Relationship Id="rId89" Type="http://schemas.openxmlformats.org/officeDocument/2006/relationships/hyperlink" Target="https://www.claimsjournal.com/news/national/2026/05/07/337414.htm" TargetMode="External"/><Relationship Id="rId16" Type="http://schemas.openxmlformats.org/officeDocument/2006/relationships/tags" Target="../tags/tag304.xml"/><Relationship Id="rId11" Type="http://schemas.openxmlformats.org/officeDocument/2006/relationships/tags" Target="../tags/tag299.xml"/><Relationship Id="rId32" Type="http://schemas.openxmlformats.org/officeDocument/2006/relationships/tags" Target="../tags/tag320.xml"/><Relationship Id="rId37" Type="http://schemas.openxmlformats.org/officeDocument/2006/relationships/tags" Target="../tags/tag325.xml"/><Relationship Id="rId53" Type="http://schemas.openxmlformats.org/officeDocument/2006/relationships/tags" Target="../tags/tag341.xml"/><Relationship Id="rId58" Type="http://schemas.openxmlformats.org/officeDocument/2006/relationships/tags" Target="../tags/tag346.xml"/><Relationship Id="rId74" Type="http://schemas.openxmlformats.org/officeDocument/2006/relationships/tags" Target="../tags/tag362.xml"/><Relationship Id="rId79" Type="http://schemas.openxmlformats.org/officeDocument/2006/relationships/tags" Target="../tags/tag367.xml"/><Relationship Id="rId5" Type="http://schemas.openxmlformats.org/officeDocument/2006/relationships/tags" Target="../tags/tag293.xml"/><Relationship Id="rId90" Type="http://schemas.openxmlformats.org/officeDocument/2006/relationships/hyperlink" Target="https://business.columbia.edu/faculty/people/gernot-wagner" TargetMode="External"/><Relationship Id="rId22" Type="http://schemas.openxmlformats.org/officeDocument/2006/relationships/tags" Target="../tags/tag310.xml"/><Relationship Id="rId27" Type="http://schemas.openxmlformats.org/officeDocument/2006/relationships/tags" Target="../tags/tag315.xml"/><Relationship Id="rId43" Type="http://schemas.openxmlformats.org/officeDocument/2006/relationships/tags" Target="../tags/tag331.xml"/><Relationship Id="rId48" Type="http://schemas.openxmlformats.org/officeDocument/2006/relationships/tags" Target="../tags/tag336.xml"/><Relationship Id="rId64" Type="http://schemas.openxmlformats.org/officeDocument/2006/relationships/tags" Target="../tags/tag352.xml"/><Relationship Id="rId69" Type="http://schemas.openxmlformats.org/officeDocument/2006/relationships/tags" Target="../tags/tag357.xml"/><Relationship Id="rId8" Type="http://schemas.openxmlformats.org/officeDocument/2006/relationships/tags" Target="../tags/tag296.xml"/><Relationship Id="rId51" Type="http://schemas.openxmlformats.org/officeDocument/2006/relationships/tags" Target="../tags/tag339.xml"/><Relationship Id="rId72" Type="http://schemas.openxmlformats.org/officeDocument/2006/relationships/tags" Target="../tags/tag360.xml"/><Relationship Id="rId80" Type="http://schemas.openxmlformats.org/officeDocument/2006/relationships/tags" Target="../tags/tag368.xml"/><Relationship Id="rId85" Type="http://schemas.openxmlformats.org/officeDocument/2006/relationships/image" Target="../media/image44.emf"/><Relationship Id="rId93" Type="http://schemas.openxmlformats.org/officeDocument/2006/relationships/image" Target="../media/image47.png"/><Relationship Id="rId3" Type="http://schemas.openxmlformats.org/officeDocument/2006/relationships/tags" Target="../tags/tag291.xml"/><Relationship Id="rId12" Type="http://schemas.openxmlformats.org/officeDocument/2006/relationships/tags" Target="../tags/tag300.xml"/><Relationship Id="rId17" Type="http://schemas.openxmlformats.org/officeDocument/2006/relationships/tags" Target="../tags/tag305.xml"/><Relationship Id="rId25" Type="http://schemas.openxmlformats.org/officeDocument/2006/relationships/tags" Target="../tags/tag313.xml"/><Relationship Id="rId33" Type="http://schemas.openxmlformats.org/officeDocument/2006/relationships/tags" Target="../tags/tag321.xml"/><Relationship Id="rId38" Type="http://schemas.openxmlformats.org/officeDocument/2006/relationships/tags" Target="../tags/tag326.xml"/><Relationship Id="rId46" Type="http://schemas.openxmlformats.org/officeDocument/2006/relationships/tags" Target="../tags/tag334.xml"/><Relationship Id="rId59" Type="http://schemas.openxmlformats.org/officeDocument/2006/relationships/tags" Target="../tags/tag347.xml"/><Relationship Id="rId67" Type="http://schemas.openxmlformats.org/officeDocument/2006/relationships/tags" Target="../tags/tag355.xml"/><Relationship Id="rId20" Type="http://schemas.openxmlformats.org/officeDocument/2006/relationships/tags" Target="../tags/tag308.xml"/><Relationship Id="rId41" Type="http://schemas.openxmlformats.org/officeDocument/2006/relationships/tags" Target="../tags/tag329.xml"/><Relationship Id="rId54" Type="http://schemas.openxmlformats.org/officeDocument/2006/relationships/tags" Target="../tags/tag342.xml"/><Relationship Id="rId62" Type="http://schemas.openxmlformats.org/officeDocument/2006/relationships/tags" Target="../tags/tag350.xml"/><Relationship Id="rId70" Type="http://schemas.openxmlformats.org/officeDocument/2006/relationships/tags" Target="../tags/tag358.xml"/><Relationship Id="rId75" Type="http://schemas.openxmlformats.org/officeDocument/2006/relationships/tags" Target="../tags/tag363.xml"/><Relationship Id="rId83" Type="http://schemas.openxmlformats.org/officeDocument/2006/relationships/notesSlide" Target="../notesSlides/notesSlide4.xml"/><Relationship Id="rId88" Type="http://schemas.openxmlformats.org/officeDocument/2006/relationships/hyperlink" Target="https://www.ncei.noaa.gov/access/monitoring/climate-at-a-glance/global/mapping/tavg/202607/anomaly" TargetMode="External"/><Relationship Id="rId91" Type="http://schemas.openxmlformats.org/officeDocument/2006/relationships/hyperlink" Target="https://business.columbia.edu/insights/climate/cki" TargetMode="External"/><Relationship Id="rId1" Type="http://schemas.openxmlformats.org/officeDocument/2006/relationships/tags" Target="../tags/tag289.xml"/><Relationship Id="rId6" Type="http://schemas.openxmlformats.org/officeDocument/2006/relationships/tags" Target="../tags/tag294.xml"/><Relationship Id="rId15" Type="http://schemas.openxmlformats.org/officeDocument/2006/relationships/tags" Target="../tags/tag303.xml"/><Relationship Id="rId23" Type="http://schemas.openxmlformats.org/officeDocument/2006/relationships/tags" Target="../tags/tag311.xml"/><Relationship Id="rId28" Type="http://schemas.openxmlformats.org/officeDocument/2006/relationships/tags" Target="../tags/tag316.xml"/><Relationship Id="rId36" Type="http://schemas.openxmlformats.org/officeDocument/2006/relationships/tags" Target="../tags/tag324.xml"/><Relationship Id="rId49" Type="http://schemas.openxmlformats.org/officeDocument/2006/relationships/tags" Target="../tags/tag337.xml"/><Relationship Id="rId57" Type="http://schemas.openxmlformats.org/officeDocument/2006/relationships/tags" Target="../tags/tag345.xml"/><Relationship Id="rId10" Type="http://schemas.openxmlformats.org/officeDocument/2006/relationships/tags" Target="../tags/tag298.xml"/><Relationship Id="rId31" Type="http://schemas.openxmlformats.org/officeDocument/2006/relationships/tags" Target="../tags/tag319.xml"/><Relationship Id="rId44" Type="http://schemas.openxmlformats.org/officeDocument/2006/relationships/tags" Target="../tags/tag332.xml"/><Relationship Id="rId52" Type="http://schemas.openxmlformats.org/officeDocument/2006/relationships/tags" Target="../tags/tag340.xml"/><Relationship Id="rId60" Type="http://schemas.openxmlformats.org/officeDocument/2006/relationships/tags" Target="../tags/tag348.xml"/><Relationship Id="rId65" Type="http://schemas.openxmlformats.org/officeDocument/2006/relationships/tags" Target="../tags/tag353.xml"/><Relationship Id="rId73" Type="http://schemas.openxmlformats.org/officeDocument/2006/relationships/tags" Target="../tags/tag361.xml"/><Relationship Id="rId78" Type="http://schemas.openxmlformats.org/officeDocument/2006/relationships/tags" Target="../tags/tag366.xml"/><Relationship Id="rId81" Type="http://schemas.openxmlformats.org/officeDocument/2006/relationships/tags" Target="../tags/tag369.xml"/><Relationship Id="rId86" Type="http://schemas.openxmlformats.org/officeDocument/2006/relationships/image" Target="../media/image45.png"/><Relationship Id="rId94" Type="http://schemas.openxmlformats.org/officeDocument/2006/relationships/image" Target="../media/image48.png"/><Relationship Id="rId4" Type="http://schemas.openxmlformats.org/officeDocument/2006/relationships/tags" Target="../tags/tag292.xml"/><Relationship Id="rId9" Type="http://schemas.openxmlformats.org/officeDocument/2006/relationships/tags" Target="../tags/tag297.xml"/><Relationship Id="rId13" Type="http://schemas.openxmlformats.org/officeDocument/2006/relationships/tags" Target="../tags/tag301.xml"/><Relationship Id="rId18" Type="http://schemas.openxmlformats.org/officeDocument/2006/relationships/tags" Target="../tags/tag306.xml"/><Relationship Id="rId39" Type="http://schemas.openxmlformats.org/officeDocument/2006/relationships/tags" Target="../tags/tag327.xml"/><Relationship Id="rId34" Type="http://schemas.openxmlformats.org/officeDocument/2006/relationships/tags" Target="../tags/tag322.xml"/><Relationship Id="rId50" Type="http://schemas.openxmlformats.org/officeDocument/2006/relationships/tags" Target="../tags/tag338.xml"/><Relationship Id="rId55" Type="http://schemas.openxmlformats.org/officeDocument/2006/relationships/tags" Target="../tags/tag343.xml"/><Relationship Id="rId76" Type="http://schemas.openxmlformats.org/officeDocument/2006/relationships/tags" Target="../tags/tag364.xml"/><Relationship Id="rId7" Type="http://schemas.openxmlformats.org/officeDocument/2006/relationships/tags" Target="../tags/tag295.xml"/><Relationship Id="rId71" Type="http://schemas.openxmlformats.org/officeDocument/2006/relationships/tags" Target="../tags/tag359.xml"/><Relationship Id="rId92" Type="http://schemas.openxmlformats.org/officeDocument/2006/relationships/image" Target="../media/image46.png"/><Relationship Id="rId2" Type="http://schemas.openxmlformats.org/officeDocument/2006/relationships/tags" Target="../tags/tag290.xml"/><Relationship Id="rId29" Type="http://schemas.openxmlformats.org/officeDocument/2006/relationships/tags" Target="../tags/tag317.xml"/><Relationship Id="rId24" Type="http://schemas.openxmlformats.org/officeDocument/2006/relationships/tags" Target="../tags/tag312.xml"/><Relationship Id="rId40" Type="http://schemas.openxmlformats.org/officeDocument/2006/relationships/tags" Target="../tags/tag328.xml"/><Relationship Id="rId45" Type="http://schemas.openxmlformats.org/officeDocument/2006/relationships/tags" Target="../tags/tag333.xml"/><Relationship Id="rId66" Type="http://schemas.openxmlformats.org/officeDocument/2006/relationships/tags" Target="../tags/tag354.xml"/><Relationship Id="rId87" Type="http://schemas.openxmlformats.org/officeDocument/2006/relationships/chart" Target="../charts/chart7.xml"/><Relationship Id="rId61" Type="http://schemas.openxmlformats.org/officeDocument/2006/relationships/tags" Target="../tags/tag349.xml"/><Relationship Id="rId82" Type="http://schemas.openxmlformats.org/officeDocument/2006/relationships/slideLayout" Target="../slideLayouts/slideLayout16.xml"/><Relationship Id="rId19" Type="http://schemas.openxmlformats.org/officeDocument/2006/relationships/tags" Target="../tags/tag307.xml"/><Relationship Id="rId14" Type="http://schemas.openxmlformats.org/officeDocument/2006/relationships/tags" Target="../tags/tag302.xml"/><Relationship Id="rId30" Type="http://schemas.openxmlformats.org/officeDocument/2006/relationships/tags" Target="../tags/tag318.xml"/><Relationship Id="rId35" Type="http://schemas.openxmlformats.org/officeDocument/2006/relationships/tags" Target="../tags/tag323.xml"/><Relationship Id="rId56" Type="http://schemas.openxmlformats.org/officeDocument/2006/relationships/tags" Target="../tags/tag344.xml"/><Relationship Id="rId77" Type="http://schemas.openxmlformats.org/officeDocument/2006/relationships/tags" Target="../tags/tag365.xml"/></Relationships>
</file>

<file path=ppt/slides/_rels/slide12.xml.rels><?xml version="1.0" encoding="UTF-8" standalone="yes"?>
<Relationships xmlns="http://schemas.openxmlformats.org/package/2006/relationships"><Relationship Id="rId8" Type="http://schemas.openxmlformats.org/officeDocument/2006/relationships/hyperlink" Target="https://emp.lbl.gov/maps-projects-region-state-and-county" TargetMode="External"/><Relationship Id="rId13" Type="http://schemas.openxmlformats.org/officeDocument/2006/relationships/image" Target="../media/image51.svg"/><Relationship Id="rId18" Type="http://schemas.openxmlformats.org/officeDocument/2006/relationships/image" Target="../media/image56.svg"/><Relationship Id="rId3" Type="http://schemas.openxmlformats.org/officeDocument/2006/relationships/notesSlide" Target="../notesSlides/notesSlide5.xml"/><Relationship Id="rId7" Type="http://schemas.openxmlformats.org/officeDocument/2006/relationships/hyperlink" Target="https://privatebank.jpmorgan.com/latam/en/insights/markets-and-investing/ideas-and-insights/empowering-growth-the-opportunity-in-latin-americas-energy-infrastructure" TargetMode="External"/><Relationship Id="rId12" Type="http://schemas.openxmlformats.org/officeDocument/2006/relationships/image" Target="../media/image50.svg"/><Relationship Id="rId17" Type="http://schemas.openxmlformats.org/officeDocument/2006/relationships/image" Target="../media/image55.svg"/><Relationship Id="rId2" Type="http://schemas.openxmlformats.org/officeDocument/2006/relationships/slideLayout" Target="../slideLayouts/slideLayout16.xml"/><Relationship Id="rId16" Type="http://schemas.openxmlformats.org/officeDocument/2006/relationships/image" Target="../media/image54.svg"/><Relationship Id="rId1" Type="http://schemas.openxmlformats.org/officeDocument/2006/relationships/tags" Target="../tags/tag370.xml"/><Relationship Id="rId6" Type="http://schemas.openxmlformats.org/officeDocument/2006/relationships/hyperlink" Target="https://orennia.com/insights/unplugged-doe-cancelling-the-usd4-9-billion-grain-belt-express-loan" TargetMode="External"/><Relationship Id="rId11" Type="http://schemas.openxmlformats.org/officeDocument/2006/relationships/hyperlink" Target="https://business.columbia.edu/insights/climate/cki" TargetMode="External"/><Relationship Id="rId5" Type="http://schemas.openxmlformats.org/officeDocument/2006/relationships/image" Target="../media/image49.emf"/><Relationship Id="rId15" Type="http://schemas.openxmlformats.org/officeDocument/2006/relationships/image" Target="../media/image53.svg"/><Relationship Id="rId10" Type="http://schemas.openxmlformats.org/officeDocument/2006/relationships/hyperlink" Target="https://business.columbia.edu/faculty/people/gernot-wagner" TargetMode="External"/><Relationship Id="rId19" Type="http://schemas.openxmlformats.org/officeDocument/2006/relationships/image" Target="../media/image57.svg"/><Relationship Id="rId4" Type="http://schemas.openxmlformats.org/officeDocument/2006/relationships/oleObject" Target="../embeddings/oleObject22.bin"/><Relationship Id="rId9" Type="http://schemas.openxmlformats.org/officeDocument/2006/relationships/hyperlink" Target="https://abc7ny.com/post/nyc-extreme-heat-coned-reduces-voltage-parts-bronx-westchester-asks-customers-conserve-energy/19436776/" TargetMode="External"/><Relationship Id="rId14" Type="http://schemas.openxmlformats.org/officeDocument/2006/relationships/image" Target="../media/image52.svg"/></Relationships>
</file>

<file path=ppt/slides/_rels/slide13.xml.rels><?xml version="1.0" encoding="UTF-8" standalone="yes"?>
<Relationships xmlns="http://schemas.openxmlformats.org/package/2006/relationships"><Relationship Id="rId13" Type="http://schemas.openxmlformats.org/officeDocument/2006/relationships/tags" Target="../tags/tag383.xml"/><Relationship Id="rId18" Type="http://schemas.openxmlformats.org/officeDocument/2006/relationships/tags" Target="../tags/tag388.xml"/><Relationship Id="rId26" Type="http://schemas.openxmlformats.org/officeDocument/2006/relationships/tags" Target="../tags/tag396.xml"/><Relationship Id="rId39" Type="http://schemas.openxmlformats.org/officeDocument/2006/relationships/hyperlink" Target="http://www.iea.org/reports/electricity-grids-and-secure-energy-transitions" TargetMode="External"/><Relationship Id="rId21" Type="http://schemas.openxmlformats.org/officeDocument/2006/relationships/tags" Target="../tags/tag391.xml"/><Relationship Id="rId34" Type="http://schemas.openxmlformats.org/officeDocument/2006/relationships/slideLayout" Target="../slideLayouts/slideLayout14.xml"/><Relationship Id="rId7" Type="http://schemas.openxmlformats.org/officeDocument/2006/relationships/tags" Target="../tags/tag377.xml"/><Relationship Id="rId2" Type="http://schemas.openxmlformats.org/officeDocument/2006/relationships/tags" Target="../tags/tag372.xml"/><Relationship Id="rId16" Type="http://schemas.openxmlformats.org/officeDocument/2006/relationships/tags" Target="../tags/tag386.xml"/><Relationship Id="rId20" Type="http://schemas.openxmlformats.org/officeDocument/2006/relationships/tags" Target="../tags/tag390.xml"/><Relationship Id="rId29" Type="http://schemas.openxmlformats.org/officeDocument/2006/relationships/tags" Target="../tags/tag399.xml"/><Relationship Id="rId41" Type="http://schemas.openxmlformats.org/officeDocument/2006/relationships/hyperlink" Target="https://business.columbia.edu/insights/climate/cki" TargetMode="External"/><Relationship Id="rId1" Type="http://schemas.openxmlformats.org/officeDocument/2006/relationships/tags" Target="../tags/tag371.xml"/><Relationship Id="rId6" Type="http://schemas.openxmlformats.org/officeDocument/2006/relationships/tags" Target="../tags/tag376.xml"/><Relationship Id="rId11" Type="http://schemas.openxmlformats.org/officeDocument/2006/relationships/tags" Target="../tags/tag381.xml"/><Relationship Id="rId24" Type="http://schemas.openxmlformats.org/officeDocument/2006/relationships/tags" Target="../tags/tag394.xml"/><Relationship Id="rId32" Type="http://schemas.openxmlformats.org/officeDocument/2006/relationships/tags" Target="../tags/tag402.xml"/><Relationship Id="rId37" Type="http://schemas.openxmlformats.org/officeDocument/2006/relationships/image" Target="../media/image58.emf"/><Relationship Id="rId40" Type="http://schemas.openxmlformats.org/officeDocument/2006/relationships/hyperlink" Target="https://business.columbia.edu/faculty/people/gernot-wagner" TargetMode="External"/><Relationship Id="rId5" Type="http://schemas.openxmlformats.org/officeDocument/2006/relationships/tags" Target="../tags/tag375.xml"/><Relationship Id="rId15" Type="http://schemas.openxmlformats.org/officeDocument/2006/relationships/tags" Target="../tags/tag385.xml"/><Relationship Id="rId23" Type="http://schemas.openxmlformats.org/officeDocument/2006/relationships/tags" Target="../tags/tag393.xml"/><Relationship Id="rId28" Type="http://schemas.openxmlformats.org/officeDocument/2006/relationships/tags" Target="../tags/tag398.xml"/><Relationship Id="rId36" Type="http://schemas.openxmlformats.org/officeDocument/2006/relationships/oleObject" Target="../embeddings/oleObject23.bin"/><Relationship Id="rId10" Type="http://schemas.openxmlformats.org/officeDocument/2006/relationships/tags" Target="../tags/tag380.xml"/><Relationship Id="rId19" Type="http://schemas.openxmlformats.org/officeDocument/2006/relationships/tags" Target="../tags/tag389.xml"/><Relationship Id="rId31" Type="http://schemas.openxmlformats.org/officeDocument/2006/relationships/tags" Target="../tags/tag401.xml"/><Relationship Id="rId4" Type="http://schemas.openxmlformats.org/officeDocument/2006/relationships/tags" Target="../tags/tag374.xml"/><Relationship Id="rId9" Type="http://schemas.openxmlformats.org/officeDocument/2006/relationships/tags" Target="../tags/tag379.xml"/><Relationship Id="rId14" Type="http://schemas.openxmlformats.org/officeDocument/2006/relationships/tags" Target="../tags/tag384.xml"/><Relationship Id="rId22" Type="http://schemas.openxmlformats.org/officeDocument/2006/relationships/tags" Target="../tags/tag392.xml"/><Relationship Id="rId27" Type="http://schemas.openxmlformats.org/officeDocument/2006/relationships/tags" Target="../tags/tag397.xml"/><Relationship Id="rId30" Type="http://schemas.openxmlformats.org/officeDocument/2006/relationships/tags" Target="../tags/tag400.xml"/><Relationship Id="rId35" Type="http://schemas.openxmlformats.org/officeDocument/2006/relationships/notesSlide" Target="../notesSlides/notesSlide6.xml"/><Relationship Id="rId8" Type="http://schemas.openxmlformats.org/officeDocument/2006/relationships/tags" Target="../tags/tag378.xml"/><Relationship Id="rId3" Type="http://schemas.openxmlformats.org/officeDocument/2006/relationships/tags" Target="../tags/tag373.xml"/><Relationship Id="rId12" Type="http://schemas.openxmlformats.org/officeDocument/2006/relationships/tags" Target="../tags/tag382.xml"/><Relationship Id="rId17" Type="http://schemas.openxmlformats.org/officeDocument/2006/relationships/tags" Target="../tags/tag387.xml"/><Relationship Id="rId25" Type="http://schemas.openxmlformats.org/officeDocument/2006/relationships/tags" Target="../tags/tag395.xml"/><Relationship Id="rId33" Type="http://schemas.openxmlformats.org/officeDocument/2006/relationships/tags" Target="../tags/tag403.xml"/><Relationship Id="rId38" Type="http://schemas.openxmlformats.org/officeDocument/2006/relationships/chart" Target="../charts/chart8.xml"/></Relationships>
</file>

<file path=ppt/slides/_rels/slide14.xml.rels><?xml version="1.0" encoding="UTF-8" standalone="yes"?>
<Relationships xmlns="http://schemas.openxmlformats.org/package/2006/relationships"><Relationship Id="rId26" Type="http://schemas.openxmlformats.org/officeDocument/2006/relationships/tags" Target="../tags/tag429.xml"/><Relationship Id="rId21" Type="http://schemas.openxmlformats.org/officeDocument/2006/relationships/tags" Target="../tags/tag424.xml"/><Relationship Id="rId42" Type="http://schemas.openxmlformats.org/officeDocument/2006/relationships/tags" Target="../tags/tag445.xml"/><Relationship Id="rId47" Type="http://schemas.openxmlformats.org/officeDocument/2006/relationships/tags" Target="../tags/tag450.xml"/><Relationship Id="rId63" Type="http://schemas.openxmlformats.org/officeDocument/2006/relationships/tags" Target="../tags/tag466.xml"/><Relationship Id="rId68" Type="http://schemas.openxmlformats.org/officeDocument/2006/relationships/oleObject" Target="../embeddings/oleObject24.bin"/><Relationship Id="rId2" Type="http://schemas.openxmlformats.org/officeDocument/2006/relationships/tags" Target="../tags/tag405.xml"/><Relationship Id="rId16" Type="http://schemas.openxmlformats.org/officeDocument/2006/relationships/tags" Target="../tags/tag419.xml"/><Relationship Id="rId29" Type="http://schemas.openxmlformats.org/officeDocument/2006/relationships/tags" Target="../tags/tag432.xml"/><Relationship Id="rId11" Type="http://schemas.openxmlformats.org/officeDocument/2006/relationships/tags" Target="../tags/tag414.xml"/><Relationship Id="rId24" Type="http://schemas.openxmlformats.org/officeDocument/2006/relationships/tags" Target="../tags/tag427.xml"/><Relationship Id="rId32" Type="http://schemas.openxmlformats.org/officeDocument/2006/relationships/tags" Target="../tags/tag435.xml"/><Relationship Id="rId37" Type="http://schemas.openxmlformats.org/officeDocument/2006/relationships/tags" Target="../tags/tag440.xml"/><Relationship Id="rId40" Type="http://schemas.openxmlformats.org/officeDocument/2006/relationships/tags" Target="../tags/tag443.xml"/><Relationship Id="rId45" Type="http://schemas.openxmlformats.org/officeDocument/2006/relationships/tags" Target="../tags/tag448.xml"/><Relationship Id="rId53" Type="http://schemas.openxmlformats.org/officeDocument/2006/relationships/tags" Target="../tags/tag456.xml"/><Relationship Id="rId58" Type="http://schemas.openxmlformats.org/officeDocument/2006/relationships/tags" Target="../tags/tag461.xml"/><Relationship Id="rId66" Type="http://schemas.openxmlformats.org/officeDocument/2006/relationships/slideLayout" Target="../slideLayouts/slideLayout14.xml"/><Relationship Id="rId74" Type="http://schemas.openxmlformats.org/officeDocument/2006/relationships/hyperlink" Target="https://www.eclareon.com/project/barriers-and-best-practices-for-wind-and-solar-electricity-in-the-eu27-and-uk/" TargetMode="External"/><Relationship Id="rId5" Type="http://schemas.openxmlformats.org/officeDocument/2006/relationships/tags" Target="../tags/tag408.xml"/><Relationship Id="rId61" Type="http://schemas.openxmlformats.org/officeDocument/2006/relationships/tags" Target="../tags/tag464.xml"/><Relationship Id="rId19" Type="http://schemas.openxmlformats.org/officeDocument/2006/relationships/tags" Target="../tags/tag422.xml"/><Relationship Id="rId14" Type="http://schemas.openxmlformats.org/officeDocument/2006/relationships/tags" Target="../tags/tag417.xml"/><Relationship Id="rId22" Type="http://schemas.openxmlformats.org/officeDocument/2006/relationships/tags" Target="../tags/tag425.xml"/><Relationship Id="rId27" Type="http://schemas.openxmlformats.org/officeDocument/2006/relationships/tags" Target="../tags/tag430.xml"/><Relationship Id="rId30" Type="http://schemas.openxmlformats.org/officeDocument/2006/relationships/tags" Target="../tags/tag433.xml"/><Relationship Id="rId35" Type="http://schemas.openxmlformats.org/officeDocument/2006/relationships/tags" Target="../tags/tag438.xml"/><Relationship Id="rId43" Type="http://schemas.openxmlformats.org/officeDocument/2006/relationships/tags" Target="../tags/tag446.xml"/><Relationship Id="rId48" Type="http://schemas.openxmlformats.org/officeDocument/2006/relationships/tags" Target="../tags/tag451.xml"/><Relationship Id="rId56" Type="http://schemas.openxmlformats.org/officeDocument/2006/relationships/tags" Target="../tags/tag459.xml"/><Relationship Id="rId64" Type="http://schemas.openxmlformats.org/officeDocument/2006/relationships/tags" Target="../tags/tag467.xml"/><Relationship Id="rId69" Type="http://schemas.openxmlformats.org/officeDocument/2006/relationships/image" Target="../media/image59.emf"/><Relationship Id="rId8" Type="http://schemas.openxmlformats.org/officeDocument/2006/relationships/tags" Target="../tags/tag411.xml"/><Relationship Id="rId51" Type="http://schemas.openxmlformats.org/officeDocument/2006/relationships/tags" Target="../tags/tag454.xml"/><Relationship Id="rId72" Type="http://schemas.openxmlformats.org/officeDocument/2006/relationships/hyperlink" Target="https://www.ferc.gov/news-events/news/ferc-transmission-reform-paves-way-adding-new-energy-resources-grid" TargetMode="External"/><Relationship Id="rId3" Type="http://schemas.openxmlformats.org/officeDocument/2006/relationships/tags" Target="../tags/tag406.xml"/><Relationship Id="rId12" Type="http://schemas.openxmlformats.org/officeDocument/2006/relationships/tags" Target="../tags/tag415.xml"/><Relationship Id="rId17" Type="http://schemas.openxmlformats.org/officeDocument/2006/relationships/tags" Target="../tags/tag420.xml"/><Relationship Id="rId25" Type="http://schemas.openxmlformats.org/officeDocument/2006/relationships/tags" Target="../tags/tag428.xml"/><Relationship Id="rId33" Type="http://schemas.openxmlformats.org/officeDocument/2006/relationships/tags" Target="../tags/tag436.xml"/><Relationship Id="rId38" Type="http://schemas.openxmlformats.org/officeDocument/2006/relationships/tags" Target="../tags/tag441.xml"/><Relationship Id="rId46" Type="http://schemas.openxmlformats.org/officeDocument/2006/relationships/tags" Target="../tags/tag449.xml"/><Relationship Id="rId59" Type="http://schemas.openxmlformats.org/officeDocument/2006/relationships/tags" Target="../tags/tag462.xml"/><Relationship Id="rId67" Type="http://schemas.openxmlformats.org/officeDocument/2006/relationships/notesSlide" Target="../notesSlides/notesSlide7.xml"/><Relationship Id="rId20" Type="http://schemas.openxmlformats.org/officeDocument/2006/relationships/tags" Target="../tags/tag423.xml"/><Relationship Id="rId41" Type="http://schemas.openxmlformats.org/officeDocument/2006/relationships/tags" Target="../tags/tag444.xml"/><Relationship Id="rId54" Type="http://schemas.openxmlformats.org/officeDocument/2006/relationships/tags" Target="../tags/tag457.xml"/><Relationship Id="rId62" Type="http://schemas.openxmlformats.org/officeDocument/2006/relationships/tags" Target="../tags/tag465.xml"/><Relationship Id="rId70" Type="http://schemas.openxmlformats.org/officeDocument/2006/relationships/chart" Target="../charts/chart9.xml"/><Relationship Id="rId75" Type="http://schemas.openxmlformats.org/officeDocument/2006/relationships/hyperlink" Target="https://business.columbia.edu/faculty/people/gernot-wagner" TargetMode="External"/><Relationship Id="rId1" Type="http://schemas.openxmlformats.org/officeDocument/2006/relationships/tags" Target="../tags/tag404.xml"/><Relationship Id="rId6" Type="http://schemas.openxmlformats.org/officeDocument/2006/relationships/tags" Target="../tags/tag409.xml"/><Relationship Id="rId15" Type="http://schemas.openxmlformats.org/officeDocument/2006/relationships/tags" Target="../tags/tag418.xml"/><Relationship Id="rId23" Type="http://schemas.openxmlformats.org/officeDocument/2006/relationships/tags" Target="../tags/tag426.xml"/><Relationship Id="rId28" Type="http://schemas.openxmlformats.org/officeDocument/2006/relationships/tags" Target="../tags/tag431.xml"/><Relationship Id="rId36" Type="http://schemas.openxmlformats.org/officeDocument/2006/relationships/tags" Target="../tags/tag439.xml"/><Relationship Id="rId49" Type="http://schemas.openxmlformats.org/officeDocument/2006/relationships/tags" Target="../tags/tag452.xml"/><Relationship Id="rId57" Type="http://schemas.openxmlformats.org/officeDocument/2006/relationships/tags" Target="../tags/tag460.xml"/><Relationship Id="rId10" Type="http://schemas.openxmlformats.org/officeDocument/2006/relationships/tags" Target="../tags/tag413.xml"/><Relationship Id="rId31" Type="http://schemas.openxmlformats.org/officeDocument/2006/relationships/tags" Target="../tags/tag434.xml"/><Relationship Id="rId44" Type="http://schemas.openxmlformats.org/officeDocument/2006/relationships/tags" Target="../tags/tag447.xml"/><Relationship Id="rId52" Type="http://schemas.openxmlformats.org/officeDocument/2006/relationships/tags" Target="../tags/tag455.xml"/><Relationship Id="rId60" Type="http://schemas.openxmlformats.org/officeDocument/2006/relationships/tags" Target="../tags/tag463.xml"/><Relationship Id="rId65" Type="http://schemas.openxmlformats.org/officeDocument/2006/relationships/tags" Target="../tags/tag468.xml"/><Relationship Id="rId73" Type="http://schemas.openxmlformats.org/officeDocument/2006/relationships/hyperlink" Target="https://www.energy.gov/eere/i2x/articles/tackling-high-costs-and-long-delays-clean-energy-interconnection" TargetMode="External"/><Relationship Id="rId4" Type="http://schemas.openxmlformats.org/officeDocument/2006/relationships/tags" Target="../tags/tag407.xml"/><Relationship Id="rId9" Type="http://schemas.openxmlformats.org/officeDocument/2006/relationships/tags" Target="../tags/tag412.xml"/><Relationship Id="rId13" Type="http://schemas.openxmlformats.org/officeDocument/2006/relationships/tags" Target="../tags/tag416.xml"/><Relationship Id="rId18" Type="http://schemas.openxmlformats.org/officeDocument/2006/relationships/tags" Target="../tags/tag421.xml"/><Relationship Id="rId39" Type="http://schemas.openxmlformats.org/officeDocument/2006/relationships/tags" Target="../tags/tag442.xml"/><Relationship Id="rId34" Type="http://schemas.openxmlformats.org/officeDocument/2006/relationships/tags" Target="../tags/tag437.xml"/><Relationship Id="rId50" Type="http://schemas.openxmlformats.org/officeDocument/2006/relationships/tags" Target="../tags/tag453.xml"/><Relationship Id="rId55" Type="http://schemas.openxmlformats.org/officeDocument/2006/relationships/tags" Target="../tags/tag458.xml"/><Relationship Id="rId76" Type="http://schemas.openxmlformats.org/officeDocument/2006/relationships/hyperlink" Target="https://business.columbia.edu/insights/climate/cki" TargetMode="External"/><Relationship Id="rId7" Type="http://schemas.openxmlformats.org/officeDocument/2006/relationships/tags" Target="../tags/tag410.xml"/><Relationship Id="rId71" Type="http://schemas.openxmlformats.org/officeDocument/2006/relationships/hyperlink" Target="https://emp.lbl.gov/generation-storage-and-hybrid-capacity" TargetMode="External"/></Relationships>
</file>

<file path=ppt/slides/_rels/slide15.xml.rels><?xml version="1.0" encoding="UTF-8" standalone="yes"?>
<Relationships xmlns="http://schemas.openxmlformats.org/package/2006/relationships"><Relationship Id="rId26" Type="http://schemas.openxmlformats.org/officeDocument/2006/relationships/tags" Target="../tags/tag494.xml"/><Relationship Id="rId21" Type="http://schemas.openxmlformats.org/officeDocument/2006/relationships/tags" Target="../tags/tag489.xml"/><Relationship Id="rId42" Type="http://schemas.openxmlformats.org/officeDocument/2006/relationships/tags" Target="../tags/tag510.xml"/><Relationship Id="rId47" Type="http://schemas.openxmlformats.org/officeDocument/2006/relationships/tags" Target="../tags/tag515.xml"/><Relationship Id="rId63" Type="http://schemas.openxmlformats.org/officeDocument/2006/relationships/oleObject" Target="../embeddings/oleObject25.bin"/><Relationship Id="rId68" Type="http://schemas.openxmlformats.org/officeDocument/2006/relationships/hyperlink" Target="https://www.iea.org/reports/world-energy-outlook-2025" TargetMode="External"/><Relationship Id="rId7" Type="http://schemas.openxmlformats.org/officeDocument/2006/relationships/tags" Target="../tags/tag475.xml"/><Relationship Id="rId71" Type="http://schemas.openxmlformats.org/officeDocument/2006/relationships/hyperlink" Target="https://business.columbia.edu/insights/climate/cki" TargetMode="External"/><Relationship Id="rId2" Type="http://schemas.openxmlformats.org/officeDocument/2006/relationships/tags" Target="../tags/tag470.xml"/><Relationship Id="rId16" Type="http://schemas.openxmlformats.org/officeDocument/2006/relationships/tags" Target="../tags/tag484.xml"/><Relationship Id="rId29" Type="http://schemas.openxmlformats.org/officeDocument/2006/relationships/tags" Target="../tags/tag497.xml"/><Relationship Id="rId11" Type="http://schemas.openxmlformats.org/officeDocument/2006/relationships/tags" Target="../tags/tag479.xml"/><Relationship Id="rId24" Type="http://schemas.openxmlformats.org/officeDocument/2006/relationships/tags" Target="../tags/tag492.xml"/><Relationship Id="rId32" Type="http://schemas.openxmlformats.org/officeDocument/2006/relationships/tags" Target="../tags/tag500.xml"/><Relationship Id="rId37" Type="http://schemas.openxmlformats.org/officeDocument/2006/relationships/tags" Target="../tags/tag505.xml"/><Relationship Id="rId40" Type="http://schemas.openxmlformats.org/officeDocument/2006/relationships/tags" Target="../tags/tag508.xml"/><Relationship Id="rId45" Type="http://schemas.openxmlformats.org/officeDocument/2006/relationships/tags" Target="../tags/tag513.xml"/><Relationship Id="rId53" Type="http://schemas.openxmlformats.org/officeDocument/2006/relationships/tags" Target="../tags/tag521.xml"/><Relationship Id="rId58" Type="http://schemas.openxmlformats.org/officeDocument/2006/relationships/tags" Target="../tags/tag526.xml"/><Relationship Id="rId66" Type="http://schemas.openxmlformats.org/officeDocument/2006/relationships/chart" Target="../charts/chart11.xml"/><Relationship Id="rId5" Type="http://schemas.openxmlformats.org/officeDocument/2006/relationships/tags" Target="../tags/tag473.xml"/><Relationship Id="rId61" Type="http://schemas.openxmlformats.org/officeDocument/2006/relationships/slideLayout" Target="../slideLayouts/slideLayout14.xml"/><Relationship Id="rId19" Type="http://schemas.openxmlformats.org/officeDocument/2006/relationships/tags" Target="../tags/tag487.xml"/><Relationship Id="rId14" Type="http://schemas.openxmlformats.org/officeDocument/2006/relationships/tags" Target="../tags/tag482.xml"/><Relationship Id="rId22" Type="http://schemas.openxmlformats.org/officeDocument/2006/relationships/tags" Target="../tags/tag490.xml"/><Relationship Id="rId27" Type="http://schemas.openxmlformats.org/officeDocument/2006/relationships/tags" Target="../tags/tag495.xml"/><Relationship Id="rId30" Type="http://schemas.openxmlformats.org/officeDocument/2006/relationships/tags" Target="../tags/tag498.xml"/><Relationship Id="rId35" Type="http://schemas.openxmlformats.org/officeDocument/2006/relationships/tags" Target="../tags/tag503.xml"/><Relationship Id="rId43" Type="http://schemas.openxmlformats.org/officeDocument/2006/relationships/tags" Target="../tags/tag511.xml"/><Relationship Id="rId48" Type="http://schemas.openxmlformats.org/officeDocument/2006/relationships/tags" Target="../tags/tag516.xml"/><Relationship Id="rId56" Type="http://schemas.openxmlformats.org/officeDocument/2006/relationships/tags" Target="../tags/tag524.xml"/><Relationship Id="rId64" Type="http://schemas.openxmlformats.org/officeDocument/2006/relationships/image" Target="../media/image60.emf"/><Relationship Id="rId69" Type="http://schemas.openxmlformats.org/officeDocument/2006/relationships/hyperlink" Target="https://www.iea.org/reports/batteries-and-secure-energy-transitions" TargetMode="External"/><Relationship Id="rId8" Type="http://schemas.openxmlformats.org/officeDocument/2006/relationships/tags" Target="../tags/tag476.xml"/><Relationship Id="rId51" Type="http://schemas.openxmlformats.org/officeDocument/2006/relationships/tags" Target="../tags/tag519.xml"/><Relationship Id="rId3" Type="http://schemas.openxmlformats.org/officeDocument/2006/relationships/tags" Target="../tags/tag471.xml"/><Relationship Id="rId12" Type="http://schemas.openxmlformats.org/officeDocument/2006/relationships/tags" Target="../tags/tag480.xml"/><Relationship Id="rId17" Type="http://schemas.openxmlformats.org/officeDocument/2006/relationships/tags" Target="../tags/tag485.xml"/><Relationship Id="rId25" Type="http://schemas.openxmlformats.org/officeDocument/2006/relationships/tags" Target="../tags/tag493.xml"/><Relationship Id="rId33" Type="http://schemas.openxmlformats.org/officeDocument/2006/relationships/tags" Target="../tags/tag501.xml"/><Relationship Id="rId38" Type="http://schemas.openxmlformats.org/officeDocument/2006/relationships/tags" Target="../tags/tag506.xml"/><Relationship Id="rId46" Type="http://schemas.openxmlformats.org/officeDocument/2006/relationships/tags" Target="../tags/tag514.xml"/><Relationship Id="rId59" Type="http://schemas.openxmlformats.org/officeDocument/2006/relationships/tags" Target="../tags/tag527.xml"/><Relationship Id="rId67" Type="http://schemas.openxmlformats.org/officeDocument/2006/relationships/hyperlink" Target="https://www.iea.org/reports/world-energy-investment-2026" TargetMode="External"/><Relationship Id="rId20" Type="http://schemas.openxmlformats.org/officeDocument/2006/relationships/tags" Target="../tags/tag488.xml"/><Relationship Id="rId41" Type="http://schemas.openxmlformats.org/officeDocument/2006/relationships/tags" Target="../tags/tag509.xml"/><Relationship Id="rId54" Type="http://schemas.openxmlformats.org/officeDocument/2006/relationships/tags" Target="../tags/tag522.xml"/><Relationship Id="rId62" Type="http://schemas.openxmlformats.org/officeDocument/2006/relationships/notesSlide" Target="../notesSlides/notesSlide8.xml"/><Relationship Id="rId70" Type="http://schemas.openxmlformats.org/officeDocument/2006/relationships/hyperlink" Target="https://business.columbia.edu/faculty/people/gernot-wagner" TargetMode="External"/><Relationship Id="rId1" Type="http://schemas.openxmlformats.org/officeDocument/2006/relationships/tags" Target="../tags/tag469.xml"/><Relationship Id="rId6" Type="http://schemas.openxmlformats.org/officeDocument/2006/relationships/tags" Target="../tags/tag474.xml"/><Relationship Id="rId15" Type="http://schemas.openxmlformats.org/officeDocument/2006/relationships/tags" Target="../tags/tag483.xml"/><Relationship Id="rId23" Type="http://schemas.openxmlformats.org/officeDocument/2006/relationships/tags" Target="../tags/tag491.xml"/><Relationship Id="rId28" Type="http://schemas.openxmlformats.org/officeDocument/2006/relationships/tags" Target="../tags/tag496.xml"/><Relationship Id="rId36" Type="http://schemas.openxmlformats.org/officeDocument/2006/relationships/tags" Target="../tags/tag504.xml"/><Relationship Id="rId49" Type="http://schemas.openxmlformats.org/officeDocument/2006/relationships/tags" Target="../tags/tag517.xml"/><Relationship Id="rId57" Type="http://schemas.openxmlformats.org/officeDocument/2006/relationships/tags" Target="../tags/tag525.xml"/><Relationship Id="rId10" Type="http://schemas.openxmlformats.org/officeDocument/2006/relationships/tags" Target="../tags/tag478.xml"/><Relationship Id="rId31" Type="http://schemas.openxmlformats.org/officeDocument/2006/relationships/tags" Target="../tags/tag499.xml"/><Relationship Id="rId44" Type="http://schemas.openxmlformats.org/officeDocument/2006/relationships/tags" Target="../tags/tag512.xml"/><Relationship Id="rId52" Type="http://schemas.openxmlformats.org/officeDocument/2006/relationships/tags" Target="../tags/tag520.xml"/><Relationship Id="rId60" Type="http://schemas.openxmlformats.org/officeDocument/2006/relationships/tags" Target="../tags/tag528.xml"/><Relationship Id="rId65" Type="http://schemas.openxmlformats.org/officeDocument/2006/relationships/chart" Target="../charts/chart10.xml"/><Relationship Id="rId4" Type="http://schemas.openxmlformats.org/officeDocument/2006/relationships/tags" Target="../tags/tag472.xml"/><Relationship Id="rId9" Type="http://schemas.openxmlformats.org/officeDocument/2006/relationships/tags" Target="../tags/tag477.xml"/><Relationship Id="rId13" Type="http://schemas.openxmlformats.org/officeDocument/2006/relationships/tags" Target="../tags/tag481.xml"/><Relationship Id="rId18" Type="http://schemas.openxmlformats.org/officeDocument/2006/relationships/tags" Target="../tags/tag486.xml"/><Relationship Id="rId39" Type="http://schemas.openxmlformats.org/officeDocument/2006/relationships/tags" Target="../tags/tag507.xml"/><Relationship Id="rId34" Type="http://schemas.openxmlformats.org/officeDocument/2006/relationships/tags" Target="../tags/tag502.xml"/><Relationship Id="rId50" Type="http://schemas.openxmlformats.org/officeDocument/2006/relationships/tags" Target="../tags/tag518.xml"/><Relationship Id="rId55" Type="http://schemas.openxmlformats.org/officeDocument/2006/relationships/tags" Target="../tags/tag523.xml"/></Relationships>
</file>

<file path=ppt/slides/_rels/slide16.xml.rels><?xml version="1.0" encoding="UTF-8" standalone="yes"?>
<Relationships xmlns="http://schemas.openxmlformats.org/package/2006/relationships"><Relationship Id="rId8" Type="http://schemas.openxmlformats.org/officeDocument/2006/relationships/hyperlink" Target="https://www.ferc.gov/explainer-transmission-planning-and-cost-allocation-final-rule" TargetMode="External"/><Relationship Id="rId13" Type="http://schemas.openxmlformats.org/officeDocument/2006/relationships/image" Target="../media/image62.svg"/><Relationship Id="rId3" Type="http://schemas.openxmlformats.org/officeDocument/2006/relationships/slideLayout" Target="../slideLayouts/slideLayout11.xml"/><Relationship Id="rId7" Type="http://schemas.openxmlformats.org/officeDocument/2006/relationships/hyperlink" Target="https://www.energy.gov/sites/default/files/2024-04/i2X%20Transmission%20Interconnection%20Roadmap.pdf" TargetMode="External"/><Relationship Id="rId12" Type="http://schemas.openxmlformats.org/officeDocument/2006/relationships/hyperlink" Target="mailto:gwagner@columbia.edu" TargetMode="External"/><Relationship Id="rId17" Type="http://schemas.openxmlformats.org/officeDocument/2006/relationships/image" Target="../media/image66.svg"/><Relationship Id="rId2" Type="http://schemas.openxmlformats.org/officeDocument/2006/relationships/tags" Target="../tags/tag530.xml"/><Relationship Id="rId16" Type="http://schemas.openxmlformats.org/officeDocument/2006/relationships/image" Target="../media/image65.svg"/><Relationship Id="rId1" Type="http://schemas.openxmlformats.org/officeDocument/2006/relationships/tags" Target="../tags/tag529.xml"/><Relationship Id="rId6" Type="http://schemas.openxmlformats.org/officeDocument/2006/relationships/image" Target="../media/image61.emf"/><Relationship Id="rId11" Type="http://schemas.openxmlformats.org/officeDocument/2006/relationships/hyperlink" Target="https://business.columbia.edu/insights/climate/cki" TargetMode="External"/><Relationship Id="rId5" Type="http://schemas.openxmlformats.org/officeDocument/2006/relationships/oleObject" Target="../embeddings/oleObject26.bin"/><Relationship Id="rId15" Type="http://schemas.openxmlformats.org/officeDocument/2006/relationships/image" Target="../media/image64.svg"/><Relationship Id="rId10" Type="http://schemas.openxmlformats.org/officeDocument/2006/relationships/hyperlink" Target="https://business.columbia.edu/faculty/people/gernot-wagner" TargetMode="External"/><Relationship Id="rId4" Type="http://schemas.openxmlformats.org/officeDocument/2006/relationships/notesSlide" Target="../notesSlides/notesSlide9.xml"/><Relationship Id="rId9" Type="http://schemas.openxmlformats.org/officeDocument/2006/relationships/hyperlink" Target="https://www.eba-net.org/the-end-of-the-grids-gold-rush-era-toward-customer-oriented-approaches-to-generator-interconnection/" TargetMode="External"/><Relationship Id="rId14" Type="http://schemas.openxmlformats.org/officeDocument/2006/relationships/image" Target="../media/image63.svg"/></Relationships>
</file>

<file path=ppt/slides/_rels/slide17.xml.rels><?xml version="1.0" encoding="UTF-8" standalone="yes"?>
<Relationships xmlns="http://schemas.openxmlformats.org/package/2006/relationships"><Relationship Id="rId13" Type="http://schemas.openxmlformats.org/officeDocument/2006/relationships/tags" Target="../tags/tag543.xml"/><Relationship Id="rId18" Type="http://schemas.openxmlformats.org/officeDocument/2006/relationships/tags" Target="../tags/tag548.xml"/><Relationship Id="rId26" Type="http://schemas.openxmlformats.org/officeDocument/2006/relationships/tags" Target="../tags/tag556.xml"/><Relationship Id="rId39" Type="http://schemas.openxmlformats.org/officeDocument/2006/relationships/tags" Target="../tags/tag569.xml"/><Relationship Id="rId21" Type="http://schemas.openxmlformats.org/officeDocument/2006/relationships/tags" Target="../tags/tag551.xml"/><Relationship Id="rId34" Type="http://schemas.openxmlformats.org/officeDocument/2006/relationships/tags" Target="../tags/tag564.xml"/><Relationship Id="rId42" Type="http://schemas.openxmlformats.org/officeDocument/2006/relationships/tags" Target="../tags/tag572.xml"/><Relationship Id="rId47" Type="http://schemas.openxmlformats.org/officeDocument/2006/relationships/tags" Target="../tags/tag577.xml"/><Relationship Id="rId50" Type="http://schemas.openxmlformats.org/officeDocument/2006/relationships/slideLayout" Target="../slideLayouts/slideLayout15.xml"/><Relationship Id="rId55" Type="http://schemas.openxmlformats.org/officeDocument/2006/relationships/chart" Target="../charts/chart13.xml"/><Relationship Id="rId7" Type="http://schemas.openxmlformats.org/officeDocument/2006/relationships/tags" Target="../tags/tag537.xml"/><Relationship Id="rId2" Type="http://schemas.openxmlformats.org/officeDocument/2006/relationships/tags" Target="../tags/tag532.xml"/><Relationship Id="rId16" Type="http://schemas.openxmlformats.org/officeDocument/2006/relationships/tags" Target="../tags/tag546.xml"/><Relationship Id="rId29" Type="http://schemas.openxmlformats.org/officeDocument/2006/relationships/tags" Target="../tags/tag559.xml"/><Relationship Id="rId11" Type="http://schemas.openxmlformats.org/officeDocument/2006/relationships/tags" Target="../tags/tag541.xml"/><Relationship Id="rId24" Type="http://schemas.openxmlformats.org/officeDocument/2006/relationships/tags" Target="../tags/tag554.xml"/><Relationship Id="rId32" Type="http://schemas.openxmlformats.org/officeDocument/2006/relationships/tags" Target="../tags/tag562.xml"/><Relationship Id="rId37" Type="http://schemas.openxmlformats.org/officeDocument/2006/relationships/tags" Target="../tags/tag567.xml"/><Relationship Id="rId40" Type="http://schemas.openxmlformats.org/officeDocument/2006/relationships/tags" Target="../tags/tag570.xml"/><Relationship Id="rId45" Type="http://schemas.openxmlformats.org/officeDocument/2006/relationships/tags" Target="../tags/tag575.xml"/><Relationship Id="rId53" Type="http://schemas.openxmlformats.org/officeDocument/2006/relationships/image" Target="../media/image67.emf"/><Relationship Id="rId58" Type="http://schemas.openxmlformats.org/officeDocument/2006/relationships/hyperlink" Target="https://www.irena.org/-/media/Files/IRENA/Agency/Publication/2025/Nov/IRENA_CPI_FIN_Global_landscape_energy_transition_finance_2025.pdf" TargetMode="External"/><Relationship Id="rId5" Type="http://schemas.openxmlformats.org/officeDocument/2006/relationships/tags" Target="../tags/tag535.xml"/><Relationship Id="rId61" Type="http://schemas.openxmlformats.org/officeDocument/2006/relationships/hyperlink" Target="https://business.columbia.edu/insights/climate/cki" TargetMode="External"/><Relationship Id="rId19" Type="http://schemas.openxmlformats.org/officeDocument/2006/relationships/tags" Target="../tags/tag549.xml"/><Relationship Id="rId14" Type="http://schemas.openxmlformats.org/officeDocument/2006/relationships/tags" Target="../tags/tag544.xml"/><Relationship Id="rId22" Type="http://schemas.openxmlformats.org/officeDocument/2006/relationships/tags" Target="../tags/tag552.xml"/><Relationship Id="rId27" Type="http://schemas.openxmlformats.org/officeDocument/2006/relationships/tags" Target="../tags/tag557.xml"/><Relationship Id="rId30" Type="http://schemas.openxmlformats.org/officeDocument/2006/relationships/tags" Target="../tags/tag560.xml"/><Relationship Id="rId35" Type="http://schemas.openxmlformats.org/officeDocument/2006/relationships/tags" Target="../tags/tag565.xml"/><Relationship Id="rId43" Type="http://schemas.openxmlformats.org/officeDocument/2006/relationships/tags" Target="../tags/tag573.xml"/><Relationship Id="rId48" Type="http://schemas.openxmlformats.org/officeDocument/2006/relationships/tags" Target="../tags/tag578.xml"/><Relationship Id="rId56" Type="http://schemas.openxmlformats.org/officeDocument/2006/relationships/chart" Target="../charts/chart14.xml"/><Relationship Id="rId8" Type="http://schemas.openxmlformats.org/officeDocument/2006/relationships/tags" Target="../tags/tag538.xml"/><Relationship Id="rId51" Type="http://schemas.openxmlformats.org/officeDocument/2006/relationships/notesSlide" Target="../notesSlides/notesSlide10.xml"/><Relationship Id="rId3" Type="http://schemas.openxmlformats.org/officeDocument/2006/relationships/tags" Target="../tags/tag533.xml"/><Relationship Id="rId12" Type="http://schemas.openxmlformats.org/officeDocument/2006/relationships/tags" Target="../tags/tag542.xml"/><Relationship Id="rId17" Type="http://schemas.openxmlformats.org/officeDocument/2006/relationships/tags" Target="../tags/tag547.xml"/><Relationship Id="rId25" Type="http://schemas.openxmlformats.org/officeDocument/2006/relationships/tags" Target="../tags/tag555.xml"/><Relationship Id="rId33" Type="http://schemas.openxmlformats.org/officeDocument/2006/relationships/tags" Target="../tags/tag563.xml"/><Relationship Id="rId38" Type="http://schemas.openxmlformats.org/officeDocument/2006/relationships/tags" Target="../tags/tag568.xml"/><Relationship Id="rId46" Type="http://schemas.openxmlformats.org/officeDocument/2006/relationships/tags" Target="../tags/tag576.xml"/><Relationship Id="rId59" Type="http://schemas.openxmlformats.org/officeDocument/2006/relationships/hyperlink" Target="https://www.energy-transitions.org/wp-content/uploads/2024/09/Grids-briefing-note_DIGITAL.pdf" TargetMode="External"/><Relationship Id="rId20" Type="http://schemas.openxmlformats.org/officeDocument/2006/relationships/tags" Target="../tags/tag550.xml"/><Relationship Id="rId41" Type="http://schemas.openxmlformats.org/officeDocument/2006/relationships/tags" Target="../tags/tag571.xml"/><Relationship Id="rId54" Type="http://schemas.openxmlformats.org/officeDocument/2006/relationships/chart" Target="../charts/chart12.xml"/><Relationship Id="rId1" Type="http://schemas.openxmlformats.org/officeDocument/2006/relationships/tags" Target="../tags/tag531.xml"/><Relationship Id="rId6" Type="http://schemas.openxmlformats.org/officeDocument/2006/relationships/tags" Target="../tags/tag536.xml"/><Relationship Id="rId15" Type="http://schemas.openxmlformats.org/officeDocument/2006/relationships/tags" Target="../tags/tag545.xml"/><Relationship Id="rId23" Type="http://schemas.openxmlformats.org/officeDocument/2006/relationships/tags" Target="../tags/tag553.xml"/><Relationship Id="rId28" Type="http://schemas.openxmlformats.org/officeDocument/2006/relationships/tags" Target="../tags/tag558.xml"/><Relationship Id="rId36" Type="http://schemas.openxmlformats.org/officeDocument/2006/relationships/tags" Target="../tags/tag566.xml"/><Relationship Id="rId49" Type="http://schemas.openxmlformats.org/officeDocument/2006/relationships/tags" Target="../tags/tag579.xml"/><Relationship Id="rId57" Type="http://schemas.openxmlformats.org/officeDocument/2006/relationships/hyperlink" Target="https://iea.blob.core.windows.net/assets/64594543-cf6e-4fd9-8238-d3cae35daf48/WorldEnergyInvestment2026.pdf" TargetMode="External"/><Relationship Id="rId10" Type="http://schemas.openxmlformats.org/officeDocument/2006/relationships/tags" Target="../tags/tag540.xml"/><Relationship Id="rId31" Type="http://schemas.openxmlformats.org/officeDocument/2006/relationships/tags" Target="../tags/tag561.xml"/><Relationship Id="rId44" Type="http://schemas.openxmlformats.org/officeDocument/2006/relationships/tags" Target="../tags/tag574.xml"/><Relationship Id="rId52" Type="http://schemas.openxmlformats.org/officeDocument/2006/relationships/oleObject" Target="../embeddings/oleObject27.bin"/><Relationship Id="rId60" Type="http://schemas.openxmlformats.org/officeDocument/2006/relationships/hyperlink" Target="https://business.columbia.edu/faculty/people/gernot-wagner" TargetMode="External"/><Relationship Id="rId4" Type="http://schemas.openxmlformats.org/officeDocument/2006/relationships/tags" Target="../tags/tag534.xml"/><Relationship Id="rId9" Type="http://schemas.openxmlformats.org/officeDocument/2006/relationships/tags" Target="../tags/tag539.xml"/></Relationships>
</file>

<file path=ppt/slides/_rels/slide18.xml.rels><?xml version="1.0" encoding="UTF-8" standalone="yes"?>
<Relationships xmlns="http://schemas.openxmlformats.org/package/2006/relationships"><Relationship Id="rId8" Type="http://schemas.openxmlformats.org/officeDocument/2006/relationships/tags" Target="../tags/tag587.xml"/><Relationship Id="rId13" Type="http://schemas.openxmlformats.org/officeDocument/2006/relationships/image" Target="../media/image68.emf"/><Relationship Id="rId18" Type="http://schemas.openxmlformats.org/officeDocument/2006/relationships/image" Target="../media/image72.svg"/><Relationship Id="rId26" Type="http://schemas.openxmlformats.org/officeDocument/2006/relationships/hyperlink" Target="https://business.columbia.edu/insights/climate/cki" TargetMode="External"/><Relationship Id="rId3" Type="http://schemas.openxmlformats.org/officeDocument/2006/relationships/tags" Target="../tags/tag582.xml"/><Relationship Id="rId21" Type="http://schemas.openxmlformats.org/officeDocument/2006/relationships/image" Target="../media/image75.svg"/><Relationship Id="rId7" Type="http://schemas.openxmlformats.org/officeDocument/2006/relationships/tags" Target="../tags/tag586.xml"/><Relationship Id="rId12" Type="http://schemas.openxmlformats.org/officeDocument/2006/relationships/oleObject" Target="../embeddings/oleObject28.bin"/><Relationship Id="rId17" Type="http://schemas.openxmlformats.org/officeDocument/2006/relationships/image" Target="../media/image71.svg"/><Relationship Id="rId25" Type="http://schemas.openxmlformats.org/officeDocument/2006/relationships/hyperlink" Target="https://business.columbia.edu/faculty/people/gernot-wagner" TargetMode="External"/><Relationship Id="rId2" Type="http://schemas.openxmlformats.org/officeDocument/2006/relationships/tags" Target="../tags/tag581.xml"/><Relationship Id="rId16" Type="http://schemas.openxmlformats.org/officeDocument/2006/relationships/image" Target="../media/image70.svg"/><Relationship Id="rId20" Type="http://schemas.openxmlformats.org/officeDocument/2006/relationships/image" Target="../media/image74.svg"/><Relationship Id="rId1" Type="http://schemas.openxmlformats.org/officeDocument/2006/relationships/tags" Target="../tags/tag580.xml"/><Relationship Id="rId6" Type="http://schemas.openxmlformats.org/officeDocument/2006/relationships/tags" Target="../tags/tag585.xml"/><Relationship Id="rId11" Type="http://schemas.openxmlformats.org/officeDocument/2006/relationships/slideLayout" Target="../slideLayouts/slideLayout14.xml"/><Relationship Id="rId24" Type="http://schemas.openxmlformats.org/officeDocument/2006/relationships/hyperlink" Target="https://eepublicdownloads.blob.core.windows.net/public-cdn-container/tyndp-documents/TYNDP2024/foropinion/Infrastructure_Gaps_Report.pdf" TargetMode="External"/><Relationship Id="rId5" Type="http://schemas.openxmlformats.org/officeDocument/2006/relationships/tags" Target="../tags/tag584.xml"/><Relationship Id="rId15" Type="http://schemas.openxmlformats.org/officeDocument/2006/relationships/image" Target="../media/image69.svg"/><Relationship Id="rId23" Type="http://schemas.openxmlformats.org/officeDocument/2006/relationships/hyperlink" Target="https://eepublicdownloads.blob.core.windows.net/public-cdn-container/clean-documents/Publications/Statistics/Factsheet/entsoe_sfs2024_web.pdf" TargetMode="External"/><Relationship Id="rId10" Type="http://schemas.openxmlformats.org/officeDocument/2006/relationships/tags" Target="../tags/tag589.xml"/><Relationship Id="rId19" Type="http://schemas.openxmlformats.org/officeDocument/2006/relationships/image" Target="../media/image73.svg"/><Relationship Id="rId4" Type="http://schemas.openxmlformats.org/officeDocument/2006/relationships/tags" Target="../tags/tag583.xml"/><Relationship Id="rId9" Type="http://schemas.openxmlformats.org/officeDocument/2006/relationships/tags" Target="../tags/tag588.xml"/><Relationship Id="rId14" Type="http://schemas.openxmlformats.org/officeDocument/2006/relationships/chart" Target="../charts/chart15.xml"/><Relationship Id="rId22" Type="http://schemas.openxmlformats.org/officeDocument/2006/relationships/image" Target="../media/image76.svg"/></Relationships>
</file>

<file path=ppt/slides/_rels/slide19.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slideLayout" Target="../slideLayouts/slideLayout2.xml"/><Relationship Id="rId1" Type="http://schemas.openxmlformats.org/officeDocument/2006/relationships/tags" Target="../tags/tag590.xml"/><Relationship Id="rId5" Type="http://schemas.openxmlformats.org/officeDocument/2006/relationships/image" Target="../media/image20.emf"/><Relationship Id="rId4" Type="http://schemas.openxmlformats.org/officeDocument/2006/relationships/oleObject" Target="../embeddings/oleObject29.bin"/></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30.bin"/><Relationship Id="rId7" Type="http://schemas.openxmlformats.org/officeDocument/2006/relationships/hyperlink" Target="https://business.columbia.edu/insights/climate/cki" TargetMode="External"/><Relationship Id="rId2" Type="http://schemas.openxmlformats.org/officeDocument/2006/relationships/slideLayout" Target="../slideLayouts/slideLayout9.xml"/><Relationship Id="rId1" Type="http://schemas.openxmlformats.org/officeDocument/2006/relationships/tags" Target="../tags/tag591.xml"/><Relationship Id="rId6" Type="http://schemas.openxmlformats.org/officeDocument/2006/relationships/hyperlink" Target="https://business.columbia.edu/faculty/people/gernot-wagner" TargetMode="External"/><Relationship Id="rId5" Type="http://schemas.openxmlformats.org/officeDocument/2006/relationships/image" Target="../media/image79.png"/><Relationship Id="rId4" Type="http://schemas.openxmlformats.org/officeDocument/2006/relationships/image" Target="../media/image78.emf"/></Relationships>
</file>

<file path=ppt/slides/_rels/slide21.xml.rels><?xml version="1.0" encoding="UTF-8" standalone="yes"?>
<Relationships xmlns="http://schemas.openxmlformats.org/package/2006/relationships"><Relationship Id="rId8" Type="http://schemas.openxmlformats.org/officeDocument/2006/relationships/hyperlink" Target="https://www.iea.org/reports/building-the-future-transmission-grid" TargetMode="External"/><Relationship Id="rId13" Type="http://schemas.openxmlformats.org/officeDocument/2006/relationships/hyperlink" Target="https://about.bnef.com/insights/clean-transport/electric-vehicle-outlook/" TargetMode="External"/><Relationship Id="rId18" Type="http://schemas.openxmlformats.org/officeDocument/2006/relationships/hyperlink" Target="https://business.columbia.edu/insights/climate/cki" TargetMode="External"/><Relationship Id="rId3" Type="http://schemas.openxmlformats.org/officeDocument/2006/relationships/slideLayout" Target="../slideLayouts/slideLayout11.xml"/><Relationship Id="rId7" Type="http://schemas.openxmlformats.org/officeDocument/2006/relationships/image" Target="../media/image81.svg"/><Relationship Id="rId12" Type="http://schemas.openxmlformats.org/officeDocument/2006/relationships/hyperlink" Target="https://about.bnef.com/insights/clean-energy/energy-storage-enters-the-100-gigawatt-era-three-things-to-know/" TargetMode="External"/><Relationship Id="rId17" Type="http://schemas.openxmlformats.org/officeDocument/2006/relationships/hyperlink" Target="https://business.columbia.edu/faculty/people/gernot-wagner" TargetMode="External"/><Relationship Id="rId2" Type="http://schemas.openxmlformats.org/officeDocument/2006/relationships/tags" Target="../tags/tag593.xml"/><Relationship Id="rId16" Type="http://schemas.openxmlformats.org/officeDocument/2006/relationships/hyperlink" Target="https://www.iea.org/reports/electricity-grids-and-secure-energy-transitions" TargetMode="External"/><Relationship Id="rId20" Type="http://schemas.openxmlformats.org/officeDocument/2006/relationships/image" Target="../media/image83.svg"/><Relationship Id="rId1" Type="http://schemas.openxmlformats.org/officeDocument/2006/relationships/tags" Target="../tags/tag592.xml"/><Relationship Id="rId6" Type="http://schemas.openxmlformats.org/officeDocument/2006/relationships/image" Target="../media/image80.emf"/><Relationship Id="rId11" Type="http://schemas.openxmlformats.org/officeDocument/2006/relationships/hyperlink" Target="https://www.iea.org/reports/electricity-2026" TargetMode="External"/><Relationship Id="rId5" Type="http://schemas.openxmlformats.org/officeDocument/2006/relationships/oleObject" Target="../embeddings/oleObject31.bin"/><Relationship Id="rId15" Type="http://schemas.openxmlformats.org/officeDocument/2006/relationships/hyperlink" Target="https://www.energy-transitions.org/wp-content/uploads/2024/09/Grids-briefing-note_DIGITAL.pdf" TargetMode="External"/><Relationship Id="rId10" Type="http://schemas.openxmlformats.org/officeDocument/2006/relationships/hyperlink" Target="https://www.iea.org/reports/world-energy-investment-2025?__cf_chl_f_tk=z0xwrnoNzhsI0DFwn4Uz2VKkli4aXlY1djbfUyHyBPA-1782936386-1.0.1.1-4VaY2Zy3qJTeQV_iJxe6tfjjcw0_RrXRHf6sRnVYh8k" TargetMode="External"/><Relationship Id="rId19" Type="http://schemas.openxmlformats.org/officeDocument/2006/relationships/image" Target="../media/image82.svg"/><Relationship Id="rId4" Type="http://schemas.openxmlformats.org/officeDocument/2006/relationships/notesSlide" Target="../notesSlides/notesSlide11.xml"/><Relationship Id="rId9" Type="http://schemas.openxmlformats.org/officeDocument/2006/relationships/hyperlink" Target="https://iea.blob.core.windows.net/assets/64594543-cf6e-4fd9-8238-d3cae35daf48/WorldEnergyInvestment2026.pdf" TargetMode="External"/><Relationship Id="rId14" Type="http://schemas.openxmlformats.org/officeDocument/2006/relationships/hyperlink" Target="https://iea.blob.core.windows.net/assets/4f11d63f-ebb0-44a4-9a53-ed98f264dc38/TheValueofDemandFlexibility.pdf" TargetMode="External"/></Relationships>
</file>

<file path=ppt/slides/_rels/slide22.xml.rels><?xml version="1.0" encoding="UTF-8" standalone="yes"?>
<Relationships xmlns="http://schemas.openxmlformats.org/package/2006/relationships"><Relationship Id="rId8" Type="http://schemas.openxmlformats.org/officeDocument/2006/relationships/image" Target="../media/image86.svg"/><Relationship Id="rId13" Type="http://schemas.openxmlformats.org/officeDocument/2006/relationships/hyperlink" Target="https://www.brattle.com/the-untapped-grid/" TargetMode="External"/><Relationship Id="rId3" Type="http://schemas.openxmlformats.org/officeDocument/2006/relationships/notesSlide" Target="../notesSlides/notesSlide12.xml"/><Relationship Id="rId7" Type="http://schemas.openxmlformats.org/officeDocument/2006/relationships/image" Target="../media/image85.svg"/><Relationship Id="rId12" Type="http://schemas.openxmlformats.org/officeDocument/2006/relationships/hyperlink" Target="https://www.iea.org/reports/the-value-of-demand-flexibility" TargetMode="External"/><Relationship Id="rId17" Type="http://schemas.openxmlformats.org/officeDocument/2006/relationships/hyperlink" Target="https://business.columbia.edu/insights/climate/cki" TargetMode="External"/><Relationship Id="rId2" Type="http://schemas.openxmlformats.org/officeDocument/2006/relationships/slideLayout" Target="../slideLayouts/slideLayout13.xml"/><Relationship Id="rId16" Type="http://schemas.openxmlformats.org/officeDocument/2006/relationships/hyperlink" Target="https://business.columbia.edu/faculty/people/gernot-wagner" TargetMode="External"/><Relationship Id="rId1" Type="http://schemas.openxmlformats.org/officeDocument/2006/relationships/tags" Target="../tags/tag594.xml"/><Relationship Id="rId6" Type="http://schemas.openxmlformats.org/officeDocument/2006/relationships/image" Target="../media/image30.svg"/><Relationship Id="rId11" Type="http://schemas.openxmlformats.org/officeDocument/2006/relationships/hyperlink" Target="https://powering-intelligence.epri.com/" TargetMode="External"/><Relationship Id="rId5" Type="http://schemas.openxmlformats.org/officeDocument/2006/relationships/image" Target="../media/image84.emf"/><Relationship Id="rId15" Type="http://schemas.openxmlformats.org/officeDocument/2006/relationships/hyperlink" Target="https://www.iea.org/reports/unlocking-smart-grid-opportunities-in-emerging-markets-and-developing-economies" TargetMode="External"/><Relationship Id="rId10" Type="http://schemas.openxmlformats.org/officeDocument/2006/relationships/image" Target="../media/image88.svg"/><Relationship Id="rId4" Type="http://schemas.openxmlformats.org/officeDocument/2006/relationships/oleObject" Target="../embeddings/oleObject32.bin"/><Relationship Id="rId9" Type="http://schemas.openxmlformats.org/officeDocument/2006/relationships/image" Target="../media/image87.svg"/><Relationship Id="rId14" Type="http://schemas.openxmlformats.org/officeDocument/2006/relationships/hyperlink" Target="https://nicholasinstitute.duke.edu/sites/default/files/publications/rethinking-load-growth.pdf" TargetMode="External"/></Relationships>
</file>

<file path=ppt/slides/_rels/slide23.xml.rels><?xml version="1.0" encoding="UTF-8" standalone="yes"?>
<Relationships xmlns="http://schemas.openxmlformats.org/package/2006/relationships"><Relationship Id="rId8" Type="http://schemas.openxmlformats.org/officeDocument/2006/relationships/image" Target="../media/image90.svg"/><Relationship Id="rId13" Type="http://schemas.openxmlformats.org/officeDocument/2006/relationships/image" Target="../media/image95.svg"/><Relationship Id="rId18" Type="http://schemas.openxmlformats.org/officeDocument/2006/relationships/hyperlink" Target="https://business.columbia.edu/insights/climate/cki" TargetMode="External"/><Relationship Id="rId3" Type="http://schemas.openxmlformats.org/officeDocument/2006/relationships/notesSlide" Target="../notesSlides/notesSlide13.xml"/><Relationship Id="rId7" Type="http://schemas.openxmlformats.org/officeDocument/2006/relationships/image" Target="../media/image82.svg"/><Relationship Id="rId12" Type="http://schemas.openxmlformats.org/officeDocument/2006/relationships/image" Target="../media/image94.svg"/><Relationship Id="rId17" Type="http://schemas.openxmlformats.org/officeDocument/2006/relationships/hyperlink" Target="https://business.columbia.edu/faculty/people/gernot-wagner" TargetMode="External"/><Relationship Id="rId2" Type="http://schemas.openxmlformats.org/officeDocument/2006/relationships/slideLayout" Target="../slideLayouts/slideLayout14.xml"/><Relationship Id="rId16" Type="http://schemas.openxmlformats.org/officeDocument/2006/relationships/hyperlink" Target="https://www.iea.org/reports/electricity-grids-and-secure-energy-transitions" TargetMode="External"/><Relationship Id="rId1" Type="http://schemas.openxmlformats.org/officeDocument/2006/relationships/tags" Target="../tags/tag595.xml"/><Relationship Id="rId6" Type="http://schemas.openxmlformats.org/officeDocument/2006/relationships/image" Target="../media/image81.svg"/><Relationship Id="rId11" Type="http://schemas.openxmlformats.org/officeDocument/2006/relationships/image" Target="../media/image93.svg"/><Relationship Id="rId5" Type="http://schemas.openxmlformats.org/officeDocument/2006/relationships/image" Target="../media/image89.emf"/><Relationship Id="rId15" Type="http://schemas.openxmlformats.org/officeDocument/2006/relationships/hyperlink" Target="https://impact.wharton.upenn.edu/climate-center/state-utility-incentives-for-non-wire-alternatives/" TargetMode="External"/><Relationship Id="rId10" Type="http://schemas.openxmlformats.org/officeDocument/2006/relationships/image" Target="../media/image92.svg"/><Relationship Id="rId19" Type="http://schemas.openxmlformats.org/officeDocument/2006/relationships/image" Target="../media/image96.svg"/><Relationship Id="rId4" Type="http://schemas.openxmlformats.org/officeDocument/2006/relationships/oleObject" Target="../embeddings/oleObject33.bin"/><Relationship Id="rId9" Type="http://schemas.openxmlformats.org/officeDocument/2006/relationships/image" Target="../media/image91.svg"/><Relationship Id="rId14" Type="http://schemas.openxmlformats.org/officeDocument/2006/relationships/hyperlink" Target="https://climateprogramportal.org/wp-content/uploads/2025/06/LIFTOFF_DOE_VPP_2023.pdf" TargetMode="External"/></Relationships>
</file>

<file path=ppt/slides/_rels/slide24.xml.rels><?xml version="1.0" encoding="UTF-8" standalone="yes"?>
<Relationships xmlns="http://schemas.openxmlformats.org/package/2006/relationships"><Relationship Id="rId8" Type="http://schemas.openxmlformats.org/officeDocument/2006/relationships/tags" Target="../tags/tag603.xml"/><Relationship Id="rId13" Type="http://schemas.openxmlformats.org/officeDocument/2006/relationships/image" Target="../media/image97.emf"/><Relationship Id="rId18" Type="http://schemas.openxmlformats.org/officeDocument/2006/relationships/hyperlink" Target="https://www.eia.gov/tools/faqs/faq.php?id=108" TargetMode="External"/><Relationship Id="rId26" Type="http://schemas.openxmlformats.org/officeDocument/2006/relationships/image" Target="../media/image105.svg"/><Relationship Id="rId3" Type="http://schemas.openxmlformats.org/officeDocument/2006/relationships/tags" Target="../tags/tag598.xml"/><Relationship Id="rId21" Type="http://schemas.openxmlformats.org/officeDocument/2006/relationships/image" Target="../media/image100.svg"/><Relationship Id="rId7" Type="http://schemas.openxmlformats.org/officeDocument/2006/relationships/tags" Target="../tags/tag602.xml"/><Relationship Id="rId12" Type="http://schemas.openxmlformats.org/officeDocument/2006/relationships/oleObject" Target="../embeddings/oleObject34.bin"/><Relationship Id="rId17" Type="http://schemas.openxmlformats.org/officeDocument/2006/relationships/hyperlink" Target="https://www.pge.com/en/newsroom/currents/future-of-energy/power-to-the-people--california-s-biggest-battery-test-ever-just.html" TargetMode="External"/><Relationship Id="rId25" Type="http://schemas.openxmlformats.org/officeDocument/2006/relationships/image" Target="../media/image104.svg"/><Relationship Id="rId2" Type="http://schemas.openxmlformats.org/officeDocument/2006/relationships/tags" Target="../tags/tag597.xml"/><Relationship Id="rId16" Type="http://schemas.openxmlformats.org/officeDocument/2006/relationships/hyperlink" Target="https://www.ferc.gov/ferc-order-no-2222-explainer-facilitating-participation-electricity-markets-distributed-energy" TargetMode="External"/><Relationship Id="rId20" Type="http://schemas.openxmlformats.org/officeDocument/2006/relationships/hyperlink" Target="https://business.columbia.edu/insights/climate/cki" TargetMode="External"/><Relationship Id="rId1" Type="http://schemas.openxmlformats.org/officeDocument/2006/relationships/tags" Target="../tags/tag596.xml"/><Relationship Id="rId6" Type="http://schemas.openxmlformats.org/officeDocument/2006/relationships/tags" Target="../tags/tag601.xml"/><Relationship Id="rId11" Type="http://schemas.openxmlformats.org/officeDocument/2006/relationships/notesSlide" Target="../notesSlides/notesSlide14.xml"/><Relationship Id="rId24" Type="http://schemas.openxmlformats.org/officeDocument/2006/relationships/image" Target="../media/image103.svg"/><Relationship Id="rId5" Type="http://schemas.openxmlformats.org/officeDocument/2006/relationships/tags" Target="../tags/tag600.xml"/><Relationship Id="rId15" Type="http://schemas.openxmlformats.org/officeDocument/2006/relationships/image" Target="../media/image99.svg"/><Relationship Id="rId23" Type="http://schemas.openxmlformats.org/officeDocument/2006/relationships/image" Target="../media/image102.svg"/><Relationship Id="rId28" Type="http://schemas.openxmlformats.org/officeDocument/2006/relationships/image" Target="../media/image107.svg"/><Relationship Id="rId10" Type="http://schemas.openxmlformats.org/officeDocument/2006/relationships/slideLayout" Target="../slideLayouts/slideLayout11.xml"/><Relationship Id="rId19" Type="http://schemas.openxmlformats.org/officeDocument/2006/relationships/hyperlink" Target="https://business.columbia.edu/faculty/people/gernot-wagner" TargetMode="External"/><Relationship Id="rId4" Type="http://schemas.openxmlformats.org/officeDocument/2006/relationships/tags" Target="../tags/tag599.xml"/><Relationship Id="rId9" Type="http://schemas.openxmlformats.org/officeDocument/2006/relationships/tags" Target="../tags/tag604.xml"/><Relationship Id="rId14" Type="http://schemas.openxmlformats.org/officeDocument/2006/relationships/image" Target="../media/image98.svg"/><Relationship Id="rId22" Type="http://schemas.openxmlformats.org/officeDocument/2006/relationships/image" Target="../media/image101.svg"/><Relationship Id="rId27" Type="http://schemas.openxmlformats.org/officeDocument/2006/relationships/image" Target="../media/image106.svg"/></Relationships>
</file>

<file path=ppt/slides/_rels/slide25.xml.rels><?xml version="1.0" encoding="UTF-8" standalone="yes"?>
<Relationships xmlns="http://schemas.openxmlformats.org/package/2006/relationships"><Relationship Id="rId8" Type="http://schemas.openxmlformats.org/officeDocument/2006/relationships/tags" Target="../tags/tag612.xml"/><Relationship Id="rId13" Type="http://schemas.openxmlformats.org/officeDocument/2006/relationships/tags" Target="../tags/tag617.xml"/><Relationship Id="rId18" Type="http://schemas.openxmlformats.org/officeDocument/2006/relationships/slideLayout" Target="../slideLayouts/slideLayout15.xml"/><Relationship Id="rId26" Type="http://schemas.openxmlformats.org/officeDocument/2006/relationships/hyperlink" Target="https://rmi.org/resources/fast-flexible-solutions-for-data-centers/" TargetMode="External"/><Relationship Id="rId3" Type="http://schemas.openxmlformats.org/officeDocument/2006/relationships/tags" Target="../tags/tag607.xml"/><Relationship Id="rId21" Type="http://schemas.openxmlformats.org/officeDocument/2006/relationships/image" Target="../media/image68.emf"/><Relationship Id="rId7" Type="http://schemas.openxmlformats.org/officeDocument/2006/relationships/tags" Target="../tags/tag611.xml"/><Relationship Id="rId12" Type="http://schemas.openxmlformats.org/officeDocument/2006/relationships/tags" Target="../tags/tag616.xml"/><Relationship Id="rId17" Type="http://schemas.openxmlformats.org/officeDocument/2006/relationships/tags" Target="../tags/tag621.xml"/><Relationship Id="rId25" Type="http://schemas.openxmlformats.org/officeDocument/2006/relationships/hyperlink" Target="https://www.nature.com/articles/s41560-025-01927-1" TargetMode="External"/><Relationship Id="rId2" Type="http://schemas.openxmlformats.org/officeDocument/2006/relationships/tags" Target="../tags/tag606.xml"/><Relationship Id="rId16" Type="http://schemas.openxmlformats.org/officeDocument/2006/relationships/tags" Target="../tags/tag620.xml"/><Relationship Id="rId20" Type="http://schemas.openxmlformats.org/officeDocument/2006/relationships/oleObject" Target="../embeddings/oleObject35.bin"/><Relationship Id="rId29" Type="http://schemas.openxmlformats.org/officeDocument/2006/relationships/hyperlink" Target="https://business.columbia.edu/faculty/people/gernot-wagner" TargetMode="External"/><Relationship Id="rId1" Type="http://schemas.openxmlformats.org/officeDocument/2006/relationships/tags" Target="../tags/tag605.xml"/><Relationship Id="rId6" Type="http://schemas.openxmlformats.org/officeDocument/2006/relationships/tags" Target="../tags/tag610.xml"/><Relationship Id="rId11" Type="http://schemas.openxmlformats.org/officeDocument/2006/relationships/tags" Target="../tags/tag615.xml"/><Relationship Id="rId24" Type="http://schemas.openxmlformats.org/officeDocument/2006/relationships/hyperlink" Target="https://www.epri.com/about/media-resources/press-release/paizyqqkovecyn82v5gbhdroqrdmet7y" TargetMode="External"/><Relationship Id="rId32" Type="http://schemas.openxmlformats.org/officeDocument/2006/relationships/chart" Target="../charts/chart17.xml"/><Relationship Id="rId5" Type="http://schemas.openxmlformats.org/officeDocument/2006/relationships/tags" Target="../tags/tag609.xml"/><Relationship Id="rId15" Type="http://schemas.openxmlformats.org/officeDocument/2006/relationships/tags" Target="../tags/tag619.xml"/><Relationship Id="rId23" Type="http://schemas.openxmlformats.org/officeDocument/2006/relationships/hyperlink" Target="https://dcflex.epri.com/flex-mosaic" TargetMode="External"/><Relationship Id="rId28" Type="http://schemas.openxmlformats.org/officeDocument/2006/relationships/hyperlink" Target="https://www.svvoice.com/at-svp-ai-drives-electricity-demand-and-soon-will-also-manage-it/" TargetMode="External"/><Relationship Id="rId10" Type="http://schemas.openxmlformats.org/officeDocument/2006/relationships/tags" Target="../tags/tag614.xml"/><Relationship Id="rId19" Type="http://schemas.openxmlformats.org/officeDocument/2006/relationships/notesSlide" Target="../notesSlides/notesSlide15.xml"/><Relationship Id="rId31" Type="http://schemas.openxmlformats.org/officeDocument/2006/relationships/chart" Target="../charts/chart16.xml"/><Relationship Id="rId4" Type="http://schemas.openxmlformats.org/officeDocument/2006/relationships/tags" Target="../tags/tag608.xml"/><Relationship Id="rId9" Type="http://schemas.openxmlformats.org/officeDocument/2006/relationships/tags" Target="../tags/tag613.xml"/><Relationship Id="rId14" Type="http://schemas.openxmlformats.org/officeDocument/2006/relationships/tags" Target="../tags/tag618.xml"/><Relationship Id="rId22" Type="http://schemas.openxmlformats.org/officeDocument/2006/relationships/hyperlink" Target="https://ngpartners.cdn.prismic.io/ngpartners/aabLtVxvIZEnjRNr_v11_emerald-ai_march2026.pdf" TargetMode="External"/><Relationship Id="rId27" Type="http://schemas.openxmlformats.org/officeDocument/2006/relationships/hyperlink" Target="https://blogs.nvidia.com/blog/power-flexible-ai-factories-energy-grid/" TargetMode="External"/><Relationship Id="rId30" Type="http://schemas.openxmlformats.org/officeDocument/2006/relationships/hyperlink" Target="https://business.columbia.edu/insights/climate/cki" TargetMode="External"/></Relationships>
</file>

<file path=ppt/slides/_rels/slide26.xml.rels><?xml version="1.0" encoding="UTF-8" standalone="yes"?>
<Relationships xmlns="http://schemas.openxmlformats.org/package/2006/relationships"><Relationship Id="rId8" Type="http://schemas.openxmlformats.org/officeDocument/2006/relationships/tags" Target="../tags/tag629.xml"/><Relationship Id="rId13" Type="http://schemas.openxmlformats.org/officeDocument/2006/relationships/tags" Target="../tags/tag634.xml"/><Relationship Id="rId18" Type="http://schemas.openxmlformats.org/officeDocument/2006/relationships/tags" Target="../tags/tag639.xml"/><Relationship Id="rId26" Type="http://schemas.openxmlformats.org/officeDocument/2006/relationships/chart" Target="../charts/chart18.xml"/><Relationship Id="rId3" Type="http://schemas.openxmlformats.org/officeDocument/2006/relationships/tags" Target="../tags/tag624.xml"/><Relationship Id="rId21" Type="http://schemas.openxmlformats.org/officeDocument/2006/relationships/tags" Target="../tags/tag642.xml"/><Relationship Id="rId7" Type="http://schemas.openxmlformats.org/officeDocument/2006/relationships/tags" Target="../tags/tag628.xml"/><Relationship Id="rId12" Type="http://schemas.openxmlformats.org/officeDocument/2006/relationships/tags" Target="../tags/tag633.xml"/><Relationship Id="rId17" Type="http://schemas.openxmlformats.org/officeDocument/2006/relationships/tags" Target="../tags/tag638.xml"/><Relationship Id="rId25" Type="http://schemas.openxmlformats.org/officeDocument/2006/relationships/image" Target="../media/image108.emf"/><Relationship Id="rId2" Type="http://schemas.openxmlformats.org/officeDocument/2006/relationships/tags" Target="../tags/tag623.xml"/><Relationship Id="rId16" Type="http://schemas.openxmlformats.org/officeDocument/2006/relationships/tags" Target="../tags/tag637.xml"/><Relationship Id="rId20" Type="http://schemas.openxmlformats.org/officeDocument/2006/relationships/tags" Target="../tags/tag641.xml"/><Relationship Id="rId29" Type="http://schemas.openxmlformats.org/officeDocument/2006/relationships/hyperlink" Target="https://ro.ecu.edu.au/cgi/viewcontent.cgi?article=9125&amp;context=ecuworks2022-2026" TargetMode="External"/><Relationship Id="rId1" Type="http://schemas.openxmlformats.org/officeDocument/2006/relationships/tags" Target="../tags/tag622.xml"/><Relationship Id="rId6" Type="http://schemas.openxmlformats.org/officeDocument/2006/relationships/tags" Target="../tags/tag627.xml"/><Relationship Id="rId11" Type="http://schemas.openxmlformats.org/officeDocument/2006/relationships/tags" Target="../tags/tag632.xml"/><Relationship Id="rId24" Type="http://schemas.openxmlformats.org/officeDocument/2006/relationships/oleObject" Target="../embeddings/oleObject36.bin"/><Relationship Id="rId32" Type="http://schemas.openxmlformats.org/officeDocument/2006/relationships/hyperlink" Target="https://business.columbia.edu/insights/climate/cki" TargetMode="External"/><Relationship Id="rId5" Type="http://schemas.openxmlformats.org/officeDocument/2006/relationships/tags" Target="../tags/tag626.xml"/><Relationship Id="rId15" Type="http://schemas.openxmlformats.org/officeDocument/2006/relationships/tags" Target="../tags/tag636.xml"/><Relationship Id="rId23" Type="http://schemas.openxmlformats.org/officeDocument/2006/relationships/notesSlide" Target="../notesSlides/notesSlide16.xml"/><Relationship Id="rId28" Type="http://schemas.openxmlformats.org/officeDocument/2006/relationships/hyperlink" Target="https://www.nber.org/system/files/working_papers/w35530/w35530.pdf" TargetMode="External"/><Relationship Id="rId10" Type="http://schemas.openxmlformats.org/officeDocument/2006/relationships/tags" Target="../tags/tag631.xml"/><Relationship Id="rId19" Type="http://schemas.openxmlformats.org/officeDocument/2006/relationships/tags" Target="../tags/tag640.xml"/><Relationship Id="rId31" Type="http://schemas.openxmlformats.org/officeDocument/2006/relationships/hyperlink" Target="https://business.columbia.edu/faculty/people/gernot-wagner" TargetMode="External"/><Relationship Id="rId4" Type="http://schemas.openxmlformats.org/officeDocument/2006/relationships/tags" Target="../tags/tag625.xml"/><Relationship Id="rId9" Type="http://schemas.openxmlformats.org/officeDocument/2006/relationships/tags" Target="../tags/tag630.xml"/><Relationship Id="rId14" Type="http://schemas.openxmlformats.org/officeDocument/2006/relationships/tags" Target="../tags/tag635.xml"/><Relationship Id="rId22" Type="http://schemas.openxmlformats.org/officeDocument/2006/relationships/slideLayout" Target="../slideLayouts/slideLayout14.xml"/><Relationship Id="rId27" Type="http://schemas.openxmlformats.org/officeDocument/2006/relationships/hyperlink" Target="https://cdn.sanity.io/files/lrxd4jqj/production/e95fdc2a203de5641d85071ff10eb5228ebc8ea7.pdf" TargetMode="External"/><Relationship Id="rId30" Type="http://schemas.openxmlformats.org/officeDocument/2006/relationships/hyperlink" Target="https://climateprogramportal.org/wp-content/uploads/2025/06/LIFTOFF_DOE_VPP_2023.pdf" TargetMode="External"/></Relationships>
</file>

<file path=ppt/slides/_rels/slide27.xml.rels><?xml version="1.0" encoding="UTF-8" standalone="yes"?>
<Relationships xmlns="http://schemas.openxmlformats.org/package/2006/relationships"><Relationship Id="rId8" Type="http://schemas.openxmlformats.org/officeDocument/2006/relationships/tags" Target="../tags/tag650.xml"/><Relationship Id="rId13" Type="http://schemas.openxmlformats.org/officeDocument/2006/relationships/image" Target="../media/image98.svg"/><Relationship Id="rId18" Type="http://schemas.openxmlformats.org/officeDocument/2006/relationships/hyperlink" Target="https://business.columbia.edu/faculty/people/gernot-wagner" TargetMode="External"/><Relationship Id="rId3" Type="http://schemas.openxmlformats.org/officeDocument/2006/relationships/tags" Target="../tags/tag645.xml"/><Relationship Id="rId21" Type="http://schemas.openxmlformats.org/officeDocument/2006/relationships/image" Target="../media/image110.svg"/><Relationship Id="rId7" Type="http://schemas.openxmlformats.org/officeDocument/2006/relationships/tags" Target="../tags/tag649.xml"/><Relationship Id="rId12" Type="http://schemas.openxmlformats.org/officeDocument/2006/relationships/image" Target="../media/image97.emf"/><Relationship Id="rId17" Type="http://schemas.openxmlformats.org/officeDocument/2006/relationships/hyperlink" Target="https://doi.org/10.1038/s41467-022-35393-0" TargetMode="External"/><Relationship Id="rId2" Type="http://schemas.openxmlformats.org/officeDocument/2006/relationships/tags" Target="../tags/tag644.xml"/><Relationship Id="rId16" Type="http://schemas.openxmlformats.org/officeDocument/2006/relationships/hyperlink" Target="https://iea.blob.core.windows.net/assets/857aa690-2a43-453f-9f12-147cc8f0a1dd/GlobalEVOutlook2026.pdf" TargetMode="External"/><Relationship Id="rId20" Type="http://schemas.openxmlformats.org/officeDocument/2006/relationships/image" Target="../media/image109.svg"/><Relationship Id="rId1" Type="http://schemas.openxmlformats.org/officeDocument/2006/relationships/tags" Target="../tags/tag643.xml"/><Relationship Id="rId6" Type="http://schemas.openxmlformats.org/officeDocument/2006/relationships/tags" Target="../tags/tag648.xml"/><Relationship Id="rId11" Type="http://schemas.openxmlformats.org/officeDocument/2006/relationships/oleObject" Target="../embeddings/oleObject37.bin"/><Relationship Id="rId24" Type="http://schemas.openxmlformats.org/officeDocument/2006/relationships/image" Target="../media/image113.svg"/><Relationship Id="rId5" Type="http://schemas.openxmlformats.org/officeDocument/2006/relationships/tags" Target="../tags/tag647.xml"/><Relationship Id="rId15" Type="http://schemas.openxmlformats.org/officeDocument/2006/relationships/hyperlink" Target="https://www.energy.gov/cmei/vehicles/articles/vehicle-grid-integration-assessment-report" TargetMode="External"/><Relationship Id="rId23" Type="http://schemas.openxmlformats.org/officeDocument/2006/relationships/image" Target="../media/image112.svg"/><Relationship Id="rId10" Type="http://schemas.openxmlformats.org/officeDocument/2006/relationships/notesSlide" Target="../notesSlides/notesSlide17.xml"/><Relationship Id="rId19" Type="http://schemas.openxmlformats.org/officeDocument/2006/relationships/hyperlink" Target="https://business.columbia.edu/insights/climate/cki" TargetMode="External"/><Relationship Id="rId4" Type="http://schemas.openxmlformats.org/officeDocument/2006/relationships/tags" Target="../tags/tag646.xml"/><Relationship Id="rId9" Type="http://schemas.openxmlformats.org/officeDocument/2006/relationships/slideLayout" Target="../slideLayouts/slideLayout11.xml"/><Relationship Id="rId14" Type="http://schemas.openxmlformats.org/officeDocument/2006/relationships/image" Target="../media/image99.svg"/><Relationship Id="rId22" Type="http://schemas.openxmlformats.org/officeDocument/2006/relationships/image" Target="../media/image111.svg"/></Relationships>
</file>

<file path=ppt/slides/_rels/slide28.xml.rels><?xml version="1.0" encoding="UTF-8" standalone="yes"?>
<Relationships xmlns="http://schemas.openxmlformats.org/package/2006/relationships"><Relationship Id="rId13" Type="http://schemas.openxmlformats.org/officeDocument/2006/relationships/tags" Target="../tags/tag663.xml"/><Relationship Id="rId18" Type="http://schemas.openxmlformats.org/officeDocument/2006/relationships/tags" Target="../tags/tag668.xml"/><Relationship Id="rId26" Type="http://schemas.openxmlformats.org/officeDocument/2006/relationships/tags" Target="../tags/tag676.xml"/><Relationship Id="rId39" Type="http://schemas.openxmlformats.org/officeDocument/2006/relationships/hyperlink" Target="https://sepapower.org/knowledge/the-x-in-v2x-matters-energization-versus-interconnection-of-bidirectional-charging-systems/" TargetMode="External"/><Relationship Id="rId21" Type="http://schemas.openxmlformats.org/officeDocument/2006/relationships/tags" Target="../tags/tag671.xml"/><Relationship Id="rId34" Type="http://schemas.openxmlformats.org/officeDocument/2006/relationships/hyperlink" Target="https://www.iea.org/reports/vehicle-to-grid-technology" TargetMode="External"/><Relationship Id="rId42" Type="http://schemas.openxmlformats.org/officeDocument/2006/relationships/hyperlink" Target="https://business.columbia.edu/insights/climate/cki" TargetMode="External"/><Relationship Id="rId7" Type="http://schemas.openxmlformats.org/officeDocument/2006/relationships/tags" Target="../tags/tag657.xml"/><Relationship Id="rId2" Type="http://schemas.openxmlformats.org/officeDocument/2006/relationships/tags" Target="../tags/tag652.xml"/><Relationship Id="rId16" Type="http://schemas.openxmlformats.org/officeDocument/2006/relationships/tags" Target="../tags/tag666.xml"/><Relationship Id="rId20" Type="http://schemas.openxmlformats.org/officeDocument/2006/relationships/tags" Target="../tags/tag670.xml"/><Relationship Id="rId29" Type="http://schemas.openxmlformats.org/officeDocument/2006/relationships/notesSlide" Target="../notesSlides/notesSlide18.xml"/><Relationship Id="rId41" Type="http://schemas.openxmlformats.org/officeDocument/2006/relationships/hyperlink" Target="https://business.columbia.edu/faculty/people/gernot-wagner" TargetMode="External"/><Relationship Id="rId1" Type="http://schemas.openxmlformats.org/officeDocument/2006/relationships/tags" Target="../tags/tag651.xml"/><Relationship Id="rId6" Type="http://schemas.openxmlformats.org/officeDocument/2006/relationships/tags" Target="../tags/tag656.xml"/><Relationship Id="rId11" Type="http://schemas.openxmlformats.org/officeDocument/2006/relationships/tags" Target="../tags/tag661.xml"/><Relationship Id="rId24" Type="http://schemas.openxmlformats.org/officeDocument/2006/relationships/tags" Target="../tags/tag674.xml"/><Relationship Id="rId32" Type="http://schemas.openxmlformats.org/officeDocument/2006/relationships/chart" Target="../charts/chart19.xml"/><Relationship Id="rId37" Type="http://schemas.openxmlformats.org/officeDocument/2006/relationships/hyperlink" Target="https://www.pge.com/en/clean-energy/electric-vehicles/getting-started-with-electric-vehicles/vehicle-to-everything-v2x-pilot-programs.html" TargetMode="External"/><Relationship Id="rId40" Type="http://schemas.openxmlformats.org/officeDocument/2006/relationships/hyperlink" Target="https://about.bnef.com/insights/clean-energy/new-record-lows-for-battery-prices/" TargetMode="External"/><Relationship Id="rId5" Type="http://schemas.openxmlformats.org/officeDocument/2006/relationships/tags" Target="../tags/tag655.xml"/><Relationship Id="rId15" Type="http://schemas.openxmlformats.org/officeDocument/2006/relationships/tags" Target="../tags/tag665.xml"/><Relationship Id="rId23" Type="http://schemas.openxmlformats.org/officeDocument/2006/relationships/tags" Target="../tags/tag673.xml"/><Relationship Id="rId28" Type="http://schemas.openxmlformats.org/officeDocument/2006/relationships/slideLayout" Target="../slideLayouts/slideLayout15.xml"/><Relationship Id="rId36" Type="http://schemas.openxmlformats.org/officeDocument/2006/relationships/hyperlink" Target="https://www.iea.org/data-and-statistics/charts/number-of-electric-vehicle-models-in-production-with-vehicle-to-grid-charging-capability-2020-2026" TargetMode="External"/><Relationship Id="rId10" Type="http://schemas.openxmlformats.org/officeDocument/2006/relationships/tags" Target="../tags/tag660.xml"/><Relationship Id="rId19" Type="http://schemas.openxmlformats.org/officeDocument/2006/relationships/tags" Target="../tags/tag669.xml"/><Relationship Id="rId31" Type="http://schemas.openxmlformats.org/officeDocument/2006/relationships/image" Target="../media/image114.emf"/><Relationship Id="rId4" Type="http://schemas.openxmlformats.org/officeDocument/2006/relationships/tags" Target="../tags/tag654.xml"/><Relationship Id="rId9" Type="http://schemas.openxmlformats.org/officeDocument/2006/relationships/tags" Target="../tags/tag659.xml"/><Relationship Id="rId14" Type="http://schemas.openxmlformats.org/officeDocument/2006/relationships/tags" Target="../tags/tag664.xml"/><Relationship Id="rId22" Type="http://schemas.openxmlformats.org/officeDocument/2006/relationships/tags" Target="../tags/tag672.xml"/><Relationship Id="rId27" Type="http://schemas.openxmlformats.org/officeDocument/2006/relationships/tags" Target="../tags/tag677.xml"/><Relationship Id="rId30" Type="http://schemas.openxmlformats.org/officeDocument/2006/relationships/oleObject" Target="../embeddings/oleObject38.bin"/><Relationship Id="rId35" Type="http://schemas.openxmlformats.org/officeDocument/2006/relationships/hyperlink" Target="https://iea.blob.core.windows.net/assets/857aa690-2a43-453f-9f12-147cc8f0a1dd/GlobalEVOutlook2026.pdf" TargetMode="External"/><Relationship Id="rId8" Type="http://schemas.openxmlformats.org/officeDocument/2006/relationships/tags" Target="../tags/tag658.xml"/><Relationship Id="rId3" Type="http://schemas.openxmlformats.org/officeDocument/2006/relationships/tags" Target="../tags/tag653.xml"/><Relationship Id="rId12" Type="http://schemas.openxmlformats.org/officeDocument/2006/relationships/tags" Target="../tags/tag662.xml"/><Relationship Id="rId17" Type="http://schemas.openxmlformats.org/officeDocument/2006/relationships/tags" Target="../tags/tag667.xml"/><Relationship Id="rId25" Type="http://schemas.openxmlformats.org/officeDocument/2006/relationships/tags" Target="../tags/tag675.xml"/><Relationship Id="rId33" Type="http://schemas.openxmlformats.org/officeDocument/2006/relationships/hyperlink" Target="https://www.nature.com/articles/s41560-026-02107-5" TargetMode="External"/><Relationship Id="rId38" Type="http://schemas.openxmlformats.org/officeDocument/2006/relationships/hyperlink" Target="https://www.cpuc.ca.gov/-/media/cpuc-website/divisions/energy-division/documents/rule21/smart-inverter-working-group/2024_interconnection_vgi_forum_slide_deck.pdf" TargetMode="External"/></Relationships>
</file>

<file path=ppt/slides/_rels/slide29.xml.rels><?xml version="1.0" encoding="UTF-8" standalone="yes"?>
<Relationships xmlns="http://schemas.openxmlformats.org/package/2006/relationships"><Relationship Id="rId3" Type="http://schemas.openxmlformats.org/officeDocument/2006/relationships/hyperlink" Target="https://www.cpuc.ca.gov/-/media/cpuc-website/divisions/energy-division/documents/transportation-electrification/energization/pge-v2x-pilots-summary-202509.pdf" TargetMode="External"/><Relationship Id="rId2" Type="http://schemas.openxmlformats.org/officeDocument/2006/relationships/hyperlink" Target="https://bouldercolorado.gov/media/7484/download" TargetMode="External"/><Relationship Id="rId1" Type="http://schemas.openxmlformats.org/officeDocument/2006/relationships/slideLayout" Target="../slideLayouts/slideLayout14.xml"/><Relationship Id="rId6" Type="http://schemas.openxmlformats.org/officeDocument/2006/relationships/hyperlink" Target="https://business.columbia.edu/insights/climate/cki" TargetMode="External"/><Relationship Id="rId5" Type="http://schemas.openxmlformats.org/officeDocument/2006/relationships/hyperlink" Target="https://business.columbia.edu/faculty/people/gernot-wagner" TargetMode="External"/><Relationship Id="rId4" Type="http://schemas.openxmlformats.org/officeDocument/2006/relationships/hyperlink" Target="https://bpb-us-w2.wpmucdn.com/sites.udel.edu/dist/5/8632/files/2026/06/UD-Exelon-Report-V2G-Fleet-Operation-2026.pdf" TargetMode="External"/></Relationships>
</file>

<file path=ppt/slides/_rels/slide30.xml.rels><?xml version="1.0" encoding="UTF-8" standalone="yes"?>
<Relationships xmlns="http://schemas.openxmlformats.org/package/2006/relationships"><Relationship Id="rId8" Type="http://schemas.openxmlformats.org/officeDocument/2006/relationships/hyperlink" Target="https://business.columbia.edu/faculty/people/gernot-wagner" TargetMode="External"/><Relationship Id="rId3" Type="http://schemas.openxmlformats.org/officeDocument/2006/relationships/slideLayout" Target="../slideLayouts/slideLayout23.xml"/><Relationship Id="rId7" Type="http://schemas.openxmlformats.org/officeDocument/2006/relationships/hyperlink" Target="https://www.nature.com/articles/s41467-022-35393-0" TargetMode="External"/><Relationship Id="rId2" Type="http://schemas.openxmlformats.org/officeDocument/2006/relationships/tags" Target="../tags/tag679.xml"/><Relationship Id="rId1" Type="http://schemas.openxmlformats.org/officeDocument/2006/relationships/tags" Target="../tags/tag678.xml"/><Relationship Id="rId6" Type="http://schemas.openxmlformats.org/officeDocument/2006/relationships/image" Target="../media/image115.emf"/><Relationship Id="rId5" Type="http://schemas.openxmlformats.org/officeDocument/2006/relationships/oleObject" Target="../embeddings/oleObject39.bin"/><Relationship Id="rId4" Type="http://schemas.openxmlformats.org/officeDocument/2006/relationships/notesSlide" Target="../notesSlides/notesSlide19.xml"/><Relationship Id="rId9" Type="http://schemas.openxmlformats.org/officeDocument/2006/relationships/hyperlink" Target="https://business.columbia.edu/insights/climate/cki" TargetMode="External"/></Relationships>
</file>

<file path=ppt/slides/_rels/slide31.xml.rels><?xml version="1.0" encoding="UTF-8" standalone="yes"?>
<Relationships xmlns="http://schemas.openxmlformats.org/package/2006/relationships"><Relationship Id="rId8" Type="http://schemas.openxmlformats.org/officeDocument/2006/relationships/tags" Target="../tags/tag687.xml"/><Relationship Id="rId13" Type="http://schemas.openxmlformats.org/officeDocument/2006/relationships/image" Target="../media/image97.emf"/><Relationship Id="rId18" Type="http://schemas.openxmlformats.org/officeDocument/2006/relationships/hyperlink" Target="https://www.gevernova.com/software/products/gridos-for-distribution" TargetMode="External"/><Relationship Id="rId26" Type="http://schemas.openxmlformats.org/officeDocument/2006/relationships/image" Target="../media/image121.svg"/><Relationship Id="rId3" Type="http://schemas.openxmlformats.org/officeDocument/2006/relationships/tags" Target="../tags/tag682.xml"/><Relationship Id="rId21" Type="http://schemas.openxmlformats.org/officeDocument/2006/relationships/image" Target="../media/image116.svg"/><Relationship Id="rId7" Type="http://schemas.openxmlformats.org/officeDocument/2006/relationships/tags" Target="../tags/tag686.xml"/><Relationship Id="rId12" Type="http://schemas.openxmlformats.org/officeDocument/2006/relationships/oleObject" Target="../embeddings/oleObject40.bin"/><Relationship Id="rId17" Type="http://schemas.openxmlformats.org/officeDocument/2006/relationships/hyperlink" Target="https://www.ferc.gov/ferc-order-no-2222-explainer-facilitating-participation-electricity-markets-distributed-energy" TargetMode="External"/><Relationship Id="rId25" Type="http://schemas.openxmlformats.org/officeDocument/2006/relationships/image" Target="../media/image120.svg"/><Relationship Id="rId2" Type="http://schemas.openxmlformats.org/officeDocument/2006/relationships/tags" Target="../tags/tag681.xml"/><Relationship Id="rId16" Type="http://schemas.openxmlformats.org/officeDocument/2006/relationships/hyperlink" Target="https://climateprogramportal.org/wp-content/uploads/2025/06/LIFTOFF_DOE_VPP_2023.pdf" TargetMode="External"/><Relationship Id="rId20" Type="http://schemas.openxmlformats.org/officeDocument/2006/relationships/hyperlink" Target="https://business.columbia.edu/insights/climate/cki" TargetMode="External"/><Relationship Id="rId1" Type="http://schemas.openxmlformats.org/officeDocument/2006/relationships/tags" Target="../tags/tag680.xml"/><Relationship Id="rId6" Type="http://schemas.openxmlformats.org/officeDocument/2006/relationships/tags" Target="../tags/tag685.xml"/><Relationship Id="rId11" Type="http://schemas.openxmlformats.org/officeDocument/2006/relationships/notesSlide" Target="../notesSlides/notesSlide20.xml"/><Relationship Id="rId24" Type="http://schemas.openxmlformats.org/officeDocument/2006/relationships/image" Target="../media/image119.svg"/><Relationship Id="rId5" Type="http://schemas.openxmlformats.org/officeDocument/2006/relationships/tags" Target="../tags/tag684.xml"/><Relationship Id="rId15" Type="http://schemas.openxmlformats.org/officeDocument/2006/relationships/image" Target="../media/image99.svg"/><Relationship Id="rId23" Type="http://schemas.openxmlformats.org/officeDocument/2006/relationships/image" Target="../media/image118.svg"/><Relationship Id="rId10" Type="http://schemas.openxmlformats.org/officeDocument/2006/relationships/slideLayout" Target="../slideLayouts/slideLayout11.xml"/><Relationship Id="rId19" Type="http://schemas.openxmlformats.org/officeDocument/2006/relationships/hyperlink" Target="https://business.columbia.edu/faculty/people/gernot-wagner" TargetMode="External"/><Relationship Id="rId4" Type="http://schemas.openxmlformats.org/officeDocument/2006/relationships/tags" Target="../tags/tag683.xml"/><Relationship Id="rId9" Type="http://schemas.openxmlformats.org/officeDocument/2006/relationships/tags" Target="../tags/tag688.xml"/><Relationship Id="rId14" Type="http://schemas.openxmlformats.org/officeDocument/2006/relationships/image" Target="../media/image98.svg"/><Relationship Id="rId22" Type="http://schemas.openxmlformats.org/officeDocument/2006/relationships/image" Target="../media/image117.svg"/><Relationship Id="rId27" Type="http://schemas.openxmlformats.org/officeDocument/2006/relationships/image" Target="../media/image122.svg"/></Relationships>
</file>

<file path=ppt/slides/_rels/slide32.xml.rels><?xml version="1.0" encoding="UTF-8" standalone="yes"?>
<Relationships xmlns="http://schemas.openxmlformats.org/package/2006/relationships"><Relationship Id="rId13" Type="http://schemas.openxmlformats.org/officeDocument/2006/relationships/tags" Target="../tags/tag701.xml"/><Relationship Id="rId18" Type="http://schemas.openxmlformats.org/officeDocument/2006/relationships/tags" Target="../tags/tag706.xml"/><Relationship Id="rId26" Type="http://schemas.openxmlformats.org/officeDocument/2006/relationships/tags" Target="../tags/tag714.xml"/><Relationship Id="rId39" Type="http://schemas.openxmlformats.org/officeDocument/2006/relationships/hyperlink" Target="https://business.columbia.edu/faculty/people/gernot-wagner" TargetMode="External"/><Relationship Id="rId21" Type="http://schemas.openxmlformats.org/officeDocument/2006/relationships/tags" Target="../tags/tag709.xml"/><Relationship Id="rId34" Type="http://schemas.openxmlformats.org/officeDocument/2006/relationships/hyperlink" Target="https://www.iea.org/data-and-statistics/charts/renewable-electricity-capacity-growth-by-technology-segment-main-case-2013-2030" TargetMode="External"/><Relationship Id="rId42" Type="http://schemas.openxmlformats.org/officeDocument/2006/relationships/image" Target="../media/image124.svg"/><Relationship Id="rId7" Type="http://schemas.openxmlformats.org/officeDocument/2006/relationships/tags" Target="../tags/tag695.xml"/><Relationship Id="rId2" Type="http://schemas.openxmlformats.org/officeDocument/2006/relationships/tags" Target="../tags/tag690.xml"/><Relationship Id="rId16" Type="http://schemas.openxmlformats.org/officeDocument/2006/relationships/tags" Target="../tags/tag704.xml"/><Relationship Id="rId20" Type="http://schemas.openxmlformats.org/officeDocument/2006/relationships/tags" Target="../tags/tag708.xml"/><Relationship Id="rId29" Type="http://schemas.openxmlformats.org/officeDocument/2006/relationships/tags" Target="../tags/tag717.xml"/><Relationship Id="rId41" Type="http://schemas.openxmlformats.org/officeDocument/2006/relationships/chart" Target="../charts/chart20.xml"/><Relationship Id="rId1" Type="http://schemas.openxmlformats.org/officeDocument/2006/relationships/tags" Target="../tags/tag689.xml"/><Relationship Id="rId6" Type="http://schemas.openxmlformats.org/officeDocument/2006/relationships/tags" Target="../tags/tag694.xml"/><Relationship Id="rId11" Type="http://schemas.openxmlformats.org/officeDocument/2006/relationships/tags" Target="../tags/tag699.xml"/><Relationship Id="rId24" Type="http://schemas.openxmlformats.org/officeDocument/2006/relationships/tags" Target="../tags/tag712.xml"/><Relationship Id="rId32" Type="http://schemas.openxmlformats.org/officeDocument/2006/relationships/oleObject" Target="../embeddings/oleObject41.bin"/><Relationship Id="rId37" Type="http://schemas.openxmlformats.org/officeDocument/2006/relationships/hyperlink" Target="https://eepublicdownloads.blob.core.windows.net/public-cdn-container/clean-documents/Reports/2026/260130_JTF_TSO-DSO_Technical_Report_Use_cases_digital_twin_solutions_v3.pdf" TargetMode="External"/><Relationship Id="rId40" Type="http://schemas.openxmlformats.org/officeDocument/2006/relationships/hyperlink" Target="https://business.columbia.edu/insights/climate/cki" TargetMode="External"/><Relationship Id="rId5" Type="http://schemas.openxmlformats.org/officeDocument/2006/relationships/tags" Target="../tags/tag693.xml"/><Relationship Id="rId15" Type="http://schemas.openxmlformats.org/officeDocument/2006/relationships/tags" Target="../tags/tag703.xml"/><Relationship Id="rId23" Type="http://schemas.openxmlformats.org/officeDocument/2006/relationships/tags" Target="../tags/tag711.xml"/><Relationship Id="rId28" Type="http://schemas.openxmlformats.org/officeDocument/2006/relationships/tags" Target="../tags/tag716.xml"/><Relationship Id="rId36" Type="http://schemas.openxmlformats.org/officeDocument/2006/relationships/hyperlink" Target="https://climateprogramportal.org/wp-content/uploads/2025/06/LIFTOFF_DOE_VPP_2023.pdf" TargetMode="External"/><Relationship Id="rId10" Type="http://schemas.openxmlformats.org/officeDocument/2006/relationships/tags" Target="../tags/tag698.xml"/><Relationship Id="rId19" Type="http://schemas.openxmlformats.org/officeDocument/2006/relationships/tags" Target="../tags/tag707.xml"/><Relationship Id="rId31" Type="http://schemas.openxmlformats.org/officeDocument/2006/relationships/slideLayout" Target="../slideLayouts/slideLayout13.xml"/><Relationship Id="rId44" Type="http://schemas.openxmlformats.org/officeDocument/2006/relationships/image" Target="../media/image81.svg"/><Relationship Id="rId4" Type="http://schemas.openxmlformats.org/officeDocument/2006/relationships/tags" Target="../tags/tag692.xml"/><Relationship Id="rId9" Type="http://schemas.openxmlformats.org/officeDocument/2006/relationships/tags" Target="../tags/tag697.xml"/><Relationship Id="rId14" Type="http://schemas.openxmlformats.org/officeDocument/2006/relationships/tags" Target="../tags/tag702.xml"/><Relationship Id="rId22" Type="http://schemas.openxmlformats.org/officeDocument/2006/relationships/tags" Target="../tags/tag710.xml"/><Relationship Id="rId27" Type="http://schemas.openxmlformats.org/officeDocument/2006/relationships/tags" Target="../tags/tag715.xml"/><Relationship Id="rId30" Type="http://schemas.openxmlformats.org/officeDocument/2006/relationships/tags" Target="../tags/tag718.xml"/><Relationship Id="rId35" Type="http://schemas.openxmlformats.org/officeDocument/2006/relationships/hyperlink" Target="https://www.sciencedirect.com/science/article/pii/S2542435123002659" TargetMode="External"/><Relationship Id="rId43" Type="http://schemas.openxmlformats.org/officeDocument/2006/relationships/image" Target="../media/image125.svg"/><Relationship Id="rId8" Type="http://schemas.openxmlformats.org/officeDocument/2006/relationships/tags" Target="../tags/tag696.xml"/><Relationship Id="rId3" Type="http://schemas.openxmlformats.org/officeDocument/2006/relationships/tags" Target="../tags/tag691.xml"/><Relationship Id="rId12" Type="http://schemas.openxmlformats.org/officeDocument/2006/relationships/tags" Target="../tags/tag700.xml"/><Relationship Id="rId17" Type="http://schemas.openxmlformats.org/officeDocument/2006/relationships/tags" Target="../tags/tag705.xml"/><Relationship Id="rId25" Type="http://schemas.openxmlformats.org/officeDocument/2006/relationships/tags" Target="../tags/tag713.xml"/><Relationship Id="rId33" Type="http://schemas.openxmlformats.org/officeDocument/2006/relationships/image" Target="../media/image123.emf"/><Relationship Id="rId38" Type="http://schemas.openxmlformats.org/officeDocument/2006/relationships/hyperlink" Target="https://iea.blob.core.windows.net/assets/cb39c1bf-d2b3-446d-8c35-aae6b1f3a4a0/BatteriesandSecureEnergyTransitions.pdf" TargetMode="External"/></Relationships>
</file>

<file path=ppt/slides/_rels/slide33.xml.rels><?xml version="1.0" encoding="UTF-8" standalone="yes"?>
<Relationships xmlns="http://schemas.openxmlformats.org/package/2006/relationships"><Relationship Id="rId8" Type="http://schemas.openxmlformats.org/officeDocument/2006/relationships/hyperlink" Target="https://www.ferc.gov/media/ferc-order-no-2222-fact-sheet" TargetMode="External"/><Relationship Id="rId13" Type="http://schemas.openxmlformats.org/officeDocument/2006/relationships/image" Target="../media/image128.svg"/><Relationship Id="rId18" Type="http://schemas.openxmlformats.org/officeDocument/2006/relationships/image" Target="../media/image133.svg"/><Relationship Id="rId3" Type="http://schemas.openxmlformats.org/officeDocument/2006/relationships/notesSlide" Target="../notesSlides/notesSlide21.xml"/><Relationship Id="rId7" Type="http://schemas.openxmlformats.org/officeDocument/2006/relationships/hyperlink" Target="https://www.gevernova.com/software/resources/solution-paper/gridos-derms-and-flexibility-markets" TargetMode="External"/><Relationship Id="rId12" Type="http://schemas.openxmlformats.org/officeDocument/2006/relationships/hyperlink" Target="https://business.columbia.edu/insights/climate/cki" TargetMode="External"/><Relationship Id="rId17" Type="http://schemas.openxmlformats.org/officeDocument/2006/relationships/image" Target="../media/image132.svg"/><Relationship Id="rId2" Type="http://schemas.openxmlformats.org/officeDocument/2006/relationships/slideLayout" Target="../slideLayouts/slideLayout16.xml"/><Relationship Id="rId16" Type="http://schemas.openxmlformats.org/officeDocument/2006/relationships/image" Target="../media/image131.svg"/><Relationship Id="rId1" Type="http://schemas.openxmlformats.org/officeDocument/2006/relationships/tags" Target="../tags/tag719.xml"/><Relationship Id="rId6" Type="http://schemas.openxmlformats.org/officeDocument/2006/relationships/image" Target="../media/image127.png"/><Relationship Id="rId11" Type="http://schemas.openxmlformats.org/officeDocument/2006/relationships/hyperlink" Target="https://business.columbia.edu/faculty/people/gernot-wagner" TargetMode="External"/><Relationship Id="rId5" Type="http://schemas.openxmlformats.org/officeDocument/2006/relationships/image" Target="../media/image126.emf"/><Relationship Id="rId15" Type="http://schemas.openxmlformats.org/officeDocument/2006/relationships/image" Target="../media/image130.svg"/><Relationship Id="rId10" Type="http://schemas.openxmlformats.org/officeDocument/2006/relationships/hyperlink" Target="https://www.acer.europa.eu/news/new-network-code-demand-response-will-further-advance-energy-transition" TargetMode="External"/><Relationship Id="rId19" Type="http://schemas.openxmlformats.org/officeDocument/2006/relationships/image" Target="../media/image54.svg"/><Relationship Id="rId4" Type="http://schemas.openxmlformats.org/officeDocument/2006/relationships/oleObject" Target="../embeddings/oleObject42.bin"/><Relationship Id="rId9" Type="http://schemas.openxmlformats.org/officeDocument/2006/relationships/hyperlink" Target="https://eur-lex.europa.eu/legal-content/EN/TXT/PDF/?uri=CELEX:52025XC03699" TargetMode="External"/><Relationship Id="rId14" Type="http://schemas.openxmlformats.org/officeDocument/2006/relationships/image" Target="../media/image129.png"/></Relationships>
</file>

<file path=ppt/slides/_rels/slide34.xml.rels><?xml version="1.0" encoding="UTF-8" standalone="yes"?>
<Relationships xmlns="http://schemas.openxmlformats.org/package/2006/relationships"><Relationship Id="rId8" Type="http://schemas.openxmlformats.org/officeDocument/2006/relationships/oleObject" Target="../embeddings/oleObject43.bin"/><Relationship Id="rId13" Type="http://schemas.openxmlformats.org/officeDocument/2006/relationships/hyperlink" Target="https://www.woodmac.com/reports/power-markets-2025-north-america-virtual-power-plant-report-150404953/" TargetMode="External"/><Relationship Id="rId18" Type="http://schemas.openxmlformats.org/officeDocument/2006/relationships/image" Target="../media/image136.svg"/><Relationship Id="rId3" Type="http://schemas.openxmlformats.org/officeDocument/2006/relationships/tags" Target="../tags/tag722.xml"/><Relationship Id="rId21" Type="http://schemas.openxmlformats.org/officeDocument/2006/relationships/image" Target="../media/image138.svg"/><Relationship Id="rId7" Type="http://schemas.openxmlformats.org/officeDocument/2006/relationships/notesSlide" Target="../notesSlides/notesSlide22.xml"/><Relationship Id="rId12" Type="http://schemas.openxmlformats.org/officeDocument/2006/relationships/hyperlink" Target="https://climateprogramportal.org/wp-content/uploads/2025/06/LIFTOFF_DOE_VPP_2023.pdf" TargetMode="External"/><Relationship Id="rId17" Type="http://schemas.openxmlformats.org/officeDocument/2006/relationships/image" Target="../media/image135.svg"/><Relationship Id="rId2" Type="http://schemas.openxmlformats.org/officeDocument/2006/relationships/tags" Target="../tags/tag721.xml"/><Relationship Id="rId16" Type="http://schemas.openxmlformats.org/officeDocument/2006/relationships/image" Target="../media/image134.svg"/><Relationship Id="rId20" Type="http://schemas.openxmlformats.org/officeDocument/2006/relationships/image" Target="../media/image91.svg"/><Relationship Id="rId1" Type="http://schemas.openxmlformats.org/officeDocument/2006/relationships/tags" Target="../tags/tag720.xml"/><Relationship Id="rId6" Type="http://schemas.openxmlformats.org/officeDocument/2006/relationships/slideLayout" Target="../slideLayouts/slideLayout11.xml"/><Relationship Id="rId11" Type="http://schemas.openxmlformats.org/officeDocument/2006/relationships/image" Target="../media/image99.svg"/><Relationship Id="rId24" Type="http://schemas.openxmlformats.org/officeDocument/2006/relationships/image" Target="../media/image141.svg"/><Relationship Id="rId5" Type="http://schemas.openxmlformats.org/officeDocument/2006/relationships/tags" Target="../tags/tag724.xml"/><Relationship Id="rId15" Type="http://schemas.openxmlformats.org/officeDocument/2006/relationships/hyperlink" Target="https://business.columbia.edu/insights/climate/cki" TargetMode="External"/><Relationship Id="rId23" Type="http://schemas.openxmlformats.org/officeDocument/2006/relationships/image" Target="../media/image140.svg"/><Relationship Id="rId10" Type="http://schemas.openxmlformats.org/officeDocument/2006/relationships/image" Target="../media/image98.svg"/><Relationship Id="rId19" Type="http://schemas.openxmlformats.org/officeDocument/2006/relationships/image" Target="../media/image137.svg"/><Relationship Id="rId4" Type="http://schemas.openxmlformats.org/officeDocument/2006/relationships/tags" Target="../tags/tag723.xml"/><Relationship Id="rId9" Type="http://schemas.openxmlformats.org/officeDocument/2006/relationships/image" Target="../media/image97.emf"/><Relationship Id="rId14" Type="http://schemas.openxmlformats.org/officeDocument/2006/relationships/hyperlink" Target="https://business.columbia.edu/faculty/people/gernot-wagner" TargetMode="External"/><Relationship Id="rId22" Type="http://schemas.openxmlformats.org/officeDocument/2006/relationships/image" Target="../media/image139.svg"/></Relationships>
</file>

<file path=ppt/slides/_rels/slide35.xml.rels><?xml version="1.0" encoding="UTF-8" standalone="yes"?>
<Relationships xmlns="http://schemas.openxmlformats.org/package/2006/relationships"><Relationship Id="rId8" Type="http://schemas.openxmlformats.org/officeDocument/2006/relationships/image" Target="../media/image143.png"/><Relationship Id="rId13" Type="http://schemas.openxmlformats.org/officeDocument/2006/relationships/hyperlink" Target="https://www.voltus.co/press/voltus-google-bring-your-own-capacity-pjm" TargetMode="External"/><Relationship Id="rId3" Type="http://schemas.openxmlformats.org/officeDocument/2006/relationships/tags" Target="../tags/tag727.xml"/><Relationship Id="rId7" Type="http://schemas.openxmlformats.org/officeDocument/2006/relationships/image" Target="../media/image142.emf"/><Relationship Id="rId12" Type="http://schemas.openxmlformats.org/officeDocument/2006/relationships/hyperlink" Target="https://blog.google/innovation-and-ai/infrastructure-and-cloud/global-network/how-were-making-data-centers-more-flexible-to-benefit-power-grids/" TargetMode="External"/><Relationship Id="rId2" Type="http://schemas.openxmlformats.org/officeDocument/2006/relationships/tags" Target="../tags/tag726.xml"/><Relationship Id="rId16" Type="http://schemas.openxmlformats.org/officeDocument/2006/relationships/hyperlink" Target="https://business.columbia.edu/insights/climate/cki" TargetMode="External"/><Relationship Id="rId1" Type="http://schemas.openxmlformats.org/officeDocument/2006/relationships/tags" Target="../tags/tag725.xml"/><Relationship Id="rId6" Type="http://schemas.openxmlformats.org/officeDocument/2006/relationships/oleObject" Target="../embeddings/oleObject44.bin"/><Relationship Id="rId11" Type="http://schemas.openxmlformats.org/officeDocument/2006/relationships/hyperlink" Target="https://www.brattle.com/wp-content/uploads/2026/07/A-New-Framework-for-DER-Value-in-the-Speed-to-Power-Era_July-2026.pdf" TargetMode="External"/><Relationship Id="rId5" Type="http://schemas.openxmlformats.org/officeDocument/2006/relationships/notesSlide" Target="../notesSlides/notesSlide23.xml"/><Relationship Id="rId15" Type="http://schemas.openxmlformats.org/officeDocument/2006/relationships/hyperlink" Target="https://business.columbia.edu/faculty/people/gernot-wagner" TargetMode="External"/><Relationship Id="rId10" Type="http://schemas.openxmlformats.org/officeDocument/2006/relationships/hyperlink" Target="https://www.eei.org/-/media/Project/EEI/Documents/Issues%20and%20Policy/List%20of%20Large%20Customer%20Projects%20and%20Tariffs" TargetMode="External"/><Relationship Id="rId4" Type="http://schemas.openxmlformats.org/officeDocument/2006/relationships/slideLayout" Target="../slideLayouts/slideLayout15.xml"/><Relationship Id="rId9" Type="http://schemas.openxmlformats.org/officeDocument/2006/relationships/hyperlink" Target="https://blog.google/innovation-and-ai/infrastructure-and-cloud/global-network/virtual-power-plant-1-gigawatt/?utm_source=chatgpt.com" TargetMode="External"/><Relationship Id="rId14" Type="http://schemas.openxmlformats.org/officeDocument/2006/relationships/hyperlink" Target="https://www.pjm.com/-/media/DotCom/about-pjm/newsroom/2026-releases/20260714-pjm-capacity-auction-procures-138318-mw-of-generation-resources.pdf" TargetMode="External"/></Relationships>
</file>

<file path=ppt/slides/_rels/slide36.xml.rels><?xml version="1.0" encoding="UTF-8" standalone="yes"?>
<Relationships xmlns="http://schemas.openxmlformats.org/package/2006/relationships"><Relationship Id="rId8" Type="http://schemas.openxmlformats.org/officeDocument/2006/relationships/tags" Target="../tags/tag735.xml"/><Relationship Id="rId13" Type="http://schemas.openxmlformats.org/officeDocument/2006/relationships/oleObject" Target="../embeddings/oleObject45.bin"/><Relationship Id="rId18" Type="http://schemas.openxmlformats.org/officeDocument/2006/relationships/image" Target="../media/image146.svg"/><Relationship Id="rId26" Type="http://schemas.openxmlformats.org/officeDocument/2006/relationships/hyperlink" Target="https://www.ibm.com/think/topics/advanced-metering-infrastructure" TargetMode="External"/><Relationship Id="rId3" Type="http://schemas.openxmlformats.org/officeDocument/2006/relationships/tags" Target="../tags/tag730.xml"/><Relationship Id="rId21" Type="http://schemas.openxmlformats.org/officeDocument/2006/relationships/image" Target="../media/image99.svg"/><Relationship Id="rId7" Type="http://schemas.openxmlformats.org/officeDocument/2006/relationships/tags" Target="../tags/tag734.xml"/><Relationship Id="rId12" Type="http://schemas.openxmlformats.org/officeDocument/2006/relationships/notesSlide" Target="../notesSlides/notesSlide24.xml"/><Relationship Id="rId17" Type="http://schemas.openxmlformats.org/officeDocument/2006/relationships/image" Target="../media/image145.svg"/><Relationship Id="rId25" Type="http://schemas.openxmlformats.org/officeDocument/2006/relationships/hyperlink" Target="https://www.iea.org/reports/electricity-grids-and-secure-energy-transitions" TargetMode="External"/><Relationship Id="rId2" Type="http://schemas.openxmlformats.org/officeDocument/2006/relationships/tags" Target="../tags/tag729.xml"/><Relationship Id="rId16" Type="http://schemas.openxmlformats.org/officeDocument/2006/relationships/image" Target="../media/image131.svg"/><Relationship Id="rId20" Type="http://schemas.openxmlformats.org/officeDocument/2006/relationships/image" Target="../media/image98.svg"/><Relationship Id="rId1" Type="http://schemas.openxmlformats.org/officeDocument/2006/relationships/tags" Target="../tags/tag728.xml"/><Relationship Id="rId6" Type="http://schemas.openxmlformats.org/officeDocument/2006/relationships/tags" Target="../tags/tag733.xml"/><Relationship Id="rId11" Type="http://schemas.openxmlformats.org/officeDocument/2006/relationships/slideLayout" Target="../slideLayouts/slideLayout11.xml"/><Relationship Id="rId24" Type="http://schemas.openxmlformats.org/officeDocument/2006/relationships/hyperlink" Target="https://www.ferc.gov/sites/default/files/2025-12/25_Annual%20Assessment%20of%20Demand%20Response_1212.pdf" TargetMode="External"/><Relationship Id="rId5" Type="http://schemas.openxmlformats.org/officeDocument/2006/relationships/tags" Target="../tags/tag732.xml"/><Relationship Id="rId15" Type="http://schemas.openxmlformats.org/officeDocument/2006/relationships/image" Target="../media/image144.svg"/><Relationship Id="rId23" Type="http://schemas.openxmlformats.org/officeDocument/2006/relationships/image" Target="../media/image149.svg"/><Relationship Id="rId28" Type="http://schemas.openxmlformats.org/officeDocument/2006/relationships/hyperlink" Target="https://business.columbia.edu/insights/climate/cki" TargetMode="External"/><Relationship Id="rId10" Type="http://schemas.openxmlformats.org/officeDocument/2006/relationships/tags" Target="../tags/tag737.xml"/><Relationship Id="rId19" Type="http://schemas.openxmlformats.org/officeDocument/2006/relationships/image" Target="../media/image147.svg"/><Relationship Id="rId4" Type="http://schemas.openxmlformats.org/officeDocument/2006/relationships/tags" Target="../tags/tag731.xml"/><Relationship Id="rId9" Type="http://schemas.openxmlformats.org/officeDocument/2006/relationships/tags" Target="../tags/tag736.xml"/><Relationship Id="rId14" Type="http://schemas.openxmlformats.org/officeDocument/2006/relationships/image" Target="../media/image97.emf"/><Relationship Id="rId22" Type="http://schemas.openxmlformats.org/officeDocument/2006/relationships/image" Target="../media/image148.svg"/><Relationship Id="rId27" Type="http://schemas.openxmlformats.org/officeDocument/2006/relationships/hyperlink" Target="https://business.columbia.edu/faculty/people/gernot-wagner" TargetMode="External"/></Relationships>
</file>

<file path=ppt/slides/_rels/slide37.xml.rels><?xml version="1.0" encoding="UTF-8" standalone="yes"?>
<Relationships xmlns="http://schemas.openxmlformats.org/package/2006/relationships"><Relationship Id="rId26" Type="http://schemas.openxmlformats.org/officeDocument/2006/relationships/tags" Target="../tags/tag763.xml"/><Relationship Id="rId21" Type="http://schemas.openxmlformats.org/officeDocument/2006/relationships/tags" Target="../tags/tag758.xml"/><Relationship Id="rId42" Type="http://schemas.openxmlformats.org/officeDocument/2006/relationships/tags" Target="../tags/tag779.xml"/><Relationship Id="rId47" Type="http://schemas.openxmlformats.org/officeDocument/2006/relationships/tags" Target="../tags/tag784.xml"/><Relationship Id="rId63" Type="http://schemas.openxmlformats.org/officeDocument/2006/relationships/tags" Target="../tags/tag800.xml"/><Relationship Id="rId68" Type="http://schemas.openxmlformats.org/officeDocument/2006/relationships/tags" Target="../tags/tag805.xml"/><Relationship Id="rId84" Type="http://schemas.openxmlformats.org/officeDocument/2006/relationships/tags" Target="../tags/tag821.xml"/><Relationship Id="rId89" Type="http://schemas.openxmlformats.org/officeDocument/2006/relationships/slideLayout" Target="../slideLayouts/slideLayout15.xml"/><Relationship Id="rId16" Type="http://schemas.openxmlformats.org/officeDocument/2006/relationships/tags" Target="../tags/tag753.xml"/><Relationship Id="rId11" Type="http://schemas.openxmlformats.org/officeDocument/2006/relationships/tags" Target="../tags/tag748.xml"/><Relationship Id="rId32" Type="http://schemas.openxmlformats.org/officeDocument/2006/relationships/tags" Target="../tags/tag769.xml"/><Relationship Id="rId37" Type="http://schemas.openxmlformats.org/officeDocument/2006/relationships/tags" Target="../tags/tag774.xml"/><Relationship Id="rId53" Type="http://schemas.openxmlformats.org/officeDocument/2006/relationships/tags" Target="../tags/tag790.xml"/><Relationship Id="rId58" Type="http://schemas.openxmlformats.org/officeDocument/2006/relationships/tags" Target="../tags/tag795.xml"/><Relationship Id="rId74" Type="http://schemas.openxmlformats.org/officeDocument/2006/relationships/tags" Target="../tags/tag811.xml"/><Relationship Id="rId79" Type="http://schemas.openxmlformats.org/officeDocument/2006/relationships/tags" Target="../tags/tag816.xml"/><Relationship Id="rId5" Type="http://schemas.openxmlformats.org/officeDocument/2006/relationships/tags" Target="../tags/tag742.xml"/><Relationship Id="rId90" Type="http://schemas.openxmlformats.org/officeDocument/2006/relationships/notesSlide" Target="../notesSlides/notesSlide25.xml"/><Relationship Id="rId95" Type="http://schemas.openxmlformats.org/officeDocument/2006/relationships/hyperlink" Target="https://www.eia.gov/electricity/annual/html/epa_10_05.html" TargetMode="External"/><Relationship Id="rId22" Type="http://schemas.openxmlformats.org/officeDocument/2006/relationships/tags" Target="../tags/tag759.xml"/><Relationship Id="rId27" Type="http://schemas.openxmlformats.org/officeDocument/2006/relationships/tags" Target="../tags/tag764.xml"/><Relationship Id="rId43" Type="http://schemas.openxmlformats.org/officeDocument/2006/relationships/tags" Target="../tags/tag780.xml"/><Relationship Id="rId48" Type="http://schemas.openxmlformats.org/officeDocument/2006/relationships/tags" Target="../tags/tag785.xml"/><Relationship Id="rId64" Type="http://schemas.openxmlformats.org/officeDocument/2006/relationships/tags" Target="../tags/tag801.xml"/><Relationship Id="rId69" Type="http://schemas.openxmlformats.org/officeDocument/2006/relationships/tags" Target="../tags/tag806.xml"/><Relationship Id="rId80" Type="http://schemas.openxmlformats.org/officeDocument/2006/relationships/tags" Target="../tags/tag817.xml"/><Relationship Id="rId85" Type="http://schemas.openxmlformats.org/officeDocument/2006/relationships/tags" Target="../tags/tag822.xml"/><Relationship Id="rId3" Type="http://schemas.openxmlformats.org/officeDocument/2006/relationships/tags" Target="../tags/tag740.xml"/><Relationship Id="rId12" Type="http://schemas.openxmlformats.org/officeDocument/2006/relationships/tags" Target="../tags/tag749.xml"/><Relationship Id="rId17" Type="http://schemas.openxmlformats.org/officeDocument/2006/relationships/tags" Target="../tags/tag754.xml"/><Relationship Id="rId25" Type="http://schemas.openxmlformats.org/officeDocument/2006/relationships/tags" Target="../tags/tag762.xml"/><Relationship Id="rId33" Type="http://schemas.openxmlformats.org/officeDocument/2006/relationships/tags" Target="../tags/tag770.xml"/><Relationship Id="rId38" Type="http://schemas.openxmlformats.org/officeDocument/2006/relationships/tags" Target="../tags/tag775.xml"/><Relationship Id="rId46" Type="http://schemas.openxmlformats.org/officeDocument/2006/relationships/tags" Target="../tags/tag783.xml"/><Relationship Id="rId59" Type="http://schemas.openxmlformats.org/officeDocument/2006/relationships/tags" Target="../tags/tag796.xml"/><Relationship Id="rId67" Type="http://schemas.openxmlformats.org/officeDocument/2006/relationships/tags" Target="../tags/tag804.xml"/><Relationship Id="rId20" Type="http://schemas.openxmlformats.org/officeDocument/2006/relationships/tags" Target="../tags/tag757.xml"/><Relationship Id="rId41" Type="http://schemas.openxmlformats.org/officeDocument/2006/relationships/tags" Target="../tags/tag778.xml"/><Relationship Id="rId54" Type="http://schemas.openxmlformats.org/officeDocument/2006/relationships/tags" Target="../tags/tag791.xml"/><Relationship Id="rId62" Type="http://schemas.openxmlformats.org/officeDocument/2006/relationships/tags" Target="../tags/tag799.xml"/><Relationship Id="rId70" Type="http://schemas.openxmlformats.org/officeDocument/2006/relationships/tags" Target="../tags/tag807.xml"/><Relationship Id="rId75" Type="http://schemas.openxmlformats.org/officeDocument/2006/relationships/tags" Target="../tags/tag812.xml"/><Relationship Id="rId83" Type="http://schemas.openxmlformats.org/officeDocument/2006/relationships/tags" Target="../tags/tag820.xml"/><Relationship Id="rId88" Type="http://schemas.openxmlformats.org/officeDocument/2006/relationships/tags" Target="../tags/tag825.xml"/><Relationship Id="rId91" Type="http://schemas.openxmlformats.org/officeDocument/2006/relationships/oleObject" Target="../embeddings/oleObject46.bin"/><Relationship Id="rId96" Type="http://schemas.openxmlformats.org/officeDocument/2006/relationships/hyperlink" Target="https://www.nga.org/publications/advanced-grid-technologies-governor-leadership-to-spur-innovation-and-adoption/" TargetMode="External"/><Relationship Id="rId1" Type="http://schemas.openxmlformats.org/officeDocument/2006/relationships/tags" Target="../tags/tag738.xml"/><Relationship Id="rId6" Type="http://schemas.openxmlformats.org/officeDocument/2006/relationships/tags" Target="../tags/tag743.xml"/><Relationship Id="rId15" Type="http://schemas.openxmlformats.org/officeDocument/2006/relationships/tags" Target="../tags/tag752.xml"/><Relationship Id="rId23" Type="http://schemas.openxmlformats.org/officeDocument/2006/relationships/tags" Target="../tags/tag760.xml"/><Relationship Id="rId28" Type="http://schemas.openxmlformats.org/officeDocument/2006/relationships/tags" Target="../tags/tag765.xml"/><Relationship Id="rId36" Type="http://schemas.openxmlformats.org/officeDocument/2006/relationships/tags" Target="../tags/tag773.xml"/><Relationship Id="rId49" Type="http://schemas.openxmlformats.org/officeDocument/2006/relationships/tags" Target="../tags/tag786.xml"/><Relationship Id="rId57" Type="http://schemas.openxmlformats.org/officeDocument/2006/relationships/tags" Target="../tags/tag794.xml"/><Relationship Id="rId10" Type="http://schemas.openxmlformats.org/officeDocument/2006/relationships/tags" Target="../tags/tag747.xml"/><Relationship Id="rId31" Type="http://schemas.openxmlformats.org/officeDocument/2006/relationships/tags" Target="../tags/tag768.xml"/><Relationship Id="rId44" Type="http://schemas.openxmlformats.org/officeDocument/2006/relationships/tags" Target="../tags/tag781.xml"/><Relationship Id="rId52" Type="http://schemas.openxmlformats.org/officeDocument/2006/relationships/tags" Target="../tags/tag789.xml"/><Relationship Id="rId60" Type="http://schemas.openxmlformats.org/officeDocument/2006/relationships/tags" Target="../tags/tag797.xml"/><Relationship Id="rId65" Type="http://schemas.openxmlformats.org/officeDocument/2006/relationships/tags" Target="../tags/tag802.xml"/><Relationship Id="rId73" Type="http://schemas.openxmlformats.org/officeDocument/2006/relationships/tags" Target="../tags/tag810.xml"/><Relationship Id="rId78" Type="http://schemas.openxmlformats.org/officeDocument/2006/relationships/tags" Target="../tags/tag815.xml"/><Relationship Id="rId81" Type="http://schemas.openxmlformats.org/officeDocument/2006/relationships/tags" Target="../tags/tag818.xml"/><Relationship Id="rId86" Type="http://schemas.openxmlformats.org/officeDocument/2006/relationships/tags" Target="../tags/tag823.xml"/><Relationship Id="rId94" Type="http://schemas.openxmlformats.org/officeDocument/2006/relationships/hyperlink" Target="https://www.energy.gov/oe/grid-resilience-and-innovation-partnerships-grip" TargetMode="External"/><Relationship Id="rId99" Type="http://schemas.openxmlformats.org/officeDocument/2006/relationships/hyperlink" Target="https://business.columbia.edu/insights/climate/cki" TargetMode="External"/><Relationship Id="rId4" Type="http://schemas.openxmlformats.org/officeDocument/2006/relationships/tags" Target="../tags/tag741.xml"/><Relationship Id="rId9" Type="http://schemas.openxmlformats.org/officeDocument/2006/relationships/tags" Target="../tags/tag746.xml"/><Relationship Id="rId13" Type="http://schemas.openxmlformats.org/officeDocument/2006/relationships/tags" Target="../tags/tag750.xml"/><Relationship Id="rId18" Type="http://schemas.openxmlformats.org/officeDocument/2006/relationships/tags" Target="../tags/tag755.xml"/><Relationship Id="rId39" Type="http://schemas.openxmlformats.org/officeDocument/2006/relationships/tags" Target="../tags/tag776.xml"/><Relationship Id="rId34" Type="http://schemas.openxmlformats.org/officeDocument/2006/relationships/tags" Target="../tags/tag771.xml"/><Relationship Id="rId50" Type="http://schemas.openxmlformats.org/officeDocument/2006/relationships/tags" Target="../tags/tag787.xml"/><Relationship Id="rId55" Type="http://schemas.openxmlformats.org/officeDocument/2006/relationships/tags" Target="../tags/tag792.xml"/><Relationship Id="rId76" Type="http://schemas.openxmlformats.org/officeDocument/2006/relationships/tags" Target="../tags/tag813.xml"/><Relationship Id="rId97" Type="http://schemas.openxmlformats.org/officeDocument/2006/relationships/hyperlink" Target="https://iot-analytics.com/wp-content/uploads/2024/02/INSIGHTS-RELEASE-Smart-electricity-meter-market-2024-Global-adoption-landscape.pdf" TargetMode="External"/><Relationship Id="rId7" Type="http://schemas.openxmlformats.org/officeDocument/2006/relationships/tags" Target="../tags/tag744.xml"/><Relationship Id="rId71" Type="http://schemas.openxmlformats.org/officeDocument/2006/relationships/tags" Target="../tags/tag808.xml"/><Relationship Id="rId92" Type="http://schemas.openxmlformats.org/officeDocument/2006/relationships/image" Target="../media/image150.emf"/><Relationship Id="rId2" Type="http://schemas.openxmlformats.org/officeDocument/2006/relationships/tags" Target="../tags/tag739.xml"/><Relationship Id="rId29" Type="http://schemas.openxmlformats.org/officeDocument/2006/relationships/tags" Target="../tags/tag766.xml"/><Relationship Id="rId24" Type="http://schemas.openxmlformats.org/officeDocument/2006/relationships/tags" Target="../tags/tag761.xml"/><Relationship Id="rId40" Type="http://schemas.openxmlformats.org/officeDocument/2006/relationships/tags" Target="../tags/tag777.xml"/><Relationship Id="rId45" Type="http://schemas.openxmlformats.org/officeDocument/2006/relationships/tags" Target="../tags/tag782.xml"/><Relationship Id="rId66" Type="http://schemas.openxmlformats.org/officeDocument/2006/relationships/tags" Target="../tags/tag803.xml"/><Relationship Id="rId87" Type="http://schemas.openxmlformats.org/officeDocument/2006/relationships/tags" Target="../tags/tag824.xml"/><Relationship Id="rId61" Type="http://schemas.openxmlformats.org/officeDocument/2006/relationships/tags" Target="../tags/tag798.xml"/><Relationship Id="rId82" Type="http://schemas.openxmlformats.org/officeDocument/2006/relationships/tags" Target="../tags/tag819.xml"/><Relationship Id="rId19" Type="http://schemas.openxmlformats.org/officeDocument/2006/relationships/tags" Target="../tags/tag756.xml"/><Relationship Id="rId14" Type="http://schemas.openxmlformats.org/officeDocument/2006/relationships/tags" Target="../tags/tag751.xml"/><Relationship Id="rId30" Type="http://schemas.openxmlformats.org/officeDocument/2006/relationships/tags" Target="../tags/tag767.xml"/><Relationship Id="rId35" Type="http://schemas.openxmlformats.org/officeDocument/2006/relationships/tags" Target="../tags/tag772.xml"/><Relationship Id="rId56" Type="http://schemas.openxmlformats.org/officeDocument/2006/relationships/tags" Target="../tags/tag793.xml"/><Relationship Id="rId77" Type="http://schemas.openxmlformats.org/officeDocument/2006/relationships/tags" Target="../tags/tag814.xml"/><Relationship Id="rId8" Type="http://schemas.openxmlformats.org/officeDocument/2006/relationships/tags" Target="../tags/tag745.xml"/><Relationship Id="rId51" Type="http://schemas.openxmlformats.org/officeDocument/2006/relationships/tags" Target="../tags/tag788.xml"/><Relationship Id="rId72" Type="http://schemas.openxmlformats.org/officeDocument/2006/relationships/tags" Target="../tags/tag809.xml"/><Relationship Id="rId93" Type="http://schemas.openxmlformats.org/officeDocument/2006/relationships/chart" Target="../charts/chart21.xml"/><Relationship Id="rId98" Type="http://schemas.openxmlformats.org/officeDocument/2006/relationships/hyperlink" Target="https://business.columbia.edu/faculty/people/gernot-wagner" TargetMode="External"/></Relationships>
</file>

<file path=ppt/slides/_rels/slide38.xml.rels><?xml version="1.0" encoding="UTF-8" standalone="yes"?>
<Relationships xmlns="http://schemas.openxmlformats.org/package/2006/relationships"><Relationship Id="rId8" Type="http://schemas.openxmlformats.org/officeDocument/2006/relationships/tags" Target="../tags/tag833.xml"/><Relationship Id="rId13" Type="http://schemas.openxmlformats.org/officeDocument/2006/relationships/oleObject" Target="../embeddings/oleObject47.bin"/><Relationship Id="rId18" Type="http://schemas.openxmlformats.org/officeDocument/2006/relationships/image" Target="../media/image98.svg"/><Relationship Id="rId26" Type="http://schemas.openxmlformats.org/officeDocument/2006/relationships/image" Target="../media/image152.svg"/><Relationship Id="rId3" Type="http://schemas.openxmlformats.org/officeDocument/2006/relationships/tags" Target="../tags/tag828.xml"/><Relationship Id="rId21" Type="http://schemas.openxmlformats.org/officeDocument/2006/relationships/hyperlink" Target="https://www.iea.org/reports/electricity-grids-and-secure-energy-transitions" TargetMode="External"/><Relationship Id="rId7" Type="http://schemas.openxmlformats.org/officeDocument/2006/relationships/tags" Target="../tags/tag832.xml"/><Relationship Id="rId12" Type="http://schemas.openxmlformats.org/officeDocument/2006/relationships/notesSlide" Target="../notesSlides/notesSlide26.xml"/><Relationship Id="rId17" Type="http://schemas.openxmlformats.org/officeDocument/2006/relationships/image" Target="../media/image147.svg"/><Relationship Id="rId25" Type="http://schemas.openxmlformats.org/officeDocument/2006/relationships/image" Target="../media/image151.svg"/><Relationship Id="rId2" Type="http://schemas.openxmlformats.org/officeDocument/2006/relationships/tags" Target="../tags/tag827.xml"/><Relationship Id="rId16" Type="http://schemas.openxmlformats.org/officeDocument/2006/relationships/image" Target="../media/image145.svg"/><Relationship Id="rId20" Type="http://schemas.openxmlformats.org/officeDocument/2006/relationships/hyperlink" Target="https://www.ferc.gov/sites/default/files/2025-12/25_Annual%20Assessment%20of%20Demand%20Response_1212.pdf" TargetMode="External"/><Relationship Id="rId1" Type="http://schemas.openxmlformats.org/officeDocument/2006/relationships/tags" Target="../tags/tag826.xml"/><Relationship Id="rId6" Type="http://schemas.openxmlformats.org/officeDocument/2006/relationships/tags" Target="../tags/tag831.xml"/><Relationship Id="rId11" Type="http://schemas.openxmlformats.org/officeDocument/2006/relationships/slideLayout" Target="../slideLayouts/slideLayout11.xml"/><Relationship Id="rId24" Type="http://schemas.openxmlformats.org/officeDocument/2006/relationships/hyperlink" Target="https://business.columbia.edu/insights/climate/cki" TargetMode="External"/><Relationship Id="rId5" Type="http://schemas.openxmlformats.org/officeDocument/2006/relationships/tags" Target="../tags/tag830.xml"/><Relationship Id="rId15" Type="http://schemas.openxmlformats.org/officeDocument/2006/relationships/image" Target="../media/image131.svg"/><Relationship Id="rId23" Type="http://schemas.openxmlformats.org/officeDocument/2006/relationships/hyperlink" Target="https://business.columbia.edu/faculty/people/gernot-wagner" TargetMode="External"/><Relationship Id="rId10" Type="http://schemas.openxmlformats.org/officeDocument/2006/relationships/tags" Target="../tags/tag835.xml"/><Relationship Id="rId19" Type="http://schemas.openxmlformats.org/officeDocument/2006/relationships/image" Target="../media/image99.svg"/><Relationship Id="rId4" Type="http://schemas.openxmlformats.org/officeDocument/2006/relationships/tags" Target="../tags/tag829.xml"/><Relationship Id="rId9" Type="http://schemas.openxmlformats.org/officeDocument/2006/relationships/tags" Target="../tags/tag834.xml"/><Relationship Id="rId14" Type="http://schemas.openxmlformats.org/officeDocument/2006/relationships/image" Target="../media/image97.emf"/><Relationship Id="rId22" Type="http://schemas.openxmlformats.org/officeDocument/2006/relationships/hyperlink" Target="https://www.ibm.com/think/topics/advanced-metering-infrastructure" TargetMode="External"/><Relationship Id="rId27" Type="http://schemas.openxmlformats.org/officeDocument/2006/relationships/image" Target="../media/image144.svg"/></Relationships>
</file>

<file path=ppt/slides/_rels/slide39.xml.rels><?xml version="1.0" encoding="UTF-8" standalone="yes"?>
<Relationships xmlns="http://schemas.openxmlformats.org/package/2006/relationships"><Relationship Id="rId8" Type="http://schemas.openxmlformats.org/officeDocument/2006/relationships/hyperlink" Target="https://www.koreatimes.co.kr/business/tech-science/20260527/kepco-deploys-ai-powered-grid-system-to-cut-annual-power-costs-by-73-mil" TargetMode="External"/><Relationship Id="rId3" Type="http://schemas.openxmlformats.org/officeDocument/2006/relationships/oleObject" Target="../embeddings/oleObject48.bin"/><Relationship Id="rId7" Type="http://schemas.openxmlformats.org/officeDocument/2006/relationships/hyperlink" Target="https://www.gminsights.com/industry-analysis/digital-twin-in-energy-and-power-market#source-6" TargetMode="External"/><Relationship Id="rId12" Type="http://schemas.openxmlformats.org/officeDocument/2006/relationships/hyperlink" Target="https://business.columbia.edu/insights/climate/cki" TargetMode="External"/><Relationship Id="rId2" Type="http://schemas.openxmlformats.org/officeDocument/2006/relationships/slideLayout" Target="../slideLayouts/slideLayout18.xml"/><Relationship Id="rId1" Type="http://schemas.openxmlformats.org/officeDocument/2006/relationships/tags" Target="../tags/tag836.xml"/><Relationship Id="rId6" Type="http://schemas.openxmlformats.org/officeDocument/2006/relationships/hyperlink" Target="https://www.mckinsey.com/industries/public-sector/our-insights/digital-twins-boosting-roi-of-government-infrastructure-investments#/" TargetMode="External"/><Relationship Id="rId11" Type="http://schemas.openxmlformats.org/officeDocument/2006/relationships/hyperlink" Target="https://business.columbia.edu/faculty/people/gernot-wagner" TargetMode="External"/><Relationship Id="rId5" Type="http://schemas.openxmlformats.org/officeDocument/2006/relationships/hyperlink" Target="https://www.iea.org/programmes/digital-demand-driven-electricity-networks-initiative/phase-i-case-studies" TargetMode="External"/><Relationship Id="rId10" Type="http://schemas.openxmlformats.org/officeDocument/2006/relationships/hyperlink" Target="https://initiatives.weforum.org/future-power-system/case-study-details/digital-twin-grid/aJYTG00000010pB4AQ" TargetMode="External"/><Relationship Id="rId4" Type="http://schemas.openxmlformats.org/officeDocument/2006/relationships/image" Target="../media/image153.emf"/><Relationship Id="rId9" Type="http://schemas.openxmlformats.org/officeDocument/2006/relationships/hyperlink" Target="https://dbr.donga.com/kfocus/view/en/article_no/1853" TargetMode="External"/></Relationships>
</file>

<file path=ppt/slides/_rels/slide40.xml.rels><?xml version="1.0" encoding="UTF-8" standalone="yes"?>
<Relationships xmlns="http://schemas.openxmlformats.org/package/2006/relationships"><Relationship Id="rId8" Type="http://schemas.openxmlformats.org/officeDocument/2006/relationships/slideLayout" Target="../slideLayouts/slideLayout11.xml"/><Relationship Id="rId13" Type="http://schemas.openxmlformats.org/officeDocument/2006/relationships/image" Target="../media/image54.svg"/><Relationship Id="rId18" Type="http://schemas.openxmlformats.org/officeDocument/2006/relationships/hyperlink" Target="https://www.ercot.com/files/docs/2024/06/10/4.3%20Emerging%20Technology%20-%20Intro%20to%20Grid%20Forming%20Inverters_revised.pdf" TargetMode="External"/><Relationship Id="rId3" Type="http://schemas.openxmlformats.org/officeDocument/2006/relationships/tags" Target="../tags/tag839.xml"/><Relationship Id="rId21" Type="http://schemas.openxmlformats.org/officeDocument/2006/relationships/hyperlink" Target="https://business.columbia.edu/insights/climate/cki" TargetMode="External"/><Relationship Id="rId7" Type="http://schemas.openxmlformats.org/officeDocument/2006/relationships/tags" Target="../tags/tag843.xml"/><Relationship Id="rId12" Type="http://schemas.openxmlformats.org/officeDocument/2006/relationships/image" Target="../media/image154.svg"/><Relationship Id="rId17" Type="http://schemas.openxmlformats.org/officeDocument/2006/relationships/hyperlink" Target="https://spectrum.ieee.org/electric-inverter" TargetMode="External"/><Relationship Id="rId2" Type="http://schemas.openxmlformats.org/officeDocument/2006/relationships/tags" Target="../tags/tag838.xml"/><Relationship Id="rId16" Type="http://schemas.openxmlformats.org/officeDocument/2006/relationships/image" Target="../media/image156.svg"/><Relationship Id="rId20" Type="http://schemas.openxmlformats.org/officeDocument/2006/relationships/hyperlink" Target="https://business.columbia.edu/faculty/people/gernot-wagner" TargetMode="External"/><Relationship Id="rId1" Type="http://schemas.openxmlformats.org/officeDocument/2006/relationships/tags" Target="../tags/tag837.xml"/><Relationship Id="rId6" Type="http://schemas.openxmlformats.org/officeDocument/2006/relationships/tags" Target="../tags/tag842.xml"/><Relationship Id="rId11" Type="http://schemas.openxmlformats.org/officeDocument/2006/relationships/image" Target="../media/image20.emf"/><Relationship Id="rId5" Type="http://schemas.openxmlformats.org/officeDocument/2006/relationships/tags" Target="../tags/tag841.xml"/><Relationship Id="rId15" Type="http://schemas.openxmlformats.org/officeDocument/2006/relationships/image" Target="../media/image155.svg"/><Relationship Id="rId23" Type="http://schemas.openxmlformats.org/officeDocument/2006/relationships/image" Target="../media/image99.svg"/><Relationship Id="rId10" Type="http://schemas.openxmlformats.org/officeDocument/2006/relationships/oleObject" Target="../embeddings/oleObject49.bin"/><Relationship Id="rId19" Type="http://schemas.openxmlformats.org/officeDocument/2006/relationships/hyperlink" Target="https://pmc.ncbi.nlm.nih.gov/articles/PMC12900292/" TargetMode="External"/><Relationship Id="rId4" Type="http://schemas.openxmlformats.org/officeDocument/2006/relationships/tags" Target="../tags/tag840.xml"/><Relationship Id="rId9" Type="http://schemas.openxmlformats.org/officeDocument/2006/relationships/notesSlide" Target="../notesSlides/notesSlide27.xml"/><Relationship Id="rId14" Type="http://schemas.openxmlformats.org/officeDocument/2006/relationships/image" Target="../media/image136.svg"/><Relationship Id="rId22" Type="http://schemas.openxmlformats.org/officeDocument/2006/relationships/image" Target="../media/image157.svg"/></Relationships>
</file>

<file path=ppt/slides/_rels/slide41.xml.rels><?xml version="1.0" encoding="UTF-8" standalone="yes"?>
<Relationships xmlns="http://schemas.openxmlformats.org/package/2006/relationships"><Relationship Id="rId26" Type="http://schemas.openxmlformats.org/officeDocument/2006/relationships/tags" Target="../tags/tag869.xml"/><Relationship Id="rId21" Type="http://schemas.openxmlformats.org/officeDocument/2006/relationships/tags" Target="../tags/tag864.xml"/><Relationship Id="rId34" Type="http://schemas.openxmlformats.org/officeDocument/2006/relationships/tags" Target="../tags/tag877.xml"/><Relationship Id="rId42" Type="http://schemas.openxmlformats.org/officeDocument/2006/relationships/tags" Target="../tags/tag885.xml"/><Relationship Id="rId47" Type="http://schemas.openxmlformats.org/officeDocument/2006/relationships/tags" Target="../tags/tag890.xml"/><Relationship Id="rId50" Type="http://schemas.openxmlformats.org/officeDocument/2006/relationships/tags" Target="../tags/tag893.xml"/><Relationship Id="rId55" Type="http://schemas.openxmlformats.org/officeDocument/2006/relationships/oleObject" Target="../embeddings/oleObject50.bin"/><Relationship Id="rId63" Type="http://schemas.openxmlformats.org/officeDocument/2006/relationships/hyperlink" Target="https://business.columbia.edu/insights/climate/cki" TargetMode="External"/><Relationship Id="rId7" Type="http://schemas.openxmlformats.org/officeDocument/2006/relationships/tags" Target="../tags/tag850.xml"/><Relationship Id="rId2" Type="http://schemas.openxmlformats.org/officeDocument/2006/relationships/tags" Target="../tags/tag845.xml"/><Relationship Id="rId16" Type="http://schemas.openxmlformats.org/officeDocument/2006/relationships/tags" Target="../tags/tag859.xml"/><Relationship Id="rId29" Type="http://schemas.openxmlformats.org/officeDocument/2006/relationships/tags" Target="../tags/tag872.xml"/><Relationship Id="rId11" Type="http://schemas.openxmlformats.org/officeDocument/2006/relationships/tags" Target="../tags/tag854.xml"/><Relationship Id="rId24" Type="http://schemas.openxmlformats.org/officeDocument/2006/relationships/tags" Target="../tags/tag867.xml"/><Relationship Id="rId32" Type="http://schemas.openxmlformats.org/officeDocument/2006/relationships/tags" Target="../tags/tag875.xml"/><Relationship Id="rId37" Type="http://schemas.openxmlformats.org/officeDocument/2006/relationships/tags" Target="../tags/tag880.xml"/><Relationship Id="rId40" Type="http://schemas.openxmlformats.org/officeDocument/2006/relationships/tags" Target="../tags/tag883.xml"/><Relationship Id="rId45" Type="http://schemas.openxmlformats.org/officeDocument/2006/relationships/tags" Target="../tags/tag888.xml"/><Relationship Id="rId53" Type="http://schemas.openxmlformats.org/officeDocument/2006/relationships/slideLayout" Target="../slideLayouts/slideLayout16.xml"/><Relationship Id="rId58" Type="http://schemas.openxmlformats.org/officeDocument/2006/relationships/hyperlink" Target="https://emp.lbl.gov/queues" TargetMode="External"/><Relationship Id="rId5" Type="http://schemas.openxmlformats.org/officeDocument/2006/relationships/tags" Target="../tags/tag848.xml"/><Relationship Id="rId61" Type="http://schemas.openxmlformats.org/officeDocument/2006/relationships/hyperlink" Target="https://www.nerc.com/globalassets/standards/projects/2025-04/documents_ferc-order-901-directives-mapping.pdf" TargetMode="External"/><Relationship Id="rId19" Type="http://schemas.openxmlformats.org/officeDocument/2006/relationships/tags" Target="../tags/tag862.xml"/><Relationship Id="rId14" Type="http://schemas.openxmlformats.org/officeDocument/2006/relationships/tags" Target="../tags/tag857.xml"/><Relationship Id="rId22" Type="http://schemas.openxmlformats.org/officeDocument/2006/relationships/tags" Target="../tags/tag865.xml"/><Relationship Id="rId27" Type="http://schemas.openxmlformats.org/officeDocument/2006/relationships/tags" Target="../tags/tag870.xml"/><Relationship Id="rId30" Type="http://schemas.openxmlformats.org/officeDocument/2006/relationships/tags" Target="../tags/tag873.xml"/><Relationship Id="rId35" Type="http://schemas.openxmlformats.org/officeDocument/2006/relationships/tags" Target="../tags/tag878.xml"/><Relationship Id="rId43" Type="http://schemas.openxmlformats.org/officeDocument/2006/relationships/tags" Target="../tags/tag886.xml"/><Relationship Id="rId48" Type="http://schemas.openxmlformats.org/officeDocument/2006/relationships/tags" Target="../tags/tag891.xml"/><Relationship Id="rId56" Type="http://schemas.openxmlformats.org/officeDocument/2006/relationships/image" Target="../media/image158.emf"/><Relationship Id="rId64" Type="http://schemas.openxmlformats.org/officeDocument/2006/relationships/chart" Target="../charts/chart22.xml"/><Relationship Id="rId8" Type="http://schemas.openxmlformats.org/officeDocument/2006/relationships/tags" Target="../tags/tag851.xml"/><Relationship Id="rId51" Type="http://schemas.openxmlformats.org/officeDocument/2006/relationships/tags" Target="../tags/tag894.xml"/><Relationship Id="rId3" Type="http://schemas.openxmlformats.org/officeDocument/2006/relationships/tags" Target="../tags/tag846.xml"/><Relationship Id="rId12" Type="http://schemas.openxmlformats.org/officeDocument/2006/relationships/tags" Target="../tags/tag855.xml"/><Relationship Id="rId17" Type="http://schemas.openxmlformats.org/officeDocument/2006/relationships/tags" Target="../tags/tag860.xml"/><Relationship Id="rId25" Type="http://schemas.openxmlformats.org/officeDocument/2006/relationships/tags" Target="../tags/tag868.xml"/><Relationship Id="rId33" Type="http://schemas.openxmlformats.org/officeDocument/2006/relationships/tags" Target="../tags/tag876.xml"/><Relationship Id="rId38" Type="http://schemas.openxmlformats.org/officeDocument/2006/relationships/tags" Target="../tags/tag881.xml"/><Relationship Id="rId46" Type="http://schemas.openxmlformats.org/officeDocument/2006/relationships/tags" Target="../tags/tag889.xml"/><Relationship Id="rId59" Type="http://schemas.openxmlformats.org/officeDocument/2006/relationships/hyperlink" Target="https://www.energy.gov/sites/default/files/2022-09/Examining%20Supply-Side%20Options%20to%20Achieve%20100%25%20Clean%20Electricity%20by%202035.pdf" TargetMode="External"/><Relationship Id="rId20" Type="http://schemas.openxmlformats.org/officeDocument/2006/relationships/tags" Target="../tags/tag863.xml"/><Relationship Id="rId41" Type="http://schemas.openxmlformats.org/officeDocument/2006/relationships/tags" Target="../tags/tag884.xml"/><Relationship Id="rId54" Type="http://schemas.openxmlformats.org/officeDocument/2006/relationships/notesSlide" Target="../notesSlides/notesSlide28.xml"/><Relationship Id="rId62" Type="http://schemas.openxmlformats.org/officeDocument/2006/relationships/hyperlink" Target="https://business.columbia.edu/faculty/people/gernot-wagner" TargetMode="External"/><Relationship Id="rId1" Type="http://schemas.openxmlformats.org/officeDocument/2006/relationships/tags" Target="../tags/tag844.xml"/><Relationship Id="rId6" Type="http://schemas.openxmlformats.org/officeDocument/2006/relationships/tags" Target="../tags/tag849.xml"/><Relationship Id="rId15" Type="http://schemas.openxmlformats.org/officeDocument/2006/relationships/tags" Target="../tags/tag858.xml"/><Relationship Id="rId23" Type="http://schemas.openxmlformats.org/officeDocument/2006/relationships/tags" Target="../tags/tag866.xml"/><Relationship Id="rId28" Type="http://schemas.openxmlformats.org/officeDocument/2006/relationships/tags" Target="../tags/tag871.xml"/><Relationship Id="rId36" Type="http://schemas.openxmlformats.org/officeDocument/2006/relationships/tags" Target="../tags/tag879.xml"/><Relationship Id="rId49" Type="http://schemas.openxmlformats.org/officeDocument/2006/relationships/tags" Target="../tags/tag892.xml"/><Relationship Id="rId57" Type="http://schemas.openxmlformats.org/officeDocument/2006/relationships/hyperlink" Target="https://go.woodmac.com/l/131501/2024-06-20/32jjnf/131501/1718885766bH6saAK7/Wood_Mackenzie_SESS_1_2024_Insight.pdf" TargetMode="External"/><Relationship Id="rId10" Type="http://schemas.openxmlformats.org/officeDocument/2006/relationships/tags" Target="../tags/tag853.xml"/><Relationship Id="rId31" Type="http://schemas.openxmlformats.org/officeDocument/2006/relationships/tags" Target="../tags/tag874.xml"/><Relationship Id="rId44" Type="http://schemas.openxmlformats.org/officeDocument/2006/relationships/tags" Target="../tags/tag887.xml"/><Relationship Id="rId52" Type="http://schemas.openxmlformats.org/officeDocument/2006/relationships/tags" Target="../tags/tag895.xml"/><Relationship Id="rId60" Type="http://schemas.openxmlformats.org/officeDocument/2006/relationships/hyperlink" Target="https://www.eia.gov/electricity/monthly/" TargetMode="External"/><Relationship Id="rId65" Type="http://schemas.openxmlformats.org/officeDocument/2006/relationships/chart" Target="../charts/chart23.xml"/><Relationship Id="rId4" Type="http://schemas.openxmlformats.org/officeDocument/2006/relationships/tags" Target="../tags/tag847.xml"/><Relationship Id="rId9" Type="http://schemas.openxmlformats.org/officeDocument/2006/relationships/tags" Target="../tags/tag852.xml"/><Relationship Id="rId13" Type="http://schemas.openxmlformats.org/officeDocument/2006/relationships/tags" Target="../tags/tag856.xml"/><Relationship Id="rId18" Type="http://schemas.openxmlformats.org/officeDocument/2006/relationships/tags" Target="../tags/tag861.xml"/><Relationship Id="rId39" Type="http://schemas.openxmlformats.org/officeDocument/2006/relationships/tags" Target="../tags/tag882.xml"/></Relationships>
</file>

<file path=ppt/slides/_rels/slide42.xml.rels><?xml version="1.0" encoding="UTF-8" standalone="yes"?>
<Relationships xmlns="http://schemas.openxmlformats.org/package/2006/relationships"><Relationship Id="rId8" Type="http://schemas.openxmlformats.org/officeDocument/2006/relationships/tags" Target="../tags/tag903.xml"/><Relationship Id="rId13" Type="http://schemas.openxmlformats.org/officeDocument/2006/relationships/tags" Target="../tags/tag908.xml"/><Relationship Id="rId18" Type="http://schemas.openxmlformats.org/officeDocument/2006/relationships/oleObject" Target="../embeddings/oleObject51.bin"/><Relationship Id="rId26" Type="http://schemas.openxmlformats.org/officeDocument/2006/relationships/hyperlink" Target="https://www.energy-storage.news/sungrows-grid-forming-pcs-achieves-19-second-black-start-at-worlds-first-30mw-test-facility/" TargetMode="External"/><Relationship Id="rId3" Type="http://schemas.openxmlformats.org/officeDocument/2006/relationships/tags" Target="../tags/tag898.xml"/><Relationship Id="rId21" Type="http://schemas.openxmlformats.org/officeDocument/2006/relationships/chart" Target="../charts/chart25.xml"/><Relationship Id="rId7" Type="http://schemas.openxmlformats.org/officeDocument/2006/relationships/tags" Target="../tags/tag902.xml"/><Relationship Id="rId12" Type="http://schemas.openxmlformats.org/officeDocument/2006/relationships/tags" Target="../tags/tag907.xml"/><Relationship Id="rId17" Type="http://schemas.openxmlformats.org/officeDocument/2006/relationships/notesSlide" Target="../notesSlides/notesSlide29.xml"/><Relationship Id="rId25" Type="http://schemas.openxmlformats.org/officeDocument/2006/relationships/hyperlink" Target="http://nationalgrid.com/" TargetMode="External"/><Relationship Id="rId2" Type="http://schemas.openxmlformats.org/officeDocument/2006/relationships/tags" Target="../tags/tag897.xml"/><Relationship Id="rId16" Type="http://schemas.openxmlformats.org/officeDocument/2006/relationships/slideLayout" Target="../slideLayouts/slideLayout15.xml"/><Relationship Id="rId20" Type="http://schemas.openxmlformats.org/officeDocument/2006/relationships/chart" Target="../charts/chart24.xml"/><Relationship Id="rId29" Type="http://schemas.openxmlformats.org/officeDocument/2006/relationships/hyperlink" Target="https://business.columbia.edu/faculty/people/gernot-wagner" TargetMode="External"/><Relationship Id="rId1" Type="http://schemas.openxmlformats.org/officeDocument/2006/relationships/tags" Target="../tags/tag896.xml"/><Relationship Id="rId6" Type="http://schemas.openxmlformats.org/officeDocument/2006/relationships/tags" Target="../tags/tag901.xml"/><Relationship Id="rId11" Type="http://schemas.openxmlformats.org/officeDocument/2006/relationships/tags" Target="../tags/tag906.xml"/><Relationship Id="rId24" Type="http://schemas.openxmlformats.org/officeDocument/2006/relationships/hyperlink" Target="https://www.neso.energy/industry-information/balancing-services/network-services/stability-network-services#Phase-3-concluded" TargetMode="External"/><Relationship Id="rId5" Type="http://schemas.openxmlformats.org/officeDocument/2006/relationships/tags" Target="../tags/tag900.xml"/><Relationship Id="rId15" Type="http://schemas.openxmlformats.org/officeDocument/2006/relationships/tags" Target="../tags/tag910.xml"/><Relationship Id="rId23" Type="http://schemas.openxmlformats.org/officeDocument/2006/relationships/hyperlink" Target="https://standards.ieee.org/ieee/2800/10453/" TargetMode="External"/><Relationship Id="rId28" Type="http://schemas.openxmlformats.org/officeDocument/2006/relationships/hyperlink" Target="https://www.aemo.com.au/newsroom/media-release/batteries-continue-to-dominate-nem-connections-as-pipeline-grows" TargetMode="External"/><Relationship Id="rId10" Type="http://schemas.openxmlformats.org/officeDocument/2006/relationships/tags" Target="../tags/tag905.xml"/><Relationship Id="rId19" Type="http://schemas.openxmlformats.org/officeDocument/2006/relationships/image" Target="../media/image159.emf"/><Relationship Id="rId4" Type="http://schemas.openxmlformats.org/officeDocument/2006/relationships/tags" Target="../tags/tag899.xml"/><Relationship Id="rId9" Type="http://schemas.openxmlformats.org/officeDocument/2006/relationships/tags" Target="../tags/tag904.xml"/><Relationship Id="rId14" Type="http://schemas.openxmlformats.org/officeDocument/2006/relationships/tags" Target="../tags/tag909.xml"/><Relationship Id="rId22" Type="http://schemas.openxmlformats.org/officeDocument/2006/relationships/hyperlink" Target="https://www.nerc.com/comm/RSTC_Reliability_Guidelines/White_Paper_GFM_Functional_Specification.pdf" TargetMode="External"/><Relationship Id="rId27" Type="http://schemas.openxmlformats.org/officeDocument/2006/relationships/hyperlink" Target="https://www.aemo.com.au/consultations/current-and-closed-consultations/grid-forming-technology-access-standards-technical-requirements-review" TargetMode="External"/><Relationship Id="rId30" Type="http://schemas.openxmlformats.org/officeDocument/2006/relationships/hyperlink" Target="https://business.columbia.edu/insights/climate/cki" TargetMode="External"/></Relationships>
</file>

<file path=ppt/slides/_rels/slide43.xml.rels><?xml version="1.0" encoding="UTF-8" standalone="yes"?>
<Relationships xmlns="http://schemas.openxmlformats.org/package/2006/relationships"><Relationship Id="rId8" Type="http://schemas.openxmlformats.org/officeDocument/2006/relationships/oleObject" Target="../embeddings/oleObject52.bin"/><Relationship Id="rId13" Type="http://schemas.openxmlformats.org/officeDocument/2006/relationships/hyperlink" Target="https://climateprogramportal.org/wp-content/uploads/2025/06/LIFTOFF_DOE_VPP_2023.pdf" TargetMode="External"/><Relationship Id="rId18" Type="http://schemas.openxmlformats.org/officeDocument/2006/relationships/image" Target="../media/image160.svg"/><Relationship Id="rId3" Type="http://schemas.openxmlformats.org/officeDocument/2006/relationships/tags" Target="../tags/tag913.xml"/><Relationship Id="rId7" Type="http://schemas.openxmlformats.org/officeDocument/2006/relationships/notesSlide" Target="../notesSlides/notesSlide30.xml"/><Relationship Id="rId12" Type="http://schemas.openxmlformats.org/officeDocument/2006/relationships/hyperlink" Target="https://www.wri.org/insights/advanced-transmission-technologies-us-power-grid" TargetMode="External"/><Relationship Id="rId17" Type="http://schemas.openxmlformats.org/officeDocument/2006/relationships/image" Target="../media/image54.svg"/><Relationship Id="rId2" Type="http://schemas.openxmlformats.org/officeDocument/2006/relationships/tags" Target="../tags/tag912.xml"/><Relationship Id="rId16" Type="http://schemas.openxmlformats.org/officeDocument/2006/relationships/image" Target="../media/image144.svg"/><Relationship Id="rId20" Type="http://schemas.openxmlformats.org/officeDocument/2006/relationships/image" Target="../media/image162.svg"/><Relationship Id="rId1" Type="http://schemas.openxmlformats.org/officeDocument/2006/relationships/tags" Target="../tags/tag911.xml"/><Relationship Id="rId6" Type="http://schemas.openxmlformats.org/officeDocument/2006/relationships/slideLayout" Target="../slideLayouts/slideLayout11.xml"/><Relationship Id="rId11" Type="http://schemas.openxmlformats.org/officeDocument/2006/relationships/image" Target="../media/image99.svg"/><Relationship Id="rId5" Type="http://schemas.openxmlformats.org/officeDocument/2006/relationships/tags" Target="../tags/tag915.xml"/><Relationship Id="rId15" Type="http://schemas.openxmlformats.org/officeDocument/2006/relationships/hyperlink" Target="https://business.columbia.edu/insights/climate/cki" TargetMode="External"/><Relationship Id="rId10" Type="http://schemas.openxmlformats.org/officeDocument/2006/relationships/image" Target="../media/image98.svg"/><Relationship Id="rId19" Type="http://schemas.openxmlformats.org/officeDocument/2006/relationships/image" Target="../media/image161.svg"/><Relationship Id="rId4" Type="http://schemas.openxmlformats.org/officeDocument/2006/relationships/tags" Target="../tags/tag914.xml"/><Relationship Id="rId9" Type="http://schemas.openxmlformats.org/officeDocument/2006/relationships/image" Target="../media/image97.emf"/><Relationship Id="rId14" Type="http://schemas.openxmlformats.org/officeDocument/2006/relationships/hyperlink" Target="https://business.columbia.edu/faculty/people/gernot-wagner" TargetMode="External"/></Relationships>
</file>

<file path=ppt/slides/_rels/slide44.xml.rels><?xml version="1.0" encoding="UTF-8" standalone="yes"?>
<Relationships xmlns="http://schemas.openxmlformats.org/package/2006/relationships"><Relationship Id="rId8" Type="http://schemas.openxmlformats.org/officeDocument/2006/relationships/hyperlink" Target="https://www.hitachienergy.com/us/en/products-and-solutions/facts/static-var-compensation-svc" TargetMode="External"/><Relationship Id="rId13" Type="http://schemas.openxmlformats.org/officeDocument/2006/relationships/hyperlink" Target="https://www.entsoe.eu/technopedia/techsheets/phase-shifting-transformers/" TargetMode="External"/><Relationship Id="rId3" Type="http://schemas.openxmlformats.org/officeDocument/2006/relationships/slideLayout" Target="../slideLayouts/slideLayout11.xml"/><Relationship Id="rId7" Type="http://schemas.openxmlformats.org/officeDocument/2006/relationships/hyperlink" Target="https://www.siemens-energy.com/us/en/home/products-services/product/svcplus.html" TargetMode="External"/><Relationship Id="rId12" Type="http://schemas.openxmlformats.org/officeDocument/2006/relationships/hyperlink" Target="https://ui.adsabs.harvard.edu/abs/2001PhDT.......223S/abstract" TargetMode="External"/><Relationship Id="rId2" Type="http://schemas.openxmlformats.org/officeDocument/2006/relationships/tags" Target="../tags/tag917.xml"/><Relationship Id="rId16" Type="http://schemas.openxmlformats.org/officeDocument/2006/relationships/hyperlink" Target="https://business.columbia.edu/insights/climate/cki" TargetMode="External"/><Relationship Id="rId1" Type="http://schemas.openxmlformats.org/officeDocument/2006/relationships/tags" Target="../tags/tag916.xml"/><Relationship Id="rId6" Type="http://schemas.openxmlformats.org/officeDocument/2006/relationships/image" Target="../media/image163.emf"/><Relationship Id="rId11" Type="http://schemas.openxmlformats.org/officeDocument/2006/relationships/hyperlink" Target="https://www.hitachienergy.com/products-and-solutions/facts/fixed-series-compensation" TargetMode="External"/><Relationship Id="rId5" Type="http://schemas.openxmlformats.org/officeDocument/2006/relationships/oleObject" Target="../embeddings/oleObject53.bin"/><Relationship Id="rId15" Type="http://schemas.openxmlformats.org/officeDocument/2006/relationships/hyperlink" Target="https://business.columbia.edu/faculty/people/gernot-wagner" TargetMode="External"/><Relationship Id="rId10" Type="http://schemas.openxmlformats.org/officeDocument/2006/relationships/hyperlink" Target="https://library.e.abb.com/public/f0c1a216760c636fc1256ef40050a94c/04-17%20ENG%209905.pdf" TargetMode="External"/><Relationship Id="rId4" Type="http://schemas.openxmlformats.org/officeDocument/2006/relationships/notesSlide" Target="../notesSlides/notesSlide31.xml"/><Relationship Id="rId9" Type="http://schemas.openxmlformats.org/officeDocument/2006/relationships/hyperlink" Target="https://www.hitachienergy.com/us/en/products-and-solutions/facts/thyristor-controlled-series-compensation" TargetMode="External"/><Relationship Id="rId14" Type="http://schemas.openxmlformats.org/officeDocument/2006/relationships/hyperlink" Target="https://electrical-engineering-portal.com/flexible-ac-transmission-system-what-and-why" TargetMode="External"/></Relationships>
</file>

<file path=ppt/slides/_rels/slide45.xml.rels><?xml version="1.0" encoding="UTF-8" standalone="yes"?>
<Relationships xmlns="http://schemas.openxmlformats.org/package/2006/relationships"><Relationship Id="rId8" Type="http://schemas.openxmlformats.org/officeDocument/2006/relationships/hyperlink" Target="https://www.smartwires.com/wp-content/uploads/2026/06/NEGT-Case-Study-2026.pdf" TargetMode="External"/><Relationship Id="rId3" Type="http://schemas.openxmlformats.org/officeDocument/2006/relationships/oleObject" Target="../embeddings/oleObject54.bin"/><Relationship Id="rId7" Type="http://schemas.openxmlformats.org/officeDocument/2006/relationships/hyperlink" Target="https://www.smartwires.com/2024/05/02/national-grid-and-smart-wires-aim-to-reduce-grid-bottlenecks-through-new-innovation-project/" TargetMode="External"/><Relationship Id="rId2" Type="http://schemas.openxmlformats.org/officeDocument/2006/relationships/slideLayout" Target="../slideLayouts/slideLayout16.xml"/><Relationship Id="rId1" Type="http://schemas.openxmlformats.org/officeDocument/2006/relationships/tags" Target="../tags/tag918.xml"/><Relationship Id="rId6" Type="http://schemas.openxmlformats.org/officeDocument/2006/relationships/hyperlink" Target="https://www.smartwires.com/2025/05/28/pge-and-smart-wires-enhance-grid-reliability-capacity-for-data-centers-in-san-jose/" TargetMode="External"/><Relationship Id="rId11" Type="http://schemas.openxmlformats.org/officeDocument/2006/relationships/image" Target="../media/image165.png"/><Relationship Id="rId5" Type="http://schemas.openxmlformats.org/officeDocument/2006/relationships/hyperlink" Target="https://www.smartwires.com/wp-content/uploads/2026/06/PGE-San-Jose-Area-Project-Case-Study-2026.pdf" TargetMode="External"/><Relationship Id="rId10" Type="http://schemas.openxmlformats.org/officeDocument/2006/relationships/hyperlink" Target="https://business.columbia.edu/insights/climate/cki" TargetMode="External"/><Relationship Id="rId4" Type="http://schemas.openxmlformats.org/officeDocument/2006/relationships/image" Target="../media/image164.emf"/><Relationship Id="rId9" Type="http://schemas.openxmlformats.org/officeDocument/2006/relationships/hyperlink" Target="https://business.columbia.edu/faculty/people/gernot-wagner" TargetMode="External"/></Relationships>
</file>

<file path=ppt/slides/_rels/slide46.xml.rels><?xml version="1.0" encoding="UTF-8" standalone="yes"?>
<Relationships xmlns="http://schemas.openxmlformats.org/package/2006/relationships"><Relationship Id="rId8" Type="http://schemas.openxmlformats.org/officeDocument/2006/relationships/slideLayout" Target="../slideLayouts/slideLayout11.xml"/><Relationship Id="rId13" Type="http://schemas.openxmlformats.org/officeDocument/2006/relationships/image" Target="../media/image99.svg"/><Relationship Id="rId18" Type="http://schemas.openxmlformats.org/officeDocument/2006/relationships/hyperlink" Target="https://business.columbia.edu/faculty/people/gernot-wagner" TargetMode="External"/><Relationship Id="rId26" Type="http://schemas.openxmlformats.org/officeDocument/2006/relationships/image" Target="../media/image169.svg"/><Relationship Id="rId3" Type="http://schemas.openxmlformats.org/officeDocument/2006/relationships/tags" Target="../tags/tag921.xml"/><Relationship Id="rId21" Type="http://schemas.openxmlformats.org/officeDocument/2006/relationships/image" Target="../media/image155.svg"/><Relationship Id="rId7" Type="http://schemas.openxmlformats.org/officeDocument/2006/relationships/tags" Target="../tags/tag925.xml"/><Relationship Id="rId12" Type="http://schemas.openxmlformats.org/officeDocument/2006/relationships/image" Target="../media/image98.svg"/><Relationship Id="rId17" Type="http://schemas.openxmlformats.org/officeDocument/2006/relationships/hyperlink" Target="https://www.iea.org/energy-system/electricity/grid-scale-storage" TargetMode="External"/><Relationship Id="rId25" Type="http://schemas.openxmlformats.org/officeDocument/2006/relationships/image" Target="../media/image168.svg"/><Relationship Id="rId2" Type="http://schemas.openxmlformats.org/officeDocument/2006/relationships/tags" Target="../tags/tag920.xml"/><Relationship Id="rId16" Type="http://schemas.openxmlformats.org/officeDocument/2006/relationships/hyperlink" Target="https://seia.org/blog/why-batteries-are-the-electric-grids-most-powerful-asset/" TargetMode="External"/><Relationship Id="rId20" Type="http://schemas.openxmlformats.org/officeDocument/2006/relationships/image" Target="../media/image136.svg"/><Relationship Id="rId1" Type="http://schemas.openxmlformats.org/officeDocument/2006/relationships/tags" Target="../tags/tag919.xml"/><Relationship Id="rId6" Type="http://schemas.openxmlformats.org/officeDocument/2006/relationships/tags" Target="../tags/tag924.xml"/><Relationship Id="rId11" Type="http://schemas.openxmlformats.org/officeDocument/2006/relationships/image" Target="../media/image97.emf"/><Relationship Id="rId24" Type="http://schemas.openxmlformats.org/officeDocument/2006/relationships/image" Target="../media/image167.svg"/><Relationship Id="rId5" Type="http://schemas.openxmlformats.org/officeDocument/2006/relationships/tags" Target="../tags/tag923.xml"/><Relationship Id="rId15" Type="http://schemas.openxmlformats.org/officeDocument/2006/relationships/hyperlink" Target="https://about.bnef.com/insights/clean-energy/energy-storage-enters-the-100-gigawatt-era-three-things-to-know/" TargetMode="External"/><Relationship Id="rId23" Type="http://schemas.openxmlformats.org/officeDocument/2006/relationships/image" Target="../media/image166.svg"/><Relationship Id="rId10" Type="http://schemas.openxmlformats.org/officeDocument/2006/relationships/oleObject" Target="../embeddings/oleObject55.bin"/><Relationship Id="rId19" Type="http://schemas.openxmlformats.org/officeDocument/2006/relationships/hyperlink" Target="https://business.columbia.edu/insights/climate/cki" TargetMode="External"/><Relationship Id="rId4" Type="http://schemas.openxmlformats.org/officeDocument/2006/relationships/tags" Target="../tags/tag922.xml"/><Relationship Id="rId9" Type="http://schemas.openxmlformats.org/officeDocument/2006/relationships/notesSlide" Target="../notesSlides/notesSlide32.xml"/><Relationship Id="rId14" Type="http://schemas.openxmlformats.org/officeDocument/2006/relationships/hyperlink" Target="https://www.weforum.org/stories/2026/02/battery-storage-grid-energy-demand/" TargetMode="External"/><Relationship Id="rId22" Type="http://schemas.openxmlformats.org/officeDocument/2006/relationships/image" Target="../media/image91.svg"/></Relationships>
</file>

<file path=ppt/slides/_rels/slide47.xml.rels><?xml version="1.0" encoding="UTF-8" standalone="yes"?>
<Relationships xmlns="http://schemas.openxmlformats.org/package/2006/relationships"><Relationship Id="rId13" Type="http://schemas.openxmlformats.org/officeDocument/2006/relationships/tags" Target="../tags/tag938.xml"/><Relationship Id="rId18" Type="http://schemas.openxmlformats.org/officeDocument/2006/relationships/tags" Target="../tags/tag943.xml"/><Relationship Id="rId26" Type="http://schemas.openxmlformats.org/officeDocument/2006/relationships/tags" Target="../tags/tag951.xml"/><Relationship Id="rId39" Type="http://schemas.openxmlformats.org/officeDocument/2006/relationships/chart" Target="../charts/chart27.xml"/><Relationship Id="rId21" Type="http://schemas.openxmlformats.org/officeDocument/2006/relationships/tags" Target="../tags/tag946.xml"/><Relationship Id="rId34" Type="http://schemas.openxmlformats.org/officeDocument/2006/relationships/slideLayout" Target="../slideLayouts/slideLayout18.xml"/><Relationship Id="rId42" Type="http://schemas.openxmlformats.org/officeDocument/2006/relationships/hyperlink" Target="https://www.caiso.com/documents/appendicesc-f-fifthreplacementcaisotariff_15-dec-10.pdf" TargetMode="External"/><Relationship Id="rId7" Type="http://schemas.openxmlformats.org/officeDocument/2006/relationships/tags" Target="../tags/tag932.xml"/><Relationship Id="rId2" Type="http://schemas.openxmlformats.org/officeDocument/2006/relationships/tags" Target="../tags/tag927.xml"/><Relationship Id="rId16" Type="http://schemas.openxmlformats.org/officeDocument/2006/relationships/tags" Target="../tags/tag941.xml"/><Relationship Id="rId29" Type="http://schemas.openxmlformats.org/officeDocument/2006/relationships/tags" Target="../tags/tag954.xml"/><Relationship Id="rId1" Type="http://schemas.openxmlformats.org/officeDocument/2006/relationships/tags" Target="../tags/tag926.xml"/><Relationship Id="rId6" Type="http://schemas.openxmlformats.org/officeDocument/2006/relationships/tags" Target="../tags/tag931.xml"/><Relationship Id="rId11" Type="http://schemas.openxmlformats.org/officeDocument/2006/relationships/tags" Target="../tags/tag936.xml"/><Relationship Id="rId24" Type="http://schemas.openxmlformats.org/officeDocument/2006/relationships/tags" Target="../tags/tag949.xml"/><Relationship Id="rId32" Type="http://schemas.openxmlformats.org/officeDocument/2006/relationships/tags" Target="../tags/tag957.xml"/><Relationship Id="rId37" Type="http://schemas.openxmlformats.org/officeDocument/2006/relationships/image" Target="../media/image123.emf"/><Relationship Id="rId40" Type="http://schemas.openxmlformats.org/officeDocument/2006/relationships/hyperlink" Target="https://www.gridstatus.io/" TargetMode="External"/><Relationship Id="rId45" Type="http://schemas.openxmlformats.org/officeDocument/2006/relationships/hyperlink" Target="https://business.columbia.edu/faculty/people/gernot-wagner" TargetMode="External"/><Relationship Id="rId5" Type="http://schemas.openxmlformats.org/officeDocument/2006/relationships/tags" Target="../tags/tag930.xml"/><Relationship Id="rId15" Type="http://schemas.openxmlformats.org/officeDocument/2006/relationships/tags" Target="../tags/tag940.xml"/><Relationship Id="rId23" Type="http://schemas.openxmlformats.org/officeDocument/2006/relationships/tags" Target="../tags/tag948.xml"/><Relationship Id="rId28" Type="http://schemas.openxmlformats.org/officeDocument/2006/relationships/tags" Target="../tags/tag953.xml"/><Relationship Id="rId36" Type="http://schemas.openxmlformats.org/officeDocument/2006/relationships/oleObject" Target="../embeddings/oleObject56.bin"/><Relationship Id="rId10" Type="http://schemas.openxmlformats.org/officeDocument/2006/relationships/tags" Target="../tags/tag935.xml"/><Relationship Id="rId19" Type="http://schemas.openxmlformats.org/officeDocument/2006/relationships/tags" Target="../tags/tag944.xml"/><Relationship Id="rId31" Type="http://schemas.openxmlformats.org/officeDocument/2006/relationships/tags" Target="../tags/tag956.xml"/><Relationship Id="rId44" Type="http://schemas.openxmlformats.org/officeDocument/2006/relationships/hyperlink" Target="https://kleinmanenergy.upenn.edu/commentary/blog/part-1-wholesale-electricity-markets-is-it-the-lmp-or-the-lmp-alone/" TargetMode="External"/><Relationship Id="rId4" Type="http://schemas.openxmlformats.org/officeDocument/2006/relationships/tags" Target="../tags/tag929.xml"/><Relationship Id="rId9" Type="http://schemas.openxmlformats.org/officeDocument/2006/relationships/tags" Target="../tags/tag934.xml"/><Relationship Id="rId14" Type="http://schemas.openxmlformats.org/officeDocument/2006/relationships/tags" Target="../tags/tag939.xml"/><Relationship Id="rId22" Type="http://schemas.openxmlformats.org/officeDocument/2006/relationships/tags" Target="../tags/tag947.xml"/><Relationship Id="rId27" Type="http://schemas.openxmlformats.org/officeDocument/2006/relationships/tags" Target="../tags/tag952.xml"/><Relationship Id="rId30" Type="http://schemas.openxmlformats.org/officeDocument/2006/relationships/tags" Target="../tags/tag955.xml"/><Relationship Id="rId35" Type="http://schemas.openxmlformats.org/officeDocument/2006/relationships/notesSlide" Target="../notesSlides/notesSlide33.xml"/><Relationship Id="rId43" Type="http://schemas.openxmlformats.org/officeDocument/2006/relationships/hyperlink" Target="https://www.pcienergysolutions.com/2025/02/22/how-congestion-impacts-locational-marginal-pricing-lmp-in-caiso/" TargetMode="External"/><Relationship Id="rId8" Type="http://schemas.openxmlformats.org/officeDocument/2006/relationships/tags" Target="../tags/tag933.xml"/><Relationship Id="rId3" Type="http://schemas.openxmlformats.org/officeDocument/2006/relationships/tags" Target="../tags/tag928.xml"/><Relationship Id="rId12" Type="http://schemas.openxmlformats.org/officeDocument/2006/relationships/tags" Target="../tags/tag937.xml"/><Relationship Id="rId17" Type="http://schemas.openxmlformats.org/officeDocument/2006/relationships/tags" Target="../tags/tag942.xml"/><Relationship Id="rId25" Type="http://schemas.openxmlformats.org/officeDocument/2006/relationships/tags" Target="../tags/tag950.xml"/><Relationship Id="rId33" Type="http://schemas.openxmlformats.org/officeDocument/2006/relationships/tags" Target="../tags/tag958.xml"/><Relationship Id="rId38" Type="http://schemas.openxmlformats.org/officeDocument/2006/relationships/chart" Target="../charts/chart26.xml"/><Relationship Id="rId46" Type="http://schemas.openxmlformats.org/officeDocument/2006/relationships/hyperlink" Target="https://business.columbia.edu/insights/climate/cki" TargetMode="External"/><Relationship Id="rId20" Type="http://schemas.openxmlformats.org/officeDocument/2006/relationships/tags" Target="../tags/tag945.xml"/><Relationship Id="rId41" Type="http://schemas.openxmlformats.org/officeDocument/2006/relationships/hyperlink" Target="http://www.caiso.com/documents/2023-special-report-on-battery-storage-jul-16-2024.pdf" TargetMode="External"/></Relationships>
</file>

<file path=ppt/slides/_rels/slide48.xml.rels><?xml version="1.0" encoding="UTF-8" standalone="yes"?>
<Relationships xmlns="http://schemas.openxmlformats.org/package/2006/relationships"><Relationship Id="rId13" Type="http://schemas.openxmlformats.org/officeDocument/2006/relationships/tags" Target="../tags/tag971.xml"/><Relationship Id="rId18" Type="http://schemas.openxmlformats.org/officeDocument/2006/relationships/tags" Target="../tags/tag976.xml"/><Relationship Id="rId26" Type="http://schemas.openxmlformats.org/officeDocument/2006/relationships/tags" Target="../tags/tag984.xml"/><Relationship Id="rId39" Type="http://schemas.openxmlformats.org/officeDocument/2006/relationships/hyperlink" Target="https://modoenergy.com/research/en/caiso-battery-fleet-2025-q4-15gw-interconnection-queue-standalone-colocated" TargetMode="External"/><Relationship Id="rId21" Type="http://schemas.openxmlformats.org/officeDocument/2006/relationships/tags" Target="../tags/tag979.xml"/><Relationship Id="rId34" Type="http://schemas.openxmlformats.org/officeDocument/2006/relationships/oleObject" Target="../embeddings/oleObject57.bin"/><Relationship Id="rId42" Type="http://schemas.openxmlformats.org/officeDocument/2006/relationships/hyperlink" Target="https://www.iea.org/commentaries/battery-storage-is-scaling-up-and-taking-on-a-larger-system-role" TargetMode="External"/><Relationship Id="rId47" Type="http://schemas.openxmlformats.org/officeDocument/2006/relationships/hyperlink" Target="https://business.columbia.edu/insights/climate/cki" TargetMode="External"/><Relationship Id="rId7" Type="http://schemas.openxmlformats.org/officeDocument/2006/relationships/tags" Target="../tags/tag965.xml"/><Relationship Id="rId2" Type="http://schemas.openxmlformats.org/officeDocument/2006/relationships/tags" Target="../tags/tag960.xml"/><Relationship Id="rId16" Type="http://schemas.openxmlformats.org/officeDocument/2006/relationships/tags" Target="../tags/tag974.xml"/><Relationship Id="rId29" Type="http://schemas.openxmlformats.org/officeDocument/2006/relationships/tags" Target="../tags/tag987.xml"/><Relationship Id="rId1" Type="http://schemas.openxmlformats.org/officeDocument/2006/relationships/tags" Target="../tags/tag959.xml"/><Relationship Id="rId6" Type="http://schemas.openxmlformats.org/officeDocument/2006/relationships/tags" Target="../tags/tag964.xml"/><Relationship Id="rId11" Type="http://schemas.openxmlformats.org/officeDocument/2006/relationships/tags" Target="../tags/tag969.xml"/><Relationship Id="rId24" Type="http://schemas.openxmlformats.org/officeDocument/2006/relationships/tags" Target="../tags/tag982.xml"/><Relationship Id="rId32" Type="http://schemas.openxmlformats.org/officeDocument/2006/relationships/slideLayout" Target="../slideLayouts/slideLayout15.xml"/><Relationship Id="rId37" Type="http://schemas.openxmlformats.org/officeDocument/2006/relationships/chart" Target="../charts/chart29.xml"/><Relationship Id="rId40" Type="http://schemas.openxmlformats.org/officeDocument/2006/relationships/hyperlink" Target="https://blog.gridstatus.io/batteries-ercot-ancillary-services-2024/" TargetMode="External"/><Relationship Id="rId45" Type="http://schemas.openxmlformats.org/officeDocument/2006/relationships/hyperlink" Target="https://www.gridstatus.io/" TargetMode="External"/><Relationship Id="rId5" Type="http://schemas.openxmlformats.org/officeDocument/2006/relationships/tags" Target="../tags/tag963.xml"/><Relationship Id="rId15" Type="http://schemas.openxmlformats.org/officeDocument/2006/relationships/tags" Target="../tags/tag973.xml"/><Relationship Id="rId23" Type="http://schemas.openxmlformats.org/officeDocument/2006/relationships/tags" Target="../tags/tag981.xml"/><Relationship Id="rId28" Type="http://schemas.openxmlformats.org/officeDocument/2006/relationships/tags" Target="../tags/tag986.xml"/><Relationship Id="rId36" Type="http://schemas.openxmlformats.org/officeDocument/2006/relationships/chart" Target="../charts/chart28.xml"/><Relationship Id="rId10" Type="http://schemas.openxmlformats.org/officeDocument/2006/relationships/tags" Target="../tags/tag968.xml"/><Relationship Id="rId19" Type="http://schemas.openxmlformats.org/officeDocument/2006/relationships/tags" Target="../tags/tag977.xml"/><Relationship Id="rId31" Type="http://schemas.openxmlformats.org/officeDocument/2006/relationships/tags" Target="../tags/tag989.xml"/><Relationship Id="rId44" Type="http://schemas.openxmlformats.org/officeDocument/2006/relationships/hyperlink" Target="https://www.caiso.com/documents/2024-special-report-on-battery-storage-may-29-2025.pdf" TargetMode="External"/><Relationship Id="rId4" Type="http://schemas.openxmlformats.org/officeDocument/2006/relationships/tags" Target="../tags/tag962.xml"/><Relationship Id="rId9" Type="http://schemas.openxmlformats.org/officeDocument/2006/relationships/tags" Target="../tags/tag967.xml"/><Relationship Id="rId14" Type="http://schemas.openxmlformats.org/officeDocument/2006/relationships/tags" Target="../tags/tag972.xml"/><Relationship Id="rId22" Type="http://schemas.openxmlformats.org/officeDocument/2006/relationships/tags" Target="../tags/tag980.xml"/><Relationship Id="rId27" Type="http://schemas.openxmlformats.org/officeDocument/2006/relationships/tags" Target="../tags/tag985.xml"/><Relationship Id="rId30" Type="http://schemas.openxmlformats.org/officeDocument/2006/relationships/tags" Target="../tags/tag988.xml"/><Relationship Id="rId35" Type="http://schemas.openxmlformats.org/officeDocument/2006/relationships/image" Target="../media/image170.emf"/><Relationship Id="rId43" Type="http://schemas.openxmlformats.org/officeDocument/2006/relationships/hyperlink" Target="https://www.iea.org/reports/world-energy-investment-2026/executive-summary" TargetMode="External"/><Relationship Id="rId8" Type="http://schemas.openxmlformats.org/officeDocument/2006/relationships/tags" Target="../tags/tag966.xml"/><Relationship Id="rId3" Type="http://schemas.openxmlformats.org/officeDocument/2006/relationships/tags" Target="../tags/tag961.xml"/><Relationship Id="rId12" Type="http://schemas.openxmlformats.org/officeDocument/2006/relationships/tags" Target="../tags/tag970.xml"/><Relationship Id="rId17" Type="http://schemas.openxmlformats.org/officeDocument/2006/relationships/tags" Target="../tags/tag975.xml"/><Relationship Id="rId25" Type="http://schemas.openxmlformats.org/officeDocument/2006/relationships/tags" Target="../tags/tag983.xml"/><Relationship Id="rId33" Type="http://schemas.openxmlformats.org/officeDocument/2006/relationships/notesSlide" Target="../notesSlides/notesSlide34.xml"/><Relationship Id="rId38" Type="http://schemas.openxmlformats.org/officeDocument/2006/relationships/hyperlink" Target="https://modoenergy.com/research/en/ercot-battery-buildout-2025-annual-report" TargetMode="External"/><Relationship Id="rId46" Type="http://schemas.openxmlformats.org/officeDocument/2006/relationships/hyperlink" Target="https://business.columbia.edu/faculty/people/gernot-wagner" TargetMode="External"/><Relationship Id="rId20" Type="http://schemas.openxmlformats.org/officeDocument/2006/relationships/tags" Target="../tags/tag978.xml"/><Relationship Id="rId41" Type="http://schemas.openxmlformats.org/officeDocument/2006/relationships/hyperlink" Target="https://www.ercot.com/files/docs/2026/02/02/4-Understanding-Battery-Energy-Storage-Systems-Current-and-Future.pdf" TargetMode="External"/></Relationships>
</file>

<file path=ppt/slides/_rels/slide49.xml.rels><?xml version="1.0" encoding="UTF-8" standalone="yes"?>
<Relationships xmlns="http://schemas.openxmlformats.org/package/2006/relationships"><Relationship Id="rId8" Type="http://schemas.openxmlformats.org/officeDocument/2006/relationships/oleObject" Target="../embeddings/oleObject58.bin"/><Relationship Id="rId13" Type="http://schemas.openxmlformats.org/officeDocument/2006/relationships/chart" Target="../charts/chart30.xml"/><Relationship Id="rId18" Type="http://schemas.openxmlformats.org/officeDocument/2006/relationships/hyperlink" Target="http://nationalgrid.com/" TargetMode="External"/><Relationship Id="rId3" Type="http://schemas.openxmlformats.org/officeDocument/2006/relationships/tags" Target="../tags/tag992.xml"/><Relationship Id="rId21" Type="http://schemas.openxmlformats.org/officeDocument/2006/relationships/hyperlink" Target="https://arena.gov.au/assets/2024/02/Neoen-Hornsdale-Power-Reserve-Upgrade-HPRX-Market-Report.pdf" TargetMode="External"/><Relationship Id="rId7" Type="http://schemas.openxmlformats.org/officeDocument/2006/relationships/slideLayout" Target="../slideLayouts/slideLayout18.xml"/><Relationship Id="rId12" Type="http://schemas.openxmlformats.org/officeDocument/2006/relationships/image" Target="../media/image173.png"/><Relationship Id="rId17" Type="http://schemas.openxmlformats.org/officeDocument/2006/relationships/hyperlink" Target="https://emp.lbl.gov/sites/default/files/2025-12/Queued%20Up%202025%20Edition%20-%2012.15.2025.pdf" TargetMode="External"/><Relationship Id="rId2" Type="http://schemas.openxmlformats.org/officeDocument/2006/relationships/tags" Target="../tags/tag991.xml"/><Relationship Id="rId16" Type="http://schemas.openxmlformats.org/officeDocument/2006/relationships/hyperlink" Target="https://www.ferc.gov/explainer-interconnection-final-rule" TargetMode="External"/><Relationship Id="rId20" Type="http://schemas.openxmlformats.org/officeDocument/2006/relationships/hyperlink" Target="https://www.renewableuk.com/energypulse/blog/stacking-up-the-storage-where-the-uk-battery-market-stands-in-2025/" TargetMode="External"/><Relationship Id="rId1" Type="http://schemas.openxmlformats.org/officeDocument/2006/relationships/tags" Target="../tags/tag990.xml"/><Relationship Id="rId6" Type="http://schemas.openxmlformats.org/officeDocument/2006/relationships/tags" Target="../tags/tag995.xml"/><Relationship Id="rId11" Type="http://schemas.openxmlformats.org/officeDocument/2006/relationships/image" Target="../media/image172.png"/><Relationship Id="rId5" Type="http://schemas.openxmlformats.org/officeDocument/2006/relationships/tags" Target="../tags/tag994.xml"/><Relationship Id="rId15" Type="http://schemas.openxmlformats.org/officeDocument/2006/relationships/hyperlink" Target="https://www.iea.org/energy-system/electricity/grid-scale-storage" TargetMode="External"/><Relationship Id="rId23" Type="http://schemas.openxmlformats.org/officeDocument/2006/relationships/hyperlink" Target="https://business.columbia.edu/insights/climate/cki" TargetMode="External"/><Relationship Id="rId10" Type="http://schemas.openxmlformats.org/officeDocument/2006/relationships/image" Target="../media/image171.svg"/><Relationship Id="rId19" Type="http://schemas.openxmlformats.org/officeDocument/2006/relationships/hyperlink" Target="https://initiatives.weforum.org/future-power-system/case-study-details/grid-scale-battery-energy-storage-systems/aJYTG00000015Tt4AI" TargetMode="External"/><Relationship Id="rId4" Type="http://schemas.openxmlformats.org/officeDocument/2006/relationships/tags" Target="../tags/tag993.xml"/><Relationship Id="rId9" Type="http://schemas.openxmlformats.org/officeDocument/2006/relationships/image" Target="../media/image153.emf"/><Relationship Id="rId14" Type="http://schemas.openxmlformats.org/officeDocument/2006/relationships/hyperlink" Target="https://hornsdalepowerreserve.com.au/wp-content/uploads/2022/12/Aurecon-Hornsdale-Power-Reserve-Impact-Study-year-2.pdf" TargetMode="External"/><Relationship Id="rId22" Type="http://schemas.openxmlformats.org/officeDocument/2006/relationships/hyperlink" Target="https://business.columbia.edu/faculty/people/gernot-wagner" TargetMode="External"/></Relationships>
</file>

<file path=ppt/slides/_rels/slide50.xml.rels><?xml version="1.0" encoding="UTF-8" standalone="yes"?>
<Relationships xmlns="http://schemas.openxmlformats.org/package/2006/relationships"><Relationship Id="rId26" Type="http://schemas.openxmlformats.org/officeDocument/2006/relationships/tags" Target="../tags/tag1021.xml"/><Relationship Id="rId21" Type="http://schemas.openxmlformats.org/officeDocument/2006/relationships/tags" Target="../tags/tag1016.xml"/><Relationship Id="rId34" Type="http://schemas.openxmlformats.org/officeDocument/2006/relationships/tags" Target="../tags/tag1029.xml"/><Relationship Id="rId42" Type="http://schemas.openxmlformats.org/officeDocument/2006/relationships/tags" Target="../tags/tag1037.xml"/><Relationship Id="rId47" Type="http://schemas.openxmlformats.org/officeDocument/2006/relationships/tags" Target="../tags/tag1042.xml"/><Relationship Id="rId50" Type="http://schemas.openxmlformats.org/officeDocument/2006/relationships/tags" Target="../tags/tag1045.xml"/><Relationship Id="rId55" Type="http://schemas.openxmlformats.org/officeDocument/2006/relationships/tags" Target="../tags/tag1050.xml"/><Relationship Id="rId63" Type="http://schemas.openxmlformats.org/officeDocument/2006/relationships/hyperlink" Target="https://iea.blob.core.windows.net/assets/9753df19-0a71-422a-b725-012c555763b3/WorldEnergyOutlook2025.pdf" TargetMode="External"/><Relationship Id="rId7" Type="http://schemas.openxmlformats.org/officeDocument/2006/relationships/tags" Target="../tags/tag1002.xml"/><Relationship Id="rId2" Type="http://schemas.openxmlformats.org/officeDocument/2006/relationships/tags" Target="../tags/tag997.xml"/><Relationship Id="rId16" Type="http://schemas.openxmlformats.org/officeDocument/2006/relationships/tags" Target="../tags/tag1011.xml"/><Relationship Id="rId29" Type="http://schemas.openxmlformats.org/officeDocument/2006/relationships/tags" Target="../tags/tag1024.xml"/><Relationship Id="rId11" Type="http://schemas.openxmlformats.org/officeDocument/2006/relationships/tags" Target="../tags/tag1006.xml"/><Relationship Id="rId24" Type="http://schemas.openxmlformats.org/officeDocument/2006/relationships/tags" Target="../tags/tag1019.xml"/><Relationship Id="rId32" Type="http://schemas.openxmlformats.org/officeDocument/2006/relationships/tags" Target="../tags/tag1027.xml"/><Relationship Id="rId37" Type="http://schemas.openxmlformats.org/officeDocument/2006/relationships/tags" Target="../tags/tag1032.xml"/><Relationship Id="rId40" Type="http://schemas.openxmlformats.org/officeDocument/2006/relationships/tags" Target="../tags/tag1035.xml"/><Relationship Id="rId45" Type="http://schemas.openxmlformats.org/officeDocument/2006/relationships/tags" Target="../tags/tag1040.xml"/><Relationship Id="rId53" Type="http://schemas.openxmlformats.org/officeDocument/2006/relationships/tags" Target="../tags/tag1048.xml"/><Relationship Id="rId58" Type="http://schemas.openxmlformats.org/officeDocument/2006/relationships/oleObject" Target="../embeddings/oleObject59.bin"/><Relationship Id="rId5" Type="http://schemas.openxmlformats.org/officeDocument/2006/relationships/tags" Target="../tags/tag1000.xml"/><Relationship Id="rId61" Type="http://schemas.openxmlformats.org/officeDocument/2006/relationships/chart" Target="../charts/chart32.xml"/><Relationship Id="rId19" Type="http://schemas.openxmlformats.org/officeDocument/2006/relationships/tags" Target="../tags/tag1014.xml"/><Relationship Id="rId14" Type="http://schemas.openxmlformats.org/officeDocument/2006/relationships/tags" Target="../tags/tag1009.xml"/><Relationship Id="rId22" Type="http://schemas.openxmlformats.org/officeDocument/2006/relationships/tags" Target="../tags/tag1017.xml"/><Relationship Id="rId27" Type="http://schemas.openxmlformats.org/officeDocument/2006/relationships/tags" Target="../tags/tag1022.xml"/><Relationship Id="rId30" Type="http://schemas.openxmlformats.org/officeDocument/2006/relationships/tags" Target="../tags/tag1025.xml"/><Relationship Id="rId35" Type="http://schemas.openxmlformats.org/officeDocument/2006/relationships/tags" Target="../tags/tag1030.xml"/><Relationship Id="rId43" Type="http://schemas.openxmlformats.org/officeDocument/2006/relationships/tags" Target="../tags/tag1038.xml"/><Relationship Id="rId48" Type="http://schemas.openxmlformats.org/officeDocument/2006/relationships/tags" Target="../tags/tag1043.xml"/><Relationship Id="rId56" Type="http://schemas.openxmlformats.org/officeDocument/2006/relationships/slideLayout" Target="../slideLayouts/slideLayout16.xml"/><Relationship Id="rId64" Type="http://schemas.openxmlformats.org/officeDocument/2006/relationships/hyperlink" Target="https://business.columbia.edu/faculty/people/gernot-wagner" TargetMode="External"/><Relationship Id="rId8" Type="http://schemas.openxmlformats.org/officeDocument/2006/relationships/tags" Target="../tags/tag1003.xml"/><Relationship Id="rId51" Type="http://schemas.openxmlformats.org/officeDocument/2006/relationships/tags" Target="../tags/tag1046.xml"/><Relationship Id="rId3" Type="http://schemas.openxmlformats.org/officeDocument/2006/relationships/tags" Target="../tags/tag998.xml"/><Relationship Id="rId12" Type="http://schemas.openxmlformats.org/officeDocument/2006/relationships/tags" Target="../tags/tag1007.xml"/><Relationship Id="rId17" Type="http://schemas.openxmlformats.org/officeDocument/2006/relationships/tags" Target="../tags/tag1012.xml"/><Relationship Id="rId25" Type="http://schemas.openxmlformats.org/officeDocument/2006/relationships/tags" Target="../tags/tag1020.xml"/><Relationship Id="rId33" Type="http://schemas.openxmlformats.org/officeDocument/2006/relationships/tags" Target="../tags/tag1028.xml"/><Relationship Id="rId38" Type="http://schemas.openxmlformats.org/officeDocument/2006/relationships/tags" Target="../tags/tag1033.xml"/><Relationship Id="rId46" Type="http://schemas.openxmlformats.org/officeDocument/2006/relationships/tags" Target="../tags/tag1041.xml"/><Relationship Id="rId59" Type="http://schemas.openxmlformats.org/officeDocument/2006/relationships/image" Target="../media/image158.emf"/><Relationship Id="rId20" Type="http://schemas.openxmlformats.org/officeDocument/2006/relationships/tags" Target="../tags/tag1015.xml"/><Relationship Id="rId41" Type="http://schemas.openxmlformats.org/officeDocument/2006/relationships/tags" Target="../tags/tag1036.xml"/><Relationship Id="rId54" Type="http://schemas.openxmlformats.org/officeDocument/2006/relationships/tags" Target="../tags/tag1049.xml"/><Relationship Id="rId62" Type="http://schemas.openxmlformats.org/officeDocument/2006/relationships/chart" Target="../charts/chart33.xml"/><Relationship Id="rId1" Type="http://schemas.openxmlformats.org/officeDocument/2006/relationships/tags" Target="../tags/tag996.xml"/><Relationship Id="rId6" Type="http://schemas.openxmlformats.org/officeDocument/2006/relationships/tags" Target="../tags/tag1001.xml"/><Relationship Id="rId15" Type="http://schemas.openxmlformats.org/officeDocument/2006/relationships/tags" Target="../tags/tag1010.xml"/><Relationship Id="rId23" Type="http://schemas.openxmlformats.org/officeDocument/2006/relationships/tags" Target="../tags/tag1018.xml"/><Relationship Id="rId28" Type="http://schemas.openxmlformats.org/officeDocument/2006/relationships/tags" Target="../tags/tag1023.xml"/><Relationship Id="rId36" Type="http://schemas.openxmlformats.org/officeDocument/2006/relationships/tags" Target="../tags/tag1031.xml"/><Relationship Id="rId49" Type="http://schemas.openxmlformats.org/officeDocument/2006/relationships/tags" Target="../tags/tag1044.xml"/><Relationship Id="rId57" Type="http://schemas.openxmlformats.org/officeDocument/2006/relationships/notesSlide" Target="../notesSlides/notesSlide35.xml"/><Relationship Id="rId10" Type="http://schemas.openxmlformats.org/officeDocument/2006/relationships/tags" Target="../tags/tag1005.xml"/><Relationship Id="rId31" Type="http://schemas.openxmlformats.org/officeDocument/2006/relationships/tags" Target="../tags/tag1026.xml"/><Relationship Id="rId44" Type="http://schemas.openxmlformats.org/officeDocument/2006/relationships/tags" Target="../tags/tag1039.xml"/><Relationship Id="rId52" Type="http://schemas.openxmlformats.org/officeDocument/2006/relationships/tags" Target="../tags/tag1047.xml"/><Relationship Id="rId60" Type="http://schemas.openxmlformats.org/officeDocument/2006/relationships/chart" Target="../charts/chart31.xml"/><Relationship Id="rId65" Type="http://schemas.openxmlformats.org/officeDocument/2006/relationships/hyperlink" Target="https://business.columbia.edu/insights/climate/cki" TargetMode="External"/><Relationship Id="rId4" Type="http://schemas.openxmlformats.org/officeDocument/2006/relationships/tags" Target="../tags/tag999.xml"/><Relationship Id="rId9" Type="http://schemas.openxmlformats.org/officeDocument/2006/relationships/tags" Target="../tags/tag1004.xml"/><Relationship Id="rId13" Type="http://schemas.openxmlformats.org/officeDocument/2006/relationships/tags" Target="../tags/tag1008.xml"/><Relationship Id="rId18" Type="http://schemas.openxmlformats.org/officeDocument/2006/relationships/tags" Target="../tags/tag1013.xml"/><Relationship Id="rId39" Type="http://schemas.openxmlformats.org/officeDocument/2006/relationships/tags" Target="../tags/tag1034.xml"/></Relationships>
</file>

<file path=ppt/slides/_rels/slide51.xml.rels><?xml version="1.0" encoding="UTF-8" standalone="yes"?>
<Relationships xmlns="http://schemas.openxmlformats.org/package/2006/relationships"><Relationship Id="rId13" Type="http://schemas.openxmlformats.org/officeDocument/2006/relationships/tags" Target="../tags/tag1063.xml"/><Relationship Id="rId18" Type="http://schemas.openxmlformats.org/officeDocument/2006/relationships/tags" Target="../tags/tag1068.xml"/><Relationship Id="rId26" Type="http://schemas.openxmlformats.org/officeDocument/2006/relationships/tags" Target="../tags/tag1076.xml"/><Relationship Id="rId39" Type="http://schemas.openxmlformats.org/officeDocument/2006/relationships/hyperlink" Target="https://www.energy.gov/oe/federal-financing-tools" TargetMode="External"/><Relationship Id="rId21" Type="http://schemas.openxmlformats.org/officeDocument/2006/relationships/tags" Target="../tags/tag1071.xml"/><Relationship Id="rId34" Type="http://schemas.openxmlformats.org/officeDocument/2006/relationships/oleObject" Target="../embeddings/oleObject60.bin"/><Relationship Id="rId42" Type="http://schemas.openxmlformats.org/officeDocument/2006/relationships/hyperlink" Target="https://www.deloitte.com/us/en/insights/industry/power-and-utilities/funding-growth-in-us-power-sector.html" TargetMode="External"/><Relationship Id="rId7" Type="http://schemas.openxmlformats.org/officeDocument/2006/relationships/tags" Target="../tags/tag1057.xml"/><Relationship Id="rId2" Type="http://schemas.openxmlformats.org/officeDocument/2006/relationships/tags" Target="../tags/tag1052.xml"/><Relationship Id="rId16" Type="http://schemas.openxmlformats.org/officeDocument/2006/relationships/tags" Target="../tags/tag1066.xml"/><Relationship Id="rId29" Type="http://schemas.openxmlformats.org/officeDocument/2006/relationships/tags" Target="../tags/tag1079.xml"/><Relationship Id="rId1" Type="http://schemas.openxmlformats.org/officeDocument/2006/relationships/tags" Target="../tags/tag1051.xml"/><Relationship Id="rId6" Type="http://schemas.openxmlformats.org/officeDocument/2006/relationships/tags" Target="../tags/tag1056.xml"/><Relationship Id="rId11" Type="http://schemas.openxmlformats.org/officeDocument/2006/relationships/tags" Target="../tags/tag1061.xml"/><Relationship Id="rId24" Type="http://schemas.openxmlformats.org/officeDocument/2006/relationships/tags" Target="../tags/tag1074.xml"/><Relationship Id="rId32" Type="http://schemas.openxmlformats.org/officeDocument/2006/relationships/slideLayout" Target="../slideLayouts/slideLayout15.xml"/><Relationship Id="rId37" Type="http://schemas.openxmlformats.org/officeDocument/2006/relationships/chart" Target="../charts/chart35.xml"/><Relationship Id="rId40" Type="http://schemas.openxmlformats.org/officeDocument/2006/relationships/hyperlink" Target="https://iea.blob.core.windows.net/assets/64594543-cf6e-4fd9-8238-d3cae35daf48/WorldEnergyInvestment2026.pdf" TargetMode="External"/><Relationship Id="rId45" Type="http://schemas.openxmlformats.org/officeDocument/2006/relationships/hyperlink" Target="https://business.columbia.edu/insights/climate/cki" TargetMode="External"/><Relationship Id="rId5" Type="http://schemas.openxmlformats.org/officeDocument/2006/relationships/tags" Target="../tags/tag1055.xml"/><Relationship Id="rId15" Type="http://schemas.openxmlformats.org/officeDocument/2006/relationships/tags" Target="../tags/tag1065.xml"/><Relationship Id="rId23" Type="http://schemas.openxmlformats.org/officeDocument/2006/relationships/tags" Target="../tags/tag1073.xml"/><Relationship Id="rId28" Type="http://schemas.openxmlformats.org/officeDocument/2006/relationships/tags" Target="../tags/tag1078.xml"/><Relationship Id="rId36" Type="http://schemas.openxmlformats.org/officeDocument/2006/relationships/chart" Target="../charts/chart34.xml"/><Relationship Id="rId10" Type="http://schemas.openxmlformats.org/officeDocument/2006/relationships/tags" Target="../tags/tag1060.xml"/><Relationship Id="rId19" Type="http://schemas.openxmlformats.org/officeDocument/2006/relationships/tags" Target="../tags/tag1069.xml"/><Relationship Id="rId31" Type="http://schemas.openxmlformats.org/officeDocument/2006/relationships/tags" Target="../tags/tag1081.xml"/><Relationship Id="rId44" Type="http://schemas.openxmlformats.org/officeDocument/2006/relationships/hyperlink" Target="https://business.columbia.edu/faculty/people/gernot-wagner" TargetMode="External"/><Relationship Id="rId4" Type="http://schemas.openxmlformats.org/officeDocument/2006/relationships/tags" Target="../tags/tag1054.xml"/><Relationship Id="rId9" Type="http://schemas.openxmlformats.org/officeDocument/2006/relationships/tags" Target="../tags/tag1059.xml"/><Relationship Id="rId14" Type="http://schemas.openxmlformats.org/officeDocument/2006/relationships/tags" Target="../tags/tag1064.xml"/><Relationship Id="rId22" Type="http://schemas.openxmlformats.org/officeDocument/2006/relationships/tags" Target="../tags/tag1072.xml"/><Relationship Id="rId27" Type="http://schemas.openxmlformats.org/officeDocument/2006/relationships/tags" Target="../tags/tag1077.xml"/><Relationship Id="rId30" Type="http://schemas.openxmlformats.org/officeDocument/2006/relationships/tags" Target="../tags/tag1080.xml"/><Relationship Id="rId35" Type="http://schemas.openxmlformats.org/officeDocument/2006/relationships/image" Target="../media/image68.emf"/><Relationship Id="rId43" Type="http://schemas.openxmlformats.org/officeDocument/2006/relationships/hyperlink" Target="https://iea.blob.core.windows.net/assets/ea2ff609-8180-4312-8de9-494bcf21696d/ElectricityGridsandSecureEnergyTransitions.pdf" TargetMode="External"/><Relationship Id="rId8" Type="http://schemas.openxmlformats.org/officeDocument/2006/relationships/tags" Target="../tags/tag1058.xml"/><Relationship Id="rId3" Type="http://schemas.openxmlformats.org/officeDocument/2006/relationships/tags" Target="../tags/tag1053.xml"/><Relationship Id="rId12" Type="http://schemas.openxmlformats.org/officeDocument/2006/relationships/tags" Target="../tags/tag1062.xml"/><Relationship Id="rId17" Type="http://schemas.openxmlformats.org/officeDocument/2006/relationships/tags" Target="../tags/tag1067.xml"/><Relationship Id="rId25" Type="http://schemas.openxmlformats.org/officeDocument/2006/relationships/tags" Target="../tags/tag1075.xml"/><Relationship Id="rId33" Type="http://schemas.openxmlformats.org/officeDocument/2006/relationships/notesSlide" Target="../notesSlides/notesSlide36.xml"/><Relationship Id="rId38" Type="http://schemas.openxmlformats.org/officeDocument/2006/relationships/hyperlink" Target="https://www.energy.gov/oe/grid-resilience-and-innovation-partnerships-grip" TargetMode="External"/><Relationship Id="rId20" Type="http://schemas.openxmlformats.org/officeDocument/2006/relationships/tags" Target="../tags/tag1070.xml"/><Relationship Id="rId41" Type="http://schemas.openxmlformats.org/officeDocument/2006/relationships/hyperlink" Target="https://www.eei.org/en/resources-and-media/industry-data" TargetMode="External"/></Relationships>
</file>

<file path=ppt/slides/_rels/slide52.xml.rels><?xml version="1.0" encoding="UTF-8" standalone="yes"?>
<Relationships xmlns="http://schemas.openxmlformats.org/package/2006/relationships"><Relationship Id="rId8" Type="http://schemas.openxmlformats.org/officeDocument/2006/relationships/slideLayout" Target="../slideLayouts/slideLayout14.xml"/><Relationship Id="rId13" Type="http://schemas.openxmlformats.org/officeDocument/2006/relationships/hyperlink" Target="https://www.energy.gov/sites/default/files/2023-10/DOE_GDO_Needs_Study_Fact_Sheet_United_States.pdf" TargetMode="External"/><Relationship Id="rId3" Type="http://schemas.openxmlformats.org/officeDocument/2006/relationships/tags" Target="../tags/tag1084.xml"/><Relationship Id="rId7" Type="http://schemas.openxmlformats.org/officeDocument/2006/relationships/tags" Target="../tags/tag1088.xml"/><Relationship Id="rId12" Type="http://schemas.openxmlformats.org/officeDocument/2006/relationships/chart" Target="../charts/chart37.xml"/><Relationship Id="rId2" Type="http://schemas.openxmlformats.org/officeDocument/2006/relationships/tags" Target="../tags/tag1083.xml"/><Relationship Id="rId1" Type="http://schemas.openxmlformats.org/officeDocument/2006/relationships/tags" Target="../tags/tag1082.xml"/><Relationship Id="rId6" Type="http://schemas.openxmlformats.org/officeDocument/2006/relationships/tags" Target="../tags/tag1087.xml"/><Relationship Id="rId11" Type="http://schemas.openxmlformats.org/officeDocument/2006/relationships/chart" Target="../charts/chart36.xml"/><Relationship Id="rId5" Type="http://schemas.openxmlformats.org/officeDocument/2006/relationships/tags" Target="../tags/tag1086.xml"/><Relationship Id="rId15" Type="http://schemas.openxmlformats.org/officeDocument/2006/relationships/hyperlink" Target="https://business.columbia.edu/insights/climate/cki" TargetMode="External"/><Relationship Id="rId10" Type="http://schemas.openxmlformats.org/officeDocument/2006/relationships/image" Target="../media/image174.emf"/><Relationship Id="rId4" Type="http://schemas.openxmlformats.org/officeDocument/2006/relationships/tags" Target="../tags/tag1085.xml"/><Relationship Id="rId9" Type="http://schemas.openxmlformats.org/officeDocument/2006/relationships/oleObject" Target="../embeddings/oleObject61.bin"/><Relationship Id="rId14" Type="http://schemas.openxmlformats.org/officeDocument/2006/relationships/hyperlink" Target="https://business.columbia.edu/faculty/people/gernot-wagner" TargetMode="External"/></Relationships>
</file>

<file path=ppt/slides/_rels/slide53.xml.rels><?xml version="1.0" encoding="UTF-8" standalone="yes"?>
<Relationships xmlns="http://schemas.openxmlformats.org/package/2006/relationships"><Relationship Id="rId8" Type="http://schemas.openxmlformats.org/officeDocument/2006/relationships/tags" Target="../tags/tag1096.xml"/><Relationship Id="rId13" Type="http://schemas.openxmlformats.org/officeDocument/2006/relationships/image" Target="../media/image98.svg"/><Relationship Id="rId18" Type="http://schemas.openxmlformats.org/officeDocument/2006/relationships/image" Target="../media/image178.svg"/><Relationship Id="rId3" Type="http://schemas.openxmlformats.org/officeDocument/2006/relationships/tags" Target="../tags/tag1091.xml"/><Relationship Id="rId21" Type="http://schemas.openxmlformats.org/officeDocument/2006/relationships/hyperlink" Target="https://www.eia.gov/analysis/studies/electricity/hvdctransmission/pdf/transmission.pdf" TargetMode="External"/><Relationship Id="rId7" Type="http://schemas.openxmlformats.org/officeDocument/2006/relationships/tags" Target="../tags/tag1095.xml"/><Relationship Id="rId12" Type="http://schemas.openxmlformats.org/officeDocument/2006/relationships/image" Target="../media/image97.emf"/><Relationship Id="rId17" Type="http://schemas.openxmlformats.org/officeDocument/2006/relationships/image" Target="../media/image177.svg"/><Relationship Id="rId2" Type="http://schemas.openxmlformats.org/officeDocument/2006/relationships/tags" Target="../tags/tag1090.xml"/><Relationship Id="rId16" Type="http://schemas.openxmlformats.org/officeDocument/2006/relationships/image" Target="../media/image176.svg"/><Relationship Id="rId20" Type="http://schemas.openxmlformats.org/officeDocument/2006/relationships/image" Target="../media/image180.svg"/><Relationship Id="rId1" Type="http://schemas.openxmlformats.org/officeDocument/2006/relationships/tags" Target="../tags/tag1089.xml"/><Relationship Id="rId6" Type="http://schemas.openxmlformats.org/officeDocument/2006/relationships/tags" Target="../tags/tag1094.xml"/><Relationship Id="rId11" Type="http://schemas.openxmlformats.org/officeDocument/2006/relationships/oleObject" Target="../embeddings/oleObject62.bin"/><Relationship Id="rId5" Type="http://schemas.openxmlformats.org/officeDocument/2006/relationships/tags" Target="../tags/tag1093.xml"/><Relationship Id="rId15" Type="http://schemas.openxmlformats.org/officeDocument/2006/relationships/image" Target="../media/image175.svg"/><Relationship Id="rId23" Type="http://schemas.openxmlformats.org/officeDocument/2006/relationships/hyperlink" Target="https://business.columbia.edu/insights/climate/cki" TargetMode="External"/><Relationship Id="rId10" Type="http://schemas.openxmlformats.org/officeDocument/2006/relationships/notesSlide" Target="../notesSlides/notesSlide37.xml"/><Relationship Id="rId19" Type="http://schemas.openxmlformats.org/officeDocument/2006/relationships/image" Target="../media/image179.svg"/><Relationship Id="rId4" Type="http://schemas.openxmlformats.org/officeDocument/2006/relationships/tags" Target="../tags/tag1092.xml"/><Relationship Id="rId9" Type="http://schemas.openxmlformats.org/officeDocument/2006/relationships/slideLayout" Target="../slideLayouts/slideLayout11.xml"/><Relationship Id="rId14" Type="http://schemas.openxmlformats.org/officeDocument/2006/relationships/image" Target="../media/image99.svg"/><Relationship Id="rId22" Type="http://schemas.openxmlformats.org/officeDocument/2006/relationships/hyperlink" Target="https://business.columbia.edu/faculty/people/gernot-wagner" TargetMode="External"/></Relationships>
</file>

<file path=ppt/slides/_rels/slide54.xml.rels><?xml version="1.0" encoding="UTF-8" standalone="yes"?>
<Relationships xmlns="http://schemas.openxmlformats.org/package/2006/relationships"><Relationship Id="rId8" Type="http://schemas.openxmlformats.org/officeDocument/2006/relationships/hyperlink" Target="https://business.columbia.edu/faculty/people/gernot-wagner" TargetMode="External"/><Relationship Id="rId3" Type="http://schemas.openxmlformats.org/officeDocument/2006/relationships/slideLayout" Target="../slideLayouts/slideLayout11.xml"/><Relationship Id="rId7" Type="http://schemas.openxmlformats.org/officeDocument/2006/relationships/hyperlink" Target="https://www.eia.gov/analysis/studies/electricity/hvdctransmission/pdf/transmission.pdf" TargetMode="External"/><Relationship Id="rId2" Type="http://schemas.openxmlformats.org/officeDocument/2006/relationships/tags" Target="../tags/tag1098.xml"/><Relationship Id="rId1" Type="http://schemas.openxmlformats.org/officeDocument/2006/relationships/tags" Target="../tags/tag1097.xml"/><Relationship Id="rId6" Type="http://schemas.openxmlformats.org/officeDocument/2006/relationships/hyperlink" Target="https://library.e.abb.com/public/aff841e25d8986b5c1257d380045703f/140818%20ABB%20SR%2060%20years%20of%20HVDC_72dpi.pdf" TargetMode="External"/><Relationship Id="rId5" Type="http://schemas.openxmlformats.org/officeDocument/2006/relationships/image" Target="../media/image181.emf"/><Relationship Id="rId10" Type="http://schemas.openxmlformats.org/officeDocument/2006/relationships/hyperlink" Target="mailto:gwagner@columbia.edu" TargetMode="External"/><Relationship Id="rId4" Type="http://schemas.openxmlformats.org/officeDocument/2006/relationships/oleObject" Target="../embeddings/oleObject63.bin"/><Relationship Id="rId9" Type="http://schemas.openxmlformats.org/officeDocument/2006/relationships/hyperlink" Target="https://business.columbia.edu/insights/climate/cki" TargetMode="External"/></Relationships>
</file>

<file path=ppt/slides/_rels/slide55.xml.rels><?xml version="1.0" encoding="UTF-8" standalone="yes"?>
<Relationships xmlns="http://schemas.openxmlformats.org/package/2006/relationships"><Relationship Id="rId8" Type="http://schemas.openxmlformats.org/officeDocument/2006/relationships/hyperlink" Target="https://www.energy.gov/articles/department-energy-terminates-taxpayer-funded-financial-assistance-grain-belt-express" TargetMode="External"/><Relationship Id="rId13" Type="http://schemas.openxmlformats.org/officeDocument/2006/relationships/hyperlink" Target="https://www.japantimes.co.jp/environment/2025/08/05/energy/china-renewables-power-grid/" TargetMode="External"/><Relationship Id="rId18" Type="http://schemas.openxmlformats.org/officeDocument/2006/relationships/hyperlink" Target="mailto:gwagner@columbia.edu" TargetMode="External"/><Relationship Id="rId3" Type="http://schemas.openxmlformats.org/officeDocument/2006/relationships/slideLayout" Target="../slideLayouts/slideLayout18.xml"/><Relationship Id="rId21" Type="http://schemas.openxmlformats.org/officeDocument/2006/relationships/image" Target="../media/image185.svg"/><Relationship Id="rId7" Type="http://schemas.openxmlformats.org/officeDocument/2006/relationships/hyperlink" Target="https://capitolnewsillinois.com/news/state-high-court-rejects-challenge-to-wind-generated-transmission-line/" TargetMode="External"/><Relationship Id="rId12" Type="http://schemas.openxmlformats.org/officeDocument/2006/relationships/hyperlink" Target="https://www.energypolicy.columbia.edu/publications/trends-and-contradictions-china-s-renewable-energy-policy/" TargetMode="External"/><Relationship Id="rId17" Type="http://schemas.openxmlformats.org/officeDocument/2006/relationships/hyperlink" Target="https://business.columbia.edu/insights/climate/cki" TargetMode="External"/><Relationship Id="rId2" Type="http://schemas.openxmlformats.org/officeDocument/2006/relationships/tags" Target="../tags/tag1100.xml"/><Relationship Id="rId16" Type="http://schemas.openxmlformats.org/officeDocument/2006/relationships/hyperlink" Target="https://business.columbia.edu/faculty/people/gernot-wagner" TargetMode="External"/><Relationship Id="rId20" Type="http://schemas.openxmlformats.org/officeDocument/2006/relationships/image" Target="../media/image184.svg"/><Relationship Id="rId1" Type="http://schemas.openxmlformats.org/officeDocument/2006/relationships/tags" Target="../tags/tag1099.xml"/><Relationship Id="rId6" Type="http://schemas.openxmlformats.org/officeDocument/2006/relationships/image" Target="../media/image182.emf"/><Relationship Id="rId11" Type="http://schemas.openxmlformats.org/officeDocument/2006/relationships/hyperlink" Target="https://www.chinadaily.com.cn/a/202409/26/WS66f5059da310f1265a1c505c.html" TargetMode="External"/><Relationship Id="rId24" Type="http://schemas.openxmlformats.org/officeDocument/2006/relationships/image" Target="../media/image188.png"/><Relationship Id="rId5" Type="http://schemas.openxmlformats.org/officeDocument/2006/relationships/oleObject" Target="../embeddings/oleObject64.bin"/><Relationship Id="rId15" Type="http://schemas.openxmlformats.org/officeDocument/2006/relationships/hyperlink" Target="https://www.cefc.com.au/media/media-release/cefc-to-invest-in-visionary-marinus-link-project-in-largest-ever-transaction/" TargetMode="External"/><Relationship Id="rId23" Type="http://schemas.openxmlformats.org/officeDocument/2006/relationships/image" Target="../media/image187.png"/><Relationship Id="rId10" Type="http://schemas.openxmlformats.org/officeDocument/2006/relationships/hyperlink" Target="https://www.permitting.gov/newsroom/press-releases/grain-belt-express-latest-fast-41-covered-project" TargetMode="External"/><Relationship Id="rId19" Type="http://schemas.openxmlformats.org/officeDocument/2006/relationships/image" Target="../media/image183.svg"/><Relationship Id="rId4" Type="http://schemas.openxmlformats.org/officeDocument/2006/relationships/notesSlide" Target="../notesSlides/notesSlide38.xml"/><Relationship Id="rId9" Type="http://schemas.openxmlformats.org/officeDocument/2006/relationships/hyperlink" Target="https://www.utilitydive.com/news/doe-cancels-conditional-loan-commitment-grain-belt-express/753828/" TargetMode="External"/><Relationship Id="rId14" Type="http://schemas.openxmlformats.org/officeDocument/2006/relationships/hyperlink" Target="https://dialogue.earth/en/energy/done-right-chinas-uhv-grid-can-help-phase-out-coal-rather-than-lock-it-in/" TargetMode="External"/><Relationship Id="rId22" Type="http://schemas.openxmlformats.org/officeDocument/2006/relationships/image" Target="../media/image186.png"/></Relationships>
</file>

<file path=ppt/slides/_rels/slide56.xml.rels><?xml version="1.0" encoding="UTF-8" standalone="yes"?>
<Relationships xmlns="http://schemas.openxmlformats.org/package/2006/relationships"><Relationship Id="rId8" Type="http://schemas.openxmlformats.org/officeDocument/2006/relationships/tags" Target="../tags/tag1108.xml"/><Relationship Id="rId13" Type="http://schemas.openxmlformats.org/officeDocument/2006/relationships/tags" Target="../tags/tag1113.xml"/><Relationship Id="rId18" Type="http://schemas.openxmlformats.org/officeDocument/2006/relationships/image" Target="../media/image82.svg"/><Relationship Id="rId3" Type="http://schemas.openxmlformats.org/officeDocument/2006/relationships/tags" Target="../tags/tag1103.xml"/><Relationship Id="rId21" Type="http://schemas.openxmlformats.org/officeDocument/2006/relationships/hyperlink" Target="https://about.bnef.com/insights/finance/energy-transition-investment-trends/" TargetMode="External"/><Relationship Id="rId7" Type="http://schemas.openxmlformats.org/officeDocument/2006/relationships/tags" Target="../tags/tag1107.xml"/><Relationship Id="rId12" Type="http://schemas.openxmlformats.org/officeDocument/2006/relationships/tags" Target="../tags/tag1112.xml"/><Relationship Id="rId17" Type="http://schemas.openxmlformats.org/officeDocument/2006/relationships/image" Target="../media/image81.svg"/><Relationship Id="rId2" Type="http://schemas.openxmlformats.org/officeDocument/2006/relationships/tags" Target="../tags/tag1102.xml"/><Relationship Id="rId16" Type="http://schemas.openxmlformats.org/officeDocument/2006/relationships/image" Target="../media/image189.emf"/><Relationship Id="rId20" Type="http://schemas.openxmlformats.org/officeDocument/2006/relationships/chart" Target="../charts/chart38.xml"/><Relationship Id="rId1" Type="http://schemas.openxmlformats.org/officeDocument/2006/relationships/tags" Target="../tags/tag1101.xml"/><Relationship Id="rId6" Type="http://schemas.openxmlformats.org/officeDocument/2006/relationships/tags" Target="../tags/tag1106.xml"/><Relationship Id="rId11" Type="http://schemas.openxmlformats.org/officeDocument/2006/relationships/tags" Target="../tags/tag1111.xml"/><Relationship Id="rId24" Type="http://schemas.openxmlformats.org/officeDocument/2006/relationships/hyperlink" Target="https://business.columbia.edu/insights/climate/cki" TargetMode="External"/><Relationship Id="rId5" Type="http://schemas.openxmlformats.org/officeDocument/2006/relationships/tags" Target="../tags/tag1105.xml"/><Relationship Id="rId15" Type="http://schemas.openxmlformats.org/officeDocument/2006/relationships/oleObject" Target="../embeddings/oleObject65.bin"/><Relationship Id="rId23" Type="http://schemas.openxmlformats.org/officeDocument/2006/relationships/hyperlink" Target="https://business.columbia.edu/faculty/people/gernot-wagner" TargetMode="External"/><Relationship Id="rId10" Type="http://schemas.openxmlformats.org/officeDocument/2006/relationships/tags" Target="../tags/tag1110.xml"/><Relationship Id="rId19" Type="http://schemas.openxmlformats.org/officeDocument/2006/relationships/image" Target="../media/image190.svg"/><Relationship Id="rId4" Type="http://schemas.openxmlformats.org/officeDocument/2006/relationships/tags" Target="../tags/tag1104.xml"/><Relationship Id="rId9" Type="http://schemas.openxmlformats.org/officeDocument/2006/relationships/tags" Target="../tags/tag1109.xml"/><Relationship Id="rId14" Type="http://schemas.openxmlformats.org/officeDocument/2006/relationships/slideLayout" Target="../slideLayouts/slideLayout16.xml"/><Relationship Id="rId22" Type="http://schemas.openxmlformats.org/officeDocument/2006/relationships/hyperlink" Target="https://www.mckinsey.com/industries/technology-media-and-telecommunications/our-insights/the-7-trillion-dollar-data-center-build-out-how-industrials-can-capture-their-share" TargetMode="External"/></Relationships>
</file>

<file path=ppt/slides/_rels/slide57.xml.rels><?xml version="1.0" encoding="UTF-8" standalone="yes"?>
<Relationships xmlns="http://schemas.openxmlformats.org/package/2006/relationships"><Relationship Id="rId3" Type="http://schemas.openxmlformats.org/officeDocument/2006/relationships/notesSlide" Target="../notesSlides/notesSlide39.xml"/><Relationship Id="rId7" Type="http://schemas.openxmlformats.org/officeDocument/2006/relationships/image" Target="../media/image20.emf"/><Relationship Id="rId2" Type="http://schemas.openxmlformats.org/officeDocument/2006/relationships/slideLayout" Target="../slideLayouts/slideLayout22.xml"/><Relationship Id="rId1" Type="http://schemas.openxmlformats.org/officeDocument/2006/relationships/tags" Target="../tags/tag1114.xml"/><Relationship Id="rId6" Type="http://schemas.openxmlformats.org/officeDocument/2006/relationships/oleObject" Target="../embeddings/oleObject66.bin"/><Relationship Id="rId5" Type="http://schemas.microsoft.com/office/2007/relationships/hdphoto" Target="../media/hdphoto1.wdp"/><Relationship Id="rId4" Type="http://schemas.openxmlformats.org/officeDocument/2006/relationships/image" Target="../media/image191.png"/></Relationships>
</file>

<file path=ppt/slides/_rels/slide58.xml.rels><?xml version="1.0" encoding="UTF-8" standalone="yes"?>
<Relationships xmlns="http://schemas.openxmlformats.org/package/2006/relationships"><Relationship Id="rId3" Type="http://schemas.openxmlformats.org/officeDocument/2006/relationships/hyperlink" Target="https://business.columbia.edu/faculty/people/gernot-wagner" TargetMode="External"/><Relationship Id="rId7" Type="http://schemas.openxmlformats.org/officeDocument/2006/relationships/image" Target="../media/image213.png"/><Relationship Id="rId2" Type="http://schemas.openxmlformats.org/officeDocument/2006/relationships/image" Target="../media/image192.jpeg"/><Relationship Id="rId1" Type="http://schemas.openxmlformats.org/officeDocument/2006/relationships/slideLayout" Target="../slideLayouts/slideLayout9.xml"/><Relationship Id="rId6" Type="http://schemas.openxmlformats.org/officeDocument/2006/relationships/image" Target="../media/image212.png"/><Relationship Id="rId5" Type="http://schemas.openxmlformats.org/officeDocument/2006/relationships/image" Target="../media/image211.png"/><Relationship Id="rId4" Type="http://schemas.openxmlformats.org/officeDocument/2006/relationships/hyperlink" Target="https://business.columbia.edu/insights/climate/cki"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96.org&amp;utm_campaign=index&amp;utm_content=original"/><Relationship Id="rId13" Type="http://schemas.openxmlformats.org/officeDocument/2006/relationships/hyperlink" Target="https://www.nationalgrid.com/worlds-first-large-scale-use-power-flow-technology-transmission-network-will-unlock-15gw" TargetMode="External"/><Relationship Id="rId18" Type="http://schemas.openxmlformats.org/officeDocument/2006/relationships/hyperlink" Target="https://business.columbia.edu/insights/climate/cki" TargetMode="External"/><Relationship Id="rId3" Type="http://schemas.openxmlformats.org/officeDocument/2006/relationships/notesSlide" Target="../notesSlides/notesSlide40.xml"/><Relationship Id="rId7" Type="http://schemas.openxmlformats.org/officeDocument/2006/relationships/image" Target="../media/image195.org&amp;utm_campaign=index&amp;utm_content=thumbnail"/><Relationship Id="rId12" Type="http://schemas.openxmlformats.org/officeDocument/2006/relationships/hyperlink" Target="https://investor.pgecorp.com/news-events/press-releases/press-release-details/2025/PGE-and-Smart-Wires-Enhance-Grid-Reliability-Capacity-for-Data-Centers-in-San-Jose/default.aspx" TargetMode="External"/><Relationship Id="rId17" Type="http://schemas.openxmlformats.org/officeDocument/2006/relationships/hyperlink" Target="https://business.columbia.edu/faculty/people/gernot-wagner" TargetMode="External"/><Relationship Id="rId2" Type="http://schemas.openxmlformats.org/officeDocument/2006/relationships/slideLayout" Target="../slideLayouts/slideLayout11.xml"/><Relationship Id="rId16" Type="http://schemas.openxmlformats.org/officeDocument/2006/relationships/hyperlink" Target="https://chpexpress.com/news/champlain-hudson-power-express-announces-financial-close/" TargetMode="External"/><Relationship Id="rId1" Type="http://schemas.openxmlformats.org/officeDocument/2006/relationships/tags" Target="../tags/tag1115.xml"/><Relationship Id="rId6" Type="http://schemas.openxmlformats.org/officeDocument/2006/relationships/image" Target="../media/image194.org&amp;utm_campaign=index&amp;utm_content=original"/><Relationship Id="rId11" Type="http://schemas.openxmlformats.org/officeDocument/2006/relationships/hyperlink" Target="https://www.voltus.co/press/voltus-google-bring-your-own-capacity-pjm" TargetMode="External"/><Relationship Id="rId5" Type="http://schemas.openxmlformats.org/officeDocument/2006/relationships/image" Target="../media/image193.emf"/><Relationship Id="rId15" Type="http://schemas.openxmlformats.org/officeDocument/2006/relationships/hyperlink" Target="https://www.tennet-ir.eu/en" TargetMode="External"/><Relationship Id="rId10" Type="http://schemas.openxmlformats.org/officeDocument/2006/relationships/image" Target="../media/image198.org&amp;utm_campaign=index&amp;utm_content=original"/><Relationship Id="rId4" Type="http://schemas.openxmlformats.org/officeDocument/2006/relationships/oleObject" Target="../embeddings/oleObject67.bin"/><Relationship Id="rId9" Type="http://schemas.openxmlformats.org/officeDocument/2006/relationships/image" Target="../media/image197.org&amp;utm_campaign=index&amp;utm_content=original"/><Relationship Id="rId14" Type="http://schemas.openxmlformats.org/officeDocument/2006/relationships/hyperlink" Target="https://www.eirgrid.ie/ds3-programme-delivering-secure-sustainable-electricity-system" TargetMode="External"/></Relationships>
</file>

<file path=ppt/slides/_rels/slide60.xml.rels><?xml version="1.0" encoding="UTF-8" standalone="yes"?>
<Relationships xmlns="http://schemas.openxmlformats.org/package/2006/relationships"><Relationship Id="rId3" Type="http://schemas.openxmlformats.org/officeDocument/2006/relationships/hyperlink" Target="https://www.voltus.co/press/voltus-google-bring-your-own-capacity-pjm" TargetMode="External"/><Relationship Id="rId2" Type="http://schemas.openxmlformats.org/officeDocument/2006/relationships/image" Target="../media/image195.org&amp;utm_campaign=index&amp;utm_content=thumbnail"/><Relationship Id="rId1" Type="http://schemas.openxmlformats.org/officeDocument/2006/relationships/slideLayout" Target="../slideLayouts/slideLayout14.xml"/><Relationship Id="rId6" Type="http://schemas.openxmlformats.org/officeDocument/2006/relationships/hyperlink" Target="https://business.columbia.edu/insights/climate/cki" TargetMode="External"/><Relationship Id="rId5" Type="http://schemas.openxmlformats.org/officeDocument/2006/relationships/hyperlink" Target="https://business.columbia.edu/faculty/people/gernot-wagner" TargetMode="External"/><Relationship Id="rId4" Type="http://schemas.openxmlformats.org/officeDocument/2006/relationships/hyperlink" Target="https://www.voltus.co/press/bring-your-own-capacity-data-centers" TargetMode="External"/></Relationships>
</file>

<file path=ppt/slides/_rels/slide61.xml.rels><?xml version="1.0" encoding="UTF-8" standalone="yes"?>
<Relationships xmlns="http://schemas.openxmlformats.org/package/2006/relationships"><Relationship Id="rId3" Type="http://schemas.openxmlformats.org/officeDocument/2006/relationships/hyperlink" Target="https://investor.pgecorp.com/news-events/press-releases/press-release-details/2025/PGE-and-Smart-Wires-Enhance-Grid-Reliability-Capacity-for-Data-Centers-in-San-Jose/default.aspx?print=1" TargetMode="External"/><Relationship Id="rId2" Type="http://schemas.openxmlformats.org/officeDocument/2006/relationships/image" Target="../media/image195.org&amp;utm_campaign=index&amp;utm_content=thumbnail"/><Relationship Id="rId1" Type="http://schemas.openxmlformats.org/officeDocument/2006/relationships/slideLayout" Target="../slideLayouts/slideLayout14.xml"/><Relationship Id="rId5" Type="http://schemas.openxmlformats.org/officeDocument/2006/relationships/hyperlink" Target="https://business.columbia.edu/insights/climate/cki" TargetMode="External"/><Relationship Id="rId4" Type="http://schemas.openxmlformats.org/officeDocument/2006/relationships/hyperlink" Target="https://business.columbia.edu/faculty/people/gernot-wagner" TargetMode="External"/></Relationships>
</file>

<file path=ppt/slides/_rels/slide62.xml.rels><?xml version="1.0" encoding="UTF-8" standalone="yes"?>
<Relationships xmlns="http://schemas.openxmlformats.org/package/2006/relationships"><Relationship Id="rId8" Type="http://schemas.openxmlformats.org/officeDocument/2006/relationships/hyperlink" Target="https://business.columbia.edu/insights/climate/cki" TargetMode="External"/><Relationship Id="rId3" Type="http://schemas.openxmlformats.org/officeDocument/2006/relationships/notesSlide" Target="../notesSlides/notesSlide41.xml"/><Relationship Id="rId7" Type="http://schemas.openxmlformats.org/officeDocument/2006/relationships/hyperlink" Target="https://business.columbia.edu/faculty/people/gernot-wagner" TargetMode="External"/><Relationship Id="rId2" Type="http://schemas.openxmlformats.org/officeDocument/2006/relationships/slideLayout" Target="../slideLayouts/slideLayout17.xml"/><Relationship Id="rId1" Type="http://schemas.openxmlformats.org/officeDocument/2006/relationships/tags" Target="../tags/tag1116.xml"/><Relationship Id="rId6" Type="http://schemas.openxmlformats.org/officeDocument/2006/relationships/hyperlink" Target="https://www.ferc.gov/explainer-transmission-planning-and-cost-allocation-final-rule#_Key_Decisions_of" TargetMode="External"/><Relationship Id="rId5" Type="http://schemas.openxmlformats.org/officeDocument/2006/relationships/image" Target="../media/image199.emf"/><Relationship Id="rId4" Type="http://schemas.openxmlformats.org/officeDocument/2006/relationships/oleObject" Target="../embeddings/oleObject68.bin"/></Relationships>
</file>

<file path=ppt/slides/_rels/slide63.xml.rels><?xml version="1.0" encoding="UTF-8" standalone="yes"?>
<Relationships xmlns="http://schemas.openxmlformats.org/package/2006/relationships"><Relationship Id="rId3" Type="http://schemas.openxmlformats.org/officeDocument/2006/relationships/hyperlink" Target="https://business.columbia.edu/faculty/people/gernot-wagner" TargetMode="External"/><Relationship Id="rId2" Type="http://schemas.openxmlformats.org/officeDocument/2006/relationships/hyperlink" Target="https://www.nationalgrid.com/worlds-first-large-scale-use-power-flow-technology-transmission-network-will-unlock-15gw" TargetMode="External"/><Relationship Id="rId1" Type="http://schemas.openxmlformats.org/officeDocument/2006/relationships/slideLayout" Target="../slideLayouts/slideLayout14.xml"/><Relationship Id="rId5" Type="http://schemas.openxmlformats.org/officeDocument/2006/relationships/image" Target="../media/image196.org&amp;utm_campaign=index&amp;utm_content=original"/><Relationship Id="rId4" Type="http://schemas.openxmlformats.org/officeDocument/2006/relationships/hyperlink" Target="https://business.columbia.edu/insights/climate/cki" TargetMode="External"/></Relationships>
</file>

<file path=ppt/slides/_rels/slide64.xml.rels><?xml version="1.0" encoding="UTF-8" standalone="yes"?>
<Relationships xmlns="http://schemas.openxmlformats.org/package/2006/relationships"><Relationship Id="rId8" Type="http://schemas.openxmlformats.org/officeDocument/2006/relationships/tags" Target="../tags/tag1124.xml"/><Relationship Id="rId13" Type="http://schemas.openxmlformats.org/officeDocument/2006/relationships/tags" Target="../tags/tag1129.xml"/><Relationship Id="rId18" Type="http://schemas.openxmlformats.org/officeDocument/2006/relationships/tags" Target="../tags/tag1134.xml"/><Relationship Id="rId26" Type="http://schemas.openxmlformats.org/officeDocument/2006/relationships/hyperlink" Target="https://www.ofgem.gov.uk/sites/default/files/docs/2017/07/open_letter_on_the_riio2_framework_12_july_final_version.pdf" TargetMode="External"/><Relationship Id="rId3" Type="http://schemas.openxmlformats.org/officeDocument/2006/relationships/tags" Target="../tags/tag1119.xml"/><Relationship Id="rId21" Type="http://schemas.openxmlformats.org/officeDocument/2006/relationships/slideLayout" Target="../slideLayouts/slideLayout18.xml"/><Relationship Id="rId7" Type="http://schemas.openxmlformats.org/officeDocument/2006/relationships/tags" Target="../tags/tag1123.xml"/><Relationship Id="rId12" Type="http://schemas.openxmlformats.org/officeDocument/2006/relationships/tags" Target="../tags/tag1128.xml"/><Relationship Id="rId17" Type="http://schemas.openxmlformats.org/officeDocument/2006/relationships/tags" Target="../tags/tag1133.xml"/><Relationship Id="rId25" Type="http://schemas.openxmlformats.org/officeDocument/2006/relationships/chart" Target="../charts/chart39.xml"/><Relationship Id="rId2" Type="http://schemas.openxmlformats.org/officeDocument/2006/relationships/tags" Target="../tags/tag1118.xml"/><Relationship Id="rId16" Type="http://schemas.openxmlformats.org/officeDocument/2006/relationships/tags" Target="../tags/tag1132.xml"/><Relationship Id="rId20" Type="http://schemas.openxmlformats.org/officeDocument/2006/relationships/tags" Target="../tags/tag1136.xml"/><Relationship Id="rId29" Type="http://schemas.openxmlformats.org/officeDocument/2006/relationships/hyperlink" Target="https://business.columbia.edu/faculty/people/gernot-wagner" TargetMode="External"/><Relationship Id="rId1" Type="http://schemas.openxmlformats.org/officeDocument/2006/relationships/tags" Target="../tags/tag1117.xml"/><Relationship Id="rId6" Type="http://schemas.openxmlformats.org/officeDocument/2006/relationships/tags" Target="../tags/tag1122.xml"/><Relationship Id="rId11" Type="http://schemas.openxmlformats.org/officeDocument/2006/relationships/tags" Target="../tags/tag1127.xml"/><Relationship Id="rId24" Type="http://schemas.openxmlformats.org/officeDocument/2006/relationships/image" Target="../media/image200.png"/><Relationship Id="rId5" Type="http://schemas.openxmlformats.org/officeDocument/2006/relationships/tags" Target="../tags/tag1121.xml"/><Relationship Id="rId15" Type="http://schemas.openxmlformats.org/officeDocument/2006/relationships/tags" Target="../tags/tag1131.xml"/><Relationship Id="rId23" Type="http://schemas.openxmlformats.org/officeDocument/2006/relationships/image" Target="../media/image20.emf"/><Relationship Id="rId28" Type="http://schemas.openxmlformats.org/officeDocument/2006/relationships/hyperlink" Target="https://www.piclo.com/blog/3-ways-riio-ed2-will-impact-flexibility-markets" TargetMode="External"/><Relationship Id="rId10" Type="http://schemas.openxmlformats.org/officeDocument/2006/relationships/tags" Target="../tags/tag1126.xml"/><Relationship Id="rId19" Type="http://schemas.openxmlformats.org/officeDocument/2006/relationships/tags" Target="../tags/tag1135.xml"/><Relationship Id="rId31" Type="http://schemas.openxmlformats.org/officeDocument/2006/relationships/hyperlink" Target="mailto:gwagner@columbia.edu" TargetMode="External"/><Relationship Id="rId4" Type="http://schemas.openxmlformats.org/officeDocument/2006/relationships/tags" Target="../tags/tag1120.xml"/><Relationship Id="rId9" Type="http://schemas.openxmlformats.org/officeDocument/2006/relationships/tags" Target="../tags/tag1125.xml"/><Relationship Id="rId14" Type="http://schemas.openxmlformats.org/officeDocument/2006/relationships/tags" Target="../tags/tag1130.xml"/><Relationship Id="rId22" Type="http://schemas.openxmlformats.org/officeDocument/2006/relationships/oleObject" Target="../embeddings/oleObject69.bin"/><Relationship Id="rId27" Type="http://schemas.openxmlformats.org/officeDocument/2006/relationships/hyperlink" Target="https://www.ofgem.gov.uk/sites/default/files/2025-08/RIIO-ED1%20Annual%20Summary%20Report%202022_23.pdf" TargetMode="External"/><Relationship Id="rId30" Type="http://schemas.openxmlformats.org/officeDocument/2006/relationships/hyperlink" Target="https://business.columbia.edu/insights/climate/cki" TargetMode="External"/></Relationships>
</file>

<file path=ppt/slides/_rels/slide65.xml.rels><?xml version="1.0" encoding="UTF-8" standalone="yes"?>
<Relationships xmlns="http://schemas.openxmlformats.org/package/2006/relationships"><Relationship Id="rId8" Type="http://schemas.openxmlformats.org/officeDocument/2006/relationships/image" Target="../media/image201.emf"/><Relationship Id="rId13" Type="http://schemas.openxmlformats.org/officeDocument/2006/relationships/hyperlink" Target="https://emp.lbl.gov/generation-storage-and-hybrid-capacity" TargetMode="External"/><Relationship Id="rId18" Type="http://schemas.openxmlformats.org/officeDocument/2006/relationships/hyperlink" Target="https://beyondfossilfuels.org/2025/05/13/outdated-grid-planning-and-weak-governance-stalling-europes-transition-away-from-fossil-fuels" TargetMode="External"/><Relationship Id="rId3" Type="http://schemas.openxmlformats.org/officeDocument/2006/relationships/tags" Target="../tags/tag1139.xml"/><Relationship Id="rId21" Type="http://schemas.openxmlformats.org/officeDocument/2006/relationships/hyperlink" Target="https://business.columbia.edu/faculty/people/gernot-wagner" TargetMode="External"/><Relationship Id="rId7" Type="http://schemas.openxmlformats.org/officeDocument/2006/relationships/oleObject" Target="../embeddings/oleObject70.bin"/><Relationship Id="rId12" Type="http://schemas.openxmlformats.org/officeDocument/2006/relationships/image" Target="../media/image205.png"/><Relationship Id="rId17" Type="http://schemas.openxmlformats.org/officeDocument/2006/relationships/hyperlink" Target="https://eepublicdownloads.blob.core.windows.net/public-cdn-container/clean-documents/Publications/Statistics/Factsheet/entsoe_sfs2024_web.pdf" TargetMode="External"/><Relationship Id="rId2" Type="http://schemas.openxmlformats.org/officeDocument/2006/relationships/tags" Target="../tags/tag1138.xml"/><Relationship Id="rId16" Type="http://schemas.openxmlformats.org/officeDocument/2006/relationships/hyperlink" Target="https://eepublicdownloads.entsoe.eu/clean-documents/Publications/maps/2024/ENTSOE_Grid_Map.pdf" TargetMode="External"/><Relationship Id="rId20" Type="http://schemas.openxmlformats.org/officeDocument/2006/relationships/hyperlink" Target="https://assets.publishing.service.gov.uk/media/688a28656478525675739051/DUKES_2025_Chapter_5.pdf" TargetMode="External"/><Relationship Id="rId1" Type="http://schemas.openxmlformats.org/officeDocument/2006/relationships/tags" Target="../tags/tag1137.xml"/><Relationship Id="rId6" Type="http://schemas.openxmlformats.org/officeDocument/2006/relationships/slideLayout" Target="../slideLayouts/slideLayout14.xml"/><Relationship Id="rId11" Type="http://schemas.openxmlformats.org/officeDocument/2006/relationships/image" Target="../media/image204.png"/><Relationship Id="rId5" Type="http://schemas.openxmlformats.org/officeDocument/2006/relationships/tags" Target="../tags/tag1141.xml"/><Relationship Id="rId15" Type="http://schemas.openxmlformats.org/officeDocument/2006/relationships/hyperlink" Target="https://www.energy.ca.gov/data-reports/energy-almanac/california-electricity-data/electric-generation-capacity-and-energy" TargetMode="External"/><Relationship Id="rId23" Type="http://schemas.openxmlformats.org/officeDocument/2006/relationships/chart" Target="../charts/chart40.xml"/><Relationship Id="rId10" Type="http://schemas.openxmlformats.org/officeDocument/2006/relationships/image" Target="../media/image203.png"/><Relationship Id="rId19" Type="http://schemas.openxmlformats.org/officeDocument/2006/relationships/hyperlink" Target="https://www.gtlaw.com/en/insights/2025/4/uk-grid-connection-reforms-breaking-the-bottleneck?utm" TargetMode="External"/><Relationship Id="rId4" Type="http://schemas.openxmlformats.org/officeDocument/2006/relationships/tags" Target="../tags/tag1140.xml"/><Relationship Id="rId9" Type="http://schemas.openxmlformats.org/officeDocument/2006/relationships/image" Target="../media/image202.png"/><Relationship Id="rId14" Type="http://schemas.openxmlformats.org/officeDocument/2006/relationships/hyperlink" Target="https://www.ercot.com/files/docs/2025/03/14/ERCOT-2024-State-of-the-Grid.pdf" TargetMode="External"/><Relationship Id="rId22" Type="http://schemas.openxmlformats.org/officeDocument/2006/relationships/hyperlink" Target="https://business.columbia.edu/insights/climate/cki" TargetMode="External"/></Relationships>
</file>

<file path=ppt/slides/_rels/slide66.xml.rels><?xml version="1.0" encoding="UTF-8" standalone="yes"?>
<Relationships xmlns="http://schemas.openxmlformats.org/package/2006/relationships"><Relationship Id="rId3" Type="http://schemas.openxmlformats.org/officeDocument/2006/relationships/hyperlink" Target="https://cms.eirgrid.ie/sites/default/files/publications/DS3-Programme-Brochure.pdf" TargetMode="External"/><Relationship Id="rId2" Type="http://schemas.openxmlformats.org/officeDocument/2006/relationships/hyperlink" Target="https://www.eirgrid.ie/ds3-programme-delivering-secure-sustainable-electricity-system" TargetMode="External"/><Relationship Id="rId1" Type="http://schemas.openxmlformats.org/officeDocument/2006/relationships/slideLayout" Target="../slideLayouts/slideLayout14.xml"/><Relationship Id="rId6" Type="http://schemas.openxmlformats.org/officeDocument/2006/relationships/image" Target="../media/image198.org&amp;utm_campaign=index&amp;utm_content=original"/><Relationship Id="rId5" Type="http://schemas.openxmlformats.org/officeDocument/2006/relationships/hyperlink" Target="https://business.columbia.edu/insights/climate/cki" TargetMode="External"/><Relationship Id="rId4" Type="http://schemas.openxmlformats.org/officeDocument/2006/relationships/hyperlink" Target="https://business.columbia.edu/faculty/people/gernot-wagner" TargetMode="External"/></Relationships>
</file>

<file path=ppt/slides/_rels/slide67.xml.rels><?xml version="1.0" encoding="UTF-8" standalone="yes"?>
<Relationships xmlns="http://schemas.openxmlformats.org/package/2006/relationships"><Relationship Id="rId8" Type="http://schemas.openxmlformats.org/officeDocument/2006/relationships/tags" Target="../tags/tag1149.xml"/><Relationship Id="rId13" Type="http://schemas.openxmlformats.org/officeDocument/2006/relationships/hyperlink" Target="https://cms.soni.ltd.uk/sites/default/files/media/documents/DS3-SS-Protocol-v4.1.pdf" TargetMode="External"/><Relationship Id="rId18" Type="http://schemas.openxmlformats.org/officeDocument/2006/relationships/chart" Target="../charts/chart41.xml"/><Relationship Id="rId3" Type="http://schemas.openxmlformats.org/officeDocument/2006/relationships/tags" Target="../tags/tag1144.xml"/><Relationship Id="rId7" Type="http://schemas.openxmlformats.org/officeDocument/2006/relationships/tags" Target="../tags/tag1148.xml"/><Relationship Id="rId12" Type="http://schemas.openxmlformats.org/officeDocument/2006/relationships/image" Target="../media/image206.emf"/><Relationship Id="rId17" Type="http://schemas.openxmlformats.org/officeDocument/2006/relationships/hyperlink" Target="mailto:gwagner@columbia.edu" TargetMode="External"/><Relationship Id="rId2" Type="http://schemas.openxmlformats.org/officeDocument/2006/relationships/tags" Target="../tags/tag1143.xml"/><Relationship Id="rId16" Type="http://schemas.openxmlformats.org/officeDocument/2006/relationships/hyperlink" Target="https://business.columbia.edu/insights/climate/cki" TargetMode="External"/><Relationship Id="rId1" Type="http://schemas.openxmlformats.org/officeDocument/2006/relationships/tags" Target="../tags/tag1142.xml"/><Relationship Id="rId6" Type="http://schemas.openxmlformats.org/officeDocument/2006/relationships/tags" Target="../tags/tag1147.xml"/><Relationship Id="rId11" Type="http://schemas.openxmlformats.org/officeDocument/2006/relationships/oleObject" Target="../embeddings/oleObject71.bin"/><Relationship Id="rId5" Type="http://schemas.openxmlformats.org/officeDocument/2006/relationships/tags" Target="../tags/tag1146.xml"/><Relationship Id="rId15" Type="http://schemas.openxmlformats.org/officeDocument/2006/relationships/hyperlink" Target="https://business.columbia.edu/faculty/people/gernot-wagner" TargetMode="External"/><Relationship Id="rId10" Type="http://schemas.openxmlformats.org/officeDocument/2006/relationships/notesSlide" Target="../notesSlides/notesSlide42.xml"/><Relationship Id="rId4" Type="http://schemas.openxmlformats.org/officeDocument/2006/relationships/tags" Target="../tags/tag1145.xml"/><Relationship Id="rId9" Type="http://schemas.openxmlformats.org/officeDocument/2006/relationships/slideLayout" Target="../slideLayouts/slideLayout14.xml"/><Relationship Id="rId14" Type="http://schemas.openxmlformats.org/officeDocument/2006/relationships/hyperlink" Target="https://www.eirgrid.ie/ds3-programme-delivering-secure-sustainable-electricity-system" TargetMode="External"/></Relationships>
</file>

<file path=ppt/slides/_rels/slide68.xml.rels><?xml version="1.0" encoding="UTF-8" standalone="yes"?>
<Relationships xmlns="http://schemas.openxmlformats.org/package/2006/relationships"><Relationship Id="rId3" Type="http://schemas.openxmlformats.org/officeDocument/2006/relationships/hyperlink" Target="https://business.columbia.edu/faculty/people/gernot-wagner" TargetMode="External"/><Relationship Id="rId2" Type="http://schemas.openxmlformats.org/officeDocument/2006/relationships/hyperlink" Target="https://www.tennet-ir.eu/en" TargetMode="External"/><Relationship Id="rId1" Type="http://schemas.openxmlformats.org/officeDocument/2006/relationships/slideLayout" Target="../slideLayouts/slideLayout14.xml"/><Relationship Id="rId5" Type="http://schemas.openxmlformats.org/officeDocument/2006/relationships/image" Target="../media/image194.org&amp;utm_campaign=index&amp;utm_content=original"/><Relationship Id="rId4" Type="http://schemas.openxmlformats.org/officeDocument/2006/relationships/hyperlink" Target="https://business.columbia.edu/insights/climate/cki" TargetMode="External"/></Relationships>
</file>

<file path=ppt/slides/_rels/slide69.xml.rels><?xml version="1.0" encoding="UTF-8" standalone="yes"?>
<Relationships xmlns="http://schemas.openxmlformats.org/package/2006/relationships"><Relationship Id="rId13" Type="http://schemas.openxmlformats.org/officeDocument/2006/relationships/tags" Target="../tags/tag1162.xml"/><Relationship Id="rId18" Type="http://schemas.openxmlformats.org/officeDocument/2006/relationships/tags" Target="../tags/tag1167.xml"/><Relationship Id="rId26" Type="http://schemas.openxmlformats.org/officeDocument/2006/relationships/notesSlide" Target="../notesSlides/notesSlide43.xml"/><Relationship Id="rId21" Type="http://schemas.openxmlformats.org/officeDocument/2006/relationships/tags" Target="../tags/tag1170.xml"/><Relationship Id="rId34" Type="http://schemas.openxmlformats.org/officeDocument/2006/relationships/hyperlink" Target="https://chpexpress.com/legal/" TargetMode="External"/><Relationship Id="rId7" Type="http://schemas.openxmlformats.org/officeDocument/2006/relationships/tags" Target="../tags/tag1156.xml"/><Relationship Id="rId12" Type="http://schemas.openxmlformats.org/officeDocument/2006/relationships/tags" Target="../tags/tag1161.xml"/><Relationship Id="rId17" Type="http://schemas.openxmlformats.org/officeDocument/2006/relationships/tags" Target="../tags/tag1166.xml"/><Relationship Id="rId25" Type="http://schemas.openxmlformats.org/officeDocument/2006/relationships/slideLayout" Target="../slideLayouts/slideLayout16.xml"/><Relationship Id="rId33" Type="http://schemas.openxmlformats.org/officeDocument/2006/relationships/hyperlink" Target="https://chpexpress.com/news/champlain-hudson-power-express-announces-financial-close/" TargetMode="External"/><Relationship Id="rId38" Type="http://schemas.openxmlformats.org/officeDocument/2006/relationships/chart" Target="../charts/chart43.xml"/><Relationship Id="rId2" Type="http://schemas.openxmlformats.org/officeDocument/2006/relationships/tags" Target="../tags/tag1151.xml"/><Relationship Id="rId16" Type="http://schemas.openxmlformats.org/officeDocument/2006/relationships/tags" Target="../tags/tag1165.xml"/><Relationship Id="rId20" Type="http://schemas.openxmlformats.org/officeDocument/2006/relationships/tags" Target="../tags/tag1169.xml"/><Relationship Id="rId29" Type="http://schemas.openxmlformats.org/officeDocument/2006/relationships/hyperlink" Target="https://chpexpress.com/" TargetMode="External"/><Relationship Id="rId1" Type="http://schemas.openxmlformats.org/officeDocument/2006/relationships/tags" Target="../tags/tag1150.xml"/><Relationship Id="rId6" Type="http://schemas.openxmlformats.org/officeDocument/2006/relationships/tags" Target="../tags/tag1155.xml"/><Relationship Id="rId11" Type="http://schemas.openxmlformats.org/officeDocument/2006/relationships/tags" Target="../tags/tag1160.xml"/><Relationship Id="rId24" Type="http://schemas.openxmlformats.org/officeDocument/2006/relationships/tags" Target="../tags/tag1173.xml"/><Relationship Id="rId32" Type="http://schemas.openxmlformats.org/officeDocument/2006/relationships/hyperlink" Target="https://www.blackstone.com/insights/article/bringing-clean-energy-to-new-york-city/" TargetMode="External"/><Relationship Id="rId37" Type="http://schemas.openxmlformats.org/officeDocument/2006/relationships/chart" Target="../charts/chart42.xml"/><Relationship Id="rId5" Type="http://schemas.openxmlformats.org/officeDocument/2006/relationships/tags" Target="../tags/tag1154.xml"/><Relationship Id="rId15" Type="http://schemas.openxmlformats.org/officeDocument/2006/relationships/tags" Target="../tags/tag1164.xml"/><Relationship Id="rId23" Type="http://schemas.openxmlformats.org/officeDocument/2006/relationships/tags" Target="../tags/tag1172.xml"/><Relationship Id="rId28" Type="http://schemas.openxmlformats.org/officeDocument/2006/relationships/image" Target="../media/image207.emf"/><Relationship Id="rId36" Type="http://schemas.openxmlformats.org/officeDocument/2006/relationships/hyperlink" Target="https://business.columbia.edu/insights/climate/cki" TargetMode="External"/><Relationship Id="rId10" Type="http://schemas.openxmlformats.org/officeDocument/2006/relationships/tags" Target="../tags/tag1159.xml"/><Relationship Id="rId19" Type="http://schemas.openxmlformats.org/officeDocument/2006/relationships/tags" Target="../tags/tag1168.xml"/><Relationship Id="rId31" Type="http://schemas.openxmlformats.org/officeDocument/2006/relationships/hyperlink" Target="https://www.kirkland.com/news/press-release/2022/11/kirkland-counsels-blackstone-portfolio-company-chpe-on-financing-of-cptl" TargetMode="External"/><Relationship Id="rId4" Type="http://schemas.openxmlformats.org/officeDocument/2006/relationships/tags" Target="../tags/tag1153.xml"/><Relationship Id="rId9" Type="http://schemas.openxmlformats.org/officeDocument/2006/relationships/tags" Target="../tags/tag1158.xml"/><Relationship Id="rId14" Type="http://schemas.openxmlformats.org/officeDocument/2006/relationships/tags" Target="../tags/tag1163.xml"/><Relationship Id="rId22" Type="http://schemas.openxmlformats.org/officeDocument/2006/relationships/tags" Target="../tags/tag1171.xml"/><Relationship Id="rId27" Type="http://schemas.openxmlformats.org/officeDocument/2006/relationships/oleObject" Target="../embeddings/oleObject72.bin"/><Relationship Id="rId30" Type="http://schemas.openxmlformats.org/officeDocument/2006/relationships/hyperlink" Target="https://www.fitchratings.com/research/infrastructure-project-finance/fitch-rates-chpe-llc-sr-secured-notes-a-exp-outlook-stable-28-05-2026" TargetMode="External"/><Relationship Id="rId35" Type="http://schemas.openxmlformats.org/officeDocument/2006/relationships/hyperlink" Target="https://business.columbia.edu/faculty/people/gernot-wagner" TargetMode="External"/><Relationship Id="rId8" Type="http://schemas.openxmlformats.org/officeDocument/2006/relationships/tags" Target="../tags/tag1157.xml"/><Relationship Id="rId3" Type="http://schemas.openxmlformats.org/officeDocument/2006/relationships/tags" Target="../tags/tag1152.xml"/></Relationships>
</file>

<file path=ppt/slides/_rels/slide70.xml.rels><?xml version="1.0" encoding="UTF-8" standalone="yes"?>
<Relationships xmlns="http://schemas.openxmlformats.org/package/2006/relationships"><Relationship Id="rId8" Type="http://schemas.openxmlformats.org/officeDocument/2006/relationships/hyperlink" Target="https://www.kirkland.com/news/press-release/2022/11/kirkland-counsels-blackstone-portfolio-company-chpe-on-financing-of-cptl" TargetMode="External"/><Relationship Id="rId3" Type="http://schemas.openxmlformats.org/officeDocument/2006/relationships/oleObject" Target="../embeddings/oleObject73.bin"/><Relationship Id="rId7" Type="http://schemas.openxmlformats.org/officeDocument/2006/relationships/hyperlink" Target="https://www.nyserda.ny.gov/All-Programs/Large-Scale-Renewables/Tier-Four/Solicitation-and-Award" TargetMode="External"/><Relationship Id="rId2" Type="http://schemas.openxmlformats.org/officeDocument/2006/relationships/slideLayout" Target="../slideLayouts/slideLayout14.xml"/><Relationship Id="rId1" Type="http://schemas.openxmlformats.org/officeDocument/2006/relationships/tags" Target="../tags/tag1174.xml"/><Relationship Id="rId6" Type="http://schemas.openxmlformats.org/officeDocument/2006/relationships/hyperlink" Target="https://chpexpress.com/news/champlain-hudson-power-express-announces-financial-close/" TargetMode="External"/><Relationship Id="rId11" Type="http://schemas.openxmlformats.org/officeDocument/2006/relationships/image" Target="../media/image195.org&amp;utm_campaign=index&amp;utm_content=thumbnail"/><Relationship Id="rId5" Type="http://schemas.openxmlformats.org/officeDocument/2006/relationships/image" Target="../media/image197.org&amp;utm_campaign=index&amp;utm_content=original"/><Relationship Id="rId10" Type="http://schemas.openxmlformats.org/officeDocument/2006/relationships/hyperlink" Target="https://business.columbia.edu/insights/climate/cki" TargetMode="External"/><Relationship Id="rId4" Type="http://schemas.openxmlformats.org/officeDocument/2006/relationships/image" Target="../media/image208.emf"/><Relationship Id="rId9" Type="http://schemas.openxmlformats.org/officeDocument/2006/relationships/hyperlink" Target="https://business.columbia.edu/faculty/people/gernot-wagner" TargetMode="External"/></Relationships>
</file>

<file path=ppt/slides/_rels/slide71.xml.rels><?xml version="1.0" encoding="UTF-8" standalone="yes"?>
<Relationships xmlns="http://schemas.openxmlformats.org/package/2006/relationships"><Relationship Id="rId8" Type="http://schemas.openxmlformats.org/officeDocument/2006/relationships/hyperlink" Target="https://iea.blob.core.windows.net/assets/64594543-cf6e-4fd9-8238-d3cae35daf48/WorldEnergyInvestment2026.pdf" TargetMode="External"/><Relationship Id="rId13" Type="http://schemas.openxmlformats.org/officeDocument/2006/relationships/hyperlink" Target="https://www.energy.gov/sites/default/files/2025-10/403%20Large%20Loads%20Letter.pdf" TargetMode="External"/><Relationship Id="rId3" Type="http://schemas.openxmlformats.org/officeDocument/2006/relationships/tags" Target="../tags/tag1177.xml"/><Relationship Id="rId7" Type="http://schemas.openxmlformats.org/officeDocument/2006/relationships/image" Target="../media/image80.emf"/><Relationship Id="rId12" Type="http://schemas.openxmlformats.org/officeDocument/2006/relationships/hyperlink" Target="https://emp.lbl.gov/sites/default/files/2026-06/Queued%20Up%202026%20Edition.pdf" TargetMode="External"/><Relationship Id="rId17" Type="http://schemas.openxmlformats.org/officeDocument/2006/relationships/hyperlink" Target="https://business.columbia.edu/insights/climate/cki" TargetMode="External"/><Relationship Id="rId2" Type="http://schemas.openxmlformats.org/officeDocument/2006/relationships/tags" Target="../tags/tag1176.xml"/><Relationship Id="rId16" Type="http://schemas.openxmlformats.org/officeDocument/2006/relationships/hyperlink" Target="https://business.columbia.edu/faculty/people/gernot-wagner" TargetMode="External"/><Relationship Id="rId1" Type="http://schemas.openxmlformats.org/officeDocument/2006/relationships/tags" Target="../tags/tag1175.xml"/><Relationship Id="rId6" Type="http://schemas.openxmlformats.org/officeDocument/2006/relationships/oleObject" Target="../embeddings/oleObject74.bin"/><Relationship Id="rId11" Type="http://schemas.openxmlformats.org/officeDocument/2006/relationships/hyperlink" Target="https://www.jpmorgan.com/insights/sustainability/climate/grid-resilience-neglected-no-more" TargetMode="External"/><Relationship Id="rId5" Type="http://schemas.openxmlformats.org/officeDocument/2006/relationships/notesSlide" Target="../notesSlides/notesSlide44.xml"/><Relationship Id="rId15" Type="http://schemas.openxmlformats.org/officeDocument/2006/relationships/hyperlink" Target="https://www.c2es.org/wp-content/uploads/2024/12/Policy-Recommendations-to-Unlock-the-Value-of-Long-Duration-Energy-Storage.pdf" TargetMode="External"/><Relationship Id="rId10" Type="http://schemas.openxmlformats.org/officeDocument/2006/relationships/hyperlink" Target="https://assets.bbhub.io/professional/sites/44/1017746-ETIT2026.pdf" TargetMode="External"/><Relationship Id="rId4" Type="http://schemas.openxmlformats.org/officeDocument/2006/relationships/slideLayout" Target="../slideLayouts/slideLayout11.xml"/><Relationship Id="rId9" Type="http://schemas.openxmlformats.org/officeDocument/2006/relationships/hyperlink" Target="https://bipartisanpolicy.org/wp-content/uploads/2026/04/GETs-One-Pager.pdf" TargetMode="External"/><Relationship Id="rId14" Type="http://schemas.openxmlformats.org/officeDocument/2006/relationships/hyperlink" Target="https://climateprogramportal.org/wp-content/uploads/2025/06/LIFTOFF_DOE_VPP_2023.pdf" TargetMode="External"/></Relationships>
</file>

<file path=ppt/slides/_rels/slide72.xml.rels><?xml version="1.0" encoding="UTF-8" standalone="yes"?>
<Relationships xmlns="http://schemas.openxmlformats.org/package/2006/relationships"><Relationship Id="rId8" Type="http://schemas.openxmlformats.org/officeDocument/2006/relationships/slideLayout" Target="../slideLayouts/slideLayout11.xml"/><Relationship Id="rId13" Type="http://schemas.openxmlformats.org/officeDocument/2006/relationships/hyperlink" Target="https://www.ferc.gov/explainer-interconnection-final-rule-2023-A" TargetMode="External"/><Relationship Id="rId18" Type="http://schemas.openxmlformats.org/officeDocument/2006/relationships/hyperlink" Target="https://business.columbia.edu/faculty/people/gernot-wagner" TargetMode="External"/><Relationship Id="rId3" Type="http://schemas.openxmlformats.org/officeDocument/2006/relationships/tags" Target="../tags/tag1180.xml"/><Relationship Id="rId7" Type="http://schemas.openxmlformats.org/officeDocument/2006/relationships/tags" Target="../tags/tag1184.xml"/><Relationship Id="rId12" Type="http://schemas.openxmlformats.org/officeDocument/2006/relationships/hyperlink" Target="https://www.ferc.gov/news-events/news/fact-sheet-building-future-through-electric-regional-transmission-planning-and" TargetMode="External"/><Relationship Id="rId17" Type="http://schemas.openxmlformats.org/officeDocument/2006/relationships/hyperlink" Target="https://eepower.com/tech-insights/transformer-supply-chain-woes-persist-as-energy-demand-grows/" TargetMode="External"/><Relationship Id="rId2" Type="http://schemas.openxmlformats.org/officeDocument/2006/relationships/tags" Target="../tags/tag1179.xml"/><Relationship Id="rId16" Type="http://schemas.openxmlformats.org/officeDocument/2006/relationships/hyperlink" Target="https://eta-publications.lbl.gov/sites/default/files/2025-12/queued_up_2025_edition_12.15.2025.pdf" TargetMode="External"/><Relationship Id="rId1" Type="http://schemas.openxmlformats.org/officeDocument/2006/relationships/tags" Target="../tags/tag1178.xml"/><Relationship Id="rId6" Type="http://schemas.openxmlformats.org/officeDocument/2006/relationships/tags" Target="../tags/tag1183.xml"/><Relationship Id="rId11" Type="http://schemas.openxmlformats.org/officeDocument/2006/relationships/image" Target="../media/image68.emf"/><Relationship Id="rId5" Type="http://schemas.openxmlformats.org/officeDocument/2006/relationships/tags" Target="../tags/tag1182.xml"/><Relationship Id="rId15" Type="http://schemas.openxmlformats.org/officeDocument/2006/relationships/hyperlink" Target="https://www.nerc.com/globalassets/our-work/assessments/2024-ltra_corrected_july_2025.pdf" TargetMode="External"/><Relationship Id="rId10" Type="http://schemas.openxmlformats.org/officeDocument/2006/relationships/oleObject" Target="../embeddings/oleObject75.bin"/><Relationship Id="rId19" Type="http://schemas.openxmlformats.org/officeDocument/2006/relationships/hyperlink" Target="https://business.columbia.edu/insights/climate/cki" TargetMode="External"/><Relationship Id="rId4" Type="http://schemas.openxmlformats.org/officeDocument/2006/relationships/tags" Target="../tags/tag1181.xml"/><Relationship Id="rId9" Type="http://schemas.openxmlformats.org/officeDocument/2006/relationships/notesSlide" Target="../notesSlides/notesSlide45.xml"/><Relationship Id="rId14" Type="http://schemas.openxmlformats.org/officeDocument/2006/relationships/hyperlink" Target="https://www.energy.gov/oe/coordinated-interagency-transmission-authorizations-and-permits-program" TargetMode="External"/></Relationships>
</file>

<file path=ppt/slides/_rels/slide73.xml.rels><?xml version="1.0" encoding="UTF-8" standalone="yes"?>
<Relationships xmlns="http://schemas.openxmlformats.org/package/2006/relationships"><Relationship Id="rId8" Type="http://schemas.openxmlformats.org/officeDocument/2006/relationships/image" Target="../media/image215.png"/><Relationship Id="rId3" Type="http://schemas.openxmlformats.org/officeDocument/2006/relationships/image" Target="../media/image210.png"/><Relationship Id="rId7" Type="http://schemas.openxmlformats.org/officeDocument/2006/relationships/image" Target="../media/image214.jpeg"/><Relationship Id="rId2" Type="http://schemas.openxmlformats.org/officeDocument/2006/relationships/image" Target="../media/image209.jpeg"/><Relationship Id="rId1" Type="http://schemas.openxmlformats.org/officeDocument/2006/relationships/slideLayout" Target="../slideLayouts/slideLayout24.xml"/><Relationship Id="rId6" Type="http://schemas.openxmlformats.org/officeDocument/2006/relationships/image" Target="../media/image213.jpeg"/><Relationship Id="rId5" Type="http://schemas.openxmlformats.org/officeDocument/2006/relationships/image" Target="../media/image212.jpg"/><Relationship Id="rId10" Type="http://schemas.openxmlformats.org/officeDocument/2006/relationships/image" Target="../media/image217.jpg"/><Relationship Id="rId4" Type="http://schemas.openxmlformats.org/officeDocument/2006/relationships/image" Target="../media/image211.jpeg"/><Relationship Id="rId9" Type="http://schemas.openxmlformats.org/officeDocument/2006/relationships/image" Target="../media/image216.jpg"/></Relationships>
</file>

<file path=ppt/slides/_rels/slide74.xml.rels><?xml version="1.0" encoding="UTF-8" standalone="yes"?>
<Relationships xmlns="http://schemas.openxmlformats.org/package/2006/relationships"><Relationship Id="rId3" Type="http://schemas.openxmlformats.org/officeDocument/2006/relationships/image" Target="../media/image218.jpg"/><Relationship Id="rId2" Type="http://schemas.openxmlformats.org/officeDocument/2006/relationships/notesSlide" Target="../notesSlides/notesSlide46.xml"/><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DA0A21F2-FB02-4A34-A8D0-4217BAD09C4A}"/>
              </a:ext>
            </a:extLst>
          </p:cNvPr>
          <p:cNvGraphicFramePr>
            <a:graphicFrameLocks/>
          </p:cNvGraphicFramePr>
          <p:nvPr>
            <p:custDataLst>
              <p:tags r:id="rId1"/>
            </p:custDataLst>
            <p:extLst>
              <p:ext uri="{D42A27DB-BD31-4B8C-83A1-F6EECF244321}">
                <p14:modId xmlns:p14="http://schemas.microsoft.com/office/powerpoint/2010/main" val="37853868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47" imgH="348" progId="TCLayout.ActiveDocument.1">
                  <p:embed/>
                </p:oleObj>
              </mc:Choice>
              <mc:Fallback>
                <p:oleObj name="thinkcell Slide" r:id="rId3" imgW="347" imgH="348" progId="TCLayout.ActiveDocument.1">
                  <p:embed/>
                  <p:pic>
                    <p:nvPicPr>
                      <p:cNvPr id="7" name="think-cell data - do not delete" hidden="1">
                        <a:extLst>
                          <a:ext uri="{FF2B5EF4-FFF2-40B4-BE49-F238E27FC236}">
                            <a16:creationId xmlns:a16="http://schemas.microsoft.com/office/drawing/2014/main" id="{DA0A21F2-FB02-4A34-A8D0-4217BAD09C4A}"/>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2143916E-B488-68AE-853C-0A93DDD790D7}"/>
              </a:ext>
            </a:extLst>
          </p:cNvPr>
          <p:cNvSpPr>
            <a:spLocks noGrp="1"/>
          </p:cNvSpPr>
          <p:nvPr>
            <p:ph type="title"/>
          </p:nvPr>
        </p:nvSpPr>
        <p:spPr/>
        <p:txBody>
          <a:bodyPr vert="horz" rIns="0"/>
          <a:lstStyle/>
          <a:p>
            <a:pPr>
              <a:lnSpc>
                <a:spcPts val="4400"/>
              </a:lnSpc>
            </a:pPr>
            <a:r>
              <a:rPr lang="en-US" dirty="0"/>
              <a:t>Powering Grids</a:t>
            </a:r>
            <a:br>
              <a:rPr lang="en-US" dirty="0"/>
            </a:br>
            <a:r>
              <a:rPr lang="en-US" dirty="0"/>
              <a:t>Deep Dive</a:t>
            </a:r>
          </a:p>
        </p:txBody>
      </p:sp>
      <p:sp>
        <p:nvSpPr>
          <p:cNvPr id="3" name="Text Placeholder 2">
            <a:extLst>
              <a:ext uri="{FF2B5EF4-FFF2-40B4-BE49-F238E27FC236}">
                <a16:creationId xmlns:a16="http://schemas.microsoft.com/office/drawing/2014/main" id="{5C042AE8-F2A2-F06C-CDED-31A2D52BC1F4}"/>
              </a:ext>
            </a:extLst>
          </p:cNvPr>
          <p:cNvSpPr>
            <a:spLocks noGrp="1"/>
          </p:cNvSpPr>
          <p:nvPr>
            <p:ph type="body" sz="quarter" idx="10"/>
          </p:nvPr>
        </p:nvSpPr>
        <p:spPr>
          <a:xfrm>
            <a:off x="5429170" y="5033683"/>
            <a:ext cx="6432630" cy="1330541"/>
          </a:xfrm>
        </p:spPr>
        <p:txBody>
          <a:bodyPr vert="horz" lIns="0" tIns="45720" rIns="91440" bIns="45720" rtlCol="0" anchor="t">
            <a:noAutofit/>
          </a:bodyPr>
          <a:lstStyle/>
          <a:p>
            <a:r>
              <a:rPr lang="en-US" dirty="0">
                <a:latin typeface="Arial"/>
                <a:cs typeface="Arial"/>
              </a:rPr>
              <a:t>Gernot Wagner, Hasan Alawadhi, </a:t>
            </a:r>
            <a:r>
              <a:rPr lang="en-US" dirty="0"/>
              <a:t>Sevgi Helin </a:t>
            </a:r>
            <a:r>
              <a:rPr lang="en-US" dirty="0" err="1"/>
              <a:t>Tilkicioglu</a:t>
            </a:r>
            <a:r>
              <a:rPr lang="en-US" dirty="0"/>
              <a:t>, </a:t>
            </a:r>
            <a:r>
              <a:rPr lang="en-US" dirty="0">
                <a:latin typeface="Arial"/>
                <a:cs typeface="Arial"/>
              </a:rPr>
              <a:t>Dominica Wambold, </a:t>
            </a:r>
            <a:r>
              <a:rPr lang="en-US" dirty="0"/>
              <a:t>Ilayda Tezcan</a:t>
            </a:r>
            <a:r>
              <a:rPr lang="en-US" dirty="0">
                <a:latin typeface="Arial"/>
                <a:cs typeface="Arial"/>
              </a:rPr>
              <a:t>, </a:t>
            </a:r>
            <a:r>
              <a:rPr lang="en-US" dirty="0"/>
              <a:t>Gunay Kiran, Stephanie Chen, Christy Wong, Ryon Roque, Vincent </a:t>
            </a:r>
            <a:r>
              <a:rPr lang="en-US" dirty="0">
                <a:cs typeface="Arial"/>
              </a:rPr>
              <a:t>Sandow-</a:t>
            </a:r>
            <a:r>
              <a:rPr lang="en-US" dirty="0" err="1">
                <a:cs typeface="Arial"/>
              </a:rPr>
              <a:t>Straesser</a:t>
            </a:r>
            <a:r>
              <a:rPr lang="en-US" dirty="0">
                <a:latin typeface="Arial"/>
                <a:cs typeface="Arial"/>
              </a:rPr>
              <a:t>, Isabel Hoyos, Ariela Farchi, and Pia Doris Morrow</a:t>
            </a:r>
            <a:endParaRPr lang="en-US" dirty="0"/>
          </a:p>
          <a:p>
            <a:endParaRPr lang="en-US" dirty="0">
              <a:cs typeface="Arial"/>
            </a:endParaRPr>
          </a:p>
        </p:txBody>
      </p:sp>
      <p:sp>
        <p:nvSpPr>
          <p:cNvPr id="4" name="Text Placeholder 3">
            <a:extLst>
              <a:ext uri="{FF2B5EF4-FFF2-40B4-BE49-F238E27FC236}">
                <a16:creationId xmlns:a16="http://schemas.microsoft.com/office/drawing/2014/main" id="{C2CD7E64-7EED-B5A6-19A5-F6EF309C1B60}"/>
              </a:ext>
            </a:extLst>
          </p:cNvPr>
          <p:cNvSpPr>
            <a:spLocks noGrp="1"/>
          </p:cNvSpPr>
          <p:nvPr>
            <p:ph type="body" sz="quarter" idx="12"/>
          </p:nvPr>
        </p:nvSpPr>
        <p:spPr/>
        <p:txBody>
          <a:bodyPr/>
          <a:lstStyle/>
          <a:p>
            <a:r>
              <a:rPr lang="en-US"/>
              <a:t> </a:t>
            </a:r>
          </a:p>
        </p:txBody>
      </p:sp>
      <p:sp>
        <p:nvSpPr>
          <p:cNvPr id="5" name="Text Placeholder 4">
            <a:extLst>
              <a:ext uri="{FF2B5EF4-FFF2-40B4-BE49-F238E27FC236}">
                <a16:creationId xmlns:a16="http://schemas.microsoft.com/office/drawing/2014/main" id="{C360E014-3BE9-1CCE-A0DF-0B883D64C8BA}"/>
              </a:ext>
            </a:extLst>
          </p:cNvPr>
          <p:cNvSpPr>
            <a:spLocks noGrp="1"/>
          </p:cNvSpPr>
          <p:nvPr>
            <p:ph type="body" sz="quarter" idx="13"/>
          </p:nvPr>
        </p:nvSpPr>
        <p:spPr/>
        <p:txBody>
          <a:bodyPr/>
          <a:lstStyle/>
          <a:p>
            <a:r>
              <a:rPr lang="en-US"/>
              <a:t> </a:t>
            </a:r>
          </a:p>
        </p:txBody>
      </p:sp>
      <p:sp>
        <p:nvSpPr>
          <p:cNvPr id="6" name="Text Placeholder 5">
            <a:extLst>
              <a:ext uri="{FF2B5EF4-FFF2-40B4-BE49-F238E27FC236}">
                <a16:creationId xmlns:a16="http://schemas.microsoft.com/office/drawing/2014/main" id="{7B45B344-9DBD-B669-FF78-019C14271222}"/>
              </a:ext>
            </a:extLst>
          </p:cNvPr>
          <p:cNvSpPr>
            <a:spLocks noGrp="1"/>
          </p:cNvSpPr>
          <p:nvPr>
            <p:ph type="body" sz="quarter" idx="14"/>
          </p:nvPr>
        </p:nvSpPr>
        <p:spPr/>
        <p:txBody>
          <a:bodyPr vert="horz" wrap="square" lIns="91440" tIns="45720" rIns="91440" bIns="45720" rtlCol="0" anchor="t">
            <a:noAutofit/>
          </a:bodyPr>
          <a:lstStyle/>
          <a:p>
            <a:r>
              <a:rPr lang="en-US" dirty="0">
                <a:latin typeface="Arial"/>
                <a:cs typeface="Arial"/>
              </a:rPr>
              <a:t>Cite as: Wagner </a:t>
            </a:r>
            <a:r>
              <a:rPr lang="en-US" i="1" dirty="0">
                <a:latin typeface="Arial"/>
                <a:cs typeface="Arial"/>
              </a:rPr>
              <a:t>et al. </a:t>
            </a:r>
            <a:r>
              <a:rPr lang="en-US" dirty="0">
                <a:latin typeface="Arial"/>
                <a:cs typeface="Arial"/>
              </a:rPr>
              <a:t>“Powering Grids,” Columbia Business School Climate Knowledge Initiative</a:t>
            </a:r>
          </a:p>
          <a:p>
            <a:r>
              <a:rPr lang="en-US" dirty="0">
                <a:latin typeface="Arial"/>
                <a:cs typeface="Arial"/>
              </a:rPr>
              <a:t>(29 October 2026).</a:t>
            </a:r>
          </a:p>
        </p:txBody>
      </p:sp>
    </p:spTree>
    <p:extLst>
      <p:ext uri="{BB962C8B-B14F-4D97-AF65-F5344CB8AC3E}">
        <p14:creationId xmlns:p14="http://schemas.microsoft.com/office/powerpoint/2010/main" val="30112492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EA18473F-6648-F2C8-F0B0-FE61394A01BF}"/>
            </a:ext>
          </a:extLst>
        </p:cNvPr>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A92A5D39-EF93-B11B-4B38-551F732B193F}"/>
              </a:ext>
            </a:extLst>
          </p:cNvPr>
          <p:cNvGraphicFramePr>
            <a:graphicFrameLocks/>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47" imgH="348" progId="TCLayout.ActiveDocument.1">
                  <p:embed/>
                </p:oleObj>
              </mc:Choice>
              <mc:Fallback>
                <p:oleObj name="thinkcell Slide" r:id="rId4" imgW="347" imgH="348" progId="TCLayout.ActiveDocument.1">
                  <p:embed/>
                  <p:pic>
                    <p:nvPicPr>
                      <p:cNvPr id="3" name="think-cell data - do not delete" hidden="1">
                        <a:extLst>
                          <a:ext uri="{FF2B5EF4-FFF2-40B4-BE49-F238E27FC236}">
                            <a16:creationId xmlns:a16="http://schemas.microsoft.com/office/drawing/2014/main" id="{A92A5D39-EF93-B11B-4B38-551F732B193F}"/>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330BE9C0-A41E-4748-F49F-CF19C5D0FFB0}"/>
              </a:ext>
            </a:extLst>
          </p:cNvPr>
          <p:cNvSpPr>
            <a:spLocks noGrp="1"/>
          </p:cNvSpPr>
          <p:nvPr>
            <p:ph type="title"/>
          </p:nvPr>
        </p:nvSpPr>
        <p:spPr/>
        <p:txBody>
          <a:bodyPr vert="horz" rIns="91440"/>
          <a:lstStyle/>
          <a:p>
            <a:r>
              <a:rPr lang="en-US"/>
              <a:t>Industry Overview</a:t>
            </a:r>
          </a:p>
        </p:txBody>
      </p:sp>
    </p:spTree>
    <p:extLst>
      <p:ext uri="{BB962C8B-B14F-4D97-AF65-F5344CB8AC3E}">
        <p14:creationId xmlns:p14="http://schemas.microsoft.com/office/powerpoint/2010/main" val="29660688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Placeholder 5">
            <a:extLst>
              <a:ext uri="{FF2B5EF4-FFF2-40B4-BE49-F238E27FC236}">
                <a16:creationId xmlns:a16="http://schemas.microsoft.com/office/drawing/2014/main" id="{ACEA7EA2-8D2B-F3B4-0E8A-3B2EF0E6D330}"/>
              </a:ext>
            </a:extLst>
          </p:cNvPr>
          <p:cNvPicPr>
            <a:picLocks noGrp="1" noChangeAspect="1"/>
          </p:cNvPicPr>
          <p:nvPr>
            <p:ph type="pic" sz="quarter" idx="12"/>
          </p:nvPr>
        </p:nvPicPr>
        <p:blipFill>
          <a:blip r:embed="rId3" cstate="print">
            <a:extLst>
              <a:ext uri="{28A0092B-C50C-407E-A947-70E740481C1C}">
                <a14:useLocalDpi xmlns:a14="http://schemas.microsoft.com/office/drawing/2010/main"/>
              </a:ext>
            </a:extLst>
          </a:blip>
          <a:srcRect/>
          <a:stretch>
            <a:fillRect/>
          </a:stretch>
        </p:blipFill>
        <p:spPr>
          <a:xfrm>
            <a:off x="330200" y="768350"/>
            <a:ext cx="3510784" cy="4981062"/>
          </a:xfrm>
          <a:prstGeom prst="rect">
            <a:avLst/>
          </a:prstGeom>
          <a:blipFill>
            <a:blip r:embed="rId4"/>
            <a:stretch>
              <a:fillRect/>
            </a:stretch>
          </a:blipFill>
        </p:spPr>
      </p:pic>
      <p:sp>
        <p:nvSpPr>
          <p:cNvPr id="13" name="Content Placeholder 3">
            <a:extLst>
              <a:ext uri="{FF2B5EF4-FFF2-40B4-BE49-F238E27FC236}">
                <a16:creationId xmlns:a16="http://schemas.microsoft.com/office/drawing/2014/main" id="{01A7C2F3-90B6-0825-DE4B-0DBD3E3234E9}"/>
              </a:ext>
            </a:extLst>
          </p:cNvPr>
          <p:cNvSpPr>
            <a:spLocks noGrp="1"/>
          </p:cNvSpPr>
          <p:nvPr>
            <p:ph sz="quarter" idx="14"/>
          </p:nvPr>
        </p:nvSpPr>
        <p:spPr>
          <a:xfrm>
            <a:off x="501445" y="4305300"/>
            <a:ext cx="3165987" cy="1295400"/>
          </a:xfrm>
        </p:spPr>
        <p:txBody>
          <a:bodyPr/>
          <a:lstStyle/>
          <a:p>
            <a:r>
              <a:rPr lang="en-US">
                <a:solidFill>
                  <a:schemeClr val="bg1"/>
                </a:solidFill>
              </a:rPr>
              <a:t>Key Messages</a:t>
            </a:r>
          </a:p>
          <a:p>
            <a:r>
              <a:rPr lang="en-US" b="0">
                <a:solidFill>
                  <a:schemeClr val="bg1"/>
                </a:solidFill>
              </a:rPr>
              <a:t>Industry Overview</a:t>
            </a:r>
          </a:p>
        </p:txBody>
      </p:sp>
      <p:sp>
        <p:nvSpPr>
          <p:cNvPr id="14" name="TextBox 100">
            <a:extLst>
              <a:ext uri="{FF2B5EF4-FFF2-40B4-BE49-F238E27FC236}">
                <a16:creationId xmlns:a16="http://schemas.microsoft.com/office/drawing/2014/main" id="{1AFF2E35-2F1D-B81E-E2EB-5B59514BCAD5}"/>
              </a:ext>
            </a:extLst>
          </p:cNvPr>
          <p:cNvSpPr txBox="1"/>
          <p:nvPr/>
        </p:nvSpPr>
        <p:spPr bwMode="gray">
          <a:xfrm>
            <a:off x="4219823" y="498239"/>
            <a:ext cx="7972180" cy="2410916"/>
          </a:xfrm>
          <a:prstGeom prst="rect">
            <a:avLst/>
          </a:prstGeom>
          <a:noFill/>
        </p:spPr>
        <p:txBody>
          <a:bodyPr wrap="square" lIns="137160" tIns="137160" rIns="182880" bIns="137160" rtlCol="0" anchor="ctr">
            <a:spAutoFit/>
          </a:bodyPr>
          <a:lstStyle/>
          <a:p>
            <a:pPr>
              <a:spcAft>
                <a:spcPts val="500"/>
              </a:spcAft>
              <a:buClr>
                <a:schemeClr val="accent1"/>
              </a:buClr>
              <a:buSzPct val="100000"/>
            </a:pPr>
            <a:r>
              <a:rPr lang="en-US" sz="1400" b="1" dirty="0"/>
              <a:t>Four structural trends are driving the need to modernize and expand the grid</a:t>
            </a:r>
          </a:p>
          <a:p>
            <a:pPr marL="171450" indent="-171450">
              <a:spcAft>
                <a:spcPts val="500"/>
              </a:spcAft>
              <a:buClr>
                <a:schemeClr val="tx1"/>
              </a:buClr>
              <a:buSzPct val="100000"/>
              <a:buFont typeface="Arial" panose="020B0604020202020204" pitchFamily="34" charset="0"/>
              <a:buChar char="•"/>
              <a:tabLst>
                <a:tab pos="7427913" algn="l"/>
              </a:tabLst>
            </a:pPr>
            <a:r>
              <a:rPr lang="en-US" sz="1200" b="1" dirty="0"/>
              <a:t>Rapid growth in electricity demand: </a:t>
            </a:r>
            <a:r>
              <a:rPr lang="en-US" sz="1200" dirty="0"/>
              <a:t>driven by AI and data centers and the electrification of transport and heating, demand is returning to growth in mature markets and could more than double globally by 2050.</a:t>
            </a:r>
          </a:p>
          <a:p>
            <a:pPr marL="171450" indent="-171450">
              <a:spcAft>
                <a:spcPts val="500"/>
              </a:spcAft>
              <a:buClr>
                <a:schemeClr val="tx1"/>
              </a:buClr>
              <a:buSzPct val="100000"/>
              <a:buFont typeface="Arial" panose="020B0604020202020204" pitchFamily="34" charset="0"/>
              <a:buChar char="•"/>
              <a:tabLst>
                <a:tab pos="7427913" algn="l"/>
              </a:tabLst>
            </a:pPr>
            <a:r>
              <a:rPr lang="en-US" sz="1200" b="1" dirty="0"/>
              <a:t>Critical aging infrastructure:</a:t>
            </a:r>
            <a:r>
              <a:rPr lang="en-US" sz="1200" dirty="0"/>
              <a:t> over 70% of U.S. transmission assets and over 50% of U.S. distribution assets are more than 20 years old, necessitating urgent replacement</a:t>
            </a:r>
          </a:p>
          <a:p>
            <a:pPr marL="171450" indent="-171450">
              <a:spcAft>
                <a:spcPts val="500"/>
              </a:spcAft>
              <a:buClr>
                <a:schemeClr val="tx1"/>
              </a:buClr>
              <a:buSzPct val="100000"/>
              <a:buFont typeface="Arial" panose="020B0604020202020204" pitchFamily="34" charset="0"/>
              <a:buChar char="•"/>
              <a:tabLst>
                <a:tab pos="7427913" algn="l"/>
              </a:tabLst>
            </a:pPr>
            <a:r>
              <a:rPr lang="en-US" sz="1200" b="1" dirty="0"/>
              <a:t>Structural shift in the energy system:</a:t>
            </a:r>
            <a:r>
              <a:rPr lang="en-US" sz="1200" dirty="0"/>
              <a:t> the grid is transitioning from centralized fossil fuel generation to a decentralized, multi directional network, as wind and solar rise from ≤20% of global generation in 2025 to ≥75% by 2050</a:t>
            </a:r>
          </a:p>
          <a:p>
            <a:pPr marL="171450" indent="-171450">
              <a:spcAft>
                <a:spcPts val="500"/>
              </a:spcAft>
              <a:buClr>
                <a:schemeClr val="tx1"/>
              </a:buClr>
              <a:buSzPct val="100000"/>
              <a:buFont typeface="Arial" panose="020B0604020202020204" pitchFamily="34" charset="0"/>
              <a:buChar char="•"/>
              <a:tabLst>
                <a:tab pos="7427913" algn="l"/>
              </a:tabLst>
            </a:pPr>
            <a:r>
              <a:rPr lang="en-US" sz="1200" b="1" dirty="0"/>
              <a:t>Escalating climate and weather risk:</a:t>
            </a:r>
            <a:r>
              <a:rPr lang="en-US" sz="1200" dirty="0"/>
              <a:t> increased frequency and severity of extreme weather events require immediate, large scale grid hardening</a:t>
            </a:r>
          </a:p>
        </p:txBody>
      </p:sp>
      <p:cxnSp>
        <p:nvCxnSpPr>
          <p:cNvPr id="15" name="Straight Connector 105">
            <a:extLst>
              <a:ext uri="{FF2B5EF4-FFF2-40B4-BE49-F238E27FC236}">
                <a16:creationId xmlns:a16="http://schemas.microsoft.com/office/drawing/2014/main" id="{A2AA27A5-C216-A002-25E7-CF9AF9B340EC}"/>
              </a:ext>
            </a:extLst>
          </p:cNvPr>
          <p:cNvCxnSpPr>
            <a:cxnSpLocks/>
          </p:cNvCxnSpPr>
          <p:nvPr/>
        </p:nvCxnSpPr>
        <p:spPr bwMode="gray">
          <a:xfrm>
            <a:off x="4311897" y="2834336"/>
            <a:ext cx="7632000" cy="0"/>
          </a:xfrm>
          <a:prstGeom prst="line">
            <a:avLst/>
          </a:prstGeom>
          <a:ln w="9525" cap="flat">
            <a:solidFill>
              <a:schemeClr val="tx2">
                <a:lumMod val="75000"/>
              </a:schemeClr>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16" name="TextBox 106">
            <a:extLst>
              <a:ext uri="{FF2B5EF4-FFF2-40B4-BE49-F238E27FC236}">
                <a16:creationId xmlns:a16="http://schemas.microsoft.com/office/drawing/2014/main" id="{36D4B74A-CB2D-E138-CF09-29E7F65FD067}"/>
              </a:ext>
            </a:extLst>
          </p:cNvPr>
          <p:cNvSpPr txBox="1"/>
          <p:nvPr/>
        </p:nvSpPr>
        <p:spPr bwMode="gray">
          <a:xfrm>
            <a:off x="4219823" y="2748874"/>
            <a:ext cx="7972180" cy="1174681"/>
          </a:xfrm>
          <a:prstGeom prst="rect">
            <a:avLst/>
          </a:prstGeom>
          <a:noFill/>
        </p:spPr>
        <p:txBody>
          <a:bodyPr wrap="square" lIns="137160" tIns="137160" rIns="182880" bIns="137160" rtlCol="0" anchor="ctr">
            <a:spAutoFit/>
          </a:bodyPr>
          <a:lstStyle/>
          <a:p>
            <a:pPr>
              <a:spcAft>
                <a:spcPts val="500"/>
              </a:spcAft>
              <a:buClr>
                <a:schemeClr val="accent1"/>
              </a:buClr>
              <a:buSzPct val="100000"/>
            </a:pPr>
            <a:r>
              <a:rPr lang="en-US" sz="1400" b="1" dirty="0"/>
              <a:t>Investment must scale sharply, and the cost of falling behind is already high</a:t>
            </a:r>
            <a:endParaRPr lang="en-US" sz="1200" dirty="0"/>
          </a:p>
          <a:p>
            <a:pPr marL="171450" indent="-171450">
              <a:spcAft>
                <a:spcPts val="500"/>
              </a:spcAft>
              <a:buClr>
                <a:schemeClr val="tx1"/>
              </a:buClr>
              <a:buSzPct val="100000"/>
              <a:buFont typeface="Arial" panose="020B0604020202020204" pitchFamily="34" charset="0"/>
              <a:buChar char="•"/>
              <a:tabLst>
                <a:tab pos="7427913" algn="l"/>
              </a:tabLst>
            </a:pPr>
            <a:r>
              <a:rPr lang="en-US" sz="1200" dirty="0"/>
              <a:t>Global grid investment is expected to exceed $500 billion in 2026, but needs to reach ~$600 billion a year by 2030 under Net Zero Emissions by 2050 scenario</a:t>
            </a:r>
          </a:p>
          <a:p>
            <a:pPr marL="171450" indent="-171450">
              <a:spcAft>
                <a:spcPts val="500"/>
              </a:spcAft>
              <a:buClr>
                <a:schemeClr val="tx1"/>
              </a:buClr>
              <a:buSzPct val="100000"/>
              <a:buFont typeface="Arial" panose="020B0604020202020204" pitchFamily="34" charset="0"/>
              <a:buChar char="•"/>
              <a:tabLst>
                <a:tab pos="7427913" algn="l"/>
              </a:tabLst>
            </a:pPr>
            <a:r>
              <a:rPr lang="en-US" sz="1200" dirty="0"/>
              <a:t>Grid related outages already cost the U.S. an estimated $54 billion a year, the highest among major economies</a:t>
            </a:r>
          </a:p>
        </p:txBody>
      </p:sp>
      <p:cxnSp>
        <p:nvCxnSpPr>
          <p:cNvPr id="17" name="Straight Connector 105">
            <a:extLst>
              <a:ext uri="{FF2B5EF4-FFF2-40B4-BE49-F238E27FC236}">
                <a16:creationId xmlns:a16="http://schemas.microsoft.com/office/drawing/2014/main" id="{4C48E64E-8C8F-C75C-A7F4-E3B7DD17935C}"/>
              </a:ext>
            </a:extLst>
          </p:cNvPr>
          <p:cNvCxnSpPr>
            <a:cxnSpLocks/>
          </p:cNvCxnSpPr>
          <p:nvPr/>
        </p:nvCxnSpPr>
        <p:spPr bwMode="gray">
          <a:xfrm>
            <a:off x="4311897" y="4963495"/>
            <a:ext cx="7632000" cy="0"/>
          </a:xfrm>
          <a:prstGeom prst="line">
            <a:avLst/>
          </a:prstGeom>
          <a:ln w="9525" cap="flat">
            <a:solidFill>
              <a:schemeClr val="tx2">
                <a:lumMod val="75000"/>
              </a:schemeClr>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18" name="TextBox 106">
            <a:extLst>
              <a:ext uri="{FF2B5EF4-FFF2-40B4-BE49-F238E27FC236}">
                <a16:creationId xmlns:a16="http://schemas.microsoft.com/office/drawing/2014/main" id="{CE4DDE00-2C29-C036-5603-D6F46DFC9796}"/>
              </a:ext>
            </a:extLst>
          </p:cNvPr>
          <p:cNvSpPr txBox="1"/>
          <p:nvPr/>
        </p:nvSpPr>
        <p:spPr bwMode="gray">
          <a:xfrm>
            <a:off x="4219823" y="4895330"/>
            <a:ext cx="7972180" cy="1359346"/>
          </a:xfrm>
          <a:prstGeom prst="rect">
            <a:avLst/>
          </a:prstGeom>
          <a:noFill/>
        </p:spPr>
        <p:txBody>
          <a:bodyPr wrap="square" lIns="137160" tIns="137160" rIns="182880" bIns="137160" rtlCol="0" anchor="ctr">
            <a:spAutoFit/>
          </a:bodyPr>
          <a:lstStyle/>
          <a:p>
            <a:pPr>
              <a:spcAft>
                <a:spcPts val="500"/>
              </a:spcAft>
              <a:buClr>
                <a:schemeClr val="accent1"/>
              </a:buClr>
              <a:buSzPct val="100000"/>
            </a:pPr>
            <a:r>
              <a:rPr lang="en-US" sz="1400" b="1" dirty="0"/>
              <a:t>Interconnection and stronger institutions unlock savings that pay for the transition</a:t>
            </a:r>
            <a:endParaRPr lang="en-US" sz="1200" dirty="0"/>
          </a:p>
          <a:p>
            <a:pPr marL="171450" indent="-171450">
              <a:spcAft>
                <a:spcPts val="500"/>
              </a:spcAft>
              <a:buClr>
                <a:schemeClr val="tx1"/>
              </a:buClr>
              <a:buSzPct val="100000"/>
              <a:buFont typeface="Arial" panose="020B0604020202020204" pitchFamily="34" charset="0"/>
              <a:buChar char="•"/>
              <a:tabLst>
                <a:tab pos="7427913" algn="l"/>
              </a:tabLst>
            </a:pPr>
            <a:r>
              <a:rPr lang="en-US" sz="1200" dirty="0"/>
              <a:t>Europe’s ENTSO-E lets countries trade power across borders, saving €8 to €23 billion a year between 2030 and 2050 while cutting curtailment</a:t>
            </a:r>
          </a:p>
          <a:p>
            <a:pPr marL="171450" indent="-171450">
              <a:spcAft>
                <a:spcPts val="500"/>
              </a:spcAft>
              <a:buClr>
                <a:schemeClr val="tx1"/>
              </a:buClr>
              <a:buSzPct val="100000"/>
              <a:buFont typeface="Arial" panose="020B0604020202020204" pitchFamily="34" charset="0"/>
              <a:buChar char="•"/>
              <a:tabLst>
                <a:tab pos="7427913" algn="l"/>
              </a:tabLst>
            </a:pPr>
            <a:r>
              <a:rPr lang="en-US" sz="1200" dirty="0"/>
              <a:t>Political and financial support can accelerate or stall progress; permitting and cost allocation rules need to keep pace with technology</a:t>
            </a:r>
          </a:p>
        </p:txBody>
      </p:sp>
      <p:cxnSp>
        <p:nvCxnSpPr>
          <p:cNvPr id="19" name="Straight Connector 105">
            <a:extLst>
              <a:ext uri="{FF2B5EF4-FFF2-40B4-BE49-F238E27FC236}">
                <a16:creationId xmlns:a16="http://schemas.microsoft.com/office/drawing/2014/main" id="{F0AE54B1-BA09-0CFB-9F1C-DFD17D346BDE}"/>
              </a:ext>
            </a:extLst>
          </p:cNvPr>
          <p:cNvCxnSpPr>
            <a:cxnSpLocks/>
          </p:cNvCxnSpPr>
          <p:nvPr/>
        </p:nvCxnSpPr>
        <p:spPr bwMode="gray">
          <a:xfrm>
            <a:off x="4311897" y="3853334"/>
            <a:ext cx="7632000" cy="0"/>
          </a:xfrm>
          <a:prstGeom prst="line">
            <a:avLst/>
          </a:prstGeom>
          <a:ln w="9525" cap="flat">
            <a:solidFill>
              <a:schemeClr val="tx2">
                <a:lumMod val="75000"/>
              </a:schemeClr>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20" name="TextBox 106">
            <a:extLst>
              <a:ext uri="{FF2B5EF4-FFF2-40B4-BE49-F238E27FC236}">
                <a16:creationId xmlns:a16="http://schemas.microsoft.com/office/drawing/2014/main" id="{DFD661AA-7DBD-7C81-B534-2BB6C9DEC4E9}"/>
              </a:ext>
            </a:extLst>
          </p:cNvPr>
          <p:cNvSpPr txBox="1"/>
          <p:nvPr/>
        </p:nvSpPr>
        <p:spPr bwMode="gray">
          <a:xfrm>
            <a:off x="4219823" y="3952826"/>
            <a:ext cx="7972180" cy="970811"/>
          </a:xfrm>
          <a:prstGeom prst="rect">
            <a:avLst/>
          </a:prstGeom>
          <a:noFill/>
        </p:spPr>
        <p:txBody>
          <a:bodyPr wrap="square" lIns="137160" tIns="137160" rIns="182880" bIns="137160" rtlCol="0" anchor="ctr">
            <a:spAutoFit/>
          </a:bodyPr>
          <a:lstStyle/>
          <a:p>
            <a:pPr>
              <a:spcAft>
                <a:spcPts val="500"/>
              </a:spcAft>
              <a:buClr>
                <a:schemeClr val="accent1"/>
              </a:buClr>
              <a:buSzPct val="100000"/>
            </a:pPr>
            <a:r>
              <a:rPr lang="en-US" sz="1400" b="1" dirty="0"/>
              <a:t> Coordination across a complex stakeholder map determines how fast upgrades get built</a:t>
            </a:r>
          </a:p>
          <a:p>
            <a:pPr marL="171450" indent="-171450">
              <a:spcAft>
                <a:spcPts val="500"/>
              </a:spcAft>
              <a:buClr>
                <a:schemeClr val="tx1"/>
              </a:buClr>
              <a:buSzPct val="100000"/>
              <a:buFont typeface="Arial" panose="020B0604020202020204" pitchFamily="34" charset="0"/>
              <a:buChar char="•"/>
              <a:tabLst>
                <a:tab pos="7427913" algn="l"/>
              </a:tabLst>
            </a:pPr>
            <a:r>
              <a:rPr lang="en-US" sz="1200" dirty="0"/>
              <a:t>Utilities, developers, regulators, and investors each hold a piece of the solution and must act in sync</a:t>
            </a:r>
          </a:p>
          <a:p>
            <a:pPr marL="171450" indent="-171450">
              <a:spcAft>
                <a:spcPts val="500"/>
              </a:spcAft>
              <a:buClr>
                <a:schemeClr val="tx1"/>
              </a:buClr>
              <a:buSzPct val="100000"/>
              <a:buFont typeface="Arial" panose="020B0604020202020204" pitchFamily="34" charset="0"/>
              <a:buChar char="•"/>
              <a:tabLst>
                <a:tab pos="7427913" algn="l"/>
              </a:tabLst>
            </a:pPr>
            <a:r>
              <a:rPr lang="en-US" sz="1200" dirty="0"/>
              <a:t>Priorities differ by region: the U.S. focuses on reliability and permitting, Europe on offshore integration, China on scale and curtailment</a:t>
            </a:r>
          </a:p>
        </p:txBody>
      </p:sp>
      <p:sp>
        <p:nvSpPr>
          <p:cNvPr id="2" name="Footer Placeholder 5">
            <a:extLst>
              <a:ext uri="{FF2B5EF4-FFF2-40B4-BE49-F238E27FC236}">
                <a16:creationId xmlns:a16="http://schemas.microsoft.com/office/drawing/2014/main" id="{4232F383-27AE-8F73-69DD-E6A72EB788B4}"/>
              </a:ext>
            </a:extLst>
          </p:cNvPr>
          <p:cNvSpPr txBox="1">
            <a:spLocks/>
          </p:cNvSpPr>
          <p:nvPr/>
        </p:nvSpPr>
        <p:spPr>
          <a:xfrm>
            <a:off x="334962" y="6344432"/>
            <a:ext cx="9147241" cy="216706"/>
          </a:xfrm>
          <a:prstGeom prst="rect">
            <a:avLst/>
          </a:prstGeom>
        </p:spPr>
        <p:txBody>
          <a:bodyPr vert="horz" lIns="0" tIns="0" rIns="0" bIns="0" rtlCol="0" anchor="t"/>
          <a:lstStyle>
            <a:defPPr>
              <a:defRPr lang="en-US"/>
            </a:defPPr>
            <a:lvl1pPr marL="0" algn="l" defTabSz="914400" rtl="0" eaLnBrk="1" latinLnBrk="0" hangingPunct="1">
              <a:defRPr sz="8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solidFill>
                  <a:schemeClr val="tx1"/>
                </a:solidFill>
              </a:rPr>
              <a:t>Credit: Ilayda Tezcan, Ariela Farchi, and </a:t>
            </a:r>
            <a:r>
              <a:rPr lang="en-US" dirty="0">
                <a:solidFill>
                  <a:srgbClr val="000000"/>
                </a:solidFill>
                <a:hlinkClick r:id="rId5"/>
              </a:rPr>
              <a:t>Gernot Wagner</a:t>
            </a:r>
            <a:r>
              <a:rPr lang="en-US" dirty="0">
                <a:solidFill>
                  <a:srgbClr val="000000"/>
                </a:solidFill>
              </a:rPr>
              <a:t>. </a:t>
            </a:r>
            <a:r>
              <a:rPr lang="en-US" dirty="0">
                <a:hlinkClick r:id="rId6"/>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endParaRPr>
          </a:p>
        </p:txBody>
      </p:sp>
    </p:spTree>
    <p:extLst>
      <p:ext uri="{BB962C8B-B14F-4D97-AF65-F5344CB8AC3E}">
        <p14:creationId xmlns:p14="http://schemas.microsoft.com/office/powerpoint/2010/main" val="12417407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707605-F88E-3612-4689-062DDC97600E}"/>
            </a:ext>
          </a:extLst>
        </p:cNvPr>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F998E621-6CDF-FC18-3CD3-4FEA1BEA970A}"/>
              </a:ext>
            </a:extLst>
          </p:cNvPr>
          <p:cNvGraphicFramePr>
            <a:graphicFrameLocks/>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7" imgW="347" imgH="348" progId="TCLayout.ActiveDocument.1">
                  <p:embed/>
                </p:oleObj>
              </mc:Choice>
              <mc:Fallback>
                <p:oleObj name="thinkcell Slide" r:id="rId7" imgW="347" imgH="348" progId="TCLayout.ActiveDocument.1">
                  <p:embed/>
                  <p:pic>
                    <p:nvPicPr>
                      <p:cNvPr id="5" name="think-cell data - do not delete" hidden="1">
                        <a:extLst>
                          <a:ext uri="{FF2B5EF4-FFF2-40B4-BE49-F238E27FC236}">
                            <a16:creationId xmlns:a16="http://schemas.microsoft.com/office/drawing/2014/main" id="{F998E621-6CDF-FC18-3CD3-4FEA1BEA970A}"/>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E7A2B4B9-1EE8-5365-DACC-60D0BFF4E7A9}"/>
              </a:ext>
            </a:extLst>
          </p:cNvPr>
          <p:cNvSpPr>
            <a:spLocks noGrp="1"/>
          </p:cNvSpPr>
          <p:nvPr>
            <p:ph type="title"/>
          </p:nvPr>
        </p:nvSpPr>
        <p:spPr/>
        <p:txBody>
          <a:bodyPr vert="horz" wrap="square" lIns="91440" tIns="0" rIns="91440" bIns="0" anchor="t">
            <a:noAutofit/>
          </a:bodyPr>
          <a:lstStyle/>
          <a:p>
            <a:r>
              <a:rPr lang="en-GB" dirty="0"/>
              <a:t>Modern energy grids are meant to provide power in a way that maximizes security while minimizing emissions and costs</a:t>
            </a:r>
            <a:endParaRPr lang="en-US" dirty="0"/>
          </a:p>
        </p:txBody>
      </p:sp>
      <p:sp>
        <p:nvSpPr>
          <p:cNvPr id="6" name="Textplatzhalter 13">
            <a:extLst>
              <a:ext uri="{FF2B5EF4-FFF2-40B4-BE49-F238E27FC236}">
                <a16:creationId xmlns:a16="http://schemas.microsoft.com/office/drawing/2014/main" id="{D8D27C88-EC2D-8AB0-8361-383DF35DCBCD}"/>
              </a:ext>
            </a:extLst>
          </p:cNvPr>
          <p:cNvSpPr txBox="1">
            <a:spLocks/>
          </p:cNvSpPr>
          <p:nvPr/>
        </p:nvSpPr>
        <p:spPr bwMode="gray">
          <a:xfrm>
            <a:off x="740500" y="1653042"/>
            <a:ext cx="4167822" cy="266336"/>
          </a:xfrm>
          <a:prstGeom prst="rect">
            <a:avLst/>
          </a:prstGeom>
        </p:spPr>
        <p:txBody>
          <a:bodyPr wrap="square" lIns="0" tIns="0" rIns="0" bIns="50400" anchor="b">
            <a:spAutoFit/>
          </a:bodyPr>
          <a:lstStyle>
            <a:defPPr>
              <a:defRPr lang="de-DE"/>
            </a:defPPr>
            <a:lvl1pPr>
              <a:defRPr sz="1300">
                <a:solidFill>
                  <a:schemeClr val="tx2"/>
                </a:solidFill>
                <a:latin typeface="+mj-lt"/>
                <a:ea typeface="Verdana" pitchFamily="34" charset="0"/>
                <a:cs typeface="Verdana" pitchFamily="34" charset="0"/>
              </a:defRPr>
            </a:lvl1pPr>
            <a:lvl2pPr marL="180975" indent="-180975" algn="l" rtl="0" fontAlgn="base">
              <a:lnSpc>
                <a:spcPct val="95000"/>
              </a:lnSpc>
              <a:spcBef>
                <a:spcPts val="400"/>
              </a:spcBef>
              <a:spcAft>
                <a:spcPct val="0"/>
              </a:spcAft>
              <a:buFont typeface="Wingdings" pitchFamily="2" charset="2"/>
              <a:buChar char="§"/>
              <a:defRPr sz="1300" kern="1200">
                <a:solidFill>
                  <a:schemeClr val="tx1"/>
                </a:solidFill>
                <a:latin typeface="+mn-lt"/>
                <a:ea typeface="Verdana" pitchFamily="34" charset="0"/>
                <a:cs typeface="Verdana" pitchFamily="34" charset="0"/>
              </a:defRPr>
            </a:lvl2pPr>
            <a:lvl3pPr marL="361950" indent="-180975"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3pPr>
            <a:lvl4pPr marL="534988" indent="-173038"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4pPr>
            <a:lvl5pPr marL="715963" indent="-180975"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Clr>
                <a:srgbClr val="000000"/>
              </a:buClr>
            </a:pPr>
            <a:r>
              <a:rPr lang="en-US" sz="1400" dirty="0">
                <a:solidFill>
                  <a:schemeClr val="tx1"/>
                </a:solidFill>
                <a:latin typeface="+mn-lt"/>
                <a:ea typeface="+mn-ea"/>
                <a:cs typeface="+mn-cs"/>
                <a:sym typeface="Futura"/>
              </a:rPr>
              <a:t>Maximizing grid security</a:t>
            </a:r>
          </a:p>
        </p:txBody>
      </p:sp>
      <p:cxnSp>
        <p:nvCxnSpPr>
          <p:cNvPr id="7" name="Gerade Verbindung 31">
            <a:extLst>
              <a:ext uri="{FF2B5EF4-FFF2-40B4-BE49-F238E27FC236}">
                <a16:creationId xmlns:a16="http://schemas.microsoft.com/office/drawing/2014/main" id="{2F02A415-E7EA-111C-80F2-58795C1D011A}"/>
              </a:ext>
            </a:extLst>
          </p:cNvPr>
          <p:cNvCxnSpPr>
            <a:cxnSpLocks/>
          </p:cNvCxnSpPr>
          <p:nvPr/>
        </p:nvCxnSpPr>
        <p:spPr bwMode="gray">
          <a:xfrm>
            <a:off x="411554" y="1977562"/>
            <a:ext cx="5214546" cy="0"/>
          </a:xfrm>
          <a:prstGeom prst="line">
            <a:avLst/>
          </a:prstGeom>
          <a:ln w="9525" cap="flat" cmpd="sng" algn="ctr">
            <a:solidFill>
              <a:schemeClr val="bg2">
                <a:lumMod val="90000"/>
              </a:schemeClr>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8" name="Textplatzhalter 13">
            <a:extLst>
              <a:ext uri="{FF2B5EF4-FFF2-40B4-BE49-F238E27FC236}">
                <a16:creationId xmlns:a16="http://schemas.microsoft.com/office/drawing/2014/main" id="{BC50A7B3-A042-0AA7-AB5B-7CB4EF8B4A9C}"/>
              </a:ext>
            </a:extLst>
          </p:cNvPr>
          <p:cNvSpPr txBox="1">
            <a:spLocks/>
          </p:cNvSpPr>
          <p:nvPr/>
        </p:nvSpPr>
        <p:spPr bwMode="gray">
          <a:xfrm>
            <a:off x="740500" y="3942447"/>
            <a:ext cx="2624772" cy="266336"/>
          </a:xfrm>
          <a:prstGeom prst="rect">
            <a:avLst/>
          </a:prstGeom>
          <a:noFill/>
        </p:spPr>
        <p:txBody>
          <a:bodyPr wrap="square" lIns="0" tIns="0" rIns="0" bIns="50400" anchor="b">
            <a:spAutoFit/>
          </a:bodyPr>
          <a:lstStyle>
            <a:defPPr>
              <a:defRPr lang="de-DE"/>
            </a:defPPr>
            <a:lvl1pPr>
              <a:defRPr sz="1300">
                <a:solidFill>
                  <a:schemeClr val="tx2"/>
                </a:solidFill>
                <a:latin typeface="+mj-lt"/>
                <a:ea typeface="Verdana" pitchFamily="34" charset="0"/>
                <a:cs typeface="Verdana" pitchFamily="34" charset="0"/>
              </a:defRPr>
            </a:lvl1pPr>
            <a:lvl2pPr marL="180975" indent="-180975" algn="l" rtl="0" fontAlgn="base">
              <a:lnSpc>
                <a:spcPct val="95000"/>
              </a:lnSpc>
              <a:spcBef>
                <a:spcPts val="400"/>
              </a:spcBef>
              <a:spcAft>
                <a:spcPct val="0"/>
              </a:spcAft>
              <a:buFont typeface="Wingdings" pitchFamily="2" charset="2"/>
              <a:buChar char="§"/>
              <a:defRPr sz="1300" kern="1200">
                <a:solidFill>
                  <a:schemeClr val="tx1"/>
                </a:solidFill>
                <a:latin typeface="+mn-lt"/>
                <a:ea typeface="Verdana" pitchFamily="34" charset="0"/>
                <a:cs typeface="Verdana" pitchFamily="34" charset="0"/>
              </a:defRPr>
            </a:lvl2pPr>
            <a:lvl3pPr marL="361950" indent="-180975"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3pPr>
            <a:lvl4pPr marL="534988" indent="-173038"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4pPr>
            <a:lvl5pPr marL="715963" indent="-180975"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Clr>
                <a:srgbClr val="000000"/>
              </a:buClr>
            </a:pPr>
            <a:r>
              <a:rPr lang="en-US" sz="1400" dirty="0">
                <a:solidFill>
                  <a:schemeClr val="tx1"/>
                </a:solidFill>
                <a:latin typeface="+mn-lt"/>
                <a:ea typeface="+mn-ea"/>
                <a:cs typeface="+mn-cs"/>
                <a:sym typeface="Futura"/>
              </a:rPr>
              <a:t>Minimizing carbon emissions</a:t>
            </a:r>
          </a:p>
        </p:txBody>
      </p:sp>
      <p:cxnSp>
        <p:nvCxnSpPr>
          <p:cNvPr id="9" name="Gerade Verbindung 31">
            <a:extLst>
              <a:ext uri="{FF2B5EF4-FFF2-40B4-BE49-F238E27FC236}">
                <a16:creationId xmlns:a16="http://schemas.microsoft.com/office/drawing/2014/main" id="{61AD00DA-AB73-A504-3C4E-562CFBDD103E}"/>
              </a:ext>
            </a:extLst>
          </p:cNvPr>
          <p:cNvCxnSpPr>
            <a:cxnSpLocks/>
          </p:cNvCxnSpPr>
          <p:nvPr/>
        </p:nvCxnSpPr>
        <p:spPr bwMode="gray">
          <a:xfrm>
            <a:off x="411554" y="4288053"/>
            <a:ext cx="3290529" cy="0"/>
          </a:xfrm>
          <a:prstGeom prst="line">
            <a:avLst/>
          </a:prstGeom>
          <a:ln w="9525" cap="flat" cmpd="sng" algn="ctr">
            <a:solidFill>
              <a:schemeClr val="bg2">
                <a:lumMod val="90000"/>
              </a:schemeClr>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0" name="Inhaltsplatzhalter 2">
            <a:extLst>
              <a:ext uri="{FF2B5EF4-FFF2-40B4-BE49-F238E27FC236}">
                <a16:creationId xmlns:a16="http://schemas.microsoft.com/office/drawing/2014/main" id="{4F35563F-0684-BE94-A47E-960D0129910F}"/>
              </a:ext>
            </a:extLst>
          </p:cNvPr>
          <p:cNvSpPr txBox="1">
            <a:spLocks/>
          </p:cNvSpPr>
          <p:nvPr/>
        </p:nvSpPr>
        <p:spPr>
          <a:xfrm>
            <a:off x="407988" y="4390297"/>
            <a:ext cx="2624772" cy="1015659"/>
          </a:xfrm>
          <a:prstGeom prst="rect">
            <a:avLst/>
          </a:prstGeom>
        </p:spPr>
        <p:txBody>
          <a:bodyPr wrap="square" lIns="0" tIns="0" rIns="0" bIns="0" anchor="t">
            <a:noAutofit/>
          </a:bodyPr>
          <a:lstStyle>
            <a:lvl1pPr marL="228600" indent="-228600" algn="l" defTabSz="914400" rtl="0" eaLnBrk="1" latinLnBrk="0" hangingPunct="1">
              <a:lnSpc>
                <a:spcPct val="100000"/>
              </a:lnSpc>
              <a:spcBef>
                <a:spcPts val="1000"/>
              </a:spcBef>
              <a:buFont typeface="Arial" panose="020B0604020202020204" pitchFamily="34" charset="0"/>
              <a:buChar char="•"/>
              <a:defRPr sz="2400" kern="1200">
                <a:solidFill>
                  <a:schemeClr val="tx1"/>
                </a:solidFill>
                <a:latin typeface="+mn-lt"/>
                <a:ea typeface="+mn-ea"/>
                <a:cs typeface="+mn-cs"/>
              </a:defRPr>
            </a:lvl1pPr>
            <a:lvl2pPr marL="466725" indent="-22225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720725" indent="-217488" algn="l" defTabSz="914400" rtl="0" eaLnBrk="1" latinLnBrk="0" hangingPunct="1">
              <a:lnSpc>
                <a:spcPct val="100000"/>
              </a:lnSpc>
              <a:spcBef>
                <a:spcPts val="500"/>
              </a:spcBef>
              <a:buFont typeface="Arial" panose="020B0604020202020204" pitchFamily="34" charset="0"/>
              <a:buChar char="•"/>
              <a:defRPr sz="2000" kern="1200">
                <a:solidFill>
                  <a:schemeClr val="accent1"/>
                </a:solidFill>
                <a:latin typeface="+mn-lt"/>
                <a:ea typeface="+mn-ea"/>
                <a:cs typeface="+mn-cs"/>
              </a:defRPr>
            </a:lvl3pPr>
            <a:lvl4pPr marL="900113" indent="-193675" algn="l" defTabSz="914400" rtl="0" eaLnBrk="1" latinLnBrk="0" hangingPunct="1">
              <a:lnSpc>
                <a:spcPct val="100000"/>
              </a:lnSpc>
              <a:spcBef>
                <a:spcPts val="500"/>
              </a:spcBef>
              <a:buFont typeface="Arial" panose="020B0604020202020204" pitchFamily="34" charset="0"/>
              <a:buChar char="•"/>
              <a:defRPr sz="1800" kern="1200">
                <a:solidFill>
                  <a:schemeClr val="accent3"/>
                </a:solidFill>
                <a:latin typeface="+mn-lt"/>
                <a:ea typeface="+mn-ea"/>
                <a:cs typeface="+mn-cs"/>
              </a:defRPr>
            </a:lvl4pPr>
            <a:lvl5pPr marL="1136650" indent="-185738" algn="l" defTabSz="914400" rtl="0" eaLnBrk="1" latinLnBrk="0" hangingPunct="1">
              <a:lnSpc>
                <a:spcPct val="10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39700" lvl="1" indent="-139700">
              <a:spcBef>
                <a:spcPts val="0"/>
              </a:spcBef>
              <a:spcAft>
                <a:spcPts val="600"/>
              </a:spcAft>
            </a:pPr>
            <a:r>
              <a:rPr lang="en-US" sz="1200" dirty="0">
                <a:sym typeface="Futura"/>
              </a:rPr>
              <a:t>Intermittent and inverter-based technologies are being prioritized because they are the readiest source available and fastest to connect</a:t>
            </a:r>
          </a:p>
          <a:p>
            <a:pPr marL="139700" lvl="1" indent="-139700">
              <a:spcBef>
                <a:spcPts val="0"/>
              </a:spcBef>
              <a:spcAft>
                <a:spcPts val="600"/>
              </a:spcAft>
            </a:pPr>
            <a:r>
              <a:rPr lang="en-US" sz="1200" dirty="0">
                <a:sym typeface="Futura"/>
              </a:rPr>
              <a:t>These technologies present unique challenges to the grid and its operations </a:t>
            </a:r>
            <a:endParaRPr lang="en-US" sz="1200" dirty="0">
              <a:cs typeface="Arial"/>
            </a:endParaRPr>
          </a:p>
        </p:txBody>
      </p:sp>
      <p:sp>
        <p:nvSpPr>
          <p:cNvPr id="11" name="Textplatzhalter 13">
            <a:extLst>
              <a:ext uri="{FF2B5EF4-FFF2-40B4-BE49-F238E27FC236}">
                <a16:creationId xmlns:a16="http://schemas.microsoft.com/office/drawing/2014/main" id="{B1945CDD-100C-AD9A-2C06-846C42FDD624}"/>
              </a:ext>
            </a:extLst>
          </p:cNvPr>
          <p:cNvSpPr txBox="1">
            <a:spLocks/>
          </p:cNvSpPr>
          <p:nvPr/>
        </p:nvSpPr>
        <p:spPr bwMode="gray">
          <a:xfrm flipH="1">
            <a:off x="8154009" y="2770696"/>
            <a:ext cx="2624773" cy="266336"/>
          </a:xfrm>
          <a:prstGeom prst="rect">
            <a:avLst/>
          </a:prstGeom>
        </p:spPr>
        <p:txBody>
          <a:bodyPr wrap="square" lIns="0" tIns="0" rIns="0" bIns="50400" anchor="b">
            <a:spAutoFit/>
          </a:bodyPr>
          <a:lstStyle>
            <a:defPPr>
              <a:defRPr lang="de-DE"/>
            </a:defPPr>
            <a:lvl1pPr>
              <a:defRPr sz="1300">
                <a:solidFill>
                  <a:schemeClr val="tx2"/>
                </a:solidFill>
                <a:latin typeface="+mj-lt"/>
                <a:ea typeface="Verdana" pitchFamily="34" charset="0"/>
                <a:cs typeface="Verdana" pitchFamily="34" charset="0"/>
              </a:defRPr>
            </a:lvl1pPr>
            <a:lvl2pPr marL="180975" indent="-180975" algn="l" rtl="0" fontAlgn="base">
              <a:lnSpc>
                <a:spcPct val="95000"/>
              </a:lnSpc>
              <a:spcBef>
                <a:spcPts val="400"/>
              </a:spcBef>
              <a:spcAft>
                <a:spcPct val="0"/>
              </a:spcAft>
              <a:buFont typeface="Wingdings" pitchFamily="2" charset="2"/>
              <a:buChar char="§"/>
              <a:defRPr sz="1300" kern="1200">
                <a:solidFill>
                  <a:schemeClr val="tx1"/>
                </a:solidFill>
                <a:latin typeface="+mn-lt"/>
                <a:ea typeface="Verdana" pitchFamily="34" charset="0"/>
                <a:cs typeface="Verdana" pitchFamily="34" charset="0"/>
              </a:defRPr>
            </a:lvl2pPr>
            <a:lvl3pPr marL="361950" indent="-180975"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3pPr>
            <a:lvl4pPr marL="534988" indent="-173038"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4pPr>
            <a:lvl5pPr marL="715963" indent="-180975"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Clr>
                <a:srgbClr val="000000"/>
              </a:buClr>
            </a:pPr>
            <a:r>
              <a:rPr lang="en-US" sz="1400" dirty="0">
                <a:solidFill>
                  <a:schemeClr val="tx1"/>
                </a:solidFill>
                <a:latin typeface="+mn-lt"/>
                <a:ea typeface="+mn-ea"/>
                <a:cs typeface="+mn-cs"/>
                <a:sym typeface="Futura"/>
              </a:rPr>
              <a:t>Minimizing cost of power</a:t>
            </a:r>
          </a:p>
        </p:txBody>
      </p:sp>
      <p:cxnSp>
        <p:nvCxnSpPr>
          <p:cNvPr id="12" name="Gerade Verbindung 31">
            <a:extLst>
              <a:ext uri="{FF2B5EF4-FFF2-40B4-BE49-F238E27FC236}">
                <a16:creationId xmlns:a16="http://schemas.microsoft.com/office/drawing/2014/main" id="{F6E9D3A1-880D-B5CB-BC20-5BB373395332}"/>
              </a:ext>
            </a:extLst>
          </p:cNvPr>
          <p:cNvCxnSpPr>
            <a:cxnSpLocks/>
          </p:cNvCxnSpPr>
          <p:nvPr/>
        </p:nvCxnSpPr>
        <p:spPr bwMode="gray">
          <a:xfrm flipH="1">
            <a:off x="7821497" y="3116303"/>
            <a:ext cx="3290529" cy="0"/>
          </a:xfrm>
          <a:prstGeom prst="line">
            <a:avLst/>
          </a:prstGeom>
          <a:ln w="9525" cap="flat" cmpd="sng" algn="ctr">
            <a:solidFill>
              <a:schemeClr val="bg2">
                <a:lumMod val="90000"/>
              </a:schemeClr>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3" name="Inhaltsplatzhalter 2">
            <a:extLst>
              <a:ext uri="{FF2B5EF4-FFF2-40B4-BE49-F238E27FC236}">
                <a16:creationId xmlns:a16="http://schemas.microsoft.com/office/drawing/2014/main" id="{3D18F12B-6624-DE33-0794-97F5F96DDD4E}"/>
              </a:ext>
            </a:extLst>
          </p:cNvPr>
          <p:cNvSpPr txBox="1">
            <a:spLocks/>
          </p:cNvSpPr>
          <p:nvPr/>
        </p:nvSpPr>
        <p:spPr>
          <a:xfrm>
            <a:off x="7821496" y="3218546"/>
            <a:ext cx="3316447" cy="1502925"/>
          </a:xfrm>
          <a:prstGeom prst="rect">
            <a:avLst/>
          </a:prstGeom>
        </p:spPr>
        <p:txBody>
          <a:bodyPr wrap="square" lIns="0" tIns="0" rIns="0" bIns="0" anchor="t">
            <a:noAutofit/>
          </a:bodyPr>
          <a:lstStyle>
            <a:lvl1pPr marL="228600" indent="-228600" algn="l" defTabSz="914400" rtl="0" eaLnBrk="1" latinLnBrk="0" hangingPunct="1">
              <a:lnSpc>
                <a:spcPct val="100000"/>
              </a:lnSpc>
              <a:spcBef>
                <a:spcPts val="1000"/>
              </a:spcBef>
              <a:buFont typeface="Arial" panose="020B0604020202020204" pitchFamily="34" charset="0"/>
              <a:buChar char="•"/>
              <a:defRPr sz="2400" kern="1200">
                <a:solidFill>
                  <a:schemeClr val="tx1"/>
                </a:solidFill>
                <a:latin typeface="+mn-lt"/>
                <a:ea typeface="+mn-ea"/>
                <a:cs typeface="+mn-cs"/>
              </a:defRPr>
            </a:lvl1pPr>
            <a:lvl2pPr marL="466725" indent="-22225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720725" indent="-217488" algn="l" defTabSz="914400" rtl="0" eaLnBrk="1" latinLnBrk="0" hangingPunct="1">
              <a:lnSpc>
                <a:spcPct val="100000"/>
              </a:lnSpc>
              <a:spcBef>
                <a:spcPts val="500"/>
              </a:spcBef>
              <a:buFont typeface="Arial" panose="020B0604020202020204" pitchFamily="34" charset="0"/>
              <a:buChar char="•"/>
              <a:defRPr sz="2000" kern="1200">
                <a:solidFill>
                  <a:schemeClr val="accent1"/>
                </a:solidFill>
                <a:latin typeface="+mn-lt"/>
                <a:ea typeface="+mn-ea"/>
                <a:cs typeface="+mn-cs"/>
              </a:defRPr>
            </a:lvl3pPr>
            <a:lvl4pPr marL="900113" indent="-193675" algn="l" defTabSz="914400" rtl="0" eaLnBrk="1" latinLnBrk="0" hangingPunct="1">
              <a:lnSpc>
                <a:spcPct val="100000"/>
              </a:lnSpc>
              <a:spcBef>
                <a:spcPts val="500"/>
              </a:spcBef>
              <a:buFont typeface="Arial" panose="020B0604020202020204" pitchFamily="34" charset="0"/>
              <a:buChar char="•"/>
              <a:defRPr sz="1800" kern="1200">
                <a:solidFill>
                  <a:schemeClr val="accent3"/>
                </a:solidFill>
                <a:latin typeface="+mn-lt"/>
                <a:ea typeface="+mn-ea"/>
                <a:cs typeface="+mn-cs"/>
              </a:defRPr>
            </a:lvl4pPr>
            <a:lvl5pPr marL="1136650" indent="-185738" algn="l" defTabSz="914400" rtl="0" eaLnBrk="1" latinLnBrk="0" hangingPunct="1">
              <a:lnSpc>
                <a:spcPct val="10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39700" lvl="1" indent="-139700">
              <a:spcBef>
                <a:spcPts val="0"/>
              </a:spcBef>
              <a:spcAft>
                <a:spcPts val="600"/>
              </a:spcAft>
            </a:pPr>
            <a:r>
              <a:rPr lang="en-US" sz="1200" dirty="0">
                <a:sym typeface="Futura"/>
              </a:rPr>
              <a:t>Affordable electricity is a human right, while achieving it and connecting any form of new generation requires expensive change that needs to be paid for somehow</a:t>
            </a:r>
          </a:p>
          <a:p>
            <a:pPr marL="139700" lvl="1" indent="-139700">
              <a:spcBef>
                <a:spcPts val="0"/>
              </a:spcBef>
              <a:spcAft>
                <a:spcPts val="600"/>
              </a:spcAft>
            </a:pPr>
            <a:r>
              <a:rPr lang="en-US" sz="1200" dirty="0">
                <a:sym typeface="Futura"/>
              </a:rPr>
              <a:t>Grids must seek creative ways to achieve returns while ensuring that costs are fairly allocated and without raising backlash from customer costs</a:t>
            </a:r>
            <a:endParaRPr lang="en-US" sz="1200" dirty="0">
              <a:cs typeface="Arial"/>
            </a:endParaRPr>
          </a:p>
        </p:txBody>
      </p:sp>
      <p:sp>
        <p:nvSpPr>
          <p:cNvPr id="14" name="Inhaltsplatzhalter 2">
            <a:extLst>
              <a:ext uri="{FF2B5EF4-FFF2-40B4-BE49-F238E27FC236}">
                <a16:creationId xmlns:a16="http://schemas.microsoft.com/office/drawing/2014/main" id="{2D5413DB-0E8E-9036-F802-17DB603C93E4}"/>
              </a:ext>
            </a:extLst>
          </p:cNvPr>
          <p:cNvSpPr txBox="1">
            <a:spLocks/>
          </p:cNvSpPr>
          <p:nvPr/>
        </p:nvSpPr>
        <p:spPr>
          <a:xfrm>
            <a:off x="407988" y="2095156"/>
            <a:ext cx="3861009" cy="1015659"/>
          </a:xfrm>
          <a:prstGeom prst="rect">
            <a:avLst/>
          </a:prstGeom>
        </p:spPr>
        <p:txBody>
          <a:bodyPr wrap="square" lIns="0" tIns="0" rIns="0" bIns="0" anchor="t">
            <a:noAutofit/>
          </a:bodyPr>
          <a:lstStyle>
            <a:lvl1pPr marL="228600" indent="-228600" algn="l" defTabSz="914400" rtl="0" eaLnBrk="1" latinLnBrk="0" hangingPunct="1">
              <a:lnSpc>
                <a:spcPct val="100000"/>
              </a:lnSpc>
              <a:spcBef>
                <a:spcPts val="1000"/>
              </a:spcBef>
              <a:buFont typeface="Arial" panose="020B0604020202020204" pitchFamily="34" charset="0"/>
              <a:buChar char="•"/>
              <a:defRPr sz="2400" kern="1200">
                <a:solidFill>
                  <a:schemeClr val="tx1"/>
                </a:solidFill>
                <a:latin typeface="+mn-lt"/>
                <a:ea typeface="+mn-ea"/>
                <a:cs typeface="+mn-cs"/>
              </a:defRPr>
            </a:lvl1pPr>
            <a:lvl2pPr marL="466725" indent="-22225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720725" indent="-217488" algn="l" defTabSz="914400" rtl="0" eaLnBrk="1" latinLnBrk="0" hangingPunct="1">
              <a:lnSpc>
                <a:spcPct val="100000"/>
              </a:lnSpc>
              <a:spcBef>
                <a:spcPts val="500"/>
              </a:spcBef>
              <a:buFont typeface="Arial" panose="020B0604020202020204" pitchFamily="34" charset="0"/>
              <a:buChar char="•"/>
              <a:defRPr sz="2000" kern="1200">
                <a:solidFill>
                  <a:schemeClr val="accent1"/>
                </a:solidFill>
                <a:latin typeface="+mn-lt"/>
                <a:ea typeface="+mn-ea"/>
                <a:cs typeface="+mn-cs"/>
              </a:defRPr>
            </a:lvl3pPr>
            <a:lvl4pPr marL="900113" indent="-193675" algn="l" defTabSz="914400" rtl="0" eaLnBrk="1" latinLnBrk="0" hangingPunct="1">
              <a:lnSpc>
                <a:spcPct val="100000"/>
              </a:lnSpc>
              <a:spcBef>
                <a:spcPts val="500"/>
              </a:spcBef>
              <a:buFont typeface="Arial" panose="020B0604020202020204" pitchFamily="34" charset="0"/>
              <a:buChar char="•"/>
              <a:defRPr sz="1800" kern="1200">
                <a:solidFill>
                  <a:schemeClr val="accent3"/>
                </a:solidFill>
                <a:latin typeface="+mn-lt"/>
                <a:ea typeface="+mn-ea"/>
                <a:cs typeface="+mn-cs"/>
              </a:defRPr>
            </a:lvl4pPr>
            <a:lvl5pPr marL="1136650" indent="-185738" algn="l" defTabSz="914400" rtl="0" eaLnBrk="1" latinLnBrk="0" hangingPunct="1">
              <a:lnSpc>
                <a:spcPct val="10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39700" lvl="1" indent="-139700">
              <a:spcBef>
                <a:spcPts val="0"/>
              </a:spcBef>
              <a:spcAft>
                <a:spcPts val="600"/>
              </a:spcAft>
            </a:pPr>
            <a:r>
              <a:rPr lang="en-US" sz="1200" dirty="0">
                <a:sym typeface="Futura"/>
              </a:rPr>
              <a:t>Supply of energy must meet demand wherever required on the grid and maintain reliability</a:t>
            </a:r>
          </a:p>
          <a:p>
            <a:pPr marL="139700" lvl="1" indent="-139700">
              <a:spcBef>
                <a:spcPts val="0"/>
              </a:spcBef>
              <a:spcAft>
                <a:spcPts val="600"/>
              </a:spcAft>
            </a:pPr>
            <a:r>
              <a:rPr lang="en-US" sz="1200" dirty="0">
                <a:sym typeface="Futura"/>
              </a:rPr>
              <a:t>Energy powers the economy; lost hours are directly related to lower productivity and standard of life, while constrained grids prevent industrial expansion</a:t>
            </a:r>
            <a:endParaRPr lang="en-US" sz="1200" dirty="0">
              <a:cs typeface="Arial"/>
            </a:endParaRPr>
          </a:p>
          <a:p>
            <a:pPr marL="139700" lvl="1" indent="-139700">
              <a:spcBef>
                <a:spcPts val="0"/>
              </a:spcBef>
              <a:spcAft>
                <a:spcPts val="600"/>
              </a:spcAft>
            </a:pPr>
            <a:r>
              <a:rPr lang="en-US" sz="1200" dirty="0">
                <a:cs typeface="Arial"/>
              </a:rPr>
              <a:t>Grids must be secure and sovereign, with cybersecurity and supply chain challenges posing an increasing threat to connected assets</a:t>
            </a:r>
          </a:p>
        </p:txBody>
      </p:sp>
      <p:sp>
        <p:nvSpPr>
          <p:cNvPr id="15" name="Freeform 8">
            <a:extLst>
              <a:ext uri="{FF2B5EF4-FFF2-40B4-BE49-F238E27FC236}">
                <a16:creationId xmlns:a16="http://schemas.microsoft.com/office/drawing/2014/main" id="{0B0777B4-610E-FAD3-41EE-9ACF82A1891B}"/>
              </a:ext>
            </a:extLst>
          </p:cNvPr>
          <p:cNvSpPr>
            <a:spLocks/>
          </p:cNvSpPr>
          <p:nvPr/>
        </p:nvSpPr>
        <p:spPr bwMode="gray">
          <a:xfrm>
            <a:off x="3190737" y="4225540"/>
            <a:ext cx="2397469" cy="1847027"/>
          </a:xfrm>
          <a:prstGeom prst="triangle">
            <a:avLst/>
          </a:prstGeom>
          <a:solidFill>
            <a:srgbClr val="009BDB"/>
          </a:solidFill>
          <a:ln w="9525" cap="flat" cmpd="sng" algn="ctr">
            <a:noFill/>
            <a:prstDash val="solid"/>
            <a:round/>
            <a:headEnd type="none" w="med" len="med"/>
            <a:tailEnd type="none" w="med" len="med"/>
          </a:ln>
          <a:effectLst/>
        </p:spPr>
        <p:txBody>
          <a:bodyPr lIns="0" tIns="0" rIns="0" bIns="0" anchor="ctr">
            <a:noAutofit/>
          </a:bodyPr>
          <a:lstStyle/>
          <a:p>
            <a:pPr algn="ctr" eaLnBrk="0" fontAlgn="auto" hangingPunct="0">
              <a:spcBef>
                <a:spcPts val="400"/>
              </a:spcBef>
              <a:spcAft>
                <a:spcPts val="0"/>
              </a:spcAft>
            </a:pPr>
            <a:endParaRPr lang="en-US" sz="1400" b="1" kern="0">
              <a:solidFill>
                <a:srgbClr val="FFFFFF"/>
              </a:solidFill>
            </a:endParaRPr>
          </a:p>
        </p:txBody>
      </p:sp>
      <p:sp>
        <p:nvSpPr>
          <p:cNvPr id="16" name="Freeform 9">
            <a:extLst>
              <a:ext uri="{FF2B5EF4-FFF2-40B4-BE49-F238E27FC236}">
                <a16:creationId xmlns:a16="http://schemas.microsoft.com/office/drawing/2014/main" id="{7B46D7AA-3CDE-B08D-14A1-82F9F1BD7476}"/>
              </a:ext>
            </a:extLst>
          </p:cNvPr>
          <p:cNvSpPr>
            <a:spLocks/>
          </p:cNvSpPr>
          <p:nvPr/>
        </p:nvSpPr>
        <p:spPr bwMode="gray">
          <a:xfrm flipH="1">
            <a:off x="6087769" y="4212238"/>
            <a:ext cx="2397469" cy="1847027"/>
          </a:xfrm>
          <a:prstGeom prst="triangle">
            <a:avLst/>
          </a:prstGeom>
          <a:solidFill>
            <a:srgbClr val="34A398"/>
          </a:solidFill>
          <a:ln w="9525" cap="flat" cmpd="sng" algn="ctr">
            <a:noFill/>
            <a:prstDash val="solid"/>
            <a:round/>
            <a:headEnd type="none" w="med" len="med"/>
            <a:tailEnd type="none" w="med" len="med"/>
          </a:ln>
          <a:effectLst/>
        </p:spPr>
        <p:txBody>
          <a:bodyPr lIns="0" tIns="0" rIns="0" bIns="0" anchor="ctr">
            <a:noAutofit/>
          </a:bodyPr>
          <a:lstStyle/>
          <a:p>
            <a:pPr algn="ctr" eaLnBrk="0" fontAlgn="auto" hangingPunct="0">
              <a:spcBef>
                <a:spcPts val="400"/>
              </a:spcBef>
              <a:spcAft>
                <a:spcPts val="0"/>
              </a:spcAft>
            </a:pPr>
            <a:endParaRPr lang="en-US" sz="1400" b="1" kern="0">
              <a:solidFill>
                <a:srgbClr val="FFFFFF"/>
              </a:solidFill>
            </a:endParaRPr>
          </a:p>
        </p:txBody>
      </p:sp>
      <p:sp>
        <p:nvSpPr>
          <p:cNvPr id="17" name="Freeform 10">
            <a:extLst>
              <a:ext uri="{FF2B5EF4-FFF2-40B4-BE49-F238E27FC236}">
                <a16:creationId xmlns:a16="http://schemas.microsoft.com/office/drawing/2014/main" id="{749FB29A-8456-786F-7189-E50203ADA8D1}"/>
              </a:ext>
            </a:extLst>
          </p:cNvPr>
          <p:cNvSpPr>
            <a:spLocks/>
          </p:cNvSpPr>
          <p:nvPr/>
        </p:nvSpPr>
        <p:spPr bwMode="gray">
          <a:xfrm>
            <a:off x="4635074" y="1977562"/>
            <a:ext cx="2414192" cy="1873631"/>
          </a:xfrm>
          <a:prstGeom prst="triangle">
            <a:avLst/>
          </a:prstGeom>
          <a:solidFill>
            <a:srgbClr val="002230"/>
          </a:solidFill>
          <a:ln w="9525" cap="flat" cmpd="sng" algn="ctr">
            <a:noFill/>
            <a:prstDash val="solid"/>
            <a:round/>
            <a:headEnd type="none" w="med" len="med"/>
            <a:tailEnd type="none" w="med" len="med"/>
          </a:ln>
          <a:effectLst/>
        </p:spPr>
        <p:txBody>
          <a:bodyPr lIns="0" tIns="0" rIns="0" bIns="0" anchor="ctr">
            <a:noAutofit/>
          </a:bodyPr>
          <a:lstStyle/>
          <a:p>
            <a:pPr algn="ctr" eaLnBrk="0" fontAlgn="auto" hangingPunct="0">
              <a:spcBef>
                <a:spcPts val="400"/>
              </a:spcBef>
              <a:spcAft>
                <a:spcPts val="0"/>
              </a:spcAft>
            </a:pPr>
            <a:endParaRPr lang="en-US" sz="1400" b="1" kern="0">
              <a:solidFill>
                <a:srgbClr val="FFFFFF"/>
              </a:solidFill>
            </a:endParaRPr>
          </a:p>
        </p:txBody>
      </p:sp>
      <p:pic>
        <p:nvPicPr>
          <p:cNvPr id="19" name="Picture 18">
            <a:extLst>
              <a:ext uri="{FF2B5EF4-FFF2-40B4-BE49-F238E27FC236}">
                <a16:creationId xmlns:a16="http://schemas.microsoft.com/office/drawing/2014/main" id="{1B9E94DE-1C6A-9804-F82F-E9CAF8AFBFFD}"/>
              </a:ext>
            </a:extLst>
          </p:cNvPr>
          <p:cNvPicPr>
            <a:picLocks/>
          </p:cNvPicPr>
          <p:nvPr/>
        </p:nvPicPr>
        <p:blipFill>
          <a:blip r:embed="rId9">
            <a:clrChange>
              <a:clrFrom>
                <a:srgbClr val="000000">
                  <a:alpha val="0"/>
                </a:srgbClr>
              </a:clrFrom>
              <a:clrTo>
                <a:srgbClr val="000000">
                  <a:alpha val="0"/>
                </a:srgbClr>
              </a:clrTo>
            </a:clrChange>
          </a:blip>
          <a:stretch>
            <a:fillRect/>
          </a:stretch>
        </p:blipFill>
        <p:spPr>
          <a:xfrm>
            <a:off x="3448008" y="3942447"/>
            <a:ext cx="254075" cy="254075"/>
          </a:xfrm>
          <a:prstGeom prst="rect">
            <a:avLst/>
          </a:prstGeom>
        </p:spPr>
      </p:pic>
      <p:pic>
        <p:nvPicPr>
          <p:cNvPr id="20" name="Picture 19">
            <a:extLst>
              <a:ext uri="{FF2B5EF4-FFF2-40B4-BE49-F238E27FC236}">
                <a16:creationId xmlns:a16="http://schemas.microsoft.com/office/drawing/2014/main" id="{9EE14188-B227-98E3-B440-8A7DA7B6E136}"/>
              </a:ext>
            </a:extLst>
          </p:cNvPr>
          <p:cNvPicPr>
            <a:picLocks/>
          </p:cNvPicPr>
          <p:nvPr/>
        </p:nvPicPr>
        <p:blipFill>
          <a:blip r:embed="rId10"/>
          <a:stretch>
            <a:fillRect/>
          </a:stretch>
        </p:blipFill>
        <p:spPr>
          <a:xfrm>
            <a:off x="10857951" y="2770696"/>
            <a:ext cx="254075" cy="254075"/>
          </a:xfrm>
          <a:prstGeom prst="rect">
            <a:avLst/>
          </a:prstGeom>
        </p:spPr>
      </p:pic>
      <p:pic>
        <p:nvPicPr>
          <p:cNvPr id="21" name="Picture 20">
            <a:extLst>
              <a:ext uri="{FF2B5EF4-FFF2-40B4-BE49-F238E27FC236}">
                <a16:creationId xmlns:a16="http://schemas.microsoft.com/office/drawing/2014/main" id="{46668D6F-0917-F733-0D03-5BB1D94D57F8}"/>
              </a:ext>
            </a:extLst>
          </p:cNvPr>
          <p:cNvPicPr>
            <a:picLocks/>
          </p:cNvPicPr>
          <p:nvPr/>
        </p:nvPicPr>
        <p:blipFill>
          <a:blip r:embed="rId11"/>
          <a:stretch>
            <a:fillRect/>
          </a:stretch>
        </p:blipFill>
        <p:spPr>
          <a:xfrm>
            <a:off x="5372025" y="1659173"/>
            <a:ext cx="254075" cy="254075"/>
          </a:xfrm>
          <a:prstGeom prst="rect">
            <a:avLst/>
          </a:prstGeom>
        </p:spPr>
      </p:pic>
      <p:sp>
        <p:nvSpPr>
          <p:cNvPr id="22" name="Ellipse 4">
            <a:extLst>
              <a:ext uri="{FF2B5EF4-FFF2-40B4-BE49-F238E27FC236}">
                <a16:creationId xmlns:a16="http://schemas.microsoft.com/office/drawing/2014/main" id="{769CB3A5-66DD-CECB-4CA6-D23752936D3A}"/>
              </a:ext>
            </a:extLst>
          </p:cNvPr>
          <p:cNvSpPr>
            <a:spLocks/>
          </p:cNvSpPr>
          <p:nvPr>
            <p:custDataLst>
              <p:tags r:id="rId2"/>
            </p:custDataLst>
          </p:nvPr>
        </p:nvSpPr>
        <p:spPr>
          <a:xfrm>
            <a:off x="407988" y="1632526"/>
            <a:ext cx="242793" cy="2427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sz="1200" b="1" dirty="0">
                <a:solidFill>
                  <a:schemeClr val="bg1"/>
                </a:solidFill>
              </a:rPr>
              <a:t>1</a:t>
            </a:r>
          </a:p>
        </p:txBody>
      </p:sp>
      <p:sp>
        <p:nvSpPr>
          <p:cNvPr id="23" name="Ellipse 4">
            <a:extLst>
              <a:ext uri="{FF2B5EF4-FFF2-40B4-BE49-F238E27FC236}">
                <a16:creationId xmlns:a16="http://schemas.microsoft.com/office/drawing/2014/main" id="{AA43B2C1-BBC7-E76C-0D70-24347DD7D192}"/>
              </a:ext>
            </a:extLst>
          </p:cNvPr>
          <p:cNvSpPr>
            <a:spLocks/>
          </p:cNvSpPr>
          <p:nvPr>
            <p:custDataLst>
              <p:tags r:id="rId3"/>
            </p:custDataLst>
          </p:nvPr>
        </p:nvSpPr>
        <p:spPr>
          <a:xfrm>
            <a:off x="407988" y="3942447"/>
            <a:ext cx="242793" cy="24279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sz="1200" b="1" dirty="0">
                <a:solidFill>
                  <a:schemeClr val="bg1"/>
                </a:solidFill>
              </a:rPr>
              <a:t>2</a:t>
            </a:r>
          </a:p>
        </p:txBody>
      </p:sp>
      <p:sp>
        <p:nvSpPr>
          <p:cNvPr id="24" name="Ellipse 4">
            <a:extLst>
              <a:ext uri="{FF2B5EF4-FFF2-40B4-BE49-F238E27FC236}">
                <a16:creationId xmlns:a16="http://schemas.microsoft.com/office/drawing/2014/main" id="{62CFF0EE-89A8-94B7-D392-01FD01C5E4D2}"/>
              </a:ext>
            </a:extLst>
          </p:cNvPr>
          <p:cNvSpPr>
            <a:spLocks/>
          </p:cNvSpPr>
          <p:nvPr>
            <p:custDataLst>
              <p:tags r:id="rId4"/>
            </p:custDataLst>
          </p:nvPr>
        </p:nvSpPr>
        <p:spPr>
          <a:xfrm>
            <a:off x="7825252" y="2770696"/>
            <a:ext cx="242793" cy="2427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sz="1200" b="1" dirty="0">
                <a:solidFill>
                  <a:schemeClr val="bg1"/>
                </a:solidFill>
              </a:rPr>
              <a:t>3</a:t>
            </a:r>
          </a:p>
        </p:txBody>
      </p:sp>
      <p:sp>
        <p:nvSpPr>
          <p:cNvPr id="25" name="btfpNotesBox962619">
            <a:extLst>
              <a:ext uri="{FF2B5EF4-FFF2-40B4-BE49-F238E27FC236}">
                <a16:creationId xmlns:a16="http://schemas.microsoft.com/office/drawing/2014/main" id="{E4236D48-6F98-DA1C-02F3-45D90B566BBC}"/>
              </a:ext>
            </a:extLst>
          </p:cNvPr>
          <p:cNvSpPr txBox="1"/>
          <p:nvPr>
            <p:custDataLst>
              <p:tags r:id="rId5"/>
            </p:custDataLst>
          </p:nvPr>
        </p:nvSpPr>
        <p:spPr bwMode="gray">
          <a:xfrm>
            <a:off x="330199" y="6434163"/>
            <a:ext cx="9134720" cy="246221"/>
          </a:xfrm>
          <a:prstGeom prst="rect">
            <a:avLst/>
          </a:prstGeom>
          <a:noFill/>
        </p:spPr>
        <p:txBody>
          <a:bodyPr vert="horz" wrap="square" lIns="0" tIns="0" rIns="0" bIns="0" rtlCol="0" anchor="b">
            <a:spAutoFit/>
          </a:bodyPr>
          <a:lstStyle/>
          <a:p>
            <a:r>
              <a:rPr lang="en-US" sz="800" dirty="0">
                <a:solidFill>
                  <a:srgbClr val="000000"/>
                </a:solidFill>
              </a:rPr>
              <a:t>Credit: Hasan Alawadhi, Stephanie Chen, Sevgi Helin </a:t>
            </a:r>
            <a:r>
              <a:rPr lang="en-US" sz="800" dirty="0" err="1">
                <a:solidFill>
                  <a:srgbClr val="000000"/>
                </a:solidFill>
              </a:rPr>
              <a:t>Tilkicioglu</a:t>
            </a:r>
            <a:r>
              <a:rPr lang="en-US" sz="800" dirty="0">
                <a:solidFill>
                  <a:srgbClr val="000000"/>
                </a:solidFill>
              </a:rPr>
              <a:t>, Isabel Hoyos, Dominica Wambold, Ariela Farchi, Pia Doris Morrow, and </a:t>
            </a:r>
            <a:r>
              <a:rPr lang="en-US" sz="800" dirty="0">
                <a:solidFill>
                  <a:srgbClr val="000000"/>
                </a:solidFill>
                <a:hlinkClick r:id="rId12"/>
              </a:rPr>
              <a:t>Gernot Wagner</a:t>
            </a:r>
            <a:r>
              <a:rPr lang="en-US" sz="800" dirty="0">
                <a:solidFill>
                  <a:srgbClr val="000000"/>
                </a:solidFill>
              </a:rPr>
              <a:t>. </a:t>
            </a:r>
            <a:r>
              <a:rPr lang="en-US" sz="800" dirty="0">
                <a:hlinkClick r:id="rId13"/>
              </a:rPr>
              <a:t>Share with attribution</a:t>
            </a:r>
            <a:r>
              <a:rPr lang="en-US" sz="800" dirty="0">
                <a:solidFill>
                  <a:srgbClr val="000000"/>
                </a:solidFill>
              </a:rPr>
              <a:t>: Wagner </a:t>
            </a:r>
            <a:r>
              <a:rPr lang="en-US" sz="800" i="1" dirty="0">
                <a:solidFill>
                  <a:srgbClr val="000000"/>
                </a:solidFill>
              </a:rPr>
              <a:t>et al. </a:t>
            </a:r>
            <a:r>
              <a:rPr lang="en-US" sz="800" dirty="0">
                <a:solidFill>
                  <a:srgbClr val="000000"/>
                </a:solidFill>
              </a:rPr>
              <a:t>“Powering Grids,” Columbia Business School Climate Knowledge Initiative (29 October 2026).</a:t>
            </a:r>
            <a:endParaRPr lang="en-US" sz="800" dirty="0">
              <a:latin typeface="Arial" panose="020B0604020202020204" pitchFamily="34" charset="0"/>
              <a:cs typeface="Arial" panose="020B0604020202020204" pitchFamily="34" charset="0"/>
            </a:endParaRPr>
          </a:p>
        </p:txBody>
      </p:sp>
      <p:sp>
        <p:nvSpPr>
          <p:cNvPr id="26" name="Pentagon 25">
            <a:extLst>
              <a:ext uri="{FF2B5EF4-FFF2-40B4-BE49-F238E27FC236}">
                <a16:creationId xmlns:a16="http://schemas.microsoft.com/office/drawing/2014/main" id="{33AF60ED-A98A-5E6D-4105-ACDE07DC147A}"/>
              </a:ext>
            </a:extLst>
          </p:cNvPr>
          <p:cNvSpPr/>
          <p:nvPr/>
        </p:nvSpPr>
        <p:spPr>
          <a:xfrm>
            <a:off x="0" y="0"/>
            <a:ext cx="1788983" cy="288356"/>
          </a:xfrm>
          <a:prstGeom prst="homePlate">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solidFill>
                <a:effectLst/>
                <a:uLnTx/>
                <a:uFillTx/>
                <a:latin typeface="Arial"/>
                <a:ea typeface="+mn-ea"/>
                <a:cs typeface="+mn-cs"/>
                <a:sym typeface="Arial"/>
              </a:rPr>
              <a:t>Industry Overview</a:t>
            </a:r>
          </a:p>
        </p:txBody>
      </p:sp>
      <p:sp>
        <p:nvSpPr>
          <p:cNvPr id="27" name="Chevron 26">
            <a:extLst>
              <a:ext uri="{FF2B5EF4-FFF2-40B4-BE49-F238E27FC236}">
                <a16:creationId xmlns:a16="http://schemas.microsoft.com/office/drawing/2014/main" id="{DB179D45-D709-F5DD-964A-3A2BDD081F79}"/>
              </a:ext>
            </a:extLst>
          </p:cNvPr>
          <p:cNvSpPr/>
          <p:nvPr/>
        </p:nvSpPr>
        <p:spPr>
          <a:xfrm>
            <a:off x="1690648"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Optimize</a:t>
            </a:r>
          </a:p>
        </p:txBody>
      </p:sp>
      <p:sp>
        <p:nvSpPr>
          <p:cNvPr id="28" name="Chevron 27">
            <a:extLst>
              <a:ext uri="{FF2B5EF4-FFF2-40B4-BE49-F238E27FC236}">
                <a16:creationId xmlns:a16="http://schemas.microsoft.com/office/drawing/2014/main" id="{AC909AF9-F5A9-C2F8-E003-EDC84F615353}"/>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29" name="Chevron 28">
            <a:extLst>
              <a:ext uri="{FF2B5EF4-FFF2-40B4-BE49-F238E27FC236}">
                <a16:creationId xmlns:a16="http://schemas.microsoft.com/office/drawing/2014/main" id="{B4691097-14D0-88BB-B197-3CA5D2757B1E}"/>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30" name="Chevron 29">
            <a:extLst>
              <a:ext uri="{FF2B5EF4-FFF2-40B4-BE49-F238E27FC236}">
                <a16:creationId xmlns:a16="http://schemas.microsoft.com/office/drawing/2014/main" id="{D1DD2A8D-D7B1-9F50-B7D0-16F88F82CCEB}"/>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pic>
        <p:nvPicPr>
          <p:cNvPr id="33" name="Graphic 32" descr="Scales of justice with solid fill">
            <a:extLst>
              <a:ext uri="{FF2B5EF4-FFF2-40B4-BE49-F238E27FC236}">
                <a16:creationId xmlns:a16="http://schemas.microsoft.com/office/drawing/2014/main" id="{1BB6A523-ADB0-29DD-CAFB-C5D27145A79D}"/>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5342577" y="4175629"/>
            <a:ext cx="999185" cy="999185"/>
          </a:xfrm>
          <a:prstGeom prst="rect">
            <a:avLst/>
          </a:prstGeom>
        </p:spPr>
      </p:pic>
    </p:spTree>
    <p:extLst>
      <p:ext uri="{BB962C8B-B14F-4D97-AF65-F5344CB8AC3E}">
        <p14:creationId xmlns:p14="http://schemas.microsoft.com/office/powerpoint/2010/main" val="1412463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B1C8D1-792A-2ACD-1C46-91FE41816AC2}"/>
            </a:ext>
          </a:extLst>
        </p:cNvPr>
        <p:cNvGrpSpPr/>
        <p:nvPr/>
      </p:nvGrpSpPr>
      <p:grpSpPr>
        <a:xfrm>
          <a:off x="0" y="0"/>
          <a:ext cx="0" cy="0"/>
          <a:chOff x="0" y="0"/>
          <a:chExt cx="0" cy="0"/>
        </a:xfrm>
      </p:grpSpPr>
      <p:graphicFrame>
        <p:nvGraphicFramePr>
          <p:cNvPr id="2" name="think-cell data - do not delete" hidden="1">
            <a:extLst>
              <a:ext uri="{FF2B5EF4-FFF2-40B4-BE49-F238E27FC236}">
                <a16:creationId xmlns:a16="http://schemas.microsoft.com/office/drawing/2014/main" id="{24BA00BA-57CD-AF56-CEA1-F747BA821E8C}"/>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6" imgW="7772400" imgH="10058400" progId="TCLayout.ActiveDocument.1">
                  <p:embed/>
                </p:oleObj>
              </mc:Choice>
              <mc:Fallback>
                <p:oleObj name="thinkcell Slide" r:id="rId6" imgW="7772400" imgH="10058400" progId="TCLayout.ActiveDocument.1">
                  <p:embed/>
                  <p:pic>
                    <p:nvPicPr>
                      <p:cNvPr id="2" name="think-cell data - do not delete" hidden="1">
                        <a:extLst>
                          <a:ext uri="{FF2B5EF4-FFF2-40B4-BE49-F238E27FC236}">
                            <a16:creationId xmlns:a16="http://schemas.microsoft.com/office/drawing/2014/main" id="{24BA00BA-57CD-AF56-CEA1-F747BA821E8C}"/>
                          </a:ext>
                        </a:extLst>
                      </p:cNvPr>
                      <p:cNvPicPr/>
                      <p:nvPr/>
                    </p:nvPicPr>
                    <p:blipFill>
                      <a:blip r:embed="rId7"/>
                      <a:stretch>
                        <a:fillRect/>
                      </a:stretch>
                    </p:blipFill>
                    <p:spPr>
                      <a:xfrm>
                        <a:off x="1588" y="1588"/>
                        <a:ext cx="1227"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592D9354-8138-7B83-2403-0ECFFF32FFCC}"/>
              </a:ext>
            </a:extLst>
          </p:cNvPr>
          <p:cNvSpPr>
            <a:spLocks noGrp="1"/>
          </p:cNvSpPr>
          <p:nvPr>
            <p:ph type="title"/>
          </p:nvPr>
        </p:nvSpPr>
        <p:spPr/>
        <p:txBody>
          <a:bodyPr vert="horz" wrap="square" lIns="91440" tIns="0" rIns="91440" bIns="0" anchor="t">
            <a:noAutofit/>
          </a:bodyPr>
          <a:lstStyle/>
          <a:p>
            <a:pPr lvl="0"/>
            <a:r>
              <a:rPr lang="en-US"/>
              <a:t>Global grids face the critical need to adapt due to demand growth, a changing energy landscape, aging assets and extreme weather</a:t>
            </a:r>
          </a:p>
        </p:txBody>
      </p:sp>
      <p:cxnSp>
        <p:nvCxnSpPr>
          <p:cNvPr id="5" name="Gerade Verbindung 22">
            <a:extLst>
              <a:ext uri="{FF2B5EF4-FFF2-40B4-BE49-F238E27FC236}">
                <a16:creationId xmlns:a16="http://schemas.microsoft.com/office/drawing/2014/main" id="{6FDCD2BE-B557-CA99-6933-2E70A47862B2}"/>
              </a:ext>
            </a:extLst>
          </p:cNvPr>
          <p:cNvCxnSpPr>
            <a:cxnSpLocks/>
          </p:cNvCxnSpPr>
          <p:nvPr/>
        </p:nvCxnSpPr>
        <p:spPr bwMode="gray">
          <a:xfrm>
            <a:off x="458246" y="4448414"/>
            <a:ext cx="3995674" cy="0"/>
          </a:xfrm>
          <a:prstGeom prst="line">
            <a:avLst/>
          </a:prstGeom>
          <a:ln w="9525">
            <a:solidFill>
              <a:schemeClr val="tx2">
                <a:lumMod val="90000"/>
              </a:schemeClr>
            </a:solidFill>
          </a:ln>
        </p:spPr>
        <p:style>
          <a:lnRef idx="1">
            <a:schemeClr val="accent1"/>
          </a:lnRef>
          <a:fillRef idx="0">
            <a:schemeClr val="accent1"/>
          </a:fillRef>
          <a:effectRef idx="0">
            <a:schemeClr val="accent1"/>
          </a:effectRef>
          <a:fontRef idx="minor">
            <a:schemeClr val="tx1"/>
          </a:fontRef>
        </p:style>
      </p:cxnSp>
      <p:cxnSp>
        <p:nvCxnSpPr>
          <p:cNvPr id="6" name="Gerade Verbindung 22">
            <a:extLst>
              <a:ext uri="{FF2B5EF4-FFF2-40B4-BE49-F238E27FC236}">
                <a16:creationId xmlns:a16="http://schemas.microsoft.com/office/drawing/2014/main" id="{F5285F84-4C34-D39E-E42E-9B63B1BC8FA3}"/>
              </a:ext>
            </a:extLst>
          </p:cNvPr>
          <p:cNvCxnSpPr>
            <a:cxnSpLocks/>
          </p:cNvCxnSpPr>
          <p:nvPr/>
        </p:nvCxnSpPr>
        <p:spPr bwMode="gray">
          <a:xfrm>
            <a:off x="458246" y="2203875"/>
            <a:ext cx="5064941" cy="0"/>
          </a:xfrm>
          <a:prstGeom prst="line">
            <a:avLst/>
          </a:prstGeom>
          <a:ln w="9525">
            <a:solidFill>
              <a:schemeClr val="tx2">
                <a:lumMod val="90000"/>
              </a:schemeClr>
            </a:solidFill>
          </a:ln>
        </p:spPr>
        <p:style>
          <a:lnRef idx="1">
            <a:schemeClr val="accent1"/>
          </a:lnRef>
          <a:fillRef idx="0">
            <a:schemeClr val="accent1"/>
          </a:fillRef>
          <a:effectRef idx="0">
            <a:schemeClr val="accent1"/>
          </a:effectRef>
          <a:fontRef idx="minor">
            <a:schemeClr val="tx1"/>
          </a:fontRef>
        </p:style>
      </p:cxnSp>
      <p:cxnSp>
        <p:nvCxnSpPr>
          <p:cNvPr id="7" name="Gerade Verbindung 22">
            <a:extLst>
              <a:ext uri="{FF2B5EF4-FFF2-40B4-BE49-F238E27FC236}">
                <a16:creationId xmlns:a16="http://schemas.microsoft.com/office/drawing/2014/main" id="{B4E78892-9C9A-EDB9-E253-B821627F2B21}"/>
              </a:ext>
            </a:extLst>
          </p:cNvPr>
          <p:cNvCxnSpPr>
            <a:cxnSpLocks/>
          </p:cNvCxnSpPr>
          <p:nvPr/>
        </p:nvCxnSpPr>
        <p:spPr bwMode="gray">
          <a:xfrm>
            <a:off x="6553697" y="2203875"/>
            <a:ext cx="4636800" cy="0"/>
          </a:xfrm>
          <a:prstGeom prst="line">
            <a:avLst/>
          </a:prstGeom>
          <a:ln w="9525">
            <a:solidFill>
              <a:schemeClr val="tx2">
                <a:lumMod val="90000"/>
              </a:schemeClr>
            </a:solidFill>
          </a:ln>
        </p:spPr>
        <p:style>
          <a:lnRef idx="1">
            <a:schemeClr val="accent1"/>
          </a:lnRef>
          <a:fillRef idx="0">
            <a:schemeClr val="accent1"/>
          </a:fillRef>
          <a:effectRef idx="0">
            <a:schemeClr val="accent1"/>
          </a:effectRef>
          <a:fontRef idx="minor">
            <a:schemeClr val="tx1"/>
          </a:fontRef>
        </p:style>
      </p:cxnSp>
      <p:cxnSp>
        <p:nvCxnSpPr>
          <p:cNvPr id="8" name="Gerade Verbindung 22">
            <a:extLst>
              <a:ext uri="{FF2B5EF4-FFF2-40B4-BE49-F238E27FC236}">
                <a16:creationId xmlns:a16="http://schemas.microsoft.com/office/drawing/2014/main" id="{E0B589E1-18DC-BB5F-CC27-F0BC226E2320}"/>
              </a:ext>
            </a:extLst>
          </p:cNvPr>
          <p:cNvCxnSpPr>
            <a:cxnSpLocks/>
          </p:cNvCxnSpPr>
          <p:nvPr/>
        </p:nvCxnSpPr>
        <p:spPr bwMode="gray">
          <a:xfrm>
            <a:off x="7277297" y="4448414"/>
            <a:ext cx="3913200" cy="0"/>
          </a:xfrm>
          <a:prstGeom prst="line">
            <a:avLst/>
          </a:prstGeom>
          <a:ln w="9525">
            <a:solidFill>
              <a:schemeClr val="tx2">
                <a:lumMod val="90000"/>
              </a:schemeClr>
            </a:solidFill>
          </a:ln>
        </p:spPr>
        <p:style>
          <a:lnRef idx="1">
            <a:schemeClr val="accent1"/>
          </a:lnRef>
          <a:fillRef idx="0">
            <a:schemeClr val="accent1"/>
          </a:fillRef>
          <a:effectRef idx="0">
            <a:schemeClr val="accent1"/>
          </a:effectRef>
          <a:fontRef idx="minor">
            <a:schemeClr val="tx1"/>
          </a:fontRef>
        </p:style>
      </p:cxnSp>
      <p:sp>
        <p:nvSpPr>
          <p:cNvPr id="10" name="Oval 52">
            <a:extLst>
              <a:ext uri="{FF2B5EF4-FFF2-40B4-BE49-F238E27FC236}">
                <a16:creationId xmlns:a16="http://schemas.microsoft.com/office/drawing/2014/main" id="{75F9002C-83F0-1F41-BAE5-2AA008EC85E2}"/>
              </a:ext>
            </a:extLst>
          </p:cNvPr>
          <p:cNvSpPr>
            <a:spLocks/>
          </p:cNvSpPr>
          <p:nvPr>
            <p:custDataLst>
              <p:tags r:id="rId2"/>
            </p:custDataLst>
          </p:nvPr>
        </p:nvSpPr>
        <p:spPr bwMode="gray">
          <a:xfrm>
            <a:off x="3724623" y="1871149"/>
            <a:ext cx="3794235" cy="3792649"/>
          </a:xfrm>
          <a:prstGeom prst="ellipse">
            <a:avLst/>
          </a:prstGeom>
          <a:solidFill>
            <a:schemeClr val="bg1"/>
          </a:solidFill>
          <a:ln w="19050">
            <a:noFill/>
            <a:prstDash val="sysDot"/>
          </a:ln>
        </p:spPr>
        <p:txBody>
          <a:bodyPr wrap="none" anchor="ctr"/>
          <a:lstStyle>
            <a:lvl1pPr marL="177800" indent="-177800" defTabSz="801688" eaLnBrk="0" hangingPunct="0">
              <a:defRPr sz="1200">
                <a:solidFill>
                  <a:schemeClr val="bg1"/>
                </a:solidFill>
                <a:latin typeface="Arial" charset="0"/>
                <a:cs typeface="Arial" charset="0"/>
              </a:defRPr>
            </a:lvl1pPr>
            <a:lvl2pPr marL="742950" indent="-285750" defTabSz="801688" eaLnBrk="0" hangingPunct="0">
              <a:defRPr sz="1200">
                <a:solidFill>
                  <a:schemeClr val="bg1"/>
                </a:solidFill>
                <a:latin typeface="Arial" charset="0"/>
                <a:cs typeface="Arial" charset="0"/>
              </a:defRPr>
            </a:lvl2pPr>
            <a:lvl3pPr marL="1143000" indent="-228600" defTabSz="801688" eaLnBrk="0" hangingPunct="0">
              <a:defRPr sz="1200">
                <a:solidFill>
                  <a:schemeClr val="bg1"/>
                </a:solidFill>
                <a:latin typeface="Arial" charset="0"/>
                <a:cs typeface="Arial" charset="0"/>
              </a:defRPr>
            </a:lvl3pPr>
            <a:lvl4pPr marL="1600200" indent="-228600" defTabSz="801688" eaLnBrk="0" hangingPunct="0">
              <a:defRPr sz="1200">
                <a:solidFill>
                  <a:schemeClr val="bg1"/>
                </a:solidFill>
                <a:latin typeface="Arial" charset="0"/>
                <a:cs typeface="Arial" charset="0"/>
              </a:defRPr>
            </a:lvl4pPr>
            <a:lvl5pPr marL="2057400" indent="-228600" defTabSz="801688" eaLnBrk="0" hangingPunct="0">
              <a:defRPr sz="1200">
                <a:solidFill>
                  <a:schemeClr val="bg1"/>
                </a:solidFill>
                <a:latin typeface="Arial" charset="0"/>
                <a:cs typeface="Arial" charset="0"/>
              </a:defRPr>
            </a:lvl5pPr>
            <a:lvl6pPr marL="2514600" indent="-228600" defTabSz="801688" eaLnBrk="0" fontAlgn="base" hangingPunct="0">
              <a:spcBef>
                <a:spcPct val="0"/>
              </a:spcBef>
              <a:spcAft>
                <a:spcPct val="0"/>
              </a:spcAft>
              <a:defRPr sz="1200">
                <a:solidFill>
                  <a:schemeClr val="bg1"/>
                </a:solidFill>
                <a:latin typeface="Arial" charset="0"/>
                <a:cs typeface="Arial" charset="0"/>
              </a:defRPr>
            </a:lvl6pPr>
            <a:lvl7pPr marL="2971800" indent="-228600" defTabSz="801688" eaLnBrk="0" fontAlgn="base" hangingPunct="0">
              <a:spcBef>
                <a:spcPct val="0"/>
              </a:spcBef>
              <a:spcAft>
                <a:spcPct val="0"/>
              </a:spcAft>
              <a:defRPr sz="1200">
                <a:solidFill>
                  <a:schemeClr val="bg1"/>
                </a:solidFill>
                <a:latin typeface="Arial" charset="0"/>
                <a:cs typeface="Arial" charset="0"/>
              </a:defRPr>
            </a:lvl7pPr>
            <a:lvl8pPr marL="3429000" indent="-228600" defTabSz="801688" eaLnBrk="0" fontAlgn="base" hangingPunct="0">
              <a:spcBef>
                <a:spcPct val="0"/>
              </a:spcBef>
              <a:spcAft>
                <a:spcPct val="0"/>
              </a:spcAft>
              <a:defRPr sz="1200">
                <a:solidFill>
                  <a:schemeClr val="bg1"/>
                </a:solidFill>
                <a:latin typeface="Arial" charset="0"/>
                <a:cs typeface="Arial" charset="0"/>
              </a:defRPr>
            </a:lvl8pPr>
            <a:lvl9pPr marL="3886200" indent="-228600" defTabSz="801688" eaLnBrk="0" fontAlgn="base" hangingPunct="0">
              <a:spcBef>
                <a:spcPct val="0"/>
              </a:spcBef>
              <a:spcAft>
                <a:spcPct val="0"/>
              </a:spcAft>
              <a:defRPr sz="1200">
                <a:solidFill>
                  <a:schemeClr val="bg1"/>
                </a:solidFill>
                <a:latin typeface="Arial" charset="0"/>
                <a:cs typeface="Arial" charset="0"/>
              </a:defRPr>
            </a:lvl9pPr>
          </a:lstStyle>
          <a:p>
            <a:pPr marL="0" marR="0" lvl="0" indent="0" algn="ctr" defTabSz="914400" rtl="0" eaLnBrk="1" fontAlgn="auto" latinLnBrk="0" hangingPunct="1">
              <a:lnSpc>
                <a:spcPct val="100000"/>
              </a:lnSpc>
              <a:spcBef>
                <a:spcPts val="0"/>
              </a:spcBef>
              <a:spcAft>
                <a:spcPts val="0"/>
              </a:spcAft>
              <a:buClr>
                <a:srgbClr val="000000"/>
              </a:buClr>
              <a:buSzTx/>
              <a:buFontTx/>
              <a:buNone/>
              <a:tabLst/>
              <a:defRPr/>
            </a:pPr>
            <a:endParaRPr kumimoji="0" lang="en-US" sz="1200" b="1" i="0" u="none" strike="noStrike" kern="1200" cap="none" spc="0" normalizeH="0" baseline="0" noProof="0">
              <a:ln>
                <a:noFill/>
              </a:ln>
              <a:solidFill>
                <a:srgbClr val="000000"/>
              </a:solidFill>
              <a:effectLst/>
              <a:uLnTx/>
              <a:uFillTx/>
              <a:latin typeface="Arial"/>
              <a:ea typeface="+mn-ea"/>
              <a:cs typeface="Arial" charset="0"/>
              <a:sym typeface="Futura"/>
            </a:endParaRPr>
          </a:p>
        </p:txBody>
      </p:sp>
      <p:grpSp>
        <p:nvGrpSpPr>
          <p:cNvPr id="11" name="Group 83">
            <a:extLst>
              <a:ext uri="{FF2B5EF4-FFF2-40B4-BE49-F238E27FC236}">
                <a16:creationId xmlns:a16="http://schemas.microsoft.com/office/drawing/2014/main" id="{C8F62881-5C71-0F09-C334-F00E74259D17}"/>
              </a:ext>
            </a:extLst>
          </p:cNvPr>
          <p:cNvGrpSpPr>
            <a:grpSpLocks/>
          </p:cNvGrpSpPr>
          <p:nvPr/>
        </p:nvGrpSpPr>
        <p:grpSpPr bwMode="auto">
          <a:xfrm>
            <a:off x="3801998" y="1955350"/>
            <a:ext cx="3639483" cy="3639483"/>
            <a:chOff x="3577" y="1695"/>
            <a:chExt cx="907" cy="907"/>
          </a:xfrm>
          <a:solidFill>
            <a:schemeClr val="bg2"/>
          </a:solidFill>
        </p:grpSpPr>
        <p:sp>
          <p:nvSpPr>
            <p:cNvPr id="12" name="Freeform 11">
              <a:extLst>
                <a:ext uri="{FF2B5EF4-FFF2-40B4-BE49-F238E27FC236}">
                  <a16:creationId xmlns:a16="http://schemas.microsoft.com/office/drawing/2014/main" id="{D9337342-394B-FCB6-ACF3-A9B36E1F9CD5}"/>
                </a:ext>
              </a:extLst>
            </p:cNvPr>
            <p:cNvSpPr>
              <a:spLocks/>
            </p:cNvSpPr>
            <p:nvPr/>
          </p:nvSpPr>
          <p:spPr bwMode="gray">
            <a:xfrm>
              <a:off x="3577" y="2158"/>
              <a:ext cx="442" cy="444"/>
            </a:xfrm>
            <a:custGeom>
              <a:avLst/>
              <a:gdLst>
                <a:gd name="T0" fmla="*/ 464 w 285"/>
                <a:gd name="T1" fmla="*/ 397 h 286"/>
                <a:gd name="T2" fmla="*/ 226 w 285"/>
                <a:gd name="T3" fmla="*/ 0 h 286"/>
                <a:gd name="T4" fmla="*/ 0 w 285"/>
                <a:gd name="T5" fmla="*/ 0 h 286"/>
                <a:gd name="T6" fmla="*/ 685 w 285"/>
                <a:gd name="T7" fmla="*/ 689 h 286"/>
                <a:gd name="T8" fmla="*/ 685 w 285"/>
                <a:gd name="T9" fmla="*/ 463 h 286"/>
                <a:gd name="T10" fmla="*/ 464 w 285"/>
                <a:gd name="T11" fmla="*/ 397 h 28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85" h="286">
                  <a:moveTo>
                    <a:pt x="193" y="165"/>
                  </a:moveTo>
                  <a:cubicBezTo>
                    <a:pt x="132" y="130"/>
                    <a:pt x="97" y="66"/>
                    <a:pt x="94" y="0"/>
                  </a:cubicBezTo>
                  <a:cubicBezTo>
                    <a:pt x="0" y="0"/>
                    <a:pt x="0" y="0"/>
                    <a:pt x="0" y="0"/>
                  </a:cubicBezTo>
                  <a:cubicBezTo>
                    <a:pt x="3" y="156"/>
                    <a:pt x="129" y="282"/>
                    <a:pt x="285" y="286"/>
                  </a:cubicBezTo>
                  <a:cubicBezTo>
                    <a:pt x="285" y="192"/>
                    <a:pt x="285" y="192"/>
                    <a:pt x="285" y="192"/>
                  </a:cubicBezTo>
                  <a:cubicBezTo>
                    <a:pt x="254" y="190"/>
                    <a:pt x="222" y="182"/>
                    <a:pt x="193" y="165"/>
                  </a:cubicBezTo>
                  <a:close/>
                </a:path>
              </a:pathLst>
            </a:custGeom>
            <a:solidFill>
              <a:schemeClr val="accent6"/>
            </a:solidFill>
            <a:ln w="6350">
              <a:noFill/>
              <a:miter lim="800000"/>
              <a:headEnd/>
              <a:tailEnd/>
            </a:ln>
          </p:spPr>
          <p:txBody>
            <a:bodyPr/>
            <a:lstStyle/>
            <a:p>
              <a:pPr marL="0" marR="0" lvl="0" indent="0" algn="l" defTabSz="914400" rtl="0" eaLnBrk="1" fontAlgn="auto" latinLnBrk="0" hangingPunct="1">
                <a:lnSpc>
                  <a:spcPct val="100000"/>
                </a:lnSpc>
                <a:spcBef>
                  <a:spcPts val="40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mn-cs"/>
              </a:endParaRPr>
            </a:p>
          </p:txBody>
        </p:sp>
        <p:sp>
          <p:nvSpPr>
            <p:cNvPr id="13" name="Freeform 12">
              <a:extLst>
                <a:ext uri="{FF2B5EF4-FFF2-40B4-BE49-F238E27FC236}">
                  <a16:creationId xmlns:a16="http://schemas.microsoft.com/office/drawing/2014/main" id="{8EE028D7-D295-51AA-A446-AE1F7F3CFCDB}"/>
                </a:ext>
              </a:extLst>
            </p:cNvPr>
            <p:cNvSpPr>
              <a:spLocks/>
            </p:cNvSpPr>
            <p:nvPr/>
          </p:nvSpPr>
          <p:spPr bwMode="gray">
            <a:xfrm>
              <a:off x="3577" y="1695"/>
              <a:ext cx="442" cy="442"/>
            </a:xfrm>
            <a:custGeom>
              <a:avLst/>
              <a:gdLst>
                <a:gd name="T0" fmla="*/ 292 w 285"/>
                <a:gd name="T1" fmla="*/ 464 h 285"/>
                <a:gd name="T2" fmla="*/ 685 w 285"/>
                <a:gd name="T3" fmla="*/ 226 h 285"/>
                <a:gd name="T4" fmla="*/ 685 w 285"/>
                <a:gd name="T5" fmla="*/ 0 h 285"/>
                <a:gd name="T6" fmla="*/ 0 w 285"/>
                <a:gd name="T7" fmla="*/ 685 h 285"/>
                <a:gd name="T8" fmla="*/ 226 w 285"/>
                <a:gd name="T9" fmla="*/ 685 h 285"/>
                <a:gd name="T10" fmla="*/ 292 w 285"/>
                <a:gd name="T11" fmla="*/ 464 h 2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85" h="285">
                  <a:moveTo>
                    <a:pt x="121" y="193"/>
                  </a:moveTo>
                  <a:cubicBezTo>
                    <a:pt x="156" y="132"/>
                    <a:pt x="219" y="96"/>
                    <a:pt x="285" y="94"/>
                  </a:cubicBezTo>
                  <a:cubicBezTo>
                    <a:pt x="285" y="0"/>
                    <a:pt x="285" y="0"/>
                    <a:pt x="285" y="0"/>
                  </a:cubicBezTo>
                  <a:cubicBezTo>
                    <a:pt x="129" y="3"/>
                    <a:pt x="4" y="129"/>
                    <a:pt x="0" y="285"/>
                  </a:cubicBezTo>
                  <a:cubicBezTo>
                    <a:pt x="94" y="285"/>
                    <a:pt x="94" y="285"/>
                    <a:pt x="94" y="285"/>
                  </a:cubicBezTo>
                  <a:cubicBezTo>
                    <a:pt x="95" y="253"/>
                    <a:pt x="104" y="222"/>
                    <a:pt x="121" y="193"/>
                  </a:cubicBezTo>
                  <a:close/>
                </a:path>
              </a:pathLst>
            </a:custGeom>
            <a:solidFill>
              <a:schemeClr val="accent1"/>
            </a:solidFill>
            <a:ln w="6350">
              <a:noFill/>
              <a:miter lim="800000"/>
              <a:headEnd/>
              <a:tailEnd/>
            </a:ln>
          </p:spPr>
          <p:txBody>
            <a:bodyPr/>
            <a:lstStyle/>
            <a:p>
              <a:pPr marL="0" marR="0" lvl="0" indent="0" algn="l" defTabSz="914400" rtl="0" eaLnBrk="1" fontAlgn="auto" latinLnBrk="0" hangingPunct="1">
                <a:lnSpc>
                  <a:spcPct val="100000"/>
                </a:lnSpc>
                <a:spcBef>
                  <a:spcPts val="40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mn-cs"/>
              </a:endParaRPr>
            </a:p>
          </p:txBody>
        </p:sp>
        <p:sp>
          <p:nvSpPr>
            <p:cNvPr id="14" name="Freeform 13">
              <a:extLst>
                <a:ext uri="{FF2B5EF4-FFF2-40B4-BE49-F238E27FC236}">
                  <a16:creationId xmlns:a16="http://schemas.microsoft.com/office/drawing/2014/main" id="{42E58C6F-F44E-22D3-D70D-3AB29370FE18}"/>
                </a:ext>
              </a:extLst>
            </p:cNvPr>
            <p:cNvSpPr>
              <a:spLocks/>
            </p:cNvSpPr>
            <p:nvPr/>
          </p:nvSpPr>
          <p:spPr bwMode="gray">
            <a:xfrm>
              <a:off x="4042" y="1695"/>
              <a:ext cx="442" cy="442"/>
            </a:xfrm>
            <a:custGeom>
              <a:avLst/>
              <a:gdLst>
                <a:gd name="T0" fmla="*/ 222 w 285"/>
                <a:gd name="T1" fmla="*/ 288 h 285"/>
                <a:gd name="T2" fmla="*/ 459 w 285"/>
                <a:gd name="T3" fmla="*/ 685 h 285"/>
                <a:gd name="T4" fmla="*/ 685 w 285"/>
                <a:gd name="T5" fmla="*/ 685 h 285"/>
                <a:gd name="T6" fmla="*/ 0 w 285"/>
                <a:gd name="T7" fmla="*/ 0 h 285"/>
                <a:gd name="T8" fmla="*/ 0 w 285"/>
                <a:gd name="T9" fmla="*/ 226 h 285"/>
                <a:gd name="T10" fmla="*/ 222 w 285"/>
                <a:gd name="T11" fmla="*/ 288 h 2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85" h="285">
                  <a:moveTo>
                    <a:pt x="92" y="120"/>
                  </a:moveTo>
                  <a:cubicBezTo>
                    <a:pt x="153" y="156"/>
                    <a:pt x="188" y="219"/>
                    <a:pt x="191" y="285"/>
                  </a:cubicBezTo>
                  <a:cubicBezTo>
                    <a:pt x="285" y="285"/>
                    <a:pt x="285" y="285"/>
                    <a:pt x="285" y="285"/>
                  </a:cubicBezTo>
                  <a:cubicBezTo>
                    <a:pt x="281" y="129"/>
                    <a:pt x="156" y="3"/>
                    <a:pt x="0" y="0"/>
                  </a:cubicBezTo>
                  <a:cubicBezTo>
                    <a:pt x="0" y="94"/>
                    <a:pt x="0" y="94"/>
                    <a:pt x="0" y="94"/>
                  </a:cubicBezTo>
                  <a:cubicBezTo>
                    <a:pt x="31" y="95"/>
                    <a:pt x="63" y="104"/>
                    <a:pt x="92" y="120"/>
                  </a:cubicBezTo>
                  <a:close/>
                </a:path>
              </a:pathLst>
            </a:custGeom>
            <a:solidFill>
              <a:schemeClr val="accent3"/>
            </a:solidFill>
            <a:ln w="6350">
              <a:noFill/>
              <a:miter lim="800000"/>
              <a:headEnd/>
              <a:tailEnd/>
            </a:ln>
          </p:spPr>
          <p:txBody>
            <a:bodyPr/>
            <a:lstStyle/>
            <a:p>
              <a:pPr marL="0" marR="0" lvl="0" indent="0" algn="l" defTabSz="914400" rtl="0" eaLnBrk="1" fontAlgn="auto" latinLnBrk="0" hangingPunct="1">
                <a:lnSpc>
                  <a:spcPct val="100000"/>
                </a:lnSpc>
                <a:spcBef>
                  <a:spcPts val="40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mn-cs"/>
              </a:endParaRPr>
            </a:p>
          </p:txBody>
        </p:sp>
        <p:sp>
          <p:nvSpPr>
            <p:cNvPr id="16" name="Freeform 14">
              <a:extLst>
                <a:ext uri="{FF2B5EF4-FFF2-40B4-BE49-F238E27FC236}">
                  <a16:creationId xmlns:a16="http://schemas.microsoft.com/office/drawing/2014/main" id="{24F8C577-B932-017C-6066-6F0352DD3AB6}"/>
                </a:ext>
              </a:extLst>
            </p:cNvPr>
            <p:cNvSpPr>
              <a:spLocks/>
            </p:cNvSpPr>
            <p:nvPr/>
          </p:nvSpPr>
          <p:spPr bwMode="gray">
            <a:xfrm>
              <a:off x="4042" y="2158"/>
              <a:ext cx="442" cy="444"/>
            </a:xfrm>
            <a:custGeom>
              <a:avLst/>
              <a:gdLst>
                <a:gd name="T0" fmla="*/ 394 w 285"/>
                <a:gd name="T1" fmla="*/ 222 h 286"/>
                <a:gd name="T2" fmla="*/ 0 w 285"/>
                <a:gd name="T3" fmla="*/ 461 h 286"/>
                <a:gd name="T4" fmla="*/ 0 w 285"/>
                <a:gd name="T5" fmla="*/ 689 h 286"/>
                <a:gd name="T6" fmla="*/ 685 w 285"/>
                <a:gd name="T7" fmla="*/ 0 h 286"/>
                <a:gd name="T8" fmla="*/ 459 w 285"/>
                <a:gd name="T9" fmla="*/ 0 h 286"/>
                <a:gd name="T10" fmla="*/ 394 w 285"/>
                <a:gd name="T11" fmla="*/ 222 h 28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85" h="286">
                  <a:moveTo>
                    <a:pt x="164" y="92"/>
                  </a:moveTo>
                  <a:cubicBezTo>
                    <a:pt x="129" y="154"/>
                    <a:pt x="66" y="189"/>
                    <a:pt x="0" y="191"/>
                  </a:cubicBezTo>
                  <a:cubicBezTo>
                    <a:pt x="0" y="286"/>
                    <a:pt x="0" y="286"/>
                    <a:pt x="0" y="286"/>
                  </a:cubicBezTo>
                  <a:cubicBezTo>
                    <a:pt x="156" y="282"/>
                    <a:pt x="282" y="156"/>
                    <a:pt x="285" y="0"/>
                  </a:cubicBezTo>
                  <a:cubicBezTo>
                    <a:pt x="191" y="0"/>
                    <a:pt x="191" y="0"/>
                    <a:pt x="191" y="0"/>
                  </a:cubicBezTo>
                  <a:cubicBezTo>
                    <a:pt x="190" y="32"/>
                    <a:pt x="181" y="63"/>
                    <a:pt x="164" y="92"/>
                  </a:cubicBezTo>
                  <a:close/>
                </a:path>
              </a:pathLst>
            </a:custGeom>
            <a:solidFill>
              <a:schemeClr val="accent5"/>
            </a:solidFill>
            <a:ln w="6350">
              <a:noFill/>
              <a:miter lim="800000"/>
              <a:headEnd/>
              <a:tailEnd/>
            </a:ln>
          </p:spPr>
          <p:txBody>
            <a:bodyPr/>
            <a:lstStyle/>
            <a:p>
              <a:pPr marL="0" marR="0" lvl="0" indent="0" algn="l" defTabSz="914400" rtl="0" eaLnBrk="1" fontAlgn="auto" latinLnBrk="0" hangingPunct="1">
                <a:lnSpc>
                  <a:spcPct val="100000"/>
                </a:lnSpc>
                <a:spcBef>
                  <a:spcPts val="40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mn-ea"/>
                <a:cs typeface="+mn-cs"/>
              </a:endParaRPr>
            </a:p>
          </p:txBody>
        </p:sp>
      </p:grpSp>
      <p:sp>
        <p:nvSpPr>
          <p:cNvPr id="17" name="Textplatzhalter 13">
            <a:extLst>
              <a:ext uri="{FF2B5EF4-FFF2-40B4-BE49-F238E27FC236}">
                <a16:creationId xmlns:a16="http://schemas.microsoft.com/office/drawing/2014/main" id="{E0BB2E85-24A8-CCE2-9704-02A73A3EBCBB}"/>
              </a:ext>
            </a:extLst>
          </p:cNvPr>
          <p:cNvSpPr txBox="1">
            <a:spLocks/>
          </p:cNvSpPr>
          <p:nvPr/>
        </p:nvSpPr>
        <p:spPr bwMode="gray">
          <a:xfrm rot="18900000">
            <a:off x="4104521" y="2258192"/>
            <a:ext cx="3034438" cy="3037627"/>
          </a:xfrm>
          <a:prstGeom prst="rect">
            <a:avLst/>
          </a:prstGeom>
        </p:spPr>
        <p:txBody>
          <a:bodyPr vert="horz" wrap="square" lIns="0" tIns="0" rIns="0" bIns="0" rtlCol="0" anchor="b">
            <a:prstTxWarp prst="textArchUp">
              <a:avLst/>
            </a:prstTxWarp>
            <a:spAutoFit/>
          </a:bodyPr>
          <a:lstStyle>
            <a:lvl1pPr marL="0" indent="0" algn="l" rtl="0" fontAlgn="base">
              <a:lnSpc>
                <a:spcPct val="95000"/>
              </a:lnSpc>
              <a:spcBef>
                <a:spcPts val="400"/>
              </a:spcBef>
              <a:spcAft>
                <a:spcPct val="0"/>
              </a:spcAft>
              <a:buFont typeface="Arial" pitchFamily="34" charset="0"/>
              <a:buNone/>
              <a:defRPr lang="de-DE" sz="1300" kern="1200" dirty="0" smtClean="0">
                <a:solidFill>
                  <a:schemeClr val="tx1"/>
                </a:solidFill>
                <a:latin typeface="+mn-lt"/>
                <a:ea typeface="Verdana" pitchFamily="34" charset="0"/>
                <a:cs typeface="Verdana" pitchFamily="34" charset="0"/>
              </a:defRPr>
            </a:lvl1pPr>
            <a:lvl2pPr marL="180975" indent="-180975" algn="l" rtl="0" fontAlgn="base">
              <a:lnSpc>
                <a:spcPct val="95000"/>
              </a:lnSpc>
              <a:spcBef>
                <a:spcPts val="400"/>
              </a:spcBef>
              <a:spcAft>
                <a:spcPct val="0"/>
              </a:spcAft>
              <a:buFont typeface="Wingdings" pitchFamily="2" charset="2"/>
              <a:buChar char="§"/>
              <a:defRPr sz="1300" kern="1200">
                <a:solidFill>
                  <a:schemeClr val="tx1"/>
                </a:solidFill>
                <a:latin typeface="+mn-lt"/>
                <a:ea typeface="Verdana" pitchFamily="34" charset="0"/>
                <a:cs typeface="Verdana" pitchFamily="34" charset="0"/>
              </a:defRPr>
            </a:lvl2pPr>
            <a:lvl3pPr marL="361950" indent="-180975"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3pPr>
            <a:lvl4pPr marL="534988" indent="-173038"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4pPr>
            <a:lvl5pPr marL="715963" indent="-180975"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base" latinLnBrk="0" hangingPunct="1">
              <a:lnSpc>
                <a:spcPct val="100000"/>
              </a:lnSpc>
              <a:spcBef>
                <a:spcPts val="400"/>
              </a:spcBef>
              <a:spcAft>
                <a:spcPct val="0"/>
              </a:spcAft>
              <a:buClrTx/>
              <a:buSzTx/>
              <a:buFont typeface="Arial" pitchFamily="34" charset="0"/>
              <a:buNone/>
              <a:tabLst/>
              <a:defRPr/>
            </a:pPr>
            <a:r>
              <a:rPr kumimoji="0" lang="en-US" sz="1800" b="1" i="0" u="none" strike="noStrike" kern="1200" cap="none" spc="0" normalizeH="0" baseline="0" noProof="0" dirty="0">
                <a:ln>
                  <a:noFill/>
                </a:ln>
                <a:solidFill>
                  <a:srgbClr val="FFFFFF"/>
                </a:solidFill>
                <a:effectLst/>
                <a:uLnTx/>
                <a:uFillTx/>
                <a:latin typeface="Arial"/>
                <a:ea typeface="Verdana" pitchFamily="34" charset="0"/>
                <a:cs typeface="Verdana" pitchFamily="34" charset="0"/>
              </a:rPr>
              <a:t>Increasing Demand</a:t>
            </a:r>
          </a:p>
        </p:txBody>
      </p:sp>
      <p:sp>
        <p:nvSpPr>
          <p:cNvPr id="18" name="Textplatzhalter 13">
            <a:extLst>
              <a:ext uri="{FF2B5EF4-FFF2-40B4-BE49-F238E27FC236}">
                <a16:creationId xmlns:a16="http://schemas.microsoft.com/office/drawing/2014/main" id="{A1446037-0FF3-DF31-531A-9B7D0BEB1CA7}"/>
              </a:ext>
            </a:extLst>
          </p:cNvPr>
          <p:cNvSpPr txBox="1">
            <a:spLocks/>
          </p:cNvSpPr>
          <p:nvPr/>
        </p:nvSpPr>
        <p:spPr bwMode="gray">
          <a:xfrm rot="2700000">
            <a:off x="4104521" y="2258190"/>
            <a:ext cx="3034438" cy="3037627"/>
          </a:xfrm>
          <a:prstGeom prst="rect">
            <a:avLst/>
          </a:prstGeom>
        </p:spPr>
        <p:txBody>
          <a:bodyPr vert="horz" wrap="square" lIns="0" tIns="0" rIns="0" bIns="0" rtlCol="0" anchor="b">
            <a:prstTxWarp prst="textArchUp">
              <a:avLst/>
            </a:prstTxWarp>
            <a:spAutoFit/>
          </a:bodyPr>
          <a:lstStyle>
            <a:lvl1pPr marL="0" indent="0" algn="l" rtl="0" fontAlgn="base">
              <a:lnSpc>
                <a:spcPct val="95000"/>
              </a:lnSpc>
              <a:spcBef>
                <a:spcPts val="400"/>
              </a:spcBef>
              <a:spcAft>
                <a:spcPct val="0"/>
              </a:spcAft>
              <a:buFont typeface="Arial" pitchFamily="34" charset="0"/>
              <a:buNone/>
              <a:defRPr lang="de-DE" sz="1300" kern="1200" dirty="0" smtClean="0">
                <a:solidFill>
                  <a:schemeClr val="tx1"/>
                </a:solidFill>
                <a:latin typeface="+mn-lt"/>
                <a:ea typeface="Verdana" pitchFamily="34" charset="0"/>
                <a:cs typeface="Verdana" pitchFamily="34" charset="0"/>
              </a:defRPr>
            </a:lvl1pPr>
            <a:lvl2pPr marL="180975" indent="-180975" algn="l" rtl="0" fontAlgn="base">
              <a:lnSpc>
                <a:spcPct val="95000"/>
              </a:lnSpc>
              <a:spcBef>
                <a:spcPts val="400"/>
              </a:spcBef>
              <a:spcAft>
                <a:spcPct val="0"/>
              </a:spcAft>
              <a:buFont typeface="Wingdings" pitchFamily="2" charset="2"/>
              <a:buChar char="§"/>
              <a:defRPr sz="1300" kern="1200">
                <a:solidFill>
                  <a:schemeClr val="tx1"/>
                </a:solidFill>
                <a:latin typeface="+mn-lt"/>
                <a:ea typeface="Verdana" pitchFamily="34" charset="0"/>
                <a:cs typeface="Verdana" pitchFamily="34" charset="0"/>
              </a:defRPr>
            </a:lvl2pPr>
            <a:lvl3pPr marL="361950" indent="-180975"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3pPr>
            <a:lvl4pPr marL="534988" indent="-173038"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4pPr>
            <a:lvl5pPr marL="715963" indent="-180975"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base" latinLnBrk="0" hangingPunct="1">
              <a:lnSpc>
                <a:spcPct val="100000"/>
              </a:lnSpc>
              <a:spcBef>
                <a:spcPts val="400"/>
              </a:spcBef>
              <a:spcAft>
                <a:spcPct val="0"/>
              </a:spcAft>
              <a:buClrTx/>
              <a:buSzTx/>
              <a:buFont typeface="Arial" pitchFamily="34" charset="0"/>
              <a:buNone/>
              <a:tabLst/>
              <a:defRPr/>
            </a:pPr>
            <a:r>
              <a:rPr kumimoji="0" lang="en-US" sz="1800" b="1" i="0" u="none" strike="noStrike" kern="1200" cap="none" spc="0" normalizeH="0" baseline="0" noProof="0">
                <a:ln>
                  <a:noFill/>
                </a:ln>
                <a:solidFill>
                  <a:srgbClr val="FFFFFF"/>
                </a:solidFill>
                <a:effectLst/>
                <a:uLnTx/>
                <a:uFillTx/>
                <a:latin typeface="Arial"/>
                <a:ea typeface="Verdana" pitchFamily="34" charset="0"/>
                <a:cs typeface="Verdana" pitchFamily="34" charset="0"/>
              </a:rPr>
              <a:t>Energy Transition</a:t>
            </a:r>
          </a:p>
        </p:txBody>
      </p:sp>
      <p:sp>
        <p:nvSpPr>
          <p:cNvPr id="19" name="Textplatzhalter 13">
            <a:extLst>
              <a:ext uri="{FF2B5EF4-FFF2-40B4-BE49-F238E27FC236}">
                <a16:creationId xmlns:a16="http://schemas.microsoft.com/office/drawing/2014/main" id="{7CAD294D-4173-C962-DBE1-FE6407ADEFB0}"/>
              </a:ext>
            </a:extLst>
          </p:cNvPr>
          <p:cNvSpPr txBox="1">
            <a:spLocks/>
          </p:cNvSpPr>
          <p:nvPr/>
        </p:nvSpPr>
        <p:spPr bwMode="gray">
          <a:xfrm rot="2700000">
            <a:off x="4104522" y="2258190"/>
            <a:ext cx="3034438" cy="3037627"/>
          </a:xfrm>
          <a:prstGeom prst="rect">
            <a:avLst/>
          </a:prstGeom>
        </p:spPr>
        <p:txBody>
          <a:bodyPr vert="horz" wrap="square" lIns="0" tIns="0" rIns="0" bIns="0" rtlCol="0" anchor="b">
            <a:prstTxWarp prst="textArchDown">
              <a:avLst/>
            </a:prstTxWarp>
            <a:spAutoFit/>
          </a:bodyPr>
          <a:lstStyle>
            <a:lvl1pPr marL="0" indent="0" algn="l" rtl="0" fontAlgn="base">
              <a:lnSpc>
                <a:spcPct val="95000"/>
              </a:lnSpc>
              <a:spcBef>
                <a:spcPts val="400"/>
              </a:spcBef>
              <a:spcAft>
                <a:spcPct val="0"/>
              </a:spcAft>
              <a:buFont typeface="Arial" pitchFamily="34" charset="0"/>
              <a:buNone/>
              <a:defRPr lang="de-DE" sz="1300" kern="1200" dirty="0" smtClean="0">
                <a:solidFill>
                  <a:schemeClr val="tx1"/>
                </a:solidFill>
                <a:latin typeface="+mn-lt"/>
                <a:ea typeface="Verdana" pitchFamily="34" charset="0"/>
                <a:cs typeface="Verdana" pitchFamily="34" charset="0"/>
              </a:defRPr>
            </a:lvl1pPr>
            <a:lvl2pPr marL="180975" indent="-180975" algn="l" rtl="0" fontAlgn="base">
              <a:lnSpc>
                <a:spcPct val="95000"/>
              </a:lnSpc>
              <a:spcBef>
                <a:spcPts val="400"/>
              </a:spcBef>
              <a:spcAft>
                <a:spcPct val="0"/>
              </a:spcAft>
              <a:buFont typeface="Wingdings" pitchFamily="2" charset="2"/>
              <a:buChar char="§"/>
              <a:defRPr sz="1300" kern="1200">
                <a:solidFill>
                  <a:schemeClr val="tx1"/>
                </a:solidFill>
                <a:latin typeface="+mn-lt"/>
                <a:ea typeface="Verdana" pitchFamily="34" charset="0"/>
                <a:cs typeface="Verdana" pitchFamily="34" charset="0"/>
              </a:defRPr>
            </a:lvl2pPr>
            <a:lvl3pPr marL="361950" indent="-180975"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3pPr>
            <a:lvl4pPr marL="534988" indent="-173038"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4pPr>
            <a:lvl5pPr marL="715963" indent="-180975"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base" latinLnBrk="0" hangingPunct="1">
              <a:lnSpc>
                <a:spcPct val="100000"/>
              </a:lnSpc>
              <a:spcBef>
                <a:spcPts val="400"/>
              </a:spcBef>
              <a:spcAft>
                <a:spcPct val="0"/>
              </a:spcAft>
              <a:buClrTx/>
              <a:buSzTx/>
              <a:buFont typeface="Arial" pitchFamily="34" charset="0"/>
              <a:buNone/>
              <a:tabLst/>
              <a:defRPr/>
            </a:pPr>
            <a:r>
              <a:rPr lang="en-US" sz="1800" b="1" dirty="0">
                <a:solidFill>
                  <a:schemeClr val="bg1"/>
                </a:solidFill>
                <a:latin typeface="Arial"/>
                <a:ea typeface="Verdana"/>
              </a:rPr>
              <a:t>Aging </a:t>
            </a:r>
            <a:r>
              <a:rPr kumimoji="0" lang="en-US" sz="1800" b="1" i="0" u="none" strike="noStrike" kern="1200" cap="none" spc="0" normalizeH="0" baseline="0" noProof="0" dirty="0">
                <a:ln>
                  <a:noFill/>
                </a:ln>
                <a:solidFill>
                  <a:schemeClr val="bg1"/>
                </a:solidFill>
                <a:effectLst/>
                <a:uLnTx/>
                <a:uFillTx/>
                <a:latin typeface="Arial"/>
                <a:ea typeface="Verdana"/>
              </a:rPr>
              <a:t>Infrastructure</a:t>
            </a:r>
            <a:endParaRPr lang="en-US" sz="1800" b="1" i="0" u="none" strike="noStrike" kern="1200" cap="none" spc="0" normalizeH="0" baseline="0" noProof="0" dirty="0">
              <a:ln>
                <a:noFill/>
              </a:ln>
              <a:solidFill>
                <a:schemeClr val="bg1"/>
              </a:solidFill>
              <a:effectLst/>
              <a:uLnTx/>
              <a:uFillTx/>
              <a:latin typeface="Arial"/>
              <a:ea typeface="Verdana"/>
            </a:endParaRPr>
          </a:p>
        </p:txBody>
      </p:sp>
      <p:sp>
        <p:nvSpPr>
          <p:cNvPr id="20" name="Textplatzhalter 13">
            <a:extLst>
              <a:ext uri="{FF2B5EF4-FFF2-40B4-BE49-F238E27FC236}">
                <a16:creationId xmlns:a16="http://schemas.microsoft.com/office/drawing/2014/main" id="{BCE5BF9B-0891-EC54-F17F-294347EC07F4}"/>
              </a:ext>
            </a:extLst>
          </p:cNvPr>
          <p:cNvSpPr txBox="1">
            <a:spLocks/>
          </p:cNvSpPr>
          <p:nvPr/>
        </p:nvSpPr>
        <p:spPr bwMode="gray">
          <a:xfrm rot="18900000">
            <a:off x="4104522" y="2258191"/>
            <a:ext cx="3034438" cy="3037627"/>
          </a:xfrm>
          <a:prstGeom prst="rect">
            <a:avLst/>
          </a:prstGeom>
        </p:spPr>
        <p:txBody>
          <a:bodyPr vert="horz" wrap="square" lIns="0" tIns="0" rIns="0" bIns="0" rtlCol="0" anchor="b">
            <a:prstTxWarp prst="textArchDown">
              <a:avLst/>
            </a:prstTxWarp>
            <a:spAutoFit/>
          </a:bodyPr>
          <a:lstStyle>
            <a:lvl1pPr marL="0" indent="0" algn="l" rtl="0" fontAlgn="base">
              <a:lnSpc>
                <a:spcPct val="95000"/>
              </a:lnSpc>
              <a:spcBef>
                <a:spcPts val="400"/>
              </a:spcBef>
              <a:spcAft>
                <a:spcPct val="0"/>
              </a:spcAft>
              <a:buFont typeface="Arial" pitchFamily="34" charset="0"/>
              <a:buNone/>
              <a:defRPr lang="de-DE" sz="1300" kern="1200" dirty="0" smtClean="0">
                <a:solidFill>
                  <a:schemeClr val="tx1"/>
                </a:solidFill>
                <a:latin typeface="+mn-lt"/>
                <a:ea typeface="Verdana" pitchFamily="34" charset="0"/>
                <a:cs typeface="Verdana" pitchFamily="34" charset="0"/>
              </a:defRPr>
            </a:lvl1pPr>
            <a:lvl2pPr marL="180975" indent="-180975" algn="l" rtl="0" fontAlgn="base">
              <a:lnSpc>
                <a:spcPct val="95000"/>
              </a:lnSpc>
              <a:spcBef>
                <a:spcPts val="400"/>
              </a:spcBef>
              <a:spcAft>
                <a:spcPct val="0"/>
              </a:spcAft>
              <a:buFont typeface="Wingdings" pitchFamily="2" charset="2"/>
              <a:buChar char="§"/>
              <a:defRPr sz="1300" kern="1200">
                <a:solidFill>
                  <a:schemeClr val="tx1"/>
                </a:solidFill>
                <a:latin typeface="+mn-lt"/>
                <a:ea typeface="Verdana" pitchFamily="34" charset="0"/>
                <a:cs typeface="Verdana" pitchFamily="34" charset="0"/>
              </a:defRPr>
            </a:lvl2pPr>
            <a:lvl3pPr marL="361950" indent="-180975"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3pPr>
            <a:lvl4pPr marL="534988" indent="-173038"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4pPr>
            <a:lvl5pPr marL="715963" indent="-180975" algn="l" rtl="0" fontAlgn="base">
              <a:lnSpc>
                <a:spcPct val="95000"/>
              </a:lnSpc>
              <a:spcBef>
                <a:spcPts val="400"/>
              </a:spcBef>
              <a:spcAft>
                <a:spcPct val="0"/>
              </a:spcAft>
              <a:buFont typeface="Arial" pitchFamily="34" charset="0"/>
              <a:buChar char="̵"/>
              <a:defRPr sz="1300" kern="1200">
                <a:solidFill>
                  <a:schemeClr val="tx1"/>
                </a:solidFill>
                <a:latin typeface="+mn-lt"/>
                <a:ea typeface="Verdana" pitchFamily="34" charset="0"/>
                <a:cs typeface="Verdan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base" latinLnBrk="0" hangingPunct="1">
              <a:lnSpc>
                <a:spcPct val="100000"/>
              </a:lnSpc>
              <a:spcBef>
                <a:spcPts val="400"/>
              </a:spcBef>
              <a:spcAft>
                <a:spcPct val="0"/>
              </a:spcAft>
              <a:buClrTx/>
              <a:buSzTx/>
              <a:buFont typeface="Arial" pitchFamily="34" charset="0"/>
              <a:buNone/>
              <a:tabLst/>
              <a:defRPr/>
            </a:pPr>
            <a:r>
              <a:rPr kumimoji="0" lang="en-US" sz="1800" b="1" i="0" u="none" strike="noStrike" kern="1200" cap="none" spc="0" normalizeH="0" baseline="0" noProof="0">
                <a:ln>
                  <a:noFill/>
                </a:ln>
                <a:solidFill>
                  <a:srgbClr val="FFFFFF"/>
                </a:solidFill>
                <a:effectLst/>
                <a:uLnTx/>
                <a:uFillTx/>
                <a:latin typeface="Arial"/>
                <a:ea typeface="Verdana" pitchFamily="34" charset="0"/>
                <a:cs typeface="Verdana" pitchFamily="34" charset="0"/>
              </a:rPr>
              <a:t>Extreme weather</a:t>
            </a:r>
          </a:p>
        </p:txBody>
      </p:sp>
      <p:sp>
        <p:nvSpPr>
          <p:cNvPr id="21" name="Textplatzhalter 13">
            <a:extLst>
              <a:ext uri="{FF2B5EF4-FFF2-40B4-BE49-F238E27FC236}">
                <a16:creationId xmlns:a16="http://schemas.microsoft.com/office/drawing/2014/main" id="{FDD5FBDA-56A2-51EB-388D-9B6F3FBAFCE7}"/>
              </a:ext>
            </a:extLst>
          </p:cNvPr>
          <p:cNvSpPr txBox="1">
            <a:spLocks/>
          </p:cNvSpPr>
          <p:nvPr/>
        </p:nvSpPr>
        <p:spPr bwMode="gray">
          <a:xfrm>
            <a:off x="542385" y="1939214"/>
            <a:ext cx="3457011" cy="230832"/>
          </a:xfrm>
          <a:prstGeom prst="rect">
            <a:avLst/>
          </a:prstGeom>
        </p:spPr>
        <p:txBody>
          <a:bodyPr vert="horz" wrap="square" lIns="0" tIns="0" rIns="0" bIns="0" rtlCol="0" anchor="b">
            <a:spAutoFit/>
          </a:bodyPr>
          <a:lstStyle>
            <a:defPPr>
              <a:defRPr lang="de-DE"/>
            </a:defPPr>
            <a:lvl1pPr marL="0" indent="0">
              <a:lnSpc>
                <a:spcPct val="100000"/>
              </a:lnSpc>
              <a:spcBef>
                <a:spcPts val="400"/>
              </a:spcBef>
              <a:buFont typeface="Arial" pitchFamily="34" charset="0"/>
              <a:buNone/>
              <a:defRPr sz="1300" cap="all">
                <a:solidFill>
                  <a:schemeClr val="tx2"/>
                </a:solidFill>
                <a:latin typeface="+mn-lt"/>
                <a:ea typeface="Verdana" pitchFamily="34" charset="0"/>
                <a:cs typeface="Verdana" pitchFamily="34" charset="0"/>
              </a:defRPr>
            </a:lvl1pPr>
            <a:lvl2pPr marL="180975" indent="-180975">
              <a:lnSpc>
                <a:spcPct val="95000"/>
              </a:lnSpc>
              <a:spcBef>
                <a:spcPts val="400"/>
              </a:spcBef>
              <a:buFont typeface="Wingdings" pitchFamily="2" charset="2"/>
              <a:buChar char="§"/>
              <a:defRPr sz="1300">
                <a:latin typeface="+mn-lt"/>
                <a:ea typeface="Verdana" pitchFamily="34" charset="0"/>
                <a:cs typeface="Verdana" pitchFamily="34" charset="0"/>
              </a:defRPr>
            </a:lvl2pPr>
            <a:lvl3pPr marL="361950" indent="-180975">
              <a:lnSpc>
                <a:spcPct val="95000"/>
              </a:lnSpc>
              <a:spcBef>
                <a:spcPts val="400"/>
              </a:spcBef>
              <a:buFont typeface="Arial" pitchFamily="34" charset="0"/>
              <a:buChar char="̵"/>
              <a:defRPr sz="1300">
                <a:latin typeface="+mn-lt"/>
                <a:ea typeface="Verdana" pitchFamily="34" charset="0"/>
                <a:cs typeface="Verdana" pitchFamily="34" charset="0"/>
              </a:defRPr>
            </a:lvl3pPr>
            <a:lvl4pPr marL="534988" indent="-173038">
              <a:lnSpc>
                <a:spcPct val="95000"/>
              </a:lnSpc>
              <a:spcBef>
                <a:spcPts val="400"/>
              </a:spcBef>
              <a:buFont typeface="Arial" pitchFamily="34" charset="0"/>
              <a:buChar char="̵"/>
              <a:defRPr sz="1300">
                <a:latin typeface="+mn-lt"/>
                <a:ea typeface="Verdana" pitchFamily="34" charset="0"/>
                <a:cs typeface="Verdana" pitchFamily="34" charset="0"/>
              </a:defRPr>
            </a:lvl4pPr>
            <a:lvl5pPr marL="715963" indent="-180975">
              <a:lnSpc>
                <a:spcPct val="95000"/>
              </a:lnSpc>
              <a:spcBef>
                <a:spcPts val="400"/>
              </a:spcBef>
              <a:buFont typeface="Arial" pitchFamily="34" charset="0"/>
              <a:buChar char="̵"/>
              <a:defRPr sz="1300">
                <a:latin typeface="+mn-lt"/>
                <a:ea typeface="Verdana" pitchFamily="34" charset="0"/>
                <a:cs typeface="Verdana" pitchFamily="34" charset="0"/>
              </a:defRPr>
            </a:lvl5pPr>
            <a:lvl6pPr marL="2514600" indent="-228600">
              <a:spcBef>
                <a:spcPct val="20000"/>
              </a:spcBef>
              <a:buFont typeface="Arial" pitchFamily="34" charset="0"/>
              <a:buChar char="•"/>
              <a:defRPr sz="2000">
                <a:latin typeface="+mn-lt"/>
              </a:defRPr>
            </a:lvl6pPr>
            <a:lvl7pPr marL="2971800" indent="-228600">
              <a:spcBef>
                <a:spcPct val="20000"/>
              </a:spcBef>
              <a:buFont typeface="Arial" pitchFamily="34" charset="0"/>
              <a:buChar char="•"/>
              <a:defRPr sz="2000">
                <a:latin typeface="+mn-lt"/>
              </a:defRPr>
            </a:lvl7pPr>
            <a:lvl8pPr marL="3429000" indent="-228600">
              <a:spcBef>
                <a:spcPct val="20000"/>
              </a:spcBef>
              <a:buFont typeface="Arial" pitchFamily="34" charset="0"/>
              <a:buChar char="•"/>
              <a:defRPr sz="2000">
                <a:latin typeface="+mn-lt"/>
              </a:defRPr>
            </a:lvl8pPr>
            <a:lvl9pPr marL="3886200" indent="-228600">
              <a:spcBef>
                <a:spcPct val="20000"/>
              </a:spcBef>
              <a:buFont typeface="Arial" pitchFamily="34" charset="0"/>
              <a:buChar char="•"/>
              <a:defRPr sz="2000">
                <a:latin typeface="+mn-lt"/>
              </a:defRPr>
            </a:lvl9pPr>
          </a:lstStyle>
          <a:p>
            <a:pPr>
              <a:defRPr/>
            </a:pPr>
            <a:r>
              <a:rPr lang="en-US" sz="1500" b="1" cap="none" dirty="0">
                <a:solidFill>
                  <a:srgbClr val="000000"/>
                </a:solidFill>
                <a:latin typeface="Arial"/>
                <a:ea typeface="Verdana"/>
              </a:rPr>
              <a:t>Rapid growth</a:t>
            </a:r>
            <a:r>
              <a:rPr kumimoji="0" lang="en-US" sz="1500" b="1" i="0" u="none" strike="noStrike" kern="1200" cap="none" spc="0" normalizeH="0" baseline="0" noProof="0" dirty="0">
                <a:ln>
                  <a:noFill/>
                </a:ln>
                <a:solidFill>
                  <a:srgbClr val="000000"/>
                </a:solidFill>
                <a:effectLst/>
                <a:uLnTx/>
                <a:uFillTx/>
                <a:latin typeface="Arial"/>
                <a:ea typeface="Verdana"/>
              </a:rPr>
              <a:t> in electricity demand</a:t>
            </a:r>
          </a:p>
        </p:txBody>
      </p:sp>
      <p:sp>
        <p:nvSpPr>
          <p:cNvPr id="22" name="Textplatzhalter 13">
            <a:extLst>
              <a:ext uri="{FF2B5EF4-FFF2-40B4-BE49-F238E27FC236}">
                <a16:creationId xmlns:a16="http://schemas.microsoft.com/office/drawing/2014/main" id="{2C69B5B5-AB1B-4C5E-CF49-E3731FF790BA}"/>
              </a:ext>
            </a:extLst>
          </p:cNvPr>
          <p:cNvSpPr txBox="1">
            <a:spLocks/>
          </p:cNvSpPr>
          <p:nvPr/>
        </p:nvSpPr>
        <p:spPr bwMode="gray">
          <a:xfrm>
            <a:off x="542385" y="4177262"/>
            <a:ext cx="3457011" cy="230832"/>
          </a:xfrm>
          <a:prstGeom prst="rect">
            <a:avLst/>
          </a:prstGeom>
        </p:spPr>
        <p:txBody>
          <a:bodyPr vert="horz" wrap="square" lIns="0" tIns="0" rIns="0" bIns="0" rtlCol="0" anchor="b">
            <a:spAutoFit/>
          </a:bodyPr>
          <a:lstStyle>
            <a:defPPr>
              <a:defRPr lang="de-DE"/>
            </a:defPPr>
            <a:lvl1pPr marL="0" indent="0">
              <a:lnSpc>
                <a:spcPct val="100000"/>
              </a:lnSpc>
              <a:spcBef>
                <a:spcPts val="400"/>
              </a:spcBef>
              <a:buFont typeface="Arial" pitchFamily="34" charset="0"/>
              <a:buNone/>
              <a:defRPr sz="1300" cap="all">
                <a:solidFill>
                  <a:schemeClr val="tx2"/>
                </a:solidFill>
                <a:latin typeface="+mn-lt"/>
                <a:ea typeface="Verdana" pitchFamily="34" charset="0"/>
                <a:cs typeface="Verdana" pitchFamily="34" charset="0"/>
              </a:defRPr>
            </a:lvl1pPr>
            <a:lvl2pPr marL="180975" indent="-180975">
              <a:lnSpc>
                <a:spcPct val="95000"/>
              </a:lnSpc>
              <a:spcBef>
                <a:spcPts val="400"/>
              </a:spcBef>
              <a:buFont typeface="Wingdings" pitchFamily="2" charset="2"/>
              <a:buChar char="§"/>
              <a:defRPr sz="1300">
                <a:latin typeface="+mn-lt"/>
                <a:ea typeface="Verdana" pitchFamily="34" charset="0"/>
                <a:cs typeface="Verdana" pitchFamily="34" charset="0"/>
              </a:defRPr>
            </a:lvl2pPr>
            <a:lvl3pPr marL="361950" indent="-180975">
              <a:lnSpc>
                <a:spcPct val="95000"/>
              </a:lnSpc>
              <a:spcBef>
                <a:spcPts val="400"/>
              </a:spcBef>
              <a:buFont typeface="Arial" pitchFamily="34" charset="0"/>
              <a:buChar char="̵"/>
              <a:defRPr sz="1300">
                <a:latin typeface="+mn-lt"/>
                <a:ea typeface="Verdana" pitchFamily="34" charset="0"/>
                <a:cs typeface="Verdana" pitchFamily="34" charset="0"/>
              </a:defRPr>
            </a:lvl3pPr>
            <a:lvl4pPr marL="534988" indent="-173038">
              <a:lnSpc>
                <a:spcPct val="95000"/>
              </a:lnSpc>
              <a:spcBef>
                <a:spcPts val="400"/>
              </a:spcBef>
              <a:buFont typeface="Arial" pitchFamily="34" charset="0"/>
              <a:buChar char="̵"/>
              <a:defRPr sz="1300">
                <a:latin typeface="+mn-lt"/>
                <a:ea typeface="Verdana" pitchFamily="34" charset="0"/>
                <a:cs typeface="Verdana" pitchFamily="34" charset="0"/>
              </a:defRPr>
            </a:lvl4pPr>
            <a:lvl5pPr marL="715963" indent="-180975">
              <a:lnSpc>
                <a:spcPct val="95000"/>
              </a:lnSpc>
              <a:spcBef>
                <a:spcPts val="400"/>
              </a:spcBef>
              <a:buFont typeface="Arial" pitchFamily="34" charset="0"/>
              <a:buChar char="̵"/>
              <a:defRPr sz="1300">
                <a:latin typeface="+mn-lt"/>
                <a:ea typeface="Verdana" pitchFamily="34" charset="0"/>
                <a:cs typeface="Verdana" pitchFamily="34" charset="0"/>
              </a:defRPr>
            </a:lvl5pPr>
            <a:lvl6pPr marL="2514600" indent="-228600">
              <a:spcBef>
                <a:spcPct val="20000"/>
              </a:spcBef>
              <a:buFont typeface="Arial" pitchFamily="34" charset="0"/>
              <a:buChar char="•"/>
              <a:defRPr sz="2000">
                <a:latin typeface="+mn-lt"/>
              </a:defRPr>
            </a:lvl6pPr>
            <a:lvl7pPr marL="2971800" indent="-228600">
              <a:spcBef>
                <a:spcPct val="20000"/>
              </a:spcBef>
              <a:buFont typeface="Arial" pitchFamily="34" charset="0"/>
              <a:buChar char="•"/>
              <a:defRPr sz="2000">
                <a:latin typeface="+mn-lt"/>
              </a:defRPr>
            </a:lvl7pPr>
            <a:lvl8pPr marL="3429000" indent="-228600">
              <a:spcBef>
                <a:spcPct val="20000"/>
              </a:spcBef>
              <a:buFont typeface="Arial" pitchFamily="34" charset="0"/>
              <a:buChar char="•"/>
              <a:defRPr sz="2000">
                <a:latin typeface="+mn-lt"/>
              </a:defRPr>
            </a:lvl8pPr>
            <a:lvl9pPr marL="3886200" indent="-228600">
              <a:spcBef>
                <a:spcPct val="20000"/>
              </a:spcBef>
              <a:buFont typeface="Arial" pitchFamily="34" charset="0"/>
              <a:buChar char="•"/>
              <a:defRPr sz="2000">
                <a:latin typeface="+mn-lt"/>
              </a:defRPr>
            </a:lvl9pPr>
          </a:lstStyle>
          <a:p>
            <a:pPr marL="0" marR="0" lvl="0" indent="0" algn="l" defTabSz="914400" rtl="0" eaLnBrk="1" fontAlgn="auto" latinLnBrk="0" hangingPunct="1">
              <a:lnSpc>
                <a:spcPct val="100000"/>
              </a:lnSpc>
              <a:spcBef>
                <a:spcPts val="400"/>
              </a:spcBef>
              <a:spcAft>
                <a:spcPts val="0"/>
              </a:spcAft>
              <a:buClrTx/>
              <a:buSzTx/>
              <a:buFont typeface="Arial" pitchFamily="34" charset="0"/>
              <a:buNone/>
              <a:tabLst/>
              <a:defRPr/>
            </a:pPr>
            <a:r>
              <a:rPr kumimoji="0" lang="en-US" sz="1500" b="1" i="0" u="none" strike="noStrike" kern="1200" cap="none" spc="0" normalizeH="0" baseline="0" noProof="0" dirty="0">
                <a:ln>
                  <a:noFill/>
                </a:ln>
                <a:solidFill>
                  <a:srgbClr val="000000"/>
                </a:solidFill>
                <a:effectLst/>
                <a:uLnTx/>
                <a:uFillTx/>
                <a:latin typeface="Arial"/>
                <a:ea typeface="Verdana" pitchFamily="34" charset="0"/>
                <a:cs typeface="Verdana" pitchFamily="34" charset="0"/>
              </a:rPr>
              <a:t>Critical aging infrastructure</a:t>
            </a:r>
          </a:p>
        </p:txBody>
      </p:sp>
      <p:sp>
        <p:nvSpPr>
          <p:cNvPr id="23" name="Textplatzhalter 13">
            <a:extLst>
              <a:ext uri="{FF2B5EF4-FFF2-40B4-BE49-F238E27FC236}">
                <a16:creationId xmlns:a16="http://schemas.microsoft.com/office/drawing/2014/main" id="{96DBA03B-B558-5368-139F-2E004022B275}"/>
              </a:ext>
            </a:extLst>
          </p:cNvPr>
          <p:cNvSpPr txBox="1">
            <a:spLocks/>
          </p:cNvSpPr>
          <p:nvPr/>
        </p:nvSpPr>
        <p:spPr bwMode="gray">
          <a:xfrm>
            <a:off x="7533772" y="1939214"/>
            <a:ext cx="3622681" cy="230832"/>
          </a:xfrm>
          <a:prstGeom prst="rect">
            <a:avLst/>
          </a:prstGeom>
        </p:spPr>
        <p:txBody>
          <a:bodyPr vert="horz" wrap="square" lIns="0" tIns="0" rIns="0" bIns="0" rtlCol="0" anchor="b">
            <a:spAutoFit/>
          </a:bodyPr>
          <a:lstStyle>
            <a:defPPr>
              <a:defRPr lang="de-DE"/>
            </a:defPPr>
            <a:lvl1pPr marL="0" indent="0">
              <a:lnSpc>
                <a:spcPct val="100000"/>
              </a:lnSpc>
              <a:spcBef>
                <a:spcPts val="400"/>
              </a:spcBef>
              <a:buFont typeface="Arial" pitchFamily="34" charset="0"/>
              <a:buNone/>
              <a:defRPr sz="1300" cap="all">
                <a:solidFill>
                  <a:schemeClr val="tx2"/>
                </a:solidFill>
                <a:latin typeface="+mn-lt"/>
                <a:ea typeface="Verdana" pitchFamily="34" charset="0"/>
                <a:cs typeface="Verdana" pitchFamily="34" charset="0"/>
              </a:defRPr>
            </a:lvl1pPr>
            <a:lvl2pPr marL="180975" indent="-180975">
              <a:lnSpc>
                <a:spcPct val="95000"/>
              </a:lnSpc>
              <a:spcBef>
                <a:spcPts val="400"/>
              </a:spcBef>
              <a:buFont typeface="Wingdings" pitchFamily="2" charset="2"/>
              <a:buChar char="§"/>
              <a:defRPr sz="1300">
                <a:latin typeface="+mn-lt"/>
                <a:ea typeface="Verdana" pitchFamily="34" charset="0"/>
                <a:cs typeface="Verdana" pitchFamily="34" charset="0"/>
              </a:defRPr>
            </a:lvl2pPr>
            <a:lvl3pPr marL="361950" indent="-180975">
              <a:lnSpc>
                <a:spcPct val="95000"/>
              </a:lnSpc>
              <a:spcBef>
                <a:spcPts val="400"/>
              </a:spcBef>
              <a:buFont typeface="Arial" pitchFamily="34" charset="0"/>
              <a:buChar char="̵"/>
              <a:defRPr sz="1300">
                <a:latin typeface="+mn-lt"/>
                <a:ea typeface="Verdana" pitchFamily="34" charset="0"/>
                <a:cs typeface="Verdana" pitchFamily="34" charset="0"/>
              </a:defRPr>
            </a:lvl3pPr>
            <a:lvl4pPr marL="534988" indent="-173038">
              <a:lnSpc>
                <a:spcPct val="95000"/>
              </a:lnSpc>
              <a:spcBef>
                <a:spcPts val="400"/>
              </a:spcBef>
              <a:buFont typeface="Arial" pitchFamily="34" charset="0"/>
              <a:buChar char="̵"/>
              <a:defRPr sz="1300">
                <a:latin typeface="+mn-lt"/>
                <a:ea typeface="Verdana" pitchFamily="34" charset="0"/>
                <a:cs typeface="Verdana" pitchFamily="34" charset="0"/>
              </a:defRPr>
            </a:lvl4pPr>
            <a:lvl5pPr marL="715963" indent="-180975">
              <a:lnSpc>
                <a:spcPct val="95000"/>
              </a:lnSpc>
              <a:spcBef>
                <a:spcPts val="400"/>
              </a:spcBef>
              <a:buFont typeface="Arial" pitchFamily="34" charset="0"/>
              <a:buChar char="̵"/>
              <a:defRPr sz="1300">
                <a:latin typeface="+mn-lt"/>
                <a:ea typeface="Verdana" pitchFamily="34" charset="0"/>
                <a:cs typeface="Verdana" pitchFamily="34" charset="0"/>
              </a:defRPr>
            </a:lvl5pPr>
            <a:lvl6pPr marL="2514600" indent="-228600">
              <a:spcBef>
                <a:spcPct val="20000"/>
              </a:spcBef>
              <a:buFont typeface="Arial" pitchFamily="34" charset="0"/>
              <a:buChar char="•"/>
              <a:defRPr sz="2000">
                <a:latin typeface="+mn-lt"/>
              </a:defRPr>
            </a:lvl6pPr>
            <a:lvl7pPr marL="2971800" indent="-228600">
              <a:spcBef>
                <a:spcPct val="20000"/>
              </a:spcBef>
              <a:buFont typeface="Arial" pitchFamily="34" charset="0"/>
              <a:buChar char="•"/>
              <a:defRPr sz="2000">
                <a:latin typeface="+mn-lt"/>
              </a:defRPr>
            </a:lvl7pPr>
            <a:lvl8pPr marL="3429000" indent="-228600">
              <a:spcBef>
                <a:spcPct val="20000"/>
              </a:spcBef>
              <a:buFont typeface="Arial" pitchFamily="34" charset="0"/>
              <a:buChar char="•"/>
              <a:defRPr sz="2000">
                <a:latin typeface="+mn-lt"/>
              </a:defRPr>
            </a:lvl8pPr>
            <a:lvl9pPr marL="3886200" indent="-228600">
              <a:spcBef>
                <a:spcPct val="20000"/>
              </a:spcBef>
              <a:buFont typeface="Arial" pitchFamily="34" charset="0"/>
              <a:buChar char="•"/>
              <a:defRPr sz="2000">
                <a:latin typeface="+mn-lt"/>
              </a:defRPr>
            </a:lvl9pPr>
          </a:lstStyle>
          <a:p>
            <a:pPr marL="0" marR="0" lvl="0" indent="0" algn="l" defTabSz="914400" rtl="0" eaLnBrk="1" fontAlgn="auto" latinLnBrk="0" hangingPunct="1">
              <a:lnSpc>
                <a:spcPct val="100000"/>
              </a:lnSpc>
              <a:spcBef>
                <a:spcPts val="400"/>
              </a:spcBef>
              <a:spcAft>
                <a:spcPts val="0"/>
              </a:spcAft>
              <a:buClrTx/>
              <a:buSzTx/>
              <a:buFont typeface="Arial" pitchFamily="34" charset="0"/>
              <a:buNone/>
              <a:tabLst/>
              <a:defRPr/>
            </a:pPr>
            <a:r>
              <a:rPr kumimoji="0" lang="en-US" sz="1500" b="1" i="0" u="none" strike="noStrike" kern="1200" cap="none" spc="0" normalizeH="0" baseline="0" noProof="0" dirty="0">
                <a:ln>
                  <a:noFill/>
                </a:ln>
                <a:solidFill>
                  <a:srgbClr val="000000"/>
                </a:solidFill>
                <a:effectLst/>
                <a:uLnTx/>
                <a:uFillTx/>
                <a:latin typeface="Arial"/>
                <a:ea typeface="Verdana" pitchFamily="34" charset="0"/>
                <a:cs typeface="Verdana" pitchFamily="34" charset="0"/>
              </a:rPr>
              <a:t>Structural shift in the electricity system</a:t>
            </a:r>
          </a:p>
        </p:txBody>
      </p:sp>
      <p:sp>
        <p:nvSpPr>
          <p:cNvPr id="24" name="Textplatzhalter 13">
            <a:extLst>
              <a:ext uri="{FF2B5EF4-FFF2-40B4-BE49-F238E27FC236}">
                <a16:creationId xmlns:a16="http://schemas.microsoft.com/office/drawing/2014/main" id="{4133119E-8477-AC84-02C1-8A6C5FC585CC}"/>
              </a:ext>
            </a:extLst>
          </p:cNvPr>
          <p:cNvSpPr txBox="1">
            <a:spLocks/>
          </p:cNvSpPr>
          <p:nvPr/>
        </p:nvSpPr>
        <p:spPr bwMode="gray">
          <a:xfrm>
            <a:off x="7699442" y="4177262"/>
            <a:ext cx="3457011" cy="230832"/>
          </a:xfrm>
          <a:prstGeom prst="rect">
            <a:avLst/>
          </a:prstGeom>
        </p:spPr>
        <p:txBody>
          <a:bodyPr vert="horz" wrap="square" lIns="0" tIns="0" rIns="0" bIns="0" rtlCol="0" anchor="b">
            <a:spAutoFit/>
          </a:bodyPr>
          <a:lstStyle>
            <a:defPPr>
              <a:defRPr lang="de-DE"/>
            </a:defPPr>
            <a:lvl1pPr marL="0" indent="0">
              <a:lnSpc>
                <a:spcPct val="100000"/>
              </a:lnSpc>
              <a:spcBef>
                <a:spcPts val="400"/>
              </a:spcBef>
              <a:buFont typeface="Arial" pitchFamily="34" charset="0"/>
              <a:buNone/>
              <a:defRPr sz="1300" cap="all">
                <a:solidFill>
                  <a:schemeClr val="tx2"/>
                </a:solidFill>
                <a:latin typeface="+mn-lt"/>
                <a:ea typeface="Verdana" pitchFamily="34" charset="0"/>
                <a:cs typeface="Verdana" pitchFamily="34" charset="0"/>
              </a:defRPr>
            </a:lvl1pPr>
            <a:lvl2pPr marL="180975" indent="-180975">
              <a:lnSpc>
                <a:spcPct val="95000"/>
              </a:lnSpc>
              <a:spcBef>
                <a:spcPts val="400"/>
              </a:spcBef>
              <a:buFont typeface="Wingdings" pitchFamily="2" charset="2"/>
              <a:buChar char="§"/>
              <a:defRPr sz="1300">
                <a:latin typeface="+mn-lt"/>
                <a:ea typeface="Verdana" pitchFamily="34" charset="0"/>
                <a:cs typeface="Verdana" pitchFamily="34" charset="0"/>
              </a:defRPr>
            </a:lvl2pPr>
            <a:lvl3pPr marL="361950" indent="-180975">
              <a:lnSpc>
                <a:spcPct val="95000"/>
              </a:lnSpc>
              <a:spcBef>
                <a:spcPts val="400"/>
              </a:spcBef>
              <a:buFont typeface="Arial" pitchFamily="34" charset="0"/>
              <a:buChar char="̵"/>
              <a:defRPr sz="1300">
                <a:latin typeface="+mn-lt"/>
                <a:ea typeface="Verdana" pitchFamily="34" charset="0"/>
                <a:cs typeface="Verdana" pitchFamily="34" charset="0"/>
              </a:defRPr>
            </a:lvl3pPr>
            <a:lvl4pPr marL="534988" indent="-173038">
              <a:lnSpc>
                <a:spcPct val="95000"/>
              </a:lnSpc>
              <a:spcBef>
                <a:spcPts val="400"/>
              </a:spcBef>
              <a:buFont typeface="Arial" pitchFamily="34" charset="0"/>
              <a:buChar char="̵"/>
              <a:defRPr sz="1300">
                <a:latin typeface="+mn-lt"/>
                <a:ea typeface="Verdana" pitchFamily="34" charset="0"/>
                <a:cs typeface="Verdana" pitchFamily="34" charset="0"/>
              </a:defRPr>
            </a:lvl4pPr>
            <a:lvl5pPr marL="715963" indent="-180975">
              <a:lnSpc>
                <a:spcPct val="95000"/>
              </a:lnSpc>
              <a:spcBef>
                <a:spcPts val="400"/>
              </a:spcBef>
              <a:buFont typeface="Arial" pitchFamily="34" charset="0"/>
              <a:buChar char="̵"/>
              <a:defRPr sz="1300">
                <a:latin typeface="+mn-lt"/>
                <a:ea typeface="Verdana" pitchFamily="34" charset="0"/>
                <a:cs typeface="Verdana" pitchFamily="34" charset="0"/>
              </a:defRPr>
            </a:lvl5pPr>
            <a:lvl6pPr marL="2514600" indent="-228600">
              <a:spcBef>
                <a:spcPct val="20000"/>
              </a:spcBef>
              <a:buFont typeface="Arial" pitchFamily="34" charset="0"/>
              <a:buChar char="•"/>
              <a:defRPr sz="2000">
                <a:latin typeface="+mn-lt"/>
              </a:defRPr>
            </a:lvl6pPr>
            <a:lvl7pPr marL="2971800" indent="-228600">
              <a:spcBef>
                <a:spcPct val="20000"/>
              </a:spcBef>
              <a:buFont typeface="Arial" pitchFamily="34" charset="0"/>
              <a:buChar char="•"/>
              <a:defRPr sz="2000">
                <a:latin typeface="+mn-lt"/>
              </a:defRPr>
            </a:lvl7pPr>
            <a:lvl8pPr marL="3429000" indent="-228600">
              <a:spcBef>
                <a:spcPct val="20000"/>
              </a:spcBef>
              <a:buFont typeface="Arial" pitchFamily="34" charset="0"/>
              <a:buChar char="•"/>
              <a:defRPr sz="2000">
                <a:latin typeface="+mn-lt"/>
              </a:defRPr>
            </a:lvl8pPr>
            <a:lvl9pPr marL="3886200" indent="-228600">
              <a:spcBef>
                <a:spcPct val="20000"/>
              </a:spcBef>
              <a:buFont typeface="Arial" pitchFamily="34" charset="0"/>
              <a:buChar char="•"/>
              <a:defRPr sz="2000">
                <a:latin typeface="+mn-lt"/>
              </a:defRPr>
            </a:lvl9pPr>
          </a:lstStyle>
          <a:p>
            <a:pPr marL="0" marR="0" lvl="0" indent="0" algn="l" defTabSz="914400" rtl="0" eaLnBrk="1" fontAlgn="auto" latinLnBrk="0" hangingPunct="1">
              <a:lnSpc>
                <a:spcPct val="100000"/>
              </a:lnSpc>
              <a:spcBef>
                <a:spcPts val="400"/>
              </a:spcBef>
              <a:spcAft>
                <a:spcPts val="0"/>
              </a:spcAft>
              <a:buClrTx/>
              <a:buSzTx/>
              <a:buFont typeface="Arial" pitchFamily="34" charset="0"/>
              <a:buNone/>
              <a:tabLst/>
              <a:defRPr/>
            </a:pPr>
            <a:r>
              <a:rPr kumimoji="0" lang="en-US" sz="1500" b="1" i="0" u="none" strike="noStrike" kern="1200" cap="none" spc="0" normalizeH="0" baseline="0" noProof="0" dirty="0">
                <a:ln>
                  <a:noFill/>
                </a:ln>
                <a:solidFill>
                  <a:srgbClr val="000000"/>
                </a:solidFill>
                <a:effectLst/>
                <a:uLnTx/>
                <a:uFillTx/>
                <a:latin typeface="Arial"/>
                <a:ea typeface="Verdana" pitchFamily="34" charset="0"/>
                <a:cs typeface="Verdana" pitchFamily="34" charset="0"/>
              </a:rPr>
              <a:t>Escalating climate &amp; weather events</a:t>
            </a:r>
          </a:p>
        </p:txBody>
      </p:sp>
      <p:sp>
        <p:nvSpPr>
          <p:cNvPr id="25" name="Inhaltsplatzhalter 2">
            <a:extLst>
              <a:ext uri="{FF2B5EF4-FFF2-40B4-BE49-F238E27FC236}">
                <a16:creationId xmlns:a16="http://schemas.microsoft.com/office/drawing/2014/main" id="{7E1FB322-FA51-AFAC-36FB-592B2B749A15}"/>
              </a:ext>
            </a:extLst>
          </p:cNvPr>
          <p:cNvSpPr txBox="1">
            <a:spLocks/>
          </p:cNvSpPr>
          <p:nvPr/>
        </p:nvSpPr>
        <p:spPr>
          <a:xfrm>
            <a:off x="542385" y="2412158"/>
            <a:ext cx="3457011" cy="646331"/>
          </a:xfrm>
          <a:prstGeom prst="rect">
            <a:avLst/>
          </a:prstGeom>
        </p:spPr>
        <p:txBody>
          <a:bodyPr lIns="0" tIns="0" rIns="0" bIns="0">
            <a:spAutoFit/>
          </a:bodyPr>
          <a:lstStyle>
            <a:lvl1pPr marL="228600" indent="-228600" algn="l" defTabSz="914400" rtl="0" eaLnBrk="1" latinLnBrk="0" hangingPunct="1">
              <a:lnSpc>
                <a:spcPct val="100000"/>
              </a:lnSpc>
              <a:spcBef>
                <a:spcPts val="1000"/>
              </a:spcBef>
              <a:buFont typeface="Arial" panose="020B0604020202020204" pitchFamily="34" charset="0"/>
              <a:buChar char="•"/>
              <a:defRPr sz="2400" kern="1200">
                <a:solidFill>
                  <a:schemeClr val="tx1"/>
                </a:solidFill>
                <a:latin typeface="+mn-lt"/>
                <a:ea typeface="+mn-ea"/>
                <a:cs typeface="+mn-cs"/>
              </a:defRPr>
            </a:lvl1pPr>
            <a:lvl2pPr marL="466725" indent="-22225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720725" indent="-217488" algn="l" defTabSz="914400" rtl="0" eaLnBrk="1" latinLnBrk="0" hangingPunct="1">
              <a:lnSpc>
                <a:spcPct val="100000"/>
              </a:lnSpc>
              <a:spcBef>
                <a:spcPts val="500"/>
              </a:spcBef>
              <a:buFont typeface="Arial" panose="020B0604020202020204" pitchFamily="34" charset="0"/>
              <a:buChar char="•"/>
              <a:defRPr sz="2000" kern="1200">
                <a:solidFill>
                  <a:schemeClr val="accent1"/>
                </a:solidFill>
                <a:latin typeface="+mn-lt"/>
                <a:ea typeface="+mn-ea"/>
                <a:cs typeface="+mn-cs"/>
              </a:defRPr>
            </a:lvl3pPr>
            <a:lvl4pPr marL="900113" indent="-193675" algn="l" defTabSz="914400" rtl="0" eaLnBrk="1" latinLnBrk="0" hangingPunct="1">
              <a:lnSpc>
                <a:spcPct val="100000"/>
              </a:lnSpc>
              <a:spcBef>
                <a:spcPts val="500"/>
              </a:spcBef>
              <a:buFont typeface="Arial" panose="020B0604020202020204" pitchFamily="34" charset="0"/>
              <a:buChar char="•"/>
              <a:defRPr sz="1800" kern="1200">
                <a:solidFill>
                  <a:schemeClr val="accent3"/>
                </a:solidFill>
                <a:latin typeface="+mn-lt"/>
                <a:ea typeface="+mn-ea"/>
                <a:cs typeface="+mn-cs"/>
              </a:defRPr>
            </a:lvl4pPr>
            <a:lvl5pPr marL="1136650" indent="-185738" algn="l" defTabSz="914400" rtl="0" eaLnBrk="1" latinLnBrk="0" hangingPunct="1">
              <a:lnSpc>
                <a:spcPct val="10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rgbClr val="000000"/>
                </a:solidFill>
                <a:effectLst/>
                <a:uLnTx/>
                <a:uFillTx/>
                <a:latin typeface="Arial"/>
                <a:ea typeface="+mn-ea"/>
                <a:cs typeface="+mn-cs"/>
              </a:rPr>
              <a:t>Driven by intensive load growth from AI/Data centers and the rapid electrification of transport and heating</a:t>
            </a:r>
          </a:p>
        </p:txBody>
      </p:sp>
      <p:sp>
        <p:nvSpPr>
          <p:cNvPr id="26" name="Inhaltsplatzhalter 2">
            <a:extLst>
              <a:ext uri="{FF2B5EF4-FFF2-40B4-BE49-F238E27FC236}">
                <a16:creationId xmlns:a16="http://schemas.microsoft.com/office/drawing/2014/main" id="{5BB5611D-6A81-B598-1C5A-8EBBFA18AF67}"/>
              </a:ext>
            </a:extLst>
          </p:cNvPr>
          <p:cNvSpPr txBox="1">
            <a:spLocks/>
          </p:cNvSpPr>
          <p:nvPr/>
        </p:nvSpPr>
        <p:spPr>
          <a:xfrm>
            <a:off x="447135" y="4604545"/>
            <a:ext cx="3457011" cy="861774"/>
          </a:xfrm>
          <a:prstGeom prst="rect">
            <a:avLst/>
          </a:prstGeom>
        </p:spPr>
        <p:txBody>
          <a:bodyPr lIns="0" tIns="0" rIns="0" bIns="0" anchor="t">
            <a:spAutoFit/>
          </a:bodyPr>
          <a:lstStyle>
            <a:lvl1pPr marL="228600" indent="-228600" algn="l" defTabSz="914400" rtl="0" eaLnBrk="1" latinLnBrk="0" hangingPunct="1">
              <a:lnSpc>
                <a:spcPct val="100000"/>
              </a:lnSpc>
              <a:spcBef>
                <a:spcPts val="1000"/>
              </a:spcBef>
              <a:buFont typeface="Arial" panose="020B0604020202020204" pitchFamily="34" charset="0"/>
              <a:buChar char="•"/>
              <a:defRPr sz="2400" kern="1200">
                <a:solidFill>
                  <a:schemeClr val="tx1"/>
                </a:solidFill>
                <a:latin typeface="+mn-lt"/>
                <a:ea typeface="+mn-ea"/>
                <a:cs typeface="+mn-cs"/>
              </a:defRPr>
            </a:lvl1pPr>
            <a:lvl2pPr marL="466725" indent="-22225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720725" indent="-217488" algn="l" defTabSz="914400" rtl="0" eaLnBrk="1" latinLnBrk="0" hangingPunct="1">
              <a:lnSpc>
                <a:spcPct val="100000"/>
              </a:lnSpc>
              <a:spcBef>
                <a:spcPts val="500"/>
              </a:spcBef>
              <a:buFont typeface="Arial" panose="020B0604020202020204" pitchFamily="34" charset="0"/>
              <a:buChar char="•"/>
              <a:defRPr sz="2000" kern="1200">
                <a:solidFill>
                  <a:schemeClr val="accent1"/>
                </a:solidFill>
                <a:latin typeface="+mn-lt"/>
                <a:ea typeface="+mn-ea"/>
                <a:cs typeface="+mn-cs"/>
              </a:defRPr>
            </a:lvl3pPr>
            <a:lvl4pPr marL="900113" indent="-193675" algn="l" defTabSz="914400" rtl="0" eaLnBrk="1" latinLnBrk="0" hangingPunct="1">
              <a:lnSpc>
                <a:spcPct val="100000"/>
              </a:lnSpc>
              <a:spcBef>
                <a:spcPts val="500"/>
              </a:spcBef>
              <a:buFont typeface="Arial" panose="020B0604020202020204" pitchFamily="34" charset="0"/>
              <a:buChar char="•"/>
              <a:defRPr sz="1800" kern="1200">
                <a:solidFill>
                  <a:schemeClr val="accent3"/>
                </a:solidFill>
                <a:latin typeface="+mn-lt"/>
                <a:ea typeface="+mn-ea"/>
                <a:cs typeface="+mn-cs"/>
              </a:defRPr>
            </a:lvl4pPr>
            <a:lvl5pPr marL="1136650" indent="-185738" algn="l" defTabSz="914400" rtl="0" eaLnBrk="1" latinLnBrk="0" hangingPunct="1">
              <a:lnSpc>
                <a:spcPct val="10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kumimoji="0" lang="en-US" sz="1400" b="0" i="0" u="none" strike="noStrike" kern="1200" cap="none" spc="0" normalizeH="0" baseline="0" noProof="0" dirty="0">
                <a:ln>
                  <a:noFill/>
                </a:ln>
                <a:solidFill>
                  <a:srgbClr val="000000"/>
                </a:solidFill>
                <a:effectLst/>
                <a:uLnTx/>
                <a:uFillTx/>
                <a:latin typeface="Arial"/>
                <a:ea typeface="+mn-ea"/>
                <a:cs typeface="+mn-cs"/>
              </a:rPr>
              <a:t>Over </a:t>
            </a:r>
            <a:r>
              <a:rPr lang="en-US" sz="1400" dirty="0">
                <a:solidFill>
                  <a:srgbClr val="000000"/>
                </a:solidFill>
                <a:latin typeface="Arial"/>
              </a:rPr>
              <a:t>40% of global grid assets (up to 70% in the U.S.) </a:t>
            </a:r>
            <a:r>
              <a:rPr kumimoji="0" lang="en-US" sz="1400" b="0" i="0" u="none" strike="noStrike" kern="1200" cap="none" spc="0" normalizeH="0" baseline="0" noProof="0" dirty="0">
                <a:ln>
                  <a:noFill/>
                </a:ln>
                <a:solidFill>
                  <a:srgbClr val="000000"/>
                </a:solidFill>
                <a:effectLst/>
                <a:uLnTx/>
                <a:uFillTx/>
                <a:latin typeface="Arial"/>
                <a:ea typeface="+mn-ea"/>
                <a:cs typeface="+mn-cs"/>
              </a:rPr>
              <a:t>are reaching the end of their 50-year design life, necessitating urgent replacement</a:t>
            </a:r>
          </a:p>
        </p:txBody>
      </p:sp>
      <p:sp>
        <p:nvSpPr>
          <p:cNvPr id="27" name="Inhaltsplatzhalter 2">
            <a:extLst>
              <a:ext uri="{FF2B5EF4-FFF2-40B4-BE49-F238E27FC236}">
                <a16:creationId xmlns:a16="http://schemas.microsoft.com/office/drawing/2014/main" id="{0853114B-3F2A-8F40-4805-436B00164D4D}"/>
              </a:ext>
            </a:extLst>
          </p:cNvPr>
          <p:cNvSpPr txBox="1">
            <a:spLocks/>
          </p:cNvSpPr>
          <p:nvPr/>
        </p:nvSpPr>
        <p:spPr>
          <a:xfrm>
            <a:off x="7704138" y="2412158"/>
            <a:ext cx="3457011" cy="861774"/>
          </a:xfrm>
          <a:prstGeom prst="rect">
            <a:avLst/>
          </a:prstGeom>
        </p:spPr>
        <p:txBody>
          <a:bodyPr lIns="0" tIns="0" rIns="0" bIns="0">
            <a:spAutoFit/>
          </a:bodyPr>
          <a:lstStyle>
            <a:lvl1pPr marL="228600" indent="-228600" algn="l" defTabSz="914400" rtl="0" eaLnBrk="1" latinLnBrk="0" hangingPunct="1">
              <a:lnSpc>
                <a:spcPct val="100000"/>
              </a:lnSpc>
              <a:spcBef>
                <a:spcPts val="1000"/>
              </a:spcBef>
              <a:buFont typeface="Arial" panose="020B0604020202020204" pitchFamily="34" charset="0"/>
              <a:buChar char="•"/>
              <a:defRPr sz="2400" kern="1200">
                <a:solidFill>
                  <a:schemeClr val="tx1"/>
                </a:solidFill>
                <a:latin typeface="+mn-lt"/>
                <a:ea typeface="+mn-ea"/>
                <a:cs typeface="+mn-cs"/>
              </a:defRPr>
            </a:lvl1pPr>
            <a:lvl2pPr marL="466725" indent="-22225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720725" indent="-217488" algn="l" defTabSz="914400" rtl="0" eaLnBrk="1" latinLnBrk="0" hangingPunct="1">
              <a:lnSpc>
                <a:spcPct val="100000"/>
              </a:lnSpc>
              <a:spcBef>
                <a:spcPts val="500"/>
              </a:spcBef>
              <a:buFont typeface="Arial" panose="020B0604020202020204" pitchFamily="34" charset="0"/>
              <a:buChar char="•"/>
              <a:defRPr sz="2000" kern="1200">
                <a:solidFill>
                  <a:schemeClr val="accent1"/>
                </a:solidFill>
                <a:latin typeface="+mn-lt"/>
                <a:ea typeface="+mn-ea"/>
                <a:cs typeface="+mn-cs"/>
              </a:defRPr>
            </a:lvl3pPr>
            <a:lvl4pPr marL="900113" indent="-193675" algn="l" defTabSz="914400" rtl="0" eaLnBrk="1" latinLnBrk="0" hangingPunct="1">
              <a:lnSpc>
                <a:spcPct val="100000"/>
              </a:lnSpc>
              <a:spcBef>
                <a:spcPts val="500"/>
              </a:spcBef>
              <a:buFont typeface="Arial" panose="020B0604020202020204" pitchFamily="34" charset="0"/>
              <a:buChar char="•"/>
              <a:defRPr sz="1800" kern="1200">
                <a:solidFill>
                  <a:schemeClr val="accent3"/>
                </a:solidFill>
                <a:latin typeface="+mn-lt"/>
                <a:ea typeface="+mn-ea"/>
                <a:cs typeface="+mn-cs"/>
              </a:defRPr>
            </a:lvl4pPr>
            <a:lvl5pPr marL="1136650" indent="-185738" algn="l" defTabSz="914400" rtl="0" eaLnBrk="1" latinLnBrk="0" hangingPunct="1">
              <a:lnSpc>
                <a:spcPct val="10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rial"/>
                <a:ea typeface="+mn-ea"/>
                <a:cs typeface="+mn-cs"/>
              </a:rPr>
              <a:t>Transitioning from centralized fossil-fuel generation to a decentralized, multi-directional energy network with more distributed abundant energy resources</a:t>
            </a:r>
          </a:p>
        </p:txBody>
      </p:sp>
      <p:sp>
        <p:nvSpPr>
          <p:cNvPr id="28" name="Inhaltsplatzhalter 2">
            <a:extLst>
              <a:ext uri="{FF2B5EF4-FFF2-40B4-BE49-F238E27FC236}">
                <a16:creationId xmlns:a16="http://schemas.microsoft.com/office/drawing/2014/main" id="{1B6A79CC-253A-333C-509B-14BC8200DE16}"/>
              </a:ext>
            </a:extLst>
          </p:cNvPr>
          <p:cNvSpPr txBox="1">
            <a:spLocks/>
          </p:cNvSpPr>
          <p:nvPr/>
        </p:nvSpPr>
        <p:spPr>
          <a:xfrm>
            <a:off x="7699442" y="4604545"/>
            <a:ext cx="3457011" cy="861774"/>
          </a:xfrm>
          <a:prstGeom prst="rect">
            <a:avLst/>
          </a:prstGeom>
        </p:spPr>
        <p:txBody>
          <a:bodyPr lIns="0" tIns="0" rIns="0" bIns="0">
            <a:spAutoFit/>
          </a:bodyPr>
          <a:lstStyle>
            <a:lvl1pPr marL="228600" indent="-228600" algn="l" defTabSz="914400" rtl="0" eaLnBrk="1" latinLnBrk="0" hangingPunct="1">
              <a:lnSpc>
                <a:spcPct val="100000"/>
              </a:lnSpc>
              <a:spcBef>
                <a:spcPts val="1000"/>
              </a:spcBef>
              <a:buFont typeface="Arial" panose="020B0604020202020204" pitchFamily="34" charset="0"/>
              <a:buChar char="•"/>
              <a:defRPr sz="2400" kern="1200">
                <a:solidFill>
                  <a:schemeClr val="tx1"/>
                </a:solidFill>
                <a:latin typeface="+mn-lt"/>
                <a:ea typeface="+mn-ea"/>
                <a:cs typeface="+mn-cs"/>
              </a:defRPr>
            </a:lvl1pPr>
            <a:lvl2pPr marL="466725" indent="-222250" algn="l" defTabSz="914400" rtl="0" eaLnBrk="1" latinLnBrk="0" hangingPunct="1">
              <a:lnSpc>
                <a:spcPct val="100000"/>
              </a:lnSpc>
              <a:spcBef>
                <a:spcPts val="500"/>
              </a:spcBef>
              <a:buFont typeface="Arial" panose="020B0604020202020204" pitchFamily="34" charset="0"/>
              <a:buChar char="•"/>
              <a:defRPr sz="2200" kern="1200">
                <a:solidFill>
                  <a:schemeClr val="tx1"/>
                </a:solidFill>
                <a:latin typeface="+mn-lt"/>
                <a:ea typeface="+mn-ea"/>
                <a:cs typeface="+mn-cs"/>
              </a:defRPr>
            </a:lvl2pPr>
            <a:lvl3pPr marL="720725" indent="-217488" algn="l" defTabSz="914400" rtl="0" eaLnBrk="1" latinLnBrk="0" hangingPunct="1">
              <a:lnSpc>
                <a:spcPct val="100000"/>
              </a:lnSpc>
              <a:spcBef>
                <a:spcPts val="500"/>
              </a:spcBef>
              <a:buFont typeface="Arial" panose="020B0604020202020204" pitchFamily="34" charset="0"/>
              <a:buChar char="•"/>
              <a:defRPr sz="2000" kern="1200">
                <a:solidFill>
                  <a:schemeClr val="accent1"/>
                </a:solidFill>
                <a:latin typeface="+mn-lt"/>
                <a:ea typeface="+mn-ea"/>
                <a:cs typeface="+mn-cs"/>
              </a:defRPr>
            </a:lvl3pPr>
            <a:lvl4pPr marL="900113" indent="-193675" algn="l" defTabSz="914400" rtl="0" eaLnBrk="1" latinLnBrk="0" hangingPunct="1">
              <a:lnSpc>
                <a:spcPct val="100000"/>
              </a:lnSpc>
              <a:spcBef>
                <a:spcPts val="500"/>
              </a:spcBef>
              <a:buFont typeface="Arial" panose="020B0604020202020204" pitchFamily="34" charset="0"/>
              <a:buChar char="•"/>
              <a:defRPr sz="1800" kern="1200">
                <a:solidFill>
                  <a:schemeClr val="accent3"/>
                </a:solidFill>
                <a:latin typeface="+mn-lt"/>
                <a:ea typeface="+mn-ea"/>
                <a:cs typeface="+mn-cs"/>
              </a:defRPr>
            </a:lvl4pPr>
            <a:lvl5pPr marL="1136650" indent="-185738" algn="l" defTabSz="914400" rtl="0" eaLnBrk="1" latinLnBrk="0" hangingPunct="1">
              <a:lnSpc>
                <a:spcPct val="10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00000"/>
              </a:lnSpc>
              <a:spcBef>
                <a:spcPts val="1000"/>
              </a:spcBef>
              <a:spcAft>
                <a:spcPts val="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rgbClr val="000000"/>
                </a:solidFill>
                <a:effectLst/>
                <a:uLnTx/>
                <a:uFillTx/>
                <a:latin typeface="Arial"/>
                <a:ea typeface="+mn-ea"/>
                <a:cs typeface="+mn-cs"/>
              </a:rPr>
              <a:t>Increased frequency and severity of extreme weather events require immediate and large-scale grid hardening</a:t>
            </a:r>
          </a:p>
        </p:txBody>
      </p:sp>
      <p:sp>
        <p:nvSpPr>
          <p:cNvPr id="29" name="Oval 52">
            <a:extLst>
              <a:ext uri="{FF2B5EF4-FFF2-40B4-BE49-F238E27FC236}">
                <a16:creationId xmlns:a16="http://schemas.microsoft.com/office/drawing/2014/main" id="{6B5BCCAD-3E3F-779C-373D-B1C59152D72C}"/>
              </a:ext>
            </a:extLst>
          </p:cNvPr>
          <p:cNvSpPr>
            <a:spLocks/>
          </p:cNvSpPr>
          <p:nvPr>
            <p:custDataLst>
              <p:tags r:id="rId3"/>
            </p:custDataLst>
          </p:nvPr>
        </p:nvSpPr>
        <p:spPr bwMode="gray">
          <a:xfrm>
            <a:off x="4494641" y="2615743"/>
            <a:ext cx="2325296" cy="2324324"/>
          </a:xfrm>
          <a:prstGeom prst="ellipse">
            <a:avLst/>
          </a:prstGeom>
          <a:noFill/>
          <a:ln w="38100">
            <a:noFill/>
            <a:prstDash val="solid"/>
          </a:ln>
        </p:spPr>
        <p:txBody>
          <a:bodyPr wrap="none" lIns="91440" tIns="45720" rIns="91440" bIns="45720" anchor="ctr"/>
          <a:lstStyle>
            <a:lvl1pPr marL="177800" indent="-177800" defTabSz="801688" eaLnBrk="0" hangingPunct="0">
              <a:defRPr sz="1200">
                <a:solidFill>
                  <a:schemeClr val="bg1"/>
                </a:solidFill>
                <a:latin typeface="Arial" charset="0"/>
                <a:cs typeface="Arial" charset="0"/>
              </a:defRPr>
            </a:lvl1pPr>
            <a:lvl2pPr marL="742950" indent="-285750" defTabSz="801688" eaLnBrk="0" hangingPunct="0">
              <a:defRPr sz="1200">
                <a:solidFill>
                  <a:schemeClr val="bg1"/>
                </a:solidFill>
                <a:latin typeface="Arial" charset="0"/>
                <a:cs typeface="Arial" charset="0"/>
              </a:defRPr>
            </a:lvl2pPr>
            <a:lvl3pPr marL="1143000" indent="-228600" defTabSz="801688" eaLnBrk="0" hangingPunct="0">
              <a:defRPr sz="1200">
                <a:solidFill>
                  <a:schemeClr val="bg1"/>
                </a:solidFill>
                <a:latin typeface="Arial" charset="0"/>
                <a:cs typeface="Arial" charset="0"/>
              </a:defRPr>
            </a:lvl3pPr>
            <a:lvl4pPr marL="1600200" indent="-228600" defTabSz="801688" eaLnBrk="0" hangingPunct="0">
              <a:defRPr sz="1200">
                <a:solidFill>
                  <a:schemeClr val="bg1"/>
                </a:solidFill>
                <a:latin typeface="Arial" charset="0"/>
                <a:cs typeface="Arial" charset="0"/>
              </a:defRPr>
            </a:lvl4pPr>
            <a:lvl5pPr marL="2057400" indent="-228600" defTabSz="801688" eaLnBrk="0" hangingPunct="0">
              <a:defRPr sz="1200">
                <a:solidFill>
                  <a:schemeClr val="bg1"/>
                </a:solidFill>
                <a:latin typeface="Arial" charset="0"/>
                <a:cs typeface="Arial" charset="0"/>
              </a:defRPr>
            </a:lvl5pPr>
            <a:lvl6pPr marL="2514600" indent="-228600" defTabSz="801688" eaLnBrk="0" fontAlgn="base" hangingPunct="0">
              <a:spcBef>
                <a:spcPct val="0"/>
              </a:spcBef>
              <a:spcAft>
                <a:spcPct val="0"/>
              </a:spcAft>
              <a:defRPr sz="1200">
                <a:solidFill>
                  <a:schemeClr val="bg1"/>
                </a:solidFill>
                <a:latin typeface="Arial" charset="0"/>
                <a:cs typeface="Arial" charset="0"/>
              </a:defRPr>
            </a:lvl6pPr>
            <a:lvl7pPr marL="2971800" indent="-228600" defTabSz="801688" eaLnBrk="0" fontAlgn="base" hangingPunct="0">
              <a:spcBef>
                <a:spcPct val="0"/>
              </a:spcBef>
              <a:spcAft>
                <a:spcPct val="0"/>
              </a:spcAft>
              <a:defRPr sz="1200">
                <a:solidFill>
                  <a:schemeClr val="bg1"/>
                </a:solidFill>
                <a:latin typeface="Arial" charset="0"/>
                <a:cs typeface="Arial" charset="0"/>
              </a:defRPr>
            </a:lvl7pPr>
            <a:lvl8pPr marL="3429000" indent="-228600" defTabSz="801688" eaLnBrk="0" fontAlgn="base" hangingPunct="0">
              <a:spcBef>
                <a:spcPct val="0"/>
              </a:spcBef>
              <a:spcAft>
                <a:spcPct val="0"/>
              </a:spcAft>
              <a:defRPr sz="1200">
                <a:solidFill>
                  <a:schemeClr val="bg1"/>
                </a:solidFill>
                <a:latin typeface="Arial" charset="0"/>
                <a:cs typeface="Arial" charset="0"/>
              </a:defRPr>
            </a:lvl8pPr>
            <a:lvl9pPr marL="3886200" indent="-228600" defTabSz="801688" eaLnBrk="0" fontAlgn="base" hangingPunct="0">
              <a:spcBef>
                <a:spcPct val="0"/>
              </a:spcBef>
              <a:spcAft>
                <a:spcPct val="0"/>
              </a:spcAft>
              <a:defRPr sz="1200">
                <a:solidFill>
                  <a:schemeClr val="bg1"/>
                </a:solidFill>
                <a:latin typeface="Arial" charset="0"/>
                <a:cs typeface="Arial" charset="0"/>
              </a:defRPr>
            </a:lvl9pPr>
          </a:lstStyle>
          <a:p>
            <a:pPr marL="0" marR="0" lvl="0" indent="0" algn="ctr" defTabSz="914400" rtl="0" eaLnBrk="1" fontAlgn="auto" latinLnBrk="0" hangingPunct="1">
              <a:lnSpc>
                <a:spcPct val="100000"/>
              </a:lnSpc>
              <a:spcBef>
                <a:spcPts val="0"/>
              </a:spcBef>
              <a:spcAft>
                <a:spcPts val="0"/>
              </a:spcAft>
              <a:buClr>
                <a:srgbClr val="000000"/>
              </a:buClr>
              <a:buSzTx/>
              <a:buFontTx/>
              <a:buNone/>
              <a:tabLst/>
              <a:defRPr/>
            </a:pPr>
            <a:r>
              <a:rPr kumimoji="0" lang="en-US" sz="2000" b="1" i="0" u="none" strike="noStrike" kern="1200" cap="none" spc="0" normalizeH="0" baseline="0" noProof="0" dirty="0">
                <a:ln>
                  <a:noFill/>
                </a:ln>
                <a:solidFill>
                  <a:srgbClr val="000000"/>
                </a:solidFill>
                <a:effectLst/>
                <a:uLnTx/>
                <a:uFillTx/>
                <a:latin typeface="Arial"/>
                <a:ea typeface="+mn-ea"/>
                <a:cs typeface="Arial"/>
                <a:sym typeface="Futura"/>
              </a:rPr>
              <a:t>Drivers of </a:t>
            </a:r>
          </a:p>
          <a:p>
            <a:pPr marL="0" marR="0" lvl="0" indent="0" algn="ctr" defTabSz="914400" rtl="0" eaLnBrk="1" fontAlgn="auto" latinLnBrk="0" hangingPunct="1">
              <a:lnSpc>
                <a:spcPct val="100000"/>
              </a:lnSpc>
              <a:spcBef>
                <a:spcPts val="0"/>
              </a:spcBef>
              <a:spcAft>
                <a:spcPts val="0"/>
              </a:spcAft>
              <a:buClr>
                <a:srgbClr val="000000"/>
              </a:buClr>
              <a:buSzTx/>
              <a:buFontTx/>
              <a:buNone/>
              <a:tabLst/>
              <a:defRPr/>
            </a:pPr>
            <a:r>
              <a:rPr kumimoji="0" lang="en-US" sz="2000" b="1" i="0" u="none" strike="noStrike" kern="1200" cap="none" spc="0" normalizeH="0" baseline="0" noProof="0" dirty="0">
                <a:ln>
                  <a:noFill/>
                </a:ln>
                <a:solidFill>
                  <a:srgbClr val="000000"/>
                </a:solidFill>
                <a:effectLst/>
                <a:uLnTx/>
                <a:uFillTx/>
                <a:latin typeface="Arial"/>
                <a:ea typeface="+mn-ea"/>
                <a:cs typeface="Arial"/>
                <a:sym typeface="Futura"/>
              </a:rPr>
              <a:t>Grid Modernization </a:t>
            </a:r>
          </a:p>
          <a:p>
            <a:pPr marL="0" marR="0" lvl="0" indent="0" algn="ctr" defTabSz="914400" rtl="0" eaLnBrk="1" fontAlgn="auto" latinLnBrk="0" hangingPunct="1">
              <a:lnSpc>
                <a:spcPct val="100000"/>
              </a:lnSpc>
              <a:spcBef>
                <a:spcPts val="0"/>
              </a:spcBef>
              <a:spcAft>
                <a:spcPts val="0"/>
              </a:spcAft>
              <a:buClr>
                <a:srgbClr val="000000"/>
              </a:buClr>
              <a:buSzTx/>
              <a:buFontTx/>
              <a:buNone/>
              <a:tabLst/>
              <a:defRPr/>
            </a:pPr>
            <a:r>
              <a:rPr kumimoji="0" lang="en-US" sz="2000" b="1" i="0" u="none" strike="noStrike" kern="1200" cap="none" spc="0" normalizeH="0" baseline="0" noProof="0" dirty="0">
                <a:ln>
                  <a:noFill/>
                </a:ln>
                <a:solidFill>
                  <a:srgbClr val="000000"/>
                </a:solidFill>
                <a:effectLst/>
                <a:uLnTx/>
                <a:uFillTx/>
                <a:latin typeface="Arial"/>
                <a:ea typeface="+mn-ea"/>
                <a:cs typeface="Arial"/>
                <a:sym typeface="Futura"/>
              </a:rPr>
              <a:t>and Expansion</a:t>
            </a:r>
            <a:endParaRPr lang="en-US" sz="1000" b="1" i="1" u="none" strike="noStrike" kern="1200" cap="none" spc="0" normalizeH="0" baseline="0" noProof="0" dirty="0">
              <a:ln>
                <a:noFill/>
              </a:ln>
              <a:solidFill>
                <a:srgbClr val="009BDB"/>
              </a:solidFill>
              <a:effectLst/>
              <a:uLnTx/>
              <a:uFillTx/>
              <a:latin typeface="Arial"/>
              <a:cs typeface="Arial"/>
            </a:endParaRPr>
          </a:p>
        </p:txBody>
      </p:sp>
      <p:pic>
        <p:nvPicPr>
          <p:cNvPr id="15" name="Graphic 14" descr="Exponential Graph with solid fill">
            <a:extLst>
              <a:ext uri="{FF2B5EF4-FFF2-40B4-BE49-F238E27FC236}">
                <a16:creationId xmlns:a16="http://schemas.microsoft.com/office/drawing/2014/main" id="{D2FD6099-C1ED-A555-A018-8781CF0BA35E}"/>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2020888" y="3316431"/>
            <a:ext cx="503302" cy="503302"/>
          </a:xfrm>
          <a:prstGeom prst="rect">
            <a:avLst/>
          </a:prstGeom>
        </p:spPr>
      </p:pic>
      <p:pic>
        <p:nvPicPr>
          <p:cNvPr id="31" name="Graphic 30" descr="Electric Tower with solid fill">
            <a:extLst>
              <a:ext uri="{FF2B5EF4-FFF2-40B4-BE49-F238E27FC236}">
                <a16:creationId xmlns:a16="http://schemas.microsoft.com/office/drawing/2014/main" id="{4AC45A50-97E3-CE89-82D1-ECA133C9EB58}"/>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920875" y="5586555"/>
            <a:ext cx="510579" cy="510579"/>
          </a:xfrm>
          <a:prstGeom prst="rect">
            <a:avLst/>
          </a:prstGeom>
        </p:spPr>
      </p:pic>
      <p:pic>
        <p:nvPicPr>
          <p:cNvPr id="33" name="Graphic 32" descr="Network with solid fill">
            <a:extLst>
              <a:ext uri="{FF2B5EF4-FFF2-40B4-BE49-F238E27FC236}">
                <a16:creationId xmlns:a16="http://schemas.microsoft.com/office/drawing/2014/main" id="{086CF998-DFBE-7C61-CCF5-D2089804D1FC}"/>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9172397" y="3298303"/>
            <a:ext cx="521430" cy="521430"/>
          </a:xfrm>
          <a:prstGeom prst="rect">
            <a:avLst/>
          </a:prstGeom>
        </p:spPr>
      </p:pic>
      <p:pic>
        <p:nvPicPr>
          <p:cNvPr id="35" name="Graphic 34" descr="Windy with solid fill">
            <a:extLst>
              <a:ext uri="{FF2B5EF4-FFF2-40B4-BE49-F238E27FC236}">
                <a16:creationId xmlns:a16="http://schemas.microsoft.com/office/drawing/2014/main" id="{830E3A46-C414-AA53-BB86-E6F823B62A69}"/>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9177338" y="5595938"/>
            <a:ext cx="500909" cy="500909"/>
          </a:xfrm>
          <a:prstGeom prst="rect">
            <a:avLst/>
          </a:prstGeom>
        </p:spPr>
      </p:pic>
      <p:sp>
        <p:nvSpPr>
          <p:cNvPr id="9" name="Footer Placeholder 5">
            <a:extLst>
              <a:ext uri="{FF2B5EF4-FFF2-40B4-BE49-F238E27FC236}">
                <a16:creationId xmlns:a16="http://schemas.microsoft.com/office/drawing/2014/main" id="{A2F490E0-5CC2-A4C0-6430-6F4BD3D79510}"/>
              </a:ext>
            </a:extLst>
          </p:cNvPr>
          <p:cNvSpPr txBox="1">
            <a:spLocks/>
          </p:cNvSpPr>
          <p:nvPr/>
        </p:nvSpPr>
        <p:spPr>
          <a:xfrm>
            <a:off x="334962" y="6310313"/>
            <a:ext cx="9147241" cy="216706"/>
          </a:xfrm>
          <a:prstGeom prst="rect">
            <a:avLst/>
          </a:prstGeom>
        </p:spPr>
        <p:txBody>
          <a:bodyPr vert="horz" lIns="0" tIns="0" rIns="0" bIns="0" rtlCol="0" anchor="t"/>
          <a:lstStyle>
            <a:defPPr>
              <a:defRPr lang="en-US"/>
            </a:defPPr>
            <a:lvl1pPr marL="0" algn="l" defTabSz="914400" rtl="0" eaLnBrk="1" latinLnBrk="0" hangingPunct="1">
              <a:defRPr sz="8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en-US" dirty="0">
                <a:solidFill>
                  <a:schemeClr val="tx1"/>
                </a:solidFill>
              </a:rPr>
              <a:t>Sources: </a:t>
            </a:r>
            <a:r>
              <a:rPr lang="en-US" dirty="0">
                <a:solidFill>
                  <a:schemeClr val="tx1"/>
                </a:solidFill>
                <a:ea typeface="+mn-lt"/>
                <a:cs typeface="+mn-lt"/>
                <a:hlinkClick r:id="rId12"/>
              </a:rPr>
              <a:t>World Energy Investment</a:t>
            </a:r>
            <a:r>
              <a:rPr lang="en-US" dirty="0">
                <a:solidFill>
                  <a:schemeClr val="tx1"/>
                </a:solidFill>
                <a:ea typeface="+mn-lt"/>
                <a:cs typeface="+mn-lt"/>
              </a:rPr>
              <a:t> (IEA, 2026); </a:t>
            </a:r>
            <a:r>
              <a:rPr lang="en-US" dirty="0">
                <a:solidFill>
                  <a:schemeClr val="tx1"/>
                </a:solidFill>
                <a:ea typeface="+mn-lt"/>
                <a:cs typeface="+mn-lt"/>
                <a:hlinkClick r:id="rId13"/>
              </a:rPr>
              <a:t>Global Landscape of Energy Transition Finance</a:t>
            </a:r>
            <a:r>
              <a:rPr lang="en-US" dirty="0">
                <a:solidFill>
                  <a:schemeClr val="tx1"/>
                </a:solidFill>
                <a:ea typeface="+mn-lt"/>
                <a:cs typeface="+mn-lt"/>
              </a:rPr>
              <a:t> (IRENA, 2025). </a:t>
            </a:r>
          </a:p>
          <a:p>
            <a:pPr>
              <a:defRPr/>
            </a:pPr>
            <a:r>
              <a:rPr lang="en-US" dirty="0">
                <a:solidFill>
                  <a:schemeClr val="tx1"/>
                </a:solidFill>
              </a:rPr>
              <a:t>Credit: Christy Wong, Ariela Farchi, </a:t>
            </a:r>
            <a:r>
              <a:rPr lang="en-US" dirty="0">
                <a:solidFill>
                  <a:srgbClr val="000000"/>
                </a:solidFill>
              </a:rPr>
              <a:t>and </a:t>
            </a:r>
            <a:r>
              <a:rPr lang="en-US" dirty="0">
                <a:solidFill>
                  <a:srgbClr val="000000"/>
                </a:solidFill>
                <a:hlinkClick r:id="rId14"/>
              </a:rPr>
              <a:t>Gernot Wagner</a:t>
            </a:r>
            <a:r>
              <a:rPr lang="en-US" dirty="0">
                <a:solidFill>
                  <a:srgbClr val="000000"/>
                </a:solidFill>
              </a:rPr>
              <a:t>. </a:t>
            </a:r>
            <a:r>
              <a:rPr lang="en-US" dirty="0">
                <a:hlinkClick r:id="rId15"/>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latin typeface="Arial" panose="020B0604020202020204" pitchFamily="34" charset="0"/>
              <a:cs typeface="Arial" panose="020B0604020202020204" pitchFamily="34" charset="0"/>
            </a:endParaRPr>
          </a:p>
        </p:txBody>
      </p:sp>
      <p:sp>
        <p:nvSpPr>
          <p:cNvPr id="4" name="Pentagon 3">
            <a:extLst>
              <a:ext uri="{FF2B5EF4-FFF2-40B4-BE49-F238E27FC236}">
                <a16:creationId xmlns:a16="http://schemas.microsoft.com/office/drawing/2014/main" id="{08CBC85C-DA33-A162-4BA2-B7870D61E15D}"/>
              </a:ext>
            </a:extLst>
          </p:cNvPr>
          <p:cNvSpPr/>
          <p:nvPr/>
        </p:nvSpPr>
        <p:spPr>
          <a:xfrm>
            <a:off x="0" y="0"/>
            <a:ext cx="1788983" cy="288356"/>
          </a:xfrm>
          <a:prstGeom prst="homePlate">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solidFill>
                <a:effectLst/>
                <a:uLnTx/>
                <a:uFillTx/>
                <a:latin typeface="Arial"/>
                <a:ea typeface="+mn-ea"/>
                <a:cs typeface="+mn-cs"/>
                <a:sym typeface="Arial"/>
              </a:rPr>
              <a:t>Industry Overview</a:t>
            </a:r>
          </a:p>
        </p:txBody>
      </p:sp>
      <p:sp>
        <p:nvSpPr>
          <p:cNvPr id="30" name="Chevron 29">
            <a:extLst>
              <a:ext uri="{FF2B5EF4-FFF2-40B4-BE49-F238E27FC236}">
                <a16:creationId xmlns:a16="http://schemas.microsoft.com/office/drawing/2014/main" id="{8A6948EF-6D3D-BF0F-C91E-B2AF8F90AB3A}"/>
              </a:ext>
            </a:extLst>
          </p:cNvPr>
          <p:cNvSpPr/>
          <p:nvPr/>
        </p:nvSpPr>
        <p:spPr>
          <a:xfrm>
            <a:off x="1690648"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Optimize</a:t>
            </a:r>
          </a:p>
        </p:txBody>
      </p:sp>
      <p:sp>
        <p:nvSpPr>
          <p:cNvPr id="32" name="Chevron 31">
            <a:extLst>
              <a:ext uri="{FF2B5EF4-FFF2-40B4-BE49-F238E27FC236}">
                <a16:creationId xmlns:a16="http://schemas.microsoft.com/office/drawing/2014/main" id="{AB07CAE6-2A4C-BE40-6F3E-26E14E71D054}"/>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34" name="Chevron 33">
            <a:extLst>
              <a:ext uri="{FF2B5EF4-FFF2-40B4-BE49-F238E27FC236}">
                <a16:creationId xmlns:a16="http://schemas.microsoft.com/office/drawing/2014/main" id="{CFE3779B-5B8B-F189-966C-55354440AEB3}"/>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36" name="Chevron 35">
            <a:extLst>
              <a:ext uri="{FF2B5EF4-FFF2-40B4-BE49-F238E27FC236}">
                <a16:creationId xmlns:a16="http://schemas.microsoft.com/office/drawing/2014/main" id="{791DD5CF-3FDF-DE26-4AB6-DD5BCA56C2B3}"/>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Tree>
    <p:extLst>
      <p:ext uri="{BB962C8B-B14F-4D97-AF65-F5344CB8AC3E}">
        <p14:creationId xmlns:p14="http://schemas.microsoft.com/office/powerpoint/2010/main" val="42763560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00E3C5-FCA1-31FE-4BF5-17AA2CEEAF2B}"/>
            </a:ext>
          </a:extLst>
        </p:cNvPr>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A9F1E613-629E-1A11-B564-219E6C7FF316}"/>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27" imgW="7772400" imgH="10058400" progId="TCLayout.ActiveDocument.1">
                  <p:embed/>
                </p:oleObj>
              </mc:Choice>
              <mc:Fallback>
                <p:oleObj name="thinkcell Slide" r:id="rId27" imgW="7772400" imgH="10058400" progId="TCLayout.ActiveDocument.1">
                  <p:embed/>
                  <p:pic>
                    <p:nvPicPr>
                      <p:cNvPr id="9" name="think-cell data - do not delete" hidden="1">
                        <a:extLst>
                          <a:ext uri="{FF2B5EF4-FFF2-40B4-BE49-F238E27FC236}">
                            <a16:creationId xmlns:a16="http://schemas.microsoft.com/office/drawing/2014/main" id="{A9F1E613-629E-1A11-B564-219E6C7FF316}"/>
                          </a:ext>
                        </a:extLst>
                      </p:cNvPr>
                      <p:cNvPicPr/>
                      <p:nvPr/>
                    </p:nvPicPr>
                    <p:blipFill>
                      <a:blip r:embed="rId28"/>
                      <a:stretch>
                        <a:fillRect/>
                      </a:stretch>
                    </p:blipFill>
                    <p:spPr>
                      <a:xfrm>
                        <a:off x="1588" y="1588"/>
                        <a:ext cx="1227" cy="1588"/>
                      </a:xfrm>
                      <a:prstGeom prst="rect">
                        <a:avLst/>
                      </a:prstGeom>
                    </p:spPr>
                  </p:pic>
                </p:oleObj>
              </mc:Fallback>
            </mc:AlternateContent>
          </a:graphicData>
        </a:graphic>
      </p:graphicFrame>
      <p:sp>
        <p:nvSpPr>
          <p:cNvPr id="320" name="Rectangle 319">
            <a:extLst>
              <a:ext uri="{FF2B5EF4-FFF2-40B4-BE49-F238E27FC236}">
                <a16:creationId xmlns:a16="http://schemas.microsoft.com/office/drawing/2014/main" id="{E12CF1D3-8617-BC9A-407E-62F75212A943}"/>
              </a:ext>
            </a:extLst>
          </p:cNvPr>
          <p:cNvSpPr/>
          <p:nvPr/>
        </p:nvSpPr>
        <p:spPr bwMode="gray">
          <a:xfrm>
            <a:off x="3504407" y="2773363"/>
            <a:ext cx="5529865" cy="3148012"/>
          </a:xfrm>
          <a:prstGeom prst="rect">
            <a:avLst/>
          </a:prstGeom>
          <a:solidFill>
            <a:schemeClr val="bg1">
              <a:lumMod val="95000"/>
            </a:schemeClr>
          </a:solidFill>
          <a:ln w="9525">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cxnSp>
        <p:nvCxnSpPr>
          <p:cNvPr id="108" name="Straight Connector 107">
            <a:extLst>
              <a:ext uri="{FF2B5EF4-FFF2-40B4-BE49-F238E27FC236}">
                <a16:creationId xmlns:a16="http://schemas.microsoft.com/office/drawing/2014/main" id="{B025F799-A527-D382-56FB-AABEA3375682}"/>
              </a:ext>
            </a:extLst>
          </p:cNvPr>
          <p:cNvCxnSpPr/>
          <p:nvPr>
            <p:custDataLst>
              <p:tags r:id="rId2"/>
            </p:custDataLst>
          </p:nvPr>
        </p:nvCxnSpPr>
        <p:spPr bwMode="auto">
          <a:xfrm>
            <a:off x="709613" y="2949575"/>
            <a:ext cx="0" cy="2740025"/>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09" name="Straight Connector 108">
            <a:extLst>
              <a:ext uri="{FF2B5EF4-FFF2-40B4-BE49-F238E27FC236}">
                <a16:creationId xmlns:a16="http://schemas.microsoft.com/office/drawing/2014/main" id="{B2EA070E-F7E0-96A4-AE8A-D1672696512C}"/>
              </a:ext>
            </a:extLst>
          </p:cNvPr>
          <p:cNvCxnSpPr/>
          <p:nvPr>
            <p:custDataLst>
              <p:tags r:id="rId3"/>
            </p:custDataLst>
          </p:nvPr>
        </p:nvCxnSpPr>
        <p:spPr bwMode="auto">
          <a:xfrm>
            <a:off x="709613" y="5834063"/>
            <a:ext cx="0" cy="174625"/>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10" name="Straight Connector 109">
            <a:extLst>
              <a:ext uri="{FF2B5EF4-FFF2-40B4-BE49-F238E27FC236}">
                <a16:creationId xmlns:a16="http://schemas.microsoft.com/office/drawing/2014/main" id="{B8257A47-9B77-9A72-6CC7-8DE19301595C}"/>
              </a:ext>
            </a:extLst>
          </p:cNvPr>
          <p:cNvCxnSpPr/>
          <p:nvPr>
            <p:custDataLst>
              <p:tags r:id="rId4"/>
            </p:custDataLst>
          </p:nvPr>
        </p:nvCxnSpPr>
        <p:spPr bwMode="auto">
          <a:xfrm>
            <a:off x="658813" y="6003925"/>
            <a:ext cx="50800"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11" name="Straight Connector 110">
            <a:extLst>
              <a:ext uri="{FF2B5EF4-FFF2-40B4-BE49-F238E27FC236}">
                <a16:creationId xmlns:a16="http://schemas.microsoft.com/office/drawing/2014/main" id="{87343783-46AC-ACB6-4F68-106779990461}"/>
              </a:ext>
            </a:extLst>
          </p:cNvPr>
          <p:cNvCxnSpPr/>
          <p:nvPr>
            <p:custDataLst>
              <p:tags r:id="rId5"/>
            </p:custDataLst>
          </p:nvPr>
        </p:nvCxnSpPr>
        <p:spPr bwMode="auto">
          <a:xfrm>
            <a:off x="658813" y="5568950"/>
            <a:ext cx="50800"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12" name="Straight Connector 111">
            <a:extLst>
              <a:ext uri="{FF2B5EF4-FFF2-40B4-BE49-F238E27FC236}">
                <a16:creationId xmlns:a16="http://schemas.microsoft.com/office/drawing/2014/main" id="{CE065EA8-956A-24FB-2CB7-BA9B239301A1}"/>
              </a:ext>
            </a:extLst>
          </p:cNvPr>
          <p:cNvCxnSpPr/>
          <p:nvPr>
            <p:custDataLst>
              <p:tags r:id="rId6"/>
            </p:custDataLst>
          </p:nvPr>
        </p:nvCxnSpPr>
        <p:spPr bwMode="auto">
          <a:xfrm>
            <a:off x="658813" y="5132388"/>
            <a:ext cx="50800"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13" name="Straight Connector 112">
            <a:extLst>
              <a:ext uri="{FF2B5EF4-FFF2-40B4-BE49-F238E27FC236}">
                <a16:creationId xmlns:a16="http://schemas.microsoft.com/office/drawing/2014/main" id="{C98FE043-C9F5-713F-8D43-1E3B96A10535}"/>
              </a:ext>
            </a:extLst>
          </p:cNvPr>
          <p:cNvCxnSpPr/>
          <p:nvPr>
            <p:custDataLst>
              <p:tags r:id="rId7"/>
            </p:custDataLst>
          </p:nvPr>
        </p:nvCxnSpPr>
        <p:spPr bwMode="auto">
          <a:xfrm>
            <a:off x="658813" y="4697413"/>
            <a:ext cx="50800"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14" name="Straight Connector 113">
            <a:extLst>
              <a:ext uri="{FF2B5EF4-FFF2-40B4-BE49-F238E27FC236}">
                <a16:creationId xmlns:a16="http://schemas.microsoft.com/office/drawing/2014/main" id="{661F2173-8D3C-F1D0-166B-54F45A2D07D6}"/>
              </a:ext>
            </a:extLst>
          </p:cNvPr>
          <p:cNvCxnSpPr/>
          <p:nvPr>
            <p:custDataLst>
              <p:tags r:id="rId8"/>
            </p:custDataLst>
          </p:nvPr>
        </p:nvCxnSpPr>
        <p:spPr bwMode="auto">
          <a:xfrm>
            <a:off x="658813" y="4260850"/>
            <a:ext cx="50800"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15" name="Straight Connector 114">
            <a:extLst>
              <a:ext uri="{FF2B5EF4-FFF2-40B4-BE49-F238E27FC236}">
                <a16:creationId xmlns:a16="http://schemas.microsoft.com/office/drawing/2014/main" id="{7BEABA18-52DE-CADE-DD72-B1E1A56F1A4C}"/>
              </a:ext>
            </a:extLst>
          </p:cNvPr>
          <p:cNvCxnSpPr/>
          <p:nvPr>
            <p:custDataLst>
              <p:tags r:id="rId9"/>
            </p:custDataLst>
          </p:nvPr>
        </p:nvCxnSpPr>
        <p:spPr bwMode="auto">
          <a:xfrm>
            <a:off x="658813" y="3825875"/>
            <a:ext cx="50800"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16" name="Straight Connector 115">
            <a:extLst>
              <a:ext uri="{FF2B5EF4-FFF2-40B4-BE49-F238E27FC236}">
                <a16:creationId xmlns:a16="http://schemas.microsoft.com/office/drawing/2014/main" id="{157C93AB-81C7-6DA7-6D1D-24AB7E9A442D}"/>
              </a:ext>
            </a:extLst>
          </p:cNvPr>
          <p:cNvCxnSpPr/>
          <p:nvPr>
            <p:custDataLst>
              <p:tags r:id="rId10"/>
            </p:custDataLst>
          </p:nvPr>
        </p:nvCxnSpPr>
        <p:spPr bwMode="auto">
          <a:xfrm>
            <a:off x="658813" y="3389313"/>
            <a:ext cx="50800"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17" name="Straight Connector 116">
            <a:extLst>
              <a:ext uri="{FF2B5EF4-FFF2-40B4-BE49-F238E27FC236}">
                <a16:creationId xmlns:a16="http://schemas.microsoft.com/office/drawing/2014/main" id="{A20565B9-657B-38E8-6625-BE95EC127923}"/>
              </a:ext>
            </a:extLst>
          </p:cNvPr>
          <p:cNvCxnSpPr/>
          <p:nvPr>
            <p:custDataLst>
              <p:tags r:id="rId11"/>
            </p:custDataLst>
          </p:nvPr>
        </p:nvCxnSpPr>
        <p:spPr bwMode="auto">
          <a:xfrm>
            <a:off x="658813" y="2954338"/>
            <a:ext cx="50800"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graphicFrame>
        <p:nvGraphicFramePr>
          <p:cNvPr id="310" name="Chart 309">
            <a:extLst>
              <a:ext uri="{FF2B5EF4-FFF2-40B4-BE49-F238E27FC236}">
                <a16:creationId xmlns:a16="http://schemas.microsoft.com/office/drawing/2014/main" id="{EF679617-8B4C-6933-4C8C-4EB2143F7B29}"/>
              </a:ext>
            </a:extLst>
          </p:cNvPr>
          <p:cNvGraphicFramePr/>
          <p:nvPr>
            <p:custDataLst>
              <p:tags r:id="rId12"/>
            </p:custDataLst>
          </p:nvPr>
        </p:nvGraphicFramePr>
        <p:xfrm>
          <a:off x="190500" y="2773363"/>
          <a:ext cx="8950325" cy="3413125"/>
        </p:xfrm>
        <a:graphic>
          <a:graphicData uri="http://schemas.openxmlformats.org/drawingml/2006/chart">
            <c:chart xmlns:c="http://schemas.openxmlformats.org/drawingml/2006/chart" xmlns:r="http://schemas.openxmlformats.org/officeDocument/2006/relationships" r:id="rId29"/>
          </a:graphicData>
        </a:graphic>
      </p:graphicFrame>
      <p:sp>
        <p:nvSpPr>
          <p:cNvPr id="8" name="Text Placeholder 7">
            <a:extLst>
              <a:ext uri="{FF2B5EF4-FFF2-40B4-BE49-F238E27FC236}">
                <a16:creationId xmlns:a16="http://schemas.microsoft.com/office/drawing/2014/main" id="{D1602EB7-A4E4-1FDD-E919-EC849ABA5E1F}"/>
              </a:ext>
            </a:extLst>
          </p:cNvPr>
          <p:cNvSpPr>
            <a:spLocks noGrp="1"/>
          </p:cNvSpPr>
          <p:nvPr>
            <p:ph type="body" sz="quarter" idx="14"/>
          </p:nvPr>
        </p:nvSpPr>
        <p:spPr/>
        <p:txBody>
          <a:bodyPr/>
          <a:lstStyle/>
          <a:p>
            <a:pPr marL="0" indent="0">
              <a:spcBef>
                <a:spcPts val="600"/>
              </a:spcBef>
              <a:buNone/>
            </a:pPr>
            <a:r>
              <a:rPr lang="en-US" b="1">
                <a:cs typeface="Arial"/>
              </a:rPr>
              <a:t>Observations</a:t>
            </a:r>
          </a:p>
          <a:p>
            <a:pPr>
              <a:spcBef>
                <a:spcPts val="600"/>
              </a:spcBef>
              <a:spcAft>
                <a:spcPts val="200"/>
              </a:spcAft>
            </a:pPr>
            <a:r>
              <a:rPr lang="en-US" sz="1050" b="1">
                <a:cs typeface="Arial"/>
              </a:rPr>
              <a:t>China</a:t>
            </a:r>
            <a:r>
              <a:rPr lang="en-US" sz="1050">
                <a:cs typeface="Arial"/>
              </a:rPr>
              <a:t> has been the clear demand-growth outlier since 2010, with </a:t>
            </a:r>
            <a:r>
              <a:rPr lang="en-US" sz="1050" b="1">
                <a:cs typeface="Arial"/>
              </a:rPr>
              <a:t>electricity demand up ~150% by 2025 </a:t>
            </a:r>
            <a:r>
              <a:rPr lang="en-US" sz="1050">
                <a:cs typeface="Arial"/>
              </a:rPr>
              <a:t>versus </a:t>
            </a:r>
            <a:r>
              <a:rPr lang="en-US" sz="1050" b="1">
                <a:cs typeface="Arial"/>
              </a:rPr>
              <a:t>~50% globally</a:t>
            </a:r>
          </a:p>
          <a:p>
            <a:pPr>
              <a:spcBef>
                <a:spcPts val="600"/>
              </a:spcBef>
              <a:spcAft>
                <a:spcPts val="200"/>
              </a:spcAft>
            </a:pPr>
            <a:r>
              <a:rPr lang="en-US" sz="1050" b="1">
                <a:cs typeface="Arial"/>
              </a:rPr>
              <a:t>Sharp trajectory shift happens </a:t>
            </a:r>
            <a:r>
              <a:rPr lang="en-US" sz="1050">
                <a:cs typeface="Arial"/>
              </a:rPr>
              <a:t>in </a:t>
            </a:r>
            <a:r>
              <a:rPr lang="en-US" sz="1050" b="1">
                <a:cs typeface="Arial"/>
              </a:rPr>
              <a:t>mature markets: U.S. and European </a:t>
            </a:r>
            <a:r>
              <a:rPr lang="en-US" sz="1050">
                <a:cs typeface="Arial"/>
              </a:rPr>
              <a:t>demand was </a:t>
            </a:r>
            <a:r>
              <a:rPr lang="en-US" sz="1050" b="1">
                <a:cs typeface="Arial"/>
              </a:rPr>
              <a:t>broadly stagnant</a:t>
            </a:r>
            <a:r>
              <a:rPr lang="en-US" sz="1050">
                <a:cs typeface="Arial"/>
              </a:rPr>
              <a:t> through 2025 but</a:t>
            </a:r>
            <a:r>
              <a:rPr lang="en-US" sz="1050" b="1">
                <a:cs typeface="Arial"/>
              </a:rPr>
              <a:t> is projected to return to sustained growth</a:t>
            </a:r>
          </a:p>
          <a:p>
            <a:pPr>
              <a:spcBef>
                <a:spcPts val="600"/>
              </a:spcBef>
              <a:spcAft>
                <a:spcPts val="200"/>
              </a:spcAft>
            </a:pPr>
            <a:r>
              <a:rPr lang="en-US" sz="1050" b="1">
                <a:cs typeface="Arial"/>
              </a:rPr>
              <a:t>Recent growth </a:t>
            </a:r>
            <a:r>
              <a:rPr lang="en-US" sz="1050" b="0">
                <a:cs typeface="Arial"/>
              </a:rPr>
              <a:t>from electrification, renewables, and data centers is </a:t>
            </a:r>
            <a:r>
              <a:rPr lang="en-US" sz="1050">
                <a:cs typeface="Arial"/>
              </a:rPr>
              <a:t>a major </a:t>
            </a:r>
            <a:r>
              <a:rPr lang="en-US" sz="1050" b="1">
                <a:cs typeface="Arial"/>
              </a:rPr>
              <a:t>challenge for decades-old grid systems, requiring massive investment</a:t>
            </a:r>
          </a:p>
          <a:p>
            <a:pPr>
              <a:spcBef>
                <a:spcPts val="600"/>
              </a:spcBef>
              <a:spcAft>
                <a:spcPts val="200"/>
              </a:spcAft>
            </a:pPr>
            <a:r>
              <a:rPr lang="en-US" sz="1050" b="1">
                <a:cs typeface="Arial"/>
              </a:rPr>
              <a:t>Other estimates </a:t>
            </a:r>
            <a:r>
              <a:rPr lang="en-US" sz="1050" b="0">
                <a:cs typeface="Arial"/>
              </a:rPr>
              <a:t>forecast electricity growth to exceed that of the IEA’s Stated Policies Scenario, </a:t>
            </a:r>
            <a:r>
              <a:rPr lang="en-US" sz="1050" b="1">
                <a:cs typeface="Arial"/>
              </a:rPr>
              <a:t>more</a:t>
            </a:r>
            <a:r>
              <a:rPr lang="en-US" sz="1050" b="0">
                <a:cs typeface="Arial"/>
              </a:rPr>
              <a:t> </a:t>
            </a:r>
            <a:r>
              <a:rPr lang="en-US" sz="1050" b="1">
                <a:cs typeface="Arial"/>
              </a:rPr>
              <a:t>than doubling by 2050</a:t>
            </a:r>
            <a:endParaRPr lang="en-US" sz="1050" b="0">
              <a:cs typeface="Arial"/>
            </a:endParaRPr>
          </a:p>
          <a:p>
            <a:pPr>
              <a:spcBef>
                <a:spcPts val="600"/>
              </a:spcBef>
            </a:pPr>
            <a:endParaRPr lang="en-US" sz="1050" b="0">
              <a:cs typeface="Arial"/>
            </a:endParaRPr>
          </a:p>
          <a:p>
            <a:pPr>
              <a:spcBef>
                <a:spcPts val="600"/>
              </a:spcBef>
            </a:pPr>
            <a:endParaRPr lang="en-US" b="0">
              <a:cs typeface="Arial"/>
            </a:endParaRPr>
          </a:p>
        </p:txBody>
      </p:sp>
      <p:sp>
        <p:nvSpPr>
          <p:cNvPr id="5" name="Title 4">
            <a:extLst>
              <a:ext uri="{FF2B5EF4-FFF2-40B4-BE49-F238E27FC236}">
                <a16:creationId xmlns:a16="http://schemas.microsoft.com/office/drawing/2014/main" id="{B9854463-39A0-2CE9-3B40-A641B88B8544}"/>
              </a:ext>
            </a:extLst>
          </p:cNvPr>
          <p:cNvSpPr>
            <a:spLocks noGrp="1"/>
          </p:cNvSpPr>
          <p:nvPr>
            <p:ph type="title"/>
          </p:nvPr>
        </p:nvSpPr>
        <p:spPr>
          <a:xfrm>
            <a:off x="334962" y="513568"/>
            <a:ext cx="11674157" cy="754846"/>
          </a:xfrm>
        </p:spPr>
        <p:txBody>
          <a:bodyPr vert="horz" wrap="square" lIns="91440" tIns="0" rIns="91440" bIns="0" anchor="t">
            <a:noAutofit/>
          </a:bodyPr>
          <a:lstStyle/>
          <a:p>
            <a:r>
              <a:rPr lang="en-US" dirty="0">
                <a:cs typeface="Arial"/>
              </a:rPr>
              <a:t>Global electricity demand projected to accelerate across nearly all major regions, no longer solely led by China</a:t>
            </a:r>
            <a:endParaRPr lang="en-GB" dirty="0"/>
          </a:p>
        </p:txBody>
      </p:sp>
      <p:sp>
        <p:nvSpPr>
          <p:cNvPr id="7" name="Text Placeholder 6">
            <a:extLst>
              <a:ext uri="{FF2B5EF4-FFF2-40B4-BE49-F238E27FC236}">
                <a16:creationId xmlns:a16="http://schemas.microsoft.com/office/drawing/2014/main" id="{7F1C9268-EDD4-4D1D-9DB9-0F68B4C7A311}"/>
              </a:ext>
            </a:extLst>
          </p:cNvPr>
          <p:cNvSpPr>
            <a:spLocks noGrp="1"/>
          </p:cNvSpPr>
          <p:nvPr>
            <p:ph type="body" sz="quarter" idx="13"/>
          </p:nvPr>
        </p:nvSpPr>
        <p:spPr/>
        <p:txBody>
          <a:bodyPr/>
          <a:lstStyle/>
          <a:p>
            <a:r>
              <a:rPr lang="en-US" dirty="0"/>
              <a:t>Electrification, data centers, and other new loads are driving the “age of electricity,” reversing decades of stagnant demand in mature markets</a:t>
            </a:r>
          </a:p>
        </p:txBody>
      </p:sp>
      <p:sp>
        <p:nvSpPr>
          <p:cNvPr id="299" name="TextBox 298">
            <a:extLst>
              <a:ext uri="{FF2B5EF4-FFF2-40B4-BE49-F238E27FC236}">
                <a16:creationId xmlns:a16="http://schemas.microsoft.com/office/drawing/2014/main" id="{83C8DF2A-D9BC-4F29-A8FE-91C599BA1F7C}"/>
              </a:ext>
            </a:extLst>
          </p:cNvPr>
          <p:cNvSpPr txBox="1"/>
          <p:nvPr/>
        </p:nvSpPr>
        <p:spPr bwMode="gray">
          <a:xfrm>
            <a:off x="245255" y="2036791"/>
            <a:ext cx="8139140" cy="461665"/>
          </a:xfrm>
          <a:prstGeom prst="rect">
            <a:avLst/>
          </a:prstGeom>
          <a:noFill/>
        </p:spPr>
        <p:txBody>
          <a:bodyPr wrap="square" lIns="72000" tIns="137160" rIns="274320" bIns="137160" rtlCol="0">
            <a:spAutoFit/>
          </a:bodyPr>
          <a:lstStyle/>
          <a:p>
            <a:pPr>
              <a:spcBef>
                <a:spcPts val="600"/>
              </a:spcBef>
              <a:spcAft>
                <a:spcPts val="600"/>
              </a:spcAft>
            </a:pPr>
            <a:r>
              <a:rPr lang="en-US" sz="1200" dirty="0"/>
              <a:t>% Change in electricity final demand vs. 2010 baseline, 2010-2025 actuals, 2026-2050 forecasted</a:t>
            </a:r>
            <a:r>
              <a:rPr lang="en-US" sz="1200" baseline="30000" dirty="0"/>
              <a:t>1</a:t>
            </a:r>
          </a:p>
        </p:txBody>
      </p:sp>
      <p:cxnSp>
        <p:nvCxnSpPr>
          <p:cNvPr id="119" name="Straight Connector 118">
            <a:extLst>
              <a:ext uri="{FF2B5EF4-FFF2-40B4-BE49-F238E27FC236}">
                <a16:creationId xmlns:a16="http://schemas.microsoft.com/office/drawing/2014/main" id="{9FC5DA49-49D1-F66F-FEDA-B881C9D5CE26}"/>
              </a:ext>
            </a:extLst>
          </p:cNvPr>
          <p:cNvCxnSpPr/>
          <p:nvPr>
            <p:custDataLst>
              <p:tags r:id="rId13"/>
            </p:custDataLst>
          </p:nvPr>
        </p:nvCxnSpPr>
        <p:spPr bwMode="gray">
          <a:xfrm>
            <a:off x="341313" y="2552700"/>
            <a:ext cx="160337" cy="0"/>
          </a:xfrm>
          <a:prstGeom prst="line">
            <a:avLst/>
          </a:prstGeom>
          <a:ln w="19050" cap="rnd" cmpd="sng" algn="ctr">
            <a:solidFill>
              <a:schemeClr val="accent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20" name="Straight Connector 119">
            <a:extLst>
              <a:ext uri="{FF2B5EF4-FFF2-40B4-BE49-F238E27FC236}">
                <a16:creationId xmlns:a16="http://schemas.microsoft.com/office/drawing/2014/main" id="{A3BAED84-86A5-3727-7B61-C8011F4E3653}"/>
              </a:ext>
            </a:extLst>
          </p:cNvPr>
          <p:cNvCxnSpPr/>
          <p:nvPr>
            <p:custDataLst>
              <p:tags r:id="rId14"/>
            </p:custDataLst>
          </p:nvPr>
        </p:nvCxnSpPr>
        <p:spPr bwMode="gray">
          <a:xfrm>
            <a:off x="1004888" y="2552700"/>
            <a:ext cx="160337" cy="0"/>
          </a:xfrm>
          <a:prstGeom prst="line">
            <a:avLst/>
          </a:prstGeom>
          <a:ln w="19050" cap="rnd" cmpd="sng" algn="ctr">
            <a:solidFill>
              <a:schemeClr val="accent2"/>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21" name="Straight Connector 120">
            <a:extLst>
              <a:ext uri="{FF2B5EF4-FFF2-40B4-BE49-F238E27FC236}">
                <a16:creationId xmlns:a16="http://schemas.microsoft.com/office/drawing/2014/main" id="{F61D6073-ED69-1B4B-2136-53B8CF3EEAAA}"/>
              </a:ext>
            </a:extLst>
          </p:cNvPr>
          <p:cNvCxnSpPr/>
          <p:nvPr>
            <p:custDataLst>
              <p:tags r:id="rId15"/>
            </p:custDataLst>
          </p:nvPr>
        </p:nvCxnSpPr>
        <p:spPr bwMode="gray">
          <a:xfrm>
            <a:off x="2243138" y="2552700"/>
            <a:ext cx="160337" cy="0"/>
          </a:xfrm>
          <a:prstGeom prst="line">
            <a:avLst/>
          </a:prstGeom>
          <a:ln w="19050" cap="rnd" cmpd="sng" algn="ctr">
            <a:solidFill>
              <a:schemeClr val="accent3"/>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22" name="Straight Connector 121">
            <a:extLst>
              <a:ext uri="{FF2B5EF4-FFF2-40B4-BE49-F238E27FC236}">
                <a16:creationId xmlns:a16="http://schemas.microsoft.com/office/drawing/2014/main" id="{F0CAD715-8ECF-D584-4128-B51C4778004D}"/>
              </a:ext>
            </a:extLst>
          </p:cNvPr>
          <p:cNvCxnSpPr/>
          <p:nvPr>
            <p:custDataLst>
              <p:tags r:id="rId16"/>
            </p:custDataLst>
          </p:nvPr>
        </p:nvCxnSpPr>
        <p:spPr bwMode="gray">
          <a:xfrm>
            <a:off x="2905125" y="2552700"/>
            <a:ext cx="160338" cy="0"/>
          </a:xfrm>
          <a:prstGeom prst="line">
            <a:avLst/>
          </a:prstGeom>
          <a:ln w="19050" cap="rnd" cmpd="sng" algn="ctr">
            <a:solidFill>
              <a:schemeClr val="accent4"/>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23" name="Straight Connector 122">
            <a:extLst>
              <a:ext uri="{FF2B5EF4-FFF2-40B4-BE49-F238E27FC236}">
                <a16:creationId xmlns:a16="http://schemas.microsoft.com/office/drawing/2014/main" id="{A49ADB89-0718-E1DE-C490-816BA61720D7}"/>
              </a:ext>
            </a:extLst>
          </p:cNvPr>
          <p:cNvCxnSpPr/>
          <p:nvPr>
            <p:custDataLst>
              <p:tags r:id="rId17"/>
            </p:custDataLst>
          </p:nvPr>
        </p:nvCxnSpPr>
        <p:spPr bwMode="gray">
          <a:xfrm>
            <a:off x="3994150" y="2552700"/>
            <a:ext cx="160338" cy="0"/>
          </a:xfrm>
          <a:prstGeom prst="line">
            <a:avLst/>
          </a:prstGeom>
          <a:ln w="19050" cap="rnd" cmpd="sng" algn="ctr">
            <a:solidFill>
              <a:schemeClr val="accent5"/>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24" name="Straight Connector 123">
            <a:extLst>
              <a:ext uri="{FF2B5EF4-FFF2-40B4-BE49-F238E27FC236}">
                <a16:creationId xmlns:a16="http://schemas.microsoft.com/office/drawing/2014/main" id="{D1A1DB7C-F4EC-8CD5-6BBD-EED8E8CFE2F9}"/>
              </a:ext>
            </a:extLst>
          </p:cNvPr>
          <p:cNvCxnSpPr/>
          <p:nvPr>
            <p:custDataLst>
              <p:tags r:id="rId18"/>
            </p:custDataLst>
          </p:nvPr>
        </p:nvCxnSpPr>
        <p:spPr bwMode="gray">
          <a:xfrm>
            <a:off x="4732338" y="2552700"/>
            <a:ext cx="160337" cy="0"/>
          </a:xfrm>
          <a:prstGeom prst="line">
            <a:avLst/>
          </a:prstGeom>
          <a:ln w="19050" cap="rnd" cmpd="sng" algn="ctr">
            <a:solidFill>
              <a:schemeClr val="accent6"/>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sp>
        <p:nvSpPr>
          <p:cNvPr id="24" name="Text Placeholder 10">
            <a:extLst>
              <a:ext uri="{FF2B5EF4-FFF2-40B4-BE49-F238E27FC236}">
                <a16:creationId xmlns:a16="http://schemas.microsoft.com/office/drawing/2014/main" id="{7BF5E269-86E6-858E-617C-2235D22AC895}"/>
              </a:ext>
            </a:extLst>
          </p:cNvPr>
          <p:cNvSpPr txBox="1">
            <a:spLocks/>
          </p:cNvSpPr>
          <p:nvPr>
            <p:custDataLst>
              <p:tags r:id="rId19"/>
            </p:custDataLst>
          </p:nvPr>
        </p:nvSpPr>
        <p:spPr bwMode="auto">
          <a:xfrm>
            <a:off x="561975" y="2481263"/>
            <a:ext cx="331788"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A6F5B9DE-8611-4700-9A78-94B403943F7D}" type="datetime'''W''''''''''''''''''''o''''''''''r''''''''''''''''''ld'''''">
              <a:rPr lang="en-GB" altLang="en-US" sz="1000" smtClean="0"/>
              <a:pPr marL="0" indent="0">
                <a:spcBef>
                  <a:spcPct val="0"/>
                </a:spcBef>
                <a:spcAft>
                  <a:spcPct val="0"/>
                </a:spcAft>
                <a:buNone/>
              </a:pPr>
              <a:t>World</a:t>
            </a:fld>
            <a:endParaRPr lang="en-GB" sz="1000"/>
          </a:p>
        </p:txBody>
      </p:sp>
      <p:sp>
        <p:nvSpPr>
          <p:cNvPr id="23" name="Text Placeholder 10">
            <a:extLst>
              <a:ext uri="{FF2B5EF4-FFF2-40B4-BE49-F238E27FC236}">
                <a16:creationId xmlns:a16="http://schemas.microsoft.com/office/drawing/2014/main" id="{339DE6EF-F09F-CF85-C4EB-91F7D30470CE}"/>
              </a:ext>
            </a:extLst>
          </p:cNvPr>
          <p:cNvSpPr txBox="1">
            <a:spLocks/>
          </p:cNvSpPr>
          <p:nvPr>
            <p:custDataLst>
              <p:tags r:id="rId20"/>
            </p:custDataLst>
          </p:nvPr>
        </p:nvSpPr>
        <p:spPr bwMode="auto">
          <a:xfrm>
            <a:off x="1225550" y="2481263"/>
            <a:ext cx="9064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BE1A7CB6-FBAB-4406-8612-8A9EB0335FFE}" type="datetime'''''A''''si''a'' ''e''x''''c''''l.'' ''''''''Ch''''i''n''a'">
              <a:rPr lang="en-GB" altLang="en-US" sz="1000" smtClean="0"/>
              <a:pPr marL="0" indent="0">
                <a:spcBef>
                  <a:spcPct val="0"/>
                </a:spcBef>
                <a:spcAft>
                  <a:spcPct val="0"/>
                </a:spcAft>
                <a:buNone/>
              </a:pPr>
              <a:t>Asia excl. China</a:t>
            </a:fld>
            <a:endParaRPr lang="en-GB" sz="1000"/>
          </a:p>
        </p:txBody>
      </p:sp>
      <p:sp>
        <p:nvSpPr>
          <p:cNvPr id="22" name="Text Placeholder 10">
            <a:extLst>
              <a:ext uri="{FF2B5EF4-FFF2-40B4-BE49-F238E27FC236}">
                <a16:creationId xmlns:a16="http://schemas.microsoft.com/office/drawing/2014/main" id="{8A39233E-7B5C-773F-6E50-108D69331B96}"/>
              </a:ext>
            </a:extLst>
          </p:cNvPr>
          <p:cNvSpPr txBox="1">
            <a:spLocks/>
          </p:cNvSpPr>
          <p:nvPr>
            <p:custDataLst>
              <p:tags r:id="rId21"/>
            </p:custDataLst>
          </p:nvPr>
        </p:nvSpPr>
        <p:spPr bwMode="auto">
          <a:xfrm>
            <a:off x="2463800" y="2481263"/>
            <a:ext cx="3302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7AD0D6AD-2E5D-4E22-8F47-EFC1B2A38F52}" type="datetime'Ch''''''i''''''''n''''''''a'''''''''''''''''''''''''''''''">
              <a:rPr lang="en-GB" altLang="en-US" sz="1000" smtClean="0"/>
              <a:pPr marL="0" indent="0">
                <a:spcBef>
                  <a:spcPct val="0"/>
                </a:spcBef>
                <a:spcAft>
                  <a:spcPct val="0"/>
                </a:spcAft>
                <a:buNone/>
              </a:pPr>
              <a:t>China</a:t>
            </a:fld>
            <a:endParaRPr lang="en-GB" sz="1000"/>
          </a:p>
        </p:txBody>
      </p:sp>
      <p:sp>
        <p:nvSpPr>
          <p:cNvPr id="26" name="Text Placeholder 10">
            <a:extLst>
              <a:ext uri="{FF2B5EF4-FFF2-40B4-BE49-F238E27FC236}">
                <a16:creationId xmlns:a16="http://schemas.microsoft.com/office/drawing/2014/main" id="{62B78C1C-D213-78C5-FEE3-B3A1D938247B}"/>
              </a:ext>
            </a:extLst>
          </p:cNvPr>
          <p:cNvSpPr txBox="1">
            <a:spLocks/>
          </p:cNvSpPr>
          <p:nvPr>
            <p:custDataLst>
              <p:tags r:id="rId22"/>
            </p:custDataLst>
          </p:nvPr>
        </p:nvSpPr>
        <p:spPr bwMode="auto">
          <a:xfrm>
            <a:off x="3125788" y="2481263"/>
            <a:ext cx="757238"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6237B335-6F53-46AB-95C1-9967360CB835}" type="datetime'''''''''U''''''''''n''i''t''ed ''''St''''a''''tes'''">
              <a:rPr lang="en-GB" altLang="en-US" sz="1000" smtClean="0"/>
              <a:pPr marL="0" indent="0">
                <a:spcBef>
                  <a:spcPct val="0"/>
                </a:spcBef>
                <a:spcAft>
                  <a:spcPct val="0"/>
                </a:spcAft>
                <a:buNone/>
              </a:pPr>
              <a:t>United States</a:t>
            </a:fld>
            <a:endParaRPr lang="en-GB" sz="1000"/>
          </a:p>
        </p:txBody>
      </p:sp>
      <p:sp>
        <p:nvSpPr>
          <p:cNvPr id="25" name="Text Placeholder 10">
            <a:extLst>
              <a:ext uri="{FF2B5EF4-FFF2-40B4-BE49-F238E27FC236}">
                <a16:creationId xmlns:a16="http://schemas.microsoft.com/office/drawing/2014/main" id="{2DDE6A5F-F8C7-EC6F-A2CD-B3964C9E4AF1}"/>
              </a:ext>
            </a:extLst>
          </p:cNvPr>
          <p:cNvSpPr txBox="1">
            <a:spLocks/>
          </p:cNvSpPr>
          <p:nvPr>
            <p:custDataLst>
              <p:tags r:id="rId23"/>
            </p:custDataLst>
          </p:nvPr>
        </p:nvSpPr>
        <p:spPr bwMode="auto">
          <a:xfrm>
            <a:off x="4214813" y="2481263"/>
            <a:ext cx="4064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7C8B79EE-50A6-4513-83BE-86125A82DB29}" type="datetime'E''''''''''''u''''r''''''''''o''''''''''''''''''pe'''''''''">
              <a:rPr lang="en-GB" altLang="en-US" sz="1000" smtClean="0"/>
              <a:pPr marL="0" indent="0">
                <a:spcBef>
                  <a:spcPct val="0"/>
                </a:spcBef>
                <a:spcAft>
                  <a:spcPct val="0"/>
                </a:spcAft>
                <a:buNone/>
              </a:pPr>
              <a:t>Europe</a:t>
            </a:fld>
            <a:endParaRPr lang="en-GB" sz="1000"/>
          </a:p>
        </p:txBody>
      </p:sp>
      <p:sp>
        <p:nvSpPr>
          <p:cNvPr id="27" name="Text Placeholder 10">
            <a:extLst>
              <a:ext uri="{FF2B5EF4-FFF2-40B4-BE49-F238E27FC236}">
                <a16:creationId xmlns:a16="http://schemas.microsoft.com/office/drawing/2014/main" id="{C7B51D96-C4B3-34FF-CF44-D277EE1F6A86}"/>
              </a:ext>
            </a:extLst>
          </p:cNvPr>
          <p:cNvSpPr txBox="1">
            <a:spLocks/>
          </p:cNvSpPr>
          <p:nvPr>
            <p:custDataLst>
              <p:tags r:id="rId24"/>
            </p:custDataLst>
          </p:nvPr>
        </p:nvSpPr>
        <p:spPr bwMode="auto">
          <a:xfrm>
            <a:off x="4953000" y="2481263"/>
            <a:ext cx="7667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C58CB901-FD86-400A-9C4A-0BEFF3C277E9}" type="datetime'R''''''''''''e''''st'''' ''''''o''''''f'' ''''''''Wor''''ld'''">
              <a:rPr lang="en-GB" altLang="en-US" sz="1000" smtClean="0"/>
              <a:pPr marL="0" indent="0">
                <a:spcBef>
                  <a:spcPct val="0"/>
                </a:spcBef>
                <a:spcAft>
                  <a:spcPct val="0"/>
                </a:spcAft>
                <a:buNone/>
              </a:pPr>
              <a:t>Rest of World</a:t>
            </a:fld>
            <a:endParaRPr lang="en-GB" sz="1000"/>
          </a:p>
        </p:txBody>
      </p:sp>
      <p:sp>
        <p:nvSpPr>
          <p:cNvPr id="10" name="Footer Placeholder 5">
            <a:extLst>
              <a:ext uri="{FF2B5EF4-FFF2-40B4-BE49-F238E27FC236}">
                <a16:creationId xmlns:a16="http://schemas.microsoft.com/office/drawing/2014/main" id="{5E57BEB0-1ED3-3147-B68A-FC7308E0340F}"/>
              </a:ext>
            </a:extLst>
          </p:cNvPr>
          <p:cNvSpPr txBox="1">
            <a:spLocks/>
          </p:cNvSpPr>
          <p:nvPr/>
        </p:nvSpPr>
        <p:spPr>
          <a:xfrm>
            <a:off x="334962" y="6183068"/>
            <a:ext cx="9147241" cy="216706"/>
          </a:xfrm>
          <a:prstGeom prst="rect">
            <a:avLst/>
          </a:prstGeom>
        </p:spPr>
        <p:txBody>
          <a:bodyPr vert="horz" lIns="0" tIns="0" rIns="0" bIns="0" rtlCol="0" anchor="t"/>
          <a:lstStyle>
            <a:defPPr>
              <a:defRPr lang="en-US"/>
            </a:defPPr>
            <a:lvl1pPr marL="0" algn="l" defTabSz="914400" rtl="0" eaLnBrk="1" latinLnBrk="0" hangingPunct="1">
              <a:defRPr sz="8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711200">
              <a:defRPr/>
            </a:pPr>
            <a:r>
              <a:rPr lang="en-US" baseline="30000" dirty="0">
                <a:solidFill>
                  <a:schemeClr val="tx1"/>
                </a:solidFill>
              </a:rPr>
              <a:t>1</a:t>
            </a:r>
            <a:r>
              <a:rPr lang="en-US" dirty="0">
                <a:solidFill>
                  <a:schemeClr val="tx1"/>
                </a:solidFill>
              </a:rPr>
              <a:t>2010-2025 data from Energy Institute 2026 Statistical Review of World Energy; 2026-2050 modeled based on IEA Stated Policies scenario, from IEA World Energy Outlook 2025</a:t>
            </a:r>
          </a:p>
          <a:p>
            <a:r>
              <a:rPr lang="en-US" dirty="0">
                <a:solidFill>
                  <a:schemeClr val="tx1"/>
                </a:solidFill>
              </a:rPr>
              <a:t>Sources: </a:t>
            </a:r>
            <a:r>
              <a:rPr lang="en-GB" dirty="0">
                <a:solidFill>
                  <a:schemeClr val="tx1"/>
                </a:solidFill>
                <a:hlinkClick r:id="rId30"/>
              </a:rPr>
              <a:t>Statistical Review of World Energy</a:t>
            </a:r>
            <a:r>
              <a:rPr lang="en-US" dirty="0">
                <a:solidFill>
                  <a:schemeClr val="tx1"/>
                </a:solidFill>
              </a:rPr>
              <a:t> (Energy Institute, 2026); </a:t>
            </a:r>
            <a:r>
              <a:rPr lang="en-GB" dirty="0">
                <a:solidFill>
                  <a:schemeClr val="tx1"/>
                </a:solidFill>
                <a:hlinkClick r:id="rId31"/>
              </a:rPr>
              <a:t>World Energy Outlook 2025</a:t>
            </a:r>
            <a:r>
              <a:rPr lang="en-GB" dirty="0">
                <a:solidFill>
                  <a:schemeClr val="tx1"/>
                </a:solidFill>
              </a:rPr>
              <a:t> (IEA, 2025); </a:t>
            </a:r>
            <a:r>
              <a:rPr lang="en-GB" dirty="0">
                <a:solidFill>
                  <a:schemeClr val="tx1"/>
                </a:solidFill>
                <a:hlinkClick r:id="rId32"/>
              </a:rPr>
              <a:t>Electricity 2026</a:t>
            </a:r>
            <a:r>
              <a:rPr lang="en-GB" dirty="0">
                <a:solidFill>
                  <a:schemeClr val="tx1"/>
                </a:solidFill>
              </a:rPr>
              <a:t> (IEA, 2026); </a:t>
            </a:r>
            <a:r>
              <a:rPr lang="en-GB" dirty="0">
                <a:solidFill>
                  <a:schemeClr val="tx1"/>
                </a:solidFill>
                <a:hlinkClick r:id="rId33"/>
              </a:rPr>
              <a:t>New Energy Outlook</a:t>
            </a:r>
            <a:r>
              <a:rPr lang="en-GB" dirty="0">
                <a:solidFill>
                  <a:schemeClr val="tx1"/>
                </a:solidFill>
              </a:rPr>
              <a:t> (BNEF, 2026); </a:t>
            </a:r>
            <a:r>
              <a:rPr lang="en-GB" dirty="0">
                <a:solidFill>
                  <a:schemeClr val="tx1"/>
                </a:solidFill>
                <a:hlinkClick r:id="rId34"/>
              </a:rPr>
              <a:t>Power generation from renewables set to jump 84% in next five years</a:t>
            </a:r>
            <a:r>
              <a:rPr lang="en-GB" dirty="0">
                <a:solidFill>
                  <a:schemeClr val="tx1"/>
                </a:solidFill>
              </a:rPr>
              <a:t> (BNEF, 2026).</a:t>
            </a:r>
            <a:endParaRPr lang="en-US" dirty="0">
              <a:solidFill>
                <a:schemeClr val="tx1"/>
              </a:solidFill>
            </a:endParaRPr>
          </a:p>
          <a:p>
            <a:pPr defTabSz="711200">
              <a:defRPr/>
            </a:pPr>
            <a:r>
              <a:rPr lang="en-US" dirty="0">
                <a:solidFill>
                  <a:schemeClr val="tx1"/>
                </a:solidFill>
              </a:rPr>
              <a:t>Credit: Pia Doris Morrow, Ariela Farchi, Dominica Wambold, </a:t>
            </a:r>
            <a:r>
              <a:rPr lang="en-US" dirty="0">
                <a:solidFill>
                  <a:srgbClr val="000000"/>
                </a:solidFill>
              </a:rPr>
              <a:t>and </a:t>
            </a:r>
            <a:r>
              <a:rPr lang="en-US" dirty="0">
                <a:solidFill>
                  <a:srgbClr val="000000"/>
                </a:solidFill>
                <a:hlinkClick r:id="rId35"/>
              </a:rPr>
              <a:t>Gernot Wagner</a:t>
            </a:r>
            <a:r>
              <a:rPr lang="en-US" dirty="0">
                <a:solidFill>
                  <a:srgbClr val="000000"/>
                </a:solidFill>
              </a:rPr>
              <a:t>. </a:t>
            </a:r>
            <a:r>
              <a:rPr lang="en-US" dirty="0">
                <a:hlinkClick r:id="rId36"/>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latin typeface="Arial" panose="020B0604020202020204" pitchFamily="34" charset="0"/>
              <a:cs typeface="Arial" panose="020B0604020202020204" pitchFamily="34" charset="0"/>
            </a:endParaRPr>
          </a:p>
        </p:txBody>
      </p:sp>
      <p:sp>
        <p:nvSpPr>
          <p:cNvPr id="298" name="Rectangle 297">
            <a:extLst>
              <a:ext uri="{FF2B5EF4-FFF2-40B4-BE49-F238E27FC236}">
                <a16:creationId xmlns:a16="http://schemas.microsoft.com/office/drawing/2014/main" id="{8D0A794B-9BFE-058B-B77E-F0AF217122F8}"/>
              </a:ext>
            </a:extLst>
          </p:cNvPr>
          <p:cNvSpPr/>
          <p:nvPr/>
        </p:nvSpPr>
        <p:spPr bwMode="gray">
          <a:xfrm>
            <a:off x="5332273" y="2855913"/>
            <a:ext cx="2087843" cy="452794"/>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GB" sz="1050">
                <a:solidFill>
                  <a:schemeClr val="tx1"/>
                </a:solidFill>
              </a:rPr>
              <a:t>“Age of electricity”</a:t>
            </a:r>
          </a:p>
        </p:txBody>
      </p:sp>
      <p:cxnSp>
        <p:nvCxnSpPr>
          <p:cNvPr id="318" name="Straight Arrow Connector 317">
            <a:extLst>
              <a:ext uri="{FF2B5EF4-FFF2-40B4-BE49-F238E27FC236}">
                <a16:creationId xmlns:a16="http://schemas.microsoft.com/office/drawing/2014/main" id="{EFC8FD74-2DC5-357A-12B8-611BF4AECD4C}"/>
              </a:ext>
            </a:extLst>
          </p:cNvPr>
          <p:cNvCxnSpPr/>
          <p:nvPr/>
        </p:nvCxnSpPr>
        <p:spPr bwMode="gray">
          <a:xfrm flipH="1">
            <a:off x="4497388" y="3080783"/>
            <a:ext cx="1069974" cy="0"/>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319" name="Straight Arrow Connector 318">
            <a:extLst>
              <a:ext uri="{FF2B5EF4-FFF2-40B4-BE49-F238E27FC236}">
                <a16:creationId xmlns:a16="http://schemas.microsoft.com/office/drawing/2014/main" id="{47E27B1A-678C-9888-EC37-8BB93A5CDD66}"/>
              </a:ext>
            </a:extLst>
          </p:cNvPr>
          <p:cNvCxnSpPr>
            <a:cxnSpLocks/>
          </p:cNvCxnSpPr>
          <p:nvPr/>
        </p:nvCxnSpPr>
        <p:spPr bwMode="gray">
          <a:xfrm>
            <a:off x="7185026" y="3081338"/>
            <a:ext cx="1069974" cy="0"/>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sp>
        <p:nvSpPr>
          <p:cNvPr id="2" name="Pentagon 1">
            <a:extLst>
              <a:ext uri="{FF2B5EF4-FFF2-40B4-BE49-F238E27FC236}">
                <a16:creationId xmlns:a16="http://schemas.microsoft.com/office/drawing/2014/main" id="{69F593A0-D44F-4F1A-69D9-4240A601CE41}"/>
              </a:ext>
            </a:extLst>
          </p:cNvPr>
          <p:cNvSpPr/>
          <p:nvPr/>
        </p:nvSpPr>
        <p:spPr>
          <a:xfrm>
            <a:off x="0" y="0"/>
            <a:ext cx="1788983" cy="288356"/>
          </a:xfrm>
          <a:prstGeom prst="homePlate">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solidFill>
                <a:effectLst/>
                <a:uLnTx/>
                <a:uFillTx/>
                <a:latin typeface="Arial"/>
                <a:ea typeface="+mn-ea"/>
                <a:cs typeface="+mn-cs"/>
                <a:sym typeface="Arial"/>
              </a:rPr>
              <a:t>Industry Overview</a:t>
            </a:r>
          </a:p>
        </p:txBody>
      </p:sp>
      <p:sp>
        <p:nvSpPr>
          <p:cNvPr id="4" name="Chevron 3">
            <a:extLst>
              <a:ext uri="{FF2B5EF4-FFF2-40B4-BE49-F238E27FC236}">
                <a16:creationId xmlns:a16="http://schemas.microsoft.com/office/drawing/2014/main" id="{50DB36A9-C41C-EBA5-D918-95F6767C59C4}"/>
              </a:ext>
            </a:extLst>
          </p:cNvPr>
          <p:cNvSpPr/>
          <p:nvPr/>
        </p:nvSpPr>
        <p:spPr>
          <a:xfrm>
            <a:off x="1690648"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Optimize</a:t>
            </a:r>
          </a:p>
        </p:txBody>
      </p:sp>
      <p:sp>
        <p:nvSpPr>
          <p:cNvPr id="6" name="Chevron 5">
            <a:extLst>
              <a:ext uri="{FF2B5EF4-FFF2-40B4-BE49-F238E27FC236}">
                <a16:creationId xmlns:a16="http://schemas.microsoft.com/office/drawing/2014/main" id="{19C11416-714C-BA7E-846A-8FAF8CCE13A5}"/>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11" name="Chevron 10">
            <a:extLst>
              <a:ext uri="{FF2B5EF4-FFF2-40B4-BE49-F238E27FC236}">
                <a16:creationId xmlns:a16="http://schemas.microsoft.com/office/drawing/2014/main" id="{60C92DB6-6D7D-04D0-8D70-31DBDAA20B58}"/>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2" name="Chevron 11">
            <a:extLst>
              <a:ext uri="{FF2B5EF4-FFF2-40B4-BE49-F238E27FC236}">
                <a16:creationId xmlns:a16="http://schemas.microsoft.com/office/drawing/2014/main" id="{F8FD4ECA-62AB-8AF5-872D-E91D62427063}"/>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pic>
        <p:nvPicPr>
          <p:cNvPr id="39" name="Picture 38">
            <a:extLst>
              <a:ext uri="{FF2B5EF4-FFF2-40B4-BE49-F238E27FC236}">
                <a16:creationId xmlns:a16="http://schemas.microsoft.com/office/drawing/2014/main" id="{44E9C96C-6CAE-C044-B794-3F996D00CDB1}"/>
              </a:ext>
            </a:extLst>
          </p:cNvPr>
          <p:cNvPicPr>
            <a:picLocks noChangeAspect="1"/>
          </p:cNvPicPr>
          <p:nvPr/>
        </p:nvPicPr>
        <p:blipFill>
          <a:blip r:embed="rId37"/>
          <a:srcRect/>
          <a:stretch>
            <a:fillRect/>
          </a:stretch>
        </p:blipFill>
        <p:spPr>
          <a:xfrm>
            <a:off x="10310936" y="9658"/>
            <a:ext cx="273244" cy="274319"/>
          </a:xfrm>
          <a:prstGeom prst="rect">
            <a:avLst/>
          </a:prstGeom>
        </p:spPr>
      </p:pic>
      <p:sp>
        <p:nvSpPr>
          <p:cNvPr id="40" name="Rectangle 39">
            <a:extLst>
              <a:ext uri="{FF2B5EF4-FFF2-40B4-BE49-F238E27FC236}">
                <a16:creationId xmlns:a16="http://schemas.microsoft.com/office/drawing/2014/main" id="{70F601CB-91E7-358D-AB9F-55469DB692AA}"/>
              </a:ext>
            </a:extLst>
          </p:cNvPr>
          <p:cNvSpPr/>
          <p:nvPr/>
        </p:nvSpPr>
        <p:spPr>
          <a:xfrm>
            <a:off x="10637520" y="0"/>
            <a:ext cx="1554480" cy="288356"/>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Increasing demand</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
        <p:nvSpPr>
          <p:cNvPr id="3" name="Rectangular Callout 2">
            <a:extLst>
              <a:ext uri="{FF2B5EF4-FFF2-40B4-BE49-F238E27FC236}">
                <a16:creationId xmlns:a16="http://schemas.microsoft.com/office/drawing/2014/main" id="{15AFE355-D35C-A1B0-70FE-6394C8C613B8}"/>
              </a:ext>
            </a:extLst>
          </p:cNvPr>
          <p:cNvSpPr/>
          <p:nvPr/>
        </p:nvSpPr>
        <p:spPr bwMode="gray">
          <a:xfrm>
            <a:off x="1485900" y="3308707"/>
            <a:ext cx="1895391" cy="810610"/>
          </a:xfrm>
          <a:prstGeom prst="wedgeRectCallout">
            <a:avLst>
              <a:gd name="adj1" fmla="val 46172"/>
              <a:gd name="adj2" fmla="val 76600"/>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GB" sz="1050" dirty="0">
                <a:solidFill>
                  <a:schemeClr val="bg1"/>
                </a:solidFill>
              </a:rPr>
              <a:t>Before 2025, China was the sole driver of global electricity demand growth.</a:t>
            </a:r>
          </a:p>
        </p:txBody>
      </p:sp>
    </p:spTree>
    <p:extLst>
      <p:ext uri="{BB962C8B-B14F-4D97-AF65-F5344CB8AC3E}">
        <p14:creationId xmlns:p14="http://schemas.microsoft.com/office/powerpoint/2010/main" val="8371474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003307EA-68CD-A227-070A-CCCBB302E2F7}"/>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29" imgW="7772400" imgH="10058400" progId="TCLayout.ActiveDocument.1">
                  <p:embed/>
                </p:oleObj>
              </mc:Choice>
              <mc:Fallback>
                <p:oleObj name="thinkcell Slide" r:id="rId29" imgW="7772400" imgH="10058400" progId="TCLayout.ActiveDocument.1">
                  <p:embed/>
                  <p:pic>
                    <p:nvPicPr>
                      <p:cNvPr id="7" name="think-cell data - do not delete" hidden="1">
                        <a:extLst>
                          <a:ext uri="{FF2B5EF4-FFF2-40B4-BE49-F238E27FC236}">
                            <a16:creationId xmlns:a16="http://schemas.microsoft.com/office/drawing/2014/main" id="{003307EA-68CD-A227-070A-CCCBB302E2F7}"/>
                          </a:ext>
                        </a:extLst>
                      </p:cNvPr>
                      <p:cNvPicPr/>
                      <p:nvPr/>
                    </p:nvPicPr>
                    <p:blipFill>
                      <a:blip r:embed="rId30"/>
                      <a:stretch>
                        <a:fillRect/>
                      </a:stretch>
                    </p:blipFill>
                    <p:spPr>
                      <a:xfrm>
                        <a:off x="1588" y="1588"/>
                        <a:ext cx="1227" cy="1588"/>
                      </a:xfrm>
                      <a:prstGeom prst="rect">
                        <a:avLst/>
                      </a:prstGeom>
                    </p:spPr>
                  </p:pic>
                </p:oleObj>
              </mc:Fallback>
            </mc:AlternateContent>
          </a:graphicData>
        </a:graphic>
      </p:graphicFrame>
      <p:sp>
        <p:nvSpPr>
          <p:cNvPr id="2" name="Text Placeholder 1">
            <a:extLst>
              <a:ext uri="{FF2B5EF4-FFF2-40B4-BE49-F238E27FC236}">
                <a16:creationId xmlns:a16="http://schemas.microsoft.com/office/drawing/2014/main" id="{01928A6B-679F-5B8D-6140-3609D5BF1421}"/>
              </a:ext>
            </a:extLst>
          </p:cNvPr>
          <p:cNvSpPr>
            <a:spLocks noGrp="1"/>
          </p:cNvSpPr>
          <p:nvPr>
            <p:ph type="body" sz="quarter" idx="14"/>
          </p:nvPr>
        </p:nvSpPr>
        <p:spPr/>
        <p:txBody>
          <a:bodyPr/>
          <a:lstStyle/>
          <a:p>
            <a:pPr marL="0" marR="0" lvl="0" indent="0" algn="l" defTabSz="914354" rtl="0" eaLnBrk="1" fontAlgn="auto" latinLnBrk="0" hangingPunct="1">
              <a:lnSpc>
                <a:spcPct val="100000"/>
              </a:lnSpc>
              <a:spcBef>
                <a:spcPts val="600"/>
              </a:spcBef>
              <a:spcAft>
                <a:spcPts val="0"/>
              </a:spcAft>
              <a:buClrTx/>
              <a:buSzTx/>
              <a:buFont typeface="Arial" panose="020B0604020202020204" pitchFamily="34" charset="0"/>
              <a:buNone/>
              <a:tabLst/>
              <a:defRPr/>
            </a:pPr>
            <a:r>
              <a:rPr kumimoji="0" lang="en-GB" sz="1250" b="1" i="0" u="none" strike="noStrike" kern="1200" cap="none" spc="0" normalizeH="0" baseline="0" noProof="0" dirty="0">
                <a:ln>
                  <a:noFill/>
                </a:ln>
                <a:solidFill>
                  <a:srgbClr val="000000"/>
                </a:solidFill>
                <a:effectLst/>
                <a:uLnTx/>
                <a:uFillTx/>
                <a:latin typeface="Arial"/>
                <a:ea typeface="+mn-ea"/>
                <a:cs typeface="+mn-cs"/>
              </a:rPr>
              <a:t>Observations</a:t>
            </a:r>
            <a:endParaRPr kumimoji="0" lang="en-GB" sz="1250" b="0" i="0" u="none" strike="noStrike" kern="1200" cap="none" spc="0" normalizeH="0" baseline="0" noProof="0" dirty="0">
              <a:ln>
                <a:noFill/>
              </a:ln>
              <a:solidFill>
                <a:srgbClr val="000000"/>
              </a:solidFill>
              <a:effectLst/>
              <a:uLnTx/>
              <a:uFillTx/>
              <a:latin typeface="Arial"/>
              <a:ea typeface="+mn-ea"/>
              <a:cs typeface="+mn-cs"/>
            </a:endParaRPr>
          </a:p>
          <a:p>
            <a:pPr marL="180975" marR="0" lvl="0" indent="-180975" algn="l" defTabSz="914354"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GB" sz="1050" b="1" i="0" u="none" strike="noStrike" kern="1200" cap="none" spc="0" normalizeH="0" baseline="0" noProof="0" dirty="0">
                <a:ln>
                  <a:noFill/>
                </a:ln>
                <a:solidFill>
                  <a:srgbClr val="000000"/>
                </a:solidFill>
                <a:effectLst/>
                <a:uLnTx/>
                <a:uFillTx/>
                <a:latin typeface="Arial"/>
                <a:ea typeface="+mn-ea"/>
                <a:cs typeface="+mn-cs"/>
              </a:rPr>
              <a:t>Building and transportation electrification, industry, and data </a:t>
            </a:r>
            <a:r>
              <a:rPr kumimoji="0" lang="en-GB" sz="1050" b="1" i="0" u="none" strike="noStrike" kern="1200" cap="none" spc="0" normalizeH="0" baseline="0" noProof="0" dirty="0" err="1">
                <a:ln>
                  <a:noFill/>
                </a:ln>
                <a:solidFill>
                  <a:srgbClr val="000000"/>
                </a:solidFill>
                <a:effectLst/>
                <a:uLnTx/>
                <a:uFillTx/>
                <a:latin typeface="Arial"/>
                <a:ea typeface="+mn-ea"/>
                <a:cs typeface="+mn-cs"/>
              </a:rPr>
              <a:t>centers</a:t>
            </a:r>
            <a:r>
              <a:rPr kumimoji="0" lang="en-GB" sz="1050" b="1" i="0" u="none" strike="noStrike" kern="1200" cap="none" spc="0" normalizeH="0" baseline="0" noProof="0" dirty="0">
                <a:ln>
                  <a:noFill/>
                </a:ln>
                <a:solidFill>
                  <a:srgbClr val="000000"/>
                </a:solidFill>
                <a:effectLst/>
                <a:uLnTx/>
                <a:uFillTx/>
                <a:latin typeface="Arial"/>
                <a:ea typeface="+mn-ea"/>
                <a:cs typeface="+mn-cs"/>
              </a:rPr>
              <a:t> </a:t>
            </a:r>
            <a:r>
              <a:rPr kumimoji="0" lang="en-GB" sz="1050" b="0" i="0" u="none" strike="noStrike" kern="1200" cap="none" spc="0" normalizeH="0" baseline="0" noProof="0" dirty="0">
                <a:ln>
                  <a:noFill/>
                </a:ln>
                <a:solidFill>
                  <a:srgbClr val="000000"/>
                </a:solidFill>
                <a:effectLst/>
                <a:uLnTx/>
                <a:uFillTx/>
                <a:latin typeface="Arial"/>
                <a:ea typeface="+mn-ea"/>
                <a:cs typeface="+mn-cs"/>
              </a:rPr>
              <a:t>are leading to compounding electricity demand growth in the 2020s</a:t>
            </a:r>
          </a:p>
          <a:p>
            <a:pPr marL="180975" marR="0" lvl="0" indent="-180975" algn="l" defTabSz="914354"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GB" sz="1050" b="0" i="0" u="none" strike="noStrike" kern="1200" cap="none" spc="0" normalizeH="0" baseline="0" noProof="0" dirty="0">
                <a:ln>
                  <a:noFill/>
                </a:ln>
                <a:solidFill>
                  <a:srgbClr val="000000"/>
                </a:solidFill>
                <a:effectLst/>
                <a:uLnTx/>
                <a:uFillTx/>
                <a:latin typeface="Arial"/>
                <a:ea typeface="+mn-ea"/>
                <a:cs typeface="+mn-cs"/>
              </a:rPr>
              <a:t>While </a:t>
            </a:r>
            <a:r>
              <a:rPr kumimoji="0" lang="en-GB" sz="1050" b="1" i="0" u="none" strike="noStrike" kern="1200" cap="none" spc="0" normalizeH="0" baseline="0" noProof="0" dirty="0">
                <a:ln>
                  <a:noFill/>
                </a:ln>
                <a:solidFill>
                  <a:srgbClr val="000000"/>
                </a:solidFill>
                <a:effectLst/>
                <a:uLnTx/>
                <a:uFillTx/>
                <a:latin typeface="Arial"/>
                <a:ea typeface="+mn-ea"/>
                <a:cs typeface="+mn-cs"/>
              </a:rPr>
              <a:t>data </a:t>
            </a:r>
            <a:r>
              <a:rPr kumimoji="0" lang="en-GB" sz="1050" b="1" i="0" u="none" strike="noStrike" kern="1200" cap="none" spc="0" normalizeH="0" baseline="0" noProof="0" dirty="0" err="1">
                <a:ln>
                  <a:noFill/>
                </a:ln>
                <a:solidFill>
                  <a:srgbClr val="000000"/>
                </a:solidFill>
                <a:effectLst/>
                <a:uLnTx/>
                <a:uFillTx/>
                <a:latin typeface="Arial"/>
                <a:ea typeface="+mn-ea"/>
                <a:cs typeface="+mn-cs"/>
              </a:rPr>
              <a:t>center</a:t>
            </a:r>
            <a:r>
              <a:rPr kumimoji="0" lang="en-GB" sz="1050" b="1" i="0" u="none" strike="noStrike" kern="1200" cap="none" spc="0" normalizeH="0" baseline="0" noProof="0" dirty="0">
                <a:ln>
                  <a:noFill/>
                </a:ln>
                <a:solidFill>
                  <a:srgbClr val="000000"/>
                </a:solidFill>
                <a:effectLst/>
                <a:uLnTx/>
                <a:uFillTx/>
                <a:latin typeface="Arial"/>
                <a:ea typeface="+mn-ea"/>
                <a:cs typeface="+mn-cs"/>
              </a:rPr>
              <a:t> </a:t>
            </a:r>
            <a:r>
              <a:rPr kumimoji="0" lang="en-GB" sz="1050" b="0" i="0" u="none" strike="noStrike" kern="1200" cap="none" spc="0" normalizeH="0" baseline="0" noProof="0" dirty="0">
                <a:ln>
                  <a:noFill/>
                </a:ln>
                <a:solidFill>
                  <a:srgbClr val="000000"/>
                </a:solidFill>
                <a:effectLst/>
                <a:uLnTx/>
                <a:uFillTx/>
                <a:latin typeface="Arial"/>
                <a:ea typeface="+mn-ea"/>
                <a:cs typeface="+mn-cs"/>
              </a:rPr>
              <a:t>electricity demand represents a small portion of all growth, its </a:t>
            </a:r>
            <a:r>
              <a:rPr kumimoji="0" lang="en-GB" sz="1050" b="1" i="0" u="none" strike="noStrike" kern="1200" cap="none" spc="0" normalizeH="0" baseline="0" noProof="0" dirty="0">
                <a:ln>
                  <a:noFill/>
                </a:ln>
                <a:solidFill>
                  <a:srgbClr val="000000"/>
                </a:solidFill>
                <a:effectLst/>
                <a:uLnTx/>
                <a:uFillTx/>
                <a:latin typeface="Arial"/>
                <a:ea typeface="+mn-ea"/>
                <a:cs typeface="+mn-cs"/>
              </a:rPr>
              <a:t>average annual growth rate is expected to double again in the years ahead under base scenarios</a:t>
            </a:r>
            <a:r>
              <a:rPr kumimoji="0" lang="en-GB" sz="1050" b="0" i="0" u="none" strike="noStrike" kern="1200" cap="none" spc="0" normalizeH="0" baseline="0" noProof="0" dirty="0">
                <a:ln>
                  <a:noFill/>
                </a:ln>
                <a:solidFill>
                  <a:srgbClr val="000000"/>
                </a:solidFill>
                <a:effectLst/>
                <a:uLnTx/>
                <a:uFillTx/>
                <a:latin typeface="Arial"/>
                <a:ea typeface="+mn-ea"/>
                <a:cs typeface="+mn-cs"/>
              </a:rPr>
              <a:t> and is the leading electricity demand growth driver in the U.S.</a:t>
            </a:r>
          </a:p>
          <a:p>
            <a:pPr marL="180975" marR="0" lvl="0" indent="-180975" algn="l" defTabSz="914354" rtl="0" eaLnBrk="1" fontAlgn="auto" latinLnBrk="0" hangingPunct="1">
              <a:lnSpc>
                <a:spcPct val="100000"/>
              </a:lnSpc>
              <a:spcBef>
                <a:spcPts val="600"/>
              </a:spcBef>
              <a:spcAft>
                <a:spcPts val="0"/>
              </a:spcAft>
              <a:buClrTx/>
              <a:buSzTx/>
              <a:buFont typeface="Arial" panose="020B0604020202020204" pitchFamily="34" charset="0"/>
              <a:buChar char="•"/>
              <a:tabLst/>
              <a:defRPr/>
            </a:pPr>
            <a:r>
              <a:rPr kumimoji="0" lang="en-GB" sz="1050" b="0" i="0" u="none" strike="noStrike" kern="1200" cap="none" spc="0" normalizeH="0" baseline="0" noProof="0" dirty="0">
                <a:ln>
                  <a:noFill/>
                </a:ln>
                <a:solidFill>
                  <a:srgbClr val="000000"/>
                </a:solidFill>
                <a:effectLst/>
                <a:uLnTx/>
                <a:uFillTx/>
                <a:latin typeface="Arial"/>
                <a:ea typeface="+mn-ea"/>
                <a:cs typeface="+mn-cs"/>
              </a:rPr>
              <a:t>Electricity demand characteristics from each of these drivers pose distinct challenges to grids; each </a:t>
            </a:r>
            <a:r>
              <a:rPr kumimoji="0" lang="en-GB" sz="1050" b="1" i="0" u="none" strike="noStrike" kern="1200" cap="none" spc="0" normalizeH="0" baseline="0" noProof="0" dirty="0">
                <a:ln>
                  <a:noFill/>
                </a:ln>
                <a:solidFill>
                  <a:srgbClr val="000000"/>
                </a:solidFill>
                <a:effectLst/>
                <a:uLnTx/>
                <a:uFillTx/>
                <a:latin typeface="Arial"/>
                <a:ea typeface="+mn-ea"/>
                <a:cs typeface="+mn-cs"/>
              </a:rPr>
              <a:t>can drive significant increases in peak as well as average demand</a:t>
            </a:r>
            <a:r>
              <a:rPr kumimoji="0" lang="en-GB" sz="1050" b="0" i="0" u="none" strike="noStrike" kern="1200" cap="none" spc="0" normalizeH="0" baseline="0" noProof="0" dirty="0">
                <a:ln>
                  <a:noFill/>
                </a:ln>
                <a:solidFill>
                  <a:srgbClr val="000000"/>
                </a:solidFill>
                <a:effectLst/>
                <a:uLnTx/>
                <a:uFillTx/>
                <a:latin typeface="Arial"/>
                <a:ea typeface="+mn-ea"/>
                <a:cs typeface="+mn-cs"/>
              </a:rPr>
              <a:t>, with different levels of predictability and control</a:t>
            </a:r>
          </a:p>
          <a:p>
            <a:pPr marL="180975" marR="0" lvl="0" indent="-180975" algn="l" defTabSz="914354" rtl="0" eaLnBrk="1" fontAlgn="auto" latinLnBrk="0" hangingPunct="1">
              <a:lnSpc>
                <a:spcPct val="100000"/>
              </a:lnSpc>
              <a:spcBef>
                <a:spcPts val="600"/>
              </a:spcBef>
              <a:spcAft>
                <a:spcPts val="0"/>
              </a:spcAft>
              <a:buClrTx/>
              <a:buSzTx/>
              <a:buFont typeface="Arial" panose="020B0604020202020204" pitchFamily="34" charset="0"/>
              <a:buChar char="•"/>
              <a:tabLst/>
              <a:defRPr/>
            </a:pPr>
            <a:endParaRPr kumimoji="0" lang="en-GB" sz="1250" b="0" i="0" u="none" strike="noStrike" kern="1200" cap="none" spc="0" normalizeH="0" baseline="0" noProof="0" dirty="0">
              <a:ln>
                <a:noFill/>
              </a:ln>
              <a:solidFill>
                <a:srgbClr val="000000"/>
              </a:solidFill>
              <a:effectLst/>
              <a:uLnTx/>
              <a:uFillTx/>
              <a:latin typeface="Arial"/>
              <a:ea typeface="+mn-ea"/>
              <a:cs typeface="+mn-cs"/>
            </a:endParaRPr>
          </a:p>
        </p:txBody>
      </p:sp>
      <p:sp>
        <p:nvSpPr>
          <p:cNvPr id="3" name="Title 2">
            <a:extLst>
              <a:ext uri="{FF2B5EF4-FFF2-40B4-BE49-F238E27FC236}">
                <a16:creationId xmlns:a16="http://schemas.microsoft.com/office/drawing/2014/main" id="{1BA34350-2DA7-A5EF-E758-08CBB5E5FF77}"/>
              </a:ext>
            </a:extLst>
          </p:cNvPr>
          <p:cNvSpPr>
            <a:spLocks noGrp="1"/>
          </p:cNvSpPr>
          <p:nvPr>
            <p:ph type="title"/>
          </p:nvPr>
        </p:nvSpPr>
        <p:spPr>
          <a:xfrm>
            <a:off x="334963" y="513568"/>
            <a:ext cx="11524806" cy="754846"/>
          </a:xfrm>
        </p:spPr>
        <p:txBody>
          <a:bodyPr vert="horz" wrap="square" lIns="91440" tIns="0" rIns="91440" bIns="0" anchor="t">
            <a:noAutofit/>
          </a:bodyPr>
          <a:lstStyle/>
          <a:p>
            <a:r>
              <a:rPr lang="en-US">
                <a:cs typeface="Arial"/>
              </a:rPr>
              <a:t>Electrification and data centers are among primary drivers accelerating electricity demand across the US, EU, and China</a:t>
            </a:r>
            <a:endParaRPr lang="en-GB"/>
          </a:p>
        </p:txBody>
      </p:sp>
      <p:sp>
        <p:nvSpPr>
          <p:cNvPr id="5" name="Text Placeholder 4">
            <a:extLst>
              <a:ext uri="{FF2B5EF4-FFF2-40B4-BE49-F238E27FC236}">
                <a16:creationId xmlns:a16="http://schemas.microsoft.com/office/drawing/2014/main" id="{30508B8C-6B21-58F6-71D2-8A7E8D0EEDAC}"/>
              </a:ext>
            </a:extLst>
          </p:cNvPr>
          <p:cNvSpPr>
            <a:spLocks noGrp="1"/>
          </p:cNvSpPr>
          <p:nvPr>
            <p:ph type="body" sz="quarter" idx="13"/>
          </p:nvPr>
        </p:nvSpPr>
        <p:spPr>
          <a:xfrm>
            <a:off x="329184" y="1228782"/>
            <a:ext cx="8705088" cy="817863"/>
          </a:xfrm>
        </p:spPr>
        <p:txBody>
          <a:bodyPr/>
          <a:lstStyle/>
          <a:p>
            <a:r>
              <a:rPr lang="en-US" dirty="0"/>
              <a:t>By 2030, data centers projected to account for ~50% of U.S. demand growth, building and transport electrification lead in the EU, and industrial electrification in China</a:t>
            </a:r>
            <a:endParaRPr lang="en-GB" dirty="0"/>
          </a:p>
        </p:txBody>
      </p:sp>
      <p:pic>
        <p:nvPicPr>
          <p:cNvPr id="98" name="Picture 97">
            <a:extLst>
              <a:ext uri="{FF2B5EF4-FFF2-40B4-BE49-F238E27FC236}">
                <a16:creationId xmlns:a16="http://schemas.microsoft.com/office/drawing/2014/main" id="{CE031F82-E03A-3062-720E-8C46032E4039}"/>
              </a:ext>
            </a:extLst>
          </p:cNvPr>
          <p:cNvPicPr>
            <a:picLocks noChangeAspect="1"/>
          </p:cNvPicPr>
          <p:nvPr/>
        </p:nvPicPr>
        <p:blipFill>
          <a:blip r:embed="rId31" cstate="screen">
            <a:extLst>
              <a:ext uri="{28A0092B-C50C-407E-A947-70E740481C1C}">
                <a14:useLocalDpi xmlns:a14="http://schemas.microsoft.com/office/drawing/2010/main"/>
              </a:ext>
            </a:extLst>
          </a:blip>
          <a:stretch>
            <a:fillRect/>
          </a:stretch>
        </p:blipFill>
        <p:spPr>
          <a:xfrm>
            <a:off x="7411412" y="2714625"/>
            <a:ext cx="293678" cy="195786"/>
          </a:xfrm>
          <a:prstGeom prst="rect">
            <a:avLst/>
          </a:prstGeom>
        </p:spPr>
      </p:pic>
      <p:graphicFrame>
        <p:nvGraphicFramePr>
          <p:cNvPr id="9" name="Chart 8">
            <a:extLst>
              <a:ext uri="{FF2B5EF4-FFF2-40B4-BE49-F238E27FC236}">
                <a16:creationId xmlns:a16="http://schemas.microsoft.com/office/drawing/2014/main" id="{0ABC0461-8E21-F0C8-35B0-339B10A67F23}"/>
              </a:ext>
            </a:extLst>
          </p:cNvPr>
          <p:cNvGraphicFramePr/>
          <p:nvPr>
            <p:custDataLst>
              <p:tags r:id="rId2"/>
            </p:custDataLst>
          </p:nvPr>
        </p:nvGraphicFramePr>
        <p:xfrm>
          <a:off x="258763" y="2935288"/>
          <a:ext cx="2800350" cy="3200400"/>
        </p:xfrm>
        <a:graphic>
          <a:graphicData uri="http://schemas.openxmlformats.org/drawingml/2006/chart">
            <c:chart xmlns:c="http://schemas.openxmlformats.org/drawingml/2006/chart" xmlns:r="http://schemas.openxmlformats.org/officeDocument/2006/relationships" r:id="rId32"/>
          </a:graphicData>
        </a:graphic>
      </p:graphicFrame>
      <p:sp>
        <p:nvSpPr>
          <p:cNvPr id="100" name="Text Placeholder 10">
            <a:extLst>
              <a:ext uri="{FF2B5EF4-FFF2-40B4-BE49-F238E27FC236}">
                <a16:creationId xmlns:a16="http://schemas.microsoft.com/office/drawing/2014/main" id="{6FE007FF-96E8-C4CC-4223-0DDF4487AA54}"/>
              </a:ext>
            </a:extLst>
          </p:cNvPr>
          <p:cNvSpPr txBox="1">
            <a:spLocks/>
          </p:cNvSpPr>
          <p:nvPr>
            <p:custDataLst>
              <p:tags r:id="rId3"/>
            </p:custDataLst>
          </p:nvPr>
        </p:nvSpPr>
        <p:spPr bwMode="auto">
          <a:xfrm>
            <a:off x="808038" y="6022975"/>
            <a:ext cx="6143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3DCE0E68-2266-4B92-80C4-37A9D4C2C73A}" type="datetime'''''20''''''''''1''''''5''''-''2''''0''2''''''''''''''''''0'">
              <a:rPr lang="en-US" altLang="en-US" sz="1000" smtClean="0"/>
              <a:pPr marL="0" indent="0" algn="ctr">
                <a:spcBef>
                  <a:spcPct val="0"/>
                </a:spcBef>
                <a:spcAft>
                  <a:spcPct val="0"/>
                </a:spcAft>
                <a:buNone/>
              </a:pPr>
              <a:t>2015-2020</a:t>
            </a:fld>
            <a:endParaRPr lang="en-US" sz="1000"/>
          </a:p>
        </p:txBody>
      </p:sp>
      <p:sp>
        <p:nvSpPr>
          <p:cNvPr id="101" name="Text Placeholder 10">
            <a:extLst>
              <a:ext uri="{FF2B5EF4-FFF2-40B4-BE49-F238E27FC236}">
                <a16:creationId xmlns:a16="http://schemas.microsoft.com/office/drawing/2014/main" id="{609A6C67-264F-BAE6-A54B-8B9457E9702B}"/>
              </a:ext>
            </a:extLst>
          </p:cNvPr>
          <p:cNvSpPr txBox="1">
            <a:spLocks/>
          </p:cNvSpPr>
          <p:nvPr>
            <p:custDataLst>
              <p:tags r:id="rId4"/>
            </p:custDataLst>
          </p:nvPr>
        </p:nvSpPr>
        <p:spPr bwMode="auto">
          <a:xfrm>
            <a:off x="1552575" y="6022975"/>
            <a:ext cx="6143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953CC9CD-1465-4C25-8926-33D92AA0EEA0}" type="datetime'''''''''''20''''20''''''-''''2''0''''''''''''''''25'''''''''''">
              <a:rPr lang="en-US" altLang="en-US" sz="1000" smtClean="0"/>
              <a:pPr marL="0" indent="0" algn="ctr">
                <a:spcBef>
                  <a:spcPct val="0"/>
                </a:spcBef>
                <a:spcAft>
                  <a:spcPct val="0"/>
                </a:spcAft>
                <a:buNone/>
              </a:pPr>
              <a:t>2020-2025</a:t>
            </a:fld>
            <a:endParaRPr lang="en-US" sz="1000"/>
          </a:p>
        </p:txBody>
      </p:sp>
      <p:sp>
        <p:nvSpPr>
          <p:cNvPr id="102" name="Text Placeholder 10">
            <a:extLst>
              <a:ext uri="{FF2B5EF4-FFF2-40B4-BE49-F238E27FC236}">
                <a16:creationId xmlns:a16="http://schemas.microsoft.com/office/drawing/2014/main" id="{9875962B-72D4-D117-A801-96D0C5B1F83E}"/>
              </a:ext>
            </a:extLst>
          </p:cNvPr>
          <p:cNvSpPr txBox="1">
            <a:spLocks/>
          </p:cNvSpPr>
          <p:nvPr>
            <p:custDataLst>
              <p:tags r:id="rId5"/>
            </p:custDataLst>
          </p:nvPr>
        </p:nvSpPr>
        <p:spPr bwMode="auto">
          <a:xfrm>
            <a:off x="2297113" y="6022975"/>
            <a:ext cx="6143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751FD69B-FD6A-4F72-8D4C-ADE4567962C6}" type="datetime'''20''''''''2''''''''''''''5''-''''2''''''0''''''''''''30'''">
              <a:rPr lang="en-US" altLang="en-US" sz="1000" smtClean="0"/>
              <a:pPr marL="0" indent="0" algn="ctr">
                <a:spcBef>
                  <a:spcPct val="0"/>
                </a:spcBef>
                <a:spcAft>
                  <a:spcPct val="0"/>
                </a:spcAft>
                <a:buNone/>
              </a:pPr>
              <a:t>2025-2030</a:t>
            </a:fld>
            <a:endParaRPr lang="en-US" sz="1000"/>
          </a:p>
        </p:txBody>
      </p:sp>
      <p:sp>
        <p:nvSpPr>
          <p:cNvPr id="103" name="Rectangle 102">
            <a:extLst>
              <a:ext uri="{FF2B5EF4-FFF2-40B4-BE49-F238E27FC236}">
                <a16:creationId xmlns:a16="http://schemas.microsoft.com/office/drawing/2014/main" id="{3EFED5FB-99C8-FD4F-0D8D-0AA5BC3FEC4C}"/>
              </a:ext>
            </a:extLst>
          </p:cNvPr>
          <p:cNvSpPr/>
          <p:nvPr>
            <p:custDataLst>
              <p:tags r:id="rId6"/>
            </p:custDataLst>
          </p:nvPr>
        </p:nvSpPr>
        <p:spPr bwMode="auto">
          <a:xfrm>
            <a:off x="442913" y="2366963"/>
            <a:ext cx="179388" cy="133350"/>
          </a:xfrm>
          <a:prstGeom prst="rect">
            <a:avLst/>
          </a:prstGeom>
          <a:solidFill>
            <a:schemeClr val="accent6"/>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104" name="Rectangle 103">
            <a:extLst>
              <a:ext uri="{FF2B5EF4-FFF2-40B4-BE49-F238E27FC236}">
                <a16:creationId xmlns:a16="http://schemas.microsoft.com/office/drawing/2014/main" id="{F1795532-77FE-76B8-81D8-4E3F8B159C46}"/>
              </a:ext>
            </a:extLst>
          </p:cNvPr>
          <p:cNvSpPr/>
          <p:nvPr>
            <p:custDataLst>
              <p:tags r:id="rId7"/>
            </p:custDataLst>
          </p:nvPr>
        </p:nvSpPr>
        <p:spPr bwMode="auto">
          <a:xfrm>
            <a:off x="1223963" y="2366963"/>
            <a:ext cx="179388" cy="133350"/>
          </a:xfrm>
          <a:prstGeom prst="rect">
            <a:avLst/>
          </a:prstGeom>
          <a:solidFill>
            <a:schemeClr val="accent1"/>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105" name="Rectangle 104">
            <a:extLst>
              <a:ext uri="{FF2B5EF4-FFF2-40B4-BE49-F238E27FC236}">
                <a16:creationId xmlns:a16="http://schemas.microsoft.com/office/drawing/2014/main" id="{2581B119-3CEE-B528-D65D-7D1DA39BE147}"/>
              </a:ext>
            </a:extLst>
          </p:cNvPr>
          <p:cNvSpPr/>
          <p:nvPr>
            <p:custDataLst>
              <p:tags r:id="rId8"/>
            </p:custDataLst>
          </p:nvPr>
        </p:nvSpPr>
        <p:spPr bwMode="auto">
          <a:xfrm>
            <a:off x="1984375" y="2366963"/>
            <a:ext cx="179388" cy="133350"/>
          </a:xfrm>
          <a:prstGeom prst="rect">
            <a:avLst/>
          </a:prstGeom>
          <a:solidFill>
            <a:srgbClr val="364D6E"/>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106" name="Rectangle 105">
            <a:extLst>
              <a:ext uri="{FF2B5EF4-FFF2-40B4-BE49-F238E27FC236}">
                <a16:creationId xmlns:a16="http://schemas.microsoft.com/office/drawing/2014/main" id="{E0386D60-32E1-A9B2-83C9-99E54C3A59E3}"/>
              </a:ext>
            </a:extLst>
          </p:cNvPr>
          <p:cNvSpPr/>
          <p:nvPr>
            <p:custDataLst>
              <p:tags r:id="rId9"/>
            </p:custDataLst>
          </p:nvPr>
        </p:nvSpPr>
        <p:spPr bwMode="auto">
          <a:xfrm>
            <a:off x="2997200" y="2366963"/>
            <a:ext cx="179388" cy="133350"/>
          </a:xfrm>
          <a:prstGeom prst="rect">
            <a:avLst/>
          </a:prstGeom>
          <a:solidFill>
            <a:schemeClr val="accent3"/>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107" name="Rectangle 106">
            <a:extLst>
              <a:ext uri="{FF2B5EF4-FFF2-40B4-BE49-F238E27FC236}">
                <a16:creationId xmlns:a16="http://schemas.microsoft.com/office/drawing/2014/main" id="{F1C9E09A-8434-7A70-6A8E-940E1B2145C5}"/>
              </a:ext>
            </a:extLst>
          </p:cNvPr>
          <p:cNvSpPr/>
          <p:nvPr>
            <p:custDataLst>
              <p:tags r:id="rId10"/>
            </p:custDataLst>
          </p:nvPr>
        </p:nvSpPr>
        <p:spPr bwMode="auto">
          <a:xfrm>
            <a:off x="4044950" y="2366963"/>
            <a:ext cx="179388" cy="133350"/>
          </a:xfrm>
          <a:prstGeom prst="rect">
            <a:avLst/>
          </a:prstGeom>
          <a:solidFill>
            <a:srgbClr val="6F8DB9"/>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108" name="Rectangle 107">
            <a:extLst>
              <a:ext uri="{FF2B5EF4-FFF2-40B4-BE49-F238E27FC236}">
                <a16:creationId xmlns:a16="http://schemas.microsoft.com/office/drawing/2014/main" id="{918EA28E-18A8-BEFE-913C-0D446C29D9DC}"/>
              </a:ext>
            </a:extLst>
          </p:cNvPr>
          <p:cNvSpPr/>
          <p:nvPr>
            <p:custDataLst>
              <p:tags r:id="rId11"/>
            </p:custDataLst>
          </p:nvPr>
        </p:nvSpPr>
        <p:spPr bwMode="auto">
          <a:xfrm>
            <a:off x="5246688" y="2366963"/>
            <a:ext cx="179388" cy="133350"/>
          </a:xfrm>
          <a:prstGeom prst="rect">
            <a:avLst/>
          </a:prstGeom>
          <a:solidFill>
            <a:srgbClr val="9DB1CF"/>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109" name="Rectangle 108">
            <a:extLst>
              <a:ext uri="{FF2B5EF4-FFF2-40B4-BE49-F238E27FC236}">
                <a16:creationId xmlns:a16="http://schemas.microsoft.com/office/drawing/2014/main" id="{07865336-B791-5496-C3D5-2A6739CBCBD4}"/>
              </a:ext>
            </a:extLst>
          </p:cNvPr>
          <p:cNvSpPr/>
          <p:nvPr>
            <p:custDataLst>
              <p:tags r:id="rId12"/>
            </p:custDataLst>
          </p:nvPr>
        </p:nvSpPr>
        <p:spPr bwMode="auto">
          <a:xfrm>
            <a:off x="6119813" y="2366963"/>
            <a:ext cx="179388" cy="133350"/>
          </a:xfrm>
          <a:prstGeom prst="rect">
            <a:avLst/>
          </a:prstGeom>
          <a:solidFill>
            <a:srgbClr val="C3CFE1"/>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110" name="Text Placeholder 10">
            <a:extLst>
              <a:ext uri="{FF2B5EF4-FFF2-40B4-BE49-F238E27FC236}">
                <a16:creationId xmlns:a16="http://schemas.microsoft.com/office/drawing/2014/main" id="{0BA330B9-B691-585C-8F50-3B7B8AD463BD}"/>
              </a:ext>
            </a:extLst>
          </p:cNvPr>
          <p:cNvSpPr>
            <a:spLocks/>
          </p:cNvSpPr>
          <p:nvPr>
            <p:custDataLst>
              <p:tags r:id="rId13"/>
            </p:custDataLst>
          </p:nvPr>
        </p:nvSpPr>
        <p:spPr bwMode="auto">
          <a:xfrm>
            <a:off x="673100" y="2362200"/>
            <a:ext cx="4492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2B97F7EC-D90F-4A5B-A827-18F38F258C55}" type="datetime'''''''''''''''I''''''''n''''''''d''u''st''''''''''''''r''y'''">
              <a:rPr lang="en-GB" altLang="en-US" sz="1000" smtClean="0"/>
              <a:pPr marL="0" lvl="0" indent="0">
                <a:spcBef>
                  <a:spcPct val="0"/>
                </a:spcBef>
                <a:spcAft>
                  <a:spcPct val="0"/>
                </a:spcAft>
                <a:buNone/>
              </a:pPr>
              <a:t>Industry</a:t>
            </a:fld>
            <a:endParaRPr lang="en-GB" sz="1000"/>
          </a:p>
        </p:txBody>
      </p:sp>
      <p:sp>
        <p:nvSpPr>
          <p:cNvPr id="111" name="Text Placeholder 10">
            <a:extLst>
              <a:ext uri="{FF2B5EF4-FFF2-40B4-BE49-F238E27FC236}">
                <a16:creationId xmlns:a16="http://schemas.microsoft.com/office/drawing/2014/main" id="{59F2A12B-6BA8-784B-92E8-B2461D9E3F48}"/>
              </a:ext>
            </a:extLst>
          </p:cNvPr>
          <p:cNvSpPr>
            <a:spLocks/>
          </p:cNvSpPr>
          <p:nvPr>
            <p:custDataLst>
              <p:tags r:id="rId14"/>
            </p:custDataLst>
          </p:nvPr>
        </p:nvSpPr>
        <p:spPr bwMode="auto">
          <a:xfrm>
            <a:off x="1454150" y="2362200"/>
            <a:ext cx="428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2C1B6E7A-3ACD-4AE9-8899-A20A427A0DFB}" type="datetime'''''''''''''Co''''''o''''''''''''''''''''''''''l''''in''''g'">
              <a:rPr lang="en-GB" altLang="en-US" sz="1000" smtClean="0"/>
              <a:pPr marL="0" lvl="0" indent="0">
                <a:spcBef>
                  <a:spcPct val="0"/>
                </a:spcBef>
                <a:spcAft>
                  <a:spcPct val="0"/>
                </a:spcAft>
                <a:buNone/>
              </a:pPr>
              <a:t>Cooling</a:t>
            </a:fld>
            <a:endParaRPr lang="en-GB" sz="1000"/>
          </a:p>
        </p:txBody>
      </p:sp>
      <p:sp>
        <p:nvSpPr>
          <p:cNvPr id="112" name="Text Placeholder 10">
            <a:extLst>
              <a:ext uri="{FF2B5EF4-FFF2-40B4-BE49-F238E27FC236}">
                <a16:creationId xmlns:a16="http://schemas.microsoft.com/office/drawing/2014/main" id="{6EA6819C-080F-7CBE-BFDB-8FE20E401F30}"/>
              </a:ext>
            </a:extLst>
          </p:cNvPr>
          <p:cNvSpPr>
            <a:spLocks/>
          </p:cNvSpPr>
          <p:nvPr>
            <p:custDataLst>
              <p:tags r:id="rId15"/>
            </p:custDataLst>
          </p:nvPr>
        </p:nvSpPr>
        <p:spPr bwMode="auto">
          <a:xfrm>
            <a:off x="2214563" y="2362200"/>
            <a:ext cx="681038"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52EB13C8-599C-4805-B336-2363C100F854}" type="datetime'H''''''''''''''''e''a''''''''''t pump''''s'''''''''''''''">
              <a:rPr lang="en-GB" altLang="en-US" sz="1000" smtClean="0"/>
              <a:pPr marL="0" lvl="0" indent="0">
                <a:spcBef>
                  <a:spcPct val="0"/>
                </a:spcBef>
                <a:spcAft>
                  <a:spcPct val="0"/>
                </a:spcAft>
                <a:buNone/>
              </a:pPr>
              <a:t>Heat pumps</a:t>
            </a:fld>
            <a:endParaRPr lang="en-GB" sz="1000"/>
          </a:p>
        </p:txBody>
      </p:sp>
      <p:sp>
        <p:nvSpPr>
          <p:cNvPr id="113" name="Text Placeholder 10">
            <a:extLst>
              <a:ext uri="{FF2B5EF4-FFF2-40B4-BE49-F238E27FC236}">
                <a16:creationId xmlns:a16="http://schemas.microsoft.com/office/drawing/2014/main" id="{5AF8CCD0-73E9-404E-0638-1279394E2A45}"/>
              </a:ext>
            </a:extLst>
          </p:cNvPr>
          <p:cNvSpPr>
            <a:spLocks/>
          </p:cNvSpPr>
          <p:nvPr>
            <p:custDataLst>
              <p:tags r:id="rId16"/>
            </p:custDataLst>
          </p:nvPr>
        </p:nvSpPr>
        <p:spPr bwMode="auto">
          <a:xfrm>
            <a:off x="3227388" y="2362200"/>
            <a:ext cx="7159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5864D253-8A15-452D-BB1A-7500CDF3AE82}" type="datetime'Dat''''''''''''''a c''''en''''''''''''te''r''''''''s'''''''''">
              <a:rPr lang="en-GB" altLang="en-US" sz="1000" smtClean="0"/>
              <a:pPr marL="0" lvl="0" indent="0">
                <a:spcBef>
                  <a:spcPct val="0"/>
                </a:spcBef>
                <a:spcAft>
                  <a:spcPct val="0"/>
                </a:spcAft>
                <a:buNone/>
              </a:pPr>
              <a:t>Data centers</a:t>
            </a:fld>
            <a:endParaRPr lang="en-GB" sz="1000"/>
          </a:p>
        </p:txBody>
      </p:sp>
      <p:sp>
        <p:nvSpPr>
          <p:cNvPr id="114" name="Text Placeholder 10">
            <a:extLst>
              <a:ext uri="{FF2B5EF4-FFF2-40B4-BE49-F238E27FC236}">
                <a16:creationId xmlns:a16="http://schemas.microsoft.com/office/drawing/2014/main" id="{4265C9DA-58F7-E7AB-2514-8D0AB1F8F2BC}"/>
              </a:ext>
            </a:extLst>
          </p:cNvPr>
          <p:cNvSpPr>
            <a:spLocks/>
          </p:cNvSpPr>
          <p:nvPr>
            <p:custDataLst>
              <p:tags r:id="rId17"/>
            </p:custDataLst>
          </p:nvPr>
        </p:nvSpPr>
        <p:spPr bwMode="auto">
          <a:xfrm>
            <a:off x="4275138" y="2362200"/>
            <a:ext cx="86995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8C135484-1155-47A3-876A-CD09C6A57B1A}" type="datetime'''''''''R''e''''''s''t o''f ''''b''ui''l''di''''n''''g'">
              <a:rPr lang="en-GB" altLang="en-US" sz="1000" smtClean="0"/>
              <a:pPr marL="0" lvl="0" indent="0">
                <a:spcBef>
                  <a:spcPct val="0"/>
                </a:spcBef>
                <a:spcAft>
                  <a:spcPct val="0"/>
                </a:spcAft>
                <a:buNone/>
              </a:pPr>
              <a:t>Rest of building</a:t>
            </a:fld>
            <a:endParaRPr lang="en-GB" sz="1000"/>
          </a:p>
        </p:txBody>
      </p:sp>
      <p:sp>
        <p:nvSpPr>
          <p:cNvPr id="115" name="Text Placeholder 10">
            <a:extLst>
              <a:ext uri="{FF2B5EF4-FFF2-40B4-BE49-F238E27FC236}">
                <a16:creationId xmlns:a16="http://schemas.microsoft.com/office/drawing/2014/main" id="{DC880684-59E3-943F-5496-0C2924EFEC4E}"/>
              </a:ext>
            </a:extLst>
          </p:cNvPr>
          <p:cNvSpPr>
            <a:spLocks/>
          </p:cNvSpPr>
          <p:nvPr>
            <p:custDataLst>
              <p:tags r:id="rId18"/>
            </p:custDataLst>
          </p:nvPr>
        </p:nvSpPr>
        <p:spPr bwMode="auto">
          <a:xfrm>
            <a:off x="5476875" y="2362200"/>
            <a:ext cx="541338"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3F1AA3C2-6B88-4601-8684-1995C9058E29}" type="datetime'T''ra''n''s''''''''''p''''o''''''''''''''r''t'''''''">
              <a:rPr lang="en-GB" altLang="en-US" sz="1000" smtClean="0"/>
              <a:pPr marL="0" lvl="0" indent="0">
                <a:spcBef>
                  <a:spcPct val="0"/>
                </a:spcBef>
                <a:spcAft>
                  <a:spcPct val="0"/>
                </a:spcAft>
                <a:buNone/>
              </a:pPr>
              <a:t>Transport</a:t>
            </a:fld>
            <a:endParaRPr lang="en-GB" sz="1000"/>
          </a:p>
        </p:txBody>
      </p:sp>
      <p:sp>
        <p:nvSpPr>
          <p:cNvPr id="116" name="Text Placeholder 10">
            <a:extLst>
              <a:ext uri="{FF2B5EF4-FFF2-40B4-BE49-F238E27FC236}">
                <a16:creationId xmlns:a16="http://schemas.microsoft.com/office/drawing/2014/main" id="{89F7BD00-C90C-C2D6-1005-3730C415B490}"/>
              </a:ext>
            </a:extLst>
          </p:cNvPr>
          <p:cNvSpPr>
            <a:spLocks/>
          </p:cNvSpPr>
          <p:nvPr>
            <p:custDataLst>
              <p:tags r:id="rId19"/>
            </p:custDataLst>
          </p:nvPr>
        </p:nvSpPr>
        <p:spPr bwMode="auto">
          <a:xfrm>
            <a:off x="6350000" y="2362200"/>
            <a:ext cx="31591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15EE5810-FEE0-45FC-8A5A-688189A1931C}" type="datetime'''''''''''''O''''''t''h''''''''''''''''''''''''''''e''r'">
              <a:rPr lang="en-GB" altLang="en-US" sz="1000" smtClean="0"/>
              <a:pPr marL="0" lvl="0" indent="0">
                <a:spcBef>
                  <a:spcPct val="0"/>
                </a:spcBef>
                <a:spcAft>
                  <a:spcPct val="0"/>
                </a:spcAft>
                <a:buNone/>
              </a:pPr>
              <a:t>Other</a:t>
            </a:fld>
            <a:endParaRPr lang="en-GB" sz="1000"/>
          </a:p>
        </p:txBody>
      </p:sp>
      <p:graphicFrame>
        <p:nvGraphicFramePr>
          <p:cNvPr id="11" name="Chart 10">
            <a:extLst>
              <a:ext uri="{FF2B5EF4-FFF2-40B4-BE49-F238E27FC236}">
                <a16:creationId xmlns:a16="http://schemas.microsoft.com/office/drawing/2014/main" id="{10785417-DD85-3D2B-D60F-1CC08475D27A}"/>
              </a:ext>
            </a:extLst>
          </p:cNvPr>
          <p:cNvGraphicFramePr/>
          <p:nvPr>
            <p:custDataLst>
              <p:tags r:id="rId20"/>
            </p:custDataLst>
          </p:nvPr>
        </p:nvGraphicFramePr>
        <p:xfrm>
          <a:off x="3308350" y="2935288"/>
          <a:ext cx="2890838" cy="3200400"/>
        </p:xfrm>
        <a:graphic>
          <a:graphicData uri="http://schemas.openxmlformats.org/drawingml/2006/chart">
            <c:chart xmlns:c="http://schemas.openxmlformats.org/drawingml/2006/chart" xmlns:r="http://schemas.openxmlformats.org/officeDocument/2006/relationships" r:id="rId33"/>
          </a:graphicData>
        </a:graphic>
      </p:graphicFrame>
      <p:sp>
        <p:nvSpPr>
          <p:cNvPr id="118" name="Text Placeholder 10">
            <a:extLst>
              <a:ext uri="{FF2B5EF4-FFF2-40B4-BE49-F238E27FC236}">
                <a16:creationId xmlns:a16="http://schemas.microsoft.com/office/drawing/2014/main" id="{EE3782FA-479D-4ED7-22C9-4DDA0AAE6CF7}"/>
              </a:ext>
            </a:extLst>
          </p:cNvPr>
          <p:cNvSpPr txBox="1">
            <a:spLocks/>
          </p:cNvSpPr>
          <p:nvPr>
            <p:custDataLst>
              <p:tags r:id="rId21"/>
            </p:custDataLst>
          </p:nvPr>
        </p:nvSpPr>
        <p:spPr bwMode="auto">
          <a:xfrm>
            <a:off x="3873500" y="6022975"/>
            <a:ext cx="6143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D41B94AE-A25F-4285-B7D6-A589C44904AF}" type="datetime'''20''''''''''''1''''''''''''5''''''''-202''0'''''''''''">
              <a:rPr lang="en-US" altLang="en-US" sz="1000" smtClean="0"/>
              <a:pPr marL="0" indent="0" algn="ctr">
                <a:spcBef>
                  <a:spcPct val="0"/>
                </a:spcBef>
                <a:spcAft>
                  <a:spcPct val="0"/>
                </a:spcAft>
                <a:buNone/>
              </a:pPr>
              <a:t>2015-2020</a:t>
            </a:fld>
            <a:endParaRPr lang="en-US" sz="1000"/>
          </a:p>
        </p:txBody>
      </p:sp>
      <p:sp>
        <p:nvSpPr>
          <p:cNvPr id="119" name="Text Placeholder 10">
            <a:extLst>
              <a:ext uri="{FF2B5EF4-FFF2-40B4-BE49-F238E27FC236}">
                <a16:creationId xmlns:a16="http://schemas.microsoft.com/office/drawing/2014/main" id="{C5491533-6B7F-0C8F-5975-A667EEA63917}"/>
              </a:ext>
            </a:extLst>
          </p:cNvPr>
          <p:cNvSpPr txBox="1">
            <a:spLocks/>
          </p:cNvSpPr>
          <p:nvPr>
            <p:custDataLst>
              <p:tags r:id="rId22"/>
            </p:custDataLst>
          </p:nvPr>
        </p:nvSpPr>
        <p:spPr bwMode="auto">
          <a:xfrm>
            <a:off x="4648200" y="6022975"/>
            <a:ext cx="6143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476A0B68-44E0-4486-9194-3B74101B909A}" type="datetime'''''''2''''0''2''0''-''''''2''0''''''2''''5'''''''">
              <a:rPr lang="en-US" altLang="en-US" sz="1000" smtClean="0"/>
              <a:pPr marL="0" indent="0" algn="ctr">
                <a:spcBef>
                  <a:spcPct val="0"/>
                </a:spcBef>
                <a:spcAft>
                  <a:spcPct val="0"/>
                </a:spcAft>
                <a:buNone/>
              </a:pPr>
              <a:t>2020-2025</a:t>
            </a:fld>
            <a:endParaRPr lang="en-US" sz="1000"/>
          </a:p>
        </p:txBody>
      </p:sp>
      <p:sp>
        <p:nvSpPr>
          <p:cNvPr id="120" name="Text Placeholder 10">
            <a:extLst>
              <a:ext uri="{FF2B5EF4-FFF2-40B4-BE49-F238E27FC236}">
                <a16:creationId xmlns:a16="http://schemas.microsoft.com/office/drawing/2014/main" id="{24566DAE-F5AC-1B73-3862-D61BEDDD6E64}"/>
              </a:ext>
            </a:extLst>
          </p:cNvPr>
          <p:cNvSpPr txBox="1">
            <a:spLocks/>
          </p:cNvSpPr>
          <p:nvPr>
            <p:custDataLst>
              <p:tags r:id="rId23"/>
            </p:custDataLst>
          </p:nvPr>
        </p:nvSpPr>
        <p:spPr bwMode="auto">
          <a:xfrm>
            <a:off x="5422900" y="6022975"/>
            <a:ext cx="6143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4E3683BA-2506-4F3B-862C-16CB0BC62A73}" type="datetime'''''''''2''''''''0''''''''''2''5''''-''''''2''03''''''''''0'">
              <a:rPr lang="en-US" altLang="en-US" sz="1000" smtClean="0"/>
              <a:pPr marL="0" indent="0" algn="ctr">
                <a:spcBef>
                  <a:spcPct val="0"/>
                </a:spcBef>
                <a:spcAft>
                  <a:spcPct val="0"/>
                </a:spcAft>
                <a:buNone/>
              </a:pPr>
              <a:t>2025-2030</a:t>
            </a:fld>
            <a:endParaRPr lang="en-US" sz="1000"/>
          </a:p>
        </p:txBody>
      </p:sp>
      <p:sp>
        <p:nvSpPr>
          <p:cNvPr id="121" name="TextBox 120">
            <a:extLst>
              <a:ext uri="{FF2B5EF4-FFF2-40B4-BE49-F238E27FC236}">
                <a16:creationId xmlns:a16="http://schemas.microsoft.com/office/drawing/2014/main" id="{6E72E9E8-E1D2-D182-6823-FC08DDDBF264}"/>
              </a:ext>
            </a:extLst>
          </p:cNvPr>
          <p:cNvSpPr txBox="1"/>
          <p:nvPr/>
        </p:nvSpPr>
        <p:spPr bwMode="gray">
          <a:xfrm>
            <a:off x="334963" y="2047875"/>
            <a:ext cx="7613310" cy="276999"/>
          </a:xfrm>
          <a:prstGeom prst="rect">
            <a:avLst/>
          </a:prstGeom>
          <a:noFill/>
        </p:spPr>
        <p:txBody>
          <a:bodyPr wrap="square" lIns="91440" tIns="45720" rIns="91440" bIns="45720" anchor="t">
            <a:spAutoFit/>
          </a:bodyPr>
          <a:lstStyle/>
          <a:p>
            <a:r>
              <a:rPr lang="en-US" sz="1200" dirty="0">
                <a:cs typeface="Arial"/>
              </a:rPr>
              <a:t>Electricity demand total growth by sector and end-use in the US, EU, and China, 2015-2030, TWh</a:t>
            </a:r>
            <a:endParaRPr lang="en-US" sz="1200" b="0" dirty="0">
              <a:cs typeface="Arial"/>
            </a:endParaRPr>
          </a:p>
        </p:txBody>
      </p:sp>
      <p:pic>
        <p:nvPicPr>
          <p:cNvPr id="122" name="Picture 121" descr="Flag of the United States - Wikipedia">
            <a:extLst>
              <a:ext uri="{FF2B5EF4-FFF2-40B4-BE49-F238E27FC236}">
                <a16:creationId xmlns:a16="http://schemas.microsoft.com/office/drawing/2014/main" id="{8B3E6304-D366-90D4-F8F7-6376610D4EAC}"/>
              </a:ext>
            </a:extLst>
          </p:cNvPr>
          <p:cNvPicPr>
            <a:picLocks noChangeAspect="1"/>
          </p:cNvPicPr>
          <p:nvPr/>
        </p:nvPicPr>
        <p:blipFill>
          <a:blip r:embed="rId34" cstate="screen">
            <a:extLst>
              <a:ext uri="{28A0092B-C50C-407E-A947-70E740481C1C}">
                <a14:useLocalDpi xmlns:a14="http://schemas.microsoft.com/office/drawing/2010/main"/>
              </a:ext>
            </a:extLst>
          </a:blip>
          <a:stretch>
            <a:fillRect/>
          </a:stretch>
        </p:blipFill>
        <p:spPr>
          <a:xfrm>
            <a:off x="1244655" y="2717800"/>
            <a:ext cx="353958" cy="186889"/>
          </a:xfrm>
          <a:prstGeom prst="rect">
            <a:avLst/>
          </a:prstGeom>
        </p:spPr>
      </p:pic>
      <p:pic>
        <p:nvPicPr>
          <p:cNvPr id="123" name="Picture 122" descr="Flag of Europe - Wikipedia">
            <a:extLst>
              <a:ext uri="{FF2B5EF4-FFF2-40B4-BE49-F238E27FC236}">
                <a16:creationId xmlns:a16="http://schemas.microsoft.com/office/drawing/2014/main" id="{ABAB4FE3-A4FF-2525-A44D-878121EF08A8}"/>
              </a:ext>
            </a:extLst>
          </p:cNvPr>
          <p:cNvPicPr>
            <a:picLocks noChangeAspect="1"/>
          </p:cNvPicPr>
          <p:nvPr/>
        </p:nvPicPr>
        <p:blipFill>
          <a:blip r:embed="rId35" cstate="screen">
            <a:extLst>
              <a:ext uri="{28A0092B-C50C-407E-A947-70E740481C1C}">
                <a14:useLocalDpi xmlns:a14="http://schemas.microsoft.com/office/drawing/2010/main"/>
              </a:ext>
            </a:extLst>
          </a:blip>
          <a:stretch>
            <a:fillRect/>
          </a:stretch>
        </p:blipFill>
        <p:spPr>
          <a:xfrm>
            <a:off x="4310431" y="2714264"/>
            <a:ext cx="290109" cy="193406"/>
          </a:xfrm>
          <a:prstGeom prst="rect">
            <a:avLst/>
          </a:prstGeom>
        </p:spPr>
      </p:pic>
      <p:sp>
        <p:nvSpPr>
          <p:cNvPr id="124" name="TextBox 123">
            <a:extLst>
              <a:ext uri="{FF2B5EF4-FFF2-40B4-BE49-F238E27FC236}">
                <a16:creationId xmlns:a16="http://schemas.microsoft.com/office/drawing/2014/main" id="{1DD93944-40F7-5B29-7F19-0D3EB7450969}"/>
              </a:ext>
            </a:extLst>
          </p:cNvPr>
          <p:cNvSpPr txBox="1"/>
          <p:nvPr/>
        </p:nvSpPr>
        <p:spPr bwMode="gray">
          <a:xfrm>
            <a:off x="1576443" y="2663825"/>
            <a:ext cx="1489020" cy="276999"/>
          </a:xfrm>
          <a:prstGeom prst="rect">
            <a:avLst/>
          </a:prstGeom>
          <a:noFill/>
        </p:spPr>
        <p:txBody>
          <a:bodyPr wrap="square">
            <a:spAutoFit/>
          </a:bodyPr>
          <a:lstStyle/>
          <a:p>
            <a:r>
              <a:rPr lang="en-US" sz="1200" dirty="0">
                <a:cs typeface="Arial"/>
              </a:rPr>
              <a:t>United States</a:t>
            </a:r>
            <a:endParaRPr lang="en-US" sz="1200" b="0" dirty="0">
              <a:cs typeface="Arial"/>
            </a:endParaRPr>
          </a:p>
        </p:txBody>
      </p:sp>
      <p:sp>
        <p:nvSpPr>
          <p:cNvPr id="125" name="TextBox 124">
            <a:extLst>
              <a:ext uri="{FF2B5EF4-FFF2-40B4-BE49-F238E27FC236}">
                <a16:creationId xmlns:a16="http://schemas.microsoft.com/office/drawing/2014/main" id="{D93EE682-8179-9EE9-D098-AD3B23235707}"/>
              </a:ext>
            </a:extLst>
          </p:cNvPr>
          <p:cNvSpPr txBox="1"/>
          <p:nvPr/>
        </p:nvSpPr>
        <p:spPr bwMode="gray">
          <a:xfrm>
            <a:off x="4567606" y="2663825"/>
            <a:ext cx="1312779" cy="276999"/>
          </a:xfrm>
          <a:prstGeom prst="rect">
            <a:avLst/>
          </a:prstGeom>
          <a:noFill/>
        </p:spPr>
        <p:txBody>
          <a:bodyPr wrap="square">
            <a:spAutoFit/>
          </a:bodyPr>
          <a:lstStyle/>
          <a:p>
            <a:r>
              <a:rPr lang="en-US" sz="1200">
                <a:cs typeface="Arial"/>
              </a:rPr>
              <a:t>European Union</a:t>
            </a:r>
            <a:endParaRPr lang="en-US" sz="1200" b="0">
              <a:cs typeface="Arial"/>
            </a:endParaRPr>
          </a:p>
        </p:txBody>
      </p:sp>
      <p:graphicFrame>
        <p:nvGraphicFramePr>
          <p:cNvPr id="16" name="Chart 15">
            <a:extLst>
              <a:ext uri="{FF2B5EF4-FFF2-40B4-BE49-F238E27FC236}">
                <a16:creationId xmlns:a16="http://schemas.microsoft.com/office/drawing/2014/main" id="{F1997A8F-0FBF-BD28-1696-949E545ADEEC}"/>
              </a:ext>
            </a:extLst>
          </p:cNvPr>
          <p:cNvGraphicFramePr/>
          <p:nvPr>
            <p:custDataLst>
              <p:tags r:id="rId24"/>
            </p:custDataLst>
          </p:nvPr>
        </p:nvGraphicFramePr>
        <p:xfrm>
          <a:off x="6316663" y="2935288"/>
          <a:ext cx="2800350" cy="3200400"/>
        </p:xfrm>
        <a:graphic>
          <a:graphicData uri="http://schemas.openxmlformats.org/drawingml/2006/chart">
            <c:chart xmlns:c="http://schemas.openxmlformats.org/drawingml/2006/chart" xmlns:r="http://schemas.openxmlformats.org/officeDocument/2006/relationships" r:id="rId36"/>
          </a:graphicData>
        </a:graphic>
      </p:graphicFrame>
      <p:sp>
        <p:nvSpPr>
          <p:cNvPr id="184" name="Text Placeholder 10">
            <a:extLst>
              <a:ext uri="{FF2B5EF4-FFF2-40B4-BE49-F238E27FC236}">
                <a16:creationId xmlns:a16="http://schemas.microsoft.com/office/drawing/2014/main" id="{D7F053B1-EC1C-DFC4-95B5-3EAD09E4DBBF}"/>
              </a:ext>
            </a:extLst>
          </p:cNvPr>
          <p:cNvSpPr txBox="1">
            <a:spLocks/>
          </p:cNvSpPr>
          <p:nvPr>
            <p:custDataLst>
              <p:tags r:id="rId25"/>
            </p:custDataLst>
          </p:nvPr>
        </p:nvSpPr>
        <p:spPr bwMode="auto">
          <a:xfrm>
            <a:off x="6918325" y="6022975"/>
            <a:ext cx="6143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5059EDAE-7390-422D-A2BF-E50F2030C370}" type="datetime'2''''''0''15-''''''''2''''''''''''''''020'''''''''''''''">
              <a:rPr lang="en-US" altLang="en-US" sz="1000" smtClean="0"/>
              <a:pPr marL="0" indent="0" algn="ctr">
                <a:spcBef>
                  <a:spcPct val="0"/>
                </a:spcBef>
                <a:spcAft>
                  <a:spcPct val="0"/>
                </a:spcAft>
                <a:buNone/>
              </a:pPr>
              <a:t>2015-2020</a:t>
            </a:fld>
            <a:endParaRPr lang="en-US" sz="1000"/>
          </a:p>
        </p:txBody>
      </p:sp>
      <p:sp>
        <p:nvSpPr>
          <p:cNvPr id="185" name="Text Placeholder 10">
            <a:extLst>
              <a:ext uri="{FF2B5EF4-FFF2-40B4-BE49-F238E27FC236}">
                <a16:creationId xmlns:a16="http://schemas.microsoft.com/office/drawing/2014/main" id="{FDCFA42D-ACCC-326C-C68C-105618135720}"/>
              </a:ext>
            </a:extLst>
          </p:cNvPr>
          <p:cNvSpPr txBox="1">
            <a:spLocks/>
          </p:cNvSpPr>
          <p:nvPr>
            <p:custDataLst>
              <p:tags r:id="rId26"/>
            </p:custDataLst>
          </p:nvPr>
        </p:nvSpPr>
        <p:spPr bwMode="auto">
          <a:xfrm>
            <a:off x="7642225" y="6022975"/>
            <a:ext cx="6143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01D0C97C-46CB-4B27-8118-6DB88AC53E91}" type="datetime'''''''''''''2''02''0''-2''''''''''0''''''''2''''''''''''''''5'">
              <a:rPr lang="en-US" altLang="en-US" sz="1000" smtClean="0"/>
              <a:pPr marL="0" indent="0" algn="ctr">
                <a:spcBef>
                  <a:spcPct val="0"/>
                </a:spcBef>
                <a:spcAft>
                  <a:spcPct val="0"/>
                </a:spcAft>
                <a:buNone/>
              </a:pPr>
              <a:t>2020-2025</a:t>
            </a:fld>
            <a:endParaRPr lang="en-US" sz="1000"/>
          </a:p>
        </p:txBody>
      </p:sp>
      <p:sp>
        <p:nvSpPr>
          <p:cNvPr id="183" name="Text Placeholder 10">
            <a:extLst>
              <a:ext uri="{FF2B5EF4-FFF2-40B4-BE49-F238E27FC236}">
                <a16:creationId xmlns:a16="http://schemas.microsoft.com/office/drawing/2014/main" id="{F997525D-5A1C-ED62-A22A-61FBDB489184}"/>
              </a:ext>
            </a:extLst>
          </p:cNvPr>
          <p:cNvSpPr txBox="1">
            <a:spLocks/>
          </p:cNvSpPr>
          <p:nvPr>
            <p:custDataLst>
              <p:tags r:id="rId27"/>
            </p:custDataLst>
          </p:nvPr>
        </p:nvSpPr>
        <p:spPr bwMode="auto">
          <a:xfrm>
            <a:off x="8366125" y="6022975"/>
            <a:ext cx="6143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FB222940-AE9B-43CE-8ACB-5D599D1A3E1A}" type="datetime'''''2''''''02''''5''''''''-''203''0'''''">
              <a:rPr lang="en-US" altLang="en-US" sz="1000" smtClean="0"/>
              <a:pPr marL="0" indent="0" algn="ctr">
                <a:spcBef>
                  <a:spcPct val="0"/>
                </a:spcBef>
                <a:spcAft>
                  <a:spcPct val="0"/>
                </a:spcAft>
                <a:buNone/>
              </a:pPr>
              <a:t>2025-2030</a:t>
            </a:fld>
            <a:endParaRPr lang="en-US" sz="1000"/>
          </a:p>
        </p:txBody>
      </p:sp>
      <p:sp>
        <p:nvSpPr>
          <p:cNvPr id="186" name="TextBox 185">
            <a:extLst>
              <a:ext uri="{FF2B5EF4-FFF2-40B4-BE49-F238E27FC236}">
                <a16:creationId xmlns:a16="http://schemas.microsoft.com/office/drawing/2014/main" id="{D09DD1F1-C2A7-024A-D2A3-A68EDE540300}"/>
              </a:ext>
            </a:extLst>
          </p:cNvPr>
          <p:cNvSpPr txBox="1"/>
          <p:nvPr/>
        </p:nvSpPr>
        <p:spPr bwMode="gray">
          <a:xfrm>
            <a:off x="7673350" y="2664066"/>
            <a:ext cx="1312779" cy="276999"/>
          </a:xfrm>
          <a:prstGeom prst="rect">
            <a:avLst/>
          </a:prstGeom>
          <a:noFill/>
        </p:spPr>
        <p:txBody>
          <a:bodyPr wrap="square">
            <a:spAutoFit/>
          </a:bodyPr>
          <a:lstStyle/>
          <a:p>
            <a:r>
              <a:rPr lang="en-US" sz="1200" dirty="0">
                <a:cs typeface="Arial"/>
              </a:rPr>
              <a:t>China</a:t>
            </a:r>
            <a:endParaRPr lang="en-US" sz="1200" b="0" dirty="0">
              <a:cs typeface="Arial"/>
            </a:endParaRPr>
          </a:p>
        </p:txBody>
      </p:sp>
      <p:sp>
        <p:nvSpPr>
          <p:cNvPr id="8" name="Pentagon 7">
            <a:extLst>
              <a:ext uri="{FF2B5EF4-FFF2-40B4-BE49-F238E27FC236}">
                <a16:creationId xmlns:a16="http://schemas.microsoft.com/office/drawing/2014/main" id="{F62D2DB8-8F2F-5742-064A-42846006EAA7}"/>
              </a:ext>
            </a:extLst>
          </p:cNvPr>
          <p:cNvSpPr/>
          <p:nvPr/>
        </p:nvSpPr>
        <p:spPr>
          <a:xfrm>
            <a:off x="0" y="0"/>
            <a:ext cx="1788983" cy="288356"/>
          </a:xfrm>
          <a:prstGeom prst="homePlate">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solidFill>
                <a:effectLst/>
                <a:uLnTx/>
                <a:uFillTx/>
                <a:latin typeface="Arial"/>
                <a:ea typeface="+mn-ea"/>
                <a:cs typeface="+mn-cs"/>
                <a:sym typeface="Arial"/>
              </a:rPr>
              <a:t>Industry Overview</a:t>
            </a:r>
          </a:p>
        </p:txBody>
      </p:sp>
      <p:sp>
        <p:nvSpPr>
          <p:cNvPr id="10" name="Chevron 9">
            <a:extLst>
              <a:ext uri="{FF2B5EF4-FFF2-40B4-BE49-F238E27FC236}">
                <a16:creationId xmlns:a16="http://schemas.microsoft.com/office/drawing/2014/main" id="{CE3776B6-58C1-E914-E3AA-76B50D8E61C2}"/>
              </a:ext>
            </a:extLst>
          </p:cNvPr>
          <p:cNvSpPr/>
          <p:nvPr/>
        </p:nvSpPr>
        <p:spPr>
          <a:xfrm>
            <a:off x="1690648"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Optimize</a:t>
            </a:r>
          </a:p>
        </p:txBody>
      </p:sp>
      <p:sp>
        <p:nvSpPr>
          <p:cNvPr id="12" name="Chevron 11">
            <a:extLst>
              <a:ext uri="{FF2B5EF4-FFF2-40B4-BE49-F238E27FC236}">
                <a16:creationId xmlns:a16="http://schemas.microsoft.com/office/drawing/2014/main" id="{B9F1720E-BE11-BF75-29A6-044510C71E22}"/>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13" name="Chevron 12">
            <a:extLst>
              <a:ext uri="{FF2B5EF4-FFF2-40B4-BE49-F238E27FC236}">
                <a16:creationId xmlns:a16="http://schemas.microsoft.com/office/drawing/2014/main" id="{6566BE52-9DBA-1EB1-0898-646C1FB11BB9}"/>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4" name="Chevron 13">
            <a:extLst>
              <a:ext uri="{FF2B5EF4-FFF2-40B4-BE49-F238E27FC236}">
                <a16:creationId xmlns:a16="http://schemas.microsoft.com/office/drawing/2014/main" id="{852ED5C8-271F-00EA-795A-C6050665AB73}"/>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pic>
        <p:nvPicPr>
          <p:cNvPr id="4" name="Picture 3">
            <a:extLst>
              <a:ext uri="{FF2B5EF4-FFF2-40B4-BE49-F238E27FC236}">
                <a16:creationId xmlns:a16="http://schemas.microsoft.com/office/drawing/2014/main" id="{201F1918-C408-24C1-4C83-547BA6675F5F}"/>
              </a:ext>
            </a:extLst>
          </p:cNvPr>
          <p:cNvPicPr>
            <a:picLocks noChangeAspect="1"/>
          </p:cNvPicPr>
          <p:nvPr/>
        </p:nvPicPr>
        <p:blipFill>
          <a:blip r:embed="rId37"/>
          <a:srcRect/>
          <a:stretch>
            <a:fillRect/>
          </a:stretch>
        </p:blipFill>
        <p:spPr>
          <a:xfrm>
            <a:off x="10310936" y="9658"/>
            <a:ext cx="273244" cy="274319"/>
          </a:xfrm>
          <a:prstGeom prst="rect">
            <a:avLst/>
          </a:prstGeom>
        </p:spPr>
      </p:pic>
      <p:sp>
        <p:nvSpPr>
          <p:cNvPr id="6" name="Rectangle 5">
            <a:extLst>
              <a:ext uri="{FF2B5EF4-FFF2-40B4-BE49-F238E27FC236}">
                <a16:creationId xmlns:a16="http://schemas.microsoft.com/office/drawing/2014/main" id="{2E50B353-D7D3-66C0-A3B8-324DB462AC13}"/>
              </a:ext>
            </a:extLst>
          </p:cNvPr>
          <p:cNvSpPr/>
          <p:nvPr/>
        </p:nvSpPr>
        <p:spPr>
          <a:xfrm>
            <a:off x="10637520" y="0"/>
            <a:ext cx="1554480" cy="288356"/>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Increasing demand</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
        <p:nvSpPr>
          <p:cNvPr id="15" name="Footer Placeholder 5">
            <a:extLst>
              <a:ext uri="{FF2B5EF4-FFF2-40B4-BE49-F238E27FC236}">
                <a16:creationId xmlns:a16="http://schemas.microsoft.com/office/drawing/2014/main" id="{5ED693A3-DB5D-96DF-0EE5-ECB77434B86F}"/>
              </a:ext>
            </a:extLst>
          </p:cNvPr>
          <p:cNvSpPr>
            <a:spLocks noGrp="1"/>
          </p:cNvSpPr>
          <p:nvPr>
            <p:ph type="ftr" sz="quarter" idx="3"/>
          </p:nvPr>
        </p:nvSpPr>
        <p:spPr>
          <a:xfrm>
            <a:off x="329184" y="6310313"/>
            <a:ext cx="9147241" cy="216706"/>
          </a:xfrm>
        </p:spPr>
        <p:txBody>
          <a:bodyPr/>
          <a:lstStyle/>
          <a:p>
            <a:pPr defTabSz="711200">
              <a:defRPr/>
            </a:pPr>
            <a:r>
              <a:rPr lang="en-US" dirty="0">
                <a:solidFill>
                  <a:schemeClr val="tx1"/>
                </a:solidFill>
              </a:rPr>
              <a:t>Sources: </a:t>
            </a:r>
            <a:r>
              <a:rPr lang="en-US" dirty="0">
                <a:solidFill>
                  <a:schemeClr val="tx1"/>
                </a:solidFill>
                <a:ea typeface="+mn-lt"/>
                <a:cs typeface="+mn-lt"/>
                <a:hlinkClick r:id="rId38"/>
              </a:rPr>
              <a:t>Electricity 2026</a:t>
            </a:r>
            <a:r>
              <a:rPr lang="en-US" dirty="0">
                <a:solidFill>
                  <a:schemeClr val="tx1"/>
                </a:solidFill>
                <a:ea typeface="+mn-lt"/>
                <a:cs typeface="+mn-lt"/>
              </a:rPr>
              <a:t> (IEA, 2026); </a:t>
            </a:r>
            <a:r>
              <a:rPr lang="en-GB" dirty="0">
                <a:solidFill>
                  <a:schemeClr val="tx1"/>
                </a:solidFill>
                <a:cs typeface="Arial"/>
                <a:hlinkClick r:id="rId39"/>
              </a:rPr>
              <a:t>World Energy Investment 2026</a:t>
            </a:r>
            <a:r>
              <a:rPr lang="en-GB" dirty="0">
                <a:solidFill>
                  <a:schemeClr val="tx1"/>
                </a:solidFill>
                <a:cs typeface="Arial"/>
              </a:rPr>
              <a:t> (IEA, 2026)</a:t>
            </a:r>
            <a:r>
              <a:rPr lang="en-US" dirty="0">
                <a:solidFill>
                  <a:schemeClr val="tx1"/>
                </a:solidFill>
                <a:ea typeface="+mn-lt"/>
                <a:cs typeface="+mn-lt"/>
              </a:rPr>
              <a:t>.</a:t>
            </a:r>
            <a:endParaRPr lang="en-US" dirty="0">
              <a:solidFill>
                <a:schemeClr val="tx1"/>
              </a:solidFill>
              <a:cs typeface="Arial"/>
            </a:endParaRPr>
          </a:p>
          <a:p>
            <a:r>
              <a:rPr lang="en-US" dirty="0">
                <a:solidFill>
                  <a:schemeClr val="tx1"/>
                </a:solidFill>
              </a:rPr>
              <a:t>Credit: Ilayda Tezcan, Dominica Wambold, Ariela Farchi, </a:t>
            </a:r>
            <a:r>
              <a:rPr lang="en-US" dirty="0">
                <a:solidFill>
                  <a:srgbClr val="000000"/>
                </a:solidFill>
              </a:rPr>
              <a:t>and </a:t>
            </a:r>
            <a:r>
              <a:rPr lang="en-US" dirty="0">
                <a:solidFill>
                  <a:srgbClr val="000000"/>
                </a:solidFill>
                <a:hlinkClick r:id="rId40"/>
              </a:rPr>
              <a:t>Gernot Wagner</a:t>
            </a:r>
            <a:r>
              <a:rPr lang="en-US" dirty="0">
                <a:solidFill>
                  <a:srgbClr val="000000"/>
                </a:solidFill>
              </a:rPr>
              <a:t>. </a:t>
            </a:r>
            <a:r>
              <a:rPr lang="en-US" dirty="0">
                <a:hlinkClick r:id="rId41"/>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cs typeface="Arial"/>
            </a:endParaRPr>
          </a:p>
        </p:txBody>
      </p:sp>
    </p:spTree>
    <p:extLst>
      <p:ext uri="{BB962C8B-B14F-4D97-AF65-F5344CB8AC3E}">
        <p14:creationId xmlns:p14="http://schemas.microsoft.com/office/powerpoint/2010/main" val="37404076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B9C3D5-C917-628D-4070-8946EFE930A2}"/>
            </a:ext>
          </a:extLst>
        </p:cNvPr>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157D653C-D338-8EFE-5FF8-EC52772BB3DD}"/>
              </a:ext>
            </a:extLst>
          </p:cNvPr>
          <p:cNvGraphicFramePr>
            <a:graphicFrameLocks/>
          </p:cNvGraphicFramePr>
          <p:nvPr>
            <p:custDataLst>
              <p:tags r:id="rId1"/>
            </p:custDataLst>
            <p:extLst>
              <p:ext uri="{D42A27DB-BD31-4B8C-83A1-F6EECF244321}">
                <p14:modId xmlns:p14="http://schemas.microsoft.com/office/powerpoint/2010/main" val="38553508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231" imgH="232" progId="TCLayout.ActiveDocument.1">
                  <p:embed/>
                </p:oleObj>
              </mc:Choice>
              <mc:Fallback>
                <p:oleObj name="thinkcell Slide" r:id="rId3" imgW="231" imgH="232" progId="TCLayout.ActiveDocument.1">
                  <p:embed/>
                  <p:pic>
                    <p:nvPicPr>
                      <p:cNvPr id="9" name="think-cell data - do not delete" hidden="1">
                        <a:extLst>
                          <a:ext uri="{FF2B5EF4-FFF2-40B4-BE49-F238E27FC236}">
                            <a16:creationId xmlns:a16="http://schemas.microsoft.com/office/drawing/2014/main" id="{72A4B5EE-5BBD-920F-FE33-1BA735AB3380}"/>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10" name="Picture 9">
            <a:extLst>
              <a:ext uri="{FF2B5EF4-FFF2-40B4-BE49-F238E27FC236}">
                <a16:creationId xmlns:a16="http://schemas.microsoft.com/office/drawing/2014/main" id="{632DAD75-48E9-2E72-CB7B-6F25654FF589}"/>
              </a:ext>
            </a:extLst>
          </p:cNvPr>
          <p:cNvPicPr>
            <a:picLocks noChangeAspect="1"/>
          </p:cNvPicPr>
          <p:nvPr/>
        </p:nvPicPr>
        <p:blipFill>
          <a:blip r:embed="rId5"/>
          <a:srcRect/>
          <a:stretch>
            <a:fillRect/>
          </a:stretch>
        </p:blipFill>
        <p:spPr>
          <a:xfrm>
            <a:off x="1576258" y="2272173"/>
            <a:ext cx="2903004" cy="3625054"/>
          </a:xfrm>
          <a:prstGeom prst="rect">
            <a:avLst/>
          </a:prstGeom>
        </p:spPr>
      </p:pic>
      <p:pic>
        <p:nvPicPr>
          <p:cNvPr id="17" name="Picture 16">
            <a:extLst>
              <a:ext uri="{FF2B5EF4-FFF2-40B4-BE49-F238E27FC236}">
                <a16:creationId xmlns:a16="http://schemas.microsoft.com/office/drawing/2014/main" id="{50013898-68C5-241C-E3A6-20FE62BA6742}"/>
              </a:ext>
            </a:extLst>
          </p:cNvPr>
          <p:cNvPicPr>
            <a:picLocks noChangeAspect="1"/>
          </p:cNvPicPr>
          <p:nvPr/>
        </p:nvPicPr>
        <p:blipFill>
          <a:blip r:embed="rId6"/>
          <a:stretch>
            <a:fillRect/>
          </a:stretch>
        </p:blipFill>
        <p:spPr>
          <a:xfrm>
            <a:off x="6494990" y="2481778"/>
            <a:ext cx="3211299" cy="3409295"/>
          </a:xfrm>
          <a:prstGeom prst="rect">
            <a:avLst/>
          </a:prstGeom>
        </p:spPr>
      </p:pic>
      <p:sp>
        <p:nvSpPr>
          <p:cNvPr id="5" name="Title 4">
            <a:extLst>
              <a:ext uri="{FF2B5EF4-FFF2-40B4-BE49-F238E27FC236}">
                <a16:creationId xmlns:a16="http://schemas.microsoft.com/office/drawing/2014/main" id="{94333398-80C1-98DE-6738-402577F8987C}"/>
              </a:ext>
            </a:extLst>
          </p:cNvPr>
          <p:cNvSpPr>
            <a:spLocks noGrp="1"/>
          </p:cNvSpPr>
          <p:nvPr>
            <p:ph type="title"/>
          </p:nvPr>
        </p:nvSpPr>
        <p:spPr/>
        <p:txBody>
          <a:bodyPr vert="horz" rIns="91440"/>
          <a:lstStyle/>
          <a:p>
            <a:r>
              <a:rPr lang="en-US">
                <a:solidFill>
                  <a:srgbClr val="111111"/>
                </a:solidFill>
                <a:latin typeface="Arial" pitchFamily="34" charset="0"/>
                <a:ea typeface="Arial" pitchFamily="34" charset="-122"/>
                <a:cs typeface="Arial" pitchFamily="34" charset="-120"/>
              </a:rPr>
              <a:t>The power grid is transforming from a one-way centralized system to a two-way distributed network</a:t>
            </a:r>
            <a:endParaRPr lang="en-US">
              <a:highlight>
                <a:srgbClr val="FFFF00"/>
              </a:highlight>
            </a:endParaRPr>
          </a:p>
        </p:txBody>
      </p:sp>
      <p:sp>
        <p:nvSpPr>
          <p:cNvPr id="7" name="Text Placeholder 6">
            <a:extLst>
              <a:ext uri="{FF2B5EF4-FFF2-40B4-BE49-F238E27FC236}">
                <a16:creationId xmlns:a16="http://schemas.microsoft.com/office/drawing/2014/main" id="{8F6552E0-78B9-F7EF-4E8F-6128CF993DBD}"/>
              </a:ext>
            </a:extLst>
          </p:cNvPr>
          <p:cNvSpPr>
            <a:spLocks noGrp="1"/>
          </p:cNvSpPr>
          <p:nvPr>
            <p:ph type="body" sz="quarter" idx="13"/>
          </p:nvPr>
        </p:nvSpPr>
        <p:spPr>
          <a:xfrm>
            <a:off x="329184" y="1480586"/>
            <a:ext cx="5660136" cy="548640"/>
          </a:xfrm>
        </p:spPr>
        <p:txBody>
          <a:bodyPr/>
          <a:lstStyle/>
          <a:p>
            <a:r>
              <a:rPr lang="en-US"/>
              <a:t>Traditional grids followed a one-way linear flow from generation to end use</a:t>
            </a:r>
          </a:p>
        </p:txBody>
      </p:sp>
      <p:sp>
        <p:nvSpPr>
          <p:cNvPr id="25" name="Text Placeholder 24">
            <a:extLst>
              <a:ext uri="{FF2B5EF4-FFF2-40B4-BE49-F238E27FC236}">
                <a16:creationId xmlns:a16="http://schemas.microsoft.com/office/drawing/2014/main" id="{A71EB26F-C387-ABE3-A73E-F27534BEEBDE}"/>
              </a:ext>
            </a:extLst>
          </p:cNvPr>
          <p:cNvSpPr>
            <a:spLocks noGrp="1"/>
          </p:cNvSpPr>
          <p:nvPr>
            <p:ph type="body" sz="quarter" idx="16"/>
          </p:nvPr>
        </p:nvSpPr>
        <p:spPr>
          <a:xfrm>
            <a:off x="6128468" y="1480586"/>
            <a:ext cx="5951728" cy="548640"/>
          </a:xfrm>
        </p:spPr>
        <p:txBody>
          <a:bodyPr/>
          <a:lstStyle/>
          <a:p>
            <a:r>
              <a:rPr lang="en-US"/>
              <a:t>Modern grids are increasingly networked due to distributed generation, which will reach 40% of global supply by 2040</a:t>
            </a:r>
          </a:p>
        </p:txBody>
      </p:sp>
      <p:sp>
        <p:nvSpPr>
          <p:cNvPr id="110" name="Rectangle 109">
            <a:extLst>
              <a:ext uri="{FF2B5EF4-FFF2-40B4-BE49-F238E27FC236}">
                <a16:creationId xmlns:a16="http://schemas.microsoft.com/office/drawing/2014/main" id="{ACFE637F-0E1B-B48F-F2F2-66ED3AE991A1}"/>
              </a:ext>
            </a:extLst>
          </p:cNvPr>
          <p:cNvSpPr/>
          <p:nvPr/>
        </p:nvSpPr>
        <p:spPr bwMode="gray">
          <a:xfrm>
            <a:off x="10254224" y="2145352"/>
            <a:ext cx="1628476" cy="4230047"/>
          </a:xfrm>
          <a:prstGeom prst="rect">
            <a:avLst/>
          </a:prstGeom>
          <a:solidFill>
            <a:schemeClr val="accent1">
              <a:lumMod val="20000"/>
              <a:lumOff val="80000"/>
            </a:schemeClr>
          </a:solidFill>
          <a:ln>
            <a:noFill/>
          </a:ln>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buNone/>
            </a:pPr>
            <a:r>
              <a:rPr lang="en-US" sz="1050" b="1" dirty="0">
                <a:solidFill>
                  <a:schemeClr val="tx1"/>
                </a:solidFill>
              </a:rPr>
              <a:t>Power flow</a:t>
            </a:r>
          </a:p>
          <a:p>
            <a:r>
              <a:rPr lang="en-US" sz="1050" dirty="0"/>
              <a:t>Multi-directional, prosumers</a:t>
            </a:r>
            <a:r>
              <a:rPr lang="en-US" sz="1050" baseline="30000" dirty="0"/>
              <a:t>1</a:t>
            </a:r>
            <a:r>
              <a:rPr lang="en-US" sz="1050" dirty="0"/>
              <a:t> generate, consume &amp; trade </a:t>
            </a:r>
          </a:p>
          <a:p>
            <a:pPr marL="0" indent="0">
              <a:buNone/>
            </a:pPr>
            <a:endParaRPr lang="en-US" sz="1050" b="1" dirty="0">
              <a:solidFill>
                <a:schemeClr val="tx1"/>
              </a:solidFill>
            </a:endParaRPr>
          </a:p>
          <a:p>
            <a:pPr marL="0" indent="0">
              <a:buNone/>
            </a:pPr>
            <a:r>
              <a:rPr lang="en-US" sz="1050" b="1" dirty="0">
                <a:solidFill>
                  <a:schemeClr val="tx1"/>
                </a:solidFill>
              </a:rPr>
              <a:t>Control</a:t>
            </a:r>
          </a:p>
          <a:p>
            <a:r>
              <a:rPr lang="en-US" sz="1050" dirty="0"/>
              <a:t>DERMS/ VPPs aggregate distributed resources </a:t>
            </a:r>
            <a:br>
              <a:rPr lang="en-US" sz="1050" dirty="0"/>
            </a:br>
            <a:endParaRPr lang="en-US" sz="1050" dirty="0"/>
          </a:p>
          <a:p>
            <a:endParaRPr lang="en-US" sz="1050" b="1" dirty="0">
              <a:solidFill>
                <a:schemeClr val="tx1"/>
              </a:solidFill>
            </a:endParaRPr>
          </a:p>
          <a:p>
            <a:pPr marL="0" indent="0">
              <a:buNone/>
            </a:pPr>
            <a:r>
              <a:rPr lang="en-US" sz="1050" b="1" dirty="0">
                <a:solidFill>
                  <a:schemeClr val="tx1"/>
                </a:solidFill>
              </a:rPr>
              <a:t>Resilience</a:t>
            </a:r>
          </a:p>
          <a:p>
            <a:r>
              <a:rPr lang="en-US" sz="1050" dirty="0"/>
              <a:t>Single point of failure, cascade risk </a:t>
            </a:r>
            <a:endParaRPr lang="en-US" sz="1050" dirty="0">
              <a:solidFill>
                <a:schemeClr val="tx1"/>
              </a:solidFill>
            </a:endParaRPr>
          </a:p>
          <a:p>
            <a:pPr marL="0" indent="0">
              <a:buNone/>
            </a:pPr>
            <a:endParaRPr lang="en-US" sz="1050" b="1" dirty="0">
              <a:solidFill>
                <a:schemeClr val="tx1"/>
              </a:solidFill>
            </a:endParaRPr>
          </a:p>
          <a:p>
            <a:pPr marL="0" indent="0">
              <a:buNone/>
            </a:pPr>
            <a:r>
              <a:rPr lang="en-US" sz="1050" b="1" dirty="0">
                <a:solidFill>
                  <a:schemeClr val="tx1"/>
                </a:solidFill>
              </a:rPr>
              <a:t>Scalability</a:t>
            </a:r>
          </a:p>
          <a:p>
            <a:r>
              <a:rPr lang="en-US" sz="1050" dirty="0"/>
              <a:t>Modular; incremental prosumer-driven </a:t>
            </a:r>
          </a:p>
          <a:p>
            <a:pPr marL="0" indent="0">
              <a:buNone/>
            </a:pPr>
            <a:endParaRPr lang="en-US" sz="1050" b="1" dirty="0">
              <a:solidFill>
                <a:schemeClr val="tx1"/>
              </a:solidFill>
            </a:endParaRPr>
          </a:p>
          <a:p>
            <a:pPr marL="0" indent="0">
              <a:buNone/>
            </a:pPr>
            <a:r>
              <a:rPr lang="en-US" sz="1050" b="1" dirty="0">
                <a:solidFill>
                  <a:schemeClr val="tx1"/>
                </a:solidFill>
              </a:rPr>
              <a:t>Cost structure</a:t>
            </a:r>
          </a:p>
          <a:p>
            <a:r>
              <a:rPr lang="en-US" sz="1050" dirty="0"/>
              <a:t>Lower marginal cost; prosumer &amp; DER-financed </a:t>
            </a:r>
          </a:p>
          <a:p>
            <a:pPr marL="0" indent="0">
              <a:buNone/>
            </a:pPr>
            <a:endParaRPr lang="en-US" sz="1050" b="1" dirty="0">
              <a:solidFill>
                <a:schemeClr val="tx1"/>
              </a:solidFill>
            </a:endParaRPr>
          </a:p>
          <a:p>
            <a:pPr marL="0" indent="0">
              <a:buNone/>
            </a:pPr>
            <a:r>
              <a:rPr lang="en-US" sz="1050" b="1" dirty="0">
                <a:solidFill>
                  <a:schemeClr val="tx1"/>
                </a:solidFill>
              </a:rPr>
              <a:t>Carbon profile</a:t>
            </a:r>
          </a:p>
          <a:p>
            <a:r>
              <a:rPr lang="en-US" sz="1050" dirty="0"/>
              <a:t>High renewable (VRE) penetration enabled </a:t>
            </a:r>
          </a:p>
        </p:txBody>
      </p:sp>
      <p:sp>
        <p:nvSpPr>
          <p:cNvPr id="194" name="Text 16">
            <a:extLst>
              <a:ext uri="{FF2B5EF4-FFF2-40B4-BE49-F238E27FC236}">
                <a16:creationId xmlns:a16="http://schemas.microsoft.com/office/drawing/2014/main" id="{12EEE3B2-BD84-5D7C-E873-3BA1BC70A265}"/>
              </a:ext>
            </a:extLst>
          </p:cNvPr>
          <p:cNvSpPr/>
          <p:nvPr/>
        </p:nvSpPr>
        <p:spPr>
          <a:xfrm>
            <a:off x="7981360" y="5654355"/>
            <a:ext cx="1238559" cy="473435"/>
          </a:xfrm>
          <a:prstGeom prst="rect">
            <a:avLst/>
          </a:prstGeom>
          <a:noFill/>
          <a:ln/>
        </p:spPr>
        <p:txBody>
          <a:bodyPr wrap="square" rtlCol="0" anchor="ctr"/>
          <a:lstStyle/>
          <a:p>
            <a:pPr marL="0" indent="0" algn="ctr">
              <a:buNone/>
            </a:pPr>
            <a:r>
              <a:rPr lang="en-US" sz="800">
                <a:latin typeface="Arial" pitchFamily="34" charset="0"/>
                <a:ea typeface="Arial" pitchFamily="34" charset="-122"/>
                <a:cs typeface="Arial" pitchFamily="34" charset="-120"/>
              </a:rPr>
              <a:t>Domestic user with solar and storage</a:t>
            </a:r>
            <a:endParaRPr lang="en-US" sz="800"/>
          </a:p>
        </p:txBody>
      </p:sp>
      <p:sp>
        <p:nvSpPr>
          <p:cNvPr id="75" name="Text 7">
            <a:extLst>
              <a:ext uri="{FF2B5EF4-FFF2-40B4-BE49-F238E27FC236}">
                <a16:creationId xmlns:a16="http://schemas.microsoft.com/office/drawing/2014/main" id="{3E422AD2-4018-35C3-AFCE-4D037785239A}"/>
              </a:ext>
            </a:extLst>
          </p:cNvPr>
          <p:cNvSpPr/>
          <p:nvPr/>
        </p:nvSpPr>
        <p:spPr>
          <a:xfrm>
            <a:off x="646129" y="2258350"/>
            <a:ext cx="1047761" cy="301423"/>
          </a:xfrm>
          <a:prstGeom prst="rect">
            <a:avLst/>
          </a:prstGeom>
          <a:noFill/>
          <a:ln/>
        </p:spPr>
        <p:txBody>
          <a:bodyPr wrap="square" rtlCol="0" anchor="ctr"/>
          <a:lstStyle/>
          <a:p>
            <a:pPr marL="0" indent="0">
              <a:buNone/>
            </a:pPr>
            <a:r>
              <a:rPr lang="en-US" sz="800" dirty="0">
                <a:latin typeface="Arial" pitchFamily="34" charset="0"/>
                <a:ea typeface="Arial" pitchFamily="34" charset="-122"/>
                <a:cs typeface="Arial" pitchFamily="34" charset="-120"/>
              </a:rPr>
              <a:t>Large-scale</a:t>
            </a:r>
          </a:p>
          <a:p>
            <a:pPr marL="0" indent="0">
              <a:buNone/>
            </a:pPr>
            <a:r>
              <a:rPr lang="en-US" sz="800" dirty="0">
                <a:latin typeface="Arial" pitchFamily="34" charset="0"/>
                <a:ea typeface="Arial" pitchFamily="34" charset="-122"/>
                <a:cs typeface="Arial" pitchFamily="34" charset="-120"/>
              </a:rPr>
              <a:t>generation units</a:t>
            </a:r>
            <a:endParaRPr lang="en-US" sz="800" dirty="0"/>
          </a:p>
        </p:txBody>
      </p:sp>
      <p:sp>
        <p:nvSpPr>
          <p:cNvPr id="88" name="Text 16">
            <a:extLst>
              <a:ext uri="{FF2B5EF4-FFF2-40B4-BE49-F238E27FC236}">
                <a16:creationId xmlns:a16="http://schemas.microsoft.com/office/drawing/2014/main" id="{E12EAC51-DCEA-5784-C829-CA5A24B267FF}"/>
              </a:ext>
            </a:extLst>
          </p:cNvPr>
          <p:cNvSpPr/>
          <p:nvPr/>
        </p:nvSpPr>
        <p:spPr>
          <a:xfrm>
            <a:off x="674225" y="2952358"/>
            <a:ext cx="1460356" cy="162743"/>
          </a:xfrm>
          <a:prstGeom prst="rect">
            <a:avLst/>
          </a:prstGeom>
          <a:noFill/>
          <a:ln/>
        </p:spPr>
        <p:txBody>
          <a:bodyPr wrap="square" rtlCol="0" anchor="ctr"/>
          <a:lstStyle/>
          <a:p>
            <a:pPr marL="0" indent="0">
              <a:buNone/>
            </a:pPr>
            <a:r>
              <a:rPr lang="en-US" sz="800" dirty="0">
                <a:latin typeface="Arial" pitchFamily="34" charset="0"/>
                <a:ea typeface="Arial" pitchFamily="34" charset="-122"/>
                <a:cs typeface="Arial" pitchFamily="34" charset="-120"/>
              </a:rPr>
              <a:t>Substation</a:t>
            </a:r>
          </a:p>
          <a:p>
            <a:pPr marL="0" indent="0">
              <a:buNone/>
            </a:pPr>
            <a:r>
              <a:rPr lang="en-US" sz="800" dirty="0">
                <a:latin typeface="Arial" pitchFamily="34" charset="0"/>
                <a:cs typeface="Arial" pitchFamily="34" charset="-120"/>
              </a:rPr>
              <a:t>Step-up transformer</a:t>
            </a:r>
            <a:endParaRPr lang="en-US" sz="800" dirty="0"/>
          </a:p>
        </p:txBody>
      </p:sp>
      <p:sp>
        <p:nvSpPr>
          <p:cNvPr id="90" name="Text 17">
            <a:extLst>
              <a:ext uri="{FF2B5EF4-FFF2-40B4-BE49-F238E27FC236}">
                <a16:creationId xmlns:a16="http://schemas.microsoft.com/office/drawing/2014/main" id="{A7820529-65B4-0527-9FDB-FB6B6883D56A}"/>
              </a:ext>
            </a:extLst>
          </p:cNvPr>
          <p:cNvSpPr/>
          <p:nvPr/>
        </p:nvSpPr>
        <p:spPr>
          <a:xfrm>
            <a:off x="1296140" y="5710158"/>
            <a:ext cx="1460356" cy="162743"/>
          </a:xfrm>
          <a:prstGeom prst="rect">
            <a:avLst/>
          </a:prstGeom>
          <a:noFill/>
          <a:ln/>
        </p:spPr>
        <p:txBody>
          <a:bodyPr wrap="square" rtlCol="0" anchor="ctr"/>
          <a:lstStyle/>
          <a:p>
            <a:pPr marL="0" indent="0" algn="ctr">
              <a:buNone/>
            </a:pPr>
            <a:r>
              <a:rPr lang="en-US" sz="800" dirty="0">
                <a:latin typeface="Arial" pitchFamily="34" charset="0"/>
                <a:ea typeface="Arial" pitchFamily="34" charset="-122"/>
                <a:cs typeface="Arial" pitchFamily="34" charset="-120"/>
              </a:rPr>
              <a:t>Industrial</a:t>
            </a:r>
            <a:endParaRPr lang="en-US" sz="800" dirty="0"/>
          </a:p>
          <a:p>
            <a:pPr marL="0" indent="0" algn="ctr">
              <a:buNone/>
            </a:pPr>
            <a:r>
              <a:rPr lang="en-US" sz="800" dirty="0">
                <a:latin typeface="Arial" pitchFamily="34" charset="0"/>
                <a:ea typeface="Arial" pitchFamily="34" charset="-122"/>
                <a:cs typeface="Arial" pitchFamily="34" charset="-120"/>
              </a:rPr>
              <a:t>user</a:t>
            </a:r>
            <a:endParaRPr lang="en-US" sz="800" dirty="0"/>
          </a:p>
        </p:txBody>
      </p:sp>
      <p:sp>
        <p:nvSpPr>
          <p:cNvPr id="93" name="Text 19">
            <a:extLst>
              <a:ext uri="{FF2B5EF4-FFF2-40B4-BE49-F238E27FC236}">
                <a16:creationId xmlns:a16="http://schemas.microsoft.com/office/drawing/2014/main" id="{6D5FD244-7C18-C809-389B-F417CD3C9068}"/>
              </a:ext>
            </a:extLst>
          </p:cNvPr>
          <p:cNvSpPr/>
          <p:nvPr/>
        </p:nvSpPr>
        <p:spPr>
          <a:xfrm>
            <a:off x="2306436" y="5710158"/>
            <a:ext cx="1460356" cy="162743"/>
          </a:xfrm>
          <a:prstGeom prst="rect">
            <a:avLst/>
          </a:prstGeom>
          <a:noFill/>
          <a:ln/>
        </p:spPr>
        <p:txBody>
          <a:bodyPr wrap="square" rtlCol="0" anchor="ctr"/>
          <a:lstStyle/>
          <a:p>
            <a:pPr marL="0" indent="0" algn="ctr">
              <a:buNone/>
            </a:pPr>
            <a:r>
              <a:rPr lang="en-US" sz="800" dirty="0">
                <a:latin typeface="Arial" pitchFamily="34" charset="0"/>
                <a:ea typeface="Arial" pitchFamily="34" charset="-122"/>
                <a:cs typeface="Arial" pitchFamily="34" charset="-120"/>
              </a:rPr>
              <a:t>Residential</a:t>
            </a:r>
            <a:endParaRPr lang="en-US" sz="800" dirty="0"/>
          </a:p>
          <a:p>
            <a:pPr marL="0" indent="0" algn="ctr">
              <a:buNone/>
            </a:pPr>
            <a:r>
              <a:rPr lang="en-US" sz="800" dirty="0">
                <a:latin typeface="Arial" pitchFamily="34" charset="0"/>
                <a:ea typeface="Arial" pitchFamily="34" charset="-122"/>
                <a:cs typeface="Arial" pitchFamily="34" charset="-120"/>
              </a:rPr>
              <a:t>user</a:t>
            </a:r>
            <a:endParaRPr lang="en-US" sz="800" dirty="0"/>
          </a:p>
        </p:txBody>
      </p:sp>
      <p:sp>
        <p:nvSpPr>
          <p:cNvPr id="99" name="Text 23">
            <a:extLst>
              <a:ext uri="{FF2B5EF4-FFF2-40B4-BE49-F238E27FC236}">
                <a16:creationId xmlns:a16="http://schemas.microsoft.com/office/drawing/2014/main" id="{76035BB5-23C9-2D26-5ECF-A0DFC2BF8F4C}"/>
              </a:ext>
            </a:extLst>
          </p:cNvPr>
          <p:cNvSpPr/>
          <p:nvPr/>
        </p:nvSpPr>
        <p:spPr>
          <a:xfrm>
            <a:off x="3265547" y="5710158"/>
            <a:ext cx="1460356" cy="162743"/>
          </a:xfrm>
          <a:prstGeom prst="rect">
            <a:avLst/>
          </a:prstGeom>
          <a:noFill/>
          <a:ln/>
        </p:spPr>
        <p:txBody>
          <a:bodyPr wrap="square" rtlCol="0" anchor="ctr"/>
          <a:lstStyle/>
          <a:p>
            <a:pPr marL="0" indent="0" algn="ctr">
              <a:buNone/>
            </a:pPr>
            <a:r>
              <a:rPr lang="en-US" sz="800" dirty="0">
                <a:latin typeface="Arial" pitchFamily="34" charset="0"/>
                <a:ea typeface="Arial" pitchFamily="34" charset="-122"/>
                <a:cs typeface="Arial" pitchFamily="34" charset="-120"/>
              </a:rPr>
              <a:t>Commercial</a:t>
            </a:r>
            <a:endParaRPr lang="en-US" sz="800" dirty="0"/>
          </a:p>
          <a:p>
            <a:pPr marL="0" indent="0" algn="ctr">
              <a:buNone/>
            </a:pPr>
            <a:r>
              <a:rPr lang="en-US" sz="800" dirty="0">
                <a:latin typeface="Arial" pitchFamily="34" charset="0"/>
                <a:ea typeface="Arial" pitchFamily="34" charset="-122"/>
                <a:cs typeface="Arial" pitchFamily="34" charset="-120"/>
              </a:rPr>
              <a:t>user</a:t>
            </a:r>
            <a:endParaRPr lang="en-US" sz="800" dirty="0"/>
          </a:p>
        </p:txBody>
      </p:sp>
      <p:sp>
        <p:nvSpPr>
          <p:cNvPr id="13" name="Text 16">
            <a:extLst>
              <a:ext uri="{FF2B5EF4-FFF2-40B4-BE49-F238E27FC236}">
                <a16:creationId xmlns:a16="http://schemas.microsoft.com/office/drawing/2014/main" id="{83291339-CB67-6F08-355B-3C30DF136009}"/>
              </a:ext>
            </a:extLst>
          </p:cNvPr>
          <p:cNvSpPr/>
          <p:nvPr/>
        </p:nvSpPr>
        <p:spPr>
          <a:xfrm>
            <a:off x="679015" y="3823040"/>
            <a:ext cx="1460356" cy="162743"/>
          </a:xfrm>
          <a:prstGeom prst="rect">
            <a:avLst/>
          </a:prstGeom>
          <a:noFill/>
          <a:ln/>
        </p:spPr>
        <p:txBody>
          <a:bodyPr wrap="square" rtlCol="0" anchor="ctr"/>
          <a:lstStyle/>
          <a:p>
            <a:pPr marL="0" indent="0">
              <a:buNone/>
            </a:pPr>
            <a:r>
              <a:rPr lang="en-US" sz="800">
                <a:latin typeface="Arial" pitchFamily="34" charset="0"/>
                <a:ea typeface="Arial" pitchFamily="34" charset="-122"/>
                <a:cs typeface="Arial" pitchFamily="34" charset="-120"/>
              </a:rPr>
              <a:t>Substation Step-down transformer</a:t>
            </a:r>
            <a:endParaRPr lang="en-US" sz="800"/>
          </a:p>
        </p:txBody>
      </p:sp>
      <p:sp>
        <p:nvSpPr>
          <p:cNvPr id="14" name="Text 16">
            <a:extLst>
              <a:ext uri="{FF2B5EF4-FFF2-40B4-BE49-F238E27FC236}">
                <a16:creationId xmlns:a16="http://schemas.microsoft.com/office/drawing/2014/main" id="{5853A142-25D6-8FD1-9E6B-3E8FCEE8392F}"/>
              </a:ext>
            </a:extLst>
          </p:cNvPr>
          <p:cNvSpPr/>
          <p:nvPr/>
        </p:nvSpPr>
        <p:spPr>
          <a:xfrm>
            <a:off x="689878" y="3386094"/>
            <a:ext cx="1460356" cy="162743"/>
          </a:xfrm>
          <a:prstGeom prst="rect">
            <a:avLst/>
          </a:prstGeom>
          <a:noFill/>
          <a:ln/>
        </p:spPr>
        <p:txBody>
          <a:bodyPr wrap="square" rtlCol="0" anchor="ctr"/>
          <a:lstStyle/>
          <a:p>
            <a:pPr marL="0" indent="0">
              <a:buNone/>
            </a:pPr>
            <a:r>
              <a:rPr lang="en-US" sz="800">
                <a:latin typeface="Arial" pitchFamily="34" charset="0"/>
                <a:ea typeface="Arial" pitchFamily="34" charset="-122"/>
                <a:cs typeface="Arial" pitchFamily="34" charset="-120"/>
              </a:rPr>
              <a:t>Transmission grid</a:t>
            </a:r>
            <a:endParaRPr lang="en-US" sz="800"/>
          </a:p>
        </p:txBody>
      </p:sp>
      <p:sp>
        <p:nvSpPr>
          <p:cNvPr id="19" name="Text 16">
            <a:extLst>
              <a:ext uri="{FF2B5EF4-FFF2-40B4-BE49-F238E27FC236}">
                <a16:creationId xmlns:a16="http://schemas.microsoft.com/office/drawing/2014/main" id="{F3646158-63C4-4D37-DDE0-446B34B5BCE4}"/>
              </a:ext>
            </a:extLst>
          </p:cNvPr>
          <p:cNvSpPr/>
          <p:nvPr/>
        </p:nvSpPr>
        <p:spPr>
          <a:xfrm>
            <a:off x="676089" y="4423541"/>
            <a:ext cx="1460356" cy="162743"/>
          </a:xfrm>
          <a:prstGeom prst="rect">
            <a:avLst/>
          </a:prstGeom>
          <a:noFill/>
          <a:ln/>
        </p:spPr>
        <p:txBody>
          <a:bodyPr wrap="square" rtlCol="0" anchor="ctr"/>
          <a:lstStyle/>
          <a:p>
            <a:pPr marL="0" indent="0">
              <a:buNone/>
            </a:pPr>
            <a:r>
              <a:rPr lang="en-US" sz="800">
                <a:latin typeface="Arial" pitchFamily="34" charset="0"/>
                <a:ea typeface="Arial" pitchFamily="34" charset="-122"/>
                <a:cs typeface="Arial" pitchFamily="34" charset="-120"/>
              </a:rPr>
              <a:t>Distribution grid</a:t>
            </a:r>
            <a:endParaRPr lang="en-US" sz="800"/>
          </a:p>
        </p:txBody>
      </p:sp>
      <p:cxnSp>
        <p:nvCxnSpPr>
          <p:cNvPr id="55" name="Straight Connector 54">
            <a:extLst>
              <a:ext uri="{FF2B5EF4-FFF2-40B4-BE49-F238E27FC236}">
                <a16:creationId xmlns:a16="http://schemas.microsoft.com/office/drawing/2014/main" id="{F10C78F3-D727-33AC-5084-D5070B977402}"/>
              </a:ext>
            </a:extLst>
          </p:cNvPr>
          <p:cNvCxnSpPr>
            <a:cxnSpLocks/>
          </p:cNvCxnSpPr>
          <p:nvPr/>
        </p:nvCxnSpPr>
        <p:spPr bwMode="gray">
          <a:xfrm>
            <a:off x="788924" y="4044638"/>
            <a:ext cx="3457593" cy="0"/>
          </a:xfrm>
          <a:prstGeom prst="line">
            <a:avLst/>
          </a:prstGeom>
          <a:ln w="9525" cap="flat">
            <a:solidFill>
              <a:schemeClr val="bg2"/>
            </a:solidFill>
            <a:prstDash val="dash"/>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id="{BE855792-830B-C1A7-CBF4-A4A117DD38CE}"/>
              </a:ext>
            </a:extLst>
          </p:cNvPr>
          <p:cNvCxnSpPr>
            <a:cxnSpLocks/>
          </p:cNvCxnSpPr>
          <p:nvPr/>
        </p:nvCxnSpPr>
        <p:spPr bwMode="gray">
          <a:xfrm>
            <a:off x="803211" y="4965187"/>
            <a:ext cx="3457593" cy="0"/>
          </a:xfrm>
          <a:prstGeom prst="line">
            <a:avLst/>
          </a:prstGeom>
          <a:ln w="9525" cap="flat">
            <a:solidFill>
              <a:schemeClr val="bg2"/>
            </a:solidFill>
            <a:prstDash val="dash"/>
            <a:miter lim="800000"/>
            <a:tailEnd type="none" w="med" len="lg"/>
          </a:ln>
        </p:spPr>
        <p:style>
          <a:lnRef idx="1">
            <a:schemeClr val="accent1"/>
          </a:lnRef>
          <a:fillRef idx="0">
            <a:schemeClr val="accent1"/>
          </a:fillRef>
          <a:effectRef idx="0">
            <a:schemeClr val="accent1"/>
          </a:effectRef>
          <a:fontRef idx="minor">
            <a:schemeClr val="tx1"/>
          </a:fontRef>
        </p:style>
      </p:cxnSp>
      <p:sp>
        <p:nvSpPr>
          <p:cNvPr id="133" name="Arrow: Down 132">
            <a:extLst>
              <a:ext uri="{FF2B5EF4-FFF2-40B4-BE49-F238E27FC236}">
                <a16:creationId xmlns:a16="http://schemas.microsoft.com/office/drawing/2014/main" id="{5DA1E052-0E84-224F-FA87-BDE7CBF35EC4}"/>
              </a:ext>
            </a:extLst>
          </p:cNvPr>
          <p:cNvSpPr/>
          <p:nvPr/>
        </p:nvSpPr>
        <p:spPr bwMode="gray">
          <a:xfrm>
            <a:off x="245097" y="2272173"/>
            <a:ext cx="490194" cy="3742127"/>
          </a:xfrm>
          <a:prstGeom prst="downArrow">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vert270" wrap="square" lIns="0" tIns="91440" rIns="36000" bIns="36000" numCol="1" spcCol="0" rtlCol="0" fromWordArt="0" anchor="ctr" anchorCtr="0" forceAA="0" compatLnSpc="1">
            <a:prstTxWarp prst="textNoShape">
              <a:avLst/>
            </a:prstTxWarp>
            <a:noAutofit/>
          </a:bodyPr>
          <a:lstStyle/>
          <a:p>
            <a:pPr marL="0" indent="0" algn="r">
              <a:buNone/>
            </a:pPr>
            <a:r>
              <a:rPr lang="en-US" sz="1200">
                <a:solidFill>
                  <a:schemeClr val="bg1"/>
                </a:solidFill>
              </a:rPr>
              <a:t>Linear flow of energy  </a:t>
            </a:r>
          </a:p>
        </p:txBody>
      </p:sp>
      <p:sp>
        <p:nvSpPr>
          <p:cNvPr id="139" name="Rectangle 138">
            <a:extLst>
              <a:ext uri="{FF2B5EF4-FFF2-40B4-BE49-F238E27FC236}">
                <a16:creationId xmlns:a16="http://schemas.microsoft.com/office/drawing/2014/main" id="{0F51B627-4A0E-2B87-14BD-6C2FDA2A4F13}"/>
              </a:ext>
            </a:extLst>
          </p:cNvPr>
          <p:cNvSpPr/>
          <p:nvPr/>
        </p:nvSpPr>
        <p:spPr bwMode="gray">
          <a:xfrm>
            <a:off x="4337753" y="2178708"/>
            <a:ext cx="1575368" cy="4120491"/>
          </a:xfrm>
          <a:prstGeom prst="rect">
            <a:avLst/>
          </a:prstGeom>
          <a:solidFill>
            <a:schemeClr val="accent1">
              <a:lumMod val="20000"/>
              <a:lumOff val="80000"/>
            </a:schemeClr>
          </a:solidFill>
          <a:ln>
            <a:noFill/>
          </a:ln>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fontAlgn="base"/>
            <a:r>
              <a:rPr lang="en-US"/>
              <a:t>​</a:t>
            </a:r>
            <a:r>
              <a:rPr lang="en-US" sz="1050" b="1"/>
              <a:t>Control</a:t>
            </a:r>
            <a:r>
              <a:rPr lang="en-US" sz="1050"/>
              <a:t>​</a:t>
            </a:r>
          </a:p>
          <a:p>
            <a:pPr fontAlgn="base"/>
            <a:r>
              <a:rPr lang="en-US" sz="1050"/>
              <a:t>Centralized utility dispatch</a:t>
            </a:r>
          </a:p>
          <a:p>
            <a:pPr fontAlgn="base"/>
            <a:r>
              <a:rPr lang="en-US" sz="1050"/>
              <a:t> </a:t>
            </a:r>
          </a:p>
          <a:p>
            <a:pPr marL="0" indent="0">
              <a:buNone/>
            </a:pPr>
            <a:r>
              <a:rPr lang="en-US" sz="1050" b="1">
                <a:solidFill>
                  <a:schemeClr val="tx1"/>
                </a:solidFill>
              </a:rPr>
              <a:t>Resilience</a:t>
            </a:r>
          </a:p>
          <a:p>
            <a:r>
              <a:rPr lang="en-US" sz="1050"/>
              <a:t>Single point of failure, cascade risk </a:t>
            </a:r>
            <a:endParaRPr lang="en-US" sz="1050" b="1">
              <a:solidFill>
                <a:schemeClr val="tx1"/>
              </a:solidFill>
            </a:endParaRPr>
          </a:p>
          <a:p>
            <a:pPr marL="0" indent="0">
              <a:buNone/>
            </a:pPr>
            <a:endParaRPr lang="en-US" sz="1050" b="1">
              <a:solidFill>
                <a:schemeClr val="tx1"/>
              </a:solidFill>
            </a:endParaRPr>
          </a:p>
          <a:p>
            <a:pPr marL="0" indent="0">
              <a:buNone/>
            </a:pPr>
            <a:r>
              <a:rPr lang="en-US" sz="1050" b="1">
                <a:solidFill>
                  <a:schemeClr val="tx1"/>
                </a:solidFill>
              </a:rPr>
              <a:t>Scalability</a:t>
            </a:r>
          </a:p>
          <a:p>
            <a:r>
              <a:rPr lang="en-US" sz="1050"/>
              <a:t>Large capital-intensive T&amp;D builds </a:t>
            </a:r>
            <a:endParaRPr lang="en-US" sz="1050" b="1">
              <a:solidFill>
                <a:schemeClr val="tx1"/>
              </a:solidFill>
            </a:endParaRPr>
          </a:p>
          <a:p>
            <a:pPr marL="0" indent="0">
              <a:buNone/>
            </a:pPr>
            <a:endParaRPr lang="en-US" sz="1050" b="1">
              <a:solidFill>
                <a:schemeClr val="tx1"/>
              </a:solidFill>
            </a:endParaRPr>
          </a:p>
          <a:p>
            <a:pPr marL="0" indent="0">
              <a:buNone/>
            </a:pPr>
            <a:r>
              <a:rPr lang="en-US" sz="1050" b="1">
                <a:solidFill>
                  <a:schemeClr val="tx1"/>
                </a:solidFill>
              </a:rPr>
              <a:t>Cost structure</a:t>
            </a:r>
          </a:p>
          <a:p>
            <a:r>
              <a:rPr lang="en-US" sz="1050"/>
              <a:t>High upfront infrastructure investment </a:t>
            </a:r>
            <a:endParaRPr lang="en-US" sz="1050" b="1">
              <a:solidFill>
                <a:schemeClr val="tx1"/>
              </a:solidFill>
            </a:endParaRPr>
          </a:p>
          <a:p>
            <a:pPr marL="0" indent="0">
              <a:buNone/>
            </a:pPr>
            <a:endParaRPr lang="en-US" sz="1050" b="1">
              <a:solidFill>
                <a:schemeClr val="tx1"/>
              </a:solidFill>
            </a:endParaRPr>
          </a:p>
          <a:p>
            <a:pPr marL="0" indent="0">
              <a:buNone/>
            </a:pPr>
            <a:r>
              <a:rPr lang="en-US" sz="1050" b="1">
                <a:solidFill>
                  <a:schemeClr val="tx1"/>
                </a:solidFill>
              </a:rPr>
              <a:t>Carbon profile</a:t>
            </a:r>
          </a:p>
          <a:p>
            <a:r>
              <a:rPr lang="en-US" sz="1050"/>
              <a:t>Fossil-fuel dominant at scale </a:t>
            </a:r>
          </a:p>
        </p:txBody>
      </p:sp>
      <p:sp>
        <p:nvSpPr>
          <p:cNvPr id="177" name="Text 7">
            <a:extLst>
              <a:ext uri="{FF2B5EF4-FFF2-40B4-BE49-F238E27FC236}">
                <a16:creationId xmlns:a16="http://schemas.microsoft.com/office/drawing/2014/main" id="{DAAE98FC-8CC4-7D80-D995-16435B104DC4}"/>
              </a:ext>
            </a:extLst>
          </p:cNvPr>
          <p:cNvSpPr/>
          <p:nvPr/>
        </p:nvSpPr>
        <p:spPr>
          <a:xfrm>
            <a:off x="6650184" y="2588427"/>
            <a:ext cx="902331" cy="162743"/>
          </a:xfrm>
          <a:prstGeom prst="rect">
            <a:avLst/>
          </a:prstGeom>
          <a:noFill/>
          <a:ln/>
        </p:spPr>
        <p:txBody>
          <a:bodyPr wrap="square" rtlCol="0" anchor="ctr"/>
          <a:lstStyle/>
          <a:p>
            <a:pPr marL="0" indent="0">
              <a:buNone/>
            </a:pPr>
            <a:r>
              <a:rPr lang="en-US" sz="800">
                <a:latin typeface="Arial" pitchFamily="34" charset="0"/>
                <a:ea typeface="Arial" pitchFamily="34" charset="-122"/>
                <a:cs typeface="Arial" pitchFamily="34" charset="-120"/>
              </a:rPr>
              <a:t>Large-scale</a:t>
            </a:r>
            <a:endParaRPr lang="en-US" sz="800"/>
          </a:p>
          <a:p>
            <a:pPr marL="0" indent="0">
              <a:buNone/>
            </a:pPr>
            <a:r>
              <a:rPr lang="en-US" sz="800">
                <a:latin typeface="Arial" pitchFamily="34" charset="0"/>
                <a:ea typeface="Arial" pitchFamily="34" charset="-122"/>
                <a:cs typeface="Arial" pitchFamily="34" charset="-120"/>
              </a:rPr>
              <a:t>generation unit</a:t>
            </a:r>
            <a:endParaRPr lang="en-US" sz="800"/>
          </a:p>
        </p:txBody>
      </p:sp>
      <p:sp>
        <p:nvSpPr>
          <p:cNvPr id="178" name="Text 7">
            <a:extLst>
              <a:ext uri="{FF2B5EF4-FFF2-40B4-BE49-F238E27FC236}">
                <a16:creationId xmlns:a16="http://schemas.microsoft.com/office/drawing/2014/main" id="{C63C49DF-4CFF-01C2-0CBB-7D7E4E09D2C8}"/>
              </a:ext>
            </a:extLst>
          </p:cNvPr>
          <p:cNvSpPr/>
          <p:nvPr/>
        </p:nvSpPr>
        <p:spPr>
          <a:xfrm>
            <a:off x="8100386" y="2322120"/>
            <a:ext cx="902331" cy="429050"/>
          </a:xfrm>
          <a:prstGeom prst="rect">
            <a:avLst/>
          </a:prstGeom>
          <a:noFill/>
          <a:ln/>
        </p:spPr>
        <p:txBody>
          <a:bodyPr wrap="square" rtlCol="0" anchor="ctr"/>
          <a:lstStyle/>
          <a:p>
            <a:pPr marL="0" indent="0">
              <a:buNone/>
            </a:pPr>
            <a:r>
              <a:rPr lang="en-US" sz="800" dirty="0">
                <a:latin typeface="Arial" pitchFamily="34" charset="0"/>
                <a:ea typeface="Arial" pitchFamily="34" charset="-122"/>
                <a:cs typeface="Arial" pitchFamily="34" charset="-120"/>
              </a:rPr>
              <a:t>Utility scale renewable</a:t>
            </a:r>
            <a:endParaRPr lang="en-US" sz="800" dirty="0"/>
          </a:p>
        </p:txBody>
      </p:sp>
      <p:sp>
        <p:nvSpPr>
          <p:cNvPr id="179" name="Text 7">
            <a:extLst>
              <a:ext uri="{FF2B5EF4-FFF2-40B4-BE49-F238E27FC236}">
                <a16:creationId xmlns:a16="http://schemas.microsoft.com/office/drawing/2014/main" id="{43B3C591-5CEE-3CA5-1843-2F2140EA08E7}"/>
              </a:ext>
            </a:extLst>
          </p:cNvPr>
          <p:cNvSpPr/>
          <p:nvPr/>
        </p:nvSpPr>
        <p:spPr>
          <a:xfrm>
            <a:off x="7243661" y="5751203"/>
            <a:ext cx="902331" cy="429050"/>
          </a:xfrm>
          <a:prstGeom prst="rect">
            <a:avLst/>
          </a:prstGeom>
          <a:noFill/>
          <a:ln/>
        </p:spPr>
        <p:txBody>
          <a:bodyPr wrap="square" rtlCol="0" anchor="ctr"/>
          <a:lstStyle/>
          <a:p>
            <a:pPr marL="0" indent="0">
              <a:buNone/>
            </a:pPr>
            <a:r>
              <a:rPr lang="en-US" sz="800" dirty="0">
                <a:latin typeface="Arial" pitchFamily="34" charset="0"/>
                <a:ea typeface="Arial" pitchFamily="34" charset="-122"/>
                <a:cs typeface="Arial" pitchFamily="34" charset="-120"/>
              </a:rPr>
              <a:t>Off-shore renewable</a:t>
            </a:r>
            <a:endParaRPr lang="en-US" sz="800" dirty="0"/>
          </a:p>
        </p:txBody>
      </p:sp>
      <p:sp>
        <p:nvSpPr>
          <p:cNvPr id="180" name="Text 16">
            <a:extLst>
              <a:ext uri="{FF2B5EF4-FFF2-40B4-BE49-F238E27FC236}">
                <a16:creationId xmlns:a16="http://schemas.microsoft.com/office/drawing/2014/main" id="{3B6B205B-21AE-039A-4F8F-8FEAEA4349EC}"/>
              </a:ext>
            </a:extLst>
          </p:cNvPr>
          <p:cNvSpPr/>
          <p:nvPr/>
        </p:nvSpPr>
        <p:spPr>
          <a:xfrm>
            <a:off x="7484733" y="3352710"/>
            <a:ext cx="916733" cy="142369"/>
          </a:xfrm>
          <a:prstGeom prst="rect">
            <a:avLst/>
          </a:prstGeom>
          <a:noFill/>
          <a:ln/>
        </p:spPr>
        <p:txBody>
          <a:bodyPr wrap="square" rtlCol="0" anchor="ctr"/>
          <a:lstStyle/>
          <a:p>
            <a:pPr marL="0" indent="0" algn="ctr">
              <a:buNone/>
            </a:pPr>
            <a:r>
              <a:rPr lang="en-US" sz="800" dirty="0">
                <a:latin typeface="Arial" pitchFamily="34" charset="0"/>
                <a:ea typeface="Arial" pitchFamily="34" charset="-122"/>
                <a:cs typeface="Arial" pitchFamily="34" charset="-120"/>
              </a:rPr>
              <a:t>Transmission</a:t>
            </a:r>
            <a:endParaRPr lang="en-US" sz="800" dirty="0"/>
          </a:p>
        </p:txBody>
      </p:sp>
      <p:sp>
        <p:nvSpPr>
          <p:cNvPr id="181" name="Text 16">
            <a:extLst>
              <a:ext uri="{FF2B5EF4-FFF2-40B4-BE49-F238E27FC236}">
                <a16:creationId xmlns:a16="http://schemas.microsoft.com/office/drawing/2014/main" id="{E6719DA0-2507-2EB9-3A7C-F3F916BA9AB3}"/>
              </a:ext>
            </a:extLst>
          </p:cNvPr>
          <p:cNvSpPr/>
          <p:nvPr/>
        </p:nvSpPr>
        <p:spPr>
          <a:xfrm>
            <a:off x="5990942" y="4223485"/>
            <a:ext cx="1249815" cy="172824"/>
          </a:xfrm>
          <a:prstGeom prst="rect">
            <a:avLst/>
          </a:prstGeom>
          <a:noFill/>
          <a:ln/>
        </p:spPr>
        <p:txBody>
          <a:bodyPr wrap="square" rtlCol="0" anchor="ctr"/>
          <a:lstStyle/>
          <a:p>
            <a:pPr marL="0" indent="0">
              <a:buNone/>
            </a:pPr>
            <a:r>
              <a:rPr lang="en-US" sz="800">
                <a:latin typeface="Arial" pitchFamily="34" charset="0"/>
                <a:ea typeface="Arial" pitchFamily="34" charset="-122"/>
                <a:cs typeface="Arial" pitchFamily="34" charset="-120"/>
              </a:rPr>
              <a:t>Industrial user</a:t>
            </a:r>
          </a:p>
          <a:p>
            <a:pPr marL="0" indent="0">
              <a:buNone/>
            </a:pPr>
            <a:r>
              <a:rPr lang="en-US" sz="800">
                <a:latin typeface="Arial" pitchFamily="34" charset="0"/>
                <a:ea typeface="Arial" pitchFamily="34" charset="-122"/>
                <a:cs typeface="Arial" pitchFamily="34" charset="-120"/>
              </a:rPr>
              <a:t> with storage</a:t>
            </a:r>
            <a:endParaRPr lang="en-US" sz="800"/>
          </a:p>
        </p:txBody>
      </p:sp>
      <p:sp>
        <p:nvSpPr>
          <p:cNvPr id="182" name="Text 16">
            <a:extLst>
              <a:ext uri="{FF2B5EF4-FFF2-40B4-BE49-F238E27FC236}">
                <a16:creationId xmlns:a16="http://schemas.microsoft.com/office/drawing/2014/main" id="{490717D8-2383-8ABB-824D-752BC5CFC073}"/>
              </a:ext>
            </a:extLst>
          </p:cNvPr>
          <p:cNvSpPr/>
          <p:nvPr/>
        </p:nvSpPr>
        <p:spPr>
          <a:xfrm>
            <a:off x="8401466" y="3833850"/>
            <a:ext cx="916733" cy="351095"/>
          </a:xfrm>
          <a:prstGeom prst="rect">
            <a:avLst/>
          </a:prstGeom>
          <a:noFill/>
          <a:ln/>
        </p:spPr>
        <p:txBody>
          <a:bodyPr wrap="square" rtlCol="0" anchor="ctr"/>
          <a:lstStyle/>
          <a:p>
            <a:pPr marL="0" indent="0">
              <a:buNone/>
            </a:pPr>
            <a:r>
              <a:rPr lang="en-US" sz="800" dirty="0">
                <a:latin typeface="Arial" pitchFamily="34" charset="0"/>
                <a:ea typeface="Arial" pitchFamily="34" charset="-122"/>
                <a:cs typeface="Arial" pitchFamily="34" charset="-120"/>
              </a:rPr>
              <a:t>Utility scale storage</a:t>
            </a:r>
            <a:endParaRPr lang="en-US" sz="800" dirty="0"/>
          </a:p>
        </p:txBody>
      </p:sp>
      <p:sp>
        <p:nvSpPr>
          <p:cNvPr id="185" name="Text 16">
            <a:extLst>
              <a:ext uri="{FF2B5EF4-FFF2-40B4-BE49-F238E27FC236}">
                <a16:creationId xmlns:a16="http://schemas.microsoft.com/office/drawing/2014/main" id="{8D32DEAC-C016-ECC3-BFBC-5AE188E48EE6}"/>
              </a:ext>
            </a:extLst>
          </p:cNvPr>
          <p:cNvSpPr/>
          <p:nvPr/>
        </p:nvSpPr>
        <p:spPr>
          <a:xfrm>
            <a:off x="9367662" y="4044638"/>
            <a:ext cx="1091457" cy="280614"/>
          </a:xfrm>
          <a:prstGeom prst="rect">
            <a:avLst/>
          </a:prstGeom>
          <a:noFill/>
          <a:ln/>
        </p:spPr>
        <p:txBody>
          <a:bodyPr wrap="square" rtlCol="0" anchor="ctr"/>
          <a:lstStyle/>
          <a:p>
            <a:pPr marL="0" indent="0">
              <a:buNone/>
            </a:pPr>
            <a:r>
              <a:rPr lang="en-US" sz="800" dirty="0">
                <a:latin typeface="Arial" pitchFamily="34" charset="0"/>
                <a:ea typeface="Arial" pitchFamily="34" charset="-122"/>
                <a:cs typeface="Arial" pitchFamily="34" charset="-120"/>
              </a:rPr>
              <a:t>Commercial user with storage</a:t>
            </a:r>
            <a:endParaRPr lang="en-US" sz="800" dirty="0"/>
          </a:p>
        </p:txBody>
      </p:sp>
      <p:sp>
        <p:nvSpPr>
          <p:cNvPr id="218" name="Text 16">
            <a:extLst>
              <a:ext uri="{FF2B5EF4-FFF2-40B4-BE49-F238E27FC236}">
                <a16:creationId xmlns:a16="http://schemas.microsoft.com/office/drawing/2014/main" id="{3D043AE2-ACBB-5509-C759-9AAC9497E49F}"/>
              </a:ext>
            </a:extLst>
          </p:cNvPr>
          <p:cNvSpPr/>
          <p:nvPr/>
        </p:nvSpPr>
        <p:spPr>
          <a:xfrm>
            <a:off x="7064627" y="4530425"/>
            <a:ext cx="916733" cy="142369"/>
          </a:xfrm>
          <a:prstGeom prst="rect">
            <a:avLst/>
          </a:prstGeom>
          <a:noFill/>
          <a:ln/>
        </p:spPr>
        <p:txBody>
          <a:bodyPr wrap="square" rtlCol="0" anchor="ctr"/>
          <a:lstStyle/>
          <a:p>
            <a:pPr marL="0" indent="0" algn="ctr">
              <a:buNone/>
            </a:pPr>
            <a:r>
              <a:rPr lang="en-US" sz="800" dirty="0">
                <a:latin typeface="Arial" pitchFamily="34" charset="0"/>
                <a:ea typeface="Arial" pitchFamily="34" charset="-122"/>
                <a:cs typeface="Arial" pitchFamily="34" charset="-120"/>
              </a:rPr>
              <a:t>Transmission</a:t>
            </a:r>
            <a:endParaRPr lang="en-US" sz="800" dirty="0"/>
          </a:p>
        </p:txBody>
      </p:sp>
      <p:sp>
        <p:nvSpPr>
          <p:cNvPr id="220" name="Text 16">
            <a:extLst>
              <a:ext uri="{FF2B5EF4-FFF2-40B4-BE49-F238E27FC236}">
                <a16:creationId xmlns:a16="http://schemas.microsoft.com/office/drawing/2014/main" id="{4F93933B-52B4-B0DF-8A67-2190D34A1501}"/>
              </a:ext>
            </a:extLst>
          </p:cNvPr>
          <p:cNvSpPr/>
          <p:nvPr/>
        </p:nvSpPr>
        <p:spPr>
          <a:xfrm>
            <a:off x="8433390" y="4530725"/>
            <a:ext cx="916733" cy="142369"/>
          </a:xfrm>
          <a:prstGeom prst="rect">
            <a:avLst/>
          </a:prstGeom>
          <a:noFill/>
          <a:ln/>
        </p:spPr>
        <p:txBody>
          <a:bodyPr wrap="square" rtlCol="0" anchor="ctr"/>
          <a:lstStyle/>
          <a:p>
            <a:pPr marL="0" indent="0" algn="ctr">
              <a:buNone/>
            </a:pPr>
            <a:r>
              <a:rPr lang="en-US" sz="800" dirty="0">
                <a:latin typeface="Arial" pitchFamily="34" charset="0"/>
                <a:ea typeface="Arial" pitchFamily="34" charset="-122"/>
                <a:cs typeface="Arial" pitchFamily="34" charset="-120"/>
              </a:rPr>
              <a:t>Distribution</a:t>
            </a:r>
            <a:endParaRPr lang="en-US" sz="800" dirty="0"/>
          </a:p>
        </p:txBody>
      </p:sp>
      <p:sp>
        <p:nvSpPr>
          <p:cNvPr id="222" name="Text 16">
            <a:extLst>
              <a:ext uri="{FF2B5EF4-FFF2-40B4-BE49-F238E27FC236}">
                <a16:creationId xmlns:a16="http://schemas.microsoft.com/office/drawing/2014/main" id="{B8DD0829-CA02-6E63-8FDE-7D176B09EE5A}"/>
              </a:ext>
            </a:extLst>
          </p:cNvPr>
          <p:cNvSpPr/>
          <p:nvPr/>
        </p:nvSpPr>
        <p:spPr>
          <a:xfrm>
            <a:off x="8833719" y="3352800"/>
            <a:ext cx="916733" cy="142369"/>
          </a:xfrm>
          <a:prstGeom prst="rect">
            <a:avLst/>
          </a:prstGeom>
          <a:noFill/>
          <a:ln/>
        </p:spPr>
        <p:txBody>
          <a:bodyPr wrap="square" rtlCol="0" anchor="ctr"/>
          <a:lstStyle/>
          <a:p>
            <a:pPr marL="0" indent="0" algn="ctr">
              <a:buNone/>
            </a:pPr>
            <a:r>
              <a:rPr lang="en-US" sz="800">
                <a:latin typeface="Arial" pitchFamily="34" charset="0"/>
                <a:ea typeface="Arial" pitchFamily="34" charset="-122"/>
                <a:cs typeface="Arial" pitchFamily="34" charset="-120"/>
              </a:rPr>
              <a:t>Distribution</a:t>
            </a:r>
            <a:endParaRPr lang="en-US" sz="800"/>
          </a:p>
        </p:txBody>
      </p:sp>
      <p:sp>
        <p:nvSpPr>
          <p:cNvPr id="277" name="Text 7">
            <a:extLst>
              <a:ext uri="{FF2B5EF4-FFF2-40B4-BE49-F238E27FC236}">
                <a16:creationId xmlns:a16="http://schemas.microsoft.com/office/drawing/2014/main" id="{88DB95B6-1E94-B012-3D77-A36B178237EA}"/>
              </a:ext>
            </a:extLst>
          </p:cNvPr>
          <p:cNvSpPr/>
          <p:nvPr/>
        </p:nvSpPr>
        <p:spPr>
          <a:xfrm>
            <a:off x="9183673" y="5235602"/>
            <a:ext cx="818665" cy="355679"/>
          </a:xfrm>
          <a:prstGeom prst="rect">
            <a:avLst/>
          </a:prstGeom>
          <a:noFill/>
          <a:ln/>
        </p:spPr>
        <p:txBody>
          <a:bodyPr wrap="square" rtlCol="0" anchor="ctr"/>
          <a:lstStyle/>
          <a:p>
            <a:pPr marL="0" indent="0">
              <a:buNone/>
            </a:pPr>
            <a:r>
              <a:rPr lang="en-US" sz="800" dirty="0">
                <a:latin typeface="Arial" pitchFamily="34" charset="0"/>
                <a:ea typeface="Arial" pitchFamily="34" charset="-122"/>
                <a:cs typeface="Arial" pitchFamily="34" charset="-120"/>
              </a:rPr>
              <a:t>Local power plant</a:t>
            </a:r>
            <a:endParaRPr lang="en-US" sz="800" dirty="0"/>
          </a:p>
        </p:txBody>
      </p:sp>
      <p:sp>
        <p:nvSpPr>
          <p:cNvPr id="282" name="Right Triangle 281">
            <a:extLst>
              <a:ext uri="{FF2B5EF4-FFF2-40B4-BE49-F238E27FC236}">
                <a16:creationId xmlns:a16="http://schemas.microsoft.com/office/drawing/2014/main" id="{37FB1443-44D7-4A69-1DE4-7FFD938C7600}"/>
              </a:ext>
            </a:extLst>
          </p:cNvPr>
          <p:cNvSpPr>
            <a:spLocks noChangeAspect="1"/>
          </p:cNvSpPr>
          <p:nvPr/>
        </p:nvSpPr>
        <p:spPr bwMode="gray">
          <a:xfrm rot="13444879">
            <a:off x="6291480" y="2180881"/>
            <a:ext cx="162840" cy="162840"/>
          </a:xfrm>
          <a:prstGeom prst="rtTriangle">
            <a:avLst/>
          </a:prstGeom>
          <a:solidFill>
            <a:schemeClr val="tx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284" name="Text 7">
            <a:extLst>
              <a:ext uri="{FF2B5EF4-FFF2-40B4-BE49-F238E27FC236}">
                <a16:creationId xmlns:a16="http://schemas.microsoft.com/office/drawing/2014/main" id="{CB5BC02C-E2F3-E3B1-A980-6DA0BA402234}"/>
              </a:ext>
            </a:extLst>
          </p:cNvPr>
          <p:cNvSpPr/>
          <p:nvPr/>
        </p:nvSpPr>
        <p:spPr>
          <a:xfrm>
            <a:off x="6455451" y="2167468"/>
            <a:ext cx="1291549" cy="194236"/>
          </a:xfrm>
          <a:prstGeom prst="rect">
            <a:avLst/>
          </a:prstGeom>
          <a:noFill/>
          <a:ln/>
        </p:spPr>
        <p:txBody>
          <a:bodyPr wrap="square" rtlCol="0" anchor="ctr"/>
          <a:lstStyle/>
          <a:p>
            <a:pPr marL="0" indent="0">
              <a:buNone/>
            </a:pPr>
            <a:r>
              <a:rPr lang="en-US" sz="1000">
                <a:latin typeface="Arial" pitchFamily="34" charset="0"/>
                <a:ea typeface="Arial" pitchFamily="34" charset="-122"/>
                <a:cs typeface="Arial" pitchFamily="34" charset="-120"/>
              </a:rPr>
              <a:t>Flow of energy</a:t>
            </a:r>
            <a:endParaRPr lang="en-US" sz="1000"/>
          </a:p>
        </p:txBody>
      </p:sp>
      <p:sp>
        <p:nvSpPr>
          <p:cNvPr id="20" name="Pentagon 19">
            <a:extLst>
              <a:ext uri="{FF2B5EF4-FFF2-40B4-BE49-F238E27FC236}">
                <a16:creationId xmlns:a16="http://schemas.microsoft.com/office/drawing/2014/main" id="{96606ED9-7C5D-A020-C60D-A611590FFB8F}"/>
              </a:ext>
            </a:extLst>
          </p:cNvPr>
          <p:cNvSpPr/>
          <p:nvPr/>
        </p:nvSpPr>
        <p:spPr>
          <a:xfrm>
            <a:off x="0" y="0"/>
            <a:ext cx="1788983" cy="288356"/>
          </a:xfrm>
          <a:prstGeom prst="homePlate">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solidFill>
                <a:effectLst/>
                <a:uLnTx/>
                <a:uFillTx/>
                <a:latin typeface="Arial"/>
                <a:ea typeface="+mn-ea"/>
                <a:cs typeface="+mn-cs"/>
                <a:sym typeface="Arial"/>
              </a:rPr>
              <a:t>Industry Overview</a:t>
            </a:r>
          </a:p>
        </p:txBody>
      </p:sp>
      <p:sp>
        <p:nvSpPr>
          <p:cNvPr id="21" name="Chevron 20">
            <a:extLst>
              <a:ext uri="{FF2B5EF4-FFF2-40B4-BE49-F238E27FC236}">
                <a16:creationId xmlns:a16="http://schemas.microsoft.com/office/drawing/2014/main" id="{8FB745AC-6B45-6173-FB5D-4F5E392C583D}"/>
              </a:ext>
            </a:extLst>
          </p:cNvPr>
          <p:cNvSpPr/>
          <p:nvPr/>
        </p:nvSpPr>
        <p:spPr>
          <a:xfrm>
            <a:off x="1690648"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Optimize</a:t>
            </a:r>
          </a:p>
        </p:txBody>
      </p:sp>
      <p:sp>
        <p:nvSpPr>
          <p:cNvPr id="22" name="Chevron 21">
            <a:extLst>
              <a:ext uri="{FF2B5EF4-FFF2-40B4-BE49-F238E27FC236}">
                <a16:creationId xmlns:a16="http://schemas.microsoft.com/office/drawing/2014/main" id="{F1041E5F-2020-EFC7-7B06-0612A15319E1}"/>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24" name="Chevron 23">
            <a:extLst>
              <a:ext uri="{FF2B5EF4-FFF2-40B4-BE49-F238E27FC236}">
                <a16:creationId xmlns:a16="http://schemas.microsoft.com/office/drawing/2014/main" id="{EC6B0A2E-89E5-10F0-4B66-0371CB3A286D}"/>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26" name="Chevron 25">
            <a:extLst>
              <a:ext uri="{FF2B5EF4-FFF2-40B4-BE49-F238E27FC236}">
                <a16:creationId xmlns:a16="http://schemas.microsoft.com/office/drawing/2014/main" id="{0AD56FC9-64D0-1D81-B070-52F04ECA44F8}"/>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30" name="Rectangle 29">
            <a:extLst>
              <a:ext uri="{FF2B5EF4-FFF2-40B4-BE49-F238E27FC236}">
                <a16:creationId xmlns:a16="http://schemas.microsoft.com/office/drawing/2014/main" id="{7995812A-515B-D7EE-8613-2A8AD9BFE28F}"/>
              </a:ext>
            </a:extLst>
          </p:cNvPr>
          <p:cNvSpPr/>
          <p:nvPr/>
        </p:nvSpPr>
        <p:spPr>
          <a:xfrm>
            <a:off x="10637520" y="0"/>
            <a:ext cx="1554480" cy="288356"/>
          </a:xfrm>
          <a:prstGeom prst="rect">
            <a:avLst/>
          </a:prstGeom>
          <a:solidFill>
            <a:srgbClr val="7F5BCA"/>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Energy transition</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pic>
        <p:nvPicPr>
          <p:cNvPr id="33" name="Picture 32">
            <a:extLst>
              <a:ext uri="{FF2B5EF4-FFF2-40B4-BE49-F238E27FC236}">
                <a16:creationId xmlns:a16="http://schemas.microsoft.com/office/drawing/2014/main" id="{D06AE553-769D-8F66-992F-D4F8B963DC40}"/>
              </a:ext>
            </a:extLst>
          </p:cNvPr>
          <p:cNvPicPr>
            <a:picLocks noChangeAspect="1"/>
          </p:cNvPicPr>
          <p:nvPr/>
        </p:nvPicPr>
        <p:blipFill>
          <a:blip r:embed="rId7"/>
          <a:srcRect/>
          <a:stretch>
            <a:fillRect/>
          </a:stretch>
        </p:blipFill>
        <p:spPr>
          <a:xfrm>
            <a:off x="10310936" y="9525"/>
            <a:ext cx="273244" cy="274319"/>
          </a:xfrm>
          <a:prstGeom prst="rect">
            <a:avLst/>
          </a:prstGeom>
        </p:spPr>
      </p:pic>
      <p:sp>
        <p:nvSpPr>
          <p:cNvPr id="3" name="Footer Placeholder 5">
            <a:extLst>
              <a:ext uri="{FF2B5EF4-FFF2-40B4-BE49-F238E27FC236}">
                <a16:creationId xmlns:a16="http://schemas.microsoft.com/office/drawing/2014/main" id="{54A07262-88AB-5F5C-6206-536C93E9F9B0}"/>
              </a:ext>
            </a:extLst>
          </p:cNvPr>
          <p:cNvSpPr txBox="1">
            <a:spLocks/>
          </p:cNvSpPr>
          <p:nvPr/>
        </p:nvSpPr>
        <p:spPr>
          <a:xfrm>
            <a:off x="286056" y="6268090"/>
            <a:ext cx="9147241" cy="425978"/>
          </a:xfrm>
          <a:prstGeom prst="rect">
            <a:avLst/>
          </a:prstGeom>
        </p:spPr>
        <p:txBody>
          <a:bodyPr vert="horz" lIns="0" tIns="0" rIns="0" bIns="0" rtlCol="0" anchor="t"/>
          <a:lstStyle>
            <a:defPPr>
              <a:defRPr lang="en-US"/>
            </a:defPPr>
            <a:lvl1pPr marL="0" algn="l" defTabSz="914400" rtl="0" eaLnBrk="1" latinLnBrk="0" hangingPunct="1">
              <a:defRPr sz="8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aseline="30000" dirty="0">
                <a:solidFill>
                  <a:schemeClr val="tx1"/>
                </a:solidFill>
              </a:rPr>
              <a:t>1</a:t>
            </a:r>
            <a:r>
              <a:rPr lang="en-US" dirty="0">
                <a:solidFill>
                  <a:schemeClr val="tx1"/>
                </a:solidFill>
              </a:rPr>
              <a:t>Producers/Consumers</a:t>
            </a:r>
            <a:endParaRPr lang="en-US" dirty="0">
              <a:solidFill>
                <a:schemeClr val="tx1"/>
              </a:solidFill>
              <a:cs typeface="Arial"/>
            </a:endParaRPr>
          </a:p>
          <a:p>
            <a:r>
              <a:rPr lang="en-US" dirty="0">
                <a:solidFill>
                  <a:schemeClr val="tx1"/>
                </a:solidFill>
              </a:rPr>
              <a:t>Sources: </a:t>
            </a:r>
            <a:r>
              <a:rPr lang="en-US" dirty="0">
                <a:solidFill>
                  <a:srgbClr val="45647B"/>
                </a:solidFill>
                <a:ea typeface="+mn-lt"/>
                <a:cs typeface="+mn-lt"/>
                <a:hlinkClick r:id="rId8">
                  <a:extLst>
                    <a:ext uri="{A12FA001-AC4F-418D-AE19-62706E023703}">
                      <ahyp:hlinkClr xmlns:ahyp="http://schemas.microsoft.com/office/drawing/2018/hyperlinkcolor" val="tx"/>
                    </a:ext>
                  </a:extLst>
                </a:hlinkClick>
              </a:rPr>
              <a:t>VPP Liftoff Report </a:t>
            </a:r>
            <a:r>
              <a:rPr lang="en-US" dirty="0">
                <a:solidFill>
                  <a:schemeClr val="tx1"/>
                </a:solidFill>
                <a:ea typeface="+mn-lt"/>
                <a:cs typeface="+mn-lt"/>
              </a:rPr>
              <a:t>(DOE); </a:t>
            </a:r>
            <a:r>
              <a:rPr lang="en-US" dirty="0">
                <a:solidFill>
                  <a:srgbClr val="45647B"/>
                </a:solidFill>
                <a:ea typeface="+mn-lt"/>
                <a:cs typeface="+mn-lt"/>
                <a:hlinkClick r:id="rId9">
                  <a:extLst>
                    <a:ext uri="{A12FA001-AC4F-418D-AE19-62706E023703}">
                      <ahyp:hlinkClr xmlns:ahyp="http://schemas.microsoft.com/office/drawing/2018/hyperlinkcolor" val="tx"/>
                    </a:ext>
                  </a:extLst>
                </a:hlinkClick>
              </a:rPr>
              <a:t>Unlocking the potential of distributed energy resources </a:t>
            </a:r>
            <a:r>
              <a:rPr lang="en-US" dirty="0">
                <a:solidFill>
                  <a:schemeClr val="tx1"/>
                </a:solidFill>
                <a:ea typeface="+mn-lt"/>
                <a:cs typeface="+mn-lt"/>
              </a:rPr>
              <a:t>(OECD, 2022); </a:t>
            </a:r>
            <a:r>
              <a:rPr lang="en-US" dirty="0">
                <a:solidFill>
                  <a:srgbClr val="45647B"/>
                </a:solidFill>
                <a:ea typeface="+mn-lt"/>
                <a:cs typeface="+mn-lt"/>
                <a:hlinkClick r:id="rId10">
                  <a:extLst>
                    <a:ext uri="{A12FA001-AC4F-418D-AE19-62706E023703}">
                      <ahyp:hlinkClr xmlns:ahyp="http://schemas.microsoft.com/office/drawing/2018/hyperlinkcolor" val="tx"/>
                    </a:ext>
                  </a:extLst>
                </a:hlinkClick>
              </a:rPr>
              <a:t>Integrating distributed energy resources in power distribution systems: A comprehensive review of impacts, challenges, and opportunities from a distribution system operator’s perspective </a:t>
            </a:r>
            <a:r>
              <a:rPr lang="en-US" dirty="0">
                <a:solidFill>
                  <a:schemeClr val="tx1"/>
                </a:solidFill>
                <a:ea typeface="+mn-lt"/>
                <a:cs typeface="+mn-lt"/>
              </a:rPr>
              <a:t>(Lee, 2026). </a:t>
            </a:r>
          </a:p>
          <a:p>
            <a:r>
              <a:rPr lang="en-US" dirty="0">
                <a:solidFill>
                  <a:schemeClr val="tx1"/>
                </a:solidFill>
              </a:rPr>
              <a:t>Credit: Christy Wong, Ariela Farchi, Brenda Rain, and </a:t>
            </a:r>
            <a:r>
              <a:rPr lang="en-US" dirty="0">
                <a:solidFill>
                  <a:srgbClr val="000000"/>
                </a:solidFill>
                <a:hlinkClick r:id="rId11"/>
              </a:rPr>
              <a:t>Gernot Wagner</a:t>
            </a:r>
            <a:r>
              <a:rPr lang="en-US" dirty="0">
                <a:solidFill>
                  <a:srgbClr val="000000"/>
                </a:solidFill>
              </a:rPr>
              <a:t>. </a:t>
            </a:r>
            <a:r>
              <a:rPr lang="en-US" dirty="0">
                <a:hlinkClick r:id="rId12"/>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cs typeface="Arial"/>
            </a:endParaRPr>
          </a:p>
        </p:txBody>
      </p:sp>
      <p:cxnSp>
        <p:nvCxnSpPr>
          <p:cNvPr id="18" name="Straight Connector 17">
            <a:extLst>
              <a:ext uri="{FF2B5EF4-FFF2-40B4-BE49-F238E27FC236}">
                <a16:creationId xmlns:a16="http://schemas.microsoft.com/office/drawing/2014/main" id="{87098E8B-AE0B-F884-3919-3A55CD8C1350}"/>
              </a:ext>
            </a:extLst>
          </p:cNvPr>
          <p:cNvCxnSpPr>
            <a:cxnSpLocks/>
          </p:cNvCxnSpPr>
          <p:nvPr/>
        </p:nvCxnSpPr>
        <p:spPr bwMode="gray">
          <a:xfrm>
            <a:off x="788924" y="3175693"/>
            <a:ext cx="3457593" cy="0"/>
          </a:xfrm>
          <a:prstGeom prst="line">
            <a:avLst/>
          </a:prstGeom>
          <a:ln w="9525" cap="flat">
            <a:solidFill>
              <a:schemeClr val="bg2"/>
            </a:solidFill>
            <a:prstDash val="dash"/>
            <a:miter lim="800000"/>
            <a:tailEnd type="none" w="med"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660844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AC3F4E9D-5541-A5C6-BCB1-26AA13AAD5EB}"/>
              </a:ext>
            </a:extLst>
          </p:cNvPr>
          <p:cNvGraphicFramePr>
            <a:graphicFrameLocks/>
          </p:cNvGraphicFramePr>
          <p:nvPr>
            <p:custDataLst>
              <p:tags r:id="rId1"/>
            </p:custDataLst>
            <p:extLst>
              <p:ext uri="{D42A27DB-BD31-4B8C-83A1-F6EECF244321}">
                <p14:modId xmlns:p14="http://schemas.microsoft.com/office/powerpoint/2010/main" val="3375261364"/>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91" imgW="7772400" imgH="10058400" progId="TCLayout.ActiveDocument.1">
                  <p:embed/>
                </p:oleObj>
              </mc:Choice>
              <mc:Fallback>
                <p:oleObj name="thinkcell Slide" r:id="rId91" imgW="7772400" imgH="10058400" progId="TCLayout.ActiveDocument.1">
                  <p:embed/>
                  <p:pic>
                    <p:nvPicPr>
                      <p:cNvPr id="7" name="think-cell data - do not delete" hidden="1">
                        <a:extLst>
                          <a:ext uri="{FF2B5EF4-FFF2-40B4-BE49-F238E27FC236}">
                            <a16:creationId xmlns:a16="http://schemas.microsoft.com/office/drawing/2014/main" id="{AC3F4E9D-5541-A5C6-BCB1-26AA13AAD5EB}"/>
                          </a:ext>
                        </a:extLst>
                      </p:cNvPr>
                      <p:cNvPicPr/>
                      <p:nvPr/>
                    </p:nvPicPr>
                    <p:blipFill>
                      <a:blip r:embed="rId92"/>
                      <a:stretch>
                        <a:fillRect/>
                      </a:stretch>
                    </p:blipFill>
                    <p:spPr>
                      <a:xfrm>
                        <a:off x="1588" y="1588"/>
                        <a:ext cx="1227" cy="1588"/>
                      </a:xfrm>
                      <a:prstGeom prst="rect">
                        <a:avLst/>
                      </a:prstGeom>
                    </p:spPr>
                  </p:pic>
                </p:oleObj>
              </mc:Fallback>
            </mc:AlternateContent>
          </a:graphicData>
        </a:graphic>
      </p:graphicFrame>
      <p:sp>
        <p:nvSpPr>
          <p:cNvPr id="2" name="Text Placeholder 1">
            <a:extLst>
              <a:ext uri="{FF2B5EF4-FFF2-40B4-BE49-F238E27FC236}">
                <a16:creationId xmlns:a16="http://schemas.microsoft.com/office/drawing/2014/main" id="{10D35DCF-931A-2775-C760-7792BA8B17B2}"/>
              </a:ext>
            </a:extLst>
          </p:cNvPr>
          <p:cNvSpPr>
            <a:spLocks noGrp="1"/>
          </p:cNvSpPr>
          <p:nvPr>
            <p:ph type="body" sz="quarter" idx="14"/>
          </p:nvPr>
        </p:nvSpPr>
        <p:spPr>
          <a:xfrm>
            <a:off x="330199" y="5627759"/>
            <a:ext cx="11526837" cy="698655"/>
          </a:xfrm>
        </p:spPr>
        <p:txBody>
          <a:bodyPr anchor="ctr"/>
          <a:lstStyle/>
          <a:p>
            <a:pPr marL="0" indent="0">
              <a:buNone/>
            </a:pPr>
            <a:r>
              <a:rPr lang="en-US" b="1" dirty="0">
                <a:ea typeface="+mn-lt"/>
                <a:cs typeface="+mn-lt"/>
              </a:rPr>
              <a:t>Observations</a:t>
            </a:r>
          </a:p>
          <a:p>
            <a:r>
              <a:rPr lang="en-US" dirty="0"/>
              <a:t>Low-emissions electricity, including renewables and nuclear, rises from ~40% of generation in 2025 to ~80% by 2050 </a:t>
            </a:r>
          </a:p>
          <a:p>
            <a:r>
              <a:rPr lang="en-US" dirty="0"/>
              <a:t>Wind and solar drive most of the growth, increasing from ~16% to ~68% of generation and from ~37% to ~80% of installed capacity </a:t>
            </a:r>
          </a:p>
          <a:p>
            <a:r>
              <a:rPr lang="en-US" dirty="0"/>
              <a:t>This shift increases reliance on variable, inverter-based resources, raising the need for grid flexibility, transmission expansion, storage, and system balancing </a:t>
            </a:r>
          </a:p>
        </p:txBody>
      </p:sp>
      <p:sp>
        <p:nvSpPr>
          <p:cNvPr id="3" name="Title 2">
            <a:extLst>
              <a:ext uri="{FF2B5EF4-FFF2-40B4-BE49-F238E27FC236}">
                <a16:creationId xmlns:a16="http://schemas.microsoft.com/office/drawing/2014/main" id="{F1496663-4826-CB52-8EDA-518AA5567F49}"/>
              </a:ext>
            </a:extLst>
          </p:cNvPr>
          <p:cNvSpPr>
            <a:spLocks noGrp="1"/>
          </p:cNvSpPr>
          <p:nvPr>
            <p:ph type="title"/>
          </p:nvPr>
        </p:nvSpPr>
        <p:spPr/>
        <p:txBody>
          <a:bodyPr vert="horz" wrap="square" lIns="91440" tIns="0" rIns="91440" bIns="0" anchor="t">
            <a:noAutofit/>
          </a:bodyPr>
          <a:lstStyle/>
          <a:p>
            <a:r>
              <a:rPr lang="en-US" dirty="0"/>
              <a:t>Wind and solar are set to supply over 50% of global electricity by 2050, up from ~15% in 2025</a:t>
            </a:r>
          </a:p>
        </p:txBody>
      </p:sp>
      <p:sp>
        <p:nvSpPr>
          <p:cNvPr id="5" name="Text Placeholder 4">
            <a:extLst>
              <a:ext uri="{FF2B5EF4-FFF2-40B4-BE49-F238E27FC236}">
                <a16:creationId xmlns:a16="http://schemas.microsoft.com/office/drawing/2014/main" id="{F845EDC2-0C18-D7FF-636F-83E511ABE7AA}"/>
              </a:ext>
            </a:extLst>
          </p:cNvPr>
          <p:cNvSpPr>
            <a:spLocks noGrp="1"/>
          </p:cNvSpPr>
          <p:nvPr>
            <p:ph type="body" sz="quarter" idx="13"/>
          </p:nvPr>
        </p:nvSpPr>
        <p:spPr/>
        <p:txBody>
          <a:bodyPr/>
          <a:lstStyle/>
          <a:p>
            <a:r>
              <a:rPr lang="en-US">
                <a:solidFill>
                  <a:srgbClr val="000000"/>
                </a:solidFill>
              </a:rPr>
              <a:t>Clean energy sources approach ~80% of generation by 2050, led by wind and solar</a:t>
            </a:r>
          </a:p>
        </p:txBody>
      </p:sp>
      <p:sp>
        <p:nvSpPr>
          <p:cNvPr id="935" name="Text Placeholder 934">
            <a:extLst>
              <a:ext uri="{FF2B5EF4-FFF2-40B4-BE49-F238E27FC236}">
                <a16:creationId xmlns:a16="http://schemas.microsoft.com/office/drawing/2014/main" id="{A5CDA618-4BF6-9419-2363-58A1BFABAB20}"/>
              </a:ext>
            </a:extLst>
          </p:cNvPr>
          <p:cNvSpPr>
            <a:spLocks noGrp="1"/>
          </p:cNvSpPr>
          <p:nvPr>
            <p:ph type="body" sz="quarter" idx="16"/>
          </p:nvPr>
        </p:nvSpPr>
        <p:spPr/>
        <p:txBody>
          <a:bodyPr/>
          <a:lstStyle/>
          <a:p>
            <a:r>
              <a:rPr lang="en-US">
                <a:solidFill>
                  <a:srgbClr val="000000"/>
                </a:solidFill>
              </a:rPr>
              <a:t>Intermittent and inverter based clean-power is expected to be the dominant energy source of the future</a:t>
            </a:r>
          </a:p>
        </p:txBody>
      </p:sp>
      <p:graphicFrame>
        <p:nvGraphicFramePr>
          <p:cNvPr id="28" name="Chart 27">
            <a:extLst>
              <a:ext uri="{FF2B5EF4-FFF2-40B4-BE49-F238E27FC236}">
                <a16:creationId xmlns:a16="http://schemas.microsoft.com/office/drawing/2014/main" id="{87DAA5A8-B3B1-E7E5-A37C-2A336C60AC4D}"/>
              </a:ext>
            </a:extLst>
          </p:cNvPr>
          <p:cNvGraphicFramePr/>
          <p:nvPr>
            <p:custDataLst>
              <p:tags r:id="rId2"/>
            </p:custDataLst>
            <p:extLst>
              <p:ext uri="{D42A27DB-BD31-4B8C-83A1-F6EECF244321}">
                <p14:modId xmlns:p14="http://schemas.microsoft.com/office/powerpoint/2010/main" val="2802623176"/>
              </p:ext>
            </p:extLst>
          </p:nvPr>
        </p:nvGraphicFramePr>
        <p:xfrm>
          <a:off x="230188" y="2676525"/>
          <a:ext cx="5183187" cy="2838450"/>
        </p:xfrm>
        <a:graphic>
          <a:graphicData uri="http://schemas.openxmlformats.org/drawingml/2006/chart">
            <c:chart xmlns:c="http://schemas.openxmlformats.org/drawingml/2006/chart" xmlns:r="http://schemas.openxmlformats.org/officeDocument/2006/relationships" r:id="rId93"/>
          </a:graphicData>
        </a:graphic>
      </p:graphicFrame>
      <p:cxnSp>
        <p:nvCxnSpPr>
          <p:cNvPr id="906" name="Straight Connector 905">
            <a:extLst>
              <a:ext uri="{FF2B5EF4-FFF2-40B4-BE49-F238E27FC236}">
                <a16:creationId xmlns:a16="http://schemas.microsoft.com/office/drawing/2014/main" id="{46D37D1D-463F-B158-579A-43988484EF55}"/>
              </a:ext>
            </a:extLst>
          </p:cNvPr>
          <p:cNvCxnSpPr/>
          <p:nvPr>
            <p:custDataLst>
              <p:tags r:id="rId3"/>
            </p:custDataLst>
          </p:nvPr>
        </p:nvCxnSpPr>
        <p:spPr bwMode="auto">
          <a:xfrm>
            <a:off x="5168900" y="3867150"/>
            <a:ext cx="0" cy="1044575"/>
          </a:xfrm>
          <a:prstGeom prst="line">
            <a:avLst/>
          </a:prstGeom>
          <a:ln w="12700" cap="flat" cmpd="sng" algn="ctr">
            <a:solidFill>
              <a:schemeClr val="tx1"/>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905" name="Straight Connector 904">
            <a:extLst>
              <a:ext uri="{FF2B5EF4-FFF2-40B4-BE49-F238E27FC236}">
                <a16:creationId xmlns:a16="http://schemas.microsoft.com/office/drawing/2014/main" id="{612709CC-B5F5-2605-BFA2-50C0321EC6AA}"/>
              </a:ext>
            </a:extLst>
          </p:cNvPr>
          <p:cNvCxnSpPr/>
          <p:nvPr>
            <p:custDataLst>
              <p:tags r:id="rId4"/>
            </p:custDataLst>
          </p:nvPr>
        </p:nvCxnSpPr>
        <p:spPr bwMode="auto">
          <a:xfrm>
            <a:off x="4764088" y="3867150"/>
            <a:ext cx="0" cy="1044575"/>
          </a:xfrm>
          <a:prstGeom prst="line">
            <a:avLst/>
          </a:prstGeom>
          <a:ln w="12700" cap="flat" cmpd="sng" algn="ctr">
            <a:solidFill>
              <a:schemeClr val="tx1"/>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904" name="Straight Connector 903">
            <a:extLst>
              <a:ext uri="{FF2B5EF4-FFF2-40B4-BE49-F238E27FC236}">
                <a16:creationId xmlns:a16="http://schemas.microsoft.com/office/drawing/2014/main" id="{1A6D41D0-E0F7-E52C-B44C-103B1E51B07C}"/>
              </a:ext>
            </a:extLst>
          </p:cNvPr>
          <p:cNvCxnSpPr/>
          <p:nvPr>
            <p:custDataLst>
              <p:tags r:id="rId5"/>
            </p:custDataLst>
          </p:nvPr>
        </p:nvCxnSpPr>
        <p:spPr bwMode="auto">
          <a:xfrm>
            <a:off x="4764088" y="4911725"/>
            <a:ext cx="404812" cy="0"/>
          </a:xfrm>
          <a:prstGeom prst="line">
            <a:avLst/>
          </a:prstGeom>
          <a:ln w="12700" cap="flat" cmpd="sng" algn="ctr">
            <a:solidFill>
              <a:schemeClr val="tx1"/>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sp>
        <p:nvSpPr>
          <p:cNvPr id="907" name="Rectangle 906">
            <a:extLst>
              <a:ext uri="{FF2B5EF4-FFF2-40B4-BE49-F238E27FC236}">
                <a16:creationId xmlns:a16="http://schemas.microsoft.com/office/drawing/2014/main" id="{CF04914A-5206-01EC-3B18-14F5ADBA7951}"/>
              </a:ext>
            </a:extLst>
          </p:cNvPr>
          <p:cNvSpPr/>
          <p:nvPr>
            <p:custDataLst>
              <p:tags r:id="rId6"/>
            </p:custDataLst>
          </p:nvPr>
        </p:nvSpPr>
        <p:spPr bwMode="auto">
          <a:xfrm>
            <a:off x="4764088" y="3359150"/>
            <a:ext cx="404812" cy="508000"/>
          </a:xfrm>
          <a:prstGeom prst="rect">
            <a:avLst/>
          </a:prstGeom>
          <a:noFill/>
          <a:ln w="12700" cap="flat" cmpd="sng" algn="ctr">
            <a:solidFill>
              <a:schemeClr val="tx1"/>
            </a:solidFill>
            <a:prstDash val="lgDash"/>
            <a:miter lim="800000"/>
            <a:headEnd type="none" w="med" len="med"/>
            <a:tailEnd type="none" w="med" len="med"/>
          </a:ln>
          <a:effectLst/>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dirty="0" err="1">
              <a:solidFill>
                <a:schemeClr val="tx1"/>
              </a:solidFill>
            </a:endParaRPr>
          </a:p>
        </p:txBody>
      </p:sp>
      <p:cxnSp>
        <p:nvCxnSpPr>
          <p:cNvPr id="915" name="Straight Connector 914">
            <a:extLst>
              <a:ext uri="{FF2B5EF4-FFF2-40B4-BE49-F238E27FC236}">
                <a16:creationId xmlns:a16="http://schemas.microsoft.com/office/drawing/2014/main" id="{D823072D-C462-ED4D-D511-285309724CDE}"/>
              </a:ext>
            </a:extLst>
          </p:cNvPr>
          <p:cNvCxnSpPr/>
          <p:nvPr>
            <p:custDataLst>
              <p:tags r:id="rId7"/>
            </p:custDataLst>
          </p:nvPr>
        </p:nvCxnSpPr>
        <p:spPr bwMode="auto">
          <a:xfrm>
            <a:off x="4440238" y="4002088"/>
            <a:ext cx="0" cy="876300"/>
          </a:xfrm>
          <a:prstGeom prst="line">
            <a:avLst/>
          </a:prstGeom>
          <a:ln w="12700" cap="flat" cmpd="sng" algn="ctr">
            <a:solidFill>
              <a:schemeClr val="tx1"/>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914" name="Straight Connector 913">
            <a:extLst>
              <a:ext uri="{FF2B5EF4-FFF2-40B4-BE49-F238E27FC236}">
                <a16:creationId xmlns:a16="http://schemas.microsoft.com/office/drawing/2014/main" id="{42AEAC29-E857-CBB9-E2B7-9B275AEC24F8}"/>
              </a:ext>
            </a:extLst>
          </p:cNvPr>
          <p:cNvCxnSpPr/>
          <p:nvPr>
            <p:custDataLst>
              <p:tags r:id="rId8"/>
            </p:custDataLst>
          </p:nvPr>
        </p:nvCxnSpPr>
        <p:spPr bwMode="auto">
          <a:xfrm>
            <a:off x="4035425" y="4002088"/>
            <a:ext cx="0" cy="876300"/>
          </a:xfrm>
          <a:prstGeom prst="line">
            <a:avLst/>
          </a:prstGeom>
          <a:ln w="12700" cap="flat" cmpd="sng" algn="ctr">
            <a:solidFill>
              <a:schemeClr val="tx1"/>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912" name="Straight Connector 911">
            <a:extLst>
              <a:ext uri="{FF2B5EF4-FFF2-40B4-BE49-F238E27FC236}">
                <a16:creationId xmlns:a16="http://schemas.microsoft.com/office/drawing/2014/main" id="{98E1FAED-0EEE-8FC8-AD3F-64F33895AB9F}"/>
              </a:ext>
            </a:extLst>
          </p:cNvPr>
          <p:cNvCxnSpPr/>
          <p:nvPr>
            <p:custDataLst>
              <p:tags r:id="rId9"/>
            </p:custDataLst>
          </p:nvPr>
        </p:nvCxnSpPr>
        <p:spPr bwMode="auto">
          <a:xfrm>
            <a:off x="4035425" y="4878388"/>
            <a:ext cx="404813" cy="0"/>
          </a:xfrm>
          <a:prstGeom prst="line">
            <a:avLst/>
          </a:prstGeom>
          <a:ln w="12700" cap="flat" cmpd="sng" algn="ctr">
            <a:solidFill>
              <a:schemeClr val="tx1"/>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sp>
        <p:nvSpPr>
          <p:cNvPr id="920" name="Rectangle 919">
            <a:extLst>
              <a:ext uri="{FF2B5EF4-FFF2-40B4-BE49-F238E27FC236}">
                <a16:creationId xmlns:a16="http://schemas.microsoft.com/office/drawing/2014/main" id="{342F514C-70F8-5412-D3F8-3FB971EB3D94}"/>
              </a:ext>
            </a:extLst>
          </p:cNvPr>
          <p:cNvSpPr/>
          <p:nvPr>
            <p:custDataLst>
              <p:tags r:id="rId10"/>
            </p:custDataLst>
          </p:nvPr>
        </p:nvSpPr>
        <p:spPr bwMode="auto">
          <a:xfrm>
            <a:off x="4035425" y="3546475"/>
            <a:ext cx="404813" cy="455613"/>
          </a:xfrm>
          <a:prstGeom prst="rect">
            <a:avLst/>
          </a:prstGeom>
          <a:noFill/>
          <a:ln w="12700" cap="flat" cmpd="sng" algn="ctr">
            <a:solidFill>
              <a:schemeClr val="tx1"/>
            </a:solidFill>
            <a:prstDash val="lgDash"/>
            <a:miter lim="800000"/>
            <a:headEnd type="none" w="med" len="med"/>
            <a:tailEnd type="none" w="med" len="med"/>
          </a:ln>
          <a:effectLst/>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dirty="0" err="1">
              <a:solidFill>
                <a:schemeClr val="tx1"/>
              </a:solidFill>
            </a:endParaRPr>
          </a:p>
        </p:txBody>
      </p:sp>
      <p:cxnSp>
        <p:nvCxnSpPr>
          <p:cNvPr id="927" name="Straight Connector 926">
            <a:extLst>
              <a:ext uri="{FF2B5EF4-FFF2-40B4-BE49-F238E27FC236}">
                <a16:creationId xmlns:a16="http://schemas.microsoft.com/office/drawing/2014/main" id="{207C9E12-D1DA-1A37-CCBC-C985AD5E338C}"/>
              </a:ext>
            </a:extLst>
          </p:cNvPr>
          <p:cNvCxnSpPr/>
          <p:nvPr>
            <p:custDataLst>
              <p:tags r:id="rId11"/>
            </p:custDataLst>
          </p:nvPr>
        </p:nvCxnSpPr>
        <p:spPr bwMode="auto">
          <a:xfrm>
            <a:off x="3306763" y="4086225"/>
            <a:ext cx="0" cy="725488"/>
          </a:xfrm>
          <a:prstGeom prst="line">
            <a:avLst/>
          </a:prstGeom>
          <a:ln w="12700" cap="flat" cmpd="sng" algn="ctr">
            <a:solidFill>
              <a:schemeClr val="tx1"/>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928" name="Straight Connector 927">
            <a:extLst>
              <a:ext uri="{FF2B5EF4-FFF2-40B4-BE49-F238E27FC236}">
                <a16:creationId xmlns:a16="http://schemas.microsoft.com/office/drawing/2014/main" id="{DA035666-B9E7-D48C-CC85-0A9C6D162582}"/>
              </a:ext>
            </a:extLst>
          </p:cNvPr>
          <p:cNvCxnSpPr/>
          <p:nvPr>
            <p:custDataLst>
              <p:tags r:id="rId12"/>
            </p:custDataLst>
          </p:nvPr>
        </p:nvCxnSpPr>
        <p:spPr bwMode="auto">
          <a:xfrm>
            <a:off x="3711575" y="4086225"/>
            <a:ext cx="0" cy="725488"/>
          </a:xfrm>
          <a:prstGeom prst="line">
            <a:avLst/>
          </a:prstGeom>
          <a:ln w="12700" cap="flat" cmpd="sng" algn="ctr">
            <a:solidFill>
              <a:schemeClr val="tx1"/>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925" name="Straight Connector 924">
            <a:extLst>
              <a:ext uri="{FF2B5EF4-FFF2-40B4-BE49-F238E27FC236}">
                <a16:creationId xmlns:a16="http://schemas.microsoft.com/office/drawing/2014/main" id="{BF6A4A99-F18C-FDBE-6540-40B8D3BC7E57}"/>
              </a:ext>
            </a:extLst>
          </p:cNvPr>
          <p:cNvCxnSpPr/>
          <p:nvPr>
            <p:custDataLst>
              <p:tags r:id="rId13"/>
            </p:custDataLst>
          </p:nvPr>
        </p:nvCxnSpPr>
        <p:spPr bwMode="auto">
          <a:xfrm>
            <a:off x="3306763" y="4811713"/>
            <a:ext cx="404812" cy="0"/>
          </a:xfrm>
          <a:prstGeom prst="line">
            <a:avLst/>
          </a:prstGeom>
          <a:ln w="12700" cap="flat" cmpd="sng" algn="ctr">
            <a:solidFill>
              <a:schemeClr val="tx1"/>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sp>
        <p:nvSpPr>
          <p:cNvPr id="929" name="Rectangle 928">
            <a:extLst>
              <a:ext uri="{FF2B5EF4-FFF2-40B4-BE49-F238E27FC236}">
                <a16:creationId xmlns:a16="http://schemas.microsoft.com/office/drawing/2014/main" id="{EC3420A6-1ACE-A639-F7AA-189560B5EE0E}"/>
              </a:ext>
            </a:extLst>
          </p:cNvPr>
          <p:cNvSpPr/>
          <p:nvPr>
            <p:custDataLst>
              <p:tags r:id="rId14"/>
            </p:custDataLst>
          </p:nvPr>
        </p:nvSpPr>
        <p:spPr bwMode="auto">
          <a:xfrm>
            <a:off x="3306763" y="3705225"/>
            <a:ext cx="404812" cy="381000"/>
          </a:xfrm>
          <a:prstGeom prst="rect">
            <a:avLst/>
          </a:prstGeom>
          <a:noFill/>
          <a:ln w="12700" cap="flat" cmpd="sng" algn="ctr">
            <a:solidFill>
              <a:schemeClr val="tx1"/>
            </a:solidFill>
            <a:prstDash val="lgDash"/>
            <a:miter lim="800000"/>
            <a:headEnd type="none" w="med" len="med"/>
            <a:tailEnd type="none" w="med" len="med"/>
          </a:ln>
          <a:effectLst/>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dirty="0" err="1">
              <a:solidFill>
                <a:schemeClr val="tx1"/>
              </a:solidFill>
            </a:endParaRPr>
          </a:p>
        </p:txBody>
      </p:sp>
      <p:cxnSp>
        <p:nvCxnSpPr>
          <p:cNvPr id="945" name="Straight Connector 944">
            <a:extLst>
              <a:ext uri="{FF2B5EF4-FFF2-40B4-BE49-F238E27FC236}">
                <a16:creationId xmlns:a16="http://schemas.microsoft.com/office/drawing/2014/main" id="{A6F043DC-1948-2924-0A41-DC26E908D9C7}"/>
              </a:ext>
            </a:extLst>
          </p:cNvPr>
          <p:cNvCxnSpPr/>
          <p:nvPr>
            <p:custDataLst>
              <p:tags r:id="rId15"/>
            </p:custDataLst>
          </p:nvPr>
        </p:nvCxnSpPr>
        <p:spPr bwMode="auto">
          <a:xfrm>
            <a:off x="2579688" y="4745038"/>
            <a:ext cx="404812" cy="0"/>
          </a:xfrm>
          <a:prstGeom prst="line">
            <a:avLst/>
          </a:prstGeom>
          <a:ln w="12700" cap="flat" cmpd="sng" algn="ctr">
            <a:solidFill>
              <a:schemeClr val="tx1"/>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946" name="Straight Connector 945">
            <a:extLst>
              <a:ext uri="{FF2B5EF4-FFF2-40B4-BE49-F238E27FC236}">
                <a16:creationId xmlns:a16="http://schemas.microsoft.com/office/drawing/2014/main" id="{F4175E41-A45E-B2A7-BBC7-594D4310D1F1}"/>
              </a:ext>
            </a:extLst>
          </p:cNvPr>
          <p:cNvCxnSpPr/>
          <p:nvPr>
            <p:custDataLst>
              <p:tags r:id="rId16"/>
            </p:custDataLst>
          </p:nvPr>
        </p:nvCxnSpPr>
        <p:spPr bwMode="auto">
          <a:xfrm>
            <a:off x="2579688" y="4167188"/>
            <a:ext cx="0" cy="577850"/>
          </a:xfrm>
          <a:prstGeom prst="line">
            <a:avLst/>
          </a:prstGeom>
          <a:ln w="12700" cap="flat" cmpd="sng" algn="ctr">
            <a:solidFill>
              <a:schemeClr val="tx1"/>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948" name="Straight Connector 947">
            <a:extLst>
              <a:ext uri="{FF2B5EF4-FFF2-40B4-BE49-F238E27FC236}">
                <a16:creationId xmlns:a16="http://schemas.microsoft.com/office/drawing/2014/main" id="{1696103B-3538-9A50-F98C-1E6700CAC0C8}"/>
              </a:ext>
            </a:extLst>
          </p:cNvPr>
          <p:cNvCxnSpPr/>
          <p:nvPr>
            <p:custDataLst>
              <p:tags r:id="rId17"/>
            </p:custDataLst>
          </p:nvPr>
        </p:nvCxnSpPr>
        <p:spPr bwMode="auto">
          <a:xfrm>
            <a:off x="2984500" y="4167188"/>
            <a:ext cx="0" cy="577850"/>
          </a:xfrm>
          <a:prstGeom prst="line">
            <a:avLst/>
          </a:prstGeom>
          <a:ln w="12700" cap="flat" cmpd="sng" algn="ctr">
            <a:solidFill>
              <a:schemeClr val="tx1"/>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sp>
        <p:nvSpPr>
          <p:cNvPr id="949" name="Rectangle 948">
            <a:extLst>
              <a:ext uri="{FF2B5EF4-FFF2-40B4-BE49-F238E27FC236}">
                <a16:creationId xmlns:a16="http://schemas.microsoft.com/office/drawing/2014/main" id="{A92E2A7D-3D50-A6CE-D9BA-84D51B758F8E}"/>
              </a:ext>
            </a:extLst>
          </p:cNvPr>
          <p:cNvSpPr/>
          <p:nvPr>
            <p:custDataLst>
              <p:tags r:id="rId18"/>
            </p:custDataLst>
          </p:nvPr>
        </p:nvSpPr>
        <p:spPr bwMode="auto">
          <a:xfrm>
            <a:off x="2579688" y="3868738"/>
            <a:ext cx="404812" cy="298450"/>
          </a:xfrm>
          <a:prstGeom prst="rect">
            <a:avLst/>
          </a:prstGeom>
          <a:noFill/>
          <a:ln w="12700" cap="flat" cmpd="sng" algn="ctr">
            <a:solidFill>
              <a:schemeClr val="tx1"/>
            </a:solidFill>
            <a:prstDash val="lgDash"/>
            <a:miter lim="800000"/>
            <a:headEnd type="none" w="med" len="med"/>
            <a:tailEnd type="none" w="med" len="med"/>
          </a:ln>
          <a:effectLst/>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dirty="0" err="1">
              <a:solidFill>
                <a:schemeClr val="tx1"/>
              </a:solidFill>
            </a:endParaRPr>
          </a:p>
        </p:txBody>
      </p:sp>
      <p:cxnSp>
        <p:nvCxnSpPr>
          <p:cNvPr id="54" name="Straight Connector 53">
            <a:extLst>
              <a:ext uri="{FF2B5EF4-FFF2-40B4-BE49-F238E27FC236}">
                <a16:creationId xmlns:a16="http://schemas.microsoft.com/office/drawing/2014/main" id="{89E7E037-12A9-31B7-FC83-24F175C5833C}"/>
              </a:ext>
            </a:extLst>
          </p:cNvPr>
          <p:cNvCxnSpPr/>
          <p:nvPr>
            <p:custDataLst>
              <p:tags r:id="rId19"/>
            </p:custDataLst>
          </p:nvPr>
        </p:nvCxnSpPr>
        <p:spPr bwMode="auto">
          <a:xfrm>
            <a:off x="1851025" y="4660900"/>
            <a:ext cx="404813" cy="0"/>
          </a:xfrm>
          <a:prstGeom prst="line">
            <a:avLst/>
          </a:prstGeom>
          <a:ln w="12700" cap="flat" cmpd="sng" algn="ctr">
            <a:solidFill>
              <a:schemeClr val="tx1"/>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60" name="Straight Connector 59">
            <a:extLst>
              <a:ext uri="{FF2B5EF4-FFF2-40B4-BE49-F238E27FC236}">
                <a16:creationId xmlns:a16="http://schemas.microsoft.com/office/drawing/2014/main" id="{E296EDBC-EF24-1045-DE62-B38F2FA6A933}"/>
              </a:ext>
            </a:extLst>
          </p:cNvPr>
          <p:cNvCxnSpPr/>
          <p:nvPr>
            <p:custDataLst>
              <p:tags r:id="rId20"/>
            </p:custDataLst>
          </p:nvPr>
        </p:nvCxnSpPr>
        <p:spPr bwMode="auto">
          <a:xfrm>
            <a:off x="2255838" y="4284663"/>
            <a:ext cx="0" cy="376237"/>
          </a:xfrm>
          <a:prstGeom prst="line">
            <a:avLst/>
          </a:prstGeom>
          <a:ln w="12700" cap="flat" cmpd="sng" algn="ctr">
            <a:solidFill>
              <a:schemeClr val="tx1"/>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59" name="Straight Connector 58">
            <a:extLst>
              <a:ext uri="{FF2B5EF4-FFF2-40B4-BE49-F238E27FC236}">
                <a16:creationId xmlns:a16="http://schemas.microsoft.com/office/drawing/2014/main" id="{1B66765C-AA23-D560-2BDD-6F54A7780E37}"/>
              </a:ext>
            </a:extLst>
          </p:cNvPr>
          <p:cNvCxnSpPr/>
          <p:nvPr>
            <p:custDataLst>
              <p:tags r:id="rId21"/>
            </p:custDataLst>
          </p:nvPr>
        </p:nvCxnSpPr>
        <p:spPr bwMode="auto">
          <a:xfrm>
            <a:off x="1851025" y="4284663"/>
            <a:ext cx="0" cy="376237"/>
          </a:xfrm>
          <a:prstGeom prst="line">
            <a:avLst/>
          </a:prstGeom>
          <a:ln w="12700" cap="flat" cmpd="sng" algn="ctr">
            <a:solidFill>
              <a:schemeClr val="tx1"/>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sp>
        <p:nvSpPr>
          <p:cNvPr id="61" name="Rectangle 60">
            <a:extLst>
              <a:ext uri="{FF2B5EF4-FFF2-40B4-BE49-F238E27FC236}">
                <a16:creationId xmlns:a16="http://schemas.microsoft.com/office/drawing/2014/main" id="{7384E5F7-0CC9-5CC4-20E1-65A35EF8A38A}"/>
              </a:ext>
            </a:extLst>
          </p:cNvPr>
          <p:cNvSpPr/>
          <p:nvPr>
            <p:custDataLst>
              <p:tags r:id="rId22"/>
            </p:custDataLst>
          </p:nvPr>
        </p:nvSpPr>
        <p:spPr bwMode="auto">
          <a:xfrm>
            <a:off x="1851025" y="4067175"/>
            <a:ext cx="404813" cy="217488"/>
          </a:xfrm>
          <a:prstGeom prst="rect">
            <a:avLst/>
          </a:prstGeom>
          <a:noFill/>
          <a:ln w="12700" cap="flat" cmpd="sng" algn="ctr">
            <a:solidFill>
              <a:schemeClr val="tx1"/>
            </a:solidFill>
            <a:prstDash val="lgDash"/>
            <a:miter lim="800000"/>
            <a:headEnd type="none" w="med" len="med"/>
            <a:tailEnd type="none" w="med" len="med"/>
          </a:ln>
          <a:effectLst/>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dirty="0" err="1">
              <a:solidFill>
                <a:schemeClr val="tx1"/>
              </a:solidFill>
            </a:endParaRPr>
          </a:p>
        </p:txBody>
      </p:sp>
      <p:cxnSp>
        <p:nvCxnSpPr>
          <p:cNvPr id="47" name="Straight Connector 46">
            <a:extLst>
              <a:ext uri="{FF2B5EF4-FFF2-40B4-BE49-F238E27FC236}">
                <a16:creationId xmlns:a16="http://schemas.microsoft.com/office/drawing/2014/main" id="{420E22F0-AC8C-1F45-CDB1-A73BB3015F75}"/>
              </a:ext>
            </a:extLst>
          </p:cNvPr>
          <p:cNvCxnSpPr/>
          <p:nvPr>
            <p:custDataLst>
              <p:tags r:id="rId23"/>
            </p:custDataLst>
          </p:nvPr>
        </p:nvCxnSpPr>
        <p:spPr bwMode="auto">
          <a:xfrm>
            <a:off x="1527175" y="4314825"/>
            <a:ext cx="0" cy="123825"/>
          </a:xfrm>
          <a:prstGeom prst="line">
            <a:avLst/>
          </a:prstGeom>
          <a:ln w="12700" cap="flat" cmpd="sng" algn="ctr">
            <a:solidFill>
              <a:schemeClr val="tx1"/>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46" name="Straight Connector 45">
            <a:extLst>
              <a:ext uri="{FF2B5EF4-FFF2-40B4-BE49-F238E27FC236}">
                <a16:creationId xmlns:a16="http://schemas.microsoft.com/office/drawing/2014/main" id="{C125E4F7-15AD-D96B-A923-F4789810ACAD}"/>
              </a:ext>
            </a:extLst>
          </p:cNvPr>
          <p:cNvCxnSpPr/>
          <p:nvPr>
            <p:custDataLst>
              <p:tags r:id="rId24"/>
            </p:custDataLst>
          </p:nvPr>
        </p:nvCxnSpPr>
        <p:spPr bwMode="auto">
          <a:xfrm>
            <a:off x="1122363" y="4314825"/>
            <a:ext cx="0" cy="123825"/>
          </a:xfrm>
          <a:prstGeom prst="line">
            <a:avLst/>
          </a:prstGeom>
          <a:ln w="12700" cap="flat" cmpd="sng" algn="ctr">
            <a:solidFill>
              <a:schemeClr val="tx1"/>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45" name="Straight Connector 44">
            <a:extLst>
              <a:ext uri="{FF2B5EF4-FFF2-40B4-BE49-F238E27FC236}">
                <a16:creationId xmlns:a16="http://schemas.microsoft.com/office/drawing/2014/main" id="{08E11685-0D0F-05FC-C6E5-DD9325F5D3B9}"/>
              </a:ext>
            </a:extLst>
          </p:cNvPr>
          <p:cNvCxnSpPr/>
          <p:nvPr>
            <p:custDataLst>
              <p:tags r:id="rId25"/>
            </p:custDataLst>
          </p:nvPr>
        </p:nvCxnSpPr>
        <p:spPr bwMode="auto">
          <a:xfrm>
            <a:off x="1122363" y="4438650"/>
            <a:ext cx="404812" cy="0"/>
          </a:xfrm>
          <a:prstGeom prst="line">
            <a:avLst/>
          </a:prstGeom>
          <a:ln w="12700" cap="flat" cmpd="sng" algn="ctr">
            <a:solidFill>
              <a:schemeClr val="tx1"/>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sp>
        <p:nvSpPr>
          <p:cNvPr id="48" name="Rectangle 47">
            <a:extLst>
              <a:ext uri="{FF2B5EF4-FFF2-40B4-BE49-F238E27FC236}">
                <a16:creationId xmlns:a16="http://schemas.microsoft.com/office/drawing/2014/main" id="{B902B771-2351-01E9-14D7-6FAD68D7062D}"/>
              </a:ext>
            </a:extLst>
          </p:cNvPr>
          <p:cNvSpPr/>
          <p:nvPr>
            <p:custDataLst>
              <p:tags r:id="rId26"/>
            </p:custDataLst>
          </p:nvPr>
        </p:nvSpPr>
        <p:spPr bwMode="auto">
          <a:xfrm>
            <a:off x="1122363" y="4195763"/>
            <a:ext cx="404812" cy="119062"/>
          </a:xfrm>
          <a:prstGeom prst="rect">
            <a:avLst/>
          </a:prstGeom>
          <a:noFill/>
          <a:ln w="12700" cap="flat" cmpd="sng" algn="ctr">
            <a:solidFill>
              <a:schemeClr val="tx1"/>
            </a:solidFill>
            <a:prstDash val="lgDash"/>
            <a:miter lim="800000"/>
            <a:headEnd type="none" w="med" len="med"/>
            <a:tailEnd type="none" w="med" len="med"/>
          </a:ln>
          <a:effectLst/>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dirty="0" err="1">
              <a:solidFill>
                <a:schemeClr val="tx1"/>
              </a:solidFill>
            </a:endParaRPr>
          </a:p>
        </p:txBody>
      </p:sp>
      <p:cxnSp>
        <p:nvCxnSpPr>
          <p:cNvPr id="940" name="Straight Connector 939">
            <a:extLst>
              <a:ext uri="{FF2B5EF4-FFF2-40B4-BE49-F238E27FC236}">
                <a16:creationId xmlns:a16="http://schemas.microsoft.com/office/drawing/2014/main" id="{510A47F9-1104-EF76-37FC-42E8EDD0BE08}"/>
              </a:ext>
            </a:extLst>
          </p:cNvPr>
          <p:cNvCxnSpPr/>
          <p:nvPr>
            <p:custDataLst>
              <p:tags r:id="rId27"/>
            </p:custDataLst>
          </p:nvPr>
        </p:nvCxnSpPr>
        <p:spPr bwMode="auto">
          <a:xfrm>
            <a:off x="5170488" y="3359150"/>
            <a:ext cx="427038" cy="0"/>
          </a:xfrm>
          <a:prstGeom prst="line">
            <a:avLst/>
          </a:prstGeom>
          <a:ln w="6350" cap="flat" cmpd="sng" algn="ctr">
            <a:solidFill>
              <a:schemeClr val="tx1"/>
            </a:solidFill>
            <a:prstDash val="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941" name="Straight Connector 940">
            <a:extLst>
              <a:ext uri="{FF2B5EF4-FFF2-40B4-BE49-F238E27FC236}">
                <a16:creationId xmlns:a16="http://schemas.microsoft.com/office/drawing/2014/main" id="{60EED421-D143-8A78-E204-1A0CA4A8D1DE}"/>
              </a:ext>
            </a:extLst>
          </p:cNvPr>
          <p:cNvCxnSpPr/>
          <p:nvPr>
            <p:custDataLst>
              <p:tags r:id="rId28"/>
            </p:custDataLst>
          </p:nvPr>
        </p:nvCxnSpPr>
        <p:spPr bwMode="auto">
          <a:xfrm>
            <a:off x="5170488" y="4911725"/>
            <a:ext cx="427038" cy="0"/>
          </a:xfrm>
          <a:prstGeom prst="line">
            <a:avLst/>
          </a:prstGeom>
          <a:ln w="6350" cap="flat" cmpd="sng" algn="ctr">
            <a:solidFill>
              <a:schemeClr val="tx1"/>
            </a:solidFill>
            <a:prstDash val="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943" name="Straight Connector 942">
            <a:extLst>
              <a:ext uri="{FF2B5EF4-FFF2-40B4-BE49-F238E27FC236}">
                <a16:creationId xmlns:a16="http://schemas.microsoft.com/office/drawing/2014/main" id="{9E611C16-EC6B-CACB-A2A4-5579DE329EBB}"/>
              </a:ext>
            </a:extLst>
          </p:cNvPr>
          <p:cNvCxnSpPr>
            <a:cxnSpLocks/>
          </p:cNvCxnSpPr>
          <p:nvPr>
            <p:custDataLst>
              <p:tags r:id="rId29"/>
            </p:custDataLst>
          </p:nvPr>
        </p:nvCxnSpPr>
        <p:spPr bwMode="auto">
          <a:xfrm>
            <a:off x="5554663" y="3355975"/>
            <a:ext cx="0" cy="1558925"/>
          </a:xfrm>
          <a:prstGeom prst="line">
            <a:avLst/>
          </a:prstGeom>
          <a:ln w="28575" cap="flat" cmpd="sng" algn="ctr">
            <a:solidFill>
              <a:schemeClr val="tx1"/>
            </a:solidFill>
            <a:prstDash val="solid"/>
            <a:miter lim="800000"/>
            <a:headEnd type="none" w="med" len="med"/>
            <a:tailEnd type="triangle" w="med" len="med"/>
          </a:ln>
          <a:effectLst/>
        </p:spPr>
        <p:style>
          <a:lnRef idx="1">
            <a:schemeClr val="dk1"/>
          </a:lnRef>
          <a:fillRef idx="0">
            <a:schemeClr val="dk1"/>
          </a:fillRef>
          <a:effectRef idx="0">
            <a:schemeClr val="dk1"/>
          </a:effectRef>
          <a:fontRef idx="minor">
            <a:schemeClr val="tx1"/>
          </a:fontRef>
        </p:style>
      </p:cxnSp>
      <p:sp>
        <p:nvSpPr>
          <p:cNvPr id="899" name="Text Placeholder 10">
            <a:extLst>
              <a:ext uri="{FF2B5EF4-FFF2-40B4-BE49-F238E27FC236}">
                <a16:creationId xmlns:a16="http://schemas.microsoft.com/office/drawing/2014/main" id="{115DFB91-512B-3844-A114-92FBEDCA92F2}"/>
              </a:ext>
            </a:extLst>
          </p:cNvPr>
          <p:cNvSpPr>
            <a:spLocks/>
          </p:cNvSpPr>
          <p:nvPr>
            <p:custDataLst>
              <p:tags r:id="rId30"/>
            </p:custDataLst>
          </p:nvPr>
        </p:nvSpPr>
        <p:spPr bwMode="auto">
          <a:xfrm>
            <a:off x="1878013" y="5383213"/>
            <a:ext cx="34925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CEC0A276-8D43-4819-925B-849EF238C849}" type="datetime'''''''''''''''''''''2''''''''''''''0''''''3''''''0'''''">
              <a:rPr lang="en-US" altLang="en-US" sz="1200" smtClean="0"/>
              <a:pPr marL="0" lvl="0" indent="0" algn="ctr">
                <a:spcBef>
                  <a:spcPct val="0"/>
                </a:spcBef>
                <a:spcAft>
                  <a:spcPct val="0"/>
                </a:spcAft>
                <a:buNone/>
              </a:pPr>
              <a:t>2030</a:t>
            </a:fld>
            <a:endParaRPr lang="en-US" sz="1200"/>
          </a:p>
        </p:txBody>
      </p:sp>
      <p:sp>
        <p:nvSpPr>
          <p:cNvPr id="901" name="Text Placeholder 10">
            <a:extLst>
              <a:ext uri="{FF2B5EF4-FFF2-40B4-BE49-F238E27FC236}">
                <a16:creationId xmlns:a16="http://schemas.microsoft.com/office/drawing/2014/main" id="{115DFB91-512B-3844-A114-92FBEDCA92F2}"/>
              </a:ext>
            </a:extLst>
          </p:cNvPr>
          <p:cNvSpPr>
            <a:spLocks/>
          </p:cNvSpPr>
          <p:nvPr>
            <p:custDataLst>
              <p:tags r:id="rId31"/>
            </p:custDataLst>
          </p:nvPr>
        </p:nvSpPr>
        <p:spPr bwMode="auto">
          <a:xfrm>
            <a:off x="3333750" y="5383213"/>
            <a:ext cx="34925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7C6ED492-6BA6-4D5C-B883-B11C4C5D7274}" type="datetime'''2''0''''''''''''''''''''''''''''''4''''''''''''''0'''''''''">
              <a:rPr lang="en-US" altLang="en-US" sz="1200" smtClean="0">
                <a:effectLst/>
              </a:rPr>
              <a:pPr marL="0" lvl="0" indent="0" algn="ctr">
                <a:spcBef>
                  <a:spcPct val="0"/>
                </a:spcBef>
                <a:spcAft>
                  <a:spcPct val="0"/>
                </a:spcAft>
                <a:buNone/>
              </a:pPr>
              <a:t>2040</a:t>
            </a:fld>
            <a:endParaRPr lang="en-US" sz="1200"/>
          </a:p>
        </p:txBody>
      </p:sp>
      <p:sp>
        <p:nvSpPr>
          <p:cNvPr id="900" name="Text Placeholder 10">
            <a:extLst>
              <a:ext uri="{FF2B5EF4-FFF2-40B4-BE49-F238E27FC236}">
                <a16:creationId xmlns:a16="http://schemas.microsoft.com/office/drawing/2014/main" id="{115DFB91-512B-3844-A114-92FBEDCA92F2}"/>
              </a:ext>
            </a:extLst>
          </p:cNvPr>
          <p:cNvSpPr>
            <a:spLocks/>
          </p:cNvSpPr>
          <p:nvPr>
            <p:custDataLst>
              <p:tags r:id="rId32"/>
            </p:custDataLst>
          </p:nvPr>
        </p:nvSpPr>
        <p:spPr bwMode="auto">
          <a:xfrm>
            <a:off x="2606675" y="5383213"/>
            <a:ext cx="34925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BA6F02B6-3FBF-4579-8848-CBDCC4573DB7}" type="datetime'''''''''''''''2''''03''''''''5'''''''''''''''''">
              <a:rPr lang="en-US" altLang="en-US" sz="1200" smtClean="0">
                <a:effectLst/>
              </a:rPr>
              <a:pPr marL="0" lvl="0" indent="0" algn="ctr">
                <a:spcBef>
                  <a:spcPct val="0"/>
                </a:spcBef>
                <a:spcAft>
                  <a:spcPct val="0"/>
                </a:spcAft>
                <a:buNone/>
              </a:pPr>
              <a:t>2035</a:t>
            </a:fld>
            <a:endParaRPr lang="en-US" sz="1200"/>
          </a:p>
        </p:txBody>
      </p:sp>
      <p:sp>
        <p:nvSpPr>
          <p:cNvPr id="902" name="Text Placeholder 10">
            <a:extLst>
              <a:ext uri="{FF2B5EF4-FFF2-40B4-BE49-F238E27FC236}">
                <a16:creationId xmlns:a16="http://schemas.microsoft.com/office/drawing/2014/main" id="{115DFB91-512B-3844-A114-92FBEDCA92F2}"/>
              </a:ext>
            </a:extLst>
          </p:cNvPr>
          <p:cNvSpPr>
            <a:spLocks/>
          </p:cNvSpPr>
          <p:nvPr>
            <p:custDataLst>
              <p:tags r:id="rId33"/>
            </p:custDataLst>
          </p:nvPr>
        </p:nvSpPr>
        <p:spPr bwMode="auto">
          <a:xfrm>
            <a:off x="4062413" y="5383213"/>
            <a:ext cx="34925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C3187790-061E-4F2E-9635-11DB2977056A}" type="datetime'''''''2''''''''''''''0''''''''''''''4''''''''''5'''">
              <a:rPr lang="en-US" altLang="en-US" sz="1200" smtClean="0"/>
              <a:pPr marL="0" lvl="0" indent="0" algn="ctr">
                <a:spcBef>
                  <a:spcPct val="0"/>
                </a:spcBef>
                <a:spcAft>
                  <a:spcPct val="0"/>
                </a:spcAft>
                <a:buNone/>
              </a:pPr>
              <a:t>2045</a:t>
            </a:fld>
            <a:endParaRPr lang="en-US" sz="1200"/>
          </a:p>
        </p:txBody>
      </p:sp>
      <p:sp>
        <p:nvSpPr>
          <p:cNvPr id="896" name="Text Placeholder 10">
            <a:extLst>
              <a:ext uri="{FF2B5EF4-FFF2-40B4-BE49-F238E27FC236}">
                <a16:creationId xmlns:a16="http://schemas.microsoft.com/office/drawing/2014/main" id="{115DFB91-512B-3844-A114-92FBEDCA92F2}"/>
              </a:ext>
            </a:extLst>
          </p:cNvPr>
          <p:cNvSpPr>
            <a:spLocks/>
          </p:cNvSpPr>
          <p:nvPr>
            <p:custDataLst>
              <p:tags r:id="rId34"/>
            </p:custDataLst>
          </p:nvPr>
        </p:nvSpPr>
        <p:spPr bwMode="auto">
          <a:xfrm>
            <a:off x="1149350" y="5383213"/>
            <a:ext cx="34925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0E2607B7-FFBC-4AA6-BF86-09EBB766229D}" type="datetime'''''''''2''''''''''''''''''''''''''''''0''2''5'''''''''''''">
              <a:rPr lang="en-US" altLang="en-US" sz="1200" smtClean="0"/>
              <a:pPr marL="0" lvl="0" indent="0" algn="ctr">
                <a:spcBef>
                  <a:spcPct val="0"/>
                </a:spcBef>
                <a:spcAft>
                  <a:spcPct val="0"/>
                </a:spcAft>
                <a:buNone/>
              </a:pPr>
              <a:t>2025</a:t>
            </a:fld>
            <a:endParaRPr lang="en-US" sz="1200"/>
          </a:p>
        </p:txBody>
      </p:sp>
      <p:sp>
        <p:nvSpPr>
          <p:cNvPr id="903" name="Text Placeholder 10">
            <a:extLst>
              <a:ext uri="{FF2B5EF4-FFF2-40B4-BE49-F238E27FC236}">
                <a16:creationId xmlns:a16="http://schemas.microsoft.com/office/drawing/2014/main" id="{1D633163-EA1A-5496-3A0C-8B97A1F919DA}"/>
              </a:ext>
            </a:extLst>
          </p:cNvPr>
          <p:cNvSpPr>
            <a:spLocks/>
          </p:cNvSpPr>
          <p:nvPr>
            <p:custDataLst>
              <p:tags r:id="rId35"/>
            </p:custDataLst>
          </p:nvPr>
        </p:nvSpPr>
        <p:spPr bwMode="auto">
          <a:xfrm>
            <a:off x="4791075" y="5383213"/>
            <a:ext cx="34925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5F3DC34A-5721-4C4D-97A0-9C7A6FD19390}" type="datetime'''''2''''''''''''''''''''''''''''0''50'''''''">
              <a:rPr lang="en-US" altLang="en-US" sz="1200" smtClean="0"/>
              <a:pPr marL="0" lvl="0" indent="0" algn="ctr">
                <a:spcBef>
                  <a:spcPct val="0"/>
                </a:spcBef>
                <a:spcAft>
                  <a:spcPct val="0"/>
                </a:spcAft>
                <a:buNone/>
              </a:pPr>
              <a:t>2050</a:t>
            </a:fld>
            <a:endParaRPr lang="en-US" sz="1200"/>
          </a:p>
        </p:txBody>
      </p:sp>
      <p:sp>
        <p:nvSpPr>
          <p:cNvPr id="938" name="Text Placeholder 10">
            <a:extLst>
              <a:ext uri="{FF2B5EF4-FFF2-40B4-BE49-F238E27FC236}">
                <a16:creationId xmlns:a16="http://schemas.microsoft.com/office/drawing/2014/main" id="{37668D9C-F06D-9944-F5E9-FD3199BBBC89}"/>
              </a:ext>
            </a:extLst>
          </p:cNvPr>
          <p:cNvSpPr txBox="1">
            <a:spLocks/>
          </p:cNvSpPr>
          <p:nvPr>
            <p:custDataLst>
              <p:tags r:id="rId36"/>
            </p:custDataLst>
          </p:nvPr>
        </p:nvSpPr>
        <p:spPr bwMode="auto">
          <a:xfrm>
            <a:off x="5245101" y="3963988"/>
            <a:ext cx="620713" cy="258763"/>
          </a:xfrm>
          <a:prstGeom prst="ellipse">
            <a:avLst/>
          </a:prstGeom>
          <a:solidFill>
            <a:schemeClr val="bg1"/>
          </a:solidFill>
          <a:ln w="9525" cmpd="sng">
            <a:solidFill>
              <a:schemeClr val="tx1"/>
            </a:solidFill>
          </a:ln>
          <a:effec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r>
              <a:rPr lang="en-US" altLang="en-US" sz="1200" b="1" dirty="0">
                <a:effectLst/>
              </a:rPr>
              <a:t>68%%</a:t>
            </a:r>
            <a:endParaRPr lang="en-US" sz="1200" b="1" dirty="0"/>
          </a:p>
        </p:txBody>
      </p:sp>
      <p:sp>
        <p:nvSpPr>
          <p:cNvPr id="141" name="Rectangle 140">
            <a:extLst>
              <a:ext uri="{FF2B5EF4-FFF2-40B4-BE49-F238E27FC236}">
                <a16:creationId xmlns:a16="http://schemas.microsoft.com/office/drawing/2014/main" id="{09253D8A-52B6-DA6B-B2C1-92ACB92B6D98}"/>
              </a:ext>
            </a:extLst>
          </p:cNvPr>
          <p:cNvSpPr/>
          <p:nvPr>
            <p:custDataLst>
              <p:tags r:id="rId37"/>
            </p:custDataLst>
          </p:nvPr>
        </p:nvSpPr>
        <p:spPr bwMode="auto">
          <a:xfrm>
            <a:off x="465138" y="2447925"/>
            <a:ext cx="214313" cy="160338"/>
          </a:xfrm>
          <a:prstGeom prst="rect">
            <a:avLst/>
          </a:prstGeom>
          <a:solidFill>
            <a:schemeClr val="accent5"/>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142" name="Rectangle 141">
            <a:extLst>
              <a:ext uri="{FF2B5EF4-FFF2-40B4-BE49-F238E27FC236}">
                <a16:creationId xmlns:a16="http://schemas.microsoft.com/office/drawing/2014/main" id="{97C44E47-08F8-AB65-A962-D39DAC02F963}"/>
              </a:ext>
            </a:extLst>
          </p:cNvPr>
          <p:cNvSpPr/>
          <p:nvPr>
            <p:custDataLst>
              <p:tags r:id="rId38"/>
            </p:custDataLst>
          </p:nvPr>
        </p:nvSpPr>
        <p:spPr bwMode="auto">
          <a:xfrm>
            <a:off x="1354138" y="2447925"/>
            <a:ext cx="214313" cy="160338"/>
          </a:xfrm>
          <a:prstGeom prst="rect">
            <a:avLst/>
          </a:prstGeom>
          <a:solidFill>
            <a:schemeClr val="accent3"/>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143" name="Rectangle 142">
            <a:extLst>
              <a:ext uri="{FF2B5EF4-FFF2-40B4-BE49-F238E27FC236}">
                <a16:creationId xmlns:a16="http://schemas.microsoft.com/office/drawing/2014/main" id="{54730826-0D7D-FEFD-A2BC-8476D1F01348}"/>
              </a:ext>
            </a:extLst>
          </p:cNvPr>
          <p:cNvSpPr/>
          <p:nvPr>
            <p:custDataLst>
              <p:tags r:id="rId39"/>
            </p:custDataLst>
          </p:nvPr>
        </p:nvSpPr>
        <p:spPr bwMode="auto">
          <a:xfrm>
            <a:off x="2125663" y="2447925"/>
            <a:ext cx="214313" cy="160338"/>
          </a:xfrm>
          <a:prstGeom prst="rect">
            <a:avLst/>
          </a:prstGeom>
          <a:solidFill>
            <a:schemeClr val="accent1"/>
          </a:solidFill>
          <a:ln w="12700" cap="flat" cmpd="sng" algn="ctr">
            <a:solidFill>
              <a:schemeClr val="tx1"/>
            </a:solidFill>
            <a:prstDash val="lgDash"/>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144" name="Rectangle 143">
            <a:extLst>
              <a:ext uri="{FF2B5EF4-FFF2-40B4-BE49-F238E27FC236}">
                <a16:creationId xmlns:a16="http://schemas.microsoft.com/office/drawing/2014/main" id="{DCB222FA-F95C-139C-4334-EABD6F1B222E}"/>
              </a:ext>
            </a:extLst>
          </p:cNvPr>
          <p:cNvSpPr/>
          <p:nvPr>
            <p:custDataLst>
              <p:tags r:id="rId40"/>
            </p:custDataLst>
          </p:nvPr>
        </p:nvSpPr>
        <p:spPr bwMode="auto">
          <a:xfrm>
            <a:off x="2838450" y="2447925"/>
            <a:ext cx="214313" cy="160338"/>
          </a:xfrm>
          <a:prstGeom prst="rect">
            <a:avLst/>
          </a:prstGeom>
          <a:solidFill>
            <a:srgbClr val="FDDB0F"/>
          </a:solidFill>
          <a:ln w="12700" cap="flat" cmpd="sng" algn="ctr">
            <a:solidFill>
              <a:schemeClr val="tx1"/>
            </a:solidFill>
            <a:prstDash val="lgDash"/>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145" name="Rectangle 144">
            <a:extLst>
              <a:ext uri="{FF2B5EF4-FFF2-40B4-BE49-F238E27FC236}">
                <a16:creationId xmlns:a16="http://schemas.microsoft.com/office/drawing/2014/main" id="{EC8962BB-313B-90C4-B0B3-C4CE01246BF8}"/>
              </a:ext>
            </a:extLst>
          </p:cNvPr>
          <p:cNvSpPr/>
          <p:nvPr>
            <p:custDataLst>
              <p:tags r:id="rId41"/>
            </p:custDataLst>
          </p:nvPr>
        </p:nvSpPr>
        <p:spPr bwMode="auto">
          <a:xfrm>
            <a:off x="3559175" y="2447925"/>
            <a:ext cx="214313" cy="160338"/>
          </a:xfrm>
          <a:prstGeom prst="rect">
            <a:avLst/>
          </a:prstGeom>
          <a:solidFill>
            <a:schemeClr val="accent6"/>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146" name="Rectangle 145">
            <a:extLst>
              <a:ext uri="{FF2B5EF4-FFF2-40B4-BE49-F238E27FC236}">
                <a16:creationId xmlns:a16="http://schemas.microsoft.com/office/drawing/2014/main" id="{B40F3451-E203-4E1C-F6B5-9FD1B4A4B98E}"/>
              </a:ext>
            </a:extLst>
          </p:cNvPr>
          <p:cNvSpPr/>
          <p:nvPr>
            <p:custDataLst>
              <p:tags r:id="rId42"/>
            </p:custDataLst>
          </p:nvPr>
        </p:nvSpPr>
        <p:spPr bwMode="auto">
          <a:xfrm>
            <a:off x="4608513" y="2447925"/>
            <a:ext cx="214313" cy="160338"/>
          </a:xfrm>
          <a:prstGeom prst="rect">
            <a:avLst/>
          </a:prstGeom>
          <a:solidFill>
            <a:schemeClr val="accent4"/>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20" name="Rectangle 19">
            <a:extLst>
              <a:ext uri="{FF2B5EF4-FFF2-40B4-BE49-F238E27FC236}">
                <a16:creationId xmlns:a16="http://schemas.microsoft.com/office/drawing/2014/main" id="{A0B2E003-EBD4-4B03-474C-6956A96BB942}"/>
              </a:ext>
            </a:extLst>
          </p:cNvPr>
          <p:cNvSpPr/>
          <p:nvPr>
            <p:custDataLst>
              <p:tags r:id="rId43"/>
            </p:custDataLst>
          </p:nvPr>
        </p:nvSpPr>
        <p:spPr bwMode="auto">
          <a:xfrm>
            <a:off x="5768975" y="2447925"/>
            <a:ext cx="214312" cy="160338"/>
          </a:xfrm>
          <a:prstGeom prst="rect">
            <a:avLst/>
          </a:prstGeom>
          <a:solidFill>
            <a:schemeClr val="tx2"/>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21" name="Rectangle 20">
            <a:extLst>
              <a:ext uri="{FF2B5EF4-FFF2-40B4-BE49-F238E27FC236}">
                <a16:creationId xmlns:a16="http://schemas.microsoft.com/office/drawing/2014/main" id="{E6EFF597-E539-30B4-1AB9-73DBD3F9E020}"/>
              </a:ext>
            </a:extLst>
          </p:cNvPr>
          <p:cNvSpPr/>
          <p:nvPr>
            <p:custDataLst>
              <p:tags r:id="rId44"/>
            </p:custDataLst>
          </p:nvPr>
        </p:nvSpPr>
        <p:spPr bwMode="auto">
          <a:xfrm>
            <a:off x="6446838" y="2447925"/>
            <a:ext cx="214312" cy="160337"/>
          </a:xfrm>
          <a:prstGeom prst="rect">
            <a:avLst/>
          </a:prstGeom>
          <a:solidFill>
            <a:schemeClr val="bg2"/>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147" name="Rectangle 146">
            <a:extLst>
              <a:ext uri="{FF2B5EF4-FFF2-40B4-BE49-F238E27FC236}">
                <a16:creationId xmlns:a16="http://schemas.microsoft.com/office/drawing/2014/main" id="{5BB40BB8-C24A-2E42-E878-F6735EF33B5B}"/>
              </a:ext>
            </a:extLst>
          </p:cNvPr>
          <p:cNvSpPr/>
          <p:nvPr>
            <p:custDataLst>
              <p:tags r:id="rId45"/>
            </p:custDataLst>
          </p:nvPr>
        </p:nvSpPr>
        <p:spPr bwMode="auto">
          <a:xfrm>
            <a:off x="7092950" y="2447925"/>
            <a:ext cx="214313" cy="160338"/>
          </a:xfrm>
          <a:prstGeom prst="rect">
            <a:avLst/>
          </a:prstGeom>
          <a:solidFill>
            <a:schemeClr val="tx1"/>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121" name="Text Placeholder 10">
            <a:extLst>
              <a:ext uri="{FF2B5EF4-FFF2-40B4-BE49-F238E27FC236}">
                <a16:creationId xmlns:a16="http://schemas.microsoft.com/office/drawing/2014/main" id="{DEC9664F-6F0F-2F67-5796-12A04FD62BC2}"/>
              </a:ext>
            </a:extLst>
          </p:cNvPr>
          <p:cNvSpPr txBox="1">
            <a:spLocks/>
          </p:cNvSpPr>
          <p:nvPr>
            <p:custDataLst>
              <p:tags r:id="rId46"/>
            </p:custDataLst>
          </p:nvPr>
        </p:nvSpPr>
        <p:spPr bwMode="auto">
          <a:xfrm>
            <a:off x="730250" y="2443163"/>
            <a:ext cx="522288"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6F943E55-6375-4B01-BEB1-4EA470CA885A}" type="datetime'''''''''''''''''N''''''''''''''u''''''''c''''le''a''''''''''r'">
              <a:rPr lang="en-US" altLang="en-US" sz="1200" smtClean="0">
                <a:effectLst/>
              </a:rPr>
              <a:pPr marL="0" indent="0">
                <a:spcBef>
                  <a:spcPct val="0"/>
                </a:spcBef>
                <a:spcAft>
                  <a:spcPct val="0"/>
                </a:spcAft>
                <a:buNone/>
              </a:pPr>
              <a:t>Nuclear</a:t>
            </a:fld>
            <a:endParaRPr lang="en-US" sz="1200"/>
          </a:p>
        </p:txBody>
      </p:sp>
      <p:sp>
        <p:nvSpPr>
          <p:cNvPr id="122" name="Text Placeholder 10">
            <a:extLst>
              <a:ext uri="{FF2B5EF4-FFF2-40B4-BE49-F238E27FC236}">
                <a16:creationId xmlns:a16="http://schemas.microsoft.com/office/drawing/2014/main" id="{47805225-489F-6F71-C391-1D6902326110}"/>
              </a:ext>
            </a:extLst>
          </p:cNvPr>
          <p:cNvSpPr txBox="1">
            <a:spLocks/>
          </p:cNvSpPr>
          <p:nvPr>
            <p:custDataLst>
              <p:tags r:id="rId47"/>
            </p:custDataLst>
          </p:nvPr>
        </p:nvSpPr>
        <p:spPr bwMode="auto">
          <a:xfrm>
            <a:off x="1619250" y="2443163"/>
            <a:ext cx="40481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F95735A8-B294-49F2-A722-6A2CEDBFB4A0}" type="datetime'''H''''''''''''yd''''''''''''''''ro'''''''''''''''''''''''">
              <a:rPr lang="en-US" altLang="en-US" sz="1200" smtClean="0">
                <a:effectLst/>
              </a:rPr>
              <a:pPr marL="0" indent="0">
                <a:spcBef>
                  <a:spcPct val="0"/>
                </a:spcBef>
                <a:spcAft>
                  <a:spcPct val="0"/>
                </a:spcAft>
                <a:buNone/>
              </a:pPr>
              <a:t>Hydro</a:t>
            </a:fld>
            <a:endParaRPr lang="en-US" sz="1200"/>
          </a:p>
        </p:txBody>
      </p:sp>
      <p:sp>
        <p:nvSpPr>
          <p:cNvPr id="123" name="Text Placeholder 10">
            <a:extLst>
              <a:ext uri="{FF2B5EF4-FFF2-40B4-BE49-F238E27FC236}">
                <a16:creationId xmlns:a16="http://schemas.microsoft.com/office/drawing/2014/main" id="{B138177E-6026-7C0C-305F-A91759E2F01D}"/>
              </a:ext>
            </a:extLst>
          </p:cNvPr>
          <p:cNvSpPr txBox="1">
            <a:spLocks/>
          </p:cNvSpPr>
          <p:nvPr>
            <p:custDataLst>
              <p:tags r:id="rId48"/>
            </p:custDataLst>
          </p:nvPr>
        </p:nvSpPr>
        <p:spPr bwMode="auto">
          <a:xfrm>
            <a:off x="2390775" y="2443163"/>
            <a:ext cx="346075"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F694B2E5-2CF5-4313-864F-E129B1EBD149}" type="datetime'''''''''''''''''W''''''''''''''''''''''''''in''d'">
              <a:rPr lang="en-US" altLang="en-US" sz="1200" smtClean="0">
                <a:effectLst/>
              </a:rPr>
              <a:pPr marL="0" indent="0">
                <a:spcBef>
                  <a:spcPct val="0"/>
                </a:spcBef>
                <a:spcAft>
                  <a:spcPct val="0"/>
                </a:spcAft>
                <a:buNone/>
              </a:pPr>
              <a:t>Wind</a:t>
            </a:fld>
            <a:endParaRPr lang="en-US" sz="1200"/>
          </a:p>
        </p:txBody>
      </p:sp>
      <p:sp>
        <p:nvSpPr>
          <p:cNvPr id="124" name="Text Placeholder 10">
            <a:extLst>
              <a:ext uri="{FF2B5EF4-FFF2-40B4-BE49-F238E27FC236}">
                <a16:creationId xmlns:a16="http://schemas.microsoft.com/office/drawing/2014/main" id="{95697BEE-353D-7A92-E843-1C565E879D33}"/>
              </a:ext>
            </a:extLst>
          </p:cNvPr>
          <p:cNvSpPr txBox="1">
            <a:spLocks/>
          </p:cNvSpPr>
          <p:nvPr>
            <p:custDataLst>
              <p:tags r:id="rId49"/>
            </p:custDataLst>
          </p:nvPr>
        </p:nvSpPr>
        <p:spPr bwMode="auto">
          <a:xfrm>
            <a:off x="3103563" y="2443163"/>
            <a:ext cx="35401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47FEE261-FE6A-4D97-AFA8-414645B07440}" type="datetime'S''''''''''''''''''o''''''''''l''''''''''''a''''''''''''''r'''">
              <a:rPr lang="en-US" altLang="en-US" sz="1200" smtClean="0">
                <a:effectLst/>
              </a:rPr>
              <a:pPr marL="0" indent="0">
                <a:spcBef>
                  <a:spcPct val="0"/>
                </a:spcBef>
                <a:spcAft>
                  <a:spcPct val="0"/>
                </a:spcAft>
                <a:buNone/>
              </a:pPr>
              <a:t>Solar</a:t>
            </a:fld>
            <a:endParaRPr lang="en-US" sz="1200"/>
          </a:p>
        </p:txBody>
      </p:sp>
      <p:sp>
        <p:nvSpPr>
          <p:cNvPr id="125" name="Text Placeholder 10">
            <a:extLst>
              <a:ext uri="{FF2B5EF4-FFF2-40B4-BE49-F238E27FC236}">
                <a16:creationId xmlns:a16="http://schemas.microsoft.com/office/drawing/2014/main" id="{5332B426-6CEC-0981-9788-DE91B965661E}"/>
              </a:ext>
            </a:extLst>
          </p:cNvPr>
          <p:cNvSpPr txBox="1">
            <a:spLocks/>
          </p:cNvSpPr>
          <p:nvPr>
            <p:custDataLst>
              <p:tags r:id="rId50"/>
            </p:custDataLst>
          </p:nvPr>
        </p:nvSpPr>
        <p:spPr bwMode="auto">
          <a:xfrm>
            <a:off x="3824288" y="2443163"/>
            <a:ext cx="682625"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82B66428-DF5F-48BA-AD38-EF5A687C00F2}" type="datetime'''''Bi''''o''''e''ne''''r''g''''''y'''''">
              <a:rPr lang="en-US" altLang="en-US" sz="1200" smtClean="0">
                <a:effectLst/>
              </a:rPr>
              <a:pPr marL="0" indent="0">
                <a:spcBef>
                  <a:spcPct val="0"/>
                </a:spcBef>
                <a:spcAft>
                  <a:spcPct val="0"/>
                </a:spcAft>
                <a:buNone/>
              </a:pPr>
              <a:t>Bioenergy</a:t>
            </a:fld>
            <a:endParaRPr lang="en-US" sz="1200"/>
          </a:p>
        </p:txBody>
      </p:sp>
      <p:sp>
        <p:nvSpPr>
          <p:cNvPr id="126" name="Text Placeholder 10">
            <a:extLst>
              <a:ext uri="{FF2B5EF4-FFF2-40B4-BE49-F238E27FC236}">
                <a16:creationId xmlns:a16="http://schemas.microsoft.com/office/drawing/2014/main" id="{883C73AA-2BDB-7D23-D6C2-E43C09486DCC}"/>
              </a:ext>
            </a:extLst>
          </p:cNvPr>
          <p:cNvSpPr txBox="1">
            <a:spLocks/>
          </p:cNvSpPr>
          <p:nvPr>
            <p:custDataLst>
              <p:tags r:id="rId51"/>
            </p:custDataLst>
          </p:nvPr>
        </p:nvSpPr>
        <p:spPr bwMode="auto">
          <a:xfrm>
            <a:off x="4873625" y="2443163"/>
            <a:ext cx="79375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D0ABD89F-3F93-47B2-A0AA-BA7DD5D0772A}" type="datetime'G''''''''''e''''''o''t''h''''e''''''''''r''''mal'''''">
              <a:rPr lang="en-US" altLang="en-US" sz="1200" smtClean="0"/>
              <a:pPr/>
              <a:t>Geothermal</a:t>
            </a:fld>
            <a:endParaRPr lang="en-US" sz="1200" dirty="0"/>
          </a:p>
        </p:txBody>
      </p:sp>
      <p:sp>
        <p:nvSpPr>
          <p:cNvPr id="17" name="Text Placeholder 10">
            <a:extLst>
              <a:ext uri="{FF2B5EF4-FFF2-40B4-BE49-F238E27FC236}">
                <a16:creationId xmlns:a16="http://schemas.microsoft.com/office/drawing/2014/main" id="{167D2F7F-C1A2-03C9-46B0-FD0616217498}"/>
              </a:ext>
            </a:extLst>
          </p:cNvPr>
          <p:cNvSpPr txBox="1">
            <a:spLocks/>
          </p:cNvSpPr>
          <p:nvPr>
            <p:custDataLst>
              <p:tags r:id="rId52"/>
            </p:custDataLst>
          </p:nvPr>
        </p:nvSpPr>
        <p:spPr bwMode="auto">
          <a:xfrm>
            <a:off x="6034088" y="2443163"/>
            <a:ext cx="31115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EC54C605-4117-4441-A222-C5B99AE7BDAC}" type="datetime'''''''''C''''o''''''a''''''''''''''''''''''''''l'''''''''''''">
              <a:rPr lang="en-US" altLang="en-US" sz="1200" smtClean="0"/>
              <a:pPr marL="0" indent="0">
                <a:spcBef>
                  <a:spcPct val="0"/>
                </a:spcBef>
                <a:spcAft>
                  <a:spcPct val="0"/>
                </a:spcAft>
                <a:buNone/>
              </a:pPr>
              <a:t>Coal</a:t>
            </a:fld>
            <a:endParaRPr lang="en-US" sz="1200"/>
          </a:p>
        </p:txBody>
      </p:sp>
      <p:sp>
        <p:nvSpPr>
          <p:cNvPr id="18" name="Text Placeholder 10">
            <a:extLst>
              <a:ext uri="{FF2B5EF4-FFF2-40B4-BE49-F238E27FC236}">
                <a16:creationId xmlns:a16="http://schemas.microsoft.com/office/drawing/2014/main" id="{903BD942-EA6B-6F0B-876E-03041F11AF8E}"/>
              </a:ext>
            </a:extLst>
          </p:cNvPr>
          <p:cNvSpPr txBox="1">
            <a:spLocks/>
          </p:cNvSpPr>
          <p:nvPr>
            <p:custDataLst>
              <p:tags r:id="rId53"/>
            </p:custDataLst>
          </p:nvPr>
        </p:nvSpPr>
        <p:spPr bwMode="auto">
          <a:xfrm>
            <a:off x="6711950" y="2443163"/>
            <a:ext cx="27940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5BE5ED70-B98F-403A-BF18-69B191E0CD5C}" type="datetime'Gas'''''''''''''">
              <a:rPr lang="en-US" altLang="en-US" sz="1200" smtClean="0"/>
              <a:pPr marL="0" indent="0">
                <a:spcBef>
                  <a:spcPct val="0"/>
                </a:spcBef>
                <a:spcAft>
                  <a:spcPct val="0"/>
                </a:spcAft>
                <a:buNone/>
              </a:pPr>
              <a:t>Gas</a:t>
            </a:fld>
            <a:endParaRPr lang="en-US" sz="1200"/>
          </a:p>
        </p:txBody>
      </p:sp>
      <p:sp>
        <p:nvSpPr>
          <p:cNvPr id="127" name="Text Placeholder 10">
            <a:extLst>
              <a:ext uri="{FF2B5EF4-FFF2-40B4-BE49-F238E27FC236}">
                <a16:creationId xmlns:a16="http://schemas.microsoft.com/office/drawing/2014/main" id="{391DF9CE-C689-617C-A3D1-8D9632FB757F}"/>
              </a:ext>
            </a:extLst>
          </p:cNvPr>
          <p:cNvSpPr txBox="1">
            <a:spLocks/>
          </p:cNvSpPr>
          <p:nvPr>
            <p:custDataLst>
              <p:tags r:id="rId54"/>
            </p:custDataLst>
          </p:nvPr>
        </p:nvSpPr>
        <p:spPr bwMode="auto">
          <a:xfrm>
            <a:off x="7358063" y="2443163"/>
            <a:ext cx="769938"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C19DD152-0674-41D1-AC4D-C3F43205E6E4}" type="datetime'Ot''''''''h''e''r'' ''''''''''f''''''''''os''si''l'''''''''''">
              <a:rPr lang="en-US" altLang="en-US" sz="1200" smtClean="0">
                <a:effectLst/>
              </a:rPr>
              <a:pPr marL="0" indent="0">
                <a:spcBef>
                  <a:spcPct val="0"/>
                </a:spcBef>
                <a:spcAft>
                  <a:spcPct val="0"/>
                </a:spcAft>
                <a:buNone/>
              </a:pPr>
              <a:t>Other fossil</a:t>
            </a:fld>
            <a:endParaRPr lang="en-US" sz="1200"/>
          </a:p>
        </p:txBody>
      </p:sp>
      <p:sp>
        <p:nvSpPr>
          <p:cNvPr id="913" name="TextBox 912">
            <a:extLst>
              <a:ext uri="{FF2B5EF4-FFF2-40B4-BE49-F238E27FC236}">
                <a16:creationId xmlns:a16="http://schemas.microsoft.com/office/drawing/2014/main" id="{C9556725-5B47-970E-5D28-8A5E6AE2FDA1}"/>
              </a:ext>
            </a:extLst>
          </p:cNvPr>
          <p:cNvSpPr txBox="1"/>
          <p:nvPr/>
        </p:nvSpPr>
        <p:spPr bwMode="gray">
          <a:xfrm>
            <a:off x="345383" y="2138511"/>
            <a:ext cx="6100916" cy="276999"/>
          </a:xfrm>
          <a:prstGeom prst="rect">
            <a:avLst/>
          </a:prstGeom>
          <a:noFill/>
        </p:spPr>
        <p:txBody>
          <a:bodyPr wrap="square">
            <a:spAutoFit/>
          </a:bodyPr>
          <a:lstStyle/>
          <a:p>
            <a:r>
              <a:rPr lang="en-US" sz="1200" dirty="0"/>
              <a:t>World Electricity Generation by Source (TWh)</a:t>
            </a:r>
            <a:r>
              <a:rPr lang="en-US" sz="1200" baseline="30000" dirty="0"/>
              <a:t>1</a:t>
            </a:r>
            <a:endParaRPr lang="en-US" sz="1200" dirty="0"/>
          </a:p>
        </p:txBody>
      </p:sp>
      <p:graphicFrame>
        <p:nvGraphicFramePr>
          <p:cNvPr id="111" name="Chart 110">
            <a:extLst>
              <a:ext uri="{FF2B5EF4-FFF2-40B4-BE49-F238E27FC236}">
                <a16:creationId xmlns:a16="http://schemas.microsoft.com/office/drawing/2014/main" id="{4BEF6AB2-8DA7-55CF-7099-393DA9C10B1D}"/>
              </a:ext>
            </a:extLst>
          </p:cNvPr>
          <p:cNvGraphicFramePr/>
          <p:nvPr>
            <p:custDataLst>
              <p:tags r:id="rId55"/>
            </p:custDataLst>
            <p:extLst>
              <p:ext uri="{D42A27DB-BD31-4B8C-83A1-F6EECF244321}">
                <p14:modId xmlns:p14="http://schemas.microsoft.com/office/powerpoint/2010/main" val="2511250096"/>
              </p:ext>
            </p:extLst>
          </p:nvPr>
        </p:nvGraphicFramePr>
        <p:xfrm>
          <a:off x="6329363" y="2676525"/>
          <a:ext cx="4638675" cy="2838450"/>
        </p:xfrm>
        <a:graphic>
          <a:graphicData uri="http://schemas.openxmlformats.org/drawingml/2006/chart">
            <c:chart xmlns:c="http://schemas.openxmlformats.org/drawingml/2006/chart" xmlns:r="http://schemas.openxmlformats.org/officeDocument/2006/relationships" r:id="rId94"/>
          </a:graphicData>
        </a:graphic>
      </p:graphicFrame>
      <p:cxnSp>
        <p:nvCxnSpPr>
          <p:cNvPr id="934" name="Straight Connector 933">
            <a:extLst>
              <a:ext uri="{FF2B5EF4-FFF2-40B4-BE49-F238E27FC236}">
                <a16:creationId xmlns:a16="http://schemas.microsoft.com/office/drawing/2014/main" id="{96DE387F-C1BA-3BB6-E06A-5320B7F610ED}"/>
              </a:ext>
            </a:extLst>
          </p:cNvPr>
          <p:cNvCxnSpPr/>
          <p:nvPr>
            <p:custDataLst>
              <p:tags r:id="rId56"/>
            </p:custDataLst>
          </p:nvPr>
        </p:nvCxnSpPr>
        <p:spPr bwMode="gray">
          <a:xfrm>
            <a:off x="10744200" y="3678238"/>
            <a:ext cx="0" cy="1362075"/>
          </a:xfrm>
          <a:prstGeom prst="line">
            <a:avLst/>
          </a:prstGeom>
          <a:ln w="12700" cap="flat" cmpd="sng" algn="ctr">
            <a:solidFill>
              <a:srgbClr val="000000"/>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933" name="Straight Connector 932">
            <a:extLst>
              <a:ext uri="{FF2B5EF4-FFF2-40B4-BE49-F238E27FC236}">
                <a16:creationId xmlns:a16="http://schemas.microsoft.com/office/drawing/2014/main" id="{B0CD9694-A935-91C7-AF03-AEBC77E93D2E}"/>
              </a:ext>
            </a:extLst>
          </p:cNvPr>
          <p:cNvCxnSpPr/>
          <p:nvPr>
            <p:custDataLst>
              <p:tags r:id="rId57"/>
            </p:custDataLst>
          </p:nvPr>
        </p:nvCxnSpPr>
        <p:spPr bwMode="gray">
          <a:xfrm>
            <a:off x="10388600" y="3678238"/>
            <a:ext cx="0" cy="1362075"/>
          </a:xfrm>
          <a:prstGeom prst="line">
            <a:avLst/>
          </a:prstGeom>
          <a:ln w="12700" cap="flat" cmpd="sng" algn="ctr">
            <a:solidFill>
              <a:srgbClr val="000000"/>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932" name="Straight Connector 931">
            <a:extLst>
              <a:ext uri="{FF2B5EF4-FFF2-40B4-BE49-F238E27FC236}">
                <a16:creationId xmlns:a16="http://schemas.microsoft.com/office/drawing/2014/main" id="{05880E63-929C-533D-5AF0-B5337361B2BF}"/>
              </a:ext>
            </a:extLst>
          </p:cNvPr>
          <p:cNvCxnSpPr/>
          <p:nvPr>
            <p:custDataLst>
              <p:tags r:id="rId58"/>
            </p:custDataLst>
          </p:nvPr>
        </p:nvCxnSpPr>
        <p:spPr bwMode="gray">
          <a:xfrm>
            <a:off x="10388600" y="5040313"/>
            <a:ext cx="355600" cy="0"/>
          </a:xfrm>
          <a:prstGeom prst="line">
            <a:avLst/>
          </a:prstGeom>
          <a:ln w="12700" cap="flat" cmpd="sng" algn="ctr">
            <a:solidFill>
              <a:srgbClr val="000000"/>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sp>
        <p:nvSpPr>
          <p:cNvPr id="936" name="Rectangle 935">
            <a:extLst>
              <a:ext uri="{FF2B5EF4-FFF2-40B4-BE49-F238E27FC236}">
                <a16:creationId xmlns:a16="http://schemas.microsoft.com/office/drawing/2014/main" id="{86AD717A-5ADF-8254-EC72-CDDA0947A4C9}"/>
              </a:ext>
            </a:extLst>
          </p:cNvPr>
          <p:cNvSpPr/>
          <p:nvPr>
            <p:custDataLst>
              <p:tags r:id="rId59"/>
            </p:custDataLst>
          </p:nvPr>
        </p:nvSpPr>
        <p:spPr bwMode="auto">
          <a:xfrm>
            <a:off x="10388600" y="3325813"/>
            <a:ext cx="355600" cy="352425"/>
          </a:xfrm>
          <a:prstGeom prst="rect">
            <a:avLst/>
          </a:prstGeom>
          <a:noFill/>
          <a:ln w="12700" cap="flat" cmpd="sng" algn="ctr">
            <a:solidFill>
              <a:schemeClr val="tx1"/>
            </a:solidFill>
            <a:prstDash val="lgDash"/>
            <a:miter lim="800000"/>
            <a:headEnd type="none" w="med" len="med"/>
            <a:tailEnd type="none" w="med" len="med"/>
          </a:ln>
          <a:effectLst/>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dirty="0" err="1">
              <a:solidFill>
                <a:schemeClr val="tx1"/>
              </a:solidFill>
            </a:endParaRPr>
          </a:p>
        </p:txBody>
      </p:sp>
      <p:cxnSp>
        <p:nvCxnSpPr>
          <p:cNvPr id="956" name="Straight Connector 955">
            <a:extLst>
              <a:ext uri="{FF2B5EF4-FFF2-40B4-BE49-F238E27FC236}">
                <a16:creationId xmlns:a16="http://schemas.microsoft.com/office/drawing/2014/main" id="{6014B744-96ED-1909-FB73-D1D02D229530}"/>
              </a:ext>
            </a:extLst>
          </p:cNvPr>
          <p:cNvCxnSpPr/>
          <p:nvPr>
            <p:custDataLst>
              <p:tags r:id="rId60"/>
            </p:custDataLst>
          </p:nvPr>
        </p:nvCxnSpPr>
        <p:spPr bwMode="gray">
          <a:xfrm>
            <a:off x="9752013" y="5048250"/>
            <a:ext cx="354012" cy="0"/>
          </a:xfrm>
          <a:prstGeom prst="line">
            <a:avLst/>
          </a:prstGeom>
          <a:ln w="12700" cap="flat" cmpd="sng" algn="ctr">
            <a:solidFill>
              <a:srgbClr val="000000"/>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958" name="Straight Connector 957">
            <a:extLst>
              <a:ext uri="{FF2B5EF4-FFF2-40B4-BE49-F238E27FC236}">
                <a16:creationId xmlns:a16="http://schemas.microsoft.com/office/drawing/2014/main" id="{7211C3A1-D596-CE44-AADD-FD00285E0285}"/>
              </a:ext>
            </a:extLst>
          </p:cNvPr>
          <p:cNvCxnSpPr/>
          <p:nvPr>
            <p:custDataLst>
              <p:tags r:id="rId61"/>
            </p:custDataLst>
          </p:nvPr>
        </p:nvCxnSpPr>
        <p:spPr bwMode="gray">
          <a:xfrm>
            <a:off x="10106025" y="3903663"/>
            <a:ext cx="0" cy="1144587"/>
          </a:xfrm>
          <a:prstGeom prst="line">
            <a:avLst/>
          </a:prstGeom>
          <a:ln w="12700" cap="flat" cmpd="sng" algn="ctr">
            <a:solidFill>
              <a:srgbClr val="000000"/>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957" name="Straight Connector 956">
            <a:extLst>
              <a:ext uri="{FF2B5EF4-FFF2-40B4-BE49-F238E27FC236}">
                <a16:creationId xmlns:a16="http://schemas.microsoft.com/office/drawing/2014/main" id="{AD37DB80-63A6-01B5-4526-392DCF576229}"/>
              </a:ext>
            </a:extLst>
          </p:cNvPr>
          <p:cNvCxnSpPr/>
          <p:nvPr>
            <p:custDataLst>
              <p:tags r:id="rId62"/>
            </p:custDataLst>
          </p:nvPr>
        </p:nvCxnSpPr>
        <p:spPr bwMode="gray">
          <a:xfrm>
            <a:off x="9752013" y="3903663"/>
            <a:ext cx="0" cy="1144587"/>
          </a:xfrm>
          <a:prstGeom prst="line">
            <a:avLst/>
          </a:prstGeom>
          <a:ln w="12700" cap="flat" cmpd="sng" algn="ctr">
            <a:solidFill>
              <a:srgbClr val="000000"/>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sp>
        <p:nvSpPr>
          <p:cNvPr id="959" name="Rectangle 958">
            <a:extLst>
              <a:ext uri="{FF2B5EF4-FFF2-40B4-BE49-F238E27FC236}">
                <a16:creationId xmlns:a16="http://schemas.microsoft.com/office/drawing/2014/main" id="{B9D84131-A7DE-C6AC-6F60-FB730FD697B8}"/>
              </a:ext>
            </a:extLst>
          </p:cNvPr>
          <p:cNvSpPr/>
          <p:nvPr>
            <p:custDataLst>
              <p:tags r:id="rId63"/>
            </p:custDataLst>
          </p:nvPr>
        </p:nvSpPr>
        <p:spPr bwMode="auto">
          <a:xfrm>
            <a:off x="9752013" y="3584575"/>
            <a:ext cx="354012" cy="319088"/>
          </a:xfrm>
          <a:prstGeom prst="rect">
            <a:avLst/>
          </a:prstGeom>
          <a:noFill/>
          <a:ln w="12700" cap="flat" cmpd="sng" algn="ctr">
            <a:solidFill>
              <a:schemeClr val="tx1"/>
            </a:solidFill>
            <a:prstDash val="lgDash"/>
            <a:miter lim="800000"/>
            <a:headEnd type="none" w="med" len="med"/>
            <a:tailEnd type="none" w="med" len="med"/>
          </a:ln>
          <a:effectLst/>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dirty="0" err="1">
              <a:solidFill>
                <a:schemeClr val="tx1"/>
              </a:solidFill>
            </a:endParaRPr>
          </a:p>
        </p:txBody>
      </p:sp>
      <p:cxnSp>
        <p:nvCxnSpPr>
          <p:cNvPr id="69" name="Straight Connector 68">
            <a:extLst>
              <a:ext uri="{FF2B5EF4-FFF2-40B4-BE49-F238E27FC236}">
                <a16:creationId xmlns:a16="http://schemas.microsoft.com/office/drawing/2014/main" id="{DB520C70-5299-9BDA-B269-A5837997A455}"/>
              </a:ext>
            </a:extLst>
          </p:cNvPr>
          <p:cNvCxnSpPr/>
          <p:nvPr>
            <p:custDataLst>
              <p:tags r:id="rId64"/>
            </p:custDataLst>
          </p:nvPr>
        </p:nvCxnSpPr>
        <p:spPr bwMode="gray">
          <a:xfrm>
            <a:off x="9113838" y="5048250"/>
            <a:ext cx="355600" cy="0"/>
          </a:xfrm>
          <a:prstGeom prst="line">
            <a:avLst/>
          </a:prstGeom>
          <a:ln w="12700" cap="flat" cmpd="sng" algn="ctr">
            <a:solidFill>
              <a:srgbClr val="000000"/>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70" name="Straight Connector 69">
            <a:extLst>
              <a:ext uri="{FF2B5EF4-FFF2-40B4-BE49-F238E27FC236}">
                <a16:creationId xmlns:a16="http://schemas.microsoft.com/office/drawing/2014/main" id="{25B9F191-DB60-8A9F-6271-A021983AA52F}"/>
              </a:ext>
            </a:extLst>
          </p:cNvPr>
          <p:cNvCxnSpPr/>
          <p:nvPr>
            <p:custDataLst>
              <p:tags r:id="rId65"/>
            </p:custDataLst>
          </p:nvPr>
        </p:nvCxnSpPr>
        <p:spPr bwMode="gray">
          <a:xfrm>
            <a:off x="9113838" y="4114800"/>
            <a:ext cx="0" cy="933450"/>
          </a:xfrm>
          <a:prstGeom prst="line">
            <a:avLst/>
          </a:prstGeom>
          <a:ln w="12700" cap="flat" cmpd="sng" algn="ctr">
            <a:solidFill>
              <a:srgbClr val="000000"/>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07" name="Straight Connector 106">
            <a:extLst>
              <a:ext uri="{FF2B5EF4-FFF2-40B4-BE49-F238E27FC236}">
                <a16:creationId xmlns:a16="http://schemas.microsoft.com/office/drawing/2014/main" id="{953EE1B0-F694-6466-762B-CB54CB3020EF}"/>
              </a:ext>
            </a:extLst>
          </p:cNvPr>
          <p:cNvCxnSpPr/>
          <p:nvPr>
            <p:custDataLst>
              <p:tags r:id="rId66"/>
            </p:custDataLst>
          </p:nvPr>
        </p:nvCxnSpPr>
        <p:spPr bwMode="gray">
          <a:xfrm>
            <a:off x="9469438" y="4114800"/>
            <a:ext cx="0" cy="933450"/>
          </a:xfrm>
          <a:prstGeom prst="line">
            <a:avLst/>
          </a:prstGeom>
          <a:ln w="12700" cap="flat" cmpd="sng" algn="ctr">
            <a:solidFill>
              <a:srgbClr val="000000"/>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sp>
        <p:nvSpPr>
          <p:cNvPr id="108" name="Rectangle 107">
            <a:extLst>
              <a:ext uri="{FF2B5EF4-FFF2-40B4-BE49-F238E27FC236}">
                <a16:creationId xmlns:a16="http://schemas.microsoft.com/office/drawing/2014/main" id="{F3BF53AC-F1D5-822D-9437-1CF909BDE656}"/>
              </a:ext>
            </a:extLst>
          </p:cNvPr>
          <p:cNvSpPr/>
          <p:nvPr>
            <p:custDataLst>
              <p:tags r:id="rId67"/>
            </p:custDataLst>
          </p:nvPr>
        </p:nvSpPr>
        <p:spPr bwMode="auto">
          <a:xfrm>
            <a:off x="9113838" y="3852863"/>
            <a:ext cx="355600" cy="261937"/>
          </a:xfrm>
          <a:prstGeom prst="rect">
            <a:avLst/>
          </a:prstGeom>
          <a:noFill/>
          <a:ln w="12700" cap="flat" cmpd="sng" algn="ctr">
            <a:solidFill>
              <a:schemeClr val="tx1"/>
            </a:solidFill>
            <a:prstDash val="lgDash"/>
            <a:miter lim="800000"/>
            <a:headEnd type="none" w="med" len="med"/>
            <a:tailEnd type="none" w="med" len="med"/>
          </a:ln>
          <a:effectLst/>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dirty="0" err="1">
              <a:solidFill>
                <a:schemeClr val="tx1"/>
              </a:solidFill>
            </a:endParaRPr>
          </a:p>
        </p:txBody>
      </p:sp>
      <p:cxnSp>
        <p:nvCxnSpPr>
          <p:cNvPr id="115" name="Straight Connector 114">
            <a:extLst>
              <a:ext uri="{FF2B5EF4-FFF2-40B4-BE49-F238E27FC236}">
                <a16:creationId xmlns:a16="http://schemas.microsoft.com/office/drawing/2014/main" id="{5FB5E3CC-6884-0ECA-BC93-09821E4AA5B0}"/>
              </a:ext>
            </a:extLst>
          </p:cNvPr>
          <p:cNvCxnSpPr/>
          <p:nvPr>
            <p:custDataLst>
              <p:tags r:id="rId68"/>
            </p:custDataLst>
          </p:nvPr>
        </p:nvCxnSpPr>
        <p:spPr bwMode="gray">
          <a:xfrm>
            <a:off x="8475663" y="4313238"/>
            <a:ext cx="0" cy="730250"/>
          </a:xfrm>
          <a:prstGeom prst="line">
            <a:avLst/>
          </a:prstGeom>
          <a:ln w="12700" cap="flat" cmpd="sng" algn="ctr">
            <a:solidFill>
              <a:srgbClr val="000000"/>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14" name="Straight Connector 113">
            <a:extLst>
              <a:ext uri="{FF2B5EF4-FFF2-40B4-BE49-F238E27FC236}">
                <a16:creationId xmlns:a16="http://schemas.microsoft.com/office/drawing/2014/main" id="{3F8B93C5-C5EB-439C-6ED6-B8B7C7071C2A}"/>
              </a:ext>
            </a:extLst>
          </p:cNvPr>
          <p:cNvCxnSpPr/>
          <p:nvPr>
            <p:custDataLst>
              <p:tags r:id="rId69"/>
            </p:custDataLst>
          </p:nvPr>
        </p:nvCxnSpPr>
        <p:spPr bwMode="gray">
          <a:xfrm>
            <a:off x="8475663" y="5043488"/>
            <a:ext cx="355600" cy="0"/>
          </a:xfrm>
          <a:prstGeom prst="line">
            <a:avLst/>
          </a:prstGeom>
          <a:ln w="12700" cap="flat" cmpd="sng" algn="ctr">
            <a:solidFill>
              <a:srgbClr val="000000"/>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16" name="Straight Connector 115">
            <a:extLst>
              <a:ext uri="{FF2B5EF4-FFF2-40B4-BE49-F238E27FC236}">
                <a16:creationId xmlns:a16="http://schemas.microsoft.com/office/drawing/2014/main" id="{DF428E0B-EF74-2064-7258-B0BBE770B1D6}"/>
              </a:ext>
            </a:extLst>
          </p:cNvPr>
          <p:cNvCxnSpPr/>
          <p:nvPr>
            <p:custDataLst>
              <p:tags r:id="rId70"/>
            </p:custDataLst>
          </p:nvPr>
        </p:nvCxnSpPr>
        <p:spPr bwMode="gray">
          <a:xfrm>
            <a:off x="8831263" y="4313238"/>
            <a:ext cx="0" cy="730250"/>
          </a:xfrm>
          <a:prstGeom prst="line">
            <a:avLst/>
          </a:prstGeom>
          <a:ln w="12700" cap="flat" cmpd="sng" algn="ctr">
            <a:solidFill>
              <a:srgbClr val="000000"/>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sp>
        <p:nvSpPr>
          <p:cNvPr id="117" name="Rectangle 116">
            <a:extLst>
              <a:ext uri="{FF2B5EF4-FFF2-40B4-BE49-F238E27FC236}">
                <a16:creationId xmlns:a16="http://schemas.microsoft.com/office/drawing/2014/main" id="{93A685CD-8C10-88CD-1F17-03D2205E854C}"/>
              </a:ext>
            </a:extLst>
          </p:cNvPr>
          <p:cNvSpPr/>
          <p:nvPr>
            <p:custDataLst>
              <p:tags r:id="rId71"/>
            </p:custDataLst>
          </p:nvPr>
        </p:nvSpPr>
        <p:spPr bwMode="auto">
          <a:xfrm>
            <a:off x="8475663" y="4110038"/>
            <a:ext cx="355600" cy="203200"/>
          </a:xfrm>
          <a:prstGeom prst="rect">
            <a:avLst/>
          </a:prstGeom>
          <a:noFill/>
          <a:ln w="12700" cap="flat" cmpd="sng" algn="ctr">
            <a:solidFill>
              <a:schemeClr val="tx1"/>
            </a:solidFill>
            <a:prstDash val="lgDash"/>
            <a:miter lim="800000"/>
            <a:headEnd type="none" w="med" len="med"/>
            <a:tailEnd type="none" w="med" len="med"/>
          </a:ln>
          <a:effectLst/>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dirty="0" err="1">
              <a:solidFill>
                <a:schemeClr val="tx1"/>
              </a:solidFill>
            </a:endParaRPr>
          </a:p>
        </p:txBody>
      </p:sp>
      <p:cxnSp>
        <p:nvCxnSpPr>
          <p:cNvPr id="129" name="Straight Connector 128">
            <a:extLst>
              <a:ext uri="{FF2B5EF4-FFF2-40B4-BE49-F238E27FC236}">
                <a16:creationId xmlns:a16="http://schemas.microsoft.com/office/drawing/2014/main" id="{0C58882D-3FE8-FF7D-D0C7-9DABA22DFAAB}"/>
              </a:ext>
            </a:extLst>
          </p:cNvPr>
          <p:cNvCxnSpPr/>
          <p:nvPr>
            <p:custDataLst>
              <p:tags r:id="rId72"/>
            </p:custDataLst>
          </p:nvPr>
        </p:nvCxnSpPr>
        <p:spPr bwMode="gray">
          <a:xfrm>
            <a:off x="7839075" y="5033963"/>
            <a:ext cx="354013" cy="0"/>
          </a:xfrm>
          <a:prstGeom prst="line">
            <a:avLst/>
          </a:prstGeom>
          <a:ln w="12700" cap="flat" cmpd="sng" algn="ctr">
            <a:solidFill>
              <a:srgbClr val="000000"/>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30" name="Straight Connector 129">
            <a:extLst>
              <a:ext uri="{FF2B5EF4-FFF2-40B4-BE49-F238E27FC236}">
                <a16:creationId xmlns:a16="http://schemas.microsoft.com/office/drawing/2014/main" id="{A33EC2FB-4732-045A-C7F4-9F6EFA5F9EB9}"/>
              </a:ext>
            </a:extLst>
          </p:cNvPr>
          <p:cNvCxnSpPr/>
          <p:nvPr>
            <p:custDataLst>
              <p:tags r:id="rId73"/>
            </p:custDataLst>
          </p:nvPr>
        </p:nvCxnSpPr>
        <p:spPr bwMode="gray">
          <a:xfrm>
            <a:off x="7839075" y="4579938"/>
            <a:ext cx="0" cy="454025"/>
          </a:xfrm>
          <a:prstGeom prst="line">
            <a:avLst/>
          </a:prstGeom>
          <a:ln w="12700" cap="flat" cmpd="sng" algn="ctr">
            <a:solidFill>
              <a:srgbClr val="000000"/>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31" name="Straight Connector 130">
            <a:extLst>
              <a:ext uri="{FF2B5EF4-FFF2-40B4-BE49-F238E27FC236}">
                <a16:creationId xmlns:a16="http://schemas.microsoft.com/office/drawing/2014/main" id="{09A07BF6-222E-93F6-4DF2-175319910AF3}"/>
              </a:ext>
            </a:extLst>
          </p:cNvPr>
          <p:cNvCxnSpPr/>
          <p:nvPr>
            <p:custDataLst>
              <p:tags r:id="rId74"/>
            </p:custDataLst>
          </p:nvPr>
        </p:nvCxnSpPr>
        <p:spPr bwMode="gray">
          <a:xfrm>
            <a:off x="8193088" y="4579938"/>
            <a:ext cx="0" cy="454025"/>
          </a:xfrm>
          <a:prstGeom prst="line">
            <a:avLst/>
          </a:prstGeom>
          <a:ln w="12700" cap="flat" cmpd="sng" algn="ctr">
            <a:solidFill>
              <a:srgbClr val="000000"/>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sp>
        <p:nvSpPr>
          <p:cNvPr id="132" name="Rectangle 131">
            <a:extLst>
              <a:ext uri="{FF2B5EF4-FFF2-40B4-BE49-F238E27FC236}">
                <a16:creationId xmlns:a16="http://schemas.microsoft.com/office/drawing/2014/main" id="{422F5EBF-8332-BA07-16D9-044E665BFE58}"/>
              </a:ext>
            </a:extLst>
          </p:cNvPr>
          <p:cNvSpPr/>
          <p:nvPr>
            <p:custDataLst>
              <p:tags r:id="rId75"/>
            </p:custDataLst>
          </p:nvPr>
        </p:nvSpPr>
        <p:spPr bwMode="auto">
          <a:xfrm>
            <a:off x="7839075" y="4438650"/>
            <a:ext cx="354013" cy="141288"/>
          </a:xfrm>
          <a:prstGeom prst="rect">
            <a:avLst/>
          </a:prstGeom>
          <a:noFill/>
          <a:ln w="12700" cap="flat" cmpd="sng" algn="ctr">
            <a:solidFill>
              <a:schemeClr val="tx1"/>
            </a:solidFill>
            <a:prstDash val="lgDash"/>
            <a:miter lim="800000"/>
            <a:headEnd type="none" w="med" len="med"/>
            <a:tailEnd type="none" w="med" len="med"/>
          </a:ln>
          <a:effectLst/>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dirty="0" err="1">
              <a:solidFill>
                <a:schemeClr val="tx1"/>
              </a:solidFill>
            </a:endParaRPr>
          </a:p>
        </p:txBody>
      </p:sp>
      <p:cxnSp>
        <p:nvCxnSpPr>
          <p:cNvPr id="73" name="Straight Connector 72">
            <a:extLst>
              <a:ext uri="{FF2B5EF4-FFF2-40B4-BE49-F238E27FC236}">
                <a16:creationId xmlns:a16="http://schemas.microsoft.com/office/drawing/2014/main" id="{F618DA4F-66BE-0B18-3C17-3D58D7E03ABF}"/>
              </a:ext>
            </a:extLst>
          </p:cNvPr>
          <p:cNvCxnSpPr/>
          <p:nvPr>
            <p:custDataLst>
              <p:tags r:id="rId76"/>
            </p:custDataLst>
          </p:nvPr>
        </p:nvCxnSpPr>
        <p:spPr bwMode="gray">
          <a:xfrm>
            <a:off x="7556500" y="4843463"/>
            <a:ext cx="0" cy="168275"/>
          </a:xfrm>
          <a:prstGeom prst="line">
            <a:avLst/>
          </a:prstGeom>
          <a:ln w="12700" cap="flat" cmpd="sng" algn="ctr">
            <a:solidFill>
              <a:srgbClr val="000000"/>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72" name="Straight Connector 71">
            <a:extLst>
              <a:ext uri="{FF2B5EF4-FFF2-40B4-BE49-F238E27FC236}">
                <a16:creationId xmlns:a16="http://schemas.microsoft.com/office/drawing/2014/main" id="{F657000F-95B0-17F0-6EBA-794EA9623519}"/>
              </a:ext>
            </a:extLst>
          </p:cNvPr>
          <p:cNvCxnSpPr/>
          <p:nvPr>
            <p:custDataLst>
              <p:tags r:id="rId77"/>
            </p:custDataLst>
          </p:nvPr>
        </p:nvCxnSpPr>
        <p:spPr bwMode="gray">
          <a:xfrm>
            <a:off x="7200900" y="4843463"/>
            <a:ext cx="0" cy="168275"/>
          </a:xfrm>
          <a:prstGeom prst="line">
            <a:avLst/>
          </a:prstGeom>
          <a:ln w="12700" cap="flat" cmpd="sng" algn="ctr">
            <a:solidFill>
              <a:srgbClr val="000000"/>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71" name="Straight Connector 70">
            <a:extLst>
              <a:ext uri="{FF2B5EF4-FFF2-40B4-BE49-F238E27FC236}">
                <a16:creationId xmlns:a16="http://schemas.microsoft.com/office/drawing/2014/main" id="{ACEDEF5E-496B-0EBF-92FF-1BB038E93D7B}"/>
              </a:ext>
            </a:extLst>
          </p:cNvPr>
          <p:cNvCxnSpPr/>
          <p:nvPr>
            <p:custDataLst>
              <p:tags r:id="rId78"/>
            </p:custDataLst>
          </p:nvPr>
        </p:nvCxnSpPr>
        <p:spPr bwMode="gray">
          <a:xfrm>
            <a:off x="7200900" y="5011738"/>
            <a:ext cx="355600" cy="0"/>
          </a:xfrm>
          <a:prstGeom prst="line">
            <a:avLst/>
          </a:prstGeom>
          <a:ln w="12700" cap="flat" cmpd="sng" algn="ctr">
            <a:solidFill>
              <a:srgbClr val="000000"/>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sp>
        <p:nvSpPr>
          <p:cNvPr id="74" name="Rectangle 73">
            <a:extLst>
              <a:ext uri="{FF2B5EF4-FFF2-40B4-BE49-F238E27FC236}">
                <a16:creationId xmlns:a16="http://schemas.microsoft.com/office/drawing/2014/main" id="{B0F2A200-1BF1-3AF2-5DBC-2915F32C7CD1}"/>
              </a:ext>
            </a:extLst>
          </p:cNvPr>
          <p:cNvSpPr/>
          <p:nvPr>
            <p:custDataLst>
              <p:tags r:id="rId79"/>
            </p:custDataLst>
          </p:nvPr>
        </p:nvSpPr>
        <p:spPr bwMode="auto">
          <a:xfrm>
            <a:off x="7200900" y="4752975"/>
            <a:ext cx="355600" cy="90488"/>
          </a:xfrm>
          <a:prstGeom prst="rect">
            <a:avLst/>
          </a:prstGeom>
          <a:noFill/>
          <a:ln w="12700" cap="flat" cmpd="sng" algn="ctr">
            <a:solidFill>
              <a:schemeClr val="tx1"/>
            </a:solidFill>
            <a:prstDash val="lgDash"/>
            <a:miter lim="800000"/>
            <a:headEnd type="none" w="med" len="med"/>
            <a:tailEnd type="none" w="med" len="med"/>
          </a:ln>
          <a:effectLst/>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cxnSp>
        <p:nvCxnSpPr>
          <p:cNvPr id="951" name="Straight Connector 950">
            <a:extLst>
              <a:ext uri="{FF2B5EF4-FFF2-40B4-BE49-F238E27FC236}">
                <a16:creationId xmlns:a16="http://schemas.microsoft.com/office/drawing/2014/main" id="{622CF112-CA98-0ADF-9FCC-71873178AE37}"/>
              </a:ext>
            </a:extLst>
          </p:cNvPr>
          <p:cNvCxnSpPr/>
          <p:nvPr>
            <p:custDataLst>
              <p:tags r:id="rId80"/>
            </p:custDataLst>
          </p:nvPr>
        </p:nvCxnSpPr>
        <p:spPr bwMode="auto">
          <a:xfrm flipV="1">
            <a:off x="11125200" y="3322638"/>
            <a:ext cx="0" cy="1720850"/>
          </a:xfrm>
          <a:prstGeom prst="line">
            <a:avLst/>
          </a:prstGeom>
          <a:ln w="28575" cap="flat" cmpd="sng" algn="ctr">
            <a:solidFill>
              <a:schemeClr val="tx1"/>
            </a:solidFill>
            <a:prstDash val="solid"/>
            <a:miter lim="800000"/>
            <a:headEnd type="none" w="med" len="med"/>
            <a:tailEnd type="triangle" w="med" len="med"/>
          </a:ln>
          <a:effectLst/>
        </p:spPr>
        <p:style>
          <a:lnRef idx="1">
            <a:schemeClr val="dk1"/>
          </a:lnRef>
          <a:fillRef idx="0">
            <a:schemeClr val="dk1"/>
          </a:fillRef>
          <a:effectRef idx="0">
            <a:schemeClr val="dk1"/>
          </a:effectRef>
          <a:fontRef idx="minor">
            <a:schemeClr val="tx1"/>
          </a:fontRef>
        </p:style>
      </p:cxnSp>
      <p:cxnSp>
        <p:nvCxnSpPr>
          <p:cNvPr id="950" name="Straight Connector 949">
            <a:extLst>
              <a:ext uri="{FF2B5EF4-FFF2-40B4-BE49-F238E27FC236}">
                <a16:creationId xmlns:a16="http://schemas.microsoft.com/office/drawing/2014/main" id="{3FF5107D-0867-6B34-6758-E217B9553BCF}"/>
              </a:ext>
            </a:extLst>
          </p:cNvPr>
          <p:cNvCxnSpPr/>
          <p:nvPr>
            <p:custDataLst>
              <p:tags r:id="rId81"/>
            </p:custDataLst>
          </p:nvPr>
        </p:nvCxnSpPr>
        <p:spPr bwMode="auto">
          <a:xfrm>
            <a:off x="10745788" y="3325813"/>
            <a:ext cx="422275" cy="0"/>
          </a:xfrm>
          <a:prstGeom prst="line">
            <a:avLst/>
          </a:prstGeom>
          <a:ln w="6350" cap="flat" cmpd="sng" algn="ctr">
            <a:solidFill>
              <a:schemeClr val="tx1"/>
            </a:solidFill>
            <a:prstDash val="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930" name="Straight Connector 929">
            <a:extLst>
              <a:ext uri="{FF2B5EF4-FFF2-40B4-BE49-F238E27FC236}">
                <a16:creationId xmlns:a16="http://schemas.microsoft.com/office/drawing/2014/main" id="{61821FBB-7807-D83D-68D5-FD95C33F8398}"/>
              </a:ext>
            </a:extLst>
          </p:cNvPr>
          <p:cNvCxnSpPr/>
          <p:nvPr>
            <p:custDataLst>
              <p:tags r:id="rId82"/>
            </p:custDataLst>
          </p:nvPr>
        </p:nvCxnSpPr>
        <p:spPr bwMode="auto">
          <a:xfrm>
            <a:off x="10745788" y="5040313"/>
            <a:ext cx="422275" cy="0"/>
          </a:xfrm>
          <a:prstGeom prst="line">
            <a:avLst/>
          </a:prstGeom>
          <a:ln w="6350" cap="flat" cmpd="sng" algn="ctr">
            <a:solidFill>
              <a:schemeClr val="tx1"/>
            </a:solidFill>
            <a:prstDash val="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sp>
        <p:nvSpPr>
          <p:cNvPr id="50" name="Text Placeholder 10">
            <a:extLst>
              <a:ext uri="{FF2B5EF4-FFF2-40B4-BE49-F238E27FC236}">
                <a16:creationId xmlns:a16="http://schemas.microsoft.com/office/drawing/2014/main" id="{84EACCAB-BF44-E056-469C-104D4EC512BF}"/>
              </a:ext>
            </a:extLst>
          </p:cNvPr>
          <p:cNvSpPr>
            <a:spLocks/>
          </p:cNvSpPr>
          <p:nvPr>
            <p:custDataLst>
              <p:tags r:id="rId83"/>
            </p:custDataLst>
          </p:nvPr>
        </p:nvSpPr>
        <p:spPr bwMode="auto">
          <a:xfrm>
            <a:off x="9753600" y="5383213"/>
            <a:ext cx="34925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696B43A0-FC29-4B7F-8AD8-5B95BEBF1565}" type="datetime'''2''''''0''''''''''''4''''''''''''''''''''5'''''''''''''''">
              <a:rPr lang="en-US" altLang="en-US" sz="1200" smtClean="0"/>
              <a:pPr marL="0" lvl="0" indent="0" algn="ctr">
                <a:spcBef>
                  <a:spcPct val="0"/>
                </a:spcBef>
                <a:spcAft>
                  <a:spcPct val="0"/>
                </a:spcAft>
                <a:buNone/>
              </a:pPr>
              <a:t>2045</a:t>
            </a:fld>
            <a:endParaRPr lang="en-US" sz="1200"/>
          </a:p>
        </p:txBody>
      </p:sp>
      <p:sp>
        <p:nvSpPr>
          <p:cNvPr id="25" name="Text Placeholder 10">
            <a:extLst>
              <a:ext uri="{FF2B5EF4-FFF2-40B4-BE49-F238E27FC236}">
                <a16:creationId xmlns:a16="http://schemas.microsoft.com/office/drawing/2014/main" id="{15F9B095-9CFC-59E4-4C57-B689D645D785}"/>
              </a:ext>
            </a:extLst>
          </p:cNvPr>
          <p:cNvSpPr>
            <a:spLocks/>
          </p:cNvSpPr>
          <p:nvPr>
            <p:custDataLst>
              <p:tags r:id="rId84"/>
            </p:custDataLst>
          </p:nvPr>
        </p:nvSpPr>
        <p:spPr bwMode="auto">
          <a:xfrm>
            <a:off x="9117013" y="5383213"/>
            <a:ext cx="34925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EB258EED-F552-4174-B13C-BB8EC0D179D4}" type="datetime'''''''''''2''''''''''''''''''''''''''''''''0''''4''''''''0'''">
              <a:rPr lang="en-US" altLang="en-US" sz="1200" smtClean="0"/>
              <a:pPr marL="0" lvl="0" indent="0" algn="ctr">
                <a:spcBef>
                  <a:spcPct val="0"/>
                </a:spcBef>
                <a:spcAft>
                  <a:spcPct val="0"/>
                </a:spcAft>
                <a:buNone/>
              </a:pPr>
              <a:t>2040</a:t>
            </a:fld>
            <a:endParaRPr lang="en-US" sz="1200"/>
          </a:p>
        </p:txBody>
      </p:sp>
      <p:sp>
        <p:nvSpPr>
          <p:cNvPr id="24" name="Text Placeholder 10">
            <a:extLst>
              <a:ext uri="{FF2B5EF4-FFF2-40B4-BE49-F238E27FC236}">
                <a16:creationId xmlns:a16="http://schemas.microsoft.com/office/drawing/2014/main" id="{C8FD2792-6980-492A-E3C4-A80B764A04F8}"/>
              </a:ext>
            </a:extLst>
          </p:cNvPr>
          <p:cNvSpPr>
            <a:spLocks/>
          </p:cNvSpPr>
          <p:nvPr>
            <p:custDataLst>
              <p:tags r:id="rId85"/>
            </p:custDataLst>
          </p:nvPr>
        </p:nvSpPr>
        <p:spPr bwMode="auto">
          <a:xfrm>
            <a:off x="8478838" y="5383213"/>
            <a:ext cx="34925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90662726-A5DB-4BB1-8B4F-C5F1652DDA70}" type="datetime'''2''''''''''0''''''3''5'''''''">
              <a:rPr lang="en-US" altLang="en-US" sz="1200" smtClean="0"/>
              <a:pPr marL="0" lvl="0" indent="0" algn="ctr">
                <a:spcBef>
                  <a:spcPct val="0"/>
                </a:spcBef>
                <a:spcAft>
                  <a:spcPct val="0"/>
                </a:spcAft>
                <a:buNone/>
              </a:pPr>
              <a:t>2035</a:t>
            </a:fld>
            <a:endParaRPr lang="en-US" sz="1200"/>
          </a:p>
        </p:txBody>
      </p:sp>
      <p:sp>
        <p:nvSpPr>
          <p:cNvPr id="22" name="Text Placeholder 10">
            <a:extLst>
              <a:ext uri="{FF2B5EF4-FFF2-40B4-BE49-F238E27FC236}">
                <a16:creationId xmlns:a16="http://schemas.microsoft.com/office/drawing/2014/main" id="{AD0D38FF-AB84-5865-DAF5-561E58AA7B58}"/>
              </a:ext>
            </a:extLst>
          </p:cNvPr>
          <p:cNvSpPr>
            <a:spLocks/>
          </p:cNvSpPr>
          <p:nvPr>
            <p:custDataLst>
              <p:tags r:id="rId86"/>
            </p:custDataLst>
          </p:nvPr>
        </p:nvSpPr>
        <p:spPr bwMode="auto">
          <a:xfrm>
            <a:off x="7840663" y="5383213"/>
            <a:ext cx="34925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B4F6DF20-398E-4108-B091-06C77B6C0300}" type="datetime'''''2''0''''''''''3''''''''''''''''''''''''''''0'''''''''''''">
              <a:rPr lang="en-US" altLang="en-US" sz="1200" smtClean="0"/>
              <a:pPr marL="0" lvl="0" indent="0" algn="ctr">
                <a:spcBef>
                  <a:spcPct val="0"/>
                </a:spcBef>
                <a:spcAft>
                  <a:spcPct val="0"/>
                </a:spcAft>
                <a:buNone/>
              </a:pPr>
              <a:t>2030</a:t>
            </a:fld>
            <a:endParaRPr lang="en-US" sz="1200"/>
          </a:p>
        </p:txBody>
      </p:sp>
      <p:sp>
        <p:nvSpPr>
          <p:cNvPr id="19" name="Text Placeholder 10">
            <a:extLst>
              <a:ext uri="{FF2B5EF4-FFF2-40B4-BE49-F238E27FC236}">
                <a16:creationId xmlns:a16="http://schemas.microsoft.com/office/drawing/2014/main" id="{C07CFB67-1EFF-FF22-5F97-A5D3CB211787}"/>
              </a:ext>
            </a:extLst>
          </p:cNvPr>
          <p:cNvSpPr>
            <a:spLocks/>
          </p:cNvSpPr>
          <p:nvPr>
            <p:custDataLst>
              <p:tags r:id="rId87"/>
            </p:custDataLst>
          </p:nvPr>
        </p:nvSpPr>
        <p:spPr bwMode="auto">
          <a:xfrm>
            <a:off x="7204075" y="5383213"/>
            <a:ext cx="34925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35CE9CF9-16E2-4E87-B951-7B04E2A8710D}" type="datetime'''''''''''2''''''''''''0''''2''''''''''''''''5'''''''''''''">
              <a:rPr lang="en-US" altLang="en-US" sz="1200" smtClean="0"/>
              <a:pPr marL="0" lvl="0" indent="0" algn="ctr">
                <a:spcBef>
                  <a:spcPct val="0"/>
                </a:spcBef>
                <a:spcAft>
                  <a:spcPct val="0"/>
                </a:spcAft>
                <a:buNone/>
              </a:pPr>
              <a:t>2025</a:t>
            </a:fld>
            <a:endParaRPr lang="en-US" sz="1200"/>
          </a:p>
        </p:txBody>
      </p:sp>
      <p:sp>
        <p:nvSpPr>
          <p:cNvPr id="926" name="Text Placeholder 10">
            <a:extLst>
              <a:ext uri="{FF2B5EF4-FFF2-40B4-BE49-F238E27FC236}">
                <a16:creationId xmlns:a16="http://schemas.microsoft.com/office/drawing/2014/main" id="{72267105-017E-6416-162C-D64FD8AFF276}"/>
              </a:ext>
            </a:extLst>
          </p:cNvPr>
          <p:cNvSpPr>
            <a:spLocks/>
          </p:cNvSpPr>
          <p:nvPr>
            <p:custDataLst>
              <p:tags r:id="rId88"/>
            </p:custDataLst>
          </p:nvPr>
        </p:nvSpPr>
        <p:spPr bwMode="auto">
          <a:xfrm>
            <a:off x="10391775" y="5383213"/>
            <a:ext cx="34925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21A54146-2876-4DB6-8D0B-F555308EFAF4}" type="datetime'''''''''2''''''''''0''''''''50'''''''''''''''''''">
              <a:rPr lang="en-US" altLang="en-US" sz="1200" smtClean="0"/>
              <a:pPr marL="0" lvl="0" indent="0" algn="ctr">
                <a:spcBef>
                  <a:spcPct val="0"/>
                </a:spcBef>
                <a:spcAft>
                  <a:spcPct val="0"/>
                </a:spcAft>
                <a:buNone/>
              </a:pPr>
              <a:t>2050</a:t>
            </a:fld>
            <a:endParaRPr lang="en-US" sz="1200"/>
          </a:p>
        </p:txBody>
      </p:sp>
      <p:sp>
        <p:nvSpPr>
          <p:cNvPr id="947" name="Text Placeholder 10">
            <a:extLst>
              <a:ext uri="{FF2B5EF4-FFF2-40B4-BE49-F238E27FC236}">
                <a16:creationId xmlns:a16="http://schemas.microsoft.com/office/drawing/2014/main" id="{115DFB91-512B-3844-A114-92FBEDCA92F2}"/>
              </a:ext>
            </a:extLst>
          </p:cNvPr>
          <p:cNvSpPr>
            <a:spLocks/>
          </p:cNvSpPr>
          <p:nvPr>
            <p:custDataLst>
              <p:tags r:id="rId89"/>
            </p:custDataLst>
          </p:nvPr>
        </p:nvSpPr>
        <p:spPr bwMode="auto">
          <a:xfrm>
            <a:off x="10820400" y="4097338"/>
            <a:ext cx="609600" cy="258763"/>
          </a:xfrm>
          <a:prstGeom prst="ellipse">
            <a:avLst/>
          </a:prstGeom>
          <a:solidFill>
            <a:schemeClr val="bg1"/>
          </a:solidFill>
          <a:ln w="9525" cmpd="sng" algn="ctr">
            <a:solidFill>
              <a:schemeClr val="tx1"/>
            </a:solidFill>
          </a:ln>
          <a:effec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r>
              <a:rPr lang="en-US" altLang="en-US" sz="1200" b="1" dirty="0"/>
              <a:t>8</a:t>
            </a:r>
            <a:r>
              <a:rPr lang="en-US" altLang="en-US" sz="1200" b="1" dirty="0">
                <a:effectLst/>
              </a:rPr>
              <a:t>0.1%</a:t>
            </a:r>
            <a:endParaRPr lang="en-US" sz="1200" b="1" dirty="0"/>
          </a:p>
        </p:txBody>
      </p:sp>
      <p:sp>
        <p:nvSpPr>
          <p:cNvPr id="942" name="TextBox 941">
            <a:extLst>
              <a:ext uri="{FF2B5EF4-FFF2-40B4-BE49-F238E27FC236}">
                <a16:creationId xmlns:a16="http://schemas.microsoft.com/office/drawing/2014/main" id="{31DE3D55-866F-073F-DE8A-82BD6ED8065F}"/>
              </a:ext>
            </a:extLst>
          </p:cNvPr>
          <p:cNvSpPr txBox="1"/>
          <p:nvPr/>
        </p:nvSpPr>
        <p:spPr bwMode="gray">
          <a:xfrm>
            <a:off x="6186597" y="2138511"/>
            <a:ext cx="6100916" cy="276999"/>
          </a:xfrm>
          <a:prstGeom prst="rect">
            <a:avLst/>
          </a:prstGeom>
          <a:noFill/>
        </p:spPr>
        <p:txBody>
          <a:bodyPr wrap="square">
            <a:spAutoFit/>
          </a:bodyPr>
          <a:lstStyle/>
          <a:p>
            <a:r>
              <a:rPr lang="en-US" sz="1200" dirty="0"/>
              <a:t>World Installed Capacity by Source (</a:t>
            </a:r>
            <a:r>
              <a:rPr lang="en-US" sz="1200" dirty="0" err="1"/>
              <a:t>GW_e</a:t>
            </a:r>
            <a:r>
              <a:rPr lang="en-US" sz="1200" dirty="0"/>
              <a:t>)</a:t>
            </a:r>
            <a:r>
              <a:rPr lang="en-US" sz="1200" baseline="30000" dirty="0"/>
              <a:t>1</a:t>
            </a:r>
            <a:endParaRPr lang="en-US" sz="1200" dirty="0"/>
          </a:p>
        </p:txBody>
      </p:sp>
      <p:sp>
        <p:nvSpPr>
          <p:cNvPr id="11" name="Pentagon 10">
            <a:extLst>
              <a:ext uri="{FF2B5EF4-FFF2-40B4-BE49-F238E27FC236}">
                <a16:creationId xmlns:a16="http://schemas.microsoft.com/office/drawing/2014/main" id="{F80B9C0C-D259-FAB6-032A-C2AAC11EE838}"/>
              </a:ext>
            </a:extLst>
          </p:cNvPr>
          <p:cNvSpPr/>
          <p:nvPr/>
        </p:nvSpPr>
        <p:spPr>
          <a:xfrm>
            <a:off x="0" y="0"/>
            <a:ext cx="1788983" cy="288356"/>
          </a:xfrm>
          <a:prstGeom prst="homePlate">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solidFill>
                <a:effectLst/>
                <a:uLnTx/>
                <a:uFillTx/>
                <a:latin typeface="Arial"/>
                <a:ea typeface="+mn-ea"/>
                <a:cs typeface="+mn-cs"/>
                <a:sym typeface="Arial"/>
              </a:rPr>
              <a:t>Industry Overview</a:t>
            </a:r>
          </a:p>
        </p:txBody>
      </p:sp>
      <p:sp>
        <p:nvSpPr>
          <p:cNvPr id="12" name="Chevron 11">
            <a:extLst>
              <a:ext uri="{FF2B5EF4-FFF2-40B4-BE49-F238E27FC236}">
                <a16:creationId xmlns:a16="http://schemas.microsoft.com/office/drawing/2014/main" id="{18A2F20D-B2B6-8DB6-049A-85DBD22E7FE5}"/>
              </a:ext>
            </a:extLst>
          </p:cNvPr>
          <p:cNvSpPr/>
          <p:nvPr/>
        </p:nvSpPr>
        <p:spPr>
          <a:xfrm>
            <a:off x="1690648"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Optimize</a:t>
            </a:r>
          </a:p>
        </p:txBody>
      </p:sp>
      <p:sp>
        <p:nvSpPr>
          <p:cNvPr id="13" name="Chevron 12">
            <a:extLst>
              <a:ext uri="{FF2B5EF4-FFF2-40B4-BE49-F238E27FC236}">
                <a16:creationId xmlns:a16="http://schemas.microsoft.com/office/drawing/2014/main" id="{BEFDEA5E-E8F7-FC7B-A98F-6FD0ACBB68B7}"/>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14" name="Chevron 13">
            <a:extLst>
              <a:ext uri="{FF2B5EF4-FFF2-40B4-BE49-F238E27FC236}">
                <a16:creationId xmlns:a16="http://schemas.microsoft.com/office/drawing/2014/main" id="{9740872A-E153-A605-86C7-8E0DF3FE654F}"/>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5" name="Chevron 14">
            <a:extLst>
              <a:ext uri="{FF2B5EF4-FFF2-40B4-BE49-F238E27FC236}">
                <a16:creationId xmlns:a16="http://schemas.microsoft.com/office/drawing/2014/main" id="{CE908E13-2775-40C3-F85A-738DB918A884}"/>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16" name="Rectangle 15">
            <a:extLst>
              <a:ext uri="{FF2B5EF4-FFF2-40B4-BE49-F238E27FC236}">
                <a16:creationId xmlns:a16="http://schemas.microsoft.com/office/drawing/2014/main" id="{09087220-DEAA-F6F8-4268-BCFCEAFFA345}"/>
              </a:ext>
            </a:extLst>
          </p:cNvPr>
          <p:cNvSpPr/>
          <p:nvPr/>
        </p:nvSpPr>
        <p:spPr>
          <a:xfrm>
            <a:off x="10637520" y="0"/>
            <a:ext cx="1554480" cy="288356"/>
          </a:xfrm>
          <a:prstGeom prst="rect">
            <a:avLst/>
          </a:prstGeom>
          <a:solidFill>
            <a:srgbClr val="7F5BCA"/>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Energy transition</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pic>
        <p:nvPicPr>
          <p:cNvPr id="23" name="Picture 22">
            <a:extLst>
              <a:ext uri="{FF2B5EF4-FFF2-40B4-BE49-F238E27FC236}">
                <a16:creationId xmlns:a16="http://schemas.microsoft.com/office/drawing/2014/main" id="{EA494D98-EBD3-73FA-3F9E-D6877377CB8E}"/>
              </a:ext>
            </a:extLst>
          </p:cNvPr>
          <p:cNvPicPr>
            <a:picLocks noChangeAspect="1"/>
          </p:cNvPicPr>
          <p:nvPr/>
        </p:nvPicPr>
        <p:blipFill>
          <a:blip r:embed="rId95"/>
          <a:srcRect/>
          <a:stretch>
            <a:fillRect/>
          </a:stretch>
        </p:blipFill>
        <p:spPr>
          <a:xfrm>
            <a:off x="10310936" y="9525"/>
            <a:ext cx="273244" cy="274319"/>
          </a:xfrm>
          <a:prstGeom prst="rect">
            <a:avLst/>
          </a:prstGeom>
        </p:spPr>
      </p:pic>
      <p:sp>
        <p:nvSpPr>
          <p:cNvPr id="4" name="Footer Placeholder 3">
            <a:extLst>
              <a:ext uri="{FF2B5EF4-FFF2-40B4-BE49-F238E27FC236}">
                <a16:creationId xmlns:a16="http://schemas.microsoft.com/office/drawing/2014/main" id="{3F3D54BC-129F-0F58-405E-79CDEB42968C}"/>
              </a:ext>
            </a:extLst>
          </p:cNvPr>
          <p:cNvSpPr txBox="1">
            <a:spLocks/>
          </p:cNvSpPr>
          <p:nvPr/>
        </p:nvSpPr>
        <p:spPr>
          <a:xfrm>
            <a:off x="334963" y="6453289"/>
            <a:ext cx="9147241" cy="216706"/>
          </a:xfrm>
          <a:prstGeom prst="rect">
            <a:avLst/>
          </a:prstGeom>
        </p:spPr>
        <p:txBody>
          <a:bodyPr vert="horz" lIns="0" tIns="0" rIns="0" bIns="0" rtlCol="0" anchor="t"/>
          <a:lstStyle>
            <a:defPPr>
              <a:defRPr lang="en-US"/>
            </a:defPPr>
            <a:lvl1pPr marL="0" algn="l" defTabSz="914400" rtl="0" eaLnBrk="1" latinLnBrk="0" hangingPunct="1">
              <a:defRPr sz="8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dirty="0">
                <a:solidFill>
                  <a:srgbClr val="000000"/>
                </a:solidFill>
                <a:latin typeface="Arial"/>
              </a:rPr>
              <a:t>Sources: </a:t>
            </a:r>
            <a:r>
              <a:rPr lang="en-US" dirty="0">
                <a:solidFill>
                  <a:srgbClr val="000000"/>
                </a:solidFill>
                <a:latin typeface="Arial"/>
                <a:hlinkClick r:id="rId96"/>
              </a:rPr>
              <a:t>Working paper</a:t>
            </a:r>
            <a:r>
              <a:rPr lang="en-US" dirty="0">
                <a:solidFill>
                  <a:schemeClr val="tx1"/>
                </a:solidFill>
                <a:latin typeface="Arial"/>
                <a:hlinkClick r:id="rId96"/>
              </a:rPr>
              <a:t>, </a:t>
            </a:r>
            <a:r>
              <a:rPr lang="en-GT" dirty="0">
                <a:solidFill>
                  <a:schemeClr val="tx1"/>
                </a:solidFill>
                <a:hlinkClick r:id="rId96"/>
              </a:rPr>
              <a:t>Innovation uncertainty shapes divergent pathways toward decarbonization </a:t>
            </a:r>
            <a:r>
              <a:rPr lang="en-US" dirty="0">
                <a:solidFill>
                  <a:schemeClr val="tx1"/>
                </a:solidFill>
                <a:latin typeface="Arial"/>
              </a:rPr>
              <a:t>(</a:t>
            </a:r>
            <a:r>
              <a:rPr lang="en-US" dirty="0">
                <a:solidFill>
                  <a:schemeClr val="tx1"/>
                </a:solidFill>
              </a:rPr>
              <a:t>Moers </a:t>
            </a:r>
            <a:r>
              <a:rPr lang="en-US" dirty="0">
                <a:solidFill>
                  <a:srgbClr val="000000"/>
                </a:solidFill>
              </a:rPr>
              <a:t>et al., 2026).</a:t>
            </a:r>
            <a:endParaRPr lang="en-US" dirty="0">
              <a:solidFill>
                <a:srgbClr val="000000"/>
              </a:solidFill>
              <a:latin typeface="Arial"/>
            </a:endParaRPr>
          </a:p>
          <a:p>
            <a:pPr>
              <a:defRPr/>
            </a:pPr>
            <a:r>
              <a:rPr lang="en-US" dirty="0">
                <a:solidFill>
                  <a:srgbClr val="000000"/>
                </a:solidFill>
                <a:latin typeface="Arial"/>
              </a:rPr>
              <a:t>Credit: Ilayda Tezcan, Ariela Farchi, and </a:t>
            </a:r>
            <a:r>
              <a:rPr lang="en-US" dirty="0">
                <a:solidFill>
                  <a:srgbClr val="000000"/>
                </a:solidFill>
              </a:rPr>
              <a:t>and </a:t>
            </a:r>
            <a:r>
              <a:rPr lang="en-US" dirty="0">
                <a:solidFill>
                  <a:srgbClr val="000000"/>
                </a:solidFill>
                <a:hlinkClick r:id="rId97"/>
              </a:rPr>
              <a:t>Gernot Wagner</a:t>
            </a:r>
            <a:r>
              <a:rPr lang="en-US" dirty="0">
                <a:solidFill>
                  <a:srgbClr val="000000"/>
                </a:solidFill>
              </a:rPr>
              <a:t>. </a:t>
            </a:r>
            <a:r>
              <a:rPr lang="en-US" dirty="0">
                <a:hlinkClick r:id="rId98"/>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rgbClr val="000000"/>
              </a:solidFill>
              <a:latin typeface="Arial"/>
              <a:cs typeface="Arial"/>
            </a:endParaRPr>
          </a:p>
        </p:txBody>
      </p:sp>
    </p:spTree>
    <p:extLst>
      <p:ext uri="{BB962C8B-B14F-4D97-AF65-F5344CB8AC3E}">
        <p14:creationId xmlns:p14="http://schemas.microsoft.com/office/powerpoint/2010/main" val="23991089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6" name="think-cell data - do not delete" hidden="1">
            <a:extLst>
              <a:ext uri="{FF2B5EF4-FFF2-40B4-BE49-F238E27FC236}">
                <a16:creationId xmlns:a16="http://schemas.microsoft.com/office/drawing/2014/main" id="{05CE7083-9924-4968-9406-6ED968023CD6}"/>
              </a:ext>
            </a:extLst>
          </p:cNvPr>
          <p:cNvGraphicFramePr>
            <a:graphicFrameLocks/>
          </p:cNvGraphicFramePr>
          <p:nvPr>
            <p:custDataLst>
              <p:tags r:id="rId1"/>
            </p:custDataLst>
            <p:extLst>
              <p:ext uri="{D42A27DB-BD31-4B8C-83A1-F6EECF244321}">
                <p14:modId xmlns:p14="http://schemas.microsoft.com/office/powerpoint/2010/main" val="134344095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109" imgW="424" imgH="425" progId="TCLayout.ActiveDocument.1">
                  <p:embed/>
                </p:oleObj>
              </mc:Choice>
              <mc:Fallback>
                <p:oleObj name="thinkcell Slide" r:id="rId109" imgW="424" imgH="425" progId="TCLayout.ActiveDocument.1">
                  <p:embed/>
                  <p:pic>
                    <p:nvPicPr>
                      <p:cNvPr id="66" name="think-cell data - do not delete" hidden="1">
                        <a:extLst>
                          <a:ext uri="{FF2B5EF4-FFF2-40B4-BE49-F238E27FC236}">
                            <a16:creationId xmlns:a16="http://schemas.microsoft.com/office/drawing/2014/main" id="{05CE7083-9924-4968-9406-6ED968023CD6}"/>
                          </a:ext>
                        </a:extLst>
                      </p:cNvPr>
                      <p:cNvPicPr/>
                      <p:nvPr/>
                    </p:nvPicPr>
                    <p:blipFill>
                      <a:blip r:embed="rId110"/>
                      <a:stretch>
                        <a:fillRect/>
                      </a:stretch>
                    </p:blipFill>
                    <p:spPr>
                      <a:xfrm>
                        <a:off x="1588" y="1588"/>
                        <a:ext cx="1588" cy="1588"/>
                      </a:xfrm>
                      <a:prstGeom prst="rect">
                        <a:avLst/>
                      </a:prstGeom>
                    </p:spPr>
                  </p:pic>
                </p:oleObj>
              </mc:Fallback>
            </mc:AlternateContent>
          </a:graphicData>
        </a:graphic>
      </p:graphicFrame>
      <p:sp>
        <p:nvSpPr>
          <p:cNvPr id="5" name="Title 4">
            <a:extLst>
              <a:ext uri="{FF2B5EF4-FFF2-40B4-BE49-F238E27FC236}">
                <a16:creationId xmlns:a16="http://schemas.microsoft.com/office/drawing/2014/main" id="{A0251B73-9E07-E25B-922B-F79EDF64E65F}"/>
              </a:ext>
            </a:extLst>
          </p:cNvPr>
          <p:cNvSpPr>
            <a:spLocks noGrp="1"/>
          </p:cNvSpPr>
          <p:nvPr>
            <p:ph type="title"/>
          </p:nvPr>
        </p:nvSpPr>
        <p:spPr/>
        <p:txBody>
          <a:bodyPr vert="horz" rIns="91440"/>
          <a:lstStyle/>
          <a:p>
            <a:r>
              <a:rPr lang="en-US"/>
              <a:t>Grid infrastructure is reaching or has passed its life expectancy in advanced economies, requiring urgent upgrades to be operational</a:t>
            </a:r>
          </a:p>
        </p:txBody>
      </p:sp>
      <p:sp>
        <p:nvSpPr>
          <p:cNvPr id="7" name="Text Placeholder 6">
            <a:extLst>
              <a:ext uri="{FF2B5EF4-FFF2-40B4-BE49-F238E27FC236}">
                <a16:creationId xmlns:a16="http://schemas.microsoft.com/office/drawing/2014/main" id="{FE2B052E-5709-5C57-0547-F07819AF34B5}"/>
              </a:ext>
            </a:extLst>
          </p:cNvPr>
          <p:cNvSpPr>
            <a:spLocks noGrp="1"/>
          </p:cNvSpPr>
          <p:nvPr>
            <p:ph type="body" sz="quarter" idx="13"/>
          </p:nvPr>
        </p:nvSpPr>
        <p:spPr>
          <a:xfrm>
            <a:off x="329184" y="1498005"/>
            <a:ext cx="5764045" cy="548640"/>
          </a:xfrm>
        </p:spPr>
        <p:txBody>
          <a:bodyPr/>
          <a:lstStyle/>
          <a:p>
            <a:r>
              <a:rPr lang="en-US"/>
              <a:t>+40% of global transmission infrastructure is over 20 years old; the U.S. accounts for the highest ratio, at 70%</a:t>
            </a:r>
          </a:p>
        </p:txBody>
      </p:sp>
      <p:sp>
        <p:nvSpPr>
          <p:cNvPr id="8" name="Text Placeholder 7">
            <a:extLst>
              <a:ext uri="{FF2B5EF4-FFF2-40B4-BE49-F238E27FC236}">
                <a16:creationId xmlns:a16="http://schemas.microsoft.com/office/drawing/2014/main" id="{882B0139-D71F-7520-5277-1D2190DF9D11}"/>
              </a:ext>
            </a:extLst>
          </p:cNvPr>
          <p:cNvSpPr>
            <a:spLocks noGrp="1"/>
          </p:cNvSpPr>
          <p:nvPr>
            <p:ph type="body" sz="quarter" idx="16"/>
          </p:nvPr>
        </p:nvSpPr>
        <p:spPr/>
        <p:txBody>
          <a:bodyPr/>
          <a:lstStyle/>
          <a:p>
            <a:r>
              <a:rPr lang="en-US">
                <a:cs typeface="Arial"/>
              </a:rPr>
              <a:t>EU and the U.S. lead in aging distribution: +50% are beyond useful life and need immediate modernization</a:t>
            </a:r>
            <a:endParaRPr lang="en-US"/>
          </a:p>
        </p:txBody>
      </p:sp>
      <p:sp>
        <p:nvSpPr>
          <p:cNvPr id="9" name="Rectangle 8">
            <a:extLst>
              <a:ext uri="{FF2B5EF4-FFF2-40B4-BE49-F238E27FC236}">
                <a16:creationId xmlns:a16="http://schemas.microsoft.com/office/drawing/2014/main" id="{7F862C1B-CF0F-828B-A52F-9F0C6576DBB4}"/>
              </a:ext>
            </a:extLst>
          </p:cNvPr>
          <p:cNvSpPr/>
          <p:nvPr>
            <p:custDataLst>
              <p:tags r:id="rId2"/>
            </p:custDataLst>
          </p:nvPr>
        </p:nvSpPr>
        <p:spPr bwMode="auto">
          <a:xfrm>
            <a:off x="5207001" y="4662488"/>
            <a:ext cx="811213" cy="246063"/>
          </a:xfrm>
          <a:prstGeom prst="rect">
            <a:avLst/>
          </a:prstGeom>
          <a:solidFill>
            <a:srgbClr val="DFE5EF"/>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10" name="Rectangle 9">
            <a:extLst>
              <a:ext uri="{FF2B5EF4-FFF2-40B4-BE49-F238E27FC236}">
                <a16:creationId xmlns:a16="http://schemas.microsoft.com/office/drawing/2014/main" id="{6E5AB0D5-0934-BFB3-95A3-9D61724B0964}"/>
              </a:ext>
            </a:extLst>
          </p:cNvPr>
          <p:cNvSpPr/>
          <p:nvPr>
            <p:custDataLst>
              <p:tags r:id="rId3"/>
            </p:custDataLst>
          </p:nvPr>
        </p:nvSpPr>
        <p:spPr bwMode="auto">
          <a:xfrm>
            <a:off x="5207001" y="4248150"/>
            <a:ext cx="811213" cy="414338"/>
          </a:xfrm>
          <a:prstGeom prst="rect">
            <a:avLst/>
          </a:prstGeom>
          <a:solidFill>
            <a:srgbClr val="9DB1CF"/>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11" name="Rectangle 10">
            <a:extLst>
              <a:ext uri="{FF2B5EF4-FFF2-40B4-BE49-F238E27FC236}">
                <a16:creationId xmlns:a16="http://schemas.microsoft.com/office/drawing/2014/main" id="{743DC550-8CBF-187D-0D2D-4C06368A8E4E}"/>
              </a:ext>
            </a:extLst>
          </p:cNvPr>
          <p:cNvSpPr/>
          <p:nvPr>
            <p:custDataLst>
              <p:tags r:id="rId4"/>
            </p:custDataLst>
          </p:nvPr>
        </p:nvSpPr>
        <p:spPr bwMode="auto">
          <a:xfrm>
            <a:off x="5207001" y="2690812"/>
            <a:ext cx="811213" cy="1557338"/>
          </a:xfrm>
          <a:prstGeom prst="rect">
            <a:avLst/>
          </a:prstGeom>
          <a:solidFill>
            <a:schemeClr val="accent6"/>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12" name="Rectangle 11">
            <a:extLst>
              <a:ext uri="{FF2B5EF4-FFF2-40B4-BE49-F238E27FC236}">
                <a16:creationId xmlns:a16="http://schemas.microsoft.com/office/drawing/2014/main" id="{7A473611-7E8D-B378-4D01-4EAECF7B4EFA}"/>
              </a:ext>
            </a:extLst>
          </p:cNvPr>
          <p:cNvSpPr/>
          <p:nvPr>
            <p:custDataLst>
              <p:tags r:id="rId5"/>
            </p:custDataLst>
          </p:nvPr>
        </p:nvSpPr>
        <p:spPr bwMode="auto">
          <a:xfrm>
            <a:off x="4394200" y="4398963"/>
            <a:ext cx="812800" cy="509588"/>
          </a:xfrm>
          <a:prstGeom prst="rect">
            <a:avLst/>
          </a:prstGeom>
          <a:solidFill>
            <a:srgbClr val="DFE5EF"/>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13" name="Rectangle 12">
            <a:extLst>
              <a:ext uri="{FF2B5EF4-FFF2-40B4-BE49-F238E27FC236}">
                <a16:creationId xmlns:a16="http://schemas.microsoft.com/office/drawing/2014/main" id="{0FF2ACD0-65B5-5E29-7D6D-4332E66BEC52}"/>
              </a:ext>
            </a:extLst>
          </p:cNvPr>
          <p:cNvSpPr/>
          <p:nvPr>
            <p:custDataLst>
              <p:tags r:id="rId6"/>
            </p:custDataLst>
          </p:nvPr>
        </p:nvSpPr>
        <p:spPr bwMode="auto">
          <a:xfrm>
            <a:off x="4394200" y="3897313"/>
            <a:ext cx="812800" cy="501650"/>
          </a:xfrm>
          <a:prstGeom prst="rect">
            <a:avLst/>
          </a:prstGeom>
          <a:solidFill>
            <a:srgbClr val="9DB1CF"/>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14" name="Rectangle 13">
            <a:extLst>
              <a:ext uri="{FF2B5EF4-FFF2-40B4-BE49-F238E27FC236}">
                <a16:creationId xmlns:a16="http://schemas.microsoft.com/office/drawing/2014/main" id="{EF0CD404-3F90-70DF-64CD-83C44321D5DE}"/>
              </a:ext>
            </a:extLst>
          </p:cNvPr>
          <p:cNvSpPr/>
          <p:nvPr>
            <p:custDataLst>
              <p:tags r:id="rId7"/>
            </p:custDataLst>
          </p:nvPr>
        </p:nvSpPr>
        <p:spPr bwMode="auto">
          <a:xfrm>
            <a:off x="4394200" y="2708275"/>
            <a:ext cx="812800" cy="1189038"/>
          </a:xfrm>
          <a:prstGeom prst="rect">
            <a:avLst/>
          </a:prstGeom>
          <a:solidFill>
            <a:schemeClr val="accent6"/>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15" name="Rectangle 14">
            <a:extLst>
              <a:ext uri="{FF2B5EF4-FFF2-40B4-BE49-F238E27FC236}">
                <a16:creationId xmlns:a16="http://schemas.microsoft.com/office/drawing/2014/main" id="{C4701403-46E7-AAFC-3E21-CC942DD70128}"/>
              </a:ext>
            </a:extLst>
          </p:cNvPr>
          <p:cNvSpPr/>
          <p:nvPr>
            <p:custDataLst>
              <p:tags r:id="rId8"/>
            </p:custDataLst>
          </p:nvPr>
        </p:nvSpPr>
        <p:spPr bwMode="auto">
          <a:xfrm>
            <a:off x="3582989" y="3979863"/>
            <a:ext cx="811213" cy="928688"/>
          </a:xfrm>
          <a:prstGeom prst="rect">
            <a:avLst/>
          </a:prstGeom>
          <a:solidFill>
            <a:srgbClr val="DFE5EF"/>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16" name="Rectangle 15">
            <a:extLst>
              <a:ext uri="{FF2B5EF4-FFF2-40B4-BE49-F238E27FC236}">
                <a16:creationId xmlns:a16="http://schemas.microsoft.com/office/drawing/2014/main" id="{1B9E6F7E-640A-C538-5C2F-1058E424226E}"/>
              </a:ext>
            </a:extLst>
          </p:cNvPr>
          <p:cNvSpPr/>
          <p:nvPr>
            <p:custDataLst>
              <p:tags r:id="rId9"/>
            </p:custDataLst>
          </p:nvPr>
        </p:nvSpPr>
        <p:spPr bwMode="auto">
          <a:xfrm>
            <a:off x="3582989" y="3311525"/>
            <a:ext cx="811213" cy="668338"/>
          </a:xfrm>
          <a:prstGeom prst="rect">
            <a:avLst/>
          </a:prstGeom>
          <a:solidFill>
            <a:srgbClr val="9DB1CF"/>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17" name="Rectangle 16">
            <a:extLst>
              <a:ext uri="{FF2B5EF4-FFF2-40B4-BE49-F238E27FC236}">
                <a16:creationId xmlns:a16="http://schemas.microsoft.com/office/drawing/2014/main" id="{051B5326-4656-7F71-E908-100BDE4E0AC9}"/>
              </a:ext>
            </a:extLst>
          </p:cNvPr>
          <p:cNvSpPr/>
          <p:nvPr>
            <p:custDataLst>
              <p:tags r:id="rId10"/>
            </p:custDataLst>
          </p:nvPr>
        </p:nvSpPr>
        <p:spPr bwMode="auto">
          <a:xfrm>
            <a:off x="3582989" y="2684463"/>
            <a:ext cx="811213" cy="627063"/>
          </a:xfrm>
          <a:prstGeom prst="rect">
            <a:avLst/>
          </a:prstGeom>
          <a:solidFill>
            <a:schemeClr val="accent6"/>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18" name="Rectangle 17">
            <a:extLst>
              <a:ext uri="{FF2B5EF4-FFF2-40B4-BE49-F238E27FC236}">
                <a16:creationId xmlns:a16="http://schemas.microsoft.com/office/drawing/2014/main" id="{63E7CEC5-790B-8211-5A66-593E545FEF0B}"/>
              </a:ext>
            </a:extLst>
          </p:cNvPr>
          <p:cNvSpPr/>
          <p:nvPr>
            <p:custDataLst>
              <p:tags r:id="rId11"/>
            </p:custDataLst>
          </p:nvPr>
        </p:nvSpPr>
        <p:spPr bwMode="auto">
          <a:xfrm>
            <a:off x="2770188" y="3840163"/>
            <a:ext cx="812800" cy="1068388"/>
          </a:xfrm>
          <a:prstGeom prst="rect">
            <a:avLst/>
          </a:prstGeom>
          <a:solidFill>
            <a:srgbClr val="DFE5EF"/>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19" name="Rectangle 18">
            <a:extLst>
              <a:ext uri="{FF2B5EF4-FFF2-40B4-BE49-F238E27FC236}">
                <a16:creationId xmlns:a16="http://schemas.microsoft.com/office/drawing/2014/main" id="{42AB972A-2589-01F4-674B-D2C93E52AA55}"/>
              </a:ext>
            </a:extLst>
          </p:cNvPr>
          <p:cNvSpPr/>
          <p:nvPr>
            <p:custDataLst>
              <p:tags r:id="rId12"/>
            </p:custDataLst>
          </p:nvPr>
        </p:nvSpPr>
        <p:spPr bwMode="auto">
          <a:xfrm>
            <a:off x="2770188" y="3338513"/>
            <a:ext cx="812800" cy="501650"/>
          </a:xfrm>
          <a:prstGeom prst="rect">
            <a:avLst/>
          </a:prstGeom>
          <a:solidFill>
            <a:srgbClr val="9DB1CF"/>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20" name="Rectangle 19">
            <a:extLst>
              <a:ext uri="{FF2B5EF4-FFF2-40B4-BE49-F238E27FC236}">
                <a16:creationId xmlns:a16="http://schemas.microsoft.com/office/drawing/2014/main" id="{39D569E3-331B-C0B5-1D59-2E29F1326C46}"/>
              </a:ext>
            </a:extLst>
          </p:cNvPr>
          <p:cNvSpPr/>
          <p:nvPr>
            <p:custDataLst>
              <p:tags r:id="rId13"/>
            </p:custDataLst>
          </p:nvPr>
        </p:nvSpPr>
        <p:spPr bwMode="auto">
          <a:xfrm>
            <a:off x="2770188" y="2690813"/>
            <a:ext cx="812800" cy="647700"/>
          </a:xfrm>
          <a:prstGeom prst="rect">
            <a:avLst/>
          </a:prstGeom>
          <a:solidFill>
            <a:schemeClr val="accent6"/>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21" name="Rectangle 20">
            <a:extLst>
              <a:ext uri="{FF2B5EF4-FFF2-40B4-BE49-F238E27FC236}">
                <a16:creationId xmlns:a16="http://schemas.microsoft.com/office/drawing/2014/main" id="{31F416D5-8E29-539E-9EC3-12E3A26EC578}"/>
              </a:ext>
            </a:extLst>
          </p:cNvPr>
          <p:cNvSpPr/>
          <p:nvPr>
            <p:custDataLst>
              <p:tags r:id="rId14"/>
            </p:custDataLst>
          </p:nvPr>
        </p:nvSpPr>
        <p:spPr bwMode="auto">
          <a:xfrm>
            <a:off x="1958976" y="3733800"/>
            <a:ext cx="811213" cy="1174750"/>
          </a:xfrm>
          <a:prstGeom prst="rect">
            <a:avLst/>
          </a:prstGeom>
          <a:solidFill>
            <a:srgbClr val="DFE5EF"/>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22" name="Rectangle 21">
            <a:extLst>
              <a:ext uri="{FF2B5EF4-FFF2-40B4-BE49-F238E27FC236}">
                <a16:creationId xmlns:a16="http://schemas.microsoft.com/office/drawing/2014/main" id="{42B6071C-EA3F-8348-F55A-0D8EE1FDAFF3}"/>
              </a:ext>
            </a:extLst>
          </p:cNvPr>
          <p:cNvSpPr/>
          <p:nvPr>
            <p:custDataLst>
              <p:tags r:id="rId15"/>
            </p:custDataLst>
          </p:nvPr>
        </p:nvSpPr>
        <p:spPr bwMode="auto">
          <a:xfrm>
            <a:off x="1958976" y="3286125"/>
            <a:ext cx="811213" cy="447675"/>
          </a:xfrm>
          <a:prstGeom prst="rect">
            <a:avLst/>
          </a:prstGeom>
          <a:solidFill>
            <a:srgbClr val="9DB1CF"/>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23" name="Rectangle 22">
            <a:extLst>
              <a:ext uri="{FF2B5EF4-FFF2-40B4-BE49-F238E27FC236}">
                <a16:creationId xmlns:a16="http://schemas.microsoft.com/office/drawing/2014/main" id="{29130D0A-20D0-E583-72B3-F93FDE26860D}"/>
              </a:ext>
            </a:extLst>
          </p:cNvPr>
          <p:cNvSpPr/>
          <p:nvPr>
            <p:custDataLst>
              <p:tags r:id="rId16"/>
            </p:custDataLst>
          </p:nvPr>
        </p:nvSpPr>
        <p:spPr bwMode="auto">
          <a:xfrm>
            <a:off x="1958976" y="2690813"/>
            <a:ext cx="811213" cy="595313"/>
          </a:xfrm>
          <a:prstGeom prst="rect">
            <a:avLst/>
          </a:prstGeom>
          <a:solidFill>
            <a:schemeClr val="accent6"/>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24" name="Rectangle 23">
            <a:extLst>
              <a:ext uri="{FF2B5EF4-FFF2-40B4-BE49-F238E27FC236}">
                <a16:creationId xmlns:a16="http://schemas.microsoft.com/office/drawing/2014/main" id="{BDCEFB03-5B1F-350C-8498-22FFB277531D}"/>
              </a:ext>
            </a:extLst>
          </p:cNvPr>
          <p:cNvSpPr/>
          <p:nvPr>
            <p:custDataLst>
              <p:tags r:id="rId17"/>
            </p:custDataLst>
          </p:nvPr>
        </p:nvSpPr>
        <p:spPr bwMode="auto">
          <a:xfrm>
            <a:off x="1146175" y="3686175"/>
            <a:ext cx="812800" cy="1222375"/>
          </a:xfrm>
          <a:prstGeom prst="rect">
            <a:avLst/>
          </a:prstGeom>
          <a:solidFill>
            <a:srgbClr val="DFE5EF"/>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25" name="Rectangle 24">
            <a:extLst>
              <a:ext uri="{FF2B5EF4-FFF2-40B4-BE49-F238E27FC236}">
                <a16:creationId xmlns:a16="http://schemas.microsoft.com/office/drawing/2014/main" id="{5951CCC4-12C4-4E92-1733-A51034052C31}"/>
              </a:ext>
            </a:extLst>
          </p:cNvPr>
          <p:cNvSpPr/>
          <p:nvPr>
            <p:custDataLst>
              <p:tags r:id="rId18"/>
            </p:custDataLst>
          </p:nvPr>
        </p:nvSpPr>
        <p:spPr bwMode="auto">
          <a:xfrm>
            <a:off x="1146175" y="3198813"/>
            <a:ext cx="812800" cy="487363"/>
          </a:xfrm>
          <a:prstGeom prst="rect">
            <a:avLst/>
          </a:prstGeom>
          <a:solidFill>
            <a:srgbClr val="9DB1CF"/>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26" name="Rectangle 25">
            <a:extLst>
              <a:ext uri="{FF2B5EF4-FFF2-40B4-BE49-F238E27FC236}">
                <a16:creationId xmlns:a16="http://schemas.microsoft.com/office/drawing/2014/main" id="{158BF53C-51D2-595A-BE89-149F515233EC}"/>
              </a:ext>
            </a:extLst>
          </p:cNvPr>
          <p:cNvSpPr/>
          <p:nvPr>
            <p:custDataLst>
              <p:tags r:id="rId19"/>
            </p:custDataLst>
          </p:nvPr>
        </p:nvSpPr>
        <p:spPr bwMode="auto">
          <a:xfrm>
            <a:off x="1146175" y="2690813"/>
            <a:ext cx="812800" cy="508000"/>
          </a:xfrm>
          <a:prstGeom prst="rect">
            <a:avLst/>
          </a:prstGeom>
          <a:solidFill>
            <a:schemeClr val="accent6"/>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27" name="Rectangle 26">
            <a:extLst>
              <a:ext uri="{FF2B5EF4-FFF2-40B4-BE49-F238E27FC236}">
                <a16:creationId xmlns:a16="http://schemas.microsoft.com/office/drawing/2014/main" id="{23AA5195-B0AE-8126-9865-1F6D5B21300B}"/>
              </a:ext>
            </a:extLst>
          </p:cNvPr>
          <p:cNvSpPr/>
          <p:nvPr>
            <p:custDataLst>
              <p:tags r:id="rId20"/>
            </p:custDataLst>
          </p:nvPr>
        </p:nvSpPr>
        <p:spPr bwMode="auto">
          <a:xfrm>
            <a:off x="334964" y="4154488"/>
            <a:ext cx="811213" cy="754063"/>
          </a:xfrm>
          <a:prstGeom prst="rect">
            <a:avLst/>
          </a:prstGeom>
          <a:solidFill>
            <a:srgbClr val="DFE5EF"/>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28" name="Rectangle 27">
            <a:extLst>
              <a:ext uri="{FF2B5EF4-FFF2-40B4-BE49-F238E27FC236}">
                <a16:creationId xmlns:a16="http://schemas.microsoft.com/office/drawing/2014/main" id="{34BA80B6-1460-1829-30A0-9BE90870E930}"/>
              </a:ext>
            </a:extLst>
          </p:cNvPr>
          <p:cNvSpPr/>
          <p:nvPr>
            <p:custDataLst>
              <p:tags r:id="rId21"/>
            </p:custDataLst>
          </p:nvPr>
        </p:nvSpPr>
        <p:spPr bwMode="auto">
          <a:xfrm>
            <a:off x="334964" y="3644900"/>
            <a:ext cx="811213" cy="509588"/>
          </a:xfrm>
          <a:prstGeom prst="rect">
            <a:avLst/>
          </a:prstGeom>
          <a:solidFill>
            <a:srgbClr val="9DB1CF"/>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29" name="Rectangle 28">
            <a:extLst>
              <a:ext uri="{FF2B5EF4-FFF2-40B4-BE49-F238E27FC236}">
                <a16:creationId xmlns:a16="http://schemas.microsoft.com/office/drawing/2014/main" id="{27522D44-CBC3-C0E2-B30C-881745A4C3D8}"/>
              </a:ext>
            </a:extLst>
          </p:cNvPr>
          <p:cNvSpPr/>
          <p:nvPr>
            <p:custDataLst>
              <p:tags r:id="rId22"/>
            </p:custDataLst>
          </p:nvPr>
        </p:nvSpPr>
        <p:spPr bwMode="auto">
          <a:xfrm>
            <a:off x="334964" y="2690813"/>
            <a:ext cx="811213" cy="954088"/>
          </a:xfrm>
          <a:prstGeom prst="rect">
            <a:avLst/>
          </a:prstGeom>
          <a:solidFill>
            <a:schemeClr val="accent6"/>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cxnSp>
        <p:nvCxnSpPr>
          <p:cNvPr id="30" name="Straight Connector 29">
            <a:extLst>
              <a:ext uri="{FF2B5EF4-FFF2-40B4-BE49-F238E27FC236}">
                <a16:creationId xmlns:a16="http://schemas.microsoft.com/office/drawing/2014/main" id="{519486AA-3B54-0F85-D4C7-9D11A1C7FC2B}"/>
              </a:ext>
            </a:extLst>
          </p:cNvPr>
          <p:cNvCxnSpPr/>
          <p:nvPr>
            <p:custDataLst>
              <p:tags r:id="rId23"/>
            </p:custDataLst>
          </p:nvPr>
        </p:nvCxnSpPr>
        <p:spPr bwMode="auto">
          <a:xfrm>
            <a:off x="330200" y="4908550"/>
            <a:ext cx="5692775"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sp>
        <p:nvSpPr>
          <p:cNvPr id="56" name="Text Placeholder 10">
            <a:extLst>
              <a:ext uri="{FF2B5EF4-FFF2-40B4-BE49-F238E27FC236}">
                <a16:creationId xmlns:a16="http://schemas.microsoft.com/office/drawing/2014/main" id="{26726F41-DCBB-F157-F980-CCD6797662D8}"/>
              </a:ext>
            </a:extLst>
          </p:cNvPr>
          <p:cNvSpPr txBox="1">
            <a:spLocks/>
          </p:cNvSpPr>
          <p:nvPr>
            <p:custDataLst>
              <p:tags r:id="rId24"/>
            </p:custDataLst>
          </p:nvPr>
        </p:nvSpPr>
        <p:spPr bwMode="gray">
          <a:xfrm>
            <a:off x="566738" y="3076575"/>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4AADDE01-96D1-4345-A5BF-39575373D293}" type="datetime'''''''4''''''3''''''''''''''''''''%'''''''">
              <a:rPr lang="en-US" altLang="en-US" sz="1200" smtClean="0">
                <a:solidFill>
                  <a:srgbClr val="FFFFFF"/>
                </a:solidFill>
              </a:rPr>
              <a:pPr marL="0" indent="0" algn="ctr">
                <a:spcBef>
                  <a:spcPct val="0"/>
                </a:spcBef>
                <a:spcAft>
                  <a:spcPct val="0"/>
                </a:spcAft>
                <a:buNone/>
              </a:pPr>
              <a:t>43%</a:t>
            </a:fld>
            <a:endParaRPr lang="en-US" sz="1200">
              <a:solidFill>
                <a:srgbClr val="FFFFFF"/>
              </a:solidFill>
            </a:endParaRPr>
          </a:p>
        </p:txBody>
      </p:sp>
      <p:sp>
        <p:nvSpPr>
          <p:cNvPr id="54" name="Text Placeholder 10">
            <a:extLst>
              <a:ext uri="{FF2B5EF4-FFF2-40B4-BE49-F238E27FC236}">
                <a16:creationId xmlns:a16="http://schemas.microsoft.com/office/drawing/2014/main" id="{EB0CA7AA-6AD2-63C8-C4A3-32221327F47A}"/>
              </a:ext>
            </a:extLst>
          </p:cNvPr>
          <p:cNvSpPr txBox="1">
            <a:spLocks/>
          </p:cNvSpPr>
          <p:nvPr>
            <p:custDataLst>
              <p:tags r:id="rId25"/>
            </p:custDataLst>
          </p:nvPr>
        </p:nvSpPr>
        <p:spPr bwMode="gray">
          <a:xfrm>
            <a:off x="566738" y="3808413"/>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16B036CB-452F-4F87-A4D5-40C9CDF1D062}" type="datetime'''''''''''2''''''''''3''''''''''''''%'''''''''''''''''''''">
              <a:rPr lang="en-US" altLang="en-US" sz="1200" smtClean="0">
                <a:solidFill>
                  <a:srgbClr val="000000"/>
                </a:solidFill>
              </a:rPr>
              <a:pPr marL="0" indent="0" algn="ctr">
                <a:spcBef>
                  <a:spcPct val="0"/>
                </a:spcBef>
                <a:spcAft>
                  <a:spcPct val="0"/>
                </a:spcAft>
                <a:buNone/>
              </a:pPr>
              <a:t>23%</a:t>
            </a:fld>
            <a:endParaRPr lang="en-US" sz="1200">
              <a:solidFill>
                <a:srgbClr val="000000"/>
              </a:solidFill>
            </a:endParaRPr>
          </a:p>
        </p:txBody>
      </p:sp>
      <p:sp>
        <p:nvSpPr>
          <p:cNvPr id="49" name="Text Placeholder 10">
            <a:extLst>
              <a:ext uri="{FF2B5EF4-FFF2-40B4-BE49-F238E27FC236}">
                <a16:creationId xmlns:a16="http://schemas.microsoft.com/office/drawing/2014/main" id="{94CF3CAD-DE8C-EABC-D634-71F280AA9B60}"/>
              </a:ext>
            </a:extLst>
          </p:cNvPr>
          <p:cNvSpPr txBox="1">
            <a:spLocks/>
          </p:cNvSpPr>
          <p:nvPr>
            <p:custDataLst>
              <p:tags r:id="rId26"/>
            </p:custDataLst>
          </p:nvPr>
        </p:nvSpPr>
        <p:spPr bwMode="auto">
          <a:xfrm>
            <a:off x="649288" y="4959350"/>
            <a:ext cx="182563" cy="3937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BB9C942B-5176-4C6F-8AAC-3C5174891BD3}" type="datetime'''W''o''''''''''''''rl''''''d'''''''''''''''''''''''''''''''''">
              <a:rPr lang="en-US" altLang="en-US" sz="1200" smtClean="0"/>
              <a:pPr marL="0" indent="0" algn="r">
                <a:spcBef>
                  <a:spcPct val="0"/>
                </a:spcBef>
                <a:spcAft>
                  <a:spcPct val="0"/>
                </a:spcAft>
                <a:buNone/>
              </a:pPr>
              <a:t>World</a:t>
            </a:fld>
            <a:endParaRPr lang="en-US" sz="1200"/>
          </a:p>
        </p:txBody>
      </p:sp>
      <p:sp>
        <p:nvSpPr>
          <p:cNvPr id="47" name="Text Placeholder 10">
            <a:extLst>
              <a:ext uri="{FF2B5EF4-FFF2-40B4-BE49-F238E27FC236}">
                <a16:creationId xmlns:a16="http://schemas.microsoft.com/office/drawing/2014/main" id="{1BDC5769-30EA-50CA-BA25-31CC6287C566}"/>
              </a:ext>
            </a:extLst>
          </p:cNvPr>
          <p:cNvSpPr txBox="1">
            <a:spLocks/>
          </p:cNvSpPr>
          <p:nvPr>
            <p:custDataLst>
              <p:tags r:id="rId27"/>
            </p:custDataLst>
          </p:nvPr>
        </p:nvSpPr>
        <p:spPr bwMode="gray">
          <a:xfrm>
            <a:off x="1379538" y="2854325"/>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2971BC01-F673-4105-901D-B455722240AA}" type="datetime'''''''''''''''''''''''2''''''''''3''''''%'''''''''''''''''''">
              <a:rPr lang="en-US" altLang="en-US" sz="1200" smtClean="0">
                <a:solidFill>
                  <a:srgbClr val="FFFFFF"/>
                </a:solidFill>
              </a:rPr>
              <a:pPr marL="0" indent="0" algn="ctr">
                <a:spcBef>
                  <a:spcPct val="0"/>
                </a:spcBef>
                <a:spcAft>
                  <a:spcPct val="0"/>
                </a:spcAft>
                <a:buNone/>
              </a:pPr>
              <a:t>23%</a:t>
            </a:fld>
            <a:endParaRPr lang="en-US" sz="1200">
              <a:solidFill>
                <a:srgbClr val="FFFFFF"/>
              </a:solidFill>
            </a:endParaRPr>
          </a:p>
        </p:txBody>
      </p:sp>
      <p:sp>
        <p:nvSpPr>
          <p:cNvPr id="58" name="Text Placeholder 10">
            <a:extLst>
              <a:ext uri="{FF2B5EF4-FFF2-40B4-BE49-F238E27FC236}">
                <a16:creationId xmlns:a16="http://schemas.microsoft.com/office/drawing/2014/main" id="{0CCC21E5-A8C4-5BC8-A954-D0D6E92B95CE}"/>
              </a:ext>
            </a:extLst>
          </p:cNvPr>
          <p:cNvSpPr txBox="1">
            <a:spLocks/>
          </p:cNvSpPr>
          <p:nvPr>
            <p:custDataLst>
              <p:tags r:id="rId28"/>
            </p:custDataLst>
          </p:nvPr>
        </p:nvSpPr>
        <p:spPr bwMode="gray">
          <a:xfrm>
            <a:off x="3003550" y="2924175"/>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A828B7ED-FFFE-4229-AE28-930D64CDE99A}" type="datetime'''''''''''2''''9''''%'''''''''''''''''''''''''''''''''">
              <a:rPr lang="en-US" altLang="en-US" sz="1200" smtClean="0">
                <a:solidFill>
                  <a:srgbClr val="FFFFFF"/>
                </a:solidFill>
              </a:rPr>
              <a:pPr marL="0" indent="0" algn="ctr">
                <a:spcBef>
                  <a:spcPct val="0"/>
                </a:spcBef>
                <a:spcAft>
                  <a:spcPct val="0"/>
                </a:spcAft>
                <a:buNone/>
              </a:pPr>
              <a:t>29%</a:t>
            </a:fld>
            <a:endParaRPr lang="en-US" sz="1200">
              <a:solidFill>
                <a:srgbClr val="FFFFFF"/>
              </a:solidFill>
            </a:endParaRPr>
          </a:p>
        </p:txBody>
      </p:sp>
      <p:sp>
        <p:nvSpPr>
          <p:cNvPr id="36" name="Text Placeholder 10">
            <a:extLst>
              <a:ext uri="{FF2B5EF4-FFF2-40B4-BE49-F238E27FC236}">
                <a16:creationId xmlns:a16="http://schemas.microsoft.com/office/drawing/2014/main" id="{33767C37-22C9-1CB7-71E0-1E2500749F7F}"/>
              </a:ext>
            </a:extLst>
          </p:cNvPr>
          <p:cNvSpPr txBox="1">
            <a:spLocks/>
          </p:cNvSpPr>
          <p:nvPr>
            <p:custDataLst>
              <p:tags r:id="rId29"/>
            </p:custDataLst>
          </p:nvPr>
        </p:nvSpPr>
        <p:spPr bwMode="gray">
          <a:xfrm>
            <a:off x="3003550" y="4283075"/>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1FE5565B-D50B-4001-9080-E4BACD055190}" type="datetime'''''''''''''''''''''''''''''4''''''8''''%'''''''''''''''''">
              <a:rPr lang="en-US" altLang="en-US" sz="1200" smtClean="0"/>
              <a:pPr marL="0" indent="0" algn="ctr">
                <a:spcBef>
                  <a:spcPct val="0"/>
                </a:spcBef>
                <a:spcAft>
                  <a:spcPct val="0"/>
                </a:spcAft>
                <a:buNone/>
              </a:pPr>
              <a:t>48%</a:t>
            </a:fld>
            <a:endParaRPr lang="en-US" sz="1200"/>
          </a:p>
        </p:txBody>
      </p:sp>
      <p:sp>
        <p:nvSpPr>
          <p:cNvPr id="37" name="Text Placeholder 10">
            <a:extLst>
              <a:ext uri="{FF2B5EF4-FFF2-40B4-BE49-F238E27FC236}">
                <a16:creationId xmlns:a16="http://schemas.microsoft.com/office/drawing/2014/main" id="{C0F295B3-9C07-3889-562D-83389E3B576C}"/>
              </a:ext>
            </a:extLst>
          </p:cNvPr>
          <p:cNvSpPr txBox="1">
            <a:spLocks/>
          </p:cNvSpPr>
          <p:nvPr>
            <p:custDataLst>
              <p:tags r:id="rId30"/>
            </p:custDataLst>
          </p:nvPr>
        </p:nvSpPr>
        <p:spPr bwMode="auto">
          <a:xfrm>
            <a:off x="3086100" y="4959350"/>
            <a:ext cx="182563" cy="32861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3BAB4D7C-D1A6-43AB-B6E2-2ABBE4D60A33}" type="datetime'''''''''''I''''''n''''''''d''''''''''''''i''''''''''''''''''a'">
              <a:rPr lang="en-US" altLang="en-US" sz="1200" smtClean="0"/>
              <a:pPr marL="0" indent="0" algn="r">
                <a:spcBef>
                  <a:spcPct val="0"/>
                </a:spcBef>
                <a:spcAft>
                  <a:spcPct val="0"/>
                </a:spcAft>
                <a:buNone/>
              </a:pPr>
              <a:t>India</a:t>
            </a:fld>
            <a:endParaRPr lang="en-US" sz="1200"/>
          </a:p>
        </p:txBody>
      </p:sp>
      <p:sp>
        <p:nvSpPr>
          <p:cNvPr id="33" name="Text Placeholder 10">
            <a:extLst>
              <a:ext uri="{FF2B5EF4-FFF2-40B4-BE49-F238E27FC236}">
                <a16:creationId xmlns:a16="http://schemas.microsoft.com/office/drawing/2014/main" id="{BC27F42D-D7E5-5009-3818-F71ED029A36D}"/>
              </a:ext>
            </a:extLst>
          </p:cNvPr>
          <p:cNvSpPr txBox="1">
            <a:spLocks/>
          </p:cNvSpPr>
          <p:nvPr>
            <p:custDataLst>
              <p:tags r:id="rId31"/>
            </p:custDataLst>
          </p:nvPr>
        </p:nvSpPr>
        <p:spPr bwMode="auto">
          <a:xfrm>
            <a:off x="2273300" y="4959350"/>
            <a:ext cx="182563" cy="101441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586C647E-F623-4861-9690-A8C1B8E2B983}" type="datetime'''S''''''''''''''''''''''''o''''''uth''eas''t A''si''''''''a'">
              <a:rPr lang="en-US" altLang="en-US" sz="1200" smtClean="0"/>
              <a:pPr marL="0" indent="0" algn="r">
                <a:spcBef>
                  <a:spcPct val="0"/>
                </a:spcBef>
                <a:spcAft>
                  <a:spcPct val="0"/>
                </a:spcAft>
                <a:buNone/>
              </a:pPr>
              <a:t>Southeast Asia</a:t>
            </a:fld>
            <a:endParaRPr lang="en-US" sz="1200"/>
          </a:p>
        </p:txBody>
      </p:sp>
      <p:sp>
        <p:nvSpPr>
          <p:cNvPr id="39" name="Text Placeholder 10">
            <a:extLst>
              <a:ext uri="{FF2B5EF4-FFF2-40B4-BE49-F238E27FC236}">
                <a16:creationId xmlns:a16="http://schemas.microsoft.com/office/drawing/2014/main" id="{F3E04AF8-79EE-E758-99DE-72A7C7C0C4A1}"/>
              </a:ext>
            </a:extLst>
          </p:cNvPr>
          <p:cNvSpPr txBox="1">
            <a:spLocks/>
          </p:cNvSpPr>
          <p:nvPr>
            <p:custDataLst>
              <p:tags r:id="rId32"/>
            </p:custDataLst>
          </p:nvPr>
        </p:nvSpPr>
        <p:spPr bwMode="gray">
          <a:xfrm>
            <a:off x="3814763" y="2906713"/>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AF24F165-1D19-4627-B24D-08EA76DACC00}" type="datetime'''''''28''''''''%'''''''''''''''''''''''''''">
              <a:rPr lang="en-US" altLang="en-US" sz="1200" smtClean="0">
                <a:solidFill>
                  <a:srgbClr val="FFFFFF"/>
                </a:solidFill>
              </a:rPr>
              <a:pPr marL="0" indent="0" algn="ctr">
                <a:spcBef>
                  <a:spcPct val="0"/>
                </a:spcBef>
                <a:spcAft>
                  <a:spcPct val="0"/>
                </a:spcAft>
                <a:buNone/>
              </a:pPr>
              <a:t>28%</a:t>
            </a:fld>
            <a:endParaRPr lang="en-US" sz="1200">
              <a:solidFill>
                <a:srgbClr val="FFFFFF"/>
              </a:solidFill>
            </a:endParaRPr>
          </a:p>
        </p:txBody>
      </p:sp>
      <p:sp>
        <p:nvSpPr>
          <p:cNvPr id="31" name="Text Placeholder 10">
            <a:extLst>
              <a:ext uri="{FF2B5EF4-FFF2-40B4-BE49-F238E27FC236}">
                <a16:creationId xmlns:a16="http://schemas.microsoft.com/office/drawing/2014/main" id="{25264648-3D82-C4C0-5F15-9C5E31160F11}"/>
              </a:ext>
            </a:extLst>
          </p:cNvPr>
          <p:cNvSpPr txBox="1">
            <a:spLocks/>
          </p:cNvSpPr>
          <p:nvPr>
            <p:custDataLst>
              <p:tags r:id="rId33"/>
            </p:custDataLst>
          </p:nvPr>
        </p:nvSpPr>
        <p:spPr bwMode="gray">
          <a:xfrm>
            <a:off x="3003550" y="3498850"/>
            <a:ext cx="347663" cy="182563"/>
          </a:xfrm>
          <a:prstGeom prst="rect">
            <a:avLst/>
          </a:prstGeom>
          <a:noFill/>
          <a:ln>
            <a:noFill/>
          </a:ln>
          <a:effectLst/>
          <a:extLst>
            <a:ext uri="{909E8E84-426E-40DD-AFC4-6F175D3DCCD1}">
              <a14:hiddenFill xmlns:a14="http://schemas.microsoft.com/office/drawing/2010/main">
                <a:solidFill>
                  <a:schemeClr val="accent2"/>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CAAFD0AD-AC11-4531-BC0F-3DA5671ADAD3}" type="datetime'''''2''''''''''''''3''''''''''''''''%'''''''''''''''''''''''">
              <a:rPr lang="en-US" altLang="en-US" sz="1200" smtClean="0">
                <a:solidFill>
                  <a:srgbClr val="000000"/>
                </a:solidFill>
              </a:rPr>
              <a:pPr marL="0" indent="0" algn="ctr">
                <a:spcBef>
                  <a:spcPct val="0"/>
                </a:spcBef>
                <a:spcAft>
                  <a:spcPct val="0"/>
                </a:spcAft>
                <a:buNone/>
              </a:pPr>
              <a:t>23%</a:t>
            </a:fld>
            <a:endParaRPr lang="en-US" sz="1200">
              <a:solidFill>
                <a:srgbClr val="000000"/>
              </a:solidFill>
            </a:endParaRPr>
          </a:p>
        </p:txBody>
      </p:sp>
      <p:sp>
        <p:nvSpPr>
          <p:cNvPr id="41" name="Text Placeholder 10">
            <a:extLst>
              <a:ext uri="{FF2B5EF4-FFF2-40B4-BE49-F238E27FC236}">
                <a16:creationId xmlns:a16="http://schemas.microsoft.com/office/drawing/2014/main" id="{1AEF5F43-8B6B-3BA4-12C9-770F3BCF926F}"/>
              </a:ext>
            </a:extLst>
          </p:cNvPr>
          <p:cNvSpPr txBox="1">
            <a:spLocks/>
          </p:cNvSpPr>
          <p:nvPr>
            <p:custDataLst>
              <p:tags r:id="rId34"/>
            </p:custDataLst>
          </p:nvPr>
        </p:nvSpPr>
        <p:spPr bwMode="gray">
          <a:xfrm>
            <a:off x="3814763" y="3554413"/>
            <a:ext cx="347663" cy="182563"/>
          </a:xfrm>
          <a:prstGeom prst="rect">
            <a:avLst/>
          </a:prstGeom>
          <a:noFill/>
          <a:ln>
            <a:noFill/>
          </a:ln>
          <a:effectLst/>
          <a:extLst>
            <a:ext uri="{909E8E84-426E-40DD-AFC4-6F175D3DCCD1}">
              <a14:hiddenFill xmlns:a14="http://schemas.microsoft.com/office/drawing/2010/main">
                <a:solidFill>
                  <a:schemeClr val="accent2"/>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212481E8-D4EB-4228-B4D4-4F4615C6C6B1}" type="datetime'''3''''''''''''0''''''''%'''''''''''''''''''''''''''">
              <a:rPr lang="en-US" altLang="en-US" sz="1200" smtClean="0">
                <a:solidFill>
                  <a:srgbClr val="000000"/>
                </a:solidFill>
              </a:rPr>
              <a:pPr marL="0" indent="0" algn="ctr">
                <a:spcBef>
                  <a:spcPct val="0"/>
                </a:spcBef>
                <a:spcAft>
                  <a:spcPct val="0"/>
                </a:spcAft>
                <a:buNone/>
              </a:pPr>
              <a:t>30%</a:t>
            </a:fld>
            <a:endParaRPr lang="en-US" sz="1200">
              <a:solidFill>
                <a:srgbClr val="000000"/>
              </a:solidFill>
            </a:endParaRPr>
          </a:p>
        </p:txBody>
      </p:sp>
      <p:sp>
        <p:nvSpPr>
          <p:cNvPr id="34" name="Text Placeholder 10">
            <a:extLst>
              <a:ext uri="{FF2B5EF4-FFF2-40B4-BE49-F238E27FC236}">
                <a16:creationId xmlns:a16="http://schemas.microsoft.com/office/drawing/2014/main" id="{409DC171-4236-1501-81C0-04BA77949C9F}"/>
              </a:ext>
            </a:extLst>
          </p:cNvPr>
          <p:cNvSpPr txBox="1">
            <a:spLocks/>
          </p:cNvSpPr>
          <p:nvPr>
            <p:custDataLst>
              <p:tags r:id="rId35"/>
            </p:custDataLst>
          </p:nvPr>
        </p:nvSpPr>
        <p:spPr bwMode="gray">
          <a:xfrm>
            <a:off x="2190750" y="4230688"/>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DD634131-93B6-4610-9AF8-62A1D2F54750}" type="datetime'5''''''''''''3''''''''''''''''''''''''''''''%'''''''''">
              <a:rPr lang="en-US" altLang="en-US" sz="1200" smtClean="0"/>
              <a:pPr marL="0" indent="0" algn="ctr">
                <a:spcBef>
                  <a:spcPct val="0"/>
                </a:spcBef>
                <a:spcAft>
                  <a:spcPct val="0"/>
                </a:spcAft>
                <a:buNone/>
              </a:pPr>
              <a:t>53%</a:t>
            </a:fld>
            <a:endParaRPr lang="en-US" sz="1200"/>
          </a:p>
        </p:txBody>
      </p:sp>
      <p:sp>
        <p:nvSpPr>
          <p:cNvPr id="43" name="Text Placeholder 10">
            <a:extLst>
              <a:ext uri="{FF2B5EF4-FFF2-40B4-BE49-F238E27FC236}">
                <a16:creationId xmlns:a16="http://schemas.microsoft.com/office/drawing/2014/main" id="{FEE00B04-A376-004E-6ED1-C81EDE50E6C4}"/>
              </a:ext>
            </a:extLst>
          </p:cNvPr>
          <p:cNvSpPr txBox="1">
            <a:spLocks/>
          </p:cNvSpPr>
          <p:nvPr>
            <p:custDataLst>
              <p:tags r:id="rId36"/>
            </p:custDataLst>
          </p:nvPr>
        </p:nvSpPr>
        <p:spPr bwMode="gray">
          <a:xfrm>
            <a:off x="3814763" y="4352925"/>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2ED54E82-3E15-44CC-B3D1-295E439CB7B3}" type="datetime'''''''4''''''''''''''2''%'''''''''">
              <a:rPr lang="en-US" altLang="en-US" sz="1200" smtClean="0"/>
              <a:pPr marL="0" indent="0" algn="ctr">
                <a:spcBef>
                  <a:spcPct val="0"/>
                </a:spcBef>
                <a:spcAft>
                  <a:spcPct val="0"/>
                </a:spcAft>
                <a:buNone/>
              </a:pPr>
              <a:t>42%</a:t>
            </a:fld>
            <a:endParaRPr lang="en-US" sz="1200"/>
          </a:p>
        </p:txBody>
      </p:sp>
      <p:sp>
        <p:nvSpPr>
          <p:cNvPr id="44" name="Text Placeholder 10">
            <a:extLst>
              <a:ext uri="{FF2B5EF4-FFF2-40B4-BE49-F238E27FC236}">
                <a16:creationId xmlns:a16="http://schemas.microsoft.com/office/drawing/2014/main" id="{4D2B4707-065A-9077-1C2A-03BF8DAAD454}"/>
              </a:ext>
            </a:extLst>
          </p:cNvPr>
          <p:cNvSpPr txBox="1">
            <a:spLocks/>
          </p:cNvSpPr>
          <p:nvPr>
            <p:custDataLst>
              <p:tags r:id="rId37"/>
            </p:custDataLst>
          </p:nvPr>
        </p:nvSpPr>
        <p:spPr bwMode="auto">
          <a:xfrm>
            <a:off x="3897313" y="4959350"/>
            <a:ext cx="182563" cy="395288"/>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B7835749-43B7-4496-B280-59E112D1B25D}" type="datetime'''''''''''''C''''''h''in''''''''''a'''''''''''''''''">
              <a:rPr lang="en-US" altLang="en-US" sz="1200" smtClean="0"/>
              <a:pPr marL="0" indent="0" algn="r">
                <a:spcBef>
                  <a:spcPct val="0"/>
                </a:spcBef>
                <a:spcAft>
                  <a:spcPct val="0"/>
                </a:spcAft>
                <a:buNone/>
              </a:pPr>
              <a:t>China</a:t>
            </a:fld>
            <a:endParaRPr lang="en-US" sz="1200"/>
          </a:p>
        </p:txBody>
      </p:sp>
      <p:sp>
        <p:nvSpPr>
          <p:cNvPr id="35" name="Text Placeholder 10">
            <a:extLst>
              <a:ext uri="{FF2B5EF4-FFF2-40B4-BE49-F238E27FC236}">
                <a16:creationId xmlns:a16="http://schemas.microsoft.com/office/drawing/2014/main" id="{4D8AB08E-AD4F-5904-0C81-9EF46F2B0373}"/>
              </a:ext>
            </a:extLst>
          </p:cNvPr>
          <p:cNvSpPr txBox="1">
            <a:spLocks/>
          </p:cNvSpPr>
          <p:nvPr>
            <p:custDataLst>
              <p:tags r:id="rId38"/>
            </p:custDataLst>
          </p:nvPr>
        </p:nvSpPr>
        <p:spPr bwMode="gray">
          <a:xfrm>
            <a:off x="2190750" y="3419475"/>
            <a:ext cx="347663" cy="182563"/>
          </a:xfrm>
          <a:prstGeom prst="rect">
            <a:avLst/>
          </a:prstGeom>
          <a:noFill/>
          <a:ln>
            <a:noFill/>
          </a:ln>
          <a:effectLst/>
          <a:extLst>
            <a:ext uri="{909E8E84-426E-40DD-AFC4-6F175D3DCCD1}">
              <a14:hiddenFill xmlns:a14="http://schemas.microsoft.com/office/drawing/2010/main">
                <a:solidFill>
                  <a:schemeClr val="accent2"/>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27E6F0D8-A2CD-4C6C-8C28-47D3BDE6F0F9}" type="datetime'''''2''''''''0''''''''''''''''''%'''''">
              <a:rPr lang="en-US" altLang="en-US" sz="1200" smtClean="0">
                <a:solidFill>
                  <a:srgbClr val="000000"/>
                </a:solidFill>
              </a:rPr>
              <a:pPr marL="0" indent="0" algn="ctr">
                <a:spcBef>
                  <a:spcPct val="0"/>
                </a:spcBef>
                <a:spcAft>
                  <a:spcPct val="0"/>
                </a:spcAft>
                <a:buNone/>
              </a:pPr>
              <a:t>20%</a:t>
            </a:fld>
            <a:endParaRPr lang="en-US" sz="1200">
              <a:solidFill>
                <a:srgbClr val="000000"/>
              </a:solidFill>
            </a:endParaRPr>
          </a:p>
        </p:txBody>
      </p:sp>
      <p:sp>
        <p:nvSpPr>
          <p:cNvPr id="38" name="Text Placeholder 10">
            <a:extLst>
              <a:ext uri="{FF2B5EF4-FFF2-40B4-BE49-F238E27FC236}">
                <a16:creationId xmlns:a16="http://schemas.microsoft.com/office/drawing/2014/main" id="{3483904D-4D9D-FE9F-4422-56366354F8AD}"/>
              </a:ext>
            </a:extLst>
          </p:cNvPr>
          <p:cNvSpPr txBox="1">
            <a:spLocks/>
          </p:cNvSpPr>
          <p:nvPr>
            <p:custDataLst>
              <p:tags r:id="rId39"/>
            </p:custDataLst>
          </p:nvPr>
        </p:nvSpPr>
        <p:spPr bwMode="gray">
          <a:xfrm>
            <a:off x="2190750" y="2897188"/>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6D23ABA6-CFE8-44E9-93C8-E99C515EC221}" type="datetime'''''''''''''''''2''''7''''''''''%'''''''''''">
              <a:rPr lang="en-US" altLang="en-US" sz="1200" smtClean="0">
                <a:solidFill>
                  <a:srgbClr val="FFFFFF"/>
                </a:solidFill>
              </a:rPr>
              <a:pPr marL="0" indent="0" algn="ctr">
                <a:spcBef>
                  <a:spcPct val="0"/>
                </a:spcBef>
                <a:spcAft>
                  <a:spcPct val="0"/>
                </a:spcAft>
                <a:buNone/>
              </a:pPr>
              <a:t>27%</a:t>
            </a:fld>
            <a:endParaRPr lang="en-US" sz="1200">
              <a:solidFill>
                <a:srgbClr val="FFFFFF"/>
              </a:solidFill>
            </a:endParaRPr>
          </a:p>
        </p:txBody>
      </p:sp>
      <p:sp>
        <p:nvSpPr>
          <p:cNvPr id="40" name="Text Placeholder 10">
            <a:extLst>
              <a:ext uri="{FF2B5EF4-FFF2-40B4-BE49-F238E27FC236}">
                <a16:creationId xmlns:a16="http://schemas.microsoft.com/office/drawing/2014/main" id="{5D9AB964-D527-0C5D-8D40-81C213F03FE8}"/>
              </a:ext>
            </a:extLst>
          </p:cNvPr>
          <p:cNvSpPr txBox="1">
            <a:spLocks/>
          </p:cNvSpPr>
          <p:nvPr>
            <p:custDataLst>
              <p:tags r:id="rId40"/>
            </p:custDataLst>
          </p:nvPr>
        </p:nvSpPr>
        <p:spPr bwMode="auto">
          <a:xfrm>
            <a:off x="1462088" y="4959350"/>
            <a:ext cx="182563" cy="79375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2D24DB31-5998-4694-ADC0-BA40828C6148}" type="datetime'''''''''''Mi''d''dl''''''''''''''e'' ''''''''''''E''a''s''''t'">
              <a:rPr lang="en-US" altLang="en-US" sz="1200" smtClean="0"/>
              <a:pPr marL="0" indent="0" algn="r">
                <a:spcBef>
                  <a:spcPct val="0"/>
                </a:spcBef>
                <a:spcAft>
                  <a:spcPct val="0"/>
                </a:spcAft>
                <a:buNone/>
              </a:pPr>
              <a:t>Middle East</a:t>
            </a:fld>
            <a:endParaRPr lang="en-US" sz="1200"/>
          </a:p>
        </p:txBody>
      </p:sp>
      <p:sp>
        <p:nvSpPr>
          <p:cNvPr id="48" name="Text Placeholder 10">
            <a:extLst>
              <a:ext uri="{FF2B5EF4-FFF2-40B4-BE49-F238E27FC236}">
                <a16:creationId xmlns:a16="http://schemas.microsoft.com/office/drawing/2014/main" id="{EBECCB27-3582-86D8-88CC-6E73FE9E8CED}"/>
              </a:ext>
            </a:extLst>
          </p:cNvPr>
          <p:cNvSpPr txBox="1">
            <a:spLocks/>
          </p:cNvSpPr>
          <p:nvPr>
            <p:custDataLst>
              <p:tags r:id="rId41"/>
            </p:custDataLst>
          </p:nvPr>
        </p:nvSpPr>
        <p:spPr bwMode="gray">
          <a:xfrm>
            <a:off x="4627563" y="4057650"/>
            <a:ext cx="347663" cy="182563"/>
          </a:xfrm>
          <a:prstGeom prst="rect">
            <a:avLst/>
          </a:prstGeom>
          <a:noFill/>
          <a:ln>
            <a:noFill/>
          </a:ln>
          <a:effectLst/>
          <a:extLst>
            <a:ext uri="{909E8E84-426E-40DD-AFC4-6F175D3DCCD1}">
              <a14:hiddenFill xmlns:a14="http://schemas.microsoft.com/office/drawing/2010/main">
                <a:solidFill>
                  <a:schemeClr val="accent2"/>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8737599C-1DE5-4F4E-8897-42EF836128D6}" type="datetime'''''''''''''''''''''2''''''3''%'''''''''''''">
              <a:rPr lang="en-US" altLang="en-US" sz="1200" smtClean="0">
                <a:solidFill>
                  <a:srgbClr val="000000"/>
                </a:solidFill>
              </a:rPr>
              <a:pPr marL="0" indent="0" algn="ctr">
                <a:spcBef>
                  <a:spcPct val="0"/>
                </a:spcBef>
                <a:spcAft>
                  <a:spcPct val="0"/>
                </a:spcAft>
                <a:buNone/>
              </a:pPr>
              <a:t>23%</a:t>
            </a:fld>
            <a:endParaRPr lang="en-US" sz="1200">
              <a:solidFill>
                <a:srgbClr val="000000"/>
              </a:solidFill>
            </a:endParaRPr>
          </a:p>
        </p:txBody>
      </p:sp>
      <p:sp>
        <p:nvSpPr>
          <p:cNvPr id="42" name="Text Placeholder 10">
            <a:extLst>
              <a:ext uri="{FF2B5EF4-FFF2-40B4-BE49-F238E27FC236}">
                <a16:creationId xmlns:a16="http://schemas.microsoft.com/office/drawing/2014/main" id="{CEF96C90-A220-0A23-39C6-D7BC8C28035B}"/>
              </a:ext>
            </a:extLst>
          </p:cNvPr>
          <p:cNvSpPr txBox="1">
            <a:spLocks/>
          </p:cNvSpPr>
          <p:nvPr>
            <p:custDataLst>
              <p:tags r:id="rId42"/>
            </p:custDataLst>
          </p:nvPr>
        </p:nvSpPr>
        <p:spPr bwMode="gray">
          <a:xfrm>
            <a:off x="1379538" y="4206875"/>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0FF12DBE-00E7-4157-9B1D-FC8C72B8497A}" type="datetime'''''''''5''''''''5''''''''''''''''''''''''''''%'''''''">
              <a:rPr lang="en-US" altLang="en-US" sz="1200" smtClean="0"/>
              <a:pPr marL="0" indent="0" algn="ctr">
                <a:spcBef>
                  <a:spcPct val="0"/>
                </a:spcBef>
                <a:spcAft>
                  <a:spcPct val="0"/>
                </a:spcAft>
                <a:buNone/>
              </a:pPr>
              <a:t>55%</a:t>
            </a:fld>
            <a:endParaRPr lang="en-US" sz="1200"/>
          </a:p>
        </p:txBody>
      </p:sp>
      <p:sp>
        <p:nvSpPr>
          <p:cNvPr id="50" name="Text Placeholder 10">
            <a:extLst>
              <a:ext uri="{FF2B5EF4-FFF2-40B4-BE49-F238E27FC236}">
                <a16:creationId xmlns:a16="http://schemas.microsoft.com/office/drawing/2014/main" id="{81BE154A-DE38-5FA2-AE6A-9EE5ED7658BF}"/>
              </a:ext>
            </a:extLst>
          </p:cNvPr>
          <p:cNvSpPr txBox="1">
            <a:spLocks/>
          </p:cNvSpPr>
          <p:nvPr>
            <p:custDataLst>
              <p:tags r:id="rId43"/>
            </p:custDataLst>
          </p:nvPr>
        </p:nvSpPr>
        <p:spPr bwMode="gray">
          <a:xfrm>
            <a:off x="4627563" y="4562475"/>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DE3899BE-59BB-4298-A6CE-BC8865ED5EB2}" type="datetime'''''''''''2''''''''''''''''''''''''''''''''''''3''''''%'">
              <a:rPr lang="en-US" altLang="en-US" sz="1200" smtClean="0"/>
              <a:pPr marL="0" indent="0" algn="ctr">
                <a:spcBef>
                  <a:spcPct val="0"/>
                </a:spcBef>
                <a:spcAft>
                  <a:spcPct val="0"/>
                </a:spcAft>
                <a:buNone/>
              </a:pPr>
              <a:t>23%</a:t>
            </a:fld>
            <a:endParaRPr lang="en-US" sz="1200"/>
          </a:p>
        </p:txBody>
      </p:sp>
      <p:sp>
        <p:nvSpPr>
          <p:cNvPr id="51" name="Text Placeholder 10">
            <a:extLst>
              <a:ext uri="{FF2B5EF4-FFF2-40B4-BE49-F238E27FC236}">
                <a16:creationId xmlns:a16="http://schemas.microsoft.com/office/drawing/2014/main" id="{B809C26A-4211-2BB6-BC4C-7416103A4C92}"/>
              </a:ext>
            </a:extLst>
          </p:cNvPr>
          <p:cNvSpPr txBox="1">
            <a:spLocks/>
          </p:cNvSpPr>
          <p:nvPr>
            <p:custDataLst>
              <p:tags r:id="rId44"/>
            </p:custDataLst>
          </p:nvPr>
        </p:nvSpPr>
        <p:spPr bwMode="auto">
          <a:xfrm>
            <a:off x="4710113" y="4959350"/>
            <a:ext cx="182563" cy="109537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AF3350B3-7CDB-41E1-BF76-C95166246340}" type="datetime'''''E''''''''''ur''op''''''ea''''n U''''n''''i''o''''n'''''''">
              <a:rPr lang="en-US" altLang="en-US" sz="1200" smtClean="0"/>
              <a:pPr marL="0" indent="0" algn="r">
                <a:spcBef>
                  <a:spcPct val="0"/>
                </a:spcBef>
                <a:spcAft>
                  <a:spcPct val="0"/>
                </a:spcAft>
                <a:buNone/>
              </a:pPr>
              <a:t>European Union</a:t>
            </a:fld>
            <a:endParaRPr lang="en-US" sz="1200"/>
          </a:p>
        </p:txBody>
      </p:sp>
      <p:sp>
        <p:nvSpPr>
          <p:cNvPr id="46" name="Text Placeholder 10">
            <a:extLst>
              <a:ext uri="{FF2B5EF4-FFF2-40B4-BE49-F238E27FC236}">
                <a16:creationId xmlns:a16="http://schemas.microsoft.com/office/drawing/2014/main" id="{C89E98A8-59EA-D4A2-8730-CD3E9A1A5EF2}"/>
              </a:ext>
            </a:extLst>
          </p:cNvPr>
          <p:cNvSpPr txBox="1">
            <a:spLocks/>
          </p:cNvSpPr>
          <p:nvPr>
            <p:custDataLst>
              <p:tags r:id="rId45"/>
            </p:custDataLst>
          </p:nvPr>
        </p:nvSpPr>
        <p:spPr bwMode="gray">
          <a:xfrm>
            <a:off x="4627563" y="3211513"/>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3D8AFD90-54BB-4D11-AC41-FDF8047E9A7F}" type="datetime'5''4%'''">
              <a:rPr lang="en-US" altLang="en-US" sz="1200" smtClean="0">
                <a:solidFill>
                  <a:srgbClr val="FFFFFF"/>
                </a:solidFill>
              </a:rPr>
              <a:pPr marL="0" indent="0" algn="ctr">
                <a:spcBef>
                  <a:spcPct val="0"/>
                </a:spcBef>
                <a:spcAft>
                  <a:spcPct val="0"/>
                </a:spcAft>
                <a:buNone/>
              </a:pPr>
              <a:t>54%</a:t>
            </a:fld>
            <a:endParaRPr lang="en-US" sz="1200">
              <a:solidFill>
                <a:srgbClr val="FFFFFF"/>
              </a:solidFill>
            </a:endParaRPr>
          </a:p>
        </p:txBody>
      </p:sp>
      <p:sp>
        <p:nvSpPr>
          <p:cNvPr id="53" name="Text Placeholder 10">
            <a:extLst>
              <a:ext uri="{FF2B5EF4-FFF2-40B4-BE49-F238E27FC236}">
                <a16:creationId xmlns:a16="http://schemas.microsoft.com/office/drawing/2014/main" id="{27F5398C-CC28-6B08-152C-F6FC2484B729}"/>
              </a:ext>
            </a:extLst>
          </p:cNvPr>
          <p:cNvSpPr txBox="1">
            <a:spLocks/>
          </p:cNvSpPr>
          <p:nvPr>
            <p:custDataLst>
              <p:tags r:id="rId46"/>
            </p:custDataLst>
          </p:nvPr>
        </p:nvSpPr>
        <p:spPr bwMode="gray">
          <a:xfrm>
            <a:off x="5438775" y="3378200"/>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93DBEA30-0186-4C34-B317-B8A0001DAEF7}" type="datetime'''''''''''''''''''''''''''''''''''70%'''''">
              <a:rPr lang="en-US" altLang="en-US" sz="1200" smtClean="0">
                <a:solidFill>
                  <a:srgbClr val="FFFFFF"/>
                </a:solidFill>
              </a:rPr>
              <a:pPr marL="0" indent="0" algn="ctr">
                <a:spcBef>
                  <a:spcPct val="0"/>
                </a:spcBef>
                <a:spcAft>
                  <a:spcPct val="0"/>
                </a:spcAft>
                <a:buNone/>
              </a:pPr>
              <a:t>70%</a:t>
            </a:fld>
            <a:endParaRPr lang="en-US" sz="1200">
              <a:solidFill>
                <a:srgbClr val="FFFFFF"/>
              </a:solidFill>
            </a:endParaRPr>
          </a:p>
        </p:txBody>
      </p:sp>
      <p:sp>
        <p:nvSpPr>
          <p:cNvPr id="52" name="Text Placeholder 10">
            <a:extLst>
              <a:ext uri="{FF2B5EF4-FFF2-40B4-BE49-F238E27FC236}">
                <a16:creationId xmlns:a16="http://schemas.microsoft.com/office/drawing/2014/main" id="{D1A74F1A-3B7C-AA95-C16B-5E1C2CC79DD9}"/>
              </a:ext>
            </a:extLst>
          </p:cNvPr>
          <p:cNvSpPr txBox="1">
            <a:spLocks/>
          </p:cNvSpPr>
          <p:nvPr>
            <p:custDataLst>
              <p:tags r:id="rId47"/>
            </p:custDataLst>
          </p:nvPr>
        </p:nvSpPr>
        <p:spPr bwMode="gray">
          <a:xfrm>
            <a:off x="566738" y="4440238"/>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FBC6E129-8BBC-4D3D-B103-74DBEA84F2E6}" type="datetime'3''''''''''''''''''''''''''''''''''''''''''4''''''%'''''''''''">
              <a:rPr lang="en-US" altLang="en-US" sz="1200" smtClean="0"/>
              <a:pPr marL="0" indent="0" algn="ctr">
                <a:spcBef>
                  <a:spcPct val="0"/>
                </a:spcBef>
                <a:spcAft>
                  <a:spcPct val="0"/>
                </a:spcAft>
                <a:buNone/>
              </a:pPr>
              <a:t>34%</a:t>
            </a:fld>
            <a:endParaRPr lang="en-US" sz="1200"/>
          </a:p>
        </p:txBody>
      </p:sp>
      <p:sp>
        <p:nvSpPr>
          <p:cNvPr id="55" name="Text Placeholder 10">
            <a:extLst>
              <a:ext uri="{FF2B5EF4-FFF2-40B4-BE49-F238E27FC236}">
                <a16:creationId xmlns:a16="http://schemas.microsoft.com/office/drawing/2014/main" id="{C75B7884-9AE6-248A-3B56-AD8CD03B64CB}"/>
              </a:ext>
            </a:extLst>
          </p:cNvPr>
          <p:cNvSpPr txBox="1">
            <a:spLocks/>
          </p:cNvSpPr>
          <p:nvPr>
            <p:custDataLst>
              <p:tags r:id="rId48"/>
            </p:custDataLst>
          </p:nvPr>
        </p:nvSpPr>
        <p:spPr bwMode="gray">
          <a:xfrm>
            <a:off x="5438775" y="4364038"/>
            <a:ext cx="347663" cy="182563"/>
          </a:xfrm>
          <a:prstGeom prst="rect">
            <a:avLst/>
          </a:prstGeom>
          <a:noFill/>
          <a:ln>
            <a:noFill/>
          </a:ln>
          <a:effectLst/>
          <a:extLst>
            <a:ext uri="{909E8E84-426E-40DD-AFC4-6F175D3DCCD1}">
              <a14:hiddenFill xmlns:a14="http://schemas.microsoft.com/office/drawing/2010/main">
                <a:solidFill>
                  <a:schemeClr val="accent2"/>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BC70DAB3-E24E-4319-A451-7CF224862F1A}" type="datetime'1''''''9''''''''''''''''%'''''''''''''''''''''''''''''''''''''">
              <a:rPr lang="en-US" altLang="en-US" sz="1200" smtClean="0">
                <a:solidFill>
                  <a:srgbClr val="000000"/>
                </a:solidFill>
              </a:rPr>
              <a:pPr marL="0" indent="0" algn="ctr">
                <a:spcBef>
                  <a:spcPct val="0"/>
                </a:spcBef>
                <a:spcAft>
                  <a:spcPct val="0"/>
                </a:spcAft>
                <a:buNone/>
              </a:pPr>
              <a:t>19%</a:t>
            </a:fld>
            <a:endParaRPr lang="en-US" sz="1200">
              <a:solidFill>
                <a:srgbClr val="000000"/>
              </a:solidFill>
            </a:endParaRPr>
          </a:p>
        </p:txBody>
      </p:sp>
      <p:sp>
        <p:nvSpPr>
          <p:cNvPr id="45" name="Text Placeholder 10">
            <a:extLst>
              <a:ext uri="{FF2B5EF4-FFF2-40B4-BE49-F238E27FC236}">
                <a16:creationId xmlns:a16="http://schemas.microsoft.com/office/drawing/2014/main" id="{5821DD49-0C34-C3B7-1464-364825E092D5}"/>
              </a:ext>
            </a:extLst>
          </p:cNvPr>
          <p:cNvSpPr txBox="1">
            <a:spLocks/>
          </p:cNvSpPr>
          <p:nvPr>
            <p:custDataLst>
              <p:tags r:id="rId49"/>
            </p:custDataLst>
          </p:nvPr>
        </p:nvSpPr>
        <p:spPr bwMode="gray">
          <a:xfrm>
            <a:off x="1379538" y="3351213"/>
            <a:ext cx="347663" cy="182563"/>
          </a:xfrm>
          <a:prstGeom prst="rect">
            <a:avLst/>
          </a:prstGeom>
          <a:noFill/>
          <a:ln>
            <a:noFill/>
          </a:ln>
          <a:effectLst/>
          <a:extLst>
            <a:ext uri="{909E8E84-426E-40DD-AFC4-6F175D3DCCD1}">
              <a14:hiddenFill xmlns:a14="http://schemas.microsoft.com/office/drawing/2010/main">
                <a:solidFill>
                  <a:schemeClr val="accent2"/>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A4097150-E649-41B6-9749-CBD4D10B2EF1}" type="datetime'''''''''''2''''''''2''''%'''''''''''''''''''''''''''''''''''''">
              <a:rPr lang="en-US" altLang="en-US" sz="1200" smtClean="0">
                <a:solidFill>
                  <a:srgbClr val="000000"/>
                </a:solidFill>
              </a:rPr>
              <a:pPr marL="0" indent="0" algn="ctr">
                <a:spcBef>
                  <a:spcPct val="0"/>
                </a:spcBef>
                <a:spcAft>
                  <a:spcPct val="0"/>
                </a:spcAft>
                <a:buNone/>
              </a:pPr>
              <a:t>22%</a:t>
            </a:fld>
            <a:endParaRPr lang="en-US" sz="1200">
              <a:solidFill>
                <a:srgbClr val="000000"/>
              </a:solidFill>
            </a:endParaRPr>
          </a:p>
        </p:txBody>
      </p:sp>
      <p:sp>
        <p:nvSpPr>
          <p:cNvPr id="57" name="Text Placeholder 10">
            <a:extLst>
              <a:ext uri="{FF2B5EF4-FFF2-40B4-BE49-F238E27FC236}">
                <a16:creationId xmlns:a16="http://schemas.microsoft.com/office/drawing/2014/main" id="{6CF9455A-9B52-2289-18D4-A2219662518E}"/>
              </a:ext>
            </a:extLst>
          </p:cNvPr>
          <p:cNvSpPr txBox="1">
            <a:spLocks/>
          </p:cNvSpPr>
          <p:nvPr>
            <p:custDataLst>
              <p:tags r:id="rId50"/>
            </p:custDataLst>
          </p:nvPr>
        </p:nvSpPr>
        <p:spPr bwMode="gray">
          <a:xfrm>
            <a:off x="5443538" y="4694238"/>
            <a:ext cx="336550" cy="182563"/>
          </a:xfrm>
          <a:prstGeom prst="rect">
            <a:avLst/>
          </a:prstGeom>
          <a:noFill/>
          <a:ln>
            <a:noFill/>
          </a:ln>
          <a:effectLst/>
          <a:extLst>
            <a:ext uri="{909E8E84-426E-40DD-AFC4-6F175D3DCCD1}">
              <a14:hiddenFill xmlns:a14="http://schemas.microsoft.com/office/drawing/2010/main">
                <a:solidFill>
                  <a:schemeClr val="accent3"/>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E356E68C-109A-4A83-AD67-2B4060A98F03}" type="datetime'''''''''''1''''''''''''''''''''''''''''''1''%'''''''''">
              <a:rPr lang="en-US" altLang="en-US" sz="1200" smtClean="0"/>
              <a:pPr marL="0" indent="0" algn="ctr">
                <a:spcBef>
                  <a:spcPct val="0"/>
                </a:spcBef>
                <a:spcAft>
                  <a:spcPct val="0"/>
                </a:spcAft>
                <a:buNone/>
              </a:pPr>
              <a:t>11%</a:t>
            </a:fld>
            <a:endParaRPr lang="en-US" sz="1200"/>
          </a:p>
        </p:txBody>
      </p:sp>
      <p:sp>
        <p:nvSpPr>
          <p:cNvPr id="32" name="Text Placeholder 10">
            <a:extLst>
              <a:ext uri="{FF2B5EF4-FFF2-40B4-BE49-F238E27FC236}">
                <a16:creationId xmlns:a16="http://schemas.microsoft.com/office/drawing/2014/main" id="{DCC7FE65-9AC8-2B5D-AEB9-1AA828A47DD5}"/>
              </a:ext>
            </a:extLst>
          </p:cNvPr>
          <p:cNvSpPr txBox="1">
            <a:spLocks/>
          </p:cNvSpPr>
          <p:nvPr>
            <p:custDataLst>
              <p:tags r:id="rId51"/>
            </p:custDataLst>
          </p:nvPr>
        </p:nvSpPr>
        <p:spPr bwMode="auto">
          <a:xfrm>
            <a:off x="5521325" y="4959350"/>
            <a:ext cx="182563" cy="91281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F6CAE32A-B9A2-49CA-9530-3E498FEE1A4B}" type="datetime'''''Un''''ite''d'''''''''''''' ''S''''ta''''t''''''''''es'">
              <a:rPr lang="en-US" altLang="en-US" sz="1200" smtClean="0"/>
              <a:pPr marL="0" indent="0" algn="r">
                <a:spcBef>
                  <a:spcPct val="0"/>
                </a:spcBef>
                <a:spcAft>
                  <a:spcPct val="0"/>
                </a:spcAft>
                <a:buNone/>
              </a:pPr>
              <a:t>United States</a:t>
            </a:fld>
            <a:endParaRPr lang="en-US" sz="1200"/>
          </a:p>
        </p:txBody>
      </p:sp>
      <p:sp>
        <p:nvSpPr>
          <p:cNvPr id="59" name="Rectangle 58">
            <a:extLst>
              <a:ext uri="{FF2B5EF4-FFF2-40B4-BE49-F238E27FC236}">
                <a16:creationId xmlns:a16="http://schemas.microsoft.com/office/drawing/2014/main" id="{08C123F8-D869-5BEE-5820-9CCF83E3118B}"/>
              </a:ext>
            </a:extLst>
          </p:cNvPr>
          <p:cNvSpPr/>
          <p:nvPr>
            <p:custDataLst>
              <p:tags r:id="rId52"/>
            </p:custDataLst>
          </p:nvPr>
        </p:nvSpPr>
        <p:spPr bwMode="auto">
          <a:xfrm>
            <a:off x="7131050" y="2371725"/>
            <a:ext cx="214313" cy="160338"/>
          </a:xfrm>
          <a:prstGeom prst="rect">
            <a:avLst/>
          </a:prstGeom>
          <a:solidFill>
            <a:srgbClr val="DFE5EF"/>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60" name="Rectangle 59">
            <a:extLst>
              <a:ext uri="{FF2B5EF4-FFF2-40B4-BE49-F238E27FC236}">
                <a16:creationId xmlns:a16="http://schemas.microsoft.com/office/drawing/2014/main" id="{2B690A10-B1F6-2E67-17D6-82500F151C6D}"/>
              </a:ext>
            </a:extLst>
          </p:cNvPr>
          <p:cNvSpPr/>
          <p:nvPr>
            <p:custDataLst>
              <p:tags r:id="rId53"/>
            </p:custDataLst>
          </p:nvPr>
        </p:nvSpPr>
        <p:spPr bwMode="auto">
          <a:xfrm>
            <a:off x="8255000" y="2371725"/>
            <a:ext cx="214313" cy="160338"/>
          </a:xfrm>
          <a:prstGeom prst="rect">
            <a:avLst/>
          </a:prstGeom>
          <a:solidFill>
            <a:srgbClr val="9DB1CF"/>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61" name="Rectangle 60">
            <a:extLst>
              <a:ext uri="{FF2B5EF4-FFF2-40B4-BE49-F238E27FC236}">
                <a16:creationId xmlns:a16="http://schemas.microsoft.com/office/drawing/2014/main" id="{171F1E3D-16EF-15B2-65FC-0872AFFACE9F}"/>
              </a:ext>
            </a:extLst>
          </p:cNvPr>
          <p:cNvSpPr/>
          <p:nvPr>
            <p:custDataLst>
              <p:tags r:id="rId54"/>
            </p:custDataLst>
          </p:nvPr>
        </p:nvSpPr>
        <p:spPr bwMode="auto">
          <a:xfrm>
            <a:off x="9423400" y="2371725"/>
            <a:ext cx="214313" cy="160338"/>
          </a:xfrm>
          <a:prstGeom prst="rect">
            <a:avLst/>
          </a:prstGeom>
          <a:solidFill>
            <a:schemeClr val="accent6"/>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62" name="Text Placeholder 10">
            <a:extLst>
              <a:ext uri="{FF2B5EF4-FFF2-40B4-BE49-F238E27FC236}">
                <a16:creationId xmlns:a16="http://schemas.microsoft.com/office/drawing/2014/main" id="{CAF9AA88-CD0D-AD8E-3A69-2E209D107007}"/>
              </a:ext>
            </a:extLst>
          </p:cNvPr>
          <p:cNvSpPr txBox="1">
            <a:spLocks/>
          </p:cNvSpPr>
          <p:nvPr>
            <p:custDataLst>
              <p:tags r:id="rId55"/>
            </p:custDataLst>
          </p:nvPr>
        </p:nvSpPr>
        <p:spPr bwMode="auto">
          <a:xfrm>
            <a:off x="7396163" y="2366963"/>
            <a:ext cx="757238"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r>
              <a:rPr lang="en-US" altLang="en-US" sz="1200"/>
              <a:t>&lt; 10 years </a:t>
            </a:r>
            <a:endParaRPr lang="en-US" sz="1200"/>
          </a:p>
        </p:txBody>
      </p:sp>
      <p:sp>
        <p:nvSpPr>
          <p:cNvPr id="63" name="Text Placeholder 10">
            <a:extLst>
              <a:ext uri="{FF2B5EF4-FFF2-40B4-BE49-F238E27FC236}">
                <a16:creationId xmlns:a16="http://schemas.microsoft.com/office/drawing/2014/main" id="{AA92AF1E-7EB4-4D7D-2EE3-10DAC79B0F59}"/>
              </a:ext>
            </a:extLst>
          </p:cNvPr>
          <p:cNvSpPr txBox="1">
            <a:spLocks/>
          </p:cNvSpPr>
          <p:nvPr>
            <p:custDataLst>
              <p:tags r:id="rId56"/>
            </p:custDataLst>
          </p:nvPr>
        </p:nvSpPr>
        <p:spPr bwMode="auto">
          <a:xfrm>
            <a:off x="8520113" y="2366963"/>
            <a:ext cx="801688"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r>
              <a:rPr lang="en-US" altLang="en-US" sz="1200">
                <a:effectLst/>
              </a:rPr>
              <a:t>10-20 years</a:t>
            </a:r>
            <a:endParaRPr lang="en-US" sz="1200"/>
          </a:p>
        </p:txBody>
      </p:sp>
      <p:sp>
        <p:nvSpPr>
          <p:cNvPr id="64" name="Text Placeholder 10">
            <a:extLst>
              <a:ext uri="{FF2B5EF4-FFF2-40B4-BE49-F238E27FC236}">
                <a16:creationId xmlns:a16="http://schemas.microsoft.com/office/drawing/2014/main" id="{6380214A-6AF0-DB1E-2CE0-0A8C0660B256}"/>
              </a:ext>
            </a:extLst>
          </p:cNvPr>
          <p:cNvSpPr txBox="1">
            <a:spLocks/>
          </p:cNvSpPr>
          <p:nvPr>
            <p:custDataLst>
              <p:tags r:id="rId57"/>
            </p:custDataLst>
          </p:nvPr>
        </p:nvSpPr>
        <p:spPr bwMode="auto">
          <a:xfrm>
            <a:off x="9688513" y="2366963"/>
            <a:ext cx="67151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r>
              <a:rPr lang="en-US" altLang="en-US" sz="1200">
                <a:effectLst/>
              </a:rPr>
              <a:t>&gt;20 years</a:t>
            </a:r>
            <a:endParaRPr lang="en-US" sz="1200"/>
          </a:p>
        </p:txBody>
      </p:sp>
      <p:sp>
        <p:nvSpPr>
          <p:cNvPr id="67" name="Rectangle 66">
            <a:extLst>
              <a:ext uri="{FF2B5EF4-FFF2-40B4-BE49-F238E27FC236}">
                <a16:creationId xmlns:a16="http://schemas.microsoft.com/office/drawing/2014/main" id="{506CD912-2352-A069-56CD-50D64B93CFD8}"/>
              </a:ext>
            </a:extLst>
          </p:cNvPr>
          <p:cNvSpPr/>
          <p:nvPr>
            <p:custDataLst>
              <p:tags r:id="rId58"/>
            </p:custDataLst>
          </p:nvPr>
        </p:nvSpPr>
        <p:spPr bwMode="auto">
          <a:xfrm>
            <a:off x="11049000" y="4468813"/>
            <a:ext cx="808038" cy="439738"/>
          </a:xfrm>
          <a:prstGeom prst="rect">
            <a:avLst/>
          </a:prstGeom>
          <a:solidFill>
            <a:srgbClr val="DFE5EF"/>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68" name="Rectangle 67">
            <a:extLst>
              <a:ext uri="{FF2B5EF4-FFF2-40B4-BE49-F238E27FC236}">
                <a16:creationId xmlns:a16="http://schemas.microsoft.com/office/drawing/2014/main" id="{8629E830-F149-0D3D-A568-AE95D0B7B0D2}"/>
              </a:ext>
            </a:extLst>
          </p:cNvPr>
          <p:cNvSpPr/>
          <p:nvPr>
            <p:custDataLst>
              <p:tags r:id="rId59"/>
            </p:custDataLst>
          </p:nvPr>
        </p:nvSpPr>
        <p:spPr bwMode="auto">
          <a:xfrm>
            <a:off x="11049000" y="4008438"/>
            <a:ext cx="808038" cy="460375"/>
          </a:xfrm>
          <a:prstGeom prst="rect">
            <a:avLst/>
          </a:prstGeom>
          <a:solidFill>
            <a:srgbClr val="9DB1CF"/>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69" name="Rectangle 68">
            <a:extLst>
              <a:ext uri="{FF2B5EF4-FFF2-40B4-BE49-F238E27FC236}">
                <a16:creationId xmlns:a16="http://schemas.microsoft.com/office/drawing/2014/main" id="{56B902D6-D7AE-9D8D-E25D-5500361F84DE}"/>
              </a:ext>
            </a:extLst>
          </p:cNvPr>
          <p:cNvSpPr/>
          <p:nvPr>
            <p:custDataLst>
              <p:tags r:id="rId60"/>
            </p:custDataLst>
          </p:nvPr>
        </p:nvSpPr>
        <p:spPr bwMode="auto">
          <a:xfrm>
            <a:off x="11049000" y="2697163"/>
            <a:ext cx="808038" cy="1311275"/>
          </a:xfrm>
          <a:prstGeom prst="rect">
            <a:avLst/>
          </a:prstGeom>
          <a:solidFill>
            <a:schemeClr val="accent6"/>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70" name="Rectangle 69">
            <a:extLst>
              <a:ext uri="{FF2B5EF4-FFF2-40B4-BE49-F238E27FC236}">
                <a16:creationId xmlns:a16="http://schemas.microsoft.com/office/drawing/2014/main" id="{66EF5381-87D5-8273-2066-73C54D557C20}"/>
              </a:ext>
            </a:extLst>
          </p:cNvPr>
          <p:cNvSpPr/>
          <p:nvPr>
            <p:custDataLst>
              <p:tags r:id="rId61"/>
            </p:custDataLst>
          </p:nvPr>
        </p:nvSpPr>
        <p:spPr bwMode="auto">
          <a:xfrm>
            <a:off x="10239375" y="4465638"/>
            <a:ext cx="809625" cy="442913"/>
          </a:xfrm>
          <a:prstGeom prst="rect">
            <a:avLst/>
          </a:prstGeom>
          <a:solidFill>
            <a:srgbClr val="DFE5EF"/>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71" name="Rectangle 70">
            <a:extLst>
              <a:ext uri="{FF2B5EF4-FFF2-40B4-BE49-F238E27FC236}">
                <a16:creationId xmlns:a16="http://schemas.microsoft.com/office/drawing/2014/main" id="{D2E478BD-43CD-AC60-A5A8-0E771295E9EA}"/>
              </a:ext>
            </a:extLst>
          </p:cNvPr>
          <p:cNvSpPr/>
          <p:nvPr>
            <p:custDataLst>
              <p:tags r:id="rId62"/>
            </p:custDataLst>
          </p:nvPr>
        </p:nvSpPr>
        <p:spPr bwMode="auto">
          <a:xfrm>
            <a:off x="10239375" y="3900488"/>
            <a:ext cx="809625" cy="565150"/>
          </a:xfrm>
          <a:prstGeom prst="rect">
            <a:avLst/>
          </a:prstGeom>
          <a:solidFill>
            <a:srgbClr val="9DB1CF"/>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72" name="Rectangle 71">
            <a:extLst>
              <a:ext uri="{FF2B5EF4-FFF2-40B4-BE49-F238E27FC236}">
                <a16:creationId xmlns:a16="http://schemas.microsoft.com/office/drawing/2014/main" id="{2B6EB8B5-F8F5-F33E-81FC-9020A8A59706}"/>
              </a:ext>
            </a:extLst>
          </p:cNvPr>
          <p:cNvSpPr/>
          <p:nvPr>
            <p:custDataLst>
              <p:tags r:id="rId63"/>
            </p:custDataLst>
          </p:nvPr>
        </p:nvSpPr>
        <p:spPr bwMode="auto">
          <a:xfrm>
            <a:off x="10239375" y="2714625"/>
            <a:ext cx="809625" cy="1185863"/>
          </a:xfrm>
          <a:prstGeom prst="rect">
            <a:avLst/>
          </a:prstGeom>
          <a:solidFill>
            <a:schemeClr val="accent6"/>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73" name="Rectangle 72">
            <a:extLst>
              <a:ext uri="{FF2B5EF4-FFF2-40B4-BE49-F238E27FC236}">
                <a16:creationId xmlns:a16="http://schemas.microsoft.com/office/drawing/2014/main" id="{E3F13CBF-6EA7-99BC-8733-2E2DEB880905}"/>
              </a:ext>
            </a:extLst>
          </p:cNvPr>
          <p:cNvSpPr/>
          <p:nvPr>
            <p:custDataLst>
              <p:tags r:id="rId64"/>
            </p:custDataLst>
          </p:nvPr>
        </p:nvSpPr>
        <p:spPr bwMode="auto">
          <a:xfrm>
            <a:off x="9431338" y="4084638"/>
            <a:ext cx="808038" cy="823913"/>
          </a:xfrm>
          <a:prstGeom prst="rect">
            <a:avLst/>
          </a:prstGeom>
          <a:solidFill>
            <a:srgbClr val="DFE5EF"/>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74" name="Rectangle 73">
            <a:extLst>
              <a:ext uri="{FF2B5EF4-FFF2-40B4-BE49-F238E27FC236}">
                <a16:creationId xmlns:a16="http://schemas.microsoft.com/office/drawing/2014/main" id="{AD910B53-61D7-A2FE-65A3-BDCBE0B127CE}"/>
              </a:ext>
            </a:extLst>
          </p:cNvPr>
          <p:cNvSpPr/>
          <p:nvPr>
            <p:custDataLst>
              <p:tags r:id="rId65"/>
            </p:custDataLst>
          </p:nvPr>
        </p:nvSpPr>
        <p:spPr bwMode="auto">
          <a:xfrm>
            <a:off x="9431338" y="3425825"/>
            <a:ext cx="808038" cy="658813"/>
          </a:xfrm>
          <a:prstGeom prst="rect">
            <a:avLst/>
          </a:prstGeom>
          <a:solidFill>
            <a:srgbClr val="9DB1CF"/>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75" name="Rectangle 74">
            <a:extLst>
              <a:ext uri="{FF2B5EF4-FFF2-40B4-BE49-F238E27FC236}">
                <a16:creationId xmlns:a16="http://schemas.microsoft.com/office/drawing/2014/main" id="{883EEDAA-7847-4CA0-8846-1CC8611E3D4E}"/>
              </a:ext>
            </a:extLst>
          </p:cNvPr>
          <p:cNvSpPr/>
          <p:nvPr>
            <p:custDataLst>
              <p:tags r:id="rId66"/>
            </p:custDataLst>
          </p:nvPr>
        </p:nvSpPr>
        <p:spPr bwMode="auto">
          <a:xfrm>
            <a:off x="9431338" y="2697163"/>
            <a:ext cx="808038" cy="728663"/>
          </a:xfrm>
          <a:prstGeom prst="rect">
            <a:avLst/>
          </a:prstGeom>
          <a:solidFill>
            <a:schemeClr val="accent6"/>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76" name="Rectangle 75">
            <a:extLst>
              <a:ext uri="{FF2B5EF4-FFF2-40B4-BE49-F238E27FC236}">
                <a16:creationId xmlns:a16="http://schemas.microsoft.com/office/drawing/2014/main" id="{790D0F8B-79CC-DE7A-3543-719F2D64B04C}"/>
              </a:ext>
            </a:extLst>
          </p:cNvPr>
          <p:cNvSpPr/>
          <p:nvPr>
            <p:custDataLst>
              <p:tags r:id="rId67"/>
            </p:custDataLst>
          </p:nvPr>
        </p:nvSpPr>
        <p:spPr bwMode="auto">
          <a:xfrm>
            <a:off x="8623300" y="3724275"/>
            <a:ext cx="808038" cy="1184275"/>
          </a:xfrm>
          <a:prstGeom prst="rect">
            <a:avLst/>
          </a:prstGeom>
          <a:solidFill>
            <a:srgbClr val="DFE5EF"/>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77" name="Rectangle 76">
            <a:extLst>
              <a:ext uri="{FF2B5EF4-FFF2-40B4-BE49-F238E27FC236}">
                <a16:creationId xmlns:a16="http://schemas.microsoft.com/office/drawing/2014/main" id="{636A88A3-EBC4-3664-8BAA-D94F973AEA89}"/>
              </a:ext>
            </a:extLst>
          </p:cNvPr>
          <p:cNvSpPr/>
          <p:nvPr>
            <p:custDataLst>
              <p:tags r:id="rId68"/>
            </p:custDataLst>
          </p:nvPr>
        </p:nvSpPr>
        <p:spPr bwMode="auto">
          <a:xfrm>
            <a:off x="8623300" y="3316288"/>
            <a:ext cx="808038" cy="407988"/>
          </a:xfrm>
          <a:prstGeom prst="rect">
            <a:avLst/>
          </a:prstGeom>
          <a:solidFill>
            <a:srgbClr val="9DB1CF"/>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78" name="Rectangle 77">
            <a:extLst>
              <a:ext uri="{FF2B5EF4-FFF2-40B4-BE49-F238E27FC236}">
                <a16:creationId xmlns:a16="http://schemas.microsoft.com/office/drawing/2014/main" id="{08AC9AAC-DA95-66AC-EE36-39370A0A856C}"/>
              </a:ext>
            </a:extLst>
          </p:cNvPr>
          <p:cNvSpPr/>
          <p:nvPr>
            <p:custDataLst>
              <p:tags r:id="rId69"/>
            </p:custDataLst>
          </p:nvPr>
        </p:nvSpPr>
        <p:spPr bwMode="auto">
          <a:xfrm>
            <a:off x="8623300" y="2697163"/>
            <a:ext cx="808038" cy="619125"/>
          </a:xfrm>
          <a:prstGeom prst="rect">
            <a:avLst/>
          </a:prstGeom>
          <a:solidFill>
            <a:schemeClr val="accent6"/>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79" name="Rectangle 78">
            <a:extLst>
              <a:ext uri="{FF2B5EF4-FFF2-40B4-BE49-F238E27FC236}">
                <a16:creationId xmlns:a16="http://schemas.microsoft.com/office/drawing/2014/main" id="{9D238FD8-1393-4E14-8734-929DD884177F}"/>
              </a:ext>
            </a:extLst>
          </p:cNvPr>
          <p:cNvSpPr/>
          <p:nvPr>
            <p:custDataLst>
              <p:tags r:id="rId70"/>
            </p:custDataLst>
          </p:nvPr>
        </p:nvSpPr>
        <p:spPr bwMode="auto">
          <a:xfrm>
            <a:off x="7815263" y="3922713"/>
            <a:ext cx="808038" cy="985838"/>
          </a:xfrm>
          <a:prstGeom prst="rect">
            <a:avLst/>
          </a:prstGeom>
          <a:solidFill>
            <a:srgbClr val="DFE5EF"/>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80" name="Rectangle 79">
            <a:extLst>
              <a:ext uri="{FF2B5EF4-FFF2-40B4-BE49-F238E27FC236}">
                <a16:creationId xmlns:a16="http://schemas.microsoft.com/office/drawing/2014/main" id="{669E4C09-0EF2-2C1A-B684-1AFC4ED42195}"/>
              </a:ext>
            </a:extLst>
          </p:cNvPr>
          <p:cNvSpPr/>
          <p:nvPr>
            <p:custDataLst>
              <p:tags r:id="rId71"/>
            </p:custDataLst>
          </p:nvPr>
        </p:nvSpPr>
        <p:spPr bwMode="auto">
          <a:xfrm>
            <a:off x="7815263" y="3389313"/>
            <a:ext cx="808038" cy="533400"/>
          </a:xfrm>
          <a:prstGeom prst="rect">
            <a:avLst/>
          </a:prstGeom>
          <a:solidFill>
            <a:srgbClr val="9DB1CF"/>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81" name="Rectangle 80">
            <a:extLst>
              <a:ext uri="{FF2B5EF4-FFF2-40B4-BE49-F238E27FC236}">
                <a16:creationId xmlns:a16="http://schemas.microsoft.com/office/drawing/2014/main" id="{0DF27C6F-2153-DCD1-5C18-F5C801853CC3}"/>
              </a:ext>
            </a:extLst>
          </p:cNvPr>
          <p:cNvSpPr/>
          <p:nvPr>
            <p:custDataLst>
              <p:tags r:id="rId72"/>
            </p:custDataLst>
          </p:nvPr>
        </p:nvSpPr>
        <p:spPr bwMode="auto">
          <a:xfrm>
            <a:off x="7815263" y="2697163"/>
            <a:ext cx="808038" cy="692150"/>
          </a:xfrm>
          <a:prstGeom prst="rect">
            <a:avLst/>
          </a:prstGeom>
          <a:solidFill>
            <a:schemeClr val="accent6"/>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82" name="Rectangle 81">
            <a:extLst>
              <a:ext uri="{FF2B5EF4-FFF2-40B4-BE49-F238E27FC236}">
                <a16:creationId xmlns:a16="http://schemas.microsoft.com/office/drawing/2014/main" id="{63F37478-FC91-DED4-0BFF-1991E0DF7DA6}"/>
              </a:ext>
            </a:extLst>
          </p:cNvPr>
          <p:cNvSpPr/>
          <p:nvPr>
            <p:custDataLst>
              <p:tags r:id="rId73"/>
            </p:custDataLst>
          </p:nvPr>
        </p:nvSpPr>
        <p:spPr bwMode="auto">
          <a:xfrm>
            <a:off x="7005638" y="3803650"/>
            <a:ext cx="809625" cy="1104900"/>
          </a:xfrm>
          <a:prstGeom prst="rect">
            <a:avLst/>
          </a:prstGeom>
          <a:solidFill>
            <a:srgbClr val="DFE5EF"/>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83" name="Rectangle 82">
            <a:extLst>
              <a:ext uri="{FF2B5EF4-FFF2-40B4-BE49-F238E27FC236}">
                <a16:creationId xmlns:a16="http://schemas.microsoft.com/office/drawing/2014/main" id="{CD25EED1-69D4-494B-3F6B-E4D595D3CEA5}"/>
              </a:ext>
            </a:extLst>
          </p:cNvPr>
          <p:cNvSpPr/>
          <p:nvPr>
            <p:custDataLst>
              <p:tags r:id="rId74"/>
            </p:custDataLst>
          </p:nvPr>
        </p:nvSpPr>
        <p:spPr bwMode="auto">
          <a:xfrm>
            <a:off x="7005638" y="3224213"/>
            <a:ext cx="809625" cy="579438"/>
          </a:xfrm>
          <a:prstGeom prst="rect">
            <a:avLst/>
          </a:prstGeom>
          <a:solidFill>
            <a:srgbClr val="9DB1CF"/>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84" name="Rectangle 83">
            <a:extLst>
              <a:ext uri="{FF2B5EF4-FFF2-40B4-BE49-F238E27FC236}">
                <a16:creationId xmlns:a16="http://schemas.microsoft.com/office/drawing/2014/main" id="{4F8A144F-AB0B-2723-C387-FF7DBA62BD6C}"/>
              </a:ext>
            </a:extLst>
          </p:cNvPr>
          <p:cNvSpPr/>
          <p:nvPr>
            <p:custDataLst>
              <p:tags r:id="rId75"/>
            </p:custDataLst>
          </p:nvPr>
        </p:nvSpPr>
        <p:spPr bwMode="auto">
          <a:xfrm>
            <a:off x="7005638" y="2684463"/>
            <a:ext cx="809625" cy="539750"/>
          </a:xfrm>
          <a:prstGeom prst="rect">
            <a:avLst/>
          </a:prstGeom>
          <a:solidFill>
            <a:schemeClr val="accent6"/>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85" name="Rectangle 84">
            <a:extLst>
              <a:ext uri="{FF2B5EF4-FFF2-40B4-BE49-F238E27FC236}">
                <a16:creationId xmlns:a16="http://schemas.microsoft.com/office/drawing/2014/main" id="{0F1CC3C5-FA75-5E98-D1FE-168117A72D81}"/>
              </a:ext>
            </a:extLst>
          </p:cNvPr>
          <p:cNvSpPr/>
          <p:nvPr>
            <p:custDataLst>
              <p:tags r:id="rId76"/>
            </p:custDataLst>
          </p:nvPr>
        </p:nvSpPr>
        <p:spPr bwMode="auto">
          <a:xfrm>
            <a:off x="6197599" y="4176713"/>
            <a:ext cx="808038" cy="731838"/>
          </a:xfrm>
          <a:prstGeom prst="rect">
            <a:avLst/>
          </a:prstGeom>
          <a:solidFill>
            <a:srgbClr val="DFE5EF"/>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86" name="Rectangle 85">
            <a:extLst>
              <a:ext uri="{FF2B5EF4-FFF2-40B4-BE49-F238E27FC236}">
                <a16:creationId xmlns:a16="http://schemas.microsoft.com/office/drawing/2014/main" id="{E9B26072-0332-04E0-E1E8-4CDDB5E9A8E9}"/>
              </a:ext>
            </a:extLst>
          </p:cNvPr>
          <p:cNvSpPr/>
          <p:nvPr>
            <p:custDataLst>
              <p:tags r:id="rId77"/>
            </p:custDataLst>
          </p:nvPr>
        </p:nvSpPr>
        <p:spPr bwMode="auto">
          <a:xfrm>
            <a:off x="6197599" y="3663950"/>
            <a:ext cx="808038" cy="512763"/>
          </a:xfrm>
          <a:prstGeom prst="rect">
            <a:avLst/>
          </a:prstGeom>
          <a:solidFill>
            <a:srgbClr val="9DB1CF"/>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87" name="Rectangle 86">
            <a:extLst>
              <a:ext uri="{FF2B5EF4-FFF2-40B4-BE49-F238E27FC236}">
                <a16:creationId xmlns:a16="http://schemas.microsoft.com/office/drawing/2014/main" id="{80647DF2-B32F-FB2C-38AF-58E4F1FA67F8}"/>
              </a:ext>
            </a:extLst>
          </p:cNvPr>
          <p:cNvSpPr/>
          <p:nvPr>
            <p:custDataLst>
              <p:tags r:id="rId78"/>
            </p:custDataLst>
          </p:nvPr>
        </p:nvSpPr>
        <p:spPr bwMode="auto">
          <a:xfrm>
            <a:off x="6197599" y="2697163"/>
            <a:ext cx="808038" cy="966788"/>
          </a:xfrm>
          <a:prstGeom prst="rect">
            <a:avLst/>
          </a:prstGeom>
          <a:solidFill>
            <a:schemeClr val="accent6"/>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cxnSp>
        <p:nvCxnSpPr>
          <p:cNvPr id="88" name="Straight Connector 87">
            <a:extLst>
              <a:ext uri="{FF2B5EF4-FFF2-40B4-BE49-F238E27FC236}">
                <a16:creationId xmlns:a16="http://schemas.microsoft.com/office/drawing/2014/main" id="{955B1BA5-84D0-9162-D814-326AD137F05D}"/>
              </a:ext>
            </a:extLst>
          </p:cNvPr>
          <p:cNvCxnSpPr/>
          <p:nvPr>
            <p:custDataLst>
              <p:tags r:id="rId79"/>
            </p:custDataLst>
          </p:nvPr>
        </p:nvCxnSpPr>
        <p:spPr bwMode="auto">
          <a:xfrm>
            <a:off x="6192838" y="4908550"/>
            <a:ext cx="5668963"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sp>
        <p:nvSpPr>
          <p:cNvPr id="114" name="Text Placeholder 10">
            <a:extLst>
              <a:ext uri="{FF2B5EF4-FFF2-40B4-BE49-F238E27FC236}">
                <a16:creationId xmlns:a16="http://schemas.microsoft.com/office/drawing/2014/main" id="{091F3A45-E1D0-A817-98EA-7B35C40FFE5C}"/>
              </a:ext>
            </a:extLst>
          </p:cNvPr>
          <p:cNvSpPr txBox="1">
            <a:spLocks/>
          </p:cNvSpPr>
          <p:nvPr>
            <p:custDataLst>
              <p:tags r:id="rId80"/>
            </p:custDataLst>
          </p:nvPr>
        </p:nvSpPr>
        <p:spPr bwMode="gray">
          <a:xfrm>
            <a:off x="6427788" y="3089275"/>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E4CE4258-4E88-4950-9AAC-AEAD450640D0}" type="datetime'''''''4''4''''''''''''''''''''''%'''''''''''''''''''''''''">
              <a:rPr lang="en-US" altLang="en-US" sz="1200" smtClean="0">
                <a:solidFill>
                  <a:schemeClr val="bg1"/>
                </a:solidFill>
              </a:rPr>
              <a:pPr marL="0" indent="0" algn="ctr">
                <a:spcBef>
                  <a:spcPct val="0"/>
                </a:spcBef>
                <a:spcAft>
                  <a:spcPct val="0"/>
                </a:spcAft>
                <a:buNone/>
              </a:pPr>
              <a:t>44%</a:t>
            </a:fld>
            <a:endParaRPr lang="en-US" sz="1200">
              <a:solidFill>
                <a:schemeClr val="bg1"/>
              </a:solidFill>
            </a:endParaRPr>
          </a:p>
        </p:txBody>
      </p:sp>
      <p:sp>
        <p:nvSpPr>
          <p:cNvPr id="112" name="Text Placeholder 10">
            <a:extLst>
              <a:ext uri="{FF2B5EF4-FFF2-40B4-BE49-F238E27FC236}">
                <a16:creationId xmlns:a16="http://schemas.microsoft.com/office/drawing/2014/main" id="{86B48305-A178-B332-EAEF-6CA377BFEC1B}"/>
              </a:ext>
            </a:extLst>
          </p:cNvPr>
          <p:cNvSpPr txBox="1">
            <a:spLocks/>
          </p:cNvSpPr>
          <p:nvPr>
            <p:custDataLst>
              <p:tags r:id="rId81"/>
            </p:custDataLst>
          </p:nvPr>
        </p:nvSpPr>
        <p:spPr bwMode="gray">
          <a:xfrm>
            <a:off x="6427788" y="3829050"/>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0F7E3A0F-4EDC-4B2D-A607-49379336E2AE}" type="datetime'''''''''''''2''''''''''''3''''''''''''''%'''''''''">
              <a:rPr lang="en-US" altLang="en-US" sz="1200" smtClean="0">
                <a:solidFill>
                  <a:srgbClr val="000000"/>
                </a:solidFill>
              </a:rPr>
              <a:pPr marL="0" indent="0" algn="ctr">
                <a:spcBef>
                  <a:spcPct val="0"/>
                </a:spcBef>
                <a:spcAft>
                  <a:spcPct val="0"/>
                </a:spcAft>
                <a:buNone/>
              </a:pPr>
              <a:t>23%</a:t>
            </a:fld>
            <a:endParaRPr lang="en-US" sz="1200">
              <a:solidFill>
                <a:srgbClr val="000000"/>
              </a:solidFill>
            </a:endParaRPr>
          </a:p>
        </p:txBody>
      </p:sp>
      <p:sp>
        <p:nvSpPr>
          <p:cNvPr id="107" name="Text Placeholder 10">
            <a:extLst>
              <a:ext uri="{FF2B5EF4-FFF2-40B4-BE49-F238E27FC236}">
                <a16:creationId xmlns:a16="http://schemas.microsoft.com/office/drawing/2014/main" id="{AE136348-499D-5991-F7E9-87CBD33A0358}"/>
              </a:ext>
            </a:extLst>
          </p:cNvPr>
          <p:cNvSpPr txBox="1">
            <a:spLocks/>
          </p:cNvSpPr>
          <p:nvPr>
            <p:custDataLst>
              <p:tags r:id="rId82"/>
            </p:custDataLst>
          </p:nvPr>
        </p:nvSpPr>
        <p:spPr bwMode="auto">
          <a:xfrm>
            <a:off x="6510338" y="4959350"/>
            <a:ext cx="182563" cy="3937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945702D4-AB0E-482F-BEAC-3E936F8893C8}" type="datetime'''''''W''''''o''r''''''''l''''''''''''''''''''''''''''d'''">
              <a:rPr lang="en-US" altLang="en-US" sz="1200" smtClean="0"/>
              <a:pPr marL="0" indent="0" algn="r">
                <a:spcBef>
                  <a:spcPct val="0"/>
                </a:spcBef>
                <a:spcAft>
                  <a:spcPct val="0"/>
                </a:spcAft>
                <a:buNone/>
              </a:pPr>
              <a:t>World</a:t>
            </a:fld>
            <a:endParaRPr lang="en-US" sz="1200"/>
          </a:p>
        </p:txBody>
      </p:sp>
      <p:sp>
        <p:nvSpPr>
          <p:cNvPr id="105" name="Text Placeholder 10">
            <a:extLst>
              <a:ext uri="{FF2B5EF4-FFF2-40B4-BE49-F238E27FC236}">
                <a16:creationId xmlns:a16="http://schemas.microsoft.com/office/drawing/2014/main" id="{D7CB478D-2D22-D453-5030-9B723A1BBEF0}"/>
              </a:ext>
            </a:extLst>
          </p:cNvPr>
          <p:cNvSpPr txBox="1">
            <a:spLocks/>
          </p:cNvSpPr>
          <p:nvPr>
            <p:custDataLst>
              <p:tags r:id="rId83"/>
            </p:custDataLst>
          </p:nvPr>
        </p:nvSpPr>
        <p:spPr bwMode="gray">
          <a:xfrm>
            <a:off x="7237413" y="2863850"/>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520D747A-F9CD-4A7E-A310-B44B0BA58A1C}" type="datetime'2''''''''4''''''''''''''''''''''%'''''">
              <a:rPr lang="en-US" altLang="en-US" sz="1200" smtClean="0">
                <a:solidFill>
                  <a:schemeClr val="bg1"/>
                </a:solidFill>
              </a:rPr>
              <a:pPr marL="0" indent="0" algn="ctr">
                <a:spcBef>
                  <a:spcPct val="0"/>
                </a:spcBef>
                <a:spcAft>
                  <a:spcPct val="0"/>
                </a:spcAft>
                <a:buNone/>
              </a:pPr>
              <a:t>24%</a:t>
            </a:fld>
            <a:endParaRPr lang="en-US" sz="1200">
              <a:solidFill>
                <a:schemeClr val="bg1"/>
              </a:solidFill>
            </a:endParaRPr>
          </a:p>
        </p:txBody>
      </p:sp>
      <p:sp>
        <p:nvSpPr>
          <p:cNvPr id="116" name="Text Placeholder 10">
            <a:extLst>
              <a:ext uri="{FF2B5EF4-FFF2-40B4-BE49-F238E27FC236}">
                <a16:creationId xmlns:a16="http://schemas.microsoft.com/office/drawing/2014/main" id="{3C333AE7-590D-71F7-D5BE-6FF07D9B08F4}"/>
              </a:ext>
            </a:extLst>
          </p:cNvPr>
          <p:cNvSpPr txBox="1">
            <a:spLocks/>
          </p:cNvSpPr>
          <p:nvPr>
            <p:custDataLst>
              <p:tags r:id="rId84"/>
            </p:custDataLst>
          </p:nvPr>
        </p:nvSpPr>
        <p:spPr bwMode="gray">
          <a:xfrm>
            <a:off x="8853488" y="2916238"/>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6B9AE438-58D4-49E7-B079-BE498E7A8FB6}" type="datetime'''''''''2''''''''''''''''8''''''''%'''">
              <a:rPr lang="en-US" altLang="en-US" sz="1200" smtClean="0">
                <a:solidFill>
                  <a:schemeClr val="bg1"/>
                </a:solidFill>
              </a:rPr>
              <a:pPr marL="0" indent="0" algn="ctr">
                <a:spcBef>
                  <a:spcPct val="0"/>
                </a:spcBef>
                <a:spcAft>
                  <a:spcPct val="0"/>
                </a:spcAft>
                <a:buNone/>
              </a:pPr>
              <a:t>28%</a:t>
            </a:fld>
            <a:endParaRPr lang="en-US" sz="1200">
              <a:solidFill>
                <a:schemeClr val="bg1"/>
              </a:solidFill>
            </a:endParaRPr>
          </a:p>
        </p:txBody>
      </p:sp>
      <p:sp>
        <p:nvSpPr>
          <p:cNvPr id="94" name="Text Placeholder 10">
            <a:extLst>
              <a:ext uri="{FF2B5EF4-FFF2-40B4-BE49-F238E27FC236}">
                <a16:creationId xmlns:a16="http://schemas.microsoft.com/office/drawing/2014/main" id="{3A370908-725F-7B68-8EBF-5C9B3D27F09C}"/>
              </a:ext>
            </a:extLst>
          </p:cNvPr>
          <p:cNvSpPr txBox="1">
            <a:spLocks/>
          </p:cNvSpPr>
          <p:nvPr>
            <p:custDataLst>
              <p:tags r:id="rId85"/>
            </p:custDataLst>
          </p:nvPr>
        </p:nvSpPr>
        <p:spPr bwMode="gray">
          <a:xfrm>
            <a:off x="8853488" y="4225925"/>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1943FD32-AA4B-4203-836D-C4FD22705EE4}" type="datetime'''''''''''''''''5''''''''''''4''''''''''''''%'''''''''''''''''">
              <a:rPr lang="en-US" altLang="en-US" sz="1200" smtClean="0"/>
              <a:pPr marL="0" indent="0" algn="ctr">
                <a:spcBef>
                  <a:spcPct val="0"/>
                </a:spcBef>
                <a:spcAft>
                  <a:spcPct val="0"/>
                </a:spcAft>
                <a:buNone/>
              </a:pPr>
              <a:t>54%</a:t>
            </a:fld>
            <a:endParaRPr lang="en-US" sz="1200"/>
          </a:p>
        </p:txBody>
      </p:sp>
      <p:sp>
        <p:nvSpPr>
          <p:cNvPr id="95" name="Text Placeholder 10">
            <a:extLst>
              <a:ext uri="{FF2B5EF4-FFF2-40B4-BE49-F238E27FC236}">
                <a16:creationId xmlns:a16="http://schemas.microsoft.com/office/drawing/2014/main" id="{94FE08DE-B81C-B80B-F8D0-1792C8F1CFCE}"/>
              </a:ext>
            </a:extLst>
          </p:cNvPr>
          <p:cNvSpPr txBox="1">
            <a:spLocks/>
          </p:cNvSpPr>
          <p:nvPr>
            <p:custDataLst>
              <p:tags r:id="rId86"/>
            </p:custDataLst>
          </p:nvPr>
        </p:nvSpPr>
        <p:spPr bwMode="auto">
          <a:xfrm>
            <a:off x="8936038" y="4959350"/>
            <a:ext cx="182563" cy="32861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258B2079-9681-44C3-8E81-E5FBB6DC49BC}" type="datetime'''''''''''''''''''''I''n''di''''''a'''''''''''''''''''''''''">
              <a:rPr lang="en-US" altLang="en-US" sz="1200" smtClean="0"/>
              <a:pPr marL="0" indent="0" algn="r">
                <a:spcBef>
                  <a:spcPct val="0"/>
                </a:spcBef>
                <a:spcAft>
                  <a:spcPct val="0"/>
                </a:spcAft>
                <a:buNone/>
              </a:pPr>
              <a:t>India</a:t>
            </a:fld>
            <a:endParaRPr lang="en-US" sz="1200"/>
          </a:p>
        </p:txBody>
      </p:sp>
      <p:sp>
        <p:nvSpPr>
          <p:cNvPr id="91" name="Text Placeholder 10">
            <a:extLst>
              <a:ext uri="{FF2B5EF4-FFF2-40B4-BE49-F238E27FC236}">
                <a16:creationId xmlns:a16="http://schemas.microsoft.com/office/drawing/2014/main" id="{26CD3E07-771F-77A8-9C13-0B608D8F4F7C}"/>
              </a:ext>
            </a:extLst>
          </p:cNvPr>
          <p:cNvSpPr txBox="1">
            <a:spLocks/>
          </p:cNvSpPr>
          <p:nvPr>
            <p:custDataLst>
              <p:tags r:id="rId87"/>
            </p:custDataLst>
          </p:nvPr>
        </p:nvSpPr>
        <p:spPr bwMode="auto">
          <a:xfrm>
            <a:off x="8128000" y="4959350"/>
            <a:ext cx="182563" cy="101441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9C301319-98BF-4B84-9A74-7EFBD9A9DBF9}" type="datetime'S''''''ou''''''''''th''e''a''''''s''''t'''''' ''''''A''''sia'">
              <a:rPr lang="en-US" altLang="en-US" sz="1200" smtClean="0"/>
              <a:pPr marL="0" indent="0" algn="r">
                <a:spcBef>
                  <a:spcPct val="0"/>
                </a:spcBef>
                <a:spcAft>
                  <a:spcPct val="0"/>
                </a:spcAft>
                <a:buNone/>
              </a:pPr>
              <a:t>Southeast Asia</a:t>
            </a:fld>
            <a:endParaRPr lang="en-US" sz="1200"/>
          </a:p>
        </p:txBody>
      </p:sp>
      <p:sp>
        <p:nvSpPr>
          <p:cNvPr id="97" name="Text Placeholder 10">
            <a:extLst>
              <a:ext uri="{FF2B5EF4-FFF2-40B4-BE49-F238E27FC236}">
                <a16:creationId xmlns:a16="http://schemas.microsoft.com/office/drawing/2014/main" id="{233B36ED-2BF6-DE23-9E4B-B117404D841F}"/>
              </a:ext>
            </a:extLst>
          </p:cNvPr>
          <p:cNvSpPr txBox="1">
            <a:spLocks/>
          </p:cNvSpPr>
          <p:nvPr>
            <p:custDataLst>
              <p:tags r:id="rId88"/>
            </p:custDataLst>
          </p:nvPr>
        </p:nvSpPr>
        <p:spPr bwMode="gray">
          <a:xfrm>
            <a:off x="9661525" y="2970213"/>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28F3973B-5D8E-4987-8430-06FC67E41717}" type="datetime'''''''''''''''''''''''33''''''''''''''''%'''''''''''''''''''">
              <a:rPr lang="en-US" altLang="en-US" sz="1200" smtClean="0">
                <a:solidFill>
                  <a:schemeClr val="bg1"/>
                </a:solidFill>
              </a:rPr>
              <a:pPr marL="0" indent="0" algn="ctr">
                <a:spcBef>
                  <a:spcPct val="0"/>
                </a:spcBef>
                <a:spcAft>
                  <a:spcPct val="0"/>
                </a:spcAft>
                <a:buNone/>
              </a:pPr>
              <a:t>33%</a:t>
            </a:fld>
            <a:endParaRPr lang="en-US" sz="1200">
              <a:solidFill>
                <a:schemeClr val="bg1"/>
              </a:solidFill>
            </a:endParaRPr>
          </a:p>
        </p:txBody>
      </p:sp>
      <p:sp>
        <p:nvSpPr>
          <p:cNvPr id="89" name="Text Placeholder 10">
            <a:extLst>
              <a:ext uri="{FF2B5EF4-FFF2-40B4-BE49-F238E27FC236}">
                <a16:creationId xmlns:a16="http://schemas.microsoft.com/office/drawing/2014/main" id="{EF4A3FEC-7455-77D7-4DC6-0DE256D9ED33}"/>
              </a:ext>
            </a:extLst>
          </p:cNvPr>
          <p:cNvSpPr txBox="1">
            <a:spLocks/>
          </p:cNvSpPr>
          <p:nvPr>
            <p:custDataLst>
              <p:tags r:id="rId89"/>
            </p:custDataLst>
          </p:nvPr>
        </p:nvSpPr>
        <p:spPr bwMode="gray">
          <a:xfrm>
            <a:off x="8853488" y="3429000"/>
            <a:ext cx="347663" cy="182563"/>
          </a:xfrm>
          <a:prstGeom prst="rect">
            <a:avLst/>
          </a:prstGeom>
          <a:noFill/>
          <a:ln>
            <a:noFill/>
          </a:ln>
          <a:effectLst/>
          <a:extLst>
            <a:ext uri="{909E8E84-426E-40DD-AFC4-6F175D3DCCD1}">
              <a14:hiddenFill xmlns:a14="http://schemas.microsoft.com/office/drawing/2010/main">
                <a:solidFill>
                  <a:schemeClr val="accent2"/>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BC32B46F-A657-49B3-9BC1-99D252910F1C}" type="datetime'''1''8%'''''''''''''">
              <a:rPr lang="en-US" altLang="en-US" sz="1200" smtClean="0">
                <a:solidFill>
                  <a:srgbClr val="000000"/>
                </a:solidFill>
              </a:rPr>
              <a:pPr marL="0" indent="0" algn="ctr">
                <a:spcBef>
                  <a:spcPct val="0"/>
                </a:spcBef>
                <a:spcAft>
                  <a:spcPct val="0"/>
                </a:spcAft>
                <a:buNone/>
              </a:pPr>
              <a:t>18%</a:t>
            </a:fld>
            <a:endParaRPr lang="en-US" sz="1200">
              <a:solidFill>
                <a:srgbClr val="000000"/>
              </a:solidFill>
            </a:endParaRPr>
          </a:p>
        </p:txBody>
      </p:sp>
      <p:sp>
        <p:nvSpPr>
          <p:cNvPr id="99" name="Text Placeholder 10">
            <a:extLst>
              <a:ext uri="{FF2B5EF4-FFF2-40B4-BE49-F238E27FC236}">
                <a16:creationId xmlns:a16="http://schemas.microsoft.com/office/drawing/2014/main" id="{7D67114D-0BC5-A195-C8A4-A4D09F8B60DD}"/>
              </a:ext>
            </a:extLst>
          </p:cNvPr>
          <p:cNvSpPr txBox="1">
            <a:spLocks/>
          </p:cNvSpPr>
          <p:nvPr>
            <p:custDataLst>
              <p:tags r:id="rId90"/>
            </p:custDataLst>
          </p:nvPr>
        </p:nvSpPr>
        <p:spPr bwMode="gray">
          <a:xfrm>
            <a:off x="9661525" y="3663950"/>
            <a:ext cx="347663" cy="182563"/>
          </a:xfrm>
          <a:prstGeom prst="rect">
            <a:avLst/>
          </a:prstGeom>
          <a:noFill/>
          <a:ln>
            <a:noFill/>
          </a:ln>
          <a:effectLst/>
          <a:extLst>
            <a:ext uri="{909E8E84-426E-40DD-AFC4-6F175D3DCCD1}">
              <a14:hiddenFill xmlns:a14="http://schemas.microsoft.com/office/drawing/2010/main">
                <a:solidFill>
                  <a:schemeClr val="accent2"/>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513803E2-6796-41E3-95A8-EF44CF0A6728}" type="datetime'''''''''''''''''''''''''''''''''''''''3''''''''''''0''''%'">
              <a:rPr lang="en-US" altLang="en-US" sz="1200" smtClean="0">
                <a:solidFill>
                  <a:srgbClr val="000000"/>
                </a:solidFill>
              </a:rPr>
              <a:pPr marL="0" indent="0" algn="ctr">
                <a:spcBef>
                  <a:spcPct val="0"/>
                </a:spcBef>
                <a:spcAft>
                  <a:spcPct val="0"/>
                </a:spcAft>
                <a:buNone/>
              </a:pPr>
              <a:t>30%</a:t>
            </a:fld>
            <a:endParaRPr lang="en-US" sz="1200">
              <a:solidFill>
                <a:srgbClr val="000000"/>
              </a:solidFill>
            </a:endParaRPr>
          </a:p>
        </p:txBody>
      </p:sp>
      <p:sp>
        <p:nvSpPr>
          <p:cNvPr id="92" name="Text Placeholder 10">
            <a:extLst>
              <a:ext uri="{FF2B5EF4-FFF2-40B4-BE49-F238E27FC236}">
                <a16:creationId xmlns:a16="http://schemas.microsoft.com/office/drawing/2014/main" id="{53BB7960-C33A-8F8D-502F-F68EB91E89CD}"/>
              </a:ext>
            </a:extLst>
          </p:cNvPr>
          <p:cNvSpPr txBox="1">
            <a:spLocks/>
          </p:cNvSpPr>
          <p:nvPr>
            <p:custDataLst>
              <p:tags r:id="rId91"/>
            </p:custDataLst>
          </p:nvPr>
        </p:nvSpPr>
        <p:spPr bwMode="gray">
          <a:xfrm>
            <a:off x="8045450" y="4324350"/>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561C2784-9A2D-4AD5-AB3B-C2968E94425E}" type="datetime'4''''''''''''''''5''''''''%'''">
              <a:rPr lang="en-US" altLang="en-US" sz="1200" smtClean="0"/>
              <a:pPr marL="0" indent="0" algn="ctr">
                <a:spcBef>
                  <a:spcPct val="0"/>
                </a:spcBef>
                <a:spcAft>
                  <a:spcPct val="0"/>
                </a:spcAft>
                <a:buNone/>
              </a:pPr>
              <a:t>45%</a:t>
            </a:fld>
            <a:endParaRPr lang="en-US" sz="1200"/>
          </a:p>
        </p:txBody>
      </p:sp>
      <p:sp>
        <p:nvSpPr>
          <p:cNvPr id="101" name="Text Placeholder 10">
            <a:extLst>
              <a:ext uri="{FF2B5EF4-FFF2-40B4-BE49-F238E27FC236}">
                <a16:creationId xmlns:a16="http://schemas.microsoft.com/office/drawing/2014/main" id="{0A3CF688-980D-B2D5-71C1-0C1639F01DBE}"/>
              </a:ext>
            </a:extLst>
          </p:cNvPr>
          <p:cNvSpPr txBox="1">
            <a:spLocks/>
          </p:cNvSpPr>
          <p:nvPr>
            <p:custDataLst>
              <p:tags r:id="rId92"/>
            </p:custDataLst>
          </p:nvPr>
        </p:nvSpPr>
        <p:spPr bwMode="gray">
          <a:xfrm>
            <a:off x="9661525" y="4405313"/>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73280E9B-FE98-4719-B083-49F2C9D55533}" type="datetime'''''''3''7''''''''''''''''''''''%'''''''''''''''">
              <a:rPr lang="en-US" altLang="en-US" sz="1200" smtClean="0"/>
              <a:pPr marL="0" indent="0" algn="ctr">
                <a:spcBef>
                  <a:spcPct val="0"/>
                </a:spcBef>
                <a:spcAft>
                  <a:spcPct val="0"/>
                </a:spcAft>
                <a:buNone/>
              </a:pPr>
              <a:t>37%</a:t>
            </a:fld>
            <a:endParaRPr lang="en-US" sz="1200"/>
          </a:p>
        </p:txBody>
      </p:sp>
      <p:sp>
        <p:nvSpPr>
          <p:cNvPr id="102" name="Text Placeholder 10">
            <a:extLst>
              <a:ext uri="{FF2B5EF4-FFF2-40B4-BE49-F238E27FC236}">
                <a16:creationId xmlns:a16="http://schemas.microsoft.com/office/drawing/2014/main" id="{0A6D30DB-5069-D9C5-BB3B-42CCF4CEB218}"/>
              </a:ext>
            </a:extLst>
          </p:cNvPr>
          <p:cNvSpPr txBox="1">
            <a:spLocks/>
          </p:cNvSpPr>
          <p:nvPr>
            <p:custDataLst>
              <p:tags r:id="rId93"/>
            </p:custDataLst>
          </p:nvPr>
        </p:nvSpPr>
        <p:spPr bwMode="auto">
          <a:xfrm>
            <a:off x="9744075" y="4959350"/>
            <a:ext cx="182563" cy="395288"/>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5DDBB8CF-1D99-478F-B9DB-55C2CC398FD7}" type="datetime'''''''''''C''''''''''''''''h''''''''i''''''''''''''''na'''''">
              <a:rPr lang="en-US" altLang="en-US" sz="1200" smtClean="0"/>
              <a:pPr marL="0" indent="0" algn="r">
                <a:spcBef>
                  <a:spcPct val="0"/>
                </a:spcBef>
                <a:spcAft>
                  <a:spcPct val="0"/>
                </a:spcAft>
                <a:buNone/>
              </a:pPr>
              <a:t>China</a:t>
            </a:fld>
            <a:endParaRPr lang="en-US" sz="1200"/>
          </a:p>
        </p:txBody>
      </p:sp>
      <p:sp>
        <p:nvSpPr>
          <p:cNvPr id="93" name="Text Placeholder 10">
            <a:extLst>
              <a:ext uri="{FF2B5EF4-FFF2-40B4-BE49-F238E27FC236}">
                <a16:creationId xmlns:a16="http://schemas.microsoft.com/office/drawing/2014/main" id="{E1C5D183-5D31-DE6C-D572-A099544EC840}"/>
              </a:ext>
            </a:extLst>
          </p:cNvPr>
          <p:cNvSpPr txBox="1">
            <a:spLocks/>
          </p:cNvSpPr>
          <p:nvPr>
            <p:custDataLst>
              <p:tags r:id="rId94"/>
            </p:custDataLst>
          </p:nvPr>
        </p:nvSpPr>
        <p:spPr bwMode="gray">
          <a:xfrm>
            <a:off x="8045450" y="3565525"/>
            <a:ext cx="347663" cy="182563"/>
          </a:xfrm>
          <a:prstGeom prst="rect">
            <a:avLst/>
          </a:prstGeom>
          <a:noFill/>
          <a:ln>
            <a:noFill/>
          </a:ln>
          <a:effectLst/>
          <a:extLst>
            <a:ext uri="{909E8E84-426E-40DD-AFC4-6F175D3DCCD1}">
              <a14:hiddenFill xmlns:a14="http://schemas.microsoft.com/office/drawing/2010/main">
                <a:solidFill>
                  <a:schemeClr val="accent2"/>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245367E1-198E-469C-A465-F3F97B055C80}" type="datetime'''''''''''''''''''''''''''2''''''''''''''''''''4''''%'''''''">
              <a:rPr lang="en-US" altLang="en-US" sz="1200" smtClean="0">
                <a:solidFill>
                  <a:srgbClr val="000000"/>
                </a:solidFill>
              </a:rPr>
              <a:pPr marL="0" indent="0" algn="ctr">
                <a:spcBef>
                  <a:spcPct val="0"/>
                </a:spcBef>
                <a:spcAft>
                  <a:spcPct val="0"/>
                </a:spcAft>
                <a:buNone/>
              </a:pPr>
              <a:t>24%</a:t>
            </a:fld>
            <a:endParaRPr lang="en-US" sz="1200">
              <a:solidFill>
                <a:srgbClr val="000000"/>
              </a:solidFill>
            </a:endParaRPr>
          </a:p>
        </p:txBody>
      </p:sp>
      <p:sp>
        <p:nvSpPr>
          <p:cNvPr id="96" name="Text Placeholder 10">
            <a:extLst>
              <a:ext uri="{FF2B5EF4-FFF2-40B4-BE49-F238E27FC236}">
                <a16:creationId xmlns:a16="http://schemas.microsoft.com/office/drawing/2014/main" id="{6D5029FC-9D05-9FD5-93B2-58FA6B589FAF}"/>
              </a:ext>
            </a:extLst>
          </p:cNvPr>
          <p:cNvSpPr txBox="1">
            <a:spLocks/>
          </p:cNvSpPr>
          <p:nvPr>
            <p:custDataLst>
              <p:tags r:id="rId95"/>
            </p:custDataLst>
          </p:nvPr>
        </p:nvSpPr>
        <p:spPr bwMode="gray">
          <a:xfrm>
            <a:off x="8045450" y="2952750"/>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FFE557BA-2532-45DD-A438-DA7C706F590B}" type="datetime'3''''''''''''1''''''''''''''%'''''''''''''''''''''''''''">
              <a:rPr lang="en-US" altLang="en-US" sz="1200" smtClean="0">
                <a:solidFill>
                  <a:schemeClr val="bg1"/>
                </a:solidFill>
              </a:rPr>
              <a:pPr marL="0" indent="0" algn="ctr">
                <a:spcBef>
                  <a:spcPct val="0"/>
                </a:spcBef>
                <a:spcAft>
                  <a:spcPct val="0"/>
                </a:spcAft>
                <a:buNone/>
              </a:pPr>
              <a:t>31%</a:t>
            </a:fld>
            <a:endParaRPr lang="en-US" sz="1200">
              <a:solidFill>
                <a:schemeClr val="bg1"/>
              </a:solidFill>
            </a:endParaRPr>
          </a:p>
        </p:txBody>
      </p:sp>
      <p:sp>
        <p:nvSpPr>
          <p:cNvPr id="98" name="Text Placeholder 10">
            <a:extLst>
              <a:ext uri="{FF2B5EF4-FFF2-40B4-BE49-F238E27FC236}">
                <a16:creationId xmlns:a16="http://schemas.microsoft.com/office/drawing/2014/main" id="{3826534B-F962-81A2-A0CA-E37B4994D682}"/>
              </a:ext>
            </a:extLst>
          </p:cNvPr>
          <p:cNvSpPr txBox="1">
            <a:spLocks/>
          </p:cNvSpPr>
          <p:nvPr>
            <p:custDataLst>
              <p:tags r:id="rId96"/>
            </p:custDataLst>
          </p:nvPr>
        </p:nvSpPr>
        <p:spPr bwMode="auto">
          <a:xfrm>
            <a:off x="7319963" y="4959350"/>
            <a:ext cx="182563" cy="79375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A20311B0-6703-4C5C-80EB-B94180F34FB2}" type="datetime'Mi''d''''''''d''''l''''e'''''''''' ''''''''E''''a''st'''''''''">
              <a:rPr lang="en-US" altLang="en-US" sz="1200" smtClean="0"/>
              <a:pPr marL="0" indent="0" algn="r">
                <a:spcBef>
                  <a:spcPct val="0"/>
                </a:spcBef>
                <a:spcAft>
                  <a:spcPct val="0"/>
                </a:spcAft>
                <a:buNone/>
              </a:pPr>
              <a:t>Middle East</a:t>
            </a:fld>
            <a:endParaRPr lang="en-US" sz="1200"/>
          </a:p>
        </p:txBody>
      </p:sp>
      <p:sp>
        <p:nvSpPr>
          <p:cNvPr id="106" name="Text Placeholder 10">
            <a:extLst>
              <a:ext uri="{FF2B5EF4-FFF2-40B4-BE49-F238E27FC236}">
                <a16:creationId xmlns:a16="http://schemas.microsoft.com/office/drawing/2014/main" id="{9334EACA-5870-9D61-C979-A5FC03E527B3}"/>
              </a:ext>
            </a:extLst>
          </p:cNvPr>
          <p:cNvSpPr txBox="1">
            <a:spLocks/>
          </p:cNvSpPr>
          <p:nvPr>
            <p:custDataLst>
              <p:tags r:id="rId97"/>
            </p:custDataLst>
          </p:nvPr>
        </p:nvSpPr>
        <p:spPr bwMode="gray">
          <a:xfrm>
            <a:off x="10471150" y="4092575"/>
            <a:ext cx="347663" cy="182563"/>
          </a:xfrm>
          <a:prstGeom prst="rect">
            <a:avLst/>
          </a:prstGeom>
          <a:noFill/>
          <a:ln>
            <a:noFill/>
          </a:ln>
          <a:effectLst/>
          <a:extLst>
            <a:ext uri="{909E8E84-426E-40DD-AFC4-6F175D3DCCD1}">
              <a14:hiddenFill xmlns:a14="http://schemas.microsoft.com/office/drawing/2010/main">
                <a:solidFill>
                  <a:schemeClr val="accent2"/>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17E3863A-7097-4395-9C99-2ACBE542A2EE}" type="datetime'''''''''''''''''''''''''''''''2''''''''''''''''''6''%'">
              <a:rPr lang="en-US" altLang="en-US" sz="1200" smtClean="0">
                <a:solidFill>
                  <a:srgbClr val="000000"/>
                </a:solidFill>
              </a:rPr>
              <a:pPr marL="0" indent="0" algn="ctr">
                <a:spcBef>
                  <a:spcPct val="0"/>
                </a:spcBef>
                <a:spcAft>
                  <a:spcPct val="0"/>
                </a:spcAft>
                <a:buNone/>
              </a:pPr>
              <a:t>26%</a:t>
            </a:fld>
            <a:endParaRPr lang="en-US" sz="1200">
              <a:solidFill>
                <a:srgbClr val="000000"/>
              </a:solidFill>
            </a:endParaRPr>
          </a:p>
        </p:txBody>
      </p:sp>
      <p:sp>
        <p:nvSpPr>
          <p:cNvPr id="100" name="Text Placeholder 10">
            <a:extLst>
              <a:ext uri="{FF2B5EF4-FFF2-40B4-BE49-F238E27FC236}">
                <a16:creationId xmlns:a16="http://schemas.microsoft.com/office/drawing/2014/main" id="{E39294B9-2B1F-9A5A-CC31-240C07B80B87}"/>
              </a:ext>
            </a:extLst>
          </p:cNvPr>
          <p:cNvSpPr txBox="1">
            <a:spLocks/>
          </p:cNvSpPr>
          <p:nvPr>
            <p:custDataLst>
              <p:tags r:id="rId98"/>
            </p:custDataLst>
          </p:nvPr>
        </p:nvSpPr>
        <p:spPr bwMode="gray">
          <a:xfrm>
            <a:off x="7237413" y="4265613"/>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05771151-33FF-4751-86FD-B1ED634A8380}" type="datetime'5''''''0''''''''''''''''''''''''''''''''''''%'''''">
              <a:rPr lang="en-US" altLang="en-US" sz="1200" smtClean="0"/>
              <a:pPr marL="0" indent="0" algn="ctr">
                <a:spcBef>
                  <a:spcPct val="0"/>
                </a:spcBef>
                <a:spcAft>
                  <a:spcPct val="0"/>
                </a:spcAft>
                <a:buNone/>
              </a:pPr>
              <a:t>50%</a:t>
            </a:fld>
            <a:endParaRPr lang="en-US" sz="1200"/>
          </a:p>
        </p:txBody>
      </p:sp>
      <p:sp>
        <p:nvSpPr>
          <p:cNvPr id="108" name="Text Placeholder 10">
            <a:extLst>
              <a:ext uri="{FF2B5EF4-FFF2-40B4-BE49-F238E27FC236}">
                <a16:creationId xmlns:a16="http://schemas.microsoft.com/office/drawing/2014/main" id="{D925655A-4BC9-827B-E60C-4EC340AE8048}"/>
              </a:ext>
            </a:extLst>
          </p:cNvPr>
          <p:cNvSpPr txBox="1">
            <a:spLocks/>
          </p:cNvSpPr>
          <p:nvPr>
            <p:custDataLst>
              <p:tags r:id="rId99"/>
            </p:custDataLst>
          </p:nvPr>
        </p:nvSpPr>
        <p:spPr bwMode="gray">
          <a:xfrm>
            <a:off x="10471150" y="4595813"/>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E30992E1-BA7A-499E-B8B3-9BCE02F45D55}" type="datetime'''''2''''''''''0''''''''''''''%'''''''''''''''''''''''">
              <a:rPr lang="en-US" altLang="en-US" sz="1200" smtClean="0"/>
              <a:pPr marL="0" indent="0" algn="ctr">
                <a:spcBef>
                  <a:spcPct val="0"/>
                </a:spcBef>
                <a:spcAft>
                  <a:spcPct val="0"/>
                </a:spcAft>
                <a:buNone/>
              </a:pPr>
              <a:t>20%</a:t>
            </a:fld>
            <a:endParaRPr lang="en-US" sz="1200"/>
          </a:p>
        </p:txBody>
      </p:sp>
      <p:sp>
        <p:nvSpPr>
          <p:cNvPr id="109" name="Text Placeholder 10">
            <a:extLst>
              <a:ext uri="{FF2B5EF4-FFF2-40B4-BE49-F238E27FC236}">
                <a16:creationId xmlns:a16="http://schemas.microsoft.com/office/drawing/2014/main" id="{0C59146A-4DA9-A8EE-709D-4EA57AF14587}"/>
              </a:ext>
            </a:extLst>
          </p:cNvPr>
          <p:cNvSpPr txBox="1">
            <a:spLocks/>
          </p:cNvSpPr>
          <p:nvPr>
            <p:custDataLst>
              <p:tags r:id="rId100"/>
            </p:custDataLst>
          </p:nvPr>
        </p:nvSpPr>
        <p:spPr bwMode="auto">
          <a:xfrm>
            <a:off x="10553700" y="4959350"/>
            <a:ext cx="182563" cy="109537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E0B2920B-B4D2-4864-855D-E635FD874663}" type="datetime'''E''ur''''o''''''pe''''''''a''n ''''''''U''''''nio''n'''''">
              <a:rPr lang="en-US" altLang="en-US" sz="1200" smtClean="0"/>
              <a:pPr marL="0" indent="0" algn="r">
                <a:spcBef>
                  <a:spcPct val="0"/>
                </a:spcBef>
                <a:spcAft>
                  <a:spcPct val="0"/>
                </a:spcAft>
                <a:buNone/>
              </a:pPr>
              <a:t>European Union</a:t>
            </a:fld>
            <a:endParaRPr lang="en-US" sz="1200"/>
          </a:p>
        </p:txBody>
      </p:sp>
      <p:sp>
        <p:nvSpPr>
          <p:cNvPr id="104" name="Text Placeholder 10">
            <a:extLst>
              <a:ext uri="{FF2B5EF4-FFF2-40B4-BE49-F238E27FC236}">
                <a16:creationId xmlns:a16="http://schemas.microsoft.com/office/drawing/2014/main" id="{435C8F11-CC2F-76F9-7A73-7348F41C7065}"/>
              </a:ext>
            </a:extLst>
          </p:cNvPr>
          <p:cNvSpPr txBox="1">
            <a:spLocks/>
          </p:cNvSpPr>
          <p:nvPr>
            <p:custDataLst>
              <p:tags r:id="rId101"/>
            </p:custDataLst>
          </p:nvPr>
        </p:nvSpPr>
        <p:spPr bwMode="gray">
          <a:xfrm>
            <a:off x="10471150" y="3216275"/>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77505E4F-0548-4A46-8DD7-286F2F2F3839}" type="datetime'''''''''''''''''''''''''5''4''''''''''''''''''''''''''''%'''">
              <a:rPr lang="en-US" altLang="en-US" sz="1200" smtClean="0">
                <a:solidFill>
                  <a:schemeClr val="bg1"/>
                </a:solidFill>
              </a:rPr>
              <a:pPr marL="0" indent="0" algn="ctr">
                <a:spcBef>
                  <a:spcPct val="0"/>
                </a:spcBef>
                <a:spcAft>
                  <a:spcPct val="0"/>
                </a:spcAft>
                <a:buNone/>
              </a:pPr>
              <a:t>54%</a:t>
            </a:fld>
            <a:endParaRPr lang="en-US" sz="1200">
              <a:solidFill>
                <a:schemeClr val="bg1"/>
              </a:solidFill>
            </a:endParaRPr>
          </a:p>
        </p:txBody>
      </p:sp>
      <p:sp>
        <p:nvSpPr>
          <p:cNvPr id="111" name="Text Placeholder 10">
            <a:extLst>
              <a:ext uri="{FF2B5EF4-FFF2-40B4-BE49-F238E27FC236}">
                <a16:creationId xmlns:a16="http://schemas.microsoft.com/office/drawing/2014/main" id="{40B77E1D-C20A-A648-BB07-1FD0857C62AF}"/>
              </a:ext>
            </a:extLst>
          </p:cNvPr>
          <p:cNvSpPr txBox="1">
            <a:spLocks/>
          </p:cNvSpPr>
          <p:nvPr>
            <p:custDataLst>
              <p:tags r:id="rId102"/>
            </p:custDataLst>
          </p:nvPr>
        </p:nvSpPr>
        <p:spPr bwMode="gray">
          <a:xfrm>
            <a:off x="11279188" y="3262313"/>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9BE3B421-02B8-4009-854E-7379BB348008}" type="datetime'5''''''''''''''''''''''9%'''''''''''''''''''''''''''''''''">
              <a:rPr lang="en-US" altLang="en-US" sz="1200" smtClean="0">
                <a:solidFill>
                  <a:schemeClr val="bg1"/>
                </a:solidFill>
              </a:rPr>
              <a:pPr marL="0" indent="0" algn="ctr">
                <a:spcBef>
                  <a:spcPct val="0"/>
                </a:spcBef>
                <a:spcAft>
                  <a:spcPct val="0"/>
                </a:spcAft>
                <a:buNone/>
              </a:pPr>
              <a:t>59%</a:t>
            </a:fld>
            <a:endParaRPr lang="en-US" sz="1200">
              <a:solidFill>
                <a:schemeClr val="bg1"/>
              </a:solidFill>
            </a:endParaRPr>
          </a:p>
        </p:txBody>
      </p:sp>
      <p:sp>
        <p:nvSpPr>
          <p:cNvPr id="110" name="Text Placeholder 10">
            <a:extLst>
              <a:ext uri="{FF2B5EF4-FFF2-40B4-BE49-F238E27FC236}">
                <a16:creationId xmlns:a16="http://schemas.microsoft.com/office/drawing/2014/main" id="{571F4870-5476-DA08-BD6F-0ACD0710D93A}"/>
              </a:ext>
            </a:extLst>
          </p:cNvPr>
          <p:cNvSpPr txBox="1">
            <a:spLocks/>
          </p:cNvSpPr>
          <p:nvPr>
            <p:custDataLst>
              <p:tags r:id="rId103"/>
            </p:custDataLst>
          </p:nvPr>
        </p:nvSpPr>
        <p:spPr bwMode="gray">
          <a:xfrm>
            <a:off x="6427788" y="4451350"/>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7CFFDBC2-9DB9-4324-8EFE-A9431D033B00}" type="datetime'3''''''''''''''''''''''''''''''''''''''''''''''''3''''%'''''">
              <a:rPr lang="en-US" altLang="en-US" sz="1200" smtClean="0"/>
              <a:pPr marL="0" indent="0" algn="ctr">
                <a:spcBef>
                  <a:spcPct val="0"/>
                </a:spcBef>
                <a:spcAft>
                  <a:spcPct val="0"/>
                </a:spcAft>
                <a:buNone/>
              </a:pPr>
              <a:t>33%</a:t>
            </a:fld>
            <a:endParaRPr lang="en-US" sz="1200"/>
          </a:p>
        </p:txBody>
      </p:sp>
      <p:sp>
        <p:nvSpPr>
          <p:cNvPr id="113" name="Text Placeholder 10">
            <a:extLst>
              <a:ext uri="{FF2B5EF4-FFF2-40B4-BE49-F238E27FC236}">
                <a16:creationId xmlns:a16="http://schemas.microsoft.com/office/drawing/2014/main" id="{865204FE-E068-7537-9E07-30720EBA1187}"/>
              </a:ext>
            </a:extLst>
          </p:cNvPr>
          <p:cNvSpPr txBox="1">
            <a:spLocks/>
          </p:cNvSpPr>
          <p:nvPr>
            <p:custDataLst>
              <p:tags r:id="rId104"/>
            </p:custDataLst>
          </p:nvPr>
        </p:nvSpPr>
        <p:spPr bwMode="gray">
          <a:xfrm>
            <a:off x="11279188" y="4148138"/>
            <a:ext cx="347663" cy="182563"/>
          </a:xfrm>
          <a:prstGeom prst="rect">
            <a:avLst/>
          </a:prstGeom>
          <a:noFill/>
          <a:ln>
            <a:noFill/>
          </a:ln>
          <a:effectLst/>
          <a:extLst>
            <a:ext uri="{909E8E84-426E-40DD-AFC4-6F175D3DCCD1}">
              <a14:hiddenFill xmlns:a14="http://schemas.microsoft.com/office/drawing/2010/main">
                <a:solidFill>
                  <a:schemeClr val="accent2"/>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B08E217A-7207-46BF-9789-5ACA94D6E942}" type="datetime'''''2''1''''''''''''''''''%'''''''''''''''''''">
              <a:rPr lang="en-US" altLang="en-US" sz="1200" smtClean="0">
                <a:solidFill>
                  <a:srgbClr val="000000"/>
                </a:solidFill>
              </a:rPr>
              <a:pPr marL="0" indent="0" algn="ctr">
                <a:spcBef>
                  <a:spcPct val="0"/>
                </a:spcBef>
                <a:spcAft>
                  <a:spcPct val="0"/>
                </a:spcAft>
                <a:buNone/>
              </a:pPr>
              <a:t>21%</a:t>
            </a:fld>
            <a:endParaRPr lang="en-US" sz="1200">
              <a:solidFill>
                <a:srgbClr val="000000"/>
              </a:solidFill>
            </a:endParaRPr>
          </a:p>
        </p:txBody>
      </p:sp>
      <p:sp>
        <p:nvSpPr>
          <p:cNvPr id="103" name="Text Placeholder 10">
            <a:extLst>
              <a:ext uri="{FF2B5EF4-FFF2-40B4-BE49-F238E27FC236}">
                <a16:creationId xmlns:a16="http://schemas.microsoft.com/office/drawing/2014/main" id="{9E6E30D1-64A1-8559-0640-EF00A05461E4}"/>
              </a:ext>
            </a:extLst>
          </p:cNvPr>
          <p:cNvSpPr txBox="1">
            <a:spLocks/>
          </p:cNvSpPr>
          <p:nvPr>
            <p:custDataLst>
              <p:tags r:id="rId105"/>
            </p:custDataLst>
          </p:nvPr>
        </p:nvSpPr>
        <p:spPr bwMode="gray">
          <a:xfrm>
            <a:off x="7237413" y="3422650"/>
            <a:ext cx="347663" cy="182563"/>
          </a:xfrm>
          <a:prstGeom prst="rect">
            <a:avLst/>
          </a:prstGeom>
          <a:noFill/>
          <a:ln>
            <a:noFill/>
          </a:ln>
          <a:effectLst/>
          <a:extLst>
            <a:ext uri="{909E8E84-426E-40DD-AFC4-6F175D3DCCD1}">
              <a14:hiddenFill xmlns:a14="http://schemas.microsoft.com/office/drawing/2010/main">
                <a:solidFill>
                  <a:schemeClr val="accent2"/>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5015BD37-B0E4-4C4C-9ECF-4EDA595537F9}" type="datetime'''''''''''2''''''''''''''''''''''''''''''6''''''''''%'''">
              <a:rPr lang="en-US" altLang="en-US" sz="1200" smtClean="0">
                <a:solidFill>
                  <a:srgbClr val="000000"/>
                </a:solidFill>
              </a:rPr>
              <a:pPr marL="0" indent="0" algn="ctr">
                <a:spcBef>
                  <a:spcPct val="0"/>
                </a:spcBef>
                <a:spcAft>
                  <a:spcPct val="0"/>
                </a:spcAft>
                <a:buNone/>
              </a:pPr>
              <a:t>26%</a:t>
            </a:fld>
            <a:endParaRPr lang="en-US" sz="1200">
              <a:solidFill>
                <a:srgbClr val="000000"/>
              </a:solidFill>
            </a:endParaRPr>
          </a:p>
        </p:txBody>
      </p:sp>
      <p:sp>
        <p:nvSpPr>
          <p:cNvPr id="115" name="Text Placeholder 10">
            <a:extLst>
              <a:ext uri="{FF2B5EF4-FFF2-40B4-BE49-F238E27FC236}">
                <a16:creationId xmlns:a16="http://schemas.microsoft.com/office/drawing/2014/main" id="{4BD253AA-5D5E-0E1A-027C-3CD6D13BCBEC}"/>
              </a:ext>
            </a:extLst>
          </p:cNvPr>
          <p:cNvSpPr txBox="1">
            <a:spLocks/>
          </p:cNvSpPr>
          <p:nvPr>
            <p:custDataLst>
              <p:tags r:id="rId106"/>
            </p:custDataLst>
          </p:nvPr>
        </p:nvSpPr>
        <p:spPr bwMode="gray">
          <a:xfrm>
            <a:off x="11279188" y="4597400"/>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591F0C7D-F910-46DD-9769-AB998F44BE8E}" type="datetime'2''''''''''''''''0''''''''''''''''''''''''''''''''''''''%'''''">
              <a:rPr lang="en-US" altLang="en-US" sz="1200" smtClean="0"/>
              <a:pPr marL="0" indent="0" algn="ctr">
                <a:spcBef>
                  <a:spcPct val="0"/>
                </a:spcBef>
                <a:spcAft>
                  <a:spcPct val="0"/>
                </a:spcAft>
                <a:buNone/>
              </a:pPr>
              <a:t>20%</a:t>
            </a:fld>
            <a:endParaRPr lang="en-US" sz="1200"/>
          </a:p>
        </p:txBody>
      </p:sp>
      <p:sp>
        <p:nvSpPr>
          <p:cNvPr id="90" name="Text Placeholder 10">
            <a:extLst>
              <a:ext uri="{FF2B5EF4-FFF2-40B4-BE49-F238E27FC236}">
                <a16:creationId xmlns:a16="http://schemas.microsoft.com/office/drawing/2014/main" id="{5776B68E-09F8-A985-F6D1-69911CAF6A8A}"/>
              </a:ext>
            </a:extLst>
          </p:cNvPr>
          <p:cNvSpPr txBox="1">
            <a:spLocks/>
          </p:cNvSpPr>
          <p:nvPr>
            <p:custDataLst>
              <p:tags r:id="rId107"/>
            </p:custDataLst>
          </p:nvPr>
        </p:nvSpPr>
        <p:spPr bwMode="auto">
          <a:xfrm>
            <a:off x="11361738" y="4959350"/>
            <a:ext cx="182563" cy="91281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6264F52E-AF87-49E8-BDC0-86A60E1C8BB8}" type="datetime'''Un''''i''''''''''t''''e''d'''''' S''t''''''a''t''e''s'">
              <a:rPr lang="en-US" altLang="en-US" sz="1200" smtClean="0"/>
              <a:pPr marL="0" indent="0" algn="r">
                <a:spcBef>
                  <a:spcPct val="0"/>
                </a:spcBef>
                <a:spcAft>
                  <a:spcPct val="0"/>
                </a:spcAft>
                <a:buNone/>
              </a:pPr>
              <a:t>United States</a:t>
            </a:fld>
            <a:endParaRPr lang="en-US" sz="1200"/>
          </a:p>
        </p:txBody>
      </p:sp>
      <p:sp>
        <p:nvSpPr>
          <p:cNvPr id="136" name="TextBox 135">
            <a:extLst>
              <a:ext uri="{FF2B5EF4-FFF2-40B4-BE49-F238E27FC236}">
                <a16:creationId xmlns:a16="http://schemas.microsoft.com/office/drawing/2014/main" id="{B77636DD-CE30-4679-B16B-CA86922D20EF}"/>
              </a:ext>
            </a:extLst>
          </p:cNvPr>
          <p:cNvSpPr txBox="1"/>
          <p:nvPr/>
        </p:nvSpPr>
        <p:spPr bwMode="gray">
          <a:xfrm>
            <a:off x="258127" y="2098753"/>
            <a:ext cx="5642943" cy="276999"/>
          </a:xfrm>
          <a:prstGeom prst="rect">
            <a:avLst/>
          </a:prstGeom>
          <a:noFill/>
        </p:spPr>
        <p:txBody>
          <a:bodyPr wrap="square">
            <a:spAutoFit/>
          </a:bodyPr>
          <a:lstStyle/>
          <a:p>
            <a:r>
              <a:rPr lang="en-US" sz="1200"/>
              <a:t>Transmission infrastructure aging by region, 2024 </a:t>
            </a:r>
          </a:p>
        </p:txBody>
      </p:sp>
      <p:sp>
        <p:nvSpPr>
          <p:cNvPr id="137" name="Rectangle 136">
            <a:extLst>
              <a:ext uri="{FF2B5EF4-FFF2-40B4-BE49-F238E27FC236}">
                <a16:creationId xmlns:a16="http://schemas.microsoft.com/office/drawing/2014/main" id="{CFAEA348-AAEA-3120-4923-81D3FB33C69F}"/>
              </a:ext>
            </a:extLst>
          </p:cNvPr>
          <p:cNvSpPr/>
          <p:nvPr/>
        </p:nvSpPr>
        <p:spPr bwMode="gray">
          <a:xfrm>
            <a:off x="4397412" y="2584334"/>
            <a:ext cx="1620801" cy="3580043"/>
          </a:xfrm>
          <a:prstGeom prst="rect">
            <a:avLst/>
          </a:prstGeom>
          <a:noFill/>
          <a:ln w="19050">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4" name="TextBox 3">
            <a:extLst>
              <a:ext uri="{FF2B5EF4-FFF2-40B4-BE49-F238E27FC236}">
                <a16:creationId xmlns:a16="http://schemas.microsoft.com/office/drawing/2014/main" id="{DA5CDC66-0809-E437-66B9-B2EAC8D8C257}"/>
              </a:ext>
            </a:extLst>
          </p:cNvPr>
          <p:cNvSpPr txBox="1"/>
          <p:nvPr/>
        </p:nvSpPr>
        <p:spPr bwMode="gray">
          <a:xfrm>
            <a:off x="6171247" y="2109836"/>
            <a:ext cx="5685792" cy="276999"/>
          </a:xfrm>
          <a:prstGeom prst="rect">
            <a:avLst/>
          </a:prstGeom>
          <a:noFill/>
        </p:spPr>
        <p:txBody>
          <a:bodyPr wrap="square">
            <a:spAutoFit/>
          </a:bodyPr>
          <a:lstStyle/>
          <a:p>
            <a:r>
              <a:rPr lang="en-US" sz="1200"/>
              <a:t>Distribution infrastructure aging by region, 2024 </a:t>
            </a:r>
          </a:p>
        </p:txBody>
      </p:sp>
      <p:sp>
        <p:nvSpPr>
          <p:cNvPr id="120" name="Rectangle 119">
            <a:extLst>
              <a:ext uri="{FF2B5EF4-FFF2-40B4-BE49-F238E27FC236}">
                <a16:creationId xmlns:a16="http://schemas.microsoft.com/office/drawing/2014/main" id="{60B6A27D-AE2B-7AB6-84B3-05FB013C9B58}"/>
              </a:ext>
            </a:extLst>
          </p:cNvPr>
          <p:cNvSpPr/>
          <p:nvPr/>
        </p:nvSpPr>
        <p:spPr bwMode="auto">
          <a:xfrm>
            <a:off x="338082" y="2386013"/>
            <a:ext cx="250825" cy="187325"/>
          </a:xfrm>
          <a:prstGeom prst="rect">
            <a:avLst/>
          </a:prstGeom>
          <a:solidFill>
            <a:srgbClr val="DFE5EF"/>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122" name="Rectangle 121">
            <a:extLst>
              <a:ext uri="{FF2B5EF4-FFF2-40B4-BE49-F238E27FC236}">
                <a16:creationId xmlns:a16="http://schemas.microsoft.com/office/drawing/2014/main" id="{8FCC62EB-ABB7-458F-63FD-CCD92DCDB9DA}"/>
              </a:ext>
            </a:extLst>
          </p:cNvPr>
          <p:cNvSpPr/>
          <p:nvPr/>
        </p:nvSpPr>
        <p:spPr bwMode="auto">
          <a:xfrm>
            <a:off x="1622370" y="2386013"/>
            <a:ext cx="250825" cy="187325"/>
          </a:xfrm>
          <a:prstGeom prst="rect">
            <a:avLst/>
          </a:prstGeom>
          <a:solidFill>
            <a:srgbClr val="9DB1CF"/>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124" name="Rectangle 123">
            <a:extLst>
              <a:ext uri="{FF2B5EF4-FFF2-40B4-BE49-F238E27FC236}">
                <a16:creationId xmlns:a16="http://schemas.microsoft.com/office/drawing/2014/main" id="{B5FBB3FB-E0E1-378D-D9FF-481740816447}"/>
              </a:ext>
            </a:extLst>
          </p:cNvPr>
          <p:cNvSpPr/>
          <p:nvPr/>
        </p:nvSpPr>
        <p:spPr bwMode="auto">
          <a:xfrm>
            <a:off x="2960632" y="2386013"/>
            <a:ext cx="250825" cy="187325"/>
          </a:xfrm>
          <a:prstGeom prst="rect">
            <a:avLst/>
          </a:prstGeom>
          <a:solidFill>
            <a:schemeClr val="accent6"/>
          </a:solidFill>
          <a:ln w="19050"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126" name="Text Placeholder 10">
            <a:extLst>
              <a:ext uri="{FF2B5EF4-FFF2-40B4-BE49-F238E27FC236}">
                <a16:creationId xmlns:a16="http://schemas.microsoft.com/office/drawing/2014/main" id="{C77EF91F-7A82-226B-BB81-15FA4768C175}"/>
              </a:ext>
            </a:extLst>
          </p:cNvPr>
          <p:cNvSpPr txBox="1">
            <a:spLocks/>
          </p:cNvSpPr>
          <p:nvPr/>
        </p:nvSpPr>
        <p:spPr bwMode="auto">
          <a:xfrm>
            <a:off x="639707" y="2381251"/>
            <a:ext cx="881063" cy="2127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r>
              <a:rPr lang="en-US" altLang="en-US" sz="1200"/>
              <a:t>&lt; 10 years </a:t>
            </a:r>
            <a:endParaRPr lang="en-US" sz="1200"/>
          </a:p>
        </p:txBody>
      </p:sp>
      <p:sp>
        <p:nvSpPr>
          <p:cNvPr id="128" name="Text Placeholder 10">
            <a:extLst>
              <a:ext uri="{FF2B5EF4-FFF2-40B4-BE49-F238E27FC236}">
                <a16:creationId xmlns:a16="http://schemas.microsoft.com/office/drawing/2014/main" id="{8878D0E5-B93E-65AE-F51E-9E2301485FD1}"/>
              </a:ext>
            </a:extLst>
          </p:cNvPr>
          <p:cNvSpPr txBox="1">
            <a:spLocks/>
          </p:cNvSpPr>
          <p:nvPr/>
        </p:nvSpPr>
        <p:spPr bwMode="auto">
          <a:xfrm>
            <a:off x="1923995" y="2381251"/>
            <a:ext cx="935038" cy="2127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r>
              <a:rPr lang="en-US" altLang="en-US" sz="1200">
                <a:effectLst/>
              </a:rPr>
              <a:t>10-20 years</a:t>
            </a:r>
            <a:endParaRPr lang="en-US" sz="1200"/>
          </a:p>
        </p:txBody>
      </p:sp>
      <p:sp>
        <p:nvSpPr>
          <p:cNvPr id="130" name="Text Placeholder 10">
            <a:extLst>
              <a:ext uri="{FF2B5EF4-FFF2-40B4-BE49-F238E27FC236}">
                <a16:creationId xmlns:a16="http://schemas.microsoft.com/office/drawing/2014/main" id="{CE8DECC8-ECD7-30E2-78C1-573549FC0E30}"/>
              </a:ext>
            </a:extLst>
          </p:cNvPr>
          <p:cNvSpPr txBox="1">
            <a:spLocks/>
          </p:cNvSpPr>
          <p:nvPr/>
        </p:nvSpPr>
        <p:spPr bwMode="auto">
          <a:xfrm>
            <a:off x="3262257" y="2381251"/>
            <a:ext cx="782638" cy="2127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r>
              <a:rPr lang="en-US" altLang="en-US" sz="1200">
                <a:effectLst/>
              </a:rPr>
              <a:t>&gt;20 years</a:t>
            </a:r>
            <a:endParaRPr lang="en-US" sz="1200"/>
          </a:p>
        </p:txBody>
      </p:sp>
      <p:sp>
        <p:nvSpPr>
          <p:cNvPr id="123" name="Rectangle 122">
            <a:extLst>
              <a:ext uri="{FF2B5EF4-FFF2-40B4-BE49-F238E27FC236}">
                <a16:creationId xmlns:a16="http://schemas.microsoft.com/office/drawing/2014/main" id="{2F435DC6-9D5E-6ADD-6554-6A96127CEC19}"/>
              </a:ext>
            </a:extLst>
          </p:cNvPr>
          <p:cNvSpPr/>
          <p:nvPr/>
        </p:nvSpPr>
        <p:spPr bwMode="gray">
          <a:xfrm>
            <a:off x="10233025" y="2595003"/>
            <a:ext cx="1620801" cy="3580043"/>
          </a:xfrm>
          <a:prstGeom prst="rect">
            <a:avLst/>
          </a:prstGeom>
          <a:noFill/>
          <a:ln w="19050">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117" name="Pentagon 116">
            <a:extLst>
              <a:ext uri="{FF2B5EF4-FFF2-40B4-BE49-F238E27FC236}">
                <a16:creationId xmlns:a16="http://schemas.microsoft.com/office/drawing/2014/main" id="{598DE838-2028-3382-3DE6-9C772719FB7F}"/>
              </a:ext>
            </a:extLst>
          </p:cNvPr>
          <p:cNvSpPr/>
          <p:nvPr/>
        </p:nvSpPr>
        <p:spPr>
          <a:xfrm>
            <a:off x="0" y="0"/>
            <a:ext cx="1788983" cy="288356"/>
          </a:xfrm>
          <a:prstGeom prst="homePlate">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solidFill>
                <a:effectLst/>
                <a:uLnTx/>
                <a:uFillTx/>
                <a:latin typeface="Arial"/>
                <a:ea typeface="+mn-ea"/>
                <a:cs typeface="+mn-cs"/>
                <a:sym typeface="Arial"/>
              </a:rPr>
              <a:t>Industry Overview</a:t>
            </a:r>
          </a:p>
        </p:txBody>
      </p:sp>
      <p:sp>
        <p:nvSpPr>
          <p:cNvPr id="119" name="Chevron 118">
            <a:extLst>
              <a:ext uri="{FF2B5EF4-FFF2-40B4-BE49-F238E27FC236}">
                <a16:creationId xmlns:a16="http://schemas.microsoft.com/office/drawing/2014/main" id="{A0EDB5A4-0B06-2EC3-D649-FED2F12030A9}"/>
              </a:ext>
            </a:extLst>
          </p:cNvPr>
          <p:cNvSpPr/>
          <p:nvPr/>
        </p:nvSpPr>
        <p:spPr>
          <a:xfrm>
            <a:off x="1690648"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Optimize</a:t>
            </a:r>
          </a:p>
        </p:txBody>
      </p:sp>
      <p:sp>
        <p:nvSpPr>
          <p:cNvPr id="121" name="Chevron 120">
            <a:extLst>
              <a:ext uri="{FF2B5EF4-FFF2-40B4-BE49-F238E27FC236}">
                <a16:creationId xmlns:a16="http://schemas.microsoft.com/office/drawing/2014/main" id="{5C68AD55-BF2F-2D25-2513-6096C0371087}"/>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125" name="Chevron 124">
            <a:extLst>
              <a:ext uri="{FF2B5EF4-FFF2-40B4-BE49-F238E27FC236}">
                <a16:creationId xmlns:a16="http://schemas.microsoft.com/office/drawing/2014/main" id="{748F26B0-972B-C687-E2BB-8556FE28BBB9}"/>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27" name="Chevron 126">
            <a:extLst>
              <a:ext uri="{FF2B5EF4-FFF2-40B4-BE49-F238E27FC236}">
                <a16:creationId xmlns:a16="http://schemas.microsoft.com/office/drawing/2014/main" id="{CB3575C9-D14F-A2BF-2F97-E2AE232205C6}"/>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129" name="Rectangle 128">
            <a:extLst>
              <a:ext uri="{FF2B5EF4-FFF2-40B4-BE49-F238E27FC236}">
                <a16:creationId xmlns:a16="http://schemas.microsoft.com/office/drawing/2014/main" id="{F4D39978-B224-4906-32B0-CFA27763AD4E}"/>
              </a:ext>
            </a:extLst>
          </p:cNvPr>
          <p:cNvSpPr/>
          <p:nvPr/>
        </p:nvSpPr>
        <p:spPr>
          <a:xfrm>
            <a:off x="10637520" y="0"/>
            <a:ext cx="1554480" cy="288356"/>
          </a:xfrm>
          <a:prstGeom prst="rect">
            <a:avLst/>
          </a:prstGeom>
          <a:solidFill>
            <a:srgbClr val="33A398"/>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Aging infrastructure</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pic>
        <p:nvPicPr>
          <p:cNvPr id="133" name="Picture 132">
            <a:extLst>
              <a:ext uri="{FF2B5EF4-FFF2-40B4-BE49-F238E27FC236}">
                <a16:creationId xmlns:a16="http://schemas.microsoft.com/office/drawing/2014/main" id="{81C6742B-9C24-8B9D-5034-3BFE84ACED1A}"/>
              </a:ext>
            </a:extLst>
          </p:cNvPr>
          <p:cNvPicPr>
            <a:picLocks noChangeAspect="1"/>
          </p:cNvPicPr>
          <p:nvPr/>
        </p:nvPicPr>
        <p:blipFill>
          <a:blip r:embed="rId111"/>
          <a:srcRect/>
          <a:stretch>
            <a:fillRect/>
          </a:stretch>
        </p:blipFill>
        <p:spPr>
          <a:xfrm>
            <a:off x="10310813" y="9525"/>
            <a:ext cx="273244" cy="274320"/>
          </a:xfrm>
          <a:prstGeom prst="rect">
            <a:avLst/>
          </a:prstGeom>
        </p:spPr>
      </p:pic>
      <p:sp>
        <p:nvSpPr>
          <p:cNvPr id="2" name="Footer Placeholder 5">
            <a:extLst>
              <a:ext uri="{FF2B5EF4-FFF2-40B4-BE49-F238E27FC236}">
                <a16:creationId xmlns:a16="http://schemas.microsoft.com/office/drawing/2014/main" id="{DB17D093-C883-5636-B6DC-D820A8561C54}"/>
              </a:ext>
            </a:extLst>
          </p:cNvPr>
          <p:cNvSpPr>
            <a:spLocks noGrp="1"/>
          </p:cNvSpPr>
          <p:nvPr>
            <p:ph type="ftr" sz="quarter" idx="3"/>
          </p:nvPr>
        </p:nvSpPr>
        <p:spPr>
          <a:xfrm>
            <a:off x="334962" y="6344432"/>
            <a:ext cx="9147241" cy="216706"/>
          </a:xfrm>
        </p:spPr>
        <p:txBody>
          <a:bodyPr/>
          <a:lstStyle/>
          <a:p>
            <a:pPr>
              <a:defRPr/>
            </a:pPr>
            <a:r>
              <a:rPr lang="en-US" dirty="0">
                <a:solidFill>
                  <a:schemeClr val="tx1"/>
                </a:solidFill>
              </a:rPr>
              <a:t>Sources: </a:t>
            </a:r>
            <a:r>
              <a:rPr lang="en-US" dirty="0">
                <a:solidFill>
                  <a:srgbClr val="45647B"/>
                </a:solidFill>
                <a:ea typeface="+mn-lt"/>
                <a:cs typeface="+mn-lt"/>
                <a:hlinkClick r:id="rId112">
                  <a:extLst>
                    <a:ext uri="{A12FA001-AC4F-418D-AE19-62706E023703}">
                      <ahyp:hlinkClr xmlns:ahyp="http://schemas.microsoft.com/office/drawing/2018/hyperlinkcolor" val="tx"/>
                    </a:ext>
                  </a:extLst>
                </a:hlinkClick>
              </a:rPr>
              <a:t>World Energy Outlook </a:t>
            </a:r>
            <a:r>
              <a:rPr lang="en-US" dirty="0">
                <a:solidFill>
                  <a:schemeClr val="tx1"/>
                </a:solidFill>
                <a:ea typeface="+mn-lt"/>
                <a:cs typeface="+mn-lt"/>
              </a:rPr>
              <a:t>(IEA, 2025). </a:t>
            </a:r>
          </a:p>
          <a:p>
            <a:pPr>
              <a:defRPr/>
            </a:pPr>
            <a:r>
              <a:rPr lang="en-US" dirty="0">
                <a:solidFill>
                  <a:schemeClr val="tx1"/>
                </a:solidFill>
              </a:rPr>
              <a:t>Credit: Christy Wong, Ariela Farchi, Brenda Rain, and </a:t>
            </a:r>
            <a:r>
              <a:rPr lang="en-US" dirty="0">
                <a:solidFill>
                  <a:srgbClr val="000000"/>
                </a:solidFill>
                <a:hlinkClick r:id="rId113"/>
              </a:rPr>
              <a:t>Gernot Wagner</a:t>
            </a:r>
            <a:r>
              <a:rPr lang="en-US" dirty="0">
                <a:solidFill>
                  <a:srgbClr val="000000"/>
                </a:solidFill>
              </a:rPr>
              <a:t>. </a:t>
            </a:r>
            <a:r>
              <a:rPr lang="en-US" dirty="0">
                <a:hlinkClick r:id="rId114"/>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cs typeface="Arial"/>
            </a:endParaRPr>
          </a:p>
        </p:txBody>
      </p:sp>
    </p:spTree>
    <p:extLst>
      <p:ext uri="{BB962C8B-B14F-4D97-AF65-F5344CB8AC3E}">
        <p14:creationId xmlns:p14="http://schemas.microsoft.com/office/powerpoint/2010/main" val="36604343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F1143D-2A10-C9C3-B2B9-0E8F802B6412}"/>
            </a:ext>
          </a:extLst>
        </p:cNvPr>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80F69CD3-36DD-4382-5049-203B72FCDE7C}"/>
              </a:ext>
            </a:extLst>
          </p:cNvPr>
          <p:cNvGraphicFramePr>
            <a:graphicFrameLocks/>
          </p:cNvGraphicFramePr>
          <p:nvPr>
            <p:custDataLst>
              <p:tags r:id="rId1"/>
            </p:custDataLst>
            <p:extLst>
              <p:ext uri="{D42A27DB-BD31-4B8C-83A1-F6EECF244321}">
                <p14:modId xmlns:p14="http://schemas.microsoft.com/office/powerpoint/2010/main" val="735567400"/>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84" imgW="7772400" imgH="10058400" progId="TCLayout.ActiveDocument.1">
                  <p:embed/>
                </p:oleObj>
              </mc:Choice>
              <mc:Fallback>
                <p:oleObj name="thinkcell Slide" r:id="rId84" imgW="7772400" imgH="10058400" progId="TCLayout.ActiveDocument.1">
                  <p:embed/>
                  <p:pic>
                    <p:nvPicPr>
                      <p:cNvPr id="9" name="think-cell data - do not delete" hidden="1">
                        <a:extLst>
                          <a:ext uri="{FF2B5EF4-FFF2-40B4-BE49-F238E27FC236}">
                            <a16:creationId xmlns:a16="http://schemas.microsoft.com/office/drawing/2014/main" id="{80F69CD3-36DD-4382-5049-203B72FCDE7C}"/>
                          </a:ext>
                        </a:extLst>
                      </p:cNvPr>
                      <p:cNvPicPr/>
                      <p:nvPr/>
                    </p:nvPicPr>
                    <p:blipFill>
                      <a:blip r:embed="rId85"/>
                      <a:stretch>
                        <a:fillRect/>
                      </a:stretch>
                    </p:blipFill>
                    <p:spPr>
                      <a:xfrm>
                        <a:off x="1588" y="1588"/>
                        <a:ext cx="1227" cy="1588"/>
                      </a:xfrm>
                      <a:prstGeom prst="rect">
                        <a:avLst/>
                      </a:prstGeom>
                    </p:spPr>
                  </p:pic>
                </p:oleObj>
              </mc:Fallback>
            </mc:AlternateContent>
          </a:graphicData>
        </a:graphic>
      </p:graphicFrame>
      <p:pic>
        <p:nvPicPr>
          <p:cNvPr id="10" name="Picture 9">
            <a:extLst>
              <a:ext uri="{FF2B5EF4-FFF2-40B4-BE49-F238E27FC236}">
                <a16:creationId xmlns:a16="http://schemas.microsoft.com/office/drawing/2014/main" id="{A3E7D62C-B6F9-5280-4657-8A2D5AC3A1D4}"/>
              </a:ext>
            </a:extLst>
          </p:cNvPr>
          <p:cNvPicPr>
            <a:picLocks noChangeAspect="1"/>
          </p:cNvPicPr>
          <p:nvPr/>
        </p:nvPicPr>
        <p:blipFill>
          <a:blip r:embed="rId86"/>
          <a:srcRect l="1097" t="2391" r="911" b="2391"/>
          <a:stretch>
            <a:fillRect/>
          </a:stretch>
        </p:blipFill>
        <p:spPr>
          <a:xfrm>
            <a:off x="942974" y="2386231"/>
            <a:ext cx="4293711" cy="2284588"/>
          </a:xfrm>
          <a:prstGeom prst="rect">
            <a:avLst/>
          </a:prstGeom>
        </p:spPr>
      </p:pic>
      <p:sp>
        <p:nvSpPr>
          <p:cNvPr id="59" name="Text Placeholder 9">
            <a:extLst>
              <a:ext uri="{FF2B5EF4-FFF2-40B4-BE49-F238E27FC236}">
                <a16:creationId xmlns:a16="http://schemas.microsoft.com/office/drawing/2014/main" id="{A0941D04-4482-216E-F861-31C0CF5E104E}"/>
              </a:ext>
            </a:extLst>
          </p:cNvPr>
          <p:cNvSpPr>
            <a:spLocks noGrp="1"/>
          </p:cNvSpPr>
          <p:nvPr>
            <p:ph sz="quarter" idx="10"/>
          </p:nvPr>
        </p:nvSpPr>
        <p:spPr>
          <a:xfrm>
            <a:off x="344607" y="2076528"/>
            <a:ext cx="5659437" cy="407974"/>
          </a:xfrm>
          <a:noFill/>
        </p:spPr>
        <p:txBody>
          <a:bodyPr/>
          <a:lstStyle/>
          <a:p>
            <a:pPr marL="0" indent="0">
              <a:buNone/>
            </a:pPr>
            <a:r>
              <a:rPr lang="en-US" sz="1200"/>
              <a:t>Gridded average temperature anomaly vs. 1991-2020 base period, </a:t>
            </a:r>
            <a:br>
              <a:rPr lang="en-US" sz="1200"/>
            </a:br>
            <a:r>
              <a:rPr lang="en-US" sz="1200"/>
              <a:t>July 2026 °C</a:t>
            </a:r>
          </a:p>
        </p:txBody>
      </p:sp>
      <p:sp>
        <p:nvSpPr>
          <p:cNvPr id="5" name="Title 4">
            <a:extLst>
              <a:ext uri="{FF2B5EF4-FFF2-40B4-BE49-F238E27FC236}">
                <a16:creationId xmlns:a16="http://schemas.microsoft.com/office/drawing/2014/main" id="{C69E93E2-9018-A3B7-D33D-11D862A8FB43}"/>
              </a:ext>
            </a:extLst>
          </p:cNvPr>
          <p:cNvSpPr>
            <a:spLocks noGrp="1"/>
          </p:cNvSpPr>
          <p:nvPr>
            <p:ph type="title"/>
          </p:nvPr>
        </p:nvSpPr>
        <p:spPr/>
        <p:txBody>
          <a:bodyPr vert="horz" rIns="91440"/>
          <a:lstStyle/>
          <a:p>
            <a:r>
              <a:rPr lang="en-GB"/>
              <a:t>Changing global temperatures and extreme weather events significantly disrupt grid operations</a:t>
            </a:r>
            <a:endParaRPr lang="en-US"/>
          </a:p>
        </p:txBody>
      </p:sp>
      <p:sp>
        <p:nvSpPr>
          <p:cNvPr id="7" name="Text Placeholder 6">
            <a:extLst>
              <a:ext uri="{FF2B5EF4-FFF2-40B4-BE49-F238E27FC236}">
                <a16:creationId xmlns:a16="http://schemas.microsoft.com/office/drawing/2014/main" id="{E26084DE-D5CC-738A-8AAE-53297A56DF41}"/>
              </a:ext>
            </a:extLst>
          </p:cNvPr>
          <p:cNvSpPr>
            <a:spLocks noGrp="1"/>
          </p:cNvSpPr>
          <p:nvPr>
            <p:ph type="body" sz="quarter" idx="13"/>
          </p:nvPr>
        </p:nvSpPr>
        <p:spPr>
          <a:xfrm>
            <a:off x="329184" y="1498005"/>
            <a:ext cx="5660136" cy="548640"/>
          </a:xfrm>
        </p:spPr>
        <p:txBody>
          <a:bodyPr/>
          <a:lstStyle/>
          <a:p>
            <a:r>
              <a:rPr lang="en-US"/>
              <a:t>Temperatures are shifting from historical baselines, existing infrastructure isn’t built to support this change</a:t>
            </a:r>
            <a:endParaRPr lang="en-US" i="1"/>
          </a:p>
        </p:txBody>
      </p:sp>
      <p:sp>
        <p:nvSpPr>
          <p:cNvPr id="12" name="Text Placeholder 9">
            <a:extLst>
              <a:ext uri="{FF2B5EF4-FFF2-40B4-BE49-F238E27FC236}">
                <a16:creationId xmlns:a16="http://schemas.microsoft.com/office/drawing/2014/main" id="{8B44FB7C-3DA9-FF59-3B2F-E9F791DD9D63}"/>
              </a:ext>
            </a:extLst>
          </p:cNvPr>
          <p:cNvSpPr txBox="1">
            <a:spLocks/>
          </p:cNvSpPr>
          <p:nvPr/>
        </p:nvSpPr>
        <p:spPr>
          <a:xfrm>
            <a:off x="6187956" y="2051822"/>
            <a:ext cx="5659437" cy="385724"/>
          </a:xfrm>
          <a:prstGeom prst="rect">
            <a:avLst/>
          </a:prstGeom>
        </p:spPr>
        <p:txBody>
          <a:bodyPr vert="horz" lIns="91440" tIns="45720" rIns="91440" bIns="4572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200"/>
              <a:t>Storm damage and recovery time on US transmission lines, </a:t>
            </a:r>
            <a:br>
              <a:rPr lang="en-US" sz="1200"/>
            </a:br>
            <a:r>
              <a:rPr lang="en-US" sz="1200"/>
              <a:t>miles affected x days to restoration</a:t>
            </a:r>
          </a:p>
        </p:txBody>
      </p:sp>
      <p:sp>
        <p:nvSpPr>
          <p:cNvPr id="20" name="Text Placeholder 6">
            <a:extLst>
              <a:ext uri="{FF2B5EF4-FFF2-40B4-BE49-F238E27FC236}">
                <a16:creationId xmlns:a16="http://schemas.microsoft.com/office/drawing/2014/main" id="{0FDEAAAD-7AC1-5304-B2A5-4C34E148E9C9}"/>
              </a:ext>
            </a:extLst>
          </p:cNvPr>
          <p:cNvSpPr txBox="1">
            <a:spLocks/>
          </p:cNvSpPr>
          <p:nvPr/>
        </p:nvSpPr>
        <p:spPr>
          <a:xfrm>
            <a:off x="6200213" y="1498005"/>
            <a:ext cx="5660136" cy="548640"/>
          </a:xfrm>
          <a:prstGeom prst="rect">
            <a:avLst/>
          </a:prstGeom>
        </p:spPr>
        <p:txBody>
          <a:bodyPr vert="horz" lIns="91440" tIns="45720" rIns="91440" bIns="45720" rtlCol="0" anchor="b">
            <a:noAutofit/>
          </a:bodyPr>
          <a:lstStyle>
            <a:lvl1pPr marL="0" indent="0" algn="l" defTabSz="914354" rtl="0" eaLnBrk="1" latinLnBrk="0" hangingPunct="1">
              <a:lnSpc>
                <a:spcPct val="100000"/>
              </a:lnSpc>
              <a:spcBef>
                <a:spcPts val="0"/>
              </a:spcBef>
              <a:buFont typeface="Arial" panose="020B0604020202020204" pitchFamily="34" charset="0"/>
              <a:buNone/>
              <a:defRPr sz="1600" b="1"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None/>
              <a:defRPr sz="1600" b="1"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None/>
              <a:defRPr sz="1600" b="1"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None/>
              <a:defRPr sz="1600" b="1"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None/>
              <a:defRPr sz="1600" b="1"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ea typeface="+mn-lt"/>
                <a:cs typeface="+mn-lt"/>
              </a:rPr>
              <a:t>US Case Study: Extreme weather events directly damages critical grid infrastructure</a:t>
            </a:r>
            <a:endParaRPr lang="en-US" i="1">
              <a:ea typeface="+mn-lt"/>
              <a:cs typeface="+mn-lt"/>
            </a:endParaRPr>
          </a:p>
        </p:txBody>
      </p:sp>
      <p:grpSp>
        <p:nvGrpSpPr>
          <p:cNvPr id="28" name="Group 27">
            <a:extLst>
              <a:ext uri="{FF2B5EF4-FFF2-40B4-BE49-F238E27FC236}">
                <a16:creationId xmlns:a16="http://schemas.microsoft.com/office/drawing/2014/main" id="{496114BF-675A-60C0-C9E8-55C80C6C2B46}"/>
              </a:ext>
            </a:extLst>
          </p:cNvPr>
          <p:cNvGrpSpPr/>
          <p:nvPr/>
        </p:nvGrpSpPr>
        <p:grpSpPr>
          <a:xfrm>
            <a:off x="6384638" y="2632588"/>
            <a:ext cx="5462755" cy="3508671"/>
            <a:chOff x="6740526" y="2349737"/>
            <a:chExt cx="5765692" cy="4049532"/>
          </a:xfrm>
        </p:grpSpPr>
        <p:sp>
          <p:nvSpPr>
            <p:cNvPr id="164" name="Text Placeholder 10">
              <a:extLst>
                <a:ext uri="{FF2B5EF4-FFF2-40B4-BE49-F238E27FC236}">
                  <a16:creationId xmlns:a16="http://schemas.microsoft.com/office/drawing/2014/main" id="{0317BD22-1229-6F05-BDF1-58D1DEFA5483}"/>
                </a:ext>
              </a:extLst>
            </p:cNvPr>
            <p:cNvSpPr txBox="1">
              <a:spLocks/>
            </p:cNvSpPr>
            <p:nvPr>
              <p:custDataLst>
                <p:tags r:id="rId6"/>
              </p:custDataLst>
            </p:nvPr>
          </p:nvSpPr>
          <p:spPr bwMode="gray">
            <a:xfrm>
              <a:off x="10004425" y="6216706"/>
              <a:ext cx="37941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E0822EC9-1ECC-4BB0-A586-72A364EFC1BB}" type="datetime'''''''''''''''''''''''''''3,''''''''00''0'">
                <a:rPr lang="en-US" altLang="en-US" sz="1000" smtClean="0">
                  <a:effectLst/>
                </a:rPr>
                <a:pPr marL="0" indent="0" algn="ctr">
                  <a:spcBef>
                    <a:spcPct val="0"/>
                  </a:spcBef>
                  <a:spcAft>
                    <a:spcPct val="0"/>
                  </a:spcAft>
                  <a:buNone/>
                </a:pPr>
                <a:t>3,000</a:t>
              </a:fld>
              <a:endParaRPr lang="en-US" sz="1000"/>
            </a:p>
          </p:txBody>
        </p:sp>
        <p:sp>
          <p:nvSpPr>
            <p:cNvPr id="168" name="Text Placeholder 10">
              <a:extLst>
                <a:ext uri="{FF2B5EF4-FFF2-40B4-BE49-F238E27FC236}">
                  <a16:creationId xmlns:a16="http://schemas.microsoft.com/office/drawing/2014/main" id="{D09B157B-57E1-977F-64C6-8DA0D9FF7C09}"/>
                </a:ext>
              </a:extLst>
            </p:cNvPr>
            <p:cNvSpPr txBox="1">
              <a:spLocks/>
            </p:cNvSpPr>
            <p:nvPr>
              <p:custDataLst>
                <p:tags r:id="rId7"/>
              </p:custDataLst>
            </p:nvPr>
          </p:nvSpPr>
          <p:spPr bwMode="gray">
            <a:xfrm>
              <a:off x="8988425" y="6216706"/>
              <a:ext cx="37941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BE411055-38F2-45D6-BD64-0F6C08EBDE33}" type="datetime'''''''2'''''''',''''''''''''''''00''''''''''''''0'''">
                <a:rPr lang="en-US" altLang="en-US" sz="1000" smtClean="0">
                  <a:effectLst/>
                </a:rPr>
                <a:pPr marL="0" indent="0" algn="ctr">
                  <a:spcBef>
                    <a:spcPct val="0"/>
                  </a:spcBef>
                  <a:spcAft>
                    <a:spcPct val="0"/>
                  </a:spcAft>
                  <a:buNone/>
                </a:pPr>
                <a:t>2,000</a:t>
              </a:fld>
              <a:endParaRPr lang="en-US" sz="1000"/>
            </a:p>
          </p:txBody>
        </p:sp>
        <p:sp>
          <p:nvSpPr>
            <p:cNvPr id="169" name="Text Placeholder 10">
              <a:extLst>
                <a:ext uri="{FF2B5EF4-FFF2-40B4-BE49-F238E27FC236}">
                  <a16:creationId xmlns:a16="http://schemas.microsoft.com/office/drawing/2014/main" id="{3F3FE280-4398-A9B9-A1FA-D20FBB8546B4}"/>
                </a:ext>
              </a:extLst>
            </p:cNvPr>
            <p:cNvSpPr txBox="1">
              <a:spLocks/>
            </p:cNvSpPr>
            <p:nvPr>
              <p:custDataLst>
                <p:tags r:id="rId8"/>
              </p:custDataLst>
            </p:nvPr>
          </p:nvSpPr>
          <p:spPr bwMode="gray">
            <a:xfrm>
              <a:off x="8480425" y="6216706"/>
              <a:ext cx="37941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76DF4716-2F40-446A-BD52-186C5B789D45}" type="datetime'''''''''''1'''',''''5''''''''''00'''''''''''''''''''''''''''''">
                <a:rPr lang="en-US" altLang="en-US" sz="1000" smtClean="0">
                  <a:effectLst/>
                </a:rPr>
                <a:pPr marL="0" indent="0" algn="ctr">
                  <a:spcBef>
                    <a:spcPct val="0"/>
                  </a:spcBef>
                  <a:spcAft>
                    <a:spcPct val="0"/>
                  </a:spcAft>
                  <a:buNone/>
                </a:pPr>
                <a:t>1,500</a:t>
              </a:fld>
              <a:endParaRPr lang="en-US" sz="1000"/>
            </a:p>
          </p:txBody>
        </p:sp>
        <p:sp>
          <p:nvSpPr>
            <p:cNvPr id="170" name="Text Placeholder 10">
              <a:extLst>
                <a:ext uri="{FF2B5EF4-FFF2-40B4-BE49-F238E27FC236}">
                  <a16:creationId xmlns:a16="http://schemas.microsoft.com/office/drawing/2014/main" id="{75D3FD5F-46EA-739A-D66C-B2F6253D853A}"/>
                </a:ext>
              </a:extLst>
            </p:cNvPr>
            <p:cNvSpPr txBox="1">
              <a:spLocks/>
            </p:cNvSpPr>
            <p:nvPr>
              <p:custDataLst>
                <p:tags r:id="rId9"/>
              </p:custDataLst>
            </p:nvPr>
          </p:nvSpPr>
          <p:spPr bwMode="gray">
            <a:xfrm>
              <a:off x="7972425" y="6216706"/>
              <a:ext cx="37941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04887896-889F-45FF-A03A-3F5E7BA32DEA}" type="datetime'''''1'',''''''0''''''''''0''''''''''''0'''''''''">
                <a:rPr lang="en-US" altLang="en-US" sz="1000" smtClean="0">
                  <a:effectLst/>
                </a:rPr>
                <a:pPr marL="0" indent="0" algn="ctr">
                  <a:spcBef>
                    <a:spcPct val="0"/>
                  </a:spcBef>
                  <a:spcAft>
                    <a:spcPct val="0"/>
                  </a:spcAft>
                  <a:buNone/>
                </a:pPr>
                <a:t>1,000</a:t>
              </a:fld>
              <a:endParaRPr lang="en-US" sz="1000"/>
            </a:p>
          </p:txBody>
        </p:sp>
        <p:sp>
          <p:nvSpPr>
            <p:cNvPr id="180" name="Text Placeholder 10">
              <a:extLst>
                <a:ext uri="{FF2B5EF4-FFF2-40B4-BE49-F238E27FC236}">
                  <a16:creationId xmlns:a16="http://schemas.microsoft.com/office/drawing/2014/main" id="{086B94A9-2389-2CBD-0659-8BCB40F380D8}"/>
                </a:ext>
              </a:extLst>
            </p:cNvPr>
            <p:cNvSpPr txBox="1">
              <a:spLocks/>
            </p:cNvSpPr>
            <p:nvPr>
              <p:custDataLst>
                <p:tags r:id="rId10"/>
              </p:custDataLst>
            </p:nvPr>
          </p:nvSpPr>
          <p:spPr bwMode="gray">
            <a:xfrm>
              <a:off x="7527925" y="6216706"/>
              <a:ext cx="25241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A34581A1-B217-4A06-9696-3EBA9AFE5618}" type="datetime'''''''5''''''''''''''''''''''0''''0'''''''''''''''''''''">
                <a:rPr lang="en-US" altLang="en-US" sz="1000" smtClean="0">
                  <a:effectLst/>
                </a:rPr>
                <a:pPr marL="0" indent="0" algn="ctr">
                  <a:spcBef>
                    <a:spcPct val="0"/>
                  </a:spcBef>
                  <a:spcAft>
                    <a:spcPct val="0"/>
                  </a:spcAft>
                  <a:buNone/>
                </a:pPr>
                <a:t>500</a:t>
              </a:fld>
              <a:endParaRPr lang="en-US" sz="1000"/>
            </a:p>
          </p:txBody>
        </p:sp>
        <p:sp>
          <p:nvSpPr>
            <p:cNvPr id="181" name="Text Placeholder 10">
              <a:extLst>
                <a:ext uri="{FF2B5EF4-FFF2-40B4-BE49-F238E27FC236}">
                  <a16:creationId xmlns:a16="http://schemas.microsoft.com/office/drawing/2014/main" id="{79F09FBC-1491-6C7C-42C7-C807DA249828}"/>
                </a:ext>
              </a:extLst>
            </p:cNvPr>
            <p:cNvSpPr txBox="1">
              <a:spLocks/>
            </p:cNvSpPr>
            <p:nvPr>
              <p:custDataLst>
                <p:tags r:id="rId11"/>
              </p:custDataLst>
            </p:nvPr>
          </p:nvSpPr>
          <p:spPr bwMode="gray">
            <a:xfrm>
              <a:off x="7104063" y="6216706"/>
              <a:ext cx="84138"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06AAF1B8-49FB-4C04-B2EF-3EF6A1921C97}" type="datetime'''''''''''''''''0'''''''''''''''''''''''''''''''''''''''''''">
                <a:rPr lang="en-US" altLang="en-US" sz="1000" smtClean="0">
                  <a:effectLst/>
                </a:rPr>
                <a:pPr marL="0" indent="0" algn="ctr">
                  <a:spcBef>
                    <a:spcPct val="0"/>
                  </a:spcBef>
                  <a:spcAft>
                    <a:spcPct val="0"/>
                  </a:spcAft>
                  <a:buNone/>
                </a:pPr>
                <a:t>0</a:t>
              </a:fld>
              <a:endParaRPr lang="en-US" sz="1000"/>
            </a:p>
          </p:txBody>
        </p:sp>
        <p:sp>
          <p:nvSpPr>
            <p:cNvPr id="183" name="Text Placeholder 10">
              <a:extLst>
                <a:ext uri="{FF2B5EF4-FFF2-40B4-BE49-F238E27FC236}">
                  <a16:creationId xmlns:a16="http://schemas.microsoft.com/office/drawing/2014/main" id="{5308A945-82F8-BC50-FF8D-4BA5AF8DA1B5}"/>
                </a:ext>
              </a:extLst>
            </p:cNvPr>
            <p:cNvSpPr txBox="1">
              <a:spLocks/>
            </p:cNvSpPr>
            <p:nvPr>
              <p:custDataLst>
                <p:tags r:id="rId12"/>
              </p:custDataLst>
            </p:nvPr>
          </p:nvSpPr>
          <p:spPr bwMode="gray">
            <a:xfrm>
              <a:off x="11245850" y="6216706"/>
              <a:ext cx="37941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9F99658B-8190-4E06-ABD8-1E3E8DBA2A6C}" type="datetime'''''''''''''''''''''9'''''''''',''''5''0''''''0'">
                <a:rPr lang="en-US" altLang="en-US" sz="1000" smtClean="0">
                  <a:effectLst/>
                </a:rPr>
                <a:pPr marL="0" indent="0" algn="ctr">
                  <a:spcBef>
                    <a:spcPct val="0"/>
                  </a:spcBef>
                  <a:spcAft>
                    <a:spcPct val="0"/>
                  </a:spcAft>
                  <a:buNone/>
                </a:pPr>
                <a:t>9,500</a:t>
              </a:fld>
              <a:endParaRPr lang="en-US" sz="1000"/>
            </a:p>
          </p:txBody>
        </p:sp>
        <p:sp>
          <p:nvSpPr>
            <p:cNvPr id="184" name="Text Placeholder 10">
              <a:extLst>
                <a:ext uri="{FF2B5EF4-FFF2-40B4-BE49-F238E27FC236}">
                  <a16:creationId xmlns:a16="http://schemas.microsoft.com/office/drawing/2014/main" id="{33070CCD-BA70-9CED-2498-FC3E73DA740E}"/>
                </a:ext>
              </a:extLst>
            </p:cNvPr>
            <p:cNvSpPr txBox="1">
              <a:spLocks/>
            </p:cNvSpPr>
            <p:nvPr>
              <p:custDataLst>
                <p:tags r:id="rId13"/>
              </p:custDataLst>
            </p:nvPr>
          </p:nvSpPr>
          <p:spPr bwMode="gray">
            <a:xfrm>
              <a:off x="10512425" y="6216706"/>
              <a:ext cx="37941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E5C174A9-7444-4B89-A3A8-E9DC660619F4}" type="datetime'''''''''''''''''''''''''''3'''''''''''''''',5''''''''''0''0'''">
                <a:rPr lang="en-US" altLang="en-US" sz="1000" smtClean="0">
                  <a:effectLst/>
                </a:rPr>
                <a:pPr marL="0" indent="0" algn="ctr">
                  <a:spcBef>
                    <a:spcPct val="0"/>
                  </a:spcBef>
                  <a:spcAft>
                    <a:spcPct val="0"/>
                  </a:spcAft>
                  <a:buNone/>
                </a:pPr>
                <a:t>3,500</a:t>
              </a:fld>
              <a:endParaRPr lang="en-US" sz="1000"/>
            </a:p>
          </p:txBody>
        </p:sp>
        <p:sp>
          <p:nvSpPr>
            <p:cNvPr id="185" name="Text Placeholder 10">
              <a:extLst>
                <a:ext uri="{FF2B5EF4-FFF2-40B4-BE49-F238E27FC236}">
                  <a16:creationId xmlns:a16="http://schemas.microsoft.com/office/drawing/2014/main" id="{FA0E67BA-6EAA-9AE8-D359-74EF96FDF8D0}"/>
                </a:ext>
              </a:extLst>
            </p:cNvPr>
            <p:cNvSpPr txBox="1">
              <a:spLocks/>
            </p:cNvSpPr>
            <p:nvPr>
              <p:custDataLst>
                <p:tags r:id="rId14"/>
              </p:custDataLst>
            </p:nvPr>
          </p:nvSpPr>
          <p:spPr bwMode="gray">
            <a:xfrm>
              <a:off x="9496425" y="6216706"/>
              <a:ext cx="37941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05887544-4076-4079-9052-BD3C2EEFF8DB}" type="datetime'''''''''2'''',''''''''''''''''''''''''''''''5''''''''0''0'''''">
                <a:rPr lang="en-US" altLang="en-US" sz="1000" smtClean="0">
                  <a:effectLst/>
                </a:rPr>
                <a:pPr marL="0" indent="0" algn="ctr">
                  <a:spcBef>
                    <a:spcPct val="0"/>
                  </a:spcBef>
                  <a:spcAft>
                    <a:spcPct val="0"/>
                  </a:spcAft>
                  <a:buNone/>
                </a:pPr>
                <a:t>2,500</a:t>
              </a:fld>
              <a:endParaRPr lang="en-US" sz="1000"/>
            </a:p>
          </p:txBody>
        </p:sp>
        <p:grpSp>
          <p:nvGrpSpPr>
            <p:cNvPr id="11" name="Group 10">
              <a:extLst>
                <a:ext uri="{FF2B5EF4-FFF2-40B4-BE49-F238E27FC236}">
                  <a16:creationId xmlns:a16="http://schemas.microsoft.com/office/drawing/2014/main" id="{D5326AEB-853A-6A87-EDB9-3987B783048D}"/>
                </a:ext>
              </a:extLst>
            </p:cNvPr>
            <p:cNvGrpSpPr/>
            <p:nvPr/>
          </p:nvGrpSpPr>
          <p:grpSpPr>
            <a:xfrm>
              <a:off x="6740526" y="2349737"/>
              <a:ext cx="5765692" cy="3901286"/>
              <a:chOff x="6740525" y="1876327"/>
              <a:chExt cx="5841362" cy="4379492"/>
            </a:xfrm>
          </p:grpSpPr>
          <p:cxnSp>
            <p:nvCxnSpPr>
              <p:cNvPr id="139" name="Straight Connector 138">
                <a:extLst>
                  <a:ext uri="{FF2B5EF4-FFF2-40B4-BE49-F238E27FC236}">
                    <a16:creationId xmlns:a16="http://schemas.microsoft.com/office/drawing/2014/main" id="{BD60EB5B-8277-2E49-6423-5FE5E311425F}"/>
                  </a:ext>
                </a:extLst>
              </p:cNvPr>
              <p:cNvCxnSpPr/>
              <p:nvPr>
                <p:custDataLst>
                  <p:tags r:id="rId18"/>
                </p:custDataLst>
              </p:nvPr>
            </p:nvCxnSpPr>
            <p:spPr bwMode="auto">
              <a:xfrm>
                <a:off x="7094538" y="4999093"/>
                <a:ext cx="50800"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40" name="Straight Connector 139">
                <a:extLst>
                  <a:ext uri="{FF2B5EF4-FFF2-40B4-BE49-F238E27FC236}">
                    <a16:creationId xmlns:a16="http://schemas.microsoft.com/office/drawing/2014/main" id="{AA086607-A00A-85C4-6879-8FA3970FF678}"/>
                  </a:ext>
                </a:extLst>
              </p:cNvPr>
              <p:cNvCxnSpPr/>
              <p:nvPr>
                <p:custDataLst>
                  <p:tags r:id="rId19"/>
                </p:custDataLst>
              </p:nvPr>
            </p:nvCxnSpPr>
            <p:spPr bwMode="auto">
              <a:xfrm>
                <a:off x="11434763" y="6115106"/>
                <a:ext cx="0" cy="5080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41" name="Straight Connector 140">
                <a:extLst>
                  <a:ext uri="{FF2B5EF4-FFF2-40B4-BE49-F238E27FC236}">
                    <a16:creationId xmlns:a16="http://schemas.microsoft.com/office/drawing/2014/main" id="{5F8388D3-C7FD-6B41-89C1-96F8595A2CAC}"/>
                  </a:ext>
                </a:extLst>
              </p:cNvPr>
              <p:cNvCxnSpPr/>
              <p:nvPr>
                <p:custDataLst>
                  <p:tags r:id="rId20"/>
                </p:custDataLst>
              </p:nvPr>
            </p:nvCxnSpPr>
            <p:spPr bwMode="auto">
              <a:xfrm>
                <a:off x="10701338" y="6115106"/>
                <a:ext cx="0" cy="5080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42" name="Straight Connector 141">
                <a:extLst>
                  <a:ext uri="{FF2B5EF4-FFF2-40B4-BE49-F238E27FC236}">
                    <a16:creationId xmlns:a16="http://schemas.microsoft.com/office/drawing/2014/main" id="{1867EB45-7963-C3E9-080A-664A2EEF90FF}"/>
                  </a:ext>
                </a:extLst>
              </p:cNvPr>
              <p:cNvCxnSpPr/>
              <p:nvPr>
                <p:custDataLst>
                  <p:tags r:id="rId21"/>
                </p:custDataLst>
              </p:nvPr>
            </p:nvCxnSpPr>
            <p:spPr bwMode="auto">
              <a:xfrm>
                <a:off x="10193338" y="6115106"/>
                <a:ext cx="0" cy="5080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43" name="Straight Connector 142">
                <a:extLst>
                  <a:ext uri="{FF2B5EF4-FFF2-40B4-BE49-F238E27FC236}">
                    <a16:creationId xmlns:a16="http://schemas.microsoft.com/office/drawing/2014/main" id="{455255DB-42AD-138C-B1A7-EB8709233F23}"/>
                  </a:ext>
                </a:extLst>
              </p:cNvPr>
              <p:cNvCxnSpPr/>
              <p:nvPr>
                <p:custDataLst>
                  <p:tags r:id="rId22"/>
                </p:custDataLst>
              </p:nvPr>
            </p:nvCxnSpPr>
            <p:spPr bwMode="auto">
              <a:xfrm>
                <a:off x="9685338" y="6115106"/>
                <a:ext cx="0" cy="5080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44" name="Straight Connector 143">
                <a:extLst>
                  <a:ext uri="{FF2B5EF4-FFF2-40B4-BE49-F238E27FC236}">
                    <a16:creationId xmlns:a16="http://schemas.microsoft.com/office/drawing/2014/main" id="{31A278AD-1BB1-8C3E-3FFC-10BA730D2BCC}"/>
                  </a:ext>
                </a:extLst>
              </p:cNvPr>
              <p:cNvCxnSpPr/>
              <p:nvPr>
                <p:custDataLst>
                  <p:tags r:id="rId23"/>
                </p:custDataLst>
              </p:nvPr>
            </p:nvCxnSpPr>
            <p:spPr bwMode="auto">
              <a:xfrm>
                <a:off x="9177338" y="6115106"/>
                <a:ext cx="0" cy="5080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45" name="Straight Connector 144">
                <a:extLst>
                  <a:ext uri="{FF2B5EF4-FFF2-40B4-BE49-F238E27FC236}">
                    <a16:creationId xmlns:a16="http://schemas.microsoft.com/office/drawing/2014/main" id="{F2075864-BE59-2191-C303-CB880586A578}"/>
                  </a:ext>
                </a:extLst>
              </p:cNvPr>
              <p:cNvCxnSpPr/>
              <p:nvPr>
                <p:custDataLst>
                  <p:tags r:id="rId24"/>
                </p:custDataLst>
              </p:nvPr>
            </p:nvCxnSpPr>
            <p:spPr bwMode="auto">
              <a:xfrm>
                <a:off x="8669338" y="6115106"/>
                <a:ext cx="0" cy="5080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46" name="Straight Connector 145">
                <a:extLst>
                  <a:ext uri="{FF2B5EF4-FFF2-40B4-BE49-F238E27FC236}">
                    <a16:creationId xmlns:a16="http://schemas.microsoft.com/office/drawing/2014/main" id="{EB84453F-3CCF-B6CB-0838-FD27C2BD599B}"/>
                  </a:ext>
                </a:extLst>
              </p:cNvPr>
              <p:cNvCxnSpPr/>
              <p:nvPr>
                <p:custDataLst>
                  <p:tags r:id="rId25"/>
                </p:custDataLst>
              </p:nvPr>
            </p:nvCxnSpPr>
            <p:spPr bwMode="auto">
              <a:xfrm>
                <a:off x="8161338" y="6115106"/>
                <a:ext cx="0" cy="5080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47" name="Straight Connector 146">
                <a:extLst>
                  <a:ext uri="{FF2B5EF4-FFF2-40B4-BE49-F238E27FC236}">
                    <a16:creationId xmlns:a16="http://schemas.microsoft.com/office/drawing/2014/main" id="{9DEED2C4-2BD9-819C-2555-0125CFBAACAD}"/>
                  </a:ext>
                </a:extLst>
              </p:cNvPr>
              <p:cNvCxnSpPr/>
              <p:nvPr>
                <p:custDataLst>
                  <p:tags r:id="rId26"/>
                </p:custDataLst>
              </p:nvPr>
            </p:nvCxnSpPr>
            <p:spPr bwMode="auto">
              <a:xfrm>
                <a:off x="7653338" y="6115106"/>
                <a:ext cx="0" cy="5080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48" name="Straight Connector 147">
                <a:extLst>
                  <a:ext uri="{FF2B5EF4-FFF2-40B4-BE49-F238E27FC236}">
                    <a16:creationId xmlns:a16="http://schemas.microsoft.com/office/drawing/2014/main" id="{F0F5C8A2-54CD-237E-4142-63A1659BDCEF}"/>
                  </a:ext>
                </a:extLst>
              </p:cNvPr>
              <p:cNvCxnSpPr/>
              <p:nvPr>
                <p:custDataLst>
                  <p:tags r:id="rId27"/>
                </p:custDataLst>
              </p:nvPr>
            </p:nvCxnSpPr>
            <p:spPr bwMode="auto">
              <a:xfrm>
                <a:off x="7145338" y="6115106"/>
                <a:ext cx="0" cy="5080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49" name="Straight Connector 148">
                <a:extLst>
                  <a:ext uri="{FF2B5EF4-FFF2-40B4-BE49-F238E27FC236}">
                    <a16:creationId xmlns:a16="http://schemas.microsoft.com/office/drawing/2014/main" id="{8F50A8BF-04A8-21AE-2713-5325EA0E1F0A}"/>
                  </a:ext>
                </a:extLst>
              </p:cNvPr>
              <p:cNvCxnSpPr/>
              <p:nvPr>
                <p:custDataLst>
                  <p:tags r:id="rId28"/>
                </p:custDataLst>
              </p:nvPr>
            </p:nvCxnSpPr>
            <p:spPr bwMode="auto">
              <a:xfrm>
                <a:off x="7094538" y="2341618"/>
                <a:ext cx="50800"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50" name="Straight Connector 149">
                <a:extLst>
                  <a:ext uri="{FF2B5EF4-FFF2-40B4-BE49-F238E27FC236}">
                    <a16:creationId xmlns:a16="http://schemas.microsoft.com/office/drawing/2014/main" id="{9119331D-982D-B289-7DDF-CC16EF1A7098}"/>
                  </a:ext>
                </a:extLst>
              </p:cNvPr>
              <p:cNvCxnSpPr/>
              <p:nvPr>
                <p:custDataLst>
                  <p:tags r:id="rId29"/>
                </p:custDataLst>
              </p:nvPr>
            </p:nvCxnSpPr>
            <p:spPr bwMode="auto">
              <a:xfrm>
                <a:off x="7094538" y="2917881"/>
                <a:ext cx="50800"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51" name="Straight Connector 150">
                <a:extLst>
                  <a:ext uri="{FF2B5EF4-FFF2-40B4-BE49-F238E27FC236}">
                    <a16:creationId xmlns:a16="http://schemas.microsoft.com/office/drawing/2014/main" id="{D22205B4-9D2D-F5F6-DE9A-12CA9041592E}"/>
                  </a:ext>
                </a:extLst>
              </p:cNvPr>
              <p:cNvCxnSpPr/>
              <p:nvPr>
                <p:custDataLst>
                  <p:tags r:id="rId30"/>
                </p:custDataLst>
              </p:nvPr>
            </p:nvCxnSpPr>
            <p:spPr bwMode="auto">
              <a:xfrm>
                <a:off x="7094538" y="3475093"/>
                <a:ext cx="50800"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52" name="Straight Connector 151">
                <a:extLst>
                  <a:ext uri="{FF2B5EF4-FFF2-40B4-BE49-F238E27FC236}">
                    <a16:creationId xmlns:a16="http://schemas.microsoft.com/office/drawing/2014/main" id="{AA52DF80-4F92-3483-6A9B-498A7AA3D61D}"/>
                  </a:ext>
                </a:extLst>
              </p:cNvPr>
              <p:cNvCxnSpPr/>
              <p:nvPr>
                <p:custDataLst>
                  <p:tags r:id="rId31"/>
                </p:custDataLst>
              </p:nvPr>
            </p:nvCxnSpPr>
            <p:spPr bwMode="auto">
              <a:xfrm>
                <a:off x="7094538" y="4032306"/>
                <a:ext cx="50800"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53" name="Straight Connector 152">
                <a:extLst>
                  <a:ext uri="{FF2B5EF4-FFF2-40B4-BE49-F238E27FC236}">
                    <a16:creationId xmlns:a16="http://schemas.microsoft.com/office/drawing/2014/main" id="{316AFAF0-28A1-F275-F734-02B5E63B7AE0}"/>
                  </a:ext>
                </a:extLst>
              </p:cNvPr>
              <p:cNvCxnSpPr/>
              <p:nvPr>
                <p:custDataLst>
                  <p:tags r:id="rId32"/>
                </p:custDataLst>
              </p:nvPr>
            </p:nvCxnSpPr>
            <p:spPr bwMode="auto">
              <a:xfrm>
                <a:off x="7094538" y="4591106"/>
                <a:ext cx="50800"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54" name="Straight Connector 153">
                <a:extLst>
                  <a:ext uri="{FF2B5EF4-FFF2-40B4-BE49-F238E27FC236}">
                    <a16:creationId xmlns:a16="http://schemas.microsoft.com/office/drawing/2014/main" id="{51C6AA83-B6E0-2A97-AC24-442819D86149}"/>
                  </a:ext>
                </a:extLst>
              </p:cNvPr>
              <p:cNvCxnSpPr/>
              <p:nvPr>
                <p:custDataLst>
                  <p:tags r:id="rId33"/>
                </p:custDataLst>
              </p:nvPr>
            </p:nvCxnSpPr>
            <p:spPr bwMode="auto">
              <a:xfrm>
                <a:off x="7094538" y="5278493"/>
                <a:ext cx="50800"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55" name="Straight Connector 154">
                <a:extLst>
                  <a:ext uri="{FF2B5EF4-FFF2-40B4-BE49-F238E27FC236}">
                    <a16:creationId xmlns:a16="http://schemas.microsoft.com/office/drawing/2014/main" id="{04E41921-A2A4-48AA-DA95-5D932775E955}"/>
                  </a:ext>
                </a:extLst>
              </p:cNvPr>
              <p:cNvCxnSpPr/>
              <p:nvPr>
                <p:custDataLst>
                  <p:tags r:id="rId34"/>
                </p:custDataLst>
              </p:nvPr>
            </p:nvCxnSpPr>
            <p:spPr bwMode="auto">
              <a:xfrm>
                <a:off x="7094538" y="5835706"/>
                <a:ext cx="50800"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56" name="Straight Connector 155">
                <a:extLst>
                  <a:ext uri="{FF2B5EF4-FFF2-40B4-BE49-F238E27FC236}">
                    <a16:creationId xmlns:a16="http://schemas.microsoft.com/office/drawing/2014/main" id="{FE23937A-13C6-EB1A-B0A5-E4E5454F8F0C}"/>
                  </a:ext>
                </a:extLst>
              </p:cNvPr>
              <p:cNvCxnSpPr/>
              <p:nvPr>
                <p:custDataLst>
                  <p:tags r:id="rId35"/>
                </p:custDataLst>
              </p:nvPr>
            </p:nvCxnSpPr>
            <p:spPr bwMode="auto">
              <a:xfrm>
                <a:off x="7094538" y="2638481"/>
                <a:ext cx="50800"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57" name="Straight Connector 156">
                <a:extLst>
                  <a:ext uri="{FF2B5EF4-FFF2-40B4-BE49-F238E27FC236}">
                    <a16:creationId xmlns:a16="http://schemas.microsoft.com/office/drawing/2014/main" id="{0D0AB5B1-527A-E1F4-EF0F-037CB2BBD809}"/>
                  </a:ext>
                </a:extLst>
              </p:cNvPr>
              <p:cNvCxnSpPr/>
              <p:nvPr>
                <p:custDataLst>
                  <p:tags r:id="rId36"/>
                </p:custDataLst>
              </p:nvPr>
            </p:nvCxnSpPr>
            <p:spPr bwMode="auto">
              <a:xfrm>
                <a:off x="7094538" y="3197281"/>
                <a:ext cx="50800"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58" name="Straight Connector 157">
                <a:extLst>
                  <a:ext uri="{FF2B5EF4-FFF2-40B4-BE49-F238E27FC236}">
                    <a16:creationId xmlns:a16="http://schemas.microsoft.com/office/drawing/2014/main" id="{41986EE9-2E8C-4647-E4B5-636E5920E836}"/>
                  </a:ext>
                </a:extLst>
              </p:cNvPr>
              <p:cNvCxnSpPr/>
              <p:nvPr>
                <p:custDataLst>
                  <p:tags r:id="rId37"/>
                </p:custDataLst>
              </p:nvPr>
            </p:nvCxnSpPr>
            <p:spPr bwMode="auto">
              <a:xfrm>
                <a:off x="7094538" y="3754493"/>
                <a:ext cx="50800"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59" name="Straight Connector 158">
                <a:extLst>
                  <a:ext uri="{FF2B5EF4-FFF2-40B4-BE49-F238E27FC236}">
                    <a16:creationId xmlns:a16="http://schemas.microsoft.com/office/drawing/2014/main" id="{CDD44A4E-9464-ECE6-EC88-1609ECD373F0}"/>
                  </a:ext>
                </a:extLst>
              </p:cNvPr>
              <p:cNvCxnSpPr/>
              <p:nvPr>
                <p:custDataLst>
                  <p:tags r:id="rId38"/>
                </p:custDataLst>
              </p:nvPr>
            </p:nvCxnSpPr>
            <p:spPr bwMode="auto">
              <a:xfrm>
                <a:off x="7094538" y="4311706"/>
                <a:ext cx="50800"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60" name="Straight Connector 159">
                <a:extLst>
                  <a:ext uri="{FF2B5EF4-FFF2-40B4-BE49-F238E27FC236}">
                    <a16:creationId xmlns:a16="http://schemas.microsoft.com/office/drawing/2014/main" id="{11F155BF-5282-B30B-61BD-C4D19825C2DB}"/>
                  </a:ext>
                </a:extLst>
              </p:cNvPr>
              <p:cNvCxnSpPr/>
              <p:nvPr>
                <p:custDataLst>
                  <p:tags r:id="rId39"/>
                </p:custDataLst>
              </p:nvPr>
            </p:nvCxnSpPr>
            <p:spPr bwMode="auto">
              <a:xfrm>
                <a:off x="7094538" y="6115106"/>
                <a:ext cx="50800"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61" name="Straight Connector 160">
                <a:extLst>
                  <a:ext uri="{FF2B5EF4-FFF2-40B4-BE49-F238E27FC236}">
                    <a16:creationId xmlns:a16="http://schemas.microsoft.com/office/drawing/2014/main" id="{82C2B3EF-6CB5-AC1D-D821-DB584A0CF156}"/>
                  </a:ext>
                </a:extLst>
              </p:cNvPr>
              <p:cNvCxnSpPr/>
              <p:nvPr>
                <p:custDataLst>
                  <p:tags r:id="rId40"/>
                </p:custDataLst>
              </p:nvPr>
            </p:nvCxnSpPr>
            <p:spPr bwMode="auto">
              <a:xfrm>
                <a:off x="7094538" y="5556306"/>
                <a:ext cx="50800"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graphicFrame>
            <p:nvGraphicFramePr>
              <p:cNvPr id="162" name="Chart 161">
                <a:extLst>
                  <a:ext uri="{FF2B5EF4-FFF2-40B4-BE49-F238E27FC236}">
                    <a16:creationId xmlns:a16="http://schemas.microsoft.com/office/drawing/2014/main" id="{A35B15A8-9724-67FB-F1FD-56030FD84625}"/>
                  </a:ext>
                </a:extLst>
              </p:cNvPr>
              <p:cNvGraphicFramePr/>
              <p:nvPr>
                <p:custDataLst>
                  <p:tags r:id="rId41"/>
                </p:custDataLst>
              </p:nvPr>
            </p:nvGraphicFramePr>
            <p:xfrm>
              <a:off x="7062788" y="2074684"/>
              <a:ext cx="4454525" cy="4137259"/>
            </p:xfrm>
            <a:graphic>
              <a:graphicData uri="http://schemas.openxmlformats.org/drawingml/2006/chart">
                <c:chart xmlns:c="http://schemas.openxmlformats.org/drawingml/2006/chart" xmlns:r="http://schemas.openxmlformats.org/officeDocument/2006/relationships" r:id="rId87"/>
              </a:graphicData>
            </a:graphic>
          </p:graphicFrame>
          <p:sp>
            <p:nvSpPr>
              <p:cNvPr id="163" name="Text Placeholder 10">
                <a:extLst>
                  <a:ext uri="{FF2B5EF4-FFF2-40B4-BE49-F238E27FC236}">
                    <a16:creationId xmlns:a16="http://schemas.microsoft.com/office/drawing/2014/main" id="{D003AE5F-F6E5-D03D-5369-F9F9BE320DF3}"/>
                  </a:ext>
                </a:extLst>
              </p:cNvPr>
              <p:cNvSpPr txBox="1">
                <a:spLocks/>
              </p:cNvSpPr>
              <p:nvPr>
                <p:custDataLst>
                  <p:tags r:id="rId42"/>
                </p:custDataLst>
              </p:nvPr>
            </p:nvSpPr>
            <p:spPr bwMode="gray">
              <a:xfrm>
                <a:off x="6740525" y="2251131"/>
                <a:ext cx="25241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7E7D50D7-3C30-4F43-8C05-73BAB9C2F1F8}" type="datetime'''''''''1''''''''''''''''''''2''5'''''''''">
                  <a:rPr lang="en-US" altLang="en-US" sz="1000" smtClean="0">
                    <a:effectLst/>
                  </a:rPr>
                  <a:pPr marL="0" indent="0" algn="r">
                    <a:spcBef>
                      <a:spcPct val="0"/>
                    </a:spcBef>
                    <a:spcAft>
                      <a:spcPct val="0"/>
                    </a:spcAft>
                    <a:buNone/>
                  </a:pPr>
                  <a:t>125</a:t>
                </a:fld>
                <a:endParaRPr lang="en-US" sz="1000"/>
              </a:p>
            </p:txBody>
          </p:sp>
          <p:sp>
            <p:nvSpPr>
              <p:cNvPr id="165" name="Text Placeholder 10">
                <a:extLst>
                  <a:ext uri="{FF2B5EF4-FFF2-40B4-BE49-F238E27FC236}">
                    <a16:creationId xmlns:a16="http://schemas.microsoft.com/office/drawing/2014/main" id="{548AB79D-2949-D779-7478-23156241E2ED}"/>
                  </a:ext>
                </a:extLst>
              </p:cNvPr>
              <p:cNvSpPr txBox="1">
                <a:spLocks/>
              </p:cNvSpPr>
              <p:nvPr>
                <p:custDataLst>
                  <p:tags r:id="rId43"/>
                </p:custDataLst>
              </p:nvPr>
            </p:nvSpPr>
            <p:spPr bwMode="gray">
              <a:xfrm>
                <a:off x="6824663" y="3106793"/>
                <a:ext cx="168275"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E0A313AE-16C7-49AF-AD6D-DA1A0F9FB467}" type="datetime'''''''''''''''''''''6''0'''''''''''''''''''''''''''''''''">
                  <a:rPr lang="en-US" altLang="en-US" sz="1000" smtClean="0">
                    <a:effectLst/>
                  </a:rPr>
                  <a:pPr marL="0" indent="0" algn="r">
                    <a:spcBef>
                      <a:spcPct val="0"/>
                    </a:spcBef>
                    <a:spcAft>
                      <a:spcPct val="0"/>
                    </a:spcAft>
                    <a:buNone/>
                  </a:pPr>
                  <a:t>60</a:t>
                </a:fld>
                <a:endParaRPr lang="en-US" sz="1000"/>
              </a:p>
            </p:txBody>
          </p:sp>
          <p:sp>
            <p:nvSpPr>
              <p:cNvPr id="166" name="Text Placeholder 10">
                <a:extLst>
                  <a:ext uri="{FF2B5EF4-FFF2-40B4-BE49-F238E27FC236}">
                    <a16:creationId xmlns:a16="http://schemas.microsoft.com/office/drawing/2014/main" id="{A4EB0E71-B071-DAA3-E2DB-FBF21ED6ACB7}"/>
                  </a:ext>
                </a:extLst>
              </p:cNvPr>
              <p:cNvSpPr txBox="1">
                <a:spLocks/>
              </p:cNvSpPr>
              <p:nvPr>
                <p:custDataLst>
                  <p:tags r:id="rId44"/>
                </p:custDataLst>
              </p:nvPr>
            </p:nvSpPr>
            <p:spPr bwMode="gray">
              <a:xfrm>
                <a:off x="6824663" y="3664006"/>
                <a:ext cx="168275"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927AD9F1-21D0-446B-9122-3874B3AF3FF9}" type="datetime'''''''5''''''''''0'''''''''''''''''''''''''''''''">
                  <a:rPr lang="en-US" altLang="en-US" sz="1000" smtClean="0">
                    <a:effectLst/>
                  </a:rPr>
                  <a:pPr marL="0" indent="0" algn="r">
                    <a:spcBef>
                      <a:spcPct val="0"/>
                    </a:spcBef>
                    <a:spcAft>
                      <a:spcPct val="0"/>
                    </a:spcAft>
                    <a:buNone/>
                  </a:pPr>
                  <a:t>50</a:t>
                </a:fld>
                <a:endParaRPr lang="en-US" sz="1000"/>
              </a:p>
            </p:txBody>
          </p:sp>
          <p:sp>
            <p:nvSpPr>
              <p:cNvPr id="167" name="Text Placeholder 10">
                <a:extLst>
                  <a:ext uri="{FF2B5EF4-FFF2-40B4-BE49-F238E27FC236}">
                    <a16:creationId xmlns:a16="http://schemas.microsoft.com/office/drawing/2014/main" id="{C3943C76-FFF8-9659-3551-1FCDA3A34825}"/>
                  </a:ext>
                </a:extLst>
              </p:cNvPr>
              <p:cNvSpPr txBox="1">
                <a:spLocks/>
              </p:cNvSpPr>
              <p:nvPr>
                <p:custDataLst>
                  <p:tags r:id="rId45"/>
                </p:custDataLst>
              </p:nvPr>
            </p:nvSpPr>
            <p:spPr bwMode="gray">
              <a:xfrm>
                <a:off x="6824663" y="4221218"/>
                <a:ext cx="168275"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6300770F-46F5-4B36-AEA6-C509D3942DA1}" type="datetime'''''''''''''''''''''''''''''4''0'''''">
                  <a:rPr lang="en-US" altLang="en-US" sz="1000" smtClean="0">
                    <a:effectLst/>
                  </a:rPr>
                  <a:pPr marL="0" indent="0" algn="r">
                    <a:spcBef>
                      <a:spcPct val="0"/>
                    </a:spcBef>
                    <a:spcAft>
                      <a:spcPct val="0"/>
                    </a:spcAft>
                    <a:buNone/>
                  </a:pPr>
                  <a:t>40</a:t>
                </a:fld>
                <a:endParaRPr lang="en-US" sz="1000"/>
              </a:p>
            </p:txBody>
          </p:sp>
          <p:sp>
            <p:nvSpPr>
              <p:cNvPr id="171" name="Text Placeholder 10">
                <a:extLst>
                  <a:ext uri="{FF2B5EF4-FFF2-40B4-BE49-F238E27FC236}">
                    <a16:creationId xmlns:a16="http://schemas.microsoft.com/office/drawing/2014/main" id="{07512DD4-3B64-9A56-7A97-EEA737E8F2CD}"/>
                  </a:ext>
                </a:extLst>
              </p:cNvPr>
              <p:cNvSpPr txBox="1">
                <a:spLocks/>
              </p:cNvSpPr>
              <p:nvPr>
                <p:custDataLst>
                  <p:tags r:id="rId46"/>
                </p:custDataLst>
              </p:nvPr>
            </p:nvSpPr>
            <p:spPr bwMode="gray">
              <a:xfrm>
                <a:off x="6908800" y="5745218"/>
                <a:ext cx="84138"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E5C44112-0215-449D-B8B5-F9D73B99C9C2}" type="datetime'5'''''''''''''''''''''''''''''''''''''''''''''''''''''''">
                  <a:rPr lang="en-US" altLang="en-US" sz="1000" smtClean="0">
                    <a:effectLst/>
                  </a:rPr>
                  <a:pPr marL="0" indent="0" algn="r">
                    <a:spcBef>
                      <a:spcPct val="0"/>
                    </a:spcBef>
                    <a:spcAft>
                      <a:spcPct val="0"/>
                    </a:spcAft>
                    <a:buNone/>
                  </a:pPr>
                  <a:t>5</a:t>
                </a:fld>
                <a:endParaRPr lang="en-US" sz="1000"/>
              </a:p>
            </p:txBody>
          </p:sp>
          <p:sp>
            <p:nvSpPr>
              <p:cNvPr id="172" name="Text Placeholder 10">
                <a:extLst>
                  <a:ext uri="{FF2B5EF4-FFF2-40B4-BE49-F238E27FC236}">
                    <a16:creationId xmlns:a16="http://schemas.microsoft.com/office/drawing/2014/main" id="{EE14BA0A-9660-8A58-1354-EA1593E96C77}"/>
                  </a:ext>
                </a:extLst>
              </p:cNvPr>
              <p:cNvSpPr txBox="1">
                <a:spLocks/>
              </p:cNvSpPr>
              <p:nvPr>
                <p:custDataLst>
                  <p:tags r:id="rId47"/>
                </p:custDataLst>
              </p:nvPr>
            </p:nvSpPr>
            <p:spPr bwMode="gray">
              <a:xfrm>
                <a:off x="6824663" y="5188006"/>
                <a:ext cx="168275"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FC36E053-43E1-4C23-8717-037929BD33AC}" type="datetime'''''''''''''''''''''''''''1''''5'">
                  <a:rPr lang="en-US" altLang="en-US" sz="1000" smtClean="0">
                    <a:effectLst/>
                  </a:rPr>
                  <a:pPr marL="0" indent="0" algn="r">
                    <a:spcBef>
                      <a:spcPct val="0"/>
                    </a:spcBef>
                    <a:spcAft>
                      <a:spcPct val="0"/>
                    </a:spcAft>
                    <a:buNone/>
                  </a:pPr>
                  <a:t>15</a:t>
                </a:fld>
                <a:endParaRPr lang="en-US" sz="1000"/>
              </a:p>
            </p:txBody>
          </p:sp>
          <p:sp>
            <p:nvSpPr>
              <p:cNvPr id="173" name="Text Placeholder 10">
                <a:extLst>
                  <a:ext uri="{FF2B5EF4-FFF2-40B4-BE49-F238E27FC236}">
                    <a16:creationId xmlns:a16="http://schemas.microsoft.com/office/drawing/2014/main" id="{9E4E6585-84C9-92CA-F5FE-24C6E99AE0FD}"/>
                  </a:ext>
                </a:extLst>
              </p:cNvPr>
              <p:cNvSpPr txBox="1">
                <a:spLocks/>
              </p:cNvSpPr>
              <p:nvPr>
                <p:custDataLst>
                  <p:tags r:id="rId48"/>
                </p:custDataLst>
              </p:nvPr>
            </p:nvSpPr>
            <p:spPr bwMode="gray">
              <a:xfrm>
                <a:off x="6824663" y="4500618"/>
                <a:ext cx="168275"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47802A32-AEFA-41A6-B6FC-5B58ACA65482}" type="datetime'''3''''''''''''''''''''5'''''''''''''''''''''''''''''''''">
                  <a:rPr lang="en-US" altLang="en-US" sz="1000" smtClean="0">
                    <a:effectLst/>
                  </a:rPr>
                  <a:pPr marL="0" indent="0" algn="r">
                    <a:spcBef>
                      <a:spcPct val="0"/>
                    </a:spcBef>
                    <a:spcAft>
                      <a:spcPct val="0"/>
                    </a:spcAft>
                    <a:buNone/>
                  </a:pPr>
                  <a:t>35</a:t>
                </a:fld>
                <a:endParaRPr lang="en-US" sz="1000"/>
              </a:p>
            </p:txBody>
          </p:sp>
          <p:sp>
            <p:nvSpPr>
              <p:cNvPr id="174" name="Text Placeholder 10">
                <a:extLst>
                  <a:ext uri="{FF2B5EF4-FFF2-40B4-BE49-F238E27FC236}">
                    <a16:creationId xmlns:a16="http://schemas.microsoft.com/office/drawing/2014/main" id="{BB388E35-CAD5-F987-C413-151E8E3F82A2}"/>
                  </a:ext>
                </a:extLst>
              </p:cNvPr>
              <p:cNvSpPr txBox="1">
                <a:spLocks/>
              </p:cNvSpPr>
              <p:nvPr>
                <p:custDataLst>
                  <p:tags r:id="rId49"/>
                </p:custDataLst>
              </p:nvPr>
            </p:nvSpPr>
            <p:spPr bwMode="gray">
              <a:xfrm>
                <a:off x="6824663" y="3941818"/>
                <a:ext cx="168275"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A1F0FBBD-93EC-4750-9364-BA2EE0297D46}" type="datetime'''''''''''''''''''''''4''''5'''''''''''''''">
                  <a:rPr lang="en-US" altLang="en-US" sz="1000" smtClean="0">
                    <a:effectLst/>
                  </a:rPr>
                  <a:pPr marL="0" indent="0" algn="r">
                    <a:spcBef>
                      <a:spcPct val="0"/>
                    </a:spcBef>
                    <a:spcAft>
                      <a:spcPct val="0"/>
                    </a:spcAft>
                    <a:buNone/>
                  </a:pPr>
                  <a:t>45</a:t>
                </a:fld>
                <a:endParaRPr lang="en-US" sz="1000"/>
              </a:p>
            </p:txBody>
          </p:sp>
          <p:sp>
            <p:nvSpPr>
              <p:cNvPr id="175" name="Text Placeholder 10">
                <a:extLst>
                  <a:ext uri="{FF2B5EF4-FFF2-40B4-BE49-F238E27FC236}">
                    <a16:creationId xmlns:a16="http://schemas.microsoft.com/office/drawing/2014/main" id="{3FEA6DD2-B97A-64CC-DAB9-734DBB9F2245}"/>
                  </a:ext>
                </a:extLst>
              </p:cNvPr>
              <p:cNvSpPr txBox="1">
                <a:spLocks/>
              </p:cNvSpPr>
              <p:nvPr>
                <p:custDataLst>
                  <p:tags r:id="rId50"/>
                </p:custDataLst>
              </p:nvPr>
            </p:nvSpPr>
            <p:spPr bwMode="gray">
              <a:xfrm>
                <a:off x="6824663" y="3384606"/>
                <a:ext cx="168275"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2C829576-F9FE-4A04-9BF4-EF5C4E77521B}" type="datetime'''''''''''''''5''''''''''''''''''''''5'''">
                  <a:rPr lang="en-US" altLang="en-US" sz="1000" smtClean="0">
                    <a:effectLst/>
                  </a:rPr>
                  <a:pPr marL="0" indent="0" algn="r">
                    <a:spcBef>
                      <a:spcPct val="0"/>
                    </a:spcBef>
                    <a:spcAft>
                      <a:spcPct val="0"/>
                    </a:spcAft>
                    <a:buNone/>
                  </a:pPr>
                  <a:t>55</a:t>
                </a:fld>
                <a:endParaRPr lang="en-US" sz="1000"/>
              </a:p>
            </p:txBody>
          </p:sp>
          <p:sp>
            <p:nvSpPr>
              <p:cNvPr id="176" name="Text Placeholder 10">
                <a:extLst>
                  <a:ext uri="{FF2B5EF4-FFF2-40B4-BE49-F238E27FC236}">
                    <a16:creationId xmlns:a16="http://schemas.microsoft.com/office/drawing/2014/main" id="{89583563-93F9-91B6-96A5-3B18370B8268}"/>
                  </a:ext>
                </a:extLst>
              </p:cNvPr>
              <p:cNvSpPr txBox="1">
                <a:spLocks/>
              </p:cNvSpPr>
              <p:nvPr>
                <p:custDataLst>
                  <p:tags r:id="rId51"/>
                </p:custDataLst>
              </p:nvPr>
            </p:nvSpPr>
            <p:spPr bwMode="gray">
              <a:xfrm>
                <a:off x="6824663" y="2827393"/>
                <a:ext cx="168275"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DCF45D17-A943-44BD-90ED-BE8A87FB686F}" type="datetime'''''''''6''''''''''''''''''''''''''''''''''5'''''''''''''''">
                  <a:rPr lang="en-US" altLang="en-US" sz="1000" smtClean="0">
                    <a:effectLst/>
                  </a:rPr>
                  <a:pPr marL="0" indent="0" algn="r">
                    <a:spcBef>
                      <a:spcPct val="0"/>
                    </a:spcBef>
                    <a:spcAft>
                      <a:spcPct val="0"/>
                    </a:spcAft>
                    <a:buNone/>
                  </a:pPr>
                  <a:t>65</a:t>
                </a:fld>
                <a:endParaRPr lang="en-US" sz="1000"/>
              </a:p>
            </p:txBody>
          </p:sp>
          <p:sp>
            <p:nvSpPr>
              <p:cNvPr id="177" name="Text Placeholder 10">
                <a:extLst>
                  <a:ext uri="{FF2B5EF4-FFF2-40B4-BE49-F238E27FC236}">
                    <a16:creationId xmlns:a16="http://schemas.microsoft.com/office/drawing/2014/main" id="{DEBFF38C-37D2-DF9B-28D1-CF2ECE93F808}"/>
                  </a:ext>
                </a:extLst>
              </p:cNvPr>
              <p:cNvSpPr txBox="1">
                <a:spLocks/>
              </p:cNvSpPr>
              <p:nvPr>
                <p:custDataLst>
                  <p:tags r:id="rId52"/>
                </p:custDataLst>
              </p:nvPr>
            </p:nvSpPr>
            <p:spPr bwMode="gray">
              <a:xfrm>
                <a:off x="6824663" y="4908606"/>
                <a:ext cx="168275"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21DE9281-312E-4FD7-8DC7-D8F7DF72198B}" type="datetime'''''''''2''''''0'''''''''">
                  <a:rPr lang="en-US" altLang="en-US" sz="1000" smtClean="0">
                    <a:effectLst/>
                  </a:rPr>
                  <a:pPr marL="0" indent="0" algn="r">
                    <a:spcBef>
                      <a:spcPct val="0"/>
                    </a:spcBef>
                    <a:spcAft>
                      <a:spcPct val="0"/>
                    </a:spcAft>
                    <a:buNone/>
                  </a:pPr>
                  <a:t>20</a:t>
                </a:fld>
                <a:endParaRPr lang="en-US" sz="1000"/>
              </a:p>
            </p:txBody>
          </p:sp>
          <p:sp>
            <p:nvSpPr>
              <p:cNvPr id="178" name="Text Placeholder 10">
                <a:extLst>
                  <a:ext uri="{FF2B5EF4-FFF2-40B4-BE49-F238E27FC236}">
                    <a16:creationId xmlns:a16="http://schemas.microsoft.com/office/drawing/2014/main" id="{198EA48C-1593-EA63-74F9-DA0DDF0E265D}"/>
                  </a:ext>
                </a:extLst>
              </p:cNvPr>
              <p:cNvSpPr txBox="1">
                <a:spLocks/>
              </p:cNvSpPr>
              <p:nvPr>
                <p:custDataLst>
                  <p:tags r:id="rId53"/>
                </p:custDataLst>
              </p:nvPr>
            </p:nvSpPr>
            <p:spPr bwMode="gray">
              <a:xfrm>
                <a:off x="6824663" y="5465818"/>
                <a:ext cx="168275"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3EE3267E-6D38-47F0-B094-E5367983968E}" type="datetime'''''''''''''''''''''''1''''0'''''''''''''''''''''">
                  <a:rPr lang="en-US" altLang="en-US" sz="1000" smtClean="0">
                    <a:effectLst/>
                  </a:rPr>
                  <a:pPr marL="0" indent="0" algn="r">
                    <a:spcBef>
                      <a:spcPct val="0"/>
                    </a:spcBef>
                    <a:spcAft>
                      <a:spcPct val="0"/>
                    </a:spcAft>
                    <a:buNone/>
                  </a:pPr>
                  <a:t>10</a:t>
                </a:fld>
                <a:endParaRPr lang="en-US" sz="1000"/>
              </a:p>
            </p:txBody>
          </p:sp>
          <p:sp>
            <p:nvSpPr>
              <p:cNvPr id="179" name="Text Placeholder 10">
                <a:extLst>
                  <a:ext uri="{FF2B5EF4-FFF2-40B4-BE49-F238E27FC236}">
                    <a16:creationId xmlns:a16="http://schemas.microsoft.com/office/drawing/2014/main" id="{4ECD7175-2A59-8D6B-9459-BC4FBD52E182}"/>
                  </a:ext>
                </a:extLst>
              </p:cNvPr>
              <p:cNvSpPr txBox="1">
                <a:spLocks/>
              </p:cNvSpPr>
              <p:nvPr>
                <p:custDataLst>
                  <p:tags r:id="rId54"/>
                </p:custDataLst>
              </p:nvPr>
            </p:nvSpPr>
            <p:spPr bwMode="gray">
              <a:xfrm>
                <a:off x="6908800" y="6024618"/>
                <a:ext cx="84138"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D8F81C33-30AF-4753-8190-6673B16C21BF}" type="datetime'''0'''''''''''''''''''''''''''''''''">
                  <a:rPr lang="en-US" altLang="en-US" sz="1000" smtClean="0">
                    <a:effectLst/>
                  </a:rPr>
                  <a:pPr marL="0" indent="0" algn="r">
                    <a:spcBef>
                      <a:spcPct val="0"/>
                    </a:spcBef>
                    <a:spcAft>
                      <a:spcPct val="0"/>
                    </a:spcAft>
                    <a:buNone/>
                  </a:pPr>
                  <a:t>0</a:t>
                </a:fld>
                <a:endParaRPr lang="en-US" sz="1000"/>
              </a:p>
            </p:txBody>
          </p:sp>
          <p:sp>
            <p:nvSpPr>
              <p:cNvPr id="182" name="Text Placeholder 10">
                <a:extLst>
                  <a:ext uri="{FF2B5EF4-FFF2-40B4-BE49-F238E27FC236}">
                    <a16:creationId xmlns:a16="http://schemas.microsoft.com/office/drawing/2014/main" id="{991D1427-B28E-0513-1C9F-226F8E13DA36}"/>
                  </a:ext>
                </a:extLst>
              </p:cNvPr>
              <p:cNvSpPr txBox="1">
                <a:spLocks/>
              </p:cNvSpPr>
              <p:nvPr>
                <p:custDataLst>
                  <p:tags r:id="rId55"/>
                </p:custDataLst>
              </p:nvPr>
            </p:nvSpPr>
            <p:spPr bwMode="gray">
              <a:xfrm>
                <a:off x="6824663" y="2547993"/>
                <a:ext cx="168275"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15FEA2A1-233E-4CBF-A548-A6292CF238CB}" type="datetime'''''''''''''''''7''''0'''''''''">
                  <a:rPr lang="en-US" altLang="en-US" sz="1000" smtClean="0">
                    <a:effectLst/>
                  </a:rPr>
                  <a:pPr marL="0" indent="0" algn="r">
                    <a:spcBef>
                      <a:spcPct val="0"/>
                    </a:spcBef>
                    <a:spcAft>
                      <a:spcPct val="0"/>
                    </a:spcAft>
                    <a:buNone/>
                  </a:pPr>
                  <a:t>70</a:t>
                </a:fld>
                <a:endParaRPr lang="en-US" sz="1000"/>
              </a:p>
            </p:txBody>
          </p:sp>
          <p:sp useBgFill="1">
            <p:nvSpPr>
              <p:cNvPr id="186" name="Freeform 543">
                <a:extLst>
                  <a:ext uri="{FF2B5EF4-FFF2-40B4-BE49-F238E27FC236}">
                    <a16:creationId xmlns:a16="http://schemas.microsoft.com/office/drawing/2014/main" id="{AE05E804-A941-9996-6005-B8BCFC26B30B}"/>
                  </a:ext>
                </a:extLst>
              </p:cNvPr>
              <p:cNvSpPr/>
              <p:nvPr>
                <p:custDataLst>
                  <p:tags r:id="rId56"/>
                </p:custDataLst>
              </p:nvPr>
            </p:nvSpPr>
            <p:spPr bwMode="auto">
              <a:xfrm>
                <a:off x="7072313" y="4719693"/>
                <a:ext cx="146051" cy="96838"/>
              </a:xfrm>
              <a:custGeom>
                <a:avLst/>
                <a:gdLst/>
                <a:ahLst/>
                <a:cxnLst/>
                <a:rect l="0" t="0" r="0" b="0"/>
                <a:pathLst>
                  <a:path w="146051" h="96838">
                    <a:moveTo>
                      <a:pt x="0" y="39687"/>
                    </a:moveTo>
                    <a:lnTo>
                      <a:pt x="146050" y="0"/>
                    </a:lnTo>
                    <a:lnTo>
                      <a:pt x="146050" y="57150"/>
                    </a:lnTo>
                    <a:lnTo>
                      <a:pt x="0" y="96837"/>
                    </a:lnTo>
                    <a:close/>
                  </a:path>
                </a:pathLst>
              </a:custGeom>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000" err="1">
                  <a:solidFill>
                    <a:schemeClr val="tx1"/>
                  </a:solidFill>
                </a:endParaRPr>
              </a:p>
            </p:txBody>
          </p:sp>
          <p:sp useBgFill="1">
            <p:nvSpPr>
              <p:cNvPr id="187" name="Freeform 519">
                <a:extLst>
                  <a:ext uri="{FF2B5EF4-FFF2-40B4-BE49-F238E27FC236}">
                    <a16:creationId xmlns:a16="http://schemas.microsoft.com/office/drawing/2014/main" id="{FE71D0B5-3A12-8D78-490B-FB62D1CC2BAC}"/>
                  </a:ext>
                </a:extLst>
              </p:cNvPr>
              <p:cNvSpPr/>
              <p:nvPr>
                <p:custDataLst>
                  <p:tags r:id="rId57"/>
                </p:custDataLst>
              </p:nvPr>
            </p:nvSpPr>
            <p:spPr bwMode="auto">
              <a:xfrm>
                <a:off x="7072313" y="2414643"/>
                <a:ext cx="146051" cy="96838"/>
              </a:xfrm>
              <a:custGeom>
                <a:avLst/>
                <a:gdLst/>
                <a:ahLst/>
                <a:cxnLst/>
                <a:rect l="0" t="0" r="0" b="0"/>
                <a:pathLst>
                  <a:path w="146051" h="96838">
                    <a:moveTo>
                      <a:pt x="0" y="39687"/>
                    </a:moveTo>
                    <a:lnTo>
                      <a:pt x="146050" y="0"/>
                    </a:lnTo>
                    <a:lnTo>
                      <a:pt x="146050" y="57150"/>
                    </a:lnTo>
                    <a:lnTo>
                      <a:pt x="0" y="96837"/>
                    </a:lnTo>
                    <a:close/>
                  </a:path>
                </a:pathLst>
              </a:custGeom>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000" err="1">
                  <a:solidFill>
                    <a:schemeClr val="tx1"/>
                  </a:solidFill>
                </a:endParaRPr>
              </a:p>
            </p:txBody>
          </p:sp>
          <p:sp>
            <p:nvSpPr>
              <p:cNvPr id="188" name="Freeform 542">
                <a:extLst>
                  <a:ext uri="{FF2B5EF4-FFF2-40B4-BE49-F238E27FC236}">
                    <a16:creationId xmlns:a16="http://schemas.microsoft.com/office/drawing/2014/main" id="{7342771D-6ED2-B078-3FB7-FAE511C7DE94}"/>
                  </a:ext>
                </a:extLst>
              </p:cNvPr>
              <p:cNvSpPr/>
              <p:nvPr>
                <p:custDataLst>
                  <p:tags r:id="rId58"/>
                </p:custDataLst>
              </p:nvPr>
            </p:nvSpPr>
            <p:spPr bwMode="auto">
              <a:xfrm>
                <a:off x="7072313" y="4776843"/>
                <a:ext cx="146051" cy="39688"/>
              </a:xfrm>
              <a:custGeom>
                <a:avLst/>
                <a:gdLst/>
                <a:ahLst/>
                <a:cxnLst/>
                <a:rect l="0" t="0" r="0" b="0"/>
                <a:pathLst>
                  <a:path w="146051" h="39688">
                    <a:moveTo>
                      <a:pt x="0" y="39687"/>
                    </a:moveTo>
                    <a:lnTo>
                      <a:pt x="146050" y="0"/>
                    </a:lnTo>
                  </a:path>
                </a:pathLst>
              </a:custGeom>
              <a:ln w="9525" cap="flat" cmpd="sng" algn="ctr">
                <a:solidFill>
                  <a:schemeClr val="tx1"/>
                </a:solidFill>
                <a:prstDash val="solid"/>
                <a:miter lim="800000"/>
                <a:headEnd type="none" w="med" len="med"/>
                <a:tailEnd type="none" w="med" len="lg"/>
              </a:ln>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00"/>
              </a:p>
            </p:txBody>
          </p:sp>
          <p:sp>
            <p:nvSpPr>
              <p:cNvPr id="189" name="Freeform 541">
                <a:extLst>
                  <a:ext uri="{FF2B5EF4-FFF2-40B4-BE49-F238E27FC236}">
                    <a16:creationId xmlns:a16="http://schemas.microsoft.com/office/drawing/2014/main" id="{49AA05AF-14A4-65B8-E648-7ED1D3312C8E}"/>
                  </a:ext>
                </a:extLst>
              </p:cNvPr>
              <p:cNvSpPr/>
              <p:nvPr>
                <p:custDataLst>
                  <p:tags r:id="rId59"/>
                </p:custDataLst>
              </p:nvPr>
            </p:nvSpPr>
            <p:spPr bwMode="auto">
              <a:xfrm>
                <a:off x="7072313" y="4719693"/>
                <a:ext cx="146051" cy="39688"/>
              </a:xfrm>
              <a:custGeom>
                <a:avLst/>
                <a:gdLst/>
                <a:ahLst/>
                <a:cxnLst/>
                <a:rect l="0" t="0" r="0" b="0"/>
                <a:pathLst>
                  <a:path w="146051" h="39688">
                    <a:moveTo>
                      <a:pt x="0" y="39687"/>
                    </a:moveTo>
                    <a:lnTo>
                      <a:pt x="146050" y="0"/>
                    </a:lnTo>
                  </a:path>
                </a:pathLst>
              </a:custGeom>
              <a:ln w="9525" cap="flat" cmpd="sng" algn="ctr">
                <a:solidFill>
                  <a:schemeClr val="tx1"/>
                </a:solidFill>
                <a:prstDash val="solid"/>
                <a:miter lim="800000"/>
                <a:headEnd type="none" w="med" len="med"/>
                <a:tailEnd type="none" w="med" len="lg"/>
              </a:ln>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00"/>
              </a:p>
            </p:txBody>
          </p:sp>
          <p:sp>
            <p:nvSpPr>
              <p:cNvPr id="190" name="Freeform 518">
                <a:extLst>
                  <a:ext uri="{FF2B5EF4-FFF2-40B4-BE49-F238E27FC236}">
                    <a16:creationId xmlns:a16="http://schemas.microsoft.com/office/drawing/2014/main" id="{AB7530EA-67F8-2A12-51DF-B32DDB88EC7D}"/>
                  </a:ext>
                </a:extLst>
              </p:cNvPr>
              <p:cNvSpPr/>
              <p:nvPr>
                <p:custDataLst>
                  <p:tags r:id="rId60"/>
                </p:custDataLst>
              </p:nvPr>
            </p:nvSpPr>
            <p:spPr bwMode="auto">
              <a:xfrm>
                <a:off x="7072313" y="2471793"/>
                <a:ext cx="146051" cy="39688"/>
              </a:xfrm>
              <a:custGeom>
                <a:avLst/>
                <a:gdLst/>
                <a:ahLst/>
                <a:cxnLst/>
                <a:rect l="0" t="0" r="0" b="0"/>
                <a:pathLst>
                  <a:path w="146051" h="39688">
                    <a:moveTo>
                      <a:pt x="0" y="39687"/>
                    </a:moveTo>
                    <a:lnTo>
                      <a:pt x="146050" y="0"/>
                    </a:lnTo>
                  </a:path>
                </a:pathLst>
              </a:custGeom>
              <a:ln w="9525" cap="flat" cmpd="sng" algn="ctr">
                <a:solidFill>
                  <a:schemeClr val="tx1"/>
                </a:solidFill>
                <a:prstDash val="solid"/>
                <a:miter lim="800000"/>
                <a:headEnd type="none" w="med" len="med"/>
                <a:tailEnd type="none" w="med" len="lg"/>
              </a:ln>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00"/>
              </a:p>
            </p:txBody>
          </p:sp>
          <p:sp>
            <p:nvSpPr>
              <p:cNvPr id="191" name="Freeform 517">
                <a:extLst>
                  <a:ext uri="{FF2B5EF4-FFF2-40B4-BE49-F238E27FC236}">
                    <a16:creationId xmlns:a16="http://schemas.microsoft.com/office/drawing/2014/main" id="{D754162D-2755-2D49-DDAB-896036394EF3}"/>
                  </a:ext>
                </a:extLst>
              </p:cNvPr>
              <p:cNvSpPr/>
              <p:nvPr>
                <p:custDataLst>
                  <p:tags r:id="rId61"/>
                </p:custDataLst>
              </p:nvPr>
            </p:nvSpPr>
            <p:spPr bwMode="auto">
              <a:xfrm>
                <a:off x="7072313" y="2414643"/>
                <a:ext cx="146051" cy="39688"/>
              </a:xfrm>
              <a:custGeom>
                <a:avLst/>
                <a:gdLst/>
                <a:ahLst/>
                <a:cxnLst/>
                <a:rect l="0" t="0" r="0" b="0"/>
                <a:pathLst>
                  <a:path w="146051" h="39688">
                    <a:moveTo>
                      <a:pt x="0" y="39687"/>
                    </a:moveTo>
                    <a:lnTo>
                      <a:pt x="146050" y="0"/>
                    </a:lnTo>
                  </a:path>
                </a:pathLst>
              </a:custGeom>
              <a:ln w="9525" cap="flat" cmpd="sng" algn="ctr">
                <a:solidFill>
                  <a:schemeClr val="tx1"/>
                </a:solidFill>
                <a:prstDash val="solid"/>
                <a:miter lim="800000"/>
                <a:headEnd type="none" w="med" len="med"/>
                <a:tailEnd type="none" w="med" len="lg"/>
              </a:ln>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00"/>
              </a:p>
            </p:txBody>
          </p:sp>
          <p:sp useBgFill="1">
            <p:nvSpPr>
              <p:cNvPr id="192" name="Freeform 574">
                <a:extLst>
                  <a:ext uri="{FF2B5EF4-FFF2-40B4-BE49-F238E27FC236}">
                    <a16:creationId xmlns:a16="http://schemas.microsoft.com/office/drawing/2014/main" id="{7BC2CE31-0E0F-27C2-A515-E763EA8D6B9E}"/>
                  </a:ext>
                </a:extLst>
              </p:cNvPr>
              <p:cNvSpPr/>
              <p:nvPr>
                <p:custDataLst>
                  <p:tags r:id="rId62"/>
                </p:custDataLst>
              </p:nvPr>
            </p:nvSpPr>
            <p:spPr bwMode="auto">
              <a:xfrm>
                <a:off x="10953750" y="6042081"/>
                <a:ext cx="96839" cy="146051"/>
              </a:xfrm>
              <a:custGeom>
                <a:avLst/>
                <a:gdLst/>
                <a:ahLst/>
                <a:cxnLst/>
                <a:rect l="0" t="0" r="0" b="0"/>
                <a:pathLst>
                  <a:path w="96839" h="146051">
                    <a:moveTo>
                      <a:pt x="96838" y="0"/>
                    </a:moveTo>
                    <a:lnTo>
                      <a:pt x="57150" y="146050"/>
                    </a:lnTo>
                    <a:lnTo>
                      <a:pt x="0" y="146050"/>
                    </a:lnTo>
                    <a:lnTo>
                      <a:pt x="39688" y="0"/>
                    </a:lnTo>
                    <a:close/>
                  </a:path>
                </a:pathLst>
              </a:custGeom>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000" err="1">
                  <a:solidFill>
                    <a:schemeClr val="tx1"/>
                  </a:solidFill>
                </a:endParaRPr>
              </a:p>
            </p:txBody>
          </p:sp>
          <p:sp>
            <p:nvSpPr>
              <p:cNvPr id="193" name="Freeform 572">
                <a:extLst>
                  <a:ext uri="{FF2B5EF4-FFF2-40B4-BE49-F238E27FC236}">
                    <a16:creationId xmlns:a16="http://schemas.microsoft.com/office/drawing/2014/main" id="{DCA7A3CA-572D-186C-4759-B353D924F0F2}"/>
                  </a:ext>
                </a:extLst>
              </p:cNvPr>
              <p:cNvSpPr/>
              <p:nvPr>
                <p:custDataLst>
                  <p:tags r:id="rId63"/>
                </p:custDataLst>
              </p:nvPr>
            </p:nvSpPr>
            <p:spPr bwMode="auto">
              <a:xfrm>
                <a:off x="10953750" y="6042081"/>
                <a:ext cx="39689" cy="146051"/>
              </a:xfrm>
              <a:custGeom>
                <a:avLst/>
                <a:gdLst/>
                <a:ahLst/>
                <a:cxnLst/>
                <a:rect l="0" t="0" r="0" b="0"/>
                <a:pathLst>
                  <a:path w="39689" h="146051">
                    <a:moveTo>
                      <a:pt x="39688" y="0"/>
                    </a:moveTo>
                    <a:lnTo>
                      <a:pt x="0" y="146050"/>
                    </a:lnTo>
                  </a:path>
                </a:pathLst>
              </a:custGeom>
              <a:ln w="9525" cap="flat" cmpd="sng" algn="ctr">
                <a:solidFill>
                  <a:schemeClr val="tx1"/>
                </a:solidFill>
                <a:prstDash val="solid"/>
                <a:miter lim="800000"/>
                <a:headEnd type="none" w="med" len="med"/>
                <a:tailEnd type="none" w="med" len="lg"/>
              </a:ln>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00"/>
              </a:p>
            </p:txBody>
          </p:sp>
          <p:sp>
            <p:nvSpPr>
              <p:cNvPr id="194" name="Freeform 573">
                <a:extLst>
                  <a:ext uri="{FF2B5EF4-FFF2-40B4-BE49-F238E27FC236}">
                    <a16:creationId xmlns:a16="http://schemas.microsoft.com/office/drawing/2014/main" id="{AFB0EFA9-8B12-EFED-C4F5-979508666B00}"/>
                  </a:ext>
                </a:extLst>
              </p:cNvPr>
              <p:cNvSpPr/>
              <p:nvPr>
                <p:custDataLst>
                  <p:tags r:id="rId64"/>
                </p:custDataLst>
              </p:nvPr>
            </p:nvSpPr>
            <p:spPr bwMode="auto">
              <a:xfrm>
                <a:off x="11010900" y="6042081"/>
                <a:ext cx="39689" cy="146051"/>
              </a:xfrm>
              <a:custGeom>
                <a:avLst/>
                <a:gdLst/>
                <a:ahLst/>
                <a:cxnLst/>
                <a:rect l="0" t="0" r="0" b="0"/>
                <a:pathLst>
                  <a:path w="39689" h="146051">
                    <a:moveTo>
                      <a:pt x="39688" y="0"/>
                    </a:moveTo>
                    <a:lnTo>
                      <a:pt x="0" y="146050"/>
                    </a:lnTo>
                  </a:path>
                </a:pathLst>
              </a:custGeom>
              <a:ln w="9525" cap="flat" cmpd="sng" algn="ctr">
                <a:solidFill>
                  <a:schemeClr val="tx1"/>
                </a:solidFill>
                <a:prstDash val="solid"/>
                <a:miter lim="800000"/>
                <a:headEnd type="none" w="med" len="med"/>
                <a:tailEnd type="none" w="med" len="lg"/>
              </a:ln>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00"/>
              </a:p>
            </p:txBody>
          </p:sp>
          <p:cxnSp>
            <p:nvCxnSpPr>
              <p:cNvPr id="195" name="Straight Connector 194">
                <a:extLst>
                  <a:ext uri="{FF2B5EF4-FFF2-40B4-BE49-F238E27FC236}">
                    <a16:creationId xmlns:a16="http://schemas.microsoft.com/office/drawing/2014/main" id="{6AE3E019-0FA4-E236-F744-9D751F9866C6}"/>
                  </a:ext>
                </a:extLst>
              </p:cNvPr>
              <p:cNvCxnSpPr>
                <a:cxnSpLocks/>
              </p:cNvCxnSpPr>
              <p:nvPr>
                <p:custDataLst>
                  <p:tags r:id="rId65"/>
                </p:custDataLst>
              </p:nvPr>
            </p:nvCxnSpPr>
            <p:spPr bwMode="auto">
              <a:xfrm flipH="1">
                <a:off x="8655730" y="5410255"/>
                <a:ext cx="59647" cy="5564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96" name="Straight Connector 195">
                <a:extLst>
                  <a:ext uri="{FF2B5EF4-FFF2-40B4-BE49-F238E27FC236}">
                    <a16:creationId xmlns:a16="http://schemas.microsoft.com/office/drawing/2014/main" id="{D694F2CC-65E0-0C54-BDDF-CD830AF2A29B}"/>
                  </a:ext>
                </a:extLst>
              </p:cNvPr>
              <p:cNvCxnSpPr>
                <a:cxnSpLocks/>
              </p:cNvCxnSpPr>
              <p:nvPr>
                <p:custDataLst>
                  <p:tags r:id="rId66"/>
                </p:custDataLst>
              </p:nvPr>
            </p:nvCxnSpPr>
            <p:spPr bwMode="auto">
              <a:xfrm flipH="1" flipV="1">
                <a:off x="7394796" y="4222713"/>
                <a:ext cx="82347" cy="1494104"/>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97" name="Straight Connector 196">
                <a:extLst>
                  <a:ext uri="{FF2B5EF4-FFF2-40B4-BE49-F238E27FC236}">
                    <a16:creationId xmlns:a16="http://schemas.microsoft.com/office/drawing/2014/main" id="{6CCB8B9B-3DF4-EC36-5CB2-9C3E9101A999}"/>
                  </a:ext>
                </a:extLst>
              </p:cNvPr>
              <p:cNvCxnSpPr>
                <a:cxnSpLocks/>
              </p:cNvCxnSpPr>
              <p:nvPr>
                <p:custDataLst>
                  <p:tags r:id="rId67"/>
                </p:custDataLst>
              </p:nvPr>
            </p:nvCxnSpPr>
            <p:spPr bwMode="auto">
              <a:xfrm>
                <a:off x="9561513" y="5061006"/>
                <a:ext cx="15875" cy="4286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99" name="Straight Connector 198">
                <a:extLst>
                  <a:ext uri="{FF2B5EF4-FFF2-40B4-BE49-F238E27FC236}">
                    <a16:creationId xmlns:a16="http://schemas.microsoft.com/office/drawing/2014/main" id="{B6426B21-EA91-A79E-0082-2903095B5BB3}"/>
                  </a:ext>
                </a:extLst>
              </p:cNvPr>
              <p:cNvCxnSpPr/>
              <p:nvPr>
                <p:custDataLst>
                  <p:tags r:id="rId68"/>
                </p:custDataLst>
              </p:nvPr>
            </p:nvCxnSpPr>
            <p:spPr bwMode="auto">
              <a:xfrm flipH="1">
                <a:off x="10310813" y="5243568"/>
                <a:ext cx="103188" cy="84138"/>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sp>
            <p:nvSpPr>
              <p:cNvPr id="201" name="Text Placeholder 10">
                <a:extLst>
                  <a:ext uri="{FF2B5EF4-FFF2-40B4-BE49-F238E27FC236}">
                    <a16:creationId xmlns:a16="http://schemas.microsoft.com/office/drawing/2014/main" id="{104A8FB2-52E5-DD90-EDE1-5E5C155A33CB}"/>
                  </a:ext>
                </a:extLst>
              </p:cNvPr>
              <p:cNvSpPr txBox="1">
                <a:spLocks/>
              </p:cNvSpPr>
              <p:nvPr>
                <p:custDataLst>
                  <p:tags r:id="rId69"/>
                </p:custDataLst>
              </p:nvPr>
            </p:nvSpPr>
            <p:spPr bwMode="gray">
              <a:xfrm>
                <a:off x="8180195" y="5870800"/>
                <a:ext cx="1479550" cy="182563"/>
              </a:xfrm>
              <a:prstGeom prst="rect">
                <a:avLst/>
              </a:prstGeom>
              <a:noFill/>
              <a:ln>
                <a:noFill/>
              </a:ln>
              <a:effectLst/>
              <a:extLst>
                <a:ext uri="{909E8E84-426E-40DD-AFC4-6F175D3DCCD1}">
                  <a14:hiddenFill xmlns:a14="http://schemas.microsoft.com/office/drawing/2010/main">
                    <a:solidFill>
                      <a:schemeClr val="accent4"/>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901B9C2D-2575-44DC-8388-A5EB30083F3F}" type="datetime'Extrat''ro''''''pi''c''al Cy''''''''c''''lo''''n''''e'''">
                  <a:rPr lang="en-US" altLang="en-US" sz="1000" smtClean="0"/>
                  <a:pPr marL="0" indent="0">
                    <a:spcBef>
                      <a:spcPct val="0"/>
                    </a:spcBef>
                    <a:spcAft>
                      <a:spcPct val="0"/>
                    </a:spcAft>
                    <a:buNone/>
                  </a:pPr>
                  <a:t>Extratropical Cyclone</a:t>
                </a:fld>
                <a:endParaRPr lang="en-US" sz="1000"/>
              </a:p>
            </p:txBody>
          </p:sp>
          <p:sp>
            <p:nvSpPr>
              <p:cNvPr id="202" name="Text Placeholder 10">
                <a:extLst>
                  <a:ext uri="{FF2B5EF4-FFF2-40B4-BE49-F238E27FC236}">
                    <a16:creationId xmlns:a16="http://schemas.microsoft.com/office/drawing/2014/main" id="{033D39F4-829D-A161-8FDB-2FFFBC06C458}"/>
                  </a:ext>
                </a:extLst>
              </p:cNvPr>
              <p:cNvSpPr txBox="1">
                <a:spLocks/>
              </p:cNvSpPr>
              <p:nvPr>
                <p:custDataLst>
                  <p:tags r:id="rId70"/>
                </p:custDataLst>
              </p:nvPr>
            </p:nvSpPr>
            <p:spPr bwMode="gray">
              <a:xfrm>
                <a:off x="8434388" y="2436868"/>
                <a:ext cx="114935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67236D65-A09D-401A-9600-1AB272FABCA3}" type="datetime'Hur''r''''''i''''''''''''c''''a''''''n''''''e ''Mil''ton'''''">
                  <a:rPr lang="en-US" altLang="en-US" sz="1000" smtClean="0"/>
                  <a:pPr marL="0" indent="0">
                    <a:spcBef>
                      <a:spcPct val="0"/>
                    </a:spcBef>
                    <a:spcAft>
                      <a:spcPct val="0"/>
                    </a:spcAft>
                    <a:buNone/>
                  </a:pPr>
                  <a:t>Hurricane Milton</a:t>
                </a:fld>
                <a:endParaRPr lang="en-US" sz="1000"/>
              </a:p>
            </p:txBody>
          </p:sp>
          <p:sp>
            <p:nvSpPr>
              <p:cNvPr id="203" name="Text Placeholder 10">
                <a:extLst>
                  <a:ext uri="{FF2B5EF4-FFF2-40B4-BE49-F238E27FC236}">
                    <a16:creationId xmlns:a16="http://schemas.microsoft.com/office/drawing/2014/main" id="{14345A66-3070-82B5-C831-B6393F1B4C30}"/>
                  </a:ext>
                </a:extLst>
              </p:cNvPr>
              <p:cNvSpPr txBox="1">
                <a:spLocks/>
              </p:cNvSpPr>
              <p:nvPr>
                <p:custDataLst>
                  <p:tags r:id="rId71"/>
                </p:custDataLst>
              </p:nvPr>
            </p:nvSpPr>
            <p:spPr bwMode="gray">
              <a:xfrm>
                <a:off x="8210550" y="5227693"/>
                <a:ext cx="1106488"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A6AAB03D-4425-47B0-B9C1-FF9AA5992B47}" type="datetime'H''u''''''''''''''''''rric''an''e ''I''d''a''li''''a'''''''''">
                  <a:rPr lang="en-US" altLang="en-US" sz="1000" smtClean="0"/>
                  <a:pPr marL="0" indent="0">
                    <a:spcBef>
                      <a:spcPct val="0"/>
                    </a:spcBef>
                    <a:spcAft>
                      <a:spcPct val="0"/>
                    </a:spcAft>
                    <a:buNone/>
                  </a:pPr>
                  <a:t>Hurricane Idalia</a:t>
                </a:fld>
                <a:endParaRPr lang="en-US" sz="1000"/>
              </a:p>
            </p:txBody>
          </p:sp>
          <p:sp>
            <p:nvSpPr>
              <p:cNvPr id="204" name="Text Placeholder 10">
                <a:extLst>
                  <a:ext uri="{FF2B5EF4-FFF2-40B4-BE49-F238E27FC236}">
                    <a16:creationId xmlns:a16="http://schemas.microsoft.com/office/drawing/2014/main" id="{B5416F1A-9037-9142-F298-8AA7ECB87DE4}"/>
                  </a:ext>
                </a:extLst>
              </p:cNvPr>
              <p:cNvSpPr txBox="1">
                <a:spLocks/>
              </p:cNvSpPr>
              <p:nvPr>
                <p:custDataLst>
                  <p:tags r:id="rId72"/>
                </p:custDataLst>
              </p:nvPr>
            </p:nvSpPr>
            <p:spPr bwMode="gray">
              <a:xfrm>
                <a:off x="8905875" y="5578531"/>
                <a:ext cx="109061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7956A1F3-9095-4422-9CBC-263A7A1F4969}" type="datetime'''''Hur''''ri''''ca''''''''''''''''''ne'' ''''''''''''Beryl'''">
                  <a:rPr lang="en-US" altLang="en-US" sz="1000" smtClean="0"/>
                  <a:pPr marL="0" indent="0">
                    <a:spcBef>
                      <a:spcPct val="0"/>
                    </a:spcBef>
                    <a:spcAft>
                      <a:spcPct val="0"/>
                    </a:spcAft>
                    <a:buNone/>
                  </a:pPr>
                  <a:t>Hurricane Beryl</a:t>
                </a:fld>
                <a:endParaRPr lang="en-US" sz="1000"/>
              </a:p>
            </p:txBody>
          </p:sp>
          <p:sp>
            <p:nvSpPr>
              <p:cNvPr id="205" name="Text Placeholder 10">
                <a:extLst>
                  <a:ext uri="{FF2B5EF4-FFF2-40B4-BE49-F238E27FC236}">
                    <a16:creationId xmlns:a16="http://schemas.microsoft.com/office/drawing/2014/main" id="{4710DDE4-C931-6731-FE52-008A2DF1C8B9}"/>
                  </a:ext>
                </a:extLst>
              </p:cNvPr>
              <p:cNvSpPr txBox="1">
                <a:spLocks/>
              </p:cNvSpPr>
              <p:nvPr>
                <p:custDataLst>
                  <p:tags r:id="rId73"/>
                </p:custDataLst>
              </p:nvPr>
            </p:nvSpPr>
            <p:spPr bwMode="gray">
              <a:xfrm>
                <a:off x="9050338" y="4878443"/>
                <a:ext cx="955675" cy="182563"/>
              </a:xfrm>
              <a:prstGeom prst="rect">
                <a:avLst/>
              </a:prstGeom>
              <a:noFill/>
              <a:ln>
                <a:noFill/>
              </a:ln>
              <a:effectLst/>
              <a:extLst>
                <a:ext uri="{909E8E84-426E-40DD-AFC4-6F175D3DCCD1}">
                  <a14:hiddenFill xmlns:a14="http://schemas.microsoft.com/office/drawing/2010/main">
                    <a:solidFill>
                      <a:schemeClr val="bg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4FE3928D-FD3F-4354-9846-B3F57FAF515A}" type="datetime'''''''''H''''u''''''''''''''r''r''ica''ne'''' ''''I''''''''an'">
                  <a:rPr lang="en-US" altLang="en-US" sz="1000" smtClean="0"/>
                  <a:pPr marL="0" indent="0">
                    <a:spcBef>
                      <a:spcPct val="0"/>
                    </a:spcBef>
                    <a:spcAft>
                      <a:spcPct val="0"/>
                    </a:spcAft>
                    <a:buNone/>
                  </a:pPr>
                  <a:t>Hurricane Ian</a:t>
                </a:fld>
                <a:endParaRPr lang="en-US" sz="1000"/>
              </a:p>
            </p:txBody>
          </p:sp>
          <p:sp>
            <p:nvSpPr>
              <p:cNvPr id="206" name="Text Placeholder 10">
                <a:extLst>
                  <a:ext uri="{FF2B5EF4-FFF2-40B4-BE49-F238E27FC236}">
                    <a16:creationId xmlns:a16="http://schemas.microsoft.com/office/drawing/2014/main" id="{607F6BC6-45FE-6A5C-6181-5D9B94C1ACD7}"/>
                  </a:ext>
                </a:extLst>
              </p:cNvPr>
              <p:cNvSpPr txBox="1">
                <a:spLocks/>
              </p:cNvSpPr>
              <p:nvPr>
                <p:custDataLst>
                  <p:tags r:id="rId74"/>
                </p:custDataLst>
              </p:nvPr>
            </p:nvSpPr>
            <p:spPr bwMode="gray">
              <a:xfrm>
                <a:off x="9850438" y="5061006"/>
                <a:ext cx="1347788" cy="182563"/>
              </a:xfrm>
              <a:prstGeom prst="rect">
                <a:avLst/>
              </a:prstGeom>
              <a:noFill/>
              <a:ln>
                <a:noFill/>
              </a:ln>
              <a:effectLst/>
              <a:extLst>
                <a:ext uri="{909E8E84-426E-40DD-AFC4-6F175D3DCCD1}">
                  <a14:hiddenFill xmlns:a14="http://schemas.microsoft.com/office/drawing/2010/main">
                    <a:solidFill>
                      <a:schemeClr val="accent3"/>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D5B3F3F9-A3CC-4255-BD7F-DDAF3EE79C12}" type="datetime'''W''inte''''''''''r ''''St''or''''m'' ''''Ell''io''''''t''t'">
                  <a:rPr lang="en-US" altLang="en-US" sz="1000" smtClean="0"/>
                  <a:pPr marL="0" indent="0">
                    <a:spcBef>
                      <a:spcPct val="0"/>
                    </a:spcBef>
                    <a:spcAft>
                      <a:spcPct val="0"/>
                    </a:spcAft>
                    <a:buNone/>
                  </a:pPr>
                  <a:t>Winter Storm Elliott</a:t>
                </a:fld>
                <a:endParaRPr lang="en-US" sz="1000"/>
              </a:p>
            </p:txBody>
          </p:sp>
          <p:sp>
            <p:nvSpPr>
              <p:cNvPr id="207" name="Text Placeholder 10">
                <a:extLst>
                  <a:ext uri="{FF2B5EF4-FFF2-40B4-BE49-F238E27FC236}">
                    <a16:creationId xmlns:a16="http://schemas.microsoft.com/office/drawing/2014/main" id="{BA17FADA-782B-D59E-C174-15B4FCA513CF}"/>
                  </a:ext>
                </a:extLst>
              </p:cNvPr>
              <p:cNvSpPr txBox="1">
                <a:spLocks/>
              </p:cNvSpPr>
              <p:nvPr>
                <p:custDataLst>
                  <p:tags r:id="rId75"/>
                </p:custDataLst>
              </p:nvPr>
            </p:nvSpPr>
            <p:spPr bwMode="gray">
              <a:xfrm>
                <a:off x="8630809" y="4482646"/>
                <a:ext cx="1789114" cy="182563"/>
              </a:xfrm>
              <a:prstGeom prst="rect">
                <a:avLst/>
              </a:prstGeom>
              <a:noFill/>
              <a:ln>
                <a:noFill/>
              </a:ln>
              <a:effectLst/>
              <a:extLst>
                <a:ext uri="{909E8E84-426E-40DD-AFC4-6F175D3DCCD1}">
                  <a14:hiddenFill xmlns:a14="http://schemas.microsoft.com/office/drawing/2010/main">
                    <a:solidFill>
                      <a:schemeClr val="accent2"/>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C83E404A-B826-4160-B3FE-FCFAD4177536}" type="datetime'Waba''s''''h'''' ''Vall''e''y'' ''''Torn''a''d''''''o''es'''">
                  <a:rPr lang="en-US" altLang="en-US" sz="1000" smtClean="0"/>
                  <a:pPr marL="0" indent="0">
                    <a:spcBef>
                      <a:spcPct val="0"/>
                    </a:spcBef>
                    <a:spcAft>
                      <a:spcPct val="0"/>
                    </a:spcAft>
                    <a:buNone/>
                  </a:pPr>
                  <a:t>Wabash Valley Tornadoes</a:t>
                </a:fld>
                <a:endParaRPr lang="en-US" sz="1000"/>
              </a:p>
            </p:txBody>
          </p:sp>
          <p:sp>
            <p:nvSpPr>
              <p:cNvPr id="208" name="Text Placeholder 10">
                <a:extLst>
                  <a:ext uri="{FF2B5EF4-FFF2-40B4-BE49-F238E27FC236}">
                    <a16:creationId xmlns:a16="http://schemas.microsoft.com/office/drawing/2014/main" id="{F0262207-F609-359C-765A-ACD640960241}"/>
                  </a:ext>
                </a:extLst>
              </p:cNvPr>
              <p:cNvSpPr txBox="1">
                <a:spLocks/>
              </p:cNvSpPr>
              <p:nvPr>
                <p:custDataLst>
                  <p:tags r:id="rId76"/>
                </p:custDataLst>
              </p:nvPr>
            </p:nvSpPr>
            <p:spPr bwMode="gray">
              <a:xfrm>
                <a:off x="10335450" y="3846305"/>
                <a:ext cx="1049338"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9670CB96-2422-4F89-9287-F28D55576421}" type="datetime'H''''ur''''''''r''''i''''''c''''a''n''''e'''' Z''e''''ta'">
                  <a:rPr lang="en-US" altLang="en-US" sz="1000" smtClean="0"/>
                  <a:pPr marL="0" indent="0">
                    <a:spcBef>
                      <a:spcPct val="0"/>
                    </a:spcBef>
                    <a:spcAft>
                      <a:spcPct val="0"/>
                    </a:spcAft>
                    <a:buNone/>
                  </a:pPr>
                  <a:t>Hurricane Zeta</a:t>
                </a:fld>
                <a:endParaRPr lang="en-US" sz="1000"/>
              </a:p>
            </p:txBody>
          </p:sp>
          <p:sp>
            <p:nvSpPr>
              <p:cNvPr id="209" name="Text Placeholder 10">
                <a:extLst>
                  <a:ext uri="{FF2B5EF4-FFF2-40B4-BE49-F238E27FC236}">
                    <a16:creationId xmlns:a16="http://schemas.microsoft.com/office/drawing/2014/main" id="{EAB41750-54EE-73CD-83B5-DDCC6EFE17DE}"/>
                  </a:ext>
                </a:extLst>
              </p:cNvPr>
              <p:cNvSpPr txBox="1">
                <a:spLocks/>
              </p:cNvSpPr>
              <p:nvPr>
                <p:custDataLst>
                  <p:tags r:id="rId77"/>
                </p:custDataLst>
              </p:nvPr>
            </p:nvSpPr>
            <p:spPr bwMode="gray">
              <a:xfrm>
                <a:off x="10487069" y="4311367"/>
                <a:ext cx="12239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15648BAE-7893-4D70-95E8-7C62B327A84E}" type="datetime'Hurr''''i''''can''e'''' ''H''e''l''''''''''''e''''''''ne'''">
                  <a:rPr lang="en-US" altLang="en-US" sz="1000" smtClean="0"/>
                  <a:pPr marL="0" indent="0">
                    <a:spcBef>
                      <a:spcPct val="0"/>
                    </a:spcBef>
                    <a:spcAft>
                      <a:spcPct val="0"/>
                    </a:spcAft>
                    <a:buNone/>
                  </a:pPr>
                  <a:t>Hurricane Helene</a:t>
                </a:fld>
                <a:endParaRPr lang="en-US" sz="1000"/>
              </a:p>
            </p:txBody>
          </p:sp>
          <p:sp>
            <p:nvSpPr>
              <p:cNvPr id="210" name="Text Placeholder 10">
                <a:extLst>
                  <a:ext uri="{FF2B5EF4-FFF2-40B4-BE49-F238E27FC236}">
                    <a16:creationId xmlns:a16="http://schemas.microsoft.com/office/drawing/2014/main" id="{57DED8D4-A72C-F790-80F5-031CEC11F6D3}"/>
                  </a:ext>
                </a:extLst>
              </p:cNvPr>
              <p:cNvSpPr txBox="1">
                <a:spLocks/>
              </p:cNvSpPr>
              <p:nvPr>
                <p:custDataLst>
                  <p:tags r:id="rId78"/>
                </p:custDataLst>
              </p:nvPr>
            </p:nvSpPr>
            <p:spPr bwMode="auto">
              <a:xfrm>
                <a:off x="7005456" y="1876327"/>
                <a:ext cx="420688"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r>
                  <a:rPr lang="en-US" altLang="en-US" sz="1000">
                    <a:effectLst/>
                  </a:rPr>
                  <a:t>Days to restoration</a:t>
                </a:r>
                <a:endParaRPr lang="en-US" sz="1000"/>
              </a:p>
            </p:txBody>
          </p:sp>
          <p:sp>
            <p:nvSpPr>
              <p:cNvPr id="212" name="Text Placeholder 10">
                <a:extLst>
                  <a:ext uri="{FF2B5EF4-FFF2-40B4-BE49-F238E27FC236}">
                    <a16:creationId xmlns:a16="http://schemas.microsoft.com/office/drawing/2014/main" id="{049203F3-0D96-3BDC-856D-B93682D7EFC7}"/>
                  </a:ext>
                </a:extLst>
              </p:cNvPr>
              <p:cNvSpPr txBox="1">
                <a:spLocks/>
              </p:cNvSpPr>
              <p:nvPr>
                <p:custDataLst>
                  <p:tags r:id="rId79"/>
                </p:custDataLst>
              </p:nvPr>
            </p:nvSpPr>
            <p:spPr bwMode="gray">
              <a:xfrm>
                <a:off x="7589330" y="4848697"/>
                <a:ext cx="1131888" cy="182563"/>
              </a:xfrm>
              <a:prstGeom prst="rect">
                <a:avLst/>
              </a:prstGeom>
              <a:noFill/>
              <a:ln>
                <a:noFill/>
              </a:ln>
              <a:effectLst/>
              <a:extLst>
                <a:ext uri="{909E8E84-426E-40DD-AFC4-6F175D3DCCD1}">
                  <a14:hiddenFill xmlns:a14="http://schemas.microsoft.com/office/drawing/2010/main">
                    <a:solidFill>
                      <a:schemeClr val="bg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F00296E3-22F3-49F2-9E62-F624736E1C62}" type="datetime'''''''''H''u''''r''''ri''ca''''''''''''''n''e Lau''''''''''ra'">
                  <a:rPr lang="en-US" altLang="en-US" sz="1000" smtClean="0"/>
                  <a:pPr marL="0" indent="0">
                    <a:spcBef>
                      <a:spcPct val="0"/>
                    </a:spcBef>
                    <a:spcAft>
                      <a:spcPct val="0"/>
                    </a:spcAft>
                    <a:buNone/>
                  </a:pPr>
                  <a:t>Hurricane Laura</a:t>
                </a:fld>
                <a:endParaRPr lang="en-US" sz="1000"/>
              </a:p>
            </p:txBody>
          </p:sp>
          <p:sp>
            <p:nvSpPr>
              <p:cNvPr id="213" name="Text Placeholder 10">
                <a:extLst>
                  <a:ext uri="{FF2B5EF4-FFF2-40B4-BE49-F238E27FC236}">
                    <a16:creationId xmlns:a16="http://schemas.microsoft.com/office/drawing/2014/main" id="{13DC9854-0EAA-E09A-3C32-6E20CE14998C}"/>
                  </a:ext>
                </a:extLst>
              </p:cNvPr>
              <p:cNvSpPr txBox="1">
                <a:spLocks/>
              </p:cNvSpPr>
              <p:nvPr>
                <p:custDataLst>
                  <p:tags r:id="rId80"/>
                </p:custDataLst>
              </p:nvPr>
            </p:nvSpPr>
            <p:spPr bwMode="gray">
              <a:xfrm>
                <a:off x="7295795" y="3955963"/>
                <a:ext cx="107315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893FFC89-5F27-46F6-9F4E-2820FE3D4C33}" type="datetime'Hu''''''''rr''''''i''can''''''''e ''''Sa''ll''''''''y'''''''">
                  <a:rPr lang="en-US" altLang="en-US" sz="1000" smtClean="0"/>
                  <a:pPr marL="0" indent="0">
                    <a:spcBef>
                      <a:spcPct val="0"/>
                    </a:spcBef>
                    <a:spcAft>
                      <a:spcPct val="0"/>
                    </a:spcAft>
                    <a:buNone/>
                  </a:pPr>
                  <a:t>Hurricane Sally</a:t>
                </a:fld>
                <a:endParaRPr lang="en-US" sz="1000"/>
              </a:p>
            </p:txBody>
          </p:sp>
          <p:sp>
            <p:nvSpPr>
              <p:cNvPr id="214" name="Text Placeholder 10">
                <a:extLst>
                  <a:ext uri="{FF2B5EF4-FFF2-40B4-BE49-F238E27FC236}">
                    <a16:creationId xmlns:a16="http://schemas.microsoft.com/office/drawing/2014/main" id="{E83441D0-B9D4-ADFF-8976-21B3B3D3A282}"/>
                  </a:ext>
                </a:extLst>
              </p:cNvPr>
              <p:cNvSpPr txBox="1">
                <a:spLocks/>
              </p:cNvSpPr>
              <p:nvPr>
                <p:custDataLst>
                  <p:tags r:id="rId81"/>
                </p:custDataLst>
              </p:nvPr>
            </p:nvSpPr>
            <p:spPr bwMode="auto">
              <a:xfrm>
                <a:off x="11854065" y="5957149"/>
                <a:ext cx="727822" cy="29867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r>
                  <a:rPr lang="en-US" altLang="en-US" sz="1000">
                    <a:effectLst/>
                  </a:rPr>
                  <a:t>Miles of </a:t>
                </a:r>
                <a:br>
                  <a:rPr lang="en-US" altLang="en-US" sz="1000">
                    <a:effectLst/>
                  </a:rPr>
                </a:br>
                <a:r>
                  <a:rPr lang="en-US" altLang="en-US" sz="1000">
                    <a:effectLst/>
                  </a:rPr>
                  <a:t>transmission </a:t>
                </a:r>
                <a:br>
                  <a:rPr lang="en-US" altLang="en-US" sz="1000">
                    <a:effectLst/>
                  </a:rPr>
                </a:br>
                <a:r>
                  <a:rPr lang="en-US" altLang="en-US" sz="1000">
                    <a:effectLst/>
                  </a:rPr>
                  <a:t>affected</a:t>
                </a:r>
                <a:r>
                  <a:rPr lang="en-US" altLang="en-US" sz="1000" baseline="30000">
                    <a:effectLst/>
                  </a:rPr>
                  <a:t>1</a:t>
                </a:r>
                <a:endParaRPr lang="en-US" sz="1000"/>
              </a:p>
            </p:txBody>
          </p:sp>
        </p:grpSp>
        <p:sp>
          <p:nvSpPr>
            <p:cNvPr id="15" name="Text Placeholder 10">
              <a:extLst>
                <a:ext uri="{FF2B5EF4-FFF2-40B4-BE49-F238E27FC236}">
                  <a16:creationId xmlns:a16="http://schemas.microsoft.com/office/drawing/2014/main" id="{9AB56A4A-9763-245D-47FA-9B2B7A519D60}"/>
                </a:ext>
              </a:extLst>
            </p:cNvPr>
            <p:cNvSpPr txBox="1">
              <a:spLocks/>
            </p:cNvSpPr>
            <p:nvPr>
              <p:custDataLst>
                <p:tags r:id="rId15"/>
              </p:custDataLst>
            </p:nvPr>
          </p:nvSpPr>
          <p:spPr bwMode="gray">
            <a:xfrm>
              <a:off x="7609805" y="5521155"/>
              <a:ext cx="741715" cy="351325"/>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r>
                <a:rPr lang="en-US" altLang="en-US" sz="1000"/>
                <a:t>Winter </a:t>
              </a:r>
            </a:p>
            <a:p>
              <a:pPr marL="0" indent="0" algn="ctr">
                <a:spcBef>
                  <a:spcPct val="0"/>
                </a:spcBef>
                <a:spcAft>
                  <a:spcPct val="0"/>
                </a:spcAft>
                <a:buNone/>
              </a:pPr>
              <a:r>
                <a:rPr lang="en-US" altLang="en-US" sz="1000"/>
                <a:t>storm Uri</a:t>
              </a:r>
              <a:endParaRPr lang="en-US" sz="1000"/>
            </a:p>
          </p:txBody>
        </p:sp>
        <p:cxnSp>
          <p:nvCxnSpPr>
            <p:cNvPr id="16" name="Straight Connector 15">
              <a:extLst>
                <a:ext uri="{FF2B5EF4-FFF2-40B4-BE49-F238E27FC236}">
                  <a16:creationId xmlns:a16="http://schemas.microsoft.com/office/drawing/2014/main" id="{C0563ADB-347E-8EBC-19C7-CBC88D168E8F}"/>
                </a:ext>
              </a:extLst>
            </p:cNvPr>
            <p:cNvCxnSpPr>
              <a:cxnSpLocks/>
            </p:cNvCxnSpPr>
            <p:nvPr>
              <p:custDataLst>
                <p:tags r:id="rId16"/>
              </p:custDataLst>
            </p:nvPr>
          </p:nvCxnSpPr>
          <p:spPr bwMode="auto">
            <a:xfrm>
              <a:off x="8044854" y="5857306"/>
              <a:ext cx="0" cy="86294"/>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25" name="Straight Connector 24">
              <a:extLst>
                <a:ext uri="{FF2B5EF4-FFF2-40B4-BE49-F238E27FC236}">
                  <a16:creationId xmlns:a16="http://schemas.microsoft.com/office/drawing/2014/main" id="{ADC6EBF1-271D-3094-F413-ABA671E802D1}"/>
                </a:ext>
              </a:extLst>
            </p:cNvPr>
            <p:cNvCxnSpPr>
              <a:cxnSpLocks/>
            </p:cNvCxnSpPr>
            <p:nvPr>
              <p:custDataLst>
                <p:tags r:id="rId17"/>
              </p:custDataLst>
            </p:nvPr>
          </p:nvCxnSpPr>
          <p:spPr bwMode="auto">
            <a:xfrm flipH="1">
              <a:off x="8785860" y="5730240"/>
              <a:ext cx="83820" cy="53340"/>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grpSp>
      <p:grpSp>
        <p:nvGrpSpPr>
          <p:cNvPr id="4" name="Group 3">
            <a:extLst>
              <a:ext uri="{FF2B5EF4-FFF2-40B4-BE49-F238E27FC236}">
                <a16:creationId xmlns:a16="http://schemas.microsoft.com/office/drawing/2014/main" id="{9659BFA8-22F6-F768-F12E-16E5985FF45E}"/>
              </a:ext>
            </a:extLst>
          </p:cNvPr>
          <p:cNvGrpSpPr/>
          <p:nvPr/>
        </p:nvGrpSpPr>
        <p:grpSpPr>
          <a:xfrm>
            <a:off x="9795415" y="2467104"/>
            <a:ext cx="2313032" cy="444357"/>
            <a:chOff x="9798734" y="2691021"/>
            <a:chExt cx="2313032" cy="444357"/>
          </a:xfrm>
        </p:grpSpPr>
        <p:sp>
          <p:nvSpPr>
            <p:cNvPr id="29" name="Flowchart: Connector 28">
              <a:extLst>
                <a:ext uri="{FF2B5EF4-FFF2-40B4-BE49-F238E27FC236}">
                  <a16:creationId xmlns:a16="http://schemas.microsoft.com/office/drawing/2014/main" id="{E86BAF38-5F34-42D4-6C7C-CDABB4EEA1B8}"/>
                </a:ext>
              </a:extLst>
            </p:cNvPr>
            <p:cNvSpPr>
              <a:spLocks noChangeAspect="1"/>
            </p:cNvSpPr>
            <p:nvPr/>
          </p:nvSpPr>
          <p:spPr bwMode="gray">
            <a:xfrm>
              <a:off x="9798734" y="2691021"/>
              <a:ext cx="182880" cy="182880"/>
            </a:xfrm>
            <a:prstGeom prst="flowChartConnector">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31" name="Flowchart: Connector 30">
              <a:extLst>
                <a:ext uri="{FF2B5EF4-FFF2-40B4-BE49-F238E27FC236}">
                  <a16:creationId xmlns:a16="http://schemas.microsoft.com/office/drawing/2014/main" id="{AF1976EC-872F-3726-088E-F58A54510955}"/>
                </a:ext>
              </a:extLst>
            </p:cNvPr>
            <p:cNvSpPr>
              <a:spLocks noChangeAspect="1"/>
            </p:cNvSpPr>
            <p:nvPr/>
          </p:nvSpPr>
          <p:spPr bwMode="gray">
            <a:xfrm>
              <a:off x="10885333" y="2691021"/>
              <a:ext cx="182880" cy="182880"/>
            </a:xfrm>
            <a:prstGeom prst="flowChartConnector">
              <a:avLst/>
            </a:prstGeom>
            <a:solidFill>
              <a:schemeClr val="accent3"/>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33" name="Flowchart: Connector 32">
              <a:extLst>
                <a:ext uri="{FF2B5EF4-FFF2-40B4-BE49-F238E27FC236}">
                  <a16:creationId xmlns:a16="http://schemas.microsoft.com/office/drawing/2014/main" id="{D2E6C267-D663-61EC-CA88-3079702B0F62}"/>
                </a:ext>
              </a:extLst>
            </p:cNvPr>
            <p:cNvSpPr>
              <a:spLocks noChangeAspect="1"/>
            </p:cNvSpPr>
            <p:nvPr/>
          </p:nvSpPr>
          <p:spPr bwMode="gray">
            <a:xfrm>
              <a:off x="9798734" y="2952498"/>
              <a:ext cx="182880" cy="182880"/>
            </a:xfrm>
            <a:prstGeom prst="flowChartConnector">
              <a:avLst/>
            </a:prstGeom>
            <a:solidFill>
              <a:schemeClr val="accent4"/>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35" name="Flowchart: Connector 34">
              <a:extLst>
                <a:ext uri="{FF2B5EF4-FFF2-40B4-BE49-F238E27FC236}">
                  <a16:creationId xmlns:a16="http://schemas.microsoft.com/office/drawing/2014/main" id="{769178FD-CCED-5AE5-D9CA-C6DC96074E45}"/>
                </a:ext>
              </a:extLst>
            </p:cNvPr>
            <p:cNvSpPr>
              <a:spLocks noChangeAspect="1"/>
            </p:cNvSpPr>
            <p:nvPr/>
          </p:nvSpPr>
          <p:spPr bwMode="gray">
            <a:xfrm>
              <a:off x="10885333" y="2952498"/>
              <a:ext cx="182880" cy="182880"/>
            </a:xfrm>
            <a:prstGeom prst="flowChartConnector">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37" name="Text Placeholder 10">
              <a:extLst>
                <a:ext uri="{FF2B5EF4-FFF2-40B4-BE49-F238E27FC236}">
                  <a16:creationId xmlns:a16="http://schemas.microsoft.com/office/drawing/2014/main" id="{A4D3F9BC-247A-550A-5380-0B690A107F5A}"/>
                </a:ext>
              </a:extLst>
            </p:cNvPr>
            <p:cNvSpPr txBox="1">
              <a:spLocks/>
            </p:cNvSpPr>
            <p:nvPr>
              <p:custDataLst>
                <p:tags r:id="rId2"/>
              </p:custDataLst>
            </p:nvPr>
          </p:nvSpPr>
          <p:spPr bwMode="gray">
            <a:xfrm>
              <a:off x="10015880" y="2708418"/>
              <a:ext cx="1028571" cy="148087"/>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r>
                <a:rPr lang="en-US" sz="1100"/>
                <a:t>Hurricane</a:t>
              </a:r>
            </a:p>
          </p:txBody>
        </p:sp>
        <p:sp>
          <p:nvSpPr>
            <p:cNvPr id="39" name="Text Placeholder 10">
              <a:extLst>
                <a:ext uri="{FF2B5EF4-FFF2-40B4-BE49-F238E27FC236}">
                  <a16:creationId xmlns:a16="http://schemas.microsoft.com/office/drawing/2014/main" id="{E285E4F7-A198-A94A-7C06-B588CBA15967}"/>
                </a:ext>
              </a:extLst>
            </p:cNvPr>
            <p:cNvSpPr txBox="1">
              <a:spLocks/>
            </p:cNvSpPr>
            <p:nvPr>
              <p:custDataLst>
                <p:tags r:id="rId3"/>
              </p:custDataLst>
            </p:nvPr>
          </p:nvSpPr>
          <p:spPr bwMode="gray">
            <a:xfrm>
              <a:off x="11083195" y="2708418"/>
              <a:ext cx="1028571" cy="148087"/>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r>
                <a:rPr lang="en-US" altLang="en-US" sz="1100"/>
                <a:t>Winter storm</a:t>
              </a:r>
              <a:endParaRPr lang="en-US" sz="1100"/>
            </a:p>
          </p:txBody>
        </p:sp>
        <p:sp>
          <p:nvSpPr>
            <p:cNvPr id="41" name="Text Placeholder 10">
              <a:extLst>
                <a:ext uri="{FF2B5EF4-FFF2-40B4-BE49-F238E27FC236}">
                  <a16:creationId xmlns:a16="http://schemas.microsoft.com/office/drawing/2014/main" id="{CD907F68-C94A-F888-F490-A1066B007884}"/>
                </a:ext>
              </a:extLst>
            </p:cNvPr>
            <p:cNvSpPr txBox="1">
              <a:spLocks/>
            </p:cNvSpPr>
            <p:nvPr>
              <p:custDataLst>
                <p:tags r:id="rId4"/>
              </p:custDataLst>
            </p:nvPr>
          </p:nvSpPr>
          <p:spPr bwMode="gray">
            <a:xfrm>
              <a:off x="10015880" y="2960161"/>
              <a:ext cx="732036" cy="167554"/>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r>
                <a:rPr lang="en-US" altLang="en-US" sz="1100"/>
                <a:t>Cyclone</a:t>
              </a:r>
              <a:endParaRPr lang="en-US" sz="1100"/>
            </a:p>
          </p:txBody>
        </p:sp>
        <p:sp>
          <p:nvSpPr>
            <p:cNvPr id="43" name="Text Placeholder 10">
              <a:extLst>
                <a:ext uri="{FF2B5EF4-FFF2-40B4-BE49-F238E27FC236}">
                  <a16:creationId xmlns:a16="http://schemas.microsoft.com/office/drawing/2014/main" id="{4C42CD25-AD00-BB3B-A6D1-2E1807C1A53D}"/>
                </a:ext>
              </a:extLst>
            </p:cNvPr>
            <p:cNvSpPr txBox="1">
              <a:spLocks/>
            </p:cNvSpPr>
            <p:nvPr>
              <p:custDataLst>
                <p:tags r:id="rId5"/>
              </p:custDataLst>
            </p:nvPr>
          </p:nvSpPr>
          <p:spPr bwMode="gray">
            <a:xfrm>
              <a:off x="11083195" y="2969895"/>
              <a:ext cx="1028571" cy="148087"/>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r>
                <a:rPr lang="en-US" altLang="en-US" sz="1100"/>
                <a:t>Tornadoes</a:t>
              </a:r>
              <a:endParaRPr lang="en-US" sz="1100"/>
            </a:p>
          </p:txBody>
        </p:sp>
      </p:grpSp>
      <p:sp>
        <p:nvSpPr>
          <p:cNvPr id="6" name="Footer Placeholder 5">
            <a:extLst>
              <a:ext uri="{FF2B5EF4-FFF2-40B4-BE49-F238E27FC236}">
                <a16:creationId xmlns:a16="http://schemas.microsoft.com/office/drawing/2014/main" id="{B8F4A1A9-3760-9032-BC21-46336CBB3D02}"/>
              </a:ext>
            </a:extLst>
          </p:cNvPr>
          <p:cNvSpPr txBox="1">
            <a:spLocks/>
          </p:cNvSpPr>
          <p:nvPr/>
        </p:nvSpPr>
        <p:spPr>
          <a:xfrm>
            <a:off x="329184" y="6376724"/>
            <a:ext cx="9147241" cy="417107"/>
          </a:xfrm>
          <a:prstGeom prst="rect">
            <a:avLst/>
          </a:prstGeom>
          <a:solidFill>
            <a:schemeClr val="bg1"/>
          </a:solidFill>
        </p:spPr>
        <p:txBody>
          <a:bodyPr vert="horz" lIns="0" tIns="0" rIns="0" bIns="0" rtlCol="0" anchor="t"/>
          <a:lstStyle>
            <a:defPPr>
              <a:defRPr lang="en-US"/>
            </a:defPPr>
            <a:lvl1pPr marL="0" algn="l" defTabSz="914400" rtl="0" eaLnBrk="1" latinLnBrk="0" hangingPunct="1">
              <a:defRPr sz="8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aseline="30000" dirty="0">
                <a:solidFill>
                  <a:schemeClr val="tx1"/>
                </a:solidFill>
              </a:rPr>
              <a:t>1</a:t>
            </a:r>
            <a:r>
              <a:rPr lang="en-GT">
                <a:solidFill>
                  <a:schemeClr val="tx1"/>
                </a:solidFill>
              </a:rPr>
              <a:t>Miles </a:t>
            </a:r>
            <a:r>
              <a:rPr lang="en-GT" dirty="0">
                <a:solidFill>
                  <a:schemeClr val="tx1"/>
                </a:solidFill>
              </a:rPr>
              <a:t>of transmission affected represents the approximate length of lines damaged, shut down, inspected, repaired, or otherwise impacted.</a:t>
            </a:r>
            <a:endParaRPr lang="en-US" baseline="30000" dirty="0">
              <a:solidFill>
                <a:schemeClr val="tx1"/>
              </a:solidFill>
            </a:endParaRPr>
          </a:p>
          <a:p>
            <a:r>
              <a:rPr lang="en-US" dirty="0">
                <a:solidFill>
                  <a:schemeClr val="tx1"/>
                </a:solidFill>
              </a:rPr>
              <a:t>Sources: </a:t>
            </a:r>
            <a:r>
              <a:rPr lang="en-US" dirty="0">
                <a:solidFill>
                  <a:srgbClr val="45647B"/>
                </a:solidFill>
                <a:hlinkClick r:id="rId88">
                  <a:extLst>
                    <a:ext uri="{A12FA001-AC4F-418D-AE19-62706E023703}">
                      <ahyp:hlinkClr xmlns:ahyp="http://schemas.microsoft.com/office/drawing/2018/hyperlinkcolor" val="tx"/>
                    </a:ext>
                  </a:extLst>
                </a:hlinkClick>
              </a:rPr>
              <a:t>Temperature departure from global average </a:t>
            </a:r>
            <a:r>
              <a:rPr lang="en-US" dirty="0">
                <a:solidFill>
                  <a:schemeClr val="tx1"/>
                </a:solidFill>
              </a:rPr>
              <a:t>(NCEI/NOAA, July 2026); </a:t>
            </a:r>
            <a:r>
              <a:rPr lang="en-US" dirty="0">
                <a:solidFill>
                  <a:schemeClr val="tx1"/>
                </a:solidFill>
                <a:hlinkClick r:id="rId89">
                  <a:extLst>
                    <a:ext uri="{A12FA001-AC4F-418D-AE19-62706E023703}">
                      <ahyp:hlinkClr xmlns:ahyp="http://schemas.microsoft.com/office/drawing/2018/hyperlinkcolor" val="tx"/>
                    </a:ext>
                  </a:extLst>
                </a:hlinkClick>
              </a:rPr>
              <a:t>A </a:t>
            </a:r>
            <a:r>
              <a:rPr lang="en-US" dirty="0">
                <a:solidFill>
                  <a:srgbClr val="45647B"/>
                </a:solidFill>
                <a:hlinkClick r:id="rId89">
                  <a:extLst>
                    <a:ext uri="{A12FA001-AC4F-418D-AE19-62706E023703}">
                      <ahyp:hlinkClr xmlns:ahyp="http://schemas.microsoft.com/office/drawing/2018/hyperlinkcolor" val="tx"/>
                    </a:ext>
                  </a:extLst>
                </a:hlinkClick>
              </a:rPr>
              <a:t>quieter hurricane season could still pummel US power grid</a:t>
            </a:r>
            <a:r>
              <a:rPr lang="en-US" dirty="0">
                <a:solidFill>
                  <a:srgbClr val="45647B"/>
                </a:solidFill>
              </a:rPr>
              <a:t> </a:t>
            </a:r>
            <a:r>
              <a:rPr lang="en-US" dirty="0">
                <a:solidFill>
                  <a:schemeClr val="tx1"/>
                </a:solidFill>
              </a:rPr>
              <a:t>(Claims Journal, 2026). Credit: Christy Wong Ka Ying, Brenda Rain, Ariela Farchi, and </a:t>
            </a:r>
            <a:r>
              <a:rPr lang="en-US" dirty="0">
                <a:solidFill>
                  <a:srgbClr val="000000"/>
                </a:solidFill>
                <a:hlinkClick r:id="rId90"/>
              </a:rPr>
              <a:t> Gernot Wagner</a:t>
            </a:r>
            <a:r>
              <a:rPr lang="en-US" dirty="0">
                <a:solidFill>
                  <a:srgbClr val="000000"/>
                </a:solidFill>
              </a:rPr>
              <a:t>. </a:t>
            </a:r>
            <a:r>
              <a:rPr lang="en-US" dirty="0">
                <a:hlinkClick r:id="rId91"/>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cs typeface="Arial"/>
            </a:endParaRPr>
          </a:p>
        </p:txBody>
      </p:sp>
      <p:sp>
        <p:nvSpPr>
          <p:cNvPr id="8" name="Text Placeholder 7">
            <a:extLst>
              <a:ext uri="{FF2B5EF4-FFF2-40B4-BE49-F238E27FC236}">
                <a16:creationId xmlns:a16="http://schemas.microsoft.com/office/drawing/2014/main" id="{97D63835-9AFD-2573-3FDE-D6E7740C0D84}"/>
              </a:ext>
            </a:extLst>
          </p:cNvPr>
          <p:cNvSpPr>
            <a:spLocks noGrp="1"/>
          </p:cNvSpPr>
          <p:nvPr>
            <p:ph type="body" sz="quarter" idx="14"/>
          </p:nvPr>
        </p:nvSpPr>
        <p:spPr>
          <a:xfrm>
            <a:off x="329185" y="5158891"/>
            <a:ext cx="5674860" cy="1175718"/>
          </a:xfrm>
        </p:spPr>
        <p:txBody>
          <a:bodyPr vert="horz" lIns="137160" tIns="108000" rIns="108000" bIns="108000" rtlCol="0" anchor="t">
            <a:noAutofit/>
          </a:bodyPr>
          <a:lstStyle/>
          <a:p>
            <a:pPr>
              <a:spcBef>
                <a:spcPts val="600"/>
              </a:spcBef>
            </a:pPr>
            <a:r>
              <a:rPr lang="en-US" b="1">
                <a:ea typeface="+mn-lt"/>
                <a:cs typeface="+mn-lt"/>
              </a:rPr>
              <a:t>Dual-Ended Grid Stress:</a:t>
            </a:r>
            <a:r>
              <a:rPr lang="en-US">
                <a:ea typeface="+mn-lt"/>
                <a:cs typeface="+mn-lt"/>
              </a:rPr>
              <a:t> This rising thermal baseline creates compounding operational challenges, driving unprecedented electricity demand for cooling while simultaneously reducing the transmission capacity and efficiency of existing infrastructure</a:t>
            </a:r>
          </a:p>
          <a:p>
            <a:pPr>
              <a:spcBef>
                <a:spcPts val="600"/>
              </a:spcBef>
            </a:pPr>
            <a:r>
              <a:rPr lang="en-US">
                <a:ea typeface="+mn-lt"/>
                <a:cs typeface="+mn-lt"/>
              </a:rPr>
              <a:t>Regions experiencing warmer than average temperatures, such as the </a:t>
            </a:r>
            <a:r>
              <a:rPr lang="en-US" b="1">
                <a:ea typeface="+mn-lt"/>
                <a:cs typeface="+mn-lt"/>
              </a:rPr>
              <a:t>western</a:t>
            </a:r>
            <a:r>
              <a:rPr lang="en-US">
                <a:ea typeface="+mn-lt"/>
                <a:cs typeface="+mn-lt"/>
              </a:rPr>
              <a:t> </a:t>
            </a:r>
            <a:r>
              <a:rPr lang="en-US" b="1">
                <a:ea typeface="+mn-lt"/>
                <a:cs typeface="+mn-lt"/>
              </a:rPr>
              <a:t>EU, central Asia, and northern North America</a:t>
            </a:r>
            <a:r>
              <a:rPr lang="en-US">
                <a:ea typeface="+mn-lt"/>
                <a:cs typeface="+mn-lt"/>
              </a:rPr>
              <a:t>, see significant infrastructure distress from increased energy demand</a:t>
            </a:r>
            <a:endParaRPr lang="en-US"/>
          </a:p>
        </p:txBody>
      </p:sp>
      <p:pic>
        <p:nvPicPr>
          <p:cNvPr id="21" name="Picture 20">
            <a:extLst>
              <a:ext uri="{FF2B5EF4-FFF2-40B4-BE49-F238E27FC236}">
                <a16:creationId xmlns:a16="http://schemas.microsoft.com/office/drawing/2014/main" id="{25BDF9D2-00BE-3937-1837-9EC3E8C8796C}"/>
              </a:ext>
            </a:extLst>
          </p:cNvPr>
          <p:cNvPicPr>
            <a:picLocks noChangeAspect="1"/>
          </p:cNvPicPr>
          <p:nvPr/>
        </p:nvPicPr>
        <p:blipFill>
          <a:blip r:embed="rId92"/>
          <a:srcRect t="273" b="273"/>
          <a:stretch/>
        </p:blipFill>
        <p:spPr>
          <a:xfrm>
            <a:off x="562380" y="4714327"/>
            <a:ext cx="5223891" cy="281348"/>
          </a:xfrm>
          <a:prstGeom prst="rect">
            <a:avLst/>
          </a:prstGeom>
        </p:spPr>
      </p:pic>
      <p:pic>
        <p:nvPicPr>
          <p:cNvPr id="23" name="Picture 22">
            <a:extLst>
              <a:ext uri="{FF2B5EF4-FFF2-40B4-BE49-F238E27FC236}">
                <a16:creationId xmlns:a16="http://schemas.microsoft.com/office/drawing/2014/main" id="{5DDF8914-7147-6127-5ABC-28EA9564F8A7}"/>
              </a:ext>
            </a:extLst>
          </p:cNvPr>
          <p:cNvPicPr>
            <a:picLocks noChangeAspect="1"/>
          </p:cNvPicPr>
          <p:nvPr/>
        </p:nvPicPr>
        <p:blipFill>
          <a:blip r:embed="rId93"/>
          <a:srcRect t="1" r="22172" b="-48910"/>
          <a:stretch>
            <a:fillRect/>
          </a:stretch>
        </p:blipFill>
        <p:spPr>
          <a:xfrm>
            <a:off x="1294825" y="4942234"/>
            <a:ext cx="3759001" cy="198600"/>
          </a:xfrm>
          <a:prstGeom prst="rect">
            <a:avLst/>
          </a:prstGeom>
        </p:spPr>
      </p:pic>
      <p:pic>
        <p:nvPicPr>
          <p:cNvPr id="14" name="Picture 13">
            <a:extLst>
              <a:ext uri="{FF2B5EF4-FFF2-40B4-BE49-F238E27FC236}">
                <a16:creationId xmlns:a16="http://schemas.microsoft.com/office/drawing/2014/main" id="{53C08F77-0C0B-841A-40D1-DF63DEB7E0A3}"/>
              </a:ext>
            </a:extLst>
          </p:cNvPr>
          <p:cNvPicPr>
            <a:picLocks noChangeAspect="1"/>
          </p:cNvPicPr>
          <p:nvPr/>
        </p:nvPicPr>
        <p:blipFill>
          <a:blip r:embed="rId94"/>
          <a:srcRect/>
          <a:stretch>
            <a:fillRect/>
          </a:stretch>
        </p:blipFill>
        <p:spPr>
          <a:xfrm>
            <a:off x="10310813" y="9525"/>
            <a:ext cx="273244" cy="274320"/>
          </a:xfrm>
          <a:prstGeom prst="rect">
            <a:avLst/>
          </a:prstGeom>
        </p:spPr>
      </p:pic>
      <p:sp>
        <p:nvSpPr>
          <p:cNvPr id="17" name="Pentagon 16">
            <a:extLst>
              <a:ext uri="{FF2B5EF4-FFF2-40B4-BE49-F238E27FC236}">
                <a16:creationId xmlns:a16="http://schemas.microsoft.com/office/drawing/2014/main" id="{81BE1279-B288-5ED3-40B3-15B267B67740}"/>
              </a:ext>
            </a:extLst>
          </p:cNvPr>
          <p:cNvSpPr/>
          <p:nvPr/>
        </p:nvSpPr>
        <p:spPr>
          <a:xfrm>
            <a:off x="0" y="0"/>
            <a:ext cx="1788983" cy="288356"/>
          </a:xfrm>
          <a:prstGeom prst="homePlate">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solidFill>
                <a:effectLst/>
                <a:uLnTx/>
                <a:uFillTx/>
                <a:latin typeface="Arial"/>
                <a:ea typeface="+mn-ea"/>
                <a:cs typeface="+mn-cs"/>
                <a:sym typeface="Arial"/>
              </a:rPr>
              <a:t>Industry Overview</a:t>
            </a:r>
          </a:p>
        </p:txBody>
      </p:sp>
      <p:sp>
        <p:nvSpPr>
          <p:cNvPr id="18" name="Chevron 17">
            <a:extLst>
              <a:ext uri="{FF2B5EF4-FFF2-40B4-BE49-F238E27FC236}">
                <a16:creationId xmlns:a16="http://schemas.microsoft.com/office/drawing/2014/main" id="{F38606CE-10FB-B6DF-4633-59086FE73064}"/>
              </a:ext>
            </a:extLst>
          </p:cNvPr>
          <p:cNvSpPr/>
          <p:nvPr/>
        </p:nvSpPr>
        <p:spPr>
          <a:xfrm>
            <a:off x="1690648"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Optimize</a:t>
            </a:r>
          </a:p>
        </p:txBody>
      </p:sp>
      <p:sp>
        <p:nvSpPr>
          <p:cNvPr id="19" name="Chevron 18">
            <a:extLst>
              <a:ext uri="{FF2B5EF4-FFF2-40B4-BE49-F238E27FC236}">
                <a16:creationId xmlns:a16="http://schemas.microsoft.com/office/drawing/2014/main" id="{6C7705A9-3009-C94A-A12A-517A0EFA07C0}"/>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22" name="Chevron 21">
            <a:extLst>
              <a:ext uri="{FF2B5EF4-FFF2-40B4-BE49-F238E27FC236}">
                <a16:creationId xmlns:a16="http://schemas.microsoft.com/office/drawing/2014/main" id="{ACD023C2-357B-4635-2895-A5DD4AA76769}"/>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24" name="Chevron 23">
            <a:extLst>
              <a:ext uri="{FF2B5EF4-FFF2-40B4-BE49-F238E27FC236}">
                <a16:creationId xmlns:a16="http://schemas.microsoft.com/office/drawing/2014/main" id="{CED3C6DD-BE12-CEA0-BE2A-4A2B8E6DA1B5}"/>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26" name="Rectangle 25">
            <a:extLst>
              <a:ext uri="{FF2B5EF4-FFF2-40B4-BE49-F238E27FC236}">
                <a16:creationId xmlns:a16="http://schemas.microsoft.com/office/drawing/2014/main" id="{43662613-DE81-57EE-004B-369E7FC77B7E}"/>
              </a:ext>
            </a:extLst>
          </p:cNvPr>
          <p:cNvSpPr/>
          <p:nvPr/>
        </p:nvSpPr>
        <p:spPr>
          <a:xfrm>
            <a:off x="10637520" y="0"/>
            <a:ext cx="1554480" cy="288356"/>
          </a:xfrm>
          <a:prstGeom prst="rect">
            <a:avLst/>
          </a:prstGeom>
          <a:solidFill>
            <a:srgbClr val="D0227C"/>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Extreme weather</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Tree>
    <p:extLst>
      <p:ext uri="{BB962C8B-B14F-4D97-AF65-F5344CB8AC3E}">
        <p14:creationId xmlns:p14="http://schemas.microsoft.com/office/powerpoint/2010/main" val="39229487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B24DB-A599-C1B9-6767-521C8813963C}"/>
            </a:ext>
          </a:extLst>
        </p:cNvPr>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D33B8AEA-11DE-5290-21FA-6A9D6C8CB00A}"/>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6" name="think-cell data - do not delete" hidden="1">
                        <a:extLst>
                          <a:ext uri="{FF2B5EF4-FFF2-40B4-BE49-F238E27FC236}">
                            <a16:creationId xmlns:a16="http://schemas.microsoft.com/office/drawing/2014/main" id="{D33B8AEA-11DE-5290-21FA-6A9D6C8CB00A}"/>
                          </a:ext>
                        </a:extLst>
                      </p:cNvPr>
                      <p:cNvPicPr/>
                      <p:nvPr/>
                    </p:nvPicPr>
                    <p:blipFill>
                      <a:blip r:embed="rId5"/>
                      <a:stretch>
                        <a:fillRect/>
                      </a:stretch>
                    </p:blipFill>
                    <p:spPr>
                      <a:xfrm>
                        <a:off x="1588" y="1588"/>
                        <a:ext cx="1227"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6682F66D-5F54-143D-BB3F-AA598E4EC934}"/>
              </a:ext>
            </a:extLst>
          </p:cNvPr>
          <p:cNvSpPr>
            <a:spLocks noGrp="1"/>
          </p:cNvSpPr>
          <p:nvPr>
            <p:ph type="title"/>
          </p:nvPr>
        </p:nvSpPr>
        <p:spPr/>
        <p:txBody>
          <a:bodyPr vert="horz" wrap="square" lIns="91440" tIns="0" rIns="91440" bIns="0" anchor="t">
            <a:noAutofit/>
          </a:bodyPr>
          <a:lstStyle/>
          <a:p>
            <a:r>
              <a:rPr lang="en-US" dirty="0">
                <a:solidFill>
                  <a:srgbClr val="000000"/>
                </a:solidFill>
                <a:latin typeface="Arial"/>
                <a:cs typeface="Arial"/>
              </a:rPr>
              <a:t>Grids continue to face </a:t>
            </a:r>
            <a:r>
              <a:rPr lang="en-US" sz="2800" b="1" i="0" u="none" strike="noStrike" spc="0" dirty="0">
                <a:solidFill>
                  <a:srgbClr val="000000"/>
                </a:solidFill>
                <a:effectLst/>
                <a:latin typeface="Arial"/>
                <a:cs typeface="Arial"/>
              </a:rPr>
              <a:t>long-standing challenges globally, while </a:t>
            </a:r>
            <a:r>
              <a:rPr lang="en-US" dirty="0">
                <a:solidFill>
                  <a:srgbClr val="000000"/>
                </a:solidFill>
                <a:latin typeface="Arial"/>
                <a:cs typeface="Arial"/>
              </a:rPr>
              <a:t>capital </a:t>
            </a:r>
            <a:r>
              <a:rPr lang="en-US" sz="2800" b="1" i="0" u="none" strike="noStrike" spc="0" dirty="0">
                <a:solidFill>
                  <a:srgbClr val="000000"/>
                </a:solidFill>
                <a:effectLst/>
                <a:latin typeface="Arial"/>
                <a:cs typeface="Arial"/>
              </a:rPr>
              <a:t>flows</a:t>
            </a:r>
            <a:r>
              <a:rPr lang="en-US" dirty="0">
                <a:solidFill>
                  <a:srgbClr val="000000"/>
                </a:solidFill>
                <a:latin typeface="Arial"/>
                <a:cs typeface="Arial"/>
              </a:rPr>
              <a:t>, new technology, and policy</a:t>
            </a:r>
            <a:r>
              <a:rPr lang="en-US" sz="2800" b="1" i="0" u="none" strike="noStrike" spc="0" dirty="0">
                <a:solidFill>
                  <a:srgbClr val="000000"/>
                </a:solidFill>
                <a:effectLst/>
                <a:latin typeface="Arial"/>
                <a:cs typeface="Arial"/>
              </a:rPr>
              <a:t> provide </a:t>
            </a:r>
            <a:r>
              <a:rPr lang="en-US" dirty="0">
                <a:solidFill>
                  <a:srgbClr val="000000"/>
                </a:solidFill>
                <a:latin typeface="Arial"/>
                <a:cs typeface="Arial"/>
              </a:rPr>
              <a:t>opportunities</a:t>
            </a:r>
            <a:endParaRPr lang="en-US" dirty="0"/>
          </a:p>
        </p:txBody>
      </p:sp>
      <p:sp>
        <p:nvSpPr>
          <p:cNvPr id="7" name="Text Placeholder 6">
            <a:extLst>
              <a:ext uri="{FF2B5EF4-FFF2-40B4-BE49-F238E27FC236}">
                <a16:creationId xmlns:a16="http://schemas.microsoft.com/office/drawing/2014/main" id="{1D4A62B1-05DC-037F-32F8-5E1CF7C65941}"/>
              </a:ext>
            </a:extLst>
          </p:cNvPr>
          <p:cNvSpPr>
            <a:spLocks noGrp="1"/>
          </p:cNvSpPr>
          <p:nvPr>
            <p:ph type="body" sz="quarter" idx="13"/>
          </p:nvPr>
        </p:nvSpPr>
        <p:spPr>
          <a:xfrm>
            <a:off x="262096" y="1532873"/>
            <a:ext cx="5660136" cy="548640"/>
          </a:xfrm>
        </p:spPr>
        <p:txBody>
          <a:bodyPr/>
          <a:lstStyle/>
          <a:p>
            <a:r>
              <a:rPr lang="en-US" sz="1400" dirty="0"/>
              <a:t>Grid reliability, interconnection queues, transmission congestion, grid infra deployment are key grid challenges…</a:t>
            </a:r>
          </a:p>
        </p:txBody>
      </p:sp>
      <p:sp>
        <p:nvSpPr>
          <p:cNvPr id="10" name="Text Placeholder 9">
            <a:extLst>
              <a:ext uri="{FF2B5EF4-FFF2-40B4-BE49-F238E27FC236}">
                <a16:creationId xmlns:a16="http://schemas.microsoft.com/office/drawing/2014/main" id="{1BF0E385-41FC-DBEC-E5E8-C92160B84B8E}"/>
              </a:ext>
            </a:extLst>
          </p:cNvPr>
          <p:cNvSpPr>
            <a:spLocks noGrp="1"/>
          </p:cNvSpPr>
          <p:nvPr>
            <p:ph type="body" sz="quarter" idx="16"/>
          </p:nvPr>
        </p:nvSpPr>
        <p:spPr/>
        <p:txBody>
          <a:bodyPr/>
          <a:lstStyle/>
          <a:p>
            <a:r>
              <a:rPr lang="en-US" sz="1400" dirty="0"/>
              <a:t>…yet increasing investor interest, demand-driven capital flows, and ready-to-deploy technologies provide a critical opportunity</a:t>
            </a:r>
          </a:p>
        </p:txBody>
      </p:sp>
      <p:sp>
        <p:nvSpPr>
          <p:cNvPr id="4" name="object 12">
            <a:extLst>
              <a:ext uri="{FF2B5EF4-FFF2-40B4-BE49-F238E27FC236}">
                <a16:creationId xmlns:a16="http://schemas.microsoft.com/office/drawing/2014/main" id="{AC179D7F-8930-B1D3-F2C9-CCEADC1E2D5A}"/>
              </a:ext>
            </a:extLst>
          </p:cNvPr>
          <p:cNvSpPr/>
          <p:nvPr/>
        </p:nvSpPr>
        <p:spPr>
          <a:xfrm>
            <a:off x="6027510" y="2381261"/>
            <a:ext cx="132213" cy="503797"/>
          </a:xfrm>
          <a:custGeom>
            <a:avLst/>
            <a:gdLst/>
            <a:ahLst/>
            <a:cxnLst/>
            <a:rect l="l" t="t" r="r" b="b"/>
            <a:pathLst>
              <a:path w="749935" h="3836035">
                <a:moveTo>
                  <a:pt x="240233" y="0"/>
                </a:moveTo>
                <a:lnTo>
                  <a:pt x="0" y="0"/>
                </a:lnTo>
                <a:lnTo>
                  <a:pt x="509574" y="1917954"/>
                </a:lnTo>
                <a:lnTo>
                  <a:pt x="0" y="3835908"/>
                </a:lnTo>
                <a:lnTo>
                  <a:pt x="240233" y="3835908"/>
                </a:lnTo>
                <a:lnTo>
                  <a:pt x="749808" y="1917954"/>
                </a:lnTo>
                <a:lnTo>
                  <a:pt x="240233" y="0"/>
                </a:lnTo>
                <a:close/>
              </a:path>
            </a:pathLst>
          </a:custGeom>
          <a:solidFill>
            <a:schemeClr val="bg1">
              <a:lumMod val="95000"/>
            </a:schemeClr>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white">
                  <a:lumMod val="50000"/>
                </a:prstClr>
              </a:solidFill>
              <a:effectLst/>
              <a:uLnTx/>
              <a:uFillTx/>
              <a:latin typeface="Open Sans"/>
              <a:ea typeface="+mn-ea"/>
              <a:cs typeface="+mn-cs"/>
            </a:endParaRPr>
          </a:p>
        </p:txBody>
      </p:sp>
      <p:sp>
        <p:nvSpPr>
          <p:cNvPr id="11" name="Pentagon 10">
            <a:extLst>
              <a:ext uri="{FF2B5EF4-FFF2-40B4-BE49-F238E27FC236}">
                <a16:creationId xmlns:a16="http://schemas.microsoft.com/office/drawing/2014/main" id="{80170432-EF14-3468-5840-A2884F1D9FB7}"/>
              </a:ext>
            </a:extLst>
          </p:cNvPr>
          <p:cNvSpPr/>
          <p:nvPr/>
        </p:nvSpPr>
        <p:spPr>
          <a:xfrm>
            <a:off x="329183" y="2381261"/>
            <a:ext cx="5634603" cy="503797"/>
          </a:xfrm>
          <a:prstGeom prst="homePlate">
            <a:avLst/>
          </a:prstGeom>
          <a:solidFill>
            <a:schemeClr val="accent2">
              <a:lumMod val="90000"/>
              <a:lumOff val="10000"/>
            </a:schemeClr>
          </a:solidFill>
          <a:ln w="28575" cap="flat" cmpd="sng" algn="ctr">
            <a:noFill/>
            <a:prstDash val="solid"/>
            <a:miter lim="800000"/>
          </a:ln>
          <a:effectLst/>
        </p:spPr>
        <p:txBody>
          <a:bodyPr lIns="182880" tIns="91440" rIns="182880" bIns="91440" rtlCol="0" anchor="ctr" anchorCtr="0"/>
          <a:lstStyle/>
          <a:p>
            <a:pPr>
              <a:defRPr/>
            </a:pPr>
            <a:r>
              <a:rPr lang="en-US" sz="1200" b="1" kern="0" dirty="0">
                <a:solidFill>
                  <a:schemeClr val="bg1"/>
                </a:solidFill>
                <a:latin typeface="Arial" panose="020B0604020202020204" pitchFamily="34" charset="0"/>
                <a:ea typeface="Open Sans" panose="020B0606030504020204" pitchFamily="34" charset="0"/>
                <a:cs typeface="Arial" panose="020B0604020202020204" pitchFamily="34" charset="0"/>
              </a:rPr>
              <a:t>Grid reliability &amp; frequency instability</a:t>
            </a:r>
          </a:p>
          <a:p>
            <a:pPr>
              <a:spcAft>
                <a:spcPts val="600"/>
              </a:spcAft>
              <a:defRPr/>
            </a:pPr>
            <a:r>
              <a:rPr lang="en-US" sz="1050" kern="0" dirty="0">
                <a:solidFill>
                  <a:schemeClr val="bg1"/>
                </a:solidFill>
                <a:latin typeface="Arial" panose="020B0604020202020204" pitchFamily="34" charset="0"/>
                <a:ea typeface="Open Sans" panose="020B0606030504020204" pitchFamily="34" charset="0"/>
                <a:cs typeface="Arial" panose="020B0604020202020204" pitchFamily="34" charset="0"/>
              </a:rPr>
              <a:t>Retiring spinning generators, renewables entering the load, surging peak demand create reliability problems (outages due to NYC Heatwave 2026)</a:t>
            </a:r>
          </a:p>
        </p:txBody>
      </p:sp>
      <p:sp>
        <p:nvSpPr>
          <p:cNvPr id="13" name="object 12">
            <a:extLst>
              <a:ext uri="{FF2B5EF4-FFF2-40B4-BE49-F238E27FC236}">
                <a16:creationId xmlns:a16="http://schemas.microsoft.com/office/drawing/2014/main" id="{B09B5D00-634A-2B67-059B-960AD0810ED3}"/>
              </a:ext>
            </a:extLst>
          </p:cNvPr>
          <p:cNvSpPr/>
          <p:nvPr/>
        </p:nvSpPr>
        <p:spPr>
          <a:xfrm>
            <a:off x="6027510" y="3017083"/>
            <a:ext cx="132213" cy="503797"/>
          </a:xfrm>
          <a:custGeom>
            <a:avLst/>
            <a:gdLst/>
            <a:ahLst/>
            <a:cxnLst/>
            <a:rect l="l" t="t" r="r" b="b"/>
            <a:pathLst>
              <a:path w="749935" h="3836035">
                <a:moveTo>
                  <a:pt x="240233" y="0"/>
                </a:moveTo>
                <a:lnTo>
                  <a:pt x="0" y="0"/>
                </a:lnTo>
                <a:lnTo>
                  <a:pt x="509574" y="1917954"/>
                </a:lnTo>
                <a:lnTo>
                  <a:pt x="0" y="3835908"/>
                </a:lnTo>
                <a:lnTo>
                  <a:pt x="240233" y="3835908"/>
                </a:lnTo>
                <a:lnTo>
                  <a:pt x="749808" y="1917954"/>
                </a:lnTo>
                <a:lnTo>
                  <a:pt x="240233" y="0"/>
                </a:lnTo>
                <a:close/>
              </a:path>
            </a:pathLst>
          </a:custGeom>
          <a:solidFill>
            <a:schemeClr val="bg1">
              <a:lumMod val="95000"/>
            </a:schemeClr>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white">
                  <a:lumMod val="50000"/>
                </a:prstClr>
              </a:solidFill>
              <a:effectLst/>
              <a:uLnTx/>
              <a:uFillTx/>
              <a:latin typeface="Open Sans"/>
              <a:ea typeface="+mn-ea"/>
              <a:cs typeface="+mn-cs"/>
            </a:endParaRPr>
          </a:p>
        </p:txBody>
      </p:sp>
      <p:sp>
        <p:nvSpPr>
          <p:cNvPr id="14" name="Pentagon 13">
            <a:extLst>
              <a:ext uri="{FF2B5EF4-FFF2-40B4-BE49-F238E27FC236}">
                <a16:creationId xmlns:a16="http://schemas.microsoft.com/office/drawing/2014/main" id="{CD4A537D-814E-1746-016C-411C18CA79E9}"/>
              </a:ext>
            </a:extLst>
          </p:cNvPr>
          <p:cNvSpPr/>
          <p:nvPr/>
        </p:nvSpPr>
        <p:spPr>
          <a:xfrm>
            <a:off x="329183" y="3017083"/>
            <a:ext cx="5634603" cy="503797"/>
          </a:xfrm>
          <a:prstGeom prst="homePlate">
            <a:avLst/>
          </a:prstGeom>
          <a:solidFill>
            <a:schemeClr val="accent2">
              <a:lumMod val="90000"/>
              <a:lumOff val="10000"/>
            </a:schemeClr>
          </a:solidFill>
          <a:ln w="28575" cap="flat" cmpd="sng" algn="ctr">
            <a:noFill/>
            <a:prstDash val="solid"/>
            <a:miter lim="800000"/>
          </a:ln>
          <a:effectLst/>
        </p:spPr>
        <p:txBody>
          <a:bodyPr lIns="182880" tIns="91440" rIns="182880" bIns="91440" rtlCol="0" anchor="ctr" anchorCtr="0"/>
          <a:lstStyle/>
          <a:p>
            <a:pPr lvl="0">
              <a:defRPr/>
            </a:pPr>
            <a:r>
              <a:rPr lang="en-US" sz="1200" b="1" kern="0" dirty="0">
                <a:solidFill>
                  <a:schemeClr val="bg1"/>
                </a:solidFill>
                <a:latin typeface="Arial" panose="020B0604020202020204" pitchFamily="34" charset="0"/>
                <a:ea typeface="Open Sans" panose="020B0606030504020204" pitchFamily="34" charset="0"/>
                <a:cs typeface="Arial" panose="020B0604020202020204" pitchFamily="34" charset="0"/>
              </a:rPr>
              <a:t>Interconnection queue backlogs</a:t>
            </a:r>
          </a:p>
          <a:p>
            <a:pPr lvl="0">
              <a:spcAft>
                <a:spcPts val="600"/>
              </a:spcAft>
              <a:defRPr/>
            </a:pPr>
            <a:r>
              <a:rPr lang="en-US" sz="1050" kern="0" dirty="0">
                <a:solidFill>
                  <a:schemeClr val="bg1"/>
                </a:solidFill>
                <a:latin typeface="Arial" panose="020B0604020202020204" pitchFamily="34" charset="0"/>
                <a:ea typeface="Open Sans" panose="020B0606030504020204" pitchFamily="34" charset="0"/>
                <a:cs typeface="Arial" panose="020B0604020202020204" pitchFamily="34" charset="0"/>
              </a:rPr>
              <a:t>Cumulative active capacity in queues was 2.06 TWh at the end of 2025 in the      US according to Lawrence Berkeley National Laboratory</a:t>
            </a:r>
          </a:p>
        </p:txBody>
      </p:sp>
      <p:sp>
        <p:nvSpPr>
          <p:cNvPr id="15" name="object 12">
            <a:extLst>
              <a:ext uri="{FF2B5EF4-FFF2-40B4-BE49-F238E27FC236}">
                <a16:creationId xmlns:a16="http://schemas.microsoft.com/office/drawing/2014/main" id="{1CAB039B-F313-8EE2-E042-06A37441B6AC}"/>
              </a:ext>
            </a:extLst>
          </p:cNvPr>
          <p:cNvSpPr/>
          <p:nvPr/>
        </p:nvSpPr>
        <p:spPr>
          <a:xfrm>
            <a:off x="6027510" y="3652905"/>
            <a:ext cx="132213" cy="503797"/>
          </a:xfrm>
          <a:custGeom>
            <a:avLst/>
            <a:gdLst/>
            <a:ahLst/>
            <a:cxnLst/>
            <a:rect l="l" t="t" r="r" b="b"/>
            <a:pathLst>
              <a:path w="749935" h="3836035">
                <a:moveTo>
                  <a:pt x="240233" y="0"/>
                </a:moveTo>
                <a:lnTo>
                  <a:pt x="0" y="0"/>
                </a:lnTo>
                <a:lnTo>
                  <a:pt x="509574" y="1917954"/>
                </a:lnTo>
                <a:lnTo>
                  <a:pt x="0" y="3835908"/>
                </a:lnTo>
                <a:lnTo>
                  <a:pt x="240233" y="3835908"/>
                </a:lnTo>
                <a:lnTo>
                  <a:pt x="749808" y="1917954"/>
                </a:lnTo>
                <a:lnTo>
                  <a:pt x="240233" y="0"/>
                </a:lnTo>
                <a:close/>
              </a:path>
            </a:pathLst>
          </a:custGeom>
          <a:solidFill>
            <a:schemeClr val="bg1">
              <a:lumMod val="95000"/>
            </a:schemeClr>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white">
                  <a:lumMod val="50000"/>
                </a:prstClr>
              </a:solidFill>
              <a:effectLst/>
              <a:uLnTx/>
              <a:uFillTx/>
              <a:latin typeface="Open Sans"/>
              <a:ea typeface="+mn-ea"/>
              <a:cs typeface="+mn-cs"/>
            </a:endParaRPr>
          </a:p>
        </p:txBody>
      </p:sp>
      <p:sp>
        <p:nvSpPr>
          <p:cNvPr id="16" name="Pentagon 15">
            <a:extLst>
              <a:ext uri="{FF2B5EF4-FFF2-40B4-BE49-F238E27FC236}">
                <a16:creationId xmlns:a16="http://schemas.microsoft.com/office/drawing/2014/main" id="{79AE3A0C-0EDD-8A58-60A8-2D3391DEB474}"/>
              </a:ext>
            </a:extLst>
          </p:cNvPr>
          <p:cNvSpPr/>
          <p:nvPr/>
        </p:nvSpPr>
        <p:spPr>
          <a:xfrm>
            <a:off x="329183" y="3652905"/>
            <a:ext cx="5634603" cy="503797"/>
          </a:xfrm>
          <a:prstGeom prst="homePlate">
            <a:avLst/>
          </a:prstGeom>
          <a:solidFill>
            <a:schemeClr val="accent2">
              <a:lumMod val="90000"/>
              <a:lumOff val="10000"/>
            </a:schemeClr>
          </a:solidFill>
          <a:ln w="28575" cap="flat" cmpd="sng" algn="ctr">
            <a:noFill/>
            <a:prstDash val="solid"/>
            <a:miter lim="800000"/>
          </a:ln>
          <a:effectLst/>
        </p:spPr>
        <p:txBody>
          <a:bodyPr lIns="182880" tIns="91440" rIns="182880" bIns="91440" rtlCol="0" anchor="ctr" anchorCtr="0"/>
          <a:lstStyle/>
          <a:p>
            <a:pPr>
              <a:defRPr/>
            </a:pPr>
            <a:r>
              <a:rPr lang="en-US" sz="1200" b="1" kern="0" dirty="0">
                <a:solidFill>
                  <a:schemeClr val="bg1"/>
                </a:solidFill>
                <a:latin typeface="Arial" panose="020B0604020202020204" pitchFamily="34" charset="0"/>
                <a:ea typeface="Open Sans" panose="020B0606030504020204" pitchFamily="34" charset="0"/>
                <a:cs typeface="Arial" panose="020B0604020202020204" pitchFamily="34" charset="0"/>
              </a:rPr>
              <a:t>Investment mismatch</a:t>
            </a:r>
          </a:p>
          <a:p>
            <a:pPr>
              <a:defRPr/>
            </a:pPr>
            <a:r>
              <a:rPr lang="en-US" sz="1050" kern="0" dirty="0">
                <a:solidFill>
                  <a:schemeClr val="bg1"/>
                </a:solidFill>
                <a:latin typeface="Arial" panose="020B0604020202020204" pitchFamily="34" charset="0"/>
                <a:ea typeface="Open Sans" panose="020B0606030504020204" pitchFamily="34" charset="0"/>
                <a:cs typeface="Arial" panose="020B0604020202020204" pitchFamily="34" charset="0"/>
              </a:rPr>
              <a:t>Global increase in grid financing still lags behind power generation investments</a:t>
            </a:r>
          </a:p>
        </p:txBody>
      </p:sp>
      <p:sp>
        <p:nvSpPr>
          <p:cNvPr id="17" name="object 12">
            <a:extLst>
              <a:ext uri="{FF2B5EF4-FFF2-40B4-BE49-F238E27FC236}">
                <a16:creationId xmlns:a16="http://schemas.microsoft.com/office/drawing/2014/main" id="{50E37436-B55B-E31A-A5DD-9490FEDC8999}"/>
              </a:ext>
            </a:extLst>
          </p:cNvPr>
          <p:cNvSpPr/>
          <p:nvPr/>
        </p:nvSpPr>
        <p:spPr>
          <a:xfrm>
            <a:off x="6027510" y="4288727"/>
            <a:ext cx="132213" cy="503797"/>
          </a:xfrm>
          <a:custGeom>
            <a:avLst/>
            <a:gdLst/>
            <a:ahLst/>
            <a:cxnLst/>
            <a:rect l="l" t="t" r="r" b="b"/>
            <a:pathLst>
              <a:path w="749935" h="3836035">
                <a:moveTo>
                  <a:pt x="240233" y="0"/>
                </a:moveTo>
                <a:lnTo>
                  <a:pt x="0" y="0"/>
                </a:lnTo>
                <a:lnTo>
                  <a:pt x="509574" y="1917954"/>
                </a:lnTo>
                <a:lnTo>
                  <a:pt x="0" y="3835908"/>
                </a:lnTo>
                <a:lnTo>
                  <a:pt x="240233" y="3835908"/>
                </a:lnTo>
                <a:lnTo>
                  <a:pt x="749808" y="1917954"/>
                </a:lnTo>
                <a:lnTo>
                  <a:pt x="240233" y="0"/>
                </a:lnTo>
                <a:close/>
              </a:path>
            </a:pathLst>
          </a:custGeom>
          <a:solidFill>
            <a:schemeClr val="bg1">
              <a:lumMod val="95000"/>
            </a:schemeClr>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white">
                  <a:lumMod val="50000"/>
                </a:prstClr>
              </a:solidFill>
              <a:effectLst/>
              <a:uLnTx/>
              <a:uFillTx/>
              <a:latin typeface="Open Sans"/>
              <a:ea typeface="+mn-ea"/>
              <a:cs typeface="+mn-cs"/>
            </a:endParaRPr>
          </a:p>
        </p:txBody>
      </p:sp>
      <p:sp>
        <p:nvSpPr>
          <p:cNvPr id="18" name="Pentagon 17">
            <a:extLst>
              <a:ext uri="{FF2B5EF4-FFF2-40B4-BE49-F238E27FC236}">
                <a16:creationId xmlns:a16="http://schemas.microsoft.com/office/drawing/2014/main" id="{C4DF1192-09F6-B20A-5F4A-7561E5668614}"/>
              </a:ext>
            </a:extLst>
          </p:cNvPr>
          <p:cNvSpPr/>
          <p:nvPr/>
        </p:nvSpPr>
        <p:spPr>
          <a:xfrm>
            <a:off x="329183" y="4288727"/>
            <a:ext cx="5634603" cy="503797"/>
          </a:xfrm>
          <a:prstGeom prst="homePlate">
            <a:avLst/>
          </a:prstGeom>
          <a:solidFill>
            <a:schemeClr val="accent2">
              <a:lumMod val="90000"/>
              <a:lumOff val="10000"/>
            </a:schemeClr>
          </a:solidFill>
          <a:ln w="28575" cap="flat" cmpd="sng" algn="ctr">
            <a:noFill/>
            <a:prstDash val="solid"/>
            <a:miter lim="800000"/>
          </a:ln>
          <a:effectLst/>
        </p:spPr>
        <p:txBody>
          <a:bodyPr lIns="182880" tIns="91440" rIns="182880" bIns="91440" rtlCol="0" anchor="ctr" anchorCtr="0"/>
          <a:lstStyle/>
          <a:p>
            <a:pPr marL="0" marR="0" lvl="0" indent="0" algn="l" defTabSz="914400" rtl="0" eaLnBrk="1" fontAlgn="auto" latinLnBrk="0" hangingPunct="1">
              <a:lnSpc>
                <a:spcPct val="100000"/>
              </a:lnSpc>
              <a:spcBef>
                <a:spcPts val="0"/>
              </a:spcBef>
              <a:buClrTx/>
              <a:buSzTx/>
              <a:buFontTx/>
              <a:buNone/>
              <a:tabLst/>
              <a:defRPr/>
            </a:pPr>
            <a:r>
              <a:rPr lang="en-US" sz="1200" b="1" kern="0" dirty="0">
                <a:solidFill>
                  <a:schemeClr val="bg1"/>
                </a:solidFill>
                <a:latin typeface="Arial" panose="020B0604020202020204" pitchFamily="34" charset="0"/>
                <a:ea typeface="Open Sans" panose="020B0606030504020204" pitchFamily="34" charset="0"/>
                <a:cs typeface="Arial" panose="020B0604020202020204" pitchFamily="34" charset="0"/>
              </a:rPr>
              <a:t>Expansion permitting &amp; cost allocation bottlenecks</a:t>
            </a:r>
          </a:p>
          <a:p>
            <a:pPr marL="0" marR="0" lvl="0" indent="0" algn="l" defTabSz="914400" rtl="0" eaLnBrk="1" fontAlgn="auto" latinLnBrk="0" hangingPunct="1">
              <a:lnSpc>
                <a:spcPct val="100000"/>
              </a:lnSpc>
              <a:spcBef>
                <a:spcPts val="0"/>
              </a:spcBef>
              <a:buClrTx/>
              <a:buSzTx/>
              <a:buFontTx/>
              <a:buNone/>
              <a:tabLst/>
              <a:defRPr/>
            </a:pPr>
            <a:r>
              <a:rPr lang="en-US" sz="1050" kern="0" dirty="0">
                <a:solidFill>
                  <a:schemeClr val="bg1"/>
                </a:solidFill>
                <a:latin typeface="Arial" panose="020B0604020202020204" pitchFamily="34" charset="0"/>
                <a:ea typeface="Open Sans" panose="020B0606030504020204" pitchFamily="34" charset="0"/>
                <a:cs typeface="Arial" panose="020B0604020202020204" pitchFamily="34" charset="0"/>
              </a:rPr>
              <a:t>Intra-state HVDC lines face regulatory hurdles and cost allocation challenges </a:t>
            </a:r>
          </a:p>
          <a:p>
            <a:pPr marL="0" marR="0" lvl="0" indent="0" algn="l" defTabSz="914400" rtl="0" eaLnBrk="1" fontAlgn="auto" latinLnBrk="0" hangingPunct="1">
              <a:lnSpc>
                <a:spcPct val="100000"/>
              </a:lnSpc>
              <a:spcBef>
                <a:spcPts val="0"/>
              </a:spcBef>
              <a:buClrTx/>
              <a:buSzTx/>
              <a:buFontTx/>
              <a:buNone/>
              <a:tabLst/>
              <a:defRPr/>
            </a:pPr>
            <a:r>
              <a:rPr lang="en-US" sz="1050" kern="0" dirty="0">
                <a:solidFill>
                  <a:schemeClr val="bg1"/>
                </a:solidFill>
                <a:latin typeface="Arial" panose="020B0604020202020204" pitchFamily="34" charset="0"/>
                <a:ea typeface="Open Sans" panose="020B0606030504020204" pitchFamily="34" charset="0"/>
                <a:cs typeface="Arial" panose="020B0604020202020204" pitchFamily="34" charset="0"/>
              </a:rPr>
              <a:t>leading to long wait times (e.g. +10 years for Grain Belt Express approvals)</a:t>
            </a:r>
            <a:endParaRPr kumimoji="0" lang="en-US" sz="1050" b="0" i="0" u="none" strike="noStrike" kern="0" cap="none" spc="0" normalizeH="0" baseline="0" noProof="0" dirty="0">
              <a:ln>
                <a:noFill/>
              </a:ln>
              <a:solidFill>
                <a:schemeClr val="bg1"/>
              </a:solidFill>
              <a:effectLst/>
              <a:uLnTx/>
              <a:uFillTx/>
              <a:latin typeface="Arial" panose="020B0604020202020204" pitchFamily="34" charset="0"/>
              <a:ea typeface="Open Sans" panose="020B0606030504020204" pitchFamily="34" charset="0"/>
              <a:cs typeface="Arial" panose="020B0604020202020204" pitchFamily="34" charset="0"/>
            </a:endParaRPr>
          </a:p>
        </p:txBody>
      </p:sp>
      <p:sp>
        <p:nvSpPr>
          <p:cNvPr id="19" name="Chevron 18">
            <a:extLst>
              <a:ext uri="{FF2B5EF4-FFF2-40B4-BE49-F238E27FC236}">
                <a16:creationId xmlns:a16="http://schemas.microsoft.com/office/drawing/2014/main" id="{A6C8C144-8E87-0796-3A1C-DFAA0ACCE731}"/>
              </a:ext>
            </a:extLst>
          </p:cNvPr>
          <p:cNvSpPr/>
          <p:nvPr/>
        </p:nvSpPr>
        <p:spPr>
          <a:xfrm>
            <a:off x="6223447" y="2381261"/>
            <a:ext cx="5634603" cy="503797"/>
          </a:xfrm>
          <a:prstGeom prst="chevron">
            <a:avLst/>
          </a:prstGeom>
          <a:solidFill>
            <a:schemeClr val="accent6">
              <a:lumMod val="20000"/>
              <a:lumOff val="80000"/>
            </a:schemeClr>
          </a:solidFill>
          <a:ln w="28575" cap="flat" cmpd="sng" algn="ctr">
            <a:noFill/>
            <a:prstDash val="solid"/>
            <a:miter lim="800000"/>
          </a:ln>
          <a:effectLst/>
        </p:spPr>
        <p:txBody>
          <a:bodyPr lIns="182880" tIns="91440" rIns="182880" bIns="91440" rtlCol="0" anchor="ctr" anchorCtr="0"/>
          <a:lstStyle/>
          <a:p>
            <a:pPr>
              <a:spcAft>
                <a:spcPts val="600"/>
              </a:spcAft>
              <a:defRPr/>
            </a:pPr>
            <a:r>
              <a:rPr lang="en-US" sz="1200" kern="0" dirty="0">
                <a:solidFill>
                  <a:prstClr val="black"/>
                </a:solidFill>
                <a:latin typeface="Arial"/>
                <a:ea typeface="Open Sans"/>
                <a:cs typeface="Arial"/>
              </a:rPr>
              <a:t>Grid-scale b</a:t>
            </a:r>
            <a:r>
              <a:rPr kumimoji="0" lang="en-US" sz="1200" b="0" i="0" u="none" strike="noStrike" kern="0" cap="none" spc="0" normalizeH="0" baseline="0" noProof="0" dirty="0">
                <a:ln>
                  <a:noFill/>
                </a:ln>
                <a:solidFill>
                  <a:prstClr val="black"/>
                </a:solidFill>
                <a:effectLst/>
                <a:uLnTx/>
                <a:uFillTx/>
                <a:latin typeface="Arial"/>
                <a:ea typeface="Open Sans"/>
                <a:cs typeface="Arial"/>
              </a:rPr>
              <a:t>attery</a:t>
            </a:r>
            <a:r>
              <a:rPr lang="en-US" sz="1200" kern="0" dirty="0">
                <a:solidFill>
                  <a:prstClr val="black"/>
                </a:solidFill>
                <a:latin typeface="Arial"/>
                <a:ea typeface="Open Sans"/>
                <a:cs typeface="Arial"/>
              </a:rPr>
              <a:t> storage</a:t>
            </a:r>
            <a:r>
              <a:rPr kumimoji="0" lang="en-US" sz="1200" b="0" i="0" u="none" strike="noStrike" kern="0" cap="none" spc="0" normalizeH="0" baseline="0" noProof="0" dirty="0">
                <a:ln>
                  <a:noFill/>
                </a:ln>
                <a:solidFill>
                  <a:prstClr val="black"/>
                </a:solidFill>
                <a:effectLst/>
                <a:uLnTx/>
                <a:uFillTx/>
                <a:latin typeface="Arial"/>
                <a:ea typeface="Open Sans"/>
                <a:cs typeface="Arial"/>
              </a:rPr>
              <a:t>, grid-forming inverters, demand flexibility</a:t>
            </a:r>
          </a:p>
        </p:txBody>
      </p:sp>
      <p:sp>
        <p:nvSpPr>
          <p:cNvPr id="20" name="Chevron 19">
            <a:extLst>
              <a:ext uri="{FF2B5EF4-FFF2-40B4-BE49-F238E27FC236}">
                <a16:creationId xmlns:a16="http://schemas.microsoft.com/office/drawing/2014/main" id="{72A969B9-41D8-FC23-855A-8D2F8E9F7F71}"/>
              </a:ext>
            </a:extLst>
          </p:cNvPr>
          <p:cNvSpPr/>
          <p:nvPr/>
        </p:nvSpPr>
        <p:spPr>
          <a:xfrm>
            <a:off x="6223447" y="3017083"/>
            <a:ext cx="5634603" cy="503797"/>
          </a:xfrm>
          <a:prstGeom prst="chevron">
            <a:avLst/>
          </a:prstGeom>
          <a:solidFill>
            <a:schemeClr val="accent6">
              <a:lumMod val="40000"/>
              <a:lumOff val="60000"/>
            </a:schemeClr>
          </a:solidFill>
          <a:ln w="28575" cap="flat" cmpd="sng" algn="ctr">
            <a:noFill/>
            <a:prstDash val="solid"/>
            <a:miter lim="800000"/>
          </a:ln>
          <a:effectLst/>
        </p:spPr>
        <p:txBody>
          <a:bodyPr lIns="182880" tIns="91440" rIns="182880" bIns="91440" rtlCol="0" anchor="ctr" anchorCtr="0"/>
          <a:lstStyle/>
          <a:p>
            <a:pPr lvl="0">
              <a:spcAft>
                <a:spcPts val="600"/>
              </a:spcAft>
              <a:defRPr/>
            </a:pPr>
            <a:r>
              <a:rPr lang="en-US" sz="1200" kern="0" dirty="0">
                <a:solidFill>
                  <a:prstClr val="black"/>
                </a:solidFill>
                <a:latin typeface="Arial" panose="020B0604020202020204" pitchFamily="34" charset="0"/>
                <a:ea typeface="Open Sans" panose="020B0606030504020204" pitchFamily="34" charset="0"/>
                <a:cs typeface="Arial" panose="020B0604020202020204" pitchFamily="34" charset="0"/>
              </a:rPr>
              <a:t>AI-automated queue planning software, changing infrastructure such as solid-state transformers, changing interconnection policy</a:t>
            </a:r>
          </a:p>
        </p:txBody>
      </p:sp>
      <p:sp>
        <p:nvSpPr>
          <p:cNvPr id="21" name="Chevron 20">
            <a:extLst>
              <a:ext uri="{FF2B5EF4-FFF2-40B4-BE49-F238E27FC236}">
                <a16:creationId xmlns:a16="http://schemas.microsoft.com/office/drawing/2014/main" id="{A1D92CD9-CCF2-A0F0-67FC-6655B5A3E1A5}"/>
              </a:ext>
            </a:extLst>
          </p:cNvPr>
          <p:cNvSpPr/>
          <p:nvPr/>
        </p:nvSpPr>
        <p:spPr>
          <a:xfrm>
            <a:off x="6223447" y="3652905"/>
            <a:ext cx="5634603" cy="503797"/>
          </a:xfrm>
          <a:prstGeom prst="chevron">
            <a:avLst/>
          </a:prstGeom>
          <a:solidFill>
            <a:schemeClr val="accent6">
              <a:lumMod val="60000"/>
              <a:lumOff val="40000"/>
            </a:schemeClr>
          </a:solidFill>
          <a:ln w="28575" cap="flat" cmpd="sng" algn="ctr">
            <a:noFill/>
            <a:prstDash val="solid"/>
            <a:miter lim="800000"/>
          </a:ln>
          <a:effectLst/>
        </p:spPr>
        <p:txBody>
          <a:bodyPr lIns="182880" tIns="91440" rIns="182880" bIns="91440" rtlCol="0" anchor="ctr" anchorCtr="0"/>
          <a:lstStyle/>
          <a:p>
            <a:pPr lvl="0">
              <a:spcAft>
                <a:spcPts val="600"/>
              </a:spcAft>
              <a:defRPr/>
            </a:pPr>
            <a:r>
              <a:rPr lang="en-US" sz="1200" kern="0" dirty="0">
                <a:solidFill>
                  <a:srgbClr val="000000"/>
                </a:solidFill>
                <a:latin typeface="Arial" panose="020B0604020202020204" pitchFamily="34" charset="0"/>
                <a:ea typeface="Open Sans" panose="020B0606030504020204" pitchFamily="34" charset="0"/>
                <a:cs typeface="Arial" panose="020B0604020202020204" pitchFamily="34" charset="0"/>
              </a:rPr>
              <a:t>Investment opportunities such as grid enhancing technologies, transmission build-out</a:t>
            </a:r>
            <a:endParaRPr lang="en-US" sz="1200" kern="0" dirty="0">
              <a:solidFill>
                <a:prstClr val="black"/>
              </a:solidFill>
              <a:latin typeface="Arial" panose="020B0604020202020204" pitchFamily="34" charset="0"/>
              <a:ea typeface="Open Sans" panose="020B0606030504020204" pitchFamily="34" charset="0"/>
              <a:cs typeface="Arial" panose="020B0604020202020204" pitchFamily="34" charset="0"/>
            </a:endParaRPr>
          </a:p>
        </p:txBody>
      </p:sp>
      <p:sp>
        <p:nvSpPr>
          <p:cNvPr id="22" name="Chevron 21">
            <a:extLst>
              <a:ext uri="{FF2B5EF4-FFF2-40B4-BE49-F238E27FC236}">
                <a16:creationId xmlns:a16="http://schemas.microsoft.com/office/drawing/2014/main" id="{FC0E8443-9601-CFC0-11D5-A44F83824E6F}"/>
              </a:ext>
            </a:extLst>
          </p:cNvPr>
          <p:cNvSpPr/>
          <p:nvPr/>
        </p:nvSpPr>
        <p:spPr>
          <a:xfrm>
            <a:off x="6223447" y="4288727"/>
            <a:ext cx="5634603" cy="503797"/>
          </a:xfrm>
          <a:prstGeom prst="chevron">
            <a:avLst/>
          </a:prstGeom>
          <a:solidFill>
            <a:schemeClr val="accent6"/>
          </a:solidFill>
          <a:ln w="28575" cap="flat" cmpd="sng" algn="ctr">
            <a:noFill/>
            <a:prstDash val="solid"/>
            <a:miter lim="800000"/>
          </a:ln>
          <a:effectLst/>
        </p:spPr>
        <p:txBody>
          <a:bodyPr lIns="182880" tIns="91440" rIns="182880" bIns="91440" rtlCol="0" anchor="ctr" anchorCtr="0"/>
          <a:lstStyle/>
          <a:p>
            <a:pPr lvl="0">
              <a:spcAft>
                <a:spcPts val="600"/>
              </a:spcAft>
              <a:defRPr/>
            </a:pPr>
            <a:r>
              <a:rPr lang="en-US" sz="1200" kern="0" dirty="0">
                <a:solidFill>
                  <a:srgbClr val="000000"/>
                </a:solidFill>
                <a:latin typeface="Arial" panose="020B0604020202020204" pitchFamily="34" charset="0"/>
                <a:ea typeface="Open Sans" panose="020B0606030504020204" pitchFamily="34" charset="0"/>
                <a:cs typeface="Arial" panose="020B0604020202020204" pitchFamily="34" charset="0"/>
              </a:rPr>
              <a:t>Advanced reconductoring, composite wires, blended finance</a:t>
            </a:r>
            <a:endParaRPr lang="en-US" sz="1200" kern="0" dirty="0">
              <a:solidFill>
                <a:prstClr val="black"/>
              </a:solidFill>
              <a:latin typeface="Arial" panose="020B0604020202020204" pitchFamily="34" charset="0"/>
              <a:ea typeface="Open Sans" panose="020B0606030504020204" pitchFamily="34" charset="0"/>
              <a:cs typeface="Arial" panose="020B0604020202020204" pitchFamily="34" charset="0"/>
            </a:endParaRPr>
          </a:p>
        </p:txBody>
      </p:sp>
      <p:sp>
        <p:nvSpPr>
          <p:cNvPr id="5" name="Footer Placeholder 5">
            <a:extLst>
              <a:ext uri="{FF2B5EF4-FFF2-40B4-BE49-F238E27FC236}">
                <a16:creationId xmlns:a16="http://schemas.microsoft.com/office/drawing/2014/main" id="{CCAD6D13-9AD6-9BD4-F4E0-78FCC9A6590E}"/>
              </a:ext>
            </a:extLst>
          </p:cNvPr>
          <p:cNvSpPr>
            <a:spLocks noGrp="1"/>
          </p:cNvSpPr>
          <p:nvPr/>
        </p:nvSpPr>
        <p:spPr>
          <a:xfrm>
            <a:off x="334962" y="6344431"/>
            <a:ext cx="9247188" cy="218257"/>
          </a:xfrm>
          <a:prstGeom prst="rect">
            <a:avLst/>
          </a:prstGeom>
        </p:spPr>
        <p:txBody>
          <a:bodyPr vert="horz" lIns="0" tIns="0" rIns="0" bIns="0" rtlCol="0" anchor="t"/>
          <a:lstStyle>
            <a:defPPr>
              <a:defRPr lang="en-US"/>
            </a:defPPr>
            <a:lvl1pPr marL="0" algn="l" defTabSz="914400" rtl="0" eaLnBrk="1" latinLnBrk="0" hangingPunct="1">
              <a:defRPr sz="8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solidFill>
                  <a:schemeClr val="tx1"/>
                </a:solidFill>
              </a:rPr>
              <a:t>Source: </a:t>
            </a:r>
            <a:r>
              <a:rPr lang="en-US" dirty="0">
                <a:solidFill>
                  <a:srgbClr val="45647B"/>
                </a:solidFill>
                <a:hlinkClick r:id="rId6">
                  <a:extLst>
                    <a:ext uri="{A12FA001-AC4F-418D-AE19-62706E023703}">
                      <ahyp:hlinkClr xmlns:ahyp="http://schemas.microsoft.com/office/drawing/2018/hyperlinkcolor" val="tx"/>
                    </a:ext>
                  </a:extLst>
                </a:hlinkClick>
              </a:rPr>
              <a:t>Grain Belt Express</a:t>
            </a:r>
            <a:r>
              <a:rPr lang="en-US" dirty="0">
                <a:solidFill>
                  <a:schemeClr val="tx1"/>
                </a:solidFill>
              </a:rPr>
              <a:t>, (</a:t>
            </a:r>
            <a:r>
              <a:rPr lang="en-US" dirty="0" err="1">
                <a:solidFill>
                  <a:schemeClr val="tx1"/>
                </a:solidFill>
              </a:rPr>
              <a:t>Orennia</a:t>
            </a:r>
            <a:r>
              <a:rPr lang="en-US" dirty="0">
                <a:solidFill>
                  <a:schemeClr val="tx1"/>
                </a:solidFill>
              </a:rPr>
              <a:t>, 2025); </a:t>
            </a:r>
            <a:r>
              <a:rPr lang="en-TR" dirty="0">
                <a:solidFill>
                  <a:srgbClr val="45647B"/>
                </a:solidFill>
                <a:hlinkClick r:id="rId7">
                  <a:extLst>
                    <a:ext uri="{A12FA001-AC4F-418D-AE19-62706E023703}">
                      <ahyp:hlinkClr xmlns:ahyp="http://schemas.microsoft.com/office/drawing/2018/hyperlinkcolor" val="tx"/>
                    </a:ext>
                  </a:extLst>
                </a:hlinkClick>
              </a:rPr>
              <a:t>Empowering growth: T</a:t>
            </a:r>
            <a:r>
              <a:rPr lang="en-US" dirty="0">
                <a:solidFill>
                  <a:srgbClr val="45647B"/>
                </a:solidFill>
                <a:hlinkClick r:id="rId7">
                  <a:extLst>
                    <a:ext uri="{A12FA001-AC4F-418D-AE19-62706E023703}">
                      <ahyp:hlinkClr xmlns:ahyp="http://schemas.microsoft.com/office/drawing/2018/hyperlinkcolor" val="tx"/>
                    </a:ext>
                  </a:extLst>
                </a:hlinkClick>
              </a:rPr>
              <a:t>he opportunity in Latin America’s energy infrastructure</a:t>
            </a:r>
            <a:r>
              <a:rPr lang="en-US" dirty="0">
                <a:solidFill>
                  <a:srgbClr val="45647B"/>
                </a:solidFill>
              </a:rPr>
              <a:t> </a:t>
            </a:r>
            <a:r>
              <a:rPr lang="en-US" dirty="0">
                <a:solidFill>
                  <a:schemeClr val="tx1"/>
                </a:solidFill>
              </a:rPr>
              <a:t>(JP Morgan, 2025); </a:t>
            </a:r>
            <a:r>
              <a:rPr lang="en-TR" dirty="0">
                <a:solidFill>
                  <a:srgbClr val="45647B"/>
                </a:solidFill>
                <a:hlinkClick r:id="rId8">
                  <a:extLst>
                    <a:ext uri="{A12FA001-AC4F-418D-AE19-62706E023703}">
                      <ahyp:hlinkClr xmlns:ahyp="http://schemas.microsoft.com/office/drawing/2018/hyperlinkcolor" val="tx"/>
                    </a:ext>
                  </a:extLst>
                </a:hlinkClick>
              </a:rPr>
              <a:t>US Interconnection Queues </a:t>
            </a:r>
            <a:r>
              <a:rPr lang="en-TR" dirty="0">
                <a:solidFill>
                  <a:schemeClr val="tx1"/>
                </a:solidFill>
              </a:rPr>
              <a:t>(LBNL, 2026), </a:t>
            </a:r>
            <a:r>
              <a:rPr lang="en-TR" dirty="0">
                <a:solidFill>
                  <a:srgbClr val="45647B"/>
                </a:solidFill>
                <a:hlinkClick r:id="rId9">
                  <a:extLst>
                    <a:ext uri="{A12FA001-AC4F-418D-AE19-62706E023703}">
                      <ahyp:hlinkClr xmlns:ahyp="http://schemas.microsoft.com/office/drawing/2018/hyperlinkcolor" val="tx"/>
                    </a:ext>
                  </a:extLst>
                </a:hlinkClick>
              </a:rPr>
              <a:t>Intense heat knocks out power for thousands across New York City as resident search for relief </a:t>
            </a:r>
            <a:r>
              <a:rPr lang="en-TR" dirty="0">
                <a:solidFill>
                  <a:schemeClr val="tx1"/>
                </a:solidFill>
              </a:rPr>
              <a:t>(abc7, 2026)</a:t>
            </a:r>
            <a:endParaRPr lang="en-US" dirty="0">
              <a:solidFill>
                <a:schemeClr val="tx1"/>
              </a:solidFill>
            </a:endParaRPr>
          </a:p>
          <a:p>
            <a:r>
              <a:rPr lang="en-US" dirty="0">
                <a:solidFill>
                  <a:schemeClr val="tx1"/>
                </a:solidFill>
              </a:rPr>
              <a:t>Credit: Gunay Kiran, Ariela Farchi, Pia Doris Morrow, and </a:t>
            </a:r>
            <a:r>
              <a:rPr lang="en-US" dirty="0">
                <a:solidFill>
                  <a:srgbClr val="000000"/>
                </a:solidFill>
                <a:hlinkClick r:id="rId10"/>
              </a:rPr>
              <a:t>Gernot Wagner</a:t>
            </a:r>
            <a:r>
              <a:rPr lang="en-US" dirty="0">
                <a:solidFill>
                  <a:srgbClr val="000000"/>
                </a:solidFill>
              </a:rPr>
              <a:t>. </a:t>
            </a:r>
            <a:r>
              <a:rPr lang="en-US" dirty="0">
                <a:hlinkClick r:id="rId11"/>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cs typeface="Arial"/>
            </a:endParaRPr>
          </a:p>
        </p:txBody>
      </p:sp>
      <p:sp>
        <p:nvSpPr>
          <p:cNvPr id="23" name="Text Placeholder 22">
            <a:extLst>
              <a:ext uri="{FF2B5EF4-FFF2-40B4-BE49-F238E27FC236}">
                <a16:creationId xmlns:a16="http://schemas.microsoft.com/office/drawing/2014/main" id="{4A2D3811-E827-9F0B-3CA5-F3FE0AA23F19}"/>
              </a:ext>
            </a:extLst>
          </p:cNvPr>
          <p:cNvSpPr>
            <a:spLocks noGrp="1"/>
          </p:cNvSpPr>
          <p:nvPr>
            <p:ph type="body" sz="quarter" idx="14"/>
          </p:nvPr>
        </p:nvSpPr>
        <p:spPr>
          <a:xfrm>
            <a:off x="330197" y="5115279"/>
            <a:ext cx="11526837" cy="698655"/>
          </a:xfrm>
        </p:spPr>
        <p:txBody>
          <a:bodyPr/>
          <a:lstStyle/>
          <a:p>
            <a:pPr marL="0" indent="0">
              <a:buNone/>
            </a:pPr>
            <a:r>
              <a:rPr lang="en-TR" b="1" dirty="0"/>
              <a:t>Key takeaway</a:t>
            </a:r>
          </a:p>
          <a:p>
            <a:r>
              <a:rPr lang="en-TR" dirty="0"/>
              <a:t>As emerging trends compound long-standing bottlenecks with no easy-fix, solving this complex grid challenge requires a multi-pronged approach leveraging novel technologies, innovative capital structures, and modern regulatory frameworks.  </a:t>
            </a:r>
          </a:p>
        </p:txBody>
      </p:sp>
      <p:pic>
        <p:nvPicPr>
          <p:cNvPr id="25" name="Graphic 24" descr="High voltage outline">
            <a:extLst>
              <a:ext uri="{FF2B5EF4-FFF2-40B4-BE49-F238E27FC236}">
                <a16:creationId xmlns:a16="http://schemas.microsoft.com/office/drawing/2014/main" id="{EBDFCE53-A051-E4A5-D8A1-FB152DC1FD1A}"/>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5379803" y="2405650"/>
            <a:ext cx="432111" cy="432111"/>
          </a:xfrm>
          <a:prstGeom prst="rect">
            <a:avLst/>
          </a:prstGeom>
        </p:spPr>
      </p:pic>
      <p:pic>
        <p:nvPicPr>
          <p:cNvPr id="29" name="Graphic 28" descr="Hourglass Finished outline">
            <a:extLst>
              <a:ext uri="{FF2B5EF4-FFF2-40B4-BE49-F238E27FC236}">
                <a16:creationId xmlns:a16="http://schemas.microsoft.com/office/drawing/2014/main" id="{B342E208-D20C-C067-AFD7-3D22BE710263}"/>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5317173" y="3049966"/>
            <a:ext cx="457200" cy="457200"/>
          </a:xfrm>
          <a:prstGeom prst="rect">
            <a:avLst/>
          </a:prstGeom>
        </p:spPr>
      </p:pic>
      <p:pic>
        <p:nvPicPr>
          <p:cNvPr id="31" name="Graphic 30" descr="Money outline">
            <a:extLst>
              <a:ext uri="{FF2B5EF4-FFF2-40B4-BE49-F238E27FC236}">
                <a16:creationId xmlns:a16="http://schemas.microsoft.com/office/drawing/2014/main" id="{C1C7F383-B1E9-9A43-D74E-80DEF576F258}"/>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5345136" y="3682252"/>
            <a:ext cx="401273" cy="401273"/>
          </a:xfrm>
          <a:prstGeom prst="rect">
            <a:avLst/>
          </a:prstGeom>
        </p:spPr>
      </p:pic>
      <p:pic>
        <p:nvPicPr>
          <p:cNvPr id="35" name="Graphic 34" descr="Plug outline">
            <a:extLst>
              <a:ext uri="{FF2B5EF4-FFF2-40B4-BE49-F238E27FC236}">
                <a16:creationId xmlns:a16="http://schemas.microsoft.com/office/drawing/2014/main" id="{27A3CFDF-CF75-1D37-6D6A-2B09C5FA8D78}"/>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11271453" y="4343484"/>
            <a:ext cx="440383" cy="440383"/>
          </a:xfrm>
          <a:prstGeom prst="rect">
            <a:avLst/>
          </a:prstGeom>
        </p:spPr>
      </p:pic>
      <p:pic>
        <p:nvPicPr>
          <p:cNvPr id="37" name="Graphic 36" descr="Electric Tower outline">
            <a:extLst>
              <a:ext uri="{FF2B5EF4-FFF2-40B4-BE49-F238E27FC236}">
                <a16:creationId xmlns:a16="http://schemas.microsoft.com/office/drawing/2014/main" id="{C255A8C3-6F85-97FA-F2BB-4A93380842E8}"/>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11228049" y="3688058"/>
            <a:ext cx="398356" cy="398356"/>
          </a:xfrm>
          <a:prstGeom prst="rect">
            <a:avLst/>
          </a:prstGeom>
        </p:spPr>
      </p:pic>
      <p:pic>
        <p:nvPicPr>
          <p:cNvPr id="39" name="Graphic 38" descr="Ethernet outline">
            <a:extLst>
              <a:ext uri="{FF2B5EF4-FFF2-40B4-BE49-F238E27FC236}">
                <a16:creationId xmlns:a16="http://schemas.microsoft.com/office/drawing/2014/main" id="{392ED010-BBB4-CA3C-A8CD-632A3F058672}"/>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11322496" y="3099833"/>
            <a:ext cx="338295" cy="338295"/>
          </a:xfrm>
          <a:prstGeom prst="rect">
            <a:avLst/>
          </a:prstGeom>
        </p:spPr>
      </p:pic>
      <p:pic>
        <p:nvPicPr>
          <p:cNvPr id="43" name="Graphic 42" descr="Empty battery outline">
            <a:extLst>
              <a:ext uri="{FF2B5EF4-FFF2-40B4-BE49-F238E27FC236}">
                <a16:creationId xmlns:a16="http://schemas.microsoft.com/office/drawing/2014/main" id="{95369CB6-A0EC-4C66-CED9-BA74E85E1620}"/>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11309969" y="2468261"/>
            <a:ext cx="362753" cy="362753"/>
          </a:xfrm>
          <a:prstGeom prst="rect">
            <a:avLst/>
          </a:prstGeom>
        </p:spPr>
      </p:pic>
      <p:sp>
        <p:nvSpPr>
          <p:cNvPr id="2" name="Pentagon 1">
            <a:extLst>
              <a:ext uri="{FF2B5EF4-FFF2-40B4-BE49-F238E27FC236}">
                <a16:creationId xmlns:a16="http://schemas.microsoft.com/office/drawing/2014/main" id="{C658529F-86AA-B5B9-3355-CFACC6BE92FD}"/>
              </a:ext>
            </a:extLst>
          </p:cNvPr>
          <p:cNvSpPr/>
          <p:nvPr/>
        </p:nvSpPr>
        <p:spPr>
          <a:xfrm>
            <a:off x="0" y="0"/>
            <a:ext cx="1788983" cy="288356"/>
          </a:xfrm>
          <a:prstGeom prst="homePlate">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solidFill>
                <a:effectLst/>
                <a:uLnTx/>
                <a:uFillTx/>
                <a:latin typeface="Arial"/>
                <a:ea typeface="+mn-ea"/>
                <a:cs typeface="+mn-cs"/>
                <a:sym typeface="Arial"/>
              </a:rPr>
              <a:t>Industry Overview</a:t>
            </a:r>
          </a:p>
        </p:txBody>
      </p:sp>
      <p:sp>
        <p:nvSpPr>
          <p:cNvPr id="8" name="Chevron 7">
            <a:extLst>
              <a:ext uri="{FF2B5EF4-FFF2-40B4-BE49-F238E27FC236}">
                <a16:creationId xmlns:a16="http://schemas.microsoft.com/office/drawing/2014/main" id="{04B090C8-8934-67DB-84B0-D6BC42BCA446}"/>
              </a:ext>
            </a:extLst>
          </p:cNvPr>
          <p:cNvSpPr/>
          <p:nvPr/>
        </p:nvSpPr>
        <p:spPr>
          <a:xfrm>
            <a:off x="1690648"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Optimize</a:t>
            </a:r>
          </a:p>
        </p:txBody>
      </p:sp>
      <p:sp>
        <p:nvSpPr>
          <p:cNvPr id="9" name="Chevron 8">
            <a:extLst>
              <a:ext uri="{FF2B5EF4-FFF2-40B4-BE49-F238E27FC236}">
                <a16:creationId xmlns:a16="http://schemas.microsoft.com/office/drawing/2014/main" id="{A52D6263-ED30-35A3-DA4F-212661A6A883}"/>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12" name="Chevron 11">
            <a:extLst>
              <a:ext uri="{FF2B5EF4-FFF2-40B4-BE49-F238E27FC236}">
                <a16:creationId xmlns:a16="http://schemas.microsoft.com/office/drawing/2014/main" id="{6E128F8D-3D97-624D-0EFB-627728FE78C3}"/>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24" name="Chevron 23">
            <a:extLst>
              <a:ext uri="{FF2B5EF4-FFF2-40B4-BE49-F238E27FC236}">
                <a16:creationId xmlns:a16="http://schemas.microsoft.com/office/drawing/2014/main" id="{6C665688-6B65-0F94-C124-1545A6D51BD1}"/>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pic>
        <p:nvPicPr>
          <p:cNvPr id="27" name="Graphic 26" descr="Bank outline">
            <a:extLst>
              <a:ext uri="{FF2B5EF4-FFF2-40B4-BE49-F238E27FC236}">
                <a16:creationId xmlns:a16="http://schemas.microsoft.com/office/drawing/2014/main" id="{6EF7178A-1708-8557-4765-BA8F1A3F9D3B}"/>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5308028" y="4288727"/>
            <a:ext cx="475488" cy="475488"/>
          </a:xfrm>
          <a:prstGeom prst="rect">
            <a:avLst/>
          </a:prstGeom>
        </p:spPr>
      </p:pic>
    </p:spTree>
    <p:extLst>
      <p:ext uri="{BB962C8B-B14F-4D97-AF65-F5344CB8AC3E}">
        <p14:creationId xmlns:p14="http://schemas.microsoft.com/office/powerpoint/2010/main" val="9779998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 name="think-cell data - do not delete" hidden="1">
            <a:extLst>
              <a:ext uri="{FF2B5EF4-FFF2-40B4-BE49-F238E27FC236}">
                <a16:creationId xmlns:a16="http://schemas.microsoft.com/office/drawing/2014/main" id="{80320FF4-2596-454E-AB98-D9CD07349912}"/>
              </a:ext>
            </a:extLst>
          </p:cNvPr>
          <p:cNvGraphicFramePr>
            <a:graphicFrameLocks/>
          </p:cNvGraphicFramePr>
          <p:nvPr>
            <p:custDataLst>
              <p:tags r:id="rId1"/>
            </p:custDataLst>
            <p:extLst>
              <p:ext uri="{D42A27DB-BD31-4B8C-83A1-F6EECF244321}">
                <p14:modId xmlns:p14="http://schemas.microsoft.com/office/powerpoint/2010/main" val="3256959575"/>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6" imgW="7772400" imgH="10058400" progId="TCLayout.ActiveDocument.1">
                  <p:embed/>
                </p:oleObj>
              </mc:Choice>
              <mc:Fallback>
                <p:oleObj name="thinkcell Slide" r:id="rId36" imgW="7772400" imgH="10058400" progId="TCLayout.ActiveDocument.1">
                  <p:embed/>
                  <p:pic>
                    <p:nvPicPr>
                      <p:cNvPr id="23" name="think-cell data - do not delete" hidden="1">
                        <a:extLst>
                          <a:ext uri="{FF2B5EF4-FFF2-40B4-BE49-F238E27FC236}">
                            <a16:creationId xmlns:a16="http://schemas.microsoft.com/office/drawing/2014/main" id="{80320FF4-2596-454E-AB98-D9CD07349912}"/>
                          </a:ext>
                        </a:extLst>
                      </p:cNvPr>
                      <p:cNvPicPr/>
                      <p:nvPr/>
                    </p:nvPicPr>
                    <p:blipFill>
                      <a:blip r:embed="rId37"/>
                      <a:stretch>
                        <a:fillRect/>
                      </a:stretch>
                    </p:blipFill>
                    <p:spPr>
                      <a:xfrm>
                        <a:off x="1588" y="1588"/>
                        <a:ext cx="1227" cy="1588"/>
                      </a:xfrm>
                      <a:prstGeom prst="rect">
                        <a:avLst/>
                      </a:prstGeom>
                    </p:spPr>
                  </p:pic>
                </p:oleObj>
              </mc:Fallback>
            </mc:AlternateContent>
          </a:graphicData>
        </a:graphic>
      </p:graphicFrame>
      <p:sp>
        <p:nvSpPr>
          <p:cNvPr id="275" name="Text Placeholder 274">
            <a:extLst>
              <a:ext uri="{FF2B5EF4-FFF2-40B4-BE49-F238E27FC236}">
                <a16:creationId xmlns:a16="http://schemas.microsoft.com/office/drawing/2014/main" id="{DEABFC98-2B37-0DBB-B25C-5CE0C0138A11}"/>
              </a:ext>
            </a:extLst>
          </p:cNvPr>
          <p:cNvSpPr>
            <a:spLocks noGrp="1"/>
          </p:cNvSpPr>
          <p:nvPr>
            <p:ph type="body" sz="quarter" idx="14"/>
          </p:nvPr>
        </p:nvSpPr>
        <p:spPr/>
        <p:txBody>
          <a:bodyPr/>
          <a:lstStyle/>
          <a:p>
            <a:pPr marL="0" indent="0">
              <a:spcBef>
                <a:spcPts val="600"/>
              </a:spcBef>
              <a:buNone/>
            </a:pPr>
            <a:r>
              <a:rPr lang="en-US" sz="1000" b="1"/>
              <a:t>Observations</a:t>
            </a:r>
          </a:p>
          <a:p>
            <a:pPr marL="0" indent="0">
              <a:spcBef>
                <a:spcPts val="600"/>
              </a:spcBef>
              <a:buNone/>
            </a:pPr>
            <a:endParaRPr lang="en-US" sz="1000" b="1"/>
          </a:p>
          <a:p>
            <a:pPr>
              <a:spcBef>
                <a:spcPts val="600"/>
              </a:spcBef>
            </a:pPr>
            <a:r>
              <a:rPr lang="en-US" sz="1000"/>
              <a:t>Economic impact from grid-related outages has tripled in the United States and highest among the selected countries, estimated at </a:t>
            </a:r>
            <a:r>
              <a:rPr lang="en-US" sz="1000" b="1"/>
              <a:t>USD 54 billion annually</a:t>
            </a:r>
            <a:endParaRPr lang="en-US" sz="1000"/>
          </a:p>
          <a:p>
            <a:pPr>
              <a:spcBef>
                <a:spcPts val="600"/>
              </a:spcBef>
            </a:pPr>
            <a:r>
              <a:rPr lang="en-US" sz="1000"/>
              <a:t>Outage-related losses in the U.S. account for roughly </a:t>
            </a:r>
            <a:r>
              <a:rPr lang="en-US" sz="1000" b="1"/>
              <a:t>0.23% of GDP</a:t>
            </a:r>
            <a:r>
              <a:rPr lang="en-US" sz="1000"/>
              <a:t>, exceeding China, Australia, Germany, and Türkiye</a:t>
            </a:r>
          </a:p>
          <a:p>
            <a:pPr>
              <a:spcBef>
                <a:spcPts val="600"/>
              </a:spcBef>
            </a:pPr>
            <a:r>
              <a:rPr lang="en-US" sz="1000"/>
              <a:t>Natural events and technical/equipment failures represent the largest contributors to outage costs across most markets</a:t>
            </a:r>
          </a:p>
          <a:p>
            <a:pPr>
              <a:spcBef>
                <a:spcPts val="600"/>
              </a:spcBef>
            </a:pPr>
            <a:r>
              <a:rPr lang="en-US" sz="1000"/>
              <a:t>Lengthy transmission development timelines, often exceeding a decade for major high-voltage projects, have constrained grid expansion and increased system congestion</a:t>
            </a:r>
            <a:endParaRPr lang="en-US" sz="1000" b="1"/>
          </a:p>
          <a:p>
            <a:pPr>
              <a:spcBef>
                <a:spcPts val="600"/>
              </a:spcBef>
            </a:pPr>
            <a:r>
              <a:rPr lang="en-US" sz="1000"/>
              <a:t>Outage losses impede economic and industrial development </a:t>
            </a:r>
          </a:p>
        </p:txBody>
      </p:sp>
      <p:sp>
        <p:nvSpPr>
          <p:cNvPr id="5" name="Title 4">
            <a:extLst>
              <a:ext uri="{FF2B5EF4-FFF2-40B4-BE49-F238E27FC236}">
                <a16:creationId xmlns:a16="http://schemas.microsoft.com/office/drawing/2014/main" id="{4F1B2621-DD98-CFC0-8179-FF62CEA901B4}"/>
              </a:ext>
            </a:extLst>
          </p:cNvPr>
          <p:cNvSpPr>
            <a:spLocks noGrp="1"/>
          </p:cNvSpPr>
          <p:nvPr>
            <p:ph type="title"/>
          </p:nvPr>
        </p:nvSpPr>
        <p:spPr/>
        <p:txBody>
          <a:bodyPr vert="horz" rIns="91440"/>
          <a:lstStyle/>
          <a:p>
            <a:r>
              <a:rPr lang="en-US"/>
              <a:t>Grid reliability failures impose large economic costs, with US showing the highest outage losses among selected markets</a:t>
            </a:r>
          </a:p>
        </p:txBody>
      </p:sp>
      <p:sp>
        <p:nvSpPr>
          <p:cNvPr id="7" name="Text Placeholder 6">
            <a:extLst>
              <a:ext uri="{FF2B5EF4-FFF2-40B4-BE49-F238E27FC236}">
                <a16:creationId xmlns:a16="http://schemas.microsoft.com/office/drawing/2014/main" id="{B6D0320A-37B8-63BB-C20C-B804D62DD006}"/>
              </a:ext>
            </a:extLst>
          </p:cNvPr>
          <p:cNvSpPr>
            <a:spLocks noGrp="1"/>
          </p:cNvSpPr>
          <p:nvPr>
            <p:ph type="body" sz="quarter" idx="13"/>
          </p:nvPr>
        </p:nvSpPr>
        <p:spPr/>
        <p:txBody>
          <a:bodyPr/>
          <a:lstStyle/>
          <a:p>
            <a:r>
              <a:rPr lang="en-US" dirty="0"/>
              <a:t>Equipment and technical failures represent  ~50% of grid-related outage costs in the US, totaling ~$4.8B in 2021, a direct reflection of grid congestion</a:t>
            </a:r>
            <a:endParaRPr lang="en-US" dirty="0">
              <a:solidFill>
                <a:srgbClr val="000000"/>
              </a:solidFill>
            </a:endParaRPr>
          </a:p>
        </p:txBody>
      </p:sp>
      <p:sp>
        <p:nvSpPr>
          <p:cNvPr id="181" name="Text Placeholder 9">
            <a:extLst>
              <a:ext uri="{FF2B5EF4-FFF2-40B4-BE49-F238E27FC236}">
                <a16:creationId xmlns:a16="http://schemas.microsoft.com/office/drawing/2014/main" id="{9D18791A-FE02-FF15-16B7-2A508626E4D6}"/>
              </a:ext>
            </a:extLst>
          </p:cNvPr>
          <p:cNvSpPr>
            <a:spLocks noGrp="1"/>
          </p:cNvSpPr>
          <p:nvPr>
            <p:ph sz="quarter" idx="15"/>
          </p:nvPr>
        </p:nvSpPr>
        <p:spPr>
          <a:xfrm>
            <a:off x="358586" y="2082801"/>
            <a:ext cx="8707437" cy="3900449"/>
          </a:xfrm>
        </p:spPr>
        <p:txBody>
          <a:bodyPr/>
          <a:lstStyle/>
          <a:p>
            <a:pPr marL="0" indent="0">
              <a:buNone/>
            </a:pPr>
            <a:r>
              <a:rPr lang="en-US" sz="1200"/>
              <a:t>Estimated economic impact of grid-related outages by cause as a share of GDP in selected countries, 2021</a:t>
            </a:r>
          </a:p>
        </p:txBody>
      </p:sp>
      <p:graphicFrame>
        <p:nvGraphicFramePr>
          <p:cNvPr id="36" name="Chart 35">
            <a:extLst>
              <a:ext uri="{FF2B5EF4-FFF2-40B4-BE49-F238E27FC236}">
                <a16:creationId xmlns:a16="http://schemas.microsoft.com/office/drawing/2014/main" id="{16DAF38F-80CC-DF8A-8950-5F6B20EB57FF}"/>
              </a:ext>
            </a:extLst>
          </p:cNvPr>
          <p:cNvGraphicFramePr/>
          <p:nvPr>
            <p:custDataLst>
              <p:tags r:id="rId2"/>
            </p:custDataLst>
            <p:extLst>
              <p:ext uri="{D42A27DB-BD31-4B8C-83A1-F6EECF244321}">
                <p14:modId xmlns:p14="http://schemas.microsoft.com/office/powerpoint/2010/main" val="744530310"/>
              </p:ext>
            </p:extLst>
          </p:nvPr>
        </p:nvGraphicFramePr>
        <p:xfrm>
          <a:off x="800100" y="2432050"/>
          <a:ext cx="7265988" cy="3646488"/>
        </p:xfrm>
        <a:graphic>
          <a:graphicData uri="http://schemas.openxmlformats.org/drawingml/2006/chart">
            <c:chart xmlns:c="http://schemas.openxmlformats.org/drawingml/2006/chart" xmlns:r="http://schemas.openxmlformats.org/officeDocument/2006/relationships" r:id="rId38"/>
          </a:graphicData>
        </a:graphic>
      </p:graphicFrame>
      <p:sp>
        <p:nvSpPr>
          <p:cNvPr id="27" name="Text Placeholder 10">
            <a:extLst>
              <a:ext uri="{FF2B5EF4-FFF2-40B4-BE49-F238E27FC236}">
                <a16:creationId xmlns:a16="http://schemas.microsoft.com/office/drawing/2014/main" id="{115DFB91-512B-3844-A114-92FBEDCA92F2}"/>
              </a:ext>
            </a:extLst>
          </p:cNvPr>
          <p:cNvSpPr>
            <a:spLocks/>
          </p:cNvSpPr>
          <p:nvPr>
            <p:custDataLst>
              <p:tags r:id="rId3"/>
            </p:custDataLst>
          </p:nvPr>
        </p:nvSpPr>
        <p:spPr bwMode="gray">
          <a:xfrm>
            <a:off x="5824538" y="3651954"/>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CE26F0E2-51EE-4B3E-A71A-D587357B306E}" type="datetime'''''''''''''''''''''''''''''''''''2''''''''0%'">
              <a:rPr lang="en-US" altLang="en-US" sz="1200" smtClean="0">
                <a:solidFill>
                  <a:schemeClr val="bg1"/>
                </a:solidFill>
              </a:rPr>
              <a:pPr marL="0" lvl="0" indent="0" algn="ctr">
                <a:spcBef>
                  <a:spcPct val="0"/>
                </a:spcBef>
                <a:spcAft>
                  <a:spcPct val="0"/>
                </a:spcAft>
                <a:buNone/>
              </a:pPr>
              <a:t>20%</a:t>
            </a:fld>
            <a:endParaRPr lang="en-US" sz="1200">
              <a:solidFill>
                <a:schemeClr val="bg1"/>
              </a:solidFill>
            </a:endParaRPr>
          </a:p>
        </p:txBody>
      </p:sp>
      <p:sp>
        <p:nvSpPr>
          <p:cNvPr id="16" name="Text Placeholder 10">
            <a:extLst>
              <a:ext uri="{FF2B5EF4-FFF2-40B4-BE49-F238E27FC236}">
                <a16:creationId xmlns:a16="http://schemas.microsoft.com/office/drawing/2014/main" id="{115DFB91-512B-3844-A114-92FBEDCA92F2}"/>
              </a:ext>
            </a:extLst>
          </p:cNvPr>
          <p:cNvSpPr>
            <a:spLocks/>
          </p:cNvSpPr>
          <p:nvPr>
            <p:custDataLst>
              <p:tags r:id="rId4"/>
            </p:custDataLst>
          </p:nvPr>
        </p:nvSpPr>
        <p:spPr bwMode="gray">
          <a:xfrm>
            <a:off x="1851025" y="5326767"/>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9AF5619A-BE77-43C8-958F-BBC50BF9AA94}" type="datetime'''''''''''''''''''''8''2''''''''''''''''%'''''''">
              <a:rPr lang="en-US" altLang="en-US" sz="1200" smtClean="0">
                <a:solidFill>
                  <a:schemeClr val="bg1"/>
                </a:solidFill>
              </a:rPr>
              <a:pPr marL="0" lvl="0" indent="0" algn="ctr">
                <a:spcBef>
                  <a:spcPct val="0"/>
                </a:spcBef>
                <a:spcAft>
                  <a:spcPct val="0"/>
                </a:spcAft>
                <a:buNone/>
              </a:pPr>
              <a:t>82%</a:t>
            </a:fld>
            <a:endParaRPr lang="en-US" sz="1200">
              <a:solidFill>
                <a:schemeClr val="bg1"/>
              </a:solidFill>
            </a:endParaRPr>
          </a:p>
        </p:txBody>
      </p:sp>
      <p:sp>
        <p:nvSpPr>
          <p:cNvPr id="32" name="Text Placeholder 10">
            <a:extLst>
              <a:ext uri="{FF2B5EF4-FFF2-40B4-BE49-F238E27FC236}">
                <a16:creationId xmlns:a16="http://schemas.microsoft.com/office/drawing/2014/main" id="{916E4A1F-AFA9-E825-A45B-E63FB545430F}"/>
              </a:ext>
            </a:extLst>
          </p:cNvPr>
          <p:cNvSpPr txBox="1">
            <a:spLocks/>
          </p:cNvSpPr>
          <p:nvPr>
            <p:custDataLst>
              <p:tags r:id="rId5"/>
            </p:custDataLst>
          </p:nvPr>
        </p:nvSpPr>
        <p:spPr bwMode="auto">
          <a:xfrm>
            <a:off x="1704975" y="5947479"/>
            <a:ext cx="638175"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8F97D4E7-F9FD-435B-94D8-B5C31B336397}" type="datetime'Ge''''''''''''''''''r''''''''ma''n''''''''''y'''''''''''''">
              <a:rPr lang="en-US" altLang="en-US" sz="1200" smtClean="0"/>
              <a:pPr marL="0" indent="0" algn="ctr">
                <a:spcBef>
                  <a:spcPct val="0"/>
                </a:spcBef>
                <a:spcAft>
                  <a:spcPct val="0"/>
                </a:spcAft>
                <a:buNone/>
              </a:pPr>
              <a:t>Germany</a:t>
            </a:fld>
            <a:endParaRPr lang="en-US" sz="1200"/>
          </a:p>
        </p:txBody>
      </p:sp>
      <p:sp>
        <p:nvSpPr>
          <p:cNvPr id="17" name="Text Placeholder 10">
            <a:extLst>
              <a:ext uri="{FF2B5EF4-FFF2-40B4-BE49-F238E27FC236}">
                <a16:creationId xmlns:a16="http://schemas.microsoft.com/office/drawing/2014/main" id="{115DFB91-512B-3844-A114-92FBEDCA92F2}"/>
              </a:ext>
            </a:extLst>
          </p:cNvPr>
          <p:cNvSpPr>
            <a:spLocks/>
          </p:cNvSpPr>
          <p:nvPr>
            <p:custDataLst>
              <p:tags r:id="rId6"/>
            </p:custDataLst>
          </p:nvPr>
        </p:nvSpPr>
        <p:spPr bwMode="gray">
          <a:xfrm>
            <a:off x="3175000" y="4950529"/>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B1BF0372-A614-4449-8DC2-D0BD0E92760E}" type="datetime'''''''7''''''''''''6''''''''''''''''''''''''''%'''">
              <a:rPr lang="en-US" altLang="en-US" sz="1200" smtClean="0">
                <a:solidFill>
                  <a:schemeClr val="bg1"/>
                </a:solidFill>
              </a:rPr>
              <a:pPr marL="0" lvl="0" indent="0" algn="ctr">
                <a:spcBef>
                  <a:spcPct val="0"/>
                </a:spcBef>
                <a:spcAft>
                  <a:spcPct val="0"/>
                </a:spcAft>
                <a:buNone/>
              </a:pPr>
              <a:t>76%</a:t>
            </a:fld>
            <a:endParaRPr lang="en-US" sz="1200">
              <a:solidFill>
                <a:schemeClr val="bg1"/>
              </a:solidFill>
            </a:endParaRPr>
          </a:p>
        </p:txBody>
      </p:sp>
      <p:sp>
        <p:nvSpPr>
          <p:cNvPr id="12" name="Text Placeholder 10">
            <a:extLst>
              <a:ext uri="{FF2B5EF4-FFF2-40B4-BE49-F238E27FC236}">
                <a16:creationId xmlns:a16="http://schemas.microsoft.com/office/drawing/2014/main" id="{115DFB91-512B-3844-A114-92FBEDCA92F2}"/>
              </a:ext>
            </a:extLst>
          </p:cNvPr>
          <p:cNvSpPr>
            <a:spLocks/>
          </p:cNvSpPr>
          <p:nvPr>
            <p:custDataLst>
              <p:tags r:id="rId7"/>
            </p:custDataLst>
          </p:nvPr>
        </p:nvSpPr>
        <p:spPr bwMode="gray">
          <a:xfrm>
            <a:off x="3216275" y="3582104"/>
            <a:ext cx="263525" cy="182563"/>
          </a:xfrm>
          <a:prstGeom prst="rect">
            <a:avLst/>
          </a:prstGeom>
          <a:solidFill>
            <a:schemeClr val="accent2"/>
          </a:solidFill>
          <a:ln>
            <a:noFill/>
          </a:ln>
          <a:effec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DD93ED3B-D4CC-404B-8913-83DF2D837266}" type="datetime'''''''''''''''''''''3''''''''''''''''''''''''''''''''''''%'">
              <a:rPr lang="en-US" altLang="en-US" sz="1200" smtClean="0">
                <a:solidFill>
                  <a:schemeClr val="bg1"/>
                </a:solidFill>
                <a:effectLst/>
              </a:rPr>
              <a:pPr marL="0" lvl="0" indent="0" algn="ctr">
                <a:spcBef>
                  <a:spcPct val="0"/>
                </a:spcBef>
                <a:spcAft>
                  <a:spcPct val="0"/>
                </a:spcAft>
                <a:buNone/>
              </a:pPr>
              <a:t>3%</a:t>
            </a:fld>
            <a:endParaRPr lang="en-US" sz="1200">
              <a:solidFill>
                <a:schemeClr val="bg1"/>
              </a:solidFill>
            </a:endParaRPr>
          </a:p>
        </p:txBody>
      </p:sp>
      <p:sp>
        <p:nvSpPr>
          <p:cNvPr id="18" name="Text Placeholder 10">
            <a:extLst>
              <a:ext uri="{FF2B5EF4-FFF2-40B4-BE49-F238E27FC236}">
                <a16:creationId xmlns:a16="http://schemas.microsoft.com/office/drawing/2014/main" id="{115DFB91-512B-3844-A114-92FBEDCA92F2}"/>
              </a:ext>
            </a:extLst>
          </p:cNvPr>
          <p:cNvSpPr>
            <a:spLocks/>
          </p:cNvSpPr>
          <p:nvPr>
            <p:custDataLst>
              <p:tags r:id="rId8"/>
            </p:custDataLst>
          </p:nvPr>
        </p:nvSpPr>
        <p:spPr bwMode="gray">
          <a:xfrm>
            <a:off x="3175000" y="3856742"/>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6AE34C54-D964-4978-9423-5D70E27372A0}" type="datetime'''''''''''''2''''''''''''''''''''''''''''1''%'''">
              <a:rPr lang="en-US" altLang="en-US" sz="1200" smtClean="0">
                <a:solidFill>
                  <a:schemeClr val="bg1"/>
                </a:solidFill>
              </a:rPr>
              <a:pPr marL="0" lvl="0" indent="0" algn="ctr">
                <a:spcBef>
                  <a:spcPct val="0"/>
                </a:spcBef>
                <a:spcAft>
                  <a:spcPct val="0"/>
                </a:spcAft>
                <a:buNone/>
              </a:pPr>
              <a:t>21%</a:t>
            </a:fld>
            <a:endParaRPr lang="en-US" sz="1200">
              <a:solidFill>
                <a:schemeClr val="bg1"/>
              </a:solidFill>
            </a:endParaRPr>
          </a:p>
        </p:txBody>
      </p:sp>
      <p:sp>
        <p:nvSpPr>
          <p:cNvPr id="35" name="Text Placeholder 10">
            <a:extLst>
              <a:ext uri="{FF2B5EF4-FFF2-40B4-BE49-F238E27FC236}">
                <a16:creationId xmlns:a16="http://schemas.microsoft.com/office/drawing/2014/main" id="{E2681179-4611-D364-A087-4873E55312CF}"/>
              </a:ext>
            </a:extLst>
          </p:cNvPr>
          <p:cNvSpPr txBox="1">
            <a:spLocks/>
          </p:cNvSpPr>
          <p:nvPr>
            <p:custDataLst>
              <p:tags r:id="rId9"/>
            </p:custDataLst>
          </p:nvPr>
        </p:nvSpPr>
        <p:spPr bwMode="auto">
          <a:xfrm>
            <a:off x="3092450" y="5947479"/>
            <a:ext cx="511175"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FCFBEF59-FD2B-4815-92E6-FC02F2F011D4}" type="datetime'''''''T''''''ü''''''''''''''''r''k''''''''''''i''ye'''''''''''">
              <a:rPr lang="en-US" altLang="en-US" sz="1200" smtClean="0"/>
              <a:pPr marL="0" indent="0" algn="ctr">
                <a:spcBef>
                  <a:spcPct val="0"/>
                </a:spcBef>
                <a:spcAft>
                  <a:spcPct val="0"/>
                </a:spcAft>
                <a:buNone/>
              </a:pPr>
              <a:t>Türkiye</a:t>
            </a:fld>
            <a:endParaRPr lang="en-US" sz="1200" dirty="0"/>
          </a:p>
        </p:txBody>
      </p:sp>
      <p:sp>
        <p:nvSpPr>
          <p:cNvPr id="22" name="Text Placeholder 10">
            <a:extLst>
              <a:ext uri="{FF2B5EF4-FFF2-40B4-BE49-F238E27FC236}">
                <a16:creationId xmlns:a16="http://schemas.microsoft.com/office/drawing/2014/main" id="{115DFB91-512B-3844-A114-92FBEDCA92F2}"/>
              </a:ext>
            </a:extLst>
          </p:cNvPr>
          <p:cNvSpPr>
            <a:spLocks/>
          </p:cNvSpPr>
          <p:nvPr>
            <p:custDataLst>
              <p:tags r:id="rId10"/>
            </p:custDataLst>
          </p:nvPr>
        </p:nvSpPr>
        <p:spPr bwMode="gray">
          <a:xfrm>
            <a:off x="4498975" y="5087054"/>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E22422C2-062F-4CE6-8FCD-A7E4843386D3}" type="datetime'''''''4''''''''''''''''6''%'''''''''''''''''''''''''">
              <a:rPr lang="en-US" altLang="en-US" sz="1200" smtClean="0">
                <a:solidFill>
                  <a:schemeClr val="bg1"/>
                </a:solidFill>
              </a:rPr>
              <a:pPr marL="0" lvl="0" indent="0" algn="ctr">
                <a:spcBef>
                  <a:spcPct val="0"/>
                </a:spcBef>
                <a:spcAft>
                  <a:spcPct val="0"/>
                </a:spcAft>
                <a:buNone/>
              </a:pPr>
              <a:t>46%</a:t>
            </a:fld>
            <a:endParaRPr lang="en-US" sz="1200">
              <a:solidFill>
                <a:schemeClr val="bg1"/>
              </a:solidFill>
            </a:endParaRPr>
          </a:p>
        </p:txBody>
      </p:sp>
      <p:sp>
        <p:nvSpPr>
          <p:cNvPr id="24" name="Text Placeholder 10">
            <a:extLst>
              <a:ext uri="{FF2B5EF4-FFF2-40B4-BE49-F238E27FC236}">
                <a16:creationId xmlns:a16="http://schemas.microsoft.com/office/drawing/2014/main" id="{115DFB91-512B-3844-A114-92FBEDCA92F2}"/>
              </a:ext>
            </a:extLst>
          </p:cNvPr>
          <p:cNvSpPr>
            <a:spLocks/>
          </p:cNvSpPr>
          <p:nvPr>
            <p:custDataLst>
              <p:tags r:id="rId11"/>
            </p:custDataLst>
          </p:nvPr>
        </p:nvSpPr>
        <p:spPr bwMode="gray">
          <a:xfrm>
            <a:off x="4498975" y="2899479"/>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8BA83C7D-C8B2-451D-8E09-C81DA94149D0}" type="datetime'''''''''1''''''''''''''''''''''''''''''''''''''5''''%'''''''''">
              <a:rPr lang="en-US" altLang="en-US" sz="1200" smtClean="0">
                <a:solidFill>
                  <a:schemeClr val="bg1"/>
                </a:solidFill>
              </a:rPr>
              <a:pPr marL="0" lvl="0" indent="0" algn="ctr">
                <a:spcBef>
                  <a:spcPct val="0"/>
                </a:spcBef>
                <a:spcAft>
                  <a:spcPct val="0"/>
                </a:spcAft>
                <a:buNone/>
              </a:pPr>
              <a:t>15%</a:t>
            </a:fld>
            <a:endParaRPr lang="en-US" sz="1200">
              <a:solidFill>
                <a:schemeClr val="bg1"/>
              </a:solidFill>
            </a:endParaRPr>
          </a:p>
        </p:txBody>
      </p:sp>
      <p:sp>
        <p:nvSpPr>
          <p:cNvPr id="25" name="Text Placeholder 10">
            <a:extLst>
              <a:ext uri="{FF2B5EF4-FFF2-40B4-BE49-F238E27FC236}">
                <a16:creationId xmlns:a16="http://schemas.microsoft.com/office/drawing/2014/main" id="{115DFB91-512B-3844-A114-92FBEDCA92F2}"/>
              </a:ext>
            </a:extLst>
          </p:cNvPr>
          <p:cNvSpPr>
            <a:spLocks/>
          </p:cNvSpPr>
          <p:nvPr>
            <p:custDataLst>
              <p:tags r:id="rId12"/>
            </p:custDataLst>
          </p:nvPr>
        </p:nvSpPr>
        <p:spPr bwMode="gray">
          <a:xfrm>
            <a:off x="4498975" y="3753554"/>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DA4B56E6-D2F1-438B-8858-8D622EAE86B0}" type="datetime'''''3''''''''''''''''''''''''9''%'''''">
              <a:rPr lang="en-US" altLang="en-US" sz="1200" smtClean="0">
                <a:solidFill>
                  <a:schemeClr val="bg1"/>
                </a:solidFill>
              </a:rPr>
              <a:pPr marL="0" lvl="0" indent="0" algn="ctr">
                <a:spcBef>
                  <a:spcPct val="0"/>
                </a:spcBef>
                <a:spcAft>
                  <a:spcPct val="0"/>
                </a:spcAft>
                <a:buNone/>
              </a:pPr>
              <a:t>39%</a:t>
            </a:fld>
            <a:endParaRPr lang="en-US" sz="1200">
              <a:solidFill>
                <a:schemeClr val="bg1"/>
              </a:solidFill>
            </a:endParaRPr>
          </a:p>
        </p:txBody>
      </p:sp>
      <p:sp>
        <p:nvSpPr>
          <p:cNvPr id="37" name="Text Placeholder 10">
            <a:extLst>
              <a:ext uri="{FF2B5EF4-FFF2-40B4-BE49-F238E27FC236}">
                <a16:creationId xmlns:a16="http://schemas.microsoft.com/office/drawing/2014/main" id="{D90EC470-A7C6-49F4-7C0F-331C94F2351E}"/>
              </a:ext>
            </a:extLst>
          </p:cNvPr>
          <p:cNvSpPr txBox="1">
            <a:spLocks/>
          </p:cNvSpPr>
          <p:nvPr>
            <p:custDataLst>
              <p:tags r:id="rId13"/>
            </p:custDataLst>
          </p:nvPr>
        </p:nvSpPr>
        <p:spPr bwMode="auto">
          <a:xfrm>
            <a:off x="4210050" y="5947479"/>
            <a:ext cx="92551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3FCB3CEC-B2E5-48A7-BE7F-45333071B957}" type="datetime'''Uni''t''''e''d'''''''''''''' S''''t''''''''''a''t''''''es'">
              <a:rPr lang="en-US" altLang="en-US" sz="1200" smtClean="0"/>
              <a:pPr marL="0" indent="0" algn="ctr">
                <a:spcBef>
                  <a:spcPct val="0"/>
                </a:spcBef>
                <a:spcAft>
                  <a:spcPct val="0"/>
                </a:spcAft>
                <a:buNone/>
              </a:pPr>
              <a:t>United States</a:t>
            </a:fld>
            <a:endParaRPr lang="en-US" sz="1200"/>
          </a:p>
        </p:txBody>
      </p:sp>
      <p:sp>
        <p:nvSpPr>
          <p:cNvPr id="26" name="Text Placeholder 10">
            <a:extLst>
              <a:ext uri="{FF2B5EF4-FFF2-40B4-BE49-F238E27FC236}">
                <a16:creationId xmlns:a16="http://schemas.microsoft.com/office/drawing/2014/main" id="{115DFB91-512B-3844-A114-92FBEDCA92F2}"/>
              </a:ext>
            </a:extLst>
          </p:cNvPr>
          <p:cNvSpPr>
            <a:spLocks/>
          </p:cNvSpPr>
          <p:nvPr>
            <p:custDataLst>
              <p:tags r:id="rId14"/>
            </p:custDataLst>
          </p:nvPr>
        </p:nvSpPr>
        <p:spPr bwMode="gray">
          <a:xfrm>
            <a:off x="5824538" y="5293429"/>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AF3AFB1E-A55A-44E1-9A88-020DB760C9D9}" type="datetime'''''4''''''''''''''''''''''''''3''''''''''%'''''''''''''''''''">
              <a:rPr lang="en-US" altLang="en-US" sz="1200" smtClean="0">
                <a:solidFill>
                  <a:schemeClr val="bg1"/>
                </a:solidFill>
              </a:rPr>
              <a:pPr marL="0" lvl="0" indent="0" algn="ctr">
                <a:spcBef>
                  <a:spcPct val="0"/>
                </a:spcBef>
                <a:spcAft>
                  <a:spcPct val="0"/>
                </a:spcAft>
                <a:buNone/>
              </a:pPr>
              <a:t>43%</a:t>
            </a:fld>
            <a:endParaRPr lang="en-US" sz="1200">
              <a:solidFill>
                <a:schemeClr val="bg1"/>
              </a:solidFill>
            </a:endParaRPr>
          </a:p>
        </p:txBody>
      </p:sp>
      <p:sp>
        <p:nvSpPr>
          <p:cNvPr id="4" name="Text Placeholder 10">
            <a:extLst>
              <a:ext uri="{FF2B5EF4-FFF2-40B4-BE49-F238E27FC236}">
                <a16:creationId xmlns:a16="http://schemas.microsoft.com/office/drawing/2014/main" id="{115DFB91-512B-3844-A114-92FBEDCA92F2}"/>
              </a:ext>
            </a:extLst>
          </p:cNvPr>
          <p:cNvSpPr>
            <a:spLocks/>
          </p:cNvSpPr>
          <p:nvPr>
            <p:custDataLst>
              <p:tags r:id="rId15"/>
            </p:custDataLst>
          </p:nvPr>
        </p:nvSpPr>
        <p:spPr bwMode="gray">
          <a:xfrm>
            <a:off x="1666875" y="4780667"/>
            <a:ext cx="347663" cy="182563"/>
          </a:xfrm>
          <a:prstGeom prst="rect">
            <a:avLst/>
          </a:prstGeom>
          <a:solidFill>
            <a:schemeClr val="accent2"/>
          </a:solidFill>
          <a:ln>
            <a:noFill/>
          </a:ln>
          <a:effec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97E8B153-02B0-4281-80E4-E319D1372499}" type="datetime'''''''''''1''''''''''''2''''''''''''''''%'">
              <a:rPr lang="en-US" altLang="en-US" sz="1200" smtClean="0">
                <a:solidFill>
                  <a:schemeClr val="bg1"/>
                </a:solidFill>
                <a:effectLst/>
              </a:rPr>
              <a:pPr marL="0" lvl="0" indent="0" algn="ctr">
                <a:spcBef>
                  <a:spcPct val="0"/>
                </a:spcBef>
                <a:spcAft>
                  <a:spcPct val="0"/>
                </a:spcAft>
                <a:buNone/>
              </a:pPr>
              <a:t>12%</a:t>
            </a:fld>
            <a:endParaRPr lang="en-US" sz="1200">
              <a:solidFill>
                <a:schemeClr val="bg1"/>
              </a:solidFill>
            </a:endParaRPr>
          </a:p>
        </p:txBody>
      </p:sp>
      <p:sp>
        <p:nvSpPr>
          <p:cNvPr id="28" name="Text Placeholder 10">
            <a:extLst>
              <a:ext uri="{FF2B5EF4-FFF2-40B4-BE49-F238E27FC236}">
                <a16:creationId xmlns:a16="http://schemas.microsoft.com/office/drawing/2014/main" id="{115DFB91-512B-3844-A114-92FBEDCA92F2}"/>
              </a:ext>
            </a:extLst>
          </p:cNvPr>
          <p:cNvSpPr>
            <a:spLocks/>
          </p:cNvSpPr>
          <p:nvPr>
            <p:custDataLst>
              <p:tags r:id="rId16"/>
            </p:custDataLst>
          </p:nvPr>
        </p:nvSpPr>
        <p:spPr bwMode="gray">
          <a:xfrm>
            <a:off x="5824538" y="4336167"/>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4425A431-EB51-442A-BAEA-B3C2DABF43F4}" type="datetime'''''''''''''''''''''''''''''''''37''''%'''''''''''''''''''">
              <a:rPr lang="en-US" altLang="en-US" sz="1200" smtClean="0">
                <a:solidFill>
                  <a:schemeClr val="bg1"/>
                </a:solidFill>
              </a:rPr>
              <a:pPr marL="0" lvl="0" indent="0" algn="ctr">
                <a:spcBef>
                  <a:spcPct val="0"/>
                </a:spcBef>
                <a:spcAft>
                  <a:spcPct val="0"/>
                </a:spcAft>
                <a:buNone/>
              </a:pPr>
              <a:t>37%</a:t>
            </a:fld>
            <a:endParaRPr lang="en-US" sz="1200">
              <a:solidFill>
                <a:schemeClr val="bg1"/>
              </a:solidFill>
            </a:endParaRPr>
          </a:p>
        </p:txBody>
      </p:sp>
      <p:sp>
        <p:nvSpPr>
          <p:cNvPr id="39" name="Text Placeholder 10">
            <a:extLst>
              <a:ext uri="{FF2B5EF4-FFF2-40B4-BE49-F238E27FC236}">
                <a16:creationId xmlns:a16="http://schemas.microsoft.com/office/drawing/2014/main" id="{E9CA9747-4303-5A69-D066-9868E6DD7C24}"/>
              </a:ext>
            </a:extLst>
          </p:cNvPr>
          <p:cNvSpPr txBox="1">
            <a:spLocks/>
          </p:cNvSpPr>
          <p:nvPr>
            <p:custDataLst>
              <p:tags r:id="rId17"/>
            </p:custDataLst>
          </p:nvPr>
        </p:nvSpPr>
        <p:spPr bwMode="auto">
          <a:xfrm>
            <a:off x="5794375" y="5947479"/>
            <a:ext cx="407988"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DEE73BA7-166D-457F-B2F5-D81288FA277F}" type="datetime'''''''''C''''''''''''''''''h''in''''''''''a'''''''''''''''''''">
              <a:rPr lang="en-US" altLang="en-US" sz="1200" smtClean="0"/>
              <a:pPr marL="0" indent="0" algn="ctr">
                <a:spcBef>
                  <a:spcPct val="0"/>
                </a:spcBef>
                <a:spcAft>
                  <a:spcPct val="0"/>
                </a:spcAft>
                <a:buNone/>
              </a:pPr>
              <a:t>China</a:t>
            </a:fld>
            <a:endParaRPr lang="en-US" sz="1200"/>
          </a:p>
        </p:txBody>
      </p:sp>
      <p:sp>
        <p:nvSpPr>
          <p:cNvPr id="29" name="Text Placeholder 10">
            <a:extLst>
              <a:ext uri="{FF2B5EF4-FFF2-40B4-BE49-F238E27FC236}">
                <a16:creationId xmlns:a16="http://schemas.microsoft.com/office/drawing/2014/main" id="{115DFB91-512B-3844-A114-92FBEDCA92F2}"/>
              </a:ext>
            </a:extLst>
          </p:cNvPr>
          <p:cNvSpPr>
            <a:spLocks/>
          </p:cNvSpPr>
          <p:nvPr>
            <p:custDataLst>
              <p:tags r:id="rId18"/>
            </p:custDataLst>
          </p:nvPr>
        </p:nvSpPr>
        <p:spPr bwMode="gray">
          <a:xfrm>
            <a:off x="7148513" y="5225167"/>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1E42ACE8-AC44-49C9-A535-BFC6AD4A3425}" type="datetime'''''''''5''''''''''''''''''5''''''''''%'''''''''''">
              <a:rPr lang="en-US" altLang="en-US" sz="1200" smtClean="0">
                <a:solidFill>
                  <a:schemeClr val="bg1"/>
                </a:solidFill>
              </a:rPr>
              <a:pPr marL="0" lvl="0" indent="0" algn="ctr">
                <a:spcBef>
                  <a:spcPct val="0"/>
                </a:spcBef>
                <a:spcAft>
                  <a:spcPct val="0"/>
                </a:spcAft>
                <a:buNone/>
              </a:pPr>
              <a:t>55%</a:t>
            </a:fld>
            <a:endParaRPr lang="en-US" sz="1200">
              <a:solidFill>
                <a:schemeClr val="bg1"/>
              </a:solidFill>
            </a:endParaRPr>
          </a:p>
        </p:txBody>
      </p:sp>
      <p:sp>
        <p:nvSpPr>
          <p:cNvPr id="13" name="Text Placeholder 10">
            <a:extLst>
              <a:ext uri="{FF2B5EF4-FFF2-40B4-BE49-F238E27FC236}">
                <a16:creationId xmlns:a16="http://schemas.microsoft.com/office/drawing/2014/main" id="{115DFB91-512B-3844-A114-92FBEDCA92F2}"/>
              </a:ext>
            </a:extLst>
          </p:cNvPr>
          <p:cNvSpPr>
            <a:spLocks/>
          </p:cNvSpPr>
          <p:nvPr>
            <p:custDataLst>
              <p:tags r:id="rId19"/>
            </p:custDataLst>
          </p:nvPr>
        </p:nvSpPr>
        <p:spPr bwMode="gray">
          <a:xfrm>
            <a:off x="7189788" y="3753554"/>
            <a:ext cx="263525" cy="182563"/>
          </a:xfrm>
          <a:prstGeom prst="rect">
            <a:avLst/>
          </a:prstGeom>
          <a:solidFill>
            <a:schemeClr val="accent2"/>
          </a:solidFill>
          <a:ln>
            <a:noFill/>
          </a:ln>
          <a:effec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D594F433-D761-4906-AE9B-16AC5ACEE5E4}" type="datetime'''''6''''''''''''''''''''''''''''%'''''''''''''''">
              <a:rPr lang="en-US" altLang="en-US" sz="1200" smtClean="0">
                <a:solidFill>
                  <a:schemeClr val="bg1"/>
                </a:solidFill>
                <a:effectLst/>
              </a:rPr>
              <a:pPr marL="0" lvl="0" indent="0" algn="ctr">
                <a:spcBef>
                  <a:spcPct val="0"/>
                </a:spcBef>
                <a:spcAft>
                  <a:spcPct val="0"/>
                </a:spcAft>
                <a:buNone/>
              </a:pPr>
              <a:t>6%</a:t>
            </a:fld>
            <a:endParaRPr lang="en-US" sz="1200">
              <a:solidFill>
                <a:schemeClr val="bg1"/>
              </a:solidFill>
            </a:endParaRPr>
          </a:p>
        </p:txBody>
      </p:sp>
      <p:sp>
        <p:nvSpPr>
          <p:cNvPr id="30" name="Text Placeholder 10">
            <a:extLst>
              <a:ext uri="{FF2B5EF4-FFF2-40B4-BE49-F238E27FC236}">
                <a16:creationId xmlns:a16="http://schemas.microsoft.com/office/drawing/2014/main" id="{115DFB91-512B-3844-A114-92FBEDCA92F2}"/>
              </a:ext>
            </a:extLst>
          </p:cNvPr>
          <p:cNvSpPr>
            <a:spLocks/>
          </p:cNvSpPr>
          <p:nvPr>
            <p:custDataLst>
              <p:tags r:id="rId20"/>
            </p:custDataLst>
          </p:nvPr>
        </p:nvSpPr>
        <p:spPr bwMode="gray">
          <a:xfrm>
            <a:off x="7148513" y="4232979"/>
            <a:ext cx="3476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D0B546C4-C858-49A2-935C-E25650E7595B}" type="datetime'''''''''''''3''''''''9''''''''''''''%'''''''''''''''''''''">
              <a:rPr lang="en-US" altLang="en-US" sz="1200" smtClean="0">
                <a:solidFill>
                  <a:schemeClr val="bg1"/>
                </a:solidFill>
              </a:rPr>
              <a:pPr marL="0" lvl="0" indent="0" algn="ctr">
                <a:spcBef>
                  <a:spcPct val="0"/>
                </a:spcBef>
                <a:spcAft>
                  <a:spcPct val="0"/>
                </a:spcAft>
                <a:buNone/>
              </a:pPr>
              <a:t>39%</a:t>
            </a:fld>
            <a:endParaRPr lang="en-US" sz="1200">
              <a:solidFill>
                <a:schemeClr val="bg1"/>
              </a:solidFill>
            </a:endParaRPr>
          </a:p>
        </p:txBody>
      </p:sp>
      <p:sp>
        <p:nvSpPr>
          <p:cNvPr id="42" name="Text Placeholder 10">
            <a:extLst>
              <a:ext uri="{FF2B5EF4-FFF2-40B4-BE49-F238E27FC236}">
                <a16:creationId xmlns:a16="http://schemas.microsoft.com/office/drawing/2014/main" id="{727EAB1C-E442-29CA-5C78-ECFE503F8395}"/>
              </a:ext>
            </a:extLst>
          </p:cNvPr>
          <p:cNvSpPr txBox="1">
            <a:spLocks/>
          </p:cNvSpPr>
          <p:nvPr>
            <p:custDataLst>
              <p:tags r:id="rId21"/>
            </p:custDataLst>
          </p:nvPr>
        </p:nvSpPr>
        <p:spPr bwMode="auto">
          <a:xfrm>
            <a:off x="7045325" y="5947479"/>
            <a:ext cx="55245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8D4E4FD7-E5E2-432A-8474-ABB50C74EA12}" type="datetime'''''''''''''A''''''''us''''''t''a''''l''''''''i''a'''''''">
              <a:rPr lang="en-US" altLang="en-US" sz="1200" smtClean="0"/>
              <a:pPr marL="0" indent="0" algn="ctr">
                <a:spcBef>
                  <a:spcPct val="0"/>
                </a:spcBef>
                <a:spcAft>
                  <a:spcPct val="0"/>
                </a:spcAft>
                <a:buNone/>
              </a:pPr>
              <a:t>Austalia</a:t>
            </a:fld>
            <a:endParaRPr lang="en-US" sz="1200"/>
          </a:p>
        </p:txBody>
      </p:sp>
      <p:sp>
        <p:nvSpPr>
          <p:cNvPr id="41" name="Text Placeholder 10">
            <a:extLst>
              <a:ext uri="{FF2B5EF4-FFF2-40B4-BE49-F238E27FC236}">
                <a16:creationId xmlns:a16="http://schemas.microsoft.com/office/drawing/2014/main" id="{7B1F9152-FCCD-5D12-1498-899DA12D3224}"/>
              </a:ext>
            </a:extLst>
          </p:cNvPr>
          <p:cNvSpPr txBox="1">
            <a:spLocks/>
          </p:cNvSpPr>
          <p:nvPr>
            <p:custDataLst>
              <p:tags r:id="rId22"/>
            </p:custDataLst>
          </p:nvPr>
        </p:nvSpPr>
        <p:spPr bwMode="gray">
          <a:xfrm>
            <a:off x="1516063" y="4494213"/>
            <a:ext cx="1017588"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DFA86136-4EF7-4F50-A1E8-69F1B79C2EAF}" type="datetime'''0''''''.09'''''''''">
              <a:rPr lang="en-US" altLang="en-US" sz="1200" smtClean="0"/>
              <a:pPr marL="0" indent="0" algn="ctr">
                <a:spcBef>
                  <a:spcPct val="0"/>
                </a:spcBef>
                <a:spcAft>
                  <a:spcPct val="0"/>
                </a:spcAft>
                <a:buNone/>
              </a:pPr>
              <a:t>0.09</a:t>
            </a:fld>
            <a:r>
              <a:rPr lang="en-US" altLang="en-US" sz="1200"/>
              <a:t>% of GDP</a:t>
            </a:r>
            <a:endParaRPr lang="en-US" sz="1200"/>
          </a:p>
        </p:txBody>
      </p:sp>
      <p:sp>
        <p:nvSpPr>
          <p:cNvPr id="44" name="Text Placeholder 10">
            <a:extLst>
              <a:ext uri="{FF2B5EF4-FFF2-40B4-BE49-F238E27FC236}">
                <a16:creationId xmlns:a16="http://schemas.microsoft.com/office/drawing/2014/main" id="{D58EFCA0-F6D1-9D1D-9C39-747AF23D6BB8}"/>
              </a:ext>
            </a:extLst>
          </p:cNvPr>
          <p:cNvSpPr txBox="1">
            <a:spLocks/>
          </p:cNvSpPr>
          <p:nvPr>
            <p:custDataLst>
              <p:tags r:id="rId23"/>
            </p:custDataLst>
          </p:nvPr>
        </p:nvSpPr>
        <p:spPr bwMode="gray">
          <a:xfrm>
            <a:off x="2817813" y="3398838"/>
            <a:ext cx="106045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095E28D5-AC1A-445A-9B56-659DC072F34B}" type="datetime'''''''''''''0''''''''''''''''''''.''1''''''7'''''''''''''''''">
              <a:rPr lang="en-US" altLang="en-US" sz="1200" smtClean="0"/>
              <a:pPr marL="0" indent="0" algn="ctr">
                <a:spcBef>
                  <a:spcPct val="0"/>
                </a:spcBef>
                <a:spcAft>
                  <a:spcPct val="0"/>
                </a:spcAft>
                <a:buNone/>
              </a:pPr>
              <a:t>0.17</a:t>
            </a:fld>
            <a:r>
              <a:rPr lang="en-US" altLang="en-US" sz="1200"/>
              <a:t> % of GDP</a:t>
            </a:r>
            <a:endParaRPr lang="en-US" sz="1200"/>
          </a:p>
        </p:txBody>
      </p:sp>
      <p:sp>
        <p:nvSpPr>
          <p:cNvPr id="45" name="Text Placeholder 10">
            <a:extLst>
              <a:ext uri="{FF2B5EF4-FFF2-40B4-BE49-F238E27FC236}">
                <a16:creationId xmlns:a16="http://schemas.microsoft.com/office/drawing/2014/main" id="{189C2038-6924-EE92-4916-B46C3A41E4CE}"/>
              </a:ext>
            </a:extLst>
          </p:cNvPr>
          <p:cNvSpPr txBox="1">
            <a:spLocks/>
          </p:cNvSpPr>
          <p:nvPr>
            <p:custDataLst>
              <p:tags r:id="rId24"/>
            </p:custDataLst>
          </p:nvPr>
        </p:nvSpPr>
        <p:spPr bwMode="gray">
          <a:xfrm>
            <a:off x="4141788" y="2541588"/>
            <a:ext cx="106045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CE562823-71BF-4C96-8484-518835D68C14}" type="datetime'0''''''''''.''''''''''''''2''3'''''''''''''''">
              <a:rPr lang="en-US" altLang="en-US" sz="1200" smtClean="0"/>
              <a:pPr marL="0" indent="0" algn="ctr">
                <a:spcBef>
                  <a:spcPct val="0"/>
                </a:spcBef>
                <a:spcAft>
                  <a:spcPct val="0"/>
                </a:spcAft>
                <a:buNone/>
              </a:pPr>
              <a:t>0.23</a:t>
            </a:fld>
            <a:r>
              <a:rPr lang="en-US" altLang="en-US" sz="1200"/>
              <a:t> % of GDP</a:t>
            </a:r>
            <a:endParaRPr lang="en-US" sz="1200"/>
          </a:p>
        </p:txBody>
      </p:sp>
      <p:sp>
        <p:nvSpPr>
          <p:cNvPr id="46" name="Text Placeholder 10">
            <a:extLst>
              <a:ext uri="{FF2B5EF4-FFF2-40B4-BE49-F238E27FC236}">
                <a16:creationId xmlns:a16="http://schemas.microsoft.com/office/drawing/2014/main" id="{2E2005B4-3DB4-6D4B-E2FE-DA75EDC18A01}"/>
              </a:ext>
            </a:extLst>
          </p:cNvPr>
          <p:cNvSpPr txBox="1">
            <a:spLocks/>
          </p:cNvSpPr>
          <p:nvPr>
            <p:custDataLst>
              <p:tags r:id="rId25"/>
            </p:custDataLst>
          </p:nvPr>
        </p:nvSpPr>
        <p:spPr bwMode="gray">
          <a:xfrm>
            <a:off x="5467350" y="3294063"/>
            <a:ext cx="106045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EA13DCF4-BBFE-4876-933B-ED153519F199}" type="datetime'''''''0.''18'''''''''''''''''''''''''''">
              <a:rPr lang="en-US" altLang="en-US" sz="1200" smtClean="0"/>
              <a:pPr marL="0" indent="0" algn="ctr">
                <a:spcBef>
                  <a:spcPct val="0"/>
                </a:spcBef>
                <a:spcAft>
                  <a:spcPct val="0"/>
                </a:spcAft>
                <a:buNone/>
              </a:pPr>
              <a:t>0.18</a:t>
            </a:fld>
            <a:r>
              <a:rPr lang="en-US" altLang="en-US" sz="1200"/>
              <a:t> % of GDP</a:t>
            </a:r>
            <a:endParaRPr lang="en-US" sz="1200"/>
          </a:p>
        </p:txBody>
      </p:sp>
      <p:sp>
        <p:nvSpPr>
          <p:cNvPr id="47" name="Text Placeholder 10">
            <a:extLst>
              <a:ext uri="{FF2B5EF4-FFF2-40B4-BE49-F238E27FC236}">
                <a16:creationId xmlns:a16="http://schemas.microsoft.com/office/drawing/2014/main" id="{4F543478-6AC8-D8A9-F06F-21670FE9005D}"/>
              </a:ext>
            </a:extLst>
          </p:cNvPr>
          <p:cNvSpPr txBox="1">
            <a:spLocks/>
          </p:cNvSpPr>
          <p:nvPr>
            <p:custDataLst>
              <p:tags r:id="rId26"/>
            </p:custDataLst>
          </p:nvPr>
        </p:nvSpPr>
        <p:spPr bwMode="gray">
          <a:xfrm>
            <a:off x="6791325" y="3567113"/>
            <a:ext cx="106045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FA4CF42E-69EF-428B-83FA-FE60A6F50F92}" type="datetime'''''''''0''''.''''''''1''''''''6'''">
              <a:rPr lang="en-US" altLang="en-US" sz="1200" smtClean="0"/>
              <a:pPr marL="0" indent="0" algn="ctr">
                <a:spcBef>
                  <a:spcPct val="0"/>
                </a:spcBef>
                <a:spcAft>
                  <a:spcPct val="0"/>
                </a:spcAft>
                <a:buNone/>
              </a:pPr>
              <a:t>0.16</a:t>
            </a:fld>
            <a:r>
              <a:rPr lang="en-US" altLang="en-US" sz="1200"/>
              <a:t> % of GDP</a:t>
            </a:r>
            <a:endParaRPr lang="en-US" sz="1200"/>
          </a:p>
        </p:txBody>
      </p:sp>
      <p:sp>
        <p:nvSpPr>
          <p:cNvPr id="9" name="Text Placeholder 10">
            <a:extLst>
              <a:ext uri="{FF2B5EF4-FFF2-40B4-BE49-F238E27FC236}">
                <a16:creationId xmlns:a16="http://schemas.microsoft.com/office/drawing/2014/main" id="{115DFB91-512B-3844-A114-92FBEDCA92F2}"/>
              </a:ext>
            </a:extLst>
          </p:cNvPr>
          <p:cNvSpPr>
            <a:spLocks/>
          </p:cNvSpPr>
          <p:nvPr>
            <p:custDataLst>
              <p:tags r:id="rId27"/>
            </p:custDataLst>
          </p:nvPr>
        </p:nvSpPr>
        <p:spPr bwMode="gray">
          <a:xfrm>
            <a:off x="2076450" y="4677479"/>
            <a:ext cx="263525" cy="182563"/>
          </a:xfrm>
          <a:prstGeom prst="rect">
            <a:avLst/>
          </a:prstGeom>
          <a:solidFill>
            <a:schemeClr val="accent5"/>
          </a:solidFill>
          <a:ln>
            <a:noFill/>
          </a:ln>
          <a:effec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14E041F6-E9EA-4880-B5E9-15C7EBE57049}" type="datetime'''''''''''''''''''''6''''''''''%'">
              <a:rPr lang="en-US" altLang="en-US" sz="1200" smtClean="0">
                <a:solidFill>
                  <a:schemeClr val="bg1"/>
                </a:solidFill>
                <a:effectLst/>
              </a:rPr>
              <a:pPr marL="0" lvl="0" indent="0" algn="ctr">
                <a:spcBef>
                  <a:spcPct val="0"/>
                </a:spcBef>
                <a:spcAft>
                  <a:spcPct val="0"/>
                </a:spcAft>
                <a:buNone/>
              </a:pPr>
              <a:t>6%</a:t>
            </a:fld>
            <a:endParaRPr lang="en-US" sz="1200">
              <a:solidFill>
                <a:schemeClr val="bg1"/>
              </a:solidFill>
            </a:endParaRPr>
          </a:p>
        </p:txBody>
      </p:sp>
      <p:sp>
        <p:nvSpPr>
          <p:cNvPr id="139" name="Rectangle 138">
            <a:extLst>
              <a:ext uri="{FF2B5EF4-FFF2-40B4-BE49-F238E27FC236}">
                <a16:creationId xmlns:a16="http://schemas.microsoft.com/office/drawing/2014/main" id="{388E6C84-C410-7BB7-A556-7D48B6D4FB78}"/>
              </a:ext>
            </a:extLst>
          </p:cNvPr>
          <p:cNvSpPr/>
          <p:nvPr>
            <p:custDataLst>
              <p:tags r:id="rId28"/>
            </p:custDataLst>
          </p:nvPr>
        </p:nvSpPr>
        <p:spPr bwMode="auto">
          <a:xfrm>
            <a:off x="7275513" y="2618492"/>
            <a:ext cx="179388" cy="133350"/>
          </a:xfrm>
          <a:prstGeom prst="rect">
            <a:avLst/>
          </a:prstGeom>
          <a:solidFill>
            <a:schemeClr val="accent1"/>
          </a:solidFill>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140" name="Rectangle 139">
            <a:extLst>
              <a:ext uri="{FF2B5EF4-FFF2-40B4-BE49-F238E27FC236}">
                <a16:creationId xmlns:a16="http://schemas.microsoft.com/office/drawing/2014/main" id="{CC147A25-B83E-903B-8E5D-5601E8529628}"/>
              </a:ext>
            </a:extLst>
          </p:cNvPr>
          <p:cNvSpPr/>
          <p:nvPr>
            <p:custDataLst>
              <p:tags r:id="rId29"/>
            </p:custDataLst>
          </p:nvPr>
        </p:nvSpPr>
        <p:spPr bwMode="auto">
          <a:xfrm>
            <a:off x="7275513" y="2821692"/>
            <a:ext cx="179388" cy="133350"/>
          </a:xfrm>
          <a:prstGeom prst="rect">
            <a:avLst/>
          </a:prstGeom>
          <a:solidFill>
            <a:schemeClr val="accent2"/>
          </a:solidFill>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141" name="Rectangle 140">
            <a:extLst>
              <a:ext uri="{FF2B5EF4-FFF2-40B4-BE49-F238E27FC236}">
                <a16:creationId xmlns:a16="http://schemas.microsoft.com/office/drawing/2014/main" id="{044E14D1-A872-5E22-DC66-1E4A91C5FA67}"/>
              </a:ext>
            </a:extLst>
          </p:cNvPr>
          <p:cNvSpPr/>
          <p:nvPr>
            <p:custDataLst>
              <p:tags r:id="rId30"/>
            </p:custDataLst>
          </p:nvPr>
        </p:nvSpPr>
        <p:spPr bwMode="auto">
          <a:xfrm>
            <a:off x="7275513" y="3024892"/>
            <a:ext cx="179388" cy="133350"/>
          </a:xfrm>
          <a:prstGeom prst="rect">
            <a:avLst/>
          </a:prstGeom>
          <a:solidFill>
            <a:schemeClr val="accent5"/>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135" name="Text Placeholder 10">
            <a:extLst>
              <a:ext uri="{FF2B5EF4-FFF2-40B4-BE49-F238E27FC236}">
                <a16:creationId xmlns:a16="http://schemas.microsoft.com/office/drawing/2014/main" id="{12623443-7543-65BF-56C5-DD5800F5FC81}"/>
              </a:ext>
            </a:extLst>
          </p:cNvPr>
          <p:cNvSpPr txBox="1">
            <a:spLocks/>
          </p:cNvSpPr>
          <p:nvPr>
            <p:custDataLst>
              <p:tags r:id="rId31"/>
            </p:custDataLst>
          </p:nvPr>
        </p:nvSpPr>
        <p:spPr bwMode="auto">
          <a:xfrm>
            <a:off x="7505700" y="2613729"/>
            <a:ext cx="117951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31D1A09D-6EFE-4673-A617-5AD944916DBB}" type="datetime'T''''''''e''c''''''h''n''''''''ica''l/E''qu''''''''ipme''nt'">
              <a:rPr lang="en-US" altLang="en-US" sz="1000" smtClean="0"/>
              <a:pPr marL="0" indent="0">
                <a:spcBef>
                  <a:spcPct val="0"/>
                </a:spcBef>
                <a:spcAft>
                  <a:spcPct val="0"/>
                </a:spcAft>
                <a:buNone/>
              </a:pPr>
              <a:t>Technical/Equipment</a:t>
            </a:fld>
            <a:endParaRPr lang="en-US" sz="1000"/>
          </a:p>
        </p:txBody>
      </p:sp>
      <p:sp>
        <p:nvSpPr>
          <p:cNvPr id="137" name="Text Placeholder 10">
            <a:extLst>
              <a:ext uri="{FF2B5EF4-FFF2-40B4-BE49-F238E27FC236}">
                <a16:creationId xmlns:a16="http://schemas.microsoft.com/office/drawing/2014/main" id="{ACA56F26-217D-60FE-42F2-F67D29EFB460}"/>
              </a:ext>
            </a:extLst>
          </p:cNvPr>
          <p:cNvSpPr txBox="1">
            <a:spLocks/>
          </p:cNvSpPr>
          <p:nvPr>
            <p:custDataLst>
              <p:tags r:id="rId32"/>
            </p:custDataLst>
          </p:nvPr>
        </p:nvSpPr>
        <p:spPr bwMode="auto">
          <a:xfrm>
            <a:off x="7505700" y="2816929"/>
            <a:ext cx="407988"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5C13B10A-B2E3-4FF3-BC00-25FE497752E8}" type="datetime'H''uma''''''''''''''''''''''''''''''''n'''''">
              <a:rPr lang="en-US" altLang="en-US" sz="1000" smtClean="0"/>
              <a:pPr marL="0" indent="0">
                <a:spcBef>
                  <a:spcPct val="0"/>
                </a:spcBef>
                <a:spcAft>
                  <a:spcPct val="0"/>
                </a:spcAft>
                <a:buNone/>
              </a:pPr>
              <a:t>Human</a:t>
            </a:fld>
            <a:endParaRPr lang="en-US" sz="1000"/>
          </a:p>
        </p:txBody>
      </p:sp>
      <p:sp>
        <p:nvSpPr>
          <p:cNvPr id="138" name="Text Placeholder 10">
            <a:extLst>
              <a:ext uri="{FF2B5EF4-FFF2-40B4-BE49-F238E27FC236}">
                <a16:creationId xmlns:a16="http://schemas.microsoft.com/office/drawing/2014/main" id="{396255EC-D735-2F9D-2CB3-4573D3C897D0}"/>
              </a:ext>
            </a:extLst>
          </p:cNvPr>
          <p:cNvSpPr txBox="1">
            <a:spLocks/>
          </p:cNvSpPr>
          <p:nvPr>
            <p:custDataLst>
              <p:tags r:id="rId33"/>
            </p:custDataLst>
          </p:nvPr>
        </p:nvSpPr>
        <p:spPr bwMode="auto">
          <a:xfrm>
            <a:off x="7505700" y="3020129"/>
            <a:ext cx="37941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39E1E5EE-5AE7-40C1-8179-5F120195F2AB}" type="datetime'''N''a''''''''''t''u''''''''''''''''''r''''e'''''''''''">
              <a:rPr lang="en-US" altLang="en-US" sz="1000" smtClean="0"/>
              <a:pPr marL="0" indent="0">
                <a:spcBef>
                  <a:spcPct val="0"/>
                </a:spcBef>
                <a:spcAft>
                  <a:spcPct val="0"/>
                </a:spcAft>
                <a:buNone/>
              </a:pPr>
              <a:t>Nature</a:t>
            </a:fld>
            <a:endParaRPr lang="en-US" sz="1000"/>
          </a:p>
        </p:txBody>
      </p:sp>
      <p:sp>
        <p:nvSpPr>
          <p:cNvPr id="14" name="TextBox 13">
            <a:extLst>
              <a:ext uri="{FF2B5EF4-FFF2-40B4-BE49-F238E27FC236}">
                <a16:creationId xmlns:a16="http://schemas.microsoft.com/office/drawing/2014/main" id="{F67A29EF-EAE9-FD3C-B85D-A265083246C2}"/>
              </a:ext>
            </a:extLst>
          </p:cNvPr>
          <p:cNvSpPr txBox="1"/>
          <p:nvPr/>
        </p:nvSpPr>
        <p:spPr bwMode="gray">
          <a:xfrm>
            <a:off x="1552575" y="5980030"/>
            <a:ext cx="1105849" cy="430887"/>
          </a:xfrm>
          <a:prstGeom prst="rect">
            <a:avLst/>
          </a:prstGeom>
          <a:noFill/>
        </p:spPr>
        <p:txBody>
          <a:bodyPr wrap="square" lIns="137160" tIns="137160" rIns="274320" bIns="137160" rtlCol="0">
            <a:spAutoFit/>
          </a:bodyPr>
          <a:lstStyle/>
          <a:p>
            <a:pPr marL="0" indent="0" algn="l">
              <a:spcBef>
                <a:spcPts val="600"/>
              </a:spcBef>
              <a:spcAft>
                <a:spcPts val="600"/>
              </a:spcAft>
              <a:buNone/>
            </a:pPr>
            <a:r>
              <a:rPr lang="en-US" sz="1000" b="1"/>
              <a:t>$36 Billion</a:t>
            </a:r>
          </a:p>
        </p:txBody>
      </p:sp>
      <p:sp>
        <p:nvSpPr>
          <p:cNvPr id="15" name="TextBox 14">
            <a:extLst>
              <a:ext uri="{FF2B5EF4-FFF2-40B4-BE49-F238E27FC236}">
                <a16:creationId xmlns:a16="http://schemas.microsoft.com/office/drawing/2014/main" id="{22C0610A-54C3-AB7A-09F7-3739AAAFE2F1}"/>
              </a:ext>
            </a:extLst>
          </p:cNvPr>
          <p:cNvSpPr txBox="1"/>
          <p:nvPr/>
        </p:nvSpPr>
        <p:spPr bwMode="gray">
          <a:xfrm>
            <a:off x="2919601" y="5980030"/>
            <a:ext cx="1257367" cy="430887"/>
          </a:xfrm>
          <a:prstGeom prst="rect">
            <a:avLst/>
          </a:prstGeom>
          <a:noFill/>
        </p:spPr>
        <p:txBody>
          <a:bodyPr wrap="square" lIns="137160" tIns="137160" rIns="274320" bIns="137160" rtlCol="0">
            <a:spAutoFit/>
          </a:bodyPr>
          <a:lstStyle/>
          <a:p>
            <a:pPr marL="0" indent="0" algn="l">
              <a:spcBef>
                <a:spcPts val="600"/>
              </a:spcBef>
              <a:spcAft>
                <a:spcPts val="600"/>
              </a:spcAft>
              <a:buNone/>
            </a:pPr>
            <a:r>
              <a:rPr lang="en-US" sz="1000" b="1"/>
              <a:t>$1.3 Billion</a:t>
            </a:r>
          </a:p>
        </p:txBody>
      </p:sp>
      <p:sp>
        <p:nvSpPr>
          <p:cNvPr id="31" name="TextBox 30">
            <a:extLst>
              <a:ext uri="{FF2B5EF4-FFF2-40B4-BE49-F238E27FC236}">
                <a16:creationId xmlns:a16="http://schemas.microsoft.com/office/drawing/2014/main" id="{17A0CB3D-9B1E-0EEE-6975-E669479520B6}"/>
              </a:ext>
            </a:extLst>
          </p:cNvPr>
          <p:cNvSpPr txBox="1"/>
          <p:nvPr/>
        </p:nvSpPr>
        <p:spPr bwMode="gray">
          <a:xfrm>
            <a:off x="4210050" y="5980030"/>
            <a:ext cx="1105849" cy="430887"/>
          </a:xfrm>
          <a:prstGeom prst="rect">
            <a:avLst/>
          </a:prstGeom>
          <a:noFill/>
        </p:spPr>
        <p:txBody>
          <a:bodyPr wrap="square" lIns="137160" tIns="137160" rIns="274320" bIns="137160" rtlCol="0">
            <a:spAutoFit/>
          </a:bodyPr>
          <a:lstStyle/>
          <a:p>
            <a:pPr marL="0" indent="0" algn="l">
              <a:spcBef>
                <a:spcPts val="600"/>
              </a:spcBef>
              <a:spcAft>
                <a:spcPts val="600"/>
              </a:spcAft>
              <a:buNone/>
            </a:pPr>
            <a:r>
              <a:rPr lang="en-US" sz="1000" b="1"/>
              <a:t>$54 Billion</a:t>
            </a:r>
          </a:p>
        </p:txBody>
      </p:sp>
      <p:sp>
        <p:nvSpPr>
          <p:cNvPr id="33" name="TextBox 32">
            <a:extLst>
              <a:ext uri="{FF2B5EF4-FFF2-40B4-BE49-F238E27FC236}">
                <a16:creationId xmlns:a16="http://schemas.microsoft.com/office/drawing/2014/main" id="{18E6B45D-579A-12A8-498D-82F6F3456675}"/>
              </a:ext>
            </a:extLst>
          </p:cNvPr>
          <p:cNvSpPr txBox="1"/>
          <p:nvPr/>
        </p:nvSpPr>
        <p:spPr bwMode="gray">
          <a:xfrm>
            <a:off x="5567552" y="5980030"/>
            <a:ext cx="1105849" cy="430887"/>
          </a:xfrm>
          <a:prstGeom prst="rect">
            <a:avLst/>
          </a:prstGeom>
          <a:noFill/>
        </p:spPr>
        <p:txBody>
          <a:bodyPr wrap="square" lIns="137160" tIns="137160" rIns="274320" bIns="137160" rtlCol="0">
            <a:spAutoFit/>
          </a:bodyPr>
          <a:lstStyle/>
          <a:p>
            <a:pPr marL="0" indent="0" algn="l">
              <a:spcBef>
                <a:spcPts val="600"/>
              </a:spcBef>
              <a:spcAft>
                <a:spcPts val="600"/>
              </a:spcAft>
              <a:buNone/>
            </a:pPr>
            <a:r>
              <a:rPr lang="en-US" sz="1000" b="1"/>
              <a:t>$31 Billion</a:t>
            </a:r>
          </a:p>
        </p:txBody>
      </p:sp>
      <p:sp>
        <p:nvSpPr>
          <p:cNvPr id="34" name="TextBox 33">
            <a:extLst>
              <a:ext uri="{FF2B5EF4-FFF2-40B4-BE49-F238E27FC236}">
                <a16:creationId xmlns:a16="http://schemas.microsoft.com/office/drawing/2014/main" id="{49BD8419-1EE6-3904-4EA3-2E412B19F8AA}"/>
              </a:ext>
            </a:extLst>
          </p:cNvPr>
          <p:cNvSpPr txBox="1"/>
          <p:nvPr/>
        </p:nvSpPr>
        <p:spPr bwMode="gray">
          <a:xfrm>
            <a:off x="6894719" y="5980030"/>
            <a:ext cx="1300728" cy="430887"/>
          </a:xfrm>
          <a:prstGeom prst="rect">
            <a:avLst/>
          </a:prstGeom>
          <a:noFill/>
        </p:spPr>
        <p:txBody>
          <a:bodyPr wrap="square" lIns="137160" tIns="137160" rIns="274320" bIns="137160" rtlCol="0">
            <a:spAutoFit/>
          </a:bodyPr>
          <a:lstStyle/>
          <a:p>
            <a:pPr marL="0" indent="0" algn="l">
              <a:spcBef>
                <a:spcPts val="600"/>
              </a:spcBef>
              <a:spcAft>
                <a:spcPts val="600"/>
              </a:spcAft>
              <a:buNone/>
            </a:pPr>
            <a:r>
              <a:rPr lang="en-US" sz="1000" b="1"/>
              <a:t>$2.4 Billion</a:t>
            </a:r>
          </a:p>
        </p:txBody>
      </p:sp>
      <p:sp>
        <p:nvSpPr>
          <p:cNvPr id="3" name="Pentagon 2">
            <a:extLst>
              <a:ext uri="{FF2B5EF4-FFF2-40B4-BE49-F238E27FC236}">
                <a16:creationId xmlns:a16="http://schemas.microsoft.com/office/drawing/2014/main" id="{5FC102BA-4D1C-BA26-129E-17C7D92036A5}"/>
              </a:ext>
            </a:extLst>
          </p:cNvPr>
          <p:cNvSpPr/>
          <p:nvPr/>
        </p:nvSpPr>
        <p:spPr>
          <a:xfrm>
            <a:off x="0" y="0"/>
            <a:ext cx="1788983" cy="288356"/>
          </a:xfrm>
          <a:prstGeom prst="homePlate">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solidFill>
                <a:effectLst/>
                <a:uLnTx/>
                <a:uFillTx/>
                <a:latin typeface="Arial"/>
                <a:ea typeface="+mn-ea"/>
                <a:cs typeface="+mn-cs"/>
                <a:sym typeface="Arial"/>
              </a:rPr>
              <a:t>Industry Overview</a:t>
            </a:r>
          </a:p>
        </p:txBody>
      </p:sp>
      <p:sp>
        <p:nvSpPr>
          <p:cNvPr id="6" name="Chevron 5">
            <a:extLst>
              <a:ext uri="{FF2B5EF4-FFF2-40B4-BE49-F238E27FC236}">
                <a16:creationId xmlns:a16="http://schemas.microsoft.com/office/drawing/2014/main" id="{D060FE87-289A-AD85-9E4C-D5EFA7496D6C}"/>
              </a:ext>
            </a:extLst>
          </p:cNvPr>
          <p:cNvSpPr/>
          <p:nvPr/>
        </p:nvSpPr>
        <p:spPr>
          <a:xfrm>
            <a:off x="1690648"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Optimize</a:t>
            </a:r>
          </a:p>
        </p:txBody>
      </p:sp>
      <p:sp>
        <p:nvSpPr>
          <p:cNvPr id="8" name="Chevron 7">
            <a:extLst>
              <a:ext uri="{FF2B5EF4-FFF2-40B4-BE49-F238E27FC236}">
                <a16:creationId xmlns:a16="http://schemas.microsoft.com/office/drawing/2014/main" id="{5EB560A4-1F2D-A0DE-2AE9-9E989EC38DFA}"/>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10" name="Chevron 9">
            <a:extLst>
              <a:ext uri="{FF2B5EF4-FFF2-40B4-BE49-F238E27FC236}">
                <a16:creationId xmlns:a16="http://schemas.microsoft.com/office/drawing/2014/main" id="{928A8AD3-85D1-4A40-9E18-DE82ECC1EAA0}"/>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9" name="Chevron 18">
            <a:extLst>
              <a:ext uri="{FF2B5EF4-FFF2-40B4-BE49-F238E27FC236}">
                <a16:creationId xmlns:a16="http://schemas.microsoft.com/office/drawing/2014/main" id="{96C7C45B-8D9D-8E8F-D4C3-F60C347647A2}"/>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20" name="Rectangle 19">
            <a:extLst>
              <a:ext uri="{FF2B5EF4-FFF2-40B4-BE49-F238E27FC236}">
                <a16:creationId xmlns:a16="http://schemas.microsoft.com/office/drawing/2014/main" id="{CAC13480-7860-CC53-C53C-2AE7D58B660C}"/>
              </a:ext>
            </a:extLst>
          </p:cNvPr>
          <p:cNvSpPr/>
          <p:nvPr/>
        </p:nvSpPr>
        <p:spPr>
          <a:xfrm>
            <a:off x="10637520" y="0"/>
            <a:ext cx="1554480" cy="288356"/>
          </a:xfrm>
          <a:prstGeom prst="rect">
            <a:avLst/>
          </a:prstGeom>
          <a:solidFill>
            <a:srgbClr val="00435E"/>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Grid reliability</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
        <p:nvSpPr>
          <p:cNvPr id="2" name="Footer Placeholder 5">
            <a:extLst>
              <a:ext uri="{FF2B5EF4-FFF2-40B4-BE49-F238E27FC236}">
                <a16:creationId xmlns:a16="http://schemas.microsoft.com/office/drawing/2014/main" id="{1FD9B3C0-4A47-5E0F-F8DD-C8620BFB98B0}"/>
              </a:ext>
            </a:extLst>
          </p:cNvPr>
          <p:cNvSpPr>
            <a:spLocks noGrp="1"/>
          </p:cNvSpPr>
          <p:nvPr>
            <p:ph type="ftr" sz="quarter" idx="3"/>
          </p:nvPr>
        </p:nvSpPr>
        <p:spPr>
          <a:xfrm>
            <a:off x="334962" y="6344432"/>
            <a:ext cx="9147241" cy="216706"/>
          </a:xfrm>
        </p:spPr>
        <p:txBody>
          <a:bodyPr/>
          <a:lstStyle/>
          <a:p>
            <a:r>
              <a:rPr lang="en-US" dirty="0">
                <a:solidFill>
                  <a:schemeClr val="tx1"/>
                </a:solidFill>
              </a:rPr>
              <a:t>Sources: </a:t>
            </a:r>
            <a:r>
              <a:rPr lang="en-US" dirty="0">
                <a:solidFill>
                  <a:srgbClr val="45647B"/>
                </a:solidFill>
                <a:hlinkClick r:id="rId39">
                  <a:extLst>
                    <a:ext uri="{A12FA001-AC4F-418D-AE19-62706E023703}">
                      <ahyp:hlinkClr xmlns:ahyp="http://schemas.microsoft.com/office/drawing/2018/hyperlinkcolor" val="tx"/>
                    </a:ext>
                  </a:extLst>
                </a:hlinkClick>
              </a:rPr>
              <a:t>Electricity Grids and Secure Energy Transitions </a:t>
            </a:r>
            <a:r>
              <a:rPr lang="en-US" dirty="0">
                <a:solidFill>
                  <a:schemeClr val="tx1"/>
                </a:solidFill>
              </a:rPr>
              <a:t>(IEA, 2023). </a:t>
            </a:r>
          </a:p>
          <a:p>
            <a:r>
              <a:rPr lang="en-US" dirty="0">
                <a:solidFill>
                  <a:schemeClr val="tx1"/>
                </a:solidFill>
              </a:rPr>
              <a:t>Credit: Christy Wong, Ariela Farchi, and </a:t>
            </a:r>
            <a:r>
              <a:rPr lang="en-US" dirty="0">
                <a:solidFill>
                  <a:srgbClr val="000000"/>
                </a:solidFill>
                <a:hlinkClick r:id="rId40"/>
              </a:rPr>
              <a:t>Gernot Wagner</a:t>
            </a:r>
            <a:r>
              <a:rPr lang="en-US" dirty="0">
                <a:solidFill>
                  <a:srgbClr val="000000"/>
                </a:solidFill>
              </a:rPr>
              <a:t>. </a:t>
            </a:r>
            <a:r>
              <a:rPr lang="en-US" dirty="0">
                <a:hlinkClick r:id="rId41"/>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cs typeface="Arial"/>
            </a:endParaRPr>
          </a:p>
        </p:txBody>
      </p:sp>
    </p:spTree>
    <p:extLst>
      <p:ext uri="{BB962C8B-B14F-4D97-AF65-F5344CB8AC3E}">
        <p14:creationId xmlns:p14="http://schemas.microsoft.com/office/powerpoint/2010/main" val="12982233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CE2D5EAC-B6C1-59BE-C29F-5D465FEACF36}"/>
              </a:ext>
            </a:extLst>
          </p:cNvPr>
          <p:cNvGraphicFramePr>
            <a:graphicFrameLocks/>
          </p:cNvGraphicFramePr>
          <p:nvPr>
            <p:custDataLst>
              <p:tags r:id="rId1"/>
            </p:custDataLst>
            <p:extLst>
              <p:ext uri="{D42A27DB-BD31-4B8C-83A1-F6EECF244321}">
                <p14:modId xmlns:p14="http://schemas.microsoft.com/office/powerpoint/2010/main" val="4201944777"/>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68" imgW="7772400" imgH="10058400" progId="TCLayout.ActiveDocument.1">
                  <p:embed/>
                </p:oleObj>
              </mc:Choice>
              <mc:Fallback>
                <p:oleObj name="thinkcell Slide" r:id="rId68" imgW="7772400" imgH="10058400" progId="TCLayout.ActiveDocument.1">
                  <p:embed/>
                  <p:pic>
                    <p:nvPicPr>
                      <p:cNvPr id="7" name="thinkcell data - do not delete" hidden="1">
                        <a:extLst>
                          <a:ext uri="{FF2B5EF4-FFF2-40B4-BE49-F238E27FC236}">
                            <a16:creationId xmlns:a16="http://schemas.microsoft.com/office/drawing/2014/main" id="{CE2D5EAC-B6C1-59BE-C29F-5D465FEACF36}"/>
                          </a:ext>
                        </a:extLst>
                      </p:cNvPr>
                      <p:cNvPicPr/>
                      <p:nvPr/>
                    </p:nvPicPr>
                    <p:blipFill>
                      <a:blip r:embed="rId69"/>
                      <a:stretch>
                        <a:fillRect/>
                      </a:stretch>
                    </p:blipFill>
                    <p:spPr>
                      <a:xfrm>
                        <a:off x="1588" y="1588"/>
                        <a:ext cx="1227" cy="1588"/>
                      </a:xfrm>
                      <a:prstGeom prst="rect">
                        <a:avLst/>
                      </a:prstGeom>
                    </p:spPr>
                  </p:pic>
                </p:oleObj>
              </mc:Fallback>
            </mc:AlternateContent>
          </a:graphicData>
        </a:graphic>
      </p:graphicFrame>
      <p:sp>
        <p:nvSpPr>
          <p:cNvPr id="2" name="Text Placeholder 1">
            <a:extLst>
              <a:ext uri="{FF2B5EF4-FFF2-40B4-BE49-F238E27FC236}">
                <a16:creationId xmlns:a16="http://schemas.microsoft.com/office/drawing/2014/main" id="{3117F47D-BC44-F423-1C92-59DF025C8D73}"/>
              </a:ext>
            </a:extLst>
          </p:cNvPr>
          <p:cNvSpPr>
            <a:spLocks noGrp="1"/>
          </p:cNvSpPr>
          <p:nvPr>
            <p:ph type="body" sz="quarter" idx="14"/>
          </p:nvPr>
        </p:nvSpPr>
        <p:spPr/>
        <p:txBody>
          <a:bodyPr/>
          <a:lstStyle/>
          <a:p>
            <a:pPr marL="0" indent="0">
              <a:spcBef>
                <a:spcPts val="600"/>
              </a:spcBef>
              <a:buNone/>
            </a:pPr>
            <a:r>
              <a:rPr lang="en-US" b="1" dirty="0">
                <a:solidFill>
                  <a:srgbClr val="000000"/>
                </a:solidFill>
              </a:rPr>
              <a:t>Observations</a:t>
            </a:r>
          </a:p>
          <a:p>
            <a:pPr>
              <a:spcBef>
                <a:spcPts val="600"/>
              </a:spcBef>
            </a:pPr>
            <a:r>
              <a:rPr lang="en-US" sz="1050" dirty="0"/>
              <a:t>Connecting capacity to the grid is </a:t>
            </a:r>
            <a:r>
              <a:rPr lang="en-US" sz="1050" b="1" dirty="0"/>
              <a:t>a central obstacle globally, particularly in the US and EU:</a:t>
            </a:r>
            <a:endParaRPr lang="en-US" sz="1050" b="1" dirty="0">
              <a:cs typeface="Arial"/>
            </a:endParaRPr>
          </a:p>
          <a:p>
            <a:pPr lvl="1">
              <a:spcBef>
                <a:spcPts val="600"/>
              </a:spcBef>
            </a:pPr>
            <a:r>
              <a:rPr lang="en-US" b="1" dirty="0"/>
              <a:t>Long feasibility studies </a:t>
            </a:r>
            <a:r>
              <a:rPr lang="en-US" dirty="0"/>
              <a:t>were designed </a:t>
            </a:r>
            <a:r>
              <a:rPr lang="en-US" b="1" dirty="0"/>
              <a:t>when only a few </a:t>
            </a:r>
            <a:r>
              <a:rPr lang="en-US" dirty="0"/>
              <a:t>new coal or gas plants </a:t>
            </a:r>
            <a:r>
              <a:rPr lang="en-US" b="1" dirty="0"/>
              <a:t>were connecting to grid</a:t>
            </a:r>
            <a:endParaRPr lang="en-US" dirty="0">
              <a:cs typeface="Arial"/>
            </a:endParaRPr>
          </a:p>
          <a:p>
            <a:pPr lvl="1">
              <a:spcBef>
                <a:spcPts val="600"/>
              </a:spcBef>
            </a:pPr>
            <a:r>
              <a:rPr lang="en-US" b="1" dirty="0"/>
              <a:t>Grids at maximum capacity </a:t>
            </a:r>
            <a:r>
              <a:rPr lang="en-US" dirty="0"/>
              <a:t>force developers to </a:t>
            </a:r>
            <a:r>
              <a:rPr lang="en-US" b="1" dirty="0"/>
              <a:t>pay for new transmission lines </a:t>
            </a:r>
            <a:r>
              <a:rPr lang="en-US" dirty="0"/>
              <a:t>or </a:t>
            </a:r>
            <a:r>
              <a:rPr lang="en-US" b="1" dirty="0"/>
              <a:t>wait for expansion</a:t>
            </a:r>
            <a:endParaRPr lang="en-US" dirty="0">
              <a:cs typeface="Arial"/>
            </a:endParaRPr>
          </a:p>
          <a:p>
            <a:pPr lvl="1">
              <a:spcBef>
                <a:spcPts val="600"/>
              </a:spcBef>
            </a:pPr>
            <a:r>
              <a:rPr lang="en-US" dirty="0"/>
              <a:t>To reduce delays, FERC now requires </a:t>
            </a:r>
            <a:r>
              <a:rPr lang="en-US" b="1" dirty="0"/>
              <a:t>batch studies </a:t>
            </a:r>
            <a:r>
              <a:rPr lang="en-US" dirty="0"/>
              <a:t>and </a:t>
            </a:r>
            <a:r>
              <a:rPr lang="en-US" b="1" dirty="0"/>
              <a:t>adopts a ‘first ready, first served’ model</a:t>
            </a:r>
            <a:endParaRPr lang="en-US" b="1" dirty="0">
              <a:cs typeface="Arial"/>
            </a:endParaRPr>
          </a:p>
          <a:p>
            <a:pPr>
              <a:spcBef>
                <a:spcPts val="600"/>
              </a:spcBef>
            </a:pPr>
            <a:r>
              <a:rPr lang="en-US" sz="1050" b="1" dirty="0"/>
              <a:t>Queue</a:t>
            </a:r>
            <a:r>
              <a:rPr lang="en-US" sz="1050" dirty="0"/>
              <a:t> volume </a:t>
            </a:r>
            <a:r>
              <a:rPr lang="en-US" sz="1050" b="1" dirty="0"/>
              <a:t>declined</a:t>
            </a:r>
            <a:r>
              <a:rPr lang="en-US" sz="1050" dirty="0"/>
              <a:t> in 2024 &amp; 2025 due to withdrawals, not completions</a:t>
            </a:r>
            <a:endParaRPr lang="en-US" sz="1050" dirty="0">
              <a:cs typeface="Arial"/>
            </a:endParaRPr>
          </a:p>
          <a:p>
            <a:pPr lvl="1">
              <a:spcBef>
                <a:spcPts val="600"/>
              </a:spcBef>
            </a:pPr>
            <a:r>
              <a:rPr lang="en-US" dirty="0"/>
              <a:t>700GW+ in 2024 and 750GW in 2025 as first-ready, first-served cluster study models, capital requirements, and revenue </a:t>
            </a:r>
            <a:r>
              <a:rPr lang="en-US" b="1" dirty="0"/>
              <a:t>models reduced speculation </a:t>
            </a:r>
            <a:endParaRPr lang="en-US" b="1" dirty="0">
              <a:cs typeface="Arial"/>
            </a:endParaRPr>
          </a:p>
          <a:p>
            <a:pPr lvl="1">
              <a:spcBef>
                <a:spcPts val="600"/>
              </a:spcBef>
            </a:pPr>
            <a:r>
              <a:rPr lang="en-US" b="1" dirty="0"/>
              <a:t>Declines </a:t>
            </a:r>
            <a:r>
              <a:rPr lang="en-US" dirty="0"/>
              <a:t>were concentrated in renewables and storage;</a:t>
            </a:r>
            <a:r>
              <a:rPr lang="en-US" b="1" dirty="0"/>
              <a:t> queues have since begun increasing again</a:t>
            </a:r>
            <a:endParaRPr lang="en-US" dirty="0">
              <a:cs typeface="Arial"/>
            </a:endParaRPr>
          </a:p>
        </p:txBody>
      </p:sp>
      <p:sp>
        <p:nvSpPr>
          <p:cNvPr id="3" name="Title 2">
            <a:extLst>
              <a:ext uri="{FF2B5EF4-FFF2-40B4-BE49-F238E27FC236}">
                <a16:creationId xmlns:a16="http://schemas.microsoft.com/office/drawing/2014/main" id="{480170A7-7F81-2827-AC0B-32228D3D205C}"/>
              </a:ext>
            </a:extLst>
          </p:cNvPr>
          <p:cNvSpPr>
            <a:spLocks noGrp="1"/>
          </p:cNvSpPr>
          <p:nvPr>
            <p:ph type="title"/>
          </p:nvPr>
        </p:nvSpPr>
        <p:spPr/>
        <p:txBody>
          <a:bodyPr vert="horz" rIns="91440"/>
          <a:lstStyle/>
          <a:p>
            <a:r>
              <a:rPr lang="en-US" dirty="0"/>
              <a:t>Grid build out and interconnection delays are leading obstacles preventing existing capacity from coming online</a:t>
            </a:r>
          </a:p>
        </p:txBody>
      </p:sp>
      <p:sp>
        <p:nvSpPr>
          <p:cNvPr id="5" name="Text Placeholder 4">
            <a:extLst>
              <a:ext uri="{FF2B5EF4-FFF2-40B4-BE49-F238E27FC236}">
                <a16:creationId xmlns:a16="http://schemas.microsoft.com/office/drawing/2014/main" id="{57E0C4F7-5F6A-9E7B-FAE3-E4B3076A7B5C}"/>
              </a:ext>
            </a:extLst>
          </p:cNvPr>
          <p:cNvSpPr>
            <a:spLocks noGrp="1"/>
          </p:cNvSpPr>
          <p:nvPr>
            <p:ph type="body" sz="quarter" idx="13"/>
          </p:nvPr>
        </p:nvSpPr>
        <p:spPr/>
        <p:txBody>
          <a:bodyPr/>
          <a:lstStyle/>
          <a:p>
            <a:r>
              <a:rPr lang="en-US" dirty="0">
                <a:solidFill>
                  <a:srgbClr val="000000"/>
                </a:solidFill>
              </a:rPr>
              <a:t>Annual breakdown of US interconnection queues by energy source (GW)</a:t>
            </a:r>
          </a:p>
        </p:txBody>
      </p:sp>
      <p:graphicFrame>
        <p:nvGraphicFramePr>
          <p:cNvPr id="79" name="Chart 78">
            <a:extLst>
              <a:ext uri="{FF2B5EF4-FFF2-40B4-BE49-F238E27FC236}">
                <a16:creationId xmlns:a16="http://schemas.microsoft.com/office/drawing/2014/main" id="{85A5EFBA-D5CA-3BF2-89B2-E08E7A6F300A}"/>
              </a:ext>
            </a:extLst>
          </p:cNvPr>
          <p:cNvGraphicFramePr/>
          <p:nvPr>
            <p:custDataLst>
              <p:tags r:id="rId2"/>
            </p:custDataLst>
            <p:extLst>
              <p:ext uri="{D42A27DB-BD31-4B8C-83A1-F6EECF244321}">
                <p14:modId xmlns:p14="http://schemas.microsoft.com/office/powerpoint/2010/main" val="2093142690"/>
              </p:ext>
            </p:extLst>
          </p:nvPr>
        </p:nvGraphicFramePr>
        <p:xfrm>
          <a:off x="647700" y="2476500"/>
          <a:ext cx="8429625" cy="3489325"/>
        </p:xfrm>
        <a:graphic>
          <a:graphicData uri="http://schemas.openxmlformats.org/drawingml/2006/chart">
            <c:chart xmlns:c="http://schemas.openxmlformats.org/drawingml/2006/chart" xmlns:r="http://schemas.openxmlformats.org/officeDocument/2006/relationships" r:id="rId70"/>
          </a:graphicData>
        </a:graphic>
      </p:graphicFrame>
      <p:sp>
        <p:nvSpPr>
          <p:cNvPr id="9" name="Text Placeholder 10">
            <a:extLst>
              <a:ext uri="{FF2B5EF4-FFF2-40B4-BE49-F238E27FC236}">
                <a16:creationId xmlns:a16="http://schemas.microsoft.com/office/drawing/2014/main" id="{1D021693-8B8C-D72C-3AF7-A50B5B88D118}"/>
              </a:ext>
            </a:extLst>
          </p:cNvPr>
          <p:cNvSpPr>
            <a:spLocks/>
          </p:cNvSpPr>
          <p:nvPr>
            <p:custDataLst>
              <p:tags r:id="rId3"/>
            </p:custDataLst>
          </p:nvPr>
        </p:nvSpPr>
        <p:spPr bwMode="gray">
          <a:xfrm>
            <a:off x="574675" y="5807075"/>
            <a:ext cx="69850" cy="1524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fld id="{420B6459-392D-43C0-9C69-EBCF5C04C245}" type="datetime'''''''''0'''''''''''''''''''''''''''''''''''''''''''''''''''">
              <a:rPr lang="en-US" altLang="en-US" sz="1000" smtClean="0"/>
              <a:pPr marL="0" lvl="0" indent="0" algn="r">
                <a:spcBef>
                  <a:spcPct val="0"/>
                </a:spcBef>
                <a:spcAft>
                  <a:spcPct val="0"/>
                </a:spcAft>
                <a:buNone/>
              </a:pPr>
              <a:t>0</a:t>
            </a:fld>
            <a:endParaRPr lang="en-US" sz="1000"/>
          </a:p>
        </p:txBody>
      </p:sp>
      <p:sp>
        <p:nvSpPr>
          <p:cNvPr id="10" name="Text Placeholder 10">
            <a:extLst>
              <a:ext uri="{FF2B5EF4-FFF2-40B4-BE49-F238E27FC236}">
                <a16:creationId xmlns:a16="http://schemas.microsoft.com/office/drawing/2014/main" id="{C973CD73-EA59-1B41-FCE4-A3134C9F7783}"/>
              </a:ext>
            </a:extLst>
          </p:cNvPr>
          <p:cNvSpPr>
            <a:spLocks/>
          </p:cNvSpPr>
          <p:nvPr>
            <p:custDataLst>
              <p:tags r:id="rId4"/>
            </p:custDataLst>
          </p:nvPr>
        </p:nvSpPr>
        <p:spPr bwMode="gray">
          <a:xfrm>
            <a:off x="434975" y="5475288"/>
            <a:ext cx="209550" cy="1524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fld id="{4B5890F3-24A4-4F05-9602-FCBA14F04FA3}" type="datetime'1''''''''''''''''''0''''''''''''''''''''''''''0'''''''">
              <a:rPr lang="en-US" altLang="en-US" sz="1000" smtClean="0"/>
              <a:pPr marL="0" lvl="0" indent="0" algn="r">
                <a:spcBef>
                  <a:spcPct val="0"/>
                </a:spcBef>
                <a:spcAft>
                  <a:spcPct val="0"/>
                </a:spcAft>
                <a:buNone/>
              </a:pPr>
              <a:t>100</a:t>
            </a:fld>
            <a:endParaRPr lang="en-US" sz="1000"/>
          </a:p>
        </p:txBody>
      </p:sp>
      <p:sp>
        <p:nvSpPr>
          <p:cNvPr id="12" name="Text Placeholder 10">
            <a:extLst>
              <a:ext uri="{FF2B5EF4-FFF2-40B4-BE49-F238E27FC236}">
                <a16:creationId xmlns:a16="http://schemas.microsoft.com/office/drawing/2014/main" id="{98166D28-C90D-9EAA-F42E-0D53518FBABA}"/>
              </a:ext>
            </a:extLst>
          </p:cNvPr>
          <p:cNvSpPr>
            <a:spLocks/>
          </p:cNvSpPr>
          <p:nvPr>
            <p:custDataLst>
              <p:tags r:id="rId5"/>
            </p:custDataLst>
          </p:nvPr>
        </p:nvSpPr>
        <p:spPr bwMode="gray">
          <a:xfrm>
            <a:off x="434975" y="4810125"/>
            <a:ext cx="209550" cy="1524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fld id="{122AAD13-EB0E-47EE-B9EF-963F4443BC70}" type="datetime'''''3''''''''''''''''''''0''''''''''''''0'''''''">
              <a:rPr lang="en-US" altLang="en-US" sz="1000" smtClean="0"/>
              <a:pPr marL="0" lvl="0" indent="0" algn="r">
                <a:spcBef>
                  <a:spcPct val="0"/>
                </a:spcBef>
                <a:spcAft>
                  <a:spcPct val="0"/>
                </a:spcAft>
                <a:buNone/>
              </a:pPr>
              <a:t>300</a:t>
            </a:fld>
            <a:endParaRPr lang="en-US" sz="1000"/>
          </a:p>
        </p:txBody>
      </p:sp>
      <p:sp>
        <p:nvSpPr>
          <p:cNvPr id="13" name="Text Placeholder 10">
            <a:extLst>
              <a:ext uri="{FF2B5EF4-FFF2-40B4-BE49-F238E27FC236}">
                <a16:creationId xmlns:a16="http://schemas.microsoft.com/office/drawing/2014/main" id="{45C660E7-E94B-7215-4EE0-6E5678E6A2AA}"/>
              </a:ext>
            </a:extLst>
          </p:cNvPr>
          <p:cNvSpPr>
            <a:spLocks/>
          </p:cNvSpPr>
          <p:nvPr>
            <p:custDataLst>
              <p:tags r:id="rId6"/>
            </p:custDataLst>
          </p:nvPr>
        </p:nvSpPr>
        <p:spPr bwMode="gray">
          <a:xfrm>
            <a:off x="434975" y="4476750"/>
            <a:ext cx="209550" cy="1524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fld id="{88CED314-4F89-4054-B7CD-34C74BC4DFBA}" type="datetime'''''''''''''''''''''''''''''''''''''''''''''4''0''''''0'''">
              <a:rPr lang="en-US" altLang="en-US" sz="1000" smtClean="0"/>
              <a:pPr marL="0" lvl="0" indent="0" algn="r">
                <a:spcBef>
                  <a:spcPct val="0"/>
                </a:spcBef>
                <a:spcAft>
                  <a:spcPct val="0"/>
                </a:spcAft>
                <a:buNone/>
              </a:pPr>
              <a:t>400</a:t>
            </a:fld>
            <a:endParaRPr lang="en-US" sz="1000"/>
          </a:p>
        </p:txBody>
      </p:sp>
      <p:sp>
        <p:nvSpPr>
          <p:cNvPr id="14" name="Text Placeholder 10">
            <a:extLst>
              <a:ext uri="{FF2B5EF4-FFF2-40B4-BE49-F238E27FC236}">
                <a16:creationId xmlns:a16="http://schemas.microsoft.com/office/drawing/2014/main" id="{D6E0BAEC-8CF1-8D67-E695-2FEC8295E7C9}"/>
              </a:ext>
            </a:extLst>
          </p:cNvPr>
          <p:cNvSpPr>
            <a:spLocks/>
          </p:cNvSpPr>
          <p:nvPr>
            <p:custDataLst>
              <p:tags r:id="rId7"/>
            </p:custDataLst>
          </p:nvPr>
        </p:nvSpPr>
        <p:spPr bwMode="gray">
          <a:xfrm>
            <a:off x="434975" y="4144963"/>
            <a:ext cx="209550" cy="1524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fld id="{F93088FB-9AC5-41C2-BC13-8CACA6111579}" type="datetime'''''''''''''''''''''''''''''''''''''''50''''''''''0'''''''''''">
              <a:rPr lang="en-US" altLang="en-US" sz="1000" smtClean="0"/>
              <a:pPr marL="0" lvl="0" indent="0" algn="r">
                <a:spcBef>
                  <a:spcPct val="0"/>
                </a:spcBef>
                <a:spcAft>
                  <a:spcPct val="0"/>
                </a:spcAft>
                <a:buNone/>
              </a:pPr>
              <a:t>500</a:t>
            </a:fld>
            <a:endParaRPr lang="en-US" sz="1000"/>
          </a:p>
        </p:txBody>
      </p:sp>
      <p:sp>
        <p:nvSpPr>
          <p:cNvPr id="15" name="Text Placeholder 10">
            <a:extLst>
              <a:ext uri="{FF2B5EF4-FFF2-40B4-BE49-F238E27FC236}">
                <a16:creationId xmlns:a16="http://schemas.microsoft.com/office/drawing/2014/main" id="{6C23BDC4-60C6-873D-514B-DDEB38E10505}"/>
              </a:ext>
            </a:extLst>
          </p:cNvPr>
          <p:cNvSpPr>
            <a:spLocks/>
          </p:cNvSpPr>
          <p:nvPr>
            <p:custDataLst>
              <p:tags r:id="rId8"/>
            </p:custDataLst>
          </p:nvPr>
        </p:nvSpPr>
        <p:spPr bwMode="gray">
          <a:xfrm>
            <a:off x="434975" y="3813175"/>
            <a:ext cx="209550" cy="1524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fld id="{BC650ED2-5E5D-4474-A617-DBB863C713B5}" type="datetime'6''''''''''''''''''''''''''''''0''''''''''''''''''0'">
              <a:rPr lang="en-US" altLang="en-US" sz="1000" smtClean="0"/>
              <a:pPr marL="0" lvl="0" indent="0" algn="r">
                <a:spcBef>
                  <a:spcPct val="0"/>
                </a:spcBef>
                <a:spcAft>
                  <a:spcPct val="0"/>
                </a:spcAft>
                <a:buNone/>
              </a:pPr>
              <a:t>600</a:t>
            </a:fld>
            <a:endParaRPr lang="en-US" sz="1000"/>
          </a:p>
        </p:txBody>
      </p:sp>
      <p:sp>
        <p:nvSpPr>
          <p:cNvPr id="16" name="Text Placeholder 10">
            <a:extLst>
              <a:ext uri="{FF2B5EF4-FFF2-40B4-BE49-F238E27FC236}">
                <a16:creationId xmlns:a16="http://schemas.microsoft.com/office/drawing/2014/main" id="{E013A925-7446-4ACA-1848-B0C15242071E}"/>
              </a:ext>
            </a:extLst>
          </p:cNvPr>
          <p:cNvSpPr>
            <a:spLocks/>
          </p:cNvSpPr>
          <p:nvPr>
            <p:custDataLst>
              <p:tags r:id="rId9"/>
            </p:custDataLst>
          </p:nvPr>
        </p:nvSpPr>
        <p:spPr bwMode="gray">
          <a:xfrm>
            <a:off x="434975" y="3479800"/>
            <a:ext cx="209550" cy="1524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fld id="{97EAD45F-5218-46FE-A0C5-0AC884A0918D}" type="datetime'''''''''''''''70''''''''''''''''''0'''''''''''''''">
              <a:rPr lang="en-US" altLang="en-US" sz="1000" smtClean="0"/>
              <a:pPr marL="0" lvl="0" indent="0" algn="r">
                <a:spcBef>
                  <a:spcPct val="0"/>
                </a:spcBef>
                <a:spcAft>
                  <a:spcPct val="0"/>
                </a:spcAft>
                <a:buNone/>
              </a:pPr>
              <a:t>700</a:t>
            </a:fld>
            <a:endParaRPr lang="en-US" sz="1000"/>
          </a:p>
        </p:txBody>
      </p:sp>
      <p:sp>
        <p:nvSpPr>
          <p:cNvPr id="17" name="Text Placeholder 10">
            <a:extLst>
              <a:ext uri="{FF2B5EF4-FFF2-40B4-BE49-F238E27FC236}">
                <a16:creationId xmlns:a16="http://schemas.microsoft.com/office/drawing/2014/main" id="{D0A6A3C5-CB5E-2382-1D2B-A20778711594}"/>
              </a:ext>
            </a:extLst>
          </p:cNvPr>
          <p:cNvSpPr>
            <a:spLocks/>
          </p:cNvSpPr>
          <p:nvPr>
            <p:custDataLst>
              <p:tags r:id="rId10"/>
            </p:custDataLst>
          </p:nvPr>
        </p:nvSpPr>
        <p:spPr bwMode="gray">
          <a:xfrm>
            <a:off x="434975" y="3148013"/>
            <a:ext cx="209550" cy="1524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fld id="{3BFFDD68-8F7C-4DCD-8F58-FF35BC94DEEC}" type="datetime'''''''''''''''''''''''''''''80''0'">
              <a:rPr lang="en-US" altLang="en-US" sz="1000" smtClean="0"/>
              <a:pPr marL="0" lvl="0" indent="0" algn="r">
                <a:spcBef>
                  <a:spcPct val="0"/>
                </a:spcBef>
                <a:spcAft>
                  <a:spcPct val="0"/>
                </a:spcAft>
                <a:buNone/>
              </a:pPr>
              <a:t>800</a:t>
            </a:fld>
            <a:endParaRPr lang="en-US" sz="1000"/>
          </a:p>
        </p:txBody>
      </p:sp>
      <p:sp>
        <p:nvSpPr>
          <p:cNvPr id="18" name="Text Placeholder 10">
            <a:extLst>
              <a:ext uri="{FF2B5EF4-FFF2-40B4-BE49-F238E27FC236}">
                <a16:creationId xmlns:a16="http://schemas.microsoft.com/office/drawing/2014/main" id="{4C1F2644-FB89-7FEE-8560-F41CFF8C4713}"/>
              </a:ext>
            </a:extLst>
          </p:cNvPr>
          <p:cNvSpPr>
            <a:spLocks/>
          </p:cNvSpPr>
          <p:nvPr>
            <p:custDataLst>
              <p:tags r:id="rId11"/>
            </p:custDataLst>
          </p:nvPr>
        </p:nvSpPr>
        <p:spPr bwMode="gray">
          <a:xfrm>
            <a:off x="434975" y="2814638"/>
            <a:ext cx="20955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fld id="{7403CBFF-F149-4870-BCAB-C58A3AC9BAEA}" type="datetime'''''''''''''''''''9''0''''''''''''''''''''''''''''0'''''''">
              <a:rPr lang="en-US" altLang="en-US" sz="1000" smtClean="0"/>
              <a:pPr marL="0" lvl="0" indent="0" algn="r">
                <a:spcBef>
                  <a:spcPct val="0"/>
                </a:spcBef>
                <a:spcAft>
                  <a:spcPct val="0"/>
                </a:spcAft>
                <a:buNone/>
              </a:pPr>
              <a:t>900</a:t>
            </a:fld>
            <a:endParaRPr lang="en-US" sz="1000"/>
          </a:p>
        </p:txBody>
      </p:sp>
      <p:sp>
        <p:nvSpPr>
          <p:cNvPr id="19" name="Text Placeholder 10">
            <a:extLst>
              <a:ext uri="{FF2B5EF4-FFF2-40B4-BE49-F238E27FC236}">
                <a16:creationId xmlns:a16="http://schemas.microsoft.com/office/drawing/2014/main" id="{23BE0D1C-8627-2BD9-CDEC-0D722CBB8CC7}"/>
              </a:ext>
            </a:extLst>
          </p:cNvPr>
          <p:cNvSpPr>
            <a:spLocks/>
          </p:cNvSpPr>
          <p:nvPr>
            <p:custDataLst>
              <p:tags r:id="rId12"/>
            </p:custDataLst>
          </p:nvPr>
        </p:nvSpPr>
        <p:spPr bwMode="gray">
          <a:xfrm>
            <a:off x="330200" y="2482850"/>
            <a:ext cx="3143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fld id="{F9A3DD3C-2E3B-4D30-87E6-D070451A203B}" type="datetime'''''''''''''1'''''''',''''''''''0''''0''''''''''0'''''''''''''">
              <a:rPr lang="en-US" altLang="en-US" sz="1000" smtClean="0"/>
              <a:pPr marL="0" lvl="0" indent="0" algn="r">
                <a:spcBef>
                  <a:spcPct val="0"/>
                </a:spcBef>
                <a:spcAft>
                  <a:spcPct val="0"/>
                </a:spcAft>
                <a:buNone/>
              </a:pPr>
              <a:t>1,000</a:t>
            </a:fld>
            <a:endParaRPr lang="en-US" sz="1000"/>
          </a:p>
        </p:txBody>
      </p:sp>
      <p:sp>
        <p:nvSpPr>
          <p:cNvPr id="11" name="Text Placeholder 10">
            <a:extLst>
              <a:ext uri="{FF2B5EF4-FFF2-40B4-BE49-F238E27FC236}">
                <a16:creationId xmlns:a16="http://schemas.microsoft.com/office/drawing/2014/main" id="{F97B7BAF-1283-AA5C-AA30-A4E8CD219F05}"/>
              </a:ext>
            </a:extLst>
          </p:cNvPr>
          <p:cNvSpPr>
            <a:spLocks/>
          </p:cNvSpPr>
          <p:nvPr>
            <p:custDataLst>
              <p:tags r:id="rId13"/>
            </p:custDataLst>
          </p:nvPr>
        </p:nvSpPr>
        <p:spPr bwMode="gray">
          <a:xfrm>
            <a:off x="434975" y="5141913"/>
            <a:ext cx="209550" cy="1524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fld id="{55D3C69E-06E3-4F63-AC5E-56A1F3AEA57F}" type="datetime'2''''''''0''''''''''''''''''''''''''0'''''''''''''''''''">
              <a:rPr lang="en-US" altLang="en-US" sz="1000" smtClean="0"/>
              <a:pPr marL="0" lvl="0" indent="0" algn="r">
                <a:spcBef>
                  <a:spcPct val="0"/>
                </a:spcBef>
                <a:spcAft>
                  <a:spcPct val="0"/>
                </a:spcAft>
                <a:buNone/>
              </a:pPr>
              <a:t>200</a:t>
            </a:fld>
            <a:endParaRPr lang="en-US" sz="1000"/>
          </a:p>
        </p:txBody>
      </p:sp>
      <p:sp>
        <p:nvSpPr>
          <p:cNvPr id="34" name="Text Placeholder 10">
            <a:extLst>
              <a:ext uri="{FF2B5EF4-FFF2-40B4-BE49-F238E27FC236}">
                <a16:creationId xmlns:a16="http://schemas.microsoft.com/office/drawing/2014/main" id="{DE17C15B-C743-43D2-526F-8051142C730A}"/>
              </a:ext>
            </a:extLst>
          </p:cNvPr>
          <p:cNvSpPr>
            <a:spLocks/>
          </p:cNvSpPr>
          <p:nvPr>
            <p:custDataLst>
              <p:tags r:id="rId14"/>
            </p:custDataLst>
          </p:nvPr>
        </p:nvSpPr>
        <p:spPr bwMode="auto">
          <a:xfrm>
            <a:off x="7324725" y="5926138"/>
            <a:ext cx="292100" cy="1524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rtlCol="0" anchor="t">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FEDC3968-C4C9-49AA-B93A-5739C774A36C}" type="datetime'''''''''2''''''''''''''''''''''''''0''''2''''''''2'''''">
              <a:rPr lang="en-US" altLang="en-US" sz="1000" smtClean="0"/>
              <a:pPr marL="0" lvl="0" indent="0" algn="ctr">
                <a:spcBef>
                  <a:spcPct val="0"/>
                </a:spcBef>
                <a:spcAft>
                  <a:spcPct val="0"/>
                </a:spcAft>
                <a:buNone/>
              </a:pPr>
              <a:t>2022</a:t>
            </a:fld>
            <a:endParaRPr lang="en-US" sz="1000"/>
          </a:p>
        </p:txBody>
      </p:sp>
      <p:sp>
        <p:nvSpPr>
          <p:cNvPr id="33" name="Text Placeholder 10">
            <a:extLst>
              <a:ext uri="{FF2B5EF4-FFF2-40B4-BE49-F238E27FC236}">
                <a16:creationId xmlns:a16="http://schemas.microsoft.com/office/drawing/2014/main" id="{97C26F38-7738-9C1A-AEDC-6D13E9496B43}"/>
              </a:ext>
            </a:extLst>
          </p:cNvPr>
          <p:cNvSpPr>
            <a:spLocks/>
          </p:cNvSpPr>
          <p:nvPr>
            <p:custDataLst>
              <p:tags r:id="rId15"/>
            </p:custDataLst>
          </p:nvPr>
        </p:nvSpPr>
        <p:spPr bwMode="auto">
          <a:xfrm>
            <a:off x="6889750" y="5926138"/>
            <a:ext cx="292100" cy="1524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rtlCol="0" anchor="t">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B2A36FBA-C6EB-4062-B2FC-DC7DF55AFBF7}" type="datetime'''''''2''''''''0''''''''''''''21'''''''''''">
              <a:rPr lang="en-US" altLang="en-US" sz="1000" smtClean="0"/>
              <a:pPr marL="0" lvl="0" indent="0" algn="ctr">
                <a:spcBef>
                  <a:spcPct val="0"/>
                </a:spcBef>
                <a:spcAft>
                  <a:spcPct val="0"/>
                </a:spcAft>
                <a:buNone/>
              </a:pPr>
              <a:t>2021</a:t>
            </a:fld>
            <a:endParaRPr lang="en-US" sz="1000"/>
          </a:p>
        </p:txBody>
      </p:sp>
      <p:sp>
        <p:nvSpPr>
          <p:cNvPr id="22" name="Text Placeholder 10">
            <a:extLst>
              <a:ext uri="{FF2B5EF4-FFF2-40B4-BE49-F238E27FC236}">
                <a16:creationId xmlns:a16="http://schemas.microsoft.com/office/drawing/2014/main" id="{9D5719FD-F256-4EB8-F305-E0C5999C9909}"/>
              </a:ext>
            </a:extLst>
          </p:cNvPr>
          <p:cNvSpPr>
            <a:spLocks/>
          </p:cNvSpPr>
          <p:nvPr>
            <p:custDataLst>
              <p:tags r:id="rId16"/>
            </p:custDataLst>
          </p:nvPr>
        </p:nvSpPr>
        <p:spPr bwMode="auto">
          <a:xfrm>
            <a:off x="2105025" y="5926138"/>
            <a:ext cx="292100" cy="1524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rtlCol="0" anchor="t">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4B20E7C1-06F7-4466-853F-3293A4367270}" type="datetime'''''''''2''''''''''01''''''''''''0'''''">
              <a:rPr lang="en-US" altLang="en-US" sz="1000" smtClean="0"/>
              <a:pPr marL="0" lvl="0" indent="0" algn="ctr">
                <a:spcBef>
                  <a:spcPct val="0"/>
                </a:spcBef>
                <a:spcAft>
                  <a:spcPct val="0"/>
                </a:spcAft>
                <a:buNone/>
              </a:pPr>
              <a:t>2010</a:t>
            </a:fld>
            <a:endParaRPr lang="en-US" sz="1000"/>
          </a:p>
        </p:txBody>
      </p:sp>
      <p:sp>
        <p:nvSpPr>
          <p:cNvPr id="23" name="Text Placeholder 10">
            <a:extLst>
              <a:ext uri="{FF2B5EF4-FFF2-40B4-BE49-F238E27FC236}">
                <a16:creationId xmlns:a16="http://schemas.microsoft.com/office/drawing/2014/main" id="{64C3F310-0690-D732-AA0E-A390D2D51AB6}"/>
              </a:ext>
            </a:extLst>
          </p:cNvPr>
          <p:cNvSpPr>
            <a:spLocks/>
          </p:cNvSpPr>
          <p:nvPr>
            <p:custDataLst>
              <p:tags r:id="rId17"/>
            </p:custDataLst>
          </p:nvPr>
        </p:nvSpPr>
        <p:spPr bwMode="auto">
          <a:xfrm>
            <a:off x="2540000" y="5926138"/>
            <a:ext cx="292100" cy="1524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rtlCol="0" anchor="t">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1A19AC0B-5E4B-45C3-963B-904B06BC33AF}" type="datetime'''''''''''2''''''''''0''''''''1''''1'''''''''''''''">
              <a:rPr lang="en-US" altLang="en-US" sz="1000" smtClean="0"/>
              <a:pPr marL="0" lvl="0" indent="0" algn="ctr">
                <a:spcBef>
                  <a:spcPct val="0"/>
                </a:spcBef>
                <a:spcAft>
                  <a:spcPct val="0"/>
                </a:spcAft>
                <a:buNone/>
              </a:pPr>
              <a:t>2011</a:t>
            </a:fld>
            <a:endParaRPr lang="en-US" sz="1000"/>
          </a:p>
        </p:txBody>
      </p:sp>
      <p:sp>
        <p:nvSpPr>
          <p:cNvPr id="24" name="Text Placeholder 10">
            <a:extLst>
              <a:ext uri="{FF2B5EF4-FFF2-40B4-BE49-F238E27FC236}">
                <a16:creationId xmlns:a16="http://schemas.microsoft.com/office/drawing/2014/main" id="{19815686-BE98-DD2D-D550-187DB143F99E}"/>
              </a:ext>
            </a:extLst>
          </p:cNvPr>
          <p:cNvSpPr>
            <a:spLocks/>
          </p:cNvSpPr>
          <p:nvPr>
            <p:custDataLst>
              <p:tags r:id="rId18"/>
            </p:custDataLst>
          </p:nvPr>
        </p:nvSpPr>
        <p:spPr bwMode="auto">
          <a:xfrm>
            <a:off x="2974975" y="5926138"/>
            <a:ext cx="292100" cy="1524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rtlCol="0" anchor="t">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13B48AB2-4D59-4610-BFF4-E10CC3C3C8A8}" type="datetime'''''''''20''''''''''''''''''''''''''1''2'''''''''">
              <a:rPr lang="en-US" altLang="en-US" sz="1000" smtClean="0"/>
              <a:pPr marL="0" lvl="0" indent="0" algn="ctr">
                <a:spcBef>
                  <a:spcPct val="0"/>
                </a:spcBef>
                <a:spcAft>
                  <a:spcPct val="0"/>
                </a:spcAft>
                <a:buNone/>
              </a:pPr>
              <a:t>2012</a:t>
            </a:fld>
            <a:endParaRPr lang="en-US" sz="1000"/>
          </a:p>
        </p:txBody>
      </p:sp>
      <p:sp>
        <p:nvSpPr>
          <p:cNvPr id="25" name="Text Placeholder 10">
            <a:extLst>
              <a:ext uri="{FF2B5EF4-FFF2-40B4-BE49-F238E27FC236}">
                <a16:creationId xmlns:a16="http://schemas.microsoft.com/office/drawing/2014/main" id="{90604CE7-1AA9-62F5-E0BA-25723E5459C8}"/>
              </a:ext>
            </a:extLst>
          </p:cNvPr>
          <p:cNvSpPr>
            <a:spLocks/>
          </p:cNvSpPr>
          <p:nvPr>
            <p:custDataLst>
              <p:tags r:id="rId19"/>
            </p:custDataLst>
          </p:nvPr>
        </p:nvSpPr>
        <p:spPr bwMode="auto">
          <a:xfrm>
            <a:off x="3409950" y="5926138"/>
            <a:ext cx="292100" cy="1524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rtlCol="0" anchor="t">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591446F4-D2E2-4939-B38D-8ECF107E79AB}" type="datetime'''''''''''''''''''''2''0''''''''''1''''''''''''''3'''''''">
              <a:rPr lang="en-US" altLang="en-US" sz="1000" smtClean="0"/>
              <a:pPr marL="0" lvl="0" indent="0" algn="ctr">
                <a:spcBef>
                  <a:spcPct val="0"/>
                </a:spcBef>
                <a:spcAft>
                  <a:spcPct val="0"/>
                </a:spcAft>
                <a:buNone/>
              </a:pPr>
              <a:t>2013</a:t>
            </a:fld>
            <a:endParaRPr lang="en-US" sz="1000"/>
          </a:p>
        </p:txBody>
      </p:sp>
      <p:sp>
        <p:nvSpPr>
          <p:cNvPr id="26" name="Text Placeholder 10">
            <a:extLst>
              <a:ext uri="{FF2B5EF4-FFF2-40B4-BE49-F238E27FC236}">
                <a16:creationId xmlns:a16="http://schemas.microsoft.com/office/drawing/2014/main" id="{B609A230-F01B-E6BB-AF2A-121DE2A6708F}"/>
              </a:ext>
            </a:extLst>
          </p:cNvPr>
          <p:cNvSpPr>
            <a:spLocks/>
          </p:cNvSpPr>
          <p:nvPr>
            <p:custDataLst>
              <p:tags r:id="rId20"/>
            </p:custDataLst>
          </p:nvPr>
        </p:nvSpPr>
        <p:spPr bwMode="auto">
          <a:xfrm>
            <a:off x="3844925" y="5926138"/>
            <a:ext cx="292100" cy="1524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rtlCol="0" anchor="t">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1137D885-C811-4F32-B255-E86116550D77}" type="datetime'''''2''''0''1''''''''''''''''''''''''4'''''''''''''''''''''''">
              <a:rPr lang="en-US" altLang="en-US" sz="1000" smtClean="0"/>
              <a:pPr marL="0" lvl="0" indent="0" algn="ctr">
                <a:spcBef>
                  <a:spcPct val="0"/>
                </a:spcBef>
                <a:spcAft>
                  <a:spcPct val="0"/>
                </a:spcAft>
                <a:buNone/>
              </a:pPr>
              <a:t>2014</a:t>
            </a:fld>
            <a:endParaRPr lang="en-US" sz="1000"/>
          </a:p>
        </p:txBody>
      </p:sp>
      <p:sp>
        <p:nvSpPr>
          <p:cNvPr id="27" name="Text Placeholder 10">
            <a:extLst>
              <a:ext uri="{FF2B5EF4-FFF2-40B4-BE49-F238E27FC236}">
                <a16:creationId xmlns:a16="http://schemas.microsoft.com/office/drawing/2014/main" id="{3B4B7137-6387-34E8-F9F8-2E6BA04F3EC3}"/>
              </a:ext>
            </a:extLst>
          </p:cNvPr>
          <p:cNvSpPr>
            <a:spLocks/>
          </p:cNvSpPr>
          <p:nvPr>
            <p:custDataLst>
              <p:tags r:id="rId21"/>
            </p:custDataLst>
          </p:nvPr>
        </p:nvSpPr>
        <p:spPr bwMode="auto">
          <a:xfrm>
            <a:off x="4279900" y="5926138"/>
            <a:ext cx="292100" cy="1524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rtlCol="0" anchor="t">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D78B55DC-26E8-4AFB-9D2C-D2B1910ACA7D}" type="datetime'2''''''''''''''0''''''''''''''''''''''1''''5'''''''''">
              <a:rPr lang="en-US" altLang="en-US" sz="1000" smtClean="0"/>
              <a:pPr marL="0" lvl="0" indent="0" algn="ctr">
                <a:spcBef>
                  <a:spcPct val="0"/>
                </a:spcBef>
                <a:spcAft>
                  <a:spcPct val="0"/>
                </a:spcAft>
                <a:buNone/>
              </a:pPr>
              <a:t>2015</a:t>
            </a:fld>
            <a:endParaRPr lang="en-US" sz="1000"/>
          </a:p>
        </p:txBody>
      </p:sp>
      <p:sp>
        <p:nvSpPr>
          <p:cNvPr id="28" name="Text Placeholder 10">
            <a:extLst>
              <a:ext uri="{FF2B5EF4-FFF2-40B4-BE49-F238E27FC236}">
                <a16:creationId xmlns:a16="http://schemas.microsoft.com/office/drawing/2014/main" id="{72D86446-8141-1DE3-0A3F-1BA160485C48}"/>
              </a:ext>
            </a:extLst>
          </p:cNvPr>
          <p:cNvSpPr>
            <a:spLocks/>
          </p:cNvSpPr>
          <p:nvPr>
            <p:custDataLst>
              <p:tags r:id="rId22"/>
            </p:custDataLst>
          </p:nvPr>
        </p:nvSpPr>
        <p:spPr bwMode="auto">
          <a:xfrm>
            <a:off x="4714875" y="5926138"/>
            <a:ext cx="292100" cy="1524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rtlCol="0" anchor="t">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2313175B-FD28-4AF5-81B2-7666A0998F7F}" type="datetime'''''''2''''''''''''''''0''''1''''''''''''''''''''''''''6'''''">
              <a:rPr lang="en-US" altLang="en-US" sz="1000" smtClean="0"/>
              <a:pPr marL="0" lvl="0" indent="0" algn="ctr">
                <a:spcBef>
                  <a:spcPct val="0"/>
                </a:spcBef>
                <a:spcAft>
                  <a:spcPct val="0"/>
                </a:spcAft>
                <a:buNone/>
              </a:pPr>
              <a:t>2016</a:t>
            </a:fld>
            <a:endParaRPr lang="en-US" sz="1000"/>
          </a:p>
        </p:txBody>
      </p:sp>
      <p:sp>
        <p:nvSpPr>
          <p:cNvPr id="29" name="Text Placeholder 10">
            <a:extLst>
              <a:ext uri="{FF2B5EF4-FFF2-40B4-BE49-F238E27FC236}">
                <a16:creationId xmlns:a16="http://schemas.microsoft.com/office/drawing/2014/main" id="{93EE108C-33BB-2393-AD9F-D6F95B79B698}"/>
              </a:ext>
            </a:extLst>
          </p:cNvPr>
          <p:cNvSpPr>
            <a:spLocks/>
          </p:cNvSpPr>
          <p:nvPr>
            <p:custDataLst>
              <p:tags r:id="rId23"/>
            </p:custDataLst>
          </p:nvPr>
        </p:nvSpPr>
        <p:spPr bwMode="auto">
          <a:xfrm>
            <a:off x="5149850" y="5926138"/>
            <a:ext cx="292100" cy="1524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rtlCol="0" anchor="t">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6CEA5683-44D0-4DC1-8A46-EDE89A12DDC2}" type="datetime'''''''''''''''''''''''''''2''''''01''7'''''''">
              <a:rPr lang="en-US" altLang="en-US" sz="1000" smtClean="0"/>
              <a:pPr marL="0" lvl="0" indent="0" algn="ctr">
                <a:spcBef>
                  <a:spcPct val="0"/>
                </a:spcBef>
                <a:spcAft>
                  <a:spcPct val="0"/>
                </a:spcAft>
                <a:buNone/>
              </a:pPr>
              <a:t>2017</a:t>
            </a:fld>
            <a:endParaRPr lang="en-US" sz="1000"/>
          </a:p>
        </p:txBody>
      </p:sp>
      <p:sp>
        <p:nvSpPr>
          <p:cNvPr id="30" name="Text Placeholder 10">
            <a:extLst>
              <a:ext uri="{FF2B5EF4-FFF2-40B4-BE49-F238E27FC236}">
                <a16:creationId xmlns:a16="http://schemas.microsoft.com/office/drawing/2014/main" id="{BCF8BECD-6DB9-F921-60D2-0B5B96F0B346}"/>
              </a:ext>
            </a:extLst>
          </p:cNvPr>
          <p:cNvSpPr>
            <a:spLocks/>
          </p:cNvSpPr>
          <p:nvPr>
            <p:custDataLst>
              <p:tags r:id="rId24"/>
            </p:custDataLst>
          </p:nvPr>
        </p:nvSpPr>
        <p:spPr bwMode="auto">
          <a:xfrm>
            <a:off x="5584825" y="5926138"/>
            <a:ext cx="292100" cy="1524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rtlCol="0" anchor="t">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A0FFA4D5-A93E-4BBD-BE9B-E2961C463623}" type="datetime'''''''''''2''''''''''''''''''''''''''0''18'''''''''''''''">
              <a:rPr lang="en-US" altLang="en-US" sz="1000" smtClean="0"/>
              <a:pPr marL="0" lvl="0" indent="0" algn="ctr">
                <a:spcBef>
                  <a:spcPct val="0"/>
                </a:spcBef>
                <a:spcAft>
                  <a:spcPct val="0"/>
                </a:spcAft>
                <a:buNone/>
              </a:pPr>
              <a:t>2018</a:t>
            </a:fld>
            <a:endParaRPr lang="en-US" sz="1000"/>
          </a:p>
        </p:txBody>
      </p:sp>
      <p:sp>
        <p:nvSpPr>
          <p:cNvPr id="31" name="Text Placeholder 10">
            <a:extLst>
              <a:ext uri="{FF2B5EF4-FFF2-40B4-BE49-F238E27FC236}">
                <a16:creationId xmlns:a16="http://schemas.microsoft.com/office/drawing/2014/main" id="{B122F6F7-7716-6F5A-1C3B-6CC099904636}"/>
              </a:ext>
            </a:extLst>
          </p:cNvPr>
          <p:cNvSpPr>
            <a:spLocks/>
          </p:cNvSpPr>
          <p:nvPr>
            <p:custDataLst>
              <p:tags r:id="rId25"/>
            </p:custDataLst>
          </p:nvPr>
        </p:nvSpPr>
        <p:spPr bwMode="auto">
          <a:xfrm>
            <a:off x="6019800" y="5926138"/>
            <a:ext cx="292100" cy="1524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rtlCol="0" anchor="t">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53881257-B699-4C3C-BFE9-B264CFDC738C}" type="datetime'''2''''''''''''0''''1''''''''''''''''9'''''''''''''''">
              <a:rPr lang="en-US" altLang="en-US" sz="1000" smtClean="0"/>
              <a:pPr marL="0" lvl="0" indent="0" algn="ctr">
                <a:spcBef>
                  <a:spcPct val="0"/>
                </a:spcBef>
                <a:spcAft>
                  <a:spcPct val="0"/>
                </a:spcAft>
                <a:buNone/>
              </a:pPr>
              <a:t>2019</a:t>
            </a:fld>
            <a:endParaRPr lang="en-US" sz="1000"/>
          </a:p>
        </p:txBody>
      </p:sp>
      <p:sp>
        <p:nvSpPr>
          <p:cNvPr id="32" name="Text Placeholder 10">
            <a:extLst>
              <a:ext uri="{FF2B5EF4-FFF2-40B4-BE49-F238E27FC236}">
                <a16:creationId xmlns:a16="http://schemas.microsoft.com/office/drawing/2014/main" id="{B0FCDF38-CF7D-4500-C523-8839A7F8AA6B}"/>
              </a:ext>
            </a:extLst>
          </p:cNvPr>
          <p:cNvSpPr>
            <a:spLocks/>
          </p:cNvSpPr>
          <p:nvPr>
            <p:custDataLst>
              <p:tags r:id="rId26"/>
            </p:custDataLst>
          </p:nvPr>
        </p:nvSpPr>
        <p:spPr bwMode="auto">
          <a:xfrm>
            <a:off x="6454775" y="5926138"/>
            <a:ext cx="292100" cy="1524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rtlCol="0" anchor="t">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BC52025B-ECDD-42F2-9DC9-832E4391707C}" type="datetime'''''2''''''''''''''''0''''''''2''''''''''''''''0'">
              <a:rPr lang="en-US" altLang="en-US" sz="1000" smtClean="0"/>
              <a:pPr marL="0" lvl="0" indent="0" algn="ctr">
                <a:spcBef>
                  <a:spcPct val="0"/>
                </a:spcBef>
                <a:spcAft>
                  <a:spcPct val="0"/>
                </a:spcAft>
                <a:buNone/>
              </a:pPr>
              <a:t>2020</a:t>
            </a:fld>
            <a:endParaRPr lang="en-US" sz="1000"/>
          </a:p>
        </p:txBody>
      </p:sp>
      <p:sp>
        <p:nvSpPr>
          <p:cNvPr id="20" name="Text Placeholder 10">
            <a:extLst>
              <a:ext uri="{FF2B5EF4-FFF2-40B4-BE49-F238E27FC236}">
                <a16:creationId xmlns:a16="http://schemas.microsoft.com/office/drawing/2014/main" id="{12D250A4-6FD7-E7A9-DD6C-DC491C01F01E}"/>
              </a:ext>
            </a:extLst>
          </p:cNvPr>
          <p:cNvSpPr>
            <a:spLocks/>
          </p:cNvSpPr>
          <p:nvPr>
            <p:custDataLst>
              <p:tags r:id="rId27"/>
            </p:custDataLst>
          </p:nvPr>
        </p:nvSpPr>
        <p:spPr bwMode="auto">
          <a:xfrm>
            <a:off x="1235075" y="5926138"/>
            <a:ext cx="292100" cy="1524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rtlCol="0" anchor="t">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C900F513-7ED2-4881-8958-1309AB2B0513}" type="datetime'''''''''2''''''''''''''''''''''''''0''''''''''08'">
              <a:rPr lang="en-US" altLang="en-US" sz="1000" smtClean="0"/>
              <a:pPr marL="0" lvl="0" indent="0" algn="ctr">
                <a:spcBef>
                  <a:spcPct val="0"/>
                </a:spcBef>
                <a:spcAft>
                  <a:spcPct val="0"/>
                </a:spcAft>
                <a:buNone/>
              </a:pPr>
              <a:t>2008</a:t>
            </a:fld>
            <a:endParaRPr lang="en-US" sz="1000"/>
          </a:p>
        </p:txBody>
      </p:sp>
      <p:sp>
        <p:nvSpPr>
          <p:cNvPr id="45" name="Text Placeholder 10">
            <a:extLst>
              <a:ext uri="{FF2B5EF4-FFF2-40B4-BE49-F238E27FC236}">
                <a16:creationId xmlns:a16="http://schemas.microsoft.com/office/drawing/2014/main" id="{E16696CE-9915-AAF0-444B-C0929658C483}"/>
              </a:ext>
            </a:extLst>
          </p:cNvPr>
          <p:cNvSpPr>
            <a:spLocks/>
          </p:cNvSpPr>
          <p:nvPr>
            <p:custDataLst>
              <p:tags r:id="rId28"/>
            </p:custDataLst>
          </p:nvPr>
        </p:nvSpPr>
        <p:spPr bwMode="auto">
          <a:xfrm>
            <a:off x="800100" y="5926138"/>
            <a:ext cx="292100" cy="1524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rtlCol="0" anchor="t">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5690914D-5BB0-4C14-AABA-47E80BEA3E5B}" type="datetime'2''''''''0''''''''''''''''''''''''''''''''''0''''7'">
              <a:rPr lang="en-US" altLang="en-US" sz="1000" smtClean="0"/>
              <a:pPr marL="0" lvl="0" indent="0" algn="ctr">
                <a:spcBef>
                  <a:spcPct val="0"/>
                </a:spcBef>
                <a:spcAft>
                  <a:spcPct val="0"/>
                </a:spcAft>
                <a:buNone/>
              </a:pPr>
              <a:t>2007</a:t>
            </a:fld>
            <a:endParaRPr lang="en-US" sz="1000"/>
          </a:p>
        </p:txBody>
      </p:sp>
      <p:sp>
        <p:nvSpPr>
          <p:cNvPr id="35" name="Text Placeholder 10">
            <a:extLst>
              <a:ext uri="{FF2B5EF4-FFF2-40B4-BE49-F238E27FC236}">
                <a16:creationId xmlns:a16="http://schemas.microsoft.com/office/drawing/2014/main" id="{93B7315D-B2B9-1264-0ECA-EF5D6043D95D}"/>
              </a:ext>
            </a:extLst>
          </p:cNvPr>
          <p:cNvSpPr>
            <a:spLocks/>
          </p:cNvSpPr>
          <p:nvPr>
            <p:custDataLst>
              <p:tags r:id="rId29"/>
            </p:custDataLst>
          </p:nvPr>
        </p:nvSpPr>
        <p:spPr bwMode="auto">
          <a:xfrm>
            <a:off x="7759700" y="5926138"/>
            <a:ext cx="292100" cy="1524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rtlCol="0" anchor="t">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CA3A35B3-F6F7-4B6B-9CC3-04A94A81556D}" type="datetime'''''''''''20''''''''''''''''''''2''''''''3'''''''''''''''''''">
              <a:rPr lang="en-US" altLang="en-US" sz="1000" smtClean="0"/>
              <a:pPr marL="0" lvl="0" indent="0" algn="ctr">
                <a:spcBef>
                  <a:spcPct val="0"/>
                </a:spcBef>
                <a:spcAft>
                  <a:spcPct val="0"/>
                </a:spcAft>
                <a:buNone/>
              </a:pPr>
              <a:t>2023</a:t>
            </a:fld>
            <a:endParaRPr lang="en-US" sz="1000"/>
          </a:p>
        </p:txBody>
      </p:sp>
      <p:sp>
        <p:nvSpPr>
          <p:cNvPr id="36" name="Text Placeholder 10">
            <a:extLst>
              <a:ext uri="{FF2B5EF4-FFF2-40B4-BE49-F238E27FC236}">
                <a16:creationId xmlns:a16="http://schemas.microsoft.com/office/drawing/2014/main" id="{9228F9AD-D465-69C0-7F99-84447F6F124D}"/>
              </a:ext>
            </a:extLst>
          </p:cNvPr>
          <p:cNvSpPr>
            <a:spLocks/>
          </p:cNvSpPr>
          <p:nvPr>
            <p:custDataLst>
              <p:tags r:id="rId30"/>
            </p:custDataLst>
          </p:nvPr>
        </p:nvSpPr>
        <p:spPr bwMode="auto">
          <a:xfrm>
            <a:off x="8194675" y="5926138"/>
            <a:ext cx="292100" cy="1524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rtlCol="0" anchor="t">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F4C84D9E-22E2-4734-B69C-5039AEFA5A34}" type="datetime'''''''''''''2''''''0''''''''''''''''2''''''''4'">
              <a:rPr lang="en-US" altLang="en-US" sz="1000" smtClean="0"/>
              <a:pPr marL="0" lvl="0" indent="0" algn="ctr">
                <a:spcBef>
                  <a:spcPct val="0"/>
                </a:spcBef>
                <a:spcAft>
                  <a:spcPct val="0"/>
                </a:spcAft>
                <a:buNone/>
              </a:pPr>
              <a:t>2024</a:t>
            </a:fld>
            <a:endParaRPr lang="en-US" sz="1000"/>
          </a:p>
        </p:txBody>
      </p:sp>
      <p:sp>
        <p:nvSpPr>
          <p:cNvPr id="37" name="Text Placeholder 10">
            <a:extLst>
              <a:ext uri="{FF2B5EF4-FFF2-40B4-BE49-F238E27FC236}">
                <a16:creationId xmlns:a16="http://schemas.microsoft.com/office/drawing/2014/main" id="{787629AB-2B37-48BB-2676-025CE805944D}"/>
              </a:ext>
            </a:extLst>
          </p:cNvPr>
          <p:cNvSpPr>
            <a:spLocks/>
          </p:cNvSpPr>
          <p:nvPr>
            <p:custDataLst>
              <p:tags r:id="rId31"/>
            </p:custDataLst>
          </p:nvPr>
        </p:nvSpPr>
        <p:spPr bwMode="auto">
          <a:xfrm>
            <a:off x="8629650" y="5926138"/>
            <a:ext cx="292100" cy="1524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rtlCol="0" anchor="t">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6601E096-01CF-497E-9B3A-E50BD6D839C6}" type="datetime'''''''''2''''''0''''''''''''2''''''''''''''''''''''''''5'">
              <a:rPr lang="en-US" altLang="en-US" sz="1000" smtClean="0"/>
              <a:pPr marL="0" lvl="0" indent="0" algn="ctr">
                <a:spcBef>
                  <a:spcPct val="0"/>
                </a:spcBef>
                <a:spcAft>
                  <a:spcPct val="0"/>
                </a:spcAft>
                <a:buNone/>
              </a:pPr>
              <a:t>2025</a:t>
            </a:fld>
            <a:endParaRPr lang="en-US" sz="1000"/>
          </a:p>
        </p:txBody>
      </p:sp>
      <p:sp>
        <p:nvSpPr>
          <p:cNvPr id="38" name="Text Placeholder 10">
            <a:extLst>
              <a:ext uri="{FF2B5EF4-FFF2-40B4-BE49-F238E27FC236}">
                <a16:creationId xmlns:a16="http://schemas.microsoft.com/office/drawing/2014/main" id="{25FEC996-B964-01A8-7B4F-6B69E04BF1AE}"/>
              </a:ext>
            </a:extLst>
          </p:cNvPr>
          <p:cNvSpPr>
            <a:spLocks/>
          </p:cNvSpPr>
          <p:nvPr>
            <p:custDataLst>
              <p:tags r:id="rId32"/>
            </p:custDataLst>
          </p:nvPr>
        </p:nvSpPr>
        <p:spPr bwMode="gray">
          <a:xfrm>
            <a:off x="823913" y="4848225"/>
            <a:ext cx="244475" cy="152400"/>
          </a:xfrm>
          <a:prstGeom prst="rect">
            <a:avLst/>
          </a:prstGeom>
          <a:noFill/>
          <a:ln>
            <a:noFill/>
          </a:ln>
          <a:effectLst/>
          <a:extLst>
            <a:ext uri="{909E8E84-426E-40DD-AFC4-6F175D3DCCD1}">
              <a14:hiddenFill xmlns:a14="http://schemas.microsoft.com/office/drawing/2010/main">
                <a:solidFill>
                  <a:schemeClr val="bg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AA680855-4C4A-49A0-8343-B75097DFAC80}" type="datetime'''''2''''''''''''''''''''''''''''5''8'''''''''''''''''''">
              <a:rPr lang="en-US" altLang="en-US" sz="1000" smtClean="0"/>
              <a:pPr marL="0" lvl="0" indent="0" algn="ctr">
                <a:spcBef>
                  <a:spcPct val="0"/>
                </a:spcBef>
                <a:spcAft>
                  <a:spcPct val="0"/>
                </a:spcAft>
                <a:buNone/>
              </a:pPr>
              <a:t>258</a:t>
            </a:fld>
            <a:endParaRPr lang="en-US" sz="1000"/>
          </a:p>
        </p:txBody>
      </p:sp>
      <p:sp>
        <p:nvSpPr>
          <p:cNvPr id="39" name="Text Placeholder 10">
            <a:extLst>
              <a:ext uri="{FF2B5EF4-FFF2-40B4-BE49-F238E27FC236}">
                <a16:creationId xmlns:a16="http://schemas.microsoft.com/office/drawing/2014/main" id="{B8CFA957-7780-8E6B-B4D4-837129B331EF}"/>
              </a:ext>
            </a:extLst>
          </p:cNvPr>
          <p:cNvSpPr>
            <a:spLocks/>
          </p:cNvSpPr>
          <p:nvPr>
            <p:custDataLst>
              <p:tags r:id="rId33"/>
            </p:custDataLst>
          </p:nvPr>
        </p:nvSpPr>
        <p:spPr bwMode="gray">
          <a:xfrm>
            <a:off x="1258888" y="5037138"/>
            <a:ext cx="244475" cy="152400"/>
          </a:xfrm>
          <a:prstGeom prst="rect">
            <a:avLst/>
          </a:prstGeom>
          <a:noFill/>
          <a:ln>
            <a:noFill/>
          </a:ln>
          <a:effectLst/>
          <a:extLst>
            <a:ext uri="{909E8E84-426E-40DD-AFC4-6F175D3DCCD1}">
              <a14:hiddenFill xmlns:a14="http://schemas.microsoft.com/office/drawing/2010/main">
                <a:solidFill>
                  <a:schemeClr val="bg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4F11F755-C0B1-4229-A89F-E9BC39C9BBDE}" type="datetime'''''''''''''''''''''''''2''''''''''''''01'''''">
              <a:rPr lang="en-US" altLang="en-US" sz="1000" smtClean="0"/>
              <a:pPr marL="0" lvl="0" indent="0" algn="ctr">
                <a:spcBef>
                  <a:spcPct val="0"/>
                </a:spcBef>
                <a:spcAft>
                  <a:spcPct val="0"/>
                </a:spcAft>
                <a:buNone/>
              </a:pPr>
              <a:t>201</a:t>
            </a:fld>
            <a:endParaRPr lang="en-US" sz="1000"/>
          </a:p>
        </p:txBody>
      </p:sp>
      <p:sp>
        <p:nvSpPr>
          <p:cNvPr id="40" name="Text Placeholder 10">
            <a:extLst>
              <a:ext uri="{FF2B5EF4-FFF2-40B4-BE49-F238E27FC236}">
                <a16:creationId xmlns:a16="http://schemas.microsoft.com/office/drawing/2014/main" id="{1016D9B4-C624-F643-DE18-C7C6CF512179}"/>
              </a:ext>
            </a:extLst>
          </p:cNvPr>
          <p:cNvSpPr>
            <a:spLocks/>
          </p:cNvSpPr>
          <p:nvPr>
            <p:custDataLst>
              <p:tags r:id="rId34"/>
            </p:custDataLst>
          </p:nvPr>
        </p:nvSpPr>
        <p:spPr bwMode="gray">
          <a:xfrm>
            <a:off x="1693863" y="5338763"/>
            <a:ext cx="244475" cy="152400"/>
          </a:xfrm>
          <a:prstGeom prst="rect">
            <a:avLst/>
          </a:prstGeom>
          <a:noFill/>
          <a:ln>
            <a:noFill/>
          </a:ln>
          <a:effectLst/>
          <a:extLst>
            <a:ext uri="{909E8E84-426E-40DD-AFC4-6F175D3DCCD1}">
              <a14:hiddenFill xmlns:a14="http://schemas.microsoft.com/office/drawing/2010/main">
                <a:solidFill>
                  <a:schemeClr val="bg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283123BF-74D2-4678-85A9-A8D6A9AE159E}" type="datetime'''''''''''''''1''1''''''0'">
              <a:rPr lang="en-US" altLang="en-US" sz="1000" smtClean="0"/>
              <a:pPr marL="0" lvl="0" indent="0" algn="ctr">
                <a:spcBef>
                  <a:spcPct val="0"/>
                </a:spcBef>
                <a:spcAft>
                  <a:spcPct val="0"/>
                </a:spcAft>
                <a:buNone/>
              </a:pPr>
              <a:t>110</a:t>
            </a:fld>
            <a:endParaRPr lang="en-US" sz="1000"/>
          </a:p>
        </p:txBody>
      </p:sp>
      <p:sp>
        <p:nvSpPr>
          <p:cNvPr id="41" name="Text Placeholder 10">
            <a:extLst>
              <a:ext uri="{FF2B5EF4-FFF2-40B4-BE49-F238E27FC236}">
                <a16:creationId xmlns:a16="http://schemas.microsoft.com/office/drawing/2014/main" id="{319D7547-FCE3-8227-1B88-5BC72BE688BA}"/>
              </a:ext>
            </a:extLst>
          </p:cNvPr>
          <p:cNvSpPr>
            <a:spLocks/>
          </p:cNvSpPr>
          <p:nvPr>
            <p:custDataLst>
              <p:tags r:id="rId35"/>
            </p:custDataLst>
          </p:nvPr>
        </p:nvSpPr>
        <p:spPr bwMode="gray">
          <a:xfrm>
            <a:off x="2128838" y="5322888"/>
            <a:ext cx="244475" cy="152400"/>
          </a:xfrm>
          <a:prstGeom prst="rect">
            <a:avLst/>
          </a:prstGeom>
          <a:noFill/>
          <a:ln>
            <a:noFill/>
          </a:ln>
          <a:effectLst/>
          <a:extLst>
            <a:ext uri="{909E8E84-426E-40DD-AFC4-6F175D3DCCD1}">
              <a14:hiddenFill xmlns:a14="http://schemas.microsoft.com/office/drawing/2010/main">
                <a:solidFill>
                  <a:schemeClr val="bg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5D4B042D-7E03-4DAB-BD52-FFB869FFC513}" type="datetime'''''1''1''''''''''''''''''''''''''''''''''5'''''">
              <a:rPr lang="en-US" altLang="en-US" sz="1000" smtClean="0"/>
              <a:pPr marL="0" lvl="0" indent="0" algn="ctr">
                <a:spcBef>
                  <a:spcPct val="0"/>
                </a:spcBef>
                <a:spcAft>
                  <a:spcPct val="0"/>
                </a:spcAft>
                <a:buNone/>
              </a:pPr>
              <a:t>115</a:t>
            </a:fld>
            <a:endParaRPr lang="en-US" sz="1000"/>
          </a:p>
        </p:txBody>
      </p:sp>
      <p:sp>
        <p:nvSpPr>
          <p:cNvPr id="42" name="Text Placeholder 10">
            <a:extLst>
              <a:ext uri="{FF2B5EF4-FFF2-40B4-BE49-F238E27FC236}">
                <a16:creationId xmlns:a16="http://schemas.microsoft.com/office/drawing/2014/main" id="{284BAA51-8DDB-7892-6A63-E9C4247A7B49}"/>
              </a:ext>
            </a:extLst>
          </p:cNvPr>
          <p:cNvSpPr>
            <a:spLocks/>
          </p:cNvSpPr>
          <p:nvPr>
            <p:custDataLst>
              <p:tags r:id="rId36"/>
            </p:custDataLst>
          </p:nvPr>
        </p:nvSpPr>
        <p:spPr bwMode="gray">
          <a:xfrm>
            <a:off x="2563813" y="5286375"/>
            <a:ext cx="244475" cy="152400"/>
          </a:xfrm>
          <a:prstGeom prst="rect">
            <a:avLst/>
          </a:prstGeom>
          <a:noFill/>
          <a:ln>
            <a:noFill/>
          </a:ln>
          <a:effectLst/>
          <a:extLst>
            <a:ext uri="{909E8E84-426E-40DD-AFC4-6F175D3DCCD1}">
              <a14:hiddenFill xmlns:a14="http://schemas.microsoft.com/office/drawing/2010/main">
                <a:solidFill>
                  <a:schemeClr val="bg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1E32E38B-CEE8-43DE-80A9-5EDD25BD6F50}" type="datetime'''''''''''''1''''''''''''''''''2''''''''''''''''''''''''''''6'">
              <a:rPr lang="en-US" altLang="en-US" sz="1000" smtClean="0"/>
              <a:pPr marL="0" lvl="0" indent="0" algn="ctr">
                <a:spcBef>
                  <a:spcPct val="0"/>
                </a:spcBef>
                <a:spcAft>
                  <a:spcPct val="0"/>
                </a:spcAft>
                <a:buNone/>
              </a:pPr>
              <a:t>126</a:t>
            </a:fld>
            <a:endParaRPr lang="en-US" sz="1000"/>
          </a:p>
        </p:txBody>
      </p:sp>
      <p:sp>
        <p:nvSpPr>
          <p:cNvPr id="43" name="Text Placeholder 10">
            <a:extLst>
              <a:ext uri="{FF2B5EF4-FFF2-40B4-BE49-F238E27FC236}">
                <a16:creationId xmlns:a16="http://schemas.microsoft.com/office/drawing/2014/main" id="{68E2247A-98D7-A805-6E42-63E5D5BCF015}"/>
              </a:ext>
            </a:extLst>
          </p:cNvPr>
          <p:cNvSpPr>
            <a:spLocks/>
          </p:cNvSpPr>
          <p:nvPr>
            <p:custDataLst>
              <p:tags r:id="rId37"/>
            </p:custDataLst>
          </p:nvPr>
        </p:nvSpPr>
        <p:spPr bwMode="gray">
          <a:xfrm>
            <a:off x="3033713" y="5387975"/>
            <a:ext cx="174625" cy="152400"/>
          </a:xfrm>
          <a:prstGeom prst="rect">
            <a:avLst/>
          </a:prstGeom>
          <a:noFill/>
          <a:ln>
            <a:noFill/>
          </a:ln>
          <a:effectLst/>
          <a:extLst>
            <a:ext uri="{909E8E84-426E-40DD-AFC4-6F175D3DCCD1}">
              <a14:hiddenFill xmlns:a14="http://schemas.microsoft.com/office/drawing/2010/main">
                <a:solidFill>
                  <a:schemeClr val="bg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DFE4F230-5862-4C56-916F-4BC48ADA7A3E}" type="datetime'''''''''''''''''''''9''''''''''''''''''''''''''5'''''''''''''">
              <a:rPr lang="en-US" altLang="en-US" sz="1000" smtClean="0"/>
              <a:pPr marL="0" lvl="0" indent="0" algn="ctr">
                <a:spcBef>
                  <a:spcPct val="0"/>
                </a:spcBef>
                <a:spcAft>
                  <a:spcPct val="0"/>
                </a:spcAft>
                <a:buNone/>
              </a:pPr>
              <a:t>95</a:t>
            </a:fld>
            <a:endParaRPr lang="en-US" sz="1000"/>
          </a:p>
        </p:txBody>
      </p:sp>
      <p:sp>
        <p:nvSpPr>
          <p:cNvPr id="44" name="Text Placeholder 10">
            <a:extLst>
              <a:ext uri="{FF2B5EF4-FFF2-40B4-BE49-F238E27FC236}">
                <a16:creationId xmlns:a16="http://schemas.microsoft.com/office/drawing/2014/main" id="{AF7E06A5-3314-395F-05FB-46ECD1A0CF29}"/>
              </a:ext>
            </a:extLst>
          </p:cNvPr>
          <p:cNvSpPr>
            <a:spLocks/>
          </p:cNvSpPr>
          <p:nvPr>
            <p:custDataLst>
              <p:tags r:id="rId38"/>
            </p:custDataLst>
          </p:nvPr>
        </p:nvSpPr>
        <p:spPr bwMode="gray">
          <a:xfrm>
            <a:off x="3468688" y="5446713"/>
            <a:ext cx="174625" cy="152400"/>
          </a:xfrm>
          <a:prstGeom prst="rect">
            <a:avLst/>
          </a:prstGeom>
          <a:noFill/>
          <a:ln>
            <a:noFill/>
          </a:ln>
          <a:effectLst/>
          <a:extLst>
            <a:ext uri="{909E8E84-426E-40DD-AFC4-6F175D3DCCD1}">
              <a14:hiddenFill xmlns:a14="http://schemas.microsoft.com/office/drawing/2010/main">
                <a:solidFill>
                  <a:schemeClr val="bg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8DFEFC5E-DF0F-4A3E-A05D-50DF6AFE5A78}" type="datetime'7''''''''''''''''8'''''''">
              <a:rPr lang="en-US" altLang="en-US" sz="1000" smtClean="0"/>
              <a:pPr marL="0" lvl="0" indent="0" algn="ctr">
                <a:spcBef>
                  <a:spcPct val="0"/>
                </a:spcBef>
                <a:spcAft>
                  <a:spcPct val="0"/>
                </a:spcAft>
                <a:buNone/>
              </a:pPr>
              <a:t>78</a:t>
            </a:fld>
            <a:endParaRPr lang="en-US" sz="1000"/>
          </a:p>
        </p:txBody>
      </p:sp>
      <p:sp>
        <p:nvSpPr>
          <p:cNvPr id="51" name="Text Placeholder 10">
            <a:extLst>
              <a:ext uri="{FF2B5EF4-FFF2-40B4-BE49-F238E27FC236}">
                <a16:creationId xmlns:a16="http://schemas.microsoft.com/office/drawing/2014/main" id="{E7D4A5EA-9146-7C9C-C512-3BB87560781D}"/>
              </a:ext>
            </a:extLst>
          </p:cNvPr>
          <p:cNvSpPr>
            <a:spLocks/>
          </p:cNvSpPr>
          <p:nvPr>
            <p:custDataLst>
              <p:tags r:id="rId39"/>
            </p:custDataLst>
          </p:nvPr>
        </p:nvSpPr>
        <p:spPr bwMode="gray">
          <a:xfrm>
            <a:off x="3868738" y="5283200"/>
            <a:ext cx="244475" cy="152400"/>
          </a:xfrm>
          <a:prstGeom prst="rect">
            <a:avLst/>
          </a:prstGeom>
          <a:noFill/>
          <a:ln>
            <a:noFill/>
          </a:ln>
          <a:effectLst/>
          <a:extLst>
            <a:ext uri="{909E8E84-426E-40DD-AFC4-6F175D3DCCD1}">
              <a14:hiddenFill xmlns:a14="http://schemas.microsoft.com/office/drawing/2010/main">
                <a:solidFill>
                  <a:schemeClr val="bg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C3C4ACCC-0D76-41C6-BC48-B66B08C072EE}" type="datetime'''''1''''''''''''''''''''''''''2''''''''''''''''7'''''">
              <a:rPr lang="en-US" altLang="en-US" sz="1000" smtClean="0"/>
              <a:pPr marL="0" lvl="0" indent="0" algn="ctr">
                <a:spcBef>
                  <a:spcPct val="0"/>
                </a:spcBef>
                <a:spcAft>
                  <a:spcPct val="0"/>
                </a:spcAft>
                <a:buNone/>
              </a:pPr>
              <a:t>127</a:t>
            </a:fld>
            <a:endParaRPr lang="en-US" sz="1000"/>
          </a:p>
        </p:txBody>
      </p:sp>
      <p:sp>
        <p:nvSpPr>
          <p:cNvPr id="46" name="Text Placeholder 10">
            <a:extLst>
              <a:ext uri="{FF2B5EF4-FFF2-40B4-BE49-F238E27FC236}">
                <a16:creationId xmlns:a16="http://schemas.microsoft.com/office/drawing/2014/main" id="{5F1362B3-FD46-CDC2-5B97-AD1E591A47DD}"/>
              </a:ext>
            </a:extLst>
          </p:cNvPr>
          <p:cNvSpPr>
            <a:spLocks/>
          </p:cNvSpPr>
          <p:nvPr>
            <p:custDataLst>
              <p:tags r:id="rId40"/>
            </p:custDataLst>
          </p:nvPr>
        </p:nvSpPr>
        <p:spPr bwMode="gray">
          <a:xfrm>
            <a:off x="4303713" y="5251450"/>
            <a:ext cx="244475" cy="152400"/>
          </a:xfrm>
          <a:prstGeom prst="rect">
            <a:avLst/>
          </a:prstGeom>
          <a:noFill/>
          <a:ln>
            <a:noFill/>
          </a:ln>
          <a:effectLst/>
          <a:extLst>
            <a:ext uri="{909E8E84-426E-40DD-AFC4-6F175D3DCCD1}">
              <a14:hiddenFill xmlns:a14="http://schemas.microsoft.com/office/drawing/2010/main">
                <a:solidFill>
                  <a:schemeClr val="bg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7749A4F2-46A9-44BD-A97E-AE178D0559B7}" type="datetime'''''''''''''''''''13''''''6'''''''''''''''''''''''''''''''">
              <a:rPr lang="en-US" altLang="en-US" sz="1000" smtClean="0"/>
              <a:pPr marL="0" lvl="0" indent="0" algn="ctr">
                <a:spcBef>
                  <a:spcPct val="0"/>
                </a:spcBef>
                <a:spcAft>
                  <a:spcPct val="0"/>
                </a:spcAft>
                <a:buNone/>
              </a:pPr>
              <a:t>136</a:t>
            </a:fld>
            <a:endParaRPr lang="en-US" sz="1000"/>
          </a:p>
        </p:txBody>
      </p:sp>
      <p:sp>
        <p:nvSpPr>
          <p:cNvPr id="47" name="Text Placeholder 10">
            <a:extLst>
              <a:ext uri="{FF2B5EF4-FFF2-40B4-BE49-F238E27FC236}">
                <a16:creationId xmlns:a16="http://schemas.microsoft.com/office/drawing/2014/main" id="{78AFB538-D0B4-07CB-CCC4-B798A2DC2313}"/>
              </a:ext>
            </a:extLst>
          </p:cNvPr>
          <p:cNvSpPr>
            <a:spLocks/>
          </p:cNvSpPr>
          <p:nvPr>
            <p:custDataLst>
              <p:tags r:id="rId41"/>
            </p:custDataLst>
          </p:nvPr>
        </p:nvSpPr>
        <p:spPr bwMode="gray">
          <a:xfrm>
            <a:off x="4738688" y="5033963"/>
            <a:ext cx="244475" cy="152400"/>
          </a:xfrm>
          <a:prstGeom prst="rect">
            <a:avLst/>
          </a:prstGeom>
          <a:noFill/>
          <a:ln>
            <a:noFill/>
          </a:ln>
          <a:effectLst/>
          <a:extLst>
            <a:ext uri="{909E8E84-426E-40DD-AFC4-6F175D3DCCD1}">
              <a14:hiddenFill xmlns:a14="http://schemas.microsoft.com/office/drawing/2010/main">
                <a:solidFill>
                  <a:schemeClr val="bg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A7CC0BC2-BC5F-4388-915A-F34A6736F3DF}" type="datetime'''''''''''''''''''''2''''''''''0''''2'''">
              <a:rPr lang="en-US" altLang="en-US" sz="1000" smtClean="0"/>
              <a:pPr marL="0" lvl="0" indent="0" algn="ctr">
                <a:spcBef>
                  <a:spcPct val="0"/>
                </a:spcBef>
                <a:spcAft>
                  <a:spcPct val="0"/>
                </a:spcAft>
                <a:buNone/>
              </a:pPr>
              <a:t>202</a:t>
            </a:fld>
            <a:endParaRPr lang="en-US" sz="1000"/>
          </a:p>
        </p:txBody>
      </p:sp>
      <p:sp>
        <p:nvSpPr>
          <p:cNvPr id="48" name="Text Placeholder 10">
            <a:extLst>
              <a:ext uri="{FF2B5EF4-FFF2-40B4-BE49-F238E27FC236}">
                <a16:creationId xmlns:a16="http://schemas.microsoft.com/office/drawing/2014/main" id="{DCAB4421-A466-2E39-6518-73A884A3A8A3}"/>
              </a:ext>
            </a:extLst>
          </p:cNvPr>
          <p:cNvSpPr>
            <a:spLocks/>
          </p:cNvSpPr>
          <p:nvPr>
            <p:custDataLst>
              <p:tags r:id="rId42"/>
            </p:custDataLst>
          </p:nvPr>
        </p:nvSpPr>
        <p:spPr bwMode="gray">
          <a:xfrm>
            <a:off x="5173663" y="4929188"/>
            <a:ext cx="244475" cy="152400"/>
          </a:xfrm>
          <a:prstGeom prst="rect">
            <a:avLst/>
          </a:prstGeom>
          <a:noFill/>
          <a:ln>
            <a:noFill/>
          </a:ln>
          <a:effectLst/>
          <a:extLst>
            <a:ext uri="{909E8E84-426E-40DD-AFC4-6F175D3DCCD1}">
              <a14:hiddenFill xmlns:a14="http://schemas.microsoft.com/office/drawing/2010/main">
                <a:solidFill>
                  <a:schemeClr val="bg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AF2A7C5F-8A05-4C0F-9BCD-D43F3C4376C4}" type="datetime'''''''2''''''3''''''''''''''''''''''''''''''4'''''">
              <a:rPr lang="en-US" altLang="en-US" sz="1000" smtClean="0"/>
              <a:pPr marL="0" lvl="0" indent="0" algn="ctr">
                <a:spcBef>
                  <a:spcPct val="0"/>
                </a:spcBef>
                <a:spcAft>
                  <a:spcPct val="0"/>
                </a:spcAft>
                <a:buNone/>
              </a:pPr>
              <a:t>234</a:t>
            </a:fld>
            <a:endParaRPr lang="en-US" sz="1000"/>
          </a:p>
        </p:txBody>
      </p:sp>
      <p:sp>
        <p:nvSpPr>
          <p:cNvPr id="49" name="Text Placeholder 10">
            <a:extLst>
              <a:ext uri="{FF2B5EF4-FFF2-40B4-BE49-F238E27FC236}">
                <a16:creationId xmlns:a16="http://schemas.microsoft.com/office/drawing/2014/main" id="{97CB1A78-1211-C967-B9CB-FA11ED0C41A7}"/>
              </a:ext>
            </a:extLst>
          </p:cNvPr>
          <p:cNvSpPr>
            <a:spLocks/>
          </p:cNvSpPr>
          <p:nvPr>
            <p:custDataLst>
              <p:tags r:id="rId43"/>
            </p:custDataLst>
          </p:nvPr>
        </p:nvSpPr>
        <p:spPr bwMode="gray">
          <a:xfrm>
            <a:off x="5608638" y="4786313"/>
            <a:ext cx="244475" cy="152400"/>
          </a:xfrm>
          <a:prstGeom prst="rect">
            <a:avLst/>
          </a:prstGeom>
          <a:noFill/>
          <a:ln>
            <a:noFill/>
          </a:ln>
          <a:effectLst/>
          <a:extLst>
            <a:ext uri="{909E8E84-426E-40DD-AFC4-6F175D3DCCD1}">
              <a14:hiddenFill xmlns:a14="http://schemas.microsoft.com/office/drawing/2010/main">
                <a:solidFill>
                  <a:schemeClr val="bg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14DD7472-7210-47A6-BACF-6D41AE2163A9}" type="datetime'''''''''''''2''''''''''''''''7''7'''''''''''''''''''''''''''">
              <a:rPr lang="en-US" altLang="en-US" sz="1000" smtClean="0"/>
              <a:pPr marL="0" lvl="0" indent="0" algn="ctr">
                <a:spcBef>
                  <a:spcPct val="0"/>
                </a:spcBef>
                <a:spcAft>
                  <a:spcPct val="0"/>
                </a:spcAft>
                <a:buNone/>
              </a:pPr>
              <a:t>277</a:t>
            </a:fld>
            <a:endParaRPr lang="en-US" sz="1000"/>
          </a:p>
        </p:txBody>
      </p:sp>
      <p:sp>
        <p:nvSpPr>
          <p:cNvPr id="50" name="Text Placeholder 10">
            <a:extLst>
              <a:ext uri="{FF2B5EF4-FFF2-40B4-BE49-F238E27FC236}">
                <a16:creationId xmlns:a16="http://schemas.microsoft.com/office/drawing/2014/main" id="{AFDA2FFB-EAED-FC06-70A6-F195EB3C022D}"/>
              </a:ext>
            </a:extLst>
          </p:cNvPr>
          <p:cNvSpPr>
            <a:spLocks/>
          </p:cNvSpPr>
          <p:nvPr>
            <p:custDataLst>
              <p:tags r:id="rId44"/>
            </p:custDataLst>
          </p:nvPr>
        </p:nvSpPr>
        <p:spPr bwMode="gray">
          <a:xfrm>
            <a:off x="6043613" y="4724400"/>
            <a:ext cx="244475" cy="152400"/>
          </a:xfrm>
          <a:prstGeom prst="rect">
            <a:avLst/>
          </a:prstGeom>
          <a:noFill/>
          <a:ln>
            <a:noFill/>
          </a:ln>
          <a:effectLst/>
          <a:extLst>
            <a:ext uri="{909E8E84-426E-40DD-AFC4-6F175D3DCCD1}">
              <a14:hiddenFill xmlns:a14="http://schemas.microsoft.com/office/drawing/2010/main">
                <a:solidFill>
                  <a:schemeClr val="bg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0830F82D-5EE4-4F72-9AEC-B11E7E3C0C67}" type="datetime'''''2''''9''''''''''5'''''''''''''''''''''''">
              <a:rPr lang="en-US" altLang="en-US" sz="1000" smtClean="0"/>
              <a:pPr marL="0" lvl="0" indent="0" algn="ctr">
                <a:spcBef>
                  <a:spcPct val="0"/>
                </a:spcBef>
                <a:spcAft>
                  <a:spcPct val="0"/>
                </a:spcAft>
                <a:buNone/>
              </a:pPr>
              <a:t>295</a:t>
            </a:fld>
            <a:endParaRPr lang="en-US" sz="1000"/>
          </a:p>
        </p:txBody>
      </p:sp>
      <p:sp>
        <p:nvSpPr>
          <p:cNvPr id="57" name="Text Placeholder 10">
            <a:extLst>
              <a:ext uri="{FF2B5EF4-FFF2-40B4-BE49-F238E27FC236}">
                <a16:creationId xmlns:a16="http://schemas.microsoft.com/office/drawing/2014/main" id="{FA5FD134-1317-70D3-F660-05067D4D95FC}"/>
              </a:ext>
            </a:extLst>
          </p:cNvPr>
          <p:cNvSpPr>
            <a:spLocks/>
          </p:cNvSpPr>
          <p:nvPr>
            <p:custDataLst>
              <p:tags r:id="rId45"/>
            </p:custDataLst>
          </p:nvPr>
        </p:nvSpPr>
        <p:spPr bwMode="gray">
          <a:xfrm>
            <a:off x="6478588" y="4549775"/>
            <a:ext cx="244475" cy="152400"/>
          </a:xfrm>
          <a:prstGeom prst="rect">
            <a:avLst/>
          </a:prstGeom>
          <a:noFill/>
          <a:ln>
            <a:noFill/>
          </a:ln>
          <a:effectLst/>
          <a:extLst>
            <a:ext uri="{909E8E84-426E-40DD-AFC4-6F175D3DCCD1}">
              <a14:hiddenFill xmlns:a14="http://schemas.microsoft.com/office/drawing/2010/main">
                <a:solidFill>
                  <a:schemeClr val="bg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06164093-4275-40C0-BF61-868855723C75}" type="datetime'3''''''''''''''''''''''''''4''''''''''''''8'''''''">
              <a:rPr lang="en-US" altLang="en-US" sz="1000" smtClean="0"/>
              <a:pPr marL="0" lvl="0" indent="0" algn="ctr">
                <a:spcBef>
                  <a:spcPct val="0"/>
                </a:spcBef>
                <a:spcAft>
                  <a:spcPct val="0"/>
                </a:spcAft>
                <a:buNone/>
              </a:pPr>
              <a:t>348</a:t>
            </a:fld>
            <a:endParaRPr lang="en-US" sz="1000"/>
          </a:p>
        </p:txBody>
      </p:sp>
      <p:sp>
        <p:nvSpPr>
          <p:cNvPr id="52" name="Text Placeholder 10">
            <a:extLst>
              <a:ext uri="{FF2B5EF4-FFF2-40B4-BE49-F238E27FC236}">
                <a16:creationId xmlns:a16="http://schemas.microsoft.com/office/drawing/2014/main" id="{A78C09A2-164C-8090-13EA-6C180A22016B}"/>
              </a:ext>
            </a:extLst>
          </p:cNvPr>
          <p:cNvSpPr>
            <a:spLocks/>
          </p:cNvSpPr>
          <p:nvPr>
            <p:custDataLst>
              <p:tags r:id="rId46"/>
            </p:custDataLst>
          </p:nvPr>
        </p:nvSpPr>
        <p:spPr bwMode="gray">
          <a:xfrm>
            <a:off x="6913563" y="3722688"/>
            <a:ext cx="244475" cy="152400"/>
          </a:xfrm>
          <a:prstGeom prst="rect">
            <a:avLst/>
          </a:prstGeom>
          <a:noFill/>
          <a:ln>
            <a:noFill/>
          </a:ln>
          <a:effectLst/>
          <a:extLst>
            <a:ext uri="{909E8E84-426E-40DD-AFC4-6F175D3DCCD1}">
              <a14:hiddenFill xmlns:a14="http://schemas.microsoft.com/office/drawing/2010/main">
                <a:solidFill>
                  <a:schemeClr val="bg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06387273-8FB0-40E4-801E-7A413D5A6587}" type="datetime'''''''''''''''''''''5''''''''''''''''''''9''''''6'''''">
              <a:rPr lang="en-US" altLang="en-US" sz="1000" smtClean="0"/>
              <a:pPr marL="0" lvl="0" indent="0" algn="ctr">
                <a:spcBef>
                  <a:spcPct val="0"/>
                </a:spcBef>
                <a:spcAft>
                  <a:spcPct val="0"/>
                </a:spcAft>
                <a:buNone/>
              </a:pPr>
              <a:t>596</a:t>
            </a:fld>
            <a:endParaRPr lang="en-US" sz="1000"/>
          </a:p>
        </p:txBody>
      </p:sp>
      <p:sp>
        <p:nvSpPr>
          <p:cNvPr id="53" name="Text Placeholder 10">
            <a:extLst>
              <a:ext uri="{FF2B5EF4-FFF2-40B4-BE49-F238E27FC236}">
                <a16:creationId xmlns:a16="http://schemas.microsoft.com/office/drawing/2014/main" id="{A7DF76C3-72FC-6681-2A09-5B2448CD9CB7}"/>
              </a:ext>
            </a:extLst>
          </p:cNvPr>
          <p:cNvSpPr>
            <a:spLocks/>
          </p:cNvSpPr>
          <p:nvPr>
            <p:custDataLst>
              <p:tags r:id="rId47"/>
            </p:custDataLst>
          </p:nvPr>
        </p:nvSpPr>
        <p:spPr bwMode="gray">
          <a:xfrm>
            <a:off x="7348538" y="3278188"/>
            <a:ext cx="2444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E4D6F005-D052-45BA-BDB7-9AE6082232E5}" type="datetime'''''''''7''''''''''''''''''''''''3''''''''''''0'''''">
              <a:rPr lang="en-US" altLang="en-US" sz="1000" smtClean="0"/>
              <a:pPr marL="0" lvl="0" indent="0" algn="ctr">
                <a:spcBef>
                  <a:spcPct val="0"/>
                </a:spcBef>
                <a:spcAft>
                  <a:spcPct val="0"/>
                </a:spcAft>
                <a:buNone/>
              </a:pPr>
              <a:t>730</a:t>
            </a:fld>
            <a:endParaRPr lang="en-US" sz="1000"/>
          </a:p>
        </p:txBody>
      </p:sp>
      <p:sp>
        <p:nvSpPr>
          <p:cNvPr id="54" name="Text Placeholder 10">
            <a:extLst>
              <a:ext uri="{FF2B5EF4-FFF2-40B4-BE49-F238E27FC236}">
                <a16:creationId xmlns:a16="http://schemas.microsoft.com/office/drawing/2014/main" id="{83F2DF06-107F-175D-0AAD-7C0F64B06DE8}"/>
              </a:ext>
            </a:extLst>
          </p:cNvPr>
          <p:cNvSpPr>
            <a:spLocks/>
          </p:cNvSpPr>
          <p:nvPr>
            <p:custDataLst>
              <p:tags r:id="rId48"/>
            </p:custDataLst>
          </p:nvPr>
        </p:nvSpPr>
        <p:spPr bwMode="gray">
          <a:xfrm>
            <a:off x="7783513" y="2686050"/>
            <a:ext cx="244475" cy="152400"/>
          </a:xfrm>
          <a:prstGeom prst="rect">
            <a:avLst/>
          </a:prstGeom>
          <a:noFill/>
          <a:ln>
            <a:noFill/>
          </a:ln>
          <a:effectLst/>
          <a:extLst>
            <a:ext uri="{909E8E84-426E-40DD-AFC4-6F175D3DCCD1}">
              <a14:hiddenFill xmlns:a14="http://schemas.microsoft.com/office/drawing/2010/main">
                <a:solidFill>
                  <a:schemeClr val="bg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628D805A-F9E2-40F5-A606-5EF7EC9349C8}" type="datetime'''''''''''9''0''''''''''''''8'''''''''''''">
              <a:rPr lang="en-US" altLang="en-US" sz="1000" smtClean="0"/>
              <a:pPr marL="0" lvl="0" indent="0" algn="ctr">
                <a:spcBef>
                  <a:spcPct val="0"/>
                </a:spcBef>
                <a:spcAft>
                  <a:spcPct val="0"/>
                </a:spcAft>
                <a:buNone/>
              </a:pPr>
              <a:t>908</a:t>
            </a:fld>
            <a:endParaRPr lang="en-US" sz="1000"/>
          </a:p>
        </p:txBody>
      </p:sp>
      <p:sp>
        <p:nvSpPr>
          <p:cNvPr id="55" name="Text Placeholder 10">
            <a:extLst>
              <a:ext uri="{FF2B5EF4-FFF2-40B4-BE49-F238E27FC236}">
                <a16:creationId xmlns:a16="http://schemas.microsoft.com/office/drawing/2014/main" id="{AE152AE7-F183-012F-B065-FE8115408135}"/>
              </a:ext>
            </a:extLst>
          </p:cNvPr>
          <p:cNvSpPr>
            <a:spLocks/>
          </p:cNvSpPr>
          <p:nvPr>
            <p:custDataLst>
              <p:tags r:id="rId49"/>
            </p:custDataLst>
          </p:nvPr>
        </p:nvSpPr>
        <p:spPr bwMode="gray">
          <a:xfrm>
            <a:off x="8218488" y="3854450"/>
            <a:ext cx="244475" cy="152400"/>
          </a:xfrm>
          <a:prstGeom prst="rect">
            <a:avLst/>
          </a:prstGeom>
          <a:noFill/>
          <a:ln>
            <a:noFill/>
          </a:ln>
          <a:effectLst/>
          <a:extLst>
            <a:ext uri="{909E8E84-426E-40DD-AFC4-6F175D3DCCD1}">
              <a14:hiddenFill xmlns:a14="http://schemas.microsoft.com/office/drawing/2010/main">
                <a:solidFill>
                  <a:schemeClr val="bg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22FBF869-4203-45AB-AC65-2C92A2446E78}" type="datetime'5''''''''''''5''''''''''''''''''''7'''''''''''''">
              <a:rPr lang="en-US" altLang="en-US" sz="1000" smtClean="0"/>
              <a:pPr marL="0" lvl="0" indent="0" algn="ctr">
                <a:spcBef>
                  <a:spcPct val="0"/>
                </a:spcBef>
                <a:spcAft>
                  <a:spcPct val="0"/>
                </a:spcAft>
                <a:buNone/>
              </a:pPr>
              <a:t>557</a:t>
            </a:fld>
            <a:endParaRPr lang="en-US" sz="1000"/>
          </a:p>
        </p:txBody>
      </p:sp>
      <p:sp>
        <p:nvSpPr>
          <p:cNvPr id="56" name="Text Placeholder 10">
            <a:extLst>
              <a:ext uri="{FF2B5EF4-FFF2-40B4-BE49-F238E27FC236}">
                <a16:creationId xmlns:a16="http://schemas.microsoft.com/office/drawing/2014/main" id="{B0B2297C-2DE2-974E-5A5D-43F23488DFBE}"/>
              </a:ext>
            </a:extLst>
          </p:cNvPr>
          <p:cNvSpPr>
            <a:spLocks/>
          </p:cNvSpPr>
          <p:nvPr>
            <p:custDataLst>
              <p:tags r:id="rId50"/>
            </p:custDataLst>
          </p:nvPr>
        </p:nvSpPr>
        <p:spPr bwMode="gray">
          <a:xfrm>
            <a:off x="8653463" y="3700463"/>
            <a:ext cx="244475" cy="152400"/>
          </a:xfrm>
          <a:prstGeom prst="rect">
            <a:avLst/>
          </a:prstGeom>
          <a:noFill/>
          <a:ln>
            <a:noFill/>
          </a:ln>
          <a:effectLst/>
          <a:extLst>
            <a:ext uri="{909E8E84-426E-40DD-AFC4-6F175D3DCCD1}">
              <a14:hiddenFill xmlns:a14="http://schemas.microsoft.com/office/drawing/2010/main">
                <a:solidFill>
                  <a:schemeClr val="bg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A9E8F306-1367-4895-8F02-31E143473CAC}" type="datetime'''''6''''''''''''''''''''''''0''''3'''''''''''''''''''''''''">
              <a:rPr lang="en-US" altLang="en-US" sz="1000" smtClean="0"/>
              <a:pPr marL="0" lvl="0" indent="0" algn="ctr">
                <a:spcBef>
                  <a:spcPct val="0"/>
                </a:spcBef>
                <a:spcAft>
                  <a:spcPct val="0"/>
                </a:spcAft>
                <a:buNone/>
              </a:pPr>
              <a:t>603</a:t>
            </a:fld>
            <a:endParaRPr lang="en-US" sz="1000"/>
          </a:p>
        </p:txBody>
      </p:sp>
      <p:sp>
        <p:nvSpPr>
          <p:cNvPr id="21" name="Text Placeholder 10">
            <a:extLst>
              <a:ext uri="{FF2B5EF4-FFF2-40B4-BE49-F238E27FC236}">
                <a16:creationId xmlns:a16="http://schemas.microsoft.com/office/drawing/2014/main" id="{9C469BC6-1AFF-D53F-A4BA-62B92C702CC2}"/>
              </a:ext>
            </a:extLst>
          </p:cNvPr>
          <p:cNvSpPr>
            <a:spLocks/>
          </p:cNvSpPr>
          <p:nvPr>
            <p:custDataLst>
              <p:tags r:id="rId51"/>
            </p:custDataLst>
          </p:nvPr>
        </p:nvSpPr>
        <p:spPr bwMode="auto">
          <a:xfrm>
            <a:off x="1670050" y="5926138"/>
            <a:ext cx="292100" cy="1524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rtlCol="0" anchor="t">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72B8597E-E9A9-437C-BCCF-DAC75B26380E}" type="datetime'''''''''''''''''''2''''''''''''''''0''''''''''0''''''''''''9'">
              <a:rPr lang="en-US" altLang="en-US" sz="1000" smtClean="0"/>
              <a:pPr marL="0" lvl="0" indent="0" algn="ctr">
                <a:spcBef>
                  <a:spcPct val="0"/>
                </a:spcBef>
                <a:spcAft>
                  <a:spcPct val="0"/>
                </a:spcAft>
                <a:buNone/>
              </a:pPr>
              <a:t>2009</a:t>
            </a:fld>
            <a:endParaRPr lang="en-US" sz="1000"/>
          </a:p>
        </p:txBody>
      </p:sp>
      <p:sp>
        <p:nvSpPr>
          <p:cNvPr id="58" name="Rectangle 57">
            <a:extLst>
              <a:ext uri="{FF2B5EF4-FFF2-40B4-BE49-F238E27FC236}">
                <a16:creationId xmlns:a16="http://schemas.microsoft.com/office/drawing/2014/main" id="{72230BAE-429C-13F2-08AB-DCD48877C414}"/>
              </a:ext>
            </a:extLst>
          </p:cNvPr>
          <p:cNvSpPr/>
          <p:nvPr>
            <p:custDataLst>
              <p:tags r:id="rId52"/>
            </p:custDataLst>
          </p:nvPr>
        </p:nvSpPr>
        <p:spPr bwMode="auto">
          <a:xfrm>
            <a:off x="381000" y="2228850"/>
            <a:ext cx="179388" cy="133350"/>
          </a:xfrm>
          <a:prstGeom prst="rect">
            <a:avLst/>
          </a:prstGeom>
          <a:solidFill>
            <a:srgbClr val="FDDB0F"/>
          </a:solidFill>
          <a:ln w="3175"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59" name="Rectangle 58">
            <a:extLst>
              <a:ext uri="{FF2B5EF4-FFF2-40B4-BE49-F238E27FC236}">
                <a16:creationId xmlns:a16="http://schemas.microsoft.com/office/drawing/2014/main" id="{D9C42D46-C7D2-9D69-236A-79BAABABE9F8}"/>
              </a:ext>
            </a:extLst>
          </p:cNvPr>
          <p:cNvSpPr/>
          <p:nvPr>
            <p:custDataLst>
              <p:tags r:id="rId53"/>
            </p:custDataLst>
          </p:nvPr>
        </p:nvSpPr>
        <p:spPr bwMode="auto">
          <a:xfrm>
            <a:off x="1008063" y="2228850"/>
            <a:ext cx="179388" cy="133350"/>
          </a:xfrm>
          <a:prstGeom prst="rect">
            <a:avLst/>
          </a:prstGeom>
          <a:solidFill>
            <a:schemeClr val="accent1"/>
          </a:solidFill>
          <a:ln w="3175"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60" name="Rectangle 59">
            <a:extLst>
              <a:ext uri="{FF2B5EF4-FFF2-40B4-BE49-F238E27FC236}">
                <a16:creationId xmlns:a16="http://schemas.microsoft.com/office/drawing/2014/main" id="{6F1F5517-7AB3-CB5A-9A67-96C4A08DBEF1}"/>
              </a:ext>
            </a:extLst>
          </p:cNvPr>
          <p:cNvSpPr/>
          <p:nvPr>
            <p:custDataLst>
              <p:tags r:id="rId54"/>
            </p:custDataLst>
          </p:nvPr>
        </p:nvSpPr>
        <p:spPr bwMode="auto">
          <a:xfrm>
            <a:off x="1628775" y="2228850"/>
            <a:ext cx="179388" cy="133350"/>
          </a:xfrm>
          <a:prstGeom prst="rect">
            <a:avLst/>
          </a:prstGeom>
          <a:solidFill>
            <a:schemeClr val="accent3"/>
          </a:solidFill>
          <a:ln w="3175"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61" name="Rectangle 60">
            <a:extLst>
              <a:ext uri="{FF2B5EF4-FFF2-40B4-BE49-F238E27FC236}">
                <a16:creationId xmlns:a16="http://schemas.microsoft.com/office/drawing/2014/main" id="{F898E3D2-3E84-6067-0EE0-B904A71C04CA}"/>
              </a:ext>
            </a:extLst>
          </p:cNvPr>
          <p:cNvSpPr/>
          <p:nvPr>
            <p:custDataLst>
              <p:tags r:id="rId55"/>
            </p:custDataLst>
          </p:nvPr>
        </p:nvSpPr>
        <p:spPr bwMode="auto">
          <a:xfrm>
            <a:off x="3027363" y="2228850"/>
            <a:ext cx="179388" cy="133350"/>
          </a:xfrm>
          <a:prstGeom prst="rect">
            <a:avLst/>
          </a:prstGeom>
          <a:solidFill>
            <a:schemeClr val="accent4"/>
          </a:solidFill>
          <a:ln w="3175"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62" name="Rectangle 61">
            <a:extLst>
              <a:ext uri="{FF2B5EF4-FFF2-40B4-BE49-F238E27FC236}">
                <a16:creationId xmlns:a16="http://schemas.microsoft.com/office/drawing/2014/main" id="{3CF59147-03B9-9CB2-68C3-27A5790445F6}"/>
              </a:ext>
            </a:extLst>
          </p:cNvPr>
          <p:cNvSpPr/>
          <p:nvPr>
            <p:custDataLst>
              <p:tags r:id="rId56"/>
            </p:custDataLst>
          </p:nvPr>
        </p:nvSpPr>
        <p:spPr bwMode="auto">
          <a:xfrm>
            <a:off x="4670425" y="2228850"/>
            <a:ext cx="179388" cy="133350"/>
          </a:xfrm>
          <a:prstGeom prst="rect">
            <a:avLst/>
          </a:prstGeom>
          <a:solidFill>
            <a:srgbClr val="808080"/>
          </a:solidFill>
          <a:ln w="3175"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63" name="Rectangle 62">
            <a:extLst>
              <a:ext uri="{FF2B5EF4-FFF2-40B4-BE49-F238E27FC236}">
                <a16:creationId xmlns:a16="http://schemas.microsoft.com/office/drawing/2014/main" id="{502A266B-D19F-7B82-3F2F-848C9D6A5C8A}"/>
              </a:ext>
            </a:extLst>
          </p:cNvPr>
          <p:cNvSpPr/>
          <p:nvPr>
            <p:custDataLst>
              <p:tags r:id="rId57"/>
            </p:custDataLst>
          </p:nvPr>
        </p:nvSpPr>
        <p:spPr bwMode="auto">
          <a:xfrm>
            <a:off x="5262563" y="2228850"/>
            <a:ext cx="179388" cy="133350"/>
          </a:xfrm>
          <a:prstGeom prst="rect">
            <a:avLst/>
          </a:prstGeom>
          <a:solidFill>
            <a:srgbClr val="969696"/>
          </a:solidFill>
          <a:ln w="3175"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64" name="Rectangle 63">
            <a:extLst>
              <a:ext uri="{FF2B5EF4-FFF2-40B4-BE49-F238E27FC236}">
                <a16:creationId xmlns:a16="http://schemas.microsoft.com/office/drawing/2014/main" id="{2035D4BA-F882-01E1-62F8-649DCF39B535}"/>
              </a:ext>
            </a:extLst>
          </p:cNvPr>
          <p:cNvSpPr/>
          <p:nvPr>
            <p:custDataLst>
              <p:tags r:id="rId58"/>
            </p:custDataLst>
          </p:nvPr>
        </p:nvSpPr>
        <p:spPr bwMode="auto">
          <a:xfrm>
            <a:off x="5826125" y="2228850"/>
            <a:ext cx="179388" cy="133350"/>
          </a:xfrm>
          <a:prstGeom prst="rect">
            <a:avLst/>
          </a:prstGeom>
          <a:solidFill>
            <a:srgbClr val="6F8DB9"/>
          </a:solidFill>
          <a:ln w="3175" cap="flat" cmpd="sng" algn="ctr">
            <a:solidFill>
              <a:schemeClr val="bg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65" name="Text Placeholder 10">
            <a:extLst>
              <a:ext uri="{FF2B5EF4-FFF2-40B4-BE49-F238E27FC236}">
                <a16:creationId xmlns:a16="http://schemas.microsoft.com/office/drawing/2014/main" id="{DD29DF70-1126-32F0-E238-F3CCB47CAEAE}"/>
              </a:ext>
            </a:extLst>
          </p:cNvPr>
          <p:cNvSpPr>
            <a:spLocks/>
          </p:cNvSpPr>
          <p:nvPr>
            <p:custDataLst>
              <p:tags r:id="rId59"/>
            </p:custDataLst>
          </p:nvPr>
        </p:nvSpPr>
        <p:spPr bwMode="auto">
          <a:xfrm>
            <a:off x="611188" y="2224088"/>
            <a:ext cx="295275" cy="1524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D6C097DC-D3F4-431F-9A9E-14EFE0A4A79A}" type="datetime'''''''''S''ol''''''''''''''''a''''''''r'">
              <a:rPr lang="en-US" altLang="en-US" sz="1000" smtClean="0"/>
              <a:pPr/>
              <a:t>Solar</a:t>
            </a:fld>
            <a:endParaRPr lang="en-US" sz="1000"/>
          </a:p>
        </p:txBody>
      </p:sp>
      <p:sp>
        <p:nvSpPr>
          <p:cNvPr id="66" name="Text Placeholder 10">
            <a:extLst>
              <a:ext uri="{FF2B5EF4-FFF2-40B4-BE49-F238E27FC236}">
                <a16:creationId xmlns:a16="http://schemas.microsoft.com/office/drawing/2014/main" id="{38D38A45-FF64-F62B-3CDB-528FB6BAD533}"/>
              </a:ext>
            </a:extLst>
          </p:cNvPr>
          <p:cNvSpPr>
            <a:spLocks/>
          </p:cNvSpPr>
          <p:nvPr>
            <p:custDataLst>
              <p:tags r:id="rId60"/>
            </p:custDataLst>
          </p:nvPr>
        </p:nvSpPr>
        <p:spPr bwMode="auto">
          <a:xfrm>
            <a:off x="1238250" y="2224088"/>
            <a:ext cx="288925" cy="1524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84124786-AA1A-4F90-958A-40709A85E041}" type="datetime'''''''''''''''''W''''''i''''''''n''''''''d'''">
              <a:rPr lang="en-US" altLang="en-US" sz="1000" smtClean="0"/>
              <a:pPr/>
              <a:t>Wind</a:t>
            </a:fld>
            <a:endParaRPr lang="en-US" sz="1000"/>
          </a:p>
        </p:txBody>
      </p:sp>
      <p:sp>
        <p:nvSpPr>
          <p:cNvPr id="67" name="Text Placeholder 10">
            <a:extLst>
              <a:ext uri="{FF2B5EF4-FFF2-40B4-BE49-F238E27FC236}">
                <a16:creationId xmlns:a16="http://schemas.microsoft.com/office/drawing/2014/main" id="{BEE710CA-D021-A284-232E-01BF6BF922CE}"/>
              </a:ext>
            </a:extLst>
          </p:cNvPr>
          <p:cNvSpPr>
            <a:spLocks/>
          </p:cNvSpPr>
          <p:nvPr>
            <p:custDataLst>
              <p:tags r:id="rId61"/>
            </p:custDataLst>
          </p:nvPr>
        </p:nvSpPr>
        <p:spPr bwMode="auto">
          <a:xfrm>
            <a:off x="1858963" y="2224088"/>
            <a:ext cx="1066800" cy="1524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B6B84D92-EA95-4C54-BE5A-64A77F75ADE8}" type="datetime'''''''Other ''renewa''''''''''''''''''bles'''''''''">
              <a:rPr lang="en-US" altLang="en-US" sz="1000" smtClean="0"/>
              <a:pPr/>
              <a:t>Other renewables</a:t>
            </a:fld>
            <a:r>
              <a:rPr lang="en-US" altLang="en-US" sz="1000"/>
              <a:t>1</a:t>
            </a:r>
            <a:endParaRPr lang="en-US" sz="1000"/>
          </a:p>
        </p:txBody>
      </p:sp>
      <p:sp>
        <p:nvSpPr>
          <p:cNvPr id="68" name="Text Placeholder 10">
            <a:extLst>
              <a:ext uri="{FF2B5EF4-FFF2-40B4-BE49-F238E27FC236}">
                <a16:creationId xmlns:a16="http://schemas.microsoft.com/office/drawing/2014/main" id="{39B76B9C-FDE5-BB9A-EEAE-B7E6877850C8}"/>
              </a:ext>
            </a:extLst>
          </p:cNvPr>
          <p:cNvSpPr>
            <a:spLocks/>
          </p:cNvSpPr>
          <p:nvPr>
            <p:custDataLst>
              <p:tags r:id="rId62"/>
            </p:custDataLst>
          </p:nvPr>
        </p:nvSpPr>
        <p:spPr bwMode="auto">
          <a:xfrm>
            <a:off x="3257550" y="2224088"/>
            <a:ext cx="1311275" cy="1524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r>
              <a:rPr lang="en-US" altLang="en-US" sz="1000"/>
              <a:t>Batteries, other storage</a:t>
            </a:r>
            <a:endParaRPr lang="en-US" sz="1000"/>
          </a:p>
        </p:txBody>
      </p:sp>
      <p:sp>
        <p:nvSpPr>
          <p:cNvPr id="69" name="Text Placeholder 10">
            <a:extLst>
              <a:ext uri="{FF2B5EF4-FFF2-40B4-BE49-F238E27FC236}">
                <a16:creationId xmlns:a16="http://schemas.microsoft.com/office/drawing/2014/main" id="{3A45B7EC-0D75-11F8-C03C-2D3EEB2AF143}"/>
              </a:ext>
            </a:extLst>
          </p:cNvPr>
          <p:cNvSpPr>
            <a:spLocks/>
          </p:cNvSpPr>
          <p:nvPr>
            <p:custDataLst>
              <p:tags r:id="rId63"/>
            </p:custDataLst>
          </p:nvPr>
        </p:nvSpPr>
        <p:spPr bwMode="auto">
          <a:xfrm>
            <a:off x="4900613" y="2224088"/>
            <a:ext cx="260350" cy="1524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3E413065-2159-4C91-A2A9-82FF2DB8D820}" type="datetime'''''C''''''''''''''o''''''''''''''a''''''''''''''''l'''''''">
              <a:rPr lang="en-US" altLang="en-US" sz="1000" smtClean="0"/>
              <a:pPr/>
              <a:t>Coal</a:t>
            </a:fld>
            <a:endParaRPr lang="en-US" sz="1000"/>
          </a:p>
        </p:txBody>
      </p:sp>
      <p:sp>
        <p:nvSpPr>
          <p:cNvPr id="70" name="Text Placeholder 10">
            <a:extLst>
              <a:ext uri="{FF2B5EF4-FFF2-40B4-BE49-F238E27FC236}">
                <a16:creationId xmlns:a16="http://schemas.microsoft.com/office/drawing/2014/main" id="{B87A5BC5-BA78-0CCC-0604-AF2961017D04}"/>
              </a:ext>
            </a:extLst>
          </p:cNvPr>
          <p:cNvSpPr>
            <a:spLocks/>
          </p:cNvSpPr>
          <p:nvPr>
            <p:custDataLst>
              <p:tags r:id="rId64"/>
            </p:custDataLst>
          </p:nvPr>
        </p:nvSpPr>
        <p:spPr bwMode="auto">
          <a:xfrm>
            <a:off x="5492750" y="2224088"/>
            <a:ext cx="231775" cy="1524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25FF8D75-4D7A-4F65-AC9B-F7F5CECD36BD}" type="datetime'''''''''''''''''''''''''''''''G''''''''a''s'''''''''">
              <a:rPr lang="en-US" altLang="en-US" sz="1000" smtClean="0"/>
              <a:pPr/>
              <a:t>Gas</a:t>
            </a:fld>
            <a:endParaRPr lang="en-US" sz="1000"/>
          </a:p>
        </p:txBody>
      </p:sp>
      <p:sp>
        <p:nvSpPr>
          <p:cNvPr id="71" name="Text Placeholder 10">
            <a:extLst>
              <a:ext uri="{FF2B5EF4-FFF2-40B4-BE49-F238E27FC236}">
                <a16:creationId xmlns:a16="http://schemas.microsoft.com/office/drawing/2014/main" id="{0F01DB51-746E-77F7-1A6A-CD9FDFB2F2BB}"/>
              </a:ext>
            </a:extLst>
          </p:cNvPr>
          <p:cNvSpPr>
            <a:spLocks/>
          </p:cNvSpPr>
          <p:nvPr>
            <p:custDataLst>
              <p:tags r:id="rId65"/>
            </p:custDataLst>
          </p:nvPr>
        </p:nvSpPr>
        <p:spPr bwMode="auto">
          <a:xfrm>
            <a:off x="6056313" y="2224088"/>
            <a:ext cx="436563" cy="152400"/>
          </a:xfrm>
          <a:prstGeom prst="rect">
            <a:avLst/>
          </a:prstGeom>
          <a:noFill/>
          <a:ln>
            <a:noFill/>
          </a:ln>
          <a:effectLst/>
          <a:extLst>
            <a:ext uri="{909E8E84-426E-40DD-AFC4-6F175D3DCCD1}">
              <a14:hiddenFill xmlns:a14="http://schemas.microsoft.com/office/drawing/2010/main">
                <a:solidFill>
                  <a:scrgbClr r="0" g="0" b="0"/>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DFB775DC-9755-484B-9BEF-59232A0C2457}" type="datetime'''''''''''''''''Nuc''''''''''''''''l''''''ea''''''''''''r'''''">
              <a:rPr lang="en-US" altLang="en-US" sz="1000" smtClean="0"/>
              <a:pPr/>
              <a:t>Nuclear</a:t>
            </a:fld>
            <a:endParaRPr lang="en-US" sz="1000"/>
          </a:p>
        </p:txBody>
      </p:sp>
      <p:sp>
        <p:nvSpPr>
          <p:cNvPr id="75" name="Speech Bubble: Rectangle 4">
            <a:extLst>
              <a:ext uri="{FF2B5EF4-FFF2-40B4-BE49-F238E27FC236}">
                <a16:creationId xmlns:a16="http://schemas.microsoft.com/office/drawing/2014/main" id="{8EEA00AF-8CD6-F919-003B-6FB890CFD05E}"/>
              </a:ext>
            </a:extLst>
          </p:cNvPr>
          <p:cNvSpPr/>
          <p:nvPr/>
        </p:nvSpPr>
        <p:spPr bwMode="gray">
          <a:xfrm>
            <a:off x="3702050" y="2743024"/>
            <a:ext cx="2769695" cy="888772"/>
          </a:xfrm>
          <a:prstGeom prst="wedgeRectCallout">
            <a:avLst>
              <a:gd name="adj1" fmla="val 85712"/>
              <a:gd name="adj2" fmla="val -1661"/>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r>
              <a:rPr lang="en-US" sz="1200" dirty="0">
                <a:solidFill>
                  <a:schemeClr val="bg1"/>
                </a:solidFill>
              </a:rPr>
              <a:t>Interconnection </a:t>
            </a:r>
            <a:r>
              <a:rPr lang="en-US" sz="1200" b="1" dirty="0">
                <a:solidFill>
                  <a:schemeClr val="bg1"/>
                </a:solidFill>
              </a:rPr>
              <a:t>delays</a:t>
            </a:r>
            <a:r>
              <a:rPr lang="en-US" sz="1200" dirty="0">
                <a:solidFill>
                  <a:schemeClr val="bg1"/>
                </a:solidFill>
              </a:rPr>
              <a:t> </a:t>
            </a:r>
            <a:r>
              <a:rPr lang="en-US" sz="1200" b="1" dirty="0">
                <a:solidFill>
                  <a:schemeClr val="bg1"/>
                </a:solidFill>
              </a:rPr>
              <a:t>risk pushing </a:t>
            </a:r>
            <a:r>
              <a:rPr lang="en-US" sz="1200" dirty="0">
                <a:solidFill>
                  <a:schemeClr val="bg1"/>
                </a:solidFill>
              </a:rPr>
              <a:t>renewables and </a:t>
            </a:r>
            <a:r>
              <a:rPr lang="en-US" sz="1200" b="1" dirty="0">
                <a:solidFill>
                  <a:schemeClr val="bg1"/>
                </a:solidFill>
              </a:rPr>
              <a:t>batteries behind-the-meter</a:t>
            </a:r>
            <a:r>
              <a:rPr lang="en-US" sz="1200" dirty="0">
                <a:solidFill>
                  <a:schemeClr val="bg1"/>
                </a:solidFill>
              </a:rPr>
              <a:t>, effectively losing them as grid-connected assets</a:t>
            </a:r>
          </a:p>
          <a:p>
            <a:pPr algn="ctr"/>
            <a:endParaRPr lang="en-US" sz="1200" dirty="0">
              <a:solidFill>
                <a:schemeClr val="bg1"/>
              </a:solidFill>
              <a:cs typeface="Arial"/>
            </a:endParaRPr>
          </a:p>
        </p:txBody>
      </p:sp>
      <p:sp>
        <p:nvSpPr>
          <p:cNvPr id="6" name="Pentagon 5">
            <a:extLst>
              <a:ext uri="{FF2B5EF4-FFF2-40B4-BE49-F238E27FC236}">
                <a16:creationId xmlns:a16="http://schemas.microsoft.com/office/drawing/2014/main" id="{6CDD1982-4F9F-9EB1-E39A-84F725C32B19}"/>
              </a:ext>
            </a:extLst>
          </p:cNvPr>
          <p:cNvSpPr/>
          <p:nvPr/>
        </p:nvSpPr>
        <p:spPr>
          <a:xfrm>
            <a:off x="0" y="0"/>
            <a:ext cx="1788983" cy="288356"/>
          </a:xfrm>
          <a:prstGeom prst="homePlate">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solidFill>
                <a:effectLst/>
                <a:uLnTx/>
                <a:uFillTx/>
                <a:latin typeface="Arial"/>
                <a:ea typeface="+mn-ea"/>
                <a:cs typeface="+mn-cs"/>
                <a:sym typeface="Arial"/>
              </a:rPr>
              <a:t>Industry Overview</a:t>
            </a:r>
          </a:p>
        </p:txBody>
      </p:sp>
      <p:sp>
        <p:nvSpPr>
          <p:cNvPr id="8" name="Chevron 7">
            <a:extLst>
              <a:ext uri="{FF2B5EF4-FFF2-40B4-BE49-F238E27FC236}">
                <a16:creationId xmlns:a16="http://schemas.microsoft.com/office/drawing/2014/main" id="{82EC83BD-A9EF-A76F-5CE4-2AEDB51E8912}"/>
              </a:ext>
            </a:extLst>
          </p:cNvPr>
          <p:cNvSpPr/>
          <p:nvPr/>
        </p:nvSpPr>
        <p:spPr>
          <a:xfrm>
            <a:off x="1690648"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Optimize</a:t>
            </a:r>
          </a:p>
        </p:txBody>
      </p:sp>
      <p:sp>
        <p:nvSpPr>
          <p:cNvPr id="72" name="Chevron 71">
            <a:extLst>
              <a:ext uri="{FF2B5EF4-FFF2-40B4-BE49-F238E27FC236}">
                <a16:creationId xmlns:a16="http://schemas.microsoft.com/office/drawing/2014/main" id="{28E3DE05-7337-63D6-6FA9-AA32E16E7288}"/>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73" name="Chevron 72">
            <a:extLst>
              <a:ext uri="{FF2B5EF4-FFF2-40B4-BE49-F238E27FC236}">
                <a16:creationId xmlns:a16="http://schemas.microsoft.com/office/drawing/2014/main" id="{EAC2812A-881C-E08F-F3DE-EF3A3D10236A}"/>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76" name="Chevron 75">
            <a:extLst>
              <a:ext uri="{FF2B5EF4-FFF2-40B4-BE49-F238E27FC236}">
                <a16:creationId xmlns:a16="http://schemas.microsoft.com/office/drawing/2014/main" id="{BBC23A33-4E2B-4F26-5E7B-9C0313D5EE47}"/>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82" name="Rectangle 81">
            <a:extLst>
              <a:ext uri="{FF2B5EF4-FFF2-40B4-BE49-F238E27FC236}">
                <a16:creationId xmlns:a16="http://schemas.microsoft.com/office/drawing/2014/main" id="{E03784EA-4926-46DB-8081-1A4A36A0F59E}"/>
              </a:ext>
            </a:extLst>
          </p:cNvPr>
          <p:cNvSpPr/>
          <p:nvPr/>
        </p:nvSpPr>
        <p:spPr>
          <a:xfrm>
            <a:off x="10637520" y="0"/>
            <a:ext cx="1554480" cy="288356"/>
          </a:xfrm>
          <a:prstGeom prst="rect">
            <a:avLst/>
          </a:prstGeom>
          <a:solidFill>
            <a:srgbClr val="00435E"/>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Interconnection backlogs</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
        <p:nvSpPr>
          <p:cNvPr id="4" name="Footer Placeholder 3">
            <a:extLst>
              <a:ext uri="{FF2B5EF4-FFF2-40B4-BE49-F238E27FC236}">
                <a16:creationId xmlns:a16="http://schemas.microsoft.com/office/drawing/2014/main" id="{7D68C327-4FBF-96B0-F431-CC3CD039E845}"/>
              </a:ext>
            </a:extLst>
          </p:cNvPr>
          <p:cNvSpPr>
            <a:spLocks noGrp="1"/>
          </p:cNvSpPr>
          <p:nvPr>
            <p:ph type="ftr" sz="quarter" idx="3"/>
          </p:nvPr>
        </p:nvSpPr>
        <p:spPr>
          <a:xfrm>
            <a:off x="334962" y="6160822"/>
            <a:ext cx="9147241" cy="216706"/>
          </a:xfrm>
        </p:spPr>
        <p:txBody>
          <a:bodyPr/>
          <a:lstStyle/>
          <a:p>
            <a:r>
              <a:rPr lang="en-US" baseline="30000" dirty="0">
                <a:solidFill>
                  <a:schemeClr val="tx1"/>
                </a:solidFill>
              </a:rPr>
              <a:t>1</a:t>
            </a:r>
            <a:r>
              <a:rPr lang="en-US" dirty="0">
                <a:solidFill>
                  <a:schemeClr val="tx1"/>
                </a:solidFill>
              </a:rPr>
              <a:t>Other renewables include geothermal; hydro; solar and wind; solar, wind, and battery; unknown and other.</a:t>
            </a:r>
            <a:br>
              <a:rPr lang="en-US" dirty="0">
                <a:solidFill>
                  <a:schemeClr val="tx1"/>
                </a:solidFill>
              </a:rPr>
            </a:br>
            <a:r>
              <a:rPr lang="en-US" dirty="0">
                <a:solidFill>
                  <a:schemeClr val="tx1"/>
                </a:solidFill>
              </a:rPr>
              <a:t>Sources: </a:t>
            </a:r>
            <a:r>
              <a:rPr lang="en-US" dirty="0">
                <a:solidFill>
                  <a:srgbClr val="45647B"/>
                </a:solidFill>
                <a:hlinkClick r:id="rId71">
                  <a:extLst>
                    <a:ext uri="{A12FA001-AC4F-418D-AE19-62706E023703}">
                      <ahyp:hlinkClr xmlns:ahyp="http://schemas.microsoft.com/office/drawing/2018/hyperlinkcolor" val="tx"/>
                    </a:ext>
                  </a:extLst>
                </a:hlinkClick>
              </a:rPr>
              <a:t>Generation, Storage, and Hybrid Capacity in Interconnection Queues </a:t>
            </a:r>
            <a:r>
              <a:rPr lang="en-US" dirty="0">
                <a:solidFill>
                  <a:srgbClr val="45647B"/>
                </a:solidFill>
              </a:rPr>
              <a:t>(Berkeley Lab, 2026); </a:t>
            </a:r>
            <a:r>
              <a:rPr lang="en-US" dirty="0">
                <a:solidFill>
                  <a:srgbClr val="45647B"/>
                </a:solidFill>
                <a:hlinkClick r:id="rId71">
                  <a:extLst>
                    <a:ext uri="{A12FA001-AC4F-418D-AE19-62706E023703}">
                      <ahyp:hlinkClr xmlns:ahyp="http://schemas.microsoft.com/office/drawing/2018/hyperlinkcolor" val="tx"/>
                    </a:ext>
                  </a:extLst>
                </a:hlinkClick>
              </a:rPr>
              <a:t>Generation, Storage, and Hybrid Capacity in Interconnection Queues</a:t>
            </a:r>
            <a:r>
              <a:rPr lang="en-US" dirty="0">
                <a:solidFill>
                  <a:srgbClr val="45647B"/>
                </a:solidFill>
              </a:rPr>
              <a:t> </a:t>
            </a:r>
            <a:r>
              <a:rPr lang="en-US" dirty="0">
                <a:solidFill>
                  <a:schemeClr val="tx1"/>
                </a:solidFill>
              </a:rPr>
              <a:t>(Berkeley Lab, 2025); </a:t>
            </a:r>
            <a:r>
              <a:rPr lang="en-US" dirty="0">
                <a:solidFill>
                  <a:srgbClr val="45647B"/>
                </a:solidFill>
                <a:hlinkClick r:id="rId72">
                  <a:extLst>
                    <a:ext uri="{A12FA001-AC4F-418D-AE19-62706E023703}">
                      <ahyp:hlinkClr xmlns:ahyp="http://schemas.microsoft.com/office/drawing/2018/hyperlinkcolor" val="tx"/>
                    </a:ext>
                  </a:extLst>
                </a:hlinkClick>
              </a:rPr>
              <a:t>FERC Transmission Reform</a:t>
            </a:r>
            <a:r>
              <a:rPr lang="en-US" dirty="0">
                <a:solidFill>
                  <a:schemeClr val="tx1"/>
                </a:solidFill>
              </a:rPr>
              <a:t> (FERC, 2023); </a:t>
            </a:r>
            <a:r>
              <a:rPr lang="en-US" dirty="0">
                <a:solidFill>
                  <a:srgbClr val="45647B"/>
                </a:solidFill>
                <a:hlinkClick r:id="rId73">
                  <a:extLst>
                    <a:ext uri="{A12FA001-AC4F-418D-AE19-62706E023703}">
                      <ahyp:hlinkClr xmlns:ahyp="http://schemas.microsoft.com/office/drawing/2018/hyperlinkcolor" val="tx"/>
                    </a:ext>
                  </a:extLst>
                </a:hlinkClick>
              </a:rPr>
              <a:t>Tackling High Costs and Long Delays for Clean Energy Interconnection</a:t>
            </a:r>
            <a:r>
              <a:rPr lang="en-US" dirty="0">
                <a:solidFill>
                  <a:srgbClr val="45647B"/>
                </a:solidFill>
              </a:rPr>
              <a:t> </a:t>
            </a:r>
            <a:r>
              <a:rPr lang="en-US" dirty="0">
                <a:solidFill>
                  <a:schemeClr val="tx1"/>
                </a:solidFill>
              </a:rPr>
              <a:t>(US DOE, 2023); </a:t>
            </a:r>
            <a:r>
              <a:rPr lang="en-US" dirty="0">
                <a:solidFill>
                  <a:srgbClr val="45647B"/>
                </a:solidFill>
                <a:hlinkClick r:id="rId74">
                  <a:extLst>
                    <a:ext uri="{A12FA001-AC4F-418D-AE19-62706E023703}">
                      <ahyp:hlinkClr xmlns:ahyp="http://schemas.microsoft.com/office/drawing/2018/hyperlinkcolor" val="tx"/>
                    </a:ext>
                  </a:extLst>
                </a:hlinkClick>
              </a:rPr>
              <a:t>RES Policy Monitoring Database</a:t>
            </a:r>
            <a:r>
              <a:rPr lang="en-US" dirty="0">
                <a:solidFill>
                  <a:srgbClr val="45647B"/>
                </a:solidFill>
              </a:rPr>
              <a:t> </a:t>
            </a:r>
            <a:r>
              <a:rPr lang="en-US" dirty="0">
                <a:solidFill>
                  <a:schemeClr val="tx1"/>
                </a:solidFill>
              </a:rPr>
              <a:t>(</a:t>
            </a:r>
            <a:r>
              <a:rPr lang="en-US" dirty="0" err="1">
                <a:solidFill>
                  <a:schemeClr val="tx1"/>
                </a:solidFill>
              </a:rPr>
              <a:t>Eclareon</a:t>
            </a:r>
            <a:r>
              <a:rPr lang="en-US" dirty="0">
                <a:solidFill>
                  <a:schemeClr val="tx1"/>
                </a:solidFill>
              </a:rPr>
              <a:t>, 2025).</a:t>
            </a:r>
          </a:p>
          <a:p>
            <a:r>
              <a:rPr lang="en-US" dirty="0">
                <a:solidFill>
                  <a:schemeClr val="tx1"/>
                </a:solidFill>
              </a:rPr>
              <a:t>Credit: Leo Jin, Max de Boer, Lara Geiger, Marcelo </a:t>
            </a:r>
            <a:r>
              <a:rPr lang="en-US" dirty="0" err="1">
                <a:solidFill>
                  <a:schemeClr val="tx1"/>
                </a:solidFill>
              </a:rPr>
              <a:t>Cibie</a:t>
            </a:r>
            <a:r>
              <a:rPr lang="en-US" dirty="0">
                <a:solidFill>
                  <a:schemeClr val="tx1"/>
                </a:solidFill>
              </a:rPr>
              <a:t>, </a:t>
            </a:r>
            <a:r>
              <a:rPr lang="en-US" dirty="0" err="1">
                <a:solidFill>
                  <a:schemeClr val="tx1"/>
                </a:solidFill>
              </a:rPr>
              <a:t>Heonjae</a:t>
            </a:r>
            <a:r>
              <a:rPr lang="en-US" dirty="0">
                <a:solidFill>
                  <a:schemeClr val="tx1"/>
                </a:solidFill>
              </a:rPr>
              <a:t> Lee, Isabel Hoyos, </a:t>
            </a:r>
            <a:r>
              <a:rPr lang="en-US" dirty="0" err="1">
                <a:solidFill>
                  <a:schemeClr val="tx1"/>
                </a:solidFill>
              </a:rPr>
              <a:t>Hyae</a:t>
            </a:r>
            <a:r>
              <a:rPr lang="en-US" dirty="0">
                <a:solidFill>
                  <a:schemeClr val="tx1"/>
                </a:solidFill>
              </a:rPr>
              <a:t> Ryung Kim, Dominica Wambold, and </a:t>
            </a:r>
            <a:r>
              <a:rPr lang="en-US" dirty="0">
                <a:solidFill>
                  <a:srgbClr val="000000"/>
                </a:solidFill>
                <a:hlinkClick r:id="rId75"/>
              </a:rPr>
              <a:t>Gernot Wagner</a:t>
            </a:r>
            <a:r>
              <a:rPr lang="en-US" dirty="0">
                <a:solidFill>
                  <a:srgbClr val="000000"/>
                </a:solidFill>
              </a:rPr>
              <a:t>. </a:t>
            </a:r>
            <a:r>
              <a:rPr lang="en-US" dirty="0">
                <a:hlinkClick r:id="rId76"/>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cs typeface="Arial"/>
            </a:endParaRPr>
          </a:p>
        </p:txBody>
      </p:sp>
    </p:spTree>
    <p:extLst>
      <p:ext uri="{BB962C8B-B14F-4D97-AF65-F5344CB8AC3E}">
        <p14:creationId xmlns:p14="http://schemas.microsoft.com/office/powerpoint/2010/main" val="13735641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F3BE0E-D4D3-0CBA-DC59-958DABFF9F0C}"/>
            </a:ext>
          </a:extLst>
        </p:cNvPr>
        <p:cNvGrpSpPr/>
        <p:nvPr/>
      </p:nvGrpSpPr>
      <p:grpSpPr>
        <a:xfrm>
          <a:off x="0" y="0"/>
          <a:ext cx="0" cy="0"/>
          <a:chOff x="0" y="0"/>
          <a:chExt cx="0" cy="0"/>
        </a:xfrm>
      </p:grpSpPr>
      <p:graphicFrame>
        <p:nvGraphicFramePr>
          <p:cNvPr id="15" name="think-cell data - do not delete" hidden="1">
            <a:extLst>
              <a:ext uri="{FF2B5EF4-FFF2-40B4-BE49-F238E27FC236}">
                <a16:creationId xmlns:a16="http://schemas.microsoft.com/office/drawing/2014/main" id="{C3B91D26-6E4E-F125-DEE5-06DBD6CF0320}"/>
              </a:ext>
            </a:extLst>
          </p:cNvPr>
          <p:cNvGraphicFramePr>
            <a:graphicFrameLocks/>
          </p:cNvGraphicFramePr>
          <p:nvPr>
            <p:custDataLst>
              <p:tags r:id="rId1"/>
            </p:custDataLst>
            <p:extLst>
              <p:ext uri="{D42A27DB-BD31-4B8C-83A1-F6EECF244321}">
                <p14:modId xmlns:p14="http://schemas.microsoft.com/office/powerpoint/2010/main" val="1777337554"/>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63" imgW="7772400" imgH="10058400" progId="TCLayout.ActiveDocument.1">
                  <p:embed/>
                </p:oleObj>
              </mc:Choice>
              <mc:Fallback>
                <p:oleObj name="thinkcell Slide" r:id="rId63" imgW="7772400" imgH="10058400" progId="TCLayout.ActiveDocument.1">
                  <p:embed/>
                  <p:pic>
                    <p:nvPicPr>
                      <p:cNvPr id="15" name="think-cell data - do not delete" hidden="1">
                        <a:extLst>
                          <a:ext uri="{FF2B5EF4-FFF2-40B4-BE49-F238E27FC236}">
                            <a16:creationId xmlns:a16="http://schemas.microsoft.com/office/drawing/2014/main" id="{C3B91D26-6E4E-F125-DEE5-06DBD6CF0320}"/>
                          </a:ext>
                        </a:extLst>
                      </p:cNvPr>
                      <p:cNvPicPr/>
                      <p:nvPr/>
                    </p:nvPicPr>
                    <p:blipFill>
                      <a:blip r:embed="rId64"/>
                      <a:stretch>
                        <a:fillRect/>
                      </a:stretch>
                    </p:blipFill>
                    <p:spPr>
                      <a:xfrm>
                        <a:off x="1588" y="1588"/>
                        <a:ext cx="1227" cy="1588"/>
                      </a:xfrm>
                      <a:prstGeom prst="rect">
                        <a:avLst/>
                      </a:prstGeom>
                    </p:spPr>
                  </p:pic>
                </p:oleObj>
              </mc:Fallback>
            </mc:AlternateContent>
          </a:graphicData>
        </a:graphic>
      </p:graphicFrame>
      <p:sp>
        <p:nvSpPr>
          <p:cNvPr id="2" name="Text Placeholder 1">
            <a:extLst>
              <a:ext uri="{FF2B5EF4-FFF2-40B4-BE49-F238E27FC236}">
                <a16:creationId xmlns:a16="http://schemas.microsoft.com/office/drawing/2014/main" id="{A64C988D-C856-E1AD-1D57-F8CDF201D7DD}"/>
              </a:ext>
            </a:extLst>
          </p:cNvPr>
          <p:cNvSpPr>
            <a:spLocks noGrp="1"/>
          </p:cNvSpPr>
          <p:nvPr>
            <p:ph type="body" sz="quarter" idx="14"/>
          </p:nvPr>
        </p:nvSpPr>
        <p:spPr/>
        <p:txBody>
          <a:bodyPr vert="horz" lIns="137160" tIns="137160" rIns="274320" bIns="137160" rtlCol="0" anchor="t">
            <a:noAutofit/>
          </a:bodyPr>
          <a:lstStyle/>
          <a:p>
            <a:pPr marL="0" indent="0">
              <a:spcBef>
                <a:spcPts val="600"/>
              </a:spcBef>
              <a:buNone/>
            </a:pPr>
            <a:r>
              <a:rPr lang="en-US" b="1"/>
              <a:t>Observations</a:t>
            </a:r>
          </a:p>
          <a:p>
            <a:pPr>
              <a:spcBef>
                <a:spcPts val="600"/>
              </a:spcBef>
            </a:pPr>
            <a:r>
              <a:rPr lang="en-US" sz="1050"/>
              <a:t>Grid financing has lagged behind load (demand) and generation investment growth</a:t>
            </a:r>
          </a:p>
          <a:p>
            <a:pPr>
              <a:spcBef>
                <a:spcPts val="600"/>
              </a:spcBef>
            </a:pPr>
            <a:r>
              <a:rPr lang="en-US" sz="1050"/>
              <a:t>Substantial </a:t>
            </a:r>
            <a:r>
              <a:rPr lang="en-US" sz="1050" b="1"/>
              <a:t>grid financing opportunities expand </a:t>
            </a:r>
            <a:r>
              <a:rPr lang="en-US" sz="1050"/>
              <a:t>beyond those tracked as ‘Power’ investments, including digital, end use, and generation associated investments</a:t>
            </a:r>
          </a:p>
          <a:p>
            <a:pPr>
              <a:spcBef>
                <a:spcPts val="600"/>
              </a:spcBef>
            </a:pPr>
            <a:r>
              <a:rPr lang="en-US" sz="1050"/>
              <a:t>Generation investment has been nearly double than grid investment for the last decade</a:t>
            </a:r>
          </a:p>
          <a:p>
            <a:pPr>
              <a:spcBef>
                <a:spcPts val="600"/>
              </a:spcBef>
            </a:pPr>
            <a:r>
              <a:rPr lang="en-US" sz="1050"/>
              <a:t>Grid-connected (front-of-meter) </a:t>
            </a:r>
            <a:r>
              <a:rPr lang="en-US" sz="1050" b="1"/>
              <a:t>storage is primed for sustained global investment</a:t>
            </a:r>
            <a:r>
              <a:rPr lang="en-US" sz="1050"/>
              <a:t>, tied closely to the deployment of variable renewables</a:t>
            </a:r>
          </a:p>
          <a:p>
            <a:pPr>
              <a:spcBef>
                <a:spcPts val="600"/>
              </a:spcBef>
            </a:pPr>
            <a:r>
              <a:rPr lang="en-US" sz="1050"/>
              <a:t>Investors can play a major role </a:t>
            </a:r>
            <a:r>
              <a:rPr lang="en-US" sz="1050" b="1"/>
              <a:t>in financing EMDE grids,</a:t>
            </a:r>
            <a:r>
              <a:rPr lang="en-US" sz="1050"/>
              <a:t> especially as international development financing dries up</a:t>
            </a:r>
          </a:p>
          <a:p>
            <a:pPr>
              <a:spcBef>
                <a:spcPts val="600"/>
              </a:spcBef>
            </a:pPr>
            <a:endParaRPr lang="en-US"/>
          </a:p>
        </p:txBody>
      </p:sp>
      <p:sp>
        <p:nvSpPr>
          <p:cNvPr id="3" name="Title 2">
            <a:extLst>
              <a:ext uri="{FF2B5EF4-FFF2-40B4-BE49-F238E27FC236}">
                <a16:creationId xmlns:a16="http://schemas.microsoft.com/office/drawing/2014/main" id="{12872D64-AFD2-E5D3-8D5E-E517A8F4C50D}"/>
              </a:ext>
            </a:extLst>
          </p:cNvPr>
          <p:cNvSpPr>
            <a:spLocks noGrp="1"/>
          </p:cNvSpPr>
          <p:nvPr>
            <p:ph type="title"/>
          </p:nvPr>
        </p:nvSpPr>
        <p:spPr>
          <a:xfrm>
            <a:off x="334962" y="513568"/>
            <a:ext cx="11857037" cy="754846"/>
          </a:xfrm>
        </p:spPr>
        <p:txBody>
          <a:bodyPr vert="horz" rIns="91440"/>
          <a:lstStyle/>
          <a:p>
            <a:r>
              <a:rPr lang="en-US" dirty="0"/>
              <a:t>While financing flows into grids have been increasing globally, they still lag behind investments into power generation</a:t>
            </a:r>
          </a:p>
        </p:txBody>
      </p:sp>
      <p:sp>
        <p:nvSpPr>
          <p:cNvPr id="5" name="Text Placeholder 4">
            <a:extLst>
              <a:ext uri="{FF2B5EF4-FFF2-40B4-BE49-F238E27FC236}">
                <a16:creationId xmlns:a16="http://schemas.microsoft.com/office/drawing/2014/main" id="{8DABB859-64D0-3F2D-FAB7-745187A8B1B4}"/>
              </a:ext>
            </a:extLst>
          </p:cNvPr>
          <p:cNvSpPr>
            <a:spLocks noGrp="1"/>
          </p:cNvSpPr>
          <p:nvPr>
            <p:ph type="body" sz="quarter" idx="13"/>
          </p:nvPr>
        </p:nvSpPr>
        <p:spPr/>
        <p:txBody>
          <a:bodyPr/>
          <a:lstStyle/>
          <a:p>
            <a:r>
              <a:rPr lang="en-US"/>
              <a:t>Traditional grid investment flows have been growing globally, but further financing is required to match the investment into and expansion of power generation</a:t>
            </a:r>
          </a:p>
        </p:txBody>
      </p:sp>
      <p:graphicFrame>
        <p:nvGraphicFramePr>
          <p:cNvPr id="583" name="Chart 582">
            <a:extLst>
              <a:ext uri="{FF2B5EF4-FFF2-40B4-BE49-F238E27FC236}">
                <a16:creationId xmlns:a16="http://schemas.microsoft.com/office/drawing/2014/main" id="{4690E606-235F-B1EF-2444-AD768BF450F2}"/>
              </a:ext>
            </a:extLst>
          </p:cNvPr>
          <p:cNvGraphicFramePr/>
          <p:nvPr>
            <p:custDataLst>
              <p:tags r:id="rId2"/>
            </p:custDataLst>
          </p:nvPr>
        </p:nvGraphicFramePr>
        <p:xfrm>
          <a:off x="695325" y="3316288"/>
          <a:ext cx="4133850" cy="2662237"/>
        </p:xfrm>
        <a:graphic>
          <a:graphicData uri="http://schemas.openxmlformats.org/drawingml/2006/chart">
            <c:chart xmlns:c="http://schemas.openxmlformats.org/drawingml/2006/chart" xmlns:r="http://schemas.openxmlformats.org/officeDocument/2006/relationships" r:id="rId65"/>
          </a:graphicData>
        </a:graphic>
      </p:graphicFrame>
      <p:sp>
        <p:nvSpPr>
          <p:cNvPr id="581" name="Text Placeholder 10">
            <a:extLst>
              <a:ext uri="{FF2B5EF4-FFF2-40B4-BE49-F238E27FC236}">
                <a16:creationId xmlns:a16="http://schemas.microsoft.com/office/drawing/2014/main" id="{115DFB91-512B-3844-A114-92FBEDCA92F2}"/>
              </a:ext>
            </a:extLst>
          </p:cNvPr>
          <p:cNvSpPr>
            <a:spLocks/>
          </p:cNvSpPr>
          <p:nvPr>
            <p:custDataLst>
              <p:tags r:id="rId3"/>
            </p:custDataLst>
          </p:nvPr>
        </p:nvSpPr>
        <p:spPr bwMode="gray">
          <a:xfrm>
            <a:off x="579438" y="5819775"/>
            <a:ext cx="6985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fld id="{2BC07DD9-C196-444C-9648-C7372FED86D1}" type="datetime'''''''''''''''''''0'''''''''''''''''''''''''''''''''''''''''">
              <a:rPr lang="en-US" altLang="en-US" sz="1000" smtClean="0">
                <a:effectLst/>
              </a:rPr>
              <a:pPr marL="0" lvl="0" indent="0" algn="r">
                <a:spcBef>
                  <a:spcPct val="0"/>
                </a:spcBef>
                <a:spcAft>
                  <a:spcPct val="0"/>
                </a:spcAft>
                <a:buNone/>
              </a:pPr>
              <a:t>0</a:t>
            </a:fld>
            <a:endParaRPr lang="en-US" sz="1000"/>
          </a:p>
        </p:txBody>
      </p:sp>
      <p:sp>
        <p:nvSpPr>
          <p:cNvPr id="582" name="Text Placeholder 10">
            <a:extLst>
              <a:ext uri="{FF2B5EF4-FFF2-40B4-BE49-F238E27FC236}">
                <a16:creationId xmlns:a16="http://schemas.microsoft.com/office/drawing/2014/main" id="{115DFB91-512B-3844-A114-92FBEDCA92F2}"/>
              </a:ext>
            </a:extLst>
          </p:cNvPr>
          <p:cNvSpPr>
            <a:spLocks/>
          </p:cNvSpPr>
          <p:nvPr>
            <p:custDataLst>
              <p:tags r:id="rId4"/>
            </p:custDataLst>
          </p:nvPr>
        </p:nvSpPr>
        <p:spPr bwMode="gray">
          <a:xfrm>
            <a:off x="334963" y="3322638"/>
            <a:ext cx="3143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fld id="{54D7C679-0AF3-49DB-AAD6-966F53DFE366}" type="datetime'''''''''''''5'''''''''''''''''''',''''''''5''''''''00'''''">
              <a:rPr lang="en-US" altLang="en-US" sz="1000" smtClean="0">
                <a:effectLst/>
              </a:rPr>
              <a:pPr marL="0" lvl="0" indent="0" algn="r">
                <a:spcBef>
                  <a:spcPct val="0"/>
                </a:spcBef>
                <a:spcAft>
                  <a:spcPct val="0"/>
                </a:spcAft>
                <a:buNone/>
              </a:pPr>
              <a:t>5,500</a:t>
            </a:fld>
            <a:endParaRPr lang="en-US" sz="1000"/>
          </a:p>
        </p:txBody>
      </p:sp>
      <p:sp>
        <p:nvSpPr>
          <p:cNvPr id="202" name="Text Placeholder 10">
            <a:extLst>
              <a:ext uri="{FF2B5EF4-FFF2-40B4-BE49-F238E27FC236}">
                <a16:creationId xmlns:a16="http://schemas.microsoft.com/office/drawing/2014/main" id="{8E4C84EC-3B86-3767-D237-C8D8D915B934}"/>
              </a:ext>
            </a:extLst>
          </p:cNvPr>
          <p:cNvSpPr txBox="1">
            <a:spLocks/>
          </p:cNvSpPr>
          <p:nvPr>
            <p:custDataLst>
              <p:tags r:id="rId5"/>
            </p:custDataLst>
          </p:nvPr>
        </p:nvSpPr>
        <p:spPr bwMode="auto">
          <a:xfrm>
            <a:off x="811213" y="5938838"/>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3A9A791E-EE4B-4A41-BC98-05AA45B441A6}" type="datetime'''''''''''''''''''''''''2''''''''''''''''''''''0''''''1''5'">
              <a:rPr lang="en-US" altLang="en-US" sz="1000" smtClean="0">
                <a:effectLst/>
              </a:rPr>
              <a:pPr marL="0" indent="0" algn="ctr">
                <a:spcBef>
                  <a:spcPct val="0"/>
                </a:spcBef>
                <a:spcAft>
                  <a:spcPct val="0"/>
                </a:spcAft>
                <a:buNone/>
              </a:pPr>
              <a:t>2015</a:t>
            </a:fld>
            <a:endParaRPr lang="en-US" sz="1000"/>
          </a:p>
        </p:txBody>
      </p:sp>
      <p:sp>
        <p:nvSpPr>
          <p:cNvPr id="204" name="Text Placeholder 10">
            <a:extLst>
              <a:ext uri="{FF2B5EF4-FFF2-40B4-BE49-F238E27FC236}">
                <a16:creationId xmlns:a16="http://schemas.microsoft.com/office/drawing/2014/main" id="{024B2AAD-D8E7-AE22-2985-A8549C9173A6}"/>
              </a:ext>
            </a:extLst>
          </p:cNvPr>
          <p:cNvSpPr txBox="1">
            <a:spLocks/>
          </p:cNvSpPr>
          <p:nvPr>
            <p:custDataLst>
              <p:tags r:id="rId6"/>
            </p:custDataLst>
          </p:nvPr>
        </p:nvSpPr>
        <p:spPr bwMode="auto">
          <a:xfrm>
            <a:off x="1171575" y="5938838"/>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36CBFBB8-42CD-46B4-A8A1-67CE47E877F0}" type="datetime'''''''''''''''''''''''20''''''''''''''1''''6'''''''''''''">
              <a:rPr lang="en-US" altLang="en-US" sz="1000" smtClean="0">
                <a:effectLst/>
              </a:rPr>
              <a:pPr marL="0" indent="0" algn="ctr">
                <a:spcBef>
                  <a:spcPct val="0"/>
                </a:spcBef>
                <a:spcAft>
                  <a:spcPct val="0"/>
                </a:spcAft>
                <a:buNone/>
              </a:pPr>
              <a:t>2016</a:t>
            </a:fld>
            <a:endParaRPr lang="en-US" sz="1000"/>
          </a:p>
        </p:txBody>
      </p:sp>
      <p:sp>
        <p:nvSpPr>
          <p:cNvPr id="205" name="Text Placeholder 10">
            <a:extLst>
              <a:ext uri="{FF2B5EF4-FFF2-40B4-BE49-F238E27FC236}">
                <a16:creationId xmlns:a16="http://schemas.microsoft.com/office/drawing/2014/main" id="{791A8B69-5F14-A00D-6D5B-0C52F6A1B0CF}"/>
              </a:ext>
            </a:extLst>
          </p:cNvPr>
          <p:cNvSpPr txBox="1">
            <a:spLocks/>
          </p:cNvSpPr>
          <p:nvPr>
            <p:custDataLst>
              <p:tags r:id="rId7"/>
            </p:custDataLst>
          </p:nvPr>
        </p:nvSpPr>
        <p:spPr bwMode="auto">
          <a:xfrm>
            <a:off x="1533525" y="5938838"/>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EBEC0575-055F-4FE8-A6F0-F01CB057FBDC}" type="datetime'''''2''''''0''''''''''''''1''''''''7'''''''''''''''''''">
              <a:rPr lang="en-US" altLang="en-US" sz="1000" smtClean="0">
                <a:effectLst/>
              </a:rPr>
              <a:pPr marL="0" indent="0" algn="ctr">
                <a:spcBef>
                  <a:spcPct val="0"/>
                </a:spcBef>
                <a:spcAft>
                  <a:spcPct val="0"/>
                </a:spcAft>
                <a:buNone/>
              </a:pPr>
              <a:t>2017</a:t>
            </a:fld>
            <a:endParaRPr lang="en-US" sz="1000"/>
          </a:p>
        </p:txBody>
      </p:sp>
      <p:sp>
        <p:nvSpPr>
          <p:cNvPr id="206" name="Text Placeholder 10">
            <a:extLst>
              <a:ext uri="{FF2B5EF4-FFF2-40B4-BE49-F238E27FC236}">
                <a16:creationId xmlns:a16="http://schemas.microsoft.com/office/drawing/2014/main" id="{09C850CE-B291-86D7-AECB-F58184FDCF13}"/>
              </a:ext>
            </a:extLst>
          </p:cNvPr>
          <p:cNvSpPr txBox="1">
            <a:spLocks/>
          </p:cNvSpPr>
          <p:nvPr>
            <p:custDataLst>
              <p:tags r:id="rId8"/>
            </p:custDataLst>
          </p:nvPr>
        </p:nvSpPr>
        <p:spPr bwMode="auto">
          <a:xfrm>
            <a:off x="1893888" y="5938838"/>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C69D4BA8-A497-4448-BC9D-2344B834A15A}" type="datetime'''''''''''''''''''''20''''''''1''''''''''''8'''''''''''">
              <a:rPr lang="en-US" altLang="en-US" sz="1000" smtClean="0">
                <a:effectLst/>
              </a:rPr>
              <a:pPr marL="0" indent="0" algn="ctr">
                <a:spcBef>
                  <a:spcPct val="0"/>
                </a:spcBef>
                <a:spcAft>
                  <a:spcPct val="0"/>
                </a:spcAft>
                <a:buNone/>
              </a:pPr>
              <a:t>2018</a:t>
            </a:fld>
            <a:endParaRPr lang="en-US" sz="1000"/>
          </a:p>
        </p:txBody>
      </p:sp>
      <p:sp>
        <p:nvSpPr>
          <p:cNvPr id="207" name="Text Placeholder 10">
            <a:extLst>
              <a:ext uri="{FF2B5EF4-FFF2-40B4-BE49-F238E27FC236}">
                <a16:creationId xmlns:a16="http://schemas.microsoft.com/office/drawing/2014/main" id="{CE7CE492-46C8-7A73-70A1-60F6191CA4F1}"/>
              </a:ext>
            </a:extLst>
          </p:cNvPr>
          <p:cNvSpPr txBox="1">
            <a:spLocks/>
          </p:cNvSpPr>
          <p:nvPr>
            <p:custDataLst>
              <p:tags r:id="rId9"/>
            </p:custDataLst>
          </p:nvPr>
        </p:nvSpPr>
        <p:spPr bwMode="auto">
          <a:xfrm>
            <a:off x="2254250" y="5938838"/>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BB4F0E52-521E-410A-A96C-43E89F547692}" type="datetime'''''''''''''''''''''2''''''0''1''''9'''''''''''''''''''">
              <a:rPr lang="en-US" altLang="en-US" sz="1000" smtClean="0">
                <a:effectLst/>
              </a:rPr>
              <a:pPr marL="0" indent="0" algn="ctr">
                <a:spcBef>
                  <a:spcPct val="0"/>
                </a:spcBef>
                <a:spcAft>
                  <a:spcPct val="0"/>
                </a:spcAft>
                <a:buNone/>
              </a:pPr>
              <a:t>2019</a:t>
            </a:fld>
            <a:endParaRPr lang="en-US" sz="1000"/>
          </a:p>
        </p:txBody>
      </p:sp>
      <p:sp>
        <p:nvSpPr>
          <p:cNvPr id="208" name="Text Placeholder 10">
            <a:extLst>
              <a:ext uri="{FF2B5EF4-FFF2-40B4-BE49-F238E27FC236}">
                <a16:creationId xmlns:a16="http://schemas.microsoft.com/office/drawing/2014/main" id="{CFD9B5E5-EBB0-0ACE-EB69-42E3F6EF7ABD}"/>
              </a:ext>
            </a:extLst>
          </p:cNvPr>
          <p:cNvSpPr txBox="1">
            <a:spLocks/>
          </p:cNvSpPr>
          <p:nvPr>
            <p:custDataLst>
              <p:tags r:id="rId10"/>
            </p:custDataLst>
          </p:nvPr>
        </p:nvSpPr>
        <p:spPr bwMode="auto">
          <a:xfrm>
            <a:off x="2614613" y="5938838"/>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6BE9E938-A47E-4F4C-9AEA-A34EC6FC2E34}" type="datetime'''2''''''''''0''''''''2''''''''''''''''''0'">
              <a:rPr lang="en-US" altLang="en-US" sz="1000" smtClean="0">
                <a:effectLst/>
              </a:rPr>
              <a:pPr marL="0" indent="0" algn="ctr">
                <a:spcBef>
                  <a:spcPct val="0"/>
                </a:spcBef>
                <a:spcAft>
                  <a:spcPct val="0"/>
                </a:spcAft>
                <a:buNone/>
              </a:pPr>
              <a:t>2020</a:t>
            </a:fld>
            <a:endParaRPr lang="en-US" sz="1000"/>
          </a:p>
        </p:txBody>
      </p:sp>
      <p:sp>
        <p:nvSpPr>
          <p:cNvPr id="209" name="Text Placeholder 10">
            <a:extLst>
              <a:ext uri="{FF2B5EF4-FFF2-40B4-BE49-F238E27FC236}">
                <a16:creationId xmlns:a16="http://schemas.microsoft.com/office/drawing/2014/main" id="{EB3649F0-10CF-007C-130B-C32D3078F5CA}"/>
              </a:ext>
            </a:extLst>
          </p:cNvPr>
          <p:cNvSpPr txBox="1">
            <a:spLocks/>
          </p:cNvSpPr>
          <p:nvPr>
            <p:custDataLst>
              <p:tags r:id="rId11"/>
            </p:custDataLst>
          </p:nvPr>
        </p:nvSpPr>
        <p:spPr bwMode="auto">
          <a:xfrm>
            <a:off x="2976563" y="5938838"/>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FDE249F0-9656-4C24-A6C9-6E0E558F19C3}" type="datetime'''''''''''''''''''''''''2''''''''''''0''''2''''''1'">
              <a:rPr lang="en-US" altLang="en-US" sz="1000" smtClean="0">
                <a:effectLst/>
              </a:rPr>
              <a:pPr marL="0" indent="0" algn="ctr">
                <a:spcBef>
                  <a:spcPct val="0"/>
                </a:spcBef>
                <a:spcAft>
                  <a:spcPct val="0"/>
                </a:spcAft>
                <a:buNone/>
              </a:pPr>
              <a:t>2021</a:t>
            </a:fld>
            <a:endParaRPr lang="en-US" sz="1000"/>
          </a:p>
        </p:txBody>
      </p:sp>
      <p:sp>
        <p:nvSpPr>
          <p:cNvPr id="210" name="Text Placeholder 10">
            <a:extLst>
              <a:ext uri="{FF2B5EF4-FFF2-40B4-BE49-F238E27FC236}">
                <a16:creationId xmlns:a16="http://schemas.microsoft.com/office/drawing/2014/main" id="{0E550E2A-B707-D204-E245-959B809198E7}"/>
              </a:ext>
            </a:extLst>
          </p:cNvPr>
          <p:cNvSpPr txBox="1">
            <a:spLocks/>
          </p:cNvSpPr>
          <p:nvPr>
            <p:custDataLst>
              <p:tags r:id="rId12"/>
            </p:custDataLst>
          </p:nvPr>
        </p:nvSpPr>
        <p:spPr bwMode="auto">
          <a:xfrm>
            <a:off x="3336925" y="5938838"/>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3D71CF58-2D16-4C6E-91B5-5DDAA742AEFE}" type="datetime'''''''''''20''''''''''''''2''''''2'''''''''''''''">
              <a:rPr lang="en-US" altLang="en-US" sz="1000" smtClean="0">
                <a:effectLst/>
              </a:rPr>
              <a:pPr marL="0" indent="0" algn="ctr">
                <a:spcBef>
                  <a:spcPct val="0"/>
                </a:spcBef>
                <a:spcAft>
                  <a:spcPct val="0"/>
                </a:spcAft>
                <a:buNone/>
              </a:pPr>
              <a:t>2022</a:t>
            </a:fld>
            <a:endParaRPr lang="en-US" sz="1000"/>
          </a:p>
        </p:txBody>
      </p:sp>
      <p:sp>
        <p:nvSpPr>
          <p:cNvPr id="211" name="Text Placeholder 10">
            <a:extLst>
              <a:ext uri="{FF2B5EF4-FFF2-40B4-BE49-F238E27FC236}">
                <a16:creationId xmlns:a16="http://schemas.microsoft.com/office/drawing/2014/main" id="{87C50ECB-1F92-3414-E2CD-50D76F1D551F}"/>
              </a:ext>
            </a:extLst>
          </p:cNvPr>
          <p:cNvSpPr txBox="1">
            <a:spLocks/>
          </p:cNvSpPr>
          <p:nvPr>
            <p:custDataLst>
              <p:tags r:id="rId13"/>
            </p:custDataLst>
          </p:nvPr>
        </p:nvSpPr>
        <p:spPr bwMode="auto">
          <a:xfrm>
            <a:off x="3697288" y="5938838"/>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DD53A10B-5EF6-4BB2-8702-681877011E87}" type="datetime'''''''''''''''''''''''2''''''''''023'''''''''''''''''''">
              <a:rPr lang="en-US" altLang="en-US" sz="1000" smtClean="0">
                <a:effectLst/>
              </a:rPr>
              <a:pPr marL="0" indent="0" algn="ctr">
                <a:spcBef>
                  <a:spcPct val="0"/>
                </a:spcBef>
                <a:spcAft>
                  <a:spcPct val="0"/>
                </a:spcAft>
                <a:buNone/>
              </a:pPr>
              <a:t>2023</a:t>
            </a:fld>
            <a:endParaRPr lang="en-US" sz="1000"/>
          </a:p>
        </p:txBody>
      </p:sp>
      <p:sp>
        <p:nvSpPr>
          <p:cNvPr id="212" name="Text Placeholder 10">
            <a:extLst>
              <a:ext uri="{FF2B5EF4-FFF2-40B4-BE49-F238E27FC236}">
                <a16:creationId xmlns:a16="http://schemas.microsoft.com/office/drawing/2014/main" id="{EA70FD53-6B2D-9C78-A538-05C8D98D5BDB}"/>
              </a:ext>
            </a:extLst>
          </p:cNvPr>
          <p:cNvSpPr txBox="1">
            <a:spLocks/>
          </p:cNvSpPr>
          <p:nvPr>
            <p:custDataLst>
              <p:tags r:id="rId14"/>
            </p:custDataLst>
          </p:nvPr>
        </p:nvSpPr>
        <p:spPr bwMode="auto">
          <a:xfrm>
            <a:off x="4057650" y="5938838"/>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F68C9EB2-A1AF-48C9-B58D-5FA3FC813BB4}" type="datetime'''''''2''''''0''''''''''''''''''''2''''''''''''''4'''''''">
              <a:rPr lang="en-US" altLang="en-US" sz="1000" smtClean="0">
                <a:effectLst/>
              </a:rPr>
              <a:pPr marL="0" indent="0" algn="ctr">
                <a:spcBef>
                  <a:spcPct val="0"/>
                </a:spcBef>
                <a:spcAft>
                  <a:spcPct val="0"/>
                </a:spcAft>
                <a:buNone/>
              </a:pPr>
              <a:t>2024</a:t>
            </a:fld>
            <a:endParaRPr lang="en-US" sz="1000"/>
          </a:p>
        </p:txBody>
      </p:sp>
      <p:sp>
        <p:nvSpPr>
          <p:cNvPr id="213" name="Text Placeholder 10">
            <a:extLst>
              <a:ext uri="{FF2B5EF4-FFF2-40B4-BE49-F238E27FC236}">
                <a16:creationId xmlns:a16="http://schemas.microsoft.com/office/drawing/2014/main" id="{DE7988C8-49D5-96CB-B974-1AB8BB65AF00}"/>
              </a:ext>
            </a:extLst>
          </p:cNvPr>
          <p:cNvSpPr txBox="1">
            <a:spLocks/>
          </p:cNvSpPr>
          <p:nvPr>
            <p:custDataLst>
              <p:tags r:id="rId15"/>
            </p:custDataLst>
          </p:nvPr>
        </p:nvSpPr>
        <p:spPr bwMode="auto">
          <a:xfrm>
            <a:off x="4419600" y="5938838"/>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941909E1-D0A1-41C8-8B22-399E3AC0AD93}" type="datetime'20''''''''''''''''''''''''''''''''''''''''''''''''2''5'">
              <a:rPr lang="en-US" altLang="en-US" sz="1000" smtClean="0">
                <a:effectLst/>
              </a:rPr>
              <a:pPr marL="0" indent="0" algn="ctr">
                <a:spcBef>
                  <a:spcPct val="0"/>
                </a:spcBef>
                <a:spcAft>
                  <a:spcPct val="0"/>
                </a:spcAft>
                <a:buNone/>
              </a:pPr>
              <a:t>2025</a:t>
            </a:fld>
            <a:endParaRPr lang="en-US" sz="1000"/>
          </a:p>
        </p:txBody>
      </p:sp>
      <p:sp>
        <p:nvSpPr>
          <p:cNvPr id="1793" name="Text Placeholder 10">
            <a:extLst>
              <a:ext uri="{FF2B5EF4-FFF2-40B4-BE49-F238E27FC236}">
                <a16:creationId xmlns:a16="http://schemas.microsoft.com/office/drawing/2014/main" id="{4E419FFB-5466-C6AB-C5DA-CA042F7DEFC9}"/>
              </a:ext>
            </a:extLst>
          </p:cNvPr>
          <p:cNvSpPr>
            <a:spLocks/>
          </p:cNvSpPr>
          <p:nvPr>
            <p:custDataLst>
              <p:tags r:id="rId16"/>
            </p:custDataLst>
          </p:nvPr>
        </p:nvSpPr>
        <p:spPr bwMode="gray">
          <a:xfrm>
            <a:off x="835025" y="5575300"/>
            <a:ext cx="2444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A023326A-5C3C-4BDF-B5C6-7DDB96A5BCE4}" type="datetime'''''''''''''''''''''''''''3''''''1''''''''4'''''''''">
              <a:rPr lang="en-US" altLang="en-US" sz="1000" smtClean="0">
                <a:effectLst/>
              </a:rPr>
              <a:pPr marL="0" lvl="0" indent="0" algn="ctr">
                <a:spcBef>
                  <a:spcPct val="0"/>
                </a:spcBef>
                <a:spcAft>
                  <a:spcPct val="0"/>
                </a:spcAft>
                <a:buNone/>
              </a:pPr>
              <a:t>314</a:t>
            </a:fld>
            <a:endParaRPr lang="en-US" sz="1000"/>
          </a:p>
        </p:txBody>
      </p:sp>
      <p:sp>
        <p:nvSpPr>
          <p:cNvPr id="1794" name="Text Placeholder 10">
            <a:extLst>
              <a:ext uri="{FF2B5EF4-FFF2-40B4-BE49-F238E27FC236}">
                <a16:creationId xmlns:a16="http://schemas.microsoft.com/office/drawing/2014/main" id="{E26CCFF2-D358-1281-D2CA-A4AC97529324}"/>
              </a:ext>
            </a:extLst>
          </p:cNvPr>
          <p:cNvSpPr>
            <a:spLocks/>
          </p:cNvSpPr>
          <p:nvPr>
            <p:custDataLst>
              <p:tags r:id="rId17"/>
            </p:custDataLst>
          </p:nvPr>
        </p:nvSpPr>
        <p:spPr bwMode="gray">
          <a:xfrm>
            <a:off x="1195388" y="5572125"/>
            <a:ext cx="2444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690B16A5-6ACA-47D2-90E9-C59E8220986A}" type="datetime'''''''''''''3''''''''''''''''''''''''''''''''''''''''''22'''">
              <a:rPr lang="en-US" altLang="en-US" sz="1000" smtClean="0">
                <a:effectLst/>
              </a:rPr>
              <a:pPr marL="0" lvl="0" indent="0" algn="ctr">
                <a:spcBef>
                  <a:spcPct val="0"/>
                </a:spcBef>
                <a:spcAft>
                  <a:spcPct val="0"/>
                </a:spcAft>
                <a:buNone/>
              </a:pPr>
              <a:t>322</a:t>
            </a:fld>
            <a:endParaRPr lang="en-US" sz="1000"/>
          </a:p>
        </p:txBody>
      </p:sp>
      <p:sp>
        <p:nvSpPr>
          <p:cNvPr id="1795" name="Text Placeholder 10">
            <a:extLst>
              <a:ext uri="{FF2B5EF4-FFF2-40B4-BE49-F238E27FC236}">
                <a16:creationId xmlns:a16="http://schemas.microsoft.com/office/drawing/2014/main" id="{6E383EA1-FE38-2D0C-23A8-6A5AFFD604D7}"/>
              </a:ext>
            </a:extLst>
          </p:cNvPr>
          <p:cNvSpPr>
            <a:spLocks/>
          </p:cNvSpPr>
          <p:nvPr>
            <p:custDataLst>
              <p:tags r:id="rId18"/>
            </p:custDataLst>
          </p:nvPr>
        </p:nvSpPr>
        <p:spPr bwMode="gray">
          <a:xfrm>
            <a:off x="1557338" y="5578475"/>
            <a:ext cx="2444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3499D501-8936-47AE-8A63-AE8AD2F99A62}" type="datetime'3''''''''0''9'''''''''''''''''''''''''''''">
              <a:rPr lang="en-US" altLang="en-US" sz="1000" smtClean="0">
                <a:effectLst/>
              </a:rPr>
              <a:pPr marL="0" lvl="0" indent="0" algn="ctr">
                <a:spcBef>
                  <a:spcPct val="0"/>
                </a:spcBef>
                <a:spcAft>
                  <a:spcPct val="0"/>
                </a:spcAft>
                <a:buNone/>
              </a:pPr>
              <a:t>309</a:t>
            </a:fld>
            <a:endParaRPr lang="en-US" sz="1000"/>
          </a:p>
        </p:txBody>
      </p:sp>
      <p:sp>
        <p:nvSpPr>
          <p:cNvPr id="1796" name="Text Placeholder 10">
            <a:extLst>
              <a:ext uri="{FF2B5EF4-FFF2-40B4-BE49-F238E27FC236}">
                <a16:creationId xmlns:a16="http://schemas.microsoft.com/office/drawing/2014/main" id="{D83525DC-97BB-33F9-5FE8-F90FB8AF11AF}"/>
              </a:ext>
            </a:extLst>
          </p:cNvPr>
          <p:cNvSpPr>
            <a:spLocks/>
          </p:cNvSpPr>
          <p:nvPr>
            <p:custDataLst>
              <p:tags r:id="rId19"/>
            </p:custDataLst>
          </p:nvPr>
        </p:nvSpPr>
        <p:spPr bwMode="gray">
          <a:xfrm>
            <a:off x="1917700" y="5584825"/>
            <a:ext cx="2444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3BD16D51-2364-45AD-9747-EF8EF93D163D}" type="datetime'''2''''''''''''''''''''''''''9''5'''''''''''''''">
              <a:rPr lang="en-US" altLang="en-US" sz="1000" smtClean="0">
                <a:effectLst/>
              </a:rPr>
              <a:pPr marL="0" lvl="0" indent="0" algn="ctr">
                <a:spcBef>
                  <a:spcPct val="0"/>
                </a:spcBef>
                <a:spcAft>
                  <a:spcPct val="0"/>
                </a:spcAft>
                <a:buNone/>
              </a:pPr>
              <a:t>295</a:t>
            </a:fld>
            <a:endParaRPr lang="en-US" sz="1000"/>
          </a:p>
        </p:txBody>
      </p:sp>
      <p:sp>
        <p:nvSpPr>
          <p:cNvPr id="1797" name="Text Placeholder 10">
            <a:extLst>
              <a:ext uri="{FF2B5EF4-FFF2-40B4-BE49-F238E27FC236}">
                <a16:creationId xmlns:a16="http://schemas.microsoft.com/office/drawing/2014/main" id="{96CD933F-3954-E3FA-A676-B855DAAE054B}"/>
              </a:ext>
            </a:extLst>
          </p:cNvPr>
          <p:cNvSpPr>
            <a:spLocks/>
          </p:cNvSpPr>
          <p:nvPr>
            <p:custDataLst>
              <p:tags r:id="rId20"/>
            </p:custDataLst>
          </p:nvPr>
        </p:nvSpPr>
        <p:spPr bwMode="gray">
          <a:xfrm>
            <a:off x="2278063" y="5584825"/>
            <a:ext cx="2444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4A930668-31A4-49C5-B81D-CE51E153931F}" type="datetime'''''''''''''''''''''''''''''''''''2''''''''''''9''''''''4'''">
              <a:rPr lang="en-US" altLang="en-US" sz="1000" smtClean="0">
                <a:effectLst/>
              </a:rPr>
              <a:pPr marL="0" lvl="0" indent="0" algn="ctr">
                <a:spcBef>
                  <a:spcPct val="0"/>
                </a:spcBef>
                <a:spcAft>
                  <a:spcPct val="0"/>
                </a:spcAft>
                <a:buNone/>
              </a:pPr>
              <a:t>294</a:t>
            </a:fld>
            <a:endParaRPr lang="en-US" sz="1000"/>
          </a:p>
        </p:txBody>
      </p:sp>
      <p:sp>
        <p:nvSpPr>
          <p:cNvPr id="1798" name="Text Placeholder 10">
            <a:extLst>
              <a:ext uri="{FF2B5EF4-FFF2-40B4-BE49-F238E27FC236}">
                <a16:creationId xmlns:a16="http://schemas.microsoft.com/office/drawing/2014/main" id="{177E3CFE-59F5-0F5B-25D0-B5C5A3135CBB}"/>
              </a:ext>
            </a:extLst>
          </p:cNvPr>
          <p:cNvSpPr>
            <a:spLocks/>
          </p:cNvSpPr>
          <p:nvPr>
            <p:custDataLst>
              <p:tags r:id="rId21"/>
            </p:custDataLst>
          </p:nvPr>
        </p:nvSpPr>
        <p:spPr bwMode="gray">
          <a:xfrm>
            <a:off x="2638425" y="5584825"/>
            <a:ext cx="2444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22A6DB06-D9DF-405D-B6BE-77FBAA2CB4AD}" type="datetime'''''''''''''''''''''''''''2''''''9''''5'''''''''''''''">
              <a:rPr lang="en-US" altLang="en-US" sz="1000" smtClean="0">
                <a:effectLst/>
              </a:rPr>
              <a:pPr marL="0" lvl="0" indent="0" algn="ctr">
                <a:spcBef>
                  <a:spcPct val="0"/>
                </a:spcBef>
                <a:spcAft>
                  <a:spcPct val="0"/>
                </a:spcAft>
                <a:buNone/>
              </a:pPr>
              <a:t>295</a:t>
            </a:fld>
            <a:endParaRPr lang="en-US" sz="1000"/>
          </a:p>
        </p:txBody>
      </p:sp>
      <p:sp>
        <p:nvSpPr>
          <p:cNvPr id="1799" name="Text Placeholder 10">
            <a:extLst>
              <a:ext uri="{FF2B5EF4-FFF2-40B4-BE49-F238E27FC236}">
                <a16:creationId xmlns:a16="http://schemas.microsoft.com/office/drawing/2014/main" id="{C3C8B706-A9C4-AAE2-C12C-6FF1920DE2DD}"/>
              </a:ext>
            </a:extLst>
          </p:cNvPr>
          <p:cNvSpPr>
            <a:spLocks/>
          </p:cNvSpPr>
          <p:nvPr>
            <p:custDataLst>
              <p:tags r:id="rId22"/>
            </p:custDataLst>
          </p:nvPr>
        </p:nvSpPr>
        <p:spPr bwMode="gray">
          <a:xfrm>
            <a:off x="3000375" y="5575300"/>
            <a:ext cx="2444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3C29AA47-E786-475B-99B9-D5924D9233FB}" type="datetime'''''''''''''''''''''''''31''''''4'''''''''''">
              <a:rPr lang="en-US" altLang="en-US" sz="1000" smtClean="0">
                <a:effectLst/>
              </a:rPr>
              <a:pPr marL="0" lvl="0" indent="0" algn="ctr">
                <a:spcBef>
                  <a:spcPct val="0"/>
                </a:spcBef>
                <a:spcAft>
                  <a:spcPct val="0"/>
                </a:spcAft>
                <a:buNone/>
              </a:pPr>
              <a:t>314</a:t>
            </a:fld>
            <a:endParaRPr lang="en-US" sz="1000"/>
          </a:p>
        </p:txBody>
      </p:sp>
      <p:sp>
        <p:nvSpPr>
          <p:cNvPr id="1800" name="Text Placeholder 10">
            <a:extLst>
              <a:ext uri="{FF2B5EF4-FFF2-40B4-BE49-F238E27FC236}">
                <a16:creationId xmlns:a16="http://schemas.microsoft.com/office/drawing/2014/main" id="{9929A723-A458-705A-5955-7644C8667421}"/>
              </a:ext>
            </a:extLst>
          </p:cNvPr>
          <p:cNvSpPr>
            <a:spLocks/>
          </p:cNvSpPr>
          <p:nvPr>
            <p:custDataLst>
              <p:tags r:id="rId23"/>
            </p:custDataLst>
          </p:nvPr>
        </p:nvSpPr>
        <p:spPr bwMode="gray">
          <a:xfrm>
            <a:off x="3360738" y="5572125"/>
            <a:ext cx="2444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6A78588E-1971-4283-8D1D-FB5E5DADC853}" type="datetime'''''''''''''''''''''''''''''''32''''''''''''''''''1'''''''''''">
              <a:rPr lang="en-US" altLang="en-US" sz="1000" smtClean="0">
                <a:effectLst/>
              </a:rPr>
              <a:pPr marL="0" lvl="0" indent="0" algn="ctr">
                <a:spcBef>
                  <a:spcPct val="0"/>
                </a:spcBef>
                <a:spcAft>
                  <a:spcPct val="0"/>
                </a:spcAft>
                <a:buNone/>
              </a:pPr>
              <a:t>321</a:t>
            </a:fld>
            <a:endParaRPr lang="en-US" sz="1000"/>
          </a:p>
        </p:txBody>
      </p:sp>
      <p:sp>
        <p:nvSpPr>
          <p:cNvPr id="1801" name="Text Placeholder 10">
            <a:extLst>
              <a:ext uri="{FF2B5EF4-FFF2-40B4-BE49-F238E27FC236}">
                <a16:creationId xmlns:a16="http://schemas.microsoft.com/office/drawing/2014/main" id="{57FF4561-551B-573B-4D3C-57DB3261CA0B}"/>
              </a:ext>
            </a:extLst>
          </p:cNvPr>
          <p:cNvSpPr>
            <a:spLocks/>
          </p:cNvSpPr>
          <p:nvPr>
            <p:custDataLst>
              <p:tags r:id="rId24"/>
            </p:custDataLst>
          </p:nvPr>
        </p:nvSpPr>
        <p:spPr bwMode="gray">
          <a:xfrm>
            <a:off x="3721100" y="5557838"/>
            <a:ext cx="2444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440F5674-E8FE-454C-A050-C2BEF5958FA7}" type="datetime'''''''''3''''''''''5''''''''''''''3'''''''''''''''''">
              <a:rPr lang="en-US" altLang="en-US" sz="1000" smtClean="0">
                <a:effectLst/>
              </a:rPr>
              <a:pPr marL="0" lvl="0" indent="0" algn="ctr">
                <a:spcBef>
                  <a:spcPct val="0"/>
                </a:spcBef>
                <a:spcAft>
                  <a:spcPct val="0"/>
                </a:spcAft>
                <a:buNone/>
              </a:pPr>
              <a:t>353</a:t>
            </a:fld>
            <a:endParaRPr lang="en-US" sz="1000"/>
          </a:p>
        </p:txBody>
      </p:sp>
      <p:sp>
        <p:nvSpPr>
          <p:cNvPr id="1802" name="Text Placeholder 10">
            <a:extLst>
              <a:ext uri="{FF2B5EF4-FFF2-40B4-BE49-F238E27FC236}">
                <a16:creationId xmlns:a16="http://schemas.microsoft.com/office/drawing/2014/main" id="{74CE6D70-0567-549D-2E05-BE187996436F}"/>
              </a:ext>
            </a:extLst>
          </p:cNvPr>
          <p:cNvSpPr>
            <a:spLocks/>
          </p:cNvSpPr>
          <p:nvPr>
            <p:custDataLst>
              <p:tags r:id="rId25"/>
            </p:custDataLst>
          </p:nvPr>
        </p:nvSpPr>
        <p:spPr bwMode="gray">
          <a:xfrm>
            <a:off x="4081463" y="5534025"/>
            <a:ext cx="2444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E4CD8602-91FE-4B07-AFFD-6C3B2F34F92A}" type="datetime'''''''''''''''''4''''''''0''''''''4'''''''''''''''''''">
              <a:rPr lang="en-US" altLang="en-US" sz="1000" smtClean="0">
                <a:effectLst/>
              </a:rPr>
              <a:pPr marL="0" lvl="0" indent="0" algn="ctr">
                <a:spcBef>
                  <a:spcPct val="0"/>
                </a:spcBef>
                <a:spcAft>
                  <a:spcPct val="0"/>
                </a:spcAft>
                <a:buNone/>
              </a:pPr>
              <a:t>404</a:t>
            </a:fld>
            <a:endParaRPr lang="en-US" sz="1000"/>
          </a:p>
        </p:txBody>
      </p:sp>
      <p:sp>
        <p:nvSpPr>
          <p:cNvPr id="1803" name="Text Placeholder 10">
            <a:extLst>
              <a:ext uri="{FF2B5EF4-FFF2-40B4-BE49-F238E27FC236}">
                <a16:creationId xmlns:a16="http://schemas.microsoft.com/office/drawing/2014/main" id="{E5464748-95D2-EE2B-7FE8-8DCDF9B62FDA}"/>
              </a:ext>
            </a:extLst>
          </p:cNvPr>
          <p:cNvSpPr>
            <a:spLocks/>
          </p:cNvSpPr>
          <p:nvPr>
            <p:custDataLst>
              <p:tags r:id="rId26"/>
            </p:custDataLst>
          </p:nvPr>
        </p:nvSpPr>
        <p:spPr bwMode="gray">
          <a:xfrm>
            <a:off x="4443413" y="5514975"/>
            <a:ext cx="2444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CB210AA1-90A7-4E44-A7F2-11EE558C8591}" type="datetime'4''''''''''''4''7'''''''''''''''''''''''">
              <a:rPr lang="en-US" altLang="en-US" sz="1000" smtClean="0">
                <a:effectLst/>
              </a:rPr>
              <a:pPr marL="0" lvl="0" indent="0" algn="ctr">
                <a:spcBef>
                  <a:spcPct val="0"/>
                </a:spcBef>
                <a:spcAft>
                  <a:spcPct val="0"/>
                </a:spcAft>
                <a:buNone/>
              </a:pPr>
              <a:t>447</a:t>
            </a:fld>
            <a:endParaRPr lang="en-US" sz="1000"/>
          </a:p>
        </p:txBody>
      </p:sp>
      <p:sp>
        <p:nvSpPr>
          <p:cNvPr id="331" name="Rectangle 330">
            <a:extLst>
              <a:ext uri="{FF2B5EF4-FFF2-40B4-BE49-F238E27FC236}">
                <a16:creationId xmlns:a16="http://schemas.microsoft.com/office/drawing/2014/main" id="{8E3D9221-39ED-CD11-CB48-B73C7138DC0A}"/>
              </a:ext>
            </a:extLst>
          </p:cNvPr>
          <p:cNvSpPr/>
          <p:nvPr>
            <p:custDataLst>
              <p:tags r:id="rId27"/>
            </p:custDataLst>
          </p:nvPr>
        </p:nvSpPr>
        <p:spPr bwMode="auto">
          <a:xfrm>
            <a:off x="1022350" y="2497138"/>
            <a:ext cx="179388" cy="133350"/>
          </a:xfrm>
          <a:prstGeom prst="rect">
            <a:avLst/>
          </a:prstGeom>
          <a:solidFill>
            <a:schemeClr val="accent1"/>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1175" name="Rectangle 1174">
            <a:extLst>
              <a:ext uri="{FF2B5EF4-FFF2-40B4-BE49-F238E27FC236}">
                <a16:creationId xmlns:a16="http://schemas.microsoft.com/office/drawing/2014/main" id="{1FC078BF-BC35-2120-A156-42DA545246A1}"/>
              </a:ext>
            </a:extLst>
          </p:cNvPr>
          <p:cNvSpPr/>
          <p:nvPr>
            <p:custDataLst>
              <p:tags r:id="rId28"/>
            </p:custDataLst>
          </p:nvPr>
        </p:nvSpPr>
        <p:spPr bwMode="auto">
          <a:xfrm>
            <a:off x="1022350" y="2700338"/>
            <a:ext cx="179388" cy="133350"/>
          </a:xfrm>
          <a:prstGeom prst="rect">
            <a:avLst/>
          </a:prstGeom>
          <a:solidFill>
            <a:srgbClr val="364D6E"/>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1180" name="Rectangle 1179">
            <a:extLst>
              <a:ext uri="{FF2B5EF4-FFF2-40B4-BE49-F238E27FC236}">
                <a16:creationId xmlns:a16="http://schemas.microsoft.com/office/drawing/2014/main" id="{579ADD04-300D-BEC2-D35A-06B49D41FCA5}"/>
              </a:ext>
            </a:extLst>
          </p:cNvPr>
          <p:cNvSpPr/>
          <p:nvPr>
            <p:custDataLst>
              <p:tags r:id="rId29"/>
            </p:custDataLst>
          </p:nvPr>
        </p:nvSpPr>
        <p:spPr bwMode="auto">
          <a:xfrm>
            <a:off x="1022350" y="2903538"/>
            <a:ext cx="179388" cy="133350"/>
          </a:xfrm>
          <a:prstGeom prst="rect">
            <a:avLst/>
          </a:prstGeom>
          <a:solidFill>
            <a:srgbClr val="4C6C9C"/>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332" name="Rectangle 331">
            <a:extLst>
              <a:ext uri="{FF2B5EF4-FFF2-40B4-BE49-F238E27FC236}">
                <a16:creationId xmlns:a16="http://schemas.microsoft.com/office/drawing/2014/main" id="{308C7DF1-DF70-902C-DB61-D5FC729B8E80}"/>
              </a:ext>
            </a:extLst>
          </p:cNvPr>
          <p:cNvSpPr/>
          <p:nvPr>
            <p:custDataLst>
              <p:tags r:id="rId30"/>
            </p:custDataLst>
          </p:nvPr>
        </p:nvSpPr>
        <p:spPr bwMode="auto">
          <a:xfrm>
            <a:off x="1022350" y="3106738"/>
            <a:ext cx="179388" cy="133350"/>
          </a:xfrm>
          <a:prstGeom prst="rect">
            <a:avLst/>
          </a:prstGeom>
          <a:solidFill>
            <a:srgbClr val="6F8DB9"/>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334" name="Rectangle 333">
            <a:extLst>
              <a:ext uri="{FF2B5EF4-FFF2-40B4-BE49-F238E27FC236}">
                <a16:creationId xmlns:a16="http://schemas.microsoft.com/office/drawing/2014/main" id="{1A34017D-3559-66E9-6C47-A3764E01DA55}"/>
              </a:ext>
            </a:extLst>
          </p:cNvPr>
          <p:cNvSpPr/>
          <p:nvPr>
            <p:custDataLst>
              <p:tags r:id="rId31"/>
            </p:custDataLst>
          </p:nvPr>
        </p:nvSpPr>
        <p:spPr bwMode="auto">
          <a:xfrm>
            <a:off x="2744788" y="2497138"/>
            <a:ext cx="179388" cy="133350"/>
          </a:xfrm>
          <a:prstGeom prst="rect">
            <a:avLst/>
          </a:prstGeom>
          <a:solidFill>
            <a:srgbClr val="9DB1CF"/>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335" name="Rectangle 334">
            <a:extLst>
              <a:ext uri="{FF2B5EF4-FFF2-40B4-BE49-F238E27FC236}">
                <a16:creationId xmlns:a16="http://schemas.microsoft.com/office/drawing/2014/main" id="{EBDE1F02-9FF0-54E1-5223-D052C1762432}"/>
              </a:ext>
            </a:extLst>
          </p:cNvPr>
          <p:cNvSpPr/>
          <p:nvPr>
            <p:custDataLst>
              <p:tags r:id="rId32"/>
            </p:custDataLst>
          </p:nvPr>
        </p:nvSpPr>
        <p:spPr bwMode="auto">
          <a:xfrm>
            <a:off x="2744788" y="2700338"/>
            <a:ext cx="179388" cy="133350"/>
          </a:xfrm>
          <a:prstGeom prst="rect">
            <a:avLst/>
          </a:prstGeom>
          <a:solidFill>
            <a:srgbClr val="C3CFE1"/>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336" name="Rectangle 335">
            <a:extLst>
              <a:ext uri="{FF2B5EF4-FFF2-40B4-BE49-F238E27FC236}">
                <a16:creationId xmlns:a16="http://schemas.microsoft.com/office/drawing/2014/main" id="{91B8AE76-5D7A-054A-4FE7-04698EFADEB8}"/>
              </a:ext>
            </a:extLst>
          </p:cNvPr>
          <p:cNvSpPr/>
          <p:nvPr>
            <p:custDataLst>
              <p:tags r:id="rId33"/>
            </p:custDataLst>
          </p:nvPr>
        </p:nvSpPr>
        <p:spPr bwMode="auto">
          <a:xfrm>
            <a:off x="2744788" y="2903538"/>
            <a:ext cx="179388" cy="133350"/>
          </a:xfrm>
          <a:prstGeom prst="rect">
            <a:avLst/>
          </a:prstGeom>
          <a:solidFill>
            <a:srgbClr val="DFE5EF"/>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26" name="Text Placeholder 10">
            <a:extLst>
              <a:ext uri="{FF2B5EF4-FFF2-40B4-BE49-F238E27FC236}">
                <a16:creationId xmlns:a16="http://schemas.microsoft.com/office/drawing/2014/main" id="{BC1E864F-6EC8-4B2E-6754-40D57780640B}"/>
              </a:ext>
            </a:extLst>
          </p:cNvPr>
          <p:cNvSpPr txBox="1">
            <a:spLocks/>
          </p:cNvSpPr>
          <p:nvPr>
            <p:custDataLst>
              <p:tags r:id="rId34"/>
            </p:custDataLst>
          </p:nvPr>
        </p:nvSpPr>
        <p:spPr bwMode="auto">
          <a:xfrm>
            <a:off x="1252538" y="2492375"/>
            <a:ext cx="809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CA197231-70CB-4DCD-99AC-79586043C1A7}" type="datetime'N''''''''''o''''r''''t''''h'' ''''''''A''m''e''r''ica'">
              <a:rPr lang="en-US" altLang="en-US" sz="1000" smtClean="0"/>
              <a:pPr marL="0" indent="0">
                <a:spcBef>
                  <a:spcPct val="0"/>
                </a:spcBef>
                <a:spcAft>
                  <a:spcPct val="0"/>
                </a:spcAft>
                <a:buNone/>
              </a:pPr>
              <a:t>North America</a:t>
            </a:fld>
            <a:endParaRPr lang="en-US" sz="1000"/>
          </a:p>
        </p:txBody>
      </p:sp>
      <p:sp>
        <p:nvSpPr>
          <p:cNvPr id="1172" name="Text Placeholder 10">
            <a:extLst>
              <a:ext uri="{FF2B5EF4-FFF2-40B4-BE49-F238E27FC236}">
                <a16:creationId xmlns:a16="http://schemas.microsoft.com/office/drawing/2014/main" id="{CEA41D97-B084-D86E-3679-14E946AB0E5C}"/>
              </a:ext>
            </a:extLst>
          </p:cNvPr>
          <p:cNvSpPr txBox="1">
            <a:spLocks/>
          </p:cNvSpPr>
          <p:nvPr>
            <p:custDataLst>
              <p:tags r:id="rId35"/>
            </p:custDataLst>
          </p:nvPr>
        </p:nvSpPr>
        <p:spPr bwMode="auto">
          <a:xfrm>
            <a:off x="1252538" y="2695575"/>
            <a:ext cx="65405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900A102F-39C2-4967-A0A0-B3CA555D9EB1}" type="datetime'''''''''''''''''A''si''''''''''a'' P''''''a''''cifi''''c'">
              <a:rPr lang="en-US" altLang="en-US" sz="1000" smtClean="0"/>
              <a:pPr marL="0" indent="0">
                <a:spcBef>
                  <a:spcPct val="0"/>
                </a:spcBef>
                <a:spcAft>
                  <a:spcPct val="0"/>
                </a:spcAft>
                <a:buNone/>
              </a:pPr>
              <a:t>Asia Pacific</a:t>
            </a:fld>
            <a:endParaRPr lang="en-US" sz="1000"/>
          </a:p>
        </p:txBody>
      </p:sp>
      <p:sp>
        <p:nvSpPr>
          <p:cNvPr id="1177" name="Text Placeholder 10">
            <a:extLst>
              <a:ext uri="{FF2B5EF4-FFF2-40B4-BE49-F238E27FC236}">
                <a16:creationId xmlns:a16="http://schemas.microsoft.com/office/drawing/2014/main" id="{D6AFB9A6-8646-CD72-46CA-748BF2EEF80C}"/>
              </a:ext>
            </a:extLst>
          </p:cNvPr>
          <p:cNvSpPr txBox="1">
            <a:spLocks/>
          </p:cNvSpPr>
          <p:nvPr>
            <p:custDataLst>
              <p:tags r:id="rId36"/>
            </p:custDataLst>
          </p:nvPr>
        </p:nvSpPr>
        <p:spPr bwMode="auto">
          <a:xfrm>
            <a:off x="1252538" y="2898775"/>
            <a:ext cx="4064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CE54C83C-9179-4ECD-B87D-AD9D788AF037}" type="datetime'''''''''''''''Eu''''r''o''''''''''''''p''''e'''''''''''">
              <a:rPr lang="en-US" altLang="en-US" sz="1000" smtClean="0"/>
              <a:pPr marL="0" indent="0">
                <a:spcBef>
                  <a:spcPct val="0"/>
                </a:spcBef>
                <a:spcAft>
                  <a:spcPct val="0"/>
                </a:spcAft>
                <a:buNone/>
              </a:pPr>
              <a:t>Europe</a:t>
            </a:fld>
            <a:endParaRPr lang="en-US" sz="1000"/>
          </a:p>
        </p:txBody>
      </p:sp>
      <p:sp>
        <p:nvSpPr>
          <p:cNvPr id="13" name="Text Placeholder 10">
            <a:extLst>
              <a:ext uri="{FF2B5EF4-FFF2-40B4-BE49-F238E27FC236}">
                <a16:creationId xmlns:a16="http://schemas.microsoft.com/office/drawing/2014/main" id="{F236E52C-39CD-C8BD-2A24-9E96212D6F68}"/>
              </a:ext>
            </a:extLst>
          </p:cNvPr>
          <p:cNvSpPr txBox="1">
            <a:spLocks/>
          </p:cNvSpPr>
          <p:nvPr>
            <p:custDataLst>
              <p:tags r:id="rId37"/>
            </p:custDataLst>
          </p:nvPr>
        </p:nvSpPr>
        <p:spPr bwMode="auto">
          <a:xfrm>
            <a:off x="1252538" y="3101975"/>
            <a:ext cx="139065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E6595C50-F039-411A-8120-3828CFF07E58}" type="datetime'C''''e''''''n''''tr''al'''' &amp; South A''m''e''''ric''a'''''">
              <a:rPr lang="en-US" altLang="en-US" sz="1000" smtClean="0"/>
              <a:pPr marL="0" indent="0">
                <a:spcBef>
                  <a:spcPct val="0"/>
                </a:spcBef>
                <a:spcAft>
                  <a:spcPct val="0"/>
                </a:spcAft>
                <a:buNone/>
              </a:pPr>
              <a:t>Central &amp; South America</a:t>
            </a:fld>
            <a:endParaRPr lang="en-US" sz="1000"/>
          </a:p>
        </p:txBody>
      </p:sp>
      <p:sp>
        <p:nvSpPr>
          <p:cNvPr id="28" name="Text Placeholder 10">
            <a:extLst>
              <a:ext uri="{FF2B5EF4-FFF2-40B4-BE49-F238E27FC236}">
                <a16:creationId xmlns:a16="http://schemas.microsoft.com/office/drawing/2014/main" id="{825680B3-1471-8901-D430-751D80F14E4E}"/>
              </a:ext>
            </a:extLst>
          </p:cNvPr>
          <p:cNvSpPr txBox="1">
            <a:spLocks/>
          </p:cNvSpPr>
          <p:nvPr>
            <p:custDataLst>
              <p:tags r:id="rId38"/>
            </p:custDataLst>
          </p:nvPr>
        </p:nvSpPr>
        <p:spPr bwMode="auto">
          <a:xfrm>
            <a:off x="2974975" y="2492375"/>
            <a:ext cx="32385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E67D05B5-747F-4722-816A-0F1AD8FFB580}" type="datetime'''''''''''A''''''''''''''''''''''''f''''''r''''ic''''''''a'''">
              <a:rPr lang="en-US" altLang="en-US" sz="1000" smtClean="0"/>
              <a:pPr marL="0" indent="0">
                <a:spcBef>
                  <a:spcPct val="0"/>
                </a:spcBef>
                <a:spcAft>
                  <a:spcPct val="0"/>
                </a:spcAft>
                <a:buNone/>
              </a:pPr>
              <a:t>Africa</a:t>
            </a:fld>
            <a:endParaRPr lang="en-US" sz="1000"/>
          </a:p>
        </p:txBody>
      </p:sp>
      <p:sp>
        <p:nvSpPr>
          <p:cNvPr id="29" name="Text Placeholder 10">
            <a:extLst>
              <a:ext uri="{FF2B5EF4-FFF2-40B4-BE49-F238E27FC236}">
                <a16:creationId xmlns:a16="http://schemas.microsoft.com/office/drawing/2014/main" id="{6E4F0787-09D2-2399-4746-6A1982A90B6D}"/>
              </a:ext>
            </a:extLst>
          </p:cNvPr>
          <p:cNvSpPr txBox="1">
            <a:spLocks/>
          </p:cNvSpPr>
          <p:nvPr>
            <p:custDataLst>
              <p:tags r:id="rId39"/>
            </p:custDataLst>
          </p:nvPr>
        </p:nvSpPr>
        <p:spPr bwMode="auto">
          <a:xfrm>
            <a:off x="2974975" y="2695575"/>
            <a:ext cx="6604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E6E6CE4D-B2B2-4CAE-A030-CC14AC807AC1}" type="datetime'''''''''''Mid''''d''''l''e'''' ''''E''''as''''''''t'''''''">
              <a:rPr lang="en-US" altLang="en-US" sz="1000" smtClean="0"/>
              <a:pPr marL="0" indent="0">
                <a:spcBef>
                  <a:spcPct val="0"/>
                </a:spcBef>
                <a:spcAft>
                  <a:spcPct val="0"/>
                </a:spcAft>
                <a:buNone/>
              </a:pPr>
              <a:t>Middle East</a:t>
            </a:fld>
            <a:endParaRPr lang="en-US" sz="1000"/>
          </a:p>
        </p:txBody>
      </p:sp>
      <p:sp>
        <p:nvSpPr>
          <p:cNvPr id="30" name="Text Placeholder 10">
            <a:extLst>
              <a:ext uri="{FF2B5EF4-FFF2-40B4-BE49-F238E27FC236}">
                <a16:creationId xmlns:a16="http://schemas.microsoft.com/office/drawing/2014/main" id="{061C821A-86EC-E303-60E9-8E8E49F8F3B9}"/>
              </a:ext>
            </a:extLst>
          </p:cNvPr>
          <p:cNvSpPr txBox="1">
            <a:spLocks/>
          </p:cNvSpPr>
          <p:nvPr>
            <p:custDataLst>
              <p:tags r:id="rId40"/>
            </p:custDataLst>
          </p:nvPr>
        </p:nvSpPr>
        <p:spPr bwMode="auto">
          <a:xfrm>
            <a:off x="2974975" y="2898775"/>
            <a:ext cx="428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A7A8824F-289C-4E94-8804-AD54DFA6C43A}" type="datetime'''''E''''u''''r''''''''''''''''''''''''a''s''i''''''''''''''a'">
              <a:rPr lang="en-US" altLang="en-US" sz="1000" smtClean="0"/>
              <a:pPr marL="0" indent="0">
                <a:spcBef>
                  <a:spcPct val="0"/>
                </a:spcBef>
                <a:spcAft>
                  <a:spcPct val="0"/>
                </a:spcAft>
                <a:buNone/>
              </a:pPr>
              <a:t>Eurasia</a:t>
            </a:fld>
            <a:endParaRPr lang="en-US" sz="1000"/>
          </a:p>
        </p:txBody>
      </p:sp>
      <p:sp>
        <p:nvSpPr>
          <p:cNvPr id="610" name="TextBox 609">
            <a:extLst>
              <a:ext uri="{FF2B5EF4-FFF2-40B4-BE49-F238E27FC236}">
                <a16:creationId xmlns:a16="http://schemas.microsoft.com/office/drawing/2014/main" id="{9FA2657E-0EBC-1F58-5E39-F2230DDB3EC5}"/>
              </a:ext>
            </a:extLst>
          </p:cNvPr>
          <p:cNvSpPr txBox="1"/>
          <p:nvPr/>
        </p:nvSpPr>
        <p:spPr bwMode="gray">
          <a:xfrm>
            <a:off x="329184" y="1950427"/>
            <a:ext cx="4499991" cy="646331"/>
          </a:xfrm>
          <a:prstGeom prst="rect">
            <a:avLst/>
          </a:prstGeom>
          <a:noFill/>
        </p:spPr>
        <p:txBody>
          <a:bodyPr wrap="square" lIns="72000" tIns="137160" rIns="274320" bIns="137160" rtlCol="0">
            <a:spAutoFit/>
          </a:bodyPr>
          <a:lstStyle/>
          <a:p>
            <a:pPr>
              <a:spcBef>
                <a:spcPts val="600"/>
              </a:spcBef>
              <a:spcAft>
                <a:spcPts val="600"/>
              </a:spcAft>
            </a:pPr>
            <a:r>
              <a:rPr lang="en-US" sz="1200" dirty="0"/>
              <a:t>Grids and utility scale storage investment by region, US$B, 2015-2025</a:t>
            </a:r>
            <a:r>
              <a:rPr lang="en-US" sz="1200" baseline="30000" dirty="0"/>
              <a:t>1</a:t>
            </a:r>
          </a:p>
        </p:txBody>
      </p:sp>
      <p:sp>
        <p:nvSpPr>
          <p:cNvPr id="382" name="TextBox 381">
            <a:extLst>
              <a:ext uri="{FF2B5EF4-FFF2-40B4-BE49-F238E27FC236}">
                <a16:creationId xmlns:a16="http://schemas.microsoft.com/office/drawing/2014/main" id="{D63BF29D-AB00-7266-D0BA-7312AA0F2058}"/>
              </a:ext>
            </a:extLst>
          </p:cNvPr>
          <p:cNvSpPr txBox="1"/>
          <p:nvPr/>
        </p:nvSpPr>
        <p:spPr bwMode="gray">
          <a:xfrm>
            <a:off x="4972727" y="1940844"/>
            <a:ext cx="4051703" cy="646331"/>
          </a:xfrm>
          <a:prstGeom prst="rect">
            <a:avLst/>
          </a:prstGeom>
          <a:noFill/>
        </p:spPr>
        <p:txBody>
          <a:bodyPr wrap="square" lIns="72000" tIns="137160" rIns="274320" bIns="137160" rtlCol="0">
            <a:spAutoFit/>
          </a:bodyPr>
          <a:lstStyle/>
          <a:p>
            <a:pPr>
              <a:spcBef>
                <a:spcPts val="600"/>
              </a:spcBef>
              <a:spcAft>
                <a:spcPts val="600"/>
              </a:spcAft>
            </a:pPr>
            <a:r>
              <a:rPr lang="en-US" sz="1200"/>
              <a:t>Cumulative power investments by source, $B, 2015-2025</a:t>
            </a:r>
            <a:endParaRPr lang="en-US" sz="1200" baseline="30000"/>
          </a:p>
        </p:txBody>
      </p:sp>
      <p:graphicFrame>
        <p:nvGraphicFramePr>
          <p:cNvPr id="618" name="Chart 617">
            <a:extLst>
              <a:ext uri="{FF2B5EF4-FFF2-40B4-BE49-F238E27FC236}">
                <a16:creationId xmlns:a16="http://schemas.microsoft.com/office/drawing/2014/main" id="{82FCB556-8999-D52B-4D13-39DC9F25E29A}"/>
              </a:ext>
            </a:extLst>
          </p:cNvPr>
          <p:cNvGraphicFramePr/>
          <p:nvPr>
            <p:custDataLst>
              <p:tags r:id="rId41"/>
            </p:custDataLst>
          </p:nvPr>
        </p:nvGraphicFramePr>
        <p:xfrm>
          <a:off x="5451475" y="3173413"/>
          <a:ext cx="3665538" cy="2947987"/>
        </p:xfrm>
        <a:graphic>
          <a:graphicData uri="http://schemas.openxmlformats.org/drawingml/2006/chart">
            <c:chart xmlns:c="http://schemas.openxmlformats.org/drawingml/2006/chart" xmlns:r="http://schemas.openxmlformats.org/officeDocument/2006/relationships" r:id="rId66"/>
          </a:graphicData>
        </a:graphic>
      </p:graphicFrame>
      <p:sp>
        <p:nvSpPr>
          <p:cNvPr id="1737" name="Text Placeholder 10">
            <a:extLst>
              <a:ext uri="{FF2B5EF4-FFF2-40B4-BE49-F238E27FC236}">
                <a16:creationId xmlns:a16="http://schemas.microsoft.com/office/drawing/2014/main" id="{11D8EF1E-65FE-8F8F-4E08-7264B598C2C5}"/>
              </a:ext>
            </a:extLst>
          </p:cNvPr>
          <p:cNvSpPr>
            <a:spLocks/>
          </p:cNvSpPr>
          <p:nvPr>
            <p:custDataLst>
              <p:tags r:id="rId42"/>
            </p:custDataLst>
          </p:nvPr>
        </p:nvSpPr>
        <p:spPr bwMode="gray">
          <a:xfrm>
            <a:off x="5335588" y="5819775"/>
            <a:ext cx="6985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fld id="{C9DDB69C-640D-43A6-A481-AEE70F887B1F}" type="datetime'''''''''''''0'''''''''''''''''''">
              <a:rPr lang="en-US" altLang="en-US" sz="1000" smtClean="0">
                <a:effectLst/>
              </a:rPr>
              <a:pPr marL="0" lvl="0" indent="0" algn="r">
                <a:spcBef>
                  <a:spcPct val="0"/>
                </a:spcBef>
                <a:spcAft>
                  <a:spcPct val="0"/>
                </a:spcAft>
                <a:buNone/>
              </a:pPr>
              <a:t>0</a:t>
            </a:fld>
            <a:endParaRPr lang="en-US" sz="1000"/>
          </a:p>
        </p:txBody>
      </p:sp>
      <p:sp>
        <p:nvSpPr>
          <p:cNvPr id="936" name="Text Placeholder 10">
            <a:extLst>
              <a:ext uri="{FF2B5EF4-FFF2-40B4-BE49-F238E27FC236}">
                <a16:creationId xmlns:a16="http://schemas.microsoft.com/office/drawing/2014/main" id="{115DFB91-512B-3844-A114-92FBEDCA92F2}"/>
              </a:ext>
            </a:extLst>
          </p:cNvPr>
          <p:cNvSpPr>
            <a:spLocks/>
          </p:cNvSpPr>
          <p:nvPr>
            <p:custDataLst>
              <p:tags r:id="rId43"/>
            </p:custDataLst>
          </p:nvPr>
        </p:nvSpPr>
        <p:spPr bwMode="gray">
          <a:xfrm>
            <a:off x="5091113" y="3322638"/>
            <a:ext cx="3143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fld id="{05B93B4B-3DF0-4E4E-8FD9-81803640D313}" type="datetime'''''5'''''''''',''''''''50''''0'''''''''''''''">
              <a:rPr lang="en-US" altLang="en-US" sz="1000" smtClean="0">
                <a:effectLst/>
              </a:rPr>
              <a:pPr marL="0" lvl="0" indent="0" algn="r">
                <a:spcBef>
                  <a:spcPct val="0"/>
                </a:spcBef>
                <a:spcAft>
                  <a:spcPct val="0"/>
                </a:spcAft>
                <a:buNone/>
              </a:pPr>
              <a:t>5,500</a:t>
            </a:fld>
            <a:endParaRPr lang="en-US" sz="1000"/>
          </a:p>
        </p:txBody>
      </p:sp>
      <p:sp>
        <p:nvSpPr>
          <p:cNvPr id="1169" name="Text Placeholder 10">
            <a:extLst>
              <a:ext uri="{FF2B5EF4-FFF2-40B4-BE49-F238E27FC236}">
                <a16:creationId xmlns:a16="http://schemas.microsoft.com/office/drawing/2014/main" id="{00180C6F-B91B-3E82-01B6-530C34176754}"/>
              </a:ext>
            </a:extLst>
          </p:cNvPr>
          <p:cNvSpPr>
            <a:spLocks/>
          </p:cNvSpPr>
          <p:nvPr>
            <p:custDataLst>
              <p:tags r:id="rId44"/>
            </p:custDataLst>
          </p:nvPr>
        </p:nvSpPr>
        <p:spPr bwMode="gray">
          <a:xfrm>
            <a:off x="7451725" y="5716588"/>
            <a:ext cx="1047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F2A3C301-08ED-4679-A9CC-58FE43C3B206}" type="datetime'''''''''''''''''''''2'''''''''">
              <a:rPr lang="en-US" altLang="en-US" sz="1000" smtClean="0">
                <a:effectLst/>
              </a:rPr>
              <a:pPr marL="0" lvl="0" indent="0" algn="ctr">
                <a:spcBef>
                  <a:spcPct val="0"/>
                </a:spcBef>
                <a:spcAft>
                  <a:spcPct val="0"/>
                </a:spcAft>
                <a:buNone/>
              </a:pPr>
              <a:t>2</a:t>
            </a:fld>
            <a:endParaRPr lang="en-US" sz="1000"/>
          </a:p>
        </p:txBody>
      </p:sp>
      <p:sp>
        <p:nvSpPr>
          <p:cNvPr id="728" name="Rectangle 727">
            <a:extLst>
              <a:ext uri="{FF2B5EF4-FFF2-40B4-BE49-F238E27FC236}">
                <a16:creationId xmlns:a16="http://schemas.microsoft.com/office/drawing/2014/main" id="{7DE63C9F-1944-5420-4E03-87C2BC830309}"/>
              </a:ext>
            </a:extLst>
          </p:cNvPr>
          <p:cNvSpPr/>
          <p:nvPr>
            <p:custDataLst>
              <p:tags r:id="rId45"/>
            </p:custDataLst>
          </p:nvPr>
        </p:nvSpPr>
        <p:spPr bwMode="auto">
          <a:xfrm>
            <a:off x="5786438" y="2497138"/>
            <a:ext cx="179388" cy="133350"/>
          </a:xfrm>
          <a:prstGeom prst="rect">
            <a:avLst/>
          </a:prstGeom>
          <a:solidFill>
            <a:srgbClr val="007770"/>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909" name="Rectangle 908">
            <a:extLst>
              <a:ext uri="{FF2B5EF4-FFF2-40B4-BE49-F238E27FC236}">
                <a16:creationId xmlns:a16="http://schemas.microsoft.com/office/drawing/2014/main" id="{664047A3-6F2C-3691-5A2D-E6F7F052B68A}"/>
              </a:ext>
            </a:extLst>
          </p:cNvPr>
          <p:cNvSpPr/>
          <p:nvPr>
            <p:custDataLst>
              <p:tags r:id="rId46"/>
            </p:custDataLst>
          </p:nvPr>
        </p:nvSpPr>
        <p:spPr bwMode="auto">
          <a:xfrm>
            <a:off x="5786438" y="2700338"/>
            <a:ext cx="179387" cy="133350"/>
          </a:xfrm>
          <a:prstGeom prst="rect">
            <a:avLst/>
          </a:prstGeom>
          <a:solidFill>
            <a:schemeClr val="accent4"/>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910" name="Rectangle 909">
            <a:extLst>
              <a:ext uri="{FF2B5EF4-FFF2-40B4-BE49-F238E27FC236}">
                <a16:creationId xmlns:a16="http://schemas.microsoft.com/office/drawing/2014/main" id="{FD10A745-73FF-5111-049D-F92A7D6EBF96}"/>
              </a:ext>
            </a:extLst>
          </p:cNvPr>
          <p:cNvSpPr/>
          <p:nvPr>
            <p:custDataLst>
              <p:tags r:id="rId47"/>
            </p:custDataLst>
          </p:nvPr>
        </p:nvSpPr>
        <p:spPr bwMode="auto">
          <a:xfrm>
            <a:off x="5786438" y="2903538"/>
            <a:ext cx="179387" cy="133350"/>
          </a:xfrm>
          <a:prstGeom prst="rect">
            <a:avLst/>
          </a:prstGeom>
          <a:solidFill>
            <a:schemeClr val="accent6"/>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911" name="Rectangle 910">
            <a:extLst>
              <a:ext uri="{FF2B5EF4-FFF2-40B4-BE49-F238E27FC236}">
                <a16:creationId xmlns:a16="http://schemas.microsoft.com/office/drawing/2014/main" id="{FA2281AA-DA06-A3A1-ECDA-1CC1EF95A3ED}"/>
              </a:ext>
            </a:extLst>
          </p:cNvPr>
          <p:cNvSpPr/>
          <p:nvPr>
            <p:custDataLst>
              <p:tags r:id="rId48"/>
            </p:custDataLst>
          </p:nvPr>
        </p:nvSpPr>
        <p:spPr bwMode="auto">
          <a:xfrm>
            <a:off x="5786438" y="3106738"/>
            <a:ext cx="179387" cy="133350"/>
          </a:xfrm>
          <a:prstGeom prst="rect">
            <a:avLst/>
          </a:prstGeom>
          <a:solidFill>
            <a:srgbClr val="6F8DB9"/>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912" name="Rectangle 911">
            <a:extLst>
              <a:ext uri="{FF2B5EF4-FFF2-40B4-BE49-F238E27FC236}">
                <a16:creationId xmlns:a16="http://schemas.microsoft.com/office/drawing/2014/main" id="{CB2B3F75-6064-EC9D-C236-B7846258DB22}"/>
              </a:ext>
            </a:extLst>
          </p:cNvPr>
          <p:cNvSpPr/>
          <p:nvPr>
            <p:custDataLst>
              <p:tags r:id="rId49"/>
            </p:custDataLst>
          </p:nvPr>
        </p:nvSpPr>
        <p:spPr bwMode="auto">
          <a:xfrm>
            <a:off x="7224713" y="2497138"/>
            <a:ext cx="179387" cy="133350"/>
          </a:xfrm>
          <a:prstGeom prst="rect">
            <a:avLst/>
          </a:prstGeom>
          <a:solidFill>
            <a:srgbClr val="C3CFE1"/>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913" name="Rectangle 912">
            <a:extLst>
              <a:ext uri="{FF2B5EF4-FFF2-40B4-BE49-F238E27FC236}">
                <a16:creationId xmlns:a16="http://schemas.microsoft.com/office/drawing/2014/main" id="{6278D323-C017-BCE9-E725-821DC8B54567}"/>
              </a:ext>
            </a:extLst>
          </p:cNvPr>
          <p:cNvSpPr/>
          <p:nvPr>
            <p:custDataLst>
              <p:tags r:id="rId50"/>
            </p:custDataLst>
          </p:nvPr>
        </p:nvSpPr>
        <p:spPr bwMode="auto">
          <a:xfrm>
            <a:off x="7224713" y="2700338"/>
            <a:ext cx="179387" cy="133350"/>
          </a:xfrm>
          <a:prstGeom prst="rect">
            <a:avLst/>
          </a:prstGeom>
          <a:solidFill>
            <a:schemeClr val="accent2"/>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914" name="Rectangle 913">
            <a:extLst>
              <a:ext uri="{FF2B5EF4-FFF2-40B4-BE49-F238E27FC236}">
                <a16:creationId xmlns:a16="http://schemas.microsoft.com/office/drawing/2014/main" id="{5146B8C8-B2E0-F933-2DC3-AD4165C7A72F}"/>
              </a:ext>
            </a:extLst>
          </p:cNvPr>
          <p:cNvSpPr/>
          <p:nvPr>
            <p:custDataLst>
              <p:tags r:id="rId51"/>
            </p:custDataLst>
          </p:nvPr>
        </p:nvSpPr>
        <p:spPr bwMode="auto">
          <a:xfrm>
            <a:off x="7224713" y="2903538"/>
            <a:ext cx="179387" cy="133350"/>
          </a:xfrm>
          <a:prstGeom prst="rect">
            <a:avLst/>
          </a:prstGeom>
          <a:solidFill>
            <a:srgbClr val="969696"/>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915" name="Rectangle 914">
            <a:extLst>
              <a:ext uri="{FF2B5EF4-FFF2-40B4-BE49-F238E27FC236}">
                <a16:creationId xmlns:a16="http://schemas.microsoft.com/office/drawing/2014/main" id="{54D17F5B-3692-87BB-8041-6776212E7960}"/>
              </a:ext>
            </a:extLst>
          </p:cNvPr>
          <p:cNvSpPr/>
          <p:nvPr>
            <p:custDataLst>
              <p:tags r:id="rId52"/>
            </p:custDataLst>
          </p:nvPr>
        </p:nvSpPr>
        <p:spPr bwMode="auto">
          <a:xfrm>
            <a:off x="7224713" y="3106738"/>
            <a:ext cx="179387" cy="133350"/>
          </a:xfrm>
          <a:prstGeom prst="rect">
            <a:avLst/>
          </a:prstGeom>
          <a:solidFill>
            <a:srgbClr val="C0C0C0"/>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371" name="Text Placeholder 10">
            <a:extLst>
              <a:ext uri="{FF2B5EF4-FFF2-40B4-BE49-F238E27FC236}">
                <a16:creationId xmlns:a16="http://schemas.microsoft.com/office/drawing/2014/main" id="{D9D61691-D1CE-3D70-6B05-B892109F513C}"/>
              </a:ext>
            </a:extLst>
          </p:cNvPr>
          <p:cNvSpPr>
            <a:spLocks/>
          </p:cNvSpPr>
          <p:nvPr>
            <p:custDataLst>
              <p:tags r:id="rId53"/>
            </p:custDataLst>
          </p:nvPr>
        </p:nvSpPr>
        <p:spPr bwMode="auto">
          <a:xfrm>
            <a:off x="6016625" y="2492375"/>
            <a:ext cx="1106488"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A8E62C64-9C40-471D-A30B-C7AE7930CBE5}" type="datetime'''El''''''ectrici''t''y'' ''''N''''et''w''''''o''''r''ks'''''">
              <a:rPr lang="en-US" altLang="en-US" sz="1000" smtClean="0"/>
              <a:pPr marL="0" lvl="0" indent="0">
                <a:spcBef>
                  <a:spcPct val="0"/>
                </a:spcBef>
                <a:spcAft>
                  <a:spcPct val="0"/>
                </a:spcAft>
                <a:buNone/>
              </a:pPr>
              <a:t>Electricity Networks</a:t>
            </a:fld>
            <a:endParaRPr lang="en-US" sz="1000"/>
          </a:p>
        </p:txBody>
      </p:sp>
      <p:sp>
        <p:nvSpPr>
          <p:cNvPr id="863" name="Text Placeholder 10">
            <a:extLst>
              <a:ext uri="{FF2B5EF4-FFF2-40B4-BE49-F238E27FC236}">
                <a16:creationId xmlns:a16="http://schemas.microsoft.com/office/drawing/2014/main" id="{2F22BC8F-0C9C-3193-846B-FCB596D54392}"/>
              </a:ext>
            </a:extLst>
          </p:cNvPr>
          <p:cNvSpPr>
            <a:spLocks/>
          </p:cNvSpPr>
          <p:nvPr>
            <p:custDataLst>
              <p:tags r:id="rId54"/>
            </p:custDataLst>
          </p:nvPr>
        </p:nvSpPr>
        <p:spPr bwMode="auto">
          <a:xfrm>
            <a:off x="6016625" y="2695575"/>
            <a:ext cx="4413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2C78C278-9837-4F6D-8AE9-72F9FE58533F}" type="datetime'''S''''''''''''''''t''''''o''''r''''''''''a''''g''e'''''''''''">
              <a:rPr lang="en-US" altLang="en-US" sz="1000" smtClean="0"/>
              <a:pPr marL="0" lvl="0" indent="0">
                <a:spcBef>
                  <a:spcPct val="0"/>
                </a:spcBef>
                <a:spcAft>
                  <a:spcPct val="0"/>
                </a:spcAft>
                <a:buNone/>
              </a:pPr>
              <a:t>Storage</a:t>
            </a:fld>
            <a:endParaRPr lang="en-US" sz="1000"/>
          </a:p>
        </p:txBody>
      </p:sp>
      <p:sp>
        <p:nvSpPr>
          <p:cNvPr id="864" name="Text Placeholder 10">
            <a:extLst>
              <a:ext uri="{FF2B5EF4-FFF2-40B4-BE49-F238E27FC236}">
                <a16:creationId xmlns:a16="http://schemas.microsoft.com/office/drawing/2014/main" id="{E62DA5F9-D650-57BC-3E54-5F5BAE3A5C08}"/>
              </a:ext>
            </a:extLst>
          </p:cNvPr>
          <p:cNvSpPr>
            <a:spLocks/>
          </p:cNvSpPr>
          <p:nvPr>
            <p:custDataLst>
              <p:tags r:id="rId55"/>
            </p:custDataLst>
          </p:nvPr>
        </p:nvSpPr>
        <p:spPr bwMode="auto">
          <a:xfrm>
            <a:off x="6016625" y="2898775"/>
            <a:ext cx="6953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975694E7-6414-449A-86B8-AEEC7484636A}" type="datetime'''''''''''R''''e''ne''w''a''''''''''''b''l''''''e''s'''''''''">
              <a:rPr lang="en-US" altLang="en-US" sz="1000" smtClean="0"/>
              <a:pPr marL="0" lvl="0" indent="0">
                <a:spcBef>
                  <a:spcPct val="0"/>
                </a:spcBef>
                <a:spcAft>
                  <a:spcPct val="0"/>
                </a:spcAft>
                <a:buNone/>
              </a:pPr>
              <a:t>Renewables</a:t>
            </a:fld>
            <a:endParaRPr lang="en-US" sz="1000"/>
          </a:p>
        </p:txBody>
      </p:sp>
      <p:sp>
        <p:nvSpPr>
          <p:cNvPr id="865" name="Text Placeholder 10">
            <a:extLst>
              <a:ext uri="{FF2B5EF4-FFF2-40B4-BE49-F238E27FC236}">
                <a16:creationId xmlns:a16="http://schemas.microsoft.com/office/drawing/2014/main" id="{941226FC-1898-D832-7E86-6DF9A1838CEF}"/>
              </a:ext>
            </a:extLst>
          </p:cNvPr>
          <p:cNvSpPr>
            <a:spLocks/>
          </p:cNvSpPr>
          <p:nvPr>
            <p:custDataLst>
              <p:tags r:id="rId56"/>
            </p:custDataLst>
          </p:nvPr>
        </p:nvSpPr>
        <p:spPr bwMode="auto">
          <a:xfrm>
            <a:off x="6016625" y="3101975"/>
            <a:ext cx="4365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1B59DC7F-234C-4CFA-B52D-3A55F6AAE0D8}" type="datetime'''''''''N''''''''u''''''''''''cl''''''''''''''e''a''''''r'">
              <a:rPr lang="en-US" altLang="en-US" sz="1000" smtClean="0"/>
              <a:pPr marL="0" lvl="0" indent="0">
                <a:spcBef>
                  <a:spcPct val="0"/>
                </a:spcBef>
                <a:spcAft>
                  <a:spcPct val="0"/>
                </a:spcAft>
                <a:buNone/>
              </a:pPr>
              <a:t>Nuclear</a:t>
            </a:fld>
            <a:endParaRPr lang="en-US" sz="1000"/>
          </a:p>
        </p:txBody>
      </p:sp>
      <p:sp>
        <p:nvSpPr>
          <p:cNvPr id="866" name="Text Placeholder 10">
            <a:extLst>
              <a:ext uri="{FF2B5EF4-FFF2-40B4-BE49-F238E27FC236}">
                <a16:creationId xmlns:a16="http://schemas.microsoft.com/office/drawing/2014/main" id="{515A0B96-938A-77F7-DAC9-51D83CD9F2A0}"/>
              </a:ext>
            </a:extLst>
          </p:cNvPr>
          <p:cNvSpPr>
            <a:spLocks/>
          </p:cNvSpPr>
          <p:nvPr>
            <p:custDataLst>
              <p:tags r:id="rId57"/>
            </p:custDataLst>
          </p:nvPr>
        </p:nvSpPr>
        <p:spPr bwMode="auto">
          <a:xfrm>
            <a:off x="7454900" y="2492375"/>
            <a:ext cx="1074738"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1B0225FD-94C8-4A15-83E1-6319D55671A6}" type="datetime'O''th''''''''''''er ''C''''''''le''''''''''an P''''''o''we''r'">
              <a:rPr lang="en-US" altLang="en-US" sz="1000" smtClean="0"/>
              <a:pPr marL="0" lvl="0" indent="0">
                <a:spcBef>
                  <a:spcPct val="0"/>
                </a:spcBef>
                <a:spcAft>
                  <a:spcPct val="0"/>
                </a:spcAft>
                <a:buNone/>
              </a:pPr>
              <a:t>Other Clean Power</a:t>
            </a:fld>
            <a:endParaRPr lang="en-US" sz="1000"/>
          </a:p>
        </p:txBody>
      </p:sp>
      <p:sp>
        <p:nvSpPr>
          <p:cNvPr id="867" name="Text Placeholder 10">
            <a:extLst>
              <a:ext uri="{FF2B5EF4-FFF2-40B4-BE49-F238E27FC236}">
                <a16:creationId xmlns:a16="http://schemas.microsoft.com/office/drawing/2014/main" id="{65B53120-EC92-EA74-638C-12FA489490A0}"/>
              </a:ext>
            </a:extLst>
          </p:cNvPr>
          <p:cNvSpPr>
            <a:spLocks/>
          </p:cNvSpPr>
          <p:nvPr>
            <p:custDataLst>
              <p:tags r:id="rId58"/>
            </p:custDataLst>
          </p:nvPr>
        </p:nvSpPr>
        <p:spPr bwMode="auto">
          <a:xfrm>
            <a:off x="7454900" y="2695575"/>
            <a:ext cx="77311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4967D096-CB4B-41C7-9803-6B9954DB1369}" type="datetime'''''''C''o''''''a''l &amp;'''' ''''W''''a''''''st''e'''''''''''">
              <a:rPr lang="en-US" altLang="en-US" sz="1000" smtClean="0"/>
              <a:pPr marL="0" lvl="0" indent="0">
                <a:spcBef>
                  <a:spcPct val="0"/>
                </a:spcBef>
                <a:spcAft>
                  <a:spcPct val="0"/>
                </a:spcAft>
                <a:buNone/>
              </a:pPr>
              <a:t>Coal &amp; Waste</a:t>
            </a:fld>
            <a:endParaRPr lang="en-US" sz="1000"/>
          </a:p>
        </p:txBody>
      </p:sp>
      <p:sp>
        <p:nvSpPr>
          <p:cNvPr id="868" name="Text Placeholder 10">
            <a:extLst>
              <a:ext uri="{FF2B5EF4-FFF2-40B4-BE49-F238E27FC236}">
                <a16:creationId xmlns:a16="http://schemas.microsoft.com/office/drawing/2014/main" id="{901448E9-7522-2E78-A969-F5DDC00179D2}"/>
              </a:ext>
            </a:extLst>
          </p:cNvPr>
          <p:cNvSpPr>
            <a:spLocks/>
          </p:cNvSpPr>
          <p:nvPr>
            <p:custDataLst>
              <p:tags r:id="rId59"/>
            </p:custDataLst>
          </p:nvPr>
        </p:nvSpPr>
        <p:spPr bwMode="auto">
          <a:xfrm>
            <a:off x="7454900" y="2898775"/>
            <a:ext cx="77311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930CAF61-BB34-4F2F-A839-7B8476109D13}" type="datetime'''''O''''''i''l ''''''''&amp;'''' ''''N''''''at'''' ''''''''Gas'''">
              <a:rPr lang="en-US" altLang="en-US" sz="1000" smtClean="0"/>
              <a:pPr marL="0" lvl="0" indent="0">
                <a:spcBef>
                  <a:spcPct val="0"/>
                </a:spcBef>
                <a:spcAft>
                  <a:spcPct val="0"/>
                </a:spcAft>
                <a:buNone/>
              </a:pPr>
              <a:t>Oil &amp; Nat Gas</a:t>
            </a:fld>
            <a:endParaRPr lang="en-US" sz="1000"/>
          </a:p>
        </p:txBody>
      </p:sp>
      <p:sp>
        <p:nvSpPr>
          <p:cNvPr id="869" name="Text Placeholder 10">
            <a:extLst>
              <a:ext uri="{FF2B5EF4-FFF2-40B4-BE49-F238E27FC236}">
                <a16:creationId xmlns:a16="http://schemas.microsoft.com/office/drawing/2014/main" id="{7A45750B-E1FD-251A-CF8A-A6ED5277E294}"/>
              </a:ext>
            </a:extLst>
          </p:cNvPr>
          <p:cNvSpPr>
            <a:spLocks/>
          </p:cNvSpPr>
          <p:nvPr>
            <p:custDataLst>
              <p:tags r:id="rId60"/>
            </p:custDataLst>
          </p:nvPr>
        </p:nvSpPr>
        <p:spPr bwMode="auto">
          <a:xfrm>
            <a:off x="7454900" y="3101975"/>
            <a:ext cx="1233488"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0CBA96A4-462D-434C-91BF-08C5E188F483}" type="datetime'''''''Fos''sil'' ''Fu''''els ''''w''''''''''''/ ''''C''C''US'">
              <a:rPr lang="en-US" altLang="en-US" sz="1000" smtClean="0"/>
              <a:pPr marL="0" lvl="0" indent="0">
                <a:spcBef>
                  <a:spcPct val="0"/>
                </a:spcBef>
                <a:spcAft>
                  <a:spcPct val="0"/>
                </a:spcAft>
                <a:buNone/>
              </a:pPr>
              <a:t>Fossil Fuels w/ CCUS</a:t>
            </a:fld>
            <a:endParaRPr lang="en-US" sz="1000"/>
          </a:p>
        </p:txBody>
      </p:sp>
      <p:sp>
        <p:nvSpPr>
          <p:cNvPr id="6" name="Pentagon 5">
            <a:extLst>
              <a:ext uri="{FF2B5EF4-FFF2-40B4-BE49-F238E27FC236}">
                <a16:creationId xmlns:a16="http://schemas.microsoft.com/office/drawing/2014/main" id="{CE3CB48B-9C6D-BFB4-DD22-C61F4F9B1530}"/>
              </a:ext>
            </a:extLst>
          </p:cNvPr>
          <p:cNvSpPr/>
          <p:nvPr/>
        </p:nvSpPr>
        <p:spPr>
          <a:xfrm>
            <a:off x="0" y="0"/>
            <a:ext cx="1788983" cy="288356"/>
          </a:xfrm>
          <a:prstGeom prst="homePlate">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solidFill>
                <a:effectLst/>
                <a:uLnTx/>
                <a:uFillTx/>
                <a:latin typeface="Arial"/>
                <a:ea typeface="+mn-ea"/>
                <a:cs typeface="+mn-cs"/>
                <a:sym typeface="Arial"/>
              </a:rPr>
              <a:t>Industry Overview</a:t>
            </a:r>
          </a:p>
        </p:txBody>
      </p:sp>
      <p:sp>
        <p:nvSpPr>
          <p:cNvPr id="7" name="Chevron 6">
            <a:extLst>
              <a:ext uri="{FF2B5EF4-FFF2-40B4-BE49-F238E27FC236}">
                <a16:creationId xmlns:a16="http://schemas.microsoft.com/office/drawing/2014/main" id="{A3BE3989-446F-13FE-4541-8660FCC853B5}"/>
              </a:ext>
            </a:extLst>
          </p:cNvPr>
          <p:cNvSpPr/>
          <p:nvPr/>
        </p:nvSpPr>
        <p:spPr>
          <a:xfrm>
            <a:off x="1690648"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Optimize</a:t>
            </a:r>
          </a:p>
        </p:txBody>
      </p:sp>
      <p:sp>
        <p:nvSpPr>
          <p:cNvPr id="8" name="Chevron 7">
            <a:extLst>
              <a:ext uri="{FF2B5EF4-FFF2-40B4-BE49-F238E27FC236}">
                <a16:creationId xmlns:a16="http://schemas.microsoft.com/office/drawing/2014/main" id="{3B47CF39-5375-30A1-6BF6-1B311F8EE812}"/>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9" name="Chevron 8">
            <a:extLst>
              <a:ext uri="{FF2B5EF4-FFF2-40B4-BE49-F238E27FC236}">
                <a16:creationId xmlns:a16="http://schemas.microsoft.com/office/drawing/2014/main" id="{380F9CBE-0B14-6000-9B78-8FFB04164AC3}"/>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0" name="Chevron 9">
            <a:extLst>
              <a:ext uri="{FF2B5EF4-FFF2-40B4-BE49-F238E27FC236}">
                <a16:creationId xmlns:a16="http://schemas.microsoft.com/office/drawing/2014/main" id="{5C4D2089-852B-1268-2D8B-B0896016FD21}"/>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14" name="Rectangle 13">
            <a:extLst>
              <a:ext uri="{FF2B5EF4-FFF2-40B4-BE49-F238E27FC236}">
                <a16:creationId xmlns:a16="http://schemas.microsoft.com/office/drawing/2014/main" id="{37CBC386-5F95-9218-05FB-434C439C8323}"/>
              </a:ext>
            </a:extLst>
          </p:cNvPr>
          <p:cNvSpPr/>
          <p:nvPr/>
        </p:nvSpPr>
        <p:spPr>
          <a:xfrm>
            <a:off x="10637520" y="0"/>
            <a:ext cx="1554480" cy="288356"/>
          </a:xfrm>
          <a:prstGeom prst="rect">
            <a:avLst/>
          </a:prstGeom>
          <a:solidFill>
            <a:srgbClr val="00435E"/>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Investment mismatch</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
        <p:nvSpPr>
          <p:cNvPr id="17" name="TextBox 16">
            <a:extLst>
              <a:ext uri="{FF2B5EF4-FFF2-40B4-BE49-F238E27FC236}">
                <a16:creationId xmlns:a16="http://schemas.microsoft.com/office/drawing/2014/main" id="{78D89A87-B8DB-2065-E945-9E012C2D05A0}"/>
              </a:ext>
            </a:extLst>
          </p:cNvPr>
          <p:cNvSpPr txBox="1"/>
          <p:nvPr/>
        </p:nvSpPr>
        <p:spPr bwMode="gray">
          <a:xfrm>
            <a:off x="1284687" y="3459163"/>
            <a:ext cx="3071090" cy="1384995"/>
          </a:xfrm>
          <a:prstGeom prst="wedgeRectCallout">
            <a:avLst>
              <a:gd name="adj1" fmla="val 45096"/>
              <a:gd name="adj2" fmla="val 72875"/>
            </a:avLst>
          </a:prstGeom>
          <a:solidFill>
            <a:schemeClr val="accent1"/>
          </a:solidFill>
        </p:spPr>
        <p:txBody>
          <a:bodyPr rot="0" spcFirstLastPara="0" vertOverflow="overflow" horzOverflow="overflow" vert="horz" wrap="square" lIns="137160" tIns="137160" rIns="274320" bIns="137160" numCol="1" spcCol="0" rtlCol="0" fromWordArt="0" anchor="t" anchorCtr="0" forceAA="0" compatLnSpc="1">
            <a:prstTxWarp prst="textNoShape">
              <a:avLst/>
            </a:prstTxWarp>
            <a:spAutoFit/>
          </a:bodyPr>
          <a:lstStyle/>
          <a:p>
            <a:pPr>
              <a:spcBef>
                <a:spcPts val="600"/>
              </a:spcBef>
              <a:spcAft>
                <a:spcPts val="600"/>
              </a:spcAft>
            </a:pPr>
            <a:r>
              <a:rPr lang="en-US" sz="1200" dirty="0">
                <a:solidFill>
                  <a:schemeClr val="bg1"/>
                </a:solidFill>
                <a:cs typeface="Arial"/>
              </a:rPr>
              <a:t>Grid investment continues to </a:t>
            </a:r>
            <a:r>
              <a:rPr lang="en-US" sz="1200" b="1" dirty="0">
                <a:solidFill>
                  <a:schemeClr val="bg1"/>
                </a:solidFill>
                <a:cs typeface="Arial"/>
              </a:rPr>
              <a:t>lag power generation</a:t>
            </a:r>
            <a:r>
              <a:rPr lang="en-US" sz="1200" dirty="0">
                <a:solidFill>
                  <a:schemeClr val="bg1"/>
                </a:solidFill>
                <a:cs typeface="Arial"/>
              </a:rPr>
              <a:t>, creating a </a:t>
            </a:r>
            <a:r>
              <a:rPr lang="en-US" sz="1200" b="1" dirty="0">
                <a:solidFill>
                  <a:schemeClr val="bg1"/>
                </a:solidFill>
                <a:cs typeface="Arial"/>
              </a:rPr>
              <a:t>significant financing gap </a:t>
            </a:r>
            <a:r>
              <a:rPr lang="en-US" sz="1200" dirty="0">
                <a:solidFill>
                  <a:schemeClr val="bg1"/>
                </a:solidFill>
                <a:cs typeface="Arial"/>
              </a:rPr>
              <a:t>and a </a:t>
            </a:r>
            <a:r>
              <a:rPr lang="en-US" sz="1200" b="1" dirty="0">
                <a:solidFill>
                  <a:schemeClr val="bg1"/>
                </a:solidFill>
                <a:cs typeface="Arial"/>
              </a:rPr>
              <a:t>growing opportunity </a:t>
            </a:r>
            <a:r>
              <a:rPr lang="en-US" sz="1200" dirty="0">
                <a:solidFill>
                  <a:schemeClr val="bg1"/>
                </a:solidFill>
                <a:cs typeface="Arial"/>
              </a:rPr>
              <a:t>for private capital to support grid modernization, expansion, and storage deployment.</a:t>
            </a:r>
            <a:endParaRPr lang="en-US" sz="1200" dirty="0">
              <a:solidFill>
                <a:schemeClr val="bg1"/>
              </a:solidFill>
            </a:endParaRPr>
          </a:p>
        </p:txBody>
      </p:sp>
      <p:sp>
        <p:nvSpPr>
          <p:cNvPr id="4" name="Footer Placeholder 3">
            <a:extLst>
              <a:ext uri="{FF2B5EF4-FFF2-40B4-BE49-F238E27FC236}">
                <a16:creationId xmlns:a16="http://schemas.microsoft.com/office/drawing/2014/main" id="{7F932820-D2A8-CCEF-02AD-B00901400D2F}"/>
              </a:ext>
            </a:extLst>
          </p:cNvPr>
          <p:cNvSpPr>
            <a:spLocks noGrp="1"/>
          </p:cNvSpPr>
          <p:nvPr>
            <p:ph type="ftr" sz="quarter" idx="3"/>
          </p:nvPr>
        </p:nvSpPr>
        <p:spPr>
          <a:xfrm>
            <a:off x="329184" y="6386513"/>
            <a:ext cx="9147241" cy="354013"/>
          </a:xfrm>
        </p:spPr>
        <p:txBody>
          <a:bodyPr anchor="b"/>
          <a:lstStyle/>
          <a:p>
            <a:r>
              <a:rPr lang="en-US" baseline="30000" dirty="0">
                <a:solidFill>
                  <a:schemeClr val="tx1"/>
                </a:solidFill>
              </a:rPr>
              <a:t>1</a:t>
            </a:r>
            <a:r>
              <a:rPr lang="en-US" dirty="0">
                <a:solidFill>
                  <a:schemeClr val="tx1"/>
                </a:solidFill>
              </a:rPr>
              <a:t>IEA WEI 2026 actuals for 2015-2025 and forecasted for 2026 by region for IEA’s Power segment. </a:t>
            </a:r>
            <a:r>
              <a:rPr lang="en-US" baseline="30000" dirty="0">
                <a:solidFill>
                  <a:schemeClr val="tx1"/>
                </a:solidFill>
              </a:rPr>
              <a:t>2.</a:t>
            </a:r>
            <a:r>
              <a:rPr lang="en-US" dirty="0">
                <a:solidFill>
                  <a:schemeClr val="tx1"/>
                </a:solidFill>
              </a:rPr>
              <a:t> IEA WEI generation investment by Source, 2015-2025.</a:t>
            </a:r>
          </a:p>
          <a:p>
            <a:r>
              <a:rPr lang="en-US" dirty="0">
                <a:solidFill>
                  <a:schemeClr val="tx1"/>
                </a:solidFill>
              </a:rPr>
              <a:t>Sources: </a:t>
            </a:r>
            <a:r>
              <a:rPr lang="en-US" dirty="0">
                <a:solidFill>
                  <a:srgbClr val="45647B"/>
                </a:solidFill>
                <a:hlinkClick r:id="rId67">
                  <a:extLst>
                    <a:ext uri="{A12FA001-AC4F-418D-AE19-62706E023703}">
                      <ahyp:hlinkClr xmlns:ahyp="http://schemas.microsoft.com/office/drawing/2018/hyperlinkcolor" val="tx"/>
                    </a:ext>
                  </a:extLst>
                </a:hlinkClick>
              </a:rPr>
              <a:t>World Energy Investment 2026</a:t>
            </a:r>
            <a:r>
              <a:rPr lang="en-US" dirty="0">
                <a:solidFill>
                  <a:srgbClr val="45647B"/>
                </a:solidFill>
              </a:rPr>
              <a:t> </a:t>
            </a:r>
            <a:r>
              <a:rPr lang="en-US" dirty="0">
                <a:solidFill>
                  <a:schemeClr val="tx1"/>
                </a:solidFill>
              </a:rPr>
              <a:t>(IEA, 2026), </a:t>
            </a:r>
            <a:r>
              <a:rPr lang="en-US" dirty="0">
                <a:solidFill>
                  <a:srgbClr val="45647B"/>
                </a:solidFill>
                <a:hlinkClick r:id="rId68">
                  <a:extLst>
                    <a:ext uri="{A12FA001-AC4F-418D-AE19-62706E023703}">
                      <ahyp:hlinkClr xmlns:ahyp="http://schemas.microsoft.com/office/drawing/2018/hyperlinkcolor" val="tx"/>
                    </a:ext>
                  </a:extLst>
                </a:hlinkClick>
              </a:rPr>
              <a:t>World Energy Outlook 2025</a:t>
            </a:r>
            <a:r>
              <a:rPr lang="en-US" dirty="0">
                <a:solidFill>
                  <a:srgbClr val="45647B"/>
                </a:solidFill>
              </a:rPr>
              <a:t> </a:t>
            </a:r>
            <a:r>
              <a:rPr lang="en-US" dirty="0">
                <a:solidFill>
                  <a:schemeClr val="tx1"/>
                </a:solidFill>
              </a:rPr>
              <a:t>(IEA, 2025), </a:t>
            </a:r>
            <a:r>
              <a:rPr lang="en-US" dirty="0">
                <a:solidFill>
                  <a:srgbClr val="45647B"/>
                </a:solidFill>
                <a:hlinkClick r:id="rId69">
                  <a:extLst>
                    <a:ext uri="{A12FA001-AC4F-418D-AE19-62706E023703}">
                      <ahyp:hlinkClr xmlns:ahyp="http://schemas.microsoft.com/office/drawing/2018/hyperlinkcolor" val="tx"/>
                    </a:ext>
                  </a:extLst>
                </a:hlinkClick>
              </a:rPr>
              <a:t>Batteries and Secure Energy Transitions</a:t>
            </a:r>
            <a:r>
              <a:rPr lang="en-US" dirty="0">
                <a:solidFill>
                  <a:srgbClr val="45647B"/>
                </a:solidFill>
              </a:rPr>
              <a:t> </a:t>
            </a:r>
            <a:r>
              <a:rPr lang="en-US" dirty="0">
                <a:solidFill>
                  <a:schemeClr val="tx1"/>
                </a:solidFill>
              </a:rPr>
              <a:t>(IEA, 2024) </a:t>
            </a:r>
            <a:endParaRPr lang="en-US" dirty="0">
              <a:solidFill>
                <a:schemeClr val="tx1"/>
              </a:solidFill>
              <a:cs typeface="Arial"/>
            </a:endParaRPr>
          </a:p>
          <a:p>
            <a:r>
              <a:rPr lang="en-US" dirty="0">
                <a:solidFill>
                  <a:schemeClr val="tx1"/>
                </a:solidFill>
              </a:rPr>
              <a:t>Credit: Ariela Farchi, Dominica Wambold, and </a:t>
            </a:r>
            <a:r>
              <a:rPr lang="en-US" dirty="0">
                <a:solidFill>
                  <a:srgbClr val="000000"/>
                </a:solidFill>
                <a:hlinkClick r:id="rId70"/>
              </a:rPr>
              <a:t>Gernot Wagner</a:t>
            </a:r>
            <a:r>
              <a:rPr lang="en-US" dirty="0">
                <a:solidFill>
                  <a:srgbClr val="000000"/>
                </a:solidFill>
              </a:rPr>
              <a:t>. </a:t>
            </a:r>
            <a:r>
              <a:rPr lang="en-US" dirty="0">
                <a:hlinkClick r:id="rId71"/>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cs typeface="Arial"/>
            </a:endParaRPr>
          </a:p>
        </p:txBody>
      </p:sp>
    </p:spTree>
    <p:extLst>
      <p:ext uri="{BB962C8B-B14F-4D97-AF65-F5344CB8AC3E}">
        <p14:creationId xmlns:p14="http://schemas.microsoft.com/office/powerpoint/2010/main" val="24054578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371E9D-6C6F-9A87-366A-E8E74880BE77}"/>
            </a:ext>
          </a:extLst>
        </p:cNvPr>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6F7D920C-9150-2F7E-46A4-2C2C01B647B2}"/>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5" imgW="7772400" imgH="10058400" progId="TCLayout.ActiveDocument.1">
                  <p:embed/>
                </p:oleObj>
              </mc:Choice>
              <mc:Fallback>
                <p:oleObj name="thinkcell Slide" r:id="rId5" imgW="7772400" imgH="10058400" progId="TCLayout.ActiveDocument.1">
                  <p:embed/>
                  <p:pic>
                    <p:nvPicPr>
                      <p:cNvPr id="5" name="think-cell data - do not delete" hidden="1">
                        <a:extLst>
                          <a:ext uri="{FF2B5EF4-FFF2-40B4-BE49-F238E27FC236}">
                            <a16:creationId xmlns:a16="http://schemas.microsoft.com/office/drawing/2014/main" id="{6F7D920C-9150-2F7E-46A4-2C2C01B647B2}"/>
                          </a:ext>
                        </a:extLst>
                      </p:cNvPr>
                      <p:cNvPicPr/>
                      <p:nvPr/>
                    </p:nvPicPr>
                    <p:blipFill>
                      <a:blip r:embed="rId6"/>
                      <a:stretch>
                        <a:fillRect/>
                      </a:stretch>
                    </p:blipFill>
                    <p:spPr>
                      <a:xfrm>
                        <a:off x="1588" y="1588"/>
                        <a:ext cx="1227"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7A77F66E-90AB-8B71-53D0-1682CAC9499F}"/>
              </a:ext>
            </a:extLst>
          </p:cNvPr>
          <p:cNvSpPr>
            <a:spLocks noGrp="1"/>
          </p:cNvSpPr>
          <p:nvPr>
            <p:ph type="title"/>
          </p:nvPr>
        </p:nvSpPr>
        <p:spPr/>
        <p:txBody>
          <a:bodyPr vert="horz" rIns="91440"/>
          <a:lstStyle/>
          <a:p>
            <a:r>
              <a:rPr lang="en-US"/>
              <a:t>Permitting design is a trade-off between legitimacy and speed; coordinated planning with structured consent strikes best balance</a:t>
            </a:r>
          </a:p>
        </p:txBody>
      </p:sp>
      <p:graphicFrame>
        <p:nvGraphicFramePr>
          <p:cNvPr id="36" name="Table 35">
            <a:extLst>
              <a:ext uri="{FF2B5EF4-FFF2-40B4-BE49-F238E27FC236}">
                <a16:creationId xmlns:a16="http://schemas.microsoft.com/office/drawing/2014/main" id="{0A5718BE-3C30-65BA-8DF0-DFE9293392D9}"/>
              </a:ext>
            </a:extLst>
          </p:cNvPr>
          <p:cNvGraphicFramePr>
            <a:graphicFrameLocks noGrp="1"/>
          </p:cNvGraphicFramePr>
          <p:nvPr>
            <p:extLst>
              <p:ext uri="{D42A27DB-BD31-4B8C-83A1-F6EECF244321}">
                <p14:modId xmlns:p14="http://schemas.microsoft.com/office/powerpoint/2010/main" val="523995554"/>
              </p:ext>
            </p:extLst>
          </p:nvPr>
        </p:nvGraphicFramePr>
        <p:xfrm>
          <a:off x="329184" y="1584496"/>
          <a:ext cx="11536122" cy="4309293"/>
        </p:xfrm>
        <a:graphic>
          <a:graphicData uri="http://schemas.openxmlformats.org/drawingml/2006/table">
            <a:tbl>
              <a:tblPr firstRow="1" bandRow="1">
                <a:tableStyleId>{5940675A-B579-460E-94D1-54222C63F5DA}</a:tableStyleId>
              </a:tblPr>
              <a:tblGrid>
                <a:gridCol w="1574241">
                  <a:extLst>
                    <a:ext uri="{9D8B030D-6E8A-4147-A177-3AD203B41FA5}">
                      <a16:colId xmlns:a16="http://schemas.microsoft.com/office/drawing/2014/main" val="932895837"/>
                    </a:ext>
                  </a:extLst>
                </a:gridCol>
                <a:gridCol w="3320627">
                  <a:extLst>
                    <a:ext uri="{9D8B030D-6E8A-4147-A177-3AD203B41FA5}">
                      <a16:colId xmlns:a16="http://schemas.microsoft.com/office/drawing/2014/main" val="697336480"/>
                    </a:ext>
                  </a:extLst>
                </a:gridCol>
                <a:gridCol w="3320627">
                  <a:extLst>
                    <a:ext uri="{9D8B030D-6E8A-4147-A177-3AD203B41FA5}">
                      <a16:colId xmlns:a16="http://schemas.microsoft.com/office/drawing/2014/main" val="4024093620"/>
                    </a:ext>
                  </a:extLst>
                </a:gridCol>
                <a:gridCol w="3320627">
                  <a:extLst>
                    <a:ext uri="{9D8B030D-6E8A-4147-A177-3AD203B41FA5}">
                      <a16:colId xmlns:a16="http://schemas.microsoft.com/office/drawing/2014/main" val="2888415195"/>
                    </a:ext>
                  </a:extLst>
                </a:gridCol>
              </a:tblGrid>
              <a:tr h="608512">
                <a:tc>
                  <a:txBody>
                    <a:bodyPr/>
                    <a:lstStyle/>
                    <a:p>
                      <a:pPr>
                        <a:buNone/>
                      </a:pPr>
                      <a:endParaRPr lang="en-GB" sz="1200"/>
                    </a:p>
                  </a:txBody>
                  <a:tcPr marT="0" marB="0" anchor="ctr">
                    <a:lnL w="12700" cmpd="sng">
                      <a:noFill/>
                    </a:lnL>
                    <a:lnR w="12700" cap="flat" cmpd="sng" algn="ctr">
                      <a:solidFill>
                        <a:schemeClr val="bg1"/>
                      </a:solidFill>
                      <a:prstDash val="solid"/>
                      <a:round/>
                      <a:headEnd type="none" w="med" len="med"/>
                      <a:tailEnd type="none" w="med" len="med"/>
                    </a:lnR>
                    <a:lnT w="12700" cmpd="sng">
                      <a:noFill/>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buNone/>
                      </a:pPr>
                      <a:r>
                        <a:rPr lang="en-GB" sz="1200" b="1">
                          <a:solidFill>
                            <a:schemeClr val="bg1"/>
                          </a:solidFill>
                        </a:rPr>
                        <a:t>Ad hoc planning with full local veto</a:t>
                      </a:r>
                    </a:p>
                  </a:txBody>
                  <a:tcPr marB="9144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ctr">
                        <a:buNone/>
                      </a:pPr>
                      <a:r>
                        <a:rPr lang="en-GB" sz="1200" b="1">
                          <a:solidFill>
                            <a:schemeClr val="bg1"/>
                          </a:solidFill>
                        </a:rPr>
                        <a:t>Coordinated planning with structured consent</a:t>
                      </a:r>
                    </a:p>
                  </a:txBody>
                  <a:tcPr marB="9144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buNone/>
                      </a:pPr>
                      <a:r>
                        <a:rPr lang="en-GB" sz="1200" b="1">
                          <a:solidFill>
                            <a:schemeClr val="bg1"/>
                          </a:solidFill>
                        </a:rPr>
                        <a:t>Centralized planning with national overrides</a:t>
                      </a:r>
                    </a:p>
                  </a:txBody>
                  <a:tcPr marB="91440" anchor="b">
                    <a:lnL w="12700" cap="flat" cmpd="sng" algn="ctr">
                      <a:solidFill>
                        <a:schemeClr val="bg1"/>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solidFill>
                  </a:tcPr>
                </a:tc>
                <a:extLst>
                  <a:ext uri="{0D108BD9-81ED-4DB2-BD59-A6C34878D82A}">
                    <a16:rowId xmlns:a16="http://schemas.microsoft.com/office/drawing/2014/main" val="806340517"/>
                  </a:ext>
                </a:extLst>
              </a:tr>
              <a:tr h="1064895">
                <a:tc>
                  <a:txBody>
                    <a:bodyPr/>
                    <a:lstStyle/>
                    <a:p>
                      <a:pPr marL="0" indent="0">
                        <a:buNone/>
                      </a:pPr>
                      <a:r>
                        <a:rPr lang="en-GB" sz="1200" b="1"/>
                        <a:t>Siting &amp; Planning</a:t>
                      </a:r>
                      <a:endParaRPr lang="en-GB" sz="1200"/>
                    </a:p>
                  </a:txBody>
                  <a:tcPr marL="457200" marT="0" marB="0" anchor="ctr">
                    <a:lnL w="12700" cmpd="sng">
                      <a:noFill/>
                    </a:lnL>
                    <a:lnR w="1270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77800" indent="-177800">
                        <a:spcBef>
                          <a:spcPts val="600"/>
                        </a:spcBef>
                      </a:pPr>
                      <a:r>
                        <a:rPr lang="en-GB" sz="1200"/>
                        <a:t>Local siting control</a:t>
                      </a:r>
                    </a:p>
                    <a:p>
                      <a:pPr marL="177800" indent="-177800">
                        <a:spcBef>
                          <a:spcPts val="600"/>
                        </a:spcBef>
                      </a:pPr>
                      <a:r>
                        <a:rPr lang="en-GB" sz="1200"/>
                        <a:t>Case-by-case approvals</a:t>
                      </a:r>
                    </a:p>
                    <a:p>
                      <a:pPr marL="177800" indent="-177800">
                        <a:spcBef>
                          <a:spcPts val="600"/>
                        </a:spcBef>
                      </a:pPr>
                      <a:r>
                        <a:rPr lang="en-GB" sz="1200"/>
                        <a:t>Reactive planning</a:t>
                      </a:r>
                    </a:p>
                    <a:p>
                      <a:pPr marL="177800" indent="-177800">
                        <a:spcBef>
                          <a:spcPts val="600"/>
                        </a:spcBef>
                      </a:pPr>
                      <a:r>
                        <a:rPr lang="en-GB" sz="1200"/>
                        <a:t>No national override</a:t>
                      </a:r>
                    </a:p>
                  </a:txBody>
                  <a:tcPr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marL="177800" indent="-177800">
                        <a:spcBef>
                          <a:spcPts val="600"/>
                        </a:spcBef>
                      </a:pPr>
                      <a:r>
                        <a:rPr lang="en-GB" sz="1200"/>
                        <a:t>Regional/national corridor planning with structured consultation</a:t>
                      </a:r>
                    </a:p>
                    <a:p>
                      <a:pPr marL="177800" indent="-177800">
                        <a:spcBef>
                          <a:spcPts val="600"/>
                        </a:spcBef>
                      </a:pPr>
                      <a:r>
                        <a:rPr lang="en-GB" sz="1200"/>
                        <a:t>Override as backstop.</a:t>
                      </a:r>
                    </a:p>
                  </a:txBody>
                  <a:tcPr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177800" indent="-177800">
                        <a:spcBef>
                          <a:spcPts val="600"/>
                        </a:spcBef>
                      </a:pPr>
                      <a:r>
                        <a:rPr lang="en-GB" sz="1200"/>
                        <a:t>National planning, with eminent domain authority in infrastructure</a:t>
                      </a:r>
                    </a:p>
                    <a:p>
                      <a:pPr marL="177800" indent="-177800">
                        <a:spcBef>
                          <a:spcPts val="600"/>
                        </a:spcBef>
                      </a:pPr>
                      <a:r>
                        <a:rPr lang="en-GB" sz="1200"/>
                        <a:t>Deemed strategic</a:t>
                      </a:r>
                    </a:p>
                  </a:txBody>
                  <a:tcPr marT="0" marB="0" anchor="ctr">
                    <a:lnL w="12700" cap="flat" cmpd="sng" algn="ctr">
                      <a:solidFill>
                        <a:schemeClr val="bg1"/>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2392380976"/>
                  </a:ext>
                </a:extLst>
              </a:tr>
              <a:tr h="693027">
                <a:tc>
                  <a:txBody>
                    <a:bodyPr/>
                    <a:lstStyle/>
                    <a:p>
                      <a:pPr marL="0" indent="0">
                        <a:buNone/>
                      </a:pPr>
                      <a:r>
                        <a:rPr lang="en-GB" sz="1200" b="1"/>
                        <a:t>Cost Allocation</a:t>
                      </a:r>
                      <a:endParaRPr lang="en-GB" sz="1200"/>
                    </a:p>
                  </a:txBody>
                  <a:tcPr marL="457200" marT="0" marB="0" anchor="ctr">
                    <a:lnL w="12700" cmpd="sng">
                      <a:noFill/>
                    </a:lnL>
                    <a:lnR w="12700" cap="flat" cmpd="sng" algn="ctr">
                      <a:solidFill>
                        <a:schemeClr val="bg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77800" indent="-177800">
                        <a:spcBef>
                          <a:spcPts val="600"/>
                        </a:spcBef>
                      </a:pPr>
                      <a:r>
                        <a:rPr lang="en-GB" sz="1200"/>
                        <a:t>Generator pays for grid expansion</a:t>
                      </a:r>
                    </a:p>
                    <a:p>
                      <a:pPr marL="177800" indent="-177800">
                        <a:spcBef>
                          <a:spcPts val="600"/>
                        </a:spcBef>
                      </a:pPr>
                      <a:r>
                        <a:rPr lang="en-GB" sz="1200"/>
                        <a:t>Costs flow via wholesale prices</a:t>
                      </a:r>
                    </a:p>
                  </a:txBody>
                  <a:tcPr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marL="177800" indent="-177800">
                        <a:spcBef>
                          <a:spcPts val="600"/>
                        </a:spcBef>
                      </a:pPr>
                      <a:r>
                        <a:rPr lang="en-GB" sz="1200"/>
                        <a:t>Regionalized cost sharing in future retail bills</a:t>
                      </a:r>
                    </a:p>
                    <a:p>
                      <a:pPr marL="177800" indent="-177800">
                        <a:spcBef>
                          <a:spcPts val="600"/>
                        </a:spcBef>
                      </a:pPr>
                      <a:r>
                        <a:rPr lang="en-GB" sz="1200"/>
                        <a:t>Partial public funding possible</a:t>
                      </a:r>
                    </a:p>
                  </a:txBody>
                  <a:tcPr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177800" indent="-177800">
                        <a:spcBef>
                          <a:spcPts val="600"/>
                        </a:spcBef>
                      </a:pPr>
                      <a:r>
                        <a:rPr lang="en-GB" sz="1200"/>
                        <a:t>National cost recovery through many means</a:t>
                      </a:r>
                    </a:p>
                    <a:p>
                      <a:pPr marL="177800" indent="-177800">
                        <a:spcBef>
                          <a:spcPts val="600"/>
                        </a:spcBef>
                      </a:pPr>
                      <a:r>
                        <a:rPr lang="en-GB" sz="1200"/>
                        <a:t>Treated as strategic infrastructure</a:t>
                      </a:r>
                    </a:p>
                  </a:txBody>
                  <a:tcPr marT="0" marB="0" anchor="ctr">
                    <a:lnL w="12700" cap="flat" cmpd="sng" algn="ctr">
                      <a:solidFill>
                        <a:schemeClr val="bg1"/>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1289088959"/>
                  </a:ext>
                </a:extLst>
              </a:tr>
              <a:tr h="693027">
                <a:tc>
                  <a:txBody>
                    <a:bodyPr/>
                    <a:lstStyle/>
                    <a:p>
                      <a:pPr marL="0" indent="0">
                        <a:buNone/>
                      </a:pPr>
                      <a:r>
                        <a:rPr lang="en-GB" sz="1200" b="1"/>
                        <a:t>Efficiency &amp; Queues</a:t>
                      </a:r>
                      <a:endParaRPr lang="en-GB" sz="1200"/>
                    </a:p>
                  </a:txBody>
                  <a:tcPr marL="457200" marT="0" marB="0" anchor="ctr">
                    <a:lnL w="12700" cmpd="sng">
                      <a:noFill/>
                    </a:lnL>
                    <a:lnR w="12700" cap="flat" cmpd="sng" algn="ctr">
                      <a:solidFill>
                        <a:schemeClr val="bg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77800" indent="-177800">
                        <a:spcBef>
                          <a:spcPts val="600"/>
                        </a:spcBef>
                      </a:pPr>
                      <a:r>
                        <a:rPr lang="en-GB" sz="1200"/>
                        <a:t>Development done in solos with potential for bottlenecks and long queues/restudies</a:t>
                      </a:r>
                    </a:p>
                  </a:txBody>
                  <a:tcPr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marL="177800" indent="-177800">
                        <a:spcBef>
                          <a:spcPts val="600"/>
                        </a:spcBef>
                      </a:pPr>
                      <a:r>
                        <a:rPr lang="en-GB" sz="1200"/>
                        <a:t>Targeted transmission corridors</a:t>
                      </a:r>
                    </a:p>
                    <a:p>
                      <a:pPr marL="177800" indent="-177800">
                        <a:spcBef>
                          <a:spcPts val="600"/>
                        </a:spcBef>
                      </a:pPr>
                      <a:r>
                        <a:rPr lang="en-GB" sz="1200"/>
                        <a:t>Potentially shorter queues and predictable timelines</a:t>
                      </a:r>
                    </a:p>
                  </a:txBody>
                  <a:tcPr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177800" indent="-177800">
                        <a:spcBef>
                          <a:spcPts val="600"/>
                        </a:spcBef>
                      </a:pPr>
                      <a:r>
                        <a:rPr lang="en-GB" sz="1200"/>
                        <a:t>Infrastructure can precede generation</a:t>
                      </a:r>
                    </a:p>
                    <a:p>
                      <a:pPr marL="177800" indent="-177800">
                        <a:spcBef>
                          <a:spcPts val="600"/>
                        </a:spcBef>
                      </a:pPr>
                      <a:r>
                        <a:rPr lang="en-GB" sz="1200"/>
                        <a:t>Maximizing deliverability</a:t>
                      </a:r>
                    </a:p>
                  </a:txBody>
                  <a:tcPr marT="0" marB="0" anchor="ctr">
                    <a:lnL w="12700" cap="flat" cmpd="sng" algn="ctr">
                      <a:solidFill>
                        <a:schemeClr val="bg1"/>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2886395185"/>
                  </a:ext>
                </a:extLst>
              </a:tr>
              <a:tr h="624916">
                <a:tc>
                  <a:txBody>
                    <a:bodyPr/>
                    <a:lstStyle/>
                    <a:p>
                      <a:pPr marL="0" indent="0">
                        <a:buNone/>
                      </a:pPr>
                      <a:r>
                        <a:rPr lang="en-GB" sz="1200" b="1"/>
                        <a:t>Congestion &amp; Curtailment</a:t>
                      </a:r>
                      <a:endParaRPr lang="en-GB" sz="1200"/>
                    </a:p>
                  </a:txBody>
                  <a:tcPr marL="457200" marT="0" marB="0" anchor="ctr">
                    <a:lnL w="12700" cmpd="sng">
                      <a:noFill/>
                    </a:lnL>
                    <a:lnR w="12700" cap="flat" cmpd="sng" algn="ctr">
                      <a:solidFill>
                        <a:schemeClr val="bg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77800" indent="-177800">
                        <a:spcBef>
                          <a:spcPts val="600"/>
                        </a:spcBef>
                      </a:pPr>
                      <a:r>
                        <a:rPr lang="en-GB" sz="1200" dirty="0"/>
                        <a:t>High grid congestion can lead to reactive upgrades</a:t>
                      </a:r>
                    </a:p>
                  </a:txBody>
                  <a:tcPr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marL="177800" indent="-177800">
                        <a:spcBef>
                          <a:spcPts val="600"/>
                        </a:spcBef>
                      </a:pPr>
                      <a:r>
                        <a:rPr lang="en-GB" sz="1200"/>
                        <a:t>Lower congestion as anticipatory build reduces curtailment</a:t>
                      </a:r>
                    </a:p>
                  </a:txBody>
                  <a:tcPr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177800" indent="-177800">
                        <a:spcBef>
                          <a:spcPts val="600"/>
                        </a:spcBef>
                      </a:pPr>
                      <a:r>
                        <a:rPr lang="en-GB" sz="1200"/>
                        <a:t>Structurally the lowest congestion (if planned well)</a:t>
                      </a:r>
                    </a:p>
                  </a:txBody>
                  <a:tcPr marT="0" marB="0" anchor="ctr">
                    <a:lnL w="12700" cap="flat" cmpd="sng" algn="ctr">
                      <a:solidFill>
                        <a:schemeClr val="bg1"/>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1958914516"/>
                  </a:ext>
                </a:extLst>
              </a:tr>
              <a:tr h="624916">
                <a:tc>
                  <a:txBody>
                    <a:bodyPr/>
                    <a:lstStyle/>
                    <a:p>
                      <a:pPr marL="0" indent="0">
                        <a:buNone/>
                      </a:pPr>
                      <a:r>
                        <a:rPr lang="en-GB" sz="1200" b="1"/>
                        <a:t>Political Trade-Off</a:t>
                      </a:r>
                      <a:endParaRPr lang="en-GB" sz="1200"/>
                    </a:p>
                  </a:txBody>
                  <a:tcPr marL="457200" marT="0" marB="0" anchor="ctr">
                    <a:lnL w="12700" cmpd="sng">
                      <a:noFill/>
                    </a:lnL>
                    <a:lnR w="12700" cap="flat" cmpd="sng" algn="ctr">
                      <a:solidFill>
                        <a:schemeClr val="bg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177800" indent="-177800">
                        <a:spcBef>
                          <a:spcPts val="600"/>
                        </a:spcBef>
                      </a:pPr>
                      <a:r>
                        <a:rPr lang="en-GB" sz="1200"/>
                        <a:t>High local legitimacy but with risk of delay</a:t>
                      </a:r>
                    </a:p>
                  </a:txBody>
                  <a:tcPr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marL="177800" indent="-177800">
                        <a:spcBef>
                          <a:spcPts val="600"/>
                        </a:spcBef>
                      </a:pPr>
                      <a:r>
                        <a:rPr lang="en-GB" sz="1200"/>
                        <a:t>Balanced legitimacy &amp; speed</a:t>
                      </a:r>
                    </a:p>
                  </a:txBody>
                  <a:tcPr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177800" indent="-177800">
                        <a:spcBef>
                          <a:spcPts val="600"/>
                        </a:spcBef>
                      </a:pPr>
                      <a:r>
                        <a:rPr lang="en-GB" sz="1200" dirty="0"/>
                        <a:t>High speed &amp; certainty; risk of democratic pushback</a:t>
                      </a:r>
                    </a:p>
                  </a:txBody>
                  <a:tcPr marT="0" marB="0" anchor="ctr">
                    <a:lnL w="12700" cap="flat" cmpd="sng" algn="ctr">
                      <a:solidFill>
                        <a:schemeClr val="bg1"/>
                      </a:solidFill>
                      <a:prstDash val="solid"/>
                      <a:round/>
                      <a:headEnd type="none" w="med" len="med"/>
                      <a:tailEnd type="none" w="med" len="med"/>
                    </a:lnL>
                    <a:lnR w="6350" cap="flat" cmpd="sng" algn="ctr">
                      <a:no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2822027194"/>
                  </a:ext>
                </a:extLst>
              </a:tr>
            </a:tbl>
          </a:graphicData>
        </a:graphic>
      </p:graphicFrame>
      <p:sp>
        <p:nvSpPr>
          <p:cNvPr id="37" name="Text Placeholder 25">
            <a:extLst>
              <a:ext uri="{FF2B5EF4-FFF2-40B4-BE49-F238E27FC236}">
                <a16:creationId xmlns:a16="http://schemas.microsoft.com/office/drawing/2014/main" id="{D628595C-FADE-8404-0FA9-D293B3F7253D}"/>
              </a:ext>
            </a:extLst>
          </p:cNvPr>
          <p:cNvSpPr txBox="1">
            <a:spLocks/>
          </p:cNvSpPr>
          <p:nvPr/>
        </p:nvSpPr>
        <p:spPr>
          <a:xfrm>
            <a:off x="329184" y="1323347"/>
            <a:ext cx="8705088" cy="548640"/>
          </a:xfrm>
          <a:prstGeom prst="rect">
            <a:avLst/>
          </a:prstGeom>
        </p:spPr>
        <p:txBody>
          <a:bodyPr vert="horz" lIns="91440" tIns="45720" rIns="91440" bIns="45720" rtlCol="0" anchor="b">
            <a:noAutofit/>
          </a:bodyPr>
          <a:lstStyle>
            <a:lvl1pPr indent="0" defTabSz="914354">
              <a:lnSpc>
                <a:spcPct val="100000"/>
              </a:lnSpc>
              <a:spcBef>
                <a:spcPts val="0"/>
              </a:spcBef>
              <a:buFont typeface="Arial" panose="020B0604020202020204" pitchFamily="34" charset="0"/>
              <a:buNone/>
              <a:defRPr sz="1600" b="1"/>
            </a:lvl1pPr>
            <a:lvl2pPr marL="361950" indent="-180975" defTabSz="914354">
              <a:lnSpc>
                <a:spcPct val="100000"/>
              </a:lnSpc>
              <a:spcBef>
                <a:spcPts val="0"/>
              </a:spcBef>
              <a:buFont typeface="Arial" panose="020B0604020202020204" pitchFamily="34" charset="0"/>
              <a:buNone/>
              <a:defRPr sz="1600" b="1"/>
            </a:lvl2pPr>
            <a:lvl3pPr marL="534988" indent="-173038" defTabSz="914354">
              <a:lnSpc>
                <a:spcPct val="100000"/>
              </a:lnSpc>
              <a:spcBef>
                <a:spcPts val="0"/>
              </a:spcBef>
              <a:buFont typeface="Arial" panose="020B0604020202020204" pitchFamily="34" charset="0"/>
              <a:buNone/>
              <a:defRPr sz="1600" b="1"/>
            </a:lvl3pPr>
            <a:lvl4pPr marL="715963" indent="-180975" defTabSz="914354">
              <a:lnSpc>
                <a:spcPct val="100000"/>
              </a:lnSpc>
              <a:spcBef>
                <a:spcPts val="0"/>
              </a:spcBef>
              <a:buFont typeface="Arial" panose="020B0604020202020204" pitchFamily="34" charset="0"/>
              <a:buNone/>
              <a:defRPr sz="1600" b="1"/>
            </a:lvl4pPr>
            <a:lvl5pPr marL="898525" indent="-182563" defTabSz="914354">
              <a:lnSpc>
                <a:spcPct val="100000"/>
              </a:lnSpc>
              <a:spcBef>
                <a:spcPts val="0"/>
              </a:spcBef>
              <a:buFont typeface="Arial" panose="020B0604020202020204" pitchFamily="34" charset="0"/>
              <a:buNone/>
              <a:defRPr sz="1600" b="1"/>
            </a:lvl5pPr>
            <a:lvl6pPr marL="2514474" indent="-228589" defTabSz="914354">
              <a:lnSpc>
                <a:spcPct val="90000"/>
              </a:lnSpc>
              <a:spcBef>
                <a:spcPts val="500"/>
              </a:spcBef>
              <a:buFont typeface="Arial" panose="020B0604020202020204" pitchFamily="34" charset="0"/>
              <a:buChar char="•"/>
            </a:lvl6pPr>
            <a:lvl7pPr marL="2971652" indent="-228589" defTabSz="914354">
              <a:lnSpc>
                <a:spcPct val="90000"/>
              </a:lnSpc>
              <a:spcBef>
                <a:spcPts val="500"/>
              </a:spcBef>
              <a:buFont typeface="Arial" panose="020B0604020202020204" pitchFamily="34" charset="0"/>
              <a:buChar char="•"/>
            </a:lvl7pPr>
            <a:lvl8pPr marL="3428829" indent="-228589" defTabSz="914354">
              <a:lnSpc>
                <a:spcPct val="90000"/>
              </a:lnSpc>
              <a:spcBef>
                <a:spcPts val="500"/>
              </a:spcBef>
              <a:buFont typeface="Arial" panose="020B0604020202020204" pitchFamily="34" charset="0"/>
              <a:buChar char="•"/>
            </a:lvl8pPr>
            <a:lvl9pPr marL="3886006" indent="-228589" defTabSz="914354">
              <a:lnSpc>
                <a:spcPct val="90000"/>
              </a:lnSpc>
              <a:spcBef>
                <a:spcPts val="500"/>
              </a:spcBef>
              <a:buFont typeface="Arial" panose="020B0604020202020204" pitchFamily="34" charset="0"/>
              <a:buChar char="•"/>
            </a:lvl9pPr>
          </a:lstStyle>
          <a:p>
            <a:pPr marL="0" marR="0" lvl="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1" i="0" u="none" strike="noStrike" kern="1200" cap="none" spc="0" normalizeH="0" baseline="0" noProof="0">
              <a:ln>
                <a:noFill/>
              </a:ln>
              <a:solidFill>
                <a:srgbClr val="000000"/>
              </a:solidFill>
              <a:effectLst/>
              <a:uLnTx/>
              <a:uFillTx/>
              <a:latin typeface="Arial"/>
              <a:ea typeface="+mn-ea"/>
              <a:cs typeface="+mn-cs"/>
            </a:endParaRPr>
          </a:p>
        </p:txBody>
      </p:sp>
      <p:sp>
        <p:nvSpPr>
          <p:cNvPr id="38" name="btfpNotesBox962619">
            <a:extLst>
              <a:ext uri="{FF2B5EF4-FFF2-40B4-BE49-F238E27FC236}">
                <a16:creationId xmlns:a16="http://schemas.microsoft.com/office/drawing/2014/main" id="{F999DBD4-547D-166D-4937-E69FD61E2891}"/>
              </a:ext>
            </a:extLst>
          </p:cNvPr>
          <p:cNvSpPr txBox="1"/>
          <p:nvPr>
            <p:custDataLst>
              <p:tags r:id="rId2"/>
            </p:custDataLst>
          </p:nvPr>
        </p:nvSpPr>
        <p:spPr bwMode="gray">
          <a:xfrm>
            <a:off x="330199" y="6362250"/>
            <a:ext cx="9192030" cy="369332"/>
          </a:xfrm>
          <a:prstGeom prst="rect">
            <a:avLst/>
          </a:prstGeom>
          <a:noFill/>
        </p:spPr>
        <p:txBody>
          <a:bodyPr vert="horz" wrap="square" lIns="0" tIns="0" rIns="0" bIns="0" rtlCol="0" anchor="b">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effectLst/>
                <a:uLnTx/>
                <a:uFillTx/>
                <a:latin typeface="Arial"/>
                <a:ea typeface="+mn-ea"/>
                <a:cs typeface="+mn-cs"/>
              </a:rPr>
              <a:t>Sources: </a:t>
            </a:r>
            <a:r>
              <a:rPr kumimoji="0" lang="en-US" sz="800" b="0" i="0" u="none" strike="noStrike" kern="1200" cap="none" spc="0" normalizeH="0" baseline="0" noProof="0" dirty="0">
                <a:ln>
                  <a:noFill/>
                </a:ln>
                <a:solidFill>
                  <a:srgbClr val="45647B"/>
                </a:solidFill>
                <a:effectLst/>
                <a:uLnTx/>
                <a:uFillTx/>
                <a:latin typeface="Arial"/>
                <a:ea typeface="+mn-ea"/>
                <a:cs typeface="+mn-cs"/>
                <a:hlinkClick r:id="rId7">
                  <a:extLst>
                    <a:ext uri="{A12FA001-AC4F-418D-AE19-62706E023703}">
                      <ahyp:hlinkClr xmlns:ahyp="http://schemas.microsoft.com/office/drawing/2018/hyperlinkcolor" val="tx"/>
                    </a:ext>
                  </a:extLst>
                </a:hlinkClick>
              </a:rPr>
              <a:t>Transmission Interconnection Roadmap </a:t>
            </a:r>
            <a:r>
              <a:rPr kumimoji="0" lang="en-US" sz="800" b="0" i="0" u="none" strike="noStrike" kern="1200" cap="none" spc="0" normalizeH="0" baseline="0" noProof="0" dirty="0">
                <a:ln>
                  <a:noFill/>
                </a:ln>
                <a:effectLst/>
                <a:uLnTx/>
                <a:uFillTx/>
                <a:latin typeface="Arial"/>
                <a:ea typeface="+mn-ea"/>
                <a:cs typeface="+mn-cs"/>
              </a:rPr>
              <a:t>(DOE, 2025); </a:t>
            </a:r>
            <a:r>
              <a:rPr lang="en-US" sz="800" dirty="0">
                <a:solidFill>
                  <a:srgbClr val="45647B"/>
                </a:solidFill>
                <a:latin typeface="Arial"/>
                <a:hlinkClick r:id="rId8">
                  <a:extLst>
                    <a:ext uri="{A12FA001-AC4F-418D-AE19-62706E023703}">
                      <ahyp:hlinkClr xmlns:ahyp="http://schemas.microsoft.com/office/drawing/2018/hyperlinkcolor" val="tx"/>
                    </a:ext>
                  </a:extLst>
                </a:hlinkClick>
              </a:rPr>
              <a:t>T</a:t>
            </a:r>
            <a:r>
              <a:rPr kumimoji="0" lang="en-US" sz="800" b="0" i="0" u="none" strike="noStrike" kern="1200" cap="none" spc="0" normalizeH="0" baseline="0" noProof="0" dirty="0">
                <a:ln>
                  <a:noFill/>
                </a:ln>
                <a:solidFill>
                  <a:srgbClr val="45647B"/>
                </a:solidFill>
                <a:effectLst/>
                <a:uLnTx/>
                <a:uFillTx/>
                <a:latin typeface="Arial"/>
                <a:ea typeface="+mn-ea"/>
                <a:cs typeface="+mn-cs"/>
                <a:hlinkClick r:id="rId8">
                  <a:extLst>
                    <a:ext uri="{A12FA001-AC4F-418D-AE19-62706E023703}">
                      <ahyp:hlinkClr xmlns:ahyp="http://schemas.microsoft.com/office/drawing/2018/hyperlinkcolor" val="tx"/>
                    </a:ext>
                  </a:extLst>
                </a:hlinkClick>
              </a:rPr>
              <a:t>ransmission planning and cost allocation </a:t>
            </a:r>
            <a:r>
              <a:rPr kumimoji="0" lang="en-US" sz="800" b="0" i="0" u="none" strike="noStrike" kern="1200" cap="none" spc="0" normalizeH="0" baseline="0" noProof="0" dirty="0">
                <a:ln>
                  <a:noFill/>
                </a:ln>
                <a:effectLst/>
                <a:uLnTx/>
                <a:uFillTx/>
                <a:latin typeface="Arial"/>
                <a:ea typeface="+mn-ea"/>
                <a:cs typeface="+mn-cs"/>
              </a:rPr>
              <a:t>(FERC, 2025); </a:t>
            </a:r>
            <a:r>
              <a:rPr kumimoji="0" lang="en-US" sz="800" b="0" i="0" u="none" strike="noStrike" kern="1200" cap="none" spc="0" normalizeH="0" baseline="0" noProof="0" dirty="0">
                <a:ln>
                  <a:noFill/>
                </a:ln>
                <a:solidFill>
                  <a:srgbClr val="45647B"/>
                </a:solidFill>
                <a:effectLst/>
                <a:uLnTx/>
                <a:uFillTx/>
                <a:latin typeface="Arial"/>
                <a:ea typeface="+mn-ea"/>
                <a:cs typeface="+mn-cs"/>
                <a:hlinkClick r:id="rId9">
                  <a:extLst>
                    <a:ext uri="{A12FA001-AC4F-418D-AE19-62706E023703}">
                      <ahyp:hlinkClr xmlns:ahyp="http://schemas.microsoft.com/office/drawing/2018/hyperlinkcolor" val="tx"/>
                    </a:ext>
                  </a:extLst>
                </a:hlinkClick>
              </a:rPr>
              <a:t>C</a:t>
            </a:r>
            <a:r>
              <a:rPr lang="en-US" sz="800" dirty="0">
                <a:solidFill>
                  <a:srgbClr val="45647B"/>
                </a:solidFill>
                <a:latin typeface="Arial"/>
                <a:hlinkClick r:id="rId9">
                  <a:extLst>
                    <a:ext uri="{A12FA001-AC4F-418D-AE19-62706E023703}">
                      <ahyp:hlinkClr xmlns:ahyp="http://schemas.microsoft.com/office/drawing/2018/hyperlinkcolor" val="tx"/>
                    </a:ext>
                  </a:extLst>
                </a:hlinkClick>
              </a:rPr>
              <a:t>ustomer-oriented approaches to generator interconnection</a:t>
            </a:r>
            <a:r>
              <a:rPr kumimoji="0" lang="en-US" sz="800" b="0" i="0" u="none" strike="noStrike" kern="1200" cap="none" spc="0" normalizeH="0" baseline="0" noProof="0" dirty="0">
                <a:ln>
                  <a:noFill/>
                </a:ln>
                <a:solidFill>
                  <a:srgbClr val="45647B"/>
                </a:solidFill>
                <a:effectLst/>
                <a:uLnTx/>
                <a:uFillTx/>
                <a:latin typeface="Arial"/>
                <a:ea typeface="+mn-ea"/>
                <a:cs typeface="+mn-cs"/>
                <a:hlinkClick r:id="rId9">
                  <a:extLst>
                    <a:ext uri="{A12FA001-AC4F-418D-AE19-62706E023703}">
                      <ahyp:hlinkClr xmlns:ahyp="http://schemas.microsoft.com/office/drawing/2018/hyperlinkcolor" val="tx"/>
                    </a:ext>
                  </a:extLst>
                </a:hlinkClick>
              </a:rPr>
              <a:t> </a:t>
            </a:r>
            <a:r>
              <a:rPr kumimoji="0" lang="en-US" sz="800" b="0" i="0" u="none" strike="noStrike" kern="1200" cap="none" spc="0" normalizeH="0" baseline="0" noProof="0" dirty="0">
                <a:ln>
                  <a:noFill/>
                </a:ln>
                <a:effectLst/>
                <a:uLnTx/>
                <a:uFillTx/>
                <a:latin typeface="Arial"/>
                <a:ea typeface="+mn-ea"/>
                <a:cs typeface="+mn-cs"/>
              </a:rPr>
              <a:t>(EBA, 2025). </a:t>
            </a:r>
          </a:p>
          <a:p>
            <a:pPr lvl="0">
              <a:defRPr/>
            </a:pPr>
            <a:r>
              <a:rPr kumimoji="0" lang="en-US" sz="800" b="0" i="0" u="none" strike="noStrike" kern="1200" cap="none" spc="0" normalizeH="0" baseline="0" noProof="0" dirty="0">
                <a:ln>
                  <a:noFill/>
                </a:ln>
                <a:effectLst/>
                <a:uLnTx/>
                <a:uFillTx/>
                <a:latin typeface="Arial"/>
                <a:ea typeface="+mn-ea"/>
                <a:cs typeface="+mn-cs"/>
              </a:rPr>
              <a:t>Credit: Hasan Alawadhi, Stephanie Chen, Helin </a:t>
            </a:r>
            <a:r>
              <a:rPr kumimoji="0" lang="en-US" sz="800" b="0" i="0" u="none" strike="noStrike" kern="1200" cap="none" spc="0" normalizeH="0" baseline="0" noProof="0" dirty="0" err="1">
                <a:ln>
                  <a:noFill/>
                </a:ln>
                <a:effectLst/>
                <a:uLnTx/>
                <a:uFillTx/>
                <a:latin typeface="Arial"/>
                <a:ea typeface="+mn-ea"/>
                <a:cs typeface="+mn-cs"/>
              </a:rPr>
              <a:t>Tilkicioglu</a:t>
            </a:r>
            <a:r>
              <a:rPr kumimoji="0" lang="en-US" sz="800" b="0" i="0" u="none" strike="noStrike" kern="1200" cap="none" spc="0" normalizeH="0" baseline="0" noProof="0" dirty="0">
                <a:ln>
                  <a:noFill/>
                </a:ln>
                <a:effectLst/>
                <a:uLnTx/>
                <a:uFillTx/>
                <a:latin typeface="Arial"/>
                <a:ea typeface="+mn-ea"/>
                <a:cs typeface="+mn-cs"/>
              </a:rPr>
              <a:t>, Isabel Hoyos, </a:t>
            </a:r>
            <a:r>
              <a:rPr kumimoji="0" lang="en-US" sz="800" b="0" i="0" u="none" strike="noStrike" kern="1200" cap="none" spc="0" normalizeH="0" baseline="0" noProof="0" dirty="0" err="1">
                <a:ln>
                  <a:noFill/>
                </a:ln>
                <a:effectLst/>
                <a:uLnTx/>
                <a:uFillTx/>
                <a:latin typeface="Arial"/>
                <a:ea typeface="+mn-ea"/>
                <a:cs typeface="+mn-cs"/>
              </a:rPr>
              <a:t>Hyae</a:t>
            </a:r>
            <a:r>
              <a:rPr kumimoji="0" lang="en-US" sz="800" b="0" i="0" u="none" strike="noStrike" kern="1200" cap="none" spc="0" normalizeH="0" baseline="0" noProof="0" dirty="0">
                <a:ln>
                  <a:noFill/>
                </a:ln>
                <a:effectLst/>
                <a:uLnTx/>
                <a:uFillTx/>
                <a:latin typeface="Arial"/>
                <a:ea typeface="+mn-ea"/>
                <a:cs typeface="+mn-cs"/>
              </a:rPr>
              <a:t> Ryung Kim, </a:t>
            </a:r>
            <a:r>
              <a:rPr lang="en-US" sz="800" dirty="0"/>
              <a:t>and </a:t>
            </a:r>
            <a:r>
              <a:rPr lang="en-US" sz="800" dirty="0">
                <a:solidFill>
                  <a:srgbClr val="000000"/>
                </a:solidFill>
                <a:hlinkClick r:id="rId10"/>
              </a:rPr>
              <a:t>Gernot Wagner</a:t>
            </a:r>
            <a:r>
              <a:rPr lang="en-US" sz="800" dirty="0">
                <a:solidFill>
                  <a:srgbClr val="000000"/>
                </a:solidFill>
              </a:rPr>
              <a:t>. </a:t>
            </a:r>
            <a:r>
              <a:rPr lang="en-US" sz="800" dirty="0">
                <a:hlinkClick r:id="rId11"/>
              </a:rPr>
              <a:t>Share with attribution</a:t>
            </a:r>
            <a:r>
              <a:rPr lang="en-US" sz="800" dirty="0">
                <a:solidFill>
                  <a:srgbClr val="000000"/>
                </a:solidFill>
              </a:rPr>
              <a:t>: Wagner </a:t>
            </a:r>
            <a:r>
              <a:rPr lang="en-US" sz="800" i="1" dirty="0">
                <a:solidFill>
                  <a:srgbClr val="000000"/>
                </a:solidFill>
              </a:rPr>
              <a:t>et al. </a:t>
            </a:r>
            <a:r>
              <a:rPr lang="en-US" sz="800" dirty="0">
                <a:solidFill>
                  <a:srgbClr val="000000"/>
                </a:solidFill>
              </a:rPr>
              <a:t>“Powering Grids,” Columbia Business School Climate Knowledge Initiative (29 October 2026).</a:t>
            </a:r>
            <a:endParaRPr kumimoji="0" lang="en-US" sz="800" b="0" i="0" u="none" strike="noStrike" kern="1200" cap="none" spc="0" normalizeH="0" baseline="0" noProof="0" dirty="0">
              <a:ln>
                <a:noFill/>
              </a:ln>
              <a:effectLst/>
              <a:uLnTx/>
              <a:uFillTx/>
              <a:latin typeface="Arial"/>
              <a:ea typeface="+mn-ea"/>
              <a:cs typeface="Arial"/>
              <a:hlinkClick r:id="rId12">
                <a:extLst>
                  <a:ext uri="{A12FA001-AC4F-418D-AE19-62706E023703}">
                    <ahyp:hlinkClr xmlns:ahyp="http://schemas.microsoft.com/office/drawing/2018/hyperlinkcolor" val="tx"/>
                  </a:ext>
                </a:extLst>
              </a:hlinkClick>
            </a:endParaRPr>
          </a:p>
        </p:txBody>
      </p:sp>
      <p:pic>
        <p:nvPicPr>
          <p:cNvPr id="39" name="Grafik 29">
            <a:extLst>
              <a:ext uri="{FF2B5EF4-FFF2-40B4-BE49-F238E27FC236}">
                <a16:creationId xmlns:a16="http://schemas.microsoft.com/office/drawing/2014/main" id="{801474A5-0547-9FBC-D82D-A0CE877964B3}"/>
              </a:ext>
            </a:extLst>
          </p:cNvPr>
          <p:cNvPicPr>
            <a:picLocks noChangeAspect="1"/>
          </p:cNvPicPr>
          <p:nvPr/>
        </p:nvPicPr>
        <p:blipFill>
          <a:blip cstate="screen">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404212" y="5371206"/>
            <a:ext cx="279450" cy="279450"/>
          </a:xfrm>
          <a:prstGeom prst="rect">
            <a:avLst/>
          </a:prstGeom>
        </p:spPr>
      </p:pic>
      <p:pic>
        <p:nvPicPr>
          <p:cNvPr id="40" name="Grafik 117">
            <a:extLst>
              <a:ext uri="{FF2B5EF4-FFF2-40B4-BE49-F238E27FC236}">
                <a16:creationId xmlns:a16="http://schemas.microsoft.com/office/drawing/2014/main" id="{05B8E1FA-ED96-025F-7414-9B7B5B426A73}"/>
              </a:ext>
            </a:extLst>
          </p:cNvPr>
          <p:cNvPicPr>
            <a:picLocks noChangeAspect="1"/>
          </p:cNvPicPr>
          <p:nvPr/>
        </p:nvPicPr>
        <p:blipFill>
          <a:blip cstate="screen">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404212" y="4794104"/>
            <a:ext cx="279450" cy="279450"/>
          </a:xfrm>
          <a:prstGeom prst="rect">
            <a:avLst/>
          </a:prstGeom>
        </p:spPr>
      </p:pic>
      <p:pic>
        <p:nvPicPr>
          <p:cNvPr id="41" name="Grafik 189">
            <a:extLst>
              <a:ext uri="{FF2B5EF4-FFF2-40B4-BE49-F238E27FC236}">
                <a16:creationId xmlns:a16="http://schemas.microsoft.com/office/drawing/2014/main" id="{70D16FA4-4225-2A98-97CA-605DF604594A}"/>
              </a:ext>
            </a:extLst>
          </p:cNvPr>
          <p:cNvPicPr>
            <a:picLocks noChangeAspect="1"/>
          </p:cNvPicPr>
          <p:nvPr/>
        </p:nvPicPr>
        <p:blipFill>
          <a:blip cstate="screen">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404212" y="3506569"/>
            <a:ext cx="279450" cy="279450"/>
          </a:xfrm>
          <a:prstGeom prst="rect">
            <a:avLst/>
          </a:prstGeom>
        </p:spPr>
      </p:pic>
      <p:pic>
        <p:nvPicPr>
          <p:cNvPr id="42" name="Grafik 69">
            <a:extLst>
              <a:ext uri="{FF2B5EF4-FFF2-40B4-BE49-F238E27FC236}">
                <a16:creationId xmlns:a16="http://schemas.microsoft.com/office/drawing/2014/main" id="{1D4EC2F8-7859-78B2-9F5B-59A3F3DC11BE}"/>
              </a:ext>
            </a:extLst>
          </p:cNvPr>
          <p:cNvPicPr>
            <a:picLocks noChangeAspect="1"/>
          </p:cNvPicPr>
          <p:nvPr/>
        </p:nvPicPr>
        <p:blipFill>
          <a:blip cstate="screen">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404212" y="4180570"/>
            <a:ext cx="279450" cy="279450"/>
          </a:xfrm>
          <a:prstGeom prst="rect">
            <a:avLst/>
          </a:prstGeom>
        </p:spPr>
      </p:pic>
      <p:pic>
        <p:nvPicPr>
          <p:cNvPr id="43" name="Grafik 62">
            <a:extLst>
              <a:ext uri="{FF2B5EF4-FFF2-40B4-BE49-F238E27FC236}">
                <a16:creationId xmlns:a16="http://schemas.microsoft.com/office/drawing/2014/main" id="{CB259A10-C8E3-A180-6298-2EC7D7FA4042}"/>
              </a:ext>
            </a:extLst>
          </p:cNvPr>
          <p:cNvPicPr>
            <a:picLocks noChangeAspect="1"/>
          </p:cNvPicPr>
          <p:nvPr/>
        </p:nvPicPr>
        <p:blipFill>
          <a:blip cstate="screen">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404212" y="2675481"/>
            <a:ext cx="279450" cy="279450"/>
          </a:xfrm>
          <a:prstGeom prst="rect">
            <a:avLst/>
          </a:prstGeom>
        </p:spPr>
      </p:pic>
      <p:sp>
        <p:nvSpPr>
          <p:cNvPr id="47" name="Rectangle 46">
            <a:extLst>
              <a:ext uri="{FF2B5EF4-FFF2-40B4-BE49-F238E27FC236}">
                <a16:creationId xmlns:a16="http://schemas.microsoft.com/office/drawing/2014/main" id="{0D8D64E6-0279-143C-869D-C4018978E911}"/>
              </a:ext>
            </a:extLst>
          </p:cNvPr>
          <p:cNvSpPr/>
          <p:nvPr/>
        </p:nvSpPr>
        <p:spPr bwMode="gray">
          <a:xfrm>
            <a:off x="1861980" y="5911275"/>
            <a:ext cx="1674077" cy="230987"/>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u="none" strike="noStrike" kern="1200" cap="none" spc="0" normalizeH="0" baseline="0" noProof="0">
                <a:ln>
                  <a:noFill/>
                </a:ln>
                <a:solidFill>
                  <a:schemeClr val="tx1"/>
                </a:solidFill>
                <a:effectLst/>
                <a:uLnTx/>
                <a:uFillTx/>
                <a:latin typeface="Arial"/>
                <a:ea typeface="+mn-ea"/>
                <a:cs typeface="+mn-cs"/>
              </a:rPr>
              <a:t>Democratic yet slow</a:t>
            </a:r>
          </a:p>
        </p:txBody>
      </p:sp>
      <p:sp>
        <p:nvSpPr>
          <p:cNvPr id="48" name="Rectangle 47">
            <a:extLst>
              <a:ext uri="{FF2B5EF4-FFF2-40B4-BE49-F238E27FC236}">
                <a16:creationId xmlns:a16="http://schemas.microsoft.com/office/drawing/2014/main" id="{8D2AFD27-D7F3-51CF-6FCC-B1136F9C6DF4}"/>
              </a:ext>
            </a:extLst>
          </p:cNvPr>
          <p:cNvSpPr/>
          <p:nvPr/>
        </p:nvSpPr>
        <p:spPr bwMode="gray">
          <a:xfrm>
            <a:off x="9522229" y="5886920"/>
            <a:ext cx="2256113" cy="279697"/>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1" u="none" strike="noStrike" kern="1200" cap="none" spc="0" normalizeH="0" baseline="0" noProof="0">
                <a:ln>
                  <a:noFill/>
                </a:ln>
                <a:solidFill>
                  <a:schemeClr val="tx1"/>
                </a:solidFill>
                <a:effectLst/>
                <a:uLnTx/>
                <a:uFillTx/>
                <a:latin typeface="Arial"/>
                <a:ea typeface="+mn-ea"/>
                <a:cs typeface="+mn-cs"/>
              </a:rPr>
              <a:t>Undemocratic yet efficient</a:t>
            </a:r>
          </a:p>
        </p:txBody>
      </p:sp>
      <p:sp>
        <p:nvSpPr>
          <p:cNvPr id="51" name="Rectangle 50">
            <a:extLst>
              <a:ext uri="{FF2B5EF4-FFF2-40B4-BE49-F238E27FC236}">
                <a16:creationId xmlns:a16="http://schemas.microsoft.com/office/drawing/2014/main" id="{22902C19-C51B-666E-6750-4810081F1751}"/>
              </a:ext>
            </a:extLst>
          </p:cNvPr>
          <p:cNvSpPr/>
          <p:nvPr/>
        </p:nvSpPr>
        <p:spPr bwMode="gray">
          <a:xfrm>
            <a:off x="5777448" y="5889945"/>
            <a:ext cx="2172389" cy="273646"/>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a:ln>
                  <a:noFill/>
                </a:ln>
                <a:solidFill>
                  <a:schemeClr val="tx1"/>
                </a:solidFill>
                <a:effectLst/>
                <a:uLnTx/>
                <a:uFillTx/>
                <a:latin typeface="Arial"/>
                <a:ea typeface="+mn-ea"/>
                <a:cs typeface="+mn-cs"/>
              </a:rPr>
              <a:t>Preferred policy pathway</a:t>
            </a:r>
          </a:p>
        </p:txBody>
      </p:sp>
      <p:sp>
        <p:nvSpPr>
          <p:cNvPr id="17" name="Rectangle 16">
            <a:extLst>
              <a:ext uri="{FF2B5EF4-FFF2-40B4-BE49-F238E27FC236}">
                <a16:creationId xmlns:a16="http://schemas.microsoft.com/office/drawing/2014/main" id="{719E102E-99D3-1CBD-67F4-8E4F27B86288}"/>
              </a:ext>
            </a:extLst>
          </p:cNvPr>
          <p:cNvSpPr/>
          <p:nvPr/>
        </p:nvSpPr>
        <p:spPr bwMode="gray">
          <a:xfrm>
            <a:off x="5221086" y="1567226"/>
            <a:ext cx="3310266" cy="4596363"/>
          </a:xfrm>
          <a:prstGeom prst="rect">
            <a:avLst/>
          </a:prstGeom>
          <a:noFill/>
          <a:ln w="28575">
            <a:solidFill>
              <a:schemeClr val="accent5"/>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cxnSp>
        <p:nvCxnSpPr>
          <p:cNvPr id="19" name="Straight Arrow Connector 18">
            <a:extLst>
              <a:ext uri="{FF2B5EF4-FFF2-40B4-BE49-F238E27FC236}">
                <a16:creationId xmlns:a16="http://schemas.microsoft.com/office/drawing/2014/main" id="{B01C5335-3110-6E43-B67D-EE10EB797A76}"/>
              </a:ext>
            </a:extLst>
          </p:cNvPr>
          <p:cNvCxnSpPr>
            <a:cxnSpLocks/>
          </p:cNvCxnSpPr>
          <p:nvPr/>
        </p:nvCxnSpPr>
        <p:spPr bwMode="gray">
          <a:xfrm>
            <a:off x="1861980" y="6245352"/>
            <a:ext cx="10080084" cy="0"/>
          </a:xfrm>
          <a:prstGeom prst="straightConnector1">
            <a:avLst/>
          </a:prstGeom>
          <a:ln w="19050" cap="flat">
            <a:solidFill>
              <a:schemeClr val="tx1"/>
            </a:solidFill>
            <a:miter lim="800000"/>
            <a:headEnd type="triangle"/>
            <a:tailEnd type="triangle"/>
          </a:ln>
        </p:spPr>
        <p:style>
          <a:lnRef idx="1">
            <a:schemeClr val="accent1"/>
          </a:lnRef>
          <a:fillRef idx="0">
            <a:schemeClr val="accent1"/>
          </a:fillRef>
          <a:effectRef idx="0">
            <a:schemeClr val="accent1"/>
          </a:effectRef>
          <a:fontRef idx="minor">
            <a:schemeClr val="tx1"/>
          </a:fontRef>
        </p:style>
      </p:cxnSp>
      <p:sp>
        <p:nvSpPr>
          <p:cNvPr id="2" name="Pentagon 1">
            <a:extLst>
              <a:ext uri="{FF2B5EF4-FFF2-40B4-BE49-F238E27FC236}">
                <a16:creationId xmlns:a16="http://schemas.microsoft.com/office/drawing/2014/main" id="{002DDB29-1EA9-155E-2A2F-1B6B4E9D3015}"/>
              </a:ext>
            </a:extLst>
          </p:cNvPr>
          <p:cNvSpPr/>
          <p:nvPr/>
        </p:nvSpPr>
        <p:spPr>
          <a:xfrm>
            <a:off x="0" y="0"/>
            <a:ext cx="1788983" cy="288356"/>
          </a:xfrm>
          <a:prstGeom prst="homePlate">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solidFill>
                <a:effectLst/>
                <a:uLnTx/>
                <a:uFillTx/>
                <a:latin typeface="Arial"/>
                <a:ea typeface="+mn-ea"/>
                <a:cs typeface="+mn-cs"/>
                <a:sym typeface="Arial"/>
              </a:rPr>
              <a:t>Industry Overview</a:t>
            </a:r>
          </a:p>
        </p:txBody>
      </p:sp>
      <p:sp>
        <p:nvSpPr>
          <p:cNvPr id="4" name="Chevron 3">
            <a:extLst>
              <a:ext uri="{FF2B5EF4-FFF2-40B4-BE49-F238E27FC236}">
                <a16:creationId xmlns:a16="http://schemas.microsoft.com/office/drawing/2014/main" id="{70FD396C-BC4F-BD6A-260E-FAAB3155681C}"/>
              </a:ext>
            </a:extLst>
          </p:cNvPr>
          <p:cNvSpPr/>
          <p:nvPr/>
        </p:nvSpPr>
        <p:spPr>
          <a:xfrm>
            <a:off x="1690648"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Optimize</a:t>
            </a:r>
          </a:p>
        </p:txBody>
      </p:sp>
      <p:sp>
        <p:nvSpPr>
          <p:cNvPr id="6" name="Chevron 5">
            <a:extLst>
              <a:ext uri="{FF2B5EF4-FFF2-40B4-BE49-F238E27FC236}">
                <a16:creationId xmlns:a16="http://schemas.microsoft.com/office/drawing/2014/main" id="{380D0C44-6868-30A1-2882-4C3F6985F193}"/>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7" name="Chevron 6">
            <a:extLst>
              <a:ext uri="{FF2B5EF4-FFF2-40B4-BE49-F238E27FC236}">
                <a16:creationId xmlns:a16="http://schemas.microsoft.com/office/drawing/2014/main" id="{6880B7A5-3A0B-F7FE-8841-5F1A98BDF425}"/>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8" name="Chevron 7">
            <a:extLst>
              <a:ext uri="{FF2B5EF4-FFF2-40B4-BE49-F238E27FC236}">
                <a16:creationId xmlns:a16="http://schemas.microsoft.com/office/drawing/2014/main" id="{34221246-CA0E-54EB-261C-A91C6DE96C54}"/>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9" name="Rectangle 8">
            <a:extLst>
              <a:ext uri="{FF2B5EF4-FFF2-40B4-BE49-F238E27FC236}">
                <a16:creationId xmlns:a16="http://schemas.microsoft.com/office/drawing/2014/main" id="{E3E072D0-A503-2D48-74A5-FDF34DBF824A}"/>
              </a:ext>
            </a:extLst>
          </p:cNvPr>
          <p:cNvSpPr/>
          <p:nvPr/>
        </p:nvSpPr>
        <p:spPr>
          <a:xfrm>
            <a:off x="10637520" y="0"/>
            <a:ext cx="1554480" cy="288356"/>
          </a:xfrm>
          <a:prstGeom prst="rect">
            <a:avLst/>
          </a:prstGeom>
          <a:solidFill>
            <a:srgbClr val="00435E"/>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Permitting bottlenecks</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Tree>
    <p:extLst>
      <p:ext uri="{BB962C8B-B14F-4D97-AF65-F5344CB8AC3E}">
        <p14:creationId xmlns:p14="http://schemas.microsoft.com/office/powerpoint/2010/main" val="38617656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8A47B0-431E-7D3B-4641-7B48B896330C}"/>
            </a:ext>
          </a:extLst>
        </p:cNvPr>
        <p:cNvGrpSpPr/>
        <p:nvPr/>
      </p:nvGrpSpPr>
      <p:grpSpPr>
        <a:xfrm>
          <a:off x="0" y="0"/>
          <a:ext cx="0" cy="0"/>
          <a:chOff x="0" y="0"/>
          <a:chExt cx="0" cy="0"/>
        </a:xfrm>
      </p:grpSpPr>
      <p:graphicFrame>
        <p:nvGraphicFramePr>
          <p:cNvPr id="5" name="think-cell data - do not delete" hidden="1">
            <a:extLst>
              <a:ext uri="{FF2B5EF4-FFF2-40B4-BE49-F238E27FC236}">
                <a16:creationId xmlns:a16="http://schemas.microsoft.com/office/drawing/2014/main" id="{65434065-BA2F-ABFC-1DF8-C9D76887E996}"/>
              </a:ext>
            </a:extLst>
          </p:cNvPr>
          <p:cNvGraphicFramePr>
            <a:graphicFrameLocks/>
          </p:cNvGraphicFramePr>
          <p:nvPr>
            <p:custDataLst>
              <p:tags r:id="rId1"/>
            </p:custDataLst>
            <p:extLst>
              <p:ext uri="{D42A27DB-BD31-4B8C-83A1-F6EECF244321}">
                <p14:modId xmlns:p14="http://schemas.microsoft.com/office/powerpoint/2010/main" val="1271504987"/>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52" imgW="7772400" imgH="10058400" progId="TCLayout.ActiveDocument.1">
                  <p:embed/>
                </p:oleObj>
              </mc:Choice>
              <mc:Fallback>
                <p:oleObj name="thinkcell Slide" r:id="rId52" imgW="7772400" imgH="10058400" progId="TCLayout.ActiveDocument.1">
                  <p:embed/>
                  <p:pic>
                    <p:nvPicPr>
                      <p:cNvPr id="5" name="think-cell data - do not delete" hidden="1">
                        <a:extLst>
                          <a:ext uri="{FF2B5EF4-FFF2-40B4-BE49-F238E27FC236}">
                            <a16:creationId xmlns:a16="http://schemas.microsoft.com/office/drawing/2014/main" id="{65434065-BA2F-ABFC-1DF8-C9D76887E996}"/>
                          </a:ext>
                        </a:extLst>
                      </p:cNvPr>
                      <p:cNvPicPr/>
                      <p:nvPr/>
                    </p:nvPicPr>
                    <p:blipFill>
                      <a:blip r:embed="rId53"/>
                      <a:stretch>
                        <a:fillRect/>
                      </a:stretch>
                    </p:blipFill>
                    <p:spPr>
                      <a:xfrm>
                        <a:off x="1588" y="1588"/>
                        <a:ext cx="1227" cy="1588"/>
                      </a:xfrm>
                      <a:prstGeom prst="rect">
                        <a:avLst/>
                      </a:prstGeom>
                    </p:spPr>
                  </p:pic>
                </p:oleObj>
              </mc:Fallback>
            </mc:AlternateContent>
          </a:graphicData>
        </a:graphic>
      </p:graphicFrame>
      <p:sp>
        <p:nvSpPr>
          <p:cNvPr id="221" name="Rectangle 220">
            <a:extLst>
              <a:ext uri="{FF2B5EF4-FFF2-40B4-BE49-F238E27FC236}">
                <a16:creationId xmlns:a16="http://schemas.microsoft.com/office/drawing/2014/main" id="{378068EC-FCD0-6794-FF8F-CD07B40EF46A}"/>
              </a:ext>
            </a:extLst>
          </p:cNvPr>
          <p:cNvSpPr/>
          <p:nvPr/>
        </p:nvSpPr>
        <p:spPr bwMode="gray">
          <a:xfrm>
            <a:off x="3966372" y="3039533"/>
            <a:ext cx="537895" cy="2929467"/>
          </a:xfrm>
          <a:prstGeom prst="rect">
            <a:avLst/>
          </a:prstGeom>
          <a:solidFill>
            <a:schemeClr val="bg2">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graphicFrame>
        <p:nvGraphicFramePr>
          <p:cNvPr id="91" name="Chart 90">
            <a:extLst>
              <a:ext uri="{FF2B5EF4-FFF2-40B4-BE49-F238E27FC236}">
                <a16:creationId xmlns:a16="http://schemas.microsoft.com/office/drawing/2014/main" id="{00E8A954-FD6D-CE9B-D96B-30BAA055C092}"/>
              </a:ext>
            </a:extLst>
          </p:cNvPr>
          <p:cNvGraphicFramePr/>
          <p:nvPr>
            <p:custDataLst>
              <p:tags r:id="rId2"/>
            </p:custDataLst>
            <p:extLst>
              <p:ext uri="{D42A27DB-BD31-4B8C-83A1-F6EECF244321}">
                <p14:modId xmlns:p14="http://schemas.microsoft.com/office/powerpoint/2010/main" val="2535346534"/>
              </p:ext>
            </p:extLst>
          </p:nvPr>
        </p:nvGraphicFramePr>
        <p:xfrm>
          <a:off x="3582988" y="2708275"/>
          <a:ext cx="1785937" cy="3487738"/>
        </p:xfrm>
        <a:graphic>
          <a:graphicData uri="http://schemas.openxmlformats.org/drawingml/2006/chart">
            <c:chart xmlns:c="http://schemas.openxmlformats.org/drawingml/2006/chart" xmlns:r="http://schemas.openxmlformats.org/officeDocument/2006/relationships" r:id="rId54"/>
          </a:graphicData>
        </a:graphic>
      </p:graphicFrame>
      <p:sp>
        <p:nvSpPr>
          <p:cNvPr id="223" name="Text Placeholder 10">
            <a:extLst>
              <a:ext uri="{FF2B5EF4-FFF2-40B4-BE49-F238E27FC236}">
                <a16:creationId xmlns:a16="http://schemas.microsoft.com/office/drawing/2014/main" id="{EB682E6A-BE88-F9C7-3C1C-A4315219205C}"/>
              </a:ext>
            </a:extLst>
          </p:cNvPr>
          <p:cNvSpPr txBox="1">
            <a:spLocks/>
          </p:cNvSpPr>
          <p:nvPr>
            <p:custDataLst>
              <p:tags r:id="rId3"/>
            </p:custDataLst>
          </p:nvPr>
        </p:nvSpPr>
        <p:spPr bwMode="auto">
          <a:xfrm>
            <a:off x="4086225" y="6013450"/>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96FB7306-4FE5-4034-9EEA-62F22536075F}" type="datetime'''''''''''''''''''''''2''0''3''''''''''''''0'''''''">
              <a:rPr lang="en-GB" altLang="en-US" sz="1000" smtClean="0"/>
              <a:pPr marL="0" indent="0" algn="ctr">
                <a:spcBef>
                  <a:spcPct val="0"/>
                </a:spcBef>
                <a:spcAft>
                  <a:spcPct val="0"/>
                </a:spcAft>
                <a:buNone/>
              </a:pPr>
              <a:t>2030</a:t>
            </a:fld>
            <a:endParaRPr lang="en-GB" sz="1000"/>
          </a:p>
        </p:txBody>
      </p:sp>
      <p:graphicFrame>
        <p:nvGraphicFramePr>
          <p:cNvPr id="7" name="Chart 6">
            <a:extLst>
              <a:ext uri="{FF2B5EF4-FFF2-40B4-BE49-F238E27FC236}">
                <a16:creationId xmlns:a16="http://schemas.microsoft.com/office/drawing/2014/main" id="{46C43442-D949-37B5-A2B5-6C6F28475E2C}"/>
              </a:ext>
            </a:extLst>
          </p:cNvPr>
          <p:cNvGraphicFramePr/>
          <p:nvPr>
            <p:custDataLst>
              <p:tags r:id="rId4"/>
            </p:custDataLst>
            <p:extLst>
              <p:ext uri="{D42A27DB-BD31-4B8C-83A1-F6EECF244321}">
                <p14:modId xmlns:p14="http://schemas.microsoft.com/office/powerpoint/2010/main" val="1613572245"/>
              </p:ext>
            </p:extLst>
          </p:nvPr>
        </p:nvGraphicFramePr>
        <p:xfrm>
          <a:off x="234950" y="2851150"/>
          <a:ext cx="3821113" cy="3201988"/>
        </p:xfrm>
        <a:graphic>
          <a:graphicData uri="http://schemas.openxmlformats.org/drawingml/2006/chart">
            <c:chart xmlns:c="http://schemas.openxmlformats.org/drawingml/2006/chart" xmlns:r="http://schemas.openxmlformats.org/officeDocument/2006/relationships" r:id="rId55"/>
          </a:graphicData>
        </a:graphic>
      </p:graphicFrame>
      <p:cxnSp>
        <p:nvCxnSpPr>
          <p:cNvPr id="181" name="Straight Connector 180">
            <a:extLst>
              <a:ext uri="{FF2B5EF4-FFF2-40B4-BE49-F238E27FC236}">
                <a16:creationId xmlns:a16="http://schemas.microsoft.com/office/drawing/2014/main" id="{0A390BA8-D7D0-34D3-12BD-D16A4A0FAC4F}"/>
              </a:ext>
            </a:extLst>
          </p:cNvPr>
          <p:cNvCxnSpPr/>
          <p:nvPr>
            <p:custDataLst>
              <p:tags r:id="rId5"/>
            </p:custDataLst>
          </p:nvPr>
        </p:nvCxnSpPr>
        <p:spPr bwMode="auto">
          <a:xfrm flipV="1">
            <a:off x="1811338" y="3544888"/>
            <a:ext cx="1995488" cy="968375"/>
          </a:xfrm>
          <a:prstGeom prst="line">
            <a:avLst/>
          </a:prstGeom>
          <a:ln w="28575" cap="flat" cmpd="sng" algn="ctr">
            <a:solidFill>
              <a:schemeClr val="tx1"/>
            </a:solidFill>
            <a:prstDash val="solid"/>
            <a:miter lim="800000"/>
            <a:headEnd type="none" w="med" len="med"/>
            <a:tailEnd type="triangle" w="med" len="med"/>
          </a:ln>
          <a:effectLst/>
        </p:spPr>
        <p:style>
          <a:lnRef idx="1">
            <a:schemeClr val="dk1"/>
          </a:lnRef>
          <a:fillRef idx="0">
            <a:schemeClr val="dk1"/>
          </a:fillRef>
          <a:effectRef idx="0">
            <a:schemeClr val="dk1"/>
          </a:effectRef>
          <a:fontRef idx="minor">
            <a:schemeClr val="tx1"/>
          </a:fontRef>
        </p:style>
      </p:cxnSp>
      <p:sp>
        <p:nvSpPr>
          <p:cNvPr id="126" name="Text Placeholder 10">
            <a:extLst>
              <a:ext uri="{FF2B5EF4-FFF2-40B4-BE49-F238E27FC236}">
                <a16:creationId xmlns:a16="http://schemas.microsoft.com/office/drawing/2014/main" id="{CDF39044-309A-705B-E6EE-D6FF67C9E66D}"/>
              </a:ext>
            </a:extLst>
          </p:cNvPr>
          <p:cNvSpPr txBox="1">
            <a:spLocks/>
          </p:cNvSpPr>
          <p:nvPr>
            <p:custDataLst>
              <p:tags r:id="rId6"/>
            </p:custDataLst>
          </p:nvPr>
        </p:nvSpPr>
        <p:spPr bwMode="auto">
          <a:xfrm>
            <a:off x="336550" y="6013450"/>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69E0E775-4E6A-43AC-B489-0B0D9C5C2883}" type="datetime'''''2''''''''''''''''0''''''''''''''1''''''''''''''''''''6'''">
              <a:rPr lang="en-GB" altLang="en-US" sz="1000" smtClean="0"/>
              <a:pPr marL="0" indent="0" algn="ctr">
                <a:spcBef>
                  <a:spcPct val="0"/>
                </a:spcBef>
                <a:spcAft>
                  <a:spcPct val="0"/>
                </a:spcAft>
                <a:buNone/>
              </a:pPr>
              <a:t>2016</a:t>
            </a:fld>
            <a:endParaRPr lang="en-GB" sz="1000"/>
          </a:p>
        </p:txBody>
      </p:sp>
      <p:sp>
        <p:nvSpPr>
          <p:cNvPr id="151" name="Text Placeholder 10">
            <a:extLst>
              <a:ext uri="{FF2B5EF4-FFF2-40B4-BE49-F238E27FC236}">
                <a16:creationId xmlns:a16="http://schemas.microsoft.com/office/drawing/2014/main" id="{27600F43-B2C6-6DA1-92DD-EF7D4A389EA5}"/>
              </a:ext>
            </a:extLst>
          </p:cNvPr>
          <p:cNvSpPr txBox="1">
            <a:spLocks/>
          </p:cNvSpPr>
          <p:nvPr>
            <p:custDataLst>
              <p:tags r:id="rId7"/>
            </p:custDataLst>
          </p:nvPr>
        </p:nvSpPr>
        <p:spPr bwMode="auto">
          <a:xfrm>
            <a:off x="1001713" y="6013450"/>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51011FF3-F03B-4019-AB1D-1192F1BFEAA7}" type="datetime'''''''''''2''''''''''''''''''''01''''''''''''''''8'''''''''''">
              <a:rPr lang="en-GB" altLang="en-US" sz="1000" smtClean="0"/>
              <a:pPr marL="0" indent="0" algn="ctr">
                <a:spcBef>
                  <a:spcPct val="0"/>
                </a:spcBef>
                <a:spcAft>
                  <a:spcPct val="0"/>
                </a:spcAft>
                <a:buNone/>
              </a:pPr>
              <a:t>2018</a:t>
            </a:fld>
            <a:endParaRPr lang="en-GB" sz="1000"/>
          </a:p>
        </p:txBody>
      </p:sp>
      <p:sp>
        <p:nvSpPr>
          <p:cNvPr id="129" name="Text Placeholder 10">
            <a:extLst>
              <a:ext uri="{FF2B5EF4-FFF2-40B4-BE49-F238E27FC236}">
                <a16:creationId xmlns:a16="http://schemas.microsoft.com/office/drawing/2014/main" id="{16B9242A-8D0E-5500-A1F5-A1EF3413994F}"/>
              </a:ext>
            </a:extLst>
          </p:cNvPr>
          <p:cNvSpPr txBox="1">
            <a:spLocks/>
          </p:cNvSpPr>
          <p:nvPr>
            <p:custDataLst>
              <p:tags r:id="rId8"/>
            </p:custDataLst>
          </p:nvPr>
        </p:nvSpPr>
        <p:spPr bwMode="auto">
          <a:xfrm>
            <a:off x="1665288" y="6013450"/>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061F711F-B778-4CF8-A58F-8203B4DC7BD6}" type="datetime'2''''''''''''''''''''''''''''''''''''''''''0''''20'''''''''">
              <a:rPr lang="en-GB" altLang="en-US" sz="1000" smtClean="0"/>
              <a:pPr marL="0" indent="0" algn="ctr">
                <a:spcBef>
                  <a:spcPct val="0"/>
                </a:spcBef>
                <a:spcAft>
                  <a:spcPct val="0"/>
                </a:spcAft>
                <a:buNone/>
              </a:pPr>
              <a:t>2020</a:t>
            </a:fld>
            <a:endParaRPr lang="en-GB" sz="1000"/>
          </a:p>
        </p:txBody>
      </p:sp>
      <p:sp>
        <p:nvSpPr>
          <p:cNvPr id="131" name="Text Placeholder 10">
            <a:extLst>
              <a:ext uri="{FF2B5EF4-FFF2-40B4-BE49-F238E27FC236}">
                <a16:creationId xmlns:a16="http://schemas.microsoft.com/office/drawing/2014/main" id="{C994E4D1-AC75-E2C6-A40C-181D53A22B67}"/>
              </a:ext>
            </a:extLst>
          </p:cNvPr>
          <p:cNvSpPr txBox="1">
            <a:spLocks/>
          </p:cNvSpPr>
          <p:nvPr>
            <p:custDataLst>
              <p:tags r:id="rId9"/>
            </p:custDataLst>
          </p:nvPr>
        </p:nvSpPr>
        <p:spPr bwMode="auto">
          <a:xfrm>
            <a:off x="2330450" y="6013450"/>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CB34D9C6-17BC-47DB-9220-9416DF94DBB1}" type="datetime'''''2''''''''''''''''''''''''''''''''0''''''''''2''''''''''2'">
              <a:rPr lang="en-GB" altLang="en-US" sz="1000" smtClean="0"/>
              <a:pPr marL="0" indent="0" algn="ctr">
                <a:spcBef>
                  <a:spcPct val="0"/>
                </a:spcBef>
                <a:spcAft>
                  <a:spcPct val="0"/>
                </a:spcAft>
                <a:buNone/>
              </a:pPr>
              <a:t>2022</a:t>
            </a:fld>
            <a:endParaRPr lang="en-GB" sz="1000"/>
          </a:p>
        </p:txBody>
      </p:sp>
      <p:sp>
        <p:nvSpPr>
          <p:cNvPr id="133" name="Text Placeholder 10">
            <a:extLst>
              <a:ext uri="{FF2B5EF4-FFF2-40B4-BE49-F238E27FC236}">
                <a16:creationId xmlns:a16="http://schemas.microsoft.com/office/drawing/2014/main" id="{4B4834E1-F9EB-6434-09B0-2B8F4E1C10F1}"/>
              </a:ext>
            </a:extLst>
          </p:cNvPr>
          <p:cNvSpPr txBox="1">
            <a:spLocks/>
          </p:cNvSpPr>
          <p:nvPr>
            <p:custDataLst>
              <p:tags r:id="rId10"/>
            </p:custDataLst>
          </p:nvPr>
        </p:nvSpPr>
        <p:spPr bwMode="auto">
          <a:xfrm>
            <a:off x="2995613" y="6013450"/>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026CF623-4C8E-4C5A-A584-E61C07637821}" type="datetime'''''''''''2''''''''''''''0''''2''''''''''''''''''''4'''''''">
              <a:rPr lang="en-GB" altLang="en-US" sz="1000" smtClean="0"/>
              <a:pPr marL="0" indent="0" algn="ctr">
                <a:spcBef>
                  <a:spcPct val="0"/>
                </a:spcBef>
                <a:spcAft>
                  <a:spcPct val="0"/>
                </a:spcAft>
                <a:buNone/>
              </a:pPr>
              <a:t>2024</a:t>
            </a:fld>
            <a:endParaRPr lang="en-GB" sz="1000"/>
          </a:p>
        </p:txBody>
      </p:sp>
      <p:sp>
        <p:nvSpPr>
          <p:cNvPr id="135" name="Text Placeholder 10">
            <a:extLst>
              <a:ext uri="{FF2B5EF4-FFF2-40B4-BE49-F238E27FC236}">
                <a16:creationId xmlns:a16="http://schemas.microsoft.com/office/drawing/2014/main" id="{46ED06F2-FAAB-B779-ADE2-6A7BF4A16C62}"/>
              </a:ext>
            </a:extLst>
          </p:cNvPr>
          <p:cNvSpPr txBox="1">
            <a:spLocks/>
          </p:cNvSpPr>
          <p:nvPr>
            <p:custDataLst>
              <p:tags r:id="rId11"/>
            </p:custDataLst>
          </p:nvPr>
        </p:nvSpPr>
        <p:spPr bwMode="auto">
          <a:xfrm>
            <a:off x="3625850" y="6013450"/>
            <a:ext cx="36195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2B5D2B55-C988-4761-82F8-AE2A289E3F72}" type="datetime'''''''''''202''''''''''''6e'''''''''''">
              <a:rPr lang="en-GB" altLang="en-US" sz="1000" smtClean="0"/>
              <a:pPr marL="0" indent="0" algn="ctr">
                <a:spcBef>
                  <a:spcPct val="0"/>
                </a:spcBef>
                <a:spcAft>
                  <a:spcPct val="0"/>
                </a:spcAft>
                <a:buNone/>
              </a:pPr>
              <a:t>2026e</a:t>
            </a:fld>
            <a:endParaRPr lang="en-GB" sz="1000"/>
          </a:p>
        </p:txBody>
      </p:sp>
      <p:sp>
        <p:nvSpPr>
          <p:cNvPr id="136" name="Text Placeholder 10">
            <a:extLst>
              <a:ext uri="{FF2B5EF4-FFF2-40B4-BE49-F238E27FC236}">
                <a16:creationId xmlns:a16="http://schemas.microsoft.com/office/drawing/2014/main" id="{A3DC2288-9FD7-3816-3074-B0A387D630D7}"/>
              </a:ext>
            </a:extLst>
          </p:cNvPr>
          <p:cNvSpPr txBox="1">
            <a:spLocks/>
          </p:cNvSpPr>
          <p:nvPr>
            <p:custDataLst>
              <p:tags r:id="rId12"/>
            </p:custDataLst>
          </p:nvPr>
        </p:nvSpPr>
        <p:spPr bwMode="gray">
          <a:xfrm>
            <a:off x="360363" y="4616450"/>
            <a:ext cx="2444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65AA3C2D-39BC-49A4-9713-D2259D7AD809}" type="datetime'''''''''''''''3''''''''''''''''1''''0'''''''''''''''''''''''''">
              <a:rPr lang="en-GB" altLang="en-US" sz="1000" smtClean="0"/>
              <a:pPr marL="0" indent="0" algn="ctr">
                <a:spcBef>
                  <a:spcPct val="0"/>
                </a:spcBef>
                <a:spcAft>
                  <a:spcPct val="0"/>
                </a:spcAft>
                <a:buNone/>
              </a:pPr>
              <a:t>310</a:t>
            </a:fld>
            <a:endParaRPr lang="en-GB" sz="1000"/>
          </a:p>
        </p:txBody>
      </p:sp>
      <p:sp>
        <p:nvSpPr>
          <p:cNvPr id="153" name="Text Placeholder 10">
            <a:extLst>
              <a:ext uri="{FF2B5EF4-FFF2-40B4-BE49-F238E27FC236}">
                <a16:creationId xmlns:a16="http://schemas.microsoft.com/office/drawing/2014/main" id="{B9485AC4-693A-8310-5573-A9C52A72A1CF}"/>
              </a:ext>
            </a:extLst>
          </p:cNvPr>
          <p:cNvSpPr txBox="1">
            <a:spLocks/>
          </p:cNvSpPr>
          <p:nvPr>
            <p:custDataLst>
              <p:tags r:id="rId13"/>
            </p:custDataLst>
          </p:nvPr>
        </p:nvSpPr>
        <p:spPr bwMode="gray">
          <a:xfrm>
            <a:off x="692150" y="4616450"/>
            <a:ext cx="2444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92F9D5CE-EA44-4EAA-8F33-1193E4441856}" type="datetime'''''3''''''''''''''''1''''''''''''0'''">
              <a:rPr lang="en-GB" altLang="en-US" sz="1000" smtClean="0"/>
              <a:pPr marL="0" indent="0" algn="ctr">
                <a:spcBef>
                  <a:spcPct val="0"/>
                </a:spcBef>
                <a:spcAft>
                  <a:spcPct val="0"/>
                </a:spcAft>
                <a:buNone/>
              </a:pPr>
              <a:t>310</a:t>
            </a:fld>
            <a:endParaRPr lang="en-GB" sz="1000"/>
          </a:p>
        </p:txBody>
      </p:sp>
      <p:sp>
        <p:nvSpPr>
          <p:cNvPr id="127" name="Text Placeholder 10">
            <a:extLst>
              <a:ext uri="{FF2B5EF4-FFF2-40B4-BE49-F238E27FC236}">
                <a16:creationId xmlns:a16="http://schemas.microsoft.com/office/drawing/2014/main" id="{69FC0021-63CF-2FCD-73A3-E7E909138DB6}"/>
              </a:ext>
            </a:extLst>
          </p:cNvPr>
          <p:cNvSpPr txBox="1">
            <a:spLocks/>
          </p:cNvSpPr>
          <p:nvPr>
            <p:custDataLst>
              <p:tags r:id="rId14"/>
            </p:custDataLst>
          </p:nvPr>
        </p:nvSpPr>
        <p:spPr bwMode="gray">
          <a:xfrm>
            <a:off x="1025525" y="4654550"/>
            <a:ext cx="2444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9C5B0CAD-1661-47FC-AD22-E059E95E05CD}" type="datetime'''''''''''3''''''''''''''''''''''''''''''0''0'''">
              <a:rPr lang="en-GB" altLang="en-US" sz="1000" smtClean="0"/>
              <a:pPr marL="0" indent="0" algn="ctr">
                <a:spcBef>
                  <a:spcPct val="0"/>
                </a:spcBef>
                <a:spcAft>
                  <a:spcPct val="0"/>
                </a:spcAft>
                <a:buNone/>
              </a:pPr>
              <a:t>300</a:t>
            </a:fld>
            <a:endParaRPr lang="en-GB" sz="1000"/>
          </a:p>
        </p:txBody>
      </p:sp>
      <p:sp>
        <p:nvSpPr>
          <p:cNvPr id="140" name="Text Placeholder 10">
            <a:extLst>
              <a:ext uri="{FF2B5EF4-FFF2-40B4-BE49-F238E27FC236}">
                <a16:creationId xmlns:a16="http://schemas.microsoft.com/office/drawing/2014/main" id="{6B707AF5-1B1F-48D4-87B2-3874E80C895F}"/>
              </a:ext>
            </a:extLst>
          </p:cNvPr>
          <p:cNvSpPr txBox="1">
            <a:spLocks/>
          </p:cNvSpPr>
          <p:nvPr>
            <p:custDataLst>
              <p:tags r:id="rId15"/>
            </p:custDataLst>
          </p:nvPr>
        </p:nvSpPr>
        <p:spPr bwMode="gray">
          <a:xfrm>
            <a:off x="1357313" y="4673600"/>
            <a:ext cx="2444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9DB57C4E-1978-4767-B54D-55650902CAE0}" type="datetime'''''''''''''''''''''''''2''9''5'">
              <a:rPr lang="en-GB" altLang="en-US" sz="1000" smtClean="0"/>
              <a:pPr marL="0" indent="0" algn="ctr">
                <a:spcBef>
                  <a:spcPct val="0"/>
                </a:spcBef>
                <a:spcAft>
                  <a:spcPct val="0"/>
                </a:spcAft>
                <a:buNone/>
              </a:pPr>
              <a:t>295</a:t>
            </a:fld>
            <a:endParaRPr lang="en-GB" sz="1000"/>
          </a:p>
        </p:txBody>
      </p:sp>
      <p:sp>
        <p:nvSpPr>
          <p:cNvPr id="141" name="Text Placeholder 10">
            <a:extLst>
              <a:ext uri="{FF2B5EF4-FFF2-40B4-BE49-F238E27FC236}">
                <a16:creationId xmlns:a16="http://schemas.microsoft.com/office/drawing/2014/main" id="{7FC73B32-D865-C832-426C-3D95597AFABC}"/>
              </a:ext>
            </a:extLst>
          </p:cNvPr>
          <p:cNvSpPr txBox="1">
            <a:spLocks/>
          </p:cNvSpPr>
          <p:nvPr>
            <p:custDataLst>
              <p:tags r:id="rId16"/>
            </p:custDataLst>
          </p:nvPr>
        </p:nvSpPr>
        <p:spPr bwMode="gray">
          <a:xfrm>
            <a:off x="1689100" y="4673600"/>
            <a:ext cx="2444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15302DBE-404F-48B8-85BA-407FC6917A42}" type="datetime'''''''''''2''''95'''''''''''''''''''''''''''''''''''">
              <a:rPr lang="en-GB" altLang="en-US" sz="1000" smtClean="0"/>
              <a:pPr marL="0" indent="0" algn="ctr">
                <a:spcBef>
                  <a:spcPct val="0"/>
                </a:spcBef>
                <a:spcAft>
                  <a:spcPct val="0"/>
                </a:spcAft>
                <a:buNone/>
              </a:pPr>
              <a:t>295</a:t>
            </a:fld>
            <a:endParaRPr lang="en-GB" sz="1000"/>
          </a:p>
        </p:txBody>
      </p:sp>
      <p:sp>
        <p:nvSpPr>
          <p:cNvPr id="142" name="Text Placeholder 10">
            <a:extLst>
              <a:ext uri="{FF2B5EF4-FFF2-40B4-BE49-F238E27FC236}">
                <a16:creationId xmlns:a16="http://schemas.microsoft.com/office/drawing/2014/main" id="{ED494609-7E00-AF98-BAAD-F0FBF6E9CF9B}"/>
              </a:ext>
            </a:extLst>
          </p:cNvPr>
          <p:cNvSpPr txBox="1">
            <a:spLocks/>
          </p:cNvSpPr>
          <p:nvPr>
            <p:custDataLst>
              <p:tags r:id="rId17"/>
            </p:custDataLst>
          </p:nvPr>
        </p:nvSpPr>
        <p:spPr bwMode="gray">
          <a:xfrm>
            <a:off x="2022475" y="4616450"/>
            <a:ext cx="2444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1A874557-8C1A-4795-80D9-6B01BF3C1141}" type="datetime'''''''''''''''''''''''''''3''''''10'">
              <a:rPr lang="en-GB" altLang="en-US" sz="1000" smtClean="0"/>
              <a:pPr marL="0" indent="0" algn="ctr">
                <a:spcBef>
                  <a:spcPct val="0"/>
                </a:spcBef>
                <a:spcAft>
                  <a:spcPct val="0"/>
                </a:spcAft>
                <a:buNone/>
              </a:pPr>
              <a:t>310</a:t>
            </a:fld>
            <a:endParaRPr lang="en-GB" sz="1000"/>
          </a:p>
        </p:txBody>
      </p:sp>
      <p:sp>
        <p:nvSpPr>
          <p:cNvPr id="143" name="Text Placeholder 10">
            <a:extLst>
              <a:ext uri="{FF2B5EF4-FFF2-40B4-BE49-F238E27FC236}">
                <a16:creationId xmlns:a16="http://schemas.microsoft.com/office/drawing/2014/main" id="{EDC2EA36-668B-6346-C7D9-3E71BBEE345E}"/>
              </a:ext>
            </a:extLst>
          </p:cNvPr>
          <p:cNvSpPr txBox="1">
            <a:spLocks/>
          </p:cNvSpPr>
          <p:nvPr>
            <p:custDataLst>
              <p:tags r:id="rId18"/>
            </p:custDataLst>
          </p:nvPr>
        </p:nvSpPr>
        <p:spPr bwMode="gray">
          <a:xfrm>
            <a:off x="2354263" y="4578350"/>
            <a:ext cx="2444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C63EF721-65BC-4E78-8B93-EA97C21890B3}" type="datetime'3''''''''''2''''''''0'''''''''''">
              <a:rPr lang="en-GB" altLang="en-US" sz="1000" smtClean="0"/>
              <a:pPr marL="0" indent="0" algn="ctr">
                <a:spcBef>
                  <a:spcPct val="0"/>
                </a:spcBef>
                <a:spcAft>
                  <a:spcPct val="0"/>
                </a:spcAft>
                <a:buNone/>
              </a:pPr>
              <a:t>320</a:t>
            </a:fld>
            <a:endParaRPr lang="en-GB" sz="1000"/>
          </a:p>
        </p:txBody>
      </p:sp>
      <p:sp>
        <p:nvSpPr>
          <p:cNvPr id="144" name="Text Placeholder 10">
            <a:extLst>
              <a:ext uri="{FF2B5EF4-FFF2-40B4-BE49-F238E27FC236}">
                <a16:creationId xmlns:a16="http://schemas.microsoft.com/office/drawing/2014/main" id="{EB7CD234-CA1A-172A-A281-7649F7C0DBEE}"/>
              </a:ext>
            </a:extLst>
          </p:cNvPr>
          <p:cNvSpPr txBox="1">
            <a:spLocks/>
          </p:cNvSpPr>
          <p:nvPr>
            <p:custDataLst>
              <p:tags r:id="rId19"/>
            </p:custDataLst>
          </p:nvPr>
        </p:nvSpPr>
        <p:spPr bwMode="gray">
          <a:xfrm>
            <a:off x="2687638" y="4445000"/>
            <a:ext cx="2444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2C6A31E7-03EE-42DE-93A5-8DB101198362}" type="datetime'''3''''''''''''''5''''''''''''''5'''''''''''''''''''''''''">
              <a:rPr lang="en-GB" altLang="en-US" sz="1000" smtClean="0"/>
              <a:pPr marL="0" indent="0" algn="ctr">
                <a:spcBef>
                  <a:spcPct val="0"/>
                </a:spcBef>
                <a:spcAft>
                  <a:spcPct val="0"/>
                </a:spcAft>
                <a:buNone/>
              </a:pPr>
              <a:t>355</a:t>
            </a:fld>
            <a:endParaRPr lang="en-GB" sz="1000"/>
          </a:p>
        </p:txBody>
      </p:sp>
      <p:sp>
        <p:nvSpPr>
          <p:cNvPr id="145" name="Text Placeholder 10">
            <a:extLst>
              <a:ext uri="{FF2B5EF4-FFF2-40B4-BE49-F238E27FC236}">
                <a16:creationId xmlns:a16="http://schemas.microsoft.com/office/drawing/2014/main" id="{500D2C42-5F88-CCF5-79A9-E06D0805B53C}"/>
              </a:ext>
            </a:extLst>
          </p:cNvPr>
          <p:cNvSpPr txBox="1">
            <a:spLocks/>
          </p:cNvSpPr>
          <p:nvPr>
            <p:custDataLst>
              <p:tags r:id="rId20"/>
            </p:custDataLst>
          </p:nvPr>
        </p:nvSpPr>
        <p:spPr bwMode="gray">
          <a:xfrm>
            <a:off x="3019425" y="4292600"/>
            <a:ext cx="2444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57B468D0-1F7D-4EC6-8FE0-BCA1CBCEB502}" type="datetime'''''''''''3''''''9''''''''''''''''5'''''''''''''''''''">
              <a:rPr lang="en-GB" altLang="en-US" sz="1000" smtClean="0"/>
              <a:pPr marL="0" indent="0" algn="ctr">
                <a:spcBef>
                  <a:spcPct val="0"/>
                </a:spcBef>
                <a:spcAft>
                  <a:spcPct val="0"/>
                </a:spcAft>
                <a:buNone/>
              </a:pPr>
              <a:t>395</a:t>
            </a:fld>
            <a:endParaRPr lang="en-GB" sz="1000"/>
          </a:p>
        </p:txBody>
      </p:sp>
      <p:sp>
        <p:nvSpPr>
          <p:cNvPr id="146" name="Text Placeholder 10">
            <a:extLst>
              <a:ext uri="{FF2B5EF4-FFF2-40B4-BE49-F238E27FC236}">
                <a16:creationId xmlns:a16="http://schemas.microsoft.com/office/drawing/2014/main" id="{B8097A21-A43B-C8B4-09E0-23C8021B1275}"/>
              </a:ext>
            </a:extLst>
          </p:cNvPr>
          <p:cNvSpPr txBox="1">
            <a:spLocks/>
          </p:cNvSpPr>
          <p:nvPr>
            <p:custDataLst>
              <p:tags r:id="rId21"/>
            </p:custDataLst>
          </p:nvPr>
        </p:nvSpPr>
        <p:spPr bwMode="gray">
          <a:xfrm>
            <a:off x="3351213" y="4084638"/>
            <a:ext cx="2444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65DDDEBE-431D-435E-A882-08CF09C5D2B1}" type="datetime'''''''''''45''''''''''''''''''''''''''0'''''''''">
              <a:rPr lang="en-GB" altLang="en-US" sz="1000" smtClean="0"/>
              <a:pPr marL="0" indent="0" algn="ctr">
                <a:spcBef>
                  <a:spcPct val="0"/>
                </a:spcBef>
                <a:spcAft>
                  <a:spcPct val="0"/>
                </a:spcAft>
                <a:buNone/>
              </a:pPr>
              <a:t>450</a:t>
            </a:fld>
            <a:endParaRPr lang="en-GB" sz="1000"/>
          </a:p>
        </p:txBody>
      </p:sp>
      <p:sp>
        <p:nvSpPr>
          <p:cNvPr id="147" name="Text Placeholder 10">
            <a:extLst>
              <a:ext uri="{FF2B5EF4-FFF2-40B4-BE49-F238E27FC236}">
                <a16:creationId xmlns:a16="http://schemas.microsoft.com/office/drawing/2014/main" id="{10F374C0-1867-2612-5262-62E94111F350}"/>
              </a:ext>
            </a:extLst>
          </p:cNvPr>
          <p:cNvSpPr txBox="1">
            <a:spLocks/>
          </p:cNvSpPr>
          <p:nvPr>
            <p:custDataLst>
              <p:tags r:id="rId22"/>
            </p:custDataLst>
          </p:nvPr>
        </p:nvSpPr>
        <p:spPr bwMode="gray">
          <a:xfrm>
            <a:off x="3684588" y="3705225"/>
            <a:ext cx="2444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1B252305-0440-4C9B-B95A-CC159E74F3D2}" type="datetime'5''''''''5''''''''''''''''''0'''''''''''''''''''''''''">
              <a:rPr lang="en-GB" altLang="en-US" sz="1000" smtClean="0"/>
              <a:pPr marL="0" indent="0" algn="ctr">
                <a:spcBef>
                  <a:spcPct val="0"/>
                </a:spcBef>
                <a:spcAft>
                  <a:spcPct val="0"/>
                </a:spcAft>
                <a:buNone/>
              </a:pPr>
              <a:t>550</a:t>
            </a:fld>
            <a:endParaRPr lang="en-GB" sz="1000"/>
          </a:p>
        </p:txBody>
      </p:sp>
      <p:sp>
        <p:nvSpPr>
          <p:cNvPr id="179" name="Text Placeholder 10">
            <a:extLst>
              <a:ext uri="{FF2B5EF4-FFF2-40B4-BE49-F238E27FC236}">
                <a16:creationId xmlns:a16="http://schemas.microsoft.com/office/drawing/2014/main" id="{68FEF415-646C-C6D8-3774-D354557BBC54}"/>
              </a:ext>
            </a:extLst>
          </p:cNvPr>
          <p:cNvSpPr txBox="1">
            <a:spLocks/>
          </p:cNvSpPr>
          <p:nvPr>
            <p:custDataLst>
              <p:tags r:id="rId23"/>
            </p:custDataLst>
          </p:nvPr>
        </p:nvSpPr>
        <p:spPr bwMode="auto">
          <a:xfrm>
            <a:off x="2398713" y="3921125"/>
            <a:ext cx="820738" cy="215900"/>
          </a:xfrm>
          <a:prstGeom prst="ellipse">
            <a:avLst/>
          </a:prstGeom>
          <a:solidFill>
            <a:schemeClr val="bg1"/>
          </a:solidFill>
          <a:ln w="9525" cmpd="sng">
            <a:solidFill>
              <a:schemeClr val="tx1"/>
            </a:solidFill>
          </a:ln>
          <a:effec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57822792-6292-4872-B828-B4263F72B67D}" type="datetime'''''+''''''''''''1''''1''''''''''''''''''''''''%'''''''">
              <a:rPr lang="en-GB" altLang="en-US" sz="1000" b="1" smtClean="0">
                <a:effectLst/>
              </a:rPr>
              <a:pPr marL="0" indent="0" algn="ctr">
                <a:spcBef>
                  <a:spcPct val="0"/>
                </a:spcBef>
                <a:spcAft>
                  <a:spcPct val="0"/>
                </a:spcAft>
                <a:buNone/>
              </a:pPr>
              <a:t>+11%</a:t>
            </a:fld>
            <a:r>
              <a:rPr lang="en-GB" sz="1000" b="1"/>
              <a:t> p.a.</a:t>
            </a:r>
          </a:p>
        </p:txBody>
      </p:sp>
      <p:sp>
        <p:nvSpPr>
          <p:cNvPr id="3" name="Title 2">
            <a:extLst>
              <a:ext uri="{FF2B5EF4-FFF2-40B4-BE49-F238E27FC236}">
                <a16:creationId xmlns:a16="http://schemas.microsoft.com/office/drawing/2014/main" id="{B805615E-9A2C-17D4-9811-6D7DE0004766}"/>
              </a:ext>
            </a:extLst>
          </p:cNvPr>
          <p:cNvSpPr>
            <a:spLocks noGrp="1"/>
          </p:cNvSpPr>
          <p:nvPr>
            <p:ph type="title"/>
          </p:nvPr>
        </p:nvSpPr>
        <p:spPr>
          <a:xfrm>
            <a:off x="334962" y="513568"/>
            <a:ext cx="11857037" cy="754846"/>
          </a:xfrm>
        </p:spPr>
        <p:txBody>
          <a:bodyPr vert="horz" wrap="square" lIns="91440" tIns="0" rIns="91440" bIns="0" anchor="t">
            <a:noAutofit/>
          </a:bodyPr>
          <a:lstStyle/>
          <a:p>
            <a:r>
              <a:rPr lang="en-US"/>
              <a:t>Global grid investment is expected to rise to +$500B in 2026 and increase through 2030, driven by infrastructure, materials, and labor</a:t>
            </a:r>
            <a:endParaRPr lang="en-US">
              <a:cs typeface="Arial"/>
            </a:endParaRPr>
          </a:p>
          <a:p>
            <a:endParaRPr lang="en-US">
              <a:cs typeface="Arial"/>
            </a:endParaRPr>
          </a:p>
        </p:txBody>
      </p:sp>
      <p:sp>
        <p:nvSpPr>
          <p:cNvPr id="9" name="Text Placeholder 8">
            <a:extLst>
              <a:ext uri="{FF2B5EF4-FFF2-40B4-BE49-F238E27FC236}">
                <a16:creationId xmlns:a16="http://schemas.microsoft.com/office/drawing/2014/main" id="{E732E09F-8E8E-F127-B476-F1638308492F}"/>
              </a:ext>
            </a:extLst>
          </p:cNvPr>
          <p:cNvSpPr>
            <a:spLocks noGrp="1"/>
          </p:cNvSpPr>
          <p:nvPr>
            <p:ph type="body" sz="quarter" idx="13"/>
          </p:nvPr>
        </p:nvSpPr>
        <p:spPr/>
        <p:txBody>
          <a:bodyPr/>
          <a:lstStyle/>
          <a:p>
            <a:r>
              <a:rPr lang="en-GB" dirty="0"/>
              <a:t>Investment grew ~85% over 5 years, targeted to reach $600B by 2030 in NZE</a:t>
            </a:r>
            <a:r>
              <a:rPr lang="en-GB" baseline="30000" dirty="0"/>
              <a:t>1</a:t>
            </a:r>
          </a:p>
        </p:txBody>
      </p:sp>
      <p:sp>
        <p:nvSpPr>
          <p:cNvPr id="41" name="Text Placeholder 40">
            <a:extLst>
              <a:ext uri="{FF2B5EF4-FFF2-40B4-BE49-F238E27FC236}">
                <a16:creationId xmlns:a16="http://schemas.microsoft.com/office/drawing/2014/main" id="{5DB8EC0A-61B1-CF96-BE42-A78F851B0481}"/>
              </a:ext>
            </a:extLst>
          </p:cNvPr>
          <p:cNvSpPr>
            <a:spLocks noGrp="1"/>
          </p:cNvSpPr>
          <p:nvPr>
            <p:ph type="body" sz="quarter" idx="19"/>
          </p:nvPr>
        </p:nvSpPr>
        <p:spPr/>
        <p:txBody>
          <a:bodyPr/>
          <a:lstStyle/>
          <a:p>
            <a:r>
              <a:rPr lang="en-GB"/>
              <a:t>2040-2050, 80% of investment needs to be used to modernize and 20% to expand</a:t>
            </a:r>
          </a:p>
        </p:txBody>
      </p:sp>
      <p:sp>
        <p:nvSpPr>
          <p:cNvPr id="216" name="Text Placeholder 215">
            <a:extLst>
              <a:ext uri="{FF2B5EF4-FFF2-40B4-BE49-F238E27FC236}">
                <a16:creationId xmlns:a16="http://schemas.microsoft.com/office/drawing/2014/main" id="{8B85BE29-027E-0013-6055-09484EB333C7}"/>
              </a:ext>
            </a:extLst>
          </p:cNvPr>
          <p:cNvSpPr>
            <a:spLocks noGrp="1"/>
          </p:cNvSpPr>
          <p:nvPr>
            <p:ph type="body" sz="quarter" idx="14"/>
          </p:nvPr>
        </p:nvSpPr>
        <p:spPr/>
        <p:txBody>
          <a:bodyPr/>
          <a:lstStyle/>
          <a:p>
            <a:pPr marL="0" indent="0">
              <a:buNone/>
            </a:pPr>
            <a:r>
              <a:rPr lang="en-GB" b="1" dirty="0"/>
              <a:t>Observations</a:t>
            </a:r>
          </a:p>
          <a:p>
            <a:pPr>
              <a:spcBef>
                <a:spcPts val="600"/>
              </a:spcBef>
            </a:pPr>
            <a:r>
              <a:rPr lang="en-GB" sz="1050" dirty="0"/>
              <a:t>Grid investment needs to be spread across </a:t>
            </a:r>
            <a:r>
              <a:rPr lang="en-GB" sz="1050" b="1" dirty="0"/>
              <a:t>physical grid infrastructure</a:t>
            </a:r>
            <a:r>
              <a:rPr lang="en-GB" sz="1050" dirty="0"/>
              <a:t>, and </a:t>
            </a:r>
            <a:r>
              <a:rPr lang="en-GB" sz="1050" b="1" dirty="0"/>
              <a:t>grid enhancing technologies</a:t>
            </a:r>
          </a:p>
          <a:p>
            <a:pPr>
              <a:spcBef>
                <a:spcPts val="600"/>
              </a:spcBef>
            </a:pPr>
            <a:r>
              <a:rPr lang="en-GB" sz="1050" dirty="0"/>
              <a:t>Investing in </a:t>
            </a:r>
            <a:r>
              <a:rPr lang="en-GB" sz="1050" b="1" dirty="0"/>
              <a:t>robust supply chains and a prepared work force, </a:t>
            </a:r>
            <a:r>
              <a:rPr lang="en-GB" sz="1050" dirty="0"/>
              <a:t>alongside infrastructure and technology, will be critical to achieving global targets</a:t>
            </a:r>
          </a:p>
          <a:p>
            <a:pPr lvl="1">
              <a:spcBef>
                <a:spcPts val="600"/>
              </a:spcBef>
            </a:pPr>
            <a:r>
              <a:rPr lang="en-GB" dirty="0"/>
              <a:t>Increasing costs of equipment divest grid investments away from potential new infrastructure</a:t>
            </a:r>
          </a:p>
          <a:p>
            <a:pPr>
              <a:spcBef>
                <a:spcPts val="600"/>
              </a:spcBef>
            </a:pPr>
            <a:r>
              <a:rPr lang="en-GB" sz="1050" b="1" dirty="0"/>
              <a:t>Venture capital investments </a:t>
            </a:r>
            <a:r>
              <a:rPr lang="en-GB" sz="1050" dirty="0"/>
              <a:t>into grids has increased significantly in 10 years</a:t>
            </a:r>
          </a:p>
          <a:p>
            <a:pPr lvl="1">
              <a:spcBef>
                <a:spcPts val="600"/>
              </a:spcBef>
            </a:pPr>
            <a:r>
              <a:rPr lang="en-GB" dirty="0"/>
              <a:t>Investment in grid </a:t>
            </a:r>
            <a:r>
              <a:rPr lang="en-GB" b="1" dirty="0"/>
              <a:t>hardware</a:t>
            </a:r>
            <a:r>
              <a:rPr lang="en-GB" dirty="0"/>
              <a:t> rose 4x from </a:t>
            </a:r>
            <a:r>
              <a:rPr lang="en-GB" b="1" dirty="0"/>
              <a:t>~$200M in 2015 to ~$800M in 2025</a:t>
            </a:r>
          </a:p>
          <a:p>
            <a:pPr lvl="1">
              <a:spcBef>
                <a:spcPts val="600"/>
              </a:spcBef>
            </a:pPr>
            <a:r>
              <a:rPr lang="en-GB" dirty="0"/>
              <a:t>Investment into </a:t>
            </a:r>
            <a:r>
              <a:rPr lang="en-GB" b="1" dirty="0"/>
              <a:t>optimization (reinforcements)</a:t>
            </a:r>
            <a:r>
              <a:rPr lang="en-GB" dirty="0"/>
              <a:t> rose from </a:t>
            </a:r>
            <a:r>
              <a:rPr lang="en-GB" b="1" dirty="0"/>
              <a:t>~$50M to ~$400M</a:t>
            </a:r>
          </a:p>
          <a:p>
            <a:pPr lvl="1">
              <a:spcBef>
                <a:spcPts val="600"/>
              </a:spcBef>
            </a:pPr>
            <a:r>
              <a:rPr lang="en-GB" dirty="0"/>
              <a:t>Largest rise was in VPPs and DERMS, from </a:t>
            </a:r>
            <a:r>
              <a:rPr lang="en-GB" b="1" dirty="0"/>
              <a:t>~$50M to ~$650M</a:t>
            </a:r>
          </a:p>
          <a:p>
            <a:pPr lvl="1">
              <a:spcBef>
                <a:spcPts val="600"/>
              </a:spcBef>
            </a:pPr>
            <a:endParaRPr lang="en-GB" sz="650" dirty="0"/>
          </a:p>
          <a:p>
            <a:endParaRPr lang="en-GB" sz="1050" b="1" dirty="0"/>
          </a:p>
        </p:txBody>
      </p:sp>
      <p:sp>
        <p:nvSpPr>
          <p:cNvPr id="157" name="Rectangle 156">
            <a:extLst>
              <a:ext uri="{FF2B5EF4-FFF2-40B4-BE49-F238E27FC236}">
                <a16:creationId xmlns:a16="http://schemas.microsoft.com/office/drawing/2014/main" id="{164FD5B7-2B9D-D250-F771-850EF5817C31}"/>
              </a:ext>
            </a:extLst>
          </p:cNvPr>
          <p:cNvSpPr/>
          <p:nvPr>
            <p:custDataLst>
              <p:tags r:id="rId24"/>
            </p:custDataLst>
          </p:nvPr>
        </p:nvSpPr>
        <p:spPr bwMode="auto">
          <a:xfrm>
            <a:off x="334963" y="2616200"/>
            <a:ext cx="179388" cy="133350"/>
          </a:xfrm>
          <a:prstGeom prst="rect">
            <a:avLst/>
          </a:prstGeom>
          <a:solidFill>
            <a:schemeClr val="accent5"/>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158" name="Rectangle 157">
            <a:extLst>
              <a:ext uri="{FF2B5EF4-FFF2-40B4-BE49-F238E27FC236}">
                <a16:creationId xmlns:a16="http://schemas.microsoft.com/office/drawing/2014/main" id="{2DF12DC2-FD45-A8A0-43C0-C46C15D2CDFC}"/>
              </a:ext>
            </a:extLst>
          </p:cNvPr>
          <p:cNvSpPr/>
          <p:nvPr>
            <p:custDataLst>
              <p:tags r:id="rId25"/>
            </p:custDataLst>
          </p:nvPr>
        </p:nvSpPr>
        <p:spPr bwMode="auto">
          <a:xfrm>
            <a:off x="334963" y="2819400"/>
            <a:ext cx="179388" cy="133350"/>
          </a:xfrm>
          <a:prstGeom prst="rect">
            <a:avLst/>
          </a:prstGeom>
          <a:solidFill>
            <a:schemeClr val="accent2"/>
          </a:solidFill>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159" name="Rectangle 158">
            <a:extLst>
              <a:ext uri="{FF2B5EF4-FFF2-40B4-BE49-F238E27FC236}">
                <a16:creationId xmlns:a16="http://schemas.microsoft.com/office/drawing/2014/main" id="{BA655551-D797-8430-B71F-0D240C4D743D}"/>
              </a:ext>
            </a:extLst>
          </p:cNvPr>
          <p:cNvSpPr/>
          <p:nvPr>
            <p:custDataLst>
              <p:tags r:id="rId26"/>
            </p:custDataLst>
          </p:nvPr>
        </p:nvSpPr>
        <p:spPr bwMode="auto">
          <a:xfrm>
            <a:off x="990600" y="2616200"/>
            <a:ext cx="179388" cy="133350"/>
          </a:xfrm>
          <a:prstGeom prst="rect">
            <a:avLst/>
          </a:prstGeom>
          <a:solidFill>
            <a:schemeClr val="accent3"/>
          </a:solidFill>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160" name="Rectangle 159">
            <a:extLst>
              <a:ext uri="{FF2B5EF4-FFF2-40B4-BE49-F238E27FC236}">
                <a16:creationId xmlns:a16="http://schemas.microsoft.com/office/drawing/2014/main" id="{95A554DF-A3BA-783C-16D3-46DD0638FE0C}"/>
              </a:ext>
            </a:extLst>
          </p:cNvPr>
          <p:cNvSpPr/>
          <p:nvPr>
            <p:custDataLst>
              <p:tags r:id="rId27"/>
            </p:custDataLst>
          </p:nvPr>
        </p:nvSpPr>
        <p:spPr bwMode="auto">
          <a:xfrm>
            <a:off x="990600" y="2819400"/>
            <a:ext cx="179388" cy="133350"/>
          </a:xfrm>
          <a:prstGeom prst="rect">
            <a:avLst/>
          </a:prstGeom>
          <a:solidFill>
            <a:schemeClr val="accent4"/>
          </a:solidFill>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161" name="Rectangle 160">
            <a:extLst>
              <a:ext uri="{FF2B5EF4-FFF2-40B4-BE49-F238E27FC236}">
                <a16:creationId xmlns:a16="http://schemas.microsoft.com/office/drawing/2014/main" id="{F0631D1D-115C-A03C-D1B0-D54BC1992F12}"/>
              </a:ext>
            </a:extLst>
          </p:cNvPr>
          <p:cNvSpPr/>
          <p:nvPr>
            <p:custDataLst>
              <p:tags r:id="rId28"/>
            </p:custDataLst>
          </p:nvPr>
        </p:nvSpPr>
        <p:spPr bwMode="auto">
          <a:xfrm>
            <a:off x="2838450" y="2616200"/>
            <a:ext cx="179388" cy="133350"/>
          </a:xfrm>
          <a:prstGeom prst="rect">
            <a:avLst/>
          </a:prstGeom>
          <a:solidFill>
            <a:schemeClr val="accent6"/>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162" name="Rectangle 161">
            <a:extLst>
              <a:ext uri="{FF2B5EF4-FFF2-40B4-BE49-F238E27FC236}">
                <a16:creationId xmlns:a16="http://schemas.microsoft.com/office/drawing/2014/main" id="{C15BC1AF-3E6E-AEEE-1CD4-5BCE971A13DC}"/>
              </a:ext>
            </a:extLst>
          </p:cNvPr>
          <p:cNvSpPr/>
          <p:nvPr>
            <p:custDataLst>
              <p:tags r:id="rId29"/>
            </p:custDataLst>
          </p:nvPr>
        </p:nvSpPr>
        <p:spPr bwMode="auto">
          <a:xfrm>
            <a:off x="2838450" y="2819400"/>
            <a:ext cx="179388" cy="133350"/>
          </a:xfrm>
          <a:prstGeom prst="rect">
            <a:avLst/>
          </a:prstGeom>
          <a:solidFill>
            <a:schemeClr val="accent1"/>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163" name="Rectangle 162">
            <a:extLst>
              <a:ext uri="{FF2B5EF4-FFF2-40B4-BE49-F238E27FC236}">
                <a16:creationId xmlns:a16="http://schemas.microsoft.com/office/drawing/2014/main" id="{1A0F00B0-76E8-54B9-DB13-215AB1B71113}"/>
              </a:ext>
            </a:extLst>
          </p:cNvPr>
          <p:cNvSpPr/>
          <p:nvPr>
            <p:custDataLst>
              <p:tags r:id="rId30"/>
            </p:custDataLst>
          </p:nvPr>
        </p:nvSpPr>
        <p:spPr bwMode="auto">
          <a:xfrm>
            <a:off x="3979863" y="2616200"/>
            <a:ext cx="179388" cy="133350"/>
          </a:xfrm>
          <a:prstGeom prst="rect">
            <a:avLst/>
          </a:prstGeom>
          <a:solidFill>
            <a:srgbClr val="C30C3E"/>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150" name="Text Placeholder 10">
            <a:extLst>
              <a:ext uri="{FF2B5EF4-FFF2-40B4-BE49-F238E27FC236}">
                <a16:creationId xmlns:a16="http://schemas.microsoft.com/office/drawing/2014/main" id="{E03E918B-2B6F-F626-4BC0-4DB9B1EB42C7}"/>
              </a:ext>
            </a:extLst>
          </p:cNvPr>
          <p:cNvSpPr txBox="1">
            <a:spLocks/>
          </p:cNvSpPr>
          <p:nvPr>
            <p:custDataLst>
              <p:tags r:id="rId31"/>
            </p:custDataLst>
          </p:nvPr>
        </p:nvSpPr>
        <p:spPr bwMode="auto">
          <a:xfrm>
            <a:off x="565150" y="2611438"/>
            <a:ext cx="31115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53795B29-B665-469C-A820-DBE449107332}" type="datetime'''''''''''''''''''''R''O''''''''''''''''''''''W'''">
              <a:rPr lang="en-GB" altLang="en-US" sz="1000" smtClean="0"/>
              <a:pPr marL="0" indent="0">
                <a:spcBef>
                  <a:spcPct val="0"/>
                </a:spcBef>
                <a:spcAft>
                  <a:spcPct val="0"/>
                </a:spcAft>
                <a:buNone/>
              </a:pPr>
              <a:t>ROW</a:t>
            </a:fld>
            <a:endParaRPr lang="en-GB" sz="1000"/>
          </a:p>
        </p:txBody>
      </p:sp>
      <p:sp>
        <p:nvSpPr>
          <p:cNvPr id="149" name="Text Placeholder 10">
            <a:extLst>
              <a:ext uri="{FF2B5EF4-FFF2-40B4-BE49-F238E27FC236}">
                <a16:creationId xmlns:a16="http://schemas.microsoft.com/office/drawing/2014/main" id="{57041687-E86D-24AB-77B7-FF593D4FC45C}"/>
              </a:ext>
            </a:extLst>
          </p:cNvPr>
          <p:cNvSpPr txBox="1">
            <a:spLocks/>
          </p:cNvSpPr>
          <p:nvPr>
            <p:custDataLst>
              <p:tags r:id="rId32"/>
            </p:custDataLst>
          </p:nvPr>
        </p:nvSpPr>
        <p:spPr bwMode="auto">
          <a:xfrm>
            <a:off x="565150" y="2814638"/>
            <a:ext cx="32385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91044D69-ED3F-4F86-92F3-14920595729A}" type="datetime'''''''''A''''''f''r''''''''''ic''''''''''''''a'''">
              <a:rPr lang="en-GB" altLang="en-US" sz="1000" smtClean="0"/>
              <a:pPr marL="0" indent="0">
                <a:spcBef>
                  <a:spcPct val="0"/>
                </a:spcBef>
                <a:spcAft>
                  <a:spcPct val="0"/>
                </a:spcAft>
                <a:buNone/>
              </a:pPr>
              <a:t>Africa</a:t>
            </a:fld>
            <a:endParaRPr lang="en-GB" sz="1000"/>
          </a:p>
        </p:txBody>
      </p:sp>
      <p:sp>
        <p:nvSpPr>
          <p:cNvPr id="148" name="Text Placeholder 10">
            <a:extLst>
              <a:ext uri="{FF2B5EF4-FFF2-40B4-BE49-F238E27FC236}">
                <a16:creationId xmlns:a16="http://schemas.microsoft.com/office/drawing/2014/main" id="{FA5C344A-57C9-239D-240B-05DA31D92CBD}"/>
              </a:ext>
            </a:extLst>
          </p:cNvPr>
          <p:cNvSpPr txBox="1">
            <a:spLocks/>
          </p:cNvSpPr>
          <p:nvPr>
            <p:custDataLst>
              <p:tags r:id="rId33"/>
            </p:custDataLst>
          </p:nvPr>
        </p:nvSpPr>
        <p:spPr bwMode="auto">
          <a:xfrm>
            <a:off x="1220788" y="2611438"/>
            <a:ext cx="15160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949D2E46-4012-422C-8BC5-BD2FD7E6D98F}" type="datetime'''Ce''nt''''''ral'''' and S''outh'''' ''''''A''m''eri''''ca'''">
              <a:rPr lang="en-GB" altLang="en-US" sz="1000" smtClean="0"/>
              <a:pPr marL="0" indent="0">
                <a:spcBef>
                  <a:spcPct val="0"/>
                </a:spcBef>
                <a:spcAft>
                  <a:spcPct val="0"/>
                </a:spcAft>
                <a:buNone/>
              </a:pPr>
              <a:t>Central and South America</a:t>
            </a:fld>
            <a:endParaRPr lang="en-GB" sz="1000"/>
          </a:p>
        </p:txBody>
      </p:sp>
      <p:sp>
        <p:nvSpPr>
          <p:cNvPr id="125" name="Text Placeholder 10">
            <a:extLst>
              <a:ext uri="{FF2B5EF4-FFF2-40B4-BE49-F238E27FC236}">
                <a16:creationId xmlns:a16="http://schemas.microsoft.com/office/drawing/2014/main" id="{FC706908-CCA2-5C0B-1166-F725B8276FEE}"/>
              </a:ext>
            </a:extLst>
          </p:cNvPr>
          <p:cNvSpPr txBox="1">
            <a:spLocks/>
          </p:cNvSpPr>
          <p:nvPr>
            <p:custDataLst>
              <p:tags r:id="rId34"/>
            </p:custDataLst>
          </p:nvPr>
        </p:nvSpPr>
        <p:spPr bwMode="auto">
          <a:xfrm>
            <a:off x="1220788" y="2814638"/>
            <a:ext cx="91281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E4844071-C05F-426C-B330-272167478A07}" type="datetime'''''''''APA''''''''C'' ''e''x''''''''.'''''''''''' China'''''">
              <a:rPr lang="en-GB" altLang="en-US" sz="1000" smtClean="0"/>
              <a:pPr marL="0" indent="0">
                <a:spcBef>
                  <a:spcPct val="0"/>
                </a:spcBef>
                <a:spcAft>
                  <a:spcPct val="0"/>
                </a:spcAft>
                <a:buNone/>
              </a:pPr>
              <a:t>APAC ex. China</a:t>
            </a:fld>
            <a:endParaRPr lang="en-GB" sz="1000"/>
          </a:p>
        </p:txBody>
      </p:sp>
      <p:sp>
        <p:nvSpPr>
          <p:cNvPr id="137" name="Text Placeholder 10">
            <a:extLst>
              <a:ext uri="{FF2B5EF4-FFF2-40B4-BE49-F238E27FC236}">
                <a16:creationId xmlns:a16="http://schemas.microsoft.com/office/drawing/2014/main" id="{9D4986CE-F87E-9015-647D-78697BB61352}"/>
              </a:ext>
            </a:extLst>
          </p:cNvPr>
          <p:cNvSpPr txBox="1">
            <a:spLocks/>
          </p:cNvSpPr>
          <p:nvPr>
            <p:custDataLst>
              <p:tags r:id="rId35"/>
            </p:custDataLst>
          </p:nvPr>
        </p:nvSpPr>
        <p:spPr bwMode="auto">
          <a:xfrm>
            <a:off x="3068638" y="2611438"/>
            <a:ext cx="4064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CAC04C3E-EAE6-4265-AD49-C233851B5A63}" type="datetime'Eu''''''''''''''''''r''''''''''o''''p''''''''''''''''''''e'''">
              <a:rPr lang="en-GB" altLang="en-US" sz="1000" smtClean="0"/>
              <a:pPr marL="0" indent="0">
                <a:spcBef>
                  <a:spcPct val="0"/>
                </a:spcBef>
                <a:spcAft>
                  <a:spcPct val="0"/>
                </a:spcAft>
                <a:buNone/>
              </a:pPr>
              <a:t>Europe</a:t>
            </a:fld>
            <a:endParaRPr lang="en-GB" sz="1000"/>
          </a:p>
        </p:txBody>
      </p:sp>
      <p:sp>
        <p:nvSpPr>
          <p:cNvPr id="138" name="Text Placeholder 10">
            <a:extLst>
              <a:ext uri="{FF2B5EF4-FFF2-40B4-BE49-F238E27FC236}">
                <a16:creationId xmlns:a16="http://schemas.microsoft.com/office/drawing/2014/main" id="{70BCC219-7FEC-4A94-5B30-585615783180}"/>
              </a:ext>
            </a:extLst>
          </p:cNvPr>
          <p:cNvSpPr txBox="1">
            <a:spLocks/>
          </p:cNvSpPr>
          <p:nvPr>
            <p:custDataLst>
              <p:tags r:id="rId36"/>
            </p:custDataLst>
          </p:nvPr>
        </p:nvSpPr>
        <p:spPr bwMode="auto">
          <a:xfrm>
            <a:off x="3068638" y="2814638"/>
            <a:ext cx="809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607EE268-D3FD-4B54-A30C-D852C5E2EFA5}" type="datetime'''''Nor''t''''''''''h'''''''''' ''''''''A''m''e''''''ri''c''a'">
              <a:rPr lang="en-GB" altLang="en-US" sz="1000" smtClean="0"/>
              <a:pPr marL="0" indent="0">
                <a:spcBef>
                  <a:spcPct val="0"/>
                </a:spcBef>
                <a:spcAft>
                  <a:spcPct val="0"/>
                </a:spcAft>
                <a:buNone/>
              </a:pPr>
              <a:t>North America</a:t>
            </a:fld>
            <a:endParaRPr lang="en-GB" sz="1000"/>
          </a:p>
        </p:txBody>
      </p:sp>
      <p:sp>
        <p:nvSpPr>
          <p:cNvPr id="139" name="Text Placeholder 10">
            <a:extLst>
              <a:ext uri="{FF2B5EF4-FFF2-40B4-BE49-F238E27FC236}">
                <a16:creationId xmlns:a16="http://schemas.microsoft.com/office/drawing/2014/main" id="{30486AD7-4C38-D9ED-87BE-A7B465D71662}"/>
              </a:ext>
            </a:extLst>
          </p:cNvPr>
          <p:cNvSpPr txBox="1">
            <a:spLocks/>
          </p:cNvSpPr>
          <p:nvPr>
            <p:custDataLst>
              <p:tags r:id="rId37"/>
            </p:custDataLst>
          </p:nvPr>
        </p:nvSpPr>
        <p:spPr bwMode="auto">
          <a:xfrm>
            <a:off x="4210050" y="2611438"/>
            <a:ext cx="3302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1EEBEF1F-F500-47C1-96B8-C60F71E8C291}" type="datetime'''''C''h''''''''''i''''''''''''''''''''''''''n''''a'''''''">
              <a:rPr lang="en-GB" altLang="en-US" sz="1000" smtClean="0"/>
              <a:pPr marL="0" indent="0">
                <a:spcBef>
                  <a:spcPct val="0"/>
                </a:spcBef>
                <a:spcAft>
                  <a:spcPct val="0"/>
                </a:spcAft>
                <a:buNone/>
              </a:pPr>
              <a:t>China</a:t>
            </a:fld>
            <a:endParaRPr lang="en-GB" sz="1000"/>
          </a:p>
        </p:txBody>
      </p:sp>
      <p:sp>
        <p:nvSpPr>
          <p:cNvPr id="220" name="TextBox 219">
            <a:extLst>
              <a:ext uri="{FF2B5EF4-FFF2-40B4-BE49-F238E27FC236}">
                <a16:creationId xmlns:a16="http://schemas.microsoft.com/office/drawing/2014/main" id="{FD15280B-B4C8-E7C4-DEBC-B76483B34FC3}"/>
              </a:ext>
            </a:extLst>
          </p:cNvPr>
          <p:cNvSpPr txBox="1"/>
          <p:nvPr/>
        </p:nvSpPr>
        <p:spPr bwMode="gray">
          <a:xfrm>
            <a:off x="282546" y="2025303"/>
            <a:ext cx="4219103" cy="646331"/>
          </a:xfrm>
          <a:prstGeom prst="rect">
            <a:avLst/>
          </a:prstGeom>
          <a:noFill/>
        </p:spPr>
        <p:txBody>
          <a:bodyPr wrap="square" lIns="72000" tIns="137160" rIns="274320" bIns="137160" rtlCol="0">
            <a:spAutoFit/>
          </a:bodyPr>
          <a:lstStyle/>
          <a:p>
            <a:pPr>
              <a:spcBef>
                <a:spcPts val="600"/>
              </a:spcBef>
              <a:spcAft>
                <a:spcPts val="600"/>
              </a:spcAft>
            </a:pPr>
            <a:r>
              <a:rPr lang="en-US" sz="1200" dirty="0"/>
              <a:t>Investment in power grid infrastructure, 2016-2026e USD Billions</a:t>
            </a:r>
          </a:p>
        </p:txBody>
      </p:sp>
      <p:cxnSp>
        <p:nvCxnSpPr>
          <p:cNvPr id="183" name="Straight Connector 182">
            <a:extLst>
              <a:ext uri="{FF2B5EF4-FFF2-40B4-BE49-F238E27FC236}">
                <a16:creationId xmlns:a16="http://schemas.microsoft.com/office/drawing/2014/main" id="{2AAE8D93-F214-F0F1-6ECF-BAEBEFA568C1}"/>
              </a:ext>
            </a:extLst>
          </p:cNvPr>
          <p:cNvCxnSpPr/>
          <p:nvPr>
            <p:custDataLst>
              <p:tags r:id="rId38"/>
            </p:custDataLst>
          </p:nvPr>
        </p:nvCxnSpPr>
        <p:spPr bwMode="auto">
          <a:xfrm>
            <a:off x="5651500" y="5389563"/>
            <a:ext cx="441325" cy="0"/>
          </a:xfrm>
          <a:prstGeom prst="line">
            <a:avLst/>
          </a:prstGeom>
          <a:ln w="3175" cap="flat" cmpd="sng" algn="ctr">
            <a:solidFill>
              <a:schemeClr val="tx1"/>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71" name="Straight Connector 170">
            <a:extLst>
              <a:ext uri="{FF2B5EF4-FFF2-40B4-BE49-F238E27FC236}">
                <a16:creationId xmlns:a16="http://schemas.microsoft.com/office/drawing/2014/main" id="{674F9A87-88A7-570B-18C9-72C24CF0E285}"/>
              </a:ext>
            </a:extLst>
          </p:cNvPr>
          <p:cNvCxnSpPr/>
          <p:nvPr>
            <p:custDataLst>
              <p:tags r:id="rId39"/>
            </p:custDataLst>
          </p:nvPr>
        </p:nvCxnSpPr>
        <p:spPr bwMode="auto">
          <a:xfrm>
            <a:off x="6645275" y="4316413"/>
            <a:ext cx="441325" cy="0"/>
          </a:xfrm>
          <a:prstGeom prst="line">
            <a:avLst/>
          </a:prstGeom>
          <a:ln w="3175" cap="flat" cmpd="sng" algn="ctr">
            <a:solidFill>
              <a:schemeClr val="tx1"/>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74" name="Straight Connector 73">
            <a:extLst>
              <a:ext uri="{FF2B5EF4-FFF2-40B4-BE49-F238E27FC236}">
                <a16:creationId xmlns:a16="http://schemas.microsoft.com/office/drawing/2014/main" id="{89C42E08-69AF-1420-7A86-6E73A8AE5773}"/>
              </a:ext>
            </a:extLst>
          </p:cNvPr>
          <p:cNvCxnSpPr/>
          <p:nvPr>
            <p:custDataLst>
              <p:tags r:id="rId40"/>
            </p:custDataLst>
          </p:nvPr>
        </p:nvCxnSpPr>
        <p:spPr bwMode="auto">
          <a:xfrm>
            <a:off x="7639050" y="2908300"/>
            <a:ext cx="441325" cy="0"/>
          </a:xfrm>
          <a:prstGeom prst="line">
            <a:avLst/>
          </a:prstGeom>
          <a:ln w="3175" cap="flat" cmpd="sng" algn="ctr">
            <a:solidFill>
              <a:schemeClr val="tx1"/>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graphicFrame>
        <p:nvGraphicFramePr>
          <p:cNvPr id="6" name="Chart 5">
            <a:extLst>
              <a:ext uri="{FF2B5EF4-FFF2-40B4-BE49-F238E27FC236}">
                <a16:creationId xmlns:a16="http://schemas.microsoft.com/office/drawing/2014/main" id="{F42CB64C-E492-92CC-DE48-B6CACC00C8E6}"/>
              </a:ext>
            </a:extLst>
          </p:cNvPr>
          <p:cNvGraphicFramePr/>
          <p:nvPr>
            <p:custDataLst>
              <p:tags r:id="rId41"/>
            </p:custDataLst>
            <p:extLst>
              <p:ext uri="{D42A27DB-BD31-4B8C-83A1-F6EECF244321}">
                <p14:modId xmlns:p14="http://schemas.microsoft.com/office/powerpoint/2010/main" val="123074346"/>
              </p:ext>
            </p:extLst>
          </p:nvPr>
        </p:nvGraphicFramePr>
        <p:xfrm>
          <a:off x="4795838" y="2825750"/>
          <a:ext cx="4140200" cy="3227388"/>
        </p:xfrm>
        <a:graphic>
          <a:graphicData uri="http://schemas.openxmlformats.org/drawingml/2006/chart">
            <c:chart xmlns:c="http://schemas.openxmlformats.org/drawingml/2006/chart" xmlns:r="http://schemas.openxmlformats.org/officeDocument/2006/relationships" r:id="rId56"/>
          </a:graphicData>
        </a:graphic>
      </p:graphicFrame>
      <p:sp>
        <p:nvSpPr>
          <p:cNvPr id="152" name="Text Placeholder 10">
            <a:extLst>
              <a:ext uri="{FF2B5EF4-FFF2-40B4-BE49-F238E27FC236}">
                <a16:creationId xmlns:a16="http://schemas.microsoft.com/office/drawing/2014/main" id="{C0EBB96E-AA89-B256-7E25-AF5ECBCBD801}"/>
              </a:ext>
            </a:extLst>
          </p:cNvPr>
          <p:cNvSpPr txBox="1">
            <a:spLocks/>
          </p:cNvSpPr>
          <p:nvPr>
            <p:custDataLst>
              <p:tags r:id="rId42"/>
            </p:custDataLst>
          </p:nvPr>
        </p:nvSpPr>
        <p:spPr bwMode="gray">
          <a:xfrm>
            <a:off x="5232400" y="5603875"/>
            <a:ext cx="287338"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r>
              <a:rPr lang="en-GB" sz="1000">
                <a:solidFill>
                  <a:schemeClr val="bg1"/>
                </a:solidFill>
              </a:rPr>
              <a:t>19%</a:t>
            </a:r>
          </a:p>
        </p:txBody>
      </p:sp>
      <p:sp>
        <p:nvSpPr>
          <p:cNvPr id="11" name="Text Placeholder 10">
            <a:extLst>
              <a:ext uri="{FF2B5EF4-FFF2-40B4-BE49-F238E27FC236}">
                <a16:creationId xmlns:a16="http://schemas.microsoft.com/office/drawing/2014/main" id="{115DFB91-512B-3844-A114-92FBEDCA92F2}"/>
              </a:ext>
            </a:extLst>
          </p:cNvPr>
          <p:cNvSpPr>
            <a:spLocks/>
          </p:cNvSpPr>
          <p:nvPr>
            <p:custDataLst>
              <p:tags r:id="rId43"/>
            </p:custDataLst>
          </p:nvPr>
        </p:nvSpPr>
        <p:spPr bwMode="auto">
          <a:xfrm>
            <a:off x="5032375" y="6013450"/>
            <a:ext cx="685800" cy="3048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A484E80C-FA37-4BC4-9070-8E95BF59AED1}" type="datetime'''''N''e''w''&#10;co''''''nn''''''''''''ect''i''''''o''n''''s'''">
              <a:rPr lang="en-GB" altLang="en-US" sz="1000" smtClean="0"/>
              <a:pPr marL="0" lvl="0" indent="0" algn="ctr">
                <a:spcBef>
                  <a:spcPct val="0"/>
                </a:spcBef>
                <a:spcAft>
                  <a:spcPct val="0"/>
                </a:spcAft>
                <a:buNone/>
              </a:pPr>
              <a:t>New
connections</a:t>
            </a:fld>
            <a:endParaRPr lang="en-GB" sz="1000" dirty="0"/>
          </a:p>
        </p:txBody>
      </p:sp>
      <p:sp>
        <p:nvSpPr>
          <p:cNvPr id="186" name="Text Placeholder 10">
            <a:extLst>
              <a:ext uri="{FF2B5EF4-FFF2-40B4-BE49-F238E27FC236}">
                <a16:creationId xmlns:a16="http://schemas.microsoft.com/office/drawing/2014/main" id="{31B856D6-9A01-D36F-3315-3F78C110FC5B}"/>
              </a:ext>
            </a:extLst>
          </p:cNvPr>
          <p:cNvSpPr txBox="1">
            <a:spLocks/>
          </p:cNvSpPr>
          <p:nvPr>
            <p:custDataLst>
              <p:tags r:id="rId44"/>
            </p:custDataLst>
          </p:nvPr>
        </p:nvSpPr>
        <p:spPr bwMode="gray">
          <a:xfrm>
            <a:off x="6226175" y="4776788"/>
            <a:ext cx="287338"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r>
              <a:rPr lang="en-GB" altLang="en-US" sz="1000">
                <a:solidFill>
                  <a:schemeClr val="bg1"/>
                </a:solidFill>
              </a:rPr>
              <a:t>35%</a:t>
            </a:r>
            <a:endParaRPr lang="en-GB" sz="1000">
              <a:solidFill>
                <a:schemeClr val="bg1"/>
              </a:solidFill>
            </a:endParaRPr>
          </a:p>
        </p:txBody>
      </p:sp>
      <p:sp>
        <p:nvSpPr>
          <p:cNvPr id="13" name="Text Placeholder 10">
            <a:extLst>
              <a:ext uri="{FF2B5EF4-FFF2-40B4-BE49-F238E27FC236}">
                <a16:creationId xmlns:a16="http://schemas.microsoft.com/office/drawing/2014/main" id="{115DFB91-512B-3844-A114-92FBEDCA92F2}"/>
              </a:ext>
            </a:extLst>
          </p:cNvPr>
          <p:cNvSpPr>
            <a:spLocks/>
          </p:cNvSpPr>
          <p:nvPr>
            <p:custDataLst>
              <p:tags r:id="rId45"/>
            </p:custDataLst>
          </p:nvPr>
        </p:nvSpPr>
        <p:spPr bwMode="auto">
          <a:xfrm>
            <a:off x="6015038" y="6013450"/>
            <a:ext cx="708025" cy="3048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EE143BC1-4BDE-4EC1-82B1-3DE7F1327189}" type="datetime'A''''''''ss''et ''r''''e''p''l''''''''ac''e''m''en''''t'''''''">
              <a:rPr lang="en-GB" altLang="en-US" sz="1000" smtClean="0">
                <a:effectLst/>
              </a:rPr>
              <a:pPr marL="0" lvl="0" indent="0" algn="ctr">
                <a:spcBef>
                  <a:spcPct val="0"/>
                </a:spcBef>
                <a:spcAft>
                  <a:spcPct val="0"/>
                </a:spcAft>
                <a:buNone/>
              </a:pPr>
              <a:t>Asset replacement</a:t>
            </a:fld>
            <a:endParaRPr lang="en-GB" sz="1000"/>
          </a:p>
        </p:txBody>
      </p:sp>
      <p:sp>
        <p:nvSpPr>
          <p:cNvPr id="119" name="Text Placeholder 10">
            <a:extLst>
              <a:ext uri="{FF2B5EF4-FFF2-40B4-BE49-F238E27FC236}">
                <a16:creationId xmlns:a16="http://schemas.microsoft.com/office/drawing/2014/main" id="{D368B7B4-4A56-4D14-C51E-0529D2440EB5}"/>
              </a:ext>
            </a:extLst>
          </p:cNvPr>
          <p:cNvSpPr txBox="1">
            <a:spLocks/>
          </p:cNvSpPr>
          <p:nvPr>
            <p:custDataLst>
              <p:tags r:id="rId46"/>
            </p:custDataLst>
          </p:nvPr>
        </p:nvSpPr>
        <p:spPr bwMode="gray">
          <a:xfrm>
            <a:off x="7219950" y="3535363"/>
            <a:ext cx="287338"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r>
              <a:rPr lang="en-GB" altLang="en-US" sz="1000">
                <a:solidFill>
                  <a:schemeClr val="bg1"/>
                </a:solidFill>
              </a:rPr>
              <a:t>45%</a:t>
            </a:r>
            <a:endParaRPr lang="en-GB" sz="1000">
              <a:solidFill>
                <a:schemeClr val="bg1"/>
              </a:solidFill>
            </a:endParaRPr>
          </a:p>
        </p:txBody>
      </p:sp>
      <p:sp>
        <p:nvSpPr>
          <p:cNvPr id="14" name="Text Placeholder 10">
            <a:extLst>
              <a:ext uri="{FF2B5EF4-FFF2-40B4-BE49-F238E27FC236}">
                <a16:creationId xmlns:a16="http://schemas.microsoft.com/office/drawing/2014/main" id="{115DFB91-512B-3844-A114-92FBEDCA92F2}"/>
              </a:ext>
            </a:extLst>
          </p:cNvPr>
          <p:cNvSpPr>
            <a:spLocks/>
          </p:cNvSpPr>
          <p:nvPr>
            <p:custDataLst>
              <p:tags r:id="rId47"/>
            </p:custDataLst>
          </p:nvPr>
        </p:nvSpPr>
        <p:spPr bwMode="auto">
          <a:xfrm>
            <a:off x="6945313" y="6013450"/>
            <a:ext cx="835025" cy="3048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9B86CA73-5EFD-4A91-8089-862CC72AD0CB}" type="datetime'''''Gri''''''d'''' ''R''''''ein''''f''orc''''em''''''''en''t'">
              <a:rPr lang="en-GB" altLang="en-US" sz="1000" smtClean="0">
                <a:effectLst/>
              </a:rPr>
              <a:pPr marL="0" lvl="0" indent="0" algn="ctr">
                <a:spcBef>
                  <a:spcPct val="0"/>
                </a:spcBef>
                <a:spcAft>
                  <a:spcPct val="0"/>
                </a:spcAft>
                <a:buNone/>
              </a:pPr>
              <a:t>Grid Reinforcement</a:t>
            </a:fld>
            <a:endParaRPr lang="en-GB" sz="1000"/>
          </a:p>
        </p:txBody>
      </p:sp>
      <p:sp>
        <p:nvSpPr>
          <p:cNvPr id="206" name="Text Placeholder 10">
            <a:extLst>
              <a:ext uri="{FF2B5EF4-FFF2-40B4-BE49-F238E27FC236}">
                <a16:creationId xmlns:a16="http://schemas.microsoft.com/office/drawing/2014/main" id="{84383292-CC07-9AE0-B571-870885028726}"/>
              </a:ext>
            </a:extLst>
          </p:cNvPr>
          <p:cNvSpPr txBox="1">
            <a:spLocks/>
          </p:cNvSpPr>
          <p:nvPr>
            <p:custDataLst>
              <p:tags r:id="rId48"/>
            </p:custDataLst>
          </p:nvPr>
        </p:nvSpPr>
        <p:spPr bwMode="gray">
          <a:xfrm>
            <a:off x="8031163" y="4362450"/>
            <a:ext cx="650875" cy="152400"/>
          </a:xfrm>
          <a:prstGeom prst="rect">
            <a:avLst/>
          </a:prstGeom>
          <a:solidFill>
            <a:schemeClr val="accent2"/>
          </a:solidFill>
          <a:ln>
            <a:noFill/>
          </a:ln>
          <a:effectLst/>
        </p:spPr>
        <p:txBody>
          <a:bodyPr vert="horz" wrap="none" lIns="17463" tIns="0" rIns="17463"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r>
              <a:rPr lang="en-GB" altLang="en-US" sz="1000" dirty="0">
                <a:solidFill>
                  <a:schemeClr val="bg1"/>
                </a:solidFill>
                <a:effectLst/>
              </a:rPr>
              <a:t>$800-900B</a:t>
            </a:r>
            <a:endParaRPr lang="en-GB" sz="1000" dirty="0">
              <a:solidFill>
                <a:schemeClr val="bg1"/>
              </a:solidFill>
            </a:endParaRPr>
          </a:p>
        </p:txBody>
      </p:sp>
      <p:sp>
        <p:nvSpPr>
          <p:cNvPr id="15" name="Text Placeholder 10">
            <a:extLst>
              <a:ext uri="{FF2B5EF4-FFF2-40B4-BE49-F238E27FC236}">
                <a16:creationId xmlns:a16="http://schemas.microsoft.com/office/drawing/2014/main" id="{115DFB91-512B-3844-A114-92FBEDCA92F2}"/>
              </a:ext>
            </a:extLst>
          </p:cNvPr>
          <p:cNvSpPr>
            <a:spLocks/>
          </p:cNvSpPr>
          <p:nvPr>
            <p:custDataLst>
              <p:tags r:id="rId49"/>
            </p:custDataLst>
          </p:nvPr>
        </p:nvSpPr>
        <p:spPr bwMode="auto">
          <a:xfrm>
            <a:off x="8050213" y="6013450"/>
            <a:ext cx="6143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2F444706-4CE5-44C0-8CB5-1EE44BDC43BC}" type="datetime'2''''''''''04''''''''''0''-2''''''05''''''''''''''''0'''''''''">
              <a:rPr lang="en-GB" altLang="en-US" sz="1000" smtClean="0">
                <a:effectLst/>
              </a:rPr>
              <a:pPr marL="0" lvl="0" indent="0" algn="ctr">
                <a:spcBef>
                  <a:spcPct val="0"/>
                </a:spcBef>
                <a:spcAft>
                  <a:spcPct val="0"/>
                </a:spcAft>
                <a:buNone/>
              </a:pPr>
              <a:t>2040-2050</a:t>
            </a:fld>
            <a:endParaRPr lang="en-GB" sz="1000"/>
          </a:p>
        </p:txBody>
      </p:sp>
      <p:sp>
        <p:nvSpPr>
          <p:cNvPr id="215" name="TextBox 214">
            <a:extLst>
              <a:ext uri="{FF2B5EF4-FFF2-40B4-BE49-F238E27FC236}">
                <a16:creationId xmlns:a16="http://schemas.microsoft.com/office/drawing/2014/main" id="{E418A36F-623C-3D21-0CC4-A9C9B4601C1E}"/>
              </a:ext>
            </a:extLst>
          </p:cNvPr>
          <p:cNvSpPr txBox="1"/>
          <p:nvPr/>
        </p:nvSpPr>
        <p:spPr bwMode="gray">
          <a:xfrm>
            <a:off x="4780479" y="1995269"/>
            <a:ext cx="4170918" cy="646331"/>
          </a:xfrm>
          <a:prstGeom prst="rect">
            <a:avLst/>
          </a:prstGeom>
          <a:noFill/>
        </p:spPr>
        <p:txBody>
          <a:bodyPr wrap="square" lIns="72000" tIns="137160" rIns="274320" bIns="137160" rtlCol="0">
            <a:spAutoFit/>
          </a:bodyPr>
          <a:lstStyle/>
          <a:p>
            <a:pPr>
              <a:spcBef>
                <a:spcPts val="600"/>
              </a:spcBef>
              <a:spcAft>
                <a:spcPts val="600"/>
              </a:spcAft>
            </a:pPr>
            <a:r>
              <a:rPr lang="en-US" sz="1200"/>
              <a:t>Breakdown of global annual investment required, </a:t>
            </a:r>
            <a:br>
              <a:rPr lang="en-US" sz="1200"/>
            </a:br>
            <a:r>
              <a:rPr lang="en-US" sz="1200"/>
              <a:t>2040-2050 </a:t>
            </a:r>
          </a:p>
        </p:txBody>
      </p:sp>
      <p:sp>
        <p:nvSpPr>
          <p:cNvPr id="4" name="Pentagon 3">
            <a:extLst>
              <a:ext uri="{FF2B5EF4-FFF2-40B4-BE49-F238E27FC236}">
                <a16:creationId xmlns:a16="http://schemas.microsoft.com/office/drawing/2014/main" id="{97F57AE5-AF21-B5E6-BDF8-3540F7357FFB}"/>
              </a:ext>
            </a:extLst>
          </p:cNvPr>
          <p:cNvSpPr/>
          <p:nvPr/>
        </p:nvSpPr>
        <p:spPr>
          <a:xfrm>
            <a:off x="0" y="0"/>
            <a:ext cx="1788983" cy="288356"/>
          </a:xfrm>
          <a:prstGeom prst="homePlate">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solidFill>
                <a:effectLst/>
                <a:uLnTx/>
                <a:uFillTx/>
                <a:latin typeface="Arial"/>
                <a:ea typeface="+mn-ea"/>
                <a:cs typeface="+mn-cs"/>
                <a:sym typeface="Arial"/>
              </a:rPr>
              <a:t>Industry Overview</a:t>
            </a:r>
          </a:p>
        </p:txBody>
      </p:sp>
      <p:sp>
        <p:nvSpPr>
          <p:cNvPr id="8" name="Chevron 7">
            <a:extLst>
              <a:ext uri="{FF2B5EF4-FFF2-40B4-BE49-F238E27FC236}">
                <a16:creationId xmlns:a16="http://schemas.microsoft.com/office/drawing/2014/main" id="{5B598F9C-9C4E-2395-655F-B5E195A13E8A}"/>
              </a:ext>
            </a:extLst>
          </p:cNvPr>
          <p:cNvSpPr/>
          <p:nvPr/>
        </p:nvSpPr>
        <p:spPr>
          <a:xfrm>
            <a:off x="1690648"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Optimize</a:t>
            </a:r>
          </a:p>
        </p:txBody>
      </p:sp>
      <p:sp>
        <p:nvSpPr>
          <p:cNvPr id="10" name="Chevron 9">
            <a:extLst>
              <a:ext uri="{FF2B5EF4-FFF2-40B4-BE49-F238E27FC236}">
                <a16:creationId xmlns:a16="http://schemas.microsoft.com/office/drawing/2014/main" id="{CF91CBD1-F853-11FF-DE3C-10B9FD28B3FE}"/>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12" name="Chevron 11">
            <a:extLst>
              <a:ext uri="{FF2B5EF4-FFF2-40B4-BE49-F238E27FC236}">
                <a16:creationId xmlns:a16="http://schemas.microsoft.com/office/drawing/2014/main" id="{6943E986-DD15-7320-6C8D-E5CF2AF591B5}"/>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6" name="Chevron 15">
            <a:extLst>
              <a:ext uri="{FF2B5EF4-FFF2-40B4-BE49-F238E27FC236}">
                <a16:creationId xmlns:a16="http://schemas.microsoft.com/office/drawing/2014/main" id="{4955A89D-52C4-FFAA-2A55-CBA468139580}"/>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18" name="Rectangle 17">
            <a:extLst>
              <a:ext uri="{FF2B5EF4-FFF2-40B4-BE49-F238E27FC236}">
                <a16:creationId xmlns:a16="http://schemas.microsoft.com/office/drawing/2014/main" id="{691CCCD9-CE39-4CCF-F9B7-32A487CC95D2}"/>
              </a:ext>
            </a:extLst>
          </p:cNvPr>
          <p:cNvSpPr/>
          <p:nvPr/>
        </p:nvSpPr>
        <p:spPr>
          <a:xfrm>
            <a:off x="10637520" y="0"/>
            <a:ext cx="1554480" cy="288356"/>
          </a:xfrm>
          <a:prstGeom prst="rect">
            <a:avLst/>
          </a:prstGeom>
          <a:solidFill>
            <a:srgbClr val="33A398"/>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Grid investment</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
        <p:nvSpPr>
          <p:cNvPr id="2" name="Footer Placeholder 5">
            <a:extLst>
              <a:ext uri="{FF2B5EF4-FFF2-40B4-BE49-F238E27FC236}">
                <a16:creationId xmlns:a16="http://schemas.microsoft.com/office/drawing/2014/main" id="{23DE6D05-3E2A-A0DF-6A6B-295605B5023C}"/>
              </a:ext>
            </a:extLst>
          </p:cNvPr>
          <p:cNvSpPr>
            <a:spLocks noGrp="1"/>
          </p:cNvSpPr>
          <p:nvPr>
            <p:ph type="ftr" sz="quarter" idx="3"/>
          </p:nvPr>
        </p:nvSpPr>
        <p:spPr>
          <a:xfrm>
            <a:off x="334962" y="6344431"/>
            <a:ext cx="9147241" cy="489755"/>
          </a:xfrm>
        </p:spPr>
        <p:txBody>
          <a:bodyPr/>
          <a:lstStyle/>
          <a:p>
            <a:r>
              <a:rPr lang="en-US" baseline="30000" dirty="0">
                <a:solidFill>
                  <a:schemeClr val="tx1"/>
                </a:solidFill>
              </a:rPr>
              <a:t>1</a:t>
            </a:r>
            <a:r>
              <a:rPr lang="en-US" dirty="0">
                <a:solidFill>
                  <a:schemeClr val="tx1"/>
                </a:solidFill>
              </a:rPr>
              <a:t>In line with Net Zero by 2050, as per IEA scenarios.</a:t>
            </a:r>
            <a:br>
              <a:rPr lang="en-US" dirty="0">
                <a:solidFill>
                  <a:schemeClr val="tx1"/>
                </a:solidFill>
              </a:rPr>
            </a:br>
            <a:r>
              <a:rPr lang="en-US" dirty="0">
                <a:solidFill>
                  <a:schemeClr val="tx1"/>
                </a:solidFill>
              </a:rPr>
              <a:t>Sources: </a:t>
            </a:r>
            <a:r>
              <a:rPr lang="en-US" dirty="0">
                <a:solidFill>
                  <a:srgbClr val="45647B"/>
                </a:solidFill>
                <a:hlinkClick r:id="rId57">
                  <a:extLst>
                    <a:ext uri="{A12FA001-AC4F-418D-AE19-62706E023703}">
                      <ahyp:hlinkClr xmlns:ahyp="http://schemas.microsoft.com/office/drawing/2018/hyperlinkcolor" val="tx"/>
                    </a:ext>
                  </a:extLst>
                </a:hlinkClick>
              </a:rPr>
              <a:t>World energy investment </a:t>
            </a:r>
            <a:r>
              <a:rPr lang="en-US" dirty="0">
                <a:solidFill>
                  <a:schemeClr val="tx1"/>
                </a:solidFill>
              </a:rPr>
              <a:t>(IEA, 2026); </a:t>
            </a:r>
            <a:r>
              <a:rPr lang="en-US" dirty="0">
                <a:solidFill>
                  <a:srgbClr val="45647B"/>
                </a:solidFill>
                <a:hlinkClick r:id="rId58">
                  <a:extLst>
                    <a:ext uri="{A12FA001-AC4F-418D-AE19-62706E023703}">
                      <ahyp:hlinkClr xmlns:ahyp="http://schemas.microsoft.com/office/drawing/2018/hyperlinkcolor" val="tx"/>
                    </a:ext>
                  </a:extLst>
                </a:hlinkClick>
              </a:rPr>
              <a:t>Global landscape of energy finance </a:t>
            </a:r>
            <a:r>
              <a:rPr lang="en-US" dirty="0">
                <a:solidFill>
                  <a:schemeClr val="tx1"/>
                </a:solidFill>
              </a:rPr>
              <a:t>(IRENA, 2025); </a:t>
            </a:r>
            <a:r>
              <a:rPr lang="en-US" dirty="0">
                <a:solidFill>
                  <a:srgbClr val="45647B"/>
                </a:solidFill>
                <a:hlinkClick r:id="rId59">
                  <a:extLst>
                    <a:ext uri="{A12FA001-AC4F-418D-AE19-62706E023703}">
                      <ahyp:hlinkClr xmlns:ahyp="http://schemas.microsoft.com/office/drawing/2018/hyperlinkcolor" val="tx"/>
                    </a:ext>
                  </a:extLst>
                </a:hlinkClick>
              </a:rPr>
              <a:t>Building grids faster: the backbone of energy transmission </a:t>
            </a:r>
            <a:r>
              <a:rPr lang="en-US" dirty="0">
                <a:solidFill>
                  <a:schemeClr val="tx1"/>
                </a:solidFill>
              </a:rPr>
              <a:t>(ETC, 2024)</a:t>
            </a:r>
          </a:p>
          <a:p>
            <a:r>
              <a:rPr lang="en-US" dirty="0">
                <a:solidFill>
                  <a:schemeClr val="tx1"/>
                </a:solidFill>
              </a:rPr>
              <a:t>Credit: Ariela Farchi, Brenda Rain, and </a:t>
            </a:r>
            <a:r>
              <a:rPr lang="en-US" dirty="0">
                <a:solidFill>
                  <a:srgbClr val="000000"/>
                </a:solidFill>
                <a:hlinkClick r:id="rId60"/>
              </a:rPr>
              <a:t>Gernot Wagner</a:t>
            </a:r>
            <a:r>
              <a:rPr lang="en-US" dirty="0">
                <a:solidFill>
                  <a:srgbClr val="000000"/>
                </a:solidFill>
              </a:rPr>
              <a:t>. </a:t>
            </a:r>
            <a:r>
              <a:rPr lang="en-US" dirty="0">
                <a:hlinkClick r:id="rId61"/>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cs typeface="Arial"/>
            </a:endParaRPr>
          </a:p>
        </p:txBody>
      </p:sp>
    </p:spTree>
    <p:extLst>
      <p:ext uri="{BB962C8B-B14F-4D97-AF65-F5344CB8AC3E}">
        <p14:creationId xmlns:p14="http://schemas.microsoft.com/office/powerpoint/2010/main" val="16380060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B99A01-8689-2E81-05F2-3329FBDA5A46}"/>
            </a:ext>
          </a:extLst>
        </p:cNvPr>
        <p:cNvGrpSpPr/>
        <p:nvPr/>
      </p:nvGrpSpPr>
      <p:grpSpPr>
        <a:xfrm>
          <a:off x="0" y="0"/>
          <a:ext cx="0" cy="0"/>
          <a:chOff x="0" y="0"/>
          <a:chExt cx="0" cy="0"/>
        </a:xfrm>
      </p:grpSpPr>
      <p:graphicFrame>
        <p:nvGraphicFramePr>
          <p:cNvPr id="35" name="think-cell data - do not delete" hidden="1">
            <a:extLst>
              <a:ext uri="{FF2B5EF4-FFF2-40B4-BE49-F238E27FC236}">
                <a16:creationId xmlns:a16="http://schemas.microsoft.com/office/drawing/2014/main" id="{72296C1F-3C51-8226-85E8-8D1605C58F3B}"/>
              </a:ext>
            </a:extLst>
          </p:cNvPr>
          <p:cNvGraphicFramePr>
            <a:graphicFrameLocks/>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12" imgW="404" imgH="405" progId="TCLayout.ActiveDocument.1">
                  <p:embed/>
                </p:oleObj>
              </mc:Choice>
              <mc:Fallback>
                <p:oleObj name="thinkcell Slide" r:id="rId12" imgW="404" imgH="405" progId="TCLayout.ActiveDocument.1">
                  <p:embed/>
                  <p:pic>
                    <p:nvPicPr>
                      <p:cNvPr id="35" name="think-cell data - do not delete" hidden="1">
                        <a:extLst>
                          <a:ext uri="{FF2B5EF4-FFF2-40B4-BE49-F238E27FC236}">
                            <a16:creationId xmlns:a16="http://schemas.microsoft.com/office/drawing/2014/main" id="{72296C1F-3C51-8226-85E8-8D1605C58F3B}"/>
                          </a:ext>
                        </a:extLst>
                      </p:cNvPr>
                      <p:cNvPicPr/>
                      <p:nvPr/>
                    </p:nvPicPr>
                    <p:blipFill>
                      <a:blip r:embed="rId13"/>
                      <a:stretch>
                        <a:fillRect/>
                      </a:stretch>
                    </p:blipFill>
                    <p:spPr>
                      <a:xfrm>
                        <a:off x="1588" y="1588"/>
                        <a:ext cx="1588" cy="1588"/>
                      </a:xfrm>
                      <a:prstGeom prst="rect">
                        <a:avLst/>
                      </a:prstGeom>
                    </p:spPr>
                  </p:pic>
                </p:oleObj>
              </mc:Fallback>
            </mc:AlternateContent>
          </a:graphicData>
        </a:graphic>
      </p:graphicFrame>
      <p:sp>
        <p:nvSpPr>
          <p:cNvPr id="2" name="Text Placeholder 1">
            <a:extLst>
              <a:ext uri="{FF2B5EF4-FFF2-40B4-BE49-F238E27FC236}">
                <a16:creationId xmlns:a16="http://schemas.microsoft.com/office/drawing/2014/main" id="{E76A6728-F08C-24E0-F33F-449183EF32DA}"/>
              </a:ext>
            </a:extLst>
          </p:cNvPr>
          <p:cNvSpPr>
            <a:spLocks noGrp="1"/>
          </p:cNvSpPr>
          <p:nvPr>
            <p:ph type="body" sz="quarter" idx="14"/>
          </p:nvPr>
        </p:nvSpPr>
        <p:spPr>
          <a:xfrm>
            <a:off x="9308592" y="1549399"/>
            <a:ext cx="2551176" cy="4660481"/>
          </a:xfrm>
        </p:spPr>
        <p:txBody>
          <a:bodyPr/>
          <a:lstStyle/>
          <a:p>
            <a:pPr marL="0" indent="0">
              <a:spcBef>
                <a:spcPts val="600"/>
              </a:spcBef>
              <a:buNone/>
            </a:pPr>
            <a:r>
              <a:rPr lang="en-US" b="1" dirty="0"/>
              <a:t>Observations</a:t>
            </a:r>
            <a:endParaRPr lang="en-GB" sz="1000" dirty="0"/>
          </a:p>
          <a:p>
            <a:pPr>
              <a:spcBef>
                <a:spcPts val="600"/>
              </a:spcBef>
            </a:pPr>
            <a:r>
              <a:rPr lang="en-GB" sz="1050" dirty="0"/>
              <a:t>Through the ENTSO-E, </a:t>
            </a:r>
            <a:r>
              <a:rPr lang="en-GB" sz="1050" b="1" dirty="0"/>
              <a:t>member states can exchange power </a:t>
            </a:r>
            <a:r>
              <a:rPr lang="en-GB" sz="1050" dirty="0"/>
              <a:t>through efficient capital markets, </a:t>
            </a:r>
            <a:r>
              <a:rPr lang="en-GB" sz="1050" b="1" dirty="0"/>
              <a:t>instead of relying on resources within their own borders</a:t>
            </a:r>
          </a:p>
          <a:p>
            <a:pPr>
              <a:spcBef>
                <a:spcPts val="600"/>
              </a:spcBef>
            </a:pPr>
            <a:r>
              <a:rPr lang="en-GB" sz="1050" dirty="0"/>
              <a:t>This leads to s</a:t>
            </a:r>
            <a:r>
              <a:rPr lang="en-GB" sz="1050" b="1" dirty="0"/>
              <a:t>ome countries being net exporters </a:t>
            </a:r>
            <a:r>
              <a:rPr lang="en-GB" sz="1050" dirty="0"/>
              <a:t>(France, Sweden, etc) or </a:t>
            </a:r>
            <a:r>
              <a:rPr lang="en-GB" sz="1050" b="1" dirty="0"/>
              <a:t>net importers</a:t>
            </a:r>
            <a:r>
              <a:rPr lang="en-GB" sz="1050" dirty="0"/>
              <a:t> (i.e. Italy, UK, etc.) depending on where power is more efficient to generate from</a:t>
            </a:r>
          </a:p>
          <a:p>
            <a:pPr>
              <a:spcBef>
                <a:spcPts val="600"/>
              </a:spcBef>
            </a:pPr>
            <a:r>
              <a:rPr lang="en-GB" sz="1050" dirty="0"/>
              <a:t>ENTSO-E </a:t>
            </a:r>
            <a:r>
              <a:rPr lang="en-GB" sz="1050" b="1" dirty="0"/>
              <a:t>expansion is essential </a:t>
            </a:r>
            <a:r>
              <a:rPr lang="en-GB" sz="1050" dirty="0"/>
              <a:t>to the energy transition as it:</a:t>
            </a:r>
          </a:p>
          <a:p>
            <a:pPr marL="274320">
              <a:spcBef>
                <a:spcPts val="600"/>
              </a:spcBef>
              <a:buFontTx/>
              <a:buChar char="-"/>
            </a:pPr>
            <a:r>
              <a:rPr lang="en-US" sz="1050" b="1" dirty="0">
                <a:latin typeface="Arial" panose="020B0604020202020204" pitchFamily="34" charset="0"/>
              </a:rPr>
              <a:t>Enables direct cost savings </a:t>
            </a:r>
            <a:r>
              <a:rPr lang="en-US" sz="1050" dirty="0">
                <a:latin typeface="Arial" panose="020B0604020202020204" pitchFamily="34" charset="0"/>
              </a:rPr>
              <a:t>through lower fuel costs, lower firming costs, lower compliance costs, avoided generation for security, price convergence</a:t>
            </a:r>
          </a:p>
          <a:p>
            <a:pPr marL="274320">
              <a:spcBef>
                <a:spcPts val="600"/>
              </a:spcBef>
              <a:buFontTx/>
              <a:buChar char="-"/>
            </a:pPr>
            <a:r>
              <a:rPr lang="en-US" sz="1050" b="1" dirty="0">
                <a:latin typeface="Arial" panose="020B0604020202020204" pitchFamily="34" charset="0"/>
              </a:rPr>
              <a:t>Reduces RE curtailment requirements</a:t>
            </a:r>
            <a:r>
              <a:rPr lang="en-US" sz="1050" dirty="0">
                <a:latin typeface="Arial" panose="020B0604020202020204" pitchFamily="34" charset="0"/>
              </a:rPr>
              <a:t>, which also enables dispatch of cheaper power</a:t>
            </a:r>
          </a:p>
          <a:p>
            <a:pPr>
              <a:spcBef>
                <a:spcPts val="600"/>
              </a:spcBef>
            </a:pPr>
            <a:endParaRPr lang="en-US" sz="1000" dirty="0"/>
          </a:p>
          <a:p>
            <a:pPr>
              <a:spcBef>
                <a:spcPts val="600"/>
              </a:spcBef>
            </a:pPr>
            <a:endParaRPr lang="en-US" sz="1000" dirty="0"/>
          </a:p>
        </p:txBody>
      </p:sp>
      <p:sp>
        <p:nvSpPr>
          <p:cNvPr id="3" name="Title 2">
            <a:extLst>
              <a:ext uri="{FF2B5EF4-FFF2-40B4-BE49-F238E27FC236}">
                <a16:creationId xmlns:a16="http://schemas.microsoft.com/office/drawing/2014/main" id="{03A2BB18-98FD-4F7B-52A4-E034FC9A4C43}"/>
              </a:ext>
            </a:extLst>
          </p:cNvPr>
          <p:cNvSpPr>
            <a:spLocks noGrp="1"/>
          </p:cNvSpPr>
          <p:nvPr>
            <p:ph type="title"/>
          </p:nvPr>
        </p:nvSpPr>
        <p:spPr>
          <a:xfrm>
            <a:off x="334963" y="513568"/>
            <a:ext cx="11692914" cy="754846"/>
          </a:xfrm>
        </p:spPr>
        <p:txBody>
          <a:bodyPr vert="horz" rIns="91440"/>
          <a:lstStyle/>
          <a:p>
            <a:r>
              <a:rPr lang="en-GB" dirty="0"/>
              <a:t>Grid investments enable economic savings; cross-border trade can </a:t>
            </a:r>
            <a:r>
              <a:rPr lang="en-GB" spc="-10" dirty="0"/>
              <a:t>drive cost efficiency, renewables growth, and reduced curtailment</a:t>
            </a:r>
            <a:endParaRPr lang="en-US" spc="-10" dirty="0"/>
          </a:p>
        </p:txBody>
      </p:sp>
      <p:sp>
        <p:nvSpPr>
          <p:cNvPr id="5" name="Text Placeholder 4">
            <a:extLst>
              <a:ext uri="{FF2B5EF4-FFF2-40B4-BE49-F238E27FC236}">
                <a16:creationId xmlns:a16="http://schemas.microsoft.com/office/drawing/2014/main" id="{D471EE28-6C26-EA3D-3C6B-EFD2C6F27659}"/>
              </a:ext>
            </a:extLst>
          </p:cNvPr>
          <p:cNvSpPr>
            <a:spLocks noGrp="1"/>
          </p:cNvSpPr>
          <p:nvPr>
            <p:ph type="body" sz="quarter" idx="13"/>
          </p:nvPr>
        </p:nvSpPr>
        <p:spPr/>
        <p:txBody>
          <a:bodyPr/>
          <a:lstStyle/>
          <a:p>
            <a:r>
              <a:rPr lang="en-GB"/>
              <a:t>ENTSO-E members trading power through capital markets can realize savings of €1.5-1.8 per €1 invested</a:t>
            </a:r>
          </a:p>
        </p:txBody>
      </p:sp>
      <p:sp>
        <p:nvSpPr>
          <p:cNvPr id="7" name="Rectangle 6">
            <a:extLst>
              <a:ext uri="{FF2B5EF4-FFF2-40B4-BE49-F238E27FC236}">
                <a16:creationId xmlns:a16="http://schemas.microsoft.com/office/drawing/2014/main" id="{AB1B35EB-31C4-581C-FD1B-1901C7FF0994}"/>
              </a:ext>
            </a:extLst>
          </p:cNvPr>
          <p:cNvSpPr/>
          <p:nvPr/>
        </p:nvSpPr>
        <p:spPr bwMode="gray">
          <a:xfrm>
            <a:off x="330199" y="2123515"/>
            <a:ext cx="3622503" cy="246219"/>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r>
              <a:rPr lang="en-GB" sz="1200">
                <a:solidFill>
                  <a:schemeClr val="tx1"/>
                </a:solidFill>
              </a:rPr>
              <a:t>Net Exchange Volumes by member (2024, TWh) </a:t>
            </a:r>
          </a:p>
        </p:txBody>
      </p:sp>
      <p:sp>
        <p:nvSpPr>
          <p:cNvPr id="8" name="Rectangle 7">
            <a:extLst>
              <a:ext uri="{FF2B5EF4-FFF2-40B4-BE49-F238E27FC236}">
                <a16:creationId xmlns:a16="http://schemas.microsoft.com/office/drawing/2014/main" id="{BDCAA6BB-39FF-5014-A84E-3046EB4569F9}"/>
              </a:ext>
            </a:extLst>
          </p:cNvPr>
          <p:cNvSpPr>
            <a:spLocks/>
          </p:cNvSpPr>
          <p:nvPr/>
        </p:nvSpPr>
        <p:spPr bwMode="gray">
          <a:xfrm>
            <a:off x="4140649" y="2135951"/>
            <a:ext cx="4642658" cy="246219"/>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r>
              <a:rPr lang="en-GB" sz="1200" b="1" dirty="0">
                <a:solidFill>
                  <a:schemeClr val="tx1"/>
                </a:solidFill>
              </a:rPr>
              <a:t>Further transmission and storage investments lead to savings</a:t>
            </a:r>
          </a:p>
        </p:txBody>
      </p:sp>
      <p:sp>
        <p:nvSpPr>
          <p:cNvPr id="20" name="Speech Bubble: Rectangle 19">
            <a:extLst>
              <a:ext uri="{FF2B5EF4-FFF2-40B4-BE49-F238E27FC236}">
                <a16:creationId xmlns:a16="http://schemas.microsoft.com/office/drawing/2014/main" id="{0657D537-D0F6-DE9E-CF3C-678612C0E77A}"/>
              </a:ext>
            </a:extLst>
          </p:cNvPr>
          <p:cNvSpPr/>
          <p:nvPr/>
        </p:nvSpPr>
        <p:spPr bwMode="gray">
          <a:xfrm>
            <a:off x="340862" y="5520976"/>
            <a:ext cx="3547792" cy="586769"/>
          </a:xfrm>
          <a:prstGeom prst="rect">
            <a:avLst/>
          </a:prstGeom>
          <a:solidFill>
            <a:srgbClr val="E4E8EF"/>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spcBef>
                <a:spcPts val="600"/>
              </a:spcBef>
              <a:buNone/>
            </a:pPr>
            <a:r>
              <a:rPr lang="en-GB" sz="1200" dirty="0">
                <a:solidFill>
                  <a:schemeClr val="tx1"/>
                </a:solidFill>
              </a:rPr>
              <a:t>Total Energy Exchange (2024): </a:t>
            </a:r>
            <a:r>
              <a:rPr lang="en-GB" sz="1200" b="1" dirty="0">
                <a:solidFill>
                  <a:schemeClr val="tx1"/>
                </a:solidFill>
              </a:rPr>
              <a:t>480 TWh</a:t>
            </a:r>
          </a:p>
          <a:p>
            <a:pPr marL="0" indent="0" algn="ctr">
              <a:spcBef>
                <a:spcPts val="600"/>
              </a:spcBef>
              <a:buNone/>
            </a:pPr>
            <a:r>
              <a:rPr lang="en-GB" sz="1200" b="1" dirty="0">
                <a:solidFill>
                  <a:schemeClr val="tx1"/>
                </a:solidFill>
              </a:rPr>
              <a:t>17% of total energy consumed in the EU</a:t>
            </a:r>
          </a:p>
        </p:txBody>
      </p:sp>
      <p:sp>
        <p:nvSpPr>
          <p:cNvPr id="21" name="Rectangle 20">
            <a:extLst>
              <a:ext uri="{FF2B5EF4-FFF2-40B4-BE49-F238E27FC236}">
                <a16:creationId xmlns:a16="http://schemas.microsoft.com/office/drawing/2014/main" id="{40BDBE99-ED4F-4292-64AB-48BF9B0616E5}"/>
              </a:ext>
            </a:extLst>
          </p:cNvPr>
          <p:cNvSpPr>
            <a:spLocks/>
          </p:cNvSpPr>
          <p:nvPr/>
        </p:nvSpPr>
        <p:spPr bwMode="gray">
          <a:xfrm>
            <a:off x="4151296" y="2438232"/>
            <a:ext cx="4882975" cy="1150897"/>
          </a:xfrm>
          <a:prstGeom prst="rect">
            <a:avLst/>
          </a:prstGeom>
          <a:solidFill>
            <a:schemeClr val="accent6">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spcBef>
                <a:spcPts val="600"/>
              </a:spcBef>
              <a:buNone/>
            </a:pPr>
            <a:r>
              <a:rPr lang="en-GB" sz="1200" b="1">
                <a:solidFill>
                  <a:schemeClr val="tx1"/>
                </a:solidFill>
              </a:rPr>
              <a:t>By 2030</a:t>
            </a:r>
          </a:p>
        </p:txBody>
      </p:sp>
      <p:sp>
        <p:nvSpPr>
          <p:cNvPr id="22" name="Rectangle 21">
            <a:extLst>
              <a:ext uri="{FF2B5EF4-FFF2-40B4-BE49-F238E27FC236}">
                <a16:creationId xmlns:a16="http://schemas.microsoft.com/office/drawing/2014/main" id="{0A86DF87-76FC-C826-EC79-0E1386362BE7}"/>
              </a:ext>
            </a:extLst>
          </p:cNvPr>
          <p:cNvSpPr>
            <a:spLocks/>
          </p:cNvSpPr>
          <p:nvPr/>
        </p:nvSpPr>
        <p:spPr bwMode="gray">
          <a:xfrm>
            <a:off x="4151296" y="3691667"/>
            <a:ext cx="4882976" cy="1150897"/>
          </a:xfrm>
          <a:prstGeom prst="rect">
            <a:avLst/>
          </a:prstGeom>
          <a:solidFill>
            <a:schemeClr val="accent6">
              <a:lumMod val="40000"/>
              <a:lumOff val="6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spcBef>
                <a:spcPts val="600"/>
              </a:spcBef>
              <a:buNone/>
            </a:pPr>
            <a:r>
              <a:rPr lang="en-GB" sz="1200" b="1">
                <a:solidFill>
                  <a:schemeClr val="tx1"/>
                </a:solidFill>
              </a:rPr>
              <a:t>By 2040</a:t>
            </a:r>
          </a:p>
        </p:txBody>
      </p:sp>
      <p:sp>
        <p:nvSpPr>
          <p:cNvPr id="23" name="Rectangle 22">
            <a:extLst>
              <a:ext uri="{FF2B5EF4-FFF2-40B4-BE49-F238E27FC236}">
                <a16:creationId xmlns:a16="http://schemas.microsoft.com/office/drawing/2014/main" id="{2E28FB67-4939-AEE7-CDBD-3087CD1D0B05}"/>
              </a:ext>
            </a:extLst>
          </p:cNvPr>
          <p:cNvSpPr>
            <a:spLocks/>
          </p:cNvSpPr>
          <p:nvPr/>
        </p:nvSpPr>
        <p:spPr bwMode="gray">
          <a:xfrm>
            <a:off x="4151296" y="4945103"/>
            <a:ext cx="4882976" cy="1150897"/>
          </a:xfrm>
          <a:prstGeom prst="rect">
            <a:avLst/>
          </a:prstGeom>
          <a:solidFill>
            <a:schemeClr val="accent6">
              <a:lumMod val="60000"/>
              <a:lumOff val="4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spcBef>
                <a:spcPts val="600"/>
              </a:spcBef>
              <a:buNone/>
            </a:pPr>
            <a:r>
              <a:rPr lang="en-GB" sz="1200" b="1">
                <a:solidFill>
                  <a:schemeClr val="tx1"/>
                </a:solidFill>
              </a:rPr>
              <a:t>By 2050</a:t>
            </a:r>
          </a:p>
        </p:txBody>
      </p:sp>
      <p:sp>
        <p:nvSpPr>
          <p:cNvPr id="24" name="TextBox 23">
            <a:extLst>
              <a:ext uri="{FF2B5EF4-FFF2-40B4-BE49-F238E27FC236}">
                <a16:creationId xmlns:a16="http://schemas.microsoft.com/office/drawing/2014/main" id="{DD3E0E5A-5068-CCF3-7F05-10DFA9134454}"/>
              </a:ext>
            </a:extLst>
          </p:cNvPr>
          <p:cNvSpPr txBox="1"/>
          <p:nvPr/>
        </p:nvSpPr>
        <p:spPr bwMode="gray">
          <a:xfrm>
            <a:off x="4336180" y="2789356"/>
            <a:ext cx="916919" cy="448649"/>
          </a:xfrm>
          <a:prstGeom prst="rect">
            <a:avLst/>
          </a:prstGeom>
          <a:noFill/>
        </p:spPr>
        <p:txBody>
          <a:bodyPr wrap="none" lIns="0" tIns="0" rIns="0" bIns="0" rtlCol="0">
            <a:spAutoFit/>
          </a:bodyPr>
          <a:lstStyle/>
          <a:p>
            <a:pPr marL="0" indent="0" algn="ctr">
              <a:lnSpc>
                <a:spcPts val="1500"/>
              </a:lnSpc>
              <a:spcBef>
                <a:spcPts val="600"/>
              </a:spcBef>
              <a:buNone/>
            </a:pPr>
            <a:r>
              <a:rPr lang="en-GB" sz="1200" dirty="0"/>
              <a:t>Investing</a:t>
            </a:r>
          </a:p>
          <a:p>
            <a:pPr marL="0" indent="0" algn="ctr">
              <a:lnSpc>
                <a:spcPts val="1500"/>
              </a:lnSpc>
              <a:spcBef>
                <a:spcPts val="600"/>
              </a:spcBef>
              <a:buNone/>
            </a:pPr>
            <a:r>
              <a:rPr lang="en-GB" sz="1200" b="1" dirty="0"/>
              <a:t>5 Billion €/yr</a:t>
            </a:r>
          </a:p>
        </p:txBody>
      </p:sp>
      <p:sp>
        <p:nvSpPr>
          <p:cNvPr id="25" name="TextBox 24">
            <a:extLst>
              <a:ext uri="{FF2B5EF4-FFF2-40B4-BE49-F238E27FC236}">
                <a16:creationId xmlns:a16="http://schemas.microsoft.com/office/drawing/2014/main" id="{CDC41B87-61F7-C07D-40D7-BD51A25DD8F4}"/>
              </a:ext>
            </a:extLst>
          </p:cNvPr>
          <p:cNvSpPr txBox="1"/>
          <p:nvPr/>
        </p:nvSpPr>
        <p:spPr bwMode="gray">
          <a:xfrm>
            <a:off x="4336180" y="4042792"/>
            <a:ext cx="916919" cy="448649"/>
          </a:xfrm>
          <a:prstGeom prst="rect">
            <a:avLst/>
          </a:prstGeom>
          <a:noFill/>
        </p:spPr>
        <p:txBody>
          <a:bodyPr wrap="none" lIns="0" tIns="0" rIns="0" bIns="0" rtlCol="0">
            <a:spAutoFit/>
          </a:bodyPr>
          <a:lstStyle/>
          <a:p>
            <a:pPr marL="0" indent="0" algn="ctr">
              <a:lnSpc>
                <a:spcPts val="1500"/>
              </a:lnSpc>
              <a:spcBef>
                <a:spcPts val="600"/>
              </a:spcBef>
              <a:buNone/>
            </a:pPr>
            <a:r>
              <a:rPr lang="en-GB" sz="1200"/>
              <a:t>Investing</a:t>
            </a:r>
          </a:p>
          <a:p>
            <a:pPr marL="0" indent="0" algn="ctr">
              <a:lnSpc>
                <a:spcPts val="1500"/>
              </a:lnSpc>
              <a:spcBef>
                <a:spcPts val="600"/>
              </a:spcBef>
              <a:buNone/>
            </a:pPr>
            <a:r>
              <a:rPr lang="en-GB" sz="1200" b="1"/>
              <a:t>6 Billion €/yr</a:t>
            </a:r>
          </a:p>
        </p:txBody>
      </p:sp>
      <p:sp>
        <p:nvSpPr>
          <p:cNvPr id="26" name="TextBox 25">
            <a:extLst>
              <a:ext uri="{FF2B5EF4-FFF2-40B4-BE49-F238E27FC236}">
                <a16:creationId xmlns:a16="http://schemas.microsoft.com/office/drawing/2014/main" id="{8B36BA43-C877-612D-5383-8ACB007F5254}"/>
              </a:ext>
            </a:extLst>
          </p:cNvPr>
          <p:cNvSpPr txBox="1"/>
          <p:nvPr/>
        </p:nvSpPr>
        <p:spPr bwMode="gray">
          <a:xfrm>
            <a:off x="4293702" y="5296227"/>
            <a:ext cx="1001877" cy="448649"/>
          </a:xfrm>
          <a:prstGeom prst="rect">
            <a:avLst/>
          </a:prstGeom>
          <a:noFill/>
        </p:spPr>
        <p:txBody>
          <a:bodyPr wrap="none" lIns="0" tIns="0" rIns="0" bIns="0" rtlCol="0">
            <a:spAutoFit/>
          </a:bodyPr>
          <a:lstStyle/>
          <a:p>
            <a:pPr marL="0" indent="0" algn="ctr">
              <a:lnSpc>
                <a:spcPts val="1500"/>
              </a:lnSpc>
              <a:spcBef>
                <a:spcPts val="600"/>
              </a:spcBef>
              <a:buNone/>
            </a:pPr>
            <a:r>
              <a:rPr lang="en-GB" sz="1200"/>
              <a:t>Investing</a:t>
            </a:r>
          </a:p>
          <a:p>
            <a:pPr marL="0" indent="0" algn="ctr">
              <a:lnSpc>
                <a:spcPts val="1500"/>
              </a:lnSpc>
              <a:spcBef>
                <a:spcPts val="600"/>
              </a:spcBef>
              <a:buNone/>
            </a:pPr>
            <a:r>
              <a:rPr lang="en-GB" sz="1200" b="1"/>
              <a:t>13 Billion €/yr</a:t>
            </a:r>
          </a:p>
        </p:txBody>
      </p:sp>
      <p:sp>
        <p:nvSpPr>
          <p:cNvPr id="30" name="TextBox 29">
            <a:extLst>
              <a:ext uri="{FF2B5EF4-FFF2-40B4-BE49-F238E27FC236}">
                <a16:creationId xmlns:a16="http://schemas.microsoft.com/office/drawing/2014/main" id="{666460F4-E333-3F3C-4C79-872ACC22E137}"/>
              </a:ext>
            </a:extLst>
          </p:cNvPr>
          <p:cNvSpPr txBox="1"/>
          <p:nvPr/>
        </p:nvSpPr>
        <p:spPr bwMode="gray">
          <a:xfrm>
            <a:off x="6309573" y="2654704"/>
            <a:ext cx="2107949" cy="717953"/>
          </a:xfrm>
          <a:prstGeom prst="rect">
            <a:avLst/>
          </a:prstGeom>
          <a:noFill/>
        </p:spPr>
        <p:txBody>
          <a:bodyPr wrap="none" lIns="0" tIns="0" rIns="0" bIns="0" rtlCol="0">
            <a:spAutoFit/>
          </a:bodyPr>
          <a:lstStyle/>
          <a:p>
            <a:pPr marL="0" indent="0">
              <a:lnSpc>
                <a:spcPts val="1500"/>
              </a:lnSpc>
              <a:spcBef>
                <a:spcPts val="600"/>
              </a:spcBef>
              <a:buNone/>
            </a:pPr>
            <a:r>
              <a:rPr lang="en-GB" sz="1200" b="1" dirty="0"/>
              <a:t>8 Billion €/yr </a:t>
            </a:r>
            <a:r>
              <a:rPr lang="en-GB" sz="1200" dirty="0"/>
              <a:t>cost reduction</a:t>
            </a:r>
          </a:p>
          <a:p>
            <a:pPr marL="0" indent="0">
              <a:lnSpc>
                <a:spcPts val="1500"/>
              </a:lnSpc>
              <a:spcBef>
                <a:spcPts val="600"/>
              </a:spcBef>
              <a:buNone/>
            </a:pPr>
            <a:r>
              <a:rPr lang="en-GB" sz="1200" b="1" dirty="0"/>
              <a:t>30 TWh/yr</a:t>
            </a:r>
            <a:r>
              <a:rPr lang="en-GB" sz="1200" dirty="0"/>
              <a:t> avoided curtailment</a:t>
            </a:r>
          </a:p>
          <a:p>
            <a:pPr marL="0" indent="0">
              <a:lnSpc>
                <a:spcPts val="1500"/>
              </a:lnSpc>
              <a:spcBef>
                <a:spcPts val="600"/>
              </a:spcBef>
              <a:buNone/>
            </a:pPr>
            <a:r>
              <a:rPr lang="en-GB" sz="1200" b="1" dirty="0"/>
              <a:t>19 MtCO</a:t>
            </a:r>
            <a:r>
              <a:rPr lang="en-GB" sz="1200" b="1" baseline="-25000" dirty="0"/>
              <a:t>2</a:t>
            </a:r>
            <a:r>
              <a:rPr lang="en-GB" sz="1200" b="1" dirty="0"/>
              <a:t>e/yr</a:t>
            </a:r>
            <a:r>
              <a:rPr lang="en-GB" sz="1200" dirty="0"/>
              <a:t> avoided</a:t>
            </a:r>
            <a:endParaRPr lang="en-GB" sz="1200" baseline="-25000" dirty="0"/>
          </a:p>
        </p:txBody>
      </p:sp>
      <p:sp>
        <p:nvSpPr>
          <p:cNvPr id="31" name="TextBox 30">
            <a:extLst>
              <a:ext uri="{FF2B5EF4-FFF2-40B4-BE49-F238E27FC236}">
                <a16:creationId xmlns:a16="http://schemas.microsoft.com/office/drawing/2014/main" id="{EB34BA6A-E3A7-568F-3907-88F497B1625E}"/>
              </a:ext>
            </a:extLst>
          </p:cNvPr>
          <p:cNvSpPr txBox="1">
            <a:spLocks/>
          </p:cNvSpPr>
          <p:nvPr/>
        </p:nvSpPr>
        <p:spPr bwMode="gray">
          <a:xfrm>
            <a:off x="6309573" y="3908139"/>
            <a:ext cx="2192908" cy="717953"/>
          </a:xfrm>
          <a:prstGeom prst="rect">
            <a:avLst/>
          </a:prstGeom>
          <a:noFill/>
        </p:spPr>
        <p:txBody>
          <a:bodyPr wrap="none" lIns="0" tIns="0" rIns="0" bIns="0" rtlCol="0">
            <a:spAutoFit/>
          </a:bodyPr>
          <a:lstStyle/>
          <a:p>
            <a:pPr>
              <a:lnSpc>
                <a:spcPts val="1500"/>
              </a:lnSpc>
              <a:spcBef>
                <a:spcPts val="600"/>
              </a:spcBef>
            </a:pPr>
            <a:r>
              <a:rPr lang="en-GB" sz="1200" b="1"/>
              <a:t>14 Billion €/yr </a:t>
            </a:r>
            <a:r>
              <a:rPr lang="en-GB" sz="1200"/>
              <a:t>cost reduction</a:t>
            </a:r>
          </a:p>
          <a:p>
            <a:pPr>
              <a:lnSpc>
                <a:spcPts val="1500"/>
              </a:lnSpc>
              <a:spcBef>
                <a:spcPts val="600"/>
              </a:spcBef>
            </a:pPr>
            <a:r>
              <a:rPr lang="en-GB" sz="1200" b="1"/>
              <a:t>343 TWh/yr</a:t>
            </a:r>
            <a:r>
              <a:rPr lang="en-GB" sz="1200"/>
              <a:t> avoided curtailment</a:t>
            </a:r>
          </a:p>
          <a:p>
            <a:pPr>
              <a:lnSpc>
                <a:spcPts val="1500"/>
              </a:lnSpc>
              <a:spcBef>
                <a:spcPts val="600"/>
              </a:spcBef>
            </a:pPr>
            <a:r>
              <a:rPr lang="en-GB" sz="1200" b="1"/>
              <a:t>27 </a:t>
            </a:r>
            <a:r>
              <a:rPr lang="en-GB" sz="1200" b="1" err="1"/>
              <a:t>Mton</a:t>
            </a:r>
            <a:r>
              <a:rPr lang="en-GB" sz="1200" b="1"/>
              <a:t>/yr</a:t>
            </a:r>
            <a:r>
              <a:rPr lang="en-GB" sz="1200"/>
              <a:t> avoided CO</a:t>
            </a:r>
            <a:r>
              <a:rPr lang="en-GB" sz="1200" baseline="-25000"/>
              <a:t>2</a:t>
            </a:r>
          </a:p>
        </p:txBody>
      </p:sp>
      <p:sp>
        <p:nvSpPr>
          <p:cNvPr id="32" name="TextBox 31">
            <a:extLst>
              <a:ext uri="{FF2B5EF4-FFF2-40B4-BE49-F238E27FC236}">
                <a16:creationId xmlns:a16="http://schemas.microsoft.com/office/drawing/2014/main" id="{A869FB7C-0E8C-F096-C2C9-DDD10C3DB157}"/>
              </a:ext>
            </a:extLst>
          </p:cNvPr>
          <p:cNvSpPr txBox="1">
            <a:spLocks/>
          </p:cNvSpPr>
          <p:nvPr/>
        </p:nvSpPr>
        <p:spPr bwMode="gray">
          <a:xfrm>
            <a:off x="6309573" y="5161575"/>
            <a:ext cx="2192908" cy="717953"/>
          </a:xfrm>
          <a:prstGeom prst="rect">
            <a:avLst/>
          </a:prstGeom>
          <a:noFill/>
        </p:spPr>
        <p:txBody>
          <a:bodyPr wrap="none" lIns="0" tIns="0" rIns="0" bIns="0" rtlCol="0">
            <a:spAutoFit/>
          </a:bodyPr>
          <a:lstStyle/>
          <a:p>
            <a:pPr>
              <a:lnSpc>
                <a:spcPts val="1500"/>
              </a:lnSpc>
              <a:spcBef>
                <a:spcPts val="600"/>
              </a:spcBef>
            </a:pPr>
            <a:r>
              <a:rPr lang="en-GB" sz="1200" b="1"/>
              <a:t>23 Billion €/yr </a:t>
            </a:r>
            <a:r>
              <a:rPr lang="en-GB" sz="1200"/>
              <a:t>cost reduction</a:t>
            </a:r>
          </a:p>
          <a:p>
            <a:pPr>
              <a:lnSpc>
                <a:spcPts val="1500"/>
              </a:lnSpc>
              <a:spcBef>
                <a:spcPts val="600"/>
              </a:spcBef>
            </a:pPr>
            <a:r>
              <a:rPr lang="en-GB" sz="1200" b="1"/>
              <a:t>122 TWh/yr</a:t>
            </a:r>
            <a:r>
              <a:rPr lang="en-GB" sz="1200"/>
              <a:t> avoided curtailment</a:t>
            </a:r>
          </a:p>
          <a:p>
            <a:pPr>
              <a:lnSpc>
                <a:spcPts val="1500"/>
              </a:lnSpc>
              <a:spcBef>
                <a:spcPts val="600"/>
              </a:spcBef>
            </a:pPr>
            <a:r>
              <a:rPr lang="en-GB" sz="1200" b="1"/>
              <a:t>15 </a:t>
            </a:r>
            <a:r>
              <a:rPr lang="en-GB" sz="1200" b="1" err="1"/>
              <a:t>Mton</a:t>
            </a:r>
            <a:r>
              <a:rPr lang="en-GB" sz="1200" b="1"/>
              <a:t>/yr</a:t>
            </a:r>
            <a:r>
              <a:rPr lang="en-GB" sz="1200"/>
              <a:t> avoided CO</a:t>
            </a:r>
            <a:r>
              <a:rPr lang="en-GB" sz="1200" baseline="-25000"/>
              <a:t>2</a:t>
            </a:r>
          </a:p>
        </p:txBody>
      </p:sp>
      <p:graphicFrame>
        <p:nvGraphicFramePr>
          <p:cNvPr id="70" name="Chart 69">
            <a:extLst>
              <a:ext uri="{FF2B5EF4-FFF2-40B4-BE49-F238E27FC236}">
                <a16:creationId xmlns:a16="http://schemas.microsoft.com/office/drawing/2014/main" id="{DA10E36F-9B79-7B40-CFF6-F38C98563E0D}"/>
              </a:ext>
            </a:extLst>
          </p:cNvPr>
          <p:cNvGraphicFramePr/>
          <p:nvPr>
            <p:custDataLst>
              <p:tags r:id="rId2"/>
            </p:custDataLst>
          </p:nvPr>
        </p:nvGraphicFramePr>
        <p:xfrm>
          <a:off x="246063" y="2409825"/>
          <a:ext cx="3660775" cy="3144838"/>
        </p:xfrm>
        <a:graphic>
          <a:graphicData uri="http://schemas.openxmlformats.org/drawingml/2006/chart">
            <c:chart xmlns:c="http://schemas.openxmlformats.org/drawingml/2006/chart" xmlns:r="http://schemas.openxmlformats.org/officeDocument/2006/relationships" r:id="rId14"/>
          </a:graphicData>
        </a:graphic>
      </p:graphicFrame>
      <p:pic>
        <p:nvPicPr>
          <p:cNvPr id="58" name="Pic">
            <a:extLst>
              <a:ext uri="{FF2B5EF4-FFF2-40B4-BE49-F238E27FC236}">
                <a16:creationId xmlns:a16="http://schemas.microsoft.com/office/drawing/2014/main" id="{00ED61D4-BCF8-D6A1-BAA6-7BAE63D04468}"/>
              </a:ext>
            </a:extLst>
          </p:cNvPr>
          <p:cNvPicPr>
            <a:picLocks/>
          </p:cNvPicPr>
          <p:nvPr>
            <p:custDataLst>
              <p:tags r:id="rId3"/>
            </p:custDataLst>
          </p:nvPr>
        </p:nvPicPr>
        <p:blipFill>
          <a:blip>
            <a:extLst>
              <a:ext uri="{28A0092B-C50C-407E-A947-70E740481C1C}">
                <a14:useLocalDpi xmlns:a14="http://schemas.microsoft.com/office/drawing/2010/main" val="0"/>
              </a:ext>
              <a:ext uri="{96DAC541-7B7A-43D3-8B79-37D633B846F1}">
                <asvg:svgBlip xmlns:asvg="http://schemas.microsoft.com/office/drawing/2016/SVG/main" r:embed="rId15"/>
              </a:ext>
              <a:ext uri="{6F801314-5768-4EAC-8CED-0F2297F94238}"/>
            </a:extLst>
          </a:blip>
          <a:stretch>
            <a:fillRect/>
          </a:stretch>
        </p:blipFill>
        <p:spPr bwMode="auto">
          <a:xfrm>
            <a:off x="369888" y="3441661"/>
            <a:ext cx="254000" cy="254000"/>
          </a:xfrm>
          <a:prstGeom prst="rect">
            <a:avLst/>
          </a:prstGeom>
          <a:noFill/>
          <a:ln>
            <a:noFill/>
          </a:ln>
          <a:effectLst/>
        </p:spPr>
      </p:pic>
      <p:pic>
        <p:nvPicPr>
          <p:cNvPr id="59" name="Pic">
            <a:extLst>
              <a:ext uri="{FF2B5EF4-FFF2-40B4-BE49-F238E27FC236}">
                <a16:creationId xmlns:a16="http://schemas.microsoft.com/office/drawing/2014/main" id="{08112089-2D6F-8A01-3A54-69ED7FD61BED}"/>
              </a:ext>
            </a:extLst>
          </p:cNvPr>
          <p:cNvPicPr>
            <a:picLocks/>
          </p:cNvPicPr>
          <p:nvPr>
            <p:custDataLst>
              <p:tags r:id="rId4"/>
            </p:custDataLst>
          </p:nvPr>
        </p:nvPicPr>
        <p:blipFill>
          <a:blip>
            <a:extLst>
              <a:ext uri="{28A0092B-C50C-407E-A947-70E740481C1C}">
                <a14:useLocalDpi xmlns:a14="http://schemas.microsoft.com/office/drawing/2010/main" val="0"/>
              </a:ext>
              <a:ext uri="{96DAC541-7B7A-43D3-8B79-37D633B846F1}">
                <asvg:svgBlip xmlns:asvg="http://schemas.microsoft.com/office/drawing/2016/SVG/main" r:embed="rId16"/>
              </a:ext>
              <a:ext uri="{6F801314-5768-4EAC-8CED-0F2297F94238}"/>
            </a:extLst>
          </a:blip>
          <a:stretch>
            <a:fillRect/>
          </a:stretch>
        </p:blipFill>
        <p:spPr bwMode="auto">
          <a:xfrm>
            <a:off x="715963" y="3444836"/>
            <a:ext cx="254000" cy="254000"/>
          </a:xfrm>
          <a:prstGeom prst="rect">
            <a:avLst/>
          </a:prstGeom>
          <a:noFill/>
          <a:ln>
            <a:noFill/>
          </a:ln>
          <a:effectLst/>
        </p:spPr>
      </p:pic>
      <p:pic>
        <p:nvPicPr>
          <p:cNvPr id="60" name="Pic">
            <a:extLst>
              <a:ext uri="{FF2B5EF4-FFF2-40B4-BE49-F238E27FC236}">
                <a16:creationId xmlns:a16="http://schemas.microsoft.com/office/drawing/2014/main" id="{FBCE22A5-9363-5783-4506-D50CECB4BDE5}"/>
              </a:ext>
            </a:extLst>
          </p:cNvPr>
          <p:cNvPicPr>
            <a:picLocks/>
          </p:cNvPicPr>
          <p:nvPr>
            <p:custDataLst>
              <p:tags r:id="rId5"/>
            </p:custDataLst>
          </p:nvPr>
        </p:nvPicPr>
        <p:blipFill>
          <a:blip>
            <a:extLst>
              <a:ext uri="{28A0092B-C50C-407E-A947-70E740481C1C}">
                <a14:useLocalDpi xmlns:a14="http://schemas.microsoft.com/office/drawing/2010/main" val="0"/>
              </a:ext>
              <a:ext uri="{96DAC541-7B7A-43D3-8B79-37D633B846F1}">
                <asvg:svgBlip xmlns:asvg="http://schemas.microsoft.com/office/drawing/2016/SVG/main" r:embed="rId17"/>
              </a:ext>
              <a:ext uri="{6F801314-5768-4EAC-8CED-0F2297F94238}"/>
            </a:extLst>
          </a:blip>
          <a:stretch>
            <a:fillRect/>
          </a:stretch>
        </p:blipFill>
        <p:spPr bwMode="auto">
          <a:xfrm>
            <a:off x="1071563" y="3444836"/>
            <a:ext cx="254000" cy="254000"/>
          </a:xfrm>
          <a:prstGeom prst="rect">
            <a:avLst/>
          </a:prstGeom>
          <a:noFill/>
          <a:ln>
            <a:noFill/>
          </a:ln>
          <a:effectLst/>
        </p:spPr>
      </p:pic>
      <p:pic>
        <p:nvPicPr>
          <p:cNvPr id="61" name="Pic">
            <a:extLst>
              <a:ext uri="{FF2B5EF4-FFF2-40B4-BE49-F238E27FC236}">
                <a16:creationId xmlns:a16="http://schemas.microsoft.com/office/drawing/2014/main" id="{91BDB28A-A7C5-3E77-8A60-694F77FF0A60}"/>
              </a:ext>
            </a:extLst>
          </p:cNvPr>
          <p:cNvPicPr>
            <a:picLocks/>
          </p:cNvPicPr>
          <p:nvPr>
            <p:custDataLst>
              <p:tags r:id="rId6"/>
            </p:custDataLst>
          </p:nvPr>
        </p:nvPicPr>
        <p:blipFill>
          <a:blip>
            <a:extLst>
              <a:ext uri="{28A0092B-C50C-407E-A947-70E740481C1C}">
                <a14:useLocalDpi xmlns:a14="http://schemas.microsoft.com/office/drawing/2010/main" val="0"/>
              </a:ext>
              <a:ext uri="{96DAC541-7B7A-43D3-8B79-37D633B846F1}">
                <asvg:svgBlip xmlns:asvg="http://schemas.microsoft.com/office/drawing/2016/SVG/main" r:embed="rId18"/>
              </a:ext>
              <a:ext uri="{6F801314-5768-4EAC-8CED-0F2297F94238}"/>
            </a:extLst>
          </a:blip>
          <a:stretch>
            <a:fillRect/>
          </a:stretch>
        </p:blipFill>
        <p:spPr bwMode="auto">
          <a:xfrm>
            <a:off x="1433513" y="3438486"/>
            <a:ext cx="254000" cy="254000"/>
          </a:xfrm>
          <a:prstGeom prst="rect">
            <a:avLst/>
          </a:prstGeom>
          <a:noFill/>
          <a:ln>
            <a:noFill/>
          </a:ln>
          <a:effectLst/>
        </p:spPr>
      </p:pic>
      <p:pic>
        <p:nvPicPr>
          <p:cNvPr id="62" name="Pic">
            <a:extLst>
              <a:ext uri="{FF2B5EF4-FFF2-40B4-BE49-F238E27FC236}">
                <a16:creationId xmlns:a16="http://schemas.microsoft.com/office/drawing/2014/main" id="{9A9075B4-6555-8ACA-E794-3C526BF9FCB7}"/>
              </a:ext>
            </a:extLst>
          </p:cNvPr>
          <p:cNvPicPr>
            <a:picLocks/>
          </p:cNvPicPr>
          <p:nvPr>
            <p:custDataLst>
              <p:tags r:id="rId7"/>
            </p:custDataLst>
          </p:nvPr>
        </p:nvPicPr>
        <p:blipFill>
          <a:blip>
            <a:extLst>
              <a:ext uri="{28A0092B-C50C-407E-A947-70E740481C1C}">
                <a14:useLocalDpi xmlns:a14="http://schemas.microsoft.com/office/drawing/2010/main" val="0"/>
              </a:ext>
              <a:ext uri="{96DAC541-7B7A-43D3-8B79-37D633B846F1}">
                <asvg:svgBlip xmlns:asvg="http://schemas.microsoft.com/office/drawing/2016/SVG/main" r:embed="rId19"/>
              </a:ext>
              <a:ext uri="{6F801314-5768-4EAC-8CED-0F2297F94238}"/>
            </a:extLst>
          </a:blip>
          <a:stretch>
            <a:fillRect/>
          </a:stretch>
        </p:blipFill>
        <p:spPr bwMode="auto">
          <a:xfrm>
            <a:off x="2463800" y="3858272"/>
            <a:ext cx="254000" cy="254000"/>
          </a:xfrm>
          <a:prstGeom prst="rect">
            <a:avLst/>
          </a:prstGeom>
          <a:noFill/>
          <a:ln>
            <a:noFill/>
          </a:ln>
          <a:effectLst/>
        </p:spPr>
      </p:pic>
      <p:pic>
        <p:nvPicPr>
          <p:cNvPr id="63" name="Pic">
            <a:extLst>
              <a:ext uri="{FF2B5EF4-FFF2-40B4-BE49-F238E27FC236}">
                <a16:creationId xmlns:a16="http://schemas.microsoft.com/office/drawing/2014/main" id="{14B99ED0-12F3-5980-60E4-2D04C7AA19E0}"/>
              </a:ext>
            </a:extLst>
          </p:cNvPr>
          <p:cNvPicPr>
            <a:picLocks/>
          </p:cNvPicPr>
          <p:nvPr>
            <p:custDataLst>
              <p:tags r:id="rId8"/>
            </p:custDataLst>
          </p:nvPr>
        </p:nvPicPr>
        <p:blipFill>
          <a:blip>
            <a:extLst>
              <a:ext uri="{28A0092B-C50C-407E-A947-70E740481C1C}">
                <a14:useLocalDpi xmlns:a14="http://schemas.microsoft.com/office/drawing/2010/main" val="0"/>
              </a:ext>
              <a:ext uri="{96DAC541-7B7A-43D3-8B79-37D633B846F1}">
                <asvg:svgBlip xmlns:asvg="http://schemas.microsoft.com/office/drawing/2016/SVG/main" r:embed="rId20"/>
              </a:ext>
              <a:ext uri="{6F801314-5768-4EAC-8CED-0F2297F94238}"/>
            </a:extLst>
          </a:blip>
          <a:stretch>
            <a:fillRect/>
          </a:stretch>
        </p:blipFill>
        <p:spPr bwMode="auto">
          <a:xfrm>
            <a:off x="2819400" y="3858272"/>
            <a:ext cx="254000" cy="254000"/>
          </a:xfrm>
          <a:prstGeom prst="rect">
            <a:avLst/>
          </a:prstGeom>
          <a:noFill/>
          <a:ln>
            <a:noFill/>
          </a:ln>
          <a:effectLst/>
        </p:spPr>
      </p:pic>
      <p:pic>
        <p:nvPicPr>
          <p:cNvPr id="64" name="Pic">
            <a:extLst>
              <a:ext uri="{FF2B5EF4-FFF2-40B4-BE49-F238E27FC236}">
                <a16:creationId xmlns:a16="http://schemas.microsoft.com/office/drawing/2014/main" id="{8314E7FE-8235-789C-7917-78A908CA8EEA}"/>
              </a:ext>
            </a:extLst>
          </p:cNvPr>
          <p:cNvPicPr>
            <a:picLocks/>
          </p:cNvPicPr>
          <p:nvPr>
            <p:custDataLst>
              <p:tags r:id="rId9"/>
            </p:custDataLst>
          </p:nvPr>
        </p:nvPicPr>
        <p:blipFill>
          <a:blip>
            <a:extLst>
              <a:ext uri="{28A0092B-C50C-407E-A947-70E740481C1C}">
                <a14:useLocalDpi xmlns:a14="http://schemas.microsoft.com/office/drawing/2010/main" val="0"/>
              </a:ext>
              <a:ext uri="{96DAC541-7B7A-43D3-8B79-37D633B846F1}">
                <asvg:svgBlip xmlns:asvg="http://schemas.microsoft.com/office/drawing/2016/SVG/main" r:embed="rId21"/>
              </a:ext>
              <a:ext uri="{6F801314-5768-4EAC-8CED-0F2297F94238}"/>
            </a:extLst>
          </a:blip>
          <a:stretch>
            <a:fillRect/>
          </a:stretch>
        </p:blipFill>
        <p:spPr bwMode="auto">
          <a:xfrm>
            <a:off x="3168650" y="3858272"/>
            <a:ext cx="254000" cy="254000"/>
          </a:xfrm>
          <a:prstGeom prst="rect">
            <a:avLst/>
          </a:prstGeom>
          <a:noFill/>
          <a:ln>
            <a:noFill/>
          </a:ln>
          <a:effectLst/>
        </p:spPr>
      </p:pic>
      <p:pic>
        <p:nvPicPr>
          <p:cNvPr id="65" name="Pic">
            <a:extLst>
              <a:ext uri="{FF2B5EF4-FFF2-40B4-BE49-F238E27FC236}">
                <a16:creationId xmlns:a16="http://schemas.microsoft.com/office/drawing/2014/main" id="{4EBE4AC6-0F9E-38C6-0DBB-D697DA912F75}"/>
              </a:ext>
            </a:extLst>
          </p:cNvPr>
          <p:cNvPicPr>
            <a:picLocks/>
          </p:cNvPicPr>
          <p:nvPr>
            <p:custDataLst>
              <p:tags r:id="rId10"/>
            </p:custDataLst>
          </p:nvPr>
        </p:nvPicPr>
        <p:blipFill>
          <a:blip>
            <a:extLst>
              <a:ext uri="{28A0092B-C50C-407E-A947-70E740481C1C}">
                <a14:useLocalDpi xmlns:a14="http://schemas.microsoft.com/office/drawing/2010/main" val="0"/>
              </a:ext>
              <a:ext uri="{96DAC541-7B7A-43D3-8B79-37D633B846F1}">
                <asvg:svgBlip xmlns:asvg="http://schemas.microsoft.com/office/drawing/2016/SVG/main" r:embed="rId22"/>
              </a:ext>
              <a:ext uri="{6F801314-5768-4EAC-8CED-0F2297F94238}"/>
            </a:extLst>
          </a:blip>
          <a:stretch>
            <a:fillRect/>
          </a:stretch>
        </p:blipFill>
        <p:spPr bwMode="auto">
          <a:xfrm>
            <a:off x="3517900" y="3858272"/>
            <a:ext cx="254000" cy="254000"/>
          </a:xfrm>
          <a:prstGeom prst="rect">
            <a:avLst/>
          </a:prstGeom>
          <a:noFill/>
          <a:ln>
            <a:noFill/>
          </a:ln>
          <a:effectLst/>
        </p:spPr>
      </p:pic>
      <p:sp>
        <p:nvSpPr>
          <p:cNvPr id="66" name="TextBox 65">
            <a:extLst>
              <a:ext uri="{FF2B5EF4-FFF2-40B4-BE49-F238E27FC236}">
                <a16:creationId xmlns:a16="http://schemas.microsoft.com/office/drawing/2014/main" id="{FEA46796-FEE7-9C24-0B96-CE6C308BAF0C}"/>
              </a:ext>
            </a:extLst>
          </p:cNvPr>
          <p:cNvSpPr txBox="1"/>
          <p:nvPr/>
        </p:nvSpPr>
        <p:spPr bwMode="gray">
          <a:xfrm>
            <a:off x="1733299" y="3389273"/>
            <a:ext cx="354264" cy="365806"/>
          </a:xfrm>
          <a:prstGeom prst="rect">
            <a:avLst/>
          </a:prstGeom>
          <a:noFill/>
        </p:spPr>
        <p:txBody>
          <a:bodyPr wrap="none" lIns="0" tIns="0" rIns="0" bIns="0" rtlCol="0">
            <a:spAutoFit/>
          </a:bodyPr>
          <a:lstStyle/>
          <a:p>
            <a:pPr marL="0" indent="0" algn="ctr">
              <a:lnSpc>
                <a:spcPts val="1500"/>
              </a:lnSpc>
              <a:buNone/>
            </a:pPr>
            <a:r>
              <a:rPr lang="en-GB" sz="1000"/>
              <a:t>Other </a:t>
            </a:r>
          </a:p>
          <a:p>
            <a:pPr marL="0" indent="0" algn="ctr">
              <a:lnSpc>
                <a:spcPts val="1500"/>
              </a:lnSpc>
              <a:buNone/>
            </a:pPr>
            <a:r>
              <a:rPr lang="en-GB" sz="1000"/>
              <a:t>Exp.</a:t>
            </a:r>
          </a:p>
        </p:txBody>
      </p:sp>
      <p:sp>
        <p:nvSpPr>
          <p:cNvPr id="67" name="TextBox 66">
            <a:extLst>
              <a:ext uri="{FF2B5EF4-FFF2-40B4-BE49-F238E27FC236}">
                <a16:creationId xmlns:a16="http://schemas.microsoft.com/office/drawing/2014/main" id="{A8C250FD-E994-1088-C448-CF9A14C5AE22}"/>
              </a:ext>
            </a:extLst>
          </p:cNvPr>
          <p:cNvSpPr txBox="1"/>
          <p:nvPr/>
        </p:nvSpPr>
        <p:spPr bwMode="gray">
          <a:xfrm>
            <a:off x="2058736" y="3858272"/>
            <a:ext cx="354264" cy="365806"/>
          </a:xfrm>
          <a:prstGeom prst="rect">
            <a:avLst/>
          </a:prstGeom>
          <a:noFill/>
        </p:spPr>
        <p:txBody>
          <a:bodyPr wrap="none" lIns="0" tIns="0" rIns="0" bIns="0" rtlCol="0">
            <a:spAutoFit/>
          </a:bodyPr>
          <a:lstStyle/>
          <a:p>
            <a:pPr marL="0" indent="0" algn="ctr">
              <a:lnSpc>
                <a:spcPts val="1500"/>
              </a:lnSpc>
              <a:buNone/>
            </a:pPr>
            <a:r>
              <a:rPr lang="en-GB" sz="1000"/>
              <a:t>Other </a:t>
            </a:r>
          </a:p>
          <a:p>
            <a:pPr marL="0" indent="0" algn="ctr">
              <a:lnSpc>
                <a:spcPts val="1500"/>
              </a:lnSpc>
              <a:buNone/>
            </a:pPr>
            <a:r>
              <a:rPr lang="en-GB" sz="1000"/>
              <a:t>Imp.</a:t>
            </a:r>
          </a:p>
        </p:txBody>
      </p:sp>
      <p:sp>
        <p:nvSpPr>
          <p:cNvPr id="6" name="Footer Placeholder 5">
            <a:extLst>
              <a:ext uri="{FF2B5EF4-FFF2-40B4-BE49-F238E27FC236}">
                <a16:creationId xmlns:a16="http://schemas.microsoft.com/office/drawing/2014/main" id="{D7E788B5-EF59-8D2F-B8B5-72492707CDEE}"/>
              </a:ext>
            </a:extLst>
          </p:cNvPr>
          <p:cNvSpPr txBox="1">
            <a:spLocks/>
          </p:cNvSpPr>
          <p:nvPr/>
        </p:nvSpPr>
        <p:spPr>
          <a:xfrm>
            <a:off x="329184" y="6425758"/>
            <a:ext cx="9147241" cy="216706"/>
          </a:xfrm>
          <a:prstGeom prst="rect">
            <a:avLst/>
          </a:prstGeom>
        </p:spPr>
        <p:txBody>
          <a:bodyPr vert="horz" lIns="0" tIns="0" rIns="0" bIns="0" rtlCol="0" anchor="t"/>
          <a:lstStyle>
            <a:defPPr>
              <a:defRPr lang="en-US"/>
            </a:defPPr>
            <a:lvl1pPr marL="0" algn="l" defTabSz="914400" rtl="0" eaLnBrk="1" latinLnBrk="0" hangingPunct="1">
              <a:defRPr sz="8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solidFill>
                  <a:schemeClr val="tx1"/>
                </a:solidFill>
              </a:rPr>
              <a:t>Sources: </a:t>
            </a:r>
            <a:r>
              <a:rPr lang="en-US" dirty="0">
                <a:solidFill>
                  <a:srgbClr val="45647B"/>
                </a:solidFill>
                <a:hlinkClick r:id="rId23">
                  <a:extLst>
                    <a:ext uri="{A12FA001-AC4F-418D-AE19-62706E023703}">
                      <ahyp:hlinkClr xmlns:ahyp="http://schemas.microsoft.com/office/drawing/2018/hyperlinkcolor" val="tx"/>
                    </a:ext>
                  </a:extLst>
                </a:hlinkClick>
              </a:rPr>
              <a:t>ENTSOE Factsheet </a:t>
            </a:r>
            <a:r>
              <a:rPr lang="en-US" dirty="0">
                <a:solidFill>
                  <a:schemeClr val="tx1"/>
                </a:solidFill>
              </a:rPr>
              <a:t>(ENTSOE, 2025); </a:t>
            </a:r>
            <a:r>
              <a:rPr lang="en-US" dirty="0">
                <a:solidFill>
                  <a:srgbClr val="45647B"/>
                </a:solidFill>
                <a:hlinkClick r:id="rId24">
                  <a:extLst>
                    <a:ext uri="{A12FA001-AC4F-418D-AE19-62706E023703}">
                      <ahyp:hlinkClr xmlns:ahyp="http://schemas.microsoft.com/office/drawing/2018/hyperlinkcolor" val="tx"/>
                    </a:ext>
                  </a:extLst>
                </a:hlinkClick>
              </a:rPr>
              <a:t>ENTSOE TYNDP</a:t>
            </a:r>
            <a:r>
              <a:rPr lang="en-US" dirty="0">
                <a:solidFill>
                  <a:srgbClr val="45647B"/>
                </a:solidFill>
              </a:rPr>
              <a:t> </a:t>
            </a:r>
            <a:r>
              <a:rPr lang="en-US" dirty="0">
                <a:solidFill>
                  <a:schemeClr val="tx1"/>
                </a:solidFill>
              </a:rPr>
              <a:t>(ENTSOE, 2025).</a:t>
            </a:r>
          </a:p>
          <a:p>
            <a:r>
              <a:rPr lang="en-US" dirty="0">
                <a:solidFill>
                  <a:schemeClr val="tx1"/>
                </a:solidFill>
              </a:rPr>
              <a:t>Credit: Hasan Alawadhi, Stephanie Chen, Helin </a:t>
            </a:r>
            <a:r>
              <a:rPr lang="en-US" dirty="0" err="1">
                <a:solidFill>
                  <a:schemeClr val="tx1"/>
                </a:solidFill>
              </a:rPr>
              <a:t>Tilkicioglu</a:t>
            </a:r>
            <a:r>
              <a:rPr lang="en-US" dirty="0">
                <a:solidFill>
                  <a:schemeClr val="tx1"/>
                </a:solidFill>
              </a:rPr>
              <a:t>, Isabel Hoyos, </a:t>
            </a:r>
            <a:r>
              <a:rPr lang="en-US" dirty="0" err="1">
                <a:solidFill>
                  <a:schemeClr val="tx1"/>
                </a:solidFill>
              </a:rPr>
              <a:t>Hyae</a:t>
            </a:r>
            <a:r>
              <a:rPr lang="en-US" dirty="0">
                <a:solidFill>
                  <a:schemeClr val="tx1"/>
                </a:solidFill>
              </a:rPr>
              <a:t> Ryung Kim, and </a:t>
            </a:r>
            <a:r>
              <a:rPr lang="en-US" dirty="0">
                <a:solidFill>
                  <a:srgbClr val="000000"/>
                </a:solidFill>
                <a:hlinkClick r:id="rId25"/>
              </a:rPr>
              <a:t>Gernot Wagner</a:t>
            </a:r>
            <a:r>
              <a:rPr lang="en-US" dirty="0">
                <a:solidFill>
                  <a:srgbClr val="000000"/>
                </a:solidFill>
              </a:rPr>
              <a:t>. </a:t>
            </a:r>
            <a:r>
              <a:rPr lang="en-US" dirty="0">
                <a:hlinkClick r:id="rId26"/>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cs typeface="Arial"/>
            </a:endParaRPr>
          </a:p>
        </p:txBody>
      </p:sp>
      <p:cxnSp>
        <p:nvCxnSpPr>
          <p:cNvPr id="10" name="Straight Arrow Connector 9">
            <a:extLst>
              <a:ext uri="{FF2B5EF4-FFF2-40B4-BE49-F238E27FC236}">
                <a16:creationId xmlns:a16="http://schemas.microsoft.com/office/drawing/2014/main" id="{16B97EB5-8D29-BB7B-77C7-DC1068F63C31}"/>
              </a:ext>
            </a:extLst>
          </p:cNvPr>
          <p:cNvCxnSpPr>
            <a:cxnSpLocks/>
          </p:cNvCxnSpPr>
          <p:nvPr/>
        </p:nvCxnSpPr>
        <p:spPr bwMode="gray">
          <a:xfrm>
            <a:off x="5522548" y="2976251"/>
            <a:ext cx="512466" cy="0"/>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97AE0895-8E90-F337-38FE-BDD2573960E9}"/>
              </a:ext>
            </a:extLst>
          </p:cNvPr>
          <p:cNvCxnSpPr>
            <a:cxnSpLocks/>
          </p:cNvCxnSpPr>
          <p:nvPr/>
        </p:nvCxnSpPr>
        <p:spPr bwMode="gray">
          <a:xfrm>
            <a:off x="5522548" y="4248614"/>
            <a:ext cx="512466" cy="0"/>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DAB069E8-40E2-2144-3522-86E7C1E9F1D9}"/>
              </a:ext>
            </a:extLst>
          </p:cNvPr>
          <p:cNvCxnSpPr>
            <a:cxnSpLocks/>
          </p:cNvCxnSpPr>
          <p:nvPr/>
        </p:nvCxnSpPr>
        <p:spPr bwMode="gray">
          <a:xfrm>
            <a:off x="5522548" y="5520976"/>
            <a:ext cx="512466" cy="0"/>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sp>
        <p:nvSpPr>
          <p:cNvPr id="4" name="Pentagon 3">
            <a:extLst>
              <a:ext uri="{FF2B5EF4-FFF2-40B4-BE49-F238E27FC236}">
                <a16:creationId xmlns:a16="http://schemas.microsoft.com/office/drawing/2014/main" id="{05BBB180-E0F6-1456-3382-271A4DE0E3BC}"/>
              </a:ext>
            </a:extLst>
          </p:cNvPr>
          <p:cNvSpPr/>
          <p:nvPr/>
        </p:nvSpPr>
        <p:spPr>
          <a:xfrm>
            <a:off x="0" y="0"/>
            <a:ext cx="1788983" cy="288356"/>
          </a:xfrm>
          <a:prstGeom prst="homePlate">
            <a:avLst/>
          </a:prstGeom>
          <a:solidFill>
            <a:srgbClr val="00206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solidFill>
                <a:effectLst/>
                <a:uLnTx/>
                <a:uFillTx/>
                <a:latin typeface="Arial"/>
                <a:ea typeface="+mn-ea"/>
                <a:cs typeface="+mn-cs"/>
                <a:sym typeface="Arial"/>
              </a:rPr>
              <a:t>Industry Overview</a:t>
            </a:r>
          </a:p>
        </p:txBody>
      </p:sp>
      <p:sp>
        <p:nvSpPr>
          <p:cNvPr id="9" name="Chevron 8">
            <a:extLst>
              <a:ext uri="{FF2B5EF4-FFF2-40B4-BE49-F238E27FC236}">
                <a16:creationId xmlns:a16="http://schemas.microsoft.com/office/drawing/2014/main" id="{9A2A2C73-5F7F-5FDA-9035-CCE8DC1B1178}"/>
              </a:ext>
            </a:extLst>
          </p:cNvPr>
          <p:cNvSpPr/>
          <p:nvPr/>
        </p:nvSpPr>
        <p:spPr>
          <a:xfrm>
            <a:off x="1690648"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Optimize</a:t>
            </a:r>
          </a:p>
        </p:txBody>
      </p:sp>
      <p:sp>
        <p:nvSpPr>
          <p:cNvPr id="13" name="Chevron 12">
            <a:extLst>
              <a:ext uri="{FF2B5EF4-FFF2-40B4-BE49-F238E27FC236}">
                <a16:creationId xmlns:a16="http://schemas.microsoft.com/office/drawing/2014/main" id="{334CA0DE-0041-B56B-A720-5763E670B8D1}"/>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14" name="Chevron 13">
            <a:extLst>
              <a:ext uri="{FF2B5EF4-FFF2-40B4-BE49-F238E27FC236}">
                <a16:creationId xmlns:a16="http://schemas.microsoft.com/office/drawing/2014/main" id="{294C924E-FC80-6595-44A4-FBBD2428079F}"/>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5" name="Chevron 14">
            <a:extLst>
              <a:ext uri="{FF2B5EF4-FFF2-40B4-BE49-F238E27FC236}">
                <a16:creationId xmlns:a16="http://schemas.microsoft.com/office/drawing/2014/main" id="{8418556B-1174-A0B7-9085-0A194FA105DE}"/>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16" name="Rectangle 15">
            <a:extLst>
              <a:ext uri="{FF2B5EF4-FFF2-40B4-BE49-F238E27FC236}">
                <a16:creationId xmlns:a16="http://schemas.microsoft.com/office/drawing/2014/main" id="{B35F93DE-C5F2-BB8D-78AE-A33CB49EF650}"/>
              </a:ext>
            </a:extLst>
          </p:cNvPr>
          <p:cNvSpPr/>
          <p:nvPr/>
        </p:nvSpPr>
        <p:spPr>
          <a:xfrm>
            <a:off x="10637520" y="0"/>
            <a:ext cx="1554480" cy="288356"/>
          </a:xfrm>
          <a:prstGeom prst="rect">
            <a:avLst/>
          </a:prstGeom>
          <a:solidFill>
            <a:srgbClr val="33A398"/>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Grid investment</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Tree>
    <p:extLst>
      <p:ext uri="{BB962C8B-B14F-4D97-AF65-F5344CB8AC3E}">
        <p14:creationId xmlns:p14="http://schemas.microsoft.com/office/powerpoint/2010/main" val="36515650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a:extLst>
            <a:ext uri="{FF2B5EF4-FFF2-40B4-BE49-F238E27FC236}">
              <a16:creationId xmlns:a16="http://schemas.microsoft.com/office/drawing/2014/main" id="{46E1093A-88ED-5594-981C-9CEF7141BD98}"/>
            </a:ext>
          </a:extLst>
        </p:cNvPr>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8392C42D-3661-3385-0057-C980DF56AE43}"/>
              </a:ext>
            </a:extLst>
          </p:cNvPr>
          <p:cNvGraphicFramePr>
            <a:graphicFrameLocks/>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47" imgH="348" progId="TCLayout.ActiveDocument.1">
                  <p:embed/>
                </p:oleObj>
              </mc:Choice>
              <mc:Fallback>
                <p:oleObj name="thinkcell Slide" r:id="rId4" imgW="347" imgH="348" progId="TCLayout.ActiveDocument.1">
                  <p:embed/>
                  <p:pic>
                    <p:nvPicPr>
                      <p:cNvPr id="3" name="think-cell data - do not delete" hidden="1">
                        <a:extLst>
                          <a:ext uri="{FF2B5EF4-FFF2-40B4-BE49-F238E27FC236}">
                            <a16:creationId xmlns:a16="http://schemas.microsoft.com/office/drawing/2014/main" id="{8392C42D-3661-3385-0057-C980DF56AE43}"/>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9805809C-6A19-13FE-49DA-370E22353035}"/>
              </a:ext>
            </a:extLst>
          </p:cNvPr>
          <p:cNvSpPr>
            <a:spLocks noGrp="1"/>
          </p:cNvSpPr>
          <p:nvPr>
            <p:ph type="title"/>
          </p:nvPr>
        </p:nvSpPr>
        <p:spPr/>
        <p:txBody>
          <a:bodyPr vert="horz" rIns="91440"/>
          <a:lstStyle/>
          <a:p>
            <a:r>
              <a:rPr lang="en-US" dirty="0"/>
              <a:t>Technology Solutions</a:t>
            </a:r>
          </a:p>
        </p:txBody>
      </p:sp>
    </p:spTree>
    <p:extLst>
      <p:ext uri="{BB962C8B-B14F-4D97-AF65-F5344CB8AC3E}">
        <p14:creationId xmlns:p14="http://schemas.microsoft.com/office/powerpoint/2010/main" val="21388836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thinkcell data - do not delete" hidden="1">
            <a:extLst>
              <a:ext uri="{FF2B5EF4-FFF2-40B4-BE49-F238E27FC236}">
                <a16:creationId xmlns:a16="http://schemas.microsoft.com/office/drawing/2014/main" id="{F4DD2B9D-0422-FF10-FE69-7359FADE88F6}"/>
              </a:ext>
            </a:extLst>
          </p:cNvPr>
          <p:cNvGraphicFramePr>
            <a:graphicFrameLocks/>
          </p:cNvGraphicFramePr>
          <p:nvPr>
            <p:custDataLst>
              <p:tags r:id="rId1"/>
            </p:custDataLst>
            <p:extLst>
              <p:ext uri="{D42A27DB-BD31-4B8C-83A1-F6EECF244321}">
                <p14:modId xmlns:p14="http://schemas.microsoft.com/office/powerpoint/2010/main" val="334966211"/>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0" name=""/>
                      <p:cNvPicPr/>
                      <p:nvPr/>
                    </p:nvPicPr>
                    <p:blipFill>
                      <a:blip r:embed="rId4"/>
                      <a:stretch>
                        <a:fillRect/>
                      </a:stretch>
                    </p:blipFill>
                    <p:spPr>
                      <a:xfrm>
                        <a:off x="1588" y="1588"/>
                        <a:ext cx="1227" cy="1588"/>
                      </a:xfrm>
                      <a:prstGeom prst="rect">
                        <a:avLst/>
                      </a:prstGeom>
                    </p:spPr>
                  </p:pic>
                </p:oleObj>
              </mc:Fallback>
            </mc:AlternateContent>
          </a:graphicData>
        </a:graphic>
      </p:graphicFrame>
      <p:pic>
        <p:nvPicPr>
          <p:cNvPr id="7" name="Picture Placeholder 6">
            <a:extLst>
              <a:ext uri="{FF2B5EF4-FFF2-40B4-BE49-F238E27FC236}">
                <a16:creationId xmlns:a16="http://schemas.microsoft.com/office/drawing/2014/main" id="{2E34481F-E345-CC48-BADB-8B5130B26785}"/>
              </a:ext>
            </a:extLst>
          </p:cNvPr>
          <p:cNvPicPr>
            <a:picLocks noGrp="1" noChangeAspect="1"/>
          </p:cNvPicPr>
          <p:nvPr>
            <p:ph type="pic" sz="quarter" idx="12"/>
          </p:nvPr>
        </p:nvPicPr>
        <p:blipFill>
          <a:blip r:embed="rId5"/>
          <a:srcRect t="5" b="5"/>
          <a:stretch/>
        </p:blipFill>
        <p:spPr>
          <a:prstGeom prst="rect">
            <a:avLst/>
          </a:prstGeom>
        </p:spPr>
      </p:pic>
      <p:sp>
        <p:nvSpPr>
          <p:cNvPr id="18" name="Footer Placeholder 5">
            <a:extLst>
              <a:ext uri="{FF2B5EF4-FFF2-40B4-BE49-F238E27FC236}">
                <a16:creationId xmlns:a16="http://schemas.microsoft.com/office/drawing/2014/main" id="{D3C138B7-C7AE-08BF-831E-D8137B82EC3C}"/>
              </a:ext>
            </a:extLst>
          </p:cNvPr>
          <p:cNvSpPr>
            <a:spLocks noGrp="1"/>
          </p:cNvSpPr>
          <p:nvPr>
            <p:ph type="ftr" sz="quarter" idx="3"/>
          </p:nvPr>
        </p:nvSpPr>
        <p:spPr/>
        <p:txBody>
          <a:bodyPr/>
          <a:lstStyle/>
          <a:p>
            <a:pPr>
              <a:defRPr/>
            </a:pPr>
            <a:r>
              <a:rPr lang="en-US" dirty="0">
                <a:solidFill>
                  <a:schemeClr val="tx1"/>
                </a:solidFill>
              </a:rPr>
              <a:t>Credit: Dominica Wambold, Ilayda Tezcan, Ariela Farchi, and </a:t>
            </a:r>
            <a:r>
              <a:rPr lang="en-US" dirty="0">
                <a:solidFill>
                  <a:srgbClr val="000000"/>
                </a:solidFill>
                <a:hlinkClick r:id="rId6"/>
              </a:rPr>
              <a:t>Gernot Wagner</a:t>
            </a:r>
            <a:r>
              <a:rPr lang="en-US" dirty="0">
                <a:solidFill>
                  <a:srgbClr val="000000"/>
                </a:solidFill>
              </a:rPr>
              <a:t>. </a:t>
            </a:r>
            <a:r>
              <a:rPr lang="en-US" dirty="0">
                <a:hlinkClick r:id="rId7"/>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cs typeface="Arial"/>
            </a:endParaRPr>
          </a:p>
        </p:txBody>
      </p:sp>
      <p:sp>
        <p:nvSpPr>
          <p:cNvPr id="5" name="Content Placeholder 4">
            <a:extLst>
              <a:ext uri="{FF2B5EF4-FFF2-40B4-BE49-F238E27FC236}">
                <a16:creationId xmlns:a16="http://schemas.microsoft.com/office/drawing/2014/main" id="{1BAC738D-CE7D-5CAC-8FD0-3B558623B87C}"/>
              </a:ext>
            </a:extLst>
          </p:cNvPr>
          <p:cNvSpPr>
            <a:spLocks noGrp="1"/>
          </p:cNvSpPr>
          <p:nvPr>
            <p:ph sz="quarter" idx="14"/>
          </p:nvPr>
        </p:nvSpPr>
        <p:spPr>
          <a:solidFill>
            <a:srgbClr val="0C192E">
              <a:alpha val="48521"/>
            </a:srgbClr>
          </a:solidFill>
        </p:spPr>
        <p:txBody>
          <a:bodyPr/>
          <a:lstStyle/>
          <a:p>
            <a:r>
              <a:rPr lang="en-US" dirty="0">
                <a:solidFill>
                  <a:schemeClr val="bg1"/>
                </a:solidFill>
              </a:rPr>
              <a:t>Key Messages</a:t>
            </a:r>
          </a:p>
          <a:p>
            <a:r>
              <a:rPr lang="en-US" b="0" dirty="0">
                <a:solidFill>
                  <a:schemeClr val="bg1"/>
                </a:solidFill>
              </a:rPr>
              <a:t>Technology Solutions</a:t>
            </a:r>
          </a:p>
        </p:txBody>
      </p:sp>
      <p:sp>
        <p:nvSpPr>
          <p:cNvPr id="8" name="TextBox 100">
            <a:extLst>
              <a:ext uri="{FF2B5EF4-FFF2-40B4-BE49-F238E27FC236}">
                <a16:creationId xmlns:a16="http://schemas.microsoft.com/office/drawing/2014/main" id="{AA1BBCAF-2B9D-AC59-7A62-00A94F2B39DE}"/>
              </a:ext>
            </a:extLst>
          </p:cNvPr>
          <p:cNvSpPr txBox="1"/>
          <p:nvPr/>
        </p:nvSpPr>
        <p:spPr bwMode="gray">
          <a:xfrm>
            <a:off x="4090350" y="682563"/>
            <a:ext cx="8101649" cy="1149033"/>
          </a:xfrm>
          <a:prstGeom prst="rect">
            <a:avLst/>
          </a:prstGeom>
          <a:noFill/>
        </p:spPr>
        <p:txBody>
          <a:bodyPr wrap="square" lIns="137160" tIns="137160" rIns="182880" bIns="137160" rtlCol="0" anchor="ctr">
            <a:spAutoFit/>
          </a:bodyPr>
          <a:lstStyle/>
          <a:p>
            <a:r>
              <a:rPr lang="en-US" sz="1400" b="1" dirty="0"/>
              <a:t>Solutions fall into three pillars, each with a distinct speed to deploy and opportunity type</a:t>
            </a:r>
          </a:p>
          <a:p>
            <a:pPr marL="171450" indent="-171450">
              <a:spcAft>
                <a:spcPts val="400"/>
              </a:spcAft>
              <a:buClr>
                <a:schemeClr val="tx1"/>
              </a:buClr>
              <a:buSzPct val="100000"/>
              <a:buFont typeface="Arial" panose="020B0604020202020204" pitchFamily="34" charset="0"/>
              <a:buChar char="•"/>
              <a:tabLst>
                <a:tab pos="7427913" algn="l"/>
              </a:tabLst>
            </a:pPr>
            <a:r>
              <a:rPr lang="en-US" sz="1200" b="1" dirty="0"/>
              <a:t>Expand:</a:t>
            </a:r>
            <a:r>
              <a:rPr lang="en-US" sz="1200" dirty="0"/>
              <a:t> new transmission and interconnection, 5-15+ years, $200B+ annually estimated 2030-2035 </a:t>
            </a:r>
            <a:endParaRPr lang="en-US" sz="1200" dirty="0">
              <a:cs typeface="Arial"/>
            </a:endParaRPr>
          </a:p>
          <a:p>
            <a:pPr marL="171450" indent="-171450">
              <a:spcAft>
                <a:spcPts val="400"/>
              </a:spcAft>
              <a:buClr>
                <a:schemeClr val="tx1"/>
              </a:buClr>
              <a:buSzPct val="100000"/>
              <a:buFont typeface="Arial" panose="020B0604020202020204" pitchFamily="34" charset="0"/>
              <a:buChar char="•"/>
              <a:tabLst>
                <a:tab pos="7427913" algn="l"/>
              </a:tabLst>
            </a:pPr>
            <a:r>
              <a:rPr lang="en-US" sz="1200" b="1" dirty="0"/>
              <a:t>Modernize: </a:t>
            </a:r>
            <a:r>
              <a:rPr lang="en-US" sz="1200" dirty="0"/>
              <a:t>hardware upgrades to the grid including batteries, 1-4+ years, $200-400B/year estimated 2030-2035</a:t>
            </a:r>
            <a:endParaRPr lang="en-US" sz="1200" baseline="30000" dirty="0"/>
          </a:p>
          <a:p>
            <a:pPr marL="171450" indent="-171450">
              <a:spcAft>
                <a:spcPts val="400"/>
              </a:spcAft>
              <a:buClr>
                <a:schemeClr val="tx1"/>
              </a:buClr>
              <a:buSzPct val="100000"/>
              <a:buFont typeface="Arial" panose="020B0604020202020204" pitchFamily="34" charset="0"/>
              <a:buChar char="•"/>
              <a:tabLst>
                <a:tab pos="7427913" algn="l"/>
              </a:tabLst>
            </a:pPr>
            <a:r>
              <a:rPr lang="en-US" sz="1200" b="1" dirty="0"/>
              <a:t>Optimize: </a:t>
            </a:r>
            <a:r>
              <a:rPr lang="en-US" sz="1200" dirty="0"/>
              <a:t>digital optimization and demand mgmt., 1 to 2+ years, systems savings potential of $150B+ by 2035</a:t>
            </a:r>
            <a:endParaRPr lang="en-US" sz="1200" baseline="30000" dirty="0">
              <a:cs typeface="Arial"/>
            </a:endParaRPr>
          </a:p>
        </p:txBody>
      </p:sp>
      <p:cxnSp>
        <p:nvCxnSpPr>
          <p:cNvPr id="9" name="Straight Connector 105">
            <a:extLst>
              <a:ext uri="{FF2B5EF4-FFF2-40B4-BE49-F238E27FC236}">
                <a16:creationId xmlns:a16="http://schemas.microsoft.com/office/drawing/2014/main" id="{DCEDC55A-D055-A183-8A57-AB37A8D37D6F}"/>
              </a:ext>
            </a:extLst>
          </p:cNvPr>
          <p:cNvCxnSpPr>
            <a:cxnSpLocks/>
          </p:cNvCxnSpPr>
          <p:nvPr/>
        </p:nvCxnSpPr>
        <p:spPr bwMode="gray">
          <a:xfrm>
            <a:off x="4182425" y="1788139"/>
            <a:ext cx="7632000" cy="0"/>
          </a:xfrm>
          <a:prstGeom prst="line">
            <a:avLst/>
          </a:prstGeom>
          <a:ln w="9525" cap="flat">
            <a:solidFill>
              <a:schemeClr val="tx2">
                <a:lumMod val="75000"/>
              </a:schemeClr>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10" name="TextBox 106">
            <a:extLst>
              <a:ext uri="{FF2B5EF4-FFF2-40B4-BE49-F238E27FC236}">
                <a16:creationId xmlns:a16="http://schemas.microsoft.com/office/drawing/2014/main" id="{2ED596FE-251B-E08F-5307-0672D1FAFE1C}"/>
              </a:ext>
            </a:extLst>
          </p:cNvPr>
          <p:cNvSpPr txBox="1"/>
          <p:nvPr/>
        </p:nvSpPr>
        <p:spPr bwMode="gray">
          <a:xfrm>
            <a:off x="4090351" y="1728125"/>
            <a:ext cx="7972180" cy="1544012"/>
          </a:xfrm>
          <a:prstGeom prst="rect">
            <a:avLst/>
          </a:prstGeom>
          <a:noFill/>
        </p:spPr>
        <p:txBody>
          <a:bodyPr wrap="square" lIns="137160" tIns="137160" rIns="182880" bIns="137160" rtlCol="0" anchor="ctr">
            <a:spAutoFit/>
          </a:bodyPr>
          <a:lstStyle/>
          <a:p>
            <a:r>
              <a:rPr lang="en-US" sz="1400" b="1" dirty="0"/>
              <a:t>Expanding grid is slowest lever, and permitting &amp; cost allocation are binding constraints</a:t>
            </a:r>
          </a:p>
          <a:p>
            <a:pPr marL="171450" indent="-171450">
              <a:spcAft>
                <a:spcPts val="500"/>
              </a:spcAft>
              <a:buClr>
                <a:schemeClr val="tx1"/>
              </a:buClr>
              <a:buSzPct val="100000"/>
              <a:buFont typeface="Arial" panose="020B0604020202020204" pitchFamily="34" charset="0"/>
              <a:buChar char="•"/>
              <a:tabLst>
                <a:tab pos="7427913" algn="l"/>
              </a:tabLst>
            </a:pPr>
            <a:r>
              <a:rPr lang="en-US" sz="1200" dirty="0"/>
              <a:t>EMDEs need ~60M km of new lines, while +45M km of T&amp;D lines must be replaced by 2050 globally</a:t>
            </a:r>
          </a:p>
          <a:p>
            <a:pPr marL="171450" indent="-171450">
              <a:spcAft>
                <a:spcPts val="500"/>
              </a:spcAft>
              <a:buClr>
                <a:schemeClr val="tx1"/>
              </a:buClr>
              <a:buSzPct val="100000"/>
              <a:buFont typeface="Arial" panose="020B0604020202020204" pitchFamily="34" charset="0"/>
              <a:buChar char="•"/>
              <a:tabLst>
                <a:tab pos="7427913" algn="l"/>
              </a:tabLst>
            </a:pPr>
            <a:r>
              <a:rPr lang="en-US" sz="1200" b="1" dirty="0"/>
              <a:t>HVDC </a:t>
            </a:r>
            <a:r>
              <a:rPr lang="en-US" sz="1200" dirty="0"/>
              <a:t>moves large volumes of power over long distances with lower losses, and can connect distant generation to load centers, but its high converter station costs only pay off over long corridors</a:t>
            </a:r>
            <a:endParaRPr lang="en-US" sz="1200" dirty="0">
              <a:cs typeface="Arial"/>
            </a:endParaRPr>
          </a:p>
          <a:p>
            <a:pPr marL="171450" indent="-171450">
              <a:spcAft>
                <a:spcPts val="500"/>
              </a:spcAft>
              <a:buClr>
                <a:schemeClr val="tx1"/>
              </a:buClr>
              <a:buSzPct val="100000"/>
              <a:buFont typeface="Arial" panose="020B0604020202020204" pitchFamily="34" charset="0"/>
              <a:buChar char="•"/>
              <a:tabLst>
                <a:tab pos="7427913" algn="l"/>
              </a:tabLst>
            </a:pPr>
            <a:r>
              <a:rPr lang="en-US" sz="1200" dirty="0"/>
              <a:t>China has built 45 ultra high voltage lines in about 15 years under central planning, while 36 U.S. HVDC projects, roughly 187 GW, remain stalled for lack of a cost allocation rule</a:t>
            </a:r>
          </a:p>
        </p:txBody>
      </p:sp>
      <p:cxnSp>
        <p:nvCxnSpPr>
          <p:cNvPr id="11" name="Straight Connector 105">
            <a:extLst>
              <a:ext uri="{FF2B5EF4-FFF2-40B4-BE49-F238E27FC236}">
                <a16:creationId xmlns:a16="http://schemas.microsoft.com/office/drawing/2014/main" id="{702D5D82-4058-495E-B0E1-3EA152E65AA5}"/>
              </a:ext>
            </a:extLst>
          </p:cNvPr>
          <p:cNvCxnSpPr>
            <a:cxnSpLocks/>
          </p:cNvCxnSpPr>
          <p:nvPr/>
        </p:nvCxnSpPr>
        <p:spPr bwMode="gray">
          <a:xfrm>
            <a:off x="4182425" y="4615903"/>
            <a:ext cx="7632000" cy="0"/>
          </a:xfrm>
          <a:prstGeom prst="line">
            <a:avLst/>
          </a:prstGeom>
          <a:ln w="9525" cap="flat">
            <a:solidFill>
              <a:schemeClr val="tx2">
                <a:lumMod val="75000"/>
              </a:schemeClr>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12" name="TextBox 106">
            <a:extLst>
              <a:ext uri="{FF2B5EF4-FFF2-40B4-BE49-F238E27FC236}">
                <a16:creationId xmlns:a16="http://schemas.microsoft.com/office/drawing/2014/main" id="{7C382ABD-5C39-363C-7905-B7C307162E93}"/>
              </a:ext>
            </a:extLst>
          </p:cNvPr>
          <p:cNvSpPr txBox="1"/>
          <p:nvPr/>
        </p:nvSpPr>
        <p:spPr bwMode="gray">
          <a:xfrm>
            <a:off x="4090988" y="4520306"/>
            <a:ext cx="7972180" cy="1913344"/>
          </a:xfrm>
          <a:prstGeom prst="rect">
            <a:avLst/>
          </a:prstGeom>
          <a:noFill/>
        </p:spPr>
        <p:txBody>
          <a:bodyPr wrap="square" lIns="137160" tIns="137160" rIns="182880" bIns="137160" rtlCol="0" anchor="ctr">
            <a:spAutoFit/>
          </a:bodyPr>
          <a:lstStyle/>
          <a:p>
            <a:r>
              <a:rPr lang="en-US" sz="1400" b="1" dirty="0"/>
              <a:t>Optimizing via digital and load orchestration tools delivers the most value per dollar spent</a:t>
            </a:r>
          </a:p>
          <a:p>
            <a:pPr marL="171450" indent="-171450">
              <a:spcAft>
                <a:spcPts val="500"/>
              </a:spcAft>
              <a:buClr>
                <a:schemeClr val="tx1"/>
              </a:buClr>
              <a:buSzPct val="100000"/>
              <a:buFont typeface="Arial" panose="020B0604020202020204" pitchFamily="34" charset="0"/>
              <a:buChar char="•"/>
              <a:tabLst>
                <a:tab pos="7427913" algn="l"/>
              </a:tabLst>
            </a:pPr>
            <a:r>
              <a:rPr lang="en-US" sz="1200" b="1" dirty="0"/>
              <a:t>Load shifting</a:t>
            </a:r>
            <a:r>
              <a:rPr lang="en-US" sz="1200" dirty="0"/>
              <a:t> turns flexible household and business loads into grid assets and could save the U.S. power system over $15B a year by 2030; in </a:t>
            </a:r>
            <a:r>
              <a:rPr lang="en-US" sz="1200" b="1" dirty="0"/>
              <a:t>bidirectional charging</a:t>
            </a:r>
            <a:r>
              <a:rPr lang="en-US" sz="1200" dirty="0"/>
              <a:t>, </a:t>
            </a:r>
            <a:r>
              <a:rPr lang="en-US" sz="1200" b="1" dirty="0"/>
              <a:t>V2B</a:t>
            </a:r>
            <a:r>
              <a:rPr lang="en-US" sz="1200" dirty="0"/>
              <a:t> cuts building costs and provides backup, while </a:t>
            </a:r>
            <a:r>
              <a:rPr lang="en-US" sz="1200" b="1" dirty="0"/>
              <a:t>V2G</a:t>
            </a:r>
            <a:r>
              <a:rPr lang="en-US" sz="1200" dirty="0"/>
              <a:t> depends on market design</a:t>
            </a:r>
            <a:endParaRPr lang="en-US" sz="1200" dirty="0">
              <a:cs typeface="Arial"/>
            </a:endParaRPr>
          </a:p>
          <a:p>
            <a:pPr marL="171450" indent="-171450">
              <a:spcAft>
                <a:spcPts val="500"/>
              </a:spcAft>
              <a:buClr>
                <a:schemeClr val="tx1"/>
              </a:buClr>
              <a:buSzPct val="100000"/>
              <a:buFont typeface="Arial" panose="020B0604020202020204" pitchFamily="34" charset="0"/>
              <a:buChar char="•"/>
              <a:tabLst>
                <a:tab pos="7427913" algn="l"/>
              </a:tabLst>
            </a:pPr>
            <a:r>
              <a:rPr lang="en-US" sz="1200" b="1" dirty="0"/>
              <a:t>DERMS coordination</a:t>
            </a:r>
            <a:r>
              <a:rPr lang="en-US" sz="1200" dirty="0"/>
              <a:t> could grow U.S. VPP capacity to 80 to 160 GW by 2030, saving ~$10B a year, and cut projected transformer overloads from 81% to 28% by 2050</a:t>
            </a:r>
            <a:endParaRPr lang="en-US" sz="1200" dirty="0">
              <a:cs typeface="Arial"/>
            </a:endParaRPr>
          </a:p>
          <a:p>
            <a:pPr marL="171450" indent="-171450">
              <a:spcAft>
                <a:spcPts val="500"/>
              </a:spcAft>
              <a:buClr>
                <a:schemeClr val="tx1"/>
              </a:buClr>
              <a:buSzPct val="100000"/>
              <a:buFont typeface="Arial" panose="020B0604020202020204" pitchFamily="34" charset="0"/>
              <a:buChar char="•"/>
              <a:tabLst>
                <a:tab pos="7427913" algn="l"/>
              </a:tabLst>
            </a:pPr>
            <a:r>
              <a:rPr lang="en-US" sz="1200" b="1" dirty="0"/>
              <a:t>The global VPP</a:t>
            </a:r>
            <a:r>
              <a:rPr lang="en-US" sz="1200" dirty="0"/>
              <a:t> market is set to triple to $15B to $30B by the early 2030s, delivering peak capacity at 40% to 60% less cost than adding new gas peakers</a:t>
            </a:r>
            <a:endParaRPr lang="en-US" sz="1200" dirty="0">
              <a:cs typeface="Arial"/>
            </a:endParaRPr>
          </a:p>
        </p:txBody>
      </p:sp>
      <p:cxnSp>
        <p:nvCxnSpPr>
          <p:cNvPr id="13" name="Straight Connector 105">
            <a:extLst>
              <a:ext uri="{FF2B5EF4-FFF2-40B4-BE49-F238E27FC236}">
                <a16:creationId xmlns:a16="http://schemas.microsoft.com/office/drawing/2014/main" id="{08855C7E-3C18-85C8-95C0-58A74ECB9B3D}"/>
              </a:ext>
            </a:extLst>
          </p:cNvPr>
          <p:cNvCxnSpPr>
            <a:cxnSpLocks/>
          </p:cNvCxnSpPr>
          <p:nvPr/>
        </p:nvCxnSpPr>
        <p:spPr bwMode="gray">
          <a:xfrm>
            <a:off x="4182425" y="3212122"/>
            <a:ext cx="7632000" cy="0"/>
          </a:xfrm>
          <a:prstGeom prst="line">
            <a:avLst/>
          </a:prstGeom>
          <a:ln w="9525" cap="flat">
            <a:solidFill>
              <a:schemeClr val="tx2">
                <a:lumMod val="75000"/>
              </a:schemeClr>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14" name="TextBox 106">
            <a:extLst>
              <a:ext uri="{FF2B5EF4-FFF2-40B4-BE49-F238E27FC236}">
                <a16:creationId xmlns:a16="http://schemas.microsoft.com/office/drawing/2014/main" id="{4E91D1BB-1A52-5154-1BCB-EB3CD0D9E28A}"/>
              </a:ext>
            </a:extLst>
          </p:cNvPr>
          <p:cNvSpPr txBox="1"/>
          <p:nvPr/>
        </p:nvSpPr>
        <p:spPr bwMode="gray">
          <a:xfrm>
            <a:off x="4090351" y="3142007"/>
            <a:ext cx="7972180" cy="1544012"/>
          </a:xfrm>
          <a:prstGeom prst="rect">
            <a:avLst/>
          </a:prstGeom>
          <a:noFill/>
        </p:spPr>
        <p:txBody>
          <a:bodyPr wrap="square" lIns="137160" tIns="137160" rIns="182880" bIns="137160" rtlCol="0" anchor="ctr">
            <a:spAutoFit/>
          </a:bodyPr>
          <a:lstStyle/>
          <a:p>
            <a:r>
              <a:rPr lang="en-US" sz="1400" b="1" dirty="0"/>
              <a:t>Modernizing the grid draws significant capital flows, with battery applications expanding</a:t>
            </a:r>
          </a:p>
          <a:p>
            <a:pPr marL="171450" indent="-171450">
              <a:spcAft>
                <a:spcPts val="500"/>
              </a:spcAft>
              <a:buClr>
                <a:schemeClr val="tx1"/>
              </a:buClr>
              <a:buSzPct val="100000"/>
              <a:buFont typeface="Arial" panose="020B0604020202020204" pitchFamily="34" charset="0"/>
              <a:buChar char="•"/>
              <a:tabLst>
                <a:tab pos="7427913" algn="l"/>
              </a:tabLst>
            </a:pPr>
            <a:r>
              <a:rPr lang="en-US" sz="1200" b="1" dirty="0"/>
              <a:t>Grid forming inverter</a:t>
            </a:r>
            <a:r>
              <a:rPr lang="en-US" sz="1200" dirty="0"/>
              <a:t> adoption must accelerate to keep grids stable as batteries and intermittent RE scale</a:t>
            </a:r>
            <a:endParaRPr lang="en-US" sz="1200" b="1" dirty="0">
              <a:cs typeface="Arial"/>
            </a:endParaRPr>
          </a:p>
          <a:p>
            <a:pPr marL="171450" indent="-171450">
              <a:spcAft>
                <a:spcPts val="500"/>
              </a:spcAft>
              <a:buClr>
                <a:schemeClr val="tx1"/>
              </a:buClr>
              <a:buSzPct val="100000"/>
              <a:buFont typeface="Arial" panose="020B0604020202020204" pitchFamily="34" charset="0"/>
              <a:buChar char="•"/>
              <a:tabLst>
                <a:tab pos="7427913" algn="l"/>
              </a:tabLst>
            </a:pPr>
            <a:r>
              <a:rPr lang="en-US" sz="1200" b="1" dirty="0"/>
              <a:t>Battery storage</a:t>
            </a:r>
            <a:r>
              <a:rPr lang="en-US" sz="1200" dirty="0"/>
              <a:t> is projected to draw $26B in U.S. spend in 2026 and over $100B globally, with a $330B U.S. long duration storage projection by 2050; decreasing costs are expanding the grid value of SATA and BESS</a:t>
            </a:r>
          </a:p>
          <a:p>
            <a:pPr marL="171450" indent="-171450">
              <a:spcAft>
                <a:spcPts val="500"/>
              </a:spcAft>
              <a:buClr>
                <a:schemeClr val="tx1"/>
              </a:buClr>
              <a:buSzPct val="100000"/>
              <a:buFont typeface="Arial" panose="020B0604020202020204" pitchFamily="34" charset="0"/>
              <a:buChar char="•"/>
              <a:tabLst>
                <a:tab pos="7427913" algn="l"/>
              </a:tabLst>
            </a:pPr>
            <a:r>
              <a:rPr lang="en-US" sz="1200" b="1" dirty="0"/>
              <a:t>FACTS</a:t>
            </a:r>
            <a:r>
              <a:rPr lang="en-US" sz="1200" dirty="0"/>
              <a:t> can unlock capacity in months at a 30 to 1 benefit to cost ratio, AMI is a $22B+ market growing at over 12% a year, and digital twins can increase grid upgrade capital efficiency by 20-30%</a:t>
            </a:r>
            <a:endParaRPr lang="en-US" sz="1200" dirty="0">
              <a:cs typeface="Arial"/>
            </a:endParaRPr>
          </a:p>
        </p:txBody>
      </p:sp>
    </p:spTree>
    <p:extLst>
      <p:ext uri="{BB962C8B-B14F-4D97-AF65-F5344CB8AC3E}">
        <p14:creationId xmlns:p14="http://schemas.microsoft.com/office/powerpoint/2010/main" val="22909940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834844-1767-CAFC-4E84-ED35DE926B50}"/>
            </a:ext>
          </a:extLst>
        </p:cNvPr>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C00011BD-7E0C-4630-D82A-6C88ADAA6647}"/>
              </a:ext>
            </a:extLst>
          </p:cNvPr>
          <p:cNvGraphicFramePr>
            <a:graphicFrameLocks/>
          </p:cNvGraphicFramePr>
          <p:nvPr>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5" imgW="592" imgH="591" progId="TCLayout.ActiveDocument.1">
                  <p:embed/>
                </p:oleObj>
              </mc:Choice>
              <mc:Fallback>
                <p:oleObj name="thinkcell Slide" r:id="rId5" imgW="592" imgH="591" progId="TCLayout.ActiveDocument.1">
                  <p:embed/>
                  <p:pic>
                    <p:nvPicPr>
                      <p:cNvPr id="7" name="think-cell data - do not delete" hidden="1">
                        <a:extLst>
                          <a:ext uri="{FF2B5EF4-FFF2-40B4-BE49-F238E27FC236}">
                            <a16:creationId xmlns:a16="http://schemas.microsoft.com/office/drawing/2014/main" id="{C00011BD-7E0C-4630-D82A-6C88ADAA6647}"/>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graphicFrame>
        <p:nvGraphicFramePr>
          <p:cNvPr id="10" name="Content Placeholder 9">
            <a:extLst>
              <a:ext uri="{FF2B5EF4-FFF2-40B4-BE49-F238E27FC236}">
                <a16:creationId xmlns:a16="http://schemas.microsoft.com/office/drawing/2014/main" id="{44557DAB-68C2-334E-A5A1-CE9C3872A3B5}"/>
              </a:ext>
            </a:extLst>
          </p:cNvPr>
          <p:cNvGraphicFramePr>
            <a:graphicFrameLocks noGrp="1"/>
          </p:cNvGraphicFramePr>
          <p:nvPr>
            <p:ph sz="quarter" idx="10"/>
          </p:nvPr>
        </p:nvGraphicFramePr>
        <p:xfrm>
          <a:off x="334963" y="1512389"/>
          <a:ext cx="11502806" cy="4023029"/>
        </p:xfrm>
        <a:graphic>
          <a:graphicData uri="http://schemas.openxmlformats.org/drawingml/2006/table">
            <a:tbl>
              <a:tblPr firstRow="1" bandRow="1">
                <a:tableStyleId>{5C22544A-7EE6-4342-B048-85BDC9FD1C3A}</a:tableStyleId>
              </a:tblPr>
              <a:tblGrid>
                <a:gridCol w="1277594">
                  <a:extLst>
                    <a:ext uri="{9D8B030D-6E8A-4147-A177-3AD203B41FA5}">
                      <a16:colId xmlns:a16="http://schemas.microsoft.com/office/drawing/2014/main" val="2583372864"/>
                    </a:ext>
                  </a:extLst>
                </a:gridCol>
                <a:gridCol w="3408404">
                  <a:extLst>
                    <a:ext uri="{9D8B030D-6E8A-4147-A177-3AD203B41FA5}">
                      <a16:colId xmlns:a16="http://schemas.microsoft.com/office/drawing/2014/main" val="2063912452"/>
                    </a:ext>
                  </a:extLst>
                </a:gridCol>
                <a:gridCol w="3408404">
                  <a:extLst>
                    <a:ext uri="{9D8B030D-6E8A-4147-A177-3AD203B41FA5}">
                      <a16:colId xmlns:a16="http://schemas.microsoft.com/office/drawing/2014/main" val="3309067535"/>
                    </a:ext>
                  </a:extLst>
                </a:gridCol>
                <a:gridCol w="3408404">
                  <a:extLst>
                    <a:ext uri="{9D8B030D-6E8A-4147-A177-3AD203B41FA5}">
                      <a16:colId xmlns:a16="http://schemas.microsoft.com/office/drawing/2014/main" val="458174778"/>
                    </a:ext>
                  </a:extLst>
                </a:gridCol>
              </a:tblGrid>
              <a:tr h="370840">
                <a:tc>
                  <a:txBody>
                    <a:bodyPr/>
                    <a:lstStyle/>
                    <a:p>
                      <a:pPr marL="0" indent="0">
                        <a:buNone/>
                      </a:pPr>
                      <a:endParaRPr lang="en-US" sz="1200" dirty="0">
                        <a:solidFill>
                          <a:schemeClr val="tx1"/>
                        </a:solidFill>
                      </a:endParaRPr>
                    </a:p>
                  </a:txBody>
                  <a:tcPr>
                    <a:lnB w="3175" cap="flat" cmpd="sng" algn="ctr">
                      <a:solidFill>
                        <a:schemeClr val="tx1"/>
                      </a:solidFill>
                      <a:prstDash val="solid"/>
                      <a:round/>
                      <a:headEnd type="none" w="med" len="med"/>
                      <a:tailEnd type="none" w="med" len="med"/>
                    </a:lnB>
                    <a:noFill/>
                  </a:tcPr>
                </a:tc>
                <a:tc>
                  <a:txBody>
                    <a:bodyPr/>
                    <a:lstStyle/>
                    <a:p>
                      <a:pPr marL="0" lvl="0" indent="0" algn="ctr" rtl="0">
                        <a:spcBef>
                          <a:spcPts val="0"/>
                        </a:spcBef>
                        <a:buNone/>
                      </a:pPr>
                      <a:r>
                        <a:rPr lang="en-US" sz="1400" b="1" kern="1200" dirty="0">
                          <a:solidFill>
                            <a:schemeClr val="bg1"/>
                          </a:solidFill>
                          <a:latin typeface="+mn-lt"/>
                          <a:ea typeface="+mn-ea"/>
                          <a:cs typeface="+mn-cs"/>
                        </a:rPr>
                        <a:t>Optimize </a:t>
                      </a:r>
                      <a:endParaRPr lang="en-US" sz="1400" dirty="0">
                        <a:solidFill>
                          <a:schemeClr val="bg1"/>
                        </a:solidFill>
                      </a:endParaRPr>
                    </a:p>
                    <a:p>
                      <a:pPr marL="0" lvl="0" indent="0" algn="ctr" rtl="0">
                        <a:spcBef>
                          <a:spcPts val="0"/>
                        </a:spcBef>
                        <a:buNone/>
                      </a:pPr>
                      <a:r>
                        <a:rPr lang="en-US" sz="1400" b="1" kern="1200" dirty="0">
                          <a:solidFill>
                            <a:schemeClr val="bg1"/>
                          </a:solidFill>
                          <a:latin typeface="+mn-lt"/>
                          <a:ea typeface="+mn-ea"/>
                          <a:cs typeface="+mn-cs"/>
                        </a:rPr>
                        <a:t>grid assets​</a:t>
                      </a:r>
                      <a:endParaRPr lang="en-US" dirty="0">
                        <a:solidFill>
                          <a:schemeClr val="bg1"/>
                        </a:solidFill>
                      </a:endParaRPr>
                    </a:p>
                  </a:txBody>
                  <a:tcPr>
                    <a:lnB w="3175" cap="flat" cmpd="sng" algn="ctr">
                      <a:solidFill>
                        <a:schemeClr val="tx1"/>
                      </a:solidFill>
                      <a:prstDash val="solid"/>
                      <a:round/>
                      <a:headEnd type="none" w="med" len="med"/>
                      <a:tailEnd type="none" w="med" len="med"/>
                    </a:lnB>
                    <a:solidFill>
                      <a:srgbClr val="00435D"/>
                    </a:solidFill>
                  </a:tcPr>
                </a:tc>
                <a:tc>
                  <a:txBody>
                    <a:bodyPr/>
                    <a:lstStyle/>
                    <a:p>
                      <a:pPr marL="0" indent="0" algn="ctr" defTabSz="711200" rtl="0" eaLnBrk="1" latinLnBrk="0" hangingPunct="1">
                        <a:spcBef>
                          <a:spcPts val="0"/>
                        </a:spcBef>
                        <a:buNone/>
                      </a:pPr>
                      <a:r>
                        <a:rPr lang="en-US" sz="1400" b="1" kern="1200" dirty="0">
                          <a:solidFill>
                            <a:schemeClr val="bg1"/>
                          </a:solidFill>
                          <a:latin typeface="+mn-lt"/>
                          <a:ea typeface="+mn-ea"/>
                          <a:cs typeface="+mn-cs"/>
                        </a:rPr>
                        <a:t>Modernize </a:t>
                      </a:r>
                    </a:p>
                    <a:p>
                      <a:pPr marL="0" indent="0" algn="ctr" defTabSz="711200" rtl="0" eaLnBrk="1" latinLnBrk="0" hangingPunct="1">
                        <a:spcBef>
                          <a:spcPts val="0"/>
                        </a:spcBef>
                        <a:buNone/>
                      </a:pPr>
                      <a:r>
                        <a:rPr lang="en-US" sz="1400" b="1" kern="1200" dirty="0">
                          <a:solidFill>
                            <a:schemeClr val="bg1"/>
                          </a:solidFill>
                          <a:latin typeface="+mn-lt"/>
                          <a:ea typeface="+mn-ea"/>
                          <a:cs typeface="+mn-cs"/>
                        </a:rPr>
                        <a:t>and harden the core </a:t>
                      </a:r>
                    </a:p>
                  </a:txBody>
                  <a:tcPr>
                    <a:lnB w="3175" cap="flat" cmpd="sng" algn="ctr">
                      <a:solidFill>
                        <a:schemeClr val="tx1"/>
                      </a:solidFill>
                      <a:prstDash val="solid"/>
                      <a:round/>
                      <a:headEnd type="none" w="med" len="med"/>
                      <a:tailEnd type="none" w="med" len="med"/>
                    </a:lnB>
                    <a:solidFill>
                      <a:srgbClr val="00709E"/>
                    </a:solidFill>
                  </a:tcPr>
                </a:tc>
                <a:tc>
                  <a:txBody>
                    <a:bodyPr/>
                    <a:lstStyle/>
                    <a:p>
                      <a:pPr marL="0" lvl="0" indent="0" algn="ctr" defTabSz="711200">
                        <a:spcBef>
                          <a:spcPts val="0"/>
                        </a:spcBef>
                        <a:buNone/>
                      </a:pPr>
                      <a:r>
                        <a:rPr lang="en-US" sz="1400" dirty="0">
                          <a:solidFill>
                            <a:schemeClr val="bg1"/>
                          </a:solidFill>
                        </a:rPr>
                        <a:t>Expand</a:t>
                      </a:r>
                      <a:endParaRPr lang="en-US" sz="1400" b="1" kern="1200" dirty="0">
                        <a:solidFill>
                          <a:schemeClr val="bg1"/>
                        </a:solidFill>
                        <a:latin typeface="+mn-lt"/>
                        <a:ea typeface="+mn-ea"/>
                        <a:cs typeface="+mn-cs"/>
                      </a:endParaRPr>
                    </a:p>
                    <a:p>
                      <a:pPr marL="0" lvl="0" indent="0" algn="ctr" defTabSz="711200">
                        <a:spcBef>
                          <a:spcPts val="0"/>
                        </a:spcBef>
                        <a:buNone/>
                      </a:pPr>
                      <a:r>
                        <a:rPr lang="en-US" sz="1400" dirty="0">
                          <a:solidFill>
                            <a:schemeClr val="bg1"/>
                          </a:solidFill>
                        </a:rPr>
                        <a:t>grid networks</a:t>
                      </a:r>
                    </a:p>
                  </a:txBody>
                  <a:tcPr>
                    <a:lnB w="3175" cap="flat" cmpd="sng" algn="ctr">
                      <a:solidFill>
                        <a:schemeClr val="tx1"/>
                      </a:solidFill>
                      <a:prstDash val="solid"/>
                      <a:round/>
                      <a:headEnd type="none" w="med" len="med"/>
                      <a:tailEnd type="none" w="med" len="med"/>
                    </a:lnB>
                    <a:solidFill>
                      <a:srgbClr val="009BDC"/>
                    </a:solidFill>
                  </a:tcPr>
                </a:tc>
                <a:extLst>
                  <a:ext uri="{0D108BD9-81ED-4DB2-BD59-A6C34878D82A}">
                    <a16:rowId xmlns:a16="http://schemas.microsoft.com/office/drawing/2014/main" val="778399916"/>
                  </a:ext>
                </a:extLst>
              </a:tr>
              <a:tr h="537378">
                <a:tc>
                  <a:txBody>
                    <a:bodyPr/>
                    <a:lstStyle/>
                    <a:p>
                      <a:pPr marL="0" indent="0">
                        <a:buNone/>
                      </a:pPr>
                      <a:r>
                        <a:rPr lang="en-US" sz="1200" b="1">
                          <a:solidFill>
                            <a:schemeClr val="tx1"/>
                          </a:solidFill>
                        </a:rPr>
                        <a:t>Definition</a:t>
                      </a:r>
                    </a:p>
                  </a:txBody>
                  <a:tcPr anchor="ct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0" lvl="0" indent="0" algn="l">
                        <a:lnSpc>
                          <a:spcPct val="100000"/>
                        </a:lnSpc>
                        <a:buNone/>
                      </a:pPr>
                      <a:r>
                        <a:rPr lang="en-US" sz="1200" b="0" i="0" u="none" strike="noStrike" baseline="0" noProof="0" dirty="0">
                          <a:solidFill>
                            <a:srgbClr val="000000"/>
                          </a:solidFill>
                          <a:latin typeface="Arial"/>
                          <a:cs typeface="Arial"/>
                        </a:rPr>
                        <a:t>Maximize the value of the grid through digital intelligence and demand management </a:t>
                      </a:r>
                    </a:p>
                  </a:txBody>
                  <a:tcPr anchor="ct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435D">
                        <a:alpha val="40000"/>
                      </a:srgbClr>
                    </a:solidFill>
                  </a:tcPr>
                </a:tc>
                <a:tc>
                  <a:txBody>
                    <a:bodyPr/>
                    <a:lstStyle/>
                    <a:p>
                      <a:pPr marL="0" lvl="0" indent="0" algn="l">
                        <a:lnSpc>
                          <a:spcPct val="100000"/>
                        </a:lnSpc>
                        <a:buNone/>
                      </a:pPr>
                      <a:r>
                        <a:rPr lang="en-US" sz="1200" b="0" i="0" u="none" strike="noStrike" baseline="0" noProof="0" dirty="0">
                          <a:solidFill>
                            <a:srgbClr val="000000"/>
                          </a:solidFill>
                          <a:latin typeface="Arial"/>
                          <a:cs typeface="Arial"/>
                        </a:rPr>
                        <a:t>Upgrade and modernize the core with capital efficient physical and technical augmentation</a:t>
                      </a:r>
                    </a:p>
                  </a:txBody>
                  <a:tcPr anchor="ct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709E">
                        <a:alpha val="40000"/>
                      </a:srgbClr>
                    </a:solidFill>
                  </a:tcPr>
                </a:tc>
                <a:tc>
                  <a:txBody>
                    <a:bodyPr/>
                    <a:lstStyle/>
                    <a:p>
                      <a:pPr marL="0" lvl="0" indent="0" algn="l">
                        <a:lnSpc>
                          <a:spcPct val="100000"/>
                        </a:lnSpc>
                        <a:buNone/>
                      </a:pPr>
                      <a:r>
                        <a:rPr lang="en-US" sz="1200" b="0" i="0" u="none" strike="noStrike" baseline="0" noProof="0">
                          <a:solidFill>
                            <a:srgbClr val="000000"/>
                          </a:solidFill>
                          <a:latin typeface="Arial"/>
                          <a:cs typeface="Arial"/>
                        </a:rPr>
                        <a:t>Structurally extend the grid's network to integrate available and emerging generation</a:t>
                      </a:r>
                    </a:p>
                  </a:txBody>
                  <a:tcPr anchor="ct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9BDC">
                        <a:alpha val="40000"/>
                      </a:srgbClr>
                    </a:solidFill>
                  </a:tcPr>
                </a:tc>
                <a:extLst>
                  <a:ext uri="{0D108BD9-81ED-4DB2-BD59-A6C34878D82A}">
                    <a16:rowId xmlns:a16="http://schemas.microsoft.com/office/drawing/2014/main" val="1283914881"/>
                  </a:ext>
                </a:extLst>
              </a:tr>
              <a:tr h="551330">
                <a:tc>
                  <a:txBody>
                    <a:bodyPr/>
                    <a:lstStyle/>
                    <a:p>
                      <a:pPr marL="0" indent="0">
                        <a:buNone/>
                      </a:pPr>
                      <a:r>
                        <a:rPr lang="en-US" sz="1200" b="1" dirty="0">
                          <a:solidFill>
                            <a:schemeClr val="tx1"/>
                          </a:solidFill>
                        </a:rPr>
                        <a:t>Physical and Capital Profile</a:t>
                      </a:r>
                      <a:r>
                        <a:rPr lang="en-US" sz="1200" b="0" baseline="30000" dirty="0">
                          <a:solidFill>
                            <a:schemeClr val="tx1"/>
                          </a:solidFill>
                        </a:rPr>
                        <a:t>1</a:t>
                      </a:r>
                    </a:p>
                  </a:txBody>
                  <a:tcPr anchor="ct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177800" lvl="0" indent="-177800">
                        <a:spcBef>
                          <a:spcPts val="0"/>
                        </a:spcBef>
                        <a:buClr>
                          <a:srgbClr val="000000"/>
                        </a:buClr>
                        <a:buFont typeface="Arial,Sans-Serif"/>
                        <a:buChar char="•"/>
                      </a:pPr>
                      <a:r>
                        <a:rPr lang="en-US" sz="1200" b="0" i="0" u="none" strike="noStrike" noProof="0" dirty="0">
                          <a:solidFill>
                            <a:schemeClr val="tx1"/>
                          </a:solidFill>
                          <a:latin typeface="Arial"/>
                          <a:cs typeface="Arial"/>
                        </a:rPr>
                        <a:t>Digital intelligence &amp; demand-side solutions</a:t>
                      </a:r>
                      <a:endParaRPr lang="en-US" sz="1200" dirty="0">
                        <a:solidFill>
                          <a:schemeClr val="tx1"/>
                        </a:solidFill>
                      </a:endParaRPr>
                    </a:p>
                    <a:p>
                      <a:pPr marL="177800" lvl="0" indent="-177800">
                        <a:spcBef>
                          <a:spcPts val="0"/>
                        </a:spcBef>
                        <a:buClr>
                          <a:srgbClr val="000000"/>
                        </a:buClr>
                        <a:buFont typeface="Arial,Sans-Serif"/>
                        <a:buChar char="•"/>
                      </a:pPr>
                      <a:r>
                        <a:rPr lang="en-US" sz="1200" b="0" i="0" u="none" strike="noStrike" noProof="0" dirty="0">
                          <a:solidFill>
                            <a:schemeClr val="tx1"/>
                          </a:solidFill>
                          <a:latin typeface="Arial"/>
                          <a:cs typeface="Arial"/>
                        </a:rPr>
                        <a:t>Asset-light</a:t>
                      </a:r>
                      <a:endParaRPr lang="en-US" dirty="0"/>
                    </a:p>
                  </a:txBody>
                  <a:tcPr anchor="ct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435D">
                        <a:alpha val="40000"/>
                      </a:srgbClr>
                    </a:solidFill>
                  </a:tcPr>
                </a:tc>
                <a:tc>
                  <a:txBody>
                    <a:bodyPr/>
                    <a:lstStyle/>
                    <a:p>
                      <a:pPr marL="177800" lvl="0" indent="-177800" algn="l">
                        <a:lnSpc>
                          <a:spcPct val="100000"/>
                        </a:lnSpc>
                        <a:spcBef>
                          <a:spcPts val="0"/>
                        </a:spcBef>
                        <a:buClr>
                          <a:srgbClr val="000000"/>
                        </a:buClr>
                        <a:buFont typeface="Arial,Sans-Serif"/>
                        <a:buChar char="•"/>
                      </a:pPr>
                      <a:r>
                        <a:rPr lang="en-US" sz="1200" b="0" i="0" u="none" strike="noStrike" noProof="0" dirty="0">
                          <a:solidFill>
                            <a:schemeClr val="tx1"/>
                          </a:solidFill>
                          <a:latin typeface="Arial"/>
                          <a:cs typeface="Arial"/>
                        </a:rPr>
                        <a:t>Hardware solutions at existing grid nodes</a:t>
                      </a:r>
                    </a:p>
                    <a:p>
                      <a:pPr marL="177800" lvl="0" indent="-177800" algn="l">
                        <a:lnSpc>
                          <a:spcPct val="100000"/>
                        </a:lnSpc>
                        <a:spcBef>
                          <a:spcPts val="0"/>
                        </a:spcBef>
                        <a:buClr>
                          <a:srgbClr val="000000"/>
                        </a:buClr>
                        <a:buFont typeface="Arial,Sans-Serif"/>
                        <a:buChar char="•"/>
                      </a:pPr>
                      <a:r>
                        <a:rPr lang="en-US" sz="1200" b="0" i="0" u="none" strike="noStrike" noProof="0" dirty="0">
                          <a:solidFill>
                            <a:schemeClr val="tx1"/>
                          </a:solidFill>
                          <a:latin typeface="Arial"/>
                          <a:cs typeface="Arial"/>
                        </a:rPr>
                        <a:t>Capital efficient</a:t>
                      </a:r>
                      <a:endParaRPr lang="en-US" dirty="0"/>
                    </a:p>
                  </a:txBody>
                  <a:tcPr anchor="ct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709E">
                        <a:alpha val="40000"/>
                      </a:srgbClr>
                    </a:solidFill>
                  </a:tcPr>
                </a:tc>
                <a:tc>
                  <a:txBody>
                    <a:bodyPr/>
                    <a:lstStyle/>
                    <a:p>
                      <a:pPr marL="177800" lvl="0" indent="-177800">
                        <a:spcBef>
                          <a:spcPts val="0"/>
                        </a:spcBef>
                        <a:buFont typeface="Arial"/>
                        <a:buChar char="•"/>
                      </a:pPr>
                      <a:r>
                        <a:rPr lang="en-US" sz="1200" dirty="0">
                          <a:solidFill>
                            <a:schemeClr val="tx1"/>
                          </a:solidFill>
                        </a:rPr>
                        <a:t>Net new and upgraded grid transmission</a:t>
                      </a:r>
                      <a:endParaRPr lang="en-US" sz="1200" b="0" i="0" u="none" strike="noStrike" noProof="0" dirty="0">
                        <a:solidFill>
                          <a:schemeClr val="tx1"/>
                        </a:solidFill>
                        <a:latin typeface="Arial"/>
                        <a:cs typeface="Arial"/>
                      </a:endParaRPr>
                    </a:p>
                    <a:p>
                      <a:pPr marL="177800" lvl="0" indent="-177800">
                        <a:spcBef>
                          <a:spcPts val="0"/>
                        </a:spcBef>
                        <a:buFont typeface="Arial"/>
                        <a:buChar char="•"/>
                      </a:pPr>
                      <a:r>
                        <a:rPr lang="en-US" sz="1200" dirty="0">
                          <a:solidFill>
                            <a:schemeClr val="tx1"/>
                          </a:solidFill>
                        </a:rPr>
                        <a:t>Capital intensive</a:t>
                      </a:r>
                      <a:endParaRPr lang="en-US" dirty="0"/>
                    </a:p>
                  </a:txBody>
                  <a:tcPr anchor="ct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9BDC">
                        <a:alpha val="40000"/>
                      </a:srgbClr>
                    </a:solidFill>
                  </a:tcPr>
                </a:tc>
                <a:extLst>
                  <a:ext uri="{0D108BD9-81ED-4DB2-BD59-A6C34878D82A}">
                    <a16:rowId xmlns:a16="http://schemas.microsoft.com/office/drawing/2014/main" val="3705565636"/>
                  </a:ext>
                </a:extLst>
              </a:tr>
              <a:tr h="401594">
                <a:tc>
                  <a:txBody>
                    <a:bodyPr/>
                    <a:lstStyle/>
                    <a:p>
                      <a:pPr marL="0" indent="0">
                        <a:buNone/>
                      </a:pPr>
                      <a:r>
                        <a:rPr lang="en-US" sz="1200" b="1">
                          <a:solidFill>
                            <a:schemeClr val="tx1"/>
                          </a:solidFill>
                        </a:rPr>
                        <a:t>Highlighted Solutions</a:t>
                      </a:r>
                    </a:p>
                  </a:txBody>
                  <a:tcPr anchor="ct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noFill/>
                  </a:tcPr>
                </a:tc>
                <a:tc>
                  <a:txBody>
                    <a:bodyPr/>
                    <a:lstStyle/>
                    <a:p>
                      <a:pPr marL="177800" lvl="0" indent="-177800">
                        <a:spcBef>
                          <a:spcPts val="0"/>
                        </a:spcBef>
                        <a:buClr>
                          <a:srgbClr val="000000"/>
                        </a:buClr>
                        <a:buFont typeface="Arial,Sans-Serif"/>
                        <a:buChar char="•"/>
                      </a:pPr>
                      <a:r>
                        <a:rPr lang="en-US" sz="1200" b="0" i="0" u="none" strike="noStrike" noProof="0" dirty="0">
                          <a:solidFill>
                            <a:schemeClr val="tx1"/>
                          </a:solidFill>
                          <a:latin typeface="+mn-lt"/>
                          <a:cs typeface="Arial"/>
                        </a:rPr>
                        <a:t>Load Shifting Technologies</a:t>
                      </a:r>
                      <a:endParaRPr lang="en-US" sz="1200" dirty="0"/>
                    </a:p>
                    <a:p>
                      <a:pPr marL="177800" lvl="0" indent="-177800">
                        <a:spcBef>
                          <a:spcPts val="0"/>
                        </a:spcBef>
                        <a:buClr>
                          <a:srgbClr val="000000"/>
                        </a:buClr>
                        <a:buFont typeface="Arial,Sans-Serif"/>
                        <a:buChar char="•"/>
                      </a:pPr>
                      <a:r>
                        <a:rPr lang="en-US" sz="1200" b="0" i="0" u="none" strike="noStrike" noProof="0" dirty="0">
                          <a:solidFill>
                            <a:schemeClr val="tx1"/>
                          </a:solidFill>
                          <a:latin typeface="+mn-lt"/>
                          <a:cs typeface="Arial"/>
                        </a:rPr>
                        <a:t>Distributed Energy Resource Management Systems (DERMS) </a:t>
                      </a:r>
                      <a:endParaRPr lang="en-US" sz="1200" dirty="0"/>
                    </a:p>
                    <a:p>
                      <a:pPr marL="177800" marR="0" lvl="0" indent="-177800" algn="l" rtl="0">
                        <a:lnSpc>
                          <a:spcPct val="100000"/>
                        </a:lnSpc>
                        <a:spcBef>
                          <a:spcPts val="0"/>
                        </a:spcBef>
                        <a:spcAft>
                          <a:spcPts val="0"/>
                        </a:spcAft>
                        <a:buClr>
                          <a:srgbClr val="000000"/>
                        </a:buClr>
                        <a:buSzTx/>
                        <a:buFont typeface="Arial,Sans-Serif"/>
                        <a:buChar char="•"/>
                      </a:pPr>
                      <a:r>
                        <a:rPr lang="en-US" sz="1200" b="0" i="0" u="none" strike="noStrike" kern="1200" cap="none" spc="0" normalizeH="0" baseline="0" noProof="0" dirty="0">
                          <a:ln>
                            <a:noFill/>
                          </a:ln>
                          <a:solidFill>
                            <a:srgbClr val="000000"/>
                          </a:solidFill>
                          <a:effectLst/>
                          <a:uLnTx/>
                          <a:uFillTx/>
                          <a:latin typeface="+mn-lt"/>
                          <a:ea typeface="+mn-ea"/>
                          <a:cs typeface="Arial"/>
                        </a:rPr>
                        <a:t>Virtual Power Plants (VPPs) </a:t>
                      </a:r>
                      <a:endParaRPr lang="en-US" sz="1200" kern="1200" cap="none" spc="0" normalizeH="0" baseline="0" dirty="0">
                        <a:ln>
                          <a:noFill/>
                        </a:ln>
                        <a:solidFill>
                          <a:srgbClr val="000000"/>
                        </a:solidFill>
                        <a:effectLst/>
                        <a:uLnTx/>
                        <a:uFillTx/>
                        <a:latin typeface="+mn-lt"/>
                        <a:ea typeface="+mn-ea"/>
                      </a:endParaRPr>
                    </a:p>
                    <a:p>
                      <a:pPr marL="177800" marR="0" lvl="0" indent="-177800" algn="l" rtl="0">
                        <a:lnSpc>
                          <a:spcPct val="100000"/>
                        </a:lnSpc>
                        <a:spcBef>
                          <a:spcPts val="0"/>
                        </a:spcBef>
                        <a:spcAft>
                          <a:spcPts val="0"/>
                        </a:spcAft>
                        <a:buClr>
                          <a:srgbClr val="000000"/>
                        </a:buClr>
                        <a:buSzTx/>
                        <a:buFont typeface="Arial,Sans-Serif"/>
                        <a:buChar char="•"/>
                      </a:pPr>
                      <a:r>
                        <a:rPr lang="en-US" sz="1200" b="0" i="0" u="none" strike="noStrike" kern="1200" cap="none" spc="0" normalizeH="0" baseline="0" noProof="0" dirty="0">
                          <a:ln>
                            <a:noFill/>
                          </a:ln>
                          <a:solidFill>
                            <a:srgbClr val="000000"/>
                          </a:solidFill>
                          <a:effectLst/>
                          <a:uLnTx/>
                          <a:uFillTx/>
                          <a:latin typeface="+mn-lt"/>
                          <a:ea typeface="+mn-ea"/>
                          <a:cs typeface="Arial"/>
                        </a:rPr>
                        <a:t>Bi-directional charging</a:t>
                      </a:r>
                      <a:endParaRPr lang="en-US" sz="1200" kern="1200" cap="none" spc="0" normalizeH="0" baseline="0" dirty="0">
                        <a:ln>
                          <a:noFill/>
                        </a:ln>
                        <a:solidFill>
                          <a:srgbClr val="000000"/>
                        </a:solidFill>
                        <a:effectLst/>
                        <a:uLnTx/>
                        <a:uFillTx/>
                        <a:latin typeface="+mn-lt"/>
                        <a:ea typeface="+mn-ea"/>
                      </a:endParaRPr>
                    </a:p>
                  </a:txBody>
                  <a:tcPr anchor="ct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435D">
                        <a:alpha val="40000"/>
                      </a:srgbClr>
                    </a:solidFill>
                  </a:tcPr>
                </a:tc>
                <a:tc>
                  <a:txBody>
                    <a:bodyPr/>
                    <a:lstStyle/>
                    <a:p>
                      <a:pPr marL="177800" marR="0" lvl="0" indent="-177800" algn="l" defTabSz="711200" rtl="0">
                        <a:lnSpc>
                          <a:spcPct val="100000"/>
                        </a:lnSpc>
                        <a:spcBef>
                          <a:spcPts val="0"/>
                        </a:spcBef>
                        <a:spcAft>
                          <a:spcPts val="0"/>
                        </a:spcAft>
                        <a:buClr>
                          <a:srgbClr val="000000"/>
                        </a:buClr>
                        <a:buSzTx/>
                        <a:buFont typeface="Arial,Sans-Serif"/>
                        <a:buChar char="•"/>
                        <a:tabLst/>
                        <a:defRPr/>
                      </a:pPr>
                      <a:r>
                        <a:rPr lang="en-US" sz="1200" b="0" i="0" u="none" strike="noStrike" baseline="0" noProof="0" dirty="0">
                          <a:solidFill>
                            <a:srgbClr val="000000"/>
                          </a:solidFill>
                          <a:latin typeface="+mn-lt"/>
                          <a:cs typeface="Arial"/>
                        </a:rPr>
                        <a:t>Grid-Forming Inverters (GFM)</a:t>
                      </a:r>
                    </a:p>
                    <a:p>
                      <a:pPr marL="177800" lvl="0" indent="-177800" algn="l">
                        <a:lnSpc>
                          <a:spcPct val="100000"/>
                        </a:lnSpc>
                        <a:spcBef>
                          <a:spcPts val="0"/>
                        </a:spcBef>
                        <a:buClr>
                          <a:srgbClr val="000000"/>
                        </a:buClr>
                        <a:buFont typeface="Arial,Sans-Serif"/>
                        <a:buChar char="•"/>
                      </a:pPr>
                      <a:r>
                        <a:rPr lang="en-US" sz="1200" b="0" i="0" u="none" strike="noStrike" baseline="0" noProof="0" dirty="0">
                          <a:solidFill>
                            <a:srgbClr val="000000"/>
                          </a:solidFill>
                          <a:latin typeface="+mn-lt"/>
                          <a:cs typeface="Arial"/>
                        </a:rPr>
                        <a:t>Grid-Scale Battery Storage </a:t>
                      </a:r>
                      <a:endParaRPr lang="en-US" sz="1200" dirty="0"/>
                    </a:p>
                    <a:p>
                      <a:pPr marL="177800" lvl="0" indent="-177800" algn="l">
                        <a:lnSpc>
                          <a:spcPct val="100000"/>
                        </a:lnSpc>
                        <a:spcBef>
                          <a:spcPts val="0"/>
                        </a:spcBef>
                        <a:buClr>
                          <a:srgbClr val="000000"/>
                        </a:buClr>
                        <a:buFont typeface="Arial,Sans-Serif"/>
                        <a:buChar char="•"/>
                      </a:pPr>
                      <a:r>
                        <a:rPr lang="en-US" sz="1200" b="0" i="0" u="none" strike="noStrike" baseline="0" noProof="0" dirty="0">
                          <a:solidFill>
                            <a:srgbClr val="000000"/>
                          </a:solidFill>
                          <a:latin typeface="+mn-lt"/>
                          <a:cs typeface="Arial"/>
                        </a:rPr>
                        <a:t>Flexible AC Transmission Systems (FACTS) </a:t>
                      </a:r>
                      <a:endParaRPr lang="en-US" sz="1200" dirty="0"/>
                    </a:p>
                    <a:p>
                      <a:pPr marL="177800" lvl="0" indent="-177800" algn="l">
                        <a:lnSpc>
                          <a:spcPct val="100000"/>
                        </a:lnSpc>
                        <a:spcBef>
                          <a:spcPts val="0"/>
                        </a:spcBef>
                        <a:buClr>
                          <a:srgbClr val="000000"/>
                        </a:buClr>
                        <a:buFont typeface="Arial,Sans-Serif"/>
                        <a:buChar char="•"/>
                      </a:pPr>
                      <a:r>
                        <a:rPr lang="en-US" sz="1200" b="0" i="0" u="none" strike="noStrike" baseline="0" noProof="0" dirty="0">
                          <a:solidFill>
                            <a:srgbClr val="000000"/>
                          </a:solidFill>
                          <a:latin typeface="+mn-lt"/>
                          <a:cs typeface="Arial"/>
                        </a:rPr>
                        <a:t>Advanced Metering Infrastructure (AMI) </a:t>
                      </a:r>
                      <a:endParaRPr lang="en-US" sz="1200" dirty="0"/>
                    </a:p>
                    <a:p>
                      <a:pPr marL="177800" lvl="0" indent="-177800" algn="l">
                        <a:lnSpc>
                          <a:spcPct val="100000"/>
                        </a:lnSpc>
                        <a:spcBef>
                          <a:spcPts val="0"/>
                        </a:spcBef>
                        <a:buClr>
                          <a:srgbClr val="000000"/>
                        </a:buClr>
                        <a:buFont typeface="Arial,Sans-Serif"/>
                        <a:buChar char="•"/>
                      </a:pPr>
                      <a:r>
                        <a:rPr lang="en-US" sz="1200" b="0" i="0" u="none" strike="noStrike" baseline="0" noProof="0" dirty="0">
                          <a:solidFill>
                            <a:schemeClr val="tx1"/>
                          </a:solidFill>
                          <a:latin typeface="+mn-lt"/>
                          <a:cs typeface="Arial"/>
                        </a:rPr>
                        <a:t>Digital Twins</a:t>
                      </a:r>
                      <a:endParaRPr lang="en-US" sz="1200" b="0" i="0" u="none" strike="noStrike" baseline="0" noProof="0" dirty="0">
                        <a:solidFill>
                          <a:srgbClr val="000000"/>
                        </a:solidFill>
                        <a:latin typeface="+mn-lt"/>
                        <a:cs typeface="Arial"/>
                      </a:endParaRPr>
                    </a:p>
                  </a:txBody>
                  <a:tcPr anchor="ct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709E">
                        <a:alpha val="40000"/>
                      </a:srgbClr>
                    </a:solidFill>
                  </a:tcPr>
                </a:tc>
                <a:tc>
                  <a:txBody>
                    <a:bodyPr/>
                    <a:lstStyle/>
                    <a:p>
                      <a:pPr marL="177800" marR="0" lvl="0" indent="-177800" algn="l" defTabSz="711200" rtl="0" eaLnBrk="1" fontAlgn="auto" latinLnBrk="0" hangingPunct="1">
                        <a:lnSpc>
                          <a:spcPct val="100000"/>
                        </a:lnSpc>
                        <a:spcBef>
                          <a:spcPts val="0"/>
                        </a:spcBef>
                        <a:spcAft>
                          <a:spcPts val="0"/>
                        </a:spcAft>
                        <a:buClrTx/>
                        <a:buSzTx/>
                        <a:buFont typeface="Arial"/>
                        <a:buChar char="•"/>
                        <a:tabLst/>
                        <a:defRPr/>
                      </a:pPr>
                      <a:r>
                        <a:rPr kumimoji="0" lang="en-US" sz="1200" b="0" i="0" u="none" strike="noStrike" kern="1200" cap="none" spc="0" normalizeH="0" baseline="0" noProof="0" dirty="0">
                          <a:ln>
                            <a:noFill/>
                          </a:ln>
                          <a:solidFill>
                            <a:srgbClr val="000000"/>
                          </a:solidFill>
                          <a:effectLst/>
                          <a:uLnTx/>
                          <a:uFillTx/>
                          <a:latin typeface="+mn-lt"/>
                          <a:ea typeface="+mn-ea"/>
                          <a:cs typeface="+mn-cs"/>
                        </a:rPr>
                        <a:t>New transmission and distribution</a:t>
                      </a:r>
                    </a:p>
                    <a:p>
                      <a:pPr marL="177800" marR="0" lvl="0" indent="-177800" algn="l" defTabSz="711200" rtl="0" eaLnBrk="1" fontAlgn="auto" latinLnBrk="0" hangingPunct="1">
                        <a:lnSpc>
                          <a:spcPct val="100000"/>
                        </a:lnSpc>
                        <a:spcBef>
                          <a:spcPts val="0"/>
                        </a:spcBef>
                        <a:spcAft>
                          <a:spcPts val="0"/>
                        </a:spcAft>
                        <a:buClrTx/>
                        <a:buSzTx/>
                        <a:buFont typeface="Arial"/>
                        <a:buChar char="•"/>
                        <a:tabLst/>
                        <a:defRPr/>
                      </a:pPr>
                      <a:r>
                        <a:rPr kumimoji="0" lang="en-US" sz="1200" b="0" i="0" u="none" strike="noStrike" kern="1200" cap="none" spc="0" normalizeH="0" baseline="0" noProof="0" dirty="0">
                          <a:ln>
                            <a:noFill/>
                          </a:ln>
                          <a:solidFill>
                            <a:srgbClr val="000000"/>
                          </a:solidFill>
                          <a:effectLst/>
                          <a:uLnTx/>
                          <a:uFillTx/>
                          <a:latin typeface="+mn-lt"/>
                          <a:ea typeface="+mn-ea"/>
                          <a:cs typeface="+mn-cs"/>
                        </a:rPr>
                        <a:t>HVDC</a:t>
                      </a:r>
                    </a:p>
                  </a:txBody>
                  <a:tcPr anchor="ct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009BDC">
                        <a:alpha val="40000"/>
                      </a:srgbClr>
                    </a:solidFill>
                  </a:tcPr>
                </a:tc>
                <a:extLst>
                  <a:ext uri="{0D108BD9-81ED-4DB2-BD59-A6C34878D82A}">
                    <a16:rowId xmlns:a16="http://schemas.microsoft.com/office/drawing/2014/main" val="103651934"/>
                  </a:ext>
                </a:extLst>
              </a:tr>
              <a:tr h="401594">
                <a:tc>
                  <a:txBody>
                    <a:bodyPr/>
                    <a:lstStyle/>
                    <a:p>
                      <a:pPr marL="0" lvl="0" indent="0">
                        <a:buNone/>
                      </a:pPr>
                      <a:r>
                        <a:rPr lang="en-US" sz="1200" b="1">
                          <a:solidFill>
                            <a:schemeClr val="tx1"/>
                          </a:solidFill>
                        </a:rPr>
                        <a:t>Time to Deploy</a:t>
                      </a:r>
                    </a:p>
                  </a:txBody>
                  <a:tcPr anchor="ctr">
                    <a:lnT w="3175" cap="flat" cmpd="sng" algn="ctr">
                      <a:solidFill>
                        <a:schemeClr val="tx1"/>
                      </a:solidFill>
                      <a:prstDash val="solid"/>
                      <a:round/>
                      <a:headEnd type="none" w="med" len="med"/>
                      <a:tailEnd type="none" w="med" len="med"/>
                    </a:lnT>
                    <a:lnB w="3174" cap="flat" cmpd="sng" algn="ctr">
                      <a:solidFill>
                        <a:schemeClr val="tx1"/>
                      </a:solidFill>
                      <a:prstDash val="solid"/>
                      <a:round/>
                      <a:headEnd type="none" w="med" len="med"/>
                      <a:tailEnd type="none" w="med" len="med"/>
                    </a:lnB>
                    <a:noFill/>
                  </a:tcPr>
                </a:tc>
                <a:tc>
                  <a:txBody>
                    <a:bodyPr/>
                    <a:lstStyle/>
                    <a:p>
                      <a:pPr marL="177800" lvl="0" indent="-177800">
                        <a:spcBef>
                          <a:spcPts val="0"/>
                        </a:spcBef>
                        <a:buFont typeface="Arial,Sans-Serif"/>
                        <a:buChar char="•"/>
                      </a:pPr>
                      <a:r>
                        <a:rPr lang="en-US" sz="1200" b="0" i="0" u="none" strike="noStrike" noProof="0" dirty="0">
                          <a:solidFill>
                            <a:schemeClr val="tx1"/>
                          </a:solidFill>
                          <a:latin typeface="Arial"/>
                          <a:cs typeface="Arial"/>
                        </a:rPr>
                        <a:t>1-2+ years</a:t>
                      </a:r>
                    </a:p>
                  </a:txBody>
                  <a:tcPr anchor="ctr">
                    <a:lnT w="3175" cap="flat" cmpd="sng" algn="ctr">
                      <a:solidFill>
                        <a:schemeClr val="tx1"/>
                      </a:solidFill>
                      <a:prstDash val="solid"/>
                      <a:round/>
                      <a:headEnd type="none" w="med" len="med"/>
                      <a:tailEnd type="none" w="med" len="med"/>
                    </a:lnT>
                    <a:lnB w="3174" cap="flat" cmpd="sng" algn="ctr">
                      <a:solidFill>
                        <a:schemeClr val="tx1"/>
                      </a:solidFill>
                      <a:prstDash val="solid"/>
                      <a:round/>
                      <a:headEnd type="none" w="med" len="med"/>
                      <a:tailEnd type="none" w="med" len="med"/>
                    </a:lnB>
                    <a:solidFill>
                      <a:srgbClr val="00435D">
                        <a:alpha val="40000"/>
                      </a:srgbClr>
                    </a:solidFill>
                  </a:tcPr>
                </a:tc>
                <a:tc>
                  <a:txBody>
                    <a:bodyPr/>
                    <a:lstStyle/>
                    <a:p>
                      <a:pPr marL="177800" lvl="0" indent="-177800" algn="l">
                        <a:lnSpc>
                          <a:spcPct val="100000"/>
                        </a:lnSpc>
                        <a:spcBef>
                          <a:spcPts val="0"/>
                        </a:spcBef>
                        <a:buFont typeface="Arial,Sans-Serif"/>
                        <a:buChar char="•"/>
                      </a:pPr>
                      <a:r>
                        <a:rPr lang="en-US" sz="1200" b="0" i="0" u="none" strike="noStrike" baseline="0" noProof="0" dirty="0">
                          <a:solidFill>
                            <a:srgbClr val="000000"/>
                          </a:solidFill>
                          <a:latin typeface="Arial"/>
                          <a:cs typeface="Arial"/>
                        </a:rPr>
                        <a:t>1-4+ years</a:t>
                      </a:r>
                    </a:p>
                  </a:txBody>
                  <a:tcPr anchor="ctr">
                    <a:lnT w="3175" cap="flat" cmpd="sng" algn="ctr">
                      <a:solidFill>
                        <a:schemeClr val="tx1"/>
                      </a:solidFill>
                      <a:prstDash val="solid"/>
                      <a:round/>
                      <a:headEnd type="none" w="med" len="med"/>
                      <a:tailEnd type="none" w="med" len="med"/>
                    </a:lnT>
                    <a:lnB w="3174" cap="flat" cmpd="sng" algn="ctr">
                      <a:solidFill>
                        <a:schemeClr val="tx1"/>
                      </a:solidFill>
                      <a:prstDash val="solid"/>
                      <a:round/>
                      <a:headEnd type="none" w="med" len="med"/>
                      <a:tailEnd type="none" w="med" len="med"/>
                    </a:lnB>
                    <a:solidFill>
                      <a:srgbClr val="00709E">
                        <a:alpha val="40000"/>
                      </a:srgbClr>
                    </a:solidFill>
                  </a:tcPr>
                </a:tc>
                <a:tc>
                  <a:txBody>
                    <a:bodyPr/>
                    <a:lstStyle/>
                    <a:p>
                      <a:pPr marL="177800" lvl="0" indent="-177800">
                        <a:spcBef>
                          <a:spcPts val="0"/>
                        </a:spcBef>
                        <a:buFont typeface="Arial"/>
                        <a:buChar char="•"/>
                      </a:pPr>
                      <a:r>
                        <a:rPr lang="en-US" sz="1200" b="0" dirty="0">
                          <a:solidFill>
                            <a:schemeClr val="tx1"/>
                          </a:solidFill>
                        </a:rPr>
                        <a:t>5-15+ years</a:t>
                      </a:r>
                      <a:endParaRPr lang="en-US" dirty="0"/>
                    </a:p>
                  </a:txBody>
                  <a:tcPr anchor="ctr">
                    <a:lnT w="3175" cap="flat" cmpd="sng" algn="ctr">
                      <a:solidFill>
                        <a:schemeClr val="tx1"/>
                      </a:solidFill>
                      <a:prstDash val="solid"/>
                      <a:round/>
                      <a:headEnd type="none" w="med" len="med"/>
                      <a:tailEnd type="none" w="med" len="med"/>
                    </a:lnT>
                    <a:lnB w="3174" cap="flat" cmpd="sng" algn="ctr">
                      <a:solidFill>
                        <a:schemeClr val="tx1"/>
                      </a:solidFill>
                      <a:prstDash val="solid"/>
                      <a:round/>
                      <a:headEnd type="none" w="med" len="med"/>
                      <a:tailEnd type="none" w="med" len="med"/>
                    </a:lnB>
                    <a:solidFill>
                      <a:srgbClr val="009BDC">
                        <a:alpha val="40000"/>
                      </a:srgbClr>
                    </a:solidFill>
                  </a:tcPr>
                </a:tc>
                <a:extLst>
                  <a:ext uri="{0D108BD9-81ED-4DB2-BD59-A6C34878D82A}">
                    <a16:rowId xmlns:a16="http://schemas.microsoft.com/office/drawing/2014/main" val="2650813269"/>
                  </a:ext>
                </a:extLst>
              </a:tr>
              <a:tr h="470746">
                <a:tc>
                  <a:txBody>
                    <a:bodyPr/>
                    <a:lstStyle/>
                    <a:p>
                      <a:pPr marL="0" lvl="0" indent="0">
                        <a:buNone/>
                      </a:pPr>
                      <a:r>
                        <a:rPr lang="en-US" sz="1200" b="1">
                          <a:solidFill>
                            <a:schemeClr val="tx1"/>
                          </a:solidFill>
                        </a:rPr>
                        <a:t>Investment Opportunity</a:t>
                      </a:r>
                      <a:r>
                        <a:rPr lang="en-US" sz="1200" b="0" baseline="30000">
                          <a:solidFill>
                            <a:schemeClr val="tx1"/>
                          </a:solidFill>
                        </a:rPr>
                        <a:t>2</a:t>
                      </a:r>
                    </a:p>
                  </a:txBody>
                  <a:tcPr anchor="ctr">
                    <a:lnT w="3174" cap="flat" cmpd="sng" algn="ctr">
                      <a:solidFill>
                        <a:schemeClr val="tx1"/>
                      </a:solidFill>
                      <a:prstDash val="solid"/>
                      <a:round/>
                      <a:headEnd type="none" w="med" len="med"/>
                      <a:tailEnd type="none" w="med" len="med"/>
                    </a:lnT>
                    <a:lnB w="3174" cap="flat" cmpd="sng" algn="ctr">
                      <a:solidFill>
                        <a:schemeClr val="tx1"/>
                      </a:solidFill>
                      <a:prstDash val="solid"/>
                      <a:round/>
                      <a:headEnd type="none" w="med" len="med"/>
                      <a:tailEnd type="none" w="med" len="med"/>
                    </a:lnB>
                    <a:noFill/>
                  </a:tcPr>
                </a:tc>
                <a:tc>
                  <a:txBody>
                    <a:bodyPr/>
                    <a:lstStyle/>
                    <a:p>
                      <a:pPr marL="177800" lvl="0" indent="-177800">
                        <a:spcBef>
                          <a:spcPts val="0"/>
                        </a:spcBef>
                        <a:buFont typeface="Arial,Sans-Serif"/>
                        <a:buChar char="•"/>
                      </a:pPr>
                      <a:r>
                        <a:rPr lang="en-US" sz="1200" b="0" i="0" u="none" strike="noStrike" kern="1200" cap="none" spc="0" normalizeH="0" baseline="0" noProof="0" dirty="0">
                          <a:ln>
                            <a:noFill/>
                          </a:ln>
                          <a:solidFill>
                            <a:srgbClr val="000000"/>
                          </a:solidFill>
                          <a:effectLst/>
                          <a:uLnTx/>
                          <a:uFillTx/>
                          <a:latin typeface="Arial"/>
                          <a:ea typeface="+mn-ea"/>
                          <a:cs typeface="+mn-cs"/>
                        </a:rPr>
                        <a:t>Estimated $50-$150B+/yr from 2030-2035</a:t>
                      </a:r>
                      <a:r>
                        <a:rPr lang="en-US" sz="1200" b="0" i="0" u="none" strike="noStrike" kern="1200" cap="none" spc="0" normalizeH="0" baseline="30000" noProof="0" dirty="0">
                          <a:ln>
                            <a:noFill/>
                          </a:ln>
                          <a:solidFill>
                            <a:srgbClr val="000000"/>
                          </a:solidFill>
                          <a:effectLst/>
                          <a:uLnTx/>
                          <a:uFillTx/>
                        </a:rPr>
                        <a:t>1 </a:t>
                      </a:r>
                      <a:endParaRPr lang="en-US" sz="1200" b="0" i="0" u="none" strike="noStrike" kern="1200" cap="none" spc="0" normalizeH="0" baseline="0" noProof="0" dirty="0">
                        <a:ln>
                          <a:noFill/>
                        </a:ln>
                        <a:solidFill>
                          <a:srgbClr val="000000"/>
                        </a:solidFill>
                        <a:effectLst/>
                        <a:uLnTx/>
                        <a:uFillTx/>
                        <a:latin typeface="Arial"/>
                        <a:ea typeface="+mn-ea"/>
                        <a:cs typeface="+mn-cs"/>
                      </a:endParaRPr>
                    </a:p>
                    <a:p>
                      <a:pPr marL="177800" lvl="0" indent="-177800">
                        <a:spcBef>
                          <a:spcPts val="0"/>
                        </a:spcBef>
                        <a:buFont typeface="Arial,Sans-Serif"/>
                        <a:buChar char="•"/>
                      </a:pPr>
                      <a:r>
                        <a:rPr lang="en-US" sz="1200" b="0" i="0" u="none" strike="noStrike" kern="1200" cap="none" spc="0" normalizeH="0" baseline="0" noProof="0" dirty="0">
                          <a:ln>
                            <a:noFill/>
                          </a:ln>
                          <a:solidFill>
                            <a:srgbClr val="000000"/>
                          </a:solidFill>
                          <a:effectLst/>
                          <a:uLnTx/>
                          <a:uFillTx/>
                          <a:latin typeface="Arial"/>
                          <a:ea typeface="+mn-ea"/>
                          <a:cs typeface="+mn-cs"/>
                        </a:rPr>
                        <a:t>Systems savings potential of $150B+ by 2035</a:t>
                      </a:r>
                      <a:endParaRPr lang="en-US" sz="1200" b="0" i="0" u="none" strike="noStrike" noProof="0" dirty="0">
                        <a:solidFill>
                          <a:schemeClr val="tx1"/>
                        </a:solidFill>
                        <a:latin typeface="Arial"/>
                        <a:cs typeface="Arial"/>
                      </a:endParaRPr>
                    </a:p>
                  </a:txBody>
                  <a:tcPr marR="45720" anchor="ctr">
                    <a:lnT w="3174" cap="flat" cmpd="sng" algn="ctr">
                      <a:solidFill>
                        <a:schemeClr val="tx1"/>
                      </a:solidFill>
                      <a:prstDash val="solid"/>
                      <a:round/>
                      <a:headEnd type="none" w="med" len="med"/>
                      <a:tailEnd type="none" w="med" len="med"/>
                    </a:lnT>
                    <a:lnB w="3174" cap="flat" cmpd="sng" algn="ctr">
                      <a:solidFill>
                        <a:schemeClr val="tx1"/>
                      </a:solidFill>
                      <a:prstDash val="solid"/>
                      <a:round/>
                      <a:headEnd type="none" w="med" len="med"/>
                      <a:tailEnd type="none" w="med" len="med"/>
                    </a:lnB>
                    <a:solidFill>
                      <a:srgbClr val="00435D">
                        <a:alpha val="40000"/>
                      </a:srgbClr>
                    </a:solidFill>
                  </a:tcPr>
                </a:tc>
                <a:tc>
                  <a:txBody>
                    <a:bodyPr/>
                    <a:lstStyle/>
                    <a:p>
                      <a:pPr marL="177800" lvl="0" indent="-177800" algn="l">
                        <a:lnSpc>
                          <a:spcPct val="100000"/>
                        </a:lnSpc>
                        <a:spcBef>
                          <a:spcPts val="0"/>
                        </a:spcBef>
                        <a:buFont typeface="Arial,Sans-Serif"/>
                        <a:buChar char="•"/>
                      </a:pPr>
                      <a:r>
                        <a:rPr kumimoji="0" lang="en-US" sz="1200" b="0" i="0" u="none" strike="noStrike" kern="1200" cap="none" spc="0" normalizeH="0" baseline="0" noProof="0" dirty="0">
                          <a:ln>
                            <a:noFill/>
                          </a:ln>
                          <a:solidFill>
                            <a:srgbClr val="000000"/>
                          </a:solidFill>
                          <a:effectLst/>
                          <a:uLnTx/>
                          <a:uFillTx/>
                          <a:latin typeface="Arial"/>
                          <a:ea typeface="+mn-ea"/>
                          <a:cs typeface="+mn-cs"/>
                        </a:rPr>
                        <a:t>Estimated $</a:t>
                      </a:r>
                      <a:r>
                        <a:rPr lang="en-US" sz="1200" b="0" i="0" u="none" strike="noStrike" kern="1200" cap="none" spc="0" normalizeH="0" baseline="0" noProof="0" dirty="0">
                          <a:ln>
                            <a:noFill/>
                          </a:ln>
                          <a:solidFill>
                            <a:srgbClr val="000000"/>
                          </a:solidFill>
                          <a:effectLst/>
                          <a:uLnTx/>
                          <a:uFillTx/>
                          <a:latin typeface="Arial"/>
                          <a:ea typeface="+mn-ea"/>
                          <a:cs typeface="+mn-cs"/>
                        </a:rPr>
                        <a:t>200B-</a:t>
                      </a:r>
                      <a:r>
                        <a:rPr kumimoji="0" lang="en-US" sz="1200" b="0" i="0" u="none" strike="noStrike" kern="1200" cap="none" spc="0" normalizeH="0" baseline="0" noProof="0" dirty="0">
                          <a:ln>
                            <a:noFill/>
                          </a:ln>
                          <a:solidFill>
                            <a:srgbClr val="000000"/>
                          </a:solidFill>
                          <a:effectLst/>
                          <a:uLnTx/>
                          <a:uFillTx/>
                          <a:latin typeface="Arial"/>
                          <a:ea typeface="+mn-ea"/>
                          <a:cs typeface="+mn-cs"/>
                        </a:rPr>
                        <a:t>$</a:t>
                      </a:r>
                      <a:r>
                        <a:rPr lang="en-US" sz="1200" b="0" i="0" u="none" strike="noStrike" kern="1200" cap="none" spc="0" normalizeH="0" baseline="0" noProof="0" dirty="0">
                          <a:ln>
                            <a:noFill/>
                          </a:ln>
                          <a:solidFill>
                            <a:srgbClr val="000000"/>
                          </a:solidFill>
                          <a:effectLst/>
                          <a:uLnTx/>
                          <a:uFillTx/>
                          <a:latin typeface="Arial"/>
                          <a:ea typeface="+mn-ea"/>
                          <a:cs typeface="+mn-cs"/>
                        </a:rPr>
                        <a:t>400B+/yr </a:t>
                      </a:r>
                      <a:r>
                        <a:rPr kumimoji="0" lang="en-US" sz="1200" b="0" i="0" u="none" strike="noStrike" kern="1200" cap="none" spc="0" normalizeH="0" baseline="0" noProof="0" dirty="0">
                          <a:ln>
                            <a:noFill/>
                          </a:ln>
                          <a:solidFill>
                            <a:srgbClr val="000000"/>
                          </a:solidFill>
                          <a:effectLst/>
                          <a:uLnTx/>
                          <a:uFillTx/>
                          <a:latin typeface="Arial"/>
                          <a:ea typeface="+mn-ea"/>
                          <a:cs typeface="+mn-cs"/>
                        </a:rPr>
                        <a:t>from </a:t>
                      </a:r>
                      <a:r>
                        <a:rPr lang="en-US" sz="1200" b="0" i="0" u="none" strike="noStrike" kern="1200" cap="none" spc="0" normalizeH="0" baseline="0" noProof="0" dirty="0">
                          <a:ln>
                            <a:noFill/>
                          </a:ln>
                          <a:solidFill>
                            <a:srgbClr val="000000"/>
                          </a:solidFill>
                          <a:effectLst/>
                          <a:uLnTx/>
                          <a:uFillTx/>
                          <a:latin typeface="Arial"/>
                          <a:ea typeface="+mn-ea"/>
                          <a:cs typeface="+mn-cs"/>
                        </a:rPr>
                        <a:t>2030-2035</a:t>
                      </a:r>
                    </a:p>
                  </a:txBody>
                  <a:tcPr anchor="ctr">
                    <a:lnT w="3174" cap="flat" cmpd="sng" algn="ctr">
                      <a:solidFill>
                        <a:schemeClr val="tx1"/>
                      </a:solidFill>
                      <a:prstDash val="solid"/>
                      <a:round/>
                      <a:headEnd type="none" w="med" len="med"/>
                      <a:tailEnd type="none" w="med" len="med"/>
                    </a:lnT>
                    <a:lnB w="3174" cap="flat" cmpd="sng" algn="ctr">
                      <a:solidFill>
                        <a:schemeClr val="tx1"/>
                      </a:solidFill>
                      <a:prstDash val="solid"/>
                      <a:round/>
                      <a:headEnd type="none" w="med" len="med"/>
                      <a:tailEnd type="none" w="med" len="med"/>
                    </a:lnB>
                    <a:solidFill>
                      <a:srgbClr val="00709E">
                        <a:alpha val="40000"/>
                      </a:srgbClr>
                    </a:solidFill>
                  </a:tcPr>
                </a:tc>
                <a:tc>
                  <a:txBody>
                    <a:bodyPr/>
                    <a:lstStyle/>
                    <a:p>
                      <a:pPr marL="177800" lvl="0" indent="-177800">
                        <a:spcBef>
                          <a:spcPts val="0"/>
                        </a:spcBef>
                        <a:buFont typeface="Arial"/>
                        <a:buChar char="•"/>
                      </a:pPr>
                      <a:r>
                        <a:rPr lang="en-US" sz="1200" b="0" dirty="0">
                          <a:solidFill>
                            <a:schemeClr val="tx1"/>
                          </a:solidFill>
                        </a:rPr>
                        <a:t>Estimated $200B+/yr from 2030-2035</a:t>
                      </a:r>
                      <a:endParaRPr lang="en-US" dirty="0"/>
                    </a:p>
                  </a:txBody>
                  <a:tcPr anchor="ctr">
                    <a:lnT w="3174" cap="flat" cmpd="sng" algn="ctr">
                      <a:solidFill>
                        <a:schemeClr val="tx1"/>
                      </a:solidFill>
                      <a:prstDash val="solid"/>
                      <a:round/>
                      <a:headEnd type="none" w="med" len="med"/>
                      <a:tailEnd type="none" w="med" len="med"/>
                    </a:lnT>
                    <a:lnB w="3174" cap="flat" cmpd="sng" algn="ctr">
                      <a:solidFill>
                        <a:schemeClr val="tx1"/>
                      </a:solidFill>
                      <a:prstDash val="solid"/>
                      <a:round/>
                      <a:headEnd type="none" w="med" len="med"/>
                      <a:tailEnd type="none" w="med" len="med"/>
                    </a:lnB>
                    <a:solidFill>
                      <a:srgbClr val="009BDC">
                        <a:alpha val="40000"/>
                      </a:srgbClr>
                    </a:solidFill>
                  </a:tcPr>
                </a:tc>
                <a:extLst>
                  <a:ext uri="{0D108BD9-81ED-4DB2-BD59-A6C34878D82A}">
                    <a16:rowId xmlns:a16="http://schemas.microsoft.com/office/drawing/2014/main" val="1401167549"/>
                  </a:ext>
                </a:extLst>
              </a:tr>
              <a:tr h="537981">
                <a:tc>
                  <a:txBody>
                    <a:bodyPr/>
                    <a:lstStyle/>
                    <a:p>
                      <a:pPr marL="0" lvl="0" indent="0">
                        <a:buNone/>
                      </a:pPr>
                      <a:r>
                        <a:rPr lang="en-US" sz="1200" b="1">
                          <a:solidFill>
                            <a:schemeClr val="tx1"/>
                          </a:solidFill>
                        </a:rPr>
                        <a:t>Key Policy Levers</a:t>
                      </a:r>
                      <a:endParaRPr lang="en-US"/>
                    </a:p>
                  </a:txBody>
                  <a:tcPr anchor="ctr">
                    <a:lnT w="3174" cap="flat" cmpd="sng" algn="ctr">
                      <a:solidFill>
                        <a:schemeClr val="tx1"/>
                      </a:solidFill>
                      <a:prstDash val="solid"/>
                      <a:round/>
                      <a:headEnd type="none" w="med" len="med"/>
                      <a:tailEnd type="none" w="med" len="med"/>
                    </a:lnT>
                    <a:lnB w="3174">
                      <a:solidFill>
                        <a:schemeClr val="tx1"/>
                      </a:solidFill>
                    </a:lnB>
                    <a:noFill/>
                  </a:tcPr>
                </a:tc>
                <a:tc>
                  <a:txBody>
                    <a:bodyPr/>
                    <a:lstStyle/>
                    <a:p>
                      <a:pPr marL="177800" lvl="0" indent="-177800">
                        <a:spcBef>
                          <a:spcPts val="0"/>
                        </a:spcBef>
                        <a:buFont typeface="Arial,Sans-Serif"/>
                        <a:buChar char="•"/>
                      </a:pPr>
                      <a:r>
                        <a:rPr lang="en-US" sz="1200" b="0" i="0" u="none" strike="noStrike" kern="1200" cap="none" spc="0" normalizeH="0" baseline="0" noProof="0" dirty="0">
                          <a:ln>
                            <a:noFill/>
                          </a:ln>
                          <a:solidFill>
                            <a:srgbClr val="000000"/>
                          </a:solidFill>
                          <a:effectLst/>
                          <a:uLnTx/>
                          <a:uFillTx/>
                          <a:latin typeface="Arial"/>
                          <a:ea typeface="+mn-ea"/>
                          <a:cs typeface="+mn-cs"/>
                        </a:rPr>
                        <a:t>Performance based regulation reform</a:t>
                      </a:r>
                      <a:endParaRPr lang="en-US" dirty="0"/>
                    </a:p>
                    <a:p>
                      <a:pPr marL="177800" lvl="0" indent="-177800">
                        <a:spcBef>
                          <a:spcPts val="0"/>
                        </a:spcBef>
                        <a:buFont typeface="Arial,Sans-Serif"/>
                        <a:buChar char="•"/>
                      </a:pPr>
                      <a:r>
                        <a:rPr lang="en-US" sz="1200" b="0" i="0" u="none" strike="noStrike" kern="1200" cap="none" spc="0" normalizeH="0" baseline="0" noProof="0" dirty="0">
                          <a:ln>
                            <a:noFill/>
                          </a:ln>
                          <a:solidFill>
                            <a:srgbClr val="000000"/>
                          </a:solidFill>
                          <a:effectLst/>
                          <a:uLnTx/>
                          <a:uFillTx/>
                          <a:latin typeface="Arial"/>
                          <a:ea typeface="+mn-ea"/>
                          <a:cs typeface="+mn-cs"/>
                        </a:rPr>
                        <a:t>DER aggregation reform, NWA incentives</a:t>
                      </a:r>
                      <a:endParaRPr lang="en-US" sz="1200" b="0" i="0" u="none" strike="noStrike" noProof="0" dirty="0">
                        <a:solidFill>
                          <a:schemeClr val="tx1"/>
                        </a:solidFill>
                        <a:latin typeface="Arial"/>
                        <a:cs typeface="Arial"/>
                      </a:endParaRPr>
                    </a:p>
                  </a:txBody>
                  <a:tcPr anchor="ctr">
                    <a:lnT w="3174" cap="flat" cmpd="sng" algn="ctr">
                      <a:solidFill>
                        <a:schemeClr val="tx1"/>
                      </a:solidFill>
                      <a:prstDash val="solid"/>
                      <a:round/>
                      <a:headEnd type="none" w="med" len="med"/>
                      <a:tailEnd type="none" w="med" len="med"/>
                    </a:lnT>
                    <a:lnB w="3174">
                      <a:solidFill>
                        <a:schemeClr val="tx1"/>
                      </a:solidFill>
                    </a:lnB>
                    <a:solidFill>
                      <a:srgbClr val="00435D">
                        <a:alpha val="40000"/>
                      </a:srgbClr>
                    </a:solidFill>
                  </a:tcPr>
                </a:tc>
                <a:tc>
                  <a:txBody>
                    <a:bodyPr/>
                    <a:lstStyle/>
                    <a:p>
                      <a:pPr marL="177800" lvl="0" indent="-177800">
                        <a:spcBef>
                          <a:spcPts val="0"/>
                        </a:spcBef>
                        <a:buFont typeface="Arial"/>
                        <a:buChar char="•"/>
                      </a:pPr>
                      <a:r>
                        <a:rPr lang="en-US" sz="1200" b="0" i="0" u="none" strike="noStrike" kern="1200" cap="none" spc="0" normalizeH="0" baseline="0" noProof="0" dirty="0">
                          <a:ln>
                            <a:noFill/>
                          </a:ln>
                          <a:solidFill>
                            <a:srgbClr val="000000"/>
                          </a:solidFill>
                          <a:effectLst/>
                          <a:uLnTx/>
                          <a:uFillTx/>
                          <a:latin typeface="Arial"/>
                          <a:ea typeface="+mn-ea"/>
                          <a:cs typeface="+mn-cs"/>
                        </a:rPr>
                        <a:t>Smart grid grants and incentive programs</a:t>
                      </a:r>
                      <a:endParaRPr lang="en-US" dirty="0"/>
                    </a:p>
                    <a:p>
                      <a:pPr marL="177800" lvl="0" indent="-177800">
                        <a:spcBef>
                          <a:spcPts val="0"/>
                        </a:spcBef>
                        <a:buFont typeface="Arial"/>
                        <a:buChar char="•"/>
                      </a:pPr>
                      <a:r>
                        <a:rPr lang="en-US" sz="1200" b="0" i="0" u="none" strike="noStrike" kern="1200" cap="none" spc="0" normalizeH="0" baseline="0" noProof="0" dirty="0">
                          <a:ln>
                            <a:noFill/>
                          </a:ln>
                          <a:solidFill>
                            <a:srgbClr val="000000"/>
                          </a:solidFill>
                          <a:effectLst/>
                          <a:uLnTx/>
                          <a:uFillTx/>
                          <a:latin typeface="Arial"/>
                          <a:ea typeface="+mn-ea"/>
                          <a:cs typeface="+mn-cs"/>
                        </a:rPr>
                        <a:t>Cap and floor and depreciation schemes</a:t>
                      </a:r>
                      <a:endParaRPr lang="en-US" sz="1200" dirty="0">
                        <a:solidFill>
                          <a:schemeClr val="tx1"/>
                        </a:solidFill>
                      </a:endParaRPr>
                    </a:p>
                  </a:txBody>
                  <a:tcPr anchor="ctr">
                    <a:lnT w="3174" cap="flat" cmpd="sng" algn="ctr">
                      <a:solidFill>
                        <a:schemeClr val="tx1"/>
                      </a:solidFill>
                      <a:prstDash val="solid"/>
                      <a:round/>
                      <a:headEnd type="none" w="med" len="med"/>
                      <a:tailEnd type="none" w="med" len="med"/>
                    </a:lnT>
                    <a:lnB w="3174">
                      <a:solidFill>
                        <a:schemeClr val="tx1"/>
                      </a:solidFill>
                    </a:lnB>
                    <a:solidFill>
                      <a:srgbClr val="00709E">
                        <a:alpha val="40000"/>
                      </a:srgbClr>
                    </a:solidFill>
                  </a:tcPr>
                </a:tc>
                <a:tc>
                  <a:txBody>
                    <a:bodyPr/>
                    <a:lstStyle/>
                    <a:p>
                      <a:pPr marL="177800" lvl="0" indent="-177800">
                        <a:spcBef>
                          <a:spcPts val="0"/>
                        </a:spcBef>
                        <a:buFont typeface="Arial"/>
                        <a:buChar char="•"/>
                      </a:pPr>
                      <a:r>
                        <a:rPr lang="en-US" sz="1200" dirty="0">
                          <a:solidFill>
                            <a:schemeClr val="tx1"/>
                          </a:solidFill>
                        </a:rPr>
                        <a:t>Regional/interregional transmission planning</a:t>
                      </a:r>
                      <a:endParaRPr lang="en-US" dirty="0"/>
                    </a:p>
                    <a:p>
                      <a:pPr marL="177800" lvl="0" indent="-177800">
                        <a:spcBef>
                          <a:spcPts val="0"/>
                        </a:spcBef>
                        <a:buFont typeface="Arial"/>
                        <a:buChar char="•"/>
                      </a:pPr>
                      <a:r>
                        <a:rPr lang="en-US" sz="1200" dirty="0">
                          <a:solidFill>
                            <a:schemeClr val="tx1"/>
                          </a:solidFill>
                        </a:rPr>
                        <a:t>Permitting, siting, and queue reform</a:t>
                      </a:r>
                      <a:endParaRPr lang="en-US" dirty="0">
                        <a:solidFill>
                          <a:schemeClr val="tx1"/>
                        </a:solidFill>
                      </a:endParaRPr>
                    </a:p>
                  </a:txBody>
                  <a:tcPr anchor="ctr">
                    <a:lnT w="3174" cap="flat" cmpd="sng" algn="ctr">
                      <a:solidFill>
                        <a:schemeClr val="tx1"/>
                      </a:solidFill>
                      <a:prstDash val="solid"/>
                      <a:round/>
                      <a:headEnd type="none" w="med" len="med"/>
                      <a:tailEnd type="none" w="med" len="med"/>
                    </a:lnT>
                    <a:lnB w="3174" cap="flat" cmpd="sng" algn="ctr">
                      <a:solidFill>
                        <a:schemeClr val="tx1"/>
                      </a:solidFill>
                      <a:prstDash val="solid"/>
                      <a:round/>
                      <a:headEnd type="none" w="med" len="med"/>
                      <a:tailEnd type="none" w="med" len="med"/>
                    </a:lnB>
                    <a:solidFill>
                      <a:srgbClr val="009BDC">
                        <a:alpha val="40000"/>
                      </a:srgbClr>
                    </a:solidFill>
                  </a:tcPr>
                </a:tc>
                <a:extLst>
                  <a:ext uri="{0D108BD9-81ED-4DB2-BD59-A6C34878D82A}">
                    <a16:rowId xmlns:a16="http://schemas.microsoft.com/office/drawing/2014/main" val="2375009028"/>
                  </a:ext>
                </a:extLst>
              </a:tr>
            </a:tbl>
          </a:graphicData>
        </a:graphic>
      </p:graphicFrame>
      <p:sp>
        <p:nvSpPr>
          <p:cNvPr id="6" name="Title 5">
            <a:extLst>
              <a:ext uri="{FF2B5EF4-FFF2-40B4-BE49-F238E27FC236}">
                <a16:creationId xmlns:a16="http://schemas.microsoft.com/office/drawing/2014/main" id="{F2FE2A83-8861-FAAC-9DDE-DA03474E153D}"/>
              </a:ext>
            </a:extLst>
          </p:cNvPr>
          <p:cNvSpPr>
            <a:spLocks noGrp="1"/>
          </p:cNvSpPr>
          <p:nvPr>
            <p:ph type="title"/>
          </p:nvPr>
        </p:nvSpPr>
        <p:spPr/>
        <p:txBody>
          <a:bodyPr vert="horz" wrap="square" lIns="91440" tIns="0" rIns="91440" bIns="0" anchor="t">
            <a:noAutofit/>
          </a:bodyPr>
          <a:lstStyle/>
          <a:p>
            <a:r>
              <a:rPr lang="en-US" dirty="0">
                <a:solidFill>
                  <a:srgbClr val="000000"/>
                </a:solidFill>
                <a:latin typeface="Arial"/>
                <a:cs typeface="Arial"/>
              </a:rPr>
              <a:t>Optimizing, modernizing, and expanding will upgrade insufficient </a:t>
            </a:r>
            <a:r>
              <a:rPr lang="en-US" b="1" i="0" dirty="0">
                <a:solidFill>
                  <a:srgbClr val="000000"/>
                </a:solidFill>
                <a:effectLst/>
                <a:latin typeface="Arial"/>
                <a:cs typeface="Arial"/>
              </a:rPr>
              <a:t>and </a:t>
            </a:r>
            <a:r>
              <a:rPr lang="en-US" dirty="0">
                <a:solidFill>
                  <a:srgbClr val="000000"/>
                </a:solidFill>
                <a:latin typeface="Arial"/>
                <a:cs typeface="Arial"/>
              </a:rPr>
              <a:t>aging infrastructure into a resilient, intelligent </a:t>
            </a:r>
            <a:r>
              <a:rPr lang="en-US" b="1" i="0" dirty="0">
                <a:solidFill>
                  <a:srgbClr val="000000"/>
                </a:solidFill>
                <a:effectLst/>
                <a:latin typeface="Arial"/>
                <a:cs typeface="Arial"/>
              </a:rPr>
              <a:t>grid </a:t>
            </a:r>
            <a:r>
              <a:rPr lang="en-US" dirty="0">
                <a:solidFill>
                  <a:srgbClr val="000000"/>
                </a:solidFill>
                <a:latin typeface="Arial"/>
                <a:cs typeface="Arial"/>
              </a:rPr>
              <a:t>ecosystem</a:t>
            </a:r>
            <a:endParaRPr lang="en-US" b="0" dirty="0">
              <a:solidFill>
                <a:srgbClr val="000000"/>
              </a:solidFill>
              <a:latin typeface="Arial"/>
              <a:cs typeface="Arial"/>
            </a:endParaRPr>
          </a:p>
        </p:txBody>
      </p:sp>
      <p:pic>
        <p:nvPicPr>
          <p:cNvPr id="17" name="Graphic 16" descr="Network with solid fill">
            <a:extLst>
              <a:ext uri="{FF2B5EF4-FFF2-40B4-BE49-F238E27FC236}">
                <a16:creationId xmlns:a16="http://schemas.microsoft.com/office/drawing/2014/main" id="{1FBE4394-0D2A-20AD-C146-7C3D56445C93}"/>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921419" y="1571386"/>
            <a:ext cx="442686" cy="442686"/>
          </a:xfrm>
          <a:prstGeom prst="rect">
            <a:avLst/>
          </a:prstGeom>
        </p:spPr>
      </p:pic>
      <p:sp>
        <p:nvSpPr>
          <p:cNvPr id="2" name="btfpNotesBox962619">
            <a:extLst>
              <a:ext uri="{FF2B5EF4-FFF2-40B4-BE49-F238E27FC236}">
                <a16:creationId xmlns:a16="http://schemas.microsoft.com/office/drawing/2014/main" id="{4E92AE6A-737C-086A-78D0-F75600133442}"/>
              </a:ext>
            </a:extLst>
          </p:cNvPr>
          <p:cNvSpPr txBox="1"/>
          <p:nvPr/>
        </p:nvSpPr>
        <p:spPr bwMode="gray">
          <a:xfrm>
            <a:off x="330200" y="5768049"/>
            <a:ext cx="9251122" cy="861774"/>
          </a:xfrm>
          <a:prstGeom prst="rect">
            <a:avLst/>
          </a:prstGeom>
          <a:noFill/>
        </p:spPr>
        <p:txBody>
          <a:bodyPr vert="horz" wrap="square" lIns="0" tIns="0" rIns="0" bIns="0" rtlCol="0" anchor="b">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en-US" sz="800" baseline="30000" dirty="0">
                <a:cs typeface="Arial"/>
              </a:rPr>
              <a:t>1</a:t>
            </a:r>
            <a:r>
              <a:rPr lang="en-US" sz="800" dirty="0">
                <a:cs typeface="Arial"/>
              </a:rPr>
              <a:t>The capital profile indicated is relative and intended to reflect the grid capital investment.</a:t>
            </a:r>
            <a:r>
              <a:rPr lang="en-US" sz="800" baseline="30000" dirty="0">
                <a:cs typeface="Arial"/>
              </a:rPr>
              <a:t> 2</a:t>
            </a:r>
            <a:r>
              <a:rPr lang="en-US" sz="800" dirty="0">
                <a:cs typeface="Arial"/>
              </a:rPr>
              <a:t>Investment opportunity is global and based on projected investments for highlighted solutions as defined in each solution area, supplemented by World Energy Investment 2025-2026 reports aligned to STEPS 2030 and BNEF NZE and ETS scenarios. Grid expansion is driven significantly by net-new wires (transmission &amp; distribution); modernize &amp; harden the core includes IEA’s Power segment of battery storage; the optimize range includes grid orchestration software and a subset of end-use related charging infrastructure, with savings potential reflecting estimated grid value from demand flexibility.</a:t>
            </a:r>
            <a:r>
              <a:rPr lang="en-US" sz="800" baseline="30000" dirty="0">
                <a:cs typeface="Arial"/>
              </a:rPr>
              <a:t> </a:t>
            </a:r>
            <a:r>
              <a:rPr lang="en-US" sz="800" dirty="0"/>
              <a:t>Sources: </a:t>
            </a:r>
            <a:r>
              <a:rPr lang="en-US" sz="800" dirty="0">
                <a:hlinkClick r:id="rId8"/>
              </a:rPr>
              <a:t>Building the future transmission grid</a:t>
            </a:r>
            <a:r>
              <a:rPr lang="en-US" sz="800" dirty="0"/>
              <a:t> (IEA, 2025); </a:t>
            </a:r>
            <a:r>
              <a:rPr lang="en-US" sz="800" dirty="0">
                <a:hlinkClick r:id="rId9"/>
              </a:rPr>
              <a:t>World Energy Investment</a:t>
            </a:r>
            <a:r>
              <a:rPr lang="en-US" sz="800" dirty="0"/>
              <a:t> (IEA, 2026); </a:t>
            </a:r>
            <a:r>
              <a:rPr lang="en-US" sz="800" dirty="0">
                <a:hlinkClick r:id="rId10"/>
              </a:rPr>
              <a:t>World Energy Investment</a:t>
            </a:r>
            <a:r>
              <a:rPr lang="en-US" sz="800" dirty="0"/>
              <a:t> (IEA, 2025); </a:t>
            </a:r>
            <a:r>
              <a:rPr lang="en-US" sz="800" dirty="0">
                <a:hlinkClick r:id="rId11"/>
              </a:rPr>
              <a:t>Electricity 2026 </a:t>
            </a:r>
            <a:r>
              <a:rPr lang="en-US" sz="800" dirty="0"/>
              <a:t>(IEA, 2026); </a:t>
            </a:r>
            <a:r>
              <a:rPr lang="en-US" sz="800" dirty="0">
                <a:hlinkClick r:id="rId12"/>
              </a:rPr>
              <a:t>Energy storage enters the 100 gigawatt era</a:t>
            </a:r>
            <a:r>
              <a:rPr lang="en-US" sz="800" dirty="0"/>
              <a:t> (BNEF, 2026); </a:t>
            </a:r>
            <a:r>
              <a:rPr lang="en-US" sz="800" dirty="0">
                <a:hlinkClick r:id="rId13"/>
              </a:rPr>
              <a:t>Electric Vehicle Outlook</a:t>
            </a:r>
            <a:r>
              <a:rPr lang="en-US" sz="800" dirty="0"/>
              <a:t> (BNEF, 2026); </a:t>
            </a:r>
            <a:r>
              <a:rPr lang="en-US" sz="800" dirty="0">
                <a:hlinkClick r:id="rId14"/>
              </a:rPr>
              <a:t>The Value of Demand Flexibility</a:t>
            </a:r>
            <a:r>
              <a:rPr lang="en-US" sz="800" dirty="0"/>
              <a:t> (IEA, 2025); </a:t>
            </a:r>
            <a:r>
              <a:rPr lang="en-US" sz="800" dirty="0">
                <a:hlinkClick r:id="rId15"/>
              </a:rPr>
              <a:t>Building grids faster</a:t>
            </a:r>
            <a:r>
              <a:rPr lang="en-US" sz="800" dirty="0"/>
              <a:t> (Energy Transitions Commission, 2024); </a:t>
            </a:r>
            <a:r>
              <a:rPr lang="en-US" sz="800" dirty="0">
                <a:hlinkClick r:id="rId16"/>
              </a:rPr>
              <a:t>Electricity Grids and Secure Electricity Transitions</a:t>
            </a:r>
            <a:r>
              <a:rPr lang="en-US" sz="800" dirty="0"/>
              <a:t> (IEA, 2023).</a:t>
            </a:r>
            <a:endParaRPr lang="en-US" sz="800" dirty="0">
              <a:cs typeface="Arial"/>
            </a:endParaRPr>
          </a:p>
          <a:p>
            <a:pPr>
              <a:defRPr/>
            </a:pPr>
            <a:r>
              <a:rPr lang="en-US" sz="800" dirty="0"/>
              <a:t>Credit: Dominica Wambold, Ariela Farchi, </a:t>
            </a:r>
            <a:r>
              <a:rPr lang="en-US" sz="800" dirty="0">
                <a:solidFill>
                  <a:srgbClr val="000000"/>
                </a:solidFill>
              </a:rPr>
              <a:t>and </a:t>
            </a:r>
            <a:r>
              <a:rPr lang="en-US" sz="800" dirty="0">
                <a:solidFill>
                  <a:srgbClr val="000000"/>
                </a:solidFill>
                <a:hlinkClick r:id="rId17"/>
              </a:rPr>
              <a:t>Gernot Wagner</a:t>
            </a:r>
            <a:r>
              <a:rPr lang="en-US" sz="800" dirty="0">
                <a:solidFill>
                  <a:srgbClr val="000000"/>
                </a:solidFill>
              </a:rPr>
              <a:t>. </a:t>
            </a:r>
            <a:r>
              <a:rPr lang="en-US" sz="800" dirty="0">
                <a:hlinkClick r:id="rId18"/>
              </a:rPr>
              <a:t>Share with attribution</a:t>
            </a:r>
            <a:r>
              <a:rPr lang="en-US" sz="800" dirty="0">
                <a:solidFill>
                  <a:srgbClr val="000000"/>
                </a:solidFill>
              </a:rPr>
              <a:t>: Wagner </a:t>
            </a:r>
            <a:r>
              <a:rPr lang="en-US" sz="800" i="1" dirty="0">
                <a:solidFill>
                  <a:srgbClr val="000000"/>
                </a:solidFill>
              </a:rPr>
              <a:t>et al. </a:t>
            </a:r>
            <a:r>
              <a:rPr lang="en-US" sz="800" dirty="0">
                <a:solidFill>
                  <a:srgbClr val="000000"/>
                </a:solidFill>
              </a:rPr>
              <a:t>“Powering Grids,” Columbia Business School Climate Knowledge Initiative (29 October 2026).</a:t>
            </a:r>
            <a:endParaRPr lang="en-US" sz="800" dirty="0">
              <a:latin typeface="Arial" panose="020B0604020202020204" pitchFamily="34" charset="0"/>
              <a:cs typeface="Arial" panose="020B0604020202020204" pitchFamily="34" charset="0"/>
            </a:endParaRPr>
          </a:p>
        </p:txBody>
      </p:sp>
      <p:pic>
        <p:nvPicPr>
          <p:cNvPr id="5" name="Graphic 4" descr="Gears with solid fill">
            <a:extLst>
              <a:ext uri="{FF2B5EF4-FFF2-40B4-BE49-F238E27FC236}">
                <a16:creationId xmlns:a16="http://schemas.microsoft.com/office/drawing/2014/main" id="{1FF46F3F-2248-7625-DEC7-123ABFBB56DD}"/>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5286818" y="1575229"/>
            <a:ext cx="460664" cy="460664"/>
          </a:xfrm>
          <a:prstGeom prst="rect">
            <a:avLst/>
          </a:prstGeom>
        </p:spPr>
      </p:pic>
      <p:pic>
        <p:nvPicPr>
          <p:cNvPr id="8" name="Graphic 7" descr="Electric Tower outline">
            <a:extLst>
              <a:ext uri="{FF2B5EF4-FFF2-40B4-BE49-F238E27FC236}">
                <a16:creationId xmlns:a16="http://schemas.microsoft.com/office/drawing/2014/main" id="{BA5D97E0-E845-B1CA-65E9-5E3B223B8CA8}"/>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8699754" y="1552336"/>
            <a:ext cx="460664" cy="460664"/>
          </a:xfrm>
          <a:prstGeom prst="rect">
            <a:avLst/>
          </a:prstGeom>
        </p:spPr>
      </p:pic>
      <p:sp>
        <p:nvSpPr>
          <p:cNvPr id="3" name="Pentagon 2">
            <a:extLst>
              <a:ext uri="{FF2B5EF4-FFF2-40B4-BE49-F238E27FC236}">
                <a16:creationId xmlns:a16="http://schemas.microsoft.com/office/drawing/2014/main" id="{2826A8D0-C4E3-DD53-D580-C0F31131E5B0}"/>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11" name="Chevron 10">
            <a:extLst>
              <a:ext uri="{FF2B5EF4-FFF2-40B4-BE49-F238E27FC236}">
                <a16:creationId xmlns:a16="http://schemas.microsoft.com/office/drawing/2014/main" id="{ED6DC470-526E-1E49-9778-AEC0F705BC6B}"/>
              </a:ext>
            </a:extLst>
          </p:cNvPr>
          <p:cNvSpPr/>
          <p:nvPr/>
        </p:nvSpPr>
        <p:spPr>
          <a:xfrm>
            <a:off x="1690648" y="0"/>
            <a:ext cx="1788983" cy="288356"/>
          </a:xfrm>
          <a:prstGeom prst="chevron">
            <a:avLst/>
          </a:prstGeom>
          <a:solidFill>
            <a:srgbClr val="00435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Optimize</a:t>
            </a:r>
          </a:p>
        </p:txBody>
      </p:sp>
      <p:sp>
        <p:nvSpPr>
          <p:cNvPr id="12" name="Chevron 11">
            <a:extLst>
              <a:ext uri="{FF2B5EF4-FFF2-40B4-BE49-F238E27FC236}">
                <a16:creationId xmlns:a16="http://schemas.microsoft.com/office/drawing/2014/main" id="{0E1A1B75-69B9-6795-8739-8B4AB39B3D5A}"/>
              </a:ext>
            </a:extLst>
          </p:cNvPr>
          <p:cNvSpPr/>
          <p:nvPr/>
        </p:nvSpPr>
        <p:spPr>
          <a:xfrm>
            <a:off x="3381296" y="0"/>
            <a:ext cx="1788983" cy="288356"/>
          </a:xfrm>
          <a:prstGeom prst="chevron">
            <a:avLst/>
          </a:prstGeom>
          <a:solidFill>
            <a:srgbClr val="0074A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Modernize</a:t>
            </a:r>
          </a:p>
        </p:txBody>
      </p:sp>
      <p:sp>
        <p:nvSpPr>
          <p:cNvPr id="13" name="Chevron 12">
            <a:extLst>
              <a:ext uri="{FF2B5EF4-FFF2-40B4-BE49-F238E27FC236}">
                <a16:creationId xmlns:a16="http://schemas.microsoft.com/office/drawing/2014/main" id="{50D119AF-1A4D-2550-03B4-A1EB07E927B9}"/>
              </a:ext>
            </a:extLst>
          </p:cNvPr>
          <p:cNvSpPr/>
          <p:nvPr/>
        </p:nvSpPr>
        <p:spPr>
          <a:xfrm>
            <a:off x="5071944" y="0"/>
            <a:ext cx="1788983" cy="288356"/>
          </a:xfrm>
          <a:prstGeom prst="chevron">
            <a:avLst/>
          </a:prstGeom>
          <a:solidFill>
            <a:srgbClr val="009BD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Expand</a:t>
            </a:r>
          </a:p>
        </p:txBody>
      </p:sp>
      <p:sp>
        <p:nvSpPr>
          <p:cNvPr id="14" name="Chevron 13">
            <a:extLst>
              <a:ext uri="{FF2B5EF4-FFF2-40B4-BE49-F238E27FC236}">
                <a16:creationId xmlns:a16="http://schemas.microsoft.com/office/drawing/2014/main" id="{CCA31DA6-45FF-8708-7057-1EF190FD8A02}"/>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Tree>
    <p:custDataLst>
      <p:tags r:id="rId1"/>
    </p:custDataLst>
    <p:extLst>
      <p:ext uri="{BB962C8B-B14F-4D97-AF65-F5344CB8AC3E}">
        <p14:creationId xmlns:p14="http://schemas.microsoft.com/office/powerpoint/2010/main" val="34327315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CDB1CC3D-3C24-FFD5-C172-8538018A34CE}"/>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6" name="think-cell data - do not delete" hidden="1">
                        <a:extLst>
                          <a:ext uri="{FF2B5EF4-FFF2-40B4-BE49-F238E27FC236}">
                            <a16:creationId xmlns:a16="http://schemas.microsoft.com/office/drawing/2014/main" id="{CDB1CC3D-3C24-FFD5-C172-8538018A34CE}"/>
                          </a:ext>
                        </a:extLst>
                      </p:cNvPr>
                      <p:cNvPicPr/>
                      <p:nvPr/>
                    </p:nvPicPr>
                    <p:blipFill>
                      <a:blip r:embed="rId5"/>
                      <a:stretch>
                        <a:fillRect/>
                      </a:stretch>
                    </p:blipFill>
                    <p:spPr>
                      <a:xfrm>
                        <a:off x="1588" y="1588"/>
                        <a:ext cx="1227" cy="1588"/>
                      </a:xfrm>
                      <a:prstGeom prst="rect">
                        <a:avLst/>
                      </a:prstGeom>
                    </p:spPr>
                  </p:pic>
                </p:oleObj>
              </mc:Fallback>
            </mc:AlternateContent>
          </a:graphicData>
        </a:graphic>
      </p:graphicFrame>
      <p:sp>
        <p:nvSpPr>
          <p:cNvPr id="29" name="Rectangular Callout 28">
            <a:extLst>
              <a:ext uri="{FF2B5EF4-FFF2-40B4-BE49-F238E27FC236}">
                <a16:creationId xmlns:a16="http://schemas.microsoft.com/office/drawing/2014/main" id="{06C4CD6D-E1F5-2761-0548-F9354A6E5771}"/>
              </a:ext>
            </a:extLst>
          </p:cNvPr>
          <p:cNvSpPr/>
          <p:nvPr/>
        </p:nvSpPr>
        <p:spPr bwMode="gray">
          <a:xfrm flipH="1">
            <a:off x="802862" y="1983668"/>
            <a:ext cx="3136976" cy="1200660"/>
          </a:xfrm>
          <a:prstGeom prst="wedgeRectCallout">
            <a:avLst>
              <a:gd name="adj1" fmla="val -38926"/>
              <a:gd name="adj2" fmla="val 92166"/>
            </a:avLst>
          </a:prstGeom>
          <a:solidFill>
            <a:schemeClr val="accent1"/>
          </a:solid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36000" bIns="36000" numCol="1" spcCol="0" rtlCol="0" fromWordArt="0" anchor="t" anchorCtr="0" forceAA="0" compatLnSpc="1">
            <a:prstTxWarp prst="textNoShape">
              <a:avLst/>
            </a:prstTxWarp>
            <a:noAutofit/>
          </a:bodyPr>
          <a:lstStyle/>
          <a:p>
            <a:pPr marL="0" indent="0">
              <a:buNone/>
            </a:pPr>
            <a:endParaRPr lang="en-US" sz="1250" b="1">
              <a:solidFill>
                <a:schemeClr val="bg1"/>
              </a:solidFill>
            </a:endParaRPr>
          </a:p>
        </p:txBody>
      </p:sp>
      <p:sp>
        <p:nvSpPr>
          <p:cNvPr id="3" name="Text Placeholder 2">
            <a:extLst>
              <a:ext uri="{FF2B5EF4-FFF2-40B4-BE49-F238E27FC236}">
                <a16:creationId xmlns:a16="http://schemas.microsoft.com/office/drawing/2014/main" id="{3C1BDB32-1CD0-B755-975F-C2247B5F9E4E}"/>
              </a:ext>
            </a:extLst>
          </p:cNvPr>
          <p:cNvSpPr>
            <a:spLocks noGrp="1"/>
          </p:cNvSpPr>
          <p:nvPr>
            <p:ph type="body" sz="quarter" idx="14"/>
          </p:nvPr>
        </p:nvSpPr>
        <p:spPr>
          <a:xfrm>
            <a:off x="9308592" y="1549400"/>
            <a:ext cx="2551176" cy="4616162"/>
          </a:xfrm>
        </p:spPr>
        <p:txBody>
          <a:bodyPr vert="horz" lIns="137160" tIns="137160" rIns="137160" bIns="137160" rtlCol="0" anchor="t">
            <a:noAutofit/>
          </a:bodyPr>
          <a:lstStyle/>
          <a:p>
            <a:pPr marL="0" indent="0">
              <a:buNone/>
            </a:pPr>
            <a:r>
              <a:rPr lang="en-US" b="1" dirty="0"/>
              <a:t>Observations</a:t>
            </a:r>
          </a:p>
          <a:p>
            <a:r>
              <a:rPr lang="en-US" sz="1050" dirty="0"/>
              <a:t>AI could turn turn </a:t>
            </a:r>
            <a:r>
              <a:rPr lang="en-US" sz="1050" b="1" dirty="0"/>
              <a:t>large loads into flexible grid assets,</a:t>
            </a:r>
            <a:r>
              <a:rPr lang="en-US" sz="1050" dirty="0"/>
              <a:t> unlocking existing capacity while catalyzing investment in grid optimization </a:t>
            </a:r>
            <a:r>
              <a:rPr lang="en-US" sz="1050" b="1" dirty="0"/>
              <a:t>and</a:t>
            </a:r>
            <a:r>
              <a:rPr lang="en-US" sz="1050" dirty="0"/>
              <a:t> modernization</a:t>
            </a:r>
            <a:endParaRPr lang="en-US" sz="1050" dirty="0">
              <a:cs typeface="Arial"/>
            </a:endParaRPr>
          </a:p>
          <a:p>
            <a:pPr lvl="1"/>
            <a:r>
              <a:rPr lang="en-US" sz="900" b="1" dirty="0"/>
              <a:t>~100 GW of latent capacity: </a:t>
            </a:r>
            <a:r>
              <a:rPr lang="en-US" sz="900" dirty="0"/>
              <a:t>Flexible data center demand could unlock substantial capacity from infrastructure that already exists</a:t>
            </a:r>
            <a:endParaRPr lang="en-US" sz="900" dirty="0">
              <a:cs typeface="Arial"/>
            </a:endParaRPr>
          </a:p>
          <a:p>
            <a:pPr lvl="1"/>
            <a:r>
              <a:rPr lang="en-US" sz="900" b="1" dirty="0"/>
              <a:t>Faster interconnection: </a:t>
            </a:r>
            <a:r>
              <a:rPr lang="en-US" sz="900" dirty="0"/>
              <a:t>By reducing or shifting demand during constrained hours, large loads could connect without waiting for equivalent amounts of new grid build-out</a:t>
            </a:r>
            <a:endParaRPr lang="en-US" sz="900" dirty="0">
              <a:cs typeface="Arial"/>
            </a:endParaRPr>
          </a:p>
          <a:p>
            <a:pPr lvl="1"/>
            <a:r>
              <a:rPr lang="en-US" sz="900" b="1" dirty="0"/>
              <a:t>Investment catalyst: </a:t>
            </a:r>
            <a:r>
              <a:rPr lang="en-US" sz="900" dirty="0"/>
              <a:t>Data center investment flows can help deploy grid optimization and modernization technologies, including for storage, DERMS, and grid-forming inverters</a:t>
            </a:r>
          </a:p>
          <a:p>
            <a:pPr lvl="1"/>
            <a:r>
              <a:rPr lang="en-US" sz="900" b="1" dirty="0">
                <a:cs typeface="Arial"/>
              </a:rPr>
              <a:t>Untapped capacity: </a:t>
            </a:r>
            <a:r>
              <a:rPr lang="en-US" sz="900" dirty="0">
                <a:cs typeface="Arial"/>
              </a:rPr>
              <a:t>AI-enabled demand flexibility</a:t>
            </a:r>
            <a:r>
              <a:rPr lang="en-US" sz="900" b="1" dirty="0">
                <a:cs typeface="Arial"/>
              </a:rPr>
              <a:t> </a:t>
            </a:r>
            <a:r>
              <a:rPr lang="en-US" sz="900" dirty="0">
                <a:cs typeface="Arial"/>
              </a:rPr>
              <a:t>is estimated to be able to</a:t>
            </a:r>
            <a:r>
              <a:rPr lang="en-US" sz="900" b="1" dirty="0">
                <a:cs typeface="Arial"/>
              </a:rPr>
              <a:t> </a:t>
            </a:r>
            <a:r>
              <a:rPr lang="en-US" sz="900" dirty="0">
                <a:cs typeface="Arial"/>
              </a:rPr>
              <a:t>raise system efficiency up to 30% more broadly</a:t>
            </a:r>
            <a:endParaRPr lang="en-US" sz="900" dirty="0"/>
          </a:p>
          <a:p>
            <a:pPr>
              <a:spcBef>
                <a:spcPts val="200"/>
              </a:spcBef>
            </a:pPr>
            <a:r>
              <a:rPr lang="en-US" sz="1050" dirty="0"/>
              <a:t>Globally, storage and flexibility offer a major potential source of bridge power to meet growing demand while deferring as much as </a:t>
            </a:r>
            <a:r>
              <a:rPr lang="en-US" sz="1050" b="1" dirty="0"/>
              <a:t>$1.8T in global grid investment through 2050</a:t>
            </a:r>
          </a:p>
        </p:txBody>
      </p:sp>
      <p:sp>
        <p:nvSpPr>
          <p:cNvPr id="4" name="Title 3">
            <a:extLst>
              <a:ext uri="{FF2B5EF4-FFF2-40B4-BE49-F238E27FC236}">
                <a16:creationId xmlns:a16="http://schemas.microsoft.com/office/drawing/2014/main" id="{2E563894-820E-1504-9BE5-A287B48E50D9}"/>
              </a:ext>
            </a:extLst>
          </p:cNvPr>
          <p:cNvSpPr>
            <a:spLocks noGrp="1"/>
          </p:cNvSpPr>
          <p:nvPr>
            <p:ph type="title"/>
          </p:nvPr>
        </p:nvSpPr>
        <p:spPr/>
        <p:txBody>
          <a:bodyPr vert="horz" rIns="91440"/>
          <a:lstStyle/>
          <a:p>
            <a:r>
              <a:rPr lang="en-US"/>
              <a:t>Optimizing existing assets unlocks the lowest-cost grid capacity, while expansion offers unlimited investment opportunity</a:t>
            </a:r>
          </a:p>
        </p:txBody>
      </p:sp>
      <p:sp>
        <p:nvSpPr>
          <p:cNvPr id="7" name="Rectangle 6">
            <a:extLst>
              <a:ext uri="{FF2B5EF4-FFF2-40B4-BE49-F238E27FC236}">
                <a16:creationId xmlns:a16="http://schemas.microsoft.com/office/drawing/2014/main" id="{60519BA0-8CA8-6610-65BC-CABF05339A0E}"/>
              </a:ext>
            </a:extLst>
          </p:cNvPr>
          <p:cNvSpPr/>
          <p:nvPr/>
        </p:nvSpPr>
        <p:spPr bwMode="gray">
          <a:xfrm>
            <a:off x="10579608" y="1110464"/>
            <a:ext cx="1280160" cy="315899"/>
          </a:xfrm>
          <a:prstGeom prst="rect">
            <a:avLst/>
          </a:prstGeom>
          <a:solidFill>
            <a:schemeClr val="bg1"/>
          </a:solid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250" b="1" dirty="0">
                <a:solidFill>
                  <a:schemeClr val="tx1"/>
                </a:solidFill>
              </a:rPr>
              <a:t>Illustrative</a:t>
            </a:r>
          </a:p>
        </p:txBody>
      </p:sp>
      <p:sp>
        <p:nvSpPr>
          <p:cNvPr id="8" name="TextBox 7">
            <a:extLst>
              <a:ext uri="{FF2B5EF4-FFF2-40B4-BE49-F238E27FC236}">
                <a16:creationId xmlns:a16="http://schemas.microsoft.com/office/drawing/2014/main" id="{0EAE13E4-2D09-D842-F229-13DD5240EA12}"/>
              </a:ext>
            </a:extLst>
          </p:cNvPr>
          <p:cNvSpPr txBox="1"/>
          <p:nvPr/>
        </p:nvSpPr>
        <p:spPr bwMode="gray">
          <a:xfrm>
            <a:off x="5877573" y="4956198"/>
            <a:ext cx="2397579" cy="469359"/>
          </a:xfrm>
          <a:prstGeom prst="rect">
            <a:avLst/>
          </a:prstGeom>
          <a:noFill/>
        </p:spPr>
        <p:txBody>
          <a:bodyPr wrap="none" lIns="137160" tIns="137160" rIns="274320" bIns="137160" rtlCol="0">
            <a:spAutoFit/>
          </a:bodyPr>
          <a:lstStyle/>
          <a:p>
            <a:pPr marL="0" indent="0" algn="l">
              <a:spcBef>
                <a:spcPts val="600"/>
              </a:spcBef>
              <a:spcAft>
                <a:spcPts val="600"/>
              </a:spcAft>
              <a:buNone/>
            </a:pPr>
            <a:r>
              <a:rPr lang="en-US" sz="1250" b="1"/>
              <a:t>Capacity (GW, illustrative)</a:t>
            </a:r>
          </a:p>
        </p:txBody>
      </p:sp>
      <p:sp>
        <p:nvSpPr>
          <p:cNvPr id="9" name="TextBox 8">
            <a:extLst>
              <a:ext uri="{FF2B5EF4-FFF2-40B4-BE49-F238E27FC236}">
                <a16:creationId xmlns:a16="http://schemas.microsoft.com/office/drawing/2014/main" id="{CC1A408D-2C40-697C-15AE-B6C9FA5E18B9}"/>
              </a:ext>
            </a:extLst>
          </p:cNvPr>
          <p:cNvSpPr txBox="1"/>
          <p:nvPr/>
        </p:nvSpPr>
        <p:spPr bwMode="gray">
          <a:xfrm rot="16200000">
            <a:off x="-1371116" y="2828195"/>
            <a:ext cx="3587008" cy="469359"/>
          </a:xfrm>
          <a:prstGeom prst="rect">
            <a:avLst/>
          </a:prstGeom>
          <a:noFill/>
        </p:spPr>
        <p:txBody>
          <a:bodyPr wrap="none" lIns="137160" tIns="137160" rIns="274320" bIns="137160" rtlCol="0">
            <a:spAutoFit/>
          </a:bodyPr>
          <a:lstStyle/>
          <a:p>
            <a:pPr marL="0" indent="0" algn="l">
              <a:spcBef>
                <a:spcPts val="600"/>
              </a:spcBef>
              <a:spcAft>
                <a:spcPts val="600"/>
              </a:spcAft>
              <a:buNone/>
            </a:pPr>
            <a:r>
              <a:rPr lang="en-US" sz="1250" b="1" dirty="0"/>
              <a:t>Price per unit capacity ($/MW, illustrative)</a:t>
            </a:r>
          </a:p>
        </p:txBody>
      </p:sp>
      <p:sp>
        <p:nvSpPr>
          <p:cNvPr id="16" name="Rectangle 15">
            <a:extLst>
              <a:ext uri="{FF2B5EF4-FFF2-40B4-BE49-F238E27FC236}">
                <a16:creationId xmlns:a16="http://schemas.microsoft.com/office/drawing/2014/main" id="{7751AAF4-1A2E-EE80-A1CD-F2D24907798F}"/>
              </a:ext>
            </a:extLst>
          </p:cNvPr>
          <p:cNvSpPr/>
          <p:nvPr/>
        </p:nvSpPr>
        <p:spPr bwMode="gray">
          <a:xfrm>
            <a:off x="8086239" y="1549400"/>
            <a:ext cx="377825" cy="228600"/>
          </a:xfrm>
          <a:prstGeom prst="rect">
            <a:avLst/>
          </a:prstGeom>
          <a:solidFill>
            <a:schemeClr val="bg1"/>
          </a:solidFill>
          <a:ln w="9525">
            <a:solidFill>
              <a:schemeClr val="tx1"/>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97280" tIns="36000" rIns="36000" bIns="36000" numCol="1" spcCol="0" rtlCol="0" fromWordArt="0" anchor="t" anchorCtr="0" forceAA="0" compatLnSpc="1">
            <a:prstTxWarp prst="textNoShape">
              <a:avLst/>
            </a:prstTxWarp>
            <a:noAutofit/>
          </a:bodyPr>
          <a:lstStyle/>
          <a:p>
            <a:pPr marL="0" indent="0" algn="ctr">
              <a:buNone/>
            </a:pPr>
            <a:r>
              <a:rPr lang="en-US" sz="1250">
                <a:solidFill>
                  <a:schemeClr val="tx1"/>
                </a:solidFill>
              </a:rPr>
              <a:t>Ceiling</a:t>
            </a:r>
          </a:p>
        </p:txBody>
      </p:sp>
      <p:sp>
        <p:nvSpPr>
          <p:cNvPr id="17" name="Rectangle 16">
            <a:extLst>
              <a:ext uri="{FF2B5EF4-FFF2-40B4-BE49-F238E27FC236}">
                <a16:creationId xmlns:a16="http://schemas.microsoft.com/office/drawing/2014/main" id="{18ABBCC4-C1DF-576E-0685-397CAEC98E83}"/>
              </a:ext>
            </a:extLst>
          </p:cNvPr>
          <p:cNvSpPr/>
          <p:nvPr/>
        </p:nvSpPr>
        <p:spPr bwMode="gray">
          <a:xfrm>
            <a:off x="8086239" y="1870160"/>
            <a:ext cx="377825" cy="228600"/>
          </a:xfrm>
          <a:prstGeom prst="rect">
            <a:avLst/>
          </a:prstGeom>
          <a:solidFill>
            <a:schemeClr val="bg1"/>
          </a:solid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005840" tIns="36000" rIns="36000" bIns="36000" numCol="1" spcCol="0" rtlCol="0" fromWordArt="0" anchor="t" anchorCtr="0" forceAA="0" compatLnSpc="1">
            <a:prstTxWarp prst="textNoShape">
              <a:avLst/>
            </a:prstTxWarp>
            <a:noAutofit/>
          </a:bodyPr>
          <a:lstStyle/>
          <a:p>
            <a:pPr marL="0" indent="0" algn="ctr">
              <a:buNone/>
            </a:pPr>
            <a:r>
              <a:rPr lang="en-US" sz="1250">
                <a:solidFill>
                  <a:schemeClr val="tx1"/>
                </a:solidFill>
              </a:rPr>
              <a:t>Floor</a:t>
            </a:r>
          </a:p>
        </p:txBody>
      </p:sp>
      <p:cxnSp>
        <p:nvCxnSpPr>
          <p:cNvPr id="19" name="Straight Connector 18">
            <a:extLst>
              <a:ext uri="{FF2B5EF4-FFF2-40B4-BE49-F238E27FC236}">
                <a16:creationId xmlns:a16="http://schemas.microsoft.com/office/drawing/2014/main" id="{D2B9266E-278E-4B02-8B77-68A7A6294365}"/>
              </a:ext>
            </a:extLst>
          </p:cNvPr>
          <p:cNvCxnSpPr>
            <a:cxnSpLocks/>
          </p:cNvCxnSpPr>
          <p:nvPr/>
        </p:nvCxnSpPr>
        <p:spPr bwMode="gray">
          <a:xfrm>
            <a:off x="657068" y="5034349"/>
            <a:ext cx="7330505" cy="0"/>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9A914E1B-DF0F-8CF8-7A51-CA85723F8385}"/>
              </a:ext>
            </a:extLst>
          </p:cNvPr>
          <p:cNvCxnSpPr>
            <a:cxnSpLocks/>
          </p:cNvCxnSpPr>
          <p:nvPr/>
        </p:nvCxnSpPr>
        <p:spPr bwMode="gray">
          <a:xfrm flipV="1">
            <a:off x="657068" y="1549400"/>
            <a:ext cx="0" cy="4611169"/>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grpSp>
        <p:nvGrpSpPr>
          <p:cNvPr id="34" name="Group 33">
            <a:extLst>
              <a:ext uri="{FF2B5EF4-FFF2-40B4-BE49-F238E27FC236}">
                <a16:creationId xmlns:a16="http://schemas.microsoft.com/office/drawing/2014/main" id="{1C8B3EBF-7434-CB8F-0AAC-3FBF8826DE92}"/>
              </a:ext>
            </a:extLst>
          </p:cNvPr>
          <p:cNvGrpSpPr/>
          <p:nvPr/>
        </p:nvGrpSpPr>
        <p:grpSpPr>
          <a:xfrm>
            <a:off x="599268" y="4351546"/>
            <a:ext cx="1669840" cy="792525"/>
            <a:chOff x="555187" y="4452460"/>
            <a:chExt cx="1669840" cy="792525"/>
          </a:xfrm>
        </p:grpSpPr>
        <p:sp>
          <p:nvSpPr>
            <p:cNvPr id="10" name="TextBox 9">
              <a:extLst>
                <a:ext uri="{FF2B5EF4-FFF2-40B4-BE49-F238E27FC236}">
                  <a16:creationId xmlns:a16="http://schemas.microsoft.com/office/drawing/2014/main" id="{C5CF6EA2-8206-410D-9627-DAED327A8475}"/>
                </a:ext>
              </a:extLst>
            </p:cNvPr>
            <p:cNvSpPr txBox="1"/>
            <p:nvPr/>
          </p:nvSpPr>
          <p:spPr bwMode="gray">
            <a:xfrm>
              <a:off x="555187" y="4452460"/>
              <a:ext cx="1669840" cy="792525"/>
            </a:xfrm>
            <a:prstGeom prst="rect">
              <a:avLst/>
            </a:prstGeom>
            <a:noFill/>
            <a:ln>
              <a:noFill/>
            </a:ln>
          </p:spPr>
          <p:txBody>
            <a:bodyPr wrap="square" lIns="0" tIns="137160" rIns="0" bIns="137160" rtlCol="0">
              <a:spAutoFit/>
            </a:bodyPr>
            <a:lstStyle/>
            <a:p>
              <a:pPr marL="0" indent="0" algn="ctr">
                <a:buNone/>
              </a:pPr>
              <a:r>
                <a:rPr lang="en-US" sz="1250" b="1" dirty="0"/>
                <a:t>    Optimize</a:t>
              </a:r>
            </a:p>
            <a:p>
              <a:pPr algn="ctr"/>
              <a:r>
                <a:rPr lang="en-US" sz="1050" dirty="0"/>
                <a:t>1-2+ yrs, load shifting,</a:t>
              </a:r>
            </a:p>
            <a:p>
              <a:pPr algn="ctr"/>
              <a:r>
                <a:rPr lang="en-US" sz="1050" dirty="0"/>
                <a:t>DERMS, VPPs, V2G</a:t>
              </a:r>
            </a:p>
          </p:txBody>
        </p:sp>
        <p:pic>
          <p:nvPicPr>
            <p:cNvPr id="11" name="Graphic 10" descr="Network with solid fill">
              <a:extLst>
                <a:ext uri="{FF2B5EF4-FFF2-40B4-BE49-F238E27FC236}">
                  <a16:creationId xmlns:a16="http://schemas.microsoft.com/office/drawing/2014/main" id="{2B3C09DD-A511-66B0-0ED0-4EABB28D1304}"/>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842766" y="4557675"/>
              <a:ext cx="228600" cy="228600"/>
            </a:xfrm>
            <a:prstGeom prst="rect">
              <a:avLst/>
            </a:prstGeom>
          </p:spPr>
        </p:pic>
      </p:grpSp>
      <p:grpSp>
        <p:nvGrpSpPr>
          <p:cNvPr id="40" name="Group 39">
            <a:extLst>
              <a:ext uri="{FF2B5EF4-FFF2-40B4-BE49-F238E27FC236}">
                <a16:creationId xmlns:a16="http://schemas.microsoft.com/office/drawing/2014/main" id="{D1954998-B898-640A-C8F1-EAEC830CC20D}"/>
              </a:ext>
            </a:extLst>
          </p:cNvPr>
          <p:cNvGrpSpPr/>
          <p:nvPr/>
        </p:nvGrpSpPr>
        <p:grpSpPr>
          <a:xfrm>
            <a:off x="731052" y="5299697"/>
            <a:ext cx="1317819" cy="395396"/>
            <a:chOff x="676406" y="5914296"/>
            <a:chExt cx="1317819" cy="395396"/>
          </a:xfrm>
        </p:grpSpPr>
        <p:sp>
          <p:nvSpPr>
            <p:cNvPr id="21" name="Rectangle 20">
              <a:extLst>
                <a:ext uri="{FF2B5EF4-FFF2-40B4-BE49-F238E27FC236}">
                  <a16:creationId xmlns:a16="http://schemas.microsoft.com/office/drawing/2014/main" id="{F2A5FF5F-0476-0898-8CB4-021913BFF679}"/>
                </a:ext>
              </a:extLst>
            </p:cNvPr>
            <p:cNvSpPr/>
            <p:nvPr/>
          </p:nvSpPr>
          <p:spPr bwMode="gray">
            <a:xfrm>
              <a:off x="676653" y="6177497"/>
              <a:ext cx="1317572" cy="132195"/>
            </a:xfrm>
            <a:prstGeom prst="rect">
              <a:avLst/>
            </a:prstGeom>
            <a:solidFill>
              <a:srgbClr val="00435D"/>
            </a:solidFill>
            <a:ln w="9525">
              <a:solidFill>
                <a:srgbClr val="00435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22" name="Rectangle 21">
              <a:extLst>
                <a:ext uri="{FF2B5EF4-FFF2-40B4-BE49-F238E27FC236}">
                  <a16:creationId xmlns:a16="http://schemas.microsoft.com/office/drawing/2014/main" id="{94277830-F8B2-CF87-82C0-27D8A9114EF6}"/>
                </a:ext>
              </a:extLst>
            </p:cNvPr>
            <p:cNvSpPr/>
            <p:nvPr/>
          </p:nvSpPr>
          <p:spPr bwMode="gray">
            <a:xfrm>
              <a:off x="676406" y="5914296"/>
              <a:ext cx="1317819" cy="263548"/>
            </a:xfrm>
            <a:prstGeom prst="rect">
              <a:avLst/>
            </a:prstGeom>
            <a:solidFill>
              <a:srgbClr val="99AFB8"/>
            </a:solidFill>
            <a:ln w="9525">
              <a:solidFill>
                <a:srgbClr val="00435D"/>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grpSp>
      <p:grpSp>
        <p:nvGrpSpPr>
          <p:cNvPr id="75" name="Group 74">
            <a:extLst>
              <a:ext uri="{FF2B5EF4-FFF2-40B4-BE49-F238E27FC236}">
                <a16:creationId xmlns:a16="http://schemas.microsoft.com/office/drawing/2014/main" id="{C0E1E2D0-2B24-A296-54BC-4006F1EA82C4}"/>
              </a:ext>
            </a:extLst>
          </p:cNvPr>
          <p:cNvGrpSpPr/>
          <p:nvPr/>
        </p:nvGrpSpPr>
        <p:grpSpPr>
          <a:xfrm>
            <a:off x="1917099" y="3643915"/>
            <a:ext cx="3212940" cy="1766622"/>
            <a:chOff x="1623740" y="1781071"/>
            <a:chExt cx="3212940" cy="1766622"/>
          </a:xfrm>
        </p:grpSpPr>
        <p:grpSp>
          <p:nvGrpSpPr>
            <p:cNvPr id="51" name="Group 50">
              <a:extLst>
                <a:ext uri="{FF2B5EF4-FFF2-40B4-BE49-F238E27FC236}">
                  <a16:creationId xmlns:a16="http://schemas.microsoft.com/office/drawing/2014/main" id="{654EEF96-177C-7F72-EA47-1749F7A4684B}"/>
                </a:ext>
              </a:extLst>
            </p:cNvPr>
            <p:cNvGrpSpPr/>
            <p:nvPr/>
          </p:nvGrpSpPr>
          <p:grpSpPr>
            <a:xfrm>
              <a:off x="1623740" y="1781071"/>
              <a:ext cx="3212940" cy="792525"/>
              <a:chOff x="2177819" y="2915711"/>
              <a:chExt cx="3212940" cy="792525"/>
            </a:xfrm>
          </p:grpSpPr>
          <p:sp>
            <p:nvSpPr>
              <p:cNvPr id="55" name="TextBox 54">
                <a:extLst>
                  <a:ext uri="{FF2B5EF4-FFF2-40B4-BE49-F238E27FC236}">
                    <a16:creationId xmlns:a16="http://schemas.microsoft.com/office/drawing/2014/main" id="{FBF0801A-B9D8-C7C5-CDC5-D1E96D4E5C0C}"/>
                  </a:ext>
                </a:extLst>
              </p:cNvPr>
              <p:cNvSpPr txBox="1"/>
              <p:nvPr/>
            </p:nvSpPr>
            <p:spPr bwMode="gray">
              <a:xfrm>
                <a:off x="2177819" y="2915711"/>
                <a:ext cx="3212940" cy="792525"/>
              </a:xfrm>
              <a:prstGeom prst="rect">
                <a:avLst/>
              </a:prstGeom>
              <a:noFill/>
              <a:ln>
                <a:noFill/>
              </a:ln>
            </p:spPr>
            <p:txBody>
              <a:bodyPr wrap="square" lIns="137160" tIns="137160" rIns="274320" bIns="137160" rtlCol="0">
                <a:spAutoFit/>
              </a:bodyPr>
              <a:lstStyle/>
              <a:p>
                <a:pPr marL="0" indent="0" algn="ctr">
                  <a:buNone/>
                </a:pPr>
                <a:r>
                  <a:rPr lang="en-US" sz="1250" b="1"/>
                  <a:t>    Modernize</a:t>
                </a:r>
              </a:p>
              <a:p>
                <a:pPr algn="ctr"/>
                <a:r>
                  <a:rPr lang="en-US" sz="1050"/>
                  <a:t>1-4+ yrs, capital efficient</a:t>
                </a:r>
              </a:p>
              <a:p>
                <a:pPr algn="ctr"/>
                <a:r>
                  <a:rPr lang="en-US" sz="1050"/>
                  <a:t>GFM, storage, FACTS, AMI, digital twins</a:t>
                </a:r>
              </a:p>
            </p:txBody>
          </p:sp>
          <p:pic>
            <p:nvPicPr>
              <p:cNvPr id="56" name="Graphic 55" descr="Gears with solid fill">
                <a:extLst>
                  <a:ext uri="{FF2B5EF4-FFF2-40B4-BE49-F238E27FC236}">
                    <a16:creationId xmlns:a16="http://schemas.microsoft.com/office/drawing/2014/main" id="{975BC939-962B-892C-B4D9-AE74FD9E83B8}"/>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3183334" y="3020556"/>
                <a:ext cx="228600" cy="228600"/>
              </a:xfrm>
              <a:prstGeom prst="rect">
                <a:avLst/>
              </a:prstGeom>
            </p:spPr>
          </p:pic>
        </p:grpSp>
        <p:grpSp>
          <p:nvGrpSpPr>
            <p:cNvPr id="52" name="Group 51">
              <a:extLst>
                <a:ext uri="{FF2B5EF4-FFF2-40B4-BE49-F238E27FC236}">
                  <a16:creationId xmlns:a16="http://schemas.microsoft.com/office/drawing/2014/main" id="{386C3CFE-8A99-1966-473A-400AA9A72BD6}"/>
                </a:ext>
              </a:extLst>
            </p:cNvPr>
            <p:cNvGrpSpPr/>
            <p:nvPr/>
          </p:nvGrpSpPr>
          <p:grpSpPr>
            <a:xfrm>
              <a:off x="1899743" y="2496867"/>
              <a:ext cx="2514600" cy="1050826"/>
              <a:chOff x="2588783" y="4262456"/>
              <a:chExt cx="2953231" cy="1050826"/>
            </a:xfrm>
          </p:grpSpPr>
          <p:sp>
            <p:nvSpPr>
              <p:cNvPr id="53" name="Rectangle 52">
                <a:extLst>
                  <a:ext uri="{FF2B5EF4-FFF2-40B4-BE49-F238E27FC236}">
                    <a16:creationId xmlns:a16="http://schemas.microsoft.com/office/drawing/2014/main" id="{5E403BE3-417B-64E0-C1B7-39F282022FA0}"/>
                  </a:ext>
                </a:extLst>
              </p:cNvPr>
              <p:cNvSpPr/>
              <p:nvPr/>
            </p:nvSpPr>
            <p:spPr bwMode="gray">
              <a:xfrm>
                <a:off x="2588783" y="4787869"/>
                <a:ext cx="2953231" cy="525413"/>
              </a:xfrm>
              <a:prstGeom prst="rect">
                <a:avLst/>
              </a:prstGeom>
              <a:solidFill>
                <a:srgbClr val="00709E"/>
              </a:solidFill>
              <a:ln w="9525">
                <a:solidFill>
                  <a:srgbClr val="00709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54" name="Rectangle 53">
                <a:extLst>
                  <a:ext uri="{FF2B5EF4-FFF2-40B4-BE49-F238E27FC236}">
                    <a16:creationId xmlns:a16="http://schemas.microsoft.com/office/drawing/2014/main" id="{55A470B4-14B2-A3C4-0AD5-2831ED11D972}"/>
                  </a:ext>
                </a:extLst>
              </p:cNvPr>
              <p:cNvSpPr/>
              <p:nvPr/>
            </p:nvSpPr>
            <p:spPr bwMode="gray">
              <a:xfrm>
                <a:off x="2588783" y="4262456"/>
                <a:ext cx="2953231" cy="525413"/>
              </a:xfrm>
              <a:prstGeom prst="rect">
                <a:avLst/>
              </a:prstGeom>
              <a:solidFill>
                <a:srgbClr val="A0C0D2"/>
              </a:solidFill>
              <a:ln w="9525">
                <a:solidFill>
                  <a:srgbClr val="00709E"/>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grpSp>
      </p:grpSp>
      <p:grpSp>
        <p:nvGrpSpPr>
          <p:cNvPr id="74" name="Group 73">
            <a:extLst>
              <a:ext uri="{FF2B5EF4-FFF2-40B4-BE49-F238E27FC236}">
                <a16:creationId xmlns:a16="http://schemas.microsoft.com/office/drawing/2014/main" id="{03D7DFE9-F9D8-3839-A89B-69389FEC8598}"/>
              </a:ext>
            </a:extLst>
          </p:cNvPr>
          <p:cNvGrpSpPr/>
          <p:nvPr/>
        </p:nvGrpSpPr>
        <p:grpSpPr>
          <a:xfrm>
            <a:off x="4778029" y="1776030"/>
            <a:ext cx="3209544" cy="2327272"/>
            <a:chOff x="8341920" y="4049714"/>
            <a:chExt cx="3209544" cy="2327272"/>
          </a:xfrm>
        </p:grpSpPr>
        <p:grpSp>
          <p:nvGrpSpPr>
            <p:cNvPr id="65" name="Group 64">
              <a:extLst>
                <a:ext uri="{FF2B5EF4-FFF2-40B4-BE49-F238E27FC236}">
                  <a16:creationId xmlns:a16="http://schemas.microsoft.com/office/drawing/2014/main" id="{9DCBE86C-481E-66BB-2ABF-38C507BBBA7F}"/>
                </a:ext>
              </a:extLst>
            </p:cNvPr>
            <p:cNvGrpSpPr/>
            <p:nvPr/>
          </p:nvGrpSpPr>
          <p:grpSpPr>
            <a:xfrm>
              <a:off x="8688596" y="4049714"/>
              <a:ext cx="2516192" cy="792525"/>
              <a:chOff x="5733068" y="1150456"/>
              <a:chExt cx="2498723" cy="792525"/>
            </a:xfrm>
          </p:grpSpPr>
          <p:sp>
            <p:nvSpPr>
              <p:cNvPr id="72" name="TextBox 71">
                <a:extLst>
                  <a:ext uri="{FF2B5EF4-FFF2-40B4-BE49-F238E27FC236}">
                    <a16:creationId xmlns:a16="http://schemas.microsoft.com/office/drawing/2014/main" id="{03B19F5F-9CE7-C2E2-3CF6-2559D468D378}"/>
                  </a:ext>
                </a:extLst>
              </p:cNvPr>
              <p:cNvSpPr txBox="1"/>
              <p:nvPr/>
            </p:nvSpPr>
            <p:spPr bwMode="gray">
              <a:xfrm>
                <a:off x="5733068" y="1150456"/>
                <a:ext cx="2498723" cy="792525"/>
              </a:xfrm>
              <a:prstGeom prst="rect">
                <a:avLst/>
              </a:prstGeom>
              <a:noFill/>
              <a:ln>
                <a:noFill/>
              </a:ln>
            </p:spPr>
            <p:txBody>
              <a:bodyPr wrap="square" lIns="137160" tIns="137160" rIns="274320" bIns="137160" rtlCol="0">
                <a:spAutoFit/>
              </a:bodyPr>
              <a:lstStyle/>
              <a:p>
                <a:pPr marL="0" indent="0" algn="ctr">
                  <a:buNone/>
                </a:pPr>
                <a:r>
                  <a:rPr lang="en-US" sz="1250" b="1"/>
                  <a:t>Expand</a:t>
                </a:r>
              </a:p>
              <a:p>
                <a:pPr algn="ctr"/>
                <a:r>
                  <a:rPr lang="en-US" sz="1050"/>
                  <a:t>5-15+ yrs, capital intensive</a:t>
                </a:r>
              </a:p>
              <a:p>
                <a:pPr algn="ctr"/>
                <a:r>
                  <a:rPr lang="en-US" sz="1050"/>
                  <a:t>HVDC, new transmission</a:t>
                </a:r>
              </a:p>
            </p:txBody>
          </p:sp>
          <p:pic>
            <p:nvPicPr>
              <p:cNvPr id="73" name="Graphic 72" descr="Electric Tower outline">
                <a:extLst>
                  <a:ext uri="{FF2B5EF4-FFF2-40B4-BE49-F238E27FC236}">
                    <a16:creationId xmlns:a16="http://schemas.microsoft.com/office/drawing/2014/main" id="{82CA7FDA-7479-23AB-DDE6-CE7FBDB23AC4}"/>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6397074" y="1265419"/>
                <a:ext cx="228600" cy="228600"/>
              </a:xfrm>
              <a:prstGeom prst="rect">
                <a:avLst/>
              </a:prstGeom>
            </p:spPr>
          </p:pic>
        </p:grpSp>
        <p:grpSp>
          <p:nvGrpSpPr>
            <p:cNvPr id="67" name="Group 66">
              <a:extLst>
                <a:ext uri="{FF2B5EF4-FFF2-40B4-BE49-F238E27FC236}">
                  <a16:creationId xmlns:a16="http://schemas.microsoft.com/office/drawing/2014/main" id="{A69A0B44-5698-0E8B-DC59-8FE996B0ECE2}"/>
                </a:ext>
              </a:extLst>
            </p:cNvPr>
            <p:cNvGrpSpPr/>
            <p:nvPr/>
          </p:nvGrpSpPr>
          <p:grpSpPr>
            <a:xfrm>
              <a:off x="8341920" y="4788119"/>
              <a:ext cx="3209544" cy="1588867"/>
              <a:chOff x="5916334" y="2638644"/>
              <a:chExt cx="2296631" cy="1588867"/>
            </a:xfrm>
          </p:grpSpPr>
          <p:sp>
            <p:nvSpPr>
              <p:cNvPr id="70" name="Rectangle 69">
                <a:extLst>
                  <a:ext uri="{FF2B5EF4-FFF2-40B4-BE49-F238E27FC236}">
                    <a16:creationId xmlns:a16="http://schemas.microsoft.com/office/drawing/2014/main" id="{89B06D26-4DB2-B26A-1310-DB198485E157}"/>
                  </a:ext>
                </a:extLst>
              </p:cNvPr>
              <p:cNvSpPr/>
              <p:nvPr/>
            </p:nvSpPr>
            <p:spPr bwMode="gray">
              <a:xfrm>
                <a:off x="5916334" y="3698310"/>
                <a:ext cx="2296631" cy="529201"/>
              </a:xfrm>
              <a:prstGeom prst="rect">
                <a:avLst/>
              </a:prstGeom>
              <a:solidFill>
                <a:srgbClr val="009BDC"/>
              </a:solidFill>
              <a:ln w="9525">
                <a:solidFill>
                  <a:srgbClr val="009BDC"/>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71" name="Rectangle 70">
                <a:extLst>
                  <a:ext uri="{FF2B5EF4-FFF2-40B4-BE49-F238E27FC236}">
                    <a16:creationId xmlns:a16="http://schemas.microsoft.com/office/drawing/2014/main" id="{5C9F4968-95B8-5AA1-C8EA-E14B39DA5BDF}"/>
                  </a:ext>
                </a:extLst>
              </p:cNvPr>
              <p:cNvSpPr/>
              <p:nvPr/>
            </p:nvSpPr>
            <p:spPr bwMode="gray">
              <a:xfrm>
                <a:off x="5916334" y="2638644"/>
                <a:ext cx="2296630" cy="1059666"/>
              </a:xfrm>
              <a:prstGeom prst="rect">
                <a:avLst/>
              </a:prstGeom>
              <a:solidFill>
                <a:srgbClr val="A5D2EC"/>
              </a:solidFill>
              <a:ln w="9525">
                <a:solidFill>
                  <a:srgbClr val="009BDC"/>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grpSp>
        <p:pic>
          <p:nvPicPr>
            <p:cNvPr id="68" name="Graphic 67" descr="Badge Follow outline">
              <a:extLst>
                <a:ext uri="{FF2B5EF4-FFF2-40B4-BE49-F238E27FC236}">
                  <a16:creationId xmlns:a16="http://schemas.microsoft.com/office/drawing/2014/main" id="{32FED453-78AE-A936-5EB6-F2D3C8E63F2C}"/>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9809532" y="5109568"/>
              <a:ext cx="274320" cy="274320"/>
            </a:xfrm>
            <a:prstGeom prst="rect">
              <a:avLst/>
            </a:prstGeom>
          </p:spPr>
        </p:pic>
        <p:sp>
          <p:nvSpPr>
            <p:cNvPr id="69" name="TextBox 68">
              <a:extLst>
                <a:ext uri="{FF2B5EF4-FFF2-40B4-BE49-F238E27FC236}">
                  <a16:creationId xmlns:a16="http://schemas.microsoft.com/office/drawing/2014/main" id="{5BCAF488-5BE5-7057-8AC7-D734A504EA98}"/>
                </a:ext>
              </a:extLst>
            </p:cNvPr>
            <p:cNvSpPr txBox="1"/>
            <p:nvPr/>
          </p:nvSpPr>
          <p:spPr bwMode="gray">
            <a:xfrm>
              <a:off x="8806405" y="5254820"/>
              <a:ext cx="2280575" cy="438582"/>
            </a:xfrm>
            <a:prstGeom prst="rect">
              <a:avLst/>
            </a:prstGeom>
            <a:noFill/>
            <a:ln>
              <a:noFill/>
            </a:ln>
          </p:spPr>
          <p:txBody>
            <a:bodyPr wrap="square" lIns="137160" tIns="137160" rIns="274320" bIns="137160" rtlCol="0">
              <a:spAutoFit/>
            </a:bodyPr>
            <a:lstStyle/>
            <a:p>
              <a:pPr algn="ctr"/>
              <a:r>
                <a:rPr lang="en-US" sz="1050"/>
                <a:t>Uncapped upside</a:t>
              </a:r>
            </a:p>
          </p:txBody>
        </p:sp>
      </p:grpSp>
      <p:sp>
        <p:nvSpPr>
          <p:cNvPr id="27" name="Rectangular Callout 26">
            <a:extLst>
              <a:ext uri="{FF2B5EF4-FFF2-40B4-BE49-F238E27FC236}">
                <a16:creationId xmlns:a16="http://schemas.microsoft.com/office/drawing/2014/main" id="{9A644A80-6D47-3B06-275C-077AD87ADC60}"/>
              </a:ext>
            </a:extLst>
          </p:cNvPr>
          <p:cNvSpPr/>
          <p:nvPr/>
        </p:nvSpPr>
        <p:spPr bwMode="gray">
          <a:xfrm>
            <a:off x="802862" y="1983668"/>
            <a:ext cx="3136976" cy="1200660"/>
          </a:xfrm>
          <a:prstGeom prst="wedgeRectCallout">
            <a:avLst>
              <a:gd name="adj1" fmla="val -35408"/>
              <a:gd name="adj2" fmla="val 145658"/>
            </a:avLst>
          </a:prstGeom>
          <a:solidFill>
            <a:schemeClr val="accent1"/>
          </a:solid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91440" rIns="36000" bIns="36000" numCol="1" spcCol="0" rtlCol="0" fromWordArt="0" anchor="t" anchorCtr="0" forceAA="0" compatLnSpc="1">
            <a:prstTxWarp prst="textNoShape">
              <a:avLst/>
            </a:prstTxWarp>
            <a:noAutofit/>
          </a:bodyPr>
          <a:lstStyle/>
          <a:p>
            <a:pPr marL="0" indent="0">
              <a:buNone/>
            </a:pPr>
            <a:r>
              <a:rPr lang="en-US" sz="1250" b="1">
                <a:solidFill>
                  <a:schemeClr val="bg1"/>
                </a:solidFill>
              </a:rPr>
              <a:t>AI is both driving grid demand and mitigating grid constraints</a:t>
            </a:r>
          </a:p>
        </p:txBody>
      </p:sp>
      <p:pic>
        <p:nvPicPr>
          <p:cNvPr id="15" name="Graphic 14" descr="Processor with solid fill">
            <a:extLst>
              <a:ext uri="{FF2B5EF4-FFF2-40B4-BE49-F238E27FC236}">
                <a16:creationId xmlns:a16="http://schemas.microsoft.com/office/drawing/2014/main" id="{880CD97A-E62B-7305-930B-F09FB7F40424}"/>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834714" y="2066229"/>
            <a:ext cx="392443" cy="392443"/>
          </a:xfrm>
          <a:prstGeom prst="rect">
            <a:avLst/>
          </a:prstGeom>
        </p:spPr>
      </p:pic>
      <p:sp>
        <p:nvSpPr>
          <p:cNvPr id="28" name="TextBox 27">
            <a:extLst>
              <a:ext uri="{FF2B5EF4-FFF2-40B4-BE49-F238E27FC236}">
                <a16:creationId xmlns:a16="http://schemas.microsoft.com/office/drawing/2014/main" id="{7F6E5D54-BE8C-7937-D179-ED9EA25758C0}"/>
              </a:ext>
            </a:extLst>
          </p:cNvPr>
          <p:cNvSpPr txBox="1"/>
          <p:nvPr/>
        </p:nvSpPr>
        <p:spPr bwMode="gray">
          <a:xfrm>
            <a:off x="822005" y="2384686"/>
            <a:ext cx="3117833" cy="1077218"/>
          </a:xfrm>
          <a:prstGeom prst="rect">
            <a:avLst/>
          </a:prstGeom>
          <a:noFill/>
          <a:ln>
            <a:noFill/>
          </a:ln>
        </p:spPr>
        <p:txBody>
          <a:bodyPr wrap="square" lIns="137160" tIns="137160" rIns="91440" bIns="137160" rtlCol="0">
            <a:spAutoFit/>
          </a:bodyPr>
          <a:lstStyle/>
          <a:p>
            <a:pPr marL="0" indent="0" algn="l">
              <a:spcBef>
                <a:spcPts val="600"/>
              </a:spcBef>
              <a:spcAft>
                <a:spcPts val="600"/>
              </a:spcAft>
              <a:buNone/>
            </a:pPr>
            <a:r>
              <a:rPr lang="en-US" sz="1050">
                <a:solidFill>
                  <a:schemeClr val="bg1"/>
                </a:solidFill>
              </a:rPr>
              <a:t>AI-enabled data center flexibility could unlock </a:t>
            </a:r>
            <a:r>
              <a:rPr lang="en-US" sz="1050" b="1">
                <a:solidFill>
                  <a:schemeClr val="bg1"/>
                </a:solidFill>
              </a:rPr>
              <a:t>~100 GW </a:t>
            </a:r>
            <a:r>
              <a:rPr lang="en-US" sz="1050">
                <a:solidFill>
                  <a:schemeClr val="bg1"/>
                </a:solidFill>
              </a:rPr>
              <a:t>of dormant capacity while accelerating grid optimization </a:t>
            </a:r>
            <a:r>
              <a:rPr lang="en-US" sz="1050" b="1">
                <a:solidFill>
                  <a:schemeClr val="bg1"/>
                </a:solidFill>
              </a:rPr>
              <a:t>and</a:t>
            </a:r>
            <a:r>
              <a:rPr lang="en-US" sz="1050">
                <a:solidFill>
                  <a:schemeClr val="bg1"/>
                </a:solidFill>
              </a:rPr>
              <a:t> modernization</a:t>
            </a:r>
          </a:p>
          <a:p>
            <a:pPr marL="0" indent="0" algn="l">
              <a:spcBef>
                <a:spcPts val="600"/>
              </a:spcBef>
              <a:spcAft>
                <a:spcPts val="600"/>
              </a:spcAft>
              <a:buNone/>
            </a:pPr>
            <a:endParaRPr lang="en-US" sz="1050">
              <a:solidFill>
                <a:schemeClr val="bg1"/>
              </a:solidFill>
            </a:endParaRPr>
          </a:p>
        </p:txBody>
      </p:sp>
      <p:sp>
        <p:nvSpPr>
          <p:cNvPr id="13" name="Left Bracket 12">
            <a:extLst>
              <a:ext uri="{FF2B5EF4-FFF2-40B4-BE49-F238E27FC236}">
                <a16:creationId xmlns:a16="http://schemas.microsoft.com/office/drawing/2014/main" id="{D7752367-9F7D-FDAD-3E33-4EF9A403E309}"/>
              </a:ext>
            </a:extLst>
          </p:cNvPr>
          <p:cNvSpPr/>
          <p:nvPr/>
        </p:nvSpPr>
        <p:spPr bwMode="gray">
          <a:xfrm>
            <a:off x="731052" y="5892046"/>
            <a:ext cx="45719" cy="254833"/>
          </a:xfrm>
          <a:prstGeom prst="leftBracket">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4" name="Left Bracket 13">
            <a:extLst>
              <a:ext uri="{FF2B5EF4-FFF2-40B4-BE49-F238E27FC236}">
                <a16:creationId xmlns:a16="http://schemas.microsoft.com/office/drawing/2014/main" id="{29F33475-9B4B-D15E-7FBD-A7E5EEE4946D}"/>
              </a:ext>
            </a:extLst>
          </p:cNvPr>
          <p:cNvSpPr/>
          <p:nvPr/>
        </p:nvSpPr>
        <p:spPr bwMode="gray">
          <a:xfrm flipH="1">
            <a:off x="2026011" y="5895044"/>
            <a:ext cx="45719" cy="254833"/>
          </a:xfrm>
          <a:prstGeom prst="leftBracket">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23" name="Straight Connector 22">
            <a:extLst>
              <a:ext uri="{FF2B5EF4-FFF2-40B4-BE49-F238E27FC236}">
                <a16:creationId xmlns:a16="http://schemas.microsoft.com/office/drawing/2014/main" id="{F2B8FA6A-F521-5940-8B25-DD30BD5FA1D4}"/>
              </a:ext>
            </a:extLst>
          </p:cNvPr>
          <p:cNvCxnSpPr>
            <a:stCxn id="13" idx="1"/>
            <a:endCxn id="14" idx="1"/>
          </p:cNvCxnSpPr>
          <p:nvPr/>
        </p:nvCxnSpPr>
        <p:spPr bwMode="gray">
          <a:xfrm>
            <a:off x="731052" y="6019463"/>
            <a:ext cx="1340678" cy="2998"/>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078C2345-96E9-DB64-89E8-0CE1E1F41386}"/>
              </a:ext>
            </a:extLst>
          </p:cNvPr>
          <p:cNvSpPr/>
          <p:nvPr/>
        </p:nvSpPr>
        <p:spPr bwMode="gray">
          <a:xfrm>
            <a:off x="850753" y="5905736"/>
            <a:ext cx="1114251" cy="254833"/>
          </a:xfrm>
          <a:prstGeom prst="rect">
            <a:avLst/>
          </a:prstGeom>
          <a:solidFill>
            <a:schemeClr val="bg1"/>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 tIns="36576" rIns="9144" bIns="36000" numCol="1" spcCol="0" rtlCol="0" fromWordArt="0" anchor="ctr" anchorCtr="0" forceAA="0" compatLnSpc="1">
            <a:prstTxWarp prst="textNoShape">
              <a:avLst/>
            </a:prstTxWarp>
            <a:noAutofit/>
          </a:bodyPr>
          <a:lstStyle/>
          <a:p>
            <a:pPr marL="0" indent="0" algn="ctr">
              <a:buNone/>
            </a:pPr>
            <a:r>
              <a:rPr lang="en-US" sz="1250" b="1" i="1">
                <a:solidFill>
                  <a:schemeClr val="tx1"/>
                </a:solidFill>
              </a:rPr>
              <a:t>20% </a:t>
            </a:r>
            <a:r>
              <a:rPr lang="en-US" sz="1050" i="1">
                <a:solidFill>
                  <a:schemeClr val="tx1"/>
                </a:solidFill>
              </a:rPr>
              <a:t>of capacity</a:t>
            </a:r>
          </a:p>
        </p:txBody>
      </p:sp>
      <p:sp>
        <p:nvSpPr>
          <p:cNvPr id="32" name="Pentagon 31">
            <a:extLst>
              <a:ext uri="{FF2B5EF4-FFF2-40B4-BE49-F238E27FC236}">
                <a16:creationId xmlns:a16="http://schemas.microsoft.com/office/drawing/2014/main" id="{1897A57C-363C-C8F2-68FA-00164FF862B7}"/>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33" name="Chevron 32">
            <a:extLst>
              <a:ext uri="{FF2B5EF4-FFF2-40B4-BE49-F238E27FC236}">
                <a16:creationId xmlns:a16="http://schemas.microsoft.com/office/drawing/2014/main" id="{0E36A3CE-7ABC-6E87-88F3-44A148B7F6AB}"/>
              </a:ext>
            </a:extLst>
          </p:cNvPr>
          <p:cNvSpPr/>
          <p:nvPr/>
        </p:nvSpPr>
        <p:spPr>
          <a:xfrm>
            <a:off x="1690648" y="0"/>
            <a:ext cx="1788983" cy="288356"/>
          </a:xfrm>
          <a:prstGeom prst="chevron">
            <a:avLst/>
          </a:prstGeom>
          <a:solidFill>
            <a:srgbClr val="00435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Optimize</a:t>
            </a:r>
          </a:p>
        </p:txBody>
      </p:sp>
      <p:sp>
        <p:nvSpPr>
          <p:cNvPr id="35" name="Chevron 34">
            <a:extLst>
              <a:ext uri="{FF2B5EF4-FFF2-40B4-BE49-F238E27FC236}">
                <a16:creationId xmlns:a16="http://schemas.microsoft.com/office/drawing/2014/main" id="{ED87C084-7EC1-A673-FB58-EAC6D54587D3}"/>
              </a:ext>
            </a:extLst>
          </p:cNvPr>
          <p:cNvSpPr/>
          <p:nvPr/>
        </p:nvSpPr>
        <p:spPr>
          <a:xfrm>
            <a:off x="3381296" y="0"/>
            <a:ext cx="1788983" cy="288356"/>
          </a:xfrm>
          <a:prstGeom prst="chevron">
            <a:avLst/>
          </a:prstGeom>
          <a:solidFill>
            <a:srgbClr val="0074A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Modernize</a:t>
            </a:r>
          </a:p>
        </p:txBody>
      </p:sp>
      <p:sp>
        <p:nvSpPr>
          <p:cNvPr id="36" name="Chevron 35">
            <a:extLst>
              <a:ext uri="{FF2B5EF4-FFF2-40B4-BE49-F238E27FC236}">
                <a16:creationId xmlns:a16="http://schemas.microsoft.com/office/drawing/2014/main" id="{7BFA56DC-4C75-C475-EFB7-A63F7EE0A68A}"/>
              </a:ext>
            </a:extLst>
          </p:cNvPr>
          <p:cNvSpPr/>
          <p:nvPr/>
        </p:nvSpPr>
        <p:spPr>
          <a:xfrm>
            <a:off x="5071944" y="0"/>
            <a:ext cx="1788983" cy="288356"/>
          </a:xfrm>
          <a:prstGeom prst="chevron">
            <a:avLst/>
          </a:prstGeom>
          <a:solidFill>
            <a:srgbClr val="009BD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Expand</a:t>
            </a:r>
          </a:p>
        </p:txBody>
      </p:sp>
      <p:sp>
        <p:nvSpPr>
          <p:cNvPr id="37" name="Chevron 36">
            <a:extLst>
              <a:ext uri="{FF2B5EF4-FFF2-40B4-BE49-F238E27FC236}">
                <a16:creationId xmlns:a16="http://schemas.microsoft.com/office/drawing/2014/main" id="{BDFF6DAB-CFAD-EA9D-0449-827353BFFCD6}"/>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2" name="Footer Placeholder 4">
            <a:extLst>
              <a:ext uri="{FF2B5EF4-FFF2-40B4-BE49-F238E27FC236}">
                <a16:creationId xmlns:a16="http://schemas.microsoft.com/office/drawing/2014/main" id="{B5B43F1F-0FF3-6835-7BB4-82576FF713AC}"/>
              </a:ext>
            </a:extLst>
          </p:cNvPr>
          <p:cNvSpPr>
            <a:spLocks noGrp="1"/>
          </p:cNvSpPr>
          <p:nvPr>
            <p:ph type="ftr" sz="quarter" idx="3"/>
          </p:nvPr>
        </p:nvSpPr>
        <p:spPr>
          <a:xfrm>
            <a:off x="334962" y="6344432"/>
            <a:ext cx="9147241" cy="216706"/>
          </a:xfrm>
        </p:spPr>
        <p:txBody>
          <a:bodyPr/>
          <a:lstStyle/>
          <a:p>
            <a:r>
              <a:rPr lang="en-US" dirty="0">
                <a:solidFill>
                  <a:schemeClr val="tx1"/>
                </a:solidFill>
              </a:rPr>
              <a:t>Sources: </a:t>
            </a:r>
            <a:r>
              <a:rPr lang="en-US" dirty="0">
                <a:solidFill>
                  <a:srgbClr val="45647B"/>
                </a:solidFill>
                <a:hlinkClick r:id="rId11">
                  <a:extLst>
                    <a:ext uri="{A12FA001-AC4F-418D-AE19-62706E023703}">
                      <ahyp:hlinkClr xmlns:ahyp="http://schemas.microsoft.com/office/drawing/2018/hyperlinkcolor" val="tx"/>
                    </a:ext>
                  </a:extLst>
                </a:hlinkClick>
              </a:rPr>
              <a:t>Powering Intelligence</a:t>
            </a:r>
            <a:r>
              <a:rPr lang="en-US" dirty="0">
                <a:solidFill>
                  <a:srgbClr val="45647B"/>
                </a:solidFill>
              </a:rPr>
              <a:t> </a:t>
            </a:r>
            <a:r>
              <a:rPr lang="en-US" dirty="0">
                <a:solidFill>
                  <a:schemeClr val="tx1"/>
                </a:solidFill>
              </a:rPr>
              <a:t>(EPRI, 2026); </a:t>
            </a:r>
            <a:r>
              <a:rPr lang="en-US" dirty="0">
                <a:solidFill>
                  <a:srgbClr val="45647B"/>
                </a:solidFill>
                <a:hlinkClick r:id="rId12">
                  <a:extLst>
                    <a:ext uri="{A12FA001-AC4F-418D-AE19-62706E023703}">
                      <ahyp:hlinkClr xmlns:ahyp="http://schemas.microsoft.com/office/drawing/2018/hyperlinkcolor" val="tx"/>
                    </a:ext>
                  </a:extLst>
                </a:hlinkClick>
              </a:rPr>
              <a:t>The Value of Demand Flexibility</a:t>
            </a:r>
            <a:r>
              <a:rPr lang="en-US" dirty="0">
                <a:solidFill>
                  <a:srgbClr val="45647B"/>
                </a:solidFill>
              </a:rPr>
              <a:t> </a:t>
            </a:r>
            <a:r>
              <a:rPr lang="en-US" dirty="0">
                <a:solidFill>
                  <a:schemeClr val="tx1"/>
                </a:solidFill>
              </a:rPr>
              <a:t>(IEA, 2026); </a:t>
            </a:r>
            <a:r>
              <a:rPr lang="en-US" dirty="0">
                <a:solidFill>
                  <a:srgbClr val="45647B"/>
                </a:solidFill>
                <a:hlinkClick r:id="rId13">
                  <a:extLst>
                    <a:ext uri="{A12FA001-AC4F-418D-AE19-62706E023703}">
                      <ahyp:hlinkClr xmlns:ahyp="http://schemas.microsoft.com/office/drawing/2018/hyperlinkcolor" val="tx"/>
                    </a:ext>
                  </a:extLst>
                </a:hlinkClick>
              </a:rPr>
              <a:t>The Untapped Grid</a:t>
            </a:r>
            <a:r>
              <a:rPr lang="en-US" dirty="0">
                <a:solidFill>
                  <a:srgbClr val="45647B"/>
                </a:solidFill>
              </a:rPr>
              <a:t> </a:t>
            </a:r>
            <a:r>
              <a:rPr lang="en-US" dirty="0">
                <a:solidFill>
                  <a:schemeClr val="tx1"/>
                </a:solidFill>
              </a:rPr>
              <a:t>(Brattle, 2026); </a:t>
            </a:r>
            <a:r>
              <a:rPr lang="en-US" dirty="0">
                <a:solidFill>
                  <a:srgbClr val="45647B"/>
                </a:solidFill>
                <a:hlinkClick r:id="rId14">
                  <a:extLst>
                    <a:ext uri="{A12FA001-AC4F-418D-AE19-62706E023703}">
                      <ahyp:hlinkClr xmlns:ahyp="http://schemas.microsoft.com/office/drawing/2018/hyperlinkcolor" val="tx"/>
                    </a:ext>
                  </a:extLst>
                </a:hlinkClick>
              </a:rPr>
              <a:t>Rethinking Load Growth</a:t>
            </a:r>
            <a:r>
              <a:rPr lang="en-US" dirty="0">
                <a:solidFill>
                  <a:srgbClr val="45647B"/>
                </a:solidFill>
              </a:rPr>
              <a:t> </a:t>
            </a:r>
            <a:r>
              <a:rPr lang="en-US" dirty="0">
                <a:solidFill>
                  <a:schemeClr val="tx1"/>
                </a:solidFill>
              </a:rPr>
              <a:t>(Duke University, 2025); </a:t>
            </a:r>
            <a:r>
              <a:rPr lang="en-US" dirty="0">
                <a:solidFill>
                  <a:srgbClr val="45647B"/>
                </a:solidFill>
                <a:hlinkClick r:id="rId15">
                  <a:extLst>
                    <a:ext uri="{A12FA001-AC4F-418D-AE19-62706E023703}">
                      <ahyp:hlinkClr xmlns:ahyp="http://schemas.microsoft.com/office/drawing/2018/hyperlinkcolor" val="tx"/>
                    </a:ext>
                  </a:extLst>
                </a:hlinkClick>
              </a:rPr>
              <a:t>Unlocking Smart Grid Opportunities in Emerging Markets and Developing Economies</a:t>
            </a:r>
            <a:r>
              <a:rPr lang="en-US" dirty="0">
                <a:solidFill>
                  <a:srgbClr val="45647B"/>
                </a:solidFill>
              </a:rPr>
              <a:t> </a:t>
            </a:r>
            <a:r>
              <a:rPr lang="en-US" dirty="0">
                <a:solidFill>
                  <a:schemeClr val="tx1"/>
                </a:solidFill>
              </a:rPr>
              <a:t>(IEA, 2023). Credit: Pia Doris Morrow, Dominica Wambold, Ilayda </a:t>
            </a:r>
            <a:r>
              <a:rPr lang="en-US" dirty="0" err="1">
                <a:solidFill>
                  <a:schemeClr val="tx1"/>
                </a:solidFill>
              </a:rPr>
              <a:t>Terzcan</a:t>
            </a:r>
            <a:r>
              <a:rPr lang="en-US" dirty="0">
                <a:solidFill>
                  <a:schemeClr val="tx1"/>
                </a:solidFill>
              </a:rPr>
              <a:t>, Ariela Farchi, and </a:t>
            </a:r>
            <a:r>
              <a:rPr lang="en-US" dirty="0">
                <a:solidFill>
                  <a:srgbClr val="000000"/>
                </a:solidFill>
                <a:hlinkClick r:id="rId16"/>
              </a:rPr>
              <a:t>Gernot Wagner</a:t>
            </a:r>
            <a:r>
              <a:rPr lang="en-US" dirty="0">
                <a:solidFill>
                  <a:srgbClr val="000000"/>
                </a:solidFill>
              </a:rPr>
              <a:t>. </a:t>
            </a:r>
            <a:r>
              <a:rPr lang="en-US" dirty="0">
                <a:hlinkClick r:id="rId17"/>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cs typeface="Arial"/>
            </a:endParaRPr>
          </a:p>
        </p:txBody>
      </p:sp>
    </p:spTree>
    <p:extLst>
      <p:ext uri="{BB962C8B-B14F-4D97-AF65-F5344CB8AC3E}">
        <p14:creationId xmlns:p14="http://schemas.microsoft.com/office/powerpoint/2010/main" val="32281683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D89DE509-3795-5ECB-D844-F2D7459DEAFE}"/>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7" name="think-cell data - do not delete" hidden="1">
                        <a:extLst>
                          <a:ext uri="{FF2B5EF4-FFF2-40B4-BE49-F238E27FC236}">
                            <a16:creationId xmlns:a16="http://schemas.microsoft.com/office/drawing/2014/main" id="{D89DE509-3795-5ECB-D844-F2D7459DEAFE}"/>
                          </a:ext>
                        </a:extLst>
                      </p:cNvPr>
                      <p:cNvPicPr/>
                      <p:nvPr/>
                    </p:nvPicPr>
                    <p:blipFill>
                      <a:blip r:embed="rId5"/>
                      <a:stretch>
                        <a:fillRect/>
                      </a:stretch>
                    </p:blipFill>
                    <p:spPr>
                      <a:xfrm>
                        <a:off x="1588" y="1588"/>
                        <a:ext cx="1227" cy="1588"/>
                      </a:xfrm>
                      <a:prstGeom prst="rect">
                        <a:avLst/>
                      </a:prstGeom>
                    </p:spPr>
                  </p:pic>
                </p:oleObj>
              </mc:Fallback>
            </mc:AlternateContent>
          </a:graphicData>
        </a:graphic>
      </p:graphicFrame>
      <p:sp>
        <p:nvSpPr>
          <p:cNvPr id="2" name="Text Placeholder 1">
            <a:extLst>
              <a:ext uri="{FF2B5EF4-FFF2-40B4-BE49-F238E27FC236}">
                <a16:creationId xmlns:a16="http://schemas.microsoft.com/office/drawing/2014/main" id="{51D023D5-714A-ADFB-DEC5-3FE4BFCC9ECD}"/>
              </a:ext>
            </a:extLst>
          </p:cNvPr>
          <p:cNvSpPr>
            <a:spLocks noGrp="1"/>
          </p:cNvSpPr>
          <p:nvPr>
            <p:ph type="body" sz="quarter" idx="14"/>
          </p:nvPr>
        </p:nvSpPr>
        <p:spPr/>
        <p:txBody>
          <a:bodyPr/>
          <a:lstStyle/>
          <a:p>
            <a:pPr marL="0" indent="0">
              <a:buNone/>
            </a:pPr>
            <a:r>
              <a:rPr lang="en-US" b="1" dirty="0"/>
              <a:t>Observations</a:t>
            </a:r>
          </a:p>
          <a:p>
            <a:endParaRPr lang="en-US" dirty="0"/>
          </a:p>
          <a:p>
            <a:r>
              <a:rPr lang="en-US" dirty="0"/>
              <a:t>Grid constraints are increasingly institutional, not technological: </a:t>
            </a:r>
          </a:p>
          <a:p>
            <a:pPr lvl="1"/>
            <a:r>
              <a:rPr lang="en-US" sz="1050" b="1" dirty="0"/>
              <a:t>Optimizing</a:t>
            </a:r>
            <a:r>
              <a:rPr lang="en-US" sz="1050" dirty="0"/>
              <a:t> requires access to existing flexibility,</a:t>
            </a:r>
          </a:p>
          <a:p>
            <a:pPr lvl="1"/>
            <a:r>
              <a:rPr lang="en-US" sz="1050" b="1" dirty="0"/>
              <a:t>Modernizing </a:t>
            </a:r>
            <a:r>
              <a:rPr lang="en-US" sz="1050" dirty="0"/>
              <a:t>requires mechanisms to monetize grid value,</a:t>
            </a:r>
          </a:p>
          <a:p>
            <a:pPr lvl="1"/>
            <a:r>
              <a:rPr lang="en-US" sz="1050" b="1" dirty="0"/>
              <a:t>Expanding</a:t>
            </a:r>
            <a:r>
              <a:rPr lang="en-US" sz="1050" dirty="0"/>
              <a:t> requires agreement on approvals, cost allocation, and project delivery</a:t>
            </a:r>
          </a:p>
          <a:p>
            <a:r>
              <a:rPr lang="en-US" dirty="0"/>
              <a:t>Barriers become more complex as solutions scale: Distributed-energy scaling is being held back by fragmented regulation and utility incentives, while transmission policy is explicitly focused on planning and cost allocation</a:t>
            </a:r>
          </a:p>
          <a:p>
            <a:endParaRPr lang="en-US" dirty="0"/>
          </a:p>
        </p:txBody>
      </p:sp>
      <p:sp>
        <p:nvSpPr>
          <p:cNvPr id="3" name="Title 2">
            <a:extLst>
              <a:ext uri="{FF2B5EF4-FFF2-40B4-BE49-F238E27FC236}">
                <a16:creationId xmlns:a16="http://schemas.microsoft.com/office/drawing/2014/main" id="{7A8B7F85-1489-E42A-B7FE-85128A01C7B8}"/>
              </a:ext>
            </a:extLst>
          </p:cNvPr>
          <p:cNvSpPr>
            <a:spLocks noGrp="1"/>
          </p:cNvSpPr>
          <p:nvPr>
            <p:ph type="title"/>
          </p:nvPr>
        </p:nvSpPr>
        <p:spPr/>
        <p:txBody>
          <a:bodyPr vert="horz" rIns="91440"/>
          <a:lstStyle/>
          <a:p>
            <a:r>
              <a:rPr lang="en-US" dirty="0"/>
              <a:t>Scaling grid solutions requires overcoming distinct stakeholder bottlenecks across optimization, modernization, and expansion</a:t>
            </a:r>
          </a:p>
        </p:txBody>
      </p:sp>
      <p:sp>
        <p:nvSpPr>
          <p:cNvPr id="5" name="Text Placeholder 4">
            <a:extLst>
              <a:ext uri="{FF2B5EF4-FFF2-40B4-BE49-F238E27FC236}">
                <a16:creationId xmlns:a16="http://schemas.microsoft.com/office/drawing/2014/main" id="{7A16CA09-504E-AB46-A502-8990428E74BF}"/>
              </a:ext>
            </a:extLst>
          </p:cNvPr>
          <p:cNvSpPr>
            <a:spLocks noGrp="1"/>
          </p:cNvSpPr>
          <p:nvPr>
            <p:ph type="body" sz="quarter" idx="13"/>
          </p:nvPr>
        </p:nvSpPr>
        <p:spPr/>
        <p:txBody>
          <a:bodyPr/>
          <a:lstStyle/>
          <a:p>
            <a:r>
              <a:rPr lang="en-US" dirty="0"/>
              <a:t>Key bottlenecks range from market access in Optimize to utility incentives in Modernize and permitting and cost allocation in Expand</a:t>
            </a:r>
          </a:p>
        </p:txBody>
      </p:sp>
      <p:graphicFrame>
        <p:nvGraphicFramePr>
          <p:cNvPr id="11" name="Content Placeholder 10">
            <a:extLst>
              <a:ext uri="{FF2B5EF4-FFF2-40B4-BE49-F238E27FC236}">
                <a16:creationId xmlns:a16="http://schemas.microsoft.com/office/drawing/2014/main" id="{8F9A9B85-9B8C-A5F8-58F2-2093B59FAD06}"/>
              </a:ext>
            </a:extLst>
          </p:cNvPr>
          <p:cNvGraphicFramePr>
            <a:graphicFrameLocks noGrp="1"/>
          </p:cNvGraphicFramePr>
          <p:nvPr>
            <p:ph sz="quarter" idx="15"/>
            <p:extLst>
              <p:ext uri="{D42A27DB-BD31-4B8C-83A1-F6EECF244321}">
                <p14:modId xmlns:p14="http://schemas.microsoft.com/office/powerpoint/2010/main" val="3374144049"/>
              </p:ext>
            </p:extLst>
          </p:nvPr>
        </p:nvGraphicFramePr>
        <p:xfrm>
          <a:off x="329184" y="2127781"/>
          <a:ext cx="8705087" cy="3639313"/>
        </p:xfrm>
        <a:graphic>
          <a:graphicData uri="http://schemas.openxmlformats.org/drawingml/2006/table">
            <a:tbl>
              <a:tblPr firstRow="1" bandRow="1">
                <a:tableStyleId>{5C22544A-7EE6-4342-B048-85BDC9FD1C3A}</a:tableStyleId>
              </a:tblPr>
              <a:tblGrid>
                <a:gridCol w="1574567">
                  <a:extLst>
                    <a:ext uri="{9D8B030D-6E8A-4147-A177-3AD203B41FA5}">
                      <a16:colId xmlns:a16="http://schemas.microsoft.com/office/drawing/2014/main" val="4045420716"/>
                    </a:ext>
                  </a:extLst>
                </a:gridCol>
                <a:gridCol w="2376840">
                  <a:extLst>
                    <a:ext uri="{9D8B030D-6E8A-4147-A177-3AD203B41FA5}">
                      <a16:colId xmlns:a16="http://schemas.microsoft.com/office/drawing/2014/main" val="3884541735"/>
                    </a:ext>
                  </a:extLst>
                </a:gridCol>
                <a:gridCol w="2376840">
                  <a:extLst>
                    <a:ext uri="{9D8B030D-6E8A-4147-A177-3AD203B41FA5}">
                      <a16:colId xmlns:a16="http://schemas.microsoft.com/office/drawing/2014/main" val="2267152783"/>
                    </a:ext>
                  </a:extLst>
                </a:gridCol>
                <a:gridCol w="2376840">
                  <a:extLst>
                    <a:ext uri="{9D8B030D-6E8A-4147-A177-3AD203B41FA5}">
                      <a16:colId xmlns:a16="http://schemas.microsoft.com/office/drawing/2014/main" val="1123954819"/>
                    </a:ext>
                  </a:extLst>
                </a:gridCol>
              </a:tblGrid>
              <a:tr h="411998">
                <a:tc>
                  <a:txBody>
                    <a:bodyPr/>
                    <a:lstStyle/>
                    <a:p>
                      <a:pPr marL="0" indent="0" algn="ctr">
                        <a:buNone/>
                      </a:pPr>
                      <a:endParaRPr lang="en-US" sz="1050" b="1">
                        <a:latin typeface="+mn-lt"/>
                      </a:endParaRPr>
                    </a:p>
                  </a:txBody>
                  <a:tcPr marL="457200" anchor="ctr">
                    <a:lnR w="19050" cap="flat" cmpd="sng" algn="ctr">
                      <a:solidFill>
                        <a:schemeClr val="bg1"/>
                      </a:solidFill>
                      <a:prstDash val="solid"/>
                      <a:round/>
                      <a:headEnd type="none" w="med" len="med"/>
                      <a:tailEnd type="none" w="med" len="med"/>
                    </a:lnR>
                    <a:noFill/>
                  </a:tcPr>
                </a:tc>
                <a:tc>
                  <a:txBody>
                    <a:bodyPr/>
                    <a:lstStyle/>
                    <a:p>
                      <a:pPr marL="0" indent="0" algn="ctr" defTabSz="711200" rtl="0" eaLnBrk="1" latinLnBrk="0" hangingPunct="1">
                        <a:spcBef>
                          <a:spcPts val="0"/>
                        </a:spcBef>
                        <a:buNone/>
                      </a:pPr>
                      <a:r>
                        <a:rPr lang="en-US" sz="1050" b="1" kern="1200" dirty="0">
                          <a:solidFill>
                            <a:schemeClr val="bg1"/>
                          </a:solidFill>
                          <a:latin typeface="+mn-lt"/>
                          <a:ea typeface="+mn-ea"/>
                          <a:cs typeface="+mn-cs"/>
                        </a:rPr>
                        <a:t>Optimize</a:t>
                      </a:r>
                    </a:p>
                    <a:p>
                      <a:pPr marL="0" indent="0" algn="ctr" defTabSz="711200" rtl="0" eaLnBrk="1" latinLnBrk="0" hangingPunct="1">
                        <a:spcBef>
                          <a:spcPts val="0"/>
                        </a:spcBef>
                        <a:buNone/>
                      </a:pPr>
                      <a:r>
                        <a:rPr lang="en-US" sz="1050" b="1" kern="1200" dirty="0">
                          <a:solidFill>
                            <a:schemeClr val="bg1"/>
                          </a:solidFill>
                          <a:latin typeface="+mn-lt"/>
                          <a:ea typeface="+mn-ea"/>
                          <a:cs typeface="+mn-cs"/>
                        </a:rPr>
                        <a:t>grid assets</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solidFill>
                      <a:srgbClr val="00435D"/>
                    </a:solidFill>
                  </a:tcPr>
                </a:tc>
                <a:tc>
                  <a:txBody>
                    <a:bodyPr/>
                    <a:lstStyle/>
                    <a:p>
                      <a:pPr marL="0" indent="0" algn="ctr" defTabSz="711200" rtl="0" eaLnBrk="1" latinLnBrk="0" hangingPunct="1">
                        <a:spcBef>
                          <a:spcPts val="0"/>
                        </a:spcBef>
                        <a:buNone/>
                      </a:pPr>
                      <a:r>
                        <a:rPr lang="en-US" sz="1050" b="1" kern="1200" dirty="0">
                          <a:solidFill>
                            <a:schemeClr val="bg1"/>
                          </a:solidFill>
                          <a:latin typeface="+mn-lt"/>
                          <a:ea typeface="+mn-ea"/>
                          <a:cs typeface="+mn-cs"/>
                        </a:rPr>
                        <a:t>Modernize</a:t>
                      </a:r>
                    </a:p>
                    <a:p>
                      <a:pPr marL="0" indent="0" algn="ctr" defTabSz="711200" rtl="0" eaLnBrk="1" latinLnBrk="0" hangingPunct="1">
                        <a:spcBef>
                          <a:spcPts val="0"/>
                        </a:spcBef>
                        <a:buNone/>
                      </a:pPr>
                      <a:r>
                        <a:rPr lang="en-US" sz="1050" b="1" kern="1200" dirty="0">
                          <a:solidFill>
                            <a:schemeClr val="bg1"/>
                          </a:solidFill>
                          <a:latin typeface="+mn-lt"/>
                          <a:ea typeface="+mn-ea"/>
                          <a:cs typeface="+mn-cs"/>
                        </a:rPr>
                        <a:t>and harden the core</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solidFill>
                      <a:srgbClr val="00709E"/>
                    </a:solidFill>
                  </a:tcPr>
                </a:tc>
                <a:tc>
                  <a:txBody>
                    <a:bodyPr/>
                    <a:lstStyle/>
                    <a:p>
                      <a:pPr marL="0" lvl="0" indent="0" algn="ctr" defTabSz="711200">
                        <a:spcBef>
                          <a:spcPts val="0"/>
                        </a:spcBef>
                        <a:buNone/>
                      </a:pPr>
                      <a:r>
                        <a:rPr lang="en-US" sz="1050" dirty="0">
                          <a:solidFill>
                            <a:schemeClr val="bg1"/>
                          </a:solidFill>
                          <a:latin typeface="+mn-lt"/>
                        </a:rPr>
                        <a:t>Expand</a:t>
                      </a:r>
                      <a:endParaRPr lang="en-US" sz="1050" b="1" kern="1200" dirty="0">
                        <a:solidFill>
                          <a:schemeClr val="bg1"/>
                        </a:solidFill>
                        <a:latin typeface="+mn-lt"/>
                        <a:ea typeface="+mn-ea"/>
                        <a:cs typeface="+mn-cs"/>
                      </a:endParaRPr>
                    </a:p>
                    <a:p>
                      <a:pPr marL="0" lvl="0" indent="0" algn="ctr" defTabSz="711200">
                        <a:spcBef>
                          <a:spcPts val="0"/>
                        </a:spcBef>
                        <a:buNone/>
                      </a:pPr>
                      <a:r>
                        <a:rPr lang="en-US" sz="1050" dirty="0">
                          <a:solidFill>
                            <a:schemeClr val="bg1"/>
                          </a:solidFill>
                          <a:latin typeface="+mn-lt"/>
                        </a:rPr>
                        <a:t>grid networks</a:t>
                      </a:r>
                    </a:p>
                  </a:txBody>
                  <a:tcPr anchor="ctr">
                    <a:lnL w="19050" cap="flat" cmpd="sng" algn="ctr">
                      <a:solidFill>
                        <a:schemeClr val="bg1"/>
                      </a:solid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solidFill>
                      <a:srgbClr val="009BDC"/>
                    </a:solidFill>
                  </a:tcPr>
                </a:tc>
                <a:extLst>
                  <a:ext uri="{0D108BD9-81ED-4DB2-BD59-A6C34878D82A}">
                    <a16:rowId xmlns:a16="http://schemas.microsoft.com/office/drawing/2014/main" val="3636015397"/>
                  </a:ext>
                </a:extLst>
              </a:tr>
              <a:tr h="251776">
                <a:tc>
                  <a:txBody>
                    <a:bodyPr/>
                    <a:lstStyle/>
                    <a:p>
                      <a:pPr marL="0" indent="0">
                        <a:buNone/>
                      </a:pPr>
                      <a:endParaRPr lang="en-US" sz="1050" b="1">
                        <a:latin typeface="+mn-lt"/>
                      </a:endParaRPr>
                    </a:p>
                  </a:txBody>
                  <a:tcPr marL="457200">
                    <a:lnR w="19050" cap="flat" cmpd="sng" algn="ctr">
                      <a:solidFill>
                        <a:schemeClr val="bg1"/>
                      </a:solidFill>
                      <a:prstDash val="solid"/>
                      <a:round/>
                      <a:headEnd type="none" w="med" len="med"/>
                      <a:tailEnd type="none" w="med" len="med"/>
                    </a:lnR>
                    <a:lnB w="6350" cap="flat" cmpd="sng" algn="ctr">
                      <a:solidFill>
                        <a:schemeClr val="bg1">
                          <a:lumMod val="75000"/>
                        </a:schemeClr>
                      </a:solidFill>
                      <a:prstDash val="solid"/>
                      <a:round/>
                      <a:headEnd type="none" w="med" len="med"/>
                      <a:tailEnd type="none" w="med" len="med"/>
                    </a:lnB>
                    <a:noFill/>
                  </a:tcPr>
                </a:tc>
                <a:tc>
                  <a:txBody>
                    <a:bodyPr/>
                    <a:lstStyle/>
                    <a:p>
                      <a:pPr marL="0" indent="0" algn="ctr">
                        <a:buNone/>
                      </a:pPr>
                      <a:r>
                        <a:rPr lang="en-US" sz="800" b="1" dirty="0">
                          <a:solidFill>
                            <a:schemeClr val="bg1"/>
                          </a:solidFill>
                          <a:latin typeface="+mn-lt"/>
                        </a:rPr>
                        <a:t>Load shifting, DERMs, VPPs, V2G</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38100" cmpd="sng">
                      <a:noFill/>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rgbClr val="00435D"/>
                    </a:solidFill>
                  </a:tcPr>
                </a:tc>
                <a:tc>
                  <a:txBody>
                    <a:bodyPr/>
                    <a:lstStyle/>
                    <a:p>
                      <a:pPr marL="0" indent="0" algn="ctr">
                        <a:buNone/>
                      </a:pPr>
                      <a:r>
                        <a:rPr lang="en-US" sz="800" b="1" dirty="0">
                          <a:solidFill>
                            <a:schemeClr val="bg1"/>
                          </a:solidFill>
                          <a:latin typeface="+mn-lt"/>
                        </a:rPr>
                        <a:t>GFM, storage, FACTS, AMI, digital twins</a:t>
                      </a:r>
                    </a:p>
                  </a:txBody>
                  <a:tcP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38100" cmpd="sng">
                      <a:noFill/>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rgbClr val="00709E"/>
                    </a:solidFill>
                  </a:tcPr>
                </a:tc>
                <a:tc>
                  <a:txBody>
                    <a:bodyPr/>
                    <a:lstStyle/>
                    <a:p>
                      <a:pPr marL="0" indent="0" algn="ctr">
                        <a:buNone/>
                      </a:pPr>
                      <a:r>
                        <a:rPr lang="en-US" sz="800" b="1" dirty="0">
                          <a:solidFill>
                            <a:schemeClr val="bg1"/>
                          </a:solidFill>
                          <a:latin typeface="+mn-lt"/>
                        </a:rPr>
                        <a:t>HVDC, new transmission</a:t>
                      </a:r>
                    </a:p>
                  </a:txBody>
                  <a:tcPr>
                    <a:lnL w="19050" cap="flat" cmpd="sng" algn="ctr">
                      <a:solidFill>
                        <a:schemeClr val="bg1"/>
                      </a:solidFill>
                      <a:prstDash val="solid"/>
                      <a:round/>
                      <a:headEnd type="none" w="med" len="med"/>
                      <a:tailEnd type="none" w="med" len="med"/>
                    </a:lnL>
                    <a:lnR w="12700" cmpd="sng">
                      <a:noFill/>
                    </a:lnR>
                    <a:lnT w="38100" cmpd="sng">
                      <a:noFill/>
                    </a:lnT>
                    <a:lnB w="635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rgbClr val="009BDC"/>
                    </a:solidFill>
                  </a:tcPr>
                </a:tc>
                <a:extLst>
                  <a:ext uri="{0D108BD9-81ED-4DB2-BD59-A6C34878D82A}">
                    <a16:rowId xmlns:a16="http://schemas.microsoft.com/office/drawing/2014/main" val="219771096"/>
                  </a:ext>
                </a:extLst>
              </a:tr>
              <a:tr h="610367">
                <a:tc>
                  <a:txBody>
                    <a:bodyPr/>
                    <a:lstStyle/>
                    <a:p>
                      <a:pPr marL="0" indent="0">
                        <a:buNone/>
                      </a:pPr>
                      <a:r>
                        <a:rPr lang="en-US" sz="850" b="1" dirty="0">
                          <a:latin typeface="+mn-lt"/>
                        </a:rPr>
                        <a:t>Regulators &amp; policymakers</a:t>
                      </a:r>
                      <a:r>
                        <a:rPr lang="en-US" sz="850" b="1" baseline="30000" dirty="0">
                          <a:latin typeface="+mn-lt"/>
                        </a:rPr>
                        <a:t>1</a:t>
                      </a:r>
                    </a:p>
                  </a:txBody>
                  <a:tcPr marL="457200" anchor="ctr">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buNone/>
                      </a:pPr>
                      <a:r>
                        <a:rPr lang="en-US" sz="850" dirty="0">
                          <a:latin typeface="+mn-lt"/>
                        </a:rPr>
                        <a:t>Enable DER aggregation and compensation; load flexibility could deliver </a:t>
                      </a:r>
                      <a:r>
                        <a:rPr lang="en-US" sz="850" b="1" dirty="0">
                          <a:latin typeface="+mn-lt"/>
                        </a:rPr>
                        <a:t>&gt;$15B </a:t>
                      </a:r>
                      <a:r>
                        <a:rPr lang="en-US" sz="850" dirty="0">
                          <a:latin typeface="+mn-lt"/>
                        </a:rPr>
                        <a:t>annual system savings</a:t>
                      </a:r>
                    </a:p>
                  </a:txBody>
                  <a:tcPr marL="45720" marR="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buNone/>
                      </a:pPr>
                      <a:r>
                        <a:rPr lang="en-US" sz="850" dirty="0">
                          <a:latin typeface="+mn-lt"/>
                        </a:rPr>
                        <a:t>Set standards and create markets for reliability services; Ireland increased allowable non-synchronous penetration from </a:t>
                      </a:r>
                      <a:r>
                        <a:rPr lang="en-US" sz="850" b="1" i="0" u="none" strike="noStrike" kern="1200" dirty="0">
                          <a:solidFill>
                            <a:schemeClr val="dk1"/>
                          </a:solidFill>
                          <a:effectLst/>
                          <a:latin typeface="+mn-lt"/>
                          <a:ea typeface="+mn-ea"/>
                          <a:cs typeface="+mn-cs"/>
                        </a:rPr>
                        <a:t>~50% to 75%</a:t>
                      </a:r>
                      <a:r>
                        <a:rPr lang="en-US" sz="850" b="0" i="0" u="none" strike="noStrike" kern="1200" dirty="0">
                          <a:solidFill>
                            <a:schemeClr val="dk1"/>
                          </a:solidFill>
                          <a:effectLst/>
                          <a:latin typeface="+mn-lt"/>
                          <a:ea typeface="+mn-ea"/>
                          <a:cs typeface="+mn-cs"/>
                        </a:rPr>
                        <a:t>, targeting 95%</a:t>
                      </a:r>
                      <a:endParaRPr lang="en-US" sz="850" dirty="0">
                        <a:latin typeface="+mn-lt"/>
                      </a:endParaRPr>
                    </a:p>
                  </a:txBody>
                  <a:tcPr marL="45720" marR="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buNone/>
                      </a:pPr>
                      <a:r>
                        <a:rPr lang="en-US" sz="850">
                          <a:latin typeface="+mn-lt"/>
                        </a:rPr>
                        <a:t>Resolve permitting and co-allocation to unlock </a:t>
                      </a:r>
                      <a:r>
                        <a:rPr lang="en-US" sz="850" b="1">
                          <a:latin typeface="+mn-lt"/>
                        </a:rPr>
                        <a:t>&gt;100 GW</a:t>
                      </a:r>
                      <a:r>
                        <a:rPr lang="en-US" sz="850">
                          <a:latin typeface="+mn-lt"/>
                        </a:rPr>
                        <a:t> HVDC project pipeline</a:t>
                      </a:r>
                    </a:p>
                  </a:txBody>
                  <a:tcPr marL="45720" marR="0">
                    <a:lnL w="19050" cap="flat" cmpd="sng" algn="ctr">
                      <a:solidFill>
                        <a:schemeClr val="bg1"/>
                      </a:solidFill>
                      <a:prstDash val="solid"/>
                      <a:round/>
                      <a:headEnd type="none" w="med" len="med"/>
                      <a:tailEnd type="none" w="med" len="med"/>
                    </a:lnL>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3542307388"/>
                  </a:ext>
                </a:extLst>
              </a:tr>
              <a:tr h="480664">
                <a:tc>
                  <a:txBody>
                    <a:bodyPr/>
                    <a:lstStyle/>
                    <a:p>
                      <a:pPr marL="0" indent="0">
                        <a:buNone/>
                      </a:pPr>
                      <a:r>
                        <a:rPr lang="en-US" sz="850" b="1" dirty="0">
                          <a:latin typeface="+mn-lt"/>
                        </a:rPr>
                        <a:t>Utilities, planners &amp; operators</a:t>
                      </a:r>
                    </a:p>
                  </a:txBody>
                  <a:tcPr marL="457200" anchor="ctr">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buNone/>
                      </a:pPr>
                      <a:r>
                        <a:rPr lang="en-US" sz="850" dirty="0">
                          <a:latin typeface="+mn-lt"/>
                        </a:rPr>
                        <a:t>Procure and orchestrate flexibility; </a:t>
                      </a:r>
                      <a:r>
                        <a:rPr lang="en-US" sz="850" b="1" i="0" u="none" strike="noStrike" kern="1200" dirty="0">
                          <a:solidFill>
                            <a:schemeClr val="dk1"/>
                          </a:solidFill>
                          <a:effectLst/>
                          <a:latin typeface="+mn-lt"/>
                          <a:ea typeface="+mn-ea"/>
                          <a:cs typeface="+mn-cs"/>
                        </a:rPr>
                        <a:t>~200 GW</a:t>
                      </a:r>
                      <a:r>
                        <a:rPr lang="en-US" sz="850" b="0" i="0" u="none" strike="noStrike" kern="1200" dirty="0">
                          <a:solidFill>
                            <a:schemeClr val="dk1"/>
                          </a:solidFill>
                          <a:effectLst/>
                          <a:latin typeface="+mn-lt"/>
                          <a:ea typeface="+mn-ea"/>
                          <a:cs typeface="+mn-cs"/>
                        </a:rPr>
                        <a:t> of cost-effective US load flexibility could reduce peak constraints</a:t>
                      </a:r>
                      <a:endParaRPr lang="en-US" sz="850" dirty="0">
                        <a:latin typeface="+mn-lt"/>
                      </a:endParaRPr>
                    </a:p>
                  </a:txBody>
                  <a:tcPr marL="45720" marR="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buNone/>
                      </a:pPr>
                      <a:r>
                        <a:rPr lang="en-US" sz="850" dirty="0">
                          <a:latin typeface="+mn-lt"/>
                        </a:rPr>
                        <a:t>Deploy upgrades where they defer new build; FACTS can increase transmission capacity by </a:t>
                      </a:r>
                      <a:r>
                        <a:rPr lang="en-US" sz="850" b="1" i="0" u="none" strike="noStrike" kern="1200" dirty="0">
                          <a:solidFill>
                            <a:schemeClr val="dk1"/>
                          </a:solidFill>
                          <a:effectLst/>
                          <a:latin typeface="+mn-lt"/>
                          <a:ea typeface="+mn-ea"/>
                          <a:cs typeface="+mn-cs"/>
                        </a:rPr>
                        <a:t>~30-50%</a:t>
                      </a:r>
                      <a:endParaRPr lang="en-US" sz="850" dirty="0">
                        <a:latin typeface="+mn-lt"/>
                      </a:endParaRPr>
                    </a:p>
                  </a:txBody>
                  <a:tcPr marL="45720" marR="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buNone/>
                      </a:pPr>
                      <a:r>
                        <a:rPr lang="en-US" sz="850" dirty="0">
                          <a:latin typeface="+mn-lt"/>
                        </a:rPr>
                        <a:t>Plan and operate new corridors capable of adding </a:t>
                      </a:r>
                      <a:r>
                        <a:rPr lang="en-US" sz="850" b="1" dirty="0">
                          <a:latin typeface="+mn-lt"/>
                        </a:rPr>
                        <a:t>multi-GW capacity per project</a:t>
                      </a:r>
                      <a:endParaRPr lang="en-US" sz="850" dirty="0">
                        <a:latin typeface="+mn-lt"/>
                      </a:endParaRPr>
                    </a:p>
                  </a:txBody>
                  <a:tcPr marL="45720" marR="0">
                    <a:lnL w="19050" cap="flat" cmpd="sng" algn="ctr">
                      <a:solidFill>
                        <a:schemeClr val="bg1"/>
                      </a:solidFill>
                      <a:prstDash val="solid"/>
                      <a:round/>
                      <a:headEnd type="none" w="med" len="med"/>
                      <a:tailEnd type="none" w="med" len="med"/>
                    </a:lnL>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3945475961"/>
                  </a:ext>
                </a:extLst>
              </a:tr>
              <a:tr h="480664">
                <a:tc>
                  <a:txBody>
                    <a:bodyPr/>
                    <a:lstStyle/>
                    <a:p>
                      <a:pPr marL="0" indent="0">
                        <a:buNone/>
                      </a:pPr>
                      <a:r>
                        <a:rPr lang="en-US" sz="850" b="1" dirty="0">
                          <a:latin typeface="+mn-lt"/>
                        </a:rPr>
                        <a:t>Technology providers &amp; developers</a:t>
                      </a:r>
                    </a:p>
                  </a:txBody>
                  <a:tcPr marL="457200" anchor="ctr">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buNone/>
                      </a:pPr>
                      <a:r>
                        <a:rPr lang="en-US" sz="850" dirty="0">
                          <a:latin typeface="+mn-lt"/>
                        </a:rPr>
                        <a:t>Scale orchestration platforms; coordinated DERs could form an </a:t>
                      </a:r>
                      <a:r>
                        <a:rPr lang="en-US" sz="850" b="1" i="0" u="none" strike="noStrike" kern="1200" dirty="0">
                          <a:solidFill>
                            <a:schemeClr val="dk1"/>
                          </a:solidFill>
                          <a:effectLst/>
                          <a:latin typeface="+mn-lt"/>
                          <a:ea typeface="+mn-ea"/>
                          <a:cs typeface="+mn-cs"/>
                        </a:rPr>
                        <a:t>~80-160 GW VPP fleet</a:t>
                      </a:r>
                      <a:endParaRPr lang="en-US" sz="850" dirty="0">
                        <a:latin typeface="+mn-lt"/>
                      </a:endParaRPr>
                    </a:p>
                  </a:txBody>
                  <a:tcPr marL="45720" marR="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buNone/>
                      </a:pPr>
                      <a:r>
                        <a:rPr lang="en-US" sz="850" dirty="0">
                          <a:latin typeface="+mn-lt"/>
                        </a:rPr>
                        <a:t>Supply grid hard- and software; </a:t>
                      </a:r>
                      <a:r>
                        <a:rPr lang="en-US" sz="850" b="1" dirty="0">
                          <a:latin typeface="+mn-lt"/>
                        </a:rPr>
                        <a:t>&gt;80%</a:t>
                      </a:r>
                      <a:r>
                        <a:rPr lang="en-US" sz="850" b="0" dirty="0">
                          <a:latin typeface="+mn-lt"/>
                        </a:rPr>
                        <a:t> of US storage capacity is front-of-meter</a:t>
                      </a:r>
                      <a:endParaRPr lang="en-US" sz="850" dirty="0">
                        <a:latin typeface="+mn-lt"/>
                      </a:endParaRPr>
                    </a:p>
                  </a:txBody>
                  <a:tcPr marL="45720" marR="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buNone/>
                      </a:pPr>
                      <a:r>
                        <a:rPr lang="en-US" sz="850" dirty="0">
                          <a:latin typeface="+mn-lt"/>
                        </a:rPr>
                        <a:t>Develop HVDC systems offering </a:t>
                      </a:r>
                      <a:r>
                        <a:rPr lang="en-US" sz="850" b="1" i="0" u="none" strike="noStrike" kern="1200" dirty="0">
                          <a:solidFill>
                            <a:schemeClr val="dk1"/>
                          </a:solidFill>
                          <a:effectLst/>
                          <a:latin typeface="+mn-lt"/>
                          <a:ea typeface="+mn-ea"/>
                          <a:cs typeface="+mn-cs"/>
                        </a:rPr>
                        <a:t>~30-50% lower losses</a:t>
                      </a:r>
                      <a:r>
                        <a:rPr lang="en-US" sz="850" b="0" i="0" u="none" strike="noStrike" kern="1200" dirty="0">
                          <a:solidFill>
                            <a:schemeClr val="dk1"/>
                          </a:solidFill>
                          <a:effectLst/>
                          <a:latin typeface="+mn-lt"/>
                          <a:ea typeface="+mn-ea"/>
                          <a:cs typeface="+mn-cs"/>
                        </a:rPr>
                        <a:t> over long distances vs. comparable AC</a:t>
                      </a:r>
                      <a:endParaRPr lang="en-US" sz="850" dirty="0">
                        <a:latin typeface="+mn-lt"/>
                      </a:endParaRPr>
                    </a:p>
                  </a:txBody>
                  <a:tcPr marL="45720" marR="0">
                    <a:lnL w="19050" cap="flat" cmpd="sng" algn="ctr">
                      <a:solidFill>
                        <a:schemeClr val="bg1"/>
                      </a:solidFill>
                      <a:prstDash val="solid"/>
                      <a:round/>
                      <a:headEnd type="none" w="med" len="med"/>
                      <a:tailEnd type="none" w="med" len="med"/>
                    </a:lnL>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3103353323"/>
                  </a:ext>
                </a:extLst>
              </a:tr>
              <a:tr h="480664">
                <a:tc>
                  <a:txBody>
                    <a:bodyPr/>
                    <a:lstStyle/>
                    <a:p>
                      <a:pPr marL="0" indent="0">
                        <a:buNone/>
                      </a:pPr>
                      <a:r>
                        <a:rPr lang="en-US" sz="850" b="1" dirty="0">
                          <a:latin typeface="+mn-lt"/>
                        </a:rPr>
                        <a:t>Customers &amp; beneficiaries</a:t>
                      </a:r>
                    </a:p>
                  </a:txBody>
                  <a:tcPr marL="457200" anchor="ctr">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buNone/>
                      </a:pPr>
                      <a:r>
                        <a:rPr lang="en-US" sz="850" dirty="0">
                          <a:latin typeface="+mn-lt"/>
                        </a:rPr>
                        <a:t>Monetize existing flexible assets; North America already has </a:t>
                      </a:r>
                      <a:r>
                        <a:rPr lang="en-US" sz="850" b="1" dirty="0">
                          <a:latin typeface="+mn-lt"/>
                        </a:rPr>
                        <a:t>between 30-60 GW of VPP capacity </a:t>
                      </a:r>
                      <a:r>
                        <a:rPr lang="en-US" sz="850" b="0" dirty="0">
                          <a:latin typeface="+mn-lt"/>
                        </a:rPr>
                        <a:t>on the grid</a:t>
                      </a:r>
                      <a:endParaRPr lang="en-US" sz="850" dirty="0">
                        <a:latin typeface="+mn-lt"/>
                      </a:endParaRPr>
                    </a:p>
                  </a:txBody>
                  <a:tcPr marL="45720" marR="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buNone/>
                      </a:pPr>
                      <a:r>
                        <a:rPr lang="en-US" sz="850" dirty="0">
                          <a:latin typeface="+mn-lt"/>
                        </a:rPr>
                        <a:t>Participate through batteries, smart meters and flexible assets; AMI enables demand response and operational savings</a:t>
                      </a:r>
                    </a:p>
                  </a:txBody>
                  <a:tcPr marL="45720" marR="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buNone/>
                      </a:pPr>
                      <a:r>
                        <a:rPr lang="en-US" sz="850" dirty="0">
                          <a:latin typeface="+mn-lt"/>
                        </a:rPr>
                        <a:t>Benefit from greater transfer capacity while ultimately funding regulated investment through tariffs</a:t>
                      </a:r>
                    </a:p>
                  </a:txBody>
                  <a:tcPr marL="45720" marR="0">
                    <a:lnL w="19050" cap="flat" cmpd="sng" algn="ctr">
                      <a:solidFill>
                        <a:schemeClr val="bg1"/>
                      </a:solidFill>
                      <a:prstDash val="solid"/>
                      <a:round/>
                      <a:headEnd type="none" w="med" len="med"/>
                      <a:tailEnd type="none" w="med" len="med"/>
                    </a:lnL>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3883999814"/>
                  </a:ext>
                </a:extLst>
              </a:tr>
              <a:tr h="480664">
                <a:tc>
                  <a:txBody>
                    <a:bodyPr/>
                    <a:lstStyle/>
                    <a:p>
                      <a:pPr marL="0" indent="0">
                        <a:buNone/>
                      </a:pPr>
                      <a:r>
                        <a:rPr lang="en-US" sz="850" b="1" dirty="0">
                          <a:latin typeface="+mn-lt"/>
                        </a:rPr>
                        <a:t>Investors &amp; financiers</a:t>
                      </a:r>
                    </a:p>
                  </a:txBody>
                  <a:tcPr marL="457200" anchor="ctr">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buNone/>
                      </a:pPr>
                      <a:r>
                        <a:rPr lang="en-US" sz="850" dirty="0">
                          <a:latin typeface="+mn-lt"/>
                        </a:rPr>
                        <a:t>Fund asset-light platforms; coordinated DER/VPP deployment could generate </a:t>
                      </a:r>
                      <a:r>
                        <a:rPr lang="en-US" sz="850" b="1" i="0" u="none" strike="noStrike" kern="1200" dirty="0">
                          <a:solidFill>
                            <a:schemeClr val="dk1"/>
                          </a:solidFill>
                          <a:effectLst/>
                          <a:latin typeface="+mn-lt"/>
                          <a:ea typeface="+mn-ea"/>
                          <a:cs typeface="+mn-cs"/>
                        </a:rPr>
                        <a:t>~$10B/year in grid savings</a:t>
                      </a:r>
                      <a:endParaRPr lang="en-US" sz="850" dirty="0">
                        <a:latin typeface="+mn-lt"/>
                      </a:endParaRPr>
                    </a:p>
                  </a:txBody>
                  <a:tcPr marL="45720" marR="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buNone/>
                      </a:pPr>
                      <a:r>
                        <a:rPr lang="en-US" sz="850" dirty="0">
                          <a:latin typeface="+mn-lt"/>
                        </a:rPr>
                        <a:t>Finance storage and regulated/ contracted grid assets across a rapidly scaling market</a:t>
                      </a:r>
                    </a:p>
                  </a:txBody>
                  <a:tcPr marL="45720" marR="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buNone/>
                      </a:pPr>
                      <a:r>
                        <a:rPr lang="en-US" sz="850" dirty="0">
                          <a:latin typeface="+mn-lt"/>
                        </a:rPr>
                        <a:t>Provide long-duration infrastructure capital once permitting and cost allocation are resolved</a:t>
                      </a:r>
                    </a:p>
                  </a:txBody>
                  <a:tcPr marL="45720" marR="0">
                    <a:lnL w="19050" cap="flat" cmpd="sng" algn="ctr">
                      <a:solidFill>
                        <a:schemeClr val="bg1"/>
                      </a:solidFill>
                      <a:prstDash val="solid"/>
                      <a:round/>
                      <a:headEnd type="none" w="med" len="med"/>
                      <a:tailEnd type="none" w="med" len="med"/>
                    </a:lnL>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464257550"/>
                  </a:ext>
                </a:extLst>
              </a:tr>
              <a:tr h="221258">
                <a:tc>
                  <a:txBody>
                    <a:bodyPr/>
                    <a:lstStyle/>
                    <a:p>
                      <a:pPr marL="0" indent="0">
                        <a:buNone/>
                      </a:pPr>
                      <a:r>
                        <a:rPr lang="en-US" sz="850" b="1" dirty="0">
                          <a:solidFill>
                            <a:schemeClr val="tx1"/>
                          </a:solidFill>
                          <a:latin typeface="+mn-lt"/>
                        </a:rPr>
                        <a:t>Critical stakeholder</a:t>
                      </a:r>
                    </a:p>
                  </a:txBody>
                  <a:tcPr marL="457200" anchor="ctr">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accent5">
                        <a:lumMod val="60000"/>
                        <a:lumOff val="40000"/>
                      </a:schemeClr>
                    </a:solidFill>
                  </a:tcPr>
                </a:tc>
                <a:tc>
                  <a:txBody>
                    <a:bodyPr/>
                    <a:lstStyle/>
                    <a:p>
                      <a:pPr marL="0" indent="0">
                        <a:buNone/>
                      </a:pPr>
                      <a:r>
                        <a:rPr lang="en-US" sz="850">
                          <a:solidFill>
                            <a:schemeClr val="tx1"/>
                          </a:solidFill>
                          <a:latin typeface="+mn-lt"/>
                        </a:rPr>
                        <a:t>Utilities and market operators</a:t>
                      </a:r>
                    </a:p>
                  </a:txBody>
                  <a:tcPr marL="45720" marR="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accent5">
                        <a:lumMod val="20000"/>
                        <a:lumOff val="80000"/>
                      </a:schemeClr>
                    </a:solidFill>
                  </a:tcPr>
                </a:tc>
                <a:tc>
                  <a:txBody>
                    <a:bodyPr/>
                    <a:lstStyle/>
                    <a:p>
                      <a:pPr marL="0" indent="0">
                        <a:buNone/>
                      </a:pPr>
                      <a:r>
                        <a:rPr lang="en-US" sz="850">
                          <a:latin typeface="+mn-lt"/>
                        </a:rPr>
                        <a:t>Utilities and regulators</a:t>
                      </a:r>
                    </a:p>
                  </a:txBody>
                  <a:tcPr marL="45720" marR="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accent5">
                        <a:lumMod val="20000"/>
                        <a:lumOff val="80000"/>
                      </a:schemeClr>
                    </a:solidFill>
                  </a:tcPr>
                </a:tc>
                <a:tc>
                  <a:txBody>
                    <a:bodyPr/>
                    <a:lstStyle/>
                    <a:p>
                      <a:pPr marL="0" indent="0">
                        <a:buNone/>
                      </a:pPr>
                      <a:r>
                        <a:rPr lang="en-US" sz="850" dirty="0">
                          <a:latin typeface="+mn-lt"/>
                        </a:rPr>
                        <a:t>Regulators and planners</a:t>
                      </a:r>
                    </a:p>
                  </a:txBody>
                  <a:tcPr marL="45720" marR="0">
                    <a:lnL w="19050" cap="flat" cmpd="sng" algn="ctr">
                      <a:solidFill>
                        <a:schemeClr val="bg1"/>
                      </a:solidFill>
                      <a:prstDash val="solid"/>
                      <a:round/>
                      <a:headEnd type="none" w="med" len="med"/>
                      <a:tailEnd type="none" w="med" len="med"/>
                    </a:lnL>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3791003502"/>
                  </a:ext>
                </a:extLst>
              </a:tr>
              <a:tr h="221258">
                <a:tc>
                  <a:txBody>
                    <a:bodyPr/>
                    <a:lstStyle/>
                    <a:p>
                      <a:pPr marL="0" indent="0">
                        <a:buNone/>
                      </a:pPr>
                      <a:r>
                        <a:rPr lang="en-US" sz="850" b="1">
                          <a:solidFill>
                            <a:schemeClr val="tx1"/>
                          </a:solidFill>
                          <a:latin typeface="+mn-lt"/>
                        </a:rPr>
                        <a:t>Key bottleneck</a:t>
                      </a:r>
                    </a:p>
                  </a:txBody>
                  <a:tcPr marL="457200" anchor="ctr">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solidFill>
                      <a:schemeClr val="accent5">
                        <a:lumMod val="60000"/>
                        <a:lumOff val="40000"/>
                      </a:schemeClr>
                    </a:solidFill>
                  </a:tcPr>
                </a:tc>
                <a:tc>
                  <a:txBody>
                    <a:bodyPr/>
                    <a:lstStyle/>
                    <a:p>
                      <a:pPr marL="0" indent="0">
                        <a:buNone/>
                      </a:pPr>
                      <a:r>
                        <a:rPr lang="en-US" sz="850">
                          <a:solidFill>
                            <a:schemeClr val="tx1"/>
                          </a:solidFill>
                          <a:latin typeface="+mn-lt"/>
                        </a:rPr>
                        <a:t>Market access &amp; orchestration</a:t>
                      </a:r>
                    </a:p>
                  </a:txBody>
                  <a:tcPr marL="45720" marR="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solidFill>
                      <a:schemeClr val="accent5">
                        <a:lumMod val="20000"/>
                        <a:lumOff val="80000"/>
                      </a:schemeClr>
                    </a:solidFill>
                  </a:tcPr>
                </a:tc>
                <a:tc>
                  <a:txBody>
                    <a:bodyPr/>
                    <a:lstStyle/>
                    <a:p>
                      <a:pPr marL="0" indent="0">
                        <a:buNone/>
                      </a:pPr>
                      <a:r>
                        <a:rPr lang="en-US" sz="850">
                          <a:latin typeface="+mn-lt"/>
                        </a:rPr>
                        <a:t>Utility incentives &amp; standards</a:t>
                      </a:r>
                    </a:p>
                  </a:txBody>
                  <a:tcPr marL="45720" marR="0">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solidFill>
                      <a:schemeClr val="accent5">
                        <a:lumMod val="20000"/>
                        <a:lumOff val="80000"/>
                      </a:schemeClr>
                    </a:solidFill>
                  </a:tcPr>
                </a:tc>
                <a:tc>
                  <a:txBody>
                    <a:bodyPr/>
                    <a:lstStyle/>
                    <a:p>
                      <a:pPr marL="0" indent="0">
                        <a:buNone/>
                      </a:pPr>
                      <a:r>
                        <a:rPr lang="en-US" sz="850" dirty="0">
                          <a:latin typeface="+mn-lt"/>
                        </a:rPr>
                        <a:t>Permitting, cost allocation &amp; delivery capacity</a:t>
                      </a:r>
                    </a:p>
                  </a:txBody>
                  <a:tcPr marL="45720" marR="0">
                    <a:lnL w="19050" cap="flat" cmpd="sng" algn="ctr">
                      <a:solidFill>
                        <a:schemeClr val="bg1"/>
                      </a:solidFill>
                      <a:prstDash val="solid"/>
                      <a:round/>
                      <a:headEnd type="none" w="med" len="med"/>
                      <a:tailEnd type="none" w="med" len="med"/>
                    </a:lnL>
                    <a:lnT w="6350" cap="flat" cmpd="sng" algn="ctr">
                      <a:solidFill>
                        <a:schemeClr val="bg1">
                          <a:lumMod val="75000"/>
                        </a:schemeClr>
                      </a:solidFill>
                      <a:prstDash val="solid"/>
                      <a:round/>
                      <a:headEnd type="none" w="med" len="med"/>
                      <a:tailEnd type="none" w="med" len="med"/>
                    </a:lnT>
                    <a:solidFill>
                      <a:schemeClr val="accent5">
                        <a:lumMod val="20000"/>
                        <a:lumOff val="80000"/>
                      </a:schemeClr>
                    </a:solidFill>
                  </a:tcPr>
                </a:tc>
                <a:extLst>
                  <a:ext uri="{0D108BD9-81ED-4DB2-BD59-A6C34878D82A}">
                    <a16:rowId xmlns:a16="http://schemas.microsoft.com/office/drawing/2014/main" val="3902166421"/>
                  </a:ext>
                </a:extLst>
              </a:tr>
            </a:tbl>
          </a:graphicData>
        </a:graphic>
      </p:graphicFrame>
      <p:pic>
        <p:nvPicPr>
          <p:cNvPr id="12" name="Graphic 11" descr="Network with solid fill">
            <a:extLst>
              <a:ext uri="{FF2B5EF4-FFF2-40B4-BE49-F238E27FC236}">
                <a16:creationId xmlns:a16="http://schemas.microsoft.com/office/drawing/2014/main" id="{CBAA8887-F383-C1C8-0F59-E0BFC52773FB}"/>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2366341" y="2183368"/>
            <a:ext cx="321463" cy="321463"/>
          </a:xfrm>
          <a:prstGeom prst="rect">
            <a:avLst/>
          </a:prstGeom>
        </p:spPr>
      </p:pic>
      <p:pic>
        <p:nvPicPr>
          <p:cNvPr id="13" name="Graphic 12" descr="Gears with solid fill">
            <a:extLst>
              <a:ext uri="{FF2B5EF4-FFF2-40B4-BE49-F238E27FC236}">
                <a16:creationId xmlns:a16="http://schemas.microsoft.com/office/drawing/2014/main" id="{77348A3D-11C7-BE96-206E-54E326A56080}"/>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549006" y="2183368"/>
            <a:ext cx="334518" cy="334518"/>
          </a:xfrm>
          <a:prstGeom prst="rect">
            <a:avLst/>
          </a:prstGeom>
        </p:spPr>
      </p:pic>
      <p:pic>
        <p:nvPicPr>
          <p:cNvPr id="14" name="Graphic 13" descr="Electric Tower outline">
            <a:extLst>
              <a:ext uri="{FF2B5EF4-FFF2-40B4-BE49-F238E27FC236}">
                <a16:creationId xmlns:a16="http://schemas.microsoft.com/office/drawing/2014/main" id="{77E5C45E-3E1B-7F1C-3348-4C2511620AC1}"/>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7047246" y="2183368"/>
            <a:ext cx="334518" cy="334518"/>
          </a:xfrm>
          <a:prstGeom prst="rect">
            <a:avLst/>
          </a:prstGeom>
        </p:spPr>
      </p:pic>
      <p:sp>
        <p:nvSpPr>
          <p:cNvPr id="6" name="Rectangular Callout 5">
            <a:extLst>
              <a:ext uri="{FF2B5EF4-FFF2-40B4-BE49-F238E27FC236}">
                <a16:creationId xmlns:a16="http://schemas.microsoft.com/office/drawing/2014/main" id="{22E22FA1-8A8C-460A-E9B2-55226C959ECA}"/>
              </a:ext>
            </a:extLst>
          </p:cNvPr>
          <p:cNvSpPr/>
          <p:nvPr/>
        </p:nvSpPr>
        <p:spPr bwMode="gray">
          <a:xfrm>
            <a:off x="1913467" y="5843694"/>
            <a:ext cx="2325511" cy="334518"/>
          </a:xfrm>
          <a:prstGeom prst="wedgeRectCallout">
            <a:avLst>
              <a:gd name="adj1" fmla="val -36852"/>
              <a:gd name="adj2" fmla="val -75861"/>
            </a:avLst>
          </a:prstGeom>
          <a:solidFill>
            <a:schemeClr val="accent6">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algn="ctr"/>
            <a:r>
              <a:rPr lang="en-US" sz="850">
                <a:solidFill>
                  <a:schemeClr val="tx1"/>
                </a:solidFill>
              </a:rPr>
              <a:t>Make flexibility accessible, dispatchable &amp; monetizable</a:t>
            </a:r>
          </a:p>
        </p:txBody>
      </p:sp>
      <p:sp>
        <p:nvSpPr>
          <p:cNvPr id="10" name="Rectangular Callout 9">
            <a:extLst>
              <a:ext uri="{FF2B5EF4-FFF2-40B4-BE49-F238E27FC236}">
                <a16:creationId xmlns:a16="http://schemas.microsoft.com/office/drawing/2014/main" id="{133CD318-CDA9-2471-6D4B-14AAE12FDD1A}"/>
              </a:ext>
            </a:extLst>
          </p:cNvPr>
          <p:cNvSpPr/>
          <p:nvPr/>
        </p:nvSpPr>
        <p:spPr bwMode="gray">
          <a:xfrm>
            <a:off x="4311114" y="5843694"/>
            <a:ext cx="2325511" cy="334518"/>
          </a:xfrm>
          <a:prstGeom prst="wedgeRectCallout">
            <a:avLst>
              <a:gd name="adj1" fmla="val -36852"/>
              <a:gd name="adj2" fmla="val -75861"/>
            </a:avLst>
          </a:prstGeom>
          <a:solidFill>
            <a:schemeClr val="accent6">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algn="ctr"/>
            <a:r>
              <a:rPr lang="en-US" sz="850">
                <a:solidFill>
                  <a:schemeClr val="tx1"/>
                </a:solidFill>
              </a:rPr>
              <a:t>Reward capacity unlocked, reliability delivered and costs avoided</a:t>
            </a:r>
          </a:p>
        </p:txBody>
      </p:sp>
      <p:sp>
        <p:nvSpPr>
          <p:cNvPr id="15" name="Rectangular Callout 14">
            <a:extLst>
              <a:ext uri="{FF2B5EF4-FFF2-40B4-BE49-F238E27FC236}">
                <a16:creationId xmlns:a16="http://schemas.microsoft.com/office/drawing/2014/main" id="{BF80E883-2017-5956-6F8B-93BCBEA1D481}"/>
              </a:ext>
            </a:extLst>
          </p:cNvPr>
          <p:cNvSpPr/>
          <p:nvPr/>
        </p:nvSpPr>
        <p:spPr bwMode="gray">
          <a:xfrm>
            <a:off x="6708761" y="5843694"/>
            <a:ext cx="2325511" cy="334518"/>
          </a:xfrm>
          <a:prstGeom prst="wedgeRectCallout">
            <a:avLst>
              <a:gd name="adj1" fmla="val -36852"/>
              <a:gd name="adj2" fmla="val -75861"/>
            </a:avLst>
          </a:prstGeom>
          <a:solidFill>
            <a:schemeClr val="accent6">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algn="ctr"/>
            <a:r>
              <a:rPr lang="en-US" sz="850">
                <a:solidFill>
                  <a:schemeClr val="tx1"/>
                </a:solidFill>
              </a:rPr>
              <a:t>Accelerate approvals and align who benefits with who pays</a:t>
            </a:r>
          </a:p>
        </p:txBody>
      </p:sp>
      <p:pic>
        <p:nvPicPr>
          <p:cNvPr id="19" name="Graphic 18" descr="Battery charging with solid fill">
            <a:extLst>
              <a:ext uri="{FF2B5EF4-FFF2-40B4-BE49-F238E27FC236}">
                <a16:creationId xmlns:a16="http://schemas.microsoft.com/office/drawing/2014/main" id="{A095BFA6-3A13-9BF2-B54A-12720719820A}"/>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393964" y="3476612"/>
            <a:ext cx="320040" cy="320040"/>
          </a:xfrm>
          <a:prstGeom prst="rect">
            <a:avLst/>
          </a:prstGeom>
        </p:spPr>
      </p:pic>
      <p:pic>
        <p:nvPicPr>
          <p:cNvPr id="21" name="Graphic 20" descr="Server with solid fill">
            <a:extLst>
              <a:ext uri="{FF2B5EF4-FFF2-40B4-BE49-F238E27FC236}">
                <a16:creationId xmlns:a16="http://schemas.microsoft.com/office/drawing/2014/main" id="{7791409D-449E-D0A8-9C22-36BA89B77BE5}"/>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393964" y="3967787"/>
            <a:ext cx="320040" cy="320040"/>
          </a:xfrm>
          <a:prstGeom prst="rect">
            <a:avLst/>
          </a:prstGeom>
        </p:spPr>
      </p:pic>
      <p:pic>
        <p:nvPicPr>
          <p:cNvPr id="23" name="Graphic 22" descr="Target Audience with solid fill">
            <a:extLst>
              <a:ext uri="{FF2B5EF4-FFF2-40B4-BE49-F238E27FC236}">
                <a16:creationId xmlns:a16="http://schemas.microsoft.com/office/drawing/2014/main" id="{C5FD6172-CC52-5DF0-24A6-CD6BF115B6AC}"/>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397633" y="4451668"/>
            <a:ext cx="320040" cy="320040"/>
          </a:xfrm>
          <a:prstGeom prst="rect">
            <a:avLst/>
          </a:prstGeom>
        </p:spPr>
      </p:pic>
      <p:pic>
        <p:nvPicPr>
          <p:cNvPr id="25" name="Graphic 24" descr="Bank with solid fill">
            <a:extLst>
              <a:ext uri="{FF2B5EF4-FFF2-40B4-BE49-F238E27FC236}">
                <a16:creationId xmlns:a16="http://schemas.microsoft.com/office/drawing/2014/main" id="{785BAF98-9C77-75EC-92A9-4A5F57D31ED2}"/>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394680" y="2932103"/>
            <a:ext cx="320040" cy="320040"/>
          </a:xfrm>
          <a:prstGeom prst="rect">
            <a:avLst/>
          </a:prstGeom>
        </p:spPr>
      </p:pic>
      <p:pic>
        <p:nvPicPr>
          <p:cNvPr id="29" name="Graphic 28" descr="Money with solid fill">
            <a:extLst>
              <a:ext uri="{FF2B5EF4-FFF2-40B4-BE49-F238E27FC236}">
                <a16:creationId xmlns:a16="http://schemas.microsoft.com/office/drawing/2014/main" id="{ECCB74F2-C6CE-F5A7-8E33-9BA9335AB4E9}"/>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397633" y="4920576"/>
            <a:ext cx="320040" cy="320040"/>
          </a:xfrm>
          <a:prstGeom prst="rect">
            <a:avLst/>
          </a:prstGeom>
        </p:spPr>
      </p:pic>
      <p:sp>
        <p:nvSpPr>
          <p:cNvPr id="30" name="Rectangle 29">
            <a:extLst>
              <a:ext uri="{FF2B5EF4-FFF2-40B4-BE49-F238E27FC236}">
                <a16:creationId xmlns:a16="http://schemas.microsoft.com/office/drawing/2014/main" id="{44352444-7CEF-65F8-1285-A2F6FC8F2B6D}"/>
              </a:ext>
            </a:extLst>
          </p:cNvPr>
          <p:cNvSpPr/>
          <p:nvPr/>
        </p:nvSpPr>
        <p:spPr bwMode="gray">
          <a:xfrm>
            <a:off x="329184" y="5843694"/>
            <a:ext cx="1554480" cy="334518"/>
          </a:xfrm>
          <a:prstGeom prst="rect">
            <a:avLst/>
          </a:prstGeom>
          <a:solidFill>
            <a:schemeClr val="accent6">
              <a:lumMod val="60000"/>
              <a:lumOff val="4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850" b="1">
                <a:solidFill>
                  <a:schemeClr val="tx1"/>
                </a:solidFill>
              </a:rPr>
              <a:t>Keys to unlock capacity</a:t>
            </a:r>
          </a:p>
        </p:txBody>
      </p:sp>
      <p:sp>
        <p:nvSpPr>
          <p:cNvPr id="17" name="Footer Placeholder 6">
            <a:extLst>
              <a:ext uri="{FF2B5EF4-FFF2-40B4-BE49-F238E27FC236}">
                <a16:creationId xmlns:a16="http://schemas.microsoft.com/office/drawing/2014/main" id="{C50499F5-9143-0BC6-13A8-35E432CFCA0D}"/>
              </a:ext>
            </a:extLst>
          </p:cNvPr>
          <p:cNvSpPr txBox="1">
            <a:spLocks/>
          </p:cNvSpPr>
          <p:nvPr/>
        </p:nvSpPr>
        <p:spPr>
          <a:xfrm>
            <a:off x="329183" y="6216513"/>
            <a:ext cx="9147241" cy="216706"/>
          </a:xfrm>
          <a:prstGeom prst="rect">
            <a:avLst/>
          </a:prstGeom>
        </p:spPr>
        <p:txBody>
          <a:bodyPr vert="horz" lIns="0" tIns="0" rIns="0" bIns="0" rtlCol="0" anchor="t"/>
          <a:lstStyle>
            <a:defPPr>
              <a:defRPr lang="en-US"/>
            </a:defPPr>
            <a:lvl1pPr marL="0" algn="l" defTabSz="914400" rtl="0" eaLnBrk="1" latinLnBrk="0" hangingPunct="1">
              <a:defRPr sz="8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aseline="30000" dirty="0">
                <a:solidFill>
                  <a:schemeClr val="tx1"/>
                </a:solidFill>
              </a:rPr>
              <a:t>1</a:t>
            </a:r>
            <a:r>
              <a:rPr lang="en-US" dirty="0">
                <a:solidFill>
                  <a:schemeClr val="tx1"/>
                </a:solidFill>
              </a:rPr>
              <a:t>Including permitting authorities.</a:t>
            </a:r>
          </a:p>
          <a:p>
            <a:r>
              <a:rPr lang="en-US" dirty="0">
                <a:solidFill>
                  <a:schemeClr val="tx1"/>
                </a:solidFill>
              </a:rPr>
              <a:t>Sources: </a:t>
            </a:r>
            <a:r>
              <a:rPr lang="en-US" dirty="0">
                <a:solidFill>
                  <a:srgbClr val="45647B"/>
                </a:solidFill>
                <a:ea typeface="+mn-lt"/>
                <a:cs typeface="+mn-lt"/>
                <a:hlinkClick r:id="rId14">
                  <a:extLst>
                    <a:ext uri="{A12FA001-AC4F-418D-AE19-62706E023703}">
                      <ahyp:hlinkClr xmlns:ahyp="http://schemas.microsoft.com/office/drawing/2018/hyperlinkcolor" val="tx"/>
                    </a:ext>
                  </a:extLst>
                </a:hlinkClick>
              </a:rPr>
              <a:t>VPP Liftoff Report </a:t>
            </a:r>
            <a:r>
              <a:rPr lang="en-US" dirty="0">
                <a:solidFill>
                  <a:schemeClr val="tx1"/>
                </a:solidFill>
                <a:ea typeface="+mn-lt"/>
                <a:cs typeface="+mn-lt"/>
              </a:rPr>
              <a:t>(DOE)</a:t>
            </a:r>
            <a:r>
              <a:rPr lang="en-US" dirty="0">
                <a:solidFill>
                  <a:schemeClr val="tx1"/>
                </a:solidFill>
              </a:rPr>
              <a:t>; </a:t>
            </a:r>
            <a:r>
              <a:rPr lang="en-US" dirty="0">
                <a:solidFill>
                  <a:schemeClr val="tx1"/>
                </a:solidFill>
                <a:hlinkClick r:id="rId15"/>
              </a:rPr>
              <a:t>State Utility Incentives for Non-Wire Alternatives</a:t>
            </a:r>
            <a:r>
              <a:rPr lang="en-US" dirty="0">
                <a:solidFill>
                  <a:schemeClr val="tx1"/>
                </a:solidFill>
              </a:rPr>
              <a:t> (Wharton,2020); </a:t>
            </a:r>
            <a:r>
              <a:rPr lang="en-US" dirty="0">
                <a:solidFill>
                  <a:schemeClr val="tx1"/>
                </a:solidFill>
                <a:hlinkClick r:id="rId16"/>
              </a:rPr>
              <a:t>Electricity Grids and Secure Energy Transitions </a:t>
            </a:r>
            <a:r>
              <a:rPr lang="en-US" dirty="0">
                <a:solidFill>
                  <a:schemeClr val="tx1"/>
                </a:solidFill>
              </a:rPr>
              <a:t>(IEA, 2023). Credit: Pia Doris Morrow, Ariela Farchi, Dominica Wambold, </a:t>
            </a:r>
            <a:r>
              <a:rPr lang="en-US" dirty="0">
                <a:solidFill>
                  <a:srgbClr val="000000"/>
                </a:solidFill>
              </a:rPr>
              <a:t>and </a:t>
            </a:r>
            <a:r>
              <a:rPr lang="en-US" dirty="0">
                <a:solidFill>
                  <a:srgbClr val="000000"/>
                </a:solidFill>
                <a:hlinkClick r:id="rId17"/>
              </a:rPr>
              <a:t>Gernot Wagner</a:t>
            </a:r>
            <a:r>
              <a:rPr lang="en-US" dirty="0">
                <a:solidFill>
                  <a:srgbClr val="000000"/>
                </a:solidFill>
              </a:rPr>
              <a:t>. </a:t>
            </a:r>
            <a:r>
              <a:rPr lang="en-US" dirty="0">
                <a:hlinkClick r:id="rId18"/>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latin typeface="Arial" panose="020B0604020202020204" pitchFamily="34" charset="0"/>
              <a:cs typeface="Arial" panose="020B0604020202020204" pitchFamily="34" charset="0"/>
            </a:endParaRPr>
          </a:p>
        </p:txBody>
      </p:sp>
      <p:sp>
        <p:nvSpPr>
          <p:cNvPr id="4" name="Pentagon 3">
            <a:extLst>
              <a:ext uri="{FF2B5EF4-FFF2-40B4-BE49-F238E27FC236}">
                <a16:creationId xmlns:a16="http://schemas.microsoft.com/office/drawing/2014/main" id="{6BD123D7-AF64-860D-9536-8C07E1E0FBF5}"/>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9" name="Chevron 8">
            <a:extLst>
              <a:ext uri="{FF2B5EF4-FFF2-40B4-BE49-F238E27FC236}">
                <a16:creationId xmlns:a16="http://schemas.microsoft.com/office/drawing/2014/main" id="{B736807E-05E2-C156-9266-595C4534FD4D}"/>
              </a:ext>
            </a:extLst>
          </p:cNvPr>
          <p:cNvSpPr/>
          <p:nvPr/>
        </p:nvSpPr>
        <p:spPr>
          <a:xfrm>
            <a:off x="1690648" y="0"/>
            <a:ext cx="1788983" cy="288356"/>
          </a:xfrm>
          <a:prstGeom prst="chevron">
            <a:avLst/>
          </a:prstGeom>
          <a:solidFill>
            <a:srgbClr val="00435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Optimize</a:t>
            </a:r>
          </a:p>
        </p:txBody>
      </p:sp>
      <p:sp>
        <p:nvSpPr>
          <p:cNvPr id="18" name="Chevron 17">
            <a:extLst>
              <a:ext uri="{FF2B5EF4-FFF2-40B4-BE49-F238E27FC236}">
                <a16:creationId xmlns:a16="http://schemas.microsoft.com/office/drawing/2014/main" id="{914F0F04-1E3C-62A2-C2ED-BCC04359C8BF}"/>
              </a:ext>
            </a:extLst>
          </p:cNvPr>
          <p:cNvSpPr/>
          <p:nvPr/>
        </p:nvSpPr>
        <p:spPr>
          <a:xfrm>
            <a:off x="3381296" y="0"/>
            <a:ext cx="1788983" cy="288356"/>
          </a:xfrm>
          <a:prstGeom prst="chevron">
            <a:avLst/>
          </a:prstGeom>
          <a:solidFill>
            <a:srgbClr val="0074A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Modernize</a:t>
            </a:r>
          </a:p>
        </p:txBody>
      </p:sp>
      <p:sp>
        <p:nvSpPr>
          <p:cNvPr id="20" name="Chevron 19">
            <a:extLst>
              <a:ext uri="{FF2B5EF4-FFF2-40B4-BE49-F238E27FC236}">
                <a16:creationId xmlns:a16="http://schemas.microsoft.com/office/drawing/2014/main" id="{BCFE255D-61BF-4812-5278-FAEF6EF002B8}"/>
              </a:ext>
            </a:extLst>
          </p:cNvPr>
          <p:cNvSpPr/>
          <p:nvPr/>
        </p:nvSpPr>
        <p:spPr>
          <a:xfrm>
            <a:off x="5071944" y="0"/>
            <a:ext cx="1788983" cy="288356"/>
          </a:xfrm>
          <a:prstGeom prst="chevron">
            <a:avLst/>
          </a:prstGeom>
          <a:solidFill>
            <a:srgbClr val="009BD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Expand</a:t>
            </a:r>
          </a:p>
        </p:txBody>
      </p:sp>
      <p:sp>
        <p:nvSpPr>
          <p:cNvPr id="22" name="Chevron 21">
            <a:extLst>
              <a:ext uri="{FF2B5EF4-FFF2-40B4-BE49-F238E27FC236}">
                <a16:creationId xmlns:a16="http://schemas.microsoft.com/office/drawing/2014/main" id="{C49528A3-43D7-51B2-D09B-24279A9D161F}"/>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pic>
        <p:nvPicPr>
          <p:cNvPr id="26" name="Graphic 25" descr="Arrow Right with solid fill">
            <a:extLst>
              <a:ext uri="{FF2B5EF4-FFF2-40B4-BE49-F238E27FC236}">
                <a16:creationId xmlns:a16="http://schemas.microsoft.com/office/drawing/2014/main" id="{B572C45F-08C2-B800-4F00-CEB9FF87DB23}"/>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416824" y="5308854"/>
            <a:ext cx="274320" cy="274320"/>
          </a:xfrm>
          <a:prstGeom prst="rect">
            <a:avLst/>
          </a:prstGeom>
        </p:spPr>
      </p:pic>
      <p:pic>
        <p:nvPicPr>
          <p:cNvPr id="27" name="Graphic 26" descr="Arrow Right with solid fill">
            <a:extLst>
              <a:ext uri="{FF2B5EF4-FFF2-40B4-BE49-F238E27FC236}">
                <a16:creationId xmlns:a16="http://schemas.microsoft.com/office/drawing/2014/main" id="{5377D535-7295-9CD8-A5C3-A11BB9EE967E}"/>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416824" y="5525550"/>
            <a:ext cx="274320" cy="274320"/>
          </a:xfrm>
          <a:prstGeom prst="rect">
            <a:avLst/>
          </a:prstGeom>
        </p:spPr>
      </p:pic>
    </p:spTree>
    <p:extLst>
      <p:ext uri="{BB962C8B-B14F-4D97-AF65-F5344CB8AC3E}">
        <p14:creationId xmlns:p14="http://schemas.microsoft.com/office/powerpoint/2010/main" val="36222728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D893B2-55CE-712C-B497-36A3BAF1E979}"/>
            </a:ext>
          </a:extLst>
        </p:cNvPr>
        <p:cNvGrpSpPr/>
        <p:nvPr/>
      </p:nvGrpSpPr>
      <p:grpSpPr>
        <a:xfrm>
          <a:off x="0" y="0"/>
          <a:ext cx="0" cy="0"/>
          <a:chOff x="0" y="0"/>
          <a:chExt cx="0" cy="0"/>
        </a:xfrm>
      </p:grpSpPr>
      <p:sp>
        <p:nvSpPr>
          <p:cNvPr id="43" name="Rectangle 42">
            <a:extLst>
              <a:ext uri="{FF2B5EF4-FFF2-40B4-BE49-F238E27FC236}">
                <a16:creationId xmlns:a16="http://schemas.microsoft.com/office/drawing/2014/main" id="{19C62532-39AE-5C46-FDBD-886B22CB7620}"/>
              </a:ext>
            </a:extLst>
          </p:cNvPr>
          <p:cNvSpPr/>
          <p:nvPr/>
        </p:nvSpPr>
        <p:spPr bwMode="gray">
          <a:xfrm>
            <a:off x="445764" y="3155002"/>
            <a:ext cx="5044181" cy="3073914"/>
          </a:xfrm>
          <a:prstGeom prst="rect">
            <a:avLst/>
          </a:prstGeom>
          <a:solidFill>
            <a:schemeClr val="accent2">
              <a:lumMod val="10000"/>
              <a:lumOff val="9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err="1">
              <a:ln>
                <a:noFill/>
              </a:ln>
              <a:solidFill>
                <a:srgbClr val="000000"/>
              </a:solidFill>
              <a:effectLst/>
              <a:uLnTx/>
              <a:uFillTx/>
              <a:latin typeface="Arial"/>
              <a:ea typeface="+mn-ea"/>
              <a:cs typeface="+mn-cs"/>
            </a:endParaRPr>
          </a:p>
        </p:txBody>
      </p:sp>
      <p:graphicFrame>
        <p:nvGraphicFramePr>
          <p:cNvPr id="44" name="think-cell data - do not delete" hidden="1">
            <a:extLst>
              <a:ext uri="{FF2B5EF4-FFF2-40B4-BE49-F238E27FC236}">
                <a16:creationId xmlns:a16="http://schemas.microsoft.com/office/drawing/2014/main" id="{C429C75D-E6CB-A211-0785-CFB4C759D8B4}"/>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12" imgW="7772400" imgH="10058400" progId="TCLayout.ActiveDocument.1">
                  <p:embed/>
                </p:oleObj>
              </mc:Choice>
              <mc:Fallback>
                <p:oleObj name="thinkcell Slide" r:id="rId12" imgW="7772400" imgH="10058400" progId="TCLayout.ActiveDocument.1">
                  <p:embed/>
                  <p:pic>
                    <p:nvPicPr>
                      <p:cNvPr id="44" name="think-cell data - do not delete" hidden="1">
                        <a:extLst>
                          <a:ext uri="{FF2B5EF4-FFF2-40B4-BE49-F238E27FC236}">
                            <a16:creationId xmlns:a16="http://schemas.microsoft.com/office/drawing/2014/main" id="{C429C75D-E6CB-A211-0785-CFB4C759D8B4}"/>
                          </a:ext>
                        </a:extLst>
                      </p:cNvPr>
                      <p:cNvPicPr/>
                      <p:nvPr/>
                    </p:nvPicPr>
                    <p:blipFill>
                      <a:blip r:embed="rId13"/>
                      <a:stretch>
                        <a:fillRect/>
                      </a:stretch>
                    </p:blipFill>
                    <p:spPr>
                      <a:xfrm>
                        <a:off x="1588" y="1588"/>
                        <a:ext cx="1227" cy="1588"/>
                      </a:xfrm>
                      <a:prstGeom prst="rect">
                        <a:avLst/>
                      </a:prstGeom>
                    </p:spPr>
                  </p:pic>
                </p:oleObj>
              </mc:Fallback>
            </mc:AlternateContent>
          </a:graphicData>
        </a:graphic>
      </p:graphicFrame>
      <p:sp>
        <p:nvSpPr>
          <p:cNvPr id="47" name="Rectangle 46">
            <a:extLst>
              <a:ext uri="{FF2B5EF4-FFF2-40B4-BE49-F238E27FC236}">
                <a16:creationId xmlns:a16="http://schemas.microsoft.com/office/drawing/2014/main" id="{490714EB-EDFC-2C2A-A069-8AD6D802F0CB}"/>
              </a:ext>
            </a:extLst>
          </p:cNvPr>
          <p:cNvSpPr/>
          <p:nvPr/>
        </p:nvSpPr>
        <p:spPr bwMode="gray">
          <a:xfrm>
            <a:off x="8582248" y="3155001"/>
            <a:ext cx="3257782" cy="3069901"/>
          </a:xfrm>
          <a:prstGeom prst="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000000"/>
              </a:solidFill>
              <a:effectLst/>
              <a:uLnTx/>
              <a:uFillTx/>
              <a:latin typeface="Arial"/>
              <a:ea typeface="+mn-ea"/>
              <a:cs typeface="+mn-cs"/>
            </a:endParaRPr>
          </a:p>
        </p:txBody>
      </p:sp>
      <p:sp>
        <p:nvSpPr>
          <p:cNvPr id="2" name="Title 1">
            <a:extLst>
              <a:ext uri="{FF2B5EF4-FFF2-40B4-BE49-F238E27FC236}">
                <a16:creationId xmlns:a16="http://schemas.microsoft.com/office/drawing/2014/main" id="{CCD8A0DE-7AB0-75D8-8D84-21EB0AC605E4}"/>
              </a:ext>
            </a:extLst>
          </p:cNvPr>
          <p:cNvSpPr>
            <a:spLocks noGrp="1"/>
          </p:cNvSpPr>
          <p:nvPr>
            <p:ph type="title"/>
          </p:nvPr>
        </p:nvSpPr>
        <p:spPr/>
        <p:txBody>
          <a:bodyPr vert="horz" rIns="91440">
            <a:noAutofit/>
          </a:bodyPr>
          <a:lstStyle/>
          <a:p>
            <a:r>
              <a:rPr lang="en-US"/>
              <a:t>Load Shifting Technologies move non-essential electricity use from high-demand periods to times when the grid is less stressed</a:t>
            </a:r>
          </a:p>
        </p:txBody>
      </p:sp>
      <p:sp>
        <p:nvSpPr>
          <p:cNvPr id="62" name="Ellipse 4">
            <a:extLst>
              <a:ext uri="{FF2B5EF4-FFF2-40B4-BE49-F238E27FC236}">
                <a16:creationId xmlns:a16="http://schemas.microsoft.com/office/drawing/2014/main" id="{58F5DEDD-DC83-DD56-A478-A6D144390D2D}"/>
              </a:ext>
            </a:extLst>
          </p:cNvPr>
          <p:cNvSpPr>
            <a:spLocks/>
          </p:cNvSpPr>
          <p:nvPr>
            <p:custDataLst>
              <p:tags r:id="rId2"/>
            </p:custDataLst>
          </p:nvPr>
        </p:nvSpPr>
        <p:spPr>
          <a:xfrm flipH="1">
            <a:off x="551329" y="3785495"/>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1</a:t>
            </a:r>
          </a:p>
        </p:txBody>
      </p:sp>
      <p:sp>
        <p:nvSpPr>
          <p:cNvPr id="58" name="TextBox 57">
            <a:extLst>
              <a:ext uri="{FF2B5EF4-FFF2-40B4-BE49-F238E27FC236}">
                <a16:creationId xmlns:a16="http://schemas.microsoft.com/office/drawing/2014/main" id="{0B7C883A-EFAD-4102-AC03-F8CC28D48CEB}"/>
              </a:ext>
            </a:extLst>
          </p:cNvPr>
          <p:cNvSpPr txBox="1"/>
          <p:nvPr/>
        </p:nvSpPr>
        <p:spPr bwMode="gray">
          <a:xfrm>
            <a:off x="789298" y="3622044"/>
            <a:ext cx="4698909" cy="738664"/>
          </a:xfrm>
          <a:prstGeom prst="rect">
            <a:avLst/>
          </a:prstGeom>
          <a:noFill/>
          <a:effectLst/>
        </p:spPr>
        <p:txBody>
          <a:bodyPr vert="horz" wrap="square" lIns="137160" tIns="137160" rIns="45720" bIns="137160" rtlCol="0" anchor="t">
            <a:spAutoFit/>
          </a:bodyPr>
          <a:lstStyle/>
          <a:p>
            <a:pPr marL="0" indent="0">
              <a:buNone/>
            </a:pPr>
            <a:r>
              <a:rPr lang="en-US" sz="1000" b="0">
                <a:solidFill>
                  <a:srgbClr val="000000"/>
                </a:solidFill>
                <a:latin typeface="Arial"/>
                <a:cs typeface="Arial"/>
              </a:rPr>
              <a:t>Smart devices</a:t>
            </a:r>
            <a:r>
              <a:rPr lang="en-US" sz="1000">
                <a:solidFill>
                  <a:srgbClr val="000000"/>
                </a:solidFill>
                <a:latin typeface="Arial"/>
                <a:cs typeface="Arial"/>
              </a:rPr>
              <a:t> (</a:t>
            </a:r>
            <a:r>
              <a:rPr lang="en-US" sz="1000" b="0">
                <a:solidFill>
                  <a:srgbClr val="000000"/>
                </a:solidFill>
                <a:latin typeface="Arial"/>
                <a:cs typeface="Arial"/>
              </a:rPr>
              <a:t>data centers, thermostats, EV chargers, industrial controls) </a:t>
            </a:r>
            <a:r>
              <a:rPr lang="en-US" sz="1000" b="1">
                <a:solidFill>
                  <a:srgbClr val="000000"/>
                </a:solidFill>
                <a:latin typeface="Arial"/>
                <a:cs typeface="Arial"/>
              </a:rPr>
              <a:t>receive signals from the utility</a:t>
            </a:r>
            <a:r>
              <a:rPr lang="en-US" sz="1000" b="0">
                <a:solidFill>
                  <a:srgbClr val="000000"/>
                </a:solidFill>
                <a:latin typeface="Arial"/>
                <a:cs typeface="Arial"/>
              </a:rPr>
              <a:t> about when electricity is </a:t>
            </a:r>
            <a:r>
              <a:rPr lang="en-US" sz="1000" b="1">
                <a:solidFill>
                  <a:srgbClr val="000000"/>
                </a:solidFill>
                <a:latin typeface="Arial"/>
                <a:cs typeface="Arial"/>
              </a:rPr>
              <a:t>cheap, expensive, or scarce</a:t>
            </a:r>
          </a:p>
        </p:txBody>
      </p:sp>
      <p:sp>
        <p:nvSpPr>
          <p:cNvPr id="63" name="Ellipse 4">
            <a:extLst>
              <a:ext uri="{FF2B5EF4-FFF2-40B4-BE49-F238E27FC236}">
                <a16:creationId xmlns:a16="http://schemas.microsoft.com/office/drawing/2014/main" id="{7A5591B5-6AE7-D799-689A-B1EFAA3809CE}"/>
              </a:ext>
            </a:extLst>
          </p:cNvPr>
          <p:cNvSpPr>
            <a:spLocks/>
          </p:cNvSpPr>
          <p:nvPr>
            <p:custDataLst>
              <p:tags r:id="rId3"/>
            </p:custDataLst>
          </p:nvPr>
        </p:nvSpPr>
        <p:spPr>
          <a:xfrm flipH="1">
            <a:off x="551329" y="4473717"/>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2</a:t>
            </a:r>
          </a:p>
        </p:txBody>
      </p:sp>
      <p:sp>
        <p:nvSpPr>
          <p:cNvPr id="59" name="TextBox 58">
            <a:extLst>
              <a:ext uri="{FF2B5EF4-FFF2-40B4-BE49-F238E27FC236}">
                <a16:creationId xmlns:a16="http://schemas.microsoft.com/office/drawing/2014/main" id="{E0D836B7-A4C7-C412-4EFF-1B7D6076891F}"/>
              </a:ext>
            </a:extLst>
          </p:cNvPr>
          <p:cNvSpPr txBox="1"/>
          <p:nvPr/>
        </p:nvSpPr>
        <p:spPr bwMode="gray">
          <a:xfrm>
            <a:off x="789297" y="4313805"/>
            <a:ext cx="4817081" cy="584775"/>
          </a:xfrm>
          <a:prstGeom prst="rect">
            <a:avLst/>
          </a:prstGeom>
          <a:noFill/>
        </p:spPr>
        <p:txBody>
          <a:bodyPr vert="horz" wrap="square" lIns="137160" tIns="137160" rIns="274320" bIns="137160" rtlCol="0" anchor="t">
            <a:spAutoFit/>
          </a:bodyPr>
          <a:lstStyle/>
          <a:p>
            <a:pPr marL="0" indent="0">
              <a:buNone/>
            </a:pPr>
            <a:r>
              <a:rPr lang="en-US" sz="1000" b="0">
                <a:solidFill>
                  <a:srgbClr val="000000"/>
                </a:solidFill>
                <a:latin typeface="Arial"/>
                <a:cs typeface="Arial"/>
              </a:rPr>
              <a:t>When it is expensive, algorithms or customer-set preferences </a:t>
            </a:r>
            <a:r>
              <a:rPr lang="en-US" sz="1000" b="1">
                <a:solidFill>
                  <a:srgbClr val="000000"/>
                </a:solidFill>
                <a:latin typeface="Arial"/>
                <a:cs typeface="Arial"/>
              </a:rPr>
              <a:t>determine</a:t>
            </a:r>
            <a:r>
              <a:rPr lang="en-US" sz="1000" b="0">
                <a:solidFill>
                  <a:srgbClr val="000000"/>
                </a:solidFill>
                <a:latin typeface="Arial"/>
                <a:cs typeface="Arial"/>
              </a:rPr>
              <a:t> </a:t>
            </a:r>
            <a:r>
              <a:rPr lang="en-US" sz="1000" b="1">
                <a:solidFill>
                  <a:srgbClr val="000000"/>
                </a:solidFill>
                <a:latin typeface="Arial"/>
                <a:cs typeface="Arial"/>
              </a:rPr>
              <a:t>which load can be delayed without affecting comfort or operations</a:t>
            </a:r>
          </a:p>
        </p:txBody>
      </p:sp>
      <p:sp>
        <p:nvSpPr>
          <p:cNvPr id="2048" name="Ellipse 4">
            <a:extLst>
              <a:ext uri="{FF2B5EF4-FFF2-40B4-BE49-F238E27FC236}">
                <a16:creationId xmlns:a16="http://schemas.microsoft.com/office/drawing/2014/main" id="{CC8C01D1-4885-C003-D658-A206A2843291}"/>
              </a:ext>
            </a:extLst>
          </p:cNvPr>
          <p:cNvSpPr>
            <a:spLocks/>
          </p:cNvSpPr>
          <p:nvPr>
            <p:custDataLst>
              <p:tags r:id="rId4"/>
            </p:custDataLst>
          </p:nvPr>
        </p:nvSpPr>
        <p:spPr>
          <a:xfrm flipH="1">
            <a:off x="551329" y="5011589"/>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3</a:t>
            </a:r>
          </a:p>
        </p:txBody>
      </p:sp>
      <p:sp>
        <p:nvSpPr>
          <p:cNvPr id="60" name="TextBox 59">
            <a:extLst>
              <a:ext uri="{FF2B5EF4-FFF2-40B4-BE49-F238E27FC236}">
                <a16:creationId xmlns:a16="http://schemas.microsoft.com/office/drawing/2014/main" id="{AD6C4A0B-D0A6-37B5-115D-BDB37F05F6CC}"/>
              </a:ext>
            </a:extLst>
          </p:cNvPr>
          <p:cNvSpPr txBox="1"/>
          <p:nvPr/>
        </p:nvSpPr>
        <p:spPr bwMode="gray">
          <a:xfrm>
            <a:off x="789296" y="4851677"/>
            <a:ext cx="4698909" cy="584775"/>
          </a:xfrm>
          <a:prstGeom prst="rect">
            <a:avLst/>
          </a:prstGeom>
          <a:noFill/>
        </p:spPr>
        <p:txBody>
          <a:bodyPr vert="horz" wrap="square" lIns="137160" tIns="137160" rIns="274320" bIns="137160" rtlCol="0" anchor="t">
            <a:spAutoFit/>
          </a:bodyPr>
          <a:lstStyle/>
          <a:p>
            <a:pPr marL="0" indent="0">
              <a:buNone/>
            </a:pPr>
            <a:r>
              <a:rPr lang="en-US" sz="1000" b="0">
                <a:solidFill>
                  <a:srgbClr val="000000"/>
                </a:solidFill>
                <a:latin typeface="Arial"/>
                <a:cs typeface="Arial"/>
              </a:rPr>
              <a:t>During high-demand periods, </a:t>
            </a:r>
            <a:r>
              <a:rPr lang="en-US" sz="1000">
                <a:solidFill>
                  <a:srgbClr val="000000"/>
                </a:solidFill>
                <a:latin typeface="Arial"/>
                <a:cs typeface="Arial"/>
              </a:rPr>
              <a:t>the device </a:t>
            </a:r>
            <a:r>
              <a:rPr lang="en-US" sz="1000" b="1">
                <a:solidFill>
                  <a:srgbClr val="000000"/>
                </a:solidFill>
                <a:latin typeface="Arial"/>
                <a:cs typeface="Arial"/>
              </a:rPr>
              <a:t>reduces consumption</a:t>
            </a:r>
            <a:r>
              <a:rPr lang="en-US" sz="1000" b="0">
                <a:solidFill>
                  <a:srgbClr val="000000"/>
                </a:solidFill>
                <a:latin typeface="Arial"/>
                <a:cs typeface="Arial"/>
              </a:rPr>
              <a:t> and during low-demand hours, it </a:t>
            </a:r>
            <a:r>
              <a:rPr lang="en-US" sz="1000" b="1">
                <a:solidFill>
                  <a:srgbClr val="000000"/>
                </a:solidFill>
                <a:latin typeface="Arial"/>
                <a:cs typeface="Arial"/>
              </a:rPr>
              <a:t>increases consumption</a:t>
            </a:r>
            <a:r>
              <a:rPr lang="en-US" sz="1000" b="0">
                <a:solidFill>
                  <a:srgbClr val="000000"/>
                </a:solidFill>
                <a:latin typeface="Arial"/>
                <a:cs typeface="Arial"/>
              </a:rPr>
              <a:t>.</a:t>
            </a:r>
          </a:p>
        </p:txBody>
      </p:sp>
      <p:sp>
        <p:nvSpPr>
          <p:cNvPr id="2049" name="Ellipse 4">
            <a:extLst>
              <a:ext uri="{FF2B5EF4-FFF2-40B4-BE49-F238E27FC236}">
                <a16:creationId xmlns:a16="http://schemas.microsoft.com/office/drawing/2014/main" id="{D18867F3-F930-0BC4-B3B3-05850E89DF7D}"/>
              </a:ext>
            </a:extLst>
          </p:cNvPr>
          <p:cNvSpPr>
            <a:spLocks/>
          </p:cNvSpPr>
          <p:nvPr>
            <p:custDataLst>
              <p:tags r:id="rId5"/>
            </p:custDataLst>
          </p:nvPr>
        </p:nvSpPr>
        <p:spPr>
          <a:xfrm flipH="1">
            <a:off x="551329" y="5549462"/>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4</a:t>
            </a:r>
          </a:p>
        </p:txBody>
      </p:sp>
      <p:sp>
        <p:nvSpPr>
          <p:cNvPr id="61" name="TextBox 60">
            <a:extLst>
              <a:ext uri="{FF2B5EF4-FFF2-40B4-BE49-F238E27FC236}">
                <a16:creationId xmlns:a16="http://schemas.microsoft.com/office/drawing/2014/main" id="{AC20DC27-4A03-C91D-FE4A-D10534761E2A}"/>
              </a:ext>
            </a:extLst>
          </p:cNvPr>
          <p:cNvSpPr txBox="1"/>
          <p:nvPr/>
        </p:nvSpPr>
        <p:spPr bwMode="gray">
          <a:xfrm>
            <a:off x="762696" y="5389550"/>
            <a:ext cx="4725510" cy="738664"/>
          </a:xfrm>
          <a:prstGeom prst="rect">
            <a:avLst/>
          </a:prstGeom>
          <a:noFill/>
        </p:spPr>
        <p:txBody>
          <a:bodyPr vert="horz" wrap="square" lIns="137160" tIns="137160" rIns="274320" bIns="137160" rtlCol="0" anchor="t">
            <a:spAutoFit/>
          </a:bodyPr>
          <a:lstStyle/>
          <a:p>
            <a:pPr marL="0" indent="0">
              <a:buNone/>
            </a:pPr>
            <a:r>
              <a:rPr lang="en-US" sz="1000" b="0">
                <a:solidFill>
                  <a:srgbClr val="000000"/>
                </a:solidFill>
                <a:latin typeface="Arial"/>
                <a:cs typeface="Arial"/>
              </a:rPr>
              <a:t>Smart meters or built-in sensors </a:t>
            </a:r>
            <a:r>
              <a:rPr lang="en-US" sz="1000" b="1">
                <a:solidFill>
                  <a:srgbClr val="000000"/>
                </a:solidFill>
                <a:latin typeface="Arial"/>
                <a:cs typeface="Arial"/>
              </a:rPr>
              <a:t>track the load shifts</a:t>
            </a:r>
            <a:r>
              <a:rPr lang="en-US" sz="1000" b="0">
                <a:solidFill>
                  <a:srgbClr val="000000"/>
                </a:solidFill>
                <a:latin typeface="Arial"/>
                <a:cs typeface="Arial"/>
              </a:rPr>
              <a:t> so the system can fine-tune behavior, and the customer can benefit from </a:t>
            </a:r>
            <a:r>
              <a:rPr lang="en-US" sz="1000" b="1">
                <a:solidFill>
                  <a:srgbClr val="000000"/>
                </a:solidFill>
                <a:latin typeface="Arial"/>
                <a:cs typeface="Arial"/>
              </a:rPr>
              <a:t>lower bills, incentives, or grid-support payments</a:t>
            </a:r>
          </a:p>
        </p:txBody>
      </p:sp>
      <p:sp>
        <p:nvSpPr>
          <p:cNvPr id="2069" name="TextBox 2068">
            <a:extLst>
              <a:ext uri="{FF2B5EF4-FFF2-40B4-BE49-F238E27FC236}">
                <a16:creationId xmlns:a16="http://schemas.microsoft.com/office/drawing/2014/main" id="{9ADF9952-8C97-7225-E5ED-20EC57D605CC}"/>
              </a:ext>
            </a:extLst>
          </p:cNvPr>
          <p:cNvSpPr txBox="1"/>
          <p:nvPr/>
        </p:nvSpPr>
        <p:spPr bwMode="gray">
          <a:xfrm>
            <a:off x="8615958" y="3610520"/>
            <a:ext cx="2950192" cy="931024"/>
          </a:xfrm>
          <a:prstGeom prst="rect">
            <a:avLst/>
          </a:prstGeom>
          <a:noFill/>
        </p:spPr>
        <p:txBody>
          <a:bodyPr wrap="square" lIns="137160" tIns="137160" rIns="0" bIns="137160" rtlCol="0" anchor="t">
            <a:spAutoFit/>
          </a:bodyPr>
          <a:lstStyle/>
          <a:p>
            <a:pPr marL="171450" marR="0" lvl="0" indent="-171450" algn="l" defTabSz="914400" rtl="0" eaLnBrk="1" fontAlgn="auto" latinLnBrk="0" hangingPunct="1">
              <a:lnSpc>
                <a:spcPct val="100000"/>
              </a:lnSpc>
              <a:spcBef>
                <a:spcPts val="0"/>
              </a:spcBef>
              <a:spcAft>
                <a:spcPts val="300"/>
              </a:spcAft>
              <a:buFont typeface="Arial" panose="020B0604020202020204" pitchFamily="34" charset="0"/>
              <a:buChar char="•"/>
              <a:tabLst/>
              <a:defRPr/>
            </a:pPr>
            <a:r>
              <a:rPr lang="en-US" sz="1000" b="1" dirty="0">
                <a:solidFill>
                  <a:srgbClr val="000000"/>
                </a:solidFill>
                <a:latin typeface="Arial"/>
                <a:cs typeface="Arial"/>
              </a:rPr>
              <a:t>Reduces peak load and grid stress</a:t>
            </a:r>
            <a:r>
              <a:rPr lang="en-US" sz="1000" dirty="0">
                <a:solidFill>
                  <a:srgbClr val="000000"/>
                </a:solidFill>
                <a:latin typeface="Arial"/>
                <a:cs typeface="Arial"/>
              </a:rPr>
              <a:t>:</a:t>
            </a:r>
            <a:r>
              <a:rPr lang="en-US" sz="1000" b="0" dirty="0">
                <a:solidFill>
                  <a:srgbClr val="000000"/>
                </a:solidFill>
                <a:latin typeface="Arial"/>
                <a:cs typeface="Arial"/>
              </a:rPr>
              <a:t> Demand smoothing</a:t>
            </a:r>
          </a:p>
          <a:p>
            <a:pPr marL="171450" marR="0" lvl="0" indent="-171450" algn="l" defTabSz="914400" rtl="0" eaLnBrk="1" fontAlgn="auto" latinLnBrk="0" hangingPunct="1">
              <a:lnSpc>
                <a:spcPct val="100000"/>
              </a:lnSpc>
              <a:spcBef>
                <a:spcPts val="0"/>
              </a:spcBef>
              <a:spcAft>
                <a:spcPts val="300"/>
              </a:spcAft>
              <a:buFont typeface="Arial" panose="020B0604020202020204" pitchFamily="34" charset="0"/>
              <a:buChar char="•"/>
              <a:tabLst/>
              <a:defRPr/>
            </a:pPr>
            <a:r>
              <a:rPr lang="en-US" sz="1000" b="1" dirty="0">
                <a:solidFill>
                  <a:srgbClr val="000000"/>
                </a:solidFill>
                <a:latin typeface="Arial"/>
                <a:cs typeface="Arial"/>
              </a:rPr>
              <a:t>Enhances renewable energy utilization</a:t>
            </a:r>
            <a:r>
              <a:rPr lang="en-US" sz="1000" dirty="0">
                <a:solidFill>
                  <a:srgbClr val="000000"/>
                </a:solidFill>
                <a:latin typeface="Arial"/>
                <a:cs typeface="Arial"/>
              </a:rPr>
              <a:t>:</a:t>
            </a:r>
            <a:r>
              <a:rPr lang="en-US" sz="1000" b="0" dirty="0">
                <a:solidFill>
                  <a:srgbClr val="000000"/>
                </a:solidFill>
                <a:latin typeface="Arial"/>
                <a:cs typeface="Arial"/>
              </a:rPr>
              <a:t> Better alignment</a:t>
            </a:r>
          </a:p>
        </p:txBody>
      </p:sp>
      <p:sp>
        <p:nvSpPr>
          <p:cNvPr id="2070" name="TextBox 2069">
            <a:extLst>
              <a:ext uri="{FF2B5EF4-FFF2-40B4-BE49-F238E27FC236}">
                <a16:creationId xmlns:a16="http://schemas.microsoft.com/office/drawing/2014/main" id="{E39012C1-EA52-7618-37B8-14D0D2A9674A}"/>
              </a:ext>
            </a:extLst>
          </p:cNvPr>
          <p:cNvSpPr txBox="1"/>
          <p:nvPr/>
        </p:nvSpPr>
        <p:spPr bwMode="gray">
          <a:xfrm>
            <a:off x="8655699" y="4924066"/>
            <a:ext cx="2948275" cy="1123384"/>
          </a:xfrm>
          <a:prstGeom prst="rect">
            <a:avLst/>
          </a:prstGeom>
          <a:noFill/>
        </p:spPr>
        <p:txBody>
          <a:bodyPr wrap="square" lIns="137160" tIns="137160" rIns="0" bIns="137160" rtlCol="0" anchor="t">
            <a:spAutoFit/>
          </a:bodyPr>
          <a:lstStyle/>
          <a:p>
            <a:pPr marL="171450" marR="0" lvl="0" indent="-171450" algn="l" defTabSz="914400" rtl="0" eaLnBrk="1" fontAlgn="auto" latinLnBrk="0" hangingPunct="1">
              <a:lnSpc>
                <a:spcPct val="100000"/>
              </a:lnSpc>
              <a:spcBef>
                <a:spcPts val="0"/>
              </a:spcBef>
              <a:spcAft>
                <a:spcPts val="300"/>
              </a:spcAft>
              <a:buFont typeface="Arial" panose="020B0604020202020204" pitchFamily="34" charset="0"/>
              <a:buChar char="•"/>
              <a:tabLst/>
              <a:defRPr/>
            </a:pPr>
            <a:r>
              <a:rPr lang="en-US" sz="1000" b="1" dirty="0">
                <a:solidFill>
                  <a:srgbClr val="000000"/>
                </a:solidFill>
                <a:latin typeface="Arial"/>
                <a:cs typeface="Arial"/>
              </a:rPr>
              <a:t>Customer behavior and participation</a:t>
            </a:r>
            <a:r>
              <a:rPr lang="en-US" sz="1000" dirty="0">
                <a:solidFill>
                  <a:srgbClr val="000000"/>
                </a:solidFill>
                <a:latin typeface="Arial"/>
                <a:cs typeface="Arial"/>
              </a:rPr>
              <a:t>:</a:t>
            </a:r>
            <a:r>
              <a:rPr lang="en-US" sz="1000" b="0" dirty="0">
                <a:solidFill>
                  <a:srgbClr val="000000"/>
                </a:solidFill>
                <a:latin typeface="Arial"/>
                <a:cs typeface="Arial"/>
              </a:rPr>
              <a:t> Engagement needed</a:t>
            </a:r>
          </a:p>
          <a:p>
            <a:pPr marL="171450" marR="0" lvl="0" indent="-171450" algn="l" defTabSz="914400" rtl="0" eaLnBrk="1" fontAlgn="auto" latinLnBrk="0" hangingPunct="1">
              <a:lnSpc>
                <a:spcPct val="100000"/>
              </a:lnSpc>
              <a:spcBef>
                <a:spcPts val="0"/>
              </a:spcBef>
              <a:spcAft>
                <a:spcPts val="300"/>
              </a:spcAft>
              <a:buFont typeface="Arial" panose="020B0604020202020204" pitchFamily="34" charset="0"/>
              <a:buChar char="•"/>
              <a:tabLst/>
              <a:defRPr/>
            </a:pPr>
            <a:r>
              <a:rPr lang="en-US" sz="1000" b="1" dirty="0">
                <a:solidFill>
                  <a:srgbClr val="000000"/>
                </a:solidFill>
                <a:latin typeface="Arial"/>
                <a:cs typeface="Arial"/>
              </a:rPr>
              <a:t>Communication reliability</a:t>
            </a:r>
            <a:r>
              <a:rPr lang="en-US" sz="1000" dirty="0">
                <a:solidFill>
                  <a:srgbClr val="000000"/>
                </a:solidFill>
                <a:latin typeface="Arial"/>
                <a:cs typeface="Arial"/>
              </a:rPr>
              <a:t>:</a:t>
            </a:r>
            <a:r>
              <a:rPr lang="en-US" sz="1000" b="0" dirty="0">
                <a:solidFill>
                  <a:srgbClr val="000000"/>
                </a:solidFill>
                <a:latin typeface="Arial"/>
                <a:cs typeface="Arial"/>
              </a:rPr>
              <a:t> Stable signals</a:t>
            </a:r>
          </a:p>
          <a:p>
            <a:pPr marL="171450" lvl="0" indent="-171450">
              <a:spcAft>
                <a:spcPts val="300"/>
              </a:spcAft>
              <a:buFont typeface="Arial" panose="020B0604020202020204" pitchFamily="34" charset="0"/>
              <a:buChar char="•"/>
              <a:defRPr/>
            </a:pPr>
            <a:r>
              <a:rPr lang="en-US" sz="1000" b="1" dirty="0">
                <a:solidFill>
                  <a:srgbClr val="000000"/>
                </a:solidFill>
                <a:latin typeface="Arial"/>
                <a:cs typeface="Arial"/>
              </a:rPr>
              <a:t>Limited visibility</a:t>
            </a:r>
            <a:r>
              <a:rPr lang="en-US" sz="1000" dirty="0">
                <a:solidFill>
                  <a:srgbClr val="000000"/>
                </a:solidFill>
                <a:latin typeface="Arial"/>
                <a:cs typeface="Arial"/>
              </a:rPr>
              <a:t>:</a:t>
            </a:r>
            <a:r>
              <a:rPr lang="en-US" sz="1000" b="0" dirty="0">
                <a:solidFill>
                  <a:srgbClr val="000000"/>
                </a:solidFill>
                <a:latin typeface="Arial"/>
                <a:cs typeface="Arial"/>
              </a:rPr>
              <a:t> Data gaps </a:t>
            </a:r>
            <a:r>
              <a:rPr lang="en-US" sz="1000" dirty="0">
                <a:solidFill>
                  <a:srgbClr val="000000"/>
                </a:solidFill>
                <a:cs typeface="Arial"/>
              </a:rPr>
              <a:t>without AMI or sensors</a:t>
            </a:r>
            <a:endParaRPr lang="en-US" sz="1000" dirty="0">
              <a:solidFill>
                <a:srgbClr val="000000"/>
              </a:solidFill>
              <a:latin typeface="Arial"/>
              <a:cs typeface="Arial"/>
            </a:endParaRPr>
          </a:p>
        </p:txBody>
      </p:sp>
      <p:sp>
        <p:nvSpPr>
          <p:cNvPr id="4" name="TextBox 3">
            <a:extLst>
              <a:ext uri="{FF2B5EF4-FFF2-40B4-BE49-F238E27FC236}">
                <a16:creationId xmlns:a16="http://schemas.microsoft.com/office/drawing/2014/main" id="{1AB6E194-9051-3B78-5B50-E4E277DBE90A}"/>
              </a:ext>
            </a:extLst>
          </p:cNvPr>
          <p:cNvSpPr txBox="1"/>
          <p:nvPr/>
        </p:nvSpPr>
        <p:spPr bwMode="gray">
          <a:xfrm>
            <a:off x="445764" y="3107612"/>
            <a:ext cx="4817080" cy="461665"/>
          </a:xfrm>
          <a:prstGeom prst="rect">
            <a:avLst/>
          </a:prstGeom>
          <a:noFill/>
        </p:spPr>
        <p:txBody>
          <a:bodyPr wrap="square" lIns="137160" tIns="137160" rIns="274320" bIns="137160" rtlCol="0" anchor="t">
            <a:spAutoFit/>
          </a:bodyPr>
          <a:lstStyle/>
          <a:p>
            <a:pPr marL="91440">
              <a:buNone/>
              <a:defRPr/>
            </a:pPr>
            <a:r>
              <a:rPr lang="en-US" sz="1200" b="1">
                <a:solidFill>
                  <a:srgbClr val="000000"/>
                </a:solidFill>
                <a:latin typeface="Arial"/>
                <a:cs typeface="Arial"/>
              </a:rPr>
              <a:t>How does load shifting work?</a:t>
            </a:r>
          </a:p>
        </p:txBody>
      </p:sp>
      <p:sp>
        <p:nvSpPr>
          <p:cNvPr id="38" name="TextBox 37">
            <a:extLst>
              <a:ext uri="{FF2B5EF4-FFF2-40B4-BE49-F238E27FC236}">
                <a16:creationId xmlns:a16="http://schemas.microsoft.com/office/drawing/2014/main" id="{0B7D73BD-0B00-EB34-031F-580110A2CA7A}"/>
              </a:ext>
            </a:extLst>
          </p:cNvPr>
          <p:cNvSpPr txBox="1"/>
          <p:nvPr/>
        </p:nvSpPr>
        <p:spPr bwMode="gray">
          <a:xfrm>
            <a:off x="8990272" y="3328230"/>
            <a:ext cx="943134" cy="242022"/>
          </a:xfrm>
          <a:prstGeom prst="rect">
            <a:avLst/>
          </a:prstGeom>
          <a:noFill/>
        </p:spPr>
        <p:txBody>
          <a:bodyPr wrap="none" lIns="36000" tIns="36000" rIns="36000" bIns="36000" rtlCol="0">
            <a:spAutoFit/>
          </a:bodyPr>
          <a:lstStyle/>
          <a:p>
            <a:pPr marL="0" indent="0">
              <a:buNone/>
            </a:pPr>
            <a:r>
              <a:rPr lang="en-US" sz="1200" b="1"/>
              <a:t>Advantages</a:t>
            </a:r>
            <a:endParaRPr lang="en-US" sz="1200"/>
          </a:p>
        </p:txBody>
      </p:sp>
      <p:sp>
        <p:nvSpPr>
          <p:cNvPr id="40" name="TextBox 39">
            <a:extLst>
              <a:ext uri="{FF2B5EF4-FFF2-40B4-BE49-F238E27FC236}">
                <a16:creationId xmlns:a16="http://schemas.microsoft.com/office/drawing/2014/main" id="{1AD61E69-9FA5-42E0-95B9-6FB13F6D80CE}"/>
              </a:ext>
            </a:extLst>
          </p:cNvPr>
          <p:cNvSpPr txBox="1"/>
          <p:nvPr/>
        </p:nvSpPr>
        <p:spPr bwMode="gray">
          <a:xfrm>
            <a:off x="8999091" y="4634971"/>
            <a:ext cx="1156333" cy="242022"/>
          </a:xfrm>
          <a:prstGeom prst="rect">
            <a:avLst/>
          </a:prstGeom>
          <a:noFill/>
        </p:spPr>
        <p:txBody>
          <a:bodyPr wrap="none" lIns="36000" tIns="36000" rIns="36000" bIns="36000" rtlCol="0">
            <a:spAutoFit/>
          </a:bodyPr>
          <a:lstStyle/>
          <a:p>
            <a:pPr marL="0" indent="0">
              <a:buNone/>
            </a:pPr>
            <a:r>
              <a:rPr lang="en-US" sz="1200" b="1"/>
              <a:t>Disadvantages</a:t>
            </a:r>
            <a:endParaRPr lang="en-US" sz="1200"/>
          </a:p>
        </p:txBody>
      </p:sp>
      <p:cxnSp>
        <p:nvCxnSpPr>
          <p:cNvPr id="55" name="Straight Connector 54">
            <a:extLst>
              <a:ext uri="{FF2B5EF4-FFF2-40B4-BE49-F238E27FC236}">
                <a16:creationId xmlns:a16="http://schemas.microsoft.com/office/drawing/2014/main" id="{450620E0-9A31-0EDA-B051-E10B93BF85C8}"/>
              </a:ext>
            </a:extLst>
          </p:cNvPr>
          <p:cNvCxnSpPr>
            <a:cxnSpLocks/>
          </p:cNvCxnSpPr>
          <p:nvPr/>
        </p:nvCxnSpPr>
        <p:spPr bwMode="gray">
          <a:xfrm>
            <a:off x="8651944" y="4953354"/>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pic>
        <p:nvPicPr>
          <p:cNvPr id="2050" name="Graphic 2049" descr="Badge Follow with solid fill">
            <a:extLst>
              <a:ext uri="{FF2B5EF4-FFF2-40B4-BE49-F238E27FC236}">
                <a16:creationId xmlns:a16="http://schemas.microsoft.com/office/drawing/2014/main" id="{40A9B332-FF93-96EC-B305-6B948CD19BA9}"/>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8648171" y="3278191"/>
            <a:ext cx="292608" cy="292608"/>
          </a:xfrm>
          <a:prstGeom prst="rect">
            <a:avLst/>
          </a:prstGeom>
        </p:spPr>
      </p:pic>
      <p:pic>
        <p:nvPicPr>
          <p:cNvPr id="2054" name="Graphic 2053" descr="Badge Unfollow with solid fill">
            <a:extLst>
              <a:ext uri="{FF2B5EF4-FFF2-40B4-BE49-F238E27FC236}">
                <a16:creationId xmlns:a16="http://schemas.microsoft.com/office/drawing/2014/main" id="{306AD5A8-9FA5-B555-9CBA-933D32DA94D1}"/>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8651944" y="4586818"/>
            <a:ext cx="292608" cy="292608"/>
          </a:xfrm>
          <a:prstGeom prst="rect">
            <a:avLst/>
          </a:prstGeom>
        </p:spPr>
      </p:pic>
      <p:cxnSp>
        <p:nvCxnSpPr>
          <p:cNvPr id="2056" name="Straight Connector 2055">
            <a:extLst>
              <a:ext uri="{FF2B5EF4-FFF2-40B4-BE49-F238E27FC236}">
                <a16:creationId xmlns:a16="http://schemas.microsoft.com/office/drawing/2014/main" id="{2B605C23-0B8E-210D-1317-5D193F6EEF9A}"/>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3" name="Rounded Rectangle 7">
            <a:extLst>
              <a:ext uri="{FF2B5EF4-FFF2-40B4-BE49-F238E27FC236}">
                <a16:creationId xmlns:a16="http://schemas.microsoft.com/office/drawing/2014/main" id="{540DB0D9-4E0B-D671-0AC6-40AFD19DE49C}"/>
              </a:ext>
            </a:extLst>
          </p:cNvPr>
          <p:cNvSpPr/>
          <p:nvPr/>
        </p:nvSpPr>
        <p:spPr bwMode="gray">
          <a:xfrm>
            <a:off x="5578297" y="3158296"/>
            <a:ext cx="2942410" cy="3069901"/>
          </a:xfrm>
          <a:prstGeom prst="rect">
            <a:avLst/>
          </a:prstGeom>
          <a:solidFill>
            <a:schemeClr val="accent6">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36000" tIns="72000" rIns="72000" bIns="36000" numCol="1" spcCol="0" rtlCol="0" fromWordArt="0" anchor="t"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91440">
              <a:spcBef>
                <a:spcPts val="600"/>
              </a:spcBef>
              <a:defRPr/>
            </a:pPr>
            <a:r>
              <a:rPr lang="en-US" sz="1200" b="1">
                <a:solidFill>
                  <a:srgbClr val="000000"/>
                </a:solidFill>
                <a:latin typeface="Arial"/>
                <a:cs typeface="Arial"/>
              </a:rPr>
              <a:t>Why is it critical for the energy transition?</a:t>
            </a:r>
          </a:p>
          <a:p>
            <a:pPr marL="277495" indent="-182245">
              <a:spcBef>
                <a:spcPts val="600"/>
              </a:spcBef>
              <a:buFont typeface="Arial,Sans-Serif" panose="020B0604020202020204" pitchFamily="34" charset="0"/>
              <a:buChar char="•"/>
              <a:defRPr/>
            </a:pPr>
            <a:r>
              <a:rPr lang="en-US" sz="1000" b="0">
                <a:solidFill>
                  <a:srgbClr val="000000"/>
                </a:solidFill>
                <a:latin typeface="Arial"/>
                <a:cs typeface="Arial"/>
              </a:rPr>
              <a:t>Moves </a:t>
            </a:r>
            <a:r>
              <a:rPr lang="en-US" sz="1000">
                <a:solidFill>
                  <a:srgbClr val="000000"/>
                </a:solidFill>
                <a:latin typeface="Arial"/>
                <a:cs typeface="Arial"/>
              </a:rPr>
              <a:t>consumption away from peak hours, </a:t>
            </a:r>
            <a:r>
              <a:rPr lang="en-US" sz="1000" b="1">
                <a:solidFill>
                  <a:srgbClr val="000000"/>
                </a:solidFill>
                <a:latin typeface="Arial"/>
                <a:cs typeface="Arial"/>
              </a:rPr>
              <a:t>reducing stress on lines, transformers, and generators</a:t>
            </a:r>
          </a:p>
          <a:p>
            <a:pPr marL="277495" indent="-182245">
              <a:spcBef>
                <a:spcPts val="600"/>
              </a:spcBef>
              <a:buFont typeface="Arial,Sans-Serif" panose="020B0604020202020204" pitchFamily="34" charset="0"/>
              <a:buChar char="•"/>
              <a:defRPr/>
            </a:pPr>
            <a:r>
              <a:rPr lang="en-US" sz="1000" b="0">
                <a:solidFill>
                  <a:srgbClr val="000000"/>
                </a:solidFill>
                <a:latin typeface="Arial"/>
                <a:cs typeface="Arial"/>
              </a:rPr>
              <a:t>It helps </a:t>
            </a:r>
            <a:r>
              <a:rPr lang="en-US" sz="1000" b="1">
                <a:solidFill>
                  <a:srgbClr val="000000"/>
                </a:solidFill>
                <a:latin typeface="Arial"/>
                <a:cs typeface="Arial"/>
              </a:rPr>
              <a:t>match demand to renewable production times</a:t>
            </a:r>
            <a:r>
              <a:rPr lang="en-US" sz="1000" b="0">
                <a:solidFill>
                  <a:srgbClr val="000000"/>
                </a:solidFill>
                <a:latin typeface="Arial"/>
                <a:cs typeface="Arial"/>
              </a:rPr>
              <a:t>, rather than forcing renewables to follow a fixed demand profile</a:t>
            </a:r>
          </a:p>
          <a:p>
            <a:pPr marL="277495" indent="-182245">
              <a:spcBef>
                <a:spcPts val="600"/>
              </a:spcBef>
              <a:buFont typeface="Arial,Sans-Serif" panose="020B0604020202020204" pitchFamily="34" charset="0"/>
              <a:buChar char="•"/>
              <a:defRPr/>
            </a:pPr>
            <a:r>
              <a:rPr lang="en-US" sz="1000" b="0">
                <a:solidFill>
                  <a:srgbClr val="000000"/>
                </a:solidFill>
                <a:latin typeface="Arial"/>
                <a:cs typeface="Arial"/>
              </a:rPr>
              <a:t>By </a:t>
            </a:r>
            <a:r>
              <a:rPr lang="en-US" sz="1000" b="1">
                <a:solidFill>
                  <a:srgbClr val="000000"/>
                </a:solidFill>
                <a:latin typeface="Arial"/>
                <a:cs typeface="Arial"/>
              </a:rPr>
              <a:t>shaving peaks and filling valleys</a:t>
            </a:r>
            <a:r>
              <a:rPr lang="en-US" sz="1000" b="0">
                <a:solidFill>
                  <a:srgbClr val="000000"/>
                </a:solidFill>
                <a:latin typeface="Arial"/>
                <a:cs typeface="Arial"/>
              </a:rPr>
              <a:t>, load shifting </a:t>
            </a:r>
            <a:r>
              <a:rPr lang="en-US" sz="1000" b="1">
                <a:solidFill>
                  <a:srgbClr val="000000"/>
                </a:solidFill>
                <a:latin typeface="Arial"/>
                <a:cs typeface="Arial"/>
              </a:rPr>
              <a:t>reduces the need for carbon-intensive peaker plants</a:t>
            </a:r>
            <a:r>
              <a:rPr lang="en-US" sz="1000" b="0">
                <a:solidFill>
                  <a:srgbClr val="000000"/>
                </a:solidFill>
                <a:latin typeface="Arial"/>
                <a:cs typeface="Arial"/>
              </a:rPr>
              <a:t> </a:t>
            </a:r>
          </a:p>
          <a:p>
            <a:pPr marL="277495" indent="-182245">
              <a:spcBef>
                <a:spcPts val="600"/>
              </a:spcBef>
              <a:buFont typeface="Arial,Sans-Serif" panose="020B0604020202020204" pitchFamily="34" charset="0"/>
              <a:buChar char="•"/>
              <a:defRPr/>
            </a:pPr>
            <a:r>
              <a:rPr lang="en-US" sz="1000" b="0">
                <a:solidFill>
                  <a:srgbClr val="000000"/>
                </a:solidFill>
                <a:latin typeface="Arial"/>
                <a:cs typeface="Arial"/>
              </a:rPr>
              <a:t>Wider use of </a:t>
            </a:r>
            <a:r>
              <a:rPr lang="en-US" sz="1000" b="1">
                <a:solidFill>
                  <a:srgbClr val="000000"/>
                </a:solidFill>
                <a:latin typeface="Arial"/>
                <a:cs typeface="Arial"/>
              </a:rPr>
              <a:t>smart thermostats, heat pumps, water heaters, industrial load control, and EV smart charging</a:t>
            </a:r>
            <a:r>
              <a:rPr lang="en-US" sz="1000" b="0">
                <a:solidFill>
                  <a:srgbClr val="000000"/>
                </a:solidFill>
                <a:latin typeface="Arial"/>
                <a:cs typeface="Arial"/>
              </a:rPr>
              <a:t> linked to time-varying prices and automation</a:t>
            </a:r>
          </a:p>
        </p:txBody>
      </p:sp>
      <p:cxnSp>
        <p:nvCxnSpPr>
          <p:cNvPr id="10" name="Straight Connector 9">
            <a:extLst>
              <a:ext uri="{FF2B5EF4-FFF2-40B4-BE49-F238E27FC236}">
                <a16:creationId xmlns:a16="http://schemas.microsoft.com/office/drawing/2014/main" id="{96CC0BBE-669E-2A4D-125E-52D1A6924E7B}"/>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AD7F13C5-6E1D-D341-E3CF-172CC2B0499F}"/>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0625E86-4A45-67A9-1CB8-1A857A34E76B}"/>
              </a:ext>
            </a:extLst>
          </p:cNvPr>
          <p:cNvCxnSpPr>
            <a:cxnSpLocks/>
          </p:cNvCxnSpPr>
          <p:nvPr/>
        </p:nvCxnSpPr>
        <p:spPr bwMode="gray">
          <a:xfrm>
            <a:off x="5691766" y="3624430"/>
            <a:ext cx="2699683" cy="0"/>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77326E4-D0EA-ECC3-A29C-D76CAB18D220}"/>
              </a:ext>
            </a:extLst>
          </p:cNvPr>
          <p:cNvCxnSpPr>
            <a:cxnSpLocks/>
          </p:cNvCxnSpPr>
          <p:nvPr/>
        </p:nvCxnSpPr>
        <p:spPr bwMode="gray">
          <a:xfrm>
            <a:off x="534116" y="3546486"/>
            <a:ext cx="4636413" cy="1497"/>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11" name="Footer Placeholder 5">
            <a:extLst>
              <a:ext uri="{FF2B5EF4-FFF2-40B4-BE49-F238E27FC236}">
                <a16:creationId xmlns:a16="http://schemas.microsoft.com/office/drawing/2014/main" id="{43E1A49B-441E-5223-9687-41EEBA15AC36}"/>
              </a:ext>
            </a:extLst>
          </p:cNvPr>
          <p:cNvSpPr>
            <a:spLocks noGrp="1"/>
          </p:cNvSpPr>
          <p:nvPr/>
        </p:nvSpPr>
        <p:spPr>
          <a:xfrm>
            <a:off x="334962" y="6310313"/>
            <a:ext cx="9147241" cy="216706"/>
          </a:xfrm>
          <a:prstGeom prst="rect">
            <a:avLst/>
          </a:prstGeom>
        </p:spPr>
        <p:txBody>
          <a:bodyPr vert="horz" lIns="0" tIns="0" rIns="0" bIns="0" rtlCol="0" anchor="t"/>
          <a:lstStyle>
            <a:defPPr>
              <a:defRPr lang="en-US"/>
            </a:defPPr>
            <a:lvl1pPr marL="0" algn="l" defTabSz="914400" rtl="0" eaLnBrk="1" latinLnBrk="0" hangingPunct="1">
              <a:defRPr sz="8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solidFill>
                  <a:schemeClr val="tx1"/>
                </a:solidFill>
              </a:rPr>
              <a:t>Source: </a:t>
            </a:r>
            <a:r>
              <a:rPr lang="en-US" dirty="0">
                <a:solidFill>
                  <a:schemeClr val="tx1"/>
                </a:solidFill>
                <a:hlinkClick r:id="rId16"/>
              </a:rPr>
              <a:t>Order No. 2222 Explainer: DERs in Electricity Markets</a:t>
            </a:r>
            <a:r>
              <a:rPr lang="en-US" dirty="0">
                <a:solidFill>
                  <a:schemeClr val="tx1"/>
                </a:solidFill>
              </a:rPr>
              <a:t> (FERC, 2020); </a:t>
            </a:r>
            <a:r>
              <a:rPr lang="en-US" dirty="0">
                <a:solidFill>
                  <a:schemeClr val="tx1"/>
                </a:solidFill>
                <a:hlinkClick r:id="rId17"/>
              </a:rPr>
              <a:t>California's Biggest Battery Test Ever </a:t>
            </a:r>
            <a:r>
              <a:rPr lang="en-US" dirty="0">
                <a:solidFill>
                  <a:schemeClr val="tx1"/>
                </a:solidFill>
              </a:rPr>
              <a:t>(PG&amp;E, 2025); </a:t>
            </a:r>
            <a:r>
              <a:rPr lang="en-US" dirty="0">
                <a:solidFill>
                  <a:schemeClr val="tx1"/>
                </a:solidFill>
                <a:hlinkClick r:id="rId18"/>
              </a:rPr>
              <a:t>How Many Smart Meters Are Installed in the US? </a:t>
            </a:r>
            <a:r>
              <a:rPr lang="en-US" dirty="0">
                <a:solidFill>
                  <a:schemeClr val="tx1"/>
                </a:solidFill>
              </a:rPr>
              <a:t>(EIA, 2023)</a:t>
            </a:r>
          </a:p>
          <a:p>
            <a:r>
              <a:rPr lang="en-US" dirty="0">
                <a:solidFill>
                  <a:schemeClr val="tx1"/>
                </a:solidFill>
              </a:rPr>
              <a:t>Credit: Sevgi Helin </a:t>
            </a:r>
            <a:r>
              <a:rPr lang="en-US" dirty="0" err="1">
                <a:solidFill>
                  <a:schemeClr val="tx1"/>
                </a:solidFill>
              </a:rPr>
              <a:t>Tilkicioglu</a:t>
            </a:r>
            <a:r>
              <a:rPr lang="en-US" dirty="0">
                <a:solidFill>
                  <a:schemeClr val="tx1"/>
                </a:solidFill>
              </a:rPr>
              <a:t>, Hasan Alawadhi, Pia Doris Morrow, Vincent Sandow-</a:t>
            </a:r>
            <a:r>
              <a:rPr lang="en-US" dirty="0" err="1">
                <a:solidFill>
                  <a:schemeClr val="tx1"/>
                </a:solidFill>
              </a:rPr>
              <a:t>Straesser</a:t>
            </a:r>
            <a:r>
              <a:rPr lang="en-US" dirty="0">
                <a:solidFill>
                  <a:schemeClr val="tx1"/>
                </a:solidFill>
              </a:rPr>
              <a:t>, </a:t>
            </a:r>
            <a:r>
              <a:rPr lang="en-US" dirty="0">
                <a:solidFill>
                  <a:srgbClr val="000000"/>
                </a:solidFill>
              </a:rPr>
              <a:t>and </a:t>
            </a:r>
            <a:r>
              <a:rPr lang="en-US" dirty="0">
                <a:solidFill>
                  <a:srgbClr val="000000"/>
                </a:solidFill>
                <a:hlinkClick r:id="rId19"/>
              </a:rPr>
              <a:t>Gernot Wagner</a:t>
            </a:r>
            <a:r>
              <a:rPr lang="en-US" dirty="0">
                <a:solidFill>
                  <a:srgbClr val="000000"/>
                </a:solidFill>
              </a:rPr>
              <a:t>. </a:t>
            </a:r>
            <a:r>
              <a:rPr lang="en-US" dirty="0">
                <a:hlinkClick r:id="rId20"/>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latin typeface="Arial" panose="020B0604020202020204" pitchFamily="34" charset="0"/>
              <a:cs typeface="Arial" panose="020B0604020202020204" pitchFamily="34" charset="0"/>
            </a:endParaRPr>
          </a:p>
        </p:txBody>
      </p:sp>
      <p:cxnSp>
        <p:nvCxnSpPr>
          <p:cNvPr id="26" name="Straight Arrow Connector 25">
            <a:extLst>
              <a:ext uri="{FF2B5EF4-FFF2-40B4-BE49-F238E27FC236}">
                <a16:creationId xmlns:a16="http://schemas.microsoft.com/office/drawing/2014/main" id="{A68D9016-04E1-E242-1FFA-CD25A39822E2}"/>
              </a:ext>
            </a:extLst>
          </p:cNvPr>
          <p:cNvCxnSpPr>
            <a:cxnSpLocks/>
          </p:cNvCxnSpPr>
          <p:nvPr/>
        </p:nvCxnSpPr>
        <p:spPr bwMode="gray">
          <a:xfrm flipV="1">
            <a:off x="2423482" y="2206911"/>
            <a:ext cx="536251" cy="1"/>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5401616A-D87C-9EC5-8B50-0CA3858E6C62}"/>
              </a:ext>
            </a:extLst>
          </p:cNvPr>
          <p:cNvCxnSpPr>
            <a:cxnSpLocks/>
          </p:cNvCxnSpPr>
          <p:nvPr/>
        </p:nvCxnSpPr>
        <p:spPr bwMode="gray">
          <a:xfrm flipV="1">
            <a:off x="5430726" y="2206911"/>
            <a:ext cx="536251" cy="1"/>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C685598-E3FE-E9F0-39B5-813D83B859BA}"/>
              </a:ext>
            </a:extLst>
          </p:cNvPr>
          <p:cNvCxnSpPr>
            <a:cxnSpLocks/>
          </p:cNvCxnSpPr>
          <p:nvPr/>
        </p:nvCxnSpPr>
        <p:spPr bwMode="gray">
          <a:xfrm flipV="1">
            <a:off x="8369734" y="2206911"/>
            <a:ext cx="536251" cy="1"/>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pic>
        <p:nvPicPr>
          <p:cNvPr id="31" name="Graphic 30" descr="Cloud Computing outline">
            <a:extLst>
              <a:ext uri="{FF2B5EF4-FFF2-40B4-BE49-F238E27FC236}">
                <a16:creationId xmlns:a16="http://schemas.microsoft.com/office/drawing/2014/main" id="{FEEE3086-8B73-66F5-6CFD-FBA805C75FB9}"/>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1011759" y="1584735"/>
            <a:ext cx="914400" cy="914400"/>
          </a:xfrm>
          <a:prstGeom prst="rect">
            <a:avLst/>
          </a:prstGeom>
        </p:spPr>
      </p:pic>
      <p:grpSp>
        <p:nvGrpSpPr>
          <p:cNvPr id="21" name="Group 20">
            <a:extLst>
              <a:ext uri="{FF2B5EF4-FFF2-40B4-BE49-F238E27FC236}">
                <a16:creationId xmlns:a16="http://schemas.microsoft.com/office/drawing/2014/main" id="{E84C19D7-2F89-6A8B-6AF7-EBB20E5A009F}"/>
              </a:ext>
            </a:extLst>
          </p:cNvPr>
          <p:cNvGrpSpPr/>
          <p:nvPr/>
        </p:nvGrpSpPr>
        <p:grpSpPr>
          <a:xfrm>
            <a:off x="3457056" y="1414463"/>
            <a:ext cx="1476347" cy="1256329"/>
            <a:chOff x="3212985" y="1361851"/>
            <a:chExt cx="1476347" cy="1256329"/>
          </a:xfrm>
        </p:grpSpPr>
        <p:pic>
          <p:nvPicPr>
            <p:cNvPr id="33" name="Graphic 32" descr="Factory outline">
              <a:extLst>
                <a:ext uri="{FF2B5EF4-FFF2-40B4-BE49-F238E27FC236}">
                  <a16:creationId xmlns:a16="http://schemas.microsoft.com/office/drawing/2014/main" id="{7C32F937-D980-5195-755F-2B165DFB00C7}"/>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3911506" y="1918660"/>
              <a:ext cx="699520" cy="699520"/>
            </a:xfrm>
            <a:prstGeom prst="rect">
              <a:avLst/>
            </a:prstGeom>
          </p:spPr>
        </p:pic>
        <p:pic>
          <p:nvPicPr>
            <p:cNvPr id="34" name="Graphic 33" descr="Home outline">
              <a:extLst>
                <a:ext uri="{FF2B5EF4-FFF2-40B4-BE49-F238E27FC236}">
                  <a16:creationId xmlns:a16="http://schemas.microsoft.com/office/drawing/2014/main" id="{66DFC775-E50F-C402-45C9-EFC3432CA616}"/>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3212985" y="1614973"/>
              <a:ext cx="699520" cy="699520"/>
            </a:xfrm>
            <a:prstGeom prst="rect">
              <a:avLst/>
            </a:prstGeom>
          </p:spPr>
        </p:pic>
        <p:pic>
          <p:nvPicPr>
            <p:cNvPr id="37" name="Graphic 36" descr="Electric car outline">
              <a:extLst>
                <a:ext uri="{FF2B5EF4-FFF2-40B4-BE49-F238E27FC236}">
                  <a16:creationId xmlns:a16="http://schemas.microsoft.com/office/drawing/2014/main" id="{128D2BB1-FA26-9F0C-4B61-B0630A71553F}"/>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3989812" y="1361851"/>
              <a:ext cx="699520" cy="699520"/>
            </a:xfrm>
            <a:prstGeom prst="rect">
              <a:avLst/>
            </a:prstGeom>
          </p:spPr>
        </p:pic>
      </p:grpSp>
      <p:grpSp>
        <p:nvGrpSpPr>
          <p:cNvPr id="41" name="Group 40">
            <a:extLst>
              <a:ext uri="{FF2B5EF4-FFF2-40B4-BE49-F238E27FC236}">
                <a16:creationId xmlns:a16="http://schemas.microsoft.com/office/drawing/2014/main" id="{87A60FBA-4970-0D9F-184C-8A93175A0FD5}"/>
              </a:ext>
            </a:extLst>
          </p:cNvPr>
          <p:cNvGrpSpPr/>
          <p:nvPr/>
        </p:nvGrpSpPr>
        <p:grpSpPr>
          <a:xfrm>
            <a:off x="6464300" y="1528763"/>
            <a:ext cx="1408111" cy="1027429"/>
            <a:chOff x="5987195" y="836664"/>
            <a:chExt cx="1725921" cy="1259320"/>
          </a:xfrm>
          <a:solidFill>
            <a:schemeClr val="accent1"/>
          </a:solidFill>
        </p:grpSpPr>
        <p:pic>
          <p:nvPicPr>
            <p:cNvPr id="42" name="Graphic 41" descr="High voltage outline">
              <a:extLst>
                <a:ext uri="{FF2B5EF4-FFF2-40B4-BE49-F238E27FC236}">
                  <a16:creationId xmlns:a16="http://schemas.microsoft.com/office/drawing/2014/main" id="{41415568-3118-2A83-31D0-7112BA9E6B90}"/>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5987195" y="1226394"/>
              <a:ext cx="914400" cy="869590"/>
            </a:xfrm>
            <a:prstGeom prst="rect">
              <a:avLst/>
            </a:prstGeom>
          </p:spPr>
        </p:pic>
        <p:pic>
          <p:nvPicPr>
            <p:cNvPr id="45" name="Graphic 44" descr="Transfer outline">
              <a:extLst>
                <a:ext uri="{FF2B5EF4-FFF2-40B4-BE49-F238E27FC236}">
                  <a16:creationId xmlns:a16="http://schemas.microsoft.com/office/drawing/2014/main" id="{EEEE418C-A5F1-2DD7-5B20-D2E17638057B}"/>
                </a:ext>
              </a:extLst>
            </p:cNvPr>
            <p:cNvPicPr>
              <a:picLocks noChangeAspect="1"/>
            </p:cNvPicPr>
            <p:nvPr/>
          </p:nvPicPr>
          <p:blipFill>
            <a:blip>
              <a:extLst>
                <a:ext uri="{96DAC541-7B7A-43D3-8B79-37D633B846F1}">
                  <asvg:svgBlip xmlns:asvg="http://schemas.microsoft.com/office/drawing/2016/SVG/main" r:embed="rId26"/>
                </a:ext>
              </a:extLst>
            </a:blip>
            <a:stretch>
              <a:fillRect/>
            </a:stretch>
          </p:blipFill>
          <p:spPr>
            <a:xfrm>
              <a:off x="6798716" y="836664"/>
              <a:ext cx="914400" cy="914399"/>
            </a:xfrm>
            <a:prstGeom prst="rect">
              <a:avLst/>
            </a:prstGeom>
          </p:spPr>
        </p:pic>
      </p:grpSp>
      <p:grpSp>
        <p:nvGrpSpPr>
          <p:cNvPr id="20" name="Group 19">
            <a:extLst>
              <a:ext uri="{FF2B5EF4-FFF2-40B4-BE49-F238E27FC236}">
                <a16:creationId xmlns:a16="http://schemas.microsoft.com/office/drawing/2014/main" id="{61568713-8660-19B3-28A9-DA0D926AA761}"/>
              </a:ext>
            </a:extLst>
          </p:cNvPr>
          <p:cNvGrpSpPr/>
          <p:nvPr/>
        </p:nvGrpSpPr>
        <p:grpSpPr>
          <a:xfrm>
            <a:off x="9403306" y="1473200"/>
            <a:ext cx="1134976" cy="1136981"/>
            <a:chOff x="9403306" y="1479474"/>
            <a:chExt cx="1134976" cy="1136981"/>
          </a:xfrm>
        </p:grpSpPr>
        <p:pic>
          <p:nvPicPr>
            <p:cNvPr id="48" name="Graphic 47" descr="Gauge outline">
              <a:extLst>
                <a:ext uri="{FF2B5EF4-FFF2-40B4-BE49-F238E27FC236}">
                  <a16:creationId xmlns:a16="http://schemas.microsoft.com/office/drawing/2014/main" id="{04773D77-F291-FEF4-F8B3-88622416EBA4}"/>
                </a:ext>
              </a:extLst>
            </p:cNvPr>
            <p:cNvPicPr>
              <a:picLocks noChangeAspect="1"/>
            </p:cNvPicPr>
            <p:nvPr/>
          </p:nvPicPr>
          <p:blipFill>
            <a:blip>
              <a:extLst>
                <a:ext uri="{96DAC541-7B7A-43D3-8B79-37D633B846F1}">
                  <asvg:svgBlip xmlns:asvg="http://schemas.microsoft.com/office/drawing/2016/SVG/main" r:embed="rId27"/>
                </a:ext>
              </a:extLst>
            </a:blip>
            <a:stretch>
              <a:fillRect/>
            </a:stretch>
          </p:blipFill>
          <p:spPr>
            <a:xfrm>
              <a:off x="9848565" y="1926738"/>
              <a:ext cx="689717" cy="689717"/>
            </a:xfrm>
            <a:prstGeom prst="rect">
              <a:avLst/>
            </a:prstGeom>
          </p:spPr>
        </p:pic>
        <p:pic>
          <p:nvPicPr>
            <p:cNvPr id="49" name="Graphic 48" descr="Checklist outline">
              <a:extLst>
                <a:ext uri="{FF2B5EF4-FFF2-40B4-BE49-F238E27FC236}">
                  <a16:creationId xmlns:a16="http://schemas.microsoft.com/office/drawing/2014/main" id="{91105B43-780C-4B55-66EE-7FCBED72F236}"/>
                </a:ext>
              </a:extLst>
            </p:cNvPr>
            <p:cNvPicPr>
              <a:picLocks noChangeAspect="1"/>
            </p:cNvPicPr>
            <p:nvPr/>
          </p:nvPicPr>
          <p:blipFill>
            <a:blip>
              <a:extLst>
                <a:ext uri="{96DAC541-7B7A-43D3-8B79-37D633B846F1}">
                  <asvg:svgBlip xmlns:asvg="http://schemas.microsoft.com/office/drawing/2016/SVG/main" r:embed="rId28"/>
                </a:ext>
              </a:extLst>
            </a:blip>
            <a:stretch>
              <a:fillRect/>
            </a:stretch>
          </p:blipFill>
          <p:spPr>
            <a:xfrm>
              <a:off x="9403306" y="1479474"/>
              <a:ext cx="689717" cy="689717"/>
            </a:xfrm>
            <a:prstGeom prst="rect">
              <a:avLst/>
            </a:prstGeom>
          </p:spPr>
        </p:pic>
      </p:grpSp>
      <p:grpSp>
        <p:nvGrpSpPr>
          <p:cNvPr id="18" name="Group 17">
            <a:extLst>
              <a:ext uri="{FF2B5EF4-FFF2-40B4-BE49-F238E27FC236}">
                <a16:creationId xmlns:a16="http://schemas.microsoft.com/office/drawing/2014/main" id="{64B5F4E8-D46D-2AA4-1CC1-D45860B297B1}"/>
              </a:ext>
            </a:extLst>
          </p:cNvPr>
          <p:cNvGrpSpPr/>
          <p:nvPr/>
        </p:nvGrpSpPr>
        <p:grpSpPr>
          <a:xfrm>
            <a:off x="551329" y="2582455"/>
            <a:ext cx="1773800" cy="430887"/>
            <a:chOff x="551329" y="2582455"/>
            <a:chExt cx="1773800" cy="430887"/>
          </a:xfrm>
        </p:grpSpPr>
        <p:sp>
          <p:nvSpPr>
            <p:cNvPr id="30" name="TextBox 29">
              <a:extLst>
                <a:ext uri="{FF2B5EF4-FFF2-40B4-BE49-F238E27FC236}">
                  <a16:creationId xmlns:a16="http://schemas.microsoft.com/office/drawing/2014/main" id="{2B8E3EE2-C12F-3259-6F89-4F3608B8EA23}"/>
                </a:ext>
              </a:extLst>
            </p:cNvPr>
            <p:cNvSpPr txBox="1"/>
            <p:nvPr/>
          </p:nvSpPr>
          <p:spPr bwMode="gray">
            <a:xfrm>
              <a:off x="564711" y="2582455"/>
              <a:ext cx="1760418" cy="430887"/>
            </a:xfrm>
            <a:prstGeom prst="rect">
              <a:avLst/>
            </a:prstGeom>
            <a:noFill/>
          </p:spPr>
          <p:txBody>
            <a:bodyPr wrap="square" lIns="137160" tIns="137160" rIns="274320" bIns="137160" rtlCol="0">
              <a:spAutoFit/>
            </a:bodyPr>
            <a:lstStyle/>
            <a:p>
              <a:pPr marL="0" indent="0" algn="ctr">
                <a:spcBef>
                  <a:spcPts val="600"/>
                </a:spcBef>
                <a:spcAft>
                  <a:spcPts val="600"/>
                </a:spcAft>
                <a:buNone/>
              </a:pPr>
              <a:r>
                <a:rPr lang="en-US" sz="1000" b="1" dirty="0"/>
                <a:t>Device signaling</a:t>
              </a:r>
            </a:p>
          </p:txBody>
        </p:sp>
        <p:sp>
          <p:nvSpPr>
            <p:cNvPr id="50" name="Ellipse 4">
              <a:extLst>
                <a:ext uri="{FF2B5EF4-FFF2-40B4-BE49-F238E27FC236}">
                  <a16:creationId xmlns:a16="http://schemas.microsoft.com/office/drawing/2014/main" id="{0E5C0944-6C52-B4E7-ACED-7CA42F24A787}"/>
                </a:ext>
              </a:extLst>
            </p:cNvPr>
            <p:cNvSpPr>
              <a:spLocks/>
            </p:cNvSpPr>
            <p:nvPr>
              <p:custDataLst>
                <p:tags r:id="rId9"/>
              </p:custDataLst>
            </p:nvPr>
          </p:nvSpPr>
          <p:spPr>
            <a:xfrm flipH="1">
              <a:off x="551329" y="2681288"/>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sz="1000" b="1" dirty="0">
                  <a:solidFill>
                    <a:schemeClr val="bg1"/>
                  </a:solidFill>
                </a:rPr>
                <a:t>1</a:t>
              </a:r>
            </a:p>
          </p:txBody>
        </p:sp>
      </p:grpSp>
      <p:grpSp>
        <p:nvGrpSpPr>
          <p:cNvPr id="19" name="Group 18">
            <a:extLst>
              <a:ext uri="{FF2B5EF4-FFF2-40B4-BE49-F238E27FC236}">
                <a16:creationId xmlns:a16="http://schemas.microsoft.com/office/drawing/2014/main" id="{C24791B8-8826-535E-EC84-FAFA61DA40EE}"/>
              </a:ext>
            </a:extLst>
          </p:cNvPr>
          <p:cNvGrpSpPr/>
          <p:nvPr/>
        </p:nvGrpSpPr>
        <p:grpSpPr>
          <a:xfrm>
            <a:off x="3350829" y="2582455"/>
            <a:ext cx="1881904" cy="430887"/>
            <a:chOff x="3473916" y="2582455"/>
            <a:chExt cx="1881904" cy="430887"/>
          </a:xfrm>
        </p:grpSpPr>
        <p:sp>
          <p:nvSpPr>
            <p:cNvPr id="32" name="TextBox 31">
              <a:extLst>
                <a:ext uri="{FF2B5EF4-FFF2-40B4-BE49-F238E27FC236}">
                  <a16:creationId xmlns:a16="http://schemas.microsoft.com/office/drawing/2014/main" id="{16A57FB4-C984-7770-92AB-78D771D7D8A9}"/>
                </a:ext>
              </a:extLst>
            </p:cNvPr>
            <p:cNvSpPr txBox="1"/>
            <p:nvPr/>
          </p:nvSpPr>
          <p:spPr bwMode="gray">
            <a:xfrm>
              <a:off x="3473916" y="2582455"/>
              <a:ext cx="1881904" cy="430887"/>
            </a:xfrm>
            <a:prstGeom prst="rect">
              <a:avLst/>
            </a:prstGeom>
            <a:noFill/>
          </p:spPr>
          <p:txBody>
            <a:bodyPr wrap="square" lIns="137160" tIns="137160" rIns="274320" bIns="137160" rtlCol="0">
              <a:spAutoFit/>
            </a:bodyPr>
            <a:lstStyle/>
            <a:p>
              <a:pPr marL="0" indent="0" algn="ctr">
                <a:spcBef>
                  <a:spcPts val="600"/>
                </a:spcBef>
                <a:spcAft>
                  <a:spcPts val="600"/>
                </a:spcAft>
                <a:buNone/>
              </a:pPr>
              <a:r>
                <a:rPr lang="en-US" sz="1000" b="1" dirty="0"/>
                <a:t>Flexible loads</a:t>
              </a:r>
            </a:p>
          </p:txBody>
        </p:sp>
        <p:sp>
          <p:nvSpPr>
            <p:cNvPr id="51" name="Ellipse 4">
              <a:extLst>
                <a:ext uri="{FF2B5EF4-FFF2-40B4-BE49-F238E27FC236}">
                  <a16:creationId xmlns:a16="http://schemas.microsoft.com/office/drawing/2014/main" id="{ECE8FA31-296D-68F6-3F72-AE2DFC3CA92D}"/>
                </a:ext>
              </a:extLst>
            </p:cNvPr>
            <p:cNvSpPr>
              <a:spLocks/>
            </p:cNvSpPr>
            <p:nvPr>
              <p:custDataLst>
                <p:tags r:id="rId8"/>
              </p:custDataLst>
            </p:nvPr>
          </p:nvSpPr>
          <p:spPr>
            <a:xfrm flipH="1">
              <a:off x="3551986" y="2681288"/>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sz="1000" b="1">
                  <a:solidFill>
                    <a:schemeClr val="bg1"/>
                  </a:solidFill>
                </a:rPr>
                <a:t>2</a:t>
              </a:r>
            </a:p>
          </p:txBody>
        </p:sp>
      </p:grpSp>
      <p:grpSp>
        <p:nvGrpSpPr>
          <p:cNvPr id="15" name="Group 14">
            <a:extLst>
              <a:ext uri="{FF2B5EF4-FFF2-40B4-BE49-F238E27FC236}">
                <a16:creationId xmlns:a16="http://schemas.microsoft.com/office/drawing/2014/main" id="{2D1A22EB-B5D7-7EDC-BF48-F2A8042F5E7F}"/>
              </a:ext>
            </a:extLst>
          </p:cNvPr>
          <p:cNvGrpSpPr/>
          <p:nvPr/>
        </p:nvGrpSpPr>
        <p:grpSpPr>
          <a:xfrm>
            <a:off x="6258433" y="2582455"/>
            <a:ext cx="1780821" cy="430887"/>
            <a:chOff x="6205259" y="2582455"/>
            <a:chExt cx="1780821" cy="430887"/>
          </a:xfrm>
        </p:grpSpPr>
        <p:sp>
          <p:nvSpPr>
            <p:cNvPr id="39" name="TextBox 38">
              <a:extLst>
                <a:ext uri="{FF2B5EF4-FFF2-40B4-BE49-F238E27FC236}">
                  <a16:creationId xmlns:a16="http://schemas.microsoft.com/office/drawing/2014/main" id="{A5850094-8AD4-DD85-DE7D-908C8B488E10}"/>
                </a:ext>
              </a:extLst>
            </p:cNvPr>
            <p:cNvSpPr txBox="1"/>
            <p:nvPr/>
          </p:nvSpPr>
          <p:spPr bwMode="gray">
            <a:xfrm>
              <a:off x="6205259" y="2582455"/>
              <a:ext cx="1780821" cy="430887"/>
            </a:xfrm>
            <a:prstGeom prst="rect">
              <a:avLst/>
            </a:prstGeom>
            <a:noFill/>
          </p:spPr>
          <p:txBody>
            <a:bodyPr wrap="square" lIns="137160" tIns="137160" rIns="274320" bIns="137160" rtlCol="0">
              <a:spAutoFit/>
            </a:bodyPr>
            <a:lstStyle/>
            <a:p>
              <a:pPr marL="0" indent="0" algn="ctr">
                <a:spcBef>
                  <a:spcPts val="600"/>
                </a:spcBef>
                <a:spcAft>
                  <a:spcPts val="600"/>
                </a:spcAft>
                <a:buNone/>
              </a:pPr>
              <a:r>
                <a:rPr lang="en-US" sz="1000" b="1"/>
                <a:t>Load shift</a:t>
              </a:r>
            </a:p>
          </p:txBody>
        </p:sp>
        <p:sp>
          <p:nvSpPr>
            <p:cNvPr id="52" name="Ellipse 4">
              <a:extLst>
                <a:ext uri="{FF2B5EF4-FFF2-40B4-BE49-F238E27FC236}">
                  <a16:creationId xmlns:a16="http://schemas.microsoft.com/office/drawing/2014/main" id="{20D7F27C-BD3C-3A9A-E252-4D808A5AA455}"/>
                </a:ext>
              </a:extLst>
            </p:cNvPr>
            <p:cNvSpPr>
              <a:spLocks/>
            </p:cNvSpPr>
            <p:nvPr>
              <p:custDataLst>
                <p:tags r:id="rId7"/>
              </p:custDataLst>
            </p:nvPr>
          </p:nvSpPr>
          <p:spPr>
            <a:xfrm flipH="1">
              <a:off x="6377957" y="2681288"/>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sz="1000" b="1" dirty="0">
                  <a:solidFill>
                    <a:schemeClr val="bg1"/>
                  </a:solidFill>
                </a:rPr>
                <a:t>3</a:t>
              </a:r>
            </a:p>
          </p:txBody>
        </p:sp>
      </p:grpSp>
      <p:grpSp>
        <p:nvGrpSpPr>
          <p:cNvPr id="17" name="Group 16">
            <a:extLst>
              <a:ext uri="{FF2B5EF4-FFF2-40B4-BE49-F238E27FC236}">
                <a16:creationId xmlns:a16="http://schemas.microsoft.com/office/drawing/2014/main" id="{6B5C16E2-BBFE-AC0D-53FC-06ABC494FB6A}"/>
              </a:ext>
            </a:extLst>
          </p:cNvPr>
          <p:cNvGrpSpPr/>
          <p:nvPr/>
        </p:nvGrpSpPr>
        <p:grpSpPr>
          <a:xfrm>
            <a:off x="9064954" y="2582455"/>
            <a:ext cx="2585001" cy="430887"/>
            <a:chOff x="8360418" y="2582455"/>
            <a:chExt cx="2585001" cy="430887"/>
          </a:xfrm>
        </p:grpSpPr>
        <p:sp>
          <p:nvSpPr>
            <p:cNvPr id="46" name="TextBox 45">
              <a:extLst>
                <a:ext uri="{FF2B5EF4-FFF2-40B4-BE49-F238E27FC236}">
                  <a16:creationId xmlns:a16="http://schemas.microsoft.com/office/drawing/2014/main" id="{7A6E2092-2AC1-E46E-E462-0996C490F4EF}"/>
                </a:ext>
              </a:extLst>
            </p:cNvPr>
            <p:cNvSpPr txBox="1"/>
            <p:nvPr/>
          </p:nvSpPr>
          <p:spPr bwMode="gray">
            <a:xfrm>
              <a:off x="8360418" y="2582455"/>
              <a:ext cx="2585001" cy="430887"/>
            </a:xfrm>
            <a:prstGeom prst="rect">
              <a:avLst/>
            </a:prstGeom>
            <a:noFill/>
          </p:spPr>
          <p:txBody>
            <a:bodyPr wrap="square" lIns="137160" tIns="137160" rIns="274320" bIns="137160" rtlCol="0">
              <a:spAutoFit/>
            </a:bodyPr>
            <a:lstStyle/>
            <a:p>
              <a:pPr marL="0" indent="0" algn="ctr">
                <a:spcBef>
                  <a:spcPts val="600"/>
                </a:spcBef>
                <a:spcAft>
                  <a:spcPts val="600"/>
                </a:spcAft>
                <a:buNone/>
              </a:pPr>
              <a:r>
                <a:rPr lang="en-US" sz="1000" b="1"/>
                <a:t>Compensation</a:t>
              </a:r>
            </a:p>
          </p:txBody>
        </p:sp>
        <p:sp>
          <p:nvSpPr>
            <p:cNvPr id="53" name="Ellipse 4">
              <a:extLst>
                <a:ext uri="{FF2B5EF4-FFF2-40B4-BE49-F238E27FC236}">
                  <a16:creationId xmlns:a16="http://schemas.microsoft.com/office/drawing/2014/main" id="{BD908D4F-7386-EAEE-BC63-3F9D70F8F8E6}"/>
                </a:ext>
              </a:extLst>
            </p:cNvPr>
            <p:cNvSpPr>
              <a:spLocks/>
            </p:cNvSpPr>
            <p:nvPr>
              <p:custDataLst>
                <p:tags r:id="rId6"/>
              </p:custDataLst>
            </p:nvPr>
          </p:nvSpPr>
          <p:spPr>
            <a:xfrm flipH="1">
              <a:off x="8791962" y="2681288"/>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sz="1000" b="1">
                  <a:solidFill>
                    <a:schemeClr val="bg1"/>
                  </a:solidFill>
                </a:rPr>
                <a:t>4</a:t>
              </a:r>
            </a:p>
          </p:txBody>
        </p:sp>
      </p:grpSp>
      <p:sp>
        <p:nvSpPr>
          <p:cNvPr id="5" name="Pentagon 4">
            <a:extLst>
              <a:ext uri="{FF2B5EF4-FFF2-40B4-BE49-F238E27FC236}">
                <a16:creationId xmlns:a16="http://schemas.microsoft.com/office/drawing/2014/main" id="{A5B0ED65-5BB8-DBC9-3061-4E160B98FB1A}"/>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7" name="Chevron 6">
            <a:extLst>
              <a:ext uri="{FF2B5EF4-FFF2-40B4-BE49-F238E27FC236}">
                <a16:creationId xmlns:a16="http://schemas.microsoft.com/office/drawing/2014/main" id="{F20A9EE8-F6CC-2377-5266-A9AB6811E4C0}"/>
              </a:ext>
            </a:extLst>
          </p:cNvPr>
          <p:cNvSpPr/>
          <p:nvPr/>
        </p:nvSpPr>
        <p:spPr>
          <a:xfrm>
            <a:off x="1690648" y="0"/>
            <a:ext cx="1788983" cy="288356"/>
          </a:xfrm>
          <a:prstGeom prst="chevron">
            <a:avLst/>
          </a:prstGeom>
          <a:solidFill>
            <a:srgbClr val="00435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Optimize</a:t>
            </a:r>
          </a:p>
        </p:txBody>
      </p:sp>
      <p:sp>
        <p:nvSpPr>
          <p:cNvPr id="8" name="Chevron 7">
            <a:extLst>
              <a:ext uri="{FF2B5EF4-FFF2-40B4-BE49-F238E27FC236}">
                <a16:creationId xmlns:a16="http://schemas.microsoft.com/office/drawing/2014/main" id="{E6F11AE6-57A4-FA9D-AECD-16EB2ED7FA04}"/>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9" name="Chevron 8">
            <a:extLst>
              <a:ext uri="{FF2B5EF4-FFF2-40B4-BE49-F238E27FC236}">
                <a16:creationId xmlns:a16="http://schemas.microsoft.com/office/drawing/2014/main" id="{C2ABB133-B964-145C-62DF-5FAD53AA61CA}"/>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3" name="Chevron 12">
            <a:extLst>
              <a:ext uri="{FF2B5EF4-FFF2-40B4-BE49-F238E27FC236}">
                <a16:creationId xmlns:a16="http://schemas.microsoft.com/office/drawing/2014/main" id="{F017A49F-B0EA-B6E4-3648-8EC52FD06DB0}"/>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16" name="Rectangle 15">
            <a:extLst>
              <a:ext uri="{FF2B5EF4-FFF2-40B4-BE49-F238E27FC236}">
                <a16:creationId xmlns:a16="http://schemas.microsoft.com/office/drawing/2014/main" id="{EABC1C8A-3022-D730-DA58-9EFAA550A58F}"/>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Load Shifting</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Tree>
    <p:extLst>
      <p:ext uri="{BB962C8B-B14F-4D97-AF65-F5344CB8AC3E}">
        <p14:creationId xmlns:p14="http://schemas.microsoft.com/office/powerpoint/2010/main" val="40088630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6DB839-2F1C-530C-3558-5048C2C89067}"/>
            </a:ext>
          </a:extLst>
        </p:cNvPr>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396F3F63-73A9-2333-6309-D91A181B358A}"/>
              </a:ext>
            </a:extLst>
          </p:cNvPr>
          <p:cNvGraphicFramePr>
            <a:graphicFrameLocks/>
          </p:cNvGraphicFramePr>
          <p:nvPr>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20" imgW="484" imgH="486" progId="TCLayout.ActiveDocument.1">
                  <p:embed/>
                </p:oleObj>
              </mc:Choice>
              <mc:Fallback>
                <p:oleObj name="thinkcell Slide" r:id="rId20" imgW="484" imgH="486" progId="TCLayout.ActiveDocument.1">
                  <p:embed/>
                  <p:pic>
                    <p:nvPicPr>
                      <p:cNvPr id="4" name="think-cell data - do not delete" hidden="1">
                        <a:extLst>
                          <a:ext uri="{FF2B5EF4-FFF2-40B4-BE49-F238E27FC236}">
                            <a16:creationId xmlns:a16="http://schemas.microsoft.com/office/drawing/2014/main" id="{396F3F63-73A9-2333-6309-D91A181B358A}"/>
                          </a:ext>
                        </a:extLst>
                      </p:cNvPr>
                      <p:cNvPicPr/>
                      <p:nvPr/>
                    </p:nvPicPr>
                    <p:blipFill>
                      <a:blip r:embed="rId21"/>
                      <a:stretch>
                        <a:fillRect/>
                      </a:stretch>
                    </p:blipFill>
                    <p:spPr>
                      <a:xfrm>
                        <a:off x="1588" y="1588"/>
                        <a:ext cx="1588" cy="1588"/>
                      </a:xfrm>
                      <a:prstGeom prst="rect">
                        <a:avLst/>
                      </a:prstGeom>
                    </p:spPr>
                  </p:pic>
                </p:oleObj>
              </mc:Fallback>
            </mc:AlternateContent>
          </a:graphicData>
        </a:graphic>
      </p:graphicFrame>
      <p:sp>
        <p:nvSpPr>
          <p:cNvPr id="44" name="Content Placeholder 43">
            <a:extLst>
              <a:ext uri="{FF2B5EF4-FFF2-40B4-BE49-F238E27FC236}">
                <a16:creationId xmlns:a16="http://schemas.microsoft.com/office/drawing/2014/main" id="{0921319F-A9B8-E854-8019-86511BE0AF66}"/>
              </a:ext>
            </a:extLst>
          </p:cNvPr>
          <p:cNvSpPr>
            <a:spLocks noGrp="1"/>
          </p:cNvSpPr>
          <p:nvPr>
            <p:ph sz="quarter" idx="10"/>
          </p:nvPr>
        </p:nvSpPr>
        <p:spPr>
          <a:xfrm>
            <a:off x="352749" y="2061783"/>
            <a:ext cx="4298961" cy="469862"/>
          </a:xfrm>
        </p:spPr>
        <p:txBody>
          <a:bodyPr/>
          <a:lstStyle/>
          <a:p>
            <a:pPr marL="0" indent="0">
              <a:buNone/>
            </a:pPr>
            <a:r>
              <a:rPr lang="en-US" sz="1050" dirty="0"/>
              <a:t>Flexible load capacity (load shedding potential) by grid service duration and response speed</a:t>
            </a:r>
            <a:r>
              <a:rPr lang="en-US" sz="1050" baseline="30000" dirty="0"/>
              <a:t>1</a:t>
            </a:r>
            <a:r>
              <a:rPr lang="en-US" sz="1050" dirty="0"/>
              <a:t>, % power drop</a:t>
            </a:r>
            <a:endParaRPr lang="en-US" sz="1050" baseline="30000" dirty="0"/>
          </a:p>
        </p:txBody>
      </p:sp>
      <p:sp>
        <p:nvSpPr>
          <p:cNvPr id="205" name="Content Placeholder 204">
            <a:extLst>
              <a:ext uri="{FF2B5EF4-FFF2-40B4-BE49-F238E27FC236}">
                <a16:creationId xmlns:a16="http://schemas.microsoft.com/office/drawing/2014/main" id="{17A59B9C-B444-26A7-EC94-549EADB819A8}"/>
              </a:ext>
            </a:extLst>
          </p:cNvPr>
          <p:cNvSpPr>
            <a:spLocks noGrp="1"/>
          </p:cNvSpPr>
          <p:nvPr>
            <p:ph sz="quarter" idx="17"/>
          </p:nvPr>
        </p:nvSpPr>
        <p:spPr>
          <a:xfrm>
            <a:off x="4822060" y="2058240"/>
            <a:ext cx="4175393" cy="413476"/>
          </a:xfrm>
        </p:spPr>
        <p:txBody>
          <a:bodyPr/>
          <a:lstStyle/>
          <a:p>
            <a:pPr marL="0" indent="0">
              <a:buNone/>
            </a:pPr>
            <a:r>
              <a:rPr lang="en-US" sz="1050" dirty="0"/>
              <a:t>Demonstration of Peak Load relief (TV pickup effect example</a:t>
            </a:r>
            <a:r>
              <a:rPr lang="en-US" sz="1050" baseline="30000" dirty="0"/>
              <a:t>2</a:t>
            </a:r>
            <a:r>
              <a:rPr lang="en-US" sz="1050" dirty="0"/>
              <a:t>)</a:t>
            </a:r>
            <a:endParaRPr lang="en-US" sz="1050" baseline="30000" dirty="0"/>
          </a:p>
        </p:txBody>
      </p:sp>
      <p:sp>
        <p:nvSpPr>
          <p:cNvPr id="2" name="Title 1">
            <a:extLst>
              <a:ext uri="{FF2B5EF4-FFF2-40B4-BE49-F238E27FC236}">
                <a16:creationId xmlns:a16="http://schemas.microsoft.com/office/drawing/2014/main" id="{EB3026AF-D855-8A25-F99F-DA5E03EFF04D}"/>
              </a:ext>
            </a:extLst>
          </p:cNvPr>
          <p:cNvSpPr>
            <a:spLocks noGrp="1"/>
          </p:cNvSpPr>
          <p:nvPr>
            <p:ph type="title"/>
          </p:nvPr>
        </p:nvSpPr>
        <p:spPr>
          <a:xfrm>
            <a:off x="334962" y="513568"/>
            <a:ext cx="11524806" cy="754846"/>
          </a:xfrm>
        </p:spPr>
        <p:txBody>
          <a:bodyPr vert="horz" wrap="square" lIns="91440" tIns="0" rIns="91440" bIns="0" anchor="t">
            <a:noAutofit/>
          </a:bodyPr>
          <a:lstStyle/>
          <a:p>
            <a:r>
              <a:rPr lang="en-US" dirty="0"/>
              <a:t>Load flexibility is a deployable solution that allows data centers to operate as grid-responsive assets</a:t>
            </a:r>
            <a:endParaRPr lang="en-US" dirty="0">
              <a:latin typeface="+mn-lt"/>
            </a:endParaRPr>
          </a:p>
        </p:txBody>
      </p:sp>
      <p:sp>
        <p:nvSpPr>
          <p:cNvPr id="42" name="Text Placeholder 41">
            <a:extLst>
              <a:ext uri="{FF2B5EF4-FFF2-40B4-BE49-F238E27FC236}">
                <a16:creationId xmlns:a16="http://schemas.microsoft.com/office/drawing/2014/main" id="{6C669FB1-7113-48B5-3EF4-0FA9B6037FB4}"/>
              </a:ext>
            </a:extLst>
          </p:cNvPr>
          <p:cNvSpPr>
            <a:spLocks noGrp="1"/>
          </p:cNvSpPr>
          <p:nvPr>
            <p:ph type="body" sz="quarter" idx="13"/>
          </p:nvPr>
        </p:nvSpPr>
        <p:spPr>
          <a:xfrm>
            <a:off x="329183" y="1498005"/>
            <a:ext cx="4298960" cy="548640"/>
          </a:xfrm>
        </p:spPr>
        <p:txBody>
          <a:bodyPr/>
          <a:lstStyle/>
          <a:p>
            <a:r>
              <a:rPr lang="en-US" sz="1400" dirty="0"/>
              <a:t>Emerald AI demonstrated data centers can shift up to 40% of non-critical load in &lt;40 seconds</a:t>
            </a:r>
          </a:p>
        </p:txBody>
      </p:sp>
      <p:sp>
        <p:nvSpPr>
          <p:cNvPr id="206" name="Text Placeholder 205">
            <a:extLst>
              <a:ext uri="{FF2B5EF4-FFF2-40B4-BE49-F238E27FC236}">
                <a16:creationId xmlns:a16="http://schemas.microsoft.com/office/drawing/2014/main" id="{86EDEBBC-C7AA-8122-8A51-05EC9327BF52}"/>
              </a:ext>
            </a:extLst>
          </p:cNvPr>
          <p:cNvSpPr>
            <a:spLocks noGrp="1"/>
          </p:cNvSpPr>
          <p:nvPr>
            <p:ph type="body" sz="quarter" idx="19"/>
          </p:nvPr>
        </p:nvSpPr>
        <p:spPr>
          <a:xfrm>
            <a:off x="4818888" y="1498005"/>
            <a:ext cx="4339644" cy="548640"/>
          </a:xfrm>
        </p:spPr>
        <p:txBody>
          <a:bodyPr/>
          <a:lstStyle/>
          <a:p>
            <a:r>
              <a:rPr lang="en-US" sz="1400" dirty="0"/>
              <a:t>AI-automated demand response lowers data center consumption in response to peak demand</a:t>
            </a:r>
          </a:p>
        </p:txBody>
      </p:sp>
      <p:sp>
        <p:nvSpPr>
          <p:cNvPr id="43" name="Text Placeholder 42">
            <a:extLst>
              <a:ext uri="{FF2B5EF4-FFF2-40B4-BE49-F238E27FC236}">
                <a16:creationId xmlns:a16="http://schemas.microsoft.com/office/drawing/2014/main" id="{CB2CD38B-C003-E6B9-C079-B30D7E8D820A}"/>
              </a:ext>
            </a:extLst>
          </p:cNvPr>
          <p:cNvSpPr>
            <a:spLocks noGrp="1"/>
          </p:cNvSpPr>
          <p:nvPr>
            <p:ph type="body" sz="quarter" idx="14"/>
          </p:nvPr>
        </p:nvSpPr>
        <p:spPr>
          <a:xfrm>
            <a:off x="9308592" y="1549399"/>
            <a:ext cx="2551176" cy="4618059"/>
          </a:xfrm>
          <a:solidFill>
            <a:srgbClr val="E5E9EF"/>
          </a:solidFill>
        </p:spPr>
        <p:txBody>
          <a:bodyPr vert="horz" lIns="137160" tIns="137160" rIns="137160" bIns="137160" rtlCol="0" anchor="t">
            <a:noAutofit/>
          </a:bodyPr>
          <a:lstStyle/>
          <a:p>
            <a:pPr marL="0" marR="0" lvl="0" indent="0" algn="l" defTabSz="914354" rtl="0" eaLnBrk="1" fontAlgn="auto" latinLnBrk="0" hangingPunct="1">
              <a:lnSpc>
                <a:spcPct val="100000"/>
              </a:lnSpc>
              <a:spcBef>
                <a:spcPts val="600"/>
              </a:spcBef>
              <a:spcAft>
                <a:spcPts val="0"/>
              </a:spcAft>
              <a:buClrTx/>
              <a:buSzTx/>
              <a:buFont typeface="Arial" panose="020B0604020202020204" pitchFamily="34" charset="0"/>
              <a:buNone/>
              <a:tabLst/>
              <a:defRPr/>
            </a:pPr>
            <a:r>
              <a:rPr kumimoji="0" lang="en-US" sz="1250" b="1" i="0" u="none" strike="noStrike" kern="1200" cap="none" spc="0" normalizeH="0" baseline="0" noProof="0" dirty="0">
                <a:ln>
                  <a:noFill/>
                </a:ln>
                <a:solidFill>
                  <a:srgbClr val="000000"/>
                </a:solidFill>
                <a:effectLst/>
                <a:uLnTx/>
                <a:uFillTx/>
                <a:latin typeface="Arial"/>
                <a:ea typeface="+mn-ea"/>
                <a:cs typeface="+mn-cs"/>
              </a:rPr>
              <a:t>Observations</a:t>
            </a:r>
            <a:endParaRPr kumimoji="0" lang="en-US" sz="1250" b="0" i="0" u="none" strike="noStrike" kern="1200" cap="none" spc="0" normalizeH="0" baseline="0" noProof="0" dirty="0">
              <a:ln>
                <a:noFill/>
              </a:ln>
              <a:solidFill>
                <a:srgbClr val="000000"/>
              </a:solidFill>
              <a:effectLst/>
              <a:uLnTx/>
              <a:uFillTx/>
              <a:latin typeface="Arial"/>
              <a:ea typeface="+mn-ea"/>
              <a:cs typeface="+mn-cs"/>
            </a:endParaRPr>
          </a:p>
          <a:p>
            <a:pPr>
              <a:spcBef>
                <a:spcPts val="600"/>
              </a:spcBef>
              <a:defRPr/>
            </a:pPr>
            <a:r>
              <a:rPr lang="en-US" sz="1050" dirty="0">
                <a:solidFill>
                  <a:srgbClr val="000000"/>
                </a:solidFill>
                <a:latin typeface="Arial"/>
              </a:rPr>
              <a:t>Converting data centers from static to </a:t>
            </a:r>
            <a:r>
              <a:rPr lang="en-US" sz="1050" b="1" dirty="0">
                <a:solidFill>
                  <a:srgbClr val="000000"/>
                </a:solidFill>
                <a:latin typeface="Arial"/>
              </a:rPr>
              <a:t>flexible consumers improves speed-to-power</a:t>
            </a:r>
            <a:r>
              <a:rPr lang="en-US" sz="1050" b="1" dirty="0">
                <a:solidFill>
                  <a:srgbClr val="000000"/>
                </a:solidFill>
              </a:rPr>
              <a:t> and affordability </a:t>
            </a:r>
            <a:r>
              <a:rPr lang="en-US" sz="1050" dirty="0">
                <a:solidFill>
                  <a:srgbClr val="000000"/>
                </a:solidFill>
              </a:rPr>
              <a:t>by making best use of existing infrastructure</a:t>
            </a:r>
            <a:r>
              <a:rPr lang="en-US" sz="1050" b="1" dirty="0">
                <a:solidFill>
                  <a:srgbClr val="000000"/>
                </a:solidFill>
              </a:rPr>
              <a:t> </a:t>
            </a:r>
            <a:endParaRPr lang="en-US" sz="1050" b="1" dirty="0">
              <a:solidFill>
                <a:srgbClr val="000000"/>
              </a:solidFill>
              <a:latin typeface="Arial"/>
            </a:endParaRPr>
          </a:p>
          <a:p>
            <a:pPr>
              <a:spcBef>
                <a:spcPts val="600"/>
              </a:spcBef>
              <a:defRPr/>
            </a:pPr>
            <a:r>
              <a:rPr lang="en-US" sz="1050" b="1" dirty="0">
                <a:solidFill>
                  <a:srgbClr val="000000"/>
                </a:solidFill>
                <a:latin typeface="Arial"/>
              </a:rPr>
              <a:t>Expedited access to constrained grids in exchange for flexibility guarantees</a:t>
            </a:r>
            <a:r>
              <a:rPr lang="en-US" sz="1050" dirty="0">
                <a:solidFill>
                  <a:srgbClr val="000000"/>
                </a:solidFill>
                <a:latin typeface="Arial"/>
              </a:rPr>
              <a:t> can effectively incentivize load-shifting adoption</a:t>
            </a:r>
          </a:p>
          <a:p>
            <a:pPr>
              <a:spcBef>
                <a:spcPts val="600"/>
              </a:spcBef>
              <a:defRPr/>
            </a:pPr>
            <a:r>
              <a:rPr lang="en-US" sz="1050" dirty="0">
                <a:solidFill>
                  <a:srgbClr val="000000"/>
                </a:solidFill>
              </a:rPr>
              <a:t>EPRI’s </a:t>
            </a:r>
            <a:r>
              <a:rPr lang="en-US" sz="1050" dirty="0" err="1">
                <a:solidFill>
                  <a:srgbClr val="000000"/>
                </a:solidFill>
              </a:rPr>
              <a:t>DCFlex</a:t>
            </a:r>
            <a:r>
              <a:rPr lang="en-US" sz="1050" dirty="0">
                <a:solidFill>
                  <a:srgbClr val="000000"/>
                </a:solidFill>
              </a:rPr>
              <a:t> initiative and Mosaic framework provide </a:t>
            </a:r>
            <a:r>
              <a:rPr lang="en-US" sz="1050" b="1" dirty="0">
                <a:solidFill>
                  <a:srgbClr val="000000"/>
                </a:solidFill>
              </a:rPr>
              <a:t>resources for utilities seeking to integrate data centers as flexible loads</a:t>
            </a:r>
          </a:p>
          <a:p>
            <a:pPr>
              <a:spcBef>
                <a:spcPts val="600"/>
              </a:spcBef>
              <a:defRPr/>
            </a:pPr>
            <a:r>
              <a:rPr lang="en-US" sz="1050" b="1" dirty="0">
                <a:solidFill>
                  <a:srgbClr val="000000"/>
                </a:solidFill>
              </a:rPr>
              <a:t>Emerald AI’s workload orchestration solution has enabled operational-scale grid flexibility </a:t>
            </a:r>
            <a:r>
              <a:rPr lang="en-US" sz="1050" dirty="0">
                <a:solidFill>
                  <a:srgbClr val="000000"/>
                </a:solidFill>
              </a:rPr>
              <a:t>in the U.K. and in several U.S. states</a:t>
            </a:r>
          </a:p>
          <a:p>
            <a:pPr lvl="1">
              <a:spcBef>
                <a:spcPts val="600"/>
              </a:spcBef>
              <a:defRPr/>
            </a:pPr>
            <a:r>
              <a:rPr lang="en-US" dirty="0">
                <a:solidFill>
                  <a:srgbClr val="000000"/>
                </a:solidFill>
                <a:cs typeface="Arial"/>
              </a:rPr>
              <a:t>In a collaboration between Santa Clara, Emerald AI, and Silicon Valley Power, SVP is pioneering a program where </a:t>
            </a:r>
            <a:r>
              <a:rPr lang="en-US" b="1" dirty="0">
                <a:solidFill>
                  <a:srgbClr val="000000"/>
                </a:solidFill>
                <a:cs typeface="Arial"/>
              </a:rPr>
              <a:t>data centers that are willing to be flexible are more likely to be granted additional capacity</a:t>
            </a:r>
          </a:p>
          <a:p>
            <a:pPr lvl="0">
              <a:spcBef>
                <a:spcPts val="600"/>
              </a:spcBef>
              <a:defRPr/>
            </a:pPr>
            <a:endParaRPr lang="en-US" sz="1050" dirty="0">
              <a:solidFill>
                <a:srgbClr val="000000"/>
              </a:solidFill>
              <a:cs typeface="Arial"/>
            </a:endParaRPr>
          </a:p>
        </p:txBody>
      </p:sp>
      <p:sp>
        <p:nvSpPr>
          <p:cNvPr id="19" name="btfpNotesBox361175">
            <a:extLst>
              <a:ext uri="{FF2B5EF4-FFF2-40B4-BE49-F238E27FC236}">
                <a16:creationId xmlns:a16="http://schemas.microsoft.com/office/drawing/2014/main" id="{B59C33C3-C0AC-568D-0D72-E42FB7452150}"/>
              </a:ext>
            </a:extLst>
          </p:cNvPr>
          <p:cNvSpPr txBox="1"/>
          <p:nvPr>
            <p:custDataLst>
              <p:tags r:id="rId3"/>
            </p:custDataLst>
          </p:nvPr>
        </p:nvSpPr>
        <p:spPr bwMode="gray">
          <a:xfrm>
            <a:off x="323850" y="6167459"/>
            <a:ext cx="9066214" cy="615553"/>
          </a:xfrm>
          <a:prstGeom prst="rect">
            <a:avLst/>
          </a:prstGeom>
          <a:noFill/>
        </p:spPr>
        <p:txBody>
          <a:bodyPr vert="horz" wrap="square" lIns="0" tIns="0" rIns="0" bIns="0" rtlCol="0" anchor="b">
            <a:spAutoFit/>
          </a:bodyPr>
          <a:lstStyle/>
          <a:p>
            <a:pPr lvl="0">
              <a:defRPr/>
            </a:pPr>
            <a:r>
              <a:rPr lang="en-US" sz="800" baseline="30000" dirty="0"/>
              <a:t>1</a:t>
            </a:r>
            <a:r>
              <a:rPr lang="en-US" sz="800" dirty="0"/>
              <a:t>Emerald AI, EPRI, National Grid, and </a:t>
            </a:r>
            <a:r>
              <a:rPr lang="en-US" sz="800" dirty="0" err="1"/>
              <a:t>Nebius</a:t>
            </a:r>
            <a:r>
              <a:rPr lang="en-US" sz="800" dirty="0"/>
              <a:t> ‘AI Factory’ modeling with automated clustered response to grid disturbances across multiple use cases and scenarios; </a:t>
            </a:r>
            <a:r>
              <a:rPr lang="en-US" sz="800" baseline="30000" dirty="0"/>
              <a:t>2</a:t>
            </a:r>
            <a:r>
              <a:rPr lang="en-US" sz="800" dirty="0"/>
              <a:t> UK phenomenon – during football matches, use of domestic appliances, such as tea kettles, picks up significantly during half-time and at the end of the match, causing demand peaks. Sources: </a:t>
            </a:r>
            <a:r>
              <a:rPr lang="en-US" sz="800" dirty="0">
                <a:hlinkClick r:id="rId22"/>
              </a:rPr>
              <a:t>Power-Flexible AI Factories</a:t>
            </a:r>
            <a:r>
              <a:rPr lang="en-US" sz="800" dirty="0"/>
              <a:t> (Emerald AI, 2026); </a:t>
            </a:r>
            <a:r>
              <a:rPr lang="en-US" sz="800" dirty="0">
                <a:hlinkClick r:id="rId23"/>
              </a:rPr>
              <a:t>Flex Mosaic</a:t>
            </a:r>
            <a:r>
              <a:rPr lang="en-US" sz="800" dirty="0"/>
              <a:t> (EPRI, 2026); </a:t>
            </a:r>
            <a:r>
              <a:rPr lang="en-US" sz="800" dirty="0">
                <a:hlinkClick r:id="rId24"/>
              </a:rPr>
              <a:t>Global Effort to Prepare Future-Ready Grids </a:t>
            </a:r>
            <a:r>
              <a:rPr lang="en-US" sz="800" dirty="0"/>
              <a:t>(EPRI, 2025); </a:t>
            </a:r>
            <a:r>
              <a:rPr lang="en-US" sz="800" dirty="0">
                <a:hlinkClick r:id="rId25"/>
              </a:rPr>
              <a:t>AI data centers as grid-interactive assets</a:t>
            </a:r>
            <a:r>
              <a:rPr lang="en-US" sz="800" dirty="0"/>
              <a:t> (Nature Energy, 2025); </a:t>
            </a:r>
            <a:r>
              <a:rPr lang="en-US" sz="800" dirty="0">
                <a:hlinkClick r:id="rId26"/>
              </a:rPr>
              <a:t>Fast, Flexible Solutions for Data Centers </a:t>
            </a:r>
            <a:r>
              <a:rPr lang="en-US" sz="800" dirty="0"/>
              <a:t>(Rocky Mountain Institute, 2025);  </a:t>
            </a:r>
            <a:r>
              <a:rPr lang="en-US" sz="800" dirty="0">
                <a:hlinkClick r:id="rId27"/>
              </a:rPr>
              <a:t>Blowing Off Steam </a:t>
            </a:r>
            <a:r>
              <a:rPr lang="en-US" sz="800" dirty="0"/>
              <a:t>(NVIDIA, 2026); </a:t>
            </a:r>
            <a:r>
              <a:rPr lang="en-US" sz="800" dirty="0">
                <a:hlinkClick r:id="rId28"/>
              </a:rPr>
              <a:t>AI drives demand, and will soon manage it </a:t>
            </a:r>
            <a:r>
              <a:rPr lang="en-US" sz="800" dirty="0"/>
              <a:t>(Silicon Valley Voice, 2026). Credit: Dominica Wambold, Ariela Farchi, Gunay Kiran, </a:t>
            </a:r>
            <a:r>
              <a:rPr lang="en-US" sz="800" dirty="0">
                <a:solidFill>
                  <a:srgbClr val="000000"/>
                </a:solidFill>
              </a:rPr>
              <a:t>and </a:t>
            </a:r>
            <a:r>
              <a:rPr lang="en-US" sz="800" dirty="0">
                <a:solidFill>
                  <a:srgbClr val="000000"/>
                </a:solidFill>
                <a:hlinkClick r:id="rId29"/>
              </a:rPr>
              <a:t>Gernot Wagner</a:t>
            </a:r>
            <a:r>
              <a:rPr lang="en-US" sz="800" dirty="0">
                <a:solidFill>
                  <a:srgbClr val="000000"/>
                </a:solidFill>
              </a:rPr>
              <a:t>. </a:t>
            </a:r>
            <a:r>
              <a:rPr lang="en-US" sz="800" dirty="0">
                <a:hlinkClick r:id="rId30"/>
              </a:rPr>
              <a:t>Share with attribution</a:t>
            </a:r>
            <a:r>
              <a:rPr lang="en-US" sz="800" dirty="0">
                <a:solidFill>
                  <a:srgbClr val="000000"/>
                </a:solidFill>
              </a:rPr>
              <a:t>: Wagner </a:t>
            </a:r>
            <a:r>
              <a:rPr lang="en-US" sz="800" i="1" dirty="0">
                <a:solidFill>
                  <a:srgbClr val="000000"/>
                </a:solidFill>
              </a:rPr>
              <a:t>et al. </a:t>
            </a:r>
            <a:r>
              <a:rPr lang="en-US" sz="800" dirty="0">
                <a:solidFill>
                  <a:srgbClr val="000000"/>
                </a:solidFill>
              </a:rPr>
              <a:t>“Powering Grids,” Columbia Business School Climate Knowledge Initiative (29 October 2026).</a:t>
            </a:r>
            <a:endParaRPr lang="en-US" sz="800" dirty="0">
              <a:latin typeface="Arial" panose="020B0604020202020204" pitchFamily="34" charset="0"/>
              <a:cs typeface="Arial" panose="020B0604020202020204" pitchFamily="34" charset="0"/>
            </a:endParaRPr>
          </a:p>
        </p:txBody>
      </p:sp>
      <p:graphicFrame>
        <p:nvGraphicFramePr>
          <p:cNvPr id="13" name="Chart 12">
            <a:extLst>
              <a:ext uri="{FF2B5EF4-FFF2-40B4-BE49-F238E27FC236}">
                <a16:creationId xmlns:a16="http://schemas.microsoft.com/office/drawing/2014/main" id="{4AA565A5-F2C9-807E-BAB5-1252CD49F97E}"/>
              </a:ext>
            </a:extLst>
          </p:cNvPr>
          <p:cNvGraphicFramePr/>
          <p:nvPr>
            <p:custDataLst>
              <p:tags r:id="rId4"/>
            </p:custDataLst>
          </p:nvPr>
        </p:nvGraphicFramePr>
        <p:xfrm>
          <a:off x="4970463" y="2771775"/>
          <a:ext cx="3898900" cy="3195638"/>
        </p:xfrm>
        <a:graphic>
          <a:graphicData uri="http://schemas.openxmlformats.org/drawingml/2006/chart">
            <c:chart xmlns:c="http://schemas.openxmlformats.org/drawingml/2006/chart" xmlns:r="http://schemas.openxmlformats.org/officeDocument/2006/relationships" r:id="rId31"/>
          </a:graphicData>
        </a:graphic>
      </p:graphicFrame>
      <p:cxnSp>
        <p:nvCxnSpPr>
          <p:cNvPr id="27" name="Straight Connector 26">
            <a:extLst>
              <a:ext uri="{FF2B5EF4-FFF2-40B4-BE49-F238E27FC236}">
                <a16:creationId xmlns:a16="http://schemas.microsoft.com/office/drawing/2014/main" id="{F3C7CFBA-C136-E014-0808-D53F53EF7320}"/>
              </a:ext>
            </a:extLst>
          </p:cNvPr>
          <p:cNvCxnSpPr/>
          <p:nvPr>
            <p:custDataLst>
              <p:tags r:id="rId5"/>
            </p:custDataLst>
          </p:nvPr>
        </p:nvCxnSpPr>
        <p:spPr bwMode="gray">
          <a:xfrm>
            <a:off x="4951413" y="2411413"/>
            <a:ext cx="166688" cy="0"/>
          </a:xfrm>
          <a:prstGeom prst="line">
            <a:avLst/>
          </a:prstGeom>
          <a:ln w="12700" cap="rnd" cmpd="sng" algn="ctr">
            <a:solidFill>
              <a:schemeClr val="hlink"/>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28" name="Straight Connector 27">
            <a:extLst>
              <a:ext uri="{FF2B5EF4-FFF2-40B4-BE49-F238E27FC236}">
                <a16:creationId xmlns:a16="http://schemas.microsoft.com/office/drawing/2014/main" id="{4A77C08D-8F0A-506B-0DBE-839E6EEC356F}"/>
              </a:ext>
            </a:extLst>
          </p:cNvPr>
          <p:cNvCxnSpPr/>
          <p:nvPr>
            <p:custDataLst>
              <p:tags r:id="rId6"/>
            </p:custDataLst>
          </p:nvPr>
        </p:nvCxnSpPr>
        <p:spPr bwMode="gray">
          <a:xfrm>
            <a:off x="4948238" y="2614613"/>
            <a:ext cx="173038" cy="0"/>
          </a:xfrm>
          <a:prstGeom prst="line">
            <a:avLst/>
          </a:prstGeom>
          <a:ln w="6350" cap="rnd" cmpd="sng" algn="ctr">
            <a:solidFill>
              <a:schemeClr val="accent6"/>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29" name="Straight Connector 28">
            <a:extLst>
              <a:ext uri="{FF2B5EF4-FFF2-40B4-BE49-F238E27FC236}">
                <a16:creationId xmlns:a16="http://schemas.microsoft.com/office/drawing/2014/main" id="{4AA24B5E-84AD-14AB-5DE2-8DC50E78DEEF}"/>
              </a:ext>
            </a:extLst>
          </p:cNvPr>
          <p:cNvCxnSpPr/>
          <p:nvPr>
            <p:custDataLst>
              <p:tags r:id="rId7"/>
            </p:custDataLst>
          </p:nvPr>
        </p:nvCxnSpPr>
        <p:spPr bwMode="gray">
          <a:xfrm>
            <a:off x="7370763" y="2411413"/>
            <a:ext cx="166688" cy="0"/>
          </a:xfrm>
          <a:prstGeom prst="line">
            <a:avLst/>
          </a:prstGeom>
          <a:ln w="12700" cap="rnd" cmpd="sng" algn="ctr">
            <a:solidFill>
              <a:srgbClr val="C0C0C0"/>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sp>
        <p:nvSpPr>
          <p:cNvPr id="3" name="Text Placeholder 10">
            <a:extLst>
              <a:ext uri="{FF2B5EF4-FFF2-40B4-BE49-F238E27FC236}">
                <a16:creationId xmlns:a16="http://schemas.microsoft.com/office/drawing/2014/main" id="{D41F016F-A027-5317-30D8-3A573FF4A350}"/>
              </a:ext>
            </a:extLst>
          </p:cNvPr>
          <p:cNvSpPr txBox="1">
            <a:spLocks/>
          </p:cNvSpPr>
          <p:nvPr>
            <p:custDataLst>
              <p:tags r:id="rId8"/>
            </p:custDataLst>
          </p:nvPr>
        </p:nvSpPr>
        <p:spPr bwMode="auto">
          <a:xfrm>
            <a:off x="5175251" y="2339975"/>
            <a:ext cx="17573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r>
              <a:rPr lang="en-US" altLang="en-US" sz="1000" dirty="0"/>
              <a:t>Data center power targets (kW)</a:t>
            </a:r>
            <a:endParaRPr lang="en-US" sz="1000" dirty="0"/>
          </a:p>
        </p:txBody>
      </p:sp>
      <p:sp>
        <p:nvSpPr>
          <p:cNvPr id="6" name="Text Placeholder 10">
            <a:extLst>
              <a:ext uri="{FF2B5EF4-FFF2-40B4-BE49-F238E27FC236}">
                <a16:creationId xmlns:a16="http://schemas.microsoft.com/office/drawing/2014/main" id="{FD0C12C5-AB90-0EE5-267B-D2D957882A09}"/>
              </a:ext>
            </a:extLst>
          </p:cNvPr>
          <p:cNvSpPr txBox="1">
            <a:spLocks/>
          </p:cNvSpPr>
          <p:nvPr>
            <p:custDataLst>
              <p:tags r:id="rId9"/>
            </p:custDataLst>
          </p:nvPr>
        </p:nvSpPr>
        <p:spPr bwMode="auto">
          <a:xfrm>
            <a:off x="5175252" y="2543175"/>
            <a:ext cx="20875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r>
              <a:rPr lang="en-US" altLang="en-US" sz="1000" dirty="0"/>
              <a:t>Data center power consumption (kW)</a:t>
            </a:r>
            <a:endParaRPr lang="en-US" sz="1000" dirty="0"/>
          </a:p>
        </p:txBody>
      </p:sp>
      <p:sp>
        <p:nvSpPr>
          <p:cNvPr id="21" name="Text Placeholder 10">
            <a:extLst>
              <a:ext uri="{FF2B5EF4-FFF2-40B4-BE49-F238E27FC236}">
                <a16:creationId xmlns:a16="http://schemas.microsoft.com/office/drawing/2014/main" id="{3CB0E1C2-D8CA-4ABB-E65F-FF833406308E}"/>
              </a:ext>
            </a:extLst>
          </p:cNvPr>
          <p:cNvSpPr txBox="1">
            <a:spLocks/>
          </p:cNvSpPr>
          <p:nvPr>
            <p:custDataLst>
              <p:tags r:id="rId10"/>
            </p:custDataLst>
          </p:nvPr>
        </p:nvSpPr>
        <p:spPr bwMode="auto">
          <a:xfrm>
            <a:off x="7594601" y="2339975"/>
            <a:ext cx="10699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r>
              <a:rPr lang="en-US" altLang="en-US" sz="1000" dirty="0"/>
              <a:t>Grid demand (GW)</a:t>
            </a:r>
            <a:endParaRPr lang="en-US" sz="1000" dirty="0"/>
          </a:p>
        </p:txBody>
      </p:sp>
      <p:sp>
        <p:nvSpPr>
          <p:cNvPr id="208" name="Content Placeholder 204">
            <a:extLst>
              <a:ext uri="{FF2B5EF4-FFF2-40B4-BE49-F238E27FC236}">
                <a16:creationId xmlns:a16="http://schemas.microsoft.com/office/drawing/2014/main" id="{72946FC7-E8A8-C60D-14E6-C27F08604D43}"/>
              </a:ext>
            </a:extLst>
          </p:cNvPr>
          <p:cNvSpPr txBox="1">
            <a:spLocks/>
          </p:cNvSpPr>
          <p:nvPr/>
        </p:nvSpPr>
        <p:spPr>
          <a:xfrm>
            <a:off x="5908486" y="5804301"/>
            <a:ext cx="1993270" cy="290111"/>
          </a:xfrm>
          <a:prstGeom prst="rect">
            <a:avLst/>
          </a:prstGeom>
        </p:spPr>
        <p:txBody>
          <a:bodyPr vert="horz" lIns="91440" tIns="45720" rIns="91440" bIns="4572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1050"/>
              <a:t>Time (minutes)</a:t>
            </a:r>
          </a:p>
        </p:txBody>
      </p:sp>
      <p:sp>
        <p:nvSpPr>
          <p:cNvPr id="242" name="Content Placeholder 204">
            <a:extLst>
              <a:ext uri="{FF2B5EF4-FFF2-40B4-BE49-F238E27FC236}">
                <a16:creationId xmlns:a16="http://schemas.microsoft.com/office/drawing/2014/main" id="{24929F6E-5C12-3D8A-0B13-98B29CE8B3F0}"/>
              </a:ext>
            </a:extLst>
          </p:cNvPr>
          <p:cNvSpPr txBox="1">
            <a:spLocks/>
          </p:cNvSpPr>
          <p:nvPr/>
        </p:nvSpPr>
        <p:spPr>
          <a:xfrm rot="16200000" flipH="1">
            <a:off x="3595766" y="4134653"/>
            <a:ext cx="2704957" cy="249748"/>
          </a:xfrm>
          <a:prstGeom prst="rect">
            <a:avLst/>
          </a:prstGeom>
        </p:spPr>
        <p:txBody>
          <a:bodyPr vert="horz" lIns="91440" tIns="45720" rIns="91440" bIns="4572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1050" dirty="0"/>
              <a:t>AI cluster power draw (kW, illustrative)</a:t>
            </a:r>
          </a:p>
        </p:txBody>
      </p:sp>
      <p:sp>
        <p:nvSpPr>
          <p:cNvPr id="245" name="Rectangular Callout 244">
            <a:extLst>
              <a:ext uri="{FF2B5EF4-FFF2-40B4-BE49-F238E27FC236}">
                <a16:creationId xmlns:a16="http://schemas.microsoft.com/office/drawing/2014/main" id="{0C041701-A79F-A5CA-A265-805E9E708C1E}"/>
              </a:ext>
            </a:extLst>
          </p:cNvPr>
          <p:cNvSpPr/>
          <p:nvPr/>
        </p:nvSpPr>
        <p:spPr bwMode="gray">
          <a:xfrm>
            <a:off x="5563889" y="4806783"/>
            <a:ext cx="2337867" cy="718117"/>
          </a:xfrm>
          <a:prstGeom prst="wedgeRectCallout">
            <a:avLst>
              <a:gd name="adj1" fmla="val -13389"/>
              <a:gd name="adj2" fmla="val -187705"/>
            </a:avLst>
          </a:prstGeom>
          <a:solidFill>
            <a:schemeClr val="accent2">
              <a:lumMod val="10000"/>
              <a:lumOff val="9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algn="ctr"/>
            <a:r>
              <a:rPr lang="en-US" sz="1050" dirty="0">
                <a:solidFill>
                  <a:schemeClr val="tx1"/>
                </a:solidFill>
              </a:rPr>
              <a:t>Automated workload orchestration curtailed data center power draw by ~25%, providing an alternative source for peak relief</a:t>
            </a:r>
          </a:p>
        </p:txBody>
      </p:sp>
      <p:graphicFrame>
        <p:nvGraphicFramePr>
          <p:cNvPr id="32" name="Chart 31">
            <a:extLst>
              <a:ext uri="{FF2B5EF4-FFF2-40B4-BE49-F238E27FC236}">
                <a16:creationId xmlns:a16="http://schemas.microsoft.com/office/drawing/2014/main" id="{7E23FAC5-5AC7-8AC5-5DDF-9EBFE0B9B0EB}"/>
              </a:ext>
            </a:extLst>
          </p:cNvPr>
          <p:cNvGraphicFramePr/>
          <p:nvPr>
            <p:custDataLst>
              <p:tags r:id="rId11"/>
            </p:custDataLst>
          </p:nvPr>
        </p:nvGraphicFramePr>
        <p:xfrm>
          <a:off x="2413000" y="2500313"/>
          <a:ext cx="2000250" cy="3535362"/>
        </p:xfrm>
        <a:graphic>
          <a:graphicData uri="http://schemas.openxmlformats.org/drawingml/2006/chart">
            <c:chart xmlns:c="http://schemas.openxmlformats.org/drawingml/2006/chart" xmlns:r="http://schemas.openxmlformats.org/officeDocument/2006/relationships" r:id="rId32"/>
          </a:graphicData>
        </a:graphic>
      </p:graphicFrame>
      <p:sp>
        <p:nvSpPr>
          <p:cNvPr id="249" name="Text Placeholder 10">
            <a:extLst>
              <a:ext uri="{FF2B5EF4-FFF2-40B4-BE49-F238E27FC236}">
                <a16:creationId xmlns:a16="http://schemas.microsoft.com/office/drawing/2014/main" id="{55540691-D316-A994-EE30-BDB9895B0126}"/>
              </a:ext>
            </a:extLst>
          </p:cNvPr>
          <p:cNvSpPr txBox="1">
            <a:spLocks/>
          </p:cNvSpPr>
          <p:nvPr>
            <p:custDataLst>
              <p:tags r:id="rId12"/>
            </p:custDataLst>
          </p:nvPr>
        </p:nvSpPr>
        <p:spPr bwMode="auto">
          <a:xfrm>
            <a:off x="323850" y="2959100"/>
            <a:ext cx="2182813" cy="3048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4CD41531-49A0-4AA6-80D8-F45ABFD0BCC9}" type="datetime'Frequen''cy stabili''zation ''/ ra''''p''id dis''pa''t''c''h'">
              <a:rPr lang="en-US" altLang="en-US" sz="1000" smtClean="0"/>
              <a:pPr marL="0" indent="0" algn="r">
                <a:spcBef>
                  <a:spcPct val="0"/>
                </a:spcBef>
                <a:spcAft>
                  <a:spcPct val="0"/>
                </a:spcAft>
                <a:buNone/>
              </a:pPr>
              <a:t>Frequency stabilization / rapid dispatch</a:t>
            </a:fld>
            <a:endParaRPr lang="en-US" altLang="en-US" sz="1000" dirty="0"/>
          </a:p>
          <a:p>
            <a:pPr marL="0" indent="0" algn="r">
              <a:spcBef>
                <a:spcPct val="0"/>
              </a:spcBef>
              <a:spcAft>
                <a:spcPct val="0"/>
              </a:spcAft>
              <a:buNone/>
            </a:pPr>
            <a:r>
              <a:rPr lang="en-US" sz="1000" dirty="0"/>
              <a:t>&lt;40 seconds</a:t>
            </a:r>
          </a:p>
        </p:txBody>
      </p:sp>
      <p:sp>
        <p:nvSpPr>
          <p:cNvPr id="252" name="Text Placeholder 10">
            <a:extLst>
              <a:ext uri="{FF2B5EF4-FFF2-40B4-BE49-F238E27FC236}">
                <a16:creationId xmlns:a16="http://schemas.microsoft.com/office/drawing/2014/main" id="{173783C3-64EC-4C34-D302-A5E4A4824454}"/>
              </a:ext>
            </a:extLst>
          </p:cNvPr>
          <p:cNvSpPr txBox="1">
            <a:spLocks/>
          </p:cNvSpPr>
          <p:nvPr>
            <p:custDataLst>
              <p:tags r:id="rId13"/>
            </p:custDataLst>
          </p:nvPr>
        </p:nvSpPr>
        <p:spPr bwMode="auto">
          <a:xfrm>
            <a:off x="949325" y="3730625"/>
            <a:ext cx="1557338" cy="3048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B1362FC4-F15C-4483-8FD2-2724032D4A4D}" type="datetime'Pea''''k'' rel''''''''i''ef ''/ ''''s''h''av''''''''''i''''ng'">
              <a:rPr lang="en-US" altLang="en-US" sz="1000" smtClean="0"/>
              <a:pPr marL="0" indent="0" algn="r">
                <a:spcBef>
                  <a:spcPct val="0"/>
                </a:spcBef>
                <a:spcAft>
                  <a:spcPct val="0"/>
                </a:spcAft>
                <a:buNone/>
              </a:pPr>
              <a:t>Peak relief / shaving</a:t>
            </a:fld>
            <a:endParaRPr lang="en-US" altLang="en-US" sz="1000"/>
          </a:p>
          <a:p>
            <a:pPr marL="0" indent="0" algn="r">
              <a:spcBef>
                <a:spcPct val="0"/>
              </a:spcBef>
              <a:spcAft>
                <a:spcPct val="0"/>
              </a:spcAft>
              <a:buNone/>
            </a:pPr>
            <a:r>
              <a:rPr lang="en-US" sz="1000"/>
              <a:t>Real-time (inverse-tracking)</a:t>
            </a:r>
          </a:p>
        </p:txBody>
      </p:sp>
      <p:sp>
        <p:nvSpPr>
          <p:cNvPr id="274" name="Text Placeholder 10">
            <a:extLst>
              <a:ext uri="{FF2B5EF4-FFF2-40B4-BE49-F238E27FC236}">
                <a16:creationId xmlns:a16="http://schemas.microsoft.com/office/drawing/2014/main" id="{F380D323-8932-2D0E-2F41-D6178F72D587}"/>
              </a:ext>
            </a:extLst>
          </p:cNvPr>
          <p:cNvSpPr txBox="1">
            <a:spLocks/>
          </p:cNvSpPr>
          <p:nvPr>
            <p:custDataLst>
              <p:tags r:id="rId14"/>
            </p:custDataLst>
          </p:nvPr>
        </p:nvSpPr>
        <p:spPr bwMode="auto">
          <a:xfrm>
            <a:off x="1119188" y="4500563"/>
            <a:ext cx="1387475" cy="3048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E6427F2F-E190-4F83-91CA-81D25678AD4B}" type="datetime'S''''u''''''s''t''ained'''' lo''ad red''''u''c''''ti''''o''n'">
              <a:rPr lang="en-US" altLang="en-US" sz="1000" smtClean="0"/>
              <a:pPr marL="0" indent="0" algn="r">
                <a:spcBef>
                  <a:spcPct val="0"/>
                </a:spcBef>
                <a:spcAft>
                  <a:spcPct val="0"/>
                </a:spcAft>
                <a:buNone/>
              </a:pPr>
              <a:t>Sustained load reduction</a:t>
            </a:fld>
            <a:endParaRPr lang="en-US" altLang="en-US" sz="1000"/>
          </a:p>
          <a:p>
            <a:pPr marL="0" indent="0" algn="r">
              <a:spcBef>
                <a:spcPct val="0"/>
              </a:spcBef>
              <a:spcAft>
                <a:spcPct val="0"/>
              </a:spcAft>
              <a:buNone/>
            </a:pPr>
            <a:r>
              <a:rPr lang="en-US" sz="1000"/>
              <a:t>2-10 hours (sustained)</a:t>
            </a:r>
          </a:p>
        </p:txBody>
      </p:sp>
      <p:sp>
        <p:nvSpPr>
          <p:cNvPr id="285" name="Text Placeholder 10">
            <a:extLst>
              <a:ext uri="{FF2B5EF4-FFF2-40B4-BE49-F238E27FC236}">
                <a16:creationId xmlns:a16="http://schemas.microsoft.com/office/drawing/2014/main" id="{3C233639-A668-9202-15AB-E64C0D17B47C}"/>
              </a:ext>
            </a:extLst>
          </p:cNvPr>
          <p:cNvSpPr txBox="1">
            <a:spLocks/>
          </p:cNvSpPr>
          <p:nvPr>
            <p:custDataLst>
              <p:tags r:id="rId15"/>
            </p:custDataLst>
          </p:nvPr>
        </p:nvSpPr>
        <p:spPr bwMode="auto">
          <a:xfrm>
            <a:off x="841375" y="5272088"/>
            <a:ext cx="1665288" cy="3048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32E57CA2-B43F-4C26-BB0C-5D97B9FAE21F}" type="datetime'C''ar''''bo''''n ''inten''sity'' ''m''''a''tc''h''in''''''g'''">
              <a:rPr lang="en-US" altLang="en-US" sz="1000" smtClean="0"/>
              <a:pPr marL="0" indent="0" algn="r">
                <a:spcBef>
                  <a:spcPct val="0"/>
                </a:spcBef>
                <a:spcAft>
                  <a:spcPct val="0"/>
                </a:spcAft>
                <a:buNone/>
              </a:pPr>
              <a:t>Carbon intensity matching</a:t>
            </a:fld>
            <a:endParaRPr lang="en-US" altLang="en-US" sz="1000"/>
          </a:p>
          <a:p>
            <a:pPr marL="0" indent="0" algn="r">
              <a:spcBef>
                <a:spcPct val="0"/>
              </a:spcBef>
              <a:spcAft>
                <a:spcPct val="0"/>
              </a:spcAft>
              <a:buNone/>
            </a:pPr>
            <a:r>
              <a:rPr lang="en-US" sz="1000"/>
              <a:t>5-minute matching granularity</a:t>
            </a:r>
          </a:p>
        </p:txBody>
      </p:sp>
      <p:sp>
        <p:nvSpPr>
          <p:cNvPr id="24" name="Text Placeholder 10">
            <a:extLst>
              <a:ext uri="{FF2B5EF4-FFF2-40B4-BE49-F238E27FC236}">
                <a16:creationId xmlns:a16="http://schemas.microsoft.com/office/drawing/2014/main" id="{115DFB91-512B-3844-A114-92FBEDCA92F2}"/>
              </a:ext>
            </a:extLst>
          </p:cNvPr>
          <p:cNvSpPr>
            <a:spLocks/>
          </p:cNvSpPr>
          <p:nvPr>
            <p:custDataLst>
              <p:tags r:id="rId16"/>
            </p:custDataLst>
          </p:nvPr>
        </p:nvSpPr>
        <p:spPr bwMode="gray">
          <a:xfrm>
            <a:off x="3930650" y="3035300"/>
            <a:ext cx="4699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r>
              <a:rPr lang="en-US" altLang="en-US" sz="1000" dirty="0">
                <a:effectLst/>
              </a:rPr>
              <a:t>35-40%</a:t>
            </a:r>
            <a:endParaRPr lang="en-US" sz="1000" dirty="0"/>
          </a:p>
        </p:txBody>
      </p:sp>
      <p:sp>
        <p:nvSpPr>
          <p:cNvPr id="30" name="Text Placeholder 10">
            <a:extLst>
              <a:ext uri="{FF2B5EF4-FFF2-40B4-BE49-F238E27FC236}">
                <a16:creationId xmlns:a16="http://schemas.microsoft.com/office/drawing/2014/main" id="{115DFB91-512B-3844-A114-92FBEDCA92F2}"/>
              </a:ext>
            </a:extLst>
          </p:cNvPr>
          <p:cNvSpPr>
            <a:spLocks/>
          </p:cNvSpPr>
          <p:nvPr>
            <p:custDataLst>
              <p:tags r:id="rId17"/>
            </p:custDataLst>
          </p:nvPr>
        </p:nvSpPr>
        <p:spPr bwMode="gray">
          <a:xfrm>
            <a:off x="3768725" y="3806825"/>
            <a:ext cx="36195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r>
              <a:rPr lang="en-US" altLang="en-US" sz="1000" dirty="0">
                <a:effectLst/>
              </a:rPr>
              <a:t>~35%</a:t>
            </a:r>
            <a:endParaRPr lang="en-US" sz="1000" dirty="0"/>
          </a:p>
        </p:txBody>
      </p:sp>
      <p:sp>
        <p:nvSpPr>
          <p:cNvPr id="23" name="Content Placeholder 204">
            <a:extLst>
              <a:ext uri="{FF2B5EF4-FFF2-40B4-BE49-F238E27FC236}">
                <a16:creationId xmlns:a16="http://schemas.microsoft.com/office/drawing/2014/main" id="{3C0E08CA-B6C8-3067-8CFC-A8E1B8F40AF7}"/>
              </a:ext>
            </a:extLst>
          </p:cNvPr>
          <p:cNvSpPr txBox="1">
            <a:spLocks/>
          </p:cNvSpPr>
          <p:nvPr/>
        </p:nvSpPr>
        <p:spPr>
          <a:xfrm rot="5400000">
            <a:off x="7551225" y="4098117"/>
            <a:ext cx="2704957" cy="249748"/>
          </a:xfrm>
          <a:prstGeom prst="rect">
            <a:avLst/>
          </a:prstGeom>
        </p:spPr>
        <p:txBody>
          <a:bodyPr vert="horz" lIns="91440" tIns="45720" rIns="91440" bIns="4572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1050" dirty="0"/>
              <a:t>Grid demand (GW, illustrative)</a:t>
            </a:r>
          </a:p>
        </p:txBody>
      </p:sp>
      <p:sp>
        <p:nvSpPr>
          <p:cNvPr id="7" name="Pentagon 6">
            <a:extLst>
              <a:ext uri="{FF2B5EF4-FFF2-40B4-BE49-F238E27FC236}">
                <a16:creationId xmlns:a16="http://schemas.microsoft.com/office/drawing/2014/main" id="{40690C0F-58C3-B49B-72EC-DE88BD4D6A5D}"/>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11" name="Chevron 10">
            <a:extLst>
              <a:ext uri="{FF2B5EF4-FFF2-40B4-BE49-F238E27FC236}">
                <a16:creationId xmlns:a16="http://schemas.microsoft.com/office/drawing/2014/main" id="{B85BEF2F-7F09-3967-0081-AB08FF098C47}"/>
              </a:ext>
            </a:extLst>
          </p:cNvPr>
          <p:cNvSpPr/>
          <p:nvPr/>
        </p:nvSpPr>
        <p:spPr>
          <a:xfrm>
            <a:off x="1690648" y="0"/>
            <a:ext cx="1788983" cy="288356"/>
          </a:xfrm>
          <a:prstGeom prst="chevron">
            <a:avLst/>
          </a:prstGeom>
          <a:solidFill>
            <a:srgbClr val="00435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Optimize</a:t>
            </a:r>
          </a:p>
        </p:txBody>
      </p:sp>
      <p:sp>
        <p:nvSpPr>
          <p:cNvPr id="12" name="Chevron 11">
            <a:extLst>
              <a:ext uri="{FF2B5EF4-FFF2-40B4-BE49-F238E27FC236}">
                <a16:creationId xmlns:a16="http://schemas.microsoft.com/office/drawing/2014/main" id="{864E9650-8020-15C2-C0E7-6516473375D5}"/>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14" name="Chevron 13">
            <a:extLst>
              <a:ext uri="{FF2B5EF4-FFF2-40B4-BE49-F238E27FC236}">
                <a16:creationId xmlns:a16="http://schemas.microsoft.com/office/drawing/2014/main" id="{DBF771DA-D956-7E9D-0AA3-13B57F3793DC}"/>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5" name="Chevron 14">
            <a:extLst>
              <a:ext uri="{FF2B5EF4-FFF2-40B4-BE49-F238E27FC236}">
                <a16:creationId xmlns:a16="http://schemas.microsoft.com/office/drawing/2014/main" id="{7012CCCF-3968-FBC5-D17A-0DCAD3DB4526}"/>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16" name="Rectangle 15">
            <a:extLst>
              <a:ext uri="{FF2B5EF4-FFF2-40B4-BE49-F238E27FC236}">
                <a16:creationId xmlns:a16="http://schemas.microsoft.com/office/drawing/2014/main" id="{2F2D960F-F0C6-28AF-F7A6-5F3370958974}"/>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Case Study</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Tree>
    <p:custDataLst>
      <p:tags r:id="rId1"/>
    </p:custDataLst>
    <p:extLst>
      <p:ext uri="{BB962C8B-B14F-4D97-AF65-F5344CB8AC3E}">
        <p14:creationId xmlns:p14="http://schemas.microsoft.com/office/powerpoint/2010/main" val="17532730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189892-233E-96BC-C531-FBBAE01B597E}"/>
            </a:ext>
          </a:extLst>
        </p:cNvPr>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1630A662-3524-C372-A213-2DAF1E68799E}"/>
              </a:ext>
            </a:extLst>
          </p:cNvPr>
          <p:cNvGraphicFramePr>
            <a:graphicFrameLocks/>
          </p:cNvGraphicFramePr>
          <p:nvPr>
            <p:custDataLst>
              <p:tags r:id="rId1"/>
            </p:custDataLst>
            <p:extLst>
              <p:ext uri="{D42A27DB-BD31-4B8C-83A1-F6EECF244321}">
                <p14:modId xmlns:p14="http://schemas.microsoft.com/office/powerpoint/2010/main" val="1623979173"/>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24" imgW="7772400" imgH="10058400" progId="TCLayout.ActiveDocument.1">
                  <p:embed/>
                </p:oleObj>
              </mc:Choice>
              <mc:Fallback>
                <p:oleObj name="thinkcell Slide" r:id="rId24" imgW="7772400" imgH="10058400" progId="TCLayout.ActiveDocument.1">
                  <p:embed/>
                  <p:pic>
                    <p:nvPicPr>
                      <p:cNvPr id="9" name="think-cell data - do not delete" hidden="1">
                        <a:extLst>
                          <a:ext uri="{FF2B5EF4-FFF2-40B4-BE49-F238E27FC236}">
                            <a16:creationId xmlns:a16="http://schemas.microsoft.com/office/drawing/2014/main" id="{1630A662-3524-C372-A213-2DAF1E68799E}"/>
                          </a:ext>
                        </a:extLst>
                      </p:cNvPr>
                      <p:cNvPicPr/>
                      <p:nvPr/>
                    </p:nvPicPr>
                    <p:blipFill>
                      <a:blip r:embed="rId25"/>
                      <a:stretch>
                        <a:fillRect/>
                      </a:stretch>
                    </p:blipFill>
                    <p:spPr>
                      <a:xfrm>
                        <a:off x="1588" y="1588"/>
                        <a:ext cx="1227" cy="1588"/>
                      </a:xfrm>
                      <a:prstGeom prst="rect">
                        <a:avLst/>
                      </a:prstGeom>
                    </p:spPr>
                  </p:pic>
                </p:oleObj>
              </mc:Fallback>
            </mc:AlternateContent>
          </a:graphicData>
        </a:graphic>
      </p:graphicFrame>
      <p:sp>
        <p:nvSpPr>
          <p:cNvPr id="7" name="Text Placeholder 6">
            <a:extLst>
              <a:ext uri="{FF2B5EF4-FFF2-40B4-BE49-F238E27FC236}">
                <a16:creationId xmlns:a16="http://schemas.microsoft.com/office/drawing/2014/main" id="{F492378D-4FD5-B3C3-6F14-258D8080E558}"/>
              </a:ext>
            </a:extLst>
          </p:cNvPr>
          <p:cNvSpPr>
            <a:spLocks noGrp="1"/>
          </p:cNvSpPr>
          <p:nvPr>
            <p:ph type="body" sz="quarter" idx="14"/>
          </p:nvPr>
        </p:nvSpPr>
        <p:spPr>
          <a:xfrm>
            <a:off x="9308592" y="1549400"/>
            <a:ext cx="2551176" cy="4479925"/>
          </a:xfrm>
        </p:spPr>
        <p:txBody>
          <a:bodyPr rIns="137160"/>
          <a:lstStyle/>
          <a:p>
            <a:pPr marL="0" marR="0" lvl="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250" b="1" i="0" u="none" strike="noStrike" kern="1200" cap="none" spc="0" normalizeH="0" baseline="0" noProof="0" dirty="0">
                <a:ln>
                  <a:noFill/>
                </a:ln>
                <a:solidFill>
                  <a:srgbClr val="000000"/>
                </a:solidFill>
                <a:effectLst/>
                <a:uLnTx/>
                <a:uFillTx/>
                <a:latin typeface="Arial"/>
                <a:ea typeface="+mn-ea"/>
                <a:cs typeface="+mn-cs"/>
              </a:rPr>
              <a:t>Observations</a:t>
            </a:r>
          </a:p>
          <a:p>
            <a:pPr>
              <a:spcBef>
                <a:spcPts val="600"/>
              </a:spcBef>
              <a:defRPr/>
            </a:pPr>
            <a:r>
              <a:rPr lang="en-US" sz="1050" b="1" dirty="0">
                <a:solidFill>
                  <a:srgbClr val="000000"/>
                </a:solidFill>
                <a:cs typeface="Arial"/>
              </a:rPr>
              <a:t>Demand side response</a:t>
            </a:r>
            <a:r>
              <a:rPr lang="en-US" sz="1050" dirty="0">
                <a:solidFill>
                  <a:srgbClr val="000000"/>
                </a:solidFill>
                <a:cs typeface="Arial"/>
              </a:rPr>
              <a:t>, enabled by technologies like VPPs and battery + renewables, </a:t>
            </a:r>
            <a:r>
              <a:rPr lang="en-US" sz="1050" b="1" dirty="0">
                <a:solidFill>
                  <a:srgbClr val="000000"/>
                </a:solidFill>
                <a:cs typeface="Arial"/>
              </a:rPr>
              <a:t>can increase investor returns and reduce system and customer costs</a:t>
            </a:r>
            <a:r>
              <a:rPr lang="en-US" sz="1050" dirty="0">
                <a:solidFill>
                  <a:srgbClr val="000000"/>
                </a:solidFill>
                <a:cs typeface="Arial"/>
              </a:rPr>
              <a:t> by providing an alternative to curtailment or generation overbuild</a:t>
            </a:r>
            <a:endParaRPr lang="en-US" sz="1050" b="1" dirty="0">
              <a:solidFill>
                <a:srgbClr val="000000"/>
              </a:solidFill>
              <a:cs typeface="Arial"/>
            </a:endParaRPr>
          </a:p>
          <a:p>
            <a:pPr>
              <a:spcBef>
                <a:spcPts val="600"/>
              </a:spcBef>
              <a:defRPr/>
            </a:pPr>
            <a:r>
              <a:rPr lang="en-US" sz="1050" b="1" dirty="0">
                <a:solidFill>
                  <a:srgbClr val="000000"/>
                </a:solidFill>
                <a:cs typeface="Arial"/>
              </a:rPr>
              <a:t>Avoiding costly Distribution upgrades </a:t>
            </a:r>
            <a:r>
              <a:rPr lang="en-US" sz="1050" dirty="0">
                <a:solidFill>
                  <a:srgbClr val="000000"/>
                </a:solidFill>
                <a:cs typeface="Arial"/>
              </a:rPr>
              <a:t>via</a:t>
            </a:r>
            <a:r>
              <a:rPr lang="en-US" sz="1050" b="1" dirty="0">
                <a:solidFill>
                  <a:srgbClr val="000000"/>
                </a:solidFill>
                <a:cs typeface="Arial"/>
              </a:rPr>
              <a:t> </a:t>
            </a:r>
            <a:r>
              <a:rPr lang="en-US" sz="1050" dirty="0">
                <a:solidFill>
                  <a:srgbClr val="000000"/>
                </a:solidFill>
                <a:cs typeface="Arial"/>
              </a:rPr>
              <a:t>demand response could help offset escalating costs</a:t>
            </a:r>
            <a:endParaRPr lang="en-US" sz="1050" dirty="0">
              <a:solidFill>
                <a:srgbClr val="000000"/>
              </a:solidFill>
            </a:endParaRPr>
          </a:p>
          <a:p>
            <a:pPr marL="180975" marR="0" lvl="0" indent="-180975" algn="l" defTabSz="914354" rtl="0" eaLnBrk="1" fontAlgn="auto" latinLnBrk="0" hangingPunct="1">
              <a:lnSpc>
                <a:spcPct val="100000"/>
              </a:lnSpc>
              <a:spcBef>
                <a:spcPts val="600"/>
              </a:spcBef>
              <a:buClrTx/>
              <a:buSzTx/>
              <a:buFont typeface="Arial" panose="020B0604020202020204" pitchFamily="34" charset="0"/>
              <a:buChar char="•"/>
              <a:tabLst/>
              <a:defRPr/>
            </a:pPr>
            <a:r>
              <a:rPr kumimoji="0" lang="en-US" sz="1050" b="0" i="0" u="none" strike="noStrike" kern="1200" cap="none" spc="0" normalizeH="0" baseline="0" noProof="0" dirty="0">
                <a:ln>
                  <a:noFill/>
                </a:ln>
                <a:solidFill>
                  <a:srgbClr val="000000"/>
                </a:solidFill>
                <a:effectLst/>
                <a:uLnTx/>
                <a:uFillTx/>
                <a:latin typeface="Arial"/>
                <a:ea typeface="+mn-ea"/>
                <a:cs typeface="+mn-cs"/>
              </a:rPr>
              <a:t>VPPs could provide </a:t>
            </a:r>
            <a:r>
              <a:rPr kumimoji="0" lang="en-US" sz="1050" b="1" i="0" u="none" strike="noStrike" kern="1200" cap="none" spc="0" normalizeH="0" baseline="0" noProof="0" dirty="0">
                <a:ln>
                  <a:noFill/>
                </a:ln>
                <a:solidFill>
                  <a:srgbClr val="000000"/>
                </a:solidFill>
                <a:effectLst/>
                <a:uLnTx/>
                <a:uFillTx/>
                <a:latin typeface="Arial"/>
                <a:ea typeface="+mn-ea"/>
                <a:cs typeface="+mn-cs"/>
              </a:rPr>
              <a:t>peak capacity relief at </a:t>
            </a:r>
            <a:r>
              <a:rPr lang="en-US" sz="1050" b="1" dirty="0">
                <a:solidFill>
                  <a:srgbClr val="000000"/>
                </a:solidFill>
                <a:latin typeface="Arial"/>
              </a:rPr>
              <a:t>up to</a:t>
            </a:r>
            <a:r>
              <a:rPr kumimoji="0" lang="en-US" sz="1050" b="1" i="0" u="none" strike="noStrike" kern="1200" cap="none" spc="0" normalizeH="0" baseline="0" noProof="0" dirty="0">
                <a:ln>
                  <a:noFill/>
                </a:ln>
                <a:solidFill>
                  <a:srgbClr val="000000"/>
                </a:solidFill>
                <a:effectLst/>
                <a:uLnTx/>
                <a:uFillTx/>
                <a:latin typeface="Arial"/>
                <a:ea typeface="+mn-ea"/>
                <a:cs typeface="+mn-cs"/>
              </a:rPr>
              <a:t> 40-60% lower cost than new generation</a:t>
            </a:r>
            <a:r>
              <a:rPr kumimoji="0" lang="en-US" sz="1050" b="0" i="0" u="none" strike="noStrike" kern="1200" cap="none" spc="0" normalizeH="0" baseline="0" noProof="0" dirty="0">
                <a:ln>
                  <a:noFill/>
                </a:ln>
                <a:solidFill>
                  <a:srgbClr val="000000"/>
                </a:solidFill>
                <a:effectLst/>
                <a:uLnTx/>
                <a:uFillTx/>
                <a:latin typeface="Arial"/>
                <a:ea typeface="+mn-ea"/>
                <a:cs typeface="+mn-cs"/>
              </a:rPr>
              <a:t>, with deployment in as little as 6 months </a:t>
            </a:r>
          </a:p>
          <a:p>
            <a:pPr marL="180975" marR="0" lvl="0" indent="-180975" algn="l" defTabSz="914354" rtl="0" eaLnBrk="1" fontAlgn="auto" latinLnBrk="0" hangingPunct="1">
              <a:lnSpc>
                <a:spcPct val="100000"/>
              </a:lnSpc>
              <a:spcBef>
                <a:spcPts val="600"/>
              </a:spcBef>
              <a:buClrTx/>
              <a:buSzTx/>
              <a:buFont typeface="Arial" panose="020B0604020202020204" pitchFamily="34" charset="0"/>
              <a:buChar char="•"/>
              <a:tabLst/>
              <a:defRPr/>
            </a:pPr>
            <a:r>
              <a:rPr kumimoji="0" lang="en-US" sz="1050" b="1" i="0" u="none" strike="noStrike" kern="1200" cap="none" spc="0" normalizeH="0" baseline="0" noProof="0" dirty="0">
                <a:ln>
                  <a:noFill/>
                </a:ln>
                <a:solidFill>
                  <a:srgbClr val="000000"/>
                </a:solidFill>
                <a:effectLst/>
                <a:uLnTx/>
                <a:uFillTx/>
                <a:latin typeface="Arial"/>
                <a:ea typeface="+mn-ea"/>
                <a:cs typeface="+mn-cs"/>
              </a:rPr>
              <a:t>Financing sources </a:t>
            </a:r>
            <a:r>
              <a:rPr kumimoji="0" lang="en-US" sz="1050" b="0" i="0" u="none" strike="noStrike" kern="1200" cap="none" spc="0" normalizeH="0" baseline="0" noProof="0" dirty="0">
                <a:ln>
                  <a:noFill/>
                </a:ln>
                <a:solidFill>
                  <a:srgbClr val="000000"/>
                </a:solidFill>
                <a:effectLst/>
                <a:uLnTx/>
                <a:uFillTx/>
                <a:latin typeface="Arial"/>
                <a:ea typeface="+mn-ea"/>
                <a:cs typeface="+mn-cs"/>
              </a:rPr>
              <a:t>for demand response and VPP implementation include </a:t>
            </a:r>
            <a:r>
              <a:rPr lang="en-US" sz="1050" dirty="0">
                <a:solidFill>
                  <a:srgbClr val="000000"/>
                </a:solidFill>
                <a:latin typeface="Arial"/>
              </a:rPr>
              <a:t>policy-enabled </a:t>
            </a:r>
            <a:r>
              <a:rPr kumimoji="0" lang="en-US" sz="1050" b="0" i="0" u="none" strike="noStrike" kern="1200" cap="none" spc="0" normalizeH="0" baseline="0" noProof="0" dirty="0">
                <a:ln>
                  <a:noFill/>
                </a:ln>
                <a:solidFill>
                  <a:srgbClr val="000000"/>
                </a:solidFill>
                <a:effectLst/>
                <a:uLnTx/>
                <a:uFillTx/>
                <a:latin typeface="Arial"/>
                <a:ea typeface="+mn-ea"/>
                <a:cs typeface="+mn-cs"/>
              </a:rPr>
              <a:t>ancillary service market revenues (e</a:t>
            </a:r>
            <a:r>
              <a:rPr lang="en-US" sz="1050" dirty="0" err="1">
                <a:solidFill>
                  <a:srgbClr val="000000"/>
                </a:solidFill>
                <a:latin typeface="Arial"/>
              </a:rPr>
              <a:t>nabled</a:t>
            </a:r>
            <a:r>
              <a:rPr lang="en-US" sz="1050" dirty="0">
                <a:solidFill>
                  <a:srgbClr val="000000"/>
                </a:solidFill>
                <a:latin typeface="Arial"/>
              </a:rPr>
              <a:t> in the U.S. by </a:t>
            </a:r>
            <a:r>
              <a:rPr kumimoji="0" lang="en-US" sz="1050" b="0" i="0" u="none" strike="noStrike" kern="1200" cap="none" spc="0" normalizeH="0" baseline="0" noProof="0" dirty="0">
                <a:ln>
                  <a:noFill/>
                </a:ln>
                <a:solidFill>
                  <a:srgbClr val="000000"/>
                </a:solidFill>
                <a:effectLst/>
                <a:uLnTx/>
                <a:uFillTx/>
                <a:latin typeface="Arial"/>
                <a:ea typeface="+mn-ea"/>
                <a:cs typeface="+mn-cs"/>
              </a:rPr>
              <a:t>FERC 2222), </a:t>
            </a:r>
            <a:r>
              <a:rPr kumimoji="0" lang="en-US" sz="1050" i="0" u="none" strike="noStrike" kern="1200" cap="none" spc="0" normalizeH="0" baseline="0" noProof="0" dirty="0">
                <a:ln>
                  <a:noFill/>
                </a:ln>
                <a:solidFill>
                  <a:srgbClr val="000000"/>
                </a:solidFill>
                <a:effectLst/>
                <a:uLnTx/>
                <a:uFillTx/>
                <a:latin typeface="Arial"/>
                <a:ea typeface="+mn-ea"/>
                <a:cs typeface="+mn-cs"/>
              </a:rPr>
              <a:t>public subsidy </a:t>
            </a:r>
            <a:r>
              <a:rPr kumimoji="0" lang="en-US" sz="1050" b="0" i="0" u="none" strike="noStrike" kern="1200" cap="none" spc="0" normalizeH="0" baseline="0" noProof="0" dirty="0">
                <a:ln>
                  <a:noFill/>
                </a:ln>
                <a:solidFill>
                  <a:srgbClr val="000000"/>
                </a:solidFill>
                <a:effectLst/>
                <a:uLnTx/>
                <a:uFillTx/>
                <a:latin typeface="Arial"/>
                <a:ea typeface="+mn-ea"/>
                <a:cs typeface="+mn-cs"/>
              </a:rPr>
              <a:t>(e.g., via U.S. DOE), and </a:t>
            </a:r>
            <a:r>
              <a:rPr kumimoji="0" lang="en-US" sz="1050" i="0" u="none" strike="noStrike" kern="1200" cap="none" spc="0" normalizeH="0" baseline="0" noProof="0" dirty="0">
                <a:ln>
                  <a:noFill/>
                </a:ln>
                <a:solidFill>
                  <a:srgbClr val="000000"/>
                </a:solidFill>
                <a:effectLst/>
                <a:uLnTx/>
                <a:uFillTx/>
                <a:latin typeface="Arial"/>
                <a:ea typeface="+mn-ea"/>
                <a:cs typeface="+mn-cs"/>
              </a:rPr>
              <a:t>VC/Growth Equity</a:t>
            </a:r>
          </a:p>
        </p:txBody>
      </p:sp>
      <p:sp>
        <p:nvSpPr>
          <p:cNvPr id="4" name="Title 3">
            <a:extLst>
              <a:ext uri="{FF2B5EF4-FFF2-40B4-BE49-F238E27FC236}">
                <a16:creationId xmlns:a16="http://schemas.microsoft.com/office/drawing/2014/main" id="{71A82473-E704-B204-9E99-990522D611A5}"/>
              </a:ext>
            </a:extLst>
          </p:cNvPr>
          <p:cNvSpPr>
            <a:spLocks noGrp="1"/>
          </p:cNvSpPr>
          <p:nvPr>
            <p:ph type="title"/>
          </p:nvPr>
        </p:nvSpPr>
        <p:spPr/>
        <p:txBody>
          <a:bodyPr vert="horz" rIns="91440"/>
          <a:lstStyle/>
          <a:p>
            <a:r>
              <a:rPr lang="en-US" dirty="0"/>
              <a:t>A U.K. program demonstrated system and customer benefits from demand response, particularly driven by blackout avoidance</a:t>
            </a:r>
          </a:p>
        </p:txBody>
      </p:sp>
      <p:sp>
        <p:nvSpPr>
          <p:cNvPr id="6" name="Text Placeholder 5">
            <a:extLst>
              <a:ext uri="{FF2B5EF4-FFF2-40B4-BE49-F238E27FC236}">
                <a16:creationId xmlns:a16="http://schemas.microsoft.com/office/drawing/2014/main" id="{D4A45C90-C3E0-76A6-0DC1-830E38106E7A}"/>
              </a:ext>
            </a:extLst>
          </p:cNvPr>
          <p:cNvSpPr>
            <a:spLocks noGrp="1"/>
          </p:cNvSpPr>
          <p:nvPr>
            <p:ph type="body" sz="quarter" idx="13"/>
          </p:nvPr>
        </p:nvSpPr>
        <p:spPr>
          <a:xfrm>
            <a:off x="329184" y="1498005"/>
            <a:ext cx="8788312" cy="548640"/>
          </a:xfrm>
        </p:spPr>
        <p:txBody>
          <a:bodyPr/>
          <a:lstStyle/>
          <a:p>
            <a:r>
              <a:rPr lang="en-US" sz="1400" dirty="0"/>
              <a:t>Octopus Energy’s Saving Sessions demand flexibility program provided customer benefits of ~ £5M, lifted energy retailer margins by ~£1M, and provided cost-effective insurance against blackout risk</a:t>
            </a:r>
          </a:p>
        </p:txBody>
      </p:sp>
      <p:sp>
        <p:nvSpPr>
          <p:cNvPr id="12" name="Content Placeholder 11">
            <a:extLst>
              <a:ext uri="{FF2B5EF4-FFF2-40B4-BE49-F238E27FC236}">
                <a16:creationId xmlns:a16="http://schemas.microsoft.com/office/drawing/2014/main" id="{6AC2AAE7-3446-0997-1699-8A6DEBCAA8F7}"/>
              </a:ext>
            </a:extLst>
          </p:cNvPr>
          <p:cNvSpPr>
            <a:spLocks noGrp="1"/>
          </p:cNvSpPr>
          <p:nvPr>
            <p:ph sz="quarter" idx="15"/>
          </p:nvPr>
        </p:nvSpPr>
        <p:spPr>
          <a:xfrm>
            <a:off x="334963" y="2132013"/>
            <a:ext cx="8428037" cy="277774"/>
          </a:xfrm>
        </p:spPr>
        <p:txBody>
          <a:bodyPr/>
          <a:lstStyle/>
          <a:p>
            <a:pPr marL="0" indent="0">
              <a:buNone/>
            </a:pPr>
            <a:r>
              <a:rPr lang="en-US" altLang="en-US" sz="1050" dirty="0"/>
              <a:t>Modeled system value (welfare analysis) of Octopus Energy’s demand flexibility program (</a:t>
            </a:r>
            <a:r>
              <a:rPr lang="en-US" sz="1050" dirty="0"/>
              <a:t>GBP ‘000,</a:t>
            </a:r>
            <a:r>
              <a:rPr lang="en-US" altLang="en-US" sz="1050" dirty="0"/>
              <a:t> 2022-2023 pilot results)</a:t>
            </a:r>
            <a:r>
              <a:rPr lang="en-US" altLang="en-US" sz="1050" baseline="30000" dirty="0"/>
              <a:t>1</a:t>
            </a:r>
            <a:endParaRPr lang="en-US" sz="1050" baseline="30000" dirty="0"/>
          </a:p>
        </p:txBody>
      </p:sp>
      <p:cxnSp>
        <p:nvCxnSpPr>
          <p:cNvPr id="17" name="Straight Connector 16">
            <a:extLst>
              <a:ext uri="{FF2B5EF4-FFF2-40B4-BE49-F238E27FC236}">
                <a16:creationId xmlns:a16="http://schemas.microsoft.com/office/drawing/2014/main" id="{5B037A99-026A-765C-CE8C-A49AD9062C75}"/>
              </a:ext>
            </a:extLst>
          </p:cNvPr>
          <p:cNvCxnSpPr/>
          <p:nvPr>
            <p:custDataLst>
              <p:tags r:id="rId2"/>
            </p:custDataLst>
          </p:nvPr>
        </p:nvCxnSpPr>
        <p:spPr bwMode="auto">
          <a:xfrm>
            <a:off x="1524000" y="4681538"/>
            <a:ext cx="365125" cy="0"/>
          </a:xfrm>
          <a:prstGeom prst="line">
            <a:avLst/>
          </a:prstGeom>
          <a:ln w="3175" cap="flat" cmpd="sng" algn="ctr">
            <a:solidFill>
              <a:schemeClr val="tx1"/>
            </a:solidFill>
            <a:prstDash val="lgDash"/>
            <a:miter lim="800000"/>
            <a:headEnd type="none" w="med" len="med"/>
            <a:tailEnd type="none" w="med" len="med"/>
          </a:ln>
          <a:effectLst/>
        </p:spPr>
        <p:style>
          <a:lnRef idx="1">
            <a:schemeClr val="dk1"/>
          </a:lnRef>
          <a:fillRef idx="0">
            <a:schemeClr val="dk1"/>
          </a:fillRef>
          <a:effectRef idx="0">
            <a:schemeClr val="dk1"/>
          </a:effectRef>
          <a:fontRef idx="minor">
            <a:schemeClr val="tx1"/>
          </a:fontRef>
        </p:style>
      </p:cxnSp>
      <p:cxnSp>
        <p:nvCxnSpPr>
          <p:cNvPr id="18" name="Straight Connector 17">
            <a:extLst>
              <a:ext uri="{FF2B5EF4-FFF2-40B4-BE49-F238E27FC236}">
                <a16:creationId xmlns:a16="http://schemas.microsoft.com/office/drawing/2014/main" id="{55DFD0A7-5265-CF69-58A1-8C66ED450572}"/>
              </a:ext>
            </a:extLst>
          </p:cNvPr>
          <p:cNvCxnSpPr/>
          <p:nvPr>
            <p:custDataLst>
              <p:tags r:id="rId3"/>
            </p:custDataLst>
          </p:nvPr>
        </p:nvCxnSpPr>
        <p:spPr bwMode="auto">
          <a:xfrm>
            <a:off x="2347913" y="4471988"/>
            <a:ext cx="366713" cy="0"/>
          </a:xfrm>
          <a:prstGeom prst="line">
            <a:avLst/>
          </a:prstGeom>
          <a:ln w="3175" cap="flat" cmpd="sng" algn="ctr">
            <a:solidFill>
              <a:schemeClr val="tx1"/>
            </a:solidFill>
            <a:prstDash val="lgDash"/>
            <a:miter lim="800000"/>
            <a:headEnd type="none" w="med" len="med"/>
            <a:tailEnd type="none" w="med" len="med"/>
          </a:ln>
          <a:effectLst/>
        </p:spPr>
        <p:style>
          <a:lnRef idx="1">
            <a:schemeClr val="dk1"/>
          </a:lnRef>
          <a:fillRef idx="0">
            <a:schemeClr val="dk1"/>
          </a:fillRef>
          <a:effectRef idx="0">
            <a:schemeClr val="dk1"/>
          </a:effectRef>
          <a:fontRef idx="minor">
            <a:schemeClr val="tx1"/>
          </a:fontRef>
        </p:style>
      </p:cxnSp>
      <p:cxnSp>
        <p:nvCxnSpPr>
          <p:cNvPr id="19" name="Straight Connector 18">
            <a:extLst>
              <a:ext uri="{FF2B5EF4-FFF2-40B4-BE49-F238E27FC236}">
                <a16:creationId xmlns:a16="http://schemas.microsoft.com/office/drawing/2014/main" id="{D66569E6-F700-C0CD-44D9-15E5DC3C9DD0}"/>
              </a:ext>
            </a:extLst>
          </p:cNvPr>
          <p:cNvCxnSpPr/>
          <p:nvPr>
            <p:custDataLst>
              <p:tags r:id="rId4"/>
            </p:custDataLst>
          </p:nvPr>
        </p:nvCxnSpPr>
        <p:spPr bwMode="auto">
          <a:xfrm>
            <a:off x="3173413" y="4427538"/>
            <a:ext cx="365125" cy="0"/>
          </a:xfrm>
          <a:prstGeom prst="line">
            <a:avLst/>
          </a:prstGeom>
          <a:ln w="3175" cap="flat" cmpd="sng" algn="ctr">
            <a:solidFill>
              <a:schemeClr val="tx1"/>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20" name="Straight Connector 19">
            <a:extLst>
              <a:ext uri="{FF2B5EF4-FFF2-40B4-BE49-F238E27FC236}">
                <a16:creationId xmlns:a16="http://schemas.microsoft.com/office/drawing/2014/main" id="{92C244F2-8A49-D89D-1524-822D0E93108E}"/>
              </a:ext>
            </a:extLst>
          </p:cNvPr>
          <p:cNvCxnSpPr/>
          <p:nvPr>
            <p:custDataLst>
              <p:tags r:id="rId5"/>
            </p:custDataLst>
          </p:nvPr>
        </p:nvCxnSpPr>
        <p:spPr bwMode="auto">
          <a:xfrm>
            <a:off x="3997325" y="2946400"/>
            <a:ext cx="365125" cy="0"/>
          </a:xfrm>
          <a:prstGeom prst="line">
            <a:avLst/>
          </a:prstGeom>
          <a:ln w="3175" cap="flat" cmpd="sng" algn="ctr">
            <a:solidFill>
              <a:schemeClr val="tx1"/>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97" name="Straight Connector 96">
            <a:extLst>
              <a:ext uri="{FF2B5EF4-FFF2-40B4-BE49-F238E27FC236}">
                <a16:creationId xmlns:a16="http://schemas.microsoft.com/office/drawing/2014/main" id="{BC5CB60A-CCAC-527B-8ECC-B0C5A8E501B1}"/>
              </a:ext>
            </a:extLst>
          </p:cNvPr>
          <p:cNvCxnSpPr/>
          <p:nvPr>
            <p:custDataLst>
              <p:tags r:id="rId6"/>
            </p:custDataLst>
          </p:nvPr>
        </p:nvCxnSpPr>
        <p:spPr bwMode="auto">
          <a:xfrm>
            <a:off x="6470650" y="4478338"/>
            <a:ext cx="365125" cy="0"/>
          </a:xfrm>
          <a:prstGeom prst="line">
            <a:avLst/>
          </a:prstGeom>
          <a:ln w="3175" cap="flat" cmpd="sng" algn="ctr">
            <a:solidFill>
              <a:schemeClr val="tx1"/>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03" name="Straight Connector 102">
            <a:extLst>
              <a:ext uri="{FF2B5EF4-FFF2-40B4-BE49-F238E27FC236}">
                <a16:creationId xmlns:a16="http://schemas.microsoft.com/office/drawing/2014/main" id="{B558A8F7-C749-CA1E-B5AC-61C3ABFE8DC6}"/>
              </a:ext>
            </a:extLst>
          </p:cNvPr>
          <p:cNvCxnSpPr/>
          <p:nvPr>
            <p:custDataLst>
              <p:tags r:id="rId7"/>
            </p:custDataLst>
          </p:nvPr>
        </p:nvCxnSpPr>
        <p:spPr bwMode="auto">
          <a:xfrm>
            <a:off x="7294563" y="4803775"/>
            <a:ext cx="366713" cy="0"/>
          </a:xfrm>
          <a:prstGeom prst="line">
            <a:avLst/>
          </a:prstGeom>
          <a:ln w="3175" cap="flat" cmpd="sng" algn="ctr">
            <a:solidFill>
              <a:schemeClr val="tx1"/>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graphicFrame>
        <p:nvGraphicFramePr>
          <p:cNvPr id="25" name="Chart 24">
            <a:extLst>
              <a:ext uri="{FF2B5EF4-FFF2-40B4-BE49-F238E27FC236}">
                <a16:creationId xmlns:a16="http://schemas.microsoft.com/office/drawing/2014/main" id="{0590C407-684A-A152-0F3E-FFF50863E9C7}"/>
              </a:ext>
            </a:extLst>
          </p:cNvPr>
          <p:cNvGraphicFramePr/>
          <p:nvPr>
            <p:custDataLst>
              <p:tags r:id="rId8"/>
            </p:custDataLst>
            <p:extLst>
              <p:ext uri="{D42A27DB-BD31-4B8C-83A1-F6EECF244321}">
                <p14:modId xmlns:p14="http://schemas.microsoft.com/office/powerpoint/2010/main" val="4013591885"/>
              </p:ext>
            </p:extLst>
          </p:nvPr>
        </p:nvGraphicFramePr>
        <p:xfrm>
          <a:off x="301625" y="2478088"/>
          <a:ext cx="8083550" cy="3155950"/>
        </p:xfrm>
        <a:graphic>
          <a:graphicData uri="http://schemas.openxmlformats.org/drawingml/2006/chart">
            <c:chart xmlns:c="http://schemas.openxmlformats.org/drawingml/2006/chart" xmlns:r="http://schemas.openxmlformats.org/officeDocument/2006/relationships" r:id="rId26"/>
          </a:graphicData>
        </a:graphic>
      </p:graphicFrame>
      <p:sp>
        <p:nvSpPr>
          <p:cNvPr id="28" name="Rectangle 48">
            <a:extLst>
              <a:ext uri="{FF2B5EF4-FFF2-40B4-BE49-F238E27FC236}">
                <a16:creationId xmlns:a16="http://schemas.microsoft.com/office/drawing/2014/main" id="{90665C85-0AC6-CFB3-9B46-CD74944174B0}"/>
              </a:ext>
            </a:extLst>
          </p:cNvPr>
          <p:cNvSpPr>
            <a:spLocks/>
          </p:cNvSpPr>
          <p:nvPr>
            <p:custDataLst>
              <p:tags r:id="rId9"/>
            </p:custDataLst>
          </p:nvPr>
        </p:nvSpPr>
        <p:spPr bwMode="auto">
          <a:xfrm>
            <a:off x="1012825" y="5451475"/>
            <a:ext cx="561975" cy="304800"/>
          </a:xfrm>
          <a:prstGeom prst="rect">
            <a:avLst/>
          </a:prstGeom>
          <a:noFill/>
          <a:ln w="12700" cap="flat" cmpd="sng" algn="ctr">
            <a:noFill/>
            <a:prstDash val="solid"/>
            <a:miter lim="800000"/>
            <a:headEnd type="none" w="med" len="med"/>
            <a:tailEnd type="none" w="med" len="me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vert="horz" wrap="square" lIns="0" tIns="0" rIns="0" bIns="0" numCol="1" spcCol="0" rtlCol="0" anchor="t" anchorCtr="0">
            <a:noAutofit/>
          </a:bodyPr>
          <a:lstStyle/>
          <a:p>
            <a:pPr algn="ctr">
              <a:spcBef>
                <a:spcPct val="0"/>
              </a:spcBef>
              <a:spcAft>
                <a:spcPct val="0"/>
              </a:spcAft>
            </a:pPr>
            <a:fld id="{2D1A4A31-5A3D-4599-8EDF-0BF325DFCA9D}" type="datetime'''''Cu''''s''t''''''''''om''''e''r ''B''''''''e''nef''it'''">
              <a:rPr lang="en-US" altLang="en-US" sz="1000" smtClean="0">
                <a:solidFill>
                  <a:schemeClr val="tx1"/>
                </a:solidFill>
              </a:rPr>
              <a:pPr algn="ctr">
                <a:spcBef>
                  <a:spcPct val="0"/>
                </a:spcBef>
                <a:spcAft>
                  <a:spcPct val="0"/>
                </a:spcAft>
              </a:pPr>
              <a:t>Customer Benefit</a:t>
            </a:fld>
            <a:endParaRPr lang="en-US" sz="1000">
              <a:solidFill>
                <a:schemeClr val="tx1"/>
              </a:solidFill>
            </a:endParaRPr>
          </a:p>
        </p:txBody>
      </p:sp>
      <p:sp>
        <p:nvSpPr>
          <p:cNvPr id="29" name="Rectangle 48">
            <a:extLst>
              <a:ext uri="{FF2B5EF4-FFF2-40B4-BE49-F238E27FC236}">
                <a16:creationId xmlns:a16="http://schemas.microsoft.com/office/drawing/2014/main" id="{A427F597-E32C-BB44-1644-A4323FA6E000}"/>
              </a:ext>
            </a:extLst>
          </p:cNvPr>
          <p:cNvSpPr>
            <a:spLocks/>
          </p:cNvSpPr>
          <p:nvPr>
            <p:custDataLst>
              <p:tags r:id="rId10"/>
            </p:custDataLst>
          </p:nvPr>
        </p:nvSpPr>
        <p:spPr bwMode="auto">
          <a:xfrm>
            <a:off x="1893888" y="5451475"/>
            <a:ext cx="449263" cy="457200"/>
          </a:xfrm>
          <a:prstGeom prst="rect">
            <a:avLst/>
          </a:prstGeom>
          <a:noFill/>
          <a:ln w="12700" cap="flat" cmpd="sng" algn="ctr">
            <a:noFill/>
            <a:prstDash val="solid"/>
            <a:miter lim="800000"/>
            <a:headEnd type="none" w="med" len="med"/>
            <a:tailEnd type="none" w="med" len="me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vert="horz" wrap="square" lIns="0" tIns="0" rIns="0" bIns="0" numCol="1" spcCol="0" rtlCol="0" anchor="t" anchorCtr="0">
            <a:noAutofit/>
          </a:bodyPr>
          <a:lstStyle/>
          <a:p>
            <a:pPr algn="ctr">
              <a:spcBef>
                <a:spcPct val="0"/>
              </a:spcBef>
              <a:spcAft>
                <a:spcPct val="0"/>
              </a:spcAft>
            </a:pPr>
            <a:fld id="{6F2CF2DC-C050-4C98-9C9A-76898BCC5AE3}" type="datetime'En''''e''rg''y ''''''R''''etail''''''er'''''''' ''''Benefit'''">
              <a:rPr lang="en-US" altLang="en-US" sz="1000" smtClean="0">
                <a:solidFill>
                  <a:schemeClr val="tx1"/>
                </a:solidFill>
              </a:rPr>
              <a:pPr algn="ctr">
                <a:spcBef>
                  <a:spcPct val="0"/>
                </a:spcBef>
                <a:spcAft>
                  <a:spcPct val="0"/>
                </a:spcAft>
              </a:pPr>
              <a:t>Energy Retailer Benefit</a:t>
            </a:fld>
            <a:endParaRPr lang="en-US" sz="1000" dirty="0">
              <a:solidFill>
                <a:schemeClr val="tx1"/>
              </a:solidFill>
            </a:endParaRPr>
          </a:p>
        </p:txBody>
      </p:sp>
      <p:sp>
        <p:nvSpPr>
          <p:cNvPr id="30" name="Rectangle 48">
            <a:extLst>
              <a:ext uri="{FF2B5EF4-FFF2-40B4-BE49-F238E27FC236}">
                <a16:creationId xmlns:a16="http://schemas.microsoft.com/office/drawing/2014/main" id="{39601FF2-5C18-3DEB-350D-D6ED691EA2BA}"/>
              </a:ext>
            </a:extLst>
          </p:cNvPr>
          <p:cNvSpPr>
            <a:spLocks/>
          </p:cNvSpPr>
          <p:nvPr>
            <p:custDataLst>
              <p:tags r:id="rId11"/>
            </p:custDataLst>
          </p:nvPr>
        </p:nvSpPr>
        <p:spPr bwMode="auto">
          <a:xfrm>
            <a:off x="2632075" y="5451475"/>
            <a:ext cx="622300" cy="457200"/>
          </a:xfrm>
          <a:prstGeom prst="rect">
            <a:avLst/>
          </a:prstGeom>
          <a:noFill/>
          <a:ln w="12700" cap="flat" cmpd="sng" algn="ctr">
            <a:noFill/>
            <a:prstDash val="solid"/>
            <a:miter lim="800000"/>
            <a:headEnd type="none" w="med" len="med"/>
            <a:tailEnd type="none" w="med" len="me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vert="horz" wrap="square" lIns="0" tIns="0" rIns="0" bIns="0" numCol="1" spcCol="0" rtlCol="0" anchor="t" anchorCtr="0">
            <a:noAutofit/>
          </a:bodyPr>
          <a:lstStyle/>
          <a:p>
            <a:pPr algn="ctr">
              <a:spcBef>
                <a:spcPct val="0"/>
              </a:spcBef>
              <a:spcAft>
                <a:spcPct val="0"/>
              </a:spcAft>
            </a:pPr>
            <a:fld id="{E52ED01D-357F-49A2-B51D-8EBA64D009D4}" type="datetime'CO2'''' A''''''b''a''''t''''e''m''''ent'' V''''a''lu''e'''''">
              <a:rPr lang="en-US" altLang="en-US" sz="1000" smtClean="0">
                <a:solidFill>
                  <a:schemeClr val="tx1"/>
                </a:solidFill>
              </a:rPr>
              <a:pPr algn="ctr">
                <a:spcBef>
                  <a:spcPct val="0"/>
                </a:spcBef>
                <a:spcAft>
                  <a:spcPct val="0"/>
                </a:spcAft>
              </a:pPr>
              <a:t>CO2 Abatement Value</a:t>
            </a:fld>
            <a:endParaRPr lang="en-US" sz="1000">
              <a:solidFill>
                <a:schemeClr val="tx1"/>
              </a:solidFill>
            </a:endParaRPr>
          </a:p>
        </p:txBody>
      </p:sp>
      <p:sp>
        <p:nvSpPr>
          <p:cNvPr id="31" name="Rectangle 48">
            <a:extLst>
              <a:ext uri="{FF2B5EF4-FFF2-40B4-BE49-F238E27FC236}">
                <a16:creationId xmlns:a16="http://schemas.microsoft.com/office/drawing/2014/main" id="{C6AA72E3-1768-3961-8DC4-FBD9293563F6}"/>
              </a:ext>
            </a:extLst>
          </p:cNvPr>
          <p:cNvSpPr>
            <a:spLocks/>
          </p:cNvSpPr>
          <p:nvPr>
            <p:custDataLst>
              <p:tags r:id="rId12"/>
            </p:custDataLst>
          </p:nvPr>
        </p:nvSpPr>
        <p:spPr bwMode="auto">
          <a:xfrm>
            <a:off x="3392488" y="5451475"/>
            <a:ext cx="749300" cy="457200"/>
          </a:xfrm>
          <a:prstGeom prst="rect">
            <a:avLst/>
          </a:prstGeom>
          <a:noFill/>
          <a:ln w="12700" cap="flat" cmpd="sng" algn="ctr">
            <a:noFill/>
            <a:prstDash val="solid"/>
            <a:miter lim="800000"/>
            <a:headEnd type="none" w="med" len="med"/>
            <a:tailEnd type="none" w="med" len="me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vert="horz" wrap="square" lIns="0" tIns="0" rIns="0" bIns="0" numCol="1" spcCol="0" rtlCol="0" anchor="t" anchorCtr="0">
            <a:noAutofit/>
          </a:bodyPr>
          <a:lstStyle/>
          <a:p>
            <a:pPr algn="ctr">
              <a:spcBef>
                <a:spcPct val="0"/>
              </a:spcBef>
              <a:spcAft>
                <a:spcPct val="0"/>
              </a:spcAft>
            </a:pPr>
            <a:fld id="{B10AABF1-751F-4E41-9F2C-6716B2627973}" type="datetime'Avo''''ide''''''''d'''' ''Out''a''''''ge V''alue (''V''oLL)'">
              <a:rPr lang="en-US" altLang="en-US" sz="1000" smtClean="0">
                <a:solidFill>
                  <a:schemeClr val="tx1"/>
                </a:solidFill>
              </a:rPr>
              <a:pPr algn="ctr">
                <a:spcBef>
                  <a:spcPct val="0"/>
                </a:spcBef>
                <a:spcAft>
                  <a:spcPct val="0"/>
                </a:spcAft>
              </a:pPr>
              <a:t>Avoided Outage Value (VoLL)</a:t>
            </a:fld>
            <a:endParaRPr lang="en-US" sz="1000">
              <a:solidFill>
                <a:schemeClr val="tx1"/>
              </a:solidFill>
            </a:endParaRPr>
          </a:p>
        </p:txBody>
      </p:sp>
      <p:sp>
        <p:nvSpPr>
          <p:cNvPr id="70" name="Rectangle 48">
            <a:extLst>
              <a:ext uri="{FF2B5EF4-FFF2-40B4-BE49-F238E27FC236}">
                <a16:creationId xmlns:a16="http://schemas.microsoft.com/office/drawing/2014/main" id="{00555D8D-CB4E-6130-56BA-D96C01A7C057}"/>
              </a:ext>
            </a:extLst>
          </p:cNvPr>
          <p:cNvSpPr>
            <a:spLocks/>
          </p:cNvSpPr>
          <p:nvPr>
            <p:custDataLst>
              <p:tags r:id="rId13"/>
            </p:custDataLst>
          </p:nvPr>
        </p:nvSpPr>
        <p:spPr bwMode="auto">
          <a:xfrm>
            <a:off x="4230688" y="5451475"/>
            <a:ext cx="720725" cy="304800"/>
          </a:xfrm>
          <a:prstGeom prst="rect">
            <a:avLst/>
          </a:prstGeom>
          <a:noFill/>
          <a:ln w="12700" cap="flat" cmpd="sng" algn="ctr">
            <a:noFill/>
            <a:prstDash val="solid"/>
            <a:miter lim="800000"/>
            <a:headEnd type="none" w="med" len="med"/>
            <a:tailEnd type="none" w="med" len="me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vert="horz" wrap="square" lIns="0" tIns="0" rIns="0" bIns="0" numCol="1" spcCol="0" rtlCol="0" anchor="t" anchorCtr="0">
            <a:noAutofit/>
          </a:bodyPr>
          <a:lstStyle/>
          <a:p>
            <a:pPr algn="ctr">
              <a:spcBef>
                <a:spcPct val="0"/>
              </a:spcBef>
              <a:spcAft>
                <a:spcPct val="0"/>
              </a:spcAft>
            </a:pPr>
            <a:fld id="{B78CC51C-AEC6-43FF-A17B-FC765DC6EF72}" type="datetime'''''''''Total Ben''ef''i''''''''t ''(incl.'' ''V''''o''L''L)'">
              <a:rPr lang="en-US" altLang="en-US" sz="1000" smtClean="0">
                <a:solidFill>
                  <a:schemeClr val="tx1"/>
                </a:solidFill>
              </a:rPr>
              <a:pPr algn="ctr">
                <a:spcBef>
                  <a:spcPct val="0"/>
                </a:spcBef>
                <a:spcAft>
                  <a:spcPct val="0"/>
                </a:spcAft>
              </a:pPr>
              <a:t>Total Benefit (incl. VoLL)</a:t>
            </a:fld>
            <a:endParaRPr lang="en-US" sz="1000">
              <a:solidFill>
                <a:schemeClr val="tx1"/>
              </a:solidFill>
            </a:endParaRPr>
          </a:p>
        </p:txBody>
      </p:sp>
      <p:sp>
        <p:nvSpPr>
          <p:cNvPr id="84" name="Rectangle 48">
            <a:extLst>
              <a:ext uri="{FF2B5EF4-FFF2-40B4-BE49-F238E27FC236}">
                <a16:creationId xmlns:a16="http://schemas.microsoft.com/office/drawing/2014/main" id="{510D98F2-D67D-DE43-2DCC-462209AA1B77}"/>
              </a:ext>
            </a:extLst>
          </p:cNvPr>
          <p:cNvSpPr>
            <a:spLocks/>
          </p:cNvSpPr>
          <p:nvPr>
            <p:custDataLst>
              <p:tags r:id="rId14"/>
            </p:custDataLst>
          </p:nvPr>
        </p:nvSpPr>
        <p:spPr bwMode="auto">
          <a:xfrm>
            <a:off x="5843588" y="5451475"/>
            <a:ext cx="793750" cy="152400"/>
          </a:xfrm>
          <a:prstGeom prst="rect">
            <a:avLst/>
          </a:prstGeom>
          <a:noFill/>
          <a:ln w="12700" cap="flat" cmpd="sng" algn="ctr">
            <a:noFill/>
            <a:prstDash val="solid"/>
            <a:miter lim="800000"/>
            <a:headEnd type="none" w="med" len="med"/>
            <a:tailEnd type="none" w="med" len="me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t" anchorCtr="0">
            <a:noAutofit/>
          </a:bodyPr>
          <a:lstStyle/>
          <a:p>
            <a:pPr algn="ctr">
              <a:spcBef>
                <a:spcPct val="0"/>
              </a:spcBef>
              <a:spcAft>
                <a:spcPct val="0"/>
              </a:spcAft>
            </a:pPr>
            <a:fld id="{94DCA1D5-A3CC-4D83-A4BF-6D3791A14774}" type="datetime'''Pr''''''''''o''''g''''ra''m'''''''''' ''C''''''o''''s''''t'">
              <a:rPr lang="en-US" altLang="en-US" sz="1000" smtClean="0">
                <a:solidFill>
                  <a:schemeClr val="tx1"/>
                </a:solidFill>
              </a:rPr>
              <a:pPr algn="ctr">
                <a:spcBef>
                  <a:spcPct val="0"/>
                </a:spcBef>
                <a:spcAft>
                  <a:spcPct val="0"/>
                </a:spcAft>
              </a:pPr>
              <a:t>Program Cost</a:t>
            </a:fld>
            <a:endParaRPr lang="en-US" sz="1000">
              <a:solidFill>
                <a:schemeClr val="tx1"/>
              </a:solidFill>
            </a:endParaRPr>
          </a:p>
        </p:txBody>
      </p:sp>
      <p:sp>
        <p:nvSpPr>
          <p:cNvPr id="93" name="Rectangle 48">
            <a:extLst>
              <a:ext uri="{FF2B5EF4-FFF2-40B4-BE49-F238E27FC236}">
                <a16:creationId xmlns:a16="http://schemas.microsoft.com/office/drawing/2014/main" id="{CDEFD138-B6C4-A3C2-1902-5BF1F19107E2}"/>
              </a:ext>
            </a:extLst>
          </p:cNvPr>
          <p:cNvSpPr>
            <a:spLocks/>
          </p:cNvSpPr>
          <p:nvPr>
            <p:custDataLst>
              <p:tags r:id="rId15"/>
            </p:custDataLst>
          </p:nvPr>
        </p:nvSpPr>
        <p:spPr bwMode="auto">
          <a:xfrm>
            <a:off x="6781800" y="5451475"/>
            <a:ext cx="566738" cy="457200"/>
          </a:xfrm>
          <a:prstGeom prst="rect">
            <a:avLst/>
          </a:prstGeom>
          <a:noFill/>
          <a:ln w="12700" cap="flat" cmpd="sng" algn="ctr">
            <a:noFill/>
            <a:prstDash val="solid"/>
            <a:miter lim="800000"/>
            <a:headEnd type="none" w="med" len="med"/>
            <a:tailEnd type="none" w="med" len="me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vert="horz" wrap="square" lIns="0" tIns="0" rIns="0" bIns="0" numCol="1" spcCol="0" rtlCol="0" anchor="t" anchorCtr="0">
            <a:noAutofit/>
          </a:bodyPr>
          <a:lstStyle/>
          <a:p>
            <a:pPr algn="ctr">
              <a:spcBef>
                <a:spcPct val="0"/>
              </a:spcBef>
              <a:spcAft>
                <a:spcPct val="0"/>
              </a:spcAft>
            </a:pPr>
            <a:fld id="{434D6732-5311-457A-8AF8-1B61AD2D9899}" type="datetime'Avo''''id''ed B''alan''c''''i''''n''''''''g ''C''os''''t''s'''">
              <a:rPr lang="en-US" altLang="en-US" sz="1000" smtClean="0">
                <a:solidFill>
                  <a:schemeClr val="tx1"/>
                </a:solidFill>
              </a:rPr>
              <a:pPr algn="ctr">
                <a:spcBef>
                  <a:spcPct val="0"/>
                </a:spcBef>
                <a:spcAft>
                  <a:spcPct val="0"/>
                </a:spcAft>
              </a:pPr>
              <a:t>Avoided Balancing Costs</a:t>
            </a:fld>
            <a:endParaRPr lang="en-US" sz="1000">
              <a:solidFill>
                <a:schemeClr val="tx1"/>
              </a:solidFill>
            </a:endParaRPr>
          </a:p>
        </p:txBody>
      </p:sp>
      <p:sp>
        <p:nvSpPr>
          <p:cNvPr id="99" name="Rectangle 48">
            <a:extLst>
              <a:ext uri="{FF2B5EF4-FFF2-40B4-BE49-F238E27FC236}">
                <a16:creationId xmlns:a16="http://schemas.microsoft.com/office/drawing/2014/main" id="{CAAC61F8-F3EE-5EBE-5204-93EA115B93A1}"/>
              </a:ext>
            </a:extLst>
          </p:cNvPr>
          <p:cNvSpPr>
            <a:spLocks/>
          </p:cNvSpPr>
          <p:nvPr>
            <p:custDataLst>
              <p:tags r:id="rId16"/>
            </p:custDataLst>
          </p:nvPr>
        </p:nvSpPr>
        <p:spPr bwMode="auto">
          <a:xfrm>
            <a:off x="7518400" y="5451475"/>
            <a:ext cx="742950" cy="304800"/>
          </a:xfrm>
          <a:prstGeom prst="rect">
            <a:avLst/>
          </a:prstGeom>
          <a:noFill/>
          <a:ln w="12700" cap="flat" cmpd="sng" algn="ctr">
            <a:noFill/>
            <a:prstDash val="solid"/>
            <a:miter lim="800000"/>
            <a:headEnd type="none" w="med" len="med"/>
            <a:tailEnd type="none" w="med" len="me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vert="horz" wrap="square" lIns="0" tIns="0" rIns="0" bIns="0" numCol="1" spcCol="0" rtlCol="0" anchor="t" anchorCtr="0">
            <a:noAutofit/>
          </a:bodyPr>
          <a:lstStyle/>
          <a:p>
            <a:pPr algn="ctr">
              <a:spcBef>
                <a:spcPct val="0"/>
              </a:spcBef>
              <a:spcAft>
                <a:spcPct val="0"/>
              </a:spcAft>
            </a:pPr>
            <a:fld id="{D1D43BA3-44AF-4B9D-AE86-CC7BBA370C45}" type="datetime'N''''''et Ope''''''r''ato''''''''r ''''''''C''o''''''''s''t'''">
              <a:rPr lang="en-US" altLang="en-US" sz="1000" smtClean="0">
                <a:solidFill>
                  <a:schemeClr val="tx1"/>
                </a:solidFill>
              </a:rPr>
              <a:pPr algn="ctr">
                <a:spcBef>
                  <a:spcPct val="0"/>
                </a:spcBef>
                <a:spcAft>
                  <a:spcPct val="0"/>
                </a:spcAft>
              </a:pPr>
              <a:t>Net Operator Cost</a:t>
            </a:fld>
            <a:endParaRPr lang="en-US" sz="1000">
              <a:solidFill>
                <a:schemeClr val="tx1"/>
              </a:solidFill>
            </a:endParaRPr>
          </a:p>
        </p:txBody>
      </p:sp>
      <p:sp>
        <p:nvSpPr>
          <p:cNvPr id="118" name="Text Placeholder 10">
            <a:extLst>
              <a:ext uri="{FF2B5EF4-FFF2-40B4-BE49-F238E27FC236}">
                <a16:creationId xmlns:a16="http://schemas.microsoft.com/office/drawing/2014/main" id="{6657F280-9255-E762-B1E8-2754D8C147E3}"/>
              </a:ext>
            </a:extLst>
          </p:cNvPr>
          <p:cNvSpPr txBox="1">
            <a:spLocks/>
          </p:cNvSpPr>
          <p:nvPr>
            <p:custDataLst>
              <p:tags r:id="rId17"/>
            </p:custDataLst>
          </p:nvPr>
        </p:nvSpPr>
        <p:spPr bwMode="gray">
          <a:xfrm>
            <a:off x="6886575" y="4829175"/>
            <a:ext cx="357188"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t">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A8651510-5F1D-454D-A273-1D315386050B}" type="datetime'''''''''''''''''''''-''''2''''''''''''1''''''6''''''''''''''5'">
              <a:rPr lang="en-US" altLang="en-US" sz="1000" smtClean="0"/>
              <a:pPr marL="0" indent="0" algn="ctr">
                <a:spcBef>
                  <a:spcPct val="0"/>
                </a:spcBef>
                <a:spcAft>
                  <a:spcPct val="0"/>
                </a:spcAft>
                <a:buNone/>
              </a:pPr>
              <a:t>-2165</a:t>
            </a:fld>
            <a:endParaRPr lang="en-US" sz="1000" dirty="0"/>
          </a:p>
        </p:txBody>
      </p:sp>
      <p:sp>
        <p:nvSpPr>
          <p:cNvPr id="35" name="Rectangle 6">
            <a:extLst>
              <a:ext uri="{FF2B5EF4-FFF2-40B4-BE49-F238E27FC236}">
                <a16:creationId xmlns:a16="http://schemas.microsoft.com/office/drawing/2014/main" id="{1713AD0B-C9B4-260B-0485-B92C144ED582}"/>
              </a:ext>
            </a:extLst>
          </p:cNvPr>
          <p:cNvSpPr>
            <a:spLocks/>
          </p:cNvSpPr>
          <p:nvPr>
            <p:custDataLst>
              <p:tags r:id="rId18"/>
            </p:custDataLst>
          </p:nvPr>
        </p:nvSpPr>
        <p:spPr bwMode="auto">
          <a:xfrm>
            <a:off x="438150" y="2403475"/>
            <a:ext cx="179388" cy="133350"/>
          </a:xfrm>
          <a:prstGeom prst="rect">
            <a:avLst/>
          </a:prstGeom>
          <a:solidFill>
            <a:srgbClr val="9DB1CF"/>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a:extLst>
              <a:ext uri="{FF2B5EF4-FFF2-40B4-BE49-F238E27FC236}">
                <a16:creationId xmlns:a16="http://schemas.microsoft.com/office/drawing/2014/main" id="{E4D2BADE-CCFD-7542-2402-FAF9A7365A94}"/>
              </a:ext>
            </a:extLst>
          </p:cNvPr>
          <p:cNvSpPr/>
          <p:nvPr>
            <p:custDataLst>
              <p:tags r:id="rId19"/>
            </p:custDataLst>
          </p:nvPr>
        </p:nvSpPr>
        <p:spPr bwMode="auto">
          <a:xfrm>
            <a:off x="1162050" y="2403475"/>
            <a:ext cx="179388" cy="133350"/>
          </a:xfrm>
          <a:prstGeom prst="rect">
            <a:avLst/>
          </a:prstGeom>
          <a:solidFill>
            <a:srgbClr val="4C6C9C"/>
          </a:solidFill>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dirty="0" err="1">
              <a:solidFill>
                <a:schemeClr val="tx1"/>
              </a:solidFill>
            </a:endParaRPr>
          </a:p>
        </p:txBody>
      </p:sp>
      <p:sp>
        <p:nvSpPr>
          <p:cNvPr id="38" name="Rectangle 1">
            <a:extLst>
              <a:ext uri="{FF2B5EF4-FFF2-40B4-BE49-F238E27FC236}">
                <a16:creationId xmlns:a16="http://schemas.microsoft.com/office/drawing/2014/main" id="{69D2425C-76DC-7BBC-3765-B24E1A6853C9}"/>
              </a:ext>
            </a:extLst>
          </p:cNvPr>
          <p:cNvSpPr>
            <a:spLocks/>
          </p:cNvSpPr>
          <p:nvPr>
            <p:custDataLst>
              <p:tags r:id="rId20"/>
            </p:custDataLst>
          </p:nvPr>
        </p:nvSpPr>
        <p:spPr bwMode="auto">
          <a:xfrm>
            <a:off x="668339" y="2398713"/>
            <a:ext cx="392113" cy="152400"/>
          </a:xfrm>
          <a:prstGeom prst="rect">
            <a:avLst/>
          </a:prstGeom>
          <a:noFill/>
          <a:ln w="12700" cap="flat" cmpd="sng" algn="ctr">
            <a:noFill/>
            <a:prstDash val="solid"/>
            <a:miter lim="800000"/>
            <a:headEnd type="none" w="med" len="med"/>
            <a:tailEnd type="none" w="med" len="me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spcBef>
                <a:spcPct val="0"/>
              </a:spcBef>
              <a:spcAft>
                <a:spcPct val="0"/>
              </a:spcAft>
            </a:pPr>
            <a:fld id="{8B5BB271-01A7-4A89-930C-0EFA45922C76}" type="datetime'''''''''Be''''''n''''''e''f''''it'''">
              <a:rPr lang="en-US" altLang="en-US" sz="1000" smtClean="0">
                <a:solidFill>
                  <a:schemeClr val="tx1"/>
                </a:solidFill>
              </a:rPr>
              <a:pPr>
                <a:spcBef>
                  <a:spcPct val="0"/>
                </a:spcBef>
                <a:spcAft>
                  <a:spcPct val="0"/>
                </a:spcAft>
              </a:pPr>
              <a:t>Benefit</a:t>
            </a:fld>
            <a:endParaRPr lang="en-US" sz="1000">
              <a:solidFill>
                <a:schemeClr val="tx1"/>
              </a:solidFill>
            </a:endParaRPr>
          </a:p>
        </p:txBody>
      </p:sp>
      <p:sp>
        <p:nvSpPr>
          <p:cNvPr id="77" name="Rectangle 1">
            <a:extLst>
              <a:ext uri="{FF2B5EF4-FFF2-40B4-BE49-F238E27FC236}">
                <a16:creationId xmlns:a16="http://schemas.microsoft.com/office/drawing/2014/main" id="{94D6A8A0-1913-1489-C70E-4A33C479A335}"/>
              </a:ext>
            </a:extLst>
          </p:cNvPr>
          <p:cNvSpPr>
            <a:spLocks/>
          </p:cNvSpPr>
          <p:nvPr>
            <p:custDataLst>
              <p:tags r:id="rId21"/>
            </p:custDataLst>
          </p:nvPr>
        </p:nvSpPr>
        <p:spPr bwMode="auto">
          <a:xfrm>
            <a:off x="1392238" y="2398713"/>
            <a:ext cx="344488" cy="152400"/>
          </a:xfrm>
          <a:prstGeom prst="rect">
            <a:avLst/>
          </a:prstGeom>
          <a:noFill/>
          <a:ln w="12700" cap="flat" cmpd="sng" algn="ctr">
            <a:noFill/>
            <a:prstDash val="solid"/>
            <a:miter lim="800000"/>
            <a:headEnd type="none" w="med" len="med"/>
            <a:tailEnd type="none" w="med" len="me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spcBef>
                <a:spcPct val="0"/>
              </a:spcBef>
              <a:spcAft>
                <a:spcPct val="0"/>
              </a:spcAft>
            </a:pPr>
            <a:fld id="{94E24504-A1E2-4697-8D94-1A220D518B52}" type="datetime'''''''T''''o''''''''t''a''''''''''''''''l''''''''''''''''s'''">
              <a:rPr lang="en-US" altLang="en-US" sz="1000" smtClean="0">
                <a:solidFill>
                  <a:schemeClr val="tx1"/>
                </a:solidFill>
              </a:rPr>
              <a:pPr/>
              <a:t>Totals</a:t>
            </a:fld>
            <a:endParaRPr lang="en-US" sz="1000">
              <a:solidFill>
                <a:schemeClr val="tx1"/>
              </a:solidFill>
            </a:endParaRPr>
          </a:p>
        </p:txBody>
      </p:sp>
      <p:sp>
        <p:nvSpPr>
          <p:cNvPr id="33" name="Speech Bubble: Rectangle 1">
            <a:extLst>
              <a:ext uri="{FF2B5EF4-FFF2-40B4-BE49-F238E27FC236}">
                <a16:creationId xmlns:a16="http://schemas.microsoft.com/office/drawing/2014/main" id="{AF217FF8-8331-8834-4FE8-134473A5226A}"/>
              </a:ext>
            </a:extLst>
          </p:cNvPr>
          <p:cNvSpPr/>
          <p:nvPr/>
        </p:nvSpPr>
        <p:spPr bwMode="gray">
          <a:xfrm>
            <a:off x="997633" y="2997200"/>
            <a:ext cx="2256742" cy="981025"/>
          </a:xfrm>
          <a:prstGeom prst="wedgeRectCallout">
            <a:avLst>
              <a:gd name="adj1" fmla="val 61074"/>
              <a:gd name="adj2" fmla="val 32050"/>
            </a:avLst>
          </a:prstGeom>
          <a:solidFill>
            <a:schemeClr val="accent2">
              <a:lumMod val="10000"/>
              <a:lumOff val="9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algn="ctr"/>
            <a:r>
              <a:rPr lang="en-US" sz="1050" dirty="0">
                <a:solidFill>
                  <a:schemeClr val="tx1"/>
                </a:solidFill>
                <a:cs typeface="Arial"/>
              </a:rPr>
              <a:t>The largest system value occurs from avoiding the cost of the National ESO imposing involuntary blackouts (e.g., load shedding). The U.K. sets the </a:t>
            </a:r>
            <a:r>
              <a:rPr lang="en-US" sz="1050" dirty="0" err="1">
                <a:solidFill>
                  <a:schemeClr val="tx1"/>
                </a:solidFill>
                <a:cs typeface="Arial"/>
              </a:rPr>
              <a:t>VoLL</a:t>
            </a:r>
            <a:r>
              <a:rPr lang="en-US" sz="1050" dirty="0">
                <a:solidFill>
                  <a:schemeClr val="tx1"/>
                </a:solidFill>
                <a:cs typeface="Arial"/>
              </a:rPr>
              <a:t> at </a:t>
            </a:r>
            <a:r>
              <a:rPr lang="en-US" sz="1050" dirty="0">
                <a:solidFill>
                  <a:schemeClr val="tx1"/>
                </a:solidFill>
              </a:rPr>
              <a:t>£6,000/MWh</a:t>
            </a:r>
            <a:endParaRPr lang="en-US" dirty="0">
              <a:solidFill>
                <a:schemeClr val="tx1"/>
              </a:solidFill>
            </a:endParaRPr>
          </a:p>
        </p:txBody>
      </p:sp>
      <p:sp>
        <p:nvSpPr>
          <p:cNvPr id="126" name="Speech Bubble: Rectangle 1">
            <a:extLst>
              <a:ext uri="{FF2B5EF4-FFF2-40B4-BE49-F238E27FC236}">
                <a16:creationId xmlns:a16="http://schemas.microsoft.com/office/drawing/2014/main" id="{608BF3FD-9271-8B9D-44C5-99665A43F8B8}"/>
              </a:ext>
            </a:extLst>
          </p:cNvPr>
          <p:cNvSpPr/>
          <p:nvPr/>
        </p:nvSpPr>
        <p:spPr bwMode="gray">
          <a:xfrm>
            <a:off x="5936797" y="3073400"/>
            <a:ext cx="2324553" cy="918807"/>
          </a:xfrm>
          <a:prstGeom prst="wedgeRectCallout">
            <a:avLst>
              <a:gd name="adj1" fmla="val -8617"/>
              <a:gd name="adj2" fmla="val 77335"/>
            </a:avLst>
          </a:prstGeom>
          <a:solidFill>
            <a:schemeClr val="accent2">
              <a:lumMod val="10000"/>
              <a:lumOff val="9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algn="ctr"/>
            <a:r>
              <a:rPr lang="en-US" sz="1050" dirty="0">
                <a:solidFill>
                  <a:schemeClr val="tx1"/>
                </a:solidFill>
                <a:cs typeface="Arial"/>
              </a:rPr>
              <a:t>Avoided rebalancing costs are assumed not applicable in a </a:t>
            </a:r>
            <a:r>
              <a:rPr lang="en-US" sz="1050" dirty="0" err="1">
                <a:solidFill>
                  <a:schemeClr val="tx1"/>
                </a:solidFill>
                <a:cs typeface="Arial"/>
              </a:rPr>
              <a:t>VoLL</a:t>
            </a:r>
            <a:r>
              <a:rPr lang="en-US" sz="1050" dirty="0">
                <a:solidFill>
                  <a:schemeClr val="tx1"/>
                </a:solidFill>
                <a:cs typeface="Arial"/>
              </a:rPr>
              <a:t> scenario, but reflect the relative program value without </a:t>
            </a:r>
            <a:r>
              <a:rPr lang="en-US" sz="1050" dirty="0" err="1">
                <a:solidFill>
                  <a:schemeClr val="tx1"/>
                </a:solidFill>
                <a:cs typeface="Arial"/>
              </a:rPr>
              <a:t>VoLL</a:t>
            </a:r>
            <a:r>
              <a:rPr lang="en-US" sz="1050" dirty="0">
                <a:solidFill>
                  <a:schemeClr val="tx1"/>
                </a:solidFill>
                <a:cs typeface="Arial"/>
              </a:rPr>
              <a:t> benefits</a:t>
            </a:r>
            <a:endParaRPr lang="en-US" baseline="30000" dirty="0">
              <a:solidFill>
                <a:schemeClr val="tx1"/>
              </a:solidFill>
            </a:endParaRPr>
          </a:p>
        </p:txBody>
      </p:sp>
      <p:sp>
        <p:nvSpPr>
          <p:cNvPr id="3" name="Pentagon 2">
            <a:extLst>
              <a:ext uri="{FF2B5EF4-FFF2-40B4-BE49-F238E27FC236}">
                <a16:creationId xmlns:a16="http://schemas.microsoft.com/office/drawing/2014/main" id="{3D64DCC1-7A07-E50A-EEF6-329686047D45}"/>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11" name="Chevron 10">
            <a:extLst>
              <a:ext uri="{FF2B5EF4-FFF2-40B4-BE49-F238E27FC236}">
                <a16:creationId xmlns:a16="http://schemas.microsoft.com/office/drawing/2014/main" id="{4EDFBCEB-2459-5E54-9D0C-42BB9DBDE5B3}"/>
              </a:ext>
            </a:extLst>
          </p:cNvPr>
          <p:cNvSpPr/>
          <p:nvPr/>
        </p:nvSpPr>
        <p:spPr>
          <a:xfrm>
            <a:off x="1690648" y="0"/>
            <a:ext cx="1788983" cy="288356"/>
          </a:xfrm>
          <a:prstGeom prst="chevron">
            <a:avLst/>
          </a:prstGeom>
          <a:solidFill>
            <a:srgbClr val="00435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Optimize</a:t>
            </a:r>
          </a:p>
        </p:txBody>
      </p:sp>
      <p:sp>
        <p:nvSpPr>
          <p:cNvPr id="13" name="Chevron 12">
            <a:extLst>
              <a:ext uri="{FF2B5EF4-FFF2-40B4-BE49-F238E27FC236}">
                <a16:creationId xmlns:a16="http://schemas.microsoft.com/office/drawing/2014/main" id="{566F42EF-DAAF-919A-1161-01609261369D}"/>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14" name="Chevron 13">
            <a:extLst>
              <a:ext uri="{FF2B5EF4-FFF2-40B4-BE49-F238E27FC236}">
                <a16:creationId xmlns:a16="http://schemas.microsoft.com/office/drawing/2014/main" id="{A955EB8E-51DB-57F1-35E3-669A7F1F4EB2}"/>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5" name="Chevron 14">
            <a:extLst>
              <a:ext uri="{FF2B5EF4-FFF2-40B4-BE49-F238E27FC236}">
                <a16:creationId xmlns:a16="http://schemas.microsoft.com/office/drawing/2014/main" id="{1E0AB068-73BF-7AD4-5E2E-0E454646E5B8}"/>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16" name="Rectangle 15">
            <a:extLst>
              <a:ext uri="{FF2B5EF4-FFF2-40B4-BE49-F238E27FC236}">
                <a16:creationId xmlns:a16="http://schemas.microsoft.com/office/drawing/2014/main" id="{ADC5DA24-EE2B-901D-A2D3-29E38F263077}"/>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Case Study</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
        <p:nvSpPr>
          <p:cNvPr id="21" name="Footer Placeholder 4">
            <a:extLst>
              <a:ext uri="{FF2B5EF4-FFF2-40B4-BE49-F238E27FC236}">
                <a16:creationId xmlns:a16="http://schemas.microsoft.com/office/drawing/2014/main" id="{E8073037-7A66-9165-AB91-F93DAB83C582}"/>
              </a:ext>
            </a:extLst>
          </p:cNvPr>
          <p:cNvSpPr>
            <a:spLocks noGrp="1"/>
          </p:cNvSpPr>
          <p:nvPr>
            <p:ph type="ftr" sz="quarter" idx="3"/>
          </p:nvPr>
        </p:nvSpPr>
        <p:spPr>
          <a:xfrm>
            <a:off x="334962" y="5927675"/>
            <a:ext cx="8782534" cy="771573"/>
          </a:xfrm>
        </p:spPr>
        <p:txBody>
          <a:bodyPr anchor="b"/>
          <a:lstStyle/>
          <a:p>
            <a:r>
              <a:rPr lang="en-US" baseline="30000" dirty="0">
                <a:solidFill>
                  <a:schemeClr val="tx1"/>
                </a:solidFill>
              </a:rPr>
              <a:t>1</a:t>
            </a:r>
            <a:r>
              <a:rPr lang="en-US" dirty="0">
                <a:solidFill>
                  <a:schemeClr val="tx1"/>
                </a:solidFill>
              </a:rPr>
              <a:t>Welfare analysis conducted by the Centre for Net Zero, evaluating the marginal value of public funds (MVPF) associated with Octopus Energy’s version of the U.K.’s Demand Flexibility Service program; customer and energy retailer benefits are modeled as a split based on the paper methodology leading to an ~0.8% difference between the benefits derived and the program cost.  </a:t>
            </a:r>
          </a:p>
          <a:p>
            <a:pPr lvl="0">
              <a:defRPr/>
            </a:pPr>
            <a:r>
              <a:rPr lang="en-US" dirty="0">
                <a:solidFill>
                  <a:schemeClr val="tx1"/>
                </a:solidFill>
              </a:rPr>
              <a:t>Sources: </a:t>
            </a:r>
            <a:r>
              <a:rPr lang="en-US" dirty="0">
                <a:solidFill>
                  <a:srgbClr val="45647B"/>
                </a:solidFill>
                <a:hlinkClick r:id="rId27">
                  <a:extLst>
                    <a:ext uri="{A12FA001-AC4F-418D-AE19-62706E023703}">
                      <ahyp:hlinkClr xmlns:ahyp="http://schemas.microsoft.com/office/drawing/2018/hyperlinkcolor" val="tx"/>
                    </a:ext>
                  </a:extLst>
                </a:hlinkClick>
              </a:rPr>
              <a:t>The Impact of Demand Response on Energy Consumption and Economic Welfare</a:t>
            </a:r>
            <a:r>
              <a:rPr lang="en-US" dirty="0">
                <a:solidFill>
                  <a:srgbClr val="45647B"/>
                </a:solidFill>
              </a:rPr>
              <a:t> </a:t>
            </a:r>
            <a:r>
              <a:rPr lang="en-US" dirty="0">
                <a:solidFill>
                  <a:schemeClr val="tx1"/>
                </a:solidFill>
              </a:rPr>
              <a:t>(Centre for Net Zero, 2024). </a:t>
            </a:r>
            <a:r>
              <a:rPr lang="en-US" dirty="0">
                <a:solidFill>
                  <a:srgbClr val="45647B"/>
                </a:solidFill>
                <a:hlinkClick r:id="rId28">
                  <a:extLst>
                    <a:ext uri="{A12FA001-AC4F-418D-AE19-62706E023703}">
                      <ahyp:hlinkClr xmlns:ahyp="http://schemas.microsoft.com/office/drawing/2018/hyperlinkcolor" val="tx"/>
                    </a:ext>
                  </a:extLst>
                </a:hlinkClick>
              </a:rPr>
              <a:t>A Demand-Side Alternative to Renewable Curtailment</a:t>
            </a:r>
            <a:r>
              <a:rPr lang="en-US" dirty="0">
                <a:solidFill>
                  <a:srgbClr val="45647B"/>
                </a:solidFill>
              </a:rPr>
              <a:t> </a:t>
            </a:r>
            <a:r>
              <a:rPr lang="en-US" dirty="0">
                <a:solidFill>
                  <a:schemeClr val="tx1"/>
                </a:solidFill>
              </a:rPr>
              <a:t>(National Bureau of Economic Research, 2026); </a:t>
            </a:r>
            <a:r>
              <a:rPr lang="en-US" dirty="0">
                <a:solidFill>
                  <a:srgbClr val="45647B"/>
                </a:solidFill>
                <a:hlinkClick r:id="rId29">
                  <a:extLst>
                    <a:ext uri="{A12FA001-AC4F-418D-AE19-62706E023703}">
                      <ahyp:hlinkClr xmlns:ahyp="http://schemas.microsoft.com/office/drawing/2018/hyperlinkcolor" val="tx"/>
                    </a:ext>
                  </a:extLst>
                </a:hlinkClick>
              </a:rPr>
              <a:t>Policy and regulation in virtual power plants development</a:t>
            </a:r>
            <a:r>
              <a:rPr lang="en-US" dirty="0">
                <a:solidFill>
                  <a:srgbClr val="45647B"/>
                </a:solidFill>
              </a:rPr>
              <a:t> </a:t>
            </a:r>
            <a:r>
              <a:rPr lang="en-US" dirty="0">
                <a:solidFill>
                  <a:schemeClr val="tx1"/>
                </a:solidFill>
              </a:rPr>
              <a:t>(Utilities Policy, 2026); </a:t>
            </a:r>
            <a:r>
              <a:rPr lang="en-US" dirty="0">
                <a:solidFill>
                  <a:srgbClr val="45647B"/>
                </a:solidFill>
                <a:ea typeface="+mn-lt"/>
                <a:cs typeface="+mn-lt"/>
                <a:hlinkClick r:id="rId30">
                  <a:extLst>
                    <a:ext uri="{A12FA001-AC4F-418D-AE19-62706E023703}">
                      <ahyp:hlinkClr xmlns:ahyp="http://schemas.microsoft.com/office/drawing/2018/hyperlinkcolor" val="tx"/>
                    </a:ext>
                  </a:extLst>
                </a:hlinkClick>
              </a:rPr>
              <a:t>VPP Liftoff Report </a:t>
            </a:r>
            <a:r>
              <a:rPr lang="en-US" dirty="0">
                <a:solidFill>
                  <a:schemeClr val="tx1"/>
                </a:solidFill>
                <a:ea typeface="+mn-lt"/>
                <a:cs typeface="+mn-lt"/>
              </a:rPr>
              <a:t>(DOE)</a:t>
            </a:r>
            <a:r>
              <a:rPr kumimoji="0" lang="en-US" sz="800" b="0" i="0" u="none" strike="noStrike" kern="1200" cap="none" spc="0" normalizeH="0" baseline="0" noProof="0" dirty="0">
                <a:ln>
                  <a:noFill/>
                </a:ln>
                <a:solidFill>
                  <a:schemeClr val="tx1"/>
                </a:solidFill>
                <a:effectLst/>
                <a:uLnTx/>
                <a:uFillTx/>
                <a:latin typeface="Arial"/>
                <a:ea typeface="+mn-ea"/>
                <a:cs typeface="Arial"/>
              </a:rPr>
              <a:t>.</a:t>
            </a:r>
            <a:endParaRPr lang="en-US" dirty="0">
              <a:solidFill>
                <a:schemeClr val="tx1"/>
              </a:solidFill>
            </a:endParaRPr>
          </a:p>
          <a:p>
            <a:r>
              <a:rPr lang="en-US" dirty="0">
                <a:solidFill>
                  <a:schemeClr val="tx1"/>
                </a:solidFill>
              </a:rPr>
              <a:t>Credit: Dominica Wambold, Pia Doris Morrow, Ariela Farchi, and </a:t>
            </a:r>
            <a:r>
              <a:rPr lang="en-US" dirty="0">
                <a:solidFill>
                  <a:srgbClr val="000000"/>
                </a:solidFill>
                <a:hlinkClick r:id="rId31"/>
              </a:rPr>
              <a:t>Gernot Wagner</a:t>
            </a:r>
            <a:r>
              <a:rPr lang="en-US" dirty="0">
                <a:solidFill>
                  <a:srgbClr val="000000"/>
                </a:solidFill>
              </a:rPr>
              <a:t>. </a:t>
            </a:r>
            <a:r>
              <a:rPr lang="en-US" dirty="0">
                <a:hlinkClick r:id="rId32"/>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endParaRPr>
          </a:p>
        </p:txBody>
      </p:sp>
    </p:spTree>
    <p:extLst>
      <p:ext uri="{BB962C8B-B14F-4D97-AF65-F5344CB8AC3E}">
        <p14:creationId xmlns:p14="http://schemas.microsoft.com/office/powerpoint/2010/main" val="37604416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630C63-92F5-5D37-2F3B-339F44EBF3CA}"/>
            </a:ext>
          </a:extLst>
        </p:cNvPr>
        <p:cNvGrpSpPr/>
        <p:nvPr/>
      </p:nvGrpSpPr>
      <p:grpSpPr>
        <a:xfrm>
          <a:off x="0" y="0"/>
          <a:ext cx="0" cy="0"/>
          <a:chOff x="0" y="0"/>
          <a:chExt cx="0" cy="0"/>
        </a:xfrm>
      </p:grpSpPr>
      <p:graphicFrame>
        <p:nvGraphicFramePr>
          <p:cNvPr id="44" name="think-cell data - do not delete" hidden="1">
            <a:extLst>
              <a:ext uri="{FF2B5EF4-FFF2-40B4-BE49-F238E27FC236}">
                <a16:creationId xmlns:a16="http://schemas.microsoft.com/office/drawing/2014/main" id="{9A92D0C8-E9B4-326A-AF38-441A90BFD76F}"/>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11" imgW="7772400" imgH="10058400" progId="TCLayout.ActiveDocument.1">
                  <p:embed/>
                </p:oleObj>
              </mc:Choice>
              <mc:Fallback>
                <p:oleObj name="thinkcell Slide" r:id="rId11" imgW="7772400" imgH="10058400" progId="TCLayout.ActiveDocument.1">
                  <p:embed/>
                  <p:pic>
                    <p:nvPicPr>
                      <p:cNvPr id="44" name="think-cell data - do not delete" hidden="1">
                        <a:extLst>
                          <a:ext uri="{FF2B5EF4-FFF2-40B4-BE49-F238E27FC236}">
                            <a16:creationId xmlns:a16="http://schemas.microsoft.com/office/drawing/2014/main" id="{9A92D0C8-E9B4-326A-AF38-441A90BFD76F}"/>
                          </a:ext>
                        </a:extLst>
                      </p:cNvPr>
                      <p:cNvPicPr/>
                      <p:nvPr/>
                    </p:nvPicPr>
                    <p:blipFill>
                      <a:blip r:embed="rId12"/>
                      <a:stretch>
                        <a:fillRect/>
                      </a:stretch>
                    </p:blipFill>
                    <p:spPr>
                      <a:xfrm>
                        <a:off x="1588" y="1588"/>
                        <a:ext cx="1227" cy="1588"/>
                      </a:xfrm>
                      <a:prstGeom prst="rect">
                        <a:avLst/>
                      </a:prstGeom>
                    </p:spPr>
                  </p:pic>
                </p:oleObj>
              </mc:Fallback>
            </mc:AlternateContent>
          </a:graphicData>
        </a:graphic>
      </p:graphicFrame>
      <p:sp>
        <p:nvSpPr>
          <p:cNvPr id="43" name="Rectangle 42">
            <a:extLst>
              <a:ext uri="{FF2B5EF4-FFF2-40B4-BE49-F238E27FC236}">
                <a16:creationId xmlns:a16="http://schemas.microsoft.com/office/drawing/2014/main" id="{D79A6668-907B-CB7F-13E4-96D709FBD4B7}"/>
              </a:ext>
            </a:extLst>
          </p:cNvPr>
          <p:cNvSpPr/>
          <p:nvPr/>
        </p:nvSpPr>
        <p:spPr bwMode="gray">
          <a:xfrm>
            <a:off x="445764" y="3155002"/>
            <a:ext cx="5044181" cy="3073914"/>
          </a:xfrm>
          <a:prstGeom prst="rect">
            <a:avLst/>
          </a:prstGeom>
          <a:solidFill>
            <a:schemeClr val="accent2">
              <a:lumMod val="10000"/>
              <a:lumOff val="9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err="1">
              <a:ln>
                <a:noFill/>
              </a:ln>
              <a:solidFill>
                <a:srgbClr val="000000"/>
              </a:solidFill>
              <a:effectLst/>
              <a:uLnTx/>
              <a:uFillTx/>
              <a:latin typeface="Arial"/>
              <a:ea typeface="+mn-ea"/>
              <a:cs typeface="+mn-cs"/>
            </a:endParaRPr>
          </a:p>
        </p:txBody>
      </p:sp>
      <p:sp>
        <p:nvSpPr>
          <p:cNvPr id="47" name="Rectangle 46">
            <a:extLst>
              <a:ext uri="{FF2B5EF4-FFF2-40B4-BE49-F238E27FC236}">
                <a16:creationId xmlns:a16="http://schemas.microsoft.com/office/drawing/2014/main" id="{AAE27EA4-1A53-2A9F-94A1-9BD584931299}"/>
              </a:ext>
            </a:extLst>
          </p:cNvPr>
          <p:cNvSpPr/>
          <p:nvPr/>
        </p:nvSpPr>
        <p:spPr bwMode="gray">
          <a:xfrm>
            <a:off x="8582248" y="3144653"/>
            <a:ext cx="3257782" cy="3083543"/>
          </a:xfrm>
          <a:prstGeom prst="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000000"/>
              </a:solidFill>
              <a:effectLst/>
              <a:uLnTx/>
              <a:uFillTx/>
              <a:latin typeface="Arial"/>
              <a:ea typeface="+mn-ea"/>
              <a:cs typeface="+mn-cs"/>
            </a:endParaRPr>
          </a:p>
        </p:txBody>
      </p:sp>
      <p:sp>
        <p:nvSpPr>
          <p:cNvPr id="2" name="Title 1">
            <a:extLst>
              <a:ext uri="{FF2B5EF4-FFF2-40B4-BE49-F238E27FC236}">
                <a16:creationId xmlns:a16="http://schemas.microsoft.com/office/drawing/2014/main" id="{E2E604BA-EEEB-A4B7-23B4-794CE2BD5142}"/>
              </a:ext>
            </a:extLst>
          </p:cNvPr>
          <p:cNvSpPr>
            <a:spLocks noGrp="1"/>
          </p:cNvSpPr>
          <p:nvPr>
            <p:ph type="title"/>
          </p:nvPr>
        </p:nvSpPr>
        <p:spPr>
          <a:xfrm>
            <a:off x="334962" y="513568"/>
            <a:ext cx="11724515" cy="754846"/>
          </a:xfrm>
        </p:spPr>
        <p:txBody>
          <a:bodyPr vert="horz" rIns="91440">
            <a:noAutofit/>
          </a:bodyPr>
          <a:lstStyle/>
          <a:p>
            <a:r>
              <a:rPr lang="en-US"/>
              <a:t>Bidirectional charging enables vehicle-to-building and vehicle-to-grid interactions, turning EVs into flexible energy storage</a:t>
            </a:r>
          </a:p>
        </p:txBody>
      </p:sp>
      <p:sp>
        <p:nvSpPr>
          <p:cNvPr id="62" name="Ellipse 4">
            <a:extLst>
              <a:ext uri="{FF2B5EF4-FFF2-40B4-BE49-F238E27FC236}">
                <a16:creationId xmlns:a16="http://schemas.microsoft.com/office/drawing/2014/main" id="{B0297304-014C-26E0-F0E4-B35F842EEE37}"/>
              </a:ext>
            </a:extLst>
          </p:cNvPr>
          <p:cNvSpPr>
            <a:spLocks/>
          </p:cNvSpPr>
          <p:nvPr>
            <p:custDataLst>
              <p:tags r:id="rId2"/>
            </p:custDataLst>
          </p:nvPr>
        </p:nvSpPr>
        <p:spPr>
          <a:xfrm flipH="1">
            <a:off x="577057" y="3674208"/>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1</a:t>
            </a:r>
          </a:p>
        </p:txBody>
      </p:sp>
      <p:sp>
        <p:nvSpPr>
          <p:cNvPr id="58" name="TextBox 57">
            <a:extLst>
              <a:ext uri="{FF2B5EF4-FFF2-40B4-BE49-F238E27FC236}">
                <a16:creationId xmlns:a16="http://schemas.microsoft.com/office/drawing/2014/main" id="{89859587-2F0F-556F-0C81-A28A161741AD}"/>
              </a:ext>
            </a:extLst>
          </p:cNvPr>
          <p:cNvSpPr txBox="1"/>
          <p:nvPr/>
        </p:nvSpPr>
        <p:spPr bwMode="gray">
          <a:xfrm>
            <a:off x="787400" y="3657600"/>
            <a:ext cx="4702545" cy="302010"/>
          </a:xfrm>
          <a:prstGeom prst="rect">
            <a:avLst/>
          </a:prstGeom>
          <a:noFill/>
          <a:effectLst/>
        </p:spPr>
        <p:txBody>
          <a:bodyPr vert="horz" wrap="square" lIns="137160" tIns="0" rIns="45720" bIns="0" rtlCol="0" anchor="t">
            <a:noAutofit/>
          </a:bodyPr>
          <a:lstStyle/>
          <a:p>
            <a:pPr marL="0" indent="0">
              <a:buNone/>
            </a:pPr>
            <a:r>
              <a:rPr lang="en-US" sz="1000" b="0" dirty="0">
                <a:solidFill>
                  <a:srgbClr val="000000"/>
                </a:solidFill>
                <a:latin typeface="Arial"/>
                <a:cs typeface="Arial"/>
              </a:rPr>
              <a:t>An EV first participates through </a:t>
            </a:r>
            <a:r>
              <a:rPr lang="en-US" sz="1000" b="1" dirty="0">
                <a:solidFill>
                  <a:srgbClr val="000000"/>
                </a:solidFill>
                <a:latin typeface="Arial"/>
                <a:cs typeface="Arial"/>
              </a:rPr>
              <a:t>V1G</a:t>
            </a:r>
            <a:r>
              <a:rPr lang="en-US" sz="1000" b="0" dirty="0">
                <a:solidFill>
                  <a:srgbClr val="000000"/>
                </a:solidFill>
                <a:latin typeface="Arial"/>
                <a:cs typeface="Arial"/>
              </a:rPr>
              <a:t>, where charging is intelligently timed or managed while electricity still flows one way from the grid to the vehicle</a:t>
            </a:r>
          </a:p>
        </p:txBody>
      </p:sp>
      <p:sp>
        <p:nvSpPr>
          <p:cNvPr id="63" name="Ellipse 4">
            <a:extLst>
              <a:ext uri="{FF2B5EF4-FFF2-40B4-BE49-F238E27FC236}">
                <a16:creationId xmlns:a16="http://schemas.microsoft.com/office/drawing/2014/main" id="{8F3A8AE2-BE69-ACAB-8037-0860E838B97C}"/>
              </a:ext>
            </a:extLst>
          </p:cNvPr>
          <p:cNvSpPr>
            <a:spLocks/>
          </p:cNvSpPr>
          <p:nvPr>
            <p:custDataLst>
              <p:tags r:id="rId3"/>
            </p:custDataLst>
          </p:nvPr>
        </p:nvSpPr>
        <p:spPr>
          <a:xfrm flipH="1">
            <a:off x="577057" y="4149128"/>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2</a:t>
            </a:r>
          </a:p>
        </p:txBody>
      </p:sp>
      <p:sp>
        <p:nvSpPr>
          <p:cNvPr id="59" name="TextBox 58">
            <a:extLst>
              <a:ext uri="{FF2B5EF4-FFF2-40B4-BE49-F238E27FC236}">
                <a16:creationId xmlns:a16="http://schemas.microsoft.com/office/drawing/2014/main" id="{6782C3F4-D727-E12B-3495-DECDCBF0BF7A}"/>
              </a:ext>
            </a:extLst>
          </p:cNvPr>
          <p:cNvSpPr txBox="1"/>
          <p:nvPr/>
        </p:nvSpPr>
        <p:spPr bwMode="gray">
          <a:xfrm>
            <a:off x="787400" y="4136183"/>
            <a:ext cx="4702545" cy="304942"/>
          </a:xfrm>
          <a:prstGeom prst="rect">
            <a:avLst/>
          </a:prstGeom>
          <a:noFill/>
        </p:spPr>
        <p:txBody>
          <a:bodyPr vert="horz" wrap="square" lIns="137160" tIns="0" rIns="274320" bIns="0" rtlCol="0" anchor="t">
            <a:noAutofit/>
          </a:bodyPr>
          <a:lstStyle/>
          <a:p>
            <a:pPr marL="0" indent="0">
              <a:buNone/>
            </a:pPr>
            <a:r>
              <a:rPr lang="en-US" sz="1000" b="0" dirty="0">
                <a:solidFill>
                  <a:srgbClr val="000000"/>
                </a:solidFill>
                <a:latin typeface="Arial"/>
                <a:cs typeface="Arial"/>
              </a:rPr>
              <a:t>With a </a:t>
            </a:r>
            <a:r>
              <a:rPr lang="en-US" sz="1000" b="1" dirty="0">
                <a:solidFill>
                  <a:srgbClr val="000000"/>
                </a:solidFill>
                <a:latin typeface="Arial"/>
                <a:cs typeface="Arial"/>
              </a:rPr>
              <a:t>bidirectional charger</a:t>
            </a:r>
            <a:r>
              <a:rPr lang="en-US" sz="1000" b="0" dirty="0">
                <a:solidFill>
                  <a:srgbClr val="000000"/>
                </a:solidFill>
                <a:latin typeface="Arial"/>
                <a:cs typeface="Arial"/>
              </a:rPr>
              <a:t>, the EV can charge and discharge, enabling electricity stored in the car’s battery to be used when needed</a:t>
            </a:r>
          </a:p>
        </p:txBody>
      </p:sp>
      <p:sp>
        <p:nvSpPr>
          <p:cNvPr id="2048" name="Ellipse 4">
            <a:extLst>
              <a:ext uri="{FF2B5EF4-FFF2-40B4-BE49-F238E27FC236}">
                <a16:creationId xmlns:a16="http://schemas.microsoft.com/office/drawing/2014/main" id="{F96B3CB5-2954-66C2-590C-907B79BAB1FF}"/>
              </a:ext>
            </a:extLst>
          </p:cNvPr>
          <p:cNvSpPr>
            <a:spLocks/>
          </p:cNvSpPr>
          <p:nvPr>
            <p:custDataLst>
              <p:tags r:id="rId4"/>
            </p:custDataLst>
          </p:nvPr>
        </p:nvSpPr>
        <p:spPr>
          <a:xfrm flipH="1">
            <a:off x="577057" y="4631184"/>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Arial"/>
                <a:ea typeface="+mn-ea"/>
                <a:cs typeface="+mn-cs"/>
              </a:rPr>
              <a:t>3</a:t>
            </a:r>
          </a:p>
        </p:txBody>
      </p:sp>
      <p:sp>
        <p:nvSpPr>
          <p:cNvPr id="60" name="TextBox 59">
            <a:extLst>
              <a:ext uri="{FF2B5EF4-FFF2-40B4-BE49-F238E27FC236}">
                <a16:creationId xmlns:a16="http://schemas.microsoft.com/office/drawing/2014/main" id="{ADBCEB67-CB23-9823-83E4-618FD56603A3}"/>
              </a:ext>
            </a:extLst>
          </p:cNvPr>
          <p:cNvSpPr txBox="1"/>
          <p:nvPr/>
        </p:nvSpPr>
        <p:spPr bwMode="gray">
          <a:xfrm>
            <a:off x="787400" y="4627746"/>
            <a:ext cx="4702545" cy="323830"/>
          </a:xfrm>
          <a:prstGeom prst="rect">
            <a:avLst/>
          </a:prstGeom>
          <a:noFill/>
        </p:spPr>
        <p:txBody>
          <a:bodyPr vert="horz" wrap="square" lIns="137160" tIns="0" rIns="274320" bIns="0" rtlCol="0" anchor="t">
            <a:noAutofit/>
          </a:bodyPr>
          <a:lstStyle/>
          <a:p>
            <a:pPr marL="0" indent="0">
              <a:buNone/>
            </a:pPr>
            <a:r>
              <a:rPr lang="en-US" sz="1000" b="0" dirty="0">
                <a:solidFill>
                  <a:srgbClr val="000000"/>
                </a:solidFill>
                <a:latin typeface="Arial"/>
                <a:cs typeface="Arial"/>
              </a:rPr>
              <a:t>That stored electricity can be directed to </a:t>
            </a:r>
            <a:r>
              <a:rPr lang="en-US" sz="1000" dirty="0">
                <a:solidFill>
                  <a:srgbClr val="000000"/>
                </a:solidFill>
                <a:latin typeface="Arial"/>
                <a:cs typeface="Arial"/>
              </a:rPr>
              <a:t>budlings </a:t>
            </a:r>
            <a:r>
              <a:rPr lang="en-US" sz="1000" b="1" dirty="0">
                <a:solidFill>
                  <a:srgbClr val="000000"/>
                </a:solidFill>
                <a:latin typeface="Arial"/>
                <a:cs typeface="Arial"/>
              </a:rPr>
              <a:t>(V2B) </a:t>
            </a:r>
            <a:r>
              <a:rPr lang="en-US" sz="1000" b="0" dirty="0">
                <a:solidFill>
                  <a:srgbClr val="000000"/>
                </a:solidFill>
                <a:latin typeface="Arial"/>
                <a:cs typeface="Arial"/>
              </a:rPr>
              <a:t>or the grid </a:t>
            </a:r>
            <a:r>
              <a:rPr lang="en-US" sz="1000" b="1" dirty="0">
                <a:solidFill>
                  <a:srgbClr val="000000"/>
                </a:solidFill>
                <a:latin typeface="Arial"/>
                <a:cs typeface="Arial"/>
              </a:rPr>
              <a:t>(V2G) </a:t>
            </a:r>
            <a:r>
              <a:rPr lang="en-US" sz="1000" b="0" dirty="0">
                <a:solidFill>
                  <a:srgbClr val="000000"/>
                </a:solidFill>
                <a:latin typeface="Arial"/>
                <a:cs typeface="Arial"/>
              </a:rPr>
              <a:t>to reduce peak demand, support resilience, or optimize site electricity use</a:t>
            </a:r>
          </a:p>
        </p:txBody>
      </p:sp>
      <p:sp>
        <p:nvSpPr>
          <p:cNvPr id="2049" name="Ellipse 4">
            <a:extLst>
              <a:ext uri="{FF2B5EF4-FFF2-40B4-BE49-F238E27FC236}">
                <a16:creationId xmlns:a16="http://schemas.microsoft.com/office/drawing/2014/main" id="{A0C9F915-4AC3-5722-B6E7-83A1800C95D1}"/>
              </a:ext>
            </a:extLst>
          </p:cNvPr>
          <p:cNvSpPr>
            <a:spLocks/>
          </p:cNvSpPr>
          <p:nvPr>
            <p:custDataLst>
              <p:tags r:id="rId5"/>
            </p:custDataLst>
          </p:nvPr>
        </p:nvSpPr>
        <p:spPr>
          <a:xfrm flipH="1">
            <a:off x="577057" y="5131587"/>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4</a:t>
            </a:r>
          </a:p>
        </p:txBody>
      </p:sp>
      <p:sp>
        <p:nvSpPr>
          <p:cNvPr id="61" name="TextBox 60">
            <a:extLst>
              <a:ext uri="{FF2B5EF4-FFF2-40B4-BE49-F238E27FC236}">
                <a16:creationId xmlns:a16="http://schemas.microsoft.com/office/drawing/2014/main" id="{2D5475B9-03DB-892C-3710-FA1FE761CC42}"/>
              </a:ext>
            </a:extLst>
          </p:cNvPr>
          <p:cNvSpPr txBox="1"/>
          <p:nvPr/>
        </p:nvSpPr>
        <p:spPr bwMode="gray">
          <a:xfrm>
            <a:off x="787400" y="5118100"/>
            <a:ext cx="4702545" cy="990600"/>
          </a:xfrm>
          <a:prstGeom prst="rect">
            <a:avLst/>
          </a:prstGeom>
          <a:noFill/>
        </p:spPr>
        <p:txBody>
          <a:bodyPr vert="horz" wrap="square" lIns="137160" tIns="0" rIns="274320" bIns="0" rtlCol="0" anchor="t">
            <a:noAutofit/>
          </a:bodyPr>
          <a:lstStyle/>
          <a:p>
            <a:pPr marL="0" indent="0">
              <a:spcBef>
                <a:spcPts val="600"/>
              </a:spcBef>
              <a:buNone/>
            </a:pPr>
            <a:r>
              <a:rPr lang="en-US" sz="1000" b="0">
                <a:solidFill>
                  <a:srgbClr val="000000"/>
                </a:solidFill>
                <a:latin typeface="Arial"/>
                <a:cs typeface="Arial"/>
              </a:rPr>
              <a:t>EVs are connect to the grid through a </a:t>
            </a:r>
            <a:r>
              <a:rPr lang="en-US" sz="1000" b="1">
                <a:solidFill>
                  <a:srgbClr val="000000"/>
                </a:solidFill>
                <a:latin typeface="Arial"/>
                <a:cs typeface="Arial"/>
              </a:rPr>
              <a:t>bi-directional inverter</a:t>
            </a:r>
            <a:r>
              <a:rPr lang="en-US" sz="1000" b="0">
                <a:solidFill>
                  <a:srgbClr val="000000"/>
                </a:solidFill>
                <a:latin typeface="Arial"/>
                <a:cs typeface="Arial"/>
              </a:rPr>
              <a:t> and </a:t>
            </a:r>
            <a:r>
              <a:rPr lang="en-US" sz="1000" b="1">
                <a:solidFill>
                  <a:srgbClr val="000000"/>
                </a:solidFill>
                <a:latin typeface="Arial"/>
                <a:cs typeface="Arial"/>
              </a:rPr>
              <a:t>communication interface</a:t>
            </a:r>
            <a:r>
              <a:rPr lang="en-US" sz="1000" b="0">
                <a:solidFill>
                  <a:srgbClr val="000000"/>
                </a:solidFill>
                <a:latin typeface="Arial"/>
                <a:cs typeface="Arial"/>
              </a:rPr>
              <a:t>, allowing an </a:t>
            </a:r>
            <a:r>
              <a:rPr lang="en-US" sz="1000" b="1">
                <a:solidFill>
                  <a:srgbClr val="000000"/>
                </a:solidFill>
                <a:latin typeface="Arial"/>
                <a:cs typeface="Arial"/>
              </a:rPr>
              <a:t>aggregator or utility to coordinate discharge</a:t>
            </a:r>
            <a:r>
              <a:rPr lang="en-US" sz="1000" b="0">
                <a:solidFill>
                  <a:srgbClr val="000000"/>
                </a:solidFill>
                <a:latin typeface="Arial"/>
                <a:cs typeface="Arial"/>
              </a:rPr>
              <a:t> across multiple vehicles simultaneously</a:t>
            </a:r>
            <a:endParaRPr lang="en-US" sz="1000">
              <a:solidFill>
                <a:srgbClr val="000000"/>
              </a:solidFill>
              <a:latin typeface="Arial"/>
              <a:cs typeface="Arial"/>
            </a:endParaRPr>
          </a:p>
          <a:p>
            <a:pPr marL="0" indent="0">
              <a:spcBef>
                <a:spcPts val="600"/>
              </a:spcBef>
              <a:buNone/>
            </a:pPr>
            <a:r>
              <a:rPr lang="en-US" sz="1000" b="0">
                <a:solidFill>
                  <a:srgbClr val="000000"/>
                </a:solidFill>
                <a:latin typeface="Arial"/>
                <a:cs typeface="Arial"/>
              </a:rPr>
              <a:t>These aggregated EVs export to the grid and </a:t>
            </a:r>
            <a:r>
              <a:rPr lang="en-US" sz="1000" b="1">
                <a:solidFill>
                  <a:srgbClr val="000000"/>
                </a:solidFill>
                <a:latin typeface="Arial"/>
                <a:cs typeface="Arial"/>
              </a:rPr>
              <a:t>respond to real-time utility or market signals</a:t>
            </a:r>
            <a:r>
              <a:rPr lang="en-US" sz="1000" b="0">
                <a:solidFill>
                  <a:srgbClr val="000000"/>
                </a:solidFill>
                <a:latin typeface="Arial"/>
                <a:cs typeface="Arial"/>
              </a:rPr>
              <a:t>, such as frequency regulation or demand responses, to provide </a:t>
            </a:r>
            <a:r>
              <a:rPr lang="en-US" sz="1000" b="1">
                <a:solidFill>
                  <a:srgbClr val="000000"/>
                </a:solidFill>
                <a:latin typeface="Arial"/>
                <a:cs typeface="Arial"/>
              </a:rPr>
              <a:t>system-wide flexibility and grid services</a:t>
            </a:r>
            <a:endParaRPr lang="en-US" sz="1000" b="0">
              <a:solidFill>
                <a:srgbClr val="000000"/>
              </a:solidFill>
              <a:latin typeface="Arial"/>
              <a:cs typeface="Arial"/>
            </a:endParaRPr>
          </a:p>
        </p:txBody>
      </p:sp>
      <p:sp>
        <p:nvSpPr>
          <p:cNvPr id="2069" name="TextBox 2068">
            <a:extLst>
              <a:ext uri="{FF2B5EF4-FFF2-40B4-BE49-F238E27FC236}">
                <a16:creationId xmlns:a16="http://schemas.microsoft.com/office/drawing/2014/main" id="{3F8B9924-B139-9221-6F3B-804FD9D92E0E}"/>
              </a:ext>
            </a:extLst>
          </p:cNvPr>
          <p:cNvSpPr txBox="1"/>
          <p:nvPr/>
        </p:nvSpPr>
        <p:spPr bwMode="gray">
          <a:xfrm>
            <a:off x="8771668" y="3586539"/>
            <a:ext cx="3068362" cy="1431161"/>
          </a:xfrm>
          <a:prstGeom prst="rect">
            <a:avLst/>
          </a:prstGeom>
          <a:noFill/>
        </p:spPr>
        <p:txBody>
          <a:bodyPr wrap="square" lIns="137160" tIns="137160" rIns="0" bIns="137160" rtlCol="0" anchor="t">
            <a:spAutoFit/>
          </a:bodyPr>
          <a:lstStyle/>
          <a:p>
            <a:pPr marL="171450" indent="-171450">
              <a:spcAft>
                <a:spcPts val="300"/>
              </a:spcAft>
              <a:buFont typeface="Arial" panose="020B0604020202020204" pitchFamily="34" charset="0"/>
              <a:buChar char="•"/>
              <a:defRPr/>
            </a:pPr>
            <a:r>
              <a:rPr lang="en-US" sz="1000" b="1" dirty="0">
                <a:solidFill>
                  <a:srgbClr val="000000"/>
                </a:solidFill>
                <a:cs typeface="Arial"/>
              </a:rPr>
              <a:t>Unlocks additional value from EV batteries</a:t>
            </a:r>
            <a:r>
              <a:rPr lang="en-US" sz="1000" dirty="0">
                <a:solidFill>
                  <a:srgbClr val="000000"/>
                </a:solidFill>
                <a:cs typeface="Arial"/>
              </a:rPr>
              <a:t> while vehicles are parked</a:t>
            </a:r>
          </a:p>
          <a:p>
            <a:pPr marL="171450" indent="-171450">
              <a:spcAft>
                <a:spcPts val="300"/>
              </a:spcAft>
              <a:buFont typeface="Arial" panose="020B0604020202020204" pitchFamily="34" charset="0"/>
              <a:buChar char="•"/>
              <a:defRPr/>
            </a:pPr>
            <a:r>
              <a:rPr lang="en-US" sz="1000" dirty="0">
                <a:solidFill>
                  <a:srgbClr val="000000"/>
                </a:solidFill>
                <a:cs typeface="Arial"/>
              </a:rPr>
              <a:t>Can support </a:t>
            </a:r>
            <a:r>
              <a:rPr lang="en-US" sz="1000" b="1" dirty="0">
                <a:solidFill>
                  <a:srgbClr val="000000"/>
                </a:solidFill>
                <a:cs typeface="Arial"/>
              </a:rPr>
              <a:t>resilience, peak management, and renewable integration</a:t>
            </a:r>
          </a:p>
          <a:p>
            <a:pPr marL="171450" indent="-171450">
              <a:spcAft>
                <a:spcPts val="300"/>
              </a:spcAft>
              <a:buFont typeface="Arial" panose="020B0604020202020204" pitchFamily="34" charset="0"/>
              <a:buChar char="•"/>
              <a:defRPr/>
            </a:pPr>
            <a:r>
              <a:rPr lang="en-US" sz="1000" b="1" dirty="0">
                <a:solidFill>
                  <a:srgbClr val="000000"/>
                </a:solidFill>
                <a:cs typeface="Arial"/>
              </a:rPr>
              <a:t>Creates value for EV owners </a:t>
            </a:r>
            <a:r>
              <a:rPr lang="en-US" sz="1000" dirty="0">
                <a:solidFill>
                  <a:srgbClr val="000000"/>
                </a:solidFill>
                <a:cs typeface="Arial"/>
              </a:rPr>
              <a:t>through lower bills/increased home resilience (V2B), or by generating revenue streams (V2G)</a:t>
            </a:r>
          </a:p>
        </p:txBody>
      </p:sp>
      <p:sp>
        <p:nvSpPr>
          <p:cNvPr id="2070" name="TextBox 2069">
            <a:extLst>
              <a:ext uri="{FF2B5EF4-FFF2-40B4-BE49-F238E27FC236}">
                <a16:creationId xmlns:a16="http://schemas.microsoft.com/office/drawing/2014/main" id="{89C40E0E-7E81-B1B5-69C2-FB6945E369CA}"/>
              </a:ext>
            </a:extLst>
          </p:cNvPr>
          <p:cNvSpPr txBox="1"/>
          <p:nvPr/>
        </p:nvSpPr>
        <p:spPr bwMode="gray">
          <a:xfrm>
            <a:off x="8778924" y="5016595"/>
            <a:ext cx="3061106" cy="1277273"/>
          </a:xfrm>
          <a:prstGeom prst="rect">
            <a:avLst/>
          </a:prstGeom>
          <a:noFill/>
        </p:spPr>
        <p:txBody>
          <a:bodyPr wrap="square" lIns="137160" tIns="137160" rIns="0" bIns="137160" rtlCol="0" anchor="t">
            <a:spAutoFit/>
          </a:bodyPr>
          <a:lstStyle/>
          <a:p>
            <a:pPr marL="171450" marR="0" lvl="0" indent="-171450" algn="l" defTabSz="914400" rtl="0" eaLnBrk="1" fontAlgn="auto" latinLnBrk="0" hangingPunct="1">
              <a:lnSpc>
                <a:spcPct val="100000"/>
              </a:lnSpc>
              <a:spcBef>
                <a:spcPts val="0"/>
              </a:spcBef>
              <a:spcAft>
                <a:spcPts val="300"/>
              </a:spcAft>
              <a:buFont typeface="Arial" panose="020B0604020202020204" pitchFamily="34" charset="0"/>
              <a:buChar char="•"/>
              <a:tabLst/>
              <a:defRPr/>
            </a:pPr>
            <a:r>
              <a:rPr lang="en-US" sz="1000" b="0">
                <a:solidFill>
                  <a:srgbClr val="000000"/>
                </a:solidFill>
                <a:latin typeface="Arial"/>
                <a:cs typeface="Arial"/>
              </a:rPr>
              <a:t>Requires </a:t>
            </a:r>
            <a:r>
              <a:rPr lang="en-US" sz="1000" b="1">
                <a:solidFill>
                  <a:srgbClr val="000000"/>
                </a:solidFill>
                <a:latin typeface="Arial"/>
                <a:cs typeface="Arial"/>
              </a:rPr>
              <a:t>bidirectional-capable hardware, controls, and coordination</a:t>
            </a:r>
          </a:p>
          <a:p>
            <a:pPr marL="171450" marR="0" lvl="0" indent="-171450" algn="l" defTabSz="914400" rtl="0" eaLnBrk="1" fontAlgn="auto" latinLnBrk="0" hangingPunct="1">
              <a:lnSpc>
                <a:spcPct val="100000"/>
              </a:lnSpc>
              <a:spcBef>
                <a:spcPts val="0"/>
              </a:spcBef>
              <a:spcAft>
                <a:spcPts val="300"/>
              </a:spcAft>
              <a:buFont typeface="Arial" panose="020B0604020202020204" pitchFamily="34" charset="0"/>
              <a:buChar char="•"/>
              <a:tabLst/>
              <a:defRPr/>
            </a:pPr>
            <a:r>
              <a:rPr lang="en-US" sz="1000" b="0">
                <a:solidFill>
                  <a:srgbClr val="000000"/>
                </a:solidFill>
                <a:latin typeface="Arial"/>
                <a:cs typeface="Arial"/>
              </a:rPr>
              <a:t>Depends on </a:t>
            </a:r>
            <a:r>
              <a:rPr lang="en-US" sz="1000" b="1">
                <a:solidFill>
                  <a:srgbClr val="000000"/>
                </a:solidFill>
                <a:latin typeface="Arial"/>
                <a:cs typeface="Arial"/>
              </a:rPr>
              <a:t>standards, interconnection, and compensation mechanisms</a:t>
            </a:r>
          </a:p>
          <a:p>
            <a:pPr marL="171450" marR="0" lvl="0" indent="-171450" algn="l" defTabSz="914400" rtl="0" eaLnBrk="1" fontAlgn="auto" latinLnBrk="0" hangingPunct="1">
              <a:lnSpc>
                <a:spcPct val="100000"/>
              </a:lnSpc>
              <a:spcBef>
                <a:spcPts val="0"/>
              </a:spcBef>
              <a:spcAft>
                <a:spcPts val="300"/>
              </a:spcAft>
              <a:buFont typeface="Arial" panose="020B0604020202020204" pitchFamily="34" charset="0"/>
              <a:buChar char="•"/>
              <a:tabLst/>
              <a:defRPr/>
            </a:pPr>
            <a:r>
              <a:rPr lang="en-US" sz="1000" b="0">
                <a:solidFill>
                  <a:srgbClr val="000000"/>
                </a:solidFill>
                <a:latin typeface="Arial"/>
                <a:cs typeface="Arial"/>
              </a:rPr>
              <a:t>Participation and value vary by </a:t>
            </a:r>
            <a:r>
              <a:rPr lang="en-US" sz="1000" b="1">
                <a:solidFill>
                  <a:srgbClr val="000000"/>
                </a:solidFill>
                <a:latin typeface="Arial"/>
                <a:cs typeface="Arial"/>
              </a:rPr>
              <a:t>site readiness, driver behavior, and market design</a:t>
            </a:r>
          </a:p>
        </p:txBody>
      </p:sp>
      <p:sp>
        <p:nvSpPr>
          <p:cNvPr id="4" name="TextBox 3">
            <a:extLst>
              <a:ext uri="{FF2B5EF4-FFF2-40B4-BE49-F238E27FC236}">
                <a16:creationId xmlns:a16="http://schemas.microsoft.com/office/drawing/2014/main" id="{BE3B5456-FD41-7033-99CF-3BFA7D3931F1}"/>
              </a:ext>
            </a:extLst>
          </p:cNvPr>
          <p:cNvSpPr txBox="1"/>
          <p:nvPr/>
        </p:nvSpPr>
        <p:spPr bwMode="gray">
          <a:xfrm>
            <a:off x="445764" y="3167772"/>
            <a:ext cx="4817080" cy="461665"/>
          </a:xfrm>
          <a:prstGeom prst="rect">
            <a:avLst/>
          </a:prstGeom>
          <a:noFill/>
        </p:spPr>
        <p:txBody>
          <a:bodyPr wrap="square" lIns="137160" tIns="137160" rIns="274320" bIns="137160" rtlCol="0" anchor="t">
            <a:spAutoFit/>
          </a:bodyPr>
          <a:lstStyle/>
          <a:p>
            <a:pPr marL="91440">
              <a:buNone/>
              <a:defRPr/>
            </a:pPr>
            <a:r>
              <a:rPr lang="en-US" sz="1200" b="1">
                <a:solidFill>
                  <a:srgbClr val="000000"/>
                </a:solidFill>
                <a:latin typeface="Arial"/>
                <a:cs typeface="Arial"/>
              </a:rPr>
              <a:t>How does Bidirectional Charging for grid systems work?</a:t>
            </a:r>
          </a:p>
        </p:txBody>
      </p:sp>
      <p:sp>
        <p:nvSpPr>
          <p:cNvPr id="38" name="TextBox 37">
            <a:extLst>
              <a:ext uri="{FF2B5EF4-FFF2-40B4-BE49-F238E27FC236}">
                <a16:creationId xmlns:a16="http://schemas.microsoft.com/office/drawing/2014/main" id="{A28E8605-460F-8A98-8A1D-7396012372E5}"/>
              </a:ext>
            </a:extLst>
          </p:cNvPr>
          <p:cNvSpPr txBox="1"/>
          <p:nvPr/>
        </p:nvSpPr>
        <p:spPr bwMode="gray">
          <a:xfrm>
            <a:off x="8990272" y="3328230"/>
            <a:ext cx="943134" cy="242022"/>
          </a:xfrm>
          <a:prstGeom prst="rect">
            <a:avLst/>
          </a:prstGeom>
          <a:noFill/>
        </p:spPr>
        <p:txBody>
          <a:bodyPr wrap="none" lIns="36000" tIns="36000" rIns="36000" bIns="36000" rtlCol="0">
            <a:spAutoFit/>
          </a:bodyPr>
          <a:lstStyle/>
          <a:p>
            <a:pPr marL="0" indent="0">
              <a:buNone/>
            </a:pPr>
            <a:r>
              <a:rPr lang="en-US" sz="1200" b="1"/>
              <a:t>Advantages</a:t>
            </a:r>
            <a:endParaRPr lang="en-US" sz="1200"/>
          </a:p>
        </p:txBody>
      </p:sp>
      <p:sp>
        <p:nvSpPr>
          <p:cNvPr id="40" name="TextBox 39">
            <a:extLst>
              <a:ext uri="{FF2B5EF4-FFF2-40B4-BE49-F238E27FC236}">
                <a16:creationId xmlns:a16="http://schemas.microsoft.com/office/drawing/2014/main" id="{863A1C6E-60FC-19A2-9294-FB8989B83E32}"/>
              </a:ext>
            </a:extLst>
          </p:cNvPr>
          <p:cNvSpPr txBox="1"/>
          <p:nvPr/>
        </p:nvSpPr>
        <p:spPr bwMode="gray">
          <a:xfrm>
            <a:off x="8999091" y="4875165"/>
            <a:ext cx="1156333" cy="242022"/>
          </a:xfrm>
          <a:prstGeom prst="rect">
            <a:avLst/>
          </a:prstGeom>
          <a:noFill/>
        </p:spPr>
        <p:txBody>
          <a:bodyPr wrap="none" lIns="36000" tIns="36000" rIns="36000" bIns="36000" rtlCol="0">
            <a:spAutoFit/>
          </a:bodyPr>
          <a:lstStyle/>
          <a:p>
            <a:pPr marL="0" indent="0">
              <a:buNone/>
            </a:pPr>
            <a:r>
              <a:rPr lang="en-US" sz="1200" b="1"/>
              <a:t>Disadvantages</a:t>
            </a:r>
            <a:endParaRPr lang="en-US" sz="1200"/>
          </a:p>
        </p:txBody>
      </p:sp>
      <p:cxnSp>
        <p:nvCxnSpPr>
          <p:cNvPr id="55" name="Straight Connector 54">
            <a:extLst>
              <a:ext uri="{FF2B5EF4-FFF2-40B4-BE49-F238E27FC236}">
                <a16:creationId xmlns:a16="http://schemas.microsoft.com/office/drawing/2014/main" id="{8D88DEF3-1397-18BC-027E-C9120E09BC33}"/>
              </a:ext>
            </a:extLst>
          </p:cNvPr>
          <p:cNvCxnSpPr>
            <a:cxnSpLocks/>
          </p:cNvCxnSpPr>
          <p:nvPr/>
        </p:nvCxnSpPr>
        <p:spPr bwMode="gray">
          <a:xfrm>
            <a:off x="8651944" y="5140293"/>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pic>
        <p:nvPicPr>
          <p:cNvPr id="2050" name="Graphic 2049" descr="Badge Follow with solid fill">
            <a:extLst>
              <a:ext uri="{FF2B5EF4-FFF2-40B4-BE49-F238E27FC236}">
                <a16:creationId xmlns:a16="http://schemas.microsoft.com/office/drawing/2014/main" id="{ACCDF02E-C75C-B113-CBF8-51EB16A11A1D}"/>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8648171" y="3278191"/>
            <a:ext cx="292608" cy="292608"/>
          </a:xfrm>
          <a:prstGeom prst="rect">
            <a:avLst/>
          </a:prstGeom>
        </p:spPr>
      </p:pic>
      <p:pic>
        <p:nvPicPr>
          <p:cNvPr id="2054" name="Graphic 2053" descr="Badge Unfollow with solid fill">
            <a:extLst>
              <a:ext uri="{FF2B5EF4-FFF2-40B4-BE49-F238E27FC236}">
                <a16:creationId xmlns:a16="http://schemas.microsoft.com/office/drawing/2014/main" id="{14424287-5030-611C-6742-3501A9E01B55}"/>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8651944" y="4827012"/>
            <a:ext cx="292608" cy="292608"/>
          </a:xfrm>
          <a:prstGeom prst="rect">
            <a:avLst/>
          </a:prstGeom>
        </p:spPr>
      </p:pic>
      <p:cxnSp>
        <p:nvCxnSpPr>
          <p:cNvPr id="2056" name="Straight Connector 2055">
            <a:extLst>
              <a:ext uri="{FF2B5EF4-FFF2-40B4-BE49-F238E27FC236}">
                <a16:creationId xmlns:a16="http://schemas.microsoft.com/office/drawing/2014/main" id="{8628976A-429F-BB2D-3D04-8192ADF17F72}"/>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3" name="Rounded Rectangle 7">
            <a:extLst>
              <a:ext uri="{FF2B5EF4-FFF2-40B4-BE49-F238E27FC236}">
                <a16:creationId xmlns:a16="http://schemas.microsoft.com/office/drawing/2014/main" id="{8A64BB16-CA3B-AE13-1850-3299AE072841}"/>
              </a:ext>
            </a:extLst>
          </p:cNvPr>
          <p:cNvSpPr/>
          <p:nvPr/>
        </p:nvSpPr>
        <p:spPr bwMode="gray">
          <a:xfrm>
            <a:off x="5578297" y="3158296"/>
            <a:ext cx="2942410" cy="3069901"/>
          </a:xfrm>
          <a:prstGeom prst="rect">
            <a:avLst/>
          </a:prstGeom>
          <a:solidFill>
            <a:schemeClr val="accent6">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36000" tIns="72000" rIns="72000" bIns="36000" numCol="1" spcCol="0" rtlCol="0" fromWordArt="0" anchor="t"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91440">
              <a:spcBef>
                <a:spcPts val="600"/>
              </a:spcBef>
              <a:defRPr/>
            </a:pPr>
            <a:r>
              <a:rPr lang="en-US" sz="1200" b="1" dirty="0">
                <a:solidFill>
                  <a:srgbClr val="000000"/>
                </a:solidFill>
                <a:latin typeface="Arial"/>
                <a:cs typeface="Arial"/>
              </a:rPr>
              <a:t>Why is it critical for the energy transition?</a:t>
            </a:r>
          </a:p>
          <a:p>
            <a:pPr marL="277495" indent="-182245">
              <a:spcBef>
                <a:spcPts val="600"/>
              </a:spcBef>
              <a:buFont typeface="Arial,Sans-Serif" panose="020B0604020202020204" pitchFamily="34" charset="0"/>
              <a:buChar char="•"/>
              <a:defRPr/>
            </a:pPr>
            <a:r>
              <a:rPr lang="en-US" sz="1000" b="0" dirty="0">
                <a:solidFill>
                  <a:srgbClr val="000000"/>
                </a:solidFill>
                <a:latin typeface="Arial"/>
                <a:cs typeface="Arial"/>
              </a:rPr>
              <a:t>EV batteries represent a </a:t>
            </a:r>
            <a:r>
              <a:rPr lang="en-US" sz="1000" b="1" dirty="0">
                <a:solidFill>
                  <a:srgbClr val="000000"/>
                </a:solidFill>
                <a:latin typeface="Arial"/>
                <a:cs typeface="Arial"/>
              </a:rPr>
              <a:t>rapidly growing flexible storage resource</a:t>
            </a:r>
          </a:p>
          <a:p>
            <a:pPr marL="277495" indent="-182245">
              <a:spcBef>
                <a:spcPts val="600"/>
              </a:spcBef>
              <a:buFont typeface="Arial,Sans-Serif" panose="020B0604020202020204" pitchFamily="34" charset="0"/>
              <a:buChar char="•"/>
              <a:defRPr/>
            </a:pPr>
            <a:r>
              <a:rPr lang="en-US" sz="1000" b="0" dirty="0">
                <a:solidFill>
                  <a:srgbClr val="000000"/>
                </a:solidFill>
                <a:latin typeface="Arial"/>
                <a:cs typeface="Arial"/>
              </a:rPr>
              <a:t>Bidirectional charging can help </a:t>
            </a:r>
            <a:r>
              <a:rPr lang="en-US" sz="1000" b="1" dirty="0">
                <a:solidFill>
                  <a:srgbClr val="000000"/>
                </a:solidFill>
                <a:latin typeface="Arial"/>
                <a:cs typeface="Arial"/>
              </a:rPr>
              <a:t>balance peaks, improve resilience, and support renewable integration</a:t>
            </a:r>
          </a:p>
          <a:p>
            <a:pPr marL="277495" indent="-182245">
              <a:spcBef>
                <a:spcPts val="600"/>
              </a:spcBef>
              <a:buFont typeface="Arial,Sans-Serif" panose="020B0604020202020204" pitchFamily="34" charset="0"/>
              <a:buChar char="•"/>
              <a:defRPr/>
            </a:pPr>
            <a:r>
              <a:rPr lang="en-US" sz="1000" b="0" dirty="0">
                <a:solidFill>
                  <a:srgbClr val="000000"/>
                </a:solidFill>
                <a:latin typeface="Arial"/>
                <a:cs typeface="Arial"/>
              </a:rPr>
              <a:t>It allows parked vehicles to provide </a:t>
            </a:r>
            <a:r>
              <a:rPr lang="en-US" sz="1000" b="1" dirty="0">
                <a:solidFill>
                  <a:srgbClr val="000000"/>
                </a:solidFill>
                <a:latin typeface="Arial"/>
                <a:cs typeface="Arial"/>
              </a:rPr>
              <a:t>value beyond transportation</a:t>
            </a:r>
          </a:p>
          <a:p>
            <a:pPr marL="277495" indent="-182245">
              <a:spcBef>
                <a:spcPts val="600"/>
              </a:spcBef>
              <a:buFont typeface="Arial,Sans-Serif" panose="020B0604020202020204" pitchFamily="34" charset="0"/>
              <a:buChar char="•"/>
              <a:defRPr/>
            </a:pPr>
            <a:r>
              <a:rPr lang="en-US" sz="1000" b="0" dirty="0">
                <a:solidFill>
                  <a:srgbClr val="000000"/>
                </a:solidFill>
                <a:latin typeface="Arial"/>
                <a:cs typeface="Arial"/>
              </a:rPr>
              <a:t>It can </a:t>
            </a:r>
            <a:r>
              <a:rPr lang="en-US" sz="1000" b="1" dirty="0">
                <a:solidFill>
                  <a:srgbClr val="000000"/>
                </a:solidFill>
                <a:latin typeface="Arial"/>
                <a:cs typeface="Arial"/>
              </a:rPr>
              <a:t>defer grid and building infrastructure upgrades</a:t>
            </a:r>
            <a:r>
              <a:rPr lang="en-US" sz="1000" b="0" dirty="0">
                <a:solidFill>
                  <a:srgbClr val="000000"/>
                </a:solidFill>
                <a:latin typeface="Arial"/>
                <a:cs typeface="Arial"/>
              </a:rPr>
              <a:t> by using existing battery capacity</a:t>
            </a:r>
          </a:p>
        </p:txBody>
      </p:sp>
      <p:cxnSp>
        <p:nvCxnSpPr>
          <p:cNvPr id="10" name="Straight Connector 9">
            <a:extLst>
              <a:ext uri="{FF2B5EF4-FFF2-40B4-BE49-F238E27FC236}">
                <a16:creationId xmlns:a16="http://schemas.microsoft.com/office/drawing/2014/main" id="{C4D9C24E-26A9-D158-7576-D9B10836D2AA}"/>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D898A1EF-A91A-E95A-C0FE-CF1D83D372F7}"/>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F24DD62D-B8FA-CA9F-3A7B-95B9B62082F2}"/>
              </a:ext>
            </a:extLst>
          </p:cNvPr>
          <p:cNvCxnSpPr>
            <a:cxnSpLocks/>
          </p:cNvCxnSpPr>
          <p:nvPr/>
        </p:nvCxnSpPr>
        <p:spPr bwMode="gray">
          <a:xfrm>
            <a:off x="5606377" y="3609205"/>
            <a:ext cx="2699683" cy="0"/>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1F9CB5E8-AE93-6D1A-CF57-1EB85C2DEAD0}"/>
              </a:ext>
            </a:extLst>
          </p:cNvPr>
          <p:cNvCxnSpPr>
            <a:cxnSpLocks/>
          </p:cNvCxnSpPr>
          <p:nvPr/>
        </p:nvCxnSpPr>
        <p:spPr bwMode="gray">
          <a:xfrm>
            <a:off x="534116" y="3546486"/>
            <a:ext cx="4636413" cy="1497"/>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11" name="Footer Placeholder 5">
            <a:extLst>
              <a:ext uri="{FF2B5EF4-FFF2-40B4-BE49-F238E27FC236}">
                <a16:creationId xmlns:a16="http://schemas.microsoft.com/office/drawing/2014/main" id="{6A2AB19A-F59B-3ABC-1072-E8A8C8846C81}"/>
              </a:ext>
            </a:extLst>
          </p:cNvPr>
          <p:cNvSpPr>
            <a:spLocks noGrp="1"/>
          </p:cNvSpPr>
          <p:nvPr/>
        </p:nvSpPr>
        <p:spPr>
          <a:xfrm>
            <a:off x="334962" y="6310313"/>
            <a:ext cx="9247188" cy="218257"/>
          </a:xfrm>
          <a:prstGeom prst="rect">
            <a:avLst/>
          </a:prstGeom>
        </p:spPr>
        <p:txBody>
          <a:bodyPr vert="horz" lIns="0" tIns="0" rIns="0" bIns="0" rtlCol="0" anchor="t"/>
          <a:lstStyle>
            <a:defPPr>
              <a:defRPr lang="en-US"/>
            </a:defPPr>
            <a:lvl1pPr marL="0" algn="l" defTabSz="914400" rtl="0" eaLnBrk="1" latinLnBrk="0" hangingPunct="1">
              <a:defRPr sz="8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solidFill>
                  <a:srgbClr val="000000"/>
                </a:solidFill>
              </a:rPr>
              <a:t>Source: </a:t>
            </a:r>
            <a:r>
              <a:rPr lang="en-US" dirty="0">
                <a:solidFill>
                  <a:srgbClr val="000000"/>
                </a:solidFill>
                <a:hlinkClick r:id="rId15"/>
              </a:rPr>
              <a:t>Vehicle-to-Grid Integration Assessment Report, </a:t>
            </a:r>
            <a:r>
              <a:rPr lang="en-US" dirty="0">
                <a:solidFill>
                  <a:srgbClr val="000000"/>
                </a:solidFill>
              </a:rPr>
              <a:t>(US DOE, 2025); </a:t>
            </a:r>
            <a:r>
              <a:rPr lang="en-US" dirty="0">
                <a:solidFill>
                  <a:srgbClr val="000000"/>
                </a:solidFill>
                <a:hlinkClick r:id="rId16"/>
              </a:rPr>
              <a:t>Global EV Outlook 2026, </a:t>
            </a:r>
            <a:r>
              <a:rPr lang="en-US" dirty="0">
                <a:solidFill>
                  <a:srgbClr val="000000"/>
                </a:solidFill>
              </a:rPr>
              <a:t>(IEA, 2026); </a:t>
            </a:r>
            <a:r>
              <a:rPr lang="en-US" dirty="0">
                <a:solidFill>
                  <a:srgbClr val="000000"/>
                </a:solidFill>
                <a:hlinkClick r:id="rId17"/>
              </a:rPr>
              <a:t>EV Batteries Could Satisfy Short-Term Grid Storage Demand</a:t>
            </a:r>
            <a:r>
              <a:rPr lang="en-US" dirty="0">
                <a:solidFill>
                  <a:srgbClr val="000000"/>
                </a:solidFill>
              </a:rPr>
              <a:t>, (Nature, 2023)</a:t>
            </a:r>
          </a:p>
          <a:p>
            <a:r>
              <a:rPr lang="en-US" dirty="0">
                <a:solidFill>
                  <a:srgbClr val="000000"/>
                </a:solidFill>
              </a:rPr>
              <a:t>Credit: Sevgi Helin </a:t>
            </a:r>
            <a:r>
              <a:rPr lang="en-US" dirty="0" err="1">
                <a:solidFill>
                  <a:srgbClr val="000000"/>
                </a:solidFill>
              </a:rPr>
              <a:t>Tilkicioglu</a:t>
            </a:r>
            <a:r>
              <a:rPr lang="en-US" dirty="0">
                <a:solidFill>
                  <a:srgbClr val="000000"/>
                </a:solidFill>
              </a:rPr>
              <a:t>, Hasan Alawadhi, Isabel Hoyos, Vincent Sandow-</a:t>
            </a:r>
            <a:r>
              <a:rPr lang="en-US" dirty="0" err="1">
                <a:solidFill>
                  <a:srgbClr val="000000"/>
                </a:solidFill>
              </a:rPr>
              <a:t>Straesser</a:t>
            </a:r>
            <a:r>
              <a:rPr lang="en-US" dirty="0">
                <a:solidFill>
                  <a:srgbClr val="000000"/>
                </a:solidFill>
              </a:rPr>
              <a:t>, and </a:t>
            </a:r>
            <a:r>
              <a:rPr lang="en-US" dirty="0">
                <a:solidFill>
                  <a:srgbClr val="000000"/>
                </a:solidFill>
                <a:hlinkClick r:id="rId18"/>
              </a:rPr>
              <a:t>Gernot Wagner</a:t>
            </a:r>
            <a:r>
              <a:rPr lang="en-US" dirty="0">
                <a:solidFill>
                  <a:srgbClr val="000000"/>
                </a:solidFill>
              </a:rPr>
              <a:t>. </a:t>
            </a:r>
            <a:r>
              <a:rPr lang="en-US" dirty="0">
                <a:hlinkClick r:id="rId19"/>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latin typeface="Arial" panose="020B0604020202020204" pitchFamily="34" charset="0"/>
              <a:cs typeface="Arial" panose="020B0604020202020204" pitchFamily="34" charset="0"/>
            </a:endParaRPr>
          </a:p>
        </p:txBody>
      </p:sp>
      <p:cxnSp>
        <p:nvCxnSpPr>
          <p:cNvPr id="32" name="Straight Arrow Connector 31">
            <a:extLst>
              <a:ext uri="{FF2B5EF4-FFF2-40B4-BE49-F238E27FC236}">
                <a16:creationId xmlns:a16="http://schemas.microsoft.com/office/drawing/2014/main" id="{DB2D4D03-2FED-55C9-5466-C66C3FA9FF0F}"/>
              </a:ext>
            </a:extLst>
          </p:cNvPr>
          <p:cNvCxnSpPr>
            <a:cxnSpLocks/>
          </p:cNvCxnSpPr>
          <p:nvPr/>
        </p:nvCxnSpPr>
        <p:spPr bwMode="gray">
          <a:xfrm>
            <a:off x="2759974" y="2060944"/>
            <a:ext cx="1467765" cy="0"/>
          </a:xfrm>
          <a:prstGeom prst="straightConnector1">
            <a:avLst/>
          </a:prstGeom>
          <a:ln w="19050" cap="flat">
            <a:solidFill>
              <a:schemeClr val="tx1"/>
            </a:solidFill>
            <a:miter lim="8000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053" name="Straight Arrow Connector 2052">
            <a:extLst>
              <a:ext uri="{FF2B5EF4-FFF2-40B4-BE49-F238E27FC236}">
                <a16:creationId xmlns:a16="http://schemas.microsoft.com/office/drawing/2014/main" id="{3E106DC2-89FE-4755-2EAF-A574A8E067A9}"/>
              </a:ext>
            </a:extLst>
          </p:cNvPr>
          <p:cNvCxnSpPr>
            <a:cxnSpLocks/>
          </p:cNvCxnSpPr>
          <p:nvPr/>
        </p:nvCxnSpPr>
        <p:spPr bwMode="gray">
          <a:xfrm>
            <a:off x="7089607" y="2064965"/>
            <a:ext cx="1467765" cy="0"/>
          </a:xfrm>
          <a:prstGeom prst="straightConnector1">
            <a:avLst/>
          </a:prstGeom>
          <a:ln w="19050" cap="flat">
            <a:solidFill>
              <a:schemeClr val="tx1"/>
            </a:solidFill>
            <a:miter lim="800000"/>
            <a:headEnd type="triangle"/>
            <a:tailEnd type="triangle"/>
          </a:ln>
        </p:spPr>
        <p:style>
          <a:lnRef idx="1">
            <a:schemeClr val="accent1"/>
          </a:lnRef>
          <a:fillRef idx="0">
            <a:schemeClr val="accent1"/>
          </a:fillRef>
          <a:effectRef idx="0">
            <a:schemeClr val="accent1"/>
          </a:effectRef>
          <a:fontRef idx="minor">
            <a:schemeClr val="tx1"/>
          </a:fontRef>
        </p:style>
      </p:cxnSp>
      <p:grpSp>
        <p:nvGrpSpPr>
          <p:cNvPr id="2058" name="Group 2057">
            <a:extLst>
              <a:ext uri="{FF2B5EF4-FFF2-40B4-BE49-F238E27FC236}">
                <a16:creationId xmlns:a16="http://schemas.microsoft.com/office/drawing/2014/main" id="{0F045BBC-EC71-9A58-D911-D4BE82347C3D}"/>
              </a:ext>
            </a:extLst>
          </p:cNvPr>
          <p:cNvGrpSpPr/>
          <p:nvPr/>
        </p:nvGrpSpPr>
        <p:grpSpPr>
          <a:xfrm>
            <a:off x="4888156" y="1596890"/>
            <a:ext cx="1541034" cy="862042"/>
            <a:chOff x="5023531" y="1635858"/>
            <a:chExt cx="1541034" cy="862042"/>
          </a:xfrm>
        </p:grpSpPr>
        <p:pic>
          <p:nvPicPr>
            <p:cNvPr id="2072" name="Graphic 2072" descr="Bidirectional charger">
              <a:extLst>
                <a:ext uri="{FF2B5EF4-FFF2-40B4-BE49-F238E27FC236}">
                  <a16:creationId xmlns:a16="http://schemas.microsoft.com/office/drawing/2014/main" id="{119A188F-D98A-4A98-8AA4-2C112E4EC7A8}"/>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rot="5400000">
              <a:off x="5678258" y="1611592"/>
              <a:ext cx="858216" cy="914399"/>
            </a:xfrm>
            <a:prstGeom prst="rect">
              <a:avLst/>
            </a:prstGeom>
          </p:spPr>
        </p:pic>
        <p:pic>
          <p:nvPicPr>
            <p:cNvPr id="56" name="Graphic 2072" descr="Bidirectional charger">
              <a:extLst>
                <a:ext uri="{FF2B5EF4-FFF2-40B4-BE49-F238E27FC236}">
                  <a16:creationId xmlns:a16="http://schemas.microsoft.com/office/drawing/2014/main" id="{880DD99C-D11D-2079-8F75-E01979A0C0D8}"/>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rot="16200000">
              <a:off x="5051623" y="1607766"/>
              <a:ext cx="858216" cy="914399"/>
            </a:xfrm>
            <a:prstGeom prst="rect">
              <a:avLst/>
            </a:prstGeom>
          </p:spPr>
        </p:pic>
      </p:grpSp>
      <p:grpSp>
        <p:nvGrpSpPr>
          <p:cNvPr id="24" name="Group 23">
            <a:extLst>
              <a:ext uri="{FF2B5EF4-FFF2-40B4-BE49-F238E27FC236}">
                <a16:creationId xmlns:a16="http://schemas.microsoft.com/office/drawing/2014/main" id="{382DC31C-CB4B-6230-3F11-3BCC211D086D}"/>
              </a:ext>
            </a:extLst>
          </p:cNvPr>
          <p:cNvGrpSpPr/>
          <p:nvPr/>
        </p:nvGrpSpPr>
        <p:grpSpPr>
          <a:xfrm>
            <a:off x="534116" y="1458777"/>
            <a:ext cx="1565441" cy="1264191"/>
            <a:chOff x="534116" y="1458777"/>
            <a:chExt cx="1565441" cy="1264191"/>
          </a:xfrm>
        </p:grpSpPr>
        <p:pic>
          <p:nvPicPr>
            <p:cNvPr id="50" name="Graphic 2071" descr="Vehicle">
              <a:extLst>
                <a:ext uri="{FF2B5EF4-FFF2-40B4-BE49-F238E27FC236}">
                  <a16:creationId xmlns:a16="http://schemas.microsoft.com/office/drawing/2014/main" id="{93729A84-2980-1B01-C4FE-554FD5062DE9}"/>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534116" y="1458777"/>
              <a:ext cx="1070313" cy="1140381"/>
            </a:xfrm>
            <a:prstGeom prst="rect">
              <a:avLst/>
            </a:prstGeom>
          </p:spPr>
        </p:pic>
        <p:pic>
          <p:nvPicPr>
            <p:cNvPr id="2065" name="Graphic 2064" descr="Battery charging with solid fill">
              <a:extLst>
                <a:ext uri="{FF2B5EF4-FFF2-40B4-BE49-F238E27FC236}">
                  <a16:creationId xmlns:a16="http://schemas.microsoft.com/office/drawing/2014/main" id="{EC633281-F1FD-13F1-217E-8B24DBEDBF2E}"/>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1437533" y="2060944"/>
              <a:ext cx="662024" cy="662024"/>
            </a:xfrm>
            <a:prstGeom prst="rect">
              <a:avLst/>
            </a:prstGeom>
          </p:spPr>
        </p:pic>
      </p:grpSp>
      <p:grpSp>
        <p:nvGrpSpPr>
          <p:cNvPr id="14" name="Group 13">
            <a:extLst>
              <a:ext uri="{FF2B5EF4-FFF2-40B4-BE49-F238E27FC236}">
                <a16:creationId xmlns:a16="http://schemas.microsoft.com/office/drawing/2014/main" id="{372AD6C8-3202-9E94-8185-B32CD0C5328F}"/>
              </a:ext>
            </a:extLst>
          </p:cNvPr>
          <p:cNvGrpSpPr/>
          <p:nvPr/>
        </p:nvGrpSpPr>
        <p:grpSpPr>
          <a:xfrm>
            <a:off x="9217789" y="1688109"/>
            <a:ext cx="1303901" cy="681006"/>
            <a:chOff x="9217789" y="1635857"/>
            <a:chExt cx="1303901" cy="681006"/>
          </a:xfrm>
          <a:solidFill>
            <a:schemeClr val="accent1"/>
          </a:solidFill>
        </p:grpSpPr>
        <p:pic>
          <p:nvPicPr>
            <p:cNvPr id="54" name="Graphic 53" descr="Electric Tower with solid fill">
              <a:extLst>
                <a:ext uri="{FF2B5EF4-FFF2-40B4-BE49-F238E27FC236}">
                  <a16:creationId xmlns:a16="http://schemas.microsoft.com/office/drawing/2014/main" id="{564A5295-EBEA-A5ED-7E4C-FF2027DC1AFF}"/>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9854400" y="1635857"/>
              <a:ext cx="667290" cy="667290"/>
            </a:xfrm>
            <a:prstGeom prst="rect">
              <a:avLst/>
            </a:prstGeom>
          </p:spPr>
        </p:pic>
        <p:pic>
          <p:nvPicPr>
            <p:cNvPr id="13" name="Graphic 12" descr="Building with solid fill">
              <a:extLst>
                <a:ext uri="{FF2B5EF4-FFF2-40B4-BE49-F238E27FC236}">
                  <a16:creationId xmlns:a16="http://schemas.microsoft.com/office/drawing/2014/main" id="{2AEBA7BF-B9C6-3FDE-5D82-5F335A9FCDD1}"/>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9217789" y="1649573"/>
              <a:ext cx="667290" cy="667290"/>
            </a:xfrm>
            <a:prstGeom prst="rect">
              <a:avLst/>
            </a:prstGeom>
          </p:spPr>
        </p:pic>
      </p:grpSp>
      <p:sp>
        <p:nvSpPr>
          <p:cNvPr id="5" name="Pentagon 4">
            <a:extLst>
              <a:ext uri="{FF2B5EF4-FFF2-40B4-BE49-F238E27FC236}">
                <a16:creationId xmlns:a16="http://schemas.microsoft.com/office/drawing/2014/main" id="{58232A73-4554-92A0-F8C4-15B6A048407D}"/>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7" name="Chevron 6">
            <a:extLst>
              <a:ext uri="{FF2B5EF4-FFF2-40B4-BE49-F238E27FC236}">
                <a16:creationId xmlns:a16="http://schemas.microsoft.com/office/drawing/2014/main" id="{465B9AD6-ED5C-34CD-2408-D1229F34B9E0}"/>
              </a:ext>
            </a:extLst>
          </p:cNvPr>
          <p:cNvSpPr/>
          <p:nvPr/>
        </p:nvSpPr>
        <p:spPr>
          <a:xfrm>
            <a:off x="1690648" y="0"/>
            <a:ext cx="1788983" cy="288356"/>
          </a:xfrm>
          <a:prstGeom prst="chevron">
            <a:avLst/>
          </a:prstGeom>
          <a:solidFill>
            <a:srgbClr val="00435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Optimize</a:t>
            </a:r>
          </a:p>
        </p:txBody>
      </p:sp>
      <p:sp>
        <p:nvSpPr>
          <p:cNvPr id="8" name="Chevron 7">
            <a:extLst>
              <a:ext uri="{FF2B5EF4-FFF2-40B4-BE49-F238E27FC236}">
                <a16:creationId xmlns:a16="http://schemas.microsoft.com/office/drawing/2014/main" id="{EF1443FA-3093-35B9-8EF2-A4B0E52E0CA7}"/>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16" name="Chevron 15">
            <a:extLst>
              <a:ext uri="{FF2B5EF4-FFF2-40B4-BE49-F238E27FC236}">
                <a16:creationId xmlns:a16="http://schemas.microsoft.com/office/drawing/2014/main" id="{BE1D7A7D-7A23-B970-1DA1-F97C7EC5B636}"/>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7" name="Chevron 16">
            <a:extLst>
              <a:ext uri="{FF2B5EF4-FFF2-40B4-BE49-F238E27FC236}">
                <a16:creationId xmlns:a16="http://schemas.microsoft.com/office/drawing/2014/main" id="{C44EEDD9-A14C-4E89-6C22-7A1B028831AE}"/>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18" name="Rectangle 17">
            <a:extLst>
              <a:ext uri="{FF2B5EF4-FFF2-40B4-BE49-F238E27FC236}">
                <a16:creationId xmlns:a16="http://schemas.microsoft.com/office/drawing/2014/main" id="{71987EBA-98E0-1898-71EF-A251737EB0AE}"/>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Bidirectional charging</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grpSp>
        <p:nvGrpSpPr>
          <p:cNvPr id="23" name="Group 22">
            <a:extLst>
              <a:ext uri="{FF2B5EF4-FFF2-40B4-BE49-F238E27FC236}">
                <a16:creationId xmlns:a16="http://schemas.microsoft.com/office/drawing/2014/main" id="{676D25FF-CDB1-0CE8-9FC2-8659B953F5CE}"/>
              </a:ext>
            </a:extLst>
          </p:cNvPr>
          <p:cNvGrpSpPr/>
          <p:nvPr/>
        </p:nvGrpSpPr>
        <p:grpSpPr>
          <a:xfrm>
            <a:off x="577057" y="2707481"/>
            <a:ext cx="1089720" cy="233996"/>
            <a:chOff x="577057" y="2703233"/>
            <a:chExt cx="1089720" cy="233996"/>
          </a:xfrm>
        </p:grpSpPr>
        <p:sp>
          <p:nvSpPr>
            <p:cNvPr id="48" name="TextBox 47">
              <a:extLst>
                <a:ext uri="{FF2B5EF4-FFF2-40B4-BE49-F238E27FC236}">
                  <a16:creationId xmlns:a16="http://schemas.microsoft.com/office/drawing/2014/main" id="{97B817E8-6746-64F4-E1B3-21B88A696B37}"/>
                </a:ext>
              </a:extLst>
            </p:cNvPr>
            <p:cNvSpPr txBox="1"/>
            <p:nvPr/>
          </p:nvSpPr>
          <p:spPr bwMode="gray">
            <a:xfrm>
              <a:off x="694055" y="2726988"/>
              <a:ext cx="972722" cy="190414"/>
            </a:xfrm>
            <a:prstGeom prst="rect">
              <a:avLst/>
            </a:prstGeom>
            <a:noFill/>
          </p:spPr>
          <p:txBody>
            <a:bodyPr vertOverflow="overflow" vert="horz" wrap="square" lIns="0" tIns="0" rIns="0" bIns="0" rtlCol="0" anchor="t" anchorCtr="0">
              <a:noAutofit/>
            </a:bodyPr>
            <a:lstStyle>
              <a:defPPr>
                <a:defRPr lang="en-US"/>
              </a:defPPr>
              <a:lvl1pPr indent="0" algn="ctr">
                <a:spcBef>
                  <a:spcPts val="600"/>
                </a:spcBef>
                <a:spcAft>
                  <a:spcPts val="600"/>
                </a:spcAft>
                <a:buNone/>
                <a:defRPr sz="1200" b="1">
                  <a:solidFill>
                    <a:srgbClr val="000000"/>
                  </a:solidFill>
                  <a:latin typeface="Arial"/>
                  <a:cs typeface="Arial"/>
                </a:defRPr>
              </a:lvl1pPr>
            </a:lstStyle>
            <a:p>
              <a:r>
                <a:rPr lang="en-US" dirty="0"/>
                <a:t>Vehicle</a:t>
              </a:r>
            </a:p>
          </p:txBody>
        </p:sp>
        <p:sp>
          <p:nvSpPr>
            <p:cNvPr id="6" name="Ellipse 4">
              <a:extLst>
                <a:ext uri="{FF2B5EF4-FFF2-40B4-BE49-F238E27FC236}">
                  <a16:creationId xmlns:a16="http://schemas.microsoft.com/office/drawing/2014/main" id="{686CBFBA-85B1-0441-4A85-19E7CC937146}"/>
                </a:ext>
              </a:extLst>
            </p:cNvPr>
            <p:cNvSpPr>
              <a:spLocks/>
            </p:cNvSpPr>
            <p:nvPr>
              <p:custDataLst>
                <p:tags r:id="rId8"/>
              </p:custDataLst>
            </p:nvPr>
          </p:nvSpPr>
          <p:spPr>
            <a:xfrm flipH="1">
              <a:off x="577057" y="2703233"/>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1</a:t>
              </a:r>
            </a:p>
          </p:txBody>
        </p:sp>
      </p:grpSp>
      <p:grpSp>
        <p:nvGrpSpPr>
          <p:cNvPr id="22" name="Group 21">
            <a:extLst>
              <a:ext uri="{FF2B5EF4-FFF2-40B4-BE49-F238E27FC236}">
                <a16:creationId xmlns:a16="http://schemas.microsoft.com/office/drawing/2014/main" id="{B363F410-4CE5-057F-BCEE-5ED46126C43F}"/>
              </a:ext>
            </a:extLst>
          </p:cNvPr>
          <p:cNvGrpSpPr/>
          <p:nvPr/>
        </p:nvGrpSpPr>
        <p:grpSpPr>
          <a:xfrm>
            <a:off x="4701796" y="2707481"/>
            <a:ext cx="1889810" cy="233996"/>
            <a:chOff x="5288911" y="2706411"/>
            <a:chExt cx="1889810" cy="233996"/>
          </a:xfrm>
        </p:grpSpPr>
        <p:sp>
          <p:nvSpPr>
            <p:cNvPr id="2059" name="TextBox 2058">
              <a:extLst>
                <a:ext uri="{FF2B5EF4-FFF2-40B4-BE49-F238E27FC236}">
                  <a16:creationId xmlns:a16="http://schemas.microsoft.com/office/drawing/2014/main" id="{505C2460-2045-ABB7-706E-EB31CD9065FA}"/>
                </a:ext>
              </a:extLst>
            </p:cNvPr>
            <p:cNvSpPr txBox="1"/>
            <p:nvPr/>
          </p:nvSpPr>
          <p:spPr bwMode="gray">
            <a:xfrm>
              <a:off x="5536006" y="2726988"/>
              <a:ext cx="1642715" cy="190414"/>
            </a:xfrm>
            <a:prstGeom prst="rect">
              <a:avLst/>
            </a:prstGeom>
            <a:noFill/>
          </p:spPr>
          <p:txBody>
            <a:bodyPr vertOverflow="overflow" vert="horz" wrap="square" lIns="0" tIns="0" rIns="0" bIns="0" rtlCol="0" anchor="t" anchorCtr="0">
              <a:noAutofit/>
            </a:bodyPr>
            <a:lstStyle>
              <a:defPPr>
                <a:defRPr lang="en-US"/>
              </a:defPPr>
              <a:lvl1pPr indent="0" algn="ctr">
                <a:spcBef>
                  <a:spcPts val="600"/>
                </a:spcBef>
                <a:spcAft>
                  <a:spcPts val="600"/>
                </a:spcAft>
                <a:buNone/>
                <a:defRPr sz="1200" b="1">
                  <a:solidFill>
                    <a:srgbClr val="000000"/>
                  </a:solidFill>
                  <a:latin typeface="Arial"/>
                  <a:cs typeface="Arial"/>
                </a:defRPr>
              </a:lvl1pPr>
            </a:lstStyle>
            <a:p>
              <a:r>
                <a:rPr lang="en-US" dirty="0"/>
                <a:t>Bidirectional charger</a:t>
              </a:r>
            </a:p>
          </p:txBody>
        </p:sp>
        <p:sp>
          <p:nvSpPr>
            <p:cNvPr id="19" name="Ellipse 4">
              <a:extLst>
                <a:ext uri="{FF2B5EF4-FFF2-40B4-BE49-F238E27FC236}">
                  <a16:creationId xmlns:a16="http://schemas.microsoft.com/office/drawing/2014/main" id="{D25DC750-2E28-1E62-E7FC-B0D7216C50F1}"/>
                </a:ext>
              </a:extLst>
            </p:cNvPr>
            <p:cNvSpPr>
              <a:spLocks/>
            </p:cNvSpPr>
            <p:nvPr>
              <p:custDataLst>
                <p:tags r:id="rId7"/>
              </p:custDataLst>
            </p:nvPr>
          </p:nvSpPr>
          <p:spPr>
            <a:xfrm flipH="1">
              <a:off x="5288911" y="2706411"/>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lvl="0" algn="ctr">
                <a:defRPr/>
              </a:pPr>
              <a:r>
                <a:rPr lang="en-US" sz="1000" b="1">
                  <a:solidFill>
                    <a:srgbClr val="FFFFFF"/>
                  </a:solidFill>
                </a:rPr>
                <a:t>2</a:t>
              </a:r>
            </a:p>
          </p:txBody>
        </p:sp>
      </p:grpSp>
      <p:grpSp>
        <p:nvGrpSpPr>
          <p:cNvPr id="21" name="Group 20">
            <a:extLst>
              <a:ext uri="{FF2B5EF4-FFF2-40B4-BE49-F238E27FC236}">
                <a16:creationId xmlns:a16="http://schemas.microsoft.com/office/drawing/2014/main" id="{87A817B9-C7AA-020F-AE6B-F34BB7028093}"/>
              </a:ext>
            </a:extLst>
          </p:cNvPr>
          <p:cNvGrpSpPr/>
          <p:nvPr/>
        </p:nvGrpSpPr>
        <p:grpSpPr>
          <a:xfrm>
            <a:off x="9028043" y="2707481"/>
            <a:ext cx="2426574" cy="233996"/>
            <a:chOff x="9028043" y="2711730"/>
            <a:chExt cx="2426574" cy="233996"/>
          </a:xfrm>
        </p:grpSpPr>
        <p:sp>
          <p:nvSpPr>
            <p:cNvPr id="2060" name="TextBox 2059">
              <a:extLst>
                <a:ext uri="{FF2B5EF4-FFF2-40B4-BE49-F238E27FC236}">
                  <a16:creationId xmlns:a16="http://schemas.microsoft.com/office/drawing/2014/main" id="{DECE6F2F-F2D3-B352-A350-EACCB22A3A24}"/>
                </a:ext>
              </a:extLst>
            </p:cNvPr>
            <p:cNvSpPr txBox="1"/>
            <p:nvPr/>
          </p:nvSpPr>
          <p:spPr bwMode="gray">
            <a:xfrm>
              <a:off x="9157080" y="2733188"/>
              <a:ext cx="2297537" cy="204041"/>
            </a:xfrm>
            <a:prstGeom prst="rect">
              <a:avLst/>
            </a:prstGeom>
            <a:noFill/>
          </p:spPr>
          <p:txBody>
            <a:bodyPr vertOverflow="overflow" vert="horz" wrap="square" lIns="0" tIns="0" rIns="0" bIns="0" rtlCol="0" anchor="t" anchorCtr="0">
              <a:noAutofit/>
            </a:bodyPr>
            <a:lstStyle>
              <a:defPPr>
                <a:defRPr lang="en-US"/>
              </a:defPPr>
              <a:lvl1pPr indent="0" algn="ctr">
                <a:spcBef>
                  <a:spcPts val="600"/>
                </a:spcBef>
                <a:spcAft>
                  <a:spcPts val="600"/>
                </a:spcAft>
                <a:buNone/>
                <a:defRPr sz="1200" b="1">
                  <a:solidFill>
                    <a:srgbClr val="000000"/>
                  </a:solidFill>
                  <a:latin typeface="Arial"/>
                  <a:cs typeface="Arial"/>
                </a:defRPr>
              </a:lvl1pPr>
            </a:lstStyle>
            <a:p>
              <a:r>
                <a:rPr lang="en-US" dirty="0"/>
                <a:t>Buildings and energy grids</a:t>
              </a:r>
            </a:p>
          </p:txBody>
        </p:sp>
        <p:sp>
          <p:nvSpPr>
            <p:cNvPr id="20" name="Ellipse 4">
              <a:extLst>
                <a:ext uri="{FF2B5EF4-FFF2-40B4-BE49-F238E27FC236}">
                  <a16:creationId xmlns:a16="http://schemas.microsoft.com/office/drawing/2014/main" id="{52460A49-69BA-C22C-81BA-7D29DBDAEA66}"/>
                </a:ext>
              </a:extLst>
            </p:cNvPr>
            <p:cNvSpPr>
              <a:spLocks/>
            </p:cNvSpPr>
            <p:nvPr>
              <p:custDataLst>
                <p:tags r:id="rId6"/>
              </p:custDataLst>
            </p:nvPr>
          </p:nvSpPr>
          <p:spPr>
            <a:xfrm flipH="1">
              <a:off x="9028043" y="2711730"/>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Arial"/>
                  <a:ea typeface="+mn-ea"/>
                  <a:cs typeface="+mn-cs"/>
                </a:rPr>
                <a:t>3</a:t>
              </a:r>
            </a:p>
          </p:txBody>
        </p:sp>
      </p:grpSp>
    </p:spTree>
    <p:extLst>
      <p:ext uri="{BB962C8B-B14F-4D97-AF65-F5344CB8AC3E}">
        <p14:creationId xmlns:p14="http://schemas.microsoft.com/office/powerpoint/2010/main" val="3332859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189892-233E-96BC-C531-FBBAE01B597E}"/>
            </a:ext>
          </a:extLst>
        </p:cNvPr>
        <p:cNvGrpSpPr/>
        <p:nvPr/>
      </p:nvGrpSpPr>
      <p:grpSpPr>
        <a:xfrm>
          <a:off x="0" y="0"/>
          <a:ext cx="0" cy="0"/>
          <a:chOff x="0" y="0"/>
          <a:chExt cx="0" cy="0"/>
        </a:xfrm>
      </p:grpSpPr>
      <p:graphicFrame>
        <p:nvGraphicFramePr>
          <p:cNvPr id="31" name="thinkcell data - do not delete" hidden="1">
            <a:extLst>
              <a:ext uri="{FF2B5EF4-FFF2-40B4-BE49-F238E27FC236}">
                <a16:creationId xmlns:a16="http://schemas.microsoft.com/office/drawing/2014/main" id="{596E3585-7FAE-B746-4F51-A42FF569C6B0}"/>
              </a:ext>
            </a:extLst>
          </p:cNvPr>
          <p:cNvGraphicFramePr>
            <a:graphicFrameLocks/>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0" imgW="404" imgH="405" progId="TCLayout.ActiveDocument.1">
                  <p:embed/>
                </p:oleObj>
              </mc:Choice>
              <mc:Fallback>
                <p:oleObj name="thinkcell Slide" r:id="rId30" imgW="404" imgH="405" progId="TCLayout.ActiveDocument.1">
                  <p:embed/>
                  <p:pic>
                    <p:nvPicPr>
                      <p:cNvPr id="31" name="thinkcell data - do not delete" hidden="1">
                        <a:extLst>
                          <a:ext uri="{FF2B5EF4-FFF2-40B4-BE49-F238E27FC236}">
                            <a16:creationId xmlns:a16="http://schemas.microsoft.com/office/drawing/2014/main" id="{596E3585-7FAE-B746-4F51-A42FF569C6B0}"/>
                          </a:ext>
                        </a:extLst>
                      </p:cNvPr>
                      <p:cNvPicPr/>
                      <p:nvPr/>
                    </p:nvPicPr>
                    <p:blipFill>
                      <a:blip r:embed="rId31"/>
                      <a:stretch>
                        <a:fillRect/>
                      </a:stretch>
                    </p:blipFill>
                    <p:spPr>
                      <a:xfrm>
                        <a:off x="1588" y="1588"/>
                        <a:ext cx="1588" cy="1588"/>
                      </a:xfrm>
                      <a:prstGeom prst="rect">
                        <a:avLst/>
                      </a:prstGeom>
                    </p:spPr>
                  </p:pic>
                </p:oleObj>
              </mc:Fallback>
            </mc:AlternateContent>
          </a:graphicData>
        </a:graphic>
      </p:graphicFrame>
      <p:sp>
        <p:nvSpPr>
          <p:cNvPr id="9" name="Content Placeholder 8">
            <a:extLst>
              <a:ext uri="{FF2B5EF4-FFF2-40B4-BE49-F238E27FC236}">
                <a16:creationId xmlns:a16="http://schemas.microsoft.com/office/drawing/2014/main" id="{C3E76328-B996-E182-17B3-74DDA783E9E7}"/>
              </a:ext>
            </a:extLst>
          </p:cNvPr>
          <p:cNvSpPr>
            <a:spLocks noGrp="1"/>
          </p:cNvSpPr>
          <p:nvPr>
            <p:ph sz="quarter" idx="17"/>
          </p:nvPr>
        </p:nvSpPr>
        <p:spPr/>
        <p:txBody>
          <a:bodyPr/>
          <a:lstStyle/>
          <a:p>
            <a:pPr marL="0" indent="0">
              <a:buNone/>
            </a:pPr>
            <a:r>
              <a:rPr lang="en-US" sz="1000" b="1" dirty="0">
                <a:solidFill>
                  <a:srgbClr val="000000"/>
                </a:solidFill>
              </a:rPr>
              <a:t>V2G-capable EV models in production, by region, 2020 to 2026²</a:t>
            </a:r>
          </a:p>
          <a:p>
            <a:pPr marL="0" indent="0">
              <a:buNone/>
            </a:pPr>
            <a:endParaRPr lang="en-GB" sz="1000" dirty="0"/>
          </a:p>
        </p:txBody>
      </p:sp>
      <p:sp>
        <p:nvSpPr>
          <p:cNvPr id="4" name="Title 3">
            <a:extLst>
              <a:ext uri="{FF2B5EF4-FFF2-40B4-BE49-F238E27FC236}">
                <a16:creationId xmlns:a16="http://schemas.microsoft.com/office/drawing/2014/main" id="{71A82473-E704-B204-9E99-990522D611A5}"/>
              </a:ext>
            </a:extLst>
          </p:cNvPr>
          <p:cNvSpPr>
            <a:spLocks noGrp="1"/>
          </p:cNvSpPr>
          <p:nvPr>
            <p:ph type="title"/>
          </p:nvPr>
        </p:nvSpPr>
        <p:spPr/>
        <p:txBody>
          <a:bodyPr vert="horz" rIns="91440"/>
          <a:lstStyle/>
          <a:p>
            <a:r>
              <a:rPr lang="en-US" dirty="0"/>
              <a:t>V2B can cut building costs and provide backup; V2G can earn revenue but depends on approval and policy</a:t>
            </a:r>
          </a:p>
        </p:txBody>
      </p:sp>
      <p:sp>
        <p:nvSpPr>
          <p:cNvPr id="6" name="Text Placeholder 5">
            <a:extLst>
              <a:ext uri="{FF2B5EF4-FFF2-40B4-BE49-F238E27FC236}">
                <a16:creationId xmlns:a16="http://schemas.microsoft.com/office/drawing/2014/main" id="{D4A45C90-C3E0-76A6-0DC1-830E38106E7A}"/>
              </a:ext>
            </a:extLst>
          </p:cNvPr>
          <p:cNvSpPr>
            <a:spLocks noGrp="1"/>
          </p:cNvSpPr>
          <p:nvPr>
            <p:ph type="body" sz="quarter" idx="13"/>
          </p:nvPr>
        </p:nvSpPr>
        <p:spPr/>
        <p:txBody>
          <a:bodyPr/>
          <a:lstStyle/>
          <a:p>
            <a:r>
              <a:rPr lang="en-US" sz="1400" dirty="0"/>
              <a:t>V1G works today; V2B is emerging as backup power; V2G is limited to early offers and pilots</a:t>
            </a:r>
          </a:p>
        </p:txBody>
      </p:sp>
      <p:sp>
        <p:nvSpPr>
          <p:cNvPr id="15" name="Text Placeholder 14">
            <a:extLst>
              <a:ext uri="{FF2B5EF4-FFF2-40B4-BE49-F238E27FC236}">
                <a16:creationId xmlns:a16="http://schemas.microsoft.com/office/drawing/2014/main" id="{FC7B06CC-55EE-DBB3-45DF-F225C5386968}"/>
              </a:ext>
            </a:extLst>
          </p:cNvPr>
          <p:cNvSpPr>
            <a:spLocks noGrp="1"/>
          </p:cNvSpPr>
          <p:nvPr>
            <p:ph type="body" sz="quarter" idx="19"/>
          </p:nvPr>
        </p:nvSpPr>
        <p:spPr/>
        <p:txBody>
          <a:bodyPr/>
          <a:lstStyle/>
          <a:p>
            <a:r>
              <a:rPr lang="en-US" dirty="0"/>
              <a:t>Vehicle supply is the first constraint, as few EV models can send power back</a:t>
            </a:r>
          </a:p>
        </p:txBody>
      </p:sp>
      <p:sp>
        <p:nvSpPr>
          <p:cNvPr id="7" name="Text Placeholder 6">
            <a:extLst>
              <a:ext uri="{FF2B5EF4-FFF2-40B4-BE49-F238E27FC236}">
                <a16:creationId xmlns:a16="http://schemas.microsoft.com/office/drawing/2014/main" id="{F492378D-4FD5-B3C3-6F14-258D8080E558}"/>
              </a:ext>
            </a:extLst>
          </p:cNvPr>
          <p:cNvSpPr>
            <a:spLocks noGrp="1"/>
          </p:cNvSpPr>
          <p:nvPr>
            <p:ph type="body" sz="quarter" idx="14"/>
          </p:nvPr>
        </p:nvSpPr>
        <p:spPr/>
        <p:txBody>
          <a:bodyPr rIns="137160"/>
          <a:lstStyle/>
          <a:p>
            <a:pPr marL="0" lvl="0" indent="0">
              <a:buNone/>
              <a:defRPr/>
            </a:pPr>
            <a:r>
              <a:rPr lang="en-US" sz="1600" b="1" dirty="0">
                <a:solidFill>
                  <a:srgbClr val="000000"/>
                </a:solidFill>
              </a:rPr>
              <a:t>Observations</a:t>
            </a:r>
          </a:p>
          <a:p>
            <a:pPr>
              <a:spcBef>
                <a:spcPts val="600"/>
              </a:spcBef>
              <a:defRPr/>
            </a:pPr>
            <a:r>
              <a:rPr lang="en-US" sz="1100" dirty="0">
                <a:solidFill>
                  <a:srgbClr val="000000"/>
                </a:solidFill>
                <a:cs typeface="Arial"/>
              </a:rPr>
              <a:t>Smart charging (V1G) delivers </a:t>
            </a:r>
            <a:r>
              <a:rPr lang="en-US" sz="1100" b="1" dirty="0">
                <a:solidFill>
                  <a:srgbClr val="000000"/>
                </a:solidFill>
                <a:cs typeface="Arial"/>
              </a:rPr>
              <a:t>€19-42B a year in modeled European system savings</a:t>
            </a:r>
            <a:r>
              <a:rPr lang="en-US" sz="1100" dirty="0">
                <a:solidFill>
                  <a:srgbClr val="000000"/>
                </a:solidFill>
                <a:cs typeface="Arial"/>
              </a:rPr>
              <a:t>; V2G </a:t>
            </a:r>
            <a:r>
              <a:rPr lang="en-US" sz="1100" b="1" dirty="0">
                <a:solidFill>
                  <a:srgbClr val="000000"/>
                </a:solidFill>
                <a:cs typeface="Arial"/>
              </a:rPr>
              <a:t>adds up to €2.5B</a:t>
            </a:r>
            <a:r>
              <a:rPr lang="en-US" sz="1100" dirty="0">
                <a:solidFill>
                  <a:srgbClr val="000000"/>
                </a:solidFill>
                <a:cs typeface="Arial"/>
              </a:rPr>
              <a:t>¹</a:t>
            </a:r>
          </a:p>
          <a:p>
            <a:pPr>
              <a:spcBef>
                <a:spcPts val="600"/>
              </a:spcBef>
              <a:defRPr/>
            </a:pPr>
            <a:r>
              <a:rPr lang="en-US" sz="1100" dirty="0">
                <a:solidFill>
                  <a:srgbClr val="000000"/>
                </a:solidFill>
                <a:cs typeface="Arial"/>
              </a:rPr>
              <a:t>Bill savings do not equal grid relief; static time-of-use tariffs can lead many EVs to </a:t>
            </a:r>
            <a:r>
              <a:rPr lang="en-US" sz="1100" b="1" dirty="0">
                <a:solidFill>
                  <a:srgbClr val="000000"/>
                </a:solidFill>
                <a:cs typeface="Arial"/>
              </a:rPr>
              <a:t>charge or discharge at once</a:t>
            </a:r>
            <a:r>
              <a:rPr lang="en-US" sz="1100" dirty="0">
                <a:solidFill>
                  <a:srgbClr val="000000"/>
                </a:solidFill>
                <a:cs typeface="Arial"/>
              </a:rPr>
              <a:t>, worsening grid impacts</a:t>
            </a:r>
          </a:p>
          <a:p>
            <a:pPr>
              <a:spcBef>
                <a:spcPts val="600"/>
              </a:spcBef>
              <a:defRPr/>
            </a:pPr>
            <a:r>
              <a:rPr lang="en-US" sz="1100" b="1" dirty="0">
                <a:solidFill>
                  <a:srgbClr val="000000"/>
                </a:solidFill>
                <a:cs typeface="Arial"/>
              </a:rPr>
              <a:t>V2G offers</a:t>
            </a:r>
            <a:r>
              <a:rPr lang="en-US" sz="1100" dirty="0">
                <a:solidFill>
                  <a:srgbClr val="000000"/>
                </a:solidFill>
                <a:cs typeface="Arial"/>
              </a:rPr>
              <a:t> for private EV owners </a:t>
            </a:r>
            <a:r>
              <a:rPr lang="en-US" sz="1100" b="1" dirty="0">
                <a:solidFill>
                  <a:srgbClr val="000000"/>
                </a:solidFill>
                <a:cs typeface="Arial"/>
              </a:rPr>
              <a:t>only appeared in 2025</a:t>
            </a:r>
            <a:r>
              <a:rPr lang="en-US" sz="1100" dirty="0">
                <a:solidFill>
                  <a:srgbClr val="000000"/>
                </a:solidFill>
                <a:cs typeface="Arial"/>
              </a:rPr>
              <a:t> and V2G regulation </a:t>
            </a:r>
            <a:r>
              <a:rPr lang="en-US" sz="1100" b="1" dirty="0">
                <a:solidFill>
                  <a:srgbClr val="000000"/>
                </a:solidFill>
                <a:cs typeface="Arial"/>
              </a:rPr>
              <a:t>remains fragmented</a:t>
            </a:r>
          </a:p>
          <a:p>
            <a:pPr>
              <a:spcBef>
                <a:spcPts val="600"/>
              </a:spcBef>
              <a:defRPr/>
            </a:pPr>
            <a:r>
              <a:rPr lang="en-US" sz="1100" dirty="0">
                <a:solidFill>
                  <a:srgbClr val="000000"/>
                </a:solidFill>
                <a:cs typeface="Arial"/>
              </a:rPr>
              <a:t>In IEA's illustrative home case, ~$500 a year in benefit pays back a bidirectional charger in </a:t>
            </a:r>
            <a:r>
              <a:rPr lang="en-US" sz="1100" b="1" dirty="0">
                <a:solidFill>
                  <a:srgbClr val="000000"/>
                </a:solidFill>
                <a:cs typeface="Arial"/>
              </a:rPr>
              <a:t>~2 years (AC) to 10 years (DC)</a:t>
            </a:r>
          </a:p>
          <a:p>
            <a:pPr>
              <a:spcBef>
                <a:spcPts val="600"/>
              </a:spcBef>
              <a:defRPr/>
            </a:pPr>
            <a:r>
              <a:rPr lang="en-US" sz="1100" dirty="0">
                <a:solidFill>
                  <a:srgbClr val="000000"/>
                </a:solidFill>
                <a:cs typeface="Arial"/>
              </a:rPr>
              <a:t>Where no EV is parked on site, </a:t>
            </a:r>
            <a:r>
              <a:rPr lang="en-US" sz="1100" b="1" dirty="0">
                <a:solidFill>
                  <a:srgbClr val="000000"/>
                </a:solidFill>
                <a:cs typeface="Arial"/>
              </a:rPr>
              <a:t>a stationary battery competes with V2B</a:t>
            </a:r>
            <a:r>
              <a:rPr lang="en-US" sz="1100" dirty="0">
                <a:solidFill>
                  <a:srgbClr val="000000"/>
                </a:solidFill>
                <a:cs typeface="Arial"/>
              </a:rPr>
              <a:t>, as storage pack prices fell </a:t>
            </a:r>
            <a:r>
              <a:rPr lang="en-US" sz="1100" b="1" dirty="0">
                <a:solidFill>
                  <a:srgbClr val="000000"/>
                </a:solidFill>
                <a:cs typeface="Arial"/>
              </a:rPr>
              <a:t>45% to $70/kWh</a:t>
            </a:r>
            <a:r>
              <a:rPr lang="en-US" sz="1100" dirty="0">
                <a:solidFill>
                  <a:srgbClr val="000000"/>
                </a:solidFill>
                <a:cs typeface="Arial"/>
              </a:rPr>
              <a:t> in 2025</a:t>
            </a:r>
          </a:p>
        </p:txBody>
      </p:sp>
      <p:graphicFrame>
        <p:nvGraphicFramePr>
          <p:cNvPr id="17" name="Chart 16">
            <a:extLst>
              <a:ext uri="{FF2B5EF4-FFF2-40B4-BE49-F238E27FC236}">
                <a16:creationId xmlns:a16="http://schemas.microsoft.com/office/drawing/2014/main" id="{98744FA9-5E21-3662-2B26-0FF413F48852}"/>
              </a:ext>
            </a:extLst>
          </p:cNvPr>
          <p:cNvGraphicFramePr/>
          <p:nvPr>
            <p:custDataLst>
              <p:tags r:id="rId2"/>
            </p:custDataLst>
          </p:nvPr>
        </p:nvGraphicFramePr>
        <p:xfrm>
          <a:off x="4835525" y="3114675"/>
          <a:ext cx="4454525" cy="2600325"/>
        </p:xfrm>
        <a:graphic>
          <a:graphicData uri="http://schemas.openxmlformats.org/drawingml/2006/chart">
            <c:chart xmlns:c="http://schemas.openxmlformats.org/drawingml/2006/chart" xmlns:r="http://schemas.openxmlformats.org/officeDocument/2006/relationships" r:id="rId32"/>
          </a:graphicData>
        </a:graphic>
      </p:graphicFrame>
      <p:sp>
        <p:nvSpPr>
          <p:cNvPr id="195" name="Text Placeholder 10">
            <a:extLst>
              <a:ext uri="{FF2B5EF4-FFF2-40B4-BE49-F238E27FC236}">
                <a16:creationId xmlns:a16="http://schemas.microsoft.com/office/drawing/2014/main" id="{115DFB91-512B-3844-A114-92FBEDCA92F2}"/>
              </a:ext>
            </a:extLst>
          </p:cNvPr>
          <p:cNvSpPr>
            <a:spLocks/>
          </p:cNvSpPr>
          <p:nvPr>
            <p:custDataLst>
              <p:tags r:id="rId3"/>
            </p:custDataLst>
          </p:nvPr>
        </p:nvSpPr>
        <p:spPr bwMode="auto">
          <a:xfrm>
            <a:off x="4894263" y="2787650"/>
            <a:ext cx="625475" cy="3048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r>
              <a:rPr lang="en-GB" altLang="en-US" sz="1000" dirty="0">
                <a:effectLst/>
              </a:rPr>
              <a:t>Number of </a:t>
            </a:r>
            <a:br>
              <a:rPr lang="en-GB" altLang="en-US" sz="1000" dirty="0">
                <a:effectLst/>
              </a:rPr>
            </a:br>
            <a:r>
              <a:rPr lang="en-GB" altLang="en-US" sz="1000" dirty="0">
                <a:effectLst/>
              </a:rPr>
              <a:t>EV models</a:t>
            </a:r>
            <a:endParaRPr lang="en-GB" sz="1000" dirty="0"/>
          </a:p>
        </p:txBody>
      </p:sp>
      <p:sp>
        <p:nvSpPr>
          <p:cNvPr id="3" name="Text Placeholder 10">
            <a:extLst>
              <a:ext uri="{FF2B5EF4-FFF2-40B4-BE49-F238E27FC236}">
                <a16:creationId xmlns:a16="http://schemas.microsoft.com/office/drawing/2014/main" id="{115DFB91-512B-3844-A114-92FBEDCA92F2}"/>
              </a:ext>
            </a:extLst>
          </p:cNvPr>
          <p:cNvSpPr>
            <a:spLocks/>
          </p:cNvSpPr>
          <p:nvPr>
            <p:custDataLst>
              <p:tags r:id="rId4"/>
            </p:custDataLst>
          </p:nvPr>
        </p:nvSpPr>
        <p:spPr bwMode="auto">
          <a:xfrm>
            <a:off x="5346700" y="5602288"/>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8A8081BE-EB56-4EBB-A882-B42AE37AC153}" type="datetime'''2''0''2''''''''''''''''''''''0'''''''''">
              <a:rPr lang="en-GB" altLang="en-US" sz="1000" smtClean="0"/>
              <a:pPr marL="0" lvl="0" indent="0" algn="ctr">
                <a:spcBef>
                  <a:spcPct val="0"/>
                </a:spcBef>
                <a:spcAft>
                  <a:spcPct val="0"/>
                </a:spcAft>
                <a:buNone/>
              </a:pPr>
              <a:t>2020</a:t>
            </a:fld>
            <a:endParaRPr lang="en-GB" sz="1000" dirty="0"/>
          </a:p>
        </p:txBody>
      </p:sp>
      <p:sp>
        <p:nvSpPr>
          <p:cNvPr id="11" name="Text Placeholder 10">
            <a:extLst>
              <a:ext uri="{FF2B5EF4-FFF2-40B4-BE49-F238E27FC236}">
                <a16:creationId xmlns:a16="http://schemas.microsoft.com/office/drawing/2014/main" id="{115DFB91-512B-3844-A114-92FBEDCA92F2}"/>
              </a:ext>
            </a:extLst>
          </p:cNvPr>
          <p:cNvSpPr>
            <a:spLocks/>
          </p:cNvSpPr>
          <p:nvPr>
            <p:custDataLst>
              <p:tags r:id="rId5"/>
            </p:custDataLst>
          </p:nvPr>
        </p:nvSpPr>
        <p:spPr bwMode="auto">
          <a:xfrm>
            <a:off x="5918200" y="5602288"/>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BE8E0AC9-B987-4F91-B168-2B4D78E9A193}" type="datetime'''''2''''''''''''''''''''''''''''''''''''''0''''2''''''1'''">
              <a:rPr lang="en-GB" altLang="en-US" sz="1000" smtClean="0"/>
              <a:pPr marL="0" lvl="0" indent="0" algn="ctr">
                <a:spcBef>
                  <a:spcPct val="0"/>
                </a:spcBef>
                <a:spcAft>
                  <a:spcPct val="0"/>
                </a:spcAft>
                <a:buNone/>
              </a:pPr>
              <a:t>2021</a:t>
            </a:fld>
            <a:endParaRPr lang="en-GB" sz="1000" dirty="0"/>
          </a:p>
        </p:txBody>
      </p:sp>
      <p:sp>
        <p:nvSpPr>
          <p:cNvPr id="23" name="Text Placeholder 10">
            <a:extLst>
              <a:ext uri="{FF2B5EF4-FFF2-40B4-BE49-F238E27FC236}">
                <a16:creationId xmlns:a16="http://schemas.microsoft.com/office/drawing/2014/main" id="{115DFB91-512B-3844-A114-92FBEDCA92F2}"/>
              </a:ext>
            </a:extLst>
          </p:cNvPr>
          <p:cNvSpPr>
            <a:spLocks/>
          </p:cNvSpPr>
          <p:nvPr>
            <p:custDataLst>
              <p:tags r:id="rId6"/>
            </p:custDataLst>
          </p:nvPr>
        </p:nvSpPr>
        <p:spPr bwMode="auto">
          <a:xfrm>
            <a:off x="6489700" y="5602288"/>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811D67F6-87BA-4F70-8049-5407130079E4}" type="datetime'''''''''''''''2''0''''''''''''2''''''''''''''''''''2'''''''''">
              <a:rPr lang="en-GB" altLang="en-US" sz="1000" smtClean="0"/>
              <a:pPr marL="0" lvl="0" indent="0" algn="ctr">
                <a:spcBef>
                  <a:spcPct val="0"/>
                </a:spcBef>
                <a:spcAft>
                  <a:spcPct val="0"/>
                </a:spcAft>
                <a:buNone/>
              </a:pPr>
              <a:t>2022</a:t>
            </a:fld>
            <a:endParaRPr lang="en-GB" sz="1000" dirty="0"/>
          </a:p>
        </p:txBody>
      </p:sp>
      <p:sp>
        <p:nvSpPr>
          <p:cNvPr id="32" name="Text Placeholder 10">
            <a:extLst>
              <a:ext uri="{FF2B5EF4-FFF2-40B4-BE49-F238E27FC236}">
                <a16:creationId xmlns:a16="http://schemas.microsoft.com/office/drawing/2014/main" id="{D5B9CA40-B215-A12B-D73F-5B0B1495E30A}"/>
              </a:ext>
            </a:extLst>
          </p:cNvPr>
          <p:cNvSpPr>
            <a:spLocks/>
          </p:cNvSpPr>
          <p:nvPr>
            <p:custDataLst>
              <p:tags r:id="rId7"/>
            </p:custDataLst>
          </p:nvPr>
        </p:nvSpPr>
        <p:spPr bwMode="auto">
          <a:xfrm>
            <a:off x="7061200" y="5602288"/>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0FE1F644-87BC-4BD6-A556-D82749BB38F2}" type="datetime'''''''''''''''2''''''''''''''''0''''''''2''3'''''''''''">
              <a:rPr lang="en-GB" altLang="en-US" sz="1000" smtClean="0"/>
              <a:pPr marL="0" lvl="0" indent="0" algn="ctr">
                <a:spcBef>
                  <a:spcPct val="0"/>
                </a:spcBef>
                <a:spcAft>
                  <a:spcPct val="0"/>
                </a:spcAft>
                <a:buNone/>
              </a:pPr>
              <a:t>2023</a:t>
            </a:fld>
            <a:endParaRPr lang="en-GB" sz="1000" dirty="0"/>
          </a:p>
        </p:txBody>
      </p:sp>
      <p:sp>
        <p:nvSpPr>
          <p:cNvPr id="33" name="Text Placeholder 10">
            <a:extLst>
              <a:ext uri="{FF2B5EF4-FFF2-40B4-BE49-F238E27FC236}">
                <a16:creationId xmlns:a16="http://schemas.microsoft.com/office/drawing/2014/main" id="{CB2F8E23-4FFA-887A-DAB8-6E2430940E87}"/>
              </a:ext>
            </a:extLst>
          </p:cNvPr>
          <p:cNvSpPr>
            <a:spLocks/>
          </p:cNvSpPr>
          <p:nvPr>
            <p:custDataLst>
              <p:tags r:id="rId8"/>
            </p:custDataLst>
          </p:nvPr>
        </p:nvSpPr>
        <p:spPr bwMode="auto">
          <a:xfrm>
            <a:off x="7632700" y="5602288"/>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B6769CE4-23CD-4FA3-849E-3DF57E01318B}" type="datetime'''''''''''''''''''''''2''''0''2''''''''''''''''''''4'''''">
              <a:rPr lang="en-GB" altLang="en-US" sz="1000" smtClean="0"/>
              <a:pPr marL="0" lvl="0" indent="0" algn="ctr">
                <a:spcBef>
                  <a:spcPct val="0"/>
                </a:spcBef>
                <a:spcAft>
                  <a:spcPct val="0"/>
                </a:spcAft>
                <a:buNone/>
              </a:pPr>
              <a:t>2024</a:t>
            </a:fld>
            <a:endParaRPr lang="en-GB" sz="1000" dirty="0"/>
          </a:p>
        </p:txBody>
      </p:sp>
      <p:sp>
        <p:nvSpPr>
          <p:cNvPr id="81" name="Text Placeholder 10">
            <a:extLst>
              <a:ext uri="{FF2B5EF4-FFF2-40B4-BE49-F238E27FC236}">
                <a16:creationId xmlns:a16="http://schemas.microsoft.com/office/drawing/2014/main" id="{31719F6C-9F39-F2BD-D63F-9F2F8A2436B8}"/>
              </a:ext>
            </a:extLst>
          </p:cNvPr>
          <p:cNvSpPr>
            <a:spLocks/>
          </p:cNvSpPr>
          <p:nvPr>
            <p:custDataLst>
              <p:tags r:id="rId9"/>
            </p:custDataLst>
          </p:nvPr>
        </p:nvSpPr>
        <p:spPr bwMode="auto">
          <a:xfrm>
            <a:off x="8204200" y="5602288"/>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E66AB5A9-5ACF-4CEB-9B76-66C0DD1F0115}" type="datetime'''''2''''''''''''''''''''''''''02''''''''''''''''''''5'''''">
              <a:rPr lang="en-GB" altLang="en-US" sz="1000" smtClean="0"/>
              <a:pPr marL="0" lvl="0" indent="0" algn="ctr">
                <a:spcBef>
                  <a:spcPct val="0"/>
                </a:spcBef>
                <a:spcAft>
                  <a:spcPct val="0"/>
                </a:spcAft>
                <a:buNone/>
              </a:pPr>
              <a:t>2025</a:t>
            </a:fld>
            <a:endParaRPr lang="en-GB" sz="1000" dirty="0"/>
          </a:p>
        </p:txBody>
      </p:sp>
      <p:sp>
        <p:nvSpPr>
          <p:cNvPr id="82" name="Text Placeholder 10">
            <a:extLst>
              <a:ext uri="{FF2B5EF4-FFF2-40B4-BE49-F238E27FC236}">
                <a16:creationId xmlns:a16="http://schemas.microsoft.com/office/drawing/2014/main" id="{6B790AB2-921B-2B6B-002C-016A71AB5072}"/>
              </a:ext>
            </a:extLst>
          </p:cNvPr>
          <p:cNvSpPr>
            <a:spLocks/>
          </p:cNvSpPr>
          <p:nvPr>
            <p:custDataLst>
              <p:tags r:id="rId10"/>
            </p:custDataLst>
          </p:nvPr>
        </p:nvSpPr>
        <p:spPr bwMode="auto">
          <a:xfrm>
            <a:off x="8775700" y="5602288"/>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3EC95A9B-105A-4438-9D06-B57A45ABA6B5}" type="datetime'''''''''''''''''20''''''''''''2''''''''''''''''6'">
              <a:rPr lang="en-GB" altLang="en-US" sz="1000" smtClean="0"/>
              <a:pPr marL="0" lvl="0" indent="0" algn="ctr">
                <a:spcBef>
                  <a:spcPct val="0"/>
                </a:spcBef>
                <a:spcAft>
                  <a:spcPct val="0"/>
                </a:spcAft>
                <a:buNone/>
              </a:pPr>
              <a:t>2026</a:t>
            </a:fld>
            <a:endParaRPr lang="en-GB" sz="1000" dirty="0"/>
          </a:p>
        </p:txBody>
      </p:sp>
      <p:sp>
        <p:nvSpPr>
          <p:cNvPr id="27" name="Text Placeholder 10">
            <a:extLst>
              <a:ext uri="{FF2B5EF4-FFF2-40B4-BE49-F238E27FC236}">
                <a16:creationId xmlns:a16="http://schemas.microsoft.com/office/drawing/2014/main" id="{115DFB91-512B-3844-A114-92FBEDCA92F2}"/>
              </a:ext>
            </a:extLst>
          </p:cNvPr>
          <p:cNvSpPr>
            <a:spLocks/>
          </p:cNvSpPr>
          <p:nvPr>
            <p:custDataLst>
              <p:tags r:id="rId11"/>
            </p:custDataLst>
          </p:nvPr>
        </p:nvSpPr>
        <p:spPr bwMode="gray">
          <a:xfrm>
            <a:off x="5440363" y="5054600"/>
            <a:ext cx="1047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6F6BACD8-B7A2-47BB-9C59-E4DC6623B501}" type="datetime'''''''''''''4'''''''''''''''''''''''''''''''''''''''''''''">
              <a:rPr lang="en-GB" altLang="en-US" sz="1000" smtClean="0"/>
              <a:pPr marL="0" lvl="0" indent="0" algn="ctr">
                <a:spcBef>
                  <a:spcPct val="0"/>
                </a:spcBef>
                <a:spcAft>
                  <a:spcPct val="0"/>
                </a:spcAft>
                <a:buNone/>
              </a:pPr>
              <a:t>4</a:t>
            </a:fld>
            <a:endParaRPr lang="en-GB" sz="1000" dirty="0"/>
          </a:p>
        </p:txBody>
      </p:sp>
      <p:sp>
        <p:nvSpPr>
          <p:cNvPr id="28" name="Text Placeholder 10">
            <a:extLst>
              <a:ext uri="{FF2B5EF4-FFF2-40B4-BE49-F238E27FC236}">
                <a16:creationId xmlns:a16="http://schemas.microsoft.com/office/drawing/2014/main" id="{115DFB91-512B-3844-A114-92FBEDCA92F2}"/>
              </a:ext>
            </a:extLst>
          </p:cNvPr>
          <p:cNvSpPr>
            <a:spLocks/>
          </p:cNvSpPr>
          <p:nvPr>
            <p:custDataLst>
              <p:tags r:id="rId12"/>
            </p:custDataLst>
          </p:nvPr>
        </p:nvSpPr>
        <p:spPr bwMode="gray">
          <a:xfrm>
            <a:off x="6011863" y="5137150"/>
            <a:ext cx="1047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5F31A608-271D-4528-9236-33518AF25ADF}" type="datetime'''''''''''''''''''3'''''''''''''''''''''''">
              <a:rPr lang="en-GB" altLang="en-US" sz="1000" smtClean="0"/>
              <a:pPr marL="0" lvl="0" indent="0" algn="ctr">
                <a:spcBef>
                  <a:spcPct val="0"/>
                </a:spcBef>
                <a:spcAft>
                  <a:spcPct val="0"/>
                </a:spcAft>
                <a:buNone/>
              </a:pPr>
              <a:t>3</a:t>
            </a:fld>
            <a:endParaRPr lang="en-GB" sz="1000" dirty="0"/>
          </a:p>
        </p:txBody>
      </p:sp>
      <p:sp>
        <p:nvSpPr>
          <p:cNvPr id="29" name="Text Placeholder 10">
            <a:extLst>
              <a:ext uri="{FF2B5EF4-FFF2-40B4-BE49-F238E27FC236}">
                <a16:creationId xmlns:a16="http://schemas.microsoft.com/office/drawing/2014/main" id="{115DFB91-512B-3844-A114-92FBEDCA92F2}"/>
              </a:ext>
            </a:extLst>
          </p:cNvPr>
          <p:cNvSpPr>
            <a:spLocks/>
          </p:cNvSpPr>
          <p:nvPr>
            <p:custDataLst>
              <p:tags r:id="rId13"/>
            </p:custDataLst>
          </p:nvPr>
        </p:nvSpPr>
        <p:spPr bwMode="gray">
          <a:xfrm>
            <a:off x="6583363" y="5137150"/>
            <a:ext cx="1047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FB9833A2-EF04-4ADB-9A66-D1E40B9CD6D9}" type="datetime'3'''''''''''''''''''''''''''''''''''''">
              <a:rPr lang="en-GB" altLang="en-US" sz="1000" smtClean="0"/>
              <a:pPr marL="0" lvl="0" indent="0" algn="ctr">
                <a:spcBef>
                  <a:spcPct val="0"/>
                </a:spcBef>
                <a:spcAft>
                  <a:spcPct val="0"/>
                </a:spcAft>
                <a:buNone/>
              </a:pPr>
              <a:t>3</a:t>
            </a:fld>
            <a:endParaRPr lang="en-GB" sz="1000" dirty="0"/>
          </a:p>
        </p:txBody>
      </p:sp>
      <p:sp>
        <p:nvSpPr>
          <p:cNvPr id="38" name="Text Placeholder 10">
            <a:extLst>
              <a:ext uri="{FF2B5EF4-FFF2-40B4-BE49-F238E27FC236}">
                <a16:creationId xmlns:a16="http://schemas.microsoft.com/office/drawing/2014/main" id="{8E02A4A7-F396-BCD7-3658-DF59E7A95C59}"/>
              </a:ext>
            </a:extLst>
          </p:cNvPr>
          <p:cNvSpPr>
            <a:spLocks/>
          </p:cNvSpPr>
          <p:nvPr>
            <p:custDataLst>
              <p:tags r:id="rId14"/>
            </p:custDataLst>
          </p:nvPr>
        </p:nvSpPr>
        <p:spPr bwMode="gray">
          <a:xfrm>
            <a:off x="7154863" y="5137150"/>
            <a:ext cx="1047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1811D7A5-971E-4B82-8154-A9264988415C}" type="datetime'''''''''''''''''3'''''''''''''''''''''''''''''">
              <a:rPr lang="en-GB" altLang="en-US" sz="1000" smtClean="0"/>
              <a:pPr marL="0" lvl="0" indent="0" algn="ctr">
                <a:spcBef>
                  <a:spcPct val="0"/>
                </a:spcBef>
                <a:spcAft>
                  <a:spcPct val="0"/>
                </a:spcAft>
                <a:buNone/>
              </a:pPr>
              <a:t>3</a:t>
            </a:fld>
            <a:endParaRPr lang="en-GB" sz="1000" dirty="0"/>
          </a:p>
        </p:txBody>
      </p:sp>
      <p:sp>
        <p:nvSpPr>
          <p:cNvPr id="39" name="Text Placeholder 10">
            <a:extLst>
              <a:ext uri="{FF2B5EF4-FFF2-40B4-BE49-F238E27FC236}">
                <a16:creationId xmlns:a16="http://schemas.microsoft.com/office/drawing/2014/main" id="{7A9B8029-BADD-66E4-CE07-408CAF3C5219}"/>
              </a:ext>
            </a:extLst>
          </p:cNvPr>
          <p:cNvSpPr>
            <a:spLocks/>
          </p:cNvSpPr>
          <p:nvPr>
            <p:custDataLst>
              <p:tags r:id="rId15"/>
            </p:custDataLst>
          </p:nvPr>
        </p:nvSpPr>
        <p:spPr bwMode="gray">
          <a:xfrm>
            <a:off x="7726363" y="5054600"/>
            <a:ext cx="1047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AA35EEFF-CC2E-4507-A772-1DA2C56A5852}" type="datetime'''''''''4'''''''''''''''''''''''''">
              <a:rPr lang="en-GB" altLang="en-US" sz="1000" smtClean="0"/>
              <a:pPr marL="0" lvl="0" indent="0" algn="ctr">
                <a:spcBef>
                  <a:spcPct val="0"/>
                </a:spcBef>
                <a:spcAft>
                  <a:spcPct val="0"/>
                </a:spcAft>
                <a:buNone/>
              </a:pPr>
              <a:t>4</a:t>
            </a:fld>
            <a:endParaRPr lang="en-GB" sz="1000" dirty="0"/>
          </a:p>
        </p:txBody>
      </p:sp>
      <p:sp>
        <p:nvSpPr>
          <p:cNvPr id="94" name="Text Placeholder 10">
            <a:extLst>
              <a:ext uri="{FF2B5EF4-FFF2-40B4-BE49-F238E27FC236}">
                <a16:creationId xmlns:a16="http://schemas.microsoft.com/office/drawing/2014/main" id="{252ABF89-F530-458A-5E80-854493CF4DAE}"/>
              </a:ext>
            </a:extLst>
          </p:cNvPr>
          <p:cNvSpPr>
            <a:spLocks/>
          </p:cNvSpPr>
          <p:nvPr>
            <p:custDataLst>
              <p:tags r:id="rId16"/>
            </p:custDataLst>
          </p:nvPr>
        </p:nvSpPr>
        <p:spPr bwMode="gray">
          <a:xfrm>
            <a:off x="8262938" y="4319588"/>
            <a:ext cx="174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6C6ED55A-8721-4423-B0E1-6FFF3728C839}" type="datetime'''''''1''''''''''''''''''''''''3'''''''">
              <a:rPr lang="en-GB" altLang="en-US" sz="1000" smtClean="0"/>
              <a:pPr marL="0" lvl="0" indent="0" algn="ctr">
                <a:spcBef>
                  <a:spcPct val="0"/>
                </a:spcBef>
                <a:spcAft>
                  <a:spcPct val="0"/>
                </a:spcAft>
                <a:buNone/>
              </a:pPr>
              <a:t>13</a:t>
            </a:fld>
            <a:endParaRPr lang="en-GB" sz="1000" dirty="0"/>
          </a:p>
        </p:txBody>
      </p:sp>
      <p:sp>
        <p:nvSpPr>
          <p:cNvPr id="95" name="Text Placeholder 10">
            <a:extLst>
              <a:ext uri="{FF2B5EF4-FFF2-40B4-BE49-F238E27FC236}">
                <a16:creationId xmlns:a16="http://schemas.microsoft.com/office/drawing/2014/main" id="{77022E37-107C-BFD1-0E2A-DF8825FD74D2}"/>
              </a:ext>
            </a:extLst>
          </p:cNvPr>
          <p:cNvSpPr>
            <a:spLocks/>
          </p:cNvSpPr>
          <p:nvPr>
            <p:custDataLst>
              <p:tags r:id="rId17"/>
            </p:custDataLst>
          </p:nvPr>
        </p:nvSpPr>
        <p:spPr bwMode="gray">
          <a:xfrm>
            <a:off x="8834438" y="3582988"/>
            <a:ext cx="174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CB2C2726-A798-42E5-B07C-A125D64E4FE1}" type="datetime'''''''''''''22'''''''''''''''''''''''''''''''''''''">
              <a:rPr lang="en-GB" altLang="en-US" sz="1000" smtClean="0"/>
              <a:pPr marL="0" lvl="0" indent="0" algn="ctr">
                <a:spcBef>
                  <a:spcPct val="0"/>
                </a:spcBef>
                <a:spcAft>
                  <a:spcPct val="0"/>
                </a:spcAft>
                <a:buNone/>
              </a:pPr>
              <a:t>22</a:t>
            </a:fld>
            <a:endParaRPr lang="en-GB" sz="1000" dirty="0"/>
          </a:p>
        </p:txBody>
      </p:sp>
      <p:sp>
        <p:nvSpPr>
          <p:cNvPr id="176" name="Rectangle 175">
            <a:extLst>
              <a:ext uri="{FF2B5EF4-FFF2-40B4-BE49-F238E27FC236}">
                <a16:creationId xmlns:a16="http://schemas.microsoft.com/office/drawing/2014/main" id="{6A09A042-0FFE-5B2D-C1B0-C76B7DAAB3EF}"/>
              </a:ext>
            </a:extLst>
          </p:cNvPr>
          <p:cNvSpPr/>
          <p:nvPr>
            <p:custDataLst>
              <p:tags r:id="rId18"/>
            </p:custDataLst>
          </p:nvPr>
        </p:nvSpPr>
        <p:spPr bwMode="auto">
          <a:xfrm>
            <a:off x="4894263" y="2500313"/>
            <a:ext cx="179388" cy="133350"/>
          </a:xfrm>
          <a:prstGeom prst="rect">
            <a:avLst/>
          </a:prstGeom>
          <a:solidFill>
            <a:schemeClr val="accent1"/>
          </a:solidFill>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dirty="0" err="1">
              <a:solidFill>
                <a:schemeClr val="tx1"/>
              </a:solidFill>
            </a:endParaRPr>
          </a:p>
        </p:txBody>
      </p:sp>
      <p:sp>
        <p:nvSpPr>
          <p:cNvPr id="177" name="Rectangle 176">
            <a:extLst>
              <a:ext uri="{FF2B5EF4-FFF2-40B4-BE49-F238E27FC236}">
                <a16:creationId xmlns:a16="http://schemas.microsoft.com/office/drawing/2014/main" id="{23D676FD-EAB9-9C63-0954-C9AEF97B0041}"/>
              </a:ext>
            </a:extLst>
          </p:cNvPr>
          <p:cNvSpPr/>
          <p:nvPr>
            <p:custDataLst>
              <p:tags r:id="rId19"/>
            </p:custDataLst>
          </p:nvPr>
        </p:nvSpPr>
        <p:spPr bwMode="auto">
          <a:xfrm>
            <a:off x="5568950" y="2500313"/>
            <a:ext cx="179388" cy="133350"/>
          </a:xfrm>
          <a:prstGeom prst="rect">
            <a:avLst/>
          </a:prstGeom>
          <a:solidFill>
            <a:schemeClr val="accent2"/>
          </a:solidFill>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dirty="0" err="1">
              <a:solidFill>
                <a:schemeClr val="tx1"/>
              </a:solidFill>
            </a:endParaRPr>
          </a:p>
        </p:txBody>
      </p:sp>
      <p:sp>
        <p:nvSpPr>
          <p:cNvPr id="178" name="Rectangle 177">
            <a:extLst>
              <a:ext uri="{FF2B5EF4-FFF2-40B4-BE49-F238E27FC236}">
                <a16:creationId xmlns:a16="http://schemas.microsoft.com/office/drawing/2014/main" id="{7A52D654-6E87-441E-B13F-5ED0AD56BFAA}"/>
              </a:ext>
            </a:extLst>
          </p:cNvPr>
          <p:cNvSpPr/>
          <p:nvPr>
            <p:custDataLst>
              <p:tags r:id="rId20"/>
            </p:custDataLst>
          </p:nvPr>
        </p:nvSpPr>
        <p:spPr bwMode="auto">
          <a:xfrm>
            <a:off x="6307138" y="2500313"/>
            <a:ext cx="179388" cy="133350"/>
          </a:xfrm>
          <a:prstGeom prst="rect">
            <a:avLst/>
          </a:prstGeom>
          <a:solidFill>
            <a:schemeClr val="accent3"/>
          </a:solidFill>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dirty="0" err="1">
              <a:solidFill>
                <a:schemeClr val="tx1"/>
              </a:solidFill>
            </a:endParaRPr>
          </a:p>
        </p:txBody>
      </p:sp>
      <p:sp>
        <p:nvSpPr>
          <p:cNvPr id="179" name="Rectangle 178">
            <a:extLst>
              <a:ext uri="{FF2B5EF4-FFF2-40B4-BE49-F238E27FC236}">
                <a16:creationId xmlns:a16="http://schemas.microsoft.com/office/drawing/2014/main" id="{1D0AEF23-486F-24A8-6DA4-36703027D05E}"/>
              </a:ext>
            </a:extLst>
          </p:cNvPr>
          <p:cNvSpPr/>
          <p:nvPr>
            <p:custDataLst>
              <p:tags r:id="rId21"/>
            </p:custDataLst>
          </p:nvPr>
        </p:nvSpPr>
        <p:spPr bwMode="auto">
          <a:xfrm>
            <a:off x="7396163" y="2500313"/>
            <a:ext cx="179388" cy="133350"/>
          </a:xfrm>
          <a:prstGeom prst="rect">
            <a:avLst/>
          </a:prstGeom>
          <a:solidFill>
            <a:schemeClr val="accent4"/>
          </a:solidFill>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dirty="0" err="1">
              <a:solidFill>
                <a:schemeClr val="tx1"/>
              </a:solidFill>
            </a:endParaRPr>
          </a:p>
        </p:txBody>
      </p:sp>
      <p:sp>
        <p:nvSpPr>
          <p:cNvPr id="180" name="Rectangle 179">
            <a:extLst>
              <a:ext uri="{FF2B5EF4-FFF2-40B4-BE49-F238E27FC236}">
                <a16:creationId xmlns:a16="http://schemas.microsoft.com/office/drawing/2014/main" id="{C7ECBF47-562C-1695-A577-8EF01A44B10B}"/>
              </a:ext>
            </a:extLst>
          </p:cNvPr>
          <p:cNvSpPr/>
          <p:nvPr>
            <p:custDataLst>
              <p:tags r:id="rId22"/>
            </p:custDataLst>
          </p:nvPr>
        </p:nvSpPr>
        <p:spPr bwMode="auto">
          <a:xfrm>
            <a:off x="8058150" y="2500313"/>
            <a:ext cx="179388" cy="133350"/>
          </a:xfrm>
          <a:prstGeom prst="rect">
            <a:avLst/>
          </a:prstGeom>
          <a:solidFill>
            <a:schemeClr val="accent5"/>
          </a:solidFill>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dirty="0" err="1">
              <a:solidFill>
                <a:schemeClr val="tx1"/>
              </a:solidFill>
            </a:endParaRPr>
          </a:p>
        </p:txBody>
      </p:sp>
      <p:sp>
        <p:nvSpPr>
          <p:cNvPr id="83" name="Text Placeholder 10">
            <a:extLst>
              <a:ext uri="{FF2B5EF4-FFF2-40B4-BE49-F238E27FC236}">
                <a16:creationId xmlns:a16="http://schemas.microsoft.com/office/drawing/2014/main" id="{9B3A3337-0E3A-B99A-60F1-38399C6DDE00}"/>
              </a:ext>
            </a:extLst>
          </p:cNvPr>
          <p:cNvSpPr>
            <a:spLocks/>
          </p:cNvSpPr>
          <p:nvPr>
            <p:custDataLst>
              <p:tags r:id="rId23"/>
            </p:custDataLst>
          </p:nvPr>
        </p:nvSpPr>
        <p:spPr bwMode="auto">
          <a:xfrm>
            <a:off x="5124450" y="2495550"/>
            <a:ext cx="3429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2070B707-A946-4602-A300-880D04718C56}" type="datetime'J''''''a''''''''''''''p''''''an'''''''''">
              <a:rPr lang="en-GB" altLang="en-US" sz="1000" smtClean="0"/>
              <a:pPr marL="0" lvl="0" indent="0">
                <a:spcBef>
                  <a:spcPct val="0"/>
                </a:spcBef>
                <a:spcAft>
                  <a:spcPct val="0"/>
                </a:spcAft>
                <a:buNone/>
              </a:pPr>
              <a:t>Japan</a:t>
            </a:fld>
            <a:endParaRPr lang="en-GB" sz="1000" dirty="0"/>
          </a:p>
        </p:txBody>
      </p:sp>
      <p:sp>
        <p:nvSpPr>
          <p:cNvPr id="84" name="Text Placeholder 10">
            <a:extLst>
              <a:ext uri="{FF2B5EF4-FFF2-40B4-BE49-F238E27FC236}">
                <a16:creationId xmlns:a16="http://schemas.microsoft.com/office/drawing/2014/main" id="{AB94D4D7-C2F2-60D0-AFD1-D63BF55BCB9D}"/>
              </a:ext>
            </a:extLst>
          </p:cNvPr>
          <p:cNvSpPr>
            <a:spLocks/>
          </p:cNvSpPr>
          <p:nvPr>
            <p:custDataLst>
              <p:tags r:id="rId24"/>
            </p:custDataLst>
          </p:nvPr>
        </p:nvSpPr>
        <p:spPr bwMode="auto">
          <a:xfrm>
            <a:off x="5799138" y="2495550"/>
            <a:ext cx="4064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8ADB5610-5467-4EBD-BF4D-5A2B4C5C7E73}" type="datetime'''''''''''E''''''''u''''ro''''''''pe'''''''''''">
              <a:rPr lang="en-GB" altLang="en-US" sz="1000" smtClean="0"/>
              <a:pPr marL="0" lvl="0" indent="0">
                <a:spcBef>
                  <a:spcPct val="0"/>
                </a:spcBef>
                <a:spcAft>
                  <a:spcPct val="0"/>
                </a:spcAft>
                <a:buNone/>
              </a:pPr>
              <a:t>Europe</a:t>
            </a:fld>
            <a:endParaRPr lang="en-GB" sz="1000" dirty="0"/>
          </a:p>
        </p:txBody>
      </p:sp>
      <p:sp>
        <p:nvSpPr>
          <p:cNvPr id="85" name="Text Placeholder 10">
            <a:extLst>
              <a:ext uri="{FF2B5EF4-FFF2-40B4-BE49-F238E27FC236}">
                <a16:creationId xmlns:a16="http://schemas.microsoft.com/office/drawing/2014/main" id="{CFC7C720-6FEA-F60E-1CB7-923848C10E5F}"/>
              </a:ext>
            </a:extLst>
          </p:cNvPr>
          <p:cNvSpPr>
            <a:spLocks/>
          </p:cNvSpPr>
          <p:nvPr>
            <p:custDataLst>
              <p:tags r:id="rId25"/>
            </p:custDataLst>
          </p:nvPr>
        </p:nvSpPr>
        <p:spPr bwMode="auto">
          <a:xfrm>
            <a:off x="6537325" y="2495550"/>
            <a:ext cx="757238"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9C905A02-5C5E-4D2B-8483-03E6E6819E8D}" type="datetime'Uni''''t''''''e''d ''''''''Sta''''t''''''''''''''''e''''s'''''">
              <a:rPr lang="en-GB" altLang="en-US" sz="1000" smtClean="0"/>
              <a:pPr marL="0" lvl="0" indent="0">
                <a:spcBef>
                  <a:spcPct val="0"/>
                </a:spcBef>
                <a:spcAft>
                  <a:spcPct val="0"/>
                </a:spcAft>
                <a:buNone/>
              </a:pPr>
              <a:t>United States</a:t>
            </a:fld>
            <a:endParaRPr lang="en-GB" sz="1000" dirty="0"/>
          </a:p>
        </p:txBody>
      </p:sp>
      <p:sp>
        <p:nvSpPr>
          <p:cNvPr id="86" name="Text Placeholder 10">
            <a:extLst>
              <a:ext uri="{FF2B5EF4-FFF2-40B4-BE49-F238E27FC236}">
                <a16:creationId xmlns:a16="http://schemas.microsoft.com/office/drawing/2014/main" id="{D5263EF3-2C0F-CF3F-C3F0-51992243FB19}"/>
              </a:ext>
            </a:extLst>
          </p:cNvPr>
          <p:cNvSpPr>
            <a:spLocks/>
          </p:cNvSpPr>
          <p:nvPr>
            <p:custDataLst>
              <p:tags r:id="rId26"/>
            </p:custDataLst>
          </p:nvPr>
        </p:nvSpPr>
        <p:spPr bwMode="auto">
          <a:xfrm>
            <a:off x="7626350" y="2495550"/>
            <a:ext cx="3302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0AF50900-B605-4E92-8818-BD5AC3119DB8}" type="datetime'''''''''''''C''h''''''''''''''''''''''''''''i''''''na'''''">
              <a:rPr lang="en-GB" altLang="en-US" sz="1000" smtClean="0"/>
              <a:pPr marL="0" lvl="0" indent="0">
                <a:spcBef>
                  <a:spcPct val="0"/>
                </a:spcBef>
                <a:spcAft>
                  <a:spcPct val="0"/>
                </a:spcAft>
                <a:buNone/>
              </a:pPr>
              <a:t>China</a:t>
            </a:fld>
            <a:endParaRPr lang="en-GB" sz="1000" dirty="0"/>
          </a:p>
        </p:txBody>
      </p:sp>
      <p:sp>
        <p:nvSpPr>
          <p:cNvPr id="87" name="Text Placeholder 10">
            <a:extLst>
              <a:ext uri="{FF2B5EF4-FFF2-40B4-BE49-F238E27FC236}">
                <a16:creationId xmlns:a16="http://schemas.microsoft.com/office/drawing/2014/main" id="{2FB1A208-A19E-83E0-91EB-F39E07A35AD2}"/>
              </a:ext>
            </a:extLst>
          </p:cNvPr>
          <p:cNvSpPr>
            <a:spLocks/>
          </p:cNvSpPr>
          <p:nvPr>
            <p:custDataLst>
              <p:tags r:id="rId27"/>
            </p:custDataLst>
          </p:nvPr>
        </p:nvSpPr>
        <p:spPr bwMode="auto">
          <a:xfrm>
            <a:off x="8288338" y="2495550"/>
            <a:ext cx="33655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1EBDF031-05EC-4172-BF3D-D08DBB83E790}" type="datetime'Ko''''''''''''''''''''''''r''e''a'''''''''''''''">
              <a:rPr lang="en-GB" altLang="en-US" sz="1000" smtClean="0"/>
              <a:pPr marL="0" lvl="0" indent="0">
                <a:spcBef>
                  <a:spcPct val="0"/>
                </a:spcBef>
                <a:spcAft>
                  <a:spcPct val="0"/>
                </a:spcAft>
                <a:buNone/>
              </a:pPr>
              <a:t>Korea</a:t>
            </a:fld>
            <a:endParaRPr lang="en-GB" sz="1000" dirty="0"/>
          </a:p>
        </p:txBody>
      </p:sp>
      <p:sp>
        <p:nvSpPr>
          <p:cNvPr id="190" name="Speech Bubble: Rectangle 4">
            <a:extLst>
              <a:ext uri="{FF2B5EF4-FFF2-40B4-BE49-F238E27FC236}">
                <a16:creationId xmlns:a16="http://schemas.microsoft.com/office/drawing/2014/main" id="{5F8216BF-F071-0EDA-6DD1-D23D0D709601}"/>
              </a:ext>
            </a:extLst>
          </p:cNvPr>
          <p:cNvSpPr/>
          <p:nvPr/>
        </p:nvSpPr>
        <p:spPr bwMode="gray">
          <a:xfrm>
            <a:off x="5975350" y="3290889"/>
            <a:ext cx="2082800" cy="709612"/>
          </a:xfrm>
          <a:prstGeom prst="wedgeRectCallout">
            <a:avLst>
              <a:gd name="adj1" fmla="val 75233"/>
              <a:gd name="adj2" fmla="val 57622"/>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spcBef>
                <a:spcPts val="600"/>
              </a:spcBef>
              <a:defRPr/>
            </a:pPr>
            <a:r>
              <a:rPr lang="en-US" sz="1000" dirty="0"/>
              <a:t>Only </a:t>
            </a:r>
            <a:r>
              <a:rPr lang="en-US" sz="1000" b="1" dirty="0"/>
              <a:t>22 models (&lt;1.5% of all EV models)</a:t>
            </a:r>
            <a:r>
              <a:rPr lang="en-US" sz="1000" dirty="0"/>
              <a:t> are V2G-capable in 2026; </a:t>
            </a:r>
            <a:r>
              <a:rPr lang="en-US" sz="1000" b="1" dirty="0"/>
              <a:t>13 are European</a:t>
            </a:r>
            <a:r>
              <a:rPr lang="en-US" sz="1000" dirty="0"/>
              <a:t>, and </a:t>
            </a:r>
            <a:r>
              <a:rPr lang="en-US" sz="1000" b="1" dirty="0"/>
              <a:t>IEA first records U.S. models in 2026</a:t>
            </a:r>
            <a:r>
              <a:rPr lang="en-US" sz="1000" dirty="0"/>
              <a:t>²</a:t>
            </a:r>
            <a:endParaRPr lang="en-US" sz="1000" dirty="0">
              <a:solidFill>
                <a:schemeClr val="bg1"/>
              </a:solidFill>
              <a:cs typeface="Arial"/>
            </a:endParaRPr>
          </a:p>
        </p:txBody>
      </p:sp>
      <p:graphicFrame>
        <p:nvGraphicFramePr>
          <p:cNvPr id="24" name="V2X comparison table">
            <a:extLst>
              <a:ext uri="{FF2B5EF4-FFF2-40B4-BE49-F238E27FC236}">
                <a16:creationId xmlns:a16="http://schemas.microsoft.com/office/drawing/2014/main" id="{962DCC9E-FD71-AA45-AFC9-CD9237FC3E4B}"/>
              </a:ext>
            </a:extLst>
          </p:cNvPr>
          <p:cNvGraphicFramePr>
            <a:graphicFrameLocks noGrp="1"/>
          </p:cNvGraphicFramePr>
          <p:nvPr/>
        </p:nvGraphicFramePr>
        <p:xfrm>
          <a:off x="338328" y="2121980"/>
          <a:ext cx="4224528" cy="3648456"/>
        </p:xfrm>
        <a:graphic>
          <a:graphicData uri="http://schemas.openxmlformats.org/drawingml/2006/table">
            <a:tbl>
              <a:tblPr>
                <a:tableStyleId>{5940675A-B579-460E-94D1-54222C63F5DA}</a:tableStyleId>
              </a:tblPr>
              <a:tblGrid>
                <a:gridCol w="713232">
                  <a:extLst>
                    <a:ext uri="{9D8B030D-6E8A-4147-A177-3AD203B41FA5}">
                      <a16:colId xmlns:a16="http://schemas.microsoft.com/office/drawing/2014/main" val="20000"/>
                    </a:ext>
                  </a:extLst>
                </a:gridCol>
                <a:gridCol w="1170432">
                  <a:extLst>
                    <a:ext uri="{9D8B030D-6E8A-4147-A177-3AD203B41FA5}">
                      <a16:colId xmlns:a16="http://schemas.microsoft.com/office/drawing/2014/main" val="20001"/>
                    </a:ext>
                  </a:extLst>
                </a:gridCol>
                <a:gridCol w="1170432">
                  <a:extLst>
                    <a:ext uri="{9D8B030D-6E8A-4147-A177-3AD203B41FA5}">
                      <a16:colId xmlns:a16="http://schemas.microsoft.com/office/drawing/2014/main" val="20002"/>
                    </a:ext>
                  </a:extLst>
                </a:gridCol>
                <a:gridCol w="1170432">
                  <a:extLst>
                    <a:ext uri="{9D8B030D-6E8A-4147-A177-3AD203B41FA5}">
                      <a16:colId xmlns:a16="http://schemas.microsoft.com/office/drawing/2014/main" val="20003"/>
                    </a:ext>
                  </a:extLst>
                </a:gridCol>
              </a:tblGrid>
              <a:tr h="411480">
                <a:tc>
                  <a:txBody>
                    <a:bodyPr/>
                    <a:lstStyle/>
                    <a:p>
                      <a:pPr marL="0" indent="0" algn="ctr">
                        <a:spcBef>
                          <a:spcPts val="0"/>
                        </a:spcBef>
                        <a:buNone/>
                      </a:pPr>
                      <a:endParaRP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tc>
                  <a:txBody>
                    <a:bodyPr/>
                    <a:lstStyle/>
                    <a:p>
                      <a:pPr marL="0" indent="0" algn="ctr">
                        <a:spcBef>
                          <a:spcPts val="0"/>
                        </a:spcBef>
                        <a:buNone/>
                      </a:pPr>
                      <a:r>
                        <a:rPr sz="1000" b="1">
                          <a:solidFill>
                            <a:srgbClr val="000000"/>
                          </a:solidFill>
                        </a:rPr>
                        <a:t>V1G</a:t>
                      </a:r>
                    </a:p>
                    <a:p>
                      <a:pPr marL="0" indent="0" algn="ctr">
                        <a:spcBef>
                          <a:spcPts val="0"/>
                        </a:spcBef>
                        <a:buNone/>
                      </a:pPr>
                      <a:r>
                        <a:rPr sz="1000" b="0">
                          <a:solidFill>
                            <a:srgbClr val="000000"/>
                          </a:solidFill>
                        </a:rPr>
                        <a:t>Smart charging</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F2F2F2"/>
                    </a:solidFill>
                  </a:tcPr>
                </a:tc>
                <a:tc>
                  <a:txBody>
                    <a:bodyPr/>
                    <a:lstStyle/>
                    <a:p>
                      <a:pPr marL="0" indent="0" algn="ctr">
                        <a:spcBef>
                          <a:spcPts val="0"/>
                        </a:spcBef>
                        <a:buNone/>
                      </a:pPr>
                      <a:r>
                        <a:rPr sz="1000" b="1">
                          <a:solidFill>
                            <a:srgbClr val="000000"/>
                          </a:solidFill>
                        </a:rPr>
                        <a:t>V2B / V2H</a:t>
                      </a:r>
                    </a:p>
                    <a:p>
                      <a:pPr marL="0" indent="0" algn="ctr">
                        <a:spcBef>
                          <a:spcPts val="0"/>
                        </a:spcBef>
                        <a:buNone/>
                      </a:pPr>
                      <a:r>
                        <a:rPr sz="1000" b="0">
                          <a:solidFill>
                            <a:srgbClr val="000000"/>
                          </a:solidFill>
                        </a:rPr>
                        <a:t>Home or building</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D1F2FF"/>
                    </a:solidFill>
                  </a:tcPr>
                </a:tc>
                <a:tc>
                  <a:txBody>
                    <a:bodyPr/>
                    <a:lstStyle/>
                    <a:p>
                      <a:pPr marL="0" indent="0" algn="ctr">
                        <a:spcBef>
                          <a:spcPts val="0"/>
                        </a:spcBef>
                        <a:buNone/>
                      </a:pPr>
                      <a:r>
                        <a:rPr sz="1000" b="1">
                          <a:solidFill>
                            <a:srgbClr val="000000"/>
                          </a:solidFill>
                        </a:rPr>
                        <a:t>V2G</a:t>
                      </a:r>
                    </a:p>
                    <a:p>
                      <a:pPr marL="0" indent="0" algn="ctr">
                        <a:spcBef>
                          <a:spcPts val="0"/>
                        </a:spcBef>
                        <a:buNone/>
                      </a:pPr>
                      <a:r>
                        <a:rPr sz="1000" b="0">
                          <a:solidFill>
                            <a:srgbClr val="000000"/>
                          </a:solidFill>
                        </a:rPr>
                        <a:t>Grid export</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D2F1EE"/>
                    </a:solidFill>
                  </a:tcPr>
                </a:tc>
                <a:extLst>
                  <a:ext uri="{0D108BD9-81ED-4DB2-BD59-A6C34878D82A}">
                    <a16:rowId xmlns:a16="http://schemas.microsoft.com/office/drawing/2014/main" val="10000"/>
                  </a:ext>
                </a:extLst>
              </a:tr>
              <a:tr h="502920">
                <a:tc>
                  <a:txBody>
                    <a:bodyPr/>
                    <a:lstStyle/>
                    <a:p>
                      <a:pPr marL="0" indent="0" algn="l">
                        <a:spcBef>
                          <a:spcPts val="0"/>
                        </a:spcBef>
                        <a:buNone/>
                      </a:pPr>
                      <a:r>
                        <a:rPr sz="900" b="1">
                          <a:solidFill>
                            <a:srgbClr val="000000"/>
                          </a:solidFill>
                        </a:rPr>
                        <a:t>Power flow</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l">
                        <a:spcBef>
                          <a:spcPts val="0"/>
                        </a:spcBef>
                        <a:buNone/>
                      </a:pPr>
                      <a:r>
                        <a:rPr sz="900" b="0">
                          <a:solidFill>
                            <a:srgbClr val="000000"/>
                          </a:solidFill>
                        </a:rPr>
                        <a:t>One way; charging timed to match generation or ease congestion</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rgbClr val="F2F2F2"/>
                    </a:solidFill>
                  </a:tcPr>
                </a:tc>
                <a:tc>
                  <a:txBody>
                    <a:bodyPr/>
                    <a:lstStyle/>
                    <a:p>
                      <a:pPr marL="0" indent="0" algn="l">
                        <a:spcBef>
                          <a:spcPts val="0"/>
                        </a:spcBef>
                        <a:buNone/>
                      </a:pPr>
                      <a:r>
                        <a:rPr sz="900" b="0" dirty="0">
                          <a:solidFill>
                            <a:srgbClr val="000000"/>
                          </a:solidFill>
                        </a:rPr>
                        <a:t>Vehicle discharges to the home or building where it is parked</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rgbClr val="D1F2FF"/>
                    </a:solidFill>
                  </a:tcPr>
                </a:tc>
                <a:tc>
                  <a:txBody>
                    <a:bodyPr/>
                    <a:lstStyle/>
                    <a:p>
                      <a:pPr marL="0" indent="0" algn="l">
                        <a:spcBef>
                          <a:spcPts val="0"/>
                        </a:spcBef>
                        <a:buNone/>
                      </a:pPr>
                      <a:r>
                        <a:rPr sz="900" b="0">
                          <a:solidFill>
                            <a:srgbClr val="000000"/>
                          </a:solidFill>
                        </a:rPr>
                        <a:t>Vehicle exports power to the grid</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rgbClr val="D2F1EE"/>
                    </a:solidFill>
                  </a:tcPr>
                </a:tc>
                <a:extLst>
                  <a:ext uri="{0D108BD9-81ED-4DB2-BD59-A6C34878D82A}">
                    <a16:rowId xmlns:a16="http://schemas.microsoft.com/office/drawing/2014/main" val="10001"/>
                  </a:ext>
                </a:extLst>
              </a:tr>
              <a:tr h="457200">
                <a:tc>
                  <a:txBody>
                    <a:bodyPr/>
                    <a:lstStyle/>
                    <a:p>
                      <a:pPr marL="0" indent="0" algn="l">
                        <a:spcBef>
                          <a:spcPts val="0"/>
                        </a:spcBef>
                        <a:buNone/>
                      </a:pPr>
                      <a:r>
                        <a:rPr sz="900" b="1">
                          <a:solidFill>
                            <a:srgbClr val="000000"/>
                          </a:solidFill>
                        </a:rPr>
                        <a:t>Value captured</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l">
                        <a:spcBef>
                          <a:spcPts val="0"/>
                        </a:spcBef>
                        <a:buNone/>
                      </a:pPr>
                      <a:r>
                        <a:rPr sz="900" b="0">
                          <a:solidFill>
                            <a:srgbClr val="000000"/>
                          </a:solidFill>
                        </a:rPr>
                        <a:t>Lower charging cost and avoided peak load</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rgbClr val="F2F2F2"/>
                    </a:solidFill>
                  </a:tcPr>
                </a:tc>
                <a:tc>
                  <a:txBody>
                    <a:bodyPr/>
                    <a:lstStyle/>
                    <a:p>
                      <a:pPr marL="0" indent="0" algn="l">
                        <a:spcBef>
                          <a:spcPts val="0"/>
                        </a:spcBef>
                        <a:buNone/>
                      </a:pPr>
                      <a:r>
                        <a:rPr sz="900" b="0">
                          <a:solidFill>
                            <a:srgbClr val="000000"/>
                          </a:solidFill>
                        </a:rPr>
                        <a:t>Bill savings and backup power</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rgbClr val="D1F2FF"/>
                    </a:solidFill>
                  </a:tcPr>
                </a:tc>
                <a:tc>
                  <a:txBody>
                    <a:bodyPr/>
                    <a:lstStyle/>
                    <a:p>
                      <a:pPr marL="0" indent="0" algn="l">
                        <a:spcBef>
                          <a:spcPts val="0"/>
                        </a:spcBef>
                        <a:buNone/>
                      </a:pPr>
                      <a:r>
                        <a:rPr sz="900" b="0">
                          <a:solidFill>
                            <a:srgbClr val="000000"/>
                          </a:solidFill>
                        </a:rPr>
                        <a:t>Energy arbitrage, ancillary services and distribution-level services</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rgbClr val="D2F1EE"/>
                    </a:solidFill>
                  </a:tcPr>
                </a:tc>
                <a:extLst>
                  <a:ext uri="{0D108BD9-81ED-4DB2-BD59-A6C34878D82A}">
                    <a16:rowId xmlns:a16="http://schemas.microsoft.com/office/drawing/2014/main" val="10002"/>
                  </a:ext>
                </a:extLst>
              </a:tr>
              <a:tr h="868680">
                <a:tc>
                  <a:txBody>
                    <a:bodyPr/>
                    <a:lstStyle/>
                    <a:p>
                      <a:pPr marL="0" indent="0" algn="l">
                        <a:spcBef>
                          <a:spcPts val="0"/>
                        </a:spcBef>
                        <a:buNone/>
                      </a:pPr>
                      <a:r>
                        <a:rPr sz="900" b="1">
                          <a:solidFill>
                            <a:srgbClr val="000000"/>
                          </a:solidFill>
                        </a:rPr>
                        <a:t>Grid approval</a:t>
                      </a:r>
                    </a:p>
                    <a:p>
                      <a:pPr marL="0" indent="0" algn="l">
                        <a:spcBef>
                          <a:spcPts val="0"/>
                        </a:spcBef>
                        <a:buNone/>
                      </a:pPr>
                      <a:r>
                        <a:rPr sz="900" b="1">
                          <a:solidFill>
                            <a:srgbClr val="000000"/>
                          </a:solidFill>
                        </a:rPr>
                        <a:t>(typical U.S. practice)³</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l">
                        <a:spcBef>
                          <a:spcPts val="0"/>
                        </a:spcBef>
                        <a:buNone/>
                      </a:pPr>
                      <a:r>
                        <a:rPr sz="900" b="1">
                          <a:solidFill>
                            <a:srgbClr val="000000"/>
                          </a:solidFill>
                        </a:rPr>
                        <a:t>No interconnection approval</a:t>
                      </a:r>
                      <a:r>
                        <a:rPr sz="900" b="0">
                          <a:solidFill>
                            <a:srgbClr val="000000"/>
                          </a:solidFill>
                        </a:rPr>
                        <a:t>; the system only charges</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rgbClr val="F2F2F2"/>
                    </a:solidFill>
                  </a:tcPr>
                </a:tc>
                <a:tc>
                  <a:txBody>
                    <a:bodyPr/>
                    <a:lstStyle/>
                    <a:p>
                      <a:pPr marL="0" indent="0" algn="l">
                        <a:spcBef>
                          <a:spcPts val="0"/>
                        </a:spcBef>
                        <a:buNone/>
                      </a:pPr>
                      <a:r>
                        <a:rPr sz="900" b="1" dirty="0">
                          <a:solidFill>
                            <a:srgbClr val="000000"/>
                          </a:solidFill>
                        </a:rPr>
                        <a:t>Usually none if it discharges only in outages</a:t>
                      </a:r>
                      <a:r>
                        <a:rPr sz="900" b="0" dirty="0">
                          <a:solidFill>
                            <a:srgbClr val="000000"/>
                          </a:solidFill>
                        </a:rPr>
                        <a:t>, like a backup generator; </a:t>
                      </a:r>
                      <a:r>
                        <a:rPr sz="900" b="1" dirty="0">
                          <a:solidFill>
                            <a:srgbClr val="000000"/>
                          </a:solidFill>
                        </a:rPr>
                        <a:t>approval</a:t>
                      </a:r>
                      <a:r>
                        <a:rPr sz="900" b="0" dirty="0">
                          <a:solidFill>
                            <a:srgbClr val="000000"/>
                          </a:solidFill>
                        </a:rPr>
                        <a:t> if it discharges while grid-connected, like a stationary battery</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rgbClr val="D1F2FF"/>
                    </a:solidFill>
                  </a:tcPr>
                </a:tc>
                <a:tc>
                  <a:txBody>
                    <a:bodyPr/>
                    <a:lstStyle/>
                    <a:p>
                      <a:pPr marL="0" indent="0" algn="l">
                        <a:spcBef>
                          <a:spcPts val="0"/>
                        </a:spcBef>
                        <a:buNone/>
                      </a:pPr>
                      <a:r>
                        <a:rPr sz="900" b="1">
                          <a:solidFill>
                            <a:srgbClr val="000000"/>
                          </a:solidFill>
                        </a:rPr>
                        <a:t>Interconnection approval</a:t>
                      </a:r>
                      <a:r>
                        <a:rPr sz="900" b="0">
                          <a:solidFill>
                            <a:srgbClr val="000000"/>
                          </a:solidFill>
                        </a:rPr>
                        <a:t>, as it discharges while the grid operates</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rgbClr val="D2F1EE"/>
                    </a:solidFill>
                  </a:tcPr>
                </a:tc>
                <a:extLst>
                  <a:ext uri="{0D108BD9-81ED-4DB2-BD59-A6C34878D82A}">
                    <a16:rowId xmlns:a16="http://schemas.microsoft.com/office/drawing/2014/main" val="10003"/>
                  </a:ext>
                </a:extLst>
              </a:tr>
              <a:tr h="731520">
                <a:tc>
                  <a:txBody>
                    <a:bodyPr/>
                    <a:lstStyle/>
                    <a:p>
                      <a:pPr marL="0" indent="0" algn="l">
                        <a:spcBef>
                          <a:spcPts val="0"/>
                        </a:spcBef>
                        <a:buNone/>
                      </a:pPr>
                      <a:r>
                        <a:rPr sz="900" b="1">
                          <a:solidFill>
                            <a:srgbClr val="000000"/>
                          </a:solidFill>
                        </a:rPr>
                        <a:t>Extra hardware</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l">
                        <a:spcBef>
                          <a:spcPts val="0"/>
                        </a:spcBef>
                        <a:buNone/>
                      </a:pPr>
                      <a:r>
                        <a:rPr sz="900" b="0">
                          <a:solidFill>
                            <a:srgbClr val="000000"/>
                          </a:solidFill>
                        </a:rPr>
                        <a:t>Smart charger or vehicle that adjusts charging on a signal; no bidirectional hardware</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rgbClr val="F2F2F2"/>
                    </a:solidFill>
                  </a:tcPr>
                </a:tc>
                <a:tc>
                  <a:txBody>
                    <a:bodyPr/>
                    <a:lstStyle/>
                    <a:p>
                      <a:pPr marL="0" indent="0" algn="l">
                        <a:spcBef>
                          <a:spcPts val="0"/>
                        </a:spcBef>
                        <a:buNone/>
                      </a:pPr>
                      <a:r>
                        <a:rPr sz="900" b="0">
                          <a:solidFill>
                            <a:srgbClr val="000000"/>
                          </a:solidFill>
                        </a:rPr>
                        <a:t>Bidirectional charger, </a:t>
                      </a:r>
                      <a:r>
                        <a:rPr sz="900" b="1">
                          <a:solidFill>
                            <a:srgbClr val="000000"/>
                          </a:solidFill>
                        </a:rPr>
                        <a:t>&lt;$1.5k AC to $5k+ DC</a:t>
                      </a:r>
                      <a:r>
                        <a:rPr sz="900" b="0">
                          <a:solidFill>
                            <a:srgbClr val="000000"/>
                          </a:solidFill>
                        </a:rPr>
                        <a:t>; backup also needs a device that isolates the building from the grid</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rgbClr val="D1F2FF"/>
                    </a:solidFill>
                  </a:tcPr>
                </a:tc>
                <a:tc>
                  <a:txBody>
                    <a:bodyPr/>
                    <a:lstStyle/>
                    <a:p>
                      <a:pPr marL="0" indent="0" algn="l">
                        <a:spcBef>
                          <a:spcPts val="0"/>
                        </a:spcBef>
                        <a:buNone/>
                      </a:pPr>
                      <a:r>
                        <a:rPr sz="900" b="0" dirty="0">
                          <a:solidFill>
                            <a:srgbClr val="000000"/>
                          </a:solidFill>
                        </a:rPr>
                        <a:t>Bidirectional charger certified to local grid codes and able to communicate with the EV</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rgbClr val="D2F1EE"/>
                    </a:solidFill>
                  </a:tcPr>
                </a:tc>
                <a:extLst>
                  <a:ext uri="{0D108BD9-81ED-4DB2-BD59-A6C34878D82A}">
                    <a16:rowId xmlns:a16="http://schemas.microsoft.com/office/drawing/2014/main" val="10004"/>
                  </a:ext>
                </a:extLst>
              </a:tr>
            </a:tbl>
          </a:graphicData>
        </a:graphic>
      </p:graphicFrame>
      <p:sp>
        <p:nvSpPr>
          <p:cNvPr id="14" name="Rectangle 13">
            <a:extLst>
              <a:ext uri="{FF2B5EF4-FFF2-40B4-BE49-F238E27FC236}">
                <a16:creationId xmlns:a16="http://schemas.microsoft.com/office/drawing/2014/main" id="{C6C4AD15-E04F-E582-634D-C84DA0209F88}"/>
              </a:ext>
            </a:extLst>
          </p:cNvPr>
          <p:cNvSpPr/>
          <p:nvPr/>
        </p:nvSpPr>
        <p:spPr bwMode="gray">
          <a:xfrm>
            <a:off x="2197976" y="2084745"/>
            <a:ext cx="2388511" cy="3723791"/>
          </a:xfrm>
          <a:prstGeom prst="rect">
            <a:avLst/>
          </a:prstGeom>
          <a:noFill/>
          <a:ln w="28575">
            <a:solidFill>
              <a:schemeClr val="accent5"/>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dirty="0" err="1">
              <a:solidFill>
                <a:schemeClr val="tx1"/>
              </a:solidFill>
            </a:endParaRPr>
          </a:p>
        </p:txBody>
      </p:sp>
      <p:sp>
        <p:nvSpPr>
          <p:cNvPr id="12" name="Pentagon 11">
            <a:extLst>
              <a:ext uri="{FF2B5EF4-FFF2-40B4-BE49-F238E27FC236}">
                <a16:creationId xmlns:a16="http://schemas.microsoft.com/office/drawing/2014/main" id="{F793D4BA-62C5-B4D9-C26A-AF9B7EA3C1AA}"/>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13" name="Chevron 12">
            <a:extLst>
              <a:ext uri="{FF2B5EF4-FFF2-40B4-BE49-F238E27FC236}">
                <a16:creationId xmlns:a16="http://schemas.microsoft.com/office/drawing/2014/main" id="{1C597765-3841-132F-1A3B-67CD651A3973}"/>
              </a:ext>
            </a:extLst>
          </p:cNvPr>
          <p:cNvSpPr/>
          <p:nvPr/>
        </p:nvSpPr>
        <p:spPr>
          <a:xfrm>
            <a:off x="1690648" y="0"/>
            <a:ext cx="1788983" cy="288356"/>
          </a:xfrm>
          <a:prstGeom prst="chevron">
            <a:avLst/>
          </a:prstGeom>
          <a:solidFill>
            <a:srgbClr val="00435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Optimize</a:t>
            </a:r>
          </a:p>
        </p:txBody>
      </p:sp>
      <p:sp>
        <p:nvSpPr>
          <p:cNvPr id="16" name="Chevron 15">
            <a:extLst>
              <a:ext uri="{FF2B5EF4-FFF2-40B4-BE49-F238E27FC236}">
                <a16:creationId xmlns:a16="http://schemas.microsoft.com/office/drawing/2014/main" id="{149BDB06-3EB8-B6F2-A014-1FEF85E7761A}"/>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18" name="Chevron 17">
            <a:extLst>
              <a:ext uri="{FF2B5EF4-FFF2-40B4-BE49-F238E27FC236}">
                <a16:creationId xmlns:a16="http://schemas.microsoft.com/office/drawing/2014/main" id="{2080E8E2-7016-7EB6-B63C-1E32FBEEE614}"/>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9" name="Chevron 18">
            <a:extLst>
              <a:ext uri="{FF2B5EF4-FFF2-40B4-BE49-F238E27FC236}">
                <a16:creationId xmlns:a16="http://schemas.microsoft.com/office/drawing/2014/main" id="{4932BF18-21C3-1B04-CD29-52D44961353E}"/>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20" name="Rectangle 19">
            <a:extLst>
              <a:ext uri="{FF2B5EF4-FFF2-40B4-BE49-F238E27FC236}">
                <a16:creationId xmlns:a16="http://schemas.microsoft.com/office/drawing/2014/main" id="{3ED3EE67-4325-38B5-42B5-7038ED332875}"/>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Bidirectional charging</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
        <p:nvSpPr>
          <p:cNvPr id="21" name="Footer Placeholder 4">
            <a:extLst>
              <a:ext uri="{FF2B5EF4-FFF2-40B4-BE49-F238E27FC236}">
                <a16:creationId xmlns:a16="http://schemas.microsoft.com/office/drawing/2014/main" id="{7FAAB875-A363-1A8C-FD26-9A8372AA220B}"/>
              </a:ext>
            </a:extLst>
          </p:cNvPr>
          <p:cNvSpPr>
            <a:spLocks noGrp="1"/>
          </p:cNvSpPr>
          <p:nvPr>
            <p:ph type="ftr" sz="quarter" idx="3"/>
          </p:nvPr>
        </p:nvSpPr>
        <p:spPr>
          <a:xfrm>
            <a:off x="334962" y="6580682"/>
            <a:ext cx="8973630" cy="216706"/>
          </a:xfrm>
        </p:spPr>
        <p:txBody>
          <a:bodyPr anchor="b"/>
          <a:lstStyle/>
          <a:p>
            <a:r>
              <a:rPr lang="en-US" baseline="30000" dirty="0">
                <a:solidFill>
                  <a:schemeClr val="tx1"/>
                </a:solidFill>
              </a:rPr>
              <a:t>1</a:t>
            </a:r>
            <a:r>
              <a:rPr lang="en-US" dirty="0">
                <a:solidFill>
                  <a:schemeClr val="tx1"/>
                </a:solidFill>
              </a:rPr>
              <a:t>The study also estimates €6.4B a year in V2G balancing-market revenue, a separate stream from system savings. V2H = vehicle-to-home, the residential form of V2B. </a:t>
            </a:r>
            <a:r>
              <a:rPr lang="en-US" baseline="30000" dirty="0">
                <a:solidFill>
                  <a:schemeClr val="tx1"/>
                </a:solidFill>
              </a:rPr>
              <a:t>2</a:t>
            </a:r>
            <a:r>
              <a:rPr lang="en-US" dirty="0">
                <a:solidFill>
                  <a:schemeClr val="tx1"/>
                </a:solidFill>
              </a:rPr>
              <a:t> Counts read from the IEA chart; models included only if the manufacturer states the capability; 2026 as of IEA's April 2026 update. </a:t>
            </a:r>
            <a:r>
              <a:rPr lang="en-US" baseline="30000" dirty="0">
                <a:solidFill>
                  <a:schemeClr val="tx1"/>
                </a:solidFill>
              </a:rPr>
              <a:t>3</a:t>
            </a:r>
            <a:r>
              <a:rPr lang="en-US" dirty="0">
                <a:solidFill>
                  <a:schemeClr val="tx1"/>
                </a:solidFill>
              </a:rPr>
              <a:t> Rules are set state by state and vary; e.g., California (Electric Rule 21) and PG&amp;E follow this pattern.</a:t>
            </a:r>
            <a:br>
              <a:rPr lang="en-US" dirty="0">
                <a:solidFill>
                  <a:schemeClr val="tx1"/>
                </a:solidFill>
              </a:rPr>
            </a:br>
            <a:r>
              <a:rPr lang="en-US" dirty="0">
                <a:solidFill>
                  <a:schemeClr val="tx1"/>
                </a:solidFill>
              </a:rPr>
              <a:t> Sources: </a:t>
            </a:r>
            <a:r>
              <a:rPr lang="en-US" u="sng" dirty="0">
                <a:solidFill>
                  <a:srgbClr val="45647B"/>
                </a:solidFill>
                <a:hlinkClick r:id="rId33">
                  <a:extLst>
                    <a:ext uri="{A12FA001-AC4F-418D-AE19-62706E023703}">
                      <ahyp:hlinkClr xmlns:ahyp="http://schemas.microsoft.com/office/drawing/2018/hyperlinkcolor" val="tx"/>
                    </a:ext>
                  </a:extLst>
                </a:hlinkClick>
              </a:rPr>
              <a:t>Coordinated planning of European charging infrastructure and energy system for optimal V1G and V2G deployment</a:t>
            </a:r>
            <a:r>
              <a:rPr lang="en-US" dirty="0">
                <a:solidFill>
                  <a:srgbClr val="45647B"/>
                </a:solidFill>
              </a:rPr>
              <a:t> </a:t>
            </a:r>
            <a:r>
              <a:rPr lang="en-US" dirty="0">
                <a:solidFill>
                  <a:schemeClr val="tx1"/>
                </a:solidFill>
              </a:rPr>
              <a:t>(Nature Energy, 2026); </a:t>
            </a:r>
            <a:r>
              <a:rPr lang="en-US" u="sng" dirty="0">
                <a:solidFill>
                  <a:srgbClr val="45647B"/>
                </a:solidFill>
                <a:hlinkClick r:id="rId34">
                  <a:extLst>
                    <a:ext uri="{A12FA001-AC4F-418D-AE19-62706E023703}">
                      <ahyp:hlinkClr xmlns:ahyp="http://schemas.microsoft.com/office/drawing/2018/hyperlinkcolor" val="tx"/>
                    </a:ext>
                  </a:extLst>
                </a:hlinkClick>
              </a:rPr>
              <a:t>Vehicle-to-grid technology</a:t>
            </a:r>
            <a:r>
              <a:rPr lang="en-US" dirty="0">
                <a:solidFill>
                  <a:srgbClr val="45647B"/>
                </a:solidFill>
              </a:rPr>
              <a:t> </a:t>
            </a:r>
            <a:r>
              <a:rPr lang="en-US" dirty="0">
                <a:solidFill>
                  <a:schemeClr val="tx1"/>
                </a:solidFill>
              </a:rPr>
              <a:t>(IEA, 2026); </a:t>
            </a:r>
            <a:r>
              <a:rPr lang="en-US" u="sng" dirty="0">
                <a:solidFill>
                  <a:srgbClr val="45647B"/>
                </a:solidFill>
                <a:hlinkClick r:id="rId35">
                  <a:extLst>
                    <a:ext uri="{A12FA001-AC4F-418D-AE19-62706E023703}">
                      <ahyp:hlinkClr xmlns:ahyp="http://schemas.microsoft.com/office/drawing/2018/hyperlinkcolor" val="tx"/>
                    </a:ext>
                  </a:extLst>
                </a:hlinkClick>
              </a:rPr>
              <a:t>Global EV Outlook 2026</a:t>
            </a:r>
            <a:r>
              <a:rPr lang="en-US" dirty="0">
                <a:solidFill>
                  <a:srgbClr val="45647B"/>
                </a:solidFill>
              </a:rPr>
              <a:t> </a:t>
            </a:r>
            <a:r>
              <a:rPr lang="en-US" dirty="0">
                <a:solidFill>
                  <a:schemeClr val="tx1"/>
                </a:solidFill>
              </a:rPr>
              <a:t>(IEA, 2026); </a:t>
            </a:r>
            <a:r>
              <a:rPr lang="en-US" u="sng" dirty="0">
                <a:solidFill>
                  <a:srgbClr val="45647B"/>
                </a:solidFill>
                <a:hlinkClick r:id="rId36">
                  <a:extLst>
                    <a:ext uri="{A12FA001-AC4F-418D-AE19-62706E023703}">
                      <ahyp:hlinkClr xmlns:ahyp="http://schemas.microsoft.com/office/drawing/2018/hyperlinkcolor" val="tx"/>
                    </a:ext>
                  </a:extLst>
                </a:hlinkClick>
              </a:rPr>
              <a:t>Number of electric vehicle models in production with vehicle-to-grid charging capability, 2020-2026</a:t>
            </a:r>
            <a:r>
              <a:rPr lang="en-US" dirty="0">
                <a:solidFill>
                  <a:srgbClr val="45647B"/>
                </a:solidFill>
              </a:rPr>
              <a:t> </a:t>
            </a:r>
            <a:r>
              <a:rPr lang="en-US" dirty="0">
                <a:solidFill>
                  <a:schemeClr val="tx1"/>
                </a:solidFill>
              </a:rPr>
              <a:t>(IEA, 2026); </a:t>
            </a:r>
            <a:r>
              <a:rPr lang="en-US" u="sng" dirty="0">
                <a:solidFill>
                  <a:srgbClr val="45647B"/>
                </a:solidFill>
                <a:hlinkClick r:id="rId37">
                  <a:extLst>
                    <a:ext uri="{A12FA001-AC4F-418D-AE19-62706E023703}">
                      <ahyp:hlinkClr xmlns:ahyp="http://schemas.microsoft.com/office/drawing/2018/hyperlinkcolor" val="tx"/>
                    </a:ext>
                  </a:extLst>
                </a:hlinkClick>
              </a:rPr>
              <a:t>Vehicle-to-Everything (V2X) pilot programs</a:t>
            </a:r>
            <a:r>
              <a:rPr lang="en-US" dirty="0">
                <a:solidFill>
                  <a:srgbClr val="45647B"/>
                </a:solidFill>
              </a:rPr>
              <a:t> </a:t>
            </a:r>
            <a:r>
              <a:rPr lang="en-US" dirty="0">
                <a:solidFill>
                  <a:schemeClr val="tx1"/>
                </a:solidFill>
              </a:rPr>
              <a:t>(PG&amp;E, 2026); </a:t>
            </a:r>
            <a:r>
              <a:rPr lang="en-US" u="sng" dirty="0">
                <a:solidFill>
                  <a:srgbClr val="45647B"/>
                </a:solidFill>
                <a:hlinkClick r:id="rId38">
                  <a:extLst>
                    <a:ext uri="{A12FA001-AC4F-418D-AE19-62706E023703}">
                      <ahyp:hlinkClr xmlns:ahyp="http://schemas.microsoft.com/office/drawing/2018/hyperlinkcolor" val="tx"/>
                    </a:ext>
                  </a:extLst>
                </a:hlinkClick>
              </a:rPr>
              <a:t>Interconnection VGI Forum</a:t>
            </a:r>
            <a:r>
              <a:rPr lang="en-US" dirty="0">
                <a:solidFill>
                  <a:srgbClr val="45647B"/>
                </a:solidFill>
              </a:rPr>
              <a:t> </a:t>
            </a:r>
            <a:r>
              <a:rPr lang="en-US" dirty="0">
                <a:solidFill>
                  <a:schemeClr val="tx1"/>
                </a:solidFill>
              </a:rPr>
              <a:t>(CPUC, 2024); </a:t>
            </a:r>
            <a:r>
              <a:rPr lang="en-US" u="sng" dirty="0">
                <a:solidFill>
                  <a:srgbClr val="45647B"/>
                </a:solidFill>
                <a:hlinkClick r:id="rId39">
                  <a:extLst>
                    <a:ext uri="{A12FA001-AC4F-418D-AE19-62706E023703}">
                      <ahyp:hlinkClr xmlns:ahyp="http://schemas.microsoft.com/office/drawing/2018/hyperlinkcolor" val="tx"/>
                    </a:ext>
                  </a:extLst>
                </a:hlinkClick>
              </a:rPr>
              <a:t>The X in V2X Matters</a:t>
            </a:r>
            <a:r>
              <a:rPr lang="en-US" dirty="0">
                <a:solidFill>
                  <a:srgbClr val="45647B"/>
                </a:solidFill>
              </a:rPr>
              <a:t> </a:t>
            </a:r>
            <a:r>
              <a:rPr lang="en-US" dirty="0">
                <a:solidFill>
                  <a:schemeClr val="tx1"/>
                </a:solidFill>
              </a:rPr>
              <a:t>(SEPA, 2023); </a:t>
            </a:r>
            <a:r>
              <a:rPr lang="en-US" u="sng" dirty="0">
                <a:solidFill>
                  <a:srgbClr val="45647B"/>
                </a:solidFill>
                <a:hlinkClick r:id="rId40">
                  <a:extLst>
                    <a:ext uri="{A12FA001-AC4F-418D-AE19-62706E023703}">
                      <ahyp:hlinkClr xmlns:ahyp="http://schemas.microsoft.com/office/drawing/2018/hyperlinkcolor" val="tx"/>
                    </a:ext>
                  </a:extLst>
                </a:hlinkClick>
              </a:rPr>
              <a:t>New record lows for battery prices</a:t>
            </a:r>
            <a:r>
              <a:rPr lang="en-US" dirty="0">
                <a:solidFill>
                  <a:srgbClr val="45647B"/>
                </a:solidFill>
              </a:rPr>
              <a:t> </a:t>
            </a:r>
            <a:r>
              <a:rPr lang="en-US" dirty="0">
                <a:solidFill>
                  <a:schemeClr val="tx1"/>
                </a:solidFill>
              </a:rPr>
              <a:t>(BNEF, 2025).</a:t>
            </a:r>
          </a:p>
          <a:p>
            <a:r>
              <a:rPr lang="en-US" dirty="0">
                <a:solidFill>
                  <a:schemeClr val="tx1"/>
                </a:solidFill>
              </a:rPr>
              <a:t>Credit: Ilayda Tezcan, Pia Doris Morrow, Ariela Farchi, and </a:t>
            </a:r>
            <a:r>
              <a:rPr lang="en-US" dirty="0">
                <a:solidFill>
                  <a:srgbClr val="000000"/>
                </a:solidFill>
                <a:hlinkClick r:id="rId41"/>
              </a:rPr>
              <a:t>Gernot Wagner</a:t>
            </a:r>
            <a:r>
              <a:rPr lang="en-US" dirty="0">
                <a:solidFill>
                  <a:srgbClr val="000000"/>
                </a:solidFill>
              </a:rPr>
              <a:t>. </a:t>
            </a:r>
            <a:r>
              <a:rPr lang="en-US" dirty="0">
                <a:hlinkClick r:id="rId42"/>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endParaRPr>
          </a:p>
        </p:txBody>
      </p:sp>
    </p:spTree>
    <p:extLst>
      <p:ext uri="{BB962C8B-B14F-4D97-AF65-F5344CB8AC3E}">
        <p14:creationId xmlns:p14="http://schemas.microsoft.com/office/powerpoint/2010/main" val="4835135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189892-233E-96BC-C531-FBBAE01B597E}"/>
            </a:ext>
          </a:extLst>
        </p:cNvPr>
        <p:cNvGrpSpPr/>
        <p:nvPr/>
      </p:nvGrpSpPr>
      <p:grpSpPr>
        <a:xfrm>
          <a:off x="0" y="0"/>
          <a:ext cx="0" cy="0"/>
          <a:chOff x="0" y="0"/>
          <a:chExt cx="0" cy="0"/>
        </a:xfrm>
      </p:grpSpPr>
      <p:sp>
        <p:nvSpPr>
          <p:cNvPr id="7" name="Text Placeholder 6">
            <a:extLst>
              <a:ext uri="{FF2B5EF4-FFF2-40B4-BE49-F238E27FC236}">
                <a16:creationId xmlns:a16="http://schemas.microsoft.com/office/drawing/2014/main" id="{F492378D-4FD5-B3C3-6F14-258D8080E558}"/>
              </a:ext>
            </a:extLst>
          </p:cNvPr>
          <p:cNvSpPr>
            <a:spLocks noGrp="1"/>
          </p:cNvSpPr>
          <p:nvPr>
            <p:ph type="body" sz="quarter" idx="14"/>
          </p:nvPr>
        </p:nvSpPr>
        <p:spPr>
          <a:xfrm>
            <a:off x="9308592" y="1549400"/>
            <a:ext cx="2551176" cy="4479925"/>
          </a:xfrm>
        </p:spPr>
        <p:txBody>
          <a:bodyPr rIns="137160"/>
          <a:lstStyle/>
          <a:p>
            <a:pPr marL="0" marR="0" lvl="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250" b="1" i="0" u="none" strike="noStrike" kern="1200" cap="none" spc="0" normalizeH="0" baseline="0" noProof="0" dirty="0">
                <a:ln>
                  <a:noFill/>
                </a:ln>
                <a:solidFill>
                  <a:srgbClr val="000000"/>
                </a:solidFill>
                <a:effectLst/>
                <a:uLnTx/>
                <a:uFillTx/>
                <a:latin typeface="Arial"/>
                <a:ea typeface="+mn-ea"/>
                <a:cs typeface="+mn-cs"/>
              </a:rPr>
              <a:t>Observations</a:t>
            </a:r>
          </a:p>
          <a:p>
            <a:pPr>
              <a:spcBef>
                <a:spcPts val="600"/>
              </a:spcBef>
              <a:defRPr/>
            </a:pPr>
            <a:r>
              <a:rPr lang="en-US" sz="1050" dirty="0">
                <a:solidFill>
                  <a:srgbClr val="000000"/>
                </a:solidFill>
                <a:cs typeface="Arial"/>
              </a:rPr>
              <a:t>PG&amp;E's pilot summary identifies </a:t>
            </a:r>
            <a:r>
              <a:rPr lang="en-US" sz="1050" b="1" dirty="0">
                <a:solidFill>
                  <a:srgbClr val="000000"/>
                </a:solidFill>
                <a:cs typeface="Arial"/>
              </a:rPr>
              <a:t>high bidirectional equipment costs, especially DC</a:t>
            </a:r>
            <a:r>
              <a:rPr lang="en-US" sz="1050" dirty="0">
                <a:solidFill>
                  <a:srgbClr val="000000"/>
                </a:solidFill>
                <a:cs typeface="Arial"/>
              </a:rPr>
              <a:t>, and </a:t>
            </a:r>
            <a:r>
              <a:rPr lang="en-US" sz="1050" b="1" dirty="0">
                <a:solidFill>
                  <a:srgbClr val="000000"/>
                </a:solidFill>
                <a:cs typeface="Arial"/>
              </a:rPr>
              <a:t>limited compatible EVs and chargers</a:t>
            </a:r>
            <a:r>
              <a:rPr lang="en-US" sz="1050" dirty="0">
                <a:solidFill>
                  <a:srgbClr val="000000"/>
                </a:solidFill>
                <a:cs typeface="Arial"/>
              </a:rPr>
              <a:t> as barriers</a:t>
            </a:r>
          </a:p>
          <a:p>
            <a:pPr>
              <a:spcBef>
                <a:spcPts val="600"/>
              </a:spcBef>
              <a:defRPr/>
            </a:pPr>
            <a:r>
              <a:rPr lang="en-US" sz="1050" dirty="0">
                <a:solidFill>
                  <a:srgbClr val="000000"/>
                </a:solidFill>
                <a:cs typeface="Arial"/>
              </a:rPr>
              <a:t>OEM and charger-provider agreements took </a:t>
            </a:r>
            <a:r>
              <a:rPr lang="en-US" sz="1050" b="1" dirty="0">
                <a:solidFill>
                  <a:srgbClr val="000000"/>
                </a:solidFill>
                <a:cs typeface="Arial"/>
              </a:rPr>
              <a:t>longer than anticipated</a:t>
            </a:r>
            <a:r>
              <a:rPr lang="en-US" sz="1050" dirty="0">
                <a:solidFill>
                  <a:srgbClr val="000000"/>
                </a:solidFill>
                <a:cs typeface="Arial"/>
              </a:rPr>
              <a:t> in PG&amp;E's pilots</a:t>
            </a:r>
          </a:p>
          <a:p>
            <a:pPr>
              <a:spcBef>
                <a:spcPts val="600"/>
              </a:spcBef>
              <a:defRPr/>
            </a:pPr>
            <a:r>
              <a:rPr lang="en-US" sz="1050" dirty="0">
                <a:solidFill>
                  <a:srgbClr val="000000"/>
                </a:solidFill>
                <a:cs typeface="Arial"/>
              </a:rPr>
              <a:t>Delaware's fleet vehicles had to be </a:t>
            </a:r>
            <a:r>
              <a:rPr lang="en-US" sz="1050" b="1" dirty="0">
                <a:solidFill>
                  <a:srgbClr val="000000"/>
                </a:solidFill>
                <a:cs typeface="Arial"/>
              </a:rPr>
              <a:t>retrofitted with a bidirectional converter</a:t>
            </a:r>
          </a:p>
          <a:p>
            <a:pPr>
              <a:spcBef>
                <a:spcPts val="600"/>
              </a:spcBef>
              <a:defRPr/>
            </a:pPr>
            <a:r>
              <a:rPr lang="en-US" sz="1050" dirty="0">
                <a:solidFill>
                  <a:srgbClr val="000000"/>
                </a:solidFill>
                <a:cs typeface="Arial"/>
              </a:rPr>
              <a:t>Interconnection processes at most utilities were </a:t>
            </a:r>
            <a:r>
              <a:rPr lang="en-US" sz="1050" b="1" dirty="0">
                <a:solidFill>
                  <a:srgbClr val="000000"/>
                </a:solidFill>
                <a:cs typeface="Arial"/>
              </a:rPr>
              <a:t>designed for solar</a:t>
            </a:r>
            <a:r>
              <a:rPr lang="en-US" sz="1050" dirty="0">
                <a:solidFill>
                  <a:srgbClr val="000000"/>
                </a:solidFill>
                <a:cs typeface="Arial"/>
              </a:rPr>
              <a:t>, not yet adapted for batteries</a:t>
            </a:r>
          </a:p>
          <a:p>
            <a:pPr>
              <a:spcBef>
                <a:spcPts val="600"/>
              </a:spcBef>
              <a:defRPr/>
            </a:pPr>
            <a:r>
              <a:rPr lang="en-US" sz="1050" b="1" dirty="0">
                <a:solidFill>
                  <a:srgbClr val="000000"/>
                </a:solidFill>
                <a:cs typeface="Arial"/>
              </a:rPr>
              <a:t>Net metering is not yet required for V2G in most states</a:t>
            </a:r>
            <a:r>
              <a:rPr lang="en-US" sz="1050" dirty="0">
                <a:solidFill>
                  <a:srgbClr val="000000"/>
                </a:solidFill>
                <a:cs typeface="Arial"/>
              </a:rPr>
              <a:t>; without it, earlier Delaware-area calculations show regulation revenue can halve</a:t>
            </a:r>
          </a:p>
          <a:p>
            <a:pPr>
              <a:spcBef>
                <a:spcPts val="600"/>
              </a:spcBef>
              <a:defRPr/>
            </a:pPr>
            <a:r>
              <a:rPr lang="en-US" sz="1050" dirty="0">
                <a:solidFill>
                  <a:srgbClr val="000000"/>
                </a:solidFill>
                <a:cs typeface="Arial"/>
              </a:rPr>
              <a:t>PG&amp;E's microgrid pilot faced </a:t>
            </a:r>
            <a:r>
              <a:rPr lang="en-US" sz="1050" b="1" dirty="0">
                <a:solidFill>
                  <a:srgbClr val="000000"/>
                </a:solidFill>
                <a:cs typeface="Arial"/>
              </a:rPr>
              <a:t>control-system deployment issues and funding delays</a:t>
            </a:r>
          </a:p>
        </p:txBody>
      </p:sp>
      <p:sp>
        <p:nvSpPr>
          <p:cNvPr id="4" name="Title 3">
            <a:extLst>
              <a:ext uri="{FF2B5EF4-FFF2-40B4-BE49-F238E27FC236}">
                <a16:creationId xmlns:a16="http://schemas.microsoft.com/office/drawing/2014/main" id="{71A82473-E704-B204-9E99-990522D611A5}"/>
              </a:ext>
            </a:extLst>
          </p:cNvPr>
          <p:cNvSpPr>
            <a:spLocks noGrp="1"/>
          </p:cNvSpPr>
          <p:nvPr>
            <p:ph type="title"/>
          </p:nvPr>
        </p:nvSpPr>
        <p:spPr/>
        <p:txBody>
          <a:bodyPr vert="horz" rIns="91440"/>
          <a:lstStyle/>
          <a:p>
            <a:r>
              <a:rPr lang="en-US" dirty="0"/>
              <a:t>U.S. pilots demonstrate bidirectional operation, but economics and deployment remain site-specific</a:t>
            </a:r>
          </a:p>
        </p:txBody>
      </p:sp>
      <p:sp>
        <p:nvSpPr>
          <p:cNvPr id="6" name="Text Placeholder 5">
            <a:extLst>
              <a:ext uri="{FF2B5EF4-FFF2-40B4-BE49-F238E27FC236}">
                <a16:creationId xmlns:a16="http://schemas.microsoft.com/office/drawing/2014/main" id="{D4A45C90-C3E0-76A6-0DC1-830E38106E7A}"/>
              </a:ext>
            </a:extLst>
          </p:cNvPr>
          <p:cNvSpPr>
            <a:spLocks noGrp="1"/>
          </p:cNvSpPr>
          <p:nvPr>
            <p:ph type="body" sz="quarter" idx="13"/>
          </p:nvPr>
        </p:nvSpPr>
        <p:spPr>
          <a:xfrm>
            <a:off x="329184" y="1498005"/>
            <a:ext cx="8788312" cy="548640"/>
          </a:xfrm>
        </p:spPr>
        <p:txBody>
          <a:bodyPr/>
          <a:lstStyle/>
          <a:p>
            <a:r>
              <a:rPr lang="en-US" sz="1400" dirty="0"/>
              <a:t>PG&amp;E's backup phases need no grid approval, while its grid-connected phases do; only Boulder reports realized bill savings</a:t>
            </a:r>
          </a:p>
        </p:txBody>
      </p:sp>
      <p:sp>
        <p:nvSpPr>
          <p:cNvPr id="12" name="Content Placeholder 11">
            <a:extLst>
              <a:ext uri="{FF2B5EF4-FFF2-40B4-BE49-F238E27FC236}">
                <a16:creationId xmlns:a16="http://schemas.microsoft.com/office/drawing/2014/main" id="{6AC2AAE7-3446-0997-1699-8A6DEBCAA8F7}"/>
              </a:ext>
            </a:extLst>
          </p:cNvPr>
          <p:cNvSpPr>
            <a:spLocks noGrp="1"/>
          </p:cNvSpPr>
          <p:nvPr>
            <p:ph sz="quarter" idx="15"/>
          </p:nvPr>
        </p:nvSpPr>
        <p:spPr>
          <a:xfrm>
            <a:off x="334963" y="2132013"/>
            <a:ext cx="8686800" cy="277774"/>
          </a:xfrm>
        </p:spPr>
        <p:txBody>
          <a:bodyPr/>
          <a:lstStyle/>
          <a:p>
            <a:pPr marL="0" indent="0">
              <a:buNone/>
            </a:pPr>
            <a:r>
              <a:rPr lang="en-US" altLang="en-US" sz="1050" b="1" dirty="0"/>
              <a:t>Five U.S. bidirectional charging cases, by type, scale and grid approval</a:t>
            </a:r>
            <a:endParaRPr lang="en-US" sz="1050" baseline="30000" dirty="0"/>
          </a:p>
        </p:txBody>
      </p:sp>
      <p:graphicFrame>
        <p:nvGraphicFramePr>
          <p:cNvPr id="13" name="Case studies table"/>
          <p:cNvGraphicFramePr>
            <a:graphicFrameLocks noGrp="1"/>
          </p:cNvGraphicFramePr>
          <p:nvPr/>
        </p:nvGraphicFramePr>
        <p:xfrm>
          <a:off x="338328" y="2395728"/>
          <a:ext cx="8778240" cy="3578352"/>
        </p:xfrm>
        <a:graphic>
          <a:graphicData uri="http://schemas.openxmlformats.org/drawingml/2006/table">
            <a:tbl>
              <a:tblPr>
                <a:tableStyleId>{5940675A-B579-460E-94D1-54222C63F5DA}</a:tableStyleId>
              </a:tblPr>
              <a:tblGrid>
                <a:gridCol w="1005840">
                  <a:extLst>
                    <a:ext uri="{9D8B030D-6E8A-4147-A177-3AD203B41FA5}">
                      <a16:colId xmlns:a16="http://schemas.microsoft.com/office/drawing/2014/main" val="20000"/>
                    </a:ext>
                  </a:extLst>
                </a:gridCol>
                <a:gridCol w="1554480">
                  <a:extLst>
                    <a:ext uri="{9D8B030D-6E8A-4147-A177-3AD203B41FA5}">
                      <a16:colId xmlns:a16="http://schemas.microsoft.com/office/drawing/2014/main" val="20001"/>
                    </a:ext>
                  </a:extLst>
                </a:gridCol>
                <a:gridCol w="1554480">
                  <a:extLst>
                    <a:ext uri="{9D8B030D-6E8A-4147-A177-3AD203B41FA5}">
                      <a16:colId xmlns:a16="http://schemas.microsoft.com/office/drawing/2014/main" val="20002"/>
                    </a:ext>
                  </a:extLst>
                </a:gridCol>
                <a:gridCol w="1554480">
                  <a:extLst>
                    <a:ext uri="{9D8B030D-6E8A-4147-A177-3AD203B41FA5}">
                      <a16:colId xmlns:a16="http://schemas.microsoft.com/office/drawing/2014/main" val="20003"/>
                    </a:ext>
                  </a:extLst>
                </a:gridCol>
                <a:gridCol w="1554480">
                  <a:extLst>
                    <a:ext uri="{9D8B030D-6E8A-4147-A177-3AD203B41FA5}">
                      <a16:colId xmlns:a16="http://schemas.microsoft.com/office/drawing/2014/main" val="20004"/>
                    </a:ext>
                  </a:extLst>
                </a:gridCol>
                <a:gridCol w="1554480">
                  <a:extLst>
                    <a:ext uri="{9D8B030D-6E8A-4147-A177-3AD203B41FA5}">
                      <a16:colId xmlns:a16="http://schemas.microsoft.com/office/drawing/2014/main" val="20005"/>
                    </a:ext>
                  </a:extLst>
                </a:gridCol>
              </a:tblGrid>
              <a:tr h="384048">
                <a:tc>
                  <a:txBody>
                    <a:bodyPr/>
                    <a:lstStyle/>
                    <a:p>
                      <a:endParaRP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noFill/>
                  </a:tcPr>
                </a:tc>
                <a:tc>
                  <a:txBody>
                    <a:bodyPr/>
                    <a:lstStyle/>
                    <a:p>
                      <a:pPr marL="0" indent="0" algn="ctr">
                        <a:spcBef>
                          <a:spcPts val="0"/>
                        </a:spcBef>
                        <a:buNone/>
                      </a:pPr>
                      <a:r>
                        <a:rPr sz="1000" b="1">
                          <a:solidFill>
                            <a:srgbClr val="000000"/>
                          </a:solidFill>
                        </a:rPr>
                        <a:t>North Boulder Rec Center</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C8C8C8"/>
                    </a:solidFill>
                  </a:tcPr>
                </a:tc>
                <a:tc>
                  <a:txBody>
                    <a:bodyPr/>
                    <a:lstStyle/>
                    <a:p>
                      <a:pPr marL="0" indent="0" algn="ctr">
                        <a:spcBef>
                          <a:spcPts val="0"/>
                        </a:spcBef>
                        <a:buNone/>
                      </a:pPr>
                      <a:r>
                        <a:rPr sz="1000" b="1" dirty="0">
                          <a:solidFill>
                            <a:srgbClr val="000000"/>
                          </a:solidFill>
                        </a:rPr>
                        <a:t>PG&amp;E Residential pilot</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C8C8C8"/>
                    </a:solidFill>
                  </a:tcPr>
                </a:tc>
                <a:tc>
                  <a:txBody>
                    <a:bodyPr/>
                    <a:lstStyle/>
                    <a:p>
                      <a:pPr marL="0" indent="0" algn="ctr">
                        <a:spcBef>
                          <a:spcPts val="0"/>
                        </a:spcBef>
                        <a:buNone/>
                      </a:pPr>
                      <a:r>
                        <a:rPr sz="1000" b="1" dirty="0">
                          <a:solidFill>
                            <a:srgbClr val="000000"/>
                          </a:solidFill>
                        </a:rPr>
                        <a:t>PG&amp;E Commercial pilot</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C8C8C8"/>
                    </a:solidFill>
                  </a:tcPr>
                </a:tc>
                <a:tc>
                  <a:txBody>
                    <a:bodyPr/>
                    <a:lstStyle/>
                    <a:p>
                      <a:pPr marL="0" indent="0" algn="ctr">
                        <a:spcBef>
                          <a:spcPts val="0"/>
                        </a:spcBef>
                        <a:buNone/>
                      </a:pPr>
                      <a:r>
                        <a:rPr sz="1000" b="1">
                          <a:solidFill>
                            <a:srgbClr val="000000"/>
                          </a:solidFill>
                        </a:rPr>
                        <a:t>PG&amp;E Microgrid pilot</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C8C8C8"/>
                    </a:solidFill>
                  </a:tcPr>
                </a:tc>
                <a:tc>
                  <a:txBody>
                    <a:bodyPr/>
                    <a:lstStyle/>
                    <a:p>
                      <a:pPr marL="0" indent="0" algn="ctr">
                        <a:spcBef>
                          <a:spcPts val="0"/>
                        </a:spcBef>
                        <a:buNone/>
                      </a:pPr>
                      <a:r>
                        <a:rPr sz="1000" b="1">
                          <a:solidFill>
                            <a:srgbClr val="000000"/>
                          </a:solidFill>
                        </a:rPr>
                        <a:t>Delmarva Power fleet pilot</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solidFill>
                      <a:srgbClr val="C8C8C8"/>
                    </a:solidFill>
                  </a:tcPr>
                </a:tc>
                <a:extLst>
                  <a:ext uri="{0D108BD9-81ED-4DB2-BD59-A6C34878D82A}">
                    <a16:rowId xmlns:a16="http://schemas.microsoft.com/office/drawing/2014/main" val="10000"/>
                  </a:ext>
                </a:extLst>
              </a:tr>
              <a:tr h="274320">
                <a:tc>
                  <a:txBody>
                    <a:bodyPr/>
                    <a:lstStyle/>
                    <a:p>
                      <a:pPr marL="0" indent="0" algn="l">
                        <a:spcBef>
                          <a:spcPts val="0"/>
                        </a:spcBef>
                        <a:buNone/>
                      </a:pPr>
                      <a:r>
                        <a:rPr sz="950" b="1">
                          <a:solidFill>
                            <a:srgbClr val="000000"/>
                          </a:solidFill>
                        </a:rPr>
                        <a:t>Type</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ctr">
                        <a:spcBef>
                          <a:spcPts val="0"/>
                        </a:spcBef>
                        <a:buNone/>
                      </a:pPr>
                      <a:r>
                        <a:rPr sz="950" b="1" dirty="0">
                          <a:solidFill>
                            <a:srgbClr val="000000"/>
                          </a:solidFill>
                        </a:rPr>
                        <a:t>V2B</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rgbClr val="D1F2FF"/>
                    </a:solidFill>
                  </a:tcPr>
                </a:tc>
                <a:tc>
                  <a:txBody>
                    <a:bodyPr/>
                    <a:lstStyle/>
                    <a:p>
                      <a:pPr marL="0" indent="0" algn="ctr">
                        <a:spcBef>
                          <a:spcPts val="0"/>
                        </a:spcBef>
                        <a:buNone/>
                      </a:pPr>
                      <a:r>
                        <a:rPr sz="950" b="1">
                          <a:solidFill>
                            <a:srgbClr val="000000"/>
                          </a:solidFill>
                        </a:rPr>
                        <a:t>V2H; V2G planned¹</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rgbClr val="D1F2FF"/>
                    </a:solidFill>
                  </a:tcPr>
                </a:tc>
                <a:tc>
                  <a:txBody>
                    <a:bodyPr/>
                    <a:lstStyle/>
                    <a:p>
                      <a:pPr marL="0" indent="0" algn="ctr">
                        <a:spcBef>
                          <a:spcPts val="0"/>
                        </a:spcBef>
                        <a:buNone/>
                      </a:pPr>
                      <a:r>
                        <a:rPr sz="950" b="1" dirty="0">
                          <a:solidFill>
                            <a:srgbClr val="000000"/>
                          </a:solidFill>
                        </a:rPr>
                        <a:t>V2B and V2G</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rgbClr val="D1F2FF"/>
                    </a:solidFill>
                  </a:tcPr>
                </a:tc>
                <a:tc>
                  <a:txBody>
                    <a:bodyPr/>
                    <a:lstStyle/>
                    <a:p>
                      <a:pPr marL="0" indent="0" algn="ctr">
                        <a:spcBef>
                          <a:spcPts val="0"/>
                        </a:spcBef>
                        <a:buNone/>
                      </a:pPr>
                      <a:r>
                        <a:rPr sz="950" b="1">
                          <a:solidFill>
                            <a:srgbClr val="000000"/>
                          </a:solidFill>
                        </a:rPr>
                        <a:t>V2M (vehicle-to-microgrid)</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rgbClr val="F2F2F2"/>
                    </a:solidFill>
                  </a:tcPr>
                </a:tc>
                <a:tc>
                  <a:txBody>
                    <a:bodyPr/>
                    <a:lstStyle/>
                    <a:p>
                      <a:pPr marL="0" indent="0" algn="ctr">
                        <a:spcBef>
                          <a:spcPts val="0"/>
                        </a:spcBef>
                        <a:buNone/>
                      </a:pPr>
                      <a:r>
                        <a:rPr sz="950" b="1">
                          <a:solidFill>
                            <a:srgbClr val="000000"/>
                          </a:solidFill>
                        </a:rPr>
                        <a:t>V2G</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solidFill>
                      <a:srgbClr val="D2F1EE"/>
                    </a:solidFill>
                  </a:tcPr>
                </a:tc>
                <a:extLst>
                  <a:ext uri="{0D108BD9-81ED-4DB2-BD59-A6C34878D82A}">
                    <a16:rowId xmlns:a16="http://schemas.microsoft.com/office/drawing/2014/main" val="10001"/>
                  </a:ext>
                </a:extLst>
              </a:tr>
              <a:tr h="237744">
                <a:tc>
                  <a:txBody>
                    <a:bodyPr/>
                    <a:lstStyle/>
                    <a:p>
                      <a:pPr marL="0" indent="0" algn="l">
                        <a:spcBef>
                          <a:spcPts val="0"/>
                        </a:spcBef>
                        <a:buNone/>
                      </a:pPr>
                      <a:r>
                        <a:rPr sz="950" b="1">
                          <a:solidFill>
                            <a:srgbClr val="000000"/>
                          </a:solidFill>
                        </a:rPr>
                        <a:t>Location</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l">
                        <a:spcBef>
                          <a:spcPts val="0"/>
                        </a:spcBef>
                        <a:buNone/>
                      </a:pPr>
                      <a:r>
                        <a:rPr sz="950" b="0" dirty="0">
                          <a:solidFill>
                            <a:srgbClr val="000000"/>
                          </a:solidFill>
                        </a:rPr>
                        <a:t>Boulder, CO</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l">
                        <a:spcBef>
                          <a:spcPts val="0"/>
                        </a:spcBef>
                        <a:buNone/>
                      </a:pPr>
                      <a:r>
                        <a:rPr sz="950" b="0">
                          <a:solidFill>
                            <a:srgbClr val="000000"/>
                          </a:solidFill>
                        </a:rPr>
                        <a:t>Contra Costa and Yolo counties, CA</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l">
                        <a:spcBef>
                          <a:spcPts val="0"/>
                        </a:spcBef>
                        <a:buNone/>
                      </a:pPr>
                      <a:r>
                        <a:rPr sz="950" b="0" dirty="0">
                          <a:solidFill>
                            <a:srgbClr val="000000"/>
                          </a:solidFill>
                        </a:rPr>
                        <a:t>Oakland, CA</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l">
                        <a:spcBef>
                          <a:spcPts val="0"/>
                        </a:spcBef>
                        <a:buNone/>
                      </a:pPr>
                      <a:r>
                        <a:rPr sz="950" b="0" dirty="0">
                          <a:solidFill>
                            <a:srgbClr val="000000"/>
                          </a:solidFill>
                        </a:rPr>
                        <a:t>Humboldt County, CA</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l">
                        <a:spcBef>
                          <a:spcPts val="0"/>
                        </a:spcBef>
                        <a:buNone/>
                      </a:pPr>
                      <a:r>
                        <a:rPr sz="950" b="0">
                          <a:solidFill>
                            <a:srgbClr val="000000"/>
                          </a:solidFill>
                        </a:rPr>
                        <a:t>Newark, DE (PJM market)</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2"/>
                  </a:ext>
                </a:extLst>
              </a:tr>
              <a:tr h="237744">
                <a:tc>
                  <a:txBody>
                    <a:bodyPr/>
                    <a:lstStyle/>
                    <a:p>
                      <a:pPr marL="0" indent="0" algn="l">
                        <a:spcBef>
                          <a:spcPts val="0"/>
                        </a:spcBef>
                        <a:buNone/>
                      </a:pPr>
                      <a:r>
                        <a:rPr sz="950" b="1">
                          <a:solidFill>
                            <a:srgbClr val="000000"/>
                          </a:solidFill>
                        </a:rPr>
                        <a:t>Period</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l">
                        <a:spcBef>
                          <a:spcPts val="0"/>
                        </a:spcBef>
                        <a:buNone/>
                      </a:pPr>
                      <a:r>
                        <a:rPr sz="950" b="0" dirty="0">
                          <a:solidFill>
                            <a:srgbClr val="000000"/>
                          </a:solidFill>
                        </a:rPr>
                        <a:t>Dec 2020 to Nov 2021</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l">
                        <a:spcBef>
                          <a:spcPts val="0"/>
                        </a:spcBef>
                        <a:buNone/>
                      </a:pPr>
                      <a:r>
                        <a:rPr sz="950" b="0" dirty="0">
                          <a:solidFill>
                            <a:srgbClr val="000000"/>
                          </a:solidFill>
                        </a:rPr>
                        <a:t>As of Jun 2025</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l">
                        <a:spcBef>
                          <a:spcPts val="0"/>
                        </a:spcBef>
                        <a:buNone/>
                      </a:pPr>
                      <a:r>
                        <a:rPr sz="950" b="0" dirty="0">
                          <a:solidFill>
                            <a:srgbClr val="000000"/>
                          </a:solidFill>
                        </a:rPr>
                        <a:t>As of Jun 2025</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l">
                        <a:spcBef>
                          <a:spcPts val="0"/>
                        </a:spcBef>
                        <a:buNone/>
                      </a:pPr>
                      <a:r>
                        <a:rPr sz="950" b="0" dirty="0">
                          <a:solidFill>
                            <a:srgbClr val="000000"/>
                          </a:solidFill>
                        </a:rPr>
                        <a:t>As of Jun 2025</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l">
                        <a:spcBef>
                          <a:spcPts val="0"/>
                        </a:spcBef>
                        <a:buNone/>
                      </a:pPr>
                      <a:r>
                        <a:rPr sz="950" b="0">
                          <a:solidFill>
                            <a:srgbClr val="000000"/>
                          </a:solidFill>
                        </a:rPr>
                        <a:t>Final report, Mar 2026</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3"/>
                  </a:ext>
                </a:extLst>
              </a:tr>
              <a:tr h="365760">
                <a:tc>
                  <a:txBody>
                    <a:bodyPr/>
                    <a:lstStyle/>
                    <a:p>
                      <a:pPr marL="0" indent="0" algn="l">
                        <a:spcBef>
                          <a:spcPts val="0"/>
                        </a:spcBef>
                        <a:buNone/>
                      </a:pPr>
                      <a:r>
                        <a:rPr sz="950" b="1">
                          <a:solidFill>
                            <a:srgbClr val="000000"/>
                          </a:solidFill>
                        </a:rPr>
                        <a:t>Scale</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l">
                        <a:spcBef>
                          <a:spcPts val="0"/>
                        </a:spcBef>
                        <a:buNone/>
                      </a:pPr>
                      <a:r>
                        <a:rPr sz="950" b="0" dirty="0">
                          <a:solidFill>
                            <a:srgbClr val="000000"/>
                          </a:solidFill>
                        </a:rPr>
                        <a:t>1 city fleet Nissan LEAF on a two-way charger</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l">
                        <a:spcBef>
                          <a:spcPts val="0"/>
                        </a:spcBef>
                        <a:buNone/>
                      </a:pPr>
                      <a:r>
                        <a:rPr sz="950" b="0">
                          <a:solidFill>
                            <a:srgbClr val="000000"/>
                          </a:solidFill>
                        </a:rPr>
                        <a:t>3 customers</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l">
                        <a:spcBef>
                          <a:spcPts val="0"/>
                        </a:spcBef>
                        <a:buNone/>
                      </a:pPr>
                      <a:r>
                        <a:rPr sz="950" b="0">
                          <a:solidFill>
                            <a:srgbClr val="000000"/>
                          </a:solidFill>
                        </a:rPr>
                        <a:t>1 customer (Zum bus fleet), 74 chargers</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l">
                        <a:spcBef>
                          <a:spcPts val="0"/>
                        </a:spcBef>
                        <a:buNone/>
                      </a:pPr>
                      <a:r>
                        <a:rPr sz="950" b="0" dirty="0">
                          <a:solidFill>
                            <a:srgbClr val="000000"/>
                          </a:solidFill>
                        </a:rPr>
                        <a:t>3 airport staff customers, 4 chargers</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l">
                        <a:spcBef>
                          <a:spcPts val="0"/>
                        </a:spcBef>
                        <a:buNone/>
                      </a:pPr>
                      <a:r>
                        <a:rPr sz="950" b="0">
                          <a:solidFill>
                            <a:srgbClr val="000000"/>
                          </a:solidFill>
                        </a:rPr>
                        <a:t>4 Ford Mach-E fleet vehicles</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4"/>
                  </a:ext>
                </a:extLst>
              </a:tr>
              <a:tr h="384048">
                <a:tc>
                  <a:txBody>
                    <a:bodyPr/>
                    <a:lstStyle/>
                    <a:p>
                      <a:pPr marL="0" indent="0" algn="l">
                        <a:spcBef>
                          <a:spcPts val="0"/>
                        </a:spcBef>
                        <a:buNone/>
                      </a:pPr>
                      <a:r>
                        <a:rPr sz="950" b="1">
                          <a:solidFill>
                            <a:srgbClr val="000000"/>
                          </a:solidFill>
                        </a:rPr>
                        <a:t>Program scope</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l">
                        <a:spcBef>
                          <a:spcPts val="0"/>
                        </a:spcBef>
                        <a:buNone/>
                      </a:pPr>
                      <a:r>
                        <a:rPr sz="950" b="0" dirty="0">
                          <a:solidFill>
                            <a:srgbClr val="000000"/>
                          </a:solidFill>
                        </a:rPr>
                        <a:t>Cutting the building's demand charges</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l">
                        <a:spcBef>
                          <a:spcPts val="0"/>
                        </a:spcBef>
                        <a:buNone/>
                      </a:pPr>
                      <a:r>
                        <a:rPr sz="950" b="0">
                          <a:solidFill>
                            <a:srgbClr val="000000"/>
                          </a:solidFill>
                        </a:rPr>
                        <a:t>Home backup, then bill savings</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l">
                        <a:spcBef>
                          <a:spcPts val="0"/>
                        </a:spcBef>
                        <a:buNone/>
                      </a:pPr>
                      <a:r>
                        <a:rPr sz="950" b="0">
                          <a:solidFill>
                            <a:srgbClr val="000000"/>
                          </a:solidFill>
                        </a:rPr>
                        <a:t>Building backup, then bill savings and V2G</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l">
                        <a:spcBef>
                          <a:spcPts val="0"/>
                        </a:spcBef>
                        <a:buNone/>
                      </a:pPr>
                      <a:r>
                        <a:rPr sz="950" b="0">
                          <a:solidFill>
                            <a:srgbClr val="000000"/>
                          </a:solidFill>
                        </a:rPr>
                        <a:t>Community resiliency during outages</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l">
                        <a:spcBef>
                          <a:spcPts val="0"/>
                        </a:spcBef>
                        <a:buNone/>
                      </a:pPr>
                      <a:r>
                        <a:rPr sz="950" b="0">
                          <a:solidFill>
                            <a:srgbClr val="000000"/>
                          </a:solidFill>
                        </a:rPr>
                        <a:t>PJM frequency regulation on a recorded signal, and time-of-use arbitrage</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5"/>
                  </a:ext>
                </a:extLst>
              </a:tr>
              <a:tr h="530352">
                <a:tc>
                  <a:txBody>
                    <a:bodyPr/>
                    <a:lstStyle/>
                    <a:p>
                      <a:pPr marL="0" indent="0" algn="l">
                        <a:spcBef>
                          <a:spcPts val="0"/>
                        </a:spcBef>
                        <a:buNone/>
                      </a:pPr>
                      <a:r>
                        <a:rPr sz="950" b="1" dirty="0">
                          <a:solidFill>
                            <a:srgbClr val="000000"/>
                          </a:solidFill>
                        </a:rPr>
                        <a:t>Grid approval</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l">
                        <a:spcBef>
                          <a:spcPts val="0"/>
                        </a:spcBef>
                        <a:buNone/>
                      </a:pPr>
                      <a:r>
                        <a:rPr sz="950" b="0" dirty="0">
                          <a:solidFill>
                            <a:srgbClr val="000000"/>
                          </a:solidFill>
                        </a:rPr>
                        <a:t>Not stated in the report</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l">
                        <a:spcBef>
                          <a:spcPts val="0"/>
                        </a:spcBef>
                        <a:buNone/>
                      </a:pPr>
                      <a:r>
                        <a:rPr sz="950" b="1" dirty="0">
                          <a:solidFill>
                            <a:srgbClr val="000000"/>
                          </a:solidFill>
                        </a:rPr>
                        <a:t>None for backup</a:t>
                      </a:r>
                      <a:r>
                        <a:rPr sz="950" b="0" dirty="0">
                          <a:solidFill>
                            <a:srgbClr val="000000"/>
                          </a:solidFill>
                        </a:rPr>
                        <a:t> (Phase</a:t>
                      </a:r>
                      <a:r>
                        <a:rPr lang="en-US" sz="950" b="0" dirty="0">
                          <a:solidFill>
                            <a:srgbClr val="000000"/>
                          </a:solidFill>
                        </a:rPr>
                        <a:t> </a:t>
                      </a:r>
                      <a:r>
                        <a:rPr sz="950" b="0" dirty="0">
                          <a:solidFill>
                            <a:srgbClr val="000000"/>
                          </a:solidFill>
                        </a:rPr>
                        <a:t>I); </a:t>
                      </a:r>
                      <a:r>
                        <a:rPr sz="950" b="1" dirty="0">
                          <a:solidFill>
                            <a:srgbClr val="000000"/>
                          </a:solidFill>
                        </a:rPr>
                        <a:t>Rule 21 agreement</a:t>
                      </a:r>
                      <a:r>
                        <a:rPr sz="950" b="0" dirty="0">
                          <a:solidFill>
                            <a:srgbClr val="000000"/>
                          </a:solidFill>
                        </a:rPr>
                        <a:t> once grid-connected (Phase II)</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l">
                        <a:spcBef>
                          <a:spcPts val="0"/>
                        </a:spcBef>
                        <a:buNone/>
                      </a:pPr>
                      <a:r>
                        <a:rPr sz="950" b="1" dirty="0">
                          <a:solidFill>
                            <a:srgbClr val="000000"/>
                          </a:solidFill>
                        </a:rPr>
                        <a:t>None for backup</a:t>
                      </a:r>
                      <a:r>
                        <a:rPr sz="950" b="0" dirty="0">
                          <a:solidFill>
                            <a:srgbClr val="000000"/>
                          </a:solidFill>
                        </a:rPr>
                        <a:t> (Phase I); </a:t>
                      </a:r>
                      <a:r>
                        <a:rPr sz="950" b="1" dirty="0">
                          <a:solidFill>
                            <a:srgbClr val="000000"/>
                          </a:solidFill>
                        </a:rPr>
                        <a:t>Rule 21 agreement</a:t>
                      </a:r>
                      <a:r>
                        <a:rPr sz="950" b="0" dirty="0">
                          <a:solidFill>
                            <a:srgbClr val="000000"/>
                          </a:solidFill>
                        </a:rPr>
                        <a:t> once grid-connected (Phase II)</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l">
                        <a:spcBef>
                          <a:spcPts val="0"/>
                        </a:spcBef>
                        <a:buNone/>
                      </a:pPr>
                      <a:r>
                        <a:rPr sz="950" b="1" dirty="0">
                          <a:solidFill>
                            <a:srgbClr val="000000"/>
                          </a:solidFill>
                        </a:rPr>
                        <a:t>Rule 21 agreement</a:t>
                      </a:r>
                      <a:r>
                        <a:rPr sz="950" b="0" dirty="0">
                          <a:solidFill>
                            <a:srgbClr val="000000"/>
                          </a:solidFill>
                        </a:rPr>
                        <a:t> required for all participants</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l">
                        <a:spcBef>
                          <a:spcPts val="0"/>
                        </a:spcBef>
                        <a:buNone/>
                      </a:pPr>
                      <a:r>
                        <a:rPr sz="950" b="1" dirty="0">
                          <a:solidFill>
                            <a:srgbClr val="000000"/>
                          </a:solidFill>
                        </a:rPr>
                        <a:t>Interconnection required</a:t>
                      </a:r>
                      <a:r>
                        <a:rPr sz="950" b="0" dirty="0">
                          <a:solidFill>
                            <a:srgbClr val="000000"/>
                          </a:solidFill>
                        </a:rPr>
                        <a:t>; simplified review only under 10 kW</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6"/>
                  </a:ext>
                </a:extLst>
              </a:tr>
              <a:tr h="685800">
                <a:tc>
                  <a:txBody>
                    <a:bodyPr/>
                    <a:lstStyle/>
                    <a:p>
                      <a:pPr marL="0" indent="0" algn="l">
                        <a:spcBef>
                          <a:spcPts val="0"/>
                        </a:spcBef>
                        <a:buNone/>
                      </a:pPr>
                      <a:r>
                        <a:rPr sz="950" b="1">
                          <a:solidFill>
                            <a:srgbClr val="000000"/>
                          </a:solidFill>
                        </a:rPr>
                        <a:t>Result</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l">
                        <a:spcBef>
                          <a:spcPts val="0"/>
                        </a:spcBef>
                        <a:buNone/>
                      </a:pPr>
                      <a:r>
                        <a:rPr sz="950" b="1" dirty="0">
                          <a:solidFill>
                            <a:srgbClr val="000000"/>
                          </a:solidFill>
                        </a:rPr>
                        <a:t>$2,963.50</a:t>
                      </a:r>
                      <a:r>
                        <a:rPr sz="950" b="0" dirty="0">
                          <a:solidFill>
                            <a:srgbClr val="000000"/>
                          </a:solidFill>
                        </a:rPr>
                        <a:t> in demand charge savings²</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l">
                        <a:spcBef>
                          <a:spcPts val="0"/>
                        </a:spcBef>
                        <a:buNone/>
                      </a:pPr>
                      <a:r>
                        <a:rPr sz="950" b="0">
                          <a:solidFill>
                            <a:srgbClr val="000000"/>
                          </a:solidFill>
                        </a:rPr>
                        <a:t>Not yet reported⁴</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l">
                        <a:spcBef>
                          <a:spcPts val="0"/>
                        </a:spcBef>
                        <a:buNone/>
                      </a:pPr>
                      <a:r>
                        <a:rPr sz="950" b="0">
                          <a:solidFill>
                            <a:srgbClr val="000000"/>
                          </a:solidFill>
                        </a:rPr>
                        <a:t>Not yet reported⁴</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l">
                        <a:spcBef>
                          <a:spcPts val="0"/>
                        </a:spcBef>
                        <a:buNone/>
                      </a:pPr>
                      <a:r>
                        <a:rPr sz="950" b="0" dirty="0">
                          <a:solidFill>
                            <a:srgbClr val="000000"/>
                          </a:solidFill>
                        </a:rPr>
                        <a:t>Not yet reported⁴</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tc>
                  <a:txBody>
                    <a:bodyPr/>
                    <a:lstStyle/>
                    <a:p>
                      <a:pPr marL="0" indent="0" algn="l">
                        <a:spcBef>
                          <a:spcPts val="0"/>
                        </a:spcBef>
                        <a:buNone/>
                      </a:pPr>
                      <a:r>
                        <a:rPr sz="950" b="1" dirty="0">
                          <a:solidFill>
                            <a:srgbClr val="000000"/>
                          </a:solidFill>
                        </a:rPr>
                        <a:t>Modeled $1,102 to $3,359 a year</a:t>
                      </a:r>
                      <a:r>
                        <a:rPr sz="950" b="0" dirty="0">
                          <a:solidFill>
                            <a:srgbClr val="000000"/>
                          </a:solidFill>
                        </a:rPr>
                        <a:t> for a hypothetical 10 kW car³; PJM made no payment; no measurable battery degradation</a:t>
                      </a:r>
                    </a:p>
                  </a:txBody>
                  <a:tcPr marL="45720" marR="45720" marT="27432" marB="27432"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6350" cap="flat" cmpd="sng" algn="ctr">
                      <a:solidFill>
                        <a:schemeClr val="bg1">
                          <a:lumMod val="75000"/>
                        </a:schemeClr>
                      </a:solidFill>
                      <a:prstDash val="solid"/>
                      <a:round/>
                      <a:headEnd type="none" w="med" len="med"/>
                      <a:tailEnd type="none" w="med" len="med"/>
                    </a:lnT>
                    <a:lnB w="6350" cap="flat" cmpd="sng" algn="ctr">
                      <a:solidFill>
                        <a:schemeClr val="bg1">
                          <a:lumMod val="75000"/>
                        </a:schemeClr>
                      </a:solidFill>
                      <a:prstDash val="solid"/>
                      <a:round/>
                      <a:headEnd type="none" w="med" len="med"/>
                      <a:tailEnd type="none" w="med" len="med"/>
                    </a:lnB>
                    <a:noFill/>
                  </a:tcPr>
                </a:tc>
                <a:extLst>
                  <a:ext uri="{0D108BD9-81ED-4DB2-BD59-A6C34878D82A}">
                    <a16:rowId xmlns:a16="http://schemas.microsoft.com/office/drawing/2014/main" val="10007"/>
                  </a:ext>
                </a:extLst>
              </a:tr>
            </a:tbl>
          </a:graphicData>
        </a:graphic>
      </p:graphicFrame>
      <p:sp>
        <p:nvSpPr>
          <p:cNvPr id="3" name="Pentagon 2">
            <a:extLst>
              <a:ext uri="{FF2B5EF4-FFF2-40B4-BE49-F238E27FC236}">
                <a16:creationId xmlns:a16="http://schemas.microsoft.com/office/drawing/2014/main" id="{18C18923-7C65-1575-6124-B619EC6FCCF7}"/>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9" name="Chevron 8">
            <a:extLst>
              <a:ext uri="{FF2B5EF4-FFF2-40B4-BE49-F238E27FC236}">
                <a16:creationId xmlns:a16="http://schemas.microsoft.com/office/drawing/2014/main" id="{516D57BB-96D8-2A70-F48C-B82057A963D5}"/>
              </a:ext>
            </a:extLst>
          </p:cNvPr>
          <p:cNvSpPr/>
          <p:nvPr/>
        </p:nvSpPr>
        <p:spPr>
          <a:xfrm>
            <a:off x="1690648" y="0"/>
            <a:ext cx="1788983" cy="288356"/>
          </a:xfrm>
          <a:prstGeom prst="chevron">
            <a:avLst/>
          </a:prstGeom>
          <a:solidFill>
            <a:srgbClr val="00435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Optimize</a:t>
            </a:r>
          </a:p>
        </p:txBody>
      </p:sp>
      <p:sp>
        <p:nvSpPr>
          <p:cNvPr id="11" name="Chevron 10">
            <a:extLst>
              <a:ext uri="{FF2B5EF4-FFF2-40B4-BE49-F238E27FC236}">
                <a16:creationId xmlns:a16="http://schemas.microsoft.com/office/drawing/2014/main" id="{B8416BB2-891B-B22F-E62D-861A3BEA29F5}"/>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14" name="Chevron 13">
            <a:extLst>
              <a:ext uri="{FF2B5EF4-FFF2-40B4-BE49-F238E27FC236}">
                <a16:creationId xmlns:a16="http://schemas.microsoft.com/office/drawing/2014/main" id="{DA4334F5-24F9-D562-ADC7-DABFDF210B40}"/>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5" name="Chevron 14">
            <a:extLst>
              <a:ext uri="{FF2B5EF4-FFF2-40B4-BE49-F238E27FC236}">
                <a16:creationId xmlns:a16="http://schemas.microsoft.com/office/drawing/2014/main" id="{77B49B63-7161-79DD-01EA-BF667AEB37F1}"/>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16" name="Rectangle 15">
            <a:extLst>
              <a:ext uri="{FF2B5EF4-FFF2-40B4-BE49-F238E27FC236}">
                <a16:creationId xmlns:a16="http://schemas.microsoft.com/office/drawing/2014/main" id="{0AC8E8E4-3867-D00C-037F-4275D273D823}"/>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Bidirectional charging</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
        <p:nvSpPr>
          <p:cNvPr id="17" name="Footer Placeholder 4">
            <a:extLst>
              <a:ext uri="{FF2B5EF4-FFF2-40B4-BE49-F238E27FC236}">
                <a16:creationId xmlns:a16="http://schemas.microsoft.com/office/drawing/2014/main" id="{551549D1-5148-1305-9AED-064FB49BC8C3}"/>
              </a:ext>
            </a:extLst>
          </p:cNvPr>
          <p:cNvSpPr>
            <a:spLocks noGrp="1"/>
          </p:cNvSpPr>
          <p:nvPr>
            <p:ph type="ftr" sz="quarter" idx="3"/>
          </p:nvPr>
        </p:nvSpPr>
        <p:spPr>
          <a:xfrm>
            <a:off x="338328" y="6061409"/>
            <a:ext cx="8782534" cy="771573"/>
          </a:xfrm>
        </p:spPr>
        <p:txBody>
          <a:bodyPr anchor="b"/>
          <a:lstStyle/>
          <a:p>
            <a:r>
              <a:rPr lang="en-US" baseline="30000" dirty="0">
                <a:solidFill>
                  <a:schemeClr val="tx1"/>
                </a:solidFill>
              </a:rPr>
              <a:t>1</a:t>
            </a:r>
            <a:r>
              <a:rPr lang="en-US" dirty="0">
                <a:solidFill>
                  <a:schemeClr val="tx1"/>
                </a:solidFill>
              </a:rPr>
              <a:t>Automakers have not yet enabled V2G for vehicles in PG&amp;E's residential pilot. </a:t>
            </a:r>
            <a:r>
              <a:rPr lang="en-US" baseline="30000" dirty="0">
                <a:solidFill>
                  <a:schemeClr val="tx1"/>
                </a:solidFill>
              </a:rPr>
              <a:t>2</a:t>
            </a:r>
            <a:r>
              <a:rPr lang="en-US" dirty="0">
                <a:solidFill>
                  <a:schemeClr val="tx1"/>
                </a:solidFill>
              </a:rPr>
              <a:t> City-reported gross savings for one vehicle; installed cost and net return not disclosed. </a:t>
            </a:r>
            <a:r>
              <a:rPr lang="en-US" baseline="30000" dirty="0">
                <a:solidFill>
                  <a:schemeClr val="tx1"/>
                </a:solidFill>
              </a:rPr>
              <a:t>3</a:t>
            </a:r>
            <a:r>
              <a:rPr lang="en-US" dirty="0">
                <a:solidFill>
                  <a:schemeClr val="tx1"/>
                </a:solidFill>
              </a:rPr>
              <a:t> Modeled from 2021 to 2025 average market prices; assumes vehicles are unavailable 40 hours a week; before aggregator fees, support and battery wear. </a:t>
            </a:r>
            <a:r>
              <a:rPr lang="en-US" baseline="30000" dirty="0">
                <a:solidFill>
                  <a:schemeClr val="tx1"/>
                </a:solidFill>
              </a:rPr>
              <a:t>4</a:t>
            </a:r>
            <a:r>
              <a:rPr lang="en-US" dirty="0">
                <a:solidFill>
                  <a:schemeClr val="tx1"/>
                </a:solidFill>
              </a:rPr>
              <a:t> Status as of the CPUC summary of PG&amp;E's V2X pilots, September 2025; Rule 21 is California's interconnection rule. </a:t>
            </a:r>
            <a:br>
              <a:rPr lang="en-US" dirty="0">
                <a:solidFill>
                  <a:schemeClr val="tx1"/>
                </a:solidFill>
              </a:rPr>
            </a:br>
            <a:r>
              <a:rPr lang="en-US" dirty="0">
                <a:solidFill>
                  <a:schemeClr val="tx1"/>
                </a:solidFill>
              </a:rPr>
              <a:t>Sources: </a:t>
            </a:r>
            <a:r>
              <a:rPr lang="en-US" u="sng" dirty="0">
                <a:solidFill>
                  <a:srgbClr val="45647B"/>
                </a:solidFill>
                <a:hlinkClick r:id="rId2">
                  <a:extLst>
                    <a:ext uri="{A12FA001-AC4F-418D-AE19-62706E023703}">
                      <ahyp:hlinkClr xmlns:ahyp="http://schemas.microsoft.com/office/drawing/2018/hyperlinkcolor" val="tx"/>
                    </a:ext>
                  </a:extLst>
                </a:hlinkClick>
              </a:rPr>
              <a:t>North Boulder Recreation Center Electric Vehicle Charging Station Pilot Annual Report</a:t>
            </a:r>
            <a:r>
              <a:rPr lang="en-US" dirty="0">
                <a:solidFill>
                  <a:srgbClr val="45647B"/>
                </a:solidFill>
              </a:rPr>
              <a:t> </a:t>
            </a:r>
            <a:r>
              <a:rPr lang="en-US" dirty="0">
                <a:solidFill>
                  <a:schemeClr val="tx1"/>
                </a:solidFill>
              </a:rPr>
              <a:t>(City of Boulder, 2022); </a:t>
            </a:r>
            <a:r>
              <a:rPr lang="en-US" u="sng" dirty="0">
                <a:solidFill>
                  <a:srgbClr val="45647B"/>
                </a:solidFill>
                <a:hlinkClick r:id="rId3">
                  <a:extLst>
                    <a:ext uri="{A12FA001-AC4F-418D-AE19-62706E023703}">
                      <ahyp:hlinkClr xmlns:ahyp="http://schemas.microsoft.com/office/drawing/2018/hyperlinkcolor" val="tx"/>
                    </a:ext>
                  </a:extLst>
                </a:hlinkClick>
              </a:rPr>
              <a:t>PG&amp;E Vehicle-to-Everything Pilots</a:t>
            </a:r>
            <a:r>
              <a:rPr lang="en-US" dirty="0">
                <a:solidFill>
                  <a:srgbClr val="45647B"/>
                </a:solidFill>
              </a:rPr>
              <a:t> </a:t>
            </a:r>
            <a:r>
              <a:rPr lang="en-US" dirty="0">
                <a:solidFill>
                  <a:schemeClr val="tx1"/>
                </a:solidFill>
              </a:rPr>
              <a:t>(CPUC, 2025); </a:t>
            </a:r>
            <a:r>
              <a:rPr lang="en-US" u="sng" dirty="0">
                <a:solidFill>
                  <a:srgbClr val="45647B"/>
                </a:solidFill>
                <a:hlinkClick r:id="rId4">
                  <a:extLst>
                    <a:ext uri="{A12FA001-AC4F-418D-AE19-62706E023703}">
                      <ahyp:hlinkClr xmlns:ahyp="http://schemas.microsoft.com/office/drawing/2018/hyperlinkcolor" val="tx"/>
                    </a:ext>
                  </a:extLst>
                </a:hlinkClick>
              </a:rPr>
              <a:t>Evaluating the Capabilities and Value of V2G Grid Services in Fleet Operations</a:t>
            </a:r>
            <a:r>
              <a:rPr lang="en-US" dirty="0">
                <a:solidFill>
                  <a:srgbClr val="45647B"/>
                </a:solidFill>
              </a:rPr>
              <a:t> </a:t>
            </a:r>
            <a:r>
              <a:rPr lang="en-US" dirty="0">
                <a:solidFill>
                  <a:schemeClr val="tx1"/>
                </a:solidFill>
              </a:rPr>
              <a:t>(University of Delaware and Exelon, 2026).</a:t>
            </a:r>
          </a:p>
          <a:p>
            <a:r>
              <a:rPr lang="en-US" dirty="0">
                <a:solidFill>
                  <a:schemeClr val="tx1"/>
                </a:solidFill>
              </a:rPr>
              <a:t>Credit: Ilayda Tezcan, Pia Doris Morrow, Ariela Farchi, and </a:t>
            </a:r>
            <a:r>
              <a:rPr lang="en-US" dirty="0">
                <a:solidFill>
                  <a:srgbClr val="000000"/>
                </a:solidFill>
                <a:hlinkClick r:id="rId5"/>
              </a:rPr>
              <a:t>Gernot Wagner</a:t>
            </a:r>
            <a:r>
              <a:rPr lang="en-US" dirty="0">
                <a:solidFill>
                  <a:srgbClr val="000000"/>
                </a:solidFill>
              </a:rPr>
              <a:t>. </a:t>
            </a:r>
            <a:r>
              <a:rPr lang="en-US" dirty="0">
                <a:hlinkClick r:id="rId6"/>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endParaRPr>
          </a:p>
        </p:txBody>
      </p:sp>
    </p:spTree>
    <p:extLst>
      <p:ext uri="{BB962C8B-B14F-4D97-AF65-F5344CB8AC3E}">
        <p14:creationId xmlns:p14="http://schemas.microsoft.com/office/powerpoint/2010/main" val="14011533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C3FC36-DFED-8B74-4B59-5DCDA40C3383}"/>
            </a:ext>
          </a:extLst>
        </p:cNvPr>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28E3A948-3DE1-21A6-20ED-38A7A7DCEFBD}"/>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5" imgW="7772400" imgH="10058400" progId="TCLayout.ActiveDocument.1">
                  <p:embed/>
                </p:oleObj>
              </mc:Choice>
              <mc:Fallback>
                <p:oleObj name="thinkcell Slide" r:id="rId5" imgW="7772400" imgH="10058400" progId="TCLayout.ActiveDocument.1">
                  <p:embed/>
                  <p:pic>
                    <p:nvPicPr>
                      <p:cNvPr id="3" name="think-cell data - do not delete" hidden="1">
                        <a:extLst>
                          <a:ext uri="{FF2B5EF4-FFF2-40B4-BE49-F238E27FC236}">
                            <a16:creationId xmlns:a16="http://schemas.microsoft.com/office/drawing/2014/main" id="{28E3A948-3DE1-21A6-20ED-38A7A7DCEFBD}"/>
                          </a:ext>
                        </a:extLst>
                      </p:cNvPr>
                      <p:cNvPicPr/>
                      <p:nvPr/>
                    </p:nvPicPr>
                    <p:blipFill>
                      <a:blip r:embed="rId6"/>
                      <a:stretch>
                        <a:fillRect/>
                      </a:stretch>
                    </p:blipFill>
                    <p:spPr>
                      <a:xfrm>
                        <a:off x="1588" y="1588"/>
                        <a:ext cx="1227"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53C3DA2C-E1BC-03BD-A2F3-0B3308762BA1}"/>
              </a:ext>
            </a:extLst>
          </p:cNvPr>
          <p:cNvSpPr>
            <a:spLocks noGrp="1"/>
          </p:cNvSpPr>
          <p:nvPr>
            <p:ph type="title"/>
          </p:nvPr>
        </p:nvSpPr>
        <p:spPr/>
        <p:txBody>
          <a:bodyPr vert="horz" lIns="91440" tIns="0" rIns="91440" bIns="45720" anchor="t">
            <a:noAutofit/>
          </a:bodyPr>
          <a:lstStyle/>
          <a:p>
            <a:r>
              <a:rPr lang="en-US" dirty="0"/>
              <a:t>V2G could play a significant role in fulfilling grid storage demand, unlocking up to ~60 TWh in combination with second-use</a:t>
            </a:r>
          </a:p>
        </p:txBody>
      </p:sp>
      <p:graphicFrame>
        <p:nvGraphicFramePr>
          <p:cNvPr id="15" name="Table 14">
            <a:extLst>
              <a:ext uri="{FF2B5EF4-FFF2-40B4-BE49-F238E27FC236}">
                <a16:creationId xmlns:a16="http://schemas.microsoft.com/office/drawing/2014/main" id="{935BB442-3FED-90E0-47AC-DF34D7149EAC}"/>
              </a:ext>
            </a:extLst>
          </p:cNvPr>
          <p:cNvGraphicFramePr>
            <a:graphicFrameLocks noGrp="1"/>
          </p:cNvGraphicFramePr>
          <p:nvPr/>
        </p:nvGraphicFramePr>
        <p:xfrm>
          <a:off x="453822" y="1865104"/>
          <a:ext cx="7675195" cy="4014486"/>
        </p:xfrm>
        <a:graphic>
          <a:graphicData uri="http://schemas.openxmlformats.org/drawingml/2006/table">
            <a:tbl>
              <a:tblPr/>
              <a:tblGrid>
                <a:gridCol w="697745">
                  <a:extLst>
                    <a:ext uri="{9D8B030D-6E8A-4147-A177-3AD203B41FA5}">
                      <a16:colId xmlns:a16="http://schemas.microsoft.com/office/drawing/2014/main" val="1051233957"/>
                    </a:ext>
                  </a:extLst>
                </a:gridCol>
                <a:gridCol w="697745">
                  <a:extLst>
                    <a:ext uri="{9D8B030D-6E8A-4147-A177-3AD203B41FA5}">
                      <a16:colId xmlns:a16="http://schemas.microsoft.com/office/drawing/2014/main" val="4141403155"/>
                    </a:ext>
                  </a:extLst>
                </a:gridCol>
                <a:gridCol w="697745">
                  <a:extLst>
                    <a:ext uri="{9D8B030D-6E8A-4147-A177-3AD203B41FA5}">
                      <a16:colId xmlns:a16="http://schemas.microsoft.com/office/drawing/2014/main" val="564580031"/>
                    </a:ext>
                  </a:extLst>
                </a:gridCol>
                <a:gridCol w="697745">
                  <a:extLst>
                    <a:ext uri="{9D8B030D-6E8A-4147-A177-3AD203B41FA5}">
                      <a16:colId xmlns:a16="http://schemas.microsoft.com/office/drawing/2014/main" val="1536741097"/>
                    </a:ext>
                  </a:extLst>
                </a:gridCol>
                <a:gridCol w="697745">
                  <a:extLst>
                    <a:ext uri="{9D8B030D-6E8A-4147-A177-3AD203B41FA5}">
                      <a16:colId xmlns:a16="http://schemas.microsoft.com/office/drawing/2014/main" val="2462684360"/>
                    </a:ext>
                  </a:extLst>
                </a:gridCol>
                <a:gridCol w="697745">
                  <a:extLst>
                    <a:ext uri="{9D8B030D-6E8A-4147-A177-3AD203B41FA5}">
                      <a16:colId xmlns:a16="http://schemas.microsoft.com/office/drawing/2014/main" val="1266515643"/>
                    </a:ext>
                  </a:extLst>
                </a:gridCol>
                <a:gridCol w="697745">
                  <a:extLst>
                    <a:ext uri="{9D8B030D-6E8A-4147-A177-3AD203B41FA5}">
                      <a16:colId xmlns:a16="http://schemas.microsoft.com/office/drawing/2014/main" val="2685193750"/>
                    </a:ext>
                  </a:extLst>
                </a:gridCol>
                <a:gridCol w="697745">
                  <a:extLst>
                    <a:ext uri="{9D8B030D-6E8A-4147-A177-3AD203B41FA5}">
                      <a16:colId xmlns:a16="http://schemas.microsoft.com/office/drawing/2014/main" val="1403851468"/>
                    </a:ext>
                  </a:extLst>
                </a:gridCol>
                <a:gridCol w="697745">
                  <a:extLst>
                    <a:ext uri="{9D8B030D-6E8A-4147-A177-3AD203B41FA5}">
                      <a16:colId xmlns:a16="http://schemas.microsoft.com/office/drawing/2014/main" val="3076373801"/>
                    </a:ext>
                  </a:extLst>
                </a:gridCol>
                <a:gridCol w="697745">
                  <a:extLst>
                    <a:ext uri="{9D8B030D-6E8A-4147-A177-3AD203B41FA5}">
                      <a16:colId xmlns:a16="http://schemas.microsoft.com/office/drawing/2014/main" val="1411638"/>
                    </a:ext>
                  </a:extLst>
                </a:gridCol>
                <a:gridCol w="697745">
                  <a:extLst>
                    <a:ext uri="{9D8B030D-6E8A-4147-A177-3AD203B41FA5}">
                      <a16:colId xmlns:a16="http://schemas.microsoft.com/office/drawing/2014/main" val="1549219253"/>
                    </a:ext>
                  </a:extLst>
                </a:gridCol>
              </a:tblGrid>
              <a:tr h="286749">
                <a:tc>
                  <a:txBody>
                    <a:bodyPr/>
                    <a:lstStyle/>
                    <a:p>
                      <a:pPr algn="l"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noFill/>
                  </a:tcPr>
                </a:tc>
                <a:tc>
                  <a:txBody>
                    <a:bodyPr/>
                    <a:lstStyle/>
                    <a:p>
                      <a:pPr marL="0" indent="0" algn="l" fontAlgn="b">
                        <a:buNone/>
                      </a:pPr>
                      <a:r>
                        <a:rPr lang="en-US" sz="1100" b="1" i="0" u="none" strike="noStrike">
                          <a:solidFill>
                            <a:srgbClr val="000000"/>
                          </a:solidFill>
                          <a:effectLst/>
                          <a:latin typeface="Aptos Narrow" panose="020B0004020202020204" pitchFamily="34" charset="0"/>
                        </a:rPr>
                        <a:t>6 TWh</a:t>
                      </a:r>
                    </a:p>
                  </a:txBody>
                  <a:tcPr marL="7620" marR="7620" marT="7620" marB="0" anchor="b">
                    <a:lnL>
                      <a:noFill/>
                    </a:lnL>
                    <a:lnR>
                      <a:noFill/>
                    </a:lnR>
                    <a:lnT>
                      <a:noFill/>
                    </a:lnT>
                    <a:lnB>
                      <a:noFill/>
                    </a:lnB>
                    <a:noFill/>
                  </a:tcPr>
                </a:tc>
                <a:tc>
                  <a:txBody>
                    <a:bodyPr/>
                    <a:lstStyle/>
                    <a:p>
                      <a:pPr marL="0" indent="0" algn="l" fontAlgn="b">
                        <a:buNone/>
                      </a:pPr>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noFill/>
                  </a:tcPr>
                </a:tc>
                <a:tc>
                  <a:txBody>
                    <a:bodyPr/>
                    <a:lstStyle/>
                    <a:p>
                      <a:pPr marL="0" indent="0" algn="l" fontAlgn="b">
                        <a:buNone/>
                      </a:pPr>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noFill/>
                  </a:tcPr>
                </a:tc>
                <a:tc>
                  <a:txBody>
                    <a:bodyPr/>
                    <a:lstStyle/>
                    <a:p>
                      <a:pPr marL="0" indent="0" algn="l" fontAlgn="b">
                        <a:buNone/>
                      </a:pPr>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noFill/>
                  </a:tcPr>
                </a:tc>
                <a:tc>
                  <a:txBody>
                    <a:bodyPr/>
                    <a:lstStyle/>
                    <a:p>
                      <a:pPr marL="0" indent="0" algn="l" fontAlgn="b">
                        <a:buNone/>
                      </a:pPr>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noFill/>
                  </a:tcPr>
                </a:tc>
                <a:tc>
                  <a:txBody>
                    <a:bodyPr/>
                    <a:lstStyle/>
                    <a:p>
                      <a:pPr marL="0" indent="0" algn="l" fontAlgn="b">
                        <a:buNone/>
                      </a:pPr>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noFill/>
                  </a:tcPr>
                </a:tc>
                <a:tc>
                  <a:txBody>
                    <a:bodyPr/>
                    <a:lstStyle/>
                    <a:p>
                      <a:pPr marL="0" indent="0" algn="l" fontAlgn="b">
                        <a:buNone/>
                      </a:pPr>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noFill/>
                  </a:tcPr>
                </a:tc>
                <a:tc>
                  <a:txBody>
                    <a:bodyPr/>
                    <a:lstStyle/>
                    <a:p>
                      <a:pPr marL="0" indent="0" algn="l" fontAlgn="b">
                        <a:buNone/>
                      </a:pPr>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noFill/>
                  </a:tcPr>
                </a:tc>
                <a:tc>
                  <a:txBody>
                    <a:bodyPr/>
                    <a:lstStyle/>
                    <a:p>
                      <a:pPr marL="0" indent="0" algn="l" fontAlgn="b">
                        <a:buNone/>
                      </a:pPr>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noFill/>
                  </a:tcPr>
                </a:tc>
                <a:tc>
                  <a:txBody>
                    <a:bodyPr/>
                    <a:lstStyle/>
                    <a:p>
                      <a:pPr marL="0" indent="0" algn="l" fontAlgn="b">
                        <a:buNone/>
                      </a:pPr>
                      <a:r>
                        <a:rPr lang="en-US" sz="1100" b="1" i="0" u="none" strike="noStrike">
                          <a:solidFill>
                            <a:srgbClr val="000000"/>
                          </a:solidFill>
                          <a:effectLst/>
                          <a:latin typeface="Aptos Narrow" panose="020B0004020202020204" pitchFamily="34" charset="0"/>
                        </a:rPr>
                        <a:t>62 TWh</a:t>
                      </a:r>
                    </a:p>
                  </a:txBody>
                  <a:tcPr marL="7620" marR="7620" marT="7620" marB="0" anchor="b">
                    <a:lnL>
                      <a:noFill/>
                    </a:lnL>
                    <a:lnR>
                      <a:noFill/>
                    </a:lnR>
                    <a:lnT>
                      <a:noFill/>
                    </a:lnT>
                    <a:lnB>
                      <a:noFill/>
                    </a:lnB>
                    <a:noFill/>
                  </a:tcPr>
                </a:tc>
                <a:extLst>
                  <a:ext uri="{0D108BD9-81ED-4DB2-BD59-A6C34878D82A}">
                    <a16:rowId xmlns:a16="http://schemas.microsoft.com/office/drawing/2014/main" val="1054166751"/>
                  </a:ext>
                </a:extLst>
              </a:tr>
              <a:tr h="286749">
                <a:tc>
                  <a:txBody>
                    <a:bodyPr/>
                    <a:lstStyle/>
                    <a:p>
                      <a:pPr algn="l"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no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42C6F6"/>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76D5F8"/>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90DDF9"/>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B7E9FB"/>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EBF9FE"/>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DEE8EC"/>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B2CAD3"/>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2D6D87"/>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175E7A"/>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004E6D"/>
                    </a:solidFill>
                  </a:tcPr>
                </a:tc>
                <a:extLst>
                  <a:ext uri="{0D108BD9-81ED-4DB2-BD59-A6C34878D82A}">
                    <a16:rowId xmlns:a16="http://schemas.microsoft.com/office/drawing/2014/main" val="3514522394"/>
                  </a:ext>
                </a:extLst>
              </a:tr>
              <a:tr h="286749">
                <a:tc>
                  <a:txBody>
                    <a:bodyPr/>
                    <a:lstStyle/>
                    <a:p>
                      <a:pPr algn="l"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noFill/>
                  </a:tcPr>
                </a:tc>
                <a:tc>
                  <a:txBody>
                    <a:bodyPr/>
                    <a:lstStyle/>
                    <a:p>
                      <a:pPr algn="l"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noFill/>
                  </a:tcPr>
                </a:tc>
                <a:tc>
                  <a:txBody>
                    <a:bodyPr/>
                    <a:lstStyle/>
                    <a:p>
                      <a:pPr algn="l"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noFill/>
                  </a:tcPr>
                </a:tc>
                <a:tc>
                  <a:txBody>
                    <a:bodyPr/>
                    <a:lstStyle/>
                    <a:p>
                      <a:pPr algn="l"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noFill/>
                  </a:tcPr>
                </a:tc>
                <a:tc>
                  <a:txBody>
                    <a:bodyPr/>
                    <a:lstStyle/>
                    <a:p>
                      <a:pPr algn="l"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noFill/>
                  </a:tcPr>
                </a:tc>
                <a:tc>
                  <a:txBody>
                    <a:bodyPr/>
                    <a:lstStyle/>
                    <a:p>
                      <a:pPr algn="l"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noFill/>
                  </a:tcPr>
                </a:tc>
                <a:tc>
                  <a:txBody>
                    <a:bodyPr/>
                    <a:lstStyle/>
                    <a:p>
                      <a:pPr algn="l"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noFill/>
                  </a:tcPr>
                </a:tc>
                <a:tc>
                  <a:txBody>
                    <a:bodyPr/>
                    <a:lstStyle/>
                    <a:p>
                      <a:pPr algn="l"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noFill/>
                  </a:tcPr>
                </a:tc>
                <a:tc>
                  <a:txBody>
                    <a:bodyPr/>
                    <a:lstStyle/>
                    <a:p>
                      <a:pPr algn="l"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noFill/>
                  </a:tcPr>
                </a:tc>
                <a:tc>
                  <a:txBody>
                    <a:bodyPr/>
                    <a:lstStyle/>
                    <a:p>
                      <a:pPr algn="l"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noFill/>
                  </a:tcPr>
                </a:tc>
                <a:tc>
                  <a:txBody>
                    <a:bodyPr/>
                    <a:lstStyle/>
                    <a:p>
                      <a:pPr algn="l"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noFill/>
                  </a:tcPr>
                </a:tc>
                <a:extLst>
                  <a:ext uri="{0D108BD9-81ED-4DB2-BD59-A6C34878D82A}">
                    <a16:rowId xmlns:a16="http://schemas.microsoft.com/office/drawing/2014/main" val="3472740640"/>
                  </a:ext>
                </a:extLst>
              </a:tr>
              <a:tr h="286749">
                <a:tc>
                  <a:txBody>
                    <a:bodyPr/>
                    <a:lstStyle/>
                    <a:p>
                      <a:pPr marL="0" indent="0" algn="r" fontAlgn="b">
                        <a:buNone/>
                      </a:pPr>
                      <a:r>
                        <a:rPr lang="en-US" sz="1100" b="0" i="0" u="none" strike="noStrike">
                          <a:solidFill>
                            <a:srgbClr val="000000"/>
                          </a:solidFill>
                          <a:effectLst/>
                          <a:latin typeface="Aptos Narrow" panose="020B0004020202020204" pitchFamily="34" charset="0"/>
                        </a:rPr>
                        <a:t>100%</a:t>
                      </a:r>
                    </a:p>
                  </a:txBody>
                  <a:tcPr marL="7620" marR="7620" marT="7620" marB="0" anchor="b">
                    <a:lnL>
                      <a:noFill/>
                    </a:lnL>
                    <a:lnR>
                      <a:noFill/>
                    </a:lnR>
                    <a:lnT>
                      <a:noFill/>
                    </a:lnT>
                    <a:lnB>
                      <a:noFill/>
                    </a:lnB>
                    <a:no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C0ECFC"/>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DCF4FD"/>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F8FCFE"/>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E1EAEE"/>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B8CED7"/>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8FB2BF"/>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3E7991"/>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3E7991"/>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155D79"/>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004E6D"/>
                    </a:solidFill>
                  </a:tcPr>
                </a:tc>
                <a:extLst>
                  <a:ext uri="{0D108BD9-81ED-4DB2-BD59-A6C34878D82A}">
                    <a16:rowId xmlns:a16="http://schemas.microsoft.com/office/drawing/2014/main" val="4232126300"/>
                  </a:ext>
                </a:extLst>
              </a:tr>
              <a:tr h="286749">
                <a:tc>
                  <a:txBody>
                    <a:bodyPr/>
                    <a:lstStyle/>
                    <a:p>
                      <a:pPr marL="0" indent="0" algn="r" fontAlgn="b">
                        <a:buNone/>
                      </a:pPr>
                      <a:r>
                        <a:rPr lang="en-US" sz="1100" b="0" i="0" u="none" strike="noStrike">
                          <a:solidFill>
                            <a:srgbClr val="000000"/>
                          </a:solidFill>
                          <a:effectLst/>
                          <a:latin typeface="Aptos Narrow" panose="020B0004020202020204" pitchFamily="34" charset="0"/>
                        </a:rPr>
                        <a:t>90%</a:t>
                      </a:r>
                    </a:p>
                  </a:txBody>
                  <a:tcPr marL="7620" marR="7620" marT="7620" marB="0" anchor="b">
                    <a:lnL>
                      <a:noFill/>
                    </a:lnL>
                    <a:lnR>
                      <a:noFill/>
                    </a:lnR>
                    <a:lnT>
                      <a:noFill/>
                    </a:lnT>
                    <a:lnB>
                      <a:noFill/>
                    </a:lnB>
                    <a:no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B2E7FB"/>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CEF0FC"/>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EAF8FE"/>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F5F8FA"/>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CDDCE2"/>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A4C0CB"/>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6695A8"/>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52879C"/>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296B85"/>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004E6D"/>
                    </a:solidFill>
                  </a:tcPr>
                </a:tc>
                <a:extLst>
                  <a:ext uri="{0D108BD9-81ED-4DB2-BD59-A6C34878D82A}">
                    <a16:rowId xmlns:a16="http://schemas.microsoft.com/office/drawing/2014/main" val="2797994382"/>
                  </a:ext>
                </a:extLst>
              </a:tr>
              <a:tr h="286749">
                <a:tc>
                  <a:txBody>
                    <a:bodyPr/>
                    <a:lstStyle/>
                    <a:p>
                      <a:pPr marL="0" indent="0" algn="r" fontAlgn="b">
                        <a:buNone/>
                      </a:pPr>
                      <a:r>
                        <a:rPr lang="en-US" sz="1100" b="0" i="0" u="none" strike="noStrike">
                          <a:solidFill>
                            <a:srgbClr val="000000"/>
                          </a:solidFill>
                          <a:effectLst/>
                          <a:latin typeface="Aptos Narrow" panose="020B0004020202020204" pitchFamily="34" charset="0"/>
                        </a:rPr>
                        <a:t>80%</a:t>
                      </a:r>
                    </a:p>
                  </a:txBody>
                  <a:tcPr marL="7620" marR="7620" marT="7620" marB="0" anchor="b">
                    <a:lnL>
                      <a:noFill/>
                    </a:lnL>
                    <a:lnR>
                      <a:noFill/>
                    </a:lnR>
                    <a:lnT>
                      <a:noFill/>
                    </a:lnT>
                    <a:lnB>
                      <a:noFill/>
                    </a:lnB>
                    <a:no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A4E3FA"/>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C0ECFC"/>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DCF4FD"/>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F8FCFE"/>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E1EAEE"/>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B8CED7"/>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8FB2BF"/>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6695A8"/>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3E7991"/>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155D79"/>
                    </a:solidFill>
                  </a:tcPr>
                </a:tc>
                <a:extLst>
                  <a:ext uri="{0D108BD9-81ED-4DB2-BD59-A6C34878D82A}">
                    <a16:rowId xmlns:a16="http://schemas.microsoft.com/office/drawing/2014/main" val="3192539123"/>
                  </a:ext>
                </a:extLst>
              </a:tr>
              <a:tr h="286749">
                <a:tc>
                  <a:txBody>
                    <a:bodyPr/>
                    <a:lstStyle/>
                    <a:p>
                      <a:pPr marL="0" indent="0" algn="r" fontAlgn="b">
                        <a:buNone/>
                      </a:pPr>
                      <a:r>
                        <a:rPr lang="en-US" sz="1100" b="0" i="0" u="none" strike="noStrike">
                          <a:solidFill>
                            <a:srgbClr val="000000"/>
                          </a:solidFill>
                          <a:effectLst/>
                          <a:latin typeface="Aptos Narrow" panose="020B0004020202020204" pitchFamily="34" charset="0"/>
                        </a:rPr>
                        <a:t>70%</a:t>
                      </a:r>
                    </a:p>
                  </a:txBody>
                  <a:tcPr marL="7620" marR="7620" marT="7620" marB="0" anchor="b">
                    <a:lnL>
                      <a:noFill/>
                    </a:lnL>
                    <a:lnR>
                      <a:noFill/>
                    </a:lnR>
                    <a:lnT>
                      <a:noFill/>
                    </a:lnT>
                    <a:lnB>
                      <a:noFill/>
                    </a:lnB>
                    <a:no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96DFFA"/>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B2E7FB"/>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CEF0FC"/>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EAF8FE"/>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F5F8FA"/>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CDDCE2"/>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A4C0CB"/>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7BA3B4"/>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52879C"/>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296B85"/>
                    </a:solidFill>
                  </a:tcPr>
                </a:tc>
                <a:extLst>
                  <a:ext uri="{0D108BD9-81ED-4DB2-BD59-A6C34878D82A}">
                    <a16:rowId xmlns:a16="http://schemas.microsoft.com/office/drawing/2014/main" val="1519182681"/>
                  </a:ext>
                </a:extLst>
              </a:tr>
              <a:tr h="286749">
                <a:tc>
                  <a:txBody>
                    <a:bodyPr/>
                    <a:lstStyle/>
                    <a:p>
                      <a:pPr marL="0" indent="0" algn="r" fontAlgn="b">
                        <a:buNone/>
                      </a:pPr>
                      <a:r>
                        <a:rPr lang="en-US" sz="1100" b="0" i="0" u="none" strike="noStrike">
                          <a:solidFill>
                            <a:srgbClr val="000000"/>
                          </a:solidFill>
                          <a:effectLst/>
                          <a:latin typeface="Aptos Narrow" panose="020B0004020202020204" pitchFamily="34" charset="0"/>
                        </a:rPr>
                        <a:t>60%</a:t>
                      </a:r>
                    </a:p>
                  </a:txBody>
                  <a:tcPr marL="7620" marR="7620" marT="7620" marB="0" anchor="b">
                    <a:lnL>
                      <a:noFill/>
                    </a:lnL>
                    <a:lnR>
                      <a:noFill/>
                    </a:lnR>
                    <a:lnT>
                      <a:noFill/>
                    </a:lnT>
                    <a:lnB>
                      <a:noFill/>
                    </a:lnB>
                    <a:noFill/>
                  </a:tcPr>
                </a:tc>
                <a:tc>
                  <a:txBody>
                    <a:bodyPr/>
                    <a:lstStyle/>
                    <a:p>
                      <a:pPr algn="r" fontAlgn="b"/>
                      <a:endParaRPr lang="en-US" sz="1100" b="0" i="0" u="none" strike="noStrike" dirty="0">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88DBF9"/>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A4E3FA"/>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C0ECFC"/>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DCF4FD"/>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F8FCFE"/>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E1EAEE"/>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B8CED7"/>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8FB2BF"/>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6695A8"/>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3E7991"/>
                    </a:solidFill>
                  </a:tcPr>
                </a:tc>
                <a:extLst>
                  <a:ext uri="{0D108BD9-81ED-4DB2-BD59-A6C34878D82A}">
                    <a16:rowId xmlns:a16="http://schemas.microsoft.com/office/drawing/2014/main" val="2108633541"/>
                  </a:ext>
                </a:extLst>
              </a:tr>
              <a:tr h="286749">
                <a:tc>
                  <a:txBody>
                    <a:bodyPr/>
                    <a:lstStyle/>
                    <a:p>
                      <a:pPr marL="0" indent="0" algn="r" fontAlgn="b">
                        <a:buNone/>
                      </a:pPr>
                      <a:r>
                        <a:rPr lang="en-US" sz="1100" b="0" i="0" u="none" strike="noStrike">
                          <a:solidFill>
                            <a:srgbClr val="000000"/>
                          </a:solidFill>
                          <a:effectLst/>
                          <a:latin typeface="Aptos Narrow" panose="020B0004020202020204" pitchFamily="34" charset="0"/>
                        </a:rPr>
                        <a:t>50%</a:t>
                      </a:r>
                    </a:p>
                  </a:txBody>
                  <a:tcPr marL="7620" marR="7620" marT="7620" marB="0" anchor="b">
                    <a:lnL>
                      <a:noFill/>
                    </a:lnL>
                    <a:lnR>
                      <a:noFill/>
                    </a:lnR>
                    <a:lnT>
                      <a:noFill/>
                    </a:lnT>
                    <a:lnB>
                      <a:noFill/>
                    </a:lnB>
                    <a:noFill/>
                  </a:tcPr>
                </a:tc>
                <a:tc>
                  <a:txBody>
                    <a:bodyPr/>
                    <a:lstStyle/>
                    <a:p>
                      <a:pPr algn="r" fontAlgn="b"/>
                      <a:endParaRPr lang="en-US" sz="1100" b="0" i="0" u="none" strike="noStrike" dirty="0">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7AD6F8"/>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96DFFA"/>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B2E7FB"/>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CEF0FC"/>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EAF8FE"/>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F5F8FA"/>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CDDCE2"/>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A4C0CB"/>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7BA3B4"/>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52879C"/>
                    </a:solidFill>
                  </a:tcPr>
                </a:tc>
                <a:extLst>
                  <a:ext uri="{0D108BD9-81ED-4DB2-BD59-A6C34878D82A}">
                    <a16:rowId xmlns:a16="http://schemas.microsoft.com/office/drawing/2014/main" val="1118517722"/>
                  </a:ext>
                </a:extLst>
              </a:tr>
              <a:tr h="286749">
                <a:tc>
                  <a:txBody>
                    <a:bodyPr/>
                    <a:lstStyle/>
                    <a:p>
                      <a:pPr marL="0" indent="0" algn="r" fontAlgn="b">
                        <a:buNone/>
                      </a:pPr>
                      <a:r>
                        <a:rPr lang="en-US" sz="1100" b="0" i="0" u="none" strike="noStrike">
                          <a:solidFill>
                            <a:srgbClr val="000000"/>
                          </a:solidFill>
                          <a:effectLst/>
                          <a:latin typeface="Aptos Narrow" panose="020B0004020202020204" pitchFamily="34" charset="0"/>
                        </a:rPr>
                        <a:t>40%</a:t>
                      </a:r>
                    </a:p>
                  </a:txBody>
                  <a:tcPr marL="7620" marR="7620" marT="7620" marB="0" anchor="b">
                    <a:lnL>
                      <a:noFill/>
                    </a:lnL>
                    <a:lnR>
                      <a:noFill/>
                    </a:lnR>
                    <a:lnT>
                      <a:noFill/>
                    </a:lnT>
                    <a:lnB>
                      <a:noFill/>
                    </a:lnB>
                    <a:no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6CD2F8"/>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88DBF9"/>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A4E3FA"/>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C0ECFC"/>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DCF4FD"/>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F8FCFE"/>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E1EAEE"/>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B8CED7"/>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8FB2BF"/>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6695A8"/>
                    </a:solidFill>
                  </a:tcPr>
                </a:tc>
                <a:extLst>
                  <a:ext uri="{0D108BD9-81ED-4DB2-BD59-A6C34878D82A}">
                    <a16:rowId xmlns:a16="http://schemas.microsoft.com/office/drawing/2014/main" val="1886684284"/>
                  </a:ext>
                </a:extLst>
              </a:tr>
              <a:tr h="286749">
                <a:tc>
                  <a:txBody>
                    <a:bodyPr/>
                    <a:lstStyle/>
                    <a:p>
                      <a:pPr marL="0" indent="0" algn="r" fontAlgn="b">
                        <a:buNone/>
                      </a:pPr>
                      <a:r>
                        <a:rPr lang="en-US" sz="1100" b="0" i="0" u="none" strike="noStrike">
                          <a:solidFill>
                            <a:srgbClr val="000000"/>
                          </a:solidFill>
                          <a:effectLst/>
                          <a:latin typeface="Aptos Narrow" panose="020B0004020202020204" pitchFamily="34" charset="0"/>
                        </a:rPr>
                        <a:t>30%</a:t>
                      </a:r>
                    </a:p>
                  </a:txBody>
                  <a:tcPr marL="7620" marR="7620" marT="7620" marB="0" anchor="b">
                    <a:lnL>
                      <a:noFill/>
                    </a:lnL>
                    <a:lnR>
                      <a:noFill/>
                    </a:lnR>
                    <a:lnT>
                      <a:noFill/>
                    </a:lnT>
                    <a:lnB>
                      <a:noFill/>
                    </a:lnB>
                    <a:no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5ECEF7"/>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7AD6F8"/>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96DFFA"/>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B2E7FB"/>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CEF0FC"/>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EAF8FE"/>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F5F8FA"/>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CDDCE2"/>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A4C0CB"/>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7BA3B4"/>
                    </a:solidFill>
                  </a:tcPr>
                </a:tc>
                <a:extLst>
                  <a:ext uri="{0D108BD9-81ED-4DB2-BD59-A6C34878D82A}">
                    <a16:rowId xmlns:a16="http://schemas.microsoft.com/office/drawing/2014/main" val="1368680266"/>
                  </a:ext>
                </a:extLst>
              </a:tr>
              <a:tr h="286749">
                <a:tc>
                  <a:txBody>
                    <a:bodyPr/>
                    <a:lstStyle/>
                    <a:p>
                      <a:pPr marL="0" indent="0" algn="r" fontAlgn="b">
                        <a:buNone/>
                      </a:pPr>
                      <a:r>
                        <a:rPr lang="en-US" sz="1100" b="0" i="0" u="none" strike="noStrike">
                          <a:solidFill>
                            <a:srgbClr val="000000"/>
                          </a:solidFill>
                          <a:effectLst/>
                          <a:latin typeface="Aptos Narrow" panose="020B0004020202020204" pitchFamily="34" charset="0"/>
                        </a:rPr>
                        <a:t>20%</a:t>
                      </a:r>
                    </a:p>
                  </a:txBody>
                  <a:tcPr marL="7620" marR="7620" marT="7620" marB="0" anchor="b">
                    <a:lnL>
                      <a:noFill/>
                    </a:lnL>
                    <a:lnR>
                      <a:noFill/>
                    </a:lnR>
                    <a:lnT>
                      <a:noFill/>
                    </a:lnT>
                    <a:lnB>
                      <a:noFill/>
                    </a:lnB>
                    <a:noFill/>
                  </a:tcPr>
                </a:tc>
                <a:tc>
                  <a:txBody>
                    <a:bodyPr/>
                    <a:lstStyle/>
                    <a:p>
                      <a:pPr algn="r" fontAlgn="b"/>
                      <a:endParaRPr lang="en-US" sz="1100" b="0" i="0" u="none" strike="noStrike" dirty="0">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50CAF6"/>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6CD2F8"/>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88DBF9"/>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A4E3FA"/>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C0ECFC"/>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DCF4FD"/>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F8FCFE"/>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E1EAEE"/>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B8CED7"/>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8FB2BF"/>
                    </a:solidFill>
                  </a:tcPr>
                </a:tc>
                <a:extLst>
                  <a:ext uri="{0D108BD9-81ED-4DB2-BD59-A6C34878D82A}">
                    <a16:rowId xmlns:a16="http://schemas.microsoft.com/office/drawing/2014/main" val="3965769455"/>
                  </a:ext>
                </a:extLst>
              </a:tr>
              <a:tr h="286749">
                <a:tc>
                  <a:txBody>
                    <a:bodyPr/>
                    <a:lstStyle/>
                    <a:p>
                      <a:pPr marL="0" indent="0" algn="r" fontAlgn="b">
                        <a:buNone/>
                      </a:pPr>
                      <a:r>
                        <a:rPr lang="en-US" sz="1100" b="0" i="0" u="none" strike="noStrike">
                          <a:solidFill>
                            <a:srgbClr val="000000"/>
                          </a:solidFill>
                          <a:effectLst/>
                          <a:latin typeface="Aptos Narrow" panose="020B0004020202020204" pitchFamily="34" charset="0"/>
                        </a:rPr>
                        <a:t>10%</a:t>
                      </a:r>
                    </a:p>
                  </a:txBody>
                  <a:tcPr marL="7620" marR="7620" marT="7620" marB="0" anchor="b">
                    <a:lnL>
                      <a:noFill/>
                    </a:lnL>
                    <a:lnR>
                      <a:noFill/>
                    </a:lnR>
                    <a:lnT>
                      <a:noFill/>
                    </a:lnT>
                    <a:lnB>
                      <a:noFill/>
                    </a:lnB>
                    <a:no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42C6F6"/>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5ECEF7"/>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7AD6F8"/>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96DFFA"/>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B2E7FB"/>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CEF0FC"/>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EAF8FE"/>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F5F8FA"/>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CDDCE2"/>
                    </a:solidFill>
                  </a:tcPr>
                </a:tc>
                <a:tc>
                  <a:txBody>
                    <a:bodyPr/>
                    <a:lstStyle/>
                    <a:p>
                      <a:pPr algn="r"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solidFill>
                      <a:srgbClr val="A4C0CB"/>
                    </a:solidFill>
                  </a:tcPr>
                </a:tc>
                <a:extLst>
                  <a:ext uri="{0D108BD9-81ED-4DB2-BD59-A6C34878D82A}">
                    <a16:rowId xmlns:a16="http://schemas.microsoft.com/office/drawing/2014/main" val="3670600234"/>
                  </a:ext>
                </a:extLst>
              </a:tr>
              <a:tr h="286749">
                <a:tc>
                  <a:txBody>
                    <a:bodyPr/>
                    <a:lstStyle/>
                    <a:p>
                      <a:pPr algn="l" fontAlgn="b"/>
                      <a:endParaRPr lang="en-US" sz="1100" b="0" i="0" u="none" strike="noStrike">
                        <a:solidFill>
                          <a:srgbClr val="000000"/>
                        </a:solidFill>
                        <a:effectLst/>
                        <a:latin typeface="Aptos Narrow" panose="020B0004020202020204" pitchFamily="34" charset="0"/>
                      </a:endParaRPr>
                    </a:p>
                  </a:txBody>
                  <a:tcPr marL="7620" marR="7620" marT="7620" marB="0" anchor="b">
                    <a:lnL>
                      <a:noFill/>
                    </a:lnL>
                    <a:lnR>
                      <a:noFill/>
                    </a:lnR>
                    <a:lnT>
                      <a:noFill/>
                    </a:lnT>
                    <a:lnB>
                      <a:noFill/>
                    </a:lnB>
                    <a:noFill/>
                  </a:tcPr>
                </a:tc>
                <a:tc>
                  <a:txBody>
                    <a:bodyPr/>
                    <a:lstStyle/>
                    <a:p>
                      <a:pPr marL="0" indent="0" algn="r" fontAlgn="b">
                        <a:buNone/>
                      </a:pPr>
                      <a:r>
                        <a:rPr lang="en-US" sz="1100" b="0" i="0" u="none" strike="noStrike">
                          <a:solidFill>
                            <a:srgbClr val="000000"/>
                          </a:solidFill>
                          <a:effectLst/>
                          <a:latin typeface="Aptos Narrow" panose="020B0004020202020204" pitchFamily="34" charset="0"/>
                        </a:rPr>
                        <a:t>10%</a:t>
                      </a:r>
                    </a:p>
                  </a:txBody>
                  <a:tcPr marL="7620" marR="7620" marT="7620" marB="0" anchor="b">
                    <a:lnL>
                      <a:noFill/>
                    </a:lnL>
                    <a:lnR>
                      <a:noFill/>
                    </a:lnR>
                    <a:lnT>
                      <a:noFill/>
                    </a:lnT>
                    <a:lnB>
                      <a:noFill/>
                    </a:lnB>
                    <a:noFill/>
                  </a:tcPr>
                </a:tc>
                <a:tc>
                  <a:txBody>
                    <a:bodyPr/>
                    <a:lstStyle/>
                    <a:p>
                      <a:pPr marL="0" indent="0" algn="r" fontAlgn="b">
                        <a:buNone/>
                      </a:pPr>
                      <a:r>
                        <a:rPr lang="en-US" sz="1100" b="0" i="0" u="none" strike="noStrike">
                          <a:solidFill>
                            <a:srgbClr val="000000"/>
                          </a:solidFill>
                          <a:effectLst/>
                          <a:latin typeface="Aptos Narrow" panose="020B0004020202020204" pitchFamily="34" charset="0"/>
                        </a:rPr>
                        <a:t>20%</a:t>
                      </a:r>
                    </a:p>
                  </a:txBody>
                  <a:tcPr marL="7620" marR="7620" marT="7620" marB="0" anchor="b">
                    <a:lnL>
                      <a:noFill/>
                    </a:lnL>
                    <a:lnR>
                      <a:noFill/>
                    </a:lnR>
                    <a:lnT>
                      <a:noFill/>
                    </a:lnT>
                    <a:lnB>
                      <a:noFill/>
                    </a:lnB>
                    <a:noFill/>
                  </a:tcPr>
                </a:tc>
                <a:tc>
                  <a:txBody>
                    <a:bodyPr/>
                    <a:lstStyle/>
                    <a:p>
                      <a:pPr marL="0" indent="0" algn="r" fontAlgn="b">
                        <a:buNone/>
                      </a:pPr>
                      <a:r>
                        <a:rPr lang="en-US" sz="1100" b="0" i="0" u="none" strike="noStrike">
                          <a:solidFill>
                            <a:srgbClr val="000000"/>
                          </a:solidFill>
                          <a:effectLst/>
                          <a:latin typeface="Aptos Narrow" panose="020B0004020202020204" pitchFamily="34" charset="0"/>
                        </a:rPr>
                        <a:t>30%</a:t>
                      </a:r>
                    </a:p>
                  </a:txBody>
                  <a:tcPr marL="7620" marR="7620" marT="7620" marB="0" anchor="b">
                    <a:lnL>
                      <a:noFill/>
                    </a:lnL>
                    <a:lnR>
                      <a:noFill/>
                    </a:lnR>
                    <a:lnT>
                      <a:noFill/>
                    </a:lnT>
                    <a:lnB>
                      <a:noFill/>
                    </a:lnB>
                    <a:noFill/>
                  </a:tcPr>
                </a:tc>
                <a:tc>
                  <a:txBody>
                    <a:bodyPr/>
                    <a:lstStyle/>
                    <a:p>
                      <a:pPr marL="0" indent="0" algn="r" fontAlgn="b">
                        <a:buNone/>
                      </a:pPr>
                      <a:r>
                        <a:rPr lang="en-US" sz="1100" b="0" i="0" u="none" strike="noStrike">
                          <a:solidFill>
                            <a:srgbClr val="000000"/>
                          </a:solidFill>
                          <a:effectLst/>
                          <a:latin typeface="Aptos Narrow" panose="020B0004020202020204" pitchFamily="34" charset="0"/>
                        </a:rPr>
                        <a:t>40%</a:t>
                      </a:r>
                    </a:p>
                  </a:txBody>
                  <a:tcPr marL="7620" marR="7620" marT="7620" marB="0" anchor="b">
                    <a:lnL>
                      <a:noFill/>
                    </a:lnL>
                    <a:lnR>
                      <a:noFill/>
                    </a:lnR>
                    <a:lnT>
                      <a:noFill/>
                    </a:lnT>
                    <a:lnB>
                      <a:noFill/>
                    </a:lnB>
                    <a:noFill/>
                  </a:tcPr>
                </a:tc>
                <a:tc>
                  <a:txBody>
                    <a:bodyPr/>
                    <a:lstStyle/>
                    <a:p>
                      <a:pPr marL="0" indent="0" algn="r" fontAlgn="b">
                        <a:buNone/>
                      </a:pPr>
                      <a:r>
                        <a:rPr lang="en-US" sz="1100" b="0" i="0" u="none" strike="noStrike">
                          <a:solidFill>
                            <a:srgbClr val="000000"/>
                          </a:solidFill>
                          <a:effectLst/>
                          <a:latin typeface="Aptos Narrow" panose="020B0004020202020204" pitchFamily="34" charset="0"/>
                        </a:rPr>
                        <a:t>50%</a:t>
                      </a:r>
                    </a:p>
                  </a:txBody>
                  <a:tcPr marL="7620" marR="7620" marT="7620" marB="0" anchor="b">
                    <a:lnL>
                      <a:noFill/>
                    </a:lnL>
                    <a:lnR>
                      <a:noFill/>
                    </a:lnR>
                    <a:lnT>
                      <a:noFill/>
                    </a:lnT>
                    <a:lnB>
                      <a:noFill/>
                    </a:lnB>
                    <a:noFill/>
                  </a:tcPr>
                </a:tc>
                <a:tc>
                  <a:txBody>
                    <a:bodyPr/>
                    <a:lstStyle/>
                    <a:p>
                      <a:pPr marL="0" indent="0" algn="r" fontAlgn="b">
                        <a:buNone/>
                      </a:pPr>
                      <a:r>
                        <a:rPr lang="en-US" sz="1100" b="0" i="0" u="none" strike="noStrike">
                          <a:solidFill>
                            <a:srgbClr val="000000"/>
                          </a:solidFill>
                          <a:effectLst/>
                          <a:latin typeface="Aptos Narrow" panose="020B0004020202020204" pitchFamily="34" charset="0"/>
                        </a:rPr>
                        <a:t>60%</a:t>
                      </a:r>
                    </a:p>
                  </a:txBody>
                  <a:tcPr marL="7620" marR="7620" marT="7620" marB="0" anchor="b">
                    <a:lnL>
                      <a:noFill/>
                    </a:lnL>
                    <a:lnR>
                      <a:noFill/>
                    </a:lnR>
                    <a:lnT>
                      <a:noFill/>
                    </a:lnT>
                    <a:lnB>
                      <a:noFill/>
                    </a:lnB>
                    <a:noFill/>
                  </a:tcPr>
                </a:tc>
                <a:tc>
                  <a:txBody>
                    <a:bodyPr/>
                    <a:lstStyle/>
                    <a:p>
                      <a:pPr marL="0" indent="0" algn="r" fontAlgn="b">
                        <a:buNone/>
                      </a:pPr>
                      <a:r>
                        <a:rPr lang="en-US" sz="1100" b="0" i="0" u="none" strike="noStrike">
                          <a:solidFill>
                            <a:srgbClr val="000000"/>
                          </a:solidFill>
                          <a:effectLst/>
                          <a:latin typeface="Aptos Narrow" panose="020B0004020202020204" pitchFamily="34" charset="0"/>
                        </a:rPr>
                        <a:t>70%</a:t>
                      </a:r>
                    </a:p>
                  </a:txBody>
                  <a:tcPr marL="7620" marR="7620" marT="7620" marB="0" anchor="b">
                    <a:lnL>
                      <a:noFill/>
                    </a:lnL>
                    <a:lnR>
                      <a:noFill/>
                    </a:lnR>
                    <a:lnT>
                      <a:noFill/>
                    </a:lnT>
                    <a:lnB>
                      <a:noFill/>
                    </a:lnB>
                    <a:noFill/>
                  </a:tcPr>
                </a:tc>
                <a:tc>
                  <a:txBody>
                    <a:bodyPr/>
                    <a:lstStyle/>
                    <a:p>
                      <a:pPr marL="0" indent="0" algn="r" fontAlgn="b">
                        <a:buNone/>
                      </a:pPr>
                      <a:r>
                        <a:rPr lang="en-US" sz="1100" b="0" i="0" u="none" strike="noStrike">
                          <a:solidFill>
                            <a:srgbClr val="000000"/>
                          </a:solidFill>
                          <a:effectLst/>
                          <a:latin typeface="Aptos Narrow" panose="020B0004020202020204" pitchFamily="34" charset="0"/>
                        </a:rPr>
                        <a:t>80%</a:t>
                      </a:r>
                    </a:p>
                  </a:txBody>
                  <a:tcPr marL="7620" marR="7620" marT="7620" marB="0" anchor="b">
                    <a:lnL>
                      <a:noFill/>
                    </a:lnL>
                    <a:lnR>
                      <a:noFill/>
                    </a:lnR>
                    <a:lnT>
                      <a:noFill/>
                    </a:lnT>
                    <a:lnB>
                      <a:noFill/>
                    </a:lnB>
                    <a:noFill/>
                  </a:tcPr>
                </a:tc>
                <a:tc>
                  <a:txBody>
                    <a:bodyPr/>
                    <a:lstStyle/>
                    <a:p>
                      <a:pPr marL="0" indent="0" algn="r" fontAlgn="b">
                        <a:buNone/>
                      </a:pPr>
                      <a:r>
                        <a:rPr lang="en-US" sz="1100" b="0" i="0" u="none" strike="noStrike">
                          <a:solidFill>
                            <a:srgbClr val="000000"/>
                          </a:solidFill>
                          <a:effectLst/>
                          <a:latin typeface="Aptos Narrow" panose="020B0004020202020204" pitchFamily="34" charset="0"/>
                        </a:rPr>
                        <a:t>90%</a:t>
                      </a:r>
                    </a:p>
                  </a:txBody>
                  <a:tcPr marL="7620" marR="7620" marT="7620" marB="0" anchor="b">
                    <a:lnL>
                      <a:noFill/>
                    </a:lnL>
                    <a:lnR>
                      <a:noFill/>
                    </a:lnR>
                    <a:lnT>
                      <a:noFill/>
                    </a:lnT>
                    <a:lnB>
                      <a:noFill/>
                    </a:lnB>
                    <a:noFill/>
                  </a:tcPr>
                </a:tc>
                <a:tc>
                  <a:txBody>
                    <a:bodyPr/>
                    <a:lstStyle/>
                    <a:p>
                      <a:pPr marL="0" indent="0" algn="r" fontAlgn="b">
                        <a:buNone/>
                      </a:pPr>
                      <a:r>
                        <a:rPr lang="en-US" sz="1100" b="0" i="0" u="none" strike="noStrike" dirty="0">
                          <a:solidFill>
                            <a:srgbClr val="000000"/>
                          </a:solidFill>
                          <a:effectLst/>
                          <a:latin typeface="Aptos Narrow" panose="020B0004020202020204" pitchFamily="34" charset="0"/>
                        </a:rPr>
                        <a:t>100%</a:t>
                      </a:r>
                    </a:p>
                  </a:txBody>
                  <a:tcPr marL="7620" marR="7620" marT="7620" marB="0" anchor="b">
                    <a:lnL>
                      <a:noFill/>
                    </a:lnL>
                    <a:lnR>
                      <a:noFill/>
                    </a:lnR>
                    <a:lnT>
                      <a:noFill/>
                    </a:lnT>
                    <a:lnB>
                      <a:noFill/>
                    </a:lnB>
                    <a:noFill/>
                  </a:tcPr>
                </a:tc>
                <a:extLst>
                  <a:ext uri="{0D108BD9-81ED-4DB2-BD59-A6C34878D82A}">
                    <a16:rowId xmlns:a16="http://schemas.microsoft.com/office/drawing/2014/main" val="1245295610"/>
                  </a:ext>
                </a:extLst>
              </a:tr>
            </a:tbl>
          </a:graphicData>
        </a:graphic>
      </p:graphicFrame>
      <p:sp>
        <p:nvSpPr>
          <p:cNvPr id="16" name="TextBox 15">
            <a:extLst>
              <a:ext uri="{FF2B5EF4-FFF2-40B4-BE49-F238E27FC236}">
                <a16:creationId xmlns:a16="http://schemas.microsoft.com/office/drawing/2014/main" id="{7702F715-A69F-D417-8133-47DFAA27BE57}"/>
              </a:ext>
            </a:extLst>
          </p:cNvPr>
          <p:cNvSpPr txBox="1"/>
          <p:nvPr/>
        </p:nvSpPr>
        <p:spPr bwMode="gray">
          <a:xfrm>
            <a:off x="3640255" y="5896371"/>
            <a:ext cx="3020993" cy="241980"/>
          </a:xfrm>
          <a:prstGeom prst="rect">
            <a:avLst/>
          </a:prstGeom>
          <a:noFill/>
        </p:spPr>
        <p:txBody>
          <a:bodyPr wrap="square" lIns="36000" tIns="36000" rIns="36000" bIns="36000" rtlCol="0">
            <a:spAutoFit/>
          </a:bodyPr>
          <a:lstStyle/>
          <a:p>
            <a:pPr marL="0" indent="0">
              <a:buNone/>
            </a:pPr>
            <a:r>
              <a:rPr lang="en-US" sz="1100"/>
              <a:t>Vehicle-to-grid participation </a:t>
            </a:r>
          </a:p>
        </p:txBody>
      </p:sp>
      <p:sp>
        <p:nvSpPr>
          <p:cNvPr id="17" name="TextBox 16">
            <a:extLst>
              <a:ext uri="{FF2B5EF4-FFF2-40B4-BE49-F238E27FC236}">
                <a16:creationId xmlns:a16="http://schemas.microsoft.com/office/drawing/2014/main" id="{5D7B111E-0A7A-0012-1978-6531E879C27E}"/>
              </a:ext>
            </a:extLst>
          </p:cNvPr>
          <p:cNvSpPr txBox="1"/>
          <p:nvPr/>
        </p:nvSpPr>
        <p:spPr bwMode="gray">
          <a:xfrm rot="16200000">
            <a:off x="-1046849" y="3138861"/>
            <a:ext cx="3020993" cy="241980"/>
          </a:xfrm>
          <a:prstGeom prst="rect">
            <a:avLst/>
          </a:prstGeom>
          <a:noFill/>
        </p:spPr>
        <p:txBody>
          <a:bodyPr wrap="square" lIns="36000" tIns="36000" rIns="36000" bIns="36000" rtlCol="0">
            <a:spAutoFit/>
          </a:bodyPr>
          <a:lstStyle/>
          <a:p>
            <a:pPr marL="0" indent="0">
              <a:buNone/>
            </a:pPr>
            <a:r>
              <a:rPr lang="en-US" sz="1100"/>
              <a:t>Second-use utilization rate</a:t>
            </a:r>
          </a:p>
        </p:txBody>
      </p:sp>
      <p:sp>
        <p:nvSpPr>
          <p:cNvPr id="19" name="btfpNotesBox962619">
            <a:extLst>
              <a:ext uri="{FF2B5EF4-FFF2-40B4-BE49-F238E27FC236}">
                <a16:creationId xmlns:a16="http://schemas.microsoft.com/office/drawing/2014/main" id="{6282E6C0-5922-F7A4-D722-D0BC32E42494}"/>
              </a:ext>
            </a:extLst>
          </p:cNvPr>
          <p:cNvSpPr txBox="1"/>
          <p:nvPr>
            <p:custDataLst>
              <p:tags r:id="rId2"/>
            </p:custDataLst>
          </p:nvPr>
        </p:nvSpPr>
        <p:spPr bwMode="gray">
          <a:xfrm>
            <a:off x="330199" y="6187203"/>
            <a:ext cx="8976509" cy="492443"/>
          </a:xfrm>
          <a:prstGeom prst="rect">
            <a:avLst/>
          </a:prstGeom>
          <a:noFill/>
        </p:spPr>
        <p:txBody>
          <a:bodyPr vert="horz" wrap="square" lIns="0" tIns="0" rIns="0" bIns="0" rtlCol="0" anchor="b">
            <a:spAutoFit/>
          </a:bodyPr>
          <a:lstStyle/>
          <a:p>
            <a:endParaRPr lang="en-US" sz="800" dirty="0">
              <a:solidFill>
                <a:srgbClr val="000000"/>
              </a:solidFill>
            </a:endParaRPr>
          </a:p>
          <a:p>
            <a:r>
              <a:rPr lang="en-US" sz="800" dirty="0">
                <a:solidFill>
                  <a:srgbClr val="000000"/>
                </a:solidFill>
              </a:rPr>
              <a:t>Source: </a:t>
            </a:r>
            <a:r>
              <a:rPr lang="en-US" sz="800" dirty="0">
                <a:solidFill>
                  <a:srgbClr val="000000"/>
                </a:solidFill>
                <a:hlinkClick r:id="rId7"/>
              </a:rPr>
              <a:t>Electric vehicle batteries alone could satisfy short-term grid storage demand by as early as 2030</a:t>
            </a:r>
            <a:r>
              <a:rPr lang="en-US" sz="800" dirty="0">
                <a:solidFill>
                  <a:srgbClr val="000000"/>
                </a:solidFill>
              </a:rPr>
              <a:t> (Nature, 2023).</a:t>
            </a:r>
            <a:endParaRPr lang="en-US" sz="800" dirty="0">
              <a:solidFill>
                <a:srgbClr val="000000"/>
              </a:solidFill>
              <a:cs typeface="Arial"/>
            </a:endParaRPr>
          </a:p>
          <a:p>
            <a:pPr>
              <a:defRPr/>
            </a:pPr>
            <a:r>
              <a:rPr kumimoji="0" lang="en-US" sz="800" b="0" i="0" u="none" strike="noStrike" kern="1200" cap="none" spc="0" normalizeH="0" baseline="0" noProof="0" dirty="0">
                <a:ln>
                  <a:noFill/>
                </a:ln>
                <a:solidFill>
                  <a:srgbClr val="000000"/>
                </a:solidFill>
                <a:effectLst/>
                <a:uLnTx/>
                <a:uFillTx/>
                <a:latin typeface="Arial"/>
                <a:ea typeface="+mn-ea"/>
                <a:cs typeface="+mn-cs"/>
              </a:rPr>
              <a:t>Credit: </a:t>
            </a:r>
            <a:r>
              <a:rPr lang="en-US" sz="800" dirty="0">
                <a:solidFill>
                  <a:srgbClr val="000000"/>
                </a:solidFill>
                <a:latin typeface="Arial"/>
              </a:rPr>
              <a:t>David Foye, </a:t>
            </a:r>
            <a:r>
              <a:rPr lang="en-US" sz="800" dirty="0">
                <a:solidFill>
                  <a:srgbClr val="000000"/>
                </a:solidFill>
              </a:rPr>
              <a:t>Petr Jenicek, Birru Lucha, </a:t>
            </a:r>
            <a:r>
              <a:rPr lang="en-US" sz="800" dirty="0" err="1">
                <a:solidFill>
                  <a:srgbClr val="000000"/>
                </a:solidFill>
              </a:rPr>
              <a:t>Hyae</a:t>
            </a:r>
            <a:r>
              <a:rPr lang="en-US" sz="800" dirty="0">
                <a:solidFill>
                  <a:srgbClr val="000000"/>
                </a:solidFill>
              </a:rPr>
              <a:t> Ryung Kim, Dominica Wambold, and </a:t>
            </a:r>
            <a:r>
              <a:rPr lang="en-US" sz="800" dirty="0">
                <a:solidFill>
                  <a:srgbClr val="000000"/>
                </a:solidFill>
                <a:hlinkClick r:id="rId8"/>
              </a:rPr>
              <a:t>Gernot Wagner</a:t>
            </a:r>
            <a:r>
              <a:rPr lang="en-US" sz="800" dirty="0">
                <a:solidFill>
                  <a:srgbClr val="000000"/>
                </a:solidFill>
              </a:rPr>
              <a:t>. </a:t>
            </a:r>
            <a:r>
              <a:rPr lang="en-US" sz="800" dirty="0">
                <a:hlinkClick r:id="rId9"/>
              </a:rPr>
              <a:t>Share with attribution</a:t>
            </a:r>
            <a:r>
              <a:rPr lang="en-US" sz="800" dirty="0">
                <a:solidFill>
                  <a:srgbClr val="000000"/>
                </a:solidFill>
              </a:rPr>
              <a:t>: Wagner </a:t>
            </a:r>
            <a:r>
              <a:rPr lang="en-US" sz="800" i="1" dirty="0">
                <a:solidFill>
                  <a:srgbClr val="000000"/>
                </a:solidFill>
              </a:rPr>
              <a:t>et al. </a:t>
            </a:r>
            <a:r>
              <a:rPr lang="en-US" sz="800" dirty="0">
                <a:solidFill>
                  <a:srgbClr val="000000"/>
                </a:solidFill>
              </a:rPr>
              <a:t>“Powering Grids,” Columbia Business School Climate Knowledge Initiative (29 October 2026).</a:t>
            </a:r>
            <a:endParaRPr lang="en-US" sz="800" dirty="0">
              <a:latin typeface="Arial" panose="020B0604020202020204" pitchFamily="34" charset="0"/>
              <a:cs typeface="Arial" panose="020B0604020202020204" pitchFamily="34" charset="0"/>
            </a:endParaRPr>
          </a:p>
        </p:txBody>
      </p:sp>
      <p:sp>
        <p:nvSpPr>
          <p:cNvPr id="20" name="Content Placeholder 2">
            <a:extLst>
              <a:ext uri="{FF2B5EF4-FFF2-40B4-BE49-F238E27FC236}">
                <a16:creationId xmlns:a16="http://schemas.microsoft.com/office/drawing/2014/main" id="{57E53C32-E87F-EE23-2EED-E7C36E6E331E}"/>
              </a:ext>
            </a:extLst>
          </p:cNvPr>
          <p:cNvSpPr txBox="1">
            <a:spLocks/>
          </p:cNvSpPr>
          <p:nvPr/>
        </p:nvSpPr>
        <p:spPr>
          <a:xfrm>
            <a:off x="326220" y="1553764"/>
            <a:ext cx="8980488" cy="274637"/>
          </a:xfrm>
          <a:prstGeom prst="rect">
            <a:avLst/>
          </a:prstGeom>
        </p:spPr>
        <p:txBody>
          <a:bodyPr vert="horz" lIns="91440" tIns="45720" rIns="91440" bIns="45720" rtlCol="0">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altLang="ko-KR" sz="1400" b="1"/>
              <a:t>Total actual available capacity under various conditions in STEP-NCX scenario in 2050</a:t>
            </a:r>
          </a:p>
        </p:txBody>
      </p:sp>
      <p:cxnSp>
        <p:nvCxnSpPr>
          <p:cNvPr id="21" name="btfpColumnHeaderBoxLine739433">
            <a:extLst>
              <a:ext uri="{FF2B5EF4-FFF2-40B4-BE49-F238E27FC236}">
                <a16:creationId xmlns:a16="http://schemas.microsoft.com/office/drawing/2014/main" id="{4CE3368A-7897-EE9B-3D0D-C490DD20B846}"/>
              </a:ext>
            </a:extLst>
          </p:cNvPr>
          <p:cNvCxnSpPr>
            <a:cxnSpLocks/>
          </p:cNvCxnSpPr>
          <p:nvPr/>
        </p:nvCxnSpPr>
        <p:spPr bwMode="gray">
          <a:xfrm flipV="1">
            <a:off x="330199" y="1828401"/>
            <a:ext cx="8061447" cy="27831"/>
          </a:xfrm>
          <a:prstGeom prst="line">
            <a:avLst/>
          </a:prstGeom>
          <a:ln w="9525" cap="flat">
            <a:solidFill>
              <a:srgbClr val="000000"/>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29" name="clipart_drawncirclered">
            <a:extLst>
              <a:ext uri="{FF2B5EF4-FFF2-40B4-BE49-F238E27FC236}">
                <a16:creationId xmlns:a16="http://schemas.microsoft.com/office/drawing/2014/main" id="{C1C0760B-4EA6-0A47-F22C-B191D3CAA34C}"/>
              </a:ext>
            </a:extLst>
          </p:cNvPr>
          <p:cNvSpPr>
            <a:spLocks/>
          </p:cNvSpPr>
          <p:nvPr/>
        </p:nvSpPr>
        <p:spPr bwMode="gray">
          <a:xfrm flipH="1">
            <a:off x="3078292" y="2035399"/>
            <a:ext cx="1004093" cy="529244"/>
          </a:xfrm>
          <a:custGeom>
            <a:avLst/>
            <a:gdLst>
              <a:gd name="T0" fmla="*/ 2147483647 w 3884"/>
              <a:gd name="T1" fmla="*/ 2147483647 h 1600"/>
              <a:gd name="T2" fmla="*/ 2147483647 w 3884"/>
              <a:gd name="T3" fmla="*/ 2147483647 h 1600"/>
              <a:gd name="T4" fmla="*/ 2147483647 w 3884"/>
              <a:gd name="T5" fmla="*/ 2147483647 h 1600"/>
              <a:gd name="T6" fmla="*/ 2147483647 w 3884"/>
              <a:gd name="T7" fmla="*/ 2147483647 h 1600"/>
              <a:gd name="T8" fmla="*/ 2147483647 w 3884"/>
              <a:gd name="T9" fmla="*/ 2147483647 h 1600"/>
              <a:gd name="T10" fmla="*/ 2147483647 w 3884"/>
              <a:gd name="T11" fmla="*/ 2147483647 h 1600"/>
              <a:gd name="T12" fmla="*/ 0 w 3884"/>
              <a:gd name="T13" fmla="*/ 2147483647 h 1600"/>
              <a:gd name="T14" fmla="*/ 2147483647 w 3884"/>
              <a:gd name="T15" fmla="*/ 2147483647 h 1600"/>
              <a:gd name="T16" fmla="*/ 2147483647 w 3884"/>
              <a:gd name="T17" fmla="*/ 2147483647 h 1600"/>
              <a:gd name="T18" fmla="*/ 2147483647 w 3884"/>
              <a:gd name="T19" fmla="*/ 2147483647 h 1600"/>
              <a:gd name="T20" fmla="*/ 2147483647 w 3884"/>
              <a:gd name="T21" fmla="*/ 2147483647 h 16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884"/>
              <a:gd name="T34" fmla="*/ 0 h 1600"/>
              <a:gd name="T35" fmla="*/ 3884 w 3884"/>
              <a:gd name="T36" fmla="*/ 1600 h 160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884" h="1600">
                <a:moveTo>
                  <a:pt x="297" y="1346"/>
                </a:moveTo>
                <a:cubicBezTo>
                  <a:pt x="918" y="1523"/>
                  <a:pt x="1726" y="1533"/>
                  <a:pt x="2310" y="1448"/>
                </a:cubicBezTo>
                <a:cubicBezTo>
                  <a:pt x="3125" y="1334"/>
                  <a:pt x="3798" y="1192"/>
                  <a:pt x="3810" y="884"/>
                </a:cubicBezTo>
                <a:cubicBezTo>
                  <a:pt x="3822" y="576"/>
                  <a:pt x="3114" y="204"/>
                  <a:pt x="1945" y="137"/>
                </a:cubicBezTo>
                <a:cubicBezTo>
                  <a:pt x="645" y="63"/>
                  <a:pt x="74" y="564"/>
                  <a:pt x="74" y="724"/>
                </a:cubicBezTo>
                <a:cubicBezTo>
                  <a:pt x="74" y="884"/>
                  <a:pt x="394" y="1032"/>
                  <a:pt x="781" y="1072"/>
                </a:cubicBezTo>
                <a:cubicBezTo>
                  <a:pt x="280" y="1135"/>
                  <a:pt x="0" y="912"/>
                  <a:pt x="0" y="724"/>
                </a:cubicBezTo>
                <a:cubicBezTo>
                  <a:pt x="0" y="536"/>
                  <a:pt x="473" y="0"/>
                  <a:pt x="1951" y="68"/>
                </a:cubicBezTo>
                <a:cubicBezTo>
                  <a:pt x="2863" y="110"/>
                  <a:pt x="3884" y="433"/>
                  <a:pt x="3878" y="884"/>
                </a:cubicBezTo>
                <a:cubicBezTo>
                  <a:pt x="3872" y="1335"/>
                  <a:pt x="2873" y="1446"/>
                  <a:pt x="2276" y="1523"/>
                </a:cubicBezTo>
                <a:cubicBezTo>
                  <a:pt x="1679" y="1600"/>
                  <a:pt x="553" y="1580"/>
                  <a:pt x="297" y="1346"/>
                </a:cubicBezTo>
                <a:close/>
              </a:path>
            </a:pathLst>
          </a:custGeom>
          <a:solidFill>
            <a:srgbClr val="E71C57"/>
          </a:solidFill>
          <a:ln w="9525">
            <a:noFill/>
            <a:round/>
            <a:headEnd/>
            <a:tailEnd/>
          </a:ln>
        </p:spPr>
        <p:txBody>
          <a:bodyPr tIns="91440" bIns="91440" anchor="ctr"/>
          <a:lstStyle/>
          <a:p>
            <a:pPr algn="ctr"/>
            <a:endParaRPr lang="en-US" sz="1400" b="1">
              <a:solidFill>
                <a:srgbClr val="000000"/>
              </a:solidFill>
              <a:latin typeface="Arial" pitchFamily="34" charset="0"/>
              <a:cs typeface="Arial" pitchFamily="34" charset="0"/>
            </a:endParaRPr>
          </a:p>
        </p:txBody>
      </p:sp>
      <p:sp>
        <p:nvSpPr>
          <p:cNvPr id="30" name="TextBox 29">
            <a:extLst>
              <a:ext uri="{FF2B5EF4-FFF2-40B4-BE49-F238E27FC236}">
                <a16:creationId xmlns:a16="http://schemas.microsoft.com/office/drawing/2014/main" id="{4B8E3C07-27E2-C761-9020-8A4E97131B6F}"/>
              </a:ext>
            </a:extLst>
          </p:cNvPr>
          <p:cNvSpPr txBox="1"/>
          <p:nvPr/>
        </p:nvSpPr>
        <p:spPr bwMode="gray">
          <a:xfrm>
            <a:off x="2658318" y="2494313"/>
            <a:ext cx="1844040" cy="234286"/>
          </a:xfrm>
          <a:prstGeom prst="rect">
            <a:avLst/>
          </a:prstGeom>
          <a:noFill/>
        </p:spPr>
        <p:txBody>
          <a:bodyPr wrap="square" lIns="36000" tIns="36000" rIns="36000" bIns="36000" rtlCol="0">
            <a:spAutoFit/>
          </a:bodyPr>
          <a:lstStyle/>
          <a:p>
            <a:pPr marL="0" indent="0" algn="ctr">
              <a:buNone/>
            </a:pPr>
            <a:r>
              <a:rPr lang="en-US" sz="1000" b="1">
                <a:solidFill>
                  <a:srgbClr val="E71C57"/>
                </a:solidFill>
              </a:rPr>
              <a:t>2050 grid storage demand</a:t>
            </a:r>
          </a:p>
        </p:txBody>
      </p:sp>
      <p:sp>
        <p:nvSpPr>
          <p:cNvPr id="4" name="Pentagon 3">
            <a:extLst>
              <a:ext uri="{FF2B5EF4-FFF2-40B4-BE49-F238E27FC236}">
                <a16:creationId xmlns:a16="http://schemas.microsoft.com/office/drawing/2014/main" id="{97FFF07E-9A3F-CD85-ADBC-F00DF1DF7E05}"/>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6" name="Chevron 5">
            <a:extLst>
              <a:ext uri="{FF2B5EF4-FFF2-40B4-BE49-F238E27FC236}">
                <a16:creationId xmlns:a16="http://schemas.microsoft.com/office/drawing/2014/main" id="{1C899DEB-9BB8-7FE4-B1B6-F63AA9BE0453}"/>
              </a:ext>
            </a:extLst>
          </p:cNvPr>
          <p:cNvSpPr/>
          <p:nvPr/>
        </p:nvSpPr>
        <p:spPr>
          <a:xfrm>
            <a:off x="1690648" y="0"/>
            <a:ext cx="1788983" cy="288356"/>
          </a:xfrm>
          <a:prstGeom prst="chevron">
            <a:avLst/>
          </a:prstGeom>
          <a:solidFill>
            <a:srgbClr val="00435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Optimize</a:t>
            </a:r>
          </a:p>
        </p:txBody>
      </p:sp>
      <p:sp>
        <p:nvSpPr>
          <p:cNvPr id="7" name="Chevron 6">
            <a:extLst>
              <a:ext uri="{FF2B5EF4-FFF2-40B4-BE49-F238E27FC236}">
                <a16:creationId xmlns:a16="http://schemas.microsoft.com/office/drawing/2014/main" id="{0B8A7712-0444-F862-4DBA-10164F776D68}"/>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8" name="Chevron 7">
            <a:extLst>
              <a:ext uri="{FF2B5EF4-FFF2-40B4-BE49-F238E27FC236}">
                <a16:creationId xmlns:a16="http://schemas.microsoft.com/office/drawing/2014/main" id="{34A9A1E1-4378-637A-4F93-5EE83C7DBFB0}"/>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0" name="Chevron 9">
            <a:extLst>
              <a:ext uri="{FF2B5EF4-FFF2-40B4-BE49-F238E27FC236}">
                <a16:creationId xmlns:a16="http://schemas.microsoft.com/office/drawing/2014/main" id="{6D4CBEBB-7907-98CA-8862-5CBE7423E985}"/>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14" name="Rectangle 13">
            <a:extLst>
              <a:ext uri="{FF2B5EF4-FFF2-40B4-BE49-F238E27FC236}">
                <a16:creationId xmlns:a16="http://schemas.microsoft.com/office/drawing/2014/main" id="{23A83A7E-2E48-60C1-A705-B55B2C5E97E5}"/>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Bidirectional charging</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
        <p:nvSpPr>
          <p:cNvPr id="5" name="Text Placeholder 42">
            <a:extLst>
              <a:ext uri="{FF2B5EF4-FFF2-40B4-BE49-F238E27FC236}">
                <a16:creationId xmlns:a16="http://schemas.microsoft.com/office/drawing/2014/main" id="{6002FEA0-8CB7-E2F2-1FDE-601366841F4D}"/>
              </a:ext>
            </a:extLst>
          </p:cNvPr>
          <p:cNvSpPr txBox="1">
            <a:spLocks/>
          </p:cNvSpPr>
          <p:nvPr/>
        </p:nvSpPr>
        <p:spPr>
          <a:xfrm>
            <a:off x="9308592" y="1549399"/>
            <a:ext cx="2551176" cy="4618059"/>
          </a:xfrm>
          <a:prstGeom prst="rect">
            <a:avLst/>
          </a:prstGeom>
          <a:solidFill>
            <a:srgbClr val="E5E9EF"/>
          </a:solidFill>
        </p:spPr>
        <p:txBody>
          <a:bodyPr vert="horz" lIns="137160" tIns="137160" rIns="137160" bIns="137160" rtlCol="0" anchor="t">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600"/>
              </a:spcBef>
              <a:buFont typeface="Arial" panose="020B0604020202020204" pitchFamily="34" charset="0"/>
              <a:buNone/>
              <a:defRPr/>
            </a:pPr>
            <a:r>
              <a:rPr lang="en-US" sz="1250" b="1" dirty="0">
                <a:solidFill>
                  <a:srgbClr val="000000"/>
                </a:solidFill>
                <a:latin typeface="Arial"/>
              </a:rPr>
              <a:t>Observations</a:t>
            </a:r>
          </a:p>
          <a:p>
            <a:pPr>
              <a:spcBef>
                <a:spcPts val="600"/>
              </a:spcBef>
              <a:defRPr/>
            </a:pPr>
            <a:r>
              <a:rPr lang="en-US" sz="900" dirty="0">
                <a:cs typeface="Arial"/>
              </a:rPr>
              <a:t>Leveraging </a:t>
            </a:r>
            <a:r>
              <a:rPr lang="en-US" sz="900" b="1" dirty="0">
                <a:cs typeface="Arial"/>
              </a:rPr>
              <a:t>V2G and re-use</a:t>
            </a:r>
            <a:r>
              <a:rPr lang="en-US" sz="900" dirty="0">
                <a:cs typeface="Arial"/>
              </a:rPr>
              <a:t> are</a:t>
            </a:r>
            <a:r>
              <a:rPr lang="en-US" sz="900" b="1" dirty="0">
                <a:cs typeface="Arial"/>
              </a:rPr>
              <a:t> </a:t>
            </a:r>
            <a:r>
              <a:rPr lang="en-US" sz="900" dirty="0">
                <a:cs typeface="Arial"/>
              </a:rPr>
              <a:t>two </a:t>
            </a:r>
            <a:r>
              <a:rPr lang="en-US" sz="900" b="1" dirty="0">
                <a:cs typeface="Arial"/>
              </a:rPr>
              <a:t>domestic sources for battery storage deployment </a:t>
            </a:r>
          </a:p>
          <a:p>
            <a:pPr>
              <a:spcBef>
                <a:spcPts val="600"/>
              </a:spcBef>
              <a:defRPr/>
            </a:pPr>
            <a:r>
              <a:rPr lang="en-US" sz="900" dirty="0"/>
              <a:t>V2G participation in grids could play a role in providing the </a:t>
            </a:r>
            <a:r>
              <a:rPr lang="en-US" sz="900" b="1" dirty="0"/>
              <a:t>real-world capacity for short-term grid storage</a:t>
            </a:r>
            <a:r>
              <a:rPr lang="en-US" sz="900" dirty="0"/>
              <a:t>, with EV batteries together with second-use utilization rates reducing other battery and generation needs</a:t>
            </a:r>
            <a:endParaRPr lang="en-US" sz="900" dirty="0">
              <a:cs typeface="Arial"/>
            </a:endParaRPr>
          </a:p>
          <a:p>
            <a:pPr>
              <a:spcBef>
                <a:spcPts val="600"/>
              </a:spcBef>
              <a:defRPr/>
            </a:pPr>
            <a:r>
              <a:rPr lang="en-US" sz="900" dirty="0"/>
              <a:t>When both V2G participation rates and second-use rates are </a:t>
            </a:r>
            <a:r>
              <a:rPr lang="en-US" sz="900" b="1" dirty="0"/>
              <a:t>at 50%, </a:t>
            </a:r>
            <a:r>
              <a:rPr lang="en-US" sz="900" dirty="0"/>
              <a:t>the projected real-world capacity reaches </a:t>
            </a:r>
            <a:r>
              <a:rPr lang="en-US" sz="900" b="1" dirty="0"/>
              <a:t>between 25 and 48 TWh by 2050 </a:t>
            </a:r>
            <a:r>
              <a:rPr lang="en-US" sz="900" dirty="0"/>
              <a:t>(STEP-NCX scenario) </a:t>
            </a:r>
            <a:endParaRPr lang="en-US" sz="900" dirty="0">
              <a:cs typeface="Arial"/>
            </a:endParaRPr>
          </a:p>
          <a:p>
            <a:pPr>
              <a:spcBef>
                <a:spcPts val="600"/>
              </a:spcBef>
              <a:defRPr/>
            </a:pPr>
            <a:r>
              <a:rPr lang="en-US" sz="900" dirty="0"/>
              <a:t>Meeting grid storage demands by 2050 </a:t>
            </a:r>
            <a:br>
              <a:rPr lang="en-US" sz="900" dirty="0"/>
            </a:br>
            <a:r>
              <a:rPr lang="en-US" sz="900" dirty="0"/>
              <a:t>(3.4 to 19.2 TWh) can be done with different combinations of V2G and second-use. </a:t>
            </a:r>
            <a:r>
              <a:rPr lang="en-US" sz="900" b="1" dirty="0"/>
              <a:t>Without any second-use batteries </a:t>
            </a:r>
            <a:r>
              <a:rPr lang="en-US" sz="900" dirty="0"/>
              <a:t>in stationary storage, grids would require V2G participation rates of an </a:t>
            </a:r>
            <a:r>
              <a:rPr lang="en-US" sz="900" b="1" dirty="0"/>
              <a:t>achievable 12% to 43</a:t>
            </a:r>
            <a:r>
              <a:rPr lang="en-US" sz="900" dirty="0"/>
              <a:t>%</a:t>
            </a:r>
            <a:endParaRPr lang="en-US" sz="900" dirty="0">
              <a:cs typeface="Arial"/>
            </a:endParaRPr>
          </a:p>
          <a:p>
            <a:pPr>
              <a:spcBef>
                <a:spcPts val="600"/>
              </a:spcBef>
              <a:defRPr/>
            </a:pPr>
            <a:r>
              <a:rPr lang="en-US" sz="900" b="1" dirty="0">
                <a:ea typeface="+mn-lt"/>
                <a:cs typeface="+mn-lt"/>
              </a:rPr>
              <a:t>Assuming half of second-use batteries </a:t>
            </a:r>
            <a:r>
              <a:rPr lang="en-US" sz="900" dirty="0">
                <a:ea typeface="+mn-lt"/>
                <a:cs typeface="+mn-lt"/>
              </a:rPr>
              <a:t>(retired EV batteries repurposed for stationary grid storage after falling below automotive performance thresholds) are used for grid storage, the required participation rate of </a:t>
            </a:r>
            <a:r>
              <a:rPr lang="en-US" sz="900" b="1" dirty="0">
                <a:ea typeface="+mn-lt"/>
                <a:cs typeface="+mn-lt"/>
              </a:rPr>
              <a:t>V2G drops to below 10%</a:t>
            </a:r>
            <a:endParaRPr lang="en-US" sz="900" b="1" dirty="0">
              <a:cs typeface="Arial"/>
            </a:endParaRPr>
          </a:p>
        </p:txBody>
      </p:sp>
    </p:spTree>
    <p:extLst>
      <p:ext uri="{BB962C8B-B14F-4D97-AF65-F5344CB8AC3E}">
        <p14:creationId xmlns:p14="http://schemas.microsoft.com/office/powerpoint/2010/main" val="29778847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E92AF1-57DA-6CC0-495F-4B122C6EF6EB}"/>
            </a:ext>
          </a:extLst>
        </p:cNvPr>
        <p:cNvGrpSpPr/>
        <p:nvPr/>
      </p:nvGrpSpPr>
      <p:grpSpPr>
        <a:xfrm>
          <a:off x="0" y="0"/>
          <a:ext cx="0" cy="0"/>
          <a:chOff x="0" y="0"/>
          <a:chExt cx="0" cy="0"/>
        </a:xfrm>
      </p:grpSpPr>
      <p:graphicFrame>
        <p:nvGraphicFramePr>
          <p:cNvPr id="44" name="think-cell data - do not delete" hidden="1">
            <a:extLst>
              <a:ext uri="{FF2B5EF4-FFF2-40B4-BE49-F238E27FC236}">
                <a16:creationId xmlns:a16="http://schemas.microsoft.com/office/drawing/2014/main" id="{BDD2D5F2-EF9B-1BE0-00FA-5131006B1C62}"/>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12" imgW="7772400" imgH="10058400" progId="TCLayout.ActiveDocument.1">
                  <p:embed/>
                </p:oleObj>
              </mc:Choice>
              <mc:Fallback>
                <p:oleObj name="thinkcell Slide" r:id="rId12" imgW="7772400" imgH="10058400" progId="TCLayout.ActiveDocument.1">
                  <p:embed/>
                  <p:pic>
                    <p:nvPicPr>
                      <p:cNvPr id="44" name="think-cell data - do not delete" hidden="1">
                        <a:extLst>
                          <a:ext uri="{FF2B5EF4-FFF2-40B4-BE49-F238E27FC236}">
                            <a16:creationId xmlns:a16="http://schemas.microsoft.com/office/drawing/2014/main" id="{BDD2D5F2-EF9B-1BE0-00FA-5131006B1C62}"/>
                          </a:ext>
                        </a:extLst>
                      </p:cNvPr>
                      <p:cNvPicPr/>
                      <p:nvPr/>
                    </p:nvPicPr>
                    <p:blipFill>
                      <a:blip r:embed="rId13"/>
                      <a:stretch>
                        <a:fillRect/>
                      </a:stretch>
                    </p:blipFill>
                    <p:spPr>
                      <a:xfrm>
                        <a:off x="1588" y="1588"/>
                        <a:ext cx="1227" cy="1588"/>
                      </a:xfrm>
                      <a:prstGeom prst="rect">
                        <a:avLst/>
                      </a:prstGeom>
                    </p:spPr>
                  </p:pic>
                </p:oleObj>
              </mc:Fallback>
            </mc:AlternateContent>
          </a:graphicData>
        </a:graphic>
      </p:graphicFrame>
      <p:sp>
        <p:nvSpPr>
          <p:cNvPr id="43" name="Rectangle 42">
            <a:extLst>
              <a:ext uri="{FF2B5EF4-FFF2-40B4-BE49-F238E27FC236}">
                <a16:creationId xmlns:a16="http://schemas.microsoft.com/office/drawing/2014/main" id="{0B5465DD-C570-27AC-251F-0DB23B5F6CA8}"/>
              </a:ext>
            </a:extLst>
          </p:cNvPr>
          <p:cNvSpPr/>
          <p:nvPr/>
        </p:nvSpPr>
        <p:spPr bwMode="gray">
          <a:xfrm>
            <a:off x="334962" y="3155002"/>
            <a:ext cx="5154983" cy="3073914"/>
          </a:xfrm>
          <a:prstGeom prst="rect">
            <a:avLst/>
          </a:prstGeom>
          <a:solidFill>
            <a:schemeClr val="accent2">
              <a:lumMod val="10000"/>
              <a:lumOff val="9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err="1">
              <a:ln>
                <a:noFill/>
              </a:ln>
              <a:solidFill>
                <a:srgbClr val="000000"/>
              </a:solidFill>
              <a:effectLst/>
              <a:uLnTx/>
              <a:uFillTx/>
              <a:latin typeface="Arial"/>
              <a:ea typeface="+mn-ea"/>
              <a:cs typeface="+mn-cs"/>
            </a:endParaRPr>
          </a:p>
        </p:txBody>
      </p:sp>
      <p:sp>
        <p:nvSpPr>
          <p:cNvPr id="47" name="Rectangle 46">
            <a:extLst>
              <a:ext uri="{FF2B5EF4-FFF2-40B4-BE49-F238E27FC236}">
                <a16:creationId xmlns:a16="http://schemas.microsoft.com/office/drawing/2014/main" id="{416CD277-A276-6F9F-D2C5-42A8B7035A9B}"/>
              </a:ext>
            </a:extLst>
          </p:cNvPr>
          <p:cNvSpPr/>
          <p:nvPr/>
        </p:nvSpPr>
        <p:spPr bwMode="gray">
          <a:xfrm>
            <a:off x="8582248" y="3144654"/>
            <a:ext cx="3257782" cy="3064160"/>
          </a:xfrm>
          <a:prstGeom prst="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000000"/>
              </a:solidFill>
              <a:effectLst/>
              <a:uLnTx/>
              <a:uFillTx/>
              <a:latin typeface="Arial"/>
              <a:ea typeface="+mn-ea"/>
              <a:cs typeface="+mn-cs"/>
            </a:endParaRPr>
          </a:p>
        </p:txBody>
      </p:sp>
      <p:sp>
        <p:nvSpPr>
          <p:cNvPr id="2" name="Title 1">
            <a:extLst>
              <a:ext uri="{FF2B5EF4-FFF2-40B4-BE49-F238E27FC236}">
                <a16:creationId xmlns:a16="http://schemas.microsoft.com/office/drawing/2014/main" id="{1DA6F4B9-B7B9-F8E7-9F98-32E2EBD01DA1}"/>
              </a:ext>
            </a:extLst>
          </p:cNvPr>
          <p:cNvSpPr>
            <a:spLocks noGrp="1"/>
          </p:cNvSpPr>
          <p:nvPr>
            <p:ph type="title"/>
          </p:nvPr>
        </p:nvSpPr>
        <p:spPr>
          <a:xfrm>
            <a:off x="334962" y="513568"/>
            <a:ext cx="11857037" cy="754846"/>
          </a:xfrm>
        </p:spPr>
        <p:txBody>
          <a:bodyPr vert="horz" wrap="square" lIns="91440" tIns="0" rIns="91440" bIns="0" anchor="t">
            <a:noAutofit/>
          </a:bodyPr>
          <a:lstStyle/>
          <a:p>
            <a:r>
              <a:rPr lang="en-US"/>
              <a:t>Distributed Energy Resource Management Systems orchestrate millions of small assets into a single, dispatchable grid resource</a:t>
            </a:r>
            <a:endParaRPr lang="en-US">
              <a:cs typeface="Arial"/>
            </a:endParaRPr>
          </a:p>
        </p:txBody>
      </p:sp>
      <p:sp>
        <p:nvSpPr>
          <p:cNvPr id="62" name="Ellipse 4">
            <a:extLst>
              <a:ext uri="{FF2B5EF4-FFF2-40B4-BE49-F238E27FC236}">
                <a16:creationId xmlns:a16="http://schemas.microsoft.com/office/drawing/2014/main" id="{37B3E5DD-A750-9777-CE34-FE4256002992}"/>
              </a:ext>
            </a:extLst>
          </p:cNvPr>
          <p:cNvSpPr>
            <a:spLocks/>
          </p:cNvSpPr>
          <p:nvPr>
            <p:custDataLst>
              <p:tags r:id="rId2"/>
            </p:custDataLst>
          </p:nvPr>
        </p:nvSpPr>
        <p:spPr>
          <a:xfrm flipH="1">
            <a:off x="536221" y="3698677"/>
            <a:ext cx="228600" cy="2286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Arial"/>
                <a:ea typeface="+mn-ea"/>
                <a:cs typeface="+mn-cs"/>
              </a:rPr>
              <a:t>1</a:t>
            </a:r>
          </a:p>
        </p:txBody>
      </p:sp>
      <p:sp>
        <p:nvSpPr>
          <p:cNvPr id="58" name="TextBox 57">
            <a:extLst>
              <a:ext uri="{FF2B5EF4-FFF2-40B4-BE49-F238E27FC236}">
                <a16:creationId xmlns:a16="http://schemas.microsoft.com/office/drawing/2014/main" id="{F6414792-E0B3-71E6-72BE-1098D0779183}"/>
              </a:ext>
            </a:extLst>
          </p:cNvPr>
          <p:cNvSpPr txBox="1"/>
          <p:nvPr/>
        </p:nvSpPr>
        <p:spPr bwMode="gray">
          <a:xfrm>
            <a:off x="774700" y="3558940"/>
            <a:ext cx="4673600" cy="406400"/>
          </a:xfrm>
          <a:prstGeom prst="rect">
            <a:avLst/>
          </a:prstGeom>
          <a:noFill/>
          <a:effectLst/>
        </p:spPr>
        <p:txBody>
          <a:bodyPr vert="horz" wrap="square" lIns="137160" tIns="137160" rIns="45720" bIns="137160" rtlCol="0" anchor="t" anchorCtr="0">
            <a:noAutofit/>
          </a:bodyPr>
          <a:lstStyle/>
          <a:p>
            <a:pPr marL="0" indent="0">
              <a:buNone/>
            </a:pPr>
            <a:r>
              <a:rPr lang="en-US" sz="900" b="0" dirty="0">
                <a:solidFill>
                  <a:srgbClr val="000000"/>
                </a:solidFill>
                <a:latin typeface="Arial"/>
                <a:cs typeface="Arial"/>
              </a:rPr>
              <a:t>Distributed energy resources (DERs), e.g., </a:t>
            </a:r>
            <a:r>
              <a:rPr lang="en-US" sz="900" b="1" dirty="0">
                <a:solidFill>
                  <a:srgbClr val="000000"/>
                </a:solidFill>
                <a:latin typeface="Arial"/>
                <a:cs typeface="Arial"/>
              </a:rPr>
              <a:t>rooftop solar, batteries, EVs and thermostats</a:t>
            </a:r>
            <a:r>
              <a:rPr lang="en-US" sz="900" b="0" dirty="0">
                <a:solidFill>
                  <a:srgbClr val="000000"/>
                </a:solidFill>
                <a:latin typeface="Arial"/>
                <a:cs typeface="Arial"/>
              </a:rPr>
              <a:t>, are </a:t>
            </a:r>
            <a:r>
              <a:rPr lang="en-US" sz="900" b="1" dirty="0">
                <a:solidFill>
                  <a:srgbClr val="000000"/>
                </a:solidFill>
                <a:latin typeface="Arial"/>
                <a:cs typeface="Arial"/>
              </a:rPr>
              <a:t>connected and registered to the platform</a:t>
            </a:r>
          </a:p>
        </p:txBody>
      </p:sp>
      <p:sp>
        <p:nvSpPr>
          <p:cNvPr id="63" name="Ellipse 4">
            <a:extLst>
              <a:ext uri="{FF2B5EF4-FFF2-40B4-BE49-F238E27FC236}">
                <a16:creationId xmlns:a16="http://schemas.microsoft.com/office/drawing/2014/main" id="{954271F2-B695-3E21-ACEB-3C03D264D8A4}"/>
              </a:ext>
            </a:extLst>
          </p:cNvPr>
          <p:cNvSpPr>
            <a:spLocks/>
          </p:cNvSpPr>
          <p:nvPr>
            <p:custDataLst>
              <p:tags r:id="rId3"/>
            </p:custDataLst>
          </p:nvPr>
        </p:nvSpPr>
        <p:spPr>
          <a:xfrm flipH="1">
            <a:off x="536221" y="4103527"/>
            <a:ext cx="228600" cy="2286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2</a:t>
            </a:r>
          </a:p>
        </p:txBody>
      </p:sp>
      <p:sp>
        <p:nvSpPr>
          <p:cNvPr id="59" name="TextBox 58">
            <a:extLst>
              <a:ext uri="{FF2B5EF4-FFF2-40B4-BE49-F238E27FC236}">
                <a16:creationId xmlns:a16="http://schemas.microsoft.com/office/drawing/2014/main" id="{B9AA92E6-C036-9380-9E77-0802CA470CE9}"/>
              </a:ext>
            </a:extLst>
          </p:cNvPr>
          <p:cNvSpPr txBox="1"/>
          <p:nvPr/>
        </p:nvSpPr>
        <p:spPr bwMode="gray">
          <a:xfrm>
            <a:off x="774700" y="4008763"/>
            <a:ext cx="4673600" cy="406400"/>
          </a:xfrm>
          <a:prstGeom prst="rect">
            <a:avLst/>
          </a:prstGeom>
          <a:noFill/>
        </p:spPr>
        <p:txBody>
          <a:bodyPr vert="horz" wrap="square" lIns="137160" tIns="137160" rIns="274320" bIns="137160" rtlCol="0" anchor="t" anchorCtr="0">
            <a:noAutofit/>
          </a:bodyPr>
          <a:lstStyle/>
          <a:p>
            <a:pPr marL="0" indent="0">
              <a:buNone/>
            </a:pPr>
            <a:r>
              <a:rPr lang="en-US" sz="900" b="0">
                <a:solidFill>
                  <a:srgbClr val="000000"/>
                </a:solidFill>
                <a:latin typeface="Arial"/>
                <a:cs typeface="Arial"/>
              </a:rPr>
              <a:t>Each asset </a:t>
            </a:r>
            <a:r>
              <a:rPr lang="en-US" sz="900" b="1">
                <a:solidFill>
                  <a:srgbClr val="000000"/>
                </a:solidFill>
                <a:latin typeface="Arial"/>
                <a:cs typeface="Arial"/>
              </a:rPr>
              <a:t>continuously reports its output, state of charge and availability</a:t>
            </a:r>
          </a:p>
        </p:txBody>
      </p:sp>
      <p:sp>
        <p:nvSpPr>
          <p:cNvPr id="2048" name="Ellipse 4">
            <a:extLst>
              <a:ext uri="{FF2B5EF4-FFF2-40B4-BE49-F238E27FC236}">
                <a16:creationId xmlns:a16="http://schemas.microsoft.com/office/drawing/2014/main" id="{1D53E265-F743-8401-58C3-BB8ABC5CC9B0}"/>
              </a:ext>
            </a:extLst>
          </p:cNvPr>
          <p:cNvSpPr>
            <a:spLocks/>
          </p:cNvSpPr>
          <p:nvPr>
            <p:custDataLst>
              <p:tags r:id="rId4"/>
            </p:custDataLst>
          </p:nvPr>
        </p:nvSpPr>
        <p:spPr>
          <a:xfrm flipH="1">
            <a:off x="536221" y="4567629"/>
            <a:ext cx="228600" cy="2286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3</a:t>
            </a:r>
          </a:p>
        </p:txBody>
      </p:sp>
      <p:sp>
        <p:nvSpPr>
          <p:cNvPr id="60" name="TextBox 59">
            <a:extLst>
              <a:ext uri="{FF2B5EF4-FFF2-40B4-BE49-F238E27FC236}">
                <a16:creationId xmlns:a16="http://schemas.microsoft.com/office/drawing/2014/main" id="{5E326756-EA06-1138-756B-A2537EA2F9BC}"/>
              </a:ext>
            </a:extLst>
          </p:cNvPr>
          <p:cNvSpPr txBox="1"/>
          <p:nvPr/>
        </p:nvSpPr>
        <p:spPr bwMode="gray">
          <a:xfrm>
            <a:off x="774700" y="4458586"/>
            <a:ext cx="4673600" cy="406400"/>
          </a:xfrm>
          <a:prstGeom prst="rect">
            <a:avLst/>
          </a:prstGeom>
          <a:noFill/>
        </p:spPr>
        <p:txBody>
          <a:bodyPr vert="horz" wrap="square" lIns="137160" tIns="137160" rIns="274320" bIns="137160" rtlCol="0" anchor="t" anchorCtr="0">
            <a:noAutofit/>
          </a:bodyPr>
          <a:lstStyle/>
          <a:p>
            <a:pPr marL="0" indent="0">
              <a:buNone/>
            </a:pPr>
            <a:r>
              <a:rPr lang="en-US" sz="900" b="0">
                <a:solidFill>
                  <a:srgbClr val="000000"/>
                </a:solidFill>
                <a:latin typeface="Arial"/>
                <a:cs typeface="Arial"/>
              </a:rPr>
              <a:t>The platform </a:t>
            </a:r>
            <a:r>
              <a:rPr lang="en-US" sz="900" b="1">
                <a:solidFill>
                  <a:srgbClr val="000000"/>
                </a:solidFill>
                <a:latin typeface="Arial"/>
                <a:cs typeface="Arial"/>
              </a:rPr>
              <a:t>forecasts load, solar and wind output, prices and grid constraints</a:t>
            </a:r>
          </a:p>
        </p:txBody>
      </p:sp>
      <p:sp>
        <p:nvSpPr>
          <p:cNvPr id="2049" name="Ellipse 4">
            <a:extLst>
              <a:ext uri="{FF2B5EF4-FFF2-40B4-BE49-F238E27FC236}">
                <a16:creationId xmlns:a16="http://schemas.microsoft.com/office/drawing/2014/main" id="{0709C6E2-6DF9-EBC9-667A-8A199BD00A47}"/>
              </a:ext>
            </a:extLst>
          </p:cNvPr>
          <p:cNvSpPr>
            <a:spLocks/>
          </p:cNvSpPr>
          <p:nvPr>
            <p:custDataLst>
              <p:tags r:id="rId5"/>
            </p:custDataLst>
          </p:nvPr>
        </p:nvSpPr>
        <p:spPr>
          <a:xfrm flipH="1">
            <a:off x="536221" y="5031596"/>
            <a:ext cx="228600" cy="2286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4</a:t>
            </a:r>
          </a:p>
        </p:txBody>
      </p:sp>
      <p:sp>
        <p:nvSpPr>
          <p:cNvPr id="61" name="TextBox 60">
            <a:extLst>
              <a:ext uri="{FF2B5EF4-FFF2-40B4-BE49-F238E27FC236}">
                <a16:creationId xmlns:a16="http://schemas.microsoft.com/office/drawing/2014/main" id="{146784A7-AD04-466D-46C5-B32136EAE9EB}"/>
              </a:ext>
            </a:extLst>
          </p:cNvPr>
          <p:cNvSpPr txBox="1"/>
          <p:nvPr/>
        </p:nvSpPr>
        <p:spPr bwMode="gray">
          <a:xfrm>
            <a:off x="774700" y="4908409"/>
            <a:ext cx="4673600" cy="406400"/>
          </a:xfrm>
          <a:prstGeom prst="rect">
            <a:avLst/>
          </a:prstGeom>
          <a:noFill/>
        </p:spPr>
        <p:txBody>
          <a:bodyPr vert="horz" wrap="square" lIns="137160" tIns="137160" rIns="274320" bIns="137160" rtlCol="0" anchor="t" anchorCtr="0">
            <a:noAutofit/>
          </a:bodyPr>
          <a:lstStyle/>
          <a:p>
            <a:pPr marL="0" indent="0">
              <a:buNone/>
            </a:pPr>
            <a:r>
              <a:rPr lang="en-US" sz="900" b="0">
                <a:solidFill>
                  <a:srgbClr val="000000"/>
                </a:solidFill>
                <a:latin typeface="Arial"/>
                <a:cs typeface="Arial"/>
              </a:rPr>
              <a:t>It </a:t>
            </a:r>
            <a:r>
              <a:rPr lang="en-US" sz="900" b="1">
                <a:solidFill>
                  <a:srgbClr val="000000"/>
                </a:solidFill>
                <a:latin typeface="Arial"/>
                <a:cs typeface="Arial"/>
              </a:rPr>
              <a:t>optimizes a dispatch</a:t>
            </a:r>
            <a:r>
              <a:rPr lang="en-US" sz="900" b="0">
                <a:solidFill>
                  <a:srgbClr val="000000"/>
                </a:solidFill>
                <a:latin typeface="Arial"/>
                <a:cs typeface="Arial"/>
              </a:rPr>
              <a:t> that respects </a:t>
            </a:r>
            <a:r>
              <a:rPr lang="en-US" sz="900" b="1">
                <a:solidFill>
                  <a:srgbClr val="000000"/>
                </a:solidFill>
                <a:latin typeface="Arial"/>
                <a:cs typeface="Arial"/>
              </a:rPr>
              <a:t>grid limits and market signals</a:t>
            </a:r>
          </a:p>
        </p:txBody>
      </p:sp>
      <p:sp>
        <p:nvSpPr>
          <p:cNvPr id="2069" name="TextBox 2068">
            <a:extLst>
              <a:ext uri="{FF2B5EF4-FFF2-40B4-BE49-F238E27FC236}">
                <a16:creationId xmlns:a16="http://schemas.microsoft.com/office/drawing/2014/main" id="{7F2C2003-15D4-5304-6B9A-978752D3C9F4}"/>
              </a:ext>
            </a:extLst>
          </p:cNvPr>
          <p:cNvSpPr txBox="1"/>
          <p:nvPr/>
        </p:nvSpPr>
        <p:spPr bwMode="gray">
          <a:xfrm>
            <a:off x="8771668" y="3553378"/>
            <a:ext cx="2950192" cy="1302921"/>
          </a:xfrm>
          <a:prstGeom prst="rect">
            <a:avLst/>
          </a:prstGeom>
          <a:noFill/>
        </p:spPr>
        <p:txBody>
          <a:bodyPr wrap="square" lIns="137160" tIns="137160" rIns="0" bIns="137160" rtlCol="0" anchor="t">
            <a:spAutoFit/>
          </a:bodyPr>
          <a:lstStyle/>
          <a:p>
            <a:pPr marL="171450" marR="0" lvl="0" indent="-171450" algn="l" defTabSz="914400" rtl="0" eaLnBrk="1" fontAlgn="auto" latinLnBrk="0" hangingPunct="1">
              <a:lnSpc>
                <a:spcPct val="100000"/>
              </a:lnSpc>
              <a:spcBef>
                <a:spcPts val="0"/>
              </a:spcBef>
              <a:spcAft>
                <a:spcPts val="200"/>
              </a:spcAft>
              <a:buFont typeface="Arial" panose="020B0604020202020204" pitchFamily="34" charset="0"/>
              <a:buChar char="•"/>
              <a:tabLst/>
              <a:defRPr/>
            </a:pPr>
            <a:r>
              <a:rPr lang="en-US" sz="1000" b="1" dirty="0">
                <a:solidFill>
                  <a:srgbClr val="000000"/>
                </a:solidFill>
                <a:latin typeface="Arial"/>
                <a:cs typeface="Arial"/>
              </a:rPr>
              <a:t>Defers grid capex</a:t>
            </a:r>
            <a:r>
              <a:rPr lang="en-US" sz="1000" dirty="0">
                <a:solidFill>
                  <a:srgbClr val="000000"/>
                </a:solidFill>
                <a:latin typeface="Arial"/>
                <a:cs typeface="Arial"/>
              </a:rPr>
              <a:t>: </a:t>
            </a:r>
            <a:r>
              <a:rPr lang="en-US" sz="1000" b="0" dirty="0">
                <a:solidFill>
                  <a:srgbClr val="000000"/>
                </a:solidFill>
                <a:latin typeface="Arial"/>
                <a:cs typeface="Arial"/>
              </a:rPr>
              <a:t>Avoids new wires</a:t>
            </a:r>
          </a:p>
          <a:p>
            <a:pPr marL="171450" marR="0" lvl="0" indent="-171450" algn="l" defTabSz="914400" rtl="0" eaLnBrk="1" fontAlgn="auto" latinLnBrk="0" hangingPunct="1">
              <a:lnSpc>
                <a:spcPct val="100000"/>
              </a:lnSpc>
              <a:spcBef>
                <a:spcPts val="0"/>
              </a:spcBef>
              <a:spcAft>
                <a:spcPts val="200"/>
              </a:spcAft>
              <a:buFont typeface="Arial" panose="020B0604020202020204" pitchFamily="34" charset="0"/>
              <a:buChar char="•"/>
              <a:tabLst/>
              <a:defRPr/>
            </a:pPr>
            <a:r>
              <a:rPr lang="en-US" sz="1000" b="1" dirty="0">
                <a:solidFill>
                  <a:srgbClr val="000000"/>
                </a:solidFill>
                <a:latin typeface="Arial"/>
                <a:cs typeface="Arial"/>
              </a:rPr>
              <a:t>Fast to deploy</a:t>
            </a:r>
            <a:r>
              <a:rPr lang="en-US" sz="1000" dirty="0">
                <a:solidFill>
                  <a:srgbClr val="000000"/>
                </a:solidFill>
                <a:latin typeface="Arial"/>
                <a:cs typeface="Arial"/>
              </a:rPr>
              <a:t>: </a:t>
            </a:r>
            <a:r>
              <a:rPr lang="en-US" sz="1000" b="0" dirty="0">
                <a:solidFill>
                  <a:srgbClr val="000000"/>
                </a:solidFill>
                <a:latin typeface="Arial"/>
                <a:cs typeface="Arial"/>
              </a:rPr>
              <a:t>Software-led</a:t>
            </a:r>
          </a:p>
          <a:p>
            <a:pPr marL="171450" marR="0" lvl="0" indent="-171450" algn="l" defTabSz="914400" rtl="0" eaLnBrk="1" fontAlgn="auto" latinLnBrk="0" hangingPunct="1">
              <a:lnSpc>
                <a:spcPct val="100000"/>
              </a:lnSpc>
              <a:spcBef>
                <a:spcPts val="0"/>
              </a:spcBef>
              <a:spcAft>
                <a:spcPts val="200"/>
              </a:spcAft>
              <a:buFont typeface="Arial" panose="020B0604020202020204" pitchFamily="34" charset="0"/>
              <a:buChar char="•"/>
              <a:tabLst/>
              <a:defRPr/>
            </a:pPr>
            <a:r>
              <a:rPr lang="en-US" sz="1000" b="1" dirty="0">
                <a:solidFill>
                  <a:srgbClr val="000000"/>
                </a:solidFill>
                <a:latin typeface="Arial"/>
                <a:cs typeface="Arial"/>
              </a:rPr>
              <a:t>Unlocks DER value</a:t>
            </a:r>
            <a:r>
              <a:rPr lang="en-US" sz="1000" dirty="0">
                <a:solidFill>
                  <a:srgbClr val="000000"/>
                </a:solidFill>
                <a:latin typeface="Arial"/>
                <a:cs typeface="Arial"/>
              </a:rPr>
              <a:t>: </a:t>
            </a:r>
            <a:r>
              <a:rPr lang="en-US" sz="1000" b="0" dirty="0">
                <a:solidFill>
                  <a:srgbClr val="000000"/>
                </a:solidFill>
                <a:latin typeface="Arial"/>
                <a:cs typeface="Arial"/>
              </a:rPr>
              <a:t>Idle assets earn</a:t>
            </a:r>
          </a:p>
          <a:p>
            <a:pPr marL="171450" marR="0" lvl="0" indent="-171450" algn="l" defTabSz="914400" rtl="0" eaLnBrk="1" fontAlgn="auto" latinLnBrk="0" hangingPunct="1">
              <a:lnSpc>
                <a:spcPct val="100000"/>
              </a:lnSpc>
              <a:spcBef>
                <a:spcPts val="0"/>
              </a:spcBef>
              <a:spcAft>
                <a:spcPts val="200"/>
              </a:spcAft>
              <a:buFont typeface="Arial" panose="020B0604020202020204" pitchFamily="34" charset="0"/>
              <a:buChar char="•"/>
              <a:tabLst/>
              <a:defRPr/>
            </a:pPr>
            <a:r>
              <a:rPr lang="en-US" sz="1000" b="1" dirty="0">
                <a:solidFill>
                  <a:srgbClr val="000000"/>
                </a:solidFill>
                <a:latin typeface="Arial"/>
                <a:cs typeface="Arial"/>
              </a:rPr>
              <a:t>Improves reliability</a:t>
            </a:r>
            <a:r>
              <a:rPr lang="en-US" sz="1000" dirty="0">
                <a:solidFill>
                  <a:srgbClr val="000000"/>
                </a:solidFill>
                <a:latin typeface="Arial"/>
                <a:cs typeface="Arial"/>
              </a:rPr>
              <a:t>: </a:t>
            </a:r>
            <a:r>
              <a:rPr lang="en-US" sz="1000" b="0" dirty="0">
                <a:solidFill>
                  <a:srgbClr val="000000"/>
                </a:solidFill>
                <a:latin typeface="Arial"/>
                <a:cs typeface="Arial"/>
              </a:rPr>
              <a:t>Local flexibility</a:t>
            </a:r>
          </a:p>
          <a:p>
            <a:pPr marL="171450" marR="0" lvl="0" indent="-171450" algn="l" defTabSz="914400" rtl="0" eaLnBrk="1" fontAlgn="auto" latinLnBrk="0" hangingPunct="1">
              <a:lnSpc>
                <a:spcPct val="100000"/>
              </a:lnSpc>
              <a:spcBef>
                <a:spcPts val="0"/>
              </a:spcBef>
              <a:spcAft>
                <a:spcPts val="200"/>
              </a:spcAft>
              <a:buFont typeface="Arial" panose="020B0604020202020204" pitchFamily="34" charset="0"/>
              <a:buChar char="•"/>
              <a:tabLst/>
              <a:defRPr/>
            </a:pPr>
            <a:r>
              <a:rPr lang="en-US" sz="1000" b="1" dirty="0">
                <a:solidFill>
                  <a:srgbClr val="000000"/>
                </a:solidFill>
                <a:latin typeface="Arial"/>
                <a:cs typeface="Arial"/>
              </a:rPr>
              <a:t>Integrates renewables</a:t>
            </a:r>
            <a:r>
              <a:rPr lang="en-US" sz="1000" dirty="0">
                <a:solidFill>
                  <a:srgbClr val="000000"/>
                </a:solidFill>
                <a:latin typeface="Arial"/>
                <a:cs typeface="Arial"/>
              </a:rPr>
              <a:t>: </a:t>
            </a:r>
            <a:r>
              <a:rPr lang="en-US" sz="1000" b="0" dirty="0">
                <a:solidFill>
                  <a:srgbClr val="000000"/>
                </a:solidFill>
                <a:latin typeface="Arial"/>
                <a:cs typeface="Arial"/>
              </a:rPr>
              <a:t>Absorbs solar/wind swings</a:t>
            </a:r>
          </a:p>
        </p:txBody>
      </p:sp>
      <p:sp>
        <p:nvSpPr>
          <p:cNvPr id="2070" name="TextBox 2069">
            <a:extLst>
              <a:ext uri="{FF2B5EF4-FFF2-40B4-BE49-F238E27FC236}">
                <a16:creationId xmlns:a16="http://schemas.microsoft.com/office/drawing/2014/main" id="{416BB972-0860-63F4-CFE6-8E8D319470E6}"/>
              </a:ext>
            </a:extLst>
          </p:cNvPr>
          <p:cNvSpPr txBox="1"/>
          <p:nvPr/>
        </p:nvSpPr>
        <p:spPr bwMode="gray">
          <a:xfrm>
            <a:off x="8778924" y="5013050"/>
            <a:ext cx="2948275" cy="1097736"/>
          </a:xfrm>
          <a:prstGeom prst="rect">
            <a:avLst/>
          </a:prstGeom>
          <a:noFill/>
        </p:spPr>
        <p:txBody>
          <a:bodyPr wrap="square" lIns="137160" tIns="137160" rIns="0" bIns="137160" rtlCol="0" anchor="t">
            <a:spAutoFit/>
          </a:bodyPr>
          <a:lstStyle/>
          <a:p>
            <a:pPr marL="171450" marR="0" lvl="0" indent="-171450" algn="l" defTabSz="914400" rtl="0" eaLnBrk="1" fontAlgn="auto" latinLnBrk="0" hangingPunct="1">
              <a:lnSpc>
                <a:spcPct val="100000"/>
              </a:lnSpc>
              <a:spcBef>
                <a:spcPts val="0"/>
              </a:spcBef>
              <a:spcAft>
                <a:spcPts val="200"/>
              </a:spcAft>
              <a:buFont typeface="Arial" panose="020B0604020202020204" pitchFamily="34" charset="0"/>
              <a:buChar char="•"/>
              <a:tabLst/>
              <a:defRPr/>
            </a:pPr>
            <a:r>
              <a:rPr lang="en-US" sz="1000" b="1" dirty="0">
                <a:solidFill>
                  <a:srgbClr val="000000"/>
                </a:solidFill>
                <a:latin typeface="Arial"/>
                <a:cs typeface="Arial"/>
              </a:rPr>
              <a:t>Integration complexity</a:t>
            </a:r>
            <a:r>
              <a:rPr lang="en-US" sz="1000" dirty="0">
                <a:solidFill>
                  <a:srgbClr val="000000"/>
                </a:solidFill>
                <a:latin typeface="Arial"/>
                <a:cs typeface="Arial"/>
              </a:rPr>
              <a:t>: </a:t>
            </a:r>
            <a:r>
              <a:rPr lang="en-US" sz="1000" b="0" dirty="0">
                <a:solidFill>
                  <a:srgbClr val="000000"/>
                </a:solidFill>
                <a:latin typeface="Arial"/>
                <a:cs typeface="Arial"/>
              </a:rPr>
              <a:t>Many vendors &amp; systems</a:t>
            </a:r>
          </a:p>
          <a:p>
            <a:pPr marL="171450" marR="0" lvl="0" indent="-171450" algn="l" defTabSz="914400" rtl="0" eaLnBrk="1" fontAlgn="auto" latinLnBrk="0" hangingPunct="1">
              <a:lnSpc>
                <a:spcPct val="100000"/>
              </a:lnSpc>
              <a:spcBef>
                <a:spcPts val="0"/>
              </a:spcBef>
              <a:spcAft>
                <a:spcPts val="200"/>
              </a:spcAft>
              <a:buFont typeface="Arial" panose="020B0604020202020204" pitchFamily="34" charset="0"/>
              <a:buChar char="•"/>
              <a:tabLst/>
              <a:defRPr/>
            </a:pPr>
            <a:r>
              <a:rPr lang="en-US" sz="1000" b="1" dirty="0">
                <a:solidFill>
                  <a:srgbClr val="000000"/>
                </a:solidFill>
                <a:latin typeface="Arial"/>
                <a:cs typeface="Arial"/>
              </a:rPr>
              <a:t>Needs enrollment &amp; rules</a:t>
            </a:r>
            <a:r>
              <a:rPr lang="en-US" sz="1000" dirty="0">
                <a:solidFill>
                  <a:srgbClr val="000000"/>
                </a:solidFill>
                <a:latin typeface="Arial"/>
                <a:cs typeface="Arial"/>
              </a:rPr>
              <a:t>: </a:t>
            </a:r>
            <a:r>
              <a:rPr lang="en-US" sz="1000" b="0" dirty="0">
                <a:solidFill>
                  <a:srgbClr val="000000"/>
                </a:solidFill>
                <a:latin typeface="Arial"/>
                <a:cs typeface="Arial"/>
              </a:rPr>
              <a:t>Opt-in, standards, FERC 2222</a:t>
            </a:r>
          </a:p>
          <a:p>
            <a:pPr marL="171450" marR="0" lvl="0" indent="-171450" algn="l" defTabSz="914400" rtl="0" eaLnBrk="1" fontAlgn="auto" latinLnBrk="0" hangingPunct="1">
              <a:lnSpc>
                <a:spcPct val="100000"/>
              </a:lnSpc>
              <a:spcBef>
                <a:spcPts val="0"/>
              </a:spcBef>
              <a:spcAft>
                <a:spcPts val="200"/>
              </a:spcAft>
              <a:buFont typeface="Arial" panose="020B0604020202020204" pitchFamily="34" charset="0"/>
              <a:buChar char="•"/>
              <a:tabLst/>
              <a:defRPr/>
            </a:pPr>
            <a:r>
              <a:rPr lang="en-US" sz="1000" b="1" dirty="0">
                <a:solidFill>
                  <a:srgbClr val="000000"/>
                </a:solidFill>
                <a:latin typeface="Arial"/>
                <a:cs typeface="Arial"/>
              </a:rPr>
              <a:t>Cybersecurity</a:t>
            </a:r>
            <a:r>
              <a:rPr lang="en-US" sz="1000" dirty="0">
                <a:solidFill>
                  <a:srgbClr val="000000"/>
                </a:solidFill>
                <a:latin typeface="Arial"/>
                <a:cs typeface="Arial"/>
              </a:rPr>
              <a:t>: </a:t>
            </a:r>
            <a:r>
              <a:rPr lang="en-US" sz="1000" b="0" dirty="0">
                <a:solidFill>
                  <a:srgbClr val="000000"/>
                </a:solidFill>
                <a:latin typeface="Arial"/>
                <a:cs typeface="Arial"/>
              </a:rPr>
              <a:t>Millions of endpoints to secure</a:t>
            </a:r>
          </a:p>
        </p:txBody>
      </p:sp>
      <p:sp>
        <p:nvSpPr>
          <p:cNvPr id="4" name="TextBox 3">
            <a:extLst>
              <a:ext uri="{FF2B5EF4-FFF2-40B4-BE49-F238E27FC236}">
                <a16:creationId xmlns:a16="http://schemas.microsoft.com/office/drawing/2014/main" id="{944204FD-DA11-719A-4888-C26D3A3BC81F}"/>
              </a:ext>
            </a:extLst>
          </p:cNvPr>
          <p:cNvSpPr txBox="1"/>
          <p:nvPr/>
        </p:nvSpPr>
        <p:spPr bwMode="gray">
          <a:xfrm>
            <a:off x="445764" y="3107612"/>
            <a:ext cx="4817080" cy="461665"/>
          </a:xfrm>
          <a:prstGeom prst="rect">
            <a:avLst/>
          </a:prstGeom>
          <a:noFill/>
        </p:spPr>
        <p:txBody>
          <a:bodyPr wrap="square" lIns="137160" tIns="137160" rIns="274320" bIns="137160" rtlCol="0" anchor="t">
            <a:spAutoFit/>
          </a:bodyPr>
          <a:lstStyle/>
          <a:p>
            <a:pPr marL="91440">
              <a:buNone/>
              <a:defRPr/>
            </a:pPr>
            <a:r>
              <a:rPr lang="en-US" sz="1200" b="1">
                <a:solidFill>
                  <a:srgbClr val="000000"/>
                </a:solidFill>
                <a:latin typeface="Arial"/>
                <a:cs typeface="Arial"/>
              </a:rPr>
              <a:t>How does DERMS for grid systems work?</a:t>
            </a:r>
          </a:p>
        </p:txBody>
      </p:sp>
      <p:sp>
        <p:nvSpPr>
          <p:cNvPr id="38" name="TextBox 37">
            <a:extLst>
              <a:ext uri="{FF2B5EF4-FFF2-40B4-BE49-F238E27FC236}">
                <a16:creationId xmlns:a16="http://schemas.microsoft.com/office/drawing/2014/main" id="{BFD64027-0860-8137-B354-1636737C5A6B}"/>
              </a:ext>
            </a:extLst>
          </p:cNvPr>
          <p:cNvSpPr txBox="1"/>
          <p:nvPr/>
        </p:nvSpPr>
        <p:spPr bwMode="gray">
          <a:xfrm>
            <a:off x="8990272" y="3328230"/>
            <a:ext cx="943134" cy="242022"/>
          </a:xfrm>
          <a:prstGeom prst="rect">
            <a:avLst/>
          </a:prstGeom>
          <a:noFill/>
        </p:spPr>
        <p:txBody>
          <a:bodyPr wrap="none" lIns="36000" tIns="36000" rIns="36000" bIns="36000" rtlCol="0">
            <a:spAutoFit/>
          </a:bodyPr>
          <a:lstStyle/>
          <a:p>
            <a:pPr marL="0" indent="0">
              <a:buNone/>
            </a:pPr>
            <a:r>
              <a:rPr lang="en-US" sz="1200" b="1"/>
              <a:t>Advantages</a:t>
            </a:r>
            <a:endParaRPr lang="en-US" sz="1200"/>
          </a:p>
        </p:txBody>
      </p:sp>
      <p:sp>
        <p:nvSpPr>
          <p:cNvPr id="40" name="TextBox 39">
            <a:extLst>
              <a:ext uri="{FF2B5EF4-FFF2-40B4-BE49-F238E27FC236}">
                <a16:creationId xmlns:a16="http://schemas.microsoft.com/office/drawing/2014/main" id="{6B0CC9F4-C944-F092-6823-85CAEBC0EF33}"/>
              </a:ext>
            </a:extLst>
          </p:cNvPr>
          <p:cNvSpPr txBox="1"/>
          <p:nvPr/>
        </p:nvSpPr>
        <p:spPr bwMode="gray">
          <a:xfrm>
            <a:off x="8999091" y="4778825"/>
            <a:ext cx="1156333" cy="242022"/>
          </a:xfrm>
          <a:prstGeom prst="rect">
            <a:avLst/>
          </a:prstGeom>
          <a:noFill/>
        </p:spPr>
        <p:txBody>
          <a:bodyPr wrap="none" lIns="36000" tIns="36000" rIns="36000" bIns="36000" rtlCol="0">
            <a:spAutoFit/>
          </a:bodyPr>
          <a:lstStyle/>
          <a:p>
            <a:pPr marL="0" indent="0">
              <a:buNone/>
            </a:pPr>
            <a:r>
              <a:rPr lang="en-US" sz="1200" b="1"/>
              <a:t>Disadvantages</a:t>
            </a:r>
            <a:endParaRPr lang="en-US" sz="1200"/>
          </a:p>
        </p:txBody>
      </p:sp>
      <p:cxnSp>
        <p:nvCxnSpPr>
          <p:cNvPr id="55" name="Straight Connector 54">
            <a:extLst>
              <a:ext uri="{FF2B5EF4-FFF2-40B4-BE49-F238E27FC236}">
                <a16:creationId xmlns:a16="http://schemas.microsoft.com/office/drawing/2014/main" id="{EE0FDCFD-AF2A-5031-D033-A155B58D7A2E}"/>
              </a:ext>
            </a:extLst>
          </p:cNvPr>
          <p:cNvCxnSpPr>
            <a:cxnSpLocks/>
          </p:cNvCxnSpPr>
          <p:nvPr/>
        </p:nvCxnSpPr>
        <p:spPr bwMode="gray">
          <a:xfrm>
            <a:off x="8651944" y="5082683"/>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pic>
        <p:nvPicPr>
          <p:cNvPr id="2050" name="Graphic 2049" descr="Badge Follow with solid fill">
            <a:extLst>
              <a:ext uri="{FF2B5EF4-FFF2-40B4-BE49-F238E27FC236}">
                <a16:creationId xmlns:a16="http://schemas.microsoft.com/office/drawing/2014/main" id="{81F9CA7F-C067-61CC-2ED1-38D168B2F4EA}"/>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8648171" y="3278191"/>
            <a:ext cx="292608" cy="292608"/>
          </a:xfrm>
          <a:prstGeom prst="rect">
            <a:avLst/>
          </a:prstGeom>
        </p:spPr>
      </p:pic>
      <p:pic>
        <p:nvPicPr>
          <p:cNvPr id="2054" name="Graphic 2053" descr="Badge Unfollow with solid fill">
            <a:extLst>
              <a:ext uri="{FF2B5EF4-FFF2-40B4-BE49-F238E27FC236}">
                <a16:creationId xmlns:a16="http://schemas.microsoft.com/office/drawing/2014/main" id="{233CE25A-0657-0157-0231-A346D02E10D8}"/>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8651944" y="4728025"/>
            <a:ext cx="292608" cy="292608"/>
          </a:xfrm>
          <a:prstGeom prst="rect">
            <a:avLst/>
          </a:prstGeom>
        </p:spPr>
      </p:pic>
      <p:cxnSp>
        <p:nvCxnSpPr>
          <p:cNvPr id="2056" name="Straight Connector 2055">
            <a:extLst>
              <a:ext uri="{FF2B5EF4-FFF2-40B4-BE49-F238E27FC236}">
                <a16:creationId xmlns:a16="http://schemas.microsoft.com/office/drawing/2014/main" id="{73F3BFF7-E989-2FD2-4B35-CDB34C1E9A76}"/>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3" name="Rounded Rectangle 7">
            <a:extLst>
              <a:ext uri="{FF2B5EF4-FFF2-40B4-BE49-F238E27FC236}">
                <a16:creationId xmlns:a16="http://schemas.microsoft.com/office/drawing/2014/main" id="{46C8BEA8-48AB-92D9-D6A7-F33BE4434875}"/>
              </a:ext>
            </a:extLst>
          </p:cNvPr>
          <p:cNvSpPr/>
          <p:nvPr/>
        </p:nvSpPr>
        <p:spPr bwMode="gray">
          <a:xfrm>
            <a:off x="5578297" y="3158296"/>
            <a:ext cx="2942410" cy="3069901"/>
          </a:xfrm>
          <a:prstGeom prst="rect">
            <a:avLst/>
          </a:prstGeom>
          <a:solidFill>
            <a:schemeClr val="accent6">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36000" tIns="72000" rIns="72000" bIns="36000" numCol="1" spcCol="0" rtlCol="0" fromWordArt="0" anchor="t"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91440">
              <a:spcBef>
                <a:spcPts val="600"/>
              </a:spcBef>
              <a:spcAft>
                <a:spcPts val="400"/>
              </a:spcAft>
              <a:defRPr/>
            </a:pPr>
            <a:r>
              <a:rPr lang="en-US" sz="1200" b="1" dirty="0">
                <a:solidFill>
                  <a:srgbClr val="000000"/>
                </a:solidFill>
                <a:latin typeface="Arial"/>
                <a:cs typeface="Arial"/>
              </a:rPr>
              <a:t>Why is it critical for the energy transition?</a:t>
            </a:r>
          </a:p>
          <a:p>
            <a:pPr marL="277495" indent="-182245">
              <a:spcBef>
                <a:spcPts val="600"/>
              </a:spcBef>
              <a:spcAft>
                <a:spcPts val="300"/>
              </a:spcAft>
              <a:buFont typeface="Arial,Sans-Serif" panose="020B0604020202020204" pitchFamily="34" charset="0"/>
              <a:buChar char="•"/>
              <a:defRPr/>
            </a:pPr>
            <a:r>
              <a:rPr lang="en-US" sz="1000" b="1" dirty="0">
                <a:solidFill>
                  <a:srgbClr val="000000"/>
                </a:solidFill>
                <a:latin typeface="Arial"/>
                <a:cs typeface="Arial"/>
              </a:rPr>
              <a:t>Unlocks flexibility </a:t>
            </a:r>
            <a:r>
              <a:rPr lang="en-US" sz="1000" dirty="0">
                <a:solidFill>
                  <a:srgbClr val="000000"/>
                </a:solidFill>
                <a:latin typeface="Arial"/>
                <a:cs typeface="Arial"/>
              </a:rPr>
              <a:t>hidden in millions of behind-the-meter assets</a:t>
            </a:r>
            <a:r>
              <a:rPr lang="en-US" sz="1000" b="0" dirty="0">
                <a:solidFill>
                  <a:srgbClr val="000000"/>
                </a:solidFill>
                <a:latin typeface="Arial"/>
                <a:cs typeface="Arial"/>
              </a:rPr>
              <a:t>, turning </a:t>
            </a:r>
            <a:r>
              <a:rPr lang="en-US" sz="1000" b="1" dirty="0">
                <a:solidFill>
                  <a:srgbClr val="000000"/>
                </a:solidFill>
                <a:latin typeface="Arial"/>
                <a:cs typeface="Arial"/>
              </a:rPr>
              <a:t>passive load </a:t>
            </a:r>
            <a:r>
              <a:rPr lang="en-US" sz="1000" b="0" dirty="0">
                <a:solidFill>
                  <a:srgbClr val="000000"/>
                </a:solidFill>
                <a:latin typeface="Arial"/>
                <a:cs typeface="Arial"/>
              </a:rPr>
              <a:t>into a </a:t>
            </a:r>
            <a:r>
              <a:rPr lang="en-US" sz="1000" b="1" dirty="0">
                <a:solidFill>
                  <a:srgbClr val="000000"/>
                </a:solidFill>
                <a:latin typeface="Arial"/>
                <a:cs typeface="Arial"/>
              </a:rPr>
              <a:t>controllable, grid-supporting resource</a:t>
            </a:r>
          </a:p>
          <a:p>
            <a:pPr marL="277495" indent="-182245">
              <a:spcBef>
                <a:spcPts val="600"/>
              </a:spcBef>
              <a:spcAft>
                <a:spcPts val="300"/>
              </a:spcAft>
              <a:buFont typeface="Arial,Sans-Serif" panose="020B0604020202020204" pitchFamily="34" charset="0"/>
              <a:buChar char="•"/>
              <a:defRPr/>
            </a:pPr>
            <a:r>
              <a:rPr lang="en-US" sz="1000" dirty="0">
                <a:solidFill>
                  <a:srgbClr val="000000"/>
                </a:solidFill>
                <a:latin typeface="Arial"/>
                <a:cs typeface="Arial"/>
              </a:rPr>
              <a:t>Lets </a:t>
            </a:r>
            <a:r>
              <a:rPr lang="en-US" sz="1000" b="0" dirty="0">
                <a:solidFill>
                  <a:srgbClr val="000000"/>
                </a:solidFill>
                <a:latin typeface="Arial"/>
                <a:cs typeface="Arial"/>
              </a:rPr>
              <a:t>the distribution grid </a:t>
            </a:r>
            <a:r>
              <a:rPr lang="en-US" sz="1000" b="1" dirty="0">
                <a:solidFill>
                  <a:srgbClr val="000000"/>
                </a:solidFill>
                <a:latin typeface="Arial"/>
                <a:cs typeface="Arial"/>
              </a:rPr>
              <a:t>absorb far more rooftop solar and EVs without costly wire upgrades</a:t>
            </a:r>
            <a:r>
              <a:rPr lang="en-US" sz="1000" b="0" dirty="0">
                <a:solidFill>
                  <a:srgbClr val="000000"/>
                </a:solidFill>
                <a:latin typeface="Arial"/>
                <a:cs typeface="Arial"/>
              </a:rPr>
              <a:t>, by actively managing local flows</a:t>
            </a:r>
          </a:p>
          <a:p>
            <a:pPr marL="277495" indent="-182245">
              <a:spcBef>
                <a:spcPts val="600"/>
              </a:spcBef>
              <a:spcAft>
                <a:spcPts val="300"/>
              </a:spcAft>
              <a:buFont typeface="Arial,Sans-Serif" panose="020B0604020202020204" pitchFamily="34" charset="0"/>
              <a:buChar char="•"/>
              <a:defRPr/>
            </a:pPr>
            <a:r>
              <a:rPr lang="en-US" sz="1000" b="0" dirty="0">
                <a:solidFill>
                  <a:srgbClr val="000000"/>
                </a:solidFill>
                <a:latin typeface="Arial"/>
                <a:cs typeface="Arial"/>
              </a:rPr>
              <a:t>By </a:t>
            </a:r>
            <a:r>
              <a:rPr lang="en-US" sz="1000" b="1" dirty="0">
                <a:solidFill>
                  <a:srgbClr val="000000"/>
                </a:solidFill>
                <a:latin typeface="Arial"/>
                <a:cs typeface="Arial"/>
              </a:rPr>
              <a:t>aggregating DERs into virtual power plants</a:t>
            </a:r>
            <a:r>
              <a:rPr lang="en-US" sz="1000" b="0" dirty="0">
                <a:solidFill>
                  <a:srgbClr val="000000"/>
                </a:solidFill>
                <a:latin typeface="Arial"/>
                <a:cs typeface="Arial"/>
              </a:rPr>
              <a:t>, it provides </a:t>
            </a:r>
            <a:r>
              <a:rPr lang="en-US" sz="1000" b="1" dirty="0">
                <a:solidFill>
                  <a:srgbClr val="000000"/>
                </a:solidFill>
                <a:latin typeface="Arial"/>
                <a:cs typeface="Arial"/>
              </a:rPr>
              <a:t>capacity and ancillary services</a:t>
            </a:r>
            <a:r>
              <a:rPr lang="en-US" sz="1000" b="0" dirty="0">
                <a:solidFill>
                  <a:srgbClr val="000000"/>
                </a:solidFill>
                <a:latin typeface="Arial"/>
                <a:cs typeface="Arial"/>
              </a:rPr>
              <a:t> otherwise met by fossil peakers</a:t>
            </a:r>
          </a:p>
          <a:p>
            <a:pPr marL="277495" indent="-182245">
              <a:spcBef>
                <a:spcPts val="600"/>
              </a:spcBef>
              <a:spcAft>
                <a:spcPts val="300"/>
              </a:spcAft>
              <a:buFont typeface="Arial,Sans-Serif" panose="020B0604020202020204" pitchFamily="34" charset="0"/>
              <a:buChar char="•"/>
              <a:defRPr/>
            </a:pPr>
            <a:r>
              <a:rPr lang="en-US" sz="1000" dirty="0">
                <a:solidFill>
                  <a:srgbClr val="000000"/>
                </a:solidFill>
                <a:latin typeface="Arial"/>
                <a:cs typeface="Arial"/>
              </a:rPr>
              <a:t>Shifts </a:t>
            </a:r>
            <a:r>
              <a:rPr lang="en-US" sz="1000" b="0" dirty="0">
                <a:solidFill>
                  <a:srgbClr val="000000"/>
                </a:solidFill>
                <a:latin typeface="Arial"/>
                <a:cs typeface="Arial"/>
              </a:rPr>
              <a:t>the grid from centralized, supply-following dispatch to a </a:t>
            </a:r>
            <a:r>
              <a:rPr lang="en-US" sz="1000" b="1" dirty="0">
                <a:solidFill>
                  <a:srgbClr val="000000"/>
                </a:solidFill>
                <a:latin typeface="Arial"/>
                <a:cs typeface="Arial"/>
              </a:rPr>
              <a:t>distributed, demand-flexible system</a:t>
            </a:r>
            <a:endParaRPr lang="en-US" sz="1000" b="0" dirty="0">
              <a:solidFill>
                <a:srgbClr val="000000"/>
              </a:solidFill>
              <a:latin typeface="Arial"/>
              <a:cs typeface="Arial"/>
            </a:endParaRPr>
          </a:p>
        </p:txBody>
      </p:sp>
      <p:cxnSp>
        <p:nvCxnSpPr>
          <p:cNvPr id="10" name="Straight Connector 9">
            <a:extLst>
              <a:ext uri="{FF2B5EF4-FFF2-40B4-BE49-F238E27FC236}">
                <a16:creationId xmlns:a16="http://schemas.microsoft.com/office/drawing/2014/main" id="{C6704C6E-1298-F21A-C2E1-63A96EBBD08E}"/>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42CFA570-3408-29BC-5719-7D5D41C7E36F}"/>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B1BE74B4-DDC9-EEED-2D85-5CF38268D7FF}"/>
              </a:ext>
            </a:extLst>
          </p:cNvPr>
          <p:cNvCxnSpPr>
            <a:cxnSpLocks/>
          </p:cNvCxnSpPr>
          <p:nvPr/>
        </p:nvCxnSpPr>
        <p:spPr bwMode="gray">
          <a:xfrm>
            <a:off x="5606377" y="3629301"/>
            <a:ext cx="2699683" cy="0"/>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C9967C0D-9839-AE6E-DEA0-277AD5D3B13F}"/>
              </a:ext>
            </a:extLst>
          </p:cNvPr>
          <p:cNvCxnSpPr>
            <a:cxnSpLocks/>
          </p:cNvCxnSpPr>
          <p:nvPr/>
        </p:nvCxnSpPr>
        <p:spPr bwMode="gray">
          <a:xfrm>
            <a:off x="534116" y="3546486"/>
            <a:ext cx="4636413" cy="1497"/>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11" name="Footer Placeholder 5">
            <a:extLst>
              <a:ext uri="{FF2B5EF4-FFF2-40B4-BE49-F238E27FC236}">
                <a16:creationId xmlns:a16="http://schemas.microsoft.com/office/drawing/2014/main" id="{B1A3E70A-6BC5-99F6-4374-056C06AF533A}"/>
              </a:ext>
            </a:extLst>
          </p:cNvPr>
          <p:cNvSpPr>
            <a:spLocks noGrp="1"/>
          </p:cNvSpPr>
          <p:nvPr/>
        </p:nvSpPr>
        <p:spPr>
          <a:xfrm>
            <a:off x="334962" y="6310313"/>
            <a:ext cx="9147241" cy="216706"/>
          </a:xfrm>
          <a:prstGeom prst="rect">
            <a:avLst/>
          </a:prstGeom>
        </p:spPr>
        <p:txBody>
          <a:bodyPr vert="horz" lIns="0" tIns="0" rIns="0" bIns="0" rtlCol="0" anchor="t"/>
          <a:lstStyle>
            <a:defPPr>
              <a:defRPr lang="en-US"/>
            </a:defPPr>
            <a:lvl1pPr marL="0" algn="l" defTabSz="914400" rtl="0" eaLnBrk="1" latinLnBrk="0" hangingPunct="1">
              <a:defRPr sz="8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solidFill>
                  <a:srgbClr val="000000"/>
                </a:solidFill>
              </a:rPr>
              <a:t>Source: </a:t>
            </a:r>
            <a:r>
              <a:rPr lang="en-US" dirty="0">
                <a:solidFill>
                  <a:srgbClr val="45647B"/>
                </a:solidFill>
                <a:ea typeface="+mn-lt"/>
                <a:cs typeface="+mn-lt"/>
                <a:hlinkClick r:id="rId16">
                  <a:extLst>
                    <a:ext uri="{A12FA001-AC4F-418D-AE19-62706E023703}">
                      <ahyp:hlinkClr xmlns:ahyp="http://schemas.microsoft.com/office/drawing/2018/hyperlinkcolor" val="tx"/>
                    </a:ext>
                  </a:extLst>
                </a:hlinkClick>
              </a:rPr>
              <a:t>VPP Liftoff Report </a:t>
            </a:r>
            <a:r>
              <a:rPr lang="en-US" dirty="0">
                <a:solidFill>
                  <a:schemeClr val="tx1"/>
                </a:solidFill>
                <a:ea typeface="+mn-lt"/>
                <a:cs typeface="+mn-lt"/>
              </a:rPr>
              <a:t>(DOE)</a:t>
            </a:r>
            <a:r>
              <a:rPr lang="en-US" dirty="0">
                <a:solidFill>
                  <a:srgbClr val="000000"/>
                </a:solidFill>
              </a:rPr>
              <a:t>; </a:t>
            </a:r>
            <a:r>
              <a:rPr lang="en-US" dirty="0">
                <a:solidFill>
                  <a:srgbClr val="000000"/>
                </a:solidFill>
                <a:hlinkClick r:id="rId17"/>
              </a:rPr>
              <a:t>Order No. 2222 Explainer: DERs in Electricity Markets</a:t>
            </a:r>
            <a:r>
              <a:rPr lang="en-US" dirty="0">
                <a:solidFill>
                  <a:srgbClr val="000000"/>
                </a:solidFill>
              </a:rPr>
              <a:t> (FERC, 2020); </a:t>
            </a:r>
            <a:r>
              <a:rPr lang="en-US" dirty="0">
                <a:solidFill>
                  <a:srgbClr val="000000"/>
                </a:solidFill>
                <a:hlinkClick r:id="rId18"/>
              </a:rPr>
              <a:t>GridOS DERMS: Distributed Energy Resource Management System</a:t>
            </a:r>
            <a:r>
              <a:rPr lang="en-US" dirty="0">
                <a:solidFill>
                  <a:srgbClr val="000000"/>
                </a:solidFill>
              </a:rPr>
              <a:t> (GE </a:t>
            </a:r>
            <a:r>
              <a:rPr lang="en-US" dirty="0" err="1">
                <a:solidFill>
                  <a:srgbClr val="000000"/>
                </a:solidFill>
              </a:rPr>
              <a:t>Vernova</a:t>
            </a:r>
            <a:r>
              <a:rPr lang="en-US" dirty="0">
                <a:solidFill>
                  <a:srgbClr val="000000"/>
                </a:solidFill>
              </a:rPr>
              <a:t>, 2025).</a:t>
            </a:r>
          </a:p>
          <a:p>
            <a:r>
              <a:rPr lang="en-US" dirty="0">
                <a:solidFill>
                  <a:srgbClr val="000000"/>
                </a:solidFill>
              </a:rPr>
              <a:t>Credit: Sevgi Helin </a:t>
            </a:r>
            <a:r>
              <a:rPr lang="en-US" dirty="0" err="1">
                <a:solidFill>
                  <a:srgbClr val="000000"/>
                </a:solidFill>
              </a:rPr>
              <a:t>Tilkicioglu</a:t>
            </a:r>
            <a:r>
              <a:rPr lang="en-US" dirty="0">
                <a:solidFill>
                  <a:srgbClr val="000000"/>
                </a:solidFill>
              </a:rPr>
              <a:t>, Hasan Alawadhi, Pia Doris Morrow, Vincent Sandow-</a:t>
            </a:r>
            <a:r>
              <a:rPr lang="en-US" dirty="0" err="1">
                <a:solidFill>
                  <a:srgbClr val="000000"/>
                </a:solidFill>
              </a:rPr>
              <a:t>Straesser</a:t>
            </a:r>
            <a:r>
              <a:rPr lang="en-US" dirty="0">
                <a:solidFill>
                  <a:srgbClr val="000000"/>
                </a:solidFill>
              </a:rPr>
              <a:t>, and </a:t>
            </a:r>
            <a:r>
              <a:rPr lang="en-US" dirty="0">
                <a:solidFill>
                  <a:srgbClr val="000000"/>
                </a:solidFill>
                <a:hlinkClick r:id="rId19"/>
              </a:rPr>
              <a:t>Gernot Wagner</a:t>
            </a:r>
            <a:r>
              <a:rPr lang="en-US" dirty="0">
                <a:solidFill>
                  <a:srgbClr val="000000"/>
                </a:solidFill>
              </a:rPr>
              <a:t>. </a:t>
            </a:r>
            <a:r>
              <a:rPr lang="en-US" dirty="0">
                <a:hlinkClick r:id="rId20"/>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p>
        </p:txBody>
      </p:sp>
      <p:sp>
        <p:nvSpPr>
          <p:cNvPr id="6" name="Oval 5">
            <a:extLst>
              <a:ext uri="{FF2B5EF4-FFF2-40B4-BE49-F238E27FC236}">
                <a16:creationId xmlns:a16="http://schemas.microsoft.com/office/drawing/2014/main" id="{D0384C71-B1EC-D33A-15AD-88A7C0C90AA9}"/>
              </a:ext>
            </a:extLst>
          </p:cNvPr>
          <p:cNvSpPr/>
          <p:nvPr/>
        </p:nvSpPr>
        <p:spPr bwMode="gray">
          <a:xfrm>
            <a:off x="536221" y="5465885"/>
            <a:ext cx="228600" cy="228600"/>
          </a:xfrm>
          <a:prstGeom prst="ellipse">
            <a:avLst/>
          </a:prstGeom>
          <a:solidFill>
            <a:srgbClr val="34A398"/>
          </a:solidFill>
          <a:ln w="9525"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clip" horzOverflow="clip" vert="horz" wrap="none" lIns="36000" tIns="36000" rIns="36000" bIns="36000" numCol="1" spcCol="0" rtlCol="0" fromWordArt="0" anchor="ctr" anchorCtr="0" forceAA="0" compatLnSpc="1">
            <a:prstTxWarp prst="textNoShape">
              <a:avLst/>
            </a:prstTxWarp>
            <a:noAutofit/>
          </a:bodyPr>
          <a:lstStyle/>
          <a:p>
            <a:pPr marL="0" indent="0" algn="ctr">
              <a:buNone/>
            </a:pPr>
            <a:r>
              <a:rPr lang="en-US" sz="1000" b="1">
                <a:solidFill>
                  <a:srgbClr val="FFFFFF"/>
                </a:solidFill>
                <a:latin typeface="Arial"/>
                <a:cs typeface="Arial"/>
              </a:rPr>
              <a:t>5</a:t>
            </a:r>
            <a:endParaRPr lang="en-US" sz="1000" b="1" err="1">
              <a:solidFill>
                <a:srgbClr val="FFFFFF"/>
              </a:solidFill>
              <a:latin typeface="Arial"/>
              <a:cs typeface="Arial"/>
            </a:endParaRPr>
          </a:p>
        </p:txBody>
      </p:sp>
      <p:sp>
        <p:nvSpPr>
          <p:cNvPr id="15" name="TextBox 14">
            <a:extLst>
              <a:ext uri="{FF2B5EF4-FFF2-40B4-BE49-F238E27FC236}">
                <a16:creationId xmlns:a16="http://schemas.microsoft.com/office/drawing/2014/main" id="{1BFF3B3D-4D8E-783F-2C76-72610DC00B05}"/>
              </a:ext>
            </a:extLst>
          </p:cNvPr>
          <p:cNvSpPr txBox="1"/>
          <p:nvPr/>
        </p:nvSpPr>
        <p:spPr bwMode="gray">
          <a:xfrm>
            <a:off x="774700" y="5358232"/>
            <a:ext cx="4673600" cy="406400"/>
          </a:xfrm>
          <a:prstGeom prst="rect">
            <a:avLst/>
          </a:prstGeom>
          <a:noFill/>
        </p:spPr>
        <p:txBody>
          <a:bodyPr vertOverflow="overflow" vert="horz" wrap="square" lIns="137160" tIns="137160" rIns="274320" bIns="137160" rtlCol="0" anchor="t" anchorCtr="0">
            <a:noAutofit/>
          </a:bodyPr>
          <a:lstStyle/>
          <a:p>
            <a:pPr marL="0" indent="0">
              <a:buNone/>
            </a:pPr>
            <a:r>
              <a:rPr lang="en-US" sz="900" b="0">
                <a:solidFill>
                  <a:srgbClr val="000000"/>
                </a:solidFill>
                <a:latin typeface="Arial"/>
                <a:cs typeface="Arial"/>
              </a:rPr>
              <a:t>Setpoints go back to the assets: </a:t>
            </a:r>
            <a:r>
              <a:rPr lang="en-US" sz="900" b="1">
                <a:solidFill>
                  <a:srgbClr val="000000"/>
                </a:solidFill>
                <a:latin typeface="Arial"/>
                <a:cs typeface="Arial"/>
              </a:rPr>
              <a:t>charge, discharge, curtail or shift load</a:t>
            </a:r>
          </a:p>
        </p:txBody>
      </p:sp>
      <p:sp>
        <p:nvSpPr>
          <p:cNvPr id="5" name="TextBox 4">
            <a:extLst>
              <a:ext uri="{FF2B5EF4-FFF2-40B4-BE49-F238E27FC236}">
                <a16:creationId xmlns:a16="http://schemas.microsoft.com/office/drawing/2014/main" id="{A3D732DB-3EE8-AD07-6CB6-C7417C2EE70C}"/>
              </a:ext>
            </a:extLst>
          </p:cNvPr>
          <p:cNvSpPr txBox="1"/>
          <p:nvPr/>
        </p:nvSpPr>
        <p:spPr bwMode="gray">
          <a:xfrm>
            <a:off x="774700" y="5808056"/>
            <a:ext cx="4673600" cy="406400"/>
          </a:xfrm>
          <a:prstGeom prst="rect">
            <a:avLst/>
          </a:prstGeom>
          <a:noFill/>
        </p:spPr>
        <p:txBody>
          <a:bodyPr vertOverflow="overflow" vert="horz" wrap="square" lIns="136800" tIns="136800" rIns="0" bIns="0" rtlCol="0" anchor="t" anchorCtr="0">
            <a:noAutofit/>
          </a:bodyPr>
          <a:lstStyle/>
          <a:p>
            <a:pPr marL="0" indent="0" algn="l">
              <a:spcBef>
                <a:spcPts val="600"/>
              </a:spcBef>
              <a:spcAft>
                <a:spcPts val="600"/>
              </a:spcAft>
              <a:buNone/>
            </a:pPr>
            <a:r>
              <a:rPr lang="en-US" sz="900" b="0">
                <a:solidFill>
                  <a:srgbClr val="000000"/>
                </a:solidFill>
                <a:latin typeface="Arial"/>
                <a:cs typeface="Arial"/>
              </a:rPr>
              <a:t>Delivered response is </a:t>
            </a:r>
            <a:r>
              <a:rPr lang="en-US" sz="900" b="1">
                <a:solidFill>
                  <a:srgbClr val="000000"/>
                </a:solidFill>
                <a:latin typeface="Arial"/>
                <a:cs typeface="Arial"/>
              </a:rPr>
              <a:t>verified and participants are paid</a:t>
            </a:r>
            <a:r>
              <a:rPr lang="en-US" sz="900" b="0">
                <a:solidFill>
                  <a:srgbClr val="000000"/>
                </a:solidFill>
                <a:latin typeface="Arial"/>
                <a:cs typeface="Arial"/>
              </a:rPr>
              <a:t>, then the loop repeats</a:t>
            </a:r>
            <a:endParaRPr lang="de-DE" sz="900">
              <a:solidFill>
                <a:srgbClr val="000000"/>
              </a:solidFill>
              <a:latin typeface="Arial"/>
              <a:cs typeface="Arial"/>
            </a:endParaRPr>
          </a:p>
        </p:txBody>
      </p:sp>
      <p:sp>
        <p:nvSpPr>
          <p:cNvPr id="7" name="Oval 6">
            <a:extLst>
              <a:ext uri="{FF2B5EF4-FFF2-40B4-BE49-F238E27FC236}">
                <a16:creationId xmlns:a16="http://schemas.microsoft.com/office/drawing/2014/main" id="{73BF5854-CD50-F395-D0A8-B03488F15D76}"/>
              </a:ext>
            </a:extLst>
          </p:cNvPr>
          <p:cNvSpPr/>
          <p:nvPr/>
        </p:nvSpPr>
        <p:spPr bwMode="gray">
          <a:xfrm>
            <a:off x="536221" y="5907846"/>
            <a:ext cx="228600" cy="228600"/>
          </a:xfrm>
          <a:prstGeom prst="ellipse">
            <a:avLst/>
          </a:prstGeom>
          <a:solidFill>
            <a:srgbClr val="34A398"/>
          </a:solidFill>
          <a:ln w="9525"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clip" horzOverflow="clip" vert="horz" wrap="none" lIns="0" tIns="0" rIns="0" bIns="0" numCol="1" spcCol="0" rtlCol="0" fromWordArt="0" anchor="ctr" anchorCtr="0" forceAA="0" compatLnSpc="1">
            <a:prstTxWarp prst="textNoShape">
              <a:avLst/>
            </a:prstTxWarp>
            <a:noAutofit/>
          </a:bodyPr>
          <a:lstStyle/>
          <a:p>
            <a:pPr marL="0" indent="0" algn="ctr">
              <a:buNone/>
            </a:pPr>
            <a:r>
              <a:rPr lang="de-DE" sz="900" b="1">
                <a:solidFill>
                  <a:srgbClr val="FFFFFF"/>
                </a:solidFill>
                <a:latin typeface="Arial"/>
                <a:cs typeface="Arial"/>
              </a:rPr>
              <a:t>6</a:t>
            </a:r>
            <a:endParaRPr lang="de-DE" sz="900" b="1" err="1">
              <a:solidFill>
                <a:srgbClr val="FFFFFF"/>
              </a:solidFill>
              <a:latin typeface="Arial"/>
              <a:cs typeface="Arial"/>
            </a:endParaRPr>
          </a:p>
        </p:txBody>
      </p:sp>
      <p:cxnSp>
        <p:nvCxnSpPr>
          <p:cNvPr id="24" name="Straight Arrow Connector 23">
            <a:extLst>
              <a:ext uri="{FF2B5EF4-FFF2-40B4-BE49-F238E27FC236}">
                <a16:creationId xmlns:a16="http://schemas.microsoft.com/office/drawing/2014/main" id="{99C5B1F1-1EFE-15FD-E899-EB0DB4254466}"/>
              </a:ext>
            </a:extLst>
          </p:cNvPr>
          <p:cNvCxnSpPr>
            <a:cxnSpLocks/>
          </p:cNvCxnSpPr>
          <p:nvPr/>
        </p:nvCxnSpPr>
        <p:spPr>
          <a:xfrm>
            <a:off x="2029238" y="2066370"/>
            <a:ext cx="430920" cy="360"/>
          </a:xfrm>
          <a:prstGeom prst="straightConnector1">
            <a:avLst/>
          </a:prstGeom>
          <a:ln w="9525">
            <a:solidFill>
              <a:srgbClr val="000000"/>
            </a:solidFill>
            <a:tailEnd type="triangle" w="med" len="med"/>
          </a:ln>
        </p:spPr>
      </p:cxnSp>
      <p:cxnSp>
        <p:nvCxnSpPr>
          <p:cNvPr id="50" name="Straight Arrow Connector 39">
            <a:extLst>
              <a:ext uri="{FF2B5EF4-FFF2-40B4-BE49-F238E27FC236}">
                <a16:creationId xmlns:a16="http://schemas.microsoft.com/office/drawing/2014/main" id="{1E041686-8543-ECC5-92C8-BE90670C2C9B}"/>
              </a:ext>
            </a:extLst>
          </p:cNvPr>
          <p:cNvCxnSpPr>
            <a:cxnSpLocks/>
          </p:cNvCxnSpPr>
          <p:nvPr/>
        </p:nvCxnSpPr>
        <p:spPr>
          <a:xfrm>
            <a:off x="3977463" y="2066370"/>
            <a:ext cx="430920" cy="360"/>
          </a:xfrm>
          <a:prstGeom prst="straightConnector1">
            <a:avLst/>
          </a:prstGeom>
          <a:ln w="9525">
            <a:solidFill>
              <a:srgbClr val="000000"/>
            </a:solidFill>
            <a:tailEnd type="triangle" w="med" len="med"/>
          </a:ln>
        </p:spPr>
      </p:cxnSp>
      <p:cxnSp>
        <p:nvCxnSpPr>
          <p:cNvPr id="51" name="Straight Arrow Connector 44">
            <a:extLst>
              <a:ext uri="{FF2B5EF4-FFF2-40B4-BE49-F238E27FC236}">
                <a16:creationId xmlns:a16="http://schemas.microsoft.com/office/drawing/2014/main" id="{FC5417DC-A7DF-A0E5-FE95-0B0BF71E4812}"/>
              </a:ext>
            </a:extLst>
          </p:cNvPr>
          <p:cNvCxnSpPr>
            <a:cxnSpLocks/>
          </p:cNvCxnSpPr>
          <p:nvPr/>
        </p:nvCxnSpPr>
        <p:spPr>
          <a:xfrm>
            <a:off x="5886898" y="2066370"/>
            <a:ext cx="430920" cy="360"/>
          </a:xfrm>
          <a:prstGeom prst="straightConnector1">
            <a:avLst/>
          </a:prstGeom>
          <a:ln w="9525">
            <a:solidFill>
              <a:srgbClr val="000000"/>
            </a:solidFill>
            <a:tailEnd type="triangle" w="med" len="med"/>
          </a:ln>
        </p:spPr>
      </p:cxnSp>
      <p:cxnSp>
        <p:nvCxnSpPr>
          <p:cNvPr id="52" name="Straight Arrow Connector 54">
            <a:extLst>
              <a:ext uri="{FF2B5EF4-FFF2-40B4-BE49-F238E27FC236}">
                <a16:creationId xmlns:a16="http://schemas.microsoft.com/office/drawing/2014/main" id="{F05D4CB9-6651-4490-CA5D-C33312489F55}"/>
              </a:ext>
            </a:extLst>
          </p:cNvPr>
          <p:cNvCxnSpPr>
            <a:cxnSpLocks/>
          </p:cNvCxnSpPr>
          <p:nvPr/>
        </p:nvCxnSpPr>
        <p:spPr>
          <a:xfrm>
            <a:off x="7754008" y="2066370"/>
            <a:ext cx="430920" cy="360"/>
          </a:xfrm>
          <a:prstGeom prst="straightConnector1">
            <a:avLst/>
          </a:prstGeom>
          <a:ln w="9525">
            <a:solidFill>
              <a:srgbClr val="000000"/>
            </a:solidFill>
            <a:tailEnd type="triangle" w="med" len="med"/>
          </a:ln>
        </p:spPr>
      </p:cxnSp>
      <p:cxnSp>
        <p:nvCxnSpPr>
          <p:cNvPr id="53" name="Straight Arrow Connector 55">
            <a:extLst>
              <a:ext uri="{FF2B5EF4-FFF2-40B4-BE49-F238E27FC236}">
                <a16:creationId xmlns:a16="http://schemas.microsoft.com/office/drawing/2014/main" id="{6CF3DF46-6275-C11D-1C32-0EB1C61E2410}"/>
              </a:ext>
            </a:extLst>
          </p:cNvPr>
          <p:cNvCxnSpPr>
            <a:cxnSpLocks/>
          </p:cNvCxnSpPr>
          <p:nvPr/>
        </p:nvCxnSpPr>
        <p:spPr>
          <a:xfrm>
            <a:off x="9506192" y="2066370"/>
            <a:ext cx="430920" cy="360"/>
          </a:xfrm>
          <a:prstGeom prst="straightConnector1">
            <a:avLst/>
          </a:prstGeom>
          <a:ln w="9525">
            <a:solidFill>
              <a:srgbClr val="000000"/>
            </a:solidFill>
            <a:tailEnd type="triangle" w="med" len="med"/>
          </a:ln>
        </p:spPr>
      </p:cxnSp>
      <p:pic>
        <p:nvPicPr>
          <p:cNvPr id="8962" name="Graphic 2071" descr="Distributed energy resources">
            <a:extLst>
              <a:ext uri="{FF2B5EF4-FFF2-40B4-BE49-F238E27FC236}">
                <a16:creationId xmlns:a16="http://schemas.microsoft.com/office/drawing/2014/main" id="{8A6516E8-2190-D23D-F764-20E022580466}"/>
              </a:ext>
            </a:extLst>
          </p:cNvPr>
          <p:cNvPicPr/>
          <p:nvPr/>
        </p:nvPicPr>
        <p:blipFill>
          <a:blip>
            <a:extLst>
              <a:ext uri="{96DAC541-7B7A-43D3-8B79-37D633B846F1}">
                <asvg:svgBlip xmlns:asvg="http://schemas.microsoft.com/office/drawing/2016/SVG/main" r:embed="rId21"/>
              </a:ext>
            </a:extLst>
          </a:blip>
          <a:stretch/>
        </p:blipFill>
        <p:spPr>
          <a:xfrm>
            <a:off x="918264" y="1730375"/>
            <a:ext cx="704642" cy="607512"/>
          </a:xfrm>
          <a:prstGeom prst="rect">
            <a:avLst/>
          </a:prstGeom>
          <a:noFill/>
          <a:ln w="0">
            <a:noFill/>
          </a:ln>
        </p:spPr>
      </p:pic>
      <p:pic>
        <p:nvPicPr>
          <p:cNvPr id="8963" name="Graphic 2072" descr="Metering and telemetry">
            <a:extLst>
              <a:ext uri="{FF2B5EF4-FFF2-40B4-BE49-F238E27FC236}">
                <a16:creationId xmlns:a16="http://schemas.microsoft.com/office/drawing/2014/main" id="{46A89D50-4202-05BD-B655-EA8C14C93377}"/>
              </a:ext>
            </a:extLst>
          </p:cNvPr>
          <p:cNvPicPr/>
          <p:nvPr/>
        </p:nvPicPr>
        <p:blipFill>
          <a:blip>
            <a:extLst>
              <a:ext uri="{96DAC541-7B7A-43D3-8B79-37D633B846F1}">
                <asvg:svgBlip xmlns:asvg="http://schemas.microsoft.com/office/drawing/2016/SVG/main" r:embed="rId22"/>
              </a:ext>
            </a:extLst>
          </a:blip>
          <a:stretch/>
        </p:blipFill>
        <p:spPr>
          <a:xfrm>
            <a:off x="2866490" y="1716088"/>
            <a:ext cx="704641" cy="636496"/>
          </a:xfrm>
          <a:prstGeom prst="rect">
            <a:avLst/>
          </a:prstGeom>
          <a:noFill/>
          <a:ln w="0">
            <a:noFill/>
          </a:ln>
        </p:spPr>
      </p:pic>
      <p:pic>
        <p:nvPicPr>
          <p:cNvPr id="8964" name="Graphic 2074" descr="DERMS platform">
            <a:extLst>
              <a:ext uri="{FF2B5EF4-FFF2-40B4-BE49-F238E27FC236}">
                <a16:creationId xmlns:a16="http://schemas.microsoft.com/office/drawing/2014/main" id="{CDC03830-A9FF-A2B1-30CF-AFDC33BFD646}"/>
              </a:ext>
            </a:extLst>
          </p:cNvPr>
          <p:cNvPicPr/>
          <p:nvPr/>
        </p:nvPicPr>
        <p:blipFill>
          <a:blip>
            <a:extLst>
              <a:ext uri="{96DAC541-7B7A-43D3-8B79-37D633B846F1}">
                <asvg:svgBlip xmlns:asvg="http://schemas.microsoft.com/office/drawing/2016/SVG/main" r:embed="rId23"/>
              </a:ext>
            </a:extLst>
          </a:blip>
          <a:stretch/>
        </p:blipFill>
        <p:spPr>
          <a:xfrm>
            <a:off x="6724150" y="1703388"/>
            <a:ext cx="623526" cy="660812"/>
          </a:xfrm>
          <a:prstGeom prst="rect">
            <a:avLst/>
          </a:prstGeom>
          <a:noFill/>
          <a:ln w="0">
            <a:noFill/>
          </a:ln>
        </p:spPr>
      </p:pic>
      <p:pic>
        <p:nvPicPr>
          <p:cNvPr id="8967" name="Graphic 2076" descr="Forecasting">
            <a:extLst>
              <a:ext uri="{FF2B5EF4-FFF2-40B4-BE49-F238E27FC236}">
                <a16:creationId xmlns:a16="http://schemas.microsoft.com/office/drawing/2014/main" id="{9CA3C8B7-1C72-8B00-2607-D8B1F62AD262}"/>
              </a:ext>
            </a:extLst>
          </p:cNvPr>
          <p:cNvPicPr/>
          <p:nvPr/>
        </p:nvPicPr>
        <p:blipFill>
          <a:blip>
            <a:extLst>
              <a:ext uri="{96DAC541-7B7A-43D3-8B79-37D633B846F1}">
                <asvg:svgBlip xmlns:asvg="http://schemas.microsoft.com/office/drawing/2016/SVG/main" r:embed="rId24"/>
              </a:ext>
            </a:extLst>
          </a:blip>
          <a:stretch/>
        </p:blipFill>
        <p:spPr>
          <a:xfrm>
            <a:off x="4814715" y="1731963"/>
            <a:ext cx="665851" cy="602457"/>
          </a:xfrm>
          <a:prstGeom prst="rect">
            <a:avLst/>
          </a:prstGeom>
          <a:noFill/>
          <a:ln w="0">
            <a:noFill/>
          </a:ln>
        </p:spPr>
      </p:pic>
      <p:grpSp>
        <p:nvGrpSpPr>
          <p:cNvPr id="8972" name="Group 8971">
            <a:extLst>
              <a:ext uri="{FF2B5EF4-FFF2-40B4-BE49-F238E27FC236}">
                <a16:creationId xmlns:a16="http://schemas.microsoft.com/office/drawing/2014/main" id="{E81F4C3C-4BA0-7218-99F8-75122A76757F}"/>
              </a:ext>
            </a:extLst>
          </p:cNvPr>
          <p:cNvGrpSpPr/>
          <p:nvPr/>
        </p:nvGrpSpPr>
        <p:grpSpPr>
          <a:xfrm>
            <a:off x="10343448" y="1659312"/>
            <a:ext cx="1071312" cy="749509"/>
            <a:chOff x="9259172" y="1538265"/>
            <a:chExt cx="1071312" cy="749509"/>
          </a:xfrm>
        </p:grpSpPr>
        <p:pic>
          <p:nvPicPr>
            <p:cNvPr id="9007" name="Graphic 9007" descr="Verify and settle">
              <a:extLst>
                <a:ext uri="{FF2B5EF4-FFF2-40B4-BE49-F238E27FC236}">
                  <a16:creationId xmlns:a16="http://schemas.microsoft.com/office/drawing/2014/main" id="{D34C1463-E8BC-77D6-E606-A4C436881FC0}"/>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9259172" y="1538265"/>
              <a:ext cx="571126" cy="627498"/>
            </a:xfrm>
            <a:prstGeom prst="rect">
              <a:avLst/>
            </a:prstGeom>
          </p:spPr>
        </p:pic>
        <p:pic>
          <p:nvPicPr>
            <p:cNvPr id="8968" name="Graphic 2077" descr="Verify and settle">
              <a:extLst>
                <a:ext uri="{FF2B5EF4-FFF2-40B4-BE49-F238E27FC236}">
                  <a16:creationId xmlns:a16="http://schemas.microsoft.com/office/drawing/2014/main" id="{F8724A04-54C6-54DA-17EC-C431FEBA2FC0}"/>
                </a:ext>
              </a:extLst>
            </p:cNvPr>
            <p:cNvPicPr/>
            <p:nvPr/>
          </p:nvPicPr>
          <p:blipFill>
            <a:blip>
              <a:extLst>
                <a:ext uri="{96DAC541-7B7A-43D3-8B79-37D633B846F1}">
                  <asvg:svgBlip xmlns:asvg="http://schemas.microsoft.com/office/drawing/2016/SVG/main" r:embed="rId26"/>
                </a:ext>
              </a:extLst>
            </a:blip>
            <a:stretch/>
          </p:blipFill>
          <p:spPr>
            <a:xfrm>
              <a:off x="9759358" y="1626962"/>
              <a:ext cx="571126" cy="660812"/>
            </a:xfrm>
            <a:prstGeom prst="rect">
              <a:avLst/>
            </a:prstGeom>
            <a:noFill/>
            <a:ln w="0">
              <a:noFill/>
            </a:ln>
          </p:spPr>
        </p:pic>
      </p:grpSp>
      <p:pic>
        <p:nvPicPr>
          <p:cNvPr id="8971" name="Graphic 9006" descr="Dispatch and control">
            <a:extLst>
              <a:ext uri="{FF2B5EF4-FFF2-40B4-BE49-F238E27FC236}">
                <a16:creationId xmlns:a16="http://schemas.microsoft.com/office/drawing/2014/main" id="{1C87A9A1-BFE5-FB71-203E-D3488BD2BD40}"/>
              </a:ext>
            </a:extLst>
          </p:cNvPr>
          <p:cNvPicPr>
            <a:picLocks noChangeAspect="1"/>
          </p:cNvPicPr>
          <p:nvPr/>
        </p:nvPicPr>
        <p:blipFill>
          <a:blip>
            <a:extLst>
              <a:ext uri="{96DAC541-7B7A-43D3-8B79-37D633B846F1}">
                <asvg:svgBlip xmlns:asvg="http://schemas.microsoft.com/office/drawing/2016/SVG/main" r:embed="rId27"/>
              </a:ext>
            </a:extLst>
          </a:blip>
          <a:stretch>
            <a:fillRect/>
          </a:stretch>
        </p:blipFill>
        <p:spPr>
          <a:xfrm>
            <a:off x="8591260" y="1754188"/>
            <a:ext cx="508600" cy="558800"/>
          </a:xfrm>
          <a:prstGeom prst="rect">
            <a:avLst/>
          </a:prstGeom>
        </p:spPr>
      </p:pic>
      <p:sp>
        <p:nvSpPr>
          <p:cNvPr id="9" name="Pentagon 8">
            <a:extLst>
              <a:ext uri="{FF2B5EF4-FFF2-40B4-BE49-F238E27FC236}">
                <a16:creationId xmlns:a16="http://schemas.microsoft.com/office/drawing/2014/main" id="{2907BAD4-25C0-0A7F-24FA-002B1013CB42}"/>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14" name="Chevron 13">
            <a:extLst>
              <a:ext uri="{FF2B5EF4-FFF2-40B4-BE49-F238E27FC236}">
                <a16:creationId xmlns:a16="http://schemas.microsoft.com/office/drawing/2014/main" id="{25215C50-32F7-4618-625E-000F5A9B8623}"/>
              </a:ext>
            </a:extLst>
          </p:cNvPr>
          <p:cNvSpPr/>
          <p:nvPr/>
        </p:nvSpPr>
        <p:spPr>
          <a:xfrm>
            <a:off x="1690648" y="0"/>
            <a:ext cx="1788983" cy="288356"/>
          </a:xfrm>
          <a:prstGeom prst="chevron">
            <a:avLst/>
          </a:prstGeom>
          <a:solidFill>
            <a:srgbClr val="00435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Optimize</a:t>
            </a:r>
          </a:p>
        </p:txBody>
      </p:sp>
      <p:sp>
        <p:nvSpPr>
          <p:cNvPr id="16" name="Chevron 15">
            <a:extLst>
              <a:ext uri="{FF2B5EF4-FFF2-40B4-BE49-F238E27FC236}">
                <a16:creationId xmlns:a16="http://schemas.microsoft.com/office/drawing/2014/main" id="{A17D6E65-45F4-ECB9-A7A8-B72F00AD2523}"/>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17" name="Chevron 16">
            <a:extLst>
              <a:ext uri="{FF2B5EF4-FFF2-40B4-BE49-F238E27FC236}">
                <a16:creationId xmlns:a16="http://schemas.microsoft.com/office/drawing/2014/main" id="{4B3BA3D5-A3F1-5EA8-2E1F-EA919B136F02}"/>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8" name="Chevron 17">
            <a:extLst>
              <a:ext uri="{FF2B5EF4-FFF2-40B4-BE49-F238E27FC236}">
                <a16:creationId xmlns:a16="http://schemas.microsoft.com/office/drawing/2014/main" id="{630E0852-3705-29C8-C45F-7A4BFF678A7C}"/>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19" name="Rectangle 18">
            <a:extLst>
              <a:ext uri="{FF2B5EF4-FFF2-40B4-BE49-F238E27FC236}">
                <a16:creationId xmlns:a16="http://schemas.microsoft.com/office/drawing/2014/main" id="{59230F27-91CC-7935-7A7E-0491AFE4A92E}"/>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DERMS</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grpSp>
        <p:nvGrpSpPr>
          <p:cNvPr id="32" name="Group 31">
            <a:extLst>
              <a:ext uri="{FF2B5EF4-FFF2-40B4-BE49-F238E27FC236}">
                <a16:creationId xmlns:a16="http://schemas.microsoft.com/office/drawing/2014/main" id="{EB51ECCF-4F65-66C4-649A-10E9985F02F8}"/>
              </a:ext>
            </a:extLst>
          </p:cNvPr>
          <p:cNvGrpSpPr/>
          <p:nvPr/>
        </p:nvGrpSpPr>
        <p:grpSpPr>
          <a:xfrm>
            <a:off x="531250" y="2488135"/>
            <a:ext cx="1732256" cy="584775"/>
            <a:chOff x="531250" y="2488135"/>
            <a:chExt cx="1732256" cy="584775"/>
          </a:xfrm>
        </p:grpSpPr>
        <p:sp>
          <p:nvSpPr>
            <p:cNvPr id="22" name="TextBox 21">
              <a:extLst>
                <a:ext uri="{FF2B5EF4-FFF2-40B4-BE49-F238E27FC236}">
                  <a16:creationId xmlns:a16="http://schemas.microsoft.com/office/drawing/2014/main" id="{A110B361-0479-3954-763E-5CD77E217D64}"/>
                </a:ext>
              </a:extLst>
            </p:cNvPr>
            <p:cNvSpPr/>
            <p:nvPr/>
          </p:nvSpPr>
          <p:spPr>
            <a:xfrm>
              <a:off x="735514" y="2488135"/>
              <a:ext cx="1527992" cy="584775"/>
            </a:xfrm>
            <a:prstGeom prst="rect">
              <a:avLst/>
            </a:prstGeom>
            <a:noFill/>
            <a:ln w="0">
              <a:noFill/>
            </a:ln>
          </p:spPr>
          <p:style>
            <a:lnRef idx="0">
              <a:scrgbClr r="0" g="0" b="0"/>
            </a:lnRef>
            <a:fillRef idx="0">
              <a:scrgbClr r="0" g="0" b="0"/>
            </a:fillRef>
            <a:effectRef idx="0">
              <a:scrgbClr r="0" g="0" b="0"/>
            </a:effectRef>
            <a:fontRef idx="minor"/>
          </p:style>
          <p:txBody>
            <a:bodyPr wrap="square" lIns="137160" tIns="137160" rIns="274320" bIns="137160" anchor="t">
              <a:spAutoFit/>
            </a:bodyPr>
            <a:lstStyle/>
            <a:p>
              <a:pPr defTabSz="914400">
                <a:lnSpc>
                  <a:spcPct val="100000"/>
                </a:lnSpc>
                <a:spcBef>
                  <a:spcPts val="601"/>
                </a:spcBef>
                <a:spcAft>
                  <a:spcPts val="601"/>
                </a:spcAft>
                <a:tabLst>
                  <a:tab pos="0" algn="l"/>
                </a:tabLst>
              </a:pPr>
              <a:r>
                <a:rPr lang="en-US" sz="1000" b="1" u="none" strike="noStrike" dirty="0">
                  <a:solidFill>
                    <a:schemeClr val="dk1"/>
                  </a:solidFill>
                  <a:effectLst/>
                  <a:uFillTx/>
                  <a:latin typeface="Arial"/>
                </a:rPr>
                <a:t>Distributed energy resources</a:t>
              </a:r>
              <a:endParaRPr lang="en-US" sz="1000" b="0" u="none" strike="noStrike" dirty="0">
                <a:solidFill>
                  <a:srgbClr val="000000"/>
                </a:solidFill>
                <a:effectLst/>
                <a:uFillTx/>
                <a:latin typeface="Arial"/>
              </a:endParaRPr>
            </a:p>
          </p:txBody>
        </p:sp>
        <p:sp>
          <p:nvSpPr>
            <p:cNvPr id="8" name="Ellipse 4">
              <a:extLst>
                <a:ext uri="{FF2B5EF4-FFF2-40B4-BE49-F238E27FC236}">
                  <a16:creationId xmlns:a16="http://schemas.microsoft.com/office/drawing/2014/main" id="{22DECB2C-7CD5-B25C-BF51-A6AE0E29D4A0}"/>
                </a:ext>
              </a:extLst>
            </p:cNvPr>
            <p:cNvSpPr>
              <a:spLocks/>
            </p:cNvSpPr>
            <p:nvPr>
              <p:custDataLst>
                <p:tags r:id="rId9"/>
              </p:custDataLst>
            </p:nvPr>
          </p:nvSpPr>
          <p:spPr>
            <a:xfrm flipH="1">
              <a:off x="531250" y="2663149"/>
              <a:ext cx="228600" cy="2286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Arial"/>
                  <a:ea typeface="+mn-ea"/>
                  <a:cs typeface="+mn-cs"/>
                </a:rPr>
                <a:t>1</a:t>
              </a:r>
            </a:p>
          </p:txBody>
        </p:sp>
      </p:grpSp>
      <p:grpSp>
        <p:nvGrpSpPr>
          <p:cNvPr id="33" name="Group 32">
            <a:extLst>
              <a:ext uri="{FF2B5EF4-FFF2-40B4-BE49-F238E27FC236}">
                <a16:creationId xmlns:a16="http://schemas.microsoft.com/office/drawing/2014/main" id="{E96588B6-3E3D-8B79-8662-D98EA40C267A}"/>
              </a:ext>
            </a:extLst>
          </p:cNvPr>
          <p:cNvGrpSpPr/>
          <p:nvPr/>
        </p:nvGrpSpPr>
        <p:grpSpPr>
          <a:xfrm>
            <a:off x="2747639" y="2488630"/>
            <a:ext cx="1441081" cy="584280"/>
            <a:chOff x="2451502" y="2488630"/>
            <a:chExt cx="1441081" cy="584280"/>
          </a:xfrm>
        </p:grpSpPr>
        <p:sp>
          <p:nvSpPr>
            <p:cNvPr id="25" name="TextBox 24">
              <a:extLst>
                <a:ext uri="{FF2B5EF4-FFF2-40B4-BE49-F238E27FC236}">
                  <a16:creationId xmlns:a16="http://schemas.microsoft.com/office/drawing/2014/main" id="{BAC39D8E-76B5-028B-21AF-5F6703725322}"/>
                </a:ext>
              </a:extLst>
            </p:cNvPr>
            <p:cNvSpPr/>
            <p:nvPr/>
          </p:nvSpPr>
          <p:spPr>
            <a:xfrm>
              <a:off x="2638343" y="2488630"/>
              <a:ext cx="1254240" cy="584280"/>
            </a:xfrm>
            <a:prstGeom prst="rect">
              <a:avLst/>
            </a:prstGeom>
            <a:noFill/>
            <a:ln w="0">
              <a:noFill/>
            </a:ln>
          </p:spPr>
          <p:style>
            <a:lnRef idx="0">
              <a:scrgbClr r="0" g="0" b="0"/>
            </a:lnRef>
            <a:fillRef idx="0">
              <a:scrgbClr r="0" g="0" b="0"/>
            </a:fillRef>
            <a:effectRef idx="0">
              <a:scrgbClr r="0" g="0" b="0"/>
            </a:effectRef>
            <a:fontRef idx="minor"/>
          </p:style>
          <p:txBody>
            <a:bodyPr lIns="137160" tIns="137160" rIns="274320" bIns="137160" anchor="t">
              <a:spAutoFit/>
            </a:bodyPr>
            <a:lstStyle/>
            <a:p>
              <a:pPr defTabSz="914400">
                <a:lnSpc>
                  <a:spcPct val="100000"/>
                </a:lnSpc>
                <a:spcBef>
                  <a:spcPts val="601"/>
                </a:spcBef>
                <a:spcAft>
                  <a:spcPts val="601"/>
                </a:spcAft>
                <a:tabLst>
                  <a:tab pos="0" algn="l"/>
                </a:tabLst>
              </a:pPr>
              <a:r>
                <a:rPr lang="en-US" sz="1000" b="1" u="none" strike="noStrike" dirty="0">
                  <a:solidFill>
                    <a:schemeClr val="dk1"/>
                  </a:solidFill>
                  <a:effectLst/>
                  <a:uFillTx/>
                  <a:latin typeface="Arial"/>
                </a:rPr>
                <a:t>Metering &amp; telemetry</a:t>
              </a:r>
              <a:endParaRPr lang="en-US" sz="1000" b="0" u="none" strike="noStrike" dirty="0">
                <a:solidFill>
                  <a:srgbClr val="000000"/>
                </a:solidFill>
                <a:effectLst/>
                <a:uFillTx/>
                <a:latin typeface="Arial"/>
              </a:endParaRPr>
            </a:p>
          </p:txBody>
        </p:sp>
        <p:sp>
          <p:nvSpPr>
            <p:cNvPr id="13" name="Ellipse 4">
              <a:extLst>
                <a:ext uri="{FF2B5EF4-FFF2-40B4-BE49-F238E27FC236}">
                  <a16:creationId xmlns:a16="http://schemas.microsoft.com/office/drawing/2014/main" id="{ACB42B7B-5D2B-6212-6A3E-E8A0054A6AE8}"/>
                </a:ext>
              </a:extLst>
            </p:cNvPr>
            <p:cNvSpPr>
              <a:spLocks/>
            </p:cNvSpPr>
            <p:nvPr>
              <p:custDataLst>
                <p:tags r:id="rId8"/>
              </p:custDataLst>
            </p:nvPr>
          </p:nvSpPr>
          <p:spPr>
            <a:xfrm flipH="1">
              <a:off x="2451502" y="2663149"/>
              <a:ext cx="228600" cy="2286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2</a:t>
              </a:r>
            </a:p>
          </p:txBody>
        </p:sp>
      </p:grpSp>
      <p:grpSp>
        <p:nvGrpSpPr>
          <p:cNvPr id="34" name="Group 33">
            <a:extLst>
              <a:ext uri="{FF2B5EF4-FFF2-40B4-BE49-F238E27FC236}">
                <a16:creationId xmlns:a16="http://schemas.microsoft.com/office/drawing/2014/main" id="{97BE59CA-766F-A3FC-82C2-A9E5E1D9EB6F}"/>
              </a:ext>
            </a:extLst>
          </p:cNvPr>
          <p:cNvGrpSpPr/>
          <p:nvPr/>
        </p:nvGrpSpPr>
        <p:grpSpPr>
          <a:xfrm>
            <a:off x="4672853" y="2645755"/>
            <a:ext cx="1335326" cy="430560"/>
            <a:chOff x="4179159" y="2645755"/>
            <a:chExt cx="1335326" cy="430560"/>
          </a:xfrm>
        </p:grpSpPr>
        <p:sp>
          <p:nvSpPr>
            <p:cNvPr id="26" name="TextBox 26">
              <a:extLst>
                <a:ext uri="{FF2B5EF4-FFF2-40B4-BE49-F238E27FC236}">
                  <a16:creationId xmlns:a16="http://schemas.microsoft.com/office/drawing/2014/main" id="{87DF46EC-B754-2E4E-7536-846763A374DB}"/>
                </a:ext>
              </a:extLst>
            </p:cNvPr>
            <p:cNvSpPr/>
            <p:nvPr/>
          </p:nvSpPr>
          <p:spPr>
            <a:xfrm>
              <a:off x="4340525" y="2645755"/>
              <a:ext cx="1173960" cy="430560"/>
            </a:xfrm>
            <a:prstGeom prst="rect">
              <a:avLst/>
            </a:prstGeom>
            <a:noFill/>
            <a:ln w="0">
              <a:noFill/>
            </a:ln>
          </p:spPr>
          <p:style>
            <a:lnRef idx="0">
              <a:scrgbClr r="0" g="0" b="0"/>
            </a:lnRef>
            <a:fillRef idx="0">
              <a:scrgbClr r="0" g="0" b="0"/>
            </a:fillRef>
            <a:effectRef idx="0">
              <a:scrgbClr r="0" g="0" b="0"/>
            </a:effectRef>
            <a:fontRef idx="minor"/>
          </p:style>
          <p:txBody>
            <a:bodyPr lIns="137160" tIns="76680" rIns="274320" bIns="76680" anchor="t">
              <a:spAutoFit/>
            </a:bodyPr>
            <a:lstStyle/>
            <a:p>
              <a:pPr defTabSz="914400">
                <a:lnSpc>
                  <a:spcPct val="100000"/>
                </a:lnSpc>
                <a:spcBef>
                  <a:spcPts val="601"/>
                </a:spcBef>
                <a:spcAft>
                  <a:spcPts val="601"/>
                </a:spcAft>
                <a:tabLst>
                  <a:tab pos="0" algn="l"/>
                </a:tabLst>
              </a:pPr>
              <a:r>
                <a:rPr lang="en-US" sz="1000" b="1" u="none" strike="noStrike" dirty="0">
                  <a:solidFill>
                    <a:schemeClr val="dk1"/>
                  </a:solidFill>
                  <a:effectLst/>
                  <a:uFillTx/>
                  <a:latin typeface="Arial"/>
                </a:rPr>
                <a:t>Forecasting</a:t>
              </a:r>
              <a:endParaRPr lang="en-US" sz="1000" b="0" u="none" strike="noStrike" dirty="0">
                <a:solidFill>
                  <a:srgbClr val="000000"/>
                </a:solidFill>
                <a:effectLst/>
                <a:uFillTx/>
                <a:latin typeface="Arial"/>
              </a:endParaRPr>
            </a:p>
          </p:txBody>
        </p:sp>
        <p:sp>
          <p:nvSpPr>
            <p:cNvPr id="20" name="Ellipse 4">
              <a:extLst>
                <a:ext uri="{FF2B5EF4-FFF2-40B4-BE49-F238E27FC236}">
                  <a16:creationId xmlns:a16="http://schemas.microsoft.com/office/drawing/2014/main" id="{2BFB4734-4AD6-BD26-FD27-936E59E0FB26}"/>
                </a:ext>
              </a:extLst>
            </p:cNvPr>
            <p:cNvSpPr>
              <a:spLocks/>
            </p:cNvSpPr>
            <p:nvPr>
              <p:custDataLst>
                <p:tags r:id="rId7"/>
              </p:custDataLst>
            </p:nvPr>
          </p:nvSpPr>
          <p:spPr>
            <a:xfrm flipH="1">
              <a:off x="4179159" y="2672134"/>
              <a:ext cx="228600" cy="2286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3</a:t>
              </a:r>
            </a:p>
          </p:txBody>
        </p:sp>
      </p:grpSp>
      <p:grpSp>
        <p:nvGrpSpPr>
          <p:cNvPr id="35" name="Group 34">
            <a:extLst>
              <a:ext uri="{FF2B5EF4-FFF2-40B4-BE49-F238E27FC236}">
                <a16:creationId xmlns:a16="http://schemas.microsoft.com/office/drawing/2014/main" id="{357CA740-FFE8-3D5C-01C0-BD6E024C5021}"/>
              </a:ext>
            </a:extLst>
          </p:cNvPr>
          <p:cNvGrpSpPr/>
          <p:nvPr/>
        </p:nvGrpSpPr>
        <p:grpSpPr>
          <a:xfrm>
            <a:off x="6492312" y="2645755"/>
            <a:ext cx="1453659" cy="430560"/>
            <a:chOff x="5907279" y="2645755"/>
            <a:chExt cx="1453659" cy="430560"/>
          </a:xfrm>
        </p:grpSpPr>
        <p:sp>
          <p:nvSpPr>
            <p:cNvPr id="30" name="TextBox 31">
              <a:extLst>
                <a:ext uri="{FF2B5EF4-FFF2-40B4-BE49-F238E27FC236}">
                  <a16:creationId xmlns:a16="http://schemas.microsoft.com/office/drawing/2014/main" id="{EC717967-F2D2-533A-8696-FFB85152D3A1}"/>
                </a:ext>
              </a:extLst>
            </p:cNvPr>
            <p:cNvSpPr/>
            <p:nvPr/>
          </p:nvSpPr>
          <p:spPr>
            <a:xfrm>
              <a:off x="6071058" y="2645755"/>
              <a:ext cx="1289880" cy="430560"/>
            </a:xfrm>
            <a:prstGeom prst="rect">
              <a:avLst/>
            </a:prstGeom>
            <a:noFill/>
            <a:ln w="0">
              <a:noFill/>
            </a:ln>
          </p:spPr>
          <p:style>
            <a:lnRef idx="0">
              <a:scrgbClr r="0" g="0" b="0"/>
            </a:lnRef>
            <a:fillRef idx="0">
              <a:scrgbClr r="0" g="0" b="0"/>
            </a:fillRef>
            <a:effectRef idx="0">
              <a:scrgbClr r="0" g="0" b="0"/>
            </a:effectRef>
            <a:fontRef idx="minor"/>
          </p:style>
          <p:txBody>
            <a:bodyPr lIns="137160" tIns="76680" rIns="274320" bIns="76680" anchor="t">
              <a:spAutoFit/>
            </a:bodyPr>
            <a:lstStyle/>
            <a:p>
              <a:pPr defTabSz="914400">
                <a:lnSpc>
                  <a:spcPct val="100000"/>
                </a:lnSpc>
                <a:spcBef>
                  <a:spcPts val="601"/>
                </a:spcBef>
                <a:spcAft>
                  <a:spcPts val="601"/>
                </a:spcAft>
                <a:tabLst>
                  <a:tab pos="0" algn="l"/>
                </a:tabLst>
              </a:pPr>
              <a:r>
                <a:rPr lang="en-US" sz="1000" b="1" u="none" strike="noStrike" dirty="0">
                  <a:solidFill>
                    <a:schemeClr val="dk1"/>
                  </a:solidFill>
                  <a:effectLst/>
                  <a:uFillTx/>
                  <a:latin typeface="Arial"/>
                </a:rPr>
                <a:t>Optimization</a:t>
              </a:r>
              <a:endParaRPr lang="en-US" sz="1000" b="0" u="none" strike="noStrike" dirty="0">
                <a:solidFill>
                  <a:srgbClr val="000000"/>
                </a:solidFill>
                <a:effectLst/>
                <a:uFillTx/>
                <a:latin typeface="Arial"/>
              </a:endParaRPr>
            </a:p>
          </p:txBody>
        </p:sp>
        <p:sp>
          <p:nvSpPr>
            <p:cNvPr id="21" name="Ellipse 4">
              <a:extLst>
                <a:ext uri="{FF2B5EF4-FFF2-40B4-BE49-F238E27FC236}">
                  <a16:creationId xmlns:a16="http://schemas.microsoft.com/office/drawing/2014/main" id="{F602C295-DBA1-9F57-06B9-D37779536327}"/>
                </a:ext>
              </a:extLst>
            </p:cNvPr>
            <p:cNvSpPr>
              <a:spLocks/>
            </p:cNvSpPr>
            <p:nvPr>
              <p:custDataLst>
                <p:tags r:id="rId6"/>
              </p:custDataLst>
            </p:nvPr>
          </p:nvSpPr>
          <p:spPr>
            <a:xfrm flipH="1">
              <a:off x="5907279" y="2672134"/>
              <a:ext cx="228600" cy="2286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4</a:t>
              </a:r>
            </a:p>
          </p:txBody>
        </p:sp>
      </p:grpSp>
      <p:grpSp>
        <p:nvGrpSpPr>
          <p:cNvPr id="37" name="Group 36">
            <a:extLst>
              <a:ext uri="{FF2B5EF4-FFF2-40B4-BE49-F238E27FC236}">
                <a16:creationId xmlns:a16="http://schemas.microsoft.com/office/drawing/2014/main" id="{6059B6EF-36E2-2761-5C14-70A1450B30C0}"/>
              </a:ext>
            </a:extLst>
          </p:cNvPr>
          <p:cNvGrpSpPr/>
          <p:nvPr/>
        </p:nvGrpSpPr>
        <p:grpSpPr>
          <a:xfrm>
            <a:off x="8430104" y="2488630"/>
            <a:ext cx="1340066" cy="584280"/>
            <a:chOff x="7679498" y="2488630"/>
            <a:chExt cx="1340066" cy="584280"/>
          </a:xfrm>
        </p:grpSpPr>
        <p:sp>
          <p:nvSpPr>
            <p:cNvPr id="29" name="TextBox 30">
              <a:extLst>
                <a:ext uri="{FF2B5EF4-FFF2-40B4-BE49-F238E27FC236}">
                  <a16:creationId xmlns:a16="http://schemas.microsoft.com/office/drawing/2014/main" id="{63787C9C-63FC-5F97-F30C-E019D31F649C}"/>
                </a:ext>
              </a:extLst>
            </p:cNvPr>
            <p:cNvSpPr/>
            <p:nvPr/>
          </p:nvSpPr>
          <p:spPr>
            <a:xfrm>
              <a:off x="7845604" y="2488630"/>
              <a:ext cx="1173960" cy="584280"/>
            </a:xfrm>
            <a:prstGeom prst="rect">
              <a:avLst/>
            </a:prstGeom>
            <a:noFill/>
            <a:ln w="0">
              <a:noFill/>
            </a:ln>
          </p:spPr>
          <p:style>
            <a:lnRef idx="0">
              <a:scrgbClr r="0" g="0" b="0"/>
            </a:lnRef>
            <a:fillRef idx="0">
              <a:scrgbClr r="0" g="0" b="0"/>
            </a:fillRef>
            <a:effectRef idx="0">
              <a:scrgbClr r="0" g="0" b="0"/>
            </a:effectRef>
            <a:fontRef idx="minor"/>
          </p:style>
          <p:txBody>
            <a:bodyPr lIns="137160" tIns="137160" rIns="274320" bIns="137160" anchor="t">
              <a:spAutoFit/>
            </a:bodyPr>
            <a:lstStyle/>
            <a:p>
              <a:pPr defTabSz="914400">
                <a:lnSpc>
                  <a:spcPct val="100000"/>
                </a:lnSpc>
                <a:spcBef>
                  <a:spcPts val="601"/>
                </a:spcBef>
                <a:spcAft>
                  <a:spcPts val="601"/>
                </a:spcAft>
                <a:tabLst>
                  <a:tab pos="0" algn="l"/>
                </a:tabLst>
              </a:pPr>
              <a:r>
                <a:rPr lang="en-US" sz="1000" b="1" u="none" strike="noStrike" dirty="0">
                  <a:solidFill>
                    <a:schemeClr val="dk1"/>
                  </a:solidFill>
                  <a:effectLst/>
                  <a:uFillTx/>
                  <a:latin typeface="Arial"/>
                </a:rPr>
                <a:t>Dispatch &amp; control</a:t>
              </a:r>
              <a:endParaRPr lang="en-US" sz="1000" b="0" u="none" strike="noStrike" dirty="0">
                <a:solidFill>
                  <a:srgbClr val="000000"/>
                </a:solidFill>
                <a:effectLst/>
                <a:uFillTx/>
                <a:latin typeface="Arial"/>
              </a:endParaRPr>
            </a:p>
          </p:txBody>
        </p:sp>
        <p:sp>
          <p:nvSpPr>
            <p:cNvPr id="23" name="Oval 22">
              <a:extLst>
                <a:ext uri="{FF2B5EF4-FFF2-40B4-BE49-F238E27FC236}">
                  <a16:creationId xmlns:a16="http://schemas.microsoft.com/office/drawing/2014/main" id="{D017542D-8481-AAA9-ACD7-9E605A68595A}"/>
                </a:ext>
              </a:extLst>
            </p:cNvPr>
            <p:cNvSpPr/>
            <p:nvPr/>
          </p:nvSpPr>
          <p:spPr bwMode="gray">
            <a:xfrm>
              <a:off x="7679498" y="2663149"/>
              <a:ext cx="228600" cy="228600"/>
            </a:xfrm>
            <a:prstGeom prst="ellipse">
              <a:avLst/>
            </a:prstGeom>
            <a:solidFill>
              <a:srgbClr val="34A398"/>
            </a:solidFill>
            <a:ln w="9525"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clip" horzOverflow="clip" vert="horz" wrap="none" lIns="36000" tIns="36000" rIns="36000" bIns="36000" numCol="1" spcCol="0" rtlCol="0" fromWordArt="0" anchor="ctr" anchorCtr="0" forceAA="0" compatLnSpc="1">
              <a:prstTxWarp prst="textNoShape">
                <a:avLst/>
              </a:prstTxWarp>
              <a:noAutofit/>
            </a:bodyPr>
            <a:lstStyle/>
            <a:p>
              <a:pPr marL="0" indent="0" algn="ctr">
                <a:buNone/>
              </a:pPr>
              <a:r>
                <a:rPr lang="en-US" sz="1000" b="1">
                  <a:solidFill>
                    <a:srgbClr val="FFFFFF"/>
                  </a:solidFill>
                  <a:latin typeface="Arial"/>
                  <a:cs typeface="Arial"/>
                </a:rPr>
                <a:t>5</a:t>
              </a:r>
              <a:endParaRPr lang="en-US" sz="1000" b="1" err="1">
                <a:solidFill>
                  <a:srgbClr val="FFFFFF"/>
                </a:solidFill>
                <a:latin typeface="Arial"/>
                <a:cs typeface="Arial"/>
              </a:endParaRPr>
            </a:p>
          </p:txBody>
        </p:sp>
      </p:grpSp>
      <p:grpSp>
        <p:nvGrpSpPr>
          <p:cNvPr id="39" name="Group 38">
            <a:extLst>
              <a:ext uri="{FF2B5EF4-FFF2-40B4-BE49-F238E27FC236}">
                <a16:creationId xmlns:a16="http://schemas.microsoft.com/office/drawing/2014/main" id="{2FE3E32F-B66C-3288-7B64-1BD2D5599A1C}"/>
              </a:ext>
            </a:extLst>
          </p:cNvPr>
          <p:cNvGrpSpPr/>
          <p:nvPr/>
        </p:nvGrpSpPr>
        <p:grpSpPr>
          <a:xfrm>
            <a:off x="10254305" y="2645755"/>
            <a:ext cx="1484087" cy="430560"/>
            <a:chOff x="9104774" y="2645755"/>
            <a:chExt cx="1484087" cy="430560"/>
          </a:xfrm>
        </p:grpSpPr>
        <p:sp>
          <p:nvSpPr>
            <p:cNvPr id="31" name="TextBox 35">
              <a:extLst>
                <a:ext uri="{FF2B5EF4-FFF2-40B4-BE49-F238E27FC236}">
                  <a16:creationId xmlns:a16="http://schemas.microsoft.com/office/drawing/2014/main" id="{89942CF0-6625-0528-463C-A2F6FEC02251}"/>
                </a:ext>
              </a:extLst>
            </p:cNvPr>
            <p:cNvSpPr/>
            <p:nvPr/>
          </p:nvSpPr>
          <p:spPr>
            <a:xfrm>
              <a:off x="9258301" y="2645755"/>
              <a:ext cx="1330560" cy="430560"/>
            </a:xfrm>
            <a:prstGeom prst="rect">
              <a:avLst/>
            </a:prstGeom>
            <a:noFill/>
            <a:ln w="0">
              <a:noFill/>
            </a:ln>
          </p:spPr>
          <p:style>
            <a:lnRef idx="0">
              <a:scrgbClr r="0" g="0" b="0"/>
            </a:lnRef>
            <a:fillRef idx="0">
              <a:scrgbClr r="0" g="0" b="0"/>
            </a:fillRef>
            <a:effectRef idx="0">
              <a:scrgbClr r="0" g="0" b="0"/>
            </a:effectRef>
            <a:fontRef idx="minor"/>
          </p:style>
          <p:txBody>
            <a:bodyPr lIns="137160" tIns="76680" rIns="274320" bIns="76680" anchor="t">
              <a:spAutoFit/>
            </a:bodyPr>
            <a:lstStyle/>
            <a:p>
              <a:pPr defTabSz="914400">
                <a:lnSpc>
                  <a:spcPct val="100000"/>
                </a:lnSpc>
                <a:spcBef>
                  <a:spcPts val="601"/>
                </a:spcBef>
                <a:spcAft>
                  <a:spcPts val="601"/>
                </a:spcAft>
                <a:tabLst>
                  <a:tab pos="0" algn="l"/>
                </a:tabLst>
              </a:pPr>
              <a:r>
                <a:rPr lang="en-US" sz="1000" b="1" u="none" strike="noStrike" dirty="0">
                  <a:solidFill>
                    <a:schemeClr val="dk1"/>
                  </a:solidFill>
                  <a:effectLst/>
                  <a:uFillTx/>
                  <a:latin typeface="Arial"/>
                </a:rPr>
                <a:t>Verify &amp; settle</a:t>
              </a:r>
              <a:endParaRPr lang="en-US" sz="1000" b="0" u="none" strike="noStrike" dirty="0">
                <a:solidFill>
                  <a:srgbClr val="000000"/>
                </a:solidFill>
                <a:effectLst/>
                <a:uFillTx/>
                <a:latin typeface="Arial"/>
              </a:endParaRPr>
            </a:p>
          </p:txBody>
        </p:sp>
        <p:sp>
          <p:nvSpPr>
            <p:cNvPr id="28" name="Oval 27">
              <a:extLst>
                <a:ext uri="{FF2B5EF4-FFF2-40B4-BE49-F238E27FC236}">
                  <a16:creationId xmlns:a16="http://schemas.microsoft.com/office/drawing/2014/main" id="{E624DF7A-8A25-0640-E5F6-0D1C2E9568B3}"/>
                </a:ext>
              </a:extLst>
            </p:cNvPr>
            <p:cNvSpPr/>
            <p:nvPr/>
          </p:nvSpPr>
          <p:spPr bwMode="gray">
            <a:xfrm>
              <a:off x="9104774" y="2663149"/>
              <a:ext cx="228600" cy="228600"/>
            </a:xfrm>
            <a:prstGeom prst="ellipse">
              <a:avLst/>
            </a:prstGeom>
            <a:solidFill>
              <a:srgbClr val="34A398"/>
            </a:solidFill>
            <a:ln w="9525"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clip" horzOverflow="clip" vert="horz" wrap="none" lIns="0" tIns="0" rIns="0" bIns="0" numCol="1" spcCol="0" rtlCol="0" fromWordArt="0" anchor="ctr" anchorCtr="0" forceAA="0" compatLnSpc="1">
              <a:prstTxWarp prst="textNoShape">
                <a:avLst/>
              </a:prstTxWarp>
              <a:noAutofit/>
            </a:bodyPr>
            <a:lstStyle/>
            <a:p>
              <a:pPr marL="0" indent="0" algn="ctr">
                <a:buNone/>
              </a:pPr>
              <a:r>
                <a:rPr lang="de-DE" sz="900" b="1">
                  <a:solidFill>
                    <a:srgbClr val="FFFFFF"/>
                  </a:solidFill>
                  <a:latin typeface="Arial"/>
                  <a:cs typeface="Arial"/>
                </a:rPr>
                <a:t>6</a:t>
              </a:r>
              <a:endParaRPr lang="de-DE" sz="900" b="1" err="1">
                <a:solidFill>
                  <a:srgbClr val="FFFFFF"/>
                </a:solidFill>
                <a:latin typeface="Arial"/>
                <a:cs typeface="Arial"/>
              </a:endParaRPr>
            </a:p>
          </p:txBody>
        </p:sp>
      </p:grpSp>
    </p:spTree>
    <p:extLst>
      <p:ext uri="{BB962C8B-B14F-4D97-AF65-F5344CB8AC3E}">
        <p14:creationId xmlns:p14="http://schemas.microsoft.com/office/powerpoint/2010/main" val="15187177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C0BF96-B05E-0A30-D3BD-E2F3AFBD376B}"/>
            </a:ext>
          </a:extLst>
        </p:cNvPr>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16C1DA75-AFBD-EA8A-DE60-1044F088D8CA}"/>
              </a:ext>
            </a:extLst>
          </p:cNvPr>
          <p:cNvGraphicFramePr>
            <a:graphicFrameLocks/>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2" imgW="425" imgH="425" progId="TCLayout.ActiveDocument.1">
                  <p:embed/>
                </p:oleObj>
              </mc:Choice>
              <mc:Fallback>
                <p:oleObj name="thinkcell Slide" r:id="rId32" imgW="425" imgH="425" progId="TCLayout.ActiveDocument.1">
                  <p:embed/>
                  <p:pic>
                    <p:nvPicPr>
                      <p:cNvPr id="6" name="think-cell data - do not delete" hidden="1">
                        <a:extLst>
                          <a:ext uri="{FF2B5EF4-FFF2-40B4-BE49-F238E27FC236}">
                            <a16:creationId xmlns:a16="http://schemas.microsoft.com/office/drawing/2014/main" id="{16C1DA75-AFBD-EA8A-DE60-1044F088D8CA}"/>
                          </a:ext>
                        </a:extLst>
                      </p:cNvPr>
                      <p:cNvPicPr/>
                      <p:nvPr/>
                    </p:nvPicPr>
                    <p:blipFill>
                      <a:blip r:embed="rId33"/>
                      <a:stretch>
                        <a:fillRect/>
                      </a:stretch>
                    </p:blipFill>
                    <p:spPr>
                      <a:xfrm>
                        <a:off x="1588" y="1588"/>
                        <a:ext cx="1588" cy="1588"/>
                      </a:xfrm>
                      <a:prstGeom prst="rect">
                        <a:avLst/>
                      </a:prstGeom>
                    </p:spPr>
                  </p:pic>
                </p:oleObj>
              </mc:Fallback>
            </mc:AlternateContent>
          </a:graphicData>
        </a:graphic>
      </p:graphicFrame>
      <p:sp>
        <p:nvSpPr>
          <p:cNvPr id="30" name="Text Placeholder 29">
            <a:extLst>
              <a:ext uri="{FF2B5EF4-FFF2-40B4-BE49-F238E27FC236}">
                <a16:creationId xmlns:a16="http://schemas.microsoft.com/office/drawing/2014/main" id="{E91AFEB7-BF19-31CC-6A56-612D02E82543}"/>
              </a:ext>
            </a:extLst>
          </p:cNvPr>
          <p:cNvSpPr>
            <a:spLocks noGrp="1"/>
          </p:cNvSpPr>
          <p:nvPr>
            <p:ph type="body" sz="quarter" idx="14"/>
          </p:nvPr>
        </p:nvSpPr>
        <p:spPr/>
        <p:txBody>
          <a:bodyPr/>
          <a:lstStyle/>
          <a:p>
            <a:pPr marL="0" indent="0">
              <a:spcBef>
                <a:spcPts val="600"/>
              </a:spcBef>
              <a:buNone/>
            </a:pPr>
            <a:r>
              <a:rPr lang="en-GB" b="1"/>
              <a:t>Observations</a:t>
            </a:r>
          </a:p>
          <a:p>
            <a:pPr>
              <a:spcBef>
                <a:spcPts val="600"/>
              </a:spcBef>
            </a:pPr>
            <a:r>
              <a:rPr lang="en-GB" sz="1050"/>
              <a:t>Without centralized coordination, </a:t>
            </a:r>
            <a:r>
              <a:rPr lang="en-GB" sz="1050" b="1"/>
              <a:t>81% of US distribution transformers could be overloaded </a:t>
            </a:r>
            <a:r>
              <a:rPr lang="en-GB" sz="1050"/>
              <a:t>by 2050, dropping to just </a:t>
            </a:r>
            <a:r>
              <a:rPr lang="en-GB" sz="1050" b="1"/>
              <a:t>28% with DERMS-based coordination </a:t>
            </a:r>
            <a:r>
              <a:rPr lang="en-GB" sz="1050"/>
              <a:t>and reducing peak load by 17%</a:t>
            </a:r>
          </a:p>
          <a:p>
            <a:pPr>
              <a:spcBef>
                <a:spcPts val="600"/>
              </a:spcBef>
            </a:pPr>
            <a:r>
              <a:rPr lang="en-GB" sz="1050" b="1"/>
              <a:t>DERMS unlocks DERs as dispatchable non-wires alternatives</a:t>
            </a:r>
            <a:r>
              <a:rPr lang="en-GB" sz="1050"/>
              <a:t>, deferring costly infrastructure upgrades, tripling US VPP capacity to 80–160 GW by 2030 could save $10B annually in grid costs</a:t>
            </a:r>
          </a:p>
          <a:p>
            <a:pPr>
              <a:spcBef>
                <a:spcPts val="600"/>
              </a:spcBef>
            </a:pPr>
            <a:r>
              <a:rPr lang="en-GB" sz="1050"/>
              <a:t>Enables </a:t>
            </a:r>
            <a:r>
              <a:rPr lang="en-GB" sz="1050" b="1"/>
              <a:t>TSO-DSO coordination</a:t>
            </a:r>
            <a:r>
              <a:rPr lang="en-GB" sz="1050"/>
              <a:t>, bridging two operators who historically lack real-time data exchange across the T/D interface</a:t>
            </a:r>
          </a:p>
          <a:p>
            <a:pPr marL="0" indent="0">
              <a:buNone/>
            </a:pPr>
            <a:endParaRPr lang="en-GB"/>
          </a:p>
        </p:txBody>
      </p:sp>
      <p:sp>
        <p:nvSpPr>
          <p:cNvPr id="14" name="Title 13">
            <a:extLst>
              <a:ext uri="{FF2B5EF4-FFF2-40B4-BE49-F238E27FC236}">
                <a16:creationId xmlns:a16="http://schemas.microsoft.com/office/drawing/2014/main" id="{71D56319-BAC4-4E2F-D411-B42E42EA5B0B}"/>
              </a:ext>
            </a:extLst>
          </p:cNvPr>
          <p:cNvSpPr>
            <a:spLocks noGrp="1"/>
          </p:cNvSpPr>
          <p:nvPr>
            <p:ph type="title"/>
          </p:nvPr>
        </p:nvSpPr>
        <p:spPr>
          <a:xfrm>
            <a:off x="328665" y="513568"/>
            <a:ext cx="11768872" cy="754846"/>
          </a:xfrm>
        </p:spPr>
        <p:txBody>
          <a:bodyPr vert="horz" wrap="square" lIns="91440" tIns="0" rIns="91440" bIns="0" anchor="t">
            <a:noAutofit/>
          </a:bodyPr>
          <a:lstStyle/>
          <a:p>
            <a:r>
              <a:rPr lang="en-GB" dirty="0"/>
              <a:t>DERMS provide an increasingly distributed grid with improved visibility, dispatch efficiency, interoperability and market integration</a:t>
            </a:r>
            <a:endParaRPr lang="en-GB" dirty="0">
              <a:cs typeface="Arial"/>
            </a:endParaRPr>
          </a:p>
        </p:txBody>
      </p:sp>
      <p:sp>
        <p:nvSpPr>
          <p:cNvPr id="39" name="btfpNotesBox962619">
            <a:extLst>
              <a:ext uri="{FF2B5EF4-FFF2-40B4-BE49-F238E27FC236}">
                <a16:creationId xmlns:a16="http://schemas.microsoft.com/office/drawing/2014/main" id="{2F8A484E-1D8A-9880-930F-1650B9B4350A}"/>
              </a:ext>
            </a:extLst>
          </p:cNvPr>
          <p:cNvSpPr txBox="1"/>
          <p:nvPr>
            <p:custDataLst>
              <p:tags r:id="rId2"/>
            </p:custDataLst>
          </p:nvPr>
        </p:nvSpPr>
        <p:spPr bwMode="gray">
          <a:xfrm>
            <a:off x="329185" y="5996722"/>
            <a:ext cx="8979408" cy="738664"/>
          </a:xfrm>
          <a:prstGeom prst="rect">
            <a:avLst/>
          </a:prstGeom>
          <a:noFill/>
        </p:spPr>
        <p:txBody>
          <a:bodyPr vert="horz" wrap="square" lIns="0" tIns="0" rIns="0" bIns="0" rtlCol="0" anchor="b">
            <a:spAutoFit/>
          </a:bodyPr>
          <a:lstStyle/>
          <a:p>
            <a:r>
              <a:rPr lang="en-US" sz="800" baseline="30000" dirty="0"/>
              <a:t>1</a:t>
            </a:r>
            <a:r>
              <a:rPr lang="en-US" sz="800" dirty="0"/>
              <a:t>DERMS are used to size metered loads of Commercial and Industrial (C&amp;I) customers to figure out how much a C&amp;I customer needs to be paid when their process load is curtailed and use the information credit the customer. </a:t>
            </a:r>
            <a:endParaRPr lang="en-US" sz="800" dirty="0">
              <a:cs typeface="Arial"/>
            </a:endParaRPr>
          </a:p>
          <a:p>
            <a:r>
              <a:rPr lang="en-US" sz="800" dirty="0"/>
              <a:t>Sources: </a:t>
            </a:r>
            <a:r>
              <a:rPr lang="en-US" sz="800" dirty="0">
                <a:hlinkClick r:id="rId34"/>
              </a:rPr>
              <a:t>Renewable electricity capacity growth by technology segment </a:t>
            </a:r>
            <a:r>
              <a:rPr lang="en-US" sz="800" dirty="0"/>
              <a:t>(IEA, 2025); </a:t>
            </a:r>
            <a:r>
              <a:rPr lang="en-US" sz="800" dirty="0">
                <a:hlinkClick r:id="rId35"/>
              </a:rPr>
              <a:t>Coordinating distributed energy resources for reliability can significantly reduce future distribution grid upgrades and peak load</a:t>
            </a:r>
            <a:r>
              <a:rPr lang="en-US" sz="800" dirty="0"/>
              <a:t> (Navidi et al., Joule, 2023);</a:t>
            </a:r>
            <a:r>
              <a:rPr lang="en-GB" sz="800" dirty="0"/>
              <a:t> </a:t>
            </a:r>
            <a:r>
              <a:rPr lang="en-US" sz="800" dirty="0">
                <a:solidFill>
                  <a:srgbClr val="45647B"/>
                </a:solidFill>
                <a:ea typeface="+mn-lt"/>
                <a:cs typeface="+mn-lt"/>
                <a:hlinkClick r:id="rId36">
                  <a:extLst>
                    <a:ext uri="{A12FA001-AC4F-418D-AE19-62706E023703}">
                      <ahyp:hlinkClr xmlns:ahyp="http://schemas.microsoft.com/office/drawing/2018/hyperlinkcolor" val="tx"/>
                    </a:ext>
                  </a:extLst>
                </a:hlinkClick>
              </a:rPr>
              <a:t>VPP Liftoff Report </a:t>
            </a:r>
            <a:r>
              <a:rPr lang="en-US" sz="800" dirty="0">
                <a:ea typeface="+mn-lt"/>
                <a:cs typeface="+mn-lt"/>
              </a:rPr>
              <a:t>(DOE); </a:t>
            </a:r>
            <a:r>
              <a:rPr lang="en-GB" sz="800" dirty="0">
                <a:hlinkClick r:id="rId37"/>
              </a:rPr>
              <a:t>Use Cases and Digital Twins Solutions </a:t>
            </a:r>
            <a:r>
              <a:rPr lang="en-GB" sz="800" dirty="0"/>
              <a:t>(ENTSO-E &amp; DSO Entity, 2026); </a:t>
            </a:r>
            <a:r>
              <a:rPr lang="en-GB" sz="800" dirty="0">
                <a:hlinkClick r:id="rId38"/>
              </a:rPr>
              <a:t>Batteries and Secure Energy Transitions</a:t>
            </a:r>
            <a:r>
              <a:rPr lang="en-GB" sz="800" dirty="0"/>
              <a:t> (IEA, 2024)</a:t>
            </a:r>
            <a:r>
              <a:rPr lang="en-US" sz="800" dirty="0">
                <a:cs typeface="Arial"/>
              </a:rPr>
              <a:t>. </a:t>
            </a:r>
            <a:r>
              <a:rPr lang="en-US" sz="800" dirty="0"/>
              <a:t>Credit: Hasan Alawadhi, Isabel Hoyos, Dominica Wambold, Ariela Farchi, </a:t>
            </a:r>
            <a:r>
              <a:rPr lang="en-US" sz="800" dirty="0">
                <a:solidFill>
                  <a:srgbClr val="000000"/>
                </a:solidFill>
              </a:rPr>
              <a:t>and </a:t>
            </a:r>
            <a:r>
              <a:rPr lang="en-US" sz="800" dirty="0">
                <a:solidFill>
                  <a:srgbClr val="000000"/>
                </a:solidFill>
                <a:hlinkClick r:id="rId39"/>
              </a:rPr>
              <a:t>Gernot Wagner</a:t>
            </a:r>
            <a:r>
              <a:rPr lang="en-US" sz="800" dirty="0">
                <a:solidFill>
                  <a:srgbClr val="000000"/>
                </a:solidFill>
              </a:rPr>
              <a:t>. </a:t>
            </a:r>
            <a:r>
              <a:rPr lang="en-US" sz="800" dirty="0">
                <a:hlinkClick r:id="rId40"/>
              </a:rPr>
              <a:t>Share with attribution</a:t>
            </a:r>
            <a:r>
              <a:rPr lang="en-US" sz="800" dirty="0">
                <a:solidFill>
                  <a:srgbClr val="000000"/>
                </a:solidFill>
              </a:rPr>
              <a:t>: Wagner </a:t>
            </a:r>
            <a:r>
              <a:rPr lang="en-US" sz="800" i="1" dirty="0">
                <a:solidFill>
                  <a:srgbClr val="000000"/>
                </a:solidFill>
              </a:rPr>
              <a:t>et al. </a:t>
            </a:r>
            <a:r>
              <a:rPr lang="en-US" sz="800" dirty="0">
                <a:solidFill>
                  <a:srgbClr val="000000"/>
                </a:solidFill>
              </a:rPr>
              <a:t>“Powering Grids,” Columbia Business School Climate Knowledge Initiative (29 October 2026).</a:t>
            </a:r>
            <a:endParaRPr lang="en-US" sz="800" dirty="0">
              <a:latin typeface="Arial" panose="020B0604020202020204" pitchFamily="34" charset="0"/>
              <a:cs typeface="Arial" panose="020B0604020202020204" pitchFamily="34" charset="0"/>
            </a:endParaRPr>
          </a:p>
        </p:txBody>
      </p:sp>
      <p:sp>
        <p:nvSpPr>
          <p:cNvPr id="42" name="Rectangle 41">
            <a:extLst>
              <a:ext uri="{FF2B5EF4-FFF2-40B4-BE49-F238E27FC236}">
                <a16:creationId xmlns:a16="http://schemas.microsoft.com/office/drawing/2014/main" id="{19D8CDEE-7A81-6B73-5D5C-6A6551D3A1C0}"/>
              </a:ext>
            </a:extLst>
          </p:cNvPr>
          <p:cNvSpPr/>
          <p:nvPr/>
        </p:nvSpPr>
        <p:spPr bwMode="gray">
          <a:xfrm>
            <a:off x="308971" y="1518226"/>
            <a:ext cx="4503264" cy="558166"/>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0000" tIns="36000" rIns="90000" bIns="36000" numCol="1" spcCol="0" rtlCol="0" fromWordArt="0" anchor="t" anchorCtr="0" forceAA="0" compatLnSpc="1">
            <a:prstTxWarp prst="textNoShape">
              <a:avLst/>
            </a:prstTxWarp>
            <a:noAutofit/>
          </a:bodyPr>
          <a:lstStyle/>
          <a:p>
            <a:pPr marL="0" indent="0">
              <a:buNone/>
            </a:pPr>
            <a:r>
              <a:rPr lang="en-GB" sz="1400" b="1">
                <a:solidFill>
                  <a:schemeClr val="tx1"/>
                </a:solidFill>
              </a:rPr>
              <a:t>Renewable power capacity growth by technology</a:t>
            </a:r>
            <a:r>
              <a:rPr lang="en-GB" sz="1400" b="1" baseline="30000">
                <a:solidFill>
                  <a:schemeClr val="tx1"/>
                </a:solidFill>
              </a:rPr>
              <a:t>1</a:t>
            </a:r>
            <a:r>
              <a:rPr lang="en-GB" sz="1400" b="1">
                <a:solidFill>
                  <a:schemeClr val="tx1"/>
                </a:solidFill>
              </a:rPr>
              <a:t> </a:t>
            </a:r>
            <a:br>
              <a:rPr lang="en-GB" sz="1400" b="1">
                <a:solidFill>
                  <a:schemeClr val="tx1"/>
                </a:solidFill>
              </a:rPr>
            </a:br>
            <a:r>
              <a:rPr lang="en-GB" sz="1400" b="1">
                <a:solidFill>
                  <a:schemeClr val="tx1"/>
                </a:solidFill>
              </a:rPr>
              <a:t>TW, 2013-2030</a:t>
            </a:r>
          </a:p>
        </p:txBody>
      </p:sp>
      <p:graphicFrame>
        <p:nvGraphicFramePr>
          <p:cNvPr id="4" name="Chart 3">
            <a:extLst>
              <a:ext uri="{FF2B5EF4-FFF2-40B4-BE49-F238E27FC236}">
                <a16:creationId xmlns:a16="http://schemas.microsoft.com/office/drawing/2014/main" id="{F6208D74-15C1-5F6E-24E6-5C35C31A1C36}"/>
              </a:ext>
            </a:extLst>
          </p:cNvPr>
          <p:cNvGraphicFramePr/>
          <p:nvPr>
            <p:custDataLst>
              <p:tags r:id="rId3"/>
            </p:custDataLst>
          </p:nvPr>
        </p:nvGraphicFramePr>
        <p:xfrm>
          <a:off x="555625" y="2111375"/>
          <a:ext cx="2989263" cy="3671888"/>
        </p:xfrm>
        <a:graphic>
          <a:graphicData uri="http://schemas.openxmlformats.org/drawingml/2006/chart">
            <c:chart xmlns:c="http://schemas.openxmlformats.org/drawingml/2006/chart" xmlns:r="http://schemas.openxmlformats.org/officeDocument/2006/relationships" r:id="rId41"/>
          </a:graphicData>
        </a:graphic>
      </p:graphicFrame>
      <p:sp>
        <p:nvSpPr>
          <p:cNvPr id="327" name="Text Placeholder 10">
            <a:extLst>
              <a:ext uri="{FF2B5EF4-FFF2-40B4-BE49-F238E27FC236}">
                <a16:creationId xmlns:a16="http://schemas.microsoft.com/office/drawing/2014/main" id="{9F2FBC0F-EDFC-2906-23F0-F114FE05A9D1}"/>
              </a:ext>
            </a:extLst>
          </p:cNvPr>
          <p:cNvSpPr>
            <a:spLocks/>
          </p:cNvSpPr>
          <p:nvPr>
            <p:custDataLst>
              <p:tags r:id="rId4"/>
            </p:custDataLst>
          </p:nvPr>
        </p:nvSpPr>
        <p:spPr bwMode="gray">
          <a:xfrm>
            <a:off x="334963" y="5624513"/>
            <a:ext cx="174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fld id="{8FBFBB47-FF08-4A70-8840-0F73389F8958}" type="datetime'''''''''''''0''''''''''''''''''.''''''''''''''''''0'''''''''''">
              <a:rPr lang="en-GB" altLang="en-US" sz="1000" smtClean="0">
                <a:effectLst/>
              </a:rPr>
              <a:pPr marL="0" lvl="0" indent="0" algn="r">
                <a:spcBef>
                  <a:spcPct val="0"/>
                </a:spcBef>
                <a:spcAft>
                  <a:spcPct val="0"/>
                </a:spcAft>
                <a:buNone/>
              </a:pPr>
              <a:t>0.0</a:t>
            </a:fld>
            <a:endParaRPr lang="en-GB" sz="1000"/>
          </a:p>
        </p:txBody>
      </p:sp>
      <p:sp>
        <p:nvSpPr>
          <p:cNvPr id="328" name="Text Placeholder 10">
            <a:extLst>
              <a:ext uri="{FF2B5EF4-FFF2-40B4-BE49-F238E27FC236}">
                <a16:creationId xmlns:a16="http://schemas.microsoft.com/office/drawing/2014/main" id="{4C8898A2-FACF-FF5E-1535-558BAB05147F}"/>
              </a:ext>
            </a:extLst>
          </p:cNvPr>
          <p:cNvSpPr>
            <a:spLocks/>
          </p:cNvSpPr>
          <p:nvPr>
            <p:custDataLst>
              <p:tags r:id="rId5"/>
            </p:custDataLst>
          </p:nvPr>
        </p:nvSpPr>
        <p:spPr bwMode="gray">
          <a:xfrm>
            <a:off x="334963" y="5273675"/>
            <a:ext cx="174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fld id="{68DB26D6-66E6-435D-865C-E34A51FC096B}" type="datetime'''''''''''''''0.''''5'''''''''''''''''''''''''">
              <a:rPr lang="en-GB" altLang="en-US" sz="1000" smtClean="0">
                <a:effectLst/>
              </a:rPr>
              <a:pPr marL="0" lvl="0" indent="0" algn="r">
                <a:spcBef>
                  <a:spcPct val="0"/>
                </a:spcBef>
                <a:spcAft>
                  <a:spcPct val="0"/>
                </a:spcAft>
                <a:buNone/>
              </a:pPr>
              <a:t>0.5</a:t>
            </a:fld>
            <a:endParaRPr lang="en-GB" sz="1000"/>
          </a:p>
        </p:txBody>
      </p:sp>
      <p:sp>
        <p:nvSpPr>
          <p:cNvPr id="329" name="Text Placeholder 10">
            <a:extLst>
              <a:ext uri="{FF2B5EF4-FFF2-40B4-BE49-F238E27FC236}">
                <a16:creationId xmlns:a16="http://schemas.microsoft.com/office/drawing/2014/main" id="{2D2AD65A-774D-743A-62E5-6F688E20C28F}"/>
              </a:ext>
            </a:extLst>
          </p:cNvPr>
          <p:cNvSpPr>
            <a:spLocks/>
          </p:cNvSpPr>
          <p:nvPr>
            <p:custDataLst>
              <p:tags r:id="rId6"/>
            </p:custDataLst>
          </p:nvPr>
        </p:nvSpPr>
        <p:spPr bwMode="gray">
          <a:xfrm>
            <a:off x="334963" y="4922838"/>
            <a:ext cx="174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fld id="{46B0690F-E836-4EDB-B55F-EF5E0479BAEF}" type="datetime'''''1''''''''''.''''''''''''''''0'''''''''''''">
              <a:rPr lang="en-GB" altLang="en-US" sz="1000" smtClean="0">
                <a:effectLst/>
              </a:rPr>
              <a:pPr marL="0" lvl="0" indent="0" algn="r">
                <a:spcBef>
                  <a:spcPct val="0"/>
                </a:spcBef>
                <a:spcAft>
                  <a:spcPct val="0"/>
                </a:spcAft>
                <a:buNone/>
              </a:pPr>
              <a:t>1.0</a:t>
            </a:fld>
            <a:endParaRPr lang="en-GB" sz="1000"/>
          </a:p>
        </p:txBody>
      </p:sp>
      <p:sp>
        <p:nvSpPr>
          <p:cNvPr id="330" name="Text Placeholder 10">
            <a:extLst>
              <a:ext uri="{FF2B5EF4-FFF2-40B4-BE49-F238E27FC236}">
                <a16:creationId xmlns:a16="http://schemas.microsoft.com/office/drawing/2014/main" id="{B865F321-B8C8-33C4-52F1-A4683B374A24}"/>
              </a:ext>
            </a:extLst>
          </p:cNvPr>
          <p:cNvSpPr>
            <a:spLocks/>
          </p:cNvSpPr>
          <p:nvPr>
            <p:custDataLst>
              <p:tags r:id="rId7"/>
            </p:custDataLst>
          </p:nvPr>
        </p:nvSpPr>
        <p:spPr bwMode="gray">
          <a:xfrm>
            <a:off x="334963" y="4572000"/>
            <a:ext cx="174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fld id="{6EB4FA85-3AB7-46B4-9050-E34F77ACECEB}" type="datetime'''''''''''''''1''''''''''''''.''''5'''">
              <a:rPr lang="en-GB" altLang="en-US" sz="1000" smtClean="0">
                <a:effectLst/>
              </a:rPr>
              <a:pPr marL="0" lvl="0" indent="0" algn="r">
                <a:spcBef>
                  <a:spcPct val="0"/>
                </a:spcBef>
                <a:spcAft>
                  <a:spcPct val="0"/>
                </a:spcAft>
                <a:buNone/>
              </a:pPr>
              <a:t>1.5</a:t>
            </a:fld>
            <a:endParaRPr lang="en-GB" sz="1000"/>
          </a:p>
        </p:txBody>
      </p:sp>
      <p:sp>
        <p:nvSpPr>
          <p:cNvPr id="331" name="Text Placeholder 10">
            <a:extLst>
              <a:ext uri="{FF2B5EF4-FFF2-40B4-BE49-F238E27FC236}">
                <a16:creationId xmlns:a16="http://schemas.microsoft.com/office/drawing/2014/main" id="{8DAC9219-6D87-C560-5D40-D690BEC49467}"/>
              </a:ext>
            </a:extLst>
          </p:cNvPr>
          <p:cNvSpPr>
            <a:spLocks/>
          </p:cNvSpPr>
          <p:nvPr>
            <p:custDataLst>
              <p:tags r:id="rId8"/>
            </p:custDataLst>
          </p:nvPr>
        </p:nvSpPr>
        <p:spPr bwMode="gray">
          <a:xfrm>
            <a:off x="334963" y="4221163"/>
            <a:ext cx="174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fld id="{4076BC12-0EAA-4706-831E-D145D9893AA2}" type="datetime'''''''''''''2''''''''''''''''''''''''''''.''''''''''''0'">
              <a:rPr lang="en-GB" altLang="en-US" sz="1000" smtClean="0">
                <a:effectLst/>
              </a:rPr>
              <a:pPr marL="0" lvl="0" indent="0" algn="r">
                <a:spcBef>
                  <a:spcPct val="0"/>
                </a:spcBef>
                <a:spcAft>
                  <a:spcPct val="0"/>
                </a:spcAft>
                <a:buNone/>
              </a:pPr>
              <a:t>2.0</a:t>
            </a:fld>
            <a:endParaRPr lang="en-GB" sz="1000"/>
          </a:p>
        </p:txBody>
      </p:sp>
      <p:sp>
        <p:nvSpPr>
          <p:cNvPr id="332" name="Text Placeholder 10">
            <a:extLst>
              <a:ext uri="{FF2B5EF4-FFF2-40B4-BE49-F238E27FC236}">
                <a16:creationId xmlns:a16="http://schemas.microsoft.com/office/drawing/2014/main" id="{CB7F836A-CBC1-CC6B-85B6-E01960D5CE0C}"/>
              </a:ext>
            </a:extLst>
          </p:cNvPr>
          <p:cNvSpPr>
            <a:spLocks/>
          </p:cNvSpPr>
          <p:nvPr>
            <p:custDataLst>
              <p:tags r:id="rId9"/>
            </p:custDataLst>
          </p:nvPr>
        </p:nvSpPr>
        <p:spPr bwMode="gray">
          <a:xfrm>
            <a:off x="334963" y="3871913"/>
            <a:ext cx="174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fld id="{226DD59F-F361-4C7C-ABF0-A20F8AE6F0EE}" type="datetime'''''2''.''''''''''''5'''''''''''">
              <a:rPr lang="en-GB" altLang="en-US" sz="1000" smtClean="0">
                <a:effectLst/>
              </a:rPr>
              <a:pPr marL="0" lvl="0" indent="0" algn="r">
                <a:spcBef>
                  <a:spcPct val="0"/>
                </a:spcBef>
                <a:spcAft>
                  <a:spcPct val="0"/>
                </a:spcAft>
                <a:buNone/>
              </a:pPr>
              <a:t>2.5</a:t>
            </a:fld>
            <a:endParaRPr lang="en-GB" sz="1000"/>
          </a:p>
        </p:txBody>
      </p:sp>
      <p:sp>
        <p:nvSpPr>
          <p:cNvPr id="333" name="Text Placeholder 10">
            <a:extLst>
              <a:ext uri="{FF2B5EF4-FFF2-40B4-BE49-F238E27FC236}">
                <a16:creationId xmlns:a16="http://schemas.microsoft.com/office/drawing/2014/main" id="{7662F4BD-A9D5-49D8-3E53-E89312D4A62A}"/>
              </a:ext>
            </a:extLst>
          </p:cNvPr>
          <p:cNvSpPr>
            <a:spLocks/>
          </p:cNvSpPr>
          <p:nvPr>
            <p:custDataLst>
              <p:tags r:id="rId10"/>
            </p:custDataLst>
          </p:nvPr>
        </p:nvSpPr>
        <p:spPr bwMode="gray">
          <a:xfrm>
            <a:off x="334963" y="3521075"/>
            <a:ext cx="174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fld id="{9CA68994-A96C-4D04-BD96-53E72204CC58}" type="datetime'''''3''''''''''''''''''''''.''''''''''''0'''''''''''''''">
              <a:rPr lang="en-GB" altLang="en-US" sz="1000" smtClean="0">
                <a:effectLst/>
              </a:rPr>
              <a:pPr marL="0" lvl="0" indent="0" algn="r">
                <a:spcBef>
                  <a:spcPct val="0"/>
                </a:spcBef>
                <a:spcAft>
                  <a:spcPct val="0"/>
                </a:spcAft>
                <a:buNone/>
              </a:pPr>
              <a:t>3.0</a:t>
            </a:fld>
            <a:endParaRPr lang="en-GB" sz="1000"/>
          </a:p>
        </p:txBody>
      </p:sp>
      <p:sp>
        <p:nvSpPr>
          <p:cNvPr id="334" name="Text Placeholder 10">
            <a:extLst>
              <a:ext uri="{FF2B5EF4-FFF2-40B4-BE49-F238E27FC236}">
                <a16:creationId xmlns:a16="http://schemas.microsoft.com/office/drawing/2014/main" id="{AF2D871E-996A-CF6E-ABA1-D8B43EF93928}"/>
              </a:ext>
            </a:extLst>
          </p:cNvPr>
          <p:cNvSpPr>
            <a:spLocks/>
          </p:cNvSpPr>
          <p:nvPr>
            <p:custDataLst>
              <p:tags r:id="rId11"/>
            </p:custDataLst>
          </p:nvPr>
        </p:nvSpPr>
        <p:spPr bwMode="gray">
          <a:xfrm>
            <a:off x="334963" y="3170238"/>
            <a:ext cx="174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fld id="{23C2953D-F1F2-407F-8509-D865841AE10F}" type="datetime'''''3''''''''''.''5'''">
              <a:rPr lang="en-GB" altLang="en-US" sz="1000" smtClean="0">
                <a:effectLst/>
              </a:rPr>
              <a:pPr marL="0" lvl="0" indent="0" algn="r">
                <a:spcBef>
                  <a:spcPct val="0"/>
                </a:spcBef>
                <a:spcAft>
                  <a:spcPct val="0"/>
                </a:spcAft>
                <a:buNone/>
              </a:pPr>
              <a:t>3.5</a:t>
            </a:fld>
            <a:endParaRPr lang="en-GB" sz="1000"/>
          </a:p>
        </p:txBody>
      </p:sp>
      <p:sp>
        <p:nvSpPr>
          <p:cNvPr id="335" name="Text Placeholder 10">
            <a:extLst>
              <a:ext uri="{FF2B5EF4-FFF2-40B4-BE49-F238E27FC236}">
                <a16:creationId xmlns:a16="http://schemas.microsoft.com/office/drawing/2014/main" id="{34C4D57A-3ABF-D526-4A3E-45770A0AC13D}"/>
              </a:ext>
            </a:extLst>
          </p:cNvPr>
          <p:cNvSpPr>
            <a:spLocks/>
          </p:cNvSpPr>
          <p:nvPr>
            <p:custDataLst>
              <p:tags r:id="rId12"/>
            </p:custDataLst>
          </p:nvPr>
        </p:nvSpPr>
        <p:spPr bwMode="gray">
          <a:xfrm>
            <a:off x="334963" y="2819400"/>
            <a:ext cx="174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fld id="{24B2C2FC-455D-4334-9FEE-02EBF56284E7}" type="datetime'''''''''''''''''''''''''''''''''''''''4''''''''''.''0'''''">
              <a:rPr lang="en-GB" altLang="en-US" sz="1000" smtClean="0">
                <a:effectLst/>
              </a:rPr>
              <a:pPr marL="0" lvl="0" indent="0" algn="r">
                <a:spcBef>
                  <a:spcPct val="0"/>
                </a:spcBef>
                <a:spcAft>
                  <a:spcPct val="0"/>
                </a:spcAft>
                <a:buNone/>
              </a:pPr>
              <a:t>4.0</a:t>
            </a:fld>
            <a:endParaRPr lang="en-GB" sz="1000"/>
          </a:p>
        </p:txBody>
      </p:sp>
      <p:sp>
        <p:nvSpPr>
          <p:cNvPr id="336" name="Text Placeholder 10">
            <a:extLst>
              <a:ext uri="{FF2B5EF4-FFF2-40B4-BE49-F238E27FC236}">
                <a16:creationId xmlns:a16="http://schemas.microsoft.com/office/drawing/2014/main" id="{094AA7E2-E982-2EB3-B386-8EF1009E5007}"/>
              </a:ext>
            </a:extLst>
          </p:cNvPr>
          <p:cNvSpPr>
            <a:spLocks/>
          </p:cNvSpPr>
          <p:nvPr>
            <p:custDataLst>
              <p:tags r:id="rId13"/>
            </p:custDataLst>
          </p:nvPr>
        </p:nvSpPr>
        <p:spPr bwMode="gray">
          <a:xfrm>
            <a:off x="334963" y="2468563"/>
            <a:ext cx="174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fld id="{30A6FD04-6654-415C-A13E-94E6F4045C44}" type="datetime'''''4''''''''''.''''''''''''''''''''''''''''5'''''''''''''''">
              <a:rPr lang="en-GB" altLang="en-US" sz="1000" smtClean="0">
                <a:effectLst/>
              </a:rPr>
              <a:pPr marL="0" lvl="0" indent="0" algn="r">
                <a:spcBef>
                  <a:spcPct val="0"/>
                </a:spcBef>
                <a:spcAft>
                  <a:spcPct val="0"/>
                </a:spcAft>
                <a:buNone/>
              </a:pPr>
              <a:t>4.5</a:t>
            </a:fld>
            <a:endParaRPr lang="en-GB" sz="1000"/>
          </a:p>
        </p:txBody>
      </p:sp>
      <p:sp>
        <p:nvSpPr>
          <p:cNvPr id="337" name="Text Placeholder 10">
            <a:extLst>
              <a:ext uri="{FF2B5EF4-FFF2-40B4-BE49-F238E27FC236}">
                <a16:creationId xmlns:a16="http://schemas.microsoft.com/office/drawing/2014/main" id="{1A84916F-848C-0841-35CE-F546940F1F78}"/>
              </a:ext>
            </a:extLst>
          </p:cNvPr>
          <p:cNvSpPr>
            <a:spLocks/>
          </p:cNvSpPr>
          <p:nvPr>
            <p:custDataLst>
              <p:tags r:id="rId14"/>
            </p:custDataLst>
          </p:nvPr>
        </p:nvSpPr>
        <p:spPr bwMode="gray">
          <a:xfrm>
            <a:off x="334963" y="2117725"/>
            <a:ext cx="174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fld id="{9076334F-3572-4CEC-85C1-FBD8AFFF3DC0}" type="datetime'''''''''''''''''''''''5.''''''''''''''''''''0'''''''''''''''''">
              <a:rPr lang="en-GB" altLang="en-US" sz="1000" smtClean="0">
                <a:effectLst/>
              </a:rPr>
              <a:pPr marL="0" lvl="0" indent="0" algn="r">
                <a:spcBef>
                  <a:spcPct val="0"/>
                </a:spcBef>
                <a:spcAft>
                  <a:spcPct val="0"/>
                </a:spcAft>
                <a:buNone/>
              </a:pPr>
              <a:t>5.0</a:t>
            </a:fld>
            <a:endParaRPr lang="en-GB" sz="1000"/>
          </a:p>
        </p:txBody>
      </p:sp>
      <p:sp>
        <p:nvSpPr>
          <p:cNvPr id="356" name="Text Placeholder 10">
            <a:extLst>
              <a:ext uri="{FF2B5EF4-FFF2-40B4-BE49-F238E27FC236}">
                <a16:creationId xmlns:a16="http://schemas.microsoft.com/office/drawing/2014/main" id="{7B0568EC-2F1A-FA45-267E-7FD274073559}"/>
              </a:ext>
            </a:extLst>
          </p:cNvPr>
          <p:cNvSpPr>
            <a:spLocks/>
          </p:cNvSpPr>
          <p:nvPr>
            <p:custDataLst>
              <p:tags r:id="rId15"/>
            </p:custDataLst>
          </p:nvPr>
        </p:nvSpPr>
        <p:spPr bwMode="gray">
          <a:xfrm>
            <a:off x="965200" y="5184775"/>
            <a:ext cx="287338" cy="152400"/>
          </a:xfrm>
          <a:prstGeom prst="rect">
            <a:avLst/>
          </a:prstGeom>
          <a:solidFill>
            <a:srgbClr val="C3CFE1"/>
          </a:solidFill>
          <a:ln>
            <a:noFill/>
          </a:ln>
          <a:effectLst/>
        </p:spPr>
        <p:txBody>
          <a:bodyPr vert="horz" wrap="none" lIns="17463" tIns="0" rIns="17463"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0B0F5B98-FB6C-47ED-9F90-06979D2535F5}" type="datetime'''''''''''''1''''''''''''''''''''''''6''''''''''%'''''">
              <a:rPr lang="en-GB" altLang="en-US" sz="1000" b="1" smtClean="0">
                <a:effectLst/>
              </a:rPr>
              <a:pPr marL="0" lvl="0" indent="0" algn="ctr">
                <a:spcBef>
                  <a:spcPct val="0"/>
                </a:spcBef>
                <a:spcAft>
                  <a:spcPct val="0"/>
                </a:spcAft>
                <a:buNone/>
              </a:pPr>
              <a:t>16%</a:t>
            </a:fld>
            <a:endParaRPr lang="en-GB" sz="1000" b="1"/>
          </a:p>
        </p:txBody>
      </p:sp>
      <p:sp>
        <p:nvSpPr>
          <p:cNvPr id="43" name="Text Placeholder 10">
            <a:extLst>
              <a:ext uri="{FF2B5EF4-FFF2-40B4-BE49-F238E27FC236}">
                <a16:creationId xmlns:a16="http://schemas.microsoft.com/office/drawing/2014/main" id="{AF00FE07-71F3-6CF5-77F7-1E2976E6349F}"/>
              </a:ext>
            </a:extLst>
          </p:cNvPr>
          <p:cNvSpPr>
            <a:spLocks/>
          </p:cNvSpPr>
          <p:nvPr>
            <p:custDataLst>
              <p:tags r:id="rId16"/>
            </p:custDataLst>
          </p:nvPr>
        </p:nvSpPr>
        <p:spPr bwMode="auto">
          <a:xfrm>
            <a:off x="801688" y="5743575"/>
            <a:ext cx="6143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C8CF00FA-A260-48CE-BA3B-F11969882AD2}" type="datetime'2''''''''''''''''''0''''''''1''''3''-''2''''''''0''1''''''''8'">
              <a:rPr lang="en-GB" altLang="en-US" sz="1000" smtClean="0"/>
              <a:pPr marL="0" lvl="0" indent="0" algn="ctr">
                <a:spcBef>
                  <a:spcPct val="0"/>
                </a:spcBef>
                <a:spcAft>
                  <a:spcPct val="0"/>
                </a:spcAft>
                <a:buNone/>
              </a:pPr>
              <a:t>2013-2018</a:t>
            </a:fld>
            <a:endParaRPr lang="en-GB" sz="1000"/>
          </a:p>
        </p:txBody>
      </p:sp>
      <p:sp>
        <p:nvSpPr>
          <p:cNvPr id="354" name="Text Placeholder 10">
            <a:extLst>
              <a:ext uri="{FF2B5EF4-FFF2-40B4-BE49-F238E27FC236}">
                <a16:creationId xmlns:a16="http://schemas.microsoft.com/office/drawing/2014/main" id="{A361E972-CE58-DAA4-39DF-A27E6FDB5062}"/>
              </a:ext>
            </a:extLst>
          </p:cNvPr>
          <p:cNvSpPr>
            <a:spLocks/>
          </p:cNvSpPr>
          <p:nvPr>
            <p:custDataLst>
              <p:tags r:id="rId17"/>
            </p:custDataLst>
          </p:nvPr>
        </p:nvSpPr>
        <p:spPr bwMode="gray">
          <a:xfrm>
            <a:off x="1906588" y="4851400"/>
            <a:ext cx="287338"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E53EF3FC-C9DD-43C6-887E-D8A085D4C8EF}" type="datetime'3''''''''''0''''%'''''''''''''''''''">
              <a:rPr lang="en-GB" altLang="en-US" sz="1000" b="1" smtClean="0"/>
              <a:pPr marL="0" lvl="0" indent="0" algn="ctr">
                <a:spcBef>
                  <a:spcPct val="0"/>
                </a:spcBef>
                <a:spcAft>
                  <a:spcPct val="0"/>
                </a:spcAft>
                <a:buNone/>
              </a:pPr>
              <a:t>30%</a:t>
            </a:fld>
            <a:endParaRPr lang="en-GB" sz="1000" b="1"/>
          </a:p>
        </p:txBody>
      </p:sp>
      <p:sp>
        <p:nvSpPr>
          <p:cNvPr id="56" name="Text Placeholder 10">
            <a:extLst>
              <a:ext uri="{FF2B5EF4-FFF2-40B4-BE49-F238E27FC236}">
                <a16:creationId xmlns:a16="http://schemas.microsoft.com/office/drawing/2014/main" id="{55C78383-CB0C-2E0F-6741-05D6D8EF3DA0}"/>
              </a:ext>
            </a:extLst>
          </p:cNvPr>
          <p:cNvSpPr>
            <a:spLocks/>
          </p:cNvSpPr>
          <p:nvPr>
            <p:custDataLst>
              <p:tags r:id="rId18"/>
            </p:custDataLst>
          </p:nvPr>
        </p:nvSpPr>
        <p:spPr bwMode="auto">
          <a:xfrm>
            <a:off x="1743075" y="5743575"/>
            <a:ext cx="6143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32E01040-97F3-4ADE-A6B7-CA034DF5F468}" type="datetime'''''2''0''19''''-''''''''''''2''''''''''''024'''''''''''''''''">
              <a:rPr lang="en-GB" altLang="en-US" sz="1000" smtClean="0"/>
              <a:pPr marL="0" lvl="0" indent="0" algn="ctr">
                <a:spcBef>
                  <a:spcPct val="0"/>
                </a:spcBef>
                <a:spcAft>
                  <a:spcPct val="0"/>
                </a:spcAft>
                <a:buNone/>
              </a:pPr>
              <a:t>2019-2024</a:t>
            </a:fld>
            <a:endParaRPr lang="en-GB" sz="1000"/>
          </a:p>
        </p:txBody>
      </p:sp>
      <p:sp>
        <p:nvSpPr>
          <p:cNvPr id="353" name="Text Placeholder 10">
            <a:extLst>
              <a:ext uri="{FF2B5EF4-FFF2-40B4-BE49-F238E27FC236}">
                <a16:creationId xmlns:a16="http://schemas.microsoft.com/office/drawing/2014/main" id="{A1BC6588-ADA6-5F8F-CEF1-7EAF7A753470}"/>
              </a:ext>
            </a:extLst>
          </p:cNvPr>
          <p:cNvSpPr>
            <a:spLocks/>
          </p:cNvSpPr>
          <p:nvPr>
            <p:custDataLst>
              <p:tags r:id="rId19"/>
            </p:custDataLst>
          </p:nvPr>
        </p:nvSpPr>
        <p:spPr bwMode="gray">
          <a:xfrm>
            <a:off x="2847975" y="4360863"/>
            <a:ext cx="287338"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D9FBE275-DC16-45AF-A1E1-7253B80F4496}" type="datetime'3''3''''''''''''''''''%'''''''''''''''''''''">
              <a:rPr lang="en-GB" altLang="en-US" sz="1000" b="1" smtClean="0"/>
              <a:pPr marL="0" lvl="0" indent="0" algn="ctr">
                <a:spcBef>
                  <a:spcPct val="0"/>
                </a:spcBef>
                <a:spcAft>
                  <a:spcPct val="0"/>
                </a:spcAft>
                <a:buNone/>
              </a:pPr>
              <a:t>33%</a:t>
            </a:fld>
            <a:endParaRPr lang="en-GB" sz="1000" b="1"/>
          </a:p>
        </p:txBody>
      </p:sp>
      <p:sp>
        <p:nvSpPr>
          <p:cNvPr id="57" name="Text Placeholder 10">
            <a:extLst>
              <a:ext uri="{FF2B5EF4-FFF2-40B4-BE49-F238E27FC236}">
                <a16:creationId xmlns:a16="http://schemas.microsoft.com/office/drawing/2014/main" id="{E502CB3A-C22D-7532-17A5-56CD2042DD7D}"/>
              </a:ext>
            </a:extLst>
          </p:cNvPr>
          <p:cNvSpPr>
            <a:spLocks/>
          </p:cNvSpPr>
          <p:nvPr>
            <p:custDataLst>
              <p:tags r:id="rId20"/>
            </p:custDataLst>
          </p:nvPr>
        </p:nvSpPr>
        <p:spPr bwMode="auto">
          <a:xfrm>
            <a:off x="2684463" y="5743575"/>
            <a:ext cx="6143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DB980849-31A8-4B4B-845D-BA29B4DE29BD}" type="datetime'''''''20''''2''5''''-''''2''''''''''''''''''0''''''''''3''0'''">
              <a:rPr lang="en-GB" altLang="en-US" sz="1000" smtClean="0"/>
              <a:pPr marL="0" lvl="0" indent="0" algn="ctr">
                <a:spcBef>
                  <a:spcPct val="0"/>
                </a:spcBef>
                <a:spcAft>
                  <a:spcPct val="0"/>
                </a:spcAft>
                <a:buNone/>
              </a:pPr>
              <a:t>2025-2030</a:t>
            </a:fld>
            <a:endParaRPr lang="en-GB" sz="1000"/>
          </a:p>
        </p:txBody>
      </p:sp>
      <p:sp>
        <p:nvSpPr>
          <p:cNvPr id="311" name="Rectangle 310">
            <a:extLst>
              <a:ext uri="{FF2B5EF4-FFF2-40B4-BE49-F238E27FC236}">
                <a16:creationId xmlns:a16="http://schemas.microsoft.com/office/drawing/2014/main" id="{D77EA4AF-B932-903E-FAC3-AFC09DF4B8EF}"/>
              </a:ext>
            </a:extLst>
          </p:cNvPr>
          <p:cNvSpPr/>
          <p:nvPr>
            <p:custDataLst>
              <p:tags r:id="rId21"/>
            </p:custDataLst>
          </p:nvPr>
        </p:nvSpPr>
        <p:spPr bwMode="auto">
          <a:xfrm>
            <a:off x="3513138" y="2362200"/>
            <a:ext cx="179388" cy="133350"/>
          </a:xfrm>
          <a:prstGeom prst="rect">
            <a:avLst/>
          </a:prstGeom>
          <a:solidFill>
            <a:srgbClr val="DFE5EF"/>
          </a:solidFill>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312" name="Rectangle 311">
            <a:extLst>
              <a:ext uri="{FF2B5EF4-FFF2-40B4-BE49-F238E27FC236}">
                <a16:creationId xmlns:a16="http://schemas.microsoft.com/office/drawing/2014/main" id="{20E74B93-707B-2EB2-ED97-67D10525DE4F}"/>
              </a:ext>
            </a:extLst>
          </p:cNvPr>
          <p:cNvSpPr/>
          <p:nvPr>
            <p:custDataLst>
              <p:tags r:id="rId22"/>
            </p:custDataLst>
          </p:nvPr>
        </p:nvSpPr>
        <p:spPr bwMode="auto">
          <a:xfrm>
            <a:off x="3513138" y="2565400"/>
            <a:ext cx="179388" cy="133350"/>
          </a:xfrm>
          <a:prstGeom prst="rect">
            <a:avLst/>
          </a:prstGeom>
          <a:solidFill>
            <a:srgbClr val="C3CFE1"/>
          </a:solidFill>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313" name="Rectangle 312">
            <a:extLst>
              <a:ext uri="{FF2B5EF4-FFF2-40B4-BE49-F238E27FC236}">
                <a16:creationId xmlns:a16="http://schemas.microsoft.com/office/drawing/2014/main" id="{A03D7BCD-ADF8-EF55-50AF-D68F1C9E6C6B}"/>
              </a:ext>
            </a:extLst>
          </p:cNvPr>
          <p:cNvSpPr/>
          <p:nvPr>
            <p:custDataLst>
              <p:tags r:id="rId23"/>
            </p:custDataLst>
          </p:nvPr>
        </p:nvSpPr>
        <p:spPr bwMode="auto">
          <a:xfrm>
            <a:off x="3513138" y="2768600"/>
            <a:ext cx="179388" cy="133350"/>
          </a:xfrm>
          <a:prstGeom prst="rect">
            <a:avLst/>
          </a:prstGeom>
          <a:solidFill>
            <a:srgbClr val="9DB1CF"/>
          </a:solidFill>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314" name="Rectangle 313">
            <a:extLst>
              <a:ext uri="{FF2B5EF4-FFF2-40B4-BE49-F238E27FC236}">
                <a16:creationId xmlns:a16="http://schemas.microsoft.com/office/drawing/2014/main" id="{CD687864-B8AD-9A7A-CF64-961B5DDA176F}"/>
              </a:ext>
            </a:extLst>
          </p:cNvPr>
          <p:cNvSpPr/>
          <p:nvPr>
            <p:custDataLst>
              <p:tags r:id="rId24"/>
            </p:custDataLst>
          </p:nvPr>
        </p:nvSpPr>
        <p:spPr bwMode="auto">
          <a:xfrm>
            <a:off x="3513138" y="2971800"/>
            <a:ext cx="179388" cy="133350"/>
          </a:xfrm>
          <a:prstGeom prst="rect">
            <a:avLst/>
          </a:prstGeom>
          <a:solidFill>
            <a:srgbClr val="6F8DB9"/>
          </a:solidFill>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315" name="Rectangle 314">
            <a:extLst>
              <a:ext uri="{FF2B5EF4-FFF2-40B4-BE49-F238E27FC236}">
                <a16:creationId xmlns:a16="http://schemas.microsoft.com/office/drawing/2014/main" id="{9393FAF0-7620-DDBD-0E5D-3035A061222B}"/>
              </a:ext>
            </a:extLst>
          </p:cNvPr>
          <p:cNvSpPr/>
          <p:nvPr>
            <p:custDataLst>
              <p:tags r:id="rId25"/>
            </p:custDataLst>
          </p:nvPr>
        </p:nvSpPr>
        <p:spPr bwMode="auto">
          <a:xfrm>
            <a:off x="3513138" y="3175000"/>
            <a:ext cx="179388" cy="133350"/>
          </a:xfrm>
          <a:prstGeom prst="rect">
            <a:avLst/>
          </a:prstGeom>
          <a:solidFill>
            <a:srgbClr val="364D6E"/>
          </a:solidFill>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47" name="Text Placeholder 10">
            <a:extLst>
              <a:ext uri="{FF2B5EF4-FFF2-40B4-BE49-F238E27FC236}">
                <a16:creationId xmlns:a16="http://schemas.microsoft.com/office/drawing/2014/main" id="{D75A45CE-522E-A023-1093-182C8E31D448}"/>
              </a:ext>
            </a:extLst>
          </p:cNvPr>
          <p:cNvSpPr>
            <a:spLocks/>
          </p:cNvSpPr>
          <p:nvPr>
            <p:custDataLst>
              <p:tags r:id="rId26"/>
            </p:custDataLst>
          </p:nvPr>
        </p:nvSpPr>
        <p:spPr bwMode="auto">
          <a:xfrm>
            <a:off x="3743325" y="2357438"/>
            <a:ext cx="5000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CD7749B1-2CAF-4A77-8AB8-880971E623EF}" type="datetime'''''PV''''''-''''''''u''''''''til''''''''''i''''''''t''y'">
              <a:rPr lang="en-GB" altLang="en-US" sz="1000" smtClean="0"/>
              <a:pPr marL="0" lvl="0" indent="0">
                <a:spcBef>
                  <a:spcPct val="0"/>
                </a:spcBef>
                <a:spcAft>
                  <a:spcPct val="0"/>
                </a:spcAft>
                <a:buNone/>
              </a:pPr>
              <a:t>PV-utility</a:t>
            </a:fld>
            <a:endParaRPr lang="en-GB" sz="1000"/>
          </a:p>
        </p:txBody>
      </p:sp>
      <p:sp>
        <p:nvSpPr>
          <p:cNvPr id="48" name="Text Placeholder 10">
            <a:extLst>
              <a:ext uri="{FF2B5EF4-FFF2-40B4-BE49-F238E27FC236}">
                <a16:creationId xmlns:a16="http://schemas.microsoft.com/office/drawing/2014/main" id="{6C03AA0B-EF70-3F9F-1F1A-FCAD381295B7}"/>
              </a:ext>
            </a:extLst>
          </p:cNvPr>
          <p:cNvSpPr>
            <a:spLocks/>
          </p:cNvSpPr>
          <p:nvPr>
            <p:custDataLst>
              <p:tags r:id="rId27"/>
            </p:custDataLst>
          </p:nvPr>
        </p:nvSpPr>
        <p:spPr bwMode="auto">
          <a:xfrm>
            <a:off x="3743325" y="2560638"/>
            <a:ext cx="79375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9AF563F9-4DD0-4DE8-B859-51DAA667C597}" type="datetime'P''V''''''-''''''di''s''''''''t''r''''''''ibu''''te''''d'">
              <a:rPr lang="en-GB" altLang="en-US" sz="1000" smtClean="0"/>
              <a:pPr marL="0" lvl="0" indent="0">
                <a:spcBef>
                  <a:spcPct val="0"/>
                </a:spcBef>
                <a:spcAft>
                  <a:spcPct val="0"/>
                </a:spcAft>
                <a:buNone/>
              </a:pPr>
              <a:t>PV-distributed</a:t>
            </a:fld>
            <a:endParaRPr lang="en-GB" sz="1000"/>
          </a:p>
        </p:txBody>
      </p:sp>
      <p:sp>
        <p:nvSpPr>
          <p:cNvPr id="255" name="Text Placeholder 10">
            <a:extLst>
              <a:ext uri="{FF2B5EF4-FFF2-40B4-BE49-F238E27FC236}">
                <a16:creationId xmlns:a16="http://schemas.microsoft.com/office/drawing/2014/main" id="{1129D320-58C8-F847-3990-C3DE91CBB999}"/>
              </a:ext>
            </a:extLst>
          </p:cNvPr>
          <p:cNvSpPr>
            <a:spLocks/>
          </p:cNvSpPr>
          <p:nvPr>
            <p:custDataLst>
              <p:tags r:id="rId28"/>
            </p:custDataLst>
          </p:nvPr>
        </p:nvSpPr>
        <p:spPr bwMode="auto">
          <a:xfrm>
            <a:off x="3743325" y="2763838"/>
            <a:ext cx="2889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FB5F57C3-02EA-4AD4-B6E3-530D23A11FF0}" type="datetime'''''''''''''''W''i''''n''''''''''''''d'''''''''''''''''''">
              <a:rPr lang="en-GB" altLang="en-US" sz="1000" smtClean="0"/>
              <a:pPr marL="0" lvl="0" indent="0">
                <a:spcBef>
                  <a:spcPct val="0"/>
                </a:spcBef>
                <a:spcAft>
                  <a:spcPct val="0"/>
                </a:spcAft>
                <a:buNone/>
              </a:pPr>
              <a:t>Wind</a:t>
            </a:fld>
            <a:endParaRPr lang="en-GB" sz="1000"/>
          </a:p>
        </p:txBody>
      </p:sp>
      <p:sp>
        <p:nvSpPr>
          <p:cNvPr id="74" name="Text Placeholder 10">
            <a:extLst>
              <a:ext uri="{FF2B5EF4-FFF2-40B4-BE49-F238E27FC236}">
                <a16:creationId xmlns:a16="http://schemas.microsoft.com/office/drawing/2014/main" id="{6A5869D3-A938-13C7-5D22-09F0B31C2CE0}"/>
              </a:ext>
            </a:extLst>
          </p:cNvPr>
          <p:cNvSpPr>
            <a:spLocks/>
          </p:cNvSpPr>
          <p:nvPr>
            <p:custDataLst>
              <p:tags r:id="rId29"/>
            </p:custDataLst>
          </p:nvPr>
        </p:nvSpPr>
        <p:spPr bwMode="auto">
          <a:xfrm>
            <a:off x="3743325" y="2967038"/>
            <a:ext cx="682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5EBF497F-48B1-4D0E-8D29-57106B503469}" type="datetime'H''yd''r''''o''''p''''ow''e''''''''r'''''''''''''''''''''''''">
              <a:rPr lang="en-GB" altLang="en-US" sz="1000" smtClean="0"/>
              <a:pPr marL="0" lvl="0" indent="0">
                <a:spcBef>
                  <a:spcPct val="0"/>
                </a:spcBef>
                <a:spcAft>
                  <a:spcPct val="0"/>
                </a:spcAft>
                <a:buNone/>
              </a:pPr>
              <a:t>Hydropower</a:t>
            </a:fld>
            <a:endParaRPr lang="en-GB" sz="1000"/>
          </a:p>
        </p:txBody>
      </p:sp>
      <p:sp>
        <p:nvSpPr>
          <p:cNvPr id="277" name="Text Placeholder 10">
            <a:extLst>
              <a:ext uri="{FF2B5EF4-FFF2-40B4-BE49-F238E27FC236}">
                <a16:creationId xmlns:a16="http://schemas.microsoft.com/office/drawing/2014/main" id="{01DE6D7A-F141-66F6-5426-35CC23B9627A}"/>
              </a:ext>
            </a:extLst>
          </p:cNvPr>
          <p:cNvSpPr>
            <a:spLocks/>
          </p:cNvSpPr>
          <p:nvPr>
            <p:custDataLst>
              <p:tags r:id="rId30"/>
            </p:custDataLst>
          </p:nvPr>
        </p:nvSpPr>
        <p:spPr bwMode="auto">
          <a:xfrm>
            <a:off x="3743325" y="3170238"/>
            <a:ext cx="31591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174A4159-B3D5-45E7-A4B2-E12170B27FA6}" type="datetime'Ot''''''''''''''h''''''''''e''''''''''''''r'''''">
              <a:rPr lang="en-GB" altLang="en-US" sz="1000" smtClean="0"/>
              <a:pPr marL="0" lvl="0" indent="0">
                <a:spcBef>
                  <a:spcPct val="0"/>
                </a:spcBef>
                <a:spcAft>
                  <a:spcPct val="0"/>
                </a:spcAft>
                <a:buNone/>
              </a:pPr>
              <a:t>Other</a:t>
            </a:fld>
            <a:endParaRPr lang="en-GB" sz="1000"/>
          </a:p>
        </p:txBody>
      </p:sp>
      <p:sp>
        <p:nvSpPr>
          <p:cNvPr id="362" name="btfpCallout348738">
            <a:extLst>
              <a:ext uri="{FF2B5EF4-FFF2-40B4-BE49-F238E27FC236}">
                <a16:creationId xmlns:a16="http://schemas.microsoft.com/office/drawing/2014/main" id="{BCE7AF5D-BCBF-32B1-CC8F-6B6AD594F7B8}"/>
              </a:ext>
            </a:extLst>
          </p:cNvPr>
          <p:cNvSpPr/>
          <p:nvPr/>
        </p:nvSpPr>
        <p:spPr bwMode="gray">
          <a:xfrm>
            <a:off x="3584975" y="3989744"/>
            <a:ext cx="952100" cy="1396642"/>
          </a:xfrm>
          <a:prstGeom prst="wedgeRectCallout">
            <a:avLst>
              <a:gd name="adj1" fmla="val -71213"/>
              <a:gd name="adj2" fmla="val -19020"/>
            </a:avLst>
          </a:prstGeom>
          <a:solidFill>
            <a:schemeClr val="accent1"/>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73" tIns="72073" rIns="72073" bIns="72073" numCol="1" spcCol="0" rtlCol="0" fromWordArt="0" anchor="ctr" anchorCtr="0" forceAA="0" compatLnSpc="1">
            <a:prstTxWarp prst="textNoShape">
              <a:avLst/>
            </a:prstTxWarp>
            <a:noAutofit/>
          </a:bodyPr>
          <a:lstStyle/>
          <a:p>
            <a:pPr marL="0" lvl="1" indent="0">
              <a:spcBef>
                <a:spcPts val="0"/>
              </a:spcBef>
              <a:buNone/>
            </a:pPr>
            <a:r>
              <a:rPr lang="en-US" sz="900">
                <a:solidFill>
                  <a:schemeClr val="bg1"/>
                </a:solidFill>
              </a:rPr>
              <a:t>Does not include Behind the Meter batteries which are expected to be ~2 TW total by 2030</a:t>
            </a:r>
          </a:p>
        </p:txBody>
      </p:sp>
      <p:sp>
        <p:nvSpPr>
          <p:cNvPr id="34" name="Rectangle 33">
            <a:extLst>
              <a:ext uri="{FF2B5EF4-FFF2-40B4-BE49-F238E27FC236}">
                <a16:creationId xmlns:a16="http://schemas.microsoft.com/office/drawing/2014/main" id="{E5928FF3-298F-A86E-8EAB-D02EF7DC4252}"/>
              </a:ext>
            </a:extLst>
          </p:cNvPr>
          <p:cNvSpPr/>
          <p:nvPr/>
        </p:nvSpPr>
        <p:spPr bwMode="gray">
          <a:xfrm>
            <a:off x="4925971" y="2049341"/>
            <a:ext cx="4200059" cy="1097280"/>
          </a:xfrm>
          <a:prstGeom prst="rect">
            <a:avLst/>
          </a:prstGeom>
          <a:solidFill>
            <a:schemeClr val="accent1">
              <a:lumMod val="20000"/>
              <a:lumOff val="80000"/>
              <a:alpha val="5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40080" tIns="36000" rIns="36000" bIns="36000" numCol="1" spcCol="0" rtlCol="0" fromWordArt="0" anchor="ctr" anchorCtr="0" forceAA="0" compatLnSpc="1">
            <a:prstTxWarp prst="textNoShape">
              <a:avLst/>
            </a:prstTxWarp>
            <a:noAutofit/>
          </a:bodyPr>
          <a:lstStyle/>
          <a:p>
            <a:pPr marL="0" indent="0">
              <a:buNone/>
            </a:pPr>
            <a:r>
              <a:rPr lang="en-GB" sz="1400" b="1" dirty="0">
                <a:solidFill>
                  <a:schemeClr val="tx1"/>
                </a:solidFill>
              </a:rPr>
              <a:t>Visibility</a:t>
            </a:r>
          </a:p>
          <a:p>
            <a:pPr marL="0" indent="0">
              <a:buNone/>
            </a:pPr>
            <a:endParaRPr lang="en-GB" sz="800" b="1" dirty="0">
              <a:solidFill>
                <a:schemeClr val="tx1"/>
              </a:solidFill>
            </a:endParaRPr>
          </a:p>
          <a:p>
            <a:pPr marL="0" indent="0">
              <a:buNone/>
            </a:pPr>
            <a:r>
              <a:rPr lang="en-GB" sz="1200" dirty="0">
                <a:solidFill>
                  <a:schemeClr val="tx1"/>
                </a:solidFill>
              </a:rPr>
              <a:t>Grid operators can see availability and charge level of resources behind the meter, enabling forecasts on generation</a:t>
            </a:r>
          </a:p>
        </p:txBody>
      </p:sp>
      <p:sp>
        <p:nvSpPr>
          <p:cNvPr id="36" name="Rectangle 35">
            <a:extLst>
              <a:ext uri="{FF2B5EF4-FFF2-40B4-BE49-F238E27FC236}">
                <a16:creationId xmlns:a16="http://schemas.microsoft.com/office/drawing/2014/main" id="{B596F0CF-E50C-250C-7B99-0A6EC02BBCAF}"/>
              </a:ext>
            </a:extLst>
          </p:cNvPr>
          <p:cNvSpPr/>
          <p:nvPr/>
        </p:nvSpPr>
        <p:spPr bwMode="gray">
          <a:xfrm>
            <a:off x="4926013" y="3324986"/>
            <a:ext cx="4200059" cy="1097280"/>
          </a:xfrm>
          <a:prstGeom prst="rect">
            <a:avLst/>
          </a:prstGeom>
          <a:solidFill>
            <a:schemeClr val="accent1">
              <a:lumMod val="20000"/>
              <a:lumOff val="80000"/>
              <a:alpha val="5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40080" tIns="36000" rIns="36000" bIns="36000" numCol="1" spcCol="0" rtlCol="0" fromWordArt="0" anchor="ctr" anchorCtr="0" forceAA="0" compatLnSpc="1">
            <a:prstTxWarp prst="textNoShape">
              <a:avLst/>
            </a:prstTxWarp>
            <a:noAutofit/>
          </a:bodyPr>
          <a:lstStyle/>
          <a:p>
            <a:r>
              <a:rPr lang="en-GB" sz="1400" b="1" dirty="0">
                <a:solidFill>
                  <a:schemeClr val="tx1"/>
                </a:solidFill>
              </a:rPr>
              <a:t>Dispatch and constraint management</a:t>
            </a:r>
          </a:p>
          <a:p>
            <a:endParaRPr lang="en-GB" sz="800" b="1" dirty="0">
              <a:solidFill>
                <a:schemeClr val="tx1"/>
              </a:solidFill>
            </a:endParaRPr>
          </a:p>
          <a:p>
            <a:r>
              <a:rPr lang="en-GB" sz="1200" dirty="0">
                <a:solidFill>
                  <a:schemeClr val="tx1"/>
                </a:solidFill>
              </a:rPr>
              <a:t>Aggregates and dispatches DERs, optimizing peak shaving and economics while adhering to security constraints. Plus, settles C&amp;I flexibility payments</a:t>
            </a:r>
            <a:r>
              <a:rPr lang="en-GB" sz="1200" baseline="30000" dirty="0">
                <a:solidFill>
                  <a:schemeClr val="tx1"/>
                </a:solidFill>
              </a:rPr>
              <a:t>1</a:t>
            </a:r>
            <a:endParaRPr lang="en-GB" sz="1200" dirty="0">
              <a:solidFill>
                <a:schemeClr val="tx1"/>
              </a:solidFill>
            </a:endParaRPr>
          </a:p>
        </p:txBody>
      </p:sp>
      <p:sp>
        <p:nvSpPr>
          <p:cNvPr id="38" name="Rectangle 37">
            <a:extLst>
              <a:ext uri="{FF2B5EF4-FFF2-40B4-BE49-F238E27FC236}">
                <a16:creationId xmlns:a16="http://schemas.microsoft.com/office/drawing/2014/main" id="{162B8E8B-1022-4ECC-1190-ECB612DF865C}"/>
              </a:ext>
            </a:extLst>
          </p:cNvPr>
          <p:cNvSpPr/>
          <p:nvPr/>
        </p:nvSpPr>
        <p:spPr bwMode="gray">
          <a:xfrm>
            <a:off x="4925971" y="4600630"/>
            <a:ext cx="4200059" cy="1097280"/>
          </a:xfrm>
          <a:prstGeom prst="rect">
            <a:avLst/>
          </a:prstGeom>
          <a:solidFill>
            <a:schemeClr val="accent1">
              <a:lumMod val="20000"/>
              <a:lumOff val="80000"/>
              <a:alpha val="5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40080" tIns="36000" rIns="36000" bIns="36000" numCol="1" spcCol="0" rtlCol="0" fromWordArt="0" anchor="ctr" anchorCtr="0" forceAA="0" compatLnSpc="1">
            <a:prstTxWarp prst="textNoShape">
              <a:avLst/>
            </a:prstTxWarp>
            <a:noAutofit/>
          </a:bodyPr>
          <a:lstStyle/>
          <a:p>
            <a:r>
              <a:rPr lang="en-GB" sz="1400" b="1" dirty="0">
                <a:solidFill>
                  <a:schemeClr val="tx1"/>
                </a:solidFill>
              </a:rPr>
              <a:t>Interoperability and market integration</a:t>
            </a:r>
          </a:p>
          <a:p>
            <a:endParaRPr lang="en-GB" sz="800" b="1" dirty="0">
              <a:solidFill>
                <a:schemeClr val="tx1"/>
              </a:solidFill>
            </a:endParaRPr>
          </a:p>
          <a:p>
            <a:r>
              <a:rPr lang="en-GB" sz="1200" dirty="0">
                <a:solidFill>
                  <a:schemeClr val="tx1"/>
                </a:solidFill>
              </a:rPr>
              <a:t>DERMS bridge the system gap integrating different DERs to the tech stack with dispatch optimization and wholesale / flexibility markets</a:t>
            </a:r>
          </a:p>
        </p:txBody>
      </p:sp>
      <p:cxnSp>
        <p:nvCxnSpPr>
          <p:cNvPr id="12" name="Straight Connector 11">
            <a:extLst>
              <a:ext uri="{FF2B5EF4-FFF2-40B4-BE49-F238E27FC236}">
                <a16:creationId xmlns:a16="http://schemas.microsoft.com/office/drawing/2014/main" id="{CA9D4242-0E57-226B-039F-592D5F83F16D}"/>
              </a:ext>
            </a:extLst>
          </p:cNvPr>
          <p:cNvCxnSpPr>
            <a:cxnSpLocks/>
          </p:cNvCxnSpPr>
          <p:nvPr/>
        </p:nvCxnSpPr>
        <p:spPr bwMode="gray">
          <a:xfrm>
            <a:off x="329343" y="2049341"/>
            <a:ext cx="4349542" cy="0"/>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3" name="Pentagon 2">
            <a:extLst>
              <a:ext uri="{FF2B5EF4-FFF2-40B4-BE49-F238E27FC236}">
                <a16:creationId xmlns:a16="http://schemas.microsoft.com/office/drawing/2014/main" id="{C30075A2-5B34-18ED-D965-BBCB4023E4B9}"/>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8" name="Chevron 7">
            <a:extLst>
              <a:ext uri="{FF2B5EF4-FFF2-40B4-BE49-F238E27FC236}">
                <a16:creationId xmlns:a16="http://schemas.microsoft.com/office/drawing/2014/main" id="{61495FC9-9B6B-1BE3-8986-19B55AA07284}"/>
              </a:ext>
            </a:extLst>
          </p:cNvPr>
          <p:cNvSpPr/>
          <p:nvPr/>
        </p:nvSpPr>
        <p:spPr>
          <a:xfrm>
            <a:off x="1690648" y="0"/>
            <a:ext cx="1788983" cy="288356"/>
          </a:xfrm>
          <a:prstGeom prst="chevron">
            <a:avLst/>
          </a:prstGeom>
          <a:solidFill>
            <a:srgbClr val="00435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Optimize</a:t>
            </a:r>
          </a:p>
        </p:txBody>
      </p:sp>
      <p:sp>
        <p:nvSpPr>
          <p:cNvPr id="9" name="Chevron 8">
            <a:extLst>
              <a:ext uri="{FF2B5EF4-FFF2-40B4-BE49-F238E27FC236}">
                <a16:creationId xmlns:a16="http://schemas.microsoft.com/office/drawing/2014/main" id="{AF33E78D-B1F6-AEC3-0577-6064804541AF}"/>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10" name="Chevron 9">
            <a:extLst>
              <a:ext uri="{FF2B5EF4-FFF2-40B4-BE49-F238E27FC236}">
                <a16:creationId xmlns:a16="http://schemas.microsoft.com/office/drawing/2014/main" id="{C7E2A5FA-E9E5-7C2E-E708-CE84DA2E050C}"/>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1" name="Chevron 10">
            <a:extLst>
              <a:ext uri="{FF2B5EF4-FFF2-40B4-BE49-F238E27FC236}">
                <a16:creationId xmlns:a16="http://schemas.microsoft.com/office/drawing/2014/main" id="{3AF5E860-2555-1923-6463-E70A1A4F9EDF}"/>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17" name="Rectangle 16">
            <a:extLst>
              <a:ext uri="{FF2B5EF4-FFF2-40B4-BE49-F238E27FC236}">
                <a16:creationId xmlns:a16="http://schemas.microsoft.com/office/drawing/2014/main" id="{7CBC6D18-3ECE-43F9-125A-59FFA7F9FD3B}"/>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DERMS</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grpSp>
        <p:nvGrpSpPr>
          <p:cNvPr id="28" name="Group 27">
            <a:extLst>
              <a:ext uri="{FF2B5EF4-FFF2-40B4-BE49-F238E27FC236}">
                <a16:creationId xmlns:a16="http://schemas.microsoft.com/office/drawing/2014/main" id="{7DAB1550-2E92-25B5-A335-310F65C7CED8}"/>
              </a:ext>
            </a:extLst>
          </p:cNvPr>
          <p:cNvGrpSpPr/>
          <p:nvPr/>
        </p:nvGrpSpPr>
        <p:grpSpPr>
          <a:xfrm>
            <a:off x="4926013" y="2049463"/>
            <a:ext cx="534303" cy="1097280"/>
            <a:chOff x="4926013" y="4646613"/>
            <a:chExt cx="534303" cy="1097280"/>
          </a:xfrm>
        </p:grpSpPr>
        <p:sp>
          <p:nvSpPr>
            <p:cNvPr id="7" name="Rectangle 6">
              <a:extLst>
                <a:ext uri="{FF2B5EF4-FFF2-40B4-BE49-F238E27FC236}">
                  <a16:creationId xmlns:a16="http://schemas.microsoft.com/office/drawing/2014/main" id="{4EEBFB05-791E-4AE7-440C-755495D49981}"/>
                </a:ext>
              </a:extLst>
            </p:cNvPr>
            <p:cNvSpPr/>
            <p:nvPr/>
          </p:nvSpPr>
          <p:spPr bwMode="gray">
            <a:xfrm>
              <a:off x="4926013" y="4646613"/>
              <a:ext cx="534303" cy="1097280"/>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40080" tIns="36000" rIns="36000" bIns="36000" numCol="1" spcCol="0" rtlCol="0" fromWordArt="0" anchor="ctr" anchorCtr="0" forceAA="0" compatLnSpc="1">
              <a:prstTxWarp prst="textNoShape">
                <a:avLst/>
              </a:prstTxWarp>
              <a:noAutofit/>
            </a:bodyPr>
            <a:lstStyle/>
            <a:p>
              <a:endParaRPr lang="en-GB" sz="1200" dirty="0">
                <a:solidFill>
                  <a:schemeClr val="tx1"/>
                </a:solidFill>
              </a:endParaRPr>
            </a:p>
          </p:txBody>
        </p:sp>
        <p:pic>
          <p:nvPicPr>
            <p:cNvPr id="23" name="Graphic 22" descr="Eye with solid fill">
              <a:extLst>
                <a:ext uri="{FF2B5EF4-FFF2-40B4-BE49-F238E27FC236}">
                  <a16:creationId xmlns:a16="http://schemas.microsoft.com/office/drawing/2014/main" id="{6ED663DF-2246-0C72-F12C-7B7A09D4F915}"/>
                </a:ext>
              </a:extLst>
            </p:cNvPr>
            <p:cNvPicPr>
              <a:picLocks noChangeAspect="1"/>
            </p:cNvPicPr>
            <p:nvPr/>
          </p:nvPicPr>
          <p:blipFill>
            <a:blip>
              <a:extLst>
                <a:ext uri="{96DAC541-7B7A-43D3-8B79-37D633B846F1}">
                  <asvg:svgBlip xmlns:asvg="http://schemas.microsoft.com/office/drawing/2016/SVG/main" r:embed="rId42"/>
                </a:ext>
              </a:extLst>
            </a:blip>
            <a:stretch>
              <a:fillRect/>
            </a:stretch>
          </p:blipFill>
          <p:spPr>
            <a:xfrm>
              <a:off x="4964564" y="4966249"/>
              <a:ext cx="457200" cy="457200"/>
            </a:xfrm>
            <a:prstGeom prst="rect">
              <a:avLst/>
            </a:prstGeom>
          </p:spPr>
        </p:pic>
      </p:grpSp>
      <p:grpSp>
        <p:nvGrpSpPr>
          <p:cNvPr id="37" name="Group 36">
            <a:extLst>
              <a:ext uri="{FF2B5EF4-FFF2-40B4-BE49-F238E27FC236}">
                <a16:creationId xmlns:a16="http://schemas.microsoft.com/office/drawing/2014/main" id="{D99009CC-8C73-5907-38BA-4BAAC03A7A4A}"/>
              </a:ext>
            </a:extLst>
          </p:cNvPr>
          <p:cNvGrpSpPr/>
          <p:nvPr/>
        </p:nvGrpSpPr>
        <p:grpSpPr>
          <a:xfrm>
            <a:off x="4926013" y="3324986"/>
            <a:ext cx="534303" cy="1097280"/>
            <a:chOff x="2868161" y="6583450"/>
            <a:chExt cx="534303" cy="1097280"/>
          </a:xfrm>
        </p:grpSpPr>
        <p:sp>
          <p:nvSpPr>
            <p:cNvPr id="31" name="Rectangle 30">
              <a:extLst>
                <a:ext uri="{FF2B5EF4-FFF2-40B4-BE49-F238E27FC236}">
                  <a16:creationId xmlns:a16="http://schemas.microsoft.com/office/drawing/2014/main" id="{C955C180-6A2A-CDED-2770-D339F1C8FBCE}"/>
                </a:ext>
              </a:extLst>
            </p:cNvPr>
            <p:cNvSpPr/>
            <p:nvPr/>
          </p:nvSpPr>
          <p:spPr bwMode="gray">
            <a:xfrm>
              <a:off x="2868161" y="6583450"/>
              <a:ext cx="534303" cy="1097280"/>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40080" tIns="36000" rIns="36000" bIns="36000" numCol="1" spcCol="0" rtlCol="0" fromWordArt="0" anchor="ctr" anchorCtr="0" forceAA="0" compatLnSpc="1">
              <a:prstTxWarp prst="textNoShape">
                <a:avLst/>
              </a:prstTxWarp>
              <a:noAutofit/>
            </a:bodyPr>
            <a:lstStyle/>
            <a:p>
              <a:endParaRPr lang="en-GB" sz="1200" dirty="0">
                <a:solidFill>
                  <a:schemeClr val="tx1"/>
                </a:solidFill>
              </a:endParaRPr>
            </a:p>
          </p:txBody>
        </p:sp>
        <p:pic>
          <p:nvPicPr>
            <p:cNvPr id="25" name="Graphic 24" descr="Electric Tower with solid fill">
              <a:extLst>
                <a:ext uri="{FF2B5EF4-FFF2-40B4-BE49-F238E27FC236}">
                  <a16:creationId xmlns:a16="http://schemas.microsoft.com/office/drawing/2014/main" id="{4E06BFF0-A2E5-6AAA-A916-BD87CA1DCBAA}"/>
                </a:ext>
              </a:extLst>
            </p:cNvPr>
            <p:cNvPicPr>
              <a:picLocks noChangeAspect="1"/>
            </p:cNvPicPr>
            <p:nvPr/>
          </p:nvPicPr>
          <p:blipFill>
            <a:blip>
              <a:extLst>
                <a:ext uri="{96DAC541-7B7A-43D3-8B79-37D633B846F1}">
                  <asvg:svgBlip xmlns:asvg="http://schemas.microsoft.com/office/drawing/2016/SVG/main" r:embed="rId43"/>
                </a:ext>
              </a:extLst>
            </a:blip>
            <a:stretch>
              <a:fillRect/>
            </a:stretch>
          </p:blipFill>
          <p:spPr>
            <a:xfrm>
              <a:off x="2908300" y="6904038"/>
              <a:ext cx="457200" cy="457200"/>
            </a:xfrm>
            <a:prstGeom prst="rect">
              <a:avLst/>
            </a:prstGeom>
          </p:spPr>
        </p:pic>
      </p:grpSp>
      <p:grpSp>
        <p:nvGrpSpPr>
          <p:cNvPr id="40" name="Group 39">
            <a:extLst>
              <a:ext uri="{FF2B5EF4-FFF2-40B4-BE49-F238E27FC236}">
                <a16:creationId xmlns:a16="http://schemas.microsoft.com/office/drawing/2014/main" id="{284C06F4-8046-2842-3F54-10D4657EAE04}"/>
              </a:ext>
            </a:extLst>
          </p:cNvPr>
          <p:cNvGrpSpPr/>
          <p:nvPr/>
        </p:nvGrpSpPr>
        <p:grpSpPr>
          <a:xfrm>
            <a:off x="4925971" y="4600630"/>
            <a:ext cx="534303" cy="1097280"/>
            <a:chOff x="3748088" y="6992938"/>
            <a:chExt cx="534303" cy="1097280"/>
          </a:xfrm>
        </p:grpSpPr>
        <p:sp>
          <p:nvSpPr>
            <p:cNvPr id="33" name="Rectangle 32">
              <a:extLst>
                <a:ext uri="{FF2B5EF4-FFF2-40B4-BE49-F238E27FC236}">
                  <a16:creationId xmlns:a16="http://schemas.microsoft.com/office/drawing/2014/main" id="{F6B984D6-D175-D2DC-D8FB-FEA528D16BCB}"/>
                </a:ext>
              </a:extLst>
            </p:cNvPr>
            <p:cNvSpPr/>
            <p:nvPr/>
          </p:nvSpPr>
          <p:spPr bwMode="gray">
            <a:xfrm>
              <a:off x="3748088" y="6992938"/>
              <a:ext cx="534303" cy="1097280"/>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40080" tIns="36000" rIns="36000" bIns="36000" numCol="1" spcCol="0" rtlCol="0" fromWordArt="0" anchor="ctr" anchorCtr="0" forceAA="0" compatLnSpc="1">
              <a:prstTxWarp prst="textNoShape">
                <a:avLst/>
              </a:prstTxWarp>
              <a:noAutofit/>
            </a:bodyPr>
            <a:lstStyle/>
            <a:p>
              <a:endParaRPr lang="en-GB" sz="1200" dirty="0">
                <a:solidFill>
                  <a:schemeClr val="tx1"/>
                </a:solidFill>
              </a:endParaRPr>
            </a:p>
          </p:txBody>
        </p:sp>
        <p:pic>
          <p:nvPicPr>
            <p:cNvPr id="27" name="Graphic 26" descr="Network with solid fill">
              <a:extLst>
                <a:ext uri="{FF2B5EF4-FFF2-40B4-BE49-F238E27FC236}">
                  <a16:creationId xmlns:a16="http://schemas.microsoft.com/office/drawing/2014/main" id="{9689F20A-A60B-D7A0-175E-ADBE048075E7}"/>
                </a:ext>
              </a:extLst>
            </p:cNvPr>
            <p:cNvPicPr>
              <a:picLocks noChangeAspect="1"/>
            </p:cNvPicPr>
            <p:nvPr/>
          </p:nvPicPr>
          <p:blipFill>
            <a:blip>
              <a:extLst>
                <a:ext uri="{96DAC541-7B7A-43D3-8B79-37D633B846F1}">
                  <asvg:svgBlip xmlns:asvg="http://schemas.microsoft.com/office/drawing/2016/SVG/main" r:embed="rId44"/>
                </a:ext>
              </a:extLst>
            </a:blip>
            <a:stretch>
              <a:fillRect/>
            </a:stretch>
          </p:blipFill>
          <p:spPr>
            <a:xfrm>
              <a:off x="3786188" y="7312760"/>
              <a:ext cx="457200" cy="457200"/>
            </a:xfrm>
            <a:prstGeom prst="rect">
              <a:avLst/>
            </a:prstGeom>
          </p:spPr>
        </p:pic>
      </p:grpSp>
    </p:spTree>
    <p:extLst>
      <p:ext uri="{BB962C8B-B14F-4D97-AF65-F5344CB8AC3E}">
        <p14:creationId xmlns:p14="http://schemas.microsoft.com/office/powerpoint/2010/main" val="6071825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3F4617-055F-A854-16EA-D3A6BA21847F}"/>
            </a:ext>
          </a:extLst>
        </p:cNvPr>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3B8416A6-C045-F533-623A-EAFEC5904964}"/>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9" name="thinkcell data - do not delete" hidden="1">
                        <a:extLst>
                          <a:ext uri="{FF2B5EF4-FFF2-40B4-BE49-F238E27FC236}">
                            <a16:creationId xmlns:a16="http://schemas.microsoft.com/office/drawing/2014/main" id="{3B8416A6-C045-F533-623A-EAFEC5904964}"/>
                          </a:ext>
                        </a:extLst>
                      </p:cNvPr>
                      <p:cNvPicPr/>
                      <p:nvPr/>
                    </p:nvPicPr>
                    <p:blipFill>
                      <a:blip r:embed="rId5"/>
                      <a:stretch>
                        <a:fillRect/>
                      </a:stretch>
                    </p:blipFill>
                    <p:spPr>
                      <a:xfrm>
                        <a:off x="1588" y="1588"/>
                        <a:ext cx="1227" cy="1588"/>
                      </a:xfrm>
                      <a:prstGeom prst="rect">
                        <a:avLst/>
                      </a:prstGeom>
                    </p:spPr>
                  </p:pic>
                </p:oleObj>
              </mc:Fallback>
            </mc:AlternateContent>
          </a:graphicData>
        </a:graphic>
      </p:graphicFrame>
      <p:graphicFrame>
        <p:nvGraphicFramePr>
          <p:cNvPr id="15" name="Table 14">
            <a:extLst>
              <a:ext uri="{FF2B5EF4-FFF2-40B4-BE49-F238E27FC236}">
                <a16:creationId xmlns:a16="http://schemas.microsoft.com/office/drawing/2014/main" id="{76929B6F-23A2-AE5B-2F88-D4E4F007B5B9}"/>
              </a:ext>
            </a:extLst>
          </p:cNvPr>
          <p:cNvGraphicFramePr>
            <a:graphicFrameLocks noGrp="1"/>
          </p:cNvGraphicFramePr>
          <p:nvPr/>
        </p:nvGraphicFramePr>
        <p:xfrm>
          <a:off x="6196901" y="2129988"/>
          <a:ext cx="5660138" cy="4095387"/>
        </p:xfrm>
        <a:graphic>
          <a:graphicData uri="http://schemas.openxmlformats.org/drawingml/2006/table">
            <a:tbl>
              <a:tblPr firstRow="1" bandRow="1">
                <a:tableStyleId>{5C22544A-7EE6-4342-B048-85BDC9FD1C3A}</a:tableStyleId>
              </a:tblPr>
              <a:tblGrid>
                <a:gridCol w="989508">
                  <a:extLst>
                    <a:ext uri="{9D8B030D-6E8A-4147-A177-3AD203B41FA5}">
                      <a16:colId xmlns:a16="http://schemas.microsoft.com/office/drawing/2014/main" val="3248889362"/>
                    </a:ext>
                  </a:extLst>
                </a:gridCol>
                <a:gridCol w="2335315">
                  <a:extLst>
                    <a:ext uri="{9D8B030D-6E8A-4147-A177-3AD203B41FA5}">
                      <a16:colId xmlns:a16="http://schemas.microsoft.com/office/drawing/2014/main" val="2735976473"/>
                    </a:ext>
                  </a:extLst>
                </a:gridCol>
                <a:gridCol w="2335315">
                  <a:extLst>
                    <a:ext uri="{9D8B030D-6E8A-4147-A177-3AD203B41FA5}">
                      <a16:colId xmlns:a16="http://schemas.microsoft.com/office/drawing/2014/main" val="97266652"/>
                    </a:ext>
                  </a:extLst>
                </a:gridCol>
              </a:tblGrid>
              <a:tr h="2146623">
                <a:tc>
                  <a:txBody>
                    <a:bodyPr/>
                    <a:lstStyle/>
                    <a:p>
                      <a:endParaRPr lang="en-GT" dirty="0"/>
                    </a:p>
                  </a:txBody>
                  <a:tcPr>
                    <a:lnB w="12700" cap="flat" cmpd="sng" algn="ctr">
                      <a:noFill/>
                      <a:prstDash val="solid"/>
                      <a:round/>
                      <a:headEnd type="none" w="med" len="med"/>
                      <a:tailEnd type="none" w="med" len="med"/>
                    </a:lnB>
                    <a:noFill/>
                  </a:tcPr>
                </a:tc>
                <a:tc>
                  <a:txBody>
                    <a:bodyPr/>
                    <a:lstStyle/>
                    <a:p>
                      <a:pPr marL="0" indent="0" algn="ctr">
                        <a:buNone/>
                      </a:pPr>
                      <a:r>
                        <a:rPr lang="en-GT" sz="1400" dirty="0">
                          <a:solidFill>
                            <a:srgbClr val="000000"/>
                          </a:solidFill>
                        </a:rPr>
                        <a:t>Market Platform</a:t>
                      </a:r>
                    </a:p>
                  </a:txBody>
                  <a:tcPr>
                    <a:lnB w="12700" cap="flat" cmpd="sng" algn="ctr">
                      <a:noFill/>
                      <a:prstDash val="solid"/>
                      <a:round/>
                      <a:headEnd type="none" w="med" len="med"/>
                      <a:tailEnd type="none" w="med" len="med"/>
                    </a:lnB>
                    <a:noFill/>
                  </a:tcPr>
                </a:tc>
                <a:tc>
                  <a:txBody>
                    <a:bodyPr/>
                    <a:lstStyle/>
                    <a:p>
                      <a:pPr marL="0" indent="0" algn="ctr">
                        <a:buNone/>
                      </a:pPr>
                      <a:r>
                        <a:rPr lang="en-GT" sz="1400" dirty="0">
                          <a:solidFill>
                            <a:srgbClr val="000000"/>
                          </a:solidFill>
                        </a:rPr>
                        <a:t>DERMS</a:t>
                      </a:r>
                    </a:p>
                  </a:txBody>
                  <a:tcPr>
                    <a:lnB w="12700" cap="flat" cmpd="sng" algn="ctr">
                      <a:noFill/>
                      <a:prstDash val="solid"/>
                      <a:round/>
                      <a:headEnd type="none" w="med" len="med"/>
                      <a:tailEnd type="none" w="med" len="med"/>
                    </a:lnB>
                    <a:noFill/>
                  </a:tcPr>
                </a:tc>
                <a:extLst>
                  <a:ext uri="{0D108BD9-81ED-4DB2-BD59-A6C34878D82A}">
                    <a16:rowId xmlns:a16="http://schemas.microsoft.com/office/drawing/2014/main" val="2305848661"/>
                  </a:ext>
                </a:extLst>
              </a:tr>
              <a:tr h="578644">
                <a:tc>
                  <a:txBody>
                    <a:bodyPr/>
                    <a:lstStyle/>
                    <a:p>
                      <a:pPr marL="0" indent="0">
                        <a:buNone/>
                      </a:pPr>
                      <a:r>
                        <a:rPr lang="en-GT" sz="1100" b="1" dirty="0"/>
                        <a:t>Focus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spcBef>
                          <a:spcPts val="600"/>
                        </a:spcBef>
                      </a:pPr>
                      <a:r>
                        <a:rPr lang="en-GT" sz="1100" dirty="0"/>
                        <a:t>Marketplace operations</a:t>
                      </a:r>
                    </a:p>
                    <a:p>
                      <a:pPr>
                        <a:spcBef>
                          <a:spcPts val="600"/>
                        </a:spcBef>
                      </a:pPr>
                      <a:r>
                        <a:rPr lang="en-US" sz="1100" dirty="0"/>
                        <a:t>C</a:t>
                      </a:r>
                      <a:r>
                        <a:rPr lang="en-GT" sz="1100" dirty="0"/>
                        <a:t>ommercial transactions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spcBef>
                          <a:spcPts val="600"/>
                        </a:spcBef>
                      </a:pPr>
                      <a:r>
                        <a:rPr lang="en-GT" sz="1100" dirty="0"/>
                        <a:t>Asset powerflow analysis</a:t>
                      </a:r>
                    </a:p>
                    <a:p>
                      <a:pPr>
                        <a:spcBef>
                          <a:spcPts val="600"/>
                        </a:spcBef>
                      </a:pPr>
                      <a:r>
                        <a:rPr lang="en-GT" sz="1100" dirty="0"/>
                        <a:t>Grid physics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91772212"/>
                  </a:ext>
                </a:extLst>
              </a:tr>
              <a:tr h="606920">
                <a:tc>
                  <a:txBody>
                    <a:bodyPr/>
                    <a:lstStyle/>
                    <a:p>
                      <a:pPr marL="0" indent="0">
                        <a:buNone/>
                      </a:pPr>
                      <a:r>
                        <a:rPr lang="en-GT" sz="1100" b="1" dirty="0"/>
                        <a:t>Who does it interact with?</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spcBef>
                          <a:spcPts val="600"/>
                        </a:spcBef>
                      </a:pPr>
                      <a:r>
                        <a:rPr lang="en-GT" sz="1100" dirty="0"/>
                        <a:t>Portal for service providers to register DERs and submit bids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spcBef>
                          <a:spcPts val="600"/>
                        </a:spcBef>
                      </a:pPr>
                      <a:r>
                        <a:rPr lang="en-GT" sz="1100" dirty="0"/>
                        <a:t>Internal dashboard for grid or DER operators to manage flexibility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935889438"/>
                  </a:ext>
                </a:extLst>
              </a:tr>
              <a:tr h="763200">
                <a:tc>
                  <a:txBody>
                    <a:bodyPr/>
                    <a:lstStyle/>
                    <a:p>
                      <a:pPr marL="0" indent="0">
                        <a:buNone/>
                      </a:pPr>
                      <a:r>
                        <a:rPr lang="en-GT" sz="1100" b="1" dirty="0"/>
                        <a:t>How does it facilitate flex markets?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a:spcBef>
                          <a:spcPts val="600"/>
                        </a:spcBef>
                      </a:pPr>
                      <a:r>
                        <a:rPr lang="en-GT" sz="1100" dirty="0"/>
                        <a:t>Clears bids based on economic criteria (best price)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spcBef>
                          <a:spcPts val="600"/>
                        </a:spcBef>
                      </a:pPr>
                      <a:r>
                        <a:rPr lang="en-GT" sz="1100" dirty="0"/>
                        <a:t>Screens bids against physical grid network models (capacity limits, voltage constraintsm etc)</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0105580"/>
                  </a:ext>
                </a:extLst>
              </a:tr>
            </a:tbl>
          </a:graphicData>
        </a:graphic>
      </p:graphicFrame>
      <p:pic>
        <p:nvPicPr>
          <p:cNvPr id="17" name="Picture 16" descr="Home - NODESmarket">
            <a:extLst>
              <a:ext uri="{FF2B5EF4-FFF2-40B4-BE49-F238E27FC236}">
                <a16:creationId xmlns:a16="http://schemas.microsoft.com/office/drawing/2014/main" id="{6A43CAB8-8256-21DC-6567-40AA03CDF27B}"/>
              </a:ext>
            </a:extLst>
          </p:cNvPr>
          <p:cNvPicPr>
            <a:picLocks noChangeAspect="1"/>
          </p:cNvPicPr>
          <p:nvPr/>
        </p:nvPicPr>
        <p:blipFill>
          <a:blip r:embed="rId6"/>
          <a:stretch>
            <a:fillRect/>
          </a:stretch>
        </p:blipFill>
        <p:spPr>
          <a:xfrm>
            <a:off x="7385330" y="3876280"/>
            <a:ext cx="691882" cy="276753"/>
          </a:xfrm>
          <a:prstGeom prst="rect">
            <a:avLst/>
          </a:prstGeom>
        </p:spPr>
      </p:pic>
      <p:sp>
        <p:nvSpPr>
          <p:cNvPr id="5" name="Title 4">
            <a:extLst>
              <a:ext uri="{FF2B5EF4-FFF2-40B4-BE49-F238E27FC236}">
                <a16:creationId xmlns:a16="http://schemas.microsoft.com/office/drawing/2014/main" id="{9656CF88-4970-E786-67A1-A5DDB4079B20}"/>
              </a:ext>
            </a:extLst>
          </p:cNvPr>
          <p:cNvSpPr>
            <a:spLocks noGrp="1"/>
          </p:cNvSpPr>
          <p:nvPr>
            <p:ph type="title"/>
          </p:nvPr>
        </p:nvSpPr>
        <p:spPr/>
        <p:txBody>
          <a:bodyPr vert="horz" rIns="91440"/>
          <a:lstStyle/>
          <a:p>
            <a:r>
              <a:rPr lang="en-GT" dirty="0"/>
              <a:t>F</a:t>
            </a:r>
            <a:r>
              <a:rPr lang="en-US" dirty="0"/>
              <a:t>le</a:t>
            </a:r>
            <a:r>
              <a:rPr lang="en-GT" dirty="0"/>
              <a:t>xibility markets, supported by DERMS, provide incentives for aggregated DERs and VPPs to respond to grid needs at scale</a:t>
            </a:r>
          </a:p>
        </p:txBody>
      </p:sp>
      <p:sp>
        <p:nvSpPr>
          <p:cNvPr id="7" name="Text Placeholder 6">
            <a:extLst>
              <a:ext uri="{FF2B5EF4-FFF2-40B4-BE49-F238E27FC236}">
                <a16:creationId xmlns:a16="http://schemas.microsoft.com/office/drawing/2014/main" id="{BB773618-9948-2AD4-3A52-4EF11B580B16}"/>
              </a:ext>
            </a:extLst>
          </p:cNvPr>
          <p:cNvSpPr>
            <a:spLocks noGrp="1"/>
          </p:cNvSpPr>
          <p:nvPr>
            <p:ph type="body" sz="quarter" idx="13"/>
          </p:nvPr>
        </p:nvSpPr>
        <p:spPr/>
        <p:txBody>
          <a:bodyPr/>
          <a:lstStyle/>
          <a:p>
            <a:r>
              <a:rPr lang="en-GT" dirty="0"/>
              <a:t>The EU and US have policies in place to encourage the participation of distributed resources in energy markets </a:t>
            </a:r>
          </a:p>
        </p:txBody>
      </p:sp>
      <p:sp>
        <p:nvSpPr>
          <p:cNvPr id="8" name="Text Placeholder 7">
            <a:extLst>
              <a:ext uri="{FF2B5EF4-FFF2-40B4-BE49-F238E27FC236}">
                <a16:creationId xmlns:a16="http://schemas.microsoft.com/office/drawing/2014/main" id="{4410C389-91B6-0E58-F695-849FDC7DA90C}"/>
              </a:ext>
            </a:extLst>
          </p:cNvPr>
          <p:cNvSpPr>
            <a:spLocks noGrp="1"/>
          </p:cNvSpPr>
          <p:nvPr>
            <p:ph type="body" sz="quarter" idx="16"/>
          </p:nvPr>
        </p:nvSpPr>
        <p:spPr/>
        <p:txBody>
          <a:bodyPr/>
          <a:lstStyle/>
          <a:p>
            <a:r>
              <a:rPr lang="en-GT" dirty="0"/>
              <a:t>GE’s GridOS demonstrates how DERMS can collaborate with market platforms to improve flexibility operations</a:t>
            </a:r>
          </a:p>
        </p:txBody>
      </p:sp>
      <p:sp>
        <p:nvSpPr>
          <p:cNvPr id="10" name="Rectangle 9">
            <a:extLst>
              <a:ext uri="{FF2B5EF4-FFF2-40B4-BE49-F238E27FC236}">
                <a16:creationId xmlns:a16="http://schemas.microsoft.com/office/drawing/2014/main" id="{AEC32FAC-1A72-D786-548D-10AF61CA4133}"/>
              </a:ext>
            </a:extLst>
          </p:cNvPr>
          <p:cNvSpPr/>
          <p:nvPr/>
        </p:nvSpPr>
        <p:spPr bwMode="gray">
          <a:xfrm>
            <a:off x="329181" y="2481253"/>
            <a:ext cx="5660137" cy="1066079"/>
          </a:xfrm>
          <a:prstGeom prst="rect">
            <a:avLst/>
          </a:prstGeom>
          <a:solidFill>
            <a:srgbClr val="E3E9EF"/>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08000" tIns="36000" rIns="36000" bIns="36000" numCol="1" spcCol="0" rtlCol="0" fromWordArt="0" anchor="t" anchorCtr="0" forceAA="0" compatLnSpc="1">
            <a:prstTxWarp prst="textNoShape">
              <a:avLst/>
            </a:prstTxWarp>
            <a:noAutofit/>
          </a:bodyPr>
          <a:lstStyle/>
          <a:p>
            <a:pPr marL="0" indent="0">
              <a:spcBef>
                <a:spcPts val="600"/>
              </a:spcBef>
              <a:buNone/>
            </a:pPr>
            <a:r>
              <a:rPr lang="en-GT" sz="1100" b="1">
                <a:solidFill>
                  <a:schemeClr val="tx1"/>
                </a:solidFill>
              </a:rPr>
              <a:t>FERC 222</a:t>
            </a:r>
            <a:r>
              <a:rPr lang="de-DE" sz="1100" b="1" dirty="0">
                <a:solidFill>
                  <a:schemeClr val="tx1"/>
                </a:solidFill>
              </a:rPr>
              <a:t>2</a:t>
            </a:r>
            <a:endParaRPr lang="en-GT" sz="1100" b="1" dirty="0">
              <a:solidFill>
                <a:schemeClr val="tx1"/>
              </a:solidFill>
            </a:endParaRPr>
          </a:p>
          <a:p>
            <a:pPr marL="171450" indent="-171450">
              <a:spcBef>
                <a:spcPts val="600"/>
              </a:spcBef>
              <a:buFont typeface="Arial" panose="020B0604020202020204" pitchFamily="34" charset="0"/>
              <a:buChar char="•"/>
            </a:pPr>
            <a:r>
              <a:rPr lang="en-GT" sz="1100" dirty="0">
                <a:solidFill>
                  <a:schemeClr val="tx1"/>
                </a:solidFill>
              </a:rPr>
              <a:t>Allows DERs to participate in regional capacity, energy, and ancillary services markets</a:t>
            </a:r>
          </a:p>
          <a:p>
            <a:pPr marL="171450" indent="-171450">
              <a:spcBef>
                <a:spcPts val="600"/>
              </a:spcBef>
              <a:buFont typeface="Arial" panose="020B0604020202020204" pitchFamily="34" charset="0"/>
              <a:buChar char="•"/>
            </a:pPr>
            <a:r>
              <a:rPr lang="en-GT" sz="1100" dirty="0">
                <a:solidFill>
                  <a:schemeClr val="tx1"/>
                </a:solidFill>
              </a:rPr>
              <a:t>A coordinatior aggregates DERs in order to meet size and performance requirements, and participate alongside traditional resources</a:t>
            </a:r>
          </a:p>
        </p:txBody>
      </p:sp>
      <p:sp>
        <p:nvSpPr>
          <p:cNvPr id="11" name="Rectangle 10">
            <a:extLst>
              <a:ext uri="{FF2B5EF4-FFF2-40B4-BE49-F238E27FC236}">
                <a16:creationId xmlns:a16="http://schemas.microsoft.com/office/drawing/2014/main" id="{77BA62A1-22B0-DA2C-1B95-C657E7F87B31}"/>
              </a:ext>
            </a:extLst>
          </p:cNvPr>
          <p:cNvSpPr/>
          <p:nvPr/>
        </p:nvSpPr>
        <p:spPr bwMode="gray">
          <a:xfrm>
            <a:off x="329181" y="4065513"/>
            <a:ext cx="5660138" cy="2159861"/>
          </a:xfrm>
          <a:prstGeom prst="rect">
            <a:avLst/>
          </a:prstGeom>
          <a:solidFill>
            <a:srgbClr val="E3E9EF"/>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08000" tIns="36000" rIns="36000" bIns="36000" numCol="1" spcCol="0" rtlCol="0" fromWordArt="0" anchor="t" anchorCtr="0" forceAA="0" compatLnSpc="1">
            <a:prstTxWarp prst="textNoShape">
              <a:avLst/>
            </a:prstTxWarp>
            <a:noAutofit/>
          </a:bodyPr>
          <a:lstStyle/>
          <a:p>
            <a:pPr marL="0" indent="0">
              <a:spcBef>
                <a:spcPts val="600"/>
              </a:spcBef>
              <a:buNone/>
            </a:pPr>
            <a:r>
              <a:rPr lang="en-GT" sz="1100" b="1" dirty="0">
                <a:solidFill>
                  <a:schemeClr val="tx1"/>
                </a:solidFill>
              </a:rPr>
              <a:t>RED III</a:t>
            </a:r>
          </a:p>
          <a:p>
            <a:pPr marL="171450" indent="-171450">
              <a:spcBef>
                <a:spcPts val="600"/>
              </a:spcBef>
              <a:buFont typeface="Arial" panose="020B0604020202020204" pitchFamily="34" charset="0"/>
              <a:buChar char="•"/>
            </a:pPr>
            <a:r>
              <a:rPr lang="en-GT" sz="1100" dirty="0">
                <a:solidFill>
                  <a:schemeClr val="tx1"/>
                </a:solidFill>
              </a:rPr>
              <a:t>Targets to increase renewable energy use across the EU</a:t>
            </a:r>
          </a:p>
          <a:p>
            <a:pPr marL="171450" indent="-171450">
              <a:spcBef>
                <a:spcPts val="600"/>
              </a:spcBef>
              <a:buFont typeface="Arial" panose="020B0604020202020204" pitchFamily="34" charset="0"/>
              <a:buChar char="•"/>
            </a:pPr>
            <a:r>
              <a:rPr lang="en-GT" sz="1100" dirty="0">
                <a:solidFill>
                  <a:schemeClr val="tx1"/>
                </a:solidFill>
              </a:rPr>
              <a:t>Encourages engagement of DERs in electricity and flexibility markets through aggregators</a:t>
            </a:r>
          </a:p>
          <a:p>
            <a:pPr>
              <a:spcBef>
                <a:spcPts val="600"/>
              </a:spcBef>
            </a:pPr>
            <a:r>
              <a:rPr lang="en-GT" sz="1100" b="1" dirty="0">
                <a:solidFill>
                  <a:schemeClr val="tx1"/>
                </a:solidFill>
              </a:rPr>
              <a:t>EU </a:t>
            </a:r>
            <a:r>
              <a:rPr lang="en-GT" sz="1100" b="1">
                <a:solidFill>
                  <a:schemeClr val="tx1"/>
                </a:solidFill>
              </a:rPr>
              <a:t>Network Code</a:t>
            </a:r>
            <a:r>
              <a:rPr lang="de-DE" sz="1100" b="1" dirty="0">
                <a:solidFill>
                  <a:schemeClr val="tx1"/>
                </a:solidFill>
              </a:rPr>
              <a:t>-</a:t>
            </a:r>
            <a:r>
              <a:rPr lang="en-GT" sz="1100" b="1">
                <a:solidFill>
                  <a:schemeClr val="tx1"/>
                </a:solidFill>
              </a:rPr>
              <a:t>on</a:t>
            </a:r>
            <a:r>
              <a:rPr lang="de-DE" sz="1100" b="1" dirty="0">
                <a:solidFill>
                  <a:schemeClr val="tx1"/>
                </a:solidFill>
              </a:rPr>
              <a:t>-</a:t>
            </a:r>
            <a:r>
              <a:rPr lang="en-GT" sz="1100" b="1">
                <a:solidFill>
                  <a:schemeClr val="tx1"/>
                </a:solidFill>
              </a:rPr>
              <a:t>Demand </a:t>
            </a:r>
            <a:r>
              <a:rPr lang="en-GT" sz="1100" b="1" dirty="0">
                <a:solidFill>
                  <a:schemeClr val="tx1"/>
                </a:solidFill>
              </a:rPr>
              <a:t>Response</a:t>
            </a:r>
          </a:p>
          <a:p>
            <a:pPr marL="171450" indent="-171450">
              <a:spcBef>
                <a:spcPts val="600"/>
              </a:spcBef>
              <a:buFont typeface="Arial" panose="020B0604020202020204" pitchFamily="34" charset="0"/>
              <a:buChar char="•"/>
            </a:pPr>
            <a:r>
              <a:rPr lang="en-GT" sz="1100" dirty="0">
                <a:solidFill>
                  <a:schemeClr val="tx1"/>
                </a:solidFill>
              </a:rPr>
              <a:t>Ensures that demand response resources can participate in wholesale electricity markets</a:t>
            </a:r>
          </a:p>
          <a:p>
            <a:pPr marL="171450" indent="-171450">
              <a:spcBef>
                <a:spcPts val="600"/>
              </a:spcBef>
              <a:buFont typeface="Arial" panose="020B0604020202020204" pitchFamily="34" charset="0"/>
              <a:buChar char="•"/>
            </a:pPr>
            <a:r>
              <a:rPr lang="en-GT" sz="1100" dirty="0">
                <a:solidFill>
                  <a:schemeClr val="tx1"/>
                </a:solidFill>
              </a:rPr>
              <a:t>Standardise how demand response is measured</a:t>
            </a:r>
          </a:p>
          <a:p>
            <a:pPr marL="171450" indent="-171450">
              <a:spcBef>
                <a:spcPts val="600"/>
              </a:spcBef>
              <a:buFont typeface="Arial" panose="020B0604020202020204" pitchFamily="34" charset="0"/>
              <a:buChar char="•"/>
            </a:pPr>
            <a:r>
              <a:rPr lang="en-GT" sz="1100" dirty="0">
                <a:solidFill>
                  <a:schemeClr val="tx1"/>
                </a:solidFill>
              </a:rPr>
              <a:t>Considers this key factor to energy security and the energy transition</a:t>
            </a:r>
          </a:p>
        </p:txBody>
      </p:sp>
      <p:sp>
        <p:nvSpPr>
          <p:cNvPr id="12" name="Rectangle 11">
            <a:extLst>
              <a:ext uri="{FF2B5EF4-FFF2-40B4-BE49-F238E27FC236}">
                <a16:creationId xmlns:a16="http://schemas.microsoft.com/office/drawing/2014/main" id="{26D9C916-9A2C-8B8D-F7F9-A09F34503CBD}"/>
              </a:ext>
            </a:extLst>
          </p:cNvPr>
          <p:cNvSpPr/>
          <p:nvPr/>
        </p:nvSpPr>
        <p:spPr bwMode="gray">
          <a:xfrm>
            <a:off x="329184" y="2129988"/>
            <a:ext cx="2636438" cy="288698"/>
          </a:xfrm>
          <a:prstGeom prst="rect">
            <a:avLst/>
          </a:prstGeom>
          <a:solidFill>
            <a:schemeClr val="accent1"/>
          </a:solid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r>
              <a:rPr lang="en-GT" sz="1200" b="1" dirty="0">
                <a:solidFill>
                  <a:srgbClr val="FFFFFF"/>
                </a:solidFill>
              </a:rPr>
              <a:t>U.S.</a:t>
            </a:r>
          </a:p>
        </p:txBody>
      </p:sp>
      <p:sp>
        <p:nvSpPr>
          <p:cNvPr id="13" name="Rectangle 12">
            <a:extLst>
              <a:ext uri="{FF2B5EF4-FFF2-40B4-BE49-F238E27FC236}">
                <a16:creationId xmlns:a16="http://schemas.microsoft.com/office/drawing/2014/main" id="{CAF5551B-ADBE-280E-D72B-D0B6B96A4448}"/>
              </a:ext>
            </a:extLst>
          </p:cNvPr>
          <p:cNvSpPr/>
          <p:nvPr/>
        </p:nvSpPr>
        <p:spPr bwMode="gray">
          <a:xfrm>
            <a:off x="329184" y="3728103"/>
            <a:ext cx="2636438" cy="288698"/>
          </a:xfrm>
          <a:prstGeom prst="rect">
            <a:avLst/>
          </a:prstGeom>
          <a:solidFill>
            <a:schemeClr val="accent6"/>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r>
              <a:rPr lang="en-GT" sz="1200" b="1" dirty="0">
                <a:solidFill>
                  <a:srgbClr val="FFFFFF"/>
                </a:solidFill>
              </a:rPr>
              <a:t>EU</a:t>
            </a:r>
          </a:p>
        </p:txBody>
      </p:sp>
      <p:sp>
        <p:nvSpPr>
          <p:cNvPr id="14" name="Footer Placeholder 5">
            <a:extLst>
              <a:ext uri="{FF2B5EF4-FFF2-40B4-BE49-F238E27FC236}">
                <a16:creationId xmlns:a16="http://schemas.microsoft.com/office/drawing/2014/main" id="{91512E69-B06A-C9F5-9756-6434DF17CE10}"/>
              </a:ext>
            </a:extLst>
          </p:cNvPr>
          <p:cNvSpPr txBox="1">
            <a:spLocks/>
          </p:cNvSpPr>
          <p:nvPr/>
        </p:nvSpPr>
        <p:spPr>
          <a:xfrm>
            <a:off x="329184" y="6344432"/>
            <a:ext cx="9147241" cy="513568"/>
          </a:xfrm>
          <a:prstGeom prst="rect">
            <a:avLst/>
          </a:prstGeom>
        </p:spPr>
        <p:txBody>
          <a:bodyPr vert="horz" lIns="0" tIns="0" rIns="0" bIns="0" rtlCol="0" anchor="t"/>
          <a:lstStyle>
            <a:defPPr>
              <a:defRPr lang="en-US"/>
            </a:defPPr>
            <a:lvl1pPr marL="0" algn="l" defTabSz="914400" rtl="0" eaLnBrk="1" latinLnBrk="0" hangingPunct="1">
              <a:defRPr sz="8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solidFill>
                  <a:schemeClr val="tx1"/>
                </a:solidFill>
              </a:rPr>
              <a:t>Sources: </a:t>
            </a:r>
            <a:r>
              <a:rPr lang="en-US" dirty="0">
                <a:solidFill>
                  <a:srgbClr val="45647B"/>
                </a:solidFill>
                <a:hlinkClick r:id="rId7">
                  <a:extLst>
                    <a:ext uri="{A12FA001-AC4F-418D-AE19-62706E023703}">
                      <ahyp:hlinkClr xmlns:ahyp="http://schemas.microsoft.com/office/drawing/2018/hyperlinkcolor" val="tx"/>
                    </a:ext>
                  </a:extLst>
                </a:hlinkClick>
              </a:rPr>
              <a:t>GridOS DERMS and flexibility markets </a:t>
            </a:r>
            <a:r>
              <a:rPr lang="en-US" dirty="0">
                <a:solidFill>
                  <a:schemeClr val="tx1"/>
                </a:solidFill>
              </a:rPr>
              <a:t>(GE </a:t>
            </a:r>
            <a:r>
              <a:rPr lang="en-US" dirty="0" err="1">
                <a:solidFill>
                  <a:schemeClr val="tx1"/>
                </a:solidFill>
              </a:rPr>
              <a:t>Vernova</a:t>
            </a:r>
            <a:r>
              <a:rPr lang="en-US" dirty="0">
                <a:solidFill>
                  <a:schemeClr val="tx1"/>
                </a:solidFill>
              </a:rPr>
              <a:t>, 2025); </a:t>
            </a:r>
            <a:r>
              <a:rPr lang="en-US" dirty="0">
                <a:solidFill>
                  <a:srgbClr val="45647B"/>
                </a:solidFill>
                <a:hlinkClick r:id="rId8">
                  <a:extLst>
                    <a:ext uri="{A12FA001-AC4F-418D-AE19-62706E023703}">
                      <ahyp:hlinkClr xmlns:ahyp="http://schemas.microsoft.com/office/drawing/2018/hyperlinkcolor" val="tx"/>
                    </a:ext>
                  </a:extLst>
                </a:hlinkClick>
              </a:rPr>
              <a:t>FERC order no. 2222: Fact sheet </a:t>
            </a:r>
            <a:r>
              <a:rPr lang="en-US" dirty="0">
                <a:solidFill>
                  <a:schemeClr val="tx1"/>
                </a:solidFill>
              </a:rPr>
              <a:t>(FERC, 2020); </a:t>
            </a:r>
            <a:r>
              <a:rPr lang="en-US" dirty="0">
                <a:solidFill>
                  <a:srgbClr val="45647B"/>
                </a:solidFill>
                <a:hlinkClick r:id="rId9">
                  <a:extLst>
                    <a:ext uri="{A12FA001-AC4F-418D-AE19-62706E023703}">
                      <ahyp:hlinkClr xmlns:ahyp="http://schemas.microsoft.com/office/drawing/2018/hyperlinkcolor" val="tx"/>
                    </a:ext>
                  </a:extLst>
                </a:hlinkClick>
              </a:rPr>
              <a:t>Guidance on article 20a </a:t>
            </a:r>
            <a:r>
              <a:rPr lang="en-US" dirty="0">
                <a:solidFill>
                  <a:schemeClr val="tx1"/>
                </a:solidFill>
              </a:rPr>
              <a:t>(EU, 2025); </a:t>
            </a:r>
            <a:r>
              <a:rPr lang="en-US" dirty="0">
                <a:solidFill>
                  <a:srgbClr val="45647B"/>
                </a:solidFill>
                <a:hlinkClick r:id="rId10">
                  <a:extLst>
                    <a:ext uri="{A12FA001-AC4F-418D-AE19-62706E023703}">
                      <ahyp:hlinkClr xmlns:ahyp="http://schemas.microsoft.com/office/drawing/2018/hyperlinkcolor" val="tx"/>
                    </a:ext>
                  </a:extLst>
                </a:hlinkClick>
              </a:rPr>
              <a:t>New code on demand response </a:t>
            </a:r>
            <a:r>
              <a:rPr lang="en-US" dirty="0">
                <a:solidFill>
                  <a:schemeClr val="tx1"/>
                </a:solidFill>
              </a:rPr>
              <a:t>(EU ACER, 2025). Credit: Ariela Farchi, and </a:t>
            </a:r>
            <a:r>
              <a:rPr lang="en-US" dirty="0">
                <a:solidFill>
                  <a:srgbClr val="000000"/>
                </a:solidFill>
                <a:hlinkClick r:id="rId11"/>
              </a:rPr>
              <a:t>Gernot Wagner</a:t>
            </a:r>
            <a:r>
              <a:rPr lang="en-US" dirty="0">
                <a:solidFill>
                  <a:srgbClr val="000000"/>
                </a:solidFill>
              </a:rPr>
              <a:t>. </a:t>
            </a:r>
            <a:r>
              <a:rPr lang="en-US" dirty="0">
                <a:hlinkClick r:id="rId12"/>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endParaRPr>
          </a:p>
        </p:txBody>
      </p:sp>
      <p:pic>
        <p:nvPicPr>
          <p:cNvPr id="16" name="Graphic 15" descr="About Piclo">
            <a:extLst>
              <a:ext uri="{FF2B5EF4-FFF2-40B4-BE49-F238E27FC236}">
                <a16:creationId xmlns:a16="http://schemas.microsoft.com/office/drawing/2014/main" id="{D3199ABE-6E91-0F36-3D97-4C69871413A5}"/>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8335188" y="3876018"/>
            <a:ext cx="759622" cy="232936"/>
          </a:xfrm>
          <a:prstGeom prst="rect">
            <a:avLst/>
          </a:prstGeom>
        </p:spPr>
      </p:pic>
      <p:pic>
        <p:nvPicPr>
          <p:cNvPr id="18" name="Picture 17" descr="GE Vernova">
            <a:extLst>
              <a:ext uri="{FF2B5EF4-FFF2-40B4-BE49-F238E27FC236}">
                <a16:creationId xmlns:a16="http://schemas.microsoft.com/office/drawing/2014/main" id="{5F24F7E2-51EF-F03E-0047-A36838FFD0EA}"/>
              </a:ext>
            </a:extLst>
          </p:cNvPr>
          <p:cNvPicPr>
            <a:picLocks noChangeAspect="1"/>
          </p:cNvPicPr>
          <p:nvPr/>
        </p:nvPicPr>
        <p:blipFill>
          <a:blip r:embed="rId14"/>
          <a:stretch>
            <a:fillRect/>
          </a:stretch>
        </p:blipFill>
        <p:spPr>
          <a:xfrm>
            <a:off x="9957522" y="3740517"/>
            <a:ext cx="1618335" cy="548277"/>
          </a:xfrm>
          <a:prstGeom prst="rect">
            <a:avLst/>
          </a:prstGeom>
        </p:spPr>
      </p:pic>
      <p:pic>
        <p:nvPicPr>
          <p:cNvPr id="22" name="Graphic 21" descr="Monitor outline">
            <a:extLst>
              <a:ext uri="{FF2B5EF4-FFF2-40B4-BE49-F238E27FC236}">
                <a16:creationId xmlns:a16="http://schemas.microsoft.com/office/drawing/2014/main" id="{26F20693-92A0-3569-5599-DE1D2AF9959F}"/>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7620011" y="2310070"/>
            <a:ext cx="1474799" cy="1474799"/>
          </a:xfrm>
          <a:prstGeom prst="rect">
            <a:avLst/>
          </a:prstGeom>
        </p:spPr>
      </p:pic>
      <p:pic>
        <p:nvPicPr>
          <p:cNvPr id="24" name="Graphic 23" descr="Server outline">
            <a:extLst>
              <a:ext uri="{FF2B5EF4-FFF2-40B4-BE49-F238E27FC236}">
                <a16:creationId xmlns:a16="http://schemas.microsoft.com/office/drawing/2014/main" id="{B4B23484-A792-7216-0999-999FACE0150E}"/>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8190419" y="2616555"/>
            <a:ext cx="709871" cy="709871"/>
          </a:xfrm>
          <a:prstGeom prst="rect">
            <a:avLst/>
          </a:prstGeom>
        </p:spPr>
      </p:pic>
      <p:pic>
        <p:nvPicPr>
          <p:cNvPr id="26" name="Graphic 25" descr="Dollar outline">
            <a:extLst>
              <a:ext uri="{FF2B5EF4-FFF2-40B4-BE49-F238E27FC236}">
                <a16:creationId xmlns:a16="http://schemas.microsoft.com/office/drawing/2014/main" id="{3348329B-E09B-0A95-CA9A-A45E9922F848}"/>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7836563" y="2685144"/>
            <a:ext cx="457200" cy="457200"/>
          </a:xfrm>
          <a:prstGeom prst="rect">
            <a:avLst/>
          </a:prstGeom>
        </p:spPr>
      </p:pic>
      <p:pic>
        <p:nvPicPr>
          <p:cNvPr id="32" name="Graphic 31" descr="Network outline">
            <a:extLst>
              <a:ext uri="{FF2B5EF4-FFF2-40B4-BE49-F238E27FC236}">
                <a16:creationId xmlns:a16="http://schemas.microsoft.com/office/drawing/2014/main" id="{EE864D25-7F36-A7F7-F71E-A608D8E62678}"/>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10681554" y="2647009"/>
            <a:ext cx="589582" cy="589582"/>
          </a:xfrm>
          <a:prstGeom prst="rect">
            <a:avLst/>
          </a:prstGeom>
        </p:spPr>
      </p:pic>
      <p:pic>
        <p:nvPicPr>
          <p:cNvPr id="34" name="Graphic 33" descr="Electric Tower outline">
            <a:extLst>
              <a:ext uri="{FF2B5EF4-FFF2-40B4-BE49-F238E27FC236}">
                <a16:creationId xmlns:a16="http://schemas.microsoft.com/office/drawing/2014/main" id="{858C66DF-F837-F076-A423-B257B665D2FF}"/>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10271889" y="2733686"/>
            <a:ext cx="457200" cy="457200"/>
          </a:xfrm>
          <a:prstGeom prst="rect">
            <a:avLst/>
          </a:prstGeom>
        </p:spPr>
      </p:pic>
      <p:pic>
        <p:nvPicPr>
          <p:cNvPr id="35" name="Graphic 34" descr="Monitor outline">
            <a:extLst>
              <a:ext uri="{FF2B5EF4-FFF2-40B4-BE49-F238E27FC236}">
                <a16:creationId xmlns:a16="http://schemas.microsoft.com/office/drawing/2014/main" id="{0CC85427-5D95-884B-9F30-100642663A87}"/>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10050243" y="2310069"/>
            <a:ext cx="1474799" cy="1474799"/>
          </a:xfrm>
          <a:prstGeom prst="rect">
            <a:avLst/>
          </a:prstGeom>
        </p:spPr>
      </p:pic>
      <p:cxnSp>
        <p:nvCxnSpPr>
          <p:cNvPr id="37" name="Straight Arrow Connector 36">
            <a:extLst>
              <a:ext uri="{FF2B5EF4-FFF2-40B4-BE49-F238E27FC236}">
                <a16:creationId xmlns:a16="http://schemas.microsoft.com/office/drawing/2014/main" id="{ECD7168D-3064-B87F-8D8A-906889ED0CA0}"/>
              </a:ext>
            </a:extLst>
          </p:cNvPr>
          <p:cNvCxnSpPr/>
          <p:nvPr/>
        </p:nvCxnSpPr>
        <p:spPr bwMode="gray">
          <a:xfrm>
            <a:off x="9195515" y="2849597"/>
            <a:ext cx="762007" cy="0"/>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41E2E2FE-B113-FC4E-FE87-9EFA87BD4278}"/>
              </a:ext>
            </a:extLst>
          </p:cNvPr>
          <p:cNvCxnSpPr>
            <a:cxnSpLocks/>
          </p:cNvCxnSpPr>
          <p:nvPr/>
        </p:nvCxnSpPr>
        <p:spPr bwMode="gray">
          <a:xfrm flipH="1">
            <a:off x="9195515" y="3029655"/>
            <a:ext cx="762007" cy="0"/>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sp>
        <p:nvSpPr>
          <p:cNvPr id="2" name="Pentagon 1">
            <a:extLst>
              <a:ext uri="{FF2B5EF4-FFF2-40B4-BE49-F238E27FC236}">
                <a16:creationId xmlns:a16="http://schemas.microsoft.com/office/drawing/2014/main" id="{F4652827-6E9F-68CF-AAF3-6F609CF0BE46}"/>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3" name="Chevron 2">
            <a:extLst>
              <a:ext uri="{FF2B5EF4-FFF2-40B4-BE49-F238E27FC236}">
                <a16:creationId xmlns:a16="http://schemas.microsoft.com/office/drawing/2014/main" id="{596E4346-D6A0-C444-102C-CA0C089080EC}"/>
              </a:ext>
            </a:extLst>
          </p:cNvPr>
          <p:cNvSpPr/>
          <p:nvPr/>
        </p:nvSpPr>
        <p:spPr>
          <a:xfrm>
            <a:off x="1690648" y="0"/>
            <a:ext cx="1788983" cy="288356"/>
          </a:xfrm>
          <a:prstGeom prst="chevron">
            <a:avLst/>
          </a:prstGeom>
          <a:solidFill>
            <a:srgbClr val="00435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Optimize</a:t>
            </a:r>
          </a:p>
        </p:txBody>
      </p:sp>
      <p:sp>
        <p:nvSpPr>
          <p:cNvPr id="4" name="Chevron 3">
            <a:extLst>
              <a:ext uri="{FF2B5EF4-FFF2-40B4-BE49-F238E27FC236}">
                <a16:creationId xmlns:a16="http://schemas.microsoft.com/office/drawing/2014/main" id="{BABAB090-3BEC-492E-213B-80F720914D4A}"/>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6" name="Chevron 5">
            <a:extLst>
              <a:ext uri="{FF2B5EF4-FFF2-40B4-BE49-F238E27FC236}">
                <a16:creationId xmlns:a16="http://schemas.microsoft.com/office/drawing/2014/main" id="{A6811437-A1EA-282B-F97B-743B774373CB}"/>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9" name="Chevron 18">
            <a:extLst>
              <a:ext uri="{FF2B5EF4-FFF2-40B4-BE49-F238E27FC236}">
                <a16:creationId xmlns:a16="http://schemas.microsoft.com/office/drawing/2014/main" id="{6C1B50F0-7341-6220-0024-1A1E55998E0F}"/>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20" name="Rectangle 19">
            <a:extLst>
              <a:ext uri="{FF2B5EF4-FFF2-40B4-BE49-F238E27FC236}">
                <a16:creationId xmlns:a16="http://schemas.microsoft.com/office/drawing/2014/main" id="{FF9BB3E9-253C-8022-4087-C3E0EA1FE89C}"/>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DERMS</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Tree>
    <p:extLst>
      <p:ext uri="{BB962C8B-B14F-4D97-AF65-F5344CB8AC3E}">
        <p14:creationId xmlns:p14="http://schemas.microsoft.com/office/powerpoint/2010/main" val="28987872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D89FD1-686F-8346-5241-80E076CC0BA5}"/>
            </a:ext>
          </a:extLst>
        </p:cNvPr>
        <p:cNvGrpSpPr/>
        <p:nvPr/>
      </p:nvGrpSpPr>
      <p:grpSpPr>
        <a:xfrm>
          <a:off x="0" y="0"/>
          <a:ext cx="0" cy="0"/>
          <a:chOff x="0" y="0"/>
          <a:chExt cx="0" cy="0"/>
        </a:xfrm>
      </p:grpSpPr>
      <p:sp>
        <p:nvSpPr>
          <p:cNvPr id="43" name="Rectangle 42">
            <a:extLst>
              <a:ext uri="{FF2B5EF4-FFF2-40B4-BE49-F238E27FC236}">
                <a16:creationId xmlns:a16="http://schemas.microsoft.com/office/drawing/2014/main" id="{7C271151-D403-E504-AE77-E845C51EC076}"/>
              </a:ext>
            </a:extLst>
          </p:cNvPr>
          <p:cNvSpPr/>
          <p:nvPr/>
        </p:nvSpPr>
        <p:spPr bwMode="gray">
          <a:xfrm>
            <a:off x="351970" y="3155002"/>
            <a:ext cx="5137975" cy="3073914"/>
          </a:xfrm>
          <a:prstGeom prst="rect">
            <a:avLst/>
          </a:prstGeom>
          <a:solidFill>
            <a:schemeClr val="accent2">
              <a:lumMod val="10000"/>
              <a:lumOff val="9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err="1">
              <a:ln>
                <a:noFill/>
              </a:ln>
              <a:solidFill>
                <a:srgbClr val="000000"/>
              </a:solidFill>
              <a:effectLst/>
              <a:uLnTx/>
              <a:uFillTx/>
              <a:latin typeface="Arial"/>
              <a:ea typeface="+mn-ea"/>
              <a:cs typeface="+mn-cs"/>
            </a:endParaRPr>
          </a:p>
        </p:txBody>
      </p:sp>
      <p:graphicFrame>
        <p:nvGraphicFramePr>
          <p:cNvPr id="44" name="think-cell data - do not delete" hidden="1">
            <a:extLst>
              <a:ext uri="{FF2B5EF4-FFF2-40B4-BE49-F238E27FC236}">
                <a16:creationId xmlns:a16="http://schemas.microsoft.com/office/drawing/2014/main" id="{B1387F13-99A3-6D5D-1E9F-908BD037DB59}"/>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8" imgW="7772400" imgH="10058400" progId="TCLayout.ActiveDocument.1">
                  <p:embed/>
                </p:oleObj>
              </mc:Choice>
              <mc:Fallback>
                <p:oleObj name="thinkcell Slide" r:id="rId8" imgW="7772400" imgH="10058400" progId="TCLayout.ActiveDocument.1">
                  <p:embed/>
                  <p:pic>
                    <p:nvPicPr>
                      <p:cNvPr id="44" name="think-cell data - do not delete" hidden="1">
                        <a:extLst>
                          <a:ext uri="{FF2B5EF4-FFF2-40B4-BE49-F238E27FC236}">
                            <a16:creationId xmlns:a16="http://schemas.microsoft.com/office/drawing/2014/main" id="{B1387F13-99A3-6D5D-1E9F-908BD037DB59}"/>
                          </a:ext>
                        </a:extLst>
                      </p:cNvPr>
                      <p:cNvPicPr/>
                      <p:nvPr/>
                    </p:nvPicPr>
                    <p:blipFill>
                      <a:blip r:embed="rId9"/>
                      <a:stretch>
                        <a:fillRect/>
                      </a:stretch>
                    </p:blipFill>
                    <p:spPr>
                      <a:xfrm>
                        <a:off x="1588" y="1588"/>
                        <a:ext cx="1227" cy="1588"/>
                      </a:xfrm>
                      <a:prstGeom prst="rect">
                        <a:avLst/>
                      </a:prstGeom>
                    </p:spPr>
                  </p:pic>
                </p:oleObj>
              </mc:Fallback>
            </mc:AlternateContent>
          </a:graphicData>
        </a:graphic>
      </p:graphicFrame>
      <p:sp>
        <p:nvSpPr>
          <p:cNvPr id="47" name="Rectangle 46">
            <a:extLst>
              <a:ext uri="{FF2B5EF4-FFF2-40B4-BE49-F238E27FC236}">
                <a16:creationId xmlns:a16="http://schemas.microsoft.com/office/drawing/2014/main" id="{549A6F00-98D5-C5A0-BF6D-C3AF582562CB}"/>
              </a:ext>
            </a:extLst>
          </p:cNvPr>
          <p:cNvSpPr/>
          <p:nvPr/>
        </p:nvSpPr>
        <p:spPr bwMode="gray">
          <a:xfrm>
            <a:off x="8582248" y="3144654"/>
            <a:ext cx="3257782" cy="3064160"/>
          </a:xfrm>
          <a:prstGeom prst="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000000"/>
              </a:solidFill>
              <a:effectLst/>
              <a:uLnTx/>
              <a:uFillTx/>
              <a:latin typeface="Arial"/>
              <a:ea typeface="+mn-ea"/>
              <a:cs typeface="+mn-cs"/>
            </a:endParaRPr>
          </a:p>
        </p:txBody>
      </p:sp>
      <p:sp>
        <p:nvSpPr>
          <p:cNvPr id="2" name="Title 1">
            <a:extLst>
              <a:ext uri="{FF2B5EF4-FFF2-40B4-BE49-F238E27FC236}">
                <a16:creationId xmlns:a16="http://schemas.microsoft.com/office/drawing/2014/main" id="{CBC46268-6540-2AB8-7FC7-94AAB7703F48}"/>
              </a:ext>
            </a:extLst>
          </p:cNvPr>
          <p:cNvSpPr>
            <a:spLocks noGrp="1"/>
          </p:cNvSpPr>
          <p:nvPr>
            <p:ph type="title"/>
          </p:nvPr>
        </p:nvSpPr>
        <p:spPr/>
        <p:txBody>
          <a:bodyPr vert="horz" rIns="91440">
            <a:noAutofit/>
          </a:bodyPr>
          <a:lstStyle/>
          <a:p>
            <a:r>
              <a:rPr lang="en-US"/>
              <a:t>Virtual power plants aggregate thousands of distributed assets into a single, dispatchable, market-facing power plant</a:t>
            </a:r>
          </a:p>
        </p:txBody>
      </p:sp>
      <p:sp>
        <p:nvSpPr>
          <p:cNvPr id="62" name="Ellipse 4">
            <a:extLst>
              <a:ext uri="{FF2B5EF4-FFF2-40B4-BE49-F238E27FC236}">
                <a16:creationId xmlns:a16="http://schemas.microsoft.com/office/drawing/2014/main" id="{D3898B3C-1CD7-DE7D-303A-864C333A8944}"/>
              </a:ext>
            </a:extLst>
          </p:cNvPr>
          <p:cNvSpPr>
            <a:spLocks/>
          </p:cNvSpPr>
          <p:nvPr>
            <p:custDataLst>
              <p:tags r:id="rId2"/>
            </p:custDataLst>
          </p:nvPr>
        </p:nvSpPr>
        <p:spPr>
          <a:xfrm flipH="1">
            <a:off x="546100" y="3657600"/>
            <a:ext cx="228600" cy="2286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Arial"/>
                <a:ea typeface="+mn-ea"/>
                <a:cs typeface="+mn-cs"/>
              </a:rPr>
              <a:t>1</a:t>
            </a:r>
          </a:p>
        </p:txBody>
      </p:sp>
      <p:sp>
        <p:nvSpPr>
          <p:cNvPr id="58" name="TextBox 57">
            <a:extLst>
              <a:ext uri="{FF2B5EF4-FFF2-40B4-BE49-F238E27FC236}">
                <a16:creationId xmlns:a16="http://schemas.microsoft.com/office/drawing/2014/main" id="{B58350EE-A6B7-F7BE-5B45-3C21E97EA90C}"/>
              </a:ext>
            </a:extLst>
          </p:cNvPr>
          <p:cNvSpPr txBox="1"/>
          <p:nvPr/>
        </p:nvSpPr>
        <p:spPr bwMode="gray">
          <a:xfrm>
            <a:off x="787400" y="3619500"/>
            <a:ext cx="4673600" cy="457200"/>
          </a:xfrm>
          <a:prstGeom prst="rect">
            <a:avLst/>
          </a:prstGeom>
          <a:noFill/>
          <a:effectLst/>
        </p:spPr>
        <p:txBody>
          <a:bodyPr vert="horz" wrap="square" lIns="108000" tIns="36000" rIns="45720" bIns="137160" rtlCol="0" anchor="t" anchorCtr="0">
            <a:noAutofit/>
          </a:bodyPr>
          <a:lstStyle/>
          <a:p>
            <a:pPr marL="0" indent="0">
              <a:buNone/>
            </a:pPr>
            <a:r>
              <a:rPr lang="en-US" sz="900" b="1" dirty="0">
                <a:solidFill>
                  <a:srgbClr val="000000"/>
                </a:solidFill>
                <a:latin typeface="Arial"/>
                <a:cs typeface="Arial"/>
              </a:rPr>
              <a:t>Aggregate thousands of distributed energy resources (DERs)</a:t>
            </a:r>
            <a:r>
              <a:rPr lang="en-US" sz="900" b="0" dirty="0">
                <a:solidFill>
                  <a:srgbClr val="000000"/>
                </a:solidFill>
                <a:latin typeface="Arial"/>
                <a:cs typeface="Arial"/>
              </a:rPr>
              <a:t>, e.g., rooftop solar, home and commercial batteries, EVs and smart thermostats, into </a:t>
            </a:r>
            <a:r>
              <a:rPr lang="en-US" sz="900" b="1" dirty="0">
                <a:solidFill>
                  <a:srgbClr val="000000"/>
                </a:solidFill>
                <a:latin typeface="Arial"/>
                <a:cs typeface="Arial"/>
              </a:rPr>
              <a:t>one cloud-managed portfolio</a:t>
            </a:r>
          </a:p>
        </p:txBody>
      </p:sp>
      <p:sp>
        <p:nvSpPr>
          <p:cNvPr id="63" name="Ellipse 4">
            <a:extLst>
              <a:ext uri="{FF2B5EF4-FFF2-40B4-BE49-F238E27FC236}">
                <a16:creationId xmlns:a16="http://schemas.microsoft.com/office/drawing/2014/main" id="{387E37B3-F60D-DD7B-CD1D-FCACAF923EA3}"/>
              </a:ext>
            </a:extLst>
          </p:cNvPr>
          <p:cNvSpPr>
            <a:spLocks/>
          </p:cNvSpPr>
          <p:nvPr>
            <p:custDataLst>
              <p:tags r:id="rId3"/>
            </p:custDataLst>
          </p:nvPr>
        </p:nvSpPr>
        <p:spPr>
          <a:xfrm flipH="1">
            <a:off x="546100" y="4165600"/>
            <a:ext cx="228600" cy="2286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2</a:t>
            </a:r>
          </a:p>
        </p:txBody>
      </p:sp>
      <p:sp>
        <p:nvSpPr>
          <p:cNvPr id="59" name="TextBox 58">
            <a:extLst>
              <a:ext uri="{FF2B5EF4-FFF2-40B4-BE49-F238E27FC236}">
                <a16:creationId xmlns:a16="http://schemas.microsoft.com/office/drawing/2014/main" id="{A2814AC7-DB88-DFDE-C271-5F9A3250B216}"/>
              </a:ext>
            </a:extLst>
          </p:cNvPr>
          <p:cNvSpPr txBox="1"/>
          <p:nvPr/>
        </p:nvSpPr>
        <p:spPr bwMode="gray">
          <a:xfrm>
            <a:off x="787400" y="4127500"/>
            <a:ext cx="4673600" cy="457200"/>
          </a:xfrm>
          <a:prstGeom prst="rect">
            <a:avLst/>
          </a:prstGeom>
          <a:noFill/>
        </p:spPr>
        <p:txBody>
          <a:bodyPr vert="horz" wrap="square" lIns="108000" tIns="36000" rIns="274320" bIns="137160" rtlCol="0" anchor="t" anchorCtr="0">
            <a:noAutofit/>
          </a:bodyPr>
          <a:lstStyle/>
          <a:p>
            <a:pPr marL="0" indent="0">
              <a:buNone/>
            </a:pPr>
            <a:r>
              <a:rPr lang="en-US" sz="900" b="1">
                <a:solidFill>
                  <a:srgbClr val="000000"/>
                </a:solidFill>
                <a:latin typeface="Arial"/>
                <a:cs typeface="Arial"/>
              </a:rPr>
              <a:t>Monitor every asset in real time</a:t>
            </a:r>
            <a:r>
              <a:rPr lang="en-US" sz="900" b="0">
                <a:solidFill>
                  <a:srgbClr val="000000"/>
                </a:solidFill>
                <a:latin typeface="Arial"/>
                <a:cs typeface="Arial"/>
              </a:rPr>
              <a:t> and </a:t>
            </a:r>
            <a:r>
              <a:rPr lang="en-US" sz="900" b="1">
                <a:solidFill>
                  <a:srgbClr val="000000"/>
                </a:solidFill>
                <a:latin typeface="Arial"/>
                <a:cs typeface="Arial"/>
              </a:rPr>
              <a:t>forecast generation, load and market prices</a:t>
            </a:r>
          </a:p>
        </p:txBody>
      </p:sp>
      <p:sp>
        <p:nvSpPr>
          <p:cNvPr id="2048" name="Ellipse 4">
            <a:extLst>
              <a:ext uri="{FF2B5EF4-FFF2-40B4-BE49-F238E27FC236}">
                <a16:creationId xmlns:a16="http://schemas.microsoft.com/office/drawing/2014/main" id="{78D69236-0565-E811-B8A4-3FF863DC6F04}"/>
              </a:ext>
            </a:extLst>
          </p:cNvPr>
          <p:cNvSpPr>
            <a:spLocks/>
          </p:cNvSpPr>
          <p:nvPr>
            <p:custDataLst>
              <p:tags r:id="rId4"/>
            </p:custDataLst>
          </p:nvPr>
        </p:nvSpPr>
        <p:spPr>
          <a:xfrm flipH="1">
            <a:off x="546100" y="4673600"/>
            <a:ext cx="228600" cy="2286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3</a:t>
            </a:r>
          </a:p>
        </p:txBody>
      </p:sp>
      <p:sp>
        <p:nvSpPr>
          <p:cNvPr id="60" name="TextBox 59">
            <a:extLst>
              <a:ext uri="{FF2B5EF4-FFF2-40B4-BE49-F238E27FC236}">
                <a16:creationId xmlns:a16="http://schemas.microsoft.com/office/drawing/2014/main" id="{98C3C312-A172-DEE7-236D-61EFCFDD6E81}"/>
              </a:ext>
            </a:extLst>
          </p:cNvPr>
          <p:cNvSpPr txBox="1"/>
          <p:nvPr/>
        </p:nvSpPr>
        <p:spPr bwMode="gray">
          <a:xfrm>
            <a:off x="787400" y="4635500"/>
            <a:ext cx="4673600" cy="457200"/>
          </a:xfrm>
          <a:prstGeom prst="rect">
            <a:avLst/>
          </a:prstGeom>
          <a:noFill/>
        </p:spPr>
        <p:txBody>
          <a:bodyPr vert="horz" wrap="square" lIns="108000" tIns="36000" rIns="274320" bIns="137160" rtlCol="0" anchor="t" anchorCtr="0">
            <a:noAutofit/>
          </a:bodyPr>
          <a:lstStyle/>
          <a:p>
            <a:pPr marL="0" indent="0">
              <a:buNone/>
            </a:pPr>
            <a:r>
              <a:rPr lang="en-US" sz="900" b="1">
                <a:solidFill>
                  <a:srgbClr val="000000"/>
                </a:solidFill>
                <a:latin typeface="Arial"/>
                <a:cs typeface="Arial"/>
              </a:rPr>
              <a:t>Optimize and dispatch</a:t>
            </a:r>
            <a:r>
              <a:rPr lang="en-US" sz="900">
                <a:solidFill>
                  <a:srgbClr val="000000"/>
                </a:solidFill>
                <a:latin typeface="Arial"/>
                <a:cs typeface="Arial"/>
              </a:rPr>
              <a:t> the resources. S</a:t>
            </a:r>
            <a:r>
              <a:rPr lang="en-US" sz="900" b="0">
                <a:solidFill>
                  <a:srgbClr val="000000"/>
                </a:solidFill>
                <a:latin typeface="Arial"/>
                <a:cs typeface="Arial"/>
              </a:rPr>
              <a:t>oftware decides when each asset </a:t>
            </a:r>
            <a:r>
              <a:rPr lang="en-US" sz="900" b="1">
                <a:solidFill>
                  <a:srgbClr val="000000"/>
                </a:solidFill>
                <a:latin typeface="Arial"/>
                <a:cs typeface="Arial"/>
              </a:rPr>
              <a:t>charges, discharges or curtails</a:t>
            </a:r>
            <a:r>
              <a:rPr lang="en-US" sz="900" b="0">
                <a:solidFill>
                  <a:srgbClr val="000000"/>
                </a:solidFill>
                <a:latin typeface="Arial"/>
                <a:cs typeface="Arial"/>
              </a:rPr>
              <a:t> to meet grid and market needs</a:t>
            </a:r>
          </a:p>
        </p:txBody>
      </p:sp>
      <p:sp>
        <p:nvSpPr>
          <p:cNvPr id="2049" name="Ellipse 4">
            <a:extLst>
              <a:ext uri="{FF2B5EF4-FFF2-40B4-BE49-F238E27FC236}">
                <a16:creationId xmlns:a16="http://schemas.microsoft.com/office/drawing/2014/main" id="{EFBDDF49-D9A1-22C1-DDC7-F80956C31186}"/>
              </a:ext>
            </a:extLst>
          </p:cNvPr>
          <p:cNvSpPr>
            <a:spLocks/>
          </p:cNvSpPr>
          <p:nvPr>
            <p:custDataLst>
              <p:tags r:id="rId5"/>
            </p:custDataLst>
          </p:nvPr>
        </p:nvSpPr>
        <p:spPr>
          <a:xfrm flipH="1">
            <a:off x="546100" y="5181600"/>
            <a:ext cx="228600" cy="2286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4</a:t>
            </a:r>
          </a:p>
        </p:txBody>
      </p:sp>
      <p:sp>
        <p:nvSpPr>
          <p:cNvPr id="61" name="TextBox 60">
            <a:extLst>
              <a:ext uri="{FF2B5EF4-FFF2-40B4-BE49-F238E27FC236}">
                <a16:creationId xmlns:a16="http://schemas.microsoft.com/office/drawing/2014/main" id="{FAFC661C-AAB1-5AFA-2775-6E93E5B6C00B}"/>
              </a:ext>
            </a:extLst>
          </p:cNvPr>
          <p:cNvSpPr txBox="1"/>
          <p:nvPr/>
        </p:nvSpPr>
        <p:spPr bwMode="gray">
          <a:xfrm>
            <a:off x="787400" y="5143500"/>
            <a:ext cx="4673600" cy="457200"/>
          </a:xfrm>
          <a:prstGeom prst="rect">
            <a:avLst/>
          </a:prstGeom>
          <a:noFill/>
        </p:spPr>
        <p:txBody>
          <a:bodyPr vert="horz" wrap="square" lIns="108000" tIns="36000" rIns="274320" bIns="137160" rtlCol="0" anchor="t" anchorCtr="0">
            <a:noAutofit/>
          </a:bodyPr>
          <a:lstStyle/>
          <a:p>
            <a:pPr marL="0" indent="0">
              <a:buNone/>
            </a:pPr>
            <a:r>
              <a:rPr lang="en-US" sz="900" b="1">
                <a:solidFill>
                  <a:srgbClr val="000000"/>
                </a:solidFill>
                <a:latin typeface="Arial"/>
                <a:cs typeface="Arial"/>
              </a:rPr>
              <a:t>Bid the combined capacity</a:t>
            </a:r>
            <a:r>
              <a:rPr lang="en-US" sz="900" b="0">
                <a:solidFill>
                  <a:srgbClr val="000000"/>
                </a:solidFill>
                <a:latin typeface="Arial"/>
                <a:cs typeface="Arial"/>
              </a:rPr>
              <a:t> into </a:t>
            </a:r>
            <a:r>
              <a:rPr lang="en-US" sz="900" b="1">
                <a:solidFill>
                  <a:srgbClr val="000000"/>
                </a:solidFill>
                <a:latin typeface="Arial"/>
                <a:cs typeface="Arial"/>
              </a:rPr>
              <a:t>wholesale energy, capacity and ancillary markets</a:t>
            </a:r>
            <a:r>
              <a:rPr lang="en-US" sz="900" b="0">
                <a:solidFill>
                  <a:srgbClr val="000000"/>
                </a:solidFill>
                <a:latin typeface="Arial"/>
                <a:cs typeface="Arial"/>
              </a:rPr>
              <a:t>, or into utility programs</a:t>
            </a:r>
          </a:p>
        </p:txBody>
      </p:sp>
      <p:sp>
        <p:nvSpPr>
          <p:cNvPr id="2069" name="TextBox 2068">
            <a:extLst>
              <a:ext uri="{FF2B5EF4-FFF2-40B4-BE49-F238E27FC236}">
                <a16:creationId xmlns:a16="http://schemas.microsoft.com/office/drawing/2014/main" id="{03CBD3B8-4536-858D-5F5E-D61AE195BD96}"/>
              </a:ext>
            </a:extLst>
          </p:cNvPr>
          <p:cNvSpPr txBox="1"/>
          <p:nvPr/>
        </p:nvSpPr>
        <p:spPr bwMode="gray">
          <a:xfrm>
            <a:off x="8771668" y="3611253"/>
            <a:ext cx="2950192" cy="1149033"/>
          </a:xfrm>
          <a:prstGeom prst="rect">
            <a:avLst/>
          </a:prstGeom>
          <a:noFill/>
        </p:spPr>
        <p:txBody>
          <a:bodyPr wrap="square" lIns="137160" tIns="137160" rIns="0" bIns="137160" rtlCol="0" anchor="t">
            <a:spAutoFit/>
          </a:bodyPr>
          <a:lstStyle/>
          <a:p>
            <a:pPr marL="171450" marR="0" lvl="0" indent="-171450" algn="l" defTabSz="914400" rtl="0" eaLnBrk="1" fontAlgn="auto" latinLnBrk="0" hangingPunct="1">
              <a:lnSpc>
                <a:spcPct val="100000"/>
              </a:lnSpc>
              <a:spcBef>
                <a:spcPts val="0"/>
              </a:spcBef>
              <a:spcAft>
                <a:spcPts val="200"/>
              </a:spcAft>
              <a:buFont typeface="Arial" panose="020B0604020202020204" pitchFamily="34" charset="0"/>
              <a:buChar char="•"/>
              <a:tabLst/>
              <a:defRPr/>
            </a:pPr>
            <a:r>
              <a:rPr lang="en-US" sz="1000" b="1" dirty="0">
                <a:solidFill>
                  <a:srgbClr val="000000"/>
                </a:solidFill>
                <a:latin typeface="Arial"/>
                <a:cs typeface="Arial"/>
              </a:rPr>
              <a:t>Fast &amp; low-cost</a:t>
            </a:r>
            <a:r>
              <a:rPr lang="en-US" sz="1000" dirty="0">
                <a:solidFill>
                  <a:srgbClr val="000000"/>
                </a:solidFill>
                <a:latin typeface="Arial"/>
                <a:cs typeface="Arial"/>
              </a:rPr>
              <a:t>: </a:t>
            </a:r>
            <a:r>
              <a:rPr lang="en-US" sz="1000" b="0" dirty="0">
                <a:solidFill>
                  <a:srgbClr val="000000"/>
                </a:solidFill>
                <a:latin typeface="Arial"/>
                <a:cs typeface="Arial"/>
              </a:rPr>
              <a:t>Deploys in months</a:t>
            </a:r>
          </a:p>
          <a:p>
            <a:pPr marL="171450" marR="0" lvl="0" indent="-171450" algn="l" defTabSz="914400" rtl="0" eaLnBrk="1" fontAlgn="auto" latinLnBrk="0" hangingPunct="1">
              <a:lnSpc>
                <a:spcPct val="100000"/>
              </a:lnSpc>
              <a:spcBef>
                <a:spcPts val="0"/>
              </a:spcBef>
              <a:spcAft>
                <a:spcPts val="200"/>
              </a:spcAft>
              <a:buFont typeface="Arial" panose="020B0604020202020204" pitchFamily="34" charset="0"/>
              <a:buChar char="•"/>
              <a:tabLst/>
              <a:defRPr/>
            </a:pPr>
            <a:r>
              <a:rPr lang="en-US" sz="1000" b="1" dirty="0">
                <a:solidFill>
                  <a:srgbClr val="000000"/>
                </a:solidFill>
                <a:latin typeface="Arial"/>
                <a:cs typeface="Arial"/>
              </a:rPr>
              <a:t>Cheaper than peakers</a:t>
            </a:r>
            <a:r>
              <a:rPr lang="en-US" sz="1000" dirty="0">
                <a:solidFill>
                  <a:srgbClr val="000000"/>
                </a:solidFill>
                <a:latin typeface="Arial"/>
                <a:cs typeface="Arial"/>
              </a:rPr>
              <a:t>:</a:t>
            </a:r>
            <a:r>
              <a:rPr lang="en-US" sz="1000" b="0" dirty="0">
                <a:solidFill>
                  <a:srgbClr val="000000"/>
                </a:solidFill>
                <a:latin typeface="Arial"/>
                <a:cs typeface="Arial"/>
              </a:rPr>
              <a:t> ~Half the cost</a:t>
            </a:r>
          </a:p>
          <a:p>
            <a:pPr marL="171450" marR="0" lvl="0" indent="-171450" algn="l" defTabSz="914400" rtl="0" eaLnBrk="1" fontAlgn="auto" latinLnBrk="0" hangingPunct="1">
              <a:lnSpc>
                <a:spcPct val="100000"/>
              </a:lnSpc>
              <a:spcBef>
                <a:spcPts val="0"/>
              </a:spcBef>
              <a:spcAft>
                <a:spcPts val="200"/>
              </a:spcAft>
              <a:buFont typeface="Arial" panose="020B0604020202020204" pitchFamily="34" charset="0"/>
              <a:buChar char="•"/>
              <a:tabLst/>
              <a:defRPr/>
            </a:pPr>
            <a:r>
              <a:rPr lang="en-US" sz="1000" b="1" dirty="0">
                <a:solidFill>
                  <a:srgbClr val="000000"/>
                </a:solidFill>
                <a:latin typeface="Arial"/>
                <a:cs typeface="Arial"/>
              </a:rPr>
              <a:t>Pays participants</a:t>
            </a:r>
            <a:r>
              <a:rPr lang="en-US" sz="1000" dirty="0">
                <a:solidFill>
                  <a:srgbClr val="000000"/>
                </a:solidFill>
                <a:latin typeface="Arial"/>
                <a:cs typeface="Arial"/>
              </a:rPr>
              <a:t>: </a:t>
            </a:r>
            <a:r>
              <a:rPr lang="en-US" sz="1000" b="0" dirty="0">
                <a:solidFill>
                  <a:srgbClr val="000000"/>
                </a:solidFill>
                <a:latin typeface="Arial"/>
                <a:cs typeface="Arial"/>
              </a:rPr>
              <a:t>Owners earn for it</a:t>
            </a:r>
          </a:p>
          <a:p>
            <a:pPr marL="171450" marR="0" lvl="0" indent="-171450" algn="l" defTabSz="914400" rtl="0" eaLnBrk="1" fontAlgn="auto" latinLnBrk="0" hangingPunct="1">
              <a:lnSpc>
                <a:spcPct val="100000"/>
              </a:lnSpc>
              <a:spcBef>
                <a:spcPts val="0"/>
              </a:spcBef>
              <a:spcAft>
                <a:spcPts val="200"/>
              </a:spcAft>
              <a:buFont typeface="Arial" panose="020B0604020202020204" pitchFamily="34" charset="0"/>
              <a:buChar char="•"/>
              <a:tabLst/>
              <a:defRPr/>
            </a:pPr>
            <a:r>
              <a:rPr lang="en-US" sz="1000" b="1" dirty="0">
                <a:solidFill>
                  <a:srgbClr val="000000"/>
                </a:solidFill>
                <a:latin typeface="Arial"/>
                <a:cs typeface="Arial"/>
              </a:rPr>
              <a:t>Scales with DERs</a:t>
            </a:r>
            <a:r>
              <a:rPr lang="en-US" sz="1000" dirty="0">
                <a:solidFill>
                  <a:srgbClr val="000000"/>
                </a:solidFill>
                <a:latin typeface="Arial"/>
                <a:cs typeface="Arial"/>
              </a:rPr>
              <a:t>: </a:t>
            </a:r>
            <a:r>
              <a:rPr lang="en-US" sz="1000" b="0" dirty="0">
                <a:solidFill>
                  <a:srgbClr val="000000"/>
                </a:solidFill>
                <a:latin typeface="Arial"/>
                <a:cs typeface="Arial"/>
              </a:rPr>
              <a:t>Solar, batteries, EVs</a:t>
            </a:r>
          </a:p>
          <a:p>
            <a:pPr marL="171450" marR="0" lvl="0" indent="-171450" algn="l" defTabSz="914400" rtl="0" eaLnBrk="1" fontAlgn="auto" latinLnBrk="0" hangingPunct="1">
              <a:lnSpc>
                <a:spcPct val="100000"/>
              </a:lnSpc>
              <a:spcBef>
                <a:spcPts val="0"/>
              </a:spcBef>
              <a:spcAft>
                <a:spcPts val="200"/>
              </a:spcAft>
              <a:buFont typeface="Arial" panose="020B0604020202020204" pitchFamily="34" charset="0"/>
              <a:buChar char="•"/>
              <a:tabLst/>
              <a:defRPr/>
            </a:pPr>
            <a:r>
              <a:rPr lang="en-US" sz="1000" b="1" dirty="0">
                <a:solidFill>
                  <a:srgbClr val="000000"/>
                </a:solidFill>
                <a:latin typeface="Arial"/>
                <a:cs typeface="Arial"/>
              </a:rPr>
              <a:t>Boosts resilience</a:t>
            </a:r>
            <a:r>
              <a:rPr lang="en-US" sz="1000" dirty="0">
                <a:solidFill>
                  <a:srgbClr val="000000"/>
                </a:solidFill>
                <a:latin typeface="Arial"/>
                <a:cs typeface="Arial"/>
              </a:rPr>
              <a:t>: </a:t>
            </a:r>
            <a:r>
              <a:rPr lang="en-US" sz="1000" b="0" dirty="0">
                <a:solidFill>
                  <a:srgbClr val="000000"/>
                </a:solidFill>
                <a:latin typeface="Arial"/>
                <a:cs typeface="Arial"/>
              </a:rPr>
              <a:t>Peaks &amp; emergencies</a:t>
            </a:r>
          </a:p>
        </p:txBody>
      </p:sp>
      <p:sp>
        <p:nvSpPr>
          <p:cNvPr id="2070" name="TextBox 2069">
            <a:extLst>
              <a:ext uri="{FF2B5EF4-FFF2-40B4-BE49-F238E27FC236}">
                <a16:creationId xmlns:a16="http://schemas.microsoft.com/office/drawing/2014/main" id="{1A35C84F-2D95-65BB-4447-22B38317004A}"/>
              </a:ext>
            </a:extLst>
          </p:cNvPr>
          <p:cNvSpPr txBox="1"/>
          <p:nvPr/>
        </p:nvSpPr>
        <p:spPr bwMode="gray">
          <a:xfrm>
            <a:off x="8778924" y="5158012"/>
            <a:ext cx="2948275" cy="1097736"/>
          </a:xfrm>
          <a:prstGeom prst="rect">
            <a:avLst/>
          </a:prstGeom>
          <a:noFill/>
        </p:spPr>
        <p:txBody>
          <a:bodyPr wrap="square" lIns="137160" tIns="137160" rIns="0" bIns="137160" rtlCol="0" anchor="t">
            <a:spAutoFit/>
          </a:bodyPr>
          <a:lstStyle/>
          <a:p>
            <a:pPr marL="171450" marR="0" lvl="0" indent="-171450" algn="l" defTabSz="914400" rtl="0" eaLnBrk="1" fontAlgn="auto" latinLnBrk="0" hangingPunct="1">
              <a:lnSpc>
                <a:spcPct val="100000"/>
              </a:lnSpc>
              <a:spcBef>
                <a:spcPts val="0"/>
              </a:spcBef>
              <a:spcAft>
                <a:spcPts val="200"/>
              </a:spcAft>
              <a:buFont typeface="Arial" panose="020B0604020202020204" pitchFamily="34" charset="0"/>
              <a:buChar char="•"/>
              <a:tabLst/>
              <a:defRPr/>
            </a:pPr>
            <a:r>
              <a:rPr lang="en-US" sz="1000" b="1" dirty="0">
                <a:solidFill>
                  <a:srgbClr val="000000"/>
                </a:solidFill>
                <a:latin typeface="Arial"/>
                <a:cs typeface="Arial"/>
              </a:rPr>
              <a:t>Market access</a:t>
            </a:r>
            <a:r>
              <a:rPr lang="en-US" sz="1000" dirty="0">
                <a:solidFill>
                  <a:srgbClr val="000000"/>
                </a:solidFill>
                <a:latin typeface="Arial"/>
                <a:cs typeface="Arial"/>
              </a:rPr>
              <a:t>: </a:t>
            </a:r>
            <a:r>
              <a:rPr lang="en-US" sz="1000" b="0" dirty="0">
                <a:solidFill>
                  <a:srgbClr val="000000"/>
                </a:solidFill>
                <a:latin typeface="Arial"/>
                <a:cs typeface="Arial"/>
              </a:rPr>
              <a:t>Patchy rules, FERC 2222 to 2028</a:t>
            </a:r>
          </a:p>
          <a:p>
            <a:pPr marL="171450" marR="0" lvl="0" indent="-171450" algn="l" defTabSz="914400" rtl="0" eaLnBrk="1" fontAlgn="auto" latinLnBrk="0" hangingPunct="1">
              <a:lnSpc>
                <a:spcPct val="100000"/>
              </a:lnSpc>
              <a:spcBef>
                <a:spcPts val="0"/>
              </a:spcBef>
              <a:spcAft>
                <a:spcPts val="200"/>
              </a:spcAft>
              <a:buFont typeface="Arial" panose="020B0604020202020204" pitchFamily="34" charset="0"/>
              <a:buChar char="•"/>
              <a:tabLst/>
              <a:defRPr/>
            </a:pPr>
            <a:r>
              <a:rPr lang="en-US" sz="1000" b="1" dirty="0">
                <a:solidFill>
                  <a:srgbClr val="000000"/>
                </a:solidFill>
                <a:latin typeface="Arial"/>
                <a:cs typeface="Arial"/>
              </a:rPr>
              <a:t>Interoperability</a:t>
            </a:r>
            <a:r>
              <a:rPr lang="en-US" sz="1000" dirty="0">
                <a:solidFill>
                  <a:srgbClr val="000000"/>
                </a:solidFill>
                <a:latin typeface="Arial"/>
                <a:cs typeface="Arial"/>
              </a:rPr>
              <a:t>: </a:t>
            </a:r>
            <a:r>
              <a:rPr lang="en-US" sz="1000" b="0" dirty="0">
                <a:solidFill>
                  <a:srgbClr val="000000"/>
                </a:solidFill>
                <a:latin typeface="Arial"/>
                <a:cs typeface="Arial"/>
              </a:rPr>
              <a:t>Opt-in &amp; multi-vendor control</a:t>
            </a:r>
          </a:p>
          <a:p>
            <a:pPr marL="171450" marR="0" lvl="0" indent="-171450" algn="l" defTabSz="914400" rtl="0" eaLnBrk="1" fontAlgn="auto" latinLnBrk="0" hangingPunct="1">
              <a:lnSpc>
                <a:spcPct val="100000"/>
              </a:lnSpc>
              <a:spcBef>
                <a:spcPts val="0"/>
              </a:spcBef>
              <a:spcAft>
                <a:spcPts val="200"/>
              </a:spcAft>
              <a:buFont typeface="Arial" panose="020B0604020202020204" pitchFamily="34" charset="0"/>
              <a:buChar char="•"/>
              <a:tabLst/>
              <a:defRPr/>
            </a:pPr>
            <a:r>
              <a:rPr lang="en-US" sz="1000" b="1" dirty="0">
                <a:solidFill>
                  <a:srgbClr val="000000"/>
                </a:solidFill>
                <a:latin typeface="Arial"/>
                <a:cs typeface="Arial"/>
              </a:rPr>
              <a:t>Undervalued</a:t>
            </a:r>
            <a:r>
              <a:rPr lang="en-US" sz="1000" dirty="0">
                <a:solidFill>
                  <a:srgbClr val="000000"/>
                </a:solidFill>
                <a:latin typeface="Arial"/>
                <a:cs typeface="Arial"/>
              </a:rPr>
              <a:t>: </a:t>
            </a:r>
            <a:r>
              <a:rPr lang="en-US" sz="1000" b="0" dirty="0">
                <a:solidFill>
                  <a:srgbClr val="000000"/>
                </a:solidFill>
                <a:latin typeface="Arial"/>
                <a:cs typeface="Arial"/>
              </a:rPr>
              <a:t>Operators cap &amp; under-credit VPPs</a:t>
            </a:r>
          </a:p>
        </p:txBody>
      </p:sp>
      <p:sp>
        <p:nvSpPr>
          <p:cNvPr id="4" name="TextBox 3">
            <a:extLst>
              <a:ext uri="{FF2B5EF4-FFF2-40B4-BE49-F238E27FC236}">
                <a16:creationId xmlns:a16="http://schemas.microsoft.com/office/drawing/2014/main" id="{0D868C39-E403-40B5-14BB-70DE6220E91E}"/>
              </a:ext>
            </a:extLst>
          </p:cNvPr>
          <p:cNvSpPr txBox="1"/>
          <p:nvPr/>
        </p:nvSpPr>
        <p:spPr bwMode="gray">
          <a:xfrm>
            <a:off x="445764" y="3107612"/>
            <a:ext cx="4817080" cy="461665"/>
          </a:xfrm>
          <a:prstGeom prst="rect">
            <a:avLst/>
          </a:prstGeom>
          <a:noFill/>
        </p:spPr>
        <p:txBody>
          <a:bodyPr wrap="square" lIns="137160" tIns="137160" rIns="274320" bIns="137160" rtlCol="0" anchor="t">
            <a:spAutoFit/>
          </a:bodyPr>
          <a:lstStyle/>
          <a:p>
            <a:pPr marL="91440">
              <a:buNone/>
              <a:defRPr/>
            </a:pPr>
            <a:r>
              <a:rPr lang="en-US" sz="1200" b="1">
                <a:solidFill>
                  <a:srgbClr val="000000"/>
                </a:solidFill>
                <a:latin typeface="Arial"/>
                <a:cs typeface="Arial"/>
              </a:rPr>
              <a:t>How do VPPs work?</a:t>
            </a:r>
          </a:p>
        </p:txBody>
      </p:sp>
      <p:sp>
        <p:nvSpPr>
          <p:cNvPr id="38" name="TextBox 37">
            <a:extLst>
              <a:ext uri="{FF2B5EF4-FFF2-40B4-BE49-F238E27FC236}">
                <a16:creationId xmlns:a16="http://schemas.microsoft.com/office/drawing/2014/main" id="{4D11BA1E-10C7-B10E-6780-E81D012D1329}"/>
              </a:ext>
            </a:extLst>
          </p:cNvPr>
          <p:cNvSpPr txBox="1"/>
          <p:nvPr/>
        </p:nvSpPr>
        <p:spPr bwMode="gray">
          <a:xfrm>
            <a:off x="8990272" y="3328230"/>
            <a:ext cx="943134" cy="242022"/>
          </a:xfrm>
          <a:prstGeom prst="rect">
            <a:avLst/>
          </a:prstGeom>
          <a:noFill/>
        </p:spPr>
        <p:txBody>
          <a:bodyPr wrap="none" lIns="36000" tIns="36000" rIns="36000" bIns="36000" rtlCol="0">
            <a:spAutoFit/>
          </a:bodyPr>
          <a:lstStyle/>
          <a:p>
            <a:pPr marL="0" indent="0">
              <a:buNone/>
            </a:pPr>
            <a:r>
              <a:rPr lang="en-US" sz="1200" b="1"/>
              <a:t>Advantages</a:t>
            </a:r>
            <a:endParaRPr lang="en-US" sz="1200"/>
          </a:p>
        </p:txBody>
      </p:sp>
      <p:sp>
        <p:nvSpPr>
          <p:cNvPr id="40" name="TextBox 39">
            <a:extLst>
              <a:ext uri="{FF2B5EF4-FFF2-40B4-BE49-F238E27FC236}">
                <a16:creationId xmlns:a16="http://schemas.microsoft.com/office/drawing/2014/main" id="{8ECD3BCB-9A39-0074-C06A-51B2BCEC542A}"/>
              </a:ext>
            </a:extLst>
          </p:cNvPr>
          <p:cNvSpPr txBox="1"/>
          <p:nvPr/>
        </p:nvSpPr>
        <p:spPr bwMode="gray">
          <a:xfrm>
            <a:off x="8999091" y="4865912"/>
            <a:ext cx="1156333" cy="242022"/>
          </a:xfrm>
          <a:prstGeom prst="rect">
            <a:avLst/>
          </a:prstGeom>
          <a:noFill/>
        </p:spPr>
        <p:txBody>
          <a:bodyPr wrap="none" lIns="36000" tIns="36000" rIns="36000" bIns="36000" rtlCol="0">
            <a:spAutoFit/>
          </a:bodyPr>
          <a:lstStyle/>
          <a:p>
            <a:pPr marL="0" indent="0">
              <a:buNone/>
            </a:pPr>
            <a:r>
              <a:rPr lang="en-US" sz="1200" b="1"/>
              <a:t>Disadvantages</a:t>
            </a:r>
            <a:endParaRPr lang="en-US" sz="1200"/>
          </a:p>
        </p:txBody>
      </p:sp>
      <p:cxnSp>
        <p:nvCxnSpPr>
          <p:cNvPr id="55" name="Straight Connector 54">
            <a:extLst>
              <a:ext uri="{FF2B5EF4-FFF2-40B4-BE49-F238E27FC236}">
                <a16:creationId xmlns:a16="http://schemas.microsoft.com/office/drawing/2014/main" id="{303A2171-C1D8-BACB-A0F2-6FCCF819B174}"/>
              </a:ext>
            </a:extLst>
          </p:cNvPr>
          <p:cNvCxnSpPr>
            <a:cxnSpLocks/>
          </p:cNvCxnSpPr>
          <p:nvPr/>
        </p:nvCxnSpPr>
        <p:spPr bwMode="gray">
          <a:xfrm>
            <a:off x="8651944" y="5183412"/>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pic>
        <p:nvPicPr>
          <p:cNvPr id="2050" name="Graphic 2049" descr="Badge Follow with solid fill">
            <a:extLst>
              <a:ext uri="{FF2B5EF4-FFF2-40B4-BE49-F238E27FC236}">
                <a16:creationId xmlns:a16="http://schemas.microsoft.com/office/drawing/2014/main" id="{88704E1F-5FA1-3E7D-CB37-01F0C97BF7E6}"/>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8648171" y="3278191"/>
            <a:ext cx="292608" cy="292608"/>
          </a:xfrm>
          <a:prstGeom prst="rect">
            <a:avLst/>
          </a:prstGeom>
        </p:spPr>
      </p:pic>
      <p:pic>
        <p:nvPicPr>
          <p:cNvPr id="2054" name="Graphic 2053" descr="Badge Unfollow with solid fill">
            <a:extLst>
              <a:ext uri="{FF2B5EF4-FFF2-40B4-BE49-F238E27FC236}">
                <a16:creationId xmlns:a16="http://schemas.microsoft.com/office/drawing/2014/main" id="{4792BFD1-1B21-ECBC-18D1-8DF50A2B1C08}"/>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8651944" y="4815112"/>
            <a:ext cx="292608" cy="292608"/>
          </a:xfrm>
          <a:prstGeom prst="rect">
            <a:avLst/>
          </a:prstGeom>
        </p:spPr>
      </p:pic>
      <p:cxnSp>
        <p:nvCxnSpPr>
          <p:cNvPr id="2056" name="Straight Connector 2055">
            <a:extLst>
              <a:ext uri="{FF2B5EF4-FFF2-40B4-BE49-F238E27FC236}">
                <a16:creationId xmlns:a16="http://schemas.microsoft.com/office/drawing/2014/main" id="{1EDCE7BA-5974-8BB0-FDA1-18FE5370DD9D}"/>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3" name="Rounded Rectangle 7">
            <a:extLst>
              <a:ext uri="{FF2B5EF4-FFF2-40B4-BE49-F238E27FC236}">
                <a16:creationId xmlns:a16="http://schemas.microsoft.com/office/drawing/2014/main" id="{5662BFBE-A2FE-07DE-FEC9-053B2EA15E8B}"/>
              </a:ext>
            </a:extLst>
          </p:cNvPr>
          <p:cNvSpPr/>
          <p:nvPr/>
        </p:nvSpPr>
        <p:spPr bwMode="gray">
          <a:xfrm>
            <a:off x="5578297" y="3158296"/>
            <a:ext cx="2942410" cy="3069901"/>
          </a:xfrm>
          <a:prstGeom prst="rect">
            <a:avLst/>
          </a:prstGeom>
          <a:solidFill>
            <a:schemeClr val="accent6">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36000" tIns="72000" rIns="72000" bIns="36000" numCol="1" spcCol="0" rtlCol="0" fromWordArt="0" anchor="t"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91440">
              <a:spcBef>
                <a:spcPts val="600"/>
              </a:spcBef>
              <a:spcAft>
                <a:spcPts val="400"/>
              </a:spcAft>
              <a:defRPr/>
            </a:pPr>
            <a:r>
              <a:rPr lang="en-US" sz="1200" b="1" dirty="0">
                <a:solidFill>
                  <a:srgbClr val="000000"/>
                </a:solidFill>
                <a:latin typeface="Arial"/>
                <a:cs typeface="Arial"/>
              </a:rPr>
              <a:t>Why are they critical for the energy transition?</a:t>
            </a:r>
          </a:p>
          <a:p>
            <a:pPr marL="277495" indent="-182245">
              <a:spcBef>
                <a:spcPts val="600"/>
              </a:spcBef>
              <a:spcAft>
                <a:spcPts val="300"/>
              </a:spcAft>
              <a:buFont typeface="Arial,Sans-Serif" panose="020B0604020202020204" pitchFamily="34" charset="0"/>
              <a:buChar char="•"/>
              <a:defRPr/>
            </a:pPr>
            <a:r>
              <a:rPr lang="en-US" sz="1000" dirty="0">
                <a:solidFill>
                  <a:srgbClr val="000000"/>
                </a:solidFill>
                <a:latin typeface="Arial"/>
                <a:cs typeface="Arial"/>
              </a:rPr>
              <a:t>Turn </a:t>
            </a:r>
            <a:r>
              <a:rPr lang="en-US" sz="1000" b="0" dirty="0">
                <a:solidFill>
                  <a:srgbClr val="000000"/>
                </a:solidFill>
                <a:latin typeface="Arial"/>
                <a:cs typeface="Arial"/>
              </a:rPr>
              <a:t>millions of DERs into </a:t>
            </a:r>
            <a:r>
              <a:rPr lang="en-US" sz="1000" b="1" dirty="0">
                <a:solidFill>
                  <a:srgbClr val="000000"/>
                </a:solidFill>
                <a:latin typeface="Arial"/>
                <a:cs typeface="Arial"/>
              </a:rPr>
              <a:t>firm, dispatchable capacity</a:t>
            </a:r>
            <a:r>
              <a:rPr lang="en-US" sz="1000" b="0" dirty="0">
                <a:solidFill>
                  <a:srgbClr val="000000"/>
                </a:solidFill>
                <a:latin typeface="Arial"/>
                <a:cs typeface="Arial"/>
              </a:rPr>
              <a:t>, with </a:t>
            </a:r>
            <a:r>
              <a:rPr lang="en-US" sz="1000" b="1" dirty="0">
                <a:solidFill>
                  <a:srgbClr val="000000"/>
                </a:solidFill>
                <a:latin typeface="Arial"/>
                <a:cs typeface="Arial"/>
              </a:rPr>
              <a:t>no new power plant built</a:t>
            </a:r>
          </a:p>
          <a:p>
            <a:pPr marL="277495" indent="-182245">
              <a:spcBef>
                <a:spcPts val="600"/>
              </a:spcBef>
              <a:spcAft>
                <a:spcPts val="300"/>
              </a:spcAft>
              <a:buFont typeface="Arial,Sans-Serif" panose="020B0604020202020204" pitchFamily="34" charset="0"/>
              <a:buChar char="•"/>
              <a:defRPr/>
            </a:pPr>
            <a:r>
              <a:rPr lang="en-US" sz="1000" dirty="0">
                <a:solidFill>
                  <a:srgbClr val="000000"/>
                </a:solidFill>
                <a:latin typeface="Arial"/>
                <a:cs typeface="Arial"/>
              </a:rPr>
              <a:t>Deliver </a:t>
            </a:r>
            <a:r>
              <a:rPr lang="en-US" sz="1000" b="1" dirty="0">
                <a:solidFill>
                  <a:srgbClr val="000000"/>
                </a:solidFill>
                <a:latin typeface="Arial"/>
                <a:cs typeface="Arial"/>
              </a:rPr>
              <a:t>peak capacity at roughly half the cost </a:t>
            </a:r>
            <a:r>
              <a:rPr lang="en-US" sz="1000" dirty="0">
                <a:solidFill>
                  <a:srgbClr val="000000"/>
                </a:solidFill>
                <a:latin typeface="Arial"/>
                <a:cs typeface="Arial"/>
              </a:rPr>
              <a:t>of a new gas peaker or grid-scale battery</a:t>
            </a:r>
            <a:r>
              <a:rPr lang="en-US" sz="1000" b="0" dirty="0">
                <a:solidFill>
                  <a:srgbClr val="000000"/>
                </a:solidFill>
                <a:latin typeface="Arial"/>
                <a:cs typeface="Arial"/>
              </a:rPr>
              <a:t>, easing affordability </a:t>
            </a:r>
          </a:p>
          <a:p>
            <a:pPr marL="277495" indent="-182245">
              <a:spcBef>
                <a:spcPts val="600"/>
              </a:spcBef>
              <a:spcAft>
                <a:spcPts val="300"/>
              </a:spcAft>
              <a:buFont typeface="Arial,Sans-Serif" panose="020B0604020202020204" pitchFamily="34" charset="0"/>
              <a:buChar char="•"/>
              <a:defRPr/>
            </a:pPr>
            <a:r>
              <a:rPr lang="en-US" sz="1000" dirty="0">
                <a:solidFill>
                  <a:srgbClr val="000000"/>
                </a:solidFill>
                <a:latin typeface="Arial"/>
                <a:cs typeface="Arial"/>
              </a:rPr>
              <a:t>Distributed batteries</a:t>
            </a:r>
            <a:r>
              <a:rPr lang="en-US" sz="1000" b="0" dirty="0">
                <a:solidFill>
                  <a:srgbClr val="000000"/>
                </a:solidFill>
                <a:latin typeface="Arial"/>
                <a:cs typeface="Arial"/>
              </a:rPr>
              <a:t> charging on midday solar and discharging at peak</a:t>
            </a:r>
            <a:r>
              <a:rPr lang="en-US" sz="1000" dirty="0">
                <a:solidFill>
                  <a:srgbClr val="000000"/>
                </a:solidFill>
                <a:latin typeface="Arial"/>
                <a:cs typeface="Arial"/>
              </a:rPr>
              <a:t> </a:t>
            </a:r>
            <a:r>
              <a:rPr lang="en-US" sz="1000" b="1" dirty="0">
                <a:solidFill>
                  <a:srgbClr val="000000"/>
                </a:solidFill>
                <a:latin typeface="Arial"/>
                <a:cs typeface="Arial"/>
              </a:rPr>
              <a:t>absorb renewable variability and displace fossil peakers</a:t>
            </a:r>
          </a:p>
          <a:p>
            <a:pPr marL="277495" indent="-182245">
              <a:spcBef>
                <a:spcPts val="600"/>
              </a:spcBef>
              <a:spcAft>
                <a:spcPts val="300"/>
              </a:spcAft>
              <a:buFont typeface="Arial,Sans-Serif" panose="020B0604020202020204" pitchFamily="34" charset="0"/>
              <a:buChar char="•"/>
              <a:defRPr/>
            </a:pPr>
            <a:r>
              <a:rPr lang="en-US" sz="1000" b="0" dirty="0">
                <a:solidFill>
                  <a:srgbClr val="000000"/>
                </a:solidFill>
                <a:latin typeface="Arial"/>
                <a:cs typeface="Arial"/>
              </a:rPr>
              <a:t>Among the </a:t>
            </a:r>
            <a:r>
              <a:rPr lang="en-US" sz="1000" b="1" dirty="0">
                <a:solidFill>
                  <a:srgbClr val="000000"/>
                </a:solidFill>
                <a:latin typeface="Arial"/>
                <a:cs typeface="Arial"/>
              </a:rPr>
              <a:t>fastest, cheapest ways to meet near-term load growth</a:t>
            </a:r>
            <a:r>
              <a:rPr lang="en-US" sz="1000" b="0" dirty="0">
                <a:solidFill>
                  <a:srgbClr val="000000"/>
                </a:solidFill>
                <a:latin typeface="Arial"/>
                <a:cs typeface="Arial"/>
              </a:rPr>
              <a:t> (e.g., data centers and electrification) while transmission lags</a:t>
            </a:r>
          </a:p>
        </p:txBody>
      </p:sp>
      <p:cxnSp>
        <p:nvCxnSpPr>
          <p:cNvPr id="10" name="Straight Connector 9">
            <a:extLst>
              <a:ext uri="{FF2B5EF4-FFF2-40B4-BE49-F238E27FC236}">
                <a16:creationId xmlns:a16="http://schemas.microsoft.com/office/drawing/2014/main" id="{AF908187-0914-C3BC-BB5D-188564567C37}"/>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AE280B8-F01A-9C30-E1CB-0B4E77D4C83E}"/>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4302C29C-BC1A-066B-5A36-42F6AA62E8F2}"/>
              </a:ext>
            </a:extLst>
          </p:cNvPr>
          <p:cNvCxnSpPr>
            <a:cxnSpLocks/>
          </p:cNvCxnSpPr>
          <p:nvPr/>
        </p:nvCxnSpPr>
        <p:spPr bwMode="gray">
          <a:xfrm>
            <a:off x="5606377" y="3629301"/>
            <a:ext cx="2699683" cy="0"/>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CD5ED6F4-7D0E-0D12-9C4A-AA87000CC990}"/>
              </a:ext>
            </a:extLst>
          </p:cNvPr>
          <p:cNvCxnSpPr>
            <a:cxnSpLocks/>
          </p:cNvCxnSpPr>
          <p:nvPr/>
        </p:nvCxnSpPr>
        <p:spPr bwMode="gray">
          <a:xfrm>
            <a:off x="534116" y="3546486"/>
            <a:ext cx="4636413" cy="1497"/>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11" name="Footer Placeholder 5">
            <a:extLst>
              <a:ext uri="{FF2B5EF4-FFF2-40B4-BE49-F238E27FC236}">
                <a16:creationId xmlns:a16="http://schemas.microsoft.com/office/drawing/2014/main" id="{B14EEE56-DCE6-9D96-607D-E28F6BD33AAE}"/>
              </a:ext>
            </a:extLst>
          </p:cNvPr>
          <p:cNvSpPr>
            <a:spLocks noGrp="1"/>
          </p:cNvSpPr>
          <p:nvPr/>
        </p:nvSpPr>
        <p:spPr>
          <a:xfrm>
            <a:off x="334963" y="6311052"/>
            <a:ext cx="9147241" cy="216706"/>
          </a:xfrm>
          <a:prstGeom prst="rect">
            <a:avLst/>
          </a:prstGeom>
        </p:spPr>
        <p:txBody>
          <a:bodyPr vert="horz" lIns="0" tIns="0" rIns="0" bIns="0" rtlCol="0" anchor="t"/>
          <a:lstStyle>
            <a:defPPr>
              <a:defRPr lang="en-US"/>
            </a:defPPr>
            <a:lvl1pPr marL="0" algn="l" defTabSz="914400" rtl="0" eaLnBrk="1" latinLnBrk="0" hangingPunct="1">
              <a:defRPr sz="8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solidFill>
                  <a:srgbClr val="000000"/>
                </a:solidFill>
              </a:rPr>
              <a:t>Source: </a:t>
            </a:r>
            <a:r>
              <a:rPr lang="en-US" dirty="0">
                <a:solidFill>
                  <a:srgbClr val="000000"/>
                </a:solidFill>
                <a:hlinkClick r:id="rId12"/>
              </a:rPr>
              <a:t>Pathways to Commercial Liftoff: Virtual Power Plants</a:t>
            </a:r>
            <a:r>
              <a:rPr lang="en-US" dirty="0">
                <a:solidFill>
                  <a:srgbClr val="000000"/>
                </a:solidFill>
              </a:rPr>
              <a:t> (US DOE, 2025); </a:t>
            </a:r>
            <a:r>
              <a:rPr lang="en-US" dirty="0">
                <a:solidFill>
                  <a:srgbClr val="000000"/>
                </a:solidFill>
                <a:hlinkClick r:id="rId13"/>
              </a:rPr>
              <a:t>2025 North America VPP Market</a:t>
            </a:r>
            <a:r>
              <a:rPr lang="en-US" dirty="0">
                <a:solidFill>
                  <a:srgbClr val="000000"/>
                </a:solidFill>
              </a:rPr>
              <a:t> (Wood Mackenzie, 2025)</a:t>
            </a:r>
          </a:p>
          <a:p>
            <a:r>
              <a:rPr lang="en-US" dirty="0">
                <a:solidFill>
                  <a:srgbClr val="000000"/>
                </a:solidFill>
              </a:rPr>
              <a:t>Credit: Vincent Sandow-</a:t>
            </a:r>
            <a:r>
              <a:rPr lang="en-US" dirty="0" err="1">
                <a:solidFill>
                  <a:srgbClr val="000000"/>
                </a:solidFill>
              </a:rPr>
              <a:t>Straesser</a:t>
            </a:r>
            <a:r>
              <a:rPr lang="en-US" dirty="0">
                <a:solidFill>
                  <a:srgbClr val="000000"/>
                </a:solidFill>
              </a:rPr>
              <a:t>, Ariela Farchi, and </a:t>
            </a:r>
            <a:r>
              <a:rPr lang="en-US" dirty="0">
                <a:solidFill>
                  <a:srgbClr val="000000"/>
                </a:solidFill>
                <a:hlinkClick r:id="rId14"/>
              </a:rPr>
              <a:t>Gernot Wagner</a:t>
            </a:r>
            <a:r>
              <a:rPr lang="en-US" dirty="0">
                <a:solidFill>
                  <a:srgbClr val="000000"/>
                </a:solidFill>
              </a:rPr>
              <a:t>. </a:t>
            </a:r>
            <a:r>
              <a:rPr lang="en-US" dirty="0">
                <a:hlinkClick r:id="rId15"/>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latin typeface="Arial" panose="020B0604020202020204" pitchFamily="34" charset="0"/>
              <a:cs typeface="Arial" panose="020B0604020202020204" pitchFamily="34" charset="0"/>
            </a:endParaRPr>
          </a:p>
        </p:txBody>
      </p:sp>
      <p:sp>
        <p:nvSpPr>
          <p:cNvPr id="6" name="Oval 5">
            <a:extLst>
              <a:ext uri="{FF2B5EF4-FFF2-40B4-BE49-F238E27FC236}">
                <a16:creationId xmlns:a16="http://schemas.microsoft.com/office/drawing/2014/main" id="{DB2482AA-5AC1-EAB0-4AAE-F345934EF7A5}"/>
              </a:ext>
            </a:extLst>
          </p:cNvPr>
          <p:cNvSpPr/>
          <p:nvPr/>
        </p:nvSpPr>
        <p:spPr bwMode="gray">
          <a:xfrm>
            <a:off x="546100" y="5689600"/>
            <a:ext cx="228600" cy="228600"/>
          </a:xfrm>
          <a:prstGeom prst="ellipse">
            <a:avLst/>
          </a:prstGeom>
          <a:solidFill>
            <a:srgbClr val="34A398"/>
          </a:solidFill>
          <a:ln w="9525"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clip" horzOverflow="clip" vert="horz" wrap="none" lIns="36000" tIns="36000" rIns="36000" bIns="36000" numCol="1" spcCol="0" rtlCol="0" fromWordArt="0" anchor="ctr" anchorCtr="0" forceAA="0" compatLnSpc="1">
            <a:prstTxWarp prst="textNoShape">
              <a:avLst/>
            </a:prstTxWarp>
            <a:noAutofit/>
          </a:bodyPr>
          <a:lstStyle/>
          <a:p>
            <a:pPr marL="0" indent="0" algn="ctr">
              <a:buNone/>
            </a:pPr>
            <a:r>
              <a:rPr lang="en-US" sz="1000" b="1">
                <a:solidFill>
                  <a:srgbClr val="FFFFFF"/>
                </a:solidFill>
                <a:latin typeface="Arial"/>
                <a:cs typeface="Arial"/>
              </a:rPr>
              <a:t>5</a:t>
            </a:r>
          </a:p>
        </p:txBody>
      </p:sp>
      <p:sp>
        <p:nvSpPr>
          <p:cNvPr id="15" name="TextBox 14">
            <a:extLst>
              <a:ext uri="{FF2B5EF4-FFF2-40B4-BE49-F238E27FC236}">
                <a16:creationId xmlns:a16="http://schemas.microsoft.com/office/drawing/2014/main" id="{D11D83E2-2A55-EC75-FB57-DC8400DBC6EF}"/>
              </a:ext>
            </a:extLst>
          </p:cNvPr>
          <p:cNvSpPr txBox="1"/>
          <p:nvPr/>
        </p:nvSpPr>
        <p:spPr bwMode="gray">
          <a:xfrm>
            <a:off x="774700" y="5651500"/>
            <a:ext cx="4673600" cy="457200"/>
          </a:xfrm>
          <a:prstGeom prst="rect">
            <a:avLst/>
          </a:prstGeom>
          <a:noFill/>
        </p:spPr>
        <p:txBody>
          <a:bodyPr vertOverflow="overflow" vert="horz" wrap="square" lIns="108000" tIns="36000" rIns="274320" bIns="137160" rtlCol="0" anchor="t" anchorCtr="0">
            <a:noAutofit/>
          </a:bodyPr>
          <a:lstStyle/>
          <a:p>
            <a:pPr marL="0" indent="0">
              <a:buNone/>
            </a:pPr>
            <a:r>
              <a:rPr lang="en-US" sz="900" b="1">
                <a:solidFill>
                  <a:srgbClr val="000000"/>
                </a:solidFill>
                <a:latin typeface="Arial"/>
                <a:cs typeface="Arial"/>
              </a:rPr>
              <a:t>Deliver the committed service</a:t>
            </a:r>
            <a:r>
              <a:rPr lang="en-US" sz="900" b="0">
                <a:solidFill>
                  <a:srgbClr val="000000"/>
                </a:solidFill>
                <a:latin typeface="Arial"/>
                <a:cs typeface="Arial"/>
              </a:rPr>
              <a:t> and </a:t>
            </a:r>
            <a:r>
              <a:rPr lang="en-US" sz="900" b="1">
                <a:solidFill>
                  <a:srgbClr val="000000"/>
                </a:solidFill>
                <a:latin typeface="Arial"/>
                <a:cs typeface="Arial"/>
              </a:rPr>
              <a:t>share the revenue back with participating owners</a:t>
            </a:r>
          </a:p>
        </p:txBody>
      </p:sp>
      <p:sp>
        <p:nvSpPr>
          <p:cNvPr id="21" name="TextBox 21">
            <a:extLst>
              <a:ext uri="{FF2B5EF4-FFF2-40B4-BE49-F238E27FC236}">
                <a16:creationId xmlns:a16="http://schemas.microsoft.com/office/drawing/2014/main" id="{E9962FDC-2459-B016-487C-65F64D42298A}"/>
              </a:ext>
            </a:extLst>
          </p:cNvPr>
          <p:cNvSpPr/>
          <p:nvPr/>
        </p:nvSpPr>
        <p:spPr>
          <a:xfrm>
            <a:off x="581223" y="2419609"/>
            <a:ext cx="1209960" cy="738360"/>
          </a:xfrm>
          <a:prstGeom prst="rect">
            <a:avLst/>
          </a:prstGeom>
          <a:noFill/>
          <a:ln w="0">
            <a:noFill/>
          </a:ln>
        </p:spPr>
        <p:style>
          <a:lnRef idx="0">
            <a:scrgbClr r="0" g="0" b="0"/>
          </a:lnRef>
          <a:fillRef idx="0">
            <a:scrgbClr r="0" g="0" b="0"/>
          </a:fillRef>
          <a:effectRef idx="0">
            <a:scrgbClr r="0" g="0" b="0"/>
          </a:effectRef>
          <a:fontRef idx="minor"/>
        </p:style>
        <p:txBody>
          <a:bodyPr lIns="137160" tIns="137160" rIns="274320" bIns="137160" anchor="t">
            <a:spAutoFit/>
          </a:bodyPr>
          <a:lstStyle/>
          <a:p>
            <a:pPr defTabSz="914400">
              <a:lnSpc>
                <a:spcPct val="100000"/>
              </a:lnSpc>
              <a:spcBef>
                <a:spcPts val="601"/>
              </a:spcBef>
              <a:spcAft>
                <a:spcPts val="601"/>
              </a:spcAft>
              <a:tabLst>
                <a:tab pos="0" algn="l"/>
              </a:tabLst>
            </a:pPr>
            <a:r>
              <a:rPr lang="en-US" sz="1000" b="1" u="none" strike="noStrike" dirty="0">
                <a:solidFill>
                  <a:schemeClr val="dk1"/>
                </a:solidFill>
                <a:effectLst/>
                <a:uFillTx/>
                <a:latin typeface="Arial"/>
              </a:rPr>
              <a:t>Distributed energy resources</a:t>
            </a:r>
            <a:endParaRPr lang="en-US" sz="1000" b="0" u="none" strike="noStrike" dirty="0">
              <a:solidFill>
                <a:srgbClr val="000000"/>
              </a:solidFill>
              <a:effectLst/>
              <a:uFillTx/>
              <a:latin typeface="Arial"/>
            </a:endParaRPr>
          </a:p>
        </p:txBody>
      </p:sp>
      <p:cxnSp>
        <p:nvCxnSpPr>
          <p:cNvPr id="22" name="Straight Arrow Connector 23">
            <a:extLst>
              <a:ext uri="{FF2B5EF4-FFF2-40B4-BE49-F238E27FC236}">
                <a16:creationId xmlns:a16="http://schemas.microsoft.com/office/drawing/2014/main" id="{120964F9-D769-51A1-433C-A7954A68BB22}"/>
              </a:ext>
            </a:extLst>
          </p:cNvPr>
          <p:cNvCxnSpPr>
            <a:cxnSpLocks/>
          </p:cNvCxnSpPr>
          <p:nvPr/>
        </p:nvCxnSpPr>
        <p:spPr>
          <a:xfrm>
            <a:off x="1706774" y="1947863"/>
            <a:ext cx="430920" cy="360"/>
          </a:xfrm>
          <a:prstGeom prst="straightConnector1">
            <a:avLst/>
          </a:prstGeom>
          <a:ln w="9525">
            <a:solidFill>
              <a:srgbClr val="000000"/>
            </a:solidFill>
            <a:tailEnd type="triangle" w="med" len="med"/>
          </a:ln>
        </p:spPr>
      </p:cxnSp>
      <p:sp>
        <p:nvSpPr>
          <p:cNvPr id="31" name="TextBox 38">
            <a:extLst>
              <a:ext uri="{FF2B5EF4-FFF2-40B4-BE49-F238E27FC236}">
                <a16:creationId xmlns:a16="http://schemas.microsoft.com/office/drawing/2014/main" id="{372AD852-1EC0-B877-E272-3D2B7EF0401F}"/>
              </a:ext>
            </a:extLst>
          </p:cNvPr>
          <p:cNvSpPr/>
          <p:nvPr/>
        </p:nvSpPr>
        <p:spPr>
          <a:xfrm>
            <a:off x="10795721" y="2419609"/>
            <a:ext cx="1135800" cy="738360"/>
          </a:xfrm>
          <a:prstGeom prst="rect">
            <a:avLst/>
          </a:prstGeom>
          <a:noFill/>
          <a:ln w="0">
            <a:noFill/>
          </a:ln>
        </p:spPr>
        <p:style>
          <a:lnRef idx="0">
            <a:scrgbClr r="0" g="0" b="0"/>
          </a:lnRef>
          <a:fillRef idx="0">
            <a:scrgbClr r="0" g="0" b="0"/>
          </a:fillRef>
          <a:effectRef idx="0">
            <a:scrgbClr r="0" g="0" b="0"/>
          </a:effectRef>
          <a:fontRef idx="minor"/>
        </p:style>
        <p:txBody>
          <a:bodyPr lIns="137160" tIns="137160" rIns="274320" bIns="137160" anchor="t">
            <a:spAutoFit/>
          </a:bodyPr>
          <a:lstStyle/>
          <a:p>
            <a:pPr defTabSz="914400">
              <a:lnSpc>
                <a:spcPct val="100000"/>
              </a:lnSpc>
              <a:spcBef>
                <a:spcPts val="601"/>
              </a:spcBef>
              <a:spcAft>
                <a:spcPts val="601"/>
              </a:spcAft>
              <a:tabLst>
                <a:tab pos="0" algn="l"/>
              </a:tabLst>
            </a:pPr>
            <a:r>
              <a:rPr lang="en-US" sz="1000" b="1" u="none" strike="noStrike" dirty="0">
                <a:solidFill>
                  <a:schemeClr val="dk1"/>
                </a:solidFill>
                <a:effectLst/>
                <a:uFillTx/>
                <a:latin typeface="Arial"/>
              </a:rPr>
              <a:t>Grid &amp; wholesale markets</a:t>
            </a:r>
            <a:endParaRPr lang="en-US" sz="1000" b="0" u="none" strike="noStrike" dirty="0">
              <a:solidFill>
                <a:srgbClr val="000000"/>
              </a:solidFill>
              <a:effectLst/>
              <a:uFillTx/>
              <a:latin typeface="Arial"/>
            </a:endParaRPr>
          </a:p>
        </p:txBody>
      </p:sp>
      <p:pic>
        <p:nvPicPr>
          <p:cNvPr id="42" name="Graphic 2077" descr="Grid and wholesale markets">
            <a:extLst>
              <a:ext uri="{FF2B5EF4-FFF2-40B4-BE49-F238E27FC236}">
                <a16:creationId xmlns:a16="http://schemas.microsoft.com/office/drawing/2014/main" id="{130513D5-5D5F-D831-CB2C-5629231FFE23}"/>
              </a:ext>
            </a:extLst>
          </p:cNvPr>
          <p:cNvPicPr/>
          <p:nvPr/>
        </p:nvPicPr>
        <p:blipFill>
          <a:blip>
            <a:extLst>
              <a:ext uri="{96DAC541-7B7A-43D3-8B79-37D633B846F1}">
                <asvg:svgBlip xmlns:asvg="http://schemas.microsoft.com/office/drawing/2016/SVG/main" r:embed="rId16"/>
              </a:ext>
            </a:extLst>
          </a:blip>
          <a:stretch/>
        </p:blipFill>
        <p:spPr>
          <a:xfrm>
            <a:off x="10956682" y="1668463"/>
            <a:ext cx="558360" cy="558360"/>
          </a:xfrm>
          <a:prstGeom prst="rect">
            <a:avLst/>
          </a:prstGeom>
          <a:noFill/>
          <a:ln w="0">
            <a:noFill/>
          </a:ln>
        </p:spPr>
      </p:pic>
      <p:grpSp>
        <p:nvGrpSpPr>
          <p:cNvPr id="7" name="Group 6">
            <a:extLst>
              <a:ext uri="{FF2B5EF4-FFF2-40B4-BE49-F238E27FC236}">
                <a16:creationId xmlns:a16="http://schemas.microsoft.com/office/drawing/2014/main" id="{FB1E0A4E-3F2F-C0E2-0371-64A6CCFFE326}"/>
              </a:ext>
            </a:extLst>
          </p:cNvPr>
          <p:cNvGrpSpPr/>
          <p:nvPr/>
        </p:nvGrpSpPr>
        <p:grpSpPr>
          <a:xfrm>
            <a:off x="2118015" y="2634416"/>
            <a:ext cx="1351430" cy="308746"/>
            <a:chOff x="2818566" y="2634416"/>
            <a:chExt cx="1351430" cy="308746"/>
          </a:xfrm>
        </p:grpSpPr>
        <p:sp>
          <p:nvSpPr>
            <p:cNvPr id="24" name="TextBox 24">
              <a:extLst>
                <a:ext uri="{FF2B5EF4-FFF2-40B4-BE49-F238E27FC236}">
                  <a16:creationId xmlns:a16="http://schemas.microsoft.com/office/drawing/2014/main" id="{4CD255FB-5312-D8A3-102A-57979380AC82}"/>
                </a:ext>
              </a:extLst>
            </p:cNvPr>
            <p:cNvSpPr/>
            <p:nvPr/>
          </p:nvSpPr>
          <p:spPr>
            <a:xfrm>
              <a:off x="2996036" y="2634416"/>
              <a:ext cx="1173960" cy="308746"/>
            </a:xfrm>
            <a:prstGeom prst="rect">
              <a:avLst/>
            </a:prstGeom>
            <a:noFill/>
            <a:ln w="0">
              <a:noFill/>
            </a:ln>
          </p:spPr>
          <p:style>
            <a:lnRef idx="0">
              <a:scrgbClr r="0" g="0" b="0"/>
            </a:lnRef>
            <a:fillRef idx="0">
              <a:scrgbClr r="0" g="0" b="0"/>
            </a:fillRef>
            <a:effectRef idx="0">
              <a:scrgbClr r="0" g="0" b="0"/>
            </a:effectRef>
            <a:fontRef idx="minor"/>
          </p:style>
          <p:txBody>
            <a:bodyPr wrap="square" lIns="137160" tIns="76680" rIns="274320" bIns="76680" anchor="t">
              <a:spAutoFit/>
            </a:bodyPr>
            <a:lstStyle/>
            <a:p>
              <a:pPr defTabSz="914400">
                <a:lnSpc>
                  <a:spcPct val="100000"/>
                </a:lnSpc>
                <a:spcBef>
                  <a:spcPts val="601"/>
                </a:spcBef>
                <a:spcAft>
                  <a:spcPts val="601"/>
                </a:spcAft>
                <a:tabLst>
                  <a:tab pos="0" algn="l"/>
                </a:tabLst>
              </a:pPr>
              <a:r>
                <a:rPr lang="en-US" sz="1000" b="1" u="none" strike="noStrike" dirty="0">
                  <a:solidFill>
                    <a:schemeClr val="dk1"/>
                  </a:solidFill>
                  <a:effectLst/>
                  <a:uFillTx/>
                  <a:latin typeface="Arial"/>
                </a:rPr>
                <a:t>Aggregate</a:t>
              </a:r>
              <a:endParaRPr lang="en-US" sz="1000" b="0" u="none" strike="noStrike" dirty="0">
                <a:solidFill>
                  <a:srgbClr val="000000"/>
                </a:solidFill>
                <a:effectLst/>
                <a:uFillTx/>
                <a:latin typeface="Arial"/>
              </a:endParaRPr>
            </a:p>
          </p:txBody>
        </p:sp>
        <p:sp>
          <p:nvSpPr>
            <p:cNvPr id="45" name="Oval 44">
              <a:extLst>
                <a:ext uri="{FF2B5EF4-FFF2-40B4-BE49-F238E27FC236}">
                  <a16:creationId xmlns:a16="http://schemas.microsoft.com/office/drawing/2014/main" id="{7E70A0FE-9729-99AD-B972-C56C423682E3}"/>
                </a:ext>
              </a:extLst>
            </p:cNvPr>
            <p:cNvSpPr/>
            <p:nvPr/>
          </p:nvSpPr>
          <p:spPr bwMode="gray">
            <a:xfrm>
              <a:off x="2818566" y="2671119"/>
              <a:ext cx="228600" cy="228600"/>
            </a:xfrm>
            <a:prstGeom prst="ellipse">
              <a:avLst/>
            </a:prstGeom>
            <a:solidFill>
              <a:srgbClr val="34A398"/>
            </a:solidFill>
            <a:ln w="9525"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clip" horzOverflow="clip" vert="horz" wrap="none" lIns="0" tIns="0" rIns="0" bIns="0" numCol="1" spcCol="0" rtlCol="0" fromWordArt="0" anchor="ctr" anchorCtr="0" forceAA="0" compatLnSpc="1">
              <a:prstTxWarp prst="textNoShape">
                <a:avLst/>
              </a:prstTxWarp>
              <a:noAutofit/>
            </a:bodyPr>
            <a:lstStyle/>
            <a:p>
              <a:pPr marL="0" indent="0" algn="ctr">
                <a:buNone/>
              </a:pPr>
              <a:r>
                <a:rPr lang="de-DE" sz="900" b="1" dirty="0">
                  <a:solidFill>
                    <a:srgbClr val="FFFFFF"/>
                  </a:solidFill>
                  <a:latin typeface="Arial"/>
                  <a:cs typeface="Arial"/>
                </a:rPr>
                <a:t>1</a:t>
              </a:r>
            </a:p>
          </p:txBody>
        </p:sp>
      </p:grpSp>
      <p:grpSp>
        <p:nvGrpSpPr>
          <p:cNvPr id="20" name="Group 19">
            <a:extLst>
              <a:ext uri="{FF2B5EF4-FFF2-40B4-BE49-F238E27FC236}">
                <a16:creationId xmlns:a16="http://schemas.microsoft.com/office/drawing/2014/main" id="{23BDDF15-08C2-F405-B380-70341D31C357}"/>
              </a:ext>
            </a:extLst>
          </p:cNvPr>
          <p:cNvGrpSpPr/>
          <p:nvPr/>
        </p:nvGrpSpPr>
        <p:grpSpPr>
          <a:xfrm>
            <a:off x="3796277" y="2496649"/>
            <a:ext cx="1416899" cy="584280"/>
            <a:chOff x="4113595" y="2496649"/>
            <a:chExt cx="1416899" cy="584280"/>
          </a:xfrm>
        </p:grpSpPr>
        <p:sp>
          <p:nvSpPr>
            <p:cNvPr id="25" name="TextBox 26">
              <a:extLst>
                <a:ext uri="{FF2B5EF4-FFF2-40B4-BE49-F238E27FC236}">
                  <a16:creationId xmlns:a16="http://schemas.microsoft.com/office/drawing/2014/main" id="{4AB47E16-786F-9A78-8F0E-250E6E1C61A8}"/>
                </a:ext>
              </a:extLst>
            </p:cNvPr>
            <p:cNvSpPr/>
            <p:nvPr/>
          </p:nvSpPr>
          <p:spPr>
            <a:xfrm>
              <a:off x="4356534" y="2496649"/>
              <a:ext cx="1173960" cy="584280"/>
            </a:xfrm>
            <a:prstGeom prst="rect">
              <a:avLst/>
            </a:prstGeom>
            <a:noFill/>
            <a:ln w="0">
              <a:noFill/>
            </a:ln>
          </p:spPr>
          <p:style>
            <a:lnRef idx="0">
              <a:scrgbClr r="0" g="0" b="0"/>
            </a:lnRef>
            <a:fillRef idx="0">
              <a:scrgbClr r="0" g="0" b="0"/>
            </a:fillRef>
            <a:effectRef idx="0">
              <a:scrgbClr r="0" g="0" b="0"/>
            </a:effectRef>
            <a:fontRef idx="minor"/>
          </p:style>
          <p:txBody>
            <a:bodyPr lIns="137160" tIns="137160" rIns="274320" bIns="137160" anchor="t">
              <a:spAutoFit/>
            </a:bodyPr>
            <a:lstStyle/>
            <a:p>
              <a:pPr defTabSz="914400">
                <a:lnSpc>
                  <a:spcPct val="100000"/>
                </a:lnSpc>
                <a:spcBef>
                  <a:spcPts val="601"/>
                </a:spcBef>
                <a:spcAft>
                  <a:spcPts val="601"/>
                </a:spcAft>
                <a:tabLst>
                  <a:tab pos="0" algn="l"/>
                </a:tabLst>
              </a:pPr>
              <a:r>
                <a:rPr lang="en-US" sz="1000" b="1" u="none" strike="noStrike" dirty="0">
                  <a:solidFill>
                    <a:schemeClr val="dk1"/>
                  </a:solidFill>
                  <a:effectLst/>
                  <a:uFillTx/>
                  <a:latin typeface="Arial"/>
                </a:rPr>
                <a:t>Monitor &amp; forecast</a:t>
              </a:r>
              <a:endParaRPr lang="en-US" sz="1000" b="0" u="none" strike="noStrike" dirty="0">
                <a:solidFill>
                  <a:srgbClr val="000000"/>
                </a:solidFill>
                <a:effectLst/>
                <a:uFillTx/>
                <a:latin typeface="Arial"/>
              </a:endParaRPr>
            </a:p>
          </p:txBody>
        </p:sp>
        <p:sp>
          <p:nvSpPr>
            <p:cNvPr id="48" name="Oval 47">
              <a:extLst>
                <a:ext uri="{FF2B5EF4-FFF2-40B4-BE49-F238E27FC236}">
                  <a16:creationId xmlns:a16="http://schemas.microsoft.com/office/drawing/2014/main" id="{8E837CD4-B24C-9E2C-66F2-33249762B162}"/>
                </a:ext>
              </a:extLst>
            </p:cNvPr>
            <p:cNvSpPr/>
            <p:nvPr/>
          </p:nvSpPr>
          <p:spPr bwMode="gray">
            <a:xfrm>
              <a:off x="4113595" y="2671119"/>
              <a:ext cx="228600" cy="228600"/>
            </a:xfrm>
            <a:prstGeom prst="ellipse">
              <a:avLst/>
            </a:prstGeom>
            <a:solidFill>
              <a:srgbClr val="34A398"/>
            </a:solidFill>
            <a:ln w="9525"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clip" horzOverflow="clip" vert="horz" wrap="none" lIns="0" tIns="0" rIns="0" bIns="0" numCol="1" spcCol="0" rtlCol="0" fromWordArt="0" anchor="ctr" anchorCtr="0" forceAA="0" compatLnSpc="1">
              <a:prstTxWarp prst="textNoShape">
                <a:avLst/>
              </a:prstTxWarp>
              <a:noAutofit/>
            </a:bodyPr>
            <a:lstStyle/>
            <a:p>
              <a:pPr marL="0" indent="0" algn="ctr">
                <a:buNone/>
              </a:pPr>
              <a:r>
                <a:rPr lang="de-DE" sz="900" b="1">
                  <a:solidFill>
                    <a:srgbClr val="FFFFFF"/>
                  </a:solidFill>
                  <a:latin typeface="Arial"/>
                  <a:cs typeface="Arial"/>
                </a:rPr>
                <a:t>2</a:t>
              </a:r>
            </a:p>
          </p:txBody>
        </p:sp>
      </p:grpSp>
      <p:grpSp>
        <p:nvGrpSpPr>
          <p:cNvPr id="19" name="Group 18">
            <a:extLst>
              <a:ext uri="{FF2B5EF4-FFF2-40B4-BE49-F238E27FC236}">
                <a16:creationId xmlns:a16="http://schemas.microsoft.com/office/drawing/2014/main" id="{20F03290-3D0B-1EB5-0D3F-1EF7323E719D}"/>
              </a:ext>
            </a:extLst>
          </p:cNvPr>
          <p:cNvGrpSpPr/>
          <p:nvPr/>
        </p:nvGrpSpPr>
        <p:grpSpPr>
          <a:xfrm>
            <a:off x="5540008" y="2496649"/>
            <a:ext cx="1531330" cy="584280"/>
            <a:chOff x="5442004" y="2496649"/>
            <a:chExt cx="1531330" cy="584280"/>
          </a:xfrm>
        </p:grpSpPr>
        <p:sp>
          <p:nvSpPr>
            <p:cNvPr id="29" name="TextBox 31">
              <a:extLst>
                <a:ext uri="{FF2B5EF4-FFF2-40B4-BE49-F238E27FC236}">
                  <a16:creationId xmlns:a16="http://schemas.microsoft.com/office/drawing/2014/main" id="{BF3EDEF8-D214-09CC-9C53-D18E489D4CE9}"/>
                </a:ext>
              </a:extLst>
            </p:cNvPr>
            <p:cNvSpPr/>
            <p:nvPr/>
          </p:nvSpPr>
          <p:spPr>
            <a:xfrm>
              <a:off x="5683454" y="2496649"/>
              <a:ext cx="1289880" cy="584280"/>
            </a:xfrm>
            <a:prstGeom prst="rect">
              <a:avLst/>
            </a:prstGeom>
            <a:noFill/>
            <a:ln w="0">
              <a:noFill/>
            </a:ln>
          </p:spPr>
          <p:style>
            <a:lnRef idx="0">
              <a:scrgbClr r="0" g="0" b="0"/>
            </a:lnRef>
            <a:fillRef idx="0">
              <a:scrgbClr r="0" g="0" b="0"/>
            </a:fillRef>
            <a:effectRef idx="0">
              <a:scrgbClr r="0" g="0" b="0"/>
            </a:effectRef>
            <a:fontRef idx="minor"/>
          </p:style>
          <p:txBody>
            <a:bodyPr lIns="137160" tIns="137160" rIns="274320" bIns="137160" anchor="t">
              <a:spAutoFit/>
            </a:bodyPr>
            <a:lstStyle/>
            <a:p>
              <a:pPr defTabSz="914400">
                <a:lnSpc>
                  <a:spcPct val="100000"/>
                </a:lnSpc>
                <a:spcBef>
                  <a:spcPts val="601"/>
                </a:spcBef>
                <a:spcAft>
                  <a:spcPts val="601"/>
                </a:spcAft>
                <a:tabLst>
                  <a:tab pos="0" algn="l"/>
                </a:tabLst>
              </a:pPr>
              <a:r>
                <a:rPr lang="en-US" sz="1000" b="1" u="none" strike="noStrike" dirty="0">
                  <a:solidFill>
                    <a:schemeClr val="dk1"/>
                  </a:solidFill>
                  <a:effectLst/>
                  <a:uFillTx/>
                  <a:latin typeface="Arial"/>
                </a:rPr>
                <a:t>Optimize &amp; dispatch</a:t>
              </a:r>
              <a:endParaRPr lang="en-US" sz="1000" b="0" u="none" strike="noStrike" dirty="0">
                <a:solidFill>
                  <a:srgbClr val="000000"/>
                </a:solidFill>
                <a:effectLst/>
                <a:uFillTx/>
                <a:latin typeface="Arial"/>
              </a:endParaRPr>
            </a:p>
          </p:txBody>
        </p:sp>
        <p:sp>
          <p:nvSpPr>
            <p:cNvPr id="49" name="Oval 48">
              <a:extLst>
                <a:ext uri="{FF2B5EF4-FFF2-40B4-BE49-F238E27FC236}">
                  <a16:creationId xmlns:a16="http://schemas.microsoft.com/office/drawing/2014/main" id="{DDA69CE0-6935-772D-E489-54F1C540BA33}"/>
                </a:ext>
              </a:extLst>
            </p:cNvPr>
            <p:cNvSpPr/>
            <p:nvPr/>
          </p:nvSpPr>
          <p:spPr bwMode="gray">
            <a:xfrm>
              <a:off x="5442004" y="2671119"/>
              <a:ext cx="228600" cy="228600"/>
            </a:xfrm>
            <a:prstGeom prst="ellipse">
              <a:avLst/>
            </a:prstGeom>
            <a:solidFill>
              <a:srgbClr val="34A398"/>
            </a:solidFill>
            <a:ln w="9525"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clip" horzOverflow="clip" vert="horz" wrap="none" lIns="0" tIns="0" rIns="0" bIns="0" numCol="1" spcCol="0" rtlCol="0" fromWordArt="0" anchor="ctr" anchorCtr="0" forceAA="0" compatLnSpc="1">
              <a:prstTxWarp prst="textNoShape">
                <a:avLst/>
              </a:prstTxWarp>
              <a:noAutofit/>
            </a:bodyPr>
            <a:lstStyle/>
            <a:p>
              <a:pPr marL="0" indent="0" algn="ctr">
                <a:buNone/>
              </a:pPr>
              <a:r>
                <a:rPr lang="de-DE" sz="900" b="1">
                  <a:solidFill>
                    <a:srgbClr val="FFFFFF"/>
                  </a:solidFill>
                  <a:latin typeface="Arial"/>
                  <a:cs typeface="Arial"/>
                </a:rPr>
                <a:t>3</a:t>
              </a:r>
            </a:p>
          </p:txBody>
        </p:sp>
      </p:grpSp>
      <p:grpSp>
        <p:nvGrpSpPr>
          <p:cNvPr id="18" name="Group 17">
            <a:extLst>
              <a:ext uri="{FF2B5EF4-FFF2-40B4-BE49-F238E27FC236}">
                <a16:creationId xmlns:a16="http://schemas.microsoft.com/office/drawing/2014/main" id="{21504794-787A-F562-5B09-6C3993816637}"/>
              </a:ext>
            </a:extLst>
          </p:cNvPr>
          <p:cNvGrpSpPr/>
          <p:nvPr/>
        </p:nvGrpSpPr>
        <p:grpSpPr>
          <a:xfrm>
            <a:off x="7398170" y="2496649"/>
            <a:ext cx="1381647" cy="584280"/>
            <a:chOff x="6893774" y="2496649"/>
            <a:chExt cx="1381647" cy="584280"/>
          </a:xfrm>
        </p:grpSpPr>
        <p:sp>
          <p:nvSpPr>
            <p:cNvPr id="26" name="TextBox 30">
              <a:extLst>
                <a:ext uri="{FF2B5EF4-FFF2-40B4-BE49-F238E27FC236}">
                  <a16:creationId xmlns:a16="http://schemas.microsoft.com/office/drawing/2014/main" id="{8D540F5C-A351-D4FD-4C28-FA49D4653211}"/>
                </a:ext>
              </a:extLst>
            </p:cNvPr>
            <p:cNvSpPr/>
            <p:nvPr/>
          </p:nvSpPr>
          <p:spPr>
            <a:xfrm>
              <a:off x="7101461" y="2496649"/>
              <a:ext cx="1173960" cy="584280"/>
            </a:xfrm>
            <a:prstGeom prst="rect">
              <a:avLst/>
            </a:prstGeom>
            <a:noFill/>
            <a:ln w="0">
              <a:noFill/>
            </a:ln>
          </p:spPr>
          <p:style>
            <a:lnRef idx="0">
              <a:scrgbClr r="0" g="0" b="0"/>
            </a:lnRef>
            <a:fillRef idx="0">
              <a:scrgbClr r="0" g="0" b="0"/>
            </a:fillRef>
            <a:effectRef idx="0">
              <a:scrgbClr r="0" g="0" b="0"/>
            </a:effectRef>
            <a:fontRef idx="minor"/>
          </p:style>
          <p:txBody>
            <a:bodyPr lIns="137160" tIns="137160" rIns="274320" bIns="137160" anchor="t">
              <a:spAutoFit/>
            </a:bodyPr>
            <a:lstStyle/>
            <a:p>
              <a:pPr defTabSz="914400">
                <a:lnSpc>
                  <a:spcPct val="100000"/>
                </a:lnSpc>
                <a:spcBef>
                  <a:spcPts val="601"/>
                </a:spcBef>
                <a:spcAft>
                  <a:spcPts val="601"/>
                </a:spcAft>
                <a:tabLst>
                  <a:tab pos="0" algn="l"/>
                </a:tabLst>
              </a:pPr>
              <a:r>
                <a:rPr lang="en-US" sz="1000" b="1" u="none" strike="noStrike">
                  <a:solidFill>
                    <a:schemeClr val="dk1"/>
                  </a:solidFill>
                  <a:effectLst/>
                  <a:uFillTx/>
                  <a:latin typeface="Arial"/>
                </a:rPr>
                <a:t>Bid into markets</a:t>
              </a:r>
              <a:endParaRPr lang="en-US" sz="1000" b="0" u="none" strike="noStrike">
                <a:solidFill>
                  <a:srgbClr val="000000"/>
                </a:solidFill>
                <a:effectLst/>
                <a:uFillTx/>
                <a:latin typeface="Arial"/>
              </a:endParaRPr>
            </a:p>
          </p:txBody>
        </p:sp>
        <p:sp>
          <p:nvSpPr>
            <p:cNvPr id="50" name="Oval 49">
              <a:extLst>
                <a:ext uri="{FF2B5EF4-FFF2-40B4-BE49-F238E27FC236}">
                  <a16:creationId xmlns:a16="http://schemas.microsoft.com/office/drawing/2014/main" id="{09476B9A-AFEE-A7E2-AF07-2D099E185089}"/>
                </a:ext>
              </a:extLst>
            </p:cNvPr>
            <p:cNvSpPr/>
            <p:nvPr/>
          </p:nvSpPr>
          <p:spPr bwMode="gray">
            <a:xfrm>
              <a:off x="6893774" y="2671119"/>
              <a:ext cx="228600" cy="228600"/>
            </a:xfrm>
            <a:prstGeom prst="ellipse">
              <a:avLst/>
            </a:prstGeom>
            <a:solidFill>
              <a:srgbClr val="34A398"/>
            </a:solidFill>
            <a:ln w="9525"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clip" horzOverflow="clip" vert="horz" wrap="none" lIns="0" tIns="0" rIns="0" bIns="0" numCol="1" spcCol="0" rtlCol="0" fromWordArt="0" anchor="ctr" anchorCtr="0" forceAA="0" compatLnSpc="1">
              <a:prstTxWarp prst="textNoShape">
                <a:avLst/>
              </a:prstTxWarp>
              <a:noAutofit/>
            </a:bodyPr>
            <a:lstStyle/>
            <a:p>
              <a:pPr marL="0" indent="0" algn="ctr">
                <a:buNone/>
              </a:pPr>
              <a:r>
                <a:rPr lang="de-DE" sz="900" b="1">
                  <a:solidFill>
                    <a:srgbClr val="FFFFFF"/>
                  </a:solidFill>
                  <a:latin typeface="Arial"/>
                  <a:cs typeface="Arial"/>
                </a:rPr>
                <a:t>4</a:t>
              </a:r>
            </a:p>
          </p:txBody>
        </p:sp>
      </p:grpSp>
      <p:pic>
        <p:nvPicPr>
          <p:cNvPr id="51" name="Graphic 2072" descr="Monitor and forecast">
            <a:extLst>
              <a:ext uri="{FF2B5EF4-FFF2-40B4-BE49-F238E27FC236}">
                <a16:creationId xmlns:a16="http://schemas.microsoft.com/office/drawing/2014/main" id="{6994DBD4-B511-C868-062D-AF5DB931F500}"/>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4136225" y="1630363"/>
            <a:ext cx="617019" cy="635000"/>
          </a:xfrm>
          <a:prstGeom prst="rect">
            <a:avLst/>
          </a:prstGeom>
        </p:spPr>
      </p:pic>
      <p:grpSp>
        <p:nvGrpSpPr>
          <p:cNvPr id="52" name="Group 51">
            <a:extLst>
              <a:ext uri="{FF2B5EF4-FFF2-40B4-BE49-F238E27FC236}">
                <a16:creationId xmlns:a16="http://schemas.microsoft.com/office/drawing/2014/main" id="{B41FC7DC-0D5C-3C68-E218-B907B5351A88}"/>
              </a:ext>
            </a:extLst>
          </p:cNvPr>
          <p:cNvGrpSpPr/>
          <p:nvPr/>
        </p:nvGrpSpPr>
        <p:grpSpPr>
          <a:xfrm>
            <a:off x="492169" y="1486799"/>
            <a:ext cx="953188" cy="918784"/>
            <a:chOff x="570645" y="3168343"/>
            <a:chExt cx="953188" cy="918784"/>
          </a:xfrm>
        </p:grpSpPr>
        <p:pic>
          <p:nvPicPr>
            <p:cNvPr id="53" name="Graphic 52" descr="Wind Turbines with solid fill">
              <a:extLst>
                <a:ext uri="{FF2B5EF4-FFF2-40B4-BE49-F238E27FC236}">
                  <a16:creationId xmlns:a16="http://schemas.microsoft.com/office/drawing/2014/main" id="{46AE3EBF-28A7-DB5F-C173-E96EA2C803C6}"/>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570645" y="3566041"/>
              <a:ext cx="455165" cy="456084"/>
            </a:xfrm>
            <a:prstGeom prst="rect">
              <a:avLst/>
            </a:prstGeom>
          </p:spPr>
        </p:pic>
        <p:pic>
          <p:nvPicPr>
            <p:cNvPr id="54" name="Graphic 53" descr="Solar Panels with solid fill">
              <a:extLst>
                <a:ext uri="{FF2B5EF4-FFF2-40B4-BE49-F238E27FC236}">
                  <a16:creationId xmlns:a16="http://schemas.microsoft.com/office/drawing/2014/main" id="{A1589C43-D848-D608-0901-8E70AEE1D952}"/>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1067832" y="3631126"/>
              <a:ext cx="456001" cy="456001"/>
            </a:xfrm>
            <a:prstGeom prst="rect">
              <a:avLst/>
            </a:prstGeom>
          </p:spPr>
        </p:pic>
        <p:pic>
          <p:nvPicPr>
            <p:cNvPr id="56" name="Graphic 55" descr="Battery charging with solid fill">
              <a:extLst>
                <a:ext uri="{FF2B5EF4-FFF2-40B4-BE49-F238E27FC236}">
                  <a16:creationId xmlns:a16="http://schemas.microsoft.com/office/drawing/2014/main" id="{2A5E6381-1020-D98E-F135-C58226EE56C7}"/>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1036079" y="3168343"/>
              <a:ext cx="457200" cy="457200"/>
            </a:xfrm>
            <a:prstGeom prst="rect">
              <a:avLst/>
            </a:prstGeom>
          </p:spPr>
        </p:pic>
      </p:grpSp>
      <p:pic>
        <p:nvPicPr>
          <p:cNvPr id="57" name="Graphic 56" descr="Connections with solid fill">
            <a:extLst>
              <a:ext uri="{FF2B5EF4-FFF2-40B4-BE49-F238E27FC236}">
                <a16:creationId xmlns:a16="http://schemas.microsoft.com/office/drawing/2014/main" id="{C1E0D514-C9C2-72E7-8431-E9E1F6605782}"/>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2399111" y="1555750"/>
            <a:ext cx="783360" cy="783360"/>
          </a:xfrm>
          <a:prstGeom prst="rect">
            <a:avLst/>
          </a:prstGeom>
        </p:spPr>
      </p:pic>
      <p:pic>
        <p:nvPicPr>
          <p:cNvPr id="2052" name="Graphic 2051" descr="Acquisition with solid fill">
            <a:extLst>
              <a:ext uri="{FF2B5EF4-FFF2-40B4-BE49-F238E27FC236}">
                <a16:creationId xmlns:a16="http://schemas.microsoft.com/office/drawing/2014/main" id="{3A65E34F-1A79-E958-44AD-3E645EDBF76C}"/>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5706998" y="1490663"/>
            <a:ext cx="914400" cy="914400"/>
          </a:xfrm>
          <a:prstGeom prst="rect">
            <a:avLst/>
          </a:prstGeom>
        </p:spPr>
      </p:pic>
      <p:pic>
        <p:nvPicPr>
          <p:cNvPr id="2053" name="Graphic 2075" descr="Bid into markets">
            <a:extLst>
              <a:ext uri="{FF2B5EF4-FFF2-40B4-BE49-F238E27FC236}">
                <a16:creationId xmlns:a16="http://schemas.microsoft.com/office/drawing/2014/main" id="{C089851B-EC33-0D22-DB40-D914CEDFE12A}"/>
              </a:ext>
            </a:extLst>
          </p:cNvPr>
          <p:cNvPicPr/>
          <p:nvPr/>
        </p:nvPicPr>
        <p:blipFill>
          <a:blip>
            <a:extLst>
              <a:ext uri="{96DAC541-7B7A-43D3-8B79-37D633B846F1}">
                <asvg:svgBlip xmlns:asvg="http://schemas.microsoft.com/office/drawing/2016/SVG/main" r:embed="rId23"/>
              </a:ext>
            </a:extLst>
          </a:blip>
          <a:stretch/>
        </p:blipFill>
        <p:spPr>
          <a:xfrm>
            <a:off x="7575152" y="1612900"/>
            <a:ext cx="690660" cy="668347"/>
          </a:xfrm>
          <a:prstGeom prst="rect">
            <a:avLst/>
          </a:prstGeom>
          <a:noFill/>
          <a:ln w="0">
            <a:noFill/>
          </a:ln>
        </p:spPr>
      </p:pic>
      <p:pic>
        <p:nvPicPr>
          <p:cNvPr id="2055" name="Graphic 2076" descr="Deliver and settle">
            <a:extLst>
              <a:ext uri="{FF2B5EF4-FFF2-40B4-BE49-F238E27FC236}">
                <a16:creationId xmlns:a16="http://schemas.microsoft.com/office/drawing/2014/main" id="{6CF1F78A-6481-2DD8-C2A4-2EE460E18261}"/>
              </a:ext>
            </a:extLst>
          </p:cNvPr>
          <p:cNvPicPr/>
          <p:nvPr/>
        </p:nvPicPr>
        <p:blipFill>
          <a:blip>
            <a:extLst>
              <a:ext uri="{96DAC541-7B7A-43D3-8B79-37D633B846F1}">
                <asvg:svgBlip xmlns:asvg="http://schemas.microsoft.com/office/drawing/2016/SVG/main" r:embed="rId24"/>
              </a:ext>
            </a:extLst>
          </a:blip>
          <a:stretch/>
        </p:blipFill>
        <p:spPr>
          <a:xfrm>
            <a:off x="9219566" y="1601788"/>
            <a:ext cx="783359" cy="691626"/>
          </a:xfrm>
          <a:prstGeom prst="rect">
            <a:avLst/>
          </a:prstGeom>
          <a:noFill/>
          <a:ln w="0">
            <a:noFill/>
          </a:ln>
        </p:spPr>
      </p:pic>
      <p:cxnSp>
        <p:nvCxnSpPr>
          <p:cNvPr id="2057" name="Straight Arrow Connector 23">
            <a:extLst>
              <a:ext uri="{FF2B5EF4-FFF2-40B4-BE49-F238E27FC236}">
                <a16:creationId xmlns:a16="http://schemas.microsoft.com/office/drawing/2014/main" id="{746B1A3C-C3B5-1783-4E96-603BB9ED5806}"/>
              </a:ext>
            </a:extLst>
          </p:cNvPr>
          <p:cNvCxnSpPr>
            <a:cxnSpLocks/>
          </p:cNvCxnSpPr>
          <p:nvPr/>
        </p:nvCxnSpPr>
        <p:spPr>
          <a:xfrm>
            <a:off x="3443888" y="1947863"/>
            <a:ext cx="430920" cy="360"/>
          </a:xfrm>
          <a:prstGeom prst="straightConnector1">
            <a:avLst/>
          </a:prstGeom>
          <a:ln w="9525">
            <a:solidFill>
              <a:srgbClr val="000000"/>
            </a:solidFill>
            <a:tailEnd type="triangle" w="med" len="med"/>
          </a:ln>
        </p:spPr>
      </p:cxnSp>
      <p:cxnSp>
        <p:nvCxnSpPr>
          <p:cNvPr id="2058" name="Straight Arrow Connector 23">
            <a:extLst>
              <a:ext uri="{FF2B5EF4-FFF2-40B4-BE49-F238E27FC236}">
                <a16:creationId xmlns:a16="http://schemas.microsoft.com/office/drawing/2014/main" id="{06DFE857-0928-1620-CDCB-FCF2897BA800}"/>
              </a:ext>
            </a:extLst>
          </p:cNvPr>
          <p:cNvCxnSpPr>
            <a:cxnSpLocks/>
          </p:cNvCxnSpPr>
          <p:nvPr/>
        </p:nvCxnSpPr>
        <p:spPr>
          <a:xfrm>
            <a:off x="5014661" y="1947863"/>
            <a:ext cx="430920" cy="360"/>
          </a:xfrm>
          <a:prstGeom prst="straightConnector1">
            <a:avLst/>
          </a:prstGeom>
          <a:ln w="9525">
            <a:solidFill>
              <a:srgbClr val="000000"/>
            </a:solidFill>
            <a:tailEnd type="triangle" w="med" len="med"/>
          </a:ln>
        </p:spPr>
      </p:cxnSp>
      <p:cxnSp>
        <p:nvCxnSpPr>
          <p:cNvPr id="2059" name="Straight Arrow Connector 23">
            <a:extLst>
              <a:ext uri="{FF2B5EF4-FFF2-40B4-BE49-F238E27FC236}">
                <a16:creationId xmlns:a16="http://schemas.microsoft.com/office/drawing/2014/main" id="{F7B0BFE5-4F00-CC11-2D32-E7E4F7BDF474}"/>
              </a:ext>
            </a:extLst>
          </p:cNvPr>
          <p:cNvCxnSpPr>
            <a:cxnSpLocks/>
          </p:cNvCxnSpPr>
          <p:nvPr/>
        </p:nvCxnSpPr>
        <p:spPr>
          <a:xfrm>
            <a:off x="6882815" y="1947863"/>
            <a:ext cx="430920" cy="360"/>
          </a:xfrm>
          <a:prstGeom prst="straightConnector1">
            <a:avLst/>
          </a:prstGeom>
          <a:ln w="9525">
            <a:solidFill>
              <a:srgbClr val="000000"/>
            </a:solidFill>
            <a:tailEnd type="triangle" w="med" len="med"/>
          </a:ln>
        </p:spPr>
      </p:cxnSp>
      <p:cxnSp>
        <p:nvCxnSpPr>
          <p:cNvPr id="2060" name="Straight Arrow Connector 23">
            <a:extLst>
              <a:ext uri="{FF2B5EF4-FFF2-40B4-BE49-F238E27FC236}">
                <a16:creationId xmlns:a16="http://schemas.microsoft.com/office/drawing/2014/main" id="{7156ECC0-8B56-AF90-223C-A99CDEF1C847}"/>
              </a:ext>
            </a:extLst>
          </p:cNvPr>
          <p:cNvCxnSpPr>
            <a:cxnSpLocks/>
          </p:cNvCxnSpPr>
          <p:nvPr/>
        </p:nvCxnSpPr>
        <p:spPr>
          <a:xfrm>
            <a:off x="8527229" y="1947863"/>
            <a:ext cx="430920" cy="360"/>
          </a:xfrm>
          <a:prstGeom prst="straightConnector1">
            <a:avLst/>
          </a:prstGeom>
          <a:ln w="9525">
            <a:solidFill>
              <a:srgbClr val="000000"/>
            </a:solidFill>
            <a:tailEnd type="triangle" w="med" len="med"/>
          </a:ln>
        </p:spPr>
      </p:cxnSp>
      <p:cxnSp>
        <p:nvCxnSpPr>
          <p:cNvPr id="2061" name="Straight Arrow Connector 23">
            <a:extLst>
              <a:ext uri="{FF2B5EF4-FFF2-40B4-BE49-F238E27FC236}">
                <a16:creationId xmlns:a16="http://schemas.microsoft.com/office/drawing/2014/main" id="{8A777EA0-A718-1A2E-60CE-25DA38F53D21}"/>
              </a:ext>
            </a:extLst>
          </p:cNvPr>
          <p:cNvCxnSpPr>
            <a:cxnSpLocks/>
          </p:cNvCxnSpPr>
          <p:nvPr/>
        </p:nvCxnSpPr>
        <p:spPr>
          <a:xfrm>
            <a:off x="10264342" y="1947863"/>
            <a:ext cx="430920" cy="360"/>
          </a:xfrm>
          <a:prstGeom prst="straightConnector1">
            <a:avLst/>
          </a:prstGeom>
          <a:ln w="9525">
            <a:solidFill>
              <a:srgbClr val="000000"/>
            </a:solidFill>
            <a:tailEnd type="triangle" w="med" len="med"/>
          </a:ln>
        </p:spPr>
      </p:cxnSp>
      <p:grpSp>
        <p:nvGrpSpPr>
          <p:cNvPr id="17" name="Group 16">
            <a:extLst>
              <a:ext uri="{FF2B5EF4-FFF2-40B4-BE49-F238E27FC236}">
                <a16:creationId xmlns:a16="http://schemas.microsoft.com/office/drawing/2014/main" id="{6897E701-520C-ABB8-B1E5-FFAA81834492}"/>
              </a:ext>
            </a:extLst>
          </p:cNvPr>
          <p:cNvGrpSpPr/>
          <p:nvPr/>
        </p:nvGrpSpPr>
        <p:grpSpPr>
          <a:xfrm>
            <a:off x="9106649" y="2557472"/>
            <a:ext cx="1362239" cy="462634"/>
            <a:chOff x="8381049" y="2557472"/>
            <a:chExt cx="1362239" cy="462634"/>
          </a:xfrm>
        </p:grpSpPr>
        <p:sp>
          <p:nvSpPr>
            <p:cNvPr id="30" name="TextBox 35">
              <a:extLst>
                <a:ext uri="{FF2B5EF4-FFF2-40B4-BE49-F238E27FC236}">
                  <a16:creationId xmlns:a16="http://schemas.microsoft.com/office/drawing/2014/main" id="{E4F04645-4F39-5A83-DE89-6018E79852C5}"/>
                </a:ext>
              </a:extLst>
            </p:cNvPr>
            <p:cNvSpPr/>
            <p:nvPr/>
          </p:nvSpPr>
          <p:spPr>
            <a:xfrm>
              <a:off x="8569328" y="2557472"/>
              <a:ext cx="1173960" cy="462634"/>
            </a:xfrm>
            <a:prstGeom prst="rect">
              <a:avLst/>
            </a:prstGeom>
            <a:noFill/>
            <a:ln w="0">
              <a:noFill/>
            </a:ln>
          </p:spPr>
          <p:style>
            <a:lnRef idx="0">
              <a:scrgbClr r="0" g="0" b="0"/>
            </a:lnRef>
            <a:fillRef idx="0">
              <a:scrgbClr r="0" g="0" b="0"/>
            </a:fillRef>
            <a:effectRef idx="0">
              <a:scrgbClr r="0" g="0" b="0"/>
            </a:effectRef>
            <a:fontRef idx="minor"/>
          </p:style>
          <p:txBody>
            <a:bodyPr wrap="square" lIns="137160" tIns="76680" rIns="274320" bIns="76680" anchor="t">
              <a:spAutoFit/>
            </a:bodyPr>
            <a:lstStyle/>
            <a:p>
              <a:pPr defTabSz="914400">
                <a:lnSpc>
                  <a:spcPct val="100000"/>
                </a:lnSpc>
                <a:spcBef>
                  <a:spcPts val="601"/>
                </a:spcBef>
                <a:spcAft>
                  <a:spcPts val="601"/>
                </a:spcAft>
                <a:tabLst>
                  <a:tab pos="0" algn="l"/>
                </a:tabLst>
              </a:pPr>
              <a:r>
                <a:rPr lang="en-US" sz="1000" b="1" u="none" strike="noStrike" dirty="0">
                  <a:solidFill>
                    <a:schemeClr val="dk1"/>
                  </a:solidFill>
                  <a:effectLst/>
                  <a:uFillTx/>
                  <a:latin typeface="Arial"/>
                </a:rPr>
                <a:t>Deliver &amp; settle</a:t>
              </a:r>
              <a:endParaRPr lang="en-US" sz="1000" b="0" u="none" strike="noStrike" dirty="0">
                <a:solidFill>
                  <a:srgbClr val="000000"/>
                </a:solidFill>
                <a:effectLst/>
                <a:uFillTx/>
                <a:latin typeface="Arial"/>
              </a:endParaRPr>
            </a:p>
          </p:txBody>
        </p:sp>
        <p:sp>
          <p:nvSpPr>
            <p:cNvPr id="2062" name="Oval 2061">
              <a:extLst>
                <a:ext uri="{FF2B5EF4-FFF2-40B4-BE49-F238E27FC236}">
                  <a16:creationId xmlns:a16="http://schemas.microsoft.com/office/drawing/2014/main" id="{83D9A43F-C01F-1E37-8CA0-D34E5A7E255C}"/>
                </a:ext>
              </a:extLst>
            </p:cNvPr>
            <p:cNvSpPr/>
            <p:nvPr/>
          </p:nvSpPr>
          <p:spPr bwMode="gray">
            <a:xfrm>
              <a:off x="8381049" y="2671119"/>
              <a:ext cx="228600" cy="228600"/>
            </a:xfrm>
            <a:prstGeom prst="ellipse">
              <a:avLst/>
            </a:prstGeom>
            <a:solidFill>
              <a:srgbClr val="34A398"/>
            </a:solidFill>
            <a:ln w="9525"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clip" horzOverflow="clip" vert="horz" wrap="none" lIns="0" tIns="0" rIns="0" bIns="0" numCol="1" spcCol="0" rtlCol="0" fromWordArt="0" anchor="ctr" anchorCtr="0" forceAA="0" compatLnSpc="1">
              <a:prstTxWarp prst="textNoShape">
                <a:avLst/>
              </a:prstTxWarp>
              <a:noAutofit/>
            </a:bodyPr>
            <a:lstStyle/>
            <a:p>
              <a:pPr marL="0" indent="0" algn="ctr">
                <a:buNone/>
              </a:pPr>
              <a:r>
                <a:rPr lang="de-DE" sz="900" b="1">
                  <a:solidFill>
                    <a:srgbClr val="FFFFFF"/>
                  </a:solidFill>
                  <a:latin typeface="Arial"/>
                  <a:cs typeface="Arial"/>
                </a:rPr>
                <a:t>5</a:t>
              </a:r>
            </a:p>
          </p:txBody>
        </p:sp>
      </p:grpSp>
      <p:sp>
        <p:nvSpPr>
          <p:cNvPr id="5" name="Pentagon 4">
            <a:extLst>
              <a:ext uri="{FF2B5EF4-FFF2-40B4-BE49-F238E27FC236}">
                <a16:creationId xmlns:a16="http://schemas.microsoft.com/office/drawing/2014/main" id="{4A029EE4-4B3E-A9D7-9773-ED73A2C0B01E}"/>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8" name="Chevron 7">
            <a:extLst>
              <a:ext uri="{FF2B5EF4-FFF2-40B4-BE49-F238E27FC236}">
                <a16:creationId xmlns:a16="http://schemas.microsoft.com/office/drawing/2014/main" id="{0EB7A868-5632-60DE-D151-DA1A01EC7084}"/>
              </a:ext>
            </a:extLst>
          </p:cNvPr>
          <p:cNvSpPr/>
          <p:nvPr/>
        </p:nvSpPr>
        <p:spPr>
          <a:xfrm>
            <a:off x="1690648" y="0"/>
            <a:ext cx="1788983" cy="288356"/>
          </a:xfrm>
          <a:prstGeom prst="chevron">
            <a:avLst/>
          </a:prstGeom>
          <a:solidFill>
            <a:srgbClr val="00435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Optimize</a:t>
            </a:r>
          </a:p>
        </p:txBody>
      </p:sp>
      <p:sp>
        <p:nvSpPr>
          <p:cNvPr id="9" name="Chevron 8">
            <a:extLst>
              <a:ext uri="{FF2B5EF4-FFF2-40B4-BE49-F238E27FC236}">
                <a16:creationId xmlns:a16="http://schemas.microsoft.com/office/drawing/2014/main" id="{CBB72542-B434-C11C-B9BE-D029ED8F8D73}"/>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13" name="Chevron 12">
            <a:extLst>
              <a:ext uri="{FF2B5EF4-FFF2-40B4-BE49-F238E27FC236}">
                <a16:creationId xmlns:a16="http://schemas.microsoft.com/office/drawing/2014/main" id="{D7F59A0A-7224-383E-E0AA-B30E0076D4B7}"/>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4" name="Chevron 13">
            <a:extLst>
              <a:ext uri="{FF2B5EF4-FFF2-40B4-BE49-F238E27FC236}">
                <a16:creationId xmlns:a16="http://schemas.microsoft.com/office/drawing/2014/main" id="{D9B5616D-2C76-7123-DE20-D265B5AE6A80}"/>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16" name="Rectangle 15">
            <a:extLst>
              <a:ext uri="{FF2B5EF4-FFF2-40B4-BE49-F238E27FC236}">
                <a16:creationId xmlns:a16="http://schemas.microsoft.com/office/drawing/2014/main" id="{5834C44B-0BB1-5D59-3F26-7BBBFEA8418F}"/>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VPP</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Tree>
    <p:extLst>
      <p:ext uri="{BB962C8B-B14F-4D97-AF65-F5344CB8AC3E}">
        <p14:creationId xmlns:p14="http://schemas.microsoft.com/office/powerpoint/2010/main" val="190635281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407AA3-00DE-0EAD-56E4-87C8D38E10B1}"/>
            </a:ext>
          </a:extLst>
        </p:cNvPr>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23742A54-B7F3-40CC-D750-552EAAD75D9E}"/>
              </a:ext>
            </a:extLst>
          </p:cNvPr>
          <p:cNvGraphicFramePr>
            <a:graphicFrameLocks/>
          </p:cNvGraphicFramePr>
          <p:nvPr>
            <p:custDataLst>
              <p:tags r:id="rId1"/>
            </p:custDataLst>
            <p:extLst>
              <p:ext uri="{D42A27DB-BD31-4B8C-83A1-F6EECF244321}">
                <p14:modId xmlns:p14="http://schemas.microsoft.com/office/powerpoint/2010/main" val="2301963772"/>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6" imgW="7772400" imgH="10058400" progId="TCLayout.ActiveDocument.1">
                  <p:embed/>
                </p:oleObj>
              </mc:Choice>
              <mc:Fallback>
                <p:oleObj name="thinkcell Slide" r:id="rId6" imgW="7772400" imgH="10058400" progId="TCLayout.ActiveDocument.1">
                  <p:embed/>
                  <p:pic>
                    <p:nvPicPr>
                      <p:cNvPr id="6" name="think-cell data - do not delete" hidden="1">
                        <a:extLst>
                          <a:ext uri="{FF2B5EF4-FFF2-40B4-BE49-F238E27FC236}">
                            <a16:creationId xmlns:a16="http://schemas.microsoft.com/office/drawing/2014/main" id="{23742A54-B7F3-40CC-D750-552EAAD75D9E}"/>
                          </a:ext>
                        </a:extLst>
                      </p:cNvPr>
                      <p:cNvPicPr/>
                      <p:nvPr/>
                    </p:nvPicPr>
                    <p:blipFill>
                      <a:blip r:embed="rId7"/>
                      <a:stretch>
                        <a:fillRect/>
                      </a:stretch>
                    </p:blipFill>
                    <p:spPr>
                      <a:xfrm>
                        <a:off x="1588" y="1588"/>
                        <a:ext cx="1227" cy="1588"/>
                      </a:xfrm>
                      <a:prstGeom prst="rect">
                        <a:avLst/>
                      </a:prstGeom>
                    </p:spPr>
                  </p:pic>
                </p:oleObj>
              </mc:Fallback>
            </mc:AlternateContent>
          </a:graphicData>
        </a:graphic>
      </p:graphicFrame>
      <p:sp>
        <p:nvSpPr>
          <p:cNvPr id="9" name="Isosceles Triangle 8">
            <a:extLst>
              <a:ext uri="{FF2B5EF4-FFF2-40B4-BE49-F238E27FC236}">
                <a16:creationId xmlns:a16="http://schemas.microsoft.com/office/drawing/2014/main" id="{D04010F8-C61E-6704-22EB-DBDDB6B636A8}"/>
              </a:ext>
            </a:extLst>
          </p:cNvPr>
          <p:cNvSpPr/>
          <p:nvPr/>
        </p:nvSpPr>
        <p:spPr bwMode="gray">
          <a:xfrm rot="914731">
            <a:off x="5048907" y="3705749"/>
            <a:ext cx="425531" cy="1164332"/>
          </a:xfrm>
          <a:prstGeom prst="triangle">
            <a:avLst>
              <a:gd name="adj" fmla="val 100000"/>
            </a:avLst>
          </a:prstGeom>
          <a:solidFill>
            <a:schemeClr val="accent6">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dirty="0" err="1">
              <a:solidFill>
                <a:schemeClr val="tx1"/>
              </a:solidFill>
            </a:endParaRPr>
          </a:p>
        </p:txBody>
      </p:sp>
      <p:sp>
        <p:nvSpPr>
          <p:cNvPr id="3" name="Title 2">
            <a:extLst>
              <a:ext uri="{FF2B5EF4-FFF2-40B4-BE49-F238E27FC236}">
                <a16:creationId xmlns:a16="http://schemas.microsoft.com/office/drawing/2014/main" id="{288FA792-79C2-7835-7398-DE61ED65BF67}"/>
              </a:ext>
            </a:extLst>
          </p:cNvPr>
          <p:cNvSpPr>
            <a:spLocks noGrp="1"/>
          </p:cNvSpPr>
          <p:nvPr>
            <p:ph type="title"/>
          </p:nvPr>
        </p:nvSpPr>
        <p:spPr/>
        <p:txBody>
          <a:bodyPr vert="horz" rIns="91440"/>
          <a:lstStyle/>
          <a:p>
            <a:r>
              <a:rPr lang="en-US" dirty="0"/>
              <a:t>Google and </a:t>
            </a:r>
            <a:r>
              <a:rPr lang="en-US" dirty="0" err="1"/>
              <a:t>Voltus</a:t>
            </a:r>
            <a:r>
              <a:rPr lang="en-US" dirty="0"/>
              <a:t> expand their virtual power plant agreement tenfold to unlock 1 GW of flexible grid capacity</a:t>
            </a:r>
          </a:p>
        </p:txBody>
      </p:sp>
      <p:sp>
        <p:nvSpPr>
          <p:cNvPr id="27" name="Text Placeholder 26">
            <a:extLst>
              <a:ext uri="{FF2B5EF4-FFF2-40B4-BE49-F238E27FC236}">
                <a16:creationId xmlns:a16="http://schemas.microsoft.com/office/drawing/2014/main" id="{BA761364-F384-2A7B-4512-17F6F8E4DBC7}"/>
              </a:ext>
            </a:extLst>
          </p:cNvPr>
          <p:cNvSpPr>
            <a:spLocks noGrp="1"/>
          </p:cNvSpPr>
          <p:nvPr>
            <p:ph type="body" sz="quarter" idx="13"/>
          </p:nvPr>
        </p:nvSpPr>
        <p:spPr/>
        <p:txBody>
          <a:bodyPr/>
          <a:lstStyle/>
          <a:p>
            <a:r>
              <a:rPr lang="en-US" dirty="0"/>
              <a:t>Demand flexibility agreements are expanding across U.S. data centers</a:t>
            </a:r>
          </a:p>
        </p:txBody>
      </p:sp>
      <p:sp>
        <p:nvSpPr>
          <p:cNvPr id="29" name="Text Placeholder 28">
            <a:extLst>
              <a:ext uri="{FF2B5EF4-FFF2-40B4-BE49-F238E27FC236}">
                <a16:creationId xmlns:a16="http://schemas.microsoft.com/office/drawing/2014/main" id="{8EB00789-A1DF-AEE6-24B1-2E67127D1CA8}"/>
              </a:ext>
            </a:extLst>
          </p:cNvPr>
          <p:cNvSpPr>
            <a:spLocks noGrp="1"/>
          </p:cNvSpPr>
          <p:nvPr>
            <p:ph type="body" sz="quarter" idx="19"/>
          </p:nvPr>
        </p:nvSpPr>
        <p:spPr/>
        <p:txBody>
          <a:bodyPr/>
          <a:lstStyle/>
          <a:p>
            <a:r>
              <a:rPr lang="en-US" dirty="0"/>
              <a:t>Google and </a:t>
            </a:r>
            <a:r>
              <a:rPr lang="en-US" dirty="0" err="1"/>
              <a:t>Voltus</a:t>
            </a:r>
            <a:r>
              <a:rPr lang="en-US" dirty="0"/>
              <a:t> expand their PJM virtual power plant agreement to 1 GW</a:t>
            </a:r>
          </a:p>
        </p:txBody>
      </p:sp>
      <p:sp>
        <p:nvSpPr>
          <p:cNvPr id="49" name="Text Placeholder 48">
            <a:extLst>
              <a:ext uri="{FF2B5EF4-FFF2-40B4-BE49-F238E27FC236}">
                <a16:creationId xmlns:a16="http://schemas.microsoft.com/office/drawing/2014/main" id="{A50348D6-EBFC-4C4F-93C0-D892B9E36220}"/>
              </a:ext>
            </a:extLst>
          </p:cNvPr>
          <p:cNvSpPr>
            <a:spLocks noGrp="1"/>
          </p:cNvSpPr>
          <p:nvPr>
            <p:ph type="body" sz="quarter" idx="14"/>
          </p:nvPr>
        </p:nvSpPr>
        <p:spPr>
          <a:xfrm>
            <a:off x="9308592" y="1549400"/>
            <a:ext cx="2551176" cy="4795032"/>
          </a:xfrm>
        </p:spPr>
        <p:txBody>
          <a:bodyPr vert="horz" lIns="137160" tIns="137160" rIns="274320" bIns="137160" rtlCol="0" anchor="t">
            <a:noAutofit/>
          </a:bodyPr>
          <a:lstStyle/>
          <a:p>
            <a:pPr marL="0" indent="0">
              <a:spcAft>
                <a:spcPts val="600"/>
              </a:spcAft>
              <a:buNone/>
            </a:pPr>
            <a:r>
              <a:rPr lang="en-US" b="1" dirty="0"/>
              <a:t>Observations</a:t>
            </a:r>
            <a:endParaRPr lang="en-US" dirty="0">
              <a:cs typeface="Arial"/>
            </a:endParaRPr>
          </a:p>
          <a:p>
            <a:pPr>
              <a:defRPr/>
            </a:pPr>
            <a:r>
              <a:rPr kumimoji="0" lang="en-US" sz="1050" b="1" i="0" u="none" strike="noStrike" kern="1200" cap="none" spc="0" normalizeH="0" baseline="0" noProof="0" dirty="0">
                <a:ln>
                  <a:noFill/>
                </a:ln>
                <a:solidFill>
                  <a:srgbClr val="000000"/>
                </a:solidFill>
                <a:effectLst/>
                <a:uLnTx/>
                <a:uFillTx/>
                <a:latin typeface="Arial"/>
                <a:ea typeface="+mn-ea"/>
                <a:cs typeface="+mn-cs"/>
              </a:rPr>
              <a:t>VPPs </a:t>
            </a:r>
            <a:r>
              <a:rPr lang="en-US" sz="1050" b="1" dirty="0">
                <a:solidFill>
                  <a:srgbClr val="000000"/>
                </a:solidFill>
                <a:latin typeface="Arial"/>
              </a:rPr>
              <a:t>offer a scalable, less infrastructure-intensive approach </a:t>
            </a:r>
            <a:r>
              <a:rPr lang="en-US" sz="1050" dirty="0">
                <a:solidFill>
                  <a:srgbClr val="000000"/>
                </a:solidFill>
                <a:latin typeface="Arial"/>
              </a:rPr>
              <a:t>to meeting growing electricity demand</a:t>
            </a:r>
            <a:endParaRPr kumimoji="0" lang="en-US" sz="1050" i="0" u="none" strike="noStrike" kern="1200" cap="none" spc="0" normalizeH="0" baseline="0" noProof="0" dirty="0">
              <a:ln>
                <a:noFill/>
              </a:ln>
              <a:solidFill>
                <a:srgbClr val="000000"/>
              </a:solidFill>
              <a:effectLst/>
              <a:uLnTx/>
              <a:uFillTx/>
              <a:latin typeface="Arial"/>
              <a:ea typeface="+mn-ea"/>
              <a:cs typeface="+mn-cs"/>
            </a:endParaRPr>
          </a:p>
          <a:p>
            <a:pPr>
              <a:defRPr/>
            </a:pPr>
            <a:r>
              <a:rPr lang="en-US" sz="1050" b="1" dirty="0">
                <a:solidFill>
                  <a:srgbClr val="000000"/>
                </a:solidFill>
                <a:latin typeface="Arial"/>
              </a:rPr>
              <a:t>Distributed flexibility </a:t>
            </a:r>
            <a:r>
              <a:rPr lang="en-US" sz="1050" dirty="0">
                <a:solidFill>
                  <a:srgbClr val="000000"/>
                </a:solidFill>
                <a:latin typeface="Arial"/>
              </a:rPr>
              <a:t>can deliver </a:t>
            </a:r>
            <a:r>
              <a:rPr lang="en-US" sz="1050" b="1" dirty="0">
                <a:solidFill>
                  <a:srgbClr val="000000"/>
                </a:solidFill>
                <a:latin typeface="Arial"/>
              </a:rPr>
              <a:t>benefits to households and businesses</a:t>
            </a:r>
          </a:p>
          <a:p>
            <a:pPr lvl="1">
              <a:defRPr/>
            </a:pPr>
            <a:r>
              <a:rPr kumimoji="0" lang="en-US" sz="1050" i="0" u="none" strike="noStrike" kern="1200" cap="none" spc="0" normalizeH="0" baseline="0" noProof="0" dirty="0">
                <a:ln>
                  <a:noFill/>
                </a:ln>
                <a:solidFill>
                  <a:srgbClr val="000000"/>
                </a:solidFill>
                <a:effectLst/>
                <a:uLnTx/>
                <a:uFillTx/>
                <a:latin typeface="Arial"/>
                <a:ea typeface="+mn-ea"/>
                <a:cs typeface="+mn-cs"/>
              </a:rPr>
              <a:t>Participating customers receive </a:t>
            </a:r>
            <a:r>
              <a:rPr kumimoji="0" lang="en-US" sz="1050" b="1" i="0" u="none" strike="noStrike" kern="1200" cap="none" spc="0" normalizeH="0" baseline="0" noProof="0" dirty="0">
                <a:ln>
                  <a:noFill/>
                </a:ln>
                <a:solidFill>
                  <a:srgbClr val="000000"/>
                </a:solidFill>
                <a:effectLst/>
                <a:uLnTx/>
                <a:uFillTx/>
                <a:latin typeface="Arial"/>
                <a:ea typeface="+mn-ea"/>
                <a:cs typeface="+mn-cs"/>
              </a:rPr>
              <a:t>financial incentives </a:t>
            </a:r>
            <a:r>
              <a:rPr kumimoji="0" lang="en-US" sz="1050" i="0" u="none" strike="noStrike" kern="1200" cap="none" spc="0" normalizeH="0" baseline="0" noProof="0" dirty="0">
                <a:ln>
                  <a:noFill/>
                </a:ln>
                <a:solidFill>
                  <a:srgbClr val="000000"/>
                </a:solidFill>
                <a:effectLst/>
                <a:uLnTx/>
                <a:uFillTx/>
                <a:latin typeface="Arial"/>
                <a:ea typeface="+mn-ea"/>
                <a:cs typeface="+mn-cs"/>
              </a:rPr>
              <a:t>through bill savings and direct payments</a:t>
            </a:r>
          </a:p>
          <a:p>
            <a:pPr lvl="1">
              <a:defRPr/>
            </a:pPr>
            <a:r>
              <a:rPr lang="en-US" sz="1050" dirty="0">
                <a:solidFill>
                  <a:srgbClr val="000000"/>
                </a:solidFill>
                <a:latin typeface="Arial"/>
              </a:rPr>
              <a:t>Broader deployment of VPPs could </a:t>
            </a:r>
            <a:r>
              <a:rPr lang="en-US" sz="1050" b="1" dirty="0">
                <a:solidFill>
                  <a:srgbClr val="000000"/>
                </a:solidFill>
                <a:latin typeface="Arial"/>
              </a:rPr>
              <a:t>reduce the need for infrastructure </a:t>
            </a:r>
            <a:r>
              <a:rPr lang="en-US" sz="1050" dirty="0">
                <a:solidFill>
                  <a:srgbClr val="000000"/>
                </a:solidFill>
                <a:latin typeface="Arial"/>
              </a:rPr>
              <a:t>built primarily to meet peak demand</a:t>
            </a:r>
          </a:p>
          <a:p>
            <a:pPr>
              <a:defRPr/>
            </a:pPr>
            <a:r>
              <a:rPr kumimoji="0" lang="en-US" sz="1050" b="1" i="0" u="none" strike="noStrike" kern="1200" cap="none" spc="0" normalizeH="0" baseline="0" noProof="0" dirty="0">
                <a:ln>
                  <a:noFill/>
                </a:ln>
                <a:solidFill>
                  <a:srgbClr val="000000"/>
                </a:solidFill>
                <a:effectLst/>
                <a:uLnTx/>
                <a:uFillTx/>
                <a:latin typeface="Arial"/>
                <a:ea typeface="+mn-ea"/>
                <a:cs typeface="+mn-cs"/>
              </a:rPr>
              <a:t>BYOC</a:t>
            </a:r>
            <a:r>
              <a:rPr kumimoji="0" lang="en-US" sz="1050" i="0" u="none" strike="noStrike" kern="1200" cap="none" spc="0" normalizeH="0" baseline="0" noProof="0" dirty="0">
                <a:ln>
                  <a:noFill/>
                </a:ln>
                <a:solidFill>
                  <a:srgbClr val="000000"/>
                </a:solidFill>
                <a:effectLst/>
                <a:uLnTx/>
                <a:uFillTx/>
                <a:latin typeface="Arial"/>
                <a:ea typeface="+mn-ea"/>
                <a:cs typeface="+mn-cs"/>
              </a:rPr>
              <a:t> demonstrates how </a:t>
            </a:r>
            <a:r>
              <a:rPr kumimoji="0" lang="en-US" sz="1050" b="1" i="0" u="none" strike="noStrike" kern="1200" cap="none" spc="0" normalizeH="0" baseline="0" noProof="0" dirty="0" err="1">
                <a:ln>
                  <a:noFill/>
                </a:ln>
                <a:solidFill>
                  <a:srgbClr val="000000"/>
                </a:solidFill>
                <a:effectLst/>
                <a:uLnTx/>
                <a:uFillTx/>
                <a:latin typeface="Arial"/>
                <a:ea typeface="+mn-ea"/>
                <a:cs typeface="+mn-cs"/>
              </a:rPr>
              <a:t>hyperscalers</a:t>
            </a:r>
            <a:r>
              <a:rPr kumimoji="0" lang="en-US" sz="1050" b="1" i="0" u="none" strike="noStrike" kern="1200" cap="none" spc="0" normalizeH="0" baseline="0" noProof="0" dirty="0">
                <a:ln>
                  <a:noFill/>
                </a:ln>
                <a:solidFill>
                  <a:srgbClr val="000000"/>
                </a:solidFill>
                <a:effectLst/>
                <a:uLnTx/>
                <a:uFillTx/>
                <a:latin typeface="Arial"/>
                <a:ea typeface="+mn-ea"/>
                <a:cs typeface="+mn-cs"/>
              </a:rPr>
              <a:t> can</a:t>
            </a:r>
            <a:r>
              <a:rPr lang="en-US" sz="1050" b="1" dirty="0">
                <a:solidFill>
                  <a:srgbClr val="000000"/>
                </a:solidFill>
                <a:latin typeface="Arial"/>
              </a:rPr>
              <a:t> finance additional grid capacity</a:t>
            </a:r>
          </a:p>
          <a:p>
            <a:pPr lvl="1">
              <a:defRPr/>
            </a:pPr>
            <a:r>
              <a:rPr lang="en-US" sz="1050" dirty="0">
                <a:solidFill>
                  <a:srgbClr val="000000"/>
                </a:solidFill>
                <a:latin typeface="Arial"/>
              </a:rPr>
              <a:t>This presents a </a:t>
            </a:r>
            <a:r>
              <a:rPr lang="en-US" sz="1050" b="1" dirty="0">
                <a:solidFill>
                  <a:srgbClr val="000000"/>
                </a:solidFill>
                <a:latin typeface="Arial"/>
              </a:rPr>
              <a:t>capital-efficient solution</a:t>
            </a:r>
            <a:r>
              <a:rPr lang="en-US" sz="1050" dirty="0">
                <a:solidFill>
                  <a:srgbClr val="000000"/>
                </a:solidFill>
                <a:latin typeface="Arial"/>
              </a:rPr>
              <a:t> to improve grid utilization</a:t>
            </a:r>
          </a:p>
          <a:p>
            <a:pPr lvl="1">
              <a:defRPr/>
            </a:pPr>
            <a:r>
              <a:rPr lang="en-US" sz="1050" dirty="0" err="1">
                <a:cs typeface="Arial"/>
              </a:rPr>
              <a:t>Hyperscalers</a:t>
            </a:r>
            <a:r>
              <a:rPr lang="en-US" sz="1050" dirty="0">
                <a:cs typeface="Arial"/>
              </a:rPr>
              <a:t> like Google bring in </a:t>
            </a:r>
            <a:r>
              <a:rPr lang="en-US" sz="1050" b="1" dirty="0">
                <a:cs typeface="Arial"/>
              </a:rPr>
              <a:t>critical financing</a:t>
            </a:r>
            <a:r>
              <a:rPr lang="en-US" sz="1050" dirty="0">
                <a:cs typeface="Arial"/>
              </a:rPr>
              <a:t>; d</a:t>
            </a:r>
            <a:r>
              <a:rPr lang="en-US" sz="1050" dirty="0"/>
              <a:t>ata center investments can expedite the </a:t>
            </a:r>
            <a:r>
              <a:rPr lang="en-US" sz="1050" b="1" dirty="0"/>
              <a:t>flexibility technology learning curve</a:t>
            </a:r>
          </a:p>
        </p:txBody>
      </p:sp>
      <p:sp>
        <p:nvSpPr>
          <p:cNvPr id="93" name="Text Placeholder 10">
            <a:extLst>
              <a:ext uri="{FF2B5EF4-FFF2-40B4-BE49-F238E27FC236}">
                <a16:creationId xmlns:a16="http://schemas.microsoft.com/office/drawing/2014/main" id="{46F95D38-3205-2809-5B3E-86306BE1C437}"/>
              </a:ext>
            </a:extLst>
          </p:cNvPr>
          <p:cNvSpPr txBox="1">
            <a:spLocks/>
          </p:cNvSpPr>
          <p:nvPr>
            <p:custDataLst>
              <p:tags r:id="rId2"/>
            </p:custDataLst>
          </p:nvPr>
        </p:nvSpPr>
        <p:spPr bwMode="auto">
          <a:xfrm>
            <a:off x="2878138" y="2504395"/>
            <a:ext cx="1711325" cy="19685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20638" rIns="0" bIns="84138" rtlCol="0" anchor="t">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r>
              <a:rPr lang="en-US" altLang="en-US" sz="600">
                <a:effectLst/>
              </a:rPr>
              <a:t>0% 10% 20% 30% 40% 50%</a:t>
            </a:r>
            <a:endParaRPr lang="en-US" sz="600"/>
          </a:p>
        </p:txBody>
      </p:sp>
      <p:sp>
        <p:nvSpPr>
          <p:cNvPr id="95" name="Text Placeholder 10">
            <a:extLst>
              <a:ext uri="{FF2B5EF4-FFF2-40B4-BE49-F238E27FC236}">
                <a16:creationId xmlns:a16="http://schemas.microsoft.com/office/drawing/2014/main" id="{61755FE0-2E99-39F6-BFB7-992C7F51D3A3}"/>
              </a:ext>
            </a:extLst>
          </p:cNvPr>
          <p:cNvSpPr txBox="1">
            <a:spLocks/>
          </p:cNvSpPr>
          <p:nvPr>
            <p:custDataLst>
              <p:tags r:id="rId3"/>
            </p:custDataLst>
          </p:nvPr>
        </p:nvSpPr>
        <p:spPr bwMode="auto">
          <a:xfrm>
            <a:off x="2878138" y="2277382"/>
            <a:ext cx="1711325" cy="22701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85725" rIns="0" bIns="19050" rtlCol="0" anchor="b">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r>
              <a:rPr lang="en-US" altLang="en-US" sz="800" b="1">
                <a:effectLst/>
              </a:rPr>
              <a:t>Average electricity bill change</a:t>
            </a:r>
            <a:endParaRPr lang="en-US" sz="800" b="1"/>
          </a:p>
        </p:txBody>
      </p:sp>
      <p:sp>
        <p:nvSpPr>
          <p:cNvPr id="97" name="Rectangle 96">
            <a:extLst>
              <a:ext uri="{FF2B5EF4-FFF2-40B4-BE49-F238E27FC236}">
                <a16:creationId xmlns:a16="http://schemas.microsoft.com/office/drawing/2014/main" id="{8DE612B0-1495-FE2C-EFDF-9A5DD33928A0}"/>
              </a:ext>
            </a:extLst>
          </p:cNvPr>
          <p:cNvSpPr/>
          <p:nvPr/>
        </p:nvSpPr>
        <p:spPr bwMode="gray">
          <a:xfrm>
            <a:off x="2878138" y="2626223"/>
            <a:ext cx="120650" cy="69850"/>
          </a:xfrm>
          <a:prstGeom prst="rect">
            <a:avLst/>
          </a:prstGeom>
          <a:solidFill>
            <a:srgbClr val="E4E8EF"/>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98" name="Rectangle 97">
            <a:extLst>
              <a:ext uri="{FF2B5EF4-FFF2-40B4-BE49-F238E27FC236}">
                <a16:creationId xmlns:a16="http://schemas.microsoft.com/office/drawing/2014/main" id="{1C25DDD4-302F-B9ED-0628-6F09A2189EA9}"/>
              </a:ext>
            </a:extLst>
          </p:cNvPr>
          <p:cNvSpPr/>
          <p:nvPr/>
        </p:nvSpPr>
        <p:spPr bwMode="gray">
          <a:xfrm>
            <a:off x="3033713" y="2626223"/>
            <a:ext cx="120650" cy="69850"/>
          </a:xfrm>
          <a:prstGeom prst="rect">
            <a:avLst/>
          </a:prstGeom>
          <a:solidFill>
            <a:srgbClr val="EDFEFD"/>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99" name="Rectangle 98">
            <a:extLst>
              <a:ext uri="{FF2B5EF4-FFF2-40B4-BE49-F238E27FC236}">
                <a16:creationId xmlns:a16="http://schemas.microsoft.com/office/drawing/2014/main" id="{180F6066-21F8-5F49-4399-3AED71BED255}"/>
              </a:ext>
            </a:extLst>
          </p:cNvPr>
          <p:cNvSpPr/>
          <p:nvPr/>
        </p:nvSpPr>
        <p:spPr bwMode="gray">
          <a:xfrm>
            <a:off x="3189288" y="2626223"/>
            <a:ext cx="120650" cy="69850"/>
          </a:xfrm>
          <a:prstGeom prst="rect">
            <a:avLst/>
          </a:prstGeom>
          <a:solidFill>
            <a:schemeClr val="accent1">
              <a:lumMod val="20000"/>
              <a:lumOff val="8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100" name="Rectangle 99">
            <a:extLst>
              <a:ext uri="{FF2B5EF4-FFF2-40B4-BE49-F238E27FC236}">
                <a16:creationId xmlns:a16="http://schemas.microsoft.com/office/drawing/2014/main" id="{098293A3-F2D6-3367-D428-4CD61A25C576}"/>
              </a:ext>
            </a:extLst>
          </p:cNvPr>
          <p:cNvSpPr/>
          <p:nvPr/>
        </p:nvSpPr>
        <p:spPr bwMode="gray">
          <a:xfrm>
            <a:off x="3351489" y="2625429"/>
            <a:ext cx="120650" cy="71438"/>
          </a:xfrm>
          <a:prstGeom prst="rect">
            <a:avLst/>
          </a:prstGeom>
          <a:solidFill>
            <a:schemeClr val="accent1">
              <a:lumMod val="60000"/>
              <a:lumOff val="4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101" name="Rectangle 100">
            <a:extLst>
              <a:ext uri="{FF2B5EF4-FFF2-40B4-BE49-F238E27FC236}">
                <a16:creationId xmlns:a16="http://schemas.microsoft.com/office/drawing/2014/main" id="{FAF09054-9C90-C0A8-E710-24A42764D02C}"/>
              </a:ext>
            </a:extLst>
          </p:cNvPr>
          <p:cNvSpPr/>
          <p:nvPr/>
        </p:nvSpPr>
        <p:spPr bwMode="gray">
          <a:xfrm>
            <a:off x="3520592" y="2626223"/>
            <a:ext cx="119063" cy="69850"/>
          </a:xfrm>
          <a:prstGeom prst="rect">
            <a:avLst/>
          </a:prstGeom>
          <a:solidFill>
            <a:schemeClr val="accent1">
              <a:lumMod val="7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102" name="Rectangle 101">
            <a:extLst>
              <a:ext uri="{FF2B5EF4-FFF2-40B4-BE49-F238E27FC236}">
                <a16:creationId xmlns:a16="http://schemas.microsoft.com/office/drawing/2014/main" id="{97E9B4D8-F36F-89F5-6BCE-BDCB6812DCE4}"/>
              </a:ext>
            </a:extLst>
          </p:cNvPr>
          <p:cNvSpPr/>
          <p:nvPr/>
        </p:nvSpPr>
        <p:spPr bwMode="gray">
          <a:xfrm>
            <a:off x="3682793" y="2625429"/>
            <a:ext cx="119063" cy="71438"/>
          </a:xfrm>
          <a:prstGeom prst="rect">
            <a:avLst/>
          </a:prstGeom>
          <a:solidFill>
            <a:schemeClr val="accent2"/>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164" name="TextBox 163">
            <a:extLst>
              <a:ext uri="{FF2B5EF4-FFF2-40B4-BE49-F238E27FC236}">
                <a16:creationId xmlns:a16="http://schemas.microsoft.com/office/drawing/2014/main" id="{B8FEA859-F920-A174-7BC9-7953ADF9AAE9}"/>
              </a:ext>
            </a:extLst>
          </p:cNvPr>
          <p:cNvSpPr txBox="1"/>
          <p:nvPr/>
        </p:nvSpPr>
        <p:spPr bwMode="gray">
          <a:xfrm>
            <a:off x="4818888" y="4134734"/>
            <a:ext cx="4172466" cy="1886809"/>
          </a:xfrm>
          <a:prstGeom prst="rect">
            <a:avLst/>
          </a:prstGeom>
          <a:solidFill>
            <a:schemeClr val="accent6">
              <a:lumMod val="20000"/>
              <a:lumOff val="80000"/>
            </a:schemeClr>
          </a:solidFill>
        </p:spPr>
        <p:txBody>
          <a:bodyPr wrap="square" lIns="45720" tIns="45720" rIns="45720" bIns="45720" anchor="ctr">
            <a:noAutofit/>
          </a:bodyPr>
          <a:lstStyle/>
          <a:p>
            <a:r>
              <a:rPr lang="en-US" sz="1250" b="1" dirty="0">
                <a:cs typeface="Arial"/>
              </a:rPr>
              <a:t>Deal Dynamics</a:t>
            </a:r>
          </a:p>
          <a:p>
            <a:pPr marL="171450" indent="-171450">
              <a:buFont typeface="Arial" panose="020B0604020202020204" pitchFamily="34" charset="0"/>
              <a:buChar char="•"/>
            </a:pPr>
            <a:r>
              <a:rPr lang="en-US" sz="1050" dirty="0">
                <a:cs typeface="Arial"/>
              </a:rPr>
              <a:t>Google funds a VPP operated by </a:t>
            </a:r>
            <a:r>
              <a:rPr lang="en-US" sz="1050" dirty="0" err="1">
                <a:cs typeface="Arial"/>
              </a:rPr>
              <a:t>Voltus</a:t>
            </a:r>
            <a:r>
              <a:rPr lang="en-US" sz="1050" dirty="0">
                <a:cs typeface="Arial"/>
              </a:rPr>
              <a:t>, aggregating </a:t>
            </a:r>
            <a:r>
              <a:rPr lang="en-US" sz="1050" b="1" dirty="0">
                <a:cs typeface="Arial"/>
              </a:rPr>
              <a:t>flexible resources from households and businesses across PJM</a:t>
            </a:r>
          </a:p>
          <a:p>
            <a:pPr marL="171450" indent="-171450">
              <a:buFont typeface="Arial" panose="020B0604020202020204" pitchFamily="34" charset="0"/>
              <a:buChar char="•"/>
            </a:pPr>
            <a:r>
              <a:rPr lang="en-US" sz="1050" dirty="0" err="1">
                <a:cs typeface="Arial"/>
              </a:rPr>
              <a:t>Voltus</a:t>
            </a:r>
            <a:r>
              <a:rPr lang="en-US" sz="1050" dirty="0">
                <a:cs typeface="Arial"/>
              </a:rPr>
              <a:t> coordinates batteries, smart thermostats, and other flexible assets to </a:t>
            </a:r>
            <a:r>
              <a:rPr lang="en-US" sz="1050" b="1" dirty="0">
                <a:cs typeface="Arial"/>
              </a:rPr>
              <a:t>reduce electricity demand </a:t>
            </a:r>
            <a:r>
              <a:rPr lang="en-US" sz="1050" dirty="0">
                <a:cs typeface="Arial"/>
              </a:rPr>
              <a:t>during periods of grid stress</a:t>
            </a:r>
          </a:p>
          <a:p>
            <a:pPr marL="171450" indent="-171450">
              <a:buFont typeface="Arial" panose="020B0604020202020204" pitchFamily="34" charset="0"/>
              <a:buChar char="•"/>
            </a:pPr>
            <a:r>
              <a:rPr lang="en-US" sz="1050" dirty="0">
                <a:cs typeface="Arial"/>
              </a:rPr>
              <a:t>The </a:t>
            </a:r>
            <a:r>
              <a:rPr lang="en-US" sz="1050" b="1" dirty="0">
                <a:cs typeface="Arial"/>
              </a:rPr>
              <a:t>original agreement </a:t>
            </a:r>
            <a:r>
              <a:rPr lang="en-US" sz="1050" dirty="0">
                <a:cs typeface="Arial"/>
              </a:rPr>
              <a:t>targeted up to </a:t>
            </a:r>
            <a:r>
              <a:rPr lang="en-US" sz="1050" b="1" dirty="0">
                <a:cs typeface="Arial"/>
              </a:rPr>
              <a:t>100 MW </a:t>
            </a:r>
            <a:r>
              <a:rPr lang="en-US" sz="1050" dirty="0">
                <a:cs typeface="Arial"/>
              </a:rPr>
              <a:t>of accredited distributed capacity annually over three years, with the same capacity re-enrolled or requalified each year</a:t>
            </a:r>
          </a:p>
          <a:p>
            <a:pPr marL="171450" indent="-171450">
              <a:buFont typeface="Arial" panose="020B0604020202020204" pitchFamily="34" charset="0"/>
              <a:buChar char="•"/>
            </a:pPr>
            <a:r>
              <a:rPr lang="en-US" sz="1050" dirty="0">
                <a:cs typeface="Arial"/>
              </a:rPr>
              <a:t>The </a:t>
            </a:r>
            <a:r>
              <a:rPr lang="en-US" sz="1050" b="1" dirty="0">
                <a:cs typeface="Arial"/>
              </a:rPr>
              <a:t>October 2026 expansion </a:t>
            </a:r>
            <a:r>
              <a:rPr lang="en-US" sz="1050" dirty="0">
                <a:cs typeface="Arial"/>
              </a:rPr>
              <a:t>targets a </a:t>
            </a:r>
            <a:r>
              <a:rPr lang="en-US" sz="1050" b="1" dirty="0">
                <a:cs typeface="Arial"/>
              </a:rPr>
              <a:t>1 GW VPP</a:t>
            </a:r>
            <a:r>
              <a:rPr lang="en-US" sz="1050" dirty="0">
                <a:cs typeface="Arial"/>
              </a:rPr>
              <a:t>, scaling the BYOC model to help meet growing data center demand while compensating participating customers</a:t>
            </a:r>
          </a:p>
        </p:txBody>
      </p:sp>
      <p:sp>
        <p:nvSpPr>
          <p:cNvPr id="175" name="Oval 174">
            <a:extLst>
              <a:ext uri="{FF2B5EF4-FFF2-40B4-BE49-F238E27FC236}">
                <a16:creationId xmlns:a16="http://schemas.microsoft.com/office/drawing/2014/main" id="{8800925E-A639-00EA-B364-249E037DB33E}"/>
              </a:ext>
            </a:extLst>
          </p:cNvPr>
          <p:cNvSpPr/>
          <p:nvPr/>
        </p:nvSpPr>
        <p:spPr bwMode="gray">
          <a:xfrm>
            <a:off x="1331465" y="2437349"/>
            <a:ext cx="91440" cy="91440"/>
          </a:xfrm>
          <a:prstGeom prst="ellipse">
            <a:avLst/>
          </a:prstGeom>
          <a:solidFill>
            <a:schemeClr val="tx1">
              <a:lumMod val="50000"/>
              <a:lumOff val="5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grpSp>
        <p:nvGrpSpPr>
          <p:cNvPr id="85" name="Group 84">
            <a:extLst>
              <a:ext uri="{FF2B5EF4-FFF2-40B4-BE49-F238E27FC236}">
                <a16:creationId xmlns:a16="http://schemas.microsoft.com/office/drawing/2014/main" id="{CB015324-77D0-2B3A-D012-DD89F683C3E1}"/>
              </a:ext>
            </a:extLst>
          </p:cNvPr>
          <p:cNvGrpSpPr/>
          <p:nvPr/>
        </p:nvGrpSpPr>
        <p:grpSpPr>
          <a:xfrm>
            <a:off x="305354" y="2998631"/>
            <a:ext cx="4178850" cy="2668901"/>
            <a:chOff x="320675" y="3061933"/>
            <a:chExt cx="4419600" cy="2700191"/>
          </a:xfrm>
        </p:grpSpPr>
        <p:pic>
          <p:nvPicPr>
            <p:cNvPr id="58" name="Picture 57" descr="A map of the united states&#10;&#10;AI-generated content may be incorrect.">
              <a:extLst>
                <a:ext uri="{FF2B5EF4-FFF2-40B4-BE49-F238E27FC236}">
                  <a16:creationId xmlns:a16="http://schemas.microsoft.com/office/drawing/2014/main" id="{76E59DFB-F88C-3714-D2FF-992D56D8D7DC}"/>
                </a:ext>
              </a:extLst>
            </p:cNvPr>
            <p:cNvPicPr>
              <a:picLocks noChangeAspect="1"/>
            </p:cNvPicPr>
            <p:nvPr/>
          </p:nvPicPr>
          <p:blipFill>
            <a:blip r:embed="rId8"/>
            <a:srcRect t="12234"/>
            <a:stretch>
              <a:fillRect/>
            </a:stretch>
          </p:blipFill>
          <p:spPr>
            <a:xfrm>
              <a:off x="320675" y="3061933"/>
              <a:ext cx="4419600" cy="2700191"/>
            </a:xfrm>
            <a:prstGeom prst="rect">
              <a:avLst/>
            </a:prstGeom>
          </p:spPr>
        </p:pic>
        <p:sp>
          <p:nvSpPr>
            <p:cNvPr id="169" name="Oval 168">
              <a:extLst>
                <a:ext uri="{FF2B5EF4-FFF2-40B4-BE49-F238E27FC236}">
                  <a16:creationId xmlns:a16="http://schemas.microsoft.com/office/drawing/2014/main" id="{9021EC6D-B4E4-E942-47EA-604E665A9BA2}"/>
                </a:ext>
              </a:extLst>
            </p:cNvPr>
            <p:cNvSpPr/>
            <p:nvPr/>
          </p:nvSpPr>
          <p:spPr bwMode="gray">
            <a:xfrm>
              <a:off x="3387572" y="3976423"/>
              <a:ext cx="109561" cy="109561"/>
            </a:xfrm>
            <a:prstGeom prst="ellipse">
              <a:avLst/>
            </a:prstGeom>
            <a:solidFill>
              <a:schemeClr val="accent6"/>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170" name="Oval 169">
              <a:extLst>
                <a:ext uri="{FF2B5EF4-FFF2-40B4-BE49-F238E27FC236}">
                  <a16:creationId xmlns:a16="http://schemas.microsoft.com/office/drawing/2014/main" id="{D16AB403-C8C2-3AED-CFA0-B98F8E5CEAC3}"/>
                </a:ext>
              </a:extLst>
            </p:cNvPr>
            <p:cNvSpPr/>
            <p:nvPr/>
          </p:nvSpPr>
          <p:spPr bwMode="gray">
            <a:xfrm>
              <a:off x="2943988" y="4518733"/>
              <a:ext cx="109561" cy="109561"/>
            </a:xfrm>
            <a:prstGeom prst="ellipse">
              <a:avLst/>
            </a:prstGeom>
            <a:solidFill>
              <a:schemeClr val="accent6"/>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171" name="Oval 170">
              <a:extLst>
                <a:ext uri="{FF2B5EF4-FFF2-40B4-BE49-F238E27FC236}">
                  <a16:creationId xmlns:a16="http://schemas.microsoft.com/office/drawing/2014/main" id="{AC8064B1-B69B-B41B-7883-48650A5F6F03}"/>
                </a:ext>
              </a:extLst>
            </p:cNvPr>
            <p:cNvSpPr/>
            <p:nvPr/>
          </p:nvSpPr>
          <p:spPr bwMode="gray">
            <a:xfrm>
              <a:off x="3463939" y="3761985"/>
              <a:ext cx="109561" cy="109561"/>
            </a:xfrm>
            <a:prstGeom prst="ellipse">
              <a:avLst/>
            </a:prstGeom>
            <a:solidFill>
              <a:schemeClr val="accent6"/>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172" name="Oval 171">
              <a:extLst>
                <a:ext uri="{FF2B5EF4-FFF2-40B4-BE49-F238E27FC236}">
                  <a16:creationId xmlns:a16="http://schemas.microsoft.com/office/drawing/2014/main" id="{0CC36725-E022-24F3-84E1-EA69B44375E2}"/>
                </a:ext>
              </a:extLst>
            </p:cNvPr>
            <p:cNvSpPr/>
            <p:nvPr/>
          </p:nvSpPr>
          <p:spPr bwMode="gray">
            <a:xfrm>
              <a:off x="2460501" y="3919727"/>
              <a:ext cx="109561" cy="109561"/>
            </a:xfrm>
            <a:prstGeom prst="ellipse">
              <a:avLst/>
            </a:prstGeom>
            <a:solidFill>
              <a:schemeClr val="accent6"/>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173" name="Oval 172">
              <a:extLst>
                <a:ext uri="{FF2B5EF4-FFF2-40B4-BE49-F238E27FC236}">
                  <a16:creationId xmlns:a16="http://schemas.microsoft.com/office/drawing/2014/main" id="{96A84B06-C240-0A93-8417-A873BE8F762D}"/>
                </a:ext>
              </a:extLst>
            </p:cNvPr>
            <p:cNvSpPr/>
            <p:nvPr/>
          </p:nvSpPr>
          <p:spPr bwMode="gray">
            <a:xfrm>
              <a:off x="2774931" y="3493042"/>
              <a:ext cx="109561" cy="109561"/>
            </a:xfrm>
            <a:prstGeom prst="ellipse">
              <a:avLst/>
            </a:prstGeom>
            <a:solidFill>
              <a:schemeClr val="accent6"/>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174" name="Oval 173">
              <a:extLst>
                <a:ext uri="{FF2B5EF4-FFF2-40B4-BE49-F238E27FC236}">
                  <a16:creationId xmlns:a16="http://schemas.microsoft.com/office/drawing/2014/main" id="{E6BD3A44-41E8-63AA-B4AB-CB58493CDC06}"/>
                </a:ext>
              </a:extLst>
            </p:cNvPr>
            <p:cNvSpPr/>
            <p:nvPr/>
          </p:nvSpPr>
          <p:spPr bwMode="gray">
            <a:xfrm>
              <a:off x="3293138" y="4366333"/>
              <a:ext cx="109561" cy="109561"/>
            </a:xfrm>
            <a:prstGeom prst="ellipse">
              <a:avLst/>
            </a:prstGeom>
            <a:solidFill>
              <a:schemeClr val="accent6"/>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176" name="Oval 175">
              <a:extLst>
                <a:ext uri="{FF2B5EF4-FFF2-40B4-BE49-F238E27FC236}">
                  <a16:creationId xmlns:a16="http://schemas.microsoft.com/office/drawing/2014/main" id="{7FB2704C-0553-C7E9-8DD7-88C222D508B0}"/>
                </a:ext>
              </a:extLst>
            </p:cNvPr>
            <p:cNvSpPr/>
            <p:nvPr/>
          </p:nvSpPr>
          <p:spPr bwMode="gray">
            <a:xfrm>
              <a:off x="784100" y="3978817"/>
              <a:ext cx="109561" cy="109561"/>
            </a:xfrm>
            <a:prstGeom prst="ellipse">
              <a:avLst/>
            </a:prstGeom>
            <a:solidFill>
              <a:schemeClr val="tx1">
                <a:lumMod val="50000"/>
                <a:lumOff val="5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177" name="Oval 176">
              <a:extLst>
                <a:ext uri="{FF2B5EF4-FFF2-40B4-BE49-F238E27FC236}">
                  <a16:creationId xmlns:a16="http://schemas.microsoft.com/office/drawing/2014/main" id="{C5C6EA44-F5CD-1151-02FA-58FF4932A8E8}"/>
                </a:ext>
              </a:extLst>
            </p:cNvPr>
            <p:cNvSpPr/>
            <p:nvPr/>
          </p:nvSpPr>
          <p:spPr bwMode="gray">
            <a:xfrm>
              <a:off x="2597355" y="4476452"/>
              <a:ext cx="109561" cy="109561"/>
            </a:xfrm>
            <a:prstGeom prst="ellipse">
              <a:avLst/>
            </a:prstGeom>
            <a:solidFill>
              <a:schemeClr val="tx1">
                <a:lumMod val="50000"/>
                <a:lumOff val="5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178" name="Oval 177">
              <a:extLst>
                <a:ext uri="{FF2B5EF4-FFF2-40B4-BE49-F238E27FC236}">
                  <a16:creationId xmlns:a16="http://schemas.microsoft.com/office/drawing/2014/main" id="{139AEFB7-BEFF-4B3C-9CD4-92BB40E589ED}"/>
                </a:ext>
              </a:extLst>
            </p:cNvPr>
            <p:cNvSpPr/>
            <p:nvPr/>
          </p:nvSpPr>
          <p:spPr bwMode="gray">
            <a:xfrm>
              <a:off x="2742430" y="4115665"/>
              <a:ext cx="109561" cy="109561"/>
            </a:xfrm>
            <a:prstGeom prst="ellipse">
              <a:avLst/>
            </a:prstGeom>
            <a:solidFill>
              <a:schemeClr val="tx1">
                <a:lumMod val="50000"/>
                <a:lumOff val="5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179" name="Oval 178">
              <a:extLst>
                <a:ext uri="{FF2B5EF4-FFF2-40B4-BE49-F238E27FC236}">
                  <a16:creationId xmlns:a16="http://schemas.microsoft.com/office/drawing/2014/main" id="{D60A4297-8179-EF9E-F2FF-23519CBD2F75}"/>
                </a:ext>
              </a:extLst>
            </p:cNvPr>
            <p:cNvSpPr/>
            <p:nvPr/>
          </p:nvSpPr>
          <p:spPr bwMode="gray">
            <a:xfrm>
              <a:off x="2871058" y="4115664"/>
              <a:ext cx="113725" cy="109561"/>
            </a:xfrm>
            <a:prstGeom prst="ellipse">
              <a:avLst/>
            </a:prstGeom>
            <a:solidFill>
              <a:schemeClr val="tx1">
                <a:lumMod val="50000"/>
                <a:lumOff val="5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180" name="Oval 179">
              <a:extLst>
                <a:ext uri="{FF2B5EF4-FFF2-40B4-BE49-F238E27FC236}">
                  <a16:creationId xmlns:a16="http://schemas.microsoft.com/office/drawing/2014/main" id="{CEA4CA2C-BDDC-E40B-2EC5-1D7471707189}"/>
                </a:ext>
              </a:extLst>
            </p:cNvPr>
            <p:cNvSpPr/>
            <p:nvPr/>
          </p:nvSpPr>
          <p:spPr bwMode="gray">
            <a:xfrm>
              <a:off x="2864835" y="3842436"/>
              <a:ext cx="109561" cy="109561"/>
            </a:xfrm>
            <a:prstGeom prst="ellipse">
              <a:avLst/>
            </a:prstGeom>
            <a:solidFill>
              <a:schemeClr val="tx1">
                <a:lumMod val="50000"/>
                <a:lumOff val="5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181" name="Oval 180">
              <a:extLst>
                <a:ext uri="{FF2B5EF4-FFF2-40B4-BE49-F238E27FC236}">
                  <a16:creationId xmlns:a16="http://schemas.microsoft.com/office/drawing/2014/main" id="{393CFCFF-8FF3-68BF-B5F1-845EA075EAA9}"/>
                </a:ext>
              </a:extLst>
            </p:cNvPr>
            <p:cNvSpPr/>
            <p:nvPr/>
          </p:nvSpPr>
          <p:spPr bwMode="gray">
            <a:xfrm>
              <a:off x="3287822" y="3981921"/>
              <a:ext cx="109561" cy="109561"/>
            </a:xfrm>
            <a:prstGeom prst="ellipse">
              <a:avLst/>
            </a:prstGeom>
            <a:solidFill>
              <a:schemeClr val="tx1">
                <a:lumMod val="50000"/>
                <a:lumOff val="5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182" name="Oval 181">
              <a:extLst>
                <a:ext uri="{FF2B5EF4-FFF2-40B4-BE49-F238E27FC236}">
                  <a16:creationId xmlns:a16="http://schemas.microsoft.com/office/drawing/2014/main" id="{4F700C1C-3050-25D8-444A-4825B881DA21}"/>
                </a:ext>
              </a:extLst>
            </p:cNvPr>
            <p:cNvSpPr/>
            <p:nvPr/>
          </p:nvSpPr>
          <p:spPr bwMode="gray">
            <a:xfrm>
              <a:off x="2802628" y="3655346"/>
              <a:ext cx="109561" cy="109561"/>
            </a:xfrm>
            <a:prstGeom prst="ellipse">
              <a:avLst/>
            </a:prstGeom>
            <a:solidFill>
              <a:schemeClr val="tx1">
                <a:lumMod val="50000"/>
                <a:lumOff val="5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183" name="Oval 182">
              <a:extLst>
                <a:ext uri="{FF2B5EF4-FFF2-40B4-BE49-F238E27FC236}">
                  <a16:creationId xmlns:a16="http://schemas.microsoft.com/office/drawing/2014/main" id="{9521DBAB-427D-E33F-7598-742A3D66F6C5}"/>
                </a:ext>
              </a:extLst>
            </p:cNvPr>
            <p:cNvSpPr/>
            <p:nvPr/>
          </p:nvSpPr>
          <p:spPr bwMode="gray">
            <a:xfrm>
              <a:off x="3791673" y="4149876"/>
              <a:ext cx="109561" cy="109561"/>
            </a:xfrm>
            <a:prstGeom prst="ellipse">
              <a:avLst/>
            </a:prstGeom>
            <a:solidFill>
              <a:schemeClr val="tx1">
                <a:lumMod val="50000"/>
                <a:lumOff val="5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grpSp>
      <p:sp>
        <p:nvSpPr>
          <p:cNvPr id="184" name="Oval 183">
            <a:extLst>
              <a:ext uri="{FF2B5EF4-FFF2-40B4-BE49-F238E27FC236}">
                <a16:creationId xmlns:a16="http://schemas.microsoft.com/office/drawing/2014/main" id="{81A39AB7-5A27-E0BE-FC31-2277397D65FB}"/>
              </a:ext>
            </a:extLst>
          </p:cNvPr>
          <p:cNvSpPr/>
          <p:nvPr/>
        </p:nvSpPr>
        <p:spPr bwMode="gray">
          <a:xfrm>
            <a:off x="399679" y="2437349"/>
            <a:ext cx="91440" cy="91440"/>
          </a:xfrm>
          <a:prstGeom prst="ellipse">
            <a:avLst/>
          </a:prstGeom>
          <a:solidFill>
            <a:schemeClr val="accent6"/>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a:solidFill>
                <a:schemeClr val="tx1"/>
              </a:solidFill>
            </a:endParaRPr>
          </a:p>
        </p:txBody>
      </p:sp>
      <p:sp>
        <p:nvSpPr>
          <p:cNvPr id="185" name="TextBox 184">
            <a:extLst>
              <a:ext uri="{FF2B5EF4-FFF2-40B4-BE49-F238E27FC236}">
                <a16:creationId xmlns:a16="http://schemas.microsoft.com/office/drawing/2014/main" id="{2DEA2261-238C-D3A7-1221-51EB71B299AC}"/>
              </a:ext>
            </a:extLst>
          </p:cNvPr>
          <p:cNvSpPr txBox="1"/>
          <p:nvPr/>
        </p:nvSpPr>
        <p:spPr bwMode="gray">
          <a:xfrm>
            <a:off x="557575" y="2332956"/>
            <a:ext cx="707434" cy="300227"/>
          </a:xfrm>
          <a:prstGeom prst="rect">
            <a:avLst/>
          </a:prstGeom>
          <a:noFill/>
        </p:spPr>
        <p:txBody>
          <a:bodyPr wrap="square" lIns="0" rIns="0" anchor="ctr">
            <a:noAutofit/>
          </a:bodyPr>
          <a:lstStyle/>
          <a:p>
            <a:r>
              <a:rPr lang="en-US" sz="800">
                <a:solidFill>
                  <a:schemeClr val="tx1"/>
                </a:solidFill>
              </a:rPr>
              <a:t>Flexibility arrangement </a:t>
            </a:r>
            <a:endParaRPr lang="en-US"/>
          </a:p>
        </p:txBody>
      </p:sp>
      <p:sp>
        <p:nvSpPr>
          <p:cNvPr id="186" name="TextBox 185">
            <a:extLst>
              <a:ext uri="{FF2B5EF4-FFF2-40B4-BE49-F238E27FC236}">
                <a16:creationId xmlns:a16="http://schemas.microsoft.com/office/drawing/2014/main" id="{2B65F03D-BD50-D853-156D-E91DCAFBD6AC}"/>
              </a:ext>
            </a:extLst>
          </p:cNvPr>
          <p:cNvSpPr txBox="1"/>
          <p:nvPr/>
        </p:nvSpPr>
        <p:spPr bwMode="gray">
          <a:xfrm>
            <a:off x="1495198" y="2339707"/>
            <a:ext cx="999426" cy="286724"/>
          </a:xfrm>
          <a:prstGeom prst="rect">
            <a:avLst/>
          </a:prstGeom>
          <a:noFill/>
        </p:spPr>
        <p:txBody>
          <a:bodyPr wrap="square" lIns="0" rIns="0" anchor="ctr">
            <a:noAutofit/>
          </a:bodyPr>
          <a:lstStyle/>
          <a:p>
            <a:r>
              <a:rPr lang="en-US" sz="800" dirty="0">
                <a:solidFill>
                  <a:schemeClr val="tx1"/>
                </a:solidFill>
              </a:rPr>
              <a:t>Potential flexibility arrangement </a:t>
            </a:r>
            <a:endParaRPr lang="en-US" dirty="0"/>
          </a:p>
        </p:txBody>
      </p:sp>
      <p:sp>
        <p:nvSpPr>
          <p:cNvPr id="16" name="TextBox 15">
            <a:extLst>
              <a:ext uri="{FF2B5EF4-FFF2-40B4-BE49-F238E27FC236}">
                <a16:creationId xmlns:a16="http://schemas.microsoft.com/office/drawing/2014/main" id="{C8ED8DF8-0AA2-A551-977F-0DF3EF3A8A61}"/>
              </a:ext>
            </a:extLst>
          </p:cNvPr>
          <p:cNvSpPr txBox="1"/>
          <p:nvPr/>
        </p:nvSpPr>
        <p:spPr bwMode="gray">
          <a:xfrm>
            <a:off x="320675" y="2042319"/>
            <a:ext cx="3868737" cy="276999"/>
          </a:xfrm>
          <a:prstGeom prst="rect">
            <a:avLst/>
          </a:prstGeom>
          <a:noFill/>
        </p:spPr>
        <p:txBody>
          <a:bodyPr wrap="square">
            <a:spAutoFit/>
          </a:bodyPr>
          <a:lstStyle/>
          <a:p>
            <a:pPr marL="0" indent="0">
              <a:spcBef>
                <a:spcPct val="0"/>
              </a:spcBef>
              <a:spcAft>
                <a:spcPct val="0"/>
              </a:spcAft>
              <a:buNone/>
            </a:pPr>
            <a:r>
              <a:rPr lang="en-US" sz="1200" dirty="0"/>
              <a:t>Google locations with flexible data center agreements</a:t>
            </a:r>
          </a:p>
        </p:txBody>
      </p:sp>
      <p:sp>
        <p:nvSpPr>
          <p:cNvPr id="2" name="Pentagon 1">
            <a:extLst>
              <a:ext uri="{FF2B5EF4-FFF2-40B4-BE49-F238E27FC236}">
                <a16:creationId xmlns:a16="http://schemas.microsoft.com/office/drawing/2014/main" id="{5FDC082A-8354-D149-A5A2-2A68EED69029}"/>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7" name="Chevron 6">
            <a:extLst>
              <a:ext uri="{FF2B5EF4-FFF2-40B4-BE49-F238E27FC236}">
                <a16:creationId xmlns:a16="http://schemas.microsoft.com/office/drawing/2014/main" id="{5B48C5D2-845A-49B1-927E-D8644BB18C99}"/>
              </a:ext>
            </a:extLst>
          </p:cNvPr>
          <p:cNvSpPr/>
          <p:nvPr/>
        </p:nvSpPr>
        <p:spPr>
          <a:xfrm>
            <a:off x="1690648" y="0"/>
            <a:ext cx="1788983" cy="288356"/>
          </a:xfrm>
          <a:prstGeom prst="chevron">
            <a:avLst/>
          </a:prstGeom>
          <a:solidFill>
            <a:srgbClr val="00435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Optimize</a:t>
            </a:r>
          </a:p>
        </p:txBody>
      </p:sp>
      <p:sp>
        <p:nvSpPr>
          <p:cNvPr id="10" name="Chevron 9">
            <a:extLst>
              <a:ext uri="{FF2B5EF4-FFF2-40B4-BE49-F238E27FC236}">
                <a16:creationId xmlns:a16="http://schemas.microsoft.com/office/drawing/2014/main" id="{8C39F914-E806-620A-C102-A399687B02C9}"/>
              </a:ext>
            </a:extLst>
          </p:cNvPr>
          <p:cNvSpPr/>
          <p:nvPr/>
        </p:nvSpPr>
        <p:spPr>
          <a:xfrm>
            <a:off x="3381296"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Modernize</a:t>
            </a:r>
          </a:p>
        </p:txBody>
      </p:sp>
      <p:sp>
        <p:nvSpPr>
          <p:cNvPr id="11" name="Chevron 10">
            <a:extLst>
              <a:ext uri="{FF2B5EF4-FFF2-40B4-BE49-F238E27FC236}">
                <a16:creationId xmlns:a16="http://schemas.microsoft.com/office/drawing/2014/main" id="{FF53943B-C598-9E73-6B21-6A558AAB6BA6}"/>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4" name="Chevron 13">
            <a:extLst>
              <a:ext uri="{FF2B5EF4-FFF2-40B4-BE49-F238E27FC236}">
                <a16:creationId xmlns:a16="http://schemas.microsoft.com/office/drawing/2014/main" id="{32F8B27E-CE6F-48F7-200E-CE5C4BC7A7E6}"/>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17" name="Rectangle 16">
            <a:extLst>
              <a:ext uri="{FF2B5EF4-FFF2-40B4-BE49-F238E27FC236}">
                <a16:creationId xmlns:a16="http://schemas.microsoft.com/office/drawing/2014/main" id="{59100921-B879-F1E6-F405-773264128116}"/>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Case Study</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cxnSp>
        <p:nvCxnSpPr>
          <p:cNvPr id="15" name="Straight Connector 14">
            <a:extLst>
              <a:ext uri="{FF2B5EF4-FFF2-40B4-BE49-F238E27FC236}">
                <a16:creationId xmlns:a16="http://schemas.microsoft.com/office/drawing/2014/main" id="{8E089912-A5CF-B582-2A76-8950C3E19BCB}"/>
              </a:ext>
            </a:extLst>
          </p:cNvPr>
          <p:cNvCxnSpPr>
            <a:cxnSpLocks/>
          </p:cNvCxnSpPr>
          <p:nvPr/>
        </p:nvCxnSpPr>
        <p:spPr bwMode="gray">
          <a:xfrm flipV="1">
            <a:off x="5602310" y="2985752"/>
            <a:ext cx="0" cy="412139"/>
          </a:xfrm>
          <a:prstGeom prst="line">
            <a:avLst/>
          </a:prstGeom>
          <a:ln w="9525" cap="flat">
            <a:solidFill>
              <a:schemeClr val="tx1"/>
            </a:solidFill>
            <a:miter lim="800000"/>
            <a:headEnd type="oval"/>
            <a:tailEnd type="none" w="med" len="lg"/>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0CEE511E-CB5B-48AF-0101-DF5AA941C77D}"/>
              </a:ext>
            </a:extLst>
          </p:cNvPr>
          <p:cNvCxnSpPr>
            <a:cxnSpLocks/>
          </p:cNvCxnSpPr>
          <p:nvPr/>
        </p:nvCxnSpPr>
        <p:spPr bwMode="gray">
          <a:xfrm flipV="1">
            <a:off x="6242793" y="3215011"/>
            <a:ext cx="0" cy="182880"/>
          </a:xfrm>
          <a:prstGeom prst="line">
            <a:avLst/>
          </a:prstGeom>
          <a:ln w="9525" cap="flat">
            <a:solidFill>
              <a:schemeClr val="tx1"/>
            </a:solidFill>
            <a:miter lim="800000"/>
            <a:headEnd type="oval"/>
            <a:tailEnd type="none" w="med" len="lg"/>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F90585EB-7C37-75C5-ABCA-030B0A3A27F5}"/>
              </a:ext>
            </a:extLst>
          </p:cNvPr>
          <p:cNvCxnSpPr>
            <a:cxnSpLocks/>
          </p:cNvCxnSpPr>
          <p:nvPr/>
        </p:nvCxnSpPr>
        <p:spPr bwMode="gray">
          <a:xfrm flipV="1">
            <a:off x="6883276" y="3215011"/>
            <a:ext cx="0" cy="182880"/>
          </a:xfrm>
          <a:prstGeom prst="line">
            <a:avLst/>
          </a:prstGeom>
          <a:ln w="9525" cap="flat">
            <a:solidFill>
              <a:schemeClr val="tx1"/>
            </a:solidFill>
            <a:miter lim="800000"/>
            <a:headEnd type="oval"/>
            <a:tailEnd type="none" w="med" len="lg"/>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ECF91FB0-3074-406C-04E7-1FC91BDB11D6}"/>
              </a:ext>
            </a:extLst>
          </p:cNvPr>
          <p:cNvCxnSpPr>
            <a:cxnSpLocks/>
          </p:cNvCxnSpPr>
          <p:nvPr/>
        </p:nvCxnSpPr>
        <p:spPr bwMode="gray">
          <a:xfrm flipV="1">
            <a:off x="7523759" y="3215011"/>
            <a:ext cx="0" cy="182880"/>
          </a:xfrm>
          <a:prstGeom prst="line">
            <a:avLst/>
          </a:prstGeom>
          <a:ln w="9525" cap="flat">
            <a:solidFill>
              <a:schemeClr val="tx1"/>
            </a:solidFill>
            <a:miter lim="800000"/>
            <a:headEnd type="oval"/>
            <a:tailEnd type="none" w="med" len="lg"/>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3E67D32E-D5B4-2A4E-1639-1804576A57C2}"/>
              </a:ext>
            </a:extLst>
          </p:cNvPr>
          <p:cNvCxnSpPr>
            <a:cxnSpLocks/>
          </p:cNvCxnSpPr>
          <p:nvPr/>
        </p:nvCxnSpPr>
        <p:spPr bwMode="gray">
          <a:xfrm flipV="1">
            <a:off x="8164243" y="2985752"/>
            <a:ext cx="0" cy="412139"/>
          </a:xfrm>
          <a:prstGeom prst="line">
            <a:avLst/>
          </a:prstGeom>
          <a:ln w="9525" cap="flat">
            <a:solidFill>
              <a:schemeClr val="tx1"/>
            </a:solidFill>
            <a:miter lim="800000"/>
            <a:headEnd type="oval"/>
            <a:tailEnd type="none" w="med" len="lg"/>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EC59D96C-16A7-9F0E-C79A-88C65C771999}"/>
              </a:ext>
            </a:extLst>
          </p:cNvPr>
          <p:cNvCxnSpPr>
            <a:cxnSpLocks/>
          </p:cNvCxnSpPr>
          <p:nvPr/>
        </p:nvCxnSpPr>
        <p:spPr bwMode="gray">
          <a:xfrm>
            <a:off x="4818888" y="3404245"/>
            <a:ext cx="4169664" cy="0"/>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CCAAA11B-08A8-CB7E-A128-D75557E68ADE}"/>
              </a:ext>
            </a:extLst>
          </p:cNvPr>
          <p:cNvSpPr/>
          <p:nvPr/>
        </p:nvSpPr>
        <p:spPr bwMode="gray">
          <a:xfrm>
            <a:off x="5361157" y="3483668"/>
            <a:ext cx="482305" cy="239067"/>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r>
              <a:rPr lang="en-US" sz="1050" b="1" dirty="0">
                <a:solidFill>
                  <a:schemeClr val="tx1"/>
                </a:solidFill>
              </a:rPr>
              <a:t>June</a:t>
            </a:r>
          </a:p>
        </p:txBody>
      </p:sp>
      <p:sp>
        <p:nvSpPr>
          <p:cNvPr id="25" name="Rectangle 24">
            <a:extLst>
              <a:ext uri="{FF2B5EF4-FFF2-40B4-BE49-F238E27FC236}">
                <a16:creationId xmlns:a16="http://schemas.microsoft.com/office/drawing/2014/main" id="{D1261226-ECD0-9392-D131-D5382FB7CF6D}"/>
              </a:ext>
            </a:extLst>
          </p:cNvPr>
          <p:cNvSpPr/>
          <p:nvPr/>
        </p:nvSpPr>
        <p:spPr bwMode="gray">
          <a:xfrm>
            <a:off x="5972338" y="3483668"/>
            <a:ext cx="482305" cy="239067"/>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r>
              <a:rPr lang="en-US" sz="1050" dirty="0">
                <a:solidFill>
                  <a:schemeClr val="tx1"/>
                </a:solidFill>
              </a:rPr>
              <a:t>July</a:t>
            </a:r>
          </a:p>
        </p:txBody>
      </p:sp>
      <p:sp>
        <p:nvSpPr>
          <p:cNvPr id="26" name="Rectangle 25">
            <a:extLst>
              <a:ext uri="{FF2B5EF4-FFF2-40B4-BE49-F238E27FC236}">
                <a16:creationId xmlns:a16="http://schemas.microsoft.com/office/drawing/2014/main" id="{B754A747-2F81-23F2-175D-2EC4F0F3D458}"/>
              </a:ext>
            </a:extLst>
          </p:cNvPr>
          <p:cNvSpPr/>
          <p:nvPr/>
        </p:nvSpPr>
        <p:spPr bwMode="gray">
          <a:xfrm>
            <a:off x="6583519" y="3483668"/>
            <a:ext cx="482305" cy="239067"/>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r>
              <a:rPr lang="en-US" sz="1050" dirty="0">
                <a:solidFill>
                  <a:schemeClr val="tx1"/>
                </a:solidFill>
              </a:rPr>
              <a:t>Aug</a:t>
            </a:r>
          </a:p>
        </p:txBody>
      </p:sp>
      <p:sp>
        <p:nvSpPr>
          <p:cNvPr id="30" name="Rectangle 29">
            <a:extLst>
              <a:ext uri="{FF2B5EF4-FFF2-40B4-BE49-F238E27FC236}">
                <a16:creationId xmlns:a16="http://schemas.microsoft.com/office/drawing/2014/main" id="{00B13C10-7596-6C25-3C7B-5D145A9A5574}"/>
              </a:ext>
            </a:extLst>
          </p:cNvPr>
          <p:cNvSpPr/>
          <p:nvPr/>
        </p:nvSpPr>
        <p:spPr bwMode="gray">
          <a:xfrm>
            <a:off x="7194700" y="3483668"/>
            <a:ext cx="482305" cy="239067"/>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r>
              <a:rPr lang="en-US" sz="1050" dirty="0">
                <a:solidFill>
                  <a:schemeClr val="tx1"/>
                </a:solidFill>
              </a:rPr>
              <a:t>Sep</a:t>
            </a:r>
          </a:p>
        </p:txBody>
      </p:sp>
      <p:sp>
        <p:nvSpPr>
          <p:cNvPr id="31" name="Rectangle 30">
            <a:extLst>
              <a:ext uri="{FF2B5EF4-FFF2-40B4-BE49-F238E27FC236}">
                <a16:creationId xmlns:a16="http://schemas.microsoft.com/office/drawing/2014/main" id="{6D77828E-53E4-2CF9-E2AF-D4FECE010D89}"/>
              </a:ext>
            </a:extLst>
          </p:cNvPr>
          <p:cNvSpPr/>
          <p:nvPr/>
        </p:nvSpPr>
        <p:spPr bwMode="gray">
          <a:xfrm>
            <a:off x="7805880" y="3483805"/>
            <a:ext cx="716725" cy="201440"/>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r>
              <a:rPr lang="en-US" sz="1050" b="1" dirty="0">
                <a:solidFill>
                  <a:schemeClr val="tx1"/>
                </a:solidFill>
              </a:rPr>
              <a:t>October</a:t>
            </a:r>
          </a:p>
        </p:txBody>
      </p:sp>
      <p:sp>
        <p:nvSpPr>
          <p:cNvPr id="35" name="Rectangle 34">
            <a:extLst>
              <a:ext uri="{FF2B5EF4-FFF2-40B4-BE49-F238E27FC236}">
                <a16:creationId xmlns:a16="http://schemas.microsoft.com/office/drawing/2014/main" id="{4C16BB9D-53D3-5B6C-E7ED-DF09AC16A2C4}"/>
              </a:ext>
            </a:extLst>
          </p:cNvPr>
          <p:cNvSpPr/>
          <p:nvPr/>
        </p:nvSpPr>
        <p:spPr bwMode="gray">
          <a:xfrm>
            <a:off x="8602860" y="3482975"/>
            <a:ext cx="482305" cy="239067"/>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r>
              <a:rPr lang="en-US" sz="1050" i="1" dirty="0">
                <a:solidFill>
                  <a:schemeClr val="tx1"/>
                </a:solidFill>
              </a:rPr>
              <a:t>2026</a:t>
            </a:r>
          </a:p>
        </p:txBody>
      </p:sp>
      <p:sp>
        <p:nvSpPr>
          <p:cNvPr id="37" name="Rectangle 36">
            <a:extLst>
              <a:ext uri="{FF2B5EF4-FFF2-40B4-BE49-F238E27FC236}">
                <a16:creationId xmlns:a16="http://schemas.microsoft.com/office/drawing/2014/main" id="{6E4D6702-1D8F-079F-FFA2-5A42CC0294C6}"/>
              </a:ext>
            </a:extLst>
          </p:cNvPr>
          <p:cNvSpPr/>
          <p:nvPr/>
        </p:nvSpPr>
        <p:spPr bwMode="gray">
          <a:xfrm>
            <a:off x="4937146" y="2337340"/>
            <a:ext cx="1319492" cy="651603"/>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r>
              <a:rPr lang="en-US" sz="1600" b="1" dirty="0">
                <a:solidFill>
                  <a:schemeClr val="tx1"/>
                </a:solidFill>
              </a:rPr>
              <a:t>100 MW</a:t>
            </a:r>
          </a:p>
          <a:p>
            <a:pPr marL="0" indent="0" algn="ctr">
              <a:buNone/>
            </a:pPr>
            <a:r>
              <a:rPr lang="en-US" sz="1050" dirty="0">
                <a:solidFill>
                  <a:schemeClr val="tx1"/>
                </a:solidFill>
              </a:rPr>
              <a:t>Initial three-year agreement</a:t>
            </a:r>
          </a:p>
        </p:txBody>
      </p:sp>
      <p:sp>
        <p:nvSpPr>
          <p:cNvPr id="40" name="Rectangle 39">
            <a:extLst>
              <a:ext uri="{FF2B5EF4-FFF2-40B4-BE49-F238E27FC236}">
                <a16:creationId xmlns:a16="http://schemas.microsoft.com/office/drawing/2014/main" id="{BB63A68A-6CF8-2527-4293-322EE9D69380}"/>
              </a:ext>
            </a:extLst>
          </p:cNvPr>
          <p:cNvSpPr/>
          <p:nvPr/>
        </p:nvSpPr>
        <p:spPr bwMode="gray">
          <a:xfrm>
            <a:off x="7504496" y="2337340"/>
            <a:ext cx="1319492" cy="651603"/>
          </a:xfrm>
          <a:prstGeom prst="rect">
            <a:avLst/>
          </a:prstGeom>
          <a:solidFill>
            <a:schemeClr val="bg1">
              <a:lumMod val="95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r>
              <a:rPr lang="en-US" sz="1600" b="1" dirty="0">
                <a:solidFill>
                  <a:schemeClr val="tx1"/>
                </a:solidFill>
              </a:rPr>
              <a:t>1 GW</a:t>
            </a:r>
          </a:p>
          <a:p>
            <a:pPr marL="0" indent="0" algn="ctr">
              <a:buNone/>
            </a:pPr>
            <a:r>
              <a:rPr lang="en-US" sz="1050" dirty="0">
                <a:solidFill>
                  <a:schemeClr val="tx1"/>
                </a:solidFill>
              </a:rPr>
              <a:t>Expanded VPP agreement</a:t>
            </a:r>
          </a:p>
        </p:txBody>
      </p:sp>
      <p:cxnSp>
        <p:nvCxnSpPr>
          <p:cNvPr id="43" name="Straight Arrow Connector 42">
            <a:extLst>
              <a:ext uri="{FF2B5EF4-FFF2-40B4-BE49-F238E27FC236}">
                <a16:creationId xmlns:a16="http://schemas.microsoft.com/office/drawing/2014/main" id="{BBCE08A1-CCCB-044B-1615-BD7E8A7AF9FA}"/>
              </a:ext>
            </a:extLst>
          </p:cNvPr>
          <p:cNvCxnSpPr/>
          <p:nvPr/>
        </p:nvCxnSpPr>
        <p:spPr bwMode="gray">
          <a:xfrm>
            <a:off x="6510539" y="2661148"/>
            <a:ext cx="740057" cy="0"/>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sp>
        <p:nvSpPr>
          <p:cNvPr id="45" name="Footer Placeholder 3">
            <a:extLst>
              <a:ext uri="{FF2B5EF4-FFF2-40B4-BE49-F238E27FC236}">
                <a16:creationId xmlns:a16="http://schemas.microsoft.com/office/drawing/2014/main" id="{4BDE012C-7676-89A8-4D5F-988B9B3B8CAD}"/>
              </a:ext>
            </a:extLst>
          </p:cNvPr>
          <p:cNvSpPr txBox="1">
            <a:spLocks/>
          </p:cNvSpPr>
          <p:nvPr/>
        </p:nvSpPr>
        <p:spPr>
          <a:xfrm>
            <a:off x="334964" y="6142487"/>
            <a:ext cx="8750202" cy="548639"/>
          </a:xfrm>
          <a:prstGeom prst="rect">
            <a:avLst/>
          </a:prstGeom>
        </p:spPr>
        <p:txBody>
          <a:bodyPr lIns="0" tIns="0" rIns="0" b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800" dirty="0">
                <a:latin typeface="Arial" panose="020B0604020202020204" pitchFamily="34" charset="0"/>
                <a:cs typeface="Arial" panose="020B0604020202020204" pitchFamily="34" charset="0"/>
              </a:rPr>
              <a:t>Source: </a:t>
            </a:r>
            <a:r>
              <a:rPr lang="en-US" sz="800" dirty="0">
                <a:latin typeface="Arial" panose="020B0604020202020204" pitchFamily="34" charset="0"/>
                <a:cs typeface="Arial" panose="020B0604020202020204" pitchFamily="34" charset="0"/>
                <a:hlinkClick r:id="rId9"/>
              </a:rPr>
              <a:t>We are working with </a:t>
            </a:r>
            <a:r>
              <a:rPr lang="en-US" sz="800" dirty="0" err="1">
                <a:latin typeface="Arial" panose="020B0604020202020204" pitchFamily="34" charset="0"/>
                <a:cs typeface="Arial" panose="020B0604020202020204" pitchFamily="34" charset="0"/>
                <a:hlinkClick r:id="rId9"/>
              </a:rPr>
              <a:t>Voltus</a:t>
            </a:r>
            <a:r>
              <a:rPr lang="en-US" sz="800" dirty="0">
                <a:latin typeface="Arial" panose="020B0604020202020204" pitchFamily="34" charset="0"/>
                <a:cs typeface="Arial" panose="020B0604020202020204" pitchFamily="34" charset="0"/>
                <a:hlinkClick r:id="rId9"/>
              </a:rPr>
              <a:t> to build a 1 GW VPP </a:t>
            </a:r>
            <a:r>
              <a:rPr lang="en-US" sz="800" dirty="0">
                <a:latin typeface="Arial" panose="020B0604020202020204" pitchFamily="34" charset="0"/>
                <a:cs typeface="Arial" panose="020B0604020202020204" pitchFamily="34" charset="0"/>
              </a:rPr>
              <a:t>(Google, 2026); </a:t>
            </a:r>
            <a:r>
              <a:rPr lang="en-US" sz="800" dirty="0">
                <a:solidFill>
                  <a:srgbClr val="45647B"/>
                </a:solidFill>
                <a:latin typeface="Arial" panose="020B0604020202020204" pitchFamily="34" charset="0"/>
                <a:cs typeface="Arial" panose="020B0604020202020204" pitchFamily="34" charset="0"/>
                <a:hlinkClick r:id="rId10">
                  <a:extLst>
                    <a:ext uri="{A12FA001-AC4F-418D-AE19-62706E023703}">
                      <ahyp:hlinkClr xmlns:ahyp="http://schemas.microsoft.com/office/drawing/2018/hyperlinkcolor" val="tx"/>
                    </a:ext>
                  </a:extLst>
                </a:hlinkClick>
              </a:rPr>
              <a:t>Large Load Customer Projects and Tariffs </a:t>
            </a:r>
            <a:r>
              <a:rPr lang="en-US" sz="800" dirty="0">
                <a:latin typeface="Arial" panose="020B0604020202020204" pitchFamily="34" charset="0"/>
                <a:cs typeface="Arial" panose="020B0604020202020204" pitchFamily="34" charset="0"/>
              </a:rPr>
              <a:t>(EEI, 2026); </a:t>
            </a:r>
            <a:r>
              <a:rPr lang="en-US" sz="800" dirty="0">
                <a:solidFill>
                  <a:srgbClr val="45647B"/>
                </a:solidFill>
                <a:latin typeface="Arial" panose="020B0604020202020204" pitchFamily="34" charset="0"/>
                <a:cs typeface="Arial" panose="020B0604020202020204" pitchFamily="34" charset="0"/>
                <a:hlinkClick r:id="rId11">
                  <a:extLst>
                    <a:ext uri="{A12FA001-AC4F-418D-AE19-62706E023703}">
                      <ahyp:hlinkClr xmlns:ahyp="http://schemas.microsoft.com/office/drawing/2018/hyperlinkcolor" val="tx"/>
                    </a:ext>
                  </a:extLst>
                </a:hlinkClick>
              </a:rPr>
              <a:t>A new framework for DER value in the speed to power era </a:t>
            </a:r>
            <a:r>
              <a:rPr lang="en-US" sz="800" dirty="0">
                <a:latin typeface="Arial" panose="020B0604020202020204" pitchFamily="34" charset="0"/>
                <a:cs typeface="Arial" panose="020B0604020202020204" pitchFamily="34" charset="0"/>
              </a:rPr>
              <a:t>(The Brattle Group, 2026); </a:t>
            </a:r>
            <a:r>
              <a:rPr lang="en-US" sz="800" dirty="0">
                <a:solidFill>
                  <a:srgbClr val="45647B"/>
                </a:solidFill>
                <a:latin typeface="Arial" panose="020B0604020202020204" pitchFamily="34" charset="0"/>
                <a:cs typeface="Arial" panose="020B0604020202020204" pitchFamily="34" charset="0"/>
                <a:hlinkClick r:id="rId12">
                  <a:extLst>
                    <a:ext uri="{A12FA001-AC4F-418D-AE19-62706E023703}">
                      <ahyp:hlinkClr xmlns:ahyp="http://schemas.microsoft.com/office/drawing/2018/hyperlinkcolor" val="tx"/>
                    </a:ext>
                  </a:extLst>
                </a:hlinkClick>
              </a:rPr>
              <a:t>How we’re making data centers more flexible to benefit power grids</a:t>
            </a:r>
            <a:r>
              <a:rPr lang="en-US" sz="800" dirty="0">
                <a:solidFill>
                  <a:srgbClr val="45647B"/>
                </a:solidFill>
                <a:latin typeface="Arial" panose="020B0604020202020204" pitchFamily="34" charset="0"/>
                <a:cs typeface="Arial" panose="020B0604020202020204" pitchFamily="34" charset="0"/>
              </a:rPr>
              <a:t> </a:t>
            </a:r>
            <a:r>
              <a:rPr lang="en-US" sz="800" dirty="0">
                <a:latin typeface="Arial" panose="020B0604020202020204" pitchFamily="34" charset="0"/>
                <a:cs typeface="Arial" panose="020B0604020202020204" pitchFamily="34" charset="0"/>
              </a:rPr>
              <a:t>(Google, 2025); </a:t>
            </a:r>
            <a:r>
              <a:rPr lang="en-US" sz="800" dirty="0">
                <a:solidFill>
                  <a:srgbClr val="45647B"/>
                </a:solidFill>
                <a:latin typeface="Arial" panose="020B0604020202020204" pitchFamily="34" charset="0"/>
                <a:cs typeface="Arial" panose="020B0604020202020204" pitchFamily="34" charset="0"/>
                <a:hlinkClick r:id="rId13">
                  <a:extLst>
                    <a:ext uri="{A12FA001-AC4F-418D-AE19-62706E023703}">
                      <ahyp:hlinkClr xmlns:ahyp="http://schemas.microsoft.com/office/drawing/2018/hyperlinkcolor" val="tx"/>
                    </a:ext>
                  </a:extLst>
                </a:hlinkClick>
              </a:rPr>
              <a:t>Google and Voltus to deliver grid capacity and local economic benefits through bring your own capacity agreement</a:t>
            </a:r>
            <a:r>
              <a:rPr lang="en-US" sz="800" dirty="0">
                <a:solidFill>
                  <a:srgbClr val="45647B"/>
                </a:solidFill>
                <a:latin typeface="Arial" panose="020B0604020202020204" pitchFamily="34" charset="0"/>
                <a:cs typeface="Arial" panose="020B0604020202020204" pitchFamily="34" charset="0"/>
              </a:rPr>
              <a:t> </a:t>
            </a:r>
            <a:r>
              <a:rPr lang="en-US" sz="800" dirty="0">
                <a:latin typeface="Arial" panose="020B0604020202020204" pitchFamily="34" charset="0"/>
                <a:cs typeface="Arial" panose="020B0604020202020204" pitchFamily="34" charset="0"/>
              </a:rPr>
              <a:t>(</a:t>
            </a:r>
            <a:r>
              <a:rPr lang="en-US" sz="800" dirty="0" err="1">
                <a:latin typeface="Arial" panose="020B0604020202020204" pitchFamily="34" charset="0"/>
                <a:cs typeface="Arial" panose="020B0604020202020204" pitchFamily="34" charset="0"/>
              </a:rPr>
              <a:t>Voltus</a:t>
            </a:r>
            <a:r>
              <a:rPr lang="en-US" sz="800" dirty="0">
                <a:latin typeface="Arial" panose="020B0604020202020204" pitchFamily="34" charset="0"/>
                <a:cs typeface="Arial" panose="020B0604020202020204" pitchFamily="34" charset="0"/>
              </a:rPr>
              <a:t>, 2026); </a:t>
            </a:r>
            <a:r>
              <a:rPr lang="en-US" sz="800" dirty="0">
                <a:solidFill>
                  <a:srgbClr val="45647B"/>
                </a:solidFill>
                <a:latin typeface="Arial" panose="020B0604020202020204" pitchFamily="34" charset="0"/>
                <a:cs typeface="Arial" panose="020B0604020202020204" pitchFamily="34" charset="0"/>
                <a:hlinkClick r:id="rId14">
                  <a:extLst>
                    <a:ext uri="{A12FA001-AC4F-418D-AE19-62706E023703}">
                      <ahyp:hlinkClr xmlns:ahyp="http://schemas.microsoft.com/office/drawing/2018/hyperlinkcolor" val="tx"/>
                    </a:ext>
                  </a:extLst>
                </a:hlinkClick>
              </a:rPr>
              <a:t>PJM Capacity Auction Procures 138,318 MW of Generation Resources as Work Continues To Address Growing Electricity Demand</a:t>
            </a:r>
            <a:r>
              <a:rPr lang="en-US" sz="800" dirty="0">
                <a:solidFill>
                  <a:srgbClr val="45647B"/>
                </a:solidFill>
                <a:latin typeface="Arial" panose="020B0604020202020204" pitchFamily="34" charset="0"/>
                <a:cs typeface="Arial" panose="020B0604020202020204" pitchFamily="34" charset="0"/>
              </a:rPr>
              <a:t> </a:t>
            </a:r>
            <a:r>
              <a:rPr lang="en-US" sz="800" dirty="0">
                <a:latin typeface="Arial" panose="020B0604020202020204" pitchFamily="34" charset="0"/>
                <a:cs typeface="Arial" panose="020B0604020202020204" pitchFamily="34" charset="0"/>
              </a:rPr>
              <a:t>(PJM, 2026). Credit: Ariela Farchi, Pia Doris Morrow, Dominica Wambold, Christy Wong, and </a:t>
            </a:r>
            <a:r>
              <a:rPr lang="en-US" sz="800" dirty="0">
                <a:solidFill>
                  <a:srgbClr val="000000"/>
                </a:solidFill>
                <a:latin typeface="Arial" panose="020B0604020202020204" pitchFamily="34" charset="0"/>
                <a:cs typeface="Arial" panose="020B0604020202020204" pitchFamily="34" charset="0"/>
                <a:hlinkClick r:id="rId15"/>
              </a:rPr>
              <a:t>Gernot Wagner</a:t>
            </a:r>
            <a:r>
              <a:rPr lang="en-US" sz="800" dirty="0">
                <a:solidFill>
                  <a:srgbClr val="000000"/>
                </a:solidFill>
                <a:latin typeface="Arial" panose="020B0604020202020204" pitchFamily="34" charset="0"/>
                <a:cs typeface="Arial" panose="020B0604020202020204" pitchFamily="34" charset="0"/>
              </a:rPr>
              <a:t>. </a:t>
            </a:r>
            <a:r>
              <a:rPr lang="en-US" sz="800" dirty="0">
                <a:latin typeface="Arial" panose="020B0604020202020204" pitchFamily="34" charset="0"/>
                <a:cs typeface="Arial" panose="020B0604020202020204" pitchFamily="34" charset="0"/>
                <a:hlinkClick r:id="rId16"/>
              </a:rPr>
              <a:t>Share with attribution</a:t>
            </a:r>
            <a:r>
              <a:rPr lang="en-US" sz="800" dirty="0">
                <a:solidFill>
                  <a:srgbClr val="000000"/>
                </a:solidFill>
                <a:latin typeface="Arial" panose="020B0604020202020204" pitchFamily="34" charset="0"/>
                <a:cs typeface="Arial" panose="020B0604020202020204" pitchFamily="34" charset="0"/>
              </a:rPr>
              <a:t>: Wagner </a:t>
            </a:r>
            <a:r>
              <a:rPr lang="en-US" sz="800" i="1" dirty="0">
                <a:solidFill>
                  <a:srgbClr val="000000"/>
                </a:solidFill>
                <a:latin typeface="Arial" panose="020B0604020202020204" pitchFamily="34" charset="0"/>
                <a:cs typeface="Arial" panose="020B0604020202020204" pitchFamily="34" charset="0"/>
              </a:rPr>
              <a:t>et al. </a:t>
            </a:r>
            <a:r>
              <a:rPr lang="en-US" sz="800" dirty="0">
                <a:solidFill>
                  <a:srgbClr val="000000"/>
                </a:solidFill>
                <a:latin typeface="Arial" panose="020B0604020202020204" pitchFamily="34" charset="0"/>
                <a:cs typeface="Arial" panose="020B0604020202020204" pitchFamily="34" charset="0"/>
              </a:rPr>
              <a:t>“Powering Grids,” Columbia Business School Climate Knowledge Initiative (29 October 2026).</a:t>
            </a:r>
            <a:endParaRPr lang="en-GB" sz="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749621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083E04-EEFE-10F4-5D7F-4ED77373026C}"/>
            </a:ext>
          </a:extLst>
        </p:cNvPr>
        <p:cNvGrpSpPr/>
        <p:nvPr/>
      </p:nvGrpSpPr>
      <p:grpSpPr>
        <a:xfrm>
          <a:off x="0" y="0"/>
          <a:ext cx="0" cy="0"/>
          <a:chOff x="0" y="0"/>
          <a:chExt cx="0" cy="0"/>
        </a:xfrm>
      </p:grpSpPr>
      <p:sp>
        <p:nvSpPr>
          <p:cNvPr id="43" name="Rectangle 42">
            <a:extLst>
              <a:ext uri="{FF2B5EF4-FFF2-40B4-BE49-F238E27FC236}">
                <a16:creationId xmlns:a16="http://schemas.microsoft.com/office/drawing/2014/main" id="{432BC9D7-C7C9-E4AA-C25A-793EDD5A4F1F}"/>
              </a:ext>
            </a:extLst>
          </p:cNvPr>
          <p:cNvSpPr/>
          <p:nvPr/>
        </p:nvSpPr>
        <p:spPr bwMode="gray">
          <a:xfrm>
            <a:off x="445764" y="3155002"/>
            <a:ext cx="5044181" cy="3073914"/>
          </a:xfrm>
          <a:prstGeom prst="rect">
            <a:avLst/>
          </a:prstGeom>
          <a:solidFill>
            <a:schemeClr val="accent2">
              <a:lumMod val="10000"/>
              <a:lumOff val="9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err="1">
              <a:ln>
                <a:noFill/>
              </a:ln>
              <a:solidFill>
                <a:srgbClr val="000000"/>
              </a:solidFill>
              <a:effectLst/>
              <a:uLnTx/>
              <a:uFillTx/>
              <a:latin typeface="Arial"/>
              <a:ea typeface="+mn-ea"/>
              <a:cs typeface="+mn-cs"/>
            </a:endParaRPr>
          </a:p>
        </p:txBody>
      </p:sp>
      <p:graphicFrame>
        <p:nvGraphicFramePr>
          <p:cNvPr id="44" name="think-cell data - do not delete" hidden="1">
            <a:extLst>
              <a:ext uri="{FF2B5EF4-FFF2-40B4-BE49-F238E27FC236}">
                <a16:creationId xmlns:a16="http://schemas.microsoft.com/office/drawing/2014/main" id="{7247A160-C09D-19BB-7A36-8AD741F7C4B9}"/>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13" imgW="7772400" imgH="10058400" progId="TCLayout.ActiveDocument.1">
                  <p:embed/>
                </p:oleObj>
              </mc:Choice>
              <mc:Fallback>
                <p:oleObj name="thinkcell Slide" r:id="rId13" imgW="7772400" imgH="10058400" progId="TCLayout.ActiveDocument.1">
                  <p:embed/>
                  <p:pic>
                    <p:nvPicPr>
                      <p:cNvPr id="44" name="think-cell data - do not delete" hidden="1">
                        <a:extLst>
                          <a:ext uri="{FF2B5EF4-FFF2-40B4-BE49-F238E27FC236}">
                            <a16:creationId xmlns:a16="http://schemas.microsoft.com/office/drawing/2014/main" id="{7247A160-C09D-19BB-7A36-8AD741F7C4B9}"/>
                          </a:ext>
                        </a:extLst>
                      </p:cNvPr>
                      <p:cNvPicPr/>
                      <p:nvPr/>
                    </p:nvPicPr>
                    <p:blipFill>
                      <a:blip r:embed="rId14"/>
                      <a:stretch>
                        <a:fillRect/>
                      </a:stretch>
                    </p:blipFill>
                    <p:spPr>
                      <a:xfrm>
                        <a:off x="1588" y="1588"/>
                        <a:ext cx="1227" cy="1588"/>
                      </a:xfrm>
                      <a:prstGeom prst="rect">
                        <a:avLst/>
                      </a:prstGeom>
                    </p:spPr>
                  </p:pic>
                </p:oleObj>
              </mc:Fallback>
            </mc:AlternateContent>
          </a:graphicData>
        </a:graphic>
      </p:graphicFrame>
      <p:sp>
        <p:nvSpPr>
          <p:cNvPr id="47" name="Rectangle 46">
            <a:extLst>
              <a:ext uri="{FF2B5EF4-FFF2-40B4-BE49-F238E27FC236}">
                <a16:creationId xmlns:a16="http://schemas.microsoft.com/office/drawing/2014/main" id="{346A6960-0374-2318-E23D-3A5D8D631B1F}"/>
              </a:ext>
            </a:extLst>
          </p:cNvPr>
          <p:cNvSpPr/>
          <p:nvPr/>
        </p:nvSpPr>
        <p:spPr bwMode="gray">
          <a:xfrm>
            <a:off x="8582248" y="3144654"/>
            <a:ext cx="3257782" cy="3064160"/>
          </a:xfrm>
          <a:prstGeom prst="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000000"/>
              </a:solidFill>
              <a:effectLst/>
              <a:uLnTx/>
              <a:uFillTx/>
              <a:latin typeface="Arial"/>
              <a:ea typeface="+mn-ea"/>
              <a:cs typeface="+mn-cs"/>
            </a:endParaRPr>
          </a:p>
        </p:txBody>
      </p:sp>
      <p:sp>
        <p:nvSpPr>
          <p:cNvPr id="2" name="Title 1">
            <a:extLst>
              <a:ext uri="{FF2B5EF4-FFF2-40B4-BE49-F238E27FC236}">
                <a16:creationId xmlns:a16="http://schemas.microsoft.com/office/drawing/2014/main" id="{376333C6-3C2E-122F-4847-1D04C255CC5E}"/>
              </a:ext>
            </a:extLst>
          </p:cNvPr>
          <p:cNvSpPr>
            <a:spLocks noGrp="1"/>
          </p:cNvSpPr>
          <p:nvPr>
            <p:ph type="title"/>
          </p:nvPr>
        </p:nvSpPr>
        <p:spPr/>
        <p:txBody>
          <a:bodyPr vert="horz" wrap="square" lIns="91440" tIns="0" rIns="91440" bIns="0" anchor="t">
            <a:noAutofit/>
          </a:bodyPr>
          <a:lstStyle/>
          <a:p>
            <a:r>
              <a:rPr lang="en-US" dirty="0"/>
              <a:t>Advanced Metering enables two-way digital communication between utilities and customers, enabling smarter grid operations</a:t>
            </a:r>
            <a:endParaRPr lang="en-US" b="0" dirty="0"/>
          </a:p>
        </p:txBody>
      </p:sp>
      <p:cxnSp>
        <p:nvCxnSpPr>
          <p:cNvPr id="16" name="Straight Arrow Connector 15">
            <a:extLst>
              <a:ext uri="{FF2B5EF4-FFF2-40B4-BE49-F238E27FC236}">
                <a16:creationId xmlns:a16="http://schemas.microsoft.com/office/drawing/2014/main" id="{BD508CBE-F814-1993-F247-2437CF784D1F}"/>
              </a:ext>
            </a:extLst>
          </p:cNvPr>
          <p:cNvCxnSpPr>
            <a:cxnSpLocks/>
          </p:cNvCxnSpPr>
          <p:nvPr/>
        </p:nvCxnSpPr>
        <p:spPr bwMode="gray">
          <a:xfrm flipV="1">
            <a:off x="2734220" y="1933575"/>
            <a:ext cx="536251" cy="1"/>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95386F0A-7C51-9F76-EB1C-55883D09732D}"/>
              </a:ext>
            </a:extLst>
          </p:cNvPr>
          <p:cNvCxnSpPr>
            <a:cxnSpLocks/>
          </p:cNvCxnSpPr>
          <p:nvPr/>
        </p:nvCxnSpPr>
        <p:spPr bwMode="gray">
          <a:xfrm flipV="1">
            <a:off x="4920931" y="1933575"/>
            <a:ext cx="536251" cy="1"/>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0DB598E6-D6E1-E333-2240-5F2DB978A7C5}"/>
              </a:ext>
            </a:extLst>
          </p:cNvPr>
          <p:cNvCxnSpPr>
            <a:cxnSpLocks/>
          </p:cNvCxnSpPr>
          <p:nvPr/>
        </p:nvCxnSpPr>
        <p:spPr bwMode="gray">
          <a:xfrm flipV="1">
            <a:off x="7107642" y="1933575"/>
            <a:ext cx="536251" cy="1"/>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A5DB3061-CE54-9BB3-4D02-62E1C9711C30}"/>
              </a:ext>
            </a:extLst>
          </p:cNvPr>
          <p:cNvCxnSpPr>
            <a:cxnSpLocks/>
          </p:cNvCxnSpPr>
          <p:nvPr/>
        </p:nvCxnSpPr>
        <p:spPr bwMode="gray">
          <a:xfrm flipV="1">
            <a:off x="9294353" y="1933575"/>
            <a:ext cx="536251" cy="1"/>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sp>
        <p:nvSpPr>
          <p:cNvPr id="62" name="Ellipse 4">
            <a:extLst>
              <a:ext uri="{FF2B5EF4-FFF2-40B4-BE49-F238E27FC236}">
                <a16:creationId xmlns:a16="http://schemas.microsoft.com/office/drawing/2014/main" id="{6DFCAC1A-21B1-07E0-3E01-1D59A52AC8AD}"/>
              </a:ext>
            </a:extLst>
          </p:cNvPr>
          <p:cNvSpPr>
            <a:spLocks/>
          </p:cNvSpPr>
          <p:nvPr>
            <p:custDataLst>
              <p:tags r:id="rId2"/>
            </p:custDataLst>
          </p:nvPr>
        </p:nvSpPr>
        <p:spPr>
          <a:xfrm flipH="1">
            <a:off x="551329" y="3774718"/>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Arial"/>
                <a:ea typeface="+mn-ea"/>
                <a:cs typeface="+mn-cs"/>
              </a:rPr>
              <a:t>1</a:t>
            </a:r>
          </a:p>
        </p:txBody>
      </p:sp>
      <p:sp>
        <p:nvSpPr>
          <p:cNvPr id="58" name="TextBox 57">
            <a:extLst>
              <a:ext uri="{FF2B5EF4-FFF2-40B4-BE49-F238E27FC236}">
                <a16:creationId xmlns:a16="http://schemas.microsoft.com/office/drawing/2014/main" id="{9980200C-8554-5F54-49A7-A30908C45C54}"/>
              </a:ext>
            </a:extLst>
          </p:cNvPr>
          <p:cNvSpPr txBox="1"/>
          <p:nvPr/>
        </p:nvSpPr>
        <p:spPr bwMode="gray">
          <a:xfrm>
            <a:off x="789298" y="3622044"/>
            <a:ext cx="4698909" cy="738664"/>
          </a:xfrm>
          <a:prstGeom prst="rect">
            <a:avLst/>
          </a:prstGeom>
          <a:noFill/>
          <a:effectLst/>
        </p:spPr>
        <p:txBody>
          <a:bodyPr vert="horz" wrap="square" lIns="137160" tIns="137160" rIns="45720" bIns="137160" rtlCol="0" anchor="t">
            <a:spAutoFit/>
          </a:bodyPr>
          <a:lstStyle/>
          <a:p>
            <a:pPr>
              <a:spcBef>
                <a:spcPts val="600"/>
              </a:spcBef>
              <a:spcAft>
                <a:spcPts val="600"/>
              </a:spcAft>
              <a:defRPr/>
            </a:pPr>
            <a:r>
              <a:rPr lang="en-US" sz="1000">
                <a:solidFill>
                  <a:srgbClr val="000000"/>
                </a:solidFill>
                <a:latin typeface="Arial"/>
              </a:rPr>
              <a:t>Each meter </a:t>
            </a:r>
            <a:r>
              <a:rPr kumimoji="0" lang="en-US" sz="1000" b="1" i="0" u="none" strike="noStrike" kern="1200" cap="none" spc="0" normalizeH="0" baseline="0" noProof="0">
                <a:ln>
                  <a:noFill/>
                </a:ln>
                <a:solidFill>
                  <a:srgbClr val="000000"/>
                </a:solidFill>
                <a:effectLst/>
                <a:uLnTx/>
                <a:uFillTx/>
                <a:latin typeface="Arial"/>
                <a:ea typeface="+mn-ea"/>
                <a:cs typeface="+mn-cs"/>
              </a:rPr>
              <a:t>communicates usage data </a:t>
            </a:r>
            <a:r>
              <a:rPr lang="en-US" sz="1000" b="1">
                <a:solidFill>
                  <a:srgbClr val="000000"/>
                </a:solidFill>
                <a:latin typeface="Arial"/>
              </a:rPr>
              <a:t>between utilities and customers</a:t>
            </a:r>
            <a:r>
              <a:rPr lang="en-US" sz="1000">
                <a:solidFill>
                  <a:srgbClr val="000000"/>
                </a:solidFill>
                <a:latin typeface="Arial"/>
              </a:rPr>
              <a:t>, creating</a:t>
            </a:r>
            <a:r>
              <a:rPr kumimoji="0" lang="en-US" sz="1000" b="0" i="0" u="none" strike="noStrike" kern="1200" cap="none" spc="0" normalizeH="0" baseline="0" noProof="0">
                <a:ln>
                  <a:noFill/>
                </a:ln>
                <a:solidFill>
                  <a:srgbClr val="000000"/>
                </a:solidFill>
                <a:effectLst/>
                <a:uLnTx/>
                <a:uFillTx/>
                <a:latin typeface="Arial"/>
                <a:ea typeface="+mn-ea"/>
                <a:cs typeface="+mn-cs"/>
              </a:rPr>
              <a:t> a</a:t>
            </a:r>
            <a:r>
              <a:rPr lang="en-US" sz="1000">
                <a:solidFill>
                  <a:srgbClr val="000000"/>
                </a:solidFill>
                <a:latin typeface="Arial"/>
              </a:rPr>
              <a:t> </a:t>
            </a:r>
            <a:r>
              <a:rPr kumimoji="0" lang="en-US" sz="1000" b="1" i="0" u="none" strike="noStrike" kern="1200" cap="none" spc="0" normalizeH="0" baseline="0" noProof="0">
                <a:ln>
                  <a:noFill/>
                </a:ln>
                <a:solidFill>
                  <a:srgbClr val="000000"/>
                </a:solidFill>
                <a:effectLst/>
                <a:uLnTx/>
                <a:uFillTx/>
                <a:latin typeface="Arial"/>
                <a:ea typeface="+mn-ea"/>
                <a:cs typeface="+mn-cs"/>
              </a:rPr>
              <a:t>two-way digital link</a:t>
            </a:r>
            <a:r>
              <a:rPr kumimoji="0" lang="en-US" sz="1000" b="0" i="0" u="none" strike="noStrike" kern="1200" cap="none" spc="0" normalizeH="0" baseline="0" noProof="0">
                <a:ln>
                  <a:noFill/>
                </a:ln>
                <a:solidFill>
                  <a:srgbClr val="000000"/>
                </a:solidFill>
                <a:effectLst/>
                <a:uLnTx/>
                <a:uFillTx/>
                <a:latin typeface="Arial"/>
                <a:ea typeface="+mn-ea"/>
                <a:cs typeface="+mn-cs"/>
              </a:rPr>
              <a:t> </a:t>
            </a:r>
            <a:r>
              <a:rPr lang="en-US" sz="1000" b="1">
                <a:solidFill>
                  <a:srgbClr val="000000"/>
                </a:solidFill>
                <a:latin typeface="Arial"/>
              </a:rPr>
              <a:t>–</a:t>
            </a:r>
            <a:r>
              <a:rPr lang="en-US" sz="1000">
                <a:solidFill>
                  <a:srgbClr val="000000"/>
                </a:solidFill>
                <a:latin typeface="Arial"/>
              </a:rPr>
              <a:t> instead of a one-way, reading-only method</a:t>
            </a:r>
            <a:endParaRPr lang="en-US" sz="1000" i="0" u="none" strike="noStrike" kern="1200" cap="none" spc="0" normalizeH="0" baseline="0" noProof="0">
              <a:ln>
                <a:noFill/>
              </a:ln>
              <a:solidFill>
                <a:srgbClr val="000000"/>
              </a:solidFill>
              <a:effectLst/>
              <a:uLnTx/>
              <a:uFillTx/>
              <a:latin typeface="Arial"/>
              <a:cs typeface="Arial"/>
            </a:endParaRPr>
          </a:p>
        </p:txBody>
      </p:sp>
      <p:sp>
        <p:nvSpPr>
          <p:cNvPr id="63" name="Ellipse 4">
            <a:extLst>
              <a:ext uri="{FF2B5EF4-FFF2-40B4-BE49-F238E27FC236}">
                <a16:creationId xmlns:a16="http://schemas.microsoft.com/office/drawing/2014/main" id="{0ED6371F-F9CD-E6CE-036B-7E032FC916B9}"/>
              </a:ext>
            </a:extLst>
          </p:cNvPr>
          <p:cNvSpPr>
            <a:spLocks/>
          </p:cNvSpPr>
          <p:nvPr>
            <p:custDataLst>
              <p:tags r:id="rId3"/>
            </p:custDataLst>
          </p:nvPr>
        </p:nvSpPr>
        <p:spPr>
          <a:xfrm flipH="1">
            <a:off x="551329" y="4312995"/>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2</a:t>
            </a:r>
          </a:p>
        </p:txBody>
      </p:sp>
      <p:sp>
        <p:nvSpPr>
          <p:cNvPr id="59" name="TextBox 58">
            <a:extLst>
              <a:ext uri="{FF2B5EF4-FFF2-40B4-BE49-F238E27FC236}">
                <a16:creationId xmlns:a16="http://schemas.microsoft.com/office/drawing/2014/main" id="{61B4F542-05F3-8C29-D51B-6693765B9A6B}"/>
              </a:ext>
            </a:extLst>
          </p:cNvPr>
          <p:cNvSpPr txBox="1"/>
          <p:nvPr/>
        </p:nvSpPr>
        <p:spPr bwMode="gray">
          <a:xfrm>
            <a:off x="789297" y="4159625"/>
            <a:ext cx="4817081" cy="738664"/>
          </a:xfrm>
          <a:prstGeom prst="rect">
            <a:avLst/>
          </a:prstGeom>
          <a:noFill/>
        </p:spPr>
        <p:txBody>
          <a:bodyPr vert="horz" wrap="square" lIns="137160" tIns="137160" rIns="274320" bIns="137160" rtlCol="0" anchor="t">
            <a:spAutoFit/>
          </a:bodyPr>
          <a:lstStyle/>
          <a:p>
            <a:pPr>
              <a:spcBef>
                <a:spcPts val="600"/>
              </a:spcBef>
              <a:spcAft>
                <a:spcPts val="600"/>
              </a:spcAft>
              <a:defRPr/>
            </a:pPr>
            <a:r>
              <a:rPr kumimoji="0" lang="en-US" sz="1000" b="0" i="0" u="none" strike="noStrike" kern="1200" cap="none" spc="0" normalizeH="0" baseline="0" noProof="0">
                <a:ln>
                  <a:noFill/>
                </a:ln>
                <a:solidFill>
                  <a:srgbClr val="000000"/>
                </a:solidFill>
                <a:effectLst/>
                <a:uLnTx/>
                <a:uFillTx/>
                <a:latin typeface="Arial"/>
                <a:ea typeface="+mn-ea"/>
                <a:cs typeface="+mn-cs"/>
              </a:rPr>
              <a:t>The utility’s software receives the measurements, checks for errors, and organizes the data</a:t>
            </a:r>
            <a:r>
              <a:rPr lang="en-US" sz="1000">
                <a:solidFill>
                  <a:srgbClr val="000000"/>
                </a:solidFill>
                <a:latin typeface="Arial"/>
              </a:rPr>
              <a:t> to </a:t>
            </a:r>
            <a:r>
              <a:rPr lang="en-US" sz="1000" b="1">
                <a:solidFill>
                  <a:srgbClr val="000000"/>
                </a:solidFill>
                <a:latin typeface="Arial"/>
              </a:rPr>
              <a:t>ensure</a:t>
            </a:r>
            <a:r>
              <a:rPr kumimoji="0" lang="en-US" sz="1000" b="1" i="0" u="none" strike="noStrike" kern="1200" cap="none" spc="0" normalizeH="0" baseline="0" noProof="0">
                <a:ln>
                  <a:noFill/>
                </a:ln>
                <a:solidFill>
                  <a:srgbClr val="000000"/>
                </a:solidFill>
                <a:effectLst/>
                <a:uLnTx/>
                <a:uFillTx/>
                <a:latin typeface="Arial"/>
                <a:ea typeface="+mn-ea"/>
                <a:cs typeface="+mn-cs"/>
              </a:rPr>
              <a:t> accurate billing and reliable operational information</a:t>
            </a:r>
            <a:endParaRPr lang="en-US" sz="1000" b="1" i="0" u="none" strike="noStrike" kern="1200" cap="none" spc="0" normalizeH="0" baseline="0" noProof="0">
              <a:ln>
                <a:noFill/>
              </a:ln>
              <a:solidFill>
                <a:srgbClr val="000000"/>
              </a:solidFill>
              <a:effectLst/>
              <a:uLnTx/>
              <a:uFillTx/>
              <a:latin typeface="Arial"/>
              <a:cs typeface="Arial"/>
            </a:endParaRPr>
          </a:p>
        </p:txBody>
      </p:sp>
      <p:sp>
        <p:nvSpPr>
          <p:cNvPr id="2048" name="Ellipse 4">
            <a:extLst>
              <a:ext uri="{FF2B5EF4-FFF2-40B4-BE49-F238E27FC236}">
                <a16:creationId xmlns:a16="http://schemas.microsoft.com/office/drawing/2014/main" id="{82EF89FE-C437-E5A2-671E-0B91D66C231E}"/>
              </a:ext>
            </a:extLst>
          </p:cNvPr>
          <p:cNvSpPr>
            <a:spLocks/>
          </p:cNvSpPr>
          <p:nvPr>
            <p:custDataLst>
              <p:tags r:id="rId4"/>
            </p:custDataLst>
          </p:nvPr>
        </p:nvSpPr>
        <p:spPr>
          <a:xfrm flipH="1">
            <a:off x="551329" y="4956958"/>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3</a:t>
            </a:r>
          </a:p>
        </p:txBody>
      </p:sp>
      <p:sp>
        <p:nvSpPr>
          <p:cNvPr id="60" name="TextBox 59">
            <a:extLst>
              <a:ext uri="{FF2B5EF4-FFF2-40B4-BE49-F238E27FC236}">
                <a16:creationId xmlns:a16="http://schemas.microsoft.com/office/drawing/2014/main" id="{18523C34-B67E-F7A5-B247-469EF55139B8}"/>
              </a:ext>
            </a:extLst>
          </p:cNvPr>
          <p:cNvSpPr txBox="1"/>
          <p:nvPr/>
        </p:nvSpPr>
        <p:spPr bwMode="gray">
          <a:xfrm>
            <a:off x="789296" y="4705338"/>
            <a:ext cx="4817081" cy="738664"/>
          </a:xfrm>
          <a:prstGeom prst="rect">
            <a:avLst/>
          </a:prstGeom>
          <a:noFill/>
        </p:spPr>
        <p:txBody>
          <a:bodyPr vert="horz" wrap="square" lIns="137160" tIns="137160" rIns="274320" bIns="137160" rtlCol="0" anchor="t">
            <a:spAutoFit/>
          </a:bodyPr>
          <a:lstStyle/>
          <a:p>
            <a:pPr>
              <a:defRPr/>
            </a:pPr>
            <a:r>
              <a:rPr kumimoji="0" lang="en-US" sz="1000" b="0" i="0" u="none" strike="noStrike" kern="1200" cap="none" spc="0" normalizeH="0" baseline="0" noProof="0">
                <a:ln>
                  <a:noFill/>
                </a:ln>
                <a:solidFill>
                  <a:srgbClr val="000000"/>
                </a:solidFill>
                <a:effectLst/>
                <a:uLnTx/>
                <a:uFillTx/>
                <a:latin typeface="Arial"/>
                <a:ea typeface="+mn-ea"/>
                <a:cs typeface="+mn-cs"/>
              </a:rPr>
              <a:t>The Meter Data Management System (MDMS) </a:t>
            </a:r>
            <a:r>
              <a:rPr kumimoji="0" lang="en-US" sz="1000" b="1" i="0" u="none" strike="noStrike" kern="1200" cap="none" spc="0" normalizeH="0" baseline="0" noProof="0">
                <a:ln>
                  <a:noFill/>
                </a:ln>
                <a:solidFill>
                  <a:srgbClr val="000000"/>
                </a:solidFill>
                <a:effectLst/>
                <a:uLnTx/>
                <a:uFillTx/>
                <a:latin typeface="Arial"/>
                <a:ea typeface="+mn-ea"/>
                <a:cs typeface="+mn-cs"/>
              </a:rPr>
              <a:t>stores </a:t>
            </a:r>
            <a:r>
              <a:rPr kumimoji="0" lang="en-US" sz="1000" b="0" i="0" u="none" strike="noStrike" kern="1200" cap="none" spc="0" normalizeH="0" baseline="0" noProof="0">
                <a:ln>
                  <a:noFill/>
                </a:ln>
                <a:solidFill>
                  <a:srgbClr val="000000"/>
                </a:solidFill>
                <a:effectLst/>
                <a:uLnTx/>
                <a:uFillTx/>
                <a:latin typeface="Arial"/>
                <a:ea typeface="+mn-ea"/>
                <a:cs typeface="+mn-cs"/>
              </a:rPr>
              <a:t>detailed consumption </a:t>
            </a:r>
            <a:r>
              <a:rPr lang="en-US" sz="1000">
                <a:solidFill>
                  <a:srgbClr val="000000"/>
                </a:solidFill>
                <a:latin typeface="Arial"/>
              </a:rPr>
              <a:t>and generation data</a:t>
            </a:r>
            <a:r>
              <a:rPr kumimoji="0" lang="en-US" sz="1000" b="0" i="0" u="none" strike="noStrike" kern="1200" cap="none" spc="0" normalizeH="0" baseline="0" noProof="0">
                <a:ln>
                  <a:noFill/>
                </a:ln>
                <a:solidFill>
                  <a:srgbClr val="000000"/>
                </a:solidFill>
                <a:effectLst/>
                <a:uLnTx/>
                <a:uFillTx/>
                <a:latin typeface="Arial"/>
                <a:ea typeface="+mn-ea"/>
                <a:cs typeface="+mn-cs"/>
              </a:rPr>
              <a:t>, applies validation rules, and </a:t>
            </a:r>
            <a:r>
              <a:rPr kumimoji="0" lang="en-US" sz="1000" b="1" i="0" u="none" strike="noStrike" kern="1200" cap="none" spc="0" normalizeH="0" baseline="0" noProof="0">
                <a:ln>
                  <a:noFill/>
                </a:ln>
                <a:solidFill>
                  <a:srgbClr val="000000"/>
                </a:solidFill>
                <a:effectLst/>
                <a:uLnTx/>
                <a:uFillTx/>
                <a:latin typeface="Arial"/>
                <a:ea typeface="+mn-ea"/>
                <a:cs typeface="+mn-cs"/>
              </a:rPr>
              <a:t>prepares the data </a:t>
            </a:r>
            <a:r>
              <a:rPr kumimoji="0" lang="en-US" sz="1000" b="0" i="0" u="none" strike="noStrike" kern="1200" cap="none" spc="0" normalizeH="0" baseline="0" noProof="0">
                <a:ln>
                  <a:noFill/>
                </a:ln>
                <a:solidFill>
                  <a:srgbClr val="000000"/>
                </a:solidFill>
                <a:effectLst/>
                <a:uLnTx/>
                <a:uFillTx/>
                <a:latin typeface="Arial"/>
                <a:ea typeface="+mn-ea"/>
                <a:cs typeface="+mn-cs"/>
              </a:rPr>
              <a:t>for billing, forecasting, outage detection, load analysis, and customer dashboards</a:t>
            </a:r>
          </a:p>
        </p:txBody>
      </p:sp>
      <p:sp>
        <p:nvSpPr>
          <p:cNvPr id="2049" name="Ellipse 4">
            <a:extLst>
              <a:ext uri="{FF2B5EF4-FFF2-40B4-BE49-F238E27FC236}">
                <a16:creationId xmlns:a16="http://schemas.microsoft.com/office/drawing/2014/main" id="{2227E809-1010-3795-206B-57BA3EE02C95}"/>
              </a:ext>
            </a:extLst>
          </p:cNvPr>
          <p:cNvSpPr>
            <a:spLocks/>
          </p:cNvSpPr>
          <p:nvPr>
            <p:custDataLst>
              <p:tags r:id="rId5"/>
            </p:custDataLst>
          </p:nvPr>
        </p:nvSpPr>
        <p:spPr>
          <a:xfrm flipH="1">
            <a:off x="551329" y="5641884"/>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4</a:t>
            </a:r>
          </a:p>
        </p:txBody>
      </p:sp>
      <p:sp>
        <p:nvSpPr>
          <p:cNvPr id="61" name="TextBox 60">
            <a:extLst>
              <a:ext uri="{FF2B5EF4-FFF2-40B4-BE49-F238E27FC236}">
                <a16:creationId xmlns:a16="http://schemas.microsoft.com/office/drawing/2014/main" id="{765193D0-AFA3-AEB1-411A-D7F19BA37B6F}"/>
              </a:ext>
            </a:extLst>
          </p:cNvPr>
          <p:cNvSpPr txBox="1"/>
          <p:nvPr/>
        </p:nvSpPr>
        <p:spPr bwMode="gray">
          <a:xfrm>
            <a:off x="762695" y="5389550"/>
            <a:ext cx="4817081" cy="738664"/>
          </a:xfrm>
          <a:prstGeom prst="rect">
            <a:avLst/>
          </a:prstGeom>
          <a:noFill/>
        </p:spPr>
        <p:txBody>
          <a:bodyPr vert="horz" wrap="square" lIns="137160" tIns="137160" rIns="274320" bIns="13716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Arial"/>
                <a:ea typeface="+mn-ea"/>
                <a:cs typeface="+mn-cs"/>
              </a:rPr>
              <a:t>The AMI </a:t>
            </a:r>
            <a:r>
              <a:rPr kumimoji="0" lang="en-US" sz="1000" b="1" i="0" u="none" strike="noStrike" kern="1200" cap="none" spc="0" normalizeH="0" baseline="0" noProof="0">
                <a:ln>
                  <a:noFill/>
                </a:ln>
                <a:solidFill>
                  <a:srgbClr val="000000"/>
                </a:solidFill>
                <a:effectLst/>
                <a:uLnTx/>
                <a:uFillTx/>
                <a:latin typeface="Arial"/>
                <a:ea typeface="+mn-ea"/>
                <a:cs typeface="+mn-cs"/>
              </a:rPr>
              <a:t>data</a:t>
            </a:r>
            <a:r>
              <a:rPr kumimoji="0" lang="en-US" sz="1000" b="0" i="0" u="none" strike="noStrike" kern="1200" cap="none" spc="0" normalizeH="0" baseline="0" noProof="0">
                <a:ln>
                  <a:noFill/>
                </a:ln>
                <a:solidFill>
                  <a:srgbClr val="000000"/>
                </a:solidFill>
                <a:effectLst/>
                <a:uLnTx/>
                <a:uFillTx/>
                <a:latin typeface="Arial"/>
                <a:ea typeface="+mn-ea"/>
                <a:cs typeface="+mn-cs"/>
              </a:rPr>
              <a:t> feeds many utility functions: </a:t>
            </a:r>
            <a:r>
              <a:rPr kumimoji="0" lang="en-US" sz="1000" b="1" i="0" u="none" strike="noStrike" kern="1200" cap="none" spc="0" normalizeH="0" baseline="0" noProof="0">
                <a:ln>
                  <a:noFill/>
                </a:ln>
                <a:solidFill>
                  <a:srgbClr val="000000"/>
                </a:solidFill>
                <a:effectLst/>
                <a:uLnTx/>
                <a:uFillTx/>
                <a:latin typeface="Arial"/>
                <a:ea typeface="+mn-ea"/>
                <a:cs typeface="+mn-cs"/>
              </a:rPr>
              <a:t>outage detection, demand response, dynamic pricing programs, remote connect/disconnect, and dashboards</a:t>
            </a:r>
            <a:r>
              <a:rPr kumimoji="0" lang="en-US" sz="1000" b="0" i="0" u="none" strike="noStrike" kern="1200" cap="none" spc="0" normalizeH="0" baseline="0" noProof="0">
                <a:ln>
                  <a:noFill/>
                </a:ln>
                <a:solidFill>
                  <a:srgbClr val="000000"/>
                </a:solidFill>
                <a:effectLst/>
                <a:uLnTx/>
                <a:uFillTx/>
                <a:latin typeface="Arial"/>
                <a:ea typeface="+mn-ea"/>
                <a:cs typeface="+mn-cs"/>
              </a:rPr>
              <a:t> that show customers their real-time electricity use</a:t>
            </a:r>
          </a:p>
        </p:txBody>
      </p:sp>
      <p:sp>
        <p:nvSpPr>
          <p:cNvPr id="2069" name="TextBox 2068">
            <a:extLst>
              <a:ext uri="{FF2B5EF4-FFF2-40B4-BE49-F238E27FC236}">
                <a16:creationId xmlns:a16="http://schemas.microsoft.com/office/drawing/2014/main" id="{9F6E5280-9EA4-03EC-601E-5E8DB8E9B7EE}"/>
              </a:ext>
            </a:extLst>
          </p:cNvPr>
          <p:cNvSpPr txBox="1"/>
          <p:nvPr/>
        </p:nvSpPr>
        <p:spPr bwMode="gray">
          <a:xfrm>
            <a:off x="8771668" y="3611253"/>
            <a:ext cx="2950192" cy="1200329"/>
          </a:xfrm>
          <a:prstGeom prst="rect">
            <a:avLst/>
          </a:prstGeom>
          <a:noFill/>
        </p:spPr>
        <p:txBody>
          <a:bodyPr wrap="square" lIns="137160" tIns="137160" rIns="0" bIns="137160" rtlCol="0" anchor="t">
            <a:spAutoFit/>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Better visibility: </a:t>
            </a:r>
            <a:r>
              <a:rPr kumimoji="0" lang="en-US" sz="1000" b="0" i="0" u="none" strike="noStrike" kern="1200" cap="none" spc="0" normalizeH="0" baseline="0" noProof="0" dirty="0">
                <a:ln>
                  <a:noFill/>
                </a:ln>
                <a:solidFill>
                  <a:srgbClr val="000000"/>
                </a:solidFill>
                <a:effectLst/>
                <a:uLnTx/>
                <a:uFillTx/>
                <a:latin typeface="Arial"/>
                <a:ea typeface="+mn-ea"/>
                <a:cs typeface="+mn-cs"/>
              </a:rPr>
              <a:t>Real-time data</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Foundation for a smart grid: </a:t>
            </a:r>
            <a:r>
              <a:rPr kumimoji="0" lang="en-US" sz="1000" b="0" i="0" u="none" strike="noStrike" kern="1200" cap="none" spc="0" normalizeH="0" baseline="0" noProof="0" dirty="0">
                <a:ln>
                  <a:noFill/>
                </a:ln>
                <a:solidFill>
                  <a:srgbClr val="000000"/>
                </a:solidFill>
                <a:effectLst/>
                <a:uLnTx/>
                <a:uFillTx/>
                <a:latin typeface="Arial"/>
                <a:ea typeface="+mn-ea"/>
                <a:cs typeface="+mn-cs"/>
              </a:rPr>
              <a:t>Digital layer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Supports flexible demand: </a:t>
            </a:r>
            <a:r>
              <a:rPr kumimoji="0" lang="en-US" sz="1000" b="0" i="0" u="none" strike="noStrike" kern="1200" cap="none" spc="0" normalizeH="0" baseline="0" noProof="0" dirty="0">
                <a:ln>
                  <a:noFill/>
                </a:ln>
                <a:solidFill>
                  <a:srgbClr val="000000"/>
                </a:solidFill>
                <a:effectLst/>
                <a:uLnTx/>
                <a:uFillTx/>
                <a:latin typeface="Arial"/>
                <a:ea typeface="+mn-ea"/>
                <a:cs typeface="+mn-cs"/>
              </a:rPr>
              <a:t>Dynamic control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Faster outage detection: </a:t>
            </a:r>
            <a:r>
              <a:rPr kumimoji="0" lang="en-US" sz="1000" b="0" i="0" u="none" strike="noStrike" kern="1200" cap="none" spc="0" normalizeH="0" baseline="0" noProof="0" dirty="0">
                <a:ln>
                  <a:noFill/>
                </a:ln>
                <a:solidFill>
                  <a:srgbClr val="000000"/>
                </a:solidFill>
                <a:effectLst/>
                <a:uLnTx/>
                <a:uFillTx/>
                <a:latin typeface="Arial"/>
                <a:ea typeface="+mn-ea"/>
                <a:cs typeface="+mn-cs"/>
              </a:rPr>
              <a:t>Instant alerts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Multi-purpose</a:t>
            </a:r>
            <a:r>
              <a:rPr lang="en-US" sz="1000" dirty="0">
                <a:solidFill>
                  <a:srgbClr val="000000"/>
                </a:solidFill>
                <a:latin typeface="Arial"/>
              </a:rPr>
              <a:t>: </a:t>
            </a:r>
            <a:r>
              <a:rPr kumimoji="0" lang="en-US" sz="1000" b="0" i="0" u="none" strike="noStrike" kern="1200" cap="none" spc="0" normalizeH="0" baseline="0" noProof="0" dirty="0">
                <a:ln>
                  <a:noFill/>
                </a:ln>
                <a:solidFill>
                  <a:srgbClr val="000000"/>
                </a:solidFill>
                <a:effectLst/>
                <a:uLnTx/>
                <a:uFillTx/>
                <a:latin typeface="Arial"/>
                <a:ea typeface="+mn-ea"/>
                <a:cs typeface="+mn-cs"/>
              </a:rPr>
              <a:t>Smart meters at customer premises, networks &amp; MDM with utilities</a:t>
            </a:r>
          </a:p>
        </p:txBody>
      </p:sp>
      <p:sp>
        <p:nvSpPr>
          <p:cNvPr id="2070" name="TextBox 2069">
            <a:extLst>
              <a:ext uri="{FF2B5EF4-FFF2-40B4-BE49-F238E27FC236}">
                <a16:creationId xmlns:a16="http://schemas.microsoft.com/office/drawing/2014/main" id="{6EEC311D-6706-74E8-1311-A85946765C16}"/>
              </a:ext>
            </a:extLst>
          </p:cNvPr>
          <p:cNvSpPr txBox="1"/>
          <p:nvPr/>
        </p:nvSpPr>
        <p:spPr bwMode="gray">
          <a:xfrm>
            <a:off x="8778924" y="5071453"/>
            <a:ext cx="2948275" cy="1046440"/>
          </a:xfrm>
          <a:prstGeom prst="rect">
            <a:avLst/>
          </a:prstGeom>
          <a:noFill/>
        </p:spPr>
        <p:txBody>
          <a:bodyPr wrap="square" lIns="137160" tIns="137160" rIns="0" bIns="137160" rtlCol="0" anchor="t">
            <a:spAutoFit/>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Upfront cost: </a:t>
            </a:r>
            <a:r>
              <a:rPr kumimoji="0" lang="en-US" sz="1000" b="0" i="0" u="none" strike="noStrike" kern="1200" cap="none" spc="0" normalizeH="0" baseline="0" noProof="0" dirty="0">
                <a:ln>
                  <a:noFill/>
                </a:ln>
                <a:solidFill>
                  <a:srgbClr val="000000"/>
                </a:solidFill>
                <a:effectLst/>
                <a:uLnTx/>
                <a:uFillTx/>
                <a:latin typeface="Arial"/>
                <a:ea typeface="+mn-ea"/>
                <a:cs typeface="+mn-cs"/>
              </a:rPr>
              <a:t>Major investment, utility-paid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Integration complexity: </a:t>
            </a:r>
            <a:r>
              <a:rPr kumimoji="0" lang="en-US" sz="1000" b="0" i="0" u="none" strike="noStrike" kern="1200" cap="none" spc="0" normalizeH="0" baseline="0" noProof="0" dirty="0">
                <a:ln>
                  <a:noFill/>
                </a:ln>
                <a:solidFill>
                  <a:srgbClr val="000000"/>
                </a:solidFill>
                <a:effectLst/>
                <a:uLnTx/>
                <a:uFillTx/>
                <a:latin typeface="Arial"/>
                <a:ea typeface="+mn-ea"/>
                <a:cs typeface="+mn-cs"/>
              </a:rPr>
              <a:t>System alignment </a:t>
            </a:r>
            <a:endParaRPr lang="en-US" sz="1000" b="0" i="0" u="none" strike="noStrike" kern="1200" cap="none" spc="0" normalizeH="0" baseline="0" noProof="0" dirty="0">
              <a:ln>
                <a:noFill/>
              </a:ln>
              <a:solidFill>
                <a:srgbClr val="000000"/>
              </a:solidFill>
              <a:effectLst/>
              <a:uLnTx/>
              <a:uFillTx/>
              <a:latin typeface="Arial"/>
              <a:cs typeface="Arial"/>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Customer acceptance: </a:t>
            </a:r>
            <a:r>
              <a:rPr kumimoji="0" lang="en-US" sz="1000" b="0" i="0" u="none" strike="noStrike" kern="1200" cap="none" spc="0" normalizeH="0" baseline="0" noProof="0" dirty="0">
                <a:ln>
                  <a:noFill/>
                </a:ln>
                <a:solidFill>
                  <a:srgbClr val="000000"/>
                </a:solidFill>
                <a:effectLst/>
                <a:uLnTx/>
                <a:uFillTx/>
                <a:latin typeface="Arial"/>
                <a:ea typeface="+mn-ea"/>
                <a:cs typeface="+mn-cs"/>
              </a:rPr>
              <a:t>Trust and adoption</a:t>
            </a:r>
            <a:endParaRPr lang="en-US" sz="1000" b="0" i="0" u="none" strike="noStrike" kern="1200" cap="none" spc="0" normalizeH="0" baseline="0" noProof="0" dirty="0">
              <a:ln>
                <a:noFill/>
              </a:ln>
              <a:solidFill>
                <a:srgbClr val="000000"/>
              </a:solidFill>
              <a:effectLst/>
              <a:uLnTx/>
              <a:uFillTx/>
              <a:latin typeface="Arial"/>
              <a:cs typeface="Arial"/>
            </a:endParaRPr>
          </a:p>
          <a:p>
            <a:pPr marL="171450" indent="-171450">
              <a:buFont typeface="Arial" panose="020B0604020202020204" pitchFamily="34" charset="0"/>
              <a:buChar char="•"/>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Data utilization: </a:t>
            </a:r>
            <a:r>
              <a:rPr kumimoji="0" lang="en-US" sz="1000" b="0" i="0" u="none" strike="noStrike" kern="1200" cap="none" spc="0" normalizeH="0" baseline="0" noProof="0" dirty="0">
                <a:ln>
                  <a:noFill/>
                </a:ln>
                <a:solidFill>
                  <a:srgbClr val="000000"/>
                </a:solidFill>
                <a:effectLst/>
                <a:uLnTx/>
                <a:uFillTx/>
                <a:latin typeface="Arial"/>
                <a:ea typeface="+mn-ea"/>
                <a:cs typeface="+mn-cs"/>
              </a:rPr>
              <a:t>Despite high AMI </a:t>
            </a:r>
            <a:r>
              <a:rPr lang="en-US" sz="1000" dirty="0">
                <a:solidFill>
                  <a:srgbClr val="000000"/>
                </a:solidFill>
                <a:latin typeface="Arial"/>
              </a:rPr>
              <a:t>adoption</a:t>
            </a:r>
            <a:r>
              <a:rPr kumimoji="0" lang="en-US" sz="1000" b="0" i="0" u="none" strike="noStrike" kern="1200" cap="none" spc="0" normalizeH="0" baseline="0" noProof="0" dirty="0">
                <a:ln>
                  <a:noFill/>
                </a:ln>
                <a:solidFill>
                  <a:srgbClr val="000000"/>
                </a:solidFill>
                <a:effectLst/>
                <a:uLnTx/>
                <a:uFillTx/>
                <a:latin typeface="Arial"/>
                <a:ea typeface="+mn-ea"/>
                <a:cs typeface="+mn-cs"/>
              </a:rPr>
              <a:t>, deriving DER value of </a:t>
            </a:r>
            <a:r>
              <a:rPr lang="en-US" sz="1000" dirty="0">
                <a:solidFill>
                  <a:srgbClr val="000000"/>
                </a:solidFill>
                <a:latin typeface="Arial"/>
              </a:rPr>
              <a:t>the </a:t>
            </a:r>
            <a:r>
              <a:rPr kumimoji="0" lang="en-US" sz="1000" b="0" i="0" u="none" strike="noStrike" kern="1200" cap="none" spc="0" normalizeH="0" baseline="0" noProof="0" dirty="0">
                <a:ln>
                  <a:noFill/>
                </a:ln>
                <a:solidFill>
                  <a:srgbClr val="000000"/>
                </a:solidFill>
                <a:effectLst/>
                <a:uLnTx/>
                <a:uFillTx/>
                <a:latin typeface="Arial"/>
                <a:ea typeface="+mn-ea"/>
                <a:cs typeface="+mn-cs"/>
              </a:rPr>
              <a:t>analytics layer lags</a:t>
            </a:r>
            <a:endParaRPr lang="en-US" sz="1000" b="0" i="0" u="none" strike="noStrike" kern="1200" cap="none" spc="0" normalizeH="0" baseline="0" noProof="0" dirty="0">
              <a:ln>
                <a:noFill/>
              </a:ln>
              <a:solidFill>
                <a:srgbClr val="000000"/>
              </a:solidFill>
              <a:effectLst/>
              <a:uLnTx/>
              <a:uFillTx/>
              <a:latin typeface="Arial"/>
              <a:cs typeface="Arial"/>
            </a:endParaRPr>
          </a:p>
        </p:txBody>
      </p:sp>
      <p:grpSp>
        <p:nvGrpSpPr>
          <p:cNvPr id="5" name="Group 4">
            <a:extLst>
              <a:ext uri="{FF2B5EF4-FFF2-40B4-BE49-F238E27FC236}">
                <a16:creationId xmlns:a16="http://schemas.microsoft.com/office/drawing/2014/main" id="{A4B20E50-2B23-A99F-9277-DC234B1756EF}"/>
              </a:ext>
            </a:extLst>
          </p:cNvPr>
          <p:cNvGrpSpPr/>
          <p:nvPr/>
        </p:nvGrpSpPr>
        <p:grpSpPr>
          <a:xfrm>
            <a:off x="554819" y="2545160"/>
            <a:ext cx="1423750" cy="430887"/>
            <a:chOff x="554819" y="2545160"/>
            <a:chExt cx="1423750" cy="430887"/>
          </a:xfrm>
        </p:grpSpPr>
        <p:sp>
          <p:nvSpPr>
            <p:cNvPr id="14" name="TextBox 13">
              <a:extLst>
                <a:ext uri="{FF2B5EF4-FFF2-40B4-BE49-F238E27FC236}">
                  <a16:creationId xmlns:a16="http://schemas.microsoft.com/office/drawing/2014/main" id="{9D8E1E37-B6B0-7E45-5B14-33751B6014CB}"/>
                </a:ext>
              </a:extLst>
            </p:cNvPr>
            <p:cNvSpPr txBox="1"/>
            <p:nvPr/>
          </p:nvSpPr>
          <p:spPr bwMode="gray">
            <a:xfrm>
              <a:off x="559240" y="2545160"/>
              <a:ext cx="1419329" cy="430887"/>
            </a:xfrm>
            <a:prstGeom prst="rect">
              <a:avLst/>
            </a:prstGeom>
            <a:noFill/>
          </p:spPr>
          <p:txBody>
            <a:bodyPr wrap="square" lIns="137160" tIns="137160" rIns="274320" bIns="137160" rtlCol="0">
              <a:spAutoFit/>
            </a:bodyPr>
            <a:lstStyle/>
            <a:p>
              <a:pPr marL="0" marR="0" lvl="0" indent="0" algn="ctr" defTabSz="914400" rtl="0" eaLnBrk="1" fontAlgn="auto" latinLnBrk="0" hangingPunct="1">
                <a:lnSpc>
                  <a:spcPct val="100000"/>
                </a:lnSpc>
                <a:spcBef>
                  <a:spcPts val="600"/>
                </a:spcBef>
                <a:spcAft>
                  <a:spcPts val="60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Smart meter</a:t>
              </a:r>
            </a:p>
          </p:txBody>
        </p:sp>
        <p:sp>
          <p:nvSpPr>
            <p:cNvPr id="50" name="Ellipse 5">
              <a:extLst>
                <a:ext uri="{FF2B5EF4-FFF2-40B4-BE49-F238E27FC236}">
                  <a16:creationId xmlns:a16="http://schemas.microsoft.com/office/drawing/2014/main" id="{5BE26141-12E7-A79A-2BE4-CD0004C68C7B}"/>
                </a:ext>
              </a:extLst>
            </p:cNvPr>
            <p:cNvSpPr>
              <a:spLocks/>
            </p:cNvSpPr>
            <p:nvPr>
              <p:custDataLst>
                <p:tags r:id="rId10"/>
              </p:custDataLst>
            </p:nvPr>
          </p:nvSpPr>
          <p:spPr>
            <a:xfrm flipH="1">
              <a:off x="554819" y="2641068"/>
              <a:ext cx="228600" cy="2286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dirty="0">
                  <a:ln>
                    <a:noFill/>
                  </a:ln>
                  <a:solidFill>
                    <a:srgbClr val="FFFFFF"/>
                  </a:solidFill>
                  <a:effectLst/>
                  <a:uLnTx/>
                  <a:uFillTx/>
                  <a:latin typeface="Arial"/>
                  <a:ea typeface="+mn-ea"/>
                  <a:cs typeface="+mn-cs"/>
                </a:rPr>
                <a:t>1</a:t>
              </a:r>
            </a:p>
          </p:txBody>
        </p:sp>
      </p:grpSp>
      <p:sp>
        <p:nvSpPr>
          <p:cNvPr id="13" name="Rectangle 12">
            <a:extLst>
              <a:ext uri="{FF2B5EF4-FFF2-40B4-BE49-F238E27FC236}">
                <a16:creationId xmlns:a16="http://schemas.microsoft.com/office/drawing/2014/main" id="{C9537A99-052C-D6B6-D61B-A682D82D7D40}"/>
              </a:ext>
            </a:extLst>
          </p:cNvPr>
          <p:cNvSpPr/>
          <p:nvPr/>
        </p:nvSpPr>
        <p:spPr bwMode="gray">
          <a:xfrm>
            <a:off x="1829088" y="1989869"/>
            <a:ext cx="630904" cy="391769"/>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err="1">
              <a:ln>
                <a:noFill/>
              </a:ln>
              <a:solidFill>
                <a:srgbClr val="000000"/>
              </a:solidFill>
              <a:effectLst/>
              <a:uLnTx/>
              <a:uFillTx/>
              <a:latin typeface="Arial"/>
              <a:ea typeface="+mn-ea"/>
              <a:cs typeface="+mn-cs"/>
            </a:endParaRPr>
          </a:p>
        </p:txBody>
      </p:sp>
      <p:grpSp>
        <p:nvGrpSpPr>
          <p:cNvPr id="15" name="Group 14">
            <a:extLst>
              <a:ext uri="{FF2B5EF4-FFF2-40B4-BE49-F238E27FC236}">
                <a16:creationId xmlns:a16="http://schemas.microsoft.com/office/drawing/2014/main" id="{F7390CEC-F9DE-2008-D4DC-4904864D12AC}"/>
              </a:ext>
            </a:extLst>
          </p:cNvPr>
          <p:cNvGrpSpPr/>
          <p:nvPr/>
        </p:nvGrpSpPr>
        <p:grpSpPr>
          <a:xfrm>
            <a:off x="3153859" y="2544763"/>
            <a:ext cx="1919107" cy="430887"/>
            <a:chOff x="2654445" y="2505850"/>
            <a:chExt cx="1919107" cy="430887"/>
          </a:xfrm>
        </p:grpSpPr>
        <p:sp>
          <p:nvSpPr>
            <p:cNvPr id="17" name="TextBox 16">
              <a:extLst>
                <a:ext uri="{FF2B5EF4-FFF2-40B4-BE49-F238E27FC236}">
                  <a16:creationId xmlns:a16="http://schemas.microsoft.com/office/drawing/2014/main" id="{9E1D05C2-D746-89BC-B0CA-EDEF45F12367}"/>
                </a:ext>
              </a:extLst>
            </p:cNvPr>
            <p:cNvSpPr txBox="1"/>
            <p:nvPr/>
          </p:nvSpPr>
          <p:spPr bwMode="gray">
            <a:xfrm>
              <a:off x="2813134" y="2505850"/>
              <a:ext cx="1760418" cy="430887"/>
            </a:xfrm>
            <a:prstGeom prst="rect">
              <a:avLst/>
            </a:prstGeom>
            <a:noFill/>
          </p:spPr>
          <p:txBody>
            <a:bodyPr wrap="none" lIns="137160" tIns="137160" rIns="274320" bIns="137160" rtlCol="0">
              <a:spAutoFit/>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Communication tower</a:t>
              </a:r>
            </a:p>
          </p:txBody>
        </p:sp>
        <p:sp>
          <p:nvSpPr>
            <p:cNvPr id="53" name="Ellipse 6">
              <a:extLst>
                <a:ext uri="{FF2B5EF4-FFF2-40B4-BE49-F238E27FC236}">
                  <a16:creationId xmlns:a16="http://schemas.microsoft.com/office/drawing/2014/main" id="{F18ADD45-CCF6-6827-E22A-29ADA93A5DF0}"/>
                </a:ext>
              </a:extLst>
            </p:cNvPr>
            <p:cNvSpPr>
              <a:spLocks/>
            </p:cNvSpPr>
            <p:nvPr>
              <p:custDataLst>
                <p:tags r:id="rId9"/>
              </p:custDataLst>
            </p:nvPr>
          </p:nvSpPr>
          <p:spPr>
            <a:xfrm flipH="1">
              <a:off x="2654445" y="2601806"/>
              <a:ext cx="228600" cy="2286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dirty="0">
                  <a:ln>
                    <a:noFill/>
                  </a:ln>
                  <a:solidFill>
                    <a:srgbClr val="FFFFFF"/>
                  </a:solidFill>
                  <a:effectLst/>
                  <a:uLnTx/>
                  <a:uFillTx/>
                  <a:latin typeface="Arial"/>
                  <a:ea typeface="+mn-ea"/>
                  <a:cs typeface="+mn-cs"/>
                </a:rPr>
                <a:t>2</a:t>
              </a:r>
            </a:p>
          </p:txBody>
        </p:sp>
      </p:grpSp>
      <p:pic>
        <p:nvPicPr>
          <p:cNvPr id="49" name="Graphic 48" descr="Cell Tower outline">
            <a:extLst>
              <a:ext uri="{FF2B5EF4-FFF2-40B4-BE49-F238E27FC236}">
                <a16:creationId xmlns:a16="http://schemas.microsoft.com/office/drawing/2014/main" id="{76A2E587-94BA-AF18-9C40-6301023EEC64}"/>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3638501" y="1476375"/>
            <a:ext cx="914400" cy="914400"/>
          </a:xfrm>
          <a:prstGeom prst="rect">
            <a:avLst/>
          </a:prstGeom>
        </p:spPr>
      </p:pic>
      <p:grpSp>
        <p:nvGrpSpPr>
          <p:cNvPr id="42" name="Group 41">
            <a:extLst>
              <a:ext uri="{FF2B5EF4-FFF2-40B4-BE49-F238E27FC236}">
                <a16:creationId xmlns:a16="http://schemas.microsoft.com/office/drawing/2014/main" id="{63C9363F-48C4-7EA5-4841-E7A54C4AF7DD}"/>
              </a:ext>
            </a:extLst>
          </p:cNvPr>
          <p:cNvGrpSpPr/>
          <p:nvPr/>
        </p:nvGrpSpPr>
        <p:grpSpPr>
          <a:xfrm>
            <a:off x="7687196" y="2466385"/>
            <a:ext cx="2384271" cy="584775"/>
            <a:chOff x="7295306" y="2466385"/>
            <a:chExt cx="2384271" cy="584775"/>
          </a:xfrm>
        </p:grpSpPr>
        <p:sp>
          <p:nvSpPr>
            <p:cNvPr id="23" name="TextBox 22">
              <a:extLst>
                <a:ext uri="{FF2B5EF4-FFF2-40B4-BE49-F238E27FC236}">
                  <a16:creationId xmlns:a16="http://schemas.microsoft.com/office/drawing/2014/main" id="{4EACDCFE-34A2-31EC-B6C6-F2572092BFF8}"/>
                </a:ext>
              </a:extLst>
            </p:cNvPr>
            <p:cNvSpPr txBox="1"/>
            <p:nvPr/>
          </p:nvSpPr>
          <p:spPr bwMode="gray">
            <a:xfrm>
              <a:off x="7461574" y="2466385"/>
              <a:ext cx="2218003" cy="584775"/>
            </a:xfrm>
            <a:prstGeom prst="rect">
              <a:avLst/>
            </a:prstGeom>
            <a:noFill/>
          </p:spPr>
          <p:txBody>
            <a:bodyPr wrap="square" lIns="137160" tIns="137160" rIns="274320" bIns="137160" rtlCol="0" anchor="t">
              <a:spAutoFit/>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Meter Data Management System (MDMS)</a:t>
              </a:r>
            </a:p>
          </p:txBody>
        </p:sp>
        <p:sp>
          <p:nvSpPr>
            <p:cNvPr id="52" name="Ellipse 8">
              <a:extLst>
                <a:ext uri="{FF2B5EF4-FFF2-40B4-BE49-F238E27FC236}">
                  <a16:creationId xmlns:a16="http://schemas.microsoft.com/office/drawing/2014/main" id="{27055011-D63D-E708-BF79-A72E6C216D43}"/>
                </a:ext>
              </a:extLst>
            </p:cNvPr>
            <p:cNvSpPr>
              <a:spLocks/>
            </p:cNvSpPr>
            <p:nvPr>
              <p:custDataLst>
                <p:tags r:id="rId8"/>
              </p:custDataLst>
            </p:nvPr>
          </p:nvSpPr>
          <p:spPr>
            <a:xfrm flipH="1">
              <a:off x="7295306" y="2643037"/>
              <a:ext cx="228600" cy="2286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dirty="0">
                  <a:ln>
                    <a:noFill/>
                  </a:ln>
                  <a:solidFill>
                    <a:srgbClr val="FFFFFF"/>
                  </a:solidFill>
                  <a:effectLst/>
                  <a:uLnTx/>
                  <a:uFillTx/>
                  <a:latin typeface="Arial"/>
                  <a:ea typeface="+mn-ea"/>
                  <a:cs typeface="+mn-cs"/>
                </a:rPr>
                <a:t>4</a:t>
              </a:r>
            </a:p>
          </p:txBody>
        </p:sp>
      </p:grpSp>
      <p:pic>
        <p:nvPicPr>
          <p:cNvPr id="2052" name="Graphic 2051" descr="Server outline">
            <a:extLst>
              <a:ext uri="{FF2B5EF4-FFF2-40B4-BE49-F238E27FC236}">
                <a16:creationId xmlns:a16="http://schemas.microsoft.com/office/drawing/2014/main" id="{C1DFE44E-8133-5324-3485-AA1A4392E375}"/>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8011923" y="1476375"/>
            <a:ext cx="914400" cy="914400"/>
          </a:xfrm>
          <a:prstGeom prst="rect">
            <a:avLst/>
          </a:prstGeom>
        </p:spPr>
      </p:pic>
      <p:grpSp>
        <p:nvGrpSpPr>
          <p:cNvPr id="18" name="Group 17">
            <a:extLst>
              <a:ext uri="{FF2B5EF4-FFF2-40B4-BE49-F238E27FC236}">
                <a16:creationId xmlns:a16="http://schemas.microsoft.com/office/drawing/2014/main" id="{49840B9D-2ACA-88F8-0F6C-1184BC710FFD}"/>
              </a:ext>
            </a:extLst>
          </p:cNvPr>
          <p:cNvGrpSpPr/>
          <p:nvPr/>
        </p:nvGrpSpPr>
        <p:grpSpPr>
          <a:xfrm>
            <a:off x="5634308" y="2544763"/>
            <a:ext cx="1478483" cy="430887"/>
            <a:chOff x="4594642" y="2515322"/>
            <a:chExt cx="1478483" cy="430887"/>
          </a:xfrm>
        </p:grpSpPr>
        <p:sp>
          <p:nvSpPr>
            <p:cNvPr id="20" name="TextBox 19">
              <a:extLst>
                <a:ext uri="{FF2B5EF4-FFF2-40B4-BE49-F238E27FC236}">
                  <a16:creationId xmlns:a16="http://schemas.microsoft.com/office/drawing/2014/main" id="{7B52F860-4294-136E-C071-05F46B1FDC60}"/>
                </a:ext>
              </a:extLst>
            </p:cNvPr>
            <p:cNvSpPr txBox="1"/>
            <p:nvPr/>
          </p:nvSpPr>
          <p:spPr bwMode="gray">
            <a:xfrm>
              <a:off x="4740709" y="2515322"/>
              <a:ext cx="1332416" cy="430887"/>
            </a:xfrm>
            <a:prstGeom prst="rect">
              <a:avLst/>
            </a:prstGeom>
            <a:noFill/>
          </p:spPr>
          <p:txBody>
            <a:bodyPr wrap="none" lIns="137160" tIns="137160" rIns="274320" bIns="137160" rtlCol="0">
              <a:spAutoFit/>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Utility software</a:t>
              </a:r>
            </a:p>
          </p:txBody>
        </p:sp>
        <p:sp>
          <p:nvSpPr>
            <p:cNvPr id="51" name="Ellipse 7">
              <a:extLst>
                <a:ext uri="{FF2B5EF4-FFF2-40B4-BE49-F238E27FC236}">
                  <a16:creationId xmlns:a16="http://schemas.microsoft.com/office/drawing/2014/main" id="{338C325F-F66A-FFE6-2DCF-34135265C1C3}"/>
                </a:ext>
              </a:extLst>
            </p:cNvPr>
            <p:cNvSpPr>
              <a:spLocks/>
            </p:cNvSpPr>
            <p:nvPr>
              <p:custDataLst>
                <p:tags r:id="rId7"/>
              </p:custDataLst>
            </p:nvPr>
          </p:nvSpPr>
          <p:spPr>
            <a:xfrm flipH="1">
              <a:off x="4594642" y="2611817"/>
              <a:ext cx="228600" cy="2286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dirty="0">
                  <a:ln>
                    <a:noFill/>
                  </a:ln>
                  <a:solidFill>
                    <a:srgbClr val="FFFFFF"/>
                  </a:solidFill>
                  <a:effectLst/>
                  <a:uLnTx/>
                  <a:uFillTx/>
                  <a:latin typeface="Arial"/>
                  <a:ea typeface="+mn-ea"/>
                  <a:cs typeface="+mn-cs"/>
                </a:rPr>
                <a:t>3</a:t>
              </a:r>
            </a:p>
          </p:txBody>
        </p:sp>
      </p:grpSp>
      <p:pic>
        <p:nvPicPr>
          <p:cNvPr id="2059" name="Graphic 2058" descr="Database outline">
            <a:extLst>
              <a:ext uri="{FF2B5EF4-FFF2-40B4-BE49-F238E27FC236}">
                <a16:creationId xmlns:a16="http://schemas.microsoft.com/office/drawing/2014/main" id="{3A5F3465-597A-A9D0-1065-EBF2E9CBDBC2}"/>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5825212" y="1476375"/>
            <a:ext cx="914400" cy="914400"/>
          </a:xfrm>
          <a:prstGeom prst="rect">
            <a:avLst/>
          </a:prstGeom>
        </p:spPr>
      </p:pic>
      <p:grpSp>
        <p:nvGrpSpPr>
          <p:cNvPr id="32" name="Group 31">
            <a:extLst>
              <a:ext uri="{FF2B5EF4-FFF2-40B4-BE49-F238E27FC236}">
                <a16:creationId xmlns:a16="http://schemas.microsoft.com/office/drawing/2014/main" id="{9A045D43-466E-501E-73C5-57881CB8AA27}"/>
              </a:ext>
            </a:extLst>
          </p:cNvPr>
          <p:cNvGrpSpPr/>
          <p:nvPr/>
        </p:nvGrpSpPr>
        <p:grpSpPr>
          <a:xfrm>
            <a:off x="9998668" y="2545160"/>
            <a:ext cx="1801090" cy="430887"/>
            <a:chOff x="10155424" y="2545160"/>
            <a:chExt cx="1801090" cy="430887"/>
          </a:xfrm>
        </p:grpSpPr>
        <p:sp>
          <p:nvSpPr>
            <p:cNvPr id="28" name="TextBox 27">
              <a:extLst>
                <a:ext uri="{FF2B5EF4-FFF2-40B4-BE49-F238E27FC236}">
                  <a16:creationId xmlns:a16="http://schemas.microsoft.com/office/drawing/2014/main" id="{88F8CF4E-1262-6303-2C94-8F6483CC1393}"/>
                </a:ext>
              </a:extLst>
            </p:cNvPr>
            <p:cNvSpPr txBox="1"/>
            <p:nvPr/>
          </p:nvSpPr>
          <p:spPr bwMode="gray">
            <a:xfrm>
              <a:off x="10155424" y="2545160"/>
              <a:ext cx="1801090" cy="430887"/>
            </a:xfrm>
            <a:prstGeom prst="rect">
              <a:avLst/>
            </a:prstGeom>
            <a:noFill/>
          </p:spPr>
          <p:txBody>
            <a:bodyPr wrap="square" lIns="137160" tIns="137160" rIns="274320" bIns="137160" rtlCol="0">
              <a:spAutoFit/>
            </a:bodyPr>
            <a:lstStyle/>
            <a:p>
              <a:pPr marL="0" marR="0" lvl="0" indent="0" algn="ctr" defTabSz="914400" rtl="0" eaLnBrk="1" fontAlgn="auto" latinLnBrk="0" hangingPunct="1">
                <a:lnSpc>
                  <a:spcPct val="100000"/>
                </a:lnSpc>
                <a:spcBef>
                  <a:spcPts val="600"/>
                </a:spcBef>
                <a:spcAft>
                  <a:spcPts val="60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Utility</a:t>
              </a:r>
            </a:p>
          </p:txBody>
        </p:sp>
        <p:sp>
          <p:nvSpPr>
            <p:cNvPr id="54" name="Ellipse 9">
              <a:extLst>
                <a:ext uri="{FF2B5EF4-FFF2-40B4-BE49-F238E27FC236}">
                  <a16:creationId xmlns:a16="http://schemas.microsoft.com/office/drawing/2014/main" id="{4EB5A52A-5616-F75F-0378-627575B11BED}"/>
                </a:ext>
              </a:extLst>
            </p:cNvPr>
            <p:cNvSpPr>
              <a:spLocks/>
            </p:cNvSpPr>
            <p:nvPr>
              <p:custDataLst>
                <p:tags r:id="rId6"/>
              </p:custDataLst>
            </p:nvPr>
          </p:nvSpPr>
          <p:spPr>
            <a:xfrm flipH="1">
              <a:off x="10512403" y="2637455"/>
              <a:ext cx="228600" cy="22860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dirty="0">
                  <a:ln>
                    <a:noFill/>
                  </a:ln>
                  <a:solidFill>
                    <a:srgbClr val="FFFFFF"/>
                  </a:solidFill>
                  <a:effectLst/>
                  <a:uLnTx/>
                  <a:uFillTx/>
                  <a:latin typeface="Arial"/>
                  <a:ea typeface="+mn-ea"/>
                  <a:cs typeface="+mn-cs"/>
                </a:rPr>
                <a:t>5</a:t>
              </a:r>
            </a:p>
          </p:txBody>
        </p:sp>
      </p:grpSp>
      <p:grpSp>
        <p:nvGrpSpPr>
          <p:cNvPr id="41" name="Group 40">
            <a:extLst>
              <a:ext uri="{FF2B5EF4-FFF2-40B4-BE49-F238E27FC236}">
                <a16:creationId xmlns:a16="http://schemas.microsoft.com/office/drawing/2014/main" id="{22603A18-8B71-16BC-2927-85FCAF72E6E5}"/>
              </a:ext>
            </a:extLst>
          </p:cNvPr>
          <p:cNvGrpSpPr/>
          <p:nvPr/>
        </p:nvGrpSpPr>
        <p:grpSpPr>
          <a:xfrm>
            <a:off x="10198637" y="1307571"/>
            <a:ext cx="1133301" cy="1251547"/>
            <a:chOff x="9140546" y="1307571"/>
            <a:chExt cx="1133301" cy="1251547"/>
          </a:xfrm>
        </p:grpSpPr>
        <p:pic>
          <p:nvPicPr>
            <p:cNvPr id="2062" name="Graphic 2061" descr="Presentation with bar chart with solid fill">
              <a:extLst>
                <a:ext uri="{FF2B5EF4-FFF2-40B4-BE49-F238E27FC236}">
                  <a16:creationId xmlns:a16="http://schemas.microsoft.com/office/drawing/2014/main" id="{4B48C459-E3F5-6E84-6B96-1BDBE8EE1CA3}"/>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9634793" y="1920064"/>
              <a:ext cx="639054" cy="639054"/>
            </a:xfrm>
            <a:prstGeom prst="rect">
              <a:avLst/>
            </a:prstGeom>
          </p:spPr>
        </p:pic>
        <p:pic>
          <p:nvPicPr>
            <p:cNvPr id="2067" name="Graphic 2066" descr="Programmer male with solid fill">
              <a:extLst>
                <a:ext uri="{FF2B5EF4-FFF2-40B4-BE49-F238E27FC236}">
                  <a16:creationId xmlns:a16="http://schemas.microsoft.com/office/drawing/2014/main" id="{A054C4C9-093E-6520-B1D5-985B6DB6A8BC}"/>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9140546" y="1307571"/>
              <a:ext cx="684142" cy="684142"/>
            </a:xfrm>
            <a:prstGeom prst="rect">
              <a:avLst/>
            </a:prstGeom>
          </p:spPr>
        </p:pic>
      </p:grpSp>
      <p:sp>
        <p:nvSpPr>
          <p:cNvPr id="4" name="TextBox 3">
            <a:extLst>
              <a:ext uri="{FF2B5EF4-FFF2-40B4-BE49-F238E27FC236}">
                <a16:creationId xmlns:a16="http://schemas.microsoft.com/office/drawing/2014/main" id="{D282E931-73EE-F369-A6BB-56C33EAC22D9}"/>
              </a:ext>
            </a:extLst>
          </p:cNvPr>
          <p:cNvSpPr txBox="1"/>
          <p:nvPr/>
        </p:nvSpPr>
        <p:spPr bwMode="gray">
          <a:xfrm>
            <a:off x="445764" y="3107612"/>
            <a:ext cx="4817080" cy="461665"/>
          </a:xfrm>
          <a:prstGeom prst="rect">
            <a:avLst/>
          </a:prstGeom>
          <a:noFill/>
        </p:spPr>
        <p:txBody>
          <a:bodyPr wrap="square" lIns="137160" tIns="137160" rIns="274320" bIns="137160" rtlCol="0" anchor="t">
            <a:spAutoFit/>
          </a:bodyPr>
          <a:lstStyle/>
          <a:p>
            <a:pPr>
              <a:spcBef>
                <a:spcPts val="600"/>
              </a:spcBef>
              <a:spcAft>
                <a:spcPts val="600"/>
              </a:spcAft>
              <a:defRPr/>
            </a:pPr>
            <a:r>
              <a:rPr kumimoji="0" lang="en-US" sz="1200" b="1" i="0" u="none" strike="noStrike" kern="1200" cap="none" spc="0" normalizeH="0" baseline="0" noProof="0" dirty="0">
                <a:ln>
                  <a:noFill/>
                </a:ln>
                <a:solidFill>
                  <a:srgbClr val="000000"/>
                </a:solidFill>
                <a:effectLst/>
                <a:uLnTx/>
                <a:uFillTx/>
                <a:latin typeface="Arial"/>
                <a:ea typeface="+mn-ea"/>
                <a:cs typeface="+mn-cs"/>
              </a:rPr>
              <a:t>How </a:t>
            </a:r>
            <a:r>
              <a:rPr lang="en-US" sz="1200" b="1" dirty="0">
                <a:solidFill>
                  <a:srgbClr val="000000"/>
                </a:solidFill>
                <a:latin typeface="Arial"/>
              </a:rPr>
              <a:t>does Advanced Metering Infrastructure (AMI) 2.0 work</a:t>
            </a:r>
            <a:r>
              <a:rPr kumimoji="0" lang="en-US" sz="1200" b="1" i="0" u="none" strike="noStrike" kern="1200" cap="none" spc="0" normalizeH="0" baseline="0" noProof="0" dirty="0">
                <a:ln>
                  <a:noFill/>
                </a:ln>
                <a:solidFill>
                  <a:srgbClr val="000000"/>
                </a:solidFill>
                <a:effectLst/>
                <a:uLnTx/>
                <a:uFillTx/>
                <a:latin typeface="Arial"/>
                <a:ea typeface="+mn-ea"/>
                <a:cs typeface="+mn-cs"/>
              </a:rPr>
              <a:t>?</a:t>
            </a:r>
          </a:p>
        </p:txBody>
      </p:sp>
      <p:sp>
        <p:nvSpPr>
          <p:cNvPr id="38" name="TextBox 37">
            <a:extLst>
              <a:ext uri="{FF2B5EF4-FFF2-40B4-BE49-F238E27FC236}">
                <a16:creationId xmlns:a16="http://schemas.microsoft.com/office/drawing/2014/main" id="{2016F7A0-5D32-6877-6423-5B4FA04B0894}"/>
              </a:ext>
            </a:extLst>
          </p:cNvPr>
          <p:cNvSpPr txBox="1"/>
          <p:nvPr/>
        </p:nvSpPr>
        <p:spPr bwMode="gray">
          <a:xfrm>
            <a:off x="8990272" y="3328230"/>
            <a:ext cx="943134" cy="242022"/>
          </a:xfrm>
          <a:prstGeom prst="rect">
            <a:avLst/>
          </a:prstGeom>
          <a:noFill/>
        </p:spPr>
        <p:txBody>
          <a:bodyPr wrap="none" lIns="36000" tIns="36000" rIns="36000" bIns="36000" rtlCol="0">
            <a:spAutoFit/>
          </a:bodyPr>
          <a:lstStyle/>
          <a:p>
            <a:pPr marL="0" indent="0">
              <a:buNone/>
            </a:pPr>
            <a:r>
              <a:rPr lang="en-US" sz="1200" b="1"/>
              <a:t>Advantages</a:t>
            </a:r>
            <a:endParaRPr lang="en-US" sz="1200"/>
          </a:p>
        </p:txBody>
      </p:sp>
      <p:sp>
        <p:nvSpPr>
          <p:cNvPr id="40" name="TextBox 39">
            <a:extLst>
              <a:ext uri="{FF2B5EF4-FFF2-40B4-BE49-F238E27FC236}">
                <a16:creationId xmlns:a16="http://schemas.microsoft.com/office/drawing/2014/main" id="{685DD4D7-51AC-82D1-0194-8475A2930544}"/>
              </a:ext>
            </a:extLst>
          </p:cNvPr>
          <p:cNvSpPr txBox="1"/>
          <p:nvPr/>
        </p:nvSpPr>
        <p:spPr bwMode="gray">
          <a:xfrm>
            <a:off x="8999091" y="4796335"/>
            <a:ext cx="1156333" cy="242022"/>
          </a:xfrm>
          <a:prstGeom prst="rect">
            <a:avLst/>
          </a:prstGeom>
          <a:noFill/>
        </p:spPr>
        <p:txBody>
          <a:bodyPr wrap="none" lIns="36000" tIns="36000" rIns="36000" bIns="36000" rtlCol="0">
            <a:spAutoFit/>
          </a:bodyPr>
          <a:lstStyle/>
          <a:p>
            <a:pPr marL="0" indent="0">
              <a:buNone/>
            </a:pPr>
            <a:r>
              <a:rPr lang="en-US" sz="1200" b="1"/>
              <a:t>Disadvantages</a:t>
            </a:r>
            <a:endParaRPr lang="en-US" sz="1200"/>
          </a:p>
        </p:txBody>
      </p:sp>
      <p:cxnSp>
        <p:nvCxnSpPr>
          <p:cNvPr id="55" name="Straight Connector 54">
            <a:extLst>
              <a:ext uri="{FF2B5EF4-FFF2-40B4-BE49-F238E27FC236}">
                <a16:creationId xmlns:a16="http://schemas.microsoft.com/office/drawing/2014/main" id="{40D108C6-E34F-9C18-36A8-2499966B71EE}"/>
              </a:ext>
            </a:extLst>
          </p:cNvPr>
          <p:cNvCxnSpPr>
            <a:cxnSpLocks/>
          </p:cNvCxnSpPr>
          <p:nvPr/>
        </p:nvCxnSpPr>
        <p:spPr bwMode="gray">
          <a:xfrm>
            <a:off x="8651944" y="5114718"/>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pic>
        <p:nvPicPr>
          <p:cNvPr id="2050" name="Graphic 2049" descr="Badge Follow with solid fill">
            <a:extLst>
              <a:ext uri="{FF2B5EF4-FFF2-40B4-BE49-F238E27FC236}">
                <a16:creationId xmlns:a16="http://schemas.microsoft.com/office/drawing/2014/main" id="{60A25613-EB90-CC3D-6066-FDA07A96B386}"/>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8648171" y="3278191"/>
            <a:ext cx="292608" cy="292608"/>
          </a:xfrm>
          <a:prstGeom prst="rect">
            <a:avLst/>
          </a:prstGeom>
        </p:spPr>
      </p:pic>
      <p:pic>
        <p:nvPicPr>
          <p:cNvPr id="2054" name="Graphic 2053" descr="Badge Unfollow with solid fill">
            <a:extLst>
              <a:ext uri="{FF2B5EF4-FFF2-40B4-BE49-F238E27FC236}">
                <a16:creationId xmlns:a16="http://schemas.microsoft.com/office/drawing/2014/main" id="{95642AF6-9CB8-75B8-2855-32B6763A3769}"/>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8651944" y="4748182"/>
            <a:ext cx="292608" cy="292608"/>
          </a:xfrm>
          <a:prstGeom prst="rect">
            <a:avLst/>
          </a:prstGeom>
        </p:spPr>
      </p:pic>
      <p:cxnSp>
        <p:nvCxnSpPr>
          <p:cNvPr id="2056" name="Straight Connector 2055">
            <a:extLst>
              <a:ext uri="{FF2B5EF4-FFF2-40B4-BE49-F238E27FC236}">
                <a16:creationId xmlns:a16="http://schemas.microsoft.com/office/drawing/2014/main" id="{FD354FC5-440A-343A-6E51-84ACD73D35AB}"/>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3" name="Rounded Rectangle 7">
            <a:extLst>
              <a:ext uri="{FF2B5EF4-FFF2-40B4-BE49-F238E27FC236}">
                <a16:creationId xmlns:a16="http://schemas.microsoft.com/office/drawing/2014/main" id="{988708E4-8BAA-8B7D-014E-A9C7C40E3C0E}"/>
              </a:ext>
            </a:extLst>
          </p:cNvPr>
          <p:cNvSpPr/>
          <p:nvPr/>
        </p:nvSpPr>
        <p:spPr bwMode="gray">
          <a:xfrm>
            <a:off x="5578297" y="3158296"/>
            <a:ext cx="2942410" cy="3069901"/>
          </a:xfrm>
          <a:prstGeom prst="rect">
            <a:avLst/>
          </a:prstGeom>
          <a:solidFill>
            <a:schemeClr val="accent6">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36000" tIns="72000" rIns="72000" bIns="36000" numCol="1" spcCol="0" rtlCol="0" fromWordArt="0" anchor="t"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91440">
              <a:defRPr/>
            </a:pPr>
            <a:r>
              <a:rPr kumimoji="0" lang="en-US" sz="1200" b="1" i="0" u="none" strike="noStrike" kern="1200" cap="none" spc="0" normalizeH="0" baseline="0" noProof="0">
                <a:ln>
                  <a:noFill/>
                </a:ln>
                <a:solidFill>
                  <a:srgbClr val="000000"/>
                </a:solidFill>
                <a:effectLst/>
                <a:uLnTx/>
                <a:uFillTx/>
                <a:latin typeface="Arial"/>
                <a:ea typeface="+mn-ea"/>
                <a:cs typeface="+mn-cs"/>
              </a:rPr>
              <a:t>Why is it critical for the energy transition?</a:t>
            </a:r>
            <a:br>
              <a:rPr kumimoji="0" lang="en-US" sz="1200" b="1" i="0" u="none" strike="noStrike" kern="1200" cap="none" spc="0" normalizeH="0" baseline="0" noProof="0">
                <a:ln>
                  <a:noFill/>
                </a:ln>
                <a:solidFill>
                  <a:srgbClr val="000000"/>
                </a:solidFill>
                <a:effectLst/>
                <a:uLnTx/>
                <a:uFillTx/>
                <a:latin typeface="Arial"/>
                <a:ea typeface="+mn-ea"/>
                <a:cs typeface="+mn-cs"/>
              </a:rPr>
            </a:br>
            <a:r>
              <a:rPr lang="en-US" sz="1200" b="1">
                <a:solidFill>
                  <a:srgbClr val="000000"/>
                </a:solidFill>
                <a:latin typeface="Arial"/>
                <a:cs typeface="Arial"/>
              </a:rPr>
              <a:t>  </a:t>
            </a:r>
            <a:endParaRPr lang="en-US" sz="1200" b="0" i="0" u="none" strike="noStrike" kern="1200" cap="none" spc="0" normalizeH="0" baseline="0" noProof="0">
              <a:ln>
                <a:noFill/>
              </a:ln>
              <a:solidFill>
                <a:srgbClr val="000000"/>
              </a:solidFill>
              <a:effectLst/>
              <a:uLnTx/>
              <a:uFillTx/>
              <a:latin typeface="Arial"/>
              <a:cs typeface="Arial"/>
            </a:endParaRPr>
          </a:p>
          <a:p>
            <a:pPr marL="277495" indent="-182245">
              <a:spcAft>
                <a:spcPts val="700"/>
              </a:spcAft>
              <a:buFont typeface="Arial,Sans-Serif" panose="020B0604020202020204" pitchFamily="34" charset="0"/>
              <a:buChar char="•"/>
              <a:defRPr/>
            </a:pPr>
            <a:r>
              <a:rPr lang="en-US" sz="1000">
                <a:solidFill>
                  <a:srgbClr val="000000"/>
                </a:solidFill>
                <a:latin typeface="Arial"/>
                <a:cs typeface="Arial"/>
              </a:rPr>
              <a:t>Provides </a:t>
            </a:r>
            <a:r>
              <a:rPr lang="en-US" sz="1000" b="1">
                <a:solidFill>
                  <a:srgbClr val="000000"/>
                </a:solidFill>
                <a:latin typeface="Arial"/>
                <a:cs typeface="Arial"/>
              </a:rPr>
              <a:t>near- real-time visibility of electricity use</a:t>
            </a:r>
            <a:r>
              <a:rPr lang="en-US" sz="1000">
                <a:solidFill>
                  <a:srgbClr val="000000"/>
                </a:solidFill>
                <a:latin typeface="Arial"/>
                <a:cs typeface="Arial"/>
              </a:rPr>
              <a:t> </a:t>
            </a:r>
          </a:p>
          <a:p>
            <a:pPr marL="277813" marR="0" lvl="0" indent="-182563" fontAlgn="auto">
              <a:lnSpc>
                <a:spcPct val="100000"/>
              </a:lnSpc>
              <a:spcBef>
                <a:spcPts val="0"/>
              </a:spcBef>
              <a:spcAft>
                <a:spcPts val="700"/>
              </a:spcAft>
              <a:buClrTx/>
              <a:buSzTx/>
              <a:buFont typeface="Arial,Sans-Serif" panose="020B0604020202020204" pitchFamily="34" charset="0"/>
              <a:buChar char="•"/>
              <a:defRPr/>
            </a:pPr>
            <a:r>
              <a:rPr lang="en-US" sz="1000">
                <a:solidFill>
                  <a:srgbClr val="000000"/>
                </a:solidFill>
                <a:latin typeface="Arial"/>
                <a:cs typeface="Arial"/>
              </a:rPr>
              <a:t>Enables </a:t>
            </a:r>
            <a:r>
              <a:rPr lang="en-US" sz="1000" b="1">
                <a:solidFill>
                  <a:srgbClr val="000000"/>
                </a:solidFill>
                <a:latin typeface="Arial"/>
                <a:cs typeface="Arial"/>
              </a:rPr>
              <a:t>dynamic tariffs, demand response, smart EV charging, and integration of rooftop solar and batteries</a:t>
            </a:r>
            <a:r>
              <a:rPr lang="en-US" sz="1000">
                <a:solidFill>
                  <a:srgbClr val="000000"/>
                </a:solidFill>
                <a:latin typeface="Arial"/>
                <a:cs typeface="Arial"/>
              </a:rPr>
              <a:t> at scale</a:t>
            </a:r>
          </a:p>
          <a:p>
            <a:pPr marL="277813" marR="0" lvl="0" indent="-182563" fontAlgn="auto">
              <a:lnSpc>
                <a:spcPct val="100000"/>
              </a:lnSpc>
              <a:spcBef>
                <a:spcPts val="0"/>
              </a:spcBef>
              <a:spcAft>
                <a:spcPts val="700"/>
              </a:spcAft>
              <a:buClrTx/>
              <a:buSzTx/>
              <a:buFont typeface="Arial,Sans-Serif" panose="020B0604020202020204" pitchFamily="34" charset="0"/>
              <a:buChar char="•"/>
              <a:defRPr/>
            </a:pPr>
            <a:r>
              <a:rPr lang="en-US" sz="1000">
                <a:solidFill>
                  <a:srgbClr val="000000"/>
                </a:solidFill>
                <a:latin typeface="Arial"/>
                <a:cs typeface="Arial"/>
              </a:rPr>
              <a:t>Better data and price signals </a:t>
            </a:r>
            <a:r>
              <a:rPr lang="en-US" sz="1000" b="1">
                <a:solidFill>
                  <a:srgbClr val="000000"/>
                </a:solidFill>
                <a:latin typeface="Arial"/>
                <a:cs typeface="Arial"/>
              </a:rPr>
              <a:t>help shift and reduce consumption</a:t>
            </a:r>
            <a:r>
              <a:rPr lang="en-US" sz="1000">
                <a:solidFill>
                  <a:srgbClr val="000000"/>
                </a:solidFill>
                <a:latin typeface="Arial"/>
                <a:cs typeface="Arial"/>
              </a:rPr>
              <a:t>, lowering peak demand and </a:t>
            </a:r>
            <a:r>
              <a:rPr lang="en-US" sz="1000" b="1">
                <a:solidFill>
                  <a:srgbClr val="000000"/>
                </a:solidFill>
                <a:latin typeface="Arial"/>
                <a:cs typeface="Arial"/>
              </a:rPr>
              <a:t>allowing more renewables to operate </a:t>
            </a:r>
            <a:r>
              <a:rPr lang="en-US" sz="1000">
                <a:solidFill>
                  <a:srgbClr val="000000"/>
                </a:solidFill>
                <a:latin typeface="Arial"/>
                <a:cs typeface="Arial"/>
              </a:rPr>
              <a:t>without curtailment</a:t>
            </a:r>
          </a:p>
          <a:p>
            <a:pPr marL="277495" marR="0" lvl="0" indent="-182245" fontAlgn="auto">
              <a:lnSpc>
                <a:spcPct val="100000"/>
              </a:lnSpc>
              <a:spcBef>
                <a:spcPts val="0"/>
              </a:spcBef>
              <a:spcAft>
                <a:spcPts val="700"/>
              </a:spcAft>
              <a:buClrTx/>
              <a:buSzTx/>
              <a:buFont typeface="Arial,Sans-Serif" panose="020B0604020202020204" pitchFamily="34" charset="0"/>
              <a:buChar char="•"/>
              <a:defRPr/>
            </a:pPr>
            <a:r>
              <a:rPr lang="en-US" sz="1000">
                <a:solidFill>
                  <a:srgbClr val="000000"/>
                </a:solidFill>
                <a:latin typeface="Arial"/>
                <a:cs typeface="Arial"/>
              </a:rPr>
              <a:t>Smarter AMI 2.0 platforms </a:t>
            </a:r>
            <a:r>
              <a:rPr lang="en-US" sz="1000" b="1">
                <a:solidFill>
                  <a:srgbClr val="000000"/>
                </a:solidFill>
                <a:latin typeface="Arial"/>
                <a:cs typeface="Arial"/>
              </a:rPr>
              <a:t>combine metering, grid monitoring, and customer apps </a:t>
            </a:r>
            <a:r>
              <a:rPr lang="en-US" sz="1000">
                <a:solidFill>
                  <a:srgbClr val="000000"/>
                </a:solidFill>
                <a:latin typeface="Arial"/>
                <a:cs typeface="Arial"/>
              </a:rPr>
              <a:t>into one digital layer for the grid</a:t>
            </a:r>
          </a:p>
          <a:p>
            <a:pPr marL="171450" indent="-171450">
              <a:spcAft>
                <a:spcPts val="700"/>
              </a:spcAft>
              <a:buFont typeface="Arial,Sans-Serif" panose="020B0604020202020204" pitchFamily="34" charset="0"/>
              <a:buChar char="•"/>
              <a:defRPr/>
            </a:pPr>
            <a:endParaRPr lang="en-US" sz="1000">
              <a:solidFill>
                <a:srgbClr val="000000"/>
              </a:solidFill>
              <a:latin typeface="Arial"/>
              <a:cs typeface="Arial"/>
            </a:endParaRPr>
          </a:p>
        </p:txBody>
      </p:sp>
      <p:cxnSp>
        <p:nvCxnSpPr>
          <p:cNvPr id="10" name="Straight Connector 9">
            <a:extLst>
              <a:ext uri="{FF2B5EF4-FFF2-40B4-BE49-F238E27FC236}">
                <a16:creationId xmlns:a16="http://schemas.microsoft.com/office/drawing/2014/main" id="{9A5548E5-4F6C-579A-0431-099FD88761D6}"/>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7C326D79-6DB9-0B48-463F-049E2FF9779F}"/>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AA9DE0DF-EEC2-7CDB-4496-15765DF1DADA}"/>
              </a:ext>
            </a:extLst>
          </p:cNvPr>
          <p:cNvCxnSpPr>
            <a:cxnSpLocks/>
          </p:cNvCxnSpPr>
          <p:nvPr/>
        </p:nvCxnSpPr>
        <p:spPr bwMode="gray">
          <a:xfrm>
            <a:off x="5606377" y="3629301"/>
            <a:ext cx="2699683" cy="0"/>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0EA951E-5217-3971-D8F1-96AB77CE68BE}"/>
              </a:ext>
            </a:extLst>
          </p:cNvPr>
          <p:cNvCxnSpPr>
            <a:cxnSpLocks/>
          </p:cNvCxnSpPr>
          <p:nvPr/>
        </p:nvCxnSpPr>
        <p:spPr bwMode="gray">
          <a:xfrm>
            <a:off x="534116" y="3546486"/>
            <a:ext cx="4636413" cy="1497"/>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grpSp>
        <p:nvGrpSpPr>
          <p:cNvPr id="39" name="Group 38">
            <a:extLst>
              <a:ext uri="{FF2B5EF4-FFF2-40B4-BE49-F238E27FC236}">
                <a16:creationId xmlns:a16="http://schemas.microsoft.com/office/drawing/2014/main" id="{73F814A5-D9D4-897D-780F-E3286F8CB7C6}"/>
              </a:ext>
            </a:extLst>
          </p:cNvPr>
          <p:cNvGrpSpPr/>
          <p:nvPr/>
        </p:nvGrpSpPr>
        <p:grpSpPr>
          <a:xfrm>
            <a:off x="545286" y="1309688"/>
            <a:ext cx="1820904" cy="1248052"/>
            <a:chOff x="1329057" y="1429388"/>
            <a:chExt cx="1820904" cy="1248052"/>
          </a:xfrm>
        </p:grpSpPr>
        <p:pic>
          <p:nvPicPr>
            <p:cNvPr id="29" name="Graphic 28" descr="Home with solid fill">
              <a:extLst>
                <a:ext uri="{FF2B5EF4-FFF2-40B4-BE49-F238E27FC236}">
                  <a16:creationId xmlns:a16="http://schemas.microsoft.com/office/drawing/2014/main" id="{C8254D56-9FE5-A47C-4772-797BC14DE7D5}"/>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1329057" y="1429388"/>
              <a:ext cx="914400" cy="914400"/>
            </a:xfrm>
            <a:prstGeom prst="rect">
              <a:avLst/>
            </a:prstGeom>
          </p:spPr>
        </p:pic>
        <p:pic>
          <p:nvPicPr>
            <p:cNvPr id="9" name="Graphic 8" descr="Speedometer Low with solid fill">
              <a:extLst>
                <a:ext uri="{FF2B5EF4-FFF2-40B4-BE49-F238E27FC236}">
                  <a16:creationId xmlns:a16="http://schemas.microsoft.com/office/drawing/2014/main" id="{67FB6792-C130-1890-475A-CC023B63BE4A}"/>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1801625" y="1871215"/>
              <a:ext cx="661249" cy="661249"/>
            </a:xfrm>
            <a:prstGeom prst="rect">
              <a:avLst/>
            </a:prstGeom>
          </p:spPr>
        </p:pic>
        <p:sp>
          <p:nvSpPr>
            <p:cNvPr id="8" name="TextBox 7">
              <a:extLst>
                <a:ext uri="{FF2B5EF4-FFF2-40B4-BE49-F238E27FC236}">
                  <a16:creationId xmlns:a16="http://schemas.microsoft.com/office/drawing/2014/main" id="{402A2B56-C3A1-EC4C-7765-45B39ED2266C}"/>
                </a:ext>
              </a:extLst>
            </p:cNvPr>
            <p:cNvSpPr txBox="1"/>
            <p:nvPr/>
          </p:nvSpPr>
          <p:spPr bwMode="gray">
            <a:xfrm>
              <a:off x="1730632" y="2246553"/>
              <a:ext cx="1419329" cy="430887"/>
            </a:xfrm>
            <a:prstGeom prst="rect">
              <a:avLst/>
            </a:prstGeom>
            <a:noFill/>
          </p:spPr>
          <p:txBody>
            <a:bodyPr wrap="square" lIns="137160" tIns="137160" rIns="274320" bIns="137160" rtlCol="0" anchor="t">
              <a:spAutoFit/>
            </a:bodyPr>
            <a:lstStyle/>
            <a:p>
              <a:pPr marL="0" marR="0" lvl="0" indent="0" algn="ctr" defTabSz="914400" rtl="0" eaLnBrk="1" fontAlgn="auto" latinLnBrk="0" hangingPunct="1">
                <a:lnSpc>
                  <a:spcPct val="100000"/>
                </a:lnSpc>
                <a:spcBef>
                  <a:spcPts val="600"/>
                </a:spcBef>
                <a:spcAft>
                  <a:spcPts val="600"/>
                </a:spcAft>
                <a:buClrTx/>
                <a:buSzTx/>
                <a:buFontTx/>
                <a:buNone/>
                <a:tabLst/>
                <a:defRPr/>
              </a:pPr>
              <a:r>
                <a:rPr kumimoji="0" lang="en-US" sz="1000" b="1" i="0" u="none" strike="noStrike" kern="1200" cap="none" spc="0" normalizeH="0" baseline="0" noProof="0">
                  <a:ln>
                    <a:noFill/>
                  </a:ln>
                  <a:solidFill>
                    <a:schemeClr val="accent6"/>
                  </a:solidFill>
                  <a:effectLst/>
                  <a:uLnTx/>
                  <a:uFillTx/>
                  <a:latin typeface="Arial"/>
                  <a:ea typeface="+mn-ea"/>
                  <a:cs typeface="+mn-cs"/>
                </a:rPr>
                <a:t>1-15 mins</a:t>
              </a:r>
              <a:endParaRPr lang="en-US" sz="1000" b="1" i="0" u="none" strike="noStrike" kern="1200" cap="none" spc="0" normalizeH="0" baseline="0" noProof="0">
                <a:ln>
                  <a:noFill/>
                </a:ln>
                <a:solidFill>
                  <a:schemeClr val="accent6"/>
                </a:solidFill>
                <a:effectLst/>
                <a:uLnTx/>
                <a:uFillTx/>
                <a:latin typeface="Arial"/>
                <a:cs typeface="Arial"/>
              </a:endParaRPr>
            </a:p>
          </p:txBody>
        </p:sp>
      </p:grpSp>
      <p:sp>
        <p:nvSpPr>
          <p:cNvPr id="11" name="Footer Placeholder 5">
            <a:extLst>
              <a:ext uri="{FF2B5EF4-FFF2-40B4-BE49-F238E27FC236}">
                <a16:creationId xmlns:a16="http://schemas.microsoft.com/office/drawing/2014/main" id="{429ECC65-9B4D-22B1-55C6-12573F13E8AB}"/>
              </a:ext>
            </a:extLst>
          </p:cNvPr>
          <p:cNvSpPr>
            <a:spLocks noGrp="1"/>
          </p:cNvSpPr>
          <p:nvPr/>
        </p:nvSpPr>
        <p:spPr>
          <a:xfrm>
            <a:off x="335376" y="6311052"/>
            <a:ext cx="9147241" cy="216706"/>
          </a:xfrm>
          <a:prstGeom prst="rect">
            <a:avLst/>
          </a:prstGeom>
        </p:spPr>
        <p:txBody>
          <a:bodyPr vert="horz" lIns="0" tIns="0" rIns="0" bIns="0" rtlCol="0" anchor="t"/>
          <a:lstStyle>
            <a:defPPr>
              <a:defRPr lang="en-US"/>
            </a:defPPr>
            <a:lvl1pPr marL="0" algn="l" defTabSz="914400" rtl="0" eaLnBrk="1" latinLnBrk="0" hangingPunct="1">
              <a:defRPr sz="8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solidFill>
                  <a:schemeClr val="tx1"/>
                </a:solidFill>
              </a:rPr>
              <a:t>Sources: </a:t>
            </a:r>
            <a:r>
              <a:rPr lang="en-US" dirty="0">
                <a:solidFill>
                  <a:schemeClr val="tx1"/>
                </a:solidFill>
                <a:hlinkClick r:id="rId24"/>
              </a:rPr>
              <a:t>Demand Response and Advanced Metering </a:t>
            </a:r>
            <a:r>
              <a:rPr lang="en-US" dirty="0">
                <a:solidFill>
                  <a:schemeClr val="tx1"/>
                </a:solidFill>
              </a:rPr>
              <a:t>(FERC, 2025); </a:t>
            </a:r>
            <a:r>
              <a:rPr lang="en-US" dirty="0">
                <a:solidFill>
                  <a:schemeClr val="tx1"/>
                </a:solidFill>
                <a:hlinkClick r:id="rId25"/>
              </a:rPr>
              <a:t>Electricity Grids and Secruity Energy Transitions </a:t>
            </a:r>
            <a:r>
              <a:rPr lang="en-US" dirty="0">
                <a:solidFill>
                  <a:schemeClr val="tx1"/>
                </a:solidFill>
              </a:rPr>
              <a:t>(IEA, 2024); </a:t>
            </a:r>
            <a:r>
              <a:rPr lang="en-US" dirty="0">
                <a:solidFill>
                  <a:schemeClr val="tx1"/>
                </a:solidFill>
                <a:hlinkClick r:id="rId26"/>
              </a:rPr>
              <a:t>What is advanced metering infrastructure (AMI)</a:t>
            </a:r>
            <a:r>
              <a:rPr lang="en-US" dirty="0">
                <a:solidFill>
                  <a:schemeClr val="tx1"/>
                </a:solidFill>
              </a:rPr>
              <a:t> (IBM, 2026). </a:t>
            </a:r>
          </a:p>
          <a:p>
            <a:r>
              <a:rPr lang="en-US" dirty="0">
                <a:solidFill>
                  <a:schemeClr val="tx1"/>
                </a:solidFill>
              </a:rPr>
              <a:t>Credit: Sevgi Helin </a:t>
            </a:r>
            <a:r>
              <a:rPr lang="en-US" dirty="0" err="1">
                <a:solidFill>
                  <a:schemeClr val="tx1"/>
                </a:solidFill>
              </a:rPr>
              <a:t>Tilkicioglu</a:t>
            </a:r>
            <a:r>
              <a:rPr lang="en-US" dirty="0">
                <a:solidFill>
                  <a:schemeClr val="tx1"/>
                </a:solidFill>
              </a:rPr>
              <a:t>, Hasan Alawadhi, Isabel Hoyos, Dominica Wambold, Ariela Farchi, </a:t>
            </a:r>
            <a:r>
              <a:rPr lang="en-US" dirty="0">
                <a:solidFill>
                  <a:srgbClr val="000000"/>
                </a:solidFill>
              </a:rPr>
              <a:t>and </a:t>
            </a:r>
            <a:r>
              <a:rPr lang="en-US" dirty="0">
                <a:solidFill>
                  <a:srgbClr val="000000"/>
                </a:solidFill>
                <a:hlinkClick r:id="rId27"/>
              </a:rPr>
              <a:t>Gernot Wagner</a:t>
            </a:r>
            <a:r>
              <a:rPr lang="en-US" dirty="0">
                <a:solidFill>
                  <a:srgbClr val="000000"/>
                </a:solidFill>
              </a:rPr>
              <a:t>. </a:t>
            </a:r>
            <a:r>
              <a:rPr lang="en-US" dirty="0">
                <a:hlinkClick r:id="rId28"/>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latin typeface="Arial" panose="020B0604020202020204" pitchFamily="34" charset="0"/>
              <a:cs typeface="Arial" panose="020B0604020202020204" pitchFamily="34" charset="0"/>
            </a:endParaRPr>
          </a:p>
        </p:txBody>
      </p:sp>
      <p:sp>
        <p:nvSpPr>
          <p:cNvPr id="21" name="Pentagon 20">
            <a:extLst>
              <a:ext uri="{FF2B5EF4-FFF2-40B4-BE49-F238E27FC236}">
                <a16:creationId xmlns:a16="http://schemas.microsoft.com/office/drawing/2014/main" id="{5E0D045C-DE0F-94E9-B1A9-9270E3977F45}"/>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24" name="Chevron 23">
            <a:extLst>
              <a:ext uri="{FF2B5EF4-FFF2-40B4-BE49-F238E27FC236}">
                <a16:creationId xmlns:a16="http://schemas.microsoft.com/office/drawing/2014/main" id="{92A6CDEC-A43C-76F6-F6C1-8962A13715DA}"/>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25" name="Chevron 24">
            <a:extLst>
              <a:ext uri="{FF2B5EF4-FFF2-40B4-BE49-F238E27FC236}">
                <a16:creationId xmlns:a16="http://schemas.microsoft.com/office/drawing/2014/main" id="{EC43BBA7-7B4E-4ED0-5DF1-79E8AF08D921}"/>
              </a:ext>
            </a:extLst>
          </p:cNvPr>
          <p:cNvSpPr/>
          <p:nvPr/>
        </p:nvSpPr>
        <p:spPr>
          <a:xfrm>
            <a:off x="3381296" y="0"/>
            <a:ext cx="1788983" cy="288356"/>
          </a:xfrm>
          <a:prstGeom prst="chevron">
            <a:avLst/>
          </a:prstGeom>
          <a:solidFill>
            <a:srgbClr val="0074A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Modernize</a:t>
            </a:r>
          </a:p>
        </p:txBody>
      </p:sp>
      <p:sp>
        <p:nvSpPr>
          <p:cNvPr id="26" name="Chevron 25">
            <a:extLst>
              <a:ext uri="{FF2B5EF4-FFF2-40B4-BE49-F238E27FC236}">
                <a16:creationId xmlns:a16="http://schemas.microsoft.com/office/drawing/2014/main" id="{92F689A9-4B94-3299-D795-30EF0A8ECAF8}"/>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30" name="Chevron 29">
            <a:extLst>
              <a:ext uri="{FF2B5EF4-FFF2-40B4-BE49-F238E27FC236}">
                <a16:creationId xmlns:a16="http://schemas.microsoft.com/office/drawing/2014/main" id="{2B49BEDE-873D-9FD3-B848-14A5DF07A46D}"/>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31" name="Rectangle 30">
            <a:extLst>
              <a:ext uri="{FF2B5EF4-FFF2-40B4-BE49-F238E27FC236}">
                <a16:creationId xmlns:a16="http://schemas.microsoft.com/office/drawing/2014/main" id="{C2B1493A-A084-1015-AAF4-5FEBE5FDA9C2}"/>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AMI</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Tree>
    <p:extLst>
      <p:ext uri="{BB962C8B-B14F-4D97-AF65-F5344CB8AC3E}">
        <p14:creationId xmlns:p14="http://schemas.microsoft.com/office/powerpoint/2010/main" val="33987995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65F501-02B5-E783-6F41-90A60450A5EF}"/>
            </a:ext>
          </a:extLst>
        </p:cNvPr>
        <p:cNvGrpSpPr/>
        <p:nvPr/>
      </p:nvGrpSpPr>
      <p:grpSpPr>
        <a:xfrm>
          <a:off x="0" y="0"/>
          <a:ext cx="0" cy="0"/>
          <a:chOff x="0" y="0"/>
          <a:chExt cx="0" cy="0"/>
        </a:xfrm>
      </p:grpSpPr>
      <p:graphicFrame>
        <p:nvGraphicFramePr>
          <p:cNvPr id="100" name="think-cell data - do not delete" hidden="1">
            <a:extLst>
              <a:ext uri="{FF2B5EF4-FFF2-40B4-BE49-F238E27FC236}">
                <a16:creationId xmlns:a16="http://schemas.microsoft.com/office/drawing/2014/main" id="{31EE70CE-A81E-5B66-4C36-2B85550ECD1E}"/>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91" imgW="7772400" imgH="10058400" progId="TCLayout.ActiveDocument.1">
                  <p:embed/>
                </p:oleObj>
              </mc:Choice>
              <mc:Fallback>
                <p:oleObj name="thinkcell Slide" r:id="rId91" imgW="7772400" imgH="10058400" progId="TCLayout.ActiveDocument.1">
                  <p:embed/>
                  <p:pic>
                    <p:nvPicPr>
                      <p:cNvPr id="100" name="think-cell data - do not delete" hidden="1">
                        <a:extLst>
                          <a:ext uri="{FF2B5EF4-FFF2-40B4-BE49-F238E27FC236}">
                            <a16:creationId xmlns:a16="http://schemas.microsoft.com/office/drawing/2014/main" id="{31EE70CE-A81E-5B66-4C36-2B85550ECD1E}"/>
                          </a:ext>
                        </a:extLst>
                      </p:cNvPr>
                      <p:cNvPicPr/>
                      <p:nvPr/>
                    </p:nvPicPr>
                    <p:blipFill>
                      <a:blip r:embed="rId92"/>
                      <a:stretch>
                        <a:fillRect/>
                      </a:stretch>
                    </p:blipFill>
                    <p:spPr>
                      <a:xfrm>
                        <a:off x="1588" y="1588"/>
                        <a:ext cx="1227" cy="1588"/>
                      </a:xfrm>
                      <a:prstGeom prst="rect">
                        <a:avLst/>
                      </a:prstGeom>
                    </p:spPr>
                  </p:pic>
                </p:oleObj>
              </mc:Fallback>
            </mc:AlternateContent>
          </a:graphicData>
        </a:graphic>
      </p:graphicFrame>
      <p:cxnSp>
        <p:nvCxnSpPr>
          <p:cNvPr id="9" name="Straight Connector 8">
            <a:extLst>
              <a:ext uri="{FF2B5EF4-FFF2-40B4-BE49-F238E27FC236}">
                <a16:creationId xmlns:a16="http://schemas.microsoft.com/office/drawing/2014/main" id="{1FABACD7-17FA-8BC7-2D31-73BE72D8C53E}"/>
              </a:ext>
            </a:extLst>
          </p:cNvPr>
          <p:cNvCxnSpPr>
            <a:cxnSpLocks/>
          </p:cNvCxnSpPr>
          <p:nvPr>
            <p:custDataLst>
              <p:tags r:id="rId2"/>
            </p:custDataLst>
          </p:nvPr>
        </p:nvCxnSpPr>
        <p:spPr bwMode="auto">
          <a:xfrm>
            <a:off x="5048250" y="4116388"/>
            <a:ext cx="42863"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0" name="Straight Connector 9">
            <a:extLst>
              <a:ext uri="{FF2B5EF4-FFF2-40B4-BE49-F238E27FC236}">
                <a16:creationId xmlns:a16="http://schemas.microsoft.com/office/drawing/2014/main" id="{B7C50EFE-79BF-9D08-3661-B4A09204F156}"/>
              </a:ext>
            </a:extLst>
          </p:cNvPr>
          <p:cNvCxnSpPr>
            <a:cxnSpLocks/>
          </p:cNvCxnSpPr>
          <p:nvPr>
            <p:custDataLst>
              <p:tags r:id="rId3"/>
            </p:custDataLst>
          </p:nvPr>
        </p:nvCxnSpPr>
        <p:spPr bwMode="auto">
          <a:xfrm>
            <a:off x="5048250" y="5857875"/>
            <a:ext cx="42863"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1" name="Straight Connector 10">
            <a:extLst>
              <a:ext uri="{FF2B5EF4-FFF2-40B4-BE49-F238E27FC236}">
                <a16:creationId xmlns:a16="http://schemas.microsoft.com/office/drawing/2014/main" id="{5D23C221-B05F-B2F8-1781-8245EBB6251E}"/>
              </a:ext>
            </a:extLst>
          </p:cNvPr>
          <p:cNvCxnSpPr>
            <a:cxnSpLocks/>
          </p:cNvCxnSpPr>
          <p:nvPr>
            <p:custDataLst>
              <p:tags r:id="rId4"/>
            </p:custDataLst>
          </p:nvPr>
        </p:nvCxnSpPr>
        <p:spPr bwMode="auto">
          <a:xfrm>
            <a:off x="5048250" y="5607050"/>
            <a:ext cx="42863"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2" name="Straight Connector 11">
            <a:extLst>
              <a:ext uri="{FF2B5EF4-FFF2-40B4-BE49-F238E27FC236}">
                <a16:creationId xmlns:a16="http://schemas.microsoft.com/office/drawing/2014/main" id="{D2BA61EB-28B8-31BB-1F18-35738F3DDDF2}"/>
              </a:ext>
            </a:extLst>
          </p:cNvPr>
          <p:cNvCxnSpPr>
            <a:cxnSpLocks/>
          </p:cNvCxnSpPr>
          <p:nvPr>
            <p:custDataLst>
              <p:tags r:id="rId5"/>
            </p:custDataLst>
          </p:nvPr>
        </p:nvCxnSpPr>
        <p:spPr bwMode="auto">
          <a:xfrm>
            <a:off x="5048250" y="2922588"/>
            <a:ext cx="42863"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3" name="Straight Connector 12">
            <a:extLst>
              <a:ext uri="{FF2B5EF4-FFF2-40B4-BE49-F238E27FC236}">
                <a16:creationId xmlns:a16="http://schemas.microsoft.com/office/drawing/2014/main" id="{0A4ECF8B-F05C-8809-B5A4-F03011887614}"/>
              </a:ext>
            </a:extLst>
          </p:cNvPr>
          <p:cNvCxnSpPr>
            <a:cxnSpLocks/>
          </p:cNvCxnSpPr>
          <p:nvPr>
            <p:custDataLst>
              <p:tags r:id="rId6"/>
            </p:custDataLst>
          </p:nvPr>
        </p:nvCxnSpPr>
        <p:spPr bwMode="auto">
          <a:xfrm>
            <a:off x="5048250" y="5310188"/>
            <a:ext cx="42863"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4" name="Straight Connector 13">
            <a:extLst>
              <a:ext uri="{FF2B5EF4-FFF2-40B4-BE49-F238E27FC236}">
                <a16:creationId xmlns:a16="http://schemas.microsoft.com/office/drawing/2014/main" id="{87207069-54FA-D955-5099-07704CF99760}"/>
              </a:ext>
            </a:extLst>
          </p:cNvPr>
          <p:cNvCxnSpPr>
            <a:cxnSpLocks/>
          </p:cNvCxnSpPr>
          <p:nvPr>
            <p:custDataLst>
              <p:tags r:id="rId7"/>
            </p:custDataLst>
          </p:nvPr>
        </p:nvCxnSpPr>
        <p:spPr bwMode="auto">
          <a:xfrm>
            <a:off x="5048250" y="3221038"/>
            <a:ext cx="42863"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3DF8D8C1-FEC6-F325-2B47-60F92D775B21}"/>
              </a:ext>
            </a:extLst>
          </p:cNvPr>
          <p:cNvCxnSpPr>
            <a:cxnSpLocks/>
          </p:cNvCxnSpPr>
          <p:nvPr>
            <p:custDataLst>
              <p:tags r:id="rId8"/>
            </p:custDataLst>
          </p:nvPr>
        </p:nvCxnSpPr>
        <p:spPr bwMode="auto">
          <a:xfrm>
            <a:off x="5048250" y="5011738"/>
            <a:ext cx="42863"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6" name="Straight Connector 15">
            <a:extLst>
              <a:ext uri="{FF2B5EF4-FFF2-40B4-BE49-F238E27FC236}">
                <a16:creationId xmlns:a16="http://schemas.microsoft.com/office/drawing/2014/main" id="{82BB3866-2BE6-1509-F57B-39278755946C}"/>
              </a:ext>
            </a:extLst>
          </p:cNvPr>
          <p:cNvCxnSpPr>
            <a:cxnSpLocks/>
          </p:cNvCxnSpPr>
          <p:nvPr>
            <p:custDataLst>
              <p:tags r:id="rId9"/>
            </p:custDataLst>
          </p:nvPr>
        </p:nvCxnSpPr>
        <p:spPr bwMode="auto">
          <a:xfrm>
            <a:off x="5048250" y="3519488"/>
            <a:ext cx="42863"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7" name="Straight Connector 16">
            <a:extLst>
              <a:ext uri="{FF2B5EF4-FFF2-40B4-BE49-F238E27FC236}">
                <a16:creationId xmlns:a16="http://schemas.microsoft.com/office/drawing/2014/main" id="{3A4F6EFF-3DF8-B006-D0E7-B58D417BC5A6}"/>
              </a:ext>
            </a:extLst>
          </p:cNvPr>
          <p:cNvCxnSpPr>
            <a:cxnSpLocks/>
          </p:cNvCxnSpPr>
          <p:nvPr>
            <p:custDataLst>
              <p:tags r:id="rId10"/>
            </p:custDataLst>
          </p:nvPr>
        </p:nvCxnSpPr>
        <p:spPr bwMode="auto">
          <a:xfrm>
            <a:off x="5048250" y="4713288"/>
            <a:ext cx="42863"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8" name="Straight Connector 17">
            <a:extLst>
              <a:ext uri="{FF2B5EF4-FFF2-40B4-BE49-F238E27FC236}">
                <a16:creationId xmlns:a16="http://schemas.microsoft.com/office/drawing/2014/main" id="{479AFB60-AE78-90AC-A6DE-207DDDC3FBDB}"/>
              </a:ext>
            </a:extLst>
          </p:cNvPr>
          <p:cNvCxnSpPr>
            <a:cxnSpLocks/>
          </p:cNvCxnSpPr>
          <p:nvPr>
            <p:custDataLst>
              <p:tags r:id="rId11"/>
            </p:custDataLst>
          </p:nvPr>
        </p:nvCxnSpPr>
        <p:spPr bwMode="auto">
          <a:xfrm>
            <a:off x="5048250" y="3817938"/>
            <a:ext cx="42863"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9" name="Straight Connector 18">
            <a:extLst>
              <a:ext uri="{FF2B5EF4-FFF2-40B4-BE49-F238E27FC236}">
                <a16:creationId xmlns:a16="http://schemas.microsoft.com/office/drawing/2014/main" id="{445872F2-F48B-5961-26A0-E2B4A35960F8}"/>
              </a:ext>
            </a:extLst>
          </p:cNvPr>
          <p:cNvCxnSpPr>
            <a:cxnSpLocks/>
          </p:cNvCxnSpPr>
          <p:nvPr>
            <p:custDataLst>
              <p:tags r:id="rId12"/>
            </p:custDataLst>
          </p:nvPr>
        </p:nvCxnSpPr>
        <p:spPr bwMode="auto">
          <a:xfrm>
            <a:off x="5048250" y="4414838"/>
            <a:ext cx="42863" cy="0"/>
          </a:xfrm>
          <a:prstGeom prst="line">
            <a:avLst/>
          </a:prstGeom>
          <a:ln w="9525"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graphicFrame>
        <p:nvGraphicFramePr>
          <p:cNvPr id="104" name="Chart 103">
            <a:extLst>
              <a:ext uri="{FF2B5EF4-FFF2-40B4-BE49-F238E27FC236}">
                <a16:creationId xmlns:a16="http://schemas.microsoft.com/office/drawing/2014/main" id="{87378648-45F3-8436-7EEF-97B72CC07F82}"/>
              </a:ext>
            </a:extLst>
          </p:cNvPr>
          <p:cNvGraphicFramePr/>
          <p:nvPr>
            <p:custDataLst>
              <p:tags r:id="rId13"/>
            </p:custDataLst>
          </p:nvPr>
        </p:nvGraphicFramePr>
        <p:xfrm>
          <a:off x="4791075" y="2840038"/>
          <a:ext cx="4384675" cy="3392487"/>
        </p:xfrm>
        <a:graphic>
          <a:graphicData uri="http://schemas.openxmlformats.org/drawingml/2006/chart">
            <c:chart xmlns:c="http://schemas.openxmlformats.org/drawingml/2006/chart" xmlns:r="http://schemas.openxmlformats.org/officeDocument/2006/relationships" r:id="rId93"/>
          </a:graphicData>
        </a:graphic>
      </p:graphicFrame>
      <p:sp>
        <p:nvSpPr>
          <p:cNvPr id="21" name="Text Placeholder 10">
            <a:extLst>
              <a:ext uri="{FF2B5EF4-FFF2-40B4-BE49-F238E27FC236}">
                <a16:creationId xmlns:a16="http://schemas.microsoft.com/office/drawing/2014/main" id="{7A83CCDD-93E8-0075-4E36-9C183F0069E2}"/>
              </a:ext>
            </a:extLst>
          </p:cNvPr>
          <p:cNvSpPr txBox="1">
            <a:spLocks/>
          </p:cNvSpPr>
          <p:nvPr>
            <p:custDataLst>
              <p:tags r:id="rId14"/>
            </p:custDataLst>
          </p:nvPr>
        </p:nvSpPr>
        <p:spPr bwMode="gray">
          <a:xfrm>
            <a:off x="4892675" y="5781675"/>
            <a:ext cx="6985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0061F098-C757-47CA-ACC3-D4FA850FDD7E}" type="datetime'''''''''''''''0'''''''''''''''''''''''''''''''''''''''''''''">
              <a:rPr lang="en-US" altLang="en-US" sz="1000" smtClean="0"/>
              <a:pPr marL="0" indent="0" algn="r">
                <a:spcBef>
                  <a:spcPct val="0"/>
                </a:spcBef>
                <a:spcAft>
                  <a:spcPct val="0"/>
                </a:spcAft>
                <a:buNone/>
              </a:pPr>
              <a:t>0</a:t>
            </a:fld>
            <a:endParaRPr lang="en-US" sz="1000"/>
          </a:p>
        </p:txBody>
      </p:sp>
      <p:sp>
        <p:nvSpPr>
          <p:cNvPr id="22" name="Text Placeholder 10">
            <a:extLst>
              <a:ext uri="{FF2B5EF4-FFF2-40B4-BE49-F238E27FC236}">
                <a16:creationId xmlns:a16="http://schemas.microsoft.com/office/drawing/2014/main" id="{C269D2C0-673A-F6C9-CD90-3AEA94006C68}"/>
              </a:ext>
            </a:extLst>
          </p:cNvPr>
          <p:cNvSpPr txBox="1">
            <a:spLocks/>
          </p:cNvSpPr>
          <p:nvPr>
            <p:custDataLst>
              <p:tags r:id="rId15"/>
            </p:custDataLst>
          </p:nvPr>
        </p:nvSpPr>
        <p:spPr bwMode="gray">
          <a:xfrm>
            <a:off x="4822825" y="5530850"/>
            <a:ext cx="1397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4D8DE71D-1AB4-488D-AAEE-E0C391AA60FD}" type="datetime'''''''''''''4''''''''''''''''0'''''''''''''''">
              <a:rPr lang="en-US" altLang="en-US" sz="1000" smtClean="0"/>
              <a:pPr marL="0" indent="0" algn="r">
                <a:spcBef>
                  <a:spcPct val="0"/>
                </a:spcBef>
                <a:spcAft>
                  <a:spcPct val="0"/>
                </a:spcAft>
                <a:buNone/>
              </a:pPr>
              <a:t>40</a:t>
            </a:fld>
            <a:endParaRPr lang="en-US" sz="1000"/>
          </a:p>
        </p:txBody>
      </p:sp>
      <p:sp>
        <p:nvSpPr>
          <p:cNvPr id="23" name="Text Placeholder 10">
            <a:extLst>
              <a:ext uri="{FF2B5EF4-FFF2-40B4-BE49-F238E27FC236}">
                <a16:creationId xmlns:a16="http://schemas.microsoft.com/office/drawing/2014/main" id="{610B2F90-B419-248F-4CEF-2A8FA190CC75}"/>
              </a:ext>
            </a:extLst>
          </p:cNvPr>
          <p:cNvSpPr txBox="1">
            <a:spLocks/>
          </p:cNvSpPr>
          <p:nvPr>
            <p:custDataLst>
              <p:tags r:id="rId16"/>
            </p:custDataLst>
          </p:nvPr>
        </p:nvSpPr>
        <p:spPr bwMode="gray">
          <a:xfrm>
            <a:off x="4822825" y="3741738"/>
            <a:ext cx="1397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9AD1F49D-2627-4391-9378-088A2D4EC755}" type="datetime'''''''''''''7''''''''''''''''''''''''0'''''''''''''''">
              <a:rPr lang="en-US" altLang="en-US" sz="1000" smtClean="0"/>
              <a:pPr marL="0" indent="0" algn="r">
                <a:spcBef>
                  <a:spcPct val="0"/>
                </a:spcBef>
                <a:spcAft>
                  <a:spcPct val="0"/>
                </a:spcAft>
                <a:buNone/>
              </a:pPr>
              <a:t>70</a:t>
            </a:fld>
            <a:endParaRPr lang="en-US" sz="1000"/>
          </a:p>
        </p:txBody>
      </p:sp>
      <p:sp>
        <p:nvSpPr>
          <p:cNvPr id="24" name="Text Placeholder 10">
            <a:extLst>
              <a:ext uri="{FF2B5EF4-FFF2-40B4-BE49-F238E27FC236}">
                <a16:creationId xmlns:a16="http://schemas.microsoft.com/office/drawing/2014/main" id="{CD93193B-29D8-B18F-AA01-92938A037EB0}"/>
              </a:ext>
            </a:extLst>
          </p:cNvPr>
          <p:cNvSpPr txBox="1">
            <a:spLocks/>
          </p:cNvSpPr>
          <p:nvPr>
            <p:custDataLst>
              <p:tags r:id="rId17"/>
            </p:custDataLst>
          </p:nvPr>
        </p:nvSpPr>
        <p:spPr bwMode="gray">
          <a:xfrm>
            <a:off x="4822825" y="4338638"/>
            <a:ext cx="1397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FC59C934-BC3C-4FCA-89FF-7DB999C10FA8}" type="datetime'''''''6''''''''''''''''''''''''''''''''''''''''''''0'''">
              <a:rPr lang="en-US" altLang="en-US" sz="1000" smtClean="0"/>
              <a:pPr marL="0" indent="0" algn="r">
                <a:spcBef>
                  <a:spcPct val="0"/>
                </a:spcBef>
                <a:spcAft>
                  <a:spcPct val="0"/>
                </a:spcAft>
                <a:buNone/>
              </a:pPr>
              <a:t>60</a:t>
            </a:fld>
            <a:endParaRPr lang="en-US" sz="1000"/>
          </a:p>
        </p:txBody>
      </p:sp>
      <p:sp>
        <p:nvSpPr>
          <p:cNvPr id="25" name="Text Placeholder 10">
            <a:extLst>
              <a:ext uri="{FF2B5EF4-FFF2-40B4-BE49-F238E27FC236}">
                <a16:creationId xmlns:a16="http://schemas.microsoft.com/office/drawing/2014/main" id="{20D10918-4591-2224-0DE9-33B158AA5E56}"/>
              </a:ext>
            </a:extLst>
          </p:cNvPr>
          <p:cNvSpPr txBox="1">
            <a:spLocks/>
          </p:cNvSpPr>
          <p:nvPr>
            <p:custDataLst>
              <p:tags r:id="rId18"/>
            </p:custDataLst>
          </p:nvPr>
        </p:nvSpPr>
        <p:spPr bwMode="gray">
          <a:xfrm>
            <a:off x="4822825" y="3443288"/>
            <a:ext cx="1397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4E08FA2C-7A38-4B5E-9579-35FADBC56AF2}" type="datetime'''''''7''''''5'''''''''''''''''''''''''''''''''''''''''">
              <a:rPr lang="en-US" altLang="en-US" sz="1000" smtClean="0"/>
              <a:pPr marL="0" indent="0" algn="r">
                <a:spcBef>
                  <a:spcPct val="0"/>
                </a:spcBef>
                <a:spcAft>
                  <a:spcPct val="0"/>
                </a:spcAft>
                <a:buNone/>
              </a:pPr>
              <a:t>75</a:t>
            </a:fld>
            <a:endParaRPr lang="en-US" sz="1000"/>
          </a:p>
        </p:txBody>
      </p:sp>
      <p:sp>
        <p:nvSpPr>
          <p:cNvPr id="26" name="Text Placeholder 10">
            <a:extLst>
              <a:ext uri="{FF2B5EF4-FFF2-40B4-BE49-F238E27FC236}">
                <a16:creationId xmlns:a16="http://schemas.microsoft.com/office/drawing/2014/main" id="{28A9314A-2829-9F0A-9E29-CC112F1666CB}"/>
              </a:ext>
            </a:extLst>
          </p:cNvPr>
          <p:cNvSpPr txBox="1">
            <a:spLocks/>
          </p:cNvSpPr>
          <p:nvPr>
            <p:custDataLst>
              <p:tags r:id="rId19"/>
            </p:custDataLst>
          </p:nvPr>
        </p:nvSpPr>
        <p:spPr bwMode="gray">
          <a:xfrm>
            <a:off x="4822825" y="4637088"/>
            <a:ext cx="1397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17D2C066-7D5C-4B74-900B-189C2BCA5D75}" type="datetime'''''''''''''5''''''''''''''''''''''5'''''''">
              <a:rPr lang="en-US" altLang="en-US" sz="1000" smtClean="0"/>
              <a:pPr marL="0" indent="0" algn="r">
                <a:spcBef>
                  <a:spcPct val="0"/>
                </a:spcBef>
                <a:spcAft>
                  <a:spcPct val="0"/>
                </a:spcAft>
                <a:buNone/>
              </a:pPr>
              <a:t>55</a:t>
            </a:fld>
            <a:endParaRPr lang="en-US" sz="1000"/>
          </a:p>
        </p:txBody>
      </p:sp>
      <p:sp>
        <p:nvSpPr>
          <p:cNvPr id="27" name="Text Placeholder 10">
            <a:extLst>
              <a:ext uri="{FF2B5EF4-FFF2-40B4-BE49-F238E27FC236}">
                <a16:creationId xmlns:a16="http://schemas.microsoft.com/office/drawing/2014/main" id="{F15E3F74-C8A8-F00A-C0D1-82F3723999B7}"/>
              </a:ext>
            </a:extLst>
          </p:cNvPr>
          <p:cNvSpPr txBox="1">
            <a:spLocks/>
          </p:cNvSpPr>
          <p:nvPr>
            <p:custDataLst>
              <p:tags r:id="rId20"/>
            </p:custDataLst>
          </p:nvPr>
        </p:nvSpPr>
        <p:spPr bwMode="gray">
          <a:xfrm>
            <a:off x="4822825" y="3144838"/>
            <a:ext cx="1397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E1A2AD4F-5BB7-4E40-8311-35B7361F97D6}" type="datetime'8''''0'">
              <a:rPr lang="en-US" altLang="en-US" sz="1000" smtClean="0"/>
              <a:pPr marL="0" indent="0" algn="r">
                <a:spcBef>
                  <a:spcPct val="0"/>
                </a:spcBef>
                <a:spcAft>
                  <a:spcPct val="0"/>
                </a:spcAft>
                <a:buNone/>
              </a:pPr>
              <a:t>80</a:t>
            </a:fld>
            <a:endParaRPr lang="en-US" sz="1000"/>
          </a:p>
        </p:txBody>
      </p:sp>
      <p:sp>
        <p:nvSpPr>
          <p:cNvPr id="28" name="Text Placeholder 10">
            <a:extLst>
              <a:ext uri="{FF2B5EF4-FFF2-40B4-BE49-F238E27FC236}">
                <a16:creationId xmlns:a16="http://schemas.microsoft.com/office/drawing/2014/main" id="{7F8F375B-9167-A296-B349-796762FECA57}"/>
              </a:ext>
            </a:extLst>
          </p:cNvPr>
          <p:cNvSpPr txBox="1">
            <a:spLocks/>
          </p:cNvSpPr>
          <p:nvPr>
            <p:custDataLst>
              <p:tags r:id="rId21"/>
            </p:custDataLst>
          </p:nvPr>
        </p:nvSpPr>
        <p:spPr bwMode="gray">
          <a:xfrm>
            <a:off x="4822825" y="4935538"/>
            <a:ext cx="1397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409D9D17-309F-4C7A-ABFA-DC6B7DB9EBD4}" type="datetime'''''''''''''''''''''''''''''''''''''''''''''''5''''0'''">
              <a:rPr lang="en-US" altLang="en-US" sz="1000" smtClean="0"/>
              <a:pPr marL="0" indent="0" algn="r">
                <a:spcBef>
                  <a:spcPct val="0"/>
                </a:spcBef>
                <a:spcAft>
                  <a:spcPct val="0"/>
                </a:spcAft>
                <a:buNone/>
              </a:pPr>
              <a:t>50</a:t>
            </a:fld>
            <a:endParaRPr lang="en-US" sz="1000"/>
          </a:p>
        </p:txBody>
      </p:sp>
      <p:sp>
        <p:nvSpPr>
          <p:cNvPr id="29" name="Text Placeholder 10">
            <a:extLst>
              <a:ext uri="{FF2B5EF4-FFF2-40B4-BE49-F238E27FC236}">
                <a16:creationId xmlns:a16="http://schemas.microsoft.com/office/drawing/2014/main" id="{40827A5C-79D8-9FEB-D00F-64E57FFE23E1}"/>
              </a:ext>
            </a:extLst>
          </p:cNvPr>
          <p:cNvSpPr txBox="1">
            <a:spLocks/>
          </p:cNvSpPr>
          <p:nvPr>
            <p:custDataLst>
              <p:tags r:id="rId22"/>
            </p:custDataLst>
          </p:nvPr>
        </p:nvSpPr>
        <p:spPr bwMode="gray">
          <a:xfrm>
            <a:off x="4822825" y="2846388"/>
            <a:ext cx="1397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B838D02E-4FA8-4D15-B3E0-A27D14B76560}" type="datetime'''''''''''''''8''''5'''''''''''''''''''">
              <a:rPr lang="en-US" altLang="en-US" sz="1000" smtClean="0"/>
              <a:pPr marL="0" indent="0" algn="r">
                <a:spcBef>
                  <a:spcPct val="0"/>
                </a:spcBef>
                <a:spcAft>
                  <a:spcPct val="0"/>
                </a:spcAft>
                <a:buNone/>
              </a:pPr>
              <a:t>85</a:t>
            </a:fld>
            <a:endParaRPr lang="en-US" sz="1000"/>
          </a:p>
        </p:txBody>
      </p:sp>
      <p:sp>
        <p:nvSpPr>
          <p:cNvPr id="30" name="Text Placeholder 10">
            <a:extLst>
              <a:ext uri="{FF2B5EF4-FFF2-40B4-BE49-F238E27FC236}">
                <a16:creationId xmlns:a16="http://schemas.microsoft.com/office/drawing/2014/main" id="{A0529C2C-AFC5-07FC-C909-B565E08FC156}"/>
              </a:ext>
            </a:extLst>
          </p:cNvPr>
          <p:cNvSpPr txBox="1">
            <a:spLocks/>
          </p:cNvSpPr>
          <p:nvPr>
            <p:custDataLst>
              <p:tags r:id="rId23"/>
            </p:custDataLst>
          </p:nvPr>
        </p:nvSpPr>
        <p:spPr bwMode="gray">
          <a:xfrm>
            <a:off x="4822825" y="5233988"/>
            <a:ext cx="1397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29371B2F-01AB-4822-ADB5-BF6C6C7C0ECE}" type="datetime'''''''4''''''''''''''''''''''''''''5'''''''''''''''''''''''">
              <a:rPr lang="en-US" altLang="en-US" sz="1000" smtClean="0"/>
              <a:pPr marL="0" indent="0" algn="r">
                <a:spcBef>
                  <a:spcPct val="0"/>
                </a:spcBef>
                <a:spcAft>
                  <a:spcPct val="0"/>
                </a:spcAft>
                <a:buNone/>
              </a:pPr>
              <a:t>45</a:t>
            </a:fld>
            <a:endParaRPr lang="en-US" sz="1000"/>
          </a:p>
        </p:txBody>
      </p:sp>
      <p:sp>
        <p:nvSpPr>
          <p:cNvPr id="31" name="Text Placeholder 10">
            <a:extLst>
              <a:ext uri="{FF2B5EF4-FFF2-40B4-BE49-F238E27FC236}">
                <a16:creationId xmlns:a16="http://schemas.microsoft.com/office/drawing/2014/main" id="{0A995987-9C17-9A76-54CE-1E0DF5E28826}"/>
              </a:ext>
            </a:extLst>
          </p:cNvPr>
          <p:cNvSpPr txBox="1">
            <a:spLocks/>
          </p:cNvSpPr>
          <p:nvPr>
            <p:custDataLst>
              <p:tags r:id="rId24"/>
            </p:custDataLst>
          </p:nvPr>
        </p:nvSpPr>
        <p:spPr bwMode="gray">
          <a:xfrm>
            <a:off x="4822825" y="4040188"/>
            <a:ext cx="1397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851A780D-FAEC-459C-ACF2-C0E842D1D98C}" type="datetime'''6''''''''''''''''''''''''''''''''''''5'''''''''''''''''''">
              <a:rPr lang="en-US" altLang="en-US" sz="1000" smtClean="0"/>
              <a:pPr marL="0" indent="0" algn="r">
                <a:spcBef>
                  <a:spcPct val="0"/>
                </a:spcBef>
                <a:spcAft>
                  <a:spcPct val="0"/>
                </a:spcAft>
                <a:buNone/>
              </a:pPr>
              <a:t>65</a:t>
            </a:fld>
            <a:endParaRPr lang="en-US" sz="1000"/>
          </a:p>
        </p:txBody>
      </p:sp>
      <p:sp useBgFill="1">
        <p:nvSpPr>
          <p:cNvPr id="101" name="Freeform 100">
            <a:extLst>
              <a:ext uri="{FF2B5EF4-FFF2-40B4-BE49-F238E27FC236}">
                <a16:creationId xmlns:a16="http://schemas.microsoft.com/office/drawing/2014/main" id="{6085C72A-2BD0-6E8B-4D69-BA0CECA17E3B}"/>
              </a:ext>
            </a:extLst>
          </p:cNvPr>
          <p:cNvSpPr/>
          <p:nvPr>
            <p:custDataLst>
              <p:tags r:id="rId25"/>
            </p:custDataLst>
          </p:nvPr>
        </p:nvSpPr>
        <p:spPr bwMode="auto">
          <a:xfrm>
            <a:off x="5018088" y="5745163"/>
            <a:ext cx="146051" cy="96838"/>
          </a:xfrm>
          <a:custGeom>
            <a:avLst/>
            <a:gdLst/>
            <a:ahLst/>
            <a:cxnLst/>
            <a:rect l="0" t="0" r="0" b="0"/>
            <a:pathLst>
              <a:path w="146051" h="96838">
                <a:moveTo>
                  <a:pt x="0" y="39687"/>
                </a:moveTo>
                <a:lnTo>
                  <a:pt x="146050" y="0"/>
                </a:lnTo>
                <a:lnTo>
                  <a:pt x="146050" y="57150"/>
                </a:lnTo>
                <a:lnTo>
                  <a:pt x="0" y="96837"/>
                </a:lnTo>
                <a:close/>
              </a:path>
            </a:pathLst>
          </a:custGeom>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err="1">
              <a:solidFill>
                <a:schemeClr val="tx1"/>
              </a:solidFill>
            </a:endParaRPr>
          </a:p>
        </p:txBody>
      </p:sp>
      <p:sp>
        <p:nvSpPr>
          <p:cNvPr id="34" name="Freeform 33">
            <a:extLst>
              <a:ext uri="{FF2B5EF4-FFF2-40B4-BE49-F238E27FC236}">
                <a16:creationId xmlns:a16="http://schemas.microsoft.com/office/drawing/2014/main" id="{DFB35898-3550-756E-8750-1BAA38C77043}"/>
              </a:ext>
            </a:extLst>
          </p:cNvPr>
          <p:cNvSpPr/>
          <p:nvPr>
            <p:custDataLst>
              <p:tags r:id="rId26"/>
            </p:custDataLst>
          </p:nvPr>
        </p:nvSpPr>
        <p:spPr bwMode="auto">
          <a:xfrm>
            <a:off x="5018088" y="5802313"/>
            <a:ext cx="146051" cy="39688"/>
          </a:xfrm>
          <a:custGeom>
            <a:avLst/>
            <a:gdLst/>
            <a:ahLst/>
            <a:cxnLst/>
            <a:rect l="0" t="0" r="0" b="0"/>
            <a:pathLst>
              <a:path w="146051" h="39688">
                <a:moveTo>
                  <a:pt x="0" y="39687"/>
                </a:moveTo>
                <a:lnTo>
                  <a:pt x="146050" y="0"/>
                </a:lnTo>
              </a:path>
            </a:pathLst>
          </a:custGeom>
          <a:ln w="9525" cap="flat" cmpd="sng" algn="ctr">
            <a:solidFill>
              <a:schemeClr val="tx1"/>
            </a:solidFill>
            <a:prstDash val="solid"/>
            <a:miter lim="800000"/>
            <a:headEnd type="none" w="med" len="med"/>
            <a:tailEnd type="none" w="med" len="lg"/>
          </a:ln>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3" name="Freeform 32">
            <a:extLst>
              <a:ext uri="{FF2B5EF4-FFF2-40B4-BE49-F238E27FC236}">
                <a16:creationId xmlns:a16="http://schemas.microsoft.com/office/drawing/2014/main" id="{940F3DD8-0B30-FC6E-82EB-9E72F54D5472}"/>
              </a:ext>
            </a:extLst>
          </p:cNvPr>
          <p:cNvSpPr/>
          <p:nvPr>
            <p:custDataLst>
              <p:tags r:id="rId27"/>
            </p:custDataLst>
          </p:nvPr>
        </p:nvSpPr>
        <p:spPr bwMode="auto">
          <a:xfrm>
            <a:off x="5018088" y="5745163"/>
            <a:ext cx="146051" cy="39688"/>
          </a:xfrm>
          <a:custGeom>
            <a:avLst/>
            <a:gdLst/>
            <a:ahLst/>
            <a:cxnLst/>
            <a:rect l="0" t="0" r="0" b="0"/>
            <a:pathLst>
              <a:path w="146051" h="39688">
                <a:moveTo>
                  <a:pt x="0" y="39687"/>
                </a:moveTo>
                <a:lnTo>
                  <a:pt x="146050" y="0"/>
                </a:lnTo>
              </a:path>
            </a:pathLst>
          </a:custGeom>
          <a:ln w="9525" cap="flat" cmpd="sng" algn="ctr">
            <a:solidFill>
              <a:schemeClr val="tx1"/>
            </a:solidFill>
            <a:prstDash val="solid"/>
            <a:miter lim="800000"/>
            <a:headEnd type="none" w="med" len="med"/>
            <a:tailEnd type="none" w="med" len="lg"/>
          </a:ln>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cxnSp>
        <p:nvCxnSpPr>
          <p:cNvPr id="35" name="Straight Connector 34">
            <a:extLst>
              <a:ext uri="{FF2B5EF4-FFF2-40B4-BE49-F238E27FC236}">
                <a16:creationId xmlns:a16="http://schemas.microsoft.com/office/drawing/2014/main" id="{87935266-0C9A-4A93-160C-45ED69CFDE21}"/>
              </a:ext>
            </a:extLst>
          </p:cNvPr>
          <p:cNvCxnSpPr/>
          <p:nvPr>
            <p:custDataLst>
              <p:tags r:id="rId28"/>
            </p:custDataLst>
          </p:nvPr>
        </p:nvCxnSpPr>
        <p:spPr bwMode="auto">
          <a:xfrm>
            <a:off x="6773863" y="4451350"/>
            <a:ext cx="0" cy="2381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36" name="Straight Connector 35">
            <a:extLst>
              <a:ext uri="{FF2B5EF4-FFF2-40B4-BE49-F238E27FC236}">
                <a16:creationId xmlns:a16="http://schemas.microsoft.com/office/drawing/2014/main" id="{A2FB95D3-7A68-8A11-0A5D-1821E6EEBA39}"/>
              </a:ext>
            </a:extLst>
          </p:cNvPr>
          <p:cNvCxnSpPr/>
          <p:nvPr>
            <p:custDataLst>
              <p:tags r:id="rId29"/>
            </p:custDataLst>
          </p:nvPr>
        </p:nvCxnSpPr>
        <p:spPr bwMode="auto">
          <a:xfrm>
            <a:off x="6773863" y="4683125"/>
            <a:ext cx="0" cy="2381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37" name="Straight Connector 36">
            <a:extLst>
              <a:ext uri="{FF2B5EF4-FFF2-40B4-BE49-F238E27FC236}">
                <a16:creationId xmlns:a16="http://schemas.microsoft.com/office/drawing/2014/main" id="{3F8E311B-ECC8-7885-6033-7D1D29DE3D9E}"/>
              </a:ext>
            </a:extLst>
          </p:cNvPr>
          <p:cNvCxnSpPr>
            <a:cxnSpLocks/>
          </p:cNvCxnSpPr>
          <p:nvPr>
            <p:custDataLst>
              <p:tags r:id="rId30"/>
            </p:custDataLst>
          </p:nvPr>
        </p:nvCxnSpPr>
        <p:spPr bwMode="auto">
          <a:xfrm flipH="1">
            <a:off x="5129213" y="5494338"/>
            <a:ext cx="26988" cy="3651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38" name="Straight Connector 37">
            <a:extLst>
              <a:ext uri="{FF2B5EF4-FFF2-40B4-BE49-F238E27FC236}">
                <a16:creationId xmlns:a16="http://schemas.microsoft.com/office/drawing/2014/main" id="{B78943B2-C2D4-2044-6B3D-8AC1F97D14BF}"/>
              </a:ext>
            </a:extLst>
          </p:cNvPr>
          <p:cNvCxnSpPr/>
          <p:nvPr>
            <p:custDataLst>
              <p:tags r:id="rId31"/>
            </p:custDataLst>
          </p:nvPr>
        </p:nvCxnSpPr>
        <p:spPr bwMode="auto">
          <a:xfrm>
            <a:off x="5511800" y="5232400"/>
            <a:ext cx="0" cy="2381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39" name="Straight Connector 38">
            <a:extLst>
              <a:ext uri="{FF2B5EF4-FFF2-40B4-BE49-F238E27FC236}">
                <a16:creationId xmlns:a16="http://schemas.microsoft.com/office/drawing/2014/main" id="{9BF1C9D7-18AD-974D-BA40-3DDA9D171C09}"/>
              </a:ext>
            </a:extLst>
          </p:cNvPr>
          <p:cNvCxnSpPr/>
          <p:nvPr>
            <p:custDataLst>
              <p:tags r:id="rId32"/>
            </p:custDataLst>
          </p:nvPr>
        </p:nvCxnSpPr>
        <p:spPr bwMode="auto">
          <a:xfrm>
            <a:off x="8875713" y="3132138"/>
            <a:ext cx="0" cy="2381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40" name="Straight Connector 39">
            <a:extLst>
              <a:ext uri="{FF2B5EF4-FFF2-40B4-BE49-F238E27FC236}">
                <a16:creationId xmlns:a16="http://schemas.microsoft.com/office/drawing/2014/main" id="{0DB3090C-6234-ACA2-A5BA-218C0E87477A}"/>
              </a:ext>
            </a:extLst>
          </p:cNvPr>
          <p:cNvCxnSpPr/>
          <p:nvPr>
            <p:custDataLst>
              <p:tags r:id="rId33"/>
            </p:custDataLst>
          </p:nvPr>
        </p:nvCxnSpPr>
        <p:spPr bwMode="auto">
          <a:xfrm>
            <a:off x="5511800" y="5518150"/>
            <a:ext cx="0" cy="2381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41" name="Straight Connector 40">
            <a:extLst>
              <a:ext uri="{FF2B5EF4-FFF2-40B4-BE49-F238E27FC236}">
                <a16:creationId xmlns:a16="http://schemas.microsoft.com/office/drawing/2014/main" id="{D1665EA6-8EF5-8A8B-E18C-DF311A277E79}"/>
              </a:ext>
            </a:extLst>
          </p:cNvPr>
          <p:cNvCxnSpPr/>
          <p:nvPr>
            <p:custDataLst>
              <p:tags r:id="rId34"/>
            </p:custDataLst>
          </p:nvPr>
        </p:nvCxnSpPr>
        <p:spPr bwMode="auto">
          <a:xfrm>
            <a:off x="8875713" y="3060700"/>
            <a:ext cx="0" cy="2381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42" name="Straight Connector 41">
            <a:extLst>
              <a:ext uri="{FF2B5EF4-FFF2-40B4-BE49-F238E27FC236}">
                <a16:creationId xmlns:a16="http://schemas.microsoft.com/office/drawing/2014/main" id="{86015D59-CCF3-B97F-FA6E-97D2AF40AE3F}"/>
              </a:ext>
            </a:extLst>
          </p:cNvPr>
          <p:cNvCxnSpPr/>
          <p:nvPr>
            <p:custDataLst>
              <p:tags r:id="rId35"/>
            </p:custDataLst>
          </p:nvPr>
        </p:nvCxnSpPr>
        <p:spPr bwMode="auto">
          <a:xfrm>
            <a:off x="8455025" y="3430588"/>
            <a:ext cx="0" cy="2381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43" name="Straight Connector 42">
            <a:extLst>
              <a:ext uri="{FF2B5EF4-FFF2-40B4-BE49-F238E27FC236}">
                <a16:creationId xmlns:a16="http://schemas.microsoft.com/office/drawing/2014/main" id="{4C041C87-FB43-81AB-455D-FAE88D426E6A}"/>
              </a:ext>
            </a:extLst>
          </p:cNvPr>
          <p:cNvCxnSpPr/>
          <p:nvPr>
            <p:custDataLst>
              <p:tags r:id="rId36"/>
            </p:custDataLst>
          </p:nvPr>
        </p:nvCxnSpPr>
        <p:spPr bwMode="auto">
          <a:xfrm>
            <a:off x="5932488" y="4924425"/>
            <a:ext cx="0" cy="2381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44" name="Straight Connector 43">
            <a:extLst>
              <a:ext uri="{FF2B5EF4-FFF2-40B4-BE49-F238E27FC236}">
                <a16:creationId xmlns:a16="http://schemas.microsoft.com/office/drawing/2014/main" id="{3E7D7399-D1D8-D0EB-E354-93967307DA83}"/>
              </a:ext>
            </a:extLst>
          </p:cNvPr>
          <p:cNvCxnSpPr/>
          <p:nvPr>
            <p:custDataLst>
              <p:tags r:id="rId37"/>
            </p:custDataLst>
          </p:nvPr>
        </p:nvCxnSpPr>
        <p:spPr bwMode="auto">
          <a:xfrm>
            <a:off x="8455025" y="3529013"/>
            <a:ext cx="0" cy="2381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45" name="Straight Connector 44">
            <a:extLst>
              <a:ext uri="{FF2B5EF4-FFF2-40B4-BE49-F238E27FC236}">
                <a16:creationId xmlns:a16="http://schemas.microsoft.com/office/drawing/2014/main" id="{F47A138D-8395-12A2-7908-5177384262AF}"/>
              </a:ext>
            </a:extLst>
          </p:cNvPr>
          <p:cNvCxnSpPr/>
          <p:nvPr>
            <p:custDataLst>
              <p:tags r:id="rId38"/>
            </p:custDataLst>
          </p:nvPr>
        </p:nvCxnSpPr>
        <p:spPr bwMode="auto">
          <a:xfrm>
            <a:off x="5932488" y="5280025"/>
            <a:ext cx="0" cy="23812"/>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46" name="Straight Connector 45">
            <a:extLst>
              <a:ext uri="{FF2B5EF4-FFF2-40B4-BE49-F238E27FC236}">
                <a16:creationId xmlns:a16="http://schemas.microsoft.com/office/drawing/2014/main" id="{4D35751A-0F9C-30E4-BDDC-6D248F053B05}"/>
              </a:ext>
            </a:extLst>
          </p:cNvPr>
          <p:cNvCxnSpPr/>
          <p:nvPr>
            <p:custDataLst>
              <p:tags r:id="rId39"/>
            </p:custDataLst>
          </p:nvPr>
        </p:nvCxnSpPr>
        <p:spPr bwMode="auto">
          <a:xfrm>
            <a:off x="8034338" y="3848100"/>
            <a:ext cx="0" cy="2381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47" name="Straight Connector 46">
            <a:extLst>
              <a:ext uri="{FF2B5EF4-FFF2-40B4-BE49-F238E27FC236}">
                <a16:creationId xmlns:a16="http://schemas.microsoft.com/office/drawing/2014/main" id="{66898B3E-7822-0CFB-0C39-A6DE29A751E3}"/>
              </a:ext>
            </a:extLst>
          </p:cNvPr>
          <p:cNvCxnSpPr>
            <a:cxnSpLocks/>
          </p:cNvCxnSpPr>
          <p:nvPr>
            <p:custDataLst>
              <p:tags r:id="rId40"/>
            </p:custDataLst>
          </p:nvPr>
        </p:nvCxnSpPr>
        <p:spPr bwMode="auto">
          <a:xfrm flipH="1">
            <a:off x="5129213" y="5638800"/>
            <a:ext cx="26988" cy="3651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48" name="Straight Connector 47">
            <a:extLst>
              <a:ext uri="{FF2B5EF4-FFF2-40B4-BE49-F238E27FC236}">
                <a16:creationId xmlns:a16="http://schemas.microsoft.com/office/drawing/2014/main" id="{134F0D9A-DB14-E781-C11C-B1DCDA10E371}"/>
              </a:ext>
            </a:extLst>
          </p:cNvPr>
          <p:cNvCxnSpPr/>
          <p:nvPr>
            <p:custDataLst>
              <p:tags r:id="rId41"/>
            </p:custDataLst>
          </p:nvPr>
        </p:nvCxnSpPr>
        <p:spPr bwMode="auto">
          <a:xfrm>
            <a:off x="6353175" y="4686300"/>
            <a:ext cx="0" cy="2381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49" name="Straight Connector 48">
            <a:extLst>
              <a:ext uri="{FF2B5EF4-FFF2-40B4-BE49-F238E27FC236}">
                <a16:creationId xmlns:a16="http://schemas.microsoft.com/office/drawing/2014/main" id="{3E6D8642-3926-0729-4E1B-8F13FB09A512}"/>
              </a:ext>
            </a:extLst>
          </p:cNvPr>
          <p:cNvCxnSpPr/>
          <p:nvPr>
            <p:custDataLst>
              <p:tags r:id="rId42"/>
            </p:custDataLst>
          </p:nvPr>
        </p:nvCxnSpPr>
        <p:spPr bwMode="auto">
          <a:xfrm>
            <a:off x="8034338" y="3765550"/>
            <a:ext cx="0" cy="2381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50" name="Straight Connector 49">
            <a:extLst>
              <a:ext uri="{FF2B5EF4-FFF2-40B4-BE49-F238E27FC236}">
                <a16:creationId xmlns:a16="http://schemas.microsoft.com/office/drawing/2014/main" id="{89E637EF-861A-6848-8380-FD8818E3047E}"/>
              </a:ext>
            </a:extLst>
          </p:cNvPr>
          <p:cNvCxnSpPr/>
          <p:nvPr>
            <p:custDataLst>
              <p:tags r:id="rId43"/>
            </p:custDataLst>
          </p:nvPr>
        </p:nvCxnSpPr>
        <p:spPr bwMode="auto">
          <a:xfrm>
            <a:off x="6353175" y="4862513"/>
            <a:ext cx="0" cy="2381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51" name="Straight Connector 50">
            <a:extLst>
              <a:ext uri="{FF2B5EF4-FFF2-40B4-BE49-F238E27FC236}">
                <a16:creationId xmlns:a16="http://schemas.microsoft.com/office/drawing/2014/main" id="{6D932724-260A-02B5-90B1-E87EC793CDE6}"/>
              </a:ext>
            </a:extLst>
          </p:cNvPr>
          <p:cNvCxnSpPr/>
          <p:nvPr>
            <p:custDataLst>
              <p:tags r:id="rId44"/>
            </p:custDataLst>
          </p:nvPr>
        </p:nvCxnSpPr>
        <p:spPr bwMode="auto">
          <a:xfrm>
            <a:off x="7613650" y="4146550"/>
            <a:ext cx="0" cy="2381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52" name="Straight Connector 51">
            <a:extLst>
              <a:ext uri="{FF2B5EF4-FFF2-40B4-BE49-F238E27FC236}">
                <a16:creationId xmlns:a16="http://schemas.microsoft.com/office/drawing/2014/main" id="{54B33712-DF69-D8FA-2D3D-FBF2E8A9F270}"/>
              </a:ext>
            </a:extLst>
          </p:cNvPr>
          <p:cNvCxnSpPr/>
          <p:nvPr>
            <p:custDataLst>
              <p:tags r:id="rId45"/>
            </p:custDataLst>
          </p:nvPr>
        </p:nvCxnSpPr>
        <p:spPr bwMode="auto">
          <a:xfrm>
            <a:off x="7613650" y="3990975"/>
            <a:ext cx="0" cy="2381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53" name="Straight Connector 52">
            <a:extLst>
              <a:ext uri="{FF2B5EF4-FFF2-40B4-BE49-F238E27FC236}">
                <a16:creationId xmlns:a16="http://schemas.microsoft.com/office/drawing/2014/main" id="{C1C855A3-AB59-8DFB-8188-F58137B2D100}"/>
              </a:ext>
            </a:extLst>
          </p:cNvPr>
          <p:cNvCxnSpPr/>
          <p:nvPr>
            <p:custDataLst>
              <p:tags r:id="rId46"/>
            </p:custDataLst>
          </p:nvPr>
        </p:nvCxnSpPr>
        <p:spPr bwMode="auto">
          <a:xfrm>
            <a:off x="7192963" y="4445000"/>
            <a:ext cx="0" cy="2381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54" name="Straight Connector 53">
            <a:extLst>
              <a:ext uri="{FF2B5EF4-FFF2-40B4-BE49-F238E27FC236}">
                <a16:creationId xmlns:a16="http://schemas.microsoft.com/office/drawing/2014/main" id="{96ED283C-351B-C889-E9A5-06C112F61C01}"/>
              </a:ext>
            </a:extLst>
          </p:cNvPr>
          <p:cNvCxnSpPr/>
          <p:nvPr>
            <p:custDataLst>
              <p:tags r:id="rId47"/>
            </p:custDataLst>
          </p:nvPr>
        </p:nvCxnSpPr>
        <p:spPr bwMode="auto">
          <a:xfrm>
            <a:off x="7192963" y="4230688"/>
            <a:ext cx="0" cy="23813"/>
          </a:xfrm>
          <a:prstGeom prst="line">
            <a:avLst/>
          </a:prstGeom>
          <a:ln w="635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sp>
        <p:nvSpPr>
          <p:cNvPr id="55" name="Text Placeholder 10">
            <a:extLst>
              <a:ext uri="{FF2B5EF4-FFF2-40B4-BE49-F238E27FC236}">
                <a16:creationId xmlns:a16="http://schemas.microsoft.com/office/drawing/2014/main" id="{9898FD47-9779-FE7F-77FB-77A58ED834B5}"/>
              </a:ext>
            </a:extLst>
          </p:cNvPr>
          <p:cNvSpPr txBox="1">
            <a:spLocks/>
          </p:cNvSpPr>
          <p:nvPr>
            <p:custDataLst>
              <p:tags r:id="rId48"/>
            </p:custDataLst>
          </p:nvPr>
        </p:nvSpPr>
        <p:spPr bwMode="gray">
          <a:xfrm>
            <a:off x="5424488" y="4941888"/>
            <a:ext cx="174625" cy="152400"/>
          </a:xfrm>
          <a:prstGeom prst="rect">
            <a:avLst/>
          </a:prstGeom>
          <a:noFill/>
          <a:ln>
            <a:noFill/>
          </a:ln>
          <a:effectLst/>
          <a:extLst>
            <a:ext uri="{909E8E84-426E-40DD-AFC4-6F175D3DCCD1}">
              <a14:hiddenFill xmlns:a14="http://schemas.microsoft.com/office/drawing/2010/main">
                <a:solidFill>
                  <a:schemeClr val="bg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8CD0B3A4-69A2-4752-B7F5-319273651479}" type="datetime'''''''''''4''7'">
              <a:rPr lang="en-US" altLang="en-US" sz="1000" smtClean="0"/>
              <a:pPr marL="0" indent="0" algn="ctr">
                <a:spcBef>
                  <a:spcPct val="0"/>
                </a:spcBef>
                <a:spcAft>
                  <a:spcPct val="0"/>
                </a:spcAft>
                <a:buNone/>
              </a:pPr>
              <a:t>47</a:t>
            </a:fld>
            <a:endParaRPr lang="en-US" sz="1000"/>
          </a:p>
        </p:txBody>
      </p:sp>
      <p:sp useBgFill="1">
        <p:nvSpPr>
          <p:cNvPr id="56" name="Text Placeholder 10">
            <a:extLst>
              <a:ext uri="{FF2B5EF4-FFF2-40B4-BE49-F238E27FC236}">
                <a16:creationId xmlns:a16="http://schemas.microsoft.com/office/drawing/2014/main" id="{AFB2A7C1-403D-723B-4E12-109036D00ED6}"/>
              </a:ext>
            </a:extLst>
          </p:cNvPr>
          <p:cNvSpPr txBox="1">
            <a:spLocks/>
          </p:cNvSpPr>
          <p:nvPr>
            <p:custDataLst>
              <p:tags r:id="rId49"/>
            </p:custDataLst>
          </p:nvPr>
        </p:nvSpPr>
        <p:spPr bwMode="gray">
          <a:xfrm>
            <a:off x="6265863" y="4533900"/>
            <a:ext cx="174625" cy="152400"/>
          </a:xfrm>
          <a:prstGeom prst="rect">
            <a:avLst/>
          </a:prstGeom>
          <a:ln>
            <a:noFill/>
          </a:ln>
          <a:effec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363E6329-68EB-44A1-ADB6-4C432E5DCE5A}" type="datetime'''''''''''''''5''''''''''''''''''''''''4'''">
              <a:rPr lang="en-US" altLang="en-US" sz="1000" smtClean="0">
                <a:effectLst/>
              </a:rPr>
              <a:pPr marL="0" indent="0" algn="ctr">
                <a:spcBef>
                  <a:spcPct val="0"/>
                </a:spcBef>
                <a:spcAft>
                  <a:spcPct val="0"/>
                </a:spcAft>
                <a:buNone/>
              </a:pPr>
              <a:t>54</a:t>
            </a:fld>
            <a:endParaRPr lang="en-US" sz="1000"/>
          </a:p>
        </p:txBody>
      </p:sp>
      <p:sp useBgFill="1">
        <p:nvSpPr>
          <p:cNvPr id="57" name="Text Placeholder 10">
            <a:extLst>
              <a:ext uri="{FF2B5EF4-FFF2-40B4-BE49-F238E27FC236}">
                <a16:creationId xmlns:a16="http://schemas.microsoft.com/office/drawing/2014/main" id="{4A1A559C-7297-F181-754E-8C693B0E86A2}"/>
              </a:ext>
            </a:extLst>
          </p:cNvPr>
          <p:cNvSpPr txBox="1">
            <a:spLocks/>
          </p:cNvSpPr>
          <p:nvPr>
            <p:custDataLst>
              <p:tags r:id="rId50"/>
            </p:custDataLst>
          </p:nvPr>
        </p:nvSpPr>
        <p:spPr bwMode="gray">
          <a:xfrm>
            <a:off x="7105650" y="4078288"/>
            <a:ext cx="174625" cy="152400"/>
          </a:xfrm>
          <a:prstGeom prst="rect">
            <a:avLst/>
          </a:prstGeom>
          <a:ln>
            <a:noFill/>
          </a:ln>
          <a:effec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B7C4D6D1-CB93-4F60-8A1A-EE31C0E16BF2}" type="datetime'''''''''''''''''''''''''''''''''''''''''''''''''''''''62'">
              <a:rPr lang="en-US" altLang="en-US" sz="1000" smtClean="0">
                <a:effectLst/>
              </a:rPr>
              <a:pPr marL="0" indent="0" algn="ctr">
                <a:spcBef>
                  <a:spcPct val="0"/>
                </a:spcBef>
                <a:spcAft>
                  <a:spcPct val="0"/>
                </a:spcAft>
                <a:buNone/>
              </a:pPr>
              <a:t>62</a:t>
            </a:fld>
            <a:endParaRPr lang="en-US" sz="1000"/>
          </a:p>
        </p:txBody>
      </p:sp>
      <p:sp useBgFill="1">
        <p:nvSpPr>
          <p:cNvPr id="58" name="Text Placeholder 10">
            <a:extLst>
              <a:ext uri="{FF2B5EF4-FFF2-40B4-BE49-F238E27FC236}">
                <a16:creationId xmlns:a16="http://schemas.microsoft.com/office/drawing/2014/main" id="{25F423DE-E303-9B11-DCA0-DF2D6D391B7D}"/>
              </a:ext>
            </a:extLst>
          </p:cNvPr>
          <p:cNvSpPr txBox="1">
            <a:spLocks/>
          </p:cNvSpPr>
          <p:nvPr>
            <p:custDataLst>
              <p:tags r:id="rId51"/>
            </p:custDataLst>
          </p:nvPr>
        </p:nvSpPr>
        <p:spPr bwMode="gray">
          <a:xfrm>
            <a:off x="6686550" y="4530725"/>
            <a:ext cx="174625" cy="152400"/>
          </a:xfrm>
          <a:prstGeom prst="rect">
            <a:avLst/>
          </a:prstGeom>
          <a:ln>
            <a:noFill/>
          </a:ln>
          <a:effec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FBECEBAB-9EC9-4AED-AC11-E8BB82A7A613}" type="datetime'''5''''''''''''''''''''''''''''''''''''''4'''''">
              <a:rPr lang="en-US" altLang="en-US" sz="1000" smtClean="0">
                <a:effectLst/>
              </a:rPr>
              <a:pPr marL="0" indent="0" algn="ctr">
                <a:spcBef>
                  <a:spcPct val="0"/>
                </a:spcBef>
                <a:spcAft>
                  <a:spcPct val="0"/>
                </a:spcAft>
                <a:buNone/>
              </a:pPr>
              <a:t>54</a:t>
            </a:fld>
            <a:endParaRPr lang="en-US" sz="1000"/>
          </a:p>
        </p:txBody>
      </p:sp>
      <p:sp useBgFill="1">
        <p:nvSpPr>
          <p:cNvPr id="59" name="Text Placeholder 10">
            <a:extLst>
              <a:ext uri="{FF2B5EF4-FFF2-40B4-BE49-F238E27FC236}">
                <a16:creationId xmlns:a16="http://schemas.microsoft.com/office/drawing/2014/main" id="{E8E907C0-E9EA-60EB-6755-0840E678BE9F}"/>
              </a:ext>
            </a:extLst>
          </p:cNvPr>
          <p:cNvSpPr txBox="1">
            <a:spLocks/>
          </p:cNvSpPr>
          <p:nvPr>
            <p:custDataLst>
              <p:tags r:id="rId52"/>
            </p:custDataLst>
          </p:nvPr>
        </p:nvSpPr>
        <p:spPr bwMode="gray">
          <a:xfrm>
            <a:off x="7105650" y="4292600"/>
            <a:ext cx="174625" cy="152400"/>
          </a:xfrm>
          <a:prstGeom prst="rect">
            <a:avLst/>
          </a:prstGeom>
          <a:ln>
            <a:noFill/>
          </a:ln>
          <a:effec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3AFFB507-8C21-47BF-AEDE-F7597691E9DD}" type="datetime'''''''''''''5''''''''''''''''''''''''''''8'''''''''''''''''">
              <a:rPr lang="en-US" altLang="en-US" sz="1000" smtClean="0">
                <a:effectLst/>
              </a:rPr>
              <a:pPr marL="0" indent="0" algn="ctr">
                <a:spcBef>
                  <a:spcPct val="0"/>
                </a:spcBef>
                <a:spcAft>
                  <a:spcPct val="0"/>
                </a:spcAft>
                <a:buNone/>
              </a:pPr>
              <a:t>58</a:t>
            </a:fld>
            <a:endParaRPr lang="en-US" sz="1000"/>
          </a:p>
        </p:txBody>
      </p:sp>
      <p:sp useBgFill="1">
        <p:nvSpPr>
          <p:cNvPr id="60" name="Text Placeholder 10">
            <a:extLst>
              <a:ext uri="{FF2B5EF4-FFF2-40B4-BE49-F238E27FC236}">
                <a16:creationId xmlns:a16="http://schemas.microsoft.com/office/drawing/2014/main" id="{91E45058-C148-B2C2-65AF-BC65D4678B2C}"/>
              </a:ext>
            </a:extLst>
          </p:cNvPr>
          <p:cNvSpPr txBox="1">
            <a:spLocks/>
          </p:cNvSpPr>
          <p:nvPr>
            <p:custDataLst>
              <p:tags r:id="rId53"/>
            </p:custDataLst>
          </p:nvPr>
        </p:nvSpPr>
        <p:spPr bwMode="gray">
          <a:xfrm>
            <a:off x="5122863" y="5486400"/>
            <a:ext cx="174625" cy="152400"/>
          </a:xfrm>
          <a:prstGeom prst="rect">
            <a:avLst/>
          </a:prstGeom>
          <a:ln>
            <a:noFill/>
          </a:ln>
          <a:effec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42FB306A-5BB3-42EF-8E34-F53F677CC5B1}" type="datetime'''''''''''''''''''''''''''''''''''3''''8'''''">
              <a:rPr lang="en-US" altLang="en-US" sz="1000" smtClean="0">
                <a:effectLst/>
              </a:rPr>
              <a:pPr marL="0" indent="0" algn="ctr">
                <a:spcBef>
                  <a:spcPct val="0"/>
                </a:spcBef>
                <a:spcAft>
                  <a:spcPct val="0"/>
                </a:spcAft>
                <a:buNone/>
              </a:pPr>
              <a:t>38</a:t>
            </a:fld>
            <a:endParaRPr lang="en-US" sz="1000"/>
          </a:p>
        </p:txBody>
      </p:sp>
      <p:sp>
        <p:nvSpPr>
          <p:cNvPr id="61" name="Text Placeholder 10">
            <a:extLst>
              <a:ext uri="{FF2B5EF4-FFF2-40B4-BE49-F238E27FC236}">
                <a16:creationId xmlns:a16="http://schemas.microsoft.com/office/drawing/2014/main" id="{402E6E22-1E7C-2124-0C43-0F39267380FF}"/>
              </a:ext>
            </a:extLst>
          </p:cNvPr>
          <p:cNvSpPr txBox="1">
            <a:spLocks/>
          </p:cNvSpPr>
          <p:nvPr>
            <p:custDataLst>
              <p:tags r:id="rId54"/>
            </p:custDataLst>
          </p:nvPr>
        </p:nvSpPr>
        <p:spPr bwMode="gray">
          <a:xfrm>
            <a:off x="7526338" y="3629025"/>
            <a:ext cx="174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C4CA7121-A7C5-4950-8991-39184AACBB43}" type="datetime'''''''''''''''''''''''''''69'''''''''''''''''''''''''''">
              <a:rPr lang="en-US" altLang="en-US" sz="1000" smtClean="0"/>
              <a:pPr marL="0" indent="0" algn="ctr">
                <a:spcBef>
                  <a:spcPct val="0"/>
                </a:spcBef>
                <a:spcAft>
                  <a:spcPct val="0"/>
                </a:spcAft>
                <a:buNone/>
              </a:pPr>
              <a:t>69</a:t>
            </a:fld>
            <a:endParaRPr lang="en-US" sz="1000"/>
          </a:p>
        </p:txBody>
      </p:sp>
      <p:sp useBgFill="1">
        <p:nvSpPr>
          <p:cNvPr id="62" name="Text Placeholder 10">
            <a:extLst>
              <a:ext uri="{FF2B5EF4-FFF2-40B4-BE49-F238E27FC236}">
                <a16:creationId xmlns:a16="http://schemas.microsoft.com/office/drawing/2014/main" id="{E8FFB9C8-915F-15DD-7723-321EE1D19C0A}"/>
              </a:ext>
            </a:extLst>
          </p:cNvPr>
          <p:cNvSpPr txBox="1">
            <a:spLocks/>
          </p:cNvSpPr>
          <p:nvPr>
            <p:custDataLst>
              <p:tags r:id="rId55"/>
            </p:custDataLst>
          </p:nvPr>
        </p:nvSpPr>
        <p:spPr bwMode="gray">
          <a:xfrm>
            <a:off x="7526338" y="3838575"/>
            <a:ext cx="174625" cy="152400"/>
          </a:xfrm>
          <a:prstGeom prst="rect">
            <a:avLst/>
          </a:prstGeom>
          <a:ln>
            <a:noFill/>
          </a:ln>
          <a:effec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F9C1A9EB-89D8-4EFD-9C8A-6223AFA3A722}" type="datetime'''''6''6'''''">
              <a:rPr lang="en-US" altLang="en-US" sz="1000" smtClean="0">
                <a:effectLst/>
              </a:rPr>
              <a:pPr marL="0" indent="0" algn="ctr">
                <a:spcBef>
                  <a:spcPct val="0"/>
                </a:spcBef>
                <a:spcAft>
                  <a:spcPct val="0"/>
                </a:spcAft>
                <a:buNone/>
              </a:pPr>
              <a:t>66</a:t>
            </a:fld>
            <a:endParaRPr lang="en-US" sz="1000"/>
          </a:p>
        </p:txBody>
      </p:sp>
      <p:sp useBgFill="1">
        <p:nvSpPr>
          <p:cNvPr id="63" name="Text Placeholder 10">
            <a:extLst>
              <a:ext uri="{FF2B5EF4-FFF2-40B4-BE49-F238E27FC236}">
                <a16:creationId xmlns:a16="http://schemas.microsoft.com/office/drawing/2014/main" id="{1847A7DD-89CC-A198-32C5-1E7E60A4D1CA}"/>
              </a:ext>
            </a:extLst>
          </p:cNvPr>
          <p:cNvSpPr txBox="1">
            <a:spLocks/>
          </p:cNvSpPr>
          <p:nvPr>
            <p:custDataLst>
              <p:tags r:id="rId56"/>
            </p:custDataLst>
          </p:nvPr>
        </p:nvSpPr>
        <p:spPr bwMode="gray">
          <a:xfrm>
            <a:off x="6686550" y="4298950"/>
            <a:ext cx="174625" cy="152400"/>
          </a:xfrm>
          <a:prstGeom prst="rect">
            <a:avLst/>
          </a:prstGeom>
          <a:ln>
            <a:noFill/>
          </a:ln>
          <a:effec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CEEC71B2-F967-44AD-8B91-4D721E551A88}" type="datetime'''''''''5''''''''''''''''''''''''''''8'''''''''''''">
              <a:rPr lang="en-US" altLang="en-US" sz="1000" smtClean="0">
                <a:effectLst/>
              </a:rPr>
              <a:pPr marL="0" indent="0" algn="ctr">
                <a:spcBef>
                  <a:spcPct val="0"/>
                </a:spcBef>
                <a:spcAft>
                  <a:spcPct val="0"/>
                </a:spcAft>
                <a:buNone/>
              </a:pPr>
              <a:t>58</a:t>
            </a:fld>
            <a:endParaRPr lang="en-US" sz="1000"/>
          </a:p>
        </p:txBody>
      </p:sp>
      <p:sp useBgFill="1">
        <p:nvSpPr>
          <p:cNvPr id="64" name="Text Placeholder 10">
            <a:extLst>
              <a:ext uri="{FF2B5EF4-FFF2-40B4-BE49-F238E27FC236}">
                <a16:creationId xmlns:a16="http://schemas.microsoft.com/office/drawing/2014/main" id="{37D51E7D-1323-8AEF-E769-B0E9D668072C}"/>
              </a:ext>
            </a:extLst>
          </p:cNvPr>
          <p:cNvSpPr txBox="1">
            <a:spLocks/>
          </p:cNvSpPr>
          <p:nvPr>
            <p:custDataLst>
              <p:tags r:id="rId57"/>
            </p:custDataLst>
          </p:nvPr>
        </p:nvSpPr>
        <p:spPr bwMode="gray">
          <a:xfrm>
            <a:off x="7526338" y="3994150"/>
            <a:ext cx="174625" cy="152400"/>
          </a:xfrm>
          <a:prstGeom prst="rect">
            <a:avLst/>
          </a:prstGeom>
          <a:ln>
            <a:noFill/>
          </a:ln>
          <a:effec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005997DB-0CA2-434B-9A4C-719C00E4829B}" type="datetime'6''''3'''''''''''''''''''''''''''''''''''''''''''''">
              <a:rPr lang="en-US" altLang="en-US" sz="1000" smtClean="0">
                <a:effectLst/>
              </a:rPr>
              <a:pPr marL="0" indent="0" algn="ctr">
                <a:spcBef>
                  <a:spcPct val="0"/>
                </a:spcBef>
                <a:spcAft>
                  <a:spcPct val="0"/>
                </a:spcAft>
                <a:buNone/>
              </a:pPr>
              <a:t>63</a:t>
            </a:fld>
            <a:endParaRPr lang="en-US" sz="1000"/>
          </a:p>
        </p:txBody>
      </p:sp>
      <p:sp>
        <p:nvSpPr>
          <p:cNvPr id="65" name="Text Placeholder 10">
            <a:extLst>
              <a:ext uri="{FF2B5EF4-FFF2-40B4-BE49-F238E27FC236}">
                <a16:creationId xmlns:a16="http://schemas.microsoft.com/office/drawing/2014/main" id="{F7DA32F9-44D7-431E-2839-97C3919EFE5B}"/>
              </a:ext>
            </a:extLst>
          </p:cNvPr>
          <p:cNvSpPr txBox="1">
            <a:spLocks/>
          </p:cNvSpPr>
          <p:nvPr>
            <p:custDataLst>
              <p:tags r:id="rId58"/>
            </p:custDataLst>
          </p:nvPr>
        </p:nvSpPr>
        <p:spPr bwMode="gray">
          <a:xfrm>
            <a:off x="6686550" y="4116388"/>
            <a:ext cx="174625" cy="152400"/>
          </a:xfrm>
          <a:prstGeom prst="rect">
            <a:avLst/>
          </a:prstGeom>
          <a:noFill/>
          <a:ln>
            <a:noFill/>
          </a:ln>
          <a:effectLst/>
          <a:extLst>
            <a:ext uri="{909E8E84-426E-40DD-AFC4-6F175D3DCCD1}">
              <a14:hiddenFill xmlns:a14="http://schemas.microsoft.com/office/drawing/2010/main">
                <a:solidFill>
                  <a:schemeClr val="bg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8874C20C-70C7-4300-82FA-3721FD5557DE}" type="datetime'''''''''''''''''''''''''''''''''''''''''''''6''''''''''''1'''">
              <a:rPr lang="en-US" altLang="en-US" sz="1000" smtClean="0"/>
              <a:pPr marL="0" indent="0" algn="ctr">
                <a:spcBef>
                  <a:spcPct val="0"/>
                </a:spcBef>
                <a:spcAft>
                  <a:spcPct val="0"/>
                </a:spcAft>
                <a:buNone/>
              </a:pPr>
              <a:t>61</a:t>
            </a:fld>
            <a:endParaRPr lang="en-US" sz="1000"/>
          </a:p>
        </p:txBody>
      </p:sp>
      <p:sp>
        <p:nvSpPr>
          <p:cNvPr id="66" name="Text Placeholder 10">
            <a:extLst>
              <a:ext uri="{FF2B5EF4-FFF2-40B4-BE49-F238E27FC236}">
                <a16:creationId xmlns:a16="http://schemas.microsoft.com/office/drawing/2014/main" id="{8EB0925C-8CA0-68EA-FD4A-CB6BAAE6A9E0}"/>
              </a:ext>
            </a:extLst>
          </p:cNvPr>
          <p:cNvSpPr txBox="1">
            <a:spLocks/>
          </p:cNvSpPr>
          <p:nvPr>
            <p:custDataLst>
              <p:tags r:id="rId59"/>
            </p:custDataLst>
          </p:nvPr>
        </p:nvSpPr>
        <p:spPr bwMode="gray">
          <a:xfrm>
            <a:off x="7947025" y="3409950"/>
            <a:ext cx="174625" cy="152400"/>
          </a:xfrm>
          <a:prstGeom prst="rect">
            <a:avLst/>
          </a:prstGeom>
          <a:noFill/>
          <a:ln>
            <a:noFill/>
          </a:ln>
          <a:effectLst/>
          <a:extLst>
            <a:ext uri="{909E8E84-426E-40DD-AFC4-6F175D3DCCD1}">
              <a14:hiddenFill xmlns:a14="http://schemas.microsoft.com/office/drawing/2010/main">
                <a:solidFill>
                  <a:schemeClr val="bg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C6E77CE2-94AB-4C91-8F71-37030BF7763D}" type="datetime'''''''''''''''''''''''''''''''7''3'''''''''''''''''">
              <a:rPr lang="en-US" altLang="en-US" sz="1000" smtClean="0"/>
              <a:pPr marL="0" indent="0" algn="ctr">
                <a:spcBef>
                  <a:spcPct val="0"/>
                </a:spcBef>
                <a:spcAft>
                  <a:spcPct val="0"/>
                </a:spcAft>
                <a:buNone/>
              </a:pPr>
              <a:t>73</a:t>
            </a:fld>
            <a:endParaRPr lang="en-US" sz="1000"/>
          </a:p>
        </p:txBody>
      </p:sp>
      <p:sp useBgFill="1">
        <p:nvSpPr>
          <p:cNvPr id="67" name="Text Placeholder 10">
            <a:extLst>
              <a:ext uri="{FF2B5EF4-FFF2-40B4-BE49-F238E27FC236}">
                <a16:creationId xmlns:a16="http://schemas.microsoft.com/office/drawing/2014/main" id="{CA85E4F3-A1E4-1782-01D7-F81564B53B29}"/>
              </a:ext>
            </a:extLst>
          </p:cNvPr>
          <p:cNvSpPr txBox="1">
            <a:spLocks/>
          </p:cNvSpPr>
          <p:nvPr>
            <p:custDataLst>
              <p:tags r:id="rId60"/>
            </p:custDataLst>
          </p:nvPr>
        </p:nvSpPr>
        <p:spPr bwMode="gray">
          <a:xfrm>
            <a:off x="7947025" y="3613150"/>
            <a:ext cx="174625" cy="152400"/>
          </a:xfrm>
          <a:prstGeom prst="rect">
            <a:avLst/>
          </a:prstGeom>
          <a:ln>
            <a:noFill/>
          </a:ln>
          <a:effec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6B2426E4-E1DC-45E1-AA02-EFD1516BE859}" type="datetime'''''6''''''''9'''''''''''''''">
              <a:rPr lang="en-US" altLang="en-US" sz="1000" smtClean="0">
                <a:effectLst/>
              </a:rPr>
              <a:pPr marL="0" indent="0" algn="ctr">
                <a:spcBef>
                  <a:spcPct val="0"/>
                </a:spcBef>
                <a:spcAft>
                  <a:spcPct val="0"/>
                </a:spcAft>
                <a:buNone/>
              </a:pPr>
              <a:t>69</a:t>
            </a:fld>
            <a:endParaRPr lang="en-US" sz="1000"/>
          </a:p>
        </p:txBody>
      </p:sp>
      <p:sp useBgFill="1">
        <p:nvSpPr>
          <p:cNvPr id="68" name="Text Placeholder 10">
            <a:extLst>
              <a:ext uri="{FF2B5EF4-FFF2-40B4-BE49-F238E27FC236}">
                <a16:creationId xmlns:a16="http://schemas.microsoft.com/office/drawing/2014/main" id="{3A421D6E-E87D-F492-D710-727A1F16CFB6}"/>
              </a:ext>
            </a:extLst>
          </p:cNvPr>
          <p:cNvSpPr txBox="1">
            <a:spLocks/>
          </p:cNvSpPr>
          <p:nvPr>
            <p:custDataLst>
              <p:tags r:id="rId61"/>
            </p:custDataLst>
          </p:nvPr>
        </p:nvSpPr>
        <p:spPr bwMode="gray">
          <a:xfrm>
            <a:off x="6265863" y="4710113"/>
            <a:ext cx="174625" cy="152400"/>
          </a:xfrm>
          <a:prstGeom prst="rect">
            <a:avLst/>
          </a:prstGeom>
          <a:ln>
            <a:noFill/>
          </a:ln>
          <a:effec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256EA78D-E0F4-4071-9FD6-9A76020F1F6D}" type="datetime'5''''''''''1'''''''''''''''''''">
              <a:rPr lang="en-US" altLang="en-US" sz="1000" smtClean="0">
                <a:effectLst/>
              </a:rPr>
              <a:pPr marL="0" indent="0" algn="ctr">
                <a:spcBef>
                  <a:spcPct val="0"/>
                </a:spcBef>
                <a:spcAft>
                  <a:spcPct val="0"/>
                </a:spcAft>
                <a:buNone/>
              </a:pPr>
              <a:t>51</a:t>
            </a:fld>
            <a:endParaRPr lang="en-US" sz="1000"/>
          </a:p>
        </p:txBody>
      </p:sp>
      <p:sp useBgFill="1">
        <p:nvSpPr>
          <p:cNvPr id="69" name="Text Placeholder 10">
            <a:extLst>
              <a:ext uri="{FF2B5EF4-FFF2-40B4-BE49-F238E27FC236}">
                <a16:creationId xmlns:a16="http://schemas.microsoft.com/office/drawing/2014/main" id="{DD76BC73-02CA-0353-79F4-B5206A9A6CC2}"/>
              </a:ext>
            </a:extLst>
          </p:cNvPr>
          <p:cNvSpPr txBox="1">
            <a:spLocks/>
          </p:cNvSpPr>
          <p:nvPr>
            <p:custDataLst>
              <p:tags r:id="rId62"/>
            </p:custDataLst>
          </p:nvPr>
        </p:nvSpPr>
        <p:spPr bwMode="gray">
          <a:xfrm>
            <a:off x="7947025" y="3695700"/>
            <a:ext cx="174625" cy="152400"/>
          </a:xfrm>
          <a:prstGeom prst="rect">
            <a:avLst/>
          </a:prstGeom>
          <a:ln>
            <a:noFill/>
          </a:ln>
          <a:effec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A3BC0891-A2D6-4989-8CEB-AFA1DD897832}" type="datetime'''''''''''''''''''6''''''''''''8'''''''''''''''''''''''''">
              <a:rPr lang="en-US" altLang="en-US" sz="1000" smtClean="0">
                <a:effectLst/>
              </a:rPr>
              <a:pPr marL="0" indent="0" algn="ctr">
                <a:spcBef>
                  <a:spcPct val="0"/>
                </a:spcBef>
                <a:spcAft>
                  <a:spcPct val="0"/>
                </a:spcAft>
                <a:buNone/>
              </a:pPr>
              <a:t>68</a:t>
            </a:fld>
            <a:endParaRPr lang="en-US" sz="1000"/>
          </a:p>
        </p:txBody>
      </p:sp>
      <p:sp>
        <p:nvSpPr>
          <p:cNvPr id="70" name="Text Placeholder 10">
            <a:extLst>
              <a:ext uri="{FF2B5EF4-FFF2-40B4-BE49-F238E27FC236}">
                <a16:creationId xmlns:a16="http://schemas.microsoft.com/office/drawing/2014/main" id="{E93B39C7-27E6-AEF4-D2ED-6EE01511435F}"/>
              </a:ext>
            </a:extLst>
          </p:cNvPr>
          <p:cNvSpPr txBox="1">
            <a:spLocks/>
          </p:cNvSpPr>
          <p:nvPr>
            <p:custDataLst>
              <p:tags r:id="rId63"/>
            </p:custDataLst>
          </p:nvPr>
        </p:nvSpPr>
        <p:spPr bwMode="gray">
          <a:xfrm>
            <a:off x="6265863" y="4368800"/>
            <a:ext cx="174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8020154F-46D9-40E3-B9C8-CD7A3D4765BC}" type="datetime'5''7'''''''''''''''''''''''''">
              <a:rPr lang="en-US" altLang="en-US" sz="1000" smtClean="0"/>
              <a:pPr marL="0" indent="0" algn="ctr">
                <a:spcBef>
                  <a:spcPct val="0"/>
                </a:spcBef>
                <a:spcAft>
                  <a:spcPct val="0"/>
                </a:spcAft>
                <a:buNone/>
              </a:pPr>
              <a:t>57</a:t>
            </a:fld>
            <a:endParaRPr lang="en-US" sz="1000"/>
          </a:p>
        </p:txBody>
      </p:sp>
      <p:sp>
        <p:nvSpPr>
          <p:cNvPr id="71" name="Text Placeholder 10">
            <a:extLst>
              <a:ext uri="{FF2B5EF4-FFF2-40B4-BE49-F238E27FC236}">
                <a16:creationId xmlns:a16="http://schemas.microsoft.com/office/drawing/2014/main" id="{599310B8-FE2D-F910-D8F4-2880C65C6845}"/>
              </a:ext>
            </a:extLst>
          </p:cNvPr>
          <p:cNvSpPr txBox="1">
            <a:spLocks/>
          </p:cNvSpPr>
          <p:nvPr>
            <p:custDataLst>
              <p:tags r:id="rId64"/>
            </p:custDataLst>
          </p:nvPr>
        </p:nvSpPr>
        <p:spPr bwMode="gray">
          <a:xfrm>
            <a:off x="8367713" y="3136900"/>
            <a:ext cx="174625" cy="152400"/>
          </a:xfrm>
          <a:prstGeom prst="rect">
            <a:avLst/>
          </a:prstGeom>
          <a:noFill/>
          <a:ln>
            <a:noFill/>
          </a:ln>
          <a:effectLst/>
          <a:extLst>
            <a:ext uri="{909E8E84-426E-40DD-AFC4-6F175D3DCCD1}">
              <a14:hiddenFill xmlns:a14="http://schemas.microsoft.com/office/drawing/2010/main">
                <a:solidFill>
                  <a:schemeClr val="bg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5869C749-6B95-4849-AB35-BD94EF20A6FC}" type="datetime'''''''''''''''''''''''''7''''''''7'''''''''">
              <a:rPr lang="en-US" altLang="en-US" sz="1000" smtClean="0"/>
              <a:pPr marL="0" indent="0" algn="ctr">
                <a:spcBef>
                  <a:spcPct val="0"/>
                </a:spcBef>
                <a:spcAft>
                  <a:spcPct val="0"/>
                </a:spcAft>
                <a:buNone/>
              </a:pPr>
              <a:t>77</a:t>
            </a:fld>
            <a:endParaRPr lang="en-US" sz="1000"/>
          </a:p>
        </p:txBody>
      </p:sp>
      <p:sp useBgFill="1">
        <p:nvSpPr>
          <p:cNvPr id="72" name="Text Placeholder 10">
            <a:extLst>
              <a:ext uri="{FF2B5EF4-FFF2-40B4-BE49-F238E27FC236}">
                <a16:creationId xmlns:a16="http://schemas.microsoft.com/office/drawing/2014/main" id="{FC9C823F-5BA3-33F9-B408-49AE4AFCC58A}"/>
              </a:ext>
            </a:extLst>
          </p:cNvPr>
          <p:cNvSpPr txBox="1">
            <a:spLocks/>
          </p:cNvSpPr>
          <p:nvPr>
            <p:custDataLst>
              <p:tags r:id="rId65"/>
            </p:custDataLst>
          </p:nvPr>
        </p:nvSpPr>
        <p:spPr bwMode="gray">
          <a:xfrm>
            <a:off x="8367713" y="3376613"/>
            <a:ext cx="174625" cy="152400"/>
          </a:xfrm>
          <a:prstGeom prst="rect">
            <a:avLst/>
          </a:prstGeom>
          <a:ln>
            <a:noFill/>
          </a:ln>
          <a:effec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DE85BC5C-1BDE-4002-8B54-E839FF4DDBCE}" type="datetime'''''''''''''''''''''7''''''''''3'''''''''''''''''''''''''">
              <a:rPr lang="en-US" altLang="en-US" sz="1000" smtClean="0">
                <a:effectLst/>
              </a:rPr>
              <a:pPr marL="0" indent="0" algn="ctr">
                <a:spcBef>
                  <a:spcPct val="0"/>
                </a:spcBef>
                <a:spcAft>
                  <a:spcPct val="0"/>
                </a:spcAft>
                <a:buNone/>
              </a:pPr>
              <a:t>73</a:t>
            </a:fld>
            <a:endParaRPr lang="en-US" sz="1000"/>
          </a:p>
        </p:txBody>
      </p:sp>
      <p:sp>
        <p:nvSpPr>
          <p:cNvPr id="73" name="Text Placeholder 10">
            <a:extLst>
              <a:ext uri="{FF2B5EF4-FFF2-40B4-BE49-F238E27FC236}">
                <a16:creationId xmlns:a16="http://schemas.microsoft.com/office/drawing/2014/main" id="{3E5B60DF-8BF9-F30C-AB75-41CEFBC6D0CE}"/>
              </a:ext>
            </a:extLst>
          </p:cNvPr>
          <p:cNvSpPr txBox="1">
            <a:spLocks/>
          </p:cNvSpPr>
          <p:nvPr>
            <p:custDataLst>
              <p:tags r:id="rId66"/>
            </p:custDataLst>
          </p:nvPr>
        </p:nvSpPr>
        <p:spPr bwMode="gray">
          <a:xfrm>
            <a:off x="5845175" y="5127625"/>
            <a:ext cx="174625" cy="152400"/>
          </a:xfrm>
          <a:prstGeom prst="rect">
            <a:avLst/>
          </a:prstGeom>
          <a:noFill/>
          <a:ln>
            <a:noFill/>
          </a:ln>
          <a:effectLst/>
          <a:extLst>
            <a:ext uri="{909E8E84-426E-40DD-AFC4-6F175D3DCCD1}">
              <a14:hiddenFill xmlns:a14="http://schemas.microsoft.com/office/drawing/2010/main">
                <a:solidFill>
                  <a:schemeClr val="bg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F947A0BB-6098-497C-AEFA-9A1020B24371}" type="datetime'''4''4'''''''''''''''''''''''''''''''''''''''''''''''''''''">
              <a:rPr lang="en-US" altLang="en-US" sz="1000" smtClean="0"/>
              <a:pPr marL="0" indent="0" algn="ctr">
                <a:spcBef>
                  <a:spcPct val="0"/>
                </a:spcBef>
                <a:spcAft>
                  <a:spcPct val="0"/>
                </a:spcAft>
                <a:buNone/>
              </a:pPr>
              <a:t>44</a:t>
            </a:fld>
            <a:endParaRPr lang="en-US" sz="1000"/>
          </a:p>
        </p:txBody>
      </p:sp>
      <p:sp useBgFill="1">
        <p:nvSpPr>
          <p:cNvPr id="74" name="Text Placeholder 10">
            <a:extLst>
              <a:ext uri="{FF2B5EF4-FFF2-40B4-BE49-F238E27FC236}">
                <a16:creationId xmlns:a16="http://schemas.microsoft.com/office/drawing/2014/main" id="{C70D0B71-B0FA-77D1-5705-07179ED36F4C}"/>
              </a:ext>
            </a:extLst>
          </p:cNvPr>
          <p:cNvSpPr txBox="1">
            <a:spLocks/>
          </p:cNvSpPr>
          <p:nvPr>
            <p:custDataLst>
              <p:tags r:id="rId67"/>
            </p:custDataLst>
          </p:nvPr>
        </p:nvSpPr>
        <p:spPr bwMode="gray">
          <a:xfrm>
            <a:off x="8367713" y="3278188"/>
            <a:ext cx="174625" cy="152400"/>
          </a:xfrm>
          <a:prstGeom prst="rect">
            <a:avLst/>
          </a:prstGeom>
          <a:ln>
            <a:noFill/>
          </a:ln>
          <a:effec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0438DD81-E91B-4B10-8444-AFEFADFE8A8D}" type="datetime'''''7''''''5'''''''''''''''''">
              <a:rPr lang="en-US" altLang="en-US" sz="1000" smtClean="0">
                <a:effectLst/>
              </a:rPr>
              <a:pPr marL="0" indent="0" algn="ctr">
                <a:spcBef>
                  <a:spcPct val="0"/>
                </a:spcBef>
                <a:spcAft>
                  <a:spcPct val="0"/>
                </a:spcAft>
                <a:buNone/>
              </a:pPr>
              <a:t>75</a:t>
            </a:fld>
            <a:endParaRPr lang="en-US" sz="1000"/>
          </a:p>
        </p:txBody>
      </p:sp>
      <p:sp useBgFill="1">
        <p:nvSpPr>
          <p:cNvPr id="75" name="Text Placeholder 10">
            <a:extLst>
              <a:ext uri="{FF2B5EF4-FFF2-40B4-BE49-F238E27FC236}">
                <a16:creationId xmlns:a16="http://schemas.microsoft.com/office/drawing/2014/main" id="{1C995AD1-28E8-66D9-4204-EA831E8739D5}"/>
              </a:ext>
            </a:extLst>
          </p:cNvPr>
          <p:cNvSpPr txBox="1">
            <a:spLocks/>
          </p:cNvSpPr>
          <p:nvPr>
            <p:custDataLst>
              <p:tags r:id="rId68"/>
            </p:custDataLst>
          </p:nvPr>
        </p:nvSpPr>
        <p:spPr bwMode="gray">
          <a:xfrm>
            <a:off x="5845175" y="4772025"/>
            <a:ext cx="174625" cy="152400"/>
          </a:xfrm>
          <a:prstGeom prst="rect">
            <a:avLst/>
          </a:prstGeom>
          <a:ln>
            <a:noFill/>
          </a:ln>
          <a:effec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CD595BBE-1FC9-4AAA-B454-345BD9EDE905}" type="datetime'''''''''''''''''5''''''0'''''''''''''''''">
              <a:rPr lang="en-US" altLang="en-US" sz="1000" smtClean="0">
                <a:effectLst/>
              </a:rPr>
              <a:pPr marL="0" indent="0" algn="ctr">
                <a:spcBef>
                  <a:spcPct val="0"/>
                </a:spcBef>
                <a:spcAft>
                  <a:spcPct val="0"/>
                </a:spcAft>
                <a:buNone/>
              </a:pPr>
              <a:t>50</a:t>
            </a:fld>
            <a:endParaRPr lang="en-US" sz="1000"/>
          </a:p>
        </p:txBody>
      </p:sp>
      <p:sp>
        <p:nvSpPr>
          <p:cNvPr id="76" name="Text Placeholder 10">
            <a:extLst>
              <a:ext uri="{FF2B5EF4-FFF2-40B4-BE49-F238E27FC236}">
                <a16:creationId xmlns:a16="http://schemas.microsoft.com/office/drawing/2014/main" id="{A6CF83FC-76C2-CE21-877C-CDAF33832C1E}"/>
              </a:ext>
            </a:extLst>
          </p:cNvPr>
          <p:cNvSpPr txBox="1">
            <a:spLocks/>
          </p:cNvSpPr>
          <p:nvPr>
            <p:custDataLst>
              <p:tags r:id="rId69"/>
            </p:custDataLst>
          </p:nvPr>
        </p:nvSpPr>
        <p:spPr bwMode="gray">
          <a:xfrm>
            <a:off x="8788400" y="2744788"/>
            <a:ext cx="174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9BC311F0-EF46-4D51-9285-4792E790BDE9}" type="datetime'''''''''''''''''''''''''''''''''''''''''''''8''''''''4'''''">
              <a:rPr lang="en-US" altLang="en-US" sz="1000" smtClean="0"/>
              <a:pPr marL="0" indent="0" algn="ctr">
                <a:spcBef>
                  <a:spcPct val="0"/>
                </a:spcBef>
                <a:spcAft>
                  <a:spcPct val="0"/>
                </a:spcAft>
                <a:buNone/>
              </a:pPr>
              <a:t>84</a:t>
            </a:fld>
            <a:endParaRPr lang="en-US" sz="1000"/>
          </a:p>
        </p:txBody>
      </p:sp>
      <p:sp useBgFill="1">
        <p:nvSpPr>
          <p:cNvPr id="77" name="Text Placeholder 10">
            <a:extLst>
              <a:ext uri="{FF2B5EF4-FFF2-40B4-BE49-F238E27FC236}">
                <a16:creationId xmlns:a16="http://schemas.microsoft.com/office/drawing/2014/main" id="{A6AA4180-E5BB-8A71-6F2D-6B6D6B3430AF}"/>
              </a:ext>
            </a:extLst>
          </p:cNvPr>
          <p:cNvSpPr txBox="1">
            <a:spLocks/>
          </p:cNvSpPr>
          <p:nvPr>
            <p:custDataLst>
              <p:tags r:id="rId70"/>
            </p:custDataLst>
          </p:nvPr>
        </p:nvSpPr>
        <p:spPr bwMode="gray">
          <a:xfrm>
            <a:off x="8788400" y="2908300"/>
            <a:ext cx="174625" cy="152400"/>
          </a:xfrm>
          <a:prstGeom prst="rect">
            <a:avLst/>
          </a:prstGeom>
          <a:ln>
            <a:noFill/>
          </a:ln>
          <a:effec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40E7C268-593F-4522-9E41-47D7483691BF}" type="datetime'''''''''''8''''''''''''''''''''''''''''''''''''''''1'''">
              <a:rPr lang="en-US" altLang="en-US" sz="1000" smtClean="0">
                <a:effectLst/>
              </a:rPr>
              <a:pPr marL="0" indent="0" algn="ctr">
                <a:spcBef>
                  <a:spcPct val="0"/>
                </a:spcBef>
                <a:spcAft>
                  <a:spcPct val="0"/>
                </a:spcAft>
                <a:buNone/>
              </a:pPr>
              <a:t>81</a:t>
            </a:fld>
            <a:endParaRPr lang="en-US" sz="1000"/>
          </a:p>
        </p:txBody>
      </p:sp>
      <p:sp>
        <p:nvSpPr>
          <p:cNvPr id="78" name="Text Placeholder 10">
            <a:extLst>
              <a:ext uri="{FF2B5EF4-FFF2-40B4-BE49-F238E27FC236}">
                <a16:creationId xmlns:a16="http://schemas.microsoft.com/office/drawing/2014/main" id="{92AD9074-719F-ECBA-5C33-0D95BCF8BE7E}"/>
              </a:ext>
            </a:extLst>
          </p:cNvPr>
          <p:cNvSpPr txBox="1">
            <a:spLocks/>
          </p:cNvSpPr>
          <p:nvPr>
            <p:custDataLst>
              <p:tags r:id="rId71"/>
            </p:custDataLst>
          </p:nvPr>
        </p:nvSpPr>
        <p:spPr bwMode="gray">
          <a:xfrm>
            <a:off x="5845175" y="4640263"/>
            <a:ext cx="174625" cy="152400"/>
          </a:xfrm>
          <a:prstGeom prst="rect">
            <a:avLst/>
          </a:prstGeom>
          <a:noFill/>
          <a:ln>
            <a:noFill/>
          </a:ln>
          <a:effectLst/>
          <a:extLst>
            <a:ext uri="{909E8E84-426E-40DD-AFC4-6F175D3DCCD1}">
              <a14:hiddenFill xmlns:a14="http://schemas.microsoft.com/office/drawing/2010/main">
                <a:solidFill>
                  <a:schemeClr val="bg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2E68133F-D9AB-42CD-8D2D-DE626276ED19}" type="datetime'''''''''''5''''''''''''''2'''''''''''''''''''''''''''''''''''">
              <a:rPr lang="en-US" altLang="en-US" sz="1000" smtClean="0"/>
              <a:pPr marL="0" indent="0" algn="ctr">
                <a:spcBef>
                  <a:spcPct val="0"/>
                </a:spcBef>
                <a:spcAft>
                  <a:spcPct val="0"/>
                </a:spcAft>
                <a:buNone/>
              </a:pPr>
              <a:t>52</a:t>
            </a:fld>
            <a:endParaRPr lang="en-US" sz="1000"/>
          </a:p>
        </p:txBody>
      </p:sp>
      <p:sp useBgFill="1">
        <p:nvSpPr>
          <p:cNvPr id="79" name="Text Placeholder 10">
            <a:extLst>
              <a:ext uri="{FF2B5EF4-FFF2-40B4-BE49-F238E27FC236}">
                <a16:creationId xmlns:a16="http://schemas.microsoft.com/office/drawing/2014/main" id="{9B726A8E-4D1C-4263-29AE-463E831BAF99}"/>
              </a:ext>
            </a:extLst>
          </p:cNvPr>
          <p:cNvSpPr txBox="1">
            <a:spLocks/>
          </p:cNvSpPr>
          <p:nvPr>
            <p:custDataLst>
              <p:tags r:id="rId72"/>
            </p:custDataLst>
          </p:nvPr>
        </p:nvSpPr>
        <p:spPr bwMode="gray">
          <a:xfrm>
            <a:off x="8788400" y="2979738"/>
            <a:ext cx="174625" cy="152400"/>
          </a:xfrm>
          <a:prstGeom prst="rect">
            <a:avLst/>
          </a:prstGeom>
          <a:ln>
            <a:noFill/>
          </a:ln>
          <a:effec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04EF5A88-34B5-4BA2-9FF2-7D17979F5CF8}" type="datetime'''''''''''''8''''''''''''''0'''''''''''''''''''''">
              <a:rPr lang="en-US" altLang="en-US" sz="1000" smtClean="0">
                <a:effectLst/>
              </a:rPr>
              <a:pPr marL="0" indent="0" algn="ctr">
                <a:spcBef>
                  <a:spcPct val="0"/>
                </a:spcBef>
                <a:spcAft>
                  <a:spcPct val="0"/>
                </a:spcAft>
                <a:buNone/>
              </a:pPr>
              <a:t>80</a:t>
            </a:fld>
            <a:endParaRPr lang="en-US" sz="1000"/>
          </a:p>
        </p:txBody>
      </p:sp>
      <p:sp>
        <p:nvSpPr>
          <p:cNvPr id="80" name="Text Placeholder 10">
            <a:extLst>
              <a:ext uri="{FF2B5EF4-FFF2-40B4-BE49-F238E27FC236}">
                <a16:creationId xmlns:a16="http://schemas.microsoft.com/office/drawing/2014/main" id="{5003FC93-8BED-A041-1618-EE368D573515}"/>
              </a:ext>
            </a:extLst>
          </p:cNvPr>
          <p:cNvSpPr txBox="1">
            <a:spLocks/>
          </p:cNvSpPr>
          <p:nvPr>
            <p:custDataLst>
              <p:tags r:id="rId73"/>
            </p:custDataLst>
          </p:nvPr>
        </p:nvSpPr>
        <p:spPr bwMode="gray">
          <a:xfrm>
            <a:off x="5424488" y="5365750"/>
            <a:ext cx="174625" cy="152400"/>
          </a:xfrm>
          <a:prstGeom prst="rect">
            <a:avLst/>
          </a:prstGeom>
          <a:noFill/>
          <a:ln>
            <a:noFill/>
          </a:ln>
          <a:effectLst/>
          <a:extLst>
            <a:ext uri="{909E8E84-426E-40DD-AFC4-6F175D3DCCD1}">
              <a14:hiddenFill xmlns:a14="http://schemas.microsoft.com/office/drawing/2010/main">
                <a:solidFill>
                  <a:schemeClr val="bg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CB11BF4C-3EF1-44EC-94FA-880182D7C383}" type="datetime'''''''''''''''''''''4''''''''''0'''''">
              <a:rPr lang="en-US" altLang="en-US" sz="1000" smtClean="0"/>
              <a:pPr marL="0" indent="0" algn="ctr">
                <a:spcBef>
                  <a:spcPct val="0"/>
                </a:spcBef>
                <a:spcAft>
                  <a:spcPct val="0"/>
                </a:spcAft>
                <a:buNone/>
              </a:pPr>
              <a:t>40</a:t>
            </a:fld>
            <a:endParaRPr lang="en-US" sz="1000"/>
          </a:p>
        </p:txBody>
      </p:sp>
      <p:sp useBgFill="1">
        <p:nvSpPr>
          <p:cNvPr id="81" name="Text Placeholder 10">
            <a:extLst>
              <a:ext uri="{FF2B5EF4-FFF2-40B4-BE49-F238E27FC236}">
                <a16:creationId xmlns:a16="http://schemas.microsoft.com/office/drawing/2014/main" id="{9952E3EF-00A1-75A9-EFFE-4A599CD2B927}"/>
              </a:ext>
            </a:extLst>
          </p:cNvPr>
          <p:cNvSpPr txBox="1">
            <a:spLocks/>
          </p:cNvSpPr>
          <p:nvPr>
            <p:custDataLst>
              <p:tags r:id="rId74"/>
            </p:custDataLst>
          </p:nvPr>
        </p:nvSpPr>
        <p:spPr bwMode="gray">
          <a:xfrm>
            <a:off x="5424488" y="5080000"/>
            <a:ext cx="174625" cy="152400"/>
          </a:xfrm>
          <a:prstGeom prst="rect">
            <a:avLst/>
          </a:prstGeom>
          <a:ln>
            <a:noFill/>
          </a:ln>
          <a:effec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54E6CF4F-C78B-405E-A0E7-FB9A58EAA97F}" type="datetime'''''''''''''''45'''''">
              <a:rPr lang="en-US" altLang="en-US" sz="1000" smtClean="0">
                <a:effectLst/>
              </a:rPr>
              <a:pPr marL="0" indent="0" algn="ctr">
                <a:spcBef>
                  <a:spcPct val="0"/>
                </a:spcBef>
                <a:spcAft>
                  <a:spcPct val="0"/>
                </a:spcAft>
                <a:buNone/>
              </a:pPr>
              <a:t>45</a:t>
            </a:fld>
            <a:endParaRPr lang="en-US" sz="1000"/>
          </a:p>
        </p:txBody>
      </p:sp>
      <p:sp useBgFill="1">
        <p:nvSpPr>
          <p:cNvPr id="82" name="Text Placeholder 10">
            <a:extLst>
              <a:ext uri="{FF2B5EF4-FFF2-40B4-BE49-F238E27FC236}">
                <a16:creationId xmlns:a16="http://schemas.microsoft.com/office/drawing/2014/main" id="{87E468F1-19DB-9205-DE23-F627E5195450}"/>
              </a:ext>
            </a:extLst>
          </p:cNvPr>
          <p:cNvSpPr txBox="1">
            <a:spLocks/>
          </p:cNvSpPr>
          <p:nvPr>
            <p:custDataLst>
              <p:tags r:id="rId75"/>
            </p:custDataLst>
          </p:nvPr>
        </p:nvSpPr>
        <p:spPr bwMode="gray">
          <a:xfrm>
            <a:off x="5122863" y="5341938"/>
            <a:ext cx="174625" cy="152400"/>
          </a:xfrm>
          <a:prstGeom prst="rect">
            <a:avLst/>
          </a:prstGeom>
          <a:ln>
            <a:noFill/>
          </a:ln>
          <a:effec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447F27EF-3F78-4BCA-92CD-F64B2B689E99}" type="datetime'''''4''''''''''''''''''''''''''''''''''''''''''''0'''''''''''">
              <a:rPr lang="en-US" altLang="en-US" sz="1000" smtClean="0">
                <a:effectLst/>
              </a:rPr>
              <a:pPr marL="0" indent="0" algn="ctr">
                <a:spcBef>
                  <a:spcPct val="0"/>
                </a:spcBef>
                <a:spcAft>
                  <a:spcPct val="0"/>
                </a:spcAft>
                <a:buNone/>
              </a:pPr>
              <a:t>40</a:t>
            </a:fld>
            <a:endParaRPr lang="en-US" sz="1000"/>
          </a:p>
        </p:txBody>
      </p:sp>
      <p:sp>
        <p:nvSpPr>
          <p:cNvPr id="83" name="Text Placeholder 10">
            <a:extLst>
              <a:ext uri="{FF2B5EF4-FFF2-40B4-BE49-F238E27FC236}">
                <a16:creationId xmlns:a16="http://schemas.microsoft.com/office/drawing/2014/main" id="{5CBD9E30-46D6-C7C3-7B93-2265A44126E7}"/>
              </a:ext>
            </a:extLst>
          </p:cNvPr>
          <p:cNvSpPr txBox="1">
            <a:spLocks/>
          </p:cNvSpPr>
          <p:nvPr>
            <p:custDataLst>
              <p:tags r:id="rId76"/>
            </p:custDataLst>
          </p:nvPr>
        </p:nvSpPr>
        <p:spPr bwMode="gray">
          <a:xfrm>
            <a:off x="5122863" y="5168900"/>
            <a:ext cx="174625" cy="152400"/>
          </a:xfrm>
          <a:prstGeom prst="rect">
            <a:avLst/>
          </a:prstGeom>
          <a:noFill/>
          <a:ln>
            <a:noFill/>
          </a:ln>
          <a:effectLst/>
          <a:extLst>
            <a:ext uri="{909E8E84-426E-40DD-AFC4-6F175D3DCCD1}">
              <a14:hiddenFill xmlns:a14="http://schemas.microsoft.com/office/drawing/2010/main">
                <a:solidFill>
                  <a:schemeClr val="bg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88729B57-2506-44F5-AFD8-7DB5A3DE2A2A}" type="datetime'''''''''''''''''''''''''4''''''''3'''''''''''">
              <a:rPr lang="en-US" altLang="en-US" sz="1000" smtClean="0">
                <a:effectLst/>
              </a:rPr>
              <a:pPr marL="0" indent="0" algn="ctr">
                <a:spcBef>
                  <a:spcPct val="0"/>
                </a:spcBef>
                <a:spcAft>
                  <a:spcPct val="0"/>
                </a:spcAft>
                <a:buNone/>
              </a:pPr>
              <a:t>43</a:t>
            </a:fld>
            <a:endParaRPr lang="en-US" sz="1000"/>
          </a:p>
        </p:txBody>
      </p:sp>
      <p:sp>
        <p:nvSpPr>
          <p:cNvPr id="84" name="Text Placeholder 10">
            <a:extLst>
              <a:ext uri="{FF2B5EF4-FFF2-40B4-BE49-F238E27FC236}">
                <a16:creationId xmlns:a16="http://schemas.microsoft.com/office/drawing/2014/main" id="{258351C2-4705-0CEC-44CE-D4A53F1E100B}"/>
              </a:ext>
            </a:extLst>
          </p:cNvPr>
          <p:cNvSpPr txBox="1">
            <a:spLocks/>
          </p:cNvSpPr>
          <p:nvPr>
            <p:custDataLst>
              <p:tags r:id="rId77"/>
            </p:custDataLst>
          </p:nvPr>
        </p:nvSpPr>
        <p:spPr bwMode="gray">
          <a:xfrm>
            <a:off x="7105650" y="3859213"/>
            <a:ext cx="1746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17463" tIns="0" rIns="17463"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81B3896C-12C0-4FA7-96B8-D858AEF59BE2}" type="datetime'''''''''''''6''''''''''5'''''''''''''''">
              <a:rPr lang="en-US" altLang="en-US" sz="1000" smtClean="0"/>
              <a:pPr marL="0" indent="0" algn="ctr">
                <a:spcBef>
                  <a:spcPct val="0"/>
                </a:spcBef>
                <a:spcAft>
                  <a:spcPct val="0"/>
                </a:spcAft>
                <a:buNone/>
              </a:pPr>
              <a:t>65</a:t>
            </a:fld>
            <a:endParaRPr lang="en-US" sz="1000"/>
          </a:p>
        </p:txBody>
      </p:sp>
      <p:sp>
        <p:nvSpPr>
          <p:cNvPr id="4" name="Title 3">
            <a:extLst>
              <a:ext uri="{FF2B5EF4-FFF2-40B4-BE49-F238E27FC236}">
                <a16:creationId xmlns:a16="http://schemas.microsoft.com/office/drawing/2014/main" id="{AD8674C6-44B9-D5A4-D63E-5258B2F44455}"/>
              </a:ext>
            </a:extLst>
          </p:cNvPr>
          <p:cNvSpPr>
            <a:spLocks noGrp="1"/>
          </p:cNvSpPr>
          <p:nvPr>
            <p:ph type="title"/>
          </p:nvPr>
        </p:nvSpPr>
        <p:spPr/>
        <p:txBody>
          <a:bodyPr vert="horz" rIns="91440"/>
          <a:lstStyle/>
          <a:p>
            <a:r>
              <a:rPr lang="en-US"/>
              <a:t>Closing the AMI implementation gap requires interoperability mandates, targeted grants, and demand response market pricing</a:t>
            </a:r>
          </a:p>
        </p:txBody>
      </p:sp>
      <p:sp>
        <p:nvSpPr>
          <p:cNvPr id="6" name="Text Placeholder 5">
            <a:extLst>
              <a:ext uri="{FF2B5EF4-FFF2-40B4-BE49-F238E27FC236}">
                <a16:creationId xmlns:a16="http://schemas.microsoft.com/office/drawing/2014/main" id="{6A69E098-1B51-0CD7-8CFA-AF4D9431308F}"/>
              </a:ext>
            </a:extLst>
          </p:cNvPr>
          <p:cNvSpPr>
            <a:spLocks noGrp="1"/>
          </p:cNvSpPr>
          <p:nvPr>
            <p:ph type="body" sz="quarter" idx="13"/>
          </p:nvPr>
        </p:nvSpPr>
        <p:spPr>
          <a:xfrm>
            <a:off x="4822625" y="1500677"/>
            <a:ext cx="4172467" cy="548640"/>
          </a:xfrm>
        </p:spPr>
        <p:txBody>
          <a:bodyPr/>
          <a:lstStyle/>
          <a:p>
            <a:r>
              <a:rPr lang="en-US" sz="1400"/>
              <a:t>AMI adoption is largely achieved via the rate base and grant funding</a:t>
            </a:r>
            <a:endParaRPr lang="en-US" sz="1400">
              <a:cs typeface="Arial"/>
            </a:endParaRPr>
          </a:p>
        </p:txBody>
      </p:sp>
      <p:sp>
        <p:nvSpPr>
          <p:cNvPr id="7" name="Text Placeholder 6">
            <a:extLst>
              <a:ext uri="{FF2B5EF4-FFF2-40B4-BE49-F238E27FC236}">
                <a16:creationId xmlns:a16="http://schemas.microsoft.com/office/drawing/2014/main" id="{1B1F82FB-8256-F02A-C426-6E739CBF3FE7}"/>
              </a:ext>
            </a:extLst>
          </p:cNvPr>
          <p:cNvSpPr>
            <a:spLocks noGrp="1"/>
          </p:cNvSpPr>
          <p:nvPr>
            <p:ph type="body" sz="quarter" idx="19"/>
          </p:nvPr>
        </p:nvSpPr>
        <p:spPr>
          <a:xfrm>
            <a:off x="332232" y="1537094"/>
            <a:ext cx="4172467" cy="497245"/>
          </a:xfrm>
        </p:spPr>
        <p:txBody>
          <a:bodyPr/>
          <a:lstStyle/>
          <a:p>
            <a:r>
              <a:rPr lang="en-US" sz="1400"/>
              <a:t>Effective policy drives value capture, assisted by performance incentives and interoperability</a:t>
            </a:r>
          </a:p>
        </p:txBody>
      </p:sp>
      <p:sp>
        <p:nvSpPr>
          <p:cNvPr id="8" name="Text Placeholder 7">
            <a:extLst>
              <a:ext uri="{FF2B5EF4-FFF2-40B4-BE49-F238E27FC236}">
                <a16:creationId xmlns:a16="http://schemas.microsoft.com/office/drawing/2014/main" id="{1C7DBE59-580F-A0D0-9750-373C6C9397FB}"/>
              </a:ext>
            </a:extLst>
          </p:cNvPr>
          <p:cNvSpPr>
            <a:spLocks noGrp="1"/>
          </p:cNvSpPr>
          <p:nvPr>
            <p:ph type="body" sz="quarter" idx="14"/>
          </p:nvPr>
        </p:nvSpPr>
        <p:spPr/>
        <p:txBody>
          <a:bodyPr rIns="137160"/>
          <a:lstStyle/>
          <a:p>
            <a:pPr marL="0" indent="0">
              <a:spcBef>
                <a:spcPts val="600"/>
              </a:spcBef>
              <a:buNone/>
            </a:pPr>
            <a:r>
              <a:rPr lang="en-US" b="1"/>
              <a:t>Observations</a:t>
            </a:r>
          </a:p>
          <a:p>
            <a:pPr>
              <a:spcBef>
                <a:spcPts val="600"/>
              </a:spcBef>
            </a:pPr>
            <a:r>
              <a:rPr lang="en-US" sz="1050"/>
              <a:t>The US pathway illustrates the ‘slow and steady’ route to AMI deployment in mature markets</a:t>
            </a:r>
          </a:p>
          <a:p>
            <a:pPr lvl="1">
              <a:spcBef>
                <a:spcPts val="600"/>
              </a:spcBef>
              <a:buFont typeface="Arial" panose="020B0604020202020204" pitchFamily="34" charset="0"/>
              <a:buChar char="•"/>
            </a:pPr>
            <a:r>
              <a:rPr lang="en-US" sz="1050"/>
              <a:t>Funded through the utility rate-base PUC process, with costs and system savings passed through via </a:t>
            </a:r>
            <a:r>
              <a:rPr lang="en-US" sz="1050" err="1"/>
              <a:t>OpEx</a:t>
            </a:r>
            <a:r>
              <a:rPr lang="en-US" sz="1050"/>
              <a:t> reductions</a:t>
            </a:r>
          </a:p>
          <a:p>
            <a:pPr lvl="1">
              <a:spcBef>
                <a:spcPts val="600"/>
              </a:spcBef>
              <a:buFont typeface="Arial" panose="020B0604020202020204" pitchFamily="34" charset="0"/>
              <a:buChar char="•"/>
            </a:pPr>
            <a:r>
              <a:rPr lang="en-US" sz="1050"/>
              <a:t>Evolution from AMI 1.0 to AMI 2.0 is in progress as meters age</a:t>
            </a:r>
          </a:p>
          <a:p>
            <a:pPr>
              <a:spcBef>
                <a:spcPts val="600"/>
              </a:spcBef>
            </a:pPr>
            <a:r>
              <a:rPr lang="en-US" sz="1050"/>
              <a:t>Concessional capital delivered via grants, development finance, and incentives can accelerate utility and customer adoption especially in undercapitalized areas</a:t>
            </a:r>
          </a:p>
          <a:p>
            <a:pPr>
              <a:spcBef>
                <a:spcPts val="600"/>
              </a:spcBef>
            </a:pPr>
            <a:r>
              <a:rPr lang="en-US" sz="1050"/>
              <a:t>Mandates may help drive high value data utilization and complete adoption throughout grid systems, maximizing the value of demand management programs</a:t>
            </a:r>
          </a:p>
          <a:p>
            <a:pPr>
              <a:spcBef>
                <a:spcPts val="600"/>
              </a:spcBef>
            </a:pPr>
            <a:r>
              <a:rPr lang="en-US" sz="1050">
                <a:cs typeface="Arial"/>
              </a:rPr>
              <a:t>AMI is a foundational technology for many demand response capabilities</a:t>
            </a:r>
          </a:p>
          <a:p>
            <a:endParaRPr lang="en-US"/>
          </a:p>
        </p:txBody>
      </p:sp>
      <p:sp>
        <p:nvSpPr>
          <p:cNvPr id="85" name="TextBox 84">
            <a:extLst>
              <a:ext uri="{FF2B5EF4-FFF2-40B4-BE49-F238E27FC236}">
                <a16:creationId xmlns:a16="http://schemas.microsoft.com/office/drawing/2014/main" id="{466AD4FE-597F-EB9F-402F-9238CE018060}"/>
              </a:ext>
            </a:extLst>
          </p:cNvPr>
          <p:cNvSpPr txBox="1"/>
          <p:nvPr/>
        </p:nvSpPr>
        <p:spPr bwMode="gray">
          <a:xfrm>
            <a:off x="4886535" y="1938011"/>
            <a:ext cx="4076490" cy="461665"/>
          </a:xfrm>
          <a:prstGeom prst="rect">
            <a:avLst/>
          </a:prstGeom>
          <a:noFill/>
        </p:spPr>
        <p:txBody>
          <a:bodyPr wrap="square" lIns="0" tIns="137160" rIns="0" bIns="137160" rtlCol="0">
            <a:spAutoFit/>
          </a:bodyPr>
          <a:lstStyle/>
          <a:p>
            <a:pPr marL="0" indent="0">
              <a:spcBef>
                <a:spcPts val="600"/>
              </a:spcBef>
              <a:spcAft>
                <a:spcPts val="600"/>
              </a:spcAft>
              <a:buNone/>
            </a:pPr>
            <a:r>
              <a:rPr lang="en-US" sz="1200"/>
              <a:t>US AMI deployment percentage by application, 2015-2024 </a:t>
            </a:r>
          </a:p>
        </p:txBody>
      </p:sp>
      <p:cxnSp>
        <p:nvCxnSpPr>
          <p:cNvPr id="86" name="Straight Connector 85">
            <a:extLst>
              <a:ext uri="{FF2B5EF4-FFF2-40B4-BE49-F238E27FC236}">
                <a16:creationId xmlns:a16="http://schemas.microsoft.com/office/drawing/2014/main" id="{9FB6F139-1C00-EAA6-FBB5-52D521D04933}"/>
              </a:ext>
            </a:extLst>
          </p:cNvPr>
          <p:cNvCxnSpPr/>
          <p:nvPr>
            <p:custDataLst>
              <p:tags r:id="rId78"/>
            </p:custDataLst>
          </p:nvPr>
        </p:nvCxnSpPr>
        <p:spPr bwMode="gray">
          <a:xfrm>
            <a:off x="4868863" y="2462213"/>
            <a:ext cx="473075" cy="0"/>
          </a:xfrm>
          <a:prstGeom prst="line">
            <a:avLst/>
          </a:prstGeom>
          <a:ln w="19050" cap="rnd" cmpd="sng" algn="ctr">
            <a:solidFill>
              <a:schemeClr val="accent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87" name="Straight Connector 86">
            <a:extLst>
              <a:ext uri="{FF2B5EF4-FFF2-40B4-BE49-F238E27FC236}">
                <a16:creationId xmlns:a16="http://schemas.microsoft.com/office/drawing/2014/main" id="{0CCD3A53-BB3A-0E4A-67A2-231609105598}"/>
              </a:ext>
            </a:extLst>
          </p:cNvPr>
          <p:cNvCxnSpPr/>
          <p:nvPr>
            <p:custDataLst>
              <p:tags r:id="rId79"/>
            </p:custDataLst>
          </p:nvPr>
        </p:nvCxnSpPr>
        <p:spPr bwMode="gray">
          <a:xfrm>
            <a:off x="6478588" y="2462213"/>
            <a:ext cx="133350" cy="0"/>
          </a:xfrm>
          <a:prstGeom prst="line">
            <a:avLst/>
          </a:prstGeom>
          <a:ln w="19050" cap="rnd" cmpd="sng" algn="ctr">
            <a:solidFill>
              <a:schemeClr val="accent3"/>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88" name="Straight Connector 87">
            <a:extLst>
              <a:ext uri="{FF2B5EF4-FFF2-40B4-BE49-F238E27FC236}">
                <a16:creationId xmlns:a16="http://schemas.microsoft.com/office/drawing/2014/main" id="{0BA898B4-B5A9-FC05-8EAC-68927335730A}"/>
              </a:ext>
            </a:extLst>
          </p:cNvPr>
          <p:cNvCxnSpPr/>
          <p:nvPr>
            <p:custDataLst>
              <p:tags r:id="rId80"/>
            </p:custDataLst>
          </p:nvPr>
        </p:nvCxnSpPr>
        <p:spPr bwMode="gray">
          <a:xfrm flipH="1">
            <a:off x="6138863" y="2462213"/>
            <a:ext cx="133350" cy="0"/>
          </a:xfrm>
          <a:prstGeom prst="line">
            <a:avLst/>
          </a:prstGeom>
          <a:ln w="19050" cap="rnd" cmpd="sng" algn="ctr">
            <a:solidFill>
              <a:schemeClr val="accent3"/>
            </a:solidFill>
            <a:prstDash val="lg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89" name="Straight Connector 88">
            <a:extLst>
              <a:ext uri="{FF2B5EF4-FFF2-40B4-BE49-F238E27FC236}">
                <a16:creationId xmlns:a16="http://schemas.microsoft.com/office/drawing/2014/main" id="{2A7F8C2B-CE78-7BAE-A843-34D0B135CBF7}"/>
              </a:ext>
            </a:extLst>
          </p:cNvPr>
          <p:cNvCxnSpPr/>
          <p:nvPr>
            <p:custDataLst>
              <p:tags r:id="rId81"/>
            </p:custDataLst>
          </p:nvPr>
        </p:nvCxnSpPr>
        <p:spPr bwMode="gray">
          <a:xfrm>
            <a:off x="7800975" y="2462213"/>
            <a:ext cx="57150" cy="0"/>
          </a:xfrm>
          <a:prstGeom prst="line">
            <a:avLst/>
          </a:prstGeom>
          <a:ln w="19050" cap="rnd" cmpd="sng" algn="ctr">
            <a:solidFill>
              <a:schemeClr val="accent6"/>
            </a:solidFill>
            <a:prstDash val="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90" name="Straight Connector 89">
            <a:extLst>
              <a:ext uri="{FF2B5EF4-FFF2-40B4-BE49-F238E27FC236}">
                <a16:creationId xmlns:a16="http://schemas.microsoft.com/office/drawing/2014/main" id="{E85A387A-C910-D984-F95E-568793C232BA}"/>
              </a:ext>
            </a:extLst>
          </p:cNvPr>
          <p:cNvCxnSpPr/>
          <p:nvPr>
            <p:custDataLst>
              <p:tags r:id="rId82"/>
            </p:custDataLst>
          </p:nvPr>
        </p:nvCxnSpPr>
        <p:spPr bwMode="gray">
          <a:xfrm flipH="1">
            <a:off x="7537450" y="2462213"/>
            <a:ext cx="57150" cy="0"/>
          </a:xfrm>
          <a:prstGeom prst="line">
            <a:avLst/>
          </a:prstGeom>
          <a:ln w="19050" cap="rnd" cmpd="sng" algn="ctr">
            <a:solidFill>
              <a:schemeClr val="accent6"/>
            </a:solidFill>
            <a:prstDash val="dash"/>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sp>
        <p:nvSpPr>
          <p:cNvPr id="91" name="Oval 90">
            <a:extLst>
              <a:ext uri="{FF2B5EF4-FFF2-40B4-BE49-F238E27FC236}">
                <a16:creationId xmlns:a16="http://schemas.microsoft.com/office/drawing/2014/main" id="{2F557C6F-41C7-D661-A589-FC524F02BB0F}"/>
              </a:ext>
            </a:extLst>
          </p:cNvPr>
          <p:cNvSpPr/>
          <p:nvPr>
            <p:custDataLst>
              <p:tags r:id="rId83"/>
            </p:custDataLst>
          </p:nvPr>
        </p:nvSpPr>
        <p:spPr bwMode="auto">
          <a:xfrm>
            <a:off x="5073650" y="2430463"/>
            <a:ext cx="63500" cy="63500"/>
          </a:xfrm>
          <a:prstGeom prst="ellipse">
            <a:avLst/>
          </a:prstGeom>
          <a:solidFill>
            <a:schemeClr val="accent1"/>
          </a:solidFill>
          <a:ln w="9525" cap="flat" cmpd="sng" algn="ctr">
            <a:solidFill>
              <a:schemeClr val="accent1"/>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92" name="Triangle 91">
            <a:extLst>
              <a:ext uri="{FF2B5EF4-FFF2-40B4-BE49-F238E27FC236}">
                <a16:creationId xmlns:a16="http://schemas.microsoft.com/office/drawing/2014/main" id="{20F8C4FF-72DC-ACE6-B254-2E8230C6703A}"/>
              </a:ext>
            </a:extLst>
          </p:cNvPr>
          <p:cNvSpPr/>
          <p:nvPr>
            <p:custDataLst>
              <p:tags r:id="rId84"/>
            </p:custDataLst>
          </p:nvPr>
        </p:nvSpPr>
        <p:spPr bwMode="auto">
          <a:xfrm>
            <a:off x="6343650" y="2430463"/>
            <a:ext cx="63500" cy="63500"/>
          </a:xfrm>
          <a:prstGeom prst="triangle">
            <a:avLst/>
          </a:prstGeom>
          <a:solidFill>
            <a:schemeClr val="accent3"/>
          </a:solidFill>
          <a:ln w="9525" cap="flat" cmpd="sng" algn="ctr">
            <a:solidFill>
              <a:schemeClr val="accent3"/>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93" name="Diamond 92">
            <a:extLst>
              <a:ext uri="{FF2B5EF4-FFF2-40B4-BE49-F238E27FC236}">
                <a16:creationId xmlns:a16="http://schemas.microsoft.com/office/drawing/2014/main" id="{60906F6E-8FA9-6895-7856-A5A50DBCDE59}"/>
              </a:ext>
            </a:extLst>
          </p:cNvPr>
          <p:cNvSpPr/>
          <p:nvPr>
            <p:custDataLst>
              <p:tags r:id="rId85"/>
            </p:custDataLst>
          </p:nvPr>
        </p:nvSpPr>
        <p:spPr bwMode="auto">
          <a:xfrm>
            <a:off x="7666038" y="2430463"/>
            <a:ext cx="63500" cy="63500"/>
          </a:xfrm>
          <a:prstGeom prst="diamond">
            <a:avLst/>
          </a:prstGeom>
          <a:solidFill>
            <a:schemeClr val="accent6"/>
          </a:solidFill>
          <a:ln w="9525" cap="flat" cmpd="sng" algn="ctr">
            <a:solidFill>
              <a:schemeClr val="accent6"/>
            </a:solid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94" name="Text Placeholder 10">
            <a:extLst>
              <a:ext uri="{FF2B5EF4-FFF2-40B4-BE49-F238E27FC236}">
                <a16:creationId xmlns:a16="http://schemas.microsoft.com/office/drawing/2014/main" id="{D1DD4F6D-2F9C-4ECD-8E7F-53733A4F95D0}"/>
              </a:ext>
            </a:extLst>
          </p:cNvPr>
          <p:cNvSpPr txBox="1">
            <a:spLocks/>
          </p:cNvSpPr>
          <p:nvPr>
            <p:custDataLst>
              <p:tags r:id="rId86"/>
            </p:custDataLst>
          </p:nvPr>
        </p:nvSpPr>
        <p:spPr bwMode="auto">
          <a:xfrm>
            <a:off x="5402263" y="2390775"/>
            <a:ext cx="6254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CEEC202E-10B5-4FB1-BED3-07BA409563F4}" type="datetime'''Res''''i''''de''''''''''''''''''''''n''''t''''''i''''''al'">
              <a:rPr lang="en-US" altLang="en-US" sz="1000" smtClean="0"/>
              <a:pPr marL="0" indent="0">
                <a:spcBef>
                  <a:spcPct val="0"/>
                </a:spcBef>
                <a:spcAft>
                  <a:spcPct val="0"/>
                </a:spcAft>
                <a:buNone/>
              </a:pPr>
              <a:t>Residential</a:t>
            </a:fld>
            <a:endParaRPr lang="en-US" sz="1000"/>
          </a:p>
        </p:txBody>
      </p:sp>
      <p:sp>
        <p:nvSpPr>
          <p:cNvPr id="95" name="Text Placeholder 10">
            <a:extLst>
              <a:ext uri="{FF2B5EF4-FFF2-40B4-BE49-F238E27FC236}">
                <a16:creationId xmlns:a16="http://schemas.microsoft.com/office/drawing/2014/main" id="{AB3BD17F-F292-8432-7072-2C35173D9F42}"/>
              </a:ext>
            </a:extLst>
          </p:cNvPr>
          <p:cNvSpPr txBox="1">
            <a:spLocks/>
          </p:cNvSpPr>
          <p:nvPr>
            <p:custDataLst>
              <p:tags r:id="rId87"/>
            </p:custDataLst>
          </p:nvPr>
        </p:nvSpPr>
        <p:spPr bwMode="auto">
          <a:xfrm>
            <a:off x="6672263" y="2390775"/>
            <a:ext cx="6778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58942FFA-26C8-441A-BD52-357D130D678D}" type="datetime'''Co''mm''''''''''e''''''r''''''''c''''ia''l'''''">
              <a:rPr lang="en-US" altLang="en-US" sz="1000" smtClean="0"/>
              <a:pPr marL="0" indent="0">
                <a:spcBef>
                  <a:spcPct val="0"/>
                </a:spcBef>
                <a:spcAft>
                  <a:spcPct val="0"/>
                </a:spcAft>
                <a:buNone/>
              </a:pPr>
              <a:t>Commercial</a:t>
            </a:fld>
            <a:endParaRPr lang="en-US" sz="1000"/>
          </a:p>
        </p:txBody>
      </p:sp>
      <p:sp>
        <p:nvSpPr>
          <p:cNvPr id="96" name="Text Placeholder 10">
            <a:extLst>
              <a:ext uri="{FF2B5EF4-FFF2-40B4-BE49-F238E27FC236}">
                <a16:creationId xmlns:a16="http://schemas.microsoft.com/office/drawing/2014/main" id="{1F3D888E-94B2-BB53-4A50-DF0B7B155BCD}"/>
              </a:ext>
            </a:extLst>
          </p:cNvPr>
          <p:cNvSpPr txBox="1">
            <a:spLocks/>
          </p:cNvSpPr>
          <p:nvPr>
            <p:custDataLst>
              <p:tags r:id="rId88"/>
            </p:custDataLst>
          </p:nvPr>
        </p:nvSpPr>
        <p:spPr bwMode="auto">
          <a:xfrm>
            <a:off x="7994650" y="2390775"/>
            <a:ext cx="5127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7BF1E28C-2AF2-4CB9-8A1B-92405AACE51C}" type="datetime'''''I''''n''''d''us''''t''''''''''ria''''''''''l'">
              <a:rPr lang="en-US" altLang="en-US" sz="1000" smtClean="0"/>
              <a:pPr marL="0" indent="0">
                <a:spcBef>
                  <a:spcPct val="0"/>
                </a:spcBef>
                <a:spcAft>
                  <a:spcPct val="0"/>
                </a:spcAft>
                <a:buNone/>
              </a:pPr>
              <a:t>Industrial</a:t>
            </a:fld>
            <a:endParaRPr lang="en-US" sz="1000"/>
          </a:p>
        </p:txBody>
      </p:sp>
      <p:sp>
        <p:nvSpPr>
          <p:cNvPr id="97" name="Rectangular Callout 96">
            <a:extLst>
              <a:ext uri="{FF2B5EF4-FFF2-40B4-BE49-F238E27FC236}">
                <a16:creationId xmlns:a16="http://schemas.microsoft.com/office/drawing/2014/main" id="{68FE9415-CCC9-0256-FC1B-DD9FAF2AAA11}"/>
              </a:ext>
            </a:extLst>
          </p:cNvPr>
          <p:cNvSpPr/>
          <p:nvPr/>
        </p:nvSpPr>
        <p:spPr bwMode="gray">
          <a:xfrm>
            <a:off x="7800975" y="4244975"/>
            <a:ext cx="1001884" cy="1491314"/>
          </a:xfrm>
          <a:prstGeom prst="wedgeRectCallout">
            <a:avLst>
              <a:gd name="adj1" fmla="val 13482"/>
              <a:gd name="adj2" fmla="val -86541"/>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000">
                <a:solidFill>
                  <a:srgbClr val="FFFFFF"/>
                </a:solidFill>
              </a:rPr>
              <a:t>US federal grant programs offer concessional capital primarily for underserved utility areas, a model for EMDEs</a:t>
            </a:r>
          </a:p>
        </p:txBody>
      </p:sp>
      <p:sp>
        <p:nvSpPr>
          <p:cNvPr id="98" name="Rectangular Callout 97">
            <a:extLst>
              <a:ext uri="{FF2B5EF4-FFF2-40B4-BE49-F238E27FC236}">
                <a16:creationId xmlns:a16="http://schemas.microsoft.com/office/drawing/2014/main" id="{DF841B2F-3D18-FB63-17F8-D043B841641E}"/>
              </a:ext>
            </a:extLst>
          </p:cNvPr>
          <p:cNvSpPr/>
          <p:nvPr/>
        </p:nvSpPr>
        <p:spPr bwMode="gray">
          <a:xfrm>
            <a:off x="5221288" y="2959955"/>
            <a:ext cx="1911020" cy="878089"/>
          </a:xfrm>
          <a:prstGeom prst="wedgeRectCallout">
            <a:avLst>
              <a:gd name="adj1" fmla="val -5601"/>
              <a:gd name="adj2" fmla="val 83050"/>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r>
              <a:rPr lang="en-US" sz="1000">
                <a:solidFill>
                  <a:srgbClr val="FFFFFF"/>
                </a:solidFill>
              </a:rPr>
              <a:t>The US AMI deployment </a:t>
            </a:r>
            <a:r>
              <a:rPr lang="en-US" sz="1000" b="1">
                <a:solidFill>
                  <a:srgbClr val="FFFFFF"/>
                </a:solidFill>
              </a:rPr>
              <a:t>ramp to ~80% </a:t>
            </a:r>
            <a:r>
              <a:rPr lang="en-US" sz="1000">
                <a:solidFill>
                  <a:srgbClr val="FFFFFF"/>
                </a:solidFill>
              </a:rPr>
              <a:t>across residential, commercial, and industrial reflects the efficacy but slow pace of </a:t>
            </a:r>
            <a:r>
              <a:rPr lang="en-US" sz="1000" b="1">
                <a:solidFill>
                  <a:srgbClr val="FFFFFF"/>
                </a:solidFill>
              </a:rPr>
              <a:t>financing via rate base</a:t>
            </a:r>
          </a:p>
        </p:txBody>
      </p:sp>
      <p:graphicFrame>
        <p:nvGraphicFramePr>
          <p:cNvPr id="193" name="Content Placeholder 14">
            <a:extLst>
              <a:ext uri="{FF2B5EF4-FFF2-40B4-BE49-F238E27FC236}">
                <a16:creationId xmlns:a16="http://schemas.microsoft.com/office/drawing/2014/main" id="{9A739A68-163C-663F-A665-E492B138A29C}"/>
              </a:ext>
            </a:extLst>
          </p:cNvPr>
          <p:cNvGraphicFramePr>
            <a:graphicFrameLocks noGrp="1"/>
          </p:cNvGraphicFramePr>
          <p:nvPr>
            <p:ph sz="quarter" idx="10"/>
          </p:nvPr>
        </p:nvGraphicFramePr>
        <p:xfrm>
          <a:off x="329340" y="2165620"/>
          <a:ext cx="4178249" cy="3809523"/>
        </p:xfrm>
        <a:graphic>
          <a:graphicData uri="http://schemas.openxmlformats.org/drawingml/2006/table">
            <a:tbl>
              <a:tblPr firstRow="1" bandRow="1">
                <a:tableStyleId>{5C22544A-7EE6-4342-B048-85BDC9FD1C3A}</a:tableStyleId>
              </a:tblPr>
              <a:tblGrid>
                <a:gridCol w="1069848">
                  <a:extLst>
                    <a:ext uri="{9D8B030D-6E8A-4147-A177-3AD203B41FA5}">
                      <a16:colId xmlns:a16="http://schemas.microsoft.com/office/drawing/2014/main" val="1293908900"/>
                    </a:ext>
                  </a:extLst>
                </a:gridCol>
                <a:gridCol w="3108401">
                  <a:extLst>
                    <a:ext uri="{9D8B030D-6E8A-4147-A177-3AD203B41FA5}">
                      <a16:colId xmlns:a16="http://schemas.microsoft.com/office/drawing/2014/main" val="3080106115"/>
                    </a:ext>
                  </a:extLst>
                </a:gridCol>
              </a:tblGrid>
              <a:tr h="403329">
                <a:tc gridSpan="2">
                  <a:txBody>
                    <a:bodyPr/>
                    <a:lstStyle/>
                    <a:p>
                      <a:pPr marL="0" indent="0" algn="l">
                        <a:buNone/>
                      </a:pPr>
                      <a:r>
                        <a:rPr lang="en-US" sz="1200"/>
                        <a:t>Enabling Policies </a:t>
                      </a:r>
                    </a:p>
                  </a:txBody>
                  <a:tcPr anchor="ctr">
                    <a:solidFill>
                      <a:schemeClr val="accent1"/>
                    </a:solidFill>
                  </a:tcPr>
                </a:tc>
                <a:tc hMerge="1">
                  <a:txBody>
                    <a:bodyPr/>
                    <a:lstStyle/>
                    <a:p>
                      <a:endParaRPr/>
                    </a:p>
                  </a:txBody>
                  <a:tcPr/>
                </a:tc>
                <a:extLst>
                  <a:ext uri="{0D108BD9-81ED-4DB2-BD59-A6C34878D82A}">
                    <a16:rowId xmlns:a16="http://schemas.microsoft.com/office/drawing/2014/main" val="3929644255"/>
                  </a:ext>
                </a:extLst>
              </a:tr>
              <a:tr h="1135398">
                <a:tc>
                  <a:txBody>
                    <a:bodyPr/>
                    <a:lstStyle/>
                    <a:p>
                      <a:pPr marL="0" marR="0" lvl="0" indent="0" algn="l" defTabSz="711200" rtl="0" eaLnBrk="1" fontAlgn="auto" latinLnBrk="0" hangingPunct="1">
                        <a:lnSpc>
                          <a:spcPct val="100000"/>
                        </a:lnSpc>
                        <a:spcBef>
                          <a:spcPts val="1200"/>
                        </a:spcBef>
                        <a:spcAft>
                          <a:spcPts val="0"/>
                        </a:spcAft>
                        <a:buClrTx/>
                        <a:buSzTx/>
                        <a:buFontTx/>
                        <a:buNone/>
                        <a:tabLst/>
                        <a:defRPr/>
                      </a:pPr>
                      <a:r>
                        <a:rPr lang="en-US" sz="1200" b="1"/>
                        <a:t>System Design</a:t>
                      </a:r>
                    </a:p>
                  </a:txBody>
                  <a:tcPr anchor="ctr">
                    <a:lnB w="6350" cap="flat" cmpd="sng" algn="ctr">
                      <a:solidFill>
                        <a:schemeClr val="bg1">
                          <a:lumMod val="85000"/>
                        </a:schemeClr>
                      </a:solidFill>
                      <a:prstDash val="solid"/>
                      <a:round/>
                      <a:headEnd type="none" w="med" len="med"/>
                      <a:tailEnd type="none" w="med" len="med"/>
                    </a:lnB>
                    <a:noFill/>
                  </a:tcPr>
                </a:tc>
                <a:tc>
                  <a:txBody>
                    <a:bodyPr/>
                    <a:lstStyle/>
                    <a:p>
                      <a:pPr marL="177800" marR="0" lvl="0" indent="-177800" algn="l" defTabSz="711200" rtl="0" eaLnBrk="1" fontAlgn="auto" latinLnBrk="0" hangingPunct="1">
                        <a:lnSpc>
                          <a:spcPct val="100000"/>
                        </a:lnSpc>
                        <a:spcBef>
                          <a:spcPts val="1200"/>
                        </a:spcBef>
                        <a:spcAft>
                          <a:spcPts val="0"/>
                        </a:spcAft>
                        <a:buClrTx/>
                        <a:buSzTx/>
                        <a:buFontTx/>
                        <a:buChar char="•"/>
                        <a:tabLst/>
                        <a:defRPr/>
                      </a:pPr>
                      <a:r>
                        <a:rPr lang="en-US" sz="1050" kern="1200">
                          <a:solidFill>
                            <a:schemeClr val="dk1"/>
                          </a:solidFill>
                          <a:latin typeface="+mn-lt"/>
                          <a:ea typeface="+mn-ea"/>
                          <a:cs typeface="+mn-cs"/>
                        </a:rPr>
                        <a:t>Set and govern time-of-use (TOU) rates, critical peak pricing, and real-time dynamic pricing to incentivize customer behavior</a:t>
                      </a:r>
                    </a:p>
                    <a:p>
                      <a:pPr marL="177800" marR="0" lvl="0" indent="-177800" algn="l" defTabSz="711200" rtl="0" eaLnBrk="1" fontAlgn="auto" latinLnBrk="0" hangingPunct="1">
                        <a:lnSpc>
                          <a:spcPct val="100000"/>
                        </a:lnSpc>
                        <a:spcBef>
                          <a:spcPts val="1200"/>
                        </a:spcBef>
                        <a:spcAft>
                          <a:spcPts val="0"/>
                        </a:spcAft>
                        <a:buClrTx/>
                        <a:buSzTx/>
                        <a:buFontTx/>
                        <a:buChar char="•"/>
                        <a:tabLst/>
                        <a:defRPr/>
                      </a:pPr>
                      <a:r>
                        <a:rPr lang="en-US" sz="1050" kern="1200">
                          <a:solidFill>
                            <a:schemeClr val="dk1"/>
                          </a:solidFill>
                          <a:latin typeface="+mn-lt"/>
                          <a:ea typeface="+mn-ea"/>
                          <a:cs typeface="+mn-cs"/>
                        </a:rPr>
                        <a:t>Optimize pricing and measure impacts to ensure data translates into system savings</a:t>
                      </a:r>
                    </a:p>
                  </a:txBody>
                  <a:tcPr anchor="ctr">
                    <a:lnB w="6350" cap="flat" cmpd="sng" algn="ctr">
                      <a:solidFill>
                        <a:schemeClr val="bg1">
                          <a:lumMod val="85000"/>
                        </a:schemeClr>
                      </a:solidFill>
                      <a:prstDash val="solid"/>
                      <a:round/>
                      <a:headEnd type="none" w="med" len="med"/>
                      <a:tailEnd type="none" w="med" len="med"/>
                    </a:lnB>
                    <a:noFill/>
                  </a:tcPr>
                </a:tc>
                <a:extLst>
                  <a:ext uri="{0D108BD9-81ED-4DB2-BD59-A6C34878D82A}">
                    <a16:rowId xmlns:a16="http://schemas.microsoft.com/office/drawing/2014/main" val="4141303593"/>
                  </a:ext>
                </a:extLst>
              </a:tr>
              <a:tr h="1135398">
                <a:tc>
                  <a:txBody>
                    <a:bodyPr/>
                    <a:lstStyle/>
                    <a:p>
                      <a:pPr marL="0" indent="0">
                        <a:buNone/>
                      </a:pPr>
                      <a:r>
                        <a:rPr lang="en-US" sz="1200" b="1"/>
                        <a:t>Regulation</a:t>
                      </a:r>
                    </a:p>
                  </a:txBody>
                  <a:tcPr anchor="ct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noFill/>
                  </a:tcPr>
                </a:tc>
                <a:tc>
                  <a:txBody>
                    <a:bodyPr/>
                    <a:lstStyle/>
                    <a:p>
                      <a:pPr marL="177800" marR="0" lvl="0" indent="-177800" algn="l" defTabSz="711200" rtl="0" eaLnBrk="1" fontAlgn="auto" latinLnBrk="0" hangingPunct="1">
                        <a:lnSpc>
                          <a:spcPct val="100000"/>
                        </a:lnSpc>
                        <a:spcBef>
                          <a:spcPts val="1200"/>
                        </a:spcBef>
                        <a:spcAft>
                          <a:spcPts val="0"/>
                        </a:spcAft>
                        <a:buClrTx/>
                        <a:buSzTx/>
                        <a:buFontTx/>
                        <a:buChar char="•"/>
                        <a:tabLst/>
                        <a:defRPr/>
                      </a:pPr>
                      <a:r>
                        <a:rPr lang="en-US" sz="1050" b="0" kern="1200">
                          <a:solidFill>
                            <a:schemeClr val="dk1"/>
                          </a:solidFill>
                          <a:latin typeface="+mn-lt"/>
                          <a:ea typeface="+mn-ea"/>
                          <a:cs typeface="+mn-cs"/>
                        </a:rPr>
                        <a:t>Establish a national framework for AMI data </a:t>
                      </a:r>
                      <a:r>
                        <a:rPr lang="en-US" sz="1050" kern="1200">
                          <a:solidFill>
                            <a:schemeClr val="dk1"/>
                          </a:solidFill>
                          <a:latin typeface="+mn-lt"/>
                          <a:ea typeface="+mn-ea"/>
                          <a:cs typeface="+mn-cs"/>
                        </a:rPr>
                        <a:t>sharing, interoperability, and cybersecurity  </a:t>
                      </a:r>
                    </a:p>
                    <a:p>
                      <a:pPr marL="177800" marR="0" lvl="0" indent="-177800" algn="l" defTabSz="711200" rtl="0" eaLnBrk="1" fontAlgn="auto" latinLnBrk="0" hangingPunct="1">
                        <a:lnSpc>
                          <a:spcPct val="100000"/>
                        </a:lnSpc>
                        <a:spcBef>
                          <a:spcPts val="1200"/>
                        </a:spcBef>
                        <a:spcAft>
                          <a:spcPts val="0"/>
                        </a:spcAft>
                        <a:buClrTx/>
                        <a:buSzTx/>
                        <a:buFontTx/>
                        <a:buChar char="•"/>
                        <a:tabLst/>
                        <a:defRPr/>
                      </a:pPr>
                      <a:r>
                        <a:rPr lang="en-US" sz="1050" kern="1200">
                          <a:solidFill>
                            <a:schemeClr val="dk1"/>
                          </a:solidFill>
                          <a:latin typeface="+mn-lt"/>
                          <a:ea typeface="+mn-ea"/>
                          <a:cs typeface="+mn-cs"/>
                        </a:rPr>
                        <a:t>Mandate functional interoperability, secure and non-discriminatory data governance, pay-for-performance, dynamic rating, and adoption</a:t>
                      </a:r>
                    </a:p>
                  </a:txBody>
                  <a:tcPr anchor="ct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noFill/>
                  </a:tcPr>
                </a:tc>
                <a:extLst>
                  <a:ext uri="{0D108BD9-81ED-4DB2-BD59-A6C34878D82A}">
                    <a16:rowId xmlns:a16="http://schemas.microsoft.com/office/drawing/2014/main" val="4074947829"/>
                  </a:ext>
                </a:extLst>
              </a:tr>
              <a:tr h="1135398">
                <a:tc>
                  <a:txBody>
                    <a:bodyPr/>
                    <a:lstStyle/>
                    <a:p>
                      <a:pPr marL="0" indent="0">
                        <a:buNone/>
                      </a:pPr>
                      <a:r>
                        <a:rPr lang="en-US" sz="1200" b="1"/>
                        <a:t>Public Finance</a:t>
                      </a:r>
                    </a:p>
                  </a:txBody>
                  <a:tcPr anchor="ctr">
                    <a:lnT w="6350" cap="flat" cmpd="sng" algn="ctr">
                      <a:solidFill>
                        <a:schemeClr val="bg1">
                          <a:lumMod val="85000"/>
                        </a:schemeClr>
                      </a:solidFill>
                      <a:prstDash val="solid"/>
                      <a:round/>
                      <a:headEnd type="none" w="med" len="med"/>
                      <a:tailEnd type="none" w="med" len="med"/>
                    </a:lnT>
                    <a:noFill/>
                  </a:tcPr>
                </a:tc>
                <a:tc>
                  <a:txBody>
                    <a:bodyPr/>
                    <a:lstStyle/>
                    <a:p>
                      <a:pPr marL="177800" marR="0" lvl="0" indent="-177800" algn="l" defTabSz="711200" rtl="0" eaLnBrk="1" fontAlgn="auto" latinLnBrk="0" hangingPunct="1">
                        <a:lnSpc>
                          <a:spcPct val="100000"/>
                        </a:lnSpc>
                        <a:spcBef>
                          <a:spcPts val="1200"/>
                        </a:spcBef>
                        <a:spcAft>
                          <a:spcPts val="0"/>
                        </a:spcAft>
                        <a:buClrTx/>
                        <a:buSzTx/>
                        <a:buFontTx/>
                        <a:buChar char="•"/>
                        <a:tabLst/>
                        <a:defRPr/>
                      </a:pPr>
                      <a:r>
                        <a:rPr lang="en-US" sz="1050" kern="1200">
                          <a:solidFill>
                            <a:schemeClr val="dk1"/>
                          </a:solidFill>
                          <a:latin typeface="+mn-lt"/>
                          <a:ea typeface="+mn-ea"/>
                          <a:cs typeface="+mn-cs"/>
                        </a:rPr>
                        <a:t>Authorize concessional capital (incentives, grants, DFIs) to drive adoption, focusing on under-capitalized utility systems or regions</a:t>
                      </a:r>
                    </a:p>
                    <a:p>
                      <a:pPr marL="177800" marR="0" lvl="0" indent="-177800" algn="l" defTabSz="711200" rtl="0" eaLnBrk="1" fontAlgn="auto" latinLnBrk="0" hangingPunct="1">
                        <a:lnSpc>
                          <a:spcPct val="100000"/>
                        </a:lnSpc>
                        <a:spcBef>
                          <a:spcPts val="1200"/>
                        </a:spcBef>
                        <a:spcAft>
                          <a:spcPts val="0"/>
                        </a:spcAft>
                        <a:buClrTx/>
                        <a:buSzTx/>
                        <a:buFontTx/>
                        <a:buChar char="•"/>
                        <a:tabLst/>
                        <a:defRPr/>
                      </a:pPr>
                      <a:r>
                        <a:rPr lang="en-US" sz="1050" kern="1200">
                          <a:solidFill>
                            <a:schemeClr val="dk1"/>
                          </a:solidFill>
                          <a:latin typeface="+mn-lt"/>
                          <a:ea typeface="+mn-ea"/>
                          <a:cs typeface="+mn-cs"/>
                        </a:rPr>
                        <a:t>Require default time-varying rates to access grants and other public revenue sources</a:t>
                      </a:r>
                    </a:p>
                  </a:txBody>
                  <a:tcPr anchor="ctr">
                    <a:lnT w="6350" cap="flat" cmpd="sng" algn="ctr">
                      <a:solidFill>
                        <a:schemeClr val="bg1">
                          <a:lumMod val="85000"/>
                        </a:schemeClr>
                      </a:solidFill>
                      <a:prstDash val="solid"/>
                      <a:round/>
                      <a:headEnd type="none" w="med" len="med"/>
                      <a:tailEnd type="none" w="med" len="med"/>
                    </a:lnT>
                    <a:noFill/>
                  </a:tcPr>
                </a:tc>
                <a:extLst>
                  <a:ext uri="{0D108BD9-81ED-4DB2-BD59-A6C34878D82A}">
                    <a16:rowId xmlns:a16="http://schemas.microsoft.com/office/drawing/2014/main" val="1105950782"/>
                  </a:ext>
                </a:extLst>
              </a:tr>
            </a:tbl>
          </a:graphicData>
        </a:graphic>
      </p:graphicFrame>
      <p:sp>
        <p:nvSpPr>
          <p:cNvPr id="2" name="Pentagon 1">
            <a:extLst>
              <a:ext uri="{FF2B5EF4-FFF2-40B4-BE49-F238E27FC236}">
                <a16:creationId xmlns:a16="http://schemas.microsoft.com/office/drawing/2014/main" id="{443E9EFF-EF5C-109B-929C-63619A170D96}"/>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20" name="Chevron 19">
            <a:extLst>
              <a:ext uri="{FF2B5EF4-FFF2-40B4-BE49-F238E27FC236}">
                <a16:creationId xmlns:a16="http://schemas.microsoft.com/office/drawing/2014/main" id="{7DA5CD9D-30CE-F8A2-CE21-5E372224F535}"/>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32" name="Chevron 31">
            <a:extLst>
              <a:ext uri="{FF2B5EF4-FFF2-40B4-BE49-F238E27FC236}">
                <a16:creationId xmlns:a16="http://schemas.microsoft.com/office/drawing/2014/main" id="{E251AA38-0F80-15AB-D4B3-54A59C7495C7}"/>
              </a:ext>
            </a:extLst>
          </p:cNvPr>
          <p:cNvSpPr/>
          <p:nvPr/>
        </p:nvSpPr>
        <p:spPr>
          <a:xfrm>
            <a:off x="3381296" y="0"/>
            <a:ext cx="1788983" cy="288356"/>
          </a:xfrm>
          <a:prstGeom prst="chevron">
            <a:avLst/>
          </a:prstGeom>
          <a:solidFill>
            <a:srgbClr val="0074A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Modernize</a:t>
            </a:r>
          </a:p>
        </p:txBody>
      </p:sp>
      <p:sp>
        <p:nvSpPr>
          <p:cNvPr id="99" name="Chevron 98">
            <a:extLst>
              <a:ext uri="{FF2B5EF4-FFF2-40B4-BE49-F238E27FC236}">
                <a16:creationId xmlns:a16="http://schemas.microsoft.com/office/drawing/2014/main" id="{610BF37C-A3D7-213E-E87E-DC137BB8E12D}"/>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02" name="Chevron 101">
            <a:extLst>
              <a:ext uri="{FF2B5EF4-FFF2-40B4-BE49-F238E27FC236}">
                <a16:creationId xmlns:a16="http://schemas.microsoft.com/office/drawing/2014/main" id="{C2105A3B-D66D-9483-CB7B-733D5E031829}"/>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103" name="Rectangle 102">
            <a:extLst>
              <a:ext uri="{FF2B5EF4-FFF2-40B4-BE49-F238E27FC236}">
                <a16:creationId xmlns:a16="http://schemas.microsoft.com/office/drawing/2014/main" id="{384FE60F-C4DB-DE5E-5F0B-3203B124C435}"/>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AMI</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
        <p:nvSpPr>
          <p:cNvPr id="106" name="Footer Placeholder 4">
            <a:extLst>
              <a:ext uri="{FF2B5EF4-FFF2-40B4-BE49-F238E27FC236}">
                <a16:creationId xmlns:a16="http://schemas.microsoft.com/office/drawing/2014/main" id="{86EFA5C4-1D6A-A01D-7D6E-3E739689CB43}"/>
              </a:ext>
            </a:extLst>
          </p:cNvPr>
          <p:cNvSpPr>
            <a:spLocks noGrp="1"/>
          </p:cNvSpPr>
          <p:nvPr>
            <p:ph type="ftr" sz="quarter" idx="3"/>
          </p:nvPr>
        </p:nvSpPr>
        <p:spPr>
          <a:xfrm>
            <a:off x="334962" y="6344432"/>
            <a:ext cx="9147241" cy="216706"/>
          </a:xfrm>
        </p:spPr>
        <p:txBody>
          <a:bodyPr/>
          <a:lstStyle/>
          <a:p>
            <a:r>
              <a:rPr lang="en-US" dirty="0">
                <a:solidFill>
                  <a:schemeClr val="tx1"/>
                </a:solidFill>
              </a:rPr>
              <a:t>Sources: </a:t>
            </a:r>
            <a:r>
              <a:rPr lang="en-US" dirty="0">
                <a:solidFill>
                  <a:srgbClr val="45647B"/>
                </a:solidFill>
                <a:hlinkClick r:id="rId94">
                  <a:extLst>
                    <a:ext uri="{A12FA001-AC4F-418D-AE19-62706E023703}">
                      <ahyp:hlinkClr xmlns:ahyp="http://schemas.microsoft.com/office/drawing/2018/hyperlinkcolor" val="tx"/>
                    </a:ext>
                  </a:extLst>
                </a:hlinkClick>
              </a:rPr>
              <a:t>Grid Resilience and Innovation Partnerships</a:t>
            </a:r>
            <a:r>
              <a:rPr lang="en-US" dirty="0">
                <a:solidFill>
                  <a:srgbClr val="45647B"/>
                </a:solidFill>
              </a:rPr>
              <a:t> </a:t>
            </a:r>
            <a:r>
              <a:rPr lang="en-US" dirty="0">
                <a:solidFill>
                  <a:schemeClr val="tx1"/>
                </a:solidFill>
              </a:rPr>
              <a:t>(U.S. DOE, 2026); </a:t>
            </a:r>
            <a:r>
              <a:rPr lang="en-US" dirty="0">
                <a:solidFill>
                  <a:srgbClr val="45647B"/>
                </a:solidFill>
                <a:hlinkClick r:id="rId95">
                  <a:extLst>
                    <a:ext uri="{A12FA001-AC4F-418D-AE19-62706E023703}">
                      <ahyp:hlinkClr xmlns:ahyp="http://schemas.microsoft.com/office/drawing/2018/hyperlinkcolor" val="tx"/>
                    </a:ext>
                  </a:extLst>
                </a:hlinkClick>
              </a:rPr>
              <a:t>Table 10.05. Advanced Metering Count by Technology Type</a:t>
            </a:r>
            <a:r>
              <a:rPr lang="en-US" dirty="0">
                <a:solidFill>
                  <a:srgbClr val="45647B"/>
                </a:solidFill>
              </a:rPr>
              <a:t> </a:t>
            </a:r>
            <a:r>
              <a:rPr lang="en-US" dirty="0">
                <a:solidFill>
                  <a:schemeClr val="tx1"/>
                </a:solidFill>
              </a:rPr>
              <a:t>(EIA, 2024); </a:t>
            </a:r>
            <a:r>
              <a:rPr lang="en-US" dirty="0">
                <a:solidFill>
                  <a:srgbClr val="45647B"/>
                </a:solidFill>
                <a:hlinkClick r:id="rId96">
                  <a:extLst>
                    <a:ext uri="{A12FA001-AC4F-418D-AE19-62706E023703}">
                      <ahyp:hlinkClr xmlns:ahyp="http://schemas.microsoft.com/office/drawing/2018/hyperlinkcolor" val="tx"/>
                    </a:ext>
                  </a:extLst>
                </a:hlinkClick>
              </a:rPr>
              <a:t>Advanced Grid Technologies</a:t>
            </a:r>
            <a:r>
              <a:rPr lang="en-US" dirty="0">
                <a:solidFill>
                  <a:srgbClr val="45647B"/>
                </a:solidFill>
              </a:rPr>
              <a:t> </a:t>
            </a:r>
            <a:r>
              <a:rPr lang="en-US" dirty="0">
                <a:solidFill>
                  <a:schemeClr val="tx1"/>
                </a:solidFill>
              </a:rPr>
              <a:t>(National Governors Association, 2025); </a:t>
            </a:r>
            <a:r>
              <a:rPr lang="en-US" dirty="0">
                <a:solidFill>
                  <a:srgbClr val="45647B"/>
                </a:solidFill>
                <a:hlinkClick r:id="rId97">
                  <a:extLst>
                    <a:ext uri="{A12FA001-AC4F-418D-AE19-62706E023703}">
                      <ahyp:hlinkClr xmlns:ahyp="http://schemas.microsoft.com/office/drawing/2018/hyperlinkcolor" val="tx"/>
                    </a:ext>
                  </a:extLst>
                </a:hlinkClick>
              </a:rPr>
              <a:t>Smart electricity meter market 2024: Global adoption landscape</a:t>
            </a:r>
            <a:r>
              <a:rPr lang="en-US" dirty="0">
                <a:solidFill>
                  <a:srgbClr val="45647B"/>
                </a:solidFill>
              </a:rPr>
              <a:t> </a:t>
            </a:r>
            <a:r>
              <a:rPr lang="en-US" dirty="0">
                <a:solidFill>
                  <a:schemeClr val="tx1"/>
                </a:solidFill>
              </a:rPr>
              <a:t>(IoT Analytics, 2024) . </a:t>
            </a:r>
          </a:p>
          <a:p>
            <a:r>
              <a:rPr lang="en-US" dirty="0">
                <a:solidFill>
                  <a:schemeClr val="tx1"/>
                </a:solidFill>
              </a:rPr>
              <a:t>Credit: Dominica Wambold, Sevgi Helin </a:t>
            </a:r>
            <a:r>
              <a:rPr lang="en-US" dirty="0" err="1">
                <a:solidFill>
                  <a:schemeClr val="tx1"/>
                </a:solidFill>
              </a:rPr>
              <a:t>Tilkicioglu</a:t>
            </a:r>
            <a:r>
              <a:rPr lang="en-US" dirty="0">
                <a:solidFill>
                  <a:schemeClr val="tx1"/>
                </a:solidFill>
              </a:rPr>
              <a:t>, Hasan Alawadhi, Pia Doris Morrow, and </a:t>
            </a:r>
            <a:r>
              <a:rPr lang="en-US" dirty="0">
                <a:solidFill>
                  <a:srgbClr val="000000"/>
                </a:solidFill>
                <a:hlinkClick r:id="rId98"/>
              </a:rPr>
              <a:t>Gernot Wagner</a:t>
            </a:r>
            <a:r>
              <a:rPr lang="en-US" dirty="0">
                <a:solidFill>
                  <a:srgbClr val="000000"/>
                </a:solidFill>
              </a:rPr>
              <a:t>. </a:t>
            </a:r>
            <a:r>
              <a:rPr lang="en-US" dirty="0">
                <a:hlinkClick r:id="rId99"/>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cs typeface="Arial"/>
            </a:endParaRPr>
          </a:p>
        </p:txBody>
      </p:sp>
    </p:spTree>
    <p:extLst>
      <p:ext uri="{BB962C8B-B14F-4D97-AF65-F5344CB8AC3E}">
        <p14:creationId xmlns:p14="http://schemas.microsoft.com/office/powerpoint/2010/main" val="1073334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A8F485-44CC-2C30-EA5C-F5E0D18E684A}"/>
            </a:ext>
          </a:extLst>
        </p:cNvPr>
        <p:cNvGrpSpPr/>
        <p:nvPr/>
      </p:nvGrpSpPr>
      <p:grpSpPr>
        <a:xfrm>
          <a:off x="0" y="0"/>
          <a:ext cx="0" cy="0"/>
          <a:chOff x="0" y="0"/>
          <a:chExt cx="0" cy="0"/>
        </a:xfrm>
      </p:grpSpPr>
      <p:sp>
        <p:nvSpPr>
          <p:cNvPr id="43" name="Rectangle 42">
            <a:extLst>
              <a:ext uri="{FF2B5EF4-FFF2-40B4-BE49-F238E27FC236}">
                <a16:creationId xmlns:a16="http://schemas.microsoft.com/office/drawing/2014/main" id="{A30D1E89-E592-18B3-F140-67697D73F75E}"/>
              </a:ext>
            </a:extLst>
          </p:cNvPr>
          <p:cNvSpPr/>
          <p:nvPr/>
        </p:nvSpPr>
        <p:spPr bwMode="gray">
          <a:xfrm>
            <a:off x="334962" y="3155002"/>
            <a:ext cx="5154983" cy="2962891"/>
          </a:xfrm>
          <a:prstGeom prst="rect">
            <a:avLst/>
          </a:prstGeom>
          <a:solidFill>
            <a:schemeClr val="accent2">
              <a:lumMod val="10000"/>
              <a:lumOff val="9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err="1">
              <a:ln>
                <a:noFill/>
              </a:ln>
              <a:solidFill>
                <a:srgbClr val="000000"/>
              </a:solidFill>
              <a:effectLst/>
              <a:uLnTx/>
              <a:uFillTx/>
              <a:latin typeface="Arial"/>
              <a:ea typeface="+mn-ea"/>
              <a:cs typeface="+mn-cs"/>
            </a:endParaRPr>
          </a:p>
        </p:txBody>
      </p:sp>
      <p:graphicFrame>
        <p:nvGraphicFramePr>
          <p:cNvPr id="44" name="think-cell data - do not delete" hidden="1">
            <a:extLst>
              <a:ext uri="{FF2B5EF4-FFF2-40B4-BE49-F238E27FC236}">
                <a16:creationId xmlns:a16="http://schemas.microsoft.com/office/drawing/2014/main" id="{EFBFFED0-83CA-A6F4-DEC8-C5A497D80C63}"/>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13" imgW="7772400" imgH="10058400" progId="TCLayout.ActiveDocument.1">
                  <p:embed/>
                </p:oleObj>
              </mc:Choice>
              <mc:Fallback>
                <p:oleObj name="thinkcell Slide" r:id="rId13" imgW="7772400" imgH="10058400" progId="TCLayout.ActiveDocument.1">
                  <p:embed/>
                  <p:pic>
                    <p:nvPicPr>
                      <p:cNvPr id="44" name="think-cell data - do not delete" hidden="1">
                        <a:extLst>
                          <a:ext uri="{FF2B5EF4-FFF2-40B4-BE49-F238E27FC236}">
                            <a16:creationId xmlns:a16="http://schemas.microsoft.com/office/drawing/2014/main" id="{EFBFFED0-83CA-A6F4-DEC8-C5A497D80C63}"/>
                          </a:ext>
                        </a:extLst>
                      </p:cNvPr>
                      <p:cNvPicPr/>
                      <p:nvPr/>
                    </p:nvPicPr>
                    <p:blipFill>
                      <a:blip r:embed="rId14"/>
                      <a:stretch>
                        <a:fillRect/>
                      </a:stretch>
                    </p:blipFill>
                    <p:spPr>
                      <a:xfrm>
                        <a:off x="1588" y="1588"/>
                        <a:ext cx="1227" cy="1588"/>
                      </a:xfrm>
                      <a:prstGeom prst="rect">
                        <a:avLst/>
                      </a:prstGeom>
                    </p:spPr>
                  </p:pic>
                </p:oleObj>
              </mc:Fallback>
            </mc:AlternateContent>
          </a:graphicData>
        </a:graphic>
      </p:graphicFrame>
      <p:sp>
        <p:nvSpPr>
          <p:cNvPr id="47" name="Rectangle 46">
            <a:extLst>
              <a:ext uri="{FF2B5EF4-FFF2-40B4-BE49-F238E27FC236}">
                <a16:creationId xmlns:a16="http://schemas.microsoft.com/office/drawing/2014/main" id="{9E2CEC6B-E4CC-5689-33E2-85227E115E2D}"/>
              </a:ext>
            </a:extLst>
          </p:cNvPr>
          <p:cNvSpPr/>
          <p:nvPr/>
        </p:nvSpPr>
        <p:spPr bwMode="gray">
          <a:xfrm>
            <a:off x="8582248" y="3144654"/>
            <a:ext cx="3257782" cy="2973239"/>
          </a:xfrm>
          <a:prstGeom prst="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000000"/>
              </a:solidFill>
              <a:effectLst/>
              <a:uLnTx/>
              <a:uFillTx/>
              <a:latin typeface="Arial"/>
              <a:ea typeface="+mn-ea"/>
              <a:cs typeface="+mn-cs"/>
            </a:endParaRPr>
          </a:p>
        </p:txBody>
      </p:sp>
      <p:sp>
        <p:nvSpPr>
          <p:cNvPr id="2" name="Title 1">
            <a:extLst>
              <a:ext uri="{FF2B5EF4-FFF2-40B4-BE49-F238E27FC236}">
                <a16:creationId xmlns:a16="http://schemas.microsoft.com/office/drawing/2014/main" id="{0AA36F71-1545-7FDB-0C9B-4702064793D4}"/>
              </a:ext>
            </a:extLst>
          </p:cNvPr>
          <p:cNvSpPr>
            <a:spLocks noGrp="1"/>
          </p:cNvSpPr>
          <p:nvPr>
            <p:ph type="title"/>
          </p:nvPr>
        </p:nvSpPr>
        <p:spPr/>
        <p:txBody>
          <a:bodyPr vert="horz" wrap="square" lIns="91440" tIns="0" rIns="91440" bIns="0" anchor="t">
            <a:noAutofit/>
          </a:bodyPr>
          <a:lstStyle/>
          <a:p>
            <a:r>
              <a:rPr lang="en-US"/>
              <a:t>Digital Twins can create a real-time virtual model of grid assets and operations, providing a key tool for grid orchestration</a:t>
            </a:r>
            <a:endParaRPr lang="en-US">
              <a:cs typeface="Arial"/>
            </a:endParaRPr>
          </a:p>
        </p:txBody>
      </p:sp>
      <p:cxnSp>
        <p:nvCxnSpPr>
          <p:cNvPr id="16" name="Straight Arrow Connector 15">
            <a:extLst>
              <a:ext uri="{FF2B5EF4-FFF2-40B4-BE49-F238E27FC236}">
                <a16:creationId xmlns:a16="http://schemas.microsoft.com/office/drawing/2014/main" id="{14771A92-A1E4-A6DF-EF70-BF87E18E189A}"/>
              </a:ext>
            </a:extLst>
          </p:cNvPr>
          <p:cNvCxnSpPr>
            <a:cxnSpLocks/>
          </p:cNvCxnSpPr>
          <p:nvPr/>
        </p:nvCxnSpPr>
        <p:spPr bwMode="gray">
          <a:xfrm flipV="1">
            <a:off x="3923964" y="1914735"/>
            <a:ext cx="536251" cy="1"/>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44DE4A7B-56DF-AEBF-2041-4BCE0CF330D0}"/>
              </a:ext>
            </a:extLst>
          </p:cNvPr>
          <p:cNvCxnSpPr>
            <a:cxnSpLocks/>
          </p:cNvCxnSpPr>
          <p:nvPr/>
        </p:nvCxnSpPr>
        <p:spPr bwMode="gray">
          <a:xfrm flipV="1">
            <a:off x="5973050" y="1926610"/>
            <a:ext cx="536251" cy="1"/>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07EDAB5B-A45F-6150-EE38-B801A439B689}"/>
              </a:ext>
            </a:extLst>
          </p:cNvPr>
          <p:cNvCxnSpPr>
            <a:cxnSpLocks/>
          </p:cNvCxnSpPr>
          <p:nvPr/>
        </p:nvCxnSpPr>
        <p:spPr bwMode="gray">
          <a:xfrm flipV="1">
            <a:off x="8077351" y="1918890"/>
            <a:ext cx="536251" cy="1"/>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sp>
        <p:nvSpPr>
          <p:cNvPr id="62" name="Ellipse 4">
            <a:extLst>
              <a:ext uri="{FF2B5EF4-FFF2-40B4-BE49-F238E27FC236}">
                <a16:creationId xmlns:a16="http://schemas.microsoft.com/office/drawing/2014/main" id="{709E5E59-48C7-EE86-556C-F8650A4A9B4A}"/>
              </a:ext>
            </a:extLst>
          </p:cNvPr>
          <p:cNvSpPr>
            <a:spLocks/>
          </p:cNvSpPr>
          <p:nvPr>
            <p:custDataLst>
              <p:tags r:id="rId2"/>
            </p:custDataLst>
          </p:nvPr>
        </p:nvSpPr>
        <p:spPr>
          <a:xfrm flipH="1">
            <a:off x="543430" y="3766327"/>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1</a:t>
            </a:r>
          </a:p>
        </p:txBody>
      </p:sp>
      <p:sp>
        <p:nvSpPr>
          <p:cNvPr id="58" name="TextBox 57">
            <a:extLst>
              <a:ext uri="{FF2B5EF4-FFF2-40B4-BE49-F238E27FC236}">
                <a16:creationId xmlns:a16="http://schemas.microsoft.com/office/drawing/2014/main" id="{45C5651C-B2FF-EB71-E940-0AE86CF4AD72}"/>
              </a:ext>
            </a:extLst>
          </p:cNvPr>
          <p:cNvSpPr txBox="1"/>
          <p:nvPr/>
        </p:nvSpPr>
        <p:spPr bwMode="gray">
          <a:xfrm>
            <a:off x="789299" y="3622044"/>
            <a:ext cx="4698908" cy="584775"/>
          </a:xfrm>
          <a:prstGeom prst="rect">
            <a:avLst/>
          </a:prstGeom>
          <a:noFill/>
          <a:effectLst/>
        </p:spPr>
        <p:txBody>
          <a:bodyPr vert="horz" wrap="square" lIns="137160" tIns="137160" rIns="45720" bIns="137160" rtlCol="0" anchor="t">
            <a:spAutoFit/>
          </a:bodyPr>
          <a:lstStyle/>
          <a:p>
            <a:pPr lvl="0">
              <a:defRPr/>
            </a:pPr>
            <a:r>
              <a:rPr lang="en-US" sz="1000" dirty="0">
                <a:solidFill>
                  <a:srgbClr val="000000"/>
                </a:solidFill>
              </a:rPr>
              <a:t>Sensors collect </a:t>
            </a:r>
            <a:r>
              <a:rPr lang="en-US" sz="1000" b="1" dirty="0">
                <a:solidFill>
                  <a:srgbClr val="000000"/>
                </a:solidFill>
              </a:rPr>
              <a:t>real-time field </a:t>
            </a:r>
            <a:r>
              <a:rPr lang="en-US" sz="1000" dirty="0">
                <a:solidFill>
                  <a:srgbClr val="000000"/>
                </a:solidFill>
              </a:rPr>
              <a:t>data from grid equipment (e.g., voltage, current, temperature, faults, equipment condition)</a:t>
            </a:r>
          </a:p>
        </p:txBody>
      </p:sp>
      <p:sp>
        <p:nvSpPr>
          <p:cNvPr id="63" name="Ellipse 4">
            <a:extLst>
              <a:ext uri="{FF2B5EF4-FFF2-40B4-BE49-F238E27FC236}">
                <a16:creationId xmlns:a16="http://schemas.microsoft.com/office/drawing/2014/main" id="{24770DE9-A3DF-AE40-AAD0-85E1A9A1269B}"/>
              </a:ext>
            </a:extLst>
          </p:cNvPr>
          <p:cNvSpPr>
            <a:spLocks/>
          </p:cNvSpPr>
          <p:nvPr>
            <p:custDataLst>
              <p:tags r:id="rId3"/>
            </p:custDataLst>
          </p:nvPr>
        </p:nvSpPr>
        <p:spPr>
          <a:xfrm flipH="1">
            <a:off x="543430" y="4205232"/>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2</a:t>
            </a:r>
          </a:p>
        </p:txBody>
      </p:sp>
      <p:sp>
        <p:nvSpPr>
          <p:cNvPr id="59" name="TextBox 58">
            <a:extLst>
              <a:ext uri="{FF2B5EF4-FFF2-40B4-BE49-F238E27FC236}">
                <a16:creationId xmlns:a16="http://schemas.microsoft.com/office/drawing/2014/main" id="{4E27EAD0-383C-61ED-8E3B-815133B2E4F5}"/>
              </a:ext>
            </a:extLst>
          </p:cNvPr>
          <p:cNvSpPr txBox="1"/>
          <p:nvPr/>
        </p:nvSpPr>
        <p:spPr bwMode="gray">
          <a:xfrm>
            <a:off x="789297" y="4053411"/>
            <a:ext cx="4698909" cy="738664"/>
          </a:xfrm>
          <a:prstGeom prst="rect">
            <a:avLst/>
          </a:prstGeom>
          <a:noFill/>
        </p:spPr>
        <p:txBody>
          <a:bodyPr vert="horz" wrap="square" lIns="137160" tIns="137160" rIns="274320" bIns="137160" rtlCol="0" anchor="t">
            <a:spAutoFit/>
          </a:bodyPr>
          <a:lstStyle/>
          <a:p>
            <a:pPr>
              <a:spcBef>
                <a:spcPts val="600"/>
              </a:spcBef>
              <a:spcAft>
                <a:spcPts val="600"/>
              </a:spcAft>
              <a:defRPr/>
            </a:pPr>
            <a:r>
              <a:rPr kumimoji="0" lang="en-US" sz="1000" b="0" i="0" u="none" strike="noStrike" kern="1200" cap="none" spc="0" normalizeH="0" baseline="0" noProof="0">
                <a:ln>
                  <a:noFill/>
                </a:ln>
                <a:solidFill>
                  <a:srgbClr val="000000"/>
                </a:solidFill>
                <a:effectLst/>
                <a:uLnTx/>
                <a:uFillTx/>
                <a:latin typeface="Arial"/>
                <a:ea typeface="+mn-ea"/>
                <a:cs typeface="+mn-cs"/>
              </a:rPr>
              <a:t>SCADA / AMI systems </a:t>
            </a:r>
            <a:r>
              <a:rPr kumimoji="0" lang="en-US" sz="1000" b="1" i="0" u="none" strike="noStrike" kern="1200" cap="none" spc="0" normalizeH="0" baseline="0" noProof="0">
                <a:ln>
                  <a:noFill/>
                </a:ln>
                <a:solidFill>
                  <a:srgbClr val="000000"/>
                </a:solidFill>
                <a:effectLst/>
                <a:uLnTx/>
                <a:uFillTx/>
                <a:latin typeface="Arial"/>
                <a:ea typeface="+mn-ea"/>
                <a:cs typeface="+mn-cs"/>
              </a:rPr>
              <a:t>transmit and organize operational data </a:t>
            </a:r>
            <a:r>
              <a:rPr kumimoji="0" lang="en-US" sz="1000" b="0" i="0" u="none" strike="noStrike" kern="1200" cap="none" spc="0" normalizeH="0" baseline="0" noProof="0">
                <a:ln>
                  <a:noFill/>
                </a:ln>
                <a:solidFill>
                  <a:srgbClr val="000000"/>
                </a:solidFill>
                <a:effectLst/>
                <a:uLnTx/>
                <a:uFillTx/>
                <a:latin typeface="Arial"/>
                <a:ea typeface="+mn-ea"/>
                <a:cs typeface="+mn-cs"/>
              </a:rPr>
              <a:t>from control rooms and customer meters, giving </a:t>
            </a:r>
            <a:r>
              <a:rPr kumimoji="0" lang="en-US" sz="1000" b="1" i="0" u="none" strike="noStrike" kern="1200" cap="none" spc="0" normalizeH="0" baseline="0" noProof="0">
                <a:ln>
                  <a:noFill/>
                </a:ln>
                <a:solidFill>
                  <a:srgbClr val="000000"/>
                </a:solidFill>
                <a:effectLst/>
                <a:uLnTx/>
                <a:uFillTx/>
                <a:latin typeface="Arial"/>
                <a:ea typeface="+mn-ea"/>
                <a:cs typeface="+mn-cs"/>
              </a:rPr>
              <a:t>visibility into grid flows, outages, and demand patterns</a:t>
            </a:r>
          </a:p>
        </p:txBody>
      </p:sp>
      <p:sp>
        <p:nvSpPr>
          <p:cNvPr id="2048" name="Ellipse 4">
            <a:extLst>
              <a:ext uri="{FF2B5EF4-FFF2-40B4-BE49-F238E27FC236}">
                <a16:creationId xmlns:a16="http://schemas.microsoft.com/office/drawing/2014/main" id="{4A66E9BB-FCFB-A2F8-396A-082003CDF4E1}"/>
              </a:ext>
            </a:extLst>
          </p:cNvPr>
          <p:cNvSpPr>
            <a:spLocks/>
          </p:cNvSpPr>
          <p:nvPr>
            <p:custDataLst>
              <p:tags r:id="rId4"/>
            </p:custDataLst>
          </p:nvPr>
        </p:nvSpPr>
        <p:spPr>
          <a:xfrm flipH="1">
            <a:off x="543430" y="4792075"/>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Arial"/>
                <a:ea typeface="+mn-ea"/>
                <a:cs typeface="+mn-cs"/>
              </a:rPr>
              <a:t>3</a:t>
            </a:r>
          </a:p>
        </p:txBody>
      </p:sp>
      <p:sp>
        <p:nvSpPr>
          <p:cNvPr id="60" name="TextBox 59">
            <a:extLst>
              <a:ext uri="{FF2B5EF4-FFF2-40B4-BE49-F238E27FC236}">
                <a16:creationId xmlns:a16="http://schemas.microsoft.com/office/drawing/2014/main" id="{58EBBDDA-96B4-D200-4C5F-28138020551C}"/>
              </a:ext>
            </a:extLst>
          </p:cNvPr>
          <p:cNvSpPr txBox="1"/>
          <p:nvPr/>
        </p:nvSpPr>
        <p:spPr bwMode="gray">
          <a:xfrm>
            <a:off x="789297" y="4638667"/>
            <a:ext cx="4698908" cy="738664"/>
          </a:xfrm>
          <a:prstGeom prst="rect">
            <a:avLst/>
          </a:prstGeom>
          <a:noFill/>
        </p:spPr>
        <p:txBody>
          <a:bodyPr vert="horz" wrap="square" lIns="137160" tIns="137160" rIns="274320" bIns="137160" rtlCol="0" anchor="t">
            <a:spAutoFit/>
          </a:bodyPr>
          <a:lstStyle/>
          <a:p>
            <a:pPr lvl="0">
              <a:defRPr/>
            </a:pPr>
            <a:r>
              <a:rPr lang="en-US" sz="1000">
                <a:solidFill>
                  <a:srgbClr val="000000"/>
                </a:solidFill>
              </a:rPr>
              <a:t>Asset-level data </a:t>
            </a:r>
            <a:r>
              <a:rPr lang="en-US" sz="1000" b="1">
                <a:solidFill>
                  <a:srgbClr val="000000"/>
                </a:solidFill>
              </a:rPr>
              <a:t>adds the static physical context</a:t>
            </a:r>
            <a:r>
              <a:rPr lang="en-US" sz="1000">
                <a:solidFill>
                  <a:srgbClr val="000000"/>
                </a:solidFill>
              </a:rPr>
              <a:t>: where equipment is located, what it is, how old it is, its capacity, condition, and maintenance history</a:t>
            </a:r>
          </a:p>
        </p:txBody>
      </p:sp>
      <p:sp>
        <p:nvSpPr>
          <p:cNvPr id="2049" name="Ellipse 4">
            <a:extLst>
              <a:ext uri="{FF2B5EF4-FFF2-40B4-BE49-F238E27FC236}">
                <a16:creationId xmlns:a16="http://schemas.microsoft.com/office/drawing/2014/main" id="{23A8EEF4-5F8E-0833-0E48-E87A6FE9B8AF}"/>
              </a:ext>
            </a:extLst>
          </p:cNvPr>
          <p:cNvSpPr>
            <a:spLocks/>
          </p:cNvSpPr>
          <p:nvPr>
            <p:custDataLst>
              <p:tags r:id="rId5"/>
            </p:custDataLst>
          </p:nvPr>
        </p:nvSpPr>
        <p:spPr>
          <a:xfrm flipH="1">
            <a:off x="543430" y="5373929"/>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4</a:t>
            </a:r>
          </a:p>
        </p:txBody>
      </p:sp>
      <p:sp>
        <p:nvSpPr>
          <p:cNvPr id="61" name="TextBox 60">
            <a:extLst>
              <a:ext uri="{FF2B5EF4-FFF2-40B4-BE49-F238E27FC236}">
                <a16:creationId xmlns:a16="http://schemas.microsoft.com/office/drawing/2014/main" id="{EBC18787-A5CA-690A-0E03-1A41C5953DDB}"/>
              </a:ext>
            </a:extLst>
          </p:cNvPr>
          <p:cNvSpPr txBox="1"/>
          <p:nvPr/>
        </p:nvSpPr>
        <p:spPr bwMode="gray">
          <a:xfrm>
            <a:off x="769527" y="5223922"/>
            <a:ext cx="4725510" cy="892552"/>
          </a:xfrm>
          <a:prstGeom prst="rect">
            <a:avLst/>
          </a:prstGeom>
          <a:noFill/>
        </p:spPr>
        <p:txBody>
          <a:bodyPr vert="horz" wrap="square" lIns="137160" tIns="137160" rIns="274320" bIns="137160" rtlCol="0" anchor="t">
            <a:spAutoFit/>
          </a:bodyPr>
          <a:lstStyle/>
          <a:p>
            <a:pPr lvl="0">
              <a:defRPr/>
            </a:pPr>
            <a:r>
              <a:rPr lang="en-US" sz="1000">
                <a:solidFill>
                  <a:srgbClr val="000000"/>
                </a:solidFill>
              </a:rPr>
              <a:t>System models </a:t>
            </a:r>
            <a:r>
              <a:rPr lang="en-US" sz="1000" b="1">
                <a:solidFill>
                  <a:srgbClr val="000000"/>
                </a:solidFill>
              </a:rPr>
              <a:t>combine real-time electricity and asset data into a virtual grid model </a:t>
            </a:r>
            <a:r>
              <a:rPr lang="en-US" sz="1000">
                <a:solidFill>
                  <a:srgbClr val="000000"/>
                </a:solidFill>
              </a:rPr>
              <a:t>that can simulate power flows, test scenarios, forecast risks, support planning and operations, and provide real-time monitoring &amp; visualization</a:t>
            </a:r>
          </a:p>
        </p:txBody>
      </p:sp>
      <p:sp>
        <p:nvSpPr>
          <p:cNvPr id="2069" name="TextBox 2068">
            <a:extLst>
              <a:ext uri="{FF2B5EF4-FFF2-40B4-BE49-F238E27FC236}">
                <a16:creationId xmlns:a16="http://schemas.microsoft.com/office/drawing/2014/main" id="{BC374442-FA11-2FCF-0955-706E8C3C6FA3}"/>
              </a:ext>
            </a:extLst>
          </p:cNvPr>
          <p:cNvSpPr txBox="1"/>
          <p:nvPr/>
        </p:nvSpPr>
        <p:spPr bwMode="gray">
          <a:xfrm>
            <a:off x="8771668" y="3611253"/>
            <a:ext cx="2950192" cy="1200329"/>
          </a:xfrm>
          <a:prstGeom prst="rect">
            <a:avLst/>
          </a:prstGeom>
          <a:noFill/>
        </p:spPr>
        <p:txBody>
          <a:bodyPr wrap="square" lIns="137160" tIns="137160" rIns="0" bIns="137160" rtlCol="0" anchor="t">
            <a:spAutoFit/>
          </a:bodyPr>
          <a:lstStyle/>
          <a:p>
            <a:pPr marL="171450" lvl="0" indent="-171450">
              <a:buFont typeface="Arial" panose="020B0604020202020204" pitchFamily="34" charset="0"/>
              <a:buChar char="•"/>
              <a:defRPr/>
            </a:pPr>
            <a:r>
              <a:rPr lang="en-US" sz="1000" b="1">
                <a:solidFill>
                  <a:srgbClr val="000000"/>
                </a:solidFill>
              </a:rPr>
              <a:t>Asset value realization</a:t>
            </a:r>
            <a:r>
              <a:rPr lang="en-US" sz="1000">
                <a:solidFill>
                  <a:srgbClr val="000000"/>
                </a:solidFill>
              </a:rPr>
              <a:t> – de-risks GETS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1" i="0" u="none" strike="noStrike" kern="1200" cap="none" spc="0" normalizeH="0" baseline="0" noProof="0">
                <a:ln>
                  <a:noFill/>
                </a:ln>
                <a:solidFill>
                  <a:srgbClr val="000000"/>
                </a:solidFill>
                <a:effectLst/>
                <a:uLnTx/>
                <a:uFillTx/>
                <a:latin typeface="Arial"/>
                <a:ea typeface="+mn-ea"/>
                <a:cs typeface="+mn-cs"/>
              </a:rPr>
              <a:t>Utilization control</a:t>
            </a:r>
            <a:r>
              <a:rPr kumimoji="0" lang="en-US" sz="1000" i="0" u="none" strike="noStrike" kern="1200" cap="none" spc="0" normalizeH="0" baseline="0" noProof="0">
                <a:ln>
                  <a:noFill/>
                </a:ln>
                <a:solidFill>
                  <a:srgbClr val="000000"/>
                </a:solidFill>
                <a:effectLst/>
                <a:uLnTx/>
                <a:uFillTx/>
                <a:latin typeface="Arial"/>
                <a:ea typeface="+mn-ea"/>
                <a:cs typeface="+mn-cs"/>
              </a:rPr>
              <a:t> – system-wide visibility</a:t>
            </a:r>
            <a:endParaRPr kumimoji="0" lang="en-US" sz="1000" b="0" i="0" u="none" strike="noStrike" kern="1200" cap="none" spc="0" normalizeH="0" baseline="0" noProof="0">
              <a:ln>
                <a:noFill/>
              </a:ln>
              <a:solidFill>
                <a:srgbClr val="000000"/>
              </a:solidFill>
              <a:effectLst/>
              <a:uLnTx/>
              <a:uFillTx/>
              <a:latin typeface="Arial"/>
              <a:ea typeface="+mn-ea"/>
              <a:cs typeface="+mn-cs"/>
            </a:endParaRPr>
          </a:p>
          <a:p>
            <a:pPr marL="171450" lvl="0" indent="-171450">
              <a:buFont typeface="Arial" panose="020B0604020202020204" pitchFamily="34" charset="0"/>
              <a:buChar char="•"/>
              <a:defRPr/>
            </a:pPr>
            <a:r>
              <a:rPr kumimoji="0" lang="en-US" sz="1000" b="1" i="0" u="none" strike="noStrike" kern="1200" cap="none" spc="0" normalizeH="0" baseline="0" noProof="0">
                <a:ln>
                  <a:noFill/>
                </a:ln>
                <a:solidFill>
                  <a:srgbClr val="000000"/>
                </a:solidFill>
                <a:effectLst/>
                <a:uLnTx/>
                <a:uFillTx/>
                <a:latin typeface="Arial"/>
                <a:ea typeface="+mn-ea"/>
                <a:cs typeface="+mn-cs"/>
              </a:rPr>
              <a:t>Decision-making</a:t>
            </a:r>
            <a:r>
              <a:rPr lang="en-US" sz="1000" b="1">
                <a:solidFill>
                  <a:srgbClr val="000000"/>
                </a:solidFill>
                <a:latin typeface="Arial"/>
              </a:rPr>
              <a:t> </a:t>
            </a:r>
            <a:r>
              <a:rPr lang="en-US" sz="1000">
                <a:solidFill>
                  <a:srgbClr val="000000"/>
                </a:solidFill>
              </a:rPr>
              <a:t>– net-new </a:t>
            </a:r>
            <a:r>
              <a:rPr kumimoji="0" lang="en-US" sz="1000" i="0" u="none" strike="noStrike" kern="1200" cap="none" spc="0" normalizeH="0" baseline="0" noProof="0">
                <a:ln>
                  <a:noFill/>
                </a:ln>
                <a:solidFill>
                  <a:srgbClr val="000000"/>
                </a:solidFill>
                <a:effectLst/>
                <a:uLnTx/>
                <a:uFillTx/>
                <a:latin typeface="Arial"/>
                <a:ea typeface="+mn-ea"/>
                <a:cs typeface="+mn-cs"/>
              </a:rPr>
              <a:t>simulation, scenario, and testing capabilities</a:t>
            </a:r>
            <a:endParaRPr kumimoji="0" lang="en-US" sz="1000" b="0" i="0" u="none" strike="noStrike" kern="1200" cap="none" spc="0" normalizeH="0" baseline="0" noProof="0">
              <a:ln>
                <a:noFill/>
              </a:ln>
              <a:solidFill>
                <a:srgbClr val="000000"/>
              </a:solidFill>
              <a:effectLst/>
              <a:uLnTx/>
              <a:uFillTx/>
              <a:latin typeface="Arial"/>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1" i="0" u="none" strike="noStrike" kern="1200" cap="none" spc="0" normalizeH="0" baseline="0" noProof="0">
                <a:ln>
                  <a:noFill/>
                </a:ln>
                <a:solidFill>
                  <a:srgbClr val="000000"/>
                </a:solidFill>
                <a:effectLst/>
                <a:uLnTx/>
                <a:uFillTx/>
                <a:latin typeface="Arial"/>
                <a:ea typeface="+mn-ea"/>
                <a:cs typeface="+mn-cs"/>
              </a:rPr>
              <a:t>Energy source integration</a:t>
            </a:r>
            <a:r>
              <a:rPr kumimoji="0" lang="en-US" sz="1000" i="0" u="none" strike="noStrike" kern="1200" cap="none" spc="0" normalizeH="0" baseline="0" noProof="0">
                <a:ln>
                  <a:noFill/>
                </a:ln>
                <a:solidFill>
                  <a:srgbClr val="000000"/>
                </a:solidFill>
                <a:effectLst/>
                <a:uLnTx/>
                <a:uFillTx/>
                <a:latin typeface="Arial"/>
                <a:ea typeface="+mn-ea"/>
                <a:cs typeface="+mn-cs"/>
              </a:rPr>
              <a:t> </a:t>
            </a:r>
            <a:r>
              <a:rPr lang="en-US" sz="1000">
                <a:solidFill>
                  <a:srgbClr val="000000"/>
                </a:solidFill>
                <a:latin typeface="Arial"/>
              </a:rPr>
              <a:t>– facilitates generation, storage, DER, and EV sources</a:t>
            </a:r>
            <a:endParaRPr kumimoji="0" lang="en-US" sz="1000" i="0" u="none" strike="noStrike" kern="1200" cap="none" spc="0" normalizeH="0" baseline="0" noProof="0">
              <a:ln>
                <a:noFill/>
              </a:ln>
              <a:solidFill>
                <a:srgbClr val="000000"/>
              </a:solidFill>
              <a:effectLst/>
              <a:uLnTx/>
              <a:uFillTx/>
              <a:latin typeface="Arial"/>
              <a:ea typeface="+mn-ea"/>
              <a:cs typeface="+mn-cs"/>
            </a:endParaRPr>
          </a:p>
        </p:txBody>
      </p:sp>
      <p:sp>
        <p:nvSpPr>
          <p:cNvPr id="2070" name="TextBox 2069">
            <a:extLst>
              <a:ext uri="{FF2B5EF4-FFF2-40B4-BE49-F238E27FC236}">
                <a16:creationId xmlns:a16="http://schemas.microsoft.com/office/drawing/2014/main" id="{3DE51BDF-40A3-703C-4ACF-2840CE74212D}"/>
              </a:ext>
            </a:extLst>
          </p:cNvPr>
          <p:cNvSpPr txBox="1"/>
          <p:nvPr/>
        </p:nvSpPr>
        <p:spPr bwMode="gray">
          <a:xfrm>
            <a:off x="8778924" y="5071453"/>
            <a:ext cx="2948275" cy="1046440"/>
          </a:xfrm>
          <a:prstGeom prst="rect">
            <a:avLst/>
          </a:prstGeom>
          <a:noFill/>
        </p:spPr>
        <p:txBody>
          <a:bodyPr wrap="square" lIns="137160" tIns="137160" rIns="0" bIns="137160" rtlCol="0" anchor="t">
            <a:spAutoFit/>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1" i="0" u="none" strike="noStrike" kern="1200" cap="none" spc="0" normalizeH="0" baseline="0" noProof="0">
                <a:ln>
                  <a:noFill/>
                </a:ln>
                <a:solidFill>
                  <a:srgbClr val="000000"/>
                </a:solidFill>
                <a:effectLst/>
                <a:uLnTx/>
                <a:uFillTx/>
                <a:latin typeface="Arial"/>
                <a:ea typeface="+mn-ea"/>
                <a:cs typeface="+mn-cs"/>
              </a:rPr>
              <a:t>Upfront cost </a:t>
            </a:r>
            <a:r>
              <a:rPr kumimoji="0" lang="en-US" sz="1000" b="0" i="0" u="none" strike="noStrike" kern="1200" cap="none" spc="0" normalizeH="0" baseline="0" noProof="0">
                <a:ln>
                  <a:noFill/>
                </a:ln>
                <a:solidFill>
                  <a:srgbClr val="000000"/>
                </a:solidFill>
                <a:effectLst/>
                <a:uLnTx/>
                <a:uFillTx/>
                <a:latin typeface="Arial"/>
                <a:ea typeface="+mn-ea"/>
                <a:cs typeface="+mn-cs"/>
              </a:rPr>
              <a:t>- major investment, utility-paid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b="1">
                <a:solidFill>
                  <a:srgbClr val="000000"/>
                </a:solidFill>
                <a:latin typeface="Arial"/>
              </a:rPr>
              <a:t>Data quality and management </a:t>
            </a:r>
            <a:r>
              <a:rPr lang="en-US" sz="1000">
                <a:solidFill>
                  <a:srgbClr val="000000"/>
                </a:solidFill>
                <a:latin typeface="Arial"/>
              </a:rPr>
              <a:t>– quality and upkeep dependent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b="1">
                <a:solidFill>
                  <a:srgbClr val="000000"/>
                </a:solidFill>
                <a:latin typeface="Arial"/>
              </a:rPr>
              <a:t>Complexity</a:t>
            </a:r>
            <a:r>
              <a:rPr lang="en-US" sz="1000">
                <a:solidFill>
                  <a:srgbClr val="000000"/>
                </a:solidFill>
                <a:latin typeface="Arial"/>
              </a:rPr>
              <a:t> – across assets and subsystems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b="1" i="0" u="none" strike="noStrike" kern="1200" cap="none" spc="0" normalizeH="0" baseline="0" noProof="0">
                <a:ln>
                  <a:noFill/>
                </a:ln>
                <a:solidFill>
                  <a:srgbClr val="000000"/>
                </a:solidFill>
                <a:effectLst/>
                <a:uLnTx/>
                <a:uFillTx/>
                <a:latin typeface="Arial"/>
                <a:cs typeface="Arial"/>
              </a:rPr>
              <a:t>Security</a:t>
            </a:r>
            <a:r>
              <a:rPr lang="en-US" sz="1000" b="0" i="0" u="none" strike="noStrike" kern="1200" cap="none" spc="0" normalizeH="0" baseline="0" noProof="0">
                <a:ln>
                  <a:noFill/>
                </a:ln>
                <a:solidFill>
                  <a:srgbClr val="000000"/>
                </a:solidFill>
                <a:effectLst/>
                <a:uLnTx/>
                <a:uFillTx/>
                <a:latin typeface="Arial"/>
                <a:cs typeface="Arial"/>
              </a:rPr>
              <a:t> – cybersecurity and data </a:t>
            </a:r>
            <a:r>
              <a:rPr lang="en-US" sz="1000">
                <a:solidFill>
                  <a:srgbClr val="000000"/>
                </a:solidFill>
                <a:latin typeface="Arial"/>
                <a:cs typeface="Arial"/>
              </a:rPr>
              <a:t>security risk</a:t>
            </a:r>
            <a:endParaRPr lang="en-US" sz="1000" b="0" i="0" u="none" strike="noStrike" kern="1200" cap="none" spc="0" normalizeH="0" baseline="0" noProof="0">
              <a:ln>
                <a:noFill/>
              </a:ln>
              <a:solidFill>
                <a:srgbClr val="000000"/>
              </a:solidFill>
              <a:effectLst/>
              <a:uLnTx/>
              <a:uFillTx/>
              <a:latin typeface="Arial"/>
              <a:cs typeface="Arial"/>
            </a:endParaRPr>
          </a:p>
        </p:txBody>
      </p:sp>
      <p:grpSp>
        <p:nvGrpSpPr>
          <p:cNvPr id="2077" name="Group 2076">
            <a:extLst>
              <a:ext uri="{FF2B5EF4-FFF2-40B4-BE49-F238E27FC236}">
                <a16:creationId xmlns:a16="http://schemas.microsoft.com/office/drawing/2014/main" id="{BFBE7566-B2C1-2B31-D6FC-7FB1506A1825}"/>
              </a:ext>
            </a:extLst>
          </p:cNvPr>
          <p:cNvGrpSpPr/>
          <p:nvPr/>
        </p:nvGrpSpPr>
        <p:grpSpPr>
          <a:xfrm>
            <a:off x="6704101" y="1563214"/>
            <a:ext cx="2239129" cy="1444928"/>
            <a:chOff x="5408389" y="1789579"/>
            <a:chExt cx="2239129" cy="1444928"/>
          </a:xfrm>
        </p:grpSpPr>
        <p:sp>
          <p:nvSpPr>
            <p:cNvPr id="23" name="TextBox 22">
              <a:extLst>
                <a:ext uri="{FF2B5EF4-FFF2-40B4-BE49-F238E27FC236}">
                  <a16:creationId xmlns:a16="http://schemas.microsoft.com/office/drawing/2014/main" id="{3DDAA233-B8C1-C88F-E2DF-DE6A6B339473}"/>
                </a:ext>
              </a:extLst>
            </p:cNvPr>
            <p:cNvSpPr txBox="1"/>
            <p:nvPr/>
          </p:nvSpPr>
          <p:spPr bwMode="gray">
            <a:xfrm>
              <a:off x="5467066" y="2649732"/>
              <a:ext cx="2180452" cy="584775"/>
            </a:xfrm>
            <a:prstGeom prst="rect">
              <a:avLst/>
            </a:prstGeom>
            <a:noFill/>
          </p:spPr>
          <p:txBody>
            <a:bodyPr wrap="square" lIns="137160" tIns="137160" rIns="274320" bIns="137160" rtlCol="0" anchor="t">
              <a:spAutoFit/>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US" sz="1000" b="1" i="0" u="none" strike="noStrike" kern="1200" cap="none" spc="0" normalizeH="0" baseline="0" noProof="0">
                  <a:ln>
                    <a:noFill/>
                  </a:ln>
                  <a:solidFill>
                    <a:srgbClr val="000000"/>
                  </a:solidFill>
                  <a:effectLst/>
                  <a:uLnTx/>
                  <a:uFillTx/>
                  <a:latin typeface="Arial"/>
                  <a:ea typeface="+mn-ea"/>
                  <a:cs typeface="+mn-cs"/>
                </a:rPr>
                <a:t>Meter Data Management System (MDMS)</a:t>
              </a:r>
            </a:p>
          </p:txBody>
        </p:sp>
        <p:sp>
          <p:nvSpPr>
            <p:cNvPr id="52" name="Ellipse 8">
              <a:extLst>
                <a:ext uri="{FF2B5EF4-FFF2-40B4-BE49-F238E27FC236}">
                  <a16:creationId xmlns:a16="http://schemas.microsoft.com/office/drawing/2014/main" id="{404FD7BD-1113-388B-2EAA-82E2E6D027EC}"/>
                </a:ext>
              </a:extLst>
            </p:cNvPr>
            <p:cNvSpPr>
              <a:spLocks/>
            </p:cNvSpPr>
            <p:nvPr>
              <p:custDataLst>
                <p:tags r:id="rId10"/>
              </p:custDataLst>
            </p:nvPr>
          </p:nvSpPr>
          <p:spPr>
            <a:xfrm flipH="1">
              <a:off x="5408389" y="2475965"/>
              <a:ext cx="170428" cy="17042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FFFFFF"/>
                  </a:solidFill>
                  <a:effectLst/>
                  <a:uLnTx/>
                  <a:uFillTx/>
                  <a:latin typeface="Arial"/>
                  <a:ea typeface="+mn-ea"/>
                  <a:cs typeface="+mn-cs"/>
                </a:rPr>
                <a:t>4</a:t>
              </a:r>
            </a:p>
          </p:txBody>
        </p:sp>
        <p:pic>
          <p:nvPicPr>
            <p:cNvPr id="2052" name="Graphic 2051" descr="Server outline">
              <a:extLst>
                <a:ext uri="{FF2B5EF4-FFF2-40B4-BE49-F238E27FC236}">
                  <a16:creationId xmlns:a16="http://schemas.microsoft.com/office/drawing/2014/main" id="{17D39507-BE84-F46D-1150-5DD6C6305BC0}"/>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5649709" y="1789579"/>
              <a:ext cx="914400" cy="914400"/>
            </a:xfrm>
            <a:prstGeom prst="rect">
              <a:avLst/>
            </a:prstGeom>
          </p:spPr>
        </p:pic>
      </p:grpSp>
      <p:grpSp>
        <p:nvGrpSpPr>
          <p:cNvPr id="2076" name="Group 2075">
            <a:extLst>
              <a:ext uri="{FF2B5EF4-FFF2-40B4-BE49-F238E27FC236}">
                <a16:creationId xmlns:a16="http://schemas.microsoft.com/office/drawing/2014/main" id="{40585A9E-B68F-40F1-1178-1252E01DED79}"/>
              </a:ext>
            </a:extLst>
          </p:cNvPr>
          <p:cNvGrpSpPr/>
          <p:nvPr/>
        </p:nvGrpSpPr>
        <p:grpSpPr>
          <a:xfrm>
            <a:off x="4779898" y="1572686"/>
            <a:ext cx="1132041" cy="1373523"/>
            <a:chOff x="3572615" y="1789579"/>
            <a:chExt cx="1132041" cy="1373523"/>
          </a:xfrm>
        </p:grpSpPr>
        <p:sp>
          <p:nvSpPr>
            <p:cNvPr id="20" name="TextBox 19">
              <a:extLst>
                <a:ext uri="{FF2B5EF4-FFF2-40B4-BE49-F238E27FC236}">
                  <a16:creationId xmlns:a16="http://schemas.microsoft.com/office/drawing/2014/main" id="{2AEFE86F-FA08-EB28-00C0-A84DF4DE0881}"/>
                </a:ext>
              </a:extLst>
            </p:cNvPr>
            <p:cNvSpPr txBox="1"/>
            <p:nvPr/>
          </p:nvSpPr>
          <p:spPr bwMode="gray">
            <a:xfrm>
              <a:off x="3572615" y="2732215"/>
              <a:ext cx="1132041" cy="430887"/>
            </a:xfrm>
            <a:prstGeom prst="rect">
              <a:avLst/>
            </a:prstGeom>
            <a:noFill/>
          </p:spPr>
          <p:txBody>
            <a:bodyPr wrap="none" lIns="137160" tIns="137160" rIns="274320" bIns="137160" rtlCol="0">
              <a:spAutoFit/>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US" sz="1000" b="1" i="0" u="none" strike="noStrike" kern="1200" cap="none" spc="0" normalizeH="0" baseline="0" noProof="0">
                  <a:ln>
                    <a:noFill/>
                  </a:ln>
                  <a:solidFill>
                    <a:srgbClr val="000000"/>
                  </a:solidFill>
                  <a:effectLst/>
                  <a:uLnTx/>
                  <a:uFillTx/>
                  <a:latin typeface="Arial"/>
                  <a:ea typeface="+mn-ea"/>
                  <a:cs typeface="+mn-cs"/>
                </a:rPr>
                <a:t>Grid Assets</a:t>
              </a:r>
            </a:p>
          </p:txBody>
        </p:sp>
        <p:sp>
          <p:nvSpPr>
            <p:cNvPr id="51" name="Ellipse 7">
              <a:extLst>
                <a:ext uri="{FF2B5EF4-FFF2-40B4-BE49-F238E27FC236}">
                  <a16:creationId xmlns:a16="http://schemas.microsoft.com/office/drawing/2014/main" id="{28C50EF1-2352-EFCF-D13D-AC85C230D1D2}"/>
                </a:ext>
              </a:extLst>
            </p:cNvPr>
            <p:cNvSpPr>
              <a:spLocks/>
            </p:cNvSpPr>
            <p:nvPr>
              <p:custDataLst>
                <p:tags r:id="rId9"/>
              </p:custDataLst>
            </p:nvPr>
          </p:nvSpPr>
          <p:spPr>
            <a:xfrm flipH="1">
              <a:off x="3661068" y="2475965"/>
              <a:ext cx="170428" cy="17042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FFFFFF"/>
                  </a:solidFill>
                  <a:effectLst/>
                  <a:uLnTx/>
                  <a:uFillTx/>
                  <a:latin typeface="Arial"/>
                  <a:ea typeface="+mn-ea"/>
                  <a:cs typeface="+mn-cs"/>
                </a:rPr>
                <a:t>3</a:t>
              </a:r>
            </a:p>
          </p:txBody>
        </p:sp>
        <p:pic>
          <p:nvPicPr>
            <p:cNvPr id="2059" name="Graphic 2058" descr="Database outline">
              <a:extLst>
                <a:ext uri="{FF2B5EF4-FFF2-40B4-BE49-F238E27FC236}">
                  <a16:creationId xmlns:a16="http://schemas.microsoft.com/office/drawing/2014/main" id="{90443214-CCC6-0A15-429E-DAC8315F8779}"/>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3784529" y="1789579"/>
              <a:ext cx="914400" cy="914400"/>
            </a:xfrm>
            <a:prstGeom prst="rect">
              <a:avLst/>
            </a:prstGeom>
          </p:spPr>
        </p:pic>
      </p:grpSp>
      <p:grpSp>
        <p:nvGrpSpPr>
          <p:cNvPr id="19" name="Group 18">
            <a:extLst>
              <a:ext uri="{FF2B5EF4-FFF2-40B4-BE49-F238E27FC236}">
                <a16:creationId xmlns:a16="http://schemas.microsoft.com/office/drawing/2014/main" id="{78732FA8-1EF6-40BE-C50F-CBBE4153FA82}"/>
              </a:ext>
            </a:extLst>
          </p:cNvPr>
          <p:cNvGrpSpPr/>
          <p:nvPr/>
        </p:nvGrpSpPr>
        <p:grpSpPr>
          <a:xfrm>
            <a:off x="8958002" y="1485796"/>
            <a:ext cx="1875949" cy="1515217"/>
            <a:chOff x="10416430" y="1733036"/>
            <a:chExt cx="1875949" cy="1515217"/>
          </a:xfrm>
        </p:grpSpPr>
        <p:sp>
          <p:nvSpPr>
            <p:cNvPr id="28" name="TextBox 27">
              <a:extLst>
                <a:ext uri="{FF2B5EF4-FFF2-40B4-BE49-F238E27FC236}">
                  <a16:creationId xmlns:a16="http://schemas.microsoft.com/office/drawing/2014/main" id="{23859956-53DD-4A04-6768-32C6B9249557}"/>
                </a:ext>
              </a:extLst>
            </p:cNvPr>
            <p:cNvSpPr txBox="1"/>
            <p:nvPr/>
          </p:nvSpPr>
          <p:spPr bwMode="gray">
            <a:xfrm>
              <a:off x="10491289" y="2817366"/>
              <a:ext cx="1801090" cy="430887"/>
            </a:xfrm>
            <a:prstGeom prst="rect">
              <a:avLst/>
            </a:prstGeom>
            <a:noFill/>
          </p:spPr>
          <p:txBody>
            <a:bodyPr wrap="square" lIns="137160" tIns="137160" rIns="274320" bIns="137160" rtlCol="0">
              <a:spAutoFit/>
            </a:bodyPr>
            <a:lstStyle/>
            <a:p>
              <a:pPr marL="0" marR="0" lvl="0" indent="0" algn="ctr" defTabSz="914400" rtl="0" eaLnBrk="1" fontAlgn="auto" latinLnBrk="0" hangingPunct="1">
                <a:lnSpc>
                  <a:spcPct val="100000"/>
                </a:lnSpc>
                <a:spcBef>
                  <a:spcPts val="600"/>
                </a:spcBef>
                <a:spcAft>
                  <a:spcPts val="600"/>
                </a:spcAft>
                <a:buClrTx/>
                <a:buSzTx/>
                <a:buFontTx/>
                <a:buNone/>
                <a:tabLst/>
                <a:defRPr/>
              </a:pPr>
              <a:r>
                <a:rPr kumimoji="0" lang="en-US" sz="1000" b="1" i="0" u="none" strike="noStrike" kern="1200" cap="none" spc="0" normalizeH="0" baseline="0" noProof="0">
                  <a:ln>
                    <a:noFill/>
                  </a:ln>
                  <a:solidFill>
                    <a:srgbClr val="000000"/>
                  </a:solidFill>
                  <a:effectLst/>
                  <a:uLnTx/>
                  <a:uFillTx/>
                  <a:latin typeface="Arial"/>
                  <a:ea typeface="+mn-ea"/>
                  <a:cs typeface="+mn-cs"/>
                </a:rPr>
                <a:t>Utility World Models</a:t>
              </a:r>
            </a:p>
          </p:txBody>
        </p:sp>
        <p:sp>
          <p:nvSpPr>
            <p:cNvPr id="54" name="Ellipse 9">
              <a:extLst>
                <a:ext uri="{FF2B5EF4-FFF2-40B4-BE49-F238E27FC236}">
                  <a16:creationId xmlns:a16="http://schemas.microsoft.com/office/drawing/2014/main" id="{6256AA79-779B-A8AA-A78A-CD94805A8EDA}"/>
                </a:ext>
              </a:extLst>
            </p:cNvPr>
            <p:cNvSpPr>
              <a:spLocks/>
            </p:cNvSpPr>
            <p:nvPr>
              <p:custDataLst>
                <p:tags r:id="rId8"/>
              </p:custDataLst>
            </p:nvPr>
          </p:nvSpPr>
          <p:spPr>
            <a:xfrm flipH="1">
              <a:off x="10416430" y="2506491"/>
              <a:ext cx="170428" cy="17042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FFFFFF"/>
                  </a:solidFill>
                  <a:effectLst/>
                  <a:uLnTx/>
                  <a:uFillTx/>
                  <a:latin typeface="Arial"/>
                  <a:ea typeface="+mn-ea"/>
                  <a:cs typeface="+mn-cs"/>
                </a:rPr>
                <a:t>5</a:t>
              </a:r>
            </a:p>
          </p:txBody>
        </p:sp>
        <p:pic>
          <p:nvPicPr>
            <p:cNvPr id="2067" name="Graphic 2066" descr="Programmer male with solid fill">
              <a:extLst>
                <a:ext uri="{FF2B5EF4-FFF2-40B4-BE49-F238E27FC236}">
                  <a16:creationId xmlns:a16="http://schemas.microsoft.com/office/drawing/2014/main" id="{E1D54E0C-25C2-EFD2-A53F-03EDCA51A739}"/>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10642939" y="1733036"/>
              <a:ext cx="684142" cy="684142"/>
            </a:xfrm>
            <a:prstGeom prst="rect">
              <a:avLst/>
            </a:prstGeom>
          </p:spPr>
        </p:pic>
      </p:grpSp>
      <p:sp>
        <p:nvSpPr>
          <p:cNvPr id="4" name="TextBox 3">
            <a:extLst>
              <a:ext uri="{FF2B5EF4-FFF2-40B4-BE49-F238E27FC236}">
                <a16:creationId xmlns:a16="http://schemas.microsoft.com/office/drawing/2014/main" id="{79ABD695-DAC1-2AA9-FAF0-0A25C5E22A30}"/>
              </a:ext>
            </a:extLst>
          </p:cNvPr>
          <p:cNvSpPr txBox="1"/>
          <p:nvPr/>
        </p:nvSpPr>
        <p:spPr bwMode="gray">
          <a:xfrm>
            <a:off x="445764" y="3107612"/>
            <a:ext cx="4817080" cy="461665"/>
          </a:xfrm>
          <a:prstGeom prst="rect">
            <a:avLst/>
          </a:prstGeom>
          <a:noFill/>
        </p:spPr>
        <p:txBody>
          <a:bodyPr wrap="square" lIns="137160" tIns="137160" rIns="274320" bIns="137160" rtlCol="0" anchor="t">
            <a:spAutoFit/>
          </a:bodyPr>
          <a:lstStyle/>
          <a:p>
            <a:pPr>
              <a:spcBef>
                <a:spcPts val="600"/>
              </a:spcBef>
              <a:spcAft>
                <a:spcPts val="600"/>
              </a:spcAft>
              <a:defRPr/>
            </a:pPr>
            <a:r>
              <a:rPr kumimoji="0" lang="en-US" sz="1200" b="1" i="0" u="none" strike="noStrike" kern="1200" cap="none" spc="0" normalizeH="0" baseline="0" noProof="0">
                <a:ln>
                  <a:noFill/>
                </a:ln>
                <a:solidFill>
                  <a:srgbClr val="000000"/>
                </a:solidFill>
                <a:effectLst/>
                <a:uLnTx/>
                <a:uFillTx/>
                <a:latin typeface="Arial"/>
                <a:ea typeface="+mn-ea"/>
                <a:cs typeface="+mn-cs"/>
              </a:rPr>
              <a:t>How </a:t>
            </a:r>
            <a:r>
              <a:rPr lang="en-US" sz="1200" b="1">
                <a:solidFill>
                  <a:srgbClr val="000000"/>
                </a:solidFill>
                <a:latin typeface="Arial"/>
              </a:rPr>
              <a:t>do Digital Twins for grid systems work</a:t>
            </a:r>
            <a:r>
              <a:rPr kumimoji="0" lang="en-US" sz="1200" b="1" i="0" u="none" strike="noStrike" kern="1200" cap="none" spc="0" normalizeH="0" baseline="0" noProof="0">
                <a:ln>
                  <a:noFill/>
                </a:ln>
                <a:solidFill>
                  <a:srgbClr val="000000"/>
                </a:solidFill>
                <a:effectLst/>
                <a:uLnTx/>
                <a:uFillTx/>
                <a:latin typeface="Arial"/>
                <a:ea typeface="+mn-ea"/>
                <a:cs typeface="+mn-cs"/>
              </a:rPr>
              <a:t>?</a:t>
            </a:r>
          </a:p>
        </p:txBody>
      </p:sp>
      <p:sp>
        <p:nvSpPr>
          <p:cNvPr id="38" name="TextBox 37">
            <a:extLst>
              <a:ext uri="{FF2B5EF4-FFF2-40B4-BE49-F238E27FC236}">
                <a16:creationId xmlns:a16="http://schemas.microsoft.com/office/drawing/2014/main" id="{1FC263DA-3690-97D9-FD24-80DAE1951EEE}"/>
              </a:ext>
            </a:extLst>
          </p:cNvPr>
          <p:cNvSpPr txBox="1"/>
          <p:nvPr/>
        </p:nvSpPr>
        <p:spPr bwMode="gray">
          <a:xfrm>
            <a:off x="8990272" y="3328230"/>
            <a:ext cx="943134" cy="242022"/>
          </a:xfrm>
          <a:prstGeom prst="rect">
            <a:avLst/>
          </a:prstGeom>
          <a:noFill/>
        </p:spPr>
        <p:txBody>
          <a:bodyPr wrap="none" lIns="36000" tIns="36000" rIns="36000" bIns="36000" rtlCol="0">
            <a:spAutoFit/>
          </a:bodyPr>
          <a:lstStyle/>
          <a:p>
            <a:pPr marL="0" indent="0">
              <a:buNone/>
            </a:pPr>
            <a:r>
              <a:rPr lang="en-US" sz="1200" b="1"/>
              <a:t>Advantages</a:t>
            </a:r>
            <a:endParaRPr lang="en-US" sz="1200"/>
          </a:p>
        </p:txBody>
      </p:sp>
      <p:sp>
        <p:nvSpPr>
          <p:cNvPr id="40" name="TextBox 39">
            <a:extLst>
              <a:ext uri="{FF2B5EF4-FFF2-40B4-BE49-F238E27FC236}">
                <a16:creationId xmlns:a16="http://schemas.microsoft.com/office/drawing/2014/main" id="{DF8ACBAE-E837-FE82-6A2D-1EE6F8D43C83}"/>
              </a:ext>
            </a:extLst>
          </p:cNvPr>
          <p:cNvSpPr txBox="1"/>
          <p:nvPr/>
        </p:nvSpPr>
        <p:spPr bwMode="gray">
          <a:xfrm>
            <a:off x="8999091" y="4796335"/>
            <a:ext cx="1156333" cy="242022"/>
          </a:xfrm>
          <a:prstGeom prst="rect">
            <a:avLst/>
          </a:prstGeom>
          <a:noFill/>
        </p:spPr>
        <p:txBody>
          <a:bodyPr wrap="none" lIns="36000" tIns="36000" rIns="36000" bIns="36000" rtlCol="0">
            <a:spAutoFit/>
          </a:bodyPr>
          <a:lstStyle/>
          <a:p>
            <a:pPr marL="0" indent="0">
              <a:buNone/>
            </a:pPr>
            <a:r>
              <a:rPr lang="en-US" sz="1200" b="1"/>
              <a:t>Disadvantages</a:t>
            </a:r>
            <a:endParaRPr lang="en-US" sz="1200"/>
          </a:p>
        </p:txBody>
      </p:sp>
      <p:cxnSp>
        <p:nvCxnSpPr>
          <p:cNvPr id="55" name="Straight Connector 54">
            <a:extLst>
              <a:ext uri="{FF2B5EF4-FFF2-40B4-BE49-F238E27FC236}">
                <a16:creationId xmlns:a16="http://schemas.microsoft.com/office/drawing/2014/main" id="{0C03F52D-1AC5-8BDE-C16A-E4EBCD97F2E3}"/>
              </a:ext>
            </a:extLst>
          </p:cNvPr>
          <p:cNvCxnSpPr>
            <a:cxnSpLocks/>
          </p:cNvCxnSpPr>
          <p:nvPr/>
        </p:nvCxnSpPr>
        <p:spPr bwMode="gray">
          <a:xfrm>
            <a:off x="8651944" y="5114718"/>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pic>
        <p:nvPicPr>
          <p:cNvPr id="2050" name="Graphic 2049" descr="Badge Follow with solid fill">
            <a:extLst>
              <a:ext uri="{FF2B5EF4-FFF2-40B4-BE49-F238E27FC236}">
                <a16:creationId xmlns:a16="http://schemas.microsoft.com/office/drawing/2014/main" id="{F4A3D4DD-F273-C2BE-85EC-139C47F30073}"/>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8648171" y="3278191"/>
            <a:ext cx="292608" cy="292608"/>
          </a:xfrm>
          <a:prstGeom prst="rect">
            <a:avLst/>
          </a:prstGeom>
        </p:spPr>
      </p:pic>
      <p:pic>
        <p:nvPicPr>
          <p:cNvPr id="2054" name="Graphic 2053" descr="Badge Unfollow with solid fill">
            <a:extLst>
              <a:ext uri="{FF2B5EF4-FFF2-40B4-BE49-F238E27FC236}">
                <a16:creationId xmlns:a16="http://schemas.microsoft.com/office/drawing/2014/main" id="{CB1D8D78-2CD8-08BC-7722-C73B0F803761}"/>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8651944" y="4748182"/>
            <a:ext cx="292608" cy="292608"/>
          </a:xfrm>
          <a:prstGeom prst="rect">
            <a:avLst/>
          </a:prstGeom>
        </p:spPr>
      </p:pic>
      <p:cxnSp>
        <p:nvCxnSpPr>
          <p:cNvPr id="2056" name="Straight Connector 2055">
            <a:extLst>
              <a:ext uri="{FF2B5EF4-FFF2-40B4-BE49-F238E27FC236}">
                <a16:creationId xmlns:a16="http://schemas.microsoft.com/office/drawing/2014/main" id="{B9D2F506-F830-8D95-3D04-80FD8440318C}"/>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3" name="Rounded Rectangle 7">
            <a:extLst>
              <a:ext uri="{FF2B5EF4-FFF2-40B4-BE49-F238E27FC236}">
                <a16:creationId xmlns:a16="http://schemas.microsoft.com/office/drawing/2014/main" id="{597814EE-9943-89BB-8685-3346F6554FB9}"/>
              </a:ext>
            </a:extLst>
          </p:cNvPr>
          <p:cNvSpPr/>
          <p:nvPr/>
        </p:nvSpPr>
        <p:spPr bwMode="gray">
          <a:xfrm>
            <a:off x="5578297" y="3158297"/>
            <a:ext cx="2942410" cy="2937704"/>
          </a:xfrm>
          <a:prstGeom prst="rect">
            <a:avLst/>
          </a:prstGeom>
          <a:solidFill>
            <a:schemeClr val="accent6">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36000" tIns="72000" rIns="72000" bIns="36000" numCol="1" spcCol="0" rtlCol="0" fromWordArt="0" anchor="t"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91440">
              <a:spcBef>
                <a:spcPts val="600"/>
              </a:spcBef>
              <a:defRPr/>
            </a:pPr>
            <a:r>
              <a:rPr kumimoji="0" lang="en-US" sz="1200" b="1" i="0" u="none" strike="noStrike" kern="1200" cap="none" spc="0" normalizeH="0" baseline="0" noProof="0">
                <a:ln>
                  <a:noFill/>
                </a:ln>
                <a:solidFill>
                  <a:srgbClr val="000000"/>
                </a:solidFill>
                <a:effectLst/>
                <a:uLnTx/>
                <a:uFillTx/>
                <a:latin typeface="Arial"/>
                <a:ea typeface="+mn-ea"/>
                <a:cs typeface="+mn-cs"/>
              </a:rPr>
              <a:t>Why is it critical for the energy transition?</a:t>
            </a:r>
            <a:endParaRPr lang="en-US" sz="1200" b="0" i="0" u="none" strike="noStrike" kern="1200" cap="none" spc="0" normalizeH="0" baseline="0" noProof="0">
              <a:ln>
                <a:noFill/>
              </a:ln>
              <a:solidFill>
                <a:srgbClr val="000000"/>
              </a:solidFill>
              <a:effectLst/>
              <a:uLnTx/>
              <a:uFillTx/>
              <a:latin typeface="Arial"/>
              <a:cs typeface="Arial"/>
            </a:endParaRPr>
          </a:p>
          <a:p>
            <a:pPr marL="277495" indent="-182245">
              <a:spcBef>
                <a:spcPts val="600"/>
              </a:spcBef>
              <a:spcAft>
                <a:spcPts val="700"/>
              </a:spcAft>
              <a:buFont typeface="Arial,Sans-Serif" panose="020B0604020202020204" pitchFamily="34" charset="0"/>
              <a:buChar char="•"/>
              <a:defRPr/>
            </a:pPr>
            <a:r>
              <a:rPr lang="en-US" sz="1000">
                <a:solidFill>
                  <a:srgbClr val="000000"/>
                </a:solidFill>
                <a:latin typeface="Arial"/>
                <a:cs typeface="Arial"/>
              </a:rPr>
              <a:t>Can </a:t>
            </a:r>
            <a:r>
              <a:rPr lang="en-US" sz="1000" b="1">
                <a:solidFill>
                  <a:srgbClr val="000000"/>
                </a:solidFill>
                <a:latin typeface="Arial"/>
                <a:cs typeface="Arial"/>
              </a:rPr>
              <a:t>reduce costs </a:t>
            </a:r>
            <a:r>
              <a:rPr lang="en-US" sz="1000">
                <a:solidFill>
                  <a:srgbClr val="000000"/>
                </a:solidFill>
                <a:latin typeface="Arial"/>
                <a:cs typeface="Arial"/>
              </a:rPr>
              <a:t>of and </a:t>
            </a:r>
            <a:r>
              <a:rPr lang="en-US" sz="1000" b="1">
                <a:solidFill>
                  <a:srgbClr val="000000"/>
                </a:solidFill>
                <a:latin typeface="Arial"/>
                <a:cs typeface="Arial"/>
              </a:rPr>
              <a:t>accelerate and maximize the safe integration</a:t>
            </a:r>
            <a:r>
              <a:rPr lang="en-US" sz="1000">
                <a:solidFill>
                  <a:srgbClr val="000000"/>
                </a:solidFill>
                <a:latin typeface="Arial"/>
                <a:cs typeface="Arial"/>
              </a:rPr>
              <a:t> of </a:t>
            </a:r>
            <a:r>
              <a:rPr lang="en-US" sz="1000" b="1">
                <a:solidFill>
                  <a:srgbClr val="000000"/>
                </a:solidFill>
                <a:latin typeface="Arial"/>
                <a:cs typeface="Arial"/>
              </a:rPr>
              <a:t>renewable energy </a:t>
            </a:r>
          </a:p>
          <a:p>
            <a:pPr marL="277495" indent="-182245">
              <a:spcBef>
                <a:spcPts val="600"/>
              </a:spcBef>
              <a:spcAft>
                <a:spcPts val="700"/>
              </a:spcAft>
              <a:buFont typeface="Arial,Sans-Serif" panose="020B0604020202020204" pitchFamily="34" charset="0"/>
              <a:buChar char="•"/>
              <a:defRPr/>
            </a:pPr>
            <a:r>
              <a:rPr lang="en-US" sz="1000">
                <a:solidFill>
                  <a:srgbClr val="000000"/>
                </a:solidFill>
                <a:latin typeface="Arial"/>
                <a:cs typeface="Arial"/>
              </a:rPr>
              <a:t>Key enabler for integrating and</a:t>
            </a:r>
            <a:r>
              <a:rPr lang="en-US" sz="1000" b="1">
                <a:solidFill>
                  <a:srgbClr val="000000"/>
                </a:solidFill>
                <a:latin typeface="Arial"/>
                <a:cs typeface="Arial"/>
              </a:rPr>
              <a:t> managing bi-directional resources and demand management</a:t>
            </a:r>
          </a:p>
          <a:p>
            <a:pPr marL="277495" indent="-182245">
              <a:spcBef>
                <a:spcPts val="600"/>
              </a:spcBef>
              <a:spcAft>
                <a:spcPts val="700"/>
              </a:spcAft>
              <a:buFont typeface="Arial,Sans-Serif" panose="020B0604020202020204" pitchFamily="34" charset="0"/>
              <a:buChar char="•"/>
              <a:defRPr/>
            </a:pPr>
            <a:r>
              <a:rPr lang="en-US" sz="1000">
                <a:solidFill>
                  <a:srgbClr val="000000"/>
                </a:solidFill>
                <a:latin typeface="Arial"/>
                <a:cs typeface="Arial"/>
              </a:rPr>
              <a:t>Scenario planning and advanced modeling capabilities </a:t>
            </a:r>
            <a:r>
              <a:rPr lang="en-US" sz="1000" b="1">
                <a:solidFill>
                  <a:srgbClr val="000000"/>
                </a:solidFill>
                <a:latin typeface="Arial"/>
                <a:cs typeface="Arial"/>
              </a:rPr>
              <a:t>help planners and operators de-risk large system changes </a:t>
            </a:r>
            <a:r>
              <a:rPr lang="en-US" sz="1000">
                <a:solidFill>
                  <a:srgbClr val="000000"/>
                </a:solidFill>
                <a:latin typeface="Arial"/>
                <a:cs typeface="Arial"/>
              </a:rPr>
              <a:t>required for the energy transition</a:t>
            </a:r>
          </a:p>
          <a:p>
            <a:pPr marL="277495" indent="-182245">
              <a:spcBef>
                <a:spcPts val="600"/>
              </a:spcBef>
              <a:spcAft>
                <a:spcPts val="700"/>
              </a:spcAft>
              <a:buFont typeface="Arial,Sans-Serif" panose="020B0604020202020204" pitchFamily="34" charset="0"/>
              <a:buChar char="•"/>
              <a:defRPr/>
            </a:pPr>
            <a:endParaRPr lang="en-US" sz="1000">
              <a:solidFill>
                <a:srgbClr val="000000"/>
              </a:solidFill>
              <a:latin typeface="Arial"/>
              <a:cs typeface="Arial"/>
            </a:endParaRPr>
          </a:p>
        </p:txBody>
      </p:sp>
      <p:cxnSp>
        <p:nvCxnSpPr>
          <p:cNvPr id="10" name="Straight Connector 9">
            <a:extLst>
              <a:ext uri="{FF2B5EF4-FFF2-40B4-BE49-F238E27FC236}">
                <a16:creationId xmlns:a16="http://schemas.microsoft.com/office/drawing/2014/main" id="{B137441F-8BC2-46BA-1257-9BE2BAEEBA94}"/>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BC4ECBB-CBDF-9697-55C0-B62855F7CA9D}"/>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3968EAF6-5A97-33F6-A298-DDDDE194A2AF}"/>
              </a:ext>
            </a:extLst>
          </p:cNvPr>
          <p:cNvCxnSpPr>
            <a:cxnSpLocks/>
          </p:cNvCxnSpPr>
          <p:nvPr/>
        </p:nvCxnSpPr>
        <p:spPr bwMode="gray">
          <a:xfrm>
            <a:off x="5661398" y="3622044"/>
            <a:ext cx="2699683" cy="0"/>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1796BE16-FD76-8C52-F1E9-889665DFBEEB}"/>
              </a:ext>
            </a:extLst>
          </p:cNvPr>
          <p:cNvCxnSpPr>
            <a:cxnSpLocks/>
          </p:cNvCxnSpPr>
          <p:nvPr/>
        </p:nvCxnSpPr>
        <p:spPr bwMode="gray">
          <a:xfrm>
            <a:off x="534116" y="3546486"/>
            <a:ext cx="4636413" cy="1497"/>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11" name="Footer Placeholder 5">
            <a:extLst>
              <a:ext uri="{FF2B5EF4-FFF2-40B4-BE49-F238E27FC236}">
                <a16:creationId xmlns:a16="http://schemas.microsoft.com/office/drawing/2014/main" id="{5F4A7A57-E6D8-DE91-F12E-98BA9586EEB6}"/>
              </a:ext>
            </a:extLst>
          </p:cNvPr>
          <p:cNvSpPr>
            <a:spLocks noGrp="1"/>
          </p:cNvSpPr>
          <p:nvPr/>
        </p:nvSpPr>
        <p:spPr>
          <a:xfrm>
            <a:off x="334962" y="6475629"/>
            <a:ext cx="9147241" cy="216706"/>
          </a:xfrm>
          <a:prstGeom prst="rect">
            <a:avLst/>
          </a:prstGeom>
        </p:spPr>
        <p:txBody>
          <a:bodyPr vert="horz" lIns="0" tIns="0" rIns="0" bIns="0" rtlCol="0" anchor="t"/>
          <a:lstStyle>
            <a:defPPr>
              <a:defRPr lang="en-US"/>
            </a:defPPr>
            <a:lvl1pPr marL="0" algn="l" defTabSz="914400" rtl="0" eaLnBrk="1" latinLnBrk="0" hangingPunct="1">
              <a:defRPr sz="8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solidFill>
                  <a:schemeClr val="tx1"/>
                </a:solidFill>
              </a:rPr>
              <a:t>Sources: </a:t>
            </a:r>
            <a:r>
              <a:rPr lang="en-US" dirty="0">
                <a:solidFill>
                  <a:srgbClr val="45647B"/>
                </a:solidFill>
                <a:hlinkClick r:id="rId20">
                  <a:extLst>
                    <a:ext uri="{A12FA001-AC4F-418D-AE19-62706E023703}">
                      <ahyp:hlinkClr xmlns:ahyp="http://schemas.microsoft.com/office/drawing/2018/hyperlinkcolor" val="tx"/>
                    </a:ext>
                  </a:extLst>
                </a:hlinkClick>
              </a:rPr>
              <a:t>Demand Response and Advanced Metering</a:t>
            </a:r>
            <a:r>
              <a:rPr lang="en-US" dirty="0">
                <a:solidFill>
                  <a:srgbClr val="45647B"/>
                </a:solidFill>
              </a:rPr>
              <a:t> </a:t>
            </a:r>
            <a:r>
              <a:rPr lang="en-US" dirty="0">
                <a:solidFill>
                  <a:schemeClr val="tx1"/>
                </a:solidFill>
              </a:rPr>
              <a:t>(FERC, 2025); </a:t>
            </a:r>
            <a:r>
              <a:rPr lang="en-US" dirty="0">
                <a:solidFill>
                  <a:srgbClr val="45647B"/>
                </a:solidFill>
                <a:hlinkClick r:id="rId21">
                  <a:extLst>
                    <a:ext uri="{A12FA001-AC4F-418D-AE19-62706E023703}">
                      <ahyp:hlinkClr xmlns:ahyp="http://schemas.microsoft.com/office/drawing/2018/hyperlinkcolor" val="tx"/>
                    </a:ext>
                  </a:extLst>
                </a:hlinkClick>
              </a:rPr>
              <a:t>Electricity Grids and Secruity Energy Transitions</a:t>
            </a:r>
            <a:r>
              <a:rPr lang="en-US" dirty="0">
                <a:solidFill>
                  <a:srgbClr val="45647B"/>
                </a:solidFill>
              </a:rPr>
              <a:t> </a:t>
            </a:r>
            <a:r>
              <a:rPr lang="en-US" dirty="0">
                <a:solidFill>
                  <a:schemeClr val="tx1"/>
                </a:solidFill>
              </a:rPr>
              <a:t>(IEA, 2024), </a:t>
            </a:r>
            <a:r>
              <a:rPr lang="en-US" dirty="0">
                <a:solidFill>
                  <a:srgbClr val="45647B"/>
                </a:solidFill>
                <a:hlinkClick r:id="rId22">
                  <a:extLst>
                    <a:ext uri="{A12FA001-AC4F-418D-AE19-62706E023703}">
                      <ahyp:hlinkClr xmlns:ahyp="http://schemas.microsoft.com/office/drawing/2018/hyperlinkcolor" val="tx"/>
                    </a:ext>
                  </a:extLst>
                </a:hlinkClick>
              </a:rPr>
              <a:t>What is advanced metering infrastructure (AMI)</a:t>
            </a:r>
            <a:r>
              <a:rPr lang="en-US" dirty="0">
                <a:solidFill>
                  <a:srgbClr val="45647B"/>
                </a:solidFill>
              </a:rPr>
              <a:t> </a:t>
            </a:r>
            <a:r>
              <a:rPr lang="en-US" dirty="0">
                <a:solidFill>
                  <a:schemeClr val="tx1"/>
                </a:solidFill>
              </a:rPr>
              <a:t>(IBM, 2026). </a:t>
            </a:r>
          </a:p>
          <a:p>
            <a:r>
              <a:rPr lang="en-US" dirty="0">
                <a:solidFill>
                  <a:schemeClr val="tx1"/>
                </a:solidFill>
              </a:rPr>
              <a:t>Credit: Helin </a:t>
            </a:r>
            <a:r>
              <a:rPr lang="en-US" dirty="0" err="1">
                <a:solidFill>
                  <a:schemeClr val="tx1"/>
                </a:solidFill>
              </a:rPr>
              <a:t>Tilkicioglu</a:t>
            </a:r>
            <a:r>
              <a:rPr lang="en-US" dirty="0">
                <a:solidFill>
                  <a:schemeClr val="tx1"/>
                </a:solidFill>
              </a:rPr>
              <a:t>, Hasan Alawadhi, Isabel Hoyos, </a:t>
            </a:r>
            <a:r>
              <a:rPr lang="en-US" dirty="0" err="1">
                <a:solidFill>
                  <a:schemeClr val="tx1"/>
                </a:solidFill>
              </a:rPr>
              <a:t>Hyae</a:t>
            </a:r>
            <a:r>
              <a:rPr lang="en-US" dirty="0">
                <a:solidFill>
                  <a:schemeClr val="tx1"/>
                </a:solidFill>
              </a:rPr>
              <a:t> Ryung Kim, Dominica Wambold, Ariela Farchi, and </a:t>
            </a:r>
            <a:r>
              <a:rPr lang="en-US" dirty="0">
                <a:solidFill>
                  <a:srgbClr val="000000"/>
                </a:solidFill>
                <a:hlinkClick r:id="rId23"/>
              </a:rPr>
              <a:t>Gernot Wagner</a:t>
            </a:r>
            <a:r>
              <a:rPr lang="en-US" dirty="0">
                <a:solidFill>
                  <a:srgbClr val="000000"/>
                </a:solidFill>
              </a:rPr>
              <a:t>. </a:t>
            </a:r>
            <a:r>
              <a:rPr lang="en-US" dirty="0">
                <a:hlinkClick r:id="rId24"/>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cs typeface="Arial"/>
            </a:endParaRPr>
          </a:p>
        </p:txBody>
      </p:sp>
      <p:pic>
        <p:nvPicPr>
          <p:cNvPr id="45" name="Graphic 44" descr="Internet with solid fill">
            <a:extLst>
              <a:ext uri="{FF2B5EF4-FFF2-40B4-BE49-F238E27FC236}">
                <a16:creationId xmlns:a16="http://schemas.microsoft.com/office/drawing/2014/main" id="{2757FAAB-1B20-CFF4-17CF-288F49A26FDB}"/>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9725013" y="1786154"/>
            <a:ext cx="684142" cy="684142"/>
          </a:xfrm>
          <a:prstGeom prst="rect">
            <a:avLst/>
          </a:prstGeom>
        </p:spPr>
      </p:pic>
      <p:pic>
        <p:nvPicPr>
          <p:cNvPr id="48" name="Graphic 47" descr="Wireless outline">
            <a:extLst>
              <a:ext uri="{FF2B5EF4-FFF2-40B4-BE49-F238E27FC236}">
                <a16:creationId xmlns:a16="http://schemas.microsoft.com/office/drawing/2014/main" id="{166F1975-1DBF-13D1-B451-3814A1240D4B}"/>
              </a:ext>
            </a:extLst>
          </p:cNvPr>
          <p:cNvPicPr>
            <a:picLocks noChangeAspect="1"/>
          </p:cNvPicPr>
          <p:nvPr/>
        </p:nvPicPr>
        <p:blipFill>
          <a:blip>
            <a:extLst>
              <a:ext uri="{96DAC541-7B7A-43D3-8B79-37D633B846F1}">
                <asvg:svgBlip xmlns:asvg="http://schemas.microsoft.com/office/drawing/2016/SVG/main" r:embed="rId26"/>
              </a:ext>
            </a:extLst>
          </a:blip>
          <a:stretch>
            <a:fillRect/>
          </a:stretch>
        </p:blipFill>
        <p:spPr>
          <a:xfrm>
            <a:off x="3040285" y="1620803"/>
            <a:ext cx="728150" cy="728150"/>
          </a:xfrm>
          <a:prstGeom prst="rect">
            <a:avLst/>
          </a:prstGeom>
        </p:spPr>
      </p:pic>
      <p:sp>
        <p:nvSpPr>
          <p:cNvPr id="56" name="Ellipse 7">
            <a:extLst>
              <a:ext uri="{FF2B5EF4-FFF2-40B4-BE49-F238E27FC236}">
                <a16:creationId xmlns:a16="http://schemas.microsoft.com/office/drawing/2014/main" id="{EDD2A568-2830-F422-B645-2A27C2C278B2}"/>
              </a:ext>
            </a:extLst>
          </p:cNvPr>
          <p:cNvSpPr>
            <a:spLocks/>
          </p:cNvSpPr>
          <p:nvPr>
            <p:custDataLst>
              <p:tags r:id="rId6"/>
            </p:custDataLst>
          </p:nvPr>
        </p:nvSpPr>
        <p:spPr>
          <a:xfrm flipH="1">
            <a:off x="2822755" y="2252634"/>
            <a:ext cx="170428" cy="17042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a:ln>
                  <a:noFill/>
                </a:ln>
                <a:solidFill>
                  <a:srgbClr val="FFFFFF"/>
                </a:solidFill>
                <a:effectLst/>
                <a:uLnTx/>
                <a:uFillTx/>
                <a:latin typeface="Arial"/>
                <a:ea typeface="+mn-ea"/>
                <a:cs typeface="+mn-cs"/>
              </a:rPr>
              <a:t>3</a:t>
            </a:r>
          </a:p>
        </p:txBody>
      </p:sp>
      <p:sp>
        <p:nvSpPr>
          <p:cNvPr id="57" name="TextBox 56">
            <a:extLst>
              <a:ext uri="{FF2B5EF4-FFF2-40B4-BE49-F238E27FC236}">
                <a16:creationId xmlns:a16="http://schemas.microsoft.com/office/drawing/2014/main" id="{15B0C4EB-1EF6-8515-03C0-B50EE13E1E46}"/>
              </a:ext>
            </a:extLst>
          </p:cNvPr>
          <p:cNvSpPr txBox="1"/>
          <p:nvPr/>
        </p:nvSpPr>
        <p:spPr bwMode="gray">
          <a:xfrm>
            <a:off x="2702173" y="2500310"/>
            <a:ext cx="1773242" cy="430887"/>
          </a:xfrm>
          <a:prstGeom prst="rect">
            <a:avLst/>
          </a:prstGeom>
          <a:noFill/>
        </p:spPr>
        <p:txBody>
          <a:bodyPr wrap="none" lIns="137160" tIns="137160" rIns="274320" bIns="137160" rtlCol="0">
            <a:spAutoFit/>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US" sz="1000" b="1" i="0" u="none" strike="noStrike" kern="1200" cap="none" spc="0" normalizeH="0" baseline="0" noProof="0">
                <a:ln>
                  <a:noFill/>
                </a:ln>
                <a:solidFill>
                  <a:srgbClr val="000000"/>
                </a:solidFill>
                <a:effectLst/>
                <a:uLnTx/>
                <a:uFillTx/>
                <a:latin typeface="Arial"/>
                <a:ea typeface="+mn-ea"/>
                <a:cs typeface="+mn-cs"/>
              </a:rPr>
              <a:t>SCADA / AMI Systems</a:t>
            </a:r>
          </a:p>
        </p:txBody>
      </p:sp>
      <p:cxnSp>
        <p:nvCxnSpPr>
          <p:cNvPr id="2051" name="Straight Arrow Connector 2050">
            <a:extLst>
              <a:ext uri="{FF2B5EF4-FFF2-40B4-BE49-F238E27FC236}">
                <a16:creationId xmlns:a16="http://schemas.microsoft.com/office/drawing/2014/main" id="{D5D13624-94A3-1949-88FD-AFD00A1F527B}"/>
              </a:ext>
            </a:extLst>
          </p:cNvPr>
          <p:cNvCxnSpPr>
            <a:cxnSpLocks/>
          </p:cNvCxnSpPr>
          <p:nvPr/>
        </p:nvCxnSpPr>
        <p:spPr bwMode="gray">
          <a:xfrm flipV="1">
            <a:off x="2091630" y="1907645"/>
            <a:ext cx="536251" cy="1"/>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sp>
        <p:nvSpPr>
          <p:cNvPr id="2055" name="Ellipse 7">
            <a:extLst>
              <a:ext uri="{FF2B5EF4-FFF2-40B4-BE49-F238E27FC236}">
                <a16:creationId xmlns:a16="http://schemas.microsoft.com/office/drawing/2014/main" id="{EE310A71-E377-67E8-F006-3514CD6CDF9F}"/>
              </a:ext>
            </a:extLst>
          </p:cNvPr>
          <p:cNvSpPr>
            <a:spLocks/>
          </p:cNvSpPr>
          <p:nvPr>
            <p:custDataLst>
              <p:tags r:id="rId7"/>
            </p:custDataLst>
          </p:nvPr>
        </p:nvSpPr>
        <p:spPr>
          <a:xfrm flipH="1">
            <a:off x="998168" y="2245544"/>
            <a:ext cx="154935" cy="17042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a:solidFill>
                  <a:srgbClr val="FFFFFF"/>
                </a:solidFill>
                <a:latin typeface="Arial"/>
              </a:rPr>
              <a:t>1</a:t>
            </a:r>
            <a:endParaRPr kumimoji="0" lang="en-US" sz="800" b="1" i="0" u="none" strike="noStrike" kern="1200" cap="none" spc="0" normalizeH="0" baseline="0" noProof="0">
              <a:ln>
                <a:noFill/>
              </a:ln>
              <a:solidFill>
                <a:srgbClr val="FFFFFF"/>
              </a:solidFill>
              <a:effectLst/>
              <a:uLnTx/>
              <a:uFillTx/>
              <a:latin typeface="Arial"/>
              <a:ea typeface="+mn-ea"/>
              <a:cs typeface="+mn-cs"/>
            </a:endParaRPr>
          </a:p>
        </p:txBody>
      </p:sp>
      <p:sp>
        <p:nvSpPr>
          <p:cNvPr id="2057" name="TextBox 2056">
            <a:extLst>
              <a:ext uri="{FF2B5EF4-FFF2-40B4-BE49-F238E27FC236}">
                <a16:creationId xmlns:a16="http://schemas.microsoft.com/office/drawing/2014/main" id="{33D11CDB-46DE-1866-6F21-1B967EC9781B}"/>
              </a:ext>
            </a:extLst>
          </p:cNvPr>
          <p:cNvSpPr txBox="1"/>
          <p:nvPr/>
        </p:nvSpPr>
        <p:spPr bwMode="gray">
          <a:xfrm>
            <a:off x="839300" y="2471372"/>
            <a:ext cx="1237839" cy="430887"/>
          </a:xfrm>
          <a:prstGeom prst="rect">
            <a:avLst/>
          </a:prstGeom>
          <a:noFill/>
        </p:spPr>
        <p:txBody>
          <a:bodyPr wrap="none" lIns="137160" tIns="137160" rIns="274320" bIns="137160" rtlCol="0">
            <a:spAutoFit/>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US" sz="1000" b="1" i="0" u="none" strike="noStrike" kern="1200" cap="none" spc="0" normalizeH="0" baseline="0" noProof="0">
                <a:ln>
                  <a:noFill/>
                </a:ln>
                <a:solidFill>
                  <a:srgbClr val="000000"/>
                </a:solidFill>
                <a:effectLst/>
                <a:uLnTx/>
                <a:uFillTx/>
                <a:latin typeface="Arial"/>
                <a:ea typeface="+mn-ea"/>
                <a:cs typeface="+mn-cs"/>
              </a:rPr>
              <a:t>Field sensors</a:t>
            </a:r>
          </a:p>
        </p:txBody>
      </p:sp>
      <p:pic>
        <p:nvPicPr>
          <p:cNvPr id="2063" name="Graphic 2062" descr="Cell Tower outline">
            <a:extLst>
              <a:ext uri="{FF2B5EF4-FFF2-40B4-BE49-F238E27FC236}">
                <a16:creationId xmlns:a16="http://schemas.microsoft.com/office/drawing/2014/main" id="{2A2948E7-558F-3411-A911-88461B78D30E}"/>
              </a:ext>
            </a:extLst>
          </p:cNvPr>
          <p:cNvPicPr>
            <a:picLocks noChangeAspect="1"/>
          </p:cNvPicPr>
          <p:nvPr/>
        </p:nvPicPr>
        <p:blipFill>
          <a:blip>
            <a:extLst>
              <a:ext uri="{96DAC541-7B7A-43D3-8B79-37D633B846F1}">
                <asvg:svgBlip xmlns:asvg="http://schemas.microsoft.com/office/drawing/2016/SVG/main" r:embed="rId27"/>
              </a:ext>
            </a:extLst>
          </a:blip>
          <a:stretch>
            <a:fillRect/>
          </a:stretch>
        </p:blipFill>
        <p:spPr>
          <a:xfrm>
            <a:off x="1139451" y="1572686"/>
            <a:ext cx="783169" cy="783169"/>
          </a:xfrm>
          <a:prstGeom prst="rect">
            <a:avLst/>
          </a:prstGeom>
        </p:spPr>
      </p:pic>
      <p:sp>
        <p:nvSpPr>
          <p:cNvPr id="5" name="Pentagon 4">
            <a:extLst>
              <a:ext uri="{FF2B5EF4-FFF2-40B4-BE49-F238E27FC236}">
                <a16:creationId xmlns:a16="http://schemas.microsoft.com/office/drawing/2014/main" id="{91DB081E-AFF1-A2AF-6FEB-9B6FC752D635}"/>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6" name="Chevron 5">
            <a:extLst>
              <a:ext uri="{FF2B5EF4-FFF2-40B4-BE49-F238E27FC236}">
                <a16:creationId xmlns:a16="http://schemas.microsoft.com/office/drawing/2014/main" id="{5B1C6DE1-8712-AAEA-D55B-141A62146C06}"/>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7" name="Chevron 6">
            <a:extLst>
              <a:ext uri="{FF2B5EF4-FFF2-40B4-BE49-F238E27FC236}">
                <a16:creationId xmlns:a16="http://schemas.microsoft.com/office/drawing/2014/main" id="{7C94C435-6BCF-6362-3F0F-E7BC11116C9B}"/>
              </a:ext>
            </a:extLst>
          </p:cNvPr>
          <p:cNvSpPr/>
          <p:nvPr/>
        </p:nvSpPr>
        <p:spPr>
          <a:xfrm>
            <a:off x="3381296" y="0"/>
            <a:ext cx="1788983" cy="288356"/>
          </a:xfrm>
          <a:prstGeom prst="chevron">
            <a:avLst/>
          </a:prstGeom>
          <a:solidFill>
            <a:srgbClr val="0074A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Modernize</a:t>
            </a:r>
          </a:p>
        </p:txBody>
      </p:sp>
      <p:sp>
        <p:nvSpPr>
          <p:cNvPr id="8" name="Chevron 7">
            <a:extLst>
              <a:ext uri="{FF2B5EF4-FFF2-40B4-BE49-F238E27FC236}">
                <a16:creationId xmlns:a16="http://schemas.microsoft.com/office/drawing/2014/main" id="{C762BE89-D3FB-E512-A7B2-01937A3DA194}"/>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5" name="Chevron 14">
            <a:extLst>
              <a:ext uri="{FF2B5EF4-FFF2-40B4-BE49-F238E27FC236}">
                <a16:creationId xmlns:a16="http://schemas.microsoft.com/office/drawing/2014/main" id="{D9C546F7-9F15-0B51-D921-82B51624C7C4}"/>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17" name="Rectangle 16">
            <a:extLst>
              <a:ext uri="{FF2B5EF4-FFF2-40B4-BE49-F238E27FC236}">
                <a16:creationId xmlns:a16="http://schemas.microsoft.com/office/drawing/2014/main" id="{705CD4CD-2C25-08BC-09AF-D3574EA7E492}"/>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Digital twins</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Tree>
    <p:extLst>
      <p:ext uri="{BB962C8B-B14F-4D97-AF65-F5344CB8AC3E}">
        <p14:creationId xmlns:p14="http://schemas.microsoft.com/office/powerpoint/2010/main" val="6686304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90989B-F7F6-5206-F440-290C2C90F3F2}"/>
            </a:ext>
          </a:extLst>
        </p:cNvPr>
        <p:cNvGrpSpPr/>
        <p:nvPr/>
      </p:nvGrpSpPr>
      <p:grpSpPr>
        <a:xfrm>
          <a:off x="0" y="0"/>
          <a:ext cx="0" cy="0"/>
          <a:chOff x="0" y="0"/>
          <a:chExt cx="0" cy="0"/>
        </a:xfrm>
      </p:grpSpPr>
      <p:graphicFrame>
        <p:nvGraphicFramePr>
          <p:cNvPr id="13" name="think-cell data - do not delete" hidden="1">
            <a:extLst>
              <a:ext uri="{FF2B5EF4-FFF2-40B4-BE49-F238E27FC236}">
                <a16:creationId xmlns:a16="http://schemas.microsoft.com/office/drawing/2014/main" id="{BE511E10-19EC-94DA-AD30-BC5941F859DC}"/>
              </a:ext>
            </a:extLst>
          </p:cNvPr>
          <p:cNvGraphicFramePr>
            <a:graphicFrameLocks/>
          </p:cNvGraphicFramePr>
          <p:nvPr>
            <p:custDataLst>
              <p:tags r:id="rId1"/>
            </p:custDataLst>
            <p:extLst>
              <p:ext uri="{D42A27DB-BD31-4B8C-83A1-F6EECF244321}">
                <p14:modId xmlns:p14="http://schemas.microsoft.com/office/powerpoint/2010/main" val="2537543921"/>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13" name="think-cell data - do not delete" hidden="1">
                        <a:extLst>
                          <a:ext uri="{FF2B5EF4-FFF2-40B4-BE49-F238E27FC236}">
                            <a16:creationId xmlns:a16="http://schemas.microsoft.com/office/drawing/2014/main" id="{BE511E10-19EC-94DA-AD30-BC5941F859DC}"/>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6" name="Title 5">
            <a:extLst>
              <a:ext uri="{FF2B5EF4-FFF2-40B4-BE49-F238E27FC236}">
                <a16:creationId xmlns:a16="http://schemas.microsoft.com/office/drawing/2014/main" id="{C421900C-9489-C352-BF6A-2A01AD42A31A}"/>
              </a:ext>
            </a:extLst>
          </p:cNvPr>
          <p:cNvSpPr>
            <a:spLocks noGrp="1"/>
          </p:cNvSpPr>
          <p:nvPr>
            <p:ph type="title"/>
          </p:nvPr>
        </p:nvSpPr>
        <p:spPr/>
        <p:txBody>
          <a:bodyPr vert="horz" wrap="square" lIns="91440" tIns="0" rIns="91440" bIns="0" anchor="t">
            <a:noAutofit/>
          </a:bodyPr>
          <a:lstStyle/>
          <a:p>
            <a:pPr>
              <a:spcBef>
                <a:spcPct val="0"/>
              </a:spcBef>
            </a:pPr>
            <a:r>
              <a:rPr lang="en-US"/>
              <a:t>Effective policy for digital twins targets system-level design to deliver savings and reliability as part of a smart grid strategy </a:t>
            </a:r>
            <a:endParaRPr lang="en-US">
              <a:cs typeface="Arial"/>
            </a:endParaRPr>
          </a:p>
        </p:txBody>
      </p:sp>
      <p:sp>
        <p:nvSpPr>
          <p:cNvPr id="8" name="Text Placeholder 7">
            <a:extLst>
              <a:ext uri="{FF2B5EF4-FFF2-40B4-BE49-F238E27FC236}">
                <a16:creationId xmlns:a16="http://schemas.microsoft.com/office/drawing/2014/main" id="{E8F075A1-ADA7-BD4B-6584-164B5FFA40A9}"/>
              </a:ext>
            </a:extLst>
          </p:cNvPr>
          <p:cNvSpPr>
            <a:spLocks noGrp="1"/>
          </p:cNvSpPr>
          <p:nvPr>
            <p:ph type="body" sz="quarter" idx="13"/>
          </p:nvPr>
        </p:nvSpPr>
        <p:spPr>
          <a:xfrm>
            <a:off x="329184" y="1498005"/>
            <a:ext cx="3645966" cy="548640"/>
          </a:xfrm>
        </p:spPr>
        <p:txBody>
          <a:bodyPr/>
          <a:lstStyle/>
          <a:p>
            <a:r>
              <a:rPr lang="en-US" sz="1400"/>
              <a:t>Indian utilities enhanced grid operations by implementing substation digital twins</a:t>
            </a:r>
          </a:p>
        </p:txBody>
      </p:sp>
      <p:sp>
        <p:nvSpPr>
          <p:cNvPr id="9" name="Text Placeholder 8">
            <a:extLst>
              <a:ext uri="{FF2B5EF4-FFF2-40B4-BE49-F238E27FC236}">
                <a16:creationId xmlns:a16="http://schemas.microsoft.com/office/drawing/2014/main" id="{3450A09E-87F5-C40D-AE99-058C8794F2AB}"/>
              </a:ext>
            </a:extLst>
          </p:cNvPr>
          <p:cNvSpPr>
            <a:spLocks noGrp="1"/>
          </p:cNvSpPr>
          <p:nvPr>
            <p:ph type="body" sz="quarter" idx="18"/>
          </p:nvPr>
        </p:nvSpPr>
        <p:spPr>
          <a:xfrm>
            <a:off x="4261384" y="1485682"/>
            <a:ext cx="3657600" cy="548640"/>
          </a:xfrm>
        </p:spPr>
        <p:txBody>
          <a:bodyPr rIns="45720"/>
          <a:lstStyle/>
          <a:p>
            <a:r>
              <a:rPr lang="en-US" sz="1400"/>
              <a:t>Korea’s state-run utility used digital twins in a smart grid to reduce its power costs</a:t>
            </a:r>
            <a:r>
              <a:rPr lang="en-US" sz="900" b="0" baseline="30000"/>
              <a:t>1</a:t>
            </a:r>
            <a:endParaRPr lang="en-US" sz="1400"/>
          </a:p>
        </p:txBody>
      </p:sp>
      <p:sp>
        <p:nvSpPr>
          <p:cNvPr id="10" name="Text Placeholder 9">
            <a:extLst>
              <a:ext uri="{FF2B5EF4-FFF2-40B4-BE49-F238E27FC236}">
                <a16:creationId xmlns:a16="http://schemas.microsoft.com/office/drawing/2014/main" id="{C2F4FAE3-AFF3-6B47-AB6F-D94551DE0D2F}"/>
              </a:ext>
            </a:extLst>
          </p:cNvPr>
          <p:cNvSpPr>
            <a:spLocks noGrp="1"/>
          </p:cNvSpPr>
          <p:nvPr>
            <p:ph type="body" sz="quarter" idx="19"/>
          </p:nvPr>
        </p:nvSpPr>
        <p:spPr>
          <a:xfrm>
            <a:off x="8205218" y="1482383"/>
            <a:ext cx="3748297" cy="555237"/>
          </a:xfrm>
        </p:spPr>
        <p:txBody>
          <a:bodyPr/>
          <a:lstStyle/>
          <a:p>
            <a:r>
              <a:rPr lang="en-US" sz="1400">
                <a:cs typeface="Arial"/>
              </a:rPr>
              <a:t>Regulators can unlock grid asset value with interoperable, secure digital twins</a:t>
            </a:r>
          </a:p>
        </p:txBody>
      </p:sp>
      <p:sp>
        <p:nvSpPr>
          <p:cNvPr id="14" name="Rectangle 13">
            <a:extLst>
              <a:ext uri="{FF2B5EF4-FFF2-40B4-BE49-F238E27FC236}">
                <a16:creationId xmlns:a16="http://schemas.microsoft.com/office/drawing/2014/main" id="{43806BB3-08A2-68D7-69F1-48875107BAE0}"/>
              </a:ext>
            </a:extLst>
          </p:cNvPr>
          <p:cNvSpPr/>
          <p:nvPr/>
        </p:nvSpPr>
        <p:spPr bwMode="gray">
          <a:xfrm>
            <a:off x="8199435" y="2098543"/>
            <a:ext cx="3657600" cy="239117"/>
          </a:xfrm>
          <a:prstGeom prst="rect">
            <a:avLst/>
          </a:prstGeom>
          <a:solidFill>
            <a:schemeClr val="accent6"/>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buNone/>
            </a:pPr>
            <a:r>
              <a:rPr lang="en-GT" sz="1200">
                <a:solidFill>
                  <a:srgbClr val="FFFFFF"/>
                </a:solidFill>
              </a:rPr>
              <a:t>Near-term actions</a:t>
            </a:r>
          </a:p>
        </p:txBody>
      </p:sp>
      <p:sp>
        <p:nvSpPr>
          <p:cNvPr id="19" name="TextBox 18">
            <a:extLst>
              <a:ext uri="{FF2B5EF4-FFF2-40B4-BE49-F238E27FC236}">
                <a16:creationId xmlns:a16="http://schemas.microsoft.com/office/drawing/2014/main" id="{9253A0D1-B6FA-6547-8741-C51AC2D0C8E5}"/>
              </a:ext>
            </a:extLst>
          </p:cNvPr>
          <p:cNvSpPr txBox="1"/>
          <p:nvPr/>
        </p:nvSpPr>
        <p:spPr bwMode="gray">
          <a:xfrm>
            <a:off x="8199435" y="2367450"/>
            <a:ext cx="3657600" cy="1215717"/>
          </a:xfrm>
          <a:prstGeom prst="rect">
            <a:avLst/>
          </a:prstGeom>
          <a:solidFill>
            <a:srgbClr val="E3E8EE"/>
          </a:solidFill>
        </p:spPr>
        <p:txBody>
          <a:bodyPr wrap="square" lIns="91440" tIns="45720" rIns="91440" bIns="45720" anchor="t">
            <a:spAutoFit/>
          </a:bodyPr>
          <a:lstStyle/>
          <a:p>
            <a:pPr marL="177800" lvl="0" indent="-177800" defTabSz="711200">
              <a:spcBef>
                <a:spcPts val="600"/>
              </a:spcBef>
              <a:buFontTx/>
              <a:buChar char="•"/>
              <a:defRPr/>
            </a:pPr>
            <a:r>
              <a:rPr lang="en-US" sz="1050"/>
              <a:t>Define and mandate </a:t>
            </a:r>
            <a:r>
              <a:rPr lang="en-US" sz="1050" b="1"/>
              <a:t>interoperability standards </a:t>
            </a:r>
            <a:r>
              <a:rPr lang="en-US" sz="1050"/>
              <a:t>for grid digital twins to drive </a:t>
            </a:r>
            <a:r>
              <a:rPr lang="en-US" sz="1050" b="1"/>
              <a:t>system-wide optimization </a:t>
            </a:r>
            <a:r>
              <a:rPr lang="en-US" sz="1050"/>
              <a:t>and maintain a competitive vendor environment</a:t>
            </a:r>
          </a:p>
          <a:p>
            <a:pPr marL="177800" lvl="0" indent="-177800" defTabSz="711200">
              <a:spcBef>
                <a:spcPts val="600"/>
              </a:spcBef>
              <a:buFontTx/>
              <a:buChar char="•"/>
              <a:defRPr/>
            </a:pPr>
            <a:r>
              <a:rPr lang="en-US" sz="1050"/>
              <a:t>Establish </a:t>
            </a:r>
            <a:r>
              <a:rPr lang="en-US" sz="1050" b="1"/>
              <a:t>regulatory cost-recovery frameworks </a:t>
            </a:r>
            <a:r>
              <a:rPr lang="en-US" sz="1050"/>
              <a:t>to incentivize utility adoption (rate base inclusion)</a:t>
            </a:r>
            <a:endParaRPr lang="en-US" sz="1050">
              <a:cs typeface="Arial"/>
            </a:endParaRPr>
          </a:p>
          <a:p>
            <a:pPr marL="177800" indent="-177800" defTabSz="711200">
              <a:spcBef>
                <a:spcPts val="600"/>
              </a:spcBef>
              <a:buFont typeface="Arial"/>
              <a:buChar char="•"/>
              <a:defRPr/>
            </a:pPr>
            <a:r>
              <a:rPr lang="en-US" sz="1050"/>
              <a:t>EMDE: Leverage IEA 3DEN to fund and scale pilots</a:t>
            </a:r>
            <a:endParaRPr lang="en-US" sz="1050" i="1">
              <a:cs typeface="Arial"/>
            </a:endParaRPr>
          </a:p>
        </p:txBody>
      </p:sp>
      <p:sp>
        <p:nvSpPr>
          <p:cNvPr id="20" name="Rectangle 19">
            <a:extLst>
              <a:ext uri="{FF2B5EF4-FFF2-40B4-BE49-F238E27FC236}">
                <a16:creationId xmlns:a16="http://schemas.microsoft.com/office/drawing/2014/main" id="{D7AF9801-F4A3-1999-3B53-2277C73BA442}"/>
              </a:ext>
            </a:extLst>
          </p:cNvPr>
          <p:cNvSpPr/>
          <p:nvPr/>
        </p:nvSpPr>
        <p:spPr bwMode="gray">
          <a:xfrm>
            <a:off x="8199435" y="3612957"/>
            <a:ext cx="3657600" cy="239117"/>
          </a:xfrm>
          <a:prstGeom prst="rect">
            <a:avLst/>
          </a:prstGeom>
          <a:solidFill>
            <a:schemeClr val="accent6"/>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buNone/>
            </a:pPr>
            <a:r>
              <a:rPr lang="en-GT" sz="1200">
                <a:solidFill>
                  <a:srgbClr val="FFFFFF"/>
                </a:solidFill>
              </a:rPr>
              <a:t>Forward-looking opportunities</a:t>
            </a:r>
          </a:p>
        </p:txBody>
      </p:sp>
      <p:sp>
        <p:nvSpPr>
          <p:cNvPr id="22" name="TextBox 21">
            <a:extLst>
              <a:ext uri="{FF2B5EF4-FFF2-40B4-BE49-F238E27FC236}">
                <a16:creationId xmlns:a16="http://schemas.microsoft.com/office/drawing/2014/main" id="{BDB96AED-D626-D467-4632-47A1B043E6BA}"/>
              </a:ext>
            </a:extLst>
          </p:cNvPr>
          <p:cNvSpPr txBox="1"/>
          <p:nvPr/>
        </p:nvSpPr>
        <p:spPr bwMode="gray">
          <a:xfrm>
            <a:off x="8199435" y="3881864"/>
            <a:ext cx="3669232" cy="1215717"/>
          </a:xfrm>
          <a:prstGeom prst="rect">
            <a:avLst/>
          </a:prstGeom>
          <a:solidFill>
            <a:srgbClr val="E3E8EE"/>
          </a:solidFill>
        </p:spPr>
        <p:txBody>
          <a:bodyPr wrap="square" lIns="91440" tIns="45720" rIns="91440" bIns="45720" anchor="t">
            <a:spAutoFit/>
          </a:bodyPr>
          <a:lstStyle/>
          <a:p>
            <a:pPr marL="177800" lvl="0" indent="-177800" defTabSz="711200">
              <a:spcBef>
                <a:spcPts val="600"/>
              </a:spcBef>
              <a:buFontTx/>
              <a:buChar char="•"/>
              <a:defRPr/>
            </a:pPr>
            <a:r>
              <a:rPr lang="en-US" sz="1050"/>
              <a:t>As digital twins mature, </a:t>
            </a:r>
            <a:r>
              <a:rPr lang="en-US" sz="1050" b="1"/>
              <a:t>require their inclusion </a:t>
            </a:r>
            <a:r>
              <a:rPr lang="en-US" sz="1050"/>
              <a:t>and documentation with interconnection</a:t>
            </a:r>
          </a:p>
          <a:p>
            <a:pPr marL="177800" indent="-177800" defTabSz="711200">
              <a:spcBef>
                <a:spcPts val="600"/>
              </a:spcBef>
              <a:buFontTx/>
              <a:buChar char="•"/>
              <a:defRPr/>
            </a:pPr>
            <a:r>
              <a:rPr lang="en-US" sz="1050"/>
              <a:t>Establish and enforce </a:t>
            </a:r>
            <a:r>
              <a:rPr lang="en-US" sz="1050" b="1"/>
              <a:t>secure open-data exchange </a:t>
            </a:r>
            <a:r>
              <a:rPr lang="en-US" sz="1050"/>
              <a:t>governance models for orchestration technology</a:t>
            </a:r>
            <a:endParaRPr lang="en-US" sz="1050">
              <a:cs typeface="Arial"/>
            </a:endParaRPr>
          </a:p>
          <a:p>
            <a:pPr marL="177800" lvl="0" indent="-177800" defTabSz="711200">
              <a:spcBef>
                <a:spcPts val="600"/>
              </a:spcBef>
              <a:buFontTx/>
              <a:buChar char="•"/>
              <a:defRPr/>
            </a:pPr>
            <a:r>
              <a:rPr lang="en-US" sz="1050" b="1"/>
              <a:t>Prioritize data security</a:t>
            </a:r>
            <a:r>
              <a:rPr lang="en-US" sz="1050"/>
              <a:t>, interoperability, and public benefits for aspects supported by public finances </a:t>
            </a:r>
            <a:endParaRPr lang="en-US" sz="1050">
              <a:cs typeface="Arial"/>
            </a:endParaRPr>
          </a:p>
        </p:txBody>
      </p:sp>
      <p:sp>
        <p:nvSpPr>
          <p:cNvPr id="23" name="Rectangle 22">
            <a:extLst>
              <a:ext uri="{FF2B5EF4-FFF2-40B4-BE49-F238E27FC236}">
                <a16:creationId xmlns:a16="http://schemas.microsoft.com/office/drawing/2014/main" id="{AFBF1B75-8DF9-2CF1-C56E-C0D73C633BE3}"/>
              </a:ext>
            </a:extLst>
          </p:cNvPr>
          <p:cNvSpPr/>
          <p:nvPr/>
        </p:nvSpPr>
        <p:spPr bwMode="gray">
          <a:xfrm>
            <a:off x="8199435" y="5127371"/>
            <a:ext cx="3657600" cy="239117"/>
          </a:xfrm>
          <a:prstGeom prst="rect">
            <a:avLst/>
          </a:prstGeom>
          <a:solidFill>
            <a:srgbClr val="009BDB"/>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buNone/>
            </a:pPr>
            <a:r>
              <a:rPr lang="en-GT" sz="1200">
                <a:solidFill>
                  <a:srgbClr val="FFFFFF"/>
                </a:solidFill>
              </a:rPr>
              <a:t>System-level benefits</a:t>
            </a:r>
          </a:p>
        </p:txBody>
      </p:sp>
      <p:sp>
        <p:nvSpPr>
          <p:cNvPr id="24" name="TextBox 23">
            <a:extLst>
              <a:ext uri="{FF2B5EF4-FFF2-40B4-BE49-F238E27FC236}">
                <a16:creationId xmlns:a16="http://schemas.microsoft.com/office/drawing/2014/main" id="{FB82D83C-AB0D-9665-2EF9-046F5AC9FA82}"/>
              </a:ext>
            </a:extLst>
          </p:cNvPr>
          <p:cNvSpPr txBox="1"/>
          <p:nvPr/>
        </p:nvSpPr>
        <p:spPr bwMode="gray">
          <a:xfrm>
            <a:off x="8199435" y="5396279"/>
            <a:ext cx="3669232" cy="815608"/>
          </a:xfrm>
          <a:prstGeom prst="rect">
            <a:avLst/>
          </a:prstGeom>
          <a:solidFill>
            <a:srgbClr val="E3E8EE"/>
          </a:solidFill>
        </p:spPr>
        <p:txBody>
          <a:bodyPr wrap="square" lIns="91440" tIns="45720" rIns="91440" bIns="45720" anchor="t">
            <a:spAutoFit/>
          </a:bodyPr>
          <a:lstStyle/>
          <a:p>
            <a:pPr marL="171450" lvl="0" indent="-171450">
              <a:buFont typeface="Arial" panose="020B0604020202020204" pitchFamily="34" charset="0"/>
              <a:buChar char="•"/>
              <a:defRPr/>
            </a:pPr>
            <a:r>
              <a:rPr lang="en-US" sz="1050" b="1"/>
              <a:t>5-10</a:t>
            </a:r>
            <a:r>
              <a:rPr lang="en-US" sz="1050" b="1" i="0"/>
              <a:t>% </a:t>
            </a:r>
            <a:r>
              <a:rPr lang="en-US" sz="1050" b="1" i="0">
                <a:solidFill>
                  <a:srgbClr val="002130"/>
                </a:solidFill>
                <a:latin typeface="Arial"/>
                <a:cs typeface="Arial"/>
              </a:rPr>
              <a:t>e</a:t>
            </a:r>
            <a:r>
              <a:rPr lang="en-US" sz="1050" b="1">
                <a:solidFill>
                  <a:srgbClr val="002130"/>
                </a:solidFill>
                <a:latin typeface="Arial"/>
                <a:ea typeface="Arial" pitchFamily="34" charset="-122"/>
                <a:cs typeface="Arial"/>
              </a:rPr>
              <a:t>stimated</a:t>
            </a:r>
            <a:r>
              <a:rPr lang="en-US" sz="1050">
                <a:solidFill>
                  <a:srgbClr val="002130"/>
                </a:solidFill>
                <a:latin typeface="Arial"/>
                <a:ea typeface="Arial" pitchFamily="34" charset="-122"/>
                <a:cs typeface="Arial"/>
              </a:rPr>
              <a:t> </a:t>
            </a:r>
            <a:r>
              <a:rPr lang="en-US" sz="1050" b="1">
                <a:solidFill>
                  <a:srgbClr val="002130"/>
                </a:solidFill>
                <a:latin typeface="Arial"/>
                <a:ea typeface="Arial" pitchFamily="34" charset="-122"/>
                <a:cs typeface="Arial"/>
              </a:rPr>
              <a:t>cost reduction </a:t>
            </a:r>
            <a:r>
              <a:rPr lang="en-US" sz="1050">
                <a:solidFill>
                  <a:srgbClr val="002130"/>
                </a:solidFill>
                <a:latin typeface="Arial"/>
                <a:ea typeface="Arial" pitchFamily="34" charset="-122"/>
                <a:cs typeface="Arial"/>
              </a:rPr>
              <a:t>from Operations &amp; Maintenance (O&amp;M), in addition to outage reduction</a:t>
            </a:r>
            <a:endParaRPr lang="en-US" sz="1050">
              <a:solidFill>
                <a:srgbClr val="002130"/>
              </a:solidFill>
              <a:latin typeface="Arial"/>
              <a:cs typeface="Arial"/>
            </a:endParaRPr>
          </a:p>
          <a:p>
            <a:pPr marL="171450" indent="-171450">
              <a:spcBef>
                <a:spcPts val="600"/>
              </a:spcBef>
              <a:buFont typeface="Arial" panose="020B0604020202020204" pitchFamily="34" charset="0"/>
              <a:buChar char="•"/>
            </a:pPr>
            <a:r>
              <a:rPr lang="en-US" sz="1050" b="1"/>
              <a:t>20-30% </a:t>
            </a:r>
            <a:r>
              <a:rPr lang="en-US" sz="1050">
                <a:solidFill>
                  <a:srgbClr val="000000"/>
                </a:solidFill>
                <a:latin typeface="Arial"/>
                <a:cs typeface="Arial"/>
              </a:rPr>
              <a:t>i</a:t>
            </a:r>
            <a:r>
              <a:rPr lang="en-US" sz="1050">
                <a:solidFill>
                  <a:srgbClr val="002130"/>
                </a:solidFill>
                <a:latin typeface="Arial"/>
                <a:cs typeface="Arial"/>
              </a:rPr>
              <a:t>mproved</a:t>
            </a:r>
            <a:r>
              <a:rPr lang="en-US" sz="1050">
                <a:solidFill>
                  <a:srgbClr val="002130"/>
                </a:solidFill>
                <a:latin typeface="Arial"/>
                <a:ea typeface="Arial" pitchFamily="34" charset="-122"/>
                <a:cs typeface="Arial"/>
              </a:rPr>
              <a:t> capital efficiency &amp; operational performance of infrastructure upgrades with digital twins</a:t>
            </a:r>
            <a:endParaRPr lang="en-US" sz="1050">
              <a:solidFill>
                <a:srgbClr val="002130"/>
              </a:solidFill>
              <a:latin typeface="Arial"/>
              <a:cs typeface="Arial"/>
            </a:endParaRPr>
          </a:p>
        </p:txBody>
      </p:sp>
      <p:sp>
        <p:nvSpPr>
          <p:cNvPr id="27" name="TextBox 26">
            <a:extLst>
              <a:ext uri="{FF2B5EF4-FFF2-40B4-BE49-F238E27FC236}">
                <a16:creationId xmlns:a16="http://schemas.microsoft.com/office/drawing/2014/main" id="{3A919D58-92DE-D81B-B0B2-64C08FBA99EF}"/>
              </a:ext>
            </a:extLst>
          </p:cNvPr>
          <p:cNvSpPr txBox="1"/>
          <p:nvPr/>
        </p:nvSpPr>
        <p:spPr bwMode="gray">
          <a:xfrm>
            <a:off x="368522" y="4572977"/>
            <a:ext cx="3645966" cy="1646605"/>
          </a:xfrm>
          <a:prstGeom prst="rect">
            <a:avLst/>
          </a:prstGeom>
          <a:solidFill>
            <a:srgbClr val="E3E8EE"/>
          </a:solidFill>
        </p:spPr>
        <p:txBody>
          <a:bodyPr wrap="square">
            <a:spAutoFit/>
          </a:bodyPr>
          <a:lstStyle/>
          <a:p>
            <a:pPr>
              <a:spcBef>
                <a:spcPts val="600"/>
              </a:spcBef>
            </a:pPr>
            <a:r>
              <a:rPr lang="en-US" sz="1200" b="1"/>
              <a:t>India</a:t>
            </a:r>
            <a:r>
              <a:rPr lang="en-US" sz="1200"/>
              <a:t>: Digital Twins for enhanced distribution grid operation and management, implemented by </a:t>
            </a:r>
            <a:r>
              <a:rPr lang="en-US" sz="1200" err="1"/>
              <a:t>Panitek</a:t>
            </a:r>
            <a:r>
              <a:rPr lang="en-US" sz="1200"/>
              <a:t> Power under UNEP/IEA 3DEN Phase I, reduced utility technical and commercial losses</a:t>
            </a:r>
          </a:p>
          <a:p>
            <a:pPr marL="171450" indent="-171450">
              <a:spcBef>
                <a:spcPts val="600"/>
              </a:spcBef>
              <a:buFont typeface="Arial" panose="020B0604020202020204" pitchFamily="34" charset="0"/>
              <a:buChar char="•"/>
            </a:pPr>
            <a:r>
              <a:rPr lang="en-US" sz="1200"/>
              <a:t>Smart meters and sensors on 23 feeders across 4 substations enabled corrective action to improve asset utilization ($16K) and reduce energy losses ($36K/yr) per unit</a:t>
            </a:r>
          </a:p>
        </p:txBody>
      </p:sp>
      <p:sp>
        <p:nvSpPr>
          <p:cNvPr id="29" name="TextBox 28">
            <a:extLst>
              <a:ext uri="{FF2B5EF4-FFF2-40B4-BE49-F238E27FC236}">
                <a16:creationId xmlns:a16="http://schemas.microsoft.com/office/drawing/2014/main" id="{DB53DF6C-1C0C-0E68-27BE-0C2B14229299}"/>
              </a:ext>
            </a:extLst>
          </p:cNvPr>
          <p:cNvSpPr txBox="1"/>
          <p:nvPr/>
        </p:nvSpPr>
        <p:spPr bwMode="gray">
          <a:xfrm>
            <a:off x="4255568" y="4560665"/>
            <a:ext cx="3663416" cy="1646605"/>
          </a:xfrm>
          <a:prstGeom prst="rect">
            <a:avLst/>
          </a:prstGeom>
          <a:solidFill>
            <a:srgbClr val="E3E8EE"/>
          </a:solidFill>
        </p:spPr>
        <p:txBody>
          <a:bodyPr wrap="square" lIns="91440" tIns="45720" rIns="91440" bIns="45720" anchor="t">
            <a:spAutoFit/>
          </a:bodyPr>
          <a:lstStyle/>
          <a:p>
            <a:pPr defTabSz="711200">
              <a:spcBef>
                <a:spcPts val="600"/>
              </a:spcBef>
              <a:defRPr/>
            </a:pPr>
            <a:r>
              <a:rPr lang="en-US" sz="1200" b="1"/>
              <a:t>Korea</a:t>
            </a:r>
            <a:r>
              <a:rPr lang="en-US" sz="1200"/>
              <a:t>: An AI-based power grid mgmt. system deployed by KEPCO enables safe integration of low-cost renewable sources and GETS through digital twin orchestration, increasing profitability</a:t>
            </a:r>
            <a:endParaRPr lang="en-US" sz="1200">
              <a:cs typeface="Arial"/>
            </a:endParaRPr>
          </a:p>
          <a:p>
            <a:pPr marL="177800" lvl="0" indent="-177800" defTabSz="711200">
              <a:spcBef>
                <a:spcPts val="600"/>
              </a:spcBef>
              <a:buFontTx/>
              <a:buChar char="•"/>
              <a:defRPr/>
            </a:pPr>
            <a:r>
              <a:rPr lang="en-US" sz="1200"/>
              <a:t>Expected to reduce electricity procurement costs by $73.4M+ annually, improve efficiency and stability, and enable increased EV and renewables adoption</a:t>
            </a:r>
          </a:p>
        </p:txBody>
      </p:sp>
      <p:sp>
        <p:nvSpPr>
          <p:cNvPr id="36" name="Text Placeholder 5">
            <a:extLst>
              <a:ext uri="{FF2B5EF4-FFF2-40B4-BE49-F238E27FC236}">
                <a16:creationId xmlns:a16="http://schemas.microsoft.com/office/drawing/2014/main" id="{ECAAFF4B-9DA8-5E73-CE81-68C35DEDC601}"/>
              </a:ext>
            </a:extLst>
          </p:cNvPr>
          <p:cNvSpPr txBox="1">
            <a:spLocks/>
          </p:cNvSpPr>
          <p:nvPr/>
        </p:nvSpPr>
        <p:spPr>
          <a:xfrm>
            <a:off x="265849" y="2061159"/>
            <a:ext cx="3780582" cy="238035"/>
          </a:xfrm>
          <a:prstGeom prst="rect">
            <a:avLst/>
          </a:prstGeom>
        </p:spPr>
        <p:txBody>
          <a:bodyPr vert="horz" lIns="91440" tIns="45720" rIns="91440" bIns="45720" rtlCol="0" anchor="b">
            <a:noAutofit/>
          </a:bodyPr>
          <a:lstStyle>
            <a:lvl1pPr marL="0" indent="0" algn="l" defTabSz="914354" rtl="0" eaLnBrk="1" latinLnBrk="0" hangingPunct="1">
              <a:lnSpc>
                <a:spcPct val="100000"/>
              </a:lnSpc>
              <a:spcBef>
                <a:spcPts val="0"/>
              </a:spcBef>
              <a:buFont typeface="Arial" panose="020B0604020202020204" pitchFamily="34" charset="0"/>
              <a:buNone/>
              <a:defRPr sz="1600" b="1"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None/>
              <a:defRPr sz="1600" b="1"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None/>
              <a:defRPr sz="1600" b="1"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None/>
              <a:defRPr sz="1600" b="1"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None/>
              <a:defRPr sz="1600" b="1"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200" b="0"/>
              <a:t>Percent savings per use case on each transformer</a:t>
            </a:r>
            <a:endParaRPr lang="en-US"/>
          </a:p>
        </p:txBody>
      </p:sp>
      <p:sp>
        <p:nvSpPr>
          <p:cNvPr id="38" name="Text Placeholder 5">
            <a:extLst>
              <a:ext uri="{FF2B5EF4-FFF2-40B4-BE49-F238E27FC236}">
                <a16:creationId xmlns:a16="http://schemas.microsoft.com/office/drawing/2014/main" id="{3A9455E3-BB06-D1C7-60DD-063D288DFCCE}"/>
              </a:ext>
            </a:extLst>
          </p:cNvPr>
          <p:cNvSpPr txBox="1">
            <a:spLocks/>
          </p:cNvSpPr>
          <p:nvPr/>
        </p:nvSpPr>
        <p:spPr>
          <a:xfrm>
            <a:off x="4254517" y="2215014"/>
            <a:ext cx="3664467" cy="245292"/>
          </a:xfrm>
          <a:prstGeom prst="rect">
            <a:avLst/>
          </a:prstGeom>
        </p:spPr>
        <p:txBody>
          <a:bodyPr vert="horz" lIns="91440" tIns="45720" rIns="91440" bIns="45720" rtlCol="0" anchor="b">
            <a:noAutofit/>
          </a:bodyPr>
          <a:lstStyle>
            <a:lvl1pPr marL="0" indent="0" algn="l" defTabSz="914354" rtl="0" eaLnBrk="1" latinLnBrk="0" hangingPunct="1">
              <a:lnSpc>
                <a:spcPct val="100000"/>
              </a:lnSpc>
              <a:spcBef>
                <a:spcPts val="0"/>
              </a:spcBef>
              <a:buFont typeface="Arial" panose="020B0604020202020204" pitchFamily="34" charset="0"/>
              <a:buNone/>
              <a:defRPr sz="1600" b="1"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None/>
              <a:defRPr sz="1600" b="1"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None/>
              <a:defRPr sz="1600" b="1"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None/>
              <a:defRPr sz="1600" b="1"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None/>
              <a:defRPr sz="1600" b="1"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200" b="0"/>
              <a:t>Percent of annual electricity purchasing cost reduction</a:t>
            </a:r>
          </a:p>
        </p:txBody>
      </p:sp>
      <p:sp>
        <p:nvSpPr>
          <p:cNvPr id="15" name="Pentagon 14">
            <a:extLst>
              <a:ext uri="{FF2B5EF4-FFF2-40B4-BE49-F238E27FC236}">
                <a16:creationId xmlns:a16="http://schemas.microsoft.com/office/drawing/2014/main" id="{733FCBD4-388E-144D-42AE-3DC3FE2D02FD}"/>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21" name="Chevron 20">
            <a:extLst>
              <a:ext uri="{FF2B5EF4-FFF2-40B4-BE49-F238E27FC236}">
                <a16:creationId xmlns:a16="http://schemas.microsoft.com/office/drawing/2014/main" id="{5191070F-0693-4146-C1EA-34E70BC24B66}"/>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26" name="Chevron 25">
            <a:extLst>
              <a:ext uri="{FF2B5EF4-FFF2-40B4-BE49-F238E27FC236}">
                <a16:creationId xmlns:a16="http://schemas.microsoft.com/office/drawing/2014/main" id="{96D25849-876E-A8BD-BBBE-4AFE9269BE91}"/>
              </a:ext>
            </a:extLst>
          </p:cNvPr>
          <p:cNvSpPr/>
          <p:nvPr/>
        </p:nvSpPr>
        <p:spPr>
          <a:xfrm>
            <a:off x="3381296" y="0"/>
            <a:ext cx="1788983" cy="288356"/>
          </a:xfrm>
          <a:prstGeom prst="chevron">
            <a:avLst/>
          </a:prstGeom>
          <a:solidFill>
            <a:srgbClr val="0074A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Modernize</a:t>
            </a:r>
          </a:p>
        </p:txBody>
      </p:sp>
      <p:sp>
        <p:nvSpPr>
          <p:cNvPr id="31" name="Chevron 30">
            <a:extLst>
              <a:ext uri="{FF2B5EF4-FFF2-40B4-BE49-F238E27FC236}">
                <a16:creationId xmlns:a16="http://schemas.microsoft.com/office/drawing/2014/main" id="{F612057B-4711-8DB1-9AFF-073763A201EB}"/>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32" name="Chevron 31">
            <a:extLst>
              <a:ext uri="{FF2B5EF4-FFF2-40B4-BE49-F238E27FC236}">
                <a16:creationId xmlns:a16="http://schemas.microsoft.com/office/drawing/2014/main" id="{06972CC2-F05F-1E8E-7BA6-D9B7BE1638FE}"/>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33" name="Rectangle 32">
            <a:extLst>
              <a:ext uri="{FF2B5EF4-FFF2-40B4-BE49-F238E27FC236}">
                <a16:creationId xmlns:a16="http://schemas.microsoft.com/office/drawing/2014/main" id="{9673E461-DCB2-0927-5F7F-97488F364431}"/>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Digital twins</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
        <p:nvSpPr>
          <p:cNvPr id="34" name="Footer Placeholder 3">
            <a:extLst>
              <a:ext uri="{FF2B5EF4-FFF2-40B4-BE49-F238E27FC236}">
                <a16:creationId xmlns:a16="http://schemas.microsoft.com/office/drawing/2014/main" id="{7B604702-BC9D-384A-7D19-F432BF7051E8}"/>
              </a:ext>
            </a:extLst>
          </p:cNvPr>
          <p:cNvSpPr>
            <a:spLocks noGrp="1"/>
          </p:cNvSpPr>
          <p:nvPr>
            <p:ph type="ftr" sz="quarter" idx="3"/>
          </p:nvPr>
        </p:nvSpPr>
        <p:spPr>
          <a:xfrm>
            <a:off x="334962" y="6344432"/>
            <a:ext cx="9147241" cy="216706"/>
          </a:xfrm>
        </p:spPr>
        <p:txBody>
          <a:bodyPr/>
          <a:lstStyle/>
          <a:p>
            <a:pPr>
              <a:defRPr/>
            </a:pPr>
            <a:r>
              <a:rPr lang="en-US" dirty="0">
                <a:solidFill>
                  <a:schemeClr val="tx1"/>
                </a:solidFill>
                <a:latin typeface="Arial"/>
                <a:cs typeface="Arial"/>
              </a:rPr>
              <a:t>Sources</a:t>
            </a:r>
            <a:r>
              <a:rPr kumimoji="0" lang="en-US" sz="800" b="0" i="0" u="none" strike="noStrike" kern="1200" cap="none" spc="0" normalizeH="0" baseline="0" noProof="0" dirty="0">
                <a:ln>
                  <a:noFill/>
                </a:ln>
                <a:solidFill>
                  <a:schemeClr val="tx1"/>
                </a:solidFill>
                <a:effectLst/>
                <a:uLnTx/>
                <a:uFillTx/>
                <a:latin typeface="Arial"/>
                <a:ea typeface="+mn-ea"/>
                <a:cs typeface="+mn-cs"/>
              </a:rPr>
              <a:t>: </a:t>
            </a:r>
            <a:r>
              <a:rPr kumimoji="0" lang="en-US" sz="800" b="0" i="0" u="none" strike="noStrike" kern="1200" cap="none" spc="0" normalizeH="0" baseline="0" noProof="0" dirty="0">
                <a:ln>
                  <a:noFill/>
                </a:ln>
                <a:solidFill>
                  <a:srgbClr val="45647B"/>
                </a:solidFill>
                <a:effectLst/>
                <a:uLnTx/>
                <a:uFillTx/>
                <a:latin typeface="Arial"/>
                <a:ea typeface="+mn-ea"/>
                <a:cs typeface="+mn-cs"/>
                <a:hlinkClick r:id="rId5">
                  <a:extLst>
                    <a:ext uri="{A12FA001-AC4F-418D-AE19-62706E023703}">
                      <ahyp:hlinkClr xmlns:ahyp="http://schemas.microsoft.com/office/drawing/2018/hyperlinkcolor" val="tx"/>
                    </a:ext>
                  </a:extLst>
                </a:hlinkClick>
              </a:rPr>
              <a:t>3DEN Phase I Case Studies</a:t>
            </a:r>
            <a:r>
              <a:rPr kumimoji="0" lang="en-US" sz="800" b="0" i="0" u="none" strike="noStrike" kern="1200" cap="none" spc="0" normalizeH="0" baseline="0" noProof="0" dirty="0">
                <a:ln>
                  <a:noFill/>
                </a:ln>
                <a:solidFill>
                  <a:srgbClr val="45647B"/>
                </a:solidFill>
                <a:effectLst/>
                <a:uLnTx/>
                <a:uFillTx/>
                <a:latin typeface="Arial"/>
                <a:ea typeface="+mn-ea"/>
                <a:cs typeface="+mn-cs"/>
              </a:rPr>
              <a:t> </a:t>
            </a:r>
            <a:r>
              <a:rPr kumimoji="0" lang="en-US" sz="800" b="0" i="0" u="none" strike="noStrike" kern="1200" cap="none" spc="0" normalizeH="0" baseline="0" noProof="0" dirty="0">
                <a:ln>
                  <a:noFill/>
                </a:ln>
                <a:solidFill>
                  <a:schemeClr val="tx1"/>
                </a:solidFill>
                <a:effectLst/>
                <a:uLnTx/>
                <a:uFillTx/>
                <a:latin typeface="Arial"/>
                <a:ea typeface="+mn-ea"/>
                <a:cs typeface="+mn-cs"/>
              </a:rPr>
              <a:t>(IEA, 2026); </a:t>
            </a:r>
            <a:r>
              <a:rPr kumimoji="0" lang="en-US" sz="800" b="0" i="0" u="none" strike="noStrike" kern="1200" cap="none" spc="0" normalizeH="0" baseline="0" noProof="0" dirty="0">
                <a:ln>
                  <a:noFill/>
                </a:ln>
                <a:solidFill>
                  <a:srgbClr val="45647B"/>
                </a:solidFill>
                <a:effectLst/>
                <a:uLnTx/>
                <a:uFillTx/>
                <a:latin typeface="Arial"/>
                <a:ea typeface="+mn-ea"/>
                <a:cs typeface="+mn-cs"/>
                <a:hlinkClick r:id="rId6">
                  <a:extLst>
                    <a:ext uri="{A12FA001-AC4F-418D-AE19-62706E023703}">
                      <ahyp:hlinkClr xmlns:ahyp="http://schemas.microsoft.com/office/drawing/2018/hyperlinkcolor" val="tx"/>
                    </a:ext>
                  </a:extLst>
                </a:hlinkClick>
              </a:rPr>
              <a:t>Digital Twins</a:t>
            </a:r>
            <a:r>
              <a:rPr kumimoji="0" lang="en-US" sz="800" b="0" i="0" u="none" strike="noStrike" kern="1200" cap="none" spc="0" normalizeH="0" baseline="0" noProof="0" dirty="0">
                <a:ln>
                  <a:noFill/>
                </a:ln>
                <a:solidFill>
                  <a:srgbClr val="45647B"/>
                </a:solidFill>
                <a:effectLst/>
                <a:uLnTx/>
                <a:uFillTx/>
                <a:latin typeface="Arial"/>
                <a:ea typeface="+mn-ea"/>
                <a:cs typeface="+mn-cs"/>
              </a:rPr>
              <a:t> </a:t>
            </a:r>
            <a:r>
              <a:rPr kumimoji="0" lang="en-US" sz="800" b="0" i="0" u="none" strike="noStrike" kern="1200" cap="none" spc="0" normalizeH="0" baseline="0" noProof="0" dirty="0">
                <a:ln>
                  <a:noFill/>
                </a:ln>
                <a:solidFill>
                  <a:schemeClr val="tx1"/>
                </a:solidFill>
                <a:effectLst/>
                <a:uLnTx/>
                <a:uFillTx/>
                <a:latin typeface="Arial"/>
                <a:ea typeface="+mn-ea"/>
                <a:cs typeface="+mn-cs"/>
              </a:rPr>
              <a:t>(McKinsey, 2025); </a:t>
            </a:r>
            <a:r>
              <a:rPr kumimoji="0" lang="en-US" sz="800" b="0" i="0" u="none" strike="noStrike" kern="1200" cap="none" spc="0" normalizeH="0" baseline="0" noProof="0" dirty="0">
                <a:ln>
                  <a:noFill/>
                </a:ln>
                <a:solidFill>
                  <a:srgbClr val="45647B"/>
                </a:solidFill>
                <a:effectLst/>
                <a:uLnTx/>
                <a:uFillTx/>
                <a:latin typeface="Arial"/>
                <a:ea typeface="+mn-ea"/>
                <a:cs typeface="+mn-cs"/>
                <a:hlinkClick r:id="rId7">
                  <a:extLst>
                    <a:ext uri="{A12FA001-AC4F-418D-AE19-62706E023703}">
                      <ahyp:hlinkClr xmlns:ahyp="http://schemas.microsoft.com/office/drawing/2018/hyperlinkcolor" val="tx"/>
                    </a:ext>
                  </a:extLst>
                </a:hlinkClick>
              </a:rPr>
              <a:t>Digital Twin in Energy &amp; Power Market Size &amp; Share</a:t>
            </a:r>
            <a:r>
              <a:rPr kumimoji="0" lang="en-US" sz="800" b="0" i="0" u="none" strike="noStrike" kern="1200" cap="none" spc="0" normalizeH="0" baseline="0" noProof="0" dirty="0">
                <a:ln>
                  <a:noFill/>
                </a:ln>
                <a:solidFill>
                  <a:srgbClr val="45647B"/>
                </a:solidFill>
                <a:effectLst/>
                <a:uLnTx/>
                <a:uFillTx/>
                <a:latin typeface="Arial"/>
                <a:ea typeface="+mn-ea"/>
                <a:cs typeface="+mn-cs"/>
              </a:rPr>
              <a:t> </a:t>
            </a:r>
            <a:r>
              <a:rPr kumimoji="0" lang="en-US" sz="800" b="0" i="0" u="none" strike="noStrike" kern="1200" cap="none" spc="0" normalizeH="0" baseline="0" noProof="0" dirty="0">
                <a:ln>
                  <a:noFill/>
                </a:ln>
                <a:solidFill>
                  <a:schemeClr val="tx1"/>
                </a:solidFill>
                <a:effectLst/>
                <a:uLnTx/>
                <a:uFillTx/>
                <a:latin typeface="Arial"/>
                <a:ea typeface="+mn-ea"/>
                <a:cs typeface="+mn-cs"/>
              </a:rPr>
              <a:t>(Global Market Insights, 2026); </a:t>
            </a:r>
            <a:r>
              <a:rPr kumimoji="0" lang="en-US" sz="800" b="0" i="0" u="none" strike="noStrike" kern="1200" cap="none" spc="0" normalizeH="0" baseline="0" noProof="0" dirty="0">
                <a:ln>
                  <a:noFill/>
                </a:ln>
                <a:solidFill>
                  <a:srgbClr val="45647B"/>
                </a:solidFill>
                <a:effectLst/>
                <a:uLnTx/>
                <a:uFillTx/>
                <a:latin typeface="Arial"/>
                <a:ea typeface="+mn-ea"/>
                <a:cs typeface="+mn-cs"/>
                <a:hlinkClick r:id="rId8">
                  <a:extLst>
                    <a:ext uri="{A12FA001-AC4F-418D-AE19-62706E023703}">
                      <ahyp:hlinkClr xmlns:ahyp="http://schemas.microsoft.com/office/drawing/2018/hyperlinkcolor" val="tx"/>
                    </a:ext>
                  </a:extLst>
                </a:hlinkClick>
              </a:rPr>
              <a:t>KEPCO deploys AI-powered grid system to cut annual power costs by $73 mil</a:t>
            </a:r>
            <a:r>
              <a:rPr lang="en-US" dirty="0">
                <a:solidFill>
                  <a:schemeClr val="tx1"/>
                </a:solidFill>
                <a:latin typeface="Arial"/>
              </a:rPr>
              <a:t>. </a:t>
            </a:r>
            <a:r>
              <a:rPr kumimoji="0" lang="en-US" sz="800" b="0" i="0" u="none" strike="noStrike" kern="1200" cap="none" spc="0" normalizeH="0" baseline="0" noProof="0" dirty="0">
                <a:ln>
                  <a:noFill/>
                </a:ln>
                <a:solidFill>
                  <a:schemeClr val="tx1"/>
                </a:solidFill>
                <a:effectLst/>
                <a:uLnTx/>
                <a:uFillTx/>
                <a:latin typeface="Arial"/>
                <a:ea typeface="+mn-ea"/>
                <a:cs typeface="+mn-cs"/>
              </a:rPr>
              <a:t>(The Korea Times, 2026), </a:t>
            </a:r>
            <a:r>
              <a:rPr lang="en-US" dirty="0">
                <a:solidFill>
                  <a:srgbClr val="45647B"/>
                </a:solidFill>
                <a:hlinkClick r:id="rId9">
                  <a:extLst>
                    <a:ext uri="{A12FA001-AC4F-418D-AE19-62706E023703}">
                      <ahyp:hlinkClr xmlns:ahyp="http://schemas.microsoft.com/office/drawing/2018/hyperlinkcolor" val="tx"/>
                    </a:ext>
                  </a:extLst>
                </a:hlinkClick>
              </a:rPr>
              <a:t>Korea advances five strategies for Energy, AI shift</a:t>
            </a:r>
            <a:r>
              <a:rPr kumimoji="0" lang="en-US" sz="800" b="0" i="0" u="none" strike="noStrike" kern="1200" cap="none" spc="0" normalizeH="0" baseline="0" noProof="0" dirty="0">
                <a:ln>
                  <a:noFill/>
                </a:ln>
                <a:solidFill>
                  <a:srgbClr val="45647B"/>
                </a:solidFill>
                <a:effectLst/>
                <a:uLnTx/>
                <a:uFillTx/>
                <a:latin typeface="Arial"/>
                <a:ea typeface="+mn-ea"/>
                <a:cs typeface="+mn-cs"/>
              </a:rPr>
              <a:t>.</a:t>
            </a:r>
            <a:r>
              <a:rPr kumimoji="0" lang="en-US" sz="800" b="0" i="0" u="none" strike="noStrike" kern="1200" cap="none" spc="0" normalizeH="0" baseline="0" noProof="0" dirty="0">
                <a:ln>
                  <a:noFill/>
                </a:ln>
                <a:solidFill>
                  <a:schemeClr val="tx1"/>
                </a:solidFill>
                <a:effectLst/>
                <a:uLnTx/>
                <a:uFillTx/>
                <a:latin typeface="Arial"/>
                <a:ea typeface="+mn-ea"/>
                <a:cs typeface="+mn-cs"/>
              </a:rPr>
              <a:t>(DBR, 2026); </a:t>
            </a:r>
            <a:r>
              <a:rPr lang="en-US" dirty="0">
                <a:solidFill>
                  <a:srgbClr val="45647B"/>
                </a:solidFill>
                <a:hlinkClick r:id="rId10">
                  <a:extLst>
                    <a:ext uri="{A12FA001-AC4F-418D-AE19-62706E023703}">
                      <ahyp:hlinkClr xmlns:ahyp="http://schemas.microsoft.com/office/drawing/2018/hyperlinkcolor" val="tx"/>
                    </a:ext>
                  </a:extLst>
                </a:hlinkClick>
              </a:rPr>
              <a:t>Digital Twin Grid</a:t>
            </a:r>
            <a:r>
              <a:rPr lang="en-US" dirty="0">
                <a:solidFill>
                  <a:srgbClr val="45647B"/>
                </a:solidFill>
              </a:rPr>
              <a:t> </a:t>
            </a:r>
            <a:r>
              <a:rPr lang="en-US" dirty="0">
                <a:solidFill>
                  <a:schemeClr val="tx1"/>
                </a:solidFill>
              </a:rPr>
              <a:t>(WEF, 2026)</a:t>
            </a:r>
            <a:r>
              <a:rPr kumimoji="0" lang="en-US" sz="800" b="0" i="0" u="none" strike="noStrike" kern="1200" cap="none" spc="0" normalizeH="0" baseline="0" noProof="0" dirty="0">
                <a:ln>
                  <a:noFill/>
                </a:ln>
                <a:solidFill>
                  <a:schemeClr val="tx1"/>
                </a:solidFill>
                <a:effectLst/>
                <a:uLnTx/>
                <a:uFillTx/>
                <a:latin typeface="Arial"/>
                <a:ea typeface="+mn-ea"/>
                <a:cs typeface="+mn-cs"/>
              </a:rPr>
              <a:t>. </a:t>
            </a:r>
            <a:endParaRPr lang="en-US" dirty="0">
              <a:solidFill>
                <a:schemeClr val="tx1"/>
              </a:solidFill>
              <a:cs typeface="Arial"/>
            </a:endParaRPr>
          </a:p>
          <a:p>
            <a:pPr>
              <a:defRPr/>
            </a:pPr>
            <a:r>
              <a:rPr kumimoji="0" lang="en-US" sz="800" b="0" i="0" u="none" strike="noStrike" kern="1200" cap="none" spc="0" normalizeH="0" baseline="0" noProof="0" dirty="0">
                <a:ln>
                  <a:noFill/>
                </a:ln>
                <a:solidFill>
                  <a:schemeClr val="tx1"/>
                </a:solidFill>
                <a:effectLst/>
                <a:uLnTx/>
                <a:uFillTx/>
                <a:latin typeface="Arial"/>
                <a:ea typeface="+mn-ea"/>
                <a:cs typeface="+mn-cs"/>
              </a:rPr>
              <a:t>Credit: </a:t>
            </a:r>
            <a:r>
              <a:rPr lang="en-US" dirty="0">
                <a:solidFill>
                  <a:schemeClr val="tx1"/>
                </a:solidFill>
              </a:rPr>
              <a:t>Dominica Wambold, Ariela Farchi,  and </a:t>
            </a:r>
            <a:r>
              <a:rPr lang="en-US" dirty="0">
                <a:solidFill>
                  <a:srgbClr val="000000"/>
                </a:solidFill>
                <a:hlinkClick r:id="rId11"/>
              </a:rPr>
              <a:t>Gernot Wagner</a:t>
            </a:r>
            <a:r>
              <a:rPr lang="en-US" dirty="0">
                <a:solidFill>
                  <a:srgbClr val="000000"/>
                </a:solidFill>
              </a:rPr>
              <a:t>. </a:t>
            </a:r>
            <a:r>
              <a:rPr lang="en-US" dirty="0">
                <a:hlinkClick r:id="rId12"/>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endParaRPr>
          </a:p>
        </p:txBody>
      </p:sp>
      <p:sp>
        <p:nvSpPr>
          <p:cNvPr id="2" name="Rectangle 1">
            <a:extLst>
              <a:ext uri="{FF2B5EF4-FFF2-40B4-BE49-F238E27FC236}">
                <a16:creationId xmlns:a16="http://schemas.microsoft.com/office/drawing/2014/main" id="{D218DC10-FAFB-A046-20FC-0C7DBBBD3F14}"/>
              </a:ext>
            </a:extLst>
          </p:cNvPr>
          <p:cNvSpPr/>
          <p:nvPr/>
        </p:nvSpPr>
        <p:spPr bwMode="gray">
          <a:xfrm>
            <a:off x="334962" y="2523390"/>
            <a:ext cx="1763877" cy="1791435"/>
          </a:xfrm>
          <a:prstGeom prst="rect">
            <a:avLst/>
          </a:prstGeom>
          <a:solidFill>
            <a:schemeClr val="accent6">
              <a:lumMod val="60000"/>
              <a:lumOff val="4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2200" dirty="0">
                <a:solidFill>
                  <a:schemeClr val="tx1"/>
                </a:solidFill>
              </a:rPr>
              <a:t>55%</a:t>
            </a:r>
          </a:p>
          <a:p>
            <a:pPr marL="0" indent="0" algn="ctr">
              <a:buNone/>
            </a:pPr>
            <a:r>
              <a:rPr lang="en-US" sz="1200" dirty="0">
                <a:solidFill>
                  <a:schemeClr val="tx1"/>
                </a:solidFill>
              </a:rPr>
              <a:t>Curtailment Cost Reduction</a:t>
            </a:r>
          </a:p>
        </p:txBody>
      </p:sp>
      <p:sp>
        <p:nvSpPr>
          <p:cNvPr id="40" name="Rectangle 39">
            <a:extLst>
              <a:ext uri="{FF2B5EF4-FFF2-40B4-BE49-F238E27FC236}">
                <a16:creationId xmlns:a16="http://schemas.microsoft.com/office/drawing/2014/main" id="{978A1A4A-611B-2224-AA85-890C2694F0A4}"/>
              </a:ext>
            </a:extLst>
          </p:cNvPr>
          <p:cNvSpPr/>
          <p:nvPr/>
        </p:nvSpPr>
        <p:spPr bwMode="gray">
          <a:xfrm>
            <a:off x="2250611" y="2519740"/>
            <a:ext cx="1763877" cy="1791435"/>
          </a:xfrm>
          <a:prstGeom prst="rect">
            <a:avLst/>
          </a:prstGeom>
          <a:solidFill>
            <a:schemeClr val="accent6">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2200" dirty="0">
                <a:solidFill>
                  <a:schemeClr val="tx1"/>
                </a:solidFill>
              </a:rPr>
              <a:t>45%</a:t>
            </a:r>
          </a:p>
          <a:p>
            <a:pPr marL="0" indent="0" algn="ctr">
              <a:buNone/>
            </a:pPr>
            <a:r>
              <a:rPr lang="en-US" sz="1200" dirty="0">
                <a:solidFill>
                  <a:schemeClr val="tx1"/>
                </a:solidFill>
              </a:rPr>
              <a:t>Voltage Stability Cost Reduction</a:t>
            </a:r>
          </a:p>
        </p:txBody>
      </p:sp>
      <p:sp>
        <p:nvSpPr>
          <p:cNvPr id="42" name="Rectangle 41">
            <a:extLst>
              <a:ext uri="{FF2B5EF4-FFF2-40B4-BE49-F238E27FC236}">
                <a16:creationId xmlns:a16="http://schemas.microsoft.com/office/drawing/2014/main" id="{C9352C71-B3B1-2054-3E96-43BFEC4D7EC2}"/>
              </a:ext>
            </a:extLst>
          </p:cNvPr>
          <p:cNvSpPr/>
          <p:nvPr/>
        </p:nvSpPr>
        <p:spPr bwMode="gray">
          <a:xfrm>
            <a:off x="4254517" y="2519740"/>
            <a:ext cx="1763877" cy="1791435"/>
          </a:xfrm>
          <a:prstGeom prst="rect">
            <a:avLst/>
          </a:prstGeom>
          <a:solidFill>
            <a:schemeClr val="accent2">
              <a:lumMod val="25000"/>
              <a:lumOff val="7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2200" dirty="0">
                <a:solidFill>
                  <a:schemeClr val="tx1"/>
                </a:solidFill>
              </a:rPr>
              <a:t>78%</a:t>
            </a:r>
          </a:p>
          <a:p>
            <a:pPr marL="0" indent="0" algn="ctr">
              <a:buNone/>
            </a:pPr>
            <a:r>
              <a:rPr lang="en-US" sz="1200" dirty="0">
                <a:solidFill>
                  <a:schemeClr val="tx1"/>
                </a:solidFill>
              </a:rPr>
              <a:t>Revenue Capture Savings</a:t>
            </a:r>
          </a:p>
        </p:txBody>
      </p:sp>
      <p:sp>
        <p:nvSpPr>
          <p:cNvPr id="44" name="Rectangle 43">
            <a:extLst>
              <a:ext uri="{FF2B5EF4-FFF2-40B4-BE49-F238E27FC236}">
                <a16:creationId xmlns:a16="http://schemas.microsoft.com/office/drawing/2014/main" id="{93AB4066-16C5-73BC-6C3F-87FBC8D67896}"/>
              </a:ext>
            </a:extLst>
          </p:cNvPr>
          <p:cNvSpPr/>
          <p:nvPr/>
        </p:nvSpPr>
        <p:spPr bwMode="gray">
          <a:xfrm>
            <a:off x="6170166" y="2516090"/>
            <a:ext cx="1763877" cy="1791435"/>
          </a:xfrm>
          <a:prstGeom prst="rect">
            <a:avLst/>
          </a:prstGeom>
          <a:solidFill>
            <a:schemeClr val="accent2">
              <a:lumMod val="10000"/>
              <a:lumOff val="9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2200" dirty="0">
                <a:solidFill>
                  <a:schemeClr val="tx1"/>
                </a:solidFill>
              </a:rPr>
              <a:t>22%</a:t>
            </a:r>
          </a:p>
          <a:p>
            <a:pPr marL="0" indent="0" algn="ctr">
              <a:buNone/>
            </a:pPr>
            <a:r>
              <a:rPr lang="en-US" sz="1200" dirty="0">
                <a:solidFill>
                  <a:schemeClr val="tx1"/>
                </a:solidFill>
              </a:rPr>
              <a:t>Asset Utilization</a:t>
            </a:r>
          </a:p>
          <a:p>
            <a:pPr marL="0" indent="0" algn="ctr">
              <a:buNone/>
            </a:pPr>
            <a:r>
              <a:rPr lang="en-US" sz="1200" dirty="0">
                <a:solidFill>
                  <a:schemeClr val="tx1"/>
                </a:solidFill>
              </a:rPr>
              <a:t>Savings</a:t>
            </a:r>
          </a:p>
        </p:txBody>
      </p:sp>
    </p:spTree>
    <p:extLst>
      <p:ext uri="{BB962C8B-B14F-4D97-AF65-F5344CB8AC3E}">
        <p14:creationId xmlns:p14="http://schemas.microsoft.com/office/powerpoint/2010/main" val="271619941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DBEB6C-972A-218C-B462-C3A80D53C73E}"/>
            </a:ext>
          </a:extLst>
        </p:cNvPr>
        <p:cNvGrpSpPr/>
        <p:nvPr/>
      </p:nvGrpSpPr>
      <p:grpSpPr>
        <a:xfrm>
          <a:off x="0" y="0"/>
          <a:ext cx="0" cy="0"/>
          <a:chOff x="0" y="0"/>
          <a:chExt cx="0" cy="0"/>
        </a:xfrm>
      </p:grpSpPr>
      <p:graphicFrame>
        <p:nvGraphicFramePr>
          <p:cNvPr id="46" name="think-cell data - do not delete" hidden="1">
            <a:extLst>
              <a:ext uri="{FF2B5EF4-FFF2-40B4-BE49-F238E27FC236}">
                <a16:creationId xmlns:a16="http://schemas.microsoft.com/office/drawing/2014/main" id="{1CFF1A1E-5A7C-9807-A466-F7AA300EB8EC}"/>
              </a:ext>
            </a:extLst>
          </p:cNvPr>
          <p:cNvGraphicFramePr>
            <a:graphicFrameLocks/>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10" imgW="347" imgH="348" progId="TCLayout.ActiveDocument.1">
                  <p:embed/>
                </p:oleObj>
              </mc:Choice>
              <mc:Fallback>
                <p:oleObj name="thinkcell Slide" r:id="rId10" imgW="347" imgH="348" progId="TCLayout.ActiveDocument.1">
                  <p:embed/>
                  <p:pic>
                    <p:nvPicPr>
                      <p:cNvPr id="46" name="think-cell data - do not delete" hidden="1">
                        <a:extLst>
                          <a:ext uri="{FF2B5EF4-FFF2-40B4-BE49-F238E27FC236}">
                            <a16:creationId xmlns:a16="http://schemas.microsoft.com/office/drawing/2014/main" id="{1CFF1A1E-5A7C-9807-A466-F7AA300EB8EC}"/>
                          </a:ext>
                        </a:extLst>
                      </p:cNvPr>
                      <p:cNvPicPr/>
                      <p:nvPr/>
                    </p:nvPicPr>
                    <p:blipFill>
                      <a:blip r:embed="rId11"/>
                      <a:stretch>
                        <a:fillRect/>
                      </a:stretch>
                    </p:blipFill>
                    <p:spPr>
                      <a:xfrm>
                        <a:off x="1588" y="1588"/>
                        <a:ext cx="1588" cy="1588"/>
                      </a:xfrm>
                      <a:prstGeom prst="rect">
                        <a:avLst/>
                      </a:prstGeom>
                    </p:spPr>
                  </p:pic>
                </p:oleObj>
              </mc:Fallback>
            </mc:AlternateContent>
          </a:graphicData>
        </a:graphic>
      </p:graphicFrame>
      <p:sp>
        <p:nvSpPr>
          <p:cNvPr id="35" name="Rectangle 34">
            <a:extLst>
              <a:ext uri="{FF2B5EF4-FFF2-40B4-BE49-F238E27FC236}">
                <a16:creationId xmlns:a16="http://schemas.microsoft.com/office/drawing/2014/main" id="{A7092E8B-04ED-D972-52BC-FAE197C2E387}"/>
              </a:ext>
            </a:extLst>
          </p:cNvPr>
          <p:cNvSpPr/>
          <p:nvPr/>
        </p:nvSpPr>
        <p:spPr bwMode="gray">
          <a:xfrm>
            <a:off x="334962" y="3155002"/>
            <a:ext cx="5154983" cy="3148808"/>
          </a:xfrm>
          <a:prstGeom prst="rect">
            <a:avLst/>
          </a:prstGeom>
          <a:solidFill>
            <a:schemeClr val="accent2">
              <a:lumMod val="10000"/>
              <a:lumOff val="9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err="1">
              <a:ln>
                <a:noFill/>
              </a:ln>
              <a:solidFill>
                <a:srgbClr val="000000"/>
              </a:solidFill>
              <a:effectLst/>
              <a:uLnTx/>
              <a:uFillTx/>
              <a:latin typeface="Arial"/>
              <a:ea typeface="+mn-ea"/>
              <a:cs typeface="+mn-cs"/>
            </a:endParaRPr>
          </a:p>
        </p:txBody>
      </p:sp>
      <p:sp>
        <p:nvSpPr>
          <p:cNvPr id="37" name="Ellipse 4">
            <a:extLst>
              <a:ext uri="{FF2B5EF4-FFF2-40B4-BE49-F238E27FC236}">
                <a16:creationId xmlns:a16="http://schemas.microsoft.com/office/drawing/2014/main" id="{77ED6BDD-78F2-49E3-7183-5EEBF05FF272}"/>
              </a:ext>
            </a:extLst>
          </p:cNvPr>
          <p:cNvSpPr>
            <a:spLocks/>
          </p:cNvSpPr>
          <p:nvPr>
            <p:custDataLst>
              <p:tags r:id="rId2"/>
            </p:custDataLst>
          </p:nvPr>
        </p:nvSpPr>
        <p:spPr>
          <a:xfrm flipH="1">
            <a:off x="543430" y="3756872"/>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Arial"/>
                <a:ea typeface="+mn-ea"/>
                <a:cs typeface="+mn-cs"/>
              </a:rPr>
              <a:t>1</a:t>
            </a:r>
          </a:p>
        </p:txBody>
      </p:sp>
      <p:sp>
        <p:nvSpPr>
          <p:cNvPr id="38" name="TextBox 37">
            <a:extLst>
              <a:ext uri="{FF2B5EF4-FFF2-40B4-BE49-F238E27FC236}">
                <a16:creationId xmlns:a16="http://schemas.microsoft.com/office/drawing/2014/main" id="{C8230DA7-1173-B86E-C238-305BB2CAB0A5}"/>
              </a:ext>
            </a:extLst>
          </p:cNvPr>
          <p:cNvSpPr txBox="1"/>
          <p:nvPr/>
        </p:nvSpPr>
        <p:spPr bwMode="gray">
          <a:xfrm>
            <a:off x="789299" y="3622044"/>
            <a:ext cx="4698908" cy="738664"/>
          </a:xfrm>
          <a:prstGeom prst="rect">
            <a:avLst/>
          </a:prstGeom>
          <a:noFill/>
          <a:effectLst/>
        </p:spPr>
        <p:txBody>
          <a:bodyPr vert="horz" wrap="square" lIns="137160" tIns="137160" rIns="45720" bIns="137160" rtlCol="0" anchor="t">
            <a:spAutoFit/>
          </a:bodyPr>
          <a:lstStyle/>
          <a:p>
            <a:pPr>
              <a:defRPr/>
            </a:pPr>
            <a:r>
              <a:rPr lang="en-US" sz="1000" dirty="0">
                <a:solidFill>
                  <a:srgbClr val="000000"/>
                </a:solidFill>
              </a:rPr>
              <a:t>GFMs </a:t>
            </a:r>
            <a:r>
              <a:rPr lang="en-US" sz="1000" b="1" dirty="0">
                <a:solidFill>
                  <a:srgbClr val="000000"/>
                </a:solidFill>
              </a:rPr>
              <a:t>connect to inverter-based resources</a:t>
            </a:r>
            <a:r>
              <a:rPr lang="en-US" sz="1000" dirty="0">
                <a:solidFill>
                  <a:srgbClr val="000000"/>
                </a:solidFill>
              </a:rPr>
              <a:t> (IBRs)</a:t>
            </a:r>
            <a:r>
              <a:rPr lang="en-US" sz="1000" b="1" dirty="0">
                <a:solidFill>
                  <a:srgbClr val="000000"/>
                </a:solidFill>
              </a:rPr>
              <a:t> </a:t>
            </a:r>
            <a:r>
              <a:rPr lang="en-US" sz="1000" dirty="0">
                <a:solidFill>
                  <a:srgbClr val="000000"/>
                </a:solidFill>
              </a:rPr>
              <a:t>like solar panels, wind systems, or batteries to </a:t>
            </a:r>
            <a:r>
              <a:rPr lang="en-US" sz="1000" b="1" dirty="0">
                <a:solidFill>
                  <a:srgbClr val="000000"/>
                </a:solidFill>
              </a:rPr>
              <a:t>transform electricity from DC to AC</a:t>
            </a:r>
            <a:r>
              <a:rPr lang="en-US" sz="1000" dirty="0">
                <a:solidFill>
                  <a:srgbClr val="000000"/>
                </a:solidFill>
              </a:rPr>
              <a:t> for grid integration in non-synchronous systems</a:t>
            </a:r>
            <a:endParaRPr lang="en-US" sz="1000" dirty="0">
              <a:solidFill>
                <a:srgbClr val="000000"/>
              </a:solidFill>
              <a:cs typeface="Arial"/>
            </a:endParaRPr>
          </a:p>
        </p:txBody>
      </p:sp>
      <p:sp>
        <p:nvSpPr>
          <p:cNvPr id="39" name="Ellipse 4">
            <a:extLst>
              <a:ext uri="{FF2B5EF4-FFF2-40B4-BE49-F238E27FC236}">
                <a16:creationId xmlns:a16="http://schemas.microsoft.com/office/drawing/2014/main" id="{3CD2938A-98D1-138A-72D7-F2B1D5E186E4}"/>
              </a:ext>
            </a:extLst>
          </p:cNvPr>
          <p:cNvSpPr>
            <a:spLocks/>
          </p:cNvSpPr>
          <p:nvPr>
            <p:custDataLst>
              <p:tags r:id="rId3"/>
            </p:custDataLst>
          </p:nvPr>
        </p:nvSpPr>
        <p:spPr>
          <a:xfrm flipH="1">
            <a:off x="543430" y="4323578"/>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Arial"/>
                <a:ea typeface="+mn-ea"/>
                <a:cs typeface="+mn-cs"/>
              </a:rPr>
              <a:t>2</a:t>
            </a:r>
          </a:p>
        </p:txBody>
      </p:sp>
      <p:sp>
        <p:nvSpPr>
          <p:cNvPr id="40" name="TextBox 39">
            <a:extLst>
              <a:ext uri="{FF2B5EF4-FFF2-40B4-BE49-F238E27FC236}">
                <a16:creationId xmlns:a16="http://schemas.microsoft.com/office/drawing/2014/main" id="{3F4F9EA8-F1AD-5055-9360-7537CDF74423}"/>
              </a:ext>
            </a:extLst>
          </p:cNvPr>
          <p:cNvSpPr txBox="1"/>
          <p:nvPr/>
        </p:nvSpPr>
        <p:spPr bwMode="gray">
          <a:xfrm>
            <a:off x="778640" y="4173059"/>
            <a:ext cx="4698909" cy="892552"/>
          </a:xfrm>
          <a:prstGeom prst="rect">
            <a:avLst/>
          </a:prstGeom>
          <a:noFill/>
        </p:spPr>
        <p:txBody>
          <a:bodyPr vert="horz" wrap="square" lIns="137160" tIns="137160" rIns="274320" bIns="137160" rtlCol="0" anchor="t">
            <a:spAutoFit/>
          </a:bodyPr>
          <a:lstStyle/>
          <a:p>
            <a:pPr>
              <a:defRPr/>
            </a:pPr>
            <a:r>
              <a:rPr lang="en-US" sz="1000" dirty="0">
                <a:solidFill>
                  <a:srgbClr val="000000"/>
                </a:solidFill>
              </a:rPr>
              <a:t>GFMs adopted in place of Grid Following Inverters (GFLs) improve grid operations. While GFLs only match grid voltage and frequency, </a:t>
            </a:r>
            <a:r>
              <a:rPr lang="en-US" sz="1000" b="1" dirty="0">
                <a:solidFill>
                  <a:srgbClr val="000000"/>
                </a:solidFill>
              </a:rPr>
              <a:t>GFMs enable active control of the AC output </a:t>
            </a:r>
            <a:r>
              <a:rPr lang="en-US" sz="1000" dirty="0">
                <a:solidFill>
                  <a:srgbClr val="000000"/>
                </a:solidFill>
              </a:rPr>
              <a:t> through advanced power electronics </a:t>
            </a:r>
            <a:endParaRPr lang="en-US" sz="1000" dirty="0"/>
          </a:p>
        </p:txBody>
      </p:sp>
      <p:sp>
        <p:nvSpPr>
          <p:cNvPr id="45" name="Ellipse 4">
            <a:extLst>
              <a:ext uri="{FF2B5EF4-FFF2-40B4-BE49-F238E27FC236}">
                <a16:creationId xmlns:a16="http://schemas.microsoft.com/office/drawing/2014/main" id="{34F79CD4-F2F0-F2DB-A72A-E45CDB12CFE4}"/>
              </a:ext>
            </a:extLst>
          </p:cNvPr>
          <p:cNvSpPr>
            <a:spLocks/>
          </p:cNvSpPr>
          <p:nvPr>
            <p:custDataLst>
              <p:tags r:id="rId4"/>
            </p:custDataLst>
          </p:nvPr>
        </p:nvSpPr>
        <p:spPr>
          <a:xfrm flipH="1">
            <a:off x="543430" y="4995788"/>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Arial"/>
                <a:ea typeface="+mn-ea"/>
                <a:cs typeface="+mn-cs"/>
              </a:rPr>
              <a:t>3</a:t>
            </a:r>
          </a:p>
        </p:txBody>
      </p:sp>
      <p:sp>
        <p:nvSpPr>
          <p:cNvPr id="50" name="TextBox 49">
            <a:extLst>
              <a:ext uri="{FF2B5EF4-FFF2-40B4-BE49-F238E27FC236}">
                <a16:creationId xmlns:a16="http://schemas.microsoft.com/office/drawing/2014/main" id="{E6AAAB3A-F768-E425-96A4-A94EDB8CB87C}"/>
              </a:ext>
            </a:extLst>
          </p:cNvPr>
          <p:cNvSpPr txBox="1"/>
          <p:nvPr/>
        </p:nvSpPr>
        <p:spPr bwMode="gray">
          <a:xfrm>
            <a:off x="777426" y="4845269"/>
            <a:ext cx="4698908" cy="1508105"/>
          </a:xfrm>
          <a:prstGeom prst="rect">
            <a:avLst/>
          </a:prstGeom>
          <a:noFill/>
        </p:spPr>
        <p:txBody>
          <a:bodyPr vert="horz" wrap="square" lIns="137160" tIns="137160" rIns="274320" bIns="137160" rtlCol="0" anchor="t">
            <a:spAutoFit/>
          </a:bodyPr>
          <a:lstStyle/>
          <a:p>
            <a:pPr>
              <a:defRPr/>
            </a:pPr>
            <a:r>
              <a:rPr lang="en-US" sz="1000" b="1" dirty="0">
                <a:solidFill>
                  <a:srgbClr val="000000"/>
                </a:solidFill>
              </a:rPr>
              <a:t>GFMs enable grid stability</a:t>
            </a:r>
            <a:r>
              <a:rPr lang="en-US" sz="1000" dirty="0">
                <a:solidFill>
                  <a:srgbClr val="000000"/>
                </a:solidFill>
              </a:rPr>
              <a:t> in by offsetting the loss of inertia from synchronous, turbine-based sources </a:t>
            </a:r>
          </a:p>
          <a:p>
            <a:pPr>
              <a:defRPr/>
            </a:pPr>
            <a:r>
              <a:rPr lang="en-US" sz="1000" b="1" dirty="0">
                <a:solidFill>
                  <a:srgbClr val="000000"/>
                </a:solidFill>
              </a:rPr>
              <a:t>Advantages over GFLs: </a:t>
            </a:r>
            <a:endParaRPr lang="en-US" sz="1000" b="1" dirty="0">
              <a:solidFill>
                <a:srgbClr val="000000"/>
              </a:solidFill>
              <a:cs typeface="Arial"/>
            </a:endParaRPr>
          </a:p>
          <a:p>
            <a:pPr marL="171450" indent="-171450">
              <a:buFont typeface="Arial,Sans-Serif"/>
              <a:buChar char="•"/>
              <a:defRPr/>
            </a:pPr>
            <a:r>
              <a:rPr lang="en-US" sz="1000" dirty="0">
                <a:solidFill>
                  <a:srgbClr val="000000"/>
                </a:solidFill>
                <a:cs typeface="Arial"/>
              </a:rPr>
              <a:t>A voltage source </a:t>
            </a:r>
            <a:r>
              <a:rPr lang="en-US" sz="1000" b="1" dirty="0">
                <a:solidFill>
                  <a:srgbClr val="000000"/>
                </a:solidFill>
                <a:cs typeface="Arial"/>
              </a:rPr>
              <a:t>independent of the grid</a:t>
            </a:r>
            <a:endParaRPr lang="en-US" sz="1000" b="1" dirty="0"/>
          </a:p>
          <a:p>
            <a:pPr marL="171450" indent="-171450">
              <a:buFont typeface="Arial,Sans-Serif"/>
              <a:buChar char="•"/>
              <a:defRPr/>
            </a:pPr>
            <a:r>
              <a:rPr lang="en-US" sz="1000" b="1" dirty="0">
                <a:solidFill>
                  <a:srgbClr val="000000"/>
                </a:solidFill>
                <a:cs typeface="Arial"/>
              </a:rPr>
              <a:t>Frequency support </a:t>
            </a:r>
            <a:r>
              <a:rPr lang="en-US" sz="1000" dirty="0">
                <a:solidFill>
                  <a:srgbClr val="000000"/>
                </a:solidFill>
                <a:cs typeface="Arial"/>
              </a:rPr>
              <a:t>during a disturbance</a:t>
            </a:r>
          </a:p>
          <a:p>
            <a:pPr marL="171450" indent="-171450">
              <a:buFont typeface="Arial,Sans-Serif"/>
              <a:buChar char="•"/>
              <a:defRPr/>
            </a:pPr>
            <a:r>
              <a:rPr lang="en-US" sz="1000" b="1" dirty="0">
                <a:solidFill>
                  <a:srgbClr val="000000"/>
                </a:solidFill>
                <a:cs typeface="Arial"/>
              </a:rPr>
              <a:t>Monetizable</a:t>
            </a:r>
            <a:r>
              <a:rPr lang="en-US" sz="1000" dirty="0">
                <a:solidFill>
                  <a:srgbClr val="000000"/>
                </a:solidFill>
                <a:cs typeface="Arial"/>
              </a:rPr>
              <a:t> synthetic inertia</a:t>
            </a:r>
          </a:p>
          <a:p>
            <a:pPr marL="171450" indent="-171450">
              <a:buFont typeface="Arial,Sans-Serif"/>
              <a:buChar char="•"/>
              <a:defRPr/>
            </a:pPr>
            <a:r>
              <a:rPr lang="en-US" sz="1000" b="1" dirty="0">
                <a:solidFill>
                  <a:srgbClr val="000000"/>
                </a:solidFill>
                <a:cs typeface="Arial"/>
              </a:rPr>
              <a:t>Bi-directional</a:t>
            </a:r>
            <a:r>
              <a:rPr lang="en-US" sz="1000" dirty="0">
                <a:solidFill>
                  <a:srgbClr val="000000"/>
                </a:solidFill>
                <a:cs typeface="Arial"/>
              </a:rPr>
              <a:t> control</a:t>
            </a:r>
            <a:endParaRPr lang="en-US" sz="1000" dirty="0"/>
          </a:p>
          <a:p>
            <a:pPr marL="171450" indent="-171450">
              <a:buFont typeface="Arial,Sans-Serif"/>
              <a:buChar char="•"/>
              <a:defRPr/>
            </a:pPr>
            <a:r>
              <a:rPr lang="en-US" sz="1000" b="1" dirty="0">
                <a:solidFill>
                  <a:srgbClr val="000000"/>
                </a:solidFill>
                <a:cs typeface="Arial"/>
              </a:rPr>
              <a:t>Black start </a:t>
            </a:r>
            <a:r>
              <a:rPr lang="en-US" sz="1000" dirty="0">
                <a:solidFill>
                  <a:srgbClr val="000000"/>
                </a:solidFill>
                <a:cs typeface="Arial"/>
              </a:rPr>
              <a:t>capabilities</a:t>
            </a:r>
          </a:p>
        </p:txBody>
      </p:sp>
      <p:sp>
        <p:nvSpPr>
          <p:cNvPr id="56" name="TextBox 55">
            <a:extLst>
              <a:ext uri="{FF2B5EF4-FFF2-40B4-BE49-F238E27FC236}">
                <a16:creationId xmlns:a16="http://schemas.microsoft.com/office/drawing/2014/main" id="{9BBF7773-E8E0-BB3A-0AD6-9E09FAFB095B}"/>
              </a:ext>
            </a:extLst>
          </p:cNvPr>
          <p:cNvSpPr txBox="1"/>
          <p:nvPr/>
        </p:nvSpPr>
        <p:spPr bwMode="gray">
          <a:xfrm>
            <a:off x="445764" y="3107612"/>
            <a:ext cx="4817080" cy="461665"/>
          </a:xfrm>
          <a:prstGeom prst="rect">
            <a:avLst/>
          </a:prstGeom>
          <a:noFill/>
        </p:spPr>
        <p:txBody>
          <a:bodyPr wrap="square" lIns="137160" tIns="137160" rIns="274320" bIns="137160" rtlCol="0" anchor="t">
            <a:spAutoFit/>
          </a:bodyPr>
          <a:lstStyle/>
          <a:p>
            <a:pPr lvl="0">
              <a:spcBef>
                <a:spcPts val="600"/>
              </a:spcBef>
              <a:spcAft>
                <a:spcPts val="600"/>
              </a:spcAft>
              <a:defRPr/>
            </a:pPr>
            <a:r>
              <a:rPr lang="en-US" sz="1200" b="1" dirty="0">
                <a:solidFill>
                  <a:srgbClr val="000000"/>
                </a:solidFill>
              </a:rPr>
              <a:t>How do Grid-Forming Inverters (GFM) work?</a:t>
            </a:r>
          </a:p>
        </p:txBody>
      </p:sp>
      <p:cxnSp>
        <p:nvCxnSpPr>
          <p:cNvPr id="57" name="Straight Connector 56">
            <a:extLst>
              <a:ext uri="{FF2B5EF4-FFF2-40B4-BE49-F238E27FC236}">
                <a16:creationId xmlns:a16="http://schemas.microsoft.com/office/drawing/2014/main" id="{D6600994-D61D-213D-1B55-349616FC0B53}"/>
              </a:ext>
            </a:extLst>
          </p:cNvPr>
          <p:cNvCxnSpPr>
            <a:cxnSpLocks/>
          </p:cNvCxnSpPr>
          <p:nvPr/>
        </p:nvCxnSpPr>
        <p:spPr bwMode="gray">
          <a:xfrm>
            <a:off x="534116" y="3546486"/>
            <a:ext cx="4636413" cy="1497"/>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3" name="Title 2">
            <a:extLst>
              <a:ext uri="{FF2B5EF4-FFF2-40B4-BE49-F238E27FC236}">
                <a16:creationId xmlns:a16="http://schemas.microsoft.com/office/drawing/2014/main" id="{4E94BF1C-88C5-4380-311D-AECADEDBA36A}"/>
              </a:ext>
            </a:extLst>
          </p:cNvPr>
          <p:cNvSpPr>
            <a:spLocks noGrp="1"/>
          </p:cNvSpPr>
          <p:nvPr>
            <p:ph type="title"/>
          </p:nvPr>
        </p:nvSpPr>
        <p:spPr>
          <a:xfrm>
            <a:off x="334963" y="513568"/>
            <a:ext cx="11581443" cy="754846"/>
          </a:xfrm>
        </p:spPr>
        <p:txBody>
          <a:bodyPr vert="horz" wrap="square" lIns="91440" tIns="0" rIns="91440" bIns="0" anchor="t">
            <a:noAutofit/>
          </a:bodyPr>
          <a:lstStyle/>
          <a:p>
            <a:r>
              <a:rPr lang="en-US" dirty="0"/>
              <a:t>Grid-forming inverters paired with intermittent energy sources and battery enable the stability support critical for grid reliability</a:t>
            </a:r>
          </a:p>
        </p:txBody>
      </p:sp>
      <p:sp>
        <p:nvSpPr>
          <p:cNvPr id="54" name="Ellipse 6">
            <a:extLst>
              <a:ext uri="{FF2B5EF4-FFF2-40B4-BE49-F238E27FC236}">
                <a16:creationId xmlns:a16="http://schemas.microsoft.com/office/drawing/2014/main" id="{14A65AB6-C371-1300-6994-33CF4A982870}"/>
              </a:ext>
            </a:extLst>
          </p:cNvPr>
          <p:cNvSpPr>
            <a:spLocks/>
          </p:cNvSpPr>
          <p:nvPr>
            <p:custDataLst>
              <p:tags r:id="rId5"/>
            </p:custDataLst>
          </p:nvPr>
        </p:nvSpPr>
        <p:spPr>
          <a:xfrm flipH="1">
            <a:off x="4696084" y="2613273"/>
            <a:ext cx="237744" cy="23774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Arial"/>
                <a:ea typeface="+mn-ea"/>
                <a:cs typeface="+mn-cs"/>
              </a:rPr>
              <a:t>2</a:t>
            </a:r>
          </a:p>
        </p:txBody>
      </p:sp>
      <p:sp>
        <p:nvSpPr>
          <p:cNvPr id="55" name="TextBox 54">
            <a:extLst>
              <a:ext uri="{FF2B5EF4-FFF2-40B4-BE49-F238E27FC236}">
                <a16:creationId xmlns:a16="http://schemas.microsoft.com/office/drawing/2014/main" id="{86F359DD-76DA-19E2-3A56-5BF393499771}"/>
              </a:ext>
            </a:extLst>
          </p:cNvPr>
          <p:cNvSpPr txBox="1"/>
          <p:nvPr/>
        </p:nvSpPr>
        <p:spPr bwMode="gray">
          <a:xfrm>
            <a:off x="4889719" y="2465388"/>
            <a:ext cx="1724315" cy="584775"/>
          </a:xfrm>
          <a:prstGeom prst="rect">
            <a:avLst/>
          </a:prstGeom>
          <a:noFill/>
        </p:spPr>
        <p:txBody>
          <a:bodyPr wrap="square" lIns="137160" tIns="137160" rIns="274320" bIns="137160" rtlCol="0">
            <a:spAutoFit/>
          </a:bodyPr>
          <a:lstStyle/>
          <a:p>
            <a:pPr marL="0" marR="0" lvl="0" indent="0" algn="ctr" defTabSz="914400" rtl="0" eaLnBrk="1" fontAlgn="auto" latinLnBrk="0" hangingPunct="1">
              <a:lnSpc>
                <a:spcPct val="100000"/>
              </a:lnSpc>
              <a:spcBef>
                <a:spcPts val="600"/>
              </a:spcBef>
              <a:spcAft>
                <a:spcPts val="60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Grid forming inverter</a:t>
            </a:r>
            <a:br>
              <a:rPr kumimoji="0" lang="en-US" sz="1000" b="1" i="0" u="none" strike="noStrike" kern="1200" cap="none" spc="0" normalizeH="0" baseline="0" noProof="0" dirty="0">
                <a:ln>
                  <a:noFill/>
                </a:ln>
                <a:solidFill>
                  <a:srgbClr val="000000"/>
                </a:solidFill>
                <a:effectLst/>
                <a:uLnTx/>
                <a:uFillTx/>
                <a:latin typeface="Arial"/>
                <a:ea typeface="+mn-ea"/>
                <a:cs typeface="+mn-cs"/>
              </a:rPr>
            </a:br>
            <a:r>
              <a:rPr kumimoji="0" lang="en-US" sz="1000" b="1" i="0" u="none" strike="noStrike" kern="1200" cap="none" spc="0" normalizeH="0" baseline="0" noProof="0" dirty="0">
                <a:ln>
                  <a:noFill/>
                </a:ln>
                <a:solidFill>
                  <a:srgbClr val="000000"/>
                </a:solidFill>
                <a:effectLst/>
                <a:uLnTx/>
                <a:uFillTx/>
                <a:latin typeface="Arial"/>
                <a:ea typeface="+mn-ea"/>
                <a:cs typeface="+mn-cs"/>
              </a:rPr>
              <a:t>(GFM)</a:t>
            </a:r>
          </a:p>
        </p:txBody>
      </p:sp>
      <p:pic>
        <p:nvPicPr>
          <p:cNvPr id="53" name="Graphic 52" descr="Advertising outline">
            <a:extLst>
              <a:ext uri="{FF2B5EF4-FFF2-40B4-BE49-F238E27FC236}">
                <a16:creationId xmlns:a16="http://schemas.microsoft.com/office/drawing/2014/main" id="{E4CA28EA-41D1-B734-6D0F-8CF47EEA37E0}"/>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5076910" y="1516063"/>
            <a:ext cx="758996" cy="758996"/>
          </a:xfrm>
          <a:prstGeom prst="rect">
            <a:avLst/>
          </a:prstGeom>
        </p:spPr>
      </p:pic>
      <p:pic>
        <p:nvPicPr>
          <p:cNvPr id="65" name="Graphic 64" descr="Electric Tower outline">
            <a:extLst>
              <a:ext uri="{FF2B5EF4-FFF2-40B4-BE49-F238E27FC236}">
                <a16:creationId xmlns:a16="http://schemas.microsoft.com/office/drawing/2014/main" id="{5D7BE8DA-18C2-789A-96E4-91CFB1063145}"/>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8627504" y="1414463"/>
            <a:ext cx="963443" cy="963443"/>
          </a:xfrm>
          <a:prstGeom prst="rect">
            <a:avLst/>
          </a:prstGeom>
        </p:spPr>
      </p:pic>
      <p:sp>
        <p:nvSpPr>
          <p:cNvPr id="66" name="Ellipse 7">
            <a:extLst>
              <a:ext uri="{FF2B5EF4-FFF2-40B4-BE49-F238E27FC236}">
                <a16:creationId xmlns:a16="http://schemas.microsoft.com/office/drawing/2014/main" id="{DB858FB6-911A-362D-4E79-26E9838EEAA1}"/>
              </a:ext>
            </a:extLst>
          </p:cNvPr>
          <p:cNvSpPr>
            <a:spLocks/>
          </p:cNvSpPr>
          <p:nvPr>
            <p:custDataLst>
              <p:tags r:id="rId6"/>
            </p:custDataLst>
          </p:nvPr>
        </p:nvSpPr>
        <p:spPr>
          <a:xfrm flipH="1">
            <a:off x="9010514" y="2613273"/>
            <a:ext cx="237744" cy="23774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Arial"/>
                <a:ea typeface="+mn-ea"/>
                <a:cs typeface="+mn-cs"/>
              </a:rPr>
              <a:t>3</a:t>
            </a:r>
          </a:p>
        </p:txBody>
      </p:sp>
      <p:sp>
        <p:nvSpPr>
          <p:cNvPr id="67" name="TextBox 66">
            <a:extLst>
              <a:ext uri="{FF2B5EF4-FFF2-40B4-BE49-F238E27FC236}">
                <a16:creationId xmlns:a16="http://schemas.microsoft.com/office/drawing/2014/main" id="{8DF75BA0-D966-48EF-B165-EAD2BDE4CFC6}"/>
              </a:ext>
            </a:extLst>
          </p:cNvPr>
          <p:cNvSpPr txBox="1"/>
          <p:nvPr/>
        </p:nvSpPr>
        <p:spPr bwMode="gray">
          <a:xfrm>
            <a:off x="9197285" y="2517640"/>
            <a:ext cx="1524781" cy="446276"/>
          </a:xfrm>
          <a:prstGeom prst="rect">
            <a:avLst/>
          </a:prstGeom>
          <a:noFill/>
        </p:spPr>
        <p:txBody>
          <a:bodyPr wrap="square" lIns="137160" tIns="137160" rIns="274320" bIns="137160" rtlCol="0">
            <a:spAutoFit/>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Utility scale grid</a:t>
            </a:r>
          </a:p>
        </p:txBody>
      </p:sp>
      <p:sp>
        <p:nvSpPr>
          <p:cNvPr id="62" name="Ellipse 5">
            <a:extLst>
              <a:ext uri="{FF2B5EF4-FFF2-40B4-BE49-F238E27FC236}">
                <a16:creationId xmlns:a16="http://schemas.microsoft.com/office/drawing/2014/main" id="{E2C78191-0AE7-B0E7-9BBC-D05873FAC9AE}"/>
              </a:ext>
            </a:extLst>
          </p:cNvPr>
          <p:cNvSpPr>
            <a:spLocks/>
          </p:cNvSpPr>
          <p:nvPr>
            <p:custDataLst>
              <p:tags r:id="rId7"/>
            </p:custDataLst>
          </p:nvPr>
        </p:nvSpPr>
        <p:spPr>
          <a:xfrm flipH="1">
            <a:off x="543430" y="2613273"/>
            <a:ext cx="237744" cy="23774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FFFFFF"/>
                </a:solidFill>
                <a:effectLst/>
                <a:uLnTx/>
                <a:uFillTx/>
                <a:latin typeface="Arial"/>
                <a:ea typeface="+mn-ea"/>
                <a:cs typeface="+mn-cs"/>
              </a:rPr>
              <a:t>1</a:t>
            </a:r>
          </a:p>
        </p:txBody>
      </p:sp>
      <p:sp>
        <p:nvSpPr>
          <p:cNvPr id="63" name="TextBox 62">
            <a:extLst>
              <a:ext uri="{FF2B5EF4-FFF2-40B4-BE49-F238E27FC236}">
                <a16:creationId xmlns:a16="http://schemas.microsoft.com/office/drawing/2014/main" id="{13700C1E-792C-B854-7361-6D9ED5AC938E}"/>
              </a:ext>
            </a:extLst>
          </p:cNvPr>
          <p:cNvSpPr txBox="1"/>
          <p:nvPr/>
        </p:nvSpPr>
        <p:spPr bwMode="gray">
          <a:xfrm>
            <a:off x="789494" y="2465388"/>
            <a:ext cx="1523174" cy="584775"/>
          </a:xfrm>
          <a:prstGeom prst="rect">
            <a:avLst/>
          </a:prstGeom>
          <a:noFill/>
        </p:spPr>
        <p:txBody>
          <a:bodyPr wrap="none" lIns="137160" tIns="137160" rIns="274320" bIns="13716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Power generation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&amp; battery storage</a:t>
            </a:r>
          </a:p>
        </p:txBody>
      </p:sp>
      <p:grpSp>
        <p:nvGrpSpPr>
          <p:cNvPr id="7" name="Group 6">
            <a:extLst>
              <a:ext uri="{FF2B5EF4-FFF2-40B4-BE49-F238E27FC236}">
                <a16:creationId xmlns:a16="http://schemas.microsoft.com/office/drawing/2014/main" id="{D2807665-ECB0-C140-A45A-8BC83F6F5986}"/>
              </a:ext>
            </a:extLst>
          </p:cNvPr>
          <p:cNvGrpSpPr/>
          <p:nvPr/>
        </p:nvGrpSpPr>
        <p:grpSpPr>
          <a:xfrm>
            <a:off x="534116" y="1307296"/>
            <a:ext cx="1751195" cy="1178433"/>
            <a:chOff x="1484362" y="1392648"/>
            <a:chExt cx="1751195" cy="1178433"/>
          </a:xfrm>
        </p:grpSpPr>
        <p:pic>
          <p:nvPicPr>
            <p:cNvPr id="60" name="Graphic 59" descr="Wind Turbines with solid fill">
              <a:extLst>
                <a:ext uri="{FF2B5EF4-FFF2-40B4-BE49-F238E27FC236}">
                  <a16:creationId xmlns:a16="http://schemas.microsoft.com/office/drawing/2014/main" id="{AA1D8163-7F99-F5C2-548A-C628647C556C}"/>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1484362" y="1833851"/>
              <a:ext cx="650535" cy="651848"/>
            </a:xfrm>
            <a:prstGeom prst="rect">
              <a:avLst/>
            </a:prstGeom>
          </p:spPr>
        </p:pic>
        <p:pic>
          <p:nvPicPr>
            <p:cNvPr id="61" name="Graphic 60" descr="Dim (Medium Sun) with solid fill">
              <a:extLst>
                <a:ext uri="{FF2B5EF4-FFF2-40B4-BE49-F238E27FC236}">
                  <a16:creationId xmlns:a16="http://schemas.microsoft.com/office/drawing/2014/main" id="{D6100CBC-CF51-DF1A-11EC-36AD99AAC49A}"/>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2027667" y="1392648"/>
              <a:ext cx="702757" cy="702757"/>
            </a:xfrm>
            <a:prstGeom prst="rect">
              <a:avLst/>
            </a:prstGeom>
          </p:spPr>
        </p:pic>
        <p:pic>
          <p:nvPicPr>
            <p:cNvPr id="68" name="Grafik 131">
              <a:extLst>
                <a:ext uri="{FF2B5EF4-FFF2-40B4-BE49-F238E27FC236}">
                  <a16:creationId xmlns:a16="http://schemas.microsoft.com/office/drawing/2014/main" id="{E8F3498A-E277-1993-8376-EA1848FBAEC6}"/>
                </a:ext>
              </a:extLst>
            </p:cNvPr>
            <p:cNvPicPr>
              <a:picLocks noChangeAspect="1"/>
            </p:cNvPicPr>
            <p:nvPr/>
          </p:nvPicPr>
          <p:blipFill>
            <a:blip cstate="screen">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2582114" y="1917638"/>
              <a:ext cx="653443" cy="653443"/>
            </a:xfrm>
            <a:prstGeom prst="rect">
              <a:avLst/>
            </a:prstGeom>
          </p:spPr>
        </p:pic>
      </p:grpSp>
      <p:sp>
        <p:nvSpPr>
          <p:cNvPr id="2" name="Footer Placeholder 4">
            <a:extLst>
              <a:ext uri="{FF2B5EF4-FFF2-40B4-BE49-F238E27FC236}">
                <a16:creationId xmlns:a16="http://schemas.microsoft.com/office/drawing/2014/main" id="{F12624DB-C4BE-A4B5-18FE-DF137D0AD37F}"/>
              </a:ext>
            </a:extLst>
          </p:cNvPr>
          <p:cNvSpPr txBox="1">
            <a:spLocks/>
          </p:cNvSpPr>
          <p:nvPr/>
        </p:nvSpPr>
        <p:spPr>
          <a:xfrm>
            <a:off x="354192" y="6311052"/>
            <a:ext cx="9147241" cy="490957"/>
          </a:xfrm>
          <a:prstGeom prst="rect">
            <a:avLst/>
          </a:prstGeom>
        </p:spPr>
        <p:txBody>
          <a:bodyPr vert="horz" lIns="0" tIns="0" rIns="0" bIns="0" rtlCol="0" anchor="t"/>
          <a:lstStyle>
            <a:defPPr>
              <a:defRPr lang="en-US"/>
            </a:defPPr>
            <a:lvl1pPr marL="0" algn="l" defTabSz="914400" rtl="0" eaLnBrk="1" latinLnBrk="0" hangingPunct="1">
              <a:defRPr sz="8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en-US" dirty="0">
                <a:solidFill>
                  <a:schemeClr val="tx1"/>
                </a:solidFill>
              </a:rPr>
              <a:t>Sources: </a:t>
            </a:r>
            <a:r>
              <a:rPr lang="en-US" dirty="0">
                <a:solidFill>
                  <a:schemeClr val="tx1"/>
                </a:solidFill>
                <a:hlinkClick r:id="rId17"/>
              </a:rPr>
              <a:t>Getting the Grid to Net-Zero</a:t>
            </a:r>
            <a:r>
              <a:rPr lang="en-US" dirty="0">
                <a:solidFill>
                  <a:schemeClr val="tx1"/>
                </a:solidFill>
              </a:rPr>
              <a:t> (IEEE Spectrum, 2024); </a:t>
            </a:r>
            <a:r>
              <a:rPr lang="en-US" dirty="0">
                <a:solidFill>
                  <a:schemeClr val="tx1"/>
                </a:solidFill>
                <a:hlinkClick r:id="rId18"/>
              </a:rPr>
              <a:t>Introduction to Grid Forming Inverters</a:t>
            </a:r>
            <a:r>
              <a:rPr lang="en-US" dirty="0">
                <a:solidFill>
                  <a:schemeClr val="tx1"/>
                </a:solidFill>
              </a:rPr>
              <a:t> (NREL, 2024); </a:t>
            </a:r>
            <a:r>
              <a:rPr lang="en-US" dirty="0">
                <a:solidFill>
                  <a:schemeClr val="tx1"/>
                </a:solidFill>
                <a:hlinkClick r:id="rId19"/>
              </a:rPr>
              <a:t>Optimization of power management in PV-based smart grids using grid-support and grid-forming inverters</a:t>
            </a:r>
            <a:r>
              <a:rPr lang="en-US" dirty="0">
                <a:solidFill>
                  <a:schemeClr val="tx1"/>
                </a:solidFill>
              </a:rPr>
              <a:t> (</a:t>
            </a:r>
            <a:r>
              <a:rPr lang="en-US" dirty="0" err="1">
                <a:solidFill>
                  <a:schemeClr val="tx1"/>
                </a:solidFill>
              </a:rPr>
              <a:t>PLoS</a:t>
            </a:r>
            <a:r>
              <a:rPr lang="en-US" dirty="0">
                <a:solidFill>
                  <a:schemeClr val="tx1"/>
                </a:solidFill>
              </a:rPr>
              <a:t>, 2026).</a:t>
            </a:r>
          </a:p>
          <a:p>
            <a:pPr>
              <a:defRPr/>
            </a:pPr>
            <a:r>
              <a:rPr lang="en-US" dirty="0">
                <a:solidFill>
                  <a:schemeClr val="tx1"/>
                </a:solidFill>
              </a:rPr>
              <a:t>Credit: Dominica Wambold, Sevgi Helin </a:t>
            </a:r>
            <a:r>
              <a:rPr lang="en-US" dirty="0" err="1">
                <a:solidFill>
                  <a:schemeClr val="tx1"/>
                </a:solidFill>
              </a:rPr>
              <a:t>Cikicioglu</a:t>
            </a:r>
            <a:r>
              <a:rPr lang="en-US" dirty="0">
                <a:solidFill>
                  <a:schemeClr val="tx1"/>
                </a:solidFill>
              </a:rPr>
              <a:t>, Stephanie Chen, Pia Doris Morrow, </a:t>
            </a:r>
            <a:r>
              <a:rPr lang="en-US" dirty="0">
                <a:solidFill>
                  <a:srgbClr val="000000"/>
                </a:solidFill>
              </a:rPr>
              <a:t>and </a:t>
            </a:r>
            <a:r>
              <a:rPr lang="en-US" dirty="0">
                <a:solidFill>
                  <a:srgbClr val="000000"/>
                </a:solidFill>
                <a:hlinkClick r:id="rId20"/>
              </a:rPr>
              <a:t>Gernot Wagner</a:t>
            </a:r>
            <a:r>
              <a:rPr lang="en-US" dirty="0">
                <a:solidFill>
                  <a:srgbClr val="000000"/>
                </a:solidFill>
              </a:rPr>
              <a:t>. </a:t>
            </a:r>
            <a:r>
              <a:rPr lang="en-US" dirty="0">
                <a:hlinkClick r:id="rId21"/>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latin typeface="Arial" panose="020B0604020202020204" pitchFamily="34" charset="0"/>
              <a:cs typeface="Arial" panose="020B0604020202020204" pitchFamily="34" charset="0"/>
            </a:endParaRPr>
          </a:p>
        </p:txBody>
      </p:sp>
      <p:cxnSp>
        <p:nvCxnSpPr>
          <p:cNvPr id="13" name="Straight Arrow Connector 12">
            <a:extLst>
              <a:ext uri="{FF2B5EF4-FFF2-40B4-BE49-F238E27FC236}">
                <a16:creationId xmlns:a16="http://schemas.microsoft.com/office/drawing/2014/main" id="{A173E7F9-B984-8502-7004-75BF93D8B7DA}"/>
              </a:ext>
            </a:extLst>
          </p:cNvPr>
          <p:cNvCxnSpPr>
            <a:cxnSpLocks/>
          </p:cNvCxnSpPr>
          <p:nvPr/>
        </p:nvCxnSpPr>
        <p:spPr bwMode="gray">
          <a:xfrm flipV="1">
            <a:off x="3412985" y="1895475"/>
            <a:ext cx="536251" cy="1"/>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B35C5018-7C01-951C-811D-68A6F42D5960}"/>
              </a:ext>
            </a:extLst>
          </p:cNvPr>
          <p:cNvCxnSpPr>
            <a:cxnSpLocks/>
          </p:cNvCxnSpPr>
          <p:nvPr/>
        </p:nvCxnSpPr>
        <p:spPr bwMode="gray">
          <a:xfrm flipV="1">
            <a:off x="6963580" y="1895475"/>
            <a:ext cx="536251" cy="1"/>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sp>
        <p:nvSpPr>
          <p:cNvPr id="69" name="Rounded Rectangle 7">
            <a:extLst>
              <a:ext uri="{FF2B5EF4-FFF2-40B4-BE49-F238E27FC236}">
                <a16:creationId xmlns:a16="http://schemas.microsoft.com/office/drawing/2014/main" id="{26654FB0-204D-F9EB-13B4-7CE11538129E}"/>
              </a:ext>
            </a:extLst>
          </p:cNvPr>
          <p:cNvSpPr/>
          <p:nvPr/>
        </p:nvSpPr>
        <p:spPr bwMode="gray">
          <a:xfrm>
            <a:off x="5578297" y="3155002"/>
            <a:ext cx="2474232" cy="3145513"/>
          </a:xfrm>
          <a:prstGeom prst="rect">
            <a:avLst/>
          </a:prstGeom>
          <a:solidFill>
            <a:schemeClr val="accent6">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36000" tIns="72000" rIns="72000" bIns="36000" numCol="1" spcCol="0" rtlCol="0" fromWordArt="0" anchor="t"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91440">
              <a:spcBef>
                <a:spcPts val="600"/>
              </a:spcBef>
              <a:defRPr/>
            </a:pPr>
            <a:r>
              <a:rPr kumimoji="0" lang="en-US" sz="1200" b="1" i="0" u="none" strike="noStrike" kern="1200" cap="none" spc="0" normalizeH="0" baseline="0" noProof="0" dirty="0">
                <a:ln>
                  <a:noFill/>
                </a:ln>
                <a:solidFill>
                  <a:srgbClr val="000000"/>
                </a:solidFill>
                <a:effectLst/>
                <a:uLnTx/>
                <a:uFillTx/>
                <a:latin typeface="Arial"/>
                <a:ea typeface="+mn-ea"/>
                <a:cs typeface="+mn-cs"/>
              </a:rPr>
              <a:t>Why is it critical for the energy transition?</a:t>
            </a:r>
            <a:endParaRPr lang="en-US" sz="1200" b="0" i="0" u="none" strike="noStrike" kern="1200" cap="none" spc="0" normalizeH="0" baseline="0" noProof="0" dirty="0">
              <a:ln>
                <a:noFill/>
              </a:ln>
              <a:solidFill>
                <a:srgbClr val="000000"/>
              </a:solidFill>
              <a:effectLst/>
              <a:uLnTx/>
              <a:uFillTx/>
              <a:latin typeface="Arial"/>
              <a:cs typeface="Arial"/>
            </a:endParaRPr>
          </a:p>
          <a:p>
            <a:pPr marL="128270" indent="-128270">
              <a:spcBef>
                <a:spcPts val="600"/>
              </a:spcBef>
              <a:spcAft>
                <a:spcPts val="400"/>
              </a:spcAft>
              <a:buFont typeface="Arial" panose="020B0604020202020204" pitchFamily="34" charset="0"/>
              <a:buChar char="•"/>
              <a:defRPr/>
            </a:pPr>
            <a:r>
              <a:rPr lang="en-US" sz="1000" b="1" dirty="0">
                <a:solidFill>
                  <a:srgbClr val="000000"/>
                </a:solidFill>
              </a:rPr>
              <a:t>To integrate non-firm, synchronous power sources</a:t>
            </a:r>
            <a:r>
              <a:rPr lang="en-US" sz="1000" dirty="0">
                <a:solidFill>
                  <a:srgbClr val="000000"/>
                </a:solidFill>
              </a:rPr>
              <a:t>, the grid needs an alternative source of stability</a:t>
            </a:r>
          </a:p>
          <a:p>
            <a:pPr marL="128270" indent="-128270">
              <a:spcBef>
                <a:spcPts val="600"/>
              </a:spcBef>
              <a:spcAft>
                <a:spcPts val="400"/>
              </a:spcAft>
              <a:buFont typeface="Arial" panose="020B0604020202020204" pitchFamily="34" charset="0"/>
              <a:buChar char="•"/>
              <a:defRPr/>
            </a:pPr>
            <a:r>
              <a:rPr lang="en-US" sz="1000" dirty="0">
                <a:solidFill>
                  <a:srgbClr val="000000"/>
                </a:solidFill>
              </a:rPr>
              <a:t>Allow</a:t>
            </a:r>
            <a:r>
              <a:rPr lang="en-US" sz="1000" b="1" dirty="0">
                <a:solidFill>
                  <a:srgbClr val="000000"/>
                </a:solidFill>
              </a:rPr>
              <a:t> high penetration of renewable</a:t>
            </a:r>
            <a:r>
              <a:rPr lang="en-US" sz="1000" dirty="0">
                <a:solidFill>
                  <a:srgbClr val="000000"/>
                </a:solidFill>
              </a:rPr>
              <a:t>, non-synchronous energy sources in a grid </a:t>
            </a:r>
          </a:p>
          <a:p>
            <a:pPr marL="128270" indent="-128270">
              <a:spcBef>
                <a:spcPts val="600"/>
              </a:spcBef>
              <a:spcAft>
                <a:spcPts val="400"/>
              </a:spcAft>
              <a:buFont typeface="Arial" panose="020B0604020202020204" pitchFamily="34" charset="0"/>
              <a:buChar char="•"/>
              <a:defRPr/>
            </a:pPr>
            <a:r>
              <a:rPr lang="en-US" sz="1000" dirty="0">
                <a:solidFill>
                  <a:srgbClr val="000000"/>
                </a:solidFill>
              </a:rPr>
              <a:t>Installing GFMs in place of GFLs as the default selection can </a:t>
            </a:r>
            <a:r>
              <a:rPr lang="en-US" sz="1000" b="1" dirty="0">
                <a:solidFill>
                  <a:srgbClr val="000000"/>
                </a:solidFill>
              </a:rPr>
              <a:t>strengthen the overall grid </a:t>
            </a:r>
          </a:p>
          <a:p>
            <a:pPr marL="128270" indent="-128270">
              <a:spcBef>
                <a:spcPts val="600"/>
              </a:spcBef>
              <a:spcAft>
                <a:spcPts val="400"/>
              </a:spcAft>
              <a:buFont typeface="Arial" panose="020B0604020202020204" pitchFamily="34" charset="0"/>
              <a:buChar char="•"/>
              <a:defRPr/>
            </a:pPr>
            <a:r>
              <a:rPr lang="en-US" sz="1000" dirty="0">
                <a:solidFill>
                  <a:srgbClr val="000000"/>
                </a:solidFill>
              </a:rPr>
              <a:t>GFMs are required for renewable resources and batteries to be </a:t>
            </a:r>
            <a:r>
              <a:rPr lang="en-US" sz="1000" b="1" dirty="0">
                <a:solidFill>
                  <a:srgbClr val="000000"/>
                </a:solidFill>
              </a:rPr>
              <a:t>compensated for inertia services</a:t>
            </a:r>
          </a:p>
        </p:txBody>
      </p:sp>
      <p:sp>
        <p:nvSpPr>
          <p:cNvPr id="72" name="Rectangle 71">
            <a:extLst>
              <a:ext uri="{FF2B5EF4-FFF2-40B4-BE49-F238E27FC236}">
                <a16:creationId xmlns:a16="http://schemas.microsoft.com/office/drawing/2014/main" id="{23AD803D-021C-4251-871D-6E0628392B56}"/>
              </a:ext>
            </a:extLst>
          </p:cNvPr>
          <p:cNvSpPr/>
          <p:nvPr/>
        </p:nvSpPr>
        <p:spPr bwMode="gray">
          <a:xfrm>
            <a:off x="8140881" y="3155002"/>
            <a:ext cx="3775525" cy="3145513"/>
          </a:xfrm>
          <a:prstGeom prst="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000000"/>
              </a:solidFill>
              <a:effectLst/>
              <a:uLnTx/>
              <a:uFillTx/>
              <a:latin typeface="Arial"/>
              <a:ea typeface="+mn-ea"/>
              <a:cs typeface="+mn-cs"/>
            </a:endParaRPr>
          </a:p>
        </p:txBody>
      </p:sp>
      <p:sp>
        <p:nvSpPr>
          <p:cNvPr id="74" name="TextBox 73">
            <a:extLst>
              <a:ext uri="{FF2B5EF4-FFF2-40B4-BE49-F238E27FC236}">
                <a16:creationId xmlns:a16="http://schemas.microsoft.com/office/drawing/2014/main" id="{E0D5431C-EF9E-7226-2F0E-5AB4369320FE}"/>
              </a:ext>
            </a:extLst>
          </p:cNvPr>
          <p:cNvSpPr txBox="1"/>
          <p:nvPr/>
        </p:nvSpPr>
        <p:spPr bwMode="gray">
          <a:xfrm>
            <a:off x="8194696" y="4973232"/>
            <a:ext cx="3613328" cy="1200329"/>
          </a:xfrm>
          <a:prstGeom prst="rect">
            <a:avLst/>
          </a:prstGeom>
          <a:noFill/>
        </p:spPr>
        <p:txBody>
          <a:bodyPr wrap="square" lIns="137160" tIns="137160" rIns="0" bIns="137160" rtlCol="0" anchor="t">
            <a:spAutoFit/>
          </a:bodyPr>
          <a:lstStyle/>
          <a:p>
            <a:pPr marL="128270" lvl="0" indent="-128270">
              <a:spcAft>
                <a:spcPts val="400"/>
              </a:spcAft>
              <a:buFont typeface="Arial" panose="020B0604020202020204" pitchFamily="34" charset="0"/>
              <a:buChar char="•"/>
              <a:defRPr/>
            </a:pPr>
            <a:r>
              <a:rPr lang="en-US" sz="1000" b="1" dirty="0">
                <a:solidFill>
                  <a:srgbClr val="000000"/>
                </a:solidFill>
              </a:rPr>
              <a:t>Incremental</a:t>
            </a:r>
            <a:r>
              <a:rPr lang="en-US" sz="1000" dirty="0">
                <a:solidFill>
                  <a:srgbClr val="000000"/>
                </a:solidFill>
              </a:rPr>
              <a:t> </a:t>
            </a:r>
            <a:r>
              <a:rPr lang="en-US" sz="1000" b="1" dirty="0">
                <a:solidFill>
                  <a:srgbClr val="000000"/>
                </a:solidFill>
              </a:rPr>
              <a:t>cost</a:t>
            </a:r>
            <a:r>
              <a:rPr lang="en-US" sz="1000" dirty="0">
                <a:solidFill>
                  <a:srgbClr val="000000"/>
                </a:solidFill>
              </a:rPr>
              <a:t> (firmware, PCB, sensors, testing)</a:t>
            </a:r>
            <a:endParaRPr lang="en-US" sz="1000" dirty="0">
              <a:cs typeface="Arial"/>
            </a:endParaRPr>
          </a:p>
          <a:p>
            <a:pPr marL="128270" indent="-128270">
              <a:spcAft>
                <a:spcPts val="400"/>
              </a:spcAft>
              <a:buFont typeface="Arial" panose="020B0604020202020204" pitchFamily="34" charset="0"/>
              <a:buChar char="•"/>
              <a:defRPr/>
            </a:pPr>
            <a:r>
              <a:rPr lang="en-US" sz="1000" b="1" dirty="0">
                <a:solidFill>
                  <a:srgbClr val="000000"/>
                </a:solidFill>
              </a:rPr>
              <a:t>Integration resistance</a:t>
            </a:r>
            <a:r>
              <a:rPr lang="en-US" sz="1000" b="1" dirty="0">
                <a:solidFill>
                  <a:srgbClr val="000000"/>
                </a:solidFill>
                <a:cs typeface="Arial"/>
              </a:rPr>
              <a:t>, </a:t>
            </a:r>
            <a:r>
              <a:rPr lang="en-US" sz="1000" dirty="0">
                <a:solidFill>
                  <a:srgbClr val="000000"/>
                </a:solidFill>
                <a:cs typeface="Arial"/>
              </a:rPr>
              <a:t>considered</a:t>
            </a:r>
            <a:r>
              <a:rPr lang="en-US" sz="1000" dirty="0">
                <a:solidFill>
                  <a:srgbClr val="000000"/>
                </a:solidFill>
              </a:rPr>
              <a:t> “emerging tech”</a:t>
            </a:r>
          </a:p>
          <a:p>
            <a:pPr marL="128270" indent="-128270">
              <a:spcAft>
                <a:spcPts val="400"/>
              </a:spcAft>
              <a:buFont typeface="Arial" panose="020B0604020202020204" pitchFamily="34" charset="0"/>
              <a:buChar char="•"/>
              <a:defRPr/>
            </a:pPr>
            <a:r>
              <a:rPr lang="en-US" sz="1000" b="1" dirty="0">
                <a:solidFill>
                  <a:srgbClr val="000000"/>
                </a:solidFill>
              </a:rPr>
              <a:t>Without policy</a:t>
            </a:r>
            <a:r>
              <a:rPr lang="en-US" sz="1000" dirty="0">
                <a:solidFill>
                  <a:srgbClr val="000000"/>
                </a:solidFill>
              </a:rPr>
              <a:t>, OEMs </a:t>
            </a:r>
            <a:r>
              <a:rPr lang="en-US" sz="1000" b="1" dirty="0">
                <a:solidFill>
                  <a:srgbClr val="000000"/>
                </a:solidFill>
              </a:rPr>
              <a:t>lack demand signal </a:t>
            </a:r>
            <a:r>
              <a:rPr lang="en-US" sz="1000" dirty="0">
                <a:solidFill>
                  <a:srgbClr val="000000"/>
                </a:solidFill>
              </a:rPr>
              <a:t>to ramp at scale and reduce premiums</a:t>
            </a:r>
            <a:endParaRPr lang="en-US" sz="1000" dirty="0">
              <a:solidFill>
                <a:srgbClr val="000000"/>
              </a:solidFill>
              <a:cs typeface="Arial"/>
            </a:endParaRPr>
          </a:p>
          <a:p>
            <a:pPr marL="128270" lvl="0" indent="-128270">
              <a:spcAft>
                <a:spcPts val="400"/>
              </a:spcAft>
              <a:buFont typeface="Arial" panose="020B0604020202020204" pitchFamily="34" charset="0"/>
              <a:buChar char="•"/>
              <a:defRPr/>
            </a:pPr>
            <a:r>
              <a:rPr lang="en-US" sz="1000" b="1" dirty="0">
                <a:solidFill>
                  <a:srgbClr val="000000"/>
                </a:solidFill>
              </a:rPr>
              <a:t>Increased lead times </a:t>
            </a:r>
            <a:r>
              <a:rPr lang="en-US" sz="1000" dirty="0">
                <a:solidFill>
                  <a:srgbClr val="000000"/>
                </a:solidFill>
              </a:rPr>
              <a:t>as supply chain is developed</a:t>
            </a:r>
            <a:endParaRPr lang="en-US" sz="1000" dirty="0">
              <a:solidFill>
                <a:srgbClr val="000000"/>
              </a:solidFill>
              <a:cs typeface="Arial"/>
            </a:endParaRPr>
          </a:p>
        </p:txBody>
      </p:sp>
      <p:sp>
        <p:nvSpPr>
          <p:cNvPr id="75" name="TextBox 74">
            <a:extLst>
              <a:ext uri="{FF2B5EF4-FFF2-40B4-BE49-F238E27FC236}">
                <a16:creationId xmlns:a16="http://schemas.microsoft.com/office/drawing/2014/main" id="{735D732A-49C0-3A6F-1F06-405E53CFF3A7}"/>
              </a:ext>
            </a:extLst>
          </p:cNvPr>
          <p:cNvSpPr txBox="1"/>
          <p:nvPr/>
        </p:nvSpPr>
        <p:spPr bwMode="gray">
          <a:xfrm>
            <a:off x="8575683" y="3221683"/>
            <a:ext cx="943134" cy="242022"/>
          </a:xfrm>
          <a:prstGeom prst="rect">
            <a:avLst/>
          </a:prstGeom>
          <a:noFill/>
        </p:spPr>
        <p:txBody>
          <a:bodyPr wrap="none" lIns="36000" tIns="36000" rIns="36000" bIns="36000" rtlCol="0">
            <a:spAutoFit/>
          </a:bodyPr>
          <a:lstStyle/>
          <a:p>
            <a:pPr marL="0" indent="0">
              <a:buNone/>
            </a:pPr>
            <a:r>
              <a:rPr lang="en-US" sz="1200" b="1" dirty="0"/>
              <a:t>Advantages</a:t>
            </a:r>
            <a:endParaRPr lang="en-US" sz="1200" dirty="0"/>
          </a:p>
        </p:txBody>
      </p:sp>
      <p:sp>
        <p:nvSpPr>
          <p:cNvPr id="76" name="TextBox 75">
            <a:extLst>
              <a:ext uri="{FF2B5EF4-FFF2-40B4-BE49-F238E27FC236}">
                <a16:creationId xmlns:a16="http://schemas.microsoft.com/office/drawing/2014/main" id="{649F764C-6FF3-C5C5-7D7E-974C95731FCB}"/>
              </a:ext>
            </a:extLst>
          </p:cNvPr>
          <p:cNvSpPr txBox="1"/>
          <p:nvPr/>
        </p:nvSpPr>
        <p:spPr bwMode="gray">
          <a:xfrm>
            <a:off x="8575683" y="4632339"/>
            <a:ext cx="1156333" cy="242022"/>
          </a:xfrm>
          <a:prstGeom prst="rect">
            <a:avLst/>
          </a:prstGeom>
          <a:noFill/>
        </p:spPr>
        <p:txBody>
          <a:bodyPr wrap="none" lIns="36000" tIns="36000" rIns="36000" bIns="36000" rtlCol="0">
            <a:spAutoFit/>
          </a:bodyPr>
          <a:lstStyle/>
          <a:p>
            <a:pPr marL="0" indent="0">
              <a:buNone/>
            </a:pPr>
            <a:r>
              <a:rPr lang="en-US" sz="1200" b="1" dirty="0"/>
              <a:t>Disadvantages</a:t>
            </a:r>
            <a:endParaRPr lang="en-US" sz="1200" dirty="0"/>
          </a:p>
        </p:txBody>
      </p:sp>
      <p:pic>
        <p:nvPicPr>
          <p:cNvPr id="78" name="Graphic 77" descr="Badge Follow with solid fill">
            <a:extLst>
              <a:ext uri="{FF2B5EF4-FFF2-40B4-BE49-F238E27FC236}">
                <a16:creationId xmlns:a16="http://schemas.microsoft.com/office/drawing/2014/main" id="{4A90F027-C5D2-E787-EC5F-919B7D207D3F}"/>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8233582" y="3203918"/>
            <a:ext cx="292608" cy="292608"/>
          </a:xfrm>
          <a:prstGeom prst="rect">
            <a:avLst/>
          </a:prstGeom>
        </p:spPr>
      </p:pic>
      <p:pic>
        <p:nvPicPr>
          <p:cNvPr id="80" name="Graphic 79" descr="Badge Unfollow with solid fill">
            <a:extLst>
              <a:ext uri="{FF2B5EF4-FFF2-40B4-BE49-F238E27FC236}">
                <a16:creationId xmlns:a16="http://schemas.microsoft.com/office/drawing/2014/main" id="{4001E668-E591-89D0-5D2B-48A2E3962183}"/>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8233582" y="4624152"/>
            <a:ext cx="292608" cy="292608"/>
          </a:xfrm>
          <a:prstGeom prst="rect">
            <a:avLst/>
          </a:prstGeom>
        </p:spPr>
      </p:pic>
      <p:cxnSp>
        <p:nvCxnSpPr>
          <p:cNvPr id="81" name="Straight Connector 80">
            <a:extLst>
              <a:ext uri="{FF2B5EF4-FFF2-40B4-BE49-F238E27FC236}">
                <a16:creationId xmlns:a16="http://schemas.microsoft.com/office/drawing/2014/main" id="{7201E85C-7739-102B-7429-6B1D606D9EF6}"/>
              </a:ext>
            </a:extLst>
          </p:cNvPr>
          <p:cNvCxnSpPr>
            <a:cxnSpLocks/>
          </p:cNvCxnSpPr>
          <p:nvPr/>
        </p:nvCxnSpPr>
        <p:spPr bwMode="gray">
          <a:xfrm flipV="1">
            <a:off x="8166907" y="3535126"/>
            <a:ext cx="3585539" cy="35"/>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85" name="TextBox 84">
            <a:extLst>
              <a:ext uri="{FF2B5EF4-FFF2-40B4-BE49-F238E27FC236}">
                <a16:creationId xmlns:a16="http://schemas.microsoft.com/office/drawing/2014/main" id="{65B387B8-3538-406D-0A20-94F5AC2230E1}"/>
              </a:ext>
            </a:extLst>
          </p:cNvPr>
          <p:cNvSpPr txBox="1"/>
          <p:nvPr/>
        </p:nvSpPr>
        <p:spPr bwMode="gray">
          <a:xfrm>
            <a:off x="8166907" y="3496589"/>
            <a:ext cx="3605805" cy="1123384"/>
          </a:xfrm>
          <a:prstGeom prst="rect">
            <a:avLst/>
          </a:prstGeom>
          <a:noFill/>
        </p:spPr>
        <p:txBody>
          <a:bodyPr wrap="square" lIns="137160" tIns="137160" rIns="0" bIns="137160" rtlCol="0" anchor="t">
            <a:spAutoFit/>
          </a:bodyPr>
          <a:lstStyle/>
          <a:p>
            <a:pPr marL="171450" lvl="0" indent="-171450">
              <a:spcBef>
                <a:spcPts val="600"/>
              </a:spcBef>
              <a:buFont typeface="Arial" panose="020B0604020202020204" pitchFamily="34" charset="0"/>
              <a:buChar char="•"/>
              <a:defRPr/>
            </a:pPr>
            <a:r>
              <a:rPr lang="en-US" sz="1000" dirty="0">
                <a:solidFill>
                  <a:srgbClr val="000000"/>
                </a:solidFill>
              </a:rPr>
              <a:t>Enables renewables and battery grid integration &gt;60%</a:t>
            </a:r>
          </a:p>
          <a:p>
            <a:pPr marL="171450" lvl="0" indent="-171450">
              <a:spcBef>
                <a:spcPts val="600"/>
              </a:spcBef>
              <a:buFont typeface="Arial" panose="020B0604020202020204" pitchFamily="34" charset="0"/>
              <a:buChar char="•"/>
              <a:defRPr/>
            </a:pPr>
            <a:r>
              <a:rPr lang="en-US" sz="1000" dirty="0">
                <a:solidFill>
                  <a:srgbClr val="000000"/>
                </a:solidFill>
              </a:rPr>
              <a:t>Provides the hardware basis for </a:t>
            </a:r>
            <a:r>
              <a:rPr lang="en-US" sz="1000" b="1" dirty="0">
                <a:solidFill>
                  <a:srgbClr val="000000"/>
                </a:solidFill>
              </a:rPr>
              <a:t>inertia services</a:t>
            </a:r>
          </a:p>
          <a:p>
            <a:pPr marL="171450" lvl="0" indent="-171450">
              <a:spcBef>
                <a:spcPts val="600"/>
              </a:spcBef>
              <a:buFont typeface="Arial" panose="020B0604020202020204" pitchFamily="34" charset="0"/>
              <a:buChar char="•"/>
              <a:defRPr/>
            </a:pPr>
            <a:r>
              <a:rPr lang="en-US" sz="1000" dirty="0">
                <a:solidFill>
                  <a:srgbClr val="000000"/>
                </a:solidFill>
              </a:rPr>
              <a:t>Are</a:t>
            </a:r>
            <a:r>
              <a:rPr lang="en-US" sz="1000" b="1" dirty="0">
                <a:solidFill>
                  <a:srgbClr val="000000"/>
                </a:solidFill>
              </a:rPr>
              <a:t> cost-competitive and </a:t>
            </a:r>
            <a:r>
              <a:rPr lang="en-US" sz="1000" dirty="0">
                <a:solidFill>
                  <a:srgbClr val="000000"/>
                </a:solidFill>
              </a:rPr>
              <a:t>mature enough to deploy</a:t>
            </a:r>
          </a:p>
          <a:p>
            <a:pPr marL="171450" lvl="0" indent="-171450">
              <a:spcBef>
                <a:spcPts val="600"/>
              </a:spcBef>
              <a:buFont typeface="Arial" panose="020B0604020202020204" pitchFamily="34" charset="0"/>
              <a:buChar char="•"/>
              <a:defRPr/>
            </a:pPr>
            <a:r>
              <a:rPr lang="en-US" sz="1000" dirty="0">
                <a:solidFill>
                  <a:srgbClr val="000000"/>
                </a:solidFill>
              </a:rPr>
              <a:t>Procurable via </a:t>
            </a:r>
            <a:r>
              <a:rPr lang="en-US" sz="1000" b="1" dirty="0">
                <a:solidFill>
                  <a:srgbClr val="000000"/>
                </a:solidFill>
              </a:rPr>
              <a:t>existing OEM supply chain</a:t>
            </a:r>
          </a:p>
        </p:txBody>
      </p:sp>
      <p:cxnSp>
        <p:nvCxnSpPr>
          <p:cNvPr id="6" name="Straight Connector 5">
            <a:extLst>
              <a:ext uri="{FF2B5EF4-FFF2-40B4-BE49-F238E27FC236}">
                <a16:creationId xmlns:a16="http://schemas.microsoft.com/office/drawing/2014/main" id="{7B529033-C772-E0E0-31AD-8D6C8002FB95}"/>
              </a:ext>
            </a:extLst>
          </p:cNvPr>
          <p:cNvCxnSpPr>
            <a:cxnSpLocks/>
          </p:cNvCxnSpPr>
          <p:nvPr/>
        </p:nvCxnSpPr>
        <p:spPr bwMode="gray">
          <a:xfrm flipV="1">
            <a:off x="8194696" y="4955225"/>
            <a:ext cx="3585539" cy="35"/>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4" name="Pentagon 3">
            <a:extLst>
              <a:ext uri="{FF2B5EF4-FFF2-40B4-BE49-F238E27FC236}">
                <a16:creationId xmlns:a16="http://schemas.microsoft.com/office/drawing/2014/main" id="{4498830A-2994-5A4C-CD48-725A6EF1D426}"/>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8" name="Chevron 7">
            <a:extLst>
              <a:ext uri="{FF2B5EF4-FFF2-40B4-BE49-F238E27FC236}">
                <a16:creationId xmlns:a16="http://schemas.microsoft.com/office/drawing/2014/main" id="{2363A4FF-46EA-0744-0870-B2880B58B436}"/>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9" name="Chevron 8">
            <a:extLst>
              <a:ext uri="{FF2B5EF4-FFF2-40B4-BE49-F238E27FC236}">
                <a16:creationId xmlns:a16="http://schemas.microsoft.com/office/drawing/2014/main" id="{0CCC6C08-9781-6A6B-461A-E67004CFBADB}"/>
              </a:ext>
            </a:extLst>
          </p:cNvPr>
          <p:cNvSpPr/>
          <p:nvPr/>
        </p:nvSpPr>
        <p:spPr>
          <a:xfrm>
            <a:off x="3381296" y="0"/>
            <a:ext cx="1788983" cy="288356"/>
          </a:xfrm>
          <a:prstGeom prst="chevron">
            <a:avLst/>
          </a:prstGeom>
          <a:solidFill>
            <a:srgbClr val="0074A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Modernize</a:t>
            </a:r>
          </a:p>
        </p:txBody>
      </p:sp>
      <p:sp>
        <p:nvSpPr>
          <p:cNvPr id="11" name="Chevron 10">
            <a:extLst>
              <a:ext uri="{FF2B5EF4-FFF2-40B4-BE49-F238E27FC236}">
                <a16:creationId xmlns:a16="http://schemas.microsoft.com/office/drawing/2014/main" id="{5BEF64F3-1F94-FFA7-F87C-4BC38F46CF72}"/>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4" name="Chevron 13">
            <a:extLst>
              <a:ext uri="{FF2B5EF4-FFF2-40B4-BE49-F238E27FC236}">
                <a16:creationId xmlns:a16="http://schemas.microsoft.com/office/drawing/2014/main" id="{C00B92F8-3CBB-9476-5F2D-81D79420A1C4}"/>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15" name="Rectangle 14">
            <a:extLst>
              <a:ext uri="{FF2B5EF4-FFF2-40B4-BE49-F238E27FC236}">
                <a16:creationId xmlns:a16="http://schemas.microsoft.com/office/drawing/2014/main" id="{D2580377-E1A0-ADA0-6D63-13D88F75722E}"/>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GFM</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Tree>
    <p:extLst>
      <p:ext uri="{BB962C8B-B14F-4D97-AF65-F5344CB8AC3E}">
        <p14:creationId xmlns:p14="http://schemas.microsoft.com/office/powerpoint/2010/main" val="153312058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551A75-2075-1DE3-5AD5-DFC6C061E45B}"/>
            </a:ext>
          </a:extLst>
        </p:cNvPr>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68AFE3D3-FCCB-0BA0-DF73-FF3B8B422F3F}"/>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55" imgW="7772400" imgH="10058400" progId="TCLayout.ActiveDocument.1">
                  <p:embed/>
                </p:oleObj>
              </mc:Choice>
              <mc:Fallback>
                <p:oleObj name="thinkcell Slide" r:id="rId55" imgW="7772400" imgH="10058400" progId="TCLayout.ActiveDocument.1">
                  <p:embed/>
                  <p:pic>
                    <p:nvPicPr>
                      <p:cNvPr id="7" name="think-cell data - do not delete" hidden="1">
                        <a:extLst>
                          <a:ext uri="{FF2B5EF4-FFF2-40B4-BE49-F238E27FC236}">
                            <a16:creationId xmlns:a16="http://schemas.microsoft.com/office/drawing/2014/main" id="{68AFE3D3-FCCB-0BA0-DF73-FF3B8B422F3F}"/>
                          </a:ext>
                        </a:extLst>
                      </p:cNvPr>
                      <p:cNvPicPr/>
                      <p:nvPr/>
                    </p:nvPicPr>
                    <p:blipFill>
                      <a:blip r:embed="rId56"/>
                      <a:stretch>
                        <a:fillRect/>
                      </a:stretch>
                    </p:blipFill>
                    <p:spPr>
                      <a:xfrm>
                        <a:off x="1588" y="1588"/>
                        <a:ext cx="1227" cy="1588"/>
                      </a:xfrm>
                      <a:prstGeom prst="rect">
                        <a:avLst/>
                      </a:prstGeom>
                    </p:spPr>
                  </p:pic>
                </p:oleObj>
              </mc:Fallback>
            </mc:AlternateContent>
          </a:graphicData>
        </a:graphic>
      </p:graphicFrame>
      <p:cxnSp>
        <p:nvCxnSpPr>
          <p:cNvPr id="321" name="Straight Connector 320">
            <a:extLst>
              <a:ext uri="{FF2B5EF4-FFF2-40B4-BE49-F238E27FC236}">
                <a16:creationId xmlns:a16="http://schemas.microsoft.com/office/drawing/2014/main" id="{C57340A8-EE6D-FC69-5EBC-0BC6902024E4}"/>
              </a:ext>
            </a:extLst>
          </p:cNvPr>
          <p:cNvCxnSpPr>
            <a:cxnSpLocks/>
          </p:cNvCxnSpPr>
          <p:nvPr/>
        </p:nvCxnSpPr>
        <p:spPr bwMode="gray">
          <a:xfrm>
            <a:off x="6796088" y="4853678"/>
            <a:ext cx="2880360" cy="0"/>
          </a:xfrm>
          <a:prstGeom prst="line">
            <a:avLst/>
          </a:prstGeom>
          <a:ln w="28575" cap="flat">
            <a:solidFill>
              <a:srgbClr val="4C6C9C"/>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6" name="Title 5">
            <a:extLst>
              <a:ext uri="{FF2B5EF4-FFF2-40B4-BE49-F238E27FC236}">
                <a16:creationId xmlns:a16="http://schemas.microsoft.com/office/drawing/2014/main" id="{F895A9BC-675D-54F6-6697-C0DFDEBAACD0}"/>
              </a:ext>
            </a:extLst>
          </p:cNvPr>
          <p:cNvSpPr>
            <a:spLocks noGrp="1"/>
          </p:cNvSpPr>
          <p:nvPr>
            <p:ph type="title"/>
          </p:nvPr>
        </p:nvSpPr>
        <p:spPr/>
        <p:txBody>
          <a:bodyPr vert="horz" rIns="91440">
            <a:noAutofit/>
          </a:bodyPr>
          <a:lstStyle/>
          <a:p>
            <a:r>
              <a:rPr lang="en-US" dirty="0"/>
              <a:t>Mass adoption of grid-forming inverters is required to connect the pipeline of available energy resources to the grid</a:t>
            </a:r>
            <a:endParaRPr lang="en-US" dirty="0">
              <a:cs typeface="Arial"/>
            </a:endParaRPr>
          </a:p>
        </p:txBody>
      </p:sp>
      <p:sp>
        <p:nvSpPr>
          <p:cNvPr id="15" name="Text Placeholder 14">
            <a:extLst>
              <a:ext uri="{FF2B5EF4-FFF2-40B4-BE49-F238E27FC236}">
                <a16:creationId xmlns:a16="http://schemas.microsoft.com/office/drawing/2014/main" id="{7B84BC87-5CD2-803D-1D75-2F1577BEC846}"/>
              </a:ext>
            </a:extLst>
          </p:cNvPr>
          <p:cNvSpPr>
            <a:spLocks noGrp="1"/>
          </p:cNvSpPr>
          <p:nvPr>
            <p:ph type="body" sz="quarter" idx="13"/>
          </p:nvPr>
        </p:nvSpPr>
        <p:spPr/>
        <p:txBody>
          <a:bodyPr/>
          <a:lstStyle/>
          <a:p>
            <a:r>
              <a:rPr lang="en-US"/>
              <a:t>Requiring GFMs for energy storage in the active queue is critical to safely deploy this capacity into the grid</a:t>
            </a:r>
            <a:endParaRPr lang="en-US" b="0" baseline="30000"/>
          </a:p>
        </p:txBody>
      </p:sp>
      <p:sp>
        <p:nvSpPr>
          <p:cNvPr id="18" name="Text Placeholder 17">
            <a:extLst>
              <a:ext uri="{FF2B5EF4-FFF2-40B4-BE49-F238E27FC236}">
                <a16:creationId xmlns:a16="http://schemas.microsoft.com/office/drawing/2014/main" id="{7BFE60A5-6DD5-A95A-061B-07F631660661}"/>
              </a:ext>
            </a:extLst>
          </p:cNvPr>
          <p:cNvSpPr>
            <a:spLocks noGrp="1"/>
          </p:cNvSpPr>
          <p:nvPr>
            <p:ph type="body" sz="quarter" idx="16"/>
          </p:nvPr>
        </p:nvSpPr>
        <p:spPr/>
        <p:txBody>
          <a:bodyPr/>
          <a:lstStyle/>
          <a:p>
            <a:r>
              <a:rPr lang="en-US"/>
              <a:t>Organic GFM deployment pathways do not meet NREL’s safe minimum share of 25% for systems with 60%+ IBRs</a:t>
            </a:r>
            <a:endParaRPr lang="en-US" b="0" baseline="30000"/>
          </a:p>
        </p:txBody>
      </p:sp>
      <p:sp>
        <p:nvSpPr>
          <p:cNvPr id="4" name="btfpNotesBox962619">
            <a:extLst>
              <a:ext uri="{FF2B5EF4-FFF2-40B4-BE49-F238E27FC236}">
                <a16:creationId xmlns:a16="http://schemas.microsoft.com/office/drawing/2014/main" id="{2C6CFD24-DF01-FE26-943C-1F81E167E185}"/>
              </a:ext>
            </a:extLst>
          </p:cNvPr>
          <p:cNvSpPr txBox="1"/>
          <p:nvPr>
            <p:custDataLst>
              <p:tags r:id="rId2"/>
            </p:custDataLst>
          </p:nvPr>
        </p:nvSpPr>
        <p:spPr bwMode="gray">
          <a:xfrm>
            <a:off x="324000" y="5998958"/>
            <a:ext cx="9210965" cy="738664"/>
          </a:xfrm>
          <a:prstGeom prst="rect">
            <a:avLst/>
          </a:prstGeom>
          <a:noFill/>
        </p:spPr>
        <p:txBody>
          <a:bodyPr vert="horz" wrap="square" lIns="0" tIns="0" rIns="0" bIns="0" rtlCol="0" anchor="b">
            <a:spAutoFit/>
          </a:bodyPr>
          <a:lstStyle/>
          <a:p>
            <a:pPr>
              <a:defRPr/>
            </a:pPr>
            <a:r>
              <a:rPr lang="en-US" sz="800" dirty="0"/>
              <a:t>The historic trajectory reflects true organic growth, with no regional or national mandates or enforced standards in place prior to 2026, while the projected trajectory anticipates an uplift from the 2026 ERCOT and 2027 Southwest Power Pool mandates for new inverter-based resources as well as the initiation of enforcement under FERC directives and NERC requirements for PRC-029-1 compliance. Projections proceeded 2026 U.S. supply chain restrictions on Chinese-made grid-firming inverters. Sources: </a:t>
            </a:r>
            <a:r>
              <a:rPr lang="en-US" sz="800" dirty="0">
                <a:hlinkClick r:id="rId57"/>
              </a:rPr>
              <a:t>US storage sector outlook</a:t>
            </a:r>
            <a:r>
              <a:rPr lang="en-US" sz="800" dirty="0"/>
              <a:t> (Wood MacKenzie, 2024); </a:t>
            </a:r>
            <a:r>
              <a:rPr lang="en-US" sz="800" dirty="0">
                <a:hlinkClick r:id="rId58"/>
              </a:rPr>
              <a:t>Queued Up </a:t>
            </a:r>
            <a:r>
              <a:rPr lang="en-US" sz="800" dirty="0"/>
              <a:t>(Lawrence Berkeley National Laboratory, 2026); </a:t>
            </a:r>
            <a:r>
              <a:rPr lang="en-US" sz="800" dirty="0">
                <a:hlinkClick r:id="rId59"/>
              </a:rPr>
              <a:t>Examining Supply-Side Options to Achieve 100% Clean Electricity by 2035</a:t>
            </a:r>
            <a:r>
              <a:rPr lang="en-US" sz="800" dirty="0"/>
              <a:t> (NREL, 2022); </a:t>
            </a:r>
            <a:r>
              <a:rPr lang="en-US" sz="800" dirty="0">
                <a:hlinkClick r:id="rId60"/>
              </a:rPr>
              <a:t>Electric Power Monthly Tables </a:t>
            </a:r>
            <a:r>
              <a:rPr lang="en-US" sz="800" dirty="0"/>
              <a:t>(U.S. EIA, 2026); </a:t>
            </a:r>
            <a:r>
              <a:rPr lang="en-US" sz="800" dirty="0">
                <a:hlinkClick r:id="rId61"/>
              </a:rPr>
              <a:t>FERC Order 901 Directives Mapping </a:t>
            </a:r>
            <a:r>
              <a:rPr lang="en-US" sz="800" dirty="0"/>
              <a:t>(NERC, 2026). Credit: Dominica Wambold, David Foye, Petr Jenicek, Birru Lucha, Hasan Alawadhi, Ariela Farchi, </a:t>
            </a:r>
            <a:r>
              <a:rPr lang="en-US" sz="800" dirty="0">
                <a:solidFill>
                  <a:srgbClr val="000000"/>
                </a:solidFill>
              </a:rPr>
              <a:t>and </a:t>
            </a:r>
            <a:r>
              <a:rPr lang="en-US" sz="800" dirty="0">
                <a:solidFill>
                  <a:srgbClr val="000000"/>
                </a:solidFill>
                <a:hlinkClick r:id="rId62"/>
              </a:rPr>
              <a:t>Gernot Wagner</a:t>
            </a:r>
            <a:r>
              <a:rPr lang="en-US" sz="800" dirty="0">
                <a:solidFill>
                  <a:srgbClr val="000000"/>
                </a:solidFill>
              </a:rPr>
              <a:t>. </a:t>
            </a:r>
            <a:r>
              <a:rPr lang="en-US" sz="800" dirty="0">
                <a:hlinkClick r:id="rId63"/>
              </a:rPr>
              <a:t>Share with attribution</a:t>
            </a:r>
            <a:r>
              <a:rPr lang="en-US" sz="800" dirty="0">
                <a:solidFill>
                  <a:srgbClr val="000000"/>
                </a:solidFill>
              </a:rPr>
              <a:t>: Wagner </a:t>
            </a:r>
            <a:r>
              <a:rPr lang="en-US" sz="800" i="1" dirty="0">
                <a:solidFill>
                  <a:srgbClr val="000000"/>
                </a:solidFill>
              </a:rPr>
              <a:t>et al. </a:t>
            </a:r>
            <a:r>
              <a:rPr lang="en-US" sz="800" dirty="0">
                <a:solidFill>
                  <a:srgbClr val="000000"/>
                </a:solidFill>
              </a:rPr>
              <a:t>“Powering Grids,” Columbia Business School Climate Knowledge Initiative (29 October 2026).</a:t>
            </a:r>
            <a:endParaRPr lang="en-US" sz="800" dirty="0">
              <a:latin typeface="Arial" panose="020B0604020202020204" pitchFamily="34" charset="0"/>
              <a:cs typeface="Arial" panose="020B0604020202020204" pitchFamily="34" charset="0"/>
            </a:endParaRPr>
          </a:p>
        </p:txBody>
      </p:sp>
      <p:sp>
        <p:nvSpPr>
          <p:cNvPr id="27" name="btfpCallout806132">
            <a:extLst>
              <a:ext uri="{FF2B5EF4-FFF2-40B4-BE49-F238E27FC236}">
                <a16:creationId xmlns:a16="http://schemas.microsoft.com/office/drawing/2014/main" id="{C906ECB0-9E5C-5077-B0DA-9AC4722E8EA6}"/>
              </a:ext>
            </a:extLst>
          </p:cNvPr>
          <p:cNvSpPr/>
          <p:nvPr/>
        </p:nvSpPr>
        <p:spPr bwMode="gray">
          <a:xfrm>
            <a:off x="10287001" y="2722563"/>
            <a:ext cx="1571560" cy="3081337"/>
          </a:xfrm>
          <a:prstGeom prst="wedgeRectCallout">
            <a:avLst>
              <a:gd name="adj1" fmla="val -63023"/>
              <a:gd name="adj2" fmla="val 34055"/>
            </a:avLst>
          </a:prstGeom>
          <a:solidFill>
            <a:schemeClr val="accent1">
              <a:lumMod val="20000"/>
              <a:lumOff val="8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73" tIns="72073" rIns="72073" bIns="72073" numCol="1" spcCol="0" rtlCol="0" fromWordArt="0" anchor="ctr" anchorCtr="0" forceAA="0" compatLnSpc="1">
            <a:prstTxWarp prst="textNoShape">
              <a:avLst/>
            </a:prstTxWarp>
            <a:noAutofit/>
          </a:bodyPr>
          <a:lstStyle/>
          <a:p>
            <a:pPr marL="171450" lvl="1" indent="-171450" defTabSz="711200">
              <a:spcBef>
                <a:spcPts val="600"/>
              </a:spcBef>
              <a:buFont typeface="Arial" panose="020B0604020202020204" pitchFamily="34" charset="0"/>
              <a:buChar char="•"/>
              <a:defRPr/>
            </a:pPr>
            <a:r>
              <a:rPr lang="en-US" sz="1050" dirty="0">
                <a:solidFill>
                  <a:schemeClr val="tx1"/>
                </a:solidFill>
                <a:latin typeface="Arial"/>
                <a:cs typeface="Arial"/>
              </a:rPr>
              <a:t>Annual IBR capacity additions to the grid </a:t>
            </a:r>
            <a:r>
              <a:rPr lang="en-US" sz="1050" b="1" dirty="0">
                <a:solidFill>
                  <a:schemeClr val="tx1"/>
                </a:solidFill>
                <a:latin typeface="Arial"/>
                <a:cs typeface="Arial"/>
              </a:rPr>
              <a:t>exceed 90% </a:t>
            </a:r>
            <a:r>
              <a:rPr lang="en-US" sz="1050" dirty="0">
                <a:solidFill>
                  <a:schemeClr val="tx1"/>
                </a:solidFill>
                <a:latin typeface="Arial"/>
                <a:cs typeface="Arial"/>
              </a:rPr>
              <a:t>of all net-new grid energy resources</a:t>
            </a:r>
          </a:p>
          <a:p>
            <a:pPr marL="171450" lvl="1" indent="-171450" defTabSz="711200">
              <a:spcBef>
                <a:spcPts val="600"/>
              </a:spcBef>
              <a:buFont typeface="Arial" panose="020B0604020202020204" pitchFamily="34" charset="0"/>
              <a:buChar char="•"/>
              <a:defRPr/>
            </a:pPr>
            <a:r>
              <a:rPr lang="en-US" sz="1050" dirty="0">
                <a:solidFill>
                  <a:schemeClr val="tx1"/>
                </a:solidFill>
                <a:latin typeface="Arial"/>
                <a:cs typeface="Arial"/>
              </a:rPr>
              <a:t>Even anticipating NERC enforcement of reliability standards, current GFM adoption is </a:t>
            </a:r>
            <a:r>
              <a:rPr lang="en-US" sz="1050" b="1" dirty="0">
                <a:solidFill>
                  <a:schemeClr val="tx1"/>
                </a:solidFill>
                <a:latin typeface="Arial"/>
                <a:cs typeface="Arial"/>
              </a:rPr>
              <a:t>not sufficient </a:t>
            </a:r>
            <a:r>
              <a:rPr lang="en-US" sz="1050" dirty="0">
                <a:solidFill>
                  <a:schemeClr val="tx1"/>
                </a:solidFill>
                <a:latin typeface="Arial"/>
                <a:cs typeface="Arial"/>
              </a:rPr>
              <a:t>to ensure stability</a:t>
            </a:r>
          </a:p>
          <a:p>
            <a:pPr marL="171450" lvl="1" indent="-171450" defTabSz="711200">
              <a:spcBef>
                <a:spcPts val="600"/>
              </a:spcBef>
              <a:buFont typeface="Arial" panose="020B0604020202020204" pitchFamily="34" charset="0"/>
              <a:buChar char="•"/>
              <a:defRPr/>
            </a:pPr>
            <a:r>
              <a:rPr lang="en-US" sz="1050" dirty="0">
                <a:solidFill>
                  <a:schemeClr val="tx1"/>
                </a:solidFill>
                <a:latin typeface="Arial"/>
                <a:cs typeface="Arial"/>
              </a:rPr>
              <a:t>Nationwide, GFMs would remain </a:t>
            </a:r>
            <a:r>
              <a:rPr lang="en-US" sz="1050" b="1" dirty="0">
                <a:solidFill>
                  <a:schemeClr val="tx1"/>
                </a:solidFill>
                <a:latin typeface="Arial"/>
                <a:cs typeface="Arial"/>
              </a:rPr>
              <a:t>well below the 25% threshold</a:t>
            </a:r>
            <a:r>
              <a:rPr lang="en-US" sz="1050" dirty="0">
                <a:solidFill>
                  <a:schemeClr val="tx1"/>
                </a:solidFill>
                <a:latin typeface="Arial"/>
                <a:cs typeface="Arial"/>
              </a:rPr>
              <a:t> through 2033</a:t>
            </a:r>
            <a:endParaRPr lang="en-US" sz="1050" i="0" u="none" strike="noStrike" kern="1200" cap="none" spc="0" normalizeH="0" baseline="0" noProof="0" dirty="0">
              <a:ln>
                <a:noFill/>
              </a:ln>
              <a:solidFill>
                <a:schemeClr val="tx1"/>
              </a:solidFill>
              <a:effectLst/>
              <a:uLnTx/>
              <a:uFillTx/>
              <a:latin typeface="Arial"/>
              <a:cs typeface="Arial"/>
            </a:endParaRPr>
          </a:p>
        </p:txBody>
      </p:sp>
      <p:sp>
        <p:nvSpPr>
          <p:cNvPr id="80" name="btfpColumnHeaderBoxText223027">
            <a:extLst>
              <a:ext uri="{FF2B5EF4-FFF2-40B4-BE49-F238E27FC236}">
                <a16:creationId xmlns:a16="http://schemas.microsoft.com/office/drawing/2014/main" id="{5D2949D7-EEEF-0447-A563-3ED874495475}"/>
              </a:ext>
            </a:extLst>
          </p:cNvPr>
          <p:cNvSpPr txBox="1"/>
          <p:nvPr/>
        </p:nvSpPr>
        <p:spPr bwMode="gray">
          <a:xfrm>
            <a:off x="6231122" y="2060175"/>
            <a:ext cx="5595621" cy="257442"/>
          </a:xfrm>
          <a:prstGeom prst="rect">
            <a:avLst/>
          </a:prstGeom>
          <a:noFill/>
        </p:spPr>
        <p:txBody>
          <a:bodyPr vert="horz" wrap="square" lIns="36036" tIns="36036" rIns="36036" bIns="36036" rtlCol="0" anchor="b">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1200" i="0" u="none" strike="noStrike" kern="1200" cap="none" spc="0" normalizeH="0" baseline="0" noProof="0">
                <a:ln>
                  <a:noFill/>
                </a:ln>
                <a:solidFill>
                  <a:srgbClr val="000000"/>
                </a:solidFill>
                <a:effectLst/>
                <a:uLnTx/>
                <a:uFillTx/>
                <a:latin typeface="Arial"/>
                <a:ea typeface="+mn-ea"/>
                <a:cs typeface="+mn-cs"/>
              </a:rPr>
              <a:t>U.S. IBR Capacity (GW) vs. GFM Inverter Share (%) Projections, </a:t>
            </a:r>
            <a:r>
              <a:rPr lang="en-US" sz="1200">
                <a:solidFill>
                  <a:srgbClr val="000000"/>
                </a:solidFill>
                <a:latin typeface="Arial"/>
              </a:rPr>
              <a:t>2015-2035</a:t>
            </a:r>
            <a:endParaRPr kumimoji="0" lang="en-US" sz="1200" b="0" i="0" u="none" strike="noStrike" kern="1200" cap="none" spc="0" normalizeH="0" baseline="0" noProof="0">
              <a:ln>
                <a:noFill/>
              </a:ln>
              <a:solidFill>
                <a:srgbClr val="000000"/>
              </a:solidFill>
              <a:effectLst/>
              <a:uLnTx/>
              <a:uFillTx/>
              <a:latin typeface="Arial"/>
              <a:ea typeface="+mn-ea"/>
              <a:cs typeface="+mn-cs"/>
            </a:endParaRPr>
          </a:p>
        </p:txBody>
      </p:sp>
      <p:sp>
        <p:nvSpPr>
          <p:cNvPr id="102" name="btfpColumnHeaderBoxText223027">
            <a:extLst>
              <a:ext uri="{FF2B5EF4-FFF2-40B4-BE49-F238E27FC236}">
                <a16:creationId xmlns:a16="http://schemas.microsoft.com/office/drawing/2014/main" id="{5EBF7028-90E8-8D03-5BE9-3FF134D545EA}"/>
              </a:ext>
            </a:extLst>
          </p:cNvPr>
          <p:cNvSpPr txBox="1"/>
          <p:nvPr/>
        </p:nvSpPr>
        <p:spPr bwMode="gray">
          <a:xfrm>
            <a:off x="324000" y="2055377"/>
            <a:ext cx="5660133" cy="257442"/>
          </a:xfrm>
          <a:prstGeom prst="rect">
            <a:avLst/>
          </a:prstGeom>
          <a:noFill/>
        </p:spPr>
        <p:txBody>
          <a:bodyPr vert="horz" wrap="square" lIns="36036" tIns="36036" rIns="36036" bIns="36036" rtlCol="0" anchor="b">
            <a:spAutoFit/>
          </a:bodyPr>
          <a:lstStyle/>
          <a:p>
            <a:pPr lvl="0">
              <a:defRPr/>
            </a:pPr>
            <a:r>
              <a:rPr kumimoji="0" lang="en-US" sz="1200" i="0" u="none" strike="noStrike" kern="1200" cap="none" spc="0" normalizeH="0" baseline="0" noProof="0">
                <a:ln>
                  <a:noFill/>
                </a:ln>
                <a:solidFill>
                  <a:srgbClr val="000000"/>
                </a:solidFill>
                <a:effectLst/>
                <a:uLnTx/>
                <a:uFillTx/>
                <a:latin typeface="Arial"/>
                <a:ea typeface="+mn-ea"/>
                <a:cs typeface="+mn-cs"/>
              </a:rPr>
              <a:t>U.S. projected build through 2032 vs. active queue </a:t>
            </a:r>
            <a:r>
              <a:rPr lang="en-US" sz="1200">
                <a:solidFill>
                  <a:srgbClr val="000000"/>
                </a:solidFill>
                <a:latin typeface="Arial"/>
              </a:rPr>
              <a:t>capacity, </a:t>
            </a:r>
            <a:r>
              <a:rPr lang="en-US" sz="1200">
                <a:solidFill>
                  <a:srgbClr val="000000"/>
                </a:solidFill>
              </a:rPr>
              <a:t>GW</a:t>
            </a:r>
            <a:endParaRPr kumimoji="0" lang="en-US" sz="1200" i="0" u="none" strike="noStrike" kern="1200" cap="none" spc="0" normalizeH="0" baseline="0" noProof="0">
              <a:ln>
                <a:noFill/>
              </a:ln>
              <a:solidFill>
                <a:srgbClr val="000000"/>
              </a:solidFill>
              <a:effectLst/>
              <a:uLnTx/>
              <a:uFillTx/>
              <a:latin typeface="Arial"/>
              <a:ea typeface="+mn-ea"/>
              <a:cs typeface="+mn-cs"/>
            </a:endParaRPr>
          </a:p>
        </p:txBody>
      </p:sp>
      <p:graphicFrame>
        <p:nvGraphicFramePr>
          <p:cNvPr id="38" name="Chart 37">
            <a:extLst>
              <a:ext uri="{FF2B5EF4-FFF2-40B4-BE49-F238E27FC236}">
                <a16:creationId xmlns:a16="http://schemas.microsoft.com/office/drawing/2014/main" id="{751E1737-11FD-6C20-9F72-67138ED2732B}"/>
              </a:ext>
            </a:extLst>
          </p:cNvPr>
          <p:cNvGraphicFramePr/>
          <p:nvPr>
            <p:custDataLst>
              <p:tags r:id="rId3"/>
            </p:custDataLst>
          </p:nvPr>
        </p:nvGraphicFramePr>
        <p:xfrm>
          <a:off x="201613" y="2955925"/>
          <a:ext cx="5864225" cy="2849563"/>
        </p:xfrm>
        <a:graphic>
          <a:graphicData uri="http://schemas.openxmlformats.org/drawingml/2006/chart">
            <c:chart xmlns:c="http://schemas.openxmlformats.org/drawingml/2006/chart" xmlns:r="http://schemas.openxmlformats.org/officeDocument/2006/relationships" r:id="rId64"/>
          </a:graphicData>
        </a:graphic>
      </p:graphicFrame>
      <p:cxnSp>
        <p:nvCxnSpPr>
          <p:cNvPr id="117" name="Straight Connector 116">
            <a:extLst>
              <a:ext uri="{FF2B5EF4-FFF2-40B4-BE49-F238E27FC236}">
                <a16:creationId xmlns:a16="http://schemas.microsoft.com/office/drawing/2014/main" id="{56FB0D86-F15A-B149-C051-BA15EB0800FC}"/>
              </a:ext>
            </a:extLst>
          </p:cNvPr>
          <p:cNvCxnSpPr/>
          <p:nvPr>
            <p:custDataLst>
              <p:tags r:id="rId4"/>
            </p:custDataLst>
          </p:nvPr>
        </p:nvCxnSpPr>
        <p:spPr bwMode="auto">
          <a:xfrm flipV="1">
            <a:off x="908050" y="2806700"/>
            <a:ext cx="0" cy="2095500"/>
          </a:xfrm>
          <a:prstGeom prst="line">
            <a:avLst/>
          </a:prstGeom>
          <a:ln w="1270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18" name="Straight Connector 117">
            <a:extLst>
              <a:ext uri="{FF2B5EF4-FFF2-40B4-BE49-F238E27FC236}">
                <a16:creationId xmlns:a16="http://schemas.microsoft.com/office/drawing/2014/main" id="{FBE72A45-4CAC-151E-7370-25889EB30AD4}"/>
              </a:ext>
            </a:extLst>
          </p:cNvPr>
          <p:cNvCxnSpPr/>
          <p:nvPr>
            <p:custDataLst>
              <p:tags r:id="rId5"/>
            </p:custDataLst>
          </p:nvPr>
        </p:nvCxnSpPr>
        <p:spPr bwMode="auto">
          <a:xfrm>
            <a:off x="1179513" y="2806700"/>
            <a:ext cx="0" cy="266700"/>
          </a:xfrm>
          <a:prstGeom prst="line">
            <a:avLst/>
          </a:prstGeom>
          <a:ln w="12700" cap="flat" cmpd="sng" algn="ctr">
            <a:solidFill>
              <a:schemeClr val="tx1"/>
            </a:solidFill>
            <a:prstDash val="solid"/>
            <a:miter lim="800000"/>
            <a:headEnd type="none" w="med" len="med"/>
            <a:tailEnd type="triangle" w="med" len="med"/>
          </a:ln>
          <a:effectLst/>
        </p:spPr>
        <p:style>
          <a:lnRef idx="1">
            <a:schemeClr val="dk1"/>
          </a:lnRef>
          <a:fillRef idx="0">
            <a:schemeClr val="dk1"/>
          </a:fillRef>
          <a:effectRef idx="0">
            <a:schemeClr val="dk1"/>
          </a:effectRef>
          <a:fontRef idx="minor">
            <a:schemeClr val="tx1"/>
          </a:fontRef>
        </p:style>
      </p:cxnSp>
      <p:cxnSp>
        <p:nvCxnSpPr>
          <p:cNvPr id="119" name="Straight Connector 118">
            <a:extLst>
              <a:ext uri="{FF2B5EF4-FFF2-40B4-BE49-F238E27FC236}">
                <a16:creationId xmlns:a16="http://schemas.microsoft.com/office/drawing/2014/main" id="{82708357-1264-B00B-D042-D0715962EBE5}"/>
              </a:ext>
            </a:extLst>
          </p:cNvPr>
          <p:cNvCxnSpPr/>
          <p:nvPr>
            <p:custDataLst>
              <p:tags r:id="rId6"/>
            </p:custDataLst>
          </p:nvPr>
        </p:nvCxnSpPr>
        <p:spPr bwMode="auto">
          <a:xfrm>
            <a:off x="908050" y="2806700"/>
            <a:ext cx="271463" cy="0"/>
          </a:xfrm>
          <a:prstGeom prst="line">
            <a:avLst/>
          </a:prstGeom>
          <a:ln w="1270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20" name="Straight Connector 119">
            <a:extLst>
              <a:ext uri="{FF2B5EF4-FFF2-40B4-BE49-F238E27FC236}">
                <a16:creationId xmlns:a16="http://schemas.microsoft.com/office/drawing/2014/main" id="{92BB81B0-20B3-3E4D-4689-5666172417F1}"/>
              </a:ext>
            </a:extLst>
          </p:cNvPr>
          <p:cNvCxnSpPr/>
          <p:nvPr>
            <p:custDataLst>
              <p:tags r:id="rId7"/>
            </p:custDataLst>
          </p:nvPr>
        </p:nvCxnSpPr>
        <p:spPr bwMode="auto">
          <a:xfrm>
            <a:off x="1938338" y="2806700"/>
            <a:ext cx="0" cy="266700"/>
          </a:xfrm>
          <a:prstGeom prst="line">
            <a:avLst/>
          </a:prstGeom>
          <a:ln w="12700" cap="flat" cmpd="sng" algn="ctr">
            <a:solidFill>
              <a:schemeClr val="tx1"/>
            </a:solidFill>
            <a:prstDash val="solid"/>
            <a:miter lim="800000"/>
            <a:headEnd type="none" w="med" len="med"/>
            <a:tailEnd type="triangle" w="med" len="med"/>
          </a:ln>
          <a:effectLst/>
        </p:spPr>
        <p:style>
          <a:lnRef idx="1">
            <a:schemeClr val="dk1"/>
          </a:lnRef>
          <a:fillRef idx="0">
            <a:schemeClr val="dk1"/>
          </a:fillRef>
          <a:effectRef idx="0">
            <a:schemeClr val="dk1"/>
          </a:effectRef>
          <a:fontRef idx="minor">
            <a:schemeClr val="tx1"/>
          </a:fontRef>
        </p:style>
      </p:cxnSp>
      <p:cxnSp>
        <p:nvCxnSpPr>
          <p:cNvPr id="121" name="Straight Connector 120">
            <a:extLst>
              <a:ext uri="{FF2B5EF4-FFF2-40B4-BE49-F238E27FC236}">
                <a16:creationId xmlns:a16="http://schemas.microsoft.com/office/drawing/2014/main" id="{3EA6F8F1-1350-7D48-1F7C-DA80CC631295}"/>
              </a:ext>
            </a:extLst>
          </p:cNvPr>
          <p:cNvCxnSpPr/>
          <p:nvPr>
            <p:custDataLst>
              <p:tags r:id="rId8"/>
            </p:custDataLst>
          </p:nvPr>
        </p:nvCxnSpPr>
        <p:spPr bwMode="auto">
          <a:xfrm>
            <a:off x="1666875" y="2806700"/>
            <a:ext cx="271463" cy="0"/>
          </a:xfrm>
          <a:prstGeom prst="line">
            <a:avLst/>
          </a:prstGeom>
          <a:ln w="1270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22" name="Straight Connector 121">
            <a:extLst>
              <a:ext uri="{FF2B5EF4-FFF2-40B4-BE49-F238E27FC236}">
                <a16:creationId xmlns:a16="http://schemas.microsoft.com/office/drawing/2014/main" id="{9240A650-CB58-6BBD-3E46-5900D6586BF9}"/>
              </a:ext>
            </a:extLst>
          </p:cNvPr>
          <p:cNvCxnSpPr/>
          <p:nvPr>
            <p:custDataLst>
              <p:tags r:id="rId9"/>
            </p:custDataLst>
          </p:nvPr>
        </p:nvCxnSpPr>
        <p:spPr bwMode="auto">
          <a:xfrm flipV="1">
            <a:off x="1666875" y="2806700"/>
            <a:ext cx="0" cy="1990725"/>
          </a:xfrm>
          <a:prstGeom prst="line">
            <a:avLst/>
          </a:prstGeom>
          <a:ln w="1270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23" name="Straight Connector 122">
            <a:extLst>
              <a:ext uri="{FF2B5EF4-FFF2-40B4-BE49-F238E27FC236}">
                <a16:creationId xmlns:a16="http://schemas.microsoft.com/office/drawing/2014/main" id="{BBE9DA4B-DB5B-21E2-3172-152DE7E0DF1D}"/>
              </a:ext>
            </a:extLst>
          </p:cNvPr>
          <p:cNvCxnSpPr/>
          <p:nvPr>
            <p:custDataLst>
              <p:tags r:id="rId10"/>
            </p:custDataLst>
          </p:nvPr>
        </p:nvCxnSpPr>
        <p:spPr bwMode="auto">
          <a:xfrm>
            <a:off x="2698750" y="4451350"/>
            <a:ext cx="0" cy="261938"/>
          </a:xfrm>
          <a:prstGeom prst="line">
            <a:avLst/>
          </a:prstGeom>
          <a:ln w="12700" cap="flat" cmpd="sng" algn="ctr">
            <a:solidFill>
              <a:schemeClr val="tx1"/>
            </a:solidFill>
            <a:prstDash val="solid"/>
            <a:miter lim="800000"/>
            <a:headEnd type="none" w="med" len="med"/>
            <a:tailEnd type="triangle" w="med" len="med"/>
          </a:ln>
          <a:effectLst/>
        </p:spPr>
        <p:style>
          <a:lnRef idx="1">
            <a:schemeClr val="dk1"/>
          </a:lnRef>
          <a:fillRef idx="0">
            <a:schemeClr val="dk1"/>
          </a:fillRef>
          <a:effectRef idx="0">
            <a:schemeClr val="dk1"/>
          </a:effectRef>
          <a:fontRef idx="minor">
            <a:schemeClr val="tx1"/>
          </a:fontRef>
        </p:style>
      </p:cxnSp>
      <p:cxnSp>
        <p:nvCxnSpPr>
          <p:cNvPr id="124" name="Straight Connector 123">
            <a:extLst>
              <a:ext uri="{FF2B5EF4-FFF2-40B4-BE49-F238E27FC236}">
                <a16:creationId xmlns:a16="http://schemas.microsoft.com/office/drawing/2014/main" id="{6C305AEE-275A-41CE-0587-EB163F6EBC95}"/>
              </a:ext>
            </a:extLst>
          </p:cNvPr>
          <p:cNvCxnSpPr/>
          <p:nvPr>
            <p:custDataLst>
              <p:tags r:id="rId11"/>
            </p:custDataLst>
          </p:nvPr>
        </p:nvCxnSpPr>
        <p:spPr bwMode="auto">
          <a:xfrm flipV="1">
            <a:off x="2427288" y="4451350"/>
            <a:ext cx="0" cy="788988"/>
          </a:xfrm>
          <a:prstGeom prst="line">
            <a:avLst/>
          </a:prstGeom>
          <a:ln w="1270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25" name="Straight Connector 124">
            <a:extLst>
              <a:ext uri="{FF2B5EF4-FFF2-40B4-BE49-F238E27FC236}">
                <a16:creationId xmlns:a16="http://schemas.microsoft.com/office/drawing/2014/main" id="{7B1272D2-0D08-1E5A-E710-3C602C0BA605}"/>
              </a:ext>
            </a:extLst>
          </p:cNvPr>
          <p:cNvCxnSpPr/>
          <p:nvPr>
            <p:custDataLst>
              <p:tags r:id="rId12"/>
            </p:custDataLst>
          </p:nvPr>
        </p:nvCxnSpPr>
        <p:spPr bwMode="auto">
          <a:xfrm>
            <a:off x="2427288" y="4451350"/>
            <a:ext cx="271463" cy="0"/>
          </a:xfrm>
          <a:prstGeom prst="line">
            <a:avLst/>
          </a:prstGeom>
          <a:ln w="1270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26" name="Straight Connector 125">
            <a:extLst>
              <a:ext uri="{FF2B5EF4-FFF2-40B4-BE49-F238E27FC236}">
                <a16:creationId xmlns:a16="http://schemas.microsoft.com/office/drawing/2014/main" id="{9B1135B6-3C25-4E28-D1A2-7EF8B91F053B}"/>
              </a:ext>
            </a:extLst>
          </p:cNvPr>
          <p:cNvCxnSpPr/>
          <p:nvPr>
            <p:custDataLst>
              <p:tags r:id="rId13"/>
            </p:custDataLst>
          </p:nvPr>
        </p:nvCxnSpPr>
        <p:spPr bwMode="auto">
          <a:xfrm>
            <a:off x="3459163" y="3416300"/>
            <a:ext cx="0" cy="266700"/>
          </a:xfrm>
          <a:prstGeom prst="line">
            <a:avLst/>
          </a:prstGeom>
          <a:ln w="12700" cap="flat" cmpd="sng" algn="ctr">
            <a:solidFill>
              <a:schemeClr val="tx1"/>
            </a:solidFill>
            <a:prstDash val="solid"/>
            <a:miter lim="800000"/>
            <a:headEnd type="none" w="med" len="med"/>
            <a:tailEnd type="triangle" w="med" len="med"/>
          </a:ln>
          <a:effectLst/>
        </p:spPr>
        <p:style>
          <a:lnRef idx="1">
            <a:schemeClr val="dk1"/>
          </a:lnRef>
          <a:fillRef idx="0">
            <a:schemeClr val="dk1"/>
          </a:fillRef>
          <a:effectRef idx="0">
            <a:schemeClr val="dk1"/>
          </a:effectRef>
          <a:fontRef idx="minor">
            <a:schemeClr val="tx1"/>
          </a:fontRef>
        </p:style>
      </p:cxnSp>
      <p:cxnSp>
        <p:nvCxnSpPr>
          <p:cNvPr id="127" name="Straight Connector 126">
            <a:extLst>
              <a:ext uri="{FF2B5EF4-FFF2-40B4-BE49-F238E27FC236}">
                <a16:creationId xmlns:a16="http://schemas.microsoft.com/office/drawing/2014/main" id="{B6BED1EB-AB06-4918-9087-2A8373995046}"/>
              </a:ext>
            </a:extLst>
          </p:cNvPr>
          <p:cNvCxnSpPr/>
          <p:nvPr>
            <p:custDataLst>
              <p:tags r:id="rId14"/>
            </p:custDataLst>
          </p:nvPr>
        </p:nvCxnSpPr>
        <p:spPr bwMode="auto">
          <a:xfrm flipV="1">
            <a:off x="3187700" y="3416300"/>
            <a:ext cx="0" cy="1570038"/>
          </a:xfrm>
          <a:prstGeom prst="line">
            <a:avLst/>
          </a:prstGeom>
          <a:ln w="1270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28" name="Straight Connector 127">
            <a:extLst>
              <a:ext uri="{FF2B5EF4-FFF2-40B4-BE49-F238E27FC236}">
                <a16:creationId xmlns:a16="http://schemas.microsoft.com/office/drawing/2014/main" id="{B5235358-E591-0E12-8F61-07E568A8CB44}"/>
              </a:ext>
            </a:extLst>
          </p:cNvPr>
          <p:cNvCxnSpPr/>
          <p:nvPr>
            <p:custDataLst>
              <p:tags r:id="rId15"/>
            </p:custDataLst>
          </p:nvPr>
        </p:nvCxnSpPr>
        <p:spPr bwMode="auto">
          <a:xfrm>
            <a:off x="3187700" y="3416300"/>
            <a:ext cx="271463" cy="0"/>
          </a:xfrm>
          <a:prstGeom prst="line">
            <a:avLst/>
          </a:prstGeom>
          <a:ln w="1270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29" name="Straight Connector 128">
            <a:extLst>
              <a:ext uri="{FF2B5EF4-FFF2-40B4-BE49-F238E27FC236}">
                <a16:creationId xmlns:a16="http://schemas.microsoft.com/office/drawing/2014/main" id="{4399CC47-52C4-9C0B-AA09-67494B1E8EF1}"/>
              </a:ext>
            </a:extLst>
          </p:cNvPr>
          <p:cNvCxnSpPr/>
          <p:nvPr>
            <p:custDataLst>
              <p:tags r:id="rId16"/>
            </p:custDataLst>
          </p:nvPr>
        </p:nvCxnSpPr>
        <p:spPr bwMode="auto">
          <a:xfrm>
            <a:off x="4219575" y="4362450"/>
            <a:ext cx="0" cy="266700"/>
          </a:xfrm>
          <a:prstGeom prst="line">
            <a:avLst/>
          </a:prstGeom>
          <a:ln w="12700" cap="flat" cmpd="sng" algn="ctr">
            <a:solidFill>
              <a:schemeClr val="tx1"/>
            </a:solidFill>
            <a:prstDash val="solid"/>
            <a:miter lim="800000"/>
            <a:headEnd type="none" w="med" len="med"/>
            <a:tailEnd type="triangle" w="med" len="med"/>
          </a:ln>
          <a:effectLst/>
        </p:spPr>
        <p:style>
          <a:lnRef idx="1">
            <a:schemeClr val="dk1"/>
          </a:lnRef>
          <a:fillRef idx="0">
            <a:schemeClr val="dk1"/>
          </a:fillRef>
          <a:effectRef idx="0">
            <a:schemeClr val="dk1"/>
          </a:effectRef>
          <a:fontRef idx="minor">
            <a:schemeClr val="tx1"/>
          </a:fontRef>
        </p:style>
      </p:cxnSp>
      <p:cxnSp>
        <p:nvCxnSpPr>
          <p:cNvPr id="130" name="Straight Connector 129">
            <a:extLst>
              <a:ext uri="{FF2B5EF4-FFF2-40B4-BE49-F238E27FC236}">
                <a16:creationId xmlns:a16="http://schemas.microsoft.com/office/drawing/2014/main" id="{496FDAFF-3CA3-E290-5A2B-BA23646A2428}"/>
              </a:ext>
            </a:extLst>
          </p:cNvPr>
          <p:cNvCxnSpPr/>
          <p:nvPr>
            <p:custDataLst>
              <p:tags r:id="rId17"/>
            </p:custDataLst>
          </p:nvPr>
        </p:nvCxnSpPr>
        <p:spPr bwMode="auto">
          <a:xfrm>
            <a:off x="3948113" y="4362450"/>
            <a:ext cx="271463" cy="0"/>
          </a:xfrm>
          <a:prstGeom prst="line">
            <a:avLst/>
          </a:prstGeom>
          <a:ln w="1270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31" name="Straight Connector 130">
            <a:extLst>
              <a:ext uri="{FF2B5EF4-FFF2-40B4-BE49-F238E27FC236}">
                <a16:creationId xmlns:a16="http://schemas.microsoft.com/office/drawing/2014/main" id="{DE788174-4FFC-BB24-3D97-D2A24730775C}"/>
              </a:ext>
            </a:extLst>
          </p:cNvPr>
          <p:cNvCxnSpPr/>
          <p:nvPr>
            <p:custDataLst>
              <p:tags r:id="rId18"/>
            </p:custDataLst>
          </p:nvPr>
        </p:nvCxnSpPr>
        <p:spPr bwMode="auto">
          <a:xfrm flipV="1">
            <a:off x="3948113" y="4362450"/>
            <a:ext cx="0" cy="877888"/>
          </a:xfrm>
          <a:prstGeom prst="line">
            <a:avLst/>
          </a:prstGeom>
          <a:ln w="1270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32" name="Straight Connector 131">
            <a:extLst>
              <a:ext uri="{FF2B5EF4-FFF2-40B4-BE49-F238E27FC236}">
                <a16:creationId xmlns:a16="http://schemas.microsoft.com/office/drawing/2014/main" id="{BDCE37DC-8695-8736-443A-20F0955F84AD}"/>
              </a:ext>
            </a:extLst>
          </p:cNvPr>
          <p:cNvCxnSpPr/>
          <p:nvPr>
            <p:custDataLst>
              <p:tags r:id="rId19"/>
            </p:custDataLst>
          </p:nvPr>
        </p:nvCxnSpPr>
        <p:spPr bwMode="auto">
          <a:xfrm>
            <a:off x="4978400" y="2868613"/>
            <a:ext cx="0" cy="266700"/>
          </a:xfrm>
          <a:prstGeom prst="line">
            <a:avLst/>
          </a:prstGeom>
          <a:ln w="12700" cap="flat" cmpd="sng" algn="ctr">
            <a:solidFill>
              <a:schemeClr val="tx1"/>
            </a:solidFill>
            <a:prstDash val="solid"/>
            <a:miter lim="800000"/>
            <a:headEnd type="none" w="med" len="med"/>
            <a:tailEnd type="triangle" w="med" len="med"/>
          </a:ln>
          <a:effectLst/>
        </p:spPr>
        <p:style>
          <a:lnRef idx="1">
            <a:schemeClr val="dk1"/>
          </a:lnRef>
          <a:fillRef idx="0">
            <a:schemeClr val="dk1"/>
          </a:fillRef>
          <a:effectRef idx="0">
            <a:schemeClr val="dk1"/>
          </a:effectRef>
          <a:fontRef idx="minor">
            <a:schemeClr val="tx1"/>
          </a:fontRef>
        </p:style>
      </p:cxnSp>
      <p:cxnSp>
        <p:nvCxnSpPr>
          <p:cNvPr id="133" name="Straight Connector 132">
            <a:extLst>
              <a:ext uri="{FF2B5EF4-FFF2-40B4-BE49-F238E27FC236}">
                <a16:creationId xmlns:a16="http://schemas.microsoft.com/office/drawing/2014/main" id="{89025701-B04C-B200-9F88-7357B5BA6B73}"/>
              </a:ext>
            </a:extLst>
          </p:cNvPr>
          <p:cNvCxnSpPr/>
          <p:nvPr>
            <p:custDataLst>
              <p:tags r:id="rId20"/>
            </p:custDataLst>
          </p:nvPr>
        </p:nvCxnSpPr>
        <p:spPr bwMode="auto">
          <a:xfrm>
            <a:off x="4706938" y="2868613"/>
            <a:ext cx="271463" cy="0"/>
          </a:xfrm>
          <a:prstGeom prst="line">
            <a:avLst/>
          </a:prstGeom>
          <a:ln w="1270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34" name="Straight Connector 133">
            <a:extLst>
              <a:ext uri="{FF2B5EF4-FFF2-40B4-BE49-F238E27FC236}">
                <a16:creationId xmlns:a16="http://schemas.microsoft.com/office/drawing/2014/main" id="{0385FCC8-21DD-3C12-1C20-49F32545F18C}"/>
              </a:ext>
            </a:extLst>
          </p:cNvPr>
          <p:cNvCxnSpPr/>
          <p:nvPr>
            <p:custDataLst>
              <p:tags r:id="rId21"/>
            </p:custDataLst>
          </p:nvPr>
        </p:nvCxnSpPr>
        <p:spPr bwMode="auto">
          <a:xfrm flipV="1">
            <a:off x="4706938" y="2868613"/>
            <a:ext cx="0" cy="2265363"/>
          </a:xfrm>
          <a:prstGeom prst="line">
            <a:avLst/>
          </a:prstGeom>
          <a:ln w="1270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35" name="Straight Connector 134">
            <a:extLst>
              <a:ext uri="{FF2B5EF4-FFF2-40B4-BE49-F238E27FC236}">
                <a16:creationId xmlns:a16="http://schemas.microsoft.com/office/drawing/2014/main" id="{F77D0227-FEA0-0B48-BA87-CAC3024F070B}"/>
              </a:ext>
            </a:extLst>
          </p:cNvPr>
          <p:cNvCxnSpPr/>
          <p:nvPr>
            <p:custDataLst>
              <p:tags r:id="rId22"/>
            </p:custDataLst>
          </p:nvPr>
        </p:nvCxnSpPr>
        <p:spPr bwMode="auto">
          <a:xfrm>
            <a:off x="5738813" y="4826000"/>
            <a:ext cx="0" cy="266700"/>
          </a:xfrm>
          <a:prstGeom prst="line">
            <a:avLst/>
          </a:prstGeom>
          <a:ln w="12700" cap="flat" cmpd="sng" algn="ctr">
            <a:solidFill>
              <a:schemeClr val="tx1"/>
            </a:solidFill>
            <a:prstDash val="solid"/>
            <a:miter lim="800000"/>
            <a:headEnd type="none" w="med" len="med"/>
            <a:tailEnd type="triangle" w="med" len="med"/>
          </a:ln>
          <a:effectLst/>
        </p:spPr>
        <p:style>
          <a:lnRef idx="1">
            <a:schemeClr val="dk1"/>
          </a:lnRef>
          <a:fillRef idx="0">
            <a:schemeClr val="dk1"/>
          </a:fillRef>
          <a:effectRef idx="0">
            <a:schemeClr val="dk1"/>
          </a:effectRef>
          <a:fontRef idx="minor">
            <a:schemeClr val="tx1"/>
          </a:fontRef>
        </p:style>
      </p:cxnSp>
      <p:cxnSp>
        <p:nvCxnSpPr>
          <p:cNvPr id="136" name="Straight Connector 135">
            <a:extLst>
              <a:ext uri="{FF2B5EF4-FFF2-40B4-BE49-F238E27FC236}">
                <a16:creationId xmlns:a16="http://schemas.microsoft.com/office/drawing/2014/main" id="{78316F59-8E6E-049D-898B-83FCBE4AFEDC}"/>
              </a:ext>
            </a:extLst>
          </p:cNvPr>
          <p:cNvCxnSpPr/>
          <p:nvPr>
            <p:custDataLst>
              <p:tags r:id="rId23"/>
            </p:custDataLst>
          </p:nvPr>
        </p:nvCxnSpPr>
        <p:spPr bwMode="auto">
          <a:xfrm>
            <a:off x="5467350" y="4826000"/>
            <a:ext cx="271463" cy="0"/>
          </a:xfrm>
          <a:prstGeom prst="line">
            <a:avLst/>
          </a:prstGeom>
          <a:ln w="1270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37" name="Straight Connector 136">
            <a:extLst>
              <a:ext uri="{FF2B5EF4-FFF2-40B4-BE49-F238E27FC236}">
                <a16:creationId xmlns:a16="http://schemas.microsoft.com/office/drawing/2014/main" id="{106E2E57-30CB-4D9D-AF22-EDFFA28A0E4F}"/>
              </a:ext>
            </a:extLst>
          </p:cNvPr>
          <p:cNvCxnSpPr/>
          <p:nvPr>
            <p:custDataLst>
              <p:tags r:id="rId24"/>
            </p:custDataLst>
          </p:nvPr>
        </p:nvCxnSpPr>
        <p:spPr bwMode="auto">
          <a:xfrm flipV="1">
            <a:off x="5467350" y="4826000"/>
            <a:ext cx="0" cy="414338"/>
          </a:xfrm>
          <a:prstGeom prst="line">
            <a:avLst/>
          </a:prstGeom>
          <a:ln w="12700" cap="flat"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sp>
        <p:nvSpPr>
          <p:cNvPr id="138" name="Text Placeholder 10">
            <a:extLst>
              <a:ext uri="{FF2B5EF4-FFF2-40B4-BE49-F238E27FC236}">
                <a16:creationId xmlns:a16="http://schemas.microsoft.com/office/drawing/2014/main" id="{1B9B8EE7-EB5F-2401-434E-86D522ACB3BD}"/>
              </a:ext>
            </a:extLst>
          </p:cNvPr>
          <p:cNvSpPr>
            <a:spLocks/>
          </p:cNvSpPr>
          <p:nvPr>
            <p:custDataLst>
              <p:tags r:id="rId25"/>
            </p:custDataLst>
          </p:nvPr>
        </p:nvSpPr>
        <p:spPr bwMode="auto">
          <a:xfrm>
            <a:off x="830263" y="5613400"/>
            <a:ext cx="427038" cy="160338"/>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t">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AFC45864-55D3-46ED-B97B-54F1BA132686}" type="datetime'''''''C''''''''''''''''A''''I''''''S''''''''''O'''''''''">
              <a:rPr lang="en-US" altLang="en-US" sz="1050" smtClean="0"/>
              <a:pPr marL="0" lvl="0" indent="0" algn="ctr">
                <a:spcBef>
                  <a:spcPct val="0"/>
                </a:spcBef>
                <a:spcAft>
                  <a:spcPct val="0"/>
                </a:spcAft>
                <a:buNone/>
              </a:pPr>
              <a:t>CAISO</a:t>
            </a:fld>
            <a:endParaRPr lang="en-US" sz="1050"/>
          </a:p>
        </p:txBody>
      </p:sp>
      <p:sp>
        <p:nvSpPr>
          <p:cNvPr id="139" name="Text Placeholder 10">
            <a:extLst>
              <a:ext uri="{FF2B5EF4-FFF2-40B4-BE49-F238E27FC236}">
                <a16:creationId xmlns:a16="http://schemas.microsoft.com/office/drawing/2014/main" id="{8F9B6D3B-FD38-5F8E-0B57-368A3AF9D184}"/>
              </a:ext>
            </a:extLst>
          </p:cNvPr>
          <p:cNvSpPr>
            <a:spLocks/>
          </p:cNvSpPr>
          <p:nvPr>
            <p:custDataLst>
              <p:tags r:id="rId26"/>
            </p:custDataLst>
          </p:nvPr>
        </p:nvSpPr>
        <p:spPr bwMode="auto">
          <a:xfrm>
            <a:off x="1563688" y="5613400"/>
            <a:ext cx="479425" cy="160338"/>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t">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5421BFC0-6198-4B2B-B195-B1C122F6E8D3}" type="datetime'''E''RC''''''''''''''O''''''''''''T'''''''''''''''''">
              <a:rPr lang="en-US" altLang="en-US" sz="1050" smtClean="0"/>
              <a:pPr marL="0" lvl="0" indent="0" algn="ctr">
                <a:spcBef>
                  <a:spcPct val="0"/>
                </a:spcBef>
                <a:spcAft>
                  <a:spcPct val="0"/>
                </a:spcAft>
                <a:buNone/>
              </a:pPr>
              <a:t>ERCOT</a:t>
            </a:fld>
            <a:endParaRPr lang="en-US" sz="1050"/>
          </a:p>
        </p:txBody>
      </p:sp>
      <p:sp>
        <p:nvSpPr>
          <p:cNvPr id="140" name="Text Placeholder 10">
            <a:extLst>
              <a:ext uri="{FF2B5EF4-FFF2-40B4-BE49-F238E27FC236}">
                <a16:creationId xmlns:a16="http://schemas.microsoft.com/office/drawing/2014/main" id="{C6AC6AB8-4CA7-38FD-71C8-AE4C0D567981}"/>
              </a:ext>
            </a:extLst>
          </p:cNvPr>
          <p:cNvSpPr>
            <a:spLocks/>
          </p:cNvSpPr>
          <p:nvPr>
            <p:custDataLst>
              <p:tags r:id="rId27"/>
            </p:custDataLst>
          </p:nvPr>
        </p:nvSpPr>
        <p:spPr bwMode="auto">
          <a:xfrm>
            <a:off x="2327275" y="5613400"/>
            <a:ext cx="471488" cy="160338"/>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t">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C44F7C29-E2E1-430B-8756-61493A8204D1}" type="datetime'''''''''I''''S''''''O''''-N''''''''''''E'''''''''">
              <a:rPr lang="en-US" altLang="en-US" sz="1050" smtClean="0"/>
              <a:pPr marL="0" lvl="0" indent="0" algn="ctr">
                <a:spcBef>
                  <a:spcPct val="0"/>
                </a:spcBef>
                <a:spcAft>
                  <a:spcPct val="0"/>
                </a:spcAft>
                <a:buNone/>
              </a:pPr>
              <a:t>ISO-NE</a:t>
            </a:fld>
            <a:endParaRPr lang="en-US" sz="1050"/>
          </a:p>
        </p:txBody>
      </p:sp>
      <p:sp>
        <p:nvSpPr>
          <p:cNvPr id="141" name="Text Placeholder 10">
            <a:extLst>
              <a:ext uri="{FF2B5EF4-FFF2-40B4-BE49-F238E27FC236}">
                <a16:creationId xmlns:a16="http://schemas.microsoft.com/office/drawing/2014/main" id="{2DD4D170-5260-D088-5C8F-855F20B97954}"/>
              </a:ext>
            </a:extLst>
          </p:cNvPr>
          <p:cNvSpPr>
            <a:spLocks/>
          </p:cNvSpPr>
          <p:nvPr>
            <p:custDataLst>
              <p:tags r:id="rId28"/>
            </p:custDataLst>
          </p:nvPr>
        </p:nvSpPr>
        <p:spPr bwMode="auto">
          <a:xfrm>
            <a:off x="3146425" y="5613400"/>
            <a:ext cx="352425" cy="160338"/>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t">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304BDAA7-AAB5-4474-BC79-F2085374C495}" type="datetime'''''MI''''''S''''''''''''''O'''''''''''''''''''''''''''''''">
              <a:rPr lang="en-US" altLang="en-US" sz="1050" smtClean="0"/>
              <a:pPr marL="0" lvl="0" indent="0" algn="ctr">
                <a:spcBef>
                  <a:spcPct val="0"/>
                </a:spcBef>
                <a:spcAft>
                  <a:spcPct val="0"/>
                </a:spcAft>
                <a:buNone/>
              </a:pPr>
              <a:t>MISO</a:t>
            </a:fld>
            <a:endParaRPr lang="en-US" sz="1050"/>
          </a:p>
        </p:txBody>
      </p:sp>
      <p:sp>
        <p:nvSpPr>
          <p:cNvPr id="142" name="Text Placeholder 10">
            <a:extLst>
              <a:ext uri="{FF2B5EF4-FFF2-40B4-BE49-F238E27FC236}">
                <a16:creationId xmlns:a16="http://schemas.microsoft.com/office/drawing/2014/main" id="{8B1DA105-A766-8EF9-2204-04072D44EE90}"/>
              </a:ext>
            </a:extLst>
          </p:cNvPr>
          <p:cNvSpPr>
            <a:spLocks/>
          </p:cNvSpPr>
          <p:nvPr>
            <p:custDataLst>
              <p:tags r:id="rId29"/>
            </p:custDataLst>
          </p:nvPr>
        </p:nvSpPr>
        <p:spPr bwMode="auto">
          <a:xfrm>
            <a:off x="3870325" y="5613400"/>
            <a:ext cx="427038" cy="160338"/>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t">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386D1BE0-80A2-4E32-88AB-595A76DD4019}" type="datetime'''''''''''N''''''''''''''''Y''''''I''''''''''''''''''''S''O'">
              <a:rPr lang="en-US" altLang="en-US" sz="1050" smtClean="0"/>
              <a:pPr marL="0" lvl="0" indent="0" algn="ctr">
                <a:spcBef>
                  <a:spcPct val="0"/>
                </a:spcBef>
                <a:spcAft>
                  <a:spcPct val="0"/>
                </a:spcAft>
                <a:buNone/>
              </a:pPr>
              <a:t>NYISO</a:t>
            </a:fld>
            <a:endParaRPr lang="en-US" sz="1050"/>
          </a:p>
        </p:txBody>
      </p:sp>
      <p:sp>
        <p:nvSpPr>
          <p:cNvPr id="143" name="Text Placeholder 10">
            <a:extLst>
              <a:ext uri="{FF2B5EF4-FFF2-40B4-BE49-F238E27FC236}">
                <a16:creationId xmlns:a16="http://schemas.microsoft.com/office/drawing/2014/main" id="{F2DFC9B9-E254-AC26-46DD-F396D3C7EE46}"/>
              </a:ext>
            </a:extLst>
          </p:cNvPr>
          <p:cNvSpPr>
            <a:spLocks/>
          </p:cNvSpPr>
          <p:nvPr>
            <p:custDataLst>
              <p:tags r:id="rId30"/>
            </p:custDataLst>
          </p:nvPr>
        </p:nvSpPr>
        <p:spPr bwMode="auto">
          <a:xfrm>
            <a:off x="4703763" y="5613400"/>
            <a:ext cx="279400" cy="160338"/>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t">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92F19EC0-CD22-40A6-9960-32CF11F94372}" type="datetime'''''''''''''P''J''''''''''''''''M'''''''">
              <a:rPr lang="en-US" altLang="en-US" sz="1050" smtClean="0"/>
              <a:pPr marL="0" lvl="0" indent="0" algn="ctr">
                <a:spcBef>
                  <a:spcPct val="0"/>
                </a:spcBef>
                <a:spcAft>
                  <a:spcPct val="0"/>
                </a:spcAft>
                <a:buNone/>
              </a:pPr>
              <a:t>PJM</a:t>
            </a:fld>
            <a:endParaRPr lang="en-US" sz="1050"/>
          </a:p>
        </p:txBody>
      </p:sp>
      <p:sp>
        <p:nvSpPr>
          <p:cNvPr id="144" name="Text Placeholder 10">
            <a:extLst>
              <a:ext uri="{FF2B5EF4-FFF2-40B4-BE49-F238E27FC236}">
                <a16:creationId xmlns:a16="http://schemas.microsoft.com/office/drawing/2014/main" id="{78B91C8A-D3A1-F714-7C91-A50929CABAF1}"/>
              </a:ext>
            </a:extLst>
          </p:cNvPr>
          <p:cNvSpPr>
            <a:spLocks/>
          </p:cNvSpPr>
          <p:nvPr>
            <p:custDataLst>
              <p:tags r:id="rId31"/>
            </p:custDataLst>
          </p:nvPr>
        </p:nvSpPr>
        <p:spPr bwMode="auto">
          <a:xfrm>
            <a:off x="5462588" y="5613400"/>
            <a:ext cx="279400" cy="160338"/>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t">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0DCFBD72-7654-4158-A30F-8BBA95025275}" type="datetime'''''''''''''''''''''SP''''''''''''''P'''''''''''''''">
              <a:rPr lang="en-US" altLang="en-US" sz="1050" smtClean="0"/>
              <a:pPr marL="0" lvl="0" indent="0" algn="ctr">
                <a:spcBef>
                  <a:spcPct val="0"/>
                </a:spcBef>
                <a:spcAft>
                  <a:spcPct val="0"/>
                </a:spcAft>
                <a:buNone/>
              </a:pPr>
              <a:t>SPP</a:t>
            </a:fld>
            <a:endParaRPr lang="en-US" sz="1050"/>
          </a:p>
        </p:txBody>
      </p:sp>
      <p:sp>
        <p:nvSpPr>
          <p:cNvPr id="145" name="Text Placeholder 10">
            <a:extLst>
              <a:ext uri="{FF2B5EF4-FFF2-40B4-BE49-F238E27FC236}">
                <a16:creationId xmlns:a16="http://schemas.microsoft.com/office/drawing/2014/main" id="{AF6CB8A3-53EF-7D0D-347D-A3F91C23F65A}"/>
              </a:ext>
            </a:extLst>
          </p:cNvPr>
          <p:cNvSpPr>
            <a:spLocks/>
          </p:cNvSpPr>
          <p:nvPr>
            <p:custDataLst>
              <p:tags r:id="rId32"/>
            </p:custDataLst>
          </p:nvPr>
        </p:nvSpPr>
        <p:spPr bwMode="auto">
          <a:xfrm>
            <a:off x="858838" y="2693988"/>
            <a:ext cx="368300" cy="227013"/>
          </a:xfrm>
          <a:prstGeom prst="ellipse">
            <a:avLst/>
          </a:prstGeom>
          <a:solidFill>
            <a:schemeClr val="bg1"/>
          </a:solidFill>
          <a:ln w="9525" cmpd="sng" algn="ctr">
            <a:solidFill>
              <a:schemeClr val="tx1"/>
            </a:solidFill>
          </a:ln>
          <a:effectLst/>
        </p:spPr>
        <p:txBody>
          <a:bodyPr vert="horz" wrap="none" lIns="0" tIns="0" rIns="0" bIns="0" rtlCol="0" anchor="ctr">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r>
              <a:rPr lang="en-US" altLang="en-US" sz="1050" b="1">
                <a:effectLst/>
              </a:rPr>
              <a:t>5.1x</a:t>
            </a:r>
            <a:endParaRPr lang="en-US" sz="1050" b="1"/>
          </a:p>
        </p:txBody>
      </p:sp>
      <p:sp>
        <p:nvSpPr>
          <p:cNvPr id="146" name="Text Placeholder 10">
            <a:extLst>
              <a:ext uri="{FF2B5EF4-FFF2-40B4-BE49-F238E27FC236}">
                <a16:creationId xmlns:a16="http://schemas.microsoft.com/office/drawing/2014/main" id="{108322DF-6780-8DE6-6BFA-4F2D739768BB}"/>
              </a:ext>
            </a:extLst>
          </p:cNvPr>
          <p:cNvSpPr>
            <a:spLocks/>
          </p:cNvSpPr>
          <p:nvPr>
            <p:custDataLst>
              <p:tags r:id="rId33"/>
            </p:custDataLst>
          </p:nvPr>
        </p:nvSpPr>
        <p:spPr bwMode="auto">
          <a:xfrm>
            <a:off x="1617663" y="2693988"/>
            <a:ext cx="368300" cy="227013"/>
          </a:xfrm>
          <a:prstGeom prst="ellipse">
            <a:avLst/>
          </a:prstGeom>
          <a:solidFill>
            <a:schemeClr val="bg1"/>
          </a:solidFill>
          <a:ln w="9525" cmpd="sng" algn="ctr">
            <a:solidFill>
              <a:schemeClr val="tx1"/>
            </a:solidFill>
          </a:ln>
          <a:effectLst/>
        </p:spPr>
        <p:txBody>
          <a:bodyPr vert="horz" wrap="none" lIns="0" tIns="0" rIns="0" bIns="0" rtlCol="0" anchor="ctr">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r>
              <a:rPr lang="en-US" altLang="en-US" sz="1050" b="1">
                <a:effectLst/>
              </a:rPr>
              <a:t>4.2x</a:t>
            </a:r>
            <a:endParaRPr lang="en-US" sz="1050" b="1"/>
          </a:p>
        </p:txBody>
      </p:sp>
      <p:sp>
        <p:nvSpPr>
          <p:cNvPr id="147" name="Text Placeholder 10">
            <a:extLst>
              <a:ext uri="{FF2B5EF4-FFF2-40B4-BE49-F238E27FC236}">
                <a16:creationId xmlns:a16="http://schemas.microsoft.com/office/drawing/2014/main" id="{DA0C6A87-8ACE-62EB-5C8D-BAE07A9ECF91}"/>
              </a:ext>
            </a:extLst>
          </p:cNvPr>
          <p:cNvSpPr>
            <a:spLocks/>
          </p:cNvSpPr>
          <p:nvPr>
            <p:custDataLst>
              <p:tags r:id="rId34"/>
            </p:custDataLst>
          </p:nvPr>
        </p:nvSpPr>
        <p:spPr bwMode="auto">
          <a:xfrm>
            <a:off x="2452688" y="4341813"/>
            <a:ext cx="219075" cy="219075"/>
          </a:xfrm>
          <a:prstGeom prst="ellipse">
            <a:avLst/>
          </a:prstGeom>
          <a:solidFill>
            <a:schemeClr val="bg1"/>
          </a:solidFill>
          <a:ln w="9525" cmpd="sng" algn="ctr">
            <a:solidFill>
              <a:schemeClr val="tx1"/>
            </a:solidFill>
          </a:ln>
          <a:effectLst/>
        </p:spPr>
        <p:txBody>
          <a:bodyPr vert="horz" wrap="none" lIns="0" tIns="0" rIns="0" bIns="0" rtlCol="0" anchor="ctr">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r>
              <a:rPr lang="en-US" altLang="en-US" sz="1050" b="1">
                <a:effectLst/>
              </a:rPr>
              <a:t>6x</a:t>
            </a:r>
            <a:endParaRPr lang="en-US" sz="1050" b="1"/>
          </a:p>
        </p:txBody>
      </p:sp>
      <p:sp>
        <p:nvSpPr>
          <p:cNvPr id="148" name="Text Placeholder 10">
            <a:extLst>
              <a:ext uri="{FF2B5EF4-FFF2-40B4-BE49-F238E27FC236}">
                <a16:creationId xmlns:a16="http://schemas.microsoft.com/office/drawing/2014/main" id="{6F6E50B4-F51D-41A4-597C-489738A6CD2E}"/>
              </a:ext>
            </a:extLst>
          </p:cNvPr>
          <p:cNvSpPr>
            <a:spLocks/>
          </p:cNvSpPr>
          <p:nvPr>
            <p:custDataLst>
              <p:tags r:id="rId35"/>
            </p:custDataLst>
          </p:nvPr>
        </p:nvSpPr>
        <p:spPr bwMode="auto">
          <a:xfrm>
            <a:off x="3138488" y="3303588"/>
            <a:ext cx="368300" cy="227013"/>
          </a:xfrm>
          <a:prstGeom prst="ellipse">
            <a:avLst/>
          </a:prstGeom>
          <a:solidFill>
            <a:schemeClr val="bg1"/>
          </a:solidFill>
          <a:ln w="9525" cmpd="sng" algn="ctr">
            <a:solidFill>
              <a:schemeClr val="tx1"/>
            </a:solidFill>
          </a:ln>
          <a:effectLst/>
        </p:spPr>
        <p:txBody>
          <a:bodyPr vert="horz" wrap="none" lIns="0" tIns="0" rIns="0" bIns="0" rtlCol="0" anchor="ctr">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r>
              <a:rPr lang="en-US" altLang="en-US" sz="1050" b="1">
                <a:effectLst/>
              </a:rPr>
              <a:t>4.6x</a:t>
            </a:r>
          </a:p>
        </p:txBody>
      </p:sp>
      <p:sp>
        <p:nvSpPr>
          <p:cNvPr id="149" name="Text Placeholder 10">
            <a:extLst>
              <a:ext uri="{FF2B5EF4-FFF2-40B4-BE49-F238E27FC236}">
                <a16:creationId xmlns:a16="http://schemas.microsoft.com/office/drawing/2014/main" id="{22A65C38-AEF3-EA0F-9061-3FD74E7D8C1C}"/>
              </a:ext>
            </a:extLst>
          </p:cNvPr>
          <p:cNvSpPr>
            <a:spLocks/>
          </p:cNvSpPr>
          <p:nvPr>
            <p:custDataLst>
              <p:tags r:id="rId36"/>
            </p:custDataLst>
          </p:nvPr>
        </p:nvSpPr>
        <p:spPr bwMode="auto">
          <a:xfrm>
            <a:off x="3898900" y="4249738"/>
            <a:ext cx="368300" cy="227013"/>
          </a:xfrm>
          <a:prstGeom prst="ellipse">
            <a:avLst/>
          </a:prstGeom>
          <a:solidFill>
            <a:schemeClr val="bg1"/>
          </a:solidFill>
          <a:ln w="9525" cmpd="sng" algn="ctr">
            <a:solidFill>
              <a:schemeClr val="tx1"/>
            </a:solidFill>
          </a:ln>
          <a:effectLst/>
        </p:spPr>
        <p:txBody>
          <a:bodyPr vert="horz" wrap="none" lIns="0" tIns="0" rIns="0" bIns="0" rtlCol="0" anchor="ctr">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r>
              <a:rPr lang="en-US" altLang="en-US" sz="1050" b="1"/>
              <a:t>6</a:t>
            </a:r>
            <a:r>
              <a:rPr lang="en-US" altLang="en-US" sz="1050" b="1">
                <a:effectLst/>
              </a:rPr>
              <a:t>.8x</a:t>
            </a:r>
            <a:endParaRPr lang="en-US" sz="1050" b="1"/>
          </a:p>
        </p:txBody>
      </p:sp>
      <p:sp>
        <p:nvSpPr>
          <p:cNvPr id="150" name="Text Placeholder 10">
            <a:extLst>
              <a:ext uri="{FF2B5EF4-FFF2-40B4-BE49-F238E27FC236}">
                <a16:creationId xmlns:a16="http://schemas.microsoft.com/office/drawing/2014/main" id="{3F777147-BEB6-5F6B-7502-25B4D3E5F940}"/>
              </a:ext>
            </a:extLst>
          </p:cNvPr>
          <p:cNvSpPr>
            <a:spLocks/>
          </p:cNvSpPr>
          <p:nvPr>
            <p:custDataLst>
              <p:tags r:id="rId37"/>
            </p:custDataLst>
          </p:nvPr>
        </p:nvSpPr>
        <p:spPr bwMode="auto">
          <a:xfrm>
            <a:off x="4605338" y="2755900"/>
            <a:ext cx="474663" cy="227013"/>
          </a:xfrm>
          <a:prstGeom prst="ellipse">
            <a:avLst/>
          </a:prstGeom>
          <a:solidFill>
            <a:schemeClr val="bg1"/>
          </a:solidFill>
          <a:ln w="9525" cmpd="sng" algn="ctr">
            <a:solidFill>
              <a:schemeClr val="tx1"/>
            </a:solidFill>
          </a:ln>
          <a:effectLst/>
        </p:spPr>
        <p:txBody>
          <a:bodyPr vert="horz" wrap="none" lIns="0" tIns="0" rIns="0" bIns="0" rtlCol="0" anchor="ctr">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r>
              <a:rPr lang="en-US" altLang="en-US" sz="1050" b="1">
                <a:effectLst/>
              </a:rPr>
              <a:t>10.5x</a:t>
            </a:r>
            <a:endParaRPr lang="en-US" sz="1050" b="1"/>
          </a:p>
        </p:txBody>
      </p:sp>
      <p:sp>
        <p:nvSpPr>
          <p:cNvPr id="151" name="Text Placeholder 10">
            <a:extLst>
              <a:ext uri="{FF2B5EF4-FFF2-40B4-BE49-F238E27FC236}">
                <a16:creationId xmlns:a16="http://schemas.microsoft.com/office/drawing/2014/main" id="{60FCC0B3-5A7E-EF7D-FF6E-DF94C14AF328}"/>
              </a:ext>
            </a:extLst>
          </p:cNvPr>
          <p:cNvSpPr>
            <a:spLocks/>
          </p:cNvSpPr>
          <p:nvPr>
            <p:custDataLst>
              <p:tags r:id="rId38"/>
            </p:custDataLst>
          </p:nvPr>
        </p:nvSpPr>
        <p:spPr bwMode="auto">
          <a:xfrm>
            <a:off x="5418138" y="4713288"/>
            <a:ext cx="368300" cy="227013"/>
          </a:xfrm>
          <a:prstGeom prst="ellipse">
            <a:avLst/>
          </a:prstGeom>
          <a:solidFill>
            <a:schemeClr val="bg1"/>
          </a:solidFill>
          <a:ln w="9525" cmpd="sng" algn="ctr">
            <a:solidFill>
              <a:schemeClr val="tx1"/>
            </a:solidFill>
          </a:ln>
          <a:effectLst/>
        </p:spPr>
        <p:txBody>
          <a:bodyPr vert="horz" wrap="none" lIns="0" tIns="0" rIns="0" bIns="0" rtlCol="0" anchor="ctr">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r>
              <a:rPr lang="en-US" altLang="en-US" sz="1050" b="1">
                <a:effectLst/>
              </a:rPr>
              <a:t>2.4x</a:t>
            </a:r>
            <a:endParaRPr lang="en-US" sz="1050" b="1"/>
          </a:p>
        </p:txBody>
      </p:sp>
      <p:sp>
        <p:nvSpPr>
          <p:cNvPr id="30" name="Rectangle 29">
            <a:extLst>
              <a:ext uri="{FF2B5EF4-FFF2-40B4-BE49-F238E27FC236}">
                <a16:creationId xmlns:a16="http://schemas.microsoft.com/office/drawing/2014/main" id="{FE9D42E8-42CA-C824-7937-C3E5E0F03CED}"/>
              </a:ext>
            </a:extLst>
          </p:cNvPr>
          <p:cNvSpPr/>
          <p:nvPr/>
        </p:nvSpPr>
        <p:spPr bwMode="gray">
          <a:xfrm rot="5400000">
            <a:off x="393386" y="2332437"/>
            <a:ext cx="197543" cy="227013"/>
          </a:xfrm>
          <a:prstGeom prst="rect">
            <a:avLst/>
          </a:prstGeom>
          <a:solidFill>
            <a:srgbClr val="34A398"/>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31" name="Rectangle 30">
            <a:extLst>
              <a:ext uri="{FF2B5EF4-FFF2-40B4-BE49-F238E27FC236}">
                <a16:creationId xmlns:a16="http://schemas.microsoft.com/office/drawing/2014/main" id="{0D4F05B9-FD42-97B1-E552-8FB0F833609D}"/>
              </a:ext>
            </a:extLst>
          </p:cNvPr>
          <p:cNvSpPr/>
          <p:nvPr/>
        </p:nvSpPr>
        <p:spPr bwMode="gray">
          <a:xfrm rot="5400000">
            <a:off x="2381738" y="2332437"/>
            <a:ext cx="197542" cy="227013"/>
          </a:xfrm>
          <a:prstGeom prst="rect">
            <a:avLst/>
          </a:prstGeom>
          <a:solidFill>
            <a:srgbClr val="9DB2CF"/>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33" name="TextBox 32">
            <a:extLst>
              <a:ext uri="{FF2B5EF4-FFF2-40B4-BE49-F238E27FC236}">
                <a16:creationId xmlns:a16="http://schemas.microsoft.com/office/drawing/2014/main" id="{E0AB8981-DFE5-B40F-DF00-4FED17A4EF47}"/>
              </a:ext>
            </a:extLst>
          </p:cNvPr>
          <p:cNvSpPr txBox="1"/>
          <p:nvPr/>
        </p:nvSpPr>
        <p:spPr bwMode="gray">
          <a:xfrm>
            <a:off x="570989" y="2318985"/>
            <a:ext cx="1692744" cy="253916"/>
          </a:xfrm>
          <a:prstGeom prst="rect">
            <a:avLst/>
          </a:prstGeom>
          <a:noFill/>
        </p:spPr>
        <p:txBody>
          <a:bodyPr wrap="square">
            <a:spAutoFit/>
          </a:bodyPr>
          <a:lstStyle/>
          <a:p>
            <a:r>
              <a:rPr lang="en-US" sz="1000">
                <a:solidFill>
                  <a:srgbClr val="000000"/>
                </a:solidFill>
                <a:latin typeface="Arial"/>
              </a:rPr>
              <a:t>Projected Storage Build</a:t>
            </a:r>
            <a:endParaRPr lang="en-US" sz="1000"/>
          </a:p>
        </p:txBody>
      </p:sp>
      <p:sp>
        <p:nvSpPr>
          <p:cNvPr id="34" name="TextBox 33">
            <a:extLst>
              <a:ext uri="{FF2B5EF4-FFF2-40B4-BE49-F238E27FC236}">
                <a16:creationId xmlns:a16="http://schemas.microsoft.com/office/drawing/2014/main" id="{4FECC12A-8DE9-6CBC-C437-EA1CF830BC19}"/>
              </a:ext>
            </a:extLst>
          </p:cNvPr>
          <p:cNvSpPr txBox="1"/>
          <p:nvPr/>
        </p:nvSpPr>
        <p:spPr bwMode="gray">
          <a:xfrm>
            <a:off x="2584256" y="2318985"/>
            <a:ext cx="1692744" cy="253916"/>
          </a:xfrm>
          <a:prstGeom prst="rect">
            <a:avLst/>
          </a:prstGeom>
          <a:noFill/>
        </p:spPr>
        <p:txBody>
          <a:bodyPr wrap="square">
            <a:spAutoFit/>
          </a:bodyPr>
          <a:lstStyle/>
          <a:p>
            <a:r>
              <a:rPr lang="en-US" sz="1000">
                <a:solidFill>
                  <a:srgbClr val="000000"/>
                </a:solidFill>
                <a:latin typeface="Arial"/>
              </a:rPr>
              <a:t>Active queue capacity</a:t>
            </a:r>
            <a:endParaRPr lang="en-US" sz="1000"/>
          </a:p>
        </p:txBody>
      </p:sp>
      <p:graphicFrame>
        <p:nvGraphicFramePr>
          <p:cNvPr id="42" name="Chart 41">
            <a:extLst>
              <a:ext uri="{FF2B5EF4-FFF2-40B4-BE49-F238E27FC236}">
                <a16:creationId xmlns:a16="http://schemas.microsoft.com/office/drawing/2014/main" id="{33362C18-6D7A-CB4E-3251-431F67D2BFE4}"/>
              </a:ext>
            </a:extLst>
          </p:cNvPr>
          <p:cNvGraphicFramePr/>
          <p:nvPr>
            <p:custDataLst>
              <p:tags r:id="rId39"/>
            </p:custDataLst>
          </p:nvPr>
        </p:nvGraphicFramePr>
        <p:xfrm>
          <a:off x="6724650" y="2643188"/>
          <a:ext cx="3490913" cy="3081337"/>
        </p:xfrm>
        <a:graphic>
          <a:graphicData uri="http://schemas.openxmlformats.org/drawingml/2006/chart">
            <c:chart xmlns:c="http://schemas.openxmlformats.org/drawingml/2006/chart" xmlns:r="http://schemas.openxmlformats.org/officeDocument/2006/relationships" r:id="rId65"/>
          </a:graphicData>
        </a:graphic>
      </p:graphicFrame>
      <p:sp>
        <p:nvSpPr>
          <p:cNvPr id="284" name="Text Placeholder 10">
            <a:extLst>
              <a:ext uri="{FF2B5EF4-FFF2-40B4-BE49-F238E27FC236}">
                <a16:creationId xmlns:a16="http://schemas.microsoft.com/office/drawing/2014/main" id="{ECEC8442-9FEB-9B94-5D78-DA89AC0B5ECB}"/>
              </a:ext>
            </a:extLst>
          </p:cNvPr>
          <p:cNvSpPr txBox="1">
            <a:spLocks/>
          </p:cNvSpPr>
          <p:nvPr>
            <p:custDataLst>
              <p:tags r:id="rId40"/>
            </p:custDataLst>
          </p:nvPr>
        </p:nvSpPr>
        <p:spPr bwMode="gray">
          <a:xfrm>
            <a:off x="6496050" y="5492750"/>
            <a:ext cx="1825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79F500F2-72F1-4338-B7F6-0CD863F41BA1}" type="datetime'0'''''''''''''''''''''''''''''''''''''''''">
              <a:rPr lang="en-US" altLang="en-US" sz="1000" smtClean="0">
                <a:effectLst/>
              </a:rPr>
              <a:pPr marL="0" indent="0" algn="r">
                <a:spcBef>
                  <a:spcPct val="0"/>
                </a:spcBef>
                <a:spcAft>
                  <a:spcPct val="0"/>
                </a:spcAft>
                <a:buNone/>
              </a:pPr>
              <a:t>0</a:t>
            </a:fld>
            <a:r>
              <a:rPr lang="en-US" altLang="en-US" sz="1000">
                <a:effectLst/>
              </a:rPr>
              <a:t>%</a:t>
            </a:r>
            <a:endParaRPr lang="en-US" sz="1000"/>
          </a:p>
        </p:txBody>
      </p:sp>
      <p:sp>
        <p:nvSpPr>
          <p:cNvPr id="285" name="Text Placeholder 10">
            <a:extLst>
              <a:ext uri="{FF2B5EF4-FFF2-40B4-BE49-F238E27FC236}">
                <a16:creationId xmlns:a16="http://schemas.microsoft.com/office/drawing/2014/main" id="{2B9DB741-A0F3-C0E9-C1E6-A9A2FC45C06B}"/>
              </a:ext>
            </a:extLst>
          </p:cNvPr>
          <p:cNvSpPr txBox="1">
            <a:spLocks/>
          </p:cNvSpPr>
          <p:nvPr>
            <p:custDataLst>
              <p:tags r:id="rId41"/>
            </p:custDataLst>
          </p:nvPr>
        </p:nvSpPr>
        <p:spPr bwMode="gray">
          <a:xfrm>
            <a:off x="6426200" y="4938713"/>
            <a:ext cx="25241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5CB2DDF9-E17F-4E48-8E39-D86F1CDC7185}" type="datetime'''''''''''''''''''''''''2''''''''''''''''''''''0'">
              <a:rPr lang="en-US" altLang="en-US" sz="1000" smtClean="0">
                <a:effectLst/>
              </a:rPr>
              <a:pPr marL="0" indent="0" algn="r">
                <a:spcBef>
                  <a:spcPct val="0"/>
                </a:spcBef>
                <a:spcAft>
                  <a:spcPct val="0"/>
                </a:spcAft>
                <a:buNone/>
              </a:pPr>
              <a:t>20</a:t>
            </a:fld>
            <a:r>
              <a:rPr lang="en-US" altLang="en-US" sz="1000">
                <a:effectLst/>
              </a:rPr>
              <a:t>%</a:t>
            </a:r>
            <a:endParaRPr lang="en-US" sz="1000"/>
          </a:p>
        </p:txBody>
      </p:sp>
      <p:sp>
        <p:nvSpPr>
          <p:cNvPr id="286" name="Text Placeholder 10">
            <a:extLst>
              <a:ext uri="{FF2B5EF4-FFF2-40B4-BE49-F238E27FC236}">
                <a16:creationId xmlns:a16="http://schemas.microsoft.com/office/drawing/2014/main" id="{B4751ADF-7596-1480-4181-14E48E08F9AD}"/>
              </a:ext>
            </a:extLst>
          </p:cNvPr>
          <p:cNvSpPr txBox="1">
            <a:spLocks/>
          </p:cNvSpPr>
          <p:nvPr>
            <p:custDataLst>
              <p:tags r:id="rId42"/>
            </p:custDataLst>
          </p:nvPr>
        </p:nvSpPr>
        <p:spPr bwMode="gray">
          <a:xfrm>
            <a:off x="6426200" y="4384675"/>
            <a:ext cx="25241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10EEDF08-AFF5-47DB-BC24-28CA5B92E851}" type="datetime'''''''''''''''''''''''''''''''''''4''''''''0'''">
              <a:rPr lang="en-US" altLang="en-US" sz="1000" smtClean="0">
                <a:effectLst/>
              </a:rPr>
              <a:pPr marL="0" indent="0" algn="r">
                <a:spcBef>
                  <a:spcPct val="0"/>
                </a:spcBef>
                <a:spcAft>
                  <a:spcPct val="0"/>
                </a:spcAft>
                <a:buNone/>
              </a:pPr>
              <a:t>40</a:t>
            </a:fld>
            <a:r>
              <a:rPr lang="en-US" altLang="en-US" sz="1000">
                <a:effectLst/>
              </a:rPr>
              <a:t>%</a:t>
            </a:r>
            <a:endParaRPr lang="en-US" sz="1000"/>
          </a:p>
        </p:txBody>
      </p:sp>
      <p:sp>
        <p:nvSpPr>
          <p:cNvPr id="287" name="Text Placeholder 10">
            <a:extLst>
              <a:ext uri="{FF2B5EF4-FFF2-40B4-BE49-F238E27FC236}">
                <a16:creationId xmlns:a16="http://schemas.microsoft.com/office/drawing/2014/main" id="{A19222CE-3021-EEA0-1722-DF8DD0311938}"/>
              </a:ext>
            </a:extLst>
          </p:cNvPr>
          <p:cNvSpPr txBox="1">
            <a:spLocks/>
          </p:cNvSpPr>
          <p:nvPr>
            <p:custDataLst>
              <p:tags r:id="rId43"/>
            </p:custDataLst>
          </p:nvPr>
        </p:nvSpPr>
        <p:spPr bwMode="gray">
          <a:xfrm>
            <a:off x="6426200" y="3830638"/>
            <a:ext cx="25241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2C177078-630F-47E8-B0BF-223D86143533}" type="datetime'''''''''''''''6''''''''''''''''''''''''''''''''''''0'''">
              <a:rPr lang="en-US" altLang="en-US" sz="1000" smtClean="0">
                <a:effectLst/>
              </a:rPr>
              <a:pPr marL="0" indent="0" algn="r">
                <a:spcBef>
                  <a:spcPct val="0"/>
                </a:spcBef>
                <a:spcAft>
                  <a:spcPct val="0"/>
                </a:spcAft>
                <a:buNone/>
              </a:pPr>
              <a:t>60</a:t>
            </a:fld>
            <a:r>
              <a:rPr lang="en-US" altLang="en-US" sz="1000">
                <a:effectLst/>
              </a:rPr>
              <a:t>%</a:t>
            </a:r>
            <a:endParaRPr lang="en-US" sz="1000"/>
          </a:p>
        </p:txBody>
      </p:sp>
      <p:sp>
        <p:nvSpPr>
          <p:cNvPr id="289" name="Text Placeholder 10">
            <a:extLst>
              <a:ext uri="{FF2B5EF4-FFF2-40B4-BE49-F238E27FC236}">
                <a16:creationId xmlns:a16="http://schemas.microsoft.com/office/drawing/2014/main" id="{D05FD191-1CAC-E8F3-A853-F821550608FA}"/>
              </a:ext>
            </a:extLst>
          </p:cNvPr>
          <p:cNvSpPr txBox="1">
            <a:spLocks/>
          </p:cNvSpPr>
          <p:nvPr>
            <p:custDataLst>
              <p:tags r:id="rId44"/>
            </p:custDataLst>
          </p:nvPr>
        </p:nvSpPr>
        <p:spPr bwMode="gray">
          <a:xfrm>
            <a:off x="6426200" y="3276600"/>
            <a:ext cx="25241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D3528F2E-DA99-4A10-ADB9-016CFC417566}" type="datetime'''''''''''8''''''''''''''''0'''''''''''''''''''">
              <a:rPr lang="en-US" altLang="en-US" sz="1000" smtClean="0">
                <a:effectLst/>
              </a:rPr>
              <a:pPr marL="0" indent="0" algn="r">
                <a:spcBef>
                  <a:spcPct val="0"/>
                </a:spcBef>
                <a:spcAft>
                  <a:spcPct val="0"/>
                </a:spcAft>
                <a:buNone/>
              </a:pPr>
              <a:t>80</a:t>
            </a:fld>
            <a:r>
              <a:rPr lang="en-US" altLang="en-US" sz="1000">
                <a:effectLst/>
              </a:rPr>
              <a:t>%</a:t>
            </a:r>
            <a:endParaRPr lang="en-US" sz="1000"/>
          </a:p>
        </p:txBody>
      </p:sp>
      <p:sp>
        <p:nvSpPr>
          <p:cNvPr id="290" name="Text Placeholder 10">
            <a:extLst>
              <a:ext uri="{FF2B5EF4-FFF2-40B4-BE49-F238E27FC236}">
                <a16:creationId xmlns:a16="http://schemas.microsoft.com/office/drawing/2014/main" id="{CBD4D093-ACCD-0D57-B343-DC4725BAA232}"/>
              </a:ext>
            </a:extLst>
          </p:cNvPr>
          <p:cNvSpPr txBox="1">
            <a:spLocks/>
          </p:cNvSpPr>
          <p:nvPr>
            <p:custDataLst>
              <p:tags r:id="rId45"/>
            </p:custDataLst>
          </p:nvPr>
        </p:nvSpPr>
        <p:spPr bwMode="gray">
          <a:xfrm>
            <a:off x="6356350" y="2722563"/>
            <a:ext cx="3222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Bef>
                <a:spcPct val="0"/>
              </a:spcBef>
              <a:spcAft>
                <a:spcPct val="0"/>
              </a:spcAft>
              <a:buNone/>
            </a:pPr>
            <a:fld id="{3800BC04-8E01-4073-A934-7DF9AAD182D9}" type="datetime'''''''''''''''''1''''0''''''''''''''''0'">
              <a:rPr lang="en-US" altLang="en-US" sz="1000" smtClean="0">
                <a:effectLst/>
              </a:rPr>
              <a:pPr marL="0" indent="0" algn="r">
                <a:spcBef>
                  <a:spcPct val="0"/>
                </a:spcBef>
                <a:spcAft>
                  <a:spcPct val="0"/>
                </a:spcAft>
                <a:buNone/>
              </a:pPr>
              <a:t>100</a:t>
            </a:fld>
            <a:r>
              <a:rPr lang="en-US" altLang="en-US" sz="1000">
                <a:effectLst/>
              </a:rPr>
              <a:t>%</a:t>
            </a:r>
            <a:endParaRPr lang="en-US" sz="1000"/>
          </a:p>
        </p:txBody>
      </p:sp>
      <p:sp>
        <p:nvSpPr>
          <p:cNvPr id="12" name="Text Placeholder 10">
            <a:extLst>
              <a:ext uri="{FF2B5EF4-FFF2-40B4-BE49-F238E27FC236}">
                <a16:creationId xmlns:a16="http://schemas.microsoft.com/office/drawing/2014/main" id="{9F9CE227-4BD4-4381-1816-561C02580563}"/>
              </a:ext>
            </a:extLst>
          </p:cNvPr>
          <p:cNvSpPr txBox="1">
            <a:spLocks/>
          </p:cNvSpPr>
          <p:nvPr>
            <p:custDataLst>
              <p:tags r:id="rId46"/>
            </p:custDataLst>
          </p:nvPr>
        </p:nvSpPr>
        <p:spPr bwMode="auto">
          <a:xfrm>
            <a:off x="6838950" y="5611813"/>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6AB8DCA9-40E7-4D0D-9640-0E6865C1F155}" type="datetime'''''''''''2''''0''''''1''''''5'''''''''''''''''''''''''''''''">
              <a:rPr lang="en-US" altLang="en-US" sz="1000" smtClean="0"/>
              <a:pPr marL="0" indent="0" algn="ctr">
                <a:spcBef>
                  <a:spcPct val="0"/>
                </a:spcBef>
                <a:spcAft>
                  <a:spcPct val="0"/>
                </a:spcAft>
                <a:buNone/>
              </a:pPr>
              <a:t>2015</a:t>
            </a:fld>
            <a:endParaRPr lang="en-US" sz="1000"/>
          </a:p>
        </p:txBody>
      </p:sp>
      <p:sp>
        <p:nvSpPr>
          <p:cNvPr id="57" name="Text Placeholder 10">
            <a:extLst>
              <a:ext uri="{FF2B5EF4-FFF2-40B4-BE49-F238E27FC236}">
                <a16:creationId xmlns:a16="http://schemas.microsoft.com/office/drawing/2014/main" id="{0011B0CD-2BE9-DDD8-6D07-1F411C32FA38}"/>
              </a:ext>
            </a:extLst>
          </p:cNvPr>
          <p:cNvSpPr txBox="1">
            <a:spLocks/>
          </p:cNvSpPr>
          <p:nvPr>
            <p:custDataLst>
              <p:tags r:id="rId47"/>
            </p:custDataLst>
          </p:nvPr>
        </p:nvSpPr>
        <p:spPr bwMode="auto">
          <a:xfrm>
            <a:off x="8270875" y="5611813"/>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D0F249E1-9F85-4C09-895A-89115C2FCBBB}" type="datetime'''''''''''2''''0''''''''''''2''''''''''''''''''6'">
              <a:rPr lang="en-US" altLang="en-US" sz="1000" smtClean="0"/>
              <a:pPr marL="0" indent="0" algn="ctr">
                <a:spcBef>
                  <a:spcPct val="0"/>
                </a:spcBef>
                <a:spcAft>
                  <a:spcPct val="0"/>
                </a:spcAft>
                <a:buNone/>
              </a:pPr>
              <a:t>2026</a:t>
            </a:fld>
            <a:endParaRPr lang="en-US" sz="1000"/>
          </a:p>
        </p:txBody>
      </p:sp>
      <p:sp>
        <p:nvSpPr>
          <p:cNvPr id="69" name="Text Placeholder 10">
            <a:extLst>
              <a:ext uri="{FF2B5EF4-FFF2-40B4-BE49-F238E27FC236}">
                <a16:creationId xmlns:a16="http://schemas.microsoft.com/office/drawing/2014/main" id="{D580FCA5-28CD-6394-08BB-F5607697C84E}"/>
              </a:ext>
            </a:extLst>
          </p:cNvPr>
          <p:cNvSpPr txBox="1">
            <a:spLocks/>
          </p:cNvSpPr>
          <p:nvPr>
            <p:custDataLst>
              <p:tags r:id="rId48"/>
            </p:custDataLst>
          </p:nvPr>
        </p:nvSpPr>
        <p:spPr bwMode="auto">
          <a:xfrm>
            <a:off x="9344025" y="5611813"/>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BB95C085-3208-446B-99FF-C106388D00E2}" type="datetime'20''''3''''5'''''''''''''''''''''''''''''''''''''''">
              <a:rPr lang="en-US" altLang="en-US" sz="1000" smtClean="0"/>
              <a:pPr marL="0" indent="0" algn="ctr">
                <a:spcBef>
                  <a:spcPct val="0"/>
                </a:spcBef>
                <a:spcAft>
                  <a:spcPct val="0"/>
                </a:spcAft>
                <a:buNone/>
              </a:pPr>
              <a:t>2035</a:t>
            </a:fld>
            <a:endParaRPr lang="en-US" sz="1000"/>
          </a:p>
        </p:txBody>
      </p:sp>
      <p:cxnSp>
        <p:nvCxnSpPr>
          <p:cNvPr id="39" name="Straight Connector 38">
            <a:extLst>
              <a:ext uri="{FF2B5EF4-FFF2-40B4-BE49-F238E27FC236}">
                <a16:creationId xmlns:a16="http://schemas.microsoft.com/office/drawing/2014/main" id="{229C92B8-6913-A348-3E30-7E23A0C2C518}"/>
              </a:ext>
            </a:extLst>
          </p:cNvPr>
          <p:cNvCxnSpPr/>
          <p:nvPr>
            <p:custDataLst>
              <p:tags r:id="rId49"/>
            </p:custDataLst>
          </p:nvPr>
        </p:nvCxnSpPr>
        <p:spPr bwMode="gray">
          <a:xfrm>
            <a:off x="6421438" y="2419350"/>
            <a:ext cx="150813" cy="0"/>
          </a:xfrm>
          <a:prstGeom prst="line">
            <a:avLst/>
          </a:prstGeom>
          <a:ln w="28575" cap="rnd" cmpd="sng" algn="ctr">
            <a:solidFill>
              <a:schemeClr val="accent6"/>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sp>
        <p:nvSpPr>
          <p:cNvPr id="40" name="Rectangle 39">
            <a:extLst>
              <a:ext uri="{FF2B5EF4-FFF2-40B4-BE49-F238E27FC236}">
                <a16:creationId xmlns:a16="http://schemas.microsoft.com/office/drawing/2014/main" id="{94F7A659-C897-A114-4394-A715DACA25CD}"/>
              </a:ext>
            </a:extLst>
          </p:cNvPr>
          <p:cNvSpPr/>
          <p:nvPr>
            <p:custDataLst>
              <p:tags r:id="rId50"/>
            </p:custDataLst>
          </p:nvPr>
        </p:nvSpPr>
        <p:spPr bwMode="auto">
          <a:xfrm>
            <a:off x="8274050" y="2352675"/>
            <a:ext cx="179388" cy="133350"/>
          </a:xfrm>
          <a:prstGeom prst="rect">
            <a:avLst/>
          </a:prstGeom>
          <a:solidFill>
            <a:schemeClr val="folHlink"/>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28" name="Text Placeholder 10">
            <a:extLst>
              <a:ext uri="{FF2B5EF4-FFF2-40B4-BE49-F238E27FC236}">
                <a16:creationId xmlns:a16="http://schemas.microsoft.com/office/drawing/2014/main" id="{BDE1C7A6-67D9-EC92-0298-92CCA5A0830C}"/>
              </a:ext>
            </a:extLst>
          </p:cNvPr>
          <p:cNvSpPr txBox="1">
            <a:spLocks/>
          </p:cNvSpPr>
          <p:nvPr>
            <p:custDataLst>
              <p:tags r:id="rId51"/>
            </p:custDataLst>
          </p:nvPr>
        </p:nvSpPr>
        <p:spPr bwMode="auto">
          <a:xfrm>
            <a:off x="6637338" y="2347913"/>
            <a:ext cx="153511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3F6A7CDA-B6DE-4C7A-8541-D5D0609ABB5F}" type="datetime'Cu''m''''ula''t''''''''''ive'' ''IB''R ''''''F''''''''lee''t'">
              <a:rPr lang="en-US" altLang="en-US" sz="1000" smtClean="0"/>
              <a:pPr marL="0" indent="0">
                <a:spcBef>
                  <a:spcPct val="0"/>
                </a:spcBef>
                <a:spcAft>
                  <a:spcPct val="0"/>
                </a:spcAft>
                <a:buNone/>
              </a:pPr>
              <a:t>Cumulative IBR Fleet</a:t>
            </a:fld>
            <a:r>
              <a:rPr lang="en-US" altLang="en-US" sz="1000"/>
              <a:t> (GW)</a:t>
            </a:r>
            <a:endParaRPr lang="en-US" sz="1000"/>
          </a:p>
        </p:txBody>
      </p:sp>
      <p:sp>
        <p:nvSpPr>
          <p:cNvPr id="19" name="Text Placeholder 10">
            <a:extLst>
              <a:ext uri="{FF2B5EF4-FFF2-40B4-BE49-F238E27FC236}">
                <a16:creationId xmlns:a16="http://schemas.microsoft.com/office/drawing/2014/main" id="{3C11ACC1-27AB-3C6E-B28B-8F43CC437809}"/>
              </a:ext>
            </a:extLst>
          </p:cNvPr>
          <p:cNvSpPr txBox="1">
            <a:spLocks/>
          </p:cNvSpPr>
          <p:nvPr>
            <p:custDataLst>
              <p:tags r:id="rId52"/>
            </p:custDataLst>
          </p:nvPr>
        </p:nvSpPr>
        <p:spPr bwMode="auto">
          <a:xfrm>
            <a:off x="8504238" y="2347913"/>
            <a:ext cx="22828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9FAC0D77-B181-49FC-BEE6-58AE59ECA3FC}" type="datetime'''GFM ''Fl''eet ''S''''ha''''r''e'' of I''nver''te''''r''''s'">
              <a:rPr lang="en-US" altLang="en-US" sz="1000" smtClean="0"/>
              <a:pPr marL="0" indent="0">
                <a:spcBef>
                  <a:spcPct val="0"/>
                </a:spcBef>
                <a:spcAft>
                  <a:spcPct val="0"/>
                </a:spcAft>
                <a:buNone/>
              </a:pPr>
              <a:t>GFM Fleet Share of Inverters</a:t>
            </a:fld>
            <a:r>
              <a:rPr lang="en-US" altLang="en-US" sz="1000"/>
              <a:t> (% of total)</a:t>
            </a:r>
            <a:endParaRPr lang="en-US" sz="1000"/>
          </a:p>
        </p:txBody>
      </p:sp>
      <p:sp>
        <p:nvSpPr>
          <p:cNvPr id="26" name="btfpCallout806132">
            <a:extLst>
              <a:ext uri="{FF2B5EF4-FFF2-40B4-BE49-F238E27FC236}">
                <a16:creationId xmlns:a16="http://schemas.microsoft.com/office/drawing/2014/main" id="{C6E514AA-2834-5E2E-7D36-EE857A7B732E}"/>
              </a:ext>
            </a:extLst>
          </p:cNvPr>
          <p:cNvSpPr/>
          <p:nvPr/>
        </p:nvSpPr>
        <p:spPr bwMode="gray">
          <a:xfrm>
            <a:off x="7137400" y="3070283"/>
            <a:ext cx="1697037" cy="1172198"/>
          </a:xfrm>
          <a:prstGeom prst="wedgeRectCallout">
            <a:avLst>
              <a:gd name="adj1" fmla="val -7312"/>
              <a:gd name="adj2" fmla="val 81912"/>
            </a:avLst>
          </a:prstGeom>
          <a:solidFill>
            <a:schemeClr val="accent1">
              <a:lumMod val="20000"/>
              <a:lumOff val="8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73" tIns="72073" rIns="72073" bIns="72073" numCol="1" spcCol="0" rtlCol="0" fromWordArt="0" anchor="ctr" anchorCtr="0" forceAA="0" compatLnSpc="1">
            <a:prstTxWarp prst="textNoShape">
              <a:avLst/>
            </a:prstTxWarp>
            <a:noAutofit/>
          </a:bodyPr>
          <a:lstStyle/>
          <a:p>
            <a:pPr marL="0" lvl="1" defTabSz="711200">
              <a:defRPr/>
            </a:pPr>
            <a:r>
              <a:rPr lang="en-US" sz="1050" b="1" dirty="0">
                <a:solidFill>
                  <a:schemeClr val="tx1"/>
                </a:solidFill>
                <a:latin typeface="Arial"/>
                <a:cs typeface="Arial"/>
              </a:rPr>
              <a:t>25% </a:t>
            </a:r>
            <a:r>
              <a:rPr lang="en-US" sz="1050" dirty="0">
                <a:solidFill>
                  <a:schemeClr val="tx1"/>
                </a:solidFill>
                <a:latin typeface="Arial"/>
                <a:cs typeface="Arial"/>
              </a:rPr>
              <a:t>is NREL’s estimated </a:t>
            </a:r>
            <a:r>
              <a:rPr lang="en-US" sz="1050" b="1" dirty="0">
                <a:solidFill>
                  <a:schemeClr val="tx1"/>
                </a:solidFill>
                <a:latin typeface="Arial"/>
                <a:cs typeface="Arial"/>
              </a:rPr>
              <a:t>minimum GFM inverter share </a:t>
            </a:r>
            <a:r>
              <a:rPr lang="en-US" sz="1050" dirty="0">
                <a:solidFill>
                  <a:schemeClr val="tx1"/>
                </a:solidFill>
                <a:latin typeface="Arial"/>
                <a:cs typeface="Arial"/>
              </a:rPr>
              <a:t>to support high IBR systems. Localized concentration can drive risk even at higher levels</a:t>
            </a:r>
            <a:endParaRPr lang="en-US" sz="1050" i="0" u="none" strike="noStrike" kern="1200" cap="none" spc="0" normalizeH="0" baseline="0" noProof="0" dirty="0">
              <a:ln>
                <a:noFill/>
              </a:ln>
              <a:solidFill>
                <a:schemeClr val="tx1"/>
              </a:solidFill>
              <a:effectLst/>
              <a:uLnTx/>
              <a:uFillTx/>
              <a:latin typeface="Arial"/>
              <a:cs typeface="Arial"/>
            </a:endParaRPr>
          </a:p>
        </p:txBody>
      </p:sp>
      <p:cxnSp>
        <p:nvCxnSpPr>
          <p:cNvPr id="3" name="Straight Connector 2">
            <a:extLst>
              <a:ext uri="{FF2B5EF4-FFF2-40B4-BE49-F238E27FC236}">
                <a16:creationId xmlns:a16="http://schemas.microsoft.com/office/drawing/2014/main" id="{F9FF812C-CB49-838E-8AC1-B42D6165EFBB}"/>
              </a:ext>
            </a:extLst>
          </p:cNvPr>
          <p:cNvCxnSpPr/>
          <p:nvPr/>
        </p:nvCxnSpPr>
        <p:spPr bwMode="gray">
          <a:xfrm>
            <a:off x="8433434" y="5091113"/>
            <a:ext cx="0" cy="401637"/>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F42C1653-D664-CC31-5166-1F477AC97B5C}"/>
              </a:ext>
            </a:extLst>
          </p:cNvPr>
          <p:cNvCxnSpPr>
            <a:cxnSpLocks/>
          </p:cNvCxnSpPr>
          <p:nvPr/>
        </p:nvCxnSpPr>
        <p:spPr bwMode="gray">
          <a:xfrm>
            <a:off x="8752840" y="4797425"/>
            <a:ext cx="0" cy="537369"/>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2" name="Pentagon 1">
            <a:extLst>
              <a:ext uri="{FF2B5EF4-FFF2-40B4-BE49-F238E27FC236}">
                <a16:creationId xmlns:a16="http://schemas.microsoft.com/office/drawing/2014/main" id="{D89DE3F4-61F2-B02A-F94F-760536E5B200}"/>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9" name="Chevron 8">
            <a:extLst>
              <a:ext uri="{FF2B5EF4-FFF2-40B4-BE49-F238E27FC236}">
                <a16:creationId xmlns:a16="http://schemas.microsoft.com/office/drawing/2014/main" id="{4AB3985F-CA4D-5088-1EEA-2F10DE61117C}"/>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10" name="Chevron 9">
            <a:extLst>
              <a:ext uri="{FF2B5EF4-FFF2-40B4-BE49-F238E27FC236}">
                <a16:creationId xmlns:a16="http://schemas.microsoft.com/office/drawing/2014/main" id="{A0E18173-2C68-2883-8112-BB30160D1A47}"/>
              </a:ext>
            </a:extLst>
          </p:cNvPr>
          <p:cNvSpPr/>
          <p:nvPr/>
        </p:nvSpPr>
        <p:spPr>
          <a:xfrm>
            <a:off x="3381296" y="0"/>
            <a:ext cx="1788983" cy="288356"/>
          </a:xfrm>
          <a:prstGeom prst="chevron">
            <a:avLst/>
          </a:prstGeom>
          <a:solidFill>
            <a:srgbClr val="0074A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Modernize</a:t>
            </a:r>
          </a:p>
        </p:txBody>
      </p:sp>
      <p:sp>
        <p:nvSpPr>
          <p:cNvPr id="11" name="Chevron 10">
            <a:extLst>
              <a:ext uri="{FF2B5EF4-FFF2-40B4-BE49-F238E27FC236}">
                <a16:creationId xmlns:a16="http://schemas.microsoft.com/office/drawing/2014/main" id="{938C0A8E-3716-FE4C-A828-FC9B7FF97C86}"/>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3" name="Chevron 12">
            <a:extLst>
              <a:ext uri="{FF2B5EF4-FFF2-40B4-BE49-F238E27FC236}">
                <a16:creationId xmlns:a16="http://schemas.microsoft.com/office/drawing/2014/main" id="{1F128995-E960-8782-6496-50EA8EB22DFC}"/>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14" name="Rectangle 13">
            <a:extLst>
              <a:ext uri="{FF2B5EF4-FFF2-40B4-BE49-F238E27FC236}">
                <a16:creationId xmlns:a16="http://schemas.microsoft.com/office/drawing/2014/main" id="{AF9E3786-D5B1-13C6-CF11-A2773E7B91AB}"/>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GFM</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Tree>
    <p:extLst>
      <p:ext uri="{BB962C8B-B14F-4D97-AF65-F5344CB8AC3E}">
        <p14:creationId xmlns:p14="http://schemas.microsoft.com/office/powerpoint/2010/main" val="401020342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34FB84-912A-247D-CAC2-26CE33615FE0}"/>
            </a:ext>
          </a:extLst>
        </p:cNvPr>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D43F24CD-855D-96A5-F92E-8F1951C995D1}"/>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18" imgW="7772400" imgH="10058400" progId="TCLayout.ActiveDocument.1">
                  <p:embed/>
                </p:oleObj>
              </mc:Choice>
              <mc:Fallback>
                <p:oleObj name="thinkcell Slide" r:id="rId18" imgW="7772400" imgH="10058400" progId="TCLayout.ActiveDocument.1">
                  <p:embed/>
                  <p:pic>
                    <p:nvPicPr>
                      <p:cNvPr id="9" name="think-cell data - do not delete" hidden="1">
                        <a:extLst>
                          <a:ext uri="{FF2B5EF4-FFF2-40B4-BE49-F238E27FC236}">
                            <a16:creationId xmlns:a16="http://schemas.microsoft.com/office/drawing/2014/main" id="{D43F24CD-855D-96A5-F92E-8F1951C995D1}"/>
                          </a:ext>
                        </a:extLst>
                      </p:cNvPr>
                      <p:cNvPicPr/>
                      <p:nvPr/>
                    </p:nvPicPr>
                    <p:blipFill>
                      <a:blip r:embed="rId19"/>
                      <a:stretch>
                        <a:fillRect/>
                      </a:stretch>
                    </p:blipFill>
                    <p:spPr>
                      <a:xfrm>
                        <a:off x="1588" y="1588"/>
                        <a:ext cx="1227" cy="1588"/>
                      </a:xfrm>
                      <a:prstGeom prst="rect">
                        <a:avLst/>
                      </a:prstGeom>
                    </p:spPr>
                  </p:pic>
                </p:oleObj>
              </mc:Fallback>
            </mc:AlternateContent>
          </a:graphicData>
        </a:graphic>
      </p:graphicFrame>
      <p:graphicFrame>
        <p:nvGraphicFramePr>
          <p:cNvPr id="10" name="Chart 9">
            <a:extLst>
              <a:ext uri="{FF2B5EF4-FFF2-40B4-BE49-F238E27FC236}">
                <a16:creationId xmlns:a16="http://schemas.microsoft.com/office/drawing/2014/main" id="{3DB9C11B-9A40-10B6-2DDD-8492AAFC076F}"/>
              </a:ext>
            </a:extLst>
          </p:cNvPr>
          <p:cNvGraphicFramePr/>
          <p:nvPr>
            <p:custDataLst>
              <p:tags r:id="rId2"/>
            </p:custDataLst>
          </p:nvPr>
        </p:nvGraphicFramePr>
        <p:xfrm>
          <a:off x="4076700" y="2119313"/>
          <a:ext cx="4997450" cy="2132012"/>
        </p:xfrm>
        <a:graphic>
          <a:graphicData uri="http://schemas.openxmlformats.org/drawingml/2006/chart">
            <c:chart xmlns:c="http://schemas.openxmlformats.org/drawingml/2006/chart" xmlns:r="http://schemas.openxmlformats.org/officeDocument/2006/relationships" r:id="rId20"/>
          </a:graphicData>
        </a:graphic>
      </p:graphicFrame>
      <p:cxnSp>
        <p:nvCxnSpPr>
          <p:cNvPr id="48" name="Straight Connector 47">
            <a:extLst>
              <a:ext uri="{FF2B5EF4-FFF2-40B4-BE49-F238E27FC236}">
                <a16:creationId xmlns:a16="http://schemas.microsoft.com/office/drawing/2014/main" id="{5CA28EF5-566C-49D5-1507-80F42A7D4E6E}"/>
              </a:ext>
            </a:extLst>
          </p:cNvPr>
          <p:cNvCxnSpPr/>
          <p:nvPr>
            <p:custDataLst>
              <p:tags r:id="rId3"/>
            </p:custDataLst>
          </p:nvPr>
        </p:nvCxnSpPr>
        <p:spPr bwMode="auto">
          <a:xfrm flipV="1">
            <a:off x="5340350" y="2505075"/>
            <a:ext cx="3128963" cy="1166813"/>
          </a:xfrm>
          <a:prstGeom prst="line">
            <a:avLst/>
          </a:prstGeom>
          <a:ln w="28575" cap="flat" cmpd="sng" algn="ctr">
            <a:solidFill>
              <a:schemeClr val="tx1"/>
            </a:solidFill>
            <a:prstDash val="solid"/>
            <a:miter lim="800000"/>
            <a:headEnd type="none" w="med" len="med"/>
            <a:tailEnd type="triangle" w="med" len="med"/>
          </a:ln>
          <a:effectLst/>
        </p:spPr>
        <p:style>
          <a:lnRef idx="1">
            <a:schemeClr val="dk1"/>
          </a:lnRef>
          <a:fillRef idx="0">
            <a:schemeClr val="dk1"/>
          </a:fillRef>
          <a:effectRef idx="0">
            <a:schemeClr val="dk1"/>
          </a:effectRef>
          <a:fontRef idx="minor">
            <a:schemeClr val="tx1"/>
          </a:fontRef>
        </p:style>
      </p:cxnSp>
      <p:sp>
        <p:nvSpPr>
          <p:cNvPr id="29" name="Text Placeholder 10">
            <a:extLst>
              <a:ext uri="{FF2B5EF4-FFF2-40B4-BE49-F238E27FC236}">
                <a16:creationId xmlns:a16="http://schemas.microsoft.com/office/drawing/2014/main" id="{85C8301C-3372-96BB-80DC-1A1B93999616}"/>
              </a:ext>
            </a:extLst>
          </p:cNvPr>
          <p:cNvSpPr txBox="1">
            <a:spLocks/>
          </p:cNvSpPr>
          <p:nvPr>
            <p:custDataLst>
              <p:tags r:id="rId4"/>
            </p:custDataLst>
          </p:nvPr>
        </p:nvSpPr>
        <p:spPr bwMode="auto">
          <a:xfrm>
            <a:off x="5194300" y="4068763"/>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C0CDD05E-19FB-4409-AD87-F2EBCF796D5A}" type="datetime'''''''''''2''''''''''''''''0''''''''2''''0'''''''''">
              <a:rPr lang="en-US" altLang="en-US" sz="1000" smtClean="0"/>
              <a:pPr marL="0" indent="0" algn="ctr">
                <a:spcBef>
                  <a:spcPct val="0"/>
                </a:spcBef>
                <a:spcAft>
                  <a:spcPct val="0"/>
                </a:spcAft>
                <a:buNone/>
              </a:pPr>
              <a:t>2020</a:t>
            </a:fld>
            <a:endParaRPr lang="en-US" sz="1000"/>
          </a:p>
        </p:txBody>
      </p:sp>
      <p:sp>
        <p:nvSpPr>
          <p:cNvPr id="30" name="Text Placeholder 10">
            <a:extLst>
              <a:ext uri="{FF2B5EF4-FFF2-40B4-BE49-F238E27FC236}">
                <a16:creationId xmlns:a16="http://schemas.microsoft.com/office/drawing/2014/main" id="{549D856C-F9DF-FB1D-F431-40D856DE5C79}"/>
              </a:ext>
            </a:extLst>
          </p:cNvPr>
          <p:cNvSpPr txBox="1">
            <a:spLocks/>
          </p:cNvSpPr>
          <p:nvPr>
            <p:custDataLst>
              <p:tags r:id="rId5"/>
            </p:custDataLst>
          </p:nvPr>
        </p:nvSpPr>
        <p:spPr bwMode="auto">
          <a:xfrm>
            <a:off x="6237288" y="4068763"/>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D120C397-B713-429F-82A1-F7F6D78ECD3F}" type="datetime'''''''''''''''''''2''''0''2''''2'''''''''''">
              <a:rPr lang="en-US" altLang="en-US" sz="1000" smtClean="0"/>
              <a:pPr marL="0" indent="0" algn="ctr">
                <a:spcBef>
                  <a:spcPct val="0"/>
                </a:spcBef>
                <a:spcAft>
                  <a:spcPct val="0"/>
                </a:spcAft>
                <a:buNone/>
              </a:pPr>
              <a:t>2022</a:t>
            </a:fld>
            <a:endParaRPr lang="en-US" sz="1000"/>
          </a:p>
        </p:txBody>
      </p:sp>
      <p:sp>
        <p:nvSpPr>
          <p:cNvPr id="31" name="Text Placeholder 10">
            <a:extLst>
              <a:ext uri="{FF2B5EF4-FFF2-40B4-BE49-F238E27FC236}">
                <a16:creationId xmlns:a16="http://schemas.microsoft.com/office/drawing/2014/main" id="{5ACF42A1-7265-B716-F5A1-D41008E0C74C}"/>
              </a:ext>
            </a:extLst>
          </p:cNvPr>
          <p:cNvSpPr txBox="1">
            <a:spLocks/>
          </p:cNvSpPr>
          <p:nvPr>
            <p:custDataLst>
              <p:tags r:id="rId6"/>
            </p:custDataLst>
          </p:nvPr>
        </p:nvSpPr>
        <p:spPr bwMode="auto">
          <a:xfrm>
            <a:off x="7280275" y="4068763"/>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55E18170-F006-4DDE-89EB-F82B84C78477}" type="datetime'''''''''''20''''''''''''''''''''''''24'''''''''''''''''">
              <a:rPr lang="en-US" altLang="en-US" sz="1000" smtClean="0"/>
              <a:pPr marL="0" indent="0" algn="ctr">
                <a:spcBef>
                  <a:spcPct val="0"/>
                </a:spcBef>
                <a:spcAft>
                  <a:spcPct val="0"/>
                </a:spcAft>
                <a:buNone/>
              </a:pPr>
              <a:t>2024</a:t>
            </a:fld>
            <a:endParaRPr lang="en-US" sz="1000"/>
          </a:p>
        </p:txBody>
      </p:sp>
      <p:sp>
        <p:nvSpPr>
          <p:cNvPr id="32" name="Text Placeholder 10">
            <a:extLst>
              <a:ext uri="{FF2B5EF4-FFF2-40B4-BE49-F238E27FC236}">
                <a16:creationId xmlns:a16="http://schemas.microsoft.com/office/drawing/2014/main" id="{8C479AE1-E7ED-1D52-5048-F13209EB7A96}"/>
              </a:ext>
            </a:extLst>
          </p:cNvPr>
          <p:cNvSpPr txBox="1">
            <a:spLocks/>
          </p:cNvSpPr>
          <p:nvPr>
            <p:custDataLst>
              <p:tags r:id="rId7"/>
            </p:custDataLst>
          </p:nvPr>
        </p:nvSpPr>
        <p:spPr bwMode="auto">
          <a:xfrm>
            <a:off x="8323263" y="4068763"/>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002C98B2-DE66-4B84-995F-89C23EE92F94}" type="datetime'2''''''''''''''''''''''''''0''''''''''2''''''''''6'''">
              <a:rPr lang="en-US" altLang="en-US" sz="1000" smtClean="0"/>
              <a:pPr marL="0" indent="0" algn="ctr">
                <a:spcBef>
                  <a:spcPct val="0"/>
                </a:spcBef>
                <a:spcAft>
                  <a:spcPct val="0"/>
                </a:spcAft>
                <a:buNone/>
              </a:pPr>
              <a:t>2026</a:t>
            </a:fld>
            <a:endParaRPr lang="en-US" sz="1000"/>
          </a:p>
        </p:txBody>
      </p:sp>
      <p:sp>
        <p:nvSpPr>
          <p:cNvPr id="46" name="Text Placeholder 10">
            <a:extLst>
              <a:ext uri="{FF2B5EF4-FFF2-40B4-BE49-F238E27FC236}">
                <a16:creationId xmlns:a16="http://schemas.microsoft.com/office/drawing/2014/main" id="{7BF00BF8-CCFA-27FD-A1B9-899F54E12B3C}"/>
              </a:ext>
            </a:extLst>
          </p:cNvPr>
          <p:cNvSpPr txBox="1">
            <a:spLocks/>
          </p:cNvSpPr>
          <p:nvPr>
            <p:custDataLst>
              <p:tags r:id="rId8"/>
            </p:custDataLst>
          </p:nvPr>
        </p:nvSpPr>
        <p:spPr bwMode="auto">
          <a:xfrm>
            <a:off x="6259513" y="2936875"/>
            <a:ext cx="1289050" cy="301625"/>
          </a:xfrm>
          <a:prstGeom prst="ellipse">
            <a:avLst/>
          </a:prstGeom>
          <a:solidFill>
            <a:schemeClr val="bg1"/>
          </a:solidFill>
          <a:ln w="9525" cmpd="sng">
            <a:solidFill>
              <a:schemeClr val="tx1"/>
            </a:solidFill>
          </a:ln>
          <a:effec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397B4BB2-E611-4813-88EF-32EE78670089}" type="datetime'''''''''''''+''''1''2''''''''1''''''''''''%'''">
              <a:rPr lang="en-GB" altLang="en-US" b="1" smtClean="0">
                <a:effectLst/>
              </a:rPr>
              <a:pPr marL="0" indent="0" algn="ctr">
                <a:spcBef>
                  <a:spcPct val="0"/>
                </a:spcBef>
                <a:spcAft>
                  <a:spcPct val="0"/>
                </a:spcAft>
                <a:buNone/>
              </a:pPr>
              <a:t>+121%</a:t>
            </a:fld>
            <a:r>
              <a:rPr lang="en-GB" b="1"/>
              <a:t> p.a.</a:t>
            </a:r>
          </a:p>
        </p:txBody>
      </p:sp>
      <p:sp>
        <p:nvSpPr>
          <p:cNvPr id="4" name="Title 3">
            <a:extLst>
              <a:ext uri="{FF2B5EF4-FFF2-40B4-BE49-F238E27FC236}">
                <a16:creationId xmlns:a16="http://schemas.microsoft.com/office/drawing/2014/main" id="{29B5BEA3-B243-94BA-FB9A-72FC232487C9}"/>
              </a:ext>
            </a:extLst>
          </p:cNvPr>
          <p:cNvSpPr>
            <a:spLocks noGrp="1"/>
          </p:cNvSpPr>
          <p:nvPr>
            <p:ph type="title"/>
          </p:nvPr>
        </p:nvSpPr>
        <p:spPr/>
        <p:txBody>
          <a:bodyPr vert="horz" rIns="91440"/>
          <a:lstStyle/>
          <a:p>
            <a:r>
              <a:rPr lang="en-US" dirty="0"/>
              <a:t>Policy is the most effective lever to enable GFM deployment, while market design and unified standards can unlock private financing</a:t>
            </a:r>
          </a:p>
        </p:txBody>
      </p:sp>
      <p:sp>
        <p:nvSpPr>
          <p:cNvPr id="6" name="Text Placeholder 5">
            <a:extLst>
              <a:ext uri="{FF2B5EF4-FFF2-40B4-BE49-F238E27FC236}">
                <a16:creationId xmlns:a16="http://schemas.microsoft.com/office/drawing/2014/main" id="{EFD7CFC5-2972-A20A-83AB-B849BC8EBDBC}"/>
              </a:ext>
            </a:extLst>
          </p:cNvPr>
          <p:cNvSpPr>
            <a:spLocks noGrp="1"/>
          </p:cNvSpPr>
          <p:nvPr>
            <p:ph type="body" sz="quarter" idx="13"/>
          </p:nvPr>
        </p:nvSpPr>
        <p:spPr/>
        <p:txBody>
          <a:bodyPr/>
          <a:lstStyle/>
          <a:p>
            <a:r>
              <a:rPr lang="en-US" sz="1400"/>
              <a:t>U.K.’s stability pathfinder program incentivized adoption through market creation and reform </a:t>
            </a:r>
          </a:p>
        </p:txBody>
      </p:sp>
      <p:sp>
        <p:nvSpPr>
          <p:cNvPr id="7" name="Text Placeholder 6">
            <a:extLst>
              <a:ext uri="{FF2B5EF4-FFF2-40B4-BE49-F238E27FC236}">
                <a16:creationId xmlns:a16="http://schemas.microsoft.com/office/drawing/2014/main" id="{F41A0F00-403F-3EEC-0E85-F1B7B57F1D9A}"/>
              </a:ext>
            </a:extLst>
          </p:cNvPr>
          <p:cNvSpPr>
            <a:spLocks noGrp="1"/>
          </p:cNvSpPr>
          <p:nvPr>
            <p:ph type="body" sz="quarter" idx="19"/>
          </p:nvPr>
        </p:nvSpPr>
        <p:spPr/>
        <p:txBody>
          <a:bodyPr/>
          <a:lstStyle/>
          <a:p>
            <a:r>
              <a:rPr lang="en-US" sz="1400"/>
              <a:t>Australia’s system strength mandate focused on weak areas following a major blackout</a:t>
            </a:r>
          </a:p>
        </p:txBody>
      </p:sp>
      <p:sp>
        <p:nvSpPr>
          <p:cNvPr id="8" name="Text Placeholder 7">
            <a:extLst>
              <a:ext uri="{FF2B5EF4-FFF2-40B4-BE49-F238E27FC236}">
                <a16:creationId xmlns:a16="http://schemas.microsoft.com/office/drawing/2014/main" id="{887FF4B4-F21A-B9C7-6BBF-59500CDA1286}"/>
              </a:ext>
            </a:extLst>
          </p:cNvPr>
          <p:cNvSpPr>
            <a:spLocks noGrp="1"/>
          </p:cNvSpPr>
          <p:nvPr>
            <p:ph type="body" sz="quarter" idx="14"/>
          </p:nvPr>
        </p:nvSpPr>
        <p:spPr/>
        <p:txBody>
          <a:bodyPr vert="horz" lIns="137160" tIns="137160" rIns="274320" bIns="137160" rtlCol="0" anchor="t">
            <a:noAutofit/>
          </a:bodyPr>
          <a:lstStyle/>
          <a:p>
            <a:pPr marL="0" indent="0">
              <a:spcBef>
                <a:spcPts val="600"/>
              </a:spcBef>
              <a:buNone/>
            </a:pPr>
            <a:r>
              <a:rPr lang="en-US" b="1" dirty="0"/>
              <a:t>Observations</a:t>
            </a:r>
          </a:p>
          <a:p>
            <a:pPr>
              <a:spcBef>
                <a:spcPts val="600"/>
              </a:spcBef>
            </a:pPr>
            <a:r>
              <a:rPr lang="en-US" sz="1050" dirty="0"/>
              <a:t>Recommendations vary between system types, given the difference in generation ownership and general policy architectures and incentives</a:t>
            </a:r>
            <a:endParaRPr lang="en-US" sz="1050" dirty="0">
              <a:cs typeface="Arial"/>
            </a:endParaRPr>
          </a:p>
          <a:p>
            <a:pPr>
              <a:spcBef>
                <a:spcPts val="600"/>
              </a:spcBef>
            </a:pPr>
            <a:r>
              <a:rPr lang="en-US" sz="1050" dirty="0"/>
              <a:t>In the U.S., ERCOT is leading out of necessity – NOGRR282 combined with a $1,500 incentive (implemented this year) are among measures intended to address the major risks that high battery and solar deployment have placed on the system</a:t>
            </a:r>
            <a:endParaRPr lang="en-US" sz="1050" dirty="0">
              <a:cs typeface="Arial"/>
            </a:endParaRPr>
          </a:p>
          <a:p>
            <a:pPr>
              <a:spcBef>
                <a:spcPts val="600"/>
              </a:spcBef>
            </a:pPr>
            <a:r>
              <a:rPr lang="en-US" sz="1050" dirty="0"/>
              <a:t>In ISO/RTO areas, enforcement of FERC recommendations would help address the growing system risk, in line with Level 3 alert  </a:t>
            </a:r>
            <a:endParaRPr lang="en-US" sz="1050" dirty="0">
              <a:cs typeface="Arial"/>
            </a:endParaRPr>
          </a:p>
          <a:p>
            <a:pPr>
              <a:spcBef>
                <a:spcPts val="600"/>
              </a:spcBef>
            </a:pPr>
            <a:r>
              <a:rPr lang="en-US" sz="1050" dirty="0"/>
              <a:t>Globally, systems have tended to adopt GFM following a crisis, rather than proactively, incurring financial and reputational losses while setting back IBR adoption</a:t>
            </a:r>
            <a:endParaRPr lang="en-US" sz="1050" dirty="0">
              <a:cs typeface="Arial"/>
            </a:endParaRPr>
          </a:p>
          <a:p>
            <a:pPr marL="0" indent="0">
              <a:buNone/>
            </a:pPr>
            <a:endParaRPr lang="en-US" dirty="0"/>
          </a:p>
        </p:txBody>
      </p:sp>
      <p:graphicFrame>
        <p:nvGraphicFramePr>
          <p:cNvPr id="5" name="Chart 4">
            <a:extLst>
              <a:ext uri="{FF2B5EF4-FFF2-40B4-BE49-F238E27FC236}">
                <a16:creationId xmlns:a16="http://schemas.microsoft.com/office/drawing/2014/main" id="{097DF161-278E-6174-2E5B-BD0BDD121324}"/>
              </a:ext>
            </a:extLst>
          </p:cNvPr>
          <p:cNvGraphicFramePr/>
          <p:nvPr>
            <p:custDataLst>
              <p:tags r:id="rId9"/>
            </p:custDataLst>
          </p:nvPr>
        </p:nvGraphicFramePr>
        <p:xfrm>
          <a:off x="273050" y="2379663"/>
          <a:ext cx="4310063" cy="1871662"/>
        </p:xfrm>
        <a:graphic>
          <a:graphicData uri="http://schemas.openxmlformats.org/drawingml/2006/chart">
            <c:chart xmlns:c="http://schemas.openxmlformats.org/drawingml/2006/chart" xmlns:r="http://schemas.openxmlformats.org/officeDocument/2006/relationships" r:id="rId21"/>
          </a:graphicData>
        </a:graphic>
      </p:graphicFrame>
      <p:cxnSp>
        <p:nvCxnSpPr>
          <p:cNvPr id="26" name="Straight Connector 25">
            <a:extLst>
              <a:ext uri="{FF2B5EF4-FFF2-40B4-BE49-F238E27FC236}">
                <a16:creationId xmlns:a16="http://schemas.microsoft.com/office/drawing/2014/main" id="{EC50F1C3-BC75-CC3D-0B80-B1DDCBD23055}"/>
              </a:ext>
            </a:extLst>
          </p:cNvPr>
          <p:cNvCxnSpPr/>
          <p:nvPr>
            <p:custDataLst>
              <p:tags r:id="rId10"/>
            </p:custDataLst>
          </p:nvPr>
        </p:nvCxnSpPr>
        <p:spPr bwMode="auto">
          <a:xfrm flipV="1">
            <a:off x="873125" y="2284413"/>
            <a:ext cx="3108325" cy="1306512"/>
          </a:xfrm>
          <a:prstGeom prst="line">
            <a:avLst/>
          </a:prstGeom>
          <a:ln w="28575" cap="flat" cmpd="sng" algn="ctr">
            <a:solidFill>
              <a:schemeClr val="tx1"/>
            </a:solidFill>
            <a:prstDash val="solid"/>
            <a:miter lim="800000"/>
            <a:headEnd type="none" w="med" len="med"/>
            <a:tailEnd type="triangle" w="med" len="med"/>
          </a:ln>
          <a:effectLst/>
        </p:spPr>
        <p:style>
          <a:lnRef idx="1">
            <a:schemeClr val="dk1"/>
          </a:lnRef>
          <a:fillRef idx="0">
            <a:schemeClr val="dk1"/>
          </a:fillRef>
          <a:effectRef idx="0">
            <a:schemeClr val="dk1"/>
          </a:effectRef>
          <a:fontRef idx="minor">
            <a:schemeClr val="tx1"/>
          </a:fontRef>
        </p:style>
      </p:cxnSp>
      <p:sp>
        <p:nvSpPr>
          <p:cNvPr id="11" name="Text Placeholder 10">
            <a:extLst>
              <a:ext uri="{FF2B5EF4-FFF2-40B4-BE49-F238E27FC236}">
                <a16:creationId xmlns:a16="http://schemas.microsoft.com/office/drawing/2014/main" id="{EB3920EE-9AE7-4254-E88E-7756EA0092C2}"/>
              </a:ext>
            </a:extLst>
          </p:cNvPr>
          <p:cNvSpPr txBox="1">
            <a:spLocks/>
          </p:cNvSpPr>
          <p:nvPr>
            <p:custDataLst>
              <p:tags r:id="rId11"/>
            </p:custDataLst>
          </p:nvPr>
        </p:nvSpPr>
        <p:spPr bwMode="auto">
          <a:xfrm>
            <a:off x="727075" y="4068763"/>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A23C81E5-A4D4-47A3-97C3-5BA96ED20958}" type="datetime'''''2''''0''''''''''''''''2''''''''0'''''''">
              <a:rPr lang="en-US" altLang="en-US" sz="1000" smtClean="0"/>
              <a:pPr marL="0" indent="0" algn="ctr">
                <a:spcBef>
                  <a:spcPct val="0"/>
                </a:spcBef>
                <a:spcAft>
                  <a:spcPct val="0"/>
                </a:spcAft>
                <a:buNone/>
              </a:pPr>
              <a:t>2020</a:t>
            </a:fld>
            <a:endParaRPr lang="en-US" sz="1000"/>
          </a:p>
        </p:txBody>
      </p:sp>
      <p:sp>
        <p:nvSpPr>
          <p:cNvPr id="12" name="Text Placeholder 10">
            <a:extLst>
              <a:ext uri="{FF2B5EF4-FFF2-40B4-BE49-F238E27FC236}">
                <a16:creationId xmlns:a16="http://schemas.microsoft.com/office/drawing/2014/main" id="{282C7769-598D-A1A3-378C-AD35D9B3D85F}"/>
              </a:ext>
            </a:extLst>
          </p:cNvPr>
          <p:cNvSpPr txBox="1">
            <a:spLocks/>
          </p:cNvSpPr>
          <p:nvPr>
            <p:custDataLst>
              <p:tags r:id="rId12"/>
            </p:custDataLst>
          </p:nvPr>
        </p:nvSpPr>
        <p:spPr bwMode="auto">
          <a:xfrm>
            <a:off x="1763713" y="4068763"/>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EC63A016-4396-4619-A6BD-31D0B3CAD18F}" type="datetime'''''''''2''''''''0''''''22'''''''''''''''''''''''''''''''">
              <a:rPr lang="en-US" altLang="en-US" sz="1000" smtClean="0"/>
              <a:pPr marL="0" indent="0" algn="ctr">
                <a:spcBef>
                  <a:spcPct val="0"/>
                </a:spcBef>
                <a:spcAft>
                  <a:spcPct val="0"/>
                </a:spcAft>
                <a:buNone/>
              </a:pPr>
              <a:t>2022</a:t>
            </a:fld>
            <a:endParaRPr lang="en-US" sz="1000"/>
          </a:p>
        </p:txBody>
      </p:sp>
      <p:sp>
        <p:nvSpPr>
          <p:cNvPr id="13" name="Text Placeholder 10">
            <a:extLst>
              <a:ext uri="{FF2B5EF4-FFF2-40B4-BE49-F238E27FC236}">
                <a16:creationId xmlns:a16="http://schemas.microsoft.com/office/drawing/2014/main" id="{C73DC1AA-B95B-07B9-80D8-8FBFBBF0FBCC}"/>
              </a:ext>
            </a:extLst>
          </p:cNvPr>
          <p:cNvSpPr txBox="1">
            <a:spLocks/>
          </p:cNvSpPr>
          <p:nvPr>
            <p:custDataLst>
              <p:tags r:id="rId13"/>
            </p:custDataLst>
          </p:nvPr>
        </p:nvSpPr>
        <p:spPr bwMode="auto">
          <a:xfrm>
            <a:off x="2798763" y="4068763"/>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51F02999-E973-4CAE-B8E5-BA87FC6B4012}" type="datetime'''''''''''2''''''''''0''''''''2''''4'''''''''''''''''''">
              <a:rPr lang="en-US" altLang="en-US" sz="1000" smtClean="0"/>
              <a:pPr marL="0" indent="0" algn="ctr">
                <a:spcBef>
                  <a:spcPct val="0"/>
                </a:spcBef>
                <a:spcAft>
                  <a:spcPct val="0"/>
                </a:spcAft>
                <a:buNone/>
              </a:pPr>
              <a:t>2024</a:t>
            </a:fld>
            <a:endParaRPr lang="en-US" sz="1000"/>
          </a:p>
        </p:txBody>
      </p:sp>
      <p:sp>
        <p:nvSpPr>
          <p:cNvPr id="14" name="Text Placeholder 10">
            <a:extLst>
              <a:ext uri="{FF2B5EF4-FFF2-40B4-BE49-F238E27FC236}">
                <a16:creationId xmlns:a16="http://schemas.microsoft.com/office/drawing/2014/main" id="{15969DF3-14BB-C4A2-9D11-05EC9BB98A76}"/>
              </a:ext>
            </a:extLst>
          </p:cNvPr>
          <p:cNvSpPr txBox="1">
            <a:spLocks/>
          </p:cNvSpPr>
          <p:nvPr>
            <p:custDataLst>
              <p:tags r:id="rId14"/>
            </p:custDataLst>
          </p:nvPr>
        </p:nvSpPr>
        <p:spPr bwMode="auto">
          <a:xfrm>
            <a:off x="3835400" y="4068763"/>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4AB02096-4985-437A-AD9B-7FEAE1FFB82E}" type="datetime'''''''''2''''0''''''''''''''''''''''''''''''''26'''''''''''''">
              <a:rPr lang="en-US" altLang="en-US" sz="1000" smtClean="0"/>
              <a:pPr marL="0" indent="0" algn="ctr">
                <a:spcBef>
                  <a:spcPct val="0"/>
                </a:spcBef>
                <a:spcAft>
                  <a:spcPct val="0"/>
                </a:spcAft>
                <a:buNone/>
              </a:pPr>
              <a:t>2026</a:t>
            </a:fld>
            <a:endParaRPr lang="en-US" sz="1000"/>
          </a:p>
        </p:txBody>
      </p:sp>
      <p:sp>
        <p:nvSpPr>
          <p:cNvPr id="24" name="Text Placeholder 10">
            <a:extLst>
              <a:ext uri="{FF2B5EF4-FFF2-40B4-BE49-F238E27FC236}">
                <a16:creationId xmlns:a16="http://schemas.microsoft.com/office/drawing/2014/main" id="{669D0066-E515-7636-C49A-B94A7525A345}"/>
              </a:ext>
            </a:extLst>
          </p:cNvPr>
          <p:cNvSpPr txBox="1">
            <a:spLocks/>
          </p:cNvSpPr>
          <p:nvPr>
            <p:custDataLst>
              <p:tags r:id="rId15"/>
            </p:custDataLst>
          </p:nvPr>
        </p:nvSpPr>
        <p:spPr bwMode="auto">
          <a:xfrm>
            <a:off x="1789113" y="2786063"/>
            <a:ext cx="1276350" cy="301625"/>
          </a:xfrm>
          <a:prstGeom prst="ellipse">
            <a:avLst/>
          </a:prstGeom>
          <a:solidFill>
            <a:schemeClr val="bg1"/>
          </a:solidFill>
          <a:ln w="9525" cmpd="sng">
            <a:solidFill>
              <a:schemeClr val="tx1"/>
            </a:solidFill>
          </a:ln>
          <a:effec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37610F53-713C-4367-B13C-3078395977C9}" type="datetime'''''''+''1''''''''''''''''''''1''''''5''''%'''''">
              <a:rPr lang="en-GB" altLang="en-US" b="1" smtClean="0">
                <a:effectLst/>
              </a:rPr>
              <a:pPr marL="0" indent="0" algn="ctr">
                <a:spcBef>
                  <a:spcPct val="0"/>
                </a:spcBef>
                <a:spcAft>
                  <a:spcPct val="0"/>
                </a:spcAft>
                <a:buNone/>
              </a:pPr>
              <a:t>+115%</a:t>
            </a:fld>
            <a:r>
              <a:rPr lang="en-GB" b="1"/>
              <a:t> p.a.</a:t>
            </a:r>
          </a:p>
        </p:txBody>
      </p:sp>
      <p:sp>
        <p:nvSpPr>
          <p:cNvPr id="23" name="Text Placeholder 5">
            <a:extLst>
              <a:ext uri="{FF2B5EF4-FFF2-40B4-BE49-F238E27FC236}">
                <a16:creationId xmlns:a16="http://schemas.microsoft.com/office/drawing/2014/main" id="{1482DB4F-3A46-9062-F979-5926B274A21C}"/>
              </a:ext>
            </a:extLst>
          </p:cNvPr>
          <p:cNvSpPr txBox="1">
            <a:spLocks/>
          </p:cNvSpPr>
          <p:nvPr/>
        </p:nvSpPr>
        <p:spPr>
          <a:xfrm>
            <a:off x="360192" y="2046645"/>
            <a:ext cx="4172467" cy="274320"/>
          </a:xfrm>
          <a:prstGeom prst="rect">
            <a:avLst/>
          </a:prstGeom>
        </p:spPr>
        <p:txBody>
          <a:bodyPr vert="horz" lIns="91440" tIns="45720" rIns="91440" bIns="45720" rtlCol="0" anchor="b">
            <a:noAutofit/>
          </a:bodyPr>
          <a:lstStyle>
            <a:lvl1pPr marL="0" indent="0" algn="l" defTabSz="914354" rtl="0" eaLnBrk="1" latinLnBrk="0" hangingPunct="1">
              <a:lnSpc>
                <a:spcPct val="100000"/>
              </a:lnSpc>
              <a:spcBef>
                <a:spcPts val="0"/>
              </a:spcBef>
              <a:buFont typeface="Arial" panose="020B0604020202020204" pitchFamily="34" charset="0"/>
              <a:buNone/>
              <a:defRPr sz="1600" b="1"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None/>
              <a:defRPr sz="1600" b="1"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None/>
              <a:defRPr sz="1600" b="1"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None/>
              <a:defRPr sz="1600" b="1"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None/>
              <a:defRPr sz="1600" b="1"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050" b="0" dirty="0"/>
              <a:t>Estimated Projected GFM capacity, MW</a:t>
            </a:r>
          </a:p>
        </p:txBody>
      </p:sp>
      <p:sp>
        <p:nvSpPr>
          <p:cNvPr id="45" name="Text Placeholder 5">
            <a:extLst>
              <a:ext uri="{FF2B5EF4-FFF2-40B4-BE49-F238E27FC236}">
                <a16:creationId xmlns:a16="http://schemas.microsoft.com/office/drawing/2014/main" id="{4BFCE7FA-A3E5-DB4A-D528-8B676005E8B3}"/>
              </a:ext>
            </a:extLst>
          </p:cNvPr>
          <p:cNvSpPr txBox="1">
            <a:spLocks/>
          </p:cNvSpPr>
          <p:nvPr/>
        </p:nvSpPr>
        <p:spPr>
          <a:xfrm>
            <a:off x="4787879" y="2040647"/>
            <a:ext cx="4172467" cy="274320"/>
          </a:xfrm>
          <a:prstGeom prst="rect">
            <a:avLst/>
          </a:prstGeom>
        </p:spPr>
        <p:txBody>
          <a:bodyPr vert="horz" lIns="91440" tIns="45720" rIns="91440" bIns="45720" rtlCol="0" anchor="b">
            <a:noAutofit/>
          </a:bodyPr>
          <a:lstStyle>
            <a:lvl1pPr marL="0" indent="0" algn="l" defTabSz="914354" rtl="0" eaLnBrk="1" latinLnBrk="0" hangingPunct="1">
              <a:lnSpc>
                <a:spcPct val="100000"/>
              </a:lnSpc>
              <a:spcBef>
                <a:spcPts val="0"/>
              </a:spcBef>
              <a:buFont typeface="Arial" panose="020B0604020202020204" pitchFamily="34" charset="0"/>
              <a:buNone/>
              <a:defRPr sz="1600" b="1"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None/>
              <a:defRPr sz="1600" b="1"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None/>
              <a:defRPr sz="1600" b="1"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None/>
              <a:defRPr sz="1600" b="1"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None/>
              <a:defRPr sz="1600" b="1"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050" b="0" dirty="0"/>
              <a:t>Estimated Projected GFM capacity, MW</a:t>
            </a:r>
          </a:p>
        </p:txBody>
      </p:sp>
      <p:graphicFrame>
        <p:nvGraphicFramePr>
          <p:cNvPr id="52" name="Table 51">
            <a:extLst>
              <a:ext uri="{FF2B5EF4-FFF2-40B4-BE49-F238E27FC236}">
                <a16:creationId xmlns:a16="http://schemas.microsoft.com/office/drawing/2014/main" id="{9DFA7F28-4A98-C131-B350-0FB64F732152}"/>
              </a:ext>
            </a:extLst>
          </p:cNvPr>
          <p:cNvGraphicFramePr>
            <a:graphicFrameLocks noGrp="1"/>
          </p:cNvGraphicFramePr>
          <p:nvPr/>
        </p:nvGraphicFramePr>
        <p:xfrm>
          <a:off x="308839" y="4304041"/>
          <a:ext cx="4192811" cy="1972513"/>
        </p:xfrm>
        <a:graphic>
          <a:graphicData uri="http://schemas.openxmlformats.org/drawingml/2006/table">
            <a:tbl>
              <a:tblPr firstRow="1" bandRow="1">
                <a:tableStyleId>{5C22544A-7EE6-4342-B048-85BDC9FD1C3A}</a:tableStyleId>
              </a:tblPr>
              <a:tblGrid>
                <a:gridCol w="4192811">
                  <a:extLst>
                    <a:ext uri="{9D8B030D-6E8A-4147-A177-3AD203B41FA5}">
                      <a16:colId xmlns:a16="http://schemas.microsoft.com/office/drawing/2014/main" val="937777052"/>
                    </a:ext>
                  </a:extLst>
                </a:gridCol>
              </a:tblGrid>
              <a:tr h="506084">
                <a:tc>
                  <a:txBody>
                    <a:bodyPr/>
                    <a:lstStyle/>
                    <a:p>
                      <a:pPr marL="0" marR="0" lvl="0" indent="0" algn="l" defTabSz="711200" rtl="0" eaLnBrk="1" fontAlgn="auto" latinLnBrk="0" hangingPunct="1">
                        <a:lnSpc>
                          <a:spcPct val="100000"/>
                        </a:lnSpc>
                        <a:spcBef>
                          <a:spcPts val="1200"/>
                        </a:spcBef>
                        <a:spcAft>
                          <a:spcPts val="0"/>
                        </a:spcAft>
                        <a:buClrTx/>
                        <a:buSzTx/>
                        <a:buFontTx/>
                        <a:buNone/>
                        <a:tabLst/>
                        <a:defRPr/>
                      </a:pPr>
                      <a:r>
                        <a:rPr lang="en-US" sz="1200" dirty="0">
                          <a:solidFill>
                            <a:schemeClr val="bg1"/>
                          </a:solidFill>
                        </a:rPr>
                        <a:t>Market Design &amp; Unified Standards,</a:t>
                      </a:r>
                      <a:br>
                        <a:rPr lang="en-US" sz="1200" dirty="0">
                          <a:solidFill>
                            <a:schemeClr val="bg1"/>
                          </a:solidFill>
                        </a:rPr>
                      </a:br>
                      <a:r>
                        <a:rPr lang="en-US" sz="1200" b="0" dirty="0">
                          <a:solidFill>
                            <a:schemeClr val="bg1"/>
                          </a:solidFill>
                        </a:rPr>
                        <a:t>Subsidy-free policy lever</a:t>
                      </a:r>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rgbClr val="4C6C9C"/>
                    </a:solidFill>
                  </a:tcPr>
                </a:tc>
                <a:extLst>
                  <a:ext uri="{0D108BD9-81ED-4DB2-BD59-A6C34878D82A}">
                    <a16:rowId xmlns:a16="http://schemas.microsoft.com/office/drawing/2014/main" val="2687130300"/>
                  </a:ext>
                </a:extLst>
              </a:tr>
              <a:tr h="1466429">
                <a:tc>
                  <a:txBody>
                    <a:bodyPr/>
                    <a:lstStyle/>
                    <a:p>
                      <a:pPr marL="177800" marR="0" lvl="0" indent="-177800" algn="l" defTabSz="711200" rtl="0" eaLnBrk="1" fontAlgn="auto" latinLnBrk="0" hangingPunct="1">
                        <a:lnSpc>
                          <a:spcPct val="100000"/>
                        </a:lnSpc>
                        <a:spcBef>
                          <a:spcPts val="600"/>
                        </a:spcBef>
                        <a:spcAft>
                          <a:spcPts val="0"/>
                        </a:spcAft>
                        <a:buClrTx/>
                        <a:buSzTx/>
                        <a:tabLst/>
                        <a:defRPr/>
                      </a:pPr>
                      <a:r>
                        <a:rPr lang="en-US" sz="1050" b="0" i="0" kern="1200" dirty="0">
                          <a:solidFill>
                            <a:schemeClr val="tx1"/>
                          </a:solidFill>
                          <a:latin typeface="+mn-lt"/>
                          <a:ea typeface="+mn-ea"/>
                          <a:cs typeface="+mn-cs"/>
                        </a:rPr>
                        <a:t>Advance and adopt unified GFM standards</a:t>
                      </a:r>
                    </a:p>
                    <a:p>
                      <a:pPr marL="177800" marR="0" lvl="0" indent="-177800" algn="l" defTabSz="711200" rtl="0" eaLnBrk="1" fontAlgn="auto" latinLnBrk="0" hangingPunct="1">
                        <a:lnSpc>
                          <a:spcPct val="100000"/>
                        </a:lnSpc>
                        <a:spcBef>
                          <a:spcPts val="600"/>
                        </a:spcBef>
                        <a:spcAft>
                          <a:spcPts val="0"/>
                        </a:spcAft>
                        <a:buClrTx/>
                        <a:buSzTx/>
                        <a:tabLst/>
                        <a:defRPr/>
                      </a:pPr>
                      <a:r>
                        <a:rPr lang="en-US" sz="1050" b="0" i="0" kern="1200" dirty="0">
                          <a:solidFill>
                            <a:schemeClr val="tx1"/>
                          </a:solidFill>
                          <a:latin typeface="+mn-lt"/>
                          <a:ea typeface="+mn-ea"/>
                          <a:cs typeface="+mn-cs"/>
                        </a:rPr>
                        <a:t>Expand Ancillary Services market frameworks to include compensation for inertia and voltage support</a:t>
                      </a:r>
                    </a:p>
                    <a:p>
                      <a:pPr marL="355600" marR="0" lvl="1" indent="-177800" algn="l" defTabSz="711200" rtl="0" eaLnBrk="1" fontAlgn="auto" latinLnBrk="0" hangingPunct="1">
                        <a:lnSpc>
                          <a:spcPct val="100000"/>
                        </a:lnSpc>
                        <a:spcBef>
                          <a:spcPts val="600"/>
                        </a:spcBef>
                        <a:spcAft>
                          <a:spcPts val="0"/>
                        </a:spcAft>
                        <a:buClrTx/>
                        <a:buSzTx/>
                        <a:tabLst/>
                        <a:defRPr/>
                      </a:pPr>
                      <a:r>
                        <a:rPr lang="en-US" sz="1050" b="0" i="0" dirty="0">
                          <a:solidFill>
                            <a:schemeClr val="tx1"/>
                          </a:solidFill>
                        </a:rPr>
                        <a:t>Why: Enables debt financing without subsidy by providing predictable cashflows </a:t>
                      </a:r>
                    </a:p>
                    <a:p>
                      <a:pPr marL="355600" marR="0" lvl="1" indent="-177800" algn="l" defTabSz="711200" rtl="0" eaLnBrk="1" fontAlgn="auto" latinLnBrk="0" hangingPunct="1">
                        <a:lnSpc>
                          <a:spcPct val="100000"/>
                        </a:lnSpc>
                        <a:spcBef>
                          <a:spcPts val="600"/>
                        </a:spcBef>
                        <a:spcAft>
                          <a:spcPts val="0"/>
                        </a:spcAft>
                        <a:buClrTx/>
                        <a:buSzTx/>
                        <a:tabLst/>
                        <a:defRPr/>
                      </a:pPr>
                      <a:r>
                        <a:rPr lang="en-US" sz="1050" b="0" i="0" kern="1200" dirty="0">
                          <a:solidFill>
                            <a:schemeClr val="tx1"/>
                          </a:solidFill>
                          <a:latin typeface="+mn-lt"/>
                          <a:ea typeface="+mn-ea"/>
                          <a:cs typeface="+mn-cs"/>
                        </a:rPr>
                        <a:t>Viability: Best addressed at national level, critical at the local level where instantaneous IBR generation can exceed 60%</a:t>
                      </a:r>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9723168"/>
                  </a:ext>
                </a:extLst>
              </a:tr>
            </a:tbl>
          </a:graphicData>
        </a:graphic>
      </p:graphicFrame>
      <p:graphicFrame>
        <p:nvGraphicFramePr>
          <p:cNvPr id="53" name="Table 52">
            <a:extLst>
              <a:ext uri="{FF2B5EF4-FFF2-40B4-BE49-F238E27FC236}">
                <a16:creationId xmlns:a16="http://schemas.microsoft.com/office/drawing/2014/main" id="{6DCF48EC-8A5B-5EB4-5E43-C0020BC047ED}"/>
              </a:ext>
            </a:extLst>
          </p:cNvPr>
          <p:cNvGraphicFramePr>
            <a:graphicFrameLocks noGrp="1"/>
          </p:cNvGraphicFramePr>
          <p:nvPr/>
        </p:nvGraphicFramePr>
        <p:xfrm>
          <a:off x="4818887" y="4304041"/>
          <a:ext cx="4172468" cy="1941796"/>
        </p:xfrm>
        <a:graphic>
          <a:graphicData uri="http://schemas.openxmlformats.org/drawingml/2006/table">
            <a:tbl>
              <a:tblPr firstRow="1" bandRow="1">
                <a:tableStyleId>{5C22544A-7EE6-4342-B048-85BDC9FD1C3A}</a:tableStyleId>
              </a:tblPr>
              <a:tblGrid>
                <a:gridCol w="4172468">
                  <a:extLst>
                    <a:ext uri="{9D8B030D-6E8A-4147-A177-3AD203B41FA5}">
                      <a16:colId xmlns:a16="http://schemas.microsoft.com/office/drawing/2014/main" val="937777052"/>
                    </a:ext>
                  </a:extLst>
                </a:gridCol>
              </a:tblGrid>
              <a:tr h="501616">
                <a:tc>
                  <a:txBody>
                    <a:bodyPr/>
                    <a:lstStyle/>
                    <a:p>
                      <a:pPr marL="0" marR="0" lvl="0" indent="0" algn="l" defTabSz="711200" rtl="0" eaLnBrk="1" fontAlgn="auto" latinLnBrk="0" hangingPunct="1">
                        <a:lnSpc>
                          <a:spcPct val="100000"/>
                        </a:lnSpc>
                        <a:spcBef>
                          <a:spcPts val="1200"/>
                        </a:spcBef>
                        <a:spcAft>
                          <a:spcPts val="0"/>
                        </a:spcAft>
                        <a:buClrTx/>
                        <a:buSzTx/>
                        <a:buFontTx/>
                        <a:buNone/>
                        <a:tabLst/>
                        <a:defRPr/>
                      </a:pPr>
                      <a:r>
                        <a:rPr lang="en-US" sz="1200" dirty="0">
                          <a:solidFill>
                            <a:schemeClr val="bg1"/>
                          </a:solidFill>
                        </a:rPr>
                        <a:t>Regulatory Mandate,</a:t>
                      </a:r>
                      <a:br>
                        <a:rPr lang="en-US" sz="1200" dirty="0">
                          <a:solidFill>
                            <a:schemeClr val="bg1"/>
                          </a:solidFill>
                        </a:rPr>
                      </a:br>
                      <a:r>
                        <a:rPr kumimoji="0" lang="en-US" sz="1200" b="0" u="none" strike="noStrike" kern="1200" cap="none" spc="0" normalizeH="0" baseline="0" noProof="0" dirty="0">
                          <a:ln>
                            <a:noFill/>
                          </a:ln>
                          <a:solidFill>
                            <a:schemeClr val="bg1"/>
                          </a:solidFill>
                          <a:effectLst/>
                          <a:uLnTx/>
                          <a:uFillTx/>
                          <a:latin typeface="+mn-lt"/>
                          <a:ea typeface="+mn-ea"/>
                          <a:cs typeface="+mn-cs"/>
                        </a:rPr>
                        <a:t>Interventionist option, where feasible</a:t>
                      </a:r>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solidFill>
                      <a:srgbClr val="46647B"/>
                    </a:solidFill>
                  </a:tcPr>
                </a:tc>
                <a:extLst>
                  <a:ext uri="{0D108BD9-81ED-4DB2-BD59-A6C34878D82A}">
                    <a16:rowId xmlns:a16="http://schemas.microsoft.com/office/drawing/2014/main" val="2687130300"/>
                  </a:ext>
                </a:extLst>
              </a:tr>
              <a:tr h="1398446">
                <a:tc>
                  <a:txBody>
                    <a:bodyPr/>
                    <a:lstStyle/>
                    <a:p>
                      <a:pPr marL="177800" marR="0" lvl="0" indent="-177800" algn="l" defTabSz="711200" rtl="0" eaLnBrk="1" fontAlgn="auto" latinLnBrk="0" hangingPunct="1">
                        <a:lnSpc>
                          <a:spcPct val="100000"/>
                        </a:lnSpc>
                        <a:spcBef>
                          <a:spcPts val="600"/>
                        </a:spcBef>
                        <a:spcAft>
                          <a:spcPts val="0"/>
                        </a:spcAft>
                        <a:buClrTx/>
                        <a:buSzTx/>
                        <a:tabLst/>
                        <a:defRPr/>
                      </a:pPr>
                      <a:r>
                        <a:rPr lang="en-US" sz="1050" b="0" i="0" dirty="0">
                          <a:solidFill>
                            <a:schemeClr val="tx1"/>
                          </a:solidFill>
                        </a:rPr>
                        <a:t>Convert recommendations for GFMs to binding interconnection requirements for batteries and solar and wind generated electricity</a:t>
                      </a:r>
                    </a:p>
                    <a:p>
                      <a:pPr marL="177800" marR="0" lvl="0" indent="-177800" algn="l" defTabSz="711200" rtl="0" eaLnBrk="1" fontAlgn="auto" latinLnBrk="0" hangingPunct="1">
                        <a:lnSpc>
                          <a:spcPct val="100000"/>
                        </a:lnSpc>
                        <a:spcBef>
                          <a:spcPts val="600"/>
                        </a:spcBef>
                        <a:spcAft>
                          <a:spcPts val="0"/>
                        </a:spcAft>
                        <a:buClrTx/>
                        <a:buSzTx/>
                        <a:tabLst/>
                        <a:defRPr/>
                      </a:pPr>
                      <a:r>
                        <a:rPr kumimoji="0" lang="en-US" sz="1050" b="0" i="0" u="none" strike="noStrike" kern="1200" cap="none" spc="0" normalizeH="0" baseline="0" noProof="0" dirty="0">
                          <a:ln>
                            <a:noFill/>
                          </a:ln>
                          <a:solidFill>
                            <a:schemeClr val="tx1"/>
                          </a:solidFill>
                          <a:effectLst/>
                          <a:uLnTx/>
                          <a:uFillTx/>
                          <a:latin typeface="+mn-lt"/>
                          <a:ea typeface="+mn-ea"/>
                          <a:cs typeface="+mn-cs"/>
                        </a:rPr>
                        <a:t>Adopt system-level integration requirements</a:t>
                      </a:r>
                      <a:endParaRPr kumimoji="0" lang="en-US" sz="1050" b="0" i="0" u="none" strike="noStrike" kern="1200" cap="none" spc="0" normalizeH="0" baseline="0" noProof="0" dirty="0">
                        <a:ln>
                          <a:noFill/>
                        </a:ln>
                        <a:solidFill>
                          <a:srgbClr val="000000"/>
                        </a:solidFill>
                        <a:effectLst/>
                        <a:uLnTx/>
                        <a:uFillTx/>
                        <a:latin typeface="+mn-lt"/>
                        <a:ea typeface="+mn-ea"/>
                        <a:cs typeface="+mn-cs"/>
                      </a:endParaRPr>
                    </a:p>
                    <a:p>
                      <a:pPr marL="355600" marR="0" lvl="1" indent="-177800" algn="l" defTabSz="711200" rtl="0" eaLnBrk="1" fontAlgn="auto" latinLnBrk="0" hangingPunct="1">
                        <a:lnSpc>
                          <a:spcPct val="100000"/>
                        </a:lnSpc>
                        <a:spcBef>
                          <a:spcPts val="600"/>
                        </a:spcBef>
                        <a:spcAft>
                          <a:spcPts val="0"/>
                        </a:spcAft>
                        <a:buClrTx/>
                        <a:buSzTx/>
                        <a:tabLst/>
                        <a:defRPr/>
                      </a:pPr>
                      <a:r>
                        <a:rPr kumimoji="0" lang="en-US" sz="1050" b="0" i="0" u="none" strike="noStrike" kern="1200" cap="none" spc="0" normalizeH="0" baseline="0" noProof="0" dirty="0">
                          <a:ln>
                            <a:noFill/>
                          </a:ln>
                          <a:solidFill>
                            <a:srgbClr val="000000"/>
                          </a:solidFill>
                          <a:effectLst/>
                          <a:uLnTx/>
                          <a:uFillTx/>
                          <a:latin typeface="+mn-lt"/>
                          <a:ea typeface="+mn-ea"/>
                          <a:cs typeface="+mn-cs"/>
                        </a:rPr>
                        <a:t>Why: Sends demand signal to OEMs to scale, reduces cost</a:t>
                      </a:r>
                    </a:p>
                    <a:p>
                      <a:pPr marL="355600" marR="0" lvl="1" indent="-177800" algn="l" defTabSz="711200" rtl="0" eaLnBrk="1" fontAlgn="auto" latinLnBrk="0" hangingPunct="1">
                        <a:lnSpc>
                          <a:spcPct val="100000"/>
                        </a:lnSpc>
                        <a:spcBef>
                          <a:spcPts val="600"/>
                        </a:spcBef>
                        <a:spcAft>
                          <a:spcPts val="0"/>
                        </a:spcAft>
                        <a:buClrTx/>
                        <a:buSzTx/>
                        <a:tabLst/>
                        <a:defRPr/>
                      </a:pPr>
                      <a:r>
                        <a:rPr kumimoji="0" lang="en-US" sz="1050" b="0" i="0" u="none" strike="noStrike" kern="1200" cap="none" spc="0" normalizeH="0" baseline="0" noProof="0" dirty="0">
                          <a:ln>
                            <a:noFill/>
                          </a:ln>
                          <a:solidFill>
                            <a:srgbClr val="000000"/>
                          </a:solidFill>
                          <a:effectLst/>
                          <a:uLnTx/>
                          <a:uFillTx/>
                          <a:latin typeface="+mn-lt"/>
                          <a:ea typeface="+mn-ea"/>
                          <a:cs typeface="+mn-cs"/>
                        </a:rPr>
                        <a:t>Viability: Likely only in high IBR penetration markets and best applied with burn-in time for supply chain readiness</a:t>
                      </a:r>
                    </a:p>
                  </a:txBody>
                  <a:tcPr>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19723168"/>
                  </a:ext>
                </a:extLst>
              </a:tr>
            </a:tbl>
          </a:graphicData>
        </a:graphic>
      </p:graphicFrame>
      <p:sp>
        <p:nvSpPr>
          <p:cNvPr id="2" name="Pentagon 1">
            <a:extLst>
              <a:ext uri="{FF2B5EF4-FFF2-40B4-BE49-F238E27FC236}">
                <a16:creationId xmlns:a16="http://schemas.microsoft.com/office/drawing/2014/main" id="{C775144F-B6BE-0671-2166-B5E995FC1334}"/>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3" name="Chevron 2">
            <a:extLst>
              <a:ext uri="{FF2B5EF4-FFF2-40B4-BE49-F238E27FC236}">
                <a16:creationId xmlns:a16="http://schemas.microsoft.com/office/drawing/2014/main" id="{73205D65-AECD-B913-F97E-73B59AD19BD4}"/>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15" name="Chevron 14">
            <a:extLst>
              <a:ext uri="{FF2B5EF4-FFF2-40B4-BE49-F238E27FC236}">
                <a16:creationId xmlns:a16="http://schemas.microsoft.com/office/drawing/2014/main" id="{46B8BBEA-A58F-45A7-4272-4246FBDC016E}"/>
              </a:ext>
            </a:extLst>
          </p:cNvPr>
          <p:cNvSpPr/>
          <p:nvPr/>
        </p:nvSpPr>
        <p:spPr>
          <a:xfrm>
            <a:off x="3381296" y="0"/>
            <a:ext cx="1788983" cy="288356"/>
          </a:xfrm>
          <a:prstGeom prst="chevron">
            <a:avLst/>
          </a:prstGeom>
          <a:solidFill>
            <a:srgbClr val="0074A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Modernize</a:t>
            </a:r>
          </a:p>
        </p:txBody>
      </p:sp>
      <p:sp>
        <p:nvSpPr>
          <p:cNvPr id="16" name="Chevron 15">
            <a:extLst>
              <a:ext uri="{FF2B5EF4-FFF2-40B4-BE49-F238E27FC236}">
                <a16:creationId xmlns:a16="http://schemas.microsoft.com/office/drawing/2014/main" id="{444EDDD8-0C3E-E156-F550-AE5522F1F865}"/>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7" name="Chevron 16">
            <a:extLst>
              <a:ext uri="{FF2B5EF4-FFF2-40B4-BE49-F238E27FC236}">
                <a16:creationId xmlns:a16="http://schemas.microsoft.com/office/drawing/2014/main" id="{A9905F0E-3AC9-8C58-93D0-612D34D29FA1}"/>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18" name="Rectangle 17">
            <a:extLst>
              <a:ext uri="{FF2B5EF4-FFF2-40B4-BE49-F238E27FC236}">
                <a16:creationId xmlns:a16="http://schemas.microsoft.com/office/drawing/2014/main" id="{34E3F64F-BD5F-0EA3-A46C-DFD8A26EC46C}"/>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GFM</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
        <p:nvSpPr>
          <p:cNvPr id="19" name="Footer Placeholder 5">
            <a:extLst>
              <a:ext uri="{FF2B5EF4-FFF2-40B4-BE49-F238E27FC236}">
                <a16:creationId xmlns:a16="http://schemas.microsoft.com/office/drawing/2014/main" id="{9AA95F29-BA5A-7563-689C-52D490D58851}"/>
              </a:ext>
            </a:extLst>
          </p:cNvPr>
          <p:cNvSpPr>
            <a:spLocks noGrp="1"/>
          </p:cNvSpPr>
          <p:nvPr>
            <p:ph type="ftr" sz="quarter" idx="3"/>
          </p:nvPr>
        </p:nvSpPr>
        <p:spPr>
          <a:xfrm>
            <a:off x="335827" y="6376607"/>
            <a:ext cx="9147241" cy="394461"/>
          </a:xfrm>
        </p:spPr>
        <p:txBody>
          <a:bodyPr anchor="b"/>
          <a:lstStyle/>
          <a:p>
            <a:pPr>
              <a:defRPr/>
            </a:pPr>
            <a:r>
              <a:rPr lang="en-US" dirty="0">
                <a:solidFill>
                  <a:schemeClr val="tx1"/>
                </a:solidFill>
              </a:rPr>
              <a:t>Sources: </a:t>
            </a:r>
            <a:r>
              <a:rPr lang="en-US" u="sng" dirty="0">
                <a:solidFill>
                  <a:srgbClr val="45647B"/>
                </a:solidFill>
                <a:hlinkClick r:id="rId22">
                  <a:extLst>
                    <a:ext uri="{A12FA001-AC4F-418D-AE19-62706E023703}">
                      <ahyp:hlinkClr xmlns:ahyp="http://schemas.microsoft.com/office/drawing/2018/hyperlinkcolor" val="tx"/>
                    </a:ext>
                  </a:extLst>
                </a:hlinkClick>
              </a:rPr>
              <a:t>White Paper</a:t>
            </a:r>
            <a:r>
              <a:rPr lang="en-US" dirty="0">
                <a:solidFill>
                  <a:srgbClr val="45647B"/>
                </a:solidFill>
              </a:rPr>
              <a:t> </a:t>
            </a:r>
            <a:r>
              <a:rPr lang="en-US" dirty="0">
                <a:solidFill>
                  <a:schemeClr val="tx1"/>
                </a:solidFill>
              </a:rPr>
              <a:t>(NERC, 2023);  </a:t>
            </a:r>
            <a:r>
              <a:rPr lang="en-US" u="sng" dirty="0">
                <a:solidFill>
                  <a:srgbClr val="45647B"/>
                </a:solidFill>
                <a:hlinkClick r:id="rId23">
                  <a:extLst>
                    <a:ext uri="{A12FA001-AC4F-418D-AE19-62706E023703}">
                      <ahyp:hlinkClr xmlns:ahyp="http://schemas.microsoft.com/office/drawing/2018/hyperlinkcolor" val="tx"/>
                    </a:ext>
                  </a:extLst>
                </a:hlinkClick>
              </a:rPr>
              <a:t>IEEE</a:t>
            </a:r>
            <a:r>
              <a:rPr lang="en-US" dirty="0">
                <a:solidFill>
                  <a:schemeClr val="tx1"/>
                </a:solidFill>
              </a:rPr>
              <a:t> (2022); </a:t>
            </a:r>
            <a:r>
              <a:rPr lang="en-US" dirty="0">
                <a:solidFill>
                  <a:srgbClr val="45647B"/>
                </a:solidFill>
                <a:hlinkClick r:id="rId24">
                  <a:extLst>
                    <a:ext uri="{A12FA001-AC4F-418D-AE19-62706E023703}">
                      <ahyp:hlinkClr xmlns:ahyp="http://schemas.microsoft.com/office/drawing/2018/hyperlinkcolor" val="tx"/>
                    </a:ext>
                  </a:extLst>
                </a:hlinkClick>
              </a:rPr>
              <a:t>Stability Network Services</a:t>
            </a:r>
            <a:r>
              <a:rPr lang="en-US" dirty="0">
                <a:solidFill>
                  <a:srgbClr val="45647B"/>
                </a:solidFill>
              </a:rPr>
              <a:t> </a:t>
            </a:r>
            <a:r>
              <a:rPr lang="en-US" dirty="0">
                <a:solidFill>
                  <a:schemeClr val="tx1"/>
                </a:solidFill>
              </a:rPr>
              <a:t>(UK National Grid, 2026); </a:t>
            </a:r>
            <a:r>
              <a:rPr lang="en-US" dirty="0">
                <a:solidFill>
                  <a:srgbClr val="45647B"/>
                </a:solidFill>
                <a:hlinkClick r:id="rId25">
                  <a:extLst>
                    <a:ext uri="{A12FA001-AC4F-418D-AE19-62706E023703}">
                      <ahyp:hlinkClr xmlns:ahyp="http://schemas.microsoft.com/office/drawing/2018/hyperlinkcolor" val="tx"/>
                    </a:ext>
                  </a:extLst>
                </a:hlinkClick>
              </a:rPr>
              <a:t>Stability Pathfinder Phase 2</a:t>
            </a:r>
            <a:r>
              <a:rPr lang="en-US" dirty="0">
                <a:solidFill>
                  <a:srgbClr val="45647B"/>
                </a:solidFill>
              </a:rPr>
              <a:t> </a:t>
            </a:r>
            <a:r>
              <a:rPr lang="en-US" dirty="0">
                <a:solidFill>
                  <a:schemeClr val="tx1"/>
                </a:solidFill>
              </a:rPr>
              <a:t>(National Grid, 2024), </a:t>
            </a:r>
            <a:r>
              <a:rPr lang="en-US" dirty="0">
                <a:solidFill>
                  <a:srgbClr val="45647B"/>
                </a:solidFill>
                <a:hlinkClick r:id="rId26">
                  <a:extLst>
                    <a:ext uri="{A12FA001-AC4F-418D-AE19-62706E023703}">
                      <ahyp:hlinkClr xmlns:ahyp="http://schemas.microsoft.com/office/drawing/2018/hyperlinkcolor" val="tx"/>
                    </a:ext>
                  </a:extLst>
                </a:hlinkClick>
              </a:rPr>
              <a:t>Sungrow</a:t>
            </a:r>
            <a:r>
              <a:rPr lang="en-US" dirty="0">
                <a:solidFill>
                  <a:srgbClr val="45647B"/>
                </a:solidFill>
              </a:rPr>
              <a:t> </a:t>
            </a:r>
            <a:r>
              <a:rPr lang="en-US" dirty="0">
                <a:solidFill>
                  <a:schemeClr val="tx1"/>
                </a:solidFill>
              </a:rPr>
              <a:t>(Energy Storage News, 2026), </a:t>
            </a:r>
            <a:r>
              <a:rPr lang="en-US" dirty="0">
                <a:solidFill>
                  <a:srgbClr val="45647B"/>
                </a:solidFill>
                <a:hlinkClick r:id="rId27">
                  <a:extLst>
                    <a:ext uri="{A12FA001-AC4F-418D-AE19-62706E023703}">
                      <ahyp:hlinkClr xmlns:ahyp="http://schemas.microsoft.com/office/drawing/2018/hyperlinkcolor" val="tx"/>
                    </a:ext>
                  </a:extLst>
                </a:hlinkClick>
              </a:rPr>
              <a:t>Grid-forming technology access standards technical requirement reviews</a:t>
            </a:r>
            <a:r>
              <a:rPr lang="en-US" dirty="0">
                <a:solidFill>
                  <a:srgbClr val="45647B"/>
                </a:solidFill>
              </a:rPr>
              <a:t> </a:t>
            </a:r>
            <a:r>
              <a:rPr lang="en-US" dirty="0">
                <a:solidFill>
                  <a:schemeClr val="tx1"/>
                </a:solidFill>
              </a:rPr>
              <a:t>(AEMO, 2025), </a:t>
            </a:r>
            <a:r>
              <a:rPr lang="en-US" dirty="0">
                <a:solidFill>
                  <a:srgbClr val="45647B"/>
                </a:solidFill>
                <a:hlinkClick r:id="rId28">
                  <a:extLst>
                    <a:ext uri="{A12FA001-AC4F-418D-AE19-62706E023703}">
                      <ahyp:hlinkClr xmlns:ahyp="http://schemas.microsoft.com/office/drawing/2018/hyperlinkcolor" val="tx"/>
                    </a:ext>
                  </a:extLst>
                </a:hlinkClick>
              </a:rPr>
              <a:t>Batteries continue to dominate NEM connections as pipeline grows</a:t>
            </a:r>
            <a:r>
              <a:rPr lang="en-US" dirty="0">
                <a:solidFill>
                  <a:srgbClr val="45647B"/>
                </a:solidFill>
              </a:rPr>
              <a:t> </a:t>
            </a:r>
            <a:r>
              <a:rPr lang="en-US" dirty="0">
                <a:solidFill>
                  <a:schemeClr val="tx1"/>
                </a:solidFill>
              </a:rPr>
              <a:t>(AEMO, 2026).</a:t>
            </a:r>
            <a:r>
              <a:rPr lang="en-US" dirty="0">
                <a:solidFill>
                  <a:schemeClr val="tx1"/>
                </a:solidFill>
                <a:cs typeface="Arial"/>
              </a:rPr>
              <a:t> </a:t>
            </a:r>
          </a:p>
          <a:p>
            <a:pPr>
              <a:defRPr/>
            </a:pPr>
            <a:r>
              <a:rPr lang="en-US" dirty="0">
                <a:solidFill>
                  <a:schemeClr val="tx1"/>
                </a:solidFill>
              </a:rPr>
              <a:t>Credit: Dominica Wambold, Ariela Farchi Cohen, and </a:t>
            </a:r>
            <a:r>
              <a:rPr lang="en-US" dirty="0">
                <a:solidFill>
                  <a:srgbClr val="000000"/>
                </a:solidFill>
                <a:hlinkClick r:id="rId29"/>
              </a:rPr>
              <a:t>Gernot Wagner</a:t>
            </a:r>
            <a:r>
              <a:rPr lang="en-US" dirty="0">
                <a:solidFill>
                  <a:srgbClr val="000000"/>
                </a:solidFill>
              </a:rPr>
              <a:t>. </a:t>
            </a:r>
            <a:r>
              <a:rPr lang="en-US" dirty="0">
                <a:hlinkClick r:id="rId30"/>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cs typeface="Arial"/>
            </a:endParaRPr>
          </a:p>
        </p:txBody>
      </p:sp>
    </p:spTree>
    <p:extLst>
      <p:ext uri="{BB962C8B-B14F-4D97-AF65-F5344CB8AC3E}">
        <p14:creationId xmlns:p14="http://schemas.microsoft.com/office/powerpoint/2010/main" val="327758159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476CE8-8866-E714-CEE2-3198B2FE4932}"/>
            </a:ext>
          </a:extLst>
        </p:cNvPr>
        <p:cNvGrpSpPr/>
        <p:nvPr/>
      </p:nvGrpSpPr>
      <p:grpSpPr>
        <a:xfrm>
          <a:off x="0" y="0"/>
          <a:ext cx="0" cy="0"/>
          <a:chOff x="0" y="0"/>
          <a:chExt cx="0" cy="0"/>
        </a:xfrm>
      </p:grpSpPr>
      <p:sp>
        <p:nvSpPr>
          <p:cNvPr id="43" name="Rectangle 42">
            <a:extLst>
              <a:ext uri="{FF2B5EF4-FFF2-40B4-BE49-F238E27FC236}">
                <a16:creationId xmlns:a16="http://schemas.microsoft.com/office/drawing/2014/main" id="{7DCE730A-DCBD-1673-9805-026DE9F929FE}"/>
              </a:ext>
            </a:extLst>
          </p:cNvPr>
          <p:cNvSpPr/>
          <p:nvPr/>
        </p:nvSpPr>
        <p:spPr bwMode="gray">
          <a:xfrm>
            <a:off x="445764" y="3155002"/>
            <a:ext cx="5044181" cy="3073914"/>
          </a:xfrm>
          <a:prstGeom prst="rect">
            <a:avLst/>
          </a:prstGeom>
          <a:solidFill>
            <a:schemeClr val="accent2">
              <a:lumMod val="10000"/>
              <a:lumOff val="9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err="1">
              <a:ln>
                <a:noFill/>
              </a:ln>
              <a:solidFill>
                <a:srgbClr val="000000"/>
              </a:solidFill>
              <a:effectLst/>
              <a:uLnTx/>
              <a:uFillTx/>
              <a:latin typeface="Arial"/>
              <a:ea typeface="+mn-ea"/>
              <a:cs typeface="+mn-cs"/>
            </a:endParaRPr>
          </a:p>
        </p:txBody>
      </p:sp>
      <p:graphicFrame>
        <p:nvGraphicFramePr>
          <p:cNvPr id="44" name="think-cell data - do not delete" hidden="1">
            <a:extLst>
              <a:ext uri="{FF2B5EF4-FFF2-40B4-BE49-F238E27FC236}">
                <a16:creationId xmlns:a16="http://schemas.microsoft.com/office/drawing/2014/main" id="{353DC256-0B99-E3D6-1275-C90868CF5D33}"/>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8" imgW="7772400" imgH="10058400" progId="TCLayout.ActiveDocument.1">
                  <p:embed/>
                </p:oleObj>
              </mc:Choice>
              <mc:Fallback>
                <p:oleObj name="thinkcell Slide" r:id="rId8" imgW="7772400" imgH="10058400" progId="TCLayout.ActiveDocument.1">
                  <p:embed/>
                  <p:pic>
                    <p:nvPicPr>
                      <p:cNvPr id="44" name="think-cell data - do not delete" hidden="1">
                        <a:extLst>
                          <a:ext uri="{FF2B5EF4-FFF2-40B4-BE49-F238E27FC236}">
                            <a16:creationId xmlns:a16="http://schemas.microsoft.com/office/drawing/2014/main" id="{353DC256-0B99-E3D6-1275-C90868CF5D33}"/>
                          </a:ext>
                        </a:extLst>
                      </p:cNvPr>
                      <p:cNvPicPr/>
                      <p:nvPr/>
                    </p:nvPicPr>
                    <p:blipFill>
                      <a:blip r:embed="rId9"/>
                      <a:stretch>
                        <a:fillRect/>
                      </a:stretch>
                    </p:blipFill>
                    <p:spPr>
                      <a:xfrm>
                        <a:off x="1588" y="1588"/>
                        <a:ext cx="1227" cy="1588"/>
                      </a:xfrm>
                      <a:prstGeom prst="rect">
                        <a:avLst/>
                      </a:prstGeom>
                    </p:spPr>
                  </p:pic>
                </p:oleObj>
              </mc:Fallback>
            </mc:AlternateContent>
          </a:graphicData>
        </a:graphic>
      </p:graphicFrame>
      <p:sp>
        <p:nvSpPr>
          <p:cNvPr id="47" name="Rectangle 46">
            <a:extLst>
              <a:ext uri="{FF2B5EF4-FFF2-40B4-BE49-F238E27FC236}">
                <a16:creationId xmlns:a16="http://schemas.microsoft.com/office/drawing/2014/main" id="{B2DC529C-64EA-FD7C-2393-F0D9940ECB37}"/>
              </a:ext>
            </a:extLst>
          </p:cNvPr>
          <p:cNvSpPr/>
          <p:nvPr/>
        </p:nvSpPr>
        <p:spPr bwMode="gray">
          <a:xfrm>
            <a:off x="8582248" y="3144654"/>
            <a:ext cx="3257782" cy="3064160"/>
          </a:xfrm>
          <a:prstGeom prst="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000000"/>
              </a:solidFill>
              <a:effectLst/>
              <a:uLnTx/>
              <a:uFillTx/>
              <a:latin typeface="Arial"/>
              <a:ea typeface="+mn-ea"/>
              <a:cs typeface="+mn-cs"/>
            </a:endParaRPr>
          </a:p>
        </p:txBody>
      </p:sp>
      <p:sp>
        <p:nvSpPr>
          <p:cNvPr id="2" name="Title 1">
            <a:extLst>
              <a:ext uri="{FF2B5EF4-FFF2-40B4-BE49-F238E27FC236}">
                <a16:creationId xmlns:a16="http://schemas.microsoft.com/office/drawing/2014/main" id="{AADFB1AA-E082-AC18-684D-B230CC15438A}"/>
              </a:ext>
            </a:extLst>
          </p:cNvPr>
          <p:cNvSpPr>
            <a:spLocks noGrp="1"/>
          </p:cNvSpPr>
          <p:nvPr>
            <p:ph type="title"/>
          </p:nvPr>
        </p:nvSpPr>
        <p:spPr/>
        <p:txBody>
          <a:bodyPr vert="horz" wrap="square" lIns="91440" tIns="0" rIns="91440" bIns="0" anchor="t">
            <a:noAutofit/>
          </a:bodyPr>
          <a:lstStyle/>
          <a:p>
            <a:r>
              <a:rPr lang="en-US"/>
              <a:t>Flexible AC transmission systems are critical, stabilizing power flow and voltage in real time for safe and reliable grid operations </a:t>
            </a:r>
            <a:endParaRPr lang="en-US" b="0"/>
          </a:p>
        </p:txBody>
      </p:sp>
      <p:cxnSp>
        <p:nvCxnSpPr>
          <p:cNvPr id="16" name="Straight Arrow Connector 15">
            <a:extLst>
              <a:ext uri="{FF2B5EF4-FFF2-40B4-BE49-F238E27FC236}">
                <a16:creationId xmlns:a16="http://schemas.microsoft.com/office/drawing/2014/main" id="{D5754807-D1DD-2BAF-0A54-5CBE90AF242F}"/>
              </a:ext>
            </a:extLst>
          </p:cNvPr>
          <p:cNvCxnSpPr>
            <a:cxnSpLocks/>
          </p:cNvCxnSpPr>
          <p:nvPr/>
        </p:nvCxnSpPr>
        <p:spPr bwMode="gray">
          <a:xfrm flipV="1">
            <a:off x="5855426" y="1984375"/>
            <a:ext cx="533400" cy="0"/>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7326BC64-F052-C8AE-92CE-B54FB199F26A}"/>
              </a:ext>
            </a:extLst>
          </p:cNvPr>
          <p:cNvCxnSpPr>
            <a:cxnSpLocks/>
          </p:cNvCxnSpPr>
          <p:nvPr/>
        </p:nvCxnSpPr>
        <p:spPr bwMode="gray">
          <a:xfrm flipV="1">
            <a:off x="8516981" y="1984375"/>
            <a:ext cx="533400" cy="0"/>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sp>
        <p:nvSpPr>
          <p:cNvPr id="62" name="Ellipse 4">
            <a:extLst>
              <a:ext uri="{FF2B5EF4-FFF2-40B4-BE49-F238E27FC236}">
                <a16:creationId xmlns:a16="http://schemas.microsoft.com/office/drawing/2014/main" id="{5F9B1E06-FCD0-70D3-069E-B4F78D4BB33F}"/>
              </a:ext>
            </a:extLst>
          </p:cNvPr>
          <p:cNvSpPr>
            <a:spLocks/>
          </p:cNvSpPr>
          <p:nvPr>
            <p:custDataLst>
              <p:tags r:id="rId2"/>
            </p:custDataLst>
          </p:nvPr>
        </p:nvSpPr>
        <p:spPr>
          <a:xfrm flipH="1">
            <a:off x="551329" y="3683000"/>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1</a:t>
            </a:r>
          </a:p>
        </p:txBody>
      </p:sp>
      <p:sp>
        <p:nvSpPr>
          <p:cNvPr id="58" name="TextBox 57">
            <a:extLst>
              <a:ext uri="{FF2B5EF4-FFF2-40B4-BE49-F238E27FC236}">
                <a16:creationId xmlns:a16="http://schemas.microsoft.com/office/drawing/2014/main" id="{F7FF92CF-1B69-A7B2-86A2-D59FFD42D1BC}"/>
              </a:ext>
            </a:extLst>
          </p:cNvPr>
          <p:cNvSpPr txBox="1"/>
          <p:nvPr/>
        </p:nvSpPr>
        <p:spPr bwMode="gray">
          <a:xfrm>
            <a:off x="787400" y="3644900"/>
            <a:ext cx="4702545" cy="431800"/>
          </a:xfrm>
          <a:prstGeom prst="rect">
            <a:avLst/>
          </a:prstGeom>
          <a:noFill/>
          <a:effectLst/>
        </p:spPr>
        <p:txBody>
          <a:bodyPr vert="horz" wrap="square" lIns="137160" tIns="0" rIns="45720" bIns="0" rtlCol="0" anchor="t">
            <a:noAutofit/>
          </a:bodyPr>
          <a:lstStyle/>
          <a:p>
            <a:pPr lvl="0">
              <a:defRPr/>
            </a:pPr>
            <a:r>
              <a:rPr lang="en-US" sz="1000">
                <a:solidFill>
                  <a:srgbClr val="000000"/>
                </a:solidFill>
                <a:latin typeface="Arial"/>
                <a:cs typeface="Arial"/>
              </a:rPr>
              <a:t>When d</a:t>
            </a:r>
            <a:r>
              <a:rPr lang="en-US" sz="1000" b="0">
                <a:solidFill>
                  <a:srgbClr val="000000"/>
                </a:solidFill>
                <a:latin typeface="Arial"/>
                <a:cs typeface="Arial"/>
              </a:rPr>
              <a:t>emand changes, </a:t>
            </a:r>
            <a:r>
              <a:rPr lang="en-US" sz="1000" b="1">
                <a:solidFill>
                  <a:srgbClr val="000000"/>
                </a:solidFill>
                <a:latin typeface="Arial"/>
                <a:cs typeface="Arial"/>
              </a:rPr>
              <a:t>renewable output fluctuates</a:t>
            </a:r>
            <a:r>
              <a:rPr lang="en-US" sz="1000" b="0">
                <a:solidFill>
                  <a:srgbClr val="000000"/>
                </a:solidFill>
                <a:latin typeface="Arial"/>
                <a:cs typeface="Arial"/>
              </a:rPr>
              <a:t>, or a line approaches its limit, causing </a:t>
            </a:r>
            <a:r>
              <a:rPr lang="en-US" sz="1000" b="1">
                <a:solidFill>
                  <a:srgbClr val="000000"/>
                </a:solidFill>
                <a:latin typeface="Arial"/>
                <a:cs typeface="Arial"/>
              </a:rPr>
              <a:t>voltage drops, overload risk, or unstable power flow</a:t>
            </a:r>
            <a:endParaRPr lang="en-US" sz="1000">
              <a:solidFill>
                <a:srgbClr val="000000"/>
              </a:solidFill>
              <a:latin typeface="Arial"/>
              <a:cs typeface="Arial"/>
            </a:endParaRPr>
          </a:p>
        </p:txBody>
      </p:sp>
      <p:sp>
        <p:nvSpPr>
          <p:cNvPr id="63" name="Ellipse 4">
            <a:extLst>
              <a:ext uri="{FF2B5EF4-FFF2-40B4-BE49-F238E27FC236}">
                <a16:creationId xmlns:a16="http://schemas.microsoft.com/office/drawing/2014/main" id="{1239C713-7257-7161-BBA2-9DFA5A4740C4}"/>
              </a:ext>
            </a:extLst>
          </p:cNvPr>
          <p:cNvSpPr>
            <a:spLocks/>
          </p:cNvSpPr>
          <p:nvPr>
            <p:custDataLst>
              <p:tags r:id="rId3"/>
            </p:custDataLst>
          </p:nvPr>
        </p:nvSpPr>
        <p:spPr>
          <a:xfrm flipH="1">
            <a:off x="551329" y="4212318"/>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2</a:t>
            </a:r>
          </a:p>
        </p:txBody>
      </p:sp>
      <p:sp>
        <p:nvSpPr>
          <p:cNvPr id="59" name="TextBox 58">
            <a:extLst>
              <a:ext uri="{FF2B5EF4-FFF2-40B4-BE49-F238E27FC236}">
                <a16:creationId xmlns:a16="http://schemas.microsoft.com/office/drawing/2014/main" id="{9593728F-19A9-2D7E-017F-99A7513F787F}"/>
              </a:ext>
            </a:extLst>
          </p:cNvPr>
          <p:cNvSpPr txBox="1"/>
          <p:nvPr/>
        </p:nvSpPr>
        <p:spPr bwMode="gray">
          <a:xfrm>
            <a:off x="787400" y="4182422"/>
            <a:ext cx="4702545" cy="838200"/>
          </a:xfrm>
          <a:prstGeom prst="rect">
            <a:avLst/>
          </a:prstGeom>
          <a:noFill/>
        </p:spPr>
        <p:txBody>
          <a:bodyPr vert="horz" wrap="square" lIns="137160" tIns="0" rIns="274320" bIns="0" rtlCol="0" anchor="t">
            <a:noAutofit/>
          </a:bodyPr>
          <a:lstStyle/>
          <a:p>
            <a:pPr>
              <a:spcBef>
                <a:spcPts val="600"/>
              </a:spcBef>
              <a:defRPr/>
            </a:pPr>
            <a:r>
              <a:rPr kumimoji="0" lang="en-US" sz="1000" b="0" i="0" u="none" strike="noStrike" kern="1200" cap="none" spc="0" normalizeH="0" baseline="0" noProof="0">
                <a:ln>
                  <a:noFill/>
                </a:ln>
                <a:solidFill>
                  <a:srgbClr val="000000"/>
                </a:solidFill>
                <a:effectLst/>
                <a:uLnTx/>
                <a:uFillTx/>
                <a:latin typeface="Arial"/>
                <a:cs typeface="Arial"/>
              </a:rPr>
              <a:t>FACTS control systems </a:t>
            </a:r>
            <a:r>
              <a:rPr kumimoji="0" lang="en-US" sz="1000" b="1" i="0" u="none" strike="noStrike" kern="1200" cap="none" spc="0" normalizeH="0" baseline="0" noProof="0">
                <a:ln>
                  <a:noFill/>
                </a:ln>
                <a:solidFill>
                  <a:srgbClr val="000000"/>
                </a:solidFill>
                <a:effectLst/>
                <a:uLnTx/>
                <a:uFillTx/>
                <a:latin typeface="Arial"/>
                <a:cs typeface="Arial"/>
              </a:rPr>
              <a:t>measure voltage, current, and phase angle,</a:t>
            </a:r>
            <a:r>
              <a:rPr kumimoji="0" lang="en-US" sz="1000" b="0" i="0" u="none" strike="noStrike" kern="1200" cap="none" spc="0" normalizeH="0" baseline="0" noProof="0">
                <a:ln>
                  <a:noFill/>
                </a:ln>
                <a:solidFill>
                  <a:srgbClr val="000000"/>
                </a:solidFill>
                <a:effectLst/>
                <a:uLnTx/>
                <a:uFillTx/>
                <a:latin typeface="Arial"/>
                <a:cs typeface="Arial"/>
              </a:rPr>
              <a:t> and detect deviations from normal operating limits</a:t>
            </a:r>
          </a:p>
          <a:p>
            <a:pPr>
              <a:spcBef>
                <a:spcPts val="600"/>
              </a:spcBef>
              <a:defRPr/>
            </a:pPr>
            <a:r>
              <a:rPr lang="en-US" sz="1000">
                <a:solidFill>
                  <a:srgbClr val="000000"/>
                </a:solidFill>
                <a:latin typeface="Arial"/>
                <a:cs typeface="Arial"/>
              </a:rPr>
              <a:t>This helps </a:t>
            </a:r>
            <a:r>
              <a:rPr kumimoji="0" lang="en-US" sz="1000" b="0" i="0" u="none" strike="noStrike" kern="1200" cap="none" spc="0" normalizeH="0" baseline="0" noProof="0">
                <a:ln>
                  <a:noFill/>
                </a:ln>
                <a:solidFill>
                  <a:srgbClr val="000000"/>
                </a:solidFill>
                <a:effectLst/>
                <a:uLnTx/>
                <a:uFillTx/>
                <a:latin typeface="Arial"/>
                <a:cs typeface="Arial"/>
              </a:rPr>
              <a:t>controllers determine whether </a:t>
            </a:r>
            <a:r>
              <a:rPr kumimoji="0" lang="en-US" sz="1000" b="1" i="0" u="none" strike="noStrike" kern="1200" cap="none" spc="0" normalizeH="0" baseline="0" noProof="0">
                <a:ln>
                  <a:noFill/>
                </a:ln>
                <a:solidFill>
                  <a:srgbClr val="000000"/>
                </a:solidFill>
                <a:effectLst/>
                <a:uLnTx/>
                <a:uFillTx/>
                <a:latin typeface="Arial"/>
                <a:cs typeface="Arial"/>
              </a:rPr>
              <a:t>power must be injected or absorbed, or redirected</a:t>
            </a:r>
          </a:p>
        </p:txBody>
      </p:sp>
      <p:sp>
        <p:nvSpPr>
          <p:cNvPr id="2048" name="Ellipse 4">
            <a:extLst>
              <a:ext uri="{FF2B5EF4-FFF2-40B4-BE49-F238E27FC236}">
                <a16:creationId xmlns:a16="http://schemas.microsoft.com/office/drawing/2014/main" id="{17A1A6FF-2C43-8E5E-BD3B-0AB4D9D4FD1E}"/>
              </a:ext>
            </a:extLst>
          </p:cNvPr>
          <p:cNvSpPr>
            <a:spLocks/>
          </p:cNvSpPr>
          <p:nvPr>
            <p:custDataLst>
              <p:tags r:id="rId4"/>
            </p:custDataLst>
          </p:nvPr>
        </p:nvSpPr>
        <p:spPr>
          <a:xfrm flipH="1">
            <a:off x="551329" y="5158020"/>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3</a:t>
            </a:r>
          </a:p>
        </p:txBody>
      </p:sp>
      <p:sp>
        <p:nvSpPr>
          <p:cNvPr id="60" name="TextBox 59">
            <a:extLst>
              <a:ext uri="{FF2B5EF4-FFF2-40B4-BE49-F238E27FC236}">
                <a16:creationId xmlns:a16="http://schemas.microsoft.com/office/drawing/2014/main" id="{600FE7E5-4F8C-05CF-C6B4-1A3DB20C3D6E}"/>
              </a:ext>
            </a:extLst>
          </p:cNvPr>
          <p:cNvSpPr txBox="1"/>
          <p:nvPr/>
        </p:nvSpPr>
        <p:spPr bwMode="gray">
          <a:xfrm>
            <a:off x="787400" y="5126344"/>
            <a:ext cx="4702545" cy="431800"/>
          </a:xfrm>
          <a:prstGeom prst="rect">
            <a:avLst/>
          </a:prstGeom>
          <a:noFill/>
        </p:spPr>
        <p:txBody>
          <a:bodyPr vert="horz" wrap="square" lIns="137160" tIns="0" rIns="274320" bIns="0" rtlCol="0" anchor="t">
            <a:noAutofit/>
          </a:bodyPr>
          <a:lstStyle/>
          <a:p>
            <a:pPr lvl="0">
              <a:defRPr/>
            </a:pPr>
            <a:r>
              <a:rPr lang="en-US" sz="1000" b="1">
                <a:solidFill>
                  <a:srgbClr val="000000"/>
                </a:solidFill>
                <a:latin typeface="Arial"/>
                <a:cs typeface="Arial"/>
              </a:rPr>
              <a:t>High-speed electronic valves</a:t>
            </a:r>
            <a:r>
              <a:rPr lang="en-US" sz="1000" b="0">
                <a:solidFill>
                  <a:srgbClr val="000000"/>
                </a:solidFill>
                <a:latin typeface="Arial"/>
                <a:cs typeface="Arial"/>
              </a:rPr>
              <a:t> switch on or off, changing electrical conditions on the line by </a:t>
            </a:r>
            <a:r>
              <a:rPr lang="en-US" sz="1000" b="1">
                <a:solidFill>
                  <a:srgbClr val="000000"/>
                </a:solidFill>
                <a:latin typeface="Arial"/>
                <a:cs typeface="Arial"/>
              </a:rPr>
              <a:t>adjusting voltage support or line impedance</a:t>
            </a:r>
          </a:p>
        </p:txBody>
      </p:sp>
      <p:sp>
        <p:nvSpPr>
          <p:cNvPr id="2049" name="Ellipse 4">
            <a:extLst>
              <a:ext uri="{FF2B5EF4-FFF2-40B4-BE49-F238E27FC236}">
                <a16:creationId xmlns:a16="http://schemas.microsoft.com/office/drawing/2014/main" id="{B933B616-ADDC-A243-CE14-55DF669224D8}"/>
              </a:ext>
            </a:extLst>
          </p:cNvPr>
          <p:cNvSpPr>
            <a:spLocks/>
          </p:cNvSpPr>
          <p:nvPr>
            <p:custDataLst>
              <p:tags r:id="rId5"/>
            </p:custDataLst>
          </p:nvPr>
        </p:nvSpPr>
        <p:spPr>
          <a:xfrm flipH="1">
            <a:off x="551329" y="5677927"/>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a:ln>
                  <a:noFill/>
                </a:ln>
                <a:solidFill>
                  <a:srgbClr val="FFFFFF"/>
                </a:solidFill>
                <a:effectLst/>
                <a:uLnTx/>
                <a:uFillTx/>
                <a:latin typeface="Arial"/>
                <a:ea typeface="+mn-ea"/>
                <a:cs typeface="+mn-cs"/>
              </a:rPr>
              <a:t>4</a:t>
            </a:r>
          </a:p>
        </p:txBody>
      </p:sp>
      <p:sp>
        <p:nvSpPr>
          <p:cNvPr id="61" name="TextBox 60">
            <a:extLst>
              <a:ext uri="{FF2B5EF4-FFF2-40B4-BE49-F238E27FC236}">
                <a16:creationId xmlns:a16="http://schemas.microsoft.com/office/drawing/2014/main" id="{BAE8CF80-834C-B1D6-5E54-32C0C39B812C}"/>
              </a:ext>
            </a:extLst>
          </p:cNvPr>
          <p:cNvSpPr txBox="1"/>
          <p:nvPr/>
        </p:nvSpPr>
        <p:spPr bwMode="gray">
          <a:xfrm>
            <a:off x="787400" y="5663866"/>
            <a:ext cx="4702545" cy="558800"/>
          </a:xfrm>
          <a:prstGeom prst="rect">
            <a:avLst/>
          </a:prstGeom>
          <a:noFill/>
        </p:spPr>
        <p:txBody>
          <a:bodyPr vert="horz" wrap="square" lIns="137160" tIns="0" rIns="274320" bIns="0" rtlCol="0" anchor="t">
            <a:noAutofit/>
          </a:bodyPr>
          <a:lstStyle/>
          <a:p>
            <a:pPr lvl="0">
              <a:defRPr/>
            </a:pPr>
            <a:r>
              <a:rPr lang="en-US" sz="1000" b="0">
                <a:solidFill>
                  <a:srgbClr val="000000"/>
                </a:solidFill>
                <a:latin typeface="Arial"/>
                <a:cs typeface="Arial"/>
              </a:rPr>
              <a:t>The correction </a:t>
            </a:r>
            <a:r>
              <a:rPr lang="en-US" sz="1000" b="1">
                <a:solidFill>
                  <a:srgbClr val="000000"/>
                </a:solidFill>
                <a:latin typeface="Arial"/>
                <a:cs typeface="Arial"/>
              </a:rPr>
              <a:t>prevents overloads, stabilizes voltage</a:t>
            </a:r>
            <a:r>
              <a:rPr lang="en-US" sz="1000" b="0">
                <a:solidFill>
                  <a:srgbClr val="000000"/>
                </a:solidFill>
                <a:latin typeface="Arial"/>
                <a:cs typeface="Arial"/>
              </a:rPr>
              <a:t>, and allows </a:t>
            </a:r>
            <a:r>
              <a:rPr lang="en-US" sz="1000" b="1">
                <a:solidFill>
                  <a:srgbClr val="000000"/>
                </a:solidFill>
                <a:latin typeface="Arial"/>
                <a:cs typeface="Arial"/>
              </a:rPr>
              <a:t>more power to flow safely</a:t>
            </a:r>
            <a:r>
              <a:rPr lang="en-US" sz="1000" b="0">
                <a:solidFill>
                  <a:srgbClr val="000000"/>
                </a:solidFill>
                <a:latin typeface="Arial"/>
                <a:cs typeface="Arial"/>
              </a:rPr>
              <a:t> through the network</a:t>
            </a:r>
            <a:endParaRPr lang="en-US" sz="1000">
              <a:solidFill>
                <a:srgbClr val="000000"/>
              </a:solidFill>
              <a:latin typeface="Arial"/>
              <a:cs typeface="Arial"/>
            </a:endParaRPr>
          </a:p>
        </p:txBody>
      </p:sp>
      <p:sp>
        <p:nvSpPr>
          <p:cNvPr id="2069" name="TextBox 2068">
            <a:extLst>
              <a:ext uri="{FF2B5EF4-FFF2-40B4-BE49-F238E27FC236}">
                <a16:creationId xmlns:a16="http://schemas.microsoft.com/office/drawing/2014/main" id="{B5CB15D2-6B27-F5BD-8983-1829332FFD23}"/>
              </a:ext>
            </a:extLst>
          </p:cNvPr>
          <p:cNvSpPr txBox="1"/>
          <p:nvPr/>
        </p:nvSpPr>
        <p:spPr bwMode="gray">
          <a:xfrm>
            <a:off x="8582248" y="3668046"/>
            <a:ext cx="2950192" cy="969496"/>
          </a:xfrm>
          <a:prstGeom prst="rect">
            <a:avLst/>
          </a:prstGeom>
          <a:noFill/>
        </p:spPr>
        <p:txBody>
          <a:bodyPr wrap="square" lIns="137160" tIns="137160" rIns="0" bIns="137160" rtlCol="0" anchor="t">
            <a:spAutoFit/>
          </a:bodyPr>
          <a:lstStyle/>
          <a:p>
            <a:pPr marL="171450" marR="0" lvl="0" indent="-171450" algn="l" defTabSz="914400" rtl="0" eaLnBrk="1" fontAlgn="auto" latinLnBrk="0" hangingPunct="1">
              <a:lnSpc>
                <a:spcPct val="100000"/>
              </a:lnSpc>
              <a:spcBef>
                <a:spcPts val="0"/>
              </a:spcBef>
              <a:spcAft>
                <a:spcPts val="300"/>
              </a:spcAft>
              <a:buFont typeface="Arial" panose="020B0604020202020204" pitchFamily="34" charset="0"/>
              <a:buChar char="•"/>
              <a:tabLst/>
              <a:defRPr/>
            </a:pPr>
            <a:r>
              <a:rPr lang="en-US" sz="1000" b="1" dirty="0">
                <a:solidFill>
                  <a:srgbClr val="000000"/>
                </a:solidFill>
                <a:latin typeface="Arial"/>
                <a:cs typeface="Arial"/>
              </a:rPr>
              <a:t>Increases line capacity</a:t>
            </a:r>
            <a:r>
              <a:rPr lang="en-US" sz="1000" dirty="0">
                <a:solidFill>
                  <a:srgbClr val="000000"/>
                </a:solidFill>
                <a:latin typeface="Arial"/>
                <a:cs typeface="Arial"/>
              </a:rPr>
              <a:t>: </a:t>
            </a:r>
            <a:r>
              <a:rPr lang="en-US" sz="1000" b="0" dirty="0">
                <a:solidFill>
                  <a:srgbClr val="000000"/>
                </a:solidFill>
                <a:latin typeface="Arial"/>
                <a:cs typeface="Arial"/>
              </a:rPr>
              <a:t>Better utilization</a:t>
            </a:r>
          </a:p>
          <a:p>
            <a:pPr marL="171450" marR="0" lvl="0" indent="-171450" algn="l" defTabSz="914400" rtl="0" eaLnBrk="1" fontAlgn="auto" latinLnBrk="0" hangingPunct="1">
              <a:lnSpc>
                <a:spcPct val="100000"/>
              </a:lnSpc>
              <a:spcBef>
                <a:spcPts val="0"/>
              </a:spcBef>
              <a:spcAft>
                <a:spcPts val="300"/>
              </a:spcAft>
              <a:buFont typeface="Arial" panose="020B0604020202020204" pitchFamily="34" charset="0"/>
              <a:buChar char="•"/>
              <a:tabLst/>
              <a:defRPr/>
            </a:pPr>
            <a:r>
              <a:rPr lang="en-US" sz="1000" b="1" dirty="0">
                <a:solidFill>
                  <a:srgbClr val="000000"/>
                </a:solidFill>
                <a:latin typeface="Arial"/>
                <a:cs typeface="Arial"/>
              </a:rPr>
              <a:t>Reduces congestion</a:t>
            </a:r>
            <a:r>
              <a:rPr lang="en-US" sz="1000" dirty="0">
                <a:solidFill>
                  <a:srgbClr val="000000"/>
                </a:solidFill>
                <a:latin typeface="Arial"/>
                <a:cs typeface="Arial"/>
              </a:rPr>
              <a:t>: </a:t>
            </a:r>
            <a:r>
              <a:rPr lang="en-US" sz="1000" b="0" dirty="0">
                <a:solidFill>
                  <a:srgbClr val="000000"/>
                </a:solidFill>
                <a:latin typeface="Arial"/>
                <a:cs typeface="Arial"/>
              </a:rPr>
              <a:t>Optimized flow</a:t>
            </a:r>
          </a:p>
          <a:p>
            <a:pPr marL="171450" marR="0" lvl="0" indent="-171450" algn="l" defTabSz="914400" rtl="0" eaLnBrk="1" fontAlgn="auto" latinLnBrk="0" hangingPunct="1">
              <a:lnSpc>
                <a:spcPct val="100000"/>
              </a:lnSpc>
              <a:spcBef>
                <a:spcPts val="0"/>
              </a:spcBef>
              <a:spcAft>
                <a:spcPts val="300"/>
              </a:spcAft>
              <a:buFont typeface="Arial" panose="020B0604020202020204" pitchFamily="34" charset="0"/>
              <a:buChar char="•"/>
              <a:tabLst/>
              <a:defRPr/>
            </a:pPr>
            <a:r>
              <a:rPr lang="en-US" sz="1000" b="1" dirty="0">
                <a:solidFill>
                  <a:srgbClr val="000000"/>
                </a:solidFill>
                <a:latin typeface="Arial"/>
                <a:cs typeface="Arial"/>
              </a:rPr>
              <a:t>Avoids need for new lines</a:t>
            </a:r>
            <a:r>
              <a:rPr lang="en-US" sz="1000" dirty="0">
                <a:solidFill>
                  <a:srgbClr val="000000"/>
                </a:solidFill>
                <a:latin typeface="Arial"/>
                <a:cs typeface="Arial"/>
              </a:rPr>
              <a:t>: </a:t>
            </a:r>
            <a:r>
              <a:rPr lang="en-US" sz="1000" b="0" dirty="0">
                <a:solidFill>
                  <a:srgbClr val="000000"/>
                </a:solidFill>
                <a:latin typeface="Arial"/>
                <a:cs typeface="Arial"/>
              </a:rPr>
              <a:t>Faster deployment</a:t>
            </a:r>
          </a:p>
        </p:txBody>
      </p:sp>
      <p:sp>
        <p:nvSpPr>
          <p:cNvPr id="2070" name="TextBox 2069">
            <a:extLst>
              <a:ext uri="{FF2B5EF4-FFF2-40B4-BE49-F238E27FC236}">
                <a16:creationId xmlns:a16="http://schemas.microsoft.com/office/drawing/2014/main" id="{13A79F92-06A5-1EC0-2371-11350F1DC898}"/>
              </a:ext>
            </a:extLst>
          </p:cNvPr>
          <p:cNvSpPr txBox="1"/>
          <p:nvPr/>
        </p:nvSpPr>
        <p:spPr bwMode="gray">
          <a:xfrm>
            <a:off x="8584165" y="5116426"/>
            <a:ext cx="2948275" cy="969496"/>
          </a:xfrm>
          <a:prstGeom prst="rect">
            <a:avLst/>
          </a:prstGeom>
          <a:noFill/>
        </p:spPr>
        <p:txBody>
          <a:bodyPr wrap="square" lIns="137160" tIns="137160" rIns="0" bIns="137160" rtlCol="0" anchor="t">
            <a:spAutoFit/>
          </a:bodyPr>
          <a:lstStyle/>
          <a:p>
            <a:pPr marL="171450" marR="0" lvl="0" indent="-171450" algn="l" defTabSz="914400" rtl="0" eaLnBrk="1" fontAlgn="auto" latinLnBrk="0" hangingPunct="1">
              <a:lnSpc>
                <a:spcPct val="100000"/>
              </a:lnSpc>
              <a:spcBef>
                <a:spcPts val="0"/>
              </a:spcBef>
              <a:spcAft>
                <a:spcPts val="300"/>
              </a:spcAft>
              <a:buFont typeface="Arial" panose="020B0604020202020204" pitchFamily="34" charset="0"/>
              <a:buChar char="•"/>
              <a:tabLst/>
              <a:defRPr/>
            </a:pPr>
            <a:r>
              <a:rPr lang="en-US" sz="1000" b="1" dirty="0">
                <a:solidFill>
                  <a:srgbClr val="000000"/>
                </a:solidFill>
                <a:latin typeface="Arial"/>
                <a:cs typeface="Arial"/>
              </a:rPr>
              <a:t>High capital cost</a:t>
            </a:r>
            <a:r>
              <a:rPr lang="en-US" sz="1000" dirty="0">
                <a:solidFill>
                  <a:srgbClr val="000000"/>
                </a:solidFill>
                <a:latin typeface="Arial"/>
                <a:cs typeface="Arial"/>
              </a:rPr>
              <a:t>: </a:t>
            </a:r>
            <a:r>
              <a:rPr lang="en-US" sz="1000" b="0" dirty="0">
                <a:solidFill>
                  <a:srgbClr val="000000"/>
                </a:solidFill>
                <a:latin typeface="Arial"/>
                <a:cs typeface="Arial"/>
              </a:rPr>
              <a:t>Device costs</a:t>
            </a:r>
          </a:p>
          <a:p>
            <a:pPr marL="171450" marR="0" lvl="0" indent="-171450" algn="l" defTabSz="914400" rtl="0" eaLnBrk="1" fontAlgn="auto" latinLnBrk="0" hangingPunct="1">
              <a:lnSpc>
                <a:spcPct val="100000"/>
              </a:lnSpc>
              <a:spcBef>
                <a:spcPts val="0"/>
              </a:spcBef>
              <a:spcAft>
                <a:spcPts val="300"/>
              </a:spcAft>
              <a:buFont typeface="Arial" panose="020B0604020202020204" pitchFamily="34" charset="0"/>
              <a:buChar char="•"/>
              <a:tabLst/>
              <a:defRPr/>
            </a:pPr>
            <a:r>
              <a:rPr lang="en-US" sz="1000" b="1" dirty="0">
                <a:solidFill>
                  <a:srgbClr val="000000"/>
                </a:solidFill>
                <a:latin typeface="Arial"/>
                <a:cs typeface="Arial"/>
              </a:rPr>
              <a:t>Complex control systems</a:t>
            </a:r>
            <a:r>
              <a:rPr lang="en-US" sz="1000" dirty="0">
                <a:solidFill>
                  <a:srgbClr val="000000"/>
                </a:solidFill>
                <a:latin typeface="Arial"/>
                <a:cs typeface="Arial"/>
              </a:rPr>
              <a:t>: </a:t>
            </a:r>
            <a:r>
              <a:rPr lang="en-US" sz="1000" b="0" dirty="0">
                <a:solidFill>
                  <a:srgbClr val="000000"/>
                </a:solidFill>
                <a:latin typeface="Arial"/>
                <a:cs typeface="Arial"/>
              </a:rPr>
              <a:t>Advanced software</a:t>
            </a:r>
          </a:p>
          <a:p>
            <a:pPr marL="171450" marR="0" lvl="0" indent="-171450" algn="l" defTabSz="914400" rtl="0" eaLnBrk="1" fontAlgn="auto" latinLnBrk="0" hangingPunct="1">
              <a:lnSpc>
                <a:spcPct val="100000"/>
              </a:lnSpc>
              <a:spcBef>
                <a:spcPts val="0"/>
              </a:spcBef>
              <a:spcAft>
                <a:spcPts val="300"/>
              </a:spcAft>
              <a:buFont typeface="Arial" panose="020B0604020202020204" pitchFamily="34" charset="0"/>
              <a:buChar char="•"/>
              <a:tabLst/>
              <a:defRPr/>
            </a:pPr>
            <a:r>
              <a:rPr lang="en-US" sz="1000" b="1" dirty="0">
                <a:solidFill>
                  <a:srgbClr val="000000"/>
                </a:solidFill>
                <a:latin typeface="Arial"/>
                <a:cs typeface="Arial"/>
              </a:rPr>
              <a:t>Specialized maintenance</a:t>
            </a:r>
            <a:r>
              <a:rPr lang="en-US" sz="1000" dirty="0">
                <a:solidFill>
                  <a:srgbClr val="000000"/>
                </a:solidFill>
                <a:latin typeface="Arial"/>
                <a:cs typeface="Arial"/>
              </a:rPr>
              <a:t>: </a:t>
            </a:r>
            <a:r>
              <a:rPr lang="en-US" sz="1000" b="0" dirty="0">
                <a:solidFill>
                  <a:srgbClr val="000000"/>
                </a:solidFill>
                <a:latin typeface="Arial"/>
                <a:cs typeface="Arial"/>
              </a:rPr>
              <a:t>Skilled workforce</a:t>
            </a:r>
          </a:p>
        </p:txBody>
      </p:sp>
      <p:sp>
        <p:nvSpPr>
          <p:cNvPr id="4" name="TextBox 3">
            <a:extLst>
              <a:ext uri="{FF2B5EF4-FFF2-40B4-BE49-F238E27FC236}">
                <a16:creationId xmlns:a16="http://schemas.microsoft.com/office/drawing/2014/main" id="{A7DEC1FB-9AEF-8570-A50C-0A95F6DE3051}"/>
              </a:ext>
            </a:extLst>
          </p:cNvPr>
          <p:cNvSpPr txBox="1"/>
          <p:nvPr/>
        </p:nvSpPr>
        <p:spPr bwMode="gray">
          <a:xfrm>
            <a:off x="445764" y="3107612"/>
            <a:ext cx="4817080" cy="461665"/>
          </a:xfrm>
          <a:prstGeom prst="rect">
            <a:avLst/>
          </a:prstGeom>
          <a:noFill/>
        </p:spPr>
        <p:txBody>
          <a:bodyPr wrap="square" lIns="137160" tIns="137160" rIns="274320" bIns="137160" rtlCol="0" anchor="t">
            <a:spAutoFit/>
          </a:bodyPr>
          <a:lstStyle/>
          <a:p>
            <a:pPr marL="91440">
              <a:buNone/>
              <a:defRPr/>
            </a:pPr>
            <a:r>
              <a:rPr lang="en-US" sz="1200" b="1" dirty="0">
                <a:solidFill>
                  <a:srgbClr val="000000"/>
                </a:solidFill>
                <a:latin typeface="Arial"/>
                <a:cs typeface="Arial"/>
              </a:rPr>
              <a:t>How do FACTS for grid systems work?</a:t>
            </a:r>
          </a:p>
        </p:txBody>
      </p:sp>
      <p:sp>
        <p:nvSpPr>
          <p:cNvPr id="38" name="TextBox 37">
            <a:extLst>
              <a:ext uri="{FF2B5EF4-FFF2-40B4-BE49-F238E27FC236}">
                <a16:creationId xmlns:a16="http://schemas.microsoft.com/office/drawing/2014/main" id="{7B36AAD1-F500-63BC-BF25-BDB33D31D947}"/>
              </a:ext>
            </a:extLst>
          </p:cNvPr>
          <p:cNvSpPr txBox="1"/>
          <p:nvPr/>
        </p:nvSpPr>
        <p:spPr bwMode="gray">
          <a:xfrm>
            <a:off x="8990272" y="3328230"/>
            <a:ext cx="943134" cy="242022"/>
          </a:xfrm>
          <a:prstGeom prst="rect">
            <a:avLst/>
          </a:prstGeom>
          <a:noFill/>
        </p:spPr>
        <p:txBody>
          <a:bodyPr wrap="none" lIns="36000" tIns="36000" rIns="36000" bIns="36000" rtlCol="0">
            <a:spAutoFit/>
          </a:bodyPr>
          <a:lstStyle/>
          <a:p>
            <a:pPr marL="0" indent="0">
              <a:buNone/>
            </a:pPr>
            <a:r>
              <a:rPr lang="en-US" sz="1200" b="1"/>
              <a:t>Advantages</a:t>
            </a:r>
            <a:endParaRPr lang="en-US" sz="1200"/>
          </a:p>
        </p:txBody>
      </p:sp>
      <p:sp>
        <p:nvSpPr>
          <p:cNvPr id="40" name="TextBox 39">
            <a:extLst>
              <a:ext uri="{FF2B5EF4-FFF2-40B4-BE49-F238E27FC236}">
                <a16:creationId xmlns:a16="http://schemas.microsoft.com/office/drawing/2014/main" id="{D9971A38-4CB7-7300-65DC-9EA3CA4C9312}"/>
              </a:ext>
            </a:extLst>
          </p:cNvPr>
          <p:cNvSpPr txBox="1"/>
          <p:nvPr/>
        </p:nvSpPr>
        <p:spPr bwMode="gray">
          <a:xfrm>
            <a:off x="8999091" y="4796335"/>
            <a:ext cx="1156333" cy="242022"/>
          </a:xfrm>
          <a:prstGeom prst="rect">
            <a:avLst/>
          </a:prstGeom>
          <a:noFill/>
        </p:spPr>
        <p:txBody>
          <a:bodyPr wrap="none" lIns="36000" tIns="36000" rIns="36000" bIns="36000" rtlCol="0">
            <a:spAutoFit/>
          </a:bodyPr>
          <a:lstStyle/>
          <a:p>
            <a:pPr marL="0" indent="0">
              <a:buNone/>
            </a:pPr>
            <a:r>
              <a:rPr lang="en-US" sz="1200" b="1"/>
              <a:t>Disadvantages</a:t>
            </a:r>
            <a:endParaRPr lang="en-US" sz="1200"/>
          </a:p>
        </p:txBody>
      </p:sp>
      <p:cxnSp>
        <p:nvCxnSpPr>
          <p:cNvPr id="55" name="Straight Connector 54">
            <a:extLst>
              <a:ext uri="{FF2B5EF4-FFF2-40B4-BE49-F238E27FC236}">
                <a16:creationId xmlns:a16="http://schemas.microsoft.com/office/drawing/2014/main" id="{30D95836-18C6-F77A-A7F5-08986DCCD6E7}"/>
              </a:ext>
            </a:extLst>
          </p:cNvPr>
          <p:cNvCxnSpPr>
            <a:cxnSpLocks/>
          </p:cNvCxnSpPr>
          <p:nvPr/>
        </p:nvCxnSpPr>
        <p:spPr bwMode="gray">
          <a:xfrm>
            <a:off x="8617654" y="5114718"/>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pic>
        <p:nvPicPr>
          <p:cNvPr id="2050" name="Graphic 2049" descr="Badge Follow with solid fill">
            <a:extLst>
              <a:ext uri="{FF2B5EF4-FFF2-40B4-BE49-F238E27FC236}">
                <a16:creationId xmlns:a16="http://schemas.microsoft.com/office/drawing/2014/main" id="{FA4DF584-D434-19AF-1108-9B28B186C9AF}"/>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8648171" y="3278191"/>
            <a:ext cx="292608" cy="292608"/>
          </a:xfrm>
          <a:prstGeom prst="rect">
            <a:avLst/>
          </a:prstGeom>
        </p:spPr>
      </p:pic>
      <p:pic>
        <p:nvPicPr>
          <p:cNvPr id="2054" name="Graphic 2053" descr="Badge Unfollow with solid fill">
            <a:extLst>
              <a:ext uri="{FF2B5EF4-FFF2-40B4-BE49-F238E27FC236}">
                <a16:creationId xmlns:a16="http://schemas.microsoft.com/office/drawing/2014/main" id="{858D0A61-62E5-610F-03F0-95F2CDB14E29}"/>
              </a:ext>
            </a:extLst>
          </p:cNvPr>
          <p:cNvPicPr>
            <a:picLocks noChangeAspect="1"/>
          </p:cNvPicPr>
          <p:nvPr/>
        </p:nvPicPr>
        <p:blipFill>
          <a:blip>
            <a:extLst>
              <a:ext uri="{96DAC541-7B7A-43D3-8B79-37D633B846F1}">
                <asvg:svgBlip xmlns:asvg="http://schemas.microsoft.com/office/drawing/2016/SVG/main" r:embed="rId11"/>
              </a:ext>
            </a:extLst>
          </a:blip>
          <a:stretch>
            <a:fillRect/>
          </a:stretch>
        </p:blipFill>
        <p:spPr>
          <a:xfrm>
            <a:off x="8651944" y="4748182"/>
            <a:ext cx="292608" cy="292608"/>
          </a:xfrm>
          <a:prstGeom prst="rect">
            <a:avLst/>
          </a:prstGeom>
        </p:spPr>
      </p:pic>
      <p:sp>
        <p:nvSpPr>
          <p:cNvPr id="3" name="Rounded Rectangle 7">
            <a:extLst>
              <a:ext uri="{FF2B5EF4-FFF2-40B4-BE49-F238E27FC236}">
                <a16:creationId xmlns:a16="http://schemas.microsoft.com/office/drawing/2014/main" id="{C67EC9F0-20AE-2FC9-990D-695F017E24E7}"/>
              </a:ext>
            </a:extLst>
          </p:cNvPr>
          <p:cNvSpPr/>
          <p:nvPr/>
        </p:nvSpPr>
        <p:spPr bwMode="gray">
          <a:xfrm>
            <a:off x="5578297" y="3158296"/>
            <a:ext cx="2942410" cy="3069901"/>
          </a:xfrm>
          <a:prstGeom prst="rect">
            <a:avLst/>
          </a:prstGeom>
          <a:solidFill>
            <a:schemeClr val="accent6">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36000" tIns="72000" rIns="72000" bIns="36000" numCol="1" spcCol="0" rtlCol="0" fromWordArt="0" anchor="t"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91440">
              <a:spcBef>
                <a:spcPts val="600"/>
              </a:spcBef>
              <a:spcAft>
                <a:spcPts val="400"/>
              </a:spcAft>
              <a:defRPr/>
            </a:pPr>
            <a:r>
              <a:rPr lang="en-US" sz="1200" b="1">
                <a:solidFill>
                  <a:srgbClr val="000000"/>
                </a:solidFill>
                <a:latin typeface="Arial"/>
                <a:cs typeface="Arial"/>
              </a:rPr>
              <a:t>Why is it critical for the energy transition?</a:t>
            </a:r>
          </a:p>
          <a:p>
            <a:pPr marL="277495" indent="-182245">
              <a:spcBef>
                <a:spcPts val="600"/>
              </a:spcBef>
              <a:spcAft>
                <a:spcPts val="300"/>
              </a:spcAft>
              <a:buFont typeface="Arial,Sans-Serif" panose="020B0604020202020204" pitchFamily="34" charset="0"/>
              <a:buChar char="•"/>
              <a:defRPr/>
            </a:pPr>
            <a:r>
              <a:rPr lang="en-US" sz="950" b="1">
                <a:solidFill>
                  <a:srgbClr val="000000"/>
                </a:solidFill>
                <a:latin typeface="Arial"/>
                <a:cs typeface="Arial"/>
              </a:rPr>
              <a:t>Allow operators to actively control </a:t>
            </a:r>
            <a:r>
              <a:rPr lang="en-US" sz="950" b="1">
                <a:solidFill>
                  <a:srgbClr val="000000"/>
                </a:solidFill>
                <a:cs typeface="Arial"/>
              </a:rPr>
              <a:t>power flow and voltage </a:t>
            </a:r>
            <a:r>
              <a:rPr lang="en-US" sz="950" b="1">
                <a:solidFill>
                  <a:srgbClr val="000000"/>
                </a:solidFill>
                <a:latin typeface="Arial"/>
                <a:cs typeface="Arial"/>
              </a:rPr>
              <a:t>in real time</a:t>
            </a:r>
            <a:r>
              <a:rPr lang="en-US" sz="950" b="0">
                <a:solidFill>
                  <a:srgbClr val="000000"/>
                </a:solidFill>
                <a:latin typeface="Arial"/>
                <a:cs typeface="Arial"/>
              </a:rPr>
              <a:t>, allowing </a:t>
            </a:r>
            <a:r>
              <a:rPr lang="en-US" sz="950">
                <a:solidFill>
                  <a:srgbClr val="000000"/>
                </a:solidFill>
                <a:latin typeface="Arial"/>
                <a:cs typeface="Arial"/>
              </a:rPr>
              <a:t>existing AC transmission lines </a:t>
            </a:r>
            <a:r>
              <a:rPr lang="en-US" sz="950" b="0">
                <a:solidFill>
                  <a:srgbClr val="000000"/>
                </a:solidFill>
                <a:latin typeface="Arial"/>
                <a:cs typeface="Arial"/>
              </a:rPr>
              <a:t>to operate more effectively</a:t>
            </a:r>
          </a:p>
          <a:p>
            <a:pPr marL="277495" indent="-182245">
              <a:spcBef>
                <a:spcPts val="600"/>
              </a:spcBef>
              <a:spcAft>
                <a:spcPts val="300"/>
              </a:spcAft>
              <a:buFont typeface="Arial,Sans-Serif" panose="020B0604020202020204" pitchFamily="34" charset="0"/>
              <a:buChar char="•"/>
              <a:defRPr/>
            </a:pPr>
            <a:r>
              <a:rPr lang="en-US" sz="950">
                <a:solidFill>
                  <a:srgbClr val="000000"/>
                </a:solidFill>
                <a:latin typeface="Arial"/>
                <a:cs typeface="Arial"/>
              </a:rPr>
              <a:t>P</a:t>
            </a:r>
            <a:r>
              <a:rPr lang="en-US" sz="950" b="0">
                <a:solidFill>
                  <a:srgbClr val="000000"/>
                </a:solidFill>
                <a:latin typeface="Arial"/>
                <a:cs typeface="Arial"/>
              </a:rPr>
              <a:t>rovide </a:t>
            </a:r>
            <a:r>
              <a:rPr lang="en-US" sz="950">
                <a:solidFill>
                  <a:srgbClr val="000000"/>
                </a:solidFill>
                <a:latin typeface="Arial"/>
                <a:cs typeface="Arial"/>
              </a:rPr>
              <a:t>fast, dynamic control </a:t>
            </a:r>
            <a:r>
              <a:rPr lang="en-US" sz="950" b="0">
                <a:solidFill>
                  <a:srgbClr val="000000"/>
                </a:solidFill>
                <a:latin typeface="Arial"/>
                <a:cs typeface="Arial"/>
              </a:rPr>
              <a:t>that helps </a:t>
            </a:r>
            <a:r>
              <a:rPr lang="en-US" sz="950" b="1">
                <a:solidFill>
                  <a:srgbClr val="000000"/>
                </a:solidFill>
                <a:latin typeface="Arial"/>
                <a:cs typeface="Arial"/>
              </a:rPr>
              <a:t>integrate renewables without waiting for new transmission lines</a:t>
            </a:r>
          </a:p>
          <a:p>
            <a:pPr marL="277495" indent="-182245">
              <a:spcBef>
                <a:spcPts val="600"/>
              </a:spcBef>
              <a:spcAft>
                <a:spcPts val="300"/>
              </a:spcAft>
              <a:buFont typeface="Arial,Sans-Serif" panose="020B0604020202020204" pitchFamily="34" charset="0"/>
              <a:buChar char="•"/>
              <a:defRPr/>
            </a:pPr>
            <a:r>
              <a:rPr lang="en-US" sz="950">
                <a:solidFill>
                  <a:srgbClr val="000000"/>
                </a:solidFill>
                <a:cs typeface="Arial"/>
              </a:rPr>
              <a:t>Reduce the need for grid expansions </a:t>
            </a:r>
            <a:r>
              <a:rPr lang="en-US" sz="950">
                <a:solidFill>
                  <a:srgbClr val="000000"/>
                </a:solidFill>
                <a:latin typeface="Arial"/>
                <a:cs typeface="Arial"/>
              </a:rPr>
              <a:t>b</a:t>
            </a:r>
            <a:r>
              <a:rPr lang="en-US" sz="950" b="0">
                <a:solidFill>
                  <a:srgbClr val="000000"/>
                </a:solidFill>
                <a:latin typeface="Arial"/>
                <a:cs typeface="Arial"/>
              </a:rPr>
              <a:t>y </a:t>
            </a:r>
            <a:r>
              <a:rPr lang="en-US" sz="950" b="1">
                <a:solidFill>
                  <a:srgbClr val="000000"/>
                </a:solidFill>
                <a:latin typeface="Arial"/>
                <a:cs typeface="Arial"/>
              </a:rPr>
              <a:t>increasing the usable capacity of existing infrastructure</a:t>
            </a:r>
          </a:p>
          <a:p>
            <a:pPr marL="277495" indent="-182245">
              <a:spcBef>
                <a:spcPts val="600"/>
              </a:spcBef>
              <a:spcAft>
                <a:spcPts val="300"/>
              </a:spcAft>
              <a:buFont typeface="Arial,Sans-Serif" panose="020B0604020202020204" pitchFamily="34" charset="0"/>
              <a:buChar char="•"/>
              <a:defRPr/>
            </a:pPr>
            <a:r>
              <a:rPr lang="en-US" sz="950" b="0">
                <a:solidFill>
                  <a:srgbClr val="000000"/>
                </a:solidFill>
                <a:latin typeface="Arial"/>
                <a:cs typeface="Arial"/>
              </a:rPr>
              <a:t>Play a critical role in </a:t>
            </a:r>
            <a:r>
              <a:rPr lang="en-US" sz="950" b="1">
                <a:solidFill>
                  <a:srgbClr val="000000"/>
                </a:solidFill>
                <a:latin typeface="Arial"/>
                <a:cs typeface="Arial"/>
              </a:rPr>
              <a:t>congested corridors and renewable-heavy regions</a:t>
            </a:r>
          </a:p>
        </p:txBody>
      </p:sp>
      <p:cxnSp>
        <p:nvCxnSpPr>
          <p:cNvPr id="12" name="Straight Connector 11">
            <a:extLst>
              <a:ext uri="{FF2B5EF4-FFF2-40B4-BE49-F238E27FC236}">
                <a16:creationId xmlns:a16="http://schemas.microsoft.com/office/drawing/2014/main" id="{323B3DEB-A0FA-131E-A948-12238778AE83}"/>
              </a:ext>
            </a:extLst>
          </p:cNvPr>
          <p:cNvCxnSpPr>
            <a:cxnSpLocks/>
          </p:cNvCxnSpPr>
          <p:nvPr/>
        </p:nvCxnSpPr>
        <p:spPr bwMode="gray">
          <a:xfrm>
            <a:off x="8617654" y="366315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6461E179-7CA3-B216-552C-B46CB82A7CD9}"/>
              </a:ext>
            </a:extLst>
          </p:cNvPr>
          <p:cNvCxnSpPr>
            <a:cxnSpLocks/>
          </p:cNvCxnSpPr>
          <p:nvPr/>
        </p:nvCxnSpPr>
        <p:spPr bwMode="gray">
          <a:xfrm>
            <a:off x="5684400" y="3637605"/>
            <a:ext cx="2699683" cy="0"/>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CFC6B2F-196F-3F18-8CA8-BDA373794F86}"/>
              </a:ext>
            </a:extLst>
          </p:cNvPr>
          <p:cNvCxnSpPr>
            <a:cxnSpLocks/>
          </p:cNvCxnSpPr>
          <p:nvPr/>
        </p:nvCxnSpPr>
        <p:spPr bwMode="gray">
          <a:xfrm>
            <a:off x="534116" y="3546486"/>
            <a:ext cx="4636413" cy="1497"/>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11" name="Footer Placeholder 5">
            <a:extLst>
              <a:ext uri="{FF2B5EF4-FFF2-40B4-BE49-F238E27FC236}">
                <a16:creationId xmlns:a16="http://schemas.microsoft.com/office/drawing/2014/main" id="{DAFED432-DD0E-0B39-62CD-A08BF4E55EFF}"/>
              </a:ext>
            </a:extLst>
          </p:cNvPr>
          <p:cNvSpPr>
            <a:spLocks noGrp="1"/>
          </p:cNvSpPr>
          <p:nvPr/>
        </p:nvSpPr>
        <p:spPr>
          <a:xfrm>
            <a:off x="320165" y="6310313"/>
            <a:ext cx="9147241" cy="216706"/>
          </a:xfrm>
          <a:prstGeom prst="rect">
            <a:avLst/>
          </a:prstGeom>
        </p:spPr>
        <p:txBody>
          <a:bodyPr vert="horz" lIns="0" tIns="0" rIns="0" bIns="0" rtlCol="0" anchor="t"/>
          <a:lstStyle>
            <a:defPPr>
              <a:defRPr lang="en-US"/>
            </a:defPPr>
            <a:lvl1pPr marL="0" algn="l" defTabSz="914400" rtl="0" eaLnBrk="1" latinLnBrk="0" hangingPunct="1">
              <a:defRPr sz="8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DE" dirty="0">
                <a:solidFill>
                  <a:schemeClr val="tx1"/>
                </a:solidFill>
              </a:rPr>
              <a:t>Sources: </a:t>
            </a:r>
            <a:r>
              <a:rPr lang="de-DE" dirty="0">
                <a:solidFill>
                  <a:schemeClr val="tx1"/>
                </a:solidFill>
                <a:hlinkClick r:id="rId12"/>
              </a:rPr>
              <a:t>How Advanced Transmission Technologies Can Revamp the US Power Grid</a:t>
            </a:r>
            <a:r>
              <a:rPr lang="de-DE" dirty="0">
                <a:solidFill>
                  <a:schemeClr val="tx1"/>
                </a:solidFill>
              </a:rPr>
              <a:t> (WRI, 2025); </a:t>
            </a:r>
            <a:r>
              <a:rPr lang="en-US" dirty="0">
                <a:solidFill>
                  <a:srgbClr val="45647B"/>
                </a:solidFill>
                <a:ea typeface="+mn-lt"/>
                <a:cs typeface="+mn-lt"/>
                <a:hlinkClick r:id="rId13">
                  <a:extLst>
                    <a:ext uri="{A12FA001-AC4F-418D-AE19-62706E023703}">
                      <ahyp:hlinkClr xmlns:ahyp="http://schemas.microsoft.com/office/drawing/2018/hyperlinkcolor" val="tx"/>
                    </a:ext>
                  </a:extLst>
                </a:hlinkClick>
              </a:rPr>
              <a:t>VPP Liftoff Report </a:t>
            </a:r>
            <a:r>
              <a:rPr lang="en-US" dirty="0">
                <a:solidFill>
                  <a:schemeClr val="tx1"/>
                </a:solidFill>
                <a:ea typeface="+mn-lt"/>
                <a:cs typeface="+mn-lt"/>
              </a:rPr>
              <a:t>(DOE).</a:t>
            </a:r>
            <a:endParaRPr lang="de-DE" dirty="0">
              <a:solidFill>
                <a:schemeClr val="tx1"/>
              </a:solidFill>
            </a:endParaRPr>
          </a:p>
          <a:p>
            <a:r>
              <a:rPr lang="en-US" dirty="0">
                <a:solidFill>
                  <a:schemeClr val="tx1"/>
                </a:solidFill>
              </a:rPr>
              <a:t>Credit: Sevgi Helin </a:t>
            </a:r>
            <a:r>
              <a:rPr lang="en-US" dirty="0" err="1">
                <a:solidFill>
                  <a:schemeClr val="tx1"/>
                </a:solidFill>
              </a:rPr>
              <a:t>Tilkicioglu</a:t>
            </a:r>
            <a:r>
              <a:rPr lang="en-US" dirty="0">
                <a:solidFill>
                  <a:schemeClr val="tx1"/>
                </a:solidFill>
              </a:rPr>
              <a:t>, Hasan Alawadhi, Pia Doris Morrow, Vincent Sandow-</a:t>
            </a:r>
            <a:r>
              <a:rPr lang="en-US" dirty="0" err="1">
                <a:solidFill>
                  <a:schemeClr val="tx1"/>
                </a:solidFill>
              </a:rPr>
              <a:t>Straesser</a:t>
            </a:r>
            <a:r>
              <a:rPr lang="en-US" dirty="0">
                <a:solidFill>
                  <a:schemeClr val="tx1"/>
                </a:solidFill>
              </a:rPr>
              <a:t>, Ariela Farchi, </a:t>
            </a:r>
            <a:r>
              <a:rPr lang="en-US" dirty="0">
                <a:solidFill>
                  <a:srgbClr val="000000"/>
                </a:solidFill>
              </a:rPr>
              <a:t>and </a:t>
            </a:r>
            <a:r>
              <a:rPr lang="en-US" dirty="0">
                <a:solidFill>
                  <a:srgbClr val="000000"/>
                </a:solidFill>
                <a:hlinkClick r:id="rId14"/>
              </a:rPr>
              <a:t>Gernot Wagner</a:t>
            </a:r>
            <a:r>
              <a:rPr lang="en-US" dirty="0">
                <a:solidFill>
                  <a:srgbClr val="000000"/>
                </a:solidFill>
              </a:rPr>
              <a:t>. </a:t>
            </a:r>
            <a:r>
              <a:rPr lang="en-US" dirty="0">
                <a:hlinkClick r:id="rId15"/>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latin typeface="Arial" panose="020B0604020202020204" pitchFamily="34" charset="0"/>
              <a:cs typeface="Arial" panose="020B0604020202020204" pitchFamily="34" charset="0"/>
            </a:endParaRPr>
          </a:p>
        </p:txBody>
      </p:sp>
      <p:cxnSp>
        <p:nvCxnSpPr>
          <p:cNvPr id="2051" name="Straight Arrow Connector 2050">
            <a:extLst>
              <a:ext uri="{FF2B5EF4-FFF2-40B4-BE49-F238E27FC236}">
                <a16:creationId xmlns:a16="http://schemas.microsoft.com/office/drawing/2014/main" id="{6ABAB5BF-B4A0-F0CB-F1A3-F289D831029A}"/>
              </a:ext>
            </a:extLst>
          </p:cNvPr>
          <p:cNvCxnSpPr>
            <a:cxnSpLocks/>
          </p:cNvCxnSpPr>
          <p:nvPr/>
        </p:nvCxnSpPr>
        <p:spPr bwMode="gray">
          <a:xfrm flipV="1">
            <a:off x="2723603" y="1984375"/>
            <a:ext cx="533400" cy="0"/>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sp>
        <p:nvSpPr>
          <p:cNvPr id="6" name="Oval 5">
            <a:extLst>
              <a:ext uri="{FF2B5EF4-FFF2-40B4-BE49-F238E27FC236}">
                <a16:creationId xmlns:a16="http://schemas.microsoft.com/office/drawing/2014/main" id="{CEFE4211-6ADE-A4CE-1196-E573185850AD}"/>
              </a:ext>
            </a:extLst>
          </p:cNvPr>
          <p:cNvSpPr/>
          <p:nvPr/>
        </p:nvSpPr>
        <p:spPr bwMode="gray">
          <a:xfrm>
            <a:off x="549455" y="2634552"/>
            <a:ext cx="237744" cy="237744"/>
          </a:xfrm>
          <a:prstGeom prst="ellipse">
            <a:avLst/>
          </a:prstGeom>
          <a:solidFill>
            <a:srgbClr val="34A398"/>
          </a:solidFill>
          <a:ln w="9525"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clip" horzOverflow="clip" vert="horz" wrap="none" lIns="0" tIns="0" rIns="0" bIns="0" numCol="1" spcCol="0" rtlCol="0" fromWordArt="0" anchor="ctr" anchorCtr="0" forceAA="0" compatLnSpc="1">
            <a:prstTxWarp prst="textNoShape">
              <a:avLst/>
            </a:prstTxWarp>
            <a:noAutofit/>
          </a:bodyPr>
          <a:lstStyle/>
          <a:p>
            <a:pPr marL="0" indent="0" algn="ctr">
              <a:buNone/>
            </a:pPr>
            <a:r>
              <a:rPr lang="en-US" sz="900" b="1" dirty="0">
                <a:solidFill>
                  <a:srgbClr val="FFFFFF"/>
                </a:solidFill>
                <a:latin typeface="Arial"/>
                <a:cs typeface="Arial"/>
              </a:rPr>
              <a:t>1</a:t>
            </a:r>
          </a:p>
        </p:txBody>
      </p:sp>
      <p:sp>
        <p:nvSpPr>
          <p:cNvPr id="15" name="TextBox 14">
            <a:extLst>
              <a:ext uri="{FF2B5EF4-FFF2-40B4-BE49-F238E27FC236}">
                <a16:creationId xmlns:a16="http://schemas.microsoft.com/office/drawing/2014/main" id="{37E7E78B-1BCE-4F0D-5920-819A006BB9E1}"/>
              </a:ext>
            </a:extLst>
          </p:cNvPr>
          <p:cNvSpPr txBox="1"/>
          <p:nvPr/>
        </p:nvSpPr>
        <p:spPr bwMode="gray">
          <a:xfrm>
            <a:off x="558521" y="2525350"/>
            <a:ext cx="2159000" cy="431800"/>
          </a:xfrm>
          <a:prstGeom prst="rect">
            <a:avLst/>
          </a:prstGeom>
          <a:noFill/>
        </p:spPr>
        <p:txBody>
          <a:bodyPr vertOverflow="overflow" vert="horz" wrap="square" lIns="137160" tIns="137160" rIns="274320" bIns="137160" rtlCol="0" anchor="t" anchorCtr="0">
            <a:noAutofit/>
          </a:bodyPr>
          <a:lstStyle>
            <a:defPPr>
              <a:defRPr lang="en-US"/>
            </a:defPPr>
            <a:lvl1pPr indent="0" algn="ctr">
              <a:spcBef>
                <a:spcPts val="600"/>
              </a:spcBef>
              <a:spcAft>
                <a:spcPts val="600"/>
              </a:spcAft>
              <a:buNone/>
              <a:defRPr sz="1200" b="1">
                <a:solidFill>
                  <a:srgbClr val="000000"/>
                </a:solidFill>
                <a:latin typeface="Arial"/>
                <a:cs typeface="Arial"/>
              </a:defRPr>
            </a:lvl1pPr>
          </a:lstStyle>
          <a:p>
            <a:r>
              <a:rPr lang="en-US" dirty="0"/>
              <a:t>Transmission Line</a:t>
            </a:r>
          </a:p>
        </p:txBody>
      </p:sp>
      <p:sp>
        <p:nvSpPr>
          <p:cNvPr id="17" name="Oval 16">
            <a:extLst>
              <a:ext uri="{FF2B5EF4-FFF2-40B4-BE49-F238E27FC236}">
                <a16:creationId xmlns:a16="http://schemas.microsoft.com/office/drawing/2014/main" id="{9B74E940-B169-C838-46E5-DE18027820DB}"/>
              </a:ext>
            </a:extLst>
          </p:cNvPr>
          <p:cNvSpPr/>
          <p:nvPr/>
        </p:nvSpPr>
        <p:spPr bwMode="gray">
          <a:xfrm>
            <a:off x="3850252" y="2634552"/>
            <a:ext cx="237744" cy="237744"/>
          </a:xfrm>
          <a:prstGeom prst="ellipse">
            <a:avLst/>
          </a:prstGeom>
          <a:solidFill>
            <a:srgbClr val="34A398"/>
          </a:solidFill>
          <a:ln w="9525"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clip" horzOverflow="clip" vert="horz" wrap="none" lIns="0" tIns="0" rIns="0" bIns="0" numCol="1" spcCol="0" rtlCol="0" fromWordArt="0" anchor="ctr" anchorCtr="0" forceAA="0" compatLnSpc="1">
            <a:prstTxWarp prst="textNoShape">
              <a:avLst/>
            </a:prstTxWarp>
            <a:noAutofit/>
          </a:bodyPr>
          <a:lstStyle/>
          <a:p>
            <a:pPr marL="0" indent="0" algn="ctr">
              <a:buNone/>
            </a:pPr>
            <a:r>
              <a:rPr lang="en-US" sz="900" b="1">
                <a:solidFill>
                  <a:srgbClr val="FFFFFF"/>
                </a:solidFill>
                <a:latin typeface="Arial"/>
                <a:cs typeface="Arial"/>
              </a:rPr>
              <a:t>2</a:t>
            </a:r>
          </a:p>
        </p:txBody>
      </p:sp>
      <p:sp>
        <p:nvSpPr>
          <p:cNvPr id="18" name="TextBox 17">
            <a:extLst>
              <a:ext uri="{FF2B5EF4-FFF2-40B4-BE49-F238E27FC236}">
                <a16:creationId xmlns:a16="http://schemas.microsoft.com/office/drawing/2014/main" id="{69B140EC-3400-C0ED-077C-03D14DF7DF25}"/>
              </a:ext>
            </a:extLst>
          </p:cNvPr>
          <p:cNvSpPr txBox="1"/>
          <p:nvPr/>
        </p:nvSpPr>
        <p:spPr bwMode="gray">
          <a:xfrm>
            <a:off x="3710049" y="2525350"/>
            <a:ext cx="2159000" cy="431800"/>
          </a:xfrm>
          <a:prstGeom prst="rect">
            <a:avLst/>
          </a:prstGeom>
          <a:noFill/>
        </p:spPr>
        <p:txBody>
          <a:bodyPr vertOverflow="overflow" vert="horz" wrap="square" lIns="137160" tIns="137160" rIns="274320" bIns="137160" rtlCol="0" anchor="t" anchorCtr="0">
            <a:noAutofit/>
          </a:bodyPr>
          <a:lstStyle>
            <a:defPPr>
              <a:defRPr lang="en-US"/>
            </a:defPPr>
            <a:lvl1pPr indent="0" algn="ctr">
              <a:spcBef>
                <a:spcPts val="600"/>
              </a:spcBef>
              <a:spcAft>
                <a:spcPts val="600"/>
              </a:spcAft>
              <a:buNone/>
              <a:defRPr sz="1200" b="1">
                <a:solidFill>
                  <a:srgbClr val="000000"/>
                </a:solidFill>
                <a:latin typeface="Arial"/>
                <a:cs typeface="Arial"/>
              </a:defRPr>
            </a:lvl1pPr>
          </a:lstStyle>
          <a:p>
            <a:r>
              <a:rPr lang="en-US"/>
              <a:t>FACTS systems</a:t>
            </a:r>
          </a:p>
        </p:txBody>
      </p:sp>
      <p:sp>
        <p:nvSpPr>
          <p:cNvPr id="21" name="Oval 20">
            <a:extLst>
              <a:ext uri="{FF2B5EF4-FFF2-40B4-BE49-F238E27FC236}">
                <a16:creationId xmlns:a16="http://schemas.microsoft.com/office/drawing/2014/main" id="{6DBAE3FA-E114-EF11-3ECF-812F421D661E}"/>
              </a:ext>
            </a:extLst>
          </p:cNvPr>
          <p:cNvSpPr/>
          <p:nvPr/>
        </p:nvSpPr>
        <p:spPr bwMode="gray">
          <a:xfrm>
            <a:off x="6785683" y="2633258"/>
            <a:ext cx="237744" cy="237744"/>
          </a:xfrm>
          <a:prstGeom prst="ellipse">
            <a:avLst/>
          </a:prstGeom>
          <a:solidFill>
            <a:srgbClr val="34A398"/>
          </a:solidFill>
          <a:ln w="9525"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clip" horzOverflow="clip" vert="horz" wrap="none" lIns="0" tIns="0" rIns="0" bIns="0" numCol="1" spcCol="0" rtlCol="0" fromWordArt="0" anchor="ctr" anchorCtr="0" forceAA="0" compatLnSpc="1">
            <a:prstTxWarp prst="textNoShape">
              <a:avLst/>
            </a:prstTxWarp>
            <a:noAutofit/>
          </a:bodyPr>
          <a:lstStyle/>
          <a:p>
            <a:pPr marL="0" indent="0" algn="ctr">
              <a:buNone/>
            </a:pPr>
            <a:r>
              <a:rPr lang="en-US" sz="900" b="1">
                <a:solidFill>
                  <a:srgbClr val="FFFFFF"/>
                </a:solidFill>
                <a:latin typeface="Arial"/>
                <a:cs typeface="Arial"/>
              </a:rPr>
              <a:t>3</a:t>
            </a:r>
          </a:p>
        </p:txBody>
      </p:sp>
      <p:sp>
        <p:nvSpPr>
          <p:cNvPr id="22" name="TextBox 21">
            <a:extLst>
              <a:ext uri="{FF2B5EF4-FFF2-40B4-BE49-F238E27FC236}">
                <a16:creationId xmlns:a16="http://schemas.microsoft.com/office/drawing/2014/main" id="{42C41168-5411-B7CC-4337-A57EB2C05A88}"/>
              </a:ext>
            </a:extLst>
          </p:cNvPr>
          <p:cNvSpPr txBox="1"/>
          <p:nvPr/>
        </p:nvSpPr>
        <p:spPr bwMode="gray">
          <a:xfrm>
            <a:off x="6489171" y="2525350"/>
            <a:ext cx="2159000" cy="431800"/>
          </a:xfrm>
          <a:prstGeom prst="rect">
            <a:avLst/>
          </a:prstGeom>
          <a:noFill/>
        </p:spPr>
        <p:txBody>
          <a:bodyPr vertOverflow="overflow" vert="horz" wrap="square" lIns="137160" tIns="137160" rIns="274320" bIns="137160" rtlCol="0" anchor="t" anchorCtr="0">
            <a:noAutofit/>
          </a:bodyPr>
          <a:lstStyle>
            <a:defPPr>
              <a:defRPr lang="en-US"/>
            </a:defPPr>
            <a:lvl1pPr indent="0" algn="ctr">
              <a:spcBef>
                <a:spcPts val="600"/>
              </a:spcBef>
              <a:spcAft>
                <a:spcPts val="600"/>
              </a:spcAft>
              <a:buNone/>
              <a:defRPr sz="1200" b="1">
                <a:solidFill>
                  <a:srgbClr val="000000"/>
                </a:solidFill>
                <a:latin typeface="Arial"/>
                <a:cs typeface="Arial"/>
              </a:defRPr>
            </a:lvl1pPr>
          </a:lstStyle>
          <a:p>
            <a:r>
              <a:rPr lang="en-US" dirty="0"/>
              <a:t>Controlling</a:t>
            </a:r>
          </a:p>
        </p:txBody>
      </p:sp>
      <p:sp>
        <p:nvSpPr>
          <p:cNvPr id="24" name="Oval 23">
            <a:extLst>
              <a:ext uri="{FF2B5EF4-FFF2-40B4-BE49-F238E27FC236}">
                <a16:creationId xmlns:a16="http://schemas.microsoft.com/office/drawing/2014/main" id="{4F0E508E-017F-5AA8-AA21-95F5BB319C97}"/>
              </a:ext>
            </a:extLst>
          </p:cNvPr>
          <p:cNvSpPr/>
          <p:nvPr/>
        </p:nvSpPr>
        <p:spPr bwMode="gray">
          <a:xfrm>
            <a:off x="9224095" y="2635250"/>
            <a:ext cx="237744" cy="237744"/>
          </a:xfrm>
          <a:prstGeom prst="ellipse">
            <a:avLst/>
          </a:prstGeom>
          <a:solidFill>
            <a:srgbClr val="34A398"/>
          </a:solidFill>
          <a:ln w="9525"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clip" horzOverflow="clip" vert="horz" wrap="none" lIns="0" tIns="0" rIns="0" bIns="0" numCol="1" spcCol="0" rtlCol="0" fromWordArt="0" anchor="ctr" anchorCtr="0" forceAA="0" compatLnSpc="1">
            <a:prstTxWarp prst="textNoShape">
              <a:avLst/>
            </a:prstTxWarp>
            <a:noAutofit/>
          </a:bodyPr>
          <a:lstStyle/>
          <a:p>
            <a:pPr marL="0" indent="0" algn="ctr">
              <a:buNone/>
            </a:pPr>
            <a:r>
              <a:rPr lang="en-US" sz="900" b="1">
                <a:solidFill>
                  <a:srgbClr val="FFFFFF"/>
                </a:solidFill>
                <a:latin typeface="Arial"/>
                <a:cs typeface="Arial"/>
              </a:rPr>
              <a:t>4</a:t>
            </a:r>
            <a:endParaRPr lang="en-US" sz="900" b="1" err="1">
              <a:solidFill>
                <a:srgbClr val="FFFFFF"/>
              </a:solidFill>
              <a:latin typeface="Arial"/>
              <a:cs typeface="Arial"/>
            </a:endParaRPr>
          </a:p>
        </p:txBody>
      </p:sp>
      <p:sp>
        <p:nvSpPr>
          <p:cNvPr id="25" name="TextBox 24">
            <a:extLst>
              <a:ext uri="{FF2B5EF4-FFF2-40B4-BE49-F238E27FC236}">
                <a16:creationId xmlns:a16="http://schemas.microsoft.com/office/drawing/2014/main" id="{59E29A40-5BB3-C81C-E19F-60B9000D2A6D}"/>
              </a:ext>
            </a:extLst>
          </p:cNvPr>
          <p:cNvSpPr txBox="1"/>
          <p:nvPr/>
        </p:nvSpPr>
        <p:spPr bwMode="gray">
          <a:xfrm>
            <a:off x="9372797" y="2525350"/>
            <a:ext cx="2283510" cy="431800"/>
          </a:xfrm>
          <a:prstGeom prst="rect">
            <a:avLst/>
          </a:prstGeom>
          <a:noFill/>
        </p:spPr>
        <p:txBody>
          <a:bodyPr vertOverflow="overflow" vert="horz" wrap="square" lIns="137160" tIns="137160" rIns="274320" bIns="137160" rtlCol="0" anchor="t" anchorCtr="0">
            <a:noAutofit/>
          </a:bodyPr>
          <a:lstStyle>
            <a:defPPr>
              <a:defRPr lang="en-US"/>
            </a:defPPr>
            <a:lvl1pPr indent="0" algn="ctr">
              <a:spcBef>
                <a:spcPts val="600"/>
              </a:spcBef>
              <a:spcAft>
                <a:spcPts val="600"/>
              </a:spcAft>
              <a:buNone/>
              <a:defRPr sz="1200" b="1">
                <a:solidFill>
                  <a:srgbClr val="000000"/>
                </a:solidFill>
                <a:latin typeface="Arial"/>
                <a:cs typeface="Arial"/>
              </a:defRPr>
            </a:lvl1pPr>
          </a:lstStyle>
          <a:p>
            <a:r>
              <a:rPr lang="en-US"/>
              <a:t>Stabilizing Transmission</a:t>
            </a:r>
          </a:p>
        </p:txBody>
      </p:sp>
      <p:pic>
        <p:nvPicPr>
          <p:cNvPr id="28" name="Graphic 27" descr="Cell Tower outline">
            <a:extLst>
              <a:ext uri="{FF2B5EF4-FFF2-40B4-BE49-F238E27FC236}">
                <a16:creationId xmlns:a16="http://schemas.microsoft.com/office/drawing/2014/main" id="{9F8A223F-1482-1A81-6316-24FDE7CBFEA5}"/>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6943654" y="1522413"/>
            <a:ext cx="922147" cy="922147"/>
          </a:xfrm>
          <a:prstGeom prst="rect">
            <a:avLst/>
          </a:prstGeom>
        </p:spPr>
      </p:pic>
      <p:grpSp>
        <p:nvGrpSpPr>
          <p:cNvPr id="2059" name="Group 2058">
            <a:extLst>
              <a:ext uri="{FF2B5EF4-FFF2-40B4-BE49-F238E27FC236}">
                <a16:creationId xmlns:a16="http://schemas.microsoft.com/office/drawing/2014/main" id="{CAD8AC69-BBF3-7A5A-5E45-F84E864E435F}"/>
              </a:ext>
            </a:extLst>
          </p:cNvPr>
          <p:cNvGrpSpPr/>
          <p:nvPr/>
        </p:nvGrpSpPr>
        <p:grpSpPr>
          <a:xfrm>
            <a:off x="9651645" y="1602668"/>
            <a:ext cx="1255546" cy="760316"/>
            <a:chOff x="9490982" y="1602668"/>
            <a:chExt cx="1255546" cy="760316"/>
          </a:xfrm>
        </p:grpSpPr>
        <p:pic>
          <p:nvPicPr>
            <p:cNvPr id="29" name="Graphic 28" descr="Electric Tower outline">
              <a:extLst>
                <a:ext uri="{FF2B5EF4-FFF2-40B4-BE49-F238E27FC236}">
                  <a16:creationId xmlns:a16="http://schemas.microsoft.com/office/drawing/2014/main" id="{1763817C-14F4-806C-9423-89BEE0B1C8F8}"/>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10142662" y="1602668"/>
              <a:ext cx="603866" cy="603866"/>
            </a:xfrm>
            <a:prstGeom prst="rect">
              <a:avLst/>
            </a:prstGeom>
          </p:spPr>
        </p:pic>
        <p:pic>
          <p:nvPicPr>
            <p:cNvPr id="30" name="Graphic 29" descr="Line arrow: Horizontal U-turn outline">
              <a:extLst>
                <a:ext uri="{FF2B5EF4-FFF2-40B4-BE49-F238E27FC236}">
                  <a16:creationId xmlns:a16="http://schemas.microsoft.com/office/drawing/2014/main" id="{EBACC607-CA09-319E-84B9-DC74ADAE6A5B}"/>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rot="10800000">
              <a:off x="9490982" y="1759118"/>
              <a:ext cx="603866" cy="603866"/>
            </a:xfrm>
            <a:prstGeom prst="rect">
              <a:avLst/>
            </a:prstGeom>
          </p:spPr>
        </p:pic>
      </p:grpSp>
      <p:pic>
        <p:nvPicPr>
          <p:cNvPr id="31" name="Graphic 30" descr="Electric Tower outline">
            <a:extLst>
              <a:ext uri="{FF2B5EF4-FFF2-40B4-BE49-F238E27FC236}">
                <a16:creationId xmlns:a16="http://schemas.microsoft.com/office/drawing/2014/main" id="{A11E3127-CBD0-35F4-D559-5ADD44E48A1A}"/>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1198215" y="1628775"/>
            <a:ext cx="710017" cy="710017"/>
          </a:xfrm>
          <a:prstGeom prst="rect">
            <a:avLst/>
          </a:prstGeom>
        </p:spPr>
      </p:pic>
      <p:grpSp>
        <p:nvGrpSpPr>
          <p:cNvPr id="2060" name="Group 2059">
            <a:extLst>
              <a:ext uri="{FF2B5EF4-FFF2-40B4-BE49-F238E27FC236}">
                <a16:creationId xmlns:a16="http://schemas.microsoft.com/office/drawing/2014/main" id="{32574F63-487D-CD97-6814-D0732E40DB19}"/>
              </a:ext>
            </a:extLst>
          </p:cNvPr>
          <p:cNvGrpSpPr/>
          <p:nvPr/>
        </p:nvGrpSpPr>
        <p:grpSpPr>
          <a:xfrm>
            <a:off x="4087996" y="1508125"/>
            <a:ext cx="1246351" cy="950277"/>
            <a:chOff x="4053067" y="1562100"/>
            <a:chExt cx="1246351" cy="950277"/>
          </a:xfrm>
        </p:grpSpPr>
        <p:pic>
          <p:nvPicPr>
            <p:cNvPr id="23" name="Graphic 22" descr="Speedometer Low outline">
              <a:extLst>
                <a:ext uri="{FF2B5EF4-FFF2-40B4-BE49-F238E27FC236}">
                  <a16:creationId xmlns:a16="http://schemas.microsoft.com/office/drawing/2014/main" id="{454F550D-7310-93B7-0488-5DC4E7121454}"/>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4053067" y="1794633"/>
              <a:ext cx="717744" cy="717744"/>
            </a:xfrm>
            <a:prstGeom prst="rect">
              <a:avLst/>
            </a:prstGeom>
          </p:spPr>
        </p:pic>
        <p:sp>
          <p:nvSpPr>
            <p:cNvPr id="32" name="Rectangle 31">
              <a:extLst>
                <a:ext uri="{FF2B5EF4-FFF2-40B4-BE49-F238E27FC236}">
                  <a16:creationId xmlns:a16="http://schemas.microsoft.com/office/drawing/2014/main" id="{85A2E29C-BD87-1184-3C3D-50DAE06978D5}"/>
                </a:ext>
              </a:extLst>
            </p:cNvPr>
            <p:cNvSpPr/>
            <p:nvPr/>
          </p:nvSpPr>
          <p:spPr bwMode="gray">
            <a:xfrm>
              <a:off x="4578933" y="1562100"/>
              <a:ext cx="720485" cy="692957"/>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grpSp>
      <p:pic>
        <p:nvPicPr>
          <p:cNvPr id="2055" name="Graphic 2054" descr="Electrician female with solid fill">
            <a:extLst>
              <a:ext uri="{FF2B5EF4-FFF2-40B4-BE49-F238E27FC236}">
                <a16:creationId xmlns:a16="http://schemas.microsoft.com/office/drawing/2014/main" id="{F76376BB-14A3-76A0-C18B-3295162A9881}"/>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4626747" y="1552467"/>
            <a:ext cx="720485" cy="720485"/>
          </a:xfrm>
          <a:prstGeom prst="rect">
            <a:avLst/>
          </a:prstGeom>
        </p:spPr>
      </p:pic>
      <p:sp>
        <p:nvSpPr>
          <p:cNvPr id="5" name="Pentagon 4">
            <a:extLst>
              <a:ext uri="{FF2B5EF4-FFF2-40B4-BE49-F238E27FC236}">
                <a16:creationId xmlns:a16="http://schemas.microsoft.com/office/drawing/2014/main" id="{F29C858E-59D4-4914-1405-E33D52769198}"/>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8" name="Chevron 7">
            <a:extLst>
              <a:ext uri="{FF2B5EF4-FFF2-40B4-BE49-F238E27FC236}">
                <a16:creationId xmlns:a16="http://schemas.microsoft.com/office/drawing/2014/main" id="{E703996D-9CA9-143E-F4E2-D8FD9D9F0BD1}"/>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10" name="Chevron 9">
            <a:extLst>
              <a:ext uri="{FF2B5EF4-FFF2-40B4-BE49-F238E27FC236}">
                <a16:creationId xmlns:a16="http://schemas.microsoft.com/office/drawing/2014/main" id="{A882CDEF-834B-B51D-4A94-13602832C95D}"/>
              </a:ext>
            </a:extLst>
          </p:cNvPr>
          <p:cNvSpPr/>
          <p:nvPr/>
        </p:nvSpPr>
        <p:spPr>
          <a:xfrm>
            <a:off x="3381296" y="0"/>
            <a:ext cx="1788983" cy="288356"/>
          </a:xfrm>
          <a:prstGeom prst="chevron">
            <a:avLst/>
          </a:prstGeom>
          <a:solidFill>
            <a:srgbClr val="0074A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Modernize</a:t>
            </a:r>
          </a:p>
        </p:txBody>
      </p:sp>
      <p:sp>
        <p:nvSpPr>
          <p:cNvPr id="14" name="Chevron 13">
            <a:extLst>
              <a:ext uri="{FF2B5EF4-FFF2-40B4-BE49-F238E27FC236}">
                <a16:creationId xmlns:a16="http://schemas.microsoft.com/office/drawing/2014/main" id="{6A013C74-4D98-A536-EC95-477121115CD4}"/>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20" name="Chevron 19">
            <a:extLst>
              <a:ext uri="{FF2B5EF4-FFF2-40B4-BE49-F238E27FC236}">
                <a16:creationId xmlns:a16="http://schemas.microsoft.com/office/drawing/2014/main" id="{D6B717D1-FD80-D976-68CD-DC8BE31D2868}"/>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26" name="Rectangle 25">
            <a:extLst>
              <a:ext uri="{FF2B5EF4-FFF2-40B4-BE49-F238E27FC236}">
                <a16:creationId xmlns:a16="http://schemas.microsoft.com/office/drawing/2014/main" id="{71D94B1D-B4A5-870A-8775-7CD3001DB161}"/>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FACTS</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Tree>
    <p:extLst>
      <p:ext uri="{BB962C8B-B14F-4D97-AF65-F5344CB8AC3E}">
        <p14:creationId xmlns:p14="http://schemas.microsoft.com/office/powerpoint/2010/main" val="75006003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51FB41-104B-8087-E4CC-9B56F76E5ED7}"/>
            </a:ext>
          </a:extLst>
        </p:cNvPr>
        <p:cNvGrpSpPr/>
        <p:nvPr/>
      </p:nvGrpSpPr>
      <p:grpSpPr>
        <a:xfrm>
          <a:off x="0" y="0"/>
          <a:ext cx="0" cy="0"/>
          <a:chOff x="0" y="0"/>
          <a:chExt cx="0" cy="0"/>
        </a:xfrm>
      </p:grpSpPr>
      <p:graphicFrame>
        <p:nvGraphicFramePr>
          <p:cNvPr id="63" name="think-cell data - do not delete" hidden="1">
            <a:extLst>
              <a:ext uri="{FF2B5EF4-FFF2-40B4-BE49-F238E27FC236}">
                <a16:creationId xmlns:a16="http://schemas.microsoft.com/office/drawing/2014/main" id="{00777CA2-0818-9E34-48CF-F58F9F38B222}"/>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5" imgW="7772400" imgH="10058400" progId="TCLayout.ActiveDocument.1">
                  <p:embed/>
                </p:oleObj>
              </mc:Choice>
              <mc:Fallback>
                <p:oleObj name="thinkcell Slide" r:id="rId5" imgW="7772400" imgH="10058400" progId="TCLayout.ActiveDocument.1">
                  <p:embed/>
                  <p:pic>
                    <p:nvPicPr>
                      <p:cNvPr id="63" name="think-cell data - do not delete" hidden="1">
                        <a:extLst>
                          <a:ext uri="{FF2B5EF4-FFF2-40B4-BE49-F238E27FC236}">
                            <a16:creationId xmlns:a16="http://schemas.microsoft.com/office/drawing/2014/main" id="{00777CA2-0818-9E34-48CF-F58F9F38B222}"/>
                          </a:ext>
                        </a:extLst>
                      </p:cNvPr>
                      <p:cNvPicPr/>
                      <p:nvPr/>
                    </p:nvPicPr>
                    <p:blipFill>
                      <a:blip r:embed="rId6"/>
                      <a:stretch>
                        <a:fillRect/>
                      </a:stretch>
                    </p:blipFill>
                    <p:spPr>
                      <a:xfrm>
                        <a:off x="1588" y="1588"/>
                        <a:ext cx="1227"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0069B8E1-72ED-05BC-292A-E63C906442DE}"/>
              </a:ext>
            </a:extLst>
          </p:cNvPr>
          <p:cNvSpPr>
            <a:spLocks noGrp="1"/>
          </p:cNvSpPr>
          <p:nvPr>
            <p:ph type="title"/>
          </p:nvPr>
        </p:nvSpPr>
        <p:spPr/>
        <p:txBody>
          <a:bodyPr vert="horz" wrap="square" lIns="91440" tIns="0" rIns="91440" bIns="0" anchor="t">
            <a:noAutofit/>
          </a:bodyPr>
          <a:lstStyle/>
          <a:p>
            <a:r>
              <a:rPr lang="en-US"/>
              <a:t>FACTS devices reduce transmission bottlenecks and reliability risk by controlling power flow and voltage</a:t>
            </a:r>
            <a:endParaRPr lang="en-US">
              <a:cs typeface="Arial"/>
            </a:endParaRPr>
          </a:p>
        </p:txBody>
      </p:sp>
      <p:sp>
        <p:nvSpPr>
          <p:cNvPr id="3185" name="Rounded Rectangle 3184">
            <a:extLst>
              <a:ext uri="{FF2B5EF4-FFF2-40B4-BE49-F238E27FC236}">
                <a16:creationId xmlns:a16="http://schemas.microsoft.com/office/drawing/2014/main" id="{D1ABE66E-D29E-DEC4-4205-DB64AB9D0D26}"/>
              </a:ext>
            </a:extLst>
          </p:cNvPr>
          <p:cNvSpPr/>
          <p:nvPr/>
        </p:nvSpPr>
        <p:spPr bwMode="gray">
          <a:xfrm>
            <a:off x="960027" y="1367961"/>
            <a:ext cx="565216" cy="257388"/>
          </a:xfrm>
          <a:prstGeom prst="roundRect">
            <a:avLst/>
          </a:prstGeom>
          <a:noFill/>
          <a:ln w="9525">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700">
                <a:solidFill>
                  <a:schemeClr val="tx1"/>
                </a:solidFill>
              </a:rPr>
              <a:t>Thyristor-based</a:t>
            </a:r>
            <a:r>
              <a:rPr lang="en-US" sz="700" baseline="30000">
                <a:solidFill>
                  <a:schemeClr val="tx1"/>
                </a:solidFill>
              </a:rPr>
              <a:t>2</a:t>
            </a:r>
          </a:p>
        </p:txBody>
      </p:sp>
      <p:sp>
        <p:nvSpPr>
          <p:cNvPr id="3186" name="Rounded Rectangle 3185">
            <a:extLst>
              <a:ext uri="{FF2B5EF4-FFF2-40B4-BE49-F238E27FC236}">
                <a16:creationId xmlns:a16="http://schemas.microsoft.com/office/drawing/2014/main" id="{975D9319-8ADA-503A-534D-7C88E8FA2B77}"/>
              </a:ext>
            </a:extLst>
          </p:cNvPr>
          <p:cNvSpPr/>
          <p:nvPr/>
        </p:nvSpPr>
        <p:spPr bwMode="gray">
          <a:xfrm>
            <a:off x="363422" y="1369978"/>
            <a:ext cx="565216" cy="257388"/>
          </a:xfrm>
          <a:prstGeom prst="roundRect">
            <a:avLst/>
          </a:prstGeom>
          <a:solidFill>
            <a:schemeClr val="tx1"/>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700" b="1">
                <a:solidFill>
                  <a:schemeClr val="bg1"/>
                </a:solidFill>
              </a:rPr>
              <a:t>VSC-based</a:t>
            </a:r>
            <a:r>
              <a:rPr lang="en-US" sz="700" b="1" baseline="30000">
                <a:solidFill>
                  <a:schemeClr val="bg1"/>
                </a:solidFill>
              </a:rPr>
              <a:t>1</a:t>
            </a:r>
            <a:endParaRPr lang="en-US" sz="700" baseline="30000">
              <a:solidFill>
                <a:schemeClr val="bg1"/>
              </a:solidFill>
            </a:endParaRPr>
          </a:p>
        </p:txBody>
      </p:sp>
      <p:sp>
        <p:nvSpPr>
          <p:cNvPr id="3208" name="btfpNotesBox962619">
            <a:extLst>
              <a:ext uri="{FF2B5EF4-FFF2-40B4-BE49-F238E27FC236}">
                <a16:creationId xmlns:a16="http://schemas.microsoft.com/office/drawing/2014/main" id="{33BEAAB2-FBC1-BDC7-9E2F-F84AC2D60474}"/>
              </a:ext>
            </a:extLst>
          </p:cNvPr>
          <p:cNvSpPr txBox="1"/>
          <p:nvPr>
            <p:custDataLst>
              <p:tags r:id="rId2"/>
            </p:custDataLst>
          </p:nvPr>
        </p:nvSpPr>
        <p:spPr bwMode="gray">
          <a:xfrm>
            <a:off x="330200" y="6192329"/>
            <a:ext cx="9099752" cy="615553"/>
          </a:xfrm>
          <a:prstGeom prst="rect">
            <a:avLst/>
          </a:prstGeom>
          <a:noFill/>
        </p:spPr>
        <p:txBody>
          <a:bodyPr vert="horz" wrap="square" lIns="0" tIns="0" rIns="0" bIns="0" rtlCol="0" anchor="b">
            <a:spAutoFit/>
          </a:bodyPr>
          <a:lstStyle/>
          <a:p>
            <a:r>
              <a:rPr lang="en-US" sz="800" baseline="30000" dirty="0"/>
              <a:t>1</a:t>
            </a:r>
            <a:r>
              <a:rPr lang="en-US" sz="800" dirty="0"/>
              <a:t>Uses voltage-source converters. It is fast and flexible. </a:t>
            </a:r>
            <a:r>
              <a:rPr lang="en-US" sz="800" baseline="30000" dirty="0"/>
              <a:t>2</a:t>
            </a:r>
            <a:r>
              <a:rPr lang="en-US" sz="800" dirty="0"/>
              <a:t>Prove technology, mainly used to control voltage (reactive power), less flexible. </a:t>
            </a:r>
            <a:r>
              <a:rPr lang="en-US" sz="800" baseline="30000" dirty="0"/>
              <a:t>3</a:t>
            </a:r>
            <a:r>
              <a:rPr lang="en-US" sz="800" dirty="0"/>
              <a:t>Selected not exhaustive</a:t>
            </a:r>
            <a:br>
              <a:rPr lang="en-US" sz="800" dirty="0"/>
            </a:br>
            <a:r>
              <a:rPr lang="en-US" sz="800" dirty="0"/>
              <a:t>Source: </a:t>
            </a:r>
            <a:r>
              <a:rPr lang="en-US" sz="800" dirty="0">
                <a:hlinkClick r:id="rId7"/>
              </a:rPr>
              <a:t>SVC PLUS (STATCOM) </a:t>
            </a:r>
            <a:r>
              <a:rPr lang="en-US" sz="800" dirty="0"/>
              <a:t>(Siemens Energy, 2025); </a:t>
            </a:r>
            <a:r>
              <a:rPr lang="en-US" sz="800" dirty="0">
                <a:hlinkClick r:id="rId8"/>
              </a:rPr>
              <a:t>Static Var Compensator (SVC)</a:t>
            </a:r>
            <a:r>
              <a:rPr lang="en-US" sz="800" dirty="0"/>
              <a:t> (Hitachi, 2025); </a:t>
            </a:r>
            <a:r>
              <a:rPr lang="en-US" sz="800" dirty="0">
                <a:hlinkClick r:id="rId9"/>
              </a:rPr>
              <a:t>Thyristor controlled series compensation </a:t>
            </a:r>
            <a:r>
              <a:rPr lang="en-US" sz="800" dirty="0"/>
              <a:t>(Hitachi, 2025); </a:t>
            </a:r>
            <a:r>
              <a:rPr lang="en-US" sz="800" dirty="0">
                <a:hlinkClick r:id="rId10"/>
              </a:rPr>
              <a:t>FACTS</a:t>
            </a:r>
            <a:r>
              <a:rPr lang="en-US" sz="800" dirty="0"/>
              <a:t> (ABB, 1999); </a:t>
            </a:r>
            <a:r>
              <a:rPr lang="en-US" sz="800" dirty="0">
                <a:hlinkClick r:id="rId11"/>
              </a:rPr>
              <a:t>Fixed series compensation</a:t>
            </a:r>
            <a:r>
              <a:rPr lang="en-US" sz="800" dirty="0"/>
              <a:t> (Hitachi, 2025); </a:t>
            </a:r>
            <a:r>
              <a:rPr lang="en-US" sz="800" dirty="0">
                <a:hlinkClick r:id="rId12"/>
              </a:rPr>
              <a:t>Unified power flow controller</a:t>
            </a:r>
            <a:r>
              <a:rPr lang="en-US" sz="800" dirty="0"/>
              <a:t> (Astrophysics Data System, 2001); </a:t>
            </a:r>
            <a:r>
              <a:rPr lang="en-US" sz="800" dirty="0">
                <a:hlinkClick r:id="rId13"/>
              </a:rPr>
              <a:t>Phase shifting transformer (PST)</a:t>
            </a:r>
            <a:r>
              <a:rPr lang="en-US" sz="800" dirty="0"/>
              <a:t> (</a:t>
            </a:r>
            <a:r>
              <a:rPr lang="en-US" sz="800" dirty="0" err="1"/>
              <a:t>Entsoe</a:t>
            </a:r>
            <a:r>
              <a:rPr lang="en-US" sz="800" dirty="0"/>
              <a:t>, 2025); </a:t>
            </a:r>
            <a:r>
              <a:rPr lang="en-US" sz="800" dirty="0">
                <a:hlinkClick r:id="rId14"/>
              </a:rPr>
              <a:t>Flexible AC Transmission System </a:t>
            </a:r>
            <a:r>
              <a:rPr lang="en-US" sz="800" dirty="0"/>
              <a:t>(EEP, 2015).</a:t>
            </a:r>
          </a:p>
          <a:p>
            <a:r>
              <a:rPr lang="en-US" sz="800" dirty="0"/>
              <a:t>Credit: Sevgi Helin </a:t>
            </a:r>
            <a:r>
              <a:rPr lang="en-US" sz="800" dirty="0" err="1"/>
              <a:t>Tilkicioglu</a:t>
            </a:r>
            <a:r>
              <a:rPr lang="en-US" sz="800" dirty="0"/>
              <a:t>, Stephanie Chen, Hasan Alawadhi, </a:t>
            </a:r>
            <a:r>
              <a:rPr lang="en-US" sz="800" dirty="0">
                <a:solidFill>
                  <a:srgbClr val="000000"/>
                </a:solidFill>
              </a:rPr>
              <a:t>and </a:t>
            </a:r>
            <a:r>
              <a:rPr lang="en-US" sz="800" dirty="0">
                <a:solidFill>
                  <a:srgbClr val="000000"/>
                </a:solidFill>
                <a:hlinkClick r:id="rId15"/>
              </a:rPr>
              <a:t>Gernot Wagner</a:t>
            </a:r>
            <a:r>
              <a:rPr lang="en-US" sz="800" dirty="0">
                <a:solidFill>
                  <a:srgbClr val="000000"/>
                </a:solidFill>
              </a:rPr>
              <a:t>. </a:t>
            </a:r>
            <a:r>
              <a:rPr lang="en-US" sz="800" dirty="0">
                <a:hlinkClick r:id="rId16"/>
              </a:rPr>
              <a:t>Share with attribution</a:t>
            </a:r>
            <a:r>
              <a:rPr lang="en-US" sz="800" dirty="0">
                <a:solidFill>
                  <a:srgbClr val="000000"/>
                </a:solidFill>
              </a:rPr>
              <a:t>: Wagner </a:t>
            </a:r>
            <a:r>
              <a:rPr lang="en-US" sz="800" i="1" dirty="0">
                <a:solidFill>
                  <a:srgbClr val="000000"/>
                </a:solidFill>
              </a:rPr>
              <a:t>et al. </a:t>
            </a:r>
            <a:r>
              <a:rPr lang="en-US" sz="800" dirty="0">
                <a:solidFill>
                  <a:srgbClr val="000000"/>
                </a:solidFill>
              </a:rPr>
              <a:t>“Powering Grids,” Columbia Business School Climate Knowledge Initiative (29 October 2026).</a:t>
            </a:r>
            <a:endParaRPr lang="en-US" sz="800" dirty="0">
              <a:latin typeface="Arial" panose="020B0604020202020204" pitchFamily="34" charset="0"/>
              <a:cs typeface="Arial" panose="020B0604020202020204" pitchFamily="34" charset="0"/>
            </a:endParaRPr>
          </a:p>
        </p:txBody>
      </p:sp>
      <p:sp>
        <p:nvSpPr>
          <p:cNvPr id="3" name="Rounded Rectangle 2">
            <a:extLst>
              <a:ext uri="{FF2B5EF4-FFF2-40B4-BE49-F238E27FC236}">
                <a16:creationId xmlns:a16="http://schemas.microsoft.com/office/drawing/2014/main" id="{4F00974B-C024-54A8-C5BC-482C7EFA28E6}"/>
              </a:ext>
            </a:extLst>
          </p:cNvPr>
          <p:cNvSpPr/>
          <p:nvPr/>
        </p:nvSpPr>
        <p:spPr bwMode="gray">
          <a:xfrm>
            <a:off x="330202" y="1643141"/>
            <a:ext cx="1211694" cy="4517640"/>
          </a:xfrm>
          <a:prstGeom prst="roundRect">
            <a:avLst/>
          </a:prstGeom>
          <a:solidFill>
            <a:schemeClr val="tx2">
              <a:lumMod val="50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050" b="1">
                <a:solidFill>
                  <a:schemeClr val="bg1"/>
                </a:solidFill>
              </a:rPr>
              <a:t>Flexible AC Transmission Systems (FACTS)</a:t>
            </a:r>
            <a:r>
              <a:rPr lang="en-US" sz="1050" b="1" baseline="30000">
                <a:solidFill>
                  <a:schemeClr val="bg1"/>
                </a:solidFill>
              </a:rPr>
              <a:t>3</a:t>
            </a:r>
            <a:endParaRPr lang="en-US" sz="1050" b="1">
              <a:solidFill>
                <a:schemeClr val="bg1"/>
              </a:solidFill>
            </a:endParaRPr>
          </a:p>
        </p:txBody>
      </p:sp>
      <p:sp>
        <p:nvSpPr>
          <p:cNvPr id="20" name="TextBox 19">
            <a:extLst>
              <a:ext uri="{FF2B5EF4-FFF2-40B4-BE49-F238E27FC236}">
                <a16:creationId xmlns:a16="http://schemas.microsoft.com/office/drawing/2014/main" id="{1F5DFBDC-43D8-4C24-FBDF-0FD835A80DEA}"/>
              </a:ext>
            </a:extLst>
          </p:cNvPr>
          <p:cNvSpPr txBox="1"/>
          <p:nvPr/>
        </p:nvSpPr>
        <p:spPr bwMode="gray">
          <a:xfrm>
            <a:off x="1635653" y="1223755"/>
            <a:ext cx="1000595" cy="438582"/>
          </a:xfrm>
          <a:prstGeom prst="rect">
            <a:avLst/>
          </a:prstGeom>
          <a:noFill/>
        </p:spPr>
        <p:txBody>
          <a:bodyPr wrap="none" lIns="137160" tIns="137160" rIns="274320" bIns="137160" rtlCol="0">
            <a:spAutoFit/>
          </a:bodyPr>
          <a:lstStyle/>
          <a:p>
            <a:pPr marL="0" indent="0" algn="l">
              <a:spcBef>
                <a:spcPts val="600"/>
              </a:spcBef>
              <a:spcAft>
                <a:spcPts val="600"/>
              </a:spcAft>
              <a:buNone/>
            </a:pPr>
            <a:r>
              <a:rPr lang="en-US" sz="1050" b="1"/>
              <a:t>Category</a:t>
            </a:r>
          </a:p>
        </p:txBody>
      </p:sp>
      <p:sp>
        <p:nvSpPr>
          <p:cNvPr id="22" name="TextBox 21">
            <a:extLst>
              <a:ext uri="{FF2B5EF4-FFF2-40B4-BE49-F238E27FC236}">
                <a16:creationId xmlns:a16="http://schemas.microsoft.com/office/drawing/2014/main" id="{599CC858-0CDF-AB6B-2481-4C11EE3D51B7}"/>
              </a:ext>
            </a:extLst>
          </p:cNvPr>
          <p:cNvSpPr txBox="1"/>
          <p:nvPr/>
        </p:nvSpPr>
        <p:spPr bwMode="gray">
          <a:xfrm>
            <a:off x="4005366" y="1223755"/>
            <a:ext cx="896399" cy="438582"/>
          </a:xfrm>
          <a:prstGeom prst="rect">
            <a:avLst/>
          </a:prstGeom>
          <a:noFill/>
        </p:spPr>
        <p:txBody>
          <a:bodyPr wrap="none" lIns="137160" tIns="137160" rIns="274320" bIns="137160" rtlCol="0">
            <a:spAutoFit/>
          </a:bodyPr>
          <a:lstStyle/>
          <a:p>
            <a:pPr marL="0" indent="0" algn="l">
              <a:spcBef>
                <a:spcPts val="600"/>
              </a:spcBef>
              <a:spcAft>
                <a:spcPts val="600"/>
              </a:spcAft>
              <a:buNone/>
            </a:pPr>
            <a:r>
              <a:rPr lang="en-US" sz="1050" b="1"/>
              <a:t>System</a:t>
            </a:r>
          </a:p>
        </p:txBody>
      </p:sp>
      <p:sp>
        <p:nvSpPr>
          <p:cNvPr id="23" name="TextBox 22">
            <a:extLst>
              <a:ext uri="{FF2B5EF4-FFF2-40B4-BE49-F238E27FC236}">
                <a16:creationId xmlns:a16="http://schemas.microsoft.com/office/drawing/2014/main" id="{C3D639E4-381A-C5CF-2E38-09F76600982B}"/>
              </a:ext>
            </a:extLst>
          </p:cNvPr>
          <p:cNvSpPr txBox="1"/>
          <p:nvPr/>
        </p:nvSpPr>
        <p:spPr bwMode="gray">
          <a:xfrm>
            <a:off x="7209642" y="1224420"/>
            <a:ext cx="2366353" cy="438582"/>
          </a:xfrm>
          <a:prstGeom prst="rect">
            <a:avLst/>
          </a:prstGeom>
          <a:noFill/>
        </p:spPr>
        <p:txBody>
          <a:bodyPr wrap="none" lIns="137160" tIns="137160" rIns="274320" bIns="137160" rtlCol="0">
            <a:spAutoFit/>
          </a:bodyPr>
          <a:lstStyle/>
          <a:p>
            <a:pPr>
              <a:spcBef>
                <a:spcPts val="600"/>
              </a:spcBef>
              <a:spcAft>
                <a:spcPts val="600"/>
              </a:spcAft>
            </a:pPr>
            <a:r>
              <a:rPr lang="en-US" sz="1050" b="1"/>
              <a:t>Operational / investment value</a:t>
            </a:r>
          </a:p>
        </p:txBody>
      </p:sp>
      <p:sp>
        <p:nvSpPr>
          <p:cNvPr id="24" name="TextBox 23">
            <a:extLst>
              <a:ext uri="{FF2B5EF4-FFF2-40B4-BE49-F238E27FC236}">
                <a16:creationId xmlns:a16="http://schemas.microsoft.com/office/drawing/2014/main" id="{598F950B-744E-4580-47C3-EC66B565FFFC}"/>
              </a:ext>
            </a:extLst>
          </p:cNvPr>
          <p:cNvSpPr txBox="1"/>
          <p:nvPr/>
        </p:nvSpPr>
        <p:spPr bwMode="gray">
          <a:xfrm>
            <a:off x="10455016" y="1182616"/>
            <a:ext cx="1952225" cy="438582"/>
          </a:xfrm>
          <a:prstGeom prst="rect">
            <a:avLst/>
          </a:prstGeom>
          <a:noFill/>
        </p:spPr>
        <p:txBody>
          <a:bodyPr wrap="square" lIns="137160" tIns="137160" rIns="274320" bIns="137160" rtlCol="0">
            <a:spAutoFit/>
          </a:bodyPr>
          <a:lstStyle/>
          <a:p>
            <a:pPr marL="0" indent="0" algn="l">
              <a:spcBef>
                <a:spcPts val="600"/>
              </a:spcBef>
              <a:spcAft>
                <a:spcPts val="600"/>
              </a:spcAft>
              <a:buNone/>
            </a:pPr>
            <a:r>
              <a:rPr lang="en-US" sz="1050" b="1"/>
              <a:t>Deployment maturity</a:t>
            </a:r>
          </a:p>
        </p:txBody>
      </p:sp>
      <p:cxnSp>
        <p:nvCxnSpPr>
          <p:cNvPr id="26" name="Straight Connector 25">
            <a:extLst>
              <a:ext uri="{FF2B5EF4-FFF2-40B4-BE49-F238E27FC236}">
                <a16:creationId xmlns:a16="http://schemas.microsoft.com/office/drawing/2014/main" id="{20A56995-5A2B-780C-ECFB-8D493EB44126}"/>
              </a:ext>
            </a:extLst>
          </p:cNvPr>
          <p:cNvCxnSpPr>
            <a:cxnSpLocks/>
          </p:cNvCxnSpPr>
          <p:nvPr/>
        </p:nvCxnSpPr>
        <p:spPr bwMode="gray">
          <a:xfrm>
            <a:off x="1650756" y="1559549"/>
            <a:ext cx="10316454" cy="0"/>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29" name="Oval 28">
            <a:extLst>
              <a:ext uri="{FF2B5EF4-FFF2-40B4-BE49-F238E27FC236}">
                <a16:creationId xmlns:a16="http://schemas.microsoft.com/office/drawing/2014/main" id="{5ACFABAF-FE61-6840-C772-3B4216DBE2A5}"/>
              </a:ext>
            </a:extLst>
          </p:cNvPr>
          <p:cNvSpPr/>
          <p:nvPr/>
        </p:nvSpPr>
        <p:spPr bwMode="gray">
          <a:xfrm>
            <a:off x="11097551" y="3691289"/>
            <a:ext cx="301752" cy="301752"/>
          </a:xfrm>
          <a:prstGeom prst="ellipse">
            <a:avLst/>
          </a:prstGeom>
          <a:solidFill>
            <a:schemeClr val="bg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grpSp>
        <p:nvGrpSpPr>
          <p:cNvPr id="36" name="Group 35">
            <a:extLst>
              <a:ext uri="{FF2B5EF4-FFF2-40B4-BE49-F238E27FC236}">
                <a16:creationId xmlns:a16="http://schemas.microsoft.com/office/drawing/2014/main" id="{BA6D683C-AB6F-49ED-1C09-FC0EB9329B01}"/>
              </a:ext>
            </a:extLst>
          </p:cNvPr>
          <p:cNvGrpSpPr/>
          <p:nvPr/>
        </p:nvGrpSpPr>
        <p:grpSpPr>
          <a:xfrm>
            <a:off x="11104326" y="5541999"/>
            <a:ext cx="307088" cy="301752"/>
            <a:chOff x="11145289" y="4622352"/>
            <a:chExt cx="307088" cy="301752"/>
          </a:xfrm>
        </p:grpSpPr>
        <p:sp>
          <p:nvSpPr>
            <p:cNvPr id="31" name="Pie 30">
              <a:extLst>
                <a:ext uri="{FF2B5EF4-FFF2-40B4-BE49-F238E27FC236}">
                  <a16:creationId xmlns:a16="http://schemas.microsoft.com/office/drawing/2014/main" id="{EEA1A5C0-0B96-4485-4896-0B4A571E5FAA}"/>
                </a:ext>
              </a:extLst>
            </p:cNvPr>
            <p:cNvSpPr/>
            <p:nvPr/>
          </p:nvSpPr>
          <p:spPr bwMode="gray">
            <a:xfrm>
              <a:off x="11150625" y="4622352"/>
              <a:ext cx="301752" cy="301752"/>
            </a:xfrm>
            <a:prstGeom prst="pie">
              <a:avLst>
                <a:gd name="adj1" fmla="val 10724167"/>
                <a:gd name="adj2" fmla="val 16200000"/>
              </a:avLst>
            </a:prstGeom>
            <a:solidFill>
              <a:schemeClr val="bg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32" name="Oval 31">
              <a:extLst>
                <a:ext uri="{FF2B5EF4-FFF2-40B4-BE49-F238E27FC236}">
                  <a16:creationId xmlns:a16="http://schemas.microsoft.com/office/drawing/2014/main" id="{A7E29599-D2B0-53A8-F9B1-47CFBF663F61}"/>
                </a:ext>
              </a:extLst>
            </p:cNvPr>
            <p:cNvSpPr/>
            <p:nvPr/>
          </p:nvSpPr>
          <p:spPr bwMode="gray">
            <a:xfrm>
              <a:off x="11145289" y="4622352"/>
              <a:ext cx="301752" cy="301752"/>
            </a:xfrm>
            <a:prstGeom prst="ellipse">
              <a:avLst/>
            </a:prstGeom>
            <a:noFill/>
            <a:ln w="952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grpSp>
      <p:grpSp>
        <p:nvGrpSpPr>
          <p:cNvPr id="37" name="Group 36">
            <a:extLst>
              <a:ext uri="{FF2B5EF4-FFF2-40B4-BE49-F238E27FC236}">
                <a16:creationId xmlns:a16="http://schemas.microsoft.com/office/drawing/2014/main" id="{1DA347B5-67D0-3DAA-AF04-BAD3A0C91C33}"/>
              </a:ext>
            </a:extLst>
          </p:cNvPr>
          <p:cNvGrpSpPr/>
          <p:nvPr/>
        </p:nvGrpSpPr>
        <p:grpSpPr>
          <a:xfrm>
            <a:off x="11091264" y="4607601"/>
            <a:ext cx="308039" cy="304005"/>
            <a:chOff x="11088582" y="3906421"/>
            <a:chExt cx="308039" cy="304005"/>
          </a:xfrm>
        </p:grpSpPr>
        <p:sp>
          <p:nvSpPr>
            <p:cNvPr id="28" name="Pie 27">
              <a:extLst>
                <a:ext uri="{FF2B5EF4-FFF2-40B4-BE49-F238E27FC236}">
                  <a16:creationId xmlns:a16="http://schemas.microsoft.com/office/drawing/2014/main" id="{3787BA54-70A8-2024-3D5F-E164F0872FAB}"/>
                </a:ext>
              </a:extLst>
            </p:cNvPr>
            <p:cNvSpPr/>
            <p:nvPr/>
          </p:nvSpPr>
          <p:spPr bwMode="gray">
            <a:xfrm>
              <a:off x="11094869" y="3908674"/>
              <a:ext cx="301752" cy="301752"/>
            </a:xfrm>
            <a:prstGeom prst="pie">
              <a:avLst>
                <a:gd name="adj1" fmla="val 5302836"/>
                <a:gd name="adj2" fmla="val 16200000"/>
              </a:avLst>
            </a:prstGeom>
            <a:solidFill>
              <a:schemeClr val="bg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34" name="Oval 33">
              <a:extLst>
                <a:ext uri="{FF2B5EF4-FFF2-40B4-BE49-F238E27FC236}">
                  <a16:creationId xmlns:a16="http://schemas.microsoft.com/office/drawing/2014/main" id="{3C0617BC-74FC-D2CF-1215-664ADFE5B17D}"/>
                </a:ext>
              </a:extLst>
            </p:cNvPr>
            <p:cNvSpPr/>
            <p:nvPr/>
          </p:nvSpPr>
          <p:spPr bwMode="gray">
            <a:xfrm>
              <a:off x="11088582" y="3906421"/>
              <a:ext cx="301752" cy="301752"/>
            </a:xfrm>
            <a:prstGeom prst="ellipse">
              <a:avLst/>
            </a:prstGeom>
            <a:noFill/>
            <a:ln w="952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grpSp>
      <p:grpSp>
        <p:nvGrpSpPr>
          <p:cNvPr id="42" name="Group 41">
            <a:extLst>
              <a:ext uri="{FF2B5EF4-FFF2-40B4-BE49-F238E27FC236}">
                <a16:creationId xmlns:a16="http://schemas.microsoft.com/office/drawing/2014/main" id="{6A871BE1-99A7-C8EC-FAC3-31DF78930B8C}"/>
              </a:ext>
            </a:extLst>
          </p:cNvPr>
          <p:cNvGrpSpPr/>
          <p:nvPr/>
        </p:nvGrpSpPr>
        <p:grpSpPr>
          <a:xfrm>
            <a:off x="1749481" y="1643140"/>
            <a:ext cx="8775883" cy="4517635"/>
            <a:chOff x="1749481" y="1643141"/>
            <a:chExt cx="8775883" cy="3444300"/>
          </a:xfrm>
        </p:grpSpPr>
        <p:sp>
          <p:nvSpPr>
            <p:cNvPr id="3112" name="Rounded Rectangle 3111">
              <a:extLst>
                <a:ext uri="{FF2B5EF4-FFF2-40B4-BE49-F238E27FC236}">
                  <a16:creationId xmlns:a16="http://schemas.microsoft.com/office/drawing/2014/main" id="{A58072BC-BCB8-EC86-FDCC-685CA371C469}"/>
                </a:ext>
              </a:extLst>
            </p:cNvPr>
            <p:cNvSpPr/>
            <p:nvPr/>
          </p:nvSpPr>
          <p:spPr bwMode="gray">
            <a:xfrm>
              <a:off x="4286206" y="1987995"/>
              <a:ext cx="2532877" cy="297168"/>
            </a:xfrm>
            <a:prstGeom prst="roundRect">
              <a:avLst/>
            </a:prstGeom>
            <a:noFill/>
            <a:ln w="9525">
              <a:solidFill>
                <a:schemeClr val="accent1">
                  <a:lumMod val="60000"/>
                  <a:lumOff val="4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050" b="1">
                  <a:solidFill>
                    <a:schemeClr val="tx1"/>
                  </a:solidFill>
                </a:rPr>
                <a:t>TCSC</a:t>
              </a:r>
              <a:r>
                <a:rPr lang="en-US" sz="1050">
                  <a:solidFill>
                    <a:schemeClr val="tx1"/>
                  </a:solidFill>
                </a:rPr>
                <a:t> – Thyristor-Controlled Series Capacitor</a:t>
              </a:r>
            </a:p>
          </p:txBody>
        </p:sp>
        <p:sp>
          <p:nvSpPr>
            <p:cNvPr id="3113" name="Rounded Rectangle 3112">
              <a:extLst>
                <a:ext uri="{FF2B5EF4-FFF2-40B4-BE49-F238E27FC236}">
                  <a16:creationId xmlns:a16="http://schemas.microsoft.com/office/drawing/2014/main" id="{85EF18CB-8F48-F257-E19A-6C87ABB53D73}"/>
                </a:ext>
              </a:extLst>
            </p:cNvPr>
            <p:cNvSpPr/>
            <p:nvPr/>
          </p:nvSpPr>
          <p:spPr bwMode="gray">
            <a:xfrm>
              <a:off x="4286206" y="1643141"/>
              <a:ext cx="2532877" cy="297168"/>
            </a:xfrm>
            <a:prstGeom prst="roundRect">
              <a:avLst/>
            </a:prstGeom>
            <a:solidFill>
              <a:schemeClr val="accent1">
                <a:lumMod val="40000"/>
                <a:lumOff val="60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050" b="1">
                  <a:solidFill>
                    <a:schemeClr val="tx1"/>
                  </a:solidFill>
                </a:rPr>
                <a:t>SSSC</a:t>
              </a:r>
              <a:r>
                <a:rPr lang="en-US" sz="1050">
                  <a:solidFill>
                    <a:schemeClr val="tx1"/>
                  </a:solidFill>
                </a:rPr>
                <a:t> – Static Synchronous Series Compensator</a:t>
              </a:r>
            </a:p>
          </p:txBody>
        </p:sp>
        <p:sp>
          <p:nvSpPr>
            <p:cNvPr id="3114" name="Rounded Rectangle 3113">
              <a:extLst>
                <a:ext uri="{FF2B5EF4-FFF2-40B4-BE49-F238E27FC236}">
                  <a16:creationId xmlns:a16="http://schemas.microsoft.com/office/drawing/2014/main" id="{CF8542BB-FBD3-A815-A196-A42EAFE7B6B3}"/>
                </a:ext>
              </a:extLst>
            </p:cNvPr>
            <p:cNvSpPr/>
            <p:nvPr/>
          </p:nvSpPr>
          <p:spPr bwMode="gray">
            <a:xfrm>
              <a:off x="4286206" y="3022557"/>
              <a:ext cx="2532877" cy="297168"/>
            </a:xfrm>
            <a:prstGeom prst="roundRect">
              <a:avLst/>
            </a:prstGeom>
            <a:solidFill>
              <a:schemeClr val="accent3">
                <a:lumMod val="60000"/>
                <a:lumOff val="40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050" b="1">
                  <a:solidFill>
                    <a:schemeClr val="tx1"/>
                  </a:solidFill>
                </a:rPr>
                <a:t>STATCOM</a:t>
              </a:r>
              <a:r>
                <a:rPr lang="en-US" sz="1050">
                  <a:solidFill>
                    <a:schemeClr val="tx1"/>
                  </a:solidFill>
                </a:rPr>
                <a:t> – Static Synchronous Compensator</a:t>
              </a:r>
            </a:p>
          </p:txBody>
        </p:sp>
        <p:sp>
          <p:nvSpPr>
            <p:cNvPr id="3116" name="Rounded Rectangle 3115">
              <a:extLst>
                <a:ext uri="{FF2B5EF4-FFF2-40B4-BE49-F238E27FC236}">
                  <a16:creationId xmlns:a16="http://schemas.microsoft.com/office/drawing/2014/main" id="{5F3B53CA-E012-EF90-DDA3-E83DBCCEB878}"/>
                </a:ext>
              </a:extLst>
            </p:cNvPr>
            <p:cNvSpPr/>
            <p:nvPr/>
          </p:nvSpPr>
          <p:spPr bwMode="gray">
            <a:xfrm>
              <a:off x="4286206" y="2332849"/>
              <a:ext cx="2532877" cy="297168"/>
            </a:xfrm>
            <a:prstGeom prst="roundRect">
              <a:avLst/>
            </a:prstGeom>
            <a:noFill/>
            <a:ln w="9525">
              <a:solidFill>
                <a:schemeClr val="accent1">
                  <a:lumMod val="60000"/>
                  <a:lumOff val="4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050" b="1">
                  <a:solidFill>
                    <a:schemeClr val="tx1"/>
                  </a:solidFill>
                </a:rPr>
                <a:t>TSSC</a:t>
              </a:r>
              <a:r>
                <a:rPr lang="en-US" sz="1050">
                  <a:solidFill>
                    <a:schemeClr val="tx1"/>
                  </a:solidFill>
                </a:rPr>
                <a:t> – Thyristor-Switched Series Capacitor</a:t>
              </a:r>
            </a:p>
          </p:txBody>
        </p:sp>
        <p:sp>
          <p:nvSpPr>
            <p:cNvPr id="3117" name="Rounded Rectangle 3116">
              <a:extLst>
                <a:ext uri="{FF2B5EF4-FFF2-40B4-BE49-F238E27FC236}">
                  <a16:creationId xmlns:a16="http://schemas.microsoft.com/office/drawing/2014/main" id="{6E64CC43-02A4-8CB8-0C61-7AD371857047}"/>
                </a:ext>
              </a:extLst>
            </p:cNvPr>
            <p:cNvSpPr/>
            <p:nvPr/>
          </p:nvSpPr>
          <p:spPr bwMode="gray">
            <a:xfrm>
              <a:off x="4286206" y="2677703"/>
              <a:ext cx="2532877" cy="297168"/>
            </a:xfrm>
            <a:prstGeom prst="roundRect">
              <a:avLst/>
            </a:prstGeom>
            <a:noFill/>
            <a:ln w="9525">
              <a:solidFill>
                <a:schemeClr val="accent1">
                  <a:lumMod val="60000"/>
                  <a:lumOff val="4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050" b="1">
                  <a:solidFill>
                    <a:schemeClr val="tx1"/>
                  </a:solidFill>
                </a:rPr>
                <a:t>TCSR</a:t>
              </a:r>
              <a:r>
                <a:rPr lang="en-US" sz="1050">
                  <a:solidFill>
                    <a:schemeClr val="tx1"/>
                  </a:solidFill>
                </a:rPr>
                <a:t> – Thyristor-Controlled Series Reactor</a:t>
              </a:r>
            </a:p>
          </p:txBody>
        </p:sp>
        <p:sp>
          <p:nvSpPr>
            <p:cNvPr id="3119" name="Rounded Rectangle 3118">
              <a:extLst>
                <a:ext uri="{FF2B5EF4-FFF2-40B4-BE49-F238E27FC236}">
                  <a16:creationId xmlns:a16="http://schemas.microsoft.com/office/drawing/2014/main" id="{45AEA477-C9B1-73F6-5EAB-F91AB6B5F27B}"/>
                </a:ext>
              </a:extLst>
            </p:cNvPr>
            <p:cNvSpPr/>
            <p:nvPr/>
          </p:nvSpPr>
          <p:spPr bwMode="gray">
            <a:xfrm>
              <a:off x="4286206" y="3367410"/>
              <a:ext cx="2532877" cy="297168"/>
            </a:xfrm>
            <a:prstGeom prst="roundRect">
              <a:avLst/>
            </a:prstGeom>
            <a:noFill/>
            <a:ln w="9525">
              <a:solidFill>
                <a:schemeClr val="accent3">
                  <a:lumMod val="60000"/>
                  <a:lumOff val="4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050" b="1">
                  <a:solidFill>
                    <a:schemeClr val="tx1"/>
                  </a:solidFill>
                </a:rPr>
                <a:t>SVC</a:t>
              </a:r>
              <a:r>
                <a:rPr lang="en-US" sz="1050">
                  <a:solidFill>
                    <a:schemeClr val="tx1"/>
                  </a:solidFill>
                </a:rPr>
                <a:t> – Static VAR Compensator</a:t>
              </a:r>
            </a:p>
          </p:txBody>
        </p:sp>
        <p:sp>
          <p:nvSpPr>
            <p:cNvPr id="3124" name="Rounded Rectangle 3123">
              <a:extLst>
                <a:ext uri="{FF2B5EF4-FFF2-40B4-BE49-F238E27FC236}">
                  <a16:creationId xmlns:a16="http://schemas.microsoft.com/office/drawing/2014/main" id="{51239CCC-3CFF-3CC0-51F8-218B6841B3A2}"/>
                </a:ext>
              </a:extLst>
            </p:cNvPr>
            <p:cNvSpPr/>
            <p:nvPr/>
          </p:nvSpPr>
          <p:spPr bwMode="gray">
            <a:xfrm>
              <a:off x="4286206" y="3712266"/>
              <a:ext cx="2532877" cy="297168"/>
            </a:xfrm>
            <a:prstGeom prst="roundRect">
              <a:avLst/>
            </a:prstGeom>
            <a:solidFill>
              <a:schemeClr val="accent4">
                <a:lumMod val="40000"/>
                <a:lumOff val="60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050" b="1">
                  <a:solidFill>
                    <a:schemeClr val="tx1"/>
                  </a:solidFill>
                </a:rPr>
                <a:t>UPFC</a:t>
              </a:r>
              <a:r>
                <a:rPr lang="en-US" sz="1050">
                  <a:solidFill>
                    <a:schemeClr val="tx1"/>
                  </a:solidFill>
                </a:rPr>
                <a:t> – Unified Power Flow Controller</a:t>
              </a:r>
            </a:p>
          </p:txBody>
        </p:sp>
        <p:sp>
          <p:nvSpPr>
            <p:cNvPr id="3125" name="Rounded Rectangle 3124">
              <a:extLst>
                <a:ext uri="{FF2B5EF4-FFF2-40B4-BE49-F238E27FC236}">
                  <a16:creationId xmlns:a16="http://schemas.microsoft.com/office/drawing/2014/main" id="{C1A4679F-4A4A-B12C-4EE7-9D5C1214D10A}"/>
                </a:ext>
              </a:extLst>
            </p:cNvPr>
            <p:cNvSpPr/>
            <p:nvPr/>
          </p:nvSpPr>
          <p:spPr bwMode="gray">
            <a:xfrm>
              <a:off x="4286206" y="4425069"/>
              <a:ext cx="2532877" cy="297167"/>
            </a:xfrm>
            <a:prstGeom prst="roundRect">
              <a:avLst/>
            </a:prstGeom>
            <a:solidFill>
              <a:schemeClr val="accent5">
                <a:lumMod val="40000"/>
                <a:lumOff val="60000"/>
              </a:schemeClr>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050" b="1">
                  <a:solidFill>
                    <a:schemeClr val="tx1"/>
                  </a:solidFill>
                </a:rPr>
                <a:t>IPFC</a:t>
              </a:r>
              <a:r>
                <a:rPr lang="en-US" sz="1050">
                  <a:solidFill>
                    <a:schemeClr val="tx1"/>
                  </a:solidFill>
                </a:rPr>
                <a:t> – Interline Power Flow Controller</a:t>
              </a:r>
            </a:p>
          </p:txBody>
        </p:sp>
        <p:sp>
          <p:nvSpPr>
            <p:cNvPr id="4" name="Rounded Rectangle 3">
              <a:extLst>
                <a:ext uri="{FF2B5EF4-FFF2-40B4-BE49-F238E27FC236}">
                  <a16:creationId xmlns:a16="http://schemas.microsoft.com/office/drawing/2014/main" id="{155B64DA-2083-2835-A388-C08B6527659D}"/>
                </a:ext>
              </a:extLst>
            </p:cNvPr>
            <p:cNvSpPr/>
            <p:nvPr/>
          </p:nvSpPr>
          <p:spPr bwMode="gray">
            <a:xfrm>
              <a:off x="1749481" y="1643141"/>
              <a:ext cx="2329141" cy="299345"/>
            </a:xfrm>
            <a:prstGeom prst="roundRect">
              <a:avLst/>
            </a:prstGeom>
            <a:solidFill>
              <a:schemeClr val="accent1"/>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050" b="1">
                  <a:solidFill>
                    <a:schemeClr val="bg1"/>
                  </a:solidFill>
                </a:rPr>
                <a:t>Series</a:t>
              </a:r>
            </a:p>
          </p:txBody>
        </p:sp>
        <p:sp>
          <p:nvSpPr>
            <p:cNvPr id="5" name="Rounded Rectangle 4">
              <a:extLst>
                <a:ext uri="{FF2B5EF4-FFF2-40B4-BE49-F238E27FC236}">
                  <a16:creationId xmlns:a16="http://schemas.microsoft.com/office/drawing/2014/main" id="{D5BDE2FB-565D-5F9E-89A4-8A732FBA2337}"/>
                </a:ext>
              </a:extLst>
            </p:cNvPr>
            <p:cNvSpPr/>
            <p:nvPr/>
          </p:nvSpPr>
          <p:spPr bwMode="gray">
            <a:xfrm>
              <a:off x="1749481" y="3033019"/>
              <a:ext cx="2329141" cy="299345"/>
            </a:xfrm>
            <a:prstGeom prst="roundRect">
              <a:avLst/>
            </a:prstGeom>
            <a:solidFill>
              <a:schemeClr val="accent3"/>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050" b="1">
                  <a:solidFill>
                    <a:schemeClr val="bg1"/>
                  </a:solidFill>
                </a:rPr>
                <a:t>Shunt</a:t>
              </a:r>
            </a:p>
          </p:txBody>
        </p:sp>
        <p:sp>
          <p:nvSpPr>
            <p:cNvPr id="10" name="Rounded Rectangle 9">
              <a:extLst>
                <a:ext uri="{FF2B5EF4-FFF2-40B4-BE49-F238E27FC236}">
                  <a16:creationId xmlns:a16="http://schemas.microsoft.com/office/drawing/2014/main" id="{C7F12FEA-0AED-0D85-BE1C-0C2290DA1E5C}"/>
                </a:ext>
              </a:extLst>
            </p:cNvPr>
            <p:cNvSpPr/>
            <p:nvPr/>
          </p:nvSpPr>
          <p:spPr bwMode="gray">
            <a:xfrm>
              <a:off x="1749481" y="3720702"/>
              <a:ext cx="2329141" cy="299345"/>
            </a:xfrm>
            <a:prstGeom prst="roundRect">
              <a:avLst/>
            </a:prstGeom>
            <a:solidFill>
              <a:schemeClr val="accent4">
                <a:lumMod val="75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050" b="1">
                  <a:solidFill>
                    <a:schemeClr val="bg1"/>
                  </a:solidFill>
                </a:rPr>
                <a:t>Combined series-shunt</a:t>
              </a:r>
            </a:p>
          </p:txBody>
        </p:sp>
        <p:sp>
          <p:nvSpPr>
            <p:cNvPr id="3134" name="Rounded Rectangle 3133">
              <a:extLst>
                <a:ext uri="{FF2B5EF4-FFF2-40B4-BE49-F238E27FC236}">
                  <a16:creationId xmlns:a16="http://schemas.microsoft.com/office/drawing/2014/main" id="{E30BB237-60D1-106B-0DE9-013D68C3F82B}"/>
                </a:ext>
              </a:extLst>
            </p:cNvPr>
            <p:cNvSpPr/>
            <p:nvPr/>
          </p:nvSpPr>
          <p:spPr bwMode="gray">
            <a:xfrm>
              <a:off x="1749481" y="1989389"/>
              <a:ext cx="2324701" cy="538593"/>
            </a:xfrm>
            <a:prstGeom prst="roundRect">
              <a:avLst/>
            </a:prstGeom>
            <a:solidFill>
              <a:schemeClr val="bg1"/>
            </a:solidFill>
            <a:ln w="9525">
              <a:solidFill>
                <a:schemeClr val="tx2"/>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algn="ctr"/>
              <a:r>
                <a:rPr lang="en-US" sz="1100">
                  <a:solidFill>
                    <a:schemeClr val="tx1"/>
                  </a:solidFill>
                </a:rPr>
                <a:t>Control line impedance or inject series voltage to manage line loading</a:t>
              </a:r>
            </a:p>
          </p:txBody>
        </p:sp>
        <p:sp>
          <p:nvSpPr>
            <p:cNvPr id="3136" name="Rounded Rectangle 3135">
              <a:extLst>
                <a:ext uri="{FF2B5EF4-FFF2-40B4-BE49-F238E27FC236}">
                  <a16:creationId xmlns:a16="http://schemas.microsoft.com/office/drawing/2014/main" id="{0A985701-958E-3D14-259B-32E41C230146}"/>
                </a:ext>
              </a:extLst>
            </p:cNvPr>
            <p:cNvSpPr/>
            <p:nvPr/>
          </p:nvSpPr>
          <p:spPr bwMode="gray">
            <a:xfrm>
              <a:off x="1749481" y="3378912"/>
              <a:ext cx="2324701" cy="299345"/>
            </a:xfrm>
            <a:prstGeom prst="roundRect">
              <a:avLst/>
            </a:prstGeom>
            <a:solidFill>
              <a:schemeClr val="bg1"/>
            </a:solidFill>
            <a:ln w="9525">
              <a:solidFill>
                <a:schemeClr val="tx2"/>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algn="ctr"/>
              <a:r>
                <a:rPr lang="en-US" sz="1000">
                  <a:solidFill>
                    <a:schemeClr val="tx1"/>
                  </a:solidFill>
                </a:rPr>
                <a:t>Inject or absorb reactive power to regulate local voltage</a:t>
              </a:r>
            </a:p>
          </p:txBody>
        </p:sp>
        <p:sp>
          <p:nvSpPr>
            <p:cNvPr id="3137" name="Rounded Rectangle 3136">
              <a:extLst>
                <a:ext uri="{FF2B5EF4-FFF2-40B4-BE49-F238E27FC236}">
                  <a16:creationId xmlns:a16="http://schemas.microsoft.com/office/drawing/2014/main" id="{69E59C40-6E18-2106-EFE2-45CA1690B369}"/>
                </a:ext>
              </a:extLst>
            </p:cNvPr>
            <p:cNvSpPr/>
            <p:nvPr/>
          </p:nvSpPr>
          <p:spPr bwMode="gray">
            <a:xfrm>
              <a:off x="1749481" y="4070540"/>
              <a:ext cx="2324701" cy="299345"/>
            </a:xfrm>
            <a:prstGeom prst="roundRect">
              <a:avLst/>
            </a:prstGeom>
            <a:solidFill>
              <a:schemeClr val="bg1"/>
            </a:solidFill>
            <a:ln w="9525">
              <a:solidFill>
                <a:schemeClr val="tx2"/>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algn="ctr"/>
              <a:r>
                <a:rPr lang="en-US" sz="1000">
                  <a:solidFill>
                    <a:schemeClr val="tx1"/>
                  </a:solidFill>
                </a:rPr>
                <a:t>Coordinate series and shunt control to manage power flow and voltage</a:t>
              </a:r>
            </a:p>
          </p:txBody>
        </p:sp>
        <p:sp>
          <p:nvSpPr>
            <p:cNvPr id="3091" name="Rounded Rectangle 3090">
              <a:extLst>
                <a:ext uri="{FF2B5EF4-FFF2-40B4-BE49-F238E27FC236}">
                  <a16:creationId xmlns:a16="http://schemas.microsoft.com/office/drawing/2014/main" id="{8A18C5B9-A735-59B1-5C47-9E23FC1649CB}"/>
                </a:ext>
              </a:extLst>
            </p:cNvPr>
            <p:cNvSpPr/>
            <p:nvPr/>
          </p:nvSpPr>
          <p:spPr bwMode="gray">
            <a:xfrm>
              <a:off x="1749481" y="4441183"/>
              <a:ext cx="2329141" cy="299345"/>
            </a:xfrm>
            <a:prstGeom prst="roundRect">
              <a:avLst/>
            </a:prstGeom>
            <a:solidFill>
              <a:schemeClr val="accent5">
                <a:lumMod val="75000"/>
              </a:schemeClr>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050" b="1">
                  <a:solidFill>
                    <a:schemeClr val="bg1"/>
                  </a:solidFill>
                </a:rPr>
                <a:t>Combined series-series</a:t>
              </a:r>
            </a:p>
          </p:txBody>
        </p:sp>
        <p:sp>
          <p:nvSpPr>
            <p:cNvPr id="3138" name="Rounded Rectangle 3137">
              <a:extLst>
                <a:ext uri="{FF2B5EF4-FFF2-40B4-BE49-F238E27FC236}">
                  <a16:creationId xmlns:a16="http://schemas.microsoft.com/office/drawing/2014/main" id="{B2AA9FD0-BC72-FA32-29B7-81669517F6B9}"/>
                </a:ext>
              </a:extLst>
            </p:cNvPr>
            <p:cNvSpPr/>
            <p:nvPr/>
          </p:nvSpPr>
          <p:spPr bwMode="gray">
            <a:xfrm>
              <a:off x="1749481" y="4788096"/>
              <a:ext cx="2324701" cy="299345"/>
            </a:xfrm>
            <a:prstGeom prst="roundRect">
              <a:avLst/>
            </a:prstGeom>
            <a:solidFill>
              <a:schemeClr val="bg1"/>
            </a:solidFill>
            <a:ln w="9525">
              <a:solidFill>
                <a:schemeClr val="tx2"/>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algn="ctr"/>
              <a:r>
                <a:rPr lang="en-US" sz="1000">
                  <a:solidFill>
                    <a:schemeClr val="tx1"/>
                  </a:solidFill>
                </a:rPr>
                <a:t>Coordinate power flow across multiple transmission lines</a:t>
              </a:r>
            </a:p>
          </p:txBody>
        </p:sp>
        <p:sp>
          <p:nvSpPr>
            <p:cNvPr id="14" name="Right Brace 13">
              <a:extLst>
                <a:ext uri="{FF2B5EF4-FFF2-40B4-BE49-F238E27FC236}">
                  <a16:creationId xmlns:a16="http://schemas.microsoft.com/office/drawing/2014/main" id="{3A4D45A8-0A31-1E62-4A70-D46C04469177}"/>
                </a:ext>
              </a:extLst>
            </p:cNvPr>
            <p:cNvSpPr/>
            <p:nvPr/>
          </p:nvSpPr>
          <p:spPr bwMode="gray">
            <a:xfrm>
              <a:off x="6918446" y="1671252"/>
              <a:ext cx="367754" cy="1323196"/>
            </a:xfrm>
            <a:prstGeom prst="rightBrace">
              <a:avLst>
                <a:gd name="adj1" fmla="val 53499"/>
                <a:gd name="adj2" fmla="val 50907"/>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000"/>
            </a:p>
          </p:txBody>
        </p:sp>
        <p:sp>
          <p:nvSpPr>
            <p:cNvPr id="16" name="Right Brace 15">
              <a:extLst>
                <a:ext uri="{FF2B5EF4-FFF2-40B4-BE49-F238E27FC236}">
                  <a16:creationId xmlns:a16="http://schemas.microsoft.com/office/drawing/2014/main" id="{20A0EA05-A6A9-53F4-E02D-1EC1F062CB95}"/>
                </a:ext>
              </a:extLst>
            </p:cNvPr>
            <p:cNvSpPr/>
            <p:nvPr/>
          </p:nvSpPr>
          <p:spPr bwMode="gray">
            <a:xfrm>
              <a:off x="6918454" y="3027826"/>
              <a:ext cx="367754" cy="636754"/>
            </a:xfrm>
            <a:prstGeom prst="rightBrace">
              <a:avLst>
                <a:gd name="adj1" fmla="val 53499"/>
                <a:gd name="adj2" fmla="val 50907"/>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000"/>
            </a:p>
          </p:txBody>
        </p:sp>
        <p:sp>
          <p:nvSpPr>
            <p:cNvPr id="17" name="Right Brace 16">
              <a:extLst>
                <a:ext uri="{FF2B5EF4-FFF2-40B4-BE49-F238E27FC236}">
                  <a16:creationId xmlns:a16="http://schemas.microsoft.com/office/drawing/2014/main" id="{583BC155-1023-0D0E-EDF1-67D584265F56}"/>
                </a:ext>
              </a:extLst>
            </p:cNvPr>
            <p:cNvSpPr/>
            <p:nvPr/>
          </p:nvSpPr>
          <p:spPr bwMode="gray">
            <a:xfrm>
              <a:off x="6918462" y="3724121"/>
              <a:ext cx="367755" cy="636754"/>
            </a:xfrm>
            <a:prstGeom prst="rightBrace">
              <a:avLst>
                <a:gd name="adj1" fmla="val 53499"/>
                <a:gd name="adj2" fmla="val 50907"/>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000"/>
            </a:p>
          </p:txBody>
        </p:sp>
        <p:sp>
          <p:nvSpPr>
            <p:cNvPr id="18" name="Right Brace 17">
              <a:extLst>
                <a:ext uri="{FF2B5EF4-FFF2-40B4-BE49-F238E27FC236}">
                  <a16:creationId xmlns:a16="http://schemas.microsoft.com/office/drawing/2014/main" id="{E4C75531-FD19-86E9-63FE-EEE6A268B380}"/>
                </a:ext>
              </a:extLst>
            </p:cNvPr>
            <p:cNvSpPr/>
            <p:nvPr/>
          </p:nvSpPr>
          <p:spPr bwMode="gray">
            <a:xfrm>
              <a:off x="6918469" y="4420417"/>
              <a:ext cx="367755" cy="636754"/>
            </a:xfrm>
            <a:prstGeom prst="rightBrace">
              <a:avLst>
                <a:gd name="adj1" fmla="val 53499"/>
                <a:gd name="adj2" fmla="val 50907"/>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000"/>
            </a:p>
          </p:txBody>
        </p:sp>
        <p:sp>
          <p:nvSpPr>
            <p:cNvPr id="9" name="Rounded Rectangle 8">
              <a:extLst>
                <a:ext uri="{FF2B5EF4-FFF2-40B4-BE49-F238E27FC236}">
                  <a16:creationId xmlns:a16="http://schemas.microsoft.com/office/drawing/2014/main" id="{D1CC4AB5-E162-A032-8C02-A859160F00C8}"/>
                </a:ext>
              </a:extLst>
            </p:cNvPr>
            <p:cNvSpPr/>
            <p:nvPr/>
          </p:nvSpPr>
          <p:spPr bwMode="gray">
            <a:xfrm>
              <a:off x="7313589" y="3008208"/>
              <a:ext cx="3209093" cy="623033"/>
            </a:xfrm>
            <a:prstGeom prst="roundRect">
              <a:avLst/>
            </a:prstGeom>
            <a:solidFill>
              <a:schemeClr val="bg1"/>
            </a:solidFill>
            <a:ln w="9525">
              <a:solidFill>
                <a:schemeClr val="tx2"/>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r>
                <a:rPr lang="en-US" sz="1000">
                  <a:solidFill>
                    <a:schemeClr val="tx1"/>
                  </a:solidFill>
                </a:rPr>
                <a:t>Helps operators maintain voltage stability during heavy load, renewable output swings, or grid disturbances. Useful where voltage limits are blocking new load or renewable interconnection</a:t>
              </a:r>
            </a:p>
          </p:txBody>
        </p:sp>
        <p:sp>
          <p:nvSpPr>
            <p:cNvPr id="12" name="Rounded Rectangle 11">
              <a:extLst>
                <a:ext uri="{FF2B5EF4-FFF2-40B4-BE49-F238E27FC236}">
                  <a16:creationId xmlns:a16="http://schemas.microsoft.com/office/drawing/2014/main" id="{8582C189-0DA3-E58F-765C-B5818C81A523}"/>
                </a:ext>
              </a:extLst>
            </p:cNvPr>
            <p:cNvSpPr/>
            <p:nvPr/>
          </p:nvSpPr>
          <p:spPr bwMode="gray">
            <a:xfrm>
              <a:off x="7297027" y="4415583"/>
              <a:ext cx="3209093" cy="623033"/>
            </a:xfrm>
            <a:prstGeom prst="roundRect">
              <a:avLst/>
            </a:prstGeom>
            <a:solidFill>
              <a:schemeClr val="bg1"/>
            </a:solidFill>
            <a:ln w="9525">
              <a:solidFill>
                <a:schemeClr val="tx2"/>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r>
                <a:rPr lang="en-US" sz="1000">
                  <a:solidFill>
                    <a:schemeClr val="tx1"/>
                  </a:solidFill>
                </a:rPr>
                <a:t>Helps operators balance loading across multiple transmission lines in the same corridor. Useful where one path overloads while nearby lines remain underused</a:t>
              </a:r>
            </a:p>
          </p:txBody>
        </p:sp>
        <p:sp>
          <p:nvSpPr>
            <p:cNvPr id="11" name="Rounded Rectangle 10">
              <a:extLst>
                <a:ext uri="{FF2B5EF4-FFF2-40B4-BE49-F238E27FC236}">
                  <a16:creationId xmlns:a16="http://schemas.microsoft.com/office/drawing/2014/main" id="{D6BAFEE2-4490-C58D-C6A5-D467E86C7B75}"/>
                </a:ext>
              </a:extLst>
            </p:cNvPr>
            <p:cNvSpPr/>
            <p:nvPr/>
          </p:nvSpPr>
          <p:spPr bwMode="gray">
            <a:xfrm>
              <a:off x="7316271" y="3707655"/>
              <a:ext cx="3209093" cy="623033"/>
            </a:xfrm>
            <a:prstGeom prst="roundRect">
              <a:avLst/>
            </a:prstGeom>
            <a:solidFill>
              <a:schemeClr val="bg1"/>
            </a:solidFill>
            <a:ln w="9525">
              <a:solidFill>
                <a:schemeClr val="tx2"/>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r>
                <a:rPr lang="en-US" sz="1000">
                  <a:solidFill>
                    <a:schemeClr val="tx1"/>
                  </a:solidFill>
                </a:rPr>
                <a:t>Provides high-control capability on critical corridors by managing both line flow and voltage from one installation. Useful where a single constrained corridor has high reliability or congestion value</a:t>
              </a:r>
            </a:p>
          </p:txBody>
        </p:sp>
        <p:sp>
          <p:nvSpPr>
            <p:cNvPr id="7" name="Rounded Rectangle 6">
              <a:extLst>
                <a:ext uri="{FF2B5EF4-FFF2-40B4-BE49-F238E27FC236}">
                  <a16:creationId xmlns:a16="http://schemas.microsoft.com/office/drawing/2014/main" id="{AC01F678-2EE7-CF97-5E6A-1EB312B64C8E}"/>
                </a:ext>
              </a:extLst>
            </p:cNvPr>
            <p:cNvSpPr/>
            <p:nvPr/>
          </p:nvSpPr>
          <p:spPr bwMode="gray">
            <a:xfrm>
              <a:off x="7313589" y="1643141"/>
              <a:ext cx="3209093" cy="1331730"/>
            </a:xfrm>
            <a:prstGeom prst="roundRect">
              <a:avLst/>
            </a:prstGeom>
            <a:solidFill>
              <a:schemeClr val="bg1"/>
            </a:solidFill>
            <a:ln w="9525">
              <a:solidFill>
                <a:schemeClr val="tx2"/>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r>
                <a:rPr lang="en-US" sz="1000">
                  <a:solidFill>
                    <a:schemeClr val="tx1"/>
                  </a:solidFill>
                </a:rPr>
                <a:t>Helps operators relieve overloaded lines by shifting power flows across the network. Useful where congestion is recurring and new transmission is slow, expensive, or difficult to permit</a:t>
              </a:r>
            </a:p>
          </p:txBody>
        </p:sp>
      </p:grpSp>
      <p:grpSp>
        <p:nvGrpSpPr>
          <p:cNvPr id="41" name="Group 40">
            <a:extLst>
              <a:ext uri="{FF2B5EF4-FFF2-40B4-BE49-F238E27FC236}">
                <a16:creationId xmlns:a16="http://schemas.microsoft.com/office/drawing/2014/main" id="{C938E8CF-29F5-4402-7D1C-3ECC870BB084}"/>
              </a:ext>
            </a:extLst>
          </p:cNvPr>
          <p:cNvGrpSpPr/>
          <p:nvPr/>
        </p:nvGrpSpPr>
        <p:grpSpPr>
          <a:xfrm>
            <a:off x="11088582" y="2157004"/>
            <a:ext cx="308039" cy="304005"/>
            <a:chOff x="11088582" y="2226483"/>
            <a:chExt cx="308039" cy="304005"/>
          </a:xfrm>
        </p:grpSpPr>
        <p:sp>
          <p:nvSpPr>
            <p:cNvPr id="27" name="Pie 26">
              <a:extLst>
                <a:ext uri="{FF2B5EF4-FFF2-40B4-BE49-F238E27FC236}">
                  <a16:creationId xmlns:a16="http://schemas.microsoft.com/office/drawing/2014/main" id="{57EB3412-05C4-6304-D7C9-1FFA7FBBB520}"/>
                </a:ext>
              </a:extLst>
            </p:cNvPr>
            <p:cNvSpPr/>
            <p:nvPr/>
          </p:nvSpPr>
          <p:spPr bwMode="gray">
            <a:xfrm>
              <a:off x="11094869" y="2228736"/>
              <a:ext cx="301752" cy="301752"/>
            </a:xfrm>
            <a:prstGeom prst="pie">
              <a:avLst>
                <a:gd name="adj1" fmla="val 21599999"/>
                <a:gd name="adj2" fmla="val 16200000"/>
              </a:avLst>
            </a:prstGeom>
            <a:solidFill>
              <a:schemeClr val="bg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35" name="Oval 34">
              <a:extLst>
                <a:ext uri="{FF2B5EF4-FFF2-40B4-BE49-F238E27FC236}">
                  <a16:creationId xmlns:a16="http://schemas.microsoft.com/office/drawing/2014/main" id="{063F9CFC-047C-2057-8B92-B9B63E68AD92}"/>
                </a:ext>
              </a:extLst>
            </p:cNvPr>
            <p:cNvSpPr/>
            <p:nvPr/>
          </p:nvSpPr>
          <p:spPr bwMode="gray">
            <a:xfrm>
              <a:off x="11088582" y="2226483"/>
              <a:ext cx="301752" cy="301752"/>
            </a:xfrm>
            <a:prstGeom prst="ellipse">
              <a:avLst/>
            </a:prstGeom>
            <a:noFill/>
            <a:ln w="952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grpSp>
      <p:grpSp>
        <p:nvGrpSpPr>
          <p:cNvPr id="57" name="Group 56">
            <a:extLst>
              <a:ext uri="{FF2B5EF4-FFF2-40B4-BE49-F238E27FC236}">
                <a16:creationId xmlns:a16="http://schemas.microsoft.com/office/drawing/2014/main" id="{1901F18F-1980-1223-870E-E6A212D9B59A}"/>
              </a:ext>
            </a:extLst>
          </p:cNvPr>
          <p:cNvGrpSpPr/>
          <p:nvPr/>
        </p:nvGrpSpPr>
        <p:grpSpPr>
          <a:xfrm>
            <a:off x="10493759" y="1476573"/>
            <a:ext cx="1681612" cy="438582"/>
            <a:chOff x="10669358" y="891352"/>
            <a:chExt cx="1681612" cy="438582"/>
          </a:xfrm>
        </p:grpSpPr>
        <p:sp>
          <p:nvSpPr>
            <p:cNvPr id="55" name="TextBox 54">
              <a:extLst>
                <a:ext uri="{FF2B5EF4-FFF2-40B4-BE49-F238E27FC236}">
                  <a16:creationId xmlns:a16="http://schemas.microsoft.com/office/drawing/2014/main" id="{72A25364-7A84-CCC4-D20D-8D0706ACC5EC}"/>
                </a:ext>
              </a:extLst>
            </p:cNvPr>
            <p:cNvSpPr txBox="1"/>
            <p:nvPr/>
          </p:nvSpPr>
          <p:spPr bwMode="gray">
            <a:xfrm>
              <a:off x="10669358" y="891352"/>
              <a:ext cx="683200" cy="438582"/>
            </a:xfrm>
            <a:prstGeom prst="rect">
              <a:avLst/>
            </a:prstGeom>
            <a:noFill/>
          </p:spPr>
          <p:txBody>
            <a:bodyPr wrap="none" lIns="137160" tIns="137160" rIns="274320" bIns="137160" rtlCol="0">
              <a:spAutoFit/>
            </a:bodyPr>
            <a:lstStyle/>
            <a:p>
              <a:pPr marL="0" indent="0" algn="l">
                <a:spcBef>
                  <a:spcPts val="600"/>
                </a:spcBef>
                <a:spcAft>
                  <a:spcPts val="600"/>
                </a:spcAft>
                <a:buNone/>
              </a:pPr>
              <a:r>
                <a:rPr lang="en-US" sz="1050"/>
                <a:t>Low</a:t>
              </a:r>
            </a:p>
          </p:txBody>
        </p:sp>
        <p:sp>
          <p:nvSpPr>
            <p:cNvPr id="56" name="TextBox 55">
              <a:extLst>
                <a:ext uri="{FF2B5EF4-FFF2-40B4-BE49-F238E27FC236}">
                  <a16:creationId xmlns:a16="http://schemas.microsoft.com/office/drawing/2014/main" id="{B327A233-DED3-93AF-5C20-3BF73CC9E77D}"/>
                </a:ext>
              </a:extLst>
            </p:cNvPr>
            <p:cNvSpPr txBox="1"/>
            <p:nvPr/>
          </p:nvSpPr>
          <p:spPr bwMode="gray">
            <a:xfrm>
              <a:off x="11637313" y="891352"/>
              <a:ext cx="713657" cy="438582"/>
            </a:xfrm>
            <a:prstGeom prst="rect">
              <a:avLst/>
            </a:prstGeom>
            <a:noFill/>
          </p:spPr>
          <p:txBody>
            <a:bodyPr wrap="none" lIns="137160" tIns="137160" rIns="274320" bIns="137160" rtlCol="0">
              <a:spAutoFit/>
            </a:bodyPr>
            <a:lstStyle/>
            <a:p>
              <a:pPr marL="0" indent="0" algn="l">
                <a:spcBef>
                  <a:spcPts val="600"/>
                </a:spcBef>
                <a:spcAft>
                  <a:spcPts val="600"/>
                </a:spcAft>
                <a:buNone/>
              </a:pPr>
              <a:r>
                <a:rPr lang="en-US" sz="1050"/>
                <a:t>High</a:t>
              </a:r>
            </a:p>
          </p:txBody>
        </p:sp>
        <p:grpSp>
          <p:nvGrpSpPr>
            <p:cNvPr id="54" name="Group 53">
              <a:extLst>
                <a:ext uri="{FF2B5EF4-FFF2-40B4-BE49-F238E27FC236}">
                  <a16:creationId xmlns:a16="http://schemas.microsoft.com/office/drawing/2014/main" id="{2463D9F1-1C37-0354-A445-814B4B6D24DF}"/>
                </a:ext>
              </a:extLst>
            </p:cNvPr>
            <p:cNvGrpSpPr/>
            <p:nvPr/>
          </p:nvGrpSpPr>
          <p:grpSpPr>
            <a:xfrm>
              <a:off x="11159146" y="1030697"/>
              <a:ext cx="542689" cy="163833"/>
              <a:chOff x="11081622" y="588776"/>
              <a:chExt cx="1007002" cy="304005"/>
            </a:xfrm>
          </p:grpSpPr>
          <p:sp>
            <p:nvSpPr>
              <p:cNvPr id="47" name="Oval 46">
                <a:extLst>
                  <a:ext uri="{FF2B5EF4-FFF2-40B4-BE49-F238E27FC236}">
                    <a16:creationId xmlns:a16="http://schemas.microsoft.com/office/drawing/2014/main" id="{EC850E59-5588-57A2-02E9-A076EC7BB206}"/>
                  </a:ext>
                </a:extLst>
              </p:cNvPr>
              <p:cNvSpPr/>
              <p:nvPr/>
            </p:nvSpPr>
            <p:spPr bwMode="gray">
              <a:xfrm>
                <a:off x="11786872" y="589902"/>
                <a:ext cx="301752" cy="301752"/>
              </a:xfrm>
              <a:prstGeom prst="ellipse">
                <a:avLst/>
              </a:prstGeom>
              <a:solidFill>
                <a:schemeClr val="bg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grpSp>
            <p:nvGrpSpPr>
              <p:cNvPr id="48" name="Group 47">
                <a:extLst>
                  <a:ext uri="{FF2B5EF4-FFF2-40B4-BE49-F238E27FC236}">
                    <a16:creationId xmlns:a16="http://schemas.microsoft.com/office/drawing/2014/main" id="{18228A7C-5AFF-8C8C-225C-1D69CA8CEFE1}"/>
                  </a:ext>
                </a:extLst>
              </p:cNvPr>
              <p:cNvGrpSpPr/>
              <p:nvPr/>
            </p:nvGrpSpPr>
            <p:grpSpPr>
              <a:xfrm>
                <a:off x="11434247" y="588776"/>
                <a:ext cx="308039" cy="304005"/>
                <a:chOff x="11088582" y="3906421"/>
                <a:chExt cx="308039" cy="304005"/>
              </a:xfrm>
            </p:grpSpPr>
            <p:sp>
              <p:nvSpPr>
                <p:cNvPr id="49" name="Pie 48">
                  <a:extLst>
                    <a:ext uri="{FF2B5EF4-FFF2-40B4-BE49-F238E27FC236}">
                      <a16:creationId xmlns:a16="http://schemas.microsoft.com/office/drawing/2014/main" id="{9C3959BE-98AF-B4C5-F51E-EFD8BA8ED78E}"/>
                    </a:ext>
                  </a:extLst>
                </p:cNvPr>
                <p:cNvSpPr/>
                <p:nvPr/>
              </p:nvSpPr>
              <p:spPr bwMode="gray">
                <a:xfrm>
                  <a:off x="11094869" y="3908674"/>
                  <a:ext cx="301752" cy="301752"/>
                </a:xfrm>
                <a:prstGeom prst="pie">
                  <a:avLst>
                    <a:gd name="adj1" fmla="val 5302836"/>
                    <a:gd name="adj2" fmla="val 16200000"/>
                  </a:avLst>
                </a:prstGeom>
                <a:solidFill>
                  <a:schemeClr val="bg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50" name="Oval 49">
                  <a:extLst>
                    <a:ext uri="{FF2B5EF4-FFF2-40B4-BE49-F238E27FC236}">
                      <a16:creationId xmlns:a16="http://schemas.microsoft.com/office/drawing/2014/main" id="{37C60619-0BE2-F450-360B-4E18393EC40B}"/>
                    </a:ext>
                  </a:extLst>
                </p:cNvPr>
                <p:cNvSpPr/>
                <p:nvPr/>
              </p:nvSpPr>
              <p:spPr bwMode="gray">
                <a:xfrm>
                  <a:off x="11088582" y="3906421"/>
                  <a:ext cx="301752" cy="301752"/>
                </a:xfrm>
                <a:prstGeom prst="ellipse">
                  <a:avLst/>
                </a:prstGeom>
                <a:noFill/>
                <a:ln w="952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grpSp>
          <p:sp>
            <p:nvSpPr>
              <p:cNvPr id="53" name="Oval 52">
                <a:extLst>
                  <a:ext uri="{FF2B5EF4-FFF2-40B4-BE49-F238E27FC236}">
                    <a16:creationId xmlns:a16="http://schemas.microsoft.com/office/drawing/2014/main" id="{2A2BA175-CE5A-767E-937E-469EDFF017BB}"/>
                  </a:ext>
                </a:extLst>
              </p:cNvPr>
              <p:cNvSpPr/>
              <p:nvPr/>
            </p:nvSpPr>
            <p:spPr bwMode="gray">
              <a:xfrm>
                <a:off x="11081622" y="589902"/>
                <a:ext cx="301752" cy="301752"/>
              </a:xfrm>
              <a:prstGeom prst="ellipse">
                <a:avLst/>
              </a:prstGeom>
              <a:noFill/>
              <a:ln w="952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grpSp>
      </p:grpSp>
      <p:sp>
        <p:nvSpPr>
          <p:cNvPr id="6" name="Pentagon 5">
            <a:extLst>
              <a:ext uri="{FF2B5EF4-FFF2-40B4-BE49-F238E27FC236}">
                <a16:creationId xmlns:a16="http://schemas.microsoft.com/office/drawing/2014/main" id="{59A7E905-B941-1B5D-6891-7207900D5A6B}"/>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15" name="Chevron 14">
            <a:extLst>
              <a:ext uri="{FF2B5EF4-FFF2-40B4-BE49-F238E27FC236}">
                <a16:creationId xmlns:a16="http://schemas.microsoft.com/office/drawing/2014/main" id="{5A1E3C75-C901-2EA4-1AFC-7178654E9B2E}"/>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21" name="Chevron 20">
            <a:extLst>
              <a:ext uri="{FF2B5EF4-FFF2-40B4-BE49-F238E27FC236}">
                <a16:creationId xmlns:a16="http://schemas.microsoft.com/office/drawing/2014/main" id="{CA26F61A-24FB-0176-956F-78AEB72F00E7}"/>
              </a:ext>
            </a:extLst>
          </p:cNvPr>
          <p:cNvSpPr/>
          <p:nvPr/>
        </p:nvSpPr>
        <p:spPr>
          <a:xfrm>
            <a:off x="3381296" y="0"/>
            <a:ext cx="1788983" cy="288356"/>
          </a:xfrm>
          <a:prstGeom prst="chevron">
            <a:avLst/>
          </a:prstGeom>
          <a:solidFill>
            <a:srgbClr val="0074A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Modernize</a:t>
            </a:r>
          </a:p>
        </p:txBody>
      </p:sp>
      <p:sp>
        <p:nvSpPr>
          <p:cNvPr id="30" name="Chevron 29">
            <a:extLst>
              <a:ext uri="{FF2B5EF4-FFF2-40B4-BE49-F238E27FC236}">
                <a16:creationId xmlns:a16="http://schemas.microsoft.com/office/drawing/2014/main" id="{E9F5F181-CAF7-A2C9-923F-572BEE88F8B4}"/>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33" name="Chevron 32">
            <a:extLst>
              <a:ext uri="{FF2B5EF4-FFF2-40B4-BE49-F238E27FC236}">
                <a16:creationId xmlns:a16="http://schemas.microsoft.com/office/drawing/2014/main" id="{AFC7BD3F-5EA7-8A4A-D551-6C24E72DB77E}"/>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38" name="Rectangle 37">
            <a:extLst>
              <a:ext uri="{FF2B5EF4-FFF2-40B4-BE49-F238E27FC236}">
                <a16:creationId xmlns:a16="http://schemas.microsoft.com/office/drawing/2014/main" id="{B5328E1A-04D8-3E61-71FB-D5A7E2087257}"/>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FACTS</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Tree>
    <p:extLst>
      <p:ext uri="{BB962C8B-B14F-4D97-AF65-F5344CB8AC3E}">
        <p14:creationId xmlns:p14="http://schemas.microsoft.com/office/powerpoint/2010/main" val="258569525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F1C51C-E44F-12EE-2DE1-A762817D0B72}"/>
            </a:ext>
          </a:extLst>
        </p:cNvPr>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2807037E-1F18-9765-3C2E-A29DF66F4ABA}"/>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9" name="thinkcell data - do not delete" hidden="1">
                        <a:extLst>
                          <a:ext uri="{FF2B5EF4-FFF2-40B4-BE49-F238E27FC236}">
                            <a16:creationId xmlns:a16="http://schemas.microsoft.com/office/drawing/2014/main" id="{C36FBCB4-67E6-C7CC-C2B6-629AFF0D58A1}"/>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5" name="Title 4">
            <a:extLst>
              <a:ext uri="{FF2B5EF4-FFF2-40B4-BE49-F238E27FC236}">
                <a16:creationId xmlns:a16="http://schemas.microsoft.com/office/drawing/2014/main" id="{3538DF39-4017-E98C-3D37-F4676CA8F279}"/>
              </a:ext>
            </a:extLst>
          </p:cNvPr>
          <p:cNvSpPr>
            <a:spLocks noGrp="1"/>
          </p:cNvSpPr>
          <p:nvPr>
            <p:ph type="title"/>
          </p:nvPr>
        </p:nvSpPr>
        <p:spPr/>
        <p:txBody>
          <a:bodyPr vert="horz" rIns="91440"/>
          <a:lstStyle/>
          <a:p>
            <a:r>
              <a:rPr lang="en-US" dirty="0"/>
              <a:t>Leveraging FACTS can lower capital and reinforcement costs by increasing capacity without building new lines </a:t>
            </a:r>
          </a:p>
        </p:txBody>
      </p:sp>
      <p:sp>
        <p:nvSpPr>
          <p:cNvPr id="7" name="Text Placeholder 6">
            <a:extLst>
              <a:ext uri="{FF2B5EF4-FFF2-40B4-BE49-F238E27FC236}">
                <a16:creationId xmlns:a16="http://schemas.microsoft.com/office/drawing/2014/main" id="{629DBCA2-D47B-6080-F3EE-F1D7C0A83AA3}"/>
              </a:ext>
            </a:extLst>
          </p:cNvPr>
          <p:cNvSpPr>
            <a:spLocks noGrp="1"/>
          </p:cNvSpPr>
          <p:nvPr>
            <p:ph type="body" sz="quarter" idx="13"/>
          </p:nvPr>
        </p:nvSpPr>
        <p:spPr/>
        <p:txBody>
          <a:bodyPr/>
          <a:lstStyle/>
          <a:p>
            <a:r>
              <a:rPr lang="en-US" dirty="0"/>
              <a:t>PG&amp;E leverages reduced grid strain to support firm loads amid 1.4 GW of planned data center demand</a:t>
            </a:r>
          </a:p>
        </p:txBody>
      </p:sp>
      <p:sp>
        <p:nvSpPr>
          <p:cNvPr id="8" name="Text Placeholder 7">
            <a:extLst>
              <a:ext uri="{FF2B5EF4-FFF2-40B4-BE49-F238E27FC236}">
                <a16:creationId xmlns:a16="http://schemas.microsoft.com/office/drawing/2014/main" id="{10CD4942-7361-0E65-90A3-7BF981FFCF90}"/>
              </a:ext>
            </a:extLst>
          </p:cNvPr>
          <p:cNvSpPr>
            <a:spLocks noGrp="1"/>
          </p:cNvSpPr>
          <p:nvPr>
            <p:ph type="body" sz="quarter" idx="16"/>
          </p:nvPr>
        </p:nvSpPr>
        <p:spPr/>
        <p:txBody>
          <a:bodyPr/>
          <a:lstStyle/>
          <a:p>
            <a:r>
              <a:rPr lang="en-US" dirty="0"/>
              <a:t>National Grid unlocked significant transfer capacity to relieve bottlenecks and enable clean energy generation</a:t>
            </a:r>
          </a:p>
        </p:txBody>
      </p:sp>
      <p:sp>
        <p:nvSpPr>
          <p:cNvPr id="10" name="TextBox 9">
            <a:extLst>
              <a:ext uri="{FF2B5EF4-FFF2-40B4-BE49-F238E27FC236}">
                <a16:creationId xmlns:a16="http://schemas.microsoft.com/office/drawing/2014/main" id="{0954F99F-CBF8-1EE6-ECA0-80734FCEDCBE}"/>
              </a:ext>
            </a:extLst>
          </p:cNvPr>
          <p:cNvSpPr txBox="1"/>
          <p:nvPr/>
        </p:nvSpPr>
        <p:spPr bwMode="gray">
          <a:xfrm>
            <a:off x="329184" y="2046645"/>
            <a:ext cx="3771761" cy="461665"/>
          </a:xfrm>
          <a:prstGeom prst="rect">
            <a:avLst/>
          </a:prstGeom>
          <a:noFill/>
        </p:spPr>
        <p:txBody>
          <a:bodyPr wrap="square" lIns="137160" tIns="137160" rIns="274320" bIns="137160" rtlCol="0">
            <a:spAutoFit/>
          </a:bodyPr>
          <a:lstStyle/>
          <a:p>
            <a:r>
              <a:rPr lang="en-US" sz="1200" b="1" dirty="0"/>
              <a:t>San Jose, California, USA</a:t>
            </a:r>
          </a:p>
        </p:txBody>
      </p:sp>
      <p:sp>
        <p:nvSpPr>
          <p:cNvPr id="12" name="Rectangle 11">
            <a:extLst>
              <a:ext uri="{FF2B5EF4-FFF2-40B4-BE49-F238E27FC236}">
                <a16:creationId xmlns:a16="http://schemas.microsoft.com/office/drawing/2014/main" id="{A42A5FC2-BC50-2496-98B5-4E4255DC7895}"/>
              </a:ext>
            </a:extLst>
          </p:cNvPr>
          <p:cNvSpPr/>
          <p:nvPr/>
        </p:nvSpPr>
        <p:spPr bwMode="gray">
          <a:xfrm>
            <a:off x="2964858" y="2095314"/>
            <a:ext cx="3024462" cy="303530"/>
          </a:xfrm>
          <a:prstGeom prst="rect">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r>
              <a:rPr lang="en-GT" sz="1200" b="1" dirty="0">
                <a:solidFill>
                  <a:srgbClr val="FFFFFF"/>
                </a:solidFill>
              </a:rPr>
              <a:t>Challenge</a:t>
            </a:r>
          </a:p>
        </p:txBody>
      </p:sp>
      <p:sp>
        <p:nvSpPr>
          <p:cNvPr id="3" name="TextBox 2">
            <a:extLst>
              <a:ext uri="{FF2B5EF4-FFF2-40B4-BE49-F238E27FC236}">
                <a16:creationId xmlns:a16="http://schemas.microsoft.com/office/drawing/2014/main" id="{2AC1FDE6-C0FE-5ACA-D819-5E264552E512}"/>
              </a:ext>
            </a:extLst>
          </p:cNvPr>
          <p:cNvSpPr txBox="1"/>
          <p:nvPr/>
        </p:nvSpPr>
        <p:spPr bwMode="gray">
          <a:xfrm>
            <a:off x="6196903" y="2026202"/>
            <a:ext cx="3771761" cy="461665"/>
          </a:xfrm>
          <a:prstGeom prst="rect">
            <a:avLst/>
          </a:prstGeom>
          <a:noFill/>
        </p:spPr>
        <p:txBody>
          <a:bodyPr wrap="square" lIns="137160" tIns="137160" rIns="274320" bIns="137160" rtlCol="0">
            <a:spAutoFit/>
          </a:bodyPr>
          <a:lstStyle/>
          <a:p>
            <a:r>
              <a:rPr lang="en-US" sz="1200" b="1" dirty="0"/>
              <a:t>England, United Kingdom</a:t>
            </a:r>
          </a:p>
        </p:txBody>
      </p:sp>
      <p:sp>
        <p:nvSpPr>
          <p:cNvPr id="2" name="TextBox 1">
            <a:extLst>
              <a:ext uri="{FF2B5EF4-FFF2-40B4-BE49-F238E27FC236}">
                <a16:creationId xmlns:a16="http://schemas.microsoft.com/office/drawing/2014/main" id="{ED5D4636-7828-C987-A58F-2BBB3A26D3D4}"/>
              </a:ext>
            </a:extLst>
          </p:cNvPr>
          <p:cNvSpPr txBox="1"/>
          <p:nvPr/>
        </p:nvSpPr>
        <p:spPr bwMode="gray">
          <a:xfrm>
            <a:off x="2964858" y="2429186"/>
            <a:ext cx="3024462" cy="953320"/>
          </a:xfrm>
          <a:prstGeom prst="rect">
            <a:avLst/>
          </a:prstGeom>
          <a:solidFill>
            <a:srgbClr val="E3E9EF"/>
          </a:solidFill>
          <a:ln>
            <a:noFill/>
          </a:ln>
        </p:spPr>
        <p:txBody>
          <a:bodyPr wrap="square" lIns="108000" tIns="72000" rIns="108000" bIns="72000" rtlCol="0">
            <a:spAutoFit/>
          </a:bodyPr>
          <a:lstStyle/>
          <a:p>
            <a:pPr marL="171450" indent="-171450">
              <a:buFont typeface="Arial" panose="020B0604020202020204" pitchFamily="34" charset="0"/>
              <a:buChar char="•"/>
            </a:pPr>
            <a:r>
              <a:rPr lang="en-US" sz="1050" dirty="0"/>
              <a:t>Data centers are </a:t>
            </a:r>
            <a:r>
              <a:rPr lang="en-US" sz="1050" b="1" dirty="0"/>
              <a:t>projected</a:t>
            </a:r>
            <a:r>
              <a:rPr lang="en-US" sz="1050" dirty="0"/>
              <a:t> to add more more then </a:t>
            </a:r>
            <a:r>
              <a:rPr lang="en-US" sz="1050" b="1" dirty="0"/>
              <a:t>1.4GW of grid load</a:t>
            </a:r>
          </a:p>
          <a:p>
            <a:pPr marL="171450" indent="-171450">
              <a:buFont typeface="Arial" panose="020B0604020202020204" pitchFamily="34" charset="0"/>
              <a:buChar char="•"/>
            </a:pPr>
            <a:r>
              <a:rPr lang="en-US" sz="1050" b="1" dirty="0"/>
              <a:t>No</a:t>
            </a:r>
            <a:r>
              <a:rPr lang="en-US" sz="1050" dirty="0"/>
              <a:t> near-term </a:t>
            </a:r>
            <a:r>
              <a:rPr lang="en-US" sz="1050" b="1" dirty="0"/>
              <a:t>plan for transmission expansion</a:t>
            </a:r>
          </a:p>
          <a:p>
            <a:pPr marL="171450" indent="-171450">
              <a:buFont typeface="Arial" panose="020B0604020202020204" pitchFamily="34" charset="0"/>
              <a:buChar char="•"/>
            </a:pPr>
            <a:r>
              <a:rPr lang="en-US" sz="1050" b="1" dirty="0"/>
              <a:t>Maintain reliability </a:t>
            </a:r>
            <a:r>
              <a:rPr lang="en-US" sz="1050" dirty="0"/>
              <a:t>meeting NERC criteria</a:t>
            </a:r>
          </a:p>
        </p:txBody>
      </p:sp>
      <p:sp>
        <p:nvSpPr>
          <p:cNvPr id="13" name="Footer Placeholder 5">
            <a:extLst>
              <a:ext uri="{FF2B5EF4-FFF2-40B4-BE49-F238E27FC236}">
                <a16:creationId xmlns:a16="http://schemas.microsoft.com/office/drawing/2014/main" id="{4EC4D59F-B8A8-F245-F38B-80DA7FA7994E}"/>
              </a:ext>
            </a:extLst>
          </p:cNvPr>
          <p:cNvSpPr txBox="1">
            <a:spLocks/>
          </p:cNvSpPr>
          <p:nvPr/>
        </p:nvSpPr>
        <p:spPr>
          <a:xfrm>
            <a:off x="329184" y="6435048"/>
            <a:ext cx="9147241" cy="216706"/>
          </a:xfrm>
          <a:prstGeom prst="rect">
            <a:avLst/>
          </a:prstGeom>
        </p:spPr>
        <p:txBody>
          <a:bodyPr vert="horz" lIns="0" tIns="0" rIns="0" bIns="0" rtlCol="0" anchor="t"/>
          <a:lstStyle>
            <a:defPPr>
              <a:defRPr lang="en-US"/>
            </a:defPPr>
            <a:lvl1pPr marL="0" algn="l" defTabSz="914400" rtl="0" eaLnBrk="1" latinLnBrk="0" hangingPunct="1">
              <a:defRPr sz="8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solidFill>
                  <a:schemeClr val="tx1"/>
                </a:solidFill>
              </a:rPr>
              <a:t>Sources: </a:t>
            </a:r>
            <a:r>
              <a:rPr lang="en-US" dirty="0">
                <a:solidFill>
                  <a:srgbClr val="45647B"/>
                </a:solidFill>
                <a:hlinkClick r:id="rId5">
                  <a:extLst>
                    <a:ext uri="{A12FA001-AC4F-418D-AE19-62706E023703}">
                      <ahyp:hlinkClr xmlns:ahyp="http://schemas.microsoft.com/office/drawing/2018/hyperlinkcolor" val="tx"/>
                    </a:ext>
                  </a:extLst>
                </a:hlinkClick>
              </a:rPr>
              <a:t>PG&amp;E San Jose project </a:t>
            </a:r>
            <a:r>
              <a:rPr lang="en-US" dirty="0">
                <a:solidFill>
                  <a:schemeClr val="tx1"/>
                </a:solidFill>
              </a:rPr>
              <a:t>(Smart Wires); </a:t>
            </a:r>
            <a:r>
              <a:rPr lang="en-US" dirty="0">
                <a:solidFill>
                  <a:srgbClr val="45647B"/>
                </a:solidFill>
                <a:hlinkClick r:id="rId6">
                  <a:extLst>
                    <a:ext uri="{A12FA001-AC4F-418D-AE19-62706E023703}">
                      <ahyp:hlinkClr xmlns:ahyp="http://schemas.microsoft.com/office/drawing/2018/hyperlinkcolor" val="tx"/>
                    </a:ext>
                  </a:extLst>
                </a:hlinkClick>
              </a:rPr>
              <a:t>PG&amp;E and Smart Wires enhance reliability </a:t>
            </a:r>
            <a:r>
              <a:rPr lang="en-US" dirty="0">
                <a:solidFill>
                  <a:schemeClr val="tx1"/>
                </a:solidFill>
              </a:rPr>
              <a:t>(Smart Wires); </a:t>
            </a:r>
            <a:r>
              <a:rPr lang="en-US" dirty="0">
                <a:solidFill>
                  <a:srgbClr val="45647B"/>
                </a:solidFill>
                <a:hlinkClick r:id="rId7">
                  <a:extLst>
                    <a:ext uri="{A12FA001-AC4F-418D-AE19-62706E023703}">
                      <ahyp:hlinkClr xmlns:ahyp="http://schemas.microsoft.com/office/drawing/2018/hyperlinkcolor" val="tx"/>
                    </a:ext>
                  </a:extLst>
                </a:hlinkClick>
              </a:rPr>
              <a:t>National Grid to reduce grid bottlenecks</a:t>
            </a:r>
            <a:r>
              <a:rPr lang="en-US" dirty="0">
                <a:solidFill>
                  <a:srgbClr val="45647B"/>
                </a:solidFill>
              </a:rPr>
              <a:t> </a:t>
            </a:r>
            <a:r>
              <a:rPr lang="en-US" dirty="0">
                <a:solidFill>
                  <a:schemeClr val="tx1"/>
                </a:solidFill>
              </a:rPr>
              <a:t>(Smart Wires); </a:t>
            </a:r>
            <a:r>
              <a:rPr lang="en-US" dirty="0">
                <a:solidFill>
                  <a:srgbClr val="45647B"/>
                </a:solidFill>
                <a:hlinkClick r:id="rId8">
                  <a:extLst>
                    <a:ext uri="{A12FA001-AC4F-418D-AE19-62706E023703}">
                      <ahyp:hlinkClr xmlns:ahyp="http://schemas.microsoft.com/office/drawing/2018/hyperlinkcolor" val="tx"/>
                    </a:ext>
                  </a:extLst>
                </a:hlinkClick>
              </a:rPr>
              <a:t>NGET boundary project </a:t>
            </a:r>
            <a:r>
              <a:rPr lang="en-US" dirty="0">
                <a:solidFill>
                  <a:schemeClr val="tx1"/>
                </a:solidFill>
              </a:rPr>
              <a:t>(Smart Wires).</a:t>
            </a:r>
          </a:p>
          <a:p>
            <a:r>
              <a:rPr lang="en-US" dirty="0">
                <a:solidFill>
                  <a:schemeClr val="tx1"/>
                </a:solidFill>
              </a:rPr>
              <a:t>Credit: Ariela Farchi, and </a:t>
            </a:r>
            <a:r>
              <a:rPr lang="en-US" dirty="0">
                <a:solidFill>
                  <a:srgbClr val="000000"/>
                </a:solidFill>
                <a:hlinkClick r:id="rId9"/>
              </a:rPr>
              <a:t>Gernot Wagner</a:t>
            </a:r>
            <a:r>
              <a:rPr lang="en-US" dirty="0">
                <a:solidFill>
                  <a:srgbClr val="000000"/>
                </a:solidFill>
              </a:rPr>
              <a:t>. </a:t>
            </a:r>
            <a:r>
              <a:rPr lang="en-US" dirty="0">
                <a:hlinkClick r:id="rId10"/>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endParaRPr>
          </a:p>
        </p:txBody>
      </p:sp>
      <p:sp>
        <p:nvSpPr>
          <p:cNvPr id="14" name="Freeform 9">
            <a:extLst>
              <a:ext uri="{FF2B5EF4-FFF2-40B4-BE49-F238E27FC236}">
                <a16:creationId xmlns:a16="http://schemas.microsoft.com/office/drawing/2014/main" id="{55325F45-7B90-8D51-D0FE-36A6E16D08FD}"/>
              </a:ext>
            </a:extLst>
          </p:cNvPr>
          <p:cNvSpPr>
            <a:spLocks/>
          </p:cNvSpPr>
          <p:nvPr/>
        </p:nvSpPr>
        <p:spPr bwMode="auto">
          <a:xfrm>
            <a:off x="551605" y="2603251"/>
            <a:ext cx="1796178" cy="3277598"/>
          </a:xfrm>
          <a:custGeom>
            <a:avLst/>
            <a:gdLst>
              <a:gd name="T0" fmla="*/ 229 w 257"/>
              <a:gd name="T1" fmla="*/ 433 h 445"/>
              <a:gd name="T2" fmla="*/ 231 w 257"/>
              <a:gd name="T3" fmla="*/ 420 h 445"/>
              <a:gd name="T4" fmla="*/ 239 w 257"/>
              <a:gd name="T5" fmla="*/ 409 h 445"/>
              <a:gd name="T6" fmla="*/ 255 w 257"/>
              <a:gd name="T7" fmla="*/ 388 h 445"/>
              <a:gd name="T8" fmla="*/ 251 w 257"/>
              <a:gd name="T9" fmla="*/ 379 h 445"/>
              <a:gd name="T10" fmla="*/ 247 w 257"/>
              <a:gd name="T11" fmla="*/ 358 h 445"/>
              <a:gd name="T12" fmla="*/ 118 w 257"/>
              <a:gd name="T13" fmla="*/ 158 h 445"/>
              <a:gd name="T14" fmla="*/ 113 w 257"/>
              <a:gd name="T15" fmla="*/ 153 h 445"/>
              <a:gd name="T16" fmla="*/ 117 w 257"/>
              <a:gd name="T17" fmla="*/ 146 h 445"/>
              <a:gd name="T18" fmla="*/ 26 w 257"/>
              <a:gd name="T19" fmla="*/ 0 h 445"/>
              <a:gd name="T20" fmla="*/ 23 w 257"/>
              <a:gd name="T21" fmla="*/ 9 h 445"/>
              <a:gd name="T22" fmla="*/ 22 w 257"/>
              <a:gd name="T23" fmla="*/ 25 h 445"/>
              <a:gd name="T24" fmla="*/ 17 w 257"/>
              <a:gd name="T25" fmla="*/ 34 h 445"/>
              <a:gd name="T26" fmla="*/ 7 w 257"/>
              <a:gd name="T27" fmla="*/ 50 h 445"/>
              <a:gd name="T28" fmla="*/ 0 w 257"/>
              <a:gd name="T29" fmla="*/ 62 h 445"/>
              <a:gd name="T30" fmla="*/ 3 w 257"/>
              <a:gd name="T31" fmla="*/ 75 h 445"/>
              <a:gd name="T32" fmla="*/ 9 w 257"/>
              <a:gd name="T33" fmla="*/ 90 h 445"/>
              <a:gd name="T34" fmla="*/ 5 w 257"/>
              <a:gd name="T35" fmla="*/ 110 h 445"/>
              <a:gd name="T36" fmla="*/ 2 w 257"/>
              <a:gd name="T37" fmla="*/ 122 h 445"/>
              <a:gd name="T38" fmla="*/ 11 w 257"/>
              <a:gd name="T39" fmla="*/ 145 h 445"/>
              <a:gd name="T40" fmla="*/ 17 w 257"/>
              <a:gd name="T41" fmla="*/ 161 h 445"/>
              <a:gd name="T42" fmla="*/ 14 w 257"/>
              <a:gd name="T43" fmla="*/ 169 h 445"/>
              <a:gd name="T44" fmla="*/ 23 w 257"/>
              <a:gd name="T45" fmla="*/ 176 h 445"/>
              <a:gd name="T46" fmla="*/ 29 w 257"/>
              <a:gd name="T47" fmla="*/ 175 h 445"/>
              <a:gd name="T48" fmla="*/ 37 w 257"/>
              <a:gd name="T49" fmla="*/ 172 h 445"/>
              <a:gd name="T50" fmla="*/ 51 w 257"/>
              <a:gd name="T51" fmla="*/ 177 h 445"/>
              <a:gd name="T52" fmla="*/ 49 w 257"/>
              <a:gd name="T53" fmla="*/ 179 h 445"/>
              <a:gd name="T54" fmla="*/ 40 w 257"/>
              <a:gd name="T55" fmla="*/ 176 h 445"/>
              <a:gd name="T56" fmla="*/ 33 w 257"/>
              <a:gd name="T57" fmla="*/ 175 h 445"/>
              <a:gd name="T58" fmla="*/ 35 w 257"/>
              <a:gd name="T59" fmla="*/ 187 h 445"/>
              <a:gd name="T60" fmla="*/ 30 w 257"/>
              <a:gd name="T61" fmla="*/ 192 h 445"/>
              <a:gd name="T62" fmla="*/ 29 w 257"/>
              <a:gd name="T63" fmla="*/ 185 h 445"/>
              <a:gd name="T64" fmla="*/ 24 w 257"/>
              <a:gd name="T65" fmla="*/ 187 h 445"/>
              <a:gd name="T66" fmla="*/ 23 w 257"/>
              <a:gd name="T67" fmla="*/ 204 h 445"/>
              <a:gd name="T68" fmla="*/ 30 w 257"/>
              <a:gd name="T69" fmla="*/ 217 h 445"/>
              <a:gd name="T70" fmla="*/ 35 w 257"/>
              <a:gd name="T71" fmla="*/ 229 h 445"/>
              <a:gd name="T72" fmla="*/ 28 w 257"/>
              <a:gd name="T73" fmla="*/ 234 h 445"/>
              <a:gd name="T74" fmla="*/ 34 w 257"/>
              <a:gd name="T75" fmla="*/ 255 h 445"/>
              <a:gd name="T76" fmla="*/ 42 w 257"/>
              <a:gd name="T77" fmla="*/ 275 h 445"/>
              <a:gd name="T78" fmla="*/ 50 w 257"/>
              <a:gd name="T79" fmla="*/ 288 h 445"/>
              <a:gd name="T80" fmla="*/ 50 w 257"/>
              <a:gd name="T81" fmla="*/ 298 h 445"/>
              <a:gd name="T82" fmla="*/ 53 w 257"/>
              <a:gd name="T83" fmla="*/ 307 h 445"/>
              <a:gd name="T84" fmla="*/ 50 w 257"/>
              <a:gd name="T85" fmla="*/ 327 h 445"/>
              <a:gd name="T86" fmla="*/ 73 w 257"/>
              <a:gd name="T87" fmla="*/ 339 h 445"/>
              <a:gd name="T88" fmla="*/ 91 w 257"/>
              <a:gd name="T89" fmla="*/ 355 h 445"/>
              <a:gd name="T90" fmla="*/ 112 w 257"/>
              <a:gd name="T91" fmla="*/ 374 h 445"/>
              <a:gd name="T92" fmla="*/ 128 w 257"/>
              <a:gd name="T93" fmla="*/ 388 h 445"/>
              <a:gd name="T94" fmla="*/ 143 w 257"/>
              <a:gd name="T95" fmla="*/ 414 h 445"/>
              <a:gd name="T96" fmla="*/ 143 w 257"/>
              <a:gd name="T97" fmla="*/ 434 h 445"/>
              <a:gd name="T98" fmla="*/ 226 w 257"/>
              <a:gd name="T99" fmla="*/ 444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57" h="445">
                <a:moveTo>
                  <a:pt x="233" y="441"/>
                </a:moveTo>
                <a:lnTo>
                  <a:pt x="234" y="438"/>
                </a:lnTo>
                <a:lnTo>
                  <a:pt x="229" y="433"/>
                </a:lnTo>
                <a:lnTo>
                  <a:pt x="230" y="429"/>
                </a:lnTo>
                <a:lnTo>
                  <a:pt x="229" y="423"/>
                </a:lnTo>
                <a:lnTo>
                  <a:pt x="231" y="420"/>
                </a:lnTo>
                <a:lnTo>
                  <a:pt x="233" y="419"/>
                </a:lnTo>
                <a:lnTo>
                  <a:pt x="236" y="416"/>
                </a:lnTo>
                <a:lnTo>
                  <a:pt x="239" y="409"/>
                </a:lnTo>
                <a:lnTo>
                  <a:pt x="242" y="398"/>
                </a:lnTo>
                <a:lnTo>
                  <a:pt x="250" y="392"/>
                </a:lnTo>
                <a:lnTo>
                  <a:pt x="255" y="388"/>
                </a:lnTo>
                <a:lnTo>
                  <a:pt x="257" y="387"/>
                </a:lnTo>
                <a:lnTo>
                  <a:pt x="253" y="382"/>
                </a:lnTo>
                <a:lnTo>
                  <a:pt x="251" y="379"/>
                </a:lnTo>
                <a:lnTo>
                  <a:pt x="250" y="372"/>
                </a:lnTo>
                <a:lnTo>
                  <a:pt x="247" y="364"/>
                </a:lnTo>
                <a:lnTo>
                  <a:pt x="247" y="358"/>
                </a:lnTo>
                <a:lnTo>
                  <a:pt x="248" y="354"/>
                </a:lnTo>
                <a:lnTo>
                  <a:pt x="248" y="353"/>
                </a:lnTo>
                <a:lnTo>
                  <a:pt x="118" y="158"/>
                </a:lnTo>
                <a:lnTo>
                  <a:pt x="115" y="156"/>
                </a:lnTo>
                <a:lnTo>
                  <a:pt x="114" y="155"/>
                </a:lnTo>
                <a:lnTo>
                  <a:pt x="113" y="153"/>
                </a:lnTo>
                <a:lnTo>
                  <a:pt x="112" y="150"/>
                </a:lnTo>
                <a:lnTo>
                  <a:pt x="113" y="147"/>
                </a:lnTo>
                <a:lnTo>
                  <a:pt x="117" y="146"/>
                </a:lnTo>
                <a:lnTo>
                  <a:pt x="119" y="145"/>
                </a:lnTo>
                <a:lnTo>
                  <a:pt x="148" y="35"/>
                </a:lnTo>
                <a:lnTo>
                  <a:pt x="26" y="0"/>
                </a:lnTo>
                <a:lnTo>
                  <a:pt x="25" y="4"/>
                </a:lnTo>
                <a:lnTo>
                  <a:pt x="23" y="5"/>
                </a:lnTo>
                <a:lnTo>
                  <a:pt x="23" y="9"/>
                </a:lnTo>
                <a:lnTo>
                  <a:pt x="23" y="12"/>
                </a:lnTo>
                <a:lnTo>
                  <a:pt x="23" y="21"/>
                </a:lnTo>
                <a:lnTo>
                  <a:pt x="22" y="25"/>
                </a:lnTo>
                <a:lnTo>
                  <a:pt x="19" y="30"/>
                </a:lnTo>
                <a:lnTo>
                  <a:pt x="17" y="33"/>
                </a:lnTo>
                <a:lnTo>
                  <a:pt x="17" y="34"/>
                </a:lnTo>
                <a:lnTo>
                  <a:pt x="17" y="40"/>
                </a:lnTo>
                <a:lnTo>
                  <a:pt x="13" y="45"/>
                </a:lnTo>
                <a:lnTo>
                  <a:pt x="7" y="50"/>
                </a:lnTo>
                <a:lnTo>
                  <a:pt x="2" y="55"/>
                </a:lnTo>
                <a:lnTo>
                  <a:pt x="1" y="57"/>
                </a:lnTo>
                <a:lnTo>
                  <a:pt x="0" y="62"/>
                </a:lnTo>
                <a:lnTo>
                  <a:pt x="0" y="66"/>
                </a:lnTo>
                <a:lnTo>
                  <a:pt x="1" y="71"/>
                </a:lnTo>
                <a:lnTo>
                  <a:pt x="3" y="75"/>
                </a:lnTo>
                <a:lnTo>
                  <a:pt x="7" y="81"/>
                </a:lnTo>
                <a:lnTo>
                  <a:pt x="8" y="85"/>
                </a:lnTo>
                <a:lnTo>
                  <a:pt x="9" y="90"/>
                </a:lnTo>
                <a:lnTo>
                  <a:pt x="9" y="98"/>
                </a:lnTo>
                <a:lnTo>
                  <a:pt x="6" y="104"/>
                </a:lnTo>
                <a:lnTo>
                  <a:pt x="5" y="110"/>
                </a:lnTo>
                <a:lnTo>
                  <a:pt x="5" y="117"/>
                </a:lnTo>
                <a:lnTo>
                  <a:pt x="4" y="120"/>
                </a:lnTo>
                <a:lnTo>
                  <a:pt x="2" y="122"/>
                </a:lnTo>
                <a:lnTo>
                  <a:pt x="3" y="126"/>
                </a:lnTo>
                <a:lnTo>
                  <a:pt x="7" y="133"/>
                </a:lnTo>
                <a:lnTo>
                  <a:pt x="11" y="145"/>
                </a:lnTo>
                <a:lnTo>
                  <a:pt x="15" y="153"/>
                </a:lnTo>
                <a:lnTo>
                  <a:pt x="17" y="156"/>
                </a:lnTo>
                <a:lnTo>
                  <a:pt x="17" y="161"/>
                </a:lnTo>
                <a:lnTo>
                  <a:pt x="16" y="164"/>
                </a:lnTo>
                <a:lnTo>
                  <a:pt x="14" y="166"/>
                </a:lnTo>
                <a:lnTo>
                  <a:pt x="14" y="169"/>
                </a:lnTo>
                <a:lnTo>
                  <a:pt x="18" y="169"/>
                </a:lnTo>
                <a:lnTo>
                  <a:pt x="20" y="172"/>
                </a:lnTo>
                <a:lnTo>
                  <a:pt x="23" y="176"/>
                </a:lnTo>
                <a:lnTo>
                  <a:pt x="24" y="178"/>
                </a:lnTo>
                <a:lnTo>
                  <a:pt x="27" y="179"/>
                </a:lnTo>
                <a:lnTo>
                  <a:pt x="29" y="175"/>
                </a:lnTo>
                <a:lnTo>
                  <a:pt x="29" y="170"/>
                </a:lnTo>
                <a:lnTo>
                  <a:pt x="34" y="169"/>
                </a:lnTo>
                <a:lnTo>
                  <a:pt x="37" y="172"/>
                </a:lnTo>
                <a:lnTo>
                  <a:pt x="44" y="172"/>
                </a:lnTo>
                <a:lnTo>
                  <a:pt x="48" y="176"/>
                </a:lnTo>
                <a:lnTo>
                  <a:pt x="51" y="177"/>
                </a:lnTo>
                <a:lnTo>
                  <a:pt x="53" y="178"/>
                </a:lnTo>
                <a:lnTo>
                  <a:pt x="51" y="180"/>
                </a:lnTo>
                <a:lnTo>
                  <a:pt x="49" y="179"/>
                </a:lnTo>
                <a:lnTo>
                  <a:pt x="45" y="177"/>
                </a:lnTo>
                <a:lnTo>
                  <a:pt x="44" y="177"/>
                </a:lnTo>
                <a:lnTo>
                  <a:pt x="40" y="176"/>
                </a:lnTo>
                <a:lnTo>
                  <a:pt x="38" y="175"/>
                </a:lnTo>
                <a:lnTo>
                  <a:pt x="35" y="174"/>
                </a:lnTo>
                <a:lnTo>
                  <a:pt x="33" y="175"/>
                </a:lnTo>
                <a:lnTo>
                  <a:pt x="33" y="177"/>
                </a:lnTo>
                <a:lnTo>
                  <a:pt x="33" y="184"/>
                </a:lnTo>
                <a:lnTo>
                  <a:pt x="35" y="187"/>
                </a:lnTo>
                <a:lnTo>
                  <a:pt x="34" y="194"/>
                </a:lnTo>
                <a:lnTo>
                  <a:pt x="33" y="194"/>
                </a:lnTo>
                <a:lnTo>
                  <a:pt x="30" y="192"/>
                </a:lnTo>
                <a:lnTo>
                  <a:pt x="29" y="190"/>
                </a:lnTo>
                <a:lnTo>
                  <a:pt x="29" y="186"/>
                </a:lnTo>
                <a:lnTo>
                  <a:pt x="29" y="185"/>
                </a:lnTo>
                <a:lnTo>
                  <a:pt x="28" y="184"/>
                </a:lnTo>
                <a:lnTo>
                  <a:pt x="25" y="183"/>
                </a:lnTo>
                <a:lnTo>
                  <a:pt x="24" y="187"/>
                </a:lnTo>
                <a:lnTo>
                  <a:pt x="23" y="189"/>
                </a:lnTo>
                <a:lnTo>
                  <a:pt x="23" y="195"/>
                </a:lnTo>
                <a:lnTo>
                  <a:pt x="23" y="204"/>
                </a:lnTo>
                <a:lnTo>
                  <a:pt x="23" y="209"/>
                </a:lnTo>
                <a:lnTo>
                  <a:pt x="26" y="214"/>
                </a:lnTo>
                <a:lnTo>
                  <a:pt x="30" y="217"/>
                </a:lnTo>
                <a:lnTo>
                  <a:pt x="34" y="220"/>
                </a:lnTo>
                <a:lnTo>
                  <a:pt x="35" y="225"/>
                </a:lnTo>
                <a:lnTo>
                  <a:pt x="35" y="229"/>
                </a:lnTo>
                <a:lnTo>
                  <a:pt x="34" y="233"/>
                </a:lnTo>
                <a:lnTo>
                  <a:pt x="31" y="234"/>
                </a:lnTo>
                <a:lnTo>
                  <a:pt x="28" y="234"/>
                </a:lnTo>
                <a:lnTo>
                  <a:pt x="28" y="244"/>
                </a:lnTo>
                <a:lnTo>
                  <a:pt x="29" y="247"/>
                </a:lnTo>
                <a:lnTo>
                  <a:pt x="34" y="255"/>
                </a:lnTo>
                <a:lnTo>
                  <a:pt x="35" y="261"/>
                </a:lnTo>
                <a:lnTo>
                  <a:pt x="40" y="268"/>
                </a:lnTo>
                <a:lnTo>
                  <a:pt x="42" y="275"/>
                </a:lnTo>
                <a:lnTo>
                  <a:pt x="45" y="280"/>
                </a:lnTo>
                <a:lnTo>
                  <a:pt x="48" y="287"/>
                </a:lnTo>
                <a:lnTo>
                  <a:pt x="50" y="288"/>
                </a:lnTo>
                <a:lnTo>
                  <a:pt x="50" y="293"/>
                </a:lnTo>
                <a:lnTo>
                  <a:pt x="50" y="296"/>
                </a:lnTo>
                <a:lnTo>
                  <a:pt x="50" y="298"/>
                </a:lnTo>
                <a:lnTo>
                  <a:pt x="52" y="300"/>
                </a:lnTo>
                <a:lnTo>
                  <a:pt x="53" y="303"/>
                </a:lnTo>
                <a:lnTo>
                  <a:pt x="53" y="307"/>
                </a:lnTo>
                <a:lnTo>
                  <a:pt x="52" y="316"/>
                </a:lnTo>
                <a:lnTo>
                  <a:pt x="51" y="322"/>
                </a:lnTo>
                <a:lnTo>
                  <a:pt x="50" y="327"/>
                </a:lnTo>
                <a:lnTo>
                  <a:pt x="59" y="332"/>
                </a:lnTo>
                <a:lnTo>
                  <a:pt x="67" y="335"/>
                </a:lnTo>
                <a:lnTo>
                  <a:pt x="73" y="339"/>
                </a:lnTo>
                <a:lnTo>
                  <a:pt x="82" y="342"/>
                </a:lnTo>
                <a:lnTo>
                  <a:pt x="85" y="345"/>
                </a:lnTo>
                <a:lnTo>
                  <a:pt x="91" y="355"/>
                </a:lnTo>
                <a:lnTo>
                  <a:pt x="99" y="362"/>
                </a:lnTo>
                <a:lnTo>
                  <a:pt x="111" y="365"/>
                </a:lnTo>
                <a:lnTo>
                  <a:pt x="112" y="374"/>
                </a:lnTo>
                <a:lnTo>
                  <a:pt x="114" y="378"/>
                </a:lnTo>
                <a:lnTo>
                  <a:pt x="121" y="380"/>
                </a:lnTo>
                <a:lnTo>
                  <a:pt x="128" y="388"/>
                </a:lnTo>
                <a:lnTo>
                  <a:pt x="136" y="400"/>
                </a:lnTo>
                <a:lnTo>
                  <a:pt x="140" y="405"/>
                </a:lnTo>
                <a:lnTo>
                  <a:pt x="143" y="414"/>
                </a:lnTo>
                <a:lnTo>
                  <a:pt x="140" y="422"/>
                </a:lnTo>
                <a:lnTo>
                  <a:pt x="140" y="427"/>
                </a:lnTo>
                <a:lnTo>
                  <a:pt x="143" y="434"/>
                </a:lnTo>
                <a:lnTo>
                  <a:pt x="147" y="435"/>
                </a:lnTo>
                <a:lnTo>
                  <a:pt x="225" y="445"/>
                </a:lnTo>
                <a:lnTo>
                  <a:pt x="226" y="444"/>
                </a:lnTo>
                <a:lnTo>
                  <a:pt x="233" y="441"/>
                </a:lnTo>
                <a:close/>
              </a:path>
            </a:pathLst>
          </a:custGeom>
          <a:solidFill>
            <a:schemeClr val="bg2"/>
          </a:solidFill>
          <a:ln w="6350" cap="flat">
            <a:solidFill>
              <a:schemeClr val="bg1"/>
            </a:solidFill>
            <a:prstDash val="solid"/>
            <a:miter lim="800000"/>
            <a:headEnd/>
            <a:tailEnd/>
          </a:ln>
        </p:spPr>
        <p:txBody>
          <a:bodyPr vert="horz" wrap="square" lIns="45720" tIns="22860" rIns="45720" bIns="22860" numCol="1" anchor="t" anchorCtr="0" compatLnSpc="1">
            <a:prstTxWarp prst="textNoShape">
              <a:avLst/>
            </a:prstTxWarp>
          </a:bodyPr>
          <a:lstStyle/>
          <a:p>
            <a:endParaRPr lang="en-US" sz="900">
              <a:latin typeface="Calibri" panose="020F0502020204030204" pitchFamily="34" charset="0"/>
            </a:endParaRPr>
          </a:p>
        </p:txBody>
      </p:sp>
      <p:sp>
        <p:nvSpPr>
          <p:cNvPr id="16" name="Free-form: Shape 1480">
            <a:extLst>
              <a:ext uri="{FF2B5EF4-FFF2-40B4-BE49-F238E27FC236}">
                <a16:creationId xmlns:a16="http://schemas.microsoft.com/office/drawing/2014/main" id="{81F5313F-3D38-ADAD-E921-497B7DC05195}"/>
              </a:ext>
            </a:extLst>
          </p:cNvPr>
          <p:cNvSpPr/>
          <p:nvPr/>
        </p:nvSpPr>
        <p:spPr>
          <a:xfrm>
            <a:off x="6283400" y="2516430"/>
            <a:ext cx="2032697" cy="3381768"/>
          </a:xfrm>
          <a:custGeom>
            <a:avLst/>
            <a:gdLst>
              <a:gd name="connsiteX0" fmla="*/ 49366 w 234345"/>
              <a:gd name="connsiteY0" fmla="*/ 196403 h 318522"/>
              <a:gd name="connsiteX1" fmla="*/ 53228 w 234345"/>
              <a:gd name="connsiteY1" fmla="*/ 194102 h 318522"/>
              <a:gd name="connsiteX2" fmla="*/ 55160 w 234345"/>
              <a:gd name="connsiteY2" fmla="*/ 189664 h 318522"/>
              <a:gd name="connsiteX3" fmla="*/ 59688 w 234345"/>
              <a:gd name="connsiteY3" fmla="*/ 189820 h 318522"/>
              <a:gd name="connsiteX4" fmla="*/ 63106 w 234345"/>
              <a:gd name="connsiteY4" fmla="*/ 187018 h 318522"/>
              <a:gd name="connsiteX5" fmla="*/ 64742 w 234345"/>
              <a:gd name="connsiteY5" fmla="*/ 182457 h 318522"/>
              <a:gd name="connsiteX6" fmla="*/ 62605 w 234345"/>
              <a:gd name="connsiteY6" fmla="*/ 177731 h 318522"/>
              <a:gd name="connsiteX7" fmla="*/ 58151 w 234345"/>
              <a:gd name="connsiteY7" fmla="*/ 177066 h 318522"/>
              <a:gd name="connsiteX8" fmla="*/ 53598 w 234345"/>
              <a:gd name="connsiteY8" fmla="*/ 177641 h 318522"/>
              <a:gd name="connsiteX9" fmla="*/ 57658 w 234345"/>
              <a:gd name="connsiteY9" fmla="*/ 175315 h 318522"/>
              <a:gd name="connsiteX10" fmla="*/ 55480 w 234345"/>
              <a:gd name="connsiteY10" fmla="*/ 170048 h 318522"/>
              <a:gd name="connsiteX11" fmla="*/ 52103 w 234345"/>
              <a:gd name="connsiteY11" fmla="*/ 167377 h 318522"/>
              <a:gd name="connsiteX12" fmla="*/ 51511 w 234345"/>
              <a:gd name="connsiteY12" fmla="*/ 162364 h 318522"/>
              <a:gd name="connsiteX13" fmla="*/ 46629 w 234345"/>
              <a:gd name="connsiteY13" fmla="*/ 161148 h 318522"/>
              <a:gd name="connsiteX14" fmla="*/ 40433 w 234345"/>
              <a:gd name="connsiteY14" fmla="*/ 159865 h 318522"/>
              <a:gd name="connsiteX15" fmla="*/ 35247 w 234345"/>
              <a:gd name="connsiteY15" fmla="*/ 161534 h 318522"/>
              <a:gd name="connsiteX16" fmla="*/ 30777 w 234345"/>
              <a:gd name="connsiteY16" fmla="*/ 161994 h 318522"/>
              <a:gd name="connsiteX17" fmla="*/ 27555 w 234345"/>
              <a:gd name="connsiteY17" fmla="*/ 165528 h 318522"/>
              <a:gd name="connsiteX18" fmla="*/ 23241 w 234345"/>
              <a:gd name="connsiteY18" fmla="*/ 165298 h 318522"/>
              <a:gd name="connsiteX19" fmla="*/ 18976 w 234345"/>
              <a:gd name="connsiteY19" fmla="*/ 167032 h 318522"/>
              <a:gd name="connsiteX20" fmla="*/ 16839 w 234345"/>
              <a:gd name="connsiteY20" fmla="*/ 172365 h 318522"/>
              <a:gd name="connsiteX21" fmla="*/ 13157 w 234345"/>
              <a:gd name="connsiteY21" fmla="*/ 174535 h 318522"/>
              <a:gd name="connsiteX22" fmla="*/ 8432 w 234345"/>
              <a:gd name="connsiteY22" fmla="*/ 174987 h 318522"/>
              <a:gd name="connsiteX23" fmla="*/ 10495 w 234345"/>
              <a:gd name="connsiteY23" fmla="*/ 178537 h 318522"/>
              <a:gd name="connsiteX24" fmla="*/ 4167 w 234345"/>
              <a:gd name="connsiteY24" fmla="*/ 180698 h 318522"/>
              <a:gd name="connsiteX25" fmla="*/ 0 w 234345"/>
              <a:gd name="connsiteY25" fmla="*/ 183139 h 318522"/>
              <a:gd name="connsiteX26" fmla="*/ 4011 w 234345"/>
              <a:gd name="connsiteY26" fmla="*/ 186328 h 318522"/>
              <a:gd name="connsiteX27" fmla="*/ 7175 w 234345"/>
              <a:gd name="connsiteY27" fmla="*/ 189286 h 318522"/>
              <a:gd name="connsiteX28" fmla="*/ 11234 w 234345"/>
              <a:gd name="connsiteY28" fmla="*/ 190847 h 318522"/>
              <a:gd name="connsiteX29" fmla="*/ 14850 w 234345"/>
              <a:gd name="connsiteY29" fmla="*/ 193009 h 318522"/>
              <a:gd name="connsiteX30" fmla="*/ 19173 w 234345"/>
              <a:gd name="connsiteY30" fmla="*/ 193609 h 318522"/>
              <a:gd name="connsiteX31" fmla="*/ 23010 w 234345"/>
              <a:gd name="connsiteY31" fmla="*/ 190338 h 318522"/>
              <a:gd name="connsiteX32" fmla="*/ 25180 w 234345"/>
              <a:gd name="connsiteY32" fmla="*/ 186402 h 318522"/>
              <a:gd name="connsiteX33" fmla="*/ 29462 w 234345"/>
              <a:gd name="connsiteY33" fmla="*/ 185596 h 318522"/>
              <a:gd name="connsiteX34" fmla="*/ 31574 w 234345"/>
              <a:gd name="connsiteY34" fmla="*/ 189237 h 318522"/>
              <a:gd name="connsiteX35" fmla="*/ 35995 w 234345"/>
              <a:gd name="connsiteY35" fmla="*/ 191957 h 318522"/>
              <a:gd name="connsiteX36" fmla="*/ 39759 w 234345"/>
              <a:gd name="connsiteY36" fmla="*/ 195088 h 318522"/>
              <a:gd name="connsiteX37" fmla="*/ 44074 w 234345"/>
              <a:gd name="connsiteY37" fmla="*/ 193707 h 318522"/>
              <a:gd name="connsiteX38" fmla="*/ 48618 w 234345"/>
              <a:gd name="connsiteY38" fmla="*/ 195195 h 318522"/>
              <a:gd name="connsiteX39" fmla="*/ 161320 w 234345"/>
              <a:gd name="connsiteY39" fmla="*/ 299901 h 318522"/>
              <a:gd name="connsiteX40" fmla="*/ 167065 w 234345"/>
              <a:gd name="connsiteY40" fmla="*/ 296614 h 318522"/>
              <a:gd name="connsiteX41" fmla="*/ 161805 w 234345"/>
              <a:gd name="connsiteY41" fmla="*/ 294132 h 318522"/>
              <a:gd name="connsiteX42" fmla="*/ 155913 w 234345"/>
              <a:gd name="connsiteY42" fmla="*/ 295923 h 318522"/>
              <a:gd name="connsiteX43" fmla="*/ 160334 w 234345"/>
              <a:gd name="connsiteY43" fmla="*/ 299104 h 318522"/>
              <a:gd name="connsiteX44" fmla="*/ 65671 w 234345"/>
              <a:gd name="connsiteY44" fmla="*/ 318523 h 318522"/>
              <a:gd name="connsiteX45" fmla="*/ 69517 w 234345"/>
              <a:gd name="connsiteY45" fmla="*/ 315573 h 318522"/>
              <a:gd name="connsiteX46" fmla="*/ 69517 w 234345"/>
              <a:gd name="connsiteY46" fmla="*/ 311398 h 318522"/>
              <a:gd name="connsiteX47" fmla="*/ 74439 w 234345"/>
              <a:gd name="connsiteY47" fmla="*/ 310116 h 318522"/>
              <a:gd name="connsiteX48" fmla="*/ 78869 w 234345"/>
              <a:gd name="connsiteY48" fmla="*/ 307018 h 318522"/>
              <a:gd name="connsiteX49" fmla="*/ 83923 w 234345"/>
              <a:gd name="connsiteY49" fmla="*/ 307190 h 318522"/>
              <a:gd name="connsiteX50" fmla="*/ 90078 w 234345"/>
              <a:gd name="connsiteY50" fmla="*/ 307478 h 318522"/>
              <a:gd name="connsiteX51" fmla="*/ 94179 w 234345"/>
              <a:gd name="connsiteY51" fmla="*/ 307848 h 318522"/>
              <a:gd name="connsiteX52" fmla="*/ 98789 w 234345"/>
              <a:gd name="connsiteY52" fmla="*/ 309245 h 318522"/>
              <a:gd name="connsiteX53" fmla="*/ 104172 w 234345"/>
              <a:gd name="connsiteY53" fmla="*/ 310494 h 318522"/>
              <a:gd name="connsiteX54" fmla="*/ 105380 w 234345"/>
              <a:gd name="connsiteY54" fmla="*/ 305678 h 318522"/>
              <a:gd name="connsiteX55" fmla="*/ 107878 w 234345"/>
              <a:gd name="connsiteY55" fmla="*/ 301643 h 318522"/>
              <a:gd name="connsiteX56" fmla="*/ 109152 w 234345"/>
              <a:gd name="connsiteY56" fmla="*/ 297526 h 318522"/>
              <a:gd name="connsiteX57" fmla="*/ 113729 w 234345"/>
              <a:gd name="connsiteY57" fmla="*/ 296975 h 318522"/>
              <a:gd name="connsiteX58" fmla="*/ 118315 w 234345"/>
              <a:gd name="connsiteY58" fmla="*/ 296047 h 318522"/>
              <a:gd name="connsiteX59" fmla="*/ 125013 w 234345"/>
              <a:gd name="connsiteY59" fmla="*/ 295603 h 318522"/>
              <a:gd name="connsiteX60" fmla="*/ 130749 w 234345"/>
              <a:gd name="connsiteY60" fmla="*/ 298372 h 318522"/>
              <a:gd name="connsiteX61" fmla="*/ 133132 w 234345"/>
              <a:gd name="connsiteY61" fmla="*/ 301758 h 318522"/>
              <a:gd name="connsiteX62" fmla="*/ 136370 w 234345"/>
              <a:gd name="connsiteY62" fmla="*/ 298372 h 318522"/>
              <a:gd name="connsiteX63" fmla="*/ 141054 w 234345"/>
              <a:gd name="connsiteY63" fmla="*/ 298783 h 318522"/>
              <a:gd name="connsiteX64" fmla="*/ 145418 w 234345"/>
              <a:gd name="connsiteY64" fmla="*/ 299137 h 318522"/>
              <a:gd name="connsiteX65" fmla="*/ 150415 w 234345"/>
              <a:gd name="connsiteY65" fmla="*/ 295808 h 318522"/>
              <a:gd name="connsiteX66" fmla="*/ 155296 w 234345"/>
              <a:gd name="connsiteY66" fmla="*/ 295907 h 318522"/>
              <a:gd name="connsiteX67" fmla="*/ 159102 w 234345"/>
              <a:gd name="connsiteY67" fmla="*/ 293852 h 318522"/>
              <a:gd name="connsiteX68" fmla="*/ 163556 w 234345"/>
              <a:gd name="connsiteY68" fmla="*/ 293121 h 318522"/>
              <a:gd name="connsiteX69" fmla="*/ 168051 w 234345"/>
              <a:gd name="connsiteY69" fmla="*/ 293515 h 318522"/>
              <a:gd name="connsiteX70" fmla="*/ 173688 w 234345"/>
              <a:gd name="connsiteY70" fmla="*/ 295479 h 318522"/>
              <a:gd name="connsiteX71" fmla="*/ 180065 w 234345"/>
              <a:gd name="connsiteY71" fmla="*/ 293121 h 318522"/>
              <a:gd name="connsiteX72" fmla="*/ 186139 w 234345"/>
              <a:gd name="connsiteY72" fmla="*/ 292348 h 318522"/>
              <a:gd name="connsiteX73" fmla="*/ 190239 w 234345"/>
              <a:gd name="connsiteY73" fmla="*/ 292759 h 318522"/>
              <a:gd name="connsiteX74" fmla="*/ 198729 w 234345"/>
              <a:gd name="connsiteY74" fmla="*/ 295143 h 318522"/>
              <a:gd name="connsiteX75" fmla="*/ 202903 w 234345"/>
              <a:gd name="connsiteY75" fmla="*/ 292258 h 318522"/>
              <a:gd name="connsiteX76" fmla="*/ 209141 w 234345"/>
              <a:gd name="connsiteY76" fmla="*/ 290927 h 318522"/>
              <a:gd name="connsiteX77" fmla="*/ 216644 w 234345"/>
              <a:gd name="connsiteY77" fmla="*/ 289735 h 318522"/>
              <a:gd name="connsiteX78" fmla="*/ 218140 w 234345"/>
              <a:gd name="connsiteY78" fmla="*/ 285601 h 318522"/>
              <a:gd name="connsiteX79" fmla="*/ 222224 w 234345"/>
              <a:gd name="connsiteY79" fmla="*/ 284278 h 318522"/>
              <a:gd name="connsiteX80" fmla="*/ 226851 w 234345"/>
              <a:gd name="connsiteY80" fmla="*/ 282059 h 318522"/>
              <a:gd name="connsiteX81" fmla="*/ 226382 w 234345"/>
              <a:gd name="connsiteY81" fmla="*/ 277589 h 318522"/>
              <a:gd name="connsiteX82" fmla="*/ 217877 w 234345"/>
              <a:gd name="connsiteY82" fmla="*/ 276110 h 318522"/>
              <a:gd name="connsiteX83" fmla="*/ 210587 w 234345"/>
              <a:gd name="connsiteY83" fmla="*/ 273587 h 318522"/>
              <a:gd name="connsiteX84" fmla="*/ 214318 w 234345"/>
              <a:gd name="connsiteY84" fmla="*/ 271286 h 318522"/>
              <a:gd name="connsiteX85" fmla="*/ 217499 w 234345"/>
              <a:gd name="connsiteY85" fmla="*/ 268639 h 318522"/>
              <a:gd name="connsiteX86" fmla="*/ 215921 w 234345"/>
              <a:gd name="connsiteY86" fmla="*/ 264793 h 318522"/>
              <a:gd name="connsiteX87" fmla="*/ 220203 w 234345"/>
              <a:gd name="connsiteY87" fmla="*/ 263848 h 318522"/>
              <a:gd name="connsiteX88" fmla="*/ 223983 w 234345"/>
              <a:gd name="connsiteY88" fmla="*/ 260931 h 318522"/>
              <a:gd name="connsiteX89" fmla="*/ 227122 w 234345"/>
              <a:gd name="connsiteY89" fmla="*/ 257118 h 318522"/>
              <a:gd name="connsiteX90" fmla="*/ 230836 w 234345"/>
              <a:gd name="connsiteY90" fmla="*/ 254537 h 318522"/>
              <a:gd name="connsiteX91" fmla="*/ 232069 w 234345"/>
              <a:gd name="connsiteY91" fmla="*/ 248785 h 318522"/>
              <a:gd name="connsiteX92" fmla="*/ 234304 w 234345"/>
              <a:gd name="connsiteY92" fmla="*/ 245119 h 318522"/>
              <a:gd name="connsiteX93" fmla="*/ 234345 w 234345"/>
              <a:gd name="connsiteY93" fmla="*/ 240419 h 318522"/>
              <a:gd name="connsiteX94" fmla="*/ 233475 w 234345"/>
              <a:gd name="connsiteY94" fmla="*/ 235430 h 318522"/>
              <a:gd name="connsiteX95" fmla="*/ 223941 w 234345"/>
              <a:gd name="connsiteY95" fmla="*/ 229111 h 318522"/>
              <a:gd name="connsiteX96" fmla="*/ 215321 w 234345"/>
              <a:gd name="connsiteY96" fmla="*/ 227755 h 318522"/>
              <a:gd name="connsiteX97" fmla="*/ 207908 w 234345"/>
              <a:gd name="connsiteY97" fmla="*/ 227640 h 318522"/>
              <a:gd name="connsiteX98" fmla="*/ 203282 w 234345"/>
              <a:gd name="connsiteY98" fmla="*/ 230434 h 318522"/>
              <a:gd name="connsiteX99" fmla="*/ 198926 w 234345"/>
              <a:gd name="connsiteY99" fmla="*/ 231412 h 318522"/>
              <a:gd name="connsiteX100" fmla="*/ 195105 w 234345"/>
              <a:gd name="connsiteY100" fmla="*/ 229842 h 318522"/>
              <a:gd name="connsiteX101" fmla="*/ 198425 w 234345"/>
              <a:gd name="connsiteY101" fmla="*/ 227105 h 318522"/>
              <a:gd name="connsiteX102" fmla="*/ 201268 w 234345"/>
              <a:gd name="connsiteY102" fmla="*/ 223629 h 318522"/>
              <a:gd name="connsiteX103" fmla="*/ 198531 w 234345"/>
              <a:gd name="connsiteY103" fmla="*/ 215132 h 318522"/>
              <a:gd name="connsiteX104" fmla="*/ 194250 w 234345"/>
              <a:gd name="connsiteY104" fmla="*/ 211434 h 318522"/>
              <a:gd name="connsiteX105" fmla="*/ 190009 w 234345"/>
              <a:gd name="connsiteY105" fmla="*/ 209092 h 318522"/>
              <a:gd name="connsiteX106" fmla="*/ 185859 w 234345"/>
              <a:gd name="connsiteY106" fmla="*/ 205591 h 318522"/>
              <a:gd name="connsiteX107" fmla="*/ 190215 w 234345"/>
              <a:gd name="connsiteY107" fmla="*/ 208023 h 318522"/>
              <a:gd name="connsiteX108" fmla="*/ 194957 w 234345"/>
              <a:gd name="connsiteY108" fmla="*/ 209083 h 318522"/>
              <a:gd name="connsiteX109" fmla="*/ 192828 w 234345"/>
              <a:gd name="connsiteY109" fmla="*/ 204218 h 318522"/>
              <a:gd name="connsiteX110" fmla="*/ 189204 w 234345"/>
              <a:gd name="connsiteY110" fmla="*/ 200019 h 318522"/>
              <a:gd name="connsiteX111" fmla="*/ 187824 w 234345"/>
              <a:gd name="connsiteY111" fmla="*/ 195910 h 318522"/>
              <a:gd name="connsiteX112" fmla="*/ 186237 w 234345"/>
              <a:gd name="connsiteY112" fmla="*/ 191086 h 318522"/>
              <a:gd name="connsiteX113" fmla="*/ 183048 w 234345"/>
              <a:gd name="connsiteY113" fmla="*/ 187125 h 318522"/>
              <a:gd name="connsiteX114" fmla="*/ 180624 w 234345"/>
              <a:gd name="connsiteY114" fmla="*/ 183731 h 318522"/>
              <a:gd name="connsiteX115" fmla="*/ 176244 w 234345"/>
              <a:gd name="connsiteY115" fmla="*/ 181109 h 318522"/>
              <a:gd name="connsiteX116" fmla="*/ 168971 w 234345"/>
              <a:gd name="connsiteY116" fmla="*/ 179079 h 318522"/>
              <a:gd name="connsiteX117" fmla="*/ 165076 w 234345"/>
              <a:gd name="connsiteY117" fmla="*/ 177296 h 318522"/>
              <a:gd name="connsiteX118" fmla="*/ 162076 w 234345"/>
              <a:gd name="connsiteY118" fmla="*/ 173622 h 318522"/>
              <a:gd name="connsiteX119" fmla="*/ 160810 w 234345"/>
              <a:gd name="connsiteY119" fmla="*/ 169292 h 318522"/>
              <a:gd name="connsiteX120" fmla="*/ 158748 w 234345"/>
              <a:gd name="connsiteY120" fmla="*/ 165257 h 318522"/>
              <a:gd name="connsiteX121" fmla="*/ 157458 w 234345"/>
              <a:gd name="connsiteY121" fmla="*/ 161238 h 318522"/>
              <a:gd name="connsiteX122" fmla="*/ 155428 w 234345"/>
              <a:gd name="connsiteY122" fmla="*/ 156537 h 318522"/>
              <a:gd name="connsiteX123" fmla="*/ 155395 w 234345"/>
              <a:gd name="connsiteY123" fmla="*/ 152099 h 318522"/>
              <a:gd name="connsiteX124" fmla="*/ 150357 w 234345"/>
              <a:gd name="connsiteY124" fmla="*/ 147473 h 318522"/>
              <a:gd name="connsiteX125" fmla="*/ 144662 w 234345"/>
              <a:gd name="connsiteY125" fmla="*/ 142468 h 318522"/>
              <a:gd name="connsiteX126" fmla="*/ 141022 w 234345"/>
              <a:gd name="connsiteY126" fmla="*/ 139830 h 318522"/>
              <a:gd name="connsiteX127" fmla="*/ 135483 w 234345"/>
              <a:gd name="connsiteY127" fmla="*/ 138022 h 318522"/>
              <a:gd name="connsiteX128" fmla="*/ 127486 w 234345"/>
              <a:gd name="connsiteY128" fmla="*/ 135894 h 318522"/>
              <a:gd name="connsiteX129" fmla="*/ 122531 w 234345"/>
              <a:gd name="connsiteY129" fmla="*/ 139296 h 318522"/>
              <a:gd name="connsiteX130" fmla="*/ 116696 w 234345"/>
              <a:gd name="connsiteY130" fmla="*/ 138384 h 318522"/>
              <a:gd name="connsiteX131" fmla="*/ 112488 w 234345"/>
              <a:gd name="connsiteY131" fmla="*/ 137874 h 318522"/>
              <a:gd name="connsiteX132" fmla="*/ 108322 w 234345"/>
              <a:gd name="connsiteY132" fmla="*/ 137118 h 318522"/>
              <a:gd name="connsiteX133" fmla="*/ 113984 w 234345"/>
              <a:gd name="connsiteY133" fmla="*/ 137652 h 318522"/>
              <a:gd name="connsiteX134" fmla="*/ 119063 w 234345"/>
              <a:gd name="connsiteY134" fmla="*/ 136058 h 318522"/>
              <a:gd name="connsiteX135" fmla="*/ 123698 w 234345"/>
              <a:gd name="connsiteY135" fmla="*/ 132031 h 318522"/>
              <a:gd name="connsiteX136" fmla="*/ 128275 w 234345"/>
              <a:gd name="connsiteY136" fmla="*/ 132031 h 318522"/>
              <a:gd name="connsiteX137" fmla="*/ 132886 w 234345"/>
              <a:gd name="connsiteY137" fmla="*/ 129738 h 318522"/>
              <a:gd name="connsiteX138" fmla="*/ 127906 w 234345"/>
              <a:gd name="connsiteY138" fmla="*/ 127766 h 318522"/>
              <a:gd name="connsiteX139" fmla="*/ 124824 w 234345"/>
              <a:gd name="connsiteY139" fmla="*/ 124774 h 318522"/>
              <a:gd name="connsiteX140" fmla="*/ 118381 w 234345"/>
              <a:gd name="connsiteY140" fmla="*/ 127330 h 318522"/>
              <a:gd name="connsiteX141" fmla="*/ 123081 w 234345"/>
              <a:gd name="connsiteY141" fmla="*/ 124832 h 318522"/>
              <a:gd name="connsiteX142" fmla="*/ 127536 w 234345"/>
              <a:gd name="connsiteY142" fmla="*/ 124175 h 318522"/>
              <a:gd name="connsiteX143" fmla="*/ 132598 w 234345"/>
              <a:gd name="connsiteY143" fmla="*/ 121799 h 318522"/>
              <a:gd name="connsiteX144" fmla="*/ 135121 w 234345"/>
              <a:gd name="connsiteY144" fmla="*/ 118504 h 318522"/>
              <a:gd name="connsiteX145" fmla="*/ 139214 w 234345"/>
              <a:gd name="connsiteY145" fmla="*/ 114675 h 318522"/>
              <a:gd name="connsiteX146" fmla="*/ 142147 w 234345"/>
              <a:gd name="connsiteY146" fmla="*/ 111330 h 318522"/>
              <a:gd name="connsiteX147" fmla="*/ 144629 w 234345"/>
              <a:gd name="connsiteY147" fmla="*/ 106678 h 318522"/>
              <a:gd name="connsiteX148" fmla="*/ 147456 w 234345"/>
              <a:gd name="connsiteY148" fmla="*/ 99315 h 318522"/>
              <a:gd name="connsiteX149" fmla="*/ 152174 w 234345"/>
              <a:gd name="connsiteY149" fmla="*/ 94943 h 318522"/>
              <a:gd name="connsiteX150" fmla="*/ 151146 w 234345"/>
              <a:gd name="connsiteY150" fmla="*/ 90727 h 318522"/>
              <a:gd name="connsiteX151" fmla="*/ 147013 w 234345"/>
              <a:gd name="connsiteY151" fmla="*/ 88632 h 318522"/>
              <a:gd name="connsiteX152" fmla="*/ 142747 w 234345"/>
              <a:gd name="connsiteY152" fmla="*/ 89034 h 318522"/>
              <a:gd name="connsiteX153" fmla="*/ 135072 w 234345"/>
              <a:gd name="connsiteY153" fmla="*/ 89182 h 318522"/>
              <a:gd name="connsiteX154" fmla="*/ 129878 w 234345"/>
              <a:gd name="connsiteY154" fmla="*/ 88656 h 318522"/>
              <a:gd name="connsiteX155" fmla="*/ 123402 w 234345"/>
              <a:gd name="connsiteY155" fmla="*/ 89256 h 318522"/>
              <a:gd name="connsiteX156" fmla="*/ 119260 w 234345"/>
              <a:gd name="connsiteY156" fmla="*/ 88311 h 318522"/>
              <a:gd name="connsiteX157" fmla="*/ 112628 w 234345"/>
              <a:gd name="connsiteY157" fmla="*/ 88180 h 318522"/>
              <a:gd name="connsiteX158" fmla="*/ 107862 w 234345"/>
              <a:gd name="connsiteY158" fmla="*/ 89445 h 318522"/>
              <a:gd name="connsiteX159" fmla="*/ 102693 w 234345"/>
              <a:gd name="connsiteY159" fmla="*/ 91532 h 318522"/>
              <a:gd name="connsiteX160" fmla="*/ 97548 w 234345"/>
              <a:gd name="connsiteY160" fmla="*/ 93579 h 318522"/>
              <a:gd name="connsiteX161" fmla="*/ 92946 w 234345"/>
              <a:gd name="connsiteY161" fmla="*/ 94450 h 318522"/>
              <a:gd name="connsiteX162" fmla="*/ 97211 w 234345"/>
              <a:gd name="connsiteY162" fmla="*/ 92116 h 318522"/>
              <a:gd name="connsiteX163" fmla="*/ 101279 w 234345"/>
              <a:gd name="connsiteY163" fmla="*/ 88886 h 318522"/>
              <a:gd name="connsiteX164" fmla="*/ 96077 w 234345"/>
              <a:gd name="connsiteY164" fmla="*/ 89026 h 318522"/>
              <a:gd name="connsiteX165" fmla="*/ 92190 w 234345"/>
              <a:gd name="connsiteY165" fmla="*/ 90990 h 318522"/>
              <a:gd name="connsiteX166" fmla="*/ 97409 w 234345"/>
              <a:gd name="connsiteY166" fmla="*/ 88623 h 318522"/>
              <a:gd name="connsiteX167" fmla="*/ 101748 w 234345"/>
              <a:gd name="connsiteY167" fmla="*/ 88377 h 318522"/>
              <a:gd name="connsiteX168" fmla="*/ 104862 w 234345"/>
              <a:gd name="connsiteY168" fmla="*/ 85312 h 318522"/>
              <a:gd name="connsiteX169" fmla="*/ 100170 w 234345"/>
              <a:gd name="connsiteY169" fmla="*/ 84523 h 318522"/>
              <a:gd name="connsiteX170" fmla="*/ 95272 w 234345"/>
              <a:gd name="connsiteY170" fmla="*/ 83717 h 318522"/>
              <a:gd name="connsiteX171" fmla="*/ 102200 w 234345"/>
              <a:gd name="connsiteY171" fmla="*/ 83487 h 318522"/>
              <a:gd name="connsiteX172" fmla="*/ 104295 w 234345"/>
              <a:gd name="connsiteY172" fmla="*/ 79477 h 318522"/>
              <a:gd name="connsiteX173" fmla="*/ 112620 w 234345"/>
              <a:gd name="connsiteY173" fmla="*/ 74513 h 318522"/>
              <a:gd name="connsiteX174" fmla="*/ 116877 w 234345"/>
              <a:gd name="connsiteY174" fmla="*/ 71144 h 318522"/>
              <a:gd name="connsiteX175" fmla="*/ 121947 w 234345"/>
              <a:gd name="connsiteY175" fmla="*/ 68563 h 318522"/>
              <a:gd name="connsiteX176" fmla="*/ 121866 w 234345"/>
              <a:gd name="connsiteY176" fmla="*/ 63969 h 318522"/>
              <a:gd name="connsiteX177" fmla="*/ 116811 w 234345"/>
              <a:gd name="connsiteY177" fmla="*/ 60518 h 318522"/>
              <a:gd name="connsiteX178" fmla="*/ 112867 w 234345"/>
              <a:gd name="connsiteY178" fmla="*/ 61948 h 318522"/>
              <a:gd name="connsiteX179" fmla="*/ 108363 w 234345"/>
              <a:gd name="connsiteY179" fmla="*/ 61956 h 318522"/>
              <a:gd name="connsiteX180" fmla="*/ 103835 w 234345"/>
              <a:gd name="connsiteY180" fmla="*/ 63115 h 318522"/>
              <a:gd name="connsiteX181" fmla="*/ 99200 w 234345"/>
              <a:gd name="connsiteY181" fmla="*/ 62835 h 318522"/>
              <a:gd name="connsiteX182" fmla="*/ 94014 w 234345"/>
              <a:gd name="connsiteY182" fmla="*/ 63657 h 318522"/>
              <a:gd name="connsiteX183" fmla="*/ 90875 w 234345"/>
              <a:gd name="connsiteY183" fmla="*/ 66591 h 318522"/>
              <a:gd name="connsiteX184" fmla="*/ 88747 w 234345"/>
              <a:gd name="connsiteY184" fmla="*/ 62515 h 318522"/>
              <a:gd name="connsiteX185" fmla="*/ 85271 w 234345"/>
              <a:gd name="connsiteY185" fmla="*/ 65876 h 318522"/>
              <a:gd name="connsiteX186" fmla="*/ 83849 w 234345"/>
              <a:gd name="connsiteY186" fmla="*/ 61948 h 318522"/>
              <a:gd name="connsiteX187" fmla="*/ 79099 w 234345"/>
              <a:gd name="connsiteY187" fmla="*/ 61150 h 318522"/>
              <a:gd name="connsiteX188" fmla="*/ 76346 w 234345"/>
              <a:gd name="connsiteY188" fmla="*/ 64397 h 318522"/>
              <a:gd name="connsiteX189" fmla="*/ 78458 w 234345"/>
              <a:gd name="connsiteY189" fmla="*/ 68465 h 318522"/>
              <a:gd name="connsiteX190" fmla="*/ 80208 w 234345"/>
              <a:gd name="connsiteY190" fmla="*/ 73206 h 318522"/>
              <a:gd name="connsiteX191" fmla="*/ 75737 w 234345"/>
              <a:gd name="connsiteY191" fmla="*/ 71678 h 318522"/>
              <a:gd name="connsiteX192" fmla="*/ 71686 w 234345"/>
              <a:gd name="connsiteY192" fmla="*/ 72845 h 318522"/>
              <a:gd name="connsiteX193" fmla="*/ 71711 w 234345"/>
              <a:gd name="connsiteY193" fmla="*/ 77578 h 318522"/>
              <a:gd name="connsiteX194" fmla="*/ 73979 w 234345"/>
              <a:gd name="connsiteY194" fmla="*/ 81063 h 318522"/>
              <a:gd name="connsiteX195" fmla="*/ 76716 w 234345"/>
              <a:gd name="connsiteY195" fmla="*/ 84514 h 318522"/>
              <a:gd name="connsiteX196" fmla="*/ 72927 w 234345"/>
              <a:gd name="connsiteY196" fmla="*/ 82000 h 318522"/>
              <a:gd name="connsiteX197" fmla="*/ 68760 w 234345"/>
              <a:gd name="connsiteY197" fmla="*/ 82123 h 318522"/>
              <a:gd name="connsiteX198" fmla="*/ 64109 w 234345"/>
              <a:gd name="connsiteY198" fmla="*/ 81860 h 318522"/>
              <a:gd name="connsiteX199" fmla="*/ 64553 w 234345"/>
              <a:gd name="connsiteY199" fmla="*/ 86142 h 318522"/>
              <a:gd name="connsiteX200" fmla="*/ 59729 w 234345"/>
              <a:gd name="connsiteY200" fmla="*/ 83610 h 318522"/>
              <a:gd name="connsiteX201" fmla="*/ 62400 w 234345"/>
              <a:gd name="connsiteY201" fmla="*/ 87514 h 318522"/>
              <a:gd name="connsiteX202" fmla="*/ 61430 w 234345"/>
              <a:gd name="connsiteY202" fmla="*/ 91598 h 318522"/>
              <a:gd name="connsiteX203" fmla="*/ 65966 w 234345"/>
              <a:gd name="connsiteY203" fmla="*/ 92601 h 318522"/>
              <a:gd name="connsiteX204" fmla="*/ 61594 w 234345"/>
              <a:gd name="connsiteY204" fmla="*/ 92510 h 318522"/>
              <a:gd name="connsiteX205" fmla="*/ 57904 w 234345"/>
              <a:gd name="connsiteY205" fmla="*/ 94844 h 318522"/>
              <a:gd name="connsiteX206" fmla="*/ 59737 w 234345"/>
              <a:gd name="connsiteY206" fmla="*/ 98567 h 318522"/>
              <a:gd name="connsiteX207" fmla="*/ 63583 w 234345"/>
              <a:gd name="connsiteY207" fmla="*/ 96989 h 318522"/>
              <a:gd name="connsiteX208" fmla="*/ 61192 w 234345"/>
              <a:gd name="connsiteY208" fmla="*/ 100359 h 318522"/>
              <a:gd name="connsiteX209" fmla="*/ 65753 w 234345"/>
              <a:gd name="connsiteY209" fmla="*/ 100507 h 318522"/>
              <a:gd name="connsiteX210" fmla="*/ 61553 w 234345"/>
              <a:gd name="connsiteY210" fmla="*/ 103810 h 318522"/>
              <a:gd name="connsiteX211" fmla="*/ 65629 w 234345"/>
              <a:gd name="connsiteY211" fmla="*/ 105750 h 318522"/>
              <a:gd name="connsiteX212" fmla="*/ 60962 w 234345"/>
              <a:gd name="connsiteY212" fmla="*/ 105216 h 318522"/>
              <a:gd name="connsiteX213" fmla="*/ 63033 w 234345"/>
              <a:gd name="connsiteY213" fmla="*/ 109185 h 318522"/>
              <a:gd name="connsiteX214" fmla="*/ 58578 w 234345"/>
              <a:gd name="connsiteY214" fmla="*/ 108314 h 318522"/>
              <a:gd name="connsiteX215" fmla="*/ 56039 w 234345"/>
              <a:gd name="connsiteY215" fmla="*/ 111806 h 318522"/>
              <a:gd name="connsiteX216" fmla="*/ 60386 w 234345"/>
              <a:gd name="connsiteY216" fmla="*/ 111732 h 318522"/>
              <a:gd name="connsiteX217" fmla="*/ 56967 w 234345"/>
              <a:gd name="connsiteY217" fmla="*/ 114214 h 318522"/>
              <a:gd name="connsiteX218" fmla="*/ 49580 w 234345"/>
              <a:gd name="connsiteY218" fmla="*/ 116006 h 318522"/>
              <a:gd name="connsiteX219" fmla="*/ 53335 w 234345"/>
              <a:gd name="connsiteY219" fmla="*/ 118019 h 318522"/>
              <a:gd name="connsiteX220" fmla="*/ 57748 w 234345"/>
              <a:gd name="connsiteY220" fmla="*/ 118241 h 318522"/>
              <a:gd name="connsiteX221" fmla="*/ 62687 w 234345"/>
              <a:gd name="connsiteY221" fmla="*/ 117847 h 318522"/>
              <a:gd name="connsiteX222" fmla="*/ 56770 w 234345"/>
              <a:gd name="connsiteY222" fmla="*/ 118825 h 318522"/>
              <a:gd name="connsiteX223" fmla="*/ 59047 w 234345"/>
              <a:gd name="connsiteY223" fmla="*/ 122276 h 318522"/>
              <a:gd name="connsiteX224" fmla="*/ 64364 w 234345"/>
              <a:gd name="connsiteY224" fmla="*/ 121709 h 318522"/>
              <a:gd name="connsiteX225" fmla="*/ 67709 w 234345"/>
              <a:gd name="connsiteY225" fmla="*/ 119112 h 318522"/>
              <a:gd name="connsiteX226" fmla="*/ 71628 w 234345"/>
              <a:gd name="connsiteY226" fmla="*/ 116819 h 318522"/>
              <a:gd name="connsiteX227" fmla="*/ 74579 w 234345"/>
              <a:gd name="connsiteY227" fmla="*/ 113524 h 318522"/>
              <a:gd name="connsiteX228" fmla="*/ 69714 w 234345"/>
              <a:gd name="connsiteY228" fmla="*/ 112891 h 318522"/>
              <a:gd name="connsiteX229" fmla="*/ 74760 w 234345"/>
              <a:gd name="connsiteY229" fmla="*/ 113483 h 318522"/>
              <a:gd name="connsiteX230" fmla="*/ 71398 w 234345"/>
              <a:gd name="connsiteY230" fmla="*/ 117387 h 318522"/>
              <a:gd name="connsiteX231" fmla="*/ 77915 w 234345"/>
              <a:gd name="connsiteY231" fmla="*/ 117008 h 318522"/>
              <a:gd name="connsiteX232" fmla="*/ 72023 w 234345"/>
              <a:gd name="connsiteY232" fmla="*/ 117814 h 318522"/>
              <a:gd name="connsiteX233" fmla="*/ 68678 w 234345"/>
              <a:gd name="connsiteY233" fmla="*/ 120353 h 318522"/>
              <a:gd name="connsiteX234" fmla="*/ 65941 w 234345"/>
              <a:gd name="connsiteY234" fmla="*/ 123854 h 318522"/>
              <a:gd name="connsiteX235" fmla="*/ 71004 w 234345"/>
              <a:gd name="connsiteY235" fmla="*/ 124339 h 318522"/>
              <a:gd name="connsiteX236" fmla="*/ 75548 w 234345"/>
              <a:gd name="connsiteY236" fmla="*/ 121438 h 318522"/>
              <a:gd name="connsiteX237" fmla="*/ 71439 w 234345"/>
              <a:gd name="connsiteY237" fmla="*/ 125120 h 318522"/>
              <a:gd name="connsiteX238" fmla="*/ 66846 w 234345"/>
              <a:gd name="connsiteY238" fmla="*/ 124610 h 318522"/>
              <a:gd name="connsiteX239" fmla="*/ 64093 w 234345"/>
              <a:gd name="connsiteY239" fmla="*/ 127675 h 318522"/>
              <a:gd name="connsiteX240" fmla="*/ 63723 w 234345"/>
              <a:gd name="connsiteY240" fmla="*/ 131867 h 318522"/>
              <a:gd name="connsiteX241" fmla="*/ 61964 w 234345"/>
              <a:gd name="connsiteY241" fmla="*/ 136222 h 318522"/>
              <a:gd name="connsiteX242" fmla="*/ 60287 w 234345"/>
              <a:gd name="connsiteY242" fmla="*/ 140528 h 318522"/>
              <a:gd name="connsiteX243" fmla="*/ 62104 w 234345"/>
              <a:gd name="connsiteY243" fmla="*/ 144391 h 318522"/>
              <a:gd name="connsiteX244" fmla="*/ 66040 w 234345"/>
              <a:gd name="connsiteY244" fmla="*/ 142057 h 318522"/>
              <a:gd name="connsiteX245" fmla="*/ 61562 w 234345"/>
              <a:gd name="connsiteY245" fmla="*/ 146454 h 318522"/>
              <a:gd name="connsiteX246" fmla="*/ 59318 w 234345"/>
              <a:gd name="connsiteY246" fmla="*/ 150185 h 318522"/>
              <a:gd name="connsiteX247" fmla="*/ 58915 w 234345"/>
              <a:gd name="connsiteY247" fmla="*/ 154589 h 318522"/>
              <a:gd name="connsiteX248" fmla="*/ 57033 w 234345"/>
              <a:gd name="connsiteY248" fmla="*/ 158345 h 318522"/>
              <a:gd name="connsiteX249" fmla="*/ 61282 w 234345"/>
              <a:gd name="connsiteY249" fmla="*/ 158148 h 318522"/>
              <a:gd name="connsiteX250" fmla="*/ 63024 w 234345"/>
              <a:gd name="connsiteY250" fmla="*/ 154401 h 318522"/>
              <a:gd name="connsiteX251" fmla="*/ 64479 w 234345"/>
              <a:gd name="connsiteY251" fmla="*/ 150513 h 318522"/>
              <a:gd name="connsiteX252" fmla="*/ 65687 w 234345"/>
              <a:gd name="connsiteY252" fmla="*/ 146462 h 318522"/>
              <a:gd name="connsiteX253" fmla="*/ 68810 w 234345"/>
              <a:gd name="connsiteY253" fmla="*/ 143717 h 318522"/>
              <a:gd name="connsiteX254" fmla="*/ 65975 w 234345"/>
              <a:gd name="connsiteY254" fmla="*/ 138712 h 318522"/>
              <a:gd name="connsiteX255" fmla="*/ 69624 w 234345"/>
              <a:gd name="connsiteY255" fmla="*/ 135984 h 318522"/>
              <a:gd name="connsiteX256" fmla="*/ 73930 w 234345"/>
              <a:gd name="connsiteY256" fmla="*/ 132877 h 318522"/>
              <a:gd name="connsiteX257" fmla="*/ 78639 w 234345"/>
              <a:gd name="connsiteY257" fmla="*/ 129993 h 318522"/>
              <a:gd name="connsiteX258" fmla="*/ 74710 w 234345"/>
              <a:gd name="connsiteY258" fmla="*/ 132992 h 318522"/>
              <a:gd name="connsiteX259" fmla="*/ 69903 w 234345"/>
              <a:gd name="connsiteY259" fmla="*/ 136271 h 318522"/>
              <a:gd name="connsiteX260" fmla="*/ 68243 w 234345"/>
              <a:gd name="connsiteY260" fmla="*/ 141161 h 318522"/>
              <a:gd name="connsiteX261" fmla="*/ 72089 w 234345"/>
              <a:gd name="connsiteY261" fmla="*/ 139025 h 318522"/>
              <a:gd name="connsiteX262" fmla="*/ 75286 w 234345"/>
              <a:gd name="connsiteY262" fmla="*/ 141638 h 318522"/>
              <a:gd name="connsiteX263" fmla="*/ 78598 w 234345"/>
              <a:gd name="connsiteY263" fmla="*/ 138786 h 318522"/>
              <a:gd name="connsiteX264" fmla="*/ 78712 w 234345"/>
              <a:gd name="connsiteY264" fmla="*/ 134603 h 318522"/>
              <a:gd name="connsiteX265" fmla="*/ 82353 w 234345"/>
              <a:gd name="connsiteY265" fmla="*/ 132039 h 318522"/>
              <a:gd name="connsiteX266" fmla="*/ 79288 w 234345"/>
              <a:gd name="connsiteY266" fmla="*/ 136428 h 318522"/>
              <a:gd name="connsiteX267" fmla="*/ 83224 w 234345"/>
              <a:gd name="connsiteY267" fmla="*/ 138096 h 318522"/>
              <a:gd name="connsiteX268" fmla="*/ 79280 w 234345"/>
              <a:gd name="connsiteY268" fmla="*/ 139509 h 318522"/>
              <a:gd name="connsiteX269" fmla="*/ 79247 w 234345"/>
              <a:gd name="connsiteY269" fmla="*/ 143692 h 318522"/>
              <a:gd name="connsiteX270" fmla="*/ 80331 w 234345"/>
              <a:gd name="connsiteY270" fmla="*/ 148327 h 318522"/>
              <a:gd name="connsiteX271" fmla="*/ 83923 w 234345"/>
              <a:gd name="connsiteY271" fmla="*/ 150415 h 318522"/>
              <a:gd name="connsiteX272" fmla="*/ 82551 w 234345"/>
              <a:gd name="connsiteY272" fmla="*/ 154433 h 318522"/>
              <a:gd name="connsiteX273" fmla="*/ 79304 w 234345"/>
              <a:gd name="connsiteY273" fmla="*/ 157704 h 318522"/>
              <a:gd name="connsiteX274" fmla="*/ 75787 w 234345"/>
              <a:gd name="connsiteY274" fmla="*/ 162882 h 318522"/>
              <a:gd name="connsiteX275" fmla="*/ 75548 w 234345"/>
              <a:gd name="connsiteY275" fmla="*/ 169300 h 318522"/>
              <a:gd name="connsiteX276" fmla="*/ 71472 w 234345"/>
              <a:gd name="connsiteY276" fmla="*/ 167073 h 318522"/>
              <a:gd name="connsiteX277" fmla="*/ 71826 w 234345"/>
              <a:gd name="connsiteY277" fmla="*/ 171272 h 318522"/>
              <a:gd name="connsiteX278" fmla="*/ 75130 w 234345"/>
              <a:gd name="connsiteY278" fmla="*/ 174444 h 318522"/>
              <a:gd name="connsiteX279" fmla="*/ 78581 w 234345"/>
              <a:gd name="connsiteY279" fmla="*/ 177962 h 318522"/>
              <a:gd name="connsiteX280" fmla="*/ 76436 w 234345"/>
              <a:gd name="connsiteY280" fmla="*/ 173080 h 318522"/>
              <a:gd name="connsiteX281" fmla="*/ 82115 w 234345"/>
              <a:gd name="connsiteY281" fmla="*/ 172423 h 318522"/>
              <a:gd name="connsiteX282" fmla="*/ 87013 w 234345"/>
              <a:gd name="connsiteY282" fmla="*/ 176030 h 318522"/>
              <a:gd name="connsiteX283" fmla="*/ 90349 w 234345"/>
              <a:gd name="connsiteY283" fmla="*/ 173475 h 318522"/>
              <a:gd name="connsiteX284" fmla="*/ 95025 w 234345"/>
              <a:gd name="connsiteY284" fmla="*/ 173705 h 318522"/>
              <a:gd name="connsiteX285" fmla="*/ 99126 w 234345"/>
              <a:gd name="connsiteY285" fmla="*/ 174042 h 318522"/>
              <a:gd name="connsiteX286" fmla="*/ 103548 w 234345"/>
              <a:gd name="connsiteY286" fmla="*/ 171765 h 318522"/>
              <a:gd name="connsiteX287" fmla="*/ 110336 w 234345"/>
              <a:gd name="connsiteY287" fmla="*/ 169530 h 318522"/>
              <a:gd name="connsiteX288" fmla="*/ 114510 w 234345"/>
              <a:gd name="connsiteY288" fmla="*/ 168125 h 318522"/>
              <a:gd name="connsiteX289" fmla="*/ 111166 w 234345"/>
              <a:gd name="connsiteY289" fmla="*/ 172686 h 318522"/>
              <a:gd name="connsiteX290" fmla="*/ 108568 w 234345"/>
              <a:gd name="connsiteY290" fmla="*/ 177518 h 318522"/>
              <a:gd name="connsiteX291" fmla="*/ 107065 w 234345"/>
              <a:gd name="connsiteY291" fmla="*/ 181561 h 318522"/>
              <a:gd name="connsiteX292" fmla="*/ 110286 w 234345"/>
              <a:gd name="connsiteY292" fmla="*/ 185078 h 318522"/>
              <a:gd name="connsiteX293" fmla="*/ 113828 w 234345"/>
              <a:gd name="connsiteY293" fmla="*/ 190971 h 318522"/>
              <a:gd name="connsiteX294" fmla="*/ 116902 w 234345"/>
              <a:gd name="connsiteY294" fmla="*/ 195885 h 318522"/>
              <a:gd name="connsiteX295" fmla="*/ 120608 w 234345"/>
              <a:gd name="connsiteY295" fmla="*/ 193896 h 318522"/>
              <a:gd name="connsiteX296" fmla="*/ 125383 w 234345"/>
              <a:gd name="connsiteY296" fmla="*/ 194636 h 318522"/>
              <a:gd name="connsiteX297" fmla="*/ 122243 w 234345"/>
              <a:gd name="connsiteY297" fmla="*/ 197471 h 318522"/>
              <a:gd name="connsiteX298" fmla="*/ 120288 w 234345"/>
              <a:gd name="connsiteY298" fmla="*/ 201720 h 318522"/>
              <a:gd name="connsiteX299" fmla="*/ 119704 w 234345"/>
              <a:gd name="connsiteY299" fmla="*/ 206223 h 318522"/>
              <a:gd name="connsiteX300" fmla="*/ 118833 w 234345"/>
              <a:gd name="connsiteY300" fmla="*/ 210669 h 318522"/>
              <a:gd name="connsiteX301" fmla="*/ 115283 w 234345"/>
              <a:gd name="connsiteY301" fmla="*/ 213620 h 318522"/>
              <a:gd name="connsiteX302" fmla="*/ 109259 w 234345"/>
              <a:gd name="connsiteY302" fmla="*/ 217293 h 318522"/>
              <a:gd name="connsiteX303" fmla="*/ 104049 w 234345"/>
              <a:gd name="connsiteY303" fmla="*/ 217983 h 318522"/>
              <a:gd name="connsiteX304" fmla="*/ 98320 w 234345"/>
              <a:gd name="connsiteY304" fmla="*/ 219208 h 318522"/>
              <a:gd name="connsiteX305" fmla="*/ 92601 w 234345"/>
              <a:gd name="connsiteY305" fmla="*/ 221090 h 318522"/>
              <a:gd name="connsiteX306" fmla="*/ 89084 w 234345"/>
              <a:gd name="connsiteY306" fmla="*/ 223892 h 318522"/>
              <a:gd name="connsiteX307" fmla="*/ 84884 w 234345"/>
              <a:gd name="connsiteY307" fmla="*/ 228930 h 318522"/>
              <a:gd name="connsiteX308" fmla="*/ 80767 w 234345"/>
              <a:gd name="connsiteY308" fmla="*/ 231280 h 318522"/>
              <a:gd name="connsiteX309" fmla="*/ 84613 w 234345"/>
              <a:gd name="connsiteY309" fmla="*/ 233778 h 318522"/>
              <a:gd name="connsiteX310" fmla="*/ 87875 w 234345"/>
              <a:gd name="connsiteY310" fmla="*/ 230360 h 318522"/>
              <a:gd name="connsiteX311" fmla="*/ 92141 w 234345"/>
              <a:gd name="connsiteY311" fmla="*/ 229571 h 318522"/>
              <a:gd name="connsiteX312" fmla="*/ 95872 w 234345"/>
              <a:gd name="connsiteY312" fmla="*/ 235726 h 318522"/>
              <a:gd name="connsiteX313" fmla="*/ 95305 w 234345"/>
              <a:gd name="connsiteY313" fmla="*/ 240978 h 318522"/>
              <a:gd name="connsiteX314" fmla="*/ 94861 w 234345"/>
              <a:gd name="connsiteY314" fmla="*/ 245103 h 318522"/>
              <a:gd name="connsiteX315" fmla="*/ 92026 w 234345"/>
              <a:gd name="connsiteY315" fmla="*/ 249080 h 318522"/>
              <a:gd name="connsiteX316" fmla="*/ 88139 w 234345"/>
              <a:gd name="connsiteY316" fmla="*/ 250535 h 318522"/>
              <a:gd name="connsiteX317" fmla="*/ 84662 w 234345"/>
              <a:gd name="connsiteY317" fmla="*/ 252918 h 318522"/>
              <a:gd name="connsiteX318" fmla="*/ 80331 w 234345"/>
              <a:gd name="connsiteY318" fmla="*/ 253214 h 318522"/>
              <a:gd name="connsiteX319" fmla="*/ 76609 w 234345"/>
              <a:gd name="connsiteY319" fmla="*/ 255597 h 318522"/>
              <a:gd name="connsiteX320" fmla="*/ 70889 w 234345"/>
              <a:gd name="connsiteY320" fmla="*/ 256214 h 318522"/>
              <a:gd name="connsiteX321" fmla="*/ 65013 w 234345"/>
              <a:gd name="connsiteY321" fmla="*/ 260068 h 318522"/>
              <a:gd name="connsiteX322" fmla="*/ 69262 w 234345"/>
              <a:gd name="connsiteY322" fmla="*/ 261251 h 318522"/>
              <a:gd name="connsiteX323" fmla="*/ 66312 w 234345"/>
              <a:gd name="connsiteY323" fmla="*/ 264999 h 318522"/>
              <a:gd name="connsiteX324" fmla="*/ 71094 w 234345"/>
              <a:gd name="connsiteY324" fmla="*/ 266084 h 318522"/>
              <a:gd name="connsiteX325" fmla="*/ 75121 w 234345"/>
              <a:gd name="connsiteY325" fmla="*/ 265147 h 318522"/>
              <a:gd name="connsiteX326" fmla="*/ 71152 w 234345"/>
              <a:gd name="connsiteY326" fmla="*/ 266314 h 318522"/>
              <a:gd name="connsiteX327" fmla="*/ 75631 w 234345"/>
              <a:gd name="connsiteY327" fmla="*/ 267809 h 318522"/>
              <a:gd name="connsiteX328" fmla="*/ 80176 w 234345"/>
              <a:gd name="connsiteY328" fmla="*/ 266223 h 318522"/>
              <a:gd name="connsiteX329" fmla="*/ 85525 w 234345"/>
              <a:gd name="connsiteY329" fmla="*/ 265369 h 318522"/>
              <a:gd name="connsiteX330" fmla="*/ 89536 w 234345"/>
              <a:gd name="connsiteY330" fmla="*/ 267349 h 318522"/>
              <a:gd name="connsiteX331" fmla="*/ 91450 w 234345"/>
              <a:gd name="connsiteY331" fmla="*/ 271072 h 318522"/>
              <a:gd name="connsiteX332" fmla="*/ 97154 w 234345"/>
              <a:gd name="connsiteY332" fmla="*/ 270127 h 318522"/>
              <a:gd name="connsiteX333" fmla="*/ 101320 w 234345"/>
              <a:gd name="connsiteY333" fmla="*/ 270061 h 318522"/>
              <a:gd name="connsiteX334" fmla="*/ 104706 w 234345"/>
              <a:gd name="connsiteY334" fmla="*/ 272929 h 318522"/>
              <a:gd name="connsiteX335" fmla="*/ 110607 w 234345"/>
              <a:gd name="connsiteY335" fmla="*/ 275764 h 318522"/>
              <a:gd name="connsiteX336" fmla="*/ 114872 w 234345"/>
              <a:gd name="connsiteY336" fmla="*/ 275115 h 318522"/>
              <a:gd name="connsiteX337" fmla="*/ 120937 w 234345"/>
              <a:gd name="connsiteY337" fmla="*/ 271318 h 318522"/>
              <a:gd name="connsiteX338" fmla="*/ 125317 w 234345"/>
              <a:gd name="connsiteY338" fmla="*/ 270949 h 318522"/>
              <a:gd name="connsiteX339" fmla="*/ 117345 w 234345"/>
              <a:gd name="connsiteY339" fmla="*/ 275789 h 318522"/>
              <a:gd name="connsiteX340" fmla="*/ 123139 w 234345"/>
              <a:gd name="connsiteY340" fmla="*/ 274293 h 318522"/>
              <a:gd name="connsiteX341" fmla="*/ 119844 w 234345"/>
              <a:gd name="connsiteY341" fmla="*/ 277268 h 318522"/>
              <a:gd name="connsiteX342" fmla="*/ 115234 w 234345"/>
              <a:gd name="connsiteY342" fmla="*/ 281114 h 318522"/>
              <a:gd name="connsiteX343" fmla="*/ 110549 w 234345"/>
              <a:gd name="connsiteY343" fmla="*/ 281525 h 318522"/>
              <a:gd name="connsiteX344" fmla="*/ 106309 w 234345"/>
              <a:gd name="connsiteY344" fmla="*/ 280177 h 318522"/>
              <a:gd name="connsiteX345" fmla="*/ 101345 w 234345"/>
              <a:gd name="connsiteY345" fmla="*/ 279726 h 318522"/>
              <a:gd name="connsiteX346" fmla="*/ 94918 w 234345"/>
              <a:gd name="connsiteY346" fmla="*/ 280893 h 318522"/>
              <a:gd name="connsiteX347" fmla="*/ 90456 w 234345"/>
              <a:gd name="connsiteY347" fmla="*/ 281492 h 318522"/>
              <a:gd name="connsiteX348" fmla="*/ 90128 w 234345"/>
              <a:gd name="connsiteY348" fmla="*/ 285897 h 318522"/>
              <a:gd name="connsiteX349" fmla="*/ 85871 w 234345"/>
              <a:gd name="connsiteY349" fmla="*/ 286777 h 318522"/>
              <a:gd name="connsiteX350" fmla="*/ 82041 w 234345"/>
              <a:gd name="connsiteY350" fmla="*/ 290023 h 318522"/>
              <a:gd name="connsiteX351" fmla="*/ 79880 w 234345"/>
              <a:gd name="connsiteY351" fmla="*/ 294970 h 318522"/>
              <a:gd name="connsiteX352" fmla="*/ 76937 w 234345"/>
              <a:gd name="connsiteY352" fmla="*/ 298372 h 318522"/>
              <a:gd name="connsiteX353" fmla="*/ 72919 w 234345"/>
              <a:gd name="connsiteY353" fmla="*/ 299531 h 318522"/>
              <a:gd name="connsiteX354" fmla="*/ 70363 w 234345"/>
              <a:gd name="connsiteY354" fmla="*/ 302843 h 318522"/>
              <a:gd name="connsiteX355" fmla="*/ 67174 w 234345"/>
              <a:gd name="connsiteY355" fmla="*/ 306804 h 318522"/>
              <a:gd name="connsiteX356" fmla="*/ 62654 w 234345"/>
              <a:gd name="connsiteY356" fmla="*/ 309993 h 318522"/>
              <a:gd name="connsiteX357" fmla="*/ 56967 w 234345"/>
              <a:gd name="connsiteY357" fmla="*/ 311127 h 318522"/>
              <a:gd name="connsiteX358" fmla="*/ 54050 w 234345"/>
              <a:gd name="connsiteY358" fmla="*/ 314356 h 318522"/>
              <a:gd name="connsiteX359" fmla="*/ 59622 w 234345"/>
              <a:gd name="connsiteY359" fmla="*/ 313477 h 318522"/>
              <a:gd name="connsiteX360" fmla="*/ 64553 w 234345"/>
              <a:gd name="connsiteY360" fmla="*/ 316518 h 318522"/>
              <a:gd name="connsiteX361" fmla="*/ 89675 w 234345"/>
              <a:gd name="connsiteY361" fmla="*/ 223317 h 318522"/>
              <a:gd name="connsiteX362" fmla="*/ 95658 w 234345"/>
              <a:gd name="connsiteY362" fmla="*/ 219200 h 318522"/>
              <a:gd name="connsiteX363" fmla="*/ 92239 w 234345"/>
              <a:gd name="connsiteY363" fmla="*/ 216348 h 318522"/>
              <a:gd name="connsiteX364" fmla="*/ 87646 w 234345"/>
              <a:gd name="connsiteY364" fmla="*/ 214203 h 318522"/>
              <a:gd name="connsiteX365" fmla="*/ 83758 w 234345"/>
              <a:gd name="connsiteY365" fmla="*/ 217186 h 318522"/>
              <a:gd name="connsiteX366" fmla="*/ 85607 w 234345"/>
              <a:gd name="connsiteY366" fmla="*/ 221098 h 318522"/>
              <a:gd name="connsiteX367" fmla="*/ 89675 w 234345"/>
              <a:gd name="connsiteY367" fmla="*/ 223317 h 318522"/>
              <a:gd name="connsiteX368" fmla="*/ 71538 w 234345"/>
              <a:gd name="connsiteY368" fmla="*/ 154475 h 318522"/>
              <a:gd name="connsiteX369" fmla="*/ 74094 w 234345"/>
              <a:gd name="connsiteY369" fmla="*/ 151031 h 318522"/>
              <a:gd name="connsiteX370" fmla="*/ 72228 w 234345"/>
              <a:gd name="connsiteY370" fmla="*/ 147111 h 318522"/>
              <a:gd name="connsiteX371" fmla="*/ 67610 w 234345"/>
              <a:gd name="connsiteY371" fmla="*/ 147267 h 318522"/>
              <a:gd name="connsiteX372" fmla="*/ 67635 w 234345"/>
              <a:gd name="connsiteY372" fmla="*/ 152313 h 318522"/>
              <a:gd name="connsiteX373" fmla="*/ 71538 w 234345"/>
              <a:gd name="connsiteY373" fmla="*/ 154475 h 318522"/>
              <a:gd name="connsiteX374" fmla="*/ 75516 w 234345"/>
              <a:gd name="connsiteY374" fmla="*/ 146018 h 318522"/>
              <a:gd name="connsiteX375" fmla="*/ 74275 w 234345"/>
              <a:gd name="connsiteY375" fmla="*/ 141802 h 318522"/>
              <a:gd name="connsiteX376" fmla="*/ 75516 w 234345"/>
              <a:gd name="connsiteY376" fmla="*/ 146018 h 318522"/>
              <a:gd name="connsiteX377" fmla="*/ 54050 w 234345"/>
              <a:gd name="connsiteY377" fmla="*/ 108158 h 318522"/>
              <a:gd name="connsiteX378" fmla="*/ 57929 w 234345"/>
              <a:gd name="connsiteY378" fmla="*/ 105528 h 318522"/>
              <a:gd name="connsiteX379" fmla="*/ 61899 w 234345"/>
              <a:gd name="connsiteY379" fmla="*/ 102832 h 318522"/>
              <a:gd name="connsiteX380" fmla="*/ 56787 w 234345"/>
              <a:gd name="connsiteY380" fmla="*/ 101608 h 318522"/>
              <a:gd name="connsiteX381" fmla="*/ 52053 w 234345"/>
              <a:gd name="connsiteY381" fmla="*/ 99520 h 318522"/>
              <a:gd name="connsiteX382" fmla="*/ 51913 w 234345"/>
              <a:gd name="connsiteY382" fmla="*/ 94499 h 318522"/>
              <a:gd name="connsiteX383" fmla="*/ 50796 w 234345"/>
              <a:gd name="connsiteY383" fmla="*/ 90144 h 318522"/>
              <a:gd name="connsiteX384" fmla="*/ 47114 w 234345"/>
              <a:gd name="connsiteY384" fmla="*/ 88056 h 318522"/>
              <a:gd name="connsiteX385" fmla="*/ 45956 w 234345"/>
              <a:gd name="connsiteY385" fmla="*/ 92231 h 318522"/>
              <a:gd name="connsiteX386" fmla="*/ 41271 w 234345"/>
              <a:gd name="connsiteY386" fmla="*/ 91155 h 318522"/>
              <a:gd name="connsiteX387" fmla="*/ 41567 w 234345"/>
              <a:gd name="connsiteY387" fmla="*/ 95946 h 318522"/>
              <a:gd name="connsiteX388" fmla="*/ 37836 w 234345"/>
              <a:gd name="connsiteY388" fmla="*/ 94080 h 318522"/>
              <a:gd name="connsiteX389" fmla="*/ 41419 w 234345"/>
              <a:gd name="connsiteY389" fmla="*/ 98970 h 318522"/>
              <a:gd name="connsiteX390" fmla="*/ 45602 w 234345"/>
              <a:gd name="connsiteY390" fmla="*/ 98279 h 318522"/>
              <a:gd name="connsiteX391" fmla="*/ 46128 w 234345"/>
              <a:gd name="connsiteY391" fmla="*/ 102832 h 318522"/>
              <a:gd name="connsiteX392" fmla="*/ 50697 w 234345"/>
              <a:gd name="connsiteY392" fmla="*/ 103572 h 318522"/>
              <a:gd name="connsiteX393" fmla="*/ 58167 w 234345"/>
              <a:gd name="connsiteY393" fmla="*/ 103342 h 318522"/>
              <a:gd name="connsiteX394" fmla="*/ 54412 w 234345"/>
              <a:gd name="connsiteY394" fmla="*/ 105314 h 318522"/>
              <a:gd name="connsiteX395" fmla="*/ 53672 w 234345"/>
              <a:gd name="connsiteY395" fmla="*/ 99093 h 318522"/>
              <a:gd name="connsiteX396" fmla="*/ 55521 w 234345"/>
              <a:gd name="connsiteY396" fmla="*/ 94228 h 318522"/>
              <a:gd name="connsiteX397" fmla="*/ 52801 w 234345"/>
              <a:gd name="connsiteY397" fmla="*/ 98485 h 318522"/>
              <a:gd name="connsiteX398" fmla="*/ 132031 w 234345"/>
              <a:gd name="connsiteY398" fmla="*/ 44887 h 318522"/>
              <a:gd name="connsiteX399" fmla="*/ 135828 w 234345"/>
              <a:gd name="connsiteY399" fmla="*/ 43301 h 318522"/>
              <a:gd name="connsiteX400" fmla="*/ 131752 w 234345"/>
              <a:gd name="connsiteY400" fmla="*/ 44427 h 318522"/>
              <a:gd name="connsiteX401" fmla="*/ 53639 w 234345"/>
              <a:gd name="connsiteY401" fmla="*/ 143964 h 318522"/>
              <a:gd name="connsiteX402" fmla="*/ 56992 w 234345"/>
              <a:gd name="connsiteY402" fmla="*/ 138737 h 318522"/>
              <a:gd name="connsiteX403" fmla="*/ 60592 w 234345"/>
              <a:gd name="connsiteY403" fmla="*/ 134628 h 318522"/>
              <a:gd name="connsiteX404" fmla="*/ 54058 w 234345"/>
              <a:gd name="connsiteY404" fmla="*/ 137077 h 318522"/>
              <a:gd name="connsiteX405" fmla="*/ 50862 w 234345"/>
              <a:gd name="connsiteY405" fmla="*/ 141063 h 318522"/>
              <a:gd name="connsiteX406" fmla="*/ 46408 w 234345"/>
              <a:gd name="connsiteY406" fmla="*/ 150185 h 318522"/>
              <a:gd name="connsiteX407" fmla="*/ 50779 w 234345"/>
              <a:gd name="connsiteY407" fmla="*/ 148171 h 318522"/>
              <a:gd name="connsiteX408" fmla="*/ 50771 w 234345"/>
              <a:gd name="connsiteY408" fmla="*/ 143717 h 318522"/>
              <a:gd name="connsiteX409" fmla="*/ 48478 w 234345"/>
              <a:gd name="connsiteY409" fmla="*/ 140019 h 318522"/>
              <a:gd name="connsiteX410" fmla="*/ 42471 w 234345"/>
              <a:gd name="connsiteY410" fmla="*/ 142254 h 318522"/>
              <a:gd name="connsiteX411" fmla="*/ 41263 w 234345"/>
              <a:gd name="connsiteY411" fmla="*/ 146265 h 318522"/>
              <a:gd name="connsiteX412" fmla="*/ 46761 w 234345"/>
              <a:gd name="connsiteY412" fmla="*/ 144498 h 318522"/>
              <a:gd name="connsiteX413" fmla="*/ 44977 w 234345"/>
              <a:gd name="connsiteY413" fmla="*/ 148993 h 318522"/>
              <a:gd name="connsiteX414" fmla="*/ 47287 w 234345"/>
              <a:gd name="connsiteY414" fmla="*/ 137907 h 318522"/>
              <a:gd name="connsiteX415" fmla="*/ 50253 w 234345"/>
              <a:gd name="connsiteY415" fmla="*/ 134299 h 318522"/>
              <a:gd name="connsiteX416" fmla="*/ 46670 w 234345"/>
              <a:gd name="connsiteY416" fmla="*/ 136806 h 318522"/>
              <a:gd name="connsiteX417" fmla="*/ 164131 w 234345"/>
              <a:gd name="connsiteY417" fmla="*/ 25369 h 318522"/>
              <a:gd name="connsiteX418" fmla="*/ 164969 w 234345"/>
              <a:gd name="connsiteY418" fmla="*/ 21285 h 318522"/>
              <a:gd name="connsiteX419" fmla="*/ 166588 w 234345"/>
              <a:gd name="connsiteY419" fmla="*/ 17077 h 318522"/>
              <a:gd name="connsiteX420" fmla="*/ 168659 w 234345"/>
              <a:gd name="connsiteY420" fmla="*/ 12459 h 318522"/>
              <a:gd name="connsiteX421" fmla="*/ 169440 w 234345"/>
              <a:gd name="connsiteY421" fmla="*/ 8366 h 318522"/>
              <a:gd name="connsiteX422" fmla="*/ 165536 w 234345"/>
              <a:gd name="connsiteY422" fmla="*/ 9705 h 318522"/>
              <a:gd name="connsiteX423" fmla="*/ 168979 w 234345"/>
              <a:gd name="connsiteY423" fmla="*/ 7257 h 318522"/>
              <a:gd name="connsiteX424" fmla="*/ 169070 w 234345"/>
              <a:gd name="connsiteY424" fmla="*/ 2252 h 318522"/>
              <a:gd name="connsiteX425" fmla="*/ 163637 w 234345"/>
              <a:gd name="connsiteY425" fmla="*/ 3123 h 318522"/>
              <a:gd name="connsiteX426" fmla="*/ 159406 w 234345"/>
              <a:gd name="connsiteY426" fmla="*/ 5876 h 318522"/>
              <a:gd name="connsiteX427" fmla="*/ 161772 w 234345"/>
              <a:gd name="connsiteY427" fmla="*/ 9533 h 318522"/>
              <a:gd name="connsiteX428" fmla="*/ 159701 w 234345"/>
              <a:gd name="connsiteY428" fmla="*/ 13321 h 318522"/>
              <a:gd name="connsiteX429" fmla="*/ 154926 w 234345"/>
              <a:gd name="connsiteY429" fmla="*/ 12664 h 318522"/>
              <a:gd name="connsiteX430" fmla="*/ 157992 w 234345"/>
              <a:gd name="connsiteY430" fmla="*/ 15434 h 318522"/>
              <a:gd name="connsiteX431" fmla="*/ 162208 w 234345"/>
              <a:gd name="connsiteY431" fmla="*/ 15162 h 318522"/>
              <a:gd name="connsiteX432" fmla="*/ 163629 w 234345"/>
              <a:gd name="connsiteY432" fmla="*/ 19354 h 318522"/>
              <a:gd name="connsiteX433" fmla="*/ 162035 w 234345"/>
              <a:gd name="connsiteY433" fmla="*/ 23232 h 318522"/>
              <a:gd name="connsiteX434" fmla="*/ 171699 w 234345"/>
              <a:gd name="connsiteY434" fmla="*/ 2186 h 318522"/>
              <a:gd name="connsiteX435" fmla="*/ 175398 w 234345"/>
              <a:gd name="connsiteY435" fmla="*/ 0 h 318522"/>
              <a:gd name="connsiteX436" fmla="*/ 171313 w 234345"/>
              <a:gd name="connsiteY436" fmla="*/ 534 h 318522"/>
              <a:gd name="connsiteX437" fmla="*/ 27333 w 234345"/>
              <a:gd name="connsiteY437" fmla="*/ 94877 h 318522"/>
              <a:gd name="connsiteX438" fmla="*/ 29873 w 234345"/>
              <a:gd name="connsiteY438" fmla="*/ 91327 h 318522"/>
              <a:gd name="connsiteX439" fmla="*/ 27786 w 234345"/>
              <a:gd name="connsiteY439" fmla="*/ 87202 h 318522"/>
              <a:gd name="connsiteX440" fmla="*/ 23331 w 234345"/>
              <a:gd name="connsiteY440" fmla="*/ 89453 h 318522"/>
              <a:gd name="connsiteX441" fmla="*/ 23315 w 234345"/>
              <a:gd name="connsiteY441" fmla="*/ 94212 h 318522"/>
              <a:gd name="connsiteX442" fmla="*/ 125638 w 234345"/>
              <a:gd name="connsiteY442" fmla="*/ 58159 h 318522"/>
              <a:gd name="connsiteX443" fmla="*/ 128062 w 234345"/>
              <a:gd name="connsiteY443" fmla="*/ 54543 h 318522"/>
              <a:gd name="connsiteX444" fmla="*/ 131522 w 234345"/>
              <a:gd name="connsiteY444" fmla="*/ 51749 h 318522"/>
              <a:gd name="connsiteX445" fmla="*/ 126706 w 234345"/>
              <a:gd name="connsiteY445" fmla="*/ 51256 h 318522"/>
              <a:gd name="connsiteX446" fmla="*/ 122095 w 234345"/>
              <a:gd name="connsiteY446" fmla="*/ 49958 h 318522"/>
              <a:gd name="connsiteX447" fmla="*/ 120542 w 234345"/>
              <a:gd name="connsiteY447" fmla="*/ 45758 h 318522"/>
              <a:gd name="connsiteX448" fmla="*/ 116984 w 234345"/>
              <a:gd name="connsiteY448" fmla="*/ 48445 h 318522"/>
              <a:gd name="connsiteX449" fmla="*/ 119375 w 234345"/>
              <a:gd name="connsiteY449" fmla="*/ 51905 h 318522"/>
              <a:gd name="connsiteX450" fmla="*/ 125514 w 234345"/>
              <a:gd name="connsiteY450" fmla="*/ 51437 h 318522"/>
              <a:gd name="connsiteX451" fmla="*/ 123936 w 234345"/>
              <a:gd name="connsiteY451" fmla="*/ 55538 h 318522"/>
              <a:gd name="connsiteX452" fmla="*/ 119474 w 234345"/>
              <a:gd name="connsiteY452" fmla="*/ 56943 h 318522"/>
              <a:gd name="connsiteX453" fmla="*/ 116737 w 234345"/>
              <a:gd name="connsiteY453" fmla="*/ 52201 h 318522"/>
              <a:gd name="connsiteX454" fmla="*/ 117954 w 234345"/>
              <a:gd name="connsiteY454" fmla="*/ 56746 h 318522"/>
              <a:gd name="connsiteX455" fmla="*/ 37738 w 234345"/>
              <a:gd name="connsiteY455" fmla="*/ 121537 h 318522"/>
              <a:gd name="connsiteX456" fmla="*/ 41740 w 234345"/>
              <a:gd name="connsiteY456" fmla="*/ 120255 h 318522"/>
              <a:gd name="connsiteX457" fmla="*/ 37442 w 234345"/>
              <a:gd name="connsiteY457" fmla="*/ 121076 h 318522"/>
              <a:gd name="connsiteX458" fmla="*/ 32560 w 234345"/>
              <a:gd name="connsiteY458" fmla="*/ 125054 h 318522"/>
              <a:gd name="connsiteX459" fmla="*/ 36390 w 234345"/>
              <a:gd name="connsiteY459" fmla="*/ 122827 h 318522"/>
              <a:gd name="connsiteX460" fmla="*/ 31771 w 234345"/>
              <a:gd name="connsiteY460" fmla="*/ 122449 h 318522"/>
              <a:gd name="connsiteX461" fmla="*/ 63082 w 234345"/>
              <a:gd name="connsiteY461" fmla="*/ 124437 h 318522"/>
              <a:gd name="connsiteX462" fmla="*/ 67166 w 234345"/>
              <a:gd name="connsiteY462" fmla="*/ 121537 h 318522"/>
              <a:gd name="connsiteX463" fmla="*/ 63131 w 234345"/>
              <a:gd name="connsiteY463" fmla="*/ 123583 h 318522"/>
              <a:gd name="connsiteX464" fmla="*/ 127618 w 234345"/>
              <a:gd name="connsiteY464" fmla="*/ 43613 h 318522"/>
              <a:gd name="connsiteX465" fmla="*/ 125613 w 234345"/>
              <a:gd name="connsiteY465" fmla="*/ 39923 h 318522"/>
              <a:gd name="connsiteX466" fmla="*/ 127618 w 234345"/>
              <a:gd name="connsiteY466" fmla="*/ 43613 h 318522"/>
              <a:gd name="connsiteX467" fmla="*/ 18893 w 234345"/>
              <a:gd name="connsiteY467" fmla="*/ 111346 h 318522"/>
              <a:gd name="connsiteX468" fmla="*/ 22608 w 234345"/>
              <a:gd name="connsiteY468" fmla="*/ 109267 h 318522"/>
              <a:gd name="connsiteX469" fmla="*/ 18425 w 234345"/>
              <a:gd name="connsiteY469" fmla="*/ 109637 h 318522"/>
              <a:gd name="connsiteX470" fmla="*/ 26060 w 234345"/>
              <a:gd name="connsiteY470" fmla="*/ 105898 h 318522"/>
              <a:gd name="connsiteX471" fmla="*/ 24523 w 234345"/>
              <a:gd name="connsiteY471" fmla="*/ 102085 h 318522"/>
              <a:gd name="connsiteX472" fmla="*/ 26783 w 234345"/>
              <a:gd name="connsiteY472" fmla="*/ 98526 h 318522"/>
              <a:gd name="connsiteX473" fmla="*/ 23183 w 234345"/>
              <a:gd name="connsiteY473" fmla="*/ 96488 h 318522"/>
              <a:gd name="connsiteX474" fmla="*/ 21622 w 234345"/>
              <a:gd name="connsiteY474" fmla="*/ 100359 h 318522"/>
              <a:gd name="connsiteX475" fmla="*/ 22213 w 234345"/>
              <a:gd name="connsiteY475" fmla="*/ 104665 h 318522"/>
              <a:gd name="connsiteX476" fmla="*/ 47303 w 234345"/>
              <a:gd name="connsiteY476" fmla="*/ 130174 h 318522"/>
              <a:gd name="connsiteX477" fmla="*/ 51733 w 234345"/>
              <a:gd name="connsiteY477" fmla="*/ 129056 h 318522"/>
              <a:gd name="connsiteX478" fmla="*/ 56170 w 234345"/>
              <a:gd name="connsiteY478" fmla="*/ 127585 h 318522"/>
              <a:gd name="connsiteX479" fmla="*/ 60477 w 234345"/>
              <a:gd name="connsiteY479" fmla="*/ 127330 h 318522"/>
              <a:gd name="connsiteX480" fmla="*/ 58595 w 234345"/>
              <a:gd name="connsiteY480" fmla="*/ 122843 h 318522"/>
              <a:gd name="connsiteX481" fmla="*/ 54280 w 234345"/>
              <a:gd name="connsiteY481" fmla="*/ 121167 h 318522"/>
              <a:gd name="connsiteX482" fmla="*/ 49341 w 234345"/>
              <a:gd name="connsiteY482" fmla="*/ 119129 h 318522"/>
              <a:gd name="connsiteX483" fmla="*/ 45988 w 234345"/>
              <a:gd name="connsiteY483" fmla="*/ 121799 h 318522"/>
              <a:gd name="connsiteX484" fmla="*/ 50508 w 234345"/>
              <a:gd name="connsiteY484" fmla="*/ 123591 h 318522"/>
              <a:gd name="connsiteX485" fmla="*/ 53681 w 234345"/>
              <a:gd name="connsiteY485" fmla="*/ 126533 h 318522"/>
              <a:gd name="connsiteX486" fmla="*/ 49415 w 234345"/>
              <a:gd name="connsiteY486" fmla="*/ 128086 h 318522"/>
              <a:gd name="connsiteX487" fmla="*/ 44780 w 234345"/>
              <a:gd name="connsiteY487" fmla="*/ 128859 h 318522"/>
              <a:gd name="connsiteX488" fmla="*/ 33144 w 234345"/>
              <a:gd name="connsiteY488" fmla="*/ 87432 h 318522"/>
              <a:gd name="connsiteX489" fmla="*/ 37376 w 234345"/>
              <a:gd name="connsiteY489" fmla="*/ 85147 h 318522"/>
              <a:gd name="connsiteX490" fmla="*/ 40129 w 234345"/>
              <a:gd name="connsiteY490" fmla="*/ 81893 h 318522"/>
              <a:gd name="connsiteX491" fmla="*/ 41180 w 234345"/>
              <a:gd name="connsiteY491" fmla="*/ 77800 h 318522"/>
              <a:gd name="connsiteX492" fmla="*/ 41674 w 234345"/>
              <a:gd name="connsiteY492" fmla="*/ 81893 h 318522"/>
              <a:gd name="connsiteX493" fmla="*/ 45331 w 234345"/>
              <a:gd name="connsiteY493" fmla="*/ 79814 h 318522"/>
              <a:gd name="connsiteX494" fmla="*/ 41411 w 234345"/>
              <a:gd name="connsiteY494" fmla="*/ 77052 h 318522"/>
              <a:gd name="connsiteX495" fmla="*/ 46161 w 234345"/>
              <a:gd name="connsiteY495" fmla="*/ 75885 h 318522"/>
              <a:gd name="connsiteX496" fmla="*/ 50040 w 234345"/>
              <a:gd name="connsiteY496" fmla="*/ 74209 h 318522"/>
              <a:gd name="connsiteX497" fmla="*/ 51683 w 234345"/>
              <a:gd name="connsiteY497" fmla="*/ 69541 h 318522"/>
              <a:gd name="connsiteX498" fmla="*/ 50377 w 234345"/>
              <a:gd name="connsiteY498" fmla="*/ 64397 h 318522"/>
              <a:gd name="connsiteX499" fmla="*/ 44805 w 234345"/>
              <a:gd name="connsiteY499" fmla="*/ 67791 h 318522"/>
              <a:gd name="connsiteX500" fmla="*/ 39217 w 234345"/>
              <a:gd name="connsiteY500" fmla="*/ 70281 h 318522"/>
              <a:gd name="connsiteX501" fmla="*/ 39472 w 234345"/>
              <a:gd name="connsiteY501" fmla="*/ 74464 h 318522"/>
              <a:gd name="connsiteX502" fmla="*/ 35025 w 234345"/>
              <a:gd name="connsiteY502" fmla="*/ 74110 h 318522"/>
              <a:gd name="connsiteX503" fmla="*/ 30875 w 234345"/>
              <a:gd name="connsiteY503" fmla="*/ 73979 h 318522"/>
              <a:gd name="connsiteX504" fmla="*/ 32371 w 234345"/>
              <a:gd name="connsiteY504" fmla="*/ 77899 h 318522"/>
              <a:gd name="connsiteX505" fmla="*/ 36291 w 234345"/>
              <a:gd name="connsiteY505" fmla="*/ 81548 h 318522"/>
              <a:gd name="connsiteX506" fmla="*/ 32009 w 234345"/>
              <a:gd name="connsiteY506" fmla="*/ 84292 h 318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Lst>
            <a:rect l="l" t="t" r="r" b="b"/>
            <a:pathLst>
              <a:path w="234345" h="318522">
                <a:moveTo>
                  <a:pt x="49366" y="196403"/>
                </a:moveTo>
                <a:lnTo>
                  <a:pt x="53228" y="194102"/>
                </a:lnTo>
                <a:lnTo>
                  <a:pt x="55160" y="189664"/>
                </a:lnTo>
                <a:lnTo>
                  <a:pt x="59688" y="189820"/>
                </a:lnTo>
                <a:lnTo>
                  <a:pt x="63106" y="187018"/>
                </a:lnTo>
                <a:lnTo>
                  <a:pt x="64742" y="182457"/>
                </a:lnTo>
                <a:lnTo>
                  <a:pt x="62605" y="177731"/>
                </a:lnTo>
                <a:lnTo>
                  <a:pt x="58151" y="177066"/>
                </a:lnTo>
                <a:lnTo>
                  <a:pt x="53598" y="177641"/>
                </a:lnTo>
                <a:lnTo>
                  <a:pt x="57658" y="175315"/>
                </a:lnTo>
                <a:lnTo>
                  <a:pt x="55480" y="170048"/>
                </a:lnTo>
                <a:lnTo>
                  <a:pt x="52103" y="167377"/>
                </a:lnTo>
                <a:lnTo>
                  <a:pt x="51511" y="162364"/>
                </a:lnTo>
                <a:lnTo>
                  <a:pt x="46629" y="161148"/>
                </a:lnTo>
                <a:lnTo>
                  <a:pt x="40433" y="159865"/>
                </a:lnTo>
                <a:lnTo>
                  <a:pt x="35247" y="161534"/>
                </a:lnTo>
                <a:lnTo>
                  <a:pt x="30777" y="161994"/>
                </a:lnTo>
                <a:lnTo>
                  <a:pt x="27555" y="165528"/>
                </a:lnTo>
                <a:lnTo>
                  <a:pt x="23241" y="165298"/>
                </a:lnTo>
                <a:lnTo>
                  <a:pt x="18976" y="167032"/>
                </a:lnTo>
                <a:lnTo>
                  <a:pt x="16839" y="172365"/>
                </a:lnTo>
                <a:lnTo>
                  <a:pt x="13157" y="174535"/>
                </a:lnTo>
                <a:lnTo>
                  <a:pt x="8432" y="174987"/>
                </a:lnTo>
                <a:lnTo>
                  <a:pt x="10495" y="178537"/>
                </a:lnTo>
                <a:lnTo>
                  <a:pt x="4167" y="180698"/>
                </a:lnTo>
                <a:lnTo>
                  <a:pt x="0" y="183139"/>
                </a:lnTo>
                <a:lnTo>
                  <a:pt x="4011" y="186328"/>
                </a:lnTo>
                <a:lnTo>
                  <a:pt x="7175" y="189286"/>
                </a:lnTo>
                <a:lnTo>
                  <a:pt x="11234" y="190847"/>
                </a:lnTo>
                <a:lnTo>
                  <a:pt x="14850" y="193009"/>
                </a:lnTo>
                <a:lnTo>
                  <a:pt x="19173" y="193609"/>
                </a:lnTo>
                <a:lnTo>
                  <a:pt x="23010" y="190338"/>
                </a:lnTo>
                <a:lnTo>
                  <a:pt x="25180" y="186402"/>
                </a:lnTo>
                <a:lnTo>
                  <a:pt x="29462" y="185596"/>
                </a:lnTo>
                <a:lnTo>
                  <a:pt x="31574" y="189237"/>
                </a:lnTo>
                <a:lnTo>
                  <a:pt x="35995" y="191957"/>
                </a:lnTo>
                <a:lnTo>
                  <a:pt x="39759" y="195088"/>
                </a:lnTo>
                <a:lnTo>
                  <a:pt x="44074" y="193707"/>
                </a:lnTo>
                <a:lnTo>
                  <a:pt x="48618" y="195195"/>
                </a:lnTo>
                <a:close/>
                <a:moveTo>
                  <a:pt x="161320" y="299901"/>
                </a:moveTo>
                <a:lnTo>
                  <a:pt x="167065" y="296614"/>
                </a:lnTo>
                <a:lnTo>
                  <a:pt x="161805" y="294132"/>
                </a:lnTo>
                <a:lnTo>
                  <a:pt x="155913" y="295923"/>
                </a:lnTo>
                <a:lnTo>
                  <a:pt x="160334" y="299104"/>
                </a:lnTo>
                <a:close/>
                <a:moveTo>
                  <a:pt x="65671" y="318523"/>
                </a:moveTo>
                <a:lnTo>
                  <a:pt x="69517" y="315573"/>
                </a:lnTo>
                <a:lnTo>
                  <a:pt x="69517" y="311398"/>
                </a:lnTo>
                <a:lnTo>
                  <a:pt x="74439" y="310116"/>
                </a:lnTo>
                <a:lnTo>
                  <a:pt x="78869" y="307018"/>
                </a:lnTo>
                <a:lnTo>
                  <a:pt x="83923" y="307190"/>
                </a:lnTo>
                <a:lnTo>
                  <a:pt x="90078" y="307478"/>
                </a:lnTo>
                <a:lnTo>
                  <a:pt x="94179" y="307848"/>
                </a:lnTo>
                <a:lnTo>
                  <a:pt x="98789" y="309245"/>
                </a:lnTo>
                <a:lnTo>
                  <a:pt x="104172" y="310494"/>
                </a:lnTo>
                <a:lnTo>
                  <a:pt x="105380" y="305678"/>
                </a:lnTo>
                <a:lnTo>
                  <a:pt x="107878" y="301643"/>
                </a:lnTo>
                <a:lnTo>
                  <a:pt x="109152" y="297526"/>
                </a:lnTo>
                <a:lnTo>
                  <a:pt x="113729" y="296975"/>
                </a:lnTo>
                <a:lnTo>
                  <a:pt x="118315" y="296047"/>
                </a:lnTo>
                <a:lnTo>
                  <a:pt x="125013" y="295603"/>
                </a:lnTo>
                <a:lnTo>
                  <a:pt x="130749" y="298372"/>
                </a:lnTo>
                <a:lnTo>
                  <a:pt x="133132" y="301758"/>
                </a:lnTo>
                <a:lnTo>
                  <a:pt x="136370" y="298372"/>
                </a:lnTo>
                <a:lnTo>
                  <a:pt x="141054" y="298783"/>
                </a:lnTo>
                <a:lnTo>
                  <a:pt x="145418" y="299137"/>
                </a:lnTo>
                <a:lnTo>
                  <a:pt x="150415" y="295808"/>
                </a:lnTo>
                <a:lnTo>
                  <a:pt x="155296" y="295907"/>
                </a:lnTo>
                <a:lnTo>
                  <a:pt x="159102" y="293852"/>
                </a:lnTo>
                <a:lnTo>
                  <a:pt x="163556" y="293121"/>
                </a:lnTo>
                <a:lnTo>
                  <a:pt x="168051" y="293515"/>
                </a:lnTo>
                <a:lnTo>
                  <a:pt x="173688" y="295479"/>
                </a:lnTo>
                <a:lnTo>
                  <a:pt x="180065" y="293121"/>
                </a:lnTo>
                <a:lnTo>
                  <a:pt x="186139" y="292348"/>
                </a:lnTo>
                <a:lnTo>
                  <a:pt x="190239" y="292759"/>
                </a:lnTo>
                <a:lnTo>
                  <a:pt x="198729" y="295143"/>
                </a:lnTo>
                <a:lnTo>
                  <a:pt x="202903" y="292258"/>
                </a:lnTo>
                <a:lnTo>
                  <a:pt x="209141" y="290927"/>
                </a:lnTo>
                <a:lnTo>
                  <a:pt x="216644" y="289735"/>
                </a:lnTo>
                <a:lnTo>
                  <a:pt x="218140" y="285601"/>
                </a:lnTo>
                <a:lnTo>
                  <a:pt x="222224" y="284278"/>
                </a:lnTo>
                <a:lnTo>
                  <a:pt x="226851" y="282059"/>
                </a:lnTo>
                <a:lnTo>
                  <a:pt x="226382" y="277589"/>
                </a:lnTo>
                <a:lnTo>
                  <a:pt x="217877" y="276110"/>
                </a:lnTo>
                <a:lnTo>
                  <a:pt x="210587" y="273587"/>
                </a:lnTo>
                <a:lnTo>
                  <a:pt x="214318" y="271286"/>
                </a:lnTo>
                <a:lnTo>
                  <a:pt x="217499" y="268639"/>
                </a:lnTo>
                <a:lnTo>
                  <a:pt x="215921" y="264793"/>
                </a:lnTo>
                <a:lnTo>
                  <a:pt x="220203" y="263848"/>
                </a:lnTo>
                <a:lnTo>
                  <a:pt x="223983" y="260931"/>
                </a:lnTo>
                <a:lnTo>
                  <a:pt x="227122" y="257118"/>
                </a:lnTo>
                <a:lnTo>
                  <a:pt x="230836" y="254537"/>
                </a:lnTo>
                <a:lnTo>
                  <a:pt x="232069" y="248785"/>
                </a:lnTo>
                <a:lnTo>
                  <a:pt x="234304" y="245119"/>
                </a:lnTo>
                <a:lnTo>
                  <a:pt x="234345" y="240419"/>
                </a:lnTo>
                <a:lnTo>
                  <a:pt x="233475" y="235430"/>
                </a:lnTo>
                <a:lnTo>
                  <a:pt x="223941" y="229111"/>
                </a:lnTo>
                <a:lnTo>
                  <a:pt x="215321" y="227755"/>
                </a:lnTo>
                <a:lnTo>
                  <a:pt x="207908" y="227640"/>
                </a:lnTo>
                <a:lnTo>
                  <a:pt x="203282" y="230434"/>
                </a:lnTo>
                <a:lnTo>
                  <a:pt x="198926" y="231412"/>
                </a:lnTo>
                <a:lnTo>
                  <a:pt x="195105" y="229842"/>
                </a:lnTo>
                <a:lnTo>
                  <a:pt x="198425" y="227105"/>
                </a:lnTo>
                <a:lnTo>
                  <a:pt x="201268" y="223629"/>
                </a:lnTo>
                <a:lnTo>
                  <a:pt x="198531" y="215132"/>
                </a:lnTo>
                <a:lnTo>
                  <a:pt x="194250" y="211434"/>
                </a:lnTo>
                <a:lnTo>
                  <a:pt x="190009" y="209092"/>
                </a:lnTo>
                <a:lnTo>
                  <a:pt x="185859" y="205591"/>
                </a:lnTo>
                <a:lnTo>
                  <a:pt x="190215" y="208023"/>
                </a:lnTo>
                <a:lnTo>
                  <a:pt x="194957" y="209083"/>
                </a:lnTo>
                <a:lnTo>
                  <a:pt x="192828" y="204218"/>
                </a:lnTo>
                <a:lnTo>
                  <a:pt x="189204" y="200019"/>
                </a:lnTo>
                <a:lnTo>
                  <a:pt x="187824" y="195910"/>
                </a:lnTo>
                <a:lnTo>
                  <a:pt x="186237" y="191086"/>
                </a:lnTo>
                <a:lnTo>
                  <a:pt x="183048" y="187125"/>
                </a:lnTo>
                <a:lnTo>
                  <a:pt x="180624" y="183731"/>
                </a:lnTo>
                <a:lnTo>
                  <a:pt x="176244" y="181109"/>
                </a:lnTo>
                <a:lnTo>
                  <a:pt x="168971" y="179079"/>
                </a:lnTo>
                <a:lnTo>
                  <a:pt x="165076" y="177296"/>
                </a:lnTo>
                <a:lnTo>
                  <a:pt x="162076" y="173622"/>
                </a:lnTo>
                <a:lnTo>
                  <a:pt x="160810" y="169292"/>
                </a:lnTo>
                <a:lnTo>
                  <a:pt x="158748" y="165257"/>
                </a:lnTo>
                <a:lnTo>
                  <a:pt x="157458" y="161238"/>
                </a:lnTo>
                <a:lnTo>
                  <a:pt x="155428" y="156537"/>
                </a:lnTo>
                <a:lnTo>
                  <a:pt x="155395" y="152099"/>
                </a:lnTo>
                <a:lnTo>
                  <a:pt x="150357" y="147473"/>
                </a:lnTo>
                <a:lnTo>
                  <a:pt x="144662" y="142468"/>
                </a:lnTo>
                <a:lnTo>
                  <a:pt x="141022" y="139830"/>
                </a:lnTo>
                <a:lnTo>
                  <a:pt x="135483" y="138022"/>
                </a:lnTo>
                <a:lnTo>
                  <a:pt x="127486" y="135894"/>
                </a:lnTo>
                <a:lnTo>
                  <a:pt x="122531" y="139296"/>
                </a:lnTo>
                <a:lnTo>
                  <a:pt x="116696" y="138384"/>
                </a:lnTo>
                <a:lnTo>
                  <a:pt x="112488" y="137874"/>
                </a:lnTo>
                <a:lnTo>
                  <a:pt x="108322" y="137118"/>
                </a:lnTo>
                <a:lnTo>
                  <a:pt x="113984" y="137652"/>
                </a:lnTo>
                <a:lnTo>
                  <a:pt x="119063" y="136058"/>
                </a:lnTo>
                <a:lnTo>
                  <a:pt x="123698" y="132031"/>
                </a:lnTo>
                <a:lnTo>
                  <a:pt x="128275" y="132031"/>
                </a:lnTo>
                <a:lnTo>
                  <a:pt x="132886" y="129738"/>
                </a:lnTo>
                <a:lnTo>
                  <a:pt x="127906" y="127766"/>
                </a:lnTo>
                <a:lnTo>
                  <a:pt x="124824" y="124774"/>
                </a:lnTo>
                <a:lnTo>
                  <a:pt x="118381" y="127330"/>
                </a:lnTo>
                <a:lnTo>
                  <a:pt x="123081" y="124832"/>
                </a:lnTo>
                <a:lnTo>
                  <a:pt x="127536" y="124175"/>
                </a:lnTo>
                <a:lnTo>
                  <a:pt x="132598" y="121799"/>
                </a:lnTo>
                <a:lnTo>
                  <a:pt x="135121" y="118504"/>
                </a:lnTo>
                <a:lnTo>
                  <a:pt x="139214" y="114675"/>
                </a:lnTo>
                <a:lnTo>
                  <a:pt x="142147" y="111330"/>
                </a:lnTo>
                <a:lnTo>
                  <a:pt x="144629" y="106678"/>
                </a:lnTo>
                <a:lnTo>
                  <a:pt x="147456" y="99315"/>
                </a:lnTo>
                <a:lnTo>
                  <a:pt x="152174" y="94943"/>
                </a:lnTo>
                <a:lnTo>
                  <a:pt x="151146" y="90727"/>
                </a:lnTo>
                <a:lnTo>
                  <a:pt x="147013" y="88632"/>
                </a:lnTo>
                <a:lnTo>
                  <a:pt x="142747" y="89034"/>
                </a:lnTo>
                <a:lnTo>
                  <a:pt x="135072" y="89182"/>
                </a:lnTo>
                <a:lnTo>
                  <a:pt x="129878" y="88656"/>
                </a:lnTo>
                <a:lnTo>
                  <a:pt x="123402" y="89256"/>
                </a:lnTo>
                <a:lnTo>
                  <a:pt x="119260" y="88311"/>
                </a:lnTo>
                <a:lnTo>
                  <a:pt x="112628" y="88180"/>
                </a:lnTo>
                <a:lnTo>
                  <a:pt x="107862" y="89445"/>
                </a:lnTo>
                <a:lnTo>
                  <a:pt x="102693" y="91532"/>
                </a:lnTo>
                <a:lnTo>
                  <a:pt x="97548" y="93579"/>
                </a:lnTo>
                <a:lnTo>
                  <a:pt x="92946" y="94450"/>
                </a:lnTo>
                <a:lnTo>
                  <a:pt x="97211" y="92116"/>
                </a:lnTo>
                <a:lnTo>
                  <a:pt x="101279" y="88886"/>
                </a:lnTo>
                <a:lnTo>
                  <a:pt x="96077" y="89026"/>
                </a:lnTo>
                <a:lnTo>
                  <a:pt x="92190" y="90990"/>
                </a:lnTo>
                <a:lnTo>
                  <a:pt x="97409" y="88623"/>
                </a:lnTo>
                <a:lnTo>
                  <a:pt x="101748" y="88377"/>
                </a:lnTo>
                <a:lnTo>
                  <a:pt x="104862" y="85312"/>
                </a:lnTo>
                <a:lnTo>
                  <a:pt x="100170" y="84523"/>
                </a:lnTo>
                <a:lnTo>
                  <a:pt x="95272" y="83717"/>
                </a:lnTo>
                <a:lnTo>
                  <a:pt x="102200" y="83487"/>
                </a:lnTo>
                <a:lnTo>
                  <a:pt x="104295" y="79477"/>
                </a:lnTo>
                <a:lnTo>
                  <a:pt x="112620" y="74513"/>
                </a:lnTo>
                <a:lnTo>
                  <a:pt x="116877" y="71144"/>
                </a:lnTo>
                <a:lnTo>
                  <a:pt x="121947" y="68563"/>
                </a:lnTo>
                <a:lnTo>
                  <a:pt x="121866" y="63969"/>
                </a:lnTo>
                <a:lnTo>
                  <a:pt x="116811" y="60518"/>
                </a:lnTo>
                <a:lnTo>
                  <a:pt x="112867" y="61948"/>
                </a:lnTo>
                <a:lnTo>
                  <a:pt x="108363" y="61956"/>
                </a:lnTo>
                <a:lnTo>
                  <a:pt x="103835" y="63115"/>
                </a:lnTo>
                <a:lnTo>
                  <a:pt x="99200" y="62835"/>
                </a:lnTo>
                <a:lnTo>
                  <a:pt x="94014" y="63657"/>
                </a:lnTo>
                <a:lnTo>
                  <a:pt x="90875" y="66591"/>
                </a:lnTo>
                <a:lnTo>
                  <a:pt x="88747" y="62515"/>
                </a:lnTo>
                <a:lnTo>
                  <a:pt x="85271" y="65876"/>
                </a:lnTo>
                <a:lnTo>
                  <a:pt x="83849" y="61948"/>
                </a:lnTo>
                <a:lnTo>
                  <a:pt x="79099" y="61150"/>
                </a:lnTo>
                <a:lnTo>
                  <a:pt x="76346" y="64397"/>
                </a:lnTo>
                <a:lnTo>
                  <a:pt x="78458" y="68465"/>
                </a:lnTo>
                <a:lnTo>
                  <a:pt x="80208" y="73206"/>
                </a:lnTo>
                <a:lnTo>
                  <a:pt x="75737" y="71678"/>
                </a:lnTo>
                <a:lnTo>
                  <a:pt x="71686" y="72845"/>
                </a:lnTo>
                <a:lnTo>
                  <a:pt x="71711" y="77578"/>
                </a:lnTo>
                <a:lnTo>
                  <a:pt x="73979" y="81063"/>
                </a:lnTo>
                <a:lnTo>
                  <a:pt x="76716" y="84514"/>
                </a:lnTo>
                <a:lnTo>
                  <a:pt x="72927" y="82000"/>
                </a:lnTo>
                <a:lnTo>
                  <a:pt x="68760" y="82123"/>
                </a:lnTo>
                <a:lnTo>
                  <a:pt x="64109" y="81860"/>
                </a:lnTo>
                <a:lnTo>
                  <a:pt x="64553" y="86142"/>
                </a:lnTo>
                <a:lnTo>
                  <a:pt x="59729" y="83610"/>
                </a:lnTo>
                <a:lnTo>
                  <a:pt x="62400" y="87514"/>
                </a:lnTo>
                <a:lnTo>
                  <a:pt x="61430" y="91598"/>
                </a:lnTo>
                <a:lnTo>
                  <a:pt x="65966" y="92601"/>
                </a:lnTo>
                <a:lnTo>
                  <a:pt x="61594" y="92510"/>
                </a:lnTo>
                <a:lnTo>
                  <a:pt x="57904" y="94844"/>
                </a:lnTo>
                <a:lnTo>
                  <a:pt x="59737" y="98567"/>
                </a:lnTo>
                <a:lnTo>
                  <a:pt x="63583" y="96989"/>
                </a:lnTo>
                <a:lnTo>
                  <a:pt x="61192" y="100359"/>
                </a:lnTo>
                <a:lnTo>
                  <a:pt x="65753" y="100507"/>
                </a:lnTo>
                <a:lnTo>
                  <a:pt x="61553" y="103810"/>
                </a:lnTo>
                <a:lnTo>
                  <a:pt x="65629" y="105750"/>
                </a:lnTo>
                <a:lnTo>
                  <a:pt x="60962" y="105216"/>
                </a:lnTo>
                <a:lnTo>
                  <a:pt x="63033" y="109185"/>
                </a:lnTo>
                <a:lnTo>
                  <a:pt x="58578" y="108314"/>
                </a:lnTo>
                <a:lnTo>
                  <a:pt x="56039" y="111806"/>
                </a:lnTo>
                <a:lnTo>
                  <a:pt x="60386" y="111732"/>
                </a:lnTo>
                <a:lnTo>
                  <a:pt x="56967" y="114214"/>
                </a:lnTo>
                <a:lnTo>
                  <a:pt x="49580" y="116006"/>
                </a:lnTo>
                <a:lnTo>
                  <a:pt x="53335" y="118019"/>
                </a:lnTo>
                <a:lnTo>
                  <a:pt x="57748" y="118241"/>
                </a:lnTo>
                <a:lnTo>
                  <a:pt x="62687" y="117847"/>
                </a:lnTo>
                <a:lnTo>
                  <a:pt x="56770" y="118825"/>
                </a:lnTo>
                <a:lnTo>
                  <a:pt x="59047" y="122276"/>
                </a:lnTo>
                <a:lnTo>
                  <a:pt x="64364" y="121709"/>
                </a:lnTo>
                <a:lnTo>
                  <a:pt x="67709" y="119112"/>
                </a:lnTo>
                <a:lnTo>
                  <a:pt x="71628" y="116819"/>
                </a:lnTo>
                <a:lnTo>
                  <a:pt x="74579" y="113524"/>
                </a:lnTo>
                <a:lnTo>
                  <a:pt x="69714" y="112891"/>
                </a:lnTo>
                <a:lnTo>
                  <a:pt x="74760" y="113483"/>
                </a:lnTo>
                <a:lnTo>
                  <a:pt x="71398" y="117387"/>
                </a:lnTo>
                <a:lnTo>
                  <a:pt x="77915" y="117008"/>
                </a:lnTo>
                <a:lnTo>
                  <a:pt x="72023" y="117814"/>
                </a:lnTo>
                <a:lnTo>
                  <a:pt x="68678" y="120353"/>
                </a:lnTo>
                <a:lnTo>
                  <a:pt x="65941" y="123854"/>
                </a:lnTo>
                <a:lnTo>
                  <a:pt x="71004" y="124339"/>
                </a:lnTo>
                <a:lnTo>
                  <a:pt x="75548" y="121438"/>
                </a:lnTo>
                <a:lnTo>
                  <a:pt x="71439" y="125120"/>
                </a:lnTo>
                <a:lnTo>
                  <a:pt x="66846" y="124610"/>
                </a:lnTo>
                <a:lnTo>
                  <a:pt x="64093" y="127675"/>
                </a:lnTo>
                <a:lnTo>
                  <a:pt x="63723" y="131867"/>
                </a:lnTo>
                <a:lnTo>
                  <a:pt x="61964" y="136222"/>
                </a:lnTo>
                <a:lnTo>
                  <a:pt x="60287" y="140528"/>
                </a:lnTo>
                <a:lnTo>
                  <a:pt x="62104" y="144391"/>
                </a:lnTo>
                <a:lnTo>
                  <a:pt x="66040" y="142057"/>
                </a:lnTo>
                <a:lnTo>
                  <a:pt x="61562" y="146454"/>
                </a:lnTo>
                <a:lnTo>
                  <a:pt x="59318" y="150185"/>
                </a:lnTo>
                <a:lnTo>
                  <a:pt x="58915" y="154589"/>
                </a:lnTo>
                <a:lnTo>
                  <a:pt x="57033" y="158345"/>
                </a:lnTo>
                <a:lnTo>
                  <a:pt x="61282" y="158148"/>
                </a:lnTo>
                <a:lnTo>
                  <a:pt x="63024" y="154401"/>
                </a:lnTo>
                <a:lnTo>
                  <a:pt x="64479" y="150513"/>
                </a:lnTo>
                <a:lnTo>
                  <a:pt x="65687" y="146462"/>
                </a:lnTo>
                <a:lnTo>
                  <a:pt x="68810" y="143717"/>
                </a:lnTo>
                <a:lnTo>
                  <a:pt x="65975" y="138712"/>
                </a:lnTo>
                <a:lnTo>
                  <a:pt x="69624" y="135984"/>
                </a:lnTo>
                <a:lnTo>
                  <a:pt x="73930" y="132877"/>
                </a:lnTo>
                <a:lnTo>
                  <a:pt x="78639" y="129993"/>
                </a:lnTo>
                <a:lnTo>
                  <a:pt x="74710" y="132992"/>
                </a:lnTo>
                <a:lnTo>
                  <a:pt x="69903" y="136271"/>
                </a:lnTo>
                <a:lnTo>
                  <a:pt x="68243" y="141161"/>
                </a:lnTo>
                <a:lnTo>
                  <a:pt x="72089" y="139025"/>
                </a:lnTo>
                <a:lnTo>
                  <a:pt x="75286" y="141638"/>
                </a:lnTo>
                <a:lnTo>
                  <a:pt x="78598" y="138786"/>
                </a:lnTo>
                <a:lnTo>
                  <a:pt x="78712" y="134603"/>
                </a:lnTo>
                <a:lnTo>
                  <a:pt x="82353" y="132039"/>
                </a:lnTo>
                <a:lnTo>
                  <a:pt x="79288" y="136428"/>
                </a:lnTo>
                <a:lnTo>
                  <a:pt x="83224" y="138096"/>
                </a:lnTo>
                <a:lnTo>
                  <a:pt x="79280" y="139509"/>
                </a:lnTo>
                <a:lnTo>
                  <a:pt x="79247" y="143692"/>
                </a:lnTo>
                <a:lnTo>
                  <a:pt x="80331" y="148327"/>
                </a:lnTo>
                <a:lnTo>
                  <a:pt x="83923" y="150415"/>
                </a:lnTo>
                <a:lnTo>
                  <a:pt x="82551" y="154433"/>
                </a:lnTo>
                <a:lnTo>
                  <a:pt x="79304" y="157704"/>
                </a:lnTo>
                <a:lnTo>
                  <a:pt x="75787" y="162882"/>
                </a:lnTo>
                <a:lnTo>
                  <a:pt x="75548" y="169300"/>
                </a:lnTo>
                <a:lnTo>
                  <a:pt x="71472" y="167073"/>
                </a:lnTo>
                <a:lnTo>
                  <a:pt x="71826" y="171272"/>
                </a:lnTo>
                <a:lnTo>
                  <a:pt x="75130" y="174444"/>
                </a:lnTo>
                <a:lnTo>
                  <a:pt x="78581" y="177962"/>
                </a:lnTo>
                <a:lnTo>
                  <a:pt x="76436" y="173080"/>
                </a:lnTo>
                <a:lnTo>
                  <a:pt x="82115" y="172423"/>
                </a:lnTo>
                <a:lnTo>
                  <a:pt x="87013" y="176030"/>
                </a:lnTo>
                <a:lnTo>
                  <a:pt x="90349" y="173475"/>
                </a:lnTo>
                <a:lnTo>
                  <a:pt x="95025" y="173705"/>
                </a:lnTo>
                <a:lnTo>
                  <a:pt x="99126" y="174042"/>
                </a:lnTo>
                <a:lnTo>
                  <a:pt x="103548" y="171765"/>
                </a:lnTo>
                <a:lnTo>
                  <a:pt x="110336" y="169530"/>
                </a:lnTo>
                <a:lnTo>
                  <a:pt x="114510" y="168125"/>
                </a:lnTo>
                <a:lnTo>
                  <a:pt x="111166" y="172686"/>
                </a:lnTo>
                <a:lnTo>
                  <a:pt x="108568" y="177518"/>
                </a:lnTo>
                <a:lnTo>
                  <a:pt x="107065" y="181561"/>
                </a:lnTo>
                <a:lnTo>
                  <a:pt x="110286" y="185078"/>
                </a:lnTo>
                <a:lnTo>
                  <a:pt x="113828" y="190971"/>
                </a:lnTo>
                <a:lnTo>
                  <a:pt x="116902" y="195885"/>
                </a:lnTo>
                <a:lnTo>
                  <a:pt x="120608" y="193896"/>
                </a:lnTo>
                <a:lnTo>
                  <a:pt x="125383" y="194636"/>
                </a:lnTo>
                <a:lnTo>
                  <a:pt x="122243" y="197471"/>
                </a:lnTo>
                <a:lnTo>
                  <a:pt x="120288" y="201720"/>
                </a:lnTo>
                <a:lnTo>
                  <a:pt x="119704" y="206223"/>
                </a:lnTo>
                <a:lnTo>
                  <a:pt x="118833" y="210669"/>
                </a:lnTo>
                <a:lnTo>
                  <a:pt x="115283" y="213620"/>
                </a:lnTo>
                <a:lnTo>
                  <a:pt x="109259" y="217293"/>
                </a:lnTo>
                <a:lnTo>
                  <a:pt x="104049" y="217983"/>
                </a:lnTo>
                <a:lnTo>
                  <a:pt x="98320" y="219208"/>
                </a:lnTo>
                <a:lnTo>
                  <a:pt x="92601" y="221090"/>
                </a:lnTo>
                <a:lnTo>
                  <a:pt x="89084" y="223892"/>
                </a:lnTo>
                <a:lnTo>
                  <a:pt x="84884" y="228930"/>
                </a:lnTo>
                <a:lnTo>
                  <a:pt x="80767" y="231280"/>
                </a:lnTo>
                <a:lnTo>
                  <a:pt x="84613" y="233778"/>
                </a:lnTo>
                <a:lnTo>
                  <a:pt x="87875" y="230360"/>
                </a:lnTo>
                <a:lnTo>
                  <a:pt x="92141" y="229571"/>
                </a:lnTo>
                <a:lnTo>
                  <a:pt x="95872" y="235726"/>
                </a:lnTo>
                <a:lnTo>
                  <a:pt x="95305" y="240978"/>
                </a:lnTo>
                <a:lnTo>
                  <a:pt x="94861" y="245103"/>
                </a:lnTo>
                <a:lnTo>
                  <a:pt x="92026" y="249080"/>
                </a:lnTo>
                <a:lnTo>
                  <a:pt x="88139" y="250535"/>
                </a:lnTo>
                <a:lnTo>
                  <a:pt x="84662" y="252918"/>
                </a:lnTo>
                <a:lnTo>
                  <a:pt x="80331" y="253214"/>
                </a:lnTo>
                <a:lnTo>
                  <a:pt x="76609" y="255597"/>
                </a:lnTo>
                <a:lnTo>
                  <a:pt x="70889" y="256214"/>
                </a:lnTo>
                <a:lnTo>
                  <a:pt x="65013" y="260068"/>
                </a:lnTo>
                <a:lnTo>
                  <a:pt x="69262" y="261251"/>
                </a:lnTo>
                <a:lnTo>
                  <a:pt x="66312" y="264999"/>
                </a:lnTo>
                <a:lnTo>
                  <a:pt x="71094" y="266084"/>
                </a:lnTo>
                <a:lnTo>
                  <a:pt x="75121" y="265147"/>
                </a:lnTo>
                <a:lnTo>
                  <a:pt x="71152" y="266314"/>
                </a:lnTo>
                <a:lnTo>
                  <a:pt x="75631" y="267809"/>
                </a:lnTo>
                <a:lnTo>
                  <a:pt x="80176" y="266223"/>
                </a:lnTo>
                <a:lnTo>
                  <a:pt x="85525" y="265369"/>
                </a:lnTo>
                <a:lnTo>
                  <a:pt x="89536" y="267349"/>
                </a:lnTo>
                <a:lnTo>
                  <a:pt x="91450" y="271072"/>
                </a:lnTo>
                <a:lnTo>
                  <a:pt x="97154" y="270127"/>
                </a:lnTo>
                <a:lnTo>
                  <a:pt x="101320" y="270061"/>
                </a:lnTo>
                <a:lnTo>
                  <a:pt x="104706" y="272929"/>
                </a:lnTo>
                <a:lnTo>
                  <a:pt x="110607" y="275764"/>
                </a:lnTo>
                <a:lnTo>
                  <a:pt x="114872" y="275115"/>
                </a:lnTo>
                <a:lnTo>
                  <a:pt x="120937" y="271318"/>
                </a:lnTo>
                <a:lnTo>
                  <a:pt x="125317" y="270949"/>
                </a:lnTo>
                <a:lnTo>
                  <a:pt x="117345" y="275789"/>
                </a:lnTo>
                <a:lnTo>
                  <a:pt x="123139" y="274293"/>
                </a:lnTo>
                <a:lnTo>
                  <a:pt x="119844" y="277268"/>
                </a:lnTo>
                <a:lnTo>
                  <a:pt x="115234" y="281114"/>
                </a:lnTo>
                <a:lnTo>
                  <a:pt x="110549" y="281525"/>
                </a:lnTo>
                <a:lnTo>
                  <a:pt x="106309" y="280177"/>
                </a:lnTo>
                <a:lnTo>
                  <a:pt x="101345" y="279726"/>
                </a:lnTo>
                <a:lnTo>
                  <a:pt x="94918" y="280893"/>
                </a:lnTo>
                <a:lnTo>
                  <a:pt x="90456" y="281492"/>
                </a:lnTo>
                <a:lnTo>
                  <a:pt x="90128" y="285897"/>
                </a:lnTo>
                <a:lnTo>
                  <a:pt x="85871" y="286777"/>
                </a:lnTo>
                <a:lnTo>
                  <a:pt x="82041" y="290023"/>
                </a:lnTo>
                <a:lnTo>
                  <a:pt x="79880" y="294970"/>
                </a:lnTo>
                <a:lnTo>
                  <a:pt x="76937" y="298372"/>
                </a:lnTo>
                <a:lnTo>
                  <a:pt x="72919" y="299531"/>
                </a:lnTo>
                <a:lnTo>
                  <a:pt x="70363" y="302843"/>
                </a:lnTo>
                <a:lnTo>
                  <a:pt x="67174" y="306804"/>
                </a:lnTo>
                <a:lnTo>
                  <a:pt x="62654" y="309993"/>
                </a:lnTo>
                <a:lnTo>
                  <a:pt x="56967" y="311127"/>
                </a:lnTo>
                <a:lnTo>
                  <a:pt x="54050" y="314356"/>
                </a:lnTo>
                <a:lnTo>
                  <a:pt x="59622" y="313477"/>
                </a:lnTo>
                <a:lnTo>
                  <a:pt x="64553" y="316518"/>
                </a:lnTo>
                <a:close/>
                <a:moveTo>
                  <a:pt x="89675" y="223317"/>
                </a:moveTo>
                <a:lnTo>
                  <a:pt x="95658" y="219200"/>
                </a:lnTo>
                <a:lnTo>
                  <a:pt x="92239" y="216348"/>
                </a:lnTo>
                <a:lnTo>
                  <a:pt x="87646" y="214203"/>
                </a:lnTo>
                <a:lnTo>
                  <a:pt x="83758" y="217186"/>
                </a:lnTo>
                <a:lnTo>
                  <a:pt x="85607" y="221098"/>
                </a:lnTo>
                <a:lnTo>
                  <a:pt x="89675" y="223317"/>
                </a:lnTo>
                <a:close/>
                <a:moveTo>
                  <a:pt x="71538" y="154475"/>
                </a:moveTo>
                <a:lnTo>
                  <a:pt x="74094" y="151031"/>
                </a:lnTo>
                <a:lnTo>
                  <a:pt x="72228" y="147111"/>
                </a:lnTo>
                <a:lnTo>
                  <a:pt x="67610" y="147267"/>
                </a:lnTo>
                <a:lnTo>
                  <a:pt x="67635" y="152313"/>
                </a:lnTo>
                <a:lnTo>
                  <a:pt x="71538" y="154475"/>
                </a:lnTo>
                <a:close/>
                <a:moveTo>
                  <a:pt x="75516" y="146018"/>
                </a:moveTo>
                <a:lnTo>
                  <a:pt x="74275" y="141802"/>
                </a:lnTo>
                <a:lnTo>
                  <a:pt x="75516" y="146018"/>
                </a:lnTo>
                <a:close/>
                <a:moveTo>
                  <a:pt x="54050" y="108158"/>
                </a:moveTo>
                <a:lnTo>
                  <a:pt x="57929" y="105528"/>
                </a:lnTo>
                <a:lnTo>
                  <a:pt x="61899" y="102832"/>
                </a:lnTo>
                <a:lnTo>
                  <a:pt x="56787" y="101608"/>
                </a:lnTo>
                <a:lnTo>
                  <a:pt x="52053" y="99520"/>
                </a:lnTo>
                <a:lnTo>
                  <a:pt x="51913" y="94499"/>
                </a:lnTo>
                <a:lnTo>
                  <a:pt x="50796" y="90144"/>
                </a:lnTo>
                <a:lnTo>
                  <a:pt x="47114" y="88056"/>
                </a:lnTo>
                <a:lnTo>
                  <a:pt x="45956" y="92231"/>
                </a:lnTo>
                <a:lnTo>
                  <a:pt x="41271" y="91155"/>
                </a:lnTo>
                <a:lnTo>
                  <a:pt x="41567" y="95946"/>
                </a:lnTo>
                <a:lnTo>
                  <a:pt x="37836" y="94080"/>
                </a:lnTo>
                <a:lnTo>
                  <a:pt x="41419" y="98970"/>
                </a:lnTo>
                <a:lnTo>
                  <a:pt x="45602" y="98279"/>
                </a:lnTo>
                <a:lnTo>
                  <a:pt x="46128" y="102832"/>
                </a:lnTo>
                <a:lnTo>
                  <a:pt x="50697" y="103572"/>
                </a:lnTo>
                <a:lnTo>
                  <a:pt x="58167" y="103342"/>
                </a:lnTo>
                <a:lnTo>
                  <a:pt x="54412" y="105314"/>
                </a:lnTo>
                <a:close/>
                <a:moveTo>
                  <a:pt x="53672" y="99093"/>
                </a:moveTo>
                <a:lnTo>
                  <a:pt x="55521" y="94228"/>
                </a:lnTo>
                <a:lnTo>
                  <a:pt x="52801" y="98485"/>
                </a:lnTo>
                <a:close/>
                <a:moveTo>
                  <a:pt x="132031" y="44887"/>
                </a:moveTo>
                <a:lnTo>
                  <a:pt x="135828" y="43301"/>
                </a:lnTo>
                <a:lnTo>
                  <a:pt x="131752" y="44427"/>
                </a:lnTo>
                <a:close/>
                <a:moveTo>
                  <a:pt x="53639" y="143964"/>
                </a:moveTo>
                <a:lnTo>
                  <a:pt x="56992" y="138737"/>
                </a:lnTo>
                <a:lnTo>
                  <a:pt x="60592" y="134628"/>
                </a:lnTo>
                <a:lnTo>
                  <a:pt x="54058" y="137077"/>
                </a:lnTo>
                <a:lnTo>
                  <a:pt x="50862" y="141063"/>
                </a:lnTo>
                <a:close/>
                <a:moveTo>
                  <a:pt x="46408" y="150185"/>
                </a:moveTo>
                <a:lnTo>
                  <a:pt x="50779" y="148171"/>
                </a:lnTo>
                <a:lnTo>
                  <a:pt x="50771" y="143717"/>
                </a:lnTo>
                <a:lnTo>
                  <a:pt x="48478" y="140019"/>
                </a:lnTo>
                <a:lnTo>
                  <a:pt x="42471" y="142254"/>
                </a:lnTo>
                <a:lnTo>
                  <a:pt x="41263" y="146265"/>
                </a:lnTo>
                <a:lnTo>
                  <a:pt x="46761" y="144498"/>
                </a:lnTo>
                <a:lnTo>
                  <a:pt x="44977" y="148993"/>
                </a:lnTo>
                <a:close/>
                <a:moveTo>
                  <a:pt x="47287" y="137907"/>
                </a:moveTo>
                <a:lnTo>
                  <a:pt x="50253" y="134299"/>
                </a:lnTo>
                <a:lnTo>
                  <a:pt x="46670" y="136806"/>
                </a:lnTo>
                <a:close/>
                <a:moveTo>
                  <a:pt x="164131" y="25369"/>
                </a:moveTo>
                <a:lnTo>
                  <a:pt x="164969" y="21285"/>
                </a:lnTo>
                <a:lnTo>
                  <a:pt x="166588" y="17077"/>
                </a:lnTo>
                <a:lnTo>
                  <a:pt x="168659" y="12459"/>
                </a:lnTo>
                <a:lnTo>
                  <a:pt x="169440" y="8366"/>
                </a:lnTo>
                <a:lnTo>
                  <a:pt x="165536" y="9705"/>
                </a:lnTo>
                <a:lnTo>
                  <a:pt x="168979" y="7257"/>
                </a:lnTo>
                <a:lnTo>
                  <a:pt x="169070" y="2252"/>
                </a:lnTo>
                <a:lnTo>
                  <a:pt x="163637" y="3123"/>
                </a:lnTo>
                <a:lnTo>
                  <a:pt x="159406" y="5876"/>
                </a:lnTo>
                <a:lnTo>
                  <a:pt x="161772" y="9533"/>
                </a:lnTo>
                <a:lnTo>
                  <a:pt x="159701" y="13321"/>
                </a:lnTo>
                <a:lnTo>
                  <a:pt x="154926" y="12664"/>
                </a:lnTo>
                <a:lnTo>
                  <a:pt x="157992" y="15434"/>
                </a:lnTo>
                <a:lnTo>
                  <a:pt x="162208" y="15162"/>
                </a:lnTo>
                <a:lnTo>
                  <a:pt x="163629" y="19354"/>
                </a:lnTo>
                <a:lnTo>
                  <a:pt x="162035" y="23232"/>
                </a:lnTo>
                <a:close/>
                <a:moveTo>
                  <a:pt x="171699" y="2186"/>
                </a:moveTo>
                <a:lnTo>
                  <a:pt x="175398" y="0"/>
                </a:lnTo>
                <a:lnTo>
                  <a:pt x="171313" y="534"/>
                </a:lnTo>
                <a:close/>
                <a:moveTo>
                  <a:pt x="27333" y="94877"/>
                </a:moveTo>
                <a:lnTo>
                  <a:pt x="29873" y="91327"/>
                </a:lnTo>
                <a:lnTo>
                  <a:pt x="27786" y="87202"/>
                </a:lnTo>
                <a:lnTo>
                  <a:pt x="23331" y="89453"/>
                </a:lnTo>
                <a:lnTo>
                  <a:pt x="23315" y="94212"/>
                </a:lnTo>
                <a:close/>
                <a:moveTo>
                  <a:pt x="125638" y="58159"/>
                </a:moveTo>
                <a:lnTo>
                  <a:pt x="128062" y="54543"/>
                </a:lnTo>
                <a:lnTo>
                  <a:pt x="131522" y="51749"/>
                </a:lnTo>
                <a:lnTo>
                  <a:pt x="126706" y="51256"/>
                </a:lnTo>
                <a:lnTo>
                  <a:pt x="122095" y="49958"/>
                </a:lnTo>
                <a:lnTo>
                  <a:pt x="120542" y="45758"/>
                </a:lnTo>
                <a:lnTo>
                  <a:pt x="116984" y="48445"/>
                </a:lnTo>
                <a:lnTo>
                  <a:pt x="119375" y="51905"/>
                </a:lnTo>
                <a:lnTo>
                  <a:pt x="125514" y="51437"/>
                </a:lnTo>
                <a:lnTo>
                  <a:pt x="123936" y="55538"/>
                </a:lnTo>
                <a:close/>
                <a:moveTo>
                  <a:pt x="119474" y="56943"/>
                </a:moveTo>
                <a:lnTo>
                  <a:pt x="116737" y="52201"/>
                </a:lnTo>
                <a:lnTo>
                  <a:pt x="117954" y="56746"/>
                </a:lnTo>
                <a:close/>
                <a:moveTo>
                  <a:pt x="37738" y="121537"/>
                </a:moveTo>
                <a:lnTo>
                  <a:pt x="41740" y="120255"/>
                </a:lnTo>
                <a:lnTo>
                  <a:pt x="37442" y="121076"/>
                </a:lnTo>
                <a:close/>
                <a:moveTo>
                  <a:pt x="32560" y="125054"/>
                </a:moveTo>
                <a:lnTo>
                  <a:pt x="36390" y="122827"/>
                </a:lnTo>
                <a:lnTo>
                  <a:pt x="31771" y="122449"/>
                </a:lnTo>
                <a:close/>
                <a:moveTo>
                  <a:pt x="63082" y="124437"/>
                </a:moveTo>
                <a:lnTo>
                  <a:pt x="67166" y="121537"/>
                </a:lnTo>
                <a:lnTo>
                  <a:pt x="63131" y="123583"/>
                </a:lnTo>
                <a:close/>
                <a:moveTo>
                  <a:pt x="127618" y="43613"/>
                </a:moveTo>
                <a:lnTo>
                  <a:pt x="125613" y="39923"/>
                </a:lnTo>
                <a:lnTo>
                  <a:pt x="127618" y="43613"/>
                </a:lnTo>
                <a:close/>
                <a:moveTo>
                  <a:pt x="18893" y="111346"/>
                </a:moveTo>
                <a:lnTo>
                  <a:pt x="22608" y="109267"/>
                </a:lnTo>
                <a:lnTo>
                  <a:pt x="18425" y="109637"/>
                </a:lnTo>
                <a:close/>
                <a:moveTo>
                  <a:pt x="26060" y="105898"/>
                </a:moveTo>
                <a:lnTo>
                  <a:pt x="24523" y="102085"/>
                </a:lnTo>
                <a:lnTo>
                  <a:pt x="26783" y="98526"/>
                </a:lnTo>
                <a:lnTo>
                  <a:pt x="23183" y="96488"/>
                </a:lnTo>
                <a:lnTo>
                  <a:pt x="21622" y="100359"/>
                </a:lnTo>
                <a:lnTo>
                  <a:pt x="22213" y="104665"/>
                </a:lnTo>
                <a:close/>
                <a:moveTo>
                  <a:pt x="47303" y="130174"/>
                </a:moveTo>
                <a:lnTo>
                  <a:pt x="51733" y="129056"/>
                </a:lnTo>
                <a:lnTo>
                  <a:pt x="56170" y="127585"/>
                </a:lnTo>
                <a:lnTo>
                  <a:pt x="60477" y="127330"/>
                </a:lnTo>
                <a:lnTo>
                  <a:pt x="58595" y="122843"/>
                </a:lnTo>
                <a:lnTo>
                  <a:pt x="54280" y="121167"/>
                </a:lnTo>
                <a:lnTo>
                  <a:pt x="49341" y="119129"/>
                </a:lnTo>
                <a:lnTo>
                  <a:pt x="45988" y="121799"/>
                </a:lnTo>
                <a:lnTo>
                  <a:pt x="50508" y="123591"/>
                </a:lnTo>
                <a:lnTo>
                  <a:pt x="53681" y="126533"/>
                </a:lnTo>
                <a:lnTo>
                  <a:pt x="49415" y="128086"/>
                </a:lnTo>
                <a:lnTo>
                  <a:pt x="44780" y="128859"/>
                </a:lnTo>
                <a:close/>
                <a:moveTo>
                  <a:pt x="33144" y="87432"/>
                </a:moveTo>
                <a:lnTo>
                  <a:pt x="37376" y="85147"/>
                </a:lnTo>
                <a:lnTo>
                  <a:pt x="40129" y="81893"/>
                </a:lnTo>
                <a:lnTo>
                  <a:pt x="41180" y="77800"/>
                </a:lnTo>
                <a:lnTo>
                  <a:pt x="41674" y="81893"/>
                </a:lnTo>
                <a:lnTo>
                  <a:pt x="45331" y="79814"/>
                </a:lnTo>
                <a:lnTo>
                  <a:pt x="41411" y="77052"/>
                </a:lnTo>
                <a:lnTo>
                  <a:pt x="46161" y="75885"/>
                </a:lnTo>
                <a:lnTo>
                  <a:pt x="50040" y="74209"/>
                </a:lnTo>
                <a:lnTo>
                  <a:pt x="51683" y="69541"/>
                </a:lnTo>
                <a:lnTo>
                  <a:pt x="50377" y="64397"/>
                </a:lnTo>
                <a:lnTo>
                  <a:pt x="44805" y="67791"/>
                </a:lnTo>
                <a:lnTo>
                  <a:pt x="39217" y="70281"/>
                </a:lnTo>
                <a:lnTo>
                  <a:pt x="39472" y="74464"/>
                </a:lnTo>
                <a:lnTo>
                  <a:pt x="35025" y="74110"/>
                </a:lnTo>
                <a:lnTo>
                  <a:pt x="30875" y="73979"/>
                </a:lnTo>
                <a:lnTo>
                  <a:pt x="32371" y="77899"/>
                </a:lnTo>
                <a:lnTo>
                  <a:pt x="36291" y="81548"/>
                </a:lnTo>
                <a:lnTo>
                  <a:pt x="32009" y="84292"/>
                </a:lnTo>
                <a:close/>
              </a:path>
            </a:pathLst>
          </a:custGeom>
          <a:solidFill>
            <a:srgbClr val="5C5C5C"/>
          </a:solidFill>
          <a:ln w="2739" cap="flat">
            <a:solidFill>
              <a:schemeClr val="bg1"/>
            </a:solidFill>
            <a:prstDash val="solid"/>
            <a:miter/>
          </a:ln>
        </p:spPr>
        <p:txBody>
          <a:bodyPr rtlCol="0" anchor="ctr"/>
          <a:lstStyle/>
          <a:p>
            <a:endParaRPr lang="en-GB"/>
          </a:p>
        </p:txBody>
      </p:sp>
      <p:pic>
        <p:nvPicPr>
          <p:cNvPr id="19" name="Picture 18" descr="Join our global team at Smart Wires!">
            <a:extLst>
              <a:ext uri="{FF2B5EF4-FFF2-40B4-BE49-F238E27FC236}">
                <a16:creationId xmlns:a16="http://schemas.microsoft.com/office/drawing/2014/main" id="{332C24D3-B577-9015-40BF-7BAF257EF520}"/>
              </a:ext>
            </a:extLst>
          </p:cNvPr>
          <p:cNvPicPr>
            <a:picLocks noChangeAspect="1"/>
          </p:cNvPicPr>
          <p:nvPr/>
        </p:nvPicPr>
        <p:blipFill>
          <a:blip r:embed="rId11"/>
          <a:stretch>
            <a:fillRect/>
          </a:stretch>
        </p:blipFill>
        <p:spPr>
          <a:xfrm>
            <a:off x="754620" y="3894619"/>
            <a:ext cx="481055" cy="577265"/>
          </a:xfrm>
          <a:prstGeom prst="rect">
            <a:avLst/>
          </a:prstGeom>
        </p:spPr>
      </p:pic>
      <p:pic>
        <p:nvPicPr>
          <p:cNvPr id="20" name="Picture 19" descr="Join our global team at Smart Wires!">
            <a:extLst>
              <a:ext uri="{FF2B5EF4-FFF2-40B4-BE49-F238E27FC236}">
                <a16:creationId xmlns:a16="http://schemas.microsoft.com/office/drawing/2014/main" id="{69F08125-3A0B-F174-1314-2586F91997F8}"/>
              </a:ext>
            </a:extLst>
          </p:cNvPr>
          <p:cNvPicPr>
            <a:picLocks noChangeAspect="1"/>
          </p:cNvPicPr>
          <p:nvPr/>
        </p:nvPicPr>
        <p:blipFill>
          <a:blip r:embed="rId11"/>
          <a:stretch>
            <a:fillRect/>
          </a:stretch>
        </p:blipFill>
        <p:spPr>
          <a:xfrm>
            <a:off x="7361200" y="4242050"/>
            <a:ext cx="481055" cy="577265"/>
          </a:xfrm>
          <a:prstGeom prst="rect">
            <a:avLst/>
          </a:prstGeom>
        </p:spPr>
      </p:pic>
      <p:sp>
        <p:nvSpPr>
          <p:cNvPr id="6" name="Rectangle 5">
            <a:extLst>
              <a:ext uri="{FF2B5EF4-FFF2-40B4-BE49-F238E27FC236}">
                <a16:creationId xmlns:a16="http://schemas.microsoft.com/office/drawing/2014/main" id="{41B0AC4A-9C34-54BB-C108-0F7EEEEBDE21}"/>
              </a:ext>
            </a:extLst>
          </p:cNvPr>
          <p:cNvSpPr/>
          <p:nvPr/>
        </p:nvSpPr>
        <p:spPr bwMode="gray">
          <a:xfrm>
            <a:off x="2964858" y="3412848"/>
            <a:ext cx="3024462" cy="303530"/>
          </a:xfrm>
          <a:prstGeom prst="rect">
            <a:avLst/>
          </a:prstGeom>
          <a:solidFill>
            <a:srgbClr val="4FCCFE"/>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r>
              <a:rPr lang="en-GT" sz="1200" b="1" dirty="0">
                <a:solidFill>
                  <a:srgbClr val="FFFFFF"/>
                </a:solidFill>
              </a:rPr>
              <a:t>Solution</a:t>
            </a:r>
          </a:p>
        </p:txBody>
      </p:sp>
      <p:sp>
        <p:nvSpPr>
          <p:cNvPr id="11" name="Rectangle 10">
            <a:extLst>
              <a:ext uri="{FF2B5EF4-FFF2-40B4-BE49-F238E27FC236}">
                <a16:creationId xmlns:a16="http://schemas.microsoft.com/office/drawing/2014/main" id="{0DC16B4C-7D08-9351-C0E2-9BF41A21CC0F}"/>
              </a:ext>
            </a:extLst>
          </p:cNvPr>
          <p:cNvSpPr/>
          <p:nvPr/>
        </p:nvSpPr>
        <p:spPr bwMode="gray">
          <a:xfrm>
            <a:off x="2964858" y="4568799"/>
            <a:ext cx="3024462" cy="303530"/>
          </a:xfrm>
          <a:prstGeom prst="rect">
            <a:avLst/>
          </a:prstGeom>
          <a:solidFill>
            <a:srgbClr val="8BDDFF"/>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r>
              <a:rPr lang="en-GT" sz="1200" b="1" dirty="0">
                <a:solidFill>
                  <a:srgbClr val="FFFFFF"/>
                </a:solidFill>
              </a:rPr>
              <a:t>Outcomes</a:t>
            </a:r>
          </a:p>
        </p:txBody>
      </p:sp>
      <p:sp>
        <p:nvSpPr>
          <p:cNvPr id="21" name="TextBox 20">
            <a:extLst>
              <a:ext uri="{FF2B5EF4-FFF2-40B4-BE49-F238E27FC236}">
                <a16:creationId xmlns:a16="http://schemas.microsoft.com/office/drawing/2014/main" id="{542CACAC-ACAA-863C-1438-1D326BAF47FF}"/>
              </a:ext>
            </a:extLst>
          </p:cNvPr>
          <p:cNvSpPr txBox="1"/>
          <p:nvPr/>
        </p:nvSpPr>
        <p:spPr bwMode="gray">
          <a:xfrm>
            <a:off x="2964858" y="4902669"/>
            <a:ext cx="3024462" cy="953320"/>
          </a:xfrm>
          <a:prstGeom prst="rect">
            <a:avLst/>
          </a:prstGeom>
          <a:solidFill>
            <a:srgbClr val="E3E9EF"/>
          </a:solidFill>
          <a:ln>
            <a:noFill/>
          </a:ln>
        </p:spPr>
        <p:txBody>
          <a:bodyPr wrap="square" lIns="108000" tIns="72000" rIns="108000" bIns="72000" rtlCol="0">
            <a:spAutoFit/>
          </a:bodyPr>
          <a:lstStyle/>
          <a:p>
            <a:pPr marL="171450" indent="-171450">
              <a:buFont typeface="Arial" panose="020B0604020202020204" pitchFamily="34" charset="0"/>
              <a:buChar char="•"/>
            </a:pPr>
            <a:r>
              <a:rPr lang="en-US" sz="1050" dirty="0"/>
              <a:t>Boosted </a:t>
            </a:r>
            <a:r>
              <a:rPr lang="en-US" sz="1050" b="1" dirty="0"/>
              <a:t>capacity</a:t>
            </a:r>
            <a:r>
              <a:rPr lang="en-US" sz="1050" dirty="0"/>
              <a:t> by </a:t>
            </a:r>
            <a:r>
              <a:rPr lang="en-US" sz="1050" b="1" dirty="0"/>
              <a:t>+100MW</a:t>
            </a:r>
          </a:p>
          <a:p>
            <a:pPr marL="171450" indent="-171450">
              <a:buFont typeface="Arial" panose="020B0604020202020204" pitchFamily="34" charset="0"/>
              <a:buChar char="•"/>
            </a:pPr>
            <a:r>
              <a:rPr lang="en-US" sz="1050" dirty="0"/>
              <a:t>Immediate </a:t>
            </a:r>
            <a:r>
              <a:rPr lang="en-US" sz="1050" b="1" dirty="0"/>
              <a:t>transfer relief</a:t>
            </a:r>
          </a:p>
          <a:p>
            <a:pPr marL="171450" indent="-171450">
              <a:buFont typeface="Arial" panose="020B0604020202020204" pitchFamily="34" charset="0"/>
              <a:buChar char="•"/>
            </a:pPr>
            <a:r>
              <a:rPr lang="en-US" sz="1050" dirty="0"/>
              <a:t>Created headroom for </a:t>
            </a:r>
            <a:r>
              <a:rPr lang="en-US" sz="1050" b="1" dirty="0"/>
              <a:t>510MW of firm load</a:t>
            </a:r>
          </a:p>
          <a:p>
            <a:pPr marL="171450" indent="-171450">
              <a:buFont typeface="Arial" panose="020B0604020202020204" pitchFamily="34" charset="0"/>
              <a:buChar char="•"/>
            </a:pPr>
            <a:r>
              <a:rPr lang="en-US" sz="1050" b="1" dirty="0"/>
              <a:t>Solution is scalable </a:t>
            </a:r>
            <a:r>
              <a:rPr lang="en-US" sz="1050" dirty="0"/>
              <a:t>for future grid enhancements</a:t>
            </a:r>
          </a:p>
        </p:txBody>
      </p:sp>
      <p:sp>
        <p:nvSpPr>
          <p:cNvPr id="22" name="TextBox 21">
            <a:extLst>
              <a:ext uri="{FF2B5EF4-FFF2-40B4-BE49-F238E27FC236}">
                <a16:creationId xmlns:a16="http://schemas.microsoft.com/office/drawing/2014/main" id="{185092B8-661C-3B9F-540A-876B9F2CC3FB}"/>
              </a:ext>
            </a:extLst>
          </p:cNvPr>
          <p:cNvSpPr txBox="1"/>
          <p:nvPr/>
        </p:nvSpPr>
        <p:spPr bwMode="gray">
          <a:xfrm>
            <a:off x="2964858" y="3746720"/>
            <a:ext cx="3024462" cy="791737"/>
          </a:xfrm>
          <a:prstGeom prst="rect">
            <a:avLst/>
          </a:prstGeom>
          <a:solidFill>
            <a:srgbClr val="E3E9EF"/>
          </a:solidFill>
          <a:ln>
            <a:noFill/>
          </a:ln>
        </p:spPr>
        <p:txBody>
          <a:bodyPr wrap="square" lIns="108000" tIns="72000" rIns="108000" bIns="72000" rtlCol="0">
            <a:spAutoFit/>
          </a:bodyPr>
          <a:lstStyle/>
          <a:p>
            <a:pPr marL="171450" indent="-171450">
              <a:buFont typeface="Arial" panose="020B0604020202020204" pitchFamily="34" charset="0"/>
              <a:buChar char="•"/>
            </a:pPr>
            <a:r>
              <a:rPr lang="en-US" sz="1050" b="1" dirty="0"/>
              <a:t>Redirect power flow </a:t>
            </a:r>
            <a:r>
              <a:rPr lang="en-US" sz="1050" dirty="0"/>
              <a:t>to underutilized lines and </a:t>
            </a:r>
            <a:r>
              <a:rPr lang="en-US" sz="1050" b="1" dirty="0"/>
              <a:t>increase available capacity</a:t>
            </a:r>
          </a:p>
          <a:p>
            <a:pPr marL="628650" lvl="1" indent="-171450">
              <a:buFont typeface="Arial" panose="020B0604020202020204" pitchFamily="34" charset="0"/>
              <a:buChar char="•"/>
            </a:pPr>
            <a:r>
              <a:rPr lang="en-US" sz="1050" dirty="0"/>
              <a:t>Faster than  reconductoring or energy storage</a:t>
            </a:r>
          </a:p>
        </p:txBody>
      </p:sp>
      <p:sp>
        <p:nvSpPr>
          <p:cNvPr id="23" name="Rectangle 22">
            <a:extLst>
              <a:ext uri="{FF2B5EF4-FFF2-40B4-BE49-F238E27FC236}">
                <a16:creationId xmlns:a16="http://schemas.microsoft.com/office/drawing/2014/main" id="{5D34BEA4-471E-2EC4-ED18-4BE3F2736535}"/>
              </a:ext>
            </a:extLst>
          </p:cNvPr>
          <p:cNvSpPr/>
          <p:nvPr/>
        </p:nvSpPr>
        <p:spPr bwMode="gray">
          <a:xfrm>
            <a:off x="8818063" y="2095314"/>
            <a:ext cx="3024462" cy="303530"/>
          </a:xfrm>
          <a:prstGeom prst="rect">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r>
              <a:rPr lang="en-GT" sz="1200" b="1" dirty="0">
                <a:solidFill>
                  <a:srgbClr val="FFFFFF"/>
                </a:solidFill>
              </a:rPr>
              <a:t>Challenge</a:t>
            </a:r>
          </a:p>
        </p:txBody>
      </p:sp>
      <p:sp>
        <p:nvSpPr>
          <p:cNvPr id="24" name="TextBox 23">
            <a:extLst>
              <a:ext uri="{FF2B5EF4-FFF2-40B4-BE49-F238E27FC236}">
                <a16:creationId xmlns:a16="http://schemas.microsoft.com/office/drawing/2014/main" id="{837CD84C-F724-3AB8-CF2A-7F7A8DA0BA4B}"/>
              </a:ext>
            </a:extLst>
          </p:cNvPr>
          <p:cNvSpPr txBox="1"/>
          <p:nvPr/>
        </p:nvSpPr>
        <p:spPr bwMode="gray">
          <a:xfrm>
            <a:off x="8818063" y="2429609"/>
            <a:ext cx="3024462" cy="791737"/>
          </a:xfrm>
          <a:prstGeom prst="rect">
            <a:avLst/>
          </a:prstGeom>
          <a:solidFill>
            <a:srgbClr val="E3E9EF"/>
          </a:solidFill>
          <a:ln>
            <a:noFill/>
          </a:ln>
        </p:spPr>
        <p:txBody>
          <a:bodyPr wrap="square" lIns="108000" tIns="72000" rIns="108000" bIns="72000" rtlCol="0">
            <a:spAutoFit/>
          </a:bodyPr>
          <a:lstStyle/>
          <a:p>
            <a:pPr marL="171450" indent="-171450">
              <a:buFont typeface="Arial" panose="020B0604020202020204" pitchFamily="34" charset="0"/>
              <a:buChar char="•"/>
            </a:pPr>
            <a:r>
              <a:rPr lang="en-US" sz="1050" dirty="0"/>
              <a:t>North-south boundary congestion </a:t>
            </a:r>
            <a:r>
              <a:rPr lang="en-US" sz="1050" b="1" dirty="0"/>
              <a:t>limited power flows </a:t>
            </a:r>
            <a:r>
              <a:rPr lang="en-US" sz="1050" dirty="0"/>
              <a:t>to </a:t>
            </a:r>
            <a:r>
              <a:rPr lang="en-US" sz="1050" b="1" dirty="0"/>
              <a:t>high-demand areas</a:t>
            </a:r>
          </a:p>
          <a:p>
            <a:pPr marL="171450" indent="-171450">
              <a:buFont typeface="Arial" panose="020B0604020202020204" pitchFamily="34" charset="0"/>
              <a:buChar char="•"/>
            </a:pPr>
            <a:r>
              <a:rPr lang="en-US" sz="1050" dirty="0"/>
              <a:t>An </a:t>
            </a:r>
            <a:r>
              <a:rPr lang="en-US" sz="1050" b="1" dirty="0"/>
              <a:t>evolving power flow network </a:t>
            </a:r>
            <a:r>
              <a:rPr lang="en-US" sz="1050" dirty="0"/>
              <a:t>is leading to inefficient use of infrastructure</a:t>
            </a:r>
          </a:p>
        </p:txBody>
      </p:sp>
      <p:sp>
        <p:nvSpPr>
          <p:cNvPr id="25" name="Rectangle 24">
            <a:extLst>
              <a:ext uri="{FF2B5EF4-FFF2-40B4-BE49-F238E27FC236}">
                <a16:creationId xmlns:a16="http://schemas.microsoft.com/office/drawing/2014/main" id="{29091D81-FB81-DEB9-9449-D1EDF543F073}"/>
              </a:ext>
            </a:extLst>
          </p:cNvPr>
          <p:cNvSpPr/>
          <p:nvPr/>
        </p:nvSpPr>
        <p:spPr bwMode="gray">
          <a:xfrm>
            <a:off x="8818063" y="3254040"/>
            <a:ext cx="3024462" cy="303530"/>
          </a:xfrm>
          <a:prstGeom prst="rect">
            <a:avLst/>
          </a:prstGeom>
          <a:solidFill>
            <a:srgbClr val="4FCCFE"/>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r>
              <a:rPr lang="en-GT" sz="1200" b="1" dirty="0">
                <a:solidFill>
                  <a:srgbClr val="FFFFFF"/>
                </a:solidFill>
              </a:rPr>
              <a:t>Solution</a:t>
            </a:r>
          </a:p>
        </p:txBody>
      </p:sp>
      <p:sp>
        <p:nvSpPr>
          <p:cNvPr id="26" name="Rectangle 25">
            <a:extLst>
              <a:ext uri="{FF2B5EF4-FFF2-40B4-BE49-F238E27FC236}">
                <a16:creationId xmlns:a16="http://schemas.microsoft.com/office/drawing/2014/main" id="{A8ECA3C3-B68E-8B12-6B55-532314C84161}"/>
              </a:ext>
            </a:extLst>
          </p:cNvPr>
          <p:cNvSpPr/>
          <p:nvPr/>
        </p:nvSpPr>
        <p:spPr bwMode="gray">
          <a:xfrm>
            <a:off x="8818063" y="5218751"/>
            <a:ext cx="3024462" cy="303530"/>
          </a:xfrm>
          <a:prstGeom prst="rect">
            <a:avLst/>
          </a:prstGeom>
          <a:solidFill>
            <a:srgbClr val="8BDDFF"/>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r>
              <a:rPr lang="en-GT" sz="1200" b="1" dirty="0">
                <a:solidFill>
                  <a:srgbClr val="FFFFFF"/>
                </a:solidFill>
              </a:rPr>
              <a:t>Outcomes</a:t>
            </a:r>
          </a:p>
        </p:txBody>
      </p:sp>
      <p:sp>
        <p:nvSpPr>
          <p:cNvPr id="27" name="TextBox 26">
            <a:extLst>
              <a:ext uri="{FF2B5EF4-FFF2-40B4-BE49-F238E27FC236}">
                <a16:creationId xmlns:a16="http://schemas.microsoft.com/office/drawing/2014/main" id="{2D29D9FA-E0AE-0360-EDFF-0D9EBB9DC11B}"/>
              </a:ext>
            </a:extLst>
          </p:cNvPr>
          <p:cNvSpPr txBox="1"/>
          <p:nvPr/>
        </p:nvSpPr>
        <p:spPr bwMode="gray">
          <a:xfrm>
            <a:off x="8818063" y="5553045"/>
            <a:ext cx="3024462" cy="791737"/>
          </a:xfrm>
          <a:prstGeom prst="rect">
            <a:avLst/>
          </a:prstGeom>
          <a:solidFill>
            <a:srgbClr val="E3E9EF"/>
          </a:solidFill>
          <a:ln>
            <a:noFill/>
          </a:ln>
        </p:spPr>
        <p:txBody>
          <a:bodyPr wrap="square" lIns="108000" tIns="72000" rIns="108000" bIns="72000" rtlCol="0">
            <a:spAutoFit/>
          </a:bodyPr>
          <a:lstStyle/>
          <a:p>
            <a:pPr marL="171450" indent="-171450">
              <a:buFont typeface="Arial" panose="020B0604020202020204" pitchFamily="34" charset="0"/>
              <a:buChar char="•"/>
            </a:pPr>
            <a:r>
              <a:rPr lang="en-US" sz="1050" b="1" dirty="0"/>
              <a:t>~$430M new infrastructure and constraint savings </a:t>
            </a:r>
            <a:r>
              <a:rPr lang="en-US" sz="1050" dirty="0"/>
              <a:t>over a 7-year period</a:t>
            </a:r>
          </a:p>
          <a:p>
            <a:pPr marL="171450" indent="-171450">
              <a:buFont typeface="Arial" panose="020B0604020202020204" pitchFamily="34" charset="0"/>
              <a:buChar char="•"/>
            </a:pPr>
            <a:r>
              <a:rPr lang="en-US" sz="1050" b="1" dirty="0"/>
              <a:t>~$445M consumer cost savings</a:t>
            </a:r>
          </a:p>
          <a:p>
            <a:pPr marL="171450" indent="-171450">
              <a:buFont typeface="Arial" panose="020B0604020202020204" pitchFamily="34" charset="0"/>
              <a:buChar char="•"/>
            </a:pPr>
            <a:r>
              <a:rPr lang="en-US" sz="1050" b="1" dirty="0"/>
              <a:t>2GW</a:t>
            </a:r>
            <a:r>
              <a:rPr lang="en-US" sz="1050" dirty="0"/>
              <a:t> additional boundary capacity</a:t>
            </a:r>
          </a:p>
        </p:txBody>
      </p:sp>
      <p:sp>
        <p:nvSpPr>
          <p:cNvPr id="28" name="TextBox 27">
            <a:extLst>
              <a:ext uri="{FF2B5EF4-FFF2-40B4-BE49-F238E27FC236}">
                <a16:creationId xmlns:a16="http://schemas.microsoft.com/office/drawing/2014/main" id="{55180E1F-6F1A-54B8-0BBA-CAD4B56A3504}"/>
              </a:ext>
            </a:extLst>
          </p:cNvPr>
          <p:cNvSpPr txBox="1"/>
          <p:nvPr/>
        </p:nvSpPr>
        <p:spPr bwMode="gray">
          <a:xfrm>
            <a:off x="8818063" y="3588335"/>
            <a:ext cx="3024462" cy="1599651"/>
          </a:xfrm>
          <a:prstGeom prst="rect">
            <a:avLst/>
          </a:prstGeom>
          <a:solidFill>
            <a:srgbClr val="E3E9EF"/>
          </a:solidFill>
          <a:ln>
            <a:noFill/>
          </a:ln>
        </p:spPr>
        <p:txBody>
          <a:bodyPr wrap="square" lIns="108000" tIns="72000" rIns="108000" bIns="72000" rtlCol="0">
            <a:spAutoFit/>
          </a:bodyPr>
          <a:lstStyle/>
          <a:p>
            <a:pPr marL="171450" indent="-171450">
              <a:buFont typeface="Arial" panose="020B0604020202020204" pitchFamily="34" charset="0"/>
              <a:buChar char="•"/>
            </a:pPr>
            <a:r>
              <a:rPr lang="en-US" sz="1050" dirty="0"/>
              <a:t>The Network Innovation Alliance (NIA) co-funded a project to:</a:t>
            </a:r>
          </a:p>
          <a:p>
            <a:pPr marL="628650" lvl="1" indent="-171450">
              <a:buFont typeface="Arial" panose="020B0604020202020204" pitchFamily="34" charset="0"/>
              <a:buChar char="•"/>
            </a:pPr>
            <a:r>
              <a:rPr lang="en-US" sz="1050" b="1" dirty="0"/>
              <a:t>Ease network constraints </a:t>
            </a:r>
          </a:p>
          <a:p>
            <a:pPr marL="628650" lvl="1" indent="-171450">
              <a:buFont typeface="Arial" panose="020B0604020202020204" pitchFamily="34" charset="0"/>
              <a:buChar char="•"/>
            </a:pPr>
            <a:r>
              <a:rPr lang="en-US" sz="1050" b="1" dirty="0"/>
              <a:t>Boost clean power</a:t>
            </a:r>
            <a:r>
              <a:rPr lang="en-US" sz="1050" dirty="0"/>
              <a:t> flow into the grid</a:t>
            </a:r>
          </a:p>
          <a:p>
            <a:pPr marL="171450" indent="-171450">
              <a:buFont typeface="Arial" panose="020B0604020202020204" pitchFamily="34" charset="0"/>
              <a:buChar char="•"/>
            </a:pPr>
            <a:r>
              <a:rPr lang="en-US" sz="1050" dirty="0"/>
              <a:t>Resolve key bottlenecks by </a:t>
            </a:r>
            <a:r>
              <a:rPr lang="en-US" sz="1050" b="1" dirty="0"/>
              <a:t>routing power to circuits where there is available capacity</a:t>
            </a:r>
            <a:endParaRPr lang="en-US" sz="1050" dirty="0"/>
          </a:p>
          <a:p>
            <a:pPr marL="171450" indent="-171450">
              <a:buFont typeface="Arial" panose="020B0604020202020204" pitchFamily="34" charset="0"/>
              <a:buChar char="•"/>
            </a:pPr>
            <a:r>
              <a:rPr lang="en-US" sz="1050" dirty="0"/>
              <a:t>Identify </a:t>
            </a:r>
            <a:r>
              <a:rPr lang="en-US" sz="1050" b="1" dirty="0"/>
              <a:t>best locations for GETs</a:t>
            </a:r>
          </a:p>
        </p:txBody>
      </p:sp>
      <p:sp>
        <p:nvSpPr>
          <p:cNvPr id="4" name="Pentagon 3">
            <a:extLst>
              <a:ext uri="{FF2B5EF4-FFF2-40B4-BE49-F238E27FC236}">
                <a16:creationId xmlns:a16="http://schemas.microsoft.com/office/drawing/2014/main" id="{A8330A3F-8088-D4DF-A1F8-B70EE45BA4F2}"/>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15" name="Chevron 14">
            <a:extLst>
              <a:ext uri="{FF2B5EF4-FFF2-40B4-BE49-F238E27FC236}">
                <a16:creationId xmlns:a16="http://schemas.microsoft.com/office/drawing/2014/main" id="{F078925F-9CE8-4FE8-FA8A-66EBBA314E2D}"/>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17" name="Chevron 16">
            <a:extLst>
              <a:ext uri="{FF2B5EF4-FFF2-40B4-BE49-F238E27FC236}">
                <a16:creationId xmlns:a16="http://schemas.microsoft.com/office/drawing/2014/main" id="{5296B0EA-D1BF-E7A5-6107-900F76E97146}"/>
              </a:ext>
            </a:extLst>
          </p:cNvPr>
          <p:cNvSpPr/>
          <p:nvPr/>
        </p:nvSpPr>
        <p:spPr>
          <a:xfrm>
            <a:off x="3381296" y="0"/>
            <a:ext cx="1788983" cy="288356"/>
          </a:xfrm>
          <a:prstGeom prst="chevron">
            <a:avLst/>
          </a:prstGeom>
          <a:solidFill>
            <a:srgbClr val="0074A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Modernize</a:t>
            </a:r>
          </a:p>
        </p:txBody>
      </p:sp>
      <p:sp>
        <p:nvSpPr>
          <p:cNvPr id="18" name="Chevron 17">
            <a:extLst>
              <a:ext uri="{FF2B5EF4-FFF2-40B4-BE49-F238E27FC236}">
                <a16:creationId xmlns:a16="http://schemas.microsoft.com/office/drawing/2014/main" id="{08D70EDF-DF33-C12F-E2D0-F5AD67B21156}"/>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29" name="Chevron 28">
            <a:extLst>
              <a:ext uri="{FF2B5EF4-FFF2-40B4-BE49-F238E27FC236}">
                <a16:creationId xmlns:a16="http://schemas.microsoft.com/office/drawing/2014/main" id="{67E4DD07-4CC3-09FF-5AA6-6217FF0CC628}"/>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30" name="Rectangle 29">
            <a:extLst>
              <a:ext uri="{FF2B5EF4-FFF2-40B4-BE49-F238E27FC236}">
                <a16:creationId xmlns:a16="http://schemas.microsoft.com/office/drawing/2014/main" id="{E88D33FB-93B1-C326-57AA-27ACF7DFC972}"/>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FACTS</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Tree>
    <p:extLst>
      <p:ext uri="{BB962C8B-B14F-4D97-AF65-F5344CB8AC3E}">
        <p14:creationId xmlns:p14="http://schemas.microsoft.com/office/powerpoint/2010/main" val="80244895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AAD136-986E-0142-E039-489766CDFDAD}"/>
            </a:ext>
          </a:extLst>
        </p:cNvPr>
        <p:cNvGrpSpPr/>
        <p:nvPr/>
      </p:nvGrpSpPr>
      <p:grpSpPr>
        <a:xfrm>
          <a:off x="0" y="0"/>
          <a:ext cx="0" cy="0"/>
          <a:chOff x="0" y="0"/>
          <a:chExt cx="0" cy="0"/>
        </a:xfrm>
      </p:grpSpPr>
      <p:sp>
        <p:nvSpPr>
          <p:cNvPr id="43" name="Rectangle 42">
            <a:extLst>
              <a:ext uri="{FF2B5EF4-FFF2-40B4-BE49-F238E27FC236}">
                <a16:creationId xmlns:a16="http://schemas.microsoft.com/office/drawing/2014/main" id="{CEB57D9B-43E2-693A-6DA4-9F51BFC94918}"/>
              </a:ext>
            </a:extLst>
          </p:cNvPr>
          <p:cNvSpPr/>
          <p:nvPr/>
        </p:nvSpPr>
        <p:spPr bwMode="gray">
          <a:xfrm>
            <a:off x="445764" y="3155002"/>
            <a:ext cx="5044181" cy="3073914"/>
          </a:xfrm>
          <a:prstGeom prst="rect">
            <a:avLst/>
          </a:prstGeom>
          <a:solidFill>
            <a:schemeClr val="accent2">
              <a:lumMod val="10000"/>
              <a:lumOff val="9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strike="noStrike" kern="1200" cap="none" spc="0" normalizeH="0" baseline="0" noProof="0" err="1">
              <a:ln>
                <a:noFill/>
              </a:ln>
              <a:solidFill>
                <a:srgbClr val="000000"/>
              </a:solidFill>
              <a:effectLst/>
              <a:uLnTx/>
              <a:uFillTx/>
              <a:latin typeface="Arial"/>
              <a:ea typeface="+mn-ea"/>
              <a:cs typeface="+mn-cs"/>
            </a:endParaRPr>
          </a:p>
        </p:txBody>
      </p:sp>
      <p:graphicFrame>
        <p:nvGraphicFramePr>
          <p:cNvPr id="44" name="think-cell data - do not delete" hidden="1">
            <a:extLst>
              <a:ext uri="{FF2B5EF4-FFF2-40B4-BE49-F238E27FC236}">
                <a16:creationId xmlns:a16="http://schemas.microsoft.com/office/drawing/2014/main" id="{A3D3DDB3-84A3-ED0A-FDDC-A9BC98544D4F}"/>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10" imgW="7772400" imgH="10058400" progId="TCLayout.ActiveDocument.1">
                  <p:embed/>
                </p:oleObj>
              </mc:Choice>
              <mc:Fallback>
                <p:oleObj name="thinkcell Slide" r:id="rId10" imgW="7772400" imgH="10058400" progId="TCLayout.ActiveDocument.1">
                  <p:embed/>
                  <p:pic>
                    <p:nvPicPr>
                      <p:cNvPr id="44" name="think-cell data - do not delete" hidden="1">
                        <a:extLst>
                          <a:ext uri="{FF2B5EF4-FFF2-40B4-BE49-F238E27FC236}">
                            <a16:creationId xmlns:a16="http://schemas.microsoft.com/office/drawing/2014/main" id="{A3D3DDB3-84A3-ED0A-FDDC-A9BC98544D4F}"/>
                          </a:ext>
                        </a:extLst>
                      </p:cNvPr>
                      <p:cNvPicPr/>
                      <p:nvPr/>
                    </p:nvPicPr>
                    <p:blipFill>
                      <a:blip r:embed="rId11"/>
                      <a:stretch>
                        <a:fillRect/>
                      </a:stretch>
                    </p:blipFill>
                    <p:spPr>
                      <a:xfrm>
                        <a:off x="1588" y="1588"/>
                        <a:ext cx="1227" cy="1588"/>
                      </a:xfrm>
                      <a:prstGeom prst="rect">
                        <a:avLst/>
                      </a:prstGeom>
                    </p:spPr>
                  </p:pic>
                </p:oleObj>
              </mc:Fallback>
            </mc:AlternateContent>
          </a:graphicData>
        </a:graphic>
      </p:graphicFrame>
      <p:sp>
        <p:nvSpPr>
          <p:cNvPr id="47" name="Rectangle 46">
            <a:extLst>
              <a:ext uri="{FF2B5EF4-FFF2-40B4-BE49-F238E27FC236}">
                <a16:creationId xmlns:a16="http://schemas.microsoft.com/office/drawing/2014/main" id="{6943F111-BE42-BCF8-3228-3EC872F4335C}"/>
              </a:ext>
            </a:extLst>
          </p:cNvPr>
          <p:cNvSpPr/>
          <p:nvPr/>
        </p:nvSpPr>
        <p:spPr bwMode="gray">
          <a:xfrm>
            <a:off x="8582248" y="3144654"/>
            <a:ext cx="3257782" cy="3064160"/>
          </a:xfrm>
          <a:prstGeom prst="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strike="noStrike" kern="1200" cap="none" spc="0" normalizeH="0" baseline="0" noProof="0">
              <a:ln>
                <a:noFill/>
              </a:ln>
              <a:solidFill>
                <a:srgbClr val="000000"/>
              </a:solidFill>
              <a:effectLst/>
              <a:uLnTx/>
              <a:uFillTx/>
              <a:latin typeface="Arial"/>
              <a:ea typeface="+mn-ea"/>
              <a:cs typeface="+mn-cs"/>
            </a:endParaRPr>
          </a:p>
        </p:txBody>
      </p:sp>
      <p:sp>
        <p:nvSpPr>
          <p:cNvPr id="2" name="Title 1">
            <a:extLst>
              <a:ext uri="{FF2B5EF4-FFF2-40B4-BE49-F238E27FC236}">
                <a16:creationId xmlns:a16="http://schemas.microsoft.com/office/drawing/2014/main" id="{58D1B22C-65D7-48D5-0DFD-CC86C60F2064}"/>
              </a:ext>
            </a:extLst>
          </p:cNvPr>
          <p:cNvSpPr>
            <a:spLocks noGrp="1"/>
          </p:cNvSpPr>
          <p:nvPr>
            <p:ph type="title"/>
          </p:nvPr>
        </p:nvSpPr>
        <p:spPr>
          <a:xfrm>
            <a:off x="334962" y="513568"/>
            <a:ext cx="11857037" cy="754846"/>
          </a:xfrm>
        </p:spPr>
        <p:txBody>
          <a:bodyPr vert="horz" rIns="91440">
            <a:noAutofit/>
          </a:bodyPr>
          <a:lstStyle/>
          <a:p>
            <a:r>
              <a:rPr lang="en-US"/>
              <a:t>Grid-scale batteries offer storage solutions for intermittency, transmission and distribution nodes, and reserve capacity</a:t>
            </a:r>
          </a:p>
        </p:txBody>
      </p:sp>
      <p:sp>
        <p:nvSpPr>
          <p:cNvPr id="62" name="Ellipse 4">
            <a:extLst>
              <a:ext uri="{FF2B5EF4-FFF2-40B4-BE49-F238E27FC236}">
                <a16:creationId xmlns:a16="http://schemas.microsoft.com/office/drawing/2014/main" id="{1396E0A8-E441-EBD8-5ACA-9B82011611ED}"/>
              </a:ext>
            </a:extLst>
          </p:cNvPr>
          <p:cNvSpPr>
            <a:spLocks/>
          </p:cNvSpPr>
          <p:nvPr>
            <p:custDataLst>
              <p:tags r:id="rId2"/>
            </p:custDataLst>
          </p:nvPr>
        </p:nvSpPr>
        <p:spPr>
          <a:xfrm flipH="1">
            <a:off x="551329" y="3807399"/>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strike="noStrike" kern="1200" cap="none" spc="0" normalizeH="0" baseline="0" noProof="0">
                <a:ln>
                  <a:noFill/>
                </a:ln>
                <a:solidFill>
                  <a:srgbClr val="FFFFFF"/>
                </a:solidFill>
                <a:effectLst/>
                <a:uLnTx/>
                <a:uFillTx/>
                <a:latin typeface="Arial"/>
                <a:ea typeface="+mn-ea"/>
                <a:cs typeface="+mn-cs"/>
              </a:rPr>
              <a:t>1</a:t>
            </a:r>
          </a:p>
        </p:txBody>
      </p:sp>
      <p:sp>
        <p:nvSpPr>
          <p:cNvPr id="58" name="TextBox 57">
            <a:extLst>
              <a:ext uri="{FF2B5EF4-FFF2-40B4-BE49-F238E27FC236}">
                <a16:creationId xmlns:a16="http://schemas.microsoft.com/office/drawing/2014/main" id="{C35DD0E3-A0E0-C992-94B4-A16FA0BBC8D2}"/>
              </a:ext>
            </a:extLst>
          </p:cNvPr>
          <p:cNvSpPr txBox="1"/>
          <p:nvPr/>
        </p:nvSpPr>
        <p:spPr bwMode="gray">
          <a:xfrm>
            <a:off x="789299" y="3622044"/>
            <a:ext cx="4670828" cy="738664"/>
          </a:xfrm>
          <a:prstGeom prst="rect">
            <a:avLst/>
          </a:prstGeom>
          <a:noFill/>
          <a:effectLst/>
        </p:spPr>
        <p:txBody>
          <a:bodyPr vert="horz" wrap="square" lIns="137160" tIns="137160" rIns="45720" bIns="137160" rtlCol="0" anchor="t">
            <a:spAutoFit/>
          </a:bodyPr>
          <a:lstStyle/>
          <a:p>
            <a:pPr>
              <a:spcBef>
                <a:spcPts val="600"/>
              </a:spcBef>
              <a:spcAft>
                <a:spcPts val="600"/>
              </a:spcAft>
              <a:defRPr/>
            </a:pPr>
            <a:r>
              <a:rPr lang="en-US" sz="1000" b="1">
                <a:solidFill>
                  <a:srgbClr val="000000"/>
                </a:solidFill>
                <a:latin typeface="Arial"/>
              </a:rPr>
              <a:t>At Generation</a:t>
            </a:r>
            <a:r>
              <a:rPr lang="en-US" sz="1000">
                <a:solidFill>
                  <a:srgbClr val="000000"/>
                </a:solidFill>
                <a:latin typeface="Arial"/>
              </a:rPr>
              <a:t> - co-located with intermittent generation charge during peak production and discharge during evening ramp, </a:t>
            </a:r>
            <a:r>
              <a:rPr lang="en-US" sz="1000" b="1">
                <a:solidFill>
                  <a:srgbClr val="000000"/>
                </a:solidFill>
                <a:latin typeface="Arial"/>
              </a:rPr>
              <a:t>reducing the need for curtailment </a:t>
            </a:r>
            <a:r>
              <a:rPr lang="en-US" sz="1000">
                <a:solidFill>
                  <a:srgbClr val="000000"/>
                </a:solidFill>
                <a:latin typeface="Arial"/>
              </a:rPr>
              <a:t>while </a:t>
            </a:r>
            <a:r>
              <a:rPr lang="en-US" sz="1000" b="1">
                <a:solidFill>
                  <a:srgbClr val="000000"/>
                </a:solidFill>
                <a:latin typeface="Arial"/>
              </a:rPr>
              <a:t>producing a more predictable grid energy source</a:t>
            </a:r>
            <a:endParaRPr lang="en-US" sz="1000" b="1" i="0" strike="noStrike" kern="1200" cap="none" spc="0" normalizeH="0" baseline="0" noProof="0">
              <a:ln>
                <a:noFill/>
              </a:ln>
              <a:solidFill>
                <a:srgbClr val="000000"/>
              </a:solidFill>
              <a:effectLst/>
              <a:uLnTx/>
              <a:uFillTx/>
              <a:latin typeface="Arial"/>
              <a:cs typeface="Arial"/>
            </a:endParaRPr>
          </a:p>
        </p:txBody>
      </p:sp>
      <p:sp>
        <p:nvSpPr>
          <p:cNvPr id="63" name="Ellipse 4">
            <a:extLst>
              <a:ext uri="{FF2B5EF4-FFF2-40B4-BE49-F238E27FC236}">
                <a16:creationId xmlns:a16="http://schemas.microsoft.com/office/drawing/2014/main" id="{9E2EE3D9-9315-1F44-F24F-3FEBAD4E685B}"/>
              </a:ext>
            </a:extLst>
          </p:cNvPr>
          <p:cNvSpPr>
            <a:spLocks/>
          </p:cNvSpPr>
          <p:nvPr>
            <p:custDataLst>
              <p:tags r:id="rId3"/>
            </p:custDataLst>
          </p:nvPr>
        </p:nvSpPr>
        <p:spPr>
          <a:xfrm flipH="1">
            <a:off x="551329" y="4482796"/>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strike="noStrike" kern="1200" cap="none" spc="0" normalizeH="0" baseline="0" noProof="0">
                <a:ln>
                  <a:noFill/>
                </a:ln>
                <a:solidFill>
                  <a:srgbClr val="FFFFFF"/>
                </a:solidFill>
                <a:effectLst/>
                <a:uLnTx/>
                <a:uFillTx/>
                <a:latin typeface="Arial"/>
                <a:ea typeface="+mn-ea"/>
                <a:cs typeface="+mn-cs"/>
              </a:rPr>
              <a:t>2</a:t>
            </a:r>
          </a:p>
        </p:txBody>
      </p:sp>
      <p:sp>
        <p:nvSpPr>
          <p:cNvPr id="59" name="TextBox 58">
            <a:extLst>
              <a:ext uri="{FF2B5EF4-FFF2-40B4-BE49-F238E27FC236}">
                <a16:creationId xmlns:a16="http://schemas.microsoft.com/office/drawing/2014/main" id="{137F31B6-71D8-572F-1646-D0F5CB161A2B}"/>
              </a:ext>
            </a:extLst>
          </p:cNvPr>
          <p:cNvSpPr txBox="1"/>
          <p:nvPr/>
        </p:nvSpPr>
        <p:spPr bwMode="gray">
          <a:xfrm>
            <a:off x="789297" y="4294748"/>
            <a:ext cx="4670829" cy="738664"/>
          </a:xfrm>
          <a:prstGeom prst="rect">
            <a:avLst/>
          </a:prstGeom>
          <a:noFill/>
        </p:spPr>
        <p:txBody>
          <a:bodyPr vert="horz" wrap="square" lIns="137160" tIns="137160" rIns="274320" bIns="137160" rtlCol="0" anchor="t">
            <a:spAutoFit/>
          </a:bodyPr>
          <a:lstStyle/>
          <a:p>
            <a:pPr>
              <a:spcBef>
                <a:spcPts val="600"/>
              </a:spcBef>
              <a:spcAft>
                <a:spcPts val="600"/>
              </a:spcAft>
              <a:defRPr/>
            </a:pPr>
            <a:r>
              <a:rPr lang="en-US" sz="1000">
                <a:solidFill>
                  <a:srgbClr val="000000"/>
                </a:solidFill>
              </a:rPr>
              <a:t>Storage as a Transmission Asset (</a:t>
            </a:r>
            <a:r>
              <a:rPr lang="en-US" sz="1000" b="1">
                <a:solidFill>
                  <a:srgbClr val="000000"/>
                </a:solidFill>
              </a:rPr>
              <a:t>SATA</a:t>
            </a:r>
            <a:r>
              <a:rPr lang="en-US" sz="1000">
                <a:solidFill>
                  <a:srgbClr val="000000"/>
                </a:solidFill>
              </a:rPr>
              <a:t>) - using </a:t>
            </a:r>
            <a:r>
              <a:rPr lang="en-US" sz="1000" b="1">
                <a:solidFill>
                  <a:srgbClr val="000000"/>
                </a:solidFill>
              </a:rPr>
              <a:t>grid-scale storage at weak or congested nodes to reinforce and strengthen </a:t>
            </a:r>
            <a:r>
              <a:rPr lang="en-US" sz="1000">
                <a:solidFill>
                  <a:srgbClr val="000000"/>
                </a:solidFill>
              </a:rPr>
              <a:t>the existing transmission network</a:t>
            </a:r>
            <a:endParaRPr lang="en-US" sz="1000" b="1" i="0" strike="noStrike" kern="1200" cap="none" spc="0" normalizeH="0" baseline="0" noProof="0">
              <a:ln>
                <a:noFill/>
              </a:ln>
              <a:solidFill>
                <a:srgbClr val="000000"/>
              </a:solidFill>
              <a:effectLst/>
              <a:uLnTx/>
              <a:uFillTx/>
              <a:latin typeface="Arial"/>
              <a:cs typeface="Arial"/>
            </a:endParaRPr>
          </a:p>
        </p:txBody>
      </p:sp>
      <p:sp>
        <p:nvSpPr>
          <p:cNvPr id="2048" name="Ellipse 4">
            <a:extLst>
              <a:ext uri="{FF2B5EF4-FFF2-40B4-BE49-F238E27FC236}">
                <a16:creationId xmlns:a16="http://schemas.microsoft.com/office/drawing/2014/main" id="{EF4D4532-E56D-2B25-0F66-F04586C8CE22}"/>
              </a:ext>
            </a:extLst>
          </p:cNvPr>
          <p:cNvSpPr>
            <a:spLocks/>
          </p:cNvSpPr>
          <p:nvPr>
            <p:custDataLst>
              <p:tags r:id="rId4"/>
            </p:custDataLst>
          </p:nvPr>
        </p:nvSpPr>
        <p:spPr>
          <a:xfrm flipH="1">
            <a:off x="551329" y="5159375"/>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strike="noStrike" kern="1200" cap="none" spc="0" normalizeH="0" baseline="0" noProof="0">
                <a:ln>
                  <a:noFill/>
                </a:ln>
                <a:solidFill>
                  <a:srgbClr val="FFFFFF"/>
                </a:solidFill>
                <a:effectLst/>
                <a:uLnTx/>
                <a:uFillTx/>
                <a:latin typeface="Arial"/>
                <a:ea typeface="+mn-ea"/>
                <a:cs typeface="+mn-cs"/>
              </a:rPr>
              <a:t>3</a:t>
            </a:r>
          </a:p>
        </p:txBody>
      </p:sp>
      <p:sp>
        <p:nvSpPr>
          <p:cNvPr id="60" name="TextBox 59">
            <a:extLst>
              <a:ext uri="{FF2B5EF4-FFF2-40B4-BE49-F238E27FC236}">
                <a16:creationId xmlns:a16="http://schemas.microsoft.com/office/drawing/2014/main" id="{B2407A7E-CB26-C32A-2CE2-6179CAA42FE2}"/>
              </a:ext>
            </a:extLst>
          </p:cNvPr>
          <p:cNvSpPr txBox="1"/>
          <p:nvPr/>
        </p:nvSpPr>
        <p:spPr bwMode="gray">
          <a:xfrm>
            <a:off x="789296" y="4967452"/>
            <a:ext cx="4817081" cy="738664"/>
          </a:xfrm>
          <a:prstGeom prst="rect">
            <a:avLst/>
          </a:prstGeom>
          <a:noFill/>
        </p:spPr>
        <p:txBody>
          <a:bodyPr vert="horz" wrap="square" lIns="137160" tIns="137160" rIns="274320" bIns="137160" rtlCol="0" anchor="t">
            <a:spAutoFit/>
          </a:bodyPr>
          <a:lstStyle/>
          <a:p>
            <a:pPr>
              <a:defRPr/>
            </a:pPr>
            <a:r>
              <a:rPr kumimoji="0" lang="en-US" sz="1000" b="1" i="0" strike="noStrike" kern="1200" cap="none" spc="0" normalizeH="0" baseline="0" noProof="0" dirty="0">
                <a:ln>
                  <a:noFill/>
                </a:ln>
                <a:solidFill>
                  <a:srgbClr val="000000"/>
                </a:solidFill>
                <a:effectLst/>
                <a:uLnTx/>
                <a:uFillTx/>
                <a:latin typeface="Arial"/>
                <a:ea typeface="+mn-ea"/>
                <a:cs typeface="+mn-cs"/>
              </a:rPr>
              <a:t>Nodal reinforcement at Distribution </a:t>
            </a:r>
            <a:r>
              <a:rPr kumimoji="0" lang="en-US" sz="1000" i="0" strike="noStrike" kern="1200" cap="none" spc="0" normalizeH="0" baseline="0" noProof="0" dirty="0">
                <a:ln>
                  <a:noFill/>
                </a:ln>
                <a:solidFill>
                  <a:srgbClr val="000000"/>
                </a:solidFill>
                <a:effectLst/>
                <a:uLnTx/>
                <a:uFillTx/>
                <a:latin typeface="Arial"/>
                <a:ea typeface="+mn-ea"/>
                <a:cs typeface="+mn-cs"/>
              </a:rPr>
              <a:t>-</a:t>
            </a:r>
            <a:r>
              <a:rPr kumimoji="0" lang="en-US" sz="1000" b="1" i="0" strike="noStrike" kern="1200" cap="none" spc="0" normalizeH="0" baseline="0" noProof="0" dirty="0">
                <a:ln>
                  <a:noFill/>
                </a:ln>
                <a:solidFill>
                  <a:srgbClr val="000000"/>
                </a:solidFill>
                <a:effectLst/>
                <a:uLnTx/>
                <a:uFillTx/>
                <a:latin typeface="Arial"/>
                <a:ea typeface="+mn-ea"/>
                <a:cs typeface="+mn-cs"/>
              </a:rPr>
              <a:t> </a:t>
            </a:r>
            <a:r>
              <a:rPr kumimoji="0" lang="en-US" sz="1000" i="0" strike="noStrike" kern="1200" cap="none" spc="0" normalizeH="0" baseline="0" noProof="0" dirty="0">
                <a:ln>
                  <a:noFill/>
                </a:ln>
                <a:solidFill>
                  <a:srgbClr val="000000"/>
                </a:solidFill>
                <a:effectLst/>
                <a:uLnTx/>
                <a:uFillTx/>
                <a:latin typeface="Arial"/>
                <a:ea typeface="+mn-ea"/>
                <a:cs typeface="+mn-cs"/>
              </a:rPr>
              <a:t>supports</a:t>
            </a:r>
            <a:r>
              <a:rPr kumimoji="0" lang="en-US" sz="1000" b="1" i="0" strike="noStrike" kern="1200" cap="none" spc="0" normalizeH="0" baseline="0" noProof="0" dirty="0">
                <a:ln>
                  <a:noFill/>
                </a:ln>
                <a:solidFill>
                  <a:srgbClr val="000000"/>
                </a:solidFill>
                <a:effectLst/>
                <a:uLnTx/>
                <a:uFillTx/>
                <a:latin typeface="Arial"/>
                <a:ea typeface="+mn-ea"/>
                <a:cs typeface="+mn-cs"/>
              </a:rPr>
              <a:t> localized grid resilience </a:t>
            </a:r>
            <a:r>
              <a:rPr kumimoji="0" lang="en-US" sz="1000" b="0" i="0" strike="noStrike" kern="1200" cap="none" spc="0" normalizeH="0" baseline="0" noProof="0" dirty="0">
                <a:ln>
                  <a:noFill/>
                </a:ln>
                <a:solidFill>
                  <a:srgbClr val="000000"/>
                </a:solidFill>
                <a:effectLst/>
                <a:uLnTx/>
                <a:uFillTx/>
                <a:latin typeface="Arial"/>
                <a:ea typeface="+mn-ea"/>
                <a:cs typeface="+mn-cs"/>
              </a:rPr>
              <a:t>and </a:t>
            </a:r>
            <a:r>
              <a:rPr kumimoji="0" lang="en-US" sz="1000" i="0" strike="noStrike" kern="1200" cap="none" spc="0" normalizeH="0" baseline="0" noProof="0" dirty="0">
                <a:ln>
                  <a:noFill/>
                </a:ln>
                <a:solidFill>
                  <a:srgbClr val="000000"/>
                </a:solidFill>
                <a:effectLst/>
                <a:uLnTx/>
                <a:uFillTx/>
                <a:latin typeface="Arial"/>
                <a:ea typeface="+mn-ea"/>
                <a:cs typeface="+mn-cs"/>
              </a:rPr>
              <a:t>manages extreme load swings </a:t>
            </a:r>
            <a:r>
              <a:rPr kumimoji="0" lang="en-US" sz="1000" b="0" i="0" strike="noStrike" kern="1200" cap="none" spc="0" normalizeH="0" baseline="0" noProof="0" dirty="0">
                <a:ln>
                  <a:noFill/>
                </a:ln>
                <a:solidFill>
                  <a:srgbClr val="000000"/>
                </a:solidFill>
                <a:effectLst/>
                <a:uLnTx/>
                <a:uFillTx/>
                <a:latin typeface="Arial"/>
                <a:ea typeface="+mn-ea"/>
                <a:cs typeface="+mn-cs"/>
              </a:rPr>
              <a:t>from clustered private assets or industrial manufacturing at the substation level </a:t>
            </a:r>
            <a:r>
              <a:rPr kumimoji="0" lang="en-US" sz="1000" b="1" i="0" strike="noStrike" kern="1200" cap="none" spc="0" normalizeH="0" baseline="0" noProof="0" dirty="0">
                <a:ln>
                  <a:noFill/>
                </a:ln>
                <a:solidFill>
                  <a:srgbClr val="000000"/>
                </a:solidFill>
                <a:effectLst/>
                <a:uLnTx/>
                <a:uFillTx/>
                <a:latin typeface="Arial"/>
                <a:ea typeface="+mn-ea"/>
                <a:cs typeface="+mn-cs"/>
              </a:rPr>
              <a:t>without overloading transformers</a:t>
            </a:r>
          </a:p>
        </p:txBody>
      </p:sp>
      <p:sp>
        <p:nvSpPr>
          <p:cNvPr id="4" name="TextBox 3">
            <a:extLst>
              <a:ext uri="{FF2B5EF4-FFF2-40B4-BE49-F238E27FC236}">
                <a16:creationId xmlns:a16="http://schemas.microsoft.com/office/drawing/2014/main" id="{D6992B11-4FB5-5EF5-AC1E-A08BE9007051}"/>
              </a:ext>
            </a:extLst>
          </p:cNvPr>
          <p:cNvSpPr txBox="1"/>
          <p:nvPr/>
        </p:nvSpPr>
        <p:spPr bwMode="gray">
          <a:xfrm>
            <a:off x="445764" y="3107612"/>
            <a:ext cx="4817080" cy="461665"/>
          </a:xfrm>
          <a:prstGeom prst="rect">
            <a:avLst/>
          </a:prstGeom>
          <a:noFill/>
        </p:spPr>
        <p:txBody>
          <a:bodyPr wrap="square" lIns="137160" tIns="137160" rIns="274320" bIns="137160" rtlCol="0" anchor="t">
            <a:spAutoFit/>
          </a:bodyPr>
          <a:lstStyle/>
          <a:p>
            <a:pPr>
              <a:spcBef>
                <a:spcPts val="600"/>
              </a:spcBef>
              <a:spcAft>
                <a:spcPts val="600"/>
              </a:spcAft>
              <a:defRPr/>
            </a:pPr>
            <a:r>
              <a:rPr kumimoji="0" lang="en-US" sz="1200" b="1" i="0" strike="noStrike" kern="1200" cap="none" spc="0" normalizeH="0" baseline="0" noProof="0">
                <a:ln>
                  <a:noFill/>
                </a:ln>
                <a:solidFill>
                  <a:srgbClr val="000000"/>
                </a:solidFill>
                <a:effectLst/>
                <a:uLnTx/>
                <a:uFillTx/>
                <a:latin typeface="Arial"/>
                <a:ea typeface="+mn-ea"/>
                <a:cs typeface="+mn-cs"/>
              </a:rPr>
              <a:t>How </a:t>
            </a:r>
            <a:r>
              <a:rPr lang="en-US" sz="1200" b="1">
                <a:solidFill>
                  <a:srgbClr val="000000"/>
                </a:solidFill>
                <a:latin typeface="Arial"/>
              </a:rPr>
              <a:t>do grid-scale batteries work? </a:t>
            </a:r>
            <a:endParaRPr kumimoji="0" lang="en-US" sz="1200" b="1" i="0" strike="noStrike" kern="1200" cap="none" spc="0" normalizeH="0" baseline="0" noProof="0">
              <a:ln>
                <a:noFill/>
              </a:ln>
              <a:solidFill>
                <a:srgbClr val="000000"/>
              </a:solidFill>
              <a:effectLst/>
              <a:uLnTx/>
              <a:uFillTx/>
              <a:latin typeface="Arial"/>
              <a:ea typeface="+mn-ea"/>
              <a:cs typeface="+mn-cs"/>
            </a:endParaRPr>
          </a:p>
        </p:txBody>
      </p:sp>
      <p:sp>
        <p:nvSpPr>
          <p:cNvPr id="38" name="TextBox 37">
            <a:extLst>
              <a:ext uri="{FF2B5EF4-FFF2-40B4-BE49-F238E27FC236}">
                <a16:creationId xmlns:a16="http://schemas.microsoft.com/office/drawing/2014/main" id="{31730A3F-4589-87CD-33C5-8F0AD7DCDE72}"/>
              </a:ext>
            </a:extLst>
          </p:cNvPr>
          <p:cNvSpPr txBox="1"/>
          <p:nvPr/>
        </p:nvSpPr>
        <p:spPr bwMode="gray">
          <a:xfrm>
            <a:off x="8990272" y="3328230"/>
            <a:ext cx="943134" cy="242022"/>
          </a:xfrm>
          <a:prstGeom prst="rect">
            <a:avLst/>
          </a:prstGeom>
          <a:noFill/>
        </p:spPr>
        <p:txBody>
          <a:bodyPr wrap="none" lIns="36000" tIns="36000" rIns="36000" bIns="36000" rtlCol="0">
            <a:spAutoFit/>
          </a:bodyPr>
          <a:lstStyle/>
          <a:p>
            <a:pPr marL="0" indent="0">
              <a:buNone/>
            </a:pPr>
            <a:r>
              <a:rPr lang="en-US" sz="1200" b="1"/>
              <a:t>Advantages</a:t>
            </a:r>
            <a:endParaRPr lang="en-US" sz="1200"/>
          </a:p>
        </p:txBody>
      </p:sp>
      <p:sp>
        <p:nvSpPr>
          <p:cNvPr id="40" name="TextBox 39">
            <a:extLst>
              <a:ext uri="{FF2B5EF4-FFF2-40B4-BE49-F238E27FC236}">
                <a16:creationId xmlns:a16="http://schemas.microsoft.com/office/drawing/2014/main" id="{0CCEC595-D228-2BF8-74A1-CE6A8D4293CB}"/>
              </a:ext>
            </a:extLst>
          </p:cNvPr>
          <p:cNvSpPr txBox="1"/>
          <p:nvPr/>
        </p:nvSpPr>
        <p:spPr bwMode="gray">
          <a:xfrm>
            <a:off x="8999091" y="4912111"/>
            <a:ext cx="1156333" cy="242022"/>
          </a:xfrm>
          <a:prstGeom prst="rect">
            <a:avLst/>
          </a:prstGeom>
          <a:noFill/>
        </p:spPr>
        <p:txBody>
          <a:bodyPr wrap="none" lIns="36000" tIns="36000" rIns="36000" bIns="36000" rtlCol="0">
            <a:spAutoFit/>
          </a:bodyPr>
          <a:lstStyle/>
          <a:p>
            <a:pPr marL="0" indent="0">
              <a:buNone/>
            </a:pPr>
            <a:r>
              <a:rPr lang="en-US" sz="1200" b="1"/>
              <a:t>Disadvantages</a:t>
            </a:r>
            <a:endParaRPr lang="en-US" sz="1200"/>
          </a:p>
        </p:txBody>
      </p:sp>
      <p:cxnSp>
        <p:nvCxnSpPr>
          <p:cNvPr id="55" name="Straight Connector 54">
            <a:extLst>
              <a:ext uri="{FF2B5EF4-FFF2-40B4-BE49-F238E27FC236}">
                <a16:creationId xmlns:a16="http://schemas.microsoft.com/office/drawing/2014/main" id="{2F74E320-8182-905A-770F-0DECAC709E75}"/>
              </a:ext>
            </a:extLst>
          </p:cNvPr>
          <p:cNvCxnSpPr>
            <a:cxnSpLocks/>
          </p:cNvCxnSpPr>
          <p:nvPr/>
        </p:nvCxnSpPr>
        <p:spPr bwMode="gray">
          <a:xfrm>
            <a:off x="8651944" y="5230494"/>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pic>
        <p:nvPicPr>
          <p:cNvPr id="2050" name="Graphic 2049" descr="Badge Follow with solid fill">
            <a:extLst>
              <a:ext uri="{FF2B5EF4-FFF2-40B4-BE49-F238E27FC236}">
                <a16:creationId xmlns:a16="http://schemas.microsoft.com/office/drawing/2014/main" id="{BF0552DD-3D4D-C0BE-68B0-98D83DD81ABC}"/>
              </a:ext>
            </a:extLst>
          </p:cNvPr>
          <p:cNvPicPr>
            <a:picLocks noChangeAspect="1"/>
          </p:cNvPicPr>
          <p:nvPr/>
        </p:nvPicPr>
        <p:blipFill>
          <a:blip>
            <a:extLst>
              <a:ext uri="{96DAC541-7B7A-43D3-8B79-37D633B846F1}">
                <asvg:svgBlip xmlns:asvg="http://schemas.microsoft.com/office/drawing/2016/SVG/main" r:embed="rId12"/>
              </a:ext>
            </a:extLst>
          </a:blip>
          <a:stretch>
            <a:fillRect/>
          </a:stretch>
        </p:blipFill>
        <p:spPr>
          <a:xfrm>
            <a:off x="8648171" y="3278191"/>
            <a:ext cx="292608" cy="292608"/>
          </a:xfrm>
          <a:prstGeom prst="rect">
            <a:avLst/>
          </a:prstGeom>
        </p:spPr>
      </p:pic>
      <p:pic>
        <p:nvPicPr>
          <p:cNvPr id="2054" name="Graphic 2053" descr="Badge Unfollow with solid fill">
            <a:extLst>
              <a:ext uri="{FF2B5EF4-FFF2-40B4-BE49-F238E27FC236}">
                <a16:creationId xmlns:a16="http://schemas.microsoft.com/office/drawing/2014/main" id="{D1F3A12D-D09D-3C45-8E2B-6DC9F5A92290}"/>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8651944" y="4863958"/>
            <a:ext cx="292608" cy="292608"/>
          </a:xfrm>
          <a:prstGeom prst="rect">
            <a:avLst/>
          </a:prstGeom>
        </p:spPr>
      </p:pic>
      <p:cxnSp>
        <p:nvCxnSpPr>
          <p:cNvPr id="2056" name="Straight Connector 2055">
            <a:extLst>
              <a:ext uri="{FF2B5EF4-FFF2-40B4-BE49-F238E27FC236}">
                <a16:creationId xmlns:a16="http://schemas.microsoft.com/office/drawing/2014/main" id="{9EB87AB2-D6AD-685F-2F0B-1B99C6AAA2E3}"/>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3" name="Rounded Rectangle 7">
            <a:extLst>
              <a:ext uri="{FF2B5EF4-FFF2-40B4-BE49-F238E27FC236}">
                <a16:creationId xmlns:a16="http://schemas.microsoft.com/office/drawing/2014/main" id="{9C520E4E-1103-A2AE-B29D-65F047B5E928}"/>
              </a:ext>
            </a:extLst>
          </p:cNvPr>
          <p:cNvSpPr/>
          <p:nvPr/>
        </p:nvSpPr>
        <p:spPr bwMode="gray">
          <a:xfrm>
            <a:off x="5578297" y="3158296"/>
            <a:ext cx="2942410" cy="3069901"/>
          </a:xfrm>
          <a:prstGeom prst="rect">
            <a:avLst/>
          </a:prstGeom>
          <a:solidFill>
            <a:schemeClr val="accent6">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73152" tIns="72000" rIns="73152" bIns="36000" numCol="1" spcCol="0" rtlCol="0" fromWordArt="0" anchor="t"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91440">
              <a:defRPr/>
            </a:pPr>
            <a:r>
              <a:rPr kumimoji="0" lang="en-US" sz="1200" b="1" i="0" strike="noStrike" kern="1200" cap="none" spc="0" normalizeH="0" baseline="0" noProof="0">
                <a:ln>
                  <a:noFill/>
                </a:ln>
                <a:solidFill>
                  <a:srgbClr val="000000"/>
                </a:solidFill>
                <a:effectLst/>
                <a:uLnTx/>
                <a:uFillTx/>
                <a:latin typeface="Arial"/>
                <a:ea typeface="+mn-ea"/>
                <a:cs typeface="+mn-cs"/>
              </a:rPr>
              <a:t>Why is it critical for the energy transition?</a:t>
            </a:r>
            <a:br>
              <a:rPr kumimoji="0" lang="en-US" sz="1200" b="1" i="0" strike="noStrike" kern="1200" cap="none" spc="0" normalizeH="0" baseline="0" noProof="0">
                <a:ln>
                  <a:noFill/>
                </a:ln>
                <a:solidFill>
                  <a:srgbClr val="000000"/>
                </a:solidFill>
                <a:effectLst/>
                <a:uLnTx/>
                <a:uFillTx/>
                <a:latin typeface="Arial"/>
                <a:ea typeface="+mn-ea"/>
                <a:cs typeface="+mn-cs"/>
              </a:rPr>
            </a:br>
            <a:r>
              <a:rPr lang="en-US" sz="1200" b="1">
                <a:solidFill>
                  <a:srgbClr val="000000"/>
                </a:solidFill>
                <a:latin typeface="Arial"/>
                <a:cs typeface="Arial"/>
              </a:rPr>
              <a:t>  </a:t>
            </a:r>
          </a:p>
          <a:p>
            <a:pPr marL="173736" indent="-173736">
              <a:spcAft>
                <a:spcPts val="700"/>
              </a:spcAft>
              <a:buFont typeface="Arial,Sans-Serif" panose="020B0604020202020204" pitchFamily="34" charset="0"/>
              <a:buChar char="•"/>
              <a:defRPr/>
            </a:pPr>
            <a:r>
              <a:rPr lang="en-US" sz="1000">
                <a:solidFill>
                  <a:srgbClr val="000000"/>
                </a:solidFill>
                <a:cs typeface="Arial"/>
              </a:rPr>
              <a:t>Pairing battery with renewable sources </a:t>
            </a:r>
            <a:r>
              <a:rPr lang="en-US" sz="1000" b="1">
                <a:solidFill>
                  <a:srgbClr val="000000"/>
                </a:solidFill>
                <a:cs typeface="Arial"/>
              </a:rPr>
              <a:t>increases their ease of integration </a:t>
            </a:r>
            <a:r>
              <a:rPr lang="en-US" sz="1000">
                <a:solidFill>
                  <a:srgbClr val="000000"/>
                </a:solidFill>
                <a:cs typeface="Arial"/>
              </a:rPr>
              <a:t>and </a:t>
            </a:r>
            <a:r>
              <a:rPr lang="en-US" sz="1000" b="1">
                <a:solidFill>
                  <a:srgbClr val="000000"/>
                </a:solidFill>
                <a:cs typeface="Arial"/>
              </a:rPr>
              <a:t>value to grids and generators</a:t>
            </a:r>
          </a:p>
          <a:p>
            <a:pPr marL="173736" indent="-173736">
              <a:spcAft>
                <a:spcPts val="700"/>
              </a:spcAft>
              <a:buFont typeface="Arial,Sans-Serif" panose="020B0604020202020204" pitchFamily="34" charset="0"/>
              <a:buChar char="•"/>
              <a:defRPr/>
            </a:pPr>
            <a:r>
              <a:rPr lang="en-US" sz="1000">
                <a:solidFill>
                  <a:srgbClr val="000000"/>
                </a:solidFill>
                <a:cs typeface="Arial"/>
              </a:rPr>
              <a:t>Solar + storage is the </a:t>
            </a:r>
            <a:r>
              <a:rPr lang="en-US" sz="1000" b="1">
                <a:solidFill>
                  <a:srgbClr val="000000"/>
                </a:solidFill>
                <a:cs typeface="Arial"/>
              </a:rPr>
              <a:t>fastest energy technology to deploy</a:t>
            </a:r>
            <a:r>
              <a:rPr lang="en-US" sz="1000">
                <a:solidFill>
                  <a:srgbClr val="000000"/>
                </a:solidFill>
                <a:cs typeface="Arial"/>
              </a:rPr>
              <a:t>, enabling it to capture investment and meet rising electricity demand </a:t>
            </a:r>
          </a:p>
          <a:p>
            <a:pPr marL="173736" marR="0" lvl="0" indent="-173736" algn="l" defTabSz="914400" rtl="0" eaLnBrk="1" fontAlgn="auto" latinLnBrk="0" hangingPunct="1">
              <a:lnSpc>
                <a:spcPct val="100000"/>
              </a:lnSpc>
              <a:spcBef>
                <a:spcPts val="0"/>
              </a:spcBef>
              <a:spcAft>
                <a:spcPts val="700"/>
              </a:spcAft>
              <a:buClrTx/>
              <a:buSzTx/>
              <a:buFont typeface="Arial,Sans-Serif" panose="020B0604020202020204" pitchFamily="34" charset="0"/>
              <a:buChar char="•"/>
              <a:tabLst/>
              <a:defRPr/>
            </a:pPr>
            <a:r>
              <a:rPr kumimoji="0" lang="en-US" sz="1000" b="0" i="0" u="none" strike="noStrike" kern="1200" cap="none" spc="0" normalizeH="0" baseline="0" noProof="0">
                <a:ln>
                  <a:noFill/>
                </a:ln>
                <a:solidFill>
                  <a:srgbClr val="000000"/>
                </a:solidFill>
                <a:effectLst/>
                <a:uLnTx/>
                <a:uFillTx/>
                <a:latin typeface="Arial"/>
                <a:ea typeface="+mn-ea"/>
                <a:cs typeface="Arial"/>
              </a:rPr>
              <a:t>Increasingly attractive for </a:t>
            </a:r>
            <a:r>
              <a:rPr kumimoji="0" lang="en-US" sz="1000" b="1" i="0" u="none" strike="noStrike" kern="1200" cap="none" spc="0" normalizeH="0" baseline="0" noProof="0">
                <a:ln>
                  <a:noFill/>
                </a:ln>
                <a:solidFill>
                  <a:srgbClr val="000000"/>
                </a:solidFill>
                <a:effectLst/>
                <a:uLnTx/>
                <a:uFillTx/>
                <a:latin typeface="Arial"/>
                <a:ea typeface="+mn-ea"/>
                <a:cs typeface="Arial"/>
              </a:rPr>
              <a:t>capacity and reserve functionality</a:t>
            </a:r>
            <a:r>
              <a:rPr kumimoji="0" lang="en-US" sz="1000" b="0" i="0" u="none" strike="noStrike" kern="1200" cap="none" spc="0" normalizeH="0" baseline="0" noProof="0">
                <a:ln>
                  <a:noFill/>
                </a:ln>
                <a:solidFill>
                  <a:srgbClr val="000000"/>
                </a:solidFill>
                <a:effectLst/>
                <a:uLnTx/>
                <a:uFillTx/>
                <a:latin typeface="Arial"/>
                <a:ea typeface="+mn-ea"/>
                <a:cs typeface="Arial"/>
              </a:rPr>
              <a:t> as cost and ease of digital integration improve due to location </a:t>
            </a:r>
            <a:r>
              <a:rPr kumimoji="0" lang="en-US" sz="1000" b="1" i="0" u="none" strike="noStrike" kern="1200" cap="none" spc="0" normalizeH="0" baseline="0" noProof="0">
                <a:ln>
                  <a:noFill/>
                </a:ln>
                <a:solidFill>
                  <a:srgbClr val="000000"/>
                </a:solidFill>
                <a:effectLst/>
                <a:uLnTx/>
                <a:uFillTx/>
                <a:latin typeface="Arial"/>
                <a:ea typeface="+mn-ea"/>
                <a:cs typeface="Arial"/>
              </a:rPr>
              <a:t>flexibility and fast-response capabilities</a:t>
            </a:r>
          </a:p>
          <a:p>
            <a:pPr marL="173736" marR="0" lvl="0" indent="-173736" algn="l" defTabSz="914400" rtl="0" eaLnBrk="1" fontAlgn="auto" latinLnBrk="0" hangingPunct="1">
              <a:lnSpc>
                <a:spcPct val="100000"/>
              </a:lnSpc>
              <a:spcBef>
                <a:spcPts val="0"/>
              </a:spcBef>
              <a:spcAft>
                <a:spcPts val="700"/>
              </a:spcAft>
              <a:buClrTx/>
              <a:buSzTx/>
              <a:buFont typeface="Arial,Sans-Serif" panose="020B0604020202020204" pitchFamily="34" charset="0"/>
              <a:buChar char="•"/>
              <a:tabLst/>
              <a:defRPr/>
            </a:pPr>
            <a:r>
              <a:rPr kumimoji="0" lang="en-US" sz="1000" b="1" i="0" u="none" strike="noStrike" kern="1200" cap="none" spc="0" normalizeH="0" baseline="0" noProof="0">
                <a:ln>
                  <a:noFill/>
                </a:ln>
                <a:solidFill>
                  <a:srgbClr val="000000"/>
                </a:solidFill>
                <a:effectLst/>
                <a:uLnTx/>
                <a:uFillTx/>
                <a:latin typeface="Arial"/>
                <a:ea typeface="+mn-ea"/>
                <a:cs typeface="Arial"/>
              </a:rPr>
              <a:t>LDES as an alternative </a:t>
            </a:r>
            <a:r>
              <a:rPr kumimoji="0" lang="en-US" sz="1000" b="0" i="0" u="none" strike="noStrike" kern="1200" cap="none" spc="0" normalizeH="0" baseline="0" noProof="0">
                <a:ln>
                  <a:noFill/>
                </a:ln>
                <a:solidFill>
                  <a:srgbClr val="000000"/>
                </a:solidFill>
                <a:effectLst/>
                <a:uLnTx/>
                <a:uFillTx/>
                <a:latin typeface="Arial"/>
                <a:ea typeface="+mn-ea"/>
                <a:cs typeface="Arial"/>
              </a:rPr>
              <a:t>to new natural gas peaking capacity can </a:t>
            </a:r>
            <a:r>
              <a:rPr kumimoji="0" lang="en-US" sz="1000" b="1" i="0" u="none" strike="noStrike" kern="1200" cap="none" spc="0" normalizeH="0" baseline="0" noProof="0">
                <a:ln>
                  <a:noFill/>
                </a:ln>
                <a:solidFill>
                  <a:srgbClr val="000000"/>
                </a:solidFill>
                <a:effectLst/>
                <a:uLnTx/>
                <a:uFillTx/>
                <a:latin typeface="Arial"/>
                <a:ea typeface="+mn-ea"/>
                <a:cs typeface="Arial"/>
              </a:rPr>
              <a:t>avoid</a:t>
            </a:r>
            <a:r>
              <a:rPr kumimoji="0" lang="en-US" sz="1000" b="0" i="0" u="none" strike="noStrike" kern="1200" cap="none" spc="0" normalizeH="0" baseline="0" noProof="0">
                <a:ln>
                  <a:noFill/>
                </a:ln>
                <a:solidFill>
                  <a:srgbClr val="000000"/>
                </a:solidFill>
                <a:effectLst/>
                <a:uLnTx/>
                <a:uFillTx/>
                <a:latin typeface="Arial"/>
                <a:ea typeface="+mn-ea"/>
                <a:cs typeface="Arial"/>
              </a:rPr>
              <a:t> </a:t>
            </a:r>
            <a:r>
              <a:rPr kumimoji="0" lang="en-US" sz="1000" b="1" i="0" u="none" strike="noStrike" kern="1200" cap="none" spc="0" normalizeH="0" baseline="0" noProof="0">
                <a:ln>
                  <a:noFill/>
                </a:ln>
                <a:solidFill>
                  <a:srgbClr val="000000"/>
                </a:solidFill>
                <a:effectLst/>
                <a:uLnTx/>
                <a:uFillTx/>
                <a:latin typeface="Arial"/>
                <a:ea typeface="+mn-ea"/>
                <a:cs typeface="Arial"/>
              </a:rPr>
              <a:t>stranded asset buildouts </a:t>
            </a:r>
            <a:r>
              <a:rPr kumimoji="0" lang="en-US" sz="1000" i="0" u="none" strike="noStrike" kern="1200" cap="none" spc="0" normalizeH="0" baseline="0" noProof="0">
                <a:ln>
                  <a:noFill/>
                </a:ln>
                <a:solidFill>
                  <a:srgbClr val="000000"/>
                </a:solidFill>
                <a:effectLst/>
                <a:uLnTx/>
                <a:uFillTx/>
                <a:latin typeface="Arial"/>
                <a:ea typeface="+mn-ea"/>
                <a:cs typeface="Arial"/>
              </a:rPr>
              <a:t>with better scalability and flexibility</a:t>
            </a:r>
            <a:endParaRPr lang="en-US" sz="1000">
              <a:solidFill>
                <a:srgbClr val="000000"/>
              </a:solidFill>
              <a:latin typeface="Arial"/>
              <a:cs typeface="Arial"/>
            </a:endParaRPr>
          </a:p>
        </p:txBody>
      </p:sp>
      <p:cxnSp>
        <p:nvCxnSpPr>
          <p:cNvPr id="10" name="Straight Connector 9">
            <a:extLst>
              <a:ext uri="{FF2B5EF4-FFF2-40B4-BE49-F238E27FC236}">
                <a16:creationId xmlns:a16="http://schemas.microsoft.com/office/drawing/2014/main" id="{71F39461-B6D6-A53F-B407-C1A263E472ED}"/>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BF906647-F7AF-AE34-48E0-3FD42B8057D7}"/>
              </a:ext>
            </a:extLst>
          </p:cNvPr>
          <p:cNvCxnSpPr>
            <a:cxnSpLocks/>
          </p:cNvCxnSpPr>
          <p:nvPr/>
        </p:nvCxnSpPr>
        <p:spPr bwMode="gray">
          <a:xfrm>
            <a:off x="8651944" y="3617437"/>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2C1BE037-C5C4-F17C-FF8B-CFC9C89AC8FC}"/>
              </a:ext>
            </a:extLst>
          </p:cNvPr>
          <p:cNvCxnSpPr>
            <a:cxnSpLocks/>
          </p:cNvCxnSpPr>
          <p:nvPr/>
        </p:nvCxnSpPr>
        <p:spPr bwMode="gray">
          <a:xfrm>
            <a:off x="5606377" y="3629301"/>
            <a:ext cx="2699683" cy="0"/>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1580CE35-C25A-5282-7BB4-FC1BAB661C6F}"/>
              </a:ext>
            </a:extLst>
          </p:cNvPr>
          <p:cNvCxnSpPr>
            <a:cxnSpLocks/>
          </p:cNvCxnSpPr>
          <p:nvPr/>
        </p:nvCxnSpPr>
        <p:spPr bwMode="gray">
          <a:xfrm>
            <a:off x="534116" y="3546486"/>
            <a:ext cx="4636413" cy="1497"/>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11" name="Footer Placeholder 5">
            <a:extLst>
              <a:ext uri="{FF2B5EF4-FFF2-40B4-BE49-F238E27FC236}">
                <a16:creationId xmlns:a16="http://schemas.microsoft.com/office/drawing/2014/main" id="{646233E3-A966-A55F-A85C-41EB40DD4F0E}"/>
              </a:ext>
            </a:extLst>
          </p:cNvPr>
          <p:cNvSpPr>
            <a:spLocks noGrp="1"/>
          </p:cNvSpPr>
          <p:nvPr/>
        </p:nvSpPr>
        <p:spPr>
          <a:xfrm>
            <a:off x="334962" y="6310313"/>
            <a:ext cx="9147241" cy="216706"/>
          </a:xfrm>
          <a:prstGeom prst="rect">
            <a:avLst/>
          </a:prstGeom>
        </p:spPr>
        <p:txBody>
          <a:bodyPr vert="horz" lIns="0" tIns="0" rIns="0" bIns="0" rtlCol="0" anchor="t"/>
          <a:lstStyle>
            <a:defPPr>
              <a:defRPr lang="en-US"/>
            </a:defPPr>
            <a:lvl1pPr marL="0" algn="l" defTabSz="914400" rtl="0" eaLnBrk="1" latinLnBrk="0" hangingPunct="1">
              <a:defRPr sz="8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en-US" baseline="30000" dirty="0">
                <a:solidFill>
                  <a:schemeClr val="tx1"/>
                </a:solidFill>
              </a:rPr>
              <a:t>1</a:t>
            </a:r>
            <a:r>
              <a:rPr lang="en-US" dirty="0">
                <a:solidFill>
                  <a:schemeClr val="tx1"/>
                </a:solidFill>
              </a:rPr>
              <a:t>Storage as a transmission asset</a:t>
            </a:r>
            <a:endParaRPr lang="en-US" baseline="30000" dirty="0">
              <a:solidFill>
                <a:schemeClr val="tx1"/>
              </a:solidFill>
            </a:endParaRPr>
          </a:p>
          <a:p>
            <a:pPr lvl="0">
              <a:defRPr/>
            </a:pPr>
            <a:r>
              <a:rPr lang="en-US" dirty="0">
                <a:solidFill>
                  <a:schemeClr val="tx1"/>
                </a:solidFill>
              </a:rPr>
              <a:t>Sources:  </a:t>
            </a:r>
            <a:r>
              <a:rPr lang="en-US" dirty="0">
                <a:solidFill>
                  <a:schemeClr val="tx1"/>
                </a:solidFill>
                <a:hlinkClick r:id="rId14"/>
              </a:rPr>
              <a:t>How battery storage could unlock the grid and make power more affordable </a:t>
            </a:r>
            <a:r>
              <a:rPr lang="en-US" dirty="0">
                <a:solidFill>
                  <a:schemeClr val="tx1"/>
                </a:solidFill>
              </a:rPr>
              <a:t>(World Economic Forum, 2026); </a:t>
            </a:r>
            <a:r>
              <a:rPr lang="en-US" dirty="0">
                <a:solidFill>
                  <a:schemeClr val="tx1"/>
                </a:solidFill>
                <a:hlinkClick r:id="rId15"/>
              </a:rPr>
              <a:t>Energy Storage Enters the 100 Gigawatt Era </a:t>
            </a:r>
            <a:r>
              <a:rPr lang="en-US" dirty="0">
                <a:solidFill>
                  <a:schemeClr val="tx1"/>
                </a:solidFill>
              </a:rPr>
              <a:t>(BNEF, 2026), </a:t>
            </a:r>
            <a:r>
              <a:rPr lang="en-US" dirty="0">
                <a:solidFill>
                  <a:schemeClr val="tx1"/>
                </a:solidFill>
                <a:hlinkClick r:id="rId16"/>
              </a:rPr>
              <a:t>Why batteries are the electric grid’s most powerful asset</a:t>
            </a:r>
            <a:r>
              <a:rPr lang="en-US" dirty="0">
                <a:solidFill>
                  <a:schemeClr val="tx1"/>
                </a:solidFill>
              </a:rPr>
              <a:t> (SEIA, 2025), </a:t>
            </a:r>
            <a:r>
              <a:rPr lang="en-US" dirty="0">
                <a:solidFill>
                  <a:schemeClr val="tx1"/>
                </a:solidFill>
                <a:hlinkClick r:id="rId17"/>
              </a:rPr>
              <a:t>Grid Scale Storage </a:t>
            </a:r>
            <a:r>
              <a:rPr lang="en-US" dirty="0">
                <a:solidFill>
                  <a:schemeClr val="tx1"/>
                </a:solidFill>
              </a:rPr>
              <a:t>(IEA, 2024). </a:t>
            </a:r>
          </a:p>
          <a:p>
            <a:pPr>
              <a:defRPr/>
            </a:pPr>
            <a:r>
              <a:rPr lang="en-US" dirty="0">
                <a:solidFill>
                  <a:schemeClr val="tx1"/>
                </a:solidFill>
              </a:rPr>
              <a:t>Credit: Dominica Wambold, Ariela Farchi, </a:t>
            </a:r>
            <a:r>
              <a:rPr lang="en-US" dirty="0">
                <a:solidFill>
                  <a:srgbClr val="000000"/>
                </a:solidFill>
              </a:rPr>
              <a:t>and </a:t>
            </a:r>
            <a:r>
              <a:rPr lang="en-US" dirty="0">
                <a:solidFill>
                  <a:srgbClr val="000000"/>
                </a:solidFill>
                <a:hlinkClick r:id="rId18"/>
              </a:rPr>
              <a:t>Gernot Wagner</a:t>
            </a:r>
            <a:r>
              <a:rPr lang="en-US" dirty="0">
                <a:solidFill>
                  <a:srgbClr val="000000"/>
                </a:solidFill>
              </a:rPr>
              <a:t>. </a:t>
            </a:r>
            <a:r>
              <a:rPr lang="en-US" dirty="0">
                <a:hlinkClick r:id="rId19"/>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latin typeface="Arial" panose="020B0604020202020204" pitchFamily="34" charset="0"/>
              <a:cs typeface="Arial" panose="020B0604020202020204" pitchFamily="34" charset="0"/>
            </a:endParaRPr>
          </a:p>
        </p:txBody>
      </p:sp>
      <p:sp>
        <p:nvSpPr>
          <p:cNvPr id="2101" name="Ellipse 5">
            <a:extLst>
              <a:ext uri="{FF2B5EF4-FFF2-40B4-BE49-F238E27FC236}">
                <a16:creationId xmlns:a16="http://schemas.microsoft.com/office/drawing/2014/main" id="{55DEC351-9FA5-2C35-5C00-63C7379FE19A}"/>
              </a:ext>
            </a:extLst>
          </p:cNvPr>
          <p:cNvSpPr>
            <a:spLocks/>
          </p:cNvSpPr>
          <p:nvPr>
            <p:custDataLst>
              <p:tags r:id="rId5"/>
            </p:custDataLst>
          </p:nvPr>
        </p:nvSpPr>
        <p:spPr>
          <a:xfrm flipH="1">
            <a:off x="4846281" y="2565799"/>
            <a:ext cx="237744" cy="23774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sz="1200" b="1">
                <a:solidFill>
                  <a:schemeClr val="bg1"/>
                </a:solidFill>
              </a:rPr>
              <a:t>2</a:t>
            </a:r>
          </a:p>
        </p:txBody>
      </p:sp>
      <p:sp>
        <p:nvSpPr>
          <p:cNvPr id="2104" name="TextBox 2103">
            <a:extLst>
              <a:ext uri="{FF2B5EF4-FFF2-40B4-BE49-F238E27FC236}">
                <a16:creationId xmlns:a16="http://schemas.microsoft.com/office/drawing/2014/main" id="{0E111169-3208-260D-D624-B946BE3D7DE9}"/>
              </a:ext>
            </a:extLst>
          </p:cNvPr>
          <p:cNvSpPr txBox="1"/>
          <p:nvPr/>
        </p:nvSpPr>
        <p:spPr bwMode="gray">
          <a:xfrm>
            <a:off x="5187867" y="2530475"/>
            <a:ext cx="2012119" cy="369332"/>
          </a:xfrm>
          <a:prstGeom prst="rect">
            <a:avLst/>
          </a:prstGeom>
          <a:noFill/>
        </p:spPr>
        <p:txBody>
          <a:bodyPr wrap="square" lIns="0" tIns="0" rIns="0" bIns="0" rtlCol="0">
            <a:spAutoFit/>
          </a:bodyPr>
          <a:lstStyle/>
          <a:p>
            <a:pPr marL="0" indent="0" algn="l">
              <a:spcBef>
                <a:spcPts val="600"/>
              </a:spcBef>
              <a:spcAft>
                <a:spcPts val="600"/>
              </a:spcAft>
              <a:buNone/>
            </a:pPr>
            <a:r>
              <a:rPr lang="en-US" sz="1200" b="1" dirty="0"/>
              <a:t>Batteries + Transmission (SATA</a:t>
            </a:r>
            <a:r>
              <a:rPr lang="en-US" sz="1200" b="1" baseline="30000" dirty="0"/>
              <a:t>1</a:t>
            </a:r>
            <a:r>
              <a:rPr lang="en-US" sz="1200" b="1" dirty="0"/>
              <a:t>)</a:t>
            </a:r>
          </a:p>
        </p:txBody>
      </p:sp>
      <p:sp>
        <p:nvSpPr>
          <p:cNvPr id="2097" name="TextBox 2096">
            <a:extLst>
              <a:ext uri="{FF2B5EF4-FFF2-40B4-BE49-F238E27FC236}">
                <a16:creationId xmlns:a16="http://schemas.microsoft.com/office/drawing/2014/main" id="{EA693315-430A-5A7F-6249-CD541E968FC2}"/>
              </a:ext>
            </a:extLst>
          </p:cNvPr>
          <p:cNvSpPr txBox="1"/>
          <p:nvPr/>
        </p:nvSpPr>
        <p:spPr bwMode="gray">
          <a:xfrm>
            <a:off x="886511" y="2529971"/>
            <a:ext cx="1975611" cy="369332"/>
          </a:xfrm>
          <a:prstGeom prst="rect">
            <a:avLst/>
          </a:prstGeom>
          <a:noFill/>
        </p:spPr>
        <p:txBody>
          <a:bodyPr wrap="square" lIns="0" tIns="0" rIns="0" bIns="0" rtlCol="0">
            <a:spAutoFit/>
          </a:bodyPr>
          <a:lstStyle/>
          <a:p>
            <a:pPr marL="0" indent="0" algn="l">
              <a:spcBef>
                <a:spcPts val="600"/>
              </a:spcBef>
              <a:spcAft>
                <a:spcPts val="600"/>
              </a:spcAft>
              <a:buNone/>
            </a:pPr>
            <a:r>
              <a:rPr lang="en-US" sz="1200" b="1" dirty="0"/>
              <a:t>Batteries + Intermittent Generation</a:t>
            </a:r>
          </a:p>
        </p:txBody>
      </p:sp>
      <p:sp>
        <p:nvSpPr>
          <p:cNvPr id="2105" name="Ellipse 5">
            <a:extLst>
              <a:ext uri="{FF2B5EF4-FFF2-40B4-BE49-F238E27FC236}">
                <a16:creationId xmlns:a16="http://schemas.microsoft.com/office/drawing/2014/main" id="{9031E94D-0BA6-46BE-EBD3-DC24F66EB710}"/>
              </a:ext>
            </a:extLst>
          </p:cNvPr>
          <p:cNvSpPr>
            <a:spLocks/>
          </p:cNvSpPr>
          <p:nvPr>
            <p:custDataLst>
              <p:tags r:id="rId6"/>
            </p:custDataLst>
          </p:nvPr>
        </p:nvSpPr>
        <p:spPr>
          <a:xfrm flipH="1">
            <a:off x="551329" y="2565400"/>
            <a:ext cx="237744" cy="23774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sz="1200" b="1" dirty="0">
                <a:solidFill>
                  <a:schemeClr val="bg1"/>
                </a:solidFill>
              </a:rPr>
              <a:t>1</a:t>
            </a:r>
          </a:p>
        </p:txBody>
      </p:sp>
      <p:sp>
        <p:nvSpPr>
          <p:cNvPr id="2102" name="Ellipse 9">
            <a:extLst>
              <a:ext uri="{FF2B5EF4-FFF2-40B4-BE49-F238E27FC236}">
                <a16:creationId xmlns:a16="http://schemas.microsoft.com/office/drawing/2014/main" id="{66D9F1A8-54E6-B7ED-0A93-E04EB85AB1FC}"/>
              </a:ext>
            </a:extLst>
          </p:cNvPr>
          <p:cNvSpPr>
            <a:spLocks/>
          </p:cNvSpPr>
          <p:nvPr>
            <p:custDataLst>
              <p:tags r:id="rId7"/>
            </p:custDataLst>
          </p:nvPr>
        </p:nvSpPr>
        <p:spPr>
          <a:xfrm flipH="1">
            <a:off x="9173631" y="2565400"/>
            <a:ext cx="237744" cy="23774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sz="1200" b="1">
                <a:solidFill>
                  <a:schemeClr val="bg1"/>
                </a:solidFill>
              </a:rPr>
              <a:t>3</a:t>
            </a:r>
          </a:p>
        </p:txBody>
      </p:sp>
      <p:sp>
        <p:nvSpPr>
          <p:cNvPr id="2110" name="TextBox 2109">
            <a:extLst>
              <a:ext uri="{FF2B5EF4-FFF2-40B4-BE49-F238E27FC236}">
                <a16:creationId xmlns:a16="http://schemas.microsoft.com/office/drawing/2014/main" id="{42950D99-FD7B-D080-9B1C-CC36D3B95B0E}"/>
              </a:ext>
            </a:extLst>
          </p:cNvPr>
          <p:cNvSpPr txBox="1"/>
          <p:nvPr/>
        </p:nvSpPr>
        <p:spPr bwMode="gray">
          <a:xfrm>
            <a:off x="9511824" y="2606658"/>
            <a:ext cx="2210036" cy="184666"/>
          </a:xfrm>
          <a:prstGeom prst="rect">
            <a:avLst/>
          </a:prstGeom>
          <a:noFill/>
        </p:spPr>
        <p:txBody>
          <a:bodyPr wrap="square" lIns="0" tIns="0" rIns="0" bIns="0" rtlCol="0">
            <a:spAutoFit/>
          </a:bodyPr>
          <a:lstStyle/>
          <a:p>
            <a:pPr marL="0" indent="0" algn="l">
              <a:spcBef>
                <a:spcPts val="600"/>
              </a:spcBef>
              <a:spcAft>
                <a:spcPts val="600"/>
              </a:spcAft>
              <a:buNone/>
            </a:pPr>
            <a:r>
              <a:rPr lang="en-US" sz="1200" b="1"/>
              <a:t>Batteries + Distribution</a:t>
            </a:r>
          </a:p>
        </p:txBody>
      </p:sp>
      <p:sp>
        <p:nvSpPr>
          <p:cNvPr id="2119" name="TextBox 2118">
            <a:extLst>
              <a:ext uri="{FF2B5EF4-FFF2-40B4-BE49-F238E27FC236}">
                <a16:creationId xmlns:a16="http://schemas.microsoft.com/office/drawing/2014/main" id="{0E7A2B6F-CD30-0BF7-109D-61029D55FFF7}"/>
              </a:ext>
            </a:extLst>
          </p:cNvPr>
          <p:cNvSpPr txBox="1"/>
          <p:nvPr/>
        </p:nvSpPr>
        <p:spPr bwMode="gray">
          <a:xfrm>
            <a:off x="435261" y="5624039"/>
            <a:ext cx="5044181" cy="584775"/>
          </a:xfrm>
          <a:prstGeom prst="rect">
            <a:avLst/>
          </a:prstGeom>
          <a:noFill/>
        </p:spPr>
        <p:txBody>
          <a:bodyPr vert="horz" wrap="square" lIns="137160" tIns="137160" rIns="274320" bIns="13716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strike="noStrike" kern="1200" cap="none" spc="0" normalizeH="0" baseline="0" noProof="0">
                <a:ln>
                  <a:noFill/>
                </a:ln>
                <a:solidFill>
                  <a:srgbClr val="000000"/>
                </a:solidFill>
                <a:effectLst/>
                <a:uLnTx/>
                <a:uFillTx/>
                <a:latin typeface="Arial"/>
                <a:ea typeface="+mn-ea"/>
                <a:cs typeface="+mn-cs"/>
              </a:rPr>
              <a:t>Battery Energy Storage Systems (BESS) and Long-Duration Energy Storage (LDES) are </a:t>
            </a:r>
            <a:r>
              <a:rPr kumimoji="0" lang="en-US" sz="1000" b="1" i="0" strike="noStrike" kern="1200" cap="none" spc="0" normalizeH="0" baseline="0" noProof="0">
                <a:ln>
                  <a:noFill/>
                </a:ln>
                <a:solidFill>
                  <a:srgbClr val="000000"/>
                </a:solidFill>
                <a:effectLst/>
                <a:uLnTx/>
                <a:uFillTx/>
                <a:latin typeface="Arial"/>
                <a:ea typeface="+mn-ea"/>
                <a:cs typeface="+mn-cs"/>
              </a:rPr>
              <a:t>among the most scalable type of grid-scale storage. </a:t>
            </a:r>
          </a:p>
        </p:txBody>
      </p:sp>
      <p:cxnSp>
        <p:nvCxnSpPr>
          <p:cNvPr id="6" name="Straight Arrow Connector 5">
            <a:extLst>
              <a:ext uri="{FF2B5EF4-FFF2-40B4-BE49-F238E27FC236}">
                <a16:creationId xmlns:a16="http://schemas.microsoft.com/office/drawing/2014/main" id="{7643F148-17ED-22D7-1483-8F0390DBAE90}"/>
              </a:ext>
            </a:extLst>
          </p:cNvPr>
          <p:cNvCxnSpPr/>
          <p:nvPr/>
        </p:nvCxnSpPr>
        <p:spPr bwMode="gray">
          <a:xfrm>
            <a:off x="3252607" y="2001838"/>
            <a:ext cx="770994" cy="0"/>
          </a:xfrm>
          <a:prstGeom prst="straightConnector1">
            <a:avLst/>
          </a:prstGeom>
          <a:ln w="9525" cap="flat">
            <a:solidFill>
              <a:schemeClr val="tx1"/>
            </a:solidFill>
            <a:miter lim="8000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466A88A7-E068-63A4-6FDD-6FB4D9390DFB}"/>
              </a:ext>
            </a:extLst>
          </p:cNvPr>
          <p:cNvCxnSpPr/>
          <p:nvPr/>
        </p:nvCxnSpPr>
        <p:spPr bwMode="gray">
          <a:xfrm>
            <a:off x="7396601" y="2001838"/>
            <a:ext cx="770994" cy="0"/>
          </a:xfrm>
          <a:prstGeom prst="straightConnector1">
            <a:avLst/>
          </a:prstGeom>
          <a:ln w="9525" cap="flat">
            <a:solidFill>
              <a:schemeClr val="tx1"/>
            </a:solidFill>
            <a:miter lim="800000"/>
            <a:headEnd type="triangle"/>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2A5DD5A8-FB7E-F0DE-D7AB-DA97BC31DFA4}"/>
              </a:ext>
            </a:extLst>
          </p:cNvPr>
          <p:cNvSpPr txBox="1"/>
          <p:nvPr/>
        </p:nvSpPr>
        <p:spPr bwMode="gray">
          <a:xfrm>
            <a:off x="8771668" y="3611253"/>
            <a:ext cx="2950192" cy="1354217"/>
          </a:xfrm>
          <a:prstGeom prst="rect">
            <a:avLst/>
          </a:prstGeom>
          <a:noFill/>
        </p:spPr>
        <p:txBody>
          <a:bodyPr wrap="square" lIns="137160" tIns="137160" rIns="0" bIns="137160" rtlCol="0" anchor="t">
            <a:spAutoFit/>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Reduces curtailment: </a:t>
            </a:r>
            <a:r>
              <a:rPr kumimoji="0" lang="en-US" sz="1000" b="0" i="0" u="none" strike="noStrike" kern="1200" cap="none" spc="0" normalizeH="0" baseline="0" noProof="0" dirty="0">
                <a:ln>
                  <a:noFill/>
                </a:ln>
                <a:solidFill>
                  <a:srgbClr val="000000"/>
                </a:solidFill>
                <a:effectLst/>
                <a:uLnTx/>
                <a:uFillTx/>
                <a:latin typeface="Arial"/>
                <a:ea typeface="+mn-ea"/>
                <a:cs typeface="+mn-cs"/>
              </a:rPr>
              <a:t>Higher system value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b="1" dirty="0">
                <a:solidFill>
                  <a:srgbClr val="000000"/>
                </a:solidFill>
                <a:latin typeface="Arial"/>
              </a:rPr>
              <a:t>Baseload matching: </a:t>
            </a:r>
            <a:r>
              <a:rPr lang="en-US" sz="1000" dirty="0">
                <a:solidFill>
                  <a:srgbClr val="000000"/>
                </a:solidFill>
                <a:latin typeface="Arial"/>
              </a:rPr>
              <a:t>Combined with VREs </a:t>
            </a:r>
          </a:p>
          <a:p>
            <a:pPr marL="171450" indent="-171450">
              <a:buFont typeface="Arial" panose="020B0604020202020204" pitchFamily="34" charset="0"/>
              <a:buChar char="•"/>
              <a:defRPr/>
            </a:pPr>
            <a:r>
              <a:rPr lang="en-US" sz="1000" b="1" dirty="0">
                <a:solidFill>
                  <a:srgbClr val="000000"/>
                </a:solidFill>
              </a:rPr>
              <a:t>Smoothing the curve: </a:t>
            </a:r>
            <a:r>
              <a:rPr lang="en-US" sz="1000" dirty="0">
                <a:solidFill>
                  <a:srgbClr val="000000"/>
                </a:solidFill>
              </a:rPr>
              <a:t>Via energy shifting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Multi-purpose</a:t>
            </a:r>
            <a:r>
              <a:rPr lang="en-US" sz="1000" dirty="0">
                <a:solidFill>
                  <a:srgbClr val="000000"/>
                </a:solidFill>
                <a:latin typeface="Arial"/>
              </a:rPr>
              <a:t>: Offer peak shaving, load smoothing, and grid stability services (with GFMs)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b="1" dirty="0">
                <a:solidFill>
                  <a:srgbClr val="000000"/>
                </a:solidFill>
                <a:latin typeface="Arial"/>
              </a:rPr>
              <a:t>Reduced </a:t>
            </a:r>
            <a:r>
              <a:rPr lang="en-US" sz="1000" b="1" dirty="0" err="1">
                <a:solidFill>
                  <a:srgbClr val="000000"/>
                </a:solidFill>
                <a:latin typeface="Arial"/>
              </a:rPr>
              <a:t>CapEx</a:t>
            </a:r>
            <a:r>
              <a:rPr lang="en-US" sz="1000" b="1" dirty="0">
                <a:solidFill>
                  <a:srgbClr val="000000"/>
                </a:solidFill>
                <a:latin typeface="Arial"/>
              </a:rPr>
              <a:t>: </a:t>
            </a:r>
            <a:r>
              <a:rPr lang="en-US" sz="1000" dirty="0">
                <a:solidFill>
                  <a:srgbClr val="000000"/>
                </a:solidFill>
                <a:latin typeface="Arial"/>
              </a:rPr>
              <a:t>With nodal reinforcement</a:t>
            </a:r>
          </a:p>
        </p:txBody>
      </p:sp>
      <p:sp>
        <p:nvSpPr>
          <p:cNvPr id="15" name="TextBox 14">
            <a:extLst>
              <a:ext uri="{FF2B5EF4-FFF2-40B4-BE49-F238E27FC236}">
                <a16:creationId xmlns:a16="http://schemas.microsoft.com/office/drawing/2014/main" id="{A59E68A6-F7EC-6868-76D1-200E1D690126}"/>
              </a:ext>
            </a:extLst>
          </p:cNvPr>
          <p:cNvSpPr txBox="1"/>
          <p:nvPr/>
        </p:nvSpPr>
        <p:spPr bwMode="gray">
          <a:xfrm>
            <a:off x="8778924" y="5143686"/>
            <a:ext cx="2948275" cy="1046440"/>
          </a:xfrm>
          <a:prstGeom prst="rect">
            <a:avLst/>
          </a:prstGeom>
          <a:noFill/>
        </p:spPr>
        <p:txBody>
          <a:bodyPr wrap="square" lIns="137160" tIns="137160" rIns="0" bIns="137160" rtlCol="0" anchor="t">
            <a:spAutoFit/>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Revenue uncertainty: </a:t>
            </a:r>
            <a:r>
              <a:rPr kumimoji="0" lang="en-US" sz="1000" i="0" u="none" strike="noStrike" kern="1200" cap="none" spc="0" normalizeH="0" baseline="0" noProof="0" dirty="0">
                <a:ln>
                  <a:noFill/>
                </a:ln>
                <a:solidFill>
                  <a:srgbClr val="000000"/>
                </a:solidFill>
                <a:effectLst/>
                <a:uLnTx/>
                <a:uFillTx/>
                <a:latin typeface="Arial"/>
                <a:ea typeface="+mn-ea"/>
                <a:cs typeface="+mn-cs"/>
              </a:rPr>
              <a:t>Highly dependent on electricity market compensation mechanisms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000" b="1" dirty="0">
                <a:solidFill>
                  <a:srgbClr val="000000"/>
                </a:solidFill>
                <a:latin typeface="Arial"/>
              </a:rPr>
              <a:t>Duration constraints: </a:t>
            </a:r>
            <a:r>
              <a:rPr lang="en-US" sz="1000" dirty="0">
                <a:solidFill>
                  <a:srgbClr val="000000"/>
                </a:solidFill>
                <a:latin typeface="Arial"/>
              </a:rPr>
              <a:t>For cost competitive technologies (though improving)</a:t>
            </a:r>
            <a:endParaRPr kumimoji="0" lang="en-US" sz="1000" b="1" i="0" u="none" strike="noStrike" kern="1200" cap="none" spc="0" normalizeH="0" baseline="0" noProof="0" dirty="0">
              <a:ln>
                <a:noFill/>
              </a:ln>
              <a:solidFill>
                <a:srgbClr val="000000"/>
              </a:solidFill>
              <a:effectLst/>
              <a:uLnTx/>
              <a:uFillTx/>
              <a:latin typeface="Arial"/>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000" b="1" i="0" u="none" strike="noStrike" kern="1200" cap="none" spc="0" normalizeH="0" baseline="0" noProof="0" dirty="0">
                <a:ln>
                  <a:noFill/>
                </a:ln>
                <a:solidFill>
                  <a:srgbClr val="000000"/>
                </a:solidFill>
                <a:effectLst/>
                <a:uLnTx/>
                <a:uFillTx/>
                <a:latin typeface="Arial"/>
                <a:ea typeface="+mn-ea"/>
                <a:cs typeface="+mn-cs"/>
              </a:rPr>
              <a:t>LDES cost profile: </a:t>
            </a:r>
            <a:r>
              <a:rPr lang="en-US" sz="1000" dirty="0">
                <a:solidFill>
                  <a:srgbClr val="000000"/>
                </a:solidFill>
                <a:latin typeface="Arial"/>
              </a:rPr>
              <a:t>Dependent on subsidy</a:t>
            </a:r>
            <a:endParaRPr lang="en-US" sz="1000" b="0" i="0" u="none" strike="noStrike" kern="1200" cap="none" spc="0" normalizeH="0" baseline="0" noProof="0" dirty="0">
              <a:ln>
                <a:noFill/>
              </a:ln>
              <a:solidFill>
                <a:srgbClr val="000000"/>
              </a:solidFill>
              <a:effectLst/>
              <a:uLnTx/>
              <a:uFillTx/>
              <a:latin typeface="Arial"/>
              <a:cs typeface="Arial"/>
            </a:endParaRPr>
          </a:p>
        </p:txBody>
      </p:sp>
      <p:grpSp>
        <p:nvGrpSpPr>
          <p:cNvPr id="25" name="Group 24">
            <a:extLst>
              <a:ext uri="{FF2B5EF4-FFF2-40B4-BE49-F238E27FC236}">
                <a16:creationId xmlns:a16="http://schemas.microsoft.com/office/drawing/2014/main" id="{2B4F98CC-8337-DE83-0431-AE542ADF4A02}"/>
              </a:ext>
            </a:extLst>
          </p:cNvPr>
          <p:cNvGrpSpPr/>
          <p:nvPr/>
        </p:nvGrpSpPr>
        <p:grpSpPr>
          <a:xfrm>
            <a:off x="785325" y="1532316"/>
            <a:ext cx="1473388" cy="939538"/>
            <a:chOff x="2086133" y="1587512"/>
            <a:chExt cx="1473388" cy="939538"/>
          </a:xfrm>
        </p:grpSpPr>
        <p:pic>
          <p:nvPicPr>
            <p:cNvPr id="2095" name="Graphic 2094" descr="Wind Turbines with solid fill">
              <a:extLst>
                <a:ext uri="{FF2B5EF4-FFF2-40B4-BE49-F238E27FC236}">
                  <a16:creationId xmlns:a16="http://schemas.microsoft.com/office/drawing/2014/main" id="{780EC212-1B36-7B0D-3F01-15FC931451AF}"/>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2086133" y="1587512"/>
              <a:ext cx="594809" cy="656661"/>
            </a:xfrm>
            <a:prstGeom prst="rect">
              <a:avLst/>
            </a:prstGeom>
          </p:spPr>
        </p:pic>
        <p:pic>
          <p:nvPicPr>
            <p:cNvPr id="2103" name="Graphic 2102" descr="Dim (Medium Sun) with solid fill">
              <a:extLst>
                <a:ext uri="{FF2B5EF4-FFF2-40B4-BE49-F238E27FC236}">
                  <a16:creationId xmlns:a16="http://schemas.microsoft.com/office/drawing/2014/main" id="{A85CAC8C-347F-C912-3F66-EDED07E1E4E3}"/>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2474284" y="1838482"/>
              <a:ext cx="688568" cy="688568"/>
            </a:xfrm>
            <a:prstGeom prst="rect">
              <a:avLst/>
            </a:prstGeom>
          </p:spPr>
        </p:pic>
        <p:pic>
          <p:nvPicPr>
            <p:cNvPr id="16" name="Graphic 15" descr="Battery charging with solid fill">
              <a:extLst>
                <a:ext uri="{FF2B5EF4-FFF2-40B4-BE49-F238E27FC236}">
                  <a16:creationId xmlns:a16="http://schemas.microsoft.com/office/drawing/2014/main" id="{40618080-FED4-09FE-963F-E973092D1CA5}"/>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3042764" y="1596687"/>
              <a:ext cx="516757" cy="604365"/>
            </a:xfrm>
            <a:prstGeom prst="rect">
              <a:avLst/>
            </a:prstGeom>
          </p:spPr>
        </p:pic>
      </p:grpSp>
      <p:grpSp>
        <p:nvGrpSpPr>
          <p:cNvPr id="26" name="Group 25">
            <a:extLst>
              <a:ext uri="{FF2B5EF4-FFF2-40B4-BE49-F238E27FC236}">
                <a16:creationId xmlns:a16="http://schemas.microsoft.com/office/drawing/2014/main" id="{224361BD-3792-F64B-6E14-5110B8B30787}"/>
              </a:ext>
            </a:extLst>
          </p:cNvPr>
          <p:cNvGrpSpPr/>
          <p:nvPr/>
        </p:nvGrpSpPr>
        <p:grpSpPr>
          <a:xfrm>
            <a:off x="5017495" y="1554163"/>
            <a:ext cx="1385212" cy="895303"/>
            <a:chOff x="4688774" y="1596687"/>
            <a:chExt cx="1385212" cy="895303"/>
          </a:xfrm>
        </p:grpSpPr>
        <p:pic>
          <p:nvPicPr>
            <p:cNvPr id="2096" name="Graphic 2095" descr="Electric Tower outline">
              <a:extLst>
                <a:ext uri="{FF2B5EF4-FFF2-40B4-BE49-F238E27FC236}">
                  <a16:creationId xmlns:a16="http://schemas.microsoft.com/office/drawing/2014/main" id="{2BE17674-D0D6-94B6-5133-0370BC241374}"/>
                </a:ext>
              </a:extLst>
            </p:cNvPr>
            <p:cNvPicPr>
              <a:picLocks noChangeAspect="1"/>
            </p:cNvPicPr>
            <p:nvPr/>
          </p:nvPicPr>
          <p:blipFill>
            <a:blip>
              <a:extLst>
                <a:ext uri="{96DAC541-7B7A-43D3-8B79-37D633B846F1}">
                  <asvg:svgBlip xmlns:asvg="http://schemas.microsoft.com/office/drawing/2016/SVG/main" r:embed="rId23"/>
                </a:ext>
              </a:extLst>
            </a:blip>
            <a:stretch>
              <a:fillRect/>
            </a:stretch>
          </p:blipFill>
          <p:spPr>
            <a:xfrm>
              <a:off x="4688774" y="1668066"/>
              <a:ext cx="712880" cy="787010"/>
            </a:xfrm>
            <a:prstGeom prst="rect">
              <a:avLst/>
            </a:prstGeom>
          </p:spPr>
        </p:pic>
        <p:pic>
          <p:nvPicPr>
            <p:cNvPr id="2114" name="Graphic 2113" descr="Advertising outline">
              <a:extLst>
                <a:ext uri="{FF2B5EF4-FFF2-40B4-BE49-F238E27FC236}">
                  <a16:creationId xmlns:a16="http://schemas.microsoft.com/office/drawing/2014/main" id="{B3ECAF41-0824-E57D-DDC4-50D11CF0ED3E}"/>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5294777" y="2122660"/>
              <a:ext cx="369330" cy="369330"/>
            </a:xfrm>
            <a:prstGeom prst="rect">
              <a:avLst/>
            </a:prstGeom>
          </p:spPr>
        </p:pic>
        <p:pic>
          <p:nvPicPr>
            <p:cNvPr id="17" name="Graphic 16" descr="Battery charging with solid fill">
              <a:extLst>
                <a:ext uri="{FF2B5EF4-FFF2-40B4-BE49-F238E27FC236}">
                  <a16:creationId xmlns:a16="http://schemas.microsoft.com/office/drawing/2014/main" id="{A03696E8-7929-3457-0A36-4E17DB210AF7}"/>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5557229" y="1596687"/>
              <a:ext cx="516757" cy="604365"/>
            </a:xfrm>
            <a:prstGeom prst="rect">
              <a:avLst/>
            </a:prstGeom>
          </p:spPr>
        </p:pic>
      </p:grpSp>
      <p:grpSp>
        <p:nvGrpSpPr>
          <p:cNvPr id="28" name="Group 27">
            <a:extLst>
              <a:ext uri="{FF2B5EF4-FFF2-40B4-BE49-F238E27FC236}">
                <a16:creationId xmlns:a16="http://schemas.microsoft.com/office/drawing/2014/main" id="{3C78C554-5E79-20AC-605B-708ABCBC4139}"/>
              </a:ext>
            </a:extLst>
          </p:cNvPr>
          <p:cNvGrpSpPr/>
          <p:nvPr/>
        </p:nvGrpSpPr>
        <p:grpSpPr>
          <a:xfrm>
            <a:off x="9161489" y="1530350"/>
            <a:ext cx="2099299" cy="943853"/>
            <a:chOff x="7165249" y="1596687"/>
            <a:chExt cx="2099299" cy="943853"/>
          </a:xfrm>
        </p:grpSpPr>
        <p:pic>
          <p:nvPicPr>
            <p:cNvPr id="2099" name="Graphic 2098" descr="Electric Tower outline">
              <a:extLst>
                <a:ext uri="{FF2B5EF4-FFF2-40B4-BE49-F238E27FC236}">
                  <a16:creationId xmlns:a16="http://schemas.microsoft.com/office/drawing/2014/main" id="{231F0B4C-D25F-B86E-80AF-44046FAD6306}"/>
                </a:ext>
              </a:extLst>
            </p:cNvPr>
            <p:cNvPicPr>
              <a:picLocks noChangeAspect="1"/>
            </p:cNvPicPr>
            <p:nvPr/>
          </p:nvPicPr>
          <p:blipFill>
            <a:blip>
              <a:extLst>
                <a:ext uri="{96DAC541-7B7A-43D3-8B79-37D633B846F1}">
                  <asvg:svgBlip xmlns:asvg="http://schemas.microsoft.com/office/drawing/2016/SVG/main" r:embed="rId25"/>
                </a:ext>
              </a:extLst>
            </a:blip>
            <a:stretch>
              <a:fillRect/>
            </a:stretch>
          </p:blipFill>
          <p:spPr>
            <a:xfrm>
              <a:off x="7165249" y="1794265"/>
              <a:ext cx="594809" cy="656661"/>
            </a:xfrm>
            <a:prstGeom prst="rect">
              <a:avLst/>
            </a:prstGeom>
          </p:spPr>
        </p:pic>
        <p:pic>
          <p:nvPicPr>
            <p:cNvPr id="2118" name="Graphic 2117" descr="Factory outline">
              <a:extLst>
                <a:ext uri="{FF2B5EF4-FFF2-40B4-BE49-F238E27FC236}">
                  <a16:creationId xmlns:a16="http://schemas.microsoft.com/office/drawing/2014/main" id="{B4F790F7-7912-0D29-5E8B-E020A465A365}"/>
                </a:ext>
              </a:extLst>
            </p:cNvPr>
            <p:cNvPicPr>
              <a:picLocks noChangeAspect="1"/>
            </p:cNvPicPr>
            <p:nvPr/>
          </p:nvPicPr>
          <p:blipFill>
            <a:blip>
              <a:extLst>
                <a:ext uri="{96DAC541-7B7A-43D3-8B79-37D633B846F1}">
                  <asvg:svgBlip xmlns:asvg="http://schemas.microsoft.com/office/drawing/2016/SVG/main" r:embed="rId26"/>
                </a:ext>
              </a:extLst>
            </a:blip>
            <a:stretch>
              <a:fillRect/>
            </a:stretch>
          </p:blipFill>
          <p:spPr>
            <a:xfrm>
              <a:off x="8477538" y="1753530"/>
              <a:ext cx="787010" cy="787010"/>
            </a:xfrm>
            <a:prstGeom prst="rect">
              <a:avLst/>
            </a:prstGeom>
          </p:spPr>
        </p:pic>
        <p:pic>
          <p:nvPicPr>
            <p:cNvPr id="18" name="Graphic 17" descr="Battery charging with solid fill">
              <a:extLst>
                <a:ext uri="{FF2B5EF4-FFF2-40B4-BE49-F238E27FC236}">
                  <a16:creationId xmlns:a16="http://schemas.microsoft.com/office/drawing/2014/main" id="{1EAF5459-726F-E64F-1DD9-A9333223B7E9}"/>
                </a:ext>
              </a:extLst>
            </p:cNvPr>
            <p:cNvPicPr>
              <a:picLocks noChangeAspect="1"/>
            </p:cNvPicPr>
            <p:nvPr/>
          </p:nvPicPr>
          <p:blipFill>
            <a:blip>
              <a:extLst>
                <a:ext uri="{96DAC541-7B7A-43D3-8B79-37D633B846F1}">
                  <asvg:svgBlip xmlns:asvg="http://schemas.microsoft.com/office/drawing/2016/SVG/main" r:embed="rId22"/>
                </a:ext>
              </a:extLst>
            </a:blip>
            <a:stretch>
              <a:fillRect/>
            </a:stretch>
          </p:blipFill>
          <p:spPr>
            <a:xfrm>
              <a:off x="7894155" y="1596687"/>
              <a:ext cx="516757" cy="604365"/>
            </a:xfrm>
            <a:prstGeom prst="rect">
              <a:avLst/>
            </a:prstGeom>
          </p:spPr>
        </p:pic>
        <p:pic>
          <p:nvPicPr>
            <p:cNvPr id="24" name="Graphic 23" descr="Advertising outline">
              <a:extLst>
                <a:ext uri="{FF2B5EF4-FFF2-40B4-BE49-F238E27FC236}">
                  <a16:creationId xmlns:a16="http://schemas.microsoft.com/office/drawing/2014/main" id="{49AEC7CD-D0B6-A233-1428-841AFCA8FF85}"/>
                </a:ext>
              </a:extLst>
            </p:cNvPr>
            <p:cNvPicPr>
              <a:picLocks noChangeAspect="1"/>
            </p:cNvPicPr>
            <p:nvPr/>
          </p:nvPicPr>
          <p:blipFill>
            <a:blip>
              <a:extLst>
                <a:ext uri="{96DAC541-7B7A-43D3-8B79-37D633B846F1}">
                  <asvg:svgBlip xmlns:asvg="http://schemas.microsoft.com/office/drawing/2016/SVG/main" r:embed="rId24"/>
                </a:ext>
              </a:extLst>
            </a:blip>
            <a:stretch>
              <a:fillRect/>
            </a:stretch>
          </p:blipFill>
          <p:spPr>
            <a:xfrm>
              <a:off x="7709490" y="2131903"/>
              <a:ext cx="369330" cy="369330"/>
            </a:xfrm>
            <a:prstGeom prst="rect">
              <a:avLst/>
            </a:prstGeom>
          </p:spPr>
        </p:pic>
      </p:grpSp>
      <p:sp>
        <p:nvSpPr>
          <p:cNvPr id="5" name="Pentagon 4">
            <a:extLst>
              <a:ext uri="{FF2B5EF4-FFF2-40B4-BE49-F238E27FC236}">
                <a16:creationId xmlns:a16="http://schemas.microsoft.com/office/drawing/2014/main" id="{796642C3-19D3-C1D8-1C6E-46AA96C5DD3B}"/>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9" name="Chevron 8">
            <a:extLst>
              <a:ext uri="{FF2B5EF4-FFF2-40B4-BE49-F238E27FC236}">
                <a16:creationId xmlns:a16="http://schemas.microsoft.com/office/drawing/2014/main" id="{5E5E314F-6DF7-D1B7-BC80-2985D9DDF1D1}"/>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13" name="Chevron 12">
            <a:extLst>
              <a:ext uri="{FF2B5EF4-FFF2-40B4-BE49-F238E27FC236}">
                <a16:creationId xmlns:a16="http://schemas.microsoft.com/office/drawing/2014/main" id="{307CE1EB-EFB9-CE27-C7DF-4FA40AF59F4D}"/>
              </a:ext>
            </a:extLst>
          </p:cNvPr>
          <p:cNvSpPr/>
          <p:nvPr/>
        </p:nvSpPr>
        <p:spPr>
          <a:xfrm>
            <a:off x="3381296" y="0"/>
            <a:ext cx="1788983" cy="288356"/>
          </a:xfrm>
          <a:prstGeom prst="chevron">
            <a:avLst/>
          </a:prstGeom>
          <a:solidFill>
            <a:srgbClr val="0074A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Modernize</a:t>
            </a:r>
          </a:p>
        </p:txBody>
      </p:sp>
      <p:sp>
        <p:nvSpPr>
          <p:cNvPr id="19" name="Chevron 18">
            <a:extLst>
              <a:ext uri="{FF2B5EF4-FFF2-40B4-BE49-F238E27FC236}">
                <a16:creationId xmlns:a16="http://schemas.microsoft.com/office/drawing/2014/main" id="{4231234A-04C2-84F2-D22E-22C5BAA72B17}"/>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20" name="Chevron 19">
            <a:extLst>
              <a:ext uri="{FF2B5EF4-FFF2-40B4-BE49-F238E27FC236}">
                <a16:creationId xmlns:a16="http://schemas.microsoft.com/office/drawing/2014/main" id="{075E9E4A-A80F-FE4E-9C92-9A7016922941}"/>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21" name="Rectangle 20">
            <a:extLst>
              <a:ext uri="{FF2B5EF4-FFF2-40B4-BE49-F238E27FC236}">
                <a16:creationId xmlns:a16="http://schemas.microsoft.com/office/drawing/2014/main" id="{0496F9B4-8B3E-9D48-4339-BFC6810D815E}"/>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Battery Storage</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Tree>
    <p:extLst>
      <p:ext uri="{BB962C8B-B14F-4D97-AF65-F5344CB8AC3E}">
        <p14:creationId xmlns:p14="http://schemas.microsoft.com/office/powerpoint/2010/main" val="419231488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4268E1-5B8A-8C44-B64C-33CC9461F4F0}"/>
            </a:ext>
          </a:extLst>
        </p:cNvPr>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8D95F09A-3F28-D4B3-5DBC-8DDBD1A61905}"/>
              </a:ext>
            </a:extLst>
          </p:cNvPr>
          <p:cNvGraphicFramePr>
            <a:graphicFrameLocks/>
          </p:cNvGraphicFramePr>
          <p:nvPr>
            <p:custDataLst>
              <p:tags r:id="rId1"/>
            </p:custDataLst>
            <p:extLst>
              <p:ext uri="{D42A27DB-BD31-4B8C-83A1-F6EECF244321}">
                <p14:modId xmlns:p14="http://schemas.microsoft.com/office/powerpoint/2010/main" val="602219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6" imgW="425" imgH="425" progId="TCLayout.ActiveDocument.1">
                  <p:embed/>
                </p:oleObj>
              </mc:Choice>
              <mc:Fallback>
                <p:oleObj name="thinkcell Slide" r:id="rId36" imgW="425" imgH="425" progId="TCLayout.ActiveDocument.1">
                  <p:embed/>
                  <p:pic>
                    <p:nvPicPr>
                      <p:cNvPr id="3" name="think-cell data - do not delete" hidden="1">
                        <a:extLst>
                          <a:ext uri="{FF2B5EF4-FFF2-40B4-BE49-F238E27FC236}">
                            <a16:creationId xmlns:a16="http://schemas.microsoft.com/office/drawing/2014/main" id="{8D95F09A-3F28-D4B3-5DBC-8DDBD1A61905}"/>
                          </a:ext>
                        </a:extLst>
                      </p:cNvPr>
                      <p:cNvPicPr/>
                      <p:nvPr/>
                    </p:nvPicPr>
                    <p:blipFill>
                      <a:blip r:embed="rId37"/>
                      <a:stretch>
                        <a:fillRect/>
                      </a:stretch>
                    </p:blipFill>
                    <p:spPr>
                      <a:xfrm>
                        <a:off x="1588" y="1588"/>
                        <a:ext cx="1588" cy="1588"/>
                      </a:xfrm>
                      <a:prstGeom prst="rect">
                        <a:avLst/>
                      </a:prstGeom>
                    </p:spPr>
                  </p:pic>
                </p:oleObj>
              </mc:Fallback>
            </mc:AlternateContent>
          </a:graphicData>
        </a:graphic>
      </p:graphicFrame>
      <p:sp>
        <p:nvSpPr>
          <p:cNvPr id="5" name="Rectangle 4">
            <a:extLst>
              <a:ext uri="{FF2B5EF4-FFF2-40B4-BE49-F238E27FC236}">
                <a16:creationId xmlns:a16="http://schemas.microsoft.com/office/drawing/2014/main" id="{E7069C7C-0D52-26AA-B07E-7D04901DB662}"/>
              </a:ext>
            </a:extLst>
          </p:cNvPr>
          <p:cNvSpPr/>
          <p:nvPr/>
        </p:nvSpPr>
        <p:spPr bwMode="gray">
          <a:xfrm>
            <a:off x="8582896" y="2423499"/>
            <a:ext cx="3274104" cy="716228"/>
          </a:xfrm>
          <a:prstGeom prst="rect">
            <a:avLst/>
          </a:prstGeom>
          <a:solidFill>
            <a:schemeClr val="accent2">
              <a:lumMod val="10000"/>
              <a:lumOff val="9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dirty="0" err="1">
              <a:solidFill>
                <a:schemeClr val="tx1"/>
              </a:solidFill>
            </a:endParaRPr>
          </a:p>
        </p:txBody>
      </p:sp>
      <p:sp>
        <p:nvSpPr>
          <p:cNvPr id="7" name="Rectangle 6">
            <a:extLst>
              <a:ext uri="{FF2B5EF4-FFF2-40B4-BE49-F238E27FC236}">
                <a16:creationId xmlns:a16="http://schemas.microsoft.com/office/drawing/2014/main" id="{5427489A-E868-4438-1C07-15BB7840CBEC}"/>
              </a:ext>
            </a:extLst>
          </p:cNvPr>
          <p:cNvSpPr/>
          <p:nvPr/>
        </p:nvSpPr>
        <p:spPr bwMode="gray">
          <a:xfrm>
            <a:off x="8582896" y="3181912"/>
            <a:ext cx="3274104" cy="739029"/>
          </a:xfrm>
          <a:prstGeom prst="rect">
            <a:avLst/>
          </a:prstGeom>
          <a:solidFill>
            <a:schemeClr val="accent2">
              <a:lumMod val="10000"/>
              <a:lumOff val="9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dirty="0" err="1">
              <a:solidFill>
                <a:schemeClr val="tx1"/>
              </a:solidFill>
            </a:endParaRPr>
          </a:p>
        </p:txBody>
      </p:sp>
      <p:sp>
        <p:nvSpPr>
          <p:cNvPr id="14" name="Rectangle 13">
            <a:extLst>
              <a:ext uri="{FF2B5EF4-FFF2-40B4-BE49-F238E27FC236}">
                <a16:creationId xmlns:a16="http://schemas.microsoft.com/office/drawing/2014/main" id="{86D39FEB-DB00-3B30-C2B4-DFD145EEA365}"/>
              </a:ext>
            </a:extLst>
          </p:cNvPr>
          <p:cNvSpPr/>
          <p:nvPr/>
        </p:nvSpPr>
        <p:spPr bwMode="gray">
          <a:xfrm>
            <a:off x="8585744" y="3963126"/>
            <a:ext cx="3274104" cy="1242985"/>
          </a:xfrm>
          <a:prstGeom prst="rect">
            <a:avLst/>
          </a:prstGeom>
          <a:solidFill>
            <a:schemeClr val="accent2">
              <a:lumMod val="10000"/>
              <a:lumOff val="9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dirty="0" err="1">
              <a:solidFill>
                <a:schemeClr val="tx1"/>
              </a:solidFill>
            </a:endParaRPr>
          </a:p>
        </p:txBody>
      </p:sp>
      <p:sp>
        <p:nvSpPr>
          <p:cNvPr id="18" name="Rectangle 17">
            <a:extLst>
              <a:ext uri="{FF2B5EF4-FFF2-40B4-BE49-F238E27FC236}">
                <a16:creationId xmlns:a16="http://schemas.microsoft.com/office/drawing/2014/main" id="{EBDFAFB9-C812-642E-57DB-B84F3A8108F6}"/>
              </a:ext>
            </a:extLst>
          </p:cNvPr>
          <p:cNvSpPr/>
          <p:nvPr/>
        </p:nvSpPr>
        <p:spPr bwMode="gray">
          <a:xfrm>
            <a:off x="8585744" y="5245811"/>
            <a:ext cx="3274104" cy="997490"/>
          </a:xfrm>
          <a:prstGeom prst="rect">
            <a:avLst/>
          </a:prstGeom>
          <a:solidFill>
            <a:schemeClr val="accent2">
              <a:lumMod val="10000"/>
              <a:lumOff val="9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dirty="0" err="1">
              <a:solidFill>
                <a:schemeClr val="tx1"/>
              </a:solidFill>
            </a:endParaRPr>
          </a:p>
        </p:txBody>
      </p:sp>
      <p:sp>
        <p:nvSpPr>
          <p:cNvPr id="23" name="Content Placeholder 22">
            <a:extLst>
              <a:ext uri="{FF2B5EF4-FFF2-40B4-BE49-F238E27FC236}">
                <a16:creationId xmlns:a16="http://schemas.microsoft.com/office/drawing/2014/main" id="{35D5044B-C64E-0968-67C4-94A556943FA4}"/>
              </a:ext>
            </a:extLst>
          </p:cNvPr>
          <p:cNvSpPr>
            <a:spLocks noGrp="1"/>
          </p:cNvSpPr>
          <p:nvPr>
            <p:ph sz="quarter" idx="15"/>
          </p:nvPr>
        </p:nvSpPr>
        <p:spPr>
          <a:xfrm>
            <a:off x="8577080" y="2153687"/>
            <a:ext cx="3285736" cy="4049914"/>
          </a:xfrm>
          <a:noFill/>
        </p:spPr>
        <p:txBody>
          <a:bodyPr/>
          <a:lstStyle/>
          <a:p>
            <a:pPr marL="0" indent="0">
              <a:spcBef>
                <a:spcPts val="600"/>
              </a:spcBef>
              <a:buNone/>
            </a:pPr>
            <a:r>
              <a:rPr lang="en-GB" sz="1200" dirty="0"/>
              <a:t>LPM as a market enabler:</a:t>
            </a:r>
          </a:p>
          <a:p>
            <a:pPr>
              <a:spcBef>
                <a:spcPts val="600"/>
              </a:spcBef>
            </a:pPr>
            <a:r>
              <a:rPr lang="en-GB" sz="1000" b="1" dirty="0"/>
              <a:t>Creates a business model for battery storage</a:t>
            </a:r>
          </a:p>
          <a:p>
            <a:pPr lvl="1">
              <a:spcBef>
                <a:spcPts val="600"/>
              </a:spcBef>
              <a:buFont typeface="Arial" panose="020B0604020202020204" pitchFamily="34" charset="0"/>
              <a:buChar char="­"/>
            </a:pPr>
            <a:r>
              <a:rPr lang="en-GB" sz="1000" dirty="0"/>
              <a:t>Volatility and negative prices during solar peaks make co-located batteries profitable through energy arbitrage</a:t>
            </a:r>
          </a:p>
          <a:p>
            <a:pPr>
              <a:spcBef>
                <a:spcPts val="600"/>
              </a:spcBef>
            </a:pPr>
            <a:r>
              <a:rPr lang="en-GB" sz="1000" b="1" dirty="0"/>
              <a:t>Drives generators to internalize real system costs</a:t>
            </a:r>
          </a:p>
          <a:p>
            <a:pPr lvl="1">
              <a:spcBef>
                <a:spcPts val="600"/>
              </a:spcBef>
              <a:buFont typeface="Arial" panose="020B0604020202020204" pitchFamily="34" charset="0"/>
              <a:buChar char="­"/>
            </a:pPr>
            <a:r>
              <a:rPr lang="en-GB" sz="1000" dirty="0"/>
              <a:t>Congestion and loss costs are embedded in each node's price rather than socialized</a:t>
            </a:r>
          </a:p>
          <a:p>
            <a:pPr>
              <a:spcBef>
                <a:spcPts val="600"/>
              </a:spcBef>
            </a:pPr>
            <a:r>
              <a:rPr lang="en-GB" sz="1000" b="1" dirty="0"/>
              <a:t>Prioritizes renewables and maximizes their returns</a:t>
            </a:r>
          </a:p>
          <a:p>
            <a:pPr lvl="1">
              <a:spcBef>
                <a:spcPts val="600"/>
              </a:spcBef>
              <a:buFont typeface="Arial" panose="020B0604020202020204" pitchFamily="34" charset="0"/>
              <a:buChar char="­"/>
            </a:pPr>
            <a:r>
              <a:rPr lang="en-GB" sz="1000" dirty="0"/>
              <a:t>Renewables are dispatched first because they have 0 marginal fuel costs</a:t>
            </a:r>
          </a:p>
          <a:p>
            <a:pPr lvl="1">
              <a:spcBef>
                <a:spcPts val="600"/>
              </a:spcBef>
              <a:buFont typeface="Arial" panose="020B0604020202020204" pitchFamily="34" charset="0"/>
              <a:buChar char="­"/>
            </a:pPr>
            <a:r>
              <a:rPr lang="en-GB" sz="1000" dirty="0"/>
              <a:t>When fossils (high marginal fuel costs) set the clearing price, renewables earn the full price despite having no fuel costs</a:t>
            </a:r>
          </a:p>
          <a:p>
            <a:pPr>
              <a:spcBef>
                <a:spcPts val="600"/>
              </a:spcBef>
            </a:pPr>
            <a:r>
              <a:rPr lang="en-GB" sz="1000" b="1" dirty="0"/>
              <a:t>Insufficient as a long-term investment signal</a:t>
            </a:r>
          </a:p>
          <a:p>
            <a:pPr lvl="1">
              <a:spcBef>
                <a:spcPts val="600"/>
              </a:spcBef>
              <a:buFont typeface="Arial" panose="020B0604020202020204" pitchFamily="34" charset="0"/>
              <a:buChar char="­"/>
            </a:pPr>
            <a:r>
              <a:rPr lang="en-GB" sz="1000" dirty="0"/>
              <a:t>LMPs trend toward zero, eroding the revenue that attracts clean investment</a:t>
            </a:r>
          </a:p>
          <a:p>
            <a:pPr lvl="1">
              <a:spcBef>
                <a:spcPts val="600"/>
              </a:spcBef>
              <a:buFont typeface="Arial" panose="020B0604020202020204" pitchFamily="34" charset="0"/>
              <a:buChar char="­"/>
            </a:pPr>
            <a:r>
              <a:rPr lang="en-GB" sz="1000" dirty="0"/>
              <a:t>Sustained investment requires complementary policy tools: IRPs, PPAs, and capacity markets</a:t>
            </a:r>
          </a:p>
          <a:p>
            <a:pPr lvl="1">
              <a:spcBef>
                <a:spcPts val="600"/>
              </a:spcBef>
              <a:buFont typeface="Arial" panose="020B0604020202020204" pitchFamily="34" charset="0"/>
              <a:buChar char="•"/>
            </a:pPr>
            <a:endParaRPr lang="en-GB" sz="1000" dirty="0"/>
          </a:p>
        </p:txBody>
      </p:sp>
      <p:graphicFrame>
        <p:nvGraphicFramePr>
          <p:cNvPr id="370" name="Chart 369">
            <a:extLst>
              <a:ext uri="{FF2B5EF4-FFF2-40B4-BE49-F238E27FC236}">
                <a16:creationId xmlns:a16="http://schemas.microsoft.com/office/drawing/2014/main" id="{E68A3AD0-954A-4A72-DF76-8A818222203C}"/>
              </a:ext>
            </a:extLst>
          </p:cNvPr>
          <p:cNvGraphicFramePr/>
          <p:nvPr>
            <p:custDataLst>
              <p:tags r:id="rId2"/>
            </p:custDataLst>
          </p:nvPr>
        </p:nvGraphicFramePr>
        <p:xfrm>
          <a:off x="4473575" y="3086100"/>
          <a:ext cx="3451225" cy="3168650"/>
        </p:xfrm>
        <a:graphic>
          <a:graphicData uri="http://schemas.openxmlformats.org/drawingml/2006/chart">
            <c:chart xmlns:c="http://schemas.openxmlformats.org/drawingml/2006/chart" xmlns:r="http://schemas.openxmlformats.org/officeDocument/2006/relationships" r:id="rId38"/>
          </a:graphicData>
        </a:graphic>
      </p:graphicFrame>
      <p:sp>
        <p:nvSpPr>
          <p:cNvPr id="331" name="Text Placeholder 10">
            <a:extLst>
              <a:ext uri="{FF2B5EF4-FFF2-40B4-BE49-F238E27FC236}">
                <a16:creationId xmlns:a16="http://schemas.microsoft.com/office/drawing/2014/main" id="{115DFB91-512B-3844-A114-92FBEDCA92F2}"/>
              </a:ext>
            </a:extLst>
          </p:cNvPr>
          <p:cNvSpPr>
            <a:spLocks/>
          </p:cNvSpPr>
          <p:nvPr>
            <p:custDataLst>
              <p:tags r:id="rId3"/>
            </p:custDataLst>
          </p:nvPr>
        </p:nvSpPr>
        <p:spPr bwMode="gray">
          <a:xfrm>
            <a:off x="7970838" y="5946775"/>
            <a:ext cx="1588" cy="3048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endParaRPr lang="en-GB" sz="1000" dirty="0"/>
          </a:p>
          <a:p>
            <a:pPr marL="0" lvl="0" indent="0">
              <a:spcBef>
                <a:spcPct val="0"/>
              </a:spcBef>
              <a:spcAft>
                <a:spcPct val="0"/>
              </a:spcAft>
              <a:buNone/>
            </a:pPr>
            <a:endParaRPr lang="en-GB" sz="1000" dirty="0"/>
          </a:p>
        </p:txBody>
      </p:sp>
      <p:sp>
        <p:nvSpPr>
          <p:cNvPr id="338" name="Text Placeholder 10">
            <a:extLst>
              <a:ext uri="{FF2B5EF4-FFF2-40B4-BE49-F238E27FC236}">
                <a16:creationId xmlns:a16="http://schemas.microsoft.com/office/drawing/2014/main" id="{115DFB91-512B-3844-A114-92FBEDCA92F2}"/>
              </a:ext>
            </a:extLst>
          </p:cNvPr>
          <p:cNvSpPr>
            <a:spLocks/>
          </p:cNvSpPr>
          <p:nvPr>
            <p:custDataLst>
              <p:tags r:id="rId4"/>
            </p:custDataLst>
          </p:nvPr>
        </p:nvSpPr>
        <p:spPr bwMode="gray">
          <a:xfrm>
            <a:off x="7970838" y="4594225"/>
            <a:ext cx="6985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6B9E05C2-0B2B-472B-A198-71965377608F}" type="datetime'''''''''''''''''0'''''''''''''''''''">
              <a:rPr lang="en-GB" altLang="en-US" sz="1000" smtClean="0">
                <a:effectLst/>
              </a:rPr>
              <a:pPr/>
              <a:t>0</a:t>
            </a:fld>
            <a:endParaRPr lang="en-GB" sz="1000" dirty="0"/>
          </a:p>
        </p:txBody>
      </p:sp>
      <p:sp>
        <p:nvSpPr>
          <p:cNvPr id="339" name="Text Placeholder 10">
            <a:extLst>
              <a:ext uri="{FF2B5EF4-FFF2-40B4-BE49-F238E27FC236}">
                <a16:creationId xmlns:a16="http://schemas.microsoft.com/office/drawing/2014/main" id="{115DFB91-512B-3844-A114-92FBEDCA92F2}"/>
              </a:ext>
            </a:extLst>
          </p:cNvPr>
          <p:cNvSpPr>
            <a:spLocks/>
          </p:cNvSpPr>
          <p:nvPr>
            <p:custDataLst>
              <p:tags r:id="rId5"/>
            </p:custDataLst>
          </p:nvPr>
        </p:nvSpPr>
        <p:spPr bwMode="gray">
          <a:xfrm>
            <a:off x="7970838" y="4389438"/>
            <a:ext cx="1397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3769DF11-73D2-4859-B35B-AB7C1EF6CCDA}" type="datetime'''''''''''2''''''''0'''''''''''''''">
              <a:rPr lang="en-GB" altLang="en-US" sz="1000" smtClean="0">
                <a:effectLst/>
              </a:rPr>
              <a:pPr/>
              <a:t>20</a:t>
            </a:fld>
            <a:endParaRPr lang="en-GB" sz="1000" dirty="0"/>
          </a:p>
        </p:txBody>
      </p:sp>
      <p:sp>
        <p:nvSpPr>
          <p:cNvPr id="340" name="Text Placeholder 10">
            <a:extLst>
              <a:ext uri="{FF2B5EF4-FFF2-40B4-BE49-F238E27FC236}">
                <a16:creationId xmlns:a16="http://schemas.microsoft.com/office/drawing/2014/main" id="{115DFB91-512B-3844-A114-92FBEDCA92F2}"/>
              </a:ext>
            </a:extLst>
          </p:cNvPr>
          <p:cNvSpPr>
            <a:spLocks/>
          </p:cNvSpPr>
          <p:nvPr>
            <p:custDataLst>
              <p:tags r:id="rId6"/>
            </p:custDataLst>
          </p:nvPr>
        </p:nvSpPr>
        <p:spPr bwMode="gray">
          <a:xfrm>
            <a:off x="7970838" y="4186238"/>
            <a:ext cx="1397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9AF06B82-9BE0-46B5-BDFC-1752B8A96301}" type="datetime'''''''''''''''''''''''''''''''''''''''4''0'''''">
              <a:rPr lang="en-GB" altLang="en-US" sz="1000" smtClean="0">
                <a:effectLst/>
              </a:rPr>
              <a:pPr/>
              <a:t>40</a:t>
            </a:fld>
            <a:endParaRPr lang="en-GB" sz="1000" dirty="0"/>
          </a:p>
        </p:txBody>
      </p:sp>
      <p:sp>
        <p:nvSpPr>
          <p:cNvPr id="341" name="Text Placeholder 10">
            <a:extLst>
              <a:ext uri="{FF2B5EF4-FFF2-40B4-BE49-F238E27FC236}">
                <a16:creationId xmlns:a16="http://schemas.microsoft.com/office/drawing/2014/main" id="{115DFB91-512B-3844-A114-92FBEDCA92F2}"/>
              </a:ext>
            </a:extLst>
          </p:cNvPr>
          <p:cNvSpPr>
            <a:spLocks/>
          </p:cNvSpPr>
          <p:nvPr>
            <p:custDataLst>
              <p:tags r:id="rId7"/>
            </p:custDataLst>
          </p:nvPr>
        </p:nvSpPr>
        <p:spPr bwMode="gray">
          <a:xfrm>
            <a:off x="7970838" y="3981450"/>
            <a:ext cx="1397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98C0804E-A242-495F-9F34-035B6A8AD308}" type="datetime'''''''''''''''6''''''''''''''''''0'''''''''''''''''''''">
              <a:rPr lang="en-GB" altLang="en-US" sz="1000" smtClean="0">
                <a:effectLst/>
              </a:rPr>
              <a:pPr/>
              <a:t>60</a:t>
            </a:fld>
            <a:endParaRPr lang="en-GB" sz="1000" dirty="0"/>
          </a:p>
        </p:txBody>
      </p:sp>
      <p:sp>
        <p:nvSpPr>
          <p:cNvPr id="342" name="Text Placeholder 10">
            <a:extLst>
              <a:ext uri="{FF2B5EF4-FFF2-40B4-BE49-F238E27FC236}">
                <a16:creationId xmlns:a16="http://schemas.microsoft.com/office/drawing/2014/main" id="{115DFB91-512B-3844-A114-92FBEDCA92F2}"/>
              </a:ext>
            </a:extLst>
          </p:cNvPr>
          <p:cNvSpPr>
            <a:spLocks/>
          </p:cNvSpPr>
          <p:nvPr>
            <p:custDataLst>
              <p:tags r:id="rId8"/>
            </p:custDataLst>
          </p:nvPr>
        </p:nvSpPr>
        <p:spPr bwMode="gray">
          <a:xfrm>
            <a:off x="7970838" y="3778250"/>
            <a:ext cx="1397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B7AA3B5D-F012-42FA-BB61-B1C96444AF84}" type="datetime'''''''''''8''''0'''''''''''''''''''''''''''''''''''''''''">
              <a:rPr lang="en-GB" altLang="en-US" sz="1000" smtClean="0">
                <a:effectLst/>
              </a:rPr>
              <a:pPr/>
              <a:t>80</a:t>
            </a:fld>
            <a:endParaRPr lang="en-GB" sz="1000" dirty="0"/>
          </a:p>
        </p:txBody>
      </p:sp>
      <p:sp>
        <p:nvSpPr>
          <p:cNvPr id="343" name="Text Placeholder 10">
            <a:extLst>
              <a:ext uri="{FF2B5EF4-FFF2-40B4-BE49-F238E27FC236}">
                <a16:creationId xmlns:a16="http://schemas.microsoft.com/office/drawing/2014/main" id="{115DFB91-512B-3844-A114-92FBEDCA92F2}"/>
              </a:ext>
            </a:extLst>
          </p:cNvPr>
          <p:cNvSpPr>
            <a:spLocks/>
          </p:cNvSpPr>
          <p:nvPr>
            <p:custDataLst>
              <p:tags r:id="rId9"/>
            </p:custDataLst>
          </p:nvPr>
        </p:nvSpPr>
        <p:spPr bwMode="gray">
          <a:xfrm>
            <a:off x="7970838" y="3573463"/>
            <a:ext cx="20955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B68FD367-4128-488F-BF40-75450013EBD1}" type="datetime'''''1''''''''''''''''''''''''''''''''''''''''''''''0''''''0'">
              <a:rPr lang="en-GB" altLang="en-US" sz="1000" smtClean="0">
                <a:effectLst/>
              </a:rPr>
              <a:pPr/>
              <a:t>100</a:t>
            </a:fld>
            <a:endParaRPr lang="en-GB" sz="1000" dirty="0"/>
          </a:p>
        </p:txBody>
      </p:sp>
      <p:sp>
        <p:nvSpPr>
          <p:cNvPr id="344" name="Text Placeholder 10">
            <a:extLst>
              <a:ext uri="{FF2B5EF4-FFF2-40B4-BE49-F238E27FC236}">
                <a16:creationId xmlns:a16="http://schemas.microsoft.com/office/drawing/2014/main" id="{115DFB91-512B-3844-A114-92FBEDCA92F2}"/>
              </a:ext>
            </a:extLst>
          </p:cNvPr>
          <p:cNvSpPr>
            <a:spLocks/>
          </p:cNvSpPr>
          <p:nvPr>
            <p:custDataLst>
              <p:tags r:id="rId10"/>
            </p:custDataLst>
          </p:nvPr>
        </p:nvSpPr>
        <p:spPr bwMode="gray">
          <a:xfrm>
            <a:off x="7970838" y="3370263"/>
            <a:ext cx="20955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0EE97B70-FA55-4429-AF6A-38DF30A38484}" type="datetime'''''''''1''2''''''''''''0'''''''''''''''''">
              <a:rPr lang="en-GB" altLang="en-US" sz="1000" smtClean="0">
                <a:effectLst/>
              </a:rPr>
              <a:pPr/>
              <a:t>120</a:t>
            </a:fld>
            <a:endParaRPr lang="en-GB" sz="1000" dirty="0"/>
          </a:p>
        </p:txBody>
      </p:sp>
      <p:sp>
        <p:nvSpPr>
          <p:cNvPr id="345" name="Text Placeholder 10">
            <a:extLst>
              <a:ext uri="{FF2B5EF4-FFF2-40B4-BE49-F238E27FC236}">
                <a16:creationId xmlns:a16="http://schemas.microsoft.com/office/drawing/2014/main" id="{115DFB91-512B-3844-A114-92FBEDCA92F2}"/>
              </a:ext>
            </a:extLst>
          </p:cNvPr>
          <p:cNvSpPr>
            <a:spLocks/>
          </p:cNvSpPr>
          <p:nvPr>
            <p:custDataLst>
              <p:tags r:id="rId11"/>
            </p:custDataLst>
          </p:nvPr>
        </p:nvSpPr>
        <p:spPr bwMode="gray">
          <a:xfrm>
            <a:off x="7970838" y="3165475"/>
            <a:ext cx="20955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5855C99E-13A9-4611-93AB-6FBB6D229054}" type="datetime'1''''''''''''''''''4''''0'''''''''">
              <a:rPr lang="en-GB" altLang="en-US" sz="1000" smtClean="0">
                <a:effectLst/>
              </a:rPr>
              <a:pPr/>
              <a:t>140</a:t>
            </a:fld>
            <a:endParaRPr lang="en-GB" sz="1000" dirty="0"/>
          </a:p>
        </p:txBody>
      </p:sp>
      <p:sp>
        <p:nvSpPr>
          <p:cNvPr id="25" name="Text Placeholder 24">
            <a:extLst>
              <a:ext uri="{FF2B5EF4-FFF2-40B4-BE49-F238E27FC236}">
                <a16:creationId xmlns:a16="http://schemas.microsoft.com/office/drawing/2014/main" id="{D851790D-AD34-89B3-BCA8-4A648CAE64E5}"/>
              </a:ext>
            </a:extLst>
          </p:cNvPr>
          <p:cNvSpPr>
            <a:spLocks noGrp="1"/>
          </p:cNvSpPr>
          <p:nvPr>
            <p:ph type="body" sz="quarter" idx="19"/>
          </p:nvPr>
        </p:nvSpPr>
        <p:spPr>
          <a:xfrm>
            <a:off x="4261384" y="1498005"/>
            <a:ext cx="7889370" cy="548640"/>
          </a:xfrm>
        </p:spPr>
        <p:txBody>
          <a:bodyPr lIns="91440" anchor="ctr"/>
          <a:lstStyle/>
          <a:p>
            <a:r>
              <a:rPr lang="en-GB" sz="1400" dirty="0"/>
              <a:t>CAISO’s LMP allows batteries to charge when prices are low (or negative) and discharge when prices are high, playing a key role in enabling profitable storage deployment </a:t>
            </a:r>
          </a:p>
        </p:txBody>
      </p:sp>
      <p:sp>
        <p:nvSpPr>
          <p:cNvPr id="15" name="Text Placeholder 14">
            <a:extLst>
              <a:ext uri="{FF2B5EF4-FFF2-40B4-BE49-F238E27FC236}">
                <a16:creationId xmlns:a16="http://schemas.microsoft.com/office/drawing/2014/main" id="{5C87618E-F46B-B028-362D-0ABD91F79E30}"/>
              </a:ext>
            </a:extLst>
          </p:cNvPr>
          <p:cNvSpPr>
            <a:spLocks noGrp="1"/>
          </p:cNvSpPr>
          <p:nvPr>
            <p:ph type="body" sz="quarter" idx="13"/>
          </p:nvPr>
        </p:nvSpPr>
        <p:spPr>
          <a:xfrm>
            <a:off x="329184" y="1498005"/>
            <a:ext cx="3657029" cy="548640"/>
          </a:xfrm>
        </p:spPr>
        <p:txBody>
          <a:bodyPr anchor="ctr"/>
          <a:lstStyle/>
          <a:p>
            <a:r>
              <a:rPr lang="en-GB" sz="1400" dirty="0"/>
              <a:t>LMPs are based on the need at a node, showing when/where demand is high</a:t>
            </a:r>
            <a:endParaRPr lang="en-GB" sz="1400" b="0" dirty="0"/>
          </a:p>
        </p:txBody>
      </p:sp>
      <p:sp>
        <p:nvSpPr>
          <p:cNvPr id="2" name="Title 1">
            <a:extLst>
              <a:ext uri="{FF2B5EF4-FFF2-40B4-BE49-F238E27FC236}">
                <a16:creationId xmlns:a16="http://schemas.microsoft.com/office/drawing/2014/main" id="{130708AA-06FB-D244-F1DC-AA434D4D068F}"/>
              </a:ext>
            </a:extLst>
          </p:cNvPr>
          <p:cNvSpPr>
            <a:spLocks noGrp="1"/>
          </p:cNvSpPr>
          <p:nvPr>
            <p:ph type="title"/>
          </p:nvPr>
        </p:nvSpPr>
        <p:spPr>
          <a:xfrm>
            <a:off x="334963" y="513568"/>
            <a:ext cx="11516221" cy="754846"/>
          </a:xfrm>
        </p:spPr>
        <p:txBody>
          <a:bodyPr vert="horz" rIns="91440">
            <a:noAutofit/>
          </a:bodyPr>
          <a:lstStyle/>
          <a:p>
            <a:r>
              <a:rPr lang="en-GB" dirty="0"/>
              <a:t>Locational Marginal Pricing (LMP) is a great efficiency mechanism and incentive for battery storage, as demonstrated by CAISO</a:t>
            </a:r>
          </a:p>
        </p:txBody>
      </p:sp>
      <p:graphicFrame>
        <p:nvGraphicFramePr>
          <p:cNvPr id="358" name="Chart 357">
            <a:extLst>
              <a:ext uri="{FF2B5EF4-FFF2-40B4-BE49-F238E27FC236}">
                <a16:creationId xmlns:a16="http://schemas.microsoft.com/office/drawing/2014/main" id="{E4AF1890-F51A-2164-D68E-237C31F0590D}"/>
              </a:ext>
            </a:extLst>
          </p:cNvPr>
          <p:cNvGraphicFramePr/>
          <p:nvPr>
            <p:custDataLst>
              <p:tags r:id="rId12"/>
            </p:custDataLst>
          </p:nvPr>
        </p:nvGraphicFramePr>
        <p:xfrm>
          <a:off x="231775" y="2747963"/>
          <a:ext cx="3843338" cy="1731962"/>
        </p:xfrm>
        <a:graphic>
          <a:graphicData uri="http://schemas.openxmlformats.org/drawingml/2006/chart">
            <c:chart xmlns:c="http://schemas.openxmlformats.org/drawingml/2006/chart" xmlns:r="http://schemas.openxmlformats.org/officeDocument/2006/relationships" r:id="rId39"/>
          </a:graphicData>
        </a:graphic>
      </p:graphicFrame>
      <p:sp>
        <p:nvSpPr>
          <p:cNvPr id="11" name="Text Placeholder 10">
            <a:extLst>
              <a:ext uri="{FF2B5EF4-FFF2-40B4-BE49-F238E27FC236}">
                <a16:creationId xmlns:a16="http://schemas.microsoft.com/office/drawing/2014/main" id="{ABD5A79D-5E1D-CF8E-FB32-CB4F7C968411}"/>
              </a:ext>
            </a:extLst>
          </p:cNvPr>
          <p:cNvSpPr txBox="1">
            <a:spLocks/>
          </p:cNvSpPr>
          <p:nvPr>
            <p:custDataLst>
              <p:tags r:id="rId13"/>
            </p:custDataLst>
          </p:nvPr>
        </p:nvSpPr>
        <p:spPr bwMode="gray">
          <a:xfrm>
            <a:off x="428625" y="4410075"/>
            <a:ext cx="48895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388F6392-0322-4CD2-BFE2-B3BF0CF4CF1E}" type="datetime'''''''''''2''/''8''/''''''''''2''''0''2''''''''''6'''">
              <a:rPr lang="en-GB" altLang="en-US" sz="1000" smtClean="0">
                <a:effectLst/>
              </a:rPr>
              <a:pPr marL="0" indent="0" algn="ctr">
                <a:spcBef>
                  <a:spcPct val="0"/>
                </a:spcBef>
                <a:spcAft>
                  <a:spcPct val="0"/>
                </a:spcAft>
                <a:buNone/>
              </a:pPr>
              <a:t>2/8/2026</a:t>
            </a:fld>
            <a:endParaRPr lang="en-GB" sz="1000"/>
          </a:p>
        </p:txBody>
      </p:sp>
      <p:sp>
        <p:nvSpPr>
          <p:cNvPr id="12" name="Text Placeholder 10">
            <a:extLst>
              <a:ext uri="{FF2B5EF4-FFF2-40B4-BE49-F238E27FC236}">
                <a16:creationId xmlns:a16="http://schemas.microsoft.com/office/drawing/2014/main" id="{ECF4C687-BE58-D5C9-6816-886139F743C8}"/>
              </a:ext>
            </a:extLst>
          </p:cNvPr>
          <p:cNvSpPr txBox="1">
            <a:spLocks/>
          </p:cNvSpPr>
          <p:nvPr>
            <p:custDataLst>
              <p:tags r:id="rId14"/>
            </p:custDataLst>
          </p:nvPr>
        </p:nvSpPr>
        <p:spPr bwMode="gray">
          <a:xfrm>
            <a:off x="3298825" y="4410075"/>
            <a:ext cx="5588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DFE2E0C7-3274-4A47-A38C-451579D330DF}" type="datetime'''''2/1''''''''''5''''''''''''''''/''''''2''''''''02''6'''">
              <a:rPr lang="en-GB" altLang="en-US" sz="1000" smtClean="0">
                <a:effectLst/>
              </a:rPr>
              <a:pPr marL="0" indent="0" algn="ctr">
                <a:spcBef>
                  <a:spcPct val="0"/>
                </a:spcBef>
                <a:spcAft>
                  <a:spcPct val="0"/>
                </a:spcAft>
                <a:buNone/>
              </a:pPr>
              <a:t>2/15/2026</a:t>
            </a:fld>
            <a:endParaRPr lang="en-GB" sz="1000"/>
          </a:p>
        </p:txBody>
      </p:sp>
      <p:cxnSp>
        <p:nvCxnSpPr>
          <p:cNvPr id="46" name="Straight Connector 45">
            <a:extLst>
              <a:ext uri="{FF2B5EF4-FFF2-40B4-BE49-F238E27FC236}">
                <a16:creationId xmlns:a16="http://schemas.microsoft.com/office/drawing/2014/main" id="{2716E782-36C6-81D8-D722-BEF86BC451B8}"/>
              </a:ext>
            </a:extLst>
          </p:cNvPr>
          <p:cNvCxnSpPr/>
          <p:nvPr>
            <p:custDataLst>
              <p:tags r:id="rId15"/>
            </p:custDataLst>
          </p:nvPr>
        </p:nvCxnSpPr>
        <p:spPr bwMode="gray">
          <a:xfrm>
            <a:off x="2251075" y="2720975"/>
            <a:ext cx="160338" cy="0"/>
          </a:xfrm>
          <a:prstGeom prst="line">
            <a:avLst/>
          </a:prstGeom>
          <a:ln w="19050" cap="rnd" cmpd="sng" algn="ctr">
            <a:solidFill>
              <a:schemeClr val="accent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47" name="Straight Connector 46">
            <a:extLst>
              <a:ext uri="{FF2B5EF4-FFF2-40B4-BE49-F238E27FC236}">
                <a16:creationId xmlns:a16="http://schemas.microsoft.com/office/drawing/2014/main" id="{C3EA24E2-4982-54EB-29A4-5B8FF9C9935F}"/>
              </a:ext>
            </a:extLst>
          </p:cNvPr>
          <p:cNvCxnSpPr/>
          <p:nvPr>
            <p:custDataLst>
              <p:tags r:id="rId16"/>
            </p:custDataLst>
          </p:nvPr>
        </p:nvCxnSpPr>
        <p:spPr bwMode="gray">
          <a:xfrm>
            <a:off x="3125788" y="2720975"/>
            <a:ext cx="160338" cy="0"/>
          </a:xfrm>
          <a:prstGeom prst="line">
            <a:avLst/>
          </a:prstGeom>
          <a:ln w="19050" cap="rnd" cmpd="sng" algn="ctr">
            <a:solidFill>
              <a:schemeClr val="accent2"/>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sp>
        <p:nvSpPr>
          <p:cNvPr id="29" name="Text Placeholder 10">
            <a:extLst>
              <a:ext uri="{FF2B5EF4-FFF2-40B4-BE49-F238E27FC236}">
                <a16:creationId xmlns:a16="http://schemas.microsoft.com/office/drawing/2014/main" id="{22DD1435-B7F4-3F2A-6ED1-3C58128E24C5}"/>
              </a:ext>
            </a:extLst>
          </p:cNvPr>
          <p:cNvSpPr>
            <a:spLocks/>
          </p:cNvSpPr>
          <p:nvPr>
            <p:custDataLst>
              <p:tags r:id="rId17"/>
            </p:custDataLst>
          </p:nvPr>
        </p:nvSpPr>
        <p:spPr bwMode="auto">
          <a:xfrm>
            <a:off x="2471739" y="2649538"/>
            <a:ext cx="5429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r>
              <a:rPr lang="en-GB" altLang="en-US" sz="1000" dirty="0"/>
              <a:t>Real-time</a:t>
            </a:r>
            <a:endParaRPr lang="en-GB" sz="1000" dirty="0"/>
          </a:p>
        </p:txBody>
      </p:sp>
      <p:sp>
        <p:nvSpPr>
          <p:cNvPr id="31" name="Text Placeholder 10">
            <a:extLst>
              <a:ext uri="{FF2B5EF4-FFF2-40B4-BE49-F238E27FC236}">
                <a16:creationId xmlns:a16="http://schemas.microsoft.com/office/drawing/2014/main" id="{A99D718E-BF53-EE14-9535-ADC108C9067F}"/>
              </a:ext>
            </a:extLst>
          </p:cNvPr>
          <p:cNvSpPr>
            <a:spLocks/>
          </p:cNvSpPr>
          <p:nvPr>
            <p:custDataLst>
              <p:tags r:id="rId18"/>
            </p:custDataLst>
          </p:nvPr>
        </p:nvSpPr>
        <p:spPr bwMode="auto">
          <a:xfrm>
            <a:off x="3346450" y="2649538"/>
            <a:ext cx="617538"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r>
              <a:rPr lang="en-GB" altLang="en-US" sz="1000" dirty="0"/>
              <a:t>Day-ahead</a:t>
            </a:r>
            <a:endParaRPr lang="en-GB" sz="1000" dirty="0"/>
          </a:p>
        </p:txBody>
      </p:sp>
      <p:sp>
        <p:nvSpPr>
          <p:cNvPr id="83" name="btfpCallout348738">
            <a:extLst>
              <a:ext uri="{FF2B5EF4-FFF2-40B4-BE49-F238E27FC236}">
                <a16:creationId xmlns:a16="http://schemas.microsoft.com/office/drawing/2014/main" id="{057B62BC-0AE3-2965-0F48-DEB2001F1C7E}"/>
              </a:ext>
            </a:extLst>
          </p:cNvPr>
          <p:cNvSpPr/>
          <p:nvPr/>
        </p:nvSpPr>
        <p:spPr bwMode="gray">
          <a:xfrm>
            <a:off x="770935" y="2986089"/>
            <a:ext cx="1730171" cy="912134"/>
          </a:xfrm>
          <a:prstGeom prst="wedgeRectCallout">
            <a:avLst>
              <a:gd name="adj1" fmla="val 63836"/>
              <a:gd name="adj2" fmla="val -7889"/>
            </a:avLst>
          </a:prstGeom>
          <a:solidFill>
            <a:schemeClr val="accent1"/>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73" tIns="72073" rIns="72073" bIns="72073" numCol="1" spcCol="0" rtlCol="0" fromWordArt="0" anchor="ctr" anchorCtr="0" forceAA="0" compatLnSpc="1">
            <a:prstTxWarp prst="textNoShape">
              <a:avLst/>
            </a:prstTxWarp>
            <a:noAutofit/>
          </a:bodyPr>
          <a:lstStyle/>
          <a:p>
            <a:pPr marL="0" lvl="1" indent="0">
              <a:spcBef>
                <a:spcPts val="0"/>
              </a:spcBef>
              <a:buNone/>
            </a:pPr>
            <a:r>
              <a:rPr lang="en-US" sz="900" dirty="0">
                <a:solidFill>
                  <a:schemeClr val="bg1"/>
                </a:solidFill>
              </a:rPr>
              <a:t>A ~4x spike in the real-time market demonstrates that operators are </a:t>
            </a:r>
            <a:r>
              <a:rPr lang="en-US" sz="900" b="1" dirty="0">
                <a:solidFill>
                  <a:schemeClr val="bg1"/>
                </a:solidFill>
              </a:rPr>
              <a:t>willing to pay high prices</a:t>
            </a:r>
            <a:r>
              <a:rPr lang="en-US" sz="900" dirty="0">
                <a:solidFill>
                  <a:schemeClr val="bg1"/>
                </a:solidFill>
              </a:rPr>
              <a:t> to energy generators at a </a:t>
            </a:r>
            <a:r>
              <a:rPr lang="en-US" sz="900" b="1" dirty="0">
                <a:solidFill>
                  <a:schemeClr val="bg1"/>
                </a:solidFill>
              </a:rPr>
              <a:t>moment of high need at a given node</a:t>
            </a:r>
          </a:p>
        </p:txBody>
      </p:sp>
      <p:sp>
        <p:nvSpPr>
          <p:cNvPr id="20" name="TextBox 19">
            <a:extLst>
              <a:ext uri="{FF2B5EF4-FFF2-40B4-BE49-F238E27FC236}">
                <a16:creationId xmlns:a16="http://schemas.microsoft.com/office/drawing/2014/main" id="{91696173-74DC-C13E-C725-92E7F27FF3E7}"/>
              </a:ext>
            </a:extLst>
          </p:cNvPr>
          <p:cNvSpPr txBox="1"/>
          <p:nvPr/>
        </p:nvSpPr>
        <p:spPr bwMode="gray">
          <a:xfrm>
            <a:off x="238406" y="2057014"/>
            <a:ext cx="3754159" cy="461665"/>
          </a:xfrm>
          <a:prstGeom prst="rect">
            <a:avLst/>
          </a:prstGeom>
          <a:noFill/>
        </p:spPr>
        <p:txBody>
          <a:bodyPr wrap="square">
            <a:spAutoFit/>
          </a:bodyPr>
          <a:lstStyle/>
          <a:p>
            <a:r>
              <a:rPr lang="en-GB" sz="1200" dirty="0"/>
              <a:t>Hourly LMP at DLAP_PGAE node in CAISO, </a:t>
            </a:r>
            <a:r>
              <a:rPr lang="en-GB" sz="1200" b="0" dirty="0"/>
              <a:t>$/MWh, Feb 9 – Feb 16 2026</a:t>
            </a:r>
          </a:p>
        </p:txBody>
      </p:sp>
      <p:sp>
        <p:nvSpPr>
          <p:cNvPr id="34" name="TextBox 33">
            <a:extLst>
              <a:ext uri="{FF2B5EF4-FFF2-40B4-BE49-F238E27FC236}">
                <a16:creationId xmlns:a16="http://schemas.microsoft.com/office/drawing/2014/main" id="{4C0E9081-177A-7D84-8915-C1F41B4CEB76}"/>
              </a:ext>
            </a:extLst>
          </p:cNvPr>
          <p:cNvSpPr txBox="1"/>
          <p:nvPr/>
        </p:nvSpPr>
        <p:spPr bwMode="gray">
          <a:xfrm>
            <a:off x="329184" y="4700672"/>
            <a:ext cx="3663381" cy="1454244"/>
          </a:xfrm>
          <a:prstGeom prst="rect">
            <a:avLst/>
          </a:prstGeom>
          <a:solidFill>
            <a:schemeClr val="accent2">
              <a:lumMod val="10000"/>
              <a:lumOff val="90000"/>
            </a:schemeClr>
          </a:solidFill>
        </p:spPr>
        <p:txBody>
          <a:bodyPr wrap="square">
            <a:spAutoFit/>
          </a:bodyPr>
          <a:lstStyle/>
          <a:p>
            <a:pPr>
              <a:spcBef>
                <a:spcPts val="600"/>
              </a:spcBef>
            </a:pPr>
            <a:r>
              <a:rPr lang="en-GB" sz="1050" b="1" dirty="0"/>
              <a:t>Clearing</a:t>
            </a:r>
            <a:r>
              <a:rPr lang="en-GB" sz="1050" dirty="0"/>
              <a:t> </a:t>
            </a:r>
            <a:r>
              <a:rPr lang="en-GB" sz="1050" b="1" dirty="0"/>
              <a:t>price at one location (node) is determined by</a:t>
            </a:r>
            <a:r>
              <a:rPr lang="en-GB" sz="1050" dirty="0"/>
              <a:t>:</a:t>
            </a:r>
          </a:p>
          <a:p>
            <a:pPr marL="356235" indent="-171450">
              <a:spcBef>
                <a:spcPts val="600"/>
              </a:spcBef>
              <a:buFont typeface="Arial" panose="020B0604020202020204" pitchFamily="34" charset="0"/>
              <a:buChar char="•"/>
            </a:pPr>
            <a:r>
              <a:rPr lang="en-GB" sz="1050" dirty="0"/>
              <a:t>Cost of the next </a:t>
            </a:r>
            <a:r>
              <a:rPr lang="en-GB" sz="1050" b="1" dirty="0"/>
              <a:t>marginal system-wide generation unit </a:t>
            </a:r>
            <a:r>
              <a:rPr lang="en-GB" sz="1050" dirty="0"/>
              <a:t>at any given moment</a:t>
            </a:r>
          </a:p>
          <a:p>
            <a:pPr marL="356235" indent="-171450">
              <a:spcBef>
                <a:spcPts val="600"/>
              </a:spcBef>
              <a:buFont typeface="Arial" panose="020B0604020202020204" pitchFamily="34" charset="0"/>
              <a:buChar char="•"/>
            </a:pPr>
            <a:r>
              <a:rPr lang="en-GB" sz="1050" b="1" dirty="0"/>
              <a:t>Congestion relief </a:t>
            </a:r>
            <a:r>
              <a:rPr lang="en-GB" sz="1050" dirty="0"/>
              <a:t>at a node i.e. if injecting power at one node relieves congestion, the price is higher</a:t>
            </a:r>
          </a:p>
          <a:p>
            <a:pPr marL="356235" indent="-171450">
              <a:spcBef>
                <a:spcPts val="600"/>
              </a:spcBef>
              <a:buFont typeface="Arial" panose="020B0604020202020204" pitchFamily="34" charset="0"/>
              <a:buChar char="•"/>
            </a:pPr>
            <a:r>
              <a:rPr lang="en-GB" sz="1050" b="1" dirty="0"/>
              <a:t>Transmission loss reduction </a:t>
            </a:r>
            <a:r>
              <a:rPr lang="en-GB" sz="1050" dirty="0"/>
              <a:t>i.e. if injecting power at a node reduces overall loss, the price is higher</a:t>
            </a:r>
          </a:p>
        </p:txBody>
      </p:sp>
      <p:cxnSp>
        <p:nvCxnSpPr>
          <p:cNvPr id="13" name="Straight Connector 12">
            <a:extLst>
              <a:ext uri="{FF2B5EF4-FFF2-40B4-BE49-F238E27FC236}">
                <a16:creationId xmlns:a16="http://schemas.microsoft.com/office/drawing/2014/main" id="{16586316-8FC6-BD75-9351-3053C6F9F240}"/>
              </a:ext>
            </a:extLst>
          </p:cNvPr>
          <p:cNvCxnSpPr/>
          <p:nvPr/>
        </p:nvCxnSpPr>
        <p:spPr bwMode="gray">
          <a:xfrm>
            <a:off x="7904747" y="2046645"/>
            <a:ext cx="457200" cy="0"/>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2574A4E9-3567-792A-B0D6-83BA2B86CEF1}"/>
              </a:ext>
            </a:extLst>
          </p:cNvPr>
          <p:cNvCxnSpPr/>
          <p:nvPr>
            <p:custDataLst>
              <p:tags r:id="rId19"/>
            </p:custDataLst>
          </p:nvPr>
        </p:nvCxnSpPr>
        <p:spPr bwMode="auto">
          <a:xfrm>
            <a:off x="4270375" y="2716213"/>
            <a:ext cx="160338" cy="0"/>
          </a:xfrm>
          <a:prstGeom prst="line">
            <a:avLst/>
          </a:prstGeom>
          <a:ln w="19050" cap="rnd"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cxnSp>
        <p:nvCxnSpPr>
          <p:cNvPr id="145" name="Straight Connector 144">
            <a:extLst>
              <a:ext uri="{FF2B5EF4-FFF2-40B4-BE49-F238E27FC236}">
                <a16:creationId xmlns:a16="http://schemas.microsoft.com/office/drawing/2014/main" id="{7B466923-0D4E-1F95-989D-1C5CA03E4C97}"/>
              </a:ext>
            </a:extLst>
          </p:cNvPr>
          <p:cNvCxnSpPr/>
          <p:nvPr>
            <p:custDataLst>
              <p:tags r:id="rId20"/>
            </p:custDataLst>
          </p:nvPr>
        </p:nvCxnSpPr>
        <p:spPr bwMode="gray">
          <a:xfrm>
            <a:off x="4270375" y="2919413"/>
            <a:ext cx="160338" cy="0"/>
          </a:xfrm>
          <a:prstGeom prst="line">
            <a:avLst/>
          </a:prstGeom>
          <a:ln w="19050" cap="rnd" cmpd="sng" algn="ctr">
            <a:solidFill>
              <a:schemeClr val="accent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sp>
        <p:nvSpPr>
          <p:cNvPr id="244" name="Rectangle 243">
            <a:extLst>
              <a:ext uri="{FF2B5EF4-FFF2-40B4-BE49-F238E27FC236}">
                <a16:creationId xmlns:a16="http://schemas.microsoft.com/office/drawing/2014/main" id="{C0C91783-CEDA-8663-5949-FF97573A60F3}"/>
              </a:ext>
            </a:extLst>
          </p:cNvPr>
          <p:cNvSpPr/>
          <p:nvPr>
            <p:custDataLst>
              <p:tags r:id="rId21"/>
            </p:custDataLst>
          </p:nvPr>
        </p:nvSpPr>
        <p:spPr bwMode="auto">
          <a:xfrm>
            <a:off x="5618163" y="2649538"/>
            <a:ext cx="179388" cy="133350"/>
          </a:xfrm>
          <a:prstGeom prst="rect">
            <a:avLst/>
          </a:prstGeom>
          <a:solidFill>
            <a:srgbClr val="6F8DB9"/>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dirty="0" err="1">
              <a:solidFill>
                <a:schemeClr val="tx1"/>
              </a:solidFill>
            </a:endParaRPr>
          </a:p>
        </p:txBody>
      </p:sp>
      <p:sp>
        <p:nvSpPr>
          <p:cNvPr id="248" name="Rectangle 247">
            <a:extLst>
              <a:ext uri="{FF2B5EF4-FFF2-40B4-BE49-F238E27FC236}">
                <a16:creationId xmlns:a16="http://schemas.microsoft.com/office/drawing/2014/main" id="{ED140DB3-CA7A-A6B2-120F-B2A064BD0E52}"/>
              </a:ext>
            </a:extLst>
          </p:cNvPr>
          <p:cNvSpPr/>
          <p:nvPr>
            <p:custDataLst>
              <p:tags r:id="rId22"/>
            </p:custDataLst>
          </p:nvPr>
        </p:nvSpPr>
        <p:spPr bwMode="auto">
          <a:xfrm>
            <a:off x="5618163" y="2852738"/>
            <a:ext cx="179388" cy="133350"/>
          </a:xfrm>
          <a:prstGeom prst="rect">
            <a:avLst/>
          </a:prstGeom>
          <a:solidFill>
            <a:srgbClr val="C0C0C0"/>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dirty="0" err="1">
              <a:solidFill>
                <a:schemeClr val="tx1"/>
              </a:solidFill>
            </a:endParaRPr>
          </a:p>
        </p:txBody>
      </p:sp>
      <p:sp>
        <p:nvSpPr>
          <p:cNvPr id="88" name="Text Placeholder 10">
            <a:extLst>
              <a:ext uri="{FF2B5EF4-FFF2-40B4-BE49-F238E27FC236}">
                <a16:creationId xmlns:a16="http://schemas.microsoft.com/office/drawing/2014/main" id="{115DFB91-512B-3844-A114-92FBEDCA92F2}"/>
              </a:ext>
            </a:extLst>
          </p:cNvPr>
          <p:cNvSpPr>
            <a:spLocks/>
          </p:cNvSpPr>
          <p:nvPr>
            <p:custDataLst>
              <p:tags r:id="rId23"/>
            </p:custDataLst>
          </p:nvPr>
        </p:nvSpPr>
        <p:spPr bwMode="auto">
          <a:xfrm>
            <a:off x="4491038" y="2644775"/>
            <a:ext cx="10255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54524156-6A7E-44AB-B013-5CD88D5521A8}" type="datetime'D''a''''''''y-''a''head'' ''p''''''''r''''ici''''ng'">
              <a:rPr lang="en-GB" altLang="en-US" sz="1000" smtClean="0">
                <a:effectLst/>
              </a:rPr>
              <a:pPr/>
              <a:t>Day-ahead pricing</a:t>
            </a:fld>
            <a:endParaRPr lang="en-GB" sz="1000" dirty="0"/>
          </a:p>
        </p:txBody>
      </p:sp>
      <p:sp>
        <p:nvSpPr>
          <p:cNvPr id="118" name="Text Placeholder 10">
            <a:extLst>
              <a:ext uri="{FF2B5EF4-FFF2-40B4-BE49-F238E27FC236}">
                <a16:creationId xmlns:a16="http://schemas.microsoft.com/office/drawing/2014/main" id="{E1288A42-9A1B-CC78-03E2-1917DA6389B2}"/>
              </a:ext>
            </a:extLst>
          </p:cNvPr>
          <p:cNvSpPr>
            <a:spLocks/>
          </p:cNvSpPr>
          <p:nvPr>
            <p:custDataLst>
              <p:tags r:id="rId24"/>
            </p:custDataLst>
          </p:nvPr>
        </p:nvSpPr>
        <p:spPr bwMode="auto">
          <a:xfrm>
            <a:off x="4491038" y="2847975"/>
            <a:ext cx="95091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F88FAD54-6A65-42FD-8EE7-B52BDC336A54}" type="datetime'R''''e''a''l-t''im''''''''''''e'' ''''''''prici''''ng'">
              <a:rPr lang="en-GB" altLang="en-US" sz="1000" smtClean="0"/>
              <a:pPr/>
              <a:t>Real-time pricing</a:t>
            </a:fld>
            <a:endParaRPr lang="en-GB" sz="1000" dirty="0"/>
          </a:p>
        </p:txBody>
      </p:sp>
      <p:sp>
        <p:nvSpPr>
          <p:cNvPr id="173" name="Text Placeholder 10">
            <a:extLst>
              <a:ext uri="{FF2B5EF4-FFF2-40B4-BE49-F238E27FC236}">
                <a16:creationId xmlns:a16="http://schemas.microsoft.com/office/drawing/2014/main" id="{5FBDF193-FB93-9DB1-F2C6-AFB0C2DF76DA}"/>
              </a:ext>
            </a:extLst>
          </p:cNvPr>
          <p:cNvSpPr>
            <a:spLocks/>
          </p:cNvSpPr>
          <p:nvPr>
            <p:custDataLst>
              <p:tags r:id="rId25"/>
            </p:custDataLst>
          </p:nvPr>
        </p:nvSpPr>
        <p:spPr bwMode="auto">
          <a:xfrm>
            <a:off x="5848350" y="2644775"/>
            <a:ext cx="617538"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D09577D4-4036-4A6C-84B1-813CB2712953}" type="datetime'Ne''''t'''''''''' ''ch''''''a''''r''''''''''''''''''ge'">
              <a:rPr lang="en-GB" altLang="en-US" sz="1000" smtClean="0"/>
              <a:pPr/>
              <a:t>Net charge</a:t>
            </a:fld>
            <a:endParaRPr lang="en-GB" sz="1000" dirty="0"/>
          </a:p>
        </p:txBody>
      </p:sp>
      <p:sp>
        <p:nvSpPr>
          <p:cNvPr id="174" name="Text Placeholder 10">
            <a:extLst>
              <a:ext uri="{FF2B5EF4-FFF2-40B4-BE49-F238E27FC236}">
                <a16:creationId xmlns:a16="http://schemas.microsoft.com/office/drawing/2014/main" id="{3F0959B5-7B35-C9B1-9AB1-0F517AC7BB74}"/>
              </a:ext>
            </a:extLst>
          </p:cNvPr>
          <p:cNvSpPr>
            <a:spLocks/>
          </p:cNvSpPr>
          <p:nvPr>
            <p:custDataLst>
              <p:tags r:id="rId26"/>
            </p:custDataLst>
          </p:nvPr>
        </p:nvSpPr>
        <p:spPr bwMode="auto">
          <a:xfrm>
            <a:off x="5848350" y="2847975"/>
            <a:ext cx="7794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669AAAED-8CED-4B12-988D-D095CA146E1F}" type="datetime'''Net'''' d''''isch''a''''''r''''''g''''''''''e'''''''''''''">
              <a:rPr lang="en-GB" altLang="en-US" sz="1000" smtClean="0"/>
              <a:pPr/>
              <a:t>Net discharge</a:t>
            </a:fld>
            <a:endParaRPr lang="en-GB" sz="1000" dirty="0"/>
          </a:p>
        </p:txBody>
      </p:sp>
      <p:sp>
        <p:nvSpPr>
          <p:cNvPr id="362" name="TextBox 361">
            <a:extLst>
              <a:ext uri="{FF2B5EF4-FFF2-40B4-BE49-F238E27FC236}">
                <a16:creationId xmlns:a16="http://schemas.microsoft.com/office/drawing/2014/main" id="{8DDEE92B-61F7-CC24-EC96-BA4CBDD9B911}"/>
              </a:ext>
            </a:extLst>
          </p:cNvPr>
          <p:cNvSpPr txBox="1"/>
          <p:nvPr>
            <p:custDataLst>
              <p:tags r:id="rId27"/>
            </p:custDataLst>
          </p:nvPr>
        </p:nvSpPr>
        <p:spPr bwMode="gray">
          <a:xfrm rot="16200000">
            <a:off x="3620253" y="4460875"/>
            <a:ext cx="1798806" cy="347788"/>
          </a:xfrm>
          <a:prstGeom prst="rect">
            <a:avLst/>
          </a:prstGeom>
          <a:noFill/>
        </p:spPr>
        <p:txBody>
          <a:bodyPr wrap="square" lIns="91440" tIns="100584" rIns="91440" bIns="91440" rtlCol="0">
            <a:spAutoFit/>
          </a:bodyPr>
          <a:lstStyle/>
          <a:p>
            <a:pPr marL="0" indent="0" algn="l">
              <a:spcBef>
                <a:spcPts val="600"/>
              </a:spcBef>
              <a:spcAft>
                <a:spcPts val="600"/>
              </a:spcAft>
              <a:buNone/>
            </a:pPr>
            <a:r>
              <a:rPr lang="en-GB" sz="1000" dirty="0"/>
              <a:t>Net charge/discharge (MW)</a:t>
            </a:r>
          </a:p>
        </p:txBody>
      </p:sp>
      <p:sp>
        <p:nvSpPr>
          <p:cNvPr id="364" name="TextBox 363">
            <a:extLst>
              <a:ext uri="{FF2B5EF4-FFF2-40B4-BE49-F238E27FC236}">
                <a16:creationId xmlns:a16="http://schemas.microsoft.com/office/drawing/2014/main" id="{E43FF7DB-F3A2-7DE5-B230-6A7782E9CCB5}"/>
              </a:ext>
            </a:extLst>
          </p:cNvPr>
          <p:cNvSpPr txBox="1"/>
          <p:nvPr>
            <p:custDataLst>
              <p:tags r:id="rId28"/>
            </p:custDataLst>
          </p:nvPr>
        </p:nvSpPr>
        <p:spPr bwMode="gray">
          <a:xfrm rot="5400000">
            <a:off x="7758910" y="4460875"/>
            <a:ext cx="1088316" cy="347788"/>
          </a:xfrm>
          <a:prstGeom prst="rect">
            <a:avLst/>
          </a:prstGeom>
          <a:noFill/>
        </p:spPr>
        <p:txBody>
          <a:bodyPr wrap="square" lIns="91440" tIns="100584" rIns="91440" bIns="91440" rtlCol="0">
            <a:spAutoFit/>
          </a:bodyPr>
          <a:lstStyle/>
          <a:p>
            <a:pPr marL="0" indent="0" algn="l">
              <a:spcBef>
                <a:spcPts val="600"/>
              </a:spcBef>
              <a:spcAft>
                <a:spcPts val="600"/>
              </a:spcAft>
              <a:buNone/>
            </a:pPr>
            <a:r>
              <a:rPr lang="en-GB" sz="1000" dirty="0"/>
              <a:t>Price ($/MWh)</a:t>
            </a:r>
          </a:p>
        </p:txBody>
      </p:sp>
      <p:sp>
        <p:nvSpPr>
          <p:cNvPr id="365" name="Rectangle 364">
            <a:extLst>
              <a:ext uri="{FF2B5EF4-FFF2-40B4-BE49-F238E27FC236}">
                <a16:creationId xmlns:a16="http://schemas.microsoft.com/office/drawing/2014/main" id="{235ABCEB-67DE-91EC-FC0D-B0875BD214AC}"/>
              </a:ext>
            </a:extLst>
          </p:cNvPr>
          <p:cNvSpPr/>
          <p:nvPr>
            <p:custDataLst>
              <p:tags r:id="rId29"/>
            </p:custDataLst>
          </p:nvPr>
        </p:nvSpPr>
        <p:spPr bwMode="gray">
          <a:xfrm>
            <a:off x="7793764" y="4676775"/>
            <a:ext cx="139700" cy="1478653"/>
          </a:xfrm>
          <a:prstGeom prst="rect">
            <a:avLst/>
          </a:prstGeom>
          <a:solidFill>
            <a:schemeClr val="bg1"/>
          </a:solid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GB" sz="1600" dirty="0" err="1">
              <a:solidFill>
                <a:schemeClr val="tx1"/>
              </a:solidFill>
            </a:endParaRPr>
          </a:p>
        </p:txBody>
      </p:sp>
      <p:sp>
        <p:nvSpPr>
          <p:cNvPr id="369" name="TextBox 368">
            <a:extLst>
              <a:ext uri="{FF2B5EF4-FFF2-40B4-BE49-F238E27FC236}">
                <a16:creationId xmlns:a16="http://schemas.microsoft.com/office/drawing/2014/main" id="{352C080B-5EC2-DC6B-6BC8-B9F642B60ED6}"/>
              </a:ext>
            </a:extLst>
          </p:cNvPr>
          <p:cNvSpPr txBox="1"/>
          <p:nvPr/>
        </p:nvSpPr>
        <p:spPr bwMode="gray">
          <a:xfrm>
            <a:off x="4251604" y="2067223"/>
            <a:ext cx="3754159" cy="461665"/>
          </a:xfrm>
          <a:prstGeom prst="rect">
            <a:avLst/>
          </a:prstGeom>
          <a:noFill/>
        </p:spPr>
        <p:txBody>
          <a:bodyPr wrap="square">
            <a:spAutoFit/>
          </a:bodyPr>
          <a:lstStyle/>
          <a:p>
            <a:r>
              <a:rPr lang="en-GB" sz="1200" dirty="0"/>
              <a:t>Net storage (MW) v. LMP in CAISO ($/MWh), Illustrative  </a:t>
            </a:r>
            <a:endParaRPr lang="en-GB" sz="1200" b="0" dirty="0"/>
          </a:p>
        </p:txBody>
      </p:sp>
      <p:sp>
        <p:nvSpPr>
          <p:cNvPr id="22" name="Ellipse 5">
            <a:extLst>
              <a:ext uri="{FF2B5EF4-FFF2-40B4-BE49-F238E27FC236}">
                <a16:creationId xmlns:a16="http://schemas.microsoft.com/office/drawing/2014/main" id="{11F9D6B4-A41F-CC2D-AA1F-C29705BB9227}"/>
              </a:ext>
            </a:extLst>
          </p:cNvPr>
          <p:cNvSpPr>
            <a:spLocks/>
          </p:cNvSpPr>
          <p:nvPr>
            <p:custDataLst>
              <p:tags r:id="rId30"/>
            </p:custDataLst>
          </p:nvPr>
        </p:nvSpPr>
        <p:spPr>
          <a:xfrm flipH="1">
            <a:off x="8585744" y="2423499"/>
            <a:ext cx="170428" cy="17042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sz="800" b="1" dirty="0">
                <a:solidFill>
                  <a:schemeClr val="bg1"/>
                </a:solidFill>
              </a:rPr>
              <a:t>1</a:t>
            </a:r>
          </a:p>
        </p:txBody>
      </p:sp>
      <p:sp>
        <p:nvSpPr>
          <p:cNvPr id="26" name="Ellipse 5">
            <a:extLst>
              <a:ext uri="{FF2B5EF4-FFF2-40B4-BE49-F238E27FC236}">
                <a16:creationId xmlns:a16="http://schemas.microsoft.com/office/drawing/2014/main" id="{A6142B82-EA9F-544A-B5DD-179A25F77740}"/>
              </a:ext>
            </a:extLst>
          </p:cNvPr>
          <p:cNvSpPr>
            <a:spLocks/>
          </p:cNvSpPr>
          <p:nvPr>
            <p:custDataLst>
              <p:tags r:id="rId31"/>
            </p:custDataLst>
          </p:nvPr>
        </p:nvSpPr>
        <p:spPr>
          <a:xfrm flipH="1">
            <a:off x="8585744" y="3189631"/>
            <a:ext cx="170428" cy="17042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sz="800" b="1" dirty="0">
                <a:solidFill>
                  <a:schemeClr val="bg1"/>
                </a:solidFill>
              </a:rPr>
              <a:t>2</a:t>
            </a:r>
          </a:p>
        </p:txBody>
      </p:sp>
      <p:sp>
        <p:nvSpPr>
          <p:cNvPr id="28" name="Ellipse 5">
            <a:extLst>
              <a:ext uri="{FF2B5EF4-FFF2-40B4-BE49-F238E27FC236}">
                <a16:creationId xmlns:a16="http://schemas.microsoft.com/office/drawing/2014/main" id="{E27AE302-5190-DDD0-FA19-4830CE94505D}"/>
              </a:ext>
            </a:extLst>
          </p:cNvPr>
          <p:cNvSpPr>
            <a:spLocks/>
          </p:cNvSpPr>
          <p:nvPr>
            <p:custDataLst>
              <p:tags r:id="rId32"/>
            </p:custDataLst>
          </p:nvPr>
        </p:nvSpPr>
        <p:spPr>
          <a:xfrm flipH="1">
            <a:off x="8602991" y="3965637"/>
            <a:ext cx="170428" cy="17042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sz="800" b="1" dirty="0">
                <a:solidFill>
                  <a:schemeClr val="bg1"/>
                </a:solidFill>
              </a:rPr>
              <a:t>3</a:t>
            </a:r>
          </a:p>
        </p:txBody>
      </p:sp>
      <p:sp>
        <p:nvSpPr>
          <p:cNvPr id="32" name="Ellipse 5">
            <a:extLst>
              <a:ext uri="{FF2B5EF4-FFF2-40B4-BE49-F238E27FC236}">
                <a16:creationId xmlns:a16="http://schemas.microsoft.com/office/drawing/2014/main" id="{11421D59-F465-71AA-6A4E-C00BB523A51A}"/>
              </a:ext>
            </a:extLst>
          </p:cNvPr>
          <p:cNvSpPr>
            <a:spLocks/>
          </p:cNvSpPr>
          <p:nvPr>
            <p:custDataLst>
              <p:tags r:id="rId33"/>
            </p:custDataLst>
          </p:nvPr>
        </p:nvSpPr>
        <p:spPr>
          <a:xfrm flipH="1">
            <a:off x="8585744" y="5266357"/>
            <a:ext cx="170428" cy="17042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algn="ctr"/>
            <a:r>
              <a:rPr lang="en-US" sz="800" b="1" dirty="0">
                <a:solidFill>
                  <a:schemeClr val="bg1"/>
                </a:solidFill>
              </a:rPr>
              <a:t>4</a:t>
            </a:r>
          </a:p>
        </p:txBody>
      </p:sp>
      <p:sp>
        <p:nvSpPr>
          <p:cNvPr id="6" name="Pentagon 5">
            <a:extLst>
              <a:ext uri="{FF2B5EF4-FFF2-40B4-BE49-F238E27FC236}">
                <a16:creationId xmlns:a16="http://schemas.microsoft.com/office/drawing/2014/main" id="{C768C647-080F-8AAF-F767-8420681FED9A}"/>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8" name="Chevron 7">
            <a:extLst>
              <a:ext uri="{FF2B5EF4-FFF2-40B4-BE49-F238E27FC236}">
                <a16:creationId xmlns:a16="http://schemas.microsoft.com/office/drawing/2014/main" id="{1D470AB4-5804-93C2-8C26-C8E1E0167CD4}"/>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16" name="Chevron 15">
            <a:extLst>
              <a:ext uri="{FF2B5EF4-FFF2-40B4-BE49-F238E27FC236}">
                <a16:creationId xmlns:a16="http://schemas.microsoft.com/office/drawing/2014/main" id="{1283AD3E-9C58-42E8-856B-C97E6DEDE243}"/>
              </a:ext>
            </a:extLst>
          </p:cNvPr>
          <p:cNvSpPr/>
          <p:nvPr/>
        </p:nvSpPr>
        <p:spPr>
          <a:xfrm>
            <a:off x="3381296" y="0"/>
            <a:ext cx="1788983" cy="288356"/>
          </a:xfrm>
          <a:prstGeom prst="chevron">
            <a:avLst/>
          </a:prstGeom>
          <a:solidFill>
            <a:srgbClr val="0074A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Modernize</a:t>
            </a:r>
          </a:p>
        </p:txBody>
      </p:sp>
      <p:sp>
        <p:nvSpPr>
          <p:cNvPr id="19" name="Chevron 18">
            <a:extLst>
              <a:ext uri="{FF2B5EF4-FFF2-40B4-BE49-F238E27FC236}">
                <a16:creationId xmlns:a16="http://schemas.microsoft.com/office/drawing/2014/main" id="{2D8B81D7-A340-7744-4F4C-8867B930A61D}"/>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21" name="Chevron 20">
            <a:extLst>
              <a:ext uri="{FF2B5EF4-FFF2-40B4-BE49-F238E27FC236}">
                <a16:creationId xmlns:a16="http://schemas.microsoft.com/office/drawing/2014/main" id="{52A4EF79-3414-173F-8F8C-75BC0E1FB1F0}"/>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24" name="Rectangle 23">
            <a:extLst>
              <a:ext uri="{FF2B5EF4-FFF2-40B4-BE49-F238E27FC236}">
                <a16:creationId xmlns:a16="http://schemas.microsoft.com/office/drawing/2014/main" id="{6AB3C103-22E1-7A85-B162-1D9925C56F0F}"/>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Battery Storage</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
        <p:nvSpPr>
          <p:cNvPr id="27" name="Footer Placeholder 5">
            <a:extLst>
              <a:ext uri="{FF2B5EF4-FFF2-40B4-BE49-F238E27FC236}">
                <a16:creationId xmlns:a16="http://schemas.microsoft.com/office/drawing/2014/main" id="{F5D8039B-8ED6-4308-801C-FB5EAA9DFF22}"/>
              </a:ext>
            </a:extLst>
          </p:cNvPr>
          <p:cNvSpPr>
            <a:spLocks noGrp="1"/>
          </p:cNvSpPr>
          <p:nvPr>
            <p:ph type="ftr" sz="quarter" idx="3"/>
          </p:nvPr>
        </p:nvSpPr>
        <p:spPr>
          <a:xfrm>
            <a:off x="334962" y="6262469"/>
            <a:ext cx="9147241" cy="428074"/>
          </a:xfrm>
        </p:spPr>
        <p:txBody>
          <a:bodyPr anchor="b"/>
          <a:lstStyle/>
          <a:p>
            <a:r>
              <a:rPr lang="en-US" dirty="0">
                <a:solidFill>
                  <a:schemeClr val="tx1"/>
                </a:solidFill>
              </a:rPr>
              <a:t>Sources: </a:t>
            </a:r>
            <a:r>
              <a:rPr lang="en-US" dirty="0">
                <a:solidFill>
                  <a:srgbClr val="45647B"/>
                </a:solidFill>
                <a:hlinkClick r:id="rId40">
                  <a:extLst>
                    <a:ext uri="{A12FA001-AC4F-418D-AE19-62706E023703}">
                      <ahyp:hlinkClr xmlns:ahyp="http://schemas.microsoft.com/office/drawing/2018/hyperlinkcolor" val="tx"/>
                    </a:ext>
                  </a:extLst>
                </a:hlinkClick>
              </a:rPr>
              <a:t>Gridstatus.io, CAISO </a:t>
            </a:r>
            <a:r>
              <a:rPr lang="en-US" dirty="0">
                <a:solidFill>
                  <a:schemeClr val="tx1"/>
                </a:solidFill>
              </a:rPr>
              <a:t>(Grid Status, 2026); </a:t>
            </a:r>
            <a:r>
              <a:rPr lang="en-US" dirty="0">
                <a:solidFill>
                  <a:srgbClr val="45647B"/>
                </a:solidFill>
                <a:hlinkClick r:id="rId41">
                  <a:extLst>
                    <a:ext uri="{A12FA001-AC4F-418D-AE19-62706E023703}">
                      <ahyp:hlinkClr xmlns:ahyp="http://schemas.microsoft.com/office/drawing/2018/hyperlinkcolor" val="tx"/>
                    </a:ext>
                  </a:extLst>
                </a:hlinkClick>
              </a:rPr>
              <a:t>2023 Special Report on Battery Storage</a:t>
            </a:r>
            <a:r>
              <a:rPr lang="en-US" dirty="0">
                <a:solidFill>
                  <a:srgbClr val="45647B"/>
                </a:solidFill>
              </a:rPr>
              <a:t> </a:t>
            </a:r>
            <a:r>
              <a:rPr lang="en-US" dirty="0">
                <a:solidFill>
                  <a:schemeClr val="tx1"/>
                </a:solidFill>
              </a:rPr>
              <a:t>(CAISO, 2024); </a:t>
            </a:r>
            <a:r>
              <a:rPr lang="en-US" dirty="0">
                <a:solidFill>
                  <a:srgbClr val="45647B"/>
                </a:solidFill>
                <a:hlinkClick r:id="rId42">
                  <a:extLst>
                    <a:ext uri="{A12FA001-AC4F-418D-AE19-62706E023703}">
                      <ahyp:hlinkClr xmlns:ahyp="http://schemas.microsoft.com/office/drawing/2018/hyperlinkcolor" val="tx"/>
                    </a:ext>
                  </a:extLst>
                </a:hlinkClick>
              </a:rPr>
              <a:t>Locational Marginal Price</a:t>
            </a:r>
            <a:r>
              <a:rPr lang="en-US" dirty="0">
                <a:solidFill>
                  <a:srgbClr val="45647B"/>
                </a:solidFill>
              </a:rPr>
              <a:t> </a:t>
            </a:r>
            <a:r>
              <a:rPr lang="en-US" dirty="0">
                <a:solidFill>
                  <a:schemeClr val="tx1"/>
                </a:solidFill>
              </a:rPr>
              <a:t>(CAISO, 2010); </a:t>
            </a:r>
            <a:r>
              <a:rPr lang="en-US" dirty="0">
                <a:solidFill>
                  <a:srgbClr val="45647B"/>
                </a:solidFill>
                <a:hlinkClick r:id="rId43">
                  <a:extLst>
                    <a:ext uri="{A12FA001-AC4F-418D-AE19-62706E023703}">
                      <ahyp:hlinkClr xmlns:ahyp="http://schemas.microsoft.com/office/drawing/2018/hyperlinkcolor" val="tx"/>
                    </a:ext>
                  </a:extLst>
                </a:hlinkClick>
              </a:rPr>
              <a:t>How Congestion Impacts Locational Marginal Pricing (LMP) in CAISO</a:t>
            </a:r>
            <a:r>
              <a:rPr lang="en-US" dirty="0">
                <a:solidFill>
                  <a:schemeClr val="tx1"/>
                </a:solidFill>
              </a:rPr>
              <a:t> (PCI, 2025);  </a:t>
            </a:r>
            <a:r>
              <a:rPr lang="en-US" dirty="0">
                <a:solidFill>
                  <a:srgbClr val="45647B"/>
                </a:solidFill>
                <a:hlinkClick r:id="rId44">
                  <a:extLst>
                    <a:ext uri="{A12FA001-AC4F-418D-AE19-62706E023703}">
                      <ahyp:hlinkClr xmlns:ahyp="http://schemas.microsoft.com/office/drawing/2018/hyperlinkcolor" val="tx"/>
                    </a:ext>
                  </a:extLst>
                </a:hlinkClick>
              </a:rPr>
              <a:t>Wholesale Electricity Markets: Is it the LMP, or the LMP Alone? </a:t>
            </a:r>
            <a:r>
              <a:rPr lang="en-US" dirty="0">
                <a:solidFill>
                  <a:schemeClr val="tx1"/>
                </a:solidFill>
              </a:rPr>
              <a:t>(UPenn, 2023). </a:t>
            </a:r>
          </a:p>
          <a:p>
            <a:r>
              <a:rPr lang="en-US" dirty="0">
                <a:solidFill>
                  <a:schemeClr val="tx1"/>
                </a:solidFill>
              </a:rPr>
              <a:t>Credit: Hasan Alawadhi, Isabel Hoyos, Pia Doris Morrow, Ariela Farchi, Dominica Wambold, and </a:t>
            </a:r>
            <a:r>
              <a:rPr lang="en-US" dirty="0">
                <a:solidFill>
                  <a:srgbClr val="000000"/>
                </a:solidFill>
                <a:hlinkClick r:id="rId45"/>
              </a:rPr>
              <a:t>Gernot Wagner</a:t>
            </a:r>
            <a:r>
              <a:rPr lang="en-US" dirty="0">
                <a:solidFill>
                  <a:srgbClr val="000000"/>
                </a:solidFill>
              </a:rPr>
              <a:t>. </a:t>
            </a:r>
            <a:r>
              <a:rPr lang="en-US" dirty="0">
                <a:hlinkClick r:id="rId46"/>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cs typeface="Arial"/>
            </a:endParaRPr>
          </a:p>
        </p:txBody>
      </p:sp>
    </p:spTree>
    <p:extLst>
      <p:ext uri="{BB962C8B-B14F-4D97-AF65-F5344CB8AC3E}">
        <p14:creationId xmlns:p14="http://schemas.microsoft.com/office/powerpoint/2010/main" val="259684349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43316D-78DD-49D0-C633-477AE3113062}"/>
            </a:ext>
          </a:extLst>
        </p:cNvPr>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01F11DA9-8B2F-C0DB-DACF-4B22A997E622}"/>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4" imgW="7772400" imgH="10058400" progId="TCLayout.ActiveDocument.1">
                  <p:embed/>
                </p:oleObj>
              </mc:Choice>
              <mc:Fallback>
                <p:oleObj name="thinkcell Slide" r:id="rId34" imgW="7772400" imgH="10058400" progId="TCLayout.ActiveDocument.1">
                  <p:embed/>
                  <p:pic>
                    <p:nvPicPr>
                      <p:cNvPr id="6" name="think-cell data - do not delete" hidden="1">
                        <a:extLst>
                          <a:ext uri="{FF2B5EF4-FFF2-40B4-BE49-F238E27FC236}">
                            <a16:creationId xmlns:a16="http://schemas.microsoft.com/office/drawing/2014/main" id="{01F11DA9-8B2F-C0DB-DACF-4B22A997E622}"/>
                          </a:ext>
                        </a:extLst>
                      </p:cNvPr>
                      <p:cNvPicPr/>
                      <p:nvPr/>
                    </p:nvPicPr>
                    <p:blipFill>
                      <a:blip r:embed="rId35"/>
                      <a:stretch>
                        <a:fillRect/>
                      </a:stretch>
                    </p:blipFill>
                    <p:spPr>
                      <a:xfrm>
                        <a:off x="1588" y="1588"/>
                        <a:ext cx="1227" cy="1588"/>
                      </a:xfrm>
                      <a:prstGeom prst="rect">
                        <a:avLst/>
                      </a:prstGeom>
                    </p:spPr>
                  </p:pic>
                </p:oleObj>
              </mc:Fallback>
            </mc:AlternateContent>
          </a:graphicData>
        </a:graphic>
      </p:graphicFrame>
      <p:sp>
        <p:nvSpPr>
          <p:cNvPr id="50" name="Content Placeholder 49">
            <a:extLst>
              <a:ext uri="{FF2B5EF4-FFF2-40B4-BE49-F238E27FC236}">
                <a16:creationId xmlns:a16="http://schemas.microsoft.com/office/drawing/2014/main" id="{15E08B7B-904E-31F8-E066-BC2958D56714}"/>
              </a:ext>
            </a:extLst>
          </p:cNvPr>
          <p:cNvSpPr>
            <a:spLocks noGrp="1"/>
          </p:cNvSpPr>
          <p:nvPr>
            <p:ph sz="quarter" idx="10"/>
          </p:nvPr>
        </p:nvSpPr>
        <p:spPr>
          <a:xfrm>
            <a:off x="329183" y="2058756"/>
            <a:ext cx="4149408" cy="271628"/>
          </a:xfrm>
        </p:spPr>
        <p:txBody>
          <a:bodyPr/>
          <a:lstStyle/>
          <a:p>
            <a:pPr marL="0" indent="0">
              <a:buNone/>
            </a:pPr>
            <a:r>
              <a:rPr lang="en-GB" sz="1200" dirty="0"/>
              <a:t>ERCOT Battery Fleet, 2020-2026</a:t>
            </a:r>
            <a:r>
              <a:rPr lang="en-GB" sz="1200" baseline="30000" dirty="0"/>
              <a:t>1</a:t>
            </a:r>
          </a:p>
        </p:txBody>
      </p:sp>
      <p:sp>
        <p:nvSpPr>
          <p:cNvPr id="53" name="Content Placeholder 52">
            <a:extLst>
              <a:ext uri="{FF2B5EF4-FFF2-40B4-BE49-F238E27FC236}">
                <a16:creationId xmlns:a16="http://schemas.microsoft.com/office/drawing/2014/main" id="{F0A5C11D-29E4-0B87-381D-2EC9E2704846}"/>
              </a:ext>
            </a:extLst>
          </p:cNvPr>
          <p:cNvSpPr>
            <a:spLocks noGrp="1"/>
          </p:cNvSpPr>
          <p:nvPr>
            <p:ph sz="quarter" idx="17"/>
          </p:nvPr>
        </p:nvSpPr>
        <p:spPr>
          <a:xfrm>
            <a:off x="4816475" y="2058756"/>
            <a:ext cx="4321434" cy="226281"/>
          </a:xfrm>
        </p:spPr>
        <p:txBody>
          <a:bodyPr/>
          <a:lstStyle/>
          <a:p>
            <a:pPr marL="0" indent="0">
              <a:buNone/>
            </a:pPr>
            <a:r>
              <a:rPr lang="en-GB" sz="1200" dirty="0"/>
              <a:t>CAISO Battery Fleet, 2020-2026</a:t>
            </a:r>
            <a:r>
              <a:rPr lang="en-GB" sz="1200" baseline="30000" dirty="0"/>
              <a:t>1</a:t>
            </a:r>
          </a:p>
        </p:txBody>
      </p:sp>
      <p:sp>
        <p:nvSpPr>
          <p:cNvPr id="3" name="Title 2">
            <a:extLst>
              <a:ext uri="{FF2B5EF4-FFF2-40B4-BE49-F238E27FC236}">
                <a16:creationId xmlns:a16="http://schemas.microsoft.com/office/drawing/2014/main" id="{D1463588-EEFB-4096-4FFE-AA08EE9812E8}"/>
              </a:ext>
            </a:extLst>
          </p:cNvPr>
          <p:cNvSpPr>
            <a:spLocks noGrp="1"/>
          </p:cNvSpPr>
          <p:nvPr>
            <p:ph type="title"/>
          </p:nvPr>
        </p:nvSpPr>
        <p:spPr/>
        <p:txBody>
          <a:bodyPr vert="horz" wrap="square" lIns="91440" tIns="0" rIns="91440" bIns="0" anchor="t">
            <a:noAutofit/>
          </a:bodyPr>
          <a:lstStyle/>
          <a:p>
            <a:r>
              <a:rPr lang="en-US"/>
              <a:t>ERCOT and CAISO have driven highest U.S. battery deployment; CAISO’s contracts helped achieve grid stability with renewables</a:t>
            </a:r>
            <a:endParaRPr lang="en-US">
              <a:cs typeface="Arial"/>
            </a:endParaRPr>
          </a:p>
        </p:txBody>
      </p:sp>
      <p:sp>
        <p:nvSpPr>
          <p:cNvPr id="51" name="Text Placeholder 50">
            <a:extLst>
              <a:ext uri="{FF2B5EF4-FFF2-40B4-BE49-F238E27FC236}">
                <a16:creationId xmlns:a16="http://schemas.microsoft.com/office/drawing/2014/main" id="{CA1AEA55-A192-A871-5DBC-21863F1CE9EE}"/>
              </a:ext>
            </a:extLst>
          </p:cNvPr>
          <p:cNvSpPr>
            <a:spLocks noGrp="1"/>
          </p:cNvSpPr>
          <p:nvPr>
            <p:ph type="body" sz="quarter" idx="13"/>
          </p:nvPr>
        </p:nvSpPr>
        <p:spPr/>
        <p:txBody>
          <a:bodyPr/>
          <a:lstStyle/>
          <a:p>
            <a:r>
              <a:rPr lang="en-US" dirty="0"/>
              <a:t>Private investment and arbitrage returns drove high battery deployment in ERCOT</a:t>
            </a:r>
          </a:p>
        </p:txBody>
      </p:sp>
      <p:sp>
        <p:nvSpPr>
          <p:cNvPr id="54" name="Text Placeholder 53">
            <a:extLst>
              <a:ext uri="{FF2B5EF4-FFF2-40B4-BE49-F238E27FC236}">
                <a16:creationId xmlns:a16="http://schemas.microsoft.com/office/drawing/2014/main" id="{2F23C983-1E4B-C0AD-2C60-B8CB3E8DCF55}"/>
              </a:ext>
            </a:extLst>
          </p:cNvPr>
          <p:cNvSpPr>
            <a:spLocks noGrp="1"/>
          </p:cNvSpPr>
          <p:nvPr>
            <p:ph type="body" sz="quarter" idx="19"/>
          </p:nvPr>
        </p:nvSpPr>
        <p:spPr/>
        <p:txBody>
          <a:bodyPr/>
          <a:lstStyle/>
          <a:p>
            <a:r>
              <a:rPr lang="en-US"/>
              <a:t>CAISO leads battery deployment,  surpassing 15GW of rated power in 2025</a:t>
            </a:r>
          </a:p>
        </p:txBody>
      </p:sp>
      <p:sp>
        <p:nvSpPr>
          <p:cNvPr id="52" name="Text Placeholder 51">
            <a:extLst>
              <a:ext uri="{FF2B5EF4-FFF2-40B4-BE49-F238E27FC236}">
                <a16:creationId xmlns:a16="http://schemas.microsoft.com/office/drawing/2014/main" id="{40E73974-8EB1-A605-4589-61AF6376599B}"/>
              </a:ext>
            </a:extLst>
          </p:cNvPr>
          <p:cNvSpPr>
            <a:spLocks noGrp="1"/>
          </p:cNvSpPr>
          <p:nvPr>
            <p:ph type="body" sz="quarter" idx="14"/>
          </p:nvPr>
        </p:nvSpPr>
        <p:spPr>
          <a:xfrm>
            <a:off x="9308592" y="1549399"/>
            <a:ext cx="2551176" cy="4446881"/>
          </a:xfrm>
        </p:spPr>
        <p:txBody>
          <a:bodyPr vert="horz" lIns="137160" tIns="137160" rIns="137160" bIns="137160" rtlCol="0" anchor="t">
            <a:noAutofit/>
          </a:bodyPr>
          <a:lstStyle/>
          <a:p>
            <a:pPr marL="0" indent="0">
              <a:spcBef>
                <a:spcPts val="600"/>
              </a:spcBef>
              <a:buNone/>
            </a:pPr>
            <a:r>
              <a:rPr lang="en-US" b="1" dirty="0"/>
              <a:t>Observations</a:t>
            </a:r>
          </a:p>
          <a:p>
            <a:pPr>
              <a:spcBef>
                <a:spcPts val="600"/>
              </a:spcBef>
            </a:pPr>
            <a:r>
              <a:rPr lang="en-US" sz="1050" dirty="0"/>
              <a:t>Battery deployment continues to accelerate as battery cell costs reduce and duration is extended</a:t>
            </a:r>
            <a:endParaRPr lang="en-US" sz="1050" dirty="0">
              <a:cs typeface="Arial"/>
            </a:endParaRPr>
          </a:p>
          <a:p>
            <a:pPr>
              <a:spcBef>
                <a:spcPts val="600"/>
              </a:spcBef>
            </a:pPr>
            <a:r>
              <a:rPr lang="en-US" sz="1050" dirty="0"/>
              <a:t>The global battery storage market is </a:t>
            </a:r>
            <a:r>
              <a:rPr lang="en-US" sz="1050" b="1" dirty="0"/>
              <a:t>expected to exceed $100B in 2026, </a:t>
            </a:r>
            <a:r>
              <a:rPr lang="en-US" sz="1050" dirty="0"/>
              <a:t>led by grid-connected batteries (~80%)</a:t>
            </a:r>
            <a:r>
              <a:rPr lang="en-US" sz="1050" baseline="30000" dirty="0"/>
              <a:t>2</a:t>
            </a:r>
            <a:endParaRPr lang="en-US" sz="1050" baseline="30000" dirty="0">
              <a:cs typeface="Arial"/>
            </a:endParaRPr>
          </a:p>
          <a:p>
            <a:pPr>
              <a:spcBef>
                <a:spcPts val="600"/>
              </a:spcBef>
            </a:pPr>
            <a:r>
              <a:rPr lang="en-US" sz="1050" dirty="0"/>
              <a:t>Batteries can help balance the grid, complement renewables, and lower customer electricity costs </a:t>
            </a:r>
            <a:endParaRPr lang="en-US" sz="1050" dirty="0">
              <a:cs typeface="Arial"/>
            </a:endParaRPr>
          </a:p>
          <a:p>
            <a:pPr>
              <a:spcBef>
                <a:spcPts val="600"/>
              </a:spcBef>
            </a:pPr>
            <a:r>
              <a:rPr lang="en-US" sz="1050" dirty="0"/>
              <a:t>Regulatory uncertainty</a:t>
            </a:r>
            <a:r>
              <a:rPr lang="en-US" sz="1050" b="1" dirty="0"/>
              <a:t>, </a:t>
            </a:r>
            <a:r>
              <a:rPr lang="en-US" sz="1050" dirty="0"/>
              <a:t>permitting</a:t>
            </a:r>
            <a:r>
              <a:rPr lang="en-US" sz="1050" b="1" dirty="0"/>
              <a:t>, </a:t>
            </a:r>
            <a:r>
              <a:rPr lang="en-US" sz="1050" dirty="0"/>
              <a:t>interconnection delays, and saturation are investor challenges</a:t>
            </a:r>
          </a:p>
          <a:p>
            <a:pPr>
              <a:spcBef>
                <a:spcPts val="600"/>
              </a:spcBef>
            </a:pPr>
            <a:r>
              <a:rPr lang="en-US" sz="1050" dirty="0"/>
              <a:t>Merchant project finance and ancillary markets are key financing mechanisms </a:t>
            </a:r>
            <a:endParaRPr lang="en-US" sz="1050" dirty="0">
              <a:cs typeface="Arial"/>
            </a:endParaRPr>
          </a:p>
          <a:p>
            <a:pPr>
              <a:spcBef>
                <a:spcPts val="600"/>
              </a:spcBef>
            </a:pPr>
            <a:r>
              <a:rPr lang="en-US" sz="1050" b="1" dirty="0"/>
              <a:t>Tolling</a:t>
            </a:r>
            <a:r>
              <a:rPr lang="en-US" sz="1050" dirty="0"/>
              <a:t> &amp; </a:t>
            </a:r>
            <a:r>
              <a:rPr lang="en-US" sz="1050" b="1" dirty="0"/>
              <a:t>hybrid</a:t>
            </a:r>
            <a:r>
              <a:rPr lang="en-US" sz="1050" dirty="0"/>
              <a:t> </a:t>
            </a:r>
            <a:r>
              <a:rPr lang="en-US" sz="1050" b="1" dirty="0"/>
              <a:t>agreements </a:t>
            </a:r>
            <a:r>
              <a:rPr lang="en-US" sz="1050" dirty="0"/>
              <a:t>are emerging, and some developers are shifting towards behind-the-meter, contract-backed deals</a:t>
            </a:r>
          </a:p>
          <a:p>
            <a:pPr>
              <a:spcBef>
                <a:spcPts val="600"/>
              </a:spcBef>
            </a:pPr>
            <a:r>
              <a:rPr lang="en-US" sz="1050" dirty="0"/>
              <a:t>Contracts (capacity, resource adequacy) offer lower risk profiles</a:t>
            </a:r>
            <a:endParaRPr lang="en-US" sz="1050" dirty="0">
              <a:cs typeface="Arial"/>
            </a:endParaRPr>
          </a:p>
        </p:txBody>
      </p:sp>
      <p:graphicFrame>
        <p:nvGraphicFramePr>
          <p:cNvPr id="17" name="Chart 16">
            <a:extLst>
              <a:ext uri="{FF2B5EF4-FFF2-40B4-BE49-F238E27FC236}">
                <a16:creationId xmlns:a16="http://schemas.microsoft.com/office/drawing/2014/main" id="{DA92E152-2198-C068-7674-1C38054F8041}"/>
              </a:ext>
            </a:extLst>
          </p:cNvPr>
          <p:cNvGraphicFramePr/>
          <p:nvPr>
            <p:custDataLst>
              <p:tags r:id="rId2"/>
            </p:custDataLst>
          </p:nvPr>
        </p:nvGraphicFramePr>
        <p:xfrm>
          <a:off x="381000" y="2225675"/>
          <a:ext cx="4435475" cy="3640138"/>
        </p:xfrm>
        <a:graphic>
          <a:graphicData uri="http://schemas.openxmlformats.org/drawingml/2006/chart">
            <c:chart xmlns:c="http://schemas.openxmlformats.org/drawingml/2006/chart" xmlns:r="http://schemas.openxmlformats.org/officeDocument/2006/relationships" r:id="rId36"/>
          </a:graphicData>
        </a:graphic>
      </p:graphicFrame>
      <p:sp>
        <p:nvSpPr>
          <p:cNvPr id="8" name="Text Placeholder 10">
            <a:extLst>
              <a:ext uri="{FF2B5EF4-FFF2-40B4-BE49-F238E27FC236}">
                <a16:creationId xmlns:a16="http://schemas.microsoft.com/office/drawing/2014/main" id="{342368E7-0B0F-D995-21FF-DB4EAB4BB876}"/>
              </a:ext>
            </a:extLst>
          </p:cNvPr>
          <p:cNvSpPr txBox="1">
            <a:spLocks/>
          </p:cNvSpPr>
          <p:nvPr>
            <p:custDataLst>
              <p:tags r:id="rId3"/>
            </p:custDataLst>
          </p:nvPr>
        </p:nvSpPr>
        <p:spPr bwMode="auto">
          <a:xfrm>
            <a:off x="914400" y="5745163"/>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6AB110B3-D992-4BDB-8178-601236846490}" type="datetime'''''''''''''''''2''''02''''0'''''''''''''">
              <a:rPr lang="en-US" altLang="en-US" sz="1000" smtClean="0"/>
              <a:pPr marL="0" indent="0" algn="ctr">
                <a:spcBef>
                  <a:spcPct val="0"/>
                </a:spcBef>
                <a:spcAft>
                  <a:spcPct val="0"/>
                </a:spcAft>
                <a:buNone/>
              </a:pPr>
              <a:t>2020</a:t>
            </a:fld>
            <a:endParaRPr lang="en-US" sz="1000"/>
          </a:p>
        </p:txBody>
      </p:sp>
      <p:sp>
        <p:nvSpPr>
          <p:cNvPr id="36" name="Text Placeholder 10">
            <a:extLst>
              <a:ext uri="{FF2B5EF4-FFF2-40B4-BE49-F238E27FC236}">
                <a16:creationId xmlns:a16="http://schemas.microsoft.com/office/drawing/2014/main" id="{F5956A76-6ADD-A310-1066-A27F3D82973D}"/>
              </a:ext>
            </a:extLst>
          </p:cNvPr>
          <p:cNvSpPr txBox="1">
            <a:spLocks/>
          </p:cNvSpPr>
          <p:nvPr>
            <p:custDataLst>
              <p:tags r:id="rId4"/>
            </p:custDataLst>
          </p:nvPr>
        </p:nvSpPr>
        <p:spPr bwMode="gray">
          <a:xfrm>
            <a:off x="1622425" y="5549900"/>
            <a:ext cx="104775" cy="152400"/>
          </a:xfrm>
          <a:prstGeom prst="rect">
            <a:avLst/>
          </a:prstGeom>
          <a:solidFill>
            <a:schemeClr val="folHlink"/>
          </a:solidFill>
          <a:ln>
            <a:noFill/>
          </a:ln>
          <a:effectLst/>
        </p:spPr>
        <p:txBody>
          <a:bodyPr vert="horz" wrap="none" lIns="17463" tIns="0" rIns="17463"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2AB37573-6570-4B0A-89A3-82947867F324}" type="datetime'''''''''''''''''''''''''''''''0'''''''''''''''''">
              <a:rPr lang="en-US" altLang="en-US" sz="1000" smtClean="0">
                <a:solidFill>
                  <a:schemeClr val="bg1"/>
                </a:solidFill>
                <a:effectLst/>
              </a:rPr>
              <a:pPr marL="0" indent="0" algn="ctr">
                <a:spcBef>
                  <a:spcPct val="0"/>
                </a:spcBef>
                <a:spcAft>
                  <a:spcPct val="0"/>
                </a:spcAft>
                <a:buNone/>
              </a:pPr>
              <a:t>0</a:t>
            </a:fld>
            <a:endParaRPr lang="en-US" sz="1000">
              <a:solidFill>
                <a:schemeClr val="bg1"/>
              </a:solidFill>
            </a:endParaRPr>
          </a:p>
        </p:txBody>
      </p:sp>
      <p:sp>
        <p:nvSpPr>
          <p:cNvPr id="9" name="Text Placeholder 10">
            <a:extLst>
              <a:ext uri="{FF2B5EF4-FFF2-40B4-BE49-F238E27FC236}">
                <a16:creationId xmlns:a16="http://schemas.microsoft.com/office/drawing/2014/main" id="{9C12C9F9-F494-23AE-C883-E2A246F80E21}"/>
              </a:ext>
            </a:extLst>
          </p:cNvPr>
          <p:cNvSpPr txBox="1">
            <a:spLocks/>
          </p:cNvSpPr>
          <p:nvPr>
            <p:custDataLst>
              <p:tags r:id="rId5"/>
            </p:custDataLst>
          </p:nvPr>
        </p:nvSpPr>
        <p:spPr bwMode="auto">
          <a:xfrm>
            <a:off x="1528763" y="5745163"/>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EC7BE1C8-7C4E-448D-9431-FBDB90F48592}" type="datetime'''''''''2''''''0''''''''2''''''''''''''1'''''''''''">
              <a:rPr lang="en-US" altLang="en-US" sz="1000" smtClean="0"/>
              <a:pPr marL="0" indent="0" algn="ctr">
                <a:spcBef>
                  <a:spcPct val="0"/>
                </a:spcBef>
                <a:spcAft>
                  <a:spcPct val="0"/>
                </a:spcAft>
                <a:buNone/>
              </a:pPr>
              <a:t>2021</a:t>
            </a:fld>
            <a:endParaRPr lang="en-US" sz="1000"/>
          </a:p>
        </p:txBody>
      </p:sp>
      <p:sp>
        <p:nvSpPr>
          <p:cNvPr id="86" name="Text Placeholder 10">
            <a:extLst>
              <a:ext uri="{FF2B5EF4-FFF2-40B4-BE49-F238E27FC236}">
                <a16:creationId xmlns:a16="http://schemas.microsoft.com/office/drawing/2014/main" id="{6E2F3C95-0D1A-C36D-B050-90826531EABC}"/>
              </a:ext>
            </a:extLst>
          </p:cNvPr>
          <p:cNvSpPr txBox="1">
            <a:spLocks/>
          </p:cNvSpPr>
          <p:nvPr>
            <p:custDataLst>
              <p:tags r:id="rId6"/>
            </p:custDataLst>
          </p:nvPr>
        </p:nvSpPr>
        <p:spPr bwMode="gray">
          <a:xfrm>
            <a:off x="2324100" y="5383213"/>
            <a:ext cx="104775" cy="152400"/>
          </a:xfrm>
          <a:prstGeom prst="rect">
            <a:avLst/>
          </a:prstGeom>
          <a:solidFill>
            <a:schemeClr val="accent6"/>
          </a:solidFill>
          <a:ln>
            <a:noFill/>
          </a:ln>
          <a:effectLst/>
        </p:spPr>
        <p:txBody>
          <a:bodyPr vert="horz" wrap="none" lIns="17463" tIns="0" rIns="17463"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120A901E-280C-4F20-B8C5-7C4D77311DF1}" type="datetime'''''''1'''''''''''''''''''''''''''''''''''''''''''''''''">
              <a:rPr lang="en-US" altLang="en-US" sz="1000" smtClean="0">
                <a:solidFill>
                  <a:schemeClr val="bg1"/>
                </a:solidFill>
                <a:effectLst/>
              </a:rPr>
              <a:pPr marL="0" indent="0" algn="ctr">
                <a:spcBef>
                  <a:spcPct val="0"/>
                </a:spcBef>
                <a:spcAft>
                  <a:spcPct val="0"/>
                </a:spcAft>
                <a:buNone/>
              </a:pPr>
              <a:t>1</a:t>
            </a:fld>
            <a:endParaRPr lang="en-US" sz="1000">
              <a:solidFill>
                <a:schemeClr val="bg1"/>
              </a:solidFill>
            </a:endParaRPr>
          </a:p>
        </p:txBody>
      </p:sp>
      <p:sp>
        <p:nvSpPr>
          <p:cNvPr id="83" name="Text Placeholder 10">
            <a:extLst>
              <a:ext uri="{FF2B5EF4-FFF2-40B4-BE49-F238E27FC236}">
                <a16:creationId xmlns:a16="http://schemas.microsoft.com/office/drawing/2014/main" id="{1BB99023-C7B4-B926-13F2-868E0CA0E5C3}"/>
              </a:ext>
            </a:extLst>
          </p:cNvPr>
          <p:cNvSpPr txBox="1">
            <a:spLocks/>
          </p:cNvSpPr>
          <p:nvPr>
            <p:custDataLst>
              <p:tags r:id="rId7"/>
            </p:custDataLst>
          </p:nvPr>
        </p:nvSpPr>
        <p:spPr bwMode="gray">
          <a:xfrm>
            <a:off x="2152650" y="5511800"/>
            <a:ext cx="104775" cy="152400"/>
          </a:xfrm>
          <a:prstGeom prst="rect">
            <a:avLst/>
          </a:prstGeom>
          <a:solidFill>
            <a:schemeClr val="folHlink"/>
          </a:solidFill>
          <a:ln>
            <a:noFill/>
          </a:ln>
          <a:effectLst/>
        </p:spPr>
        <p:txBody>
          <a:bodyPr vert="horz" wrap="none" lIns="17463" tIns="0" rIns="17463"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550210C0-F3D1-48E1-9219-A5AEB0661308}" type="datetime'''''''''1'''''''''">
              <a:rPr lang="en-US" altLang="en-US" sz="1000" smtClean="0">
                <a:solidFill>
                  <a:schemeClr val="bg1"/>
                </a:solidFill>
                <a:effectLst/>
              </a:rPr>
              <a:pPr marL="0" indent="0" algn="ctr">
                <a:spcBef>
                  <a:spcPct val="0"/>
                </a:spcBef>
                <a:spcAft>
                  <a:spcPct val="0"/>
                </a:spcAft>
                <a:buNone/>
              </a:pPr>
              <a:t>1</a:t>
            </a:fld>
            <a:endParaRPr lang="en-US" sz="1000">
              <a:solidFill>
                <a:schemeClr val="bg1"/>
              </a:solidFill>
            </a:endParaRPr>
          </a:p>
        </p:txBody>
      </p:sp>
      <p:sp>
        <p:nvSpPr>
          <p:cNvPr id="10" name="Text Placeholder 10">
            <a:extLst>
              <a:ext uri="{FF2B5EF4-FFF2-40B4-BE49-F238E27FC236}">
                <a16:creationId xmlns:a16="http://schemas.microsoft.com/office/drawing/2014/main" id="{87F9CBBA-C008-94E7-B057-CF4B1418AB36}"/>
              </a:ext>
            </a:extLst>
          </p:cNvPr>
          <p:cNvSpPr txBox="1">
            <a:spLocks/>
          </p:cNvSpPr>
          <p:nvPr>
            <p:custDataLst>
              <p:tags r:id="rId8"/>
            </p:custDataLst>
          </p:nvPr>
        </p:nvSpPr>
        <p:spPr bwMode="auto">
          <a:xfrm>
            <a:off x="2144713" y="5745163"/>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B5DC73A3-768E-42E0-A3DC-E732387E728E}" type="datetime'''''''''2''''''''''''''0''''''''''''2''2'''''''''''''''">
              <a:rPr lang="en-US" altLang="en-US" sz="1000" smtClean="0"/>
              <a:pPr marL="0" indent="0" algn="ctr">
                <a:spcBef>
                  <a:spcPct val="0"/>
                </a:spcBef>
                <a:spcAft>
                  <a:spcPct val="0"/>
                </a:spcAft>
                <a:buNone/>
              </a:pPr>
              <a:t>2022</a:t>
            </a:fld>
            <a:endParaRPr lang="en-US" sz="1000"/>
          </a:p>
        </p:txBody>
      </p:sp>
      <p:sp>
        <p:nvSpPr>
          <p:cNvPr id="11" name="Text Placeholder 10">
            <a:extLst>
              <a:ext uri="{FF2B5EF4-FFF2-40B4-BE49-F238E27FC236}">
                <a16:creationId xmlns:a16="http://schemas.microsoft.com/office/drawing/2014/main" id="{2AAD1157-DD20-F8C5-DFD0-6C7E1796067B}"/>
              </a:ext>
            </a:extLst>
          </p:cNvPr>
          <p:cNvSpPr txBox="1">
            <a:spLocks/>
          </p:cNvSpPr>
          <p:nvPr>
            <p:custDataLst>
              <p:tags r:id="rId9"/>
            </p:custDataLst>
          </p:nvPr>
        </p:nvSpPr>
        <p:spPr bwMode="auto">
          <a:xfrm>
            <a:off x="2760663" y="5745163"/>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208779E0-4E3E-4A15-8D77-4242EC4EA2BB}" type="datetime'''''''2''''''''''''''''''''''''''''''''''0''''''''''''''2''3'">
              <a:rPr lang="en-US" altLang="en-US" sz="1000" smtClean="0"/>
              <a:pPr marL="0" indent="0" algn="ctr">
                <a:spcBef>
                  <a:spcPct val="0"/>
                </a:spcBef>
                <a:spcAft>
                  <a:spcPct val="0"/>
                </a:spcAft>
                <a:buNone/>
              </a:pPr>
              <a:t>2023</a:t>
            </a:fld>
            <a:endParaRPr lang="en-US" sz="1000"/>
          </a:p>
        </p:txBody>
      </p:sp>
      <p:sp>
        <p:nvSpPr>
          <p:cNvPr id="12" name="Text Placeholder 10">
            <a:extLst>
              <a:ext uri="{FF2B5EF4-FFF2-40B4-BE49-F238E27FC236}">
                <a16:creationId xmlns:a16="http://schemas.microsoft.com/office/drawing/2014/main" id="{E762D786-C0C5-FECE-70AB-88E447C82DF0}"/>
              </a:ext>
            </a:extLst>
          </p:cNvPr>
          <p:cNvSpPr txBox="1">
            <a:spLocks/>
          </p:cNvSpPr>
          <p:nvPr>
            <p:custDataLst>
              <p:tags r:id="rId10"/>
            </p:custDataLst>
          </p:nvPr>
        </p:nvSpPr>
        <p:spPr bwMode="auto">
          <a:xfrm>
            <a:off x="3375025" y="5745163"/>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C7D374F3-D68F-4908-A4C5-49ECC37AD933}" type="datetime'''2''''''''''''''''''''''0''''''''''''24'">
              <a:rPr lang="en-US" altLang="en-US" sz="1000" smtClean="0"/>
              <a:pPr marL="0" indent="0" algn="ctr">
                <a:spcBef>
                  <a:spcPct val="0"/>
                </a:spcBef>
                <a:spcAft>
                  <a:spcPct val="0"/>
                </a:spcAft>
                <a:buNone/>
              </a:pPr>
              <a:t>2024</a:t>
            </a:fld>
            <a:endParaRPr lang="en-US" sz="1000"/>
          </a:p>
        </p:txBody>
      </p:sp>
      <p:sp>
        <p:nvSpPr>
          <p:cNvPr id="13" name="Text Placeholder 10">
            <a:extLst>
              <a:ext uri="{FF2B5EF4-FFF2-40B4-BE49-F238E27FC236}">
                <a16:creationId xmlns:a16="http://schemas.microsoft.com/office/drawing/2014/main" id="{C169A38A-6A53-A026-D8FA-189BFFE72977}"/>
              </a:ext>
            </a:extLst>
          </p:cNvPr>
          <p:cNvSpPr txBox="1">
            <a:spLocks/>
          </p:cNvSpPr>
          <p:nvPr>
            <p:custDataLst>
              <p:tags r:id="rId11"/>
            </p:custDataLst>
          </p:nvPr>
        </p:nvSpPr>
        <p:spPr bwMode="auto">
          <a:xfrm>
            <a:off x="3990975" y="5745163"/>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2969D2AC-6521-47D9-9E0D-3B61ED0C8B50}" type="datetime'''''''''2''''''''''''''0''''2''''''''5'''''''''''''''''''">
              <a:rPr lang="en-US" altLang="en-US" sz="1000" smtClean="0"/>
              <a:pPr marL="0" indent="0" algn="ctr">
                <a:spcBef>
                  <a:spcPct val="0"/>
                </a:spcBef>
                <a:spcAft>
                  <a:spcPct val="0"/>
                </a:spcAft>
                <a:buNone/>
              </a:pPr>
              <a:t>2025</a:t>
            </a:fld>
            <a:endParaRPr lang="en-US" sz="1000"/>
          </a:p>
        </p:txBody>
      </p:sp>
      <p:graphicFrame>
        <p:nvGraphicFramePr>
          <p:cNvPr id="18" name="Chart 17">
            <a:extLst>
              <a:ext uri="{FF2B5EF4-FFF2-40B4-BE49-F238E27FC236}">
                <a16:creationId xmlns:a16="http://schemas.microsoft.com/office/drawing/2014/main" id="{09E0E158-9B15-D2B4-E29E-2EB86E2C78DF}"/>
              </a:ext>
            </a:extLst>
          </p:cNvPr>
          <p:cNvGraphicFramePr/>
          <p:nvPr>
            <p:custDataLst>
              <p:tags r:id="rId12"/>
            </p:custDataLst>
          </p:nvPr>
        </p:nvGraphicFramePr>
        <p:xfrm>
          <a:off x="4684713" y="2312988"/>
          <a:ext cx="4435475" cy="3567112"/>
        </p:xfrm>
        <a:graphic>
          <a:graphicData uri="http://schemas.openxmlformats.org/drawingml/2006/chart">
            <c:chart xmlns:c="http://schemas.openxmlformats.org/drawingml/2006/chart" xmlns:r="http://schemas.openxmlformats.org/officeDocument/2006/relationships" r:id="rId37"/>
          </a:graphicData>
        </a:graphic>
      </p:graphicFrame>
      <p:sp>
        <p:nvSpPr>
          <p:cNvPr id="22" name="Text Placeholder 10">
            <a:extLst>
              <a:ext uri="{FF2B5EF4-FFF2-40B4-BE49-F238E27FC236}">
                <a16:creationId xmlns:a16="http://schemas.microsoft.com/office/drawing/2014/main" id="{EB06191D-5347-4EE5-3A2F-2EA7D277C0F8}"/>
              </a:ext>
            </a:extLst>
          </p:cNvPr>
          <p:cNvSpPr txBox="1">
            <a:spLocks/>
          </p:cNvSpPr>
          <p:nvPr>
            <p:custDataLst>
              <p:tags r:id="rId13"/>
            </p:custDataLst>
          </p:nvPr>
        </p:nvSpPr>
        <p:spPr bwMode="auto">
          <a:xfrm>
            <a:off x="5218113" y="5745163"/>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72FEFDD2-8B4F-44F4-8394-3B6708F4D5D3}" type="datetime'''2''''''0''''''2''''''''''''''''''''''0'">
              <a:rPr lang="en-US" altLang="en-US" sz="1000" smtClean="0"/>
              <a:pPr marL="0" indent="0" algn="ctr">
                <a:spcBef>
                  <a:spcPct val="0"/>
                </a:spcBef>
                <a:spcAft>
                  <a:spcPct val="0"/>
                </a:spcAft>
                <a:buNone/>
              </a:pPr>
              <a:t>2020</a:t>
            </a:fld>
            <a:endParaRPr lang="en-US" sz="1000"/>
          </a:p>
        </p:txBody>
      </p:sp>
      <p:sp>
        <p:nvSpPr>
          <p:cNvPr id="105" name="Text Placeholder 10">
            <a:extLst>
              <a:ext uri="{FF2B5EF4-FFF2-40B4-BE49-F238E27FC236}">
                <a16:creationId xmlns:a16="http://schemas.microsoft.com/office/drawing/2014/main" id="{503AA9FF-DE6E-5112-4988-4A483982DAD3}"/>
              </a:ext>
            </a:extLst>
          </p:cNvPr>
          <p:cNvSpPr txBox="1">
            <a:spLocks/>
          </p:cNvSpPr>
          <p:nvPr>
            <p:custDataLst>
              <p:tags r:id="rId14"/>
            </p:custDataLst>
          </p:nvPr>
        </p:nvSpPr>
        <p:spPr bwMode="gray">
          <a:xfrm>
            <a:off x="5926138" y="5549900"/>
            <a:ext cx="104775" cy="152400"/>
          </a:xfrm>
          <a:prstGeom prst="rect">
            <a:avLst/>
          </a:prstGeom>
          <a:solidFill>
            <a:schemeClr val="folHlink"/>
          </a:solidFill>
          <a:ln>
            <a:noFill/>
          </a:ln>
          <a:effectLst/>
        </p:spPr>
        <p:txBody>
          <a:bodyPr vert="horz" wrap="none" lIns="17463" tIns="0" rIns="17463"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3D14CA05-41C3-4454-BEB3-A6D291D44FCA}" type="datetime'''''''''''''''''''''''''''''''''''0'''''''''">
              <a:rPr lang="en-US" altLang="en-US" sz="1000" smtClean="0">
                <a:solidFill>
                  <a:schemeClr val="bg1"/>
                </a:solidFill>
                <a:effectLst/>
              </a:rPr>
              <a:pPr marL="0" indent="0" algn="ctr">
                <a:spcBef>
                  <a:spcPct val="0"/>
                </a:spcBef>
                <a:spcAft>
                  <a:spcPct val="0"/>
                </a:spcAft>
                <a:buNone/>
              </a:pPr>
              <a:t>0</a:t>
            </a:fld>
            <a:endParaRPr lang="en-US" sz="1000">
              <a:solidFill>
                <a:schemeClr val="bg1"/>
              </a:solidFill>
            </a:endParaRPr>
          </a:p>
        </p:txBody>
      </p:sp>
      <p:sp>
        <p:nvSpPr>
          <p:cNvPr id="23" name="Text Placeholder 10">
            <a:extLst>
              <a:ext uri="{FF2B5EF4-FFF2-40B4-BE49-F238E27FC236}">
                <a16:creationId xmlns:a16="http://schemas.microsoft.com/office/drawing/2014/main" id="{803F7276-51D3-0C37-829F-B5DD0086D097}"/>
              </a:ext>
            </a:extLst>
          </p:cNvPr>
          <p:cNvSpPr txBox="1">
            <a:spLocks/>
          </p:cNvSpPr>
          <p:nvPr>
            <p:custDataLst>
              <p:tags r:id="rId15"/>
            </p:custDataLst>
          </p:nvPr>
        </p:nvSpPr>
        <p:spPr bwMode="auto">
          <a:xfrm>
            <a:off x="5832475" y="5745163"/>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04DEAE0C-8C9F-4222-AF65-DE2DE3369312}" type="datetime'2''''''0''''''''''''''''2''''''''''''''''1'''''''''''">
              <a:rPr lang="en-US" altLang="en-US" sz="1000" smtClean="0"/>
              <a:pPr marL="0" indent="0" algn="ctr">
                <a:spcBef>
                  <a:spcPct val="0"/>
                </a:spcBef>
                <a:spcAft>
                  <a:spcPct val="0"/>
                </a:spcAft>
                <a:buNone/>
              </a:pPr>
              <a:t>2021</a:t>
            </a:fld>
            <a:endParaRPr lang="en-US" sz="1000"/>
          </a:p>
        </p:txBody>
      </p:sp>
      <p:sp>
        <p:nvSpPr>
          <p:cNvPr id="24" name="Text Placeholder 10">
            <a:extLst>
              <a:ext uri="{FF2B5EF4-FFF2-40B4-BE49-F238E27FC236}">
                <a16:creationId xmlns:a16="http://schemas.microsoft.com/office/drawing/2014/main" id="{843BC08E-2CB1-B599-9D75-E8B21AC809D7}"/>
              </a:ext>
            </a:extLst>
          </p:cNvPr>
          <p:cNvSpPr txBox="1">
            <a:spLocks/>
          </p:cNvSpPr>
          <p:nvPr>
            <p:custDataLst>
              <p:tags r:id="rId16"/>
            </p:custDataLst>
          </p:nvPr>
        </p:nvSpPr>
        <p:spPr bwMode="auto">
          <a:xfrm>
            <a:off x="6448425" y="5745163"/>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029E4E0F-50EF-430B-BCF6-C0E1B82B124F}" type="datetime'''''2''0''''''''''''''''''''''''22'''''''''''">
              <a:rPr lang="en-US" altLang="en-US" sz="1000" smtClean="0"/>
              <a:pPr marL="0" indent="0" algn="ctr">
                <a:spcBef>
                  <a:spcPct val="0"/>
                </a:spcBef>
                <a:spcAft>
                  <a:spcPct val="0"/>
                </a:spcAft>
                <a:buNone/>
              </a:pPr>
              <a:t>2022</a:t>
            </a:fld>
            <a:endParaRPr lang="en-US" sz="1000"/>
          </a:p>
        </p:txBody>
      </p:sp>
      <p:sp>
        <p:nvSpPr>
          <p:cNvPr id="25" name="Text Placeholder 10">
            <a:extLst>
              <a:ext uri="{FF2B5EF4-FFF2-40B4-BE49-F238E27FC236}">
                <a16:creationId xmlns:a16="http://schemas.microsoft.com/office/drawing/2014/main" id="{C64D5C23-2074-8D32-EC35-5D3CA10A150E}"/>
              </a:ext>
            </a:extLst>
          </p:cNvPr>
          <p:cNvSpPr txBox="1">
            <a:spLocks/>
          </p:cNvSpPr>
          <p:nvPr>
            <p:custDataLst>
              <p:tags r:id="rId17"/>
            </p:custDataLst>
          </p:nvPr>
        </p:nvSpPr>
        <p:spPr bwMode="auto">
          <a:xfrm>
            <a:off x="7064375" y="5745163"/>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C5658DB1-D659-4799-9959-A1A4279F436A}" type="datetime'''''2''''0''''''''''''''''''''''''''''''2''''3'''''''''''''''">
              <a:rPr lang="en-US" altLang="en-US" sz="1000" smtClean="0"/>
              <a:pPr marL="0" indent="0" algn="ctr">
                <a:spcBef>
                  <a:spcPct val="0"/>
                </a:spcBef>
                <a:spcAft>
                  <a:spcPct val="0"/>
                </a:spcAft>
                <a:buNone/>
              </a:pPr>
              <a:t>2023</a:t>
            </a:fld>
            <a:endParaRPr lang="en-US" sz="1000"/>
          </a:p>
        </p:txBody>
      </p:sp>
      <p:sp>
        <p:nvSpPr>
          <p:cNvPr id="26" name="Text Placeholder 10">
            <a:extLst>
              <a:ext uri="{FF2B5EF4-FFF2-40B4-BE49-F238E27FC236}">
                <a16:creationId xmlns:a16="http://schemas.microsoft.com/office/drawing/2014/main" id="{ADFBAAC0-4A3F-8CF8-0078-315A2A811AC1}"/>
              </a:ext>
            </a:extLst>
          </p:cNvPr>
          <p:cNvSpPr txBox="1">
            <a:spLocks/>
          </p:cNvSpPr>
          <p:nvPr>
            <p:custDataLst>
              <p:tags r:id="rId18"/>
            </p:custDataLst>
          </p:nvPr>
        </p:nvSpPr>
        <p:spPr bwMode="auto">
          <a:xfrm>
            <a:off x="7678738" y="5745163"/>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CAD40511-E59E-4381-B134-00082999AA1D}" type="datetime'''''''''''''''''''''''''2''''''''02''4'''">
              <a:rPr lang="en-US" altLang="en-US" sz="1000" smtClean="0"/>
              <a:pPr marL="0" indent="0" algn="ctr">
                <a:spcBef>
                  <a:spcPct val="0"/>
                </a:spcBef>
                <a:spcAft>
                  <a:spcPct val="0"/>
                </a:spcAft>
                <a:buNone/>
              </a:pPr>
              <a:t>2024</a:t>
            </a:fld>
            <a:endParaRPr lang="en-US" sz="1000"/>
          </a:p>
        </p:txBody>
      </p:sp>
      <p:sp>
        <p:nvSpPr>
          <p:cNvPr id="27" name="Text Placeholder 10">
            <a:extLst>
              <a:ext uri="{FF2B5EF4-FFF2-40B4-BE49-F238E27FC236}">
                <a16:creationId xmlns:a16="http://schemas.microsoft.com/office/drawing/2014/main" id="{3EC52757-4BB4-6391-B2A4-943EE1444C99}"/>
              </a:ext>
            </a:extLst>
          </p:cNvPr>
          <p:cNvSpPr txBox="1">
            <a:spLocks/>
          </p:cNvSpPr>
          <p:nvPr>
            <p:custDataLst>
              <p:tags r:id="rId19"/>
            </p:custDataLst>
          </p:nvPr>
        </p:nvSpPr>
        <p:spPr bwMode="auto">
          <a:xfrm>
            <a:off x="8294688" y="5745163"/>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33DBAC6A-2056-49E0-B33B-277A807C8BBB}" type="datetime'2''''''''''''0''''2''''''''''''''''''''''''''5'''''''''''''''">
              <a:rPr lang="en-US" altLang="en-US" sz="1000" smtClean="0"/>
              <a:pPr marL="0" indent="0" algn="ctr">
                <a:spcBef>
                  <a:spcPct val="0"/>
                </a:spcBef>
                <a:spcAft>
                  <a:spcPct val="0"/>
                </a:spcAft>
                <a:buNone/>
              </a:pPr>
              <a:t>2025</a:t>
            </a:fld>
            <a:endParaRPr lang="en-US" sz="1000"/>
          </a:p>
        </p:txBody>
      </p:sp>
      <p:cxnSp>
        <p:nvCxnSpPr>
          <p:cNvPr id="28" name="Straight Connector 27">
            <a:extLst>
              <a:ext uri="{FF2B5EF4-FFF2-40B4-BE49-F238E27FC236}">
                <a16:creationId xmlns:a16="http://schemas.microsoft.com/office/drawing/2014/main" id="{09A165AB-859A-61A2-DAFC-A8F4527B2DC7}"/>
              </a:ext>
            </a:extLst>
          </p:cNvPr>
          <p:cNvCxnSpPr/>
          <p:nvPr>
            <p:custDataLst>
              <p:tags r:id="rId20"/>
            </p:custDataLst>
          </p:nvPr>
        </p:nvCxnSpPr>
        <p:spPr bwMode="auto">
          <a:xfrm>
            <a:off x="5121275" y="2584450"/>
            <a:ext cx="150813" cy="0"/>
          </a:xfrm>
          <a:prstGeom prst="line">
            <a:avLst/>
          </a:prstGeom>
          <a:ln w="28575" cap="rnd"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sp>
        <p:nvSpPr>
          <p:cNvPr id="29" name="Rectangle 28">
            <a:extLst>
              <a:ext uri="{FF2B5EF4-FFF2-40B4-BE49-F238E27FC236}">
                <a16:creationId xmlns:a16="http://schemas.microsoft.com/office/drawing/2014/main" id="{26E93346-0DD4-4399-468F-6D97820425F3}"/>
              </a:ext>
            </a:extLst>
          </p:cNvPr>
          <p:cNvSpPr/>
          <p:nvPr>
            <p:custDataLst>
              <p:tags r:id="rId21"/>
            </p:custDataLst>
          </p:nvPr>
        </p:nvSpPr>
        <p:spPr bwMode="auto">
          <a:xfrm>
            <a:off x="5106988" y="2720975"/>
            <a:ext cx="179388" cy="133350"/>
          </a:xfrm>
          <a:prstGeom prst="rect">
            <a:avLst/>
          </a:prstGeom>
          <a:solidFill>
            <a:schemeClr val="accent6"/>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30" name="Rectangle 29">
            <a:extLst>
              <a:ext uri="{FF2B5EF4-FFF2-40B4-BE49-F238E27FC236}">
                <a16:creationId xmlns:a16="http://schemas.microsoft.com/office/drawing/2014/main" id="{011DF339-8C08-42C5-356F-746D64C259B1}"/>
              </a:ext>
            </a:extLst>
          </p:cNvPr>
          <p:cNvSpPr/>
          <p:nvPr>
            <p:custDataLst>
              <p:tags r:id="rId22"/>
            </p:custDataLst>
          </p:nvPr>
        </p:nvSpPr>
        <p:spPr bwMode="auto">
          <a:xfrm>
            <a:off x="6797675" y="2517775"/>
            <a:ext cx="179388" cy="133350"/>
          </a:xfrm>
          <a:prstGeom prst="rect">
            <a:avLst/>
          </a:prstGeom>
          <a:solidFill>
            <a:schemeClr val="folHlink"/>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31" name="Text Placeholder 10">
            <a:extLst>
              <a:ext uri="{FF2B5EF4-FFF2-40B4-BE49-F238E27FC236}">
                <a16:creationId xmlns:a16="http://schemas.microsoft.com/office/drawing/2014/main" id="{B0875138-336E-471A-8381-457345E00EBC}"/>
              </a:ext>
            </a:extLst>
          </p:cNvPr>
          <p:cNvSpPr txBox="1">
            <a:spLocks/>
          </p:cNvSpPr>
          <p:nvPr>
            <p:custDataLst>
              <p:tags r:id="rId23"/>
            </p:custDataLst>
          </p:nvPr>
        </p:nvSpPr>
        <p:spPr bwMode="auto">
          <a:xfrm>
            <a:off x="5337175" y="2513013"/>
            <a:ext cx="13366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9A3A1A48-D114-46FF-B287-31A01C712D4D}" type="datetime'Ener''''gy ''C''''ap''''''acit''''y'' (''''''''''G''''''Wh)'">
              <a:rPr lang="en-US" altLang="en-US" sz="1000" smtClean="0"/>
              <a:pPr marL="0" indent="0">
                <a:spcBef>
                  <a:spcPct val="0"/>
                </a:spcBef>
                <a:spcAft>
                  <a:spcPct val="0"/>
                </a:spcAft>
                <a:buNone/>
              </a:pPr>
              <a:t>Energy Capacity (GWh)</a:t>
            </a:fld>
            <a:endParaRPr lang="en-US" sz="1000"/>
          </a:p>
        </p:txBody>
      </p:sp>
      <p:sp>
        <p:nvSpPr>
          <p:cNvPr id="32" name="Text Placeholder 10">
            <a:extLst>
              <a:ext uri="{FF2B5EF4-FFF2-40B4-BE49-F238E27FC236}">
                <a16:creationId xmlns:a16="http://schemas.microsoft.com/office/drawing/2014/main" id="{B45945E1-9CB2-F79A-530D-8776E3ED21B1}"/>
              </a:ext>
            </a:extLst>
          </p:cNvPr>
          <p:cNvSpPr txBox="1">
            <a:spLocks/>
          </p:cNvSpPr>
          <p:nvPr>
            <p:custDataLst>
              <p:tags r:id="rId24"/>
            </p:custDataLst>
          </p:nvPr>
        </p:nvSpPr>
        <p:spPr bwMode="auto">
          <a:xfrm>
            <a:off x="5337175" y="2716213"/>
            <a:ext cx="13589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B2013A33-603E-4752-AEA7-20736C44C971}" type="datetime'N''''''ew ''''R''''at''ed'' ''Po''''''''wer'' (G''''''W'')'">
              <a:rPr lang="en-US" altLang="en-US" sz="1000" smtClean="0"/>
              <a:pPr marL="0" indent="0">
                <a:spcBef>
                  <a:spcPct val="0"/>
                </a:spcBef>
                <a:spcAft>
                  <a:spcPct val="0"/>
                </a:spcAft>
                <a:buNone/>
              </a:pPr>
              <a:t>New Rated Power (GW)</a:t>
            </a:fld>
            <a:endParaRPr lang="en-US" sz="1000"/>
          </a:p>
        </p:txBody>
      </p:sp>
      <p:sp>
        <p:nvSpPr>
          <p:cNvPr id="33" name="Text Placeholder 10">
            <a:extLst>
              <a:ext uri="{FF2B5EF4-FFF2-40B4-BE49-F238E27FC236}">
                <a16:creationId xmlns:a16="http://schemas.microsoft.com/office/drawing/2014/main" id="{5AAFD69D-7D2A-E04A-12CA-38DF3002C410}"/>
              </a:ext>
            </a:extLst>
          </p:cNvPr>
          <p:cNvSpPr txBox="1">
            <a:spLocks/>
          </p:cNvSpPr>
          <p:nvPr>
            <p:custDataLst>
              <p:tags r:id="rId25"/>
            </p:custDataLst>
          </p:nvPr>
        </p:nvSpPr>
        <p:spPr bwMode="auto">
          <a:xfrm>
            <a:off x="7027863" y="2513013"/>
            <a:ext cx="154781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257C5ED7-2BE6-48BE-A053-7D6CCB69269E}" type="datetime'Exis''''ti''ng'' R''''''at''ed P''''o''''w''er'' ''(''G''W)'''">
              <a:rPr lang="en-US" altLang="en-US" sz="1000" smtClean="0"/>
              <a:pPr/>
              <a:t>Existing Rated Power (GW)</a:t>
            </a:fld>
            <a:endParaRPr lang="en-US" sz="1000" dirty="0"/>
          </a:p>
        </p:txBody>
      </p:sp>
      <p:sp>
        <p:nvSpPr>
          <p:cNvPr id="67" name="Rectangular Callout 66">
            <a:extLst>
              <a:ext uri="{FF2B5EF4-FFF2-40B4-BE49-F238E27FC236}">
                <a16:creationId xmlns:a16="http://schemas.microsoft.com/office/drawing/2014/main" id="{3CAF14C8-FFD8-6AE4-EBD8-CB73510D6979}"/>
              </a:ext>
            </a:extLst>
          </p:cNvPr>
          <p:cNvSpPr/>
          <p:nvPr/>
        </p:nvSpPr>
        <p:spPr bwMode="gray">
          <a:xfrm>
            <a:off x="914400" y="3133725"/>
            <a:ext cx="2839634" cy="1284759"/>
          </a:xfrm>
          <a:prstGeom prst="wedgeRectCallout">
            <a:avLst>
              <a:gd name="adj1" fmla="val 33940"/>
              <a:gd name="adj2" fmla="val 66827"/>
            </a:avLst>
          </a:prstGeom>
          <a:solidFill>
            <a:schemeClr val="accent1">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r>
              <a:rPr lang="en-US" sz="1050" dirty="0">
                <a:solidFill>
                  <a:schemeClr val="tx1"/>
                </a:solidFill>
              </a:rPr>
              <a:t>ERCOT’s pure merchant risk model with energy arbitrage and ancillary services revenue, paired with permissive permitting, accelerated battery deployment and reduced ratepayer bills. RTC+B should help incentivize longer duration arbitrage, helping increase total energy capacity in the system</a:t>
            </a:r>
          </a:p>
        </p:txBody>
      </p:sp>
      <p:sp>
        <p:nvSpPr>
          <p:cNvPr id="68" name="Rectangular Callout 67">
            <a:extLst>
              <a:ext uri="{FF2B5EF4-FFF2-40B4-BE49-F238E27FC236}">
                <a16:creationId xmlns:a16="http://schemas.microsoft.com/office/drawing/2014/main" id="{6676EB39-8E82-71FA-52BD-D1B58BC58D61}"/>
              </a:ext>
            </a:extLst>
          </p:cNvPr>
          <p:cNvSpPr/>
          <p:nvPr/>
        </p:nvSpPr>
        <p:spPr bwMode="gray">
          <a:xfrm>
            <a:off x="5133712" y="3056834"/>
            <a:ext cx="1540138" cy="1643755"/>
          </a:xfrm>
          <a:prstGeom prst="wedgeRectCallout">
            <a:avLst>
              <a:gd name="adj1" fmla="val 27458"/>
              <a:gd name="adj2" fmla="val 63533"/>
            </a:avLst>
          </a:prstGeom>
          <a:solidFill>
            <a:schemeClr val="accent1">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91440" rIns="91440" bIns="91440" numCol="1" spcCol="0" rtlCol="0" fromWordArt="0" anchor="ctr" anchorCtr="0" forceAA="0" compatLnSpc="1">
            <a:prstTxWarp prst="textNoShape">
              <a:avLst/>
            </a:prstTxWarp>
            <a:noAutofit/>
          </a:bodyPr>
          <a:lstStyle/>
          <a:p>
            <a:r>
              <a:rPr lang="en-US" sz="1050">
                <a:solidFill>
                  <a:schemeClr val="tx1"/>
                </a:solidFill>
              </a:rPr>
              <a:t>Mandates drove utility capacity contracts, unlocking institutional capital to fund a high energy capacity fleet. Though market spreads compressed, CAISO still leads the U.S. in deployment</a:t>
            </a:r>
          </a:p>
        </p:txBody>
      </p:sp>
      <p:cxnSp>
        <p:nvCxnSpPr>
          <p:cNvPr id="99" name="Straight Connector 98">
            <a:extLst>
              <a:ext uri="{FF2B5EF4-FFF2-40B4-BE49-F238E27FC236}">
                <a16:creationId xmlns:a16="http://schemas.microsoft.com/office/drawing/2014/main" id="{554FD592-E6D5-A40E-EFBF-AD12C6136E60}"/>
              </a:ext>
            </a:extLst>
          </p:cNvPr>
          <p:cNvCxnSpPr/>
          <p:nvPr>
            <p:custDataLst>
              <p:tags r:id="rId26"/>
            </p:custDataLst>
          </p:nvPr>
        </p:nvCxnSpPr>
        <p:spPr bwMode="auto">
          <a:xfrm>
            <a:off x="906463" y="2573338"/>
            <a:ext cx="150812" cy="0"/>
          </a:xfrm>
          <a:prstGeom prst="line">
            <a:avLst/>
          </a:prstGeom>
          <a:ln w="28575" cap="rnd" cmpd="sng" algn="ctr">
            <a:solidFill>
              <a:schemeClr val="tx1"/>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sp>
        <p:nvSpPr>
          <p:cNvPr id="100" name="Rectangle 99">
            <a:extLst>
              <a:ext uri="{FF2B5EF4-FFF2-40B4-BE49-F238E27FC236}">
                <a16:creationId xmlns:a16="http://schemas.microsoft.com/office/drawing/2014/main" id="{1588F817-18F2-1580-687B-6D569042C000}"/>
              </a:ext>
            </a:extLst>
          </p:cNvPr>
          <p:cNvSpPr/>
          <p:nvPr>
            <p:custDataLst>
              <p:tags r:id="rId27"/>
            </p:custDataLst>
          </p:nvPr>
        </p:nvSpPr>
        <p:spPr bwMode="auto">
          <a:xfrm>
            <a:off x="892175" y="2709863"/>
            <a:ext cx="179388" cy="133350"/>
          </a:xfrm>
          <a:prstGeom prst="rect">
            <a:avLst/>
          </a:prstGeom>
          <a:solidFill>
            <a:schemeClr val="accent6"/>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101" name="Rectangle 100">
            <a:extLst>
              <a:ext uri="{FF2B5EF4-FFF2-40B4-BE49-F238E27FC236}">
                <a16:creationId xmlns:a16="http://schemas.microsoft.com/office/drawing/2014/main" id="{53623043-E436-5BAA-E8E2-F4FE4FDBD7EC}"/>
              </a:ext>
            </a:extLst>
          </p:cNvPr>
          <p:cNvSpPr/>
          <p:nvPr>
            <p:custDataLst>
              <p:tags r:id="rId28"/>
            </p:custDataLst>
          </p:nvPr>
        </p:nvSpPr>
        <p:spPr bwMode="auto">
          <a:xfrm>
            <a:off x="2582863" y="2506663"/>
            <a:ext cx="179388" cy="133350"/>
          </a:xfrm>
          <a:prstGeom prst="rect">
            <a:avLst/>
          </a:prstGeom>
          <a:solidFill>
            <a:schemeClr val="folHlink"/>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96" name="Text Placeholder 10">
            <a:extLst>
              <a:ext uri="{FF2B5EF4-FFF2-40B4-BE49-F238E27FC236}">
                <a16:creationId xmlns:a16="http://schemas.microsoft.com/office/drawing/2014/main" id="{7E86616F-D02D-E813-BD51-4B8850D2249B}"/>
              </a:ext>
            </a:extLst>
          </p:cNvPr>
          <p:cNvSpPr txBox="1">
            <a:spLocks/>
          </p:cNvSpPr>
          <p:nvPr>
            <p:custDataLst>
              <p:tags r:id="rId29"/>
            </p:custDataLst>
          </p:nvPr>
        </p:nvSpPr>
        <p:spPr bwMode="auto">
          <a:xfrm>
            <a:off x="1122363" y="2501900"/>
            <a:ext cx="13366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C3D3E6FC-B021-4EE2-BEDD-D8C421DA1979}" type="datetime'''''E''n''''er''gy Capacit''y ''''(G''''''''''''W''''h'')'">
              <a:rPr lang="en-US" altLang="en-US" sz="1000" smtClean="0">
                <a:effectLst/>
              </a:rPr>
              <a:pPr marL="0" indent="0">
                <a:spcBef>
                  <a:spcPct val="0"/>
                </a:spcBef>
                <a:spcAft>
                  <a:spcPct val="0"/>
                </a:spcAft>
                <a:buNone/>
              </a:pPr>
              <a:t>Energy Capacity (GWh)</a:t>
            </a:fld>
            <a:endParaRPr lang="en-US" sz="1000"/>
          </a:p>
        </p:txBody>
      </p:sp>
      <p:sp>
        <p:nvSpPr>
          <p:cNvPr id="97" name="Text Placeholder 10">
            <a:extLst>
              <a:ext uri="{FF2B5EF4-FFF2-40B4-BE49-F238E27FC236}">
                <a16:creationId xmlns:a16="http://schemas.microsoft.com/office/drawing/2014/main" id="{99775ECB-8871-E9AB-AE07-48DC50ED0942}"/>
              </a:ext>
            </a:extLst>
          </p:cNvPr>
          <p:cNvSpPr txBox="1">
            <a:spLocks/>
          </p:cNvSpPr>
          <p:nvPr>
            <p:custDataLst>
              <p:tags r:id="rId30"/>
            </p:custDataLst>
          </p:nvPr>
        </p:nvSpPr>
        <p:spPr bwMode="auto">
          <a:xfrm>
            <a:off x="1122363" y="2705100"/>
            <a:ext cx="13589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4B2A645F-742D-4687-800F-70E22C1825AE}" type="datetime'New R''''''ated'''''' Powe''r'''''' ''(G''''''W'''')'''''">
              <a:rPr lang="en-US" altLang="en-US" sz="1000" smtClean="0">
                <a:effectLst/>
              </a:rPr>
              <a:pPr marL="0" indent="0">
                <a:spcBef>
                  <a:spcPct val="0"/>
                </a:spcBef>
                <a:spcAft>
                  <a:spcPct val="0"/>
                </a:spcAft>
                <a:buNone/>
              </a:pPr>
              <a:t>New Rated Power (GW)</a:t>
            </a:fld>
            <a:endParaRPr lang="en-US" sz="1000"/>
          </a:p>
        </p:txBody>
      </p:sp>
      <p:sp>
        <p:nvSpPr>
          <p:cNvPr id="98" name="Text Placeholder 10">
            <a:extLst>
              <a:ext uri="{FF2B5EF4-FFF2-40B4-BE49-F238E27FC236}">
                <a16:creationId xmlns:a16="http://schemas.microsoft.com/office/drawing/2014/main" id="{2255A99D-07A7-0A19-4EDB-583D85945339}"/>
              </a:ext>
            </a:extLst>
          </p:cNvPr>
          <p:cNvSpPr txBox="1">
            <a:spLocks/>
          </p:cNvSpPr>
          <p:nvPr>
            <p:custDataLst>
              <p:tags r:id="rId31"/>
            </p:custDataLst>
          </p:nvPr>
        </p:nvSpPr>
        <p:spPr bwMode="auto">
          <a:xfrm>
            <a:off x="2813050" y="2501900"/>
            <a:ext cx="154781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73E44E19-576F-4049-A088-CFC3FB21D57A}" type="datetime'''Ex''i''''''sti''''n''g R''''''a''ted'' Pow''er'''''' ''(GW)'">
              <a:rPr lang="en-US" altLang="en-US" sz="1000" smtClean="0">
                <a:effectLst/>
              </a:rPr>
              <a:pPr marL="0" indent="0">
                <a:spcBef>
                  <a:spcPct val="0"/>
                </a:spcBef>
                <a:spcAft>
                  <a:spcPct val="0"/>
                </a:spcAft>
                <a:buNone/>
              </a:pPr>
              <a:t>Existing Rated Power (GW)</a:t>
            </a:fld>
            <a:endParaRPr lang="en-US" sz="1000"/>
          </a:p>
        </p:txBody>
      </p:sp>
      <p:sp>
        <p:nvSpPr>
          <p:cNvPr id="2" name="Footer Placeholder 5">
            <a:extLst>
              <a:ext uri="{FF2B5EF4-FFF2-40B4-BE49-F238E27FC236}">
                <a16:creationId xmlns:a16="http://schemas.microsoft.com/office/drawing/2014/main" id="{128EAC8B-96E8-7701-6D93-3953F63A3968}"/>
              </a:ext>
            </a:extLst>
          </p:cNvPr>
          <p:cNvSpPr txBox="1">
            <a:spLocks/>
          </p:cNvSpPr>
          <p:nvPr/>
        </p:nvSpPr>
        <p:spPr>
          <a:xfrm>
            <a:off x="334962" y="6344432"/>
            <a:ext cx="9147241" cy="216706"/>
          </a:xfrm>
          <a:prstGeom prst="rect">
            <a:avLst/>
          </a:prstGeom>
        </p:spPr>
        <p:txBody>
          <a:bodyPr vert="horz" lIns="0" tIns="0" rIns="0" bIns="0" rtlCol="0" anchor="ctr"/>
          <a:lstStyle>
            <a:defPPr>
              <a:defRPr lang="en-US"/>
            </a:defPPr>
            <a:lvl1pPr marL="0" algn="l" defTabSz="914400" rtl="0" eaLnBrk="1" latinLnBrk="0" hangingPunct="1">
              <a:defRPr sz="8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aseline="30000" dirty="0">
                <a:solidFill>
                  <a:schemeClr val="tx1"/>
                </a:solidFill>
              </a:rPr>
              <a:t>1</a:t>
            </a:r>
            <a:r>
              <a:rPr lang="en-US" dirty="0">
                <a:solidFill>
                  <a:schemeClr val="tx1"/>
                </a:solidFill>
              </a:rPr>
              <a:t>Modo Energy reporting cross-referenced with CAISO and ERCOT data, respectively</a:t>
            </a:r>
          </a:p>
          <a:p>
            <a:r>
              <a:rPr lang="en-US" dirty="0">
                <a:solidFill>
                  <a:schemeClr val="tx1"/>
                </a:solidFill>
              </a:rPr>
              <a:t>Sources: </a:t>
            </a:r>
            <a:r>
              <a:rPr lang="en-US" dirty="0">
                <a:solidFill>
                  <a:schemeClr val="tx1"/>
                </a:solidFill>
                <a:hlinkClick r:id="rId38"/>
              </a:rPr>
              <a:t>ERCOT Annual Buildout Report </a:t>
            </a:r>
            <a:r>
              <a:rPr lang="en-US" dirty="0">
                <a:solidFill>
                  <a:schemeClr val="tx1"/>
                </a:solidFill>
              </a:rPr>
              <a:t>(Modo Energy, 2026); </a:t>
            </a:r>
            <a:r>
              <a:rPr lang="en-US" dirty="0">
                <a:solidFill>
                  <a:schemeClr val="tx1"/>
                </a:solidFill>
                <a:hlinkClick r:id="rId39"/>
              </a:rPr>
              <a:t>CAISO battery fleet crosses 15 GW after record 4.7GW year </a:t>
            </a:r>
            <a:r>
              <a:rPr lang="en-US" dirty="0">
                <a:solidFill>
                  <a:schemeClr val="tx1"/>
                </a:solidFill>
              </a:rPr>
              <a:t>(Modo Energy, 2026); </a:t>
            </a:r>
            <a:r>
              <a:rPr lang="en-US" dirty="0">
                <a:solidFill>
                  <a:schemeClr val="tx1"/>
                </a:solidFill>
                <a:hlinkClick r:id="rId40"/>
              </a:rPr>
              <a:t>Batteries have reshaped ERCOT’s Ancillary Services Procurement </a:t>
            </a:r>
            <a:r>
              <a:rPr lang="en-US" dirty="0">
                <a:solidFill>
                  <a:schemeClr val="tx1"/>
                </a:solidFill>
              </a:rPr>
              <a:t>(Waldoch, 2026); </a:t>
            </a:r>
            <a:r>
              <a:rPr lang="en-US" dirty="0">
                <a:solidFill>
                  <a:schemeClr val="tx1"/>
                </a:solidFill>
                <a:hlinkClick r:id="rId41"/>
              </a:rPr>
              <a:t>Understanding Battery Energy Storage Systems</a:t>
            </a:r>
            <a:r>
              <a:rPr lang="en-US" dirty="0">
                <a:solidFill>
                  <a:schemeClr val="tx1"/>
                </a:solidFill>
              </a:rPr>
              <a:t> (Texas Solar + Storage Association, 2026);  </a:t>
            </a:r>
            <a:r>
              <a:rPr lang="en-US" dirty="0">
                <a:solidFill>
                  <a:schemeClr val="tx1"/>
                </a:solidFill>
                <a:hlinkClick r:id="rId42"/>
              </a:rPr>
              <a:t>Battery storage is scaling up and taking on a larger system role</a:t>
            </a:r>
            <a:r>
              <a:rPr lang="en-US" dirty="0">
                <a:solidFill>
                  <a:schemeClr val="tx1"/>
                </a:solidFill>
              </a:rPr>
              <a:t> (IEA, 2026); </a:t>
            </a:r>
            <a:r>
              <a:rPr lang="en-US" dirty="0">
                <a:solidFill>
                  <a:schemeClr val="tx1"/>
                </a:solidFill>
                <a:hlinkClick r:id="rId43"/>
              </a:rPr>
              <a:t>World Energy Investment</a:t>
            </a:r>
            <a:r>
              <a:rPr lang="en-US" dirty="0">
                <a:solidFill>
                  <a:schemeClr val="tx1"/>
                </a:solidFill>
              </a:rPr>
              <a:t> (IEA, 2026); </a:t>
            </a:r>
            <a:r>
              <a:rPr lang="en-US" dirty="0">
                <a:solidFill>
                  <a:schemeClr val="tx1"/>
                </a:solidFill>
                <a:hlinkClick r:id="rId44"/>
              </a:rPr>
              <a:t>Special report on battery storage</a:t>
            </a:r>
            <a:r>
              <a:rPr lang="en-US" dirty="0">
                <a:solidFill>
                  <a:schemeClr val="tx1"/>
                </a:solidFill>
              </a:rPr>
              <a:t> (CAISO, 2025), </a:t>
            </a:r>
            <a:r>
              <a:rPr lang="en-US" dirty="0">
                <a:solidFill>
                  <a:schemeClr val="tx1"/>
                </a:solidFill>
                <a:hlinkClick r:id="rId45"/>
              </a:rPr>
              <a:t>Gridstatus.io </a:t>
            </a:r>
            <a:r>
              <a:rPr lang="en-US" dirty="0">
                <a:solidFill>
                  <a:schemeClr val="tx1"/>
                </a:solidFill>
              </a:rPr>
              <a:t>(Grid Status, 2026).</a:t>
            </a:r>
            <a:endParaRPr lang="en-US" dirty="0">
              <a:solidFill>
                <a:schemeClr val="tx1"/>
              </a:solidFill>
              <a:cs typeface="Arial"/>
            </a:endParaRPr>
          </a:p>
          <a:p>
            <a:r>
              <a:rPr lang="en-US" dirty="0">
                <a:solidFill>
                  <a:schemeClr val="tx1"/>
                </a:solidFill>
              </a:rPr>
              <a:t>Credit: Dominica Wambold, Ariela Farchi, </a:t>
            </a:r>
            <a:r>
              <a:rPr lang="en-US" dirty="0">
                <a:solidFill>
                  <a:srgbClr val="000000"/>
                </a:solidFill>
              </a:rPr>
              <a:t>and </a:t>
            </a:r>
            <a:r>
              <a:rPr lang="en-US" dirty="0">
                <a:solidFill>
                  <a:srgbClr val="000000"/>
                </a:solidFill>
                <a:hlinkClick r:id="rId46"/>
              </a:rPr>
              <a:t>Gernot Wagner</a:t>
            </a:r>
            <a:r>
              <a:rPr lang="en-US" dirty="0">
                <a:solidFill>
                  <a:srgbClr val="000000"/>
                </a:solidFill>
              </a:rPr>
              <a:t>. </a:t>
            </a:r>
            <a:r>
              <a:rPr lang="en-US" dirty="0">
                <a:hlinkClick r:id="rId47"/>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latin typeface="Arial" panose="020B0604020202020204" pitchFamily="34" charset="0"/>
              <a:cs typeface="Arial" panose="020B0604020202020204" pitchFamily="34" charset="0"/>
            </a:endParaRPr>
          </a:p>
        </p:txBody>
      </p:sp>
      <p:sp>
        <p:nvSpPr>
          <p:cNvPr id="4" name="Pentagon 3">
            <a:extLst>
              <a:ext uri="{FF2B5EF4-FFF2-40B4-BE49-F238E27FC236}">
                <a16:creationId xmlns:a16="http://schemas.microsoft.com/office/drawing/2014/main" id="{CCA81B19-623C-8AC9-B70F-41ED1CBC3DB3}"/>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7" name="Chevron 6">
            <a:extLst>
              <a:ext uri="{FF2B5EF4-FFF2-40B4-BE49-F238E27FC236}">
                <a16:creationId xmlns:a16="http://schemas.microsoft.com/office/drawing/2014/main" id="{82FCF2CA-DC91-DEDB-15AB-66F7E4D652B1}"/>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14" name="Chevron 13">
            <a:extLst>
              <a:ext uri="{FF2B5EF4-FFF2-40B4-BE49-F238E27FC236}">
                <a16:creationId xmlns:a16="http://schemas.microsoft.com/office/drawing/2014/main" id="{60BA4AAC-2732-83CF-69ED-A23B93A53314}"/>
              </a:ext>
            </a:extLst>
          </p:cNvPr>
          <p:cNvSpPr/>
          <p:nvPr/>
        </p:nvSpPr>
        <p:spPr>
          <a:xfrm>
            <a:off x="3381296" y="0"/>
            <a:ext cx="1788983" cy="288356"/>
          </a:xfrm>
          <a:prstGeom prst="chevron">
            <a:avLst/>
          </a:prstGeom>
          <a:solidFill>
            <a:srgbClr val="0074A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Modernize</a:t>
            </a:r>
          </a:p>
        </p:txBody>
      </p:sp>
      <p:sp>
        <p:nvSpPr>
          <p:cNvPr id="15" name="Chevron 14">
            <a:extLst>
              <a:ext uri="{FF2B5EF4-FFF2-40B4-BE49-F238E27FC236}">
                <a16:creationId xmlns:a16="http://schemas.microsoft.com/office/drawing/2014/main" id="{7734F910-058B-8BD2-BB9D-06460A0BF4E8}"/>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6" name="Chevron 15">
            <a:extLst>
              <a:ext uri="{FF2B5EF4-FFF2-40B4-BE49-F238E27FC236}">
                <a16:creationId xmlns:a16="http://schemas.microsoft.com/office/drawing/2014/main" id="{69696A4E-B76E-43A4-1D56-CC97C571979E}"/>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19" name="Rectangle 18">
            <a:extLst>
              <a:ext uri="{FF2B5EF4-FFF2-40B4-BE49-F238E27FC236}">
                <a16:creationId xmlns:a16="http://schemas.microsoft.com/office/drawing/2014/main" id="{11D5AB81-CC48-DEBB-63DF-8E7FA0691A18}"/>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Battery Storage</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Tree>
    <p:extLst>
      <p:ext uri="{BB962C8B-B14F-4D97-AF65-F5344CB8AC3E}">
        <p14:creationId xmlns:p14="http://schemas.microsoft.com/office/powerpoint/2010/main" val="92204799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16DB5A-0358-44D4-F61C-2E00F4DB6CF0}"/>
            </a:ext>
          </a:extLst>
        </p:cNvPr>
        <p:cNvGrpSpPr/>
        <p:nvPr/>
      </p:nvGrpSpPr>
      <p:grpSpPr>
        <a:xfrm>
          <a:off x="0" y="0"/>
          <a:ext cx="0" cy="0"/>
          <a:chOff x="0" y="0"/>
          <a:chExt cx="0" cy="0"/>
        </a:xfrm>
      </p:grpSpPr>
      <p:graphicFrame>
        <p:nvGraphicFramePr>
          <p:cNvPr id="13" name="think-cell data - do not delete" hidden="1">
            <a:extLst>
              <a:ext uri="{FF2B5EF4-FFF2-40B4-BE49-F238E27FC236}">
                <a16:creationId xmlns:a16="http://schemas.microsoft.com/office/drawing/2014/main" id="{5F9459EE-FE33-27A9-C59D-904C54483951}"/>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8" imgW="7772400" imgH="10058400" progId="TCLayout.ActiveDocument.1">
                  <p:embed/>
                </p:oleObj>
              </mc:Choice>
              <mc:Fallback>
                <p:oleObj name="thinkcell Slide" r:id="rId8" imgW="7772400" imgH="10058400" progId="TCLayout.ActiveDocument.1">
                  <p:embed/>
                  <p:pic>
                    <p:nvPicPr>
                      <p:cNvPr id="13" name="think-cell data - do not delete" hidden="1">
                        <a:extLst>
                          <a:ext uri="{FF2B5EF4-FFF2-40B4-BE49-F238E27FC236}">
                            <a16:creationId xmlns:a16="http://schemas.microsoft.com/office/drawing/2014/main" id="{5F9459EE-FE33-27A9-C59D-904C54483951}"/>
                          </a:ext>
                        </a:extLst>
                      </p:cNvPr>
                      <p:cNvPicPr/>
                      <p:nvPr/>
                    </p:nvPicPr>
                    <p:blipFill>
                      <a:blip r:embed="rId9"/>
                      <a:stretch>
                        <a:fillRect/>
                      </a:stretch>
                    </p:blipFill>
                    <p:spPr>
                      <a:xfrm>
                        <a:off x="1588" y="1588"/>
                        <a:ext cx="1227" cy="1588"/>
                      </a:xfrm>
                      <a:prstGeom prst="rect">
                        <a:avLst/>
                      </a:prstGeom>
                    </p:spPr>
                  </p:pic>
                </p:oleObj>
              </mc:Fallback>
            </mc:AlternateContent>
          </a:graphicData>
        </a:graphic>
      </p:graphicFrame>
      <p:sp>
        <p:nvSpPr>
          <p:cNvPr id="6" name="Title 5">
            <a:extLst>
              <a:ext uri="{FF2B5EF4-FFF2-40B4-BE49-F238E27FC236}">
                <a16:creationId xmlns:a16="http://schemas.microsoft.com/office/drawing/2014/main" id="{F49AD274-5CCF-59FA-4FCE-F2EDFF7735B7}"/>
              </a:ext>
            </a:extLst>
          </p:cNvPr>
          <p:cNvSpPr>
            <a:spLocks noGrp="1"/>
          </p:cNvSpPr>
          <p:nvPr>
            <p:ph type="title"/>
          </p:nvPr>
        </p:nvSpPr>
        <p:spPr/>
        <p:txBody>
          <a:bodyPr vert="horz" rIns="91440"/>
          <a:lstStyle/>
          <a:p>
            <a:r>
              <a:rPr lang="en-US"/>
              <a:t>Capacity and flexibility market reform, long-term contracting, and R&amp;D support are durable policy levers for grid-scale storage</a:t>
            </a:r>
          </a:p>
        </p:txBody>
      </p:sp>
      <p:sp>
        <p:nvSpPr>
          <p:cNvPr id="8" name="Text Placeholder 7">
            <a:extLst>
              <a:ext uri="{FF2B5EF4-FFF2-40B4-BE49-F238E27FC236}">
                <a16:creationId xmlns:a16="http://schemas.microsoft.com/office/drawing/2014/main" id="{72C16B6F-8E2C-DA13-1DE7-0393C2F804EE}"/>
              </a:ext>
            </a:extLst>
          </p:cNvPr>
          <p:cNvSpPr>
            <a:spLocks noGrp="1"/>
          </p:cNvSpPr>
          <p:nvPr>
            <p:ph type="body" sz="quarter" idx="13"/>
          </p:nvPr>
        </p:nvSpPr>
        <p:spPr>
          <a:xfrm>
            <a:off x="329184" y="1498005"/>
            <a:ext cx="3645966" cy="548640"/>
          </a:xfrm>
        </p:spPr>
        <p:txBody>
          <a:bodyPr/>
          <a:lstStyle/>
          <a:p>
            <a:r>
              <a:rPr lang="en-US" sz="1400"/>
              <a:t>UK’s National Grid awarded GBP323M in 10-yr stability service contracts to BESS</a:t>
            </a:r>
          </a:p>
        </p:txBody>
      </p:sp>
      <p:sp>
        <p:nvSpPr>
          <p:cNvPr id="9" name="Text Placeholder 8">
            <a:extLst>
              <a:ext uri="{FF2B5EF4-FFF2-40B4-BE49-F238E27FC236}">
                <a16:creationId xmlns:a16="http://schemas.microsoft.com/office/drawing/2014/main" id="{27C675A1-A899-DE4A-EC92-980E5636BE7F}"/>
              </a:ext>
            </a:extLst>
          </p:cNvPr>
          <p:cNvSpPr>
            <a:spLocks noGrp="1"/>
          </p:cNvSpPr>
          <p:nvPr>
            <p:ph type="body" sz="quarter" idx="18"/>
          </p:nvPr>
        </p:nvSpPr>
        <p:spPr>
          <a:xfrm>
            <a:off x="4261384" y="1485682"/>
            <a:ext cx="3657600" cy="548640"/>
          </a:xfrm>
        </p:spPr>
        <p:txBody>
          <a:bodyPr/>
          <a:lstStyle/>
          <a:p>
            <a:r>
              <a:rPr lang="en-US" sz="1400"/>
              <a:t>Australia demonstrated that battery + GFM + renewables reduces costs</a:t>
            </a:r>
            <a:endParaRPr lang="en-US" sz="1400">
              <a:cs typeface="Arial"/>
            </a:endParaRPr>
          </a:p>
        </p:txBody>
      </p:sp>
      <p:sp>
        <p:nvSpPr>
          <p:cNvPr id="10" name="Text Placeholder 9">
            <a:extLst>
              <a:ext uri="{FF2B5EF4-FFF2-40B4-BE49-F238E27FC236}">
                <a16:creationId xmlns:a16="http://schemas.microsoft.com/office/drawing/2014/main" id="{C51A5D71-17B9-B04C-7023-CA4C789CCC76}"/>
              </a:ext>
            </a:extLst>
          </p:cNvPr>
          <p:cNvSpPr>
            <a:spLocks noGrp="1"/>
          </p:cNvSpPr>
          <p:nvPr>
            <p:ph type="body" sz="quarter" idx="19"/>
          </p:nvPr>
        </p:nvSpPr>
        <p:spPr>
          <a:xfrm>
            <a:off x="8205218" y="1482383"/>
            <a:ext cx="3748297" cy="555237"/>
          </a:xfrm>
        </p:spPr>
        <p:txBody>
          <a:bodyPr/>
          <a:lstStyle/>
          <a:p>
            <a:r>
              <a:rPr lang="en-US" sz="1400"/>
              <a:t>Battery needs speed and standards to connect, and revenue certainty to finance</a:t>
            </a:r>
          </a:p>
        </p:txBody>
      </p:sp>
      <p:sp>
        <p:nvSpPr>
          <p:cNvPr id="14" name="Rectangle 13">
            <a:extLst>
              <a:ext uri="{FF2B5EF4-FFF2-40B4-BE49-F238E27FC236}">
                <a16:creationId xmlns:a16="http://schemas.microsoft.com/office/drawing/2014/main" id="{209F3A06-952C-8398-3334-1916B0B9AA94}"/>
              </a:ext>
            </a:extLst>
          </p:cNvPr>
          <p:cNvSpPr/>
          <p:nvPr/>
        </p:nvSpPr>
        <p:spPr bwMode="gray">
          <a:xfrm>
            <a:off x="8199435" y="2098543"/>
            <a:ext cx="3657600" cy="239117"/>
          </a:xfrm>
          <a:prstGeom prst="rect">
            <a:avLst/>
          </a:prstGeom>
          <a:solidFill>
            <a:schemeClr val="accent6"/>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buNone/>
            </a:pPr>
            <a:r>
              <a:rPr lang="en-GT" sz="1200">
                <a:solidFill>
                  <a:srgbClr val="FFFFFF"/>
                </a:solidFill>
              </a:rPr>
              <a:t>Near-term actions</a:t>
            </a:r>
          </a:p>
        </p:txBody>
      </p:sp>
      <p:sp>
        <p:nvSpPr>
          <p:cNvPr id="19" name="TextBox 18">
            <a:extLst>
              <a:ext uri="{FF2B5EF4-FFF2-40B4-BE49-F238E27FC236}">
                <a16:creationId xmlns:a16="http://schemas.microsoft.com/office/drawing/2014/main" id="{77F5C6BF-1EA4-0F99-32DF-0603DF0831AA}"/>
              </a:ext>
            </a:extLst>
          </p:cNvPr>
          <p:cNvSpPr txBox="1"/>
          <p:nvPr/>
        </p:nvSpPr>
        <p:spPr bwMode="gray">
          <a:xfrm>
            <a:off x="8199435" y="2406131"/>
            <a:ext cx="3657600" cy="1215717"/>
          </a:xfrm>
          <a:prstGeom prst="rect">
            <a:avLst/>
          </a:prstGeom>
          <a:solidFill>
            <a:srgbClr val="E3E8EE"/>
          </a:solidFill>
        </p:spPr>
        <p:txBody>
          <a:bodyPr wrap="square" lIns="91440" tIns="45720" rIns="91440" bIns="45720" anchor="t">
            <a:spAutoFit/>
          </a:bodyPr>
          <a:lstStyle/>
          <a:p>
            <a:pPr marL="177800" indent="-177800" defTabSz="711200">
              <a:spcBef>
                <a:spcPts val="600"/>
              </a:spcBef>
              <a:buFontTx/>
              <a:buChar char="•"/>
              <a:defRPr/>
            </a:pPr>
            <a:r>
              <a:rPr lang="en-US" sz="1050" b="0" i="0"/>
              <a:t>Establish, implement </a:t>
            </a:r>
            <a:r>
              <a:rPr lang="en-US" sz="1050" b="1" i="0"/>
              <a:t>guidance on </a:t>
            </a:r>
            <a:r>
              <a:rPr lang="en-US" sz="1050" b="1"/>
              <a:t>battery reliability</a:t>
            </a:r>
            <a:r>
              <a:rPr lang="en-US" sz="1050" b="1" i="0"/>
              <a:t> and standards</a:t>
            </a:r>
            <a:r>
              <a:rPr lang="en-US" sz="1050" b="0" i="0"/>
              <a:t>, incl. duration-based accreditation </a:t>
            </a:r>
          </a:p>
          <a:p>
            <a:pPr marL="177800" indent="-177800" defTabSz="711200">
              <a:spcBef>
                <a:spcPts val="600"/>
              </a:spcBef>
              <a:buFont typeface="Arial"/>
              <a:buChar char="•"/>
              <a:defRPr/>
            </a:pPr>
            <a:r>
              <a:rPr lang="en-US" sz="1050" b="1" i="0"/>
              <a:t>Prioritize co-located </a:t>
            </a:r>
            <a:r>
              <a:rPr lang="en-US" sz="1050" i="0"/>
              <a:t>storage-plus-renewables</a:t>
            </a:r>
            <a:r>
              <a:rPr lang="en-US" sz="1050" b="1" i="0"/>
              <a:t> for interconnection requests</a:t>
            </a:r>
            <a:r>
              <a:rPr lang="en-US" sz="1050" b="0" i="0"/>
              <a:t> and construction </a:t>
            </a:r>
            <a:r>
              <a:rPr lang="en-US" sz="1050"/>
              <a:t>starts</a:t>
            </a:r>
          </a:p>
          <a:p>
            <a:pPr marL="177800" indent="-177800" defTabSz="711200">
              <a:spcBef>
                <a:spcPts val="600"/>
              </a:spcBef>
              <a:buFontTx/>
              <a:buChar char="•"/>
              <a:defRPr/>
            </a:pPr>
            <a:r>
              <a:rPr lang="en-US" sz="1050" b="1"/>
              <a:t>Expand</a:t>
            </a:r>
            <a:r>
              <a:rPr lang="en-US" sz="1050" b="1" i="0"/>
              <a:t> SATA designation pathways</a:t>
            </a:r>
            <a:r>
              <a:rPr lang="en-US" sz="1050" b="0" i="0"/>
              <a:t> and </a:t>
            </a:r>
            <a:r>
              <a:rPr lang="en-US" sz="1050" i="0"/>
              <a:t>capacity market eligibility</a:t>
            </a:r>
            <a:r>
              <a:rPr lang="en-US" sz="1050" b="0" i="0"/>
              <a:t> for storage (</a:t>
            </a:r>
            <a:r>
              <a:rPr lang="en-US" sz="1050"/>
              <a:t>e.g., FERC</a:t>
            </a:r>
            <a:r>
              <a:rPr lang="en-US" sz="1050" b="0" i="0"/>
              <a:t> 841)</a:t>
            </a:r>
            <a:endParaRPr lang="en-US" sz="1050" b="0" i="1">
              <a:cs typeface="Arial"/>
            </a:endParaRPr>
          </a:p>
        </p:txBody>
      </p:sp>
      <p:sp>
        <p:nvSpPr>
          <p:cNvPr id="20" name="Rectangle 19">
            <a:extLst>
              <a:ext uri="{FF2B5EF4-FFF2-40B4-BE49-F238E27FC236}">
                <a16:creationId xmlns:a16="http://schemas.microsoft.com/office/drawing/2014/main" id="{A2906063-BDB1-00DD-6FEA-3C3A3B4432A9}"/>
              </a:ext>
            </a:extLst>
          </p:cNvPr>
          <p:cNvSpPr/>
          <p:nvPr/>
        </p:nvSpPr>
        <p:spPr bwMode="gray">
          <a:xfrm>
            <a:off x="8199435" y="3690319"/>
            <a:ext cx="3657600" cy="239117"/>
          </a:xfrm>
          <a:prstGeom prst="rect">
            <a:avLst/>
          </a:prstGeom>
          <a:solidFill>
            <a:schemeClr val="accent6"/>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buNone/>
            </a:pPr>
            <a:r>
              <a:rPr lang="en-GT" sz="1200">
                <a:solidFill>
                  <a:srgbClr val="FFFFFF"/>
                </a:solidFill>
              </a:rPr>
              <a:t>Forward-looking opportunities</a:t>
            </a:r>
          </a:p>
        </p:txBody>
      </p:sp>
      <p:sp>
        <p:nvSpPr>
          <p:cNvPr id="22" name="TextBox 21">
            <a:extLst>
              <a:ext uri="{FF2B5EF4-FFF2-40B4-BE49-F238E27FC236}">
                <a16:creationId xmlns:a16="http://schemas.microsoft.com/office/drawing/2014/main" id="{F490D745-E61E-9BBA-1EC9-14DFDCE2751D}"/>
              </a:ext>
            </a:extLst>
          </p:cNvPr>
          <p:cNvSpPr txBox="1"/>
          <p:nvPr/>
        </p:nvSpPr>
        <p:spPr bwMode="gray">
          <a:xfrm>
            <a:off x="8199435" y="3997907"/>
            <a:ext cx="3669232" cy="1138773"/>
          </a:xfrm>
          <a:prstGeom prst="rect">
            <a:avLst/>
          </a:prstGeom>
          <a:solidFill>
            <a:srgbClr val="E3E8EE"/>
          </a:solidFill>
        </p:spPr>
        <p:txBody>
          <a:bodyPr wrap="square">
            <a:spAutoFit/>
          </a:bodyPr>
          <a:lstStyle/>
          <a:p>
            <a:pPr marL="177800" marR="0" lvl="0" indent="-177800" algn="l" rtl="0" eaLnBrk="1" fontAlgn="auto" latinLnBrk="0" hangingPunct="1">
              <a:lnSpc>
                <a:spcPct val="100000"/>
              </a:lnSpc>
              <a:spcBef>
                <a:spcPts val="600"/>
              </a:spcBef>
              <a:spcAft>
                <a:spcPts val="0"/>
              </a:spcAft>
              <a:buClrTx/>
              <a:buSzTx/>
              <a:buFontTx/>
              <a:buChar char="•"/>
            </a:pPr>
            <a:r>
              <a:rPr lang="en-US" sz="1050" b="0">
                <a:solidFill>
                  <a:schemeClr val="tx1"/>
                </a:solidFill>
              </a:rPr>
              <a:t>Establish </a:t>
            </a:r>
            <a:r>
              <a:rPr lang="en-US" sz="1050" b="1">
                <a:solidFill>
                  <a:schemeClr val="tx1"/>
                </a:solidFill>
              </a:rPr>
              <a:t>BESS/PPA tolling framework </a:t>
            </a:r>
            <a:r>
              <a:rPr lang="en-US" sz="1050" b="0">
                <a:solidFill>
                  <a:schemeClr val="tx1"/>
                </a:solidFill>
              </a:rPr>
              <a:t>with long-term contracts (aligned with lifecycles) to enable senior debt financing at lower cost of capital</a:t>
            </a:r>
          </a:p>
          <a:p>
            <a:pPr marL="177800" marR="0" lvl="0" indent="-177800" algn="l" defTabSz="711200" rtl="0" eaLnBrk="1" fontAlgn="auto" latinLnBrk="0" hangingPunct="1">
              <a:lnSpc>
                <a:spcPct val="100000"/>
              </a:lnSpc>
              <a:spcBef>
                <a:spcPts val="600"/>
              </a:spcBef>
              <a:spcAft>
                <a:spcPts val="0"/>
              </a:spcAft>
              <a:buClrTx/>
              <a:buSzTx/>
              <a:buFontTx/>
              <a:buChar char="•"/>
              <a:tabLst/>
              <a:defRPr/>
            </a:pPr>
            <a:r>
              <a:rPr lang="en-US" sz="1050" b="0" i="0">
                <a:solidFill>
                  <a:schemeClr val="tx1"/>
                </a:solidFill>
              </a:rPr>
              <a:t>Reform ISO/RTO capacity markets to create a </a:t>
            </a:r>
            <a:r>
              <a:rPr lang="en-US" sz="1050" b="1" i="0">
                <a:solidFill>
                  <a:schemeClr val="tx1"/>
                </a:solidFill>
              </a:rPr>
              <a:t>storage-specific ‘always available’ capacity product </a:t>
            </a:r>
            <a:r>
              <a:rPr lang="en-US" sz="1050" b="0" i="0">
                <a:solidFill>
                  <a:schemeClr val="tx1"/>
                </a:solidFill>
              </a:rPr>
              <a:t>that compensates battery firm dispatch</a:t>
            </a:r>
          </a:p>
        </p:txBody>
      </p:sp>
      <p:sp>
        <p:nvSpPr>
          <p:cNvPr id="23" name="Rectangle 22">
            <a:extLst>
              <a:ext uri="{FF2B5EF4-FFF2-40B4-BE49-F238E27FC236}">
                <a16:creationId xmlns:a16="http://schemas.microsoft.com/office/drawing/2014/main" id="{08B77DDF-E87E-BE5B-DC49-64BC7AFF50AD}"/>
              </a:ext>
            </a:extLst>
          </p:cNvPr>
          <p:cNvSpPr/>
          <p:nvPr/>
        </p:nvSpPr>
        <p:spPr bwMode="gray">
          <a:xfrm>
            <a:off x="8211067" y="5205151"/>
            <a:ext cx="3657600" cy="239117"/>
          </a:xfrm>
          <a:prstGeom prst="rect">
            <a:avLst/>
          </a:prstGeom>
          <a:solidFill>
            <a:srgbClr val="009BDB"/>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buNone/>
            </a:pPr>
            <a:r>
              <a:rPr lang="en-GT" sz="1200">
                <a:solidFill>
                  <a:srgbClr val="FFFFFF"/>
                </a:solidFill>
              </a:rPr>
              <a:t>System-level benefits</a:t>
            </a:r>
          </a:p>
        </p:txBody>
      </p:sp>
      <p:sp>
        <p:nvSpPr>
          <p:cNvPr id="24" name="TextBox 23">
            <a:extLst>
              <a:ext uri="{FF2B5EF4-FFF2-40B4-BE49-F238E27FC236}">
                <a16:creationId xmlns:a16="http://schemas.microsoft.com/office/drawing/2014/main" id="{7F680AB8-3398-64E5-10FD-B22A3F4A55F9}"/>
              </a:ext>
            </a:extLst>
          </p:cNvPr>
          <p:cNvSpPr txBox="1"/>
          <p:nvPr/>
        </p:nvSpPr>
        <p:spPr bwMode="gray">
          <a:xfrm>
            <a:off x="8199435" y="5512740"/>
            <a:ext cx="3669232" cy="815608"/>
          </a:xfrm>
          <a:prstGeom prst="rect">
            <a:avLst/>
          </a:prstGeom>
          <a:solidFill>
            <a:srgbClr val="E3E8EE"/>
          </a:solidFill>
        </p:spPr>
        <p:txBody>
          <a:bodyPr wrap="square" lIns="91440" tIns="45720" rIns="91440" bIns="45720" anchor="t">
            <a:spAutoFit/>
          </a:bodyPr>
          <a:lstStyle/>
          <a:p>
            <a:pPr marL="171450" lvl="0" indent="-171450">
              <a:spcBef>
                <a:spcPts val="600"/>
              </a:spcBef>
              <a:buFont typeface="Arial" panose="020B0604020202020204" pitchFamily="34" charset="0"/>
              <a:buChar char="•"/>
            </a:pPr>
            <a:r>
              <a:rPr lang="en-US" sz="1050" b="1" i="0"/>
              <a:t>129% revenue growth </a:t>
            </a:r>
            <a:r>
              <a:rPr lang="en-US" sz="1050" b="0" i="0"/>
              <a:t>for BESS </a:t>
            </a:r>
            <a:r>
              <a:rPr lang="en-US" sz="1050"/>
              <a:t>from</a:t>
            </a:r>
            <a:r>
              <a:rPr lang="en-US" sz="1050" b="0" i="0"/>
              <a:t> </a:t>
            </a:r>
            <a:r>
              <a:rPr lang="en-US" sz="1050" b="1">
                <a:solidFill>
                  <a:srgbClr val="002130"/>
                </a:solidFill>
                <a:latin typeface="Arial"/>
                <a:ea typeface="Arial" pitchFamily="34" charset="-122"/>
                <a:cs typeface="Arial"/>
              </a:rPr>
              <a:t>multi-stream stacking </a:t>
            </a:r>
            <a:r>
              <a:rPr lang="en-US" sz="1050">
                <a:solidFill>
                  <a:srgbClr val="002130"/>
                </a:solidFill>
                <a:latin typeface="Arial"/>
                <a:ea typeface="Arial" pitchFamily="34" charset="-122"/>
                <a:cs typeface="Arial"/>
              </a:rPr>
              <a:t>vs. single revenue stream</a:t>
            </a:r>
            <a:r>
              <a:rPr lang="en-US" sz="1050" b="0" i="0"/>
              <a:t> </a:t>
            </a:r>
          </a:p>
          <a:p>
            <a:pPr marL="171450" lvl="0" indent="-171450">
              <a:spcBef>
                <a:spcPts val="600"/>
              </a:spcBef>
              <a:buFont typeface="Arial" panose="020B0604020202020204" pitchFamily="34" charset="0"/>
              <a:buChar char="•"/>
            </a:pPr>
            <a:r>
              <a:rPr lang="en-US" sz="1050" b="1"/>
              <a:t>&lt;100ms </a:t>
            </a:r>
            <a:r>
              <a:rPr lang="en-US" sz="1050"/>
              <a:t>BESS </a:t>
            </a:r>
            <a:r>
              <a:rPr lang="en-US" sz="1050" b="1"/>
              <a:t>response time </a:t>
            </a:r>
            <a:r>
              <a:rPr lang="en-US" sz="1050"/>
              <a:t>v. 6+ seconds for peakers, improving grid flexibility</a:t>
            </a:r>
            <a:endParaRPr lang="en-US" sz="1050" b="0" i="0">
              <a:solidFill>
                <a:schemeClr val="tx1"/>
              </a:solidFill>
              <a:cs typeface="Arial"/>
            </a:endParaRPr>
          </a:p>
        </p:txBody>
      </p:sp>
      <p:sp>
        <p:nvSpPr>
          <p:cNvPr id="27" name="TextBox 26">
            <a:extLst>
              <a:ext uri="{FF2B5EF4-FFF2-40B4-BE49-F238E27FC236}">
                <a16:creationId xmlns:a16="http://schemas.microsoft.com/office/drawing/2014/main" id="{F8021FF2-45E0-BA18-C879-EB110BD54821}"/>
              </a:ext>
            </a:extLst>
          </p:cNvPr>
          <p:cNvSpPr txBox="1"/>
          <p:nvPr/>
        </p:nvSpPr>
        <p:spPr bwMode="gray">
          <a:xfrm>
            <a:off x="368522" y="4572977"/>
            <a:ext cx="3645966" cy="1569660"/>
          </a:xfrm>
          <a:prstGeom prst="rect">
            <a:avLst/>
          </a:prstGeom>
          <a:solidFill>
            <a:srgbClr val="E3E8EE"/>
          </a:solidFill>
        </p:spPr>
        <p:txBody>
          <a:bodyPr wrap="square">
            <a:spAutoFit/>
          </a:bodyPr>
          <a:lstStyle/>
          <a:p>
            <a:pPr>
              <a:spcBef>
                <a:spcPts val="600"/>
              </a:spcBef>
            </a:pPr>
            <a:r>
              <a:rPr lang="en-US" sz="1200" b="1" dirty="0"/>
              <a:t>United Kingdom</a:t>
            </a:r>
            <a:r>
              <a:rPr lang="en-US" sz="1200" dirty="0"/>
              <a:t>: National Grid ESO awarded GBP323M in 10-yr stability service contracts to utility-scale BESS projects, substituting BESS inertia &amp; reactive power</a:t>
            </a:r>
            <a:endParaRPr lang="en-US" sz="1200" b="0" kern="1200" dirty="0">
              <a:solidFill>
                <a:schemeClr val="tx1"/>
              </a:solidFill>
              <a:latin typeface="+mn-lt"/>
              <a:ea typeface="+mn-ea"/>
              <a:cs typeface="+mn-cs"/>
            </a:endParaRPr>
          </a:p>
          <a:p>
            <a:pPr marL="171450" indent="-171450">
              <a:buFont typeface="Arial"/>
              <a:buChar char="•"/>
            </a:pPr>
            <a:r>
              <a:rPr lang="en-US" sz="1200" b="0" kern="1200" dirty="0">
                <a:solidFill>
                  <a:schemeClr val="tx1"/>
                </a:solidFill>
                <a:latin typeface="+mn-lt"/>
                <a:ea typeface="+mn-ea"/>
                <a:cs typeface="+mn-cs"/>
              </a:rPr>
              <a:t>Demonstrated the effectiveness of using long-term contracted ancillary revenue to drive private sector BESS project financing; GBP14B target system savings</a:t>
            </a:r>
          </a:p>
        </p:txBody>
      </p:sp>
      <p:sp>
        <p:nvSpPr>
          <p:cNvPr id="29" name="TextBox 28">
            <a:extLst>
              <a:ext uri="{FF2B5EF4-FFF2-40B4-BE49-F238E27FC236}">
                <a16:creationId xmlns:a16="http://schemas.microsoft.com/office/drawing/2014/main" id="{9F0C5CF6-5FD5-CC37-FE6B-C29985227A19}"/>
              </a:ext>
            </a:extLst>
          </p:cNvPr>
          <p:cNvSpPr txBox="1"/>
          <p:nvPr/>
        </p:nvSpPr>
        <p:spPr bwMode="gray">
          <a:xfrm>
            <a:off x="4255568" y="4560665"/>
            <a:ext cx="3663416" cy="1569660"/>
          </a:xfrm>
          <a:prstGeom prst="rect">
            <a:avLst/>
          </a:prstGeom>
          <a:solidFill>
            <a:srgbClr val="E3E8EE"/>
          </a:solidFill>
        </p:spPr>
        <p:txBody>
          <a:bodyPr wrap="square" lIns="91440" tIns="45720" rIns="91440" bIns="45720" anchor="t">
            <a:spAutoFit/>
          </a:bodyPr>
          <a:lstStyle/>
          <a:p>
            <a:pPr defTabSz="711200">
              <a:spcBef>
                <a:spcPts val="600"/>
              </a:spcBef>
              <a:defRPr/>
            </a:pPr>
            <a:r>
              <a:rPr lang="en-US" sz="1200" b="1"/>
              <a:t>Australia</a:t>
            </a:r>
            <a:r>
              <a:rPr lang="en-US" sz="1200" b="0"/>
              <a:t>: </a:t>
            </a:r>
            <a:r>
              <a:rPr lang="en-US" sz="1200" b="0" err="1"/>
              <a:t>Hornsdale</a:t>
            </a:r>
            <a:r>
              <a:rPr lang="en-US" sz="1200" b="0"/>
              <a:t> Power Reserve (</a:t>
            </a:r>
            <a:r>
              <a:rPr lang="en-US" sz="1200" b="0" err="1"/>
              <a:t>Neoen</a:t>
            </a:r>
            <a:r>
              <a:rPr lang="en-US" sz="1200" b="0"/>
              <a:t>/Tesla ’17) demonstrated that </a:t>
            </a:r>
            <a:r>
              <a:rPr lang="en-US" sz="1200"/>
              <a:t>renewables plus battery storage can</a:t>
            </a:r>
            <a:r>
              <a:rPr lang="en-US" sz="1200" b="0"/>
              <a:t> substitute for grid-scale synchronous generation services (100MW/129MWh)</a:t>
            </a:r>
          </a:p>
          <a:p>
            <a:pPr marL="177800" marR="0" lvl="0" indent="-177800" algn="l" rtl="0" eaLnBrk="1" fontAlgn="auto" latinLnBrk="0" hangingPunct="1">
              <a:lnSpc>
                <a:spcPct val="100000"/>
              </a:lnSpc>
              <a:spcAft>
                <a:spcPts val="0"/>
              </a:spcAft>
              <a:buClrTx/>
              <a:buSzTx/>
              <a:buFontTx/>
              <a:buChar char="•"/>
            </a:pPr>
            <a:r>
              <a:rPr lang="en-US" sz="1200" b="0"/>
              <a:t>Reduced South Australia’s average Regulation FCAS price by ~90% </a:t>
            </a:r>
            <a:r>
              <a:rPr lang="en-US" sz="1200" b="0">
                <a:sym typeface="Wingdings" pitchFamily="2" charset="2"/>
              </a:rPr>
              <a:t>vs. the pre-HRP baseline, bringing SA in line with other regions</a:t>
            </a:r>
          </a:p>
          <a:p>
            <a:pPr marL="177800" marR="0" lvl="0" indent="-177800" algn="l" rtl="0" eaLnBrk="1" fontAlgn="auto" latinLnBrk="0" hangingPunct="1">
              <a:lnSpc>
                <a:spcPct val="100000"/>
              </a:lnSpc>
              <a:spcAft>
                <a:spcPts val="0"/>
              </a:spcAft>
              <a:buClrTx/>
              <a:buSzTx/>
              <a:buFontTx/>
              <a:buChar char="•"/>
            </a:pPr>
            <a:r>
              <a:rPr lang="en-US" sz="1200">
                <a:sym typeface="Wingdings" pitchFamily="2" charset="2"/>
              </a:rPr>
              <a:t>Demonstrated revenue and technical viability</a:t>
            </a:r>
            <a:endParaRPr lang="en-US" sz="1200" b="0">
              <a:sym typeface="Wingdings" pitchFamily="2" charset="2"/>
            </a:endParaRPr>
          </a:p>
        </p:txBody>
      </p:sp>
      <p:sp>
        <p:nvSpPr>
          <p:cNvPr id="46" name="Free-form: Shape 737">
            <a:extLst>
              <a:ext uri="{FF2B5EF4-FFF2-40B4-BE49-F238E27FC236}">
                <a16:creationId xmlns:a16="http://schemas.microsoft.com/office/drawing/2014/main" id="{528A88FC-E5EE-9FCB-91E7-74E593311B76}"/>
              </a:ext>
            </a:extLst>
          </p:cNvPr>
          <p:cNvSpPr/>
          <p:nvPr/>
        </p:nvSpPr>
        <p:spPr>
          <a:xfrm>
            <a:off x="1260940" y="3158112"/>
            <a:ext cx="542993" cy="839795"/>
          </a:xfrm>
          <a:custGeom>
            <a:avLst/>
            <a:gdLst>
              <a:gd name="connsiteX0" fmla="*/ 15376 w 108297"/>
              <a:gd name="connsiteY0" fmla="*/ 44591 h 117378"/>
              <a:gd name="connsiteX1" fmla="*/ 15376 w 108297"/>
              <a:gd name="connsiteY1" fmla="*/ 39915 h 117378"/>
              <a:gd name="connsiteX2" fmla="*/ 10560 w 108297"/>
              <a:gd name="connsiteY2" fmla="*/ 40564 h 117378"/>
              <a:gd name="connsiteX3" fmla="*/ 13954 w 108297"/>
              <a:gd name="connsiteY3" fmla="*/ 43169 h 117378"/>
              <a:gd name="connsiteX4" fmla="*/ 14307 w 108297"/>
              <a:gd name="connsiteY4" fmla="*/ 117378 h 117378"/>
              <a:gd name="connsiteX5" fmla="*/ 18203 w 108297"/>
              <a:gd name="connsiteY5" fmla="*/ 115874 h 117378"/>
              <a:gd name="connsiteX6" fmla="*/ 23052 w 108297"/>
              <a:gd name="connsiteY6" fmla="*/ 115135 h 117378"/>
              <a:gd name="connsiteX7" fmla="*/ 27834 w 108297"/>
              <a:gd name="connsiteY7" fmla="*/ 115768 h 117378"/>
              <a:gd name="connsiteX8" fmla="*/ 32239 w 108297"/>
              <a:gd name="connsiteY8" fmla="*/ 114469 h 117378"/>
              <a:gd name="connsiteX9" fmla="*/ 36981 w 108297"/>
              <a:gd name="connsiteY9" fmla="*/ 114313 h 117378"/>
              <a:gd name="connsiteX10" fmla="*/ 41279 w 108297"/>
              <a:gd name="connsiteY10" fmla="*/ 113762 h 117378"/>
              <a:gd name="connsiteX11" fmla="*/ 45733 w 108297"/>
              <a:gd name="connsiteY11" fmla="*/ 112678 h 117378"/>
              <a:gd name="connsiteX12" fmla="*/ 49267 w 108297"/>
              <a:gd name="connsiteY12" fmla="*/ 109793 h 117378"/>
              <a:gd name="connsiteX13" fmla="*/ 52201 w 108297"/>
              <a:gd name="connsiteY13" fmla="*/ 106571 h 117378"/>
              <a:gd name="connsiteX14" fmla="*/ 57354 w 108297"/>
              <a:gd name="connsiteY14" fmla="*/ 106580 h 117378"/>
              <a:gd name="connsiteX15" fmla="*/ 62194 w 108297"/>
              <a:gd name="connsiteY15" fmla="*/ 104328 h 117378"/>
              <a:gd name="connsiteX16" fmla="*/ 66393 w 108297"/>
              <a:gd name="connsiteY16" fmla="*/ 101600 h 117378"/>
              <a:gd name="connsiteX17" fmla="*/ 70264 w 108297"/>
              <a:gd name="connsiteY17" fmla="*/ 99208 h 117378"/>
              <a:gd name="connsiteX18" fmla="*/ 74439 w 108297"/>
              <a:gd name="connsiteY18" fmla="*/ 96693 h 117378"/>
              <a:gd name="connsiteX19" fmla="*/ 79213 w 108297"/>
              <a:gd name="connsiteY19" fmla="*/ 96743 h 117378"/>
              <a:gd name="connsiteX20" fmla="*/ 83405 w 108297"/>
              <a:gd name="connsiteY20" fmla="*/ 96587 h 117378"/>
              <a:gd name="connsiteX21" fmla="*/ 87473 w 108297"/>
              <a:gd name="connsiteY21" fmla="*/ 95584 h 117378"/>
              <a:gd name="connsiteX22" fmla="*/ 91688 w 108297"/>
              <a:gd name="connsiteY22" fmla="*/ 94688 h 117378"/>
              <a:gd name="connsiteX23" fmla="*/ 96020 w 108297"/>
              <a:gd name="connsiteY23" fmla="*/ 95107 h 117378"/>
              <a:gd name="connsiteX24" fmla="*/ 99898 w 108297"/>
              <a:gd name="connsiteY24" fmla="*/ 93645 h 117378"/>
              <a:gd name="connsiteX25" fmla="*/ 96800 w 108297"/>
              <a:gd name="connsiteY25" fmla="*/ 90933 h 117378"/>
              <a:gd name="connsiteX26" fmla="*/ 102651 w 108297"/>
              <a:gd name="connsiteY26" fmla="*/ 84868 h 117378"/>
              <a:gd name="connsiteX27" fmla="*/ 103473 w 108297"/>
              <a:gd name="connsiteY27" fmla="*/ 79863 h 117378"/>
              <a:gd name="connsiteX28" fmla="*/ 105470 w 108297"/>
              <a:gd name="connsiteY28" fmla="*/ 75795 h 117378"/>
              <a:gd name="connsiteX29" fmla="*/ 108297 w 108297"/>
              <a:gd name="connsiteY29" fmla="*/ 71875 h 117378"/>
              <a:gd name="connsiteX30" fmla="*/ 107393 w 108297"/>
              <a:gd name="connsiteY30" fmla="*/ 67207 h 117378"/>
              <a:gd name="connsiteX31" fmla="*/ 105889 w 108297"/>
              <a:gd name="connsiteY31" fmla="*/ 63106 h 117378"/>
              <a:gd name="connsiteX32" fmla="*/ 107631 w 108297"/>
              <a:gd name="connsiteY32" fmla="*/ 59277 h 117378"/>
              <a:gd name="connsiteX33" fmla="*/ 104016 w 108297"/>
              <a:gd name="connsiteY33" fmla="*/ 56918 h 117378"/>
              <a:gd name="connsiteX34" fmla="*/ 106448 w 108297"/>
              <a:gd name="connsiteY34" fmla="*/ 53458 h 117378"/>
              <a:gd name="connsiteX35" fmla="*/ 103153 w 108297"/>
              <a:gd name="connsiteY35" fmla="*/ 48840 h 117378"/>
              <a:gd name="connsiteX36" fmla="*/ 102060 w 108297"/>
              <a:gd name="connsiteY36" fmla="*/ 44460 h 117378"/>
              <a:gd name="connsiteX37" fmla="*/ 100876 w 108297"/>
              <a:gd name="connsiteY37" fmla="*/ 40367 h 117378"/>
              <a:gd name="connsiteX38" fmla="*/ 105470 w 108297"/>
              <a:gd name="connsiteY38" fmla="*/ 41509 h 117378"/>
              <a:gd name="connsiteX39" fmla="*/ 102898 w 108297"/>
              <a:gd name="connsiteY39" fmla="*/ 37524 h 117378"/>
              <a:gd name="connsiteX40" fmla="*/ 98173 w 108297"/>
              <a:gd name="connsiteY40" fmla="*/ 38510 h 117378"/>
              <a:gd name="connsiteX41" fmla="*/ 93653 w 108297"/>
              <a:gd name="connsiteY41" fmla="*/ 38617 h 117378"/>
              <a:gd name="connsiteX42" fmla="*/ 91746 w 108297"/>
              <a:gd name="connsiteY42" fmla="*/ 34836 h 117378"/>
              <a:gd name="connsiteX43" fmla="*/ 89067 w 108297"/>
              <a:gd name="connsiteY43" fmla="*/ 30415 h 117378"/>
              <a:gd name="connsiteX44" fmla="*/ 85591 w 108297"/>
              <a:gd name="connsiteY44" fmla="*/ 28171 h 117378"/>
              <a:gd name="connsiteX45" fmla="*/ 81835 w 108297"/>
              <a:gd name="connsiteY45" fmla="*/ 30621 h 117378"/>
              <a:gd name="connsiteX46" fmla="*/ 80126 w 108297"/>
              <a:gd name="connsiteY46" fmla="*/ 34688 h 117378"/>
              <a:gd name="connsiteX47" fmla="*/ 75869 w 108297"/>
              <a:gd name="connsiteY47" fmla="*/ 36562 h 117378"/>
              <a:gd name="connsiteX48" fmla="*/ 71480 w 108297"/>
              <a:gd name="connsiteY48" fmla="*/ 36505 h 117378"/>
              <a:gd name="connsiteX49" fmla="*/ 67002 w 108297"/>
              <a:gd name="connsiteY49" fmla="*/ 34606 h 117378"/>
              <a:gd name="connsiteX50" fmla="*/ 63427 w 108297"/>
              <a:gd name="connsiteY50" fmla="*/ 31442 h 117378"/>
              <a:gd name="connsiteX51" fmla="*/ 58932 w 108297"/>
              <a:gd name="connsiteY51" fmla="*/ 27604 h 117378"/>
              <a:gd name="connsiteX52" fmla="*/ 62728 w 108297"/>
              <a:gd name="connsiteY52" fmla="*/ 24432 h 117378"/>
              <a:gd name="connsiteX53" fmla="*/ 68620 w 108297"/>
              <a:gd name="connsiteY53" fmla="*/ 22961 h 117378"/>
              <a:gd name="connsiteX54" fmla="*/ 65103 w 108297"/>
              <a:gd name="connsiteY54" fmla="*/ 20521 h 117378"/>
              <a:gd name="connsiteX55" fmla="*/ 69352 w 108297"/>
              <a:gd name="connsiteY55" fmla="*/ 19304 h 117378"/>
              <a:gd name="connsiteX56" fmla="*/ 74036 w 108297"/>
              <a:gd name="connsiteY56" fmla="*/ 18392 h 117378"/>
              <a:gd name="connsiteX57" fmla="*/ 76469 w 108297"/>
              <a:gd name="connsiteY57" fmla="*/ 14546 h 117378"/>
              <a:gd name="connsiteX58" fmla="*/ 78745 w 108297"/>
              <a:gd name="connsiteY58" fmla="*/ 9467 h 117378"/>
              <a:gd name="connsiteX59" fmla="*/ 83495 w 108297"/>
              <a:gd name="connsiteY59" fmla="*/ 6459 h 117378"/>
              <a:gd name="connsiteX60" fmla="*/ 88081 w 108297"/>
              <a:gd name="connsiteY60" fmla="*/ 4808 h 117378"/>
              <a:gd name="connsiteX61" fmla="*/ 83717 w 108297"/>
              <a:gd name="connsiteY61" fmla="*/ 2137 h 117378"/>
              <a:gd name="connsiteX62" fmla="*/ 79665 w 108297"/>
              <a:gd name="connsiteY62" fmla="*/ 0 h 117378"/>
              <a:gd name="connsiteX63" fmla="*/ 75754 w 108297"/>
              <a:gd name="connsiteY63" fmla="*/ 2350 h 117378"/>
              <a:gd name="connsiteX64" fmla="*/ 76461 w 108297"/>
              <a:gd name="connsiteY64" fmla="*/ 7232 h 117378"/>
              <a:gd name="connsiteX65" fmla="*/ 73001 w 108297"/>
              <a:gd name="connsiteY65" fmla="*/ 11004 h 117378"/>
              <a:gd name="connsiteX66" fmla="*/ 75047 w 108297"/>
              <a:gd name="connsiteY66" fmla="*/ 7224 h 117378"/>
              <a:gd name="connsiteX67" fmla="*/ 72639 w 108297"/>
              <a:gd name="connsiteY67" fmla="*/ 2737 h 117378"/>
              <a:gd name="connsiteX68" fmla="*/ 68703 w 108297"/>
              <a:gd name="connsiteY68" fmla="*/ 4389 h 117378"/>
              <a:gd name="connsiteX69" fmla="*/ 64265 w 108297"/>
              <a:gd name="connsiteY69" fmla="*/ 4158 h 117378"/>
              <a:gd name="connsiteX70" fmla="*/ 60641 w 108297"/>
              <a:gd name="connsiteY70" fmla="*/ 7199 h 117378"/>
              <a:gd name="connsiteX71" fmla="*/ 56031 w 108297"/>
              <a:gd name="connsiteY71" fmla="*/ 8177 h 117378"/>
              <a:gd name="connsiteX72" fmla="*/ 53228 w 108297"/>
              <a:gd name="connsiteY72" fmla="*/ 11522 h 117378"/>
              <a:gd name="connsiteX73" fmla="*/ 55965 w 108297"/>
              <a:gd name="connsiteY73" fmla="*/ 15434 h 117378"/>
              <a:gd name="connsiteX74" fmla="*/ 51790 w 108297"/>
              <a:gd name="connsiteY74" fmla="*/ 15360 h 117378"/>
              <a:gd name="connsiteX75" fmla="*/ 46974 w 108297"/>
              <a:gd name="connsiteY75" fmla="*/ 17957 h 117378"/>
              <a:gd name="connsiteX76" fmla="*/ 46941 w 108297"/>
              <a:gd name="connsiteY76" fmla="*/ 22246 h 117378"/>
              <a:gd name="connsiteX77" fmla="*/ 51741 w 108297"/>
              <a:gd name="connsiteY77" fmla="*/ 21819 h 117378"/>
              <a:gd name="connsiteX78" fmla="*/ 56351 w 108297"/>
              <a:gd name="connsiteY78" fmla="*/ 21416 h 117378"/>
              <a:gd name="connsiteX79" fmla="*/ 57995 w 108297"/>
              <a:gd name="connsiteY79" fmla="*/ 25591 h 117378"/>
              <a:gd name="connsiteX80" fmla="*/ 52415 w 108297"/>
              <a:gd name="connsiteY80" fmla="*/ 27152 h 117378"/>
              <a:gd name="connsiteX81" fmla="*/ 46662 w 108297"/>
              <a:gd name="connsiteY81" fmla="*/ 29963 h 117378"/>
              <a:gd name="connsiteX82" fmla="*/ 50714 w 108297"/>
              <a:gd name="connsiteY82" fmla="*/ 31122 h 117378"/>
              <a:gd name="connsiteX83" fmla="*/ 47418 w 108297"/>
              <a:gd name="connsiteY83" fmla="*/ 33604 h 117378"/>
              <a:gd name="connsiteX84" fmla="*/ 42898 w 108297"/>
              <a:gd name="connsiteY84" fmla="*/ 33234 h 117378"/>
              <a:gd name="connsiteX85" fmla="*/ 37573 w 108297"/>
              <a:gd name="connsiteY85" fmla="*/ 32009 h 117378"/>
              <a:gd name="connsiteX86" fmla="*/ 33571 w 108297"/>
              <a:gd name="connsiteY86" fmla="*/ 34417 h 117378"/>
              <a:gd name="connsiteX87" fmla="*/ 30735 w 108297"/>
              <a:gd name="connsiteY87" fmla="*/ 31261 h 117378"/>
              <a:gd name="connsiteX88" fmla="*/ 25912 w 108297"/>
              <a:gd name="connsiteY88" fmla="*/ 31483 h 117378"/>
              <a:gd name="connsiteX89" fmla="*/ 21194 w 108297"/>
              <a:gd name="connsiteY89" fmla="*/ 30588 h 117378"/>
              <a:gd name="connsiteX90" fmla="*/ 17998 w 108297"/>
              <a:gd name="connsiteY90" fmla="*/ 33447 h 117378"/>
              <a:gd name="connsiteX91" fmla="*/ 13576 w 108297"/>
              <a:gd name="connsiteY91" fmla="*/ 32519 h 117378"/>
              <a:gd name="connsiteX92" fmla="*/ 12204 w 108297"/>
              <a:gd name="connsiteY92" fmla="*/ 36439 h 117378"/>
              <a:gd name="connsiteX93" fmla="*/ 16255 w 108297"/>
              <a:gd name="connsiteY93" fmla="*/ 34960 h 117378"/>
              <a:gd name="connsiteX94" fmla="*/ 18096 w 108297"/>
              <a:gd name="connsiteY94" fmla="*/ 39126 h 117378"/>
              <a:gd name="connsiteX95" fmla="*/ 16222 w 108297"/>
              <a:gd name="connsiteY95" fmla="*/ 43432 h 117378"/>
              <a:gd name="connsiteX96" fmla="*/ 23265 w 108297"/>
              <a:gd name="connsiteY96" fmla="*/ 44147 h 117378"/>
              <a:gd name="connsiteX97" fmla="*/ 19937 w 108297"/>
              <a:gd name="connsiteY97" fmla="*/ 47591 h 117378"/>
              <a:gd name="connsiteX98" fmla="*/ 16050 w 108297"/>
              <a:gd name="connsiteY98" fmla="*/ 50122 h 117378"/>
              <a:gd name="connsiteX99" fmla="*/ 21162 w 108297"/>
              <a:gd name="connsiteY99" fmla="*/ 52686 h 117378"/>
              <a:gd name="connsiteX100" fmla="*/ 17036 w 108297"/>
              <a:gd name="connsiteY100" fmla="*/ 52020 h 117378"/>
              <a:gd name="connsiteX101" fmla="*/ 12853 w 108297"/>
              <a:gd name="connsiteY101" fmla="*/ 52513 h 117378"/>
              <a:gd name="connsiteX102" fmla="*/ 9089 w 108297"/>
              <a:gd name="connsiteY102" fmla="*/ 54469 h 117378"/>
              <a:gd name="connsiteX103" fmla="*/ 13173 w 108297"/>
              <a:gd name="connsiteY103" fmla="*/ 56770 h 117378"/>
              <a:gd name="connsiteX104" fmla="*/ 9237 w 108297"/>
              <a:gd name="connsiteY104" fmla="*/ 58455 h 117378"/>
              <a:gd name="connsiteX105" fmla="*/ 14168 w 108297"/>
              <a:gd name="connsiteY105" fmla="*/ 59507 h 117378"/>
              <a:gd name="connsiteX106" fmla="*/ 18548 w 108297"/>
              <a:gd name="connsiteY106" fmla="*/ 58595 h 117378"/>
              <a:gd name="connsiteX107" fmla="*/ 21991 w 108297"/>
              <a:gd name="connsiteY107" fmla="*/ 60904 h 117378"/>
              <a:gd name="connsiteX108" fmla="*/ 27768 w 108297"/>
              <a:gd name="connsiteY108" fmla="*/ 63805 h 117378"/>
              <a:gd name="connsiteX109" fmla="*/ 33258 w 108297"/>
              <a:gd name="connsiteY109" fmla="*/ 63452 h 117378"/>
              <a:gd name="connsiteX110" fmla="*/ 38764 w 108297"/>
              <a:gd name="connsiteY110" fmla="*/ 62712 h 117378"/>
              <a:gd name="connsiteX111" fmla="*/ 34910 w 108297"/>
              <a:gd name="connsiteY111" fmla="*/ 65909 h 117378"/>
              <a:gd name="connsiteX112" fmla="*/ 30694 w 108297"/>
              <a:gd name="connsiteY112" fmla="*/ 66196 h 117378"/>
              <a:gd name="connsiteX113" fmla="*/ 27005 w 108297"/>
              <a:gd name="connsiteY113" fmla="*/ 70273 h 117378"/>
              <a:gd name="connsiteX114" fmla="*/ 26125 w 108297"/>
              <a:gd name="connsiteY114" fmla="*/ 74308 h 117378"/>
              <a:gd name="connsiteX115" fmla="*/ 24358 w 108297"/>
              <a:gd name="connsiteY115" fmla="*/ 78375 h 117378"/>
              <a:gd name="connsiteX116" fmla="*/ 20298 w 108297"/>
              <a:gd name="connsiteY116" fmla="*/ 80372 h 117378"/>
              <a:gd name="connsiteX117" fmla="*/ 16395 w 108297"/>
              <a:gd name="connsiteY117" fmla="*/ 82854 h 117378"/>
              <a:gd name="connsiteX118" fmla="*/ 21655 w 108297"/>
              <a:gd name="connsiteY118" fmla="*/ 82295 h 117378"/>
              <a:gd name="connsiteX119" fmla="*/ 26405 w 108297"/>
              <a:gd name="connsiteY119" fmla="*/ 82731 h 117378"/>
              <a:gd name="connsiteX120" fmla="*/ 32248 w 108297"/>
              <a:gd name="connsiteY120" fmla="*/ 82238 h 117378"/>
              <a:gd name="connsiteX121" fmla="*/ 35452 w 108297"/>
              <a:gd name="connsiteY121" fmla="*/ 79025 h 117378"/>
              <a:gd name="connsiteX122" fmla="*/ 40137 w 108297"/>
              <a:gd name="connsiteY122" fmla="*/ 80274 h 117378"/>
              <a:gd name="connsiteX123" fmla="*/ 36061 w 108297"/>
              <a:gd name="connsiteY123" fmla="*/ 82345 h 117378"/>
              <a:gd name="connsiteX124" fmla="*/ 30530 w 108297"/>
              <a:gd name="connsiteY124" fmla="*/ 83010 h 117378"/>
              <a:gd name="connsiteX125" fmla="*/ 26298 w 108297"/>
              <a:gd name="connsiteY125" fmla="*/ 83462 h 117378"/>
              <a:gd name="connsiteX126" fmla="*/ 21260 w 108297"/>
              <a:gd name="connsiteY126" fmla="*/ 83405 h 117378"/>
              <a:gd name="connsiteX127" fmla="*/ 18006 w 108297"/>
              <a:gd name="connsiteY127" fmla="*/ 86766 h 117378"/>
              <a:gd name="connsiteX128" fmla="*/ 13034 w 108297"/>
              <a:gd name="connsiteY128" fmla="*/ 88533 h 117378"/>
              <a:gd name="connsiteX129" fmla="*/ 14513 w 108297"/>
              <a:gd name="connsiteY129" fmla="*/ 92601 h 117378"/>
              <a:gd name="connsiteX130" fmla="*/ 9024 w 108297"/>
              <a:gd name="connsiteY130" fmla="*/ 93513 h 117378"/>
              <a:gd name="connsiteX131" fmla="*/ 4430 w 108297"/>
              <a:gd name="connsiteY131" fmla="*/ 93119 h 117378"/>
              <a:gd name="connsiteX132" fmla="*/ 0 w 108297"/>
              <a:gd name="connsiteY132" fmla="*/ 95444 h 117378"/>
              <a:gd name="connsiteX133" fmla="*/ 4881 w 108297"/>
              <a:gd name="connsiteY133" fmla="*/ 97408 h 117378"/>
              <a:gd name="connsiteX134" fmla="*/ 10067 w 108297"/>
              <a:gd name="connsiteY134" fmla="*/ 96751 h 117378"/>
              <a:gd name="connsiteX135" fmla="*/ 14521 w 108297"/>
              <a:gd name="connsiteY135" fmla="*/ 96061 h 117378"/>
              <a:gd name="connsiteX136" fmla="*/ 11653 w 108297"/>
              <a:gd name="connsiteY136" fmla="*/ 99257 h 117378"/>
              <a:gd name="connsiteX137" fmla="*/ 7462 w 108297"/>
              <a:gd name="connsiteY137" fmla="*/ 100120 h 117378"/>
              <a:gd name="connsiteX138" fmla="*/ 3213 w 108297"/>
              <a:gd name="connsiteY138" fmla="*/ 102265 h 117378"/>
              <a:gd name="connsiteX139" fmla="*/ 2342 w 108297"/>
              <a:gd name="connsiteY139" fmla="*/ 107328 h 117378"/>
              <a:gd name="connsiteX140" fmla="*/ 6558 w 108297"/>
              <a:gd name="connsiteY140" fmla="*/ 106144 h 117378"/>
              <a:gd name="connsiteX141" fmla="*/ 11875 w 108297"/>
              <a:gd name="connsiteY141" fmla="*/ 106810 h 117378"/>
              <a:gd name="connsiteX142" fmla="*/ 19074 w 108297"/>
              <a:gd name="connsiteY142" fmla="*/ 104731 h 117378"/>
              <a:gd name="connsiteX143" fmla="*/ 14957 w 108297"/>
              <a:gd name="connsiteY143" fmla="*/ 107213 h 117378"/>
              <a:gd name="connsiteX144" fmla="*/ 10338 w 108297"/>
              <a:gd name="connsiteY144" fmla="*/ 109366 h 117378"/>
              <a:gd name="connsiteX145" fmla="*/ 6870 w 108297"/>
              <a:gd name="connsiteY145" fmla="*/ 112678 h 117378"/>
              <a:gd name="connsiteX146" fmla="*/ 11900 w 108297"/>
              <a:gd name="connsiteY146" fmla="*/ 112382 h 117378"/>
              <a:gd name="connsiteX147" fmla="*/ 16871 w 108297"/>
              <a:gd name="connsiteY147" fmla="*/ 110845 h 117378"/>
              <a:gd name="connsiteX148" fmla="*/ 21786 w 108297"/>
              <a:gd name="connsiteY148" fmla="*/ 108947 h 117378"/>
              <a:gd name="connsiteX149" fmla="*/ 18581 w 108297"/>
              <a:gd name="connsiteY149" fmla="*/ 112028 h 117378"/>
              <a:gd name="connsiteX150" fmla="*/ 13954 w 108297"/>
              <a:gd name="connsiteY150" fmla="*/ 114485 h 117378"/>
              <a:gd name="connsiteX151" fmla="*/ 18614 w 108297"/>
              <a:gd name="connsiteY151" fmla="*/ 113327 h 117378"/>
              <a:gd name="connsiteX152" fmla="*/ 15047 w 108297"/>
              <a:gd name="connsiteY152" fmla="*/ 115989 h 117378"/>
              <a:gd name="connsiteX153" fmla="*/ 21605 w 108297"/>
              <a:gd name="connsiteY153" fmla="*/ 68177 h 117378"/>
              <a:gd name="connsiteX154" fmla="*/ 17743 w 108297"/>
              <a:gd name="connsiteY154" fmla="*/ 66270 h 117378"/>
              <a:gd name="connsiteX155" fmla="*/ 21605 w 108297"/>
              <a:gd name="connsiteY155" fmla="*/ 68177 h 117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Lst>
            <a:rect l="l" t="t" r="r" b="b"/>
            <a:pathLst>
              <a:path w="108297" h="117378">
                <a:moveTo>
                  <a:pt x="15376" y="44591"/>
                </a:moveTo>
                <a:lnTo>
                  <a:pt x="15376" y="39915"/>
                </a:lnTo>
                <a:lnTo>
                  <a:pt x="10560" y="40564"/>
                </a:lnTo>
                <a:lnTo>
                  <a:pt x="13954" y="43169"/>
                </a:lnTo>
                <a:close/>
                <a:moveTo>
                  <a:pt x="14307" y="117378"/>
                </a:moveTo>
                <a:lnTo>
                  <a:pt x="18203" y="115874"/>
                </a:lnTo>
                <a:lnTo>
                  <a:pt x="23052" y="115135"/>
                </a:lnTo>
                <a:lnTo>
                  <a:pt x="27834" y="115768"/>
                </a:lnTo>
                <a:lnTo>
                  <a:pt x="32239" y="114469"/>
                </a:lnTo>
                <a:lnTo>
                  <a:pt x="36981" y="114313"/>
                </a:lnTo>
                <a:lnTo>
                  <a:pt x="41279" y="113762"/>
                </a:lnTo>
                <a:lnTo>
                  <a:pt x="45733" y="112678"/>
                </a:lnTo>
                <a:lnTo>
                  <a:pt x="49267" y="109793"/>
                </a:lnTo>
                <a:lnTo>
                  <a:pt x="52201" y="106571"/>
                </a:lnTo>
                <a:lnTo>
                  <a:pt x="57354" y="106580"/>
                </a:lnTo>
                <a:lnTo>
                  <a:pt x="62194" y="104328"/>
                </a:lnTo>
                <a:lnTo>
                  <a:pt x="66393" y="101600"/>
                </a:lnTo>
                <a:lnTo>
                  <a:pt x="70264" y="99208"/>
                </a:lnTo>
                <a:lnTo>
                  <a:pt x="74439" y="96693"/>
                </a:lnTo>
                <a:lnTo>
                  <a:pt x="79213" y="96743"/>
                </a:lnTo>
                <a:lnTo>
                  <a:pt x="83405" y="96587"/>
                </a:lnTo>
                <a:lnTo>
                  <a:pt x="87473" y="95584"/>
                </a:lnTo>
                <a:lnTo>
                  <a:pt x="91688" y="94688"/>
                </a:lnTo>
                <a:lnTo>
                  <a:pt x="96020" y="95107"/>
                </a:lnTo>
                <a:lnTo>
                  <a:pt x="99898" y="93645"/>
                </a:lnTo>
                <a:lnTo>
                  <a:pt x="96800" y="90933"/>
                </a:lnTo>
                <a:lnTo>
                  <a:pt x="102651" y="84868"/>
                </a:lnTo>
                <a:lnTo>
                  <a:pt x="103473" y="79863"/>
                </a:lnTo>
                <a:lnTo>
                  <a:pt x="105470" y="75795"/>
                </a:lnTo>
                <a:lnTo>
                  <a:pt x="108297" y="71875"/>
                </a:lnTo>
                <a:lnTo>
                  <a:pt x="107393" y="67207"/>
                </a:lnTo>
                <a:lnTo>
                  <a:pt x="105889" y="63106"/>
                </a:lnTo>
                <a:lnTo>
                  <a:pt x="107631" y="59277"/>
                </a:lnTo>
                <a:lnTo>
                  <a:pt x="104016" y="56918"/>
                </a:lnTo>
                <a:lnTo>
                  <a:pt x="106448" y="53458"/>
                </a:lnTo>
                <a:lnTo>
                  <a:pt x="103153" y="48840"/>
                </a:lnTo>
                <a:lnTo>
                  <a:pt x="102060" y="44460"/>
                </a:lnTo>
                <a:lnTo>
                  <a:pt x="100876" y="40367"/>
                </a:lnTo>
                <a:lnTo>
                  <a:pt x="105470" y="41509"/>
                </a:lnTo>
                <a:lnTo>
                  <a:pt x="102898" y="37524"/>
                </a:lnTo>
                <a:lnTo>
                  <a:pt x="98173" y="38510"/>
                </a:lnTo>
                <a:lnTo>
                  <a:pt x="93653" y="38617"/>
                </a:lnTo>
                <a:lnTo>
                  <a:pt x="91746" y="34836"/>
                </a:lnTo>
                <a:lnTo>
                  <a:pt x="89067" y="30415"/>
                </a:lnTo>
                <a:lnTo>
                  <a:pt x="85591" y="28171"/>
                </a:lnTo>
                <a:lnTo>
                  <a:pt x="81835" y="30621"/>
                </a:lnTo>
                <a:lnTo>
                  <a:pt x="80126" y="34688"/>
                </a:lnTo>
                <a:lnTo>
                  <a:pt x="75869" y="36562"/>
                </a:lnTo>
                <a:lnTo>
                  <a:pt x="71480" y="36505"/>
                </a:lnTo>
                <a:lnTo>
                  <a:pt x="67002" y="34606"/>
                </a:lnTo>
                <a:lnTo>
                  <a:pt x="63427" y="31442"/>
                </a:lnTo>
                <a:lnTo>
                  <a:pt x="58932" y="27604"/>
                </a:lnTo>
                <a:lnTo>
                  <a:pt x="62728" y="24432"/>
                </a:lnTo>
                <a:lnTo>
                  <a:pt x="68620" y="22961"/>
                </a:lnTo>
                <a:lnTo>
                  <a:pt x="65103" y="20521"/>
                </a:lnTo>
                <a:lnTo>
                  <a:pt x="69352" y="19304"/>
                </a:lnTo>
                <a:lnTo>
                  <a:pt x="74036" y="18392"/>
                </a:lnTo>
                <a:lnTo>
                  <a:pt x="76469" y="14546"/>
                </a:lnTo>
                <a:lnTo>
                  <a:pt x="78745" y="9467"/>
                </a:lnTo>
                <a:lnTo>
                  <a:pt x="83495" y="6459"/>
                </a:lnTo>
                <a:lnTo>
                  <a:pt x="88081" y="4808"/>
                </a:lnTo>
                <a:lnTo>
                  <a:pt x="83717" y="2137"/>
                </a:lnTo>
                <a:lnTo>
                  <a:pt x="79665" y="0"/>
                </a:lnTo>
                <a:lnTo>
                  <a:pt x="75754" y="2350"/>
                </a:lnTo>
                <a:lnTo>
                  <a:pt x="76461" y="7232"/>
                </a:lnTo>
                <a:lnTo>
                  <a:pt x="73001" y="11004"/>
                </a:lnTo>
                <a:lnTo>
                  <a:pt x="75047" y="7224"/>
                </a:lnTo>
                <a:lnTo>
                  <a:pt x="72639" y="2737"/>
                </a:lnTo>
                <a:lnTo>
                  <a:pt x="68703" y="4389"/>
                </a:lnTo>
                <a:lnTo>
                  <a:pt x="64265" y="4158"/>
                </a:lnTo>
                <a:lnTo>
                  <a:pt x="60641" y="7199"/>
                </a:lnTo>
                <a:lnTo>
                  <a:pt x="56031" y="8177"/>
                </a:lnTo>
                <a:lnTo>
                  <a:pt x="53228" y="11522"/>
                </a:lnTo>
                <a:lnTo>
                  <a:pt x="55965" y="15434"/>
                </a:lnTo>
                <a:lnTo>
                  <a:pt x="51790" y="15360"/>
                </a:lnTo>
                <a:lnTo>
                  <a:pt x="46974" y="17957"/>
                </a:lnTo>
                <a:lnTo>
                  <a:pt x="46941" y="22246"/>
                </a:lnTo>
                <a:lnTo>
                  <a:pt x="51741" y="21819"/>
                </a:lnTo>
                <a:lnTo>
                  <a:pt x="56351" y="21416"/>
                </a:lnTo>
                <a:lnTo>
                  <a:pt x="57995" y="25591"/>
                </a:lnTo>
                <a:lnTo>
                  <a:pt x="52415" y="27152"/>
                </a:lnTo>
                <a:lnTo>
                  <a:pt x="46662" y="29963"/>
                </a:lnTo>
                <a:lnTo>
                  <a:pt x="50714" y="31122"/>
                </a:lnTo>
                <a:lnTo>
                  <a:pt x="47418" y="33604"/>
                </a:lnTo>
                <a:lnTo>
                  <a:pt x="42898" y="33234"/>
                </a:lnTo>
                <a:lnTo>
                  <a:pt x="37573" y="32009"/>
                </a:lnTo>
                <a:lnTo>
                  <a:pt x="33571" y="34417"/>
                </a:lnTo>
                <a:lnTo>
                  <a:pt x="30735" y="31261"/>
                </a:lnTo>
                <a:lnTo>
                  <a:pt x="25912" y="31483"/>
                </a:lnTo>
                <a:lnTo>
                  <a:pt x="21194" y="30588"/>
                </a:lnTo>
                <a:lnTo>
                  <a:pt x="17998" y="33447"/>
                </a:lnTo>
                <a:lnTo>
                  <a:pt x="13576" y="32519"/>
                </a:lnTo>
                <a:lnTo>
                  <a:pt x="12204" y="36439"/>
                </a:lnTo>
                <a:lnTo>
                  <a:pt x="16255" y="34960"/>
                </a:lnTo>
                <a:lnTo>
                  <a:pt x="18096" y="39126"/>
                </a:lnTo>
                <a:lnTo>
                  <a:pt x="16222" y="43432"/>
                </a:lnTo>
                <a:lnTo>
                  <a:pt x="23265" y="44147"/>
                </a:lnTo>
                <a:lnTo>
                  <a:pt x="19937" y="47591"/>
                </a:lnTo>
                <a:lnTo>
                  <a:pt x="16050" y="50122"/>
                </a:lnTo>
                <a:lnTo>
                  <a:pt x="21162" y="52686"/>
                </a:lnTo>
                <a:lnTo>
                  <a:pt x="17036" y="52020"/>
                </a:lnTo>
                <a:lnTo>
                  <a:pt x="12853" y="52513"/>
                </a:lnTo>
                <a:lnTo>
                  <a:pt x="9089" y="54469"/>
                </a:lnTo>
                <a:lnTo>
                  <a:pt x="13173" y="56770"/>
                </a:lnTo>
                <a:lnTo>
                  <a:pt x="9237" y="58455"/>
                </a:lnTo>
                <a:lnTo>
                  <a:pt x="14168" y="59507"/>
                </a:lnTo>
                <a:lnTo>
                  <a:pt x="18548" y="58595"/>
                </a:lnTo>
                <a:lnTo>
                  <a:pt x="21991" y="60904"/>
                </a:lnTo>
                <a:lnTo>
                  <a:pt x="27768" y="63805"/>
                </a:lnTo>
                <a:lnTo>
                  <a:pt x="33258" y="63452"/>
                </a:lnTo>
                <a:lnTo>
                  <a:pt x="38764" y="62712"/>
                </a:lnTo>
                <a:lnTo>
                  <a:pt x="34910" y="65909"/>
                </a:lnTo>
                <a:lnTo>
                  <a:pt x="30694" y="66196"/>
                </a:lnTo>
                <a:lnTo>
                  <a:pt x="27005" y="70273"/>
                </a:lnTo>
                <a:lnTo>
                  <a:pt x="26125" y="74308"/>
                </a:lnTo>
                <a:lnTo>
                  <a:pt x="24358" y="78375"/>
                </a:lnTo>
                <a:lnTo>
                  <a:pt x="20298" y="80372"/>
                </a:lnTo>
                <a:lnTo>
                  <a:pt x="16395" y="82854"/>
                </a:lnTo>
                <a:lnTo>
                  <a:pt x="21655" y="82295"/>
                </a:lnTo>
                <a:lnTo>
                  <a:pt x="26405" y="82731"/>
                </a:lnTo>
                <a:lnTo>
                  <a:pt x="32248" y="82238"/>
                </a:lnTo>
                <a:lnTo>
                  <a:pt x="35452" y="79025"/>
                </a:lnTo>
                <a:lnTo>
                  <a:pt x="40137" y="80274"/>
                </a:lnTo>
                <a:lnTo>
                  <a:pt x="36061" y="82345"/>
                </a:lnTo>
                <a:lnTo>
                  <a:pt x="30530" y="83010"/>
                </a:lnTo>
                <a:lnTo>
                  <a:pt x="26298" y="83462"/>
                </a:lnTo>
                <a:lnTo>
                  <a:pt x="21260" y="83405"/>
                </a:lnTo>
                <a:lnTo>
                  <a:pt x="18006" y="86766"/>
                </a:lnTo>
                <a:lnTo>
                  <a:pt x="13034" y="88533"/>
                </a:lnTo>
                <a:lnTo>
                  <a:pt x="14513" y="92601"/>
                </a:lnTo>
                <a:lnTo>
                  <a:pt x="9024" y="93513"/>
                </a:lnTo>
                <a:lnTo>
                  <a:pt x="4430" y="93119"/>
                </a:lnTo>
                <a:lnTo>
                  <a:pt x="0" y="95444"/>
                </a:lnTo>
                <a:lnTo>
                  <a:pt x="4881" y="97408"/>
                </a:lnTo>
                <a:lnTo>
                  <a:pt x="10067" y="96751"/>
                </a:lnTo>
                <a:lnTo>
                  <a:pt x="14521" y="96061"/>
                </a:lnTo>
                <a:lnTo>
                  <a:pt x="11653" y="99257"/>
                </a:lnTo>
                <a:lnTo>
                  <a:pt x="7462" y="100120"/>
                </a:lnTo>
                <a:lnTo>
                  <a:pt x="3213" y="102265"/>
                </a:lnTo>
                <a:lnTo>
                  <a:pt x="2342" y="107328"/>
                </a:lnTo>
                <a:lnTo>
                  <a:pt x="6558" y="106144"/>
                </a:lnTo>
                <a:lnTo>
                  <a:pt x="11875" y="106810"/>
                </a:lnTo>
                <a:lnTo>
                  <a:pt x="19074" y="104731"/>
                </a:lnTo>
                <a:lnTo>
                  <a:pt x="14957" y="107213"/>
                </a:lnTo>
                <a:lnTo>
                  <a:pt x="10338" y="109366"/>
                </a:lnTo>
                <a:lnTo>
                  <a:pt x="6870" y="112678"/>
                </a:lnTo>
                <a:lnTo>
                  <a:pt x="11900" y="112382"/>
                </a:lnTo>
                <a:lnTo>
                  <a:pt x="16871" y="110845"/>
                </a:lnTo>
                <a:lnTo>
                  <a:pt x="21786" y="108947"/>
                </a:lnTo>
                <a:lnTo>
                  <a:pt x="18581" y="112028"/>
                </a:lnTo>
                <a:lnTo>
                  <a:pt x="13954" y="114485"/>
                </a:lnTo>
                <a:lnTo>
                  <a:pt x="18614" y="113327"/>
                </a:lnTo>
                <a:lnTo>
                  <a:pt x="15047" y="115989"/>
                </a:lnTo>
                <a:close/>
                <a:moveTo>
                  <a:pt x="21605" y="68177"/>
                </a:moveTo>
                <a:lnTo>
                  <a:pt x="17743" y="66270"/>
                </a:lnTo>
                <a:lnTo>
                  <a:pt x="21605" y="68177"/>
                </a:lnTo>
                <a:close/>
              </a:path>
            </a:pathLst>
          </a:custGeom>
          <a:solidFill>
            <a:schemeClr val="bg2"/>
          </a:solidFill>
          <a:ln w="2739" cap="flat">
            <a:solidFill>
              <a:schemeClr val="bg1"/>
            </a:solidFill>
            <a:prstDash val="solid"/>
            <a:miter/>
          </a:ln>
        </p:spPr>
        <p:txBody>
          <a:bodyPr rtlCol="0" anchor="ctr"/>
          <a:lstStyle/>
          <a:p>
            <a:endParaRPr lang="en-GB"/>
          </a:p>
        </p:txBody>
      </p:sp>
      <p:pic>
        <p:nvPicPr>
          <p:cNvPr id="49" name="Graphic 48" descr="Flag of Australia - Wikipedia">
            <a:extLst>
              <a:ext uri="{FF2B5EF4-FFF2-40B4-BE49-F238E27FC236}">
                <a16:creationId xmlns:a16="http://schemas.microsoft.com/office/drawing/2014/main" id="{F3BC54FC-359F-250C-D107-AB271A847D5D}"/>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4237012" y="2094395"/>
            <a:ext cx="465989" cy="232995"/>
          </a:xfrm>
          <a:prstGeom prst="rect">
            <a:avLst/>
          </a:prstGeom>
        </p:spPr>
      </p:pic>
      <p:pic>
        <p:nvPicPr>
          <p:cNvPr id="2" name="Picture 1">
            <a:extLst>
              <a:ext uri="{FF2B5EF4-FFF2-40B4-BE49-F238E27FC236}">
                <a16:creationId xmlns:a16="http://schemas.microsoft.com/office/drawing/2014/main" id="{B4785F2F-F69C-C12F-8CE3-2582108132D9}"/>
              </a:ext>
            </a:extLst>
          </p:cNvPr>
          <p:cNvPicPr>
            <a:picLocks noChangeAspect="1"/>
          </p:cNvPicPr>
          <p:nvPr/>
        </p:nvPicPr>
        <p:blipFill>
          <a:blip r:embed="rId11" cstate="screen">
            <a:extLst>
              <a:ext uri="{28A0092B-C50C-407E-A947-70E740481C1C}">
                <a14:useLocalDpi xmlns:a14="http://schemas.microsoft.com/office/drawing/2010/main"/>
              </a:ext>
            </a:extLst>
          </a:blip>
          <a:srcRect/>
          <a:stretch>
            <a:fillRect/>
          </a:stretch>
        </p:blipFill>
        <p:spPr>
          <a:xfrm>
            <a:off x="836590" y="2285023"/>
            <a:ext cx="2372711" cy="2193540"/>
          </a:xfrm>
          <a:prstGeom prst="rect">
            <a:avLst/>
          </a:prstGeom>
        </p:spPr>
      </p:pic>
      <p:pic>
        <p:nvPicPr>
          <p:cNvPr id="48" name="Picture 47" descr="Union Jack - Wikipedia">
            <a:extLst>
              <a:ext uri="{FF2B5EF4-FFF2-40B4-BE49-F238E27FC236}">
                <a16:creationId xmlns:a16="http://schemas.microsoft.com/office/drawing/2014/main" id="{171BAF70-2032-751A-ABA5-0E96F49A0E24}"/>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329185" y="2091038"/>
            <a:ext cx="415369" cy="206426"/>
          </a:xfrm>
          <a:prstGeom prst="rect">
            <a:avLst/>
          </a:prstGeom>
        </p:spPr>
      </p:pic>
      <p:graphicFrame>
        <p:nvGraphicFramePr>
          <p:cNvPr id="119" name="Chart 118">
            <a:extLst>
              <a:ext uri="{FF2B5EF4-FFF2-40B4-BE49-F238E27FC236}">
                <a16:creationId xmlns:a16="http://schemas.microsoft.com/office/drawing/2014/main" id="{8D171488-3CFC-696D-A09C-349E8A28985E}"/>
              </a:ext>
            </a:extLst>
          </p:cNvPr>
          <p:cNvGraphicFramePr/>
          <p:nvPr>
            <p:custDataLst>
              <p:tags r:id="rId2"/>
            </p:custDataLst>
          </p:nvPr>
        </p:nvGraphicFramePr>
        <p:xfrm>
          <a:off x="4495800" y="2814638"/>
          <a:ext cx="3024188" cy="1722437"/>
        </p:xfrm>
        <a:graphic>
          <a:graphicData uri="http://schemas.openxmlformats.org/drawingml/2006/chart">
            <c:chart xmlns:c="http://schemas.openxmlformats.org/drawingml/2006/chart" xmlns:r="http://schemas.openxmlformats.org/officeDocument/2006/relationships" r:id="rId13"/>
          </a:graphicData>
        </a:graphic>
      </p:graphicFrame>
      <p:sp>
        <p:nvSpPr>
          <p:cNvPr id="7" name="Text Placeholder 10">
            <a:extLst>
              <a:ext uri="{FF2B5EF4-FFF2-40B4-BE49-F238E27FC236}">
                <a16:creationId xmlns:a16="http://schemas.microsoft.com/office/drawing/2014/main" id="{710399F2-7A21-0A8B-61C7-5641FBE9200D}"/>
              </a:ext>
            </a:extLst>
          </p:cNvPr>
          <p:cNvSpPr txBox="1">
            <a:spLocks/>
          </p:cNvSpPr>
          <p:nvPr>
            <p:custDataLst>
              <p:tags r:id="rId3"/>
            </p:custDataLst>
          </p:nvPr>
        </p:nvSpPr>
        <p:spPr bwMode="auto">
          <a:xfrm>
            <a:off x="5032375" y="4354513"/>
            <a:ext cx="5207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7192D17B-A63A-4995-BC9A-9B74400B97BB}" type="datetime'''P''r''''''''e-''H''P''''''''''''''''''''R'''''''''">
              <a:rPr lang="en-US" altLang="en-US" sz="1000" smtClean="0"/>
              <a:pPr marL="0" indent="0" algn="ctr">
                <a:spcBef>
                  <a:spcPct val="0"/>
                </a:spcBef>
                <a:spcAft>
                  <a:spcPct val="0"/>
                </a:spcAft>
                <a:buNone/>
              </a:pPr>
              <a:t>Pre-HPR</a:t>
            </a:fld>
            <a:endParaRPr lang="en-US" sz="1000"/>
          </a:p>
        </p:txBody>
      </p:sp>
      <p:sp>
        <p:nvSpPr>
          <p:cNvPr id="12" name="Text Placeholder 10">
            <a:extLst>
              <a:ext uri="{FF2B5EF4-FFF2-40B4-BE49-F238E27FC236}">
                <a16:creationId xmlns:a16="http://schemas.microsoft.com/office/drawing/2014/main" id="{A8D669D2-A6CA-04CF-123B-65B17F9B65BC}"/>
              </a:ext>
            </a:extLst>
          </p:cNvPr>
          <p:cNvSpPr txBox="1">
            <a:spLocks/>
          </p:cNvSpPr>
          <p:nvPr>
            <p:custDataLst>
              <p:tags r:id="rId4"/>
            </p:custDataLst>
          </p:nvPr>
        </p:nvSpPr>
        <p:spPr bwMode="auto">
          <a:xfrm>
            <a:off x="6438900" y="4354513"/>
            <a:ext cx="5683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ct val="0"/>
              </a:spcBef>
              <a:spcAft>
                <a:spcPct val="0"/>
              </a:spcAft>
              <a:buNone/>
            </a:pPr>
            <a:fld id="{BB7800F7-E129-4460-952B-EC2A5D527E7F}" type="datetime'''''''''Po''s''t'''''''''''''''''' ''''''''''''''HP''R'''''">
              <a:rPr lang="en-US" altLang="en-US" sz="1000" smtClean="0"/>
              <a:pPr marL="0" indent="0" algn="ctr">
                <a:spcBef>
                  <a:spcPct val="0"/>
                </a:spcBef>
                <a:spcAft>
                  <a:spcPct val="0"/>
                </a:spcAft>
                <a:buNone/>
              </a:pPr>
              <a:t>Post HPR</a:t>
            </a:fld>
            <a:endParaRPr lang="en-US" sz="1000"/>
          </a:p>
        </p:txBody>
      </p:sp>
      <p:sp>
        <p:nvSpPr>
          <p:cNvPr id="21" name="Rectangle 20">
            <a:extLst>
              <a:ext uri="{FF2B5EF4-FFF2-40B4-BE49-F238E27FC236}">
                <a16:creationId xmlns:a16="http://schemas.microsoft.com/office/drawing/2014/main" id="{1345112A-1C3F-FC37-1CED-A56DAE04393D}"/>
              </a:ext>
            </a:extLst>
          </p:cNvPr>
          <p:cNvSpPr/>
          <p:nvPr>
            <p:custDataLst>
              <p:tags r:id="rId5"/>
            </p:custDataLst>
          </p:nvPr>
        </p:nvSpPr>
        <p:spPr bwMode="auto">
          <a:xfrm>
            <a:off x="4659313" y="2562225"/>
            <a:ext cx="179388" cy="133350"/>
          </a:xfrm>
          <a:prstGeom prst="rect">
            <a:avLst/>
          </a:prstGeom>
          <a:solidFill>
            <a:srgbClr val="364D6E"/>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17" name="Text Placeholder 10">
            <a:extLst>
              <a:ext uri="{FF2B5EF4-FFF2-40B4-BE49-F238E27FC236}">
                <a16:creationId xmlns:a16="http://schemas.microsoft.com/office/drawing/2014/main" id="{59D54C0C-37C9-CC84-210B-72867C510E19}"/>
              </a:ext>
            </a:extLst>
          </p:cNvPr>
          <p:cNvSpPr txBox="1">
            <a:spLocks/>
          </p:cNvSpPr>
          <p:nvPr>
            <p:custDataLst>
              <p:tags r:id="rId6"/>
            </p:custDataLst>
          </p:nvPr>
        </p:nvSpPr>
        <p:spPr bwMode="auto">
          <a:xfrm>
            <a:off x="4889500" y="2557463"/>
            <a:ext cx="27971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EA4676CC-6ED8-4E26-A8B0-94905486774F}" type="datetime'Sout''h Australia Re''gu''lation'' FCAS Pr''ice (A''$/MWh)'''">
              <a:rPr lang="en-US" altLang="en-US" sz="1000" smtClean="0"/>
              <a:pPr marL="0" indent="0">
                <a:spcBef>
                  <a:spcPct val="0"/>
                </a:spcBef>
                <a:spcAft>
                  <a:spcPct val="0"/>
                </a:spcAft>
                <a:buNone/>
              </a:pPr>
              <a:t>South Australia Regulation FCAS Price (A$/MWh)</a:t>
            </a:fld>
            <a:endParaRPr lang="en-US" sz="1000"/>
          </a:p>
        </p:txBody>
      </p:sp>
      <p:sp>
        <p:nvSpPr>
          <p:cNvPr id="108" name="Text Placeholder 5">
            <a:extLst>
              <a:ext uri="{FF2B5EF4-FFF2-40B4-BE49-F238E27FC236}">
                <a16:creationId xmlns:a16="http://schemas.microsoft.com/office/drawing/2014/main" id="{57DF761C-0642-493B-9567-7F4EA60384BF}"/>
              </a:ext>
            </a:extLst>
          </p:cNvPr>
          <p:cNvSpPr txBox="1">
            <a:spLocks/>
          </p:cNvSpPr>
          <p:nvPr/>
        </p:nvSpPr>
        <p:spPr>
          <a:xfrm>
            <a:off x="4703001" y="2033166"/>
            <a:ext cx="4172467" cy="405234"/>
          </a:xfrm>
          <a:prstGeom prst="rect">
            <a:avLst/>
          </a:prstGeom>
        </p:spPr>
        <p:txBody>
          <a:bodyPr vert="horz" lIns="91440" tIns="45720" rIns="91440" bIns="45720" rtlCol="0" anchor="t">
            <a:noAutofit/>
          </a:bodyPr>
          <a:lstStyle>
            <a:lvl1pPr marL="0" indent="0" algn="l" defTabSz="914354" rtl="0" eaLnBrk="1" latinLnBrk="0" hangingPunct="1">
              <a:lnSpc>
                <a:spcPct val="100000"/>
              </a:lnSpc>
              <a:spcBef>
                <a:spcPts val="0"/>
              </a:spcBef>
              <a:buFont typeface="Arial" panose="020B0604020202020204" pitchFamily="34" charset="0"/>
              <a:buNone/>
              <a:defRPr sz="1600" b="1"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None/>
              <a:defRPr sz="1600" b="1"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None/>
              <a:defRPr sz="1600" b="1"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None/>
              <a:defRPr sz="1600" b="1"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None/>
              <a:defRPr sz="1600" b="1"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050" b="0"/>
              <a:t>Average high of South Australia FCAS regulation price </a:t>
            </a:r>
          </a:p>
          <a:p>
            <a:r>
              <a:rPr lang="en-US" sz="1050" b="0"/>
              <a:t>2016-2017 (pre-HPR) vs. 2018-2019, A$/MWh</a:t>
            </a:r>
            <a:r>
              <a:rPr lang="en-US" sz="1050" b="0" baseline="30000"/>
              <a:t>1</a:t>
            </a:r>
            <a:endParaRPr lang="en-US" sz="1000" b="0" baseline="30000"/>
          </a:p>
        </p:txBody>
      </p:sp>
      <p:sp>
        <p:nvSpPr>
          <p:cNvPr id="110" name="Text Placeholder 5">
            <a:extLst>
              <a:ext uri="{FF2B5EF4-FFF2-40B4-BE49-F238E27FC236}">
                <a16:creationId xmlns:a16="http://schemas.microsoft.com/office/drawing/2014/main" id="{CB4DB02A-DBC1-C0E8-312D-76B816F721C8}"/>
              </a:ext>
            </a:extLst>
          </p:cNvPr>
          <p:cNvSpPr txBox="1">
            <a:spLocks/>
          </p:cNvSpPr>
          <p:nvPr/>
        </p:nvSpPr>
        <p:spPr>
          <a:xfrm>
            <a:off x="730088" y="2034131"/>
            <a:ext cx="4172467" cy="274320"/>
          </a:xfrm>
          <a:prstGeom prst="rect">
            <a:avLst/>
          </a:prstGeom>
        </p:spPr>
        <p:txBody>
          <a:bodyPr vert="horz" lIns="91440" tIns="45720" rIns="91440" bIns="45720" rtlCol="0" anchor="b">
            <a:noAutofit/>
          </a:bodyPr>
          <a:lstStyle>
            <a:lvl1pPr marL="0" indent="0" algn="l" defTabSz="914354" rtl="0" eaLnBrk="1" latinLnBrk="0" hangingPunct="1">
              <a:lnSpc>
                <a:spcPct val="100000"/>
              </a:lnSpc>
              <a:spcBef>
                <a:spcPts val="0"/>
              </a:spcBef>
              <a:buFont typeface="Arial" panose="020B0604020202020204" pitchFamily="34" charset="0"/>
              <a:buNone/>
              <a:defRPr sz="1600" b="1"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None/>
              <a:defRPr sz="1600" b="1"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None/>
              <a:defRPr sz="1600" b="1"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None/>
              <a:defRPr sz="1600" b="1"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None/>
              <a:defRPr sz="1600" b="1"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050" b="0"/>
              <a:t>U.K. 2026 battery footprint</a:t>
            </a:r>
            <a:endParaRPr lang="en-US" sz="1000" b="0" baseline="30000"/>
          </a:p>
        </p:txBody>
      </p:sp>
      <p:sp>
        <p:nvSpPr>
          <p:cNvPr id="3" name="Footer Placeholder 5">
            <a:extLst>
              <a:ext uri="{FF2B5EF4-FFF2-40B4-BE49-F238E27FC236}">
                <a16:creationId xmlns:a16="http://schemas.microsoft.com/office/drawing/2014/main" id="{37A03F15-2162-E878-C735-C35B82A656B9}"/>
              </a:ext>
            </a:extLst>
          </p:cNvPr>
          <p:cNvSpPr txBox="1">
            <a:spLocks/>
          </p:cNvSpPr>
          <p:nvPr/>
        </p:nvSpPr>
        <p:spPr>
          <a:xfrm>
            <a:off x="334962" y="6344432"/>
            <a:ext cx="9147241" cy="216706"/>
          </a:xfrm>
          <a:prstGeom prst="rect">
            <a:avLst/>
          </a:prstGeom>
        </p:spPr>
        <p:txBody>
          <a:bodyPr vert="horz" lIns="0" tIns="0" rIns="0" bIns="0" rtlCol="0" anchor="t"/>
          <a:lstStyle>
            <a:defPPr>
              <a:defRPr lang="en-US"/>
            </a:defPPr>
            <a:lvl1pPr marL="0" algn="l" defTabSz="914400" rtl="0" eaLnBrk="1" latinLnBrk="0" hangingPunct="1">
              <a:defRPr sz="8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defRPr/>
            </a:pPr>
            <a:r>
              <a:rPr lang="en-US" baseline="30000" dirty="0">
                <a:solidFill>
                  <a:schemeClr val="tx1"/>
                </a:solidFill>
              </a:rPr>
              <a:t>1</a:t>
            </a:r>
            <a:r>
              <a:rPr lang="en-US" dirty="0">
                <a:solidFill>
                  <a:schemeClr val="tx1"/>
                </a:solidFill>
              </a:rPr>
              <a:t>Hornsdale was a primary catalyst in driving the Regulation FCAS prices down in SA but not all savings should be attributed to </a:t>
            </a:r>
            <a:r>
              <a:rPr lang="en-US" dirty="0" err="1">
                <a:solidFill>
                  <a:schemeClr val="tx1"/>
                </a:solidFill>
              </a:rPr>
              <a:t>Hornsdale</a:t>
            </a:r>
            <a:r>
              <a:rPr lang="en-US" dirty="0">
                <a:solidFill>
                  <a:schemeClr val="tx1"/>
                </a:solidFill>
              </a:rPr>
              <a:t>. 3rd party analysis by </a:t>
            </a:r>
            <a:r>
              <a:rPr lang="en-US" dirty="0">
                <a:solidFill>
                  <a:schemeClr val="tx1"/>
                </a:solidFill>
                <a:hlinkClick r:id="rId14">
                  <a:extLst>
                    <a:ext uri="{A12FA001-AC4F-418D-AE19-62706E023703}">
                      <ahyp:hlinkClr xmlns:ahyp="http://schemas.microsoft.com/office/drawing/2018/hyperlinkcolor" val="tx"/>
                    </a:ext>
                  </a:extLst>
                </a:hlinkClick>
              </a:rPr>
              <a:t>Aurecon</a:t>
            </a:r>
            <a:r>
              <a:rPr lang="en-US" dirty="0">
                <a:solidFill>
                  <a:schemeClr val="tx1"/>
                </a:solidFill>
              </a:rPr>
              <a:t> (2022)</a:t>
            </a:r>
          </a:p>
          <a:p>
            <a:pPr fontAlgn="base">
              <a:defRPr/>
            </a:pPr>
            <a:r>
              <a:rPr lang="en-US" dirty="0">
                <a:solidFill>
                  <a:schemeClr val="tx1"/>
                </a:solidFill>
              </a:rPr>
              <a:t>Sources: </a:t>
            </a:r>
            <a:r>
              <a:rPr lang="en-US" dirty="0">
                <a:solidFill>
                  <a:srgbClr val="45647B"/>
                </a:solidFill>
                <a:hlinkClick r:id="rId15">
                  <a:extLst>
                    <a:ext uri="{A12FA001-AC4F-418D-AE19-62706E023703}">
                      <ahyp:hlinkClr xmlns:ahyp="http://schemas.microsoft.com/office/drawing/2018/hyperlinkcolor" val="tx"/>
                    </a:ext>
                  </a:extLst>
                </a:hlinkClick>
              </a:rPr>
              <a:t>Grid Scale Storage</a:t>
            </a:r>
            <a:r>
              <a:rPr lang="en-US" dirty="0">
                <a:solidFill>
                  <a:srgbClr val="45647B"/>
                </a:solidFill>
              </a:rPr>
              <a:t> </a:t>
            </a:r>
            <a:r>
              <a:rPr lang="en-US" dirty="0">
                <a:solidFill>
                  <a:schemeClr val="tx1"/>
                </a:solidFill>
              </a:rPr>
              <a:t>(IEA, 2024); </a:t>
            </a:r>
            <a:r>
              <a:rPr lang="en-US" dirty="0">
                <a:solidFill>
                  <a:srgbClr val="45647B"/>
                </a:solidFill>
                <a:hlinkClick r:id="rId16">
                  <a:extLst>
                    <a:ext uri="{A12FA001-AC4F-418D-AE19-62706E023703}">
                      <ahyp:hlinkClr xmlns:ahyp="http://schemas.microsoft.com/office/drawing/2018/hyperlinkcolor" val="tx"/>
                    </a:ext>
                  </a:extLst>
                </a:hlinkClick>
              </a:rPr>
              <a:t>Interconnection Final Rule</a:t>
            </a:r>
            <a:r>
              <a:rPr lang="en-US" dirty="0">
                <a:solidFill>
                  <a:srgbClr val="45647B"/>
                </a:solidFill>
              </a:rPr>
              <a:t> </a:t>
            </a:r>
            <a:r>
              <a:rPr lang="en-US" dirty="0">
                <a:solidFill>
                  <a:schemeClr val="tx1"/>
                </a:solidFill>
              </a:rPr>
              <a:t>(FERC, 2024); </a:t>
            </a:r>
            <a:r>
              <a:rPr lang="en-US" dirty="0">
                <a:solidFill>
                  <a:srgbClr val="45647B"/>
                </a:solidFill>
                <a:hlinkClick r:id="rId17">
                  <a:extLst>
                    <a:ext uri="{A12FA001-AC4F-418D-AE19-62706E023703}">
                      <ahyp:hlinkClr xmlns:ahyp="http://schemas.microsoft.com/office/drawing/2018/hyperlinkcolor" val="tx"/>
                    </a:ext>
                  </a:extLst>
                </a:hlinkClick>
              </a:rPr>
              <a:t>Queued Up</a:t>
            </a:r>
            <a:r>
              <a:rPr lang="en-US" dirty="0">
                <a:solidFill>
                  <a:srgbClr val="45647B"/>
                </a:solidFill>
              </a:rPr>
              <a:t> </a:t>
            </a:r>
            <a:r>
              <a:rPr lang="en-US" dirty="0">
                <a:solidFill>
                  <a:schemeClr val="tx1"/>
                </a:solidFill>
              </a:rPr>
              <a:t>(Lawrence Berkeley National Laboratory, 2025); </a:t>
            </a:r>
            <a:r>
              <a:rPr lang="en-US" dirty="0">
                <a:solidFill>
                  <a:srgbClr val="45647B"/>
                </a:solidFill>
                <a:hlinkClick r:id="rId18">
                  <a:extLst>
                    <a:ext uri="{A12FA001-AC4F-418D-AE19-62706E023703}">
                      <ahyp:hlinkClr xmlns:ahyp="http://schemas.microsoft.com/office/drawing/2018/hyperlinkcolor" val="tx"/>
                    </a:ext>
                  </a:extLst>
                </a:hlinkClick>
              </a:rPr>
              <a:t>National Grid ESO, Stability Pathfinder Phase 2</a:t>
            </a:r>
            <a:r>
              <a:rPr lang="en-US" dirty="0">
                <a:solidFill>
                  <a:schemeClr val="tx1"/>
                </a:solidFill>
              </a:rPr>
              <a:t> (National Grid, 2024); </a:t>
            </a:r>
            <a:r>
              <a:rPr lang="en-US" dirty="0">
                <a:solidFill>
                  <a:srgbClr val="45647B"/>
                </a:solidFill>
                <a:hlinkClick r:id="rId19">
                  <a:extLst>
                    <a:ext uri="{A12FA001-AC4F-418D-AE19-62706E023703}">
                      <ahyp:hlinkClr xmlns:ahyp="http://schemas.microsoft.com/office/drawing/2018/hyperlinkcolor" val="tx"/>
                    </a:ext>
                  </a:extLst>
                </a:hlinkClick>
              </a:rPr>
              <a:t>Grid-scale battery energy storage systems</a:t>
            </a:r>
            <a:r>
              <a:rPr lang="en-US" dirty="0">
                <a:solidFill>
                  <a:srgbClr val="45647B"/>
                </a:solidFill>
              </a:rPr>
              <a:t> </a:t>
            </a:r>
            <a:r>
              <a:rPr lang="en-US" dirty="0">
                <a:solidFill>
                  <a:schemeClr val="tx1"/>
                </a:solidFill>
              </a:rPr>
              <a:t>(IEA, 2026); </a:t>
            </a:r>
            <a:r>
              <a:rPr lang="en-US" dirty="0">
                <a:solidFill>
                  <a:srgbClr val="45647B"/>
                </a:solidFill>
                <a:hlinkClick r:id="rId20">
                  <a:extLst>
                    <a:ext uri="{A12FA001-AC4F-418D-AE19-62706E023703}">
                      <ahyp:hlinkClr xmlns:ahyp="http://schemas.microsoft.com/office/drawing/2018/hyperlinkcolor" val="tx"/>
                    </a:ext>
                  </a:extLst>
                </a:hlinkClick>
              </a:rPr>
              <a:t>Stacking up the storage</a:t>
            </a:r>
            <a:r>
              <a:rPr lang="en-US" dirty="0">
                <a:solidFill>
                  <a:srgbClr val="45647B"/>
                </a:solidFill>
              </a:rPr>
              <a:t> </a:t>
            </a:r>
            <a:r>
              <a:rPr lang="en-US" dirty="0">
                <a:solidFill>
                  <a:schemeClr val="tx1"/>
                </a:solidFill>
              </a:rPr>
              <a:t>(Renewable UK, 2025);  </a:t>
            </a:r>
            <a:r>
              <a:rPr lang="en-US" dirty="0">
                <a:solidFill>
                  <a:srgbClr val="45647B"/>
                </a:solidFill>
                <a:hlinkClick r:id="rId21">
                  <a:extLst>
                    <a:ext uri="{A12FA001-AC4F-418D-AE19-62706E023703}">
                      <ahyp:hlinkClr xmlns:ahyp="http://schemas.microsoft.com/office/drawing/2018/hyperlinkcolor" val="tx"/>
                    </a:ext>
                  </a:extLst>
                </a:hlinkClick>
              </a:rPr>
              <a:t>Hornsdale Power Reserve Expansion Project</a:t>
            </a:r>
            <a:r>
              <a:rPr lang="en-US" dirty="0">
                <a:solidFill>
                  <a:srgbClr val="45647B"/>
                </a:solidFill>
              </a:rPr>
              <a:t> </a:t>
            </a:r>
            <a:r>
              <a:rPr lang="en-US" dirty="0">
                <a:solidFill>
                  <a:schemeClr val="tx1"/>
                </a:solidFill>
              </a:rPr>
              <a:t>(ARENA, 2023). </a:t>
            </a:r>
          </a:p>
          <a:p>
            <a:pPr fontAlgn="base">
              <a:defRPr/>
            </a:pPr>
            <a:r>
              <a:rPr lang="en-US" dirty="0">
                <a:solidFill>
                  <a:schemeClr val="tx1"/>
                </a:solidFill>
              </a:rPr>
              <a:t>Credit: Dominica Wambold, Ariela Farchi and </a:t>
            </a:r>
            <a:r>
              <a:rPr lang="en-US" dirty="0">
                <a:solidFill>
                  <a:srgbClr val="000000"/>
                </a:solidFill>
                <a:hlinkClick r:id="rId22"/>
              </a:rPr>
              <a:t>Gernot Wagner</a:t>
            </a:r>
            <a:r>
              <a:rPr lang="en-US" dirty="0">
                <a:solidFill>
                  <a:srgbClr val="000000"/>
                </a:solidFill>
              </a:rPr>
              <a:t>. </a:t>
            </a:r>
            <a:r>
              <a:rPr lang="en-US" dirty="0">
                <a:hlinkClick r:id="rId23"/>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cs typeface="Arial"/>
            </a:endParaRPr>
          </a:p>
        </p:txBody>
      </p:sp>
      <p:sp>
        <p:nvSpPr>
          <p:cNvPr id="4" name="Pentagon 3">
            <a:extLst>
              <a:ext uri="{FF2B5EF4-FFF2-40B4-BE49-F238E27FC236}">
                <a16:creationId xmlns:a16="http://schemas.microsoft.com/office/drawing/2014/main" id="{4ABE93D9-3FD0-1DEE-ACA3-063AF8918173}"/>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11" name="Chevron 10">
            <a:extLst>
              <a:ext uri="{FF2B5EF4-FFF2-40B4-BE49-F238E27FC236}">
                <a16:creationId xmlns:a16="http://schemas.microsoft.com/office/drawing/2014/main" id="{58F9AD7B-173F-7EA3-D60A-7D4D16C6EA2C}"/>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15" name="Chevron 14">
            <a:extLst>
              <a:ext uri="{FF2B5EF4-FFF2-40B4-BE49-F238E27FC236}">
                <a16:creationId xmlns:a16="http://schemas.microsoft.com/office/drawing/2014/main" id="{D7F9E67C-0089-D290-22C7-3D64BF2661E3}"/>
              </a:ext>
            </a:extLst>
          </p:cNvPr>
          <p:cNvSpPr/>
          <p:nvPr/>
        </p:nvSpPr>
        <p:spPr>
          <a:xfrm>
            <a:off x="3381296" y="0"/>
            <a:ext cx="1788983" cy="288356"/>
          </a:xfrm>
          <a:prstGeom prst="chevron">
            <a:avLst/>
          </a:prstGeom>
          <a:solidFill>
            <a:srgbClr val="0074A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Modernize</a:t>
            </a:r>
          </a:p>
        </p:txBody>
      </p:sp>
      <p:sp>
        <p:nvSpPr>
          <p:cNvPr id="16" name="Chevron 15">
            <a:extLst>
              <a:ext uri="{FF2B5EF4-FFF2-40B4-BE49-F238E27FC236}">
                <a16:creationId xmlns:a16="http://schemas.microsoft.com/office/drawing/2014/main" id="{8208A0C9-F4AE-4EB9-0435-E4FADD8AF516}"/>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8" name="Chevron 17">
            <a:extLst>
              <a:ext uri="{FF2B5EF4-FFF2-40B4-BE49-F238E27FC236}">
                <a16:creationId xmlns:a16="http://schemas.microsoft.com/office/drawing/2014/main" id="{8DC16BFE-B4AC-A991-6075-6229DE5571F2}"/>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25" name="Rectangle 24">
            <a:extLst>
              <a:ext uri="{FF2B5EF4-FFF2-40B4-BE49-F238E27FC236}">
                <a16:creationId xmlns:a16="http://schemas.microsoft.com/office/drawing/2014/main" id="{0967602F-0B8A-F7BF-C8CD-5EF7EED3F8D2}"/>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Battery Storage</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Tree>
    <p:extLst>
      <p:ext uri="{BB962C8B-B14F-4D97-AF65-F5344CB8AC3E}">
        <p14:creationId xmlns:p14="http://schemas.microsoft.com/office/powerpoint/2010/main" val="336674466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F9343E-24AE-0991-8E42-267AFE083EF2}"/>
            </a:ext>
          </a:extLst>
        </p:cNvPr>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56AFDD08-CDBD-39B1-0788-026FB8669B7D}"/>
              </a:ext>
            </a:extLst>
          </p:cNvPr>
          <p:cNvGraphicFramePr>
            <a:graphicFrameLocks/>
          </p:cNvGraphicFramePr>
          <p:nvPr>
            <p:custDataLst>
              <p:tags r:id="rId1"/>
            </p:custDataLst>
            <p:extLst>
              <p:ext uri="{D42A27DB-BD31-4B8C-83A1-F6EECF244321}">
                <p14:modId xmlns:p14="http://schemas.microsoft.com/office/powerpoint/2010/main" val="2590654599"/>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58" imgW="7772400" imgH="10058400" progId="TCLayout.ActiveDocument.1">
                  <p:embed/>
                </p:oleObj>
              </mc:Choice>
              <mc:Fallback>
                <p:oleObj name="thinkcell Slide" r:id="rId58" imgW="7772400" imgH="10058400" progId="TCLayout.ActiveDocument.1">
                  <p:embed/>
                  <p:pic>
                    <p:nvPicPr>
                      <p:cNvPr id="7" name="think-cell data - do not delete" hidden="1">
                        <a:extLst>
                          <a:ext uri="{FF2B5EF4-FFF2-40B4-BE49-F238E27FC236}">
                            <a16:creationId xmlns:a16="http://schemas.microsoft.com/office/drawing/2014/main" id="{56AFDD08-CDBD-39B1-0788-026FB8669B7D}"/>
                          </a:ext>
                        </a:extLst>
                      </p:cNvPr>
                      <p:cNvPicPr/>
                      <p:nvPr/>
                    </p:nvPicPr>
                    <p:blipFill>
                      <a:blip r:embed="rId59"/>
                      <a:stretch>
                        <a:fillRect/>
                      </a:stretch>
                    </p:blipFill>
                    <p:spPr>
                      <a:xfrm>
                        <a:off x="1588" y="1588"/>
                        <a:ext cx="1227" cy="1588"/>
                      </a:xfrm>
                      <a:prstGeom prst="rect">
                        <a:avLst/>
                      </a:prstGeom>
                    </p:spPr>
                  </p:pic>
                </p:oleObj>
              </mc:Fallback>
            </mc:AlternateContent>
          </a:graphicData>
        </a:graphic>
      </p:graphicFrame>
      <p:sp>
        <p:nvSpPr>
          <p:cNvPr id="18" name="Content Placeholder 17">
            <a:extLst>
              <a:ext uri="{FF2B5EF4-FFF2-40B4-BE49-F238E27FC236}">
                <a16:creationId xmlns:a16="http://schemas.microsoft.com/office/drawing/2014/main" id="{41F2ADDC-7668-C8C7-3365-13EB3869393F}"/>
              </a:ext>
            </a:extLst>
          </p:cNvPr>
          <p:cNvSpPr>
            <a:spLocks noGrp="1"/>
          </p:cNvSpPr>
          <p:nvPr>
            <p:ph sz="quarter" idx="10"/>
          </p:nvPr>
        </p:nvSpPr>
        <p:spPr>
          <a:xfrm>
            <a:off x="353006" y="2071688"/>
            <a:ext cx="5659437" cy="3188647"/>
          </a:xfrm>
        </p:spPr>
        <p:txBody>
          <a:bodyPr/>
          <a:lstStyle/>
          <a:p>
            <a:pPr marL="0" indent="0">
              <a:buNone/>
            </a:pPr>
            <a:r>
              <a:rPr lang="en-US" sz="1200" dirty="0"/>
              <a:t>Expansion of grid lines by driver in selected region/country in the CPS</a:t>
            </a:r>
            <a:r>
              <a:rPr lang="en-US" sz="1200" baseline="30000" dirty="0"/>
              <a:t>1</a:t>
            </a:r>
            <a:r>
              <a:rPr lang="en-US" sz="1200" dirty="0"/>
              <a:t>, </a:t>
            </a:r>
          </a:p>
          <a:p>
            <a:pPr marL="0" indent="0">
              <a:buNone/>
            </a:pPr>
            <a:r>
              <a:rPr lang="en-US" sz="1200" dirty="0"/>
              <a:t>2024-2050</a:t>
            </a:r>
          </a:p>
        </p:txBody>
      </p:sp>
      <p:sp>
        <p:nvSpPr>
          <p:cNvPr id="21" name="Content Placeholder 20">
            <a:extLst>
              <a:ext uri="{FF2B5EF4-FFF2-40B4-BE49-F238E27FC236}">
                <a16:creationId xmlns:a16="http://schemas.microsoft.com/office/drawing/2014/main" id="{BED90059-0059-553A-078E-98AD1304E14C}"/>
              </a:ext>
            </a:extLst>
          </p:cNvPr>
          <p:cNvSpPr>
            <a:spLocks noGrp="1"/>
          </p:cNvSpPr>
          <p:nvPr>
            <p:ph sz="quarter" idx="15"/>
          </p:nvPr>
        </p:nvSpPr>
        <p:spPr>
          <a:xfrm>
            <a:off x="6207125" y="2071688"/>
            <a:ext cx="5659437" cy="3188647"/>
          </a:xfrm>
        </p:spPr>
        <p:txBody>
          <a:bodyPr/>
          <a:lstStyle/>
          <a:p>
            <a:pPr marL="0" indent="0">
              <a:buNone/>
            </a:pPr>
            <a:r>
              <a:rPr lang="en-US" sz="1200" dirty="0"/>
              <a:t>Grid line replacement by selected region/country and replacement share of grid additions in the CPS</a:t>
            </a:r>
            <a:r>
              <a:rPr lang="en-US" sz="1200" baseline="30000" dirty="0"/>
              <a:t>1</a:t>
            </a:r>
            <a:r>
              <a:rPr lang="en-US" sz="1200" dirty="0"/>
              <a:t>, 2024-2050</a:t>
            </a:r>
          </a:p>
        </p:txBody>
      </p:sp>
      <p:sp>
        <p:nvSpPr>
          <p:cNvPr id="6" name="Title 5">
            <a:extLst>
              <a:ext uri="{FF2B5EF4-FFF2-40B4-BE49-F238E27FC236}">
                <a16:creationId xmlns:a16="http://schemas.microsoft.com/office/drawing/2014/main" id="{C9DB2304-8F4A-85C0-63FA-A61532DB73F1}"/>
              </a:ext>
            </a:extLst>
          </p:cNvPr>
          <p:cNvSpPr>
            <a:spLocks noGrp="1"/>
          </p:cNvSpPr>
          <p:nvPr>
            <p:ph type="title"/>
          </p:nvPr>
        </p:nvSpPr>
        <p:spPr>
          <a:xfrm>
            <a:off x="334963" y="513568"/>
            <a:ext cx="11522076" cy="754846"/>
          </a:xfrm>
        </p:spPr>
        <p:txBody>
          <a:bodyPr vert="horz" rIns="91440">
            <a:noAutofit/>
          </a:bodyPr>
          <a:lstStyle/>
          <a:p>
            <a:r>
              <a:rPr lang="en-US"/>
              <a:t>Developing economies lead transmission expansion; replacement is a global need across both developing and advanced economies</a:t>
            </a:r>
          </a:p>
        </p:txBody>
      </p:sp>
      <p:sp>
        <p:nvSpPr>
          <p:cNvPr id="19" name="Text Placeholder 18">
            <a:extLst>
              <a:ext uri="{FF2B5EF4-FFF2-40B4-BE49-F238E27FC236}">
                <a16:creationId xmlns:a16="http://schemas.microsoft.com/office/drawing/2014/main" id="{91B620E8-6E88-61E5-AC6E-2ACDFDFEEA5E}"/>
              </a:ext>
            </a:extLst>
          </p:cNvPr>
          <p:cNvSpPr>
            <a:spLocks noGrp="1"/>
          </p:cNvSpPr>
          <p:nvPr>
            <p:ph type="body" sz="quarter" idx="13"/>
          </p:nvPr>
        </p:nvSpPr>
        <p:spPr>
          <a:xfrm>
            <a:off x="329184" y="1498005"/>
            <a:ext cx="5660136" cy="548640"/>
          </a:xfrm>
        </p:spPr>
        <p:txBody>
          <a:bodyPr/>
          <a:lstStyle/>
          <a:p>
            <a:r>
              <a:rPr lang="en-US"/>
              <a:t>EMDEs</a:t>
            </a:r>
            <a:r>
              <a:rPr lang="en-US" baseline="30000"/>
              <a:t>1</a:t>
            </a:r>
            <a:r>
              <a:rPr lang="en-US"/>
              <a:t> require ~60M km of new lines by 2050, driven by ~90% rising electricity demand and ~10% renewables</a:t>
            </a:r>
          </a:p>
        </p:txBody>
      </p:sp>
      <p:sp>
        <p:nvSpPr>
          <p:cNvPr id="22" name="Text Placeholder 21">
            <a:extLst>
              <a:ext uri="{FF2B5EF4-FFF2-40B4-BE49-F238E27FC236}">
                <a16:creationId xmlns:a16="http://schemas.microsoft.com/office/drawing/2014/main" id="{F566FF27-D6C9-4B13-DF92-9E22AFFDE04E}"/>
              </a:ext>
            </a:extLst>
          </p:cNvPr>
          <p:cNvSpPr>
            <a:spLocks noGrp="1"/>
          </p:cNvSpPr>
          <p:nvPr>
            <p:ph type="body" sz="quarter" idx="16"/>
          </p:nvPr>
        </p:nvSpPr>
        <p:spPr>
          <a:xfrm>
            <a:off x="6197600" y="1498005"/>
            <a:ext cx="5660136" cy="548640"/>
          </a:xfrm>
        </p:spPr>
        <p:txBody>
          <a:bodyPr/>
          <a:lstStyle/>
          <a:p>
            <a:r>
              <a:rPr lang="en-US"/>
              <a:t>Globally, 45M+ km of transmission and distribution lines must be replaced by 2050, led by the US and China</a:t>
            </a:r>
          </a:p>
        </p:txBody>
      </p:sp>
      <p:graphicFrame>
        <p:nvGraphicFramePr>
          <p:cNvPr id="31" name="Chart 30">
            <a:extLst>
              <a:ext uri="{FF2B5EF4-FFF2-40B4-BE49-F238E27FC236}">
                <a16:creationId xmlns:a16="http://schemas.microsoft.com/office/drawing/2014/main" id="{3112423B-6893-C11A-66E6-52A9B8B87237}"/>
              </a:ext>
            </a:extLst>
          </p:cNvPr>
          <p:cNvGraphicFramePr/>
          <p:nvPr>
            <p:custDataLst>
              <p:tags r:id="rId2"/>
            </p:custDataLst>
            <p:extLst>
              <p:ext uri="{D42A27DB-BD31-4B8C-83A1-F6EECF244321}">
                <p14:modId xmlns:p14="http://schemas.microsoft.com/office/powerpoint/2010/main" val="2881907923"/>
              </p:ext>
            </p:extLst>
          </p:nvPr>
        </p:nvGraphicFramePr>
        <p:xfrm>
          <a:off x="3227388" y="2938463"/>
          <a:ext cx="2820987" cy="2622550"/>
        </p:xfrm>
        <a:graphic>
          <a:graphicData uri="http://schemas.openxmlformats.org/drawingml/2006/chart">
            <c:chart xmlns:c="http://schemas.openxmlformats.org/drawingml/2006/chart" xmlns:r="http://schemas.openxmlformats.org/officeDocument/2006/relationships" r:id="rId60"/>
          </a:graphicData>
        </a:graphic>
      </p:graphicFrame>
      <p:sp>
        <p:nvSpPr>
          <p:cNvPr id="24" name="Text Placeholder 10">
            <a:extLst>
              <a:ext uri="{FF2B5EF4-FFF2-40B4-BE49-F238E27FC236}">
                <a16:creationId xmlns:a16="http://schemas.microsoft.com/office/drawing/2014/main" id="{5AD9D1C5-8342-CDE6-3BCF-D58213E5EF3F}"/>
              </a:ext>
            </a:extLst>
          </p:cNvPr>
          <p:cNvSpPr>
            <a:spLocks/>
          </p:cNvSpPr>
          <p:nvPr>
            <p:custDataLst>
              <p:tags r:id="rId3"/>
            </p:custDataLst>
          </p:nvPr>
        </p:nvSpPr>
        <p:spPr bwMode="auto">
          <a:xfrm>
            <a:off x="3678238" y="5429250"/>
            <a:ext cx="34925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54559234-86E8-4AEB-A8DF-2AEE99F20AE9}" type="datetime'''''2''''''''''''''''''''''''''0''''''24'''''''">
              <a:rPr lang="en-US" altLang="en-US" sz="1200" smtClean="0">
                <a:effectLst/>
              </a:rPr>
              <a:pPr marL="0" lvl="0" indent="0" algn="ctr">
                <a:spcBef>
                  <a:spcPct val="0"/>
                </a:spcBef>
                <a:spcAft>
                  <a:spcPct val="0"/>
                </a:spcAft>
                <a:buNone/>
              </a:pPr>
              <a:t>2024</a:t>
            </a:fld>
            <a:endParaRPr lang="en-US" sz="1200"/>
          </a:p>
        </p:txBody>
      </p:sp>
      <p:sp>
        <p:nvSpPr>
          <p:cNvPr id="35" name="Text Placeholder 10">
            <a:extLst>
              <a:ext uri="{FF2B5EF4-FFF2-40B4-BE49-F238E27FC236}">
                <a16:creationId xmlns:a16="http://schemas.microsoft.com/office/drawing/2014/main" id="{E607A559-8C73-1791-E39D-0D5E039D3789}"/>
              </a:ext>
            </a:extLst>
          </p:cNvPr>
          <p:cNvSpPr>
            <a:spLocks/>
          </p:cNvSpPr>
          <p:nvPr>
            <p:custDataLst>
              <p:tags r:id="rId4"/>
            </p:custDataLst>
          </p:nvPr>
        </p:nvSpPr>
        <p:spPr bwMode="auto">
          <a:xfrm>
            <a:off x="4062413" y="5429250"/>
            <a:ext cx="34925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C4F4C6C4-5E05-4022-9B5B-B174ACEE8F0D}" type="datetime'''''''2''''''''''''''''''''''''''''''''''03''''''''''0'''''''">
              <a:rPr lang="en-US" altLang="en-US" sz="1200" smtClean="0"/>
              <a:pPr marL="0" lvl="0" indent="0" algn="ctr">
                <a:spcBef>
                  <a:spcPct val="0"/>
                </a:spcBef>
                <a:spcAft>
                  <a:spcPct val="0"/>
                </a:spcAft>
                <a:buNone/>
              </a:pPr>
              <a:t>2030</a:t>
            </a:fld>
            <a:endParaRPr lang="en-US" sz="1200"/>
          </a:p>
        </p:txBody>
      </p:sp>
      <p:sp>
        <p:nvSpPr>
          <p:cNvPr id="787" name="Text Placeholder 10">
            <a:extLst>
              <a:ext uri="{FF2B5EF4-FFF2-40B4-BE49-F238E27FC236}">
                <a16:creationId xmlns:a16="http://schemas.microsoft.com/office/drawing/2014/main" id="{BDDF04DA-EE6D-FE46-4B98-92DA42C898E3}"/>
              </a:ext>
            </a:extLst>
          </p:cNvPr>
          <p:cNvSpPr>
            <a:spLocks/>
          </p:cNvSpPr>
          <p:nvPr>
            <p:custDataLst>
              <p:tags r:id="rId5"/>
            </p:custDataLst>
          </p:nvPr>
        </p:nvSpPr>
        <p:spPr bwMode="auto">
          <a:xfrm>
            <a:off x="4446588" y="5429250"/>
            <a:ext cx="34925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2FA0413D-B49A-4D46-96D4-041C6314A574}" type="datetime'''''''''''''2''''''''''0''''3''''''''''''''''''''''''5'''''''">
              <a:rPr lang="en-US" altLang="en-US" sz="1200" smtClean="0"/>
              <a:pPr marL="0" lvl="0" indent="0" algn="ctr">
                <a:spcBef>
                  <a:spcPct val="0"/>
                </a:spcBef>
                <a:spcAft>
                  <a:spcPct val="0"/>
                </a:spcAft>
                <a:buNone/>
              </a:pPr>
              <a:t>2035</a:t>
            </a:fld>
            <a:endParaRPr lang="en-US" sz="1200"/>
          </a:p>
        </p:txBody>
      </p:sp>
      <p:sp>
        <p:nvSpPr>
          <p:cNvPr id="45" name="Text Placeholder 10">
            <a:extLst>
              <a:ext uri="{FF2B5EF4-FFF2-40B4-BE49-F238E27FC236}">
                <a16:creationId xmlns:a16="http://schemas.microsoft.com/office/drawing/2014/main" id="{224824DB-5A92-4D28-D255-1975550749EC}"/>
              </a:ext>
            </a:extLst>
          </p:cNvPr>
          <p:cNvSpPr>
            <a:spLocks/>
          </p:cNvSpPr>
          <p:nvPr>
            <p:custDataLst>
              <p:tags r:id="rId6"/>
            </p:custDataLst>
          </p:nvPr>
        </p:nvSpPr>
        <p:spPr bwMode="auto">
          <a:xfrm>
            <a:off x="4830763" y="5429250"/>
            <a:ext cx="34925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8DAA2946-8DDE-4693-BF9B-FF363EDE02F2}" type="datetime'2''''''''''''0''''''''''''4''''''''0'''''''''''">
              <a:rPr lang="en-US" altLang="en-US" sz="1200" smtClean="0"/>
              <a:pPr marL="0" lvl="0" indent="0" algn="ctr">
                <a:spcBef>
                  <a:spcPct val="0"/>
                </a:spcBef>
                <a:spcAft>
                  <a:spcPct val="0"/>
                </a:spcAft>
                <a:buNone/>
              </a:pPr>
              <a:t>2040</a:t>
            </a:fld>
            <a:endParaRPr lang="en-US" sz="1200"/>
          </a:p>
        </p:txBody>
      </p:sp>
      <p:sp>
        <p:nvSpPr>
          <p:cNvPr id="789" name="Text Placeholder 10">
            <a:extLst>
              <a:ext uri="{FF2B5EF4-FFF2-40B4-BE49-F238E27FC236}">
                <a16:creationId xmlns:a16="http://schemas.microsoft.com/office/drawing/2014/main" id="{0EE34177-7B98-EAE1-720C-2F96CDCFA870}"/>
              </a:ext>
            </a:extLst>
          </p:cNvPr>
          <p:cNvSpPr>
            <a:spLocks/>
          </p:cNvSpPr>
          <p:nvPr>
            <p:custDataLst>
              <p:tags r:id="rId7"/>
            </p:custDataLst>
          </p:nvPr>
        </p:nvSpPr>
        <p:spPr bwMode="auto">
          <a:xfrm>
            <a:off x="5213350" y="5429250"/>
            <a:ext cx="34925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2A88590E-B14A-4C18-B8BD-A1720D9AE71A}" type="datetime'''''''2''''''''0''''''''''''''''''''''''''''4''''''''5'''''''">
              <a:rPr lang="en-US" altLang="en-US" sz="1200" smtClean="0"/>
              <a:pPr marL="0" lvl="0" indent="0" algn="ctr">
                <a:spcBef>
                  <a:spcPct val="0"/>
                </a:spcBef>
                <a:spcAft>
                  <a:spcPct val="0"/>
                </a:spcAft>
                <a:buNone/>
              </a:pPr>
              <a:t>2045</a:t>
            </a:fld>
            <a:endParaRPr lang="en-US" sz="1200"/>
          </a:p>
        </p:txBody>
      </p:sp>
      <p:sp>
        <p:nvSpPr>
          <p:cNvPr id="55" name="Text Placeholder 10">
            <a:extLst>
              <a:ext uri="{FF2B5EF4-FFF2-40B4-BE49-F238E27FC236}">
                <a16:creationId xmlns:a16="http://schemas.microsoft.com/office/drawing/2014/main" id="{665B6666-34B9-33AF-77F3-2DA2C45E604A}"/>
              </a:ext>
            </a:extLst>
          </p:cNvPr>
          <p:cNvSpPr>
            <a:spLocks/>
          </p:cNvSpPr>
          <p:nvPr>
            <p:custDataLst>
              <p:tags r:id="rId8"/>
            </p:custDataLst>
          </p:nvPr>
        </p:nvSpPr>
        <p:spPr bwMode="auto">
          <a:xfrm>
            <a:off x="5597525" y="5429250"/>
            <a:ext cx="34925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ACD0EC42-A62B-45ED-8427-4B63E57F8B2D}" type="datetime'''''''''''''''2''''''''05''0'''''''''''''''''">
              <a:rPr lang="en-US" altLang="en-US" sz="1200" smtClean="0"/>
              <a:pPr marL="0" lvl="0" indent="0" algn="ctr">
                <a:spcBef>
                  <a:spcPct val="0"/>
                </a:spcBef>
                <a:spcAft>
                  <a:spcPct val="0"/>
                </a:spcAft>
                <a:buNone/>
              </a:pPr>
              <a:t>2050</a:t>
            </a:fld>
            <a:endParaRPr lang="en-US" sz="1200"/>
          </a:p>
        </p:txBody>
      </p:sp>
      <p:sp>
        <p:nvSpPr>
          <p:cNvPr id="456" name="Rectangle 455">
            <a:extLst>
              <a:ext uri="{FF2B5EF4-FFF2-40B4-BE49-F238E27FC236}">
                <a16:creationId xmlns:a16="http://schemas.microsoft.com/office/drawing/2014/main" id="{71654476-EBD9-547C-151B-E2790A06912D}"/>
              </a:ext>
            </a:extLst>
          </p:cNvPr>
          <p:cNvSpPr/>
          <p:nvPr>
            <p:custDataLst>
              <p:tags r:id="rId9"/>
            </p:custDataLst>
          </p:nvPr>
        </p:nvSpPr>
        <p:spPr bwMode="auto">
          <a:xfrm>
            <a:off x="3640138" y="5795963"/>
            <a:ext cx="179388" cy="133350"/>
          </a:xfrm>
          <a:prstGeom prst="rect">
            <a:avLst/>
          </a:prstGeom>
          <a:solidFill>
            <a:schemeClr val="accent1"/>
          </a:solidFill>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457" name="Rectangle 456">
            <a:extLst>
              <a:ext uri="{FF2B5EF4-FFF2-40B4-BE49-F238E27FC236}">
                <a16:creationId xmlns:a16="http://schemas.microsoft.com/office/drawing/2014/main" id="{44871FD7-BFD8-A7B0-D9C2-D90C8A71C233}"/>
              </a:ext>
            </a:extLst>
          </p:cNvPr>
          <p:cNvSpPr/>
          <p:nvPr>
            <p:custDataLst>
              <p:tags r:id="rId10"/>
            </p:custDataLst>
          </p:nvPr>
        </p:nvSpPr>
        <p:spPr bwMode="auto">
          <a:xfrm>
            <a:off x="3640138" y="5999163"/>
            <a:ext cx="179388" cy="133350"/>
          </a:xfrm>
          <a:prstGeom prst="rect">
            <a:avLst/>
          </a:prstGeom>
          <a:solidFill>
            <a:srgbClr val="4C6C9C"/>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458" name="Rectangle 457">
            <a:extLst>
              <a:ext uri="{FF2B5EF4-FFF2-40B4-BE49-F238E27FC236}">
                <a16:creationId xmlns:a16="http://schemas.microsoft.com/office/drawing/2014/main" id="{BA63E3DA-098D-F6E1-E3D7-F138E48D8E4F}"/>
              </a:ext>
            </a:extLst>
          </p:cNvPr>
          <p:cNvSpPr/>
          <p:nvPr>
            <p:custDataLst>
              <p:tags r:id="rId11"/>
            </p:custDataLst>
          </p:nvPr>
        </p:nvSpPr>
        <p:spPr bwMode="auto">
          <a:xfrm>
            <a:off x="4883150" y="5795963"/>
            <a:ext cx="179388" cy="133350"/>
          </a:xfrm>
          <a:prstGeom prst="rect">
            <a:avLst/>
          </a:prstGeom>
          <a:solidFill>
            <a:schemeClr val="tx2"/>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28" name="Text Placeholder 10">
            <a:extLst>
              <a:ext uri="{FF2B5EF4-FFF2-40B4-BE49-F238E27FC236}">
                <a16:creationId xmlns:a16="http://schemas.microsoft.com/office/drawing/2014/main" id="{0057A70F-2C83-733E-2390-1ED0DF382CFE}"/>
              </a:ext>
            </a:extLst>
          </p:cNvPr>
          <p:cNvSpPr>
            <a:spLocks/>
          </p:cNvSpPr>
          <p:nvPr>
            <p:custDataLst>
              <p:tags r:id="rId12"/>
            </p:custDataLst>
          </p:nvPr>
        </p:nvSpPr>
        <p:spPr bwMode="auto">
          <a:xfrm>
            <a:off x="3870325" y="5791200"/>
            <a:ext cx="757238"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5045D417-4BD9-46DC-B6A2-BC0C098118BC}" type="datetime'''U''''n''''''''i''''''''''t''e''''d'' S''''ta''''''''t''e''s'">
              <a:rPr lang="en-US" altLang="en-US" sz="1000" smtClean="0"/>
              <a:pPr marL="0" lvl="0" indent="0">
                <a:spcBef>
                  <a:spcPct val="0"/>
                </a:spcBef>
                <a:spcAft>
                  <a:spcPct val="0"/>
                </a:spcAft>
                <a:buNone/>
              </a:pPr>
              <a:t>United States</a:t>
            </a:fld>
            <a:endParaRPr lang="en-US" sz="1000"/>
          </a:p>
        </p:txBody>
      </p:sp>
      <p:sp>
        <p:nvSpPr>
          <p:cNvPr id="30" name="Text Placeholder 10">
            <a:extLst>
              <a:ext uri="{FF2B5EF4-FFF2-40B4-BE49-F238E27FC236}">
                <a16:creationId xmlns:a16="http://schemas.microsoft.com/office/drawing/2014/main" id="{947EBBEA-EDD5-EC1E-A99C-6EEBF96FB97E}"/>
              </a:ext>
            </a:extLst>
          </p:cNvPr>
          <p:cNvSpPr>
            <a:spLocks/>
          </p:cNvSpPr>
          <p:nvPr>
            <p:custDataLst>
              <p:tags r:id="rId13"/>
            </p:custDataLst>
          </p:nvPr>
        </p:nvSpPr>
        <p:spPr bwMode="auto">
          <a:xfrm>
            <a:off x="3870325" y="5994400"/>
            <a:ext cx="9112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5A722FD1-5846-48BF-AEE6-B413BA894B5D}" type="datetime'E''''''u''rop''''''e''a''n'' ''''''''U''''''ni''''o''''''n'''">
              <a:rPr lang="en-US" altLang="en-US" sz="1000" smtClean="0"/>
              <a:pPr marL="0" lvl="0" indent="0">
                <a:spcBef>
                  <a:spcPct val="0"/>
                </a:spcBef>
                <a:spcAft>
                  <a:spcPct val="0"/>
                </a:spcAft>
                <a:buNone/>
              </a:pPr>
              <a:t>European Union</a:t>
            </a:fld>
            <a:endParaRPr lang="en-US" sz="1000"/>
          </a:p>
        </p:txBody>
      </p:sp>
      <p:sp>
        <p:nvSpPr>
          <p:cNvPr id="56" name="Text Placeholder 10">
            <a:extLst>
              <a:ext uri="{FF2B5EF4-FFF2-40B4-BE49-F238E27FC236}">
                <a16:creationId xmlns:a16="http://schemas.microsoft.com/office/drawing/2014/main" id="{919454A6-571B-1411-1B1C-83D50FBED087}"/>
              </a:ext>
            </a:extLst>
          </p:cNvPr>
          <p:cNvSpPr>
            <a:spLocks/>
          </p:cNvSpPr>
          <p:nvPr>
            <p:custDataLst>
              <p:tags r:id="rId14"/>
            </p:custDataLst>
          </p:nvPr>
        </p:nvSpPr>
        <p:spPr bwMode="auto">
          <a:xfrm>
            <a:off x="5113338" y="5791200"/>
            <a:ext cx="51911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1B59F19A-C497-4AEC-8F6A-58B311C717D7}" type="datetime'''''Oth''''''''''''''''''''''''''e''''''''''r'''''''' A''E'">
              <a:rPr lang="en-US" altLang="en-US" sz="1000" smtClean="0"/>
              <a:pPr marL="0" lvl="0" indent="0">
                <a:spcBef>
                  <a:spcPct val="0"/>
                </a:spcBef>
                <a:spcAft>
                  <a:spcPct val="0"/>
                </a:spcAft>
                <a:buNone/>
              </a:pPr>
              <a:t>Other AE</a:t>
            </a:fld>
            <a:endParaRPr lang="en-US" sz="1000"/>
          </a:p>
        </p:txBody>
      </p:sp>
      <p:graphicFrame>
        <p:nvGraphicFramePr>
          <p:cNvPr id="29" name="Chart 28">
            <a:extLst>
              <a:ext uri="{FF2B5EF4-FFF2-40B4-BE49-F238E27FC236}">
                <a16:creationId xmlns:a16="http://schemas.microsoft.com/office/drawing/2014/main" id="{0AD38D5B-B886-53D0-AC71-6A91D585929D}"/>
              </a:ext>
            </a:extLst>
          </p:cNvPr>
          <p:cNvGraphicFramePr/>
          <p:nvPr>
            <p:custDataLst>
              <p:tags r:id="rId15"/>
            </p:custDataLst>
            <p:extLst>
              <p:ext uri="{D42A27DB-BD31-4B8C-83A1-F6EECF244321}">
                <p14:modId xmlns:p14="http://schemas.microsoft.com/office/powerpoint/2010/main" val="67406647"/>
              </p:ext>
            </p:extLst>
          </p:nvPr>
        </p:nvGraphicFramePr>
        <p:xfrm>
          <a:off x="525463" y="2938463"/>
          <a:ext cx="2743200" cy="2622550"/>
        </p:xfrm>
        <a:graphic>
          <a:graphicData uri="http://schemas.openxmlformats.org/drawingml/2006/chart">
            <c:chart xmlns:c="http://schemas.openxmlformats.org/drawingml/2006/chart" xmlns:r="http://schemas.openxmlformats.org/officeDocument/2006/relationships" r:id="rId61"/>
          </a:graphicData>
        </a:graphic>
      </p:graphicFrame>
      <p:sp>
        <p:nvSpPr>
          <p:cNvPr id="650" name="Text Placeholder 10">
            <a:extLst>
              <a:ext uri="{FF2B5EF4-FFF2-40B4-BE49-F238E27FC236}">
                <a16:creationId xmlns:a16="http://schemas.microsoft.com/office/drawing/2014/main" id="{44663D1C-DEF4-C817-A7E5-C71F798E906C}"/>
              </a:ext>
            </a:extLst>
          </p:cNvPr>
          <p:cNvSpPr>
            <a:spLocks/>
          </p:cNvSpPr>
          <p:nvPr>
            <p:custDataLst>
              <p:tags r:id="rId16"/>
            </p:custDataLst>
          </p:nvPr>
        </p:nvSpPr>
        <p:spPr bwMode="auto">
          <a:xfrm>
            <a:off x="334963" y="3028950"/>
            <a:ext cx="182563" cy="674688"/>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r>
              <a:rPr lang="en-US" altLang="en-US" sz="1200">
                <a:effectLst/>
              </a:rPr>
              <a:t>Million km</a:t>
            </a:r>
            <a:endParaRPr lang="en-US" sz="1200"/>
          </a:p>
        </p:txBody>
      </p:sp>
      <p:sp>
        <p:nvSpPr>
          <p:cNvPr id="471" name="Text Placeholder 10">
            <a:extLst>
              <a:ext uri="{FF2B5EF4-FFF2-40B4-BE49-F238E27FC236}">
                <a16:creationId xmlns:a16="http://schemas.microsoft.com/office/drawing/2014/main" id="{E5BB328D-C955-5B15-BAE4-05D79FAFCB88}"/>
              </a:ext>
            </a:extLst>
          </p:cNvPr>
          <p:cNvSpPr>
            <a:spLocks/>
          </p:cNvSpPr>
          <p:nvPr>
            <p:custDataLst>
              <p:tags r:id="rId17"/>
            </p:custDataLst>
          </p:nvPr>
        </p:nvSpPr>
        <p:spPr bwMode="auto">
          <a:xfrm>
            <a:off x="971550" y="5429250"/>
            <a:ext cx="34925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0E59F10A-B0F8-4D90-9CD2-C0EA8C621A45}" type="datetime'''''''''''''''''''''''''''''''''2''0''''2''''4'">
              <a:rPr lang="en-US" altLang="en-US" sz="1200" smtClean="0"/>
              <a:pPr marL="0" lvl="0" indent="0" algn="ctr">
                <a:spcBef>
                  <a:spcPct val="0"/>
                </a:spcBef>
                <a:spcAft>
                  <a:spcPct val="0"/>
                </a:spcAft>
                <a:buNone/>
              </a:pPr>
              <a:t>2024</a:t>
            </a:fld>
            <a:endParaRPr lang="en-US" sz="1200"/>
          </a:p>
        </p:txBody>
      </p:sp>
      <p:sp>
        <p:nvSpPr>
          <p:cNvPr id="472" name="Text Placeholder 10">
            <a:extLst>
              <a:ext uri="{FF2B5EF4-FFF2-40B4-BE49-F238E27FC236}">
                <a16:creationId xmlns:a16="http://schemas.microsoft.com/office/drawing/2014/main" id="{38B0746F-4F5B-8A5F-A2A3-B74098A524C0}"/>
              </a:ext>
            </a:extLst>
          </p:cNvPr>
          <p:cNvSpPr>
            <a:spLocks/>
          </p:cNvSpPr>
          <p:nvPr>
            <p:custDataLst>
              <p:tags r:id="rId18"/>
            </p:custDataLst>
          </p:nvPr>
        </p:nvSpPr>
        <p:spPr bwMode="auto">
          <a:xfrm>
            <a:off x="1341438" y="5429250"/>
            <a:ext cx="34925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4B55D637-0A68-4B39-A198-C347B1B7AD73}" type="datetime'''''''''20''''''''''''3''''''''''''''''''''0'''''''">
              <a:rPr lang="en-US" altLang="en-US" sz="1200" smtClean="0"/>
              <a:pPr marL="0" lvl="0" indent="0" algn="ctr">
                <a:spcBef>
                  <a:spcPct val="0"/>
                </a:spcBef>
                <a:spcAft>
                  <a:spcPct val="0"/>
                </a:spcAft>
                <a:buNone/>
              </a:pPr>
              <a:t>2030</a:t>
            </a:fld>
            <a:endParaRPr lang="en-US" sz="1200"/>
          </a:p>
        </p:txBody>
      </p:sp>
      <p:sp>
        <p:nvSpPr>
          <p:cNvPr id="778" name="Text Placeholder 10">
            <a:extLst>
              <a:ext uri="{FF2B5EF4-FFF2-40B4-BE49-F238E27FC236}">
                <a16:creationId xmlns:a16="http://schemas.microsoft.com/office/drawing/2014/main" id="{113B3B4D-2196-1EED-2FD2-5A6ACFB19DD7}"/>
              </a:ext>
            </a:extLst>
          </p:cNvPr>
          <p:cNvSpPr>
            <a:spLocks/>
          </p:cNvSpPr>
          <p:nvPr>
            <p:custDataLst>
              <p:tags r:id="rId19"/>
            </p:custDataLst>
          </p:nvPr>
        </p:nvSpPr>
        <p:spPr bwMode="auto">
          <a:xfrm>
            <a:off x="1712913" y="5429250"/>
            <a:ext cx="34925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6D0270FE-F34B-4F38-A161-8E62BF39985C}" type="datetime'''''''''2''''''''''''''''''''0''3''''5'''''''''">
              <a:rPr lang="en-US" altLang="en-US" sz="1200" smtClean="0"/>
              <a:pPr marL="0" lvl="0" indent="0" algn="ctr">
                <a:spcBef>
                  <a:spcPct val="0"/>
                </a:spcBef>
                <a:spcAft>
                  <a:spcPct val="0"/>
                </a:spcAft>
                <a:buNone/>
              </a:pPr>
              <a:t>2035</a:t>
            </a:fld>
            <a:endParaRPr lang="en-US" sz="1200"/>
          </a:p>
        </p:txBody>
      </p:sp>
      <p:sp>
        <p:nvSpPr>
          <p:cNvPr id="473" name="Text Placeholder 10">
            <a:extLst>
              <a:ext uri="{FF2B5EF4-FFF2-40B4-BE49-F238E27FC236}">
                <a16:creationId xmlns:a16="http://schemas.microsoft.com/office/drawing/2014/main" id="{63B99B2B-8E73-9604-EEF9-17CA3912184B}"/>
              </a:ext>
            </a:extLst>
          </p:cNvPr>
          <p:cNvSpPr>
            <a:spLocks/>
          </p:cNvSpPr>
          <p:nvPr>
            <p:custDataLst>
              <p:tags r:id="rId20"/>
            </p:custDataLst>
          </p:nvPr>
        </p:nvSpPr>
        <p:spPr bwMode="auto">
          <a:xfrm>
            <a:off x="2084388" y="5429250"/>
            <a:ext cx="34925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85A2D29A-8842-4A8B-8179-68A71ECCE7EE}" type="datetime'''''''''2''0''''''''''''''''''''4''''''''''''''''''''0'''''''">
              <a:rPr lang="en-US" altLang="en-US" sz="1200" smtClean="0"/>
              <a:pPr marL="0" lvl="0" indent="0" algn="ctr">
                <a:spcBef>
                  <a:spcPct val="0"/>
                </a:spcBef>
                <a:spcAft>
                  <a:spcPct val="0"/>
                </a:spcAft>
                <a:buNone/>
              </a:pPr>
              <a:t>2040</a:t>
            </a:fld>
            <a:endParaRPr lang="en-US" sz="1200"/>
          </a:p>
        </p:txBody>
      </p:sp>
      <p:sp>
        <p:nvSpPr>
          <p:cNvPr id="781" name="Text Placeholder 10">
            <a:extLst>
              <a:ext uri="{FF2B5EF4-FFF2-40B4-BE49-F238E27FC236}">
                <a16:creationId xmlns:a16="http://schemas.microsoft.com/office/drawing/2014/main" id="{CDE11BED-6E54-CCD0-303A-2C72CBC19FDC}"/>
              </a:ext>
            </a:extLst>
          </p:cNvPr>
          <p:cNvSpPr>
            <a:spLocks/>
          </p:cNvSpPr>
          <p:nvPr>
            <p:custDataLst>
              <p:tags r:id="rId21"/>
            </p:custDataLst>
          </p:nvPr>
        </p:nvSpPr>
        <p:spPr bwMode="auto">
          <a:xfrm>
            <a:off x="2454275" y="5429250"/>
            <a:ext cx="34925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0D9F3F46-6D67-4A64-ABDB-CF6577BF7128}" type="datetime'''''''''''''''''''''''''2''''''''''''''''''''''''045'''''">
              <a:rPr lang="en-US" altLang="en-US" sz="1200" smtClean="0"/>
              <a:pPr marL="0" lvl="0" indent="0" algn="ctr">
                <a:spcBef>
                  <a:spcPct val="0"/>
                </a:spcBef>
                <a:spcAft>
                  <a:spcPct val="0"/>
                </a:spcAft>
                <a:buNone/>
              </a:pPr>
              <a:t>2045</a:t>
            </a:fld>
            <a:endParaRPr lang="en-US" sz="1200"/>
          </a:p>
        </p:txBody>
      </p:sp>
      <p:sp>
        <p:nvSpPr>
          <p:cNvPr id="474" name="Text Placeholder 10">
            <a:extLst>
              <a:ext uri="{FF2B5EF4-FFF2-40B4-BE49-F238E27FC236}">
                <a16:creationId xmlns:a16="http://schemas.microsoft.com/office/drawing/2014/main" id="{8F47A88C-3F87-6A9B-ED08-CB360DA09B0B}"/>
              </a:ext>
            </a:extLst>
          </p:cNvPr>
          <p:cNvSpPr>
            <a:spLocks/>
          </p:cNvSpPr>
          <p:nvPr>
            <p:custDataLst>
              <p:tags r:id="rId22"/>
            </p:custDataLst>
          </p:nvPr>
        </p:nvSpPr>
        <p:spPr bwMode="auto">
          <a:xfrm>
            <a:off x="2825750" y="5429250"/>
            <a:ext cx="34925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5EB3B34B-C872-414C-8D20-D7B96A94E6DD}" type="datetime'''''''2''''''0''''''''''''''''''''''5''''''''''''0'''''''''''">
              <a:rPr lang="en-US" altLang="en-US" sz="1200" smtClean="0"/>
              <a:pPr marL="0" lvl="0" indent="0" algn="ctr">
                <a:spcBef>
                  <a:spcPct val="0"/>
                </a:spcBef>
                <a:spcAft>
                  <a:spcPct val="0"/>
                </a:spcAft>
                <a:buNone/>
              </a:pPr>
              <a:t>2050</a:t>
            </a:fld>
            <a:endParaRPr lang="en-US" sz="1200"/>
          </a:p>
        </p:txBody>
      </p:sp>
      <p:sp>
        <p:nvSpPr>
          <p:cNvPr id="476" name="Rectangle 475">
            <a:extLst>
              <a:ext uri="{FF2B5EF4-FFF2-40B4-BE49-F238E27FC236}">
                <a16:creationId xmlns:a16="http://schemas.microsoft.com/office/drawing/2014/main" id="{2A2439F8-95C7-76DA-7B85-5BD5E8228971}"/>
              </a:ext>
            </a:extLst>
          </p:cNvPr>
          <p:cNvSpPr/>
          <p:nvPr>
            <p:custDataLst>
              <p:tags r:id="rId23"/>
            </p:custDataLst>
          </p:nvPr>
        </p:nvSpPr>
        <p:spPr bwMode="auto">
          <a:xfrm>
            <a:off x="677863" y="5795963"/>
            <a:ext cx="179388" cy="133350"/>
          </a:xfrm>
          <a:prstGeom prst="rect">
            <a:avLst/>
          </a:prstGeom>
          <a:solidFill>
            <a:srgbClr val="C30C3E"/>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477" name="Rectangle 476">
            <a:extLst>
              <a:ext uri="{FF2B5EF4-FFF2-40B4-BE49-F238E27FC236}">
                <a16:creationId xmlns:a16="http://schemas.microsoft.com/office/drawing/2014/main" id="{600F3E32-15DB-1BA3-2630-C51992E87427}"/>
              </a:ext>
            </a:extLst>
          </p:cNvPr>
          <p:cNvSpPr/>
          <p:nvPr>
            <p:custDataLst>
              <p:tags r:id="rId24"/>
            </p:custDataLst>
          </p:nvPr>
        </p:nvSpPr>
        <p:spPr bwMode="auto">
          <a:xfrm>
            <a:off x="677863" y="5999163"/>
            <a:ext cx="179388" cy="133350"/>
          </a:xfrm>
          <a:prstGeom prst="rect">
            <a:avLst/>
          </a:prstGeom>
          <a:solidFill>
            <a:schemeClr val="accent4"/>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478" name="Rectangle 477">
            <a:extLst>
              <a:ext uri="{FF2B5EF4-FFF2-40B4-BE49-F238E27FC236}">
                <a16:creationId xmlns:a16="http://schemas.microsoft.com/office/drawing/2014/main" id="{74B30E2C-7C7E-6667-3D54-9377F198FE38}"/>
              </a:ext>
            </a:extLst>
          </p:cNvPr>
          <p:cNvSpPr/>
          <p:nvPr>
            <p:custDataLst>
              <p:tags r:id="rId25"/>
            </p:custDataLst>
          </p:nvPr>
        </p:nvSpPr>
        <p:spPr bwMode="auto">
          <a:xfrm>
            <a:off x="1339850" y="5795963"/>
            <a:ext cx="179388" cy="133350"/>
          </a:xfrm>
          <a:prstGeom prst="rect">
            <a:avLst/>
          </a:prstGeom>
          <a:solidFill>
            <a:schemeClr val="accent3"/>
          </a:solidFill>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510" name="Rectangle 509">
            <a:extLst>
              <a:ext uri="{FF2B5EF4-FFF2-40B4-BE49-F238E27FC236}">
                <a16:creationId xmlns:a16="http://schemas.microsoft.com/office/drawing/2014/main" id="{6EE1DAAC-202A-560B-B083-A9501458F005}"/>
              </a:ext>
            </a:extLst>
          </p:cNvPr>
          <p:cNvSpPr/>
          <p:nvPr>
            <p:custDataLst>
              <p:tags r:id="rId26"/>
            </p:custDataLst>
          </p:nvPr>
        </p:nvSpPr>
        <p:spPr bwMode="auto">
          <a:xfrm>
            <a:off x="1339850" y="5999163"/>
            <a:ext cx="179388" cy="133350"/>
          </a:xfrm>
          <a:prstGeom prst="rect">
            <a:avLst/>
          </a:prstGeom>
          <a:solidFill>
            <a:schemeClr val="accent6"/>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511" name="Rectangle 510">
            <a:extLst>
              <a:ext uri="{FF2B5EF4-FFF2-40B4-BE49-F238E27FC236}">
                <a16:creationId xmlns:a16="http://schemas.microsoft.com/office/drawing/2014/main" id="{86B910F2-04BB-21F6-FDFA-7C4F377CB378}"/>
              </a:ext>
            </a:extLst>
          </p:cNvPr>
          <p:cNvSpPr/>
          <p:nvPr>
            <p:custDataLst>
              <p:tags r:id="rId27"/>
            </p:custDataLst>
          </p:nvPr>
        </p:nvSpPr>
        <p:spPr bwMode="auto">
          <a:xfrm>
            <a:off x="2519363" y="5795963"/>
            <a:ext cx="179388" cy="133350"/>
          </a:xfrm>
          <a:prstGeom prst="rect">
            <a:avLst/>
          </a:prstGeom>
          <a:solidFill>
            <a:schemeClr val="bg2"/>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479" name="Text Placeholder 10">
            <a:extLst>
              <a:ext uri="{FF2B5EF4-FFF2-40B4-BE49-F238E27FC236}">
                <a16:creationId xmlns:a16="http://schemas.microsoft.com/office/drawing/2014/main" id="{D997BD92-5904-B4FC-5D1B-F701AB3CDE1D}"/>
              </a:ext>
            </a:extLst>
          </p:cNvPr>
          <p:cNvSpPr>
            <a:spLocks/>
          </p:cNvSpPr>
          <p:nvPr>
            <p:custDataLst>
              <p:tags r:id="rId28"/>
            </p:custDataLst>
          </p:nvPr>
        </p:nvSpPr>
        <p:spPr bwMode="auto">
          <a:xfrm>
            <a:off x="908050" y="5791200"/>
            <a:ext cx="3302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6AD6CFB1-11AB-48DE-91E2-F3CEAC82629A}" type="datetime'''''''''''''C''''''hi''n''''''''''''a'''''">
              <a:rPr lang="en-US" altLang="en-US" sz="1000" smtClean="0"/>
              <a:pPr marL="0" lvl="0" indent="0">
                <a:spcBef>
                  <a:spcPct val="0"/>
                </a:spcBef>
                <a:spcAft>
                  <a:spcPct val="0"/>
                </a:spcAft>
                <a:buNone/>
              </a:pPr>
              <a:t>China</a:t>
            </a:fld>
            <a:endParaRPr lang="en-US" sz="1000"/>
          </a:p>
        </p:txBody>
      </p:sp>
      <p:sp>
        <p:nvSpPr>
          <p:cNvPr id="480" name="Text Placeholder 10">
            <a:extLst>
              <a:ext uri="{FF2B5EF4-FFF2-40B4-BE49-F238E27FC236}">
                <a16:creationId xmlns:a16="http://schemas.microsoft.com/office/drawing/2014/main" id="{C0706A06-4B19-AF9F-A4AA-40E25BF631AB}"/>
              </a:ext>
            </a:extLst>
          </p:cNvPr>
          <p:cNvSpPr>
            <a:spLocks/>
          </p:cNvSpPr>
          <p:nvPr>
            <p:custDataLst>
              <p:tags r:id="rId29"/>
            </p:custDataLst>
          </p:nvPr>
        </p:nvSpPr>
        <p:spPr bwMode="auto">
          <a:xfrm>
            <a:off x="908050" y="5994400"/>
            <a:ext cx="27305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2215F38D-E427-4217-AD18-738F04949924}" type="datetime'''Ind''i''''''''''''''''''''''''''''a'''''''''''''''">
              <a:rPr lang="en-US" altLang="en-US" sz="1000" smtClean="0"/>
              <a:pPr marL="0" lvl="0" indent="0">
                <a:spcBef>
                  <a:spcPct val="0"/>
                </a:spcBef>
                <a:spcAft>
                  <a:spcPct val="0"/>
                </a:spcAft>
                <a:buNone/>
              </a:pPr>
              <a:t>India</a:t>
            </a:fld>
            <a:endParaRPr lang="en-US" sz="1000"/>
          </a:p>
        </p:txBody>
      </p:sp>
      <p:sp>
        <p:nvSpPr>
          <p:cNvPr id="481" name="Text Placeholder 10">
            <a:extLst>
              <a:ext uri="{FF2B5EF4-FFF2-40B4-BE49-F238E27FC236}">
                <a16:creationId xmlns:a16="http://schemas.microsoft.com/office/drawing/2014/main" id="{F484AC6F-D9C1-625F-C667-6A999BA2FAB7}"/>
              </a:ext>
            </a:extLst>
          </p:cNvPr>
          <p:cNvSpPr>
            <a:spLocks/>
          </p:cNvSpPr>
          <p:nvPr>
            <p:custDataLst>
              <p:tags r:id="rId30"/>
            </p:custDataLst>
          </p:nvPr>
        </p:nvSpPr>
        <p:spPr bwMode="auto">
          <a:xfrm>
            <a:off x="1570038" y="5791200"/>
            <a:ext cx="8477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0003415A-26D3-4F10-8009-F8E9242BA63F}" type="datetime'So''''''u''t''h''e''as''t'' ''''''''A''''''''si''''''a'">
              <a:rPr lang="en-US" altLang="en-US" sz="1000" smtClean="0"/>
              <a:pPr marL="0" lvl="0" indent="0">
                <a:spcBef>
                  <a:spcPct val="0"/>
                </a:spcBef>
                <a:spcAft>
                  <a:spcPct val="0"/>
                </a:spcAft>
                <a:buNone/>
              </a:pPr>
              <a:t>Southeast Asia</a:t>
            </a:fld>
            <a:endParaRPr lang="en-US" sz="1000"/>
          </a:p>
        </p:txBody>
      </p:sp>
      <p:sp>
        <p:nvSpPr>
          <p:cNvPr id="506" name="Text Placeholder 10">
            <a:extLst>
              <a:ext uri="{FF2B5EF4-FFF2-40B4-BE49-F238E27FC236}">
                <a16:creationId xmlns:a16="http://schemas.microsoft.com/office/drawing/2014/main" id="{FFE90437-39EC-49B3-9785-400F0DCAB6CB}"/>
              </a:ext>
            </a:extLst>
          </p:cNvPr>
          <p:cNvSpPr>
            <a:spLocks/>
          </p:cNvSpPr>
          <p:nvPr>
            <p:custDataLst>
              <p:tags r:id="rId31"/>
            </p:custDataLst>
          </p:nvPr>
        </p:nvSpPr>
        <p:spPr bwMode="auto">
          <a:xfrm>
            <a:off x="1570038" y="5994400"/>
            <a:ext cx="6604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CCFE098D-CA81-4C47-A310-461451DD03D9}" type="datetime'M''''''i''''d''d''''l''''''e'' E''''as''''''''''''t'''''">
              <a:rPr lang="en-US" altLang="en-US" sz="1000" smtClean="0"/>
              <a:pPr marL="0" lvl="0" indent="0">
                <a:spcBef>
                  <a:spcPct val="0"/>
                </a:spcBef>
                <a:spcAft>
                  <a:spcPct val="0"/>
                </a:spcAft>
                <a:buNone/>
              </a:pPr>
              <a:t>Middle East</a:t>
            </a:fld>
            <a:endParaRPr lang="en-US" sz="1000"/>
          </a:p>
        </p:txBody>
      </p:sp>
      <p:sp>
        <p:nvSpPr>
          <p:cNvPr id="507" name="Text Placeholder 10">
            <a:extLst>
              <a:ext uri="{FF2B5EF4-FFF2-40B4-BE49-F238E27FC236}">
                <a16:creationId xmlns:a16="http://schemas.microsoft.com/office/drawing/2014/main" id="{46363B76-0B3C-05A1-2EA6-1AEE06068E34}"/>
              </a:ext>
            </a:extLst>
          </p:cNvPr>
          <p:cNvSpPr>
            <a:spLocks/>
          </p:cNvSpPr>
          <p:nvPr>
            <p:custDataLst>
              <p:tags r:id="rId32"/>
            </p:custDataLst>
          </p:nvPr>
        </p:nvSpPr>
        <p:spPr bwMode="auto">
          <a:xfrm>
            <a:off x="2749550" y="5791200"/>
            <a:ext cx="71755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0DC06E25-6678-4B8A-9803-FDCD09EA6750}" type="datetime'''''''''''O''''''''''t''''''he''r E''M''D''''''''''''''''E'''">
              <a:rPr lang="en-US" altLang="en-US" sz="1000" smtClean="0"/>
              <a:pPr marL="0" lvl="0" indent="0">
                <a:spcBef>
                  <a:spcPct val="0"/>
                </a:spcBef>
                <a:spcAft>
                  <a:spcPct val="0"/>
                </a:spcAft>
                <a:buNone/>
              </a:pPr>
              <a:t>Other EMDE</a:t>
            </a:fld>
            <a:endParaRPr lang="en-US" sz="1000"/>
          </a:p>
        </p:txBody>
      </p:sp>
      <p:sp>
        <p:nvSpPr>
          <p:cNvPr id="645" name="TextBox 644">
            <a:extLst>
              <a:ext uri="{FF2B5EF4-FFF2-40B4-BE49-F238E27FC236}">
                <a16:creationId xmlns:a16="http://schemas.microsoft.com/office/drawing/2014/main" id="{373B1AF2-925E-FB0D-C8FB-2946FDD2D71A}"/>
              </a:ext>
            </a:extLst>
          </p:cNvPr>
          <p:cNvSpPr txBox="1"/>
          <p:nvPr/>
        </p:nvSpPr>
        <p:spPr bwMode="gray">
          <a:xfrm>
            <a:off x="3640290" y="2707630"/>
            <a:ext cx="2380823" cy="461665"/>
          </a:xfrm>
          <a:prstGeom prst="rect">
            <a:avLst/>
          </a:prstGeom>
          <a:noFill/>
        </p:spPr>
        <p:txBody>
          <a:bodyPr wrap="square" lIns="137160" tIns="137160" rIns="274320" bIns="137160" rtlCol="0">
            <a:spAutoFit/>
          </a:bodyPr>
          <a:lstStyle/>
          <a:p>
            <a:pPr marL="0" indent="0" algn="ctr">
              <a:spcBef>
                <a:spcPts val="600"/>
              </a:spcBef>
              <a:spcAft>
                <a:spcPts val="600"/>
              </a:spcAft>
              <a:buNone/>
            </a:pPr>
            <a:r>
              <a:rPr lang="en-US" sz="1200"/>
              <a:t>Advanced Economies (AEs)</a:t>
            </a:r>
          </a:p>
        </p:txBody>
      </p:sp>
      <p:sp>
        <p:nvSpPr>
          <p:cNvPr id="649" name="TextBox 648">
            <a:extLst>
              <a:ext uri="{FF2B5EF4-FFF2-40B4-BE49-F238E27FC236}">
                <a16:creationId xmlns:a16="http://schemas.microsoft.com/office/drawing/2014/main" id="{AE92C968-A99A-0914-587C-51C23A71C656}"/>
              </a:ext>
            </a:extLst>
          </p:cNvPr>
          <p:cNvSpPr txBox="1"/>
          <p:nvPr/>
        </p:nvSpPr>
        <p:spPr bwMode="gray">
          <a:xfrm>
            <a:off x="1021189" y="2357700"/>
            <a:ext cx="1906161" cy="830997"/>
          </a:xfrm>
          <a:prstGeom prst="rect">
            <a:avLst/>
          </a:prstGeom>
          <a:noFill/>
        </p:spPr>
        <p:txBody>
          <a:bodyPr wrap="square" lIns="137160" tIns="137160" rIns="274320" bIns="137160" rtlCol="0">
            <a:spAutoFit/>
          </a:bodyPr>
          <a:lstStyle/>
          <a:p>
            <a:pPr marL="0" indent="0" algn="ctr">
              <a:spcBef>
                <a:spcPts val="600"/>
              </a:spcBef>
              <a:spcAft>
                <a:spcPts val="600"/>
              </a:spcAft>
              <a:buNone/>
            </a:pPr>
            <a:r>
              <a:rPr lang="en-US" sz="1200"/>
              <a:t>Emerging and Developing Economies (EMDEs)</a:t>
            </a:r>
          </a:p>
        </p:txBody>
      </p:sp>
      <p:graphicFrame>
        <p:nvGraphicFramePr>
          <p:cNvPr id="33" name="Chart 32">
            <a:extLst>
              <a:ext uri="{FF2B5EF4-FFF2-40B4-BE49-F238E27FC236}">
                <a16:creationId xmlns:a16="http://schemas.microsoft.com/office/drawing/2014/main" id="{70756FF7-2841-7365-07F1-0D44B6B1F2F6}"/>
              </a:ext>
            </a:extLst>
          </p:cNvPr>
          <p:cNvGraphicFramePr/>
          <p:nvPr>
            <p:custDataLst>
              <p:tags r:id="rId33"/>
            </p:custDataLst>
            <p:extLst>
              <p:ext uri="{D42A27DB-BD31-4B8C-83A1-F6EECF244321}">
                <p14:modId xmlns:p14="http://schemas.microsoft.com/office/powerpoint/2010/main" val="1799197478"/>
              </p:ext>
            </p:extLst>
          </p:nvPr>
        </p:nvGraphicFramePr>
        <p:xfrm>
          <a:off x="6397625" y="2944813"/>
          <a:ext cx="5551488" cy="2622550"/>
        </p:xfrm>
        <a:graphic>
          <a:graphicData uri="http://schemas.openxmlformats.org/drawingml/2006/chart">
            <c:chart xmlns:c="http://schemas.openxmlformats.org/drawingml/2006/chart" xmlns:r="http://schemas.openxmlformats.org/officeDocument/2006/relationships" r:id="rId62"/>
          </a:graphicData>
        </a:graphic>
      </p:graphicFrame>
      <p:sp>
        <p:nvSpPr>
          <p:cNvPr id="810" name="Text Placeholder 10">
            <a:extLst>
              <a:ext uri="{FF2B5EF4-FFF2-40B4-BE49-F238E27FC236}">
                <a16:creationId xmlns:a16="http://schemas.microsoft.com/office/drawing/2014/main" id="{6D8DAB93-4166-75DB-6958-09430FAD88DF}"/>
              </a:ext>
            </a:extLst>
          </p:cNvPr>
          <p:cNvSpPr>
            <a:spLocks/>
          </p:cNvSpPr>
          <p:nvPr>
            <p:custDataLst>
              <p:tags r:id="rId34"/>
            </p:custDataLst>
          </p:nvPr>
        </p:nvSpPr>
        <p:spPr bwMode="auto">
          <a:xfrm>
            <a:off x="6207125" y="3035300"/>
            <a:ext cx="182563" cy="674688"/>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vert270" wrap="none" lIns="0" tIns="0" rIns="0" bIns="0" rtlCol="0" anchor="b">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r">
              <a:spcBef>
                <a:spcPct val="0"/>
              </a:spcBef>
              <a:spcAft>
                <a:spcPct val="0"/>
              </a:spcAft>
              <a:buNone/>
            </a:pPr>
            <a:r>
              <a:rPr lang="en-US" altLang="en-US" sz="1200">
                <a:effectLst/>
              </a:rPr>
              <a:t>Million km</a:t>
            </a:r>
            <a:endParaRPr lang="en-US" sz="1200"/>
          </a:p>
        </p:txBody>
      </p:sp>
      <p:sp>
        <p:nvSpPr>
          <p:cNvPr id="676" name="Text Placeholder 10">
            <a:extLst>
              <a:ext uri="{FF2B5EF4-FFF2-40B4-BE49-F238E27FC236}">
                <a16:creationId xmlns:a16="http://schemas.microsoft.com/office/drawing/2014/main" id="{80F55D8A-550C-8458-49DB-3A538D5E8189}"/>
              </a:ext>
            </a:extLst>
          </p:cNvPr>
          <p:cNvSpPr>
            <a:spLocks/>
          </p:cNvSpPr>
          <p:nvPr>
            <p:custDataLst>
              <p:tags r:id="rId35"/>
            </p:custDataLst>
          </p:nvPr>
        </p:nvSpPr>
        <p:spPr bwMode="auto">
          <a:xfrm>
            <a:off x="7159625" y="5435600"/>
            <a:ext cx="34925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6BCFEB9D-8051-465B-A014-D36228F28E48}" type="datetime'''''''''''''''''''2''''''''''''02''''''''''''''''''4'''">
              <a:rPr lang="en-US" altLang="en-US" sz="1200" smtClean="0">
                <a:effectLst/>
              </a:rPr>
              <a:pPr marL="0" lvl="0" indent="0" algn="ctr">
                <a:spcBef>
                  <a:spcPct val="0"/>
                </a:spcBef>
                <a:spcAft>
                  <a:spcPct val="0"/>
                </a:spcAft>
                <a:buNone/>
              </a:pPr>
              <a:t>2024</a:t>
            </a:fld>
            <a:endParaRPr lang="en-US" sz="1200"/>
          </a:p>
        </p:txBody>
      </p:sp>
      <p:sp>
        <p:nvSpPr>
          <p:cNvPr id="678" name="Text Placeholder 10">
            <a:extLst>
              <a:ext uri="{FF2B5EF4-FFF2-40B4-BE49-F238E27FC236}">
                <a16:creationId xmlns:a16="http://schemas.microsoft.com/office/drawing/2014/main" id="{CCC7F49B-C7CC-4C65-2DB9-9ACB94D22EA0}"/>
              </a:ext>
            </a:extLst>
          </p:cNvPr>
          <p:cNvSpPr>
            <a:spLocks/>
          </p:cNvSpPr>
          <p:nvPr>
            <p:custDataLst>
              <p:tags r:id="rId36"/>
            </p:custDataLst>
          </p:nvPr>
        </p:nvSpPr>
        <p:spPr bwMode="auto">
          <a:xfrm>
            <a:off x="8166100" y="5435600"/>
            <a:ext cx="34925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FDC4D66D-C37A-4242-8F3A-76E581B96560}" type="datetime'''''''''''''2''''''''''''0''''''3''''''''''''0'''''''''''''">
              <a:rPr lang="en-US" altLang="en-US" sz="1200" smtClean="0"/>
              <a:pPr marL="0" lvl="0" indent="0" algn="ctr">
                <a:spcBef>
                  <a:spcPct val="0"/>
                </a:spcBef>
                <a:spcAft>
                  <a:spcPct val="0"/>
                </a:spcAft>
                <a:buNone/>
              </a:pPr>
              <a:t>2030</a:t>
            </a:fld>
            <a:endParaRPr lang="en-US" sz="1200"/>
          </a:p>
        </p:txBody>
      </p:sp>
      <p:sp>
        <p:nvSpPr>
          <p:cNvPr id="679" name="Text Placeholder 10">
            <a:extLst>
              <a:ext uri="{FF2B5EF4-FFF2-40B4-BE49-F238E27FC236}">
                <a16:creationId xmlns:a16="http://schemas.microsoft.com/office/drawing/2014/main" id="{9987932C-CDB4-0F64-9F47-24464BFB9D57}"/>
              </a:ext>
            </a:extLst>
          </p:cNvPr>
          <p:cNvSpPr>
            <a:spLocks/>
          </p:cNvSpPr>
          <p:nvPr>
            <p:custDataLst>
              <p:tags r:id="rId37"/>
            </p:custDataLst>
          </p:nvPr>
        </p:nvSpPr>
        <p:spPr bwMode="auto">
          <a:xfrm>
            <a:off x="9174163" y="5435600"/>
            <a:ext cx="34925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DACAC2B1-B82F-4831-8301-91410722A6DB}" type="datetime'''''2''''''''''''''''''''''''''''''''03''5'''''''''">
              <a:rPr lang="en-US" altLang="en-US" sz="1200" smtClean="0"/>
              <a:pPr marL="0" lvl="0" indent="0" algn="ctr">
                <a:spcBef>
                  <a:spcPct val="0"/>
                </a:spcBef>
                <a:spcAft>
                  <a:spcPct val="0"/>
                </a:spcAft>
                <a:buNone/>
              </a:pPr>
              <a:t>2035</a:t>
            </a:fld>
            <a:endParaRPr lang="en-US" sz="1200"/>
          </a:p>
        </p:txBody>
      </p:sp>
      <p:sp>
        <p:nvSpPr>
          <p:cNvPr id="687" name="Text Placeholder 10">
            <a:extLst>
              <a:ext uri="{FF2B5EF4-FFF2-40B4-BE49-F238E27FC236}">
                <a16:creationId xmlns:a16="http://schemas.microsoft.com/office/drawing/2014/main" id="{0048E675-BC9F-AEAE-AC1D-CC6C34224C75}"/>
              </a:ext>
            </a:extLst>
          </p:cNvPr>
          <p:cNvSpPr>
            <a:spLocks/>
          </p:cNvSpPr>
          <p:nvPr>
            <p:custDataLst>
              <p:tags r:id="rId38"/>
            </p:custDataLst>
          </p:nvPr>
        </p:nvSpPr>
        <p:spPr bwMode="auto">
          <a:xfrm>
            <a:off x="10180638" y="5435600"/>
            <a:ext cx="34925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83BA83E6-B387-41CB-951D-3B92F091E9B2}" type="datetime'''''2''''''''''''''''''''''''''''''''0''''''4''''''''0'">
              <a:rPr lang="en-US" altLang="en-US" sz="1200" smtClean="0"/>
              <a:pPr marL="0" lvl="0" indent="0" algn="ctr">
                <a:spcBef>
                  <a:spcPct val="0"/>
                </a:spcBef>
                <a:spcAft>
                  <a:spcPct val="0"/>
                </a:spcAft>
                <a:buNone/>
              </a:pPr>
              <a:t>2040</a:t>
            </a:fld>
            <a:endParaRPr lang="en-US" sz="1200"/>
          </a:p>
        </p:txBody>
      </p:sp>
      <p:sp>
        <p:nvSpPr>
          <p:cNvPr id="688" name="Text Placeholder 10">
            <a:extLst>
              <a:ext uri="{FF2B5EF4-FFF2-40B4-BE49-F238E27FC236}">
                <a16:creationId xmlns:a16="http://schemas.microsoft.com/office/drawing/2014/main" id="{44DCEF86-A9C3-C8C8-AFEC-34C2FF5B9584}"/>
              </a:ext>
            </a:extLst>
          </p:cNvPr>
          <p:cNvSpPr>
            <a:spLocks/>
          </p:cNvSpPr>
          <p:nvPr>
            <p:custDataLst>
              <p:tags r:id="rId39"/>
            </p:custDataLst>
          </p:nvPr>
        </p:nvSpPr>
        <p:spPr bwMode="auto">
          <a:xfrm>
            <a:off x="11187113" y="5435600"/>
            <a:ext cx="349250"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389DD11D-3FB7-413F-AF1E-61A17935A9E5}" type="datetime'2''''''''0''''''''''''5''''''''''''''''''''0'''">
              <a:rPr lang="en-US" altLang="en-US" sz="1200" smtClean="0"/>
              <a:pPr marL="0" lvl="0" indent="0" algn="ctr">
                <a:spcBef>
                  <a:spcPct val="0"/>
                </a:spcBef>
                <a:spcAft>
                  <a:spcPct val="0"/>
                </a:spcAft>
                <a:buNone/>
              </a:pPr>
              <a:t>2050</a:t>
            </a:fld>
            <a:endParaRPr lang="en-US" sz="1200"/>
          </a:p>
        </p:txBody>
      </p:sp>
      <p:sp>
        <p:nvSpPr>
          <p:cNvPr id="737" name="Rectangle 736">
            <a:extLst>
              <a:ext uri="{FF2B5EF4-FFF2-40B4-BE49-F238E27FC236}">
                <a16:creationId xmlns:a16="http://schemas.microsoft.com/office/drawing/2014/main" id="{4339D78B-C486-E6F6-0C98-A16C24E9416D}"/>
              </a:ext>
            </a:extLst>
          </p:cNvPr>
          <p:cNvSpPr/>
          <p:nvPr>
            <p:custDataLst>
              <p:tags r:id="rId40"/>
            </p:custDataLst>
          </p:nvPr>
        </p:nvSpPr>
        <p:spPr bwMode="auto">
          <a:xfrm>
            <a:off x="6892925" y="5795963"/>
            <a:ext cx="179388" cy="133350"/>
          </a:xfrm>
          <a:prstGeom prst="rect">
            <a:avLst/>
          </a:prstGeom>
          <a:solidFill>
            <a:schemeClr val="accent1"/>
          </a:solidFill>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738" name="Rectangle 737">
            <a:extLst>
              <a:ext uri="{FF2B5EF4-FFF2-40B4-BE49-F238E27FC236}">
                <a16:creationId xmlns:a16="http://schemas.microsoft.com/office/drawing/2014/main" id="{78BB9D44-09CB-FF9F-556D-7BFB2D75AFEA}"/>
              </a:ext>
            </a:extLst>
          </p:cNvPr>
          <p:cNvSpPr/>
          <p:nvPr>
            <p:custDataLst>
              <p:tags r:id="rId41"/>
            </p:custDataLst>
          </p:nvPr>
        </p:nvSpPr>
        <p:spPr bwMode="auto">
          <a:xfrm>
            <a:off x="6892925" y="5999163"/>
            <a:ext cx="179388" cy="133350"/>
          </a:xfrm>
          <a:prstGeom prst="rect">
            <a:avLst/>
          </a:prstGeom>
          <a:solidFill>
            <a:srgbClr val="4C6C9C"/>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796" name="Rectangle 795">
            <a:extLst>
              <a:ext uri="{FF2B5EF4-FFF2-40B4-BE49-F238E27FC236}">
                <a16:creationId xmlns:a16="http://schemas.microsoft.com/office/drawing/2014/main" id="{C76C499D-13E5-922A-8F58-C42F3259B4A7}"/>
              </a:ext>
            </a:extLst>
          </p:cNvPr>
          <p:cNvSpPr/>
          <p:nvPr>
            <p:custDataLst>
              <p:tags r:id="rId42"/>
            </p:custDataLst>
          </p:nvPr>
        </p:nvSpPr>
        <p:spPr bwMode="auto">
          <a:xfrm>
            <a:off x="8135938" y="5795963"/>
            <a:ext cx="179387" cy="133350"/>
          </a:xfrm>
          <a:prstGeom prst="rect">
            <a:avLst/>
          </a:prstGeom>
          <a:solidFill>
            <a:schemeClr val="tx2"/>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739" name="Rectangle 738">
            <a:extLst>
              <a:ext uri="{FF2B5EF4-FFF2-40B4-BE49-F238E27FC236}">
                <a16:creationId xmlns:a16="http://schemas.microsoft.com/office/drawing/2014/main" id="{5271C358-A490-B6CF-4DC9-D4171AFAB662}"/>
              </a:ext>
            </a:extLst>
          </p:cNvPr>
          <p:cNvSpPr/>
          <p:nvPr>
            <p:custDataLst>
              <p:tags r:id="rId43"/>
            </p:custDataLst>
          </p:nvPr>
        </p:nvSpPr>
        <p:spPr bwMode="auto">
          <a:xfrm>
            <a:off x="8135938" y="5999163"/>
            <a:ext cx="179388" cy="133350"/>
          </a:xfrm>
          <a:prstGeom prst="rect">
            <a:avLst/>
          </a:prstGeom>
          <a:solidFill>
            <a:srgbClr val="C30C3E"/>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740" name="Rectangle 739">
            <a:extLst>
              <a:ext uri="{FF2B5EF4-FFF2-40B4-BE49-F238E27FC236}">
                <a16:creationId xmlns:a16="http://schemas.microsoft.com/office/drawing/2014/main" id="{4743C21F-E9C8-5869-149B-9251D93686B1}"/>
              </a:ext>
            </a:extLst>
          </p:cNvPr>
          <p:cNvSpPr/>
          <p:nvPr>
            <p:custDataLst>
              <p:tags r:id="rId44"/>
            </p:custDataLst>
          </p:nvPr>
        </p:nvSpPr>
        <p:spPr bwMode="auto">
          <a:xfrm>
            <a:off x="8986838" y="5795963"/>
            <a:ext cx="179388" cy="133350"/>
          </a:xfrm>
          <a:prstGeom prst="rect">
            <a:avLst/>
          </a:prstGeom>
          <a:solidFill>
            <a:schemeClr val="accent4"/>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741" name="Rectangle 740">
            <a:extLst>
              <a:ext uri="{FF2B5EF4-FFF2-40B4-BE49-F238E27FC236}">
                <a16:creationId xmlns:a16="http://schemas.microsoft.com/office/drawing/2014/main" id="{230D85E6-C927-BBE7-FE9A-18E3EB3335AD}"/>
              </a:ext>
            </a:extLst>
          </p:cNvPr>
          <p:cNvSpPr/>
          <p:nvPr>
            <p:custDataLst>
              <p:tags r:id="rId45"/>
            </p:custDataLst>
          </p:nvPr>
        </p:nvSpPr>
        <p:spPr bwMode="auto">
          <a:xfrm>
            <a:off x="8986838" y="5999163"/>
            <a:ext cx="179388" cy="133350"/>
          </a:xfrm>
          <a:prstGeom prst="rect">
            <a:avLst/>
          </a:prstGeom>
          <a:solidFill>
            <a:schemeClr val="accent3"/>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742" name="Rectangle 741">
            <a:extLst>
              <a:ext uri="{FF2B5EF4-FFF2-40B4-BE49-F238E27FC236}">
                <a16:creationId xmlns:a16="http://schemas.microsoft.com/office/drawing/2014/main" id="{8DE33194-7BB7-F3D1-2898-64806E75F6C5}"/>
              </a:ext>
            </a:extLst>
          </p:cNvPr>
          <p:cNvSpPr/>
          <p:nvPr>
            <p:custDataLst>
              <p:tags r:id="rId46"/>
            </p:custDataLst>
          </p:nvPr>
        </p:nvSpPr>
        <p:spPr bwMode="auto">
          <a:xfrm>
            <a:off x="10166350" y="5795963"/>
            <a:ext cx="179388" cy="133350"/>
          </a:xfrm>
          <a:prstGeom prst="rect">
            <a:avLst/>
          </a:prstGeom>
          <a:solidFill>
            <a:schemeClr val="accent6"/>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744" name="Rectangle 743">
            <a:extLst>
              <a:ext uri="{FF2B5EF4-FFF2-40B4-BE49-F238E27FC236}">
                <a16:creationId xmlns:a16="http://schemas.microsoft.com/office/drawing/2014/main" id="{C54294CE-FB39-8F37-CCD2-051477D7E6F2}"/>
              </a:ext>
            </a:extLst>
          </p:cNvPr>
          <p:cNvSpPr/>
          <p:nvPr>
            <p:custDataLst>
              <p:tags r:id="rId47"/>
            </p:custDataLst>
          </p:nvPr>
        </p:nvSpPr>
        <p:spPr bwMode="auto">
          <a:xfrm>
            <a:off x="10166350" y="5999163"/>
            <a:ext cx="179388" cy="133350"/>
          </a:xfrm>
          <a:prstGeom prst="rect">
            <a:avLst/>
          </a:prstGeom>
          <a:solidFill>
            <a:schemeClr val="bg2"/>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680" name="Text Placeholder 10">
            <a:extLst>
              <a:ext uri="{FF2B5EF4-FFF2-40B4-BE49-F238E27FC236}">
                <a16:creationId xmlns:a16="http://schemas.microsoft.com/office/drawing/2014/main" id="{1328CDE1-3180-8955-50B4-0956BC794E94}"/>
              </a:ext>
            </a:extLst>
          </p:cNvPr>
          <p:cNvSpPr>
            <a:spLocks/>
          </p:cNvSpPr>
          <p:nvPr>
            <p:custDataLst>
              <p:tags r:id="rId48"/>
            </p:custDataLst>
          </p:nvPr>
        </p:nvSpPr>
        <p:spPr bwMode="auto">
          <a:xfrm>
            <a:off x="7123113" y="5791200"/>
            <a:ext cx="757238"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7A3F19EE-798D-41F5-9B03-78E0F4E5B19C}" type="datetime'''''Uni''''''''''ted'''''''''' ''St''''''''a''''''''''t''''es'">
              <a:rPr lang="en-US" altLang="en-US" sz="1000" smtClean="0"/>
              <a:pPr marL="0" lvl="0" indent="0">
                <a:spcBef>
                  <a:spcPct val="0"/>
                </a:spcBef>
                <a:spcAft>
                  <a:spcPct val="0"/>
                </a:spcAft>
                <a:buNone/>
              </a:pPr>
              <a:t>United States</a:t>
            </a:fld>
            <a:endParaRPr lang="en-US" sz="1000"/>
          </a:p>
        </p:txBody>
      </p:sp>
      <p:sp>
        <p:nvSpPr>
          <p:cNvPr id="681" name="Text Placeholder 10">
            <a:extLst>
              <a:ext uri="{FF2B5EF4-FFF2-40B4-BE49-F238E27FC236}">
                <a16:creationId xmlns:a16="http://schemas.microsoft.com/office/drawing/2014/main" id="{9C20E982-CFE3-86CB-86CB-A13558835B6D}"/>
              </a:ext>
            </a:extLst>
          </p:cNvPr>
          <p:cNvSpPr>
            <a:spLocks/>
          </p:cNvSpPr>
          <p:nvPr>
            <p:custDataLst>
              <p:tags r:id="rId49"/>
            </p:custDataLst>
          </p:nvPr>
        </p:nvSpPr>
        <p:spPr bwMode="auto">
          <a:xfrm>
            <a:off x="7123113" y="5994400"/>
            <a:ext cx="9112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46530903-0B2D-4BC4-B7BE-49D0136796AC}" type="datetime'''''Eu''''r''o''p''e''a''n'' Un''i''''''''''o''''''''n'">
              <a:rPr lang="en-US" altLang="en-US" sz="1000" smtClean="0"/>
              <a:pPr marL="0" lvl="0" indent="0">
                <a:spcBef>
                  <a:spcPct val="0"/>
                </a:spcBef>
                <a:spcAft>
                  <a:spcPct val="0"/>
                </a:spcAft>
                <a:buNone/>
              </a:pPr>
              <a:t>European Union</a:t>
            </a:fld>
            <a:endParaRPr lang="en-US" sz="1000"/>
          </a:p>
        </p:txBody>
      </p:sp>
      <p:sp>
        <p:nvSpPr>
          <p:cNvPr id="794" name="Text Placeholder 10">
            <a:extLst>
              <a:ext uri="{FF2B5EF4-FFF2-40B4-BE49-F238E27FC236}">
                <a16:creationId xmlns:a16="http://schemas.microsoft.com/office/drawing/2014/main" id="{B332FA56-B3ED-EC98-9E3A-C593479B4FC4}"/>
              </a:ext>
            </a:extLst>
          </p:cNvPr>
          <p:cNvSpPr>
            <a:spLocks/>
          </p:cNvSpPr>
          <p:nvPr>
            <p:custDataLst>
              <p:tags r:id="rId50"/>
            </p:custDataLst>
          </p:nvPr>
        </p:nvSpPr>
        <p:spPr bwMode="auto">
          <a:xfrm>
            <a:off x="8366125" y="5791200"/>
            <a:ext cx="51911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64751519-EF41-460A-B358-8B6419718930}" type="datetime'''''''''''''''''''''O''''t''h''e''r ''''''A''E'''''">
              <a:rPr lang="en-US" altLang="en-US" sz="1000" smtClean="0"/>
              <a:pPr marL="0" lvl="0" indent="0">
                <a:spcBef>
                  <a:spcPct val="0"/>
                </a:spcBef>
                <a:spcAft>
                  <a:spcPct val="0"/>
                </a:spcAft>
                <a:buNone/>
              </a:pPr>
              <a:t>Other AE</a:t>
            </a:fld>
            <a:endParaRPr lang="en-US" sz="1000"/>
          </a:p>
        </p:txBody>
      </p:sp>
      <p:sp>
        <p:nvSpPr>
          <p:cNvPr id="682" name="Text Placeholder 10">
            <a:extLst>
              <a:ext uri="{FF2B5EF4-FFF2-40B4-BE49-F238E27FC236}">
                <a16:creationId xmlns:a16="http://schemas.microsoft.com/office/drawing/2014/main" id="{D18A5844-44CA-19BE-5046-9724FB976576}"/>
              </a:ext>
            </a:extLst>
          </p:cNvPr>
          <p:cNvSpPr>
            <a:spLocks/>
          </p:cNvSpPr>
          <p:nvPr>
            <p:custDataLst>
              <p:tags r:id="rId51"/>
            </p:custDataLst>
          </p:nvPr>
        </p:nvSpPr>
        <p:spPr bwMode="auto">
          <a:xfrm>
            <a:off x="8366125" y="5994400"/>
            <a:ext cx="3302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F881BED2-C711-4DBC-8CE3-D5DCFE77EFB8}" type="datetime'''C''''''''h''i''n''''''''''''''''''''''''''''''a'''''">
              <a:rPr lang="en-US" altLang="en-US" sz="1000" smtClean="0"/>
              <a:pPr marL="0" lvl="0" indent="0">
                <a:spcBef>
                  <a:spcPct val="0"/>
                </a:spcBef>
                <a:spcAft>
                  <a:spcPct val="0"/>
                </a:spcAft>
                <a:buNone/>
              </a:pPr>
              <a:t>China</a:t>
            </a:fld>
            <a:endParaRPr lang="en-US" sz="1000"/>
          </a:p>
        </p:txBody>
      </p:sp>
      <p:sp>
        <p:nvSpPr>
          <p:cNvPr id="689" name="Text Placeholder 10">
            <a:extLst>
              <a:ext uri="{FF2B5EF4-FFF2-40B4-BE49-F238E27FC236}">
                <a16:creationId xmlns:a16="http://schemas.microsoft.com/office/drawing/2014/main" id="{11697A37-A5FD-8D1F-29EA-BE1CBFC397DB}"/>
              </a:ext>
            </a:extLst>
          </p:cNvPr>
          <p:cNvSpPr>
            <a:spLocks/>
          </p:cNvSpPr>
          <p:nvPr>
            <p:custDataLst>
              <p:tags r:id="rId52"/>
            </p:custDataLst>
          </p:nvPr>
        </p:nvSpPr>
        <p:spPr bwMode="auto">
          <a:xfrm>
            <a:off x="9217025" y="5791200"/>
            <a:ext cx="27305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3C5BD234-E659-47E5-9569-A08B5D5088D0}" type="datetime'''''''''''I''''''''n''''''d''''''i''''''a'''''''''''">
              <a:rPr lang="en-US" altLang="en-US" sz="1000" smtClean="0"/>
              <a:pPr marL="0" lvl="0" indent="0">
                <a:spcBef>
                  <a:spcPct val="0"/>
                </a:spcBef>
                <a:spcAft>
                  <a:spcPct val="0"/>
                </a:spcAft>
                <a:buNone/>
              </a:pPr>
              <a:t>India</a:t>
            </a:fld>
            <a:endParaRPr lang="en-US" sz="1000"/>
          </a:p>
        </p:txBody>
      </p:sp>
      <p:sp>
        <p:nvSpPr>
          <p:cNvPr id="690" name="Text Placeholder 10">
            <a:extLst>
              <a:ext uri="{FF2B5EF4-FFF2-40B4-BE49-F238E27FC236}">
                <a16:creationId xmlns:a16="http://schemas.microsoft.com/office/drawing/2014/main" id="{7F5EB79F-94D1-3877-0C1F-AE89DF00B665}"/>
              </a:ext>
            </a:extLst>
          </p:cNvPr>
          <p:cNvSpPr>
            <a:spLocks/>
          </p:cNvSpPr>
          <p:nvPr>
            <p:custDataLst>
              <p:tags r:id="rId53"/>
            </p:custDataLst>
          </p:nvPr>
        </p:nvSpPr>
        <p:spPr bwMode="auto">
          <a:xfrm>
            <a:off x="9217025" y="5994400"/>
            <a:ext cx="8477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445327FA-09AF-4BDC-B765-82FC3B7D59CF}" type="datetime'''''''Sou''th''''''''''''e''''''a''''st A''''''''sia'''''">
              <a:rPr lang="en-US" altLang="en-US" sz="1000" smtClean="0"/>
              <a:pPr marL="0" lvl="0" indent="0">
                <a:spcBef>
                  <a:spcPct val="0"/>
                </a:spcBef>
                <a:spcAft>
                  <a:spcPct val="0"/>
                </a:spcAft>
                <a:buNone/>
              </a:pPr>
              <a:t>Southeast Asia</a:t>
            </a:fld>
            <a:endParaRPr lang="en-US" sz="1000"/>
          </a:p>
        </p:txBody>
      </p:sp>
      <p:sp>
        <p:nvSpPr>
          <p:cNvPr id="691" name="Text Placeholder 10">
            <a:extLst>
              <a:ext uri="{FF2B5EF4-FFF2-40B4-BE49-F238E27FC236}">
                <a16:creationId xmlns:a16="http://schemas.microsoft.com/office/drawing/2014/main" id="{C45D4FA3-BB35-9440-F22E-ADFA781F8388}"/>
              </a:ext>
            </a:extLst>
          </p:cNvPr>
          <p:cNvSpPr>
            <a:spLocks/>
          </p:cNvSpPr>
          <p:nvPr>
            <p:custDataLst>
              <p:tags r:id="rId54"/>
            </p:custDataLst>
          </p:nvPr>
        </p:nvSpPr>
        <p:spPr bwMode="auto">
          <a:xfrm>
            <a:off x="10396538" y="5791200"/>
            <a:ext cx="6604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A220D78D-4C96-41B4-B791-C1B326C248F3}" type="datetime'M''id''d''''l''''''e'''''' ''E''''a''''''''s''''t'">
              <a:rPr lang="en-US" altLang="en-US" sz="1000" smtClean="0"/>
              <a:pPr marL="0" lvl="0" indent="0">
                <a:spcBef>
                  <a:spcPct val="0"/>
                </a:spcBef>
                <a:spcAft>
                  <a:spcPct val="0"/>
                </a:spcAft>
                <a:buNone/>
              </a:pPr>
              <a:t>Middle East</a:t>
            </a:fld>
            <a:endParaRPr lang="en-US" sz="1000"/>
          </a:p>
        </p:txBody>
      </p:sp>
      <p:sp>
        <p:nvSpPr>
          <p:cNvPr id="693" name="Text Placeholder 10">
            <a:extLst>
              <a:ext uri="{FF2B5EF4-FFF2-40B4-BE49-F238E27FC236}">
                <a16:creationId xmlns:a16="http://schemas.microsoft.com/office/drawing/2014/main" id="{28F61CCD-B1C3-FC25-D662-8C12D03C5C35}"/>
              </a:ext>
            </a:extLst>
          </p:cNvPr>
          <p:cNvSpPr>
            <a:spLocks/>
          </p:cNvSpPr>
          <p:nvPr>
            <p:custDataLst>
              <p:tags r:id="rId55"/>
            </p:custDataLst>
          </p:nvPr>
        </p:nvSpPr>
        <p:spPr bwMode="auto">
          <a:xfrm>
            <a:off x="10396538" y="5994400"/>
            <a:ext cx="71755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B6EF6EFA-4C8E-45BD-BA46-A7A647460973}" type="datetime'''''Ot''h''''''''''e''r ''''E''M''D''''E'''''''">
              <a:rPr lang="en-US" altLang="en-US" sz="1000" smtClean="0"/>
              <a:pPr marL="0" lvl="0" indent="0">
                <a:spcBef>
                  <a:spcPct val="0"/>
                </a:spcBef>
                <a:spcAft>
                  <a:spcPct val="0"/>
                </a:spcAft>
                <a:buNone/>
              </a:pPr>
              <a:t>Other EMDE</a:t>
            </a:fld>
            <a:endParaRPr lang="en-US" sz="1000"/>
          </a:p>
        </p:txBody>
      </p:sp>
      <p:sp>
        <p:nvSpPr>
          <p:cNvPr id="822" name="Speech Bubble: Rectangle 821">
            <a:extLst>
              <a:ext uri="{FF2B5EF4-FFF2-40B4-BE49-F238E27FC236}">
                <a16:creationId xmlns:a16="http://schemas.microsoft.com/office/drawing/2014/main" id="{A9A0766D-8783-409C-3B08-05730E3FE7FC}"/>
              </a:ext>
            </a:extLst>
          </p:cNvPr>
          <p:cNvSpPr/>
          <p:nvPr/>
        </p:nvSpPr>
        <p:spPr>
          <a:xfrm>
            <a:off x="9411629" y="2879955"/>
            <a:ext cx="1820879" cy="478966"/>
          </a:xfrm>
          <a:prstGeom prst="wedgeRectCallout">
            <a:avLst>
              <a:gd name="adj1" fmla="val 37915"/>
              <a:gd name="adj2" fmla="val 86992"/>
            </a:avLst>
          </a:prstGeom>
          <a:solidFill>
            <a:schemeClr val="accent1"/>
          </a:solidFill>
          <a:ln w="19050" cap="rnd" cmpd="sng" algn="ctr">
            <a:solidFill>
              <a:schemeClr val="accent1"/>
            </a:solidFill>
            <a:prstDash val="solid"/>
          </a:ln>
          <a:effectLst/>
        </p:spPr>
        <p:txBody>
          <a:bodyPr rtlCol="0" anchor="ctr" anchorCtr="0"/>
          <a:lstStyle/>
          <a:p>
            <a:pPr algn="ctr"/>
            <a:r>
              <a:rPr lang="en-GB" sz="1050" kern="0">
                <a:solidFill>
                  <a:schemeClr val="bg1"/>
                </a:solidFill>
              </a:rPr>
              <a:t>~90% of the replacements are for distribution lines</a:t>
            </a:r>
          </a:p>
        </p:txBody>
      </p:sp>
      <p:sp>
        <p:nvSpPr>
          <p:cNvPr id="8" name="Speech Bubble: Rectangle 7">
            <a:extLst>
              <a:ext uri="{FF2B5EF4-FFF2-40B4-BE49-F238E27FC236}">
                <a16:creationId xmlns:a16="http://schemas.microsoft.com/office/drawing/2014/main" id="{EF429FA6-3CCB-D099-C987-D653EB95B60A}"/>
              </a:ext>
            </a:extLst>
          </p:cNvPr>
          <p:cNvSpPr/>
          <p:nvPr/>
        </p:nvSpPr>
        <p:spPr>
          <a:xfrm>
            <a:off x="3838349" y="4311347"/>
            <a:ext cx="2102076" cy="478966"/>
          </a:xfrm>
          <a:prstGeom prst="wedgeRectCallout">
            <a:avLst>
              <a:gd name="adj1" fmla="val 6123"/>
              <a:gd name="adj2" fmla="val 86992"/>
            </a:avLst>
          </a:prstGeom>
          <a:solidFill>
            <a:schemeClr val="accent1"/>
          </a:solidFill>
          <a:ln w="19050" cap="rnd" cmpd="sng" algn="ctr">
            <a:solidFill>
              <a:schemeClr val="accent1"/>
            </a:solidFill>
            <a:prstDash val="solid"/>
          </a:ln>
          <a:effectLst/>
        </p:spPr>
        <p:txBody>
          <a:bodyPr rtlCol="0" anchor="ctr" anchorCtr="0"/>
          <a:lstStyle/>
          <a:p>
            <a:pPr algn="ctr"/>
            <a:r>
              <a:rPr lang="en-GB" sz="1050" kern="0">
                <a:solidFill>
                  <a:schemeClr val="bg1"/>
                </a:solidFill>
              </a:rPr>
              <a:t>Advanced economy new transmission tracks generation</a:t>
            </a:r>
          </a:p>
        </p:txBody>
      </p:sp>
      <p:sp>
        <p:nvSpPr>
          <p:cNvPr id="2" name="Pentagon 1">
            <a:extLst>
              <a:ext uri="{FF2B5EF4-FFF2-40B4-BE49-F238E27FC236}">
                <a16:creationId xmlns:a16="http://schemas.microsoft.com/office/drawing/2014/main" id="{E79B01C8-1EF2-E243-511F-498D75F4954C}"/>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3" name="Chevron 2">
            <a:extLst>
              <a:ext uri="{FF2B5EF4-FFF2-40B4-BE49-F238E27FC236}">
                <a16:creationId xmlns:a16="http://schemas.microsoft.com/office/drawing/2014/main" id="{55885EFF-730C-7396-4E56-941CE4D4721E}"/>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4" name="Chevron 3">
            <a:extLst>
              <a:ext uri="{FF2B5EF4-FFF2-40B4-BE49-F238E27FC236}">
                <a16:creationId xmlns:a16="http://schemas.microsoft.com/office/drawing/2014/main" id="{3C71566A-DAF8-B883-7E3B-CA6A8E53750B}"/>
              </a:ext>
            </a:extLst>
          </p:cNvPr>
          <p:cNvSpPr/>
          <p:nvPr/>
        </p:nvSpPr>
        <p:spPr>
          <a:xfrm>
            <a:off x="3381296"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Modernize</a:t>
            </a:r>
          </a:p>
        </p:txBody>
      </p:sp>
      <p:sp>
        <p:nvSpPr>
          <p:cNvPr id="5" name="Chevron 4">
            <a:extLst>
              <a:ext uri="{FF2B5EF4-FFF2-40B4-BE49-F238E27FC236}">
                <a16:creationId xmlns:a16="http://schemas.microsoft.com/office/drawing/2014/main" id="{930905A6-568F-A218-064F-236E4446D166}"/>
              </a:ext>
            </a:extLst>
          </p:cNvPr>
          <p:cNvSpPr/>
          <p:nvPr/>
        </p:nvSpPr>
        <p:spPr>
          <a:xfrm>
            <a:off x="5071944" y="0"/>
            <a:ext cx="1788983" cy="288356"/>
          </a:xfrm>
          <a:prstGeom prst="chevron">
            <a:avLst/>
          </a:prstGeom>
          <a:solidFill>
            <a:srgbClr val="009BD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Expand</a:t>
            </a:r>
          </a:p>
        </p:txBody>
      </p:sp>
      <p:sp>
        <p:nvSpPr>
          <p:cNvPr id="9" name="Chevron 8">
            <a:extLst>
              <a:ext uri="{FF2B5EF4-FFF2-40B4-BE49-F238E27FC236}">
                <a16:creationId xmlns:a16="http://schemas.microsoft.com/office/drawing/2014/main" id="{28AD9522-1268-2691-1560-BC3C7155FFA2}"/>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10" name="Rectangle 9">
            <a:extLst>
              <a:ext uri="{FF2B5EF4-FFF2-40B4-BE49-F238E27FC236}">
                <a16:creationId xmlns:a16="http://schemas.microsoft.com/office/drawing/2014/main" id="{0D5ADE84-41B6-E001-781E-B7C2B3367020}"/>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Transmission</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
        <p:nvSpPr>
          <p:cNvPr id="11" name="Footer Placeholder 6">
            <a:extLst>
              <a:ext uri="{FF2B5EF4-FFF2-40B4-BE49-F238E27FC236}">
                <a16:creationId xmlns:a16="http://schemas.microsoft.com/office/drawing/2014/main" id="{BE4C5A9D-E227-B61E-EE75-2B906DA1FC05}"/>
              </a:ext>
            </a:extLst>
          </p:cNvPr>
          <p:cNvSpPr>
            <a:spLocks noGrp="1"/>
          </p:cNvSpPr>
          <p:nvPr>
            <p:ph type="ftr" sz="quarter" idx="3"/>
          </p:nvPr>
        </p:nvSpPr>
        <p:spPr>
          <a:xfrm>
            <a:off x="334962" y="6391754"/>
            <a:ext cx="9147241" cy="268288"/>
          </a:xfrm>
        </p:spPr>
        <p:txBody>
          <a:bodyPr/>
          <a:lstStyle/>
          <a:p>
            <a:r>
              <a:rPr lang="en-US" baseline="30000" dirty="0">
                <a:solidFill>
                  <a:schemeClr val="tx1"/>
                </a:solidFill>
              </a:rPr>
              <a:t>1</a:t>
            </a:r>
            <a:r>
              <a:rPr lang="en-US" dirty="0">
                <a:solidFill>
                  <a:schemeClr val="tx1"/>
                </a:solidFill>
              </a:rPr>
              <a:t>Current Policies Scenario.</a:t>
            </a:r>
          </a:p>
          <a:p>
            <a:r>
              <a:rPr lang="en-US" dirty="0">
                <a:solidFill>
                  <a:schemeClr val="tx1"/>
                </a:solidFill>
              </a:rPr>
              <a:t>Sources: </a:t>
            </a:r>
            <a:r>
              <a:rPr lang="en-US" dirty="0">
                <a:solidFill>
                  <a:srgbClr val="45647B"/>
                </a:solidFill>
                <a:hlinkClick r:id="rId63">
                  <a:extLst>
                    <a:ext uri="{A12FA001-AC4F-418D-AE19-62706E023703}">
                      <ahyp:hlinkClr xmlns:ahyp="http://schemas.microsoft.com/office/drawing/2018/hyperlinkcolor" val="tx"/>
                    </a:ext>
                  </a:extLst>
                </a:hlinkClick>
              </a:rPr>
              <a:t>World Energy Outlook </a:t>
            </a:r>
            <a:r>
              <a:rPr lang="en-US" dirty="0">
                <a:solidFill>
                  <a:schemeClr val="tx1"/>
                </a:solidFill>
              </a:rPr>
              <a:t>(IEA, 2025)</a:t>
            </a:r>
          </a:p>
          <a:p>
            <a:r>
              <a:rPr lang="en-US" dirty="0">
                <a:solidFill>
                  <a:schemeClr val="tx1"/>
                </a:solidFill>
              </a:rPr>
              <a:t>Credit: Ilayda</a:t>
            </a:r>
            <a:r>
              <a:rPr lang="en-US" dirty="0">
                <a:solidFill>
                  <a:schemeClr val="tx1"/>
                </a:solidFill>
                <a:cs typeface="Arial"/>
              </a:rPr>
              <a:t> </a:t>
            </a:r>
            <a:r>
              <a:rPr lang="en-US" dirty="0">
                <a:solidFill>
                  <a:schemeClr val="tx1"/>
                </a:solidFill>
              </a:rPr>
              <a:t>Tezcan, Ariela Farchi and </a:t>
            </a:r>
            <a:r>
              <a:rPr lang="en-US" dirty="0">
                <a:solidFill>
                  <a:srgbClr val="000000"/>
                </a:solidFill>
                <a:hlinkClick r:id="rId64"/>
              </a:rPr>
              <a:t>Gernot Wagner</a:t>
            </a:r>
            <a:r>
              <a:rPr lang="en-US" dirty="0">
                <a:solidFill>
                  <a:srgbClr val="000000"/>
                </a:solidFill>
              </a:rPr>
              <a:t>. </a:t>
            </a:r>
            <a:r>
              <a:rPr lang="en-US" dirty="0">
                <a:hlinkClick r:id="rId65"/>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cs typeface="Arial"/>
            </a:endParaRPr>
          </a:p>
        </p:txBody>
      </p:sp>
    </p:spTree>
    <p:extLst>
      <p:ext uri="{BB962C8B-B14F-4D97-AF65-F5344CB8AC3E}">
        <p14:creationId xmlns:p14="http://schemas.microsoft.com/office/powerpoint/2010/main" val="135060372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50716A-14CD-F623-01B6-16201114E584}"/>
            </a:ext>
          </a:extLst>
        </p:cNvPr>
        <p:cNvGrpSpPr/>
        <p:nvPr/>
      </p:nvGrpSpPr>
      <p:grpSpPr>
        <a:xfrm>
          <a:off x="0" y="0"/>
          <a:ext cx="0" cy="0"/>
          <a:chOff x="0" y="0"/>
          <a:chExt cx="0" cy="0"/>
        </a:xfrm>
      </p:grpSpPr>
      <p:graphicFrame>
        <p:nvGraphicFramePr>
          <p:cNvPr id="11" name="think-cell data - do not delete" hidden="1">
            <a:extLst>
              <a:ext uri="{FF2B5EF4-FFF2-40B4-BE49-F238E27FC236}">
                <a16:creationId xmlns:a16="http://schemas.microsoft.com/office/drawing/2014/main" id="{9FAC1C23-546B-EA11-58AC-465DADF01348}"/>
              </a:ext>
            </a:extLst>
          </p:cNvPr>
          <p:cNvGraphicFramePr>
            <a:graphicFrameLocks/>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4" imgW="404" imgH="405" progId="TCLayout.ActiveDocument.1">
                  <p:embed/>
                </p:oleObj>
              </mc:Choice>
              <mc:Fallback>
                <p:oleObj name="thinkcell Slide" r:id="rId34" imgW="404" imgH="405" progId="TCLayout.ActiveDocument.1">
                  <p:embed/>
                  <p:pic>
                    <p:nvPicPr>
                      <p:cNvPr id="11" name="think-cell data - do not delete" hidden="1">
                        <a:extLst>
                          <a:ext uri="{FF2B5EF4-FFF2-40B4-BE49-F238E27FC236}">
                            <a16:creationId xmlns:a16="http://schemas.microsoft.com/office/drawing/2014/main" id="{9FAC1C23-546B-EA11-58AC-465DADF01348}"/>
                          </a:ext>
                        </a:extLst>
                      </p:cNvPr>
                      <p:cNvPicPr/>
                      <p:nvPr/>
                    </p:nvPicPr>
                    <p:blipFill>
                      <a:blip r:embed="rId35"/>
                      <a:stretch>
                        <a:fillRect/>
                      </a:stretch>
                    </p:blipFill>
                    <p:spPr>
                      <a:xfrm>
                        <a:off x="1588" y="1588"/>
                        <a:ext cx="1588" cy="1588"/>
                      </a:xfrm>
                      <a:prstGeom prst="rect">
                        <a:avLst/>
                      </a:prstGeom>
                    </p:spPr>
                  </p:pic>
                </p:oleObj>
              </mc:Fallback>
            </mc:AlternateContent>
          </a:graphicData>
        </a:graphic>
      </p:graphicFrame>
      <p:sp>
        <p:nvSpPr>
          <p:cNvPr id="62" name="Content Placeholder 61">
            <a:extLst>
              <a:ext uri="{FF2B5EF4-FFF2-40B4-BE49-F238E27FC236}">
                <a16:creationId xmlns:a16="http://schemas.microsoft.com/office/drawing/2014/main" id="{4FC0A62A-7E50-A640-1682-26B8143B9AD5}"/>
              </a:ext>
            </a:extLst>
          </p:cNvPr>
          <p:cNvSpPr>
            <a:spLocks noGrp="1"/>
          </p:cNvSpPr>
          <p:nvPr>
            <p:ph sz="quarter" idx="10"/>
          </p:nvPr>
        </p:nvSpPr>
        <p:spPr>
          <a:xfrm>
            <a:off x="334963" y="2061250"/>
            <a:ext cx="4172467" cy="3897769"/>
          </a:xfrm>
        </p:spPr>
        <p:txBody>
          <a:bodyPr/>
          <a:lstStyle/>
          <a:p>
            <a:pPr marL="0" indent="0">
              <a:buNone/>
            </a:pPr>
            <a:r>
              <a:rPr lang="en-US" sz="1200" dirty="0"/>
              <a:t>Average annual grid investment by economic grouping in the CPS to 2035 (US$B, 2024, MER)</a:t>
            </a:r>
          </a:p>
        </p:txBody>
      </p:sp>
      <p:sp>
        <p:nvSpPr>
          <p:cNvPr id="63" name="Content Placeholder 62">
            <a:extLst>
              <a:ext uri="{FF2B5EF4-FFF2-40B4-BE49-F238E27FC236}">
                <a16:creationId xmlns:a16="http://schemas.microsoft.com/office/drawing/2014/main" id="{39CE2516-2E01-81FE-004F-3FC2DF22F9DA}"/>
              </a:ext>
            </a:extLst>
          </p:cNvPr>
          <p:cNvSpPr>
            <a:spLocks noGrp="1"/>
          </p:cNvSpPr>
          <p:nvPr>
            <p:ph sz="quarter" idx="17"/>
          </p:nvPr>
        </p:nvSpPr>
        <p:spPr>
          <a:xfrm>
            <a:off x="4817804" y="2061250"/>
            <a:ext cx="4172467" cy="3897769"/>
          </a:xfrm>
        </p:spPr>
        <p:txBody>
          <a:bodyPr/>
          <a:lstStyle/>
          <a:p>
            <a:pPr marL="0" indent="0">
              <a:buNone/>
            </a:pPr>
            <a:r>
              <a:rPr lang="en-US" sz="1200" dirty="0"/>
              <a:t>Private and public investments in US power infrastructure in US$B</a:t>
            </a:r>
          </a:p>
        </p:txBody>
      </p:sp>
      <p:sp>
        <p:nvSpPr>
          <p:cNvPr id="6" name="Title 5">
            <a:extLst>
              <a:ext uri="{FF2B5EF4-FFF2-40B4-BE49-F238E27FC236}">
                <a16:creationId xmlns:a16="http://schemas.microsoft.com/office/drawing/2014/main" id="{8B67A326-A940-408C-AE06-57FA60F4579F}"/>
              </a:ext>
            </a:extLst>
          </p:cNvPr>
          <p:cNvSpPr>
            <a:spLocks noGrp="1"/>
          </p:cNvSpPr>
          <p:nvPr>
            <p:ph type="title"/>
          </p:nvPr>
        </p:nvSpPr>
        <p:spPr>
          <a:xfrm>
            <a:off x="334962" y="513568"/>
            <a:ext cx="11524805" cy="754846"/>
          </a:xfrm>
        </p:spPr>
        <p:txBody>
          <a:bodyPr vert="horz" rIns="91440"/>
          <a:lstStyle/>
          <a:p>
            <a:r>
              <a:rPr lang="en-US"/>
              <a:t>Grid capex investment is accelerating globally and shifting toward EMDEs; in the US, infrastructure investment remains public-led</a:t>
            </a:r>
          </a:p>
        </p:txBody>
      </p:sp>
      <p:sp>
        <p:nvSpPr>
          <p:cNvPr id="16" name="Text Placeholder 15">
            <a:extLst>
              <a:ext uri="{FF2B5EF4-FFF2-40B4-BE49-F238E27FC236}">
                <a16:creationId xmlns:a16="http://schemas.microsoft.com/office/drawing/2014/main" id="{7C830A57-1D8B-FAEB-70CC-ECD645FF4F33}"/>
              </a:ext>
            </a:extLst>
          </p:cNvPr>
          <p:cNvSpPr>
            <a:spLocks noGrp="1"/>
          </p:cNvSpPr>
          <p:nvPr>
            <p:ph type="body" sz="quarter" idx="13"/>
          </p:nvPr>
        </p:nvSpPr>
        <p:spPr/>
        <p:txBody>
          <a:bodyPr/>
          <a:lstStyle/>
          <a:p>
            <a:r>
              <a:rPr lang="en-US"/>
              <a:t>AEs drive grid investment today; EMDEs increase in volume and share by 2030s</a:t>
            </a:r>
          </a:p>
        </p:txBody>
      </p:sp>
      <p:sp>
        <p:nvSpPr>
          <p:cNvPr id="10" name="Text Placeholder 9">
            <a:extLst>
              <a:ext uri="{FF2B5EF4-FFF2-40B4-BE49-F238E27FC236}">
                <a16:creationId xmlns:a16="http://schemas.microsoft.com/office/drawing/2014/main" id="{104B3C84-4C6F-64E1-F03A-9269754624F8}"/>
              </a:ext>
            </a:extLst>
          </p:cNvPr>
          <p:cNvSpPr>
            <a:spLocks noGrp="1"/>
          </p:cNvSpPr>
          <p:nvPr>
            <p:ph type="body" sz="quarter" idx="19"/>
          </p:nvPr>
        </p:nvSpPr>
        <p:spPr>
          <a:xfrm>
            <a:off x="4818888" y="1498005"/>
            <a:ext cx="4398962" cy="548640"/>
          </a:xfrm>
        </p:spPr>
        <p:txBody>
          <a:bodyPr/>
          <a:lstStyle/>
          <a:p>
            <a:r>
              <a:rPr lang="en-US"/>
              <a:t>US power infra. investments are mostly public; private share increased since 2010</a:t>
            </a:r>
          </a:p>
        </p:txBody>
      </p:sp>
      <p:sp>
        <p:nvSpPr>
          <p:cNvPr id="8" name="Text Placeholder 7">
            <a:extLst>
              <a:ext uri="{FF2B5EF4-FFF2-40B4-BE49-F238E27FC236}">
                <a16:creationId xmlns:a16="http://schemas.microsoft.com/office/drawing/2014/main" id="{4421B3BC-2D71-73EA-44B2-92E1B7389A17}"/>
              </a:ext>
            </a:extLst>
          </p:cNvPr>
          <p:cNvSpPr>
            <a:spLocks noGrp="1"/>
          </p:cNvSpPr>
          <p:nvPr>
            <p:ph type="body" sz="quarter" idx="14"/>
          </p:nvPr>
        </p:nvSpPr>
        <p:spPr>
          <a:solidFill>
            <a:srgbClr val="E5E9EF"/>
          </a:solidFill>
        </p:spPr>
        <p:txBody>
          <a:bodyPr/>
          <a:lstStyle/>
          <a:p>
            <a:pPr marL="0" indent="0">
              <a:spcBef>
                <a:spcPts val="600"/>
              </a:spcBef>
              <a:buNone/>
            </a:pPr>
            <a:r>
              <a:rPr lang="en-US" b="1" dirty="0"/>
              <a:t>Observations</a:t>
            </a:r>
          </a:p>
          <a:p>
            <a:pPr>
              <a:spcBef>
                <a:spcPts val="600"/>
              </a:spcBef>
            </a:pPr>
            <a:r>
              <a:rPr lang="en-US" sz="1050" dirty="0"/>
              <a:t>Near-term grid investment is concentrated in </a:t>
            </a:r>
            <a:r>
              <a:rPr lang="en-US" sz="1050" b="1" dirty="0"/>
              <a:t>US, EU, and China </a:t>
            </a:r>
          </a:p>
          <a:p>
            <a:pPr>
              <a:spcBef>
                <a:spcPts val="600"/>
              </a:spcBef>
            </a:pPr>
            <a:r>
              <a:rPr lang="en-US" sz="1050" dirty="0"/>
              <a:t>As grid investment shifts toward </a:t>
            </a:r>
            <a:r>
              <a:rPr lang="en-US" sz="1050" b="1" dirty="0"/>
              <a:t>EMDEs</a:t>
            </a:r>
            <a:r>
              <a:rPr lang="en-US" sz="1050" dirty="0"/>
              <a:t>, </a:t>
            </a:r>
            <a:r>
              <a:rPr lang="en-US" sz="1050" b="1" dirty="0"/>
              <a:t>financing becomes harder</a:t>
            </a:r>
            <a:r>
              <a:rPr lang="en-US" sz="1050" dirty="0"/>
              <a:t>: </a:t>
            </a:r>
          </a:p>
          <a:p>
            <a:pPr lvl="1">
              <a:spcBef>
                <a:spcPts val="600"/>
              </a:spcBef>
            </a:pPr>
            <a:r>
              <a:rPr lang="en-US" dirty="0"/>
              <a:t>Utilities often face limited tariff recovery</a:t>
            </a:r>
          </a:p>
          <a:p>
            <a:pPr lvl="1">
              <a:spcBef>
                <a:spcPts val="600"/>
              </a:spcBef>
            </a:pPr>
            <a:r>
              <a:rPr lang="en-US" dirty="0"/>
              <a:t>Higher cost of capital</a:t>
            </a:r>
          </a:p>
          <a:p>
            <a:pPr lvl="1">
              <a:spcBef>
                <a:spcPts val="600"/>
              </a:spcBef>
            </a:pPr>
            <a:r>
              <a:rPr lang="en-US" dirty="0"/>
              <a:t>Bankable regulation and stronger utility balance sheets become critical</a:t>
            </a:r>
            <a:endParaRPr lang="en-US" b="1" dirty="0"/>
          </a:p>
          <a:p>
            <a:pPr>
              <a:spcBef>
                <a:spcPts val="600"/>
              </a:spcBef>
            </a:pPr>
            <a:r>
              <a:rPr lang="en-US" sz="1050" dirty="0"/>
              <a:t>US private investment</a:t>
            </a:r>
          </a:p>
          <a:p>
            <a:pPr lvl="1">
              <a:spcBef>
                <a:spcPts val="600"/>
              </a:spcBef>
            </a:pPr>
            <a:r>
              <a:rPr lang="en-US" dirty="0"/>
              <a:t>Increased from </a:t>
            </a:r>
            <a:r>
              <a:rPr lang="en-US" b="1" dirty="0"/>
              <a:t>$17.6B to $37.6B </a:t>
            </a:r>
            <a:r>
              <a:rPr lang="en-US" dirty="0"/>
              <a:t>between the 2009-2016 and 2017-2024 periods, raising </a:t>
            </a:r>
            <a:r>
              <a:rPr lang="en-US" b="1" dirty="0"/>
              <a:t>private share from 17% to 24%</a:t>
            </a:r>
            <a:endParaRPr lang="en-US" dirty="0"/>
          </a:p>
          <a:p>
            <a:pPr>
              <a:spcBef>
                <a:spcPts val="600"/>
              </a:spcBef>
            </a:pPr>
            <a:r>
              <a:rPr lang="en-US" sz="1050" dirty="0"/>
              <a:t>Federal support is targeted rather than fully sufficient: </a:t>
            </a:r>
          </a:p>
          <a:p>
            <a:pPr lvl="1">
              <a:spcBef>
                <a:spcPts val="600"/>
              </a:spcBef>
            </a:pPr>
            <a:r>
              <a:rPr lang="en-US" dirty="0"/>
              <a:t>GRIP</a:t>
            </a:r>
            <a:r>
              <a:rPr lang="en-US" baseline="30000" dirty="0"/>
              <a:t>1</a:t>
            </a:r>
            <a:r>
              <a:rPr lang="en-US" dirty="0"/>
              <a:t> directs ~$10B for  interconnection, modernization, resiliency </a:t>
            </a:r>
          </a:p>
          <a:p>
            <a:pPr lvl="1">
              <a:spcBef>
                <a:spcPts val="600"/>
              </a:spcBef>
            </a:pPr>
            <a:r>
              <a:rPr lang="en-US" dirty="0"/>
              <a:t>SPARK</a:t>
            </a:r>
            <a:r>
              <a:rPr lang="en-US" baseline="30000" dirty="0"/>
              <a:t>2</a:t>
            </a:r>
            <a:r>
              <a:rPr lang="en-US" dirty="0"/>
              <a:t> adds ~$1.9B for reconductoring and advanced transmission technologies</a:t>
            </a:r>
          </a:p>
          <a:p>
            <a:pPr>
              <a:spcBef>
                <a:spcPts val="600"/>
              </a:spcBef>
            </a:pPr>
            <a:endParaRPr lang="en-US" dirty="0"/>
          </a:p>
          <a:p>
            <a:pPr>
              <a:spcBef>
                <a:spcPts val="600"/>
              </a:spcBef>
            </a:pPr>
            <a:endParaRPr lang="en-US" sz="1200" dirty="0"/>
          </a:p>
        </p:txBody>
      </p:sp>
      <p:graphicFrame>
        <p:nvGraphicFramePr>
          <p:cNvPr id="13" name="Chart 12">
            <a:extLst>
              <a:ext uri="{FF2B5EF4-FFF2-40B4-BE49-F238E27FC236}">
                <a16:creationId xmlns:a16="http://schemas.microsoft.com/office/drawing/2014/main" id="{9DF797CA-AA89-AF50-0F8C-E61E32EE2BD2}"/>
              </a:ext>
            </a:extLst>
          </p:cNvPr>
          <p:cNvGraphicFramePr/>
          <p:nvPr>
            <p:custDataLst>
              <p:tags r:id="rId2"/>
            </p:custDataLst>
          </p:nvPr>
        </p:nvGraphicFramePr>
        <p:xfrm>
          <a:off x="231775" y="3017838"/>
          <a:ext cx="4297363" cy="3070225"/>
        </p:xfrm>
        <a:graphic>
          <a:graphicData uri="http://schemas.openxmlformats.org/drawingml/2006/chart">
            <c:chart xmlns:c="http://schemas.openxmlformats.org/drawingml/2006/chart" xmlns:r="http://schemas.openxmlformats.org/officeDocument/2006/relationships" r:id="rId36"/>
          </a:graphicData>
        </a:graphic>
      </p:graphicFrame>
      <p:sp>
        <p:nvSpPr>
          <p:cNvPr id="37" name="Text Placeholder 10">
            <a:extLst>
              <a:ext uri="{FF2B5EF4-FFF2-40B4-BE49-F238E27FC236}">
                <a16:creationId xmlns:a16="http://schemas.microsoft.com/office/drawing/2014/main" id="{C46D2CFE-D701-54C3-CD24-1484F99B5B49}"/>
              </a:ext>
            </a:extLst>
          </p:cNvPr>
          <p:cNvSpPr>
            <a:spLocks/>
          </p:cNvSpPr>
          <p:nvPr>
            <p:custDataLst>
              <p:tags r:id="rId3"/>
            </p:custDataLst>
          </p:nvPr>
        </p:nvSpPr>
        <p:spPr bwMode="auto">
          <a:xfrm>
            <a:off x="735013" y="5975350"/>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DDD4F493-BAAA-403F-975A-B875B9994E4A}" type="datetime'''''''''''''''''2''''''''''''''0''''''''''''''''''''20'''''''">
              <a:rPr lang="en-US" altLang="en-US" sz="1000" smtClean="0"/>
              <a:pPr marL="0" lvl="0" indent="0" algn="ctr">
                <a:spcBef>
                  <a:spcPct val="0"/>
                </a:spcBef>
                <a:spcAft>
                  <a:spcPct val="0"/>
                </a:spcAft>
                <a:buNone/>
              </a:pPr>
              <a:t>2020</a:t>
            </a:fld>
            <a:endParaRPr lang="en-US" sz="1000"/>
          </a:p>
        </p:txBody>
      </p:sp>
      <p:sp>
        <p:nvSpPr>
          <p:cNvPr id="39" name="Text Placeholder 10">
            <a:extLst>
              <a:ext uri="{FF2B5EF4-FFF2-40B4-BE49-F238E27FC236}">
                <a16:creationId xmlns:a16="http://schemas.microsoft.com/office/drawing/2014/main" id="{4F39E0F5-E407-82EA-C1C7-8B718D1D7CEA}"/>
              </a:ext>
            </a:extLst>
          </p:cNvPr>
          <p:cNvSpPr>
            <a:spLocks/>
          </p:cNvSpPr>
          <p:nvPr>
            <p:custDataLst>
              <p:tags r:id="rId4"/>
            </p:custDataLst>
          </p:nvPr>
        </p:nvSpPr>
        <p:spPr bwMode="auto">
          <a:xfrm>
            <a:off x="1154113" y="5975350"/>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58681E03-A3EC-4EB8-A118-D0E389E1EDA0}" type="datetime'''''''''''''''''''''''2''0''''2''''1'''''''''">
              <a:rPr lang="en-US" altLang="en-US" sz="1000" smtClean="0"/>
              <a:pPr marL="0" lvl="0" indent="0" algn="ctr">
                <a:spcBef>
                  <a:spcPct val="0"/>
                </a:spcBef>
                <a:spcAft>
                  <a:spcPct val="0"/>
                </a:spcAft>
                <a:buNone/>
              </a:pPr>
              <a:t>2021</a:t>
            </a:fld>
            <a:endParaRPr lang="en-US" sz="1000"/>
          </a:p>
        </p:txBody>
      </p:sp>
      <p:sp>
        <p:nvSpPr>
          <p:cNvPr id="40" name="Text Placeholder 10">
            <a:extLst>
              <a:ext uri="{FF2B5EF4-FFF2-40B4-BE49-F238E27FC236}">
                <a16:creationId xmlns:a16="http://schemas.microsoft.com/office/drawing/2014/main" id="{F00E8136-42AB-3598-6098-C9E497FA6C23}"/>
              </a:ext>
            </a:extLst>
          </p:cNvPr>
          <p:cNvSpPr>
            <a:spLocks/>
          </p:cNvSpPr>
          <p:nvPr>
            <p:custDataLst>
              <p:tags r:id="rId5"/>
            </p:custDataLst>
          </p:nvPr>
        </p:nvSpPr>
        <p:spPr bwMode="auto">
          <a:xfrm>
            <a:off x="1573213" y="5975350"/>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B62D6F62-2098-4CEA-BE67-75C917462960}" type="datetime'''2''02''''''''''''''''''''''2'''''''''''''''''''''''''">
              <a:rPr lang="en-US" altLang="en-US" sz="1000" smtClean="0"/>
              <a:pPr marL="0" lvl="0" indent="0" algn="ctr">
                <a:spcBef>
                  <a:spcPct val="0"/>
                </a:spcBef>
                <a:spcAft>
                  <a:spcPct val="0"/>
                </a:spcAft>
                <a:buNone/>
              </a:pPr>
              <a:t>2022</a:t>
            </a:fld>
            <a:endParaRPr lang="en-US" sz="1000"/>
          </a:p>
        </p:txBody>
      </p:sp>
      <p:sp>
        <p:nvSpPr>
          <p:cNvPr id="48" name="Text Placeholder 10">
            <a:extLst>
              <a:ext uri="{FF2B5EF4-FFF2-40B4-BE49-F238E27FC236}">
                <a16:creationId xmlns:a16="http://schemas.microsoft.com/office/drawing/2014/main" id="{F47FD3F4-E451-4539-D5F0-DCB21FCE38A5}"/>
              </a:ext>
            </a:extLst>
          </p:cNvPr>
          <p:cNvSpPr>
            <a:spLocks/>
          </p:cNvSpPr>
          <p:nvPr>
            <p:custDataLst>
              <p:tags r:id="rId6"/>
            </p:custDataLst>
          </p:nvPr>
        </p:nvSpPr>
        <p:spPr bwMode="auto">
          <a:xfrm>
            <a:off x="1992313" y="5975350"/>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58D60C0B-892E-46DD-876F-99A73FB33AAB}" type="datetime'2''''''''''''''''''''''''''''''0''''''''''''''''2''''3'''''''">
              <a:rPr lang="en-US" altLang="en-US" sz="1000" smtClean="0"/>
              <a:pPr marL="0" lvl="0" indent="0" algn="ctr">
                <a:spcBef>
                  <a:spcPct val="0"/>
                </a:spcBef>
                <a:spcAft>
                  <a:spcPct val="0"/>
                </a:spcAft>
                <a:buNone/>
              </a:pPr>
              <a:t>2023</a:t>
            </a:fld>
            <a:endParaRPr lang="en-US" sz="1000"/>
          </a:p>
        </p:txBody>
      </p:sp>
      <p:sp>
        <p:nvSpPr>
          <p:cNvPr id="49" name="Text Placeholder 10">
            <a:extLst>
              <a:ext uri="{FF2B5EF4-FFF2-40B4-BE49-F238E27FC236}">
                <a16:creationId xmlns:a16="http://schemas.microsoft.com/office/drawing/2014/main" id="{18ECE49C-D658-AA5C-B3EB-87EF04BD2980}"/>
              </a:ext>
            </a:extLst>
          </p:cNvPr>
          <p:cNvSpPr>
            <a:spLocks/>
          </p:cNvSpPr>
          <p:nvPr>
            <p:custDataLst>
              <p:tags r:id="rId7"/>
            </p:custDataLst>
          </p:nvPr>
        </p:nvSpPr>
        <p:spPr bwMode="auto">
          <a:xfrm>
            <a:off x="2413000" y="5975350"/>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6EA18511-D606-4189-AAAF-849F815804C9}" type="datetime'''''2''''''''''''''''''0''''''''''2''4'''''''''">
              <a:rPr lang="en-US" altLang="en-US" sz="1000" smtClean="0"/>
              <a:pPr marL="0" lvl="0" indent="0" algn="ctr">
                <a:spcBef>
                  <a:spcPct val="0"/>
                </a:spcBef>
                <a:spcAft>
                  <a:spcPct val="0"/>
                </a:spcAft>
                <a:buNone/>
              </a:pPr>
              <a:t>2024</a:t>
            </a:fld>
            <a:endParaRPr lang="en-US" sz="1000"/>
          </a:p>
        </p:txBody>
      </p:sp>
      <p:sp>
        <p:nvSpPr>
          <p:cNvPr id="50" name="Text Placeholder 10">
            <a:extLst>
              <a:ext uri="{FF2B5EF4-FFF2-40B4-BE49-F238E27FC236}">
                <a16:creationId xmlns:a16="http://schemas.microsoft.com/office/drawing/2014/main" id="{CC23A79B-1CEE-F4A8-2D64-22B8B374C3A7}"/>
              </a:ext>
            </a:extLst>
          </p:cNvPr>
          <p:cNvSpPr>
            <a:spLocks/>
          </p:cNvSpPr>
          <p:nvPr>
            <p:custDataLst>
              <p:tags r:id="rId8"/>
            </p:custDataLst>
          </p:nvPr>
        </p:nvSpPr>
        <p:spPr bwMode="auto">
          <a:xfrm>
            <a:off x="3230563" y="5975350"/>
            <a:ext cx="334963" cy="3048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4D8C8F78-170C-4B64-8FF2-50A1A539885C}" type="datetime'''''''''2''0''''''''''2''5''''-''2''''''''''0''30'">
              <a:rPr lang="en-US" altLang="en-US" sz="1000" smtClean="0"/>
              <a:pPr marL="0" lvl="0" indent="0" algn="ctr">
                <a:spcBef>
                  <a:spcPct val="0"/>
                </a:spcBef>
                <a:spcAft>
                  <a:spcPct val="0"/>
                </a:spcAft>
                <a:buNone/>
              </a:pPr>
              <a:t>2025-2030</a:t>
            </a:fld>
            <a:endParaRPr lang="en-US" sz="1000"/>
          </a:p>
        </p:txBody>
      </p:sp>
      <p:sp>
        <p:nvSpPr>
          <p:cNvPr id="51" name="Text Placeholder 10">
            <a:extLst>
              <a:ext uri="{FF2B5EF4-FFF2-40B4-BE49-F238E27FC236}">
                <a16:creationId xmlns:a16="http://schemas.microsoft.com/office/drawing/2014/main" id="{78977A3E-1446-9426-D52F-F30FC01FBEF7}"/>
              </a:ext>
            </a:extLst>
          </p:cNvPr>
          <p:cNvSpPr>
            <a:spLocks/>
          </p:cNvSpPr>
          <p:nvPr>
            <p:custDataLst>
              <p:tags r:id="rId9"/>
            </p:custDataLst>
          </p:nvPr>
        </p:nvSpPr>
        <p:spPr bwMode="auto">
          <a:xfrm>
            <a:off x="3649663" y="5975350"/>
            <a:ext cx="334963" cy="3048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C8053110-714E-42C6-B8FD-AFB7D114A99F}" type="datetime'2''''0''''''''''3''''1''''''''''-''''''20''''''3''5'''''''''''">
              <a:rPr lang="en-US" altLang="en-US" sz="1000" smtClean="0"/>
              <a:pPr marL="0" lvl="0" indent="0" algn="ctr">
                <a:spcBef>
                  <a:spcPct val="0"/>
                </a:spcBef>
                <a:spcAft>
                  <a:spcPct val="0"/>
                </a:spcAft>
                <a:buNone/>
              </a:pPr>
              <a:t>2031-2035</a:t>
            </a:fld>
            <a:endParaRPr lang="en-US" sz="1000"/>
          </a:p>
        </p:txBody>
      </p:sp>
      <p:sp>
        <p:nvSpPr>
          <p:cNvPr id="52" name="Text Placeholder 10">
            <a:extLst>
              <a:ext uri="{FF2B5EF4-FFF2-40B4-BE49-F238E27FC236}">
                <a16:creationId xmlns:a16="http://schemas.microsoft.com/office/drawing/2014/main" id="{203F553F-19DC-AF12-366D-600E51A8DFBE}"/>
              </a:ext>
            </a:extLst>
          </p:cNvPr>
          <p:cNvSpPr>
            <a:spLocks/>
          </p:cNvSpPr>
          <p:nvPr>
            <p:custDataLst>
              <p:tags r:id="rId10"/>
            </p:custDataLst>
          </p:nvPr>
        </p:nvSpPr>
        <p:spPr bwMode="auto">
          <a:xfrm>
            <a:off x="4068763" y="5975350"/>
            <a:ext cx="334963" cy="3048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0F77B8D8-D029-4674-AC9B-C76E1EBAE1EA}" type="datetime'''''2''0''3''''''''''''''''''''6''''''''-''''''20''''''''''50'">
              <a:rPr lang="en-US" altLang="en-US" sz="1000" smtClean="0"/>
              <a:pPr marL="0" lvl="0" indent="0" algn="ctr">
                <a:spcBef>
                  <a:spcPct val="0"/>
                </a:spcBef>
                <a:spcAft>
                  <a:spcPct val="0"/>
                </a:spcAft>
                <a:buNone/>
              </a:pPr>
              <a:t>2036-2050</a:t>
            </a:fld>
            <a:endParaRPr lang="en-US" sz="1000"/>
          </a:p>
        </p:txBody>
      </p:sp>
      <p:sp>
        <p:nvSpPr>
          <p:cNvPr id="449" name="Rectangle 448">
            <a:extLst>
              <a:ext uri="{FF2B5EF4-FFF2-40B4-BE49-F238E27FC236}">
                <a16:creationId xmlns:a16="http://schemas.microsoft.com/office/drawing/2014/main" id="{519F306F-E5F2-C0E7-436B-36F560E634B6}"/>
              </a:ext>
            </a:extLst>
          </p:cNvPr>
          <p:cNvSpPr/>
          <p:nvPr>
            <p:custDataLst>
              <p:tags r:id="rId11"/>
            </p:custDataLst>
          </p:nvPr>
        </p:nvSpPr>
        <p:spPr bwMode="auto">
          <a:xfrm>
            <a:off x="392113" y="2563813"/>
            <a:ext cx="179388" cy="133350"/>
          </a:xfrm>
          <a:prstGeom prst="rect">
            <a:avLst/>
          </a:prstGeom>
          <a:solidFill>
            <a:schemeClr val="accent6"/>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450" name="Rectangle 449">
            <a:extLst>
              <a:ext uri="{FF2B5EF4-FFF2-40B4-BE49-F238E27FC236}">
                <a16:creationId xmlns:a16="http://schemas.microsoft.com/office/drawing/2014/main" id="{9183BC62-C67D-D1FF-24AF-03B8CDAD9AAE}"/>
              </a:ext>
            </a:extLst>
          </p:cNvPr>
          <p:cNvSpPr/>
          <p:nvPr>
            <p:custDataLst>
              <p:tags r:id="rId12"/>
            </p:custDataLst>
          </p:nvPr>
        </p:nvSpPr>
        <p:spPr bwMode="auto">
          <a:xfrm>
            <a:off x="392113" y="2767013"/>
            <a:ext cx="179388" cy="133350"/>
          </a:xfrm>
          <a:prstGeom prst="rect">
            <a:avLst/>
          </a:prstGeom>
          <a:solidFill>
            <a:srgbClr val="007770"/>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451" name="Rectangle 450">
            <a:extLst>
              <a:ext uri="{FF2B5EF4-FFF2-40B4-BE49-F238E27FC236}">
                <a16:creationId xmlns:a16="http://schemas.microsoft.com/office/drawing/2014/main" id="{4F40F31D-1337-DDFF-083D-D1A503E45C1B}"/>
              </a:ext>
            </a:extLst>
          </p:cNvPr>
          <p:cNvSpPr/>
          <p:nvPr>
            <p:custDataLst>
              <p:tags r:id="rId13"/>
            </p:custDataLst>
          </p:nvPr>
        </p:nvSpPr>
        <p:spPr bwMode="auto">
          <a:xfrm>
            <a:off x="1879600" y="2563813"/>
            <a:ext cx="179388" cy="133350"/>
          </a:xfrm>
          <a:prstGeom prst="rect">
            <a:avLst/>
          </a:prstGeom>
          <a:solidFill>
            <a:schemeClr val="accent1"/>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452" name="Rectangle 451">
            <a:extLst>
              <a:ext uri="{FF2B5EF4-FFF2-40B4-BE49-F238E27FC236}">
                <a16:creationId xmlns:a16="http://schemas.microsoft.com/office/drawing/2014/main" id="{2A2F73BD-87DD-2FA7-EF32-FCFD7C7AADFD}"/>
              </a:ext>
            </a:extLst>
          </p:cNvPr>
          <p:cNvSpPr/>
          <p:nvPr>
            <p:custDataLst>
              <p:tags r:id="rId14"/>
            </p:custDataLst>
          </p:nvPr>
        </p:nvSpPr>
        <p:spPr bwMode="auto">
          <a:xfrm>
            <a:off x="1879600" y="2767013"/>
            <a:ext cx="179388" cy="133350"/>
          </a:xfrm>
          <a:prstGeom prst="rect">
            <a:avLst/>
          </a:prstGeom>
          <a:solidFill>
            <a:srgbClr val="6F8DB9"/>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41" name="Text Placeholder 10">
            <a:extLst>
              <a:ext uri="{FF2B5EF4-FFF2-40B4-BE49-F238E27FC236}">
                <a16:creationId xmlns:a16="http://schemas.microsoft.com/office/drawing/2014/main" id="{C510EF05-68CA-AF73-3D5A-F43317A7A261}"/>
              </a:ext>
            </a:extLst>
          </p:cNvPr>
          <p:cNvSpPr>
            <a:spLocks/>
          </p:cNvSpPr>
          <p:nvPr>
            <p:custDataLst>
              <p:tags r:id="rId15"/>
            </p:custDataLst>
          </p:nvPr>
        </p:nvSpPr>
        <p:spPr bwMode="auto">
          <a:xfrm>
            <a:off x="622300" y="2559050"/>
            <a:ext cx="103505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1B1AEEC9-5303-4CDC-8C62-633E12BC0F88}" type="datetime'E''''''MD''E ''D''i''''s''''t''r''''''i''''buti''''''on'''''">
              <a:rPr lang="en-US" altLang="en-US" sz="1000" smtClean="0"/>
              <a:pPr marL="0" lvl="0" indent="0">
                <a:spcBef>
                  <a:spcPct val="0"/>
                </a:spcBef>
                <a:spcAft>
                  <a:spcPct val="0"/>
                </a:spcAft>
                <a:buNone/>
              </a:pPr>
              <a:t>EMDE Distribution</a:t>
            </a:fld>
            <a:endParaRPr lang="en-US" sz="1000"/>
          </a:p>
        </p:txBody>
      </p:sp>
      <p:sp>
        <p:nvSpPr>
          <p:cNvPr id="42" name="Text Placeholder 10">
            <a:extLst>
              <a:ext uri="{FF2B5EF4-FFF2-40B4-BE49-F238E27FC236}">
                <a16:creationId xmlns:a16="http://schemas.microsoft.com/office/drawing/2014/main" id="{544D1EF4-79CD-05AE-4E85-ABCC257F7DAB}"/>
              </a:ext>
            </a:extLst>
          </p:cNvPr>
          <p:cNvSpPr>
            <a:spLocks/>
          </p:cNvSpPr>
          <p:nvPr>
            <p:custDataLst>
              <p:tags r:id="rId16"/>
            </p:custDataLst>
          </p:nvPr>
        </p:nvSpPr>
        <p:spPr bwMode="auto">
          <a:xfrm>
            <a:off x="622300" y="2762250"/>
            <a:ext cx="11557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3C275C97-CFA7-48A2-A58C-F99E1F5B5798}" type="datetime'''EM''D''E ''''Tran''''''''''''''s''mi''''ss''''''''ion'">
              <a:rPr lang="en-US" altLang="en-US" sz="1000" smtClean="0"/>
              <a:pPr marL="0" lvl="0" indent="0">
                <a:spcBef>
                  <a:spcPct val="0"/>
                </a:spcBef>
                <a:spcAft>
                  <a:spcPct val="0"/>
                </a:spcAft>
                <a:buNone/>
              </a:pPr>
              <a:t>EMDE Transmission</a:t>
            </a:fld>
            <a:endParaRPr lang="en-US" sz="1000"/>
          </a:p>
        </p:txBody>
      </p:sp>
      <p:sp>
        <p:nvSpPr>
          <p:cNvPr id="43" name="Text Placeholder 10">
            <a:extLst>
              <a:ext uri="{FF2B5EF4-FFF2-40B4-BE49-F238E27FC236}">
                <a16:creationId xmlns:a16="http://schemas.microsoft.com/office/drawing/2014/main" id="{935B659E-66F1-1013-8533-893BC76ADECA}"/>
              </a:ext>
            </a:extLst>
          </p:cNvPr>
          <p:cNvSpPr>
            <a:spLocks/>
          </p:cNvSpPr>
          <p:nvPr>
            <p:custDataLst>
              <p:tags r:id="rId17"/>
            </p:custDataLst>
          </p:nvPr>
        </p:nvSpPr>
        <p:spPr bwMode="auto">
          <a:xfrm>
            <a:off x="2109788" y="2559050"/>
            <a:ext cx="18891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39AFFF0D-E277-4704-A975-B14A2C271455}" type="datetime'Ad''''''v''anc''e''d Ec''onom''''ies'' Di''s''tr''''ibution'''">
              <a:rPr lang="en-US" altLang="en-US" sz="1000" smtClean="0"/>
              <a:pPr marL="0" lvl="0" indent="0">
                <a:spcBef>
                  <a:spcPct val="0"/>
                </a:spcBef>
                <a:spcAft>
                  <a:spcPct val="0"/>
                </a:spcAft>
                <a:buNone/>
              </a:pPr>
              <a:t>Advanced Economies Distribution</a:t>
            </a:fld>
            <a:endParaRPr lang="en-US" sz="1000"/>
          </a:p>
        </p:txBody>
      </p:sp>
      <p:sp>
        <p:nvSpPr>
          <p:cNvPr id="53" name="Text Placeholder 10">
            <a:extLst>
              <a:ext uri="{FF2B5EF4-FFF2-40B4-BE49-F238E27FC236}">
                <a16:creationId xmlns:a16="http://schemas.microsoft.com/office/drawing/2014/main" id="{5EF88F59-C602-FF60-8319-390A5ECFBE3D}"/>
              </a:ext>
            </a:extLst>
          </p:cNvPr>
          <p:cNvSpPr>
            <a:spLocks/>
          </p:cNvSpPr>
          <p:nvPr>
            <p:custDataLst>
              <p:tags r:id="rId18"/>
            </p:custDataLst>
          </p:nvPr>
        </p:nvSpPr>
        <p:spPr bwMode="auto">
          <a:xfrm>
            <a:off x="2109788" y="2762250"/>
            <a:ext cx="200977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158097C5-C7E5-46B0-9C96-3D26A75B2DC6}" type="datetime'Advan''ced'' ''Eco''n''om''''ies Tr''a''ns''mi''s''s''io''n'">
              <a:rPr lang="en-US" altLang="en-US" sz="1000" smtClean="0"/>
              <a:pPr marL="0" lvl="0" indent="0">
                <a:spcBef>
                  <a:spcPct val="0"/>
                </a:spcBef>
                <a:spcAft>
                  <a:spcPct val="0"/>
                </a:spcAft>
                <a:buNone/>
              </a:pPr>
              <a:t>Advanced Economies Transmission</a:t>
            </a:fld>
            <a:endParaRPr lang="en-US" sz="1000"/>
          </a:p>
        </p:txBody>
      </p:sp>
      <p:sp>
        <p:nvSpPr>
          <p:cNvPr id="512" name="Speech Bubble: Rectangle 511">
            <a:extLst>
              <a:ext uri="{FF2B5EF4-FFF2-40B4-BE49-F238E27FC236}">
                <a16:creationId xmlns:a16="http://schemas.microsoft.com/office/drawing/2014/main" id="{70D0C8B0-068C-17E0-B001-18A871CCCB99}"/>
              </a:ext>
            </a:extLst>
          </p:cNvPr>
          <p:cNvSpPr/>
          <p:nvPr/>
        </p:nvSpPr>
        <p:spPr>
          <a:xfrm>
            <a:off x="1309852" y="3213229"/>
            <a:ext cx="2111039" cy="645617"/>
          </a:xfrm>
          <a:prstGeom prst="wedgeRectCallout">
            <a:avLst>
              <a:gd name="adj1" fmla="val 9335"/>
              <a:gd name="adj2" fmla="val 111149"/>
            </a:avLst>
          </a:prstGeom>
          <a:solidFill>
            <a:schemeClr val="accent1"/>
          </a:solidFill>
          <a:ln w="19050" cap="rnd" cmpd="sng" algn="ctr">
            <a:solidFill>
              <a:schemeClr val="accent1"/>
            </a:solidFill>
            <a:prstDash val="solid"/>
          </a:ln>
          <a:effectLst/>
        </p:spPr>
        <p:txBody>
          <a:bodyPr rtlCol="0" anchor="ctr" anchorCtr="0"/>
          <a:lstStyle/>
          <a:p>
            <a:pPr algn="ctr"/>
            <a:r>
              <a:rPr lang="en-US" sz="1050" kern="0">
                <a:solidFill>
                  <a:schemeClr val="bg1"/>
                </a:solidFill>
              </a:rPr>
              <a:t>US investor-owned utilities spent ~$93B on T&amp;D in 2024, with distribution representing ~65% of total grid investment</a:t>
            </a:r>
            <a:endParaRPr lang="en-GB" sz="1050" kern="0">
              <a:solidFill>
                <a:schemeClr val="bg1"/>
              </a:solidFill>
            </a:endParaRPr>
          </a:p>
        </p:txBody>
      </p:sp>
      <p:graphicFrame>
        <p:nvGraphicFramePr>
          <p:cNvPr id="20" name="Chart 19">
            <a:extLst>
              <a:ext uri="{FF2B5EF4-FFF2-40B4-BE49-F238E27FC236}">
                <a16:creationId xmlns:a16="http://schemas.microsoft.com/office/drawing/2014/main" id="{4A964F08-C16C-63D1-15ED-EDDE155DDFC2}"/>
              </a:ext>
            </a:extLst>
          </p:cNvPr>
          <p:cNvGraphicFramePr/>
          <p:nvPr>
            <p:custDataLst>
              <p:tags r:id="rId19"/>
            </p:custDataLst>
          </p:nvPr>
        </p:nvGraphicFramePr>
        <p:xfrm>
          <a:off x="4672013" y="3017838"/>
          <a:ext cx="4398962" cy="3095625"/>
        </p:xfrm>
        <a:graphic>
          <a:graphicData uri="http://schemas.openxmlformats.org/drawingml/2006/chart">
            <c:chart xmlns:c="http://schemas.openxmlformats.org/drawingml/2006/chart" xmlns:r="http://schemas.openxmlformats.org/officeDocument/2006/relationships" r:id="rId37"/>
          </a:graphicData>
        </a:graphic>
      </p:graphicFrame>
      <p:sp>
        <p:nvSpPr>
          <p:cNvPr id="524" name="Text Placeholder 10">
            <a:extLst>
              <a:ext uri="{FF2B5EF4-FFF2-40B4-BE49-F238E27FC236}">
                <a16:creationId xmlns:a16="http://schemas.microsoft.com/office/drawing/2014/main" id="{56DFCFA6-0D88-38A9-CBD5-043AE1FEAC61}"/>
              </a:ext>
            </a:extLst>
          </p:cNvPr>
          <p:cNvSpPr>
            <a:spLocks/>
          </p:cNvSpPr>
          <p:nvPr>
            <p:custDataLst>
              <p:tags r:id="rId20"/>
            </p:custDataLst>
          </p:nvPr>
        </p:nvSpPr>
        <p:spPr bwMode="auto">
          <a:xfrm>
            <a:off x="5181600" y="6000750"/>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04FFE133-4475-4FD1-BDAD-962C923007AE}" type="datetime'''''''''''2''''''''''''''''''''''''''0''''1''''''''0'''">
              <a:rPr lang="en-US" altLang="en-US" sz="1000" smtClean="0"/>
              <a:pPr marL="0" lvl="0" indent="0" algn="ctr">
                <a:spcBef>
                  <a:spcPct val="0"/>
                </a:spcBef>
                <a:spcAft>
                  <a:spcPct val="0"/>
                </a:spcAft>
                <a:buNone/>
              </a:pPr>
              <a:t>2010</a:t>
            </a:fld>
            <a:endParaRPr lang="en-US" sz="1000"/>
          </a:p>
        </p:txBody>
      </p:sp>
      <p:sp>
        <p:nvSpPr>
          <p:cNvPr id="536" name="Text Placeholder 10">
            <a:extLst>
              <a:ext uri="{FF2B5EF4-FFF2-40B4-BE49-F238E27FC236}">
                <a16:creationId xmlns:a16="http://schemas.microsoft.com/office/drawing/2014/main" id="{1B40EBE7-0D2F-365B-A491-FDBC5145EF4C}"/>
              </a:ext>
            </a:extLst>
          </p:cNvPr>
          <p:cNvSpPr>
            <a:spLocks/>
          </p:cNvSpPr>
          <p:nvPr>
            <p:custDataLst>
              <p:tags r:id="rId21"/>
            </p:custDataLst>
          </p:nvPr>
        </p:nvSpPr>
        <p:spPr bwMode="auto">
          <a:xfrm>
            <a:off x="6043613" y="6000750"/>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49EFA5CA-3C6E-4DE4-98E7-BE97604041FD}" type="datetime'''''''''''''''''''''2''''''''''''''01''''''''''''''5'''">
              <a:rPr lang="en-US" altLang="en-US" sz="1000" smtClean="0"/>
              <a:pPr marL="0" lvl="0" indent="0" algn="ctr">
                <a:spcBef>
                  <a:spcPct val="0"/>
                </a:spcBef>
                <a:spcAft>
                  <a:spcPct val="0"/>
                </a:spcAft>
                <a:buNone/>
              </a:pPr>
              <a:t>2015</a:t>
            </a:fld>
            <a:endParaRPr lang="en-US" sz="1000"/>
          </a:p>
        </p:txBody>
      </p:sp>
      <p:sp>
        <p:nvSpPr>
          <p:cNvPr id="541" name="Text Placeholder 10">
            <a:extLst>
              <a:ext uri="{FF2B5EF4-FFF2-40B4-BE49-F238E27FC236}">
                <a16:creationId xmlns:a16="http://schemas.microsoft.com/office/drawing/2014/main" id="{90CD256C-50CA-2CBD-55D3-26A99C7126CC}"/>
              </a:ext>
            </a:extLst>
          </p:cNvPr>
          <p:cNvSpPr>
            <a:spLocks/>
          </p:cNvSpPr>
          <p:nvPr>
            <p:custDataLst>
              <p:tags r:id="rId22"/>
            </p:custDataLst>
          </p:nvPr>
        </p:nvSpPr>
        <p:spPr bwMode="auto">
          <a:xfrm>
            <a:off x="6904038" y="6000750"/>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4D636664-F8D6-4C6C-A5AE-870E447A7C60}" type="datetime'''''''''''''''''''''''''''''''2''''''''''''02''0'''''''">
              <a:rPr lang="en-US" altLang="en-US" sz="1000" smtClean="0"/>
              <a:pPr marL="0" lvl="0" indent="0" algn="ctr">
                <a:spcBef>
                  <a:spcPct val="0"/>
                </a:spcBef>
                <a:spcAft>
                  <a:spcPct val="0"/>
                </a:spcAft>
                <a:buNone/>
              </a:pPr>
              <a:t>2020</a:t>
            </a:fld>
            <a:endParaRPr lang="en-US" sz="1000"/>
          </a:p>
        </p:txBody>
      </p:sp>
      <p:sp>
        <p:nvSpPr>
          <p:cNvPr id="542" name="Text Placeholder 10">
            <a:extLst>
              <a:ext uri="{FF2B5EF4-FFF2-40B4-BE49-F238E27FC236}">
                <a16:creationId xmlns:a16="http://schemas.microsoft.com/office/drawing/2014/main" id="{0664A2FD-2070-6CB0-5951-68EAC26106AB}"/>
              </a:ext>
            </a:extLst>
          </p:cNvPr>
          <p:cNvSpPr>
            <a:spLocks/>
          </p:cNvSpPr>
          <p:nvPr>
            <p:custDataLst>
              <p:tags r:id="rId23"/>
            </p:custDataLst>
          </p:nvPr>
        </p:nvSpPr>
        <p:spPr bwMode="auto">
          <a:xfrm>
            <a:off x="7334250" y="6000750"/>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F8C181B3-DDD6-4CF9-9827-EAF9334C5DAF}" type="datetime'''''''2''''''''''''''''0''''''2''''''''''''''''''''''1'''''">
              <a:rPr lang="en-US" altLang="en-US" sz="1000" smtClean="0"/>
              <a:pPr marL="0" lvl="0" indent="0" algn="ctr">
                <a:spcBef>
                  <a:spcPct val="0"/>
                </a:spcBef>
                <a:spcAft>
                  <a:spcPct val="0"/>
                </a:spcAft>
                <a:buNone/>
              </a:pPr>
              <a:t>2021</a:t>
            </a:fld>
            <a:endParaRPr lang="en-US" sz="1000"/>
          </a:p>
        </p:txBody>
      </p:sp>
      <p:sp>
        <p:nvSpPr>
          <p:cNvPr id="543" name="Text Placeholder 10">
            <a:extLst>
              <a:ext uri="{FF2B5EF4-FFF2-40B4-BE49-F238E27FC236}">
                <a16:creationId xmlns:a16="http://schemas.microsoft.com/office/drawing/2014/main" id="{934E98B2-3995-9A00-E072-4D73427F0122}"/>
              </a:ext>
            </a:extLst>
          </p:cNvPr>
          <p:cNvSpPr>
            <a:spLocks/>
          </p:cNvSpPr>
          <p:nvPr>
            <p:custDataLst>
              <p:tags r:id="rId24"/>
            </p:custDataLst>
          </p:nvPr>
        </p:nvSpPr>
        <p:spPr bwMode="auto">
          <a:xfrm>
            <a:off x="7766050" y="6000750"/>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619A3F15-8B8C-4C51-9C8E-38382E1A7B84}" type="datetime'''''''''''''''''''''20''''''''''''''''''''''''''''''''2''2'">
              <a:rPr lang="en-US" altLang="en-US" sz="1000" smtClean="0"/>
              <a:pPr marL="0" lvl="0" indent="0" algn="ctr">
                <a:spcBef>
                  <a:spcPct val="0"/>
                </a:spcBef>
                <a:spcAft>
                  <a:spcPct val="0"/>
                </a:spcAft>
                <a:buNone/>
              </a:pPr>
              <a:t>2022</a:t>
            </a:fld>
            <a:endParaRPr lang="en-US" sz="1000"/>
          </a:p>
        </p:txBody>
      </p:sp>
      <p:sp>
        <p:nvSpPr>
          <p:cNvPr id="544" name="Text Placeholder 10">
            <a:extLst>
              <a:ext uri="{FF2B5EF4-FFF2-40B4-BE49-F238E27FC236}">
                <a16:creationId xmlns:a16="http://schemas.microsoft.com/office/drawing/2014/main" id="{837E98A8-A181-4816-B4FB-8C6FBEE40178}"/>
              </a:ext>
            </a:extLst>
          </p:cNvPr>
          <p:cNvSpPr>
            <a:spLocks/>
          </p:cNvSpPr>
          <p:nvPr>
            <p:custDataLst>
              <p:tags r:id="rId25"/>
            </p:custDataLst>
          </p:nvPr>
        </p:nvSpPr>
        <p:spPr bwMode="auto">
          <a:xfrm>
            <a:off x="8196263" y="6000750"/>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B3EC76EF-5E54-4111-89FB-A8BA73139A48}" type="datetime'''''2''0''''''''''''''''''''''''23'''''''">
              <a:rPr lang="en-US" altLang="en-US" sz="1000" smtClean="0"/>
              <a:pPr marL="0" lvl="0" indent="0" algn="ctr">
                <a:spcBef>
                  <a:spcPct val="0"/>
                </a:spcBef>
                <a:spcAft>
                  <a:spcPct val="0"/>
                </a:spcAft>
                <a:buNone/>
              </a:pPr>
              <a:t>2023</a:t>
            </a:fld>
            <a:endParaRPr lang="en-US" sz="1000"/>
          </a:p>
        </p:txBody>
      </p:sp>
      <p:sp>
        <p:nvSpPr>
          <p:cNvPr id="545" name="Text Placeholder 10">
            <a:extLst>
              <a:ext uri="{FF2B5EF4-FFF2-40B4-BE49-F238E27FC236}">
                <a16:creationId xmlns:a16="http://schemas.microsoft.com/office/drawing/2014/main" id="{813636F8-E292-36BC-C3DF-B312018B3705}"/>
              </a:ext>
            </a:extLst>
          </p:cNvPr>
          <p:cNvSpPr>
            <a:spLocks/>
          </p:cNvSpPr>
          <p:nvPr>
            <p:custDataLst>
              <p:tags r:id="rId26"/>
            </p:custDataLst>
          </p:nvPr>
        </p:nvSpPr>
        <p:spPr bwMode="auto">
          <a:xfrm>
            <a:off x="8626475" y="6000750"/>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DB7E5889-D8C3-4936-A2F7-AFB03FFB03C6}" type="datetime'''''''''''''''''2''''''''''0''''''''''''''''''2''''4'''''''''">
              <a:rPr lang="en-US" altLang="en-US" sz="1000" smtClean="0"/>
              <a:pPr marL="0" lvl="0" indent="0" algn="ctr">
                <a:spcBef>
                  <a:spcPct val="0"/>
                </a:spcBef>
                <a:spcAft>
                  <a:spcPct val="0"/>
                </a:spcAft>
                <a:buNone/>
              </a:pPr>
              <a:t>2024</a:t>
            </a:fld>
            <a:endParaRPr lang="en-US" sz="1000"/>
          </a:p>
        </p:txBody>
      </p:sp>
      <p:sp>
        <p:nvSpPr>
          <p:cNvPr id="573" name="Rectangle 572">
            <a:extLst>
              <a:ext uri="{FF2B5EF4-FFF2-40B4-BE49-F238E27FC236}">
                <a16:creationId xmlns:a16="http://schemas.microsoft.com/office/drawing/2014/main" id="{263BE703-A7CF-3DF9-EE83-F80D3CBFA02E}"/>
              </a:ext>
            </a:extLst>
          </p:cNvPr>
          <p:cNvSpPr/>
          <p:nvPr>
            <p:custDataLst>
              <p:tags r:id="rId27"/>
            </p:custDataLst>
          </p:nvPr>
        </p:nvSpPr>
        <p:spPr bwMode="auto">
          <a:xfrm>
            <a:off x="4883150" y="2573338"/>
            <a:ext cx="179388" cy="133350"/>
          </a:xfrm>
          <a:prstGeom prst="rect">
            <a:avLst/>
          </a:prstGeom>
          <a:solidFill>
            <a:srgbClr val="C3CFE1"/>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574" name="Rectangle 573">
            <a:extLst>
              <a:ext uri="{FF2B5EF4-FFF2-40B4-BE49-F238E27FC236}">
                <a16:creationId xmlns:a16="http://schemas.microsoft.com/office/drawing/2014/main" id="{D594A8A8-D888-DEFF-5A0F-DB7A0FCDBFD2}"/>
              </a:ext>
            </a:extLst>
          </p:cNvPr>
          <p:cNvSpPr/>
          <p:nvPr>
            <p:custDataLst>
              <p:tags r:id="rId28"/>
            </p:custDataLst>
          </p:nvPr>
        </p:nvSpPr>
        <p:spPr bwMode="auto">
          <a:xfrm>
            <a:off x="6254750" y="2573338"/>
            <a:ext cx="179388" cy="133350"/>
          </a:xfrm>
          <a:prstGeom prst="rect">
            <a:avLst/>
          </a:prstGeom>
          <a:solidFill>
            <a:srgbClr val="6F8DB9"/>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526" name="Text Placeholder 10">
            <a:extLst>
              <a:ext uri="{FF2B5EF4-FFF2-40B4-BE49-F238E27FC236}">
                <a16:creationId xmlns:a16="http://schemas.microsoft.com/office/drawing/2014/main" id="{37525A64-1188-ACC8-B683-D2EDE038F1A3}"/>
              </a:ext>
            </a:extLst>
          </p:cNvPr>
          <p:cNvSpPr>
            <a:spLocks/>
          </p:cNvSpPr>
          <p:nvPr>
            <p:custDataLst>
              <p:tags r:id="rId29"/>
            </p:custDataLst>
          </p:nvPr>
        </p:nvSpPr>
        <p:spPr bwMode="auto">
          <a:xfrm>
            <a:off x="5113338" y="2568575"/>
            <a:ext cx="103981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E97024E3-F0E0-4440-81A5-232060BE9C64}" type="datetime'P''r''i''v''a''''''t''''e'' ''i''''n''''''v''estme''n''t'">
              <a:rPr lang="en-US" altLang="en-US" sz="1000" smtClean="0"/>
              <a:pPr marL="0" lvl="0" indent="0">
                <a:spcBef>
                  <a:spcPct val="0"/>
                </a:spcBef>
                <a:spcAft>
                  <a:spcPct val="0"/>
                </a:spcAft>
                <a:buNone/>
              </a:pPr>
              <a:t>Private investment</a:t>
            </a:fld>
            <a:endParaRPr lang="en-US" sz="1000"/>
          </a:p>
        </p:txBody>
      </p:sp>
      <p:sp>
        <p:nvSpPr>
          <p:cNvPr id="527" name="Text Placeholder 10">
            <a:extLst>
              <a:ext uri="{FF2B5EF4-FFF2-40B4-BE49-F238E27FC236}">
                <a16:creationId xmlns:a16="http://schemas.microsoft.com/office/drawing/2014/main" id="{7514CF91-16D5-5E3A-3606-B9C6A963E601}"/>
              </a:ext>
            </a:extLst>
          </p:cNvPr>
          <p:cNvSpPr>
            <a:spLocks/>
          </p:cNvSpPr>
          <p:nvPr>
            <p:custDataLst>
              <p:tags r:id="rId30"/>
            </p:custDataLst>
          </p:nvPr>
        </p:nvSpPr>
        <p:spPr bwMode="auto">
          <a:xfrm>
            <a:off x="6484938" y="2568575"/>
            <a:ext cx="99695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563DEFEB-E46E-4B21-835E-DBB7EABAEA32}" type="datetime'''''''Pub''l''''''''ic'''''''''' ''In''ve''stme''''''''nt'''''">
              <a:rPr lang="en-US" altLang="en-US" sz="1000" smtClean="0"/>
              <a:pPr marL="0" lvl="0" indent="0">
                <a:spcBef>
                  <a:spcPct val="0"/>
                </a:spcBef>
                <a:spcAft>
                  <a:spcPct val="0"/>
                </a:spcAft>
                <a:buNone/>
              </a:pPr>
              <a:t>Public Investment</a:t>
            </a:fld>
            <a:endParaRPr lang="en-US" sz="1000"/>
          </a:p>
        </p:txBody>
      </p:sp>
      <p:sp>
        <p:nvSpPr>
          <p:cNvPr id="5" name="btfpNotesBox962619">
            <a:extLst>
              <a:ext uri="{FF2B5EF4-FFF2-40B4-BE49-F238E27FC236}">
                <a16:creationId xmlns:a16="http://schemas.microsoft.com/office/drawing/2014/main" id="{191C2611-773C-95C0-1C6E-B3768CC1B21C}"/>
              </a:ext>
            </a:extLst>
          </p:cNvPr>
          <p:cNvSpPr txBox="1"/>
          <p:nvPr>
            <p:custDataLst>
              <p:tags r:id="rId31"/>
            </p:custDataLst>
          </p:nvPr>
        </p:nvSpPr>
        <p:spPr bwMode="gray">
          <a:xfrm>
            <a:off x="330199" y="6239140"/>
            <a:ext cx="9192030" cy="492443"/>
          </a:xfrm>
          <a:prstGeom prst="rect">
            <a:avLst/>
          </a:prstGeom>
          <a:noFill/>
        </p:spPr>
        <p:txBody>
          <a:bodyPr vert="horz" wrap="square" lIns="0" tIns="0" rIns="0" bIns="0" rtlCol="0" anchor="b">
            <a:spAutoFit/>
          </a:bodyPr>
          <a:lstStyle/>
          <a:p>
            <a:r>
              <a:rPr lang="en-US" sz="800" baseline="30000" dirty="0"/>
              <a:t>1</a:t>
            </a:r>
            <a:r>
              <a:rPr lang="en-US" sz="800" dirty="0">
                <a:solidFill>
                  <a:srgbClr val="45647B"/>
                </a:solidFill>
                <a:hlinkClick r:id="rId38">
                  <a:extLst>
                    <a:ext uri="{A12FA001-AC4F-418D-AE19-62706E023703}">
                      <ahyp:hlinkClr xmlns:ahyp="http://schemas.microsoft.com/office/drawing/2018/hyperlinkcolor" val="tx"/>
                    </a:ext>
                  </a:extLst>
                </a:hlinkClick>
              </a:rPr>
              <a:t>Grid Resilience and Innovation Partnership</a:t>
            </a:r>
            <a:r>
              <a:rPr lang="en-US" sz="800" dirty="0"/>
              <a:t>. </a:t>
            </a:r>
            <a:r>
              <a:rPr lang="en-US" sz="800" baseline="30000" dirty="0"/>
              <a:t>2</a:t>
            </a:r>
            <a:r>
              <a:rPr lang="en-US" sz="800" dirty="0">
                <a:solidFill>
                  <a:srgbClr val="45647B"/>
                </a:solidFill>
                <a:hlinkClick r:id="rId39">
                  <a:extLst>
                    <a:ext uri="{A12FA001-AC4F-418D-AE19-62706E023703}">
                      <ahyp:hlinkClr xmlns:ahyp="http://schemas.microsoft.com/office/drawing/2018/hyperlinkcolor" val="tx"/>
                    </a:ext>
                  </a:extLst>
                </a:hlinkClick>
              </a:rPr>
              <a:t>Speed to Power through Accelerated Reconductoring and other Key Advanced Transmission Technology Upgrades</a:t>
            </a:r>
            <a:r>
              <a:rPr lang="en-US" sz="800" dirty="0"/>
              <a:t>. </a:t>
            </a:r>
          </a:p>
          <a:p>
            <a:r>
              <a:rPr lang="en-US" sz="800" dirty="0"/>
              <a:t>Sources: </a:t>
            </a:r>
            <a:r>
              <a:rPr lang="en-US" sz="800" dirty="0">
                <a:solidFill>
                  <a:srgbClr val="45647B"/>
                </a:solidFill>
                <a:hlinkClick r:id="rId40">
                  <a:extLst>
                    <a:ext uri="{A12FA001-AC4F-418D-AE19-62706E023703}">
                      <ahyp:hlinkClr xmlns:ahyp="http://schemas.microsoft.com/office/drawing/2018/hyperlinkcolor" val="tx"/>
                    </a:ext>
                  </a:extLst>
                </a:hlinkClick>
              </a:rPr>
              <a:t>World Energy Investment</a:t>
            </a:r>
            <a:r>
              <a:rPr lang="en-US" sz="800" dirty="0">
                <a:solidFill>
                  <a:srgbClr val="45647B"/>
                </a:solidFill>
              </a:rPr>
              <a:t> </a:t>
            </a:r>
            <a:r>
              <a:rPr lang="en-US" sz="800" dirty="0"/>
              <a:t>(IEA, 2026), </a:t>
            </a:r>
            <a:r>
              <a:rPr lang="en-US" sz="800" dirty="0">
                <a:solidFill>
                  <a:srgbClr val="45647B"/>
                </a:solidFill>
                <a:hlinkClick r:id="rId41">
                  <a:extLst>
                    <a:ext uri="{A12FA001-AC4F-418D-AE19-62706E023703}">
                      <ahyp:hlinkClr xmlns:ahyp="http://schemas.microsoft.com/office/drawing/2018/hyperlinkcolor" val="tx"/>
                    </a:ext>
                  </a:extLst>
                </a:hlinkClick>
              </a:rPr>
              <a:t>Industry Data</a:t>
            </a:r>
            <a:r>
              <a:rPr lang="en-US" sz="800" dirty="0">
                <a:solidFill>
                  <a:srgbClr val="45647B"/>
                </a:solidFill>
              </a:rPr>
              <a:t> </a:t>
            </a:r>
            <a:r>
              <a:rPr lang="en-US" sz="800" dirty="0"/>
              <a:t>(EEI, 2025), </a:t>
            </a:r>
            <a:r>
              <a:rPr lang="en-US" sz="800" dirty="0">
                <a:solidFill>
                  <a:srgbClr val="45647B"/>
                </a:solidFill>
                <a:hlinkClick r:id="rId42">
                  <a:extLst>
                    <a:ext uri="{A12FA001-AC4F-418D-AE19-62706E023703}">
                      <ahyp:hlinkClr xmlns:ahyp="http://schemas.microsoft.com/office/drawing/2018/hyperlinkcolor" val="tx"/>
                    </a:ext>
                  </a:extLst>
                </a:hlinkClick>
              </a:rPr>
              <a:t>Funding the growth in the US power sector</a:t>
            </a:r>
            <a:r>
              <a:rPr lang="en-US" sz="800" dirty="0">
                <a:solidFill>
                  <a:srgbClr val="45647B"/>
                </a:solidFill>
              </a:rPr>
              <a:t> </a:t>
            </a:r>
            <a:r>
              <a:rPr lang="en-US" sz="800" dirty="0"/>
              <a:t>(Deloitte, 2025), </a:t>
            </a:r>
            <a:r>
              <a:rPr lang="en-US" sz="800" dirty="0">
                <a:solidFill>
                  <a:srgbClr val="45647B"/>
                </a:solidFill>
                <a:hlinkClick r:id="rId43">
                  <a:extLst>
                    <a:ext uri="{A12FA001-AC4F-418D-AE19-62706E023703}">
                      <ahyp:hlinkClr xmlns:ahyp="http://schemas.microsoft.com/office/drawing/2018/hyperlinkcolor" val="tx"/>
                    </a:ext>
                  </a:extLst>
                </a:hlinkClick>
              </a:rPr>
              <a:t>Electricity Grids and Secure Energy Transitions</a:t>
            </a:r>
            <a:r>
              <a:rPr lang="en-US" sz="800" dirty="0">
                <a:solidFill>
                  <a:srgbClr val="45647B"/>
                </a:solidFill>
              </a:rPr>
              <a:t> </a:t>
            </a:r>
            <a:r>
              <a:rPr lang="en-US" sz="800" dirty="0"/>
              <a:t>(IEA, 2023).</a:t>
            </a:r>
          </a:p>
          <a:p>
            <a:r>
              <a:rPr lang="en-US" sz="800" dirty="0"/>
              <a:t>Credit: Ilayda Tezcan, Ariela Farchi, Dominica Wambold, and </a:t>
            </a:r>
            <a:r>
              <a:rPr lang="en-US" sz="800" dirty="0">
                <a:solidFill>
                  <a:srgbClr val="000000"/>
                </a:solidFill>
                <a:hlinkClick r:id="rId44"/>
              </a:rPr>
              <a:t>Gernot Wagner</a:t>
            </a:r>
            <a:r>
              <a:rPr lang="en-US" sz="800" dirty="0">
                <a:solidFill>
                  <a:srgbClr val="000000"/>
                </a:solidFill>
              </a:rPr>
              <a:t>. </a:t>
            </a:r>
            <a:r>
              <a:rPr lang="en-US" sz="800" dirty="0">
                <a:hlinkClick r:id="rId45"/>
              </a:rPr>
              <a:t>Share with attribution</a:t>
            </a:r>
            <a:r>
              <a:rPr lang="en-US" sz="800" dirty="0">
                <a:solidFill>
                  <a:srgbClr val="000000"/>
                </a:solidFill>
              </a:rPr>
              <a:t>: Wagner </a:t>
            </a:r>
            <a:r>
              <a:rPr lang="en-US" sz="800" i="1" dirty="0">
                <a:solidFill>
                  <a:srgbClr val="000000"/>
                </a:solidFill>
              </a:rPr>
              <a:t>et al. </a:t>
            </a:r>
            <a:r>
              <a:rPr lang="en-US" sz="800" dirty="0">
                <a:solidFill>
                  <a:srgbClr val="000000"/>
                </a:solidFill>
              </a:rPr>
              <a:t>“Powering Grids,” Columbia Business School Climate Knowledge Initiative (29 October 2026).</a:t>
            </a:r>
            <a:endParaRPr lang="en-US" sz="800" dirty="0">
              <a:cs typeface="Arial"/>
            </a:endParaRPr>
          </a:p>
        </p:txBody>
      </p:sp>
      <p:sp>
        <p:nvSpPr>
          <p:cNvPr id="2" name="Pentagon 1">
            <a:extLst>
              <a:ext uri="{FF2B5EF4-FFF2-40B4-BE49-F238E27FC236}">
                <a16:creationId xmlns:a16="http://schemas.microsoft.com/office/drawing/2014/main" id="{DD9CC12A-BC2F-7B00-6FE6-D272D35F4C5D}"/>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4" name="Chevron 3">
            <a:extLst>
              <a:ext uri="{FF2B5EF4-FFF2-40B4-BE49-F238E27FC236}">
                <a16:creationId xmlns:a16="http://schemas.microsoft.com/office/drawing/2014/main" id="{FBA284A1-DE8D-C23D-4FC1-2EA102A6A4BD}"/>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7" name="Chevron 6">
            <a:extLst>
              <a:ext uri="{FF2B5EF4-FFF2-40B4-BE49-F238E27FC236}">
                <a16:creationId xmlns:a16="http://schemas.microsoft.com/office/drawing/2014/main" id="{A6E0AB0D-FBEB-4EFA-DB3C-9208B536DB46}"/>
              </a:ext>
            </a:extLst>
          </p:cNvPr>
          <p:cNvSpPr/>
          <p:nvPr/>
        </p:nvSpPr>
        <p:spPr>
          <a:xfrm>
            <a:off x="3381296"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Modernize</a:t>
            </a:r>
          </a:p>
        </p:txBody>
      </p:sp>
      <p:sp>
        <p:nvSpPr>
          <p:cNvPr id="12" name="Chevron 11">
            <a:extLst>
              <a:ext uri="{FF2B5EF4-FFF2-40B4-BE49-F238E27FC236}">
                <a16:creationId xmlns:a16="http://schemas.microsoft.com/office/drawing/2014/main" id="{19B36A74-1494-DF4A-CDED-4F3BFC3FBC49}"/>
              </a:ext>
            </a:extLst>
          </p:cNvPr>
          <p:cNvSpPr/>
          <p:nvPr/>
        </p:nvSpPr>
        <p:spPr>
          <a:xfrm>
            <a:off x="5071944" y="0"/>
            <a:ext cx="1788983" cy="288356"/>
          </a:xfrm>
          <a:prstGeom prst="chevron">
            <a:avLst/>
          </a:prstGeom>
          <a:solidFill>
            <a:srgbClr val="009BD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Expand</a:t>
            </a:r>
          </a:p>
        </p:txBody>
      </p:sp>
      <p:sp>
        <p:nvSpPr>
          <p:cNvPr id="15" name="Chevron 14">
            <a:extLst>
              <a:ext uri="{FF2B5EF4-FFF2-40B4-BE49-F238E27FC236}">
                <a16:creationId xmlns:a16="http://schemas.microsoft.com/office/drawing/2014/main" id="{797511AD-BEB9-F631-6BB6-5E7F49808876}"/>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3" name="Rectangle 2">
            <a:extLst>
              <a:ext uri="{FF2B5EF4-FFF2-40B4-BE49-F238E27FC236}">
                <a16:creationId xmlns:a16="http://schemas.microsoft.com/office/drawing/2014/main" id="{7D0FDF77-E502-4E37-229F-C5BDB54C9436}"/>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Emerging markets</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Tree>
    <p:extLst>
      <p:ext uri="{BB962C8B-B14F-4D97-AF65-F5344CB8AC3E}">
        <p14:creationId xmlns:p14="http://schemas.microsoft.com/office/powerpoint/2010/main" val="304970382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0F794B-3D8B-2488-2187-D38EDF77D5D4}"/>
            </a:ext>
          </a:extLst>
        </p:cNvPr>
        <p:cNvGrpSpPr/>
        <p:nvPr/>
      </p:nvGrpSpPr>
      <p:grpSpPr>
        <a:xfrm>
          <a:off x="0" y="0"/>
          <a:ext cx="0" cy="0"/>
          <a:chOff x="0" y="0"/>
          <a:chExt cx="0" cy="0"/>
        </a:xfrm>
      </p:grpSpPr>
      <p:graphicFrame>
        <p:nvGraphicFramePr>
          <p:cNvPr id="19" name="think-cell data - do not delete" hidden="1">
            <a:extLst>
              <a:ext uri="{FF2B5EF4-FFF2-40B4-BE49-F238E27FC236}">
                <a16:creationId xmlns:a16="http://schemas.microsoft.com/office/drawing/2014/main" id="{F95D7744-EF1E-B8D7-97FC-DB4F3DE53D0F}"/>
              </a:ext>
            </a:extLst>
          </p:cNvPr>
          <p:cNvGraphicFramePr>
            <a:graphicFrameLocks/>
          </p:cNvGraphicFramePr>
          <p:nvPr>
            <p:custDataLst>
              <p:tags r:id="rId1"/>
            </p:custDataLst>
            <p:extLst>
              <p:ext uri="{D42A27DB-BD31-4B8C-83A1-F6EECF244321}">
                <p14:modId xmlns:p14="http://schemas.microsoft.com/office/powerpoint/2010/main" val="3564193427"/>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9" imgW="7772400" imgH="10058400" progId="TCLayout.ActiveDocument.1">
                  <p:embed/>
                </p:oleObj>
              </mc:Choice>
              <mc:Fallback>
                <p:oleObj name="thinkcell Slide" r:id="rId9" imgW="7772400" imgH="10058400" progId="TCLayout.ActiveDocument.1">
                  <p:embed/>
                  <p:pic>
                    <p:nvPicPr>
                      <p:cNvPr id="19" name="think-cell data - do not delete" hidden="1">
                        <a:extLst>
                          <a:ext uri="{FF2B5EF4-FFF2-40B4-BE49-F238E27FC236}">
                            <a16:creationId xmlns:a16="http://schemas.microsoft.com/office/drawing/2014/main" id="{F95D7744-EF1E-B8D7-97FC-DB4F3DE53D0F}"/>
                          </a:ext>
                        </a:extLst>
                      </p:cNvPr>
                      <p:cNvPicPr/>
                      <p:nvPr/>
                    </p:nvPicPr>
                    <p:blipFill>
                      <a:blip r:embed="rId10"/>
                      <a:stretch>
                        <a:fillRect/>
                      </a:stretch>
                    </p:blipFill>
                    <p:spPr>
                      <a:xfrm>
                        <a:off x="1588" y="1588"/>
                        <a:ext cx="1227" cy="1588"/>
                      </a:xfrm>
                      <a:prstGeom prst="rect">
                        <a:avLst/>
                      </a:prstGeom>
                    </p:spPr>
                  </p:pic>
                </p:oleObj>
              </mc:Fallback>
            </mc:AlternateContent>
          </a:graphicData>
        </a:graphic>
      </p:graphicFrame>
      <p:sp>
        <p:nvSpPr>
          <p:cNvPr id="5" name="Text Placeholder 4">
            <a:extLst>
              <a:ext uri="{FF2B5EF4-FFF2-40B4-BE49-F238E27FC236}">
                <a16:creationId xmlns:a16="http://schemas.microsoft.com/office/drawing/2014/main" id="{EE6F1B7B-FF18-5ED3-A531-DABCE68C5DCD}"/>
              </a:ext>
            </a:extLst>
          </p:cNvPr>
          <p:cNvSpPr>
            <a:spLocks noGrp="1"/>
          </p:cNvSpPr>
          <p:nvPr>
            <p:ph type="body" sz="quarter" idx="14"/>
          </p:nvPr>
        </p:nvSpPr>
        <p:spPr/>
        <p:txBody>
          <a:bodyPr/>
          <a:lstStyle/>
          <a:p>
            <a:pPr marL="0" indent="0">
              <a:spcBef>
                <a:spcPts val="600"/>
              </a:spcBef>
              <a:buNone/>
            </a:pPr>
            <a:r>
              <a:rPr lang="en-US" b="1"/>
              <a:t>Observations</a:t>
            </a:r>
          </a:p>
          <a:p>
            <a:pPr marL="171450" indent="-171450">
              <a:spcBef>
                <a:spcPts val="600"/>
              </a:spcBef>
            </a:pPr>
            <a:r>
              <a:rPr lang="en-US" sz="1050" b="1"/>
              <a:t>Both regional and interregional transmission capacity requirements increase</a:t>
            </a:r>
            <a:r>
              <a:rPr lang="en-US" sz="1050"/>
              <a:t> by 2035, even under moderate load and clean energy growth assumptions</a:t>
            </a:r>
          </a:p>
          <a:p>
            <a:pPr marL="171450" indent="-171450">
              <a:spcBef>
                <a:spcPts val="600"/>
              </a:spcBef>
            </a:pPr>
            <a:r>
              <a:rPr lang="en-US" sz="1050"/>
              <a:t>Interregional transfer capacity needs rise much faster than within-region transmission, highlighting </a:t>
            </a:r>
            <a:r>
              <a:rPr lang="en-US" sz="1050" b="1"/>
              <a:t>the increasing importance of moving power across regions rather than only strengthening local grids</a:t>
            </a:r>
          </a:p>
          <a:p>
            <a:pPr marL="171450" indent="-171450">
              <a:spcBef>
                <a:spcPts val="600"/>
              </a:spcBef>
            </a:pPr>
            <a:r>
              <a:rPr lang="en-US" sz="1050"/>
              <a:t>Scenarios with </a:t>
            </a:r>
            <a:r>
              <a:rPr lang="en-US" sz="1050" b="1"/>
              <a:t>high clean energy growth show substantially higher </a:t>
            </a:r>
            <a:r>
              <a:rPr lang="en-US" sz="1050"/>
              <a:t>transmission needs</a:t>
            </a:r>
          </a:p>
          <a:p>
            <a:pPr marL="171450" indent="-171450">
              <a:spcBef>
                <a:spcPts val="600"/>
              </a:spcBef>
            </a:pPr>
            <a:r>
              <a:rPr lang="en-US" sz="1050"/>
              <a:t>As clean electricity growth is the main driver of capacity demand, </a:t>
            </a:r>
            <a:r>
              <a:rPr lang="en-US" sz="1050" b="1"/>
              <a:t>growth in nuclear and geothermal is critical</a:t>
            </a:r>
          </a:p>
          <a:p>
            <a:pPr marL="0" indent="0">
              <a:buNone/>
            </a:pPr>
            <a:endParaRPr lang="en-US"/>
          </a:p>
        </p:txBody>
      </p:sp>
      <p:sp>
        <p:nvSpPr>
          <p:cNvPr id="2" name="Title 1">
            <a:extLst>
              <a:ext uri="{FF2B5EF4-FFF2-40B4-BE49-F238E27FC236}">
                <a16:creationId xmlns:a16="http://schemas.microsoft.com/office/drawing/2014/main" id="{D6F97265-2D16-2C91-4AFF-59F7F8B1A793}"/>
              </a:ext>
            </a:extLst>
          </p:cNvPr>
          <p:cNvSpPr>
            <a:spLocks noGrp="1"/>
          </p:cNvSpPr>
          <p:nvPr>
            <p:ph type="title"/>
          </p:nvPr>
        </p:nvSpPr>
        <p:spPr>
          <a:xfrm>
            <a:off x="334962" y="513568"/>
            <a:ext cx="11706349" cy="754846"/>
          </a:xfrm>
        </p:spPr>
        <p:txBody>
          <a:bodyPr vert="horz" lIns="91440" tIns="0" rIns="91440" bIns="45720" anchor="t">
            <a:noAutofit/>
          </a:bodyPr>
          <a:lstStyle/>
          <a:p>
            <a:r>
              <a:rPr lang="en-US"/>
              <a:t>Even under moderate load and clean electricity growth in the US, transmission investment is required, with capacity rising by 20-25%</a:t>
            </a:r>
          </a:p>
        </p:txBody>
      </p:sp>
      <p:sp>
        <p:nvSpPr>
          <p:cNvPr id="3" name="Text Placeholder 2">
            <a:extLst>
              <a:ext uri="{FF2B5EF4-FFF2-40B4-BE49-F238E27FC236}">
                <a16:creationId xmlns:a16="http://schemas.microsoft.com/office/drawing/2014/main" id="{2C3C668B-08FB-AEF7-059E-70D00746BF98}"/>
              </a:ext>
            </a:extLst>
          </p:cNvPr>
          <p:cNvSpPr>
            <a:spLocks noGrp="1"/>
          </p:cNvSpPr>
          <p:nvPr>
            <p:ph type="body" sz="quarter" idx="13"/>
          </p:nvPr>
        </p:nvSpPr>
        <p:spPr/>
        <p:txBody>
          <a:bodyPr/>
          <a:lstStyle/>
          <a:p>
            <a:r>
              <a:rPr lang="en-US"/>
              <a:t>Energy growth has a major impact on capacity needs across both regional and interregional transmission</a:t>
            </a:r>
          </a:p>
        </p:txBody>
      </p:sp>
      <p:graphicFrame>
        <p:nvGraphicFramePr>
          <p:cNvPr id="9" name="Chart 8">
            <a:extLst>
              <a:ext uri="{FF2B5EF4-FFF2-40B4-BE49-F238E27FC236}">
                <a16:creationId xmlns:a16="http://schemas.microsoft.com/office/drawing/2014/main" id="{FEC3250B-2E0C-E0EF-41CF-CA6B539189A5}"/>
              </a:ext>
            </a:extLst>
          </p:cNvPr>
          <p:cNvGraphicFramePr/>
          <p:nvPr>
            <p:custDataLst>
              <p:tags r:id="rId2"/>
            </p:custDataLst>
          </p:nvPr>
        </p:nvGraphicFramePr>
        <p:xfrm>
          <a:off x="3303588" y="2354263"/>
          <a:ext cx="2692400" cy="3743325"/>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14" name="Chart 13">
            <a:extLst>
              <a:ext uri="{FF2B5EF4-FFF2-40B4-BE49-F238E27FC236}">
                <a16:creationId xmlns:a16="http://schemas.microsoft.com/office/drawing/2014/main" id="{3C3F2AA9-3807-05C2-7C89-327DE807D039}"/>
              </a:ext>
            </a:extLst>
          </p:cNvPr>
          <p:cNvGraphicFramePr/>
          <p:nvPr>
            <p:custDataLst>
              <p:tags r:id="rId3"/>
            </p:custDataLst>
          </p:nvPr>
        </p:nvGraphicFramePr>
        <p:xfrm>
          <a:off x="5975350" y="2354263"/>
          <a:ext cx="2816225" cy="3743325"/>
        </p:xfrm>
        <a:graphic>
          <a:graphicData uri="http://schemas.openxmlformats.org/drawingml/2006/chart">
            <c:chart xmlns:c="http://schemas.openxmlformats.org/drawingml/2006/chart" xmlns:r="http://schemas.openxmlformats.org/officeDocument/2006/relationships" r:id="rId12"/>
          </a:graphicData>
        </a:graphic>
      </p:graphicFrame>
      <p:sp useBgFill="1">
        <p:nvSpPr>
          <p:cNvPr id="12" name="Freeform: Shape 11">
            <a:extLst>
              <a:ext uri="{FF2B5EF4-FFF2-40B4-BE49-F238E27FC236}">
                <a16:creationId xmlns:a16="http://schemas.microsoft.com/office/drawing/2014/main" id="{E77A568D-6930-1EAF-8C32-E9444E0E6B07}"/>
              </a:ext>
            </a:extLst>
          </p:cNvPr>
          <p:cNvSpPr/>
          <p:nvPr>
            <p:custDataLst>
              <p:tags r:id="rId4"/>
            </p:custDataLst>
          </p:nvPr>
        </p:nvSpPr>
        <p:spPr bwMode="auto">
          <a:xfrm>
            <a:off x="8442325" y="4951413"/>
            <a:ext cx="242889" cy="687388"/>
          </a:xfrm>
          <a:custGeom>
            <a:avLst/>
            <a:gdLst/>
            <a:ahLst/>
            <a:cxnLst/>
            <a:rect l="0" t="0" r="0" b="0"/>
            <a:pathLst>
              <a:path w="242889" h="687388">
                <a:moveTo>
                  <a:pt x="242888" y="0"/>
                </a:moveTo>
                <a:lnTo>
                  <a:pt x="57150" y="687387"/>
                </a:lnTo>
                <a:lnTo>
                  <a:pt x="0" y="687387"/>
                </a:lnTo>
                <a:lnTo>
                  <a:pt x="185738" y="0"/>
                </a:lnTo>
                <a:close/>
              </a:path>
            </a:pathLst>
          </a:custGeom>
          <a:ln w="9525" cap="flat" cmpd="sng" algn="ctr">
            <a:noFill/>
            <a:prstDash val="solid"/>
            <a:miter lim="800000"/>
            <a:headEnd type="none" w="med" len="med"/>
            <a:tailEnd type="none" w="med" len="med"/>
          </a:ln>
          <a:effectLst/>
          <a:extLst>
            <a:ext uri="{91240B29-F687-4F45-9708-019B960494DF}">
              <a14:hiddenLine xmlns:a14="http://schemas.microsoft.com/office/drawing/2010/main" w="9525" cap="flat" cmpd="sng" algn="ctr">
                <a:solidFill>
                  <a:schemeClr val="tx1"/>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10" name="Freeform: Shape 9">
            <a:extLst>
              <a:ext uri="{FF2B5EF4-FFF2-40B4-BE49-F238E27FC236}">
                <a16:creationId xmlns:a16="http://schemas.microsoft.com/office/drawing/2014/main" id="{E2B8D73F-8926-5B57-C5D2-A7198C297C5C}"/>
              </a:ext>
            </a:extLst>
          </p:cNvPr>
          <p:cNvSpPr/>
          <p:nvPr>
            <p:custDataLst>
              <p:tags r:id="rId5"/>
            </p:custDataLst>
          </p:nvPr>
        </p:nvSpPr>
        <p:spPr bwMode="auto">
          <a:xfrm>
            <a:off x="8442325" y="4951413"/>
            <a:ext cx="185739" cy="687388"/>
          </a:xfrm>
          <a:custGeom>
            <a:avLst/>
            <a:gdLst/>
            <a:ahLst/>
            <a:cxnLst/>
            <a:rect l="0" t="0" r="0" b="0"/>
            <a:pathLst>
              <a:path w="185739" h="687388">
                <a:moveTo>
                  <a:pt x="185738" y="0"/>
                </a:moveTo>
                <a:lnTo>
                  <a:pt x="0" y="687387"/>
                </a:lnTo>
              </a:path>
            </a:pathLst>
          </a:custGeom>
          <a:ln w="9525" cap="flat" cmpd="sng" algn="ctr">
            <a:solidFill>
              <a:schemeClr val="tx1"/>
            </a:solidFill>
            <a:prstDash val="solid"/>
            <a:miter lim="800000"/>
            <a:headEnd type="none" w="med" len="med"/>
            <a:tailEnd type="none" w="med" len="lg"/>
          </a:ln>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1" name="Freeform: Shape 10">
            <a:extLst>
              <a:ext uri="{FF2B5EF4-FFF2-40B4-BE49-F238E27FC236}">
                <a16:creationId xmlns:a16="http://schemas.microsoft.com/office/drawing/2014/main" id="{473BA944-FEF5-F0E6-7BF2-7191040888D1}"/>
              </a:ext>
            </a:extLst>
          </p:cNvPr>
          <p:cNvSpPr/>
          <p:nvPr>
            <p:custDataLst>
              <p:tags r:id="rId6"/>
            </p:custDataLst>
          </p:nvPr>
        </p:nvSpPr>
        <p:spPr bwMode="auto">
          <a:xfrm>
            <a:off x="8499475" y="4951413"/>
            <a:ext cx="185739" cy="687388"/>
          </a:xfrm>
          <a:custGeom>
            <a:avLst/>
            <a:gdLst/>
            <a:ahLst/>
            <a:cxnLst/>
            <a:rect l="0" t="0" r="0" b="0"/>
            <a:pathLst>
              <a:path w="185739" h="687388">
                <a:moveTo>
                  <a:pt x="185738" y="0"/>
                </a:moveTo>
                <a:lnTo>
                  <a:pt x="0" y="687387"/>
                </a:lnTo>
              </a:path>
            </a:pathLst>
          </a:custGeom>
          <a:ln w="9525" cap="flat" cmpd="sng" algn="ctr">
            <a:solidFill>
              <a:schemeClr val="tx1"/>
            </a:solidFill>
            <a:prstDash val="solid"/>
            <a:miter lim="800000"/>
            <a:headEnd type="none" w="med" len="med"/>
            <a:tailEnd type="none" w="med" len="lg"/>
          </a:ln>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058" name="Text Placeholder 10">
            <a:extLst>
              <a:ext uri="{FF2B5EF4-FFF2-40B4-BE49-F238E27FC236}">
                <a16:creationId xmlns:a16="http://schemas.microsoft.com/office/drawing/2014/main" id="{3BFA0A57-5077-B918-656B-865BD649B75E}"/>
              </a:ext>
            </a:extLst>
          </p:cNvPr>
          <p:cNvSpPr txBox="1">
            <a:spLocks/>
          </p:cNvSpPr>
          <p:nvPr>
            <p:custDataLst>
              <p:tags r:id="rId7"/>
            </p:custDataLst>
          </p:nvPr>
        </p:nvSpPr>
        <p:spPr bwMode="gray">
          <a:xfrm>
            <a:off x="8734425" y="5203825"/>
            <a:ext cx="2968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spcAft>
                <a:spcPct val="0"/>
              </a:spcAft>
              <a:buNone/>
            </a:pPr>
            <a:fld id="{690BA144-F3A5-49F4-A215-6919EE3CB20F}" type="datetime'4''''1''''''''''''''''''''''''''''''2'''">
              <a:rPr lang="en-US" altLang="en-US" sz="1200" smtClean="0">
                <a:effectLst/>
              </a:rPr>
              <a:pPr marL="0" indent="0">
                <a:spcBef>
                  <a:spcPct val="0"/>
                </a:spcBef>
                <a:spcAft>
                  <a:spcPct val="0"/>
                </a:spcAft>
                <a:buNone/>
              </a:pPr>
              <a:t>412</a:t>
            </a:fld>
            <a:endParaRPr lang="en-US" sz="1200"/>
          </a:p>
        </p:txBody>
      </p:sp>
      <p:sp>
        <p:nvSpPr>
          <p:cNvPr id="43" name="TextBox 42">
            <a:extLst>
              <a:ext uri="{FF2B5EF4-FFF2-40B4-BE49-F238E27FC236}">
                <a16:creationId xmlns:a16="http://schemas.microsoft.com/office/drawing/2014/main" id="{7AFA6CA8-31D5-5966-ED3A-8E407DE06530}"/>
              </a:ext>
            </a:extLst>
          </p:cNvPr>
          <p:cNvSpPr txBox="1"/>
          <p:nvPr/>
        </p:nvSpPr>
        <p:spPr bwMode="gray">
          <a:xfrm>
            <a:off x="507181" y="2043346"/>
            <a:ext cx="1078705" cy="646331"/>
          </a:xfrm>
          <a:prstGeom prst="rect">
            <a:avLst/>
          </a:prstGeom>
          <a:noFill/>
        </p:spPr>
        <p:txBody>
          <a:bodyPr wrap="square" lIns="137160" tIns="137160" rIns="274320" bIns="137160" rtlCol="0">
            <a:spAutoFit/>
          </a:bodyPr>
          <a:lstStyle/>
          <a:p>
            <a:pPr marL="0" indent="0" algn="l">
              <a:spcBef>
                <a:spcPts val="600"/>
              </a:spcBef>
              <a:spcAft>
                <a:spcPts val="600"/>
              </a:spcAft>
              <a:buNone/>
            </a:pPr>
            <a:r>
              <a:rPr lang="en-US" sz="1200"/>
              <a:t>Load growth</a:t>
            </a:r>
          </a:p>
        </p:txBody>
      </p:sp>
      <p:sp>
        <p:nvSpPr>
          <p:cNvPr id="44" name="TextBox 43">
            <a:extLst>
              <a:ext uri="{FF2B5EF4-FFF2-40B4-BE49-F238E27FC236}">
                <a16:creationId xmlns:a16="http://schemas.microsoft.com/office/drawing/2014/main" id="{336699CB-A9DF-F337-81DC-1E4303970238}"/>
              </a:ext>
            </a:extLst>
          </p:cNvPr>
          <p:cNvSpPr txBox="1"/>
          <p:nvPr/>
        </p:nvSpPr>
        <p:spPr bwMode="gray">
          <a:xfrm>
            <a:off x="1599539" y="2021275"/>
            <a:ext cx="1566889" cy="646331"/>
          </a:xfrm>
          <a:prstGeom prst="rect">
            <a:avLst/>
          </a:prstGeom>
          <a:noFill/>
        </p:spPr>
        <p:txBody>
          <a:bodyPr wrap="square" lIns="137160" tIns="137160" rIns="274320" bIns="137160" rtlCol="0">
            <a:spAutoFit/>
          </a:bodyPr>
          <a:lstStyle/>
          <a:p>
            <a:pPr marL="0" indent="0" algn="l">
              <a:spcBef>
                <a:spcPts val="600"/>
              </a:spcBef>
              <a:spcAft>
                <a:spcPts val="600"/>
              </a:spcAft>
              <a:buNone/>
            </a:pPr>
            <a:r>
              <a:rPr lang="en-US" sz="1200"/>
              <a:t>Clean energy growth </a:t>
            </a:r>
          </a:p>
        </p:txBody>
      </p:sp>
      <p:sp>
        <p:nvSpPr>
          <p:cNvPr id="45" name="Rectangle 44">
            <a:extLst>
              <a:ext uri="{FF2B5EF4-FFF2-40B4-BE49-F238E27FC236}">
                <a16:creationId xmlns:a16="http://schemas.microsoft.com/office/drawing/2014/main" id="{8F1F7F67-A0D0-E501-4211-E0F8EDED5576}"/>
              </a:ext>
            </a:extLst>
          </p:cNvPr>
          <p:cNvSpPr/>
          <p:nvPr/>
        </p:nvSpPr>
        <p:spPr bwMode="gray">
          <a:xfrm>
            <a:off x="507181" y="2871788"/>
            <a:ext cx="1078705" cy="530942"/>
          </a:xfrm>
          <a:prstGeom prst="rect">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200">
                <a:solidFill>
                  <a:schemeClr val="bg1"/>
                </a:solidFill>
              </a:rPr>
              <a:t>Moderate</a:t>
            </a:r>
          </a:p>
        </p:txBody>
      </p:sp>
      <p:sp>
        <p:nvSpPr>
          <p:cNvPr id="46" name="Rectangle 45">
            <a:extLst>
              <a:ext uri="{FF2B5EF4-FFF2-40B4-BE49-F238E27FC236}">
                <a16:creationId xmlns:a16="http://schemas.microsoft.com/office/drawing/2014/main" id="{63DACF66-654C-EE79-4757-5C38DFBF757A}"/>
              </a:ext>
            </a:extLst>
          </p:cNvPr>
          <p:cNvSpPr/>
          <p:nvPr/>
        </p:nvSpPr>
        <p:spPr bwMode="gray">
          <a:xfrm>
            <a:off x="1693056" y="2871788"/>
            <a:ext cx="1078705" cy="530942"/>
          </a:xfrm>
          <a:prstGeom prst="rect">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200">
                <a:solidFill>
                  <a:schemeClr val="bg1"/>
                </a:solidFill>
              </a:rPr>
              <a:t>Moderate</a:t>
            </a:r>
          </a:p>
        </p:txBody>
      </p:sp>
      <p:sp>
        <p:nvSpPr>
          <p:cNvPr id="47" name="Rectangle 46">
            <a:extLst>
              <a:ext uri="{FF2B5EF4-FFF2-40B4-BE49-F238E27FC236}">
                <a16:creationId xmlns:a16="http://schemas.microsoft.com/office/drawing/2014/main" id="{C69B7DD8-672B-BE46-850D-E8998B188563}"/>
              </a:ext>
            </a:extLst>
          </p:cNvPr>
          <p:cNvSpPr/>
          <p:nvPr/>
        </p:nvSpPr>
        <p:spPr bwMode="gray">
          <a:xfrm>
            <a:off x="507181" y="3927475"/>
            <a:ext cx="1078705" cy="530942"/>
          </a:xfrm>
          <a:prstGeom prst="rect">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200">
                <a:solidFill>
                  <a:schemeClr val="bg1"/>
                </a:solidFill>
              </a:rPr>
              <a:t>Moderate</a:t>
            </a:r>
          </a:p>
        </p:txBody>
      </p:sp>
      <p:sp>
        <p:nvSpPr>
          <p:cNvPr id="48" name="Rectangle 47">
            <a:extLst>
              <a:ext uri="{FF2B5EF4-FFF2-40B4-BE49-F238E27FC236}">
                <a16:creationId xmlns:a16="http://schemas.microsoft.com/office/drawing/2014/main" id="{28149ACF-4D80-D2EC-7372-A6128A59612E}"/>
              </a:ext>
            </a:extLst>
          </p:cNvPr>
          <p:cNvSpPr/>
          <p:nvPr/>
        </p:nvSpPr>
        <p:spPr bwMode="gray">
          <a:xfrm>
            <a:off x="1693056" y="3927475"/>
            <a:ext cx="1078705" cy="530942"/>
          </a:xfrm>
          <a:prstGeom prst="rect">
            <a:avLst/>
          </a:prstGeom>
          <a:solidFill>
            <a:schemeClr val="accent2">
              <a:lumMod val="75000"/>
              <a:lumOff val="2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200">
                <a:solidFill>
                  <a:schemeClr val="bg1"/>
                </a:solidFill>
              </a:rPr>
              <a:t>High</a:t>
            </a:r>
          </a:p>
        </p:txBody>
      </p:sp>
      <p:sp>
        <p:nvSpPr>
          <p:cNvPr id="49" name="Rectangle 48">
            <a:extLst>
              <a:ext uri="{FF2B5EF4-FFF2-40B4-BE49-F238E27FC236}">
                <a16:creationId xmlns:a16="http://schemas.microsoft.com/office/drawing/2014/main" id="{C66E2DA7-8FA3-8066-2CF9-1F1921451EAE}"/>
              </a:ext>
            </a:extLst>
          </p:cNvPr>
          <p:cNvSpPr/>
          <p:nvPr/>
        </p:nvSpPr>
        <p:spPr bwMode="gray">
          <a:xfrm>
            <a:off x="507181" y="5018088"/>
            <a:ext cx="1078705" cy="530942"/>
          </a:xfrm>
          <a:prstGeom prst="rect">
            <a:avLst/>
          </a:prstGeom>
          <a:solidFill>
            <a:schemeClr val="accent2">
              <a:lumMod val="75000"/>
              <a:lumOff val="2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200">
                <a:solidFill>
                  <a:schemeClr val="bg1"/>
                </a:solidFill>
              </a:rPr>
              <a:t>High</a:t>
            </a:r>
          </a:p>
        </p:txBody>
      </p:sp>
      <p:sp>
        <p:nvSpPr>
          <p:cNvPr id="50" name="Rectangle 49">
            <a:extLst>
              <a:ext uri="{FF2B5EF4-FFF2-40B4-BE49-F238E27FC236}">
                <a16:creationId xmlns:a16="http://schemas.microsoft.com/office/drawing/2014/main" id="{8BCCA387-604C-73F8-6352-C9F0A0F66CDF}"/>
              </a:ext>
            </a:extLst>
          </p:cNvPr>
          <p:cNvSpPr/>
          <p:nvPr/>
        </p:nvSpPr>
        <p:spPr bwMode="gray">
          <a:xfrm>
            <a:off x="1693056" y="5018088"/>
            <a:ext cx="1078705" cy="530942"/>
          </a:xfrm>
          <a:prstGeom prst="rect">
            <a:avLst/>
          </a:prstGeom>
          <a:solidFill>
            <a:schemeClr val="accent2">
              <a:lumMod val="75000"/>
              <a:lumOff val="2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200">
                <a:solidFill>
                  <a:schemeClr val="bg1"/>
                </a:solidFill>
              </a:rPr>
              <a:t>High</a:t>
            </a:r>
          </a:p>
        </p:txBody>
      </p:sp>
      <p:sp>
        <p:nvSpPr>
          <p:cNvPr id="62" name="TextBox 61">
            <a:extLst>
              <a:ext uri="{FF2B5EF4-FFF2-40B4-BE49-F238E27FC236}">
                <a16:creationId xmlns:a16="http://schemas.microsoft.com/office/drawing/2014/main" id="{78F9916D-87D9-09B6-124C-84025F0EC1D6}"/>
              </a:ext>
            </a:extLst>
          </p:cNvPr>
          <p:cNvSpPr txBox="1"/>
          <p:nvPr/>
        </p:nvSpPr>
        <p:spPr bwMode="gray">
          <a:xfrm>
            <a:off x="3152775" y="5745163"/>
            <a:ext cx="2552700" cy="469359"/>
          </a:xfrm>
          <a:prstGeom prst="rect">
            <a:avLst/>
          </a:prstGeom>
          <a:noFill/>
          <a:ln>
            <a:noFill/>
          </a:ln>
        </p:spPr>
        <p:txBody>
          <a:bodyPr wrap="square" lIns="137160" tIns="137160" rIns="274320" bIns="137160" rtlCol="0">
            <a:spAutoFit/>
          </a:bodyPr>
          <a:lstStyle/>
          <a:p>
            <a:pPr marL="0" indent="0" algn="ctr">
              <a:spcBef>
                <a:spcPts val="600"/>
              </a:spcBef>
              <a:spcAft>
                <a:spcPts val="600"/>
              </a:spcAft>
              <a:buNone/>
            </a:pPr>
            <a:r>
              <a:rPr lang="en-US" sz="1250" i="1">
                <a:solidFill>
                  <a:schemeClr val="accent5">
                    <a:lumMod val="60000"/>
                    <a:lumOff val="40000"/>
                  </a:schemeClr>
                </a:solidFill>
              </a:rPr>
              <a:t>Regional transmission</a:t>
            </a:r>
          </a:p>
        </p:txBody>
      </p:sp>
      <p:sp>
        <p:nvSpPr>
          <p:cNvPr id="63" name="TextBox 62">
            <a:extLst>
              <a:ext uri="{FF2B5EF4-FFF2-40B4-BE49-F238E27FC236}">
                <a16:creationId xmlns:a16="http://schemas.microsoft.com/office/drawing/2014/main" id="{37CE2D5F-F259-666E-288E-46F43C5C2989}"/>
              </a:ext>
            </a:extLst>
          </p:cNvPr>
          <p:cNvSpPr txBox="1"/>
          <p:nvPr/>
        </p:nvSpPr>
        <p:spPr bwMode="gray">
          <a:xfrm>
            <a:off x="5966392" y="5745163"/>
            <a:ext cx="2930525" cy="469359"/>
          </a:xfrm>
          <a:prstGeom prst="rect">
            <a:avLst/>
          </a:prstGeom>
          <a:noFill/>
        </p:spPr>
        <p:txBody>
          <a:bodyPr wrap="square" lIns="137160" tIns="137160" rIns="274320" bIns="137160" rtlCol="0">
            <a:spAutoFit/>
          </a:bodyPr>
          <a:lstStyle/>
          <a:p>
            <a:pPr marL="0" indent="0" algn="ctr">
              <a:spcBef>
                <a:spcPts val="600"/>
              </a:spcBef>
              <a:spcAft>
                <a:spcPts val="600"/>
              </a:spcAft>
              <a:buNone/>
            </a:pPr>
            <a:r>
              <a:rPr lang="en-US" sz="1250" i="1">
                <a:solidFill>
                  <a:schemeClr val="accent6">
                    <a:lumMod val="75000"/>
                  </a:schemeClr>
                </a:solidFill>
              </a:rPr>
              <a:t>Interregional transmission</a:t>
            </a:r>
          </a:p>
        </p:txBody>
      </p:sp>
      <p:sp>
        <p:nvSpPr>
          <p:cNvPr id="13" name="TextBox 12">
            <a:extLst>
              <a:ext uri="{FF2B5EF4-FFF2-40B4-BE49-F238E27FC236}">
                <a16:creationId xmlns:a16="http://schemas.microsoft.com/office/drawing/2014/main" id="{A666873B-904D-10B8-E10F-EACD0D4BBBC2}"/>
              </a:ext>
            </a:extLst>
          </p:cNvPr>
          <p:cNvSpPr txBox="1"/>
          <p:nvPr/>
        </p:nvSpPr>
        <p:spPr bwMode="gray">
          <a:xfrm>
            <a:off x="3317241" y="2097351"/>
            <a:ext cx="5730752" cy="461665"/>
          </a:xfrm>
          <a:prstGeom prst="rect">
            <a:avLst/>
          </a:prstGeom>
          <a:noFill/>
        </p:spPr>
        <p:txBody>
          <a:bodyPr wrap="square">
            <a:spAutoFit/>
          </a:bodyPr>
          <a:lstStyle/>
          <a:p>
            <a:r>
              <a:rPr lang="en-US" sz="1200" dirty="0"/>
              <a:t>Growth in within-region transmission and interregional transfer capacity needs across the U.S.</a:t>
            </a:r>
            <a:r>
              <a:rPr lang="en-US" sz="1100" dirty="0"/>
              <a:t> </a:t>
            </a:r>
            <a:r>
              <a:rPr lang="en-US" sz="1200" dirty="0"/>
              <a:t>2035 compared to 2020, % median anticipated rate</a:t>
            </a:r>
          </a:p>
        </p:txBody>
      </p:sp>
      <p:sp>
        <p:nvSpPr>
          <p:cNvPr id="6" name="Pentagon 5">
            <a:extLst>
              <a:ext uri="{FF2B5EF4-FFF2-40B4-BE49-F238E27FC236}">
                <a16:creationId xmlns:a16="http://schemas.microsoft.com/office/drawing/2014/main" id="{61500D8F-33DE-1B85-B9C7-1793EC33E095}"/>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8" name="Chevron 7">
            <a:extLst>
              <a:ext uri="{FF2B5EF4-FFF2-40B4-BE49-F238E27FC236}">
                <a16:creationId xmlns:a16="http://schemas.microsoft.com/office/drawing/2014/main" id="{5B701AC1-6527-6270-17B7-F90EEBA7D033}"/>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15" name="Chevron 14">
            <a:extLst>
              <a:ext uri="{FF2B5EF4-FFF2-40B4-BE49-F238E27FC236}">
                <a16:creationId xmlns:a16="http://schemas.microsoft.com/office/drawing/2014/main" id="{D8266182-E581-10C1-FED4-BF8EC88CBF98}"/>
              </a:ext>
            </a:extLst>
          </p:cNvPr>
          <p:cNvSpPr/>
          <p:nvPr/>
        </p:nvSpPr>
        <p:spPr>
          <a:xfrm>
            <a:off x="3381296"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Modernize</a:t>
            </a:r>
          </a:p>
        </p:txBody>
      </p:sp>
      <p:sp>
        <p:nvSpPr>
          <p:cNvPr id="16" name="Chevron 15">
            <a:extLst>
              <a:ext uri="{FF2B5EF4-FFF2-40B4-BE49-F238E27FC236}">
                <a16:creationId xmlns:a16="http://schemas.microsoft.com/office/drawing/2014/main" id="{4FA08B5B-A508-7E81-7663-7036A7BE721C}"/>
              </a:ext>
            </a:extLst>
          </p:cNvPr>
          <p:cNvSpPr/>
          <p:nvPr/>
        </p:nvSpPr>
        <p:spPr>
          <a:xfrm>
            <a:off x="5071944" y="0"/>
            <a:ext cx="1788983" cy="288356"/>
          </a:xfrm>
          <a:prstGeom prst="chevron">
            <a:avLst/>
          </a:prstGeom>
          <a:solidFill>
            <a:srgbClr val="009BD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Expand</a:t>
            </a:r>
          </a:p>
        </p:txBody>
      </p:sp>
      <p:sp>
        <p:nvSpPr>
          <p:cNvPr id="17" name="Chevron 16">
            <a:extLst>
              <a:ext uri="{FF2B5EF4-FFF2-40B4-BE49-F238E27FC236}">
                <a16:creationId xmlns:a16="http://schemas.microsoft.com/office/drawing/2014/main" id="{9BA0F0B1-A842-1BF3-90EF-8644C6631A49}"/>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20" name="Rectangle 19">
            <a:extLst>
              <a:ext uri="{FF2B5EF4-FFF2-40B4-BE49-F238E27FC236}">
                <a16:creationId xmlns:a16="http://schemas.microsoft.com/office/drawing/2014/main" id="{59A98CAD-27FF-230F-5F2E-78C7B3341BF2}"/>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Transmission</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
        <p:nvSpPr>
          <p:cNvPr id="22" name="Footer Placeholder 5">
            <a:extLst>
              <a:ext uri="{FF2B5EF4-FFF2-40B4-BE49-F238E27FC236}">
                <a16:creationId xmlns:a16="http://schemas.microsoft.com/office/drawing/2014/main" id="{68E63365-2CF7-8ED0-31DF-FB9EE822D02E}"/>
              </a:ext>
            </a:extLst>
          </p:cNvPr>
          <p:cNvSpPr>
            <a:spLocks noGrp="1"/>
          </p:cNvSpPr>
          <p:nvPr>
            <p:ph type="ftr" sz="quarter" idx="3"/>
          </p:nvPr>
        </p:nvSpPr>
        <p:spPr>
          <a:xfrm>
            <a:off x="334962" y="6344432"/>
            <a:ext cx="9147241" cy="216706"/>
          </a:xfrm>
        </p:spPr>
        <p:txBody>
          <a:bodyPr/>
          <a:lstStyle/>
          <a:p>
            <a:r>
              <a:rPr lang="en-US" dirty="0">
                <a:solidFill>
                  <a:schemeClr val="tx1"/>
                </a:solidFill>
              </a:rPr>
              <a:t>Source</a:t>
            </a:r>
            <a:r>
              <a:rPr lang="en-US" b="1" dirty="0">
                <a:solidFill>
                  <a:schemeClr val="tx1"/>
                </a:solidFill>
              </a:rPr>
              <a:t>:</a:t>
            </a:r>
            <a:r>
              <a:rPr lang="en-US" dirty="0">
                <a:solidFill>
                  <a:schemeClr val="tx1"/>
                </a:solidFill>
              </a:rPr>
              <a:t> </a:t>
            </a:r>
            <a:r>
              <a:rPr lang="en-US" dirty="0">
                <a:solidFill>
                  <a:srgbClr val="45647B"/>
                </a:solidFill>
                <a:hlinkClick r:id="rId13">
                  <a:extLst>
                    <a:ext uri="{A12FA001-AC4F-418D-AE19-62706E023703}">
                      <ahyp:hlinkClr xmlns:ahyp="http://schemas.microsoft.com/office/drawing/2018/hyperlinkcolor" val="tx"/>
                    </a:ext>
                  </a:extLst>
                </a:hlinkClick>
              </a:rPr>
              <a:t>National Transmission Needs Study</a:t>
            </a:r>
            <a:r>
              <a:rPr lang="en-US" dirty="0">
                <a:solidFill>
                  <a:srgbClr val="45647B"/>
                </a:solidFill>
              </a:rPr>
              <a:t> </a:t>
            </a:r>
            <a:r>
              <a:rPr lang="en-US" dirty="0">
                <a:solidFill>
                  <a:schemeClr val="tx1"/>
                </a:solidFill>
              </a:rPr>
              <a:t>(US DOE, 2023).</a:t>
            </a:r>
          </a:p>
          <a:p>
            <a:r>
              <a:rPr lang="en-US" dirty="0">
                <a:solidFill>
                  <a:schemeClr val="tx1"/>
                </a:solidFill>
              </a:rPr>
              <a:t>Credit: </a:t>
            </a:r>
            <a:r>
              <a:rPr lang="en-US" dirty="0">
                <a:solidFill>
                  <a:schemeClr val="tx1"/>
                </a:solidFill>
                <a:cs typeface="Arial"/>
              </a:rPr>
              <a:t>Sevgi Helin </a:t>
            </a:r>
            <a:r>
              <a:rPr lang="en-US" dirty="0" err="1">
                <a:solidFill>
                  <a:schemeClr val="tx1"/>
                </a:solidFill>
                <a:cs typeface="Arial"/>
              </a:rPr>
              <a:t>Tilkicioglu</a:t>
            </a:r>
            <a:r>
              <a:rPr lang="en-US" dirty="0">
                <a:solidFill>
                  <a:schemeClr val="tx1"/>
                </a:solidFill>
                <a:cs typeface="Arial"/>
              </a:rPr>
              <a:t>, Ariela Farchi, Isabel Hoyos </a:t>
            </a:r>
            <a:r>
              <a:rPr lang="en-US" dirty="0">
                <a:solidFill>
                  <a:schemeClr val="tx1"/>
                </a:solidFill>
              </a:rPr>
              <a:t>and </a:t>
            </a:r>
            <a:r>
              <a:rPr lang="en-US" dirty="0">
                <a:solidFill>
                  <a:srgbClr val="000000"/>
                </a:solidFill>
                <a:hlinkClick r:id="rId14"/>
              </a:rPr>
              <a:t>Gernot Wagner</a:t>
            </a:r>
            <a:r>
              <a:rPr lang="en-US" dirty="0">
                <a:solidFill>
                  <a:srgbClr val="000000"/>
                </a:solidFill>
              </a:rPr>
              <a:t>. </a:t>
            </a:r>
            <a:r>
              <a:rPr lang="en-US" dirty="0">
                <a:hlinkClick r:id="rId15"/>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cs typeface="Arial"/>
            </a:endParaRPr>
          </a:p>
        </p:txBody>
      </p:sp>
    </p:spTree>
    <p:extLst>
      <p:ext uri="{BB962C8B-B14F-4D97-AF65-F5344CB8AC3E}">
        <p14:creationId xmlns:p14="http://schemas.microsoft.com/office/powerpoint/2010/main" val="96614239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12F76F-E924-7D93-080D-9AB31F5B9380}"/>
            </a:ext>
          </a:extLst>
        </p:cNvPr>
        <p:cNvGrpSpPr/>
        <p:nvPr/>
      </p:nvGrpSpPr>
      <p:grpSpPr>
        <a:xfrm>
          <a:off x="0" y="0"/>
          <a:ext cx="0" cy="0"/>
          <a:chOff x="0" y="0"/>
          <a:chExt cx="0" cy="0"/>
        </a:xfrm>
      </p:grpSpPr>
      <p:graphicFrame>
        <p:nvGraphicFramePr>
          <p:cNvPr id="44" name="think-cell data - do not delete" hidden="1">
            <a:extLst>
              <a:ext uri="{FF2B5EF4-FFF2-40B4-BE49-F238E27FC236}">
                <a16:creationId xmlns:a16="http://schemas.microsoft.com/office/drawing/2014/main" id="{421F3E34-77BE-C394-A78E-B14602177013}"/>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11" imgW="7772400" imgH="10058400" progId="TCLayout.ActiveDocument.1">
                  <p:embed/>
                </p:oleObj>
              </mc:Choice>
              <mc:Fallback>
                <p:oleObj name="thinkcell Slide" r:id="rId11" imgW="7772400" imgH="10058400" progId="TCLayout.ActiveDocument.1">
                  <p:embed/>
                  <p:pic>
                    <p:nvPicPr>
                      <p:cNvPr id="44" name="think-cell data - do not delete" hidden="1">
                        <a:extLst>
                          <a:ext uri="{FF2B5EF4-FFF2-40B4-BE49-F238E27FC236}">
                            <a16:creationId xmlns:a16="http://schemas.microsoft.com/office/drawing/2014/main" id="{421F3E34-77BE-C394-A78E-B14602177013}"/>
                          </a:ext>
                        </a:extLst>
                      </p:cNvPr>
                      <p:cNvPicPr/>
                      <p:nvPr/>
                    </p:nvPicPr>
                    <p:blipFill>
                      <a:blip r:embed="rId12"/>
                      <a:stretch>
                        <a:fillRect/>
                      </a:stretch>
                    </p:blipFill>
                    <p:spPr>
                      <a:xfrm>
                        <a:off x="1588" y="1588"/>
                        <a:ext cx="1227" cy="1588"/>
                      </a:xfrm>
                      <a:prstGeom prst="rect">
                        <a:avLst/>
                      </a:prstGeom>
                    </p:spPr>
                  </p:pic>
                </p:oleObj>
              </mc:Fallback>
            </mc:AlternateContent>
          </a:graphicData>
        </a:graphic>
      </p:graphicFrame>
      <p:sp>
        <p:nvSpPr>
          <p:cNvPr id="43" name="Rectangle 42">
            <a:extLst>
              <a:ext uri="{FF2B5EF4-FFF2-40B4-BE49-F238E27FC236}">
                <a16:creationId xmlns:a16="http://schemas.microsoft.com/office/drawing/2014/main" id="{39E021D2-8ABE-E543-F5A7-A911222B9185}"/>
              </a:ext>
            </a:extLst>
          </p:cNvPr>
          <p:cNvSpPr/>
          <p:nvPr/>
        </p:nvSpPr>
        <p:spPr bwMode="gray">
          <a:xfrm>
            <a:off x="445764" y="3596010"/>
            <a:ext cx="5044181" cy="2632906"/>
          </a:xfrm>
          <a:prstGeom prst="rect">
            <a:avLst/>
          </a:prstGeom>
          <a:solidFill>
            <a:schemeClr val="accent2">
              <a:lumMod val="10000"/>
              <a:lumOff val="9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strike="noStrike" kern="1200" cap="none" spc="0" normalizeH="0" baseline="0" noProof="0" err="1">
              <a:ln>
                <a:noFill/>
              </a:ln>
              <a:solidFill>
                <a:srgbClr val="000000"/>
              </a:solidFill>
              <a:effectLst/>
              <a:uLnTx/>
              <a:uFillTx/>
              <a:latin typeface="Arial"/>
              <a:ea typeface="+mn-ea"/>
              <a:cs typeface="+mn-cs"/>
            </a:endParaRPr>
          </a:p>
        </p:txBody>
      </p:sp>
      <p:sp>
        <p:nvSpPr>
          <p:cNvPr id="47" name="Rectangle 46">
            <a:extLst>
              <a:ext uri="{FF2B5EF4-FFF2-40B4-BE49-F238E27FC236}">
                <a16:creationId xmlns:a16="http://schemas.microsoft.com/office/drawing/2014/main" id="{1BF17772-4C0C-8987-6131-28811CDA58C0}"/>
              </a:ext>
            </a:extLst>
          </p:cNvPr>
          <p:cNvSpPr/>
          <p:nvPr/>
        </p:nvSpPr>
        <p:spPr bwMode="gray">
          <a:xfrm>
            <a:off x="8582248" y="3591860"/>
            <a:ext cx="3257782" cy="2616953"/>
          </a:xfrm>
          <a:prstGeom prst="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strike="noStrike" kern="1200" cap="none" spc="0" normalizeH="0" baseline="0" noProof="0">
              <a:ln>
                <a:noFill/>
              </a:ln>
              <a:solidFill>
                <a:srgbClr val="000000"/>
              </a:solidFill>
              <a:effectLst/>
              <a:uLnTx/>
              <a:uFillTx/>
              <a:latin typeface="Arial"/>
              <a:ea typeface="+mn-ea"/>
              <a:cs typeface="+mn-cs"/>
            </a:endParaRPr>
          </a:p>
        </p:txBody>
      </p:sp>
      <p:sp>
        <p:nvSpPr>
          <p:cNvPr id="2" name="Title 1">
            <a:extLst>
              <a:ext uri="{FF2B5EF4-FFF2-40B4-BE49-F238E27FC236}">
                <a16:creationId xmlns:a16="http://schemas.microsoft.com/office/drawing/2014/main" id="{7F8EEB15-0416-47A0-EEBA-403B68BD1A54}"/>
              </a:ext>
            </a:extLst>
          </p:cNvPr>
          <p:cNvSpPr>
            <a:spLocks noGrp="1"/>
          </p:cNvSpPr>
          <p:nvPr>
            <p:ph type="title"/>
          </p:nvPr>
        </p:nvSpPr>
        <p:spPr/>
        <p:txBody>
          <a:bodyPr vert="horz" rIns="91440">
            <a:noAutofit/>
          </a:bodyPr>
          <a:lstStyle/>
          <a:p>
            <a:r>
              <a:rPr lang="en-US" dirty="0"/>
              <a:t>High Voltage Direct Current enables multi-GW power transfer over thousands of kilometers efficiently </a:t>
            </a:r>
            <a:endParaRPr lang="en-US" sz="2500" dirty="0"/>
          </a:p>
        </p:txBody>
      </p:sp>
      <p:sp>
        <p:nvSpPr>
          <p:cNvPr id="62" name="Ellipse 4">
            <a:extLst>
              <a:ext uri="{FF2B5EF4-FFF2-40B4-BE49-F238E27FC236}">
                <a16:creationId xmlns:a16="http://schemas.microsoft.com/office/drawing/2014/main" id="{4D073422-4562-312F-F8EA-DFA89D659724}"/>
              </a:ext>
            </a:extLst>
          </p:cNvPr>
          <p:cNvSpPr>
            <a:spLocks/>
          </p:cNvSpPr>
          <p:nvPr>
            <p:custDataLst>
              <p:tags r:id="rId2"/>
            </p:custDataLst>
          </p:nvPr>
        </p:nvSpPr>
        <p:spPr>
          <a:xfrm flipH="1">
            <a:off x="588543" y="4296872"/>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strike="noStrike" kern="1200" cap="none" spc="0" normalizeH="0" baseline="0" noProof="0" dirty="0">
                <a:ln>
                  <a:noFill/>
                </a:ln>
                <a:solidFill>
                  <a:srgbClr val="FFFFFF"/>
                </a:solidFill>
                <a:effectLst/>
                <a:uLnTx/>
                <a:uFillTx/>
                <a:latin typeface="Arial"/>
                <a:ea typeface="+mn-ea"/>
                <a:cs typeface="+mn-cs"/>
              </a:rPr>
              <a:t>1</a:t>
            </a:r>
          </a:p>
        </p:txBody>
      </p:sp>
      <p:sp>
        <p:nvSpPr>
          <p:cNvPr id="63" name="Ellipse 4">
            <a:extLst>
              <a:ext uri="{FF2B5EF4-FFF2-40B4-BE49-F238E27FC236}">
                <a16:creationId xmlns:a16="http://schemas.microsoft.com/office/drawing/2014/main" id="{3C683D2A-E0C3-AF5C-8270-86F95F012438}"/>
              </a:ext>
            </a:extLst>
          </p:cNvPr>
          <p:cNvSpPr>
            <a:spLocks/>
          </p:cNvSpPr>
          <p:nvPr>
            <p:custDataLst>
              <p:tags r:id="rId3"/>
            </p:custDataLst>
          </p:nvPr>
        </p:nvSpPr>
        <p:spPr>
          <a:xfrm flipH="1">
            <a:off x="588543" y="5052124"/>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strike="noStrike" kern="1200" cap="none" spc="0" normalizeH="0" baseline="0" noProof="0">
                <a:ln>
                  <a:noFill/>
                </a:ln>
                <a:solidFill>
                  <a:srgbClr val="FFFFFF"/>
                </a:solidFill>
                <a:effectLst/>
                <a:uLnTx/>
                <a:uFillTx/>
                <a:latin typeface="Arial"/>
                <a:ea typeface="+mn-ea"/>
                <a:cs typeface="+mn-cs"/>
              </a:rPr>
              <a:t>2</a:t>
            </a:r>
          </a:p>
        </p:txBody>
      </p:sp>
      <p:sp>
        <p:nvSpPr>
          <p:cNvPr id="2048" name="Ellipse 4">
            <a:extLst>
              <a:ext uri="{FF2B5EF4-FFF2-40B4-BE49-F238E27FC236}">
                <a16:creationId xmlns:a16="http://schemas.microsoft.com/office/drawing/2014/main" id="{3CD59A2C-CA11-93B3-DAE4-250932B7DF5A}"/>
              </a:ext>
            </a:extLst>
          </p:cNvPr>
          <p:cNvSpPr>
            <a:spLocks/>
          </p:cNvSpPr>
          <p:nvPr>
            <p:custDataLst>
              <p:tags r:id="rId4"/>
            </p:custDataLst>
          </p:nvPr>
        </p:nvSpPr>
        <p:spPr>
          <a:xfrm flipH="1">
            <a:off x="588543" y="5782529"/>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strike="noStrike" kern="1200" cap="none" spc="0" normalizeH="0" baseline="0" noProof="0">
                <a:ln>
                  <a:noFill/>
                </a:ln>
                <a:solidFill>
                  <a:srgbClr val="FFFFFF"/>
                </a:solidFill>
                <a:effectLst/>
                <a:uLnTx/>
                <a:uFillTx/>
                <a:latin typeface="Arial"/>
                <a:ea typeface="+mn-ea"/>
                <a:cs typeface="+mn-cs"/>
              </a:rPr>
              <a:t>3</a:t>
            </a:r>
          </a:p>
        </p:txBody>
      </p:sp>
      <p:sp>
        <p:nvSpPr>
          <p:cNvPr id="4" name="TextBox 3">
            <a:extLst>
              <a:ext uri="{FF2B5EF4-FFF2-40B4-BE49-F238E27FC236}">
                <a16:creationId xmlns:a16="http://schemas.microsoft.com/office/drawing/2014/main" id="{BCC17816-AA65-BBCE-09F5-D573BFD3AEB8}"/>
              </a:ext>
            </a:extLst>
          </p:cNvPr>
          <p:cNvSpPr txBox="1"/>
          <p:nvPr/>
        </p:nvSpPr>
        <p:spPr bwMode="gray">
          <a:xfrm>
            <a:off x="519778" y="3606735"/>
            <a:ext cx="4817080" cy="461665"/>
          </a:xfrm>
          <a:prstGeom prst="rect">
            <a:avLst/>
          </a:prstGeom>
          <a:noFill/>
        </p:spPr>
        <p:txBody>
          <a:bodyPr wrap="square" lIns="137160" tIns="137160" rIns="274320" bIns="137160" rtlCol="0" anchor="t">
            <a:spAutoFit/>
          </a:bodyPr>
          <a:lstStyle/>
          <a:p>
            <a:pPr>
              <a:spcBef>
                <a:spcPts val="600"/>
              </a:spcBef>
              <a:spcAft>
                <a:spcPts val="600"/>
              </a:spcAft>
              <a:defRPr/>
            </a:pPr>
            <a:r>
              <a:rPr kumimoji="0" lang="en-US" sz="1200" b="1" i="0" strike="noStrike" kern="1200" cap="none" spc="0" normalizeH="0" baseline="0" noProof="0">
                <a:ln>
                  <a:noFill/>
                </a:ln>
                <a:solidFill>
                  <a:srgbClr val="000000"/>
                </a:solidFill>
                <a:effectLst/>
                <a:uLnTx/>
                <a:uFillTx/>
                <a:latin typeface="Arial"/>
                <a:ea typeface="+mn-ea"/>
                <a:cs typeface="+mn-cs"/>
              </a:rPr>
              <a:t>How </a:t>
            </a:r>
            <a:r>
              <a:rPr lang="en-US" sz="1200" b="1">
                <a:solidFill>
                  <a:srgbClr val="000000"/>
                </a:solidFill>
                <a:latin typeface="Arial"/>
              </a:rPr>
              <a:t>do HVDC Transmission Lines work? </a:t>
            </a:r>
            <a:endParaRPr kumimoji="0" lang="en-US" sz="1200" b="1" i="0" strike="noStrike" kern="1200" cap="none" spc="0" normalizeH="0" baseline="0" noProof="0">
              <a:ln>
                <a:noFill/>
              </a:ln>
              <a:solidFill>
                <a:srgbClr val="000000"/>
              </a:solidFill>
              <a:effectLst/>
              <a:uLnTx/>
              <a:uFillTx/>
              <a:latin typeface="Arial"/>
              <a:ea typeface="+mn-ea"/>
              <a:cs typeface="+mn-cs"/>
            </a:endParaRPr>
          </a:p>
        </p:txBody>
      </p:sp>
      <p:sp>
        <p:nvSpPr>
          <p:cNvPr id="38" name="TextBox 37">
            <a:extLst>
              <a:ext uri="{FF2B5EF4-FFF2-40B4-BE49-F238E27FC236}">
                <a16:creationId xmlns:a16="http://schemas.microsoft.com/office/drawing/2014/main" id="{A81B52F6-767E-F034-D1DA-4CD1DAE76526}"/>
              </a:ext>
            </a:extLst>
          </p:cNvPr>
          <p:cNvSpPr txBox="1"/>
          <p:nvPr/>
        </p:nvSpPr>
        <p:spPr bwMode="gray">
          <a:xfrm>
            <a:off x="8979510" y="3631464"/>
            <a:ext cx="943134" cy="242022"/>
          </a:xfrm>
          <a:prstGeom prst="rect">
            <a:avLst/>
          </a:prstGeom>
          <a:noFill/>
        </p:spPr>
        <p:txBody>
          <a:bodyPr wrap="none" lIns="36000" tIns="36000" rIns="36000" bIns="36000" rtlCol="0">
            <a:spAutoFit/>
          </a:bodyPr>
          <a:lstStyle/>
          <a:p>
            <a:pPr marL="0" indent="0">
              <a:buNone/>
            </a:pPr>
            <a:r>
              <a:rPr lang="en-US" sz="1200" b="1"/>
              <a:t>Advantages</a:t>
            </a:r>
            <a:endParaRPr lang="en-US" sz="1200"/>
          </a:p>
        </p:txBody>
      </p:sp>
      <p:sp>
        <p:nvSpPr>
          <p:cNvPr id="40" name="TextBox 39">
            <a:extLst>
              <a:ext uri="{FF2B5EF4-FFF2-40B4-BE49-F238E27FC236}">
                <a16:creationId xmlns:a16="http://schemas.microsoft.com/office/drawing/2014/main" id="{A1D679B6-4E6D-4728-4CE9-6BA31F3811B4}"/>
              </a:ext>
            </a:extLst>
          </p:cNvPr>
          <p:cNvSpPr txBox="1"/>
          <p:nvPr/>
        </p:nvSpPr>
        <p:spPr bwMode="gray">
          <a:xfrm>
            <a:off x="9008726" y="5216019"/>
            <a:ext cx="1156333" cy="242022"/>
          </a:xfrm>
          <a:prstGeom prst="rect">
            <a:avLst/>
          </a:prstGeom>
          <a:noFill/>
        </p:spPr>
        <p:txBody>
          <a:bodyPr wrap="none" lIns="36000" tIns="36000" rIns="36000" bIns="36000" rtlCol="0">
            <a:spAutoFit/>
          </a:bodyPr>
          <a:lstStyle/>
          <a:p>
            <a:pPr marL="0" indent="0">
              <a:buNone/>
            </a:pPr>
            <a:r>
              <a:rPr lang="en-US" sz="1200" b="1"/>
              <a:t>Disadvantages</a:t>
            </a:r>
            <a:endParaRPr lang="en-US" sz="1200"/>
          </a:p>
        </p:txBody>
      </p:sp>
      <p:cxnSp>
        <p:nvCxnSpPr>
          <p:cNvPr id="55" name="Straight Connector 54">
            <a:extLst>
              <a:ext uri="{FF2B5EF4-FFF2-40B4-BE49-F238E27FC236}">
                <a16:creationId xmlns:a16="http://schemas.microsoft.com/office/drawing/2014/main" id="{E5FC8126-976E-3DD7-4724-C78B5237BF3D}"/>
              </a:ext>
            </a:extLst>
          </p:cNvPr>
          <p:cNvCxnSpPr>
            <a:cxnSpLocks/>
          </p:cNvCxnSpPr>
          <p:nvPr/>
        </p:nvCxnSpPr>
        <p:spPr bwMode="gray">
          <a:xfrm>
            <a:off x="8658739" y="5533645"/>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pic>
        <p:nvPicPr>
          <p:cNvPr id="2050" name="Graphic 2049" descr="Badge Follow with solid fill">
            <a:extLst>
              <a:ext uri="{FF2B5EF4-FFF2-40B4-BE49-F238E27FC236}">
                <a16:creationId xmlns:a16="http://schemas.microsoft.com/office/drawing/2014/main" id="{BAE57F60-F78B-E5D8-ACDF-56C5EF287C26}"/>
              </a:ext>
            </a:extLst>
          </p:cNvPr>
          <p:cNvPicPr>
            <a:picLocks noChangeAspect="1"/>
          </p:cNvPicPr>
          <p:nvPr/>
        </p:nvPicPr>
        <p:blipFill>
          <a:blip>
            <a:extLst>
              <a:ext uri="{96DAC541-7B7A-43D3-8B79-37D633B846F1}">
                <asvg:svgBlip xmlns:asvg="http://schemas.microsoft.com/office/drawing/2016/SVG/main" r:embed="rId13"/>
              </a:ext>
            </a:extLst>
          </a:blip>
          <a:stretch>
            <a:fillRect/>
          </a:stretch>
        </p:blipFill>
        <p:spPr>
          <a:xfrm>
            <a:off x="8638649" y="3622732"/>
            <a:ext cx="292608" cy="292608"/>
          </a:xfrm>
          <a:prstGeom prst="rect">
            <a:avLst/>
          </a:prstGeom>
        </p:spPr>
      </p:pic>
      <p:pic>
        <p:nvPicPr>
          <p:cNvPr id="2054" name="Graphic 2053" descr="Badge Unfollow with solid fill">
            <a:extLst>
              <a:ext uri="{FF2B5EF4-FFF2-40B4-BE49-F238E27FC236}">
                <a16:creationId xmlns:a16="http://schemas.microsoft.com/office/drawing/2014/main" id="{33DDF3B6-1DCE-10E4-9939-A23BD7776C4E}"/>
              </a:ext>
            </a:extLst>
          </p:cNvPr>
          <p:cNvPicPr>
            <a:picLocks noChangeAspect="1"/>
          </p:cNvPicPr>
          <p:nvPr/>
        </p:nvPicPr>
        <p:blipFill>
          <a:blip>
            <a:extLst>
              <a:ext uri="{96DAC541-7B7A-43D3-8B79-37D633B846F1}">
                <asvg:svgBlip xmlns:asvg="http://schemas.microsoft.com/office/drawing/2016/SVG/main" r:embed="rId14"/>
              </a:ext>
            </a:extLst>
          </a:blip>
          <a:stretch>
            <a:fillRect/>
          </a:stretch>
        </p:blipFill>
        <p:spPr>
          <a:xfrm>
            <a:off x="8658739" y="5206864"/>
            <a:ext cx="292608" cy="292608"/>
          </a:xfrm>
          <a:prstGeom prst="rect">
            <a:avLst/>
          </a:prstGeom>
        </p:spPr>
      </p:pic>
      <p:sp>
        <p:nvSpPr>
          <p:cNvPr id="3" name="Rounded Rectangle 7">
            <a:extLst>
              <a:ext uri="{FF2B5EF4-FFF2-40B4-BE49-F238E27FC236}">
                <a16:creationId xmlns:a16="http://schemas.microsoft.com/office/drawing/2014/main" id="{71403811-263B-DC60-A600-3505615EBACD}"/>
              </a:ext>
            </a:extLst>
          </p:cNvPr>
          <p:cNvSpPr/>
          <p:nvPr/>
        </p:nvSpPr>
        <p:spPr bwMode="gray">
          <a:xfrm>
            <a:off x="5578297" y="3591860"/>
            <a:ext cx="2942410" cy="2636337"/>
          </a:xfrm>
          <a:prstGeom prst="rect">
            <a:avLst/>
          </a:prstGeom>
          <a:solidFill>
            <a:schemeClr val="accent6">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73152" tIns="72000" rIns="73152" bIns="36000" numCol="1" spcCol="0" rtlCol="0" fromWordArt="0" anchor="t"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91440">
              <a:defRPr/>
            </a:pPr>
            <a:r>
              <a:rPr kumimoji="0" lang="en-US" sz="1200" b="1" i="0" strike="noStrike" kern="1200" cap="none" spc="0" normalizeH="0" baseline="0" noProof="0">
                <a:ln>
                  <a:noFill/>
                </a:ln>
                <a:solidFill>
                  <a:srgbClr val="000000"/>
                </a:solidFill>
                <a:effectLst/>
                <a:uLnTx/>
                <a:uFillTx/>
                <a:latin typeface="Arial"/>
                <a:ea typeface="+mn-ea"/>
                <a:cs typeface="+mn-cs"/>
              </a:rPr>
              <a:t>Why they are critical for the energy transition?</a:t>
            </a:r>
            <a:br>
              <a:rPr kumimoji="0" lang="en-US" sz="1200" b="1" i="0" strike="noStrike" kern="1200" cap="none" spc="0" normalizeH="0" baseline="0" noProof="0">
                <a:ln>
                  <a:noFill/>
                </a:ln>
                <a:solidFill>
                  <a:srgbClr val="000000"/>
                </a:solidFill>
                <a:effectLst/>
                <a:uLnTx/>
                <a:uFillTx/>
                <a:latin typeface="Arial"/>
                <a:ea typeface="+mn-ea"/>
                <a:cs typeface="+mn-cs"/>
              </a:rPr>
            </a:br>
            <a:r>
              <a:rPr lang="en-US" sz="1200" b="1">
                <a:solidFill>
                  <a:srgbClr val="000000"/>
                </a:solidFill>
                <a:latin typeface="Arial"/>
                <a:cs typeface="Arial"/>
              </a:rPr>
              <a:t>  </a:t>
            </a:r>
            <a:endParaRPr lang="en-US" sz="1000">
              <a:solidFill>
                <a:schemeClr val="tx1"/>
              </a:solidFill>
            </a:endParaRPr>
          </a:p>
          <a:p>
            <a:pPr marL="285750" indent="-285750">
              <a:spcBef>
                <a:spcPts val="600"/>
              </a:spcBef>
              <a:buFont typeface="Arial" panose="020B0604020202020204" pitchFamily="34" charset="0"/>
              <a:buChar char="•"/>
            </a:pPr>
            <a:r>
              <a:rPr lang="en-US" sz="1000">
                <a:solidFill>
                  <a:schemeClr val="tx1"/>
                </a:solidFill>
              </a:rPr>
              <a:t>HVDC can move </a:t>
            </a:r>
            <a:r>
              <a:rPr lang="en-US" sz="1000" b="1">
                <a:solidFill>
                  <a:schemeClr val="tx1"/>
                </a:solidFill>
              </a:rPr>
              <a:t>large loads of power over long distances</a:t>
            </a:r>
            <a:r>
              <a:rPr lang="en-US" sz="1000">
                <a:solidFill>
                  <a:schemeClr val="tx1"/>
                </a:solidFill>
              </a:rPr>
              <a:t> with lower losses and precise control</a:t>
            </a:r>
          </a:p>
          <a:p>
            <a:pPr marL="285750" indent="-285750">
              <a:spcBef>
                <a:spcPts val="600"/>
              </a:spcBef>
              <a:buFont typeface="Arial" panose="020B0604020202020204" pitchFamily="34" charset="0"/>
              <a:buChar char="•"/>
            </a:pPr>
            <a:r>
              <a:rPr lang="en-US" sz="1000">
                <a:solidFill>
                  <a:schemeClr val="tx1"/>
                </a:solidFill>
              </a:rPr>
              <a:t>Makes it practical to </a:t>
            </a:r>
            <a:r>
              <a:rPr lang="en-US" sz="1000" b="1">
                <a:solidFill>
                  <a:schemeClr val="tx1"/>
                </a:solidFill>
              </a:rPr>
              <a:t>connect remote renewables</a:t>
            </a:r>
            <a:r>
              <a:rPr lang="en-US" sz="1000">
                <a:solidFill>
                  <a:schemeClr val="tx1"/>
                </a:solidFill>
              </a:rPr>
              <a:t> (offshore wind, desert solar, large hydro) </a:t>
            </a:r>
            <a:r>
              <a:rPr lang="en-US" sz="1000" b="1">
                <a:solidFill>
                  <a:schemeClr val="tx1"/>
                </a:solidFill>
              </a:rPr>
              <a:t>to distant demand centers </a:t>
            </a:r>
          </a:p>
          <a:p>
            <a:pPr marL="285750" indent="-285750">
              <a:spcBef>
                <a:spcPts val="600"/>
              </a:spcBef>
              <a:buFont typeface="Arial" panose="020B0604020202020204" pitchFamily="34" charset="0"/>
              <a:buChar char="•"/>
            </a:pPr>
            <a:r>
              <a:rPr lang="en-US" sz="1000">
                <a:solidFill>
                  <a:schemeClr val="tx1"/>
                </a:solidFill>
              </a:rPr>
              <a:t>By reducing losses and unlocking large-scale renewables, HVDC </a:t>
            </a:r>
            <a:r>
              <a:rPr lang="en-US" sz="1000" b="1">
                <a:solidFill>
                  <a:schemeClr val="tx1"/>
                </a:solidFill>
              </a:rPr>
              <a:t>cuts the need for fossil generation and extra backup capacity</a:t>
            </a:r>
          </a:p>
        </p:txBody>
      </p:sp>
      <p:cxnSp>
        <p:nvCxnSpPr>
          <p:cNvPr id="12" name="Straight Connector 11">
            <a:extLst>
              <a:ext uri="{FF2B5EF4-FFF2-40B4-BE49-F238E27FC236}">
                <a16:creationId xmlns:a16="http://schemas.microsoft.com/office/drawing/2014/main" id="{FE8C187E-BCC8-4CDB-C94A-23A1111AE2AC}"/>
              </a:ext>
            </a:extLst>
          </p:cNvPr>
          <p:cNvCxnSpPr>
            <a:cxnSpLocks/>
          </p:cNvCxnSpPr>
          <p:nvPr/>
        </p:nvCxnSpPr>
        <p:spPr bwMode="gray">
          <a:xfrm>
            <a:off x="8642422" y="3961978"/>
            <a:ext cx="3013714" cy="0"/>
          </a:xfrm>
          <a:prstGeom prst="line">
            <a:avLst/>
          </a:prstGeom>
          <a:solidFill>
            <a:schemeClr val="accent2">
              <a:lumMod val="10000"/>
              <a:lumOff val="90000"/>
            </a:schemeClr>
          </a:solidFill>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D151D55-A87B-5C52-4EBF-6CFA6FE0A9D5}"/>
              </a:ext>
            </a:extLst>
          </p:cNvPr>
          <p:cNvCxnSpPr>
            <a:cxnSpLocks/>
          </p:cNvCxnSpPr>
          <p:nvPr/>
        </p:nvCxnSpPr>
        <p:spPr bwMode="gray">
          <a:xfrm>
            <a:off x="5659220" y="4164133"/>
            <a:ext cx="2699683" cy="0"/>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D5647E52-923F-573F-D697-A1AE8C1FFB76}"/>
              </a:ext>
            </a:extLst>
          </p:cNvPr>
          <p:cNvCxnSpPr>
            <a:cxnSpLocks/>
          </p:cNvCxnSpPr>
          <p:nvPr/>
        </p:nvCxnSpPr>
        <p:spPr bwMode="gray">
          <a:xfrm>
            <a:off x="588543" y="4023352"/>
            <a:ext cx="4636413" cy="1497"/>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EB5345DC-70B4-6DE2-3A3F-40032DF2FCC0}"/>
              </a:ext>
            </a:extLst>
          </p:cNvPr>
          <p:cNvSpPr txBox="1"/>
          <p:nvPr/>
        </p:nvSpPr>
        <p:spPr bwMode="gray">
          <a:xfrm>
            <a:off x="8762146" y="3955794"/>
            <a:ext cx="2950192" cy="1354217"/>
          </a:xfrm>
          <a:prstGeom prst="rect">
            <a:avLst/>
          </a:prstGeom>
          <a:noFill/>
        </p:spPr>
        <p:txBody>
          <a:bodyPr wrap="square" lIns="137160" tIns="137160" rIns="0" bIns="137160" rtlCol="0" anchor="t">
            <a:spAutoFit/>
          </a:bodyPr>
          <a:lstStyle/>
          <a:p>
            <a:pPr marL="171450" indent="-171450">
              <a:buFont typeface="Arial" panose="020B0604020202020204" pitchFamily="34" charset="0"/>
              <a:buChar char="•"/>
            </a:pPr>
            <a:r>
              <a:rPr lang="en-US" sz="1000" b="1" dirty="0"/>
              <a:t>Efficient for long distance: </a:t>
            </a:r>
            <a:r>
              <a:rPr lang="en-US" sz="1000" dirty="0"/>
              <a:t>Lower losses</a:t>
            </a:r>
          </a:p>
          <a:p>
            <a:pPr marL="171450" indent="-171450">
              <a:buFont typeface="Arial" panose="020B0604020202020204" pitchFamily="34" charset="0"/>
              <a:buChar char="•"/>
            </a:pPr>
            <a:r>
              <a:rPr lang="en-US" sz="1000" b="1" dirty="0"/>
              <a:t>Ability to connect asynchronous </a:t>
            </a:r>
            <a:r>
              <a:rPr lang="en-US" sz="1000" dirty="0"/>
              <a:t>(different frequencies)</a:t>
            </a:r>
            <a:r>
              <a:rPr lang="en-US" sz="1000" baseline="30000" dirty="0"/>
              <a:t>1</a:t>
            </a:r>
            <a:r>
              <a:rPr lang="en-US" sz="1000" b="1" dirty="0"/>
              <a:t> systems: </a:t>
            </a:r>
            <a:r>
              <a:rPr lang="en-US" sz="1000" dirty="0"/>
              <a:t>Grid bridging </a:t>
            </a:r>
          </a:p>
          <a:p>
            <a:pPr marL="171450" indent="-171450">
              <a:buFont typeface="Arial" panose="020B0604020202020204" pitchFamily="34" charset="0"/>
              <a:buChar char="•"/>
            </a:pPr>
            <a:r>
              <a:rPr lang="en-US" sz="1000" b="1" dirty="0"/>
              <a:t>Suitability for underwater applications: </a:t>
            </a:r>
            <a:r>
              <a:rPr lang="en-US" sz="1000" dirty="0"/>
              <a:t>Subsea capable </a:t>
            </a:r>
          </a:p>
          <a:p>
            <a:pPr marL="171450" indent="-171450">
              <a:buFont typeface="Arial" panose="020B0604020202020204" pitchFamily="34" charset="0"/>
              <a:buChar char="•"/>
            </a:pPr>
            <a:r>
              <a:rPr lang="en-US" sz="1000" b="1" dirty="0"/>
              <a:t>Ability to handle longer periods of overload operations: </a:t>
            </a:r>
            <a:r>
              <a:rPr lang="en-US" sz="1000" dirty="0"/>
              <a:t>Stable transfer</a:t>
            </a:r>
          </a:p>
        </p:txBody>
      </p:sp>
      <p:sp>
        <p:nvSpPr>
          <p:cNvPr id="15" name="TextBox 14">
            <a:extLst>
              <a:ext uri="{FF2B5EF4-FFF2-40B4-BE49-F238E27FC236}">
                <a16:creationId xmlns:a16="http://schemas.microsoft.com/office/drawing/2014/main" id="{9B09B6DC-011E-A74C-C4E4-A57021CEC80F}"/>
              </a:ext>
            </a:extLst>
          </p:cNvPr>
          <p:cNvSpPr txBox="1"/>
          <p:nvPr/>
        </p:nvSpPr>
        <p:spPr bwMode="gray">
          <a:xfrm>
            <a:off x="8762146" y="5485785"/>
            <a:ext cx="2948275" cy="738664"/>
          </a:xfrm>
          <a:prstGeom prst="rect">
            <a:avLst/>
          </a:prstGeom>
          <a:noFill/>
        </p:spPr>
        <p:txBody>
          <a:bodyPr wrap="square" lIns="137160" tIns="137160" rIns="0" bIns="137160" rtlCol="0" anchor="t">
            <a:spAutoFit/>
          </a:bodyPr>
          <a:lstStyle/>
          <a:p>
            <a:pPr marL="171450" indent="-171450">
              <a:buFont typeface="Arial" panose="020B0604020202020204" pitchFamily="34" charset="0"/>
              <a:buChar char="•"/>
            </a:pPr>
            <a:r>
              <a:rPr lang="en-US" sz="1000" b="1" dirty="0"/>
              <a:t>High upfront cost: </a:t>
            </a:r>
            <a:r>
              <a:rPr lang="en-US" sz="1000" dirty="0"/>
              <a:t>Major investment</a:t>
            </a:r>
          </a:p>
          <a:p>
            <a:pPr marL="171450" indent="-171450">
              <a:buFont typeface="Arial" panose="020B0604020202020204" pitchFamily="34" charset="0"/>
              <a:buChar char="•"/>
            </a:pPr>
            <a:r>
              <a:rPr lang="en-US" sz="1000" b="1" dirty="0"/>
              <a:t>Greater complexity in components: </a:t>
            </a:r>
            <a:r>
              <a:rPr lang="en-US" sz="1000" dirty="0"/>
              <a:t>Advanced equipment</a:t>
            </a:r>
          </a:p>
        </p:txBody>
      </p:sp>
      <p:pic>
        <p:nvPicPr>
          <p:cNvPr id="20" name="Graphic 19" descr="Electric Tower outline">
            <a:extLst>
              <a:ext uri="{FF2B5EF4-FFF2-40B4-BE49-F238E27FC236}">
                <a16:creationId xmlns:a16="http://schemas.microsoft.com/office/drawing/2014/main" id="{EFFC1178-327D-E8A9-6EC4-EB67782F0903}"/>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2964804" y="1752480"/>
            <a:ext cx="594809" cy="656661"/>
          </a:xfrm>
          <a:prstGeom prst="rect">
            <a:avLst/>
          </a:prstGeom>
        </p:spPr>
      </p:pic>
      <p:grpSp>
        <p:nvGrpSpPr>
          <p:cNvPr id="6" name="Group 5">
            <a:extLst>
              <a:ext uri="{FF2B5EF4-FFF2-40B4-BE49-F238E27FC236}">
                <a16:creationId xmlns:a16="http://schemas.microsoft.com/office/drawing/2014/main" id="{2132F329-B908-AB94-3320-06BFEB398F46}"/>
              </a:ext>
            </a:extLst>
          </p:cNvPr>
          <p:cNvGrpSpPr/>
          <p:nvPr/>
        </p:nvGrpSpPr>
        <p:grpSpPr>
          <a:xfrm>
            <a:off x="972193" y="1588315"/>
            <a:ext cx="970419" cy="984991"/>
            <a:chOff x="775305" y="1570690"/>
            <a:chExt cx="970419" cy="984991"/>
          </a:xfrm>
        </p:grpSpPr>
        <p:pic>
          <p:nvPicPr>
            <p:cNvPr id="19" name="Graphic 18" descr="Wind Turbines with solid fill">
              <a:extLst>
                <a:ext uri="{FF2B5EF4-FFF2-40B4-BE49-F238E27FC236}">
                  <a16:creationId xmlns:a16="http://schemas.microsoft.com/office/drawing/2014/main" id="{0F9C5BC2-3AF9-13D1-997C-DD95FD369907}"/>
                </a:ext>
              </a:extLst>
            </p:cNvPr>
            <p:cNvPicPr>
              <a:picLocks noChangeAspect="1"/>
            </p:cNvPicPr>
            <p:nvPr/>
          </p:nvPicPr>
          <p:blipFill>
            <a:blip>
              <a:extLst>
                <a:ext uri="{96DAC541-7B7A-43D3-8B79-37D633B846F1}">
                  <asvg:svgBlip xmlns:asvg="http://schemas.microsoft.com/office/drawing/2016/SVG/main" r:embed="rId16"/>
                </a:ext>
              </a:extLst>
            </a:blip>
            <a:stretch>
              <a:fillRect/>
            </a:stretch>
          </p:blipFill>
          <p:spPr>
            <a:xfrm>
              <a:off x="775305" y="1570690"/>
              <a:ext cx="594809" cy="656661"/>
            </a:xfrm>
            <a:prstGeom prst="rect">
              <a:avLst/>
            </a:prstGeom>
          </p:spPr>
        </p:pic>
        <p:pic>
          <p:nvPicPr>
            <p:cNvPr id="21" name="Graphic 20" descr="Power Plant with solid fill">
              <a:extLst>
                <a:ext uri="{FF2B5EF4-FFF2-40B4-BE49-F238E27FC236}">
                  <a16:creationId xmlns:a16="http://schemas.microsoft.com/office/drawing/2014/main" id="{B28F5B29-6DFB-3E5C-8B25-C0170ABA8B33}"/>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1150915" y="1899020"/>
              <a:ext cx="594809" cy="656661"/>
            </a:xfrm>
            <a:prstGeom prst="rect">
              <a:avLst/>
            </a:prstGeom>
          </p:spPr>
        </p:pic>
      </p:grpSp>
      <p:pic>
        <p:nvPicPr>
          <p:cNvPr id="22" name="Graphic 21" descr="Electric Tower with solid fill">
            <a:extLst>
              <a:ext uri="{FF2B5EF4-FFF2-40B4-BE49-F238E27FC236}">
                <a16:creationId xmlns:a16="http://schemas.microsoft.com/office/drawing/2014/main" id="{692FD0D7-87B0-F1B9-2180-D26C860B89B9}"/>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6198808" y="1752480"/>
            <a:ext cx="526546" cy="656661"/>
          </a:xfrm>
          <a:prstGeom prst="rect">
            <a:avLst/>
          </a:prstGeom>
        </p:spPr>
      </p:pic>
      <p:sp>
        <p:nvSpPr>
          <p:cNvPr id="23" name="TextBox 22">
            <a:extLst>
              <a:ext uri="{FF2B5EF4-FFF2-40B4-BE49-F238E27FC236}">
                <a16:creationId xmlns:a16="http://schemas.microsoft.com/office/drawing/2014/main" id="{ED91B5A8-8D91-9F16-4AE6-0A30C8428F73}"/>
              </a:ext>
            </a:extLst>
          </p:cNvPr>
          <p:cNvSpPr txBox="1"/>
          <p:nvPr/>
        </p:nvSpPr>
        <p:spPr bwMode="gray">
          <a:xfrm>
            <a:off x="983522" y="2644537"/>
            <a:ext cx="1210436" cy="646331"/>
          </a:xfrm>
          <a:prstGeom prst="rect">
            <a:avLst/>
          </a:prstGeom>
          <a:noFill/>
        </p:spPr>
        <p:txBody>
          <a:bodyPr wrap="square" lIns="137160" tIns="137160" rIns="274320" bIns="137160" rtlCol="0">
            <a:spAutoFit/>
          </a:bodyPr>
          <a:lstStyle/>
          <a:p>
            <a:pPr marL="0" indent="0" algn="ctr">
              <a:spcBef>
                <a:spcPts val="600"/>
              </a:spcBef>
              <a:spcAft>
                <a:spcPts val="600"/>
              </a:spcAft>
              <a:buNone/>
            </a:pPr>
            <a:r>
              <a:rPr lang="en-US" sz="1200" b="1" dirty="0"/>
              <a:t>Power generation</a:t>
            </a:r>
          </a:p>
        </p:txBody>
      </p:sp>
      <p:cxnSp>
        <p:nvCxnSpPr>
          <p:cNvPr id="25" name="Straight Arrow Connector 24">
            <a:extLst>
              <a:ext uri="{FF2B5EF4-FFF2-40B4-BE49-F238E27FC236}">
                <a16:creationId xmlns:a16="http://schemas.microsoft.com/office/drawing/2014/main" id="{95C1B310-310C-C6EF-B297-CD3BB10F061F}"/>
              </a:ext>
            </a:extLst>
          </p:cNvPr>
          <p:cNvCxnSpPr>
            <a:cxnSpLocks/>
          </p:cNvCxnSpPr>
          <p:nvPr/>
        </p:nvCxnSpPr>
        <p:spPr bwMode="gray">
          <a:xfrm flipV="1">
            <a:off x="2238383" y="2080810"/>
            <a:ext cx="430650" cy="1"/>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668EDCAD-EC19-6C69-F9A3-761694E0E449}"/>
              </a:ext>
            </a:extLst>
          </p:cNvPr>
          <p:cNvSpPr txBox="1"/>
          <p:nvPr/>
        </p:nvSpPr>
        <p:spPr bwMode="gray">
          <a:xfrm>
            <a:off x="2545831" y="2551991"/>
            <a:ext cx="1449360" cy="830997"/>
          </a:xfrm>
          <a:prstGeom prst="rect">
            <a:avLst/>
          </a:prstGeom>
          <a:noFill/>
        </p:spPr>
        <p:txBody>
          <a:bodyPr wrap="square" lIns="137160" tIns="137160" rIns="274320" bIns="137160" rtlCol="0">
            <a:spAutoFit/>
          </a:bodyPr>
          <a:lstStyle/>
          <a:p>
            <a:pPr marL="0" indent="0" algn="ctr">
              <a:spcBef>
                <a:spcPts val="600"/>
              </a:spcBef>
              <a:spcAft>
                <a:spcPts val="600"/>
              </a:spcAft>
              <a:buNone/>
            </a:pPr>
            <a:r>
              <a:rPr lang="en-US" sz="1200" b="1" dirty="0"/>
              <a:t>AC Transmission Line</a:t>
            </a:r>
          </a:p>
        </p:txBody>
      </p:sp>
      <p:pic>
        <p:nvPicPr>
          <p:cNvPr id="28" name="Graphic 27" descr="Advertising outline">
            <a:extLst>
              <a:ext uri="{FF2B5EF4-FFF2-40B4-BE49-F238E27FC236}">
                <a16:creationId xmlns:a16="http://schemas.microsoft.com/office/drawing/2014/main" id="{04FBF59B-F7D6-BCE5-A4E1-CC46BE1E763A}"/>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7747548" y="1752480"/>
            <a:ext cx="594809" cy="656661"/>
          </a:xfrm>
          <a:prstGeom prst="rect">
            <a:avLst/>
          </a:prstGeom>
        </p:spPr>
      </p:pic>
      <p:pic>
        <p:nvPicPr>
          <p:cNvPr id="30" name="Graphic 29" descr="Advertising outline">
            <a:extLst>
              <a:ext uri="{FF2B5EF4-FFF2-40B4-BE49-F238E27FC236}">
                <a16:creationId xmlns:a16="http://schemas.microsoft.com/office/drawing/2014/main" id="{272FD9C5-3B97-BB80-C6C4-B7224DF8DEF0}"/>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4581805" y="1752480"/>
            <a:ext cx="594809" cy="656661"/>
          </a:xfrm>
          <a:prstGeom prst="rect">
            <a:avLst/>
          </a:prstGeom>
        </p:spPr>
      </p:pic>
      <p:pic>
        <p:nvPicPr>
          <p:cNvPr id="33" name="Graphic 32" descr="Electric Tower outline">
            <a:extLst>
              <a:ext uri="{FF2B5EF4-FFF2-40B4-BE49-F238E27FC236}">
                <a16:creationId xmlns:a16="http://schemas.microsoft.com/office/drawing/2014/main" id="{18CE0296-59F4-3D44-B7CC-1D2474744D9E}"/>
              </a:ext>
            </a:extLst>
          </p:cNvPr>
          <p:cNvPicPr>
            <a:picLocks noChangeAspect="1"/>
          </p:cNvPicPr>
          <p:nvPr/>
        </p:nvPicPr>
        <p:blipFill>
          <a:blip>
            <a:extLst>
              <a:ext uri="{96DAC541-7B7A-43D3-8B79-37D633B846F1}">
                <asvg:svgBlip xmlns:asvg="http://schemas.microsoft.com/office/drawing/2016/SVG/main" r:embed="rId15"/>
              </a:ext>
            </a:extLst>
          </a:blip>
          <a:stretch>
            <a:fillRect/>
          </a:stretch>
        </p:blipFill>
        <p:spPr>
          <a:xfrm>
            <a:off x="9364551" y="1752480"/>
            <a:ext cx="594809" cy="656661"/>
          </a:xfrm>
          <a:prstGeom prst="rect">
            <a:avLst/>
          </a:prstGeom>
        </p:spPr>
      </p:pic>
      <p:sp>
        <p:nvSpPr>
          <p:cNvPr id="34" name="TextBox 33">
            <a:extLst>
              <a:ext uri="{FF2B5EF4-FFF2-40B4-BE49-F238E27FC236}">
                <a16:creationId xmlns:a16="http://schemas.microsoft.com/office/drawing/2014/main" id="{33A357FA-1F43-B109-4E4A-719C967D1942}"/>
              </a:ext>
            </a:extLst>
          </p:cNvPr>
          <p:cNvSpPr txBox="1"/>
          <p:nvPr/>
        </p:nvSpPr>
        <p:spPr bwMode="gray">
          <a:xfrm>
            <a:off x="8940982" y="2551991"/>
            <a:ext cx="1450803" cy="830997"/>
          </a:xfrm>
          <a:prstGeom prst="rect">
            <a:avLst/>
          </a:prstGeom>
          <a:noFill/>
        </p:spPr>
        <p:txBody>
          <a:bodyPr wrap="square" lIns="137160" tIns="137160" rIns="274320" bIns="137160" rtlCol="0">
            <a:spAutoFit/>
          </a:bodyPr>
          <a:lstStyle/>
          <a:p>
            <a:pPr marL="0" indent="0" algn="ctr">
              <a:spcBef>
                <a:spcPts val="600"/>
              </a:spcBef>
              <a:spcAft>
                <a:spcPts val="600"/>
              </a:spcAft>
              <a:buNone/>
            </a:pPr>
            <a:r>
              <a:rPr lang="en-US" sz="1200" b="1" dirty="0"/>
              <a:t>AC Transmission Line</a:t>
            </a:r>
          </a:p>
        </p:txBody>
      </p:sp>
      <p:pic>
        <p:nvPicPr>
          <p:cNvPr id="35" name="Graphic 34" descr="Modern architecture with solid fill">
            <a:extLst>
              <a:ext uri="{FF2B5EF4-FFF2-40B4-BE49-F238E27FC236}">
                <a16:creationId xmlns:a16="http://schemas.microsoft.com/office/drawing/2014/main" id="{244EBC03-9516-D7A4-0C69-A21ADD620A65}"/>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10981552" y="1752480"/>
            <a:ext cx="594809" cy="656661"/>
          </a:xfrm>
          <a:prstGeom prst="rect">
            <a:avLst/>
          </a:prstGeom>
        </p:spPr>
      </p:pic>
      <p:sp>
        <p:nvSpPr>
          <p:cNvPr id="37" name="TextBox 36">
            <a:extLst>
              <a:ext uri="{FF2B5EF4-FFF2-40B4-BE49-F238E27FC236}">
                <a16:creationId xmlns:a16="http://schemas.microsoft.com/office/drawing/2014/main" id="{44541A99-1D5B-34D2-125E-AB60AA1926FF}"/>
              </a:ext>
            </a:extLst>
          </p:cNvPr>
          <p:cNvSpPr txBox="1"/>
          <p:nvPr/>
        </p:nvSpPr>
        <p:spPr bwMode="gray">
          <a:xfrm>
            <a:off x="10377896" y="2644066"/>
            <a:ext cx="1814104" cy="646331"/>
          </a:xfrm>
          <a:prstGeom prst="rect">
            <a:avLst/>
          </a:prstGeom>
          <a:noFill/>
        </p:spPr>
        <p:txBody>
          <a:bodyPr wrap="square" lIns="137160" tIns="137160" rIns="274320" bIns="137160" rtlCol="0">
            <a:spAutoFit/>
          </a:bodyPr>
          <a:lstStyle/>
          <a:p>
            <a:pPr marL="0" indent="0" algn="ctr">
              <a:spcBef>
                <a:spcPts val="600"/>
              </a:spcBef>
              <a:spcAft>
                <a:spcPts val="600"/>
              </a:spcAft>
              <a:buNone/>
            </a:pPr>
            <a:r>
              <a:rPr lang="en-US" sz="1200" b="1" dirty="0"/>
              <a:t>Distribution and end use</a:t>
            </a:r>
          </a:p>
        </p:txBody>
      </p:sp>
      <p:cxnSp>
        <p:nvCxnSpPr>
          <p:cNvPr id="39" name="Straight Arrow Connector 38">
            <a:extLst>
              <a:ext uri="{FF2B5EF4-FFF2-40B4-BE49-F238E27FC236}">
                <a16:creationId xmlns:a16="http://schemas.microsoft.com/office/drawing/2014/main" id="{CC48E027-8491-F7E0-4B02-3895129821DC}"/>
              </a:ext>
            </a:extLst>
          </p:cNvPr>
          <p:cNvCxnSpPr>
            <a:cxnSpLocks/>
          </p:cNvCxnSpPr>
          <p:nvPr/>
        </p:nvCxnSpPr>
        <p:spPr bwMode="gray">
          <a:xfrm flipV="1">
            <a:off x="3855384" y="2080810"/>
            <a:ext cx="430650" cy="1"/>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739B17B8-53A9-823F-8880-2A968F2C14EE}"/>
              </a:ext>
            </a:extLst>
          </p:cNvPr>
          <p:cNvCxnSpPr>
            <a:cxnSpLocks/>
          </p:cNvCxnSpPr>
          <p:nvPr/>
        </p:nvCxnSpPr>
        <p:spPr bwMode="gray">
          <a:xfrm flipV="1">
            <a:off x="5472386" y="2080810"/>
            <a:ext cx="430650" cy="1"/>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4E320833-A22A-E2EC-36DC-2945A23E613A}"/>
              </a:ext>
            </a:extLst>
          </p:cNvPr>
          <p:cNvCxnSpPr>
            <a:cxnSpLocks/>
          </p:cNvCxnSpPr>
          <p:nvPr/>
        </p:nvCxnSpPr>
        <p:spPr bwMode="gray">
          <a:xfrm flipV="1">
            <a:off x="7021126" y="2080810"/>
            <a:ext cx="430650" cy="1"/>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45" name="Straight Arrow Connector 44">
            <a:extLst>
              <a:ext uri="{FF2B5EF4-FFF2-40B4-BE49-F238E27FC236}">
                <a16:creationId xmlns:a16="http://schemas.microsoft.com/office/drawing/2014/main" id="{E8614BF3-85C7-F064-7336-124C43D5A2BF}"/>
              </a:ext>
            </a:extLst>
          </p:cNvPr>
          <p:cNvCxnSpPr>
            <a:cxnSpLocks/>
          </p:cNvCxnSpPr>
          <p:nvPr/>
        </p:nvCxnSpPr>
        <p:spPr bwMode="gray">
          <a:xfrm flipV="1">
            <a:off x="8638129" y="2080810"/>
            <a:ext cx="430650" cy="1"/>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45">
            <a:extLst>
              <a:ext uri="{FF2B5EF4-FFF2-40B4-BE49-F238E27FC236}">
                <a16:creationId xmlns:a16="http://schemas.microsoft.com/office/drawing/2014/main" id="{63FA0C6A-EC1C-ADB7-B00B-7BB99EC6F7DF}"/>
              </a:ext>
            </a:extLst>
          </p:cNvPr>
          <p:cNvCxnSpPr>
            <a:cxnSpLocks/>
          </p:cNvCxnSpPr>
          <p:nvPr/>
        </p:nvCxnSpPr>
        <p:spPr bwMode="gray">
          <a:xfrm flipV="1">
            <a:off x="10255132" y="2080810"/>
            <a:ext cx="430650" cy="1"/>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sp>
        <p:nvSpPr>
          <p:cNvPr id="49" name="TextBox 48">
            <a:extLst>
              <a:ext uri="{FF2B5EF4-FFF2-40B4-BE49-F238E27FC236}">
                <a16:creationId xmlns:a16="http://schemas.microsoft.com/office/drawing/2014/main" id="{2194FA21-5BD9-90AD-9F6D-D71D6831AEDA}"/>
              </a:ext>
            </a:extLst>
          </p:cNvPr>
          <p:cNvSpPr txBox="1"/>
          <p:nvPr/>
        </p:nvSpPr>
        <p:spPr bwMode="gray">
          <a:xfrm>
            <a:off x="973731" y="4044538"/>
            <a:ext cx="4393898" cy="738664"/>
          </a:xfrm>
          <a:prstGeom prst="rect">
            <a:avLst/>
          </a:prstGeom>
          <a:noFill/>
        </p:spPr>
        <p:txBody>
          <a:bodyPr vert="horz" wrap="square" lIns="137160" tIns="137160" rIns="274320" bIns="137160" rtlCol="0">
            <a:spAutoFit/>
          </a:bodyPr>
          <a:lstStyle/>
          <a:p>
            <a:pPr>
              <a:spcBef>
                <a:spcPts val="600"/>
              </a:spcBef>
              <a:spcAft>
                <a:spcPts val="600"/>
              </a:spcAft>
            </a:pPr>
            <a:r>
              <a:rPr lang="en-US" sz="1000"/>
              <a:t>A converter station transforms AC into direct current (DC), which flows in one steady direction, </a:t>
            </a:r>
            <a:r>
              <a:rPr lang="en-US" sz="1000" b="1"/>
              <a:t>making long-distance transmission more efficient</a:t>
            </a:r>
          </a:p>
        </p:txBody>
      </p:sp>
      <p:sp>
        <p:nvSpPr>
          <p:cNvPr id="50" name="TextBox 49">
            <a:extLst>
              <a:ext uri="{FF2B5EF4-FFF2-40B4-BE49-F238E27FC236}">
                <a16:creationId xmlns:a16="http://schemas.microsoft.com/office/drawing/2014/main" id="{D3F45BE6-B823-D851-4F43-1DCF5A137933}"/>
              </a:ext>
            </a:extLst>
          </p:cNvPr>
          <p:cNvSpPr txBox="1"/>
          <p:nvPr/>
        </p:nvSpPr>
        <p:spPr bwMode="gray">
          <a:xfrm>
            <a:off x="973731" y="4815822"/>
            <a:ext cx="4393898" cy="738664"/>
          </a:xfrm>
          <a:prstGeom prst="rect">
            <a:avLst/>
          </a:prstGeom>
          <a:noFill/>
        </p:spPr>
        <p:txBody>
          <a:bodyPr vert="horz" wrap="square" lIns="137160" tIns="137160" rIns="274320" bIns="137160" rtlCol="0">
            <a:spAutoFit/>
          </a:bodyPr>
          <a:lstStyle/>
          <a:p>
            <a:pPr>
              <a:spcBef>
                <a:spcPts val="600"/>
              </a:spcBef>
              <a:spcAft>
                <a:spcPts val="600"/>
              </a:spcAft>
            </a:pPr>
            <a:r>
              <a:rPr lang="en-US" sz="1000"/>
              <a:t>In HVDC lines the DC power moves through a line with </a:t>
            </a:r>
            <a:r>
              <a:rPr lang="en-US" sz="1000" b="1"/>
              <a:t>lower losses, better controllability, and greater efficiency </a:t>
            </a:r>
            <a:r>
              <a:rPr lang="en-US" sz="1000"/>
              <a:t>than an equivalent AC line</a:t>
            </a:r>
          </a:p>
        </p:txBody>
      </p:sp>
      <p:sp>
        <p:nvSpPr>
          <p:cNvPr id="51" name="TextBox 50">
            <a:extLst>
              <a:ext uri="{FF2B5EF4-FFF2-40B4-BE49-F238E27FC236}">
                <a16:creationId xmlns:a16="http://schemas.microsoft.com/office/drawing/2014/main" id="{407BCF3D-B46D-5C36-68C2-F6FDDA6B992D}"/>
              </a:ext>
            </a:extLst>
          </p:cNvPr>
          <p:cNvSpPr txBox="1"/>
          <p:nvPr/>
        </p:nvSpPr>
        <p:spPr bwMode="gray">
          <a:xfrm>
            <a:off x="955318" y="5614834"/>
            <a:ext cx="4393898" cy="584775"/>
          </a:xfrm>
          <a:prstGeom prst="rect">
            <a:avLst/>
          </a:prstGeom>
          <a:noFill/>
        </p:spPr>
        <p:txBody>
          <a:bodyPr vert="horz" wrap="square" lIns="137160" tIns="137160" rIns="274320" bIns="137160" rtlCol="0">
            <a:spAutoFit/>
          </a:bodyPr>
          <a:lstStyle/>
          <a:p>
            <a:pPr>
              <a:spcBef>
                <a:spcPts val="600"/>
              </a:spcBef>
              <a:spcAft>
                <a:spcPts val="600"/>
              </a:spcAft>
            </a:pPr>
            <a:r>
              <a:rPr lang="en-US" sz="1000"/>
              <a:t>A second converter station changes the DC back into AC so it </a:t>
            </a:r>
            <a:r>
              <a:rPr lang="en-US" sz="1000" b="1"/>
              <a:t>can be used by the local grid</a:t>
            </a:r>
          </a:p>
        </p:txBody>
      </p:sp>
      <p:sp>
        <p:nvSpPr>
          <p:cNvPr id="52" name="btfpNotesBox962619">
            <a:extLst>
              <a:ext uri="{FF2B5EF4-FFF2-40B4-BE49-F238E27FC236}">
                <a16:creationId xmlns:a16="http://schemas.microsoft.com/office/drawing/2014/main" id="{FEEE6127-982F-DCA6-3EC4-5B3E2719A7E0}"/>
              </a:ext>
            </a:extLst>
          </p:cNvPr>
          <p:cNvSpPr txBox="1"/>
          <p:nvPr>
            <p:custDataLst>
              <p:tags r:id="rId5"/>
            </p:custDataLst>
          </p:nvPr>
        </p:nvSpPr>
        <p:spPr bwMode="gray">
          <a:xfrm>
            <a:off x="445764" y="6213308"/>
            <a:ext cx="9056582" cy="615553"/>
          </a:xfrm>
          <a:prstGeom prst="rect">
            <a:avLst/>
          </a:prstGeom>
          <a:noFill/>
        </p:spPr>
        <p:txBody>
          <a:bodyPr vert="horz" wrap="square" lIns="0" tIns="0" rIns="0" bIns="0" rtlCol="0" anchor="b">
            <a:spAutoFit/>
          </a:bodyPr>
          <a:lstStyle/>
          <a:p>
            <a:r>
              <a:rPr lang="en-US" sz="800" baseline="30000" dirty="0"/>
              <a:t>1</a:t>
            </a:r>
            <a:r>
              <a:rPr lang="en-US" sz="800" dirty="0"/>
              <a:t>AC grids must stay synchronized with same frequency and timing. When two grids run at different frequencies (e.g., 50 vs 60 Hz) or aren’t in sync, a direct AC connection would be unstable and HVDC interconnection via DC conversion would be needed</a:t>
            </a:r>
          </a:p>
          <a:p>
            <a:r>
              <a:rPr lang="en-US" sz="800" dirty="0"/>
              <a:t>Source: </a:t>
            </a:r>
            <a:r>
              <a:rPr lang="en-US" sz="800" dirty="0">
                <a:hlinkClick r:id="rId21"/>
              </a:rPr>
              <a:t>Assessing HVDC Transmission for Impacts of Non‐Dispatchable Generation</a:t>
            </a:r>
            <a:r>
              <a:rPr lang="en-US" sz="800" dirty="0"/>
              <a:t> (EIA, 2018).</a:t>
            </a:r>
          </a:p>
          <a:p>
            <a:r>
              <a:rPr lang="en-US" sz="800" dirty="0"/>
              <a:t>Credit: Sevgi Helin </a:t>
            </a:r>
            <a:r>
              <a:rPr lang="en-US" sz="800" dirty="0" err="1"/>
              <a:t>Tilkicioglu</a:t>
            </a:r>
            <a:r>
              <a:rPr lang="en-US" sz="800" dirty="0"/>
              <a:t>, Hasan Alawadhi, Pia Doris Morrow, Vincent Sandow-</a:t>
            </a:r>
            <a:r>
              <a:rPr lang="en-US" sz="800" dirty="0" err="1"/>
              <a:t>Straesser</a:t>
            </a:r>
            <a:r>
              <a:rPr lang="en-US" sz="800" dirty="0"/>
              <a:t> </a:t>
            </a:r>
            <a:r>
              <a:rPr lang="en-US" sz="800" dirty="0">
                <a:solidFill>
                  <a:srgbClr val="000000"/>
                </a:solidFill>
              </a:rPr>
              <a:t>and </a:t>
            </a:r>
            <a:r>
              <a:rPr lang="en-US" sz="800" dirty="0">
                <a:solidFill>
                  <a:srgbClr val="000000"/>
                </a:solidFill>
                <a:hlinkClick r:id="rId22"/>
              </a:rPr>
              <a:t>Gernot Wagner</a:t>
            </a:r>
            <a:r>
              <a:rPr lang="en-US" sz="800" dirty="0">
                <a:solidFill>
                  <a:srgbClr val="000000"/>
                </a:solidFill>
              </a:rPr>
              <a:t>. </a:t>
            </a:r>
            <a:r>
              <a:rPr lang="en-US" sz="800" dirty="0">
                <a:hlinkClick r:id="rId23"/>
              </a:rPr>
              <a:t>Share with attribution</a:t>
            </a:r>
            <a:r>
              <a:rPr lang="en-US" sz="800" dirty="0">
                <a:solidFill>
                  <a:srgbClr val="000000"/>
                </a:solidFill>
              </a:rPr>
              <a:t>: Wagner </a:t>
            </a:r>
            <a:r>
              <a:rPr lang="en-US" sz="800" i="1" dirty="0">
                <a:solidFill>
                  <a:srgbClr val="000000"/>
                </a:solidFill>
              </a:rPr>
              <a:t>et al. </a:t>
            </a:r>
            <a:r>
              <a:rPr lang="en-US" sz="800" dirty="0">
                <a:solidFill>
                  <a:srgbClr val="000000"/>
                </a:solidFill>
              </a:rPr>
              <a:t>“Powering Grids,” Columbia Business School Climate Knowledge Initiative (29 October 2026).</a:t>
            </a:r>
            <a:endParaRPr lang="en-US" sz="800" dirty="0">
              <a:latin typeface="Arial" panose="020B0604020202020204" pitchFamily="34" charset="0"/>
              <a:cs typeface="Arial" panose="020B0604020202020204" pitchFamily="34" charset="0"/>
            </a:endParaRPr>
          </a:p>
        </p:txBody>
      </p:sp>
      <p:grpSp>
        <p:nvGrpSpPr>
          <p:cNvPr id="10" name="Group 9">
            <a:extLst>
              <a:ext uri="{FF2B5EF4-FFF2-40B4-BE49-F238E27FC236}">
                <a16:creationId xmlns:a16="http://schemas.microsoft.com/office/drawing/2014/main" id="{369FE549-AF7D-A72C-46CD-DA44BF0915BF}"/>
              </a:ext>
            </a:extLst>
          </p:cNvPr>
          <p:cNvGrpSpPr/>
          <p:nvPr/>
        </p:nvGrpSpPr>
        <p:grpSpPr>
          <a:xfrm>
            <a:off x="4196096" y="2644066"/>
            <a:ext cx="1364536" cy="646331"/>
            <a:chOff x="4248348" y="2644066"/>
            <a:chExt cx="1364536" cy="646331"/>
          </a:xfrm>
        </p:grpSpPr>
        <p:sp>
          <p:nvSpPr>
            <p:cNvPr id="29" name="TextBox 28">
              <a:extLst>
                <a:ext uri="{FF2B5EF4-FFF2-40B4-BE49-F238E27FC236}">
                  <a16:creationId xmlns:a16="http://schemas.microsoft.com/office/drawing/2014/main" id="{46AD5E2A-2E7E-8995-3EFF-434B0263C6C4}"/>
                </a:ext>
              </a:extLst>
            </p:cNvPr>
            <p:cNvSpPr txBox="1"/>
            <p:nvPr/>
          </p:nvSpPr>
          <p:spPr bwMode="gray">
            <a:xfrm>
              <a:off x="4438505" y="2644066"/>
              <a:ext cx="1174379" cy="646331"/>
            </a:xfrm>
            <a:prstGeom prst="rect">
              <a:avLst/>
            </a:prstGeom>
            <a:noFill/>
          </p:spPr>
          <p:txBody>
            <a:bodyPr wrap="square" lIns="137160" tIns="137160" rIns="274320" bIns="137160" rtlCol="0">
              <a:spAutoFit/>
            </a:bodyPr>
            <a:lstStyle/>
            <a:p>
              <a:pPr marL="0" indent="0" algn="l">
                <a:spcBef>
                  <a:spcPts val="600"/>
                </a:spcBef>
                <a:spcAft>
                  <a:spcPts val="600"/>
                </a:spcAft>
                <a:buNone/>
              </a:pPr>
              <a:r>
                <a:rPr lang="en-US" sz="1200" b="1"/>
                <a:t>AC to DC converter</a:t>
              </a:r>
            </a:p>
          </p:txBody>
        </p:sp>
        <p:sp>
          <p:nvSpPr>
            <p:cNvPr id="53" name="Ellipse 4">
              <a:extLst>
                <a:ext uri="{FF2B5EF4-FFF2-40B4-BE49-F238E27FC236}">
                  <a16:creationId xmlns:a16="http://schemas.microsoft.com/office/drawing/2014/main" id="{C13FD494-CF4D-FAC3-1B39-B44BAB29EEFB}"/>
                </a:ext>
              </a:extLst>
            </p:cNvPr>
            <p:cNvSpPr>
              <a:spLocks/>
            </p:cNvSpPr>
            <p:nvPr>
              <p:custDataLst>
                <p:tags r:id="rId8"/>
              </p:custDataLst>
            </p:nvPr>
          </p:nvSpPr>
          <p:spPr>
            <a:xfrm flipH="1">
              <a:off x="4248348" y="2846963"/>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strike="noStrike" kern="1200" cap="none" spc="0" normalizeH="0" baseline="0" noProof="0" dirty="0">
                  <a:ln>
                    <a:noFill/>
                  </a:ln>
                  <a:solidFill>
                    <a:srgbClr val="FFFFFF"/>
                  </a:solidFill>
                  <a:effectLst/>
                  <a:uLnTx/>
                  <a:uFillTx/>
                  <a:latin typeface="Arial"/>
                  <a:ea typeface="+mn-ea"/>
                  <a:cs typeface="+mn-cs"/>
                </a:rPr>
                <a:t>1</a:t>
              </a:r>
            </a:p>
          </p:txBody>
        </p:sp>
      </p:grpSp>
      <p:grpSp>
        <p:nvGrpSpPr>
          <p:cNvPr id="13" name="Group 12">
            <a:extLst>
              <a:ext uri="{FF2B5EF4-FFF2-40B4-BE49-F238E27FC236}">
                <a16:creationId xmlns:a16="http://schemas.microsoft.com/office/drawing/2014/main" id="{09EC0BFC-8EFA-6C1D-208C-B561BFE8CDC0}"/>
              </a:ext>
            </a:extLst>
          </p:cNvPr>
          <p:cNvGrpSpPr/>
          <p:nvPr/>
        </p:nvGrpSpPr>
        <p:grpSpPr>
          <a:xfrm>
            <a:off x="5683370" y="2551991"/>
            <a:ext cx="1588497" cy="830997"/>
            <a:chOff x="5800937" y="2551991"/>
            <a:chExt cx="1588497" cy="830997"/>
          </a:xfrm>
        </p:grpSpPr>
        <p:sp>
          <p:nvSpPr>
            <p:cNvPr id="32" name="TextBox 31">
              <a:extLst>
                <a:ext uri="{FF2B5EF4-FFF2-40B4-BE49-F238E27FC236}">
                  <a16:creationId xmlns:a16="http://schemas.microsoft.com/office/drawing/2014/main" id="{F39E3676-E169-5ED0-7F01-F71D9D1787B0}"/>
                </a:ext>
              </a:extLst>
            </p:cNvPr>
            <p:cNvSpPr txBox="1"/>
            <p:nvPr/>
          </p:nvSpPr>
          <p:spPr bwMode="gray">
            <a:xfrm>
              <a:off x="5938631" y="2551991"/>
              <a:ext cx="1450803" cy="830997"/>
            </a:xfrm>
            <a:prstGeom prst="rect">
              <a:avLst/>
            </a:prstGeom>
            <a:noFill/>
          </p:spPr>
          <p:txBody>
            <a:bodyPr wrap="square" lIns="137160" tIns="137160" rIns="274320" bIns="137160" rtlCol="0">
              <a:spAutoFit/>
            </a:bodyPr>
            <a:lstStyle/>
            <a:p>
              <a:pPr marL="0" indent="0" algn="ctr">
                <a:spcBef>
                  <a:spcPts val="600"/>
                </a:spcBef>
                <a:spcAft>
                  <a:spcPts val="600"/>
                </a:spcAft>
                <a:buNone/>
              </a:pPr>
              <a:r>
                <a:rPr lang="en-US" sz="1200" b="1" dirty="0"/>
                <a:t>HVDC Transmission Line</a:t>
              </a:r>
            </a:p>
          </p:txBody>
        </p:sp>
        <p:sp>
          <p:nvSpPr>
            <p:cNvPr id="54" name="Ellipse 4">
              <a:extLst>
                <a:ext uri="{FF2B5EF4-FFF2-40B4-BE49-F238E27FC236}">
                  <a16:creationId xmlns:a16="http://schemas.microsoft.com/office/drawing/2014/main" id="{33313693-0F0A-2951-982B-F387F5B8BD54}"/>
                </a:ext>
              </a:extLst>
            </p:cNvPr>
            <p:cNvSpPr>
              <a:spLocks/>
            </p:cNvSpPr>
            <p:nvPr>
              <p:custDataLst>
                <p:tags r:id="rId7"/>
              </p:custDataLst>
            </p:nvPr>
          </p:nvSpPr>
          <p:spPr>
            <a:xfrm flipH="1">
              <a:off x="5800937" y="2846963"/>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strike="noStrike" kern="1200" cap="none" spc="0" normalizeH="0" baseline="0" noProof="0" dirty="0">
                  <a:ln>
                    <a:noFill/>
                  </a:ln>
                  <a:solidFill>
                    <a:srgbClr val="FFFFFF"/>
                  </a:solidFill>
                  <a:effectLst/>
                  <a:uLnTx/>
                  <a:uFillTx/>
                  <a:latin typeface="Arial"/>
                  <a:ea typeface="+mn-ea"/>
                  <a:cs typeface="+mn-cs"/>
                </a:rPr>
                <a:t>2</a:t>
              </a:r>
            </a:p>
          </p:txBody>
        </p:sp>
      </p:grpSp>
      <p:grpSp>
        <p:nvGrpSpPr>
          <p:cNvPr id="17" name="Group 16">
            <a:extLst>
              <a:ext uri="{FF2B5EF4-FFF2-40B4-BE49-F238E27FC236}">
                <a16:creationId xmlns:a16="http://schemas.microsoft.com/office/drawing/2014/main" id="{DA505FF6-CBD0-1380-8CEB-9939049471C5}"/>
              </a:ext>
            </a:extLst>
          </p:cNvPr>
          <p:cNvGrpSpPr/>
          <p:nvPr/>
        </p:nvGrpSpPr>
        <p:grpSpPr>
          <a:xfrm>
            <a:off x="7385979" y="2644066"/>
            <a:ext cx="1320697" cy="646331"/>
            <a:chOff x="7477420" y="2644066"/>
            <a:chExt cx="1320697" cy="646331"/>
          </a:xfrm>
        </p:grpSpPr>
        <p:sp>
          <p:nvSpPr>
            <p:cNvPr id="31" name="TextBox 30">
              <a:extLst>
                <a:ext uri="{FF2B5EF4-FFF2-40B4-BE49-F238E27FC236}">
                  <a16:creationId xmlns:a16="http://schemas.microsoft.com/office/drawing/2014/main" id="{BD77FC24-36CE-FBEC-BAA0-F2EB86A07E3D}"/>
                </a:ext>
              </a:extLst>
            </p:cNvPr>
            <p:cNvSpPr txBox="1"/>
            <p:nvPr/>
          </p:nvSpPr>
          <p:spPr bwMode="gray">
            <a:xfrm>
              <a:off x="7623739" y="2644066"/>
              <a:ext cx="1174378" cy="646331"/>
            </a:xfrm>
            <a:prstGeom prst="rect">
              <a:avLst/>
            </a:prstGeom>
            <a:noFill/>
          </p:spPr>
          <p:txBody>
            <a:bodyPr wrap="square" lIns="137160" tIns="137160" rIns="274320" bIns="137160" rtlCol="0">
              <a:spAutoFit/>
            </a:bodyPr>
            <a:lstStyle/>
            <a:p>
              <a:pPr marL="0" indent="0" algn="l">
                <a:spcBef>
                  <a:spcPts val="600"/>
                </a:spcBef>
                <a:spcAft>
                  <a:spcPts val="600"/>
                </a:spcAft>
                <a:buNone/>
              </a:pPr>
              <a:r>
                <a:rPr lang="en-US" sz="1200" b="1" dirty="0"/>
                <a:t>DC to AC converter</a:t>
              </a:r>
            </a:p>
          </p:txBody>
        </p:sp>
        <p:sp>
          <p:nvSpPr>
            <p:cNvPr id="56" name="Ellipse 4">
              <a:extLst>
                <a:ext uri="{FF2B5EF4-FFF2-40B4-BE49-F238E27FC236}">
                  <a16:creationId xmlns:a16="http://schemas.microsoft.com/office/drawing/2014/main" id="{42A4CC34-B25E-75E7-D031-C7AA2D35EDBD}"/>
                </a:ext>
              </a:extLst>
            </p:cNvPr>
            <p:cNvSpPr>
              <a:spLocks/>
            </p:cNvSpPr>
            <p:nvPr>
              <p:custDataLst>
                <p:tags r:id="rId6"/>
              </p:custDataLst>
            </p:nvPr>
          </p:nvSpPr>
          <p:spPr>
            <a:xfrm flipH="1">
              <a:off x="7477420" y="2846963"/>
              <a:ext cx="233996" cy="23399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strike="noStrike" kern="1200" cap="none" spc="0" normalizeH="0" baseline="0" noProof="0" dirty="0">
                  <a:ln>
                    <a:noFill/>
                  </a:ln>
                  <a:solidFill>
                    <a:srgbClr val="FFFFFF"/>
                  </a:solidFill>
                  <a:effectLst/>
                  <a:uLnTx/>
                  <a:uFillTx/>
                  <a:latin typeface="Arial"/>
                  <a:ea typeface="+mn-ea"/>
                  <a:cs typeface="+mn-cs"/>
                </a:rPr>
                <a:t>3</a:t>
              </a:r>
            </a:p>
          </p:txBody>
        </p:sp>
      </p:grpSp>
      <p:sp>
        <p:nvSpPr>
          <p:cNvPr id="5" name="Pentagon 4">
            <a:extLst>
              <a:ext uri="{FF2B5EF4-FFF2-40B4-BE49-F238E27FC236}">
                <a16:creationId xmlns:a16="http://schemas.microsoft.com/office/drawing/2014/main" id="{A4A2DA45-C356-D995-0089-EA298432B7BB}"/>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7" name="Chevron 6">
            <a:extLst>
              <a:ext uri="{FF2B5EF4-FFF2-40B4-BE49-F238E27FC236}">
                <a16:creationId xmlns:a16="http://schemas.microsoft.com/office/drawing/2014/main" id="{02D96B54-0E85-967C-A1F0-700A953CFCF6}"/>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8" name="Chevron 7">
            <a:extLst>
              <a:ext uri="{FF2B5EF4-FFF2-40B4-BE49-F238E27FC236}">
                <a16:creationId xmlns:a16="http://schemas.microsoft.com/office/drawing/2014/main" id="{F6A79565-43D4-AE0E-2096-B67808D78D5B}"/>
              </a:ext>
            </a:extLst>
          </p:cNvPr>
          <p:cNvSpPr/>
          <p:nvPr/>
        </p:nvSpPr>
        <p:spPr>
          <a:xfrm>
            <a:off x="3381296"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Modernize</a:t>
            </a:r>
          </a:p>
        </p:txBody>
      </p:sp>
      <p:sp>
        <p:nvSpPr>
          <p:cNvPr id="9" name="Chevron 8">
            <a:extLst>
              <a:ext uri="{FF2B5EF4-FFF2-40B4-BE49-F238E27FC236}">
                <a16:creationId xmlns:a16="http://schemas.microsoft.com/office/drawing/2014/main" id="{4CAD822D-0B08-416A-1579-B46F21F68013}"/>
              </a:ext>
            </a:extLst>
          </p:cNvPr>
          <p:cNvSpPr/>
          <p:nvPr/>
        </p:nvSpPr>
        <p:spPr>
          <a:xfrm>
            <a:off x="5071944" y="0"/>
            <a:ext cx="1788983" cy="288356"/>
          </a:xfrm>
          <a:prstGeom prst="chevron">
            <a:avLst/>
          </a:prstGeom>
          <a:solidFill>
            <a:srgbClr val="009BD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Expand</a:t>
            </a:r>
          </a:p>
        </p:txBody>
      </p:sp>
      <p:sp>
        <p:nvSpPr>
          <p:cNvPr id="11" name="Chevron 10">
            <a:extLst>
              <a:ext uri="{FF2B5EF4-FFF2-40B4-BE49-F238E27FC236}">
                <a16:creationId xmlns:a16="http://schemas.microsoft.com/office/drawing/2014/main" id="{22C50E05-635D-72C0-B49A-3838CC86390E}"/>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16" name="Rectangle 15">
            <a:extLst>
              <a:ext uri="{FF2B5EF4-FFF2-40B4-BE49-F238E27FC236}">
                <a16:creationId xmlns:a16="http://schemas.microsoft.com/office/drawing/2014/main" id="{BDC2795E-C92F-905D-DB24-25BED28C1E82}"/>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HVDC</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Tree>
    <p:extLst>
      <p:ext uri="{BB962C8B-B14F-4D97-AF65-F5344CB8AC3E}">
        <p14:creationId xmlns:p14="http://schemas.microsoft.com/office/powerpoint/2010/main" val="268587242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7CFFF7-7197-6F70-6045-D3D86105884A}"/>
            </a:ext>
          </a:extLst>
        </p:cNvPr>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56C0C781-2754-D95F-CE01-500B3E490A72}"/>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8" name="think-cell data - do not delete" hidden="1">
                        <a:extLst>
                          <a:ext uri="{FF2B5EF4-FFF2-40B4-BE49-F238E27FC236}">
                            <a16:creationId xmlns:a16="http://schemas.microsoft.com/office/drawing/2014/main" id="{56C0C781-2754-D95F-CE01-500B3E490A72}"/>
                          </a:ext>
                        </a:extLst>
                      </p:cNvPr>
                      <p:cNvPicPr/>
                      <p:nvPr/>
                    </p:nvPicPr>
                    <p:blipFill>
                      <a:blip r:embed="rId5"/>
                      <a:stretch>
                        <a:fillRect/>
                      </a:stretch>
                    </p:blipFill>
                    <p:spPr>
                      <a:xfrm>
                        <a:off x="1588" y="1588"/>
                        <a:ext cx="1227"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BBCE892A-D519-AB52-C2AC-4CC976F0C672}"/>
              </a:ext>
            </a:extLst>
          </p:cNvPr>
          <p:cNvSpPr>
            <a:spLocks noGrp="1"/>
          </p:cNvSpPr>
          <p:nvPr>
            <p:ph type="title"/>
          </p:nvPr>
        </p:nvSpPr>
        <p:spPr/>
        <p:txBody>
          <a:bodyPr vert="horz" rIns="91440">
            <a:noAutofit/>
          </a:bodyPr>
          <a:lstStyle/>
          <a:p>
            <a:r>
              <a:rPr lang="en-US" dirty="0"/>
              <a:t>HVDC benefits are realized with longer corridors, improving efficiency, lowering costs per delivered MWh</a:t>
            </a:r>
          </a:p>
        </p:txBody>
      </p:sp>
      <p:graphicFrame>
        <p:nvGraphicFramePr>
          <p:cNvPr id="17" name="Table 16">
            <a:extLst>
              <a:ext uri="{FF2B5EF4-FFF2-40B4-BE49-F238E27FC236}">
                <a16:creationId xmlns:a16="http://schemas.microsoft.com/office/drawing/2014/main" id="{A6539984-376B-E6B8-F81E-A8BC4009DCE8}"/>
              </a:ext>
            </a:extLst>
          </p:cNvPr>
          <p:cNvGraphicFramePr>
            <a:graphicFrameLocks noGrp="1"/>
          </p:cNvGraphicFramePr>
          <p:nvPr/>
        </p:nvGraphicFramePr>
        <p:xfrm>
          <a:off x="362953" y="1549325"/>
          <a:ext cx="6569376" cy="4759468"/>
        </p:xfrm>
        <a:graphic>
          <a:graphicData uri="http://schemas.openxmlformats.org/drawingml/2006/table">
            <a:tbl>
              <a:tblPr firstRow="1" bandRow="1">
                <a:tableStyleId>{5C22544A-7EE6-4342-B048-85BDC9FD1C3A}</a:tableStyleId>
              </a:tblPr>
              <a:tblGrid>
                <a:gridCol w="1697859">
                  <a:extLst>
                    <a:ext uri="{9D8B030D-6E8A-4147-A177-3AD203B41FA5}">
                      <a16:colId xmlns:a16="http://schemas.microsoft.com/office/drawing/2014/main" val="1257798866"/>
                    </a:ext>
                  </a:extLst>
                </a:gridCol>
                <a:gridCol w="2388358">
                  <a:extLst>
                    <a:ext uri="{9D8B030D-6E8A-4147-A177-3AD203B41FA5}">
                      <a16:colId xmlns:a16="http://schemas.microsoft.com/office/drawing/2014/main" val="1834854552"/>
                    </a:ext>
                  </a:extLst>
                </a:gridCol>
                <a:gridCol w="2483159">
                  <a:extLst>
                    <a:ext uri="{9D8B030D-6E8A-4147-A177-3AD203B41FA5}">
                      <a16:colId xmlns:a16="http://schemas.microsoft.com/office/drawing/2014/main" val="2012169397"/>
                    </a:ext>
                  </a:extLst>
                </a:gridCol>
              </a:tblGrid>
              <a:tr h="388392">
                <a:tc>
                  <a:txBody>
                    <a:bodyPr/>
                    <a:lstStyle/>
                    <a:p>
                      <a:pPr>
                        <a:buNone/>
                      </a:pPr>
                      <a:r>
                        <a:rPr lang="en-US" sz="1000" dirty="0"/>
                        <a:t>Topic</a:t>
                      </a:r>
                    </a:p>
                  </a:txBody>
                  <a:tcPr anchor="ctr">
                    <a:noFill/>
                  </a:tcPr>
                </a:tc>
                <a:tc>
                  <a:txBody>
                    <a:bodyPr/>
                    <a:lstStyle/>
                    <a:p>
                      <a:pPr marL="12700" indent="-12700">
                        <a:buNone/>
                        <a:tabLst/>
                      </a:pPr>
                      <a:r>
                        <a:rPr lang="en-US" sz="1400" dirty="0"/>
                        <a:t>HVAC </a:t>
                      </a:r>
                      <a:br>
                        <a:rPr lang="en-US" sz="1400" dirty="0"/>
                      </a:br>
                      <a:r>
                        <a:rPr lang="en-US" sz="1400" dirty="0"/>
                        <a:t>(AC transmission)</a:t>
                      </a:r>
                    </a:p>
                  </a:txBody>
                  <a:tcPr anchor="ctr"/>
                </a:tc>
                <a:tc>
                  <a:txBody>
                    <a:bodyPr/>
                    <a:lstStyle/>
                    <a:p>
                      <a:pPr marL="12700" indent="-12700">
                        <a:buNone/>
                        <a:tabLst/>
                      </a:pPr>
                      <a:r>
                        <a:rPr lang="en-US" sz="1400" dirty="0"/>
                        <a:t>HVDC </a:t>
                      </a:r>
                      <a:br>
                        <a:rPr lang="en-US" sz="1400" dirty="0"/>
                      </a:br>
                      <a:r>
                        <a:rPr lang="en-US" sz="1400" dirty="0"/>
                        <a:t>(DC transmission)</a:t>
                      </a:r>
                    </a:p>
                  </a:txBody>
                  <a:tcPr anchor="ctr">
                    <a:solidFill>
                      <a:schemeClr val="accent6"/>
                    </a:solidFill>
                  </a:tcPr>
                </a:tc>
                <a:extLst>
                  <a:ext uri="{0D108BD9-81ED-4DB2-BD59-A6C34878D82A}">
                    <a16:rowId xmlns:a16="http://schemas.microsoft.com/office/drawing/2014/main" val="1830864607"/>
                  </a:ext>
                </a:extLst>
              </a:tr>
              <a:tr h="559019">
                <a:tc>
                  <a:txBody>
                    <a:bodyPr/>
                    <a:lstStyle/>
                    <a:p>
                      <a:pPr algn="l">
                        <a:buNone/>
                      </a:pPr>
                      <a:r>
                        <a:rPr lang="en-US" sz="1200" b="1" dirty="0">
                          <a:solidFill>
                            <a:schemeClr val="tx1"/>
                          </a:solidFill>
                        </a:rPr>
                        <a:t>How does it work?</a:t>
                      </a:r>
                    </a:p>
                  </a:txBody>
                  <a:tcPr anchor="ctr">
                    <a:lnB w="6350" cap="flat" cmpd="sng" algn="ctr">
                      <a:solidFill>
                        <a:schemeClr val="tx1"/>
                      </a:solidFill>
                      <a:prstDash val="solid"/>
                      <a:round/>
                      <a:headEnd type="none" w="med" len="med"/>
                      <a:tailEnd type="none" w="med" len="med"/>
                    </a:lnB>
                    <a:noFill/>
                  </a:tcPr>
                </a:tc>
                <a:tc>
                  <a:txBody>
                    <a:bodyPr/>
                    <a:lstStyle/>
                    <a:p>
                      <a:pPr marL="184150" indent="-171450" algn="l">
                        <a:spcBef>
                          <a:spcPts val="600"/>
                        </a:spcBef>
                        <a:tabLst/>
                      </a:pPr>
                      <a:r>
                        <a:rPr lang="en-US" sz="1050" b="0" dirty="0"/>
                        <a:t>Electricity </a:t>
                      </a:r>
                      <a:r>
                        <a:rPr lang="en-US" sz="1050" b="1" dirty="0"/>
                        <a:t>changes direction </a:t>
                      </a:r>
                      <a:r>
                        <a:rPr lang="en-US" sz="1050" b="0" dirty="0"/>
                        <a:t>50/60 times per second</a:t>
                      </a:r>
                    </a:p>
                  </a:txBody>
                  <a:tcPr anchor="ctr">
                    <a:lnB w="6350" cap="flat" cmpd="sng" algn="ctr">
                      <a:solidFill>
                        <a:schemeClr val="tx1"/>
                      </a:solidFill>
                      <a:prstDash val="solid"/>
                      <a:round/>
                      <a:headEnd type="none" w="med" len="med"/>
                      <a:tailEnd type="none" w="med" len="med"/>
                    </a:lnB>
                    <a:noFill/>
                  </a:tcPr>
                </a:tc>
                <a:tc>
                  <a:txBody>
                    <a:bodyPr/>
                    <a:lstStyle/>
                    <a:p>
                      <a:pPr marL="177800" indent="-177800" algn="l">
                        <a:spcBef>
                          <a:spcPts val="600"/>
                        </a:spcBef>
                        <a:tabLst/>
                      </a:pPr>
                      <a:r>
                        <a:rPr lang="en-US" sz="1050" b="0" dirty="0"/>
                        <a:t>Electricity </a:t>
                      </a:r>
                      <a:r>
                        <a:rPr lang="en-US" sz="1050" b="1" dirty="0"/>
                        <a:t>flows one way </a:t>
                      </a:r>
                      <a:r>
                        <a:rPr lang="en-US" sz="1050" b="0" dirty="0"/>
                        <a:t>continuously going in one direction</a:t>
                      </a:r>
                    </a:p>
                  </a:txBody>
                  <a:tcPr anchor="ctr">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50552688"/>
                  </a:ext>
                </a:extLst>
              </a:tr>
              <a:tr h="559019">
                <a:tc>
                  <a:txBody>
                    <a:bodyPr/>
                    <a:lstStyle/>
                    <a:p>
                      <a:pPr marL="6350" indent="-6350" algn="l">
                        <a:buNone/>
                        <a:tabLst/>
                      </a:pPr>
                      <a:r>
                        <a:rPr lang="en-US" sz="1200" b="1" dirty="0">
                          <a:solidFill>
                            <a:schemeClr val="tx1"/>
                          </a:solidFill>
                        </a:rPr>
                        <a:t>How easy is it to connect to today’s grid?</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7800" indent="-177800" algn="l">
                        <a:spcBef>
                          <a:spcPts val="600"/>
                        </a:spcBef>
                        <a:tabLst/>
                      </a:pPr>
                      <a:r>
                        <a:rPr lang="en-US" sz="1050" b="1" dirty="0"/>
                        <a:t>Very easy </a:t>
                      </a:r>
                      <a:r>
                        <a:rPr lang="en-US" sz="1050" b="0" dirty="0"/>
                        <a:t>- plugs in directly to existing AC</a:t>
                      </a:r>
                    </a:p>
                    <a:p>
                      <a:pPr marL="177800" indent="-177800" algn="l">
                        <a:spcBef>
                          <a:spcPts val="600"/>
                        </a:spcBef>
                        <a:tabLst/>
                      </a:pPr>
                      <a:r>
                        <a:rPr lang="en-US" sz="1050" b="1" dirty="0"/>
                        <a:t>Needs voltage control</a:t>
                      </a:r>
                      <a:r>
                        <a:rPr lang="en-US" sz="1050" b="0" dirty="0"/>
                        <a:t> and reactive support (FACTS tools) along the route</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7800" indent="-177800" algn="l">
                        <a:spcBef>
                          <a:spcPts val="600"/>
                        </a:spcBef>
                        <a:tabLst/>
                      </a:pPr>
                      <a:r>
                        <a:rPr lang="en-US" sz="1050" b="1" i="0" u="none" strike="noStrike" kern="1200" dirty="0">
                          <a:solidFill>
                            <a:schemeClr val="dk1"/>
                          </a:solidFill>
                          <a:effectLst/>
                          <a:latin typeface="+mn-lt"/>
                          <a:ea typeface="+mn-ea"/>
                          <a:cs typeface="+mn-cs"/>
                        </a:rPr>
                        <a:t>Needs converters </a:t>
                      </a:r>
                      <a:r>
                        <a:rPr lang="en-US" sz="1050" b="0" i="0" u="none" strike="noStrike" kern="1200" dirty="0">
                          <a:solidFill>
                            <a:schemeClr val="dk1"/>
                          </a:solidFill>
                          <a:effectLst/>
                          <a:latin typeface="+mn-lt"/>
                          <a:ea typeface="+mn-ea"/>
                          <a:cs typeface="+mn-cs"/>
                        </a:rPr>
                        <a:t>at each end, but then it can </a:t>
                      </a:r>
                      <a:r>
                        <a:rPr lang="en-US" sz="1050" b="1" i="0" u="none" strike="noStrike" kern="1200" dirty="0">
                          <a:solidFill>
                            <a:schemeClr val="dk1"/>
                          </a:solidFill>
                          <a:effectLst/>
                          <a:latin typeface="+mn-lt"/>
                          <a:ea typeface="+mn-ea"/>
                          <a:cs typeface="+mn-cs"/>
                        </a:rPr>
                        <a:t>connect </a:t>
                      </a:r>
                      <a:r>
                        <a:rPr lang="en-US" sz="1050" b="0" i="0" u="none" strike="noStrike" kern="1200" dirty="0">
                          <a:solidFill>
                            <a:schemeClr val="dk1"/>
                          </a:solidFill>
                          <a:effectLst/>
                          <a:latin typeface="+mn-lt"/>
                          <a:ea typeface="+mn-ea"/>
                          <a:cs typeface="+mn-cs"/>
                        </a:rPr>
                        <a:t>into </a:t>
                      </a:r>
                      <a:r>
                        <a:rPr lang="en-US" sz="1050" b="0" dirty="0"/>
                        <a:t>asynchronous systems</a:t>
                      </a:r>
                    </a:p>
                    <a:p>
                      <a:pPr marL="177800" indent="-177800" algn="l">
                        <a:spcBef>
                          <a:spcPts val="600"/>
                        </a:spcBef>
                        <a:tabLst/>
                      </a:pPr>
                      <a:r>
                        <a:rPr lang="en-US" sz="1050" b="0" dirty="0"/>
                        <a:t>Converters are expensive, but </a:t>
                      </a:r>
                      <a:r>
                        <a:rPr lang="en-US" sz="1050" b="1" dirty="0"/>
                        <a:t>HVDC lines</a:t>
                      </a:r>
                      <a:r>
                        <a:rPr lang="en-US" sz="1050" b="0" dirty="0"/>
                        <a:t> can be </a:t>
                      </a:r>
                      <a:r>
                        <a:rPr lang="en-US" sz="1050" b="1" dirty="0"/>
                        <a:t>simpler for long transfer</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86870602"/>
                  </a:ext>
                </a:extLst>
              </a:tr>
              <a:tr h="552448">
                <a:tc>
                  <a:txBody>
                    <a:bodyPr/>
                    <a:lstStyle/>
                    <a:p>
                      <a:pPr marL="6350" indent="0" algn="l">
                        <a:buNone/>
                        <a:tabLst/>
                      </a:pPr>
                      <a:r>
                        <a:rPr lang="en-US" sz="1200" b="1" dirty="0">
                          <a:solidFill>
                            <a:schemeClr val="tx1"/>
                          </a:solidFill>
                        </a:rPr>
                        <a:t>How controllable is the power flow?</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7800" indent="-177800" algn="l">
                        <a:spcBef>
                          <a:spcPts val="600"/>
                        </a:spcBef>
                      </a:pPr>
                      <a:r>
                        <a:rPr lang="en-US" sz="1050" b="1" dirty="0"/>
                        <a:t>Less controllable</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7800" indent="-177800" algn="l">
                        <a:spcBef>
                          <a:spcPts val="600"/>
                        </a:spcBef>
                      </a:pPr>
                      <a:r>
                        <a:rPr lang="en-US" sz="1050" b="1" dirty="0"/>
                        <a:t>Set and adjusted directly by the converters</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44183807"/>
                  </a:ext>
                </a:extLst>
              </a:tr>
              <a:tr h="714301">
                <a:tc>
                  <a:txBody>
                    <a:bodyPr/>
                    <a:lstStyle/>
                    <a:p>
                      <a:pPr marL="6350" indent="-6350" algn="l">
                        <a:buNone/>
                        <a:tabLst/>
                      </a:pPr>
                      <a:r>
                        <a:rPr lang="en-US" sz="1200" b="1" dirty="0">
                          <a:solidFill>
                            <a:schemeClr val="tx1"/>
                          </a:solidFill>
                        </a:rPr>
                        <a:t>When does it make more sense?</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7800" indent="-177800" algn="l">
                        <a:spcBef>
                          <a:spcPts val="600"/>
                        </a:spcBef>
                        <a:tabLst/>
                      </a:pPr>
                      <a:r>
                        <a:rPr lang="en-US" sz="1050" b="0" dirty="0"/>
                        <a:t>Usually best for </a:t>
                      </a:r>
                      <a:r>
                        <a:rPr lang="en-US" sz="1050" b="1" dirty="0"/>
                        <a:t>short to medium distances</a:t>
                      </a:r>
                      <a:r>
                        <a:rPr lang="en-US" sz="1050" b="0" dirty="0"/>
                        <a:t> </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7800" indent="-177800" algn="l">
                        <a:spcBef>
                          <a:spcPts val="600"/>
                        </a:spcBef>
                        <a:tabLst/>
                      </a:pPr>
                      <a:r>
                        <a:rPr lang="en-US" sz="1050" b="0" dirty="0"/>
                        <a:t>Often best for </a:t>
                      </a:r>
                      <a:r>
                        <a:rPr lang="en-US" sz="1050" b="1" dirty="0"/>
                        <a:t>very long distances, </a:t>
                      </a:r>
                      <a:r>
                        <a:rPr lang="en-US" sz="1050" b="0" dirty="0"/>
                        <a:t>especially when moving bulk </a:t>
                      </a:r>
                      <a:r>
                        <a:rPr lang="en-US" sz="1050" b="1" dirty="0"/>
                        <a:t>power across regions</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26958346"/>
                  </a:ext>
                </a:extLst>
              </a:tr>
              <a:tr h="869583">
                <a:tc>
                  <a:txBody>
                    <a:bodyPr/>
                    <a:lstStyle/>
                    <a:p>
                      <a:pPr algn="l">
                        <a:buNone/>
                      </a:pPr>
                      <a:r>
                        <a:rPr lang="en-US" sz="1200" b="1" dirty="0">
                          <a:solidFill>
                            <a:schemeClr val="tx1"/>
                          </a:solidFill>
                        </a:rPr>
                        <a:t>What’s the cost profile?</a:t>
                      </a:r>
                      <a:endParaRPr lang="en-US" sz="1200" b="1" dirty="0">
                        <a:solidFill>
                          <a:schemeClr val="bg1"/>
                        </a:solidFill>
                      </a:endParaRPr>
                    </a:p>
                  </a:txBody>
                  <a:tcPr anchor="ctr">
                    <a:lnT w="6350" cap="flat" cmpd="sng" algn="ctr">
                      <a:solidFill>
                        <a:schemeClr val="tx1"/>
                      </a:solidFill>
                      <a:prstDash val="solid"/>
                      <a:round/>
                      <a:headEnd type="none" w="med" len="med"/>
                      <a:tailEnd type="none" w="med" len="med"/>
                    </a:lnT>
                    <a:noFill/>
                  </a:tcPr>
                </a:tc>
                <a:tc>
                  <a:txBody>
                    <a:bodyPr/>
                    <a:lstStyle/>
                    <a:p>
                      <a:pPr marL="177800" indent="-177800" algn="l">
                        <a:spcBef>
                          <a:spcPts val="600"/>
                        </a:spcBef>
                        <a:tabLst/>
                      </a:pPr>
                      <a:r>
                        <a:rPr lang="en-US" sz="1050" b="1" dirty="0"/>
                        <a:t>Lower upfront terminal cost</a:t>
                      </a:r>
                      <a:r>
                        <a:rPr lang="en-US" sz="1050" b="0" dirty="0"/>
                        <a:t>, but may </a:t>
                      </a:r>
                      <a:r>
                        <a:rPr lang="en-US" sz="1050" b="1" dirty="0"/>
                        <a:t>need more grid reinforcements</a:t>
                      </a:r>
                      <a:r>
                        <a:rPr lang="en-US" sz="1050" b="0" dirty="0"/>
                        <a:t>/reactive equipment as distance grows</a:t>
                      </a:r>
                    </a:p>
                  </a:txBody>
                  <a:tcPr anchor="ctr">
                    <a:lnT w="6350" cap="flat" cmpd="sng" algn="ctr">
                      <a:solidFill>
                        <a:schemeClr val="tx1"/>
                      </a:solidFill>
                      <a:prstDash val="solid"/>
                      <a:round/>
                      <a:headEnd type="none" w="med" len="med"/>
                      <a:tailEnd type="none" w="med" len="med"/>
                    </a:lnT>
                    <a:noFill/>
                  </a:tcPr>
                </a:tc>
                <a:tc>
                  <a:txBody>
                    <a:bodyPr/>
                    <a:lstStyle/>
                    <a:p>
                      <a:pPr marL="177800" indent="-177800" algn="l">
                        <a:spcBef>
                          <a:spcPts val="600"/>
                        </a:spcBef>
                        <a:tabLst/>
                      </a:pPr>
                      <a:r>
                        <a:rPr lang="en-US" sz="1050" b="1" dirty="0"/>
                        <a:t>High upfront cost at the ends </a:t>
                      </a:r>
                      <a:r>
                        <a:rPr lang="en-US" sz="1050" b="0" dirty="0"/>
                        <a:t>(converter stations) but </a:t>
                      </a:r>
                      <a:r>
                        <a:rPr lang="en-US" sz="1050" b="1" dirty="0"/>
                        <a:t>can be cheaper per delivered MWh </a:t>
                      </a:r>
                      <a:r>
                        <a:rPr lang="en-US" sz="1050" b="0" dirty="0"/>
                        <a:t>for long routes</a:t>
                      </a:r>
                    </a:p>
                    <a:p>
                      <a:pPr marL="177800" indent="-177800" algn="l">
                        <a:spcBef>
                          <a:spcPts val="600"/>
                        </a:spcBef>
                        <a:tabLst/>
                      </a:pPr>
                      <a:r>
                        <a:rPr lang="en-US" sz="1050" b="0" dirty="0"/>
                        <a:t>Cost components (2017)</a:t>
                      </a:r>
                      <a:r>
                        <a:rPr lang="en-US" sz="1050" b="1" dirty="0"/>
                        <a:t>: 16% transmission line, 83% infrastructure, 1% services/other</a:t>
                      </a:r>
                    </a:p>
                  </a:txBody>
                  <a:tcPr anchor="ctr">
                    <a:lnT w="6350"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1103450025"/>
                  </a:ext>
                </a:extLst>
              </a:tr>
            </a:tbl>
          </a:graphicData>
        </a:graphic>
      </p:graphicFrame>
      <p:grpSp>
        <p:nvGrpSpPr>
          <p:cNvPr id="54" name="Group 53">
            <a:extLst>
              <a:ext uri="{FF2B5EF4-FFF2-40B4-BE49-F238E27FC236}">
                <a16:creationId xmlns:a16="http://schemas.microsoft.com/office/drawing/2014/main" id="{A35B3EE3-DCC9-8B8B-86F2-659CD5DB385A}"/>
              </a:ext>
            </a:extLst>
          </p:cNvPr>
          <p:cNvGrpSpPr/>
          <p:nvPr/>
        </p:nvGrpSpPr>
        <p:grpSpPr>
          <a:xfrm>
            <a:off x="6823881" y="2012522"/>
            <a:ext cx="5326873" cy="4433606"/>
            <a:chOff x="5943600" y="1018703"/>
            <a:chExt cx="7146673" cy="4932494"/>
          </a:xfrm>
        </p:grpSpPr>
        <p:sp>
          <p:nvSpPr>
            <p:cNvPr id="5" name="AutoShape 4" descr="COMPREHENSIVE COMPARISON BETWEEN HVAC AND HVDC">
              <a:extLst>
                <a:ext uri="{FF2B5EF4-FFF2-40B4-BE49-F238E27FC236}">
                  <a16:creationId xmlns:a16="http://schemas.microsoft.com/office/drawing/2014/main" id="{3072A673-46CE-DF53-F6A2-39818E00AC0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800"/>
            </a:p>
          </p:txBody>
        </p:sp>
        <p:cxnSp>
          <p:nvCxnSpPr>
            <p:cNvPr id="23" name="Straight Arrow Connector 22">
              <a:extLst>
                <a:ext uri="{FF2B5EF4-FFF2-40B4-BE49-F238E27FC236}">
                  <a16:creationId xmlns:a16="http://schemas.microsoft.com/office/drawing/2014/main" id="{C1901FEB-61AE-FC58-0F27-3A7838246D92}"/>
                </a:ext>
              </a:extLst>
            </p:cNvPr>
            <p:cNvCxnSpPr/>
            <p:nvPr/>
          </p:nvCxnSpPr>
          <p:spPr bwMode="gray">
            <a:xfrm flipV="1">
              <a:off x="7555345" y="1496291"/>
              <a:ext cx="0" cy="3565236"/>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01C4DE44-5D2F-919F-90DC-021BE99B0D0F}"/>
                </a:ext>
              </a:extLst>
            </p:cNvPr>
            <p:cNvCxnSpPr>
              <a:cxnSpLocks/>
            </p:cNvCxnSpPr>
            <p:nvPr/>
          </p:nvCxnSpPr>
          <p:spPr bwMode="gray">
            <a:xfrm>
              <a:off x="7555345" y="5061527"/>
              <a:ext cx="4306455" cy="0"/>
            </a:xfrm>
            <a:prstGeom prst="straightConnector1">
              <a:avLst/>
            </a:prstGeom>
            <a:ln w="9525" cap="flat">
              <a:solidFill>
                <a:schemeClr val="tx1"/>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3A73D3BD-2A0F-10B0-E2B5-37BA23A5F01B}"/>
                </a:ext>
              </a:extLst>
            </p:cNvPr>
            <p:cNvCxnSpPr/>
            <p:nvPr/>
          </p:nvCxnSpPr>
          <p:spPr bwMode="gray">
            <a:xfrm flipV="1">
              <a:off x="7555345" y="3581400"/>
              <a:ext cx="0" cy="1480127"/>
            </a:xfrm>
            <a:prstGeom prst="line">
              <a:avLst/>
            </a:prstGeom>
            <a:ln w="19050" cap="flat">
              <a:solidFill>
                <a:schemeClr val="accent6"/>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C048A9F0-8257-E954-8979-5F8F675B578A}"/>
                </a:ext>
              </a:extLst>
            </p:cNvPr>
            <p:cNvCxnSpPr>
              <a:cxnSpLocks/>
            </p:cNvCxnSpPr>
            <p:nvPr/>
          </p:nvCxnSpPr>
          <p:spPr bwMode="gray">
            <a:xfrm flipV="1">
              <a:off x="7555345" y="2447636"/>
              <a:ext cx="3648364" cy="1133764"/>
            </a:xfrm>
            <a:prstGeom prst="line">
              <a:avLst/>
            </a:prstGeom>
            <a:ln w="19050" cap="flat">
              <a:solidFill>
                <a:schemeClr val="accent6"/>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03E4140F-9DF9-F41F-21B1-ED0228705410}"/>
                </a:ext>
              </a:extLst>
            </p:cNvPr>
            <p:cNvCxnSpPr>
              <a:cxnSpLocks/>
            </p:cNvCxnSpPr>
            <p:nvPr/>
          </p:nvCxnSpPr>
          <p:spPr bwMode="gray">
            <a:xfrm flipV="1">
              <a:off x="7555345" y="4479636"/>
              <a:ext cx="0" cy="581890"/>
            </a:xfrm>
            <a:prstGeom prst="line">
              <a:avLst/>
            </a:prstGeom>
            <a:ln w="19050" cap="flat">
              <a:solidFill>
                <a:schemeClr val="accent2">
                  <a:lumMod val="50000"/>
                  <a:lumOff val="50000"/>
                </a:schemeClr>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724B1F3-B3E3-826D-4008-4D735CA34B02}"/>
                </a:ext>
              </a:extLst>
            </p:cNvPr>
            <p:cNvCxnSpPr>
              <a:cxnSpLocks/>
            </p:cNvCxnSpPr>
            <p:nvPr/>
          </p:nvCxnSpPr>
          <p:spPr bwMode="gray">
            <a:xfrm flipV="1">
              <a:off x="7559962" y="1930396"/>
              <a:ext cx="3643747" cy="2549240"/>
            </a:xfrm>
            <a:prstGeom prst="line">
              <a:avLst/>
            </a:prstGeom>
            <a:ln w="19050" cap="flat">
              <a:solidFill>
                <a:schemeClr val="accent2">
                  <a:lumMod val="50000"/>
                  <a:lumOff val="50000"/>
                </a:schemeClr>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99FDF954-AB51-6167-D078-D751B65A44EE}"/>
                </a:ext>
              </a:extLst>
            </p:cNvPr>
            <p:cNvSpPr txBox="1"/>
            <p:nvPr/>
          </p:nvSpPr>
          <p:spPr bwMode="gray">
            <a:xfrm>
              <a:off x="11234864" y="1534540"/>
              <a:ext cx="1729645" cy="479372"/>
            </a:xfrm>
            <a:prstGeom prst="rect">
              <a:avLst/>
            </a:prstGeom>
            <a:noFill/>
          </p:spPr>
          <p:txBody>
            <a:bodyPr wrap="none" lIns="137160" tIns="137160" rIns="274320" bIns="137160" rtlCol="0">
              <a:spAutoFit/>
            </a:bodyPr>
            <a:lstStyle/>
            <a:p>
              <a:pPr marL="0" indent="0" algn="l">
                <a:spcBef>
                  <a:spcPts val="600"/>
                </a:spcBef>
                <a:spcAft>
                  <a:spcPts val="600"/>
                </a:spcAft>
                <a:buNone/>
              </a:pPr>
              <a:r>
                <a:rPr lang="en-US" sz="1000"/>
                <a:t>Total AC costs</a:t>
              </a:r>
            </a:p>
          </p:txBody>
        </p:sp>
        <p:sp>
          <p:nvSpPr>
            <p:cNvPr id="38" name="TextBox 37">
              <a:extLst>
                <a:ext uri="{FF2B5EF4-FFF2-40B4-BE49-F238E27FC236}">
                  <a16:creationId xmlns:a16="http://schemas.microsoft.com/office/drawing/2014/main" id="{A7FC3B7C-7AE0-0D91-A6DE-144646113530}"/>
                </a:ext>
              </a:extLst>
            </p:cNvPr>
            <p:cNvSpPr txBox="1"/>
            <p:nvPr/>
          </p:nvSpPr>
          <p:spPr bwMode="gray">
            <a:xfrm>
              <a:off x="11234864" y="2236505"/>
              <a:ext cx="1740772" cy="479372"/>
            </a:xfrm>
            <a:prstGeom prst="rect">
              <a:avLst/>
            </a:prstGeom>
            <a:noFill/>
          </p:spPr>
          <p:txBody>
            <a:bodyPr wrap="none" lIns="137160" tIns="137160" rIns="274320" bIns="137160" rtlCol="0">
              <a:spAutoFit/>
            </a:bodyPr>
            <a:lstStyle/>
            <a:p>
              <a:pPr marL="0" indent="0" algn="l">
                <a:spcBef>
                  <a:spcPts val="600"/>
                </a:spcBef>
                <a:spcAft>
                  <a:spcPts val="600"/>
                </a:spcAft>
                <a:buNone/>
              </a:pPr>
              <a:r>
                <a:rPr lang="en-US" sz="1000"/>
                <a:t>Total DC costs</a:t>
              </a:r>
            </a:p>
          </p:txBody>
        </p:sp>
        <p:sp>
          <p:nvSpPr>
            <p:cNvPr id="41" name="TextBox 40">
              <a:extLst>
                <a:ext uri="{FF2B5EF4-FFF2-40B4-BE49-F238E27FC236}">
                  <a16:creationId xmlns:a16="http://schemas.microsoft.com/office/drawing/2014/main" id="{CDD41FC7-5035-1F38-3B4C-43A55D8A3705}"/>
                </a:ext>
              </a:extLst>
            </p:cNvPr>
            <p:cNvSpPr txBox="1"/>
            <p:nvPr/>
          </p:nvSpPr>
          <p:spPr bwMode="gray">
            <a:xfrm>
              <a:off x="7580505" y="5043813"/>
              <a:ext cx="2397290" cy="907384"/>
            </a:xfrm>
            <a:prstGeom prst="rect">
              <a:avLst/>
            </a:prstGeom>
            <a:noFill/>
          </p:spPr>
          <p:txBody>
            <a:bodyPr wrap="none" lIns="137160" tIns="137160" rIns="274320" bIns="137160" rtlCol="0">
              <a:spAutoFit/>
            </a:bodyPr>
            <a:lstStyle/>
            <a:p>
              <a:pPr marL="0" indent="0" algn="ctr">
                <a:spcBef>
                  <a:spcPts val="600"/>
                </a:spcBef>
                <a:spcAft>
                  <a:spcPts val="600"/>
                </a:spcAft>
                <a:buNone/>
              </a:pPr>
              <a:r>
                <a:rPr lang="en-US" sz="1000" i="1" dirty="0">
                  <a:highlight>
                    <a:srgbClr val="FFFFFF"/>
                  </a:highlight>
                </a:rPr>
                <a:t>Critical distance</a:t>
              </a:r>
            </a:p>
            <a:p>
              <a:pPr marL="0" indent="0" algn="ctr">
                <a:buNone/>
              </a:pPr>
              <a:r>
                <a:rPr lang="en-US" sz="1000" dirty="0">
                  <a:highlight>
                    <a:srgbClr val="FFFFFF"/>
                  </a:highlight>
                </a:rPr>
                <a:t>Submarine lines: 60km</a:t>
              </a:r>
            </a:p>
            <a:p>
              <a:pPr marL="0" indent="0" algn="ctr">
                <a:buNone/>
              </a:pPr>
              <a:r>
                <a:rPr lang="en-US" sz="1000" dirty="0">
                  <a:highlight>
                    <a:srgbClr val="FFFFFF"/>
                  </a:highlight>
                </a:rPr>
                <a:t>Overhead lines: 200km</a:t>
              </a:r>
            </a:p>
          </p:txBody>
        </p:sp>
        <p:sp>
          <p:nvSpPr>
            <p:cNvPr id="42" name="TextBox 41">
              <a:extLst>
                <a:ext uri="{FF2B5EF4-FFF2-40B4-BE49-F238E27FC236}">
                  <a16:creationId xmlns:a16="http://schemas.microsoft.com/office/drawing/2014/main" id="{B3EAE9DD-16E5-73E2-CE78-26757881F860}"/>
                </a:ext>
              </a:extLst>
            </p:cNvPr>
            <p:cNvSpPr txBox="1"/>
            <p:nvPr/>
          </p:nvSpPr>
          <p:spPr bwMode="gray">
            <a:xfrm>
              <a:off x="11823529" y="4721473"/>
              <a:ext cx="1266744" cy="479372"/>
            </a:xfrm>
            <a:prstGeom prst="rect">
              <a:avLst/>
            </a:prstGeom>
            <a:noFill/>
          </p:spPr>
          <p:txBody>
            <a:bodyPr wrap="none" lIns="137160" tIns="137160" rIns="274320" bIns="137160" rtlCol="0">
              <a:spAutoFit/>
            </a:bodyPr>
            <a:lstStyle/>
            <a:p>
              <a:pPr marL="0" indent="0" algn="l">
                <a:spcBef>
                  <a:spcPts val="600"/>
                </a:spcBef>
                <a:spcAft>
                  <a:spcPts val="600"/>
                </a:spcAft>
                <a:buNone/>
              </a:pPr>
              <a:r>
                <a:rPr lang="en-US" sz="1000" i="1" dirty="0"/>
                <a:t>Distance</a:t>
              </a:r>
            </a:p>
          </p:txBody>
        </p:sp>
        <p:sp>
          <p:nvSpPr>
            <p:cNvPr id="43" name="TextBox 42">
              <a:extLst>
                <a:ext uri="{FF2B5EF4-FFF2-40B4-BE49-F238E27FC236}">
                  <a16:creationId xmlns:a16="http://schemas.microsoft.com/office/drawing/2014/main" id="{482D216F-8710-4A54-EDEE-4831187F8AB2}"/>
                </a:ext>
              </a:extLst>
            </p:cNvPr>
            <p:cNvSpPr txBox="1"/>
            <p:nvPr/>
          </p:nvSpPr>
          <p:spPr bwMode="gray">
            <a:xfrm>
              <a:off x="6901158" y="1018703"/>
              <a:ext cx="1816439" cy="479372"/>
            </a:xfrm>
            <a:prstGeom prst="rect">
              <a:avLst/>
            </a:prstGeom>
            <a:noFill/>
          </p:spPr>
          <p:txBody>
            <a:bodyPr wrap="none" lIns="137160" tIns="137160" rIns="274320" bIns="137160" rtlCol="0">
              <a:spAutoFit/>
            </a:bodyPr>
            <a:lstStyle/>
            <a:p>
              <a:pPr marL="0" indent="0" algn="l">
                <a:spcBef>
                  <a:spcPts val="600"/>
                </a:spcBef>
                <a:spcAft>
                  <a:spcPts val="600"/>
                </a:spcAft>
                <a:buNone/>
              </a:pPr>
              <a:r>
                <a:rPr lang="en-US" sz="1000" i="1"/>
                <a:t>Investment cost</a:t>
              </a:r>
            </a:p>
          </p:txBody>
        </p:sp>
        <p:cxnSp>
          <p:nvCxnSpPr>
            <p:cNvPr id="45" name="Straight Arrow Connector 44">
              <a:extLst>
                <a:ext uri="{FF2B5EF4-FFF2-40B4-BE49-F238E27FC236}">
                  <a16:creationId xmlns:a16="http://schemas.microsoft.com/office/drawing/2014/main" id="{131554C1-D0D3-46A4-F5F9-17E713F0C79E}"/>
                </a:ext>
              </a:extLst>
            </p:cNvPr>
            <p:cNvCxnSpPr/>
            <p:nvPr/>
          </p:nvCxnSpPr>
          <p:spPr bwMode="gray">
            <a:xfrm>
              <a:off x="7734287" y="4479635"/>
              <a:ext cx="0" cy="581889"/>
            </a:xfrm>
            <a:prstGeom prst="straightConnector1">
              <a:avLst/>
            </a:prstGeom>
            <a:ln w="9525" cap="flat">
              <a:solidFill>
                <a:schemeClr val="tx1"/>
              </a:solidFill>
              <a:miter lim="800000"/>
              <a:headEnd type="triangle"/>
              <a:tailEnd type="triangle"/>
            </a:ln>
          </p:spPr>
          <p:style>
            <a:lnRef idx="1">
              <a:schemeClr val="accent1"/>
            </a:lnRef>
            <a:fillRef idx="0">
              <a:schemeClr val="accent1"/>
            </a:fillRef>
            <a:effectRef idx="0">
              <a:schemeClr val="accent1"/>
            </a:effectRef>
            <a:fontRef idx="minor">
              <a:schemeClr val="tx1"/>
            </a:fontRef>
          </p:style>
        </p:cxnSp>
        <p:sp>
          <p:nvSpPr>
            <p:cNvPr id="39" name="TextBox 38">
              <a:extLst>
                <a:ext uri="{FF2B5EF4-FFF2-40B4-BE49-F238E27FC236}">
                  <a16:creationId xmlns:a16="http://schemas.microsoft.com/office/drawing/2014/main" id="{A7BD3FDB-BE72-0B94-55C5-609FB6B072CD}"/>
                </a:ext>
              </a:extLst>
            </p:cNvPr>
            <p:cNvSpPr txBox="1"/>
            <p:nvPr/>
          </p:nvSpPr>
          <p:spPr bwMode="gray">
            <a:xfrm>
              <a:off x="7596697" y="4543118"/>
              <a:ext cx="1967773" cy="479372"/>
            </a:xfrm>
            <a:prstGeom prst="rect">
              <a:avLst/>
            </a:prstGeom>
            <a:noFill/>
          </p:spPr>
          <p:txBody>
            <a:bodyPr wrap="none" lIns="137160" tIns="137160" rIns="274320" bIns="137160" rtlCol="0">
              <a:spAutoFit/>
            </a:bodyPr>
            <a:lstStyle/>
            <a:p>
              <a:pPr marL="0" indent="0" algn="l">
                <a:spcBef>
                  <a:spcPts val="600"/>
                </a:spcBef>
                <a:spcAft>
                  <a:spcPts val="600"/>
                </a:spcAft>
                <a:buNone/>
              </a:pPr>
              <a:r>
                <a:rPr lang="en-US" sz="1000" dirty="0"/>
                <a:t>AC terminal costs</a:t>
              </a:r>
            </a:p>
          </p:txBody>
        </p:sp>
        <p:cxnSp>
          <p:nvCxnSpPr>
            <p:cNvPr id="48" name="Straight Arrow Connector 47">
              <a:extLst>
                <a:ext uri="{FF2B5EF4-FFF2-40B4-BE49-F238E27FC236}">
                  <a16:creationId xmlns:a16="http://schemas.microsoft.com/office/drawing/2014/main" id="{C291D608-CC91-29A8-E162-7E23D5FA9623}"/>
                </a:ext>
              </a:extLst>
            </p:cNvPr>
            <p:cNvCxnSpPr/>
            <p:nvPr/>
          </p:nvCxnSpPr>
          <p:spPr bwMode="gray">
            <a:xfrm>
              <a:off x="7018008" y="3581400"/>
              <a:ext cx="0" cy="1480125"/>
            </a:xfrm>
            <a:prstGeom prst="straightConnector1">
              <a:avLst/>
            </a:prstGeom>
            <a:ln w="9525" cap="flat">
              <a:solidFill>
                <a:schemeClr val="tx1"/>
              </a:solidFill>
              <a:miter lim="800000"/>
              <a:headEnd type="triangle"/>
              <a:tailEnd type="triangle"/>
            </a:ln>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a16="http://schemas.microsoft.com/office/drawing/2014/main" id="{DAB822F2-1893-E2F7-298A-00DDA9FDA7E5}"/>
                </a:ext>
              </a:extLst>
            </p:cNvPr>
            <p:cNvSpPr txBox="1"/>
            <p:nvPr/>
          </p:nvSpPr>
          <p:spPr bwMode="gray">
            <a:xfrm>
              <a:off x="6465624" y="3891055"/>
              <a:ext cx="1336377" cy="821782"/>
            </a:xfrm>
            <a:prstGeom prst="rect">
              <a:avLst/>
            </a:prstGeom>
            <a:noFill/>
          </p:spPr>
          <p:txBody>
            <a:bodyPr wrap="square" lIns="137160" tIns="137160" rIns="274320" bIns="137160" rtlCol="0">
              <a:spAutoFit/>
            </a:bodyPr>
            <a:lstStyle/>
            <a:p>
              <a:pPr marL="0" indent="0" algn="ctr">
                <a:spcBef>
                  <a:spcPts val="600"/>
                </a:spcBef>
                <a:spcAft>
                  <a:spcPts val="600"/>
                </a:spcAft>
                <a:buNone/>
              </a:pPr>
              <a:r>
                <a:rPr lang="en-US" sz="1000" dirty="0">
                  <a:highlight>
                    <a:srgbClr val="FFFFFF"/>
                  </a:highlight>
                </a:rPr>
                <a:t>DC terminal costs</a:t>
              </a:r>
            </a:p>
          </p:txBody>
        </p:sp>
        <p:cxnSp>
          <p:nvCxnSpPr>
            <p:cNvPr id="50" name="Straight Arrow Connector 49">
              <a:extLst>
                <a:ext uri="{FF2B5EF4-FFF2-40B4-BE49-F238E27FC236}">
                  <a16:creationId xmlns:a16="http://schemas.microsoft.com/office/drawing/2014/main" id="{4B93D1B3-3991-A1C7-6AE0-BD8995D13507}"/>
                </a:ext>
              </a:extLst>
            </p:cNvPr>
            <p:cNvCxnSpPr>
              <a:cxnSpLocks/>
            </p:cNvCxnSpPr>
            <p:nvPr/>
          </p:nvCxnSpPr>
          <p:spPr bwMode="gray">
            <a:xfrm>
              <a:off x="7585108" y="5162237"/>
              <a:ext cx="2298506" cy="0"/>
            </a:xfrm>
            <a:prstGeom prst="straightConnector1">
              <a:avLst/>
            </a:prstGeom>
            <a:ln w="9525" cap="flat">
              <a:solidFill>
                <a:schemeClr val="tx1"/>
              </a:solidFill>
              <a:miter lim="8000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1D6D8998-0864-C1F9-C2B0-FEE4BBA27BB6}"/>
                </a:ext>
              </a:extLst>
            </p:cNvPr>
            <p:cNvCxnSpPr/>
            <p:nvPr/>
          </p:nvCxnSpPr>
          <p:spPr bwMode="gray">
            <a:xfrm>
              <a:off x="9892145" y="2881745"/>
              <a:ext cx="0" cy="2179780"/>
            </a:xfrm>
            <a:prstGeom prst="line">
              <a:avLst/>
            </a:prstGeom>
            <a:ln w="9525" cap="flat">
              <a:solidFill>
                <a:schemeClr val="tx1"/>
              </a:solidFill>
              <a:prstDash val="dash"/>
              <a:miter lim="800000"/>
              <a:tailEnd type="none" w="med" len="lg"/>
            </a:ln>
          </p:spPr>
          <p:style>
            <a:lnRef idx="1">
              <a:schemeClr val="accent1"/>
            </a:lnRef>
            <a:fillRef idx="0">
              <a:schemeClr val="accent1"/>
            </a:fillRef>
            <a:effectRef idx="0">
              <a:schemeClr val="accent1"/>
            </a:effectRef>
            <a:fontRef idx="minor">
              <a:schemeClr val="tx1"/>
            </a:fontRef>
          </p:style>
        </p:cxnSp>
      </p:grpSp>
      <p:sp>
        <p:nvSpPr>
          <p:cNvPr id="4169" name="TextBox 4168">
            <a:extLst>
              <a:ext uri="{FF2B5EF4-FFF2-40B4-BE49-F238E27FC236}">
                <a16:creationId xmlns:a16="http://schemas.microsoft.com/office/drawing/2014/main" id="{3E4A2B78-697B-BCA9-901C-4F8E941DF238}"/>
              </a:ext>
            </a:extLst>
          </p:cNvPr>
          <p:cNvSpPr txBox="1"/>
          <p:nvPr/>
        </p:nvSpPr>
        <p:spPr bwMode="gray">
          <a:xfrm>
            <a:off x="7266427" y="1632830"/>
            <a:ext cx="4692650" cy="492443"/>
          </a:xfrm>
          <a:prstGeom prst="rect">
            <a:avLst/>
          </a:prstGeom>
          <a:noFill/>
        </p:spPr>
        <p:txBody>
          <a:bodyPr wrap="square" lIns="137160" tIns="137160" rIns="274320" bIns="137160" rtlCol="0">
            <a:spAutoFit/>
          </a:bodyPr>
          <a:lstStyle/>
          <a:p>
            <a:pPr marL="0" indent="0" algn="l">
              <a:spcBef>
                <a:spcPts val="600"/>
              </a:spcBef>
              <a:spcAft>
                <a:spcPts val="600"/>
              </a:spcAft>
              <a:buNone/>
            </a:pPr>
            <a:r>
              <a:rPr lang="en-US" sz="1400" b="1" dirty="0"/>
              <a:t>AC and DC lines cost comparison by distance</a:t>
            </a:r>
            <a:endParaRPr lang="en-US" sz="1400" dirty="0"/>
          </a:p>
        </p:txBody>
      </p:sp>
      <p:cxnSp>
        <p:nvCxnSpPr>
          <p:cNvPr id="4170" name="Straight Connector 4169">
            <a:extLst>
              <a:ext uri="{FF2B5EF4-FFF2-40B4-BE49-F238E27FC236}">
                <a16:creationId xmlns:a16="http://schemas.microsoft.com/office/drawing/2014/main" id="{557BDA22-587D-8552-FA12-81FAE768EE29}"/>
              </a:ext>
            </a:extLst>
          </p:cNvPr>
          <p:cNvCxnSpPr>
            <a:cxnSpLocks/>
          </p:cNvCxnSpPr>
          <p:nvPr/>
        </p:nvCxnSpPr>
        <p:spPr bwMode="gray">
          <a:xfrm>
            <a:off x="7266427" y="2060575"/>
            <a:ext cx="4590611" cy="0"/>
          </a:xfrm>
          <a:prstGeom prst="line">
            <a:avLst/>
          </a:prstGeom>
          <a:ln w="9525" cap="flat">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4193" name="btfpNotesBox962619">
            <a:extLst>
              <a:ext uri="{FF2B5EF4-FFF2-40B4-BE49-F238E27FC236}">
                <a16:creationId xmlns:a16="http://schemas.microsoft.com/office/drawing/2014/main" id="{31895E9A-714C-2AB4-17C7-88FF49BE675E}"/>
              </a:ext>
            </a:extLst>
          </p:cNvPr>
          <p:cNvSpPr txBox="1"/>
          <p:nvPr>
            <p:custDataLst>
              <p:tags r:id="rId2"/>
            </p:custDataLst>
          </p:nvPr>
        </p:nvSpPr>
        <p:spPr bwMode="gray">
          <a:xfrm>
            <a:off x="329702" y="6396044"/>
            <a:ext cx="9224378" cy="369332"/>
          </a:xfrm>
          <a:prstGeom prst="rect">
            <a:avLst/>
          </a:prstGeom>
          <a:noFill/>
        </p:spPr>
        <p:txBody>
          <a:bodyPr vert="horz" wrap="square" lIns="0" tIns="0" rIns="0" bIns="0" rtlCol="0" anchor="b">
            <a:spAutoFit/>
          </a:bodyPr>
          <a:lstStyle/>
          <a:p>
            <a:r>
              <a:rPr lang="en-US" sz="800" dirty="0"/>
              <a:t>Source: </a:t>
            </a:r>
            <a:r>
              <a:rPr lang="en-US" sz="800" dirty="0">
                <a:solidFill>
                  <a:srgbClr val="45647B"/>
                </a:solidFill>
                <a:hlinkClick r:id="rId6">
                  <a:extLst>
                    <a:ext uri="{A12FA001-AC4F-418D-AE19-62706E023703}">
                      <ahyp:hlinkClr xmlns:ahyp="http://schemas.microsoft.com/office/drawing/2018/hyperlinkcolor" val="tx"/>
                    </a:ext>
                  </a:extLst>
                </a:hlinkClick>
              </a:rPr>
              <a:t>Review, Special Report 60 years of HVDC</a:t>
            </a:r>
            <a:r>
              <a:rPr lang="en-US" sz="800" dirty="0">
                <a:solidFill>
                  <a:srgbClr val="45647B"/>
                </a:solidFill>
              </a:rPr>
              <a:t> </a:t>
            </a:r>
            <a:r>
              <a:rPr lang="en-US" sz="800" dirty="0"/>
              <a:t>(ABB, 2014); </a:t>
            </a:r>
            <a:r>
              <a:rPr lang="en-US" sz="800" dirty="0">
                <a:solidFill>
                  <a:srgbClr val="45647B"/>
                </a:solidFill>
                <a:hlinkClick r:id="rId7">
                  <a:extLst>
                    <a:ext uri="{A12FA001-AC4F-418D-AE19-62706E023703}">
                      <ahyp:hlinkClr xmlns:ahyp="http://schemas.microsoft.com/office/drawing/2018/hyperlinkcolor" val="tx"/>
                    </a:ext>
                  </a:extLst>
                </a:hlinkClick>
              </a:rPr>
              <a:t>Assessing HVDC Transmission for Impacts of Non‐Dispatchable Generation</a:t>
            </a:r>
            <a:r>
              <a:rPr lang="en-US" sz="800" dirty="0"/>
              <a:t> (EIA, 2018).</a:t>
            </a:r>
          </a:p>
          <a:p>
            <a:r>
              <a:rPr lang="en-US" sz="800" dirty="0"/>
              <a:t>Credit: Sevgi Helin </a:t>
            </a:r>
            <a:r>
              <a:rPr lang="en-US" sz="800" dirty="0" err="1"/>
              <a:t>Tilkicioglu</a:t>
            </a:r>
            <a:r>
              <a:rPr lang="en-US" sz="800" dirty="0"/>
              <a:t>, Hasan Alawadhi, Pia Doris Morrow, and </a:t>
            </a:r>
            <a:r>
              <a:rPr lang="en-US" sz="800" dirty="0">
                <a:solidFill>
                  <a:srgbClr val="000000"/>
                </a:solidFill>
                <a:hlinkClick r:id="rId8"/>
              </a:rPr>
              <a:t>Gernot Wagner</a:t>
            </a:r>
            <a:r>
              <a:rPr lang="en-US" sz="800" dirty="0">
                <a:solidFill>
                  <a:srgbClr val="000000"/>
                </a:solidFill>
              </a:rPr>
              <a:t>. </a:t>
            </a:r>
            <a:r>
              <a:rPr lang="en-US" sz="800" dirty="0">
                <a:hlinkClick r:id="rId9"/>
              </a:rPr>
              <a:t>Share with attribution</a:t>
            </a:r>
            <a:r>
              <a:rPr lang="en-US" sz="800" dirty="0">
                <a:solidFill>
                  <a:srgbClr val="000000"/>
                </a:solidFill>
              </a:rPr>
              <a:t>: Wagner </a:t>
            </a:r>
            <a:r>
              <a:rPr lang="en-US" sz="800" i="1" dirty="0">
                <a:solidFill>
                  <a:srgbClr val="000000"/>
                </a:solidFill>
              </a:rPr>
              <a:t>et al. </a:t>
            </a:r>
            <a:r>
              <a:rPr lang="en-US" sz="800" dirty="0">
                <a:solidFill>
                  <a:srgbClr val="000000"/>
                </a:solidFill>
              </a:rPr>
              <a:t>“Powering Grids,” Columbia Business School Climate Knowledge Initiative (29 October 2026).</a:t>
            </a:r>
            <a:endParaRPr lang="en-US" sz="800" dirty="0">
              <a:cs typeface="Arial"/>
              <a:hlinkClick r:id="rId10">
                <a:extLst>
                  <a:ext uri="{A12FA001-AC4F-418D-AE19-62706E023703}">
                    <ahyp:hlinkClr xmlns:ahyp="http://schemas.microsoft.com/office/drawing/2018/hyperlinkcolor" val="tx"/>
                  </a:ext>
                </a:extLst>
              </a:hlinkClick>
            </a:endParaRPr>
          </a:p>
        </p:txBody>
      </p:sp>
      <p:sp>
        <p:nvSpPr>
          <p:cNvPr id="3" name="Pentagon 2">
            <a:extLst>
              <a:ext uri="{FF2B5EF4-FFF2-40B4-BE49-F238E27FC236}">
                <a16:creationId xmlns:a16="http://schemas.microsoft.com/office/drawing/2014/main" id="{2E3C49F6-AE9E-E531-017F-4E3B5CF95594}"/>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4" name="Chevron 3">
            <a:extLst>
              <a:ext uri="{FF2B5EF4-FFF2-40B4-BE49-F238E27FC236}">
                <a16:creationId xmlns:a16="http://schemas.microsoft.com/office/drawing/2014/main" id="{D79B05CF-9A96-637F-B01F-A1CA18D44751}"/>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6" name="Chevron 5">
            <a:extLst>
              <a:ext uri="{FF2B5EF4-FFF2-40B4-BE49-F238E27FC236}">
                <a16:creationId xmlns:a16="http://schemas.microsoft.com/office/drawing/2014/main" id="{460295BE-D95B-7565-69C3-7073705E4BA4}"/>
              </a:ext>
            </a:extLst>
          </p:cNvPr>
          <p:cNvSpPr/>
          <p:nvPr/>
        </p:nvSpPr>
        <p:spPr>
          <a:xfrm>
            <a:off x="3381296"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Modernize</a:t>
            </a:r>
          </a:p>
        </p:txBody>
      </p:sp>
      <p:sp>
        <p:nvSpPr>
          <p:cNvPr id="9" name="Chevron 8">
            <a:extLst>
              <a:ext uri="{FF2B5EF4-FFF2-40B4-BE49-F238E27FC236}">
                <a16:creationId xmlns:a16="http://schemas.microsoft.com/office/drawing/2014/main" id="{081ACB86-ED59-7A7C-908A-5F63FA10CBDF}"/>
              </a:ext>
            </a:extLst>
          </p:cNvPr>
          <p:cNvSpPr/>
          <p:nvPr/>
        </p:nvSpPr>
        <p:spPr>
          <a:xfrm>
            <a:off x="5071944" y="0"/>
            <a:ext cx="1788983" cy="288356"/>
          </a:xfrm>
          <a:prstGeom prst="chevron">
            <a:avLst/>
          </a:prstGeom>
          <a:solidFill>
            <a:srgbClr val="009BD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Expand</a:t>
            </a:r>
          </a:p>
        </p:txBody>
      </p:sp>
      <p:sp>
        <p:nvSpPr>
          <p:cNvPr id="11" name="Chevron 10">
            <a:extLst>
              <a:ext uri="{FF2B5EF4-FFF2-40B4-BE49-F238E27FC236}">
                <a16:creationId xmlns:a16="http://schemas.microsoft.com/office/drawing/2014/main" id="{14D89552-478E-858F-4991-70281101B41E}"/>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12" name="Rectangle 11">
            <a:extLst>
              <a:ext uri="{FF2B5EF4-FFF2-40B4-BE49-F238E27FC236}">
                <a16:creationId xmlns:a16="http://schemas.microsoft.com/office/drawing/2014/main" id="{CF28D95E-93AD-8545-73A7-DF750F8EFDAE}"/>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HVDC</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Tree>
    <p:extLst>
      <p:ext uri="{BB962C8B-B14F-4D97-AF65-F5344CB8AC3E}">
        <p14:creationId xmlns:p14="http://schemas.microsoft.com/office/powerpoint/2010/main" val="300798807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96BDE1-4227-1F80-1F35-1B2A33A2437C}"/>
            </a:ext>
          </a:extLst>
        </p:cNvPr>
        <p:cNvGrpSpPr/>
        <p:nvPr/>
      </p:nvGrpSpPr>
      <p:grpSpPr>
        <a:xfrm>
          <a:off x="0" y="0"/>
          <a:ext cx="0" cy="0"/>
          <a:chOff x="0" y="0"/>
          <a:chExt cx="0" cy="0"/>
        </a:xfrm>
      </p:grpSpPr>
      <p:graphicFrame>
        <p:nvGraphicFramePr>
          <p:cNvPr id="23" name="Table 22">
            <a:extLst>
              <a:ext uri="{FF2B5EF4-FFF2-40B4-BE49-F238E27FC236}">
                <a16:creationId xmlns:a16="http://schemas.microsoft.com/office/drawing/2014/main" id="{BC78C62B-F28E-5B9F-2B19-368A4FB26C4D}"/>
              </a:ext>
            </a:extLst>
          </p:cNvPr>
          <p:cNvGraphicFramePr>
            <a:graphicFrameLocks noGrp="1"/>
          </p:cNvGraphicFramePr>
          <p:nvPr>
            <p:extLst>
              <p:ext uri="{D42A27DB-BD31-4B8C-83A1-F6EECF244321}">
                <p14:modId xmlns:p14="http://schemas.microsoft.com/office/powerpoint/2010/main" val="3108680910"/>
              </p:ext>
            </p:extLst>
          </p:nvPr>
        </p:nvGraphicFramePr>
        <p:xfrm>
          <a:off x="4268699" y="2297179"/>
          <a:ext cx="3653455" cy="3647603"/>
        </p:xfrm>
        <a:graphic>
          <a:graphicData uri="http://schemas.openxmlformats.org/drawingml/2006/table">
            <a:tbl>
              <a:tblPr firstRow="1" bandRow="1">
                <a:tableStyleId>{93296810-A885-4BE3-A3E7-6D5BEEA58F35}</a:tableStyleId>
              </a:tblPr>
              <a:tblGrid>
                <a:gridCol w="3653455">
                  <a:extLst>
                    <a:ext uri="{9D8B030D-6E8A-4147-A177-3AD203B41FA5}">
                      <a16:colId xmlns:a16="http://schemas.microsoft.com/office/drawing/2014/main" val="2104851417"/>
                    </a:ext>
                  </a:extLst>
                </a:gridCol>
              </a:tblGrid>
              <a:tr h="408276">
                <a:tc>
                  <a:txBody>
                    <a:bodyPr/>
                    <a:lstStyle/>
                    <a:p>
                      <a:pPr marL="0" indent="0">
                        <a:spcBef>
                          <a:spcPts val="10"/>
                        </a:spcBef>
                        <a:buFont typeface="Arial" panose="020B0604020202020204" pitchFamily="34" charset="0"/>
                        <a:buNone/>
                      </a:pPr>
                      <a:r>
                        <a:rPr lang="en-US" sz="1050" b="1">
                          <a:solidFill>
                            <a:schemeClr val="bg1"/>
                          </a:solidFill>
                        </a:rPr>
                        <a:t>Description</a:t>
                      </a:r>
                      <a:endParaRPr lang="en-US" sz="1050" b="0">
                        <a:solidFill>
                          <a:schemeClr val="bg1"/>
                        </a:solidFill>
                        <a:latin typeface="Arial" panose="020B0604020202020204" pitchFamily="34" charset="0"/>
                        <a:ea typeface="Calibri" pitchFamily="34" charset="-122"/>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5"/>
                    </a:solidFill>
                  </a:tcPr>
                </a:tc>
                <a:extLst>
                  <a:ext uri="{0D108BD9-81ED-4DB2-BD59-A6C34878D82A}">
                    <a16:rowId xmlns:a16="http://schemas.microsoft.com/office/drawing/2014/main" val="651818420"/>
                  </a:ext>
                </a:extLst>
              </a:tr>
              <a:tr h="806823">
                <a:tc>
                  <a:txBody>
                    <a:bodyPr/>
                    <a:lstStyle/>
                    <a:p>
                      <a:pPr marL="0" lvl="0" indent="0" algn="l">
                        <a:lnSpc>
                          <a:spcPct val="100000"/>
                        </a:lnSpc>
                        <a:buNone/>
                      </a:pPr>
                      <a:r>
                        <a:rPr lang="en-US" sz="1050" b="0" i="0" u="none" strike="noStrike" baseline="0" noProof="0">
                          <a:solidFill>
                            <a:srgbClr val="000000"/>
                          </a:solidFill>
                          <a:latin typeface="Arial"/>
                          <a:cs typeface="Arial"/>
                        </a:rPr>
                        <a:t>The </a:t>
                      </a:r>
                      <a:r>
                        <a:rPr lang="en-US" sz="1050" b="0" i="0" u="none" strike="noStrike" baseline="0" noProof="0" err="1">
                          <a:solidFill>
                            <a:srgbClr val="000000"/>
                          </a:solidFill>
                          <a:latin typeface="Arial"/>
                          <a:cs typeface="Arial"/>
                        </a:rPr>
                        <a:t>Changji-Guquan</a:t>
                      </a:r>
                      <a:r>
                        <a:rPr lang="en-US" sz="1050" b="0" i="0" u="none" strike="noStrike" baseline="0" noProof="0">
                          <a:solidFill>
                            <a:srgbClr val="000000"/>
                          </a:solidFill>
                          <a:latin typeface="Arial"/>
                          <a:cs typeface="Arial"/>
                        </a:rPr>
                        <a:t> (Zhundong-Wannan) UHVDC line</a:t>
                      </a:r>
                      <a:r>
                        <a:rPr lang="en-US" sz="1050" b="1" i="0" u="none" strike="noStrike" baseline="0" noProof="0">
                          <a:solidFill>
                            <a:srgbClr val="000000"/>
                          </a:solidFill>
                          <a:latin typeface="Arial"/>
                          <a:cs typeface="Arial"/>
                        </a:rPr>
                        <a:t> transmits coal, wind, and solar power 3,324 km. </a:t>
                      </a:r>
                      <a:r>
                        <a:rPr lang="en-US" sz="1050" b="0" i="0" u="none" strike="noStrike" baseline="0" noProof="0">
                          <a:solidFill>
                            <a:srgbClr val="000000"/>
                          </a:solidFill>
                          <a:latin typeface="Arial"/>
                          <a:cs typeface="Arial"/>
                        </a:rPr>
                        <a:t>At 12 GW capacity, it is</a:t>
                      </a:r>
                      <a:r>
                        <a:rPr lang="en-US" sz="1050" b="1" i="0" u="none" strike="noStrike" baseline="0" noProof="0">
                          <a:solidFill>
                            <a:srgbClr val="000000"/>
                          </a:solidFill>
                          <a:latin typeface="Arial"/>
                          <a:cs typeface="Arial"/>
                        </a:rPr>
                        <a:t> the world's highest-voltage, longest-distance HVDC line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872868768"/>
                  </a:ext>
                </a:extLst>
              </a:tr>
              <a:tr h="408276">
                <a:tc>
                  <a:txBody>
                    <a:bodyPr/>
                    <a:lstStyle/>
                    <a:p>
                      <a:pPr marL="0" marR="0" lvl="0" indent="0" algn="l" defTabSz="711200" rtl="0" eaLnBrk="1" fontAlgn="auto" latinLnBrk="0" hangingPunct="1">
                        <a:lnSpc>
                          <a:spcPct val="100000"/>
                        </a:lnSpc>
                        <a:spcBef>
                          <a:spcPts val="10"/>
                        </a:spcBef>
                        <a:spcAft>
                          <a:spcPts val="0"/>
                        </a:spcAft>
                        <a:buClrTx/>
                        <a:buSzTx/>
                        <a:buFont typeface="Arial" panose="020B0604020202020204" pitchFamily="34" charset="0"/>
                        <a:buNone/>
                        <a:tabLst/>
                        <a:defRPr/>
                      </a:pPr>
                      <a:r>
                        <a:rPr lang="en-US" sz="1050" b="1">
                          <a:solidFill>
                            <a:schemeClr val="bg1"/>
                          </a:solidFill>
                        </a:rPr>
                        <a:t>Cost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5"/>
                    </a:solidFill>
                  </a:tcPr>
                </a:tc>
                <a:extLst>
                  <a:ext uri="{0D108BD9-81ED-4DB2-BD59-A6C34878D82A}">
                    <a16:rowId xmlns:a16="http://schemas.microsoft.com/office/drawing/2014/main" val="3153835667"/>
                  </a:ext>
                </a:extLst>
              </a:tr>
              <a:tr h="518672">
                <a:tc>
                  <a:txBody>
                    <a:bodyPr/>
                    <a:lstStyle/>
                    <a:p>
                      <a:pPr marL="177800" lvl="0" indent="-177800">
                        <a:spcBef>
                          <a:spcPts val="10"/>
                        </a:spcBef>
                        <a:buNone/>
                      </a:pPr>
                      <a:r>
                        <a:rPr lang="en-US" sz="1100" b="0" i="0" u="none" strike="noStrike" noProof="0">
                          <a:solidFill>
                            <a:srgbClr val="1C1C1C"/>
                          </a:solidFill>
                          <a:latin typeface="Arial"/>
                          <a:cs typeface="Arial"/>
                        </a:rPr>
                        <a:t>Total investment </a:t>
                      </a:r>
                      <a:r>
                        <a:rPr lang="en-US" sz="1100" b="1" i="0" u="none" strike="noStrike" noProof="0">
                          <a:solidFill>
                            <a:srgbClr val="1C1C1C"/>
                          </a:solidFill>
                          <a:latin typeface="Arial"/>
                          <a:cs typeface="Arial"/>
                        </a:rPr>
                        <a:t>~$7.2B (50B yuan)</a:t>
                      </a:r>
                    </a:p>
                    <a:p>
                      <a:pPr marL="177800" lvl="0" indent="-177800">
                        <a:spcBef>
                          <a:spcPts val="10"/>
                        </a:spcBef>
                        <a:buNone/>
                      </a:pPr>
                      <a:r>
                        <a:rPr lang="en-US" sz="1100" b="1" i="0" u="none" strike="noStrike" noProof="0">
                          <a:solidFill>
                            <a:srgbClr val="1C1C1C"/>
                          </a:solidFill>
                          <a:latin typeface="Arial"/>
                          <a:cs typeface="Arial"/>
                        </a:rPr>
                        <a:t>State-funded</a:t>
                      </a:r>
                      <a:r>
                        <a:rPr lang="en-US" sz="1100" b="0" i="0" u="none" strike="noStrike" noProof="0">
                          <a:solidFill>
                            <a:srgbClr val="1C1C1C"/>
                          </a:solidFill>
                          <a:latin typeface="Arial"/>
                          <a:cs typeface="Arial"/>
                        </a:rPr>
                        <a:t> under NDRC approval</a:t>
                      </a:r>
                      <a:endParaRPr lang="en-US"/>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2872273950"/>
                  </a:ext>
                </a:extLst>
              </a:tr>
              <a:tr h="408276">
                <a:tc>
                  <a:txBody>
                    <a:bodyPr/>
                    <a:lstStyle/>
                    <a:p>
                      <a:pPr marL="0" marR="0" lvl="0" indent="0" algn="l" defTabSz="711200" rtl="0" eaLnBrk="1" fontAlgn="auto" latinLnBrk="0" hangingPunct="1">
                        <a:lnSpc>
                          <a:spcPct val="100000"/>
                        </a:lnSpc>
                        <a:spcBef>
                          <a:spcPts val="1200"/>
                        </a:spcBef>
                        <a:spcAft>
                          <a:spcPts val="0"/>
                        </a:spcAft>
                        <a:buClrTx/>
                        <a:buSzTx/>
                        <a:buFontTx/>
                        <a:buNone/>
                        <a:tabLst/>
                        <a:defRPr/>
                      </a:pPr>
                      <a:r>
                        <a:rPr lang="en-US" sz="1050" b="1">
                          <a:solidFill>
                            <a:schemeClr val="bg1"/>
                          </a:solidFill>
                        </a:rPr>
                        <a:t>Political involvement</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5"/>
                    </a:solidFill>
                  </a:tcPr>
                </a:tc>
                <a:extLst>
                  <a:ext uri="{0D108BD9-81ED-4DB2-BD59-A6C34878D82A}">
                    <a16:rowId xmlns:a16="http://schemas.microsoft.com/office/drawing/2014/main" val="1191832231"/>
                  </a:ext>
                </a:extLst>
              </a:tr>
              <a:tr h="629192">
                <a:tc>
                  <a:txBody>
                    <a:bodyPr/>
                    <a:lstStyle/>
                    <a:p>
                      <a:pPr marL="0" lvl="0" indent="0">
                        <a:spcBef>
                          <a:spcPts val="0"/>
                        </a:spcBef>
                        <a:buNone/>
                      </a:pPr>
                      <a:r>
                        <a:rPr lang="en-US" sz="1100" b="0" i="0" u="none" strike="noStrike" noProof="0">
                          <a:solidFill>
                            <a:srgbClr val="1C1C1C"/>
                          </a:solidFill>
                          <a:latin typeface="Arial"/>
                          <a:cs typeface="Arial"/>
                        </a:rPr>
                        <a:t>Commissioned in 2018; in 2024 transmitted </a:t>
                      </a:r>
                      <a:r>
                        <a:rPr lang="en-US" sz="1100" b="1" i="0" u="none" strike="noStrike" noProof="0">
                          <a:solidFill>
                            <a:srgbClr val="1C1C1C"/>
                          </a:solidFill>
                          <a:latin typeface="Arial"/>
                          <a:cs typeface="Arial"/>
                        </a:rPr>
                        <a:t>~55% coal-fired </a:t>
                      </a:r>
                      <a:r>
                        <a:rPr lang="en-US" sz="1100" b="0" i="0" u="none" strike="noStrike" noProof="0">
                          <a:solidFill>
                            <a:srgbClr val="1C1C1C"/>
                          </a:solidFill>
                          <a:latin typeface="Arial"/>
                          <a:cs typeface="Arial"/>
                        </a:rPr>
                        <a:t>electricity, </a:t>
                      </a:r>
                      <a:r>
                        <a:rPr lang="en-US" sz="1100" b="1" i="0" u="none" strike="noStrike" noProof="0">
                          <a:solidFill>
                            <a:srgbClr val="1C1C1C"/>
                          </a:solidFill>
                          <a:latin typeface="Arial"/>
                          <a:cs typeface="Arial"/>
                        </a:rPr>
                        <a:t>despite renewable energy mandate</a:t>
                      </a:r>
                      <a:endParaRPr lang="en-US" sz="1100" b="0" i="0" u="none" strike="noStrike" noProof="0">
                        <a:solidFill>
                          <a:srgbClr val="000000"/>
                        </a:solidFill>
                        <a:latin typeface="Arial"/>
                        <a:cs typeface="Arial"/>
                      </a:endParaRPr>
                    </a:p>
                    <a:p>
                      <a:pPr marL="177800" marR="0" lvl="0" indent="-177800" algn="l">
                        <a:lnSpc>
                          <a:spcPct val="100000"/>
                        </a:lnSpc>
                        <a:spcBef>
                          <a:spcPts val="10"/>
                        </a:spcBef>
                        <a:spcAft>
                          <a:spcPts val="0"/>
                        </a:spcAft>
                        <a:buClr>
                          <a:srgbClr val="000000"/>
                        </a:buClr>
                        <a:buChar char="•"/>
                      </a:pPr>
                      <a:r>
                        <a:rPr lang="en-US" sz="1100" b="1" i="0" u="none" strike="noStrike" noProof="0">
                          <a:solidFill>
                            <a:srgbClr val="1C1C1C"/>
                          </a:solidFill>
                          <a:latin typeface="Arial"/>
                          <a:cs typeface="Arial"/>
                        </a:rPr>
                        <a:t>Provincial governments </a:t>
                      </a:r>
                      <a:r>
                        <a:rPr lang="en-US" sz="1100" b="0" i="0" u="none" strike="noStrike" noProof="0">
                          <a:solidFill>
                            <a:srgbClr val="1C1C1C"/>
                          </a:solidFill>
                          <a:latin typeface="Arial"/>
                          <a:cs typeface="Arial"/>
                        </a:rPr>
                        <a:t>at both sending and receiving ends </a:t>
                      </a:r>
                      <a:r>
                        <a:rPr lang="en-US" sz="1100" b="1" i="0" u="none" strike="noStrike" noProof="0">
                          <a:solidFill>
                            <a:srgbClr val="1C1C1C"/>
                          </a:solidFill>
                          <a:latin typeface="Arial"/>
                          <a:cs typeface="Arial"/>
                        </a:rPr>
                        <a:t>insist on guaranteed coal </a:t>
                      </a:r>
                      <a:r>
                        <a:rPr lang="en-US" sz="1100" b="0" i="0" u="none" strike="noStrike" noProof="0">
                          <a:solidFill>
                            <a:srgbClr val="1C1C1C"/>
                          </a:solidFill>
                          <a:latin typeface="Arial"/>
                          <a:cs typeface="Arial"/>
                        </a:rPr>
                        <a:t>operating hours as a financial condition, crowding out renewables</a:t>
                      </a:r>
                      <a:endParaRPr lang="en-US" sz="1100" b="0" i="0" u="none" strike="noStrike" noProof="0">
                        <a:solidFill>
                          <a:srgbClr val="000000"/>
                        </a:solidFill>
                        <a:latin typeface="Arial"/>
                        <a:cs typeface="Aria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271711093"/>
                  </a:ext>
                </a:extLst>
              </a:tr>
            </a:tbl>
          </a:graphicData>
        </a:graphic>
      </p:graphicFrame>
      <p:graphicFrame>
        <p:nvGraphicFramePr>
          <p:cNvPr id="11" name="think-cell data - do not delete" hidden="1">
            <a:extLst>
              <a:ext uri="{FF2B5EF4-FFF2-40B4-BE49-F238E27FC236}">
                <a16:creationId xmlns:a16="http://schemas.microsoft.com/office/drawing/2014/main" id="{420493F3-0BC5-7244-CD12-6165E8CC6D48}"/>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5" imgW="7772400" imgH="10058400" progId="TCLayout.ActiveDocument.1">
                  <p:embed/>
                </p:oleObj>
              </mc:Choice>
              <mc:Fallback>
                <p:oleObj name="thinkcell Slide" r:id="rId5" imgW="7772400" imgH="10058400" progId="TCLayout.ActiveDocument.1">
                  <p:embed/>
                  <p:pic>
                    <p:nvPicPr>
                      <p:cNvPr id="11" name="think-cell data - do not delete" hidden="1">
                        <a:extLst>
                          <a:ext uri="{FF2B5EF4-FFF2-40B4-BE49-F238E27FC236}">
                            <a16:creationId xmlns:a16="http://schemas.microsoft.com/office/drawing/2014/main" id="{420493F3-0BC5-7244-CD12-6165E8CC6D48}"/>
                          </a:ext>
                        </a:extLst>
                      </p:cNvPr>
                      <p:cNvPicPr/>
                      <p:nvPr/>
                    </p:nvPicPr>
                    <p:blipFill>
                      <a:blip r:embed="rId6"/>
                      <a:stretch>
                        <a:fillRect/>
                      </a:stretch>
                    </p:blipFill>
                    <p:spPr>
                      <a:xfrm>
                        <a:off x="1588" y="1588"/>
                        <a:ext cx="1227" cy="1588"/>
                      </a:xfrm>
                      <a:prstGeom prst="rect">
                        <a:avLst/>
                      </a:prstGeom>
                    </p:spPr>
                  </p:pic>
                </p:oleObj>
              </mc:Fallback>
            </mc:AlternateContent>
          </a:graphicData>
        </a:graphic>
      </p:graphicFrame>
      <p:sp>
        <p:nvSpPr>
          <p:cNvPr id="6" name="Title 5">
            <a:extLst>
              <a:ext uri="{FF2B5EF4-FFF2-40B4-BE49-F238E27FC236}">
                <a16:creationId xmlns:a16="http://schemas.microsoft.com/office/drawing/2014/main" id="{7EF581FF-3C5F-371D-F3A8-4852988E226C}"/>
              </a:ext>
            </a:extLst>
          </p:cNvPr>
          <p:cNvSpPr>
            <a:spLocks noGrp="1"/>
          </p:cNvSpPr>
          <p:nvPr>
            <p:ph type="title"/>
          </p:nvPr>
        </p:nvSpPr>
        <p:spPr/>
        <p:txBody>
          <a:bodyPr vert="horz" wrap="square" lIns="91440" tIns="0" rIns="91440" bIns="0" anchor="t">
            <a:noAutofit/>
          </a:bodyPr>
          <a:lstStyle/>
          <a:p>
            <a:r>
              <a:rPr lang="en-US"/>
              <a:t>Policy is critical for HVDC, with supportive environments enabling a low cost of capital and streamlined deployment across regions</a:t>
            </a:r>
          </a:p>
        </p:txBody>
      </p:sp>
      <p:sp>
        <p:nvSpPr>
          <p:cNvPr id="123" name="Text Placeholder 122">
            <a:extLst>
              <a:ext uri="{FF2B5EF4-FFF2-40B4-BE49-F238E27FC236}">
                <a16:creationId xmlns:a16="http://schemas.microsoft.com/office/drawing/2014/main" id="{0083B65E-6C28-2331-1290-C98C4FB76AAB}"/>
              </a:ext>
            </a:extLst>
          </p:cNvPr>
          <p:cNvSpPr>
            <a:spLocks noGrp="1"/>
          </p:cNvSpPr>
          <p:nvPr>
            <p:ph type="body" sz="quarter" idx="18"/>
          </p:nvPr>
        </p:nvSpPr>
        <p:spPr/>
        <p:txBody>
          <a:bodyPr/>
          <a:lstStyle/>
          <a:p>
            <a:r>
              <a:rPr lang="en-US"/>
              <a:t>Australia’s link, with joint local gov. ownership, promotes renewables</a:t>
            </a:r>
            <a:endParaRPr lang="en-US">
              <a:cs typeface="Arial"/>
            </a:endParaRPr>
          </a:p>
        </p:txBody>
      </p:sp>
      <p:sp>
        <p:nvSpPr>
          <p:cNvPr id="131" name="Text Placeholder 130">
            <a:extLst>
              <a:ext uri="{FF2B5EF4-FFF2-40B4-BE49-F238E27FC236}">
                <a16:creationId xmlns:a16="http://schemas.microsoft.com/office/drawing/2014/main" id="{197B9107-3D04-E06A-728D-2A5931170BEA}"/>
              </a:ext>
            </a:extLst>
          </p:cNvPr>
          <p:cNvSpPr>
            <a:spLocks noGrp="1"/>
          </p:cNvSpPr>
          <p:nvPr>
            <p:ph type="body" sz="quarter" idx="19"/>
          </p:nvPr>
        </p:nvSpPr>
        <p:spPr/>
        <p:txBody>
          <a:bodyPr/>
          <a:lstStyle/>
          <a:p>
            <a:r>
              <a:rPr lang="en-US"/>
              <a:t>China’s record-setting HVDC line transmits mostly coal power</a:t>
            </a:r>
          </a:p>
        </p:txBody>
      </p:sp>
      <p:sp>
        <p:nvSpPr>
          <p:cNvPr id="104" name="btfpNotesBox962619">
            <a:extLst>
              <a:ext uri="{FF2B5EF4-FFF2-40B4-BE49-F238E27FC236}">
                <a16:creationId xmlns:a16="http://schemas.microsoft.com/office/drawing/2014/main" id="{1DC0EC78-5FE4-0E49-3684-C3C8EF052E14}"/>
              </a:ext>
            </a:extLst>
          </p:cNvPr>
          <p:cNvSpPr txBox="1"/>
          <p:nvPr>
            <p:custDataLst>
              <p:tags r:id="rId2"/>
            </p:custDataLst>
          </p:nvPr>
        </p:nvSpPr>
        <p:spPr bwMode="gray">
          <a:xfrm>
            <a:off x="329184" y="6014298"/>
            <a:ext cx="9192030" cy="738664"/>
          </a:xfrm>
          <a:prstGeom prst="rect">
            <a:avLst/>
          </a:prstGeom>
          <a:noFill/>
        </p:spPr>
        <p:txBody>
          <a:bodyPr vert="horz" wrap="square" lIns="0" tIns="0" rIns="0" bIns="0" rtlCol="0" anchor="b">
            <a:spAutoFit/>
          </a:bodyPr>
          <a:lstStyle/>
          <a:p>
            <a:pPr>
              <a:defRPr/>
            </a:pPr>
            <a:r>
              <a:rPr kumimoji="0" lang="en-US" sz="800" b="0" i="0" u="none" strike="noStrike" kern="1200" cap="none" spc="0" normalizeH="0" baseline="0" noProof="0" dirty="0">
                <a:ln>
                  <a:noFill/>
                </a:ln>
                <a:effectLst/>
                <a:uLnTx/>
                <a:uFillTx/>
                <a:latin typeface="Arial"/>
                <a:ea typeface="+mn-ea"/>
                <a:cs typeface="+mn-cs"/>
              </a:rPr>
              <a:t>Sources: </a:t>
            </a:r>
            <a:r>
              <a:rPr lang="en-US" sz="800" dirty="0">
                <a:solidFill>
                  <a:srgbClr val="45647B"/>
                </a:solidFill>
                <a:latin typeface="Arial"/>
                <a:hlinkClick r:id="rId7">
                  <a:extLst>
                    <a:ext uri="{A12FA001-AC4F-418D-AE19-62706E023703}">
                      <ahyp:hlinkClr xmlns:ahyp="http://schemas.microsoft.com/office/drawing/2018/hyperlinkcolor" val="tx"/>
                    </a:ext>
                  </a:extLst>
                </a:hlinkClick>
              </a:rPr>
              <a:t>State high court rejects challenge to wind generated transmission</a:t>
            </a:r>
            <a:r>
              <a:rPr lang="en-US" sz="800" dirty="0">
                <a:solidFill>
                  <a:srgbClr val="45647B"/>
                </a:solidFill>
                <a:latin typeface="Arial"/>
              </a:rPr>
              <a:t> </a:t>
            </a:r>
            <a:r>
              <a:rPr lang="en-US" sz="800" dirty="0">
                <a:latin typeface="Arial"/>
              </a:rPr>
              <a:t>(Capitol News, 2026); </a:t>
            </a:r>
            <a:r>
              <a:rPr lang="en-US" sz="800" u="sng" dirty="0">
                <a:ea typeface="Calibri"/>
                <a:cs typeface="Calibri"/>
                <a:hlinkClick r:id="rId8"/>
              </a:rPr>
              <a:t>Department of Energy Terminates Taxpayer-Funded Financial Assistance for Grain Belt Express</a:t>
            </a:r>
            <a:r>
              <a:rPr lang="en-US" sz="800" dirty="0">
                <a:ea typeface="Calibri"/>
                <a:cs typeface="Calibri"/>
              </a:rPr>
              <a:t>); </a:t>
            </a:r>
            <a:r>
              <a:rPr lang="en-US" sz="800" u="sng" dirty="0">
                <a:ea typeface="Calibri"/>
                <a:cs typeface="Calibri"/>
                <a:hlinkClick r:id="rId9"/>
              </a:rPr>
              <a:t>DOE cancels $4.9B conditional loan for Grain Belt Express</a:t>
            </a:r>
            <a:r>
              <a:rPr lang="en-US" sz="800" dirty="0">
                <a:ea typeface="Calibri"/>
                <a:cs typeface="Calibri"/>
                <a:hlinkClick r:id="rId9"/>
              </a:rPr>
              <a:t> </a:t>
            </a:r>
            <a:r>
              <a:rPr lang="en-US" sz="800" dirty="0">
                <a:ea typeface="Calibri"/>
                <a:cs typeface="Calibri"/>
              </a:rPr>
              <a:t>(Utility Dive, 2025); </a:t>
            </a:r>
            <a:r>
              <a:rPr lang="en-US" sz="800" u="sng" dirty="0">
                <a:ea typeface="Calibri"/>
                <a:cs typeface="Calibri"/>
                <a:hlinkClick r:id="rId10"/>
              </a:rPr>
              <a:t>Grain Belt Express is the Latest FAST-41 Covered Project</a:t>
            </a:r>
            <a:r>
              <a:rPr lang="en-US" sz="800" u="sng" dirty="0">
                <a:ea typeface="Calibri"/>
                <a:cs typeface="Calibri"/>
              </a:rPr>
              <a:t> </a:t>
            </a:r>
            <a:r>
              <a:rPr lang="en-US" sz="800" dirty="0">
                <a:ea typeface="Calibri"/>
                <a:cs typeface="Calibri"/>
              </a:rPr>
              <a:t>(Permitting dashboard, 2024); </a:t>
            </a:r>
            <a:r>
              <a:rPr lang="en-US" sz="800" u="sng" dirty="0">
                <a:solidFill>
                  <a:srgbClr val="45647B"/>
                </a:solidFill>
                <a:ea typeface="Calibri"/>
                <a:cs typeface="Calibri"/>
                <a:hlinkClick r:id="rId11">
                  <a:extLst>
                    <a:ext uri="{A12FA001-AC4F-418D-AE19-62706E023703}">
                      <ahyp:hlinkClr xmlns:ahyp="http://schemas.microsoft.com/office/drawing/2018/hyperlinkcolor" val="tx"/>
                    </a:ext>
                  </a:extLst>
                </a:hlinkClick>
              </a:rPr>
              <a:t>Changji-Guquan UHVDC five-year commissioning</a:t>
            </a:r>
            <a:r>
              <a:rPr lang="en-US" sz="800" dirty="0">
                <a:ea typeface="Calibri"/>
                <a:cs typeface="Calibri"/>
              </a:rPr>
              <a:t> (China Daily, 2024); </a:t>
            </a:r>
            <a:r>
              <a:rPr lang="en-US" sz="800" u="sng" dirty="0">
                <a:ea typeface="Calibri"/>
                <a:cs typeface="Calibri"/>
                <a:hlinkClick r:id="rId12"/>
              </a:rPr>
              <a:t>Trends and Contradictions in China's Renewable Energy Policy</a:t>
            </a:r>
            <a:r>
              <a:rPr lang="en-US" sz="800" dirty="0">
                <a:ea typeface="Calibri"/>
                <a:cs typeface="Calibri"/>
                <a:hlinkClick r:id="rId12"/>
              </a:rPr>
              <a:t> </a:t>
            </a:r>
            <a:r>
              <a:rPr lang="en-US" sz="800" dirty="0">
                <a:ea typeface="Calibri"/>
                <a:cs typeface="Calibri"/>
              </a:rPr>
              <a:t>(CGEP, 2025); </a:t>
            </a:r>
            <a:r>
              <a:rPr lang="en-US" sz="800" u="sng" dirty="0">
                <a:ea typeface="Calibri"/>
                <a:cs typeface="Calibri"/>
                <a:hlinkClick r:id="rId13"/>
              </a:rPr>
              <a:t>China struggles to capitalize on record renewables build-out</a:t>
            </a:r>
            <a:r>
              <a:rPr lang="en-US" sz="800" dirty="0">
                <a:ea typeface="Calibri"/>
                <a:cs typeface="Calibri"/>
                <a:hlinkClick r:id="rId13"/>
              </a:rPr>
              <a:t> </a:t>
            </a:r>
            <a:r>
              <a:rPr lang="en-US" sz="800" dirty="0">
                <a:ea typeface="Calibri"/>
                <a:cs typeface="Calibri"/>
              </a:rPr>
              <a:t>(Japan Times, 2025); </a:t>
            </a:r>
            <a:r>
              <a:rPr lang="en-US" sz="800" u="sng" dirty="0">
                <a:ea typeface="Calibri"/>
                <a:cs typeface="Calibri"/>
                <a:hlinkClick r:id="rId14"/>
              </a:rPr>
              <a:t>Done right, China's UHV grid can help phase out coal</a:t>
            </a:r>
            <a:r>
              <a:rPr lang="en-US" sz="800" dirty="0">
                <a:ea typeface="Calibri"/>
                <a:cs typeface="Calibri"/>
                <a:hlinkClick r:id="rId14"/>
              </a:rPr>
              <a:t> </a:t>
            </a:r>
            <a:r>
              <a:rPr lang="en-US" sz="800" dirty="0">
                <a:ea typeface="Calibri"/>
                <a:cs typeface="Calibri"/>
              </a:rPr>
              <a:t>(Dialogue Earth, 2026); </a:t>
            </a:r>
            <a:r>
              <a:rPr lang="en-US" sz="800" dirty="0">
                <a:ea typeface="Calibri"/>
                <a:cs typeface="Arial"/>
                <a:hlinkClick r:id="rId15"/>
              </a:rPr>
              <a:t>CEFC to invest in visionary Marinus link project </a:t>
            </a:r>
            <a:r>
              <a:rPr lang="en-US" sz="800" dirty="0">
                <a:ea typeface="Calibri"/>
                <a:cs typeface="Arial"/>
              </a:rPr>
              <a:t>(CEFC, 2025)</a:t>
            </a:r>
            <a:r>
              <a:rPr lang="en-US" sz="800" dirty="0">
                <a:ea typeface="Calibri"/>
                <a:cs typeface="Calibri"/>
              </a:rPr>
              <a:t>.</a:t>
            </a:r>
            <a:endParaRPr lang="en-US" sz="800" b="0" i="0" u="none" strike="noStrike" kern="1200" cap="none" spc="0" normalizeH="0" baseline="0" noProof="0" dirty="0">
              <a:ln>
                <a:noFill/>
              </a:ln>
              <a:effectLst/>
              <a:uLnTx/>
              <a:uFillTx/>
              <a:ea typeface="Calibri"/>
              <a:cs typeface="Arial"/>
            </a:endParaRPr>
          </a:p>
          <a:p>
            <a:pPr>
              <a:defRPr/>
            </a:pPr>
            <a:r>
              <a:rPr kumimoji="0" lang="en-US" sz="800" b="0" i="0" u="none" strike="noStrike" kern="1200" cap="none" spc="0" normalizeH="0" baseline="0" noProof="0" dirty="0">
                <a:ln>
                  <a:noFill/>
                </a:ln>
                <a:effectLst/>
                <a:uLnTx/>
                <a:uFillTx/>
                <a:latin typeface="Arial"/>
                <a:ea typeface="+mn-ea"/>
                <a:cs typeface="+mn-cs"/>
              </a:rPr>
              <a:t>Credit: Christy Wong, Ariela Farchi,</a:t>
            </a:r>
            <a:r>
              <a:rPr lang="en-US" sz="800" dirty="0">
                <a:latin typeface="Arial"/>
              </a:rPr>
              <a:t> </a:t>
            </a:r>
            <a:r>
              <a:rPr lang="en-US" sz="800" dirty="0"/>
              <a:t>Dominica Wambold, and </a:t>
            </a:r>
            <a:r>
              <a:rPr lang="en-US" sz="800" dirty="0">
                <a:solidFill>
                  <a:srgbClr val="000000"/>
                </a:solidFill>
                <a:hlinkClick r:id="rId16"/>
              </a:rPr>
              <a:t>Gernot Wagner</a:t>
            </a:r>
            <a:r>
              <a:rPr lang="en-US" sz="800" dirty="0">
                <a:solidFill>
                  <a:srgbClr val="000000"/>
                </a:solidFill>
              </a:rPr>
              <a:t>. </a:t>
            </a:r>
            <a:r>
              <a:rPr lang="en-US" sz="800" dirty="0">
                <a:hlinkClick r:id="rId17"/>
              </a:rPr>
              <a:t>Share with attribution</a:t>
            </a:r>
            <a:r>
              <a:rPr lang="en-US" sz="800" dirty="0">
                <a:solidFill>
                  <a:srgbClr val="000000"/>
                </a:solidFill>
              </a:rPr>
              <a:t>: Wagner </a:t>
            </a:r>
            <a:r>
              <a:rPr lang="en-US" sz="800" i="1" dirty="0">
                <a:solidFill>
                  <a:srgbClr val="000000"/>
                </a:solidFill>
              </a:rPr>
              <a:t>et al. </a:t>
            </a:r>
            <a:r>
              <a:rPr lang="en-US" sz="800" dirty="0">
                <a:solidFill>
                  <a:srgbClr val="000000"/>
                </a:solidFill>
              </a:rPr>
              <a:t>“Powering Grids,” Columbia Business School Climate Knowledge Initiative (29 October 2026).</a:t>
            </a:r>
            <a:endParaRPr kumimoji="0" lang="en-US" sz="800" b="0" i="0" u="none" strike="noStrike" kern="1200" cap="none" spc="0" normalizeH="0" baseline="0" noProof="0" dirty="0">
              <a:ln>
                <a:noFill/>
              </a:ln>
              <a:effectLst/>
              <a:uLnTx/>
              <a:uFillTx/>
              <a:latin typeface="Arial"/>
              <a:ea typeface="+mn-ea"/>
              <a:cs typeface="Arial"/>
              <a:hlinkClick r:id="rId18">
                <a:extLst>
                  <a:ext uri="{A12FA001-AC4F-418D-AE19-62706E023703}">
                    <ahyp:hlinkClr xmlns:ahyp="http://schemas.microsoft.com/office/drawing/2018/hyperlinkcolor" val="tx"/>
                  </a:ext>
                </a:extLst>
              </a:hlinkClick>
            </a:endParaRPr>
          </a:p>
        </p:txBody>
      </p:sp>
      <p:sp>
        <p:nvSpPr>
          <p:cNvPr id="133" name="Text Placeholder 132">
            <a:extLst>
              <a:ext uri="{FF2B5EF4-FFF2-40B4-BE49-F238E27FC236}">
                <a16:creationId xmlns:a16="http://schemas.microsoft.com/office/drawing/2014/main" id="{2A92F74D-8742-0FEB-2EEE-73B42CC7C76E}"/>
              </a:ext>
            </a:extLst>
          </p:cNvPr>
          <p:cNvSpPr>
            <a:spLocks noGrp="1"/>
          </p:cNvSpPr>
          <p:nvPr>
            <p:ph type="body" sz="quarter" idx="13"/>
          </p:nvPr>
        </p:nvSpPr>
        <p:spPr/>
        <p:txBody>
          <a:bodyPr/>
          <a:lstStyle/>
          <a:p>
            <a:r>
              <a:rPr lang="en-US"/>
              <a:t>U.S. Grain Belt plans halted by loan and permitting challenges</a:t>
            </a:r>
          </a:p>
        </p:txBody>
      </p:sp>
      <p:graphicFrame>
        <p:nvGraphicFramePr>
          <p:cNvPr id="7" name="Table 6">
            <a:extLst>
              <a:ext uri="{FF2B5EF4-FFF2-40B4-BE49-F238E27FC236}">
                <a16:creationId xmlns:a16="http://schemas.microsoft.com/office/drawing/2014/main" id="{E55EBF89-79BC-377C-2430-51C05BDCC5D2}"/>
              </a:ext>
            </a:extLst>
          </p:cNvPr>
          <p:cNvGraphicFramePr>
            <a:graphicFrameLocks noGrp="1"/>
          </p:cNvGraphicFramePr>
          <p:nvPr/>
        </p:nvGraphicFramePr>
        <p:xfrm>
          <a:off x="327954" y="2297179"/>
          <a:ext cx="3653455" cy="3640923"/>
        </p:xfrm>
        <a:graphic>
          <a:graphicData uri="http://schemas.openxmlformats.org/drawingml/2006/table">
            <a:tbl>
              <a:tblPr firstRow="1" bandRow="1">
                <a:tableStyleId>{93296810-A885-4BE3-A3E7-6D5BEEA58F35}</a:tableStyleId>
              </a:tblPr>
              <a:tblGrid>
                <a:gridCol w="3653455">
                  <a:extLst>
                    <a:ext uri="{9D8B030D-6E8A-4147-A177-3AD203B41FA5}">
                      <a16:colId xmlns:a16="http://schemas.microsoft.com/office/drawing/2014/main" val="2104851417"/>
                    </a:ext>
                  </a:extLst>
                </a:gridCol>
              </a:tblGrid>
              <a:tr h="389432">
                <a:tc>
                  <a:txBody>
                    <a:bodyPr/>
                    <a:lstStyle/>
                    <a:p>
                      <a:pPr marL="0" indent="0">
                        <a:spcBef>
                          <a:spcPts val="10"/>
                        </a:spcBef>
                        <a:buFont typeface="Arial" panose="020B0604020202020204" pitchFamily="34" charset="0"/>
                        <a:buNone/>
                      </a:pPr>
                      <a:r>
                        <a:rPr lang="en-US" sz="1050" b="1">
                          <a:solidFill>
                            <a:schemeClr val="bg1"/>
                          </a:solidFill>
                        </a:rPr>
                        <a:t>Description</a:t>
                      </a:r>
                      <a:endParaRPr lang="en-US" sz="1050" b="0">
                        <a:solidFill>
                          <a:schemeClr val="bg1"/>
                        </a:solidFill>
                        <a:latin typeface="Arial" panose="020B0604020202020204" pitchFamily="34" charset="0"/>
                        <a:ea typeface="Calibri" pitchFamily="34" charset="-122"/>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651818420"/>
                  </a:ext>
                </a:extLst>
              </a:tr>
              <a:tr h="600152">
                <a:tc>
                  <a:txBody>
                    <a:bodyPr/>
                    <a:lstStyle/>
                    <a:p>
                      <a:pPr marL="0" indent="0">
                        <a:spcBef>
                          <a:spcPts val="10"/>
                        </a:spcBef>
                        <a:buFont typeface="Arial" panose="020B0604020202020204" pitchFamily="34" charset="0"/>
                        <a:buNone/>
                      </a:pPr>
                      <a:r>
                        <a:rPr lang="en-US" sz="1050" b="0">
                          <a:solidFill>
                            <a:srgbClr val="1C1C1C"/>
                          </a:solidFill>
                        </a:rPr>
                        <a:t>A </a:t>
                      </a:r>
                      <a:r>
                        <a:rPr lang="en-US" sz="1050" b="1">
                          <a:solidFill>
                            <a:srgbClr val="1C1C1C"/>
                          </a:solidFill>
                        </a:rPr>
                        <a:t>542-mile (600 kV) HVDC line</a:t>
                      </a:r>
                      <a:r>
                        <a:rPr lang="en-US" sz="1050" b="0">
                          <a:solidFill>
                            <a:srgbClr val="1C1C1C"/>
                          </a:solidFill>
                        </a:rPr>
                        <a:t>, linking the </a:t>
                      </a:r>
                      <a:r>
                        <a:rPr lang="en-US" sz="1050" b="1">
                          <a:solidFill>
                            <a:srgbClr val="1C1C1C"/>
                          </a:solidFill>
                        </a:rPr>
                        <a:t>SPP, MISO, and AECI </a:t>
                      </a:r>
                      <a:r>
                        <a:rPr lang="en-US" sz="1050" b="0">
                          <a:solidFill>
                            <a:srgbClr val="1C1C1C"/>
                          </a:solidFill>
                        </a:rPr>
                        <a:t>grid regions to wind generation in Missouri</a:t>
                      </a:r>
                      <a:br>
                        <a:rPr lang="en-US" sz="1050" b="0">
                          <a:solidFill>
                            <a:srgbClr val="1C1C1C"/>
                          </a:solidFill>
                          <a:latin typeface="Arial" panose="020B0604020202020204" pitchFamily="34" charset="0"/>
                          <a:ea typeface="Calibri" pitchFamily="34" charset="-122"/>
                          <a:cs typeface="Arial" panose="020B0604020202020204" pitchFamily="34" charset="0"/>
                        </a:rPr>
                      </a:br>
                      <a:endParaRPr lang="en-US" sz="1050" b="0">
                        <a:solidFill>
                          <a:srgbClr val="1C1C1C"/>
                        </a:solidFill>
                        <a:latin typeface="Arial" panose="020B0604020202020204" pitchFamily="34" charset="0"/>
                        <a:ea typeface="Calibri" pitchFamily="34" charset="-122"/>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val="1872868768"/>
                  </a:ext>
                </a:extLst>
              </a:tr>
              <a:tr h="389432">
                <a:tc>
                  <a:txBody>
                    <a:bodyPr/>
                    <a:lstStyle/>
                    <a:p>
                      <a:pPr marL="0" marR="0" lvl="0" indent="0" algn="l" defTabSz="711200" rtl="0" eaLnBrk="1" fontAlgn="auto" latinLnBrk="0" hangingPunct="1">
                        <a:lnSpc>
                          <a:spcPct val="100000"/>
                        </a:lnSpc>
                        <a:spcBef>
                          <a:spcPts val="10"/>
                        </a:spcBef>
                        <a:spcAft>
                          <a:spcPts val="0"/>
                        </a:spcAft>
                        <a:buClrTx/>
                        <a:buSzTx/>
                        <a:buFont typeface="Arial" panose="020B0604020202020204" pitchFamily="34" charset="0"/>
                        <a:buNone/>
                        <a:tabLst/>
                        <a:defRPr/>
                      </a:pPr>
                      <a:r>
                        <a:rPr lang="en-US" sz="1050" b="1">
                          <a:solidFill>
                            <a:schemeClr val="bg1"/>
                          </a:solidFill>
                        </a:rPr>
                        <a:t>Cost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3153835667"/>
                  </a:ext>
                </a:extLst>
              </a:tr>
              <a:tr h="768195">
                <a:tc>
                  <a:txBody>
                    <a:bodyPr/>
                    <a:lstStyle/>
                    <a:p>
                      <a:pPr marL="177800" indent="-177800">
                        <a:spcBef>
                          <a:spcPts val="10"/>
                        </a:spcBef>
                      </a:pPr>
                      <a:r>
                        <a:rPr lang="en-US" sz="1050" b="1" dirty="0">
                          <a:solidFill>
                            <a:srgbClr val="1C1C1C"/>
                          </a:solidFill>
                        </a:rPr>
                        <a:t>Phase 1 total cost ~$4.4B</a:t>
                      </a:r>
                      <a:r>
                        <a:rPr lang="en-US" sz="1050" dirty="0">
                          <a:solidFill>
                            <a:srgbClr val="1C1C1C"/>
                          </a:solidFill>
                        </a:rPr>
                        <a:t>. </a:t>
                      </a:r>
                    </a:p>
                    <a:p>
                      <a:pPr marL="171450" indent="-171450">
                        <a:spcBef>
                          <a:spcPts val="10"/>
                        </a:spcBef>
                        <a:buFont typeface="Arial" panose="020B0604020202020204" pitchFamily="34" charset="0"/>
                        <a:buChar char="•"/>
                      </a:pPr>
                      <a:r>
                        <a:rPr lang="en-US" sz="1050" b="1" dirty="0">
                          <a:solidFill>
                            <a:srgbClr val="1C1C1C"/>
                          </a:solidFill>
                        </a:rPr>
                        <a:t>Conditional DOE loan guarantee of up to $4.9B</a:t>
                      </a:r>
                      <a:r>
                        <a:rPr lang="en-US" sz="1050" dirty="0">
                          <a:solidFill>
                            <a:srgbClr val="1C1C1C"/>
                          </a:solidFill>
                        </a:rPr>
                        <a:t> to anchor private financing (Nov. 2024)</a:t>
                      </a:r>
                    </a:p>
                    <a:p>
                      <a:pPr marL="171450" indent="-171450">
                        <a:spcBef>
                          <a:spcPts val="10"/>
                        </a:spcBef>
                        <a:buFont typeface="Arial" panose="020B0604020202020204" pitchFamily="34" charset="0"/>
                        <a:buChar char="•"/>
                      </a:pPr>
                      <a:r>
                        <a:rPr lang="en-US" sz="1050" b="1" dirty="0">
                          <a:solidFill>
                            <a:srgbClr val="1C1C1C"/>
                          </a:solidFill>
                        </a:rPr>
                        <a:t>$1.7B in construction contracts </a:t>
                      </a:r>
                      <a:r>
                        <a:rPr lang="en-US" sz="1050" dirty="0">
                          <a:solidFill>
                            <a:srgbClr val="1C1C1C"/>
                          </a:solidFill>
                        </a:rPr>
                        <a:t>(May 2025)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val="2872273950"/>
                  </a:ext>
                </a:extLst>
              </a:tr>
              <a:tr h="389432">
                <a:tc>
                  <a:txBody>
                    <a:bodyPr/>
                    <a:lstStyle/>
                    <a:p>
                      <a:pPr marL="0" marR="0" lvl="0" indent="0" algn="l" defTabSz="711200" rtl="0" eaLnBrk="1" fontAlgn="auto" latinLnBrk="0" hangingPunct="1">
                        <a:lnSpc>
                          <a:spcPct val="100000"/>
                        </a:lnSpc>
                        <a:spcBef>
                          <a:spcPts val="1200"/>
                        </a:spcBef>
                        <a:spcAft>
                          <a:spcPts val="0"/>
                        </a:spcAft>
                        <a:buClrTx/>
                        <a:buSzTx/>
                        <a:buFontTx/>
                        <a:buNone/>
                        <a:tabLst/>
                        <a:defRPr/>
                      </a:pPr>
                      <a:r>
                        <a:rPr lang="en-US" sz="1050" b="1">
                          <a:solidFill>
                            <a:schemeClr val="bg1"/>
                          </a:solidFill>
                        </a:rPr>
                        <a:t>Political involvement</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1191832231"/>
                  </a:ext>
                </a:extLst>
              </a:tr>
              <a:tr h="1104280">
                <a:tc>
                  <a:txBody>
                    <a:bodyPr/>
                    <a:lstStyle/>
                    <a:p>
                      <a:pPr marL="177800" indent="-177800">
                        <a:spcBef>
                          <a:spcPts val="10"/>
                        </a:spcBef>
                      </a:pPr>
                      <a:r>
                        <a:rPr lang="en-US" sz="1050" b="1" dirty="0">
                          <a:solidFill>
                            <a:srgbClr val="1C1C1C"/>
                          </a:solidFill>
                        </a:rPr>
                        <a:t>DOE terminated the $4.9B loan guarantee </a:t>
                      </a:r>
                      <a:r>
                        <a:rPr lang="en-US" sz="1050" dirty="0">
                          <a:solidFill>
                            <a:srgbClr val="1C1C1C"/>
                          </a:solidFill>
                        </a:rPr>
                        <a:t>(July 2025</a:t>
                      </a:r>
                      <a:r>
                        <a:rPr lang="en-US" sz="1050" b="1" dirty="0">
                          <a:solidFill>
                            <a:srgbClr val="1C1C1C"/>
                          </a:solidFill>
                        </a:rPr>
                        <a:t>)</a:t>
                      </a:r>
                    </a:p>
                    <a:p>
                      <a:pPr marL="628650" lvl="1" indent="-171450">
                        <a:spcBef>
                          <a:spcPts val="10"/>
                        </a:spcBef>
                        <a:buFont typeface="Arial" panose="020B0604020202020204" pitchFamily="34" charset="0"/>
                        <a:buChar char="•"/>
                      </a:pPr>
                      <a:r>
                        <a:rPr lang="en-US" sz="1050" dirty="0">
                          <a:solidFill>
                            <a:srgbClr val="1C1C1C"/>
                          </a:solidFill>
                        </a:rPr>
                        <a:t>Citing a speculative revenue model and non-binding utility contracts</a:t>
                      </a:r>
                    </a:p>
                    <a:p>
                      <a:pPr marL="628650" lvl="1" indent="-171450">
                        <a:spcBef>
                          <a:spcPts val="10"/>
                        </a:spcBef>
                        <a:buFont typeface="Arial" panose="020B0604020202020204" pitchFamily="34" charset="0"/>
                        <a:buChar char="•"/>
                      </a:pPr>
                      <a:r>
                        <a:rPr lang="en-US" sz="1050" dirty="0">
                          <a:solidFill>
                            <a:srgbClr val="1C1C1C"/>
                          </a:solidFill>
                        </a:rPr>
                        <a:t>Construction delayed</a:t>
                      </a:r>
                    </a:p>
                    <a:p>
                      <a:pPr marL="628650" lvl="1" indent="-171450">
                        <a:spcBef>
                          <a:spcPts val="10"/>
                        </a:spcBef>
                        <a:buFont typeface="Arial" panose="020B0604020202020204" pitchFamily="34" charset="0"/>
                        <a:buChar char="•"/>
                      </a:pPr>
                      <a:r>
                        <a:rPr lang="en-US" sz="1050" dirty="0">
                          <a:solidFill>
                            <a:srgbClr val="1C1C1C"/>
                          </a:solidFill>
                        </a:rPr>
                        <a:t>now seeking fully private financing to proceed</a:t>
                      </a:r>
                      <a:endParaRPr lang="en-US" sz="1050" dirty="0">
                        <a:latin typeface="Arial" panose="020B0604020202020204" pitchFamily="34" charset="0"/>
                        <a:cs typeface="Arial" panose="020B0604020202020204" pitchFamily="34"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val="1271711093"/>
                  </a:ext>
                </a:extLst>
              </a:tr>
            </a:tbl>
          </a:graphicData>
        </a:graphic>
      </p:graphicFrame>
      <p:pic>
        <p:nvPicPr>
          <p:cNvPr id="130" name="Graphic 129" descr="Electric Tower with solid fill">
            <a:extLst>
              <a:ext uri="{FF2B5EF4-FFF2-40B4-BE49-F238E27FC236}">
                <a16:creationId xmlns:a16="http://schemas.microsoft.com/office/drawing/2014/main" id="{98E5C23C-65E3-8F95-DD82-B0950EE8CA2D}"/>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3559753" y="2319520"/>
            <a:ext cx="336556" cy="336556"/>
          </a:xfrm>
          <a:prstGeom prst="rect">
            <a:avLst/>
          </a:prstGeom>
        </p:spPr>
      </p:pic>
      <p:pic>
        <p:nvPicPr>
          <p:cNvPr id="3" name="Graphic 2" descr="Bank with solid fill">
            <a:extLst>
              <a:ext uri="{FF2B5EF4-FFF2-40B4-BE49-F238E27FC236}">
                <a16:creationId xmlns:a16="http://schemas.microsoft.com/office/drawing/2014/main" id="{93B59A02-3985-AA38-A65F-C00D3098CEB0}"/>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3584640" y="4487375"/>
            <a:ext cx="311669" cy="311669"/>
          </a:xfrm>
          <a:prstGeom prst="rect">
            <a:avLst/>
          </a:prstGeom>
        </p:spPr>
      </p:pic>
      <p:pic>
        <p:nvPicPr>
          <p:cNvPr id="5" name="Graphic 4" descr="Money with solid fill">
            <a:extLst>
              <a:ext uri="{FF2B5EF4-FFF2-40B4-BE49-F238E27FC236}">
                <a16:creationId xmlns:a16="http://schemas.microsoft.com/office/drawing/2014/main" id="{8CB004F8-49B6-DBDA-C969-75B6563F1C3C}"/>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3559753" y="3312099"/>
            <a:ext cx="336556" cy="336556"/>
          </a:xfrm>
          <a:prstGeom prst="rect">
            <a:avLst/>
          </a:prstGeom>
        </p:spPr>
      </p:pic>
      <p:pic>
        <p:nvPicPr>
          <p:cNvPr id="9" name="Graphic 8" descr="Electric Tower with solid fill">
            <a:extLst>
              <a:ext uri="{FF2B5EF4-FFF2-40B4-BE49-F238E27FC236}">
                <a16:creationId xmlns:a16="http://schemas.microsoft.com/office/drawing/2014/main" id="{AFA485BF-49E4-7D32-72CC-DE377FB0C7A7}"/>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7476294" y="2316687"/>
            <a:ext cx="336556" cy="336556"/>
          </a:xfrm>
          <a:prstGeom prst="rect">
            <a:avLst/>
          </a:prstGeom>
        </p:spPr>
      </p:pic>
      <p:pic>
        <p:nvPicPr>
          <p:cNvPr id="10" name="Graphic 9" descr="Bank with solid fill">
            <a:extLst>
              <a:ext uri="{FF2B5EF4-FFF2-40B4-BE49-F238E27FC236}">
                <a16:creationId xmlns:a16="http://schemas.microsoft.com/office/drawing/2014/main" id="{4EAC3F89-7427-51F2-6216-A90A63E65139}"/>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7472152" y="4488373"/>
            <a:ext cx="311669" cy="311669"/>
          </a:xfrm>
          <a:prstGeom prst="rect">
            <a:avLst/>
          </a:prstGeom>
        </p:spPr>
      </p:pic>
      <p:pic>
        <p:nvPicPr>
          <p:cNvPr id="12" name="Graphic 11" descr="Money with solid fill">
            <a:extLst>
              <a:ext uri="{FF2B5EF4-FFF2-40B4-BE49-F238E27FC236}">
                <a16:creationId xmlns:a16="http://schemas.microsoft.com/office/drawing/2014/main" id="{4714BA5E-01C3-353D-C5A0-7F97F5E4389C}"/>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7476294" y="3520797"/>
            <a:ext cx="336556" cy="336556"/>
          </a:xfrm>
          <a:prstGeom prst="rect">
            <a:avLst/>
          </a:prstGeom>
        </p:spPr>
      </p:pic>
      <p:graphicFrame>
        <p:nvGraphicFramePr>
          <p:cNvPr id="13" name="Table 12">
            <a:extLst>
              <a:ext uri="{FF2B5EF4-FFF2-40B4-BE49-F238E27FC236}">
                <a16:creationId xmlns:a16="http://schemas.microsoft.com/office/drawing/2014/main" id="{C7BC8B37-5CA4-0CD1-96D3-7319DE2EB400}"/>
              </a:ext>
            </a:extLst>
          </p:cNvPr>
          <p:cNvGraphicFramePr>
            <a:graphicFrameLocks noGrp="1"/>
          </p:cNvGraphicFramePr>
          <p:nvPr>
            <p:extLst>
              <p:ext uri="{D42A27DB-BD31-4B8C-83A1-F6EECF244321}">
                <p14:modId xmlns:p14="http://schemas.microsoft.com/office/powerpoint/2010/main" val="452376464"/>
              </p:ext>
            </p:extLst>
          </p:nvPr>
        </p:nvGraphicFramePr>
        <p:xfrm>
          <a:off x="8202071" y="2297179"/>
          <a:ext cx="3653455" cy="3448456"/>
        </p:xfrm>
        <a:graphic>
          <a:graphicData uri="http://schemas.openxmlformats.org/drawingml/2006/table">
            <a:tbl>
              <a:tblPr firstRow="1" bandRow="1">
                <a:tableStyleId>{93296810-A885-4BE3-A3E7-6D5BEEA58F35}</a:tableStyleId>
              </a:tblPr>
              <a:tblGrid>
                <a:gridCol w="3653455">
                  <a:extLst>
                    <a:ext uri="{9D8B030D-6E8A-4147-A177-3AD203B41FA5}">
                      <a16:colId xmlns:a16="http://schemas.microsoft.com/office/drawing/2014/main" val="2104851417"/>
                    </a:ext>
                  </a:extLst>
                </a:gridCol>
              </a:tblGrid>
              <a:tr h="408276">
                <a:tc>
                  <a:txBody>
                    <a:bodyPr/>
                    <a:lstStyle/>
                    <a:p>
                      <a:pPr marL="0" indent="0">
                        <a:spcBef>
                          <a:spcPts val="10"/>
                        </a:spcBef>
                        <a:buFont typeface="Arial" panose="020B0604020202020204" pitchFamily="34" charset="0"/>
                        <a:buNone/>
                      </a:pPr>
                      <a:r>
                        <a:rPr lang="en-US" sz="1050" b="1">
                          <a:solidFill>
                            <a:schemeClr val="bg1"/>
                          </a:solidFill>
                        </a:rPr>
                        <a:t>Description</a:t>
                      </a:r>
                      <a:endParaRPr lang="en-US" sz="1050" b="0">
                        <a:solidFill>
                          <a:schemeClr val="bg1"/>
                        </a:solidFill>
                        <a:latin typeface="Arial" panose="020B0604020202020204" pitchFamily="34" charset="0"/>
                        <a:ea typeface="Calibri" pitchFamily="34" charset="-122"/>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6"/>
                    </a:solidFill>
                  </a:tcPr>
                </a:tc>
                <a:extLst>
                  <a:ext uri="{0D108BD9-81ED-4DB2-BD59-A6C34878D82A}">
                    <a16:rowId xmlns:a16="http://schemas.microsoft.com/office/drawing/2014/main" val="651818420"/>
                  </a:ext>
                </a:extLst>
              </a:tr>
              <a:tr h="806823">
                <a:tc>
                  <a:txBody>
                    <a:bodyPr/>
                    <a:lstStyle/>
                    <a:p>
                      <a:pPr marL="0" indent="0">
                        <a:buNone/>
                        <a:defRPr/>
                      </a:pPr>
                      <a:r>
                        <a:rPr lang="en-US" sz="1050">
                          <a:solidFill>
                            <a:schemeClr val="tx1"/>
                          </a:solidFill>
                        </a:rPr>
                        <a:t>Marinus Link in Australia is a </a:t>
                      </a:r>
                      <a:r>
                        <a:rPr lang="en-US" sz="1050" b="1">
                          <a:solidFill>
                            <a:schemeClr val="tx1"/>
                          </a:solidFill>
                        </a:rPr>
                        <a:t>750 MW HVDC 345 km  undersea and underground </a:t>
                      </a:r>
                      <a:r>
                        <a:rPr lang="en-US" sz="1050">
                          <a:solidFill>
                            <a:schemeClr val="tx1"/>
                          </a:solidFill>
                        </a:rPr>
                        <a:t>interconnector, enabling </a:t>
                      </a:r>
                      <a:r>
                        <a:rPr lang="en-US" sz="1050" b="1">
                          <a:solidFill>
                            <a:schemeClr val="tx1"/>
                          </a:solidFill>
                        </a:rPr>
                        <a:t>bi-directional flows of </a:t>
                      </a:r>
                      <a:r>
                        <a:rPr lang="en-US" sz="1050">
                          <a:solidFill>
                            <a:schemeClr val="tx1"/>
                          </a:solidFill>
                        </a:rPr>
                        <a:t>Tasmania's </a:t>
                      </a:r>
                      <a:r>
                        <a:rPr lang="en-US" sz="1050" b="1">
                          <a:solidFill>
                            <a:schemeClr val="tx1"/>
                          </a:solidFill>
                        </a:rPr>
                        <a:t>hydro/wind </a:t>
                      </a:r>
                      <a:r>
                        <a:rPr lang="en-US" sz="1050">
                          <a:solidFill>
                            <a:schemeClr val="tx1"/>
                          </a:solidFill>
                        </a:rPr>
                        <a:t>and mainland </a:t>
                      </a:r>
                      <a:r>
                        <a:rPr lang="en-US" sz="1050" b="1">
                          <a:solidFill>
                            <a:schemeClr val="tx1"/>
                          </a:solidFill>
                        </a:rPr>
                        <a:t>solar</a:t>
                      </a:r>
                      <a:endParaRPr kumimoji="0" lang="en-US" sz="1050" b="1">
                        <a:solidFill>
                          <a:srgbClr val="000000"/>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1872868768"/>
                  </a:ext>
                </a:extLst>
              </a:tr>
              <a:tr h="408276">
                <a:tc>
                  <a:txBody>
                    <a:bodyPr/>
                    <a:lstStyle/>
                    <a:p>
                      <a:pPr marL="0" marR="0" lvl="0" indent="0" algn="l" defTabSz="711200" rtl="0" eaLnBrk="1" fontAlgn="auto" latinLnBrk="0" hangingPunct="1">
                        <a:lnSpc>
                          <a:spcPct val="100000"/>
                        </a:lnSpc>
                        <a:spcBef>
                          <a:spcPts val="10"/>
                        </a:spcBef>
                        <a:spcAft>
                          <a:spcPts val="0"/>
                        </a:spcAft>
                        <a:buClrTx/>
                        <a:buSzTx/>
                        <a:buFont typeface="Arial" panose="020B0604020202020204" pitchFamily="34" charset="0"/>
                        <a:buNone/>
                        <a:tabLst/>
                        <a:defRPr/>
                      </a:pPr>
                      <a:r>
                        <a:rPr lang="en-US" sz="1050" b="1">
                          <a:solidFill>
                            <a:schemeClr val="bg1"/>
                          </a:solidFill>
                        </a:rPr>
                        <a:t>Cost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6"/>
                    </a:solidFill>
                  </a:tcPr>
                </a:tc>
                <a:extLst>
                  <a:ext uri="{0D108BD9-81ED-4DB2-BD59-A6C34878D82A}">
                    <a16:rowId xmlns:a16="http://schemas.microsoft.com/office/drawing/2014/main" val="3153835667"/>
                  </a:ext>
                </a:extLst>
              </a:tr>
              <a:tr h="787613">
                <a:tc>
                  <a:txBody>
                    <a:bodyPr/>
                    <a:lstStyle/>
                    <a:p>
                      <a:pPr marL="177800" marR="0" lvl="0" indent="-177800" algn="l" defTabSz="711200" rtl="0" eaLnBrk="1" fontAlgn="auto" latinLnBrk="0" hangingPunct="1">
                        <a:lnSpc>
                          <a:spcPct val="100000"/>
                        </a:lnSpc>
                        <a:spcBef>
                          <a:spcPts val="10"/>
                        </a:spcBef>
                        <a:spcAft>
                          <a:spcPts val="0"/>
                        </a:spcAft>
                        <a:buClrTx/>
                        <a:buSzTx/>
                        <a:tabLst/>
                        <a:defRPr/>
                      </a:pPr>
                      <a:r>
                        <a:rPr lang="en-US" sz="1050">
                          <a:solidFill>
                            <a:schemeClr val="tx1"/>
                          </a:solidFill>
                        </a:rPr>
                        <a:t>Stage 1: </a:t>
                      </a:r>
                      <a:r>
                        <a:rPr lang="en-US" sz="1050" b="1">
                          <a:solidFill>
                            <a:schemeClr val="tx1"/>
                          </a:solidFill>
                        </a:rPr>
                        <a:t>~$5B AUD </a:t>
                      </a:r>
                      <a:r>
                        <a:rPr lang="en-US" sz="1050">
                          <a:solidFill>
                            <a:schemeClr val="tx1"/>
                          </a:solidFill>
                        </a:rPr>
                        <a:t>(2026-2030)</a:t>
                      </a:r>
                    </a:p>
                    <a:p>
                      <a:pPr marL="177800" marR="0" lvl="0" indent="-177800" algn="l" defTabSz="711200" rtl="0" eaLnBrk="1" fontAlgn="auto" latinLnBrk="0" hangingPunct="1">
                        <a:lnSpc>
                          <a:spcPct val="100000"/>
                        </a:lnSpc>
                        <a:spcBef>
                          <a:spcPts val="10"/>
                        </a:spcBef>
                        <a:spcAft>
                          <a:spcPts val="0"/>
                        </a:spcAft>
                        <a:buClrTx/>
                        <a:buSzTx/>
                        <a:tabLst/>
                        <a:defRPr/>
                      </a:pPr>
                      <a:r>
                        <a:rPr lang="en-US" sz="1050">
                          <a:solidFill>
                            <a:schemeClr val="tx1"/>
                          </a:solidFill>
                        </a:rPr>
                        <a:t>Stage 2: </a:t>
                      </a:r>
                      <a:r>
                        <a:rPr lang="en-US" sz="1050" b="1">
                          <a:solidFill>
                            <a:schemeClr val="tx1"/>
                          </a:solidFill>
                        </a:rPr>
                        <a:t>subject to future funding</a:t>
                      </a:r>
                      <a:endParaRPr lang="en-US" sz="1050" b="1">
                        <a:solidFill>
                          <a:schemeClr val="tx1"/>
                        </a:solidFill>
                        <a:latin typeface="Arial" panose="020B0604020202020204" pitchFamily="34" charset="0"/>
                        <a:cs typeface="Arial" panose="020B0604020202020204" pitchFamily="34" charset="0"/>
                      </a:endParaRPr>
                    </a:p>
                    <a:p>
                      <a:pPr marL="177800" marR="0" lvl="0" indent="-177800" algn="l" defTabSz="711200" rtl="0" eaLnBrk="1" fontAlgn="auto" latinLnBrk="0" hangingPunct="1">
                        <a:lnSpc>
                          <a:spcPct val="100000"/>
                        </a:lnSpc>
                        <a:spcBef>
                          <a:spcPts val="10"/>
                        </a:spcBef>
                        <a:spcAft>
                          <a:spcPts val="0"/>
                        </a:spcAft>
                        <a:buClrTx/>
                        <a:buSzTx/>
                        <a:tabLst/>
                        <a:defRPr/>
                      </a:pPr>
                      <a:r>
                        <a:rPr lang="en-US" sz="1050" b="1">
                          <a:solidFill>
                            <a:schemeClr val="tx1"/>
                          </a:solidFill>
                        </a:rPr>
                        <a:t>CEFC committed $3.8B in concessional finance </a:t>
                      </a:r>
                      <a:r>
                        <a:rPr lang="en-US" sz="1050">
                          <a:solidFill>
                            <a:schemeClr val="tx1"/>
                          </a:solidFill>
                        </a:rPr>
                        <a:t>(Sep 2025) under the Rewiring the Nation program</a:t>
                      </a:r>
                      <a:endParaRPr lang="en-US" sz="1050">
                        <a:latin typeface="Arial" panose="020B0604020202020204" pitchFamily="34"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2872273950"/>
                  </a:ext>
                </a:extLst>
              </a:tr>
              <a:tr h="408276">
                <a:tc>
                  <a:txBody>
                    <a:bodyPr/>
                    <a:lstStyle/>
                    <a:p>
                      <a:pPr marL="0" marR="0" lvl="0" indent="0" algn="l" defTabSz="711200" rtl="0" eaLnBrk="1" fontAlgn="auto" latinLnBrk="0" hangingPunct="1">
                        <a:lnSpc>
                          <a:spcPct val="100000"/>
                        </a:lnSpc>
                        <a:spcBef>
                          <a:spcPts val="1200"/>
                        </a:spcBef>
                        <a:spcAft>
                          <a:spcPts val="0"/>
                        </a:spcAft>
                        <a:buClrTx/>
                        <a:buSzTx/>
                        <a:buFontTx/>
                        <a:buNone/>
                        <a:tabLst/>
                        <a:defRPr/>
                      </a:pPr>
                      <a:r>
                        <a:rPr lang="en-US" sz="1050" b="1">
                          <a:solidFill>
                            <a:schemeClr val="bg1"/>
                          </a:solidFill>
                        </a:rPr>
                        <a:t>Political involvement</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6"/>
                    </a:solidFill>
                  </a:tcPr>
                </a:tc>
                <a:extLst>
                  <a:ext uri="{0D108BD9-81ED-4DB2-BD59-A6C34878D82A}">
                    <a16:rowId xmlns:a16="http://schemas.microsoft.com/office/drawing/2014/main" val="1191832231"/>
                  </a:ext>
                </a:extLst>
              </a:tr>
              <a:tr h="629192">
                <a:tc>
                  <a:txBody>
                    <a:bodyPr/>
                    <a:lstStyle/>
                    <a:p>
                      <a:pPr>
                        <a:spcBef>
                          <a:spcPts val="0"/>
                        </a:spcBef>
                      </a:pPr>
                      <a:r>
                        <a:rPr lang="en-US" sz="1050">
                          <a:solidFill>
                            <a:schemeClr val="tx1"/>
                          </a:solidFill>
                        </a:rPr>
                        <a:t>Joint government ownership: Commonwealth (49%), Victoria (33.3%), Tasmania (17.7%)</a:t>
                      </a:r>
                    </a:p>
                    <a:p>
                      <a:pPr>
                        <a:spcBef>
                          <a:spcPts val="0"/>
                        </a:spcBef>
                      </a:pPr>
                      <a:endParaRPr lang="en-US" sz="1050">
                        <a:solidFill>
                          <a:schemeClr val="tx1"/>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accent6">
                        <a:lumMod val="20000"/>
                        <a:lumOff val="80000"/>
                      </a:schemeClr>
                    </a:solidFill>
                  </a:tcPr>
                </a:tc>
                <a:extLst>
                  <a:ext uri="{0D108BD9-81ED-4DB2-BD59-A6C34878D82A}">
                    <a16:rowId xmlns:a16="http://schemas.microsoft.com/office/drawing/2014/main" val="1271711093"/>
                  </a:ext>
                </a:extLst>
              </a:tr>
            </a:tbl>
          </a:graphicData>
        </a:graphic>
      </p:graphicFrame>
      <p:pic>
        <p:nvPicPr>
          <p:cNvPr id="14" name="Graphic 13" descr="Electric Tower with solid fill">
            <a:extLst>
              <a:ext uri="{FF2B5EF4-FFF2-40B4-BE49-F238E27FC236}">
                <a16:creationId xmlns:a16="http://schemas.microsoft.com/office/drawing/2014/main" id="{C60951CB-1846-DB3B-45B6-F058E06532D8}"/>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11368487" y="2319520"/>
            <a:ext cx="336556" cy="336556"/>
          </a:xfrm>
          <a:prstGeom prst="rect">
            <a:avLst/>
          </a:prstGeom>
        </p:spPr>
      </p:pic>
      <p:pic>
        <p:nvPicPr>
          <p:cNvPr id="15" name="Graphic 14" descr="Bank with solid fill">
            <a:extLst>
              <a:ext uri="{FF2B5EF4-FFF2-40B4-BE49-F238E27FC236}">
                <a16:creationId xmlns:a16="http://schemas.microsoft.com/office/drawing/2014/main" id="{7042A4A0-48B3-3944-C6EF-2BE7C14A88DC}"/>
              </a:ext>
            </a:extLst>
          </p:cNvPr>
          <p:cNvPicPr>
            <a:picLocks noChangeAspect="1"/>
          </p:cNvPicPr>
          <p:nvPr/>
        </p:nvPicPr>
        <p:blipFill>
          <a:blip>
            <a:extLst>
              <a:ext uri="{96DAC541-7B7A-43D3-8B79-37D633B846F1}">
                <asvg:svgBlip xmlns:asvg="http://schemas.microsoft.com/office/drawing/2016/SVG/main" r:embed="rId20"/>
              </a:ext>
            </a:extLst>
          </a:blip>
          <a:stretch>
            <a:fillRect/>
          </a:stretch>
        </p:blipFill>
        <p:spPr>
          <a:xfrm>
            <a:off x="11371603" y="4722607"/>
            <a:ext cx="311669" cy="311669"/>
          </a:xfrm>
          <a:prstGeom prst="rect">
            <a:avLst/>
          </a:prstGeom>
        </p:spPr>
      </p:pic>
      <p:pic>
        <p:nvPicPr>
          <p:cNvPr id="16" name="Graphic 15" descr="Money with solid fill">
            <a:extLst>
              <a:ext uri="{FF2B5EF4-FFF2-40B4-BE49-F238E27FC236}">
                <a16:creationId xmlns:a16="http://schemas.microsoft.com/office/drawing/2014/main" id="{68D7E29D-50EF-1915-ECF8-943FAD04F8C2}"/>
              </a:ext>
            </a:extLst>
          </p:cNvPr>
          <p:cNvPicPr>
            <a:picLocks noChangeAspect="1"/>
          </p:cNvPicPr>
          <p:nvPr/>
        </p:nvPicPr>
        <p:blipFill>
          <a:blip>
            <a:extLst>
              <a:ext uri="{96DAC541-7B7A-43D3-8B79-37D633B846F1}">
                <asvg:svgBlip xmlns:asvg="http://schemas.microsoft.com/office/drawing/2016/SVG/main" r:embed="rId21"/>
              </a:ext>
            </a:extLst>
          </a:blip>
          <a:stretch>
            <a:fillRect/>
          </a:stretch>
        </p:blipFill>
        <p:spPr>
          <a:xfrm>
            <a:off x="11368487" y="3523630"/>
            <a:ext cx="336556" cy="336556"/>
          </a:xfrm>
          <a:prstGeom prst="rect">
            <a:avLst/>
          </a:prstGeom>
        </p:spPr>
      </p:pic>
      <p:sp>
        <p:nvSpPr>
          <p:cNvPr id="19" name="Rectangle 18">
            <a:extLst>
              <a:ext uri="{FF2B5EF4-FFF2-40B4-BE49-F238E27FC236}">
                <a16:creationId xmlns:a16="http://schemas.microsoft.com/office/drawing/2014/main" id="{5E05CE24-84B7-DC75-E138-403B19438F32}"/>
              </a:ext>
            </a:extLst>
          </p:cNvPr>
          <p:cNvSpPr/>
          <p:nvPr/>
        </p:nvSpPr>
        <p:spPr bwMode="gray">
          <a:xfrm>
            <a:off x="3547921" y="1792820"/>
            <a:ext cx="429972" cy="214680"/>
          </a:xfrm>
          <a:prstGeom prst="rect">
            <a:avLst/>
          </a:prstGeom>
          <a:blipFill dpi="0" rotWithShape="1">
            <a:blip r:embed="rId22" cstate="screen">
              <a:extLst>
                <a:ext uri="{28A0092B-C50C-407E-A947-70E740481C1C}">
                  <a14:useLocalDpi xmlns:a14="http://schemas.microsoft.com/office/drawing/2010/main"/>
                </a:ext>
              </a:extLst>
            </a:blip>
            <a:srcRect/>
            <a:stretch>
              <a:fillRect/>
            </a:stretch>
          </a:blip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20" name="Rectangle 19">
            <a:extLst>
              <a:ext uri="{FF2B5EF4-FFF2-40B4-BE49-F238E27FC236}">
                <a16:creationId xmlns:a16="http://schemas.microsoft.com/office/drawing/2014/main" id="{4C567877-ECD2-390C-FE80-B613F01334CF}"/>
              </a:ext>
            </a:extLst>
          </p:cNvPr>
          <p:cNvSpPr/>
          <p:nvPr/>
        </p:nvSpPr>
        <p:spPr bwMode="gray">
          <a:xfrm>
            <a:off x="7486932" y="1786497"/>
            <a:ext cx="429972" cy="214680"/>
          </a:xfrm>
          <a:prstGeom prst="rect">
            <a:avLst/>
          </a:prstGeom>
          <a:blipFill dpi="0" rotWithShape="1">
            <a:blip r:embed="rId23" cstate="screen">
              <a:extLst>
                <a:ext uri="{28A0092B-C50C-407E-A947-70E740481C1C}">
                  <a14:useLocalDpi xmlns:a14="http://schemas.microsoft.com/office/drawing/2010/main"/>
                </a:ext>
              </a:extLst>
            </a:blip>
            <a:srcRect/>
            <a:stretch>
              <a:fillRect/>
            </a:stretch>
          </a:blip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21" name="Rectangle 20">
            <a:extLst>
              <a:ext uri="{FF2B5EF4-FFF2-40B4-BE49-F238E27FC236}">
                <a16:creationId xmlns:a16="http://schemas.microsoft.com/office/drawing/2014/main" id="{37436F61-6C5E-28F9-B343-67E5D0A600F2}"/>
              </a:ext>
            </a:extLst>
          </p:cNvPr>
          <p:cNvSpPr/>
          <p:nvPr/>
        </p:nvSpPr>
        <p:spPr bwMode="gray">
          <a:xfrm>
            <a:off x="11536765" y="1786497"/>
            <a:ext cx="429972" cy="214680"/>
          </a:xfrm>
          <a:prstGeom prst="rect">
            <a:avLst/>
          </a:prstGeom>
          <a:blipFill dpi="0" rotWithShape="1">
            <a:blip r:embed="rId24" cstate="screen">
              <a:extLst>
                <a:ext uri="{28A0092B-C50C-407E-A947-70E740481C1C}">
                  <a14:useLocalDpi xmlns:a14="http://schemas.microsoft.com/office/drawing/2010/main"/>
                </a:ext>
              </a:extLst>
            </a:blip>
            <a:srcRect/>
            <a:stretch>
              <a:fillRect/>
            </a:stretch>
          </a:blip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endParaRPr>
          </a:p>
        </p:txBody>
      </p:sp>
      <p:sp>
        <p:nvSpPr>
          <p:cNvPr id="2" name="Pentagon 1">
            <a:extLst>
              <a:ext uri="{FF2B5EF4-FFF2-40B4-BE49-F238E27FC236}">
                <a16:creationId xmlns:a16="http://schemas.microsoft.com/office/drawing/2014/main" id="{3835A0B9-4B31-906D-D333-5D1F895C8481}"/>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4" name="Chevron 3">
            <a:extLst>
              <a:ext uri="{FF2B5EF4-FFF2-40B4-BE49-F238E27FC236}">
                <a16:creationId xmlns:a16="http://schemas.microsoft.com/office/drawing/2014/main" id="{23E392C3-FB1B-5146-32EC-DDB704F43055}"/>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8" name="Chevron 7">
            <a:extLst>
              <a:ext uri="{FF2B5EF4-FFF2-40B4-BE49-F238E27FC236}">
                <a16:creationId xmlns:a16="http://schemas.microsoft.com/office/drawing/2014/main" id="{15249C58-ECD0-0EF2-ACAE-1CE682B3D7C9}"/>
              </a:ext>
            </a:extLst>
          </p:cNvPr>
          <p:cNvSpPr/>
          <p:nvPr/>
        </p:nvSpPr>
        <p:spPr>
          <a:xfrm>
            <a:off x="3381296"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Modernize</a:t>
            </a:r>
          </a:p>
        </p:txBody>
      </p:sp>
      <p:sp>
        <p:nvSpPr>
          <p:cNvPr id="18" name="Chevron 17">
            <a:extLst>
              <a:ext uri="{FF2B5EF4-FFF2-40B4-BE49-F238E27FC236}">
                <a16:creationId xmlns:a16="http://schemas.microsoft.com/office/drawing/2014/main" id="{043CFED5-368D-F9B4-0D53-217410BFE275}"/>
              </a:ext>
            </a:extLst>
          </p:cNvPr>
          <p:cNvSpPr/>
          <p:nvPr/>
        </p:nvSpPr>
        <p:spPr>
          <a:xfrm>
            <a:off x="5071944" y="0"/>
            <a:ext cx="1788983" cy="288356"/>
          </a:xfrm>
          <a:prstGeom prst="chevron">
            <a:avLst/>
          </a:prstGeom>
          <a:solidFill>
            <a:srgbClr val="009BD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Expand</a:t>
            </a:r>
          </a:p>
        </p:txBody>
      </p:sp>
      <p:sp>
        <p:nvSpPr>
          <p:cNvPr id="25" name="Chevron 24">
            <a:extLst>
              <a:ext uri="{FF2B5EF4-FFF2-40B4-BE49-F238E27FC236}">
                <a16:creationId xmlns:a16="http://schemas.microsoft.com/office/drawing/2014/main" id="{5EAA5540-205F-68F3-9349-2BBCD8F92DE1}"/>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26" name="Rectangle 25">
            <a:extLst>
              <a:ext uri="{FF2B5EF4-FFF2-40B4-BE49-F238E27FC236}">
                <a16:creationId xmlns:a16="http://schemas.microsoft.com/office/drawing/2014/main" id="{7666539C-9A56-51CC-ECC0-15667F67570B}"/>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HVDC</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Tree>
    <p:extLst>
      <p:ext uri="{BB962C8B-B14F-4D97-AF65-F5344CB8AC3E}">
        <p14:creationId xmlns:p14="http://schemas.microsoft.com/office/powerpoint/2010/main" val="55097726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07B52A8B-BDFE-6FB2-A835-A5FC52F0C8BE}"/>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15" imgW="7772400" imgH="10058400" progId="TCLayout.ActiveDocument.1">
                  <p:embed/>
                </p:oleObj>
              </mc:Choice>
              <mc:Fallback>
                <p:oleObj name="thinkcell Slide" r:id="rId15" imgW="7772400" imgH="10058400" progId="TCLayout.ActiveDocument.1">
                  <p:embed/>
                  <p:pic>
                    <p:nvPicPr>
                      <p:cNvPr id="6" name="think-cell data - do not delete" hidden="1">
                        <a:extLst>
                          <a:ext uri="{FF2B5EF4-FFF2-40B4-BE49-F238E27FC236}">
                            <a16:creationId xmlns:a16="http://schemas.microsoft.com/office/drawing/2014/main" id="{07B52A8B-BDFE-6FB2-A835-A5FC52F0C8BE}"/>
                          </a:ext>
                        </a:extLst>
                      </p:cNvPr>
                      <p:cNvPicPr/>
                      <p:nvPr/>
                    </p:nvPicPr>
                    <p:blipFill>
                      <a:blip r:embed="rId16"/>
                      <a:stretch>
                        <a:fillRect/>
                      </a:stretch>
                    </p:blipFill>
                    <p:spPr>
                      <a:xfrm>
                        <a:off x="1588" y="1588"/>
                        <a:ext cx="1227"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795017C2-00C0-339C-0C72-9EAD28378018}"/>
              </a:ext>
            </a:extLst>
          </p:cNvPr>
          <p:cNvSpPr>
            <a:spLocks noGrp="1"/>
          </p:cNvSpPr>
          <p:nvPr>
            <p:ph type="title"/>
          </p:nvPr>
        </p:nvSpPr>
        <p:spPr/>
        <p:txBody>
          <a:bodyPr vert="horz" wrap="square" lIns="91440" tIns="0" rIns="91440" bIns="0" anchor="t">
            <a:noAutofit/>
          </a:bodyPr>
          <a:lstStyle/>
          <a:p>
            <a:r>
              <a:rPr lang="en-US" dirty="0"/>
              <a:t>The ~$7T of projected data center capital flows by 2030 can be instrumental in developing and deploying grid technologies</a:t>
            </a:r>
            <a:endParaRPr lang="en-GT"/>
          </a:p>
        </p:txBody>
      </p:sp>
      <p:sp>
        <p:nvSpPr>
          <p:cNvPr id="11" name="Text Placeholder 10">
            <a:extLst>
              <a:ext uri="{FF2B5EF4-FFF2-40B4-BE49-F238E27FC236}">
                <a16:creationId xmlns:a16="http://schemas.microsoft.com/office/drawing/2014/main" id="{1D62EEAC-A0AD-6032-5468-85640282F965}"/>
              </a:ext>
            </a:extLst>
          </p:cNvPr>
          <p:cNvSpPr>
            <a:spLocks noGrp="1"/>
          </p:cNvSpPr>
          <p:nvPr>
            <p:ph type="body" sz="quarter" idx="13"/>
          </p:nvPr>
        </p:nvSpPr>
        <p:spPr/>
        <p:txBody>
          <a:bodyPr/>
          <a:lstStyle/>
          <a:p>
            <a:r>
              <a:rPr lang="en-US" sz="1400" dirty="0"/>
              <a:t>Data center capital flows reached ~$500B in 2025  </a:t>
            </a:r>
          </a:p>
        </p:txBody>
      </p:sp>
      <p:sp>
        <p:nvSpPr>
          <p:cNvPr id="24" name="Text Placeholder 23">
            <a:extLst>
              <a:ext uri="{FF2B5EF4-FFF2-40B4-BE49-F238E27FC236}">
                <a16:creationId xmlns:a16="http://schemas.microsoft.com/office/drawing/2014/main" id="{CA56F63F-4D15-ED22-6C21-8DB5A8CB5CFA}"/>
              </a:ext>
            </a:extLst>
          </p:cNvPr>
          <p:cNvSpPr>
            <a:spLocks noGrp="1"/>
          </p:cNvSpPr>
          <p:nvPr>
            <p:ph type="body" sz="quarter" idx="16"/>
          </p:nvPr>
        </p:nvSpPr>
        <p:spPr/>
        <p:txBody>
          <a:bodyPr/>
          <a:lstStyle/>
          <a:p>
            <a:r>
              <a:rPr lang="en-US" sz="1400" dirty="0"/>
              <a:t>Data center investments into key grid technologies can accelerate grid deployment and renewable integration</a:t>
            </a:r>
          </a:p>
        </p:txBody>
      </p:sp>
      <p:sp>
        <p:nvSpPr>
          <p:cNvPr id="14" name="Rectangle 13">
            <a:extLst>
              <a:ext uri="{FF2B5EF4-FFF2-40B4-BE49-F238E27FC236}">
                <a16:creationId xmlns:a16="http://schemas.microsoft.com/office/drawing/2014/main" id="{E54C54D1-2C36-F531-5F41-586D5D212A03}"/>
              </a:ext>
            </a:extLst>
          </p:cNvPr>
          <p:cNvSpPr/>
          <p:nvPr/>
        </p:nvSpPr>
        <p:spPr bwMode="gray">
          <a:xfrm>
            <a:off x="317325" y="2187566"/>
            <a:ext cx="5660136" cy="182880"/>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buNone/>
            </a:pPr>
            <a:r>
              <a:rPr lang="en-US" sz="1050" dirty="0">
                <a:solidFill>
                  <a:schemeClr val="tx1"/>
                </a:solidFill>
              </a:rPr>
              <a:t>Energy transition financing and data center </a:t>
            </a:r>
          </a:p>
        </p:txBody>
      </p:sp>
      <p:sp>
        <p:nvSpPr>
          <p:cNvPr id="15" name="Rectangle 14">
            <a:extLst>
              <a:ext uri="{FF2B5EF4-FFF2-40B4-BE49-F238E27FC236}">
                <a16:creationId xmlns:a16="http://schemas.microsoft.com/office/drawing/2014/main" id="{F1ADCC14-7486-42DF-858E-50E635C2CCC8}"/>
              </a:ext>
            </a:extLst>
          </p:cNvPr>
          <p:cNvSpPr/>
          <p:nvPr/>
        </p:nvSpPr>
        <p:spPr bwMode="gray">
          <a:xfrm>
            <a:off x="6197600" y="2187932"/>
            <a:ext cx="1252772" cy="1280160"/>
          </a:xfrm>
          <a:prstGeom prst="rect">
            <a:avLst/>
          </a:prstGeom>
          <a:solidFill>
            <a:srgbClr val="00435D"/>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   Optimize</a:t>
            </a:r>
          </a:p>
        </p:txBody>
      </p:sp>
      <p:sp>
        <p:nvSpPr>
          <p:cNvPr id="16" name="Rectangle 15">
            <a:extLst>
              <a:ext uri="{FF2B5EF4-FFF2-40B4-BE49-F238E27FC236}">
                <a16:creationId xmlns:a16="http://schemas.microsoft.com/office/drawing/2014/main" id="{28367875-77AC-E3E4-1B5B-652219A6CD89}"/>
              </a:ext>
            </a:extLst>
          </p:cNvPr>
          <p:cNvSpPr/>
          <p:nvPr/>
        </p:nvSpPr>
        <p:spPr bwMode="gray">
          <a:xfrm>
            <a:off x="6197600" y="3542850"/>
            <a:ext cx="1252772" cy="1280160"/>
          </a:xfrm>
          <a:prstGeom prst="rect">
            <a:avLst/>
          </a:prstGeom>
          <a:solidFill>
            <a:srgbClr val="00709E"/>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     Modernize</a:t>
            </a:r>
          </a:p>
        </p:txBody>
      </p:sp>
      <p:sp>
        <p:nvSpPr>
          <p:cNvPr id="17" name="Rectangle 16">
            <a:extLst>
              <a:ext uri="{FF2B5EF4-FFF2-40B4-BE49-F238E27FC236}">
                <a16:creationId xmlns:a16="http://schemas.microsoft.com/office/drawing/2014/main" id="{3848A4FB-6D69-87B3-7DF0-F03C5D4D1BCB}"/>
              </a:ext>
            </a:extLst>
          </p:cNvPr>
          <p:cNvSpPr/>
          <p:nvPr/>
        </p:nvSpPr>
        <p:spPr bwMode="gray">
          <a:xfrm>
            <a:off x="6197600" y="4908031"/>
            <a:ext cx="1252772" cy="1280160"/>
          </a:xfrm>
          <a:prstGeom prst="rect">
            <a:avLst/>
          </a:prstGeom>
          <a:solidFill>
            <a:srgbClr val="009BDC"/>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   Expand</a:t>
            </a:r>
          </a:p>
        </p:txBody>
      </p:sp>
      <p:sp>
        <p:nvSpPr>
          <p:cNvPr id="18" name="Rectangle 17">
            <a:extLst>
              <a:ext uri="{FF2B5EF4-FFF2-40B4-BE49-F238E27FC236}">
                <a16:creationId xmlns:a16="http://schemas.microsoft.com/office/drawing/2014/main" id="{7551A793-E4A4-9F82-0508-E5E8E7852D15}"/>
              </a:ext>
            </a:extLst>
          </p:cNvPr>
          <p:cNvSpPr/>
          <p:nvPr/>
        </p:nvSpPr>
        <p:spPr bwMode="gray">
          <a:xfrm>
            <a:off x="7450372" y="2187932"/>
            <a:ext cx="4406664" cy="1280160"/>
          </a:xfrm>
          <a:prstGeom prst="rect">
            <a:avLst/>
          </a:prstGeom>
          <a:solidFill>
            <a:srgbClr val="99B4BF"/>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171450" indent="-171450">
              <a:spcBef>
                <a:spcPts val="600"/>
              </a:spcBef>
              <a:buFont typeface="Arial" panose="020B0604020202020204" pitchFamily="34" charset="0"/>
              <a:buChar char="•"/>
            </a:pPr>
            <a:r>
              <a:rPr lang="en-US" sz="1000" dirty="0">
                <a:solidFill>
                  <a:schemeClr val="tx1"/>
                </a:solidFill>
              </a:rPr>
              <a:t>AI data center workload management and flexibility present new models for large load flexibility and demand response optimization</a:t>
            </a:r>
          </a:p>
          <a:p>
            <a:pPr marL="171450" indent="-171450">
              <a:spcBef>
                <a:spcPts val="600"/>
              </a:spcBef>
              <a:buFont typeface="Arial" panose="020B0604020202020204" pitchFamily="34" charset="0"/>
              <a:buChar char="•"/>
            </a:pPr>
            <a:r>
              <a:rPr lang="en-US" sz="1000" dirty="0">
                <a:solidFill>
                  <a:schemeClr val="tx1"/>
                </a:solidFill>
              </a:rPr>
              <a:t>Optimized technologies provide a key opportunity for joint financing arrangements, bridging Corporate and traditional VC, PE, and utilities</a:t>
            </a:r>
          </a:p>
          <a:p>
            <a:pPr marL="171450" indent="-171450">
              <a:spcBef>
                <a:spcPts val="600"/>
              </a:spcBef>
              <a:buFont typeface="Arial" panose="020B0604020202020204" pitchFamily="34" charset="0"/>
              <a:buChar char="•"/>
            </a:pPr>
            <a:r>
              <a:rPr lang="en-US" sz="1000" dirty="0">
                <a:solidFill>
                  <a:schemeClr val="tx1"/>
                </a:solidFill>
              </a:rPr>
              <a:t>Google and </a:t>
            </a:r>
            <a:r>
              <a:rPr lang="en-US" sz="1000" dirty="0" err="1">
                <a:solidFill>
                  <a:schemeClr val="tx1"/>
                </a:solidFill>
              </a:rPr>
              <a:t>Voltus</a:t>
            </a:r>
            <a:r>
              <a:rPr lang="en-US" sz="1000" dirty="0">
                <a:solidFill>
                  <a:schemeClr val="tx1"/>
                </a:solidFill>
              </a:rPr>
              <a:t> demonstrate successful BYOC commitments to enable customer Virtual Power Plant integration </a:t>
            </a:r>
          </a:p>
        </p:txBody>
      </p:sp>
      <p:sp>
        <p:nvSpPr>
          <p:cNvPr id="19" name="Rectangle 18">
            <a:extLst>
              <a:ext uri="{FF2B5EF4-FFF2-40B4-BE49-F238E27FC236}">
                <a16:creationId xmlns:a16="http://schemas.microsoft.com/office/drawing/2014/main" id="{94EE718B-E958-835D-6075-359CDDDDCAFD}"/>
              </a:ext>
            </a:extLst>
          </p:cNvPr>
          <p:cNvSpPr/>
          <p:nvPr/>
        </p:nvSpPr>
        <p:spPr bwMode="gray">
          <a:xfrm>
            <a:off x="7450372" y="3544793"/>
            <a:ext cx="4406664" cy="1280160"/>
          </a:xfrm>
          <a:prstGeom prst="rect">
            <a:avLst/>
          </a:prstGeom>
          <a:solidFill>
            <a:srgbClr val="99C7D8"/>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171450" indent="-171450">
              <a:spcBef>
                <a:spcPts val="600"/>
              </a:spcBef>
              <a:buFont typeface="Arial" panose="020B0604020202020204" pitchFamily="34" charset="0"/>
              <a:buChar char="•"/>
            </a:pPr>
            <a:r>
              <a:rPr lang="en-US" sz="1000" dirty="0">
                <a:solidFill>
                  <a:schemeClr val="tx1"/>
                </a:solidFill>
              </a:rPr>
              <a:t>Major utility investment priorities to upgrade existing grid infrastructure represent cost-effective opportunities for data center integration</a:t>
            </a:r>
          </a:p>
          <a:p>
            <a:pPr marL="171450" indent="-171450">
              <a:spcBef>
                <a:spcPts val="600"/>
              </a:spcBef>
              <a:buFont typeface="Arial" panose="020B0604020202020204" pitchFamily="34" charset="0"/>
              <a:buChar char="•"/>
            </a:pPr>
            <a:r>
              <a:rPr lang="en-US" sz="1000" dirty="0">
                <a:solidFill>
                  <a:schemeClr val="tx1"/>
                </a:solidFill>
              </a:rPr>
              <a:t>Data center investments can accelerate deployment of grid-scale battery and power electronics,(e.g., grid-forming inverters and FACTS)</a:t>
            </a:r>
          </a:p>
          <a:p>
            <a:pPr marL="171450" indent="-171450">
              <a:spcBef>
                <a:spcPts val="600"/>
              </a:spcBef>
              <a:buFont typeface="Arial" panose="020B0604020202020204" pitchFamily="34" charset="0"/>
              <a:buChar char="•"/>
            </a:pPr>
            <a:r>
              <a:rPr lang="en-US" sz="1000" dirty="0">
                <a:solidFill>
                  <a:schemeClr val="tx1"/>
                </a:solidFill>
              </a:rPr>
              <a:t>Achieving system-wide orchestration through advanced metering infrastructure ‘2.0’ and implementation of digital twin solutions advances both grid modernization and the feasibility of grid-connected data centers</a:t>
            </a:r>
          </a:p>
        </p:txBody>
      </p:sp>
      <p:sp>
        <p:nvSpPr>
          <p:cNvPr id="20" name="Rectangle 19">
            <a:extLst>
              <a:ext uri="{FF2B5EF4-FFF2-40B4-BE49-F238E27FC236}">
                <a16:creationId xmlns:a16="http://schemas.microsoft.com/office/drawing/2014/main" id="{F3BBBB72-6421-2EFA-75C6-6C5EA048A6D7}"/>
              </a:ext>
            </a:extLst>
          </p:cNvPr>
          <p:cNvSpPr/>
          <p:nvPr/>
        </p:nvSpPr>
        <p:spPr bwMode="gray">
          <a:xfrm>
            <a:off x="7450372" y="4908031"/>
            <a:ext cx="4406664" cy="1280160"/>
          </a:xfrm>
          <a:prstGeom prst="rect">
            <a:avLst/>
          </a:prstGeom>
          <a:solidFill>
            <a:srgbClr val="99D7F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171450" indent="-171450">
              <a:spcBef>
                <a:spcPts val="600"/>
              </a:spcBef>
              <a:buFont typeface="Arial" panose="020B0604020202020204" pitchFamily="34" charset="0"/>
              <a:buChar char="•"/>
            </a:pPr>
            <a:r>
              <a:rPr lang="en-US" sz="1000" dirty="0">
                <a:solidFill>
                  <a:schemeClr val="tx1"/>
                </a:solidFill>
              </a:rPr>
              <a:t>The urgency of data center power demand and value derived from grid connectivity creates a strong incentive to integrate available IVR supply</a:t>
            </a:r>
          </a:p>
          <a:p>
            <a:pPr marL="171450" indent="-171450">
              <a:spcBef>
                <a:spcPts val="600"/>
              </a:spcBef>
              <a:buFont typeface="Arial" panose="020B0604020202020204" pitchFamily="34" charset="0"/>
              <a:buChar char="•"/>
            </a:pPr>
            <a:r>
              <a:rPr lang="en-US" sz="1000" dirty="0" err="1">
                <a:solidFill>
                  <a:schemeClr val="tx1"/>
                </a:solidFill>
              </a:rPr>
              <a:t>Hyperscaler</a:t>
            </a:r>
            <a:r>
              <a:rPr lang="en-US" sz="1000" dirty="0">
                <a:solidFill>
                  <a:schemeClr val="tx1"/>
                </a:solidFill>
              </a:rPr>
              <a:t> risk capital provides a critical alternative to federal subsidy for the development and integration of clean firm power sources</a:t>
            </a:r>
          </a:p>
          <a:p>
            <a:pPr marL="171450" indent="-171450">
              <a:spcBef>
                <a:spcPts val="600"/>
              </a:spcBef>
              <a:buFont typeface="Arial" panose="020B0604020202020204" pitchFamily="34" charset="0"/>
              <a:buChar char="•"/>
            </a:pPr>
            <a:r>
              <a:rPr lang="en-US" sz="1000" dirty="0">
                <a:solidFill>
                  <a:schemeClr val="tx1"/>
                </a:solidFill>
              </a:rPr>
              <a:t>Case studies in Australia, the U.K., and the U.S. demonstrate successful collaboration models for data centers and grid expansion</a:t>
            </a:r>
          </a:p>
        </p:txBody>
      </p:sp>
      <p:pic>
        <p:nvPicPr>
          <p:cNvPr id="21" name="Graphic 20" descr="Network with solid fill">
            <a:extLst>
              <a:ext uri="{FF2B5EF4-FFF2-40B4-BE49-F238E27FC236}">
                <a16:creationId xmlns:a16="http://schemas.microsoft.com/office/drawing/2014/main" id="{DCF2BBF6-BF8F-2B6E-BE04-BBFB676FA9A4}"/>
              </a:ext>
            </a:extLst>
          </p:cNvPr>
          <p:cNvPicPr>
            <a:picLocks noChangeAspect="1"/>
          </p:cNvPicPr>
          <p:nvPr/>
        </p:nvPicPr>
        <p:blipFill>
          <a:blip>
            <a:extLst>
              <a:ext uri="{96DAC541-7B7A-43D3-8B79-37D633B846F1}">
                <asvg:svgBlip xmlns:asvg="http://schemas.microsoft.com/office/drawing/2016/SVG/main" r:embed="rId17"/>
              </a:ext>
            </a:extLst>
          </a:blip>
          <a:stretch>
            <a:fillRect/>
          </a:stretch>
        </p:blipFill>
        <p:spPr>
          <a:xfrm>
            <a:off x="6229291" y="2652400"/>
            <a:ext cx="321463" cy="321463"/>
          </a:xfrm>
          <a:prstGeom prst="rect">
            <a:avLst/>
          </a:prstGeom>
        </p:spPr>
      </p:pic>
      <p:pic>
        <p:nvPicPr>
          <p:cNvPr id="22" name="Graphic 21" descr="Gears with solid fill">
            <a:extLst>
              <a:ext uri="{FF2B5EF4-FFF2-40B4-BE49-F238E27FC236}">
                <a16:creationId xmlns:a16="http://schemas.microsoft.com/office/drawing/2014/main" id="{A5FAF59F-431F-58E9-784B-D104DA48F5D5}"/>
              </a:ext>
            </a:extLst>
          </p:cNvPr>
          <p:cNvPicPr>
            <a:picLocks noChangeAspect="1"/>
          </p:cNvPicPr>
          <p:nvPr/>
        </p:nvPicPr>
        <p:blipFill>
          <a:blip>
            <a:extLst>
              <a:ext uri="{96DAC541-7B7A-43D3-8B79-37D633B846F1}">
                <asvg:svgBlip xmlns:asvg="http://schemas.microsoft.com/office/drawing/2016/SVG/main" r:embed="rId18"/>
              </a:ext>
            </a:extLst>
          </a:blip>
          <a:stretch>
            <a:fillRect/>
          </a:stretch>
        </p:blipFill>
        <p:spPr>
          <a:xfrm>
            <a:off x="6241395" y="3990314"/>
            <a:ext cx="334518" cy="334518"/>
          </a:xfrm>
          <a:prstGeom prst="rect">
            <a:avLst/>
          </a:prstGeom>
        </p:spPr>
      </p:pic>
      <p:pic>
        <p:nvPicPr>
          <p:cNvPr id="23" name="Graphic 22" descr="Electric Tower outline">
            <a:extLst>
              <a:ext uri="{FF2B5EF4-FFF2-40B4-BE49-F238E27FC236}">
                <a16:creationId xmlns:a16="http://schemas.microsoft.com/office/drawing/2014/main" id="{00616A02-EE62-4CC4-99AB-F2DA8FF5F665}"/>
              </a:ext>
            </a:extLst>
          </p:cNvPr>
          <p:cNvPicPr>
            <a:picLocks noChangeAspect="1"/>
          </p:cNvPicPr>
          <p:nvPr/>
        </p:nvPicPr>
        <p:blipFill>
          <a:blip>
            <a:extLst>
              <a:ext uri="{96DAC541-7B7A-43D3-8B79-37D633B846F1}">
                <asvg:svgBlip xmlns:asvg="http://schemas.microsoft.com/office/drawing/2016/SVG/main" r:embed="rId19"/>
              </a:ext>
            </a:extLst>
          </a:blip>
          <a:stretch>
            <a:fillRect/>
          </a:stretch>
        </p:blipFill>
        <p:spPr>
          <a:xfrm>
            <a:off x="6241395" y="5350829"/>
            <a:ext cx="334518" cy="334518"/>
          </a:xfrm>
          <a:prstGeom prst="rect">
            <a:avLst/>
          </a:prstGeom>
        </p:spPr>
      </p:pic>
      <p:graphicFrame>
        <p:nvGraphicFramePr>
          <p:cNvPr id="48" name="Chart 47">
            <a:extLst>
              <a:ext uri="{FF2B5EF4-FFF2-40B4-BE49-F238E27FC236}">
                <a16:creationId xmlns:a16="http://schemas.microsoft.com/office/drawing/2014/main" id="{29AE4463-E642-655C-428C-0737945D6E50}"/>
              </a:ext>
            </a:extLst>
          </p:cNvPr>
          <p:cNvGraphicFramePr/>
          <p:nvPr>
            <p:custDataLst>
              <p:tags r:id="rId2"/>
            </p:custDataLst>
          </p:nvPr>
        </p:nvGraphicFramePr>
        <p:xfrm>
          <a:off x="141288" y="2860675"/>
          <a:ext cx="5845175" cy="2949575"/>
        </p:xfrm>
        <a:graphic>
          <a:graphicData uri="http://schemas.openxmlformats.org/drawingml/2006/chart">
            <c:chart xmlns:c="http://schemas.openxmlformats.org/drawingml/2006/chart" xmlns:r="http://schemas.openxmlformats.org/officeDocument/2006/relationships" r:id="rId20"/>
          </a:graphicData>
        </a:graphic>
      </p:graphicFrame>
      <p:sp>
        <p:nvSpPr>
          <p:cNvPr id="33" name="Text Placeholder 2">
            <a:extLst>
              <a:ext uri="{FF2B5EF4-FFF2-40B4-BE49-F238E27FC236}">
                <a16:creationId xmlns:a16="http://schemas.microsoft.com/office/drawing/2014/main" id="{C8D5B55C-AC12-19B2-E69B-F9D7733A4366}"/>
              </a:ext>
            </a:extLst>
          </p:cNvPr>
          <p:cNvSpPr>
            <a:spLocks/>
          </p:cNvSpPr>
          <p:nvPr>
            <p:custDataLst>
              <p:tags r:id="rId3"/>
            </p:custDataLst>
          </p:nvPr>
        </p:nvSpPr>
        <p:spPr bwMode="auto">
          <a:xfrm>
            <a:off x="704850" y="5697538"/>
            <a:ext cx="3429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t">
            <a:noAutofit/>
          </a:bodyPr>
          <a:lstStyle>
            <a:lvl1pPr marL="139700" indent="-139700"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1pPr>
            <a:lvl2pPr marL="327025" indent="-149225"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2pPr>
            <a:lvl3pPr marL="496888" indent="-166688"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3pPr>
            <a:lvl4pPr marL="687388" indent="-190500"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4pPr>
            <a:lvl5pPr marL="871538" indent="-169863"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C7647C70-093C-4394-9C58-4C474E3FFEE2}" type="datetime'''C''''hi''''''''''''na'''''''''''">
              <a:rPr lang="en-US" altLang="en-US" sz="1000" smtClean="0"/>
              <a:pPr marL="0" lvl="0" indent="0" algn="ctr">
                <a:spcBef>
                  <a:spcPct val="0"/>
                </a:spcBef>
                <a:spcAft>
                  <a:spcPct val="0"/>
                </a:spcAft>
                <a:buNone/>
              </a:pPr>
              <a:t>China</a:t>
            </a:fld>
            <a:endParaRPr lang="en-US" sz="1000"/>
          </a:p>
        </p:txBody>
      </p:sp>
      <p:sp>
        <p:nvSpPr>
          <p:cNvPr id="34" name="Text Placeholder 2">
            <a:extLst>
              <a:ext uri="{FF2B5EF4-FFF2-40B4-BE49-F238E27FC236}">
                <a16:creationId xmlns:a16="http://schemas.microsoft.com/office/drawing/2014/main" id="{DCDD93CD-915D-7E48-F2D8-2B24E94F3C10}"/>
              </a:ext>
            </a:extLst>
          </p:cNvPr>
          <p:cNvSpPr>
            <a:spLocks/>
          </p:cNvSpPr>
          <p:nvPr>
            <p:custDataLst>
              <p:tags r:id="rId4"/>
            </p:custDataLst>
          </p:nvPr>
        </p:nvSpPr>
        <p:spPr bwMode="auto">
          <a:xfrm>
            <a:off x="1276350" y="5697538"/>
            <a:ext cx="385763" cy="4572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139700" indent="-139700"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1pPr>
            <a:lvl2pPr marL="327025" indent="-149225"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2pPr>
            <a:lvl3pPr marL="496888" indent="-166688"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3pPr>
            <a:lvl4pPr marL="687388" indent="-190500"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4pPr>
            <a:lvl5pPr marL="871538" indent="-169863"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656640AF-8E25-4F0C-96C2-3C03ADF5F0ED}" type="datetime'O''''''''t''''her'' Asi''a ''''P''a''''''ci''''fi''''''''c'">
              <a:rPr lang="en-US" altLang="en-US" sz="1000" smtClean="0"/>
              <a:pPr marL="0" lvl="0" indent="0" algn="ctr">
                <a:spcBef>
                  <a:spcPct val="0"/>
                </a:spcBef>
                <a:spcAft>
                  <a:spcPct val="0"/>
                </a:spcAft>
                <a:buNone/>
              </a:pPr>
              <a:t>Other Asia Pacific</a:t>
            </a:fld>
            <a:endParaRPr lang="en-US" sz="1000" dirty="0"/>
          </a:p>
        </p:txBody>
      </p:sp>
      <p:sp>
        <p:nvSpPr>
          <p:cNvPr id="35" name="Text Placeholder 2">
            <a:extLst>
              <a:ext uri="{FF2B5EF4-FFF2-40B4-BE49-F238E27FC236}">
                <a16:creationId xmlns:a16="http://schemas.microsoft.com/office/drawing/2014/main" id="{9BFF708A-33B2-10F2-33F2-F604F8ECCECA}"/>
              </a:ext>
            </a:extLst>
          </p:cNvPr>
          <p:cNvSpPr>
            <a:spLocks/>
          </p:cNvSpPr>
          <p:nvPr>
            <p:custDataLst>
              <p:tags r:id="rId5"/>
            </p:custDataLst>
          </p:nvPr>
        </p:nvSpPr>
        <p:spPr bwMode="auto">
          <a:xfrm>
            <a:off x="1820863" y="5697538"/>
            <a:ext cx="477838" cy="3048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139700" indent="-139700"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1pPr>
            <a:lvl2pPr marL="327025" indent="-149225"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2pPr>
            <a:lvl3pPr marL="496888" indent="-166688"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3pPr>
            <a:lvl4pPr marL="687388" indent="-190500"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4pPr>
            <a:lvl5pPr marL="871538" indent="-169863"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AD14DC16-04FE-4EC8-B99A-6DF97A2EBD9F}" type="datetime'''''''''''No''rt''''h'''''' ''''''''A''m''e''r''''i''ca'''''''">
              <a:rPr lang="en-US" altLang="en-US" sz="1000" smtClean="0"/>
              <a:pPr marL="0" lvl="0" indent="0" algn="ctr">
                <a:spcBef>
                  <a:spcPct val="0"/>
                </a:spcBef>
                <a:spcAft>
                  <a:spcPct val="0"/>
                </a:spcAft>
                <a:buNone/>
              </a:pPr>
              <a:t>North America</a:t>
            </a:fld>
            <a:endParaRPr lang="en-US" sz="1000" dirty="0"/>
          </a:p>
        </p:txBody>
      </p:sp>
      <p:sp>
        <p:nvSpPr>
          <p:cNvPr id="36" name="Text Placeholder 2">
            <a:extLst>
              <a:ext uri="{FF2B5EF4-FFF2-40B4-BE49-F238E27FC236}">
                <a16:creationId xmlns:a16="http://schemas.microsoft.com/office/drawing/2014/main" id="{C98067AC-2A52-EDC4-5425-1A35E8F70F4C}"/>
              </a:ext>
            </a:extLst>
          </p:cNvPr>
          <p:cNvSpPr>
            <a:spLocks/>
          </p:cNvSpPr>
          <p:nvPr>
            <p:custDataLst>
              <p:tags r:id="rId6"/>
            </p:custDataLst>
          </p:nvPr>
        </p:nvSpPr>
        <p:spPr bwMode="auto">
          <a:xfrm>
            <a:off x="2441575" y="5697538"/>
            <a:ext cx="419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t">
            <a:noAutofit/>
          </a:bodyPr>
          <a:lstStyle>
            <a:lvl1pPr marL="139700" indent="-139700"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1pPr>
            <a:lvl2pPr marL="327025" indent="-149225"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2pPr>
            <a:lvl3pPr marL="496888" indent="-166688"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3pPr>
            <a:lvl4pPr marL="687388" indent="-190500"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4pPr>
            <a:lvl5pPr marL="871538" indent="-169863"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60AA696F-913B-4851-8E6F-80976AFAA6D5}" type="datetime'''''''''E''''''''ur''''''''''''o''p''e'">
              <a:rPr lang="en-US" altLang="en-US" sz="1000" smtClean="0"/>
              <a:pPr marL="0" lvl="0" indent="0" algn="ctr">
                <a:spcBef>
                  <a:spcPct val="0"/>
                </a:spcBef>
                <a:spcAft>
                  <a:spcPct val="0"/>
                </a:spcAft>
                <a:buNone/>
              </a:pPr>
              <a:t>Europe</a:t>
            </a:fld>
            <a:endParaRPr lang="en-US" sz="1000"/>
          </a:p>
        </p:txBody>
      </p:sp>
      <p:sp>
        <p:nvSpPr>
          <p:cNvPr id="37" name="Text Placeholder 2">
            <a:extLst>
              <a:ext uri="{FF2B5EF4-FFF2-40B4-BE49-F238E27FC236}">
                <a16:creationId xmlns:a16="http://schemas.microsoft.com/office/drawing/2014/main" id="{B6BA1593-CFC9-A30E-D0DF-E413781B66C4}"/>
              </a:ext>
            </a:extLst>
          </p:cNvPr>
          <p:cNvSpPr>
            <a:spLocks/>
          </p:cNvSpPr>
          <p:nvPr>
            <p:custDataLst>
              <p:tags r:id="rId7"/>
            </p:custDataLst>
          </p:nvPr>
        </p:nvSpPr>
        <p:spPr bwMode="auto">
          <a:xfrm>
            <a:off x="2949575" y="5697538"/>
            <a:ext cx="585788" cy="4572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139700" indent="-139700"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1pPr>
            <a:lvl2pPr marL="327025" indent="-149225"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2pPr>
            <a:lvl3pPr marL="496888" indent="-166688"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3pPr>
            <a:lvl4pPr marL="687388" indent="-190500"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4pPr>
            <a:lvl5pPr marL="871538" indent="-169863"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012CAFB2-608D-4BA1-9ACC-F2A714ACB1B5}" type="datetime'Ce''''''''n''t''r''al ''and'' ''S''''''out''h Am''er''''i''ca'">
              <a:rPr lang="en-US" altLang="en-US" sz="1000" smtClean="0"/>
              <a:pPr marL="0" lvl="0" indent="0" algn="ctr">
                <a:spcBef>
                  <a:spcPct val="0"/>
                </a:spcBef>
                <a:spcAft>
                  <a:spcPct val="0"/>
                </a:spcAft>
                <a:buNone/>
              </a:pPr>
              <a:t>Central and South America</a:t>
            </a:fld>
            <a:endParaRPr lang="en-US" sz="1000"/>
          </a:p>
        </p:txBody>
      </p:sp>
      <p:sp>
        <p:nvSpPr>
          <p:cNvPr id="38" name="Text Placeholder 2">
            <a:extLst>
              <a:ext uri="{FF2B5EF4-FFF2-40B4-BE49-F238E27FC236}">
                <a16:creationId xmlns:a16="http://schemas.microsoft.com/office/drawing/2014/main" id="{89AAB73E-BAEA-60FA-5DCC-9742504D67B0}"/>
              </a:ext>
            </a:extLst>
          </p:cNvPr>
          <p:cNvSpPr>
            <a:spLocks/>
          </p:cNvSpPr>
          <p:nvPr>
            <p:custDataLst>
              <p:tags r:id="rId8"/>
            </p:custDataLst>
          </p:nvPr>
        </p:nvSpPr>
        <p:spPr bwMode="auto">
          <a:xfrm>
            <a:off x="3690938" y="5697538"/>
            <a:ext cx="28575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t">
            <a:noAutofit/>
          </a:bodyPr>
          <a:lstStyle>
            <a:lvl1pPr marL="139700" indent="-139700"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1pPr>
            <a:lvl2pPr marL="327025" indent="-149225"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2pPr>
            <a:lvl3pPr marL="496888" indent="-166688"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3pPr>
            <a:lvl4pPr marL="687388" indent="-190500"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4pPr>
            <a:lvl5pPr marL="871538" indent="-169863"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8C7F6BB0-B427-4CA3-B0F6-907C6D67016D}" type="datetime'''''''''''Ind''''''''''''''''''''''''''''''''ia'''''''">
              <a:rPr lang="en-US" altLang="en-US" sz="1000" smtClean="0"/>
              <a:pPr marL="0" lvl="0" indent="0" algn="ctr">
                <a:spcBef>
                  <a:spcPct val="0"/>
                </a:spcBef>
                <a:spcAft>
                  <a:spcPct val="0"/>
                </a:spcAft>
                <a:buNone/>
              </a:pPr>
              <a:t>India</a:t>
            </a:fld>
            <a:endParaRPr lang="en-US" sz="1000"/>
          </a:p>
        </p:txBody>
      </p:sp>
      <p:sp>
        <p:nvSpPr>
          <p:cNvPr id="39" name="Text Placeholder 2">
            <a:extLst>
              <a:ext uri="{FF2B5EF4-FFF2-40B4-BE49-F238E27FC236}">
                <a16:creationId xmlns:a16="http://schemas.microsoft.com/office/drawing/2014/main" id="{1C6C8E66-A3F5-B838-2E2F-CC93272BDC85}"/>
              </a:ext>
            </a:extLst>
          </p:cNvPr>
          <p:cNvSpPr>
            <a:spLocks/>
          </p:cNvSpPr>
          <p:nvPr>
            <p:custDataLst>
              <p:tags r:id="rId9"/>
            </p:custDataLst>
          </p:nvPr>
        </p:nvSpPr>
        <p:spPr bwMode="auto">
          <a:xfrm>
            <a:off x="4232275" y="5697538"/>
            <a:ext cx="385763" cy="3048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square" lIns="0" tIns="0" rIns="0" bIns="0" rtlCol="0" anchor="t">
            <a:noAutofit/>
          </a:bodyPr>
          <a:lstStyle>
            <a:lvl1pPr marL="139700" indent="-139700"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1pPr>
            <a:lvl2pPr marL="327025" indent="-149225"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2pPr>
            <a:lvl3pPr marL="496888" indent="-166688"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3pPr>
            <a:lvl4pPr marL="687388" indent="-190500"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4pPr>
            <a:lvl5pPr marL="871538" indent="-169863"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641EF6F5-CDAC-46DF-A76F-85F6E425AF63}" type="datetime'''M''''i''d''''''d''l''''''e'''' E''''''''''''''''a''''''''st'">
              <a:rPr lang="en-US" altLang="en-US" sz="1000" smtClean="0"/>
              <a:pPr marL="0" lvl="0" indent="0" algn="ctr">
                <a:spcBef>
                  <a:spcPct val="0"/>
                </a:spcBef>
                <a:spcAft>
                  <a:spcPct val="0"/>
                </a:spcAft>
                <a:buNone/>
              </a:pPr>
              <a:t>Middle East</a:t>
            </a:fld>
            <a:endParaRPr lang="en-US" sz="1000"/>
          </a:p>
        </p:txBody>
      </p:sp>
      <p:sp>
        <p:nvSpPr>
          <p:cNvPr id="40" name="Text Placeholder 2">
            <a:extLst>
              <a:ext uri="{FF2B5EF4-FFF2-40B4-BE49-F238E27FC236}">
                <a16:creationId xmlns:a16="http://schemas.microsoft.com/office/drawing/2014/main" id="{29E29B65-AB96-9F4B-A07C-CA744C6B047A}"/>
              </a:ext>
            </a:extLst>
          </p:cNvPr>
          <p:cNvSpPr>
            <a:spLocks/>
          </p:cNvSpPr>
          <p:nvPr>
            <p:custDataLst>
              <p:tags r:id="rId10"/>
            </p:custDataLst>
          </p:nvPr>
        </p:nvSpPr>
        <p:spPr bwMode="auto">
          <a:xfrm>
            <a:off x="4795838" y="5697538"/>
            <a:ext cx="441325"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t">
            <a:noAutofit/>
          </a:bodyPr>
          <a:lstStyle>
            <a:lvl1pPr marL="139700" indent="-139700"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1pPr>
            <a:lvl2pPr marL="327025" indent="-149225"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2pPr>
            <a:lvl3pPr marL="496888" indent="-166688"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3pPr>
            <a:lvl4pPr marL="687388" indent="-190500"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4pPr>
            <a:lvl5pPr marL="871538" indent="-169863"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0DFC77B3-B67E-4DAB-89E6-329BF6CBAE8C}" type="datetime'''''''''''E''''''''''''''u''r''''''''''''''a''s''''''i''''a'''">
              <a:rPr lang="en-US" altLang="en-US" sz="1000" smtClean="0"/>
              <a:pPr marL="0" lvl="0" indent="0" algn="ctr">
                <a:spcBef>
                  <a:spcPct val="0"/>
                </a:spcBef>
                <a:spcAft>
                  <a:spcPct val="0"/>
                </a:spcAft>
                <a:buNone/>
              </a:pPr>
              <a:t>Eurasia</a:t>
            </a:fld>
            <a:endParaRPr lang="en-US" sz="1000"/>
          </a:p>
        </p:txBody>
      </p:sp>
      <p:sp>
        <p:nvSpPr>
          <p:cNvPr id="41" name="Text Placeholder 2">
            <a:extLst>
              <a:ext uri="{FF2B5EF4-FFF2-40B4-BE49-F238E27FC236}">
                <a16:creationId xmlns:a16="http://schemas.microsoft.com/office/drawing/2014/main" id="{8FC35727-1E09-21A5-3CE1-3110EE835435}"/>
              </a:ext>
            </a:extLst>
          </p:cNvPr>
          <p:cNvSpPr>
            <a:spLocks/>
          </p:cNvSpPr>
          <p:nvPr>
            <p:custDataLst>
              <p:tags r:id="rId11"/>
            </p:custDataLst>
          </p:nvPr>
        </p:nvSpPr>
        <p:spPr bwMode="auto">
          <a:xfrm>
            <a:off x="5438775" y="5697538"/>
            <a:ext cx="33655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t">
            <a:noAutofit/>
          </a:bodyPr>
          <a:lstStyle>
            <a:lvl1pPr marL="139700" indent="-139700"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1pPr>
            <a:lvl2pPr marL="327025" indent="-149225"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2pPr>
            <a:lvl3pPr marL="496888" indent="-166688"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3pPr>
            <a:lvl4pPr marL="687388" indent="-190500"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4pPr>
            <a:lvl5pPr marL="871538" indent="-169863"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6F4A4011-4E16-4473-B22B-A02279743851}" type="datetime'''Af''''''''''''''''''''''''''ric''''''''a'''''''''''''''''''">
              <a:rPr lang="en-US" altLang="en-US" sz="1000" smtClean="0"/>
              <a:pPr marL="0" lvl="0" indent="0" algn="ctr">
                <a:spcBef>
                  <a:spcPct val="0"/>
                </a:spcBef>
                <a:spcAft>
                  <a:spcPct val="0"/>
                </a:spcAft>
                <a:buNone/>
              </a:pPr>
              <a:t>Africa</a:t>
            </a:fld>
            <a:endParaRPr lang="en-US" sz="1000"/>
          </a:p>
        </p:txBody>
      </p:sp>
      <p:sp>
        <p:nvSpPr>
          <p:cNvPr id="42" name="Rectangle 41">
            <a:extLst>
              <a:ext uri="{FF2B5EF4-FFF2-40B4-BE49-F238E27FC236}">
                <a16:creationId xmlns:a16="http://schemas.microsoft.com/office/drawing/2014/main" id="{415DAB54-ABDF-B43F-10BB-7BDACEF20C67}"/>
              </a:ext>
            </a:extLst>
          </p:cNvPr>
          <p:cNvSpPr/>
          <p:nvPr>
            <p:custDataLst>
              <p:tags r:id="rId12"/>
            </p:custDataLst>
          </p:nvPr>
        </p:nvSpPr>
        <p:spPr bwMode="auto">
          <a:xfrm>
            <a:off x="3789363" y="3071813"/>
            <a:ext cx="179388" cy="133350"/>
          </a:xfrm>
          <a:prstGeom prst="rect">
            <a:avLst/>
          </a:prstGeom>
          <a:solidFill>
            <a:srgbClr val="4C6C9C"/>
          </a:solidFill>
          <a:ln w="9525" cap="flat" cmpd="sng" algn="ctr">
            <a:noFill/>
            <a:prstDash val="solid"/>
            <a:miter lim="800000"/>
            <a:headEnd type="none" w="med" len="med"/>
            <a:tailEnd type="none" w="med" len="med"/>
          </a:ln>
          <a:effectLst/>
        </p:spPr>
        <p:style>
          <a:lnRef idx="2">
            <a:schemeClr val="accent1">
              <a:shade val="15000"/>
            </a:schemeClr>
          </a:lnRef>
          <a:fillRef idx="1">
            <a:schemeClr val="accent1"/>
          </a:fillRef>
          <a:effectRef idx="0">
            <a:schemeClr val="accent1"/>
          </a:effectRef>
          <a:fontRef idx="minor">
            <a:schemeClr val="lt1"/>
          </a:fontRef>
        </p:style>
        <p:txBody>
          <a:bodyPr lIns="36000" tIns="36000" rIns="36000" bIns="36000" rtlCol="0" anchor="ctr"/>
          <a:lstStyle/>
          <a:p>
            <a:pPr algn="ctr"/>
            <a:endParaRPr lang="en-US" sz="1400" err="1">
              <a:solidFill>
                <a:schemeClr val="tx1"/>
              </a:solidFill>
            </a:endParaRPr>
          </a:p>
        </p:txBody>
      </p:sp>
      <p:sp>
        <p:nvSpPr>
          <p:cNvPr id="43" name="Text Placeholder 2">
            <a:extLst>
              <a:ext uri="{FF2B5EF4-FFF2-40B4-BE49-F238E27FC236}">
                <a16:creationId xmlns:a16="http://schemas.microsoft.com/office/drawing/2014/main" id="{605A53BF-A8BE-5897-8B19-C0023D327E55}"/>
              </a:ext>
            </a:extLst>
          </p:cNvPr>
          <p:cNvSpPr>
            <a:spLocks/>
          </p:cNvSpPr>
          <p:nvPr>
            <p:custDataLst>
              <p:tags r:id="rId13"/>
            </p:custDataLst>
          </p:nvPr>
        </p:nvSpPr>
        <p:spPr bwMode="auto">
          <a:xfrm>
            <a:off x="4019550" y="3067050"/>
            <a:ext cx="1833563"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39700" indent="-139700"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1pPr>
            <a:lvl2pPr marL="327025" indent="-149225"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2pPr>
            <a:lvl3pPr marL="496888" indent="-166688"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3pPr>
            <a:lvl4pPr marL="687388" indent="-190500"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4pPr>
            <a:lvl5pPr marL="871538" indent="-169863" algn="l" defTabSz="914400" rtl="0" eaLnBrk="1" latinLnBrk="0" hangingPunct="1">
              <a:lnSpc>
                <a:spcPct val="100000"/>
              </a:lnSpc>
              <a:spcBef>
                <a:spcPts val="0"/>
              </a:spcBef>
              <a:spcAft>
                <a:spcPts val="0"/>
              </a:spcAft>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0B3D724C-857F-4D79-909C-692675C351F9}" type="datetime'No''''n-fi''rm co''nn''ectio''''n'''''' ag''reeme''n''t''''s'">
              <a:rPr lang="en-US" altLang="en-US" sz="1000" smtClean="0"/>
              <a:pPr marL="0" lvl="0" indent="0" algn="ctr">
                <a:spcBef>
                  <a:spcPct val="0"/>
                </a:spcBef>
                <a:spcAft>
                  <a:spcPct val="0"/>
                </a:spcAft>
                <a:buNone/>
              </a:pPr>
              <a:t>Non-firm connection agreements</a:t>
            </a:fld>
            <a:endParaRPr lang="en-US" sz="1000" dirty="0"/>
          </a:p>
        </p:txBody>
      </p:sp>
      <p:sp>
        <p:nvSpPr>
          <p:cNvPr id="2" name="Pentagon 1">
            <a:extLst>
              <a:ext uri="{FF2B5EF4-FFF2-40B4-BE49-F238E27FC236}">
                <a16:creationId xmlns:a16="http://schemas.microsoft.com/office/drawing/2014/main" id="{34E40ECE-59D0-8D87-446D-29155107CA51}"/>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5" name="Chevron 4">
            <a:extLst>
              <a:ext uri="{FF2B5EF4-FFF2-40B4-BE49-F238E27FC236}">
                <a16:creationId xmlns:a16="http://schemas.microsoft.com/office/drawing/2014/main" id="{B54E19B5-3475-F31D-CFF5-12E116346924}"/>
              </a:ext>
            </a:extLst>
          </p:cNvPr>
          <p:cNvSpPr/>
          <p:nvPr/>
        </p:nvSpPr>
        <p:spPr>
          <a:xfrm>
            <a:off x="1690648" y="0"/>
            <a:ext cx="1788983" cy="288356"/>
          </a:xfrm>
          <a:prstGeom prst="chevron">
            <a:avLst/>
          </a:prstGeom>
          <a:solidFill>
            <a:srgbClr val="00435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Optimize</a:t>
            </a:r>
          </a:p>
        </p:txBody>
      </p:sp>
      <p:sp>
        <p:nvSpPr>
          <p:cNvPr id="7" name="Chevron 6">
            <a:extLst>
              <a:ext uri="{FF2B5EF4-FFF2-40B4-BE49-F238E27FC236}">
                <a16:creationId xmlns:a16="http://schemas.microsoft.com/office/drawing/2014/main" id="{1EF54365-7A3B-463F-E7FE-7B4632922ED7}"/>
              </a:ext>
            </a:extLst>
          </p:cNvPr>
          <p:cNvSpPr/>
          <p:nvPr/>
        </p:nvSpPr>
        <p:spPr>
          <a:xfrm>
            <a:off x="3381296" y="0"/>
            <a:ext cx="1788983" cy="288356"/>
          </a:xfrm>
          <a:prstGeom prst="chevron">
            <a:avLst/>
          </a:prstGeom>
          <a:solidFill>
            <a:srgbClr val="0074A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Modernize</a:t>
            </a:r>
          </a:p>
        </p:txBody>
      </p:sp>
      <p:sp>
        <p:nvSpPr>
          <p:cNvPr id="8" name="Chevron 7">
            <a:extLst>
              <a:ext uri="{FF2B5EF4-FFF2-40B4-BE49-F238E27FC236}">
                <a16:creationId xmlns:a16="http://schemas.microsoft.com/office/drawing/2014/main" id="{697E0903-C746-3E47-7911-4A2BD92F1E70}"/>
              </a:ext>
            </a:extLst>
          </p:cNvPr>
          <p:cNvSpPr/>
          <p:nvPr/>
        </p:nvSpPr>
        <p:spPr>
          <a:xfrm>
            <a:off x="5071944" y="0"/>
            <a:ext cx="1788983" cy="288356"/>
          </a:xfrm>
          <a:prstGeom prst="chevron">
            <a:avLst/>
          </a:prstGeom>
          <a:solidFill>
            <a:srgbClr val="009BD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Solutions: Expand</a:t>
            </a:r>
          </a:p>
        </p:txBody>
      </p:sp>
      <p:sp>
        <p:nvSpPr>
          <p:cNvPr id="9" name="Chevron 8">
            <a:extLst>
              <a:ext uri="{FF2B5EF4-FFF2-40B4-BE49-F238E27FC236}">
                <a16:creationId xmlns:a16="http://schemas.microsoft.com/office/drawing/2014/main" id="{D81858BB-F847-2471-8EBE-928C90AFDAFF}"/>
              </a:ext>
            </a:extLst>
          </p:cNvPr>
          <p:cNvSpPr/>
          <p:nvPr/>
        </p:nvSpPr>
        <p:spPr>
          <a:xfrm>
            <a:off x="6762592"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Deployment</a:t>
            </a:r>
          </a:p>
        </p:txBody>
      </p:sp>
      <p:sp>
        <p:nvSpPr>
          <p:cNvPr id="10" name="Rectangle 9">
            <a:extLst>
              <a:ext uri="{FF2B5EF4-FFF2-40B4-BE49-F238E27FC236}">
                <a16:creationId xmlns:a16="http://schemas.microsoft.com/office/drawing/2014/main" id="{17378D7D-9DF7-0FB1-A940-4518B4C6C6D0}"/>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050" kern="0" dirty="0">
                <a:solidFill>
                  <a:schemeClr val="bg1"/>
                </a:solidFill>
                <a:latin typeface="Arial"/>
                <a:sym typeface="Arial"/>
              </a:rPr>
              <a:t>Data center investments</a:t>
            </a:r>
            <a:endParaRPr kumimoji="0" lang="en-US" sz="1050" b="0" i="0" u="none" strike="noStrike" kern="0" cap="none" spc="0" normalizeH="0" baseline="0" noProof="0" dirty="0">
              <a:solidFill>
                <a:schemeClr val="bg1"/>
              </a:solidFill>
              <a:effectLst/>
              <a:uLnTx/>
              <a:uFillTx/>
              <a:latin typeface="Arial"/>
              <a:ea typeface="+mn-ea"/>
              <a:cs typeface="+mn-cs"/>
              <a:sym typeface="Arial"/>
            </a:endParaRPr>
          </a:p>
        </p:txBody>
      </p:sp>
      <p:sp>
        <p:nvSpPr>
          <p:cNvPr id="12" name="Footer Placeholder 3">
            <a:extLst>
              <a:ext uri="{FF2B5EF4-FFF2-40B4-BE49-F238E27FC236}">
                <a16:creationId xmlns:a16="http://schemas.microsoft.com/office/drawing/2014/main" id="{7ECE7C78-B4CC-B9A3-CADB-E3C82CE4CB22}"/>
              </a:ext>
            </a:extLst>
          </p:cNvPr>
          <p:cNvSpPr>
            <a:spLocks noGrp="1"/>
          </p:cNvSpPr>
          <p:nvPr>
            <p:ph type="ftr" sz="quarter" idx="3"/>
          </p:nvPr>
        </p:nvSpPr>
        <p:spPr>
          <a:xfrm>
            <a:off x="329184" y="6407574"/>
            <a:ext cx="9147241" cy="216706"/>
          </a:xfrm>
        </p:spPr>
        <p:txBody>
          <a:bodyPr/>
          <a:lstStyle/>
          <a:p>
            <a:r>
              <a:rPr lang="en-US" dirty="0">
                <a:solidFill>
                  <a:schemeClr val="tx1"/>
                </a:solidFill>
              </a:rPr>
              <a:t>Sources:</a:t>
            </a:r>
            <a:r>
              <a:rPr lang="en-US" dirty="0">
                <a:solidFill>
                  <a:schemeClr val="tx1"/>
                </a:solidFill>
                <a:hlinkClick r:id="rId21">
                  <a:extLst>
                    <a:ext uri="{A12FA001-AC4F-418D-AE19-62706E023703}">
                      <ahyp:hlinkClr xmlns:ahyp="http://schemas.microsoft.com/office/drawing/2018/hyperlinkcolor" val="tx"/>
                    </a:ext>
                  </a:extLst>
                </a:hlinkClick>
              </a:rPr>
              <a:t> </a:t>
            </a:r>
            <a:r>
              <a:rPr lang="en-US" dirty="0">
                <a:solidFill>
                  <a:srgbClr val="45647B"/>
                </a:solidFill>
                <a:hlinkClick r:id="rId21">
                  <a:extLst>
                    <a:ext uri="{A12FA001-AC4F-418D-AE19-62706E023703}">
                      <ahyp:hlinkClr xmlns:ahyp="http://schemas.microsoft.com/office/drawing/2018/hyperlinkcolor" val="tx"/>
                    </a:ext>
                  </a:extLst>
                </a:hlinkClick>
              </a:rPr>
              <a:t>2026 Energy Investment Trends</a:t>
            </a:r>
            <a:r>
              <a:rPr lang="en-US" dirty="0">
                <a:solidFill>
                  <a:srgbClr val="45647B"/>
                </a:solidFill>
              </a:rPr>
              <a:t> </a:t>
            </a:r>
            <a:r>
              <a:rPr lang="en-US" dirty="0">
                <a:solidFill>
                  <a:schemeClr val="tx1"/>
                </a:solidFill>
              </a:rPr>
              <a:t>(BNEF, 2026); </a:t>
            </a:r>
            <a:r>
              <a:rPr lang="en-US" dirty="0">
                <a:solidFill>
                  <a:srgbClr val="45647B"/>
                </a:solidFill>
                <a:hlinkClick r:id="rId22">
                  <a:extLst>
                    <a:ext uri="{A12FA001-AC4F-418D-AE19-62706E023703}">
                      <ahyp:hlinkClr xmlns:ahyp="http://schemas.microsoft.com/office/drawing/2018/hyperlinkcolor" val="tx"/>
                    </a:ext>
                  </a:extLst>
                </a:hlinkClick>
              </a:rPr>
              <a:t>The $7 trillion data center build-out: how industrials can capture their share</a:t>
            </a:r>
            <a:r>
              <a:rPr lang="en-US" dirty="0">
                <a:solidFill>
                  <a:srgbClr val="45647B"/>
                </a:solidFill>
              </a:rPr>
              <a:t>  </a:t>
            </a:r>
            <a:r>
              <a:rPr lang="en-US" dirty="0">
                <a:solidFill>
                  <a:schemeClr val="tx1"/>
                </a:solidFill>
              </a:rPr>
              <a:t>(McKinsey and Co, 2026).</a:t>
            </a:r>
          </a:p>
          <a:p>
            <a:r>
              <a:rPr lang="en-US" dirty="0">
                <a:solidFill>
                  <a:schemeClr val="tx1"/>
                </a:solidFill>
              </a:rPr>
              <a:t>Credit: Dominica Wambold, and </a:t>
            </a:r>
            <a:r>
              <a:rPr lang="en-US" dirty="0">
                <a:solidFill>
                  <a:srgbClr val="000000"/>
                </a:solidFill>
                <a:hlinkClick r:id="rId23"/>
              </a:rPr>
              <a:t>Gernot Wagner</a:t>
            </a:r>
            <a:r>
              <a:rPr lang="en-US" dirty="0">
                <a:solidFill>
                  <a:srgbClr val="000000"/>
                </a:solidFill>
              </a:rPr>
              <a:t>. </a:t>
            </a:r>
            <a:r>
              <a:rPr lang="en-US" dirty="0">
                <a:hlinkClick r:id="rId24"/>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cs typeface="Arial"/>
            </a:endParaRPr>
          </a:p>
        </p:txBody>
      </p:sp>
    </p:spTree>
    <p:extLst>
      <p:ext uri="{BB962C8B-B14F-4D97-AF65-F5344CB8AC3E}">
        <p14:creationId xmlns:p14="http://schemas.microsoft.com/office/powerpoint/2010/main" val="111115152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blipFill dpi="0" rotWithShape="1">
          <a:blip r:embed="rId4">
            <a:extLst>
              <a:ext uri="{BEBA8EAE-BF5A-486C-A8C5-ECC9F3942E4B}">
                <a14:imgProps xmlns:a14="http://schemas.microsoft.com/office/drawing/2010/main">
                  <a14:imgLayer r:embed="rId5">
                    <a14:imgEffect>
                      <a14:brightnessContrast bright="-28000"/>
                    </a14:imgEffect>
                  </a14:imgLayer>
                </a14:imgProps>
              </a:ext>
            </a:extLst>
          </a:blip>
          <a:srcRect/>
          <a:stretch>
            <a:fillRect l="-17000" r="-17000"/>
          </a:stretch>
        </a:blipFill>
        <a:effectLst/>
      </p:bgPr>
    </p:bg>
    <p:spTree>
      <p:nvGrpSpPr>
        <p:cNvPr id="1" name="">
          <a:extLst>
            <a:ext uri="{FF2B5EF4-FFF2-40B4-BE49-F238E27FC236}">
              <a16:creationId xmlns:a16="http://schemas.microsoft.com/office/drawing/2014/main" id="{8604A025-CFD7-B5CE-11D5-51DA05CFE797}"/>
            </a:ext>
          </a:extLst>
        </p:cNvPr>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D7B59464-2918-3861-BF54-8AD4FA94FB24}"/>
              </a:ext>
            </a:extLst>
          </p:cNvPr>
          <p:cNvGraphicFramePr>
            <a:graphicFrameLocks/>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6" imgW="347" imgH="348" progId="TCLayout.ActiveDocument.1">
                  <p:embed/>
                </p:oleObj>
              </mc:Choice>
              <mc:Fallback>
                <p:oleObj name="thinkcell Slide" r:id="rId6" imgW="347" imgH="348" progId="TCLayout.ActiveDocument.1">
                  <p:embed/>
                  <p:pic>
                    <p:nvPicPr>
                      <p:cNvPr id="3" name="think-cell data - do not delete" hidden="1">
                        <a:extLst>
                          <a:ext uri="{FF2B5EF4-FFF2-40B4-BE49-F238E27FC236}">
                            <a16:creationId xmlns:a16="http://schemas.microsoft.com/office/drawing/2014/main" id="{D7B59464-2918-3861-BF54-8AD4FA94FB24}"/>
                          </a:ext>
                        </a:extLst>
                      </p:cNvPr>
                      <p:cNvPicPr/>
                      <p:nvPr/>
                    </p:nvPicPr>
                    <p:blipFill>
                      <a:blip r:embed="rId7"/>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B5A6D1D5-CAC1-9D4F-FDEC-C1BAD39A70B0}"/>
              </a:ext>
            </a:extLst>
          </p:cNvPr>
          <p:cNvSpPr>
            <a:spLocks noGrp="1"/>
          </p:cNvSpPr>
          <p:nvPr>
            <p:ph type="title"/>
          </p:nvPr>
        </p:nvSpPr>
        <p:spPr/>
        <p:txBody>
          <a:bodyPr vert="horz" rIns="91440"/>
          <a:lstStyle/>
          <a:p>
            <a:r>
              <a:rPr lang="en-US"/>
              <a:t>Deployment</a:t>
            </a:r>
          </a:p>
        </p:txBody>
      </p:sp>
    </p:spTree>
    <p:extLst>
      <p:ext uri="{BB962C8B-B14F-4D97-AF65-F5344CB8AC3E}">
        <p14:creationId xmlns:p14="http://schemas.microsoft.com/office/powerpoint/2010/main" val="229559973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D6E6EA2A-7BDB-6DAD-1820-4C59A84EAF38}"/>
              </a:ext>
            </a:extLst>
          </p:cNvPr>
          <p:cNvPicPr>
            <a:picLocks noGrp="1" noChangeAspect="1"/>
          </p:cNvPicPr>
          <p:nvPr>
            <p:ph type="pic" sz="quarter" idx="12"/>
          </p:nvPr>
        </p:nvPicPr>
        <p:blipFill>
          <a:blip r:embed="rId2"/>
          <a:srcRect t="1071" b="1071"/>
          <a:stretch>
            <a:fillRect/>
          </a:stretch>
        </p:blipFill>
        <p:spPr>
          <a:prstGeom prst="rect">
            <a:avLst/>
          </a:prstGeom>
        </p:spPr>
      </p:pic>
      <p:sp>
        <p:nvSpPr>
          <p:cNvPr id="4" name="Content Placeholder 3">
            <a:extLst>
              <a:ext uri="{FF2B5EF4-FFF2-40B4-BE49-F238E27FC236}">
                <a16:creationId xmlns:a16="http://schemas.microsoft.com/office/drawing/2014/main" id="{B5BE569C-09EB-D7AD-4CCC-D549B6F41AE6}"/>
              </a:ext>
            </a:extLst>
          </p:cNvPr>
          <p:cNvSpPr>
            <a:spLocks noGrp="1"/>
          </p:cNvSpPr>
          <p:nvPr>
            <p:ph sz="quarter" idx="14"/>
          </p:nvPr>
        </p:nvSpPr>
        <p:spPr/>
        <p:txBody>
          <a:bodyPr/>
          <a:lstStyle/>
          <a:p>
            <a:r>
              <a:rPr lang="en-GT">
                <a:solidFill>
                  <a:schemeClr val="bg1"/>
                </a:solidFill>
              </a:rPr>
              <a:t>Key Messages</a:t>
            </a:r>
          </a:p>
          <a:p>
            <a:r>
              <a:rPr lang="en-GT" b="0">
                <a:solidFill>
                  <a:schemeClr val="bg1"/>
                </a:solidFill>
              </a:rPr>
              <a:t>Deployment</a:t>
            </a:r>
          </a:p>
        </p:txBody>
      </p:sp>
      <p:sp>
        <p:nvSpPr>
          <p:cNvPr id="5" name="Footer Placeholder 5">
            <a:extLst>
              <a:ext uri="{FF2B5EF4-FFF2-40B4-BE49-F238E27FC236}">
                <a16:creationId xmlns:a16="http://schemas.microsoft.com/office/drawing/2014/main" id="{C0D9E7E7-0CA7-00B6-47C9-CC1250118348}"/>
              </a:ext>
            </a:extLst>
          </p:cNvPr>
          <p:cNvSpPr>
            <a:spLocks noGrp="1"/>
          </p:cNvSpPr>
          <p:nvPr>
            <p:ph type="ftr" sz="quarter" idx="3"/>
          </p:nvPr>
        </p:nvSpPr>
        <p:spPr>
          <a:xfrm>
            <a:off x="334962" y="6344432"/>
            <a:ext cx="9147241" cy="216706"/>
          </a:xfrm>
        </p:spPr>
        <p:txBody>
          <a:bodyPr/>
          <a:lstStyle/>
          <a:p>
            <a:pPr>
              <a:defRPr/>
            </a:pPr>
            <a:r>
              <a:rPr lang="en-US" dirty="0">
                <a:solidFill>
                  <a:schemeClr val="tx1"/>
                </a:solidFill>
              </a:rPr>
              <a:t>Credit: Pia Doris Morrow, Gunay Kiran, Ariela Farchi, and </a:t>
            </a:r>
            <a:r>
              <a:rPr lang="en-US" dirty="0">
                <a:solidFill>
                  <a:srgbClr val="000000"/>
                </a:solidFill>
                <a:hlinkClick r:id="rId3"/>
              </a:rPr>
              <a:t>Gernot Wagner</a:t>
            </a:r>
            <a:r>
              <a:rPr lang="en-US" dirty="0">
                <a:solidFill>
                  <a:srgbClr val="000000"/>
                </a:solidFill>
              </a:rPr>
              <a:t>. </a:t>
            </a:r>
            <a:r>
              <a:rPr lang="en-US" dirty="0">
                <a:hlinkClick r:id="rId4"/>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cs typeface="Arial"/>
            </a:endParaRPr>
          </a:p>
        </p:txBody>
      </p:sp>
      <mc:AlternateContent xmlns:mc="http://schemas.openxmlformats.org/markup-compatibility/2006" xmlns:a14="http://schemas.microsoft.com/office/drawing/2010/main">
        <mc:Choice Requires="a14">
          <p:sp>
            <p:nvSpPr>
              <p:cNvPr id="3" name="TextBox 100">
                <a:extLst>
                  <a:ext uri="{FF2B5EF4-FFF2-40B4-BE49-F238E27FC236}">
                    <a16:creationId xmlns:a16="http://schemas.microsoft.com/office/drawing/2014/main" id="{6C415365-B879-9A55-D6F1-0457528E6D52}"/>
                  </a:ext>
                </a:extLst>
              </p:cNvPr>
              <p:cNvSpPr txBox="1"/>
              <p:nvPr/>
            </p:nvSpPr>
            <p:spPr bwMode="gray">
              <a:xfrm>
                <a:off x="4090350" y="615879"/>
                <a:ext cx="8101649" cy="1282402"/>
              </a:xfrm>
              <a:prstGeom prst="rect">
                <a:avLst/>
              </a:prstGeom>
              <a:noFill/>
            </p:spPr>
            <p:txBody>
              <a:bodyPr wrap="square" lIns="137160" tIns="137160" rIns="182880" bIns="137160" rtlCol="0" anchor="ctr">
                <a:spAutoFit/>
              </a:bodyPr>
              <a:lstStyle/>
              <a:p>
                <a:r>
                  <a:rPr lang="en-US" sz="1400" b="1" dirty="0"/>
                  <a:t>Optimizing existing infrastructure can unlock grid capacity faster than building new assets</a:t>
                </a:r>
              </a:p>
              <a:p>
                <a:pPr marL="171450" indent="-171450">
                  <a:spcAft>
                    <a:spcPts val="400"/>
                  </a:spcAft>
                  <a:buClr>
                    <a:schemeClr val="tx1"/>
                  </a:buClr>
                  <a:buSzPct val="100000"/>
                  <a:buFont typeface="Arial" panose="020B0604020202020204" pitchFamily="34" charset="0"/>
                  <a:buChar char="•"/>
                  <a:tabLst>
                    <a:tab pos="7427913" algn="l"/>
                  </a:tabLst>
                </a:pPr>
                <a:r>
                  <a:rPr lang="en-US" sz="1200" dirty="0">
                    <a:latin typeface="Arial" panose="020B0604020202020204" pitchFamily="34" charset="0"/>
                    <a:cs typeface="Arial" panose="020B0604020202020204" pitchFamily="34" charset="0"/>
                  </a:rPr>
                  <a:t>Demand flexibility and grid-enhancing technologies can </a:t>
                </a:r>
                <a:r>
                  <a:rPr lang="en-US" sz="1200" b="1" dirty="0">
                    <a:latin typeface="Arial" panose="020B0604020202020204" pitchFamily="34" charset="0"/>
                    <a:cs typeface="Arial" panose="020B0604020202020204" pitchFamily="34" charset="0"/>
                  </a:rPr>
                  <a:t>increase available capacity </a:t>
                </a:r>
                <a:r>
                  <a:rPr lang="en-US" sz="1200" dirty="0">
                    <a:latin typeface="Arial" panose="020B0604020202020204" pitchFamily="34" charset="0"/>
                    <a:cs typeface="Arial" panose="020B0604020202020204" pitchFamily="34" charset="0"/>
                  </a:rPr>
                  <a:t>while </a:t>
                </a:r>
                <a:r>
                  <a:rPr lang="en-US" sz="1200" b="1" dirty="0">
                    <a:latin typeface="Arial" panose="020B0604020202020204" pitchFamily="34" charset="0"/>
                    <a:cs typeface="Arial" panose="020B0604020202020204" pitchFamily="34" charset="0"/>
                  </a:rPr>
                  <a:t>reducing</a:t>
                </a:r>
                <a:r>
                  <a:rPr lang="en-US" sz="1200" dirty="0">
                    <a:latin typeface="Arial" panose="020B0604020202020204" pitchFamily="34" charset="0"/>
                    <a:cs typeface="Arial" panose="020B0604020202020204" pitchFamily="34" charset="0"/>
                  </a:rPr>
                  <a:t> the need for </a:t>
                </a:r>
                <a:r>
                  <a:rPr lang="en-US" sz="1200" b="1" dirty="0">
                    <a:latin typeface="Arial" panose="020B0604020202020204" pitchFamily="34" charset="0"/>
                    <a:cs typeface="Arial" panose="020B0604020202020204" pitchFamily="34" charset="0"/>
                  </a:rPr>
                  <a:t>costly, time-intensive infrastructure expansion</a:t>
                </a:r>
              </a:p>
              <a:p>
                <a:pPr marL="171450" indent="-171450">
                  <a:spcAft>
                    <a:spcPts val="400"/>
                  </a:spcAft>
                  <a:buClr>
                    <a:schemeClr val="tx1"/>
                  </a:buClr>
                  <a:buSzPct val="100000"/>
                  <a:buFont typeface="Arial" panose="020B0604020202020204" pitchFamily="34" charset="0"/>
                  <a:buChar char="•"/>
                  <a:tabLst>
                    <a:tab pos="7427913" algn="l"/>
                  </a:tabLst>
                </a:pPr>
                <a:r>
                  <a:rPr lang="en-US" sz="1200" b="1" dirty="0" err="1">
                    <a:latin typeface="Arial" panose="020B0604020202020204" pitchFamily="34" charset="0"/>
                    <a:cs typeface="Arial" panose="020B0604020202020204" pitchFamily="34" charset="0"/>
                  </a:rPr>
                  <a:t>Voltus</a:t>
                </a:r>
                <a:r>
                  <a:rPr lang="en-US" sz="1200" b="1" dirty="0">
                    <a:latin typeface="Arial" panose="020B0604020202020204" pitchFamily="34" charset="0"/>
                    <a:cs typeface="Arial" panose="020B0604020202020204" pitchFamily="34" charset="0"/>
                  </a:rPr>
                  <a:t> and Google </a:t>
                </a:r>
                <a:r>
                  <a:rPr lang="en-US" sz="1200" dirty="0">
                    <a:latin typeface="Arial" panose="020B0604020202020204" pitchFamily="34" charset="0"/>
                    <a:cs typeface="Arial" panose="020B0604020202020204" pitchFamily="34" charset="0"/>
                  </a:rPr>
                  <a:t>target </a:t>
                </a:r>
                <a:r>
                  <a:rPr lang="en-US" sz="1200" b="1" dirty="0">
                    <a:latin typeface="Arial" panose="020B0604020202020204" pitchFamily="34" charset="0"/>
                    <a:cs typeface="Arial" panose="020B0604020202020204" pitchFamily="34" charset="0"/>
                  </a:rPr>
                  <a:t>100 MW </a:t>
                </a:r>
                <a:r>
                  <a:rPr lang="en-US" sz="1200" dirty="0">
                    <a:latin typeface="Arial" panose="020B0604020202020204" pitchFamily="34" charset="0"/>
                    <a:cs typeface="Arial" panose="020B0604020202020204" pitchFamily="34" charset="0"/>
                  </a:rPr>
                  <a:t>of flexibility annually over three years, while </a:t>
                </a:r>
                <a:r>
                  <a:rPr lang="en-US" sz="1200" b="1" dirty="0">
                    <a:latin typeface="Arial" panose="020B0604020202020204" pitchFamily="34" charset="0"/>
                    <a:cs typeface="Arial" panose="020B0604020202020204" pitchFamily="34" charset="0"/>
                  </a:rPr>
                  <a:t>PG&amp;E</a:t>
                </a:r>
                <a:r>
                  <a:rPr lang="en-US" sz="1200" dirty="0">
                    <a:latin typeface="Arial" panose="020B0604020202020204" pitchFamily="34" charset="0"/>
                    <a:cs typeface="Arial" panose="020B0604020202020204" pitchFamily="34" charset="0"/>
                  </a:rPr>
                  <a:t> unlocked </a:t>
                </a:r>
                <a14:m>
                  <m:oMath xmlns:m="http://schemas.openxmlformats.org/officeDocument/2006/math">
                    <m:r>
                      <a:rPr lang="de-DE" sz="1200" b="1" i="1" smtClean="0">
                        <a:latin typeface="Cambria Math" panose="02040503050406030204" pitchFamily="18" charset="0"/>
                        <a:cs typeface="Arial"/>
                      </a:rPr>
                      <m:t>~</m:t>
                    </m:r>
                  </m:oMath>
                </a14:m>
                <a:r>
                  <a:rPr lang="en-US" sz="1200" b="1" dirty="0">
                    <a:latin typeface="Arial" panose="020B0604020202020204" pitchFamily="34" charset="0"/>
                    <a:cs typeface="Arial" panose="020B0604020202020204" pitchFamily="34" charset="0"/>
                  </a:rPr>
                  <a:t>100 MW approx. seven years faster </a:t>
                </a:r>
                <a:r>
                  <a:rPr lang="en-US" sz="1200" dirty="0">
                    <a:latin typeface="Arial" panose="020B0604020202020204" pitchFamily="34" charset="0"/>
                    <a:cs typeface="Arial" panose="020B0604020202020204" pitchFamily="34" charset="0"/>
                  </a:rPr>
                  <a:t>than a new transmission line</a:t>
                </a:r>
              </a:p>
            </p:txBody>
          </p:sp>
        </mc:Choice>
        <mc:Fallback xmlns="">
          <p:sp>
            <p:nvSpPr>
              <p:cNvPr id="3" name="TextBox 100">
                <a:extLst>
                  <a:ext uri="{FF2B5EF4-FFF2-40B4-BE49-F238E27FC236}">
                    <a16:creationId xmlns:a16="http://schemas.microsoft.com/office/drawing/2014/main" id="{6C415365-B879-9A55-D6F1-0457528E6D52}"/>
                  </a:ext>
                </a:extLst>
              </p:cNvPr>
              <p:cNvSpPr txBox="1">
                <a:spLocks noRot="1" noChangeAspect="1" noMove="1" noResize="1" noEditPoints="1" noAdjustHandles="1" noChangeArrowheads="1" noChangeShapeType="1" noTextEdit="1"/>
              </p:cNvSpPr>
              <p:nvPr/>
            </p:nvSpPr>
            <p:spPr bwMode="gray">
              <a:xfrm>
                <a:off x="4090350" y="615879"/>
                <a:ext cx="8101649" cy="1282402"/>
              </a:xfrm>
              <a:prstGeom prst="rect">
                <a:avLst/>
              </a:prstGeom>
              <a:blipFill>
                <a:blip r:embed="rId5"/>
                <a:stretch>
                  <a:fillRect/>
                </a:stretch>
              </a:blipFill>
            </p:spPr>
            <p:txBody>
              <a:bodyPr/>
              <a:lstStyle/>
              <a:p>
                <a:r>
                  <a:rPr lang="en-US">
                    <a:noFill/>
                  </a:rPr>
                  <a:t> </a:t>
                </a:r>
              </a:p>
            </p:txBody>
          </p:sp>
        </mc:Fallback>
      </mc:AlternateContent>
      <p:cxnSp>
        <p:nvCxnSpPr>
          <p:cNvPr id="8" name="Straight Connector 105">
            <a:extLst>
              <a:ext uri="{FF2B5EF4-FFF2-40B4-BE49-F238E27FC236}">
                <a16:creationId xmlns:a16="http://schemas.microsoft.com/office/drawing/2014/main" id="{5B0CC453-B25A-2C98-97A2-5C3BEE8B4DD2}"/>
              </a:ext>
            </a:extLst>
          </p:cNvPr>
          <p:cNvCxnSpPr>
            <a:cxnSpLocks/>
          </p:cNvCxnSpPr>
          <p:nvPr/>
        </p:nvCxnSpPr>
        <p:spPr bwMode="gray">
          <a:xfrm>
            <a:off x="4182425" y="1784051"/>
            <a:ext cx="7632000" cy="0"/>
          </a:xfrm>
          <a:prstGeom prst="line">
            <a:avLst/>
          </a:prstGeom>
          <a:ln w="9525" cap="flat">
            <a:solidFill>
              <a:schemeClr val="tx2">
                <a:lumMod val="75000"/>
              </a:schemeClr>
            </a:solidFill>
            <a:miter lim="800000"/>
            <a:tailEnd type="none" w="med" len="lg"/>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9" name="TextBox 106">
                <a:extLst>
                  <a:ext uri="{FF2B5EF4-FFF2-40B4-BE49-F238E27FC236}">
                    <a16:creationId xmlns:a16="http://schemas.microsoft.com/office/drawing/2014/main" id="{B411286F-B74D-F269-1172-A69104FD91C4}"/>
                  </a:ext>
                </a:extLst>
              </p:cNvPr>
              <p:cNvSpPr txBox="1"/>
              <p:nvPr/>
            </p:nvSpPr>
            <p:spPr bwMode="gray">
              <a:xfrm>
                <a:off x="4090351" y="1669821"/>
                <a:ext cx="7972180" cy="1295226"/>
              </a:xfrm>
              <a:prstGeom prst="rect">
                <a:avLst/>
              </a:prstGeom>
              <a:noFill/>
            </p:spPr>
            <p:txBody>
              <a:bodyPr wrap="square" lIns="137160" tIns="137160" rIns="182880" bIns="137160" rtlCol="0" anchor="ctr">
                <a:spAutoFit/>
              </a:bodyPr>
              <a:lstStyle/>
              <a:p>
                <a:r>
                  <a:rPr lang="en-US" sz="1400" b="1" dirty="0"/>
                  <a:t>Regulatory frameworks must reward efficient use of existing grid assets</a:t>
                </a:r>
              </a:p>
              <a:p>
                <a:pPr marL="171450" indent="-171450">
                  <a:spcAft>
                    <a:spcPts val="500"/>
                  </a:spcAft>
                  <a:buClr>
                    <a:schemeClr val="tx1"/>
                  </a:buClr>
                  <a:buSzPct val="100000"/>
                  <a:buFont typeface="Arial" panose="020B0604020202020204" pitchFamily="34" charset="0"/>
                  <a:buChar char="•"/>
                  <a:tabLst>
                    <a:tab pos="7427913" algn="l"/>
                  </a:tabLst>
                </a:pPr>
                <a:r>
                  <a:rPr lang="en-US" sz="1200" b="1" dirty="0"/>
                  <a:t>Avoided-cost assessments</a:t>
                </a:r>
                <a:r>
                  <a:rPr lang="en-US" sz="1200" dirty="0"/>
                  <a:t>, </a:t>
                </a:r>
                <a:r>
                  <a:rPr lang="en-US" sz="1200" b="1" dirty="0"/>
                  <a:t>performance-based incentives</a:t>
                </a:r>
                <a:r>
                  <a:rPr lang="en-US" sz="1200" dirty="0"/>
                  <a:t>, and </a:t>
                </a:r>
                <a:r>
                  <a:rPr lang="en-US" sz="1200" b="1" dirty="0"/>
                  <a:t>recognition of non-wires alternatives </a:t>
                </a:r>
                <a:r>
                  <a:rPr lang="en-US" sz="1200" dirty="0"/>
                  <a:t>can encourage faster, more cost-effective deployment</a:t>
                </a:r>
              </a:p>
              <a:p>
                <a:pPr marL="171450" indent="-171450">
                  <a:spcAft>
                    <a:spcPts val="500"/>
                  </a:spcAft>
                  <a:buClr>
                    <a:schemeClr val="tx1"/>
                  </a:buClr>
                  <a:buSzPct val="100000"/>
                  <a:buFont typeface="Arial" panose="020B0604020202020204" pitchFamily="34" charset="0"/>
                  <a:buChar char="•"/>
                  <a:tabLst>
                    <a:tab pos="7427913" algn="l"/>
                  </a:tabLst>
                </a:pPr>
                <a:r>
                  <a:rPr lang="en-US" sz="1200" b="1" dirty="0"/>
                  <a:t>National Grid </a:t>
                </a:r>
                <a:r>
                  <a:rPr lang="en-US" sz="1200" dirty="0"/>
                  <a:t>deployed </a:t>
                </a:r>
                <a:r>
                  <a:rPr lang="en-US" sz="1200" b="1" dirty="0" err="1"/>
                  <a:t>SmartValve</a:t>
                </a:r>
                <a:r>
                  <a:rPr lang="en-US" sz="1200" b="1" dirty="0"/>
                  <a:t> technology </a:t>
                </a:r>
                <a:r>
                  <a:rPr lang="en-US" sz="1200" dirty="0"/>
                  <a:t>across three substations and five circuits, unlocking </a:t>
                </a:r>
                <a14:m>
                  <m:oMath xmlns:m="http://schemas.openxmlformats.org/officeDocument/2006/math">
                    <m:r>
                      <a:rPr lang="de-DE" sz="1200" b="1" i="1">
                        <a:latin typeface="Cambria Math" panose="02040503050406030204" pitchFamily="18" charset="0"/>
                        <a:cs typeface="Arial"/>
                      </a:rPr>
                      <m:t>~</m:t>
                    </m:r>
                  </m:oMath>
                </a14:m>
                <a:r>
                  <a:rPr lang="en-US" sz="1200" b="1" dirty="0">
                    <a:latin typeface="Arial" panose="020B0604020202020204" pitchFamily="34" charset="0"/>
                    <a:cs typeface="Arial" panose="020B0604020202020204" pitchFamily="34" charset="0"/>
                  </a:rPr>
                  <a:t>1.5 GW </a:t>
                </a:r>
                <a:r>
                  <a:rPr lang="en-US" sz="1200" dirty="0">
                    <a:latin typeface="Arial" panose="020B0604020202020204" pitchFamily="34" charset="0"/>
                    <a:cs typeface="Arial" panose="020B0604020202020204" pitchFamily="34" charset="0"/>
                  </a:rPr>
                  <a:t>of transmission capacity under the UK’s </a:t>
                </a:r>
                <a:r>
                  <a:rPr lang="en-US" sz="1200" b="1" dirty="0">
                    <a:latin typeface="Arial" panose="020B0604020202020204" pitchFamily="34" charset="0"/>
                    <a:cs typeface="Arial" panose="020B0604020202020204" pitchFamily="34" charset="0"/>
                  </a:rPr>
                  <a:t>RIIO regulatory framework </a:t>
                </a:r>
                <a:endParaRPr lang="en-US" sz="1200" dirty="0"/>
              </a:p>
            </p:txBody>
          </p:sp>
        </mc:Choice>
        <mc:Fallback xmlns="">
          <p:sp>
            <p:nvSpPr>
              <p:cNvPr id="9" name="TextBox 106">
                <a:extLst>
                  <a:ext uri="{FF2B5EF4-FFF2-40B4-BE49-F238E27FC236}">
                    <a16:creationId xmlns:a16="http://schemas.microsoft.com/office/drawing/2014/main" id="{B411286F-B74D-F269-1172-A69104FD91C4}"/>
                  </a:ext>
                </a:extLst>
              </p:cNvPr>
              <p:cNvSpPr txBox="1">
                <a:spLocks noRot="1" noChangeAspect="1" noMove="1" noResize="1" noEditPoints="1" noAdjustHandles="1" noChangeArrowheads="1" noChangeShapeType="1" noTextEdit="1"/>
              </p:cNvSpPr>
              <p:nvPr/>
            </p:nvSpPr>
            <p:spPr bwMode="gray">
              <a:xfrm>
                <a:off x="4090351" y="1669821"/>
                <a:ext cx="7972180" cy="1295226"/>
              </a:xfrm>
              <a:prstGeom prst="rect">
                <a:avLst/>
              </a:prstGeom>
              <a:blipFill>
                <a:blip r:embed="rId6"/>
                <a:stretch>
                  <a:fillRect/>
                </a:stretch>
              </a:blipFill>
            </p:spPr>
            <p:txBody>
              <a:bodyPr/>
              <a:lstStyle/>
              <a:p>
                <a:r>
                  <a:rPr lang="en-US">
                    <a:noFill/>
                  </a:rPr>
                  <a:t> </a:t>
                </a:r>
              </a:p>
            </p:txBody>
          </p:sp>
        </mc:Fallback>
      </mc:AlternateContent>
      <p:cxnSp>
        <p:nvCxnSpPr>
          <p:cNvPr id="10" name="Straight Connector 105">
            <a:extLst>
              <a:ext uri="{FF2B5EF4-FFF2-40B4-BE49-F238E27FC236}">
                <a16:creationId xmlns:a16="http://schemas.microsoft.com/office/drawing/2014/main" id="{AFC4BDD6-FA51-B2EE-CEDB-1D19FA8E7E10}"/>
              </a:ext>
            </a:extLst>
          </p:cNvPr>
          <p:cNvCxnSpPr>
            <a:cxnSpLocks/>
          </p:cNvCxnSpPr>
          <p:nvPr/>
        </p:nvCxnSpPr>
        <p:spPr bwMode="gray">
          <a:xfrm>
            <a:off x="4182425" y="3917583"/>
            <a:ext cx="7632000" cy="0"/>
          </a:xfrm>
          <a:prstGeom prst="line">
            <a:avLst/>
          </a:prstGeom>
          <a:ln w="9525" cap="flat">
            <a:solidFill>
              <a:schemeClr val="tx2">
                <a:lumMod val="75000"/>
              </a:schemeClr>
            </a:solidFill>
            <a:miter lim="800000"/>
            <a:tailEnd type="none" w="med" len="lg"/>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1" name="TextBox 106">
                <a:extLst>
                  <a:ext uri="{FF2B5EF4-FFF2-40B4-BE49-F238E27FC236}">
                    <a16:creationId xmlns:a16="http://schemas.microsoft.com/office/drawing/2014/main" id="{F096E639-8712-F528-A2FB-BD8005A1479B}"/>
                  </a:ext>
                </a:extLst>
              </p:cNvPr>
              <p:cNvSpPr txBox="1"/>
              <p:nvPr/>
            </p:nvSpPr>
            <p:spPr bwMode="gray">
              <a:xfrm>
                <a:off x="4090351" y="3803353"/>
                <a:ext cx="7972180" cy="1295226"/>
              </a:xfrm>
              <a:prstGeom prst="rect">
                <a:avLst/>
              </a:prstGeom>
              <a:noFill/>
            </p:spPr>
            <p:txBody>
              <a:bodyPr wrap="square" lIns="137160" tIns="137160" rIns="182880" bIns="137160" rtlCol="0" anchor="ctr">
                <a:spAutoFit/>
              </a:bodyPr>
              <a:lstStyle/>
              <a:p>
                <a:r>
                  <a:rPr lang="en-US" sz="1400" b="1" dirty="0"/>
                  <a:t>Large-scale grid expansion depends on coordinated planning and streamlined permitting</a:t>
                </a:r>
              </a:p>
              <a:p>
                <a:pPr marL="171450" indent="-171450">
                  <a:spcAft>
                    <a:spcPts val="500"/>
                  </a:spcAft>
                  <a:buClr>
                    <a:schemeClr val="tx1"/>
                  </a:buClr>
                  <a:buSzPct val="100000"/>
                  <a:buFont typeface="Arial" panose="020B0604020202020204" pitchFamily="34" charset="0"/>
                  <a:buChar char="•"/>
                  <a:tabLst>
                    <a:tab pos="7427913" algn="l"/>
                  </a:tabLst>
                </a:pPr>
                <a:r>
                  <a:rPr lang="en-US" sz="1200" dirty="0"/>
                  <a:t>Aligning transmission development with generation locations, demand centers, and approval processes is essential to delivering infrastructure at scale</a:t>
                </a:r>
              </a:p>
              <a:p>
                <a:pPr marL="171450" indent="-171450">
                  <a:spcAft>
                    <a:spcPts val="500"/>
                  </a:spcAft>
                  <a:buClr>
                    <a:schemeClr val="tx1"/>
                  </a:buClr>
                  <a:buSzPct val="100000"/>
                  <a:buFont typeface="Arial" panose="020B0604020202020204" pitchFamily="34" charset="0"/>
                  <a:buChar char="•"/>
                  <a:tabLst>
                    <a:tab pos="7427913" algn="l"/>
                  </a:tabLst>
                </a:pPr>
                <a:r>
                  <a:rPr lang="en-US" sz="1200" b="1" dirty="0" err="1">
                    <a:cs typeface="Arial"/>
                  </a:rPr>
                  <a:t>TenneT’s</a:t>
                </a:r>
                <a:r>
                  <a:rPr lang="en-US" sz="1200" dirty="0">
                    <a:cs typeface="Arial"/>
                  </a:rPr>
                  <a:t> </a:t>
                </a:r>
                <a14:m>
                  <m:oMath xmlns:m="http://schemas.openxmlformats.org/officeDocument/2006/math">
                    <m:r>
                      <a:rPr lang="de-DE" sz="1200" b="1" i="1">
                        <a:latin typeface="Cambria Math" panose="02040503050406030204" pitchFamily="18" charset="0"/>
                        <a:cs typeface="Arial"/>
                      </a:rPr>
                      <m:t>~</m:t>
                    </m:r>
                  </m:oMath>
                </a14:m>
                <a:r>
                  <a:rPr lang="en-US" sz="1200" b="1" dirty="0">
                    <a:latin typeface="Arial" panose="020B0604020202020204" pitchFamily="34" charset="0"/>
                    <a:cs typeface="Arial" panose="020B0604020202020204" pitchFamily="34" charset="0"/>
                  </a:rPr>
                  <a:t>700 km North-South transmission corridor </a:t>
                </a:r>
                <a:r>
                  <a:rPr lang="en-US" sz="1200" dirty="0">
                    <a:latin typeface="Arial" panose="020B0604020202020204" pitchFamily="34" charset="0"/>
                    <a:cs typeface="Arial" panose="020B0604020202020204" pitchFamily="34" charset="0"/>
                  </a:rPr>
                  <a:t>illustrates the </a:t>
                </a:r>
                <a:r>
                  <a:rPr lang="en-US" sz="1200" b="1" dirty="0">
                    <a:latin typeface="Arial" panose="020B0604020202020204" pitchFamily="34" charset="0"/>
                    <a:cs typeface="Arial" panose="020B0604020202020204" pitchFamily="34" charset="0"/>
                  </a:rPr>
                  <a:t>scale of infrastructure </a:t>
                </a:r>
                <a:r>
                  <a:rPr lang="en-US" sz="1200" dirty="0">
                    <a:latin typeface="Arial" panose="020B0604020202020204" pitchFamily="34" charset="0"/>
                    <a:cs typeface="Arial" panose="020B0604020202020204" pitchFamily="34" charset="0"/>
                  </a:rPr>
                  <a:t>required to connect renewable generation with demand centers</a:t>
                </a:r>
                <a:endParaRPr lang="en-US" sz="1200" dirty="0">
                  <a:cs typeface="Arial"/>
                </a:endParaRPr>
              </a:p>
            </p:txBody>
          </p:sp>
        </mc:Choice>
        <mc:Fallback xmlns="">
          <p:sp>
            <p:nvSpPr>
              <p:cNvPr id="11" name="TextBox 106">
                <a:extLst>
                  <a:ext uri="{FF2B5EF4-FFF2-40B4-BE49-F238E27FC236}">
                    <a16:creationId xmlns:a16="http://schemas.microsoft.com/office/drawing/2014/main" id="{F096E639-8712-F528-A2FB-BD8005A1479B}"/>
                  </a:ext>
                </a:extLst>
              </p:cNvPr>
              <p:cNvSpPr txBox="1">
                <a:spLocks noRot="1" noChangeAspect="1" noMove="1" noResize="1" noEditPoints="1" noAdjustHandles="1" noChangeArrowheads="1" noChangeShapeType="1" noTextEdit="1"/>
              </p:cNvSpPr>
              <p:nvPr/>
            </p:nvSpPr>
            <p:spPr bwMode="gray">
              <a:xfrm>
                <a:off x="4090351" y="3803353"/>
                <a:ext cx="7972180" cy="1295226"/>
              </a:xfrm>
              <a:prstGeom prst="rect">
                <a:avLst/>
              </a:prstGeom>
              <a:blipFill>
                <a:blip r:embed="rId7"/>
                <a:stretch>
                  <a:fillRect/>
                </a:stretch>
              </a:blipFill>
            </p:spPr>
            <p:txBody>
              <a:bodyPr/>
              <a:lstStyle/>
              <a:p>
                <a:r>
                  <a:rPr lang="en-US">
                    <a:noFill/>
                  </a:rPr>
                  <a:t> </a:t>
                </a:r>
              </a:p>
            </p:txBody>
          </p:sp>
        </mc:Fallback>
      </mc:AlternateContent>
      <p:cxnSp>
        <p:nvCxnSpPr>
          <p:cNvPr id="12" name="Straight Connector 105">
            <a:extLst>
              <a:ext uri="{FF2B5EF4-FFF2-40B4-BE49-F238E27FC236}">
                <a16:creationId xmlns:a16="http://schemas.microsoft.com/office/drawing/2014/main" id="{A36C2251-490D-BEA5-E98F-10B677D279CE}"/>
              </a:ext>
            </a:extLst>
          </p:cNvPr>
          <p:cNvCxnSpPr>
            <a:cxnSpLocks/>
          </p:cNvCxnSpPr>
          <p:nvPr/>
        </p:nvCxnSpPr>
        <p:spPr bwMode="gray">
          <a:xfrm>
            <a:off x="4182425" y="2850817"/>
            <a:ext cx="7632000" cy="0"/>
          </a:xfrm>
          <a:prstGeom prst="line">
            <a:avLst/>
          </a:prstGeom>
          <a:ln w="9525" cap="flat">
            <a:solidFill>
              <a:schemeClr val="tx2">
                <a:lumMod val="75000"/>
              </a:schemeClr>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13" name="TextBox 106">
            <a:extLst>
              <a:ext uri="{FF2B5EF4-FFF2-40B4-BE49-F238E27FC236}">
                <a16:creationId xmlns:a16="http://schemas.microsoft.com/office/drawing/2014/main" id="{5821A891-245D-568B-7F75-A56FB0BDCA76}"/>
              </a:ext>
            </a:extLst>
          </p:cNvPr>
          <p:cNvSpPr txBox="1"/>
          <p:nvPr/>
        </p:nvSpPr>
        <p:spPr bwMode="gray">
          <a:xfrm>
            <a:off x="4090351" y="2736587"/>
            <a:ext cx="7972180" cy="1295226"/>
          </a:xfrm>
          <a:prstGeom prst="rect">
            <a:avLst/>
          </a:prstGeom>
          <a:noFill/>
        </p:spPr>
        <p:txBody>
          <a:bodyPr wrap="square" lIns="137160" tIns="137160" rIns="182880" bIns="137160" rtlCol="0" anchor="ctr">
            <a:spAutoFit/>
          </a:bodyPr>
          <a:lstStyle/>
          <a:p>
            <a:r>
              <a:rPr lang="en-US" sz="1400" b="1" dirty="0"/>
              <a:t>Electricity markets need to compensate flexibility and grid-stability services</a:t>
            </a:r>
          </a:p>
          <a:p>
            <a:pPr marL="171450" indent="-171450">
              <a:spcAft>
                <a:spcPts val="500"/>
              </a:spcAft>
              <a:buClr>
                <a:schemeClr val="tx1"/>
              </a:buClr>
              <a:buSzPct val="100000"/>
              <a:buFont typeface="Arial" panose="020B0604020202020204" pitchFamily="34" charset="0"/>
              <a:buChar char="•"/>
              <a:tabLst>
                <a:tab pos="7427913" algn="l"/>
              </a:tabLst>
            </a:pPr>
            <a:r>
              <a:rPr lang="en-US" sz="1200" b="1" dirty="0"/>
              <a:t>Payments</a:t>
            </a:r>
            <a:r>
              <a:rPr lang="en-US" sz="1200" dirty="0"/>
              <a:t> for demand response, frequency regulation, reserves, and other ancillary services can </a:t>
            </a:r>
            <a:r>
              <a:rPr lang="en-US" sz="1200" b="1" dirty="0"/>
              <a:t>support reliability and higher renewable penetration</a:t>
            </a:r>
          </a:p>
          <a:p>
            <a:pPr marL="171450" indent="-171450">
              <a:spcAft>
                <a:spcPts val="500"/>
              </a:spcAft>
              <a:buClr>
                <a:schemeClr val="tx1"/>
              </a:buClr>
              <a:buSzPct val="100000"/>
              <a:buFont typeface="Arial" panose="020B0604020202020204" pitchFamily="34" charset="0"/>
              <a:buChar char="•"/>
              <a:tabLst>
                <a:tab pos="7427913" algn="l"/>
              </a:tabLst>
            </a:pPr>
            <a:r>
              <a:rPr lang="en-US" sz="1200" b="1" dirty="0" err="1">
                <a:cs typeface="Arial"/>
              </a:rPr>
              <a:t>EirGrid’s</a:t>
            </a:r>
            <a:r>
              <a:rPr lang="en-US" sz="1200" b="1" dirty="0">
                <a:cs typeface="Arial"/>
              </a:rPr>
              <a:t> DS3 program </a:t>
            </a:r>
            <a:r>
              <a:rPr lang="en-US" sz="1200" dirty="0">
                <a:cs typeface="Arial"/>
              </a:rPr>
              <a:t>supported an increase in allowable system non-synchronous penetration </a:t>
            </a:r>
            <a:r>
              <a:rPr lang="en-US" sz="1200" b="1" dirty="0">
                <a:cs typeface="Arial"/>
              </a:rPr>
              <a:t>from 50% in 2014 to 75% in 2024.</a:t>
            </a:r>
          </a:p>
        </p:txBody>
      </p:sp>
      <p:cxnSp>
        <p:nvCxnSpPr>
          <p:cNvPr id="14" name="Straight Connector 105">
            <a:extLst>
              <a:ext uri="{FF2B5EF4-FFF2-40B4-BE49-F238E27FC236}">
                <a16:creationId xmlns:a16="http://schemas.microsoft.com/office/drawing/2014/main" id="{50CCE69E-BABD-88F9-E52D-43B4239B58F9}"/>
              </a:ext>
            </a:extLst>
          </p:cNvPr>
          <p:cNvCxnSpPr>
            <a:cxnSpLocks/>
          </p:cNvCxnSpPr>
          <p:nvPr/>
        </p:nvCxnSpPr>
        <p:spPr bwMode="gray">
          <a:xfrm>
            <a:off x="4182425" y="4984349"/>
            <a:ext cx="7632000" cy="0"/>
          </a:xfrm>
          <a:prstGeom prst="line">
            <a:avLst/>
          </a:prstGeom>
          <a:ln w="9525" cap="flat">
            <a:solidFill>
              <a:schemeClr val="tx2">
                <a:lumMod val="75000"/>
              </a:schemeClr>
            </a:solidFill>
            <a:miter lim="800000"/>
            <a:tailEnd type="none" w="med" len="lg"/>
          </a:ln>
        </p:spPr>
        <p:style>
          <a:lnRef idx="1">
            <a:schemeClr val="accent1"/>
          </a:lnRef>
          <a:fillRef idx="0">
            <a:schemeClr val="accent1"/>
          </a:fillRef>
          <a:effectRef idx="0">
            <a:schemeClr val="accent1"/>
          </a:effectRef>
          <a:fontRef idx="minor">
            <a:schemeClr val="tx1"/>
          </a:fontRef>
        </p:style>
      </p:cxnSp>
      <p:sp>
        <p:nvSpPr>
          <p:cNvPr id="15" name="TextBox 106">
            <a:extLst>
              <a:ext uri="{FF2B5EF4-FFF2-40B4-BE49-F238E27FC236}">
                <a16:creationId xmlns:a16="http://schemas.microsoft.com/office/drawing/2014/main" id="{31E9EB94-55D0-2D1D-C060-68DAF574CD7E}"/>
              </a:ext>
            </a:extLst>
          </p:cNvPr>
          <p:cNvSpPr txBox="1"/>
          <p:nvPr/>
        </p:nvSpPr>
        <p:spPr bwMode="gray">
          <a:xfrm>
            <a:off x="4090350" y="4870122"/>
            <a:ext cx="7972180" cy="1295226"/>
          </a:xfrm>
          <a:prstGeom prst="rect">
            <a:avLst/>
          </a:prstGeom>
          <a:noFill/>
        </p:spPr>
        <p:txBody>
          <a:bodyPr wrap="square" lIns="137160" tIns="137160" rIns="182880" bIns="137160" rtlCol="0" anchor="ctr">
            <a:spAutoFit/>
          </a:bodyPr>
          <a:lstStyle/>
          <a:p>
            <a:r>
              <a:rPr lang="en-US" sz="1400" b="1" dirty="0"/>
              <a:t>Bankable revenue models and access to long-term capital are critical deployment enablers</a:t>
            </a:r>
          </a:p>
          <a:p>
            <a:pPr marL="171450" indent="-171450">
              <a:spcAft>
                <a:spcPts val="500"/>
              </a:spcAft>
              <a:buClr>
                <a:schemeClr val="tx1"/>
              </a:buClr>
              <a:buSzPct val="100000"/>
              <a:buFont typeface="Arial" panose="020B0604020202020204" pitchFamily="34" charset="0"/>
              <a:buChar char="•"/>
              <a:tabLst>
                <a:tab pos="7427913" algn="l"/>
              </a:tabLst>
            </a:pPr>
            <a:r>
              <a:rPr lang="en-US" sz="1200" dirty="0"/>
              <a:t>Long-term contracts, diversified financing structures, and clear cost-recovery mechanisms can mobilize investment in capital-intensive grid projects</a:t>
            </a:r>
          </a:p>
          <a:p>
            <a:pPr marL="171450" indent="-171450">
              <a:spcAft>
                <a:spcPts val="500"/>
              </a:spcAft>
              <a:buClr>
                <a:schemeClr val="tx1"/>
              </a:buClr>
              <a:buSzPct val="100000"/>
              <a:buFont typeface="Arial" panose="020B0604020202020204" pitchFamily="34" charset="0"/>
              <a:buChar char="•"/>
              <a:tabLst>
                <a:tab pos="7427913" algn="l"/>
              </a:tabLst>
            </a:pPr>
            <a:r>
              <a:rPr lang="en-US" sz="1200" b="1" dirty="0">
                <a:cs typeface="Arial"/>
              </a:rPr>
              <a:t>CHPE</a:t>
            </a:r>
            <a:r>
              <a:rPr lang="en-US" sz="1200" dirty="0">
                <a:cs typeface="Arial"/>
              </a:rPr>
              <a:t> secured </a:t>
            </a:r>
            <a:r>
              <a:rPr lang="en-US" sz="1200" b="1" dirty="0">
                <a:cs typeface="Arial"/>
              </a:rPr>
              <a:t>$6B financing package</a:t>
            </a:r>
            <a:r>
              <a:rPr lang="en-US" sz="1200" dirty="0">
                <a:cs typeface="Arial"/>
              </a:rPr>
              <a:t>, including $</a:t>
            </a:r>
            <a:r>
              <a:rPr lang="en-US" sz="1200" b="1" dirty="0">
                <a:cs typeface="Arial"/>
              </a:rPr>
              <a:t>5.2B in debt and $800M in equity</a:t>
            </a:r>
            <a:r>
              <a:rPr lang="en-US" sz="1200" dirty="0">
                <a:cs typeface="Arial"/>
              </a:rPr>
              <a:t>, supported by a </a:t>
            </a:r>
            <a:r>
              <a:rPr lang="en-US" sz="1200" b="1" dirty="0">
                <a:cs typeface="Arial"/>
              </a:rPr>
              <a:t>25-year NYSERDA contract</a:t>
            </a:r>
          </a:p>
        </p:txBody>
      </p:sp>
    </p:spTree>
    <p:extLst>
      <p:ext uri="{BB962C8B-B14F-4D97-AF65-F5344CB8AC3E}">
        <p14:creationId xmlns:p14="http://schemas.microsoft.com/office/powerpoint/2010/main" val="285521183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 name="thinkcell data - do not delete" hidden="1">
            <a:extLst>
              <a:ext uri="{FF2B5EF4-FFF2-40B4-BE49-F238E27FC236}">
                <a16:creationId xmlns:a16="http://schemas.microsoft.com/office/drawing/2014/main" id="{2202724E-FCD1-18DA-76F3-4E0111CFDB0F}"/>
              </a:ext>
            </a:extLst>
          </p:cNvPr>
          <p:cNvGraphicFramePr>
            <a:graphicFrameLocks/>
          </p:cNvGraphicFramePr>
          <p:nvPr>
            <p:custDataLst>
              <p:tags r:id="rId1"/>
            </p:custDataLst>
            <p:extLst>
              <p:ext uri="{D42A27DB-BD31-4B8C-83A1-F6EECF244321}">
                <p14:modId xmlns:p14="http://schemas.microsoft.com/office/powerpoint/2010/main" val="3610105906"/>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17" name="thinkcell data - do not delete" hidden="1">
                        <a:extLst>
                          <a:ext uri="{FF2B5EF4-FFF2-40B4-BE49-F238E27FC236}">
                            <a16:creationId xmlns:a16="http://schemas.microsoft.com/office/drawing/2014/main" id="{2202724E-FCD1-18DA-76F3-4E0111CFDB0F}"/>
                          </a:ext>
                        </a:extLst>
                      </p:cNvPr>
                      <p:cNvPicPr/>
                      <p:nvPr/>
                    </p:nvPicPr>
                    <p:blipFill>
                      <a:blip r:embed="rId5"/>
                      <a:stretch>
                        <a:fillRect/>
                      </a:stretch>
                    </p:blipFill>
                    <p:spPr>
                      <a:xfrm>
                        <a:off x="1588" y="1588"/>
                        <a:ext cx="1227"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AF1B11D4-0989-329D-5BE7-DD13470C19EB}"/>
              </a:ext>
            </a:extLst>
          </p:cNvPr>
          <p:cNvSpPr>
            <a:spLocks noGrp="1"/>
          </p:cNvSpPr>
          <p:nvPr>
            <p:ph type="title"/>
          </p:nvPr>
        </p:nvSpPr>
        <p:spPr>
          <a:xfrm>
            <a:off x="334962" y="513568"/>
            <a:ext cx="11857037" cy="754846"/>
          </a:xfrm>
        </p:spPr>
        <p:txBody>
          <a:bodyPr/>
          <a:lstStyle/>
          <a:p>
            <a:r>
              <a:rPr lang="en-US" dirty="0"/>
              <a:t>Global grid deployment demonstrate how capacity can be unlocked, modernized, and expanded across different time horizons</a:t>
            </a:r>
          </a:p>
        </p:txBody>
      </p:sp>
      <p:graphicFrame>
        <p:nvGraphicFramePr>
          <p:cNvPr id="10" name="Content Placeholder 5">
            <a:extLst>
              <a:ext uri="{FF2B5EF4-FFF2-40B4-BE49-F238E27FC236}">
                <a16:creationId xmlns:a16="http://schemas.microsoft.com/office/drawing/2014/main" id="{3145FB86-4844-EBC7-A1A0-C9ED29C0ADF2}"/>
              </a:ext>
            </a:extLst>
          </p:cNvPr>
          <p:cNvGraphicFramePr>
            <a:graphicFrameLocks noGrp="1"/>
          </p:cNvGraphicFramePr>
          <p:nvPr>
            <p:ph sz="quarter" idx="10"/>
            <p:extLst>
              <p:ext uri="{D42A27DB-BD31-4B8C-83A1-F6EECF244321}">
                <p14:modId xmlns:p14="http://schemas.microsoft.com/office/powerpoint/2010/main" val="2925137867"/>
              </p:ext>
            </p:extLst>
          </p:nvPr>
        </p:nvGraphicFramePr>
        <p:xfrm>
          <a:off x="1514475" y="1510213"/>
          <a:ext cx="10379651" cy="4356388"/>
        </p:xfrm>
        <a:graphic>
          <a:graphicData uri="http://schemas.openxmlformats.org/drawingml/2006/table">
            <a:tbl>
              <a:tblPr firstRow="1" bandRow="1">
                <a:tableStyleId>{2D5ABB26-0587-4C30-8999-92F81FD0307C}</a:tableStyleId>
              </a:tblPr>
              <a:tblGrid>
                <a:gridCol w="1600200">
                  <a:extLst>
                    <a:ext uri="{9D8B030D-6E8A-4147-A177-3AD203B41FA5}">
                      <a16:colId xmlns:a16="http://schemas.microsoft.com/office/drawing/2014/main" val="137728231"/>
                    </a:ext>
                  </a:extLst>
                </a:gridCol>
                <a:gridCol w="2314575">
                  <a:extLst>
                    <a:ext uri="{9D8B030D-6E8A-4147-A177-3AD203B41FA5}">
                      <a16:colId xmlns:a16="http://schemas.microsoft.com/office/drawing/2014/main" val="3221184216"/>
                    </a:ext>
                  </a:extLst>
                </a:gridCol>
                <a:gridCol w="1616219">
                  <a:extLst>
                    <a:ext uri="{9D8B030D-6E8A-4147-A177-3AD203B41FA5}">
                      <a16:colId xmlns:a16="http://schemas.microsoft.com/office/drawing/2014/main" val="1507109596"/>
                    </a:ext>
                  </a:extLst>
                </a:gridCol>
                <a:gridCol w="1616219">
                  <a:extLst>
                    <a:ext uri="{9D8B030D-6E8A-4147-A177-3AD203B41FA5}">
                      <a16:colId xmlns:a16="http://schemas.microsoft.com/office/drawing/2014/main" val="3994535760"/>
                    </a:ext>
                  </a:extLst>
                </a:gridCol>
                <a:gridCol w="1616219">
                  <a:extLst>
                    <a:ext uri="{9D8B030D-6E8A-4147-A177-3AD203B41FA5}">
                      <a16:colId xmlns:a16="http://schemas.microsoft.com/office/drawing/2014/main" val="2689492829"/>
                    </a:ext>
                  </a:extLst>
                </a:gridCol>
                <a:gridCol w="1616219">
                  <a:extLst>
                    <a:ext uri="{9D8B030D-6E8A-4147-A177-3AD203B41FA5}">
                      <a16:colId xmlns:a16="http://schemas.microsoft.com/office/drawing/2014/main" val="478739887"/>
                    </a:ext>
                  </a:extLst>
                </a:gridCol>
              </a:tblGrid>
              <a:tr h="483303">
                <a:tc>
                  <a:txBody>
                    <a:bodyPr/>
                    <a:lstStyle/>
                    <a:p>
                      <a:pPr marL="0" indent="0" algn="ctr">
                        <a:buNone/>
                      </a:pPr>
                      <a:r>
                        <a:rPr lang="en-US" sz="1200" b="1" dirty="0">
                          <a:solidFill>
                            <a:schemeClr val="bg1"/>
                          </a:solidFill>
                        </a:rPr>
                        <a:t>Case study</a:t>
                      </a:r>
                    </a:p>
                  </a:txBody>
                  <a:tcPr anchor="ctr">
                    <a:lnB w="12700" cap="flat" cmpd="sng" algn="ctr">
                      <a:solidFill>
                        <a:schemeClr val="bg1"/>
                      </a:solidFill>
                      <a:prstDash val="solid"/>
                      <a:round/>
                      <a:headEnd type="none" w="med" len="med"/>
                      <a:tailEnd type="none" w="med" len="med"/>
                    </a:lnB>
                    <a:solidFill>
                      <a:schemeClr val="accent2"/>
                    </a:solidFill>
                  </a:tcPr>
                </a:tc>
                <a:tc>
                  <a:txBody>
                    <a:bodyPr/>
                    <a:lstStyle/>
                    <a:p>
                      <a:pPr marL="0" indent="0" algn="ctr">
                        <a:buNone/>
                      </a:pPr>
                      <a:r>
                        <a:rPr lang="en-US" sz="1200" b="1" dirty="0">
                          <a:solidFill>
                            <a:schemeClr val="bg1"/>
                          </a:solidFill>
                        </a:rPr>
                        <a:t>Capacity impact</a:t>
                      </a:r>
                    </a:p>
                  </a:txBody>
                  <a:tcPr anchor="ctr">
                    <a:lnB w="12700" cap="flat" cmpd="sng" algn="ctr">
                      <a:solidFill>
                        <a:schemeClr val="bg1"/>
                      </a:solidFill>
                      <a:prstDash val="solid"/>
                      <a:round/>
                      <a:headEnd type="none" w="med" len="med"/>
                      <a:tailEnd type="none" w="med" len="med"/>
                    </a:lnB>
                    <a:solidFill>
                      <a:schemeClr val="accent2"/>
                    </a:solidFill>
                  </a:tcPr>
                </a:tc>
                <a:tc>
                  <a:txBody>
                    <a:bodyPr/>
                    <a:lstStyle/>
                    <a:p>
                      <a:pPr marL="0" indent="0" algn="ctr">
                        <a:buNone/>
                      </a:pPr>
                      <a:r>
                        <a:rPr lang="en-US" sz="1200" b="1" dirty="0">
                          <a:solidFill>
                            <a:schemeClr val="bg1"/>
                          </a:solidFill>
                        </a:rPr>
                        <a:t>Timing / status</a:t>
                      </a:r>
                    </a:p>
                  </a:txBody>
                  <a:tcPr anchor="ctr">
                    <a:lnB w="12700" cap="flat" cmpd="sng" algn="ctr">
                      <a:solidFill>
                        <a:schemeClr val="bg1"/>
                      </a:solidFill>
                      <a:prstDash val="solid"/>
                      <a:round/>
                      <a:headEnd type="none" w="med" len="med"/>
                      <a:tailEnd type="none" w="med" len="med"/>
                    </a:lnB>
                    <a:solidFill>
                      <a:schemeClr val="accent2"/>
                    </a:solidFill>
                  </a:tcPr>
                </a:tc>
                <a:tc>
                  <a:txBody>
                    <a:bodyPr/>
                    <a:lstStyle/>
                    <a:p>
                      <a:pPr marL="0" indent="0" algn="ctr">
                        <a:buNone/>
                      </a:pPr>
                      <a:r>
                        <a:rPr lang="en-US" sz="1200" b="1" dirty="0">
                          <a:solidFill>
                            <a:schemeClr val="bg1"/>
                          </a:solidFill>
                        </a:rPr>
                        <a:t>Technology</a:t>
                      </a:r>
                    </a:p>
                  </a:txBody>
                  <a:tcPr anchor="ctr">
                    <a:lnB w="12700" cap="flat" cmpd="sng" algn="ctr">
                      <a:solidFill>
                        <a:schemeClr val="bg1"/>
                      </a:solidFill>
                      <a:prstDash val="solid"/>
                      <a:round/>
                      <a:headEnd type="none" w="med" len="med"/>
                      <a:tailEnd type="none" w="med" len="med"/>
                    </a:lnB>
                    <a:solidFill>
                      <a:schemeClr val="accent2"/>
                    </a:solidFill>
                  </a:tcPr>
                </a:tc>
                <a:tc>
                  <a:txBody>
                    <a:bodyPr/>
                    <a:lstStyle/>
                    <a:p>
                      <a:pPr marL="0" indent="0" algn="ctr">
                        <a:buNone/>
                      </a:pPr>
                      <a:r>
                        <a:rPr lang="en-US" sz="1200" b="1" dirty="0">
                          <a:solidFill>
                            <a:schemeClr val="bg1"/>
                          </a:solidFill>
                        </a:rPr>
                        <a:t>Deployment enabler</a:t>
                      </a:r>
                    </a:p>
                  </a:txBody>
                  <a:tcPr anchor="ctr">
                    <a:lnB w="12700" cap="flat" cmpd="sng" algn="ctr">
                      <a:solidFill>
                        <a:schemeClr val="bg1"/>
                      </a:solidFill>
                      <a:prstDash val="solid"/>
                      <a:round/>
                      <a:headEnd type="none" w="med" len="med"/>
                      <a:tailEnd type="none" w="med" len="med"/>
                    </a:lnB>
                    <a:solidFill>
                      <a:schemeClr val="accent2"/>
                    </a:solidFill>
                  </a:tcPr>
                </a:tc>
                <a:tc>
                  <a:txBody>
                    <a:bodyPr/>
                    <a:lstStyle/>
                    <a:p>
                      <a:pPr marL="0" indent="0" algn="ctr">
                        <a:buNone/>
                      </a:pPr>
                      <a:r>
                        <a:rPr lang="en-US" sz="1200" b="1" dirty="0">
                          <a:solidFill>
                            <a:schemeClr val="bg1"/>
                          </a:solidFill>
                        </a:rPr>
                        <a:t>Lessons learned</a:t>
                      </a:r>
                    </a:p>
                  </a:txBody>
                  <a:tcPr anchor="ctr">
                    <a:lnB w="12700" cap="flat" cmpd="sng" algn="ctr">
                      <a:solidFill>
                        <a:schemeClr val="bg1"/>
                      </a:solidFill>
                      <a:prstDash val="solid"/>
                      <a:round/>
                      <a:headEnd type="none" w="med" len="med"/>
                      <a:tailEnd type="none" w="med" len="med"/>
                    </a:lnB>
                    <a:solidFill>
                      <a:schemeClr val="accent2"/>
                    </a:solidFill>
                  </a:tcPr>
                </a:tc>
                <a:extLst>
                  <a:ext uri="{0D108BD9-81ED-4DB2-BD59-A6C34878D82A}">
                    <a16:rowId xmlns:a16="http://schemas.microsoft.com/office/drawing/2014/main" val="456128873"/>
                  </a:ext>
                </a:extLst>
              </a:tr>
              <a:tr h="483303">
                <a:tc>
                  <a:txBody>
                    <a:bodyPr/>
                    <a:lstStyle/>
                    <a:p>
                      <a:pPr marL="0" indent="0" algn="l">
                        <a:spcBef>
                          <a:spcPts val="0"/>
                        </a:spcBef>
                        <a:buNone/>
                      </a:pPr>
                      <a:r>
                        <a:rPr lang="en-US" sz="1200" b="1" dirty="0" err="1"/>
                        <a:t>Voltus</a:t>
                      </a:r>
                      <a:r>
                        <a:rPr lang="en-US" sz="1200" b="1" dirty="0"/>
                        <a:t> – Google</a:t>
                      </a:r>
                    </a:p>
                    <a:p>
                      <a:pPr marL="0" indent="0" algn="l">
                        <a:spcBef>
                          <a:spcPts val="0"/>
                        </a:spcBef>
                        <a:buNone/>
                      </a:pPr>
                      <a:r>
                        <a:rPr lang="en-US" sz="1200" b="0" i="1" dirty="0"/>
                        <a:t>       PJM, U.S.</a:t>
                      </a:r>
                    </a:p>
                  </a:txBody>
                  <a:tcPr marL="182880" anchor="ct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9D9D9"/>
                    </a:solidFill>
                  </a:tcPr>
                </a:tc>
                <a:tc>
                  <a:txBody>
                    <a:bodyPr/>
                    <a:lstStyle/>
                    <a:p>
                      <a:pPr marL="0" indent="0">
                        <a:spcBef>
                          <a:spcPts val="0"/>
                        </a:spcBef>
                        <a:buNone/>
                      </a:pPr>
                      <a:r>
                        <a:rPr lang="en-US" sz="1100" dirty="0"/>
                        <a:t>1 GW VPP capacity committed</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indent="0">
                        <a:buNone/>
                      </a:pPr>
                      <a:r>
                        <a:rPr lang="en-US" sz="1100" dirty="0"/>
                        <a:t>Expansion announced in October 2026</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marR="0" indent="0" algn="l" defTabSz="711200" rtl="0" eaLnBrk="1" fontAlgn="auto" latinLnBrk="0" hangingPunct="1">
                        <a:lnSpc>
                          <a:spcPct val="100000"/>
                        </a:lnSpc>
                        <a:spcBef>
                          <a:spcPts val="1200"/>
                        </a:spcBef>
                        <a:spcAft>
                          <a:spcPts val="0"/>
                        </a:spcAft>
                        <a:buClrTx/>
                        <a:buSzTx/>
                        <a:buFontTx/>
                        <a:buNone/>
                        <a:tabLst/>
                        <a:defRPr/>
                      </a:pPr>
                      <a:r>
                        <a:rPr lang="en-US" sz="1100" dirty="0"/>
                        <a:t>VPP and distributed demand flexibility</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marR="0" indent="0" algn="l" defTabSz="711200" rtl="0" eaLnBrk="1" fontAlgn="auto" latinLnBrk="0" hangingPunct="1">
                        <a:lnSpc>
                          <a:spcPct val="100000"/>
                        </a:lnSpc>
                        <a:spcBef>
                          <a:spcPts val="1200"/>
                        </a:spcBef>
                        <a:spcAft>
                          <a:spcPts val="0"/>
                        </a:spcAft>
                        <a:buClrTx/>
                        <a:buSzTx/>
                        <a:buFontTx/>
                        <a:buNone/>
                        <a:tabLst/>
                        <a:defRPr/>
                      </a:pPr>
                      <a:r>
                        <a:rPr lang="en-US" sz="1100" dirty="0"/>
                        <a:t>Bring-your-own-capacity agreement</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indent="0">
                        <a:buNone/>
                      </a:pPr>
                      <a:r>
                        <a:rPr lang="en-US" sz="1100" dirty="0"/>
                        <a:t>Unlock &amp; scale capacity without new wires</a:t>
                      </a:r>
                    </a:p>
                  </a:txBody>
                  <a:tcPr marR="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979688557"/>
                  </a:ext>
                </a:extLst>
              </a:tr>
              <a:tr h="628294">
                <a:tc>
                  <a:txBody>
                    <a:bodyPr/>
                    <a:lstStyle/>
                    <a:p>
                      <a:pPr marL="0" indent="0" algn="l">
                        <a:spcBef>
                          <a:spcPts val="0"/>
                        </a:spcBef>
                        <a:buNone/>
                      </a:pPr>
                      <a:r>
                        <a:rPr lang="en-US" sz="1200" b="1" dirty="0"/>
                        <a:t>PG&amp;E</a:t>
                      </a:r>
                    </a:p>
                    <a:p>
                      <a:pPr marL="0" indent="0" algn="l">
                        <a:spcBef>
                          <a:spcPts val="0"/>
                        </a:spcBef>
                        <a:buNone/>
                      </a:pPr>
                      <a:r>
                        <a:rPr lang="en-US" sz="1200" b="0" i="1" dirty="0"/>
                        <a:t>       California, U.S.</a:t>
                      </a:r>
                    </a:p>
                  </a:txBody>
                  <a:tcPr marL="182880" anchor="ct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9D9D9"/>
                    </a:solidFill>
                  </a:tcPr>
                </a:tc>
                <a:tc>
                  <a:txBody>
                    <a:bodyPr/>
                    <a:lstStyle/>
                    <a:p>
                      <a:pPr marL="0" indent="0">
                        <a:spcBef>
                          <a:spcPts val="0"/>
                        </a:spcBef>
                        <a:buNone/>
                      </a:pPr>
                      <a:r>
                        <a:rPr lang="en-US" sz="1100" dirty="0"/>
                        <a:t>+100 MW</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lvl="0" indent="0">
                        <a:buClrTx/>
                        <a:buSzTx/>
                        <a:buFontTx/>
                        <a:buNone/>
                      </a:pPr>
                      <a:r>
                        <a:rPr lang="en-US" sz="1100" dirty="0"/>
                        <a:t>Operational 2025; ~7 years ahead of new-line alternative</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marR="0" indent="0" algn="l" defTabSz="711200" rtl="0" eaLnBrk="1" fontAlgn="auto" latinLnBrk="0" hangingPunct="1">
                        <a:lnSpc>
                          <a:spcPct val="100000"/>
                        </a:lnSpc>
                        <a:spcBef>
                          <a:spcPts val="1200"/>
                        </a:spcBef>
                        <a:spcAft>
                          <a:spcPts val="0"/>
                        </a:spcAft>
                        <a:buClrTx/>
                        <a:buSzTx/>
                        <a:buFontTx/>
                        <a:buNone/>
                        <a:tabLst/>
                        <a:defRPr/>
                      </a:pPr>
                      <a:r>
                        <a:rPr lang="en-US" sz="1100" dirty="0"/>
                        <a:t>FACTS / </a:t>
                      </a:r>
                      <a:r>
                        <a:rPr lang="en-US" sz="1100" dirty="0" err="1"/>
                        <a:t>SmartValve</a:t>
                      </a:r>
                      <a:endParaRPr lang="en-US" sz="1100" dirty="0"/>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indent="0">
                        <a:buNone/>
                      </a:pPr>
                      <a:r>
                        <a:rPr lang="en-US" sz="1100" dirty="0"/>
                        <a:t>CAISO avoided-cost evaluation; FERC framework</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indent="0">
                        <a:buNone/>
                      </a:pPr>
                      <a:r>
                        <a:rPr lang="en-US" sz="1100" dirty="0"/>
                        <a:t>Retrofit faster than new transmission</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812818898"/>
                  </a:ext>
                </a:extLst>
              </a:tr>
              <a:tr h="548640">
                <a:tc>
                  <a:txBody>
                    <a:bodyPr/>
                    <a:lstStyle/>
                    <a:p>
                      <a:pPr marL="0" indent="0" algn="l">
                        <a:spcBef>
                          <a:spcPts val="0"/>
                        </a:spcBef>
                        <a:buNone/>
                      </a:pPr>
                      <a:r>
                        <a:rPr lang="en-US" sz="1200" b="1" dirty="0"/>
                        <a:t>National Grid</a:t>
                      </a:r>
                    </a:p>
                    <a:p>
                      <a:pPr marL="0" indent="0" algn="l">
                        <a:spcBef>
                          <a:spcPts val="0"/>
                        </a:spcBef>
                        <a:buNone/>
                      </a:pPr>
                      <a:r>
                        <a:rPr lang="en-US" sz="1200" b="0" i="1" dirty="0"/>
                        <a:t>       UK</a:t>
                      </a:r>
                    </a:p>
                  </a:txBody>
                  <a:tcPr marL="182880" anchor="ct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9D9D9"/>
                    </a:solidFill>
                  </a:tcPr>
                </a:tc>
                <a:tc>
                  <a:txBody>
                    <a:bodyPr/>
                    <a:lstStyle/>
                    <a:p>
                      <a:pPr marL="0" indent="0">
                        <a:spcBef>
                          <a:spcPts val="0"/>
                        </a:spcBef>
                        <a:buNone/>
                      </a:pPr>
                      <a:r>
                        <a:rPr lang="en-US" sz="1100" dirty="0"/>
                        <a:t>~1.5 GW</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indent="0">
                        <a:buNone/>
                      </a:pPr>
                      <a:r>
                        <a:rPr lang="en-US" sz="1100" dirty="0"/>
                        <a:t>Deployed</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marR="0" indent="0" algn="l" defTabSz="711200" rtl="0" eaLnBrk="1" fontAlgn="auto" latinLnBrk="0" hangingPunct="1">
                        <a:lnSpc>
                          <a:spcPct val="100000"/>
                        </a:lnSpc>
                        <a:spcBef>
                          <a:spcPts val="1200"/>
                        </a:spcBef>
                        <a:spcAft>
                          <a:spcPts val="0"/>
                        </a:spcAft>
                        <a:buClrTx/>
                        <a:buSzTx/>
                        <a:buFontTx/>
                        <a:buNone/>
                        <a:tabLst/>
                        <a:defRPr/>
                      </a:pPr>
                      <a:r>
                        <a:rPr lang="en-US" sz="1100" dirty="0"/>
                        <a:t>FACTS / </a:t>
                      </a:r>
                      <a:r>
                        <a:rPr lang="en-US" sz="1100" dirty="0" err="1"/>
                        <a:t>SmartValve</a:t>
                      </a:r>
                      <a:endParaRPr lang="en-US" sz="1100" dirty="0"/>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marR="0" indent="0" algn="l" defTabSz="711200" rtl="0" eaLnBrk="1" fontAlgn="auto" latinLnBrk="0" hangingPunct="1">
                        <a:lnSpc>
                          <a:spcPct val="100000"/>
                        </a:lnSpc>
                        <a:spcBef>
                          <a:spcPts val="1200"/>
                        </a:spcBef>
                        <a:spcAft>
                          <a:spcPts val="0"/>
                        </a:spcAft>
                        <a:buClrTx/>
                        <a:buSzTx/>
                        <a:buFontTx/>
                        <a:buNone/>
                        <a:tabLst/>
                        <a:defRPr/>
                      </a:pPr>
                      <a:r>
                        <a:rPr lang="en-US" sz="1100" dirty="0"/>
                        <a:t>Ofgem RIIO incentives</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indent="0">
                        <a:buNone/>
                      </a:pPr>
                      <a:r>
                        <a:rPr lang="en-US" sz="1100" dirty="0"/>
                        <a:t>Rewarding efficiency can scale grid upgrades</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005450301"/>
                  </a:ext>
                </a:extLst>
              </a:tr>
              <a:tr h="640080">
                <a:tc>
                  <a:txBody>
                    <a:bodyPr/>
                    <a:lstStyle/>
                    <a:p>
                      <a:pPr marL="0" indent="0" algn="l">
                        <a:spcBef>
                          <a:spcPts val="0"/>
                        </a:spcBef>
                        <a:buNone/>
                      </a:pPr>
                      <a:r>
                        <a:rPr lang="en-US" sz="1200" b="1" dirty="0" err="1"/>
                        <a:t>EirGrid</a:t>
                      </a:r>
                      <a:r>
                        <a:rPr lang="en-US" sz="1200" b="1" dirty="0"/>
                        <a:t> DS3</a:t>
                      </a:r>
                    </a:p>
                    <a:p>
                      <a:pPr marL="0" indent="0" algn="l">
                        <a:spcBef>
                          <a:spcPts val="0"/>
                        </a:spcBef>
                        <a:buNone/>
                      </a:pPr>
                      <a:r>
                        <a:rPr lang="en-US" sz="1200" b="0" i="1" dirty="0"/>
                        <a:t>       Ireland</a:t>
                      </a:r>
                    </a:p>
                  </a:txBody>
                  <a:tcPr marL="182880" anchor="ct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9D9D9"/>
                    </a:solidFill>
                  </a:tcPr>
                </a:tc>
                <a:tc>
                  <a:txBody>
                    <a:bodyPr/>
                    <a:lstStyle/>
                    <a:p>
                      <a:pPr marL="0" marR="0" indent="0" algn="l" defTabSz="711200" rtl="0" eaLnBrk="1" fontAlgn="auto" latinLnBrk="0" hangingPunct="1">
                        <a:lnSpc>
                          <a:spcPct val="100000"/>
                        </a:lnSpc>
                        <a:spcBef>
                          <a:spcPts val="0"/>
                        </a:spcBef>
                        <a:spcAft>
                          <a:spcPts val="0"/>
                        </a:spcAft>
                        <a:buClrTx/>
                        <a:buSzTx/>
                        <a:buFontTx/>
                        <a:buNone/>
                        <a:tabLst/>
                        <a:defRPr/>
                      </a:pPr>
                      <a:r>
                        <a:rPr lang="en-US" sz="1100" dirty="0"/>
                        <a:t>Higher allowable nonsynchronous generation for grid stability</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indent="0">
                        <a:buNone/>
                      </a:pPr>
                      <a:r>
                        <a:rPr lang="en-US" sz="1100" dirty="0"/>
                        <a:t>2014-2024: Phased market modernization</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marR="0" indent="0" algn="l" defTabSz="711200" rtl="0" eaLnBrk="1" fontAlgn="auto" latinLnBrk="0" hangingPunct="1">
                        <a:lnSpc>
                          <a:spcPct val="100000"/>
                        </a:lnSpc>
                        <a:spcBef>
                          <a:spcPts val="1200"/>
                        </a:spcBef>
                        <a:spcAft>
                          <a:spcPts val="0"/>
                        </a:spcAft>
                        <a:buClrTx/>
                        <a:buSzTx/>
                        <a:buFontTx/>
                        <a:buNone/>
                        <a:tabLst/>
                        <a:defRPr/>
                      </a:pPr>
                      <a:r>
                        <a:rPr lang="en-US" sz="1100" dirty="0" err="1"/>
                        <a:t>Ancilary</a:t>
                      </a:r>
                      <a:r>
                        <a:rPr lang="en-US" sz="1100" dirty="0"/>
                        <a:t> services / grid stability</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indent="0">
                        <a:buNone/>
                      </a:pPr>
                      <a:r>
                        <a:rPr lang="en-US" sz="1100" dirty="0"/>
                        <a:t>New market products and comparison</a:t>
                      </a:r>
                    </a:p>
                  </a:txBody>
                  <a:tcPr marR="0">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indent="0">
                        <a:buNone/>
                      </a:pPr>
                      <a:r>
                        <a:rPr lang="en-US" sz="1100" dirty="0"/>
                        <a:t>Markets must reward system services</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505650480"/>
                  </a:ext>
                </a:extLst>
              </a:tr>
              <a:tr h="932688">
                <a:tc>
                  <a:txBody>
                    <a:bodyPr/>
                    <a:lstStyle/>
                    <a:p>
                      <a:pPr marL="0" indent="0" algn="l">
                        <a:spcBef>
                          <a:spcPts val="0"/>
                        </a:spcBef>
                        <a:buNone/>
                      </a:pPr>
                      <a:r>
                        <a:rPr lang="en-US" sz="1200" b="1" dirty="0" err="1"/>
                        <a:t>TenneT</a:t>
                      </a:r>
                      <a:endParaRPr lang="en-US" sz="1200" b="1" dirty="0"/>
                    </a:p>
                    <a:p>
                      <a:pPr marL="0" indent="0" algn="l">
                        <a:spcBef>
                          <a:spcPts val="0"/>
                        </a:spcBef>
                        <a:buNone/>
                      </a:pPr>
                      <a:r>
                        <a:rPr lang="en-US" sz="1200" b="0" i="1" dirty="0"/>
                        <a:t>      Germany</a:t>
                      </a:r>
                    </a:p>
                  </a:txBody>
                  <a:tcPr marL="182880" anchor="ct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9D9D9"/>
                    </a:solidFill>
                  </a:tcPr>
                </a:tc>
                <a:tc>
                  <a:txBody>
                    <a:bodyPr/>
                    <a:lstStyle/>
                    <a:p>
                      <a:pPr marL="0" marR="0" indent="0" algn="l" defTabSz="711200" rtl="0" eaLnBrk="1" fontAlgn="auto" latinLnBrk="0" hangingPunct="1">
                        <a:lnSpc>
                          <a:spcPct val="100000"/>
                        </a:lnSpc>
                        <a:spcBef>
                          <a:spcPts val="0"/>
                        </a:spcBef>
                        <a:spcAft>
                          <a:spcPts val="0"/>
                        </a:spcAft>
                        <a:buClrTx/>
                        <a:buSzTx/>
                        <a:buFontTx/>
                        <a:buNone/>
                        <a:tabLst/>
                        <a:defRPr/>
                      </a:pPr>
                      <a:r>
                        <a:rPr lang="en-US" sz="1100" dirty="0"/>
                        <a:t>~700 km North-South transmission</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indent="0">
                        <a:buNone/>
                      </a:pPr>
                      <a:r>
                        <a:rPr lang="en-US" sz="1100" dirty="0"/>
                        <a:t>Long-term build-out; investment horizons 2030/2035</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marR="0" indent="0" algn="l" defTabSz="711200" rtl="0" eaLnBrk="1" fontAlgn="auto" latinLnBrk="0" hangingPunct="1">
                        <a:lnSpc>
                          <a:spcPct val="100000"/>
                        </a:lnSpc>
                        <a:spcBef>
                          <a:spcPts val="1200"/>
                        </a:spcBef>
                        <a:spcAft>
                          <a:spcPts val="0"/>
                        </a:spcAft>
                        <a:buClrTx/>
                        <a:buSzTx/>
                        <a:buFontTx/>
                        <a:buNone/>
                        <a:tabLst/>
                        <a:defRPr/>
                      </a:pPr>
                      <a:r>
                        <a:rPr lang="en-US" sz="1100" dirty="0"/>
                        <a:t>Underground transmission and offshore HVDC, financing of €117B planned through 2035</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indent="0">
                        <a:buNone/>
                      </a:pPr>
                      <a:r>
                        <a:rPr lang="en-US" sz="1100" dirty="0"/>
                        <a:t>Permitting reform and large-scale capital</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tc>
                  <a:txBody>
                    <a:bodyPr/>
                    <a:lstStyle/>
                    <a:p>
                      <a:pPr marL="0" indent="0">
                        <a:buNone/>
                      </a:pPr>
                      <a:r>
                        <a:rPr lang="en-US" sz="1100" dirty="0"/>
                        <a:t>Planning, approvals and finance must align</a:t>
                      </a:r>
                    </a:p>
                  </a:txBody>
                  <a:tcP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807369069"/>
                  </a:ext>
                </a:extLst>
              </a:tr>
              <a:tr h="548640">
                <a:tc>
                  <a:txBody>
                    <a:bodyPr/>
                    <a:lstStyle/>
                    <a:p>
                      <a:pPr marL="0" indent="0" algn="l">
                        <a:spcBef>
                          <a:spcPts val="0"/>
                        </a:spcBef>
                        <a:buNone/>
                      </a:pPr>
                      <a:r>
                        <a:rPr lang="en-US" sz="1200" b="1" dirty="0"/>
                        <a:t>CHPE</a:t>
                      </a:r>
                    </a:p>
                    <a:p>
                      <a:pPr marL="0" indent="0" algn="l">
                        <a:spcBef>
                          <a:spcPts val="0"/>
                        </a:spcBef>
                        <a:buNone/>
                      </a:pPr>
                      <a:r>
                        <a:rPr lang="en-US" sz="1200" b="0" i="1" dirty="0"/>
                        <a:t>       Quebec</a:t>
                      </a:r>
                      <a:r>
                        <a:rPr lang="en-US" sz="1200" b="1" dirty="0"/>
                        <a:t> – </a:t>
                      </a:r>
                      <a:r>
                        <a:rPr lang="en-US" sz="1200" b="0" i="1" dirty="0">
                          <a:sym typeface="Wingdings" pitchFamily="2" charset="2"/>
                        </a:rPr>
                        <a:t>N</a:t>
                      </a:r>
                      <a:r>
                        <a:rPr lang="en-US" sz="1200" b="0" i="1" dirty="0"/>
                        <a:t>YC</a:t>
                      </a:r>
                    </a:p>
                  </a:txBody>
                  <a:tcPr marL="182880" anchor="ctr">
                    <a:lnT w="12700" cap="flat" cmpd="sng" algn="ctr">
                      <a:solidFill>
                        <a:schemeClr val="bg1"/>
                      </a:solidFill>
                      <a:prstDash val="solid"/>
                      <a:round/>
                      <a:headEnd type="none" w="med" len="med"/>
                      <a:tailEnd type="none" w="med" len="med"/>
                    </a:lnT>
                    <a:solidFill>
                      <a:srgbClr val="D9D9D9"/>
                    </a:solidFill>
                  </a:tcPr>
                </a:tc>
                <a:tc>
                  <a:txBody>
                    <a:bodyPr/>
                    <a:lstStyle/>
                    <a:p>
                      <a:pPr marL="0" marR="0" indent="0" algn="l" defTabSz="711200" rtl="0" eaLnBrk="1" fontAlgn="auto" latinLnBrk="0" hangingPunct="1">
                        <a:lnSpc>
                          <a:spcPct val="100000"/>
                        </a:lnSpc>
                        <a:spcBef>
                          <a:spcPts val="0"/>
                        </a:spcBef>
                        <a:spcAft>
                          <a:spcPts val="0"/>
                        </a:spcAft>
                        <a:buClrTx/>
                        <a:buSzTx/>
                        <a:buFontTx/>
                        <a:buNone/>
                        <a:tabLst/>
                        <a:defRPr/>
                      </a:pPr>
                      <a:r>
                        <a:rPr lang="en-US" sz="1100" dirty="0"/>
                        <a:t>1,250 MW</a:t>
                      </a:r>
                    </a:p>
                  </a:txBody>
                  <a:tcPr>
                    <a:lnT w="12700" cap="flat" cmpd="sng" algn="ctr">
                      <a:solidFill>
                        <a:schemeClr val="bg1"/>
                      </a:solidFill>
                      <a:prstDash val="solid"/>
                      <a:round/>
                      <a:headEnd type="none" w="med" len="med"/>
                      <a:tailEnd type="none" w="med" len="med"/>
                    </a:lnT>
                    <a:solidFill>
                      <a:schemeClr val="bg1">
                        <a:lumMod val="95000"/>
                      </a:schemeClr>
                    </a:solidFill>
                  </a:tcPr>
                </a:tc>
                <a:tc>
                  <a:txBody>
                    <a:bodyPr/>
                    <a:lstStyle/>
                    <a:p>
                      <a:pPr marL="0" indent="0">
                        <a:buNone/>
                      </a:pPr>
                      <a:r>
                        <a:rPr lang="en-US" sz="1100" dirty="0"/>
                        <a:t>Long-lead HVDC project</a:t>
                      </a:r>
                    </a:p>
                  </a:txBody>
                  <a:tcPr>
                    <a:lnT w="12700" cap="flat" cmpd="sng" algn="ctr">
                      <a:solidFill>
                        <a:schemeClr val="bg1"/>
                      </a:solidFill>
                      <a:prstDash val="solid"/>
                      <a:round/>
                      <a:headEnd type="none" w="med" len="med"/>
                      <a:tailEnd type="none" w="med" len="med"/>
                    </a:lnT>
                    <a:solidFill>
                      <a:schemeClr val="bg1">
                        <a:lumMod val="95000"/>
                      </a:schemeClr>
                    </a:solidFill>
                  </a:tcPr>
                </a:tc>
                <a:tc>
                  <a:txBody>
                    <a:bodyPr/>
                    <a:lstStyle/>
                    <a:p>
                      <a:pPr marL="0" marR="0" indent="0" algn="l" defTabSz="711200" rtl="0" eaLnBrk="1" fontAlgn="auto" latinLnBrk="0" hangingPunct="1">
                        <a:lnSpc>
                          <a:spcPct val="100000"/>
                        </a:lnSpc>
                        <a:spcBef>
                          <a:spcPts val="1200"/>
                        </a:spcBef>
                        <a:spcAft>
                          <a:spcPts val="0"/>
                        </a:spcAft>
                        <a:buClrTx/>
                        <a:buSzTx/>
                        <a:buFontTx/>
                        <a:buNone/>
                        <a:tabLst/>
                        <a:defRPr/>
                      </a:pPr>
                      <a:r>
                        <a:rPr lang="en-US" sz="1100" dirty="0"/>
                        <a:t>Buried HVDC with $6B financing package</a:t>
                      </a:r>
                    </a:p>
                  </a:txBody>
                  <a:tcPr>
                    <a:lnT w="12700" cap="flat" cmpd="sng" algn="ctr">
                      <a:solidFill>
                        <a:schemeClr val="bg1"/>
                      </a:solidFill>
                      <a:prstDash val="solid"/>
                      <a:round/>
                      <a:headEnd type="none" w="med" len="med"/>
                      <a:tailEnd type="none" w="med" len="med"/>
                    </a:lnT>
                    <a:solidFill>
                      <a:schemeClr val="bg1">
                        <a:lumMod val="95000"/>
                      </a:schemeClr>
                    </a:solidFill>
                  </a:tcPr>
                </a:tc>
                <a:tc>
                  <a:txBody>
                    <a:bodyPr/>
                    <a:lstStyle/>
                    <a:p>
                      <a:pPr marL="0" marR="0" indent="0" algn="l" defTabSz="711200" rtl="0" eaLnBrk="1" fontAlgn="auto" latinLnBrk="0" hangingPunct="1">
                        <a:lnSpc>
                          <a:spcPct val="100000"/>
                        </a:lnSpc>
                        <a:spcBef>
                          <a:spcPts val="1200"/>
                        </a:spcBef>
                        <a:spcAft>
                          <a:spcPts val="0"/>
                        </a:spcAft>
                        <a:buClrTx/>
                        <a:buSzTx/>
                        <a:buFontTx/>
                        <a:buNone/>
                        <a:tabLst/>
                        <a:defRPr/>
                      </a:pPr>
                      <a:r>
                        <a:rPr lang="en-US" sz="1100" dirty="0"/>
                        <a:t>Long-term contracted revenues and project finance</a:t>
                      </a:r>
                    </a:p>
                  </a:txBody>
                  <a:tcPr>
                    <a:lnT w="12700" cap="flat" cmpd="sng" algn="ctr">
                      <a:solidFill>
                        <a:schemeClr val="bg1"/>
                      </a:solidFill>
                      <a:prstDash val="solid"/>
                      <a:round/>
                      <a:headEnd type="none" w="med" len="med"/>
                      <a:tailEnd type="none" w="med" len="med"/>
                    </a:lnT>
                    <a:solidFill>
                      <a:schemeClr val="bg1">
                        <a:lumMod val="95000"/>
                      </a:schemeClr>
                    </a:solidFill>
                  </a:tcPr>
                </a:tc>
                <a:tc>
                  <a:txBody>
                    <a:bodyPr/>
                    <a:lstStyle/>
                    <a:p>
                      <a:pPr marL="0" indent="0">
                        <a:buNone/>
                      </a:pPr>
                      <a:r>
                        <a:rPr lang="en-US" sz="1100" dirty="0"/>
                        <a:t>Revenue certainty enables major infrastructure</a:t>
                      </a:r>
                    </a:p>
                  </a:txBody>
                  <a:tcPr>
                    <a:lnT w="12700" cap="flat" cmpd="sng" algn="ctr">
                      <a:solidFill>
                        <a:schemeClr val="bg1"/>
                      </a:solidFill>
                      <a:prstDash val="solid"/>
                      <a:round/>
                      <a:headEnd type="none" w="med" len="med"/>
                      <a:tailEnd type="none" w="med" len="med"/>
                    </a:lnT>
                    <a:solidFill>
                      <a:schemeClr val="bg1">
                        <a:lumMod val="95000"/>
                      </a:schemeClr>
                    </a:solidFill>
                  </a:tcPr>
                </a:tc>
                <a:extLst>
                  <a:ext uri="{0D108BD9-81ED-4DB2-BD59-A6C34878D82A}">
                    <a16:rowId xmlns:a16="http://schemas.microsoft.com/office/drawing/2014/main" val="603830141"/>
                  </a:ext>
                </a:extLst>
              </a:tr>
            </a:tbl>
          </a:graphicData>
        </a:graphic>
      </p:graphicFrame>
      <p:sp>
        <p:nvSpPr>
          <p:cNvPr id="4" name="Pentagon 3">
            <a:extLst>
              <a:ext uri="{FF2B5EF4-FFF2-40B4-BE49-F238E27FC236}">
                <a16:creationId xmlns:a16="http://schemas.microsoft.com/office/drawing/2014/main" id="{D3396C42-BF4D-C5D0-960D-93AA51CBE0CD}"/>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5" name="Chevron 4">
            <a:extLst>
              <a:ext uri="{FF2B5EF4-FFF2-40B4-BE49-F238E27FC236}">
                <a16:creationId xmlns:a16="http://schemas.microsoft.com/office/drawing/2014/main" id="{475015EF-6E8C-37A8-E434-251DC5880E09}"/>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6" name="Chevron 5">
            <a:extLst>
              <a:ext uri="{FF2B5EF4-FFF2-40B4-BE49-F238E27FC236}">
                <a16:creationId xmlns:a16="http://schemas.microsoft.com/office/drawing/2014/main" id="{00731350-BD69-2063-466F-683B9C409025}"/>
              </a:ext>
            </a:extLst>
          </p:cNvPr>
          <p:cNvSpPr/>
          <p:nvPr/>
        </p:nvSpPr>
        <p:spPr>
          <a:xfrm>
            <a:off x="3381296"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Modernize</a:t>
            </a:r>
          </a:p>
        </p:txBody>
      </p:sp>
      <p:sp>
        <p:nvSpPr>
          <p:cNvPr id="7" name="Chevron 6">
            <a:extLst>
              <a:ext uri="{FF2B5EF4-FFF2-40B4-BE49-F238E27FC236}">
                <a16:creationId xmlns:a16="http://schemas.microsoft.com/office/drawing/2014/main" id="{F308E853-C743-4437-CA09-E9F00D0A03A6}"/>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8" name="Chevron 7">
            <a:extLst>
              <a:ext uri="{FF2B5EF4-FFF2-40B4-BE49-F238E27FC236}">
                <a16:creationId xmlns:a16="http://schemas.microsoft.com/office/drawing/2014/main" id="{753A68F7-8D2C-3F2E-78B8-5CB4FE30927C}"/>
              </a:ext>
            </a:extLst>
          </p:cNvPr>
          <p:cNvSpPr/>
          <p:nvPr/>
        </p:nvSpPr>
        <p:spPr>
          <a:xfrm>
            <a:off x="6762592" y="0"/>
            <a:ext cx="1788983" cy="288356"/>
          </a:xfrm>
          <a:prstGeom prst="chevron">
            <a:avLst/>
          </a:prstGeom>
          <a:solidFill>
            <a:srgbClr val="815BCA"/>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Deployment</a:t>
            </a:r>
          </a:p>
        </p:txBody>
      </p:sp>
      <p:sp>
        <p:nvSpPr>
          <p:cNvPr id="9" name="Rectangle 8">
            <a:extLst>
              <a:ext uri="{FF2B5EF4-FFF2-40B4-BE49-F238E27FC236}">
                <a16:creationId xmlns:a16="http://schemas.microsoft.com/office/drawing/2014/main" id="{32FEA838-E737-AF2F-CDB4-FF3F13BB82EB}"/>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solidFill>
                  <a:schemeClr val="bg1"/>
                </a:solidFill>
                <a:effectLst/>
                <a:uLnTx/>
                <a:uFillTx/>
                <a:latin typeface="Arial"/>
                <a:ea typeface="+mn-ea"/>
                <a:cs typeface="+mn-cs"/>
                <a:sym typeface="Arial"/>
              </a:rPr>
              <a:t>Global grid deployment</a:t>
            </a:r>
          </a:p>
        </p:txBody>
      </p:sp>
      <p:sp>
        <p:nvSpPr>
          <p:cNvPr id="12" name="Terminator 11">
            <a:extLst>
              <a:ext uri="{FF2B5EF4-FFF2-40B4-BE49-F238E27FC236}">
                <a16:creationId xmlns:a16="http://schemas.microsoft.com/office/drawing/2014/main" id="{1534C516-8C71-E5EF-F038-D5770DC2A10C}"/>
              </a:ext>
            </a:extLst>
          </p:cNvPr>
          <p:cNvSpPr/>
          <p:nvPr/>
        </p:nvSpPr>
        <p:spPr bwMode="gray">
          <a:xfrm>
            <a:off x="3203492" y="2202471"/>
            <a:ext cx="1433424" cy="182880"/>
          </a:xfrm>
          <a:prstGeom prst="flowChartTerminator">
            <a:avLst/>
          </a:prstGeom>
          <a:solidFill>
            <a:schemeClr val="accent3"/>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900" dirty="0">
                <a:solidFill>
                  <a:schemeClr val="bg1"/>
                </a:solidFill>
              </a:rPr>
              <a:t>Planned / Committed</a:t>
            </a:r>
          </a:p>
        </p:txBody>
      </p:sp>
      <p:sp>
        <p:nvSpPr>
          <p:cNvPr id="13" name="Terminator 12">
            <a:extLst>
              <a:ext uri="{FF2B5EF4-FFF2-40B4-BE49-F238E27FC236}">
                <a16:creationId xmlns:a16="http://schemas.microsoft.com/office/drawing/2014/main" id="{DDA6A1DB-1CF2-8964-1A3F-4EB444FDC683}"/>
              </a:ext>
            </a:extLst>
          </p:cNvPr>
          <p:cNvSpPr/>
          <p:nvPr/>
        </p:nvSpPr>
        <p:spPr bwMode="gray">
          <a:xfrm>
            <a:off x="3203492" y="2716159"/>
            <a:ext cx="1433424" cy="182880"/>
          </a:xfrm>
          <a:prstGeom prst="flowChartTerminator">
            <a:avLst/>
          </a:prstGeom>
          <a:solidFill>
            <a:schemeClr val="accent6"/>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900" dirty="0">
                <a:solidFill>
                  <a:schemeClr val="bg1"/>
                </a:solidFill>
              </a:rPr>
              <a:t>Operational</a:t>
            </a:r>
          </a:p>
        </p:txBody>
      </p:sp>
      <p:sp>
        <p:nvSpPr>
          <p:cNvPr id="14" name="Terminator 13">
            <a:extLst>
              <a:ext uri="{FF2B5EF4-FFF2-40B4-BE49-F238E27FC236}">
                <a16:creationId xmlns:a16="http://schemas.microsoft.com/office/drawing/2014/main" id="{AB3DF631-979C-FDF5-769B-AFFB9B62E931}"/>
              </a:ext>
            </a:extLst>
          </p:cNvPr>
          <p:cNvSpPr/>
          <p:nvPr/>
        </p:nvSpPr>
        <p:spPr bwMode="gray">
          <a:xfrm>
            <a:off x="3203492" y="4757331"/>
            <a:ext cx="1433424" cy="182880"/>
          </a:xfrm>
          <a:prstGeom prst="flowChartTerminator">
            <a:avLst/>
          </a:prstGeom>
          <a:solidFill>
            <a:srgbClr val="FFC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900" dirty="0">
                <a:solidFill>
                  <a:schemeClr val="bg1"/>
                </a:solidFill>
              </a:rPr>
              <a:t>Under construction</a:t>
            </a:r>
          </a:p>
        </p:txBody>
      </p:sp>
      <p:sp>
        <p:nvSpPr>
          <p:cNvPr id="15" name="Terminator 14">
            <a:extLst>
              <a:ext uri="{FF2B5EF4-FFF2-40B4-BE49-F238E27FC236}">
                <a16:creationId xmlns:a16="http://schemas.microsoft.com/office/drawing/2014/main" id="{60335F69-55A7-BC87-C081-92FB5A7E66A4}"/>
              </a:ext>
            </a:extLst>
          </p:cNvPr>
          <p:cNvSpPr/>
          <p:nvPr/>
        </p:nvSpPr>
        <p:spPr bwMode="gray">
          <a:xfrm>
            <a:off x="3203492" y="3340053"/>
            <a:ext cx="1433424" cy="182880"/>
          </a:xfrm>
          <a:prstGeom prst="flowChartTerminator">
            <a:avLst/>
          </a:prstGeom>
          <a:solidFill>
            <a:schemeClr val="accent6"/>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900" dirty="0">
                <a:solidFill>
                  <a:schemeClr val="bg1"/>
                </a:solidFill>
              </a:rPr>
              <a:t>Operational</a:t>
            </a:r>
          </a:p>
        </p:txBody>
      </p:sp>
      <p:sp>
        <p:nvSpPr>
          <p:cNvPr id="20" name="Terminator 19">
            <a:extLst>
              <a:ext uri="{FF2B5EF4-FFF2-40B4-BE49-F238E27FC236}">
                <a16:creationId xmlns:a16="http://schemas.microsoft.com/office/drawing/2014/main" id="{13B12BDF-A173-1C6D-C423-149915E16461}"/>
              </a:ext>
            </a:extLst>
          </p:cNvPr>
          <p:cNvSpPr/>
          <p:nvPr/>
        </p:nvSpPr>
        <p:spPr bwMode="gray">
          <a:xfrm>
            <a:off x="3203492" y="4095178"/>
            <a:ext cx="1433424" cy="182880"/>
          </a:xfrm>
          <a:prstGeom prst="flowChartTerminator">
            <a:avLst/>
          </a:prstGeom>
          <a:solidFill>
            <a:schemeClr val="accent6"/>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900" dirty="0">
                <a:solidFill>
                  <a:schemeClr val="bg1"/>
                </a:solidFill>
              </a:rPr>
              <a:t>Operational</a:t>
            </a:r>
          </a:p>
        </p:txBody>
      </p:sp>
      <p:sp>
        <p:nvSpPr>
          <p:cNvPr id="36" name="Terminator 35">
            <a:extLst>
              <a:ext uri="{FF2B5EF4-FFF2-40B4-BE49-F238E27FC236}">
                <a16:creationId xmlns:a16="http://schemas.microsoft.com/office/drawing/2014/main" id="{A05B41BA-3C5C-5809-A2F2-1056769906A7}"/>
              </a:ext>
            </a:extLst>
          </p:cNvPr>
          <p:cNvSpPr/>
          <p:nvPr/>
        </p:nvSpPr>
        <p:spPr bwMode="gray">
          <a:xfrm>
            <a:off x="3203492" y="5516755"/>
            <a:ext cx="1433424" cy="182880"/>
          </a:xfrm>
          <a:prstGeom prst="flowChartTerminator">
            <a:avLst/>
          </a:prstGeom>
          <a:solidFill>
            <a:srgbClr val="FFC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900" dirty="0">
                <a:solidFill>
                  <a:schemeClr val="bg1"/>
                </a:solidFill>
              </a:rPr>
              <a:t>Under construction</a:t>
            </a:r>
          </a:p>
        </p:txBody>
      </p:sp>
      <p:sp>
        <p:nvSpPr>
          <p:cNvPr id="37" name="Rectangle 36">
            <a:extLst>
              <a:ext uri="{FF2B5EF4-FFF2-40B4-BE49-F238E27FC236}">
                <a16:creationId xmlns:a16="http://schemas.microsoft.com/office/drawing/2014/main" id="{640BB725-33BD-E58D-BBE2-DCFF2A8B81DD}"/>
              </a:ext>
            </a:extLst>
          </p:cNvPr>
          <p:cNvSpPr/>
          <p:nvPr/>
        </p:nvSpPr>
        <p:spPr bwMode="gray">
          <a:xfrm>
            <a:off x="334962" y="1510212"/>
            <a:ext cx="1179513" cy="447176"/>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200" b="1" dirty="0">
                <a:solidFill>
                  <a:schemeClr val="tx1"/>
                </a:solidFill>
              </a:rPr>
              <a:t>Time horizon</a:t>
            </a:r>
          </a:p>
        </p:txBody>
      </p:sp>
      <p:sp>
        <p:nvSpPr>
          <p:cNvPr id="38" name="Rectangle 37">
            <a:extLst>
              <a:ext uri="{FF2B5EF4-FFF2-40B4-BE49-F238E27FC236}">
                <a16:creationId xmlns:a16="http://schemas.microsoft.com/office/drawing/2014/main" id="{44C21CFE-93EA-3EC2-53B5-51B772B7F196}"/>
              </a:ext>
            </a:extLst>
          </p:cNvPr>
          <p:cNvSpPr/>
          <p:nvPr/>
        </p:nvSpPr>
        <p:spPr bwMode="gray">
          <a:xfrm>
            <a:off x="363538" y="2000252"/>
            <a:ext cx="1097280" cy="447176"/>
          </a:xfrm>
          <a:prstGeom prst="rect">
            <a:avLst/>
          </a:prstGeom>
          <a:solidFill>
            <a:srgbClr val="00435D"/>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Short-term</a:t>
            </a:r>
          </a:p>
          <a:p>
            <a:pPr algn="ctr"/>
            <a:r>
              <a:rPr lang="en-US" sz="900" i="1" dirty="0">
                <a:solidFill>
                  <a:schemeClr val="bg1"/>
                </a:solidFill>
              </a:rPr>
              <a:t>Optimize &amp; </a:t>
            </a:r>
          </a:p>
          <a:p>
            <a:pPr algn="ctr"/>
            <a:r>
              <a:rPr lang="en-US" sz="900" i="1" dirty="0">
                <a:solidFill>
                  <a:schemeClr val="bg1"/>
                </a:solidFill>
              </a:rPr>
              <a:t>unleash capacity</a:t>
            </a:r>
          </a:p>
        </p:txBody>
      </p:sp>
      <p:sp>
        <p:nvSpPr>
          <p:cNvPr id="39" name="Rectangle 38">
            <a:extLst>
              <a:ext uri="{FF2B5EF4-FFF2-40B4-BE49-F238E27FC236}">
                <a16:creationId xmlns:a16="http://schemas.microsoft.com/office/drawing/2014/main" id="{CDB37BB6-C510-B1A9-5991-6D6B51ECD46C}"/>
              </a:ext>
            </a:extLst>
          </p:cNvPr>
          <p:cNvSpPr/>
          <p:nvPr/>
        </p:nvSpPr>
        <p:spPr bwMode="gray">
          <a:xfrm>
            <a:off x="363538" y="2511095"/>
            <a:ext cx="1097280" cy="1737360"/>
          </a:xfrm>
          <a:prstGeom prst="rect">
            <a:avLst/>
          </a:prstGeom>
          <a:solidFill>
            <a:srgbClr val="00709E"/>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Mid-term</a:t>
            </a:r>
          </a:p>
          <a:p>
            <a:pPr algn="ctr"/>
            <a:endParaRPr lang="en-US" sz="900" i="1" dirty="0">
              <a:solidFill>
                <a:schemeClr val="bg1"/>
              </a:solidFill>
            </a:endParaRPr>
          </a:p>
          <a:p>
            <a:pPr algn="ctr"/>
            <a:r>
              <a:rPr lang="en-US" sz="900" i="1" dirty="0">
                <a:solidFill>
                  <a:schemeClr val="bg1"/>
                </a:solidFill>
              </a:rPr>
              <a:t>Modernize tech, policy &amp; market</a:t>
            </a:r>
          </a:p>
        </p:txBody>
      </p:sp>
      <p:sp>
        <p:nvSpPr>
          <p:cNvPr id="40" name="Rectangle 39">
            <a:extLst>
              <a:ext uri="{FF2B5EF4-FFF2-40B4-BE49-F238E27FC236}">
                <a16:creationId xmlns:a16="http://schemas.microsoft.com/office/drawing/2014/main" id="{87F19600-9E0F-6109-96EE-C966AEE055E6}"/>
              </a:ext>
            </a:extLst>
          </p:cNvPr>
          <p:cNvSpPr/>
          <p:nvPr/>
        </p:nvSpPr>
        <p:spPr bwMode="gray">
          <a:xfrm>
            <a:off x="363538" y="4312121"/>
            <a:ext cx="1097280" cy="1554480"/>
          </a:xfrm>
          <a:prstGeom prst="rect">
            <a:avLst/>
          </a:prstGeom>
          <a:solidFill>
            <a:srgbClr val="009BDC"/>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Long-term</a:t>
            </a:r>
          </a:p>
          <a:p>
            <a:pPr algn="ctr"/>
            <a:endParaRPr lang="en-US" sz="900" i="1" dirty="0">
              <a:solidFill>
                <a:schemeClr val="bg1"/>
              </a:solidFill>
            </a:endParaRPr>
          </a:p>
          <a:p>
            <a:pPr algn="ctr"/>
            <a:r>
              <a:rPr lang="en-US" sz="900" i="1" dirty="0">
                <a:solidFill>
                  <a:schemeClr val="bg1"/>
                </a:solidFill>
              </a:rPr>
              <a:t>Expand generation &amp; transmission</a:t>
            </a:r>
          </a:p>
        </p:txBody>
      </p:sp>
      <p:pic>
        <p:nvPicPr>
          <p:cNvPr id="41" name="Picture 40" descr="File:Flag of germany 800 480.png - Wikimedia Commons">
            <a:extLst>
              <a:ext uri="{FF2B5EF4-FFF2-40B4-BE49-F238E27FC236}">
                <a16:creationId xmlns:a16="http://schemas.microsoft.com/office/drawing/2014/main" id="{40B39D18-28F3-A1EB-B808-3B0434F52DD8}"/>
              </a:ext>
            </a:extLst>
          </p:cNvPr>
          <p:cNvPicPr>
            <a:picLocks noChangeAspect="1"/>
          </p:cNvPicPr>
          <p:nvPr/>
        </p:nvPicPr>
        <p:blipFill>
          <a:blip r:embed="rId6"/>
          <a:stretch>
            <a:fillRect/>
          </a:stretch>
        </p:blipFill>
        <p:spPr>
          <a:xfrm>
            <a:off x="1690648" y="4827003"/>
            <a:ext cx="228600" cy="137160"/>
          </a:xfrm>
          <a:prstGeom prst="rect">
            <a:avLst/>
          </a:prstGeom>
        </p:spPr>
      </p:pic>
      <p:pic>
        <p:nvPicPr>
          <p:cNvPr id="42" name="Picture 41" descr="File:Flag of the United States.png - Wikimedia Commons">
            <a:extLst>
              <a:ext uri="{FF2B5EF4-FFF2-40B4-BE49-F238E27FC236}">
                <a16:creationId xmlns:a16="http://schemas.microsoft.com/office/drawing/2014/main" id="{A4A08784-E128-A1E4-142F-3031D3440738}"/>
              </a:ext>
            </a:extLst>
          </p:cNvPr>
          <p:cNvPicPr>
            <a:picLocks noChangeAspect="1"/>
          </p:cNvPicPr>
          <p:nvPr/>
        </p:nvPicPr>
        <p:blipFill>
          <a:blip r:embed="rId7"/>
          <a:stretch>
            <a:fillRect/>
          </a:stretch>
        </p:blipFill>
        <p:spPr>
          <a:xfrm>
            <a:off x="1690648" y="2259623"/>
            <a:ext cx="260740" cy="137160"/>
          </a:xfrm>
          <a:prstGeom prst="rect">
            <a:avLst/>
          </a:prstGeom>
        </p:spPr>
      </p:pic>
      <p:pic>
        <p:nvPicPr>
          <p:cNvPr id="43" name="Picture 42" descr="File:Flag of the United States.png - Wikimedia Commons">
            <a:extLst>
              <a:ext uri="{FF2B5EF4-FFF2-40B4-BE49-F238E27FC236}">
                <a16:creationId xmlns:a16="http://schemas.microsoft.com/office/drawing/2014/main" id="{69353104-E417-B847-4FA4-58B6F25C1B83}"/>
              </a:ext>
            </a:extLst>
          </p:cNvPr>
          <p:cNvPicPr>
            <a:picLocks noChangeAspect="1"/>
          </p:cNvPicPr>
          <p:nvPr/>
        </p:nvPicPr>
        <p:blipFill>
          <a:blip r:embed="rId7"/>
          <a:stretch>
            <a:fillRect/>
          </a:stretch>
        </p:blipFill>
        <p:spPr>
          <a:xfrm>
            <a:off x="1690648" y="2815934"/>
            <a:ext cx="260740" cy="137160"/>
          </a:xfrm>
          <a:prstGeom prst="rect">
            <a:avLst/>
          </a:prstGeom>
        </p:spPr>
      </p:pic>
      <p:pic>
        <p:nvPicPr>
          <p:cNvPr id="44" name="Picture 43" descr="File:Flag of the United Kingdom.png - Wikimedia Commons">
            <a:extLst>
              <a:ext uri="{FF2B5EF4-FFF2-40B4-BE49-F238E27FC236}">
                <a16:creationId xmlns:a16="http://schemas.microsoft.com/office/drawing/2014/main" id="{39AD619B-EBC0-5FCB-4A1A-80235C8B024A}"/>
              </a:ext>
            </a:extLst>
          </p:cNvPr>
          <p:cNvPicPr>
            <a:picLocks noChangeAspect="1"/>
          </p:cNvPicPr>
          <p:nvPr/>
        </p:nvPicPr>
        <p:blipFill>
          <a:blip r:embed="rId8"/>
          <a:stretch>
            <a:fillRect/>
          </a:stretch>
        </p:blipFill>
        <p:spPr>
          <a:xfrm>
            <a:off x="1690648" y="3433862"/>
            <a:ext cx="274320" cy="137160"/>
          </a:xfrm>
          <a:prstGeom prst="rect">
            <a:avLst/>
          </a:prstGeom>
        </p:spPr>
      </p:pic>
      <p:pic>
        <p:nvPicPr>
          <p:cNvPr id="45" name="Picture 44" descr="File:Flag of Canada.png - Wikimedia Commons">
            <a:extLst>
              <a:ext uri="{FF2B5EF4-FFF2-40B4-BE49-F238E27FC236}">
                <a16:creationId xmlns:a16="http://schemas.microsoft.com/office/drawing/2014/main" id="{B1878B22-21C0-CFEB-F03E-2D836366576E}"/>
              </a:ext>
            </a:extLst>
          </p:cNvPr>
          <p:cNvPicPr>
            <a:picLocks noChangeAspect="1"/>
          </p:cNvPicPr>
          <p:nvPr/>
        </p:nvPicPr>
        <p:blipFill>
          <a:blip r:embed="rId9"/>
          <a:stretch>
            <a:fillRect/>
          </a:stretch>
        </p:blipFill>
        <p:spPr>
          <a:xfrm>
            <a:off x="1690648" y="5568191"/>
            <a:ext cx="274625" cy="137160"/>
          </a:xfrm>
          <a:prstGeom prst="rect">
            <a:avLst/>
          </a:prstGeom>
        </p:spPr>
      </p:pic>
      <p:pic>
        <p:nvPicPr>
          <p:cNvPr id="46" name="Picture 45" descr="File:Ireland flag 300.png - Wikimedia Commons">
            <a:extLst>
              <a:ext uri="{FF2B5EF4-FFF2-40B4-BE49-F238E27FC236}">
                <a16:creationId xmlns:a16="http://schemas.microsoft.com/office/drawing/2014/main" id="{E5350973-7E5F-FCC1-9114-F9EA7D52B540}"/>
              </a:ext>
            </a:extLst>
          </p:cNvPr>
          <p:cNvPicPr>
            <a:picLocks noChangeAspect="1"/>
          </p:cNvPicPr>
          <p:nvPr/>
        </p:nvPicPr>
        <p:blipFill>
          <a:blip r:embed="rId10"/>
          <a:stretch>
            <a:fillRect/>
          </a:stretch>
        </p:blipFill>
        <p:spPr>
          <a:xfrm>
            <a:off x="1690648" y="4040886"/>
            <a:ext cx="274320" cy="137160"/>
          </a:xfrm>
          <a:prstGeom prst="rect">
            <a:avLst/>
          </a:prstGeom>
        </p:spPr>
      </p:pic>
      <p:pic>
        <p:nvPicPr>
          <p:cNvPr id="47" name="Picture 46" descr="File:Flag of the United States.png - Wikimedia Commons">
            <a:extLst>
              <a:ext uri="{FF2B5EF4-FFF2-40B4-BE49-F238E27FC236}">
                <a16:creationId xmlns:a16="http://schemas.microsoft.com/office/drawing/2014/main" id="{8E063694-9634-746A-BDD1-D1F1D97C421D}"/>
              </a:ext>
            </a:extLst>
          </p:cNvPr>
          <p:cNvPicPr>
            <a:picLocks noChangeAspect="1"/>
          </p:cNvPicPr>
          <p:nvPr/>
        </p:nvPicPr>
        <p:blipFill>
          <a:blip r:embed="rId7"/>
          <a:stretch>
            <a:fillRect/>
          </a:stretch>
        </p:blipFill>
        <p:spPr>
          <a:xfrm>
            <a:off x="1743902" y="5675831"/>
            <a:ext cx="260740" cy="137160"/>
          </a:xfrm>
          <a:prstGeom prst="rect">
            <a:avLst/>
          </a:prstGeom>
        </p:spPr>
      </p:pic>
      <p:sp>
        <p:nvSpPr>
          <p:cNvPr id="2" name="Rectangle 1">
            <a:extLst>
              <a:ext uri="{FF2B5EF4-FFF2-40B4-BE49-F238E27FC236}">
                <a16:creationId xmlns:a16="http://schemas.microsoft.com/office/drawing/2014/main" id="{DC58C806-A90B-0102-6DC3-763270814EE9}"/>
              </a:ext>
            </a:extLst>
          </p:cNvPr>
          <p:cNvSpPr/>
          <p:nvPr/>
        </p:nvSpPr>
        <p:spPr bwMode="gray">
          <a:xfrm>
            <a:off x="10387584" y="5946008"/>
            <a:ext cx="1469454" cy="398424"/>
          </a:xfrm>
          <a:prstGeom prst="rect">
            <a:avLst/>
          </a:prstGeom>
          <a:solidFill>
            <a:schemeClr val="accent2">
              <a:lumMod val="10000"/>
              <a:lumOff val="9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buNone/>
            </a:pPr>
            <a:r>
              <a:rPr lang="en-US" sz="1200" i="1" dirty="0">
                <a:solidFill>
                  <a:schemeClr val="tx1"/>
                </a:solidFill>
              </a:rPr>
              <a:t>&gt; Deep dives on the following pages</a:t>
            </a:r>
          </a:p>
        </p:txBody>
      </p:sp>
      <p:sp>
        <p:nvSpPr>
          <p:cNvPr id="16" name="Footer Placeholder 3">
            <a:extLst>
              <a:ext uri="{FF2B5EF4-FFF2-40B4-BE49-F238E27FC236}">
                <a16:creationId xmlns:a16="http://schemas.microsoft.com/office/drawing/2014/main" id="{C91BBB55-F46D-C6FA-DFB8-792E8A520A49}"/>
              </a:ext>
            </a:extLst>
          </p:cNvPr>
          <p:cNvSpPr txBox="1">
            <a:spLocks/>
          </p:cNvSpPr>
          <p:nvPr/>
        </p:nvSpPr>
        <p:spPr>
          <a:xfrm>
            <a:off x="334963" y="5927656"/>
            <a:ext cx="9237663" cy="301271"/>
          </a:xfrm>
          <a:prstGeom prst="rect">
            <a:avLst/>
          </a:prstGeom>
        </p:spPr>
        <p:txBody>
          <a:bodyPr lIns="0" tIns="0" rIns="0" b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800" dirty="0">
                <a:solidFill>
                  <a:srgbClr val="000000"/>
                </a:solidFill>
                <a:latin typeface="Arial" panose="020B0604020202020204" pitchFamily="34" charset="0"/>
                <a:cs typeface="Arial" panose="020B0604020202020204" pitchFamily="34" charset="0"/>
              </a:rPr>
              <a:t>Disclaimer: The following examples are selected case study examples and non-exhaustive. Grid transition priorities and deployment pathways vary by region; no one-size-fits-all approach applies. </a:t>
            </a:r>
            <a:r>
              <a:rPr lang="en-US" sz="800" dirty="0" err="1">
                <a:solidFill>
                  <a:srgbClr val="000000"/>
                </a:solidFill>
                <a:latin typeface="Arial" panose="020B0604020202020204" pitchFamily="34" charset="0"/>
                <a:cs typeface="Arial" panose="020B0604020202020204" pitchFamily="34" charset="0"/>
              </a:rPr>
              <a:t>TenneT's</a:t>
            </a:r>
            <a:r>
              <a:rPr lang="en-US" sz="800" dirty="0">
                <a:solidFill>
                  <a:srgbClr val="000000"/>
                </a:solidFill>
                <a:latin typeface="Arial" panose="020B0604020202020204" pitchFamily="34" charset="0"/>
                <a:cs typeface="Arial" panose="020B0604020202020204" pitchFamily="34" charset="0"/>
              </a:rPr>
              <a:t> €117B is a company-wide capital plan, not the cost of the individual North-South transmission corridor. Figures should not be compared as equivalent project costs.</a:t>
            </a:r>
          </a:p>
          <a:p>
            <a:r>
              <a:rPr lang="en-US" sz="800" dirty="0">
                <a:solidFill>
                  <a:srgbClr val="000000"/>
                </a:solidFill>
                <a:latin typeface="Arial" panose="020B0604020202020204" pitchFamily="34" charset="0"/>
                <a:cs typeface="Arial" panose="020B0604020202020204" pitchFamily="34" charset="0"/>
              </a:rPr>
              <a:t>Sources: </a:t>
            </a:r>
            <a:r>
              <a:rPr lang="en-US" sz="800" dirty="0">
                <a:latin typeface="Arial" panose="020B0604020202020204" pitchFamily="34" charset="0"/>
                <a:cs typeface="Arial" panose="020B0604020202020204" pitchFamily="34" charset="0"/>
                <a:hlinkClick r:id="rId11"/>
              </a:rPr>
              <a:t>Google and Voltus to Deliver Grid Capacity and Local Economic Benefits Through Bring Your Own Capacity Agreement</a:t>
            </a:r>
            <a:r>
              <a:rPr lang="en-US" sz="800" dirty="0">
                <a:latin typeface="Arial" panose="020B0604020202020204" pitchFamily="34" charset="0"/>
                <a:cs typeface="Arial" panose="020B0604020202020204" pitchFamily="34" charset="0"/>
              </a:rPr>
              <a:t> (</a:t>
            </a:r>
            <a:r>
              <a:rPr lang="en-US" sz="800" dirty="0" err="1">
                <a:latin typeface="Arial" panose="020B0604020202020204" pitchFamily="34" charset="0"/>
                <a:cs typeface="Arial" panose="020B0604020202020204" pitchFamily="34" charset="0"/>
              </a:rPr>
              <a:t>Voltus</a:t>
            </a:r>
            <a:r>
              <a:rPr lang="en-US" sz="800" dirty="0">
                <a:latin typeface="Arial" panose="020B0604020202020204" pitchFamily="34" charset="0"/>
                <a:cs typeface="Arial" panose="020B0604020202020204" pitchFamily="34" charset="0"/>
              </a:rPr>
              <a:t>, 2026); </a:t>
            </a:r>
            <a:r>
              <a:rPr lang="en-US" sz="800" dirty="0">
                <a:latin typeface="Arial" panose="020B0604020202020204" pitchFamily="34" charset="0"/>
                <a:cs typeface="Arial" panose="020B0604020202020204" pitchFamily="34" charset="0"/>
                <a:hlinkClick r:id="rId12"/>
              </a:rPr>
              <a:t>PG&amp;E and Smart Wires Enhance Grid Reliability, Capacity for Data Centers in San Jose</a:t>
            </a:r>
            <a:r>
              <a:rPr lang="en-US" sz="800" dirty="0">
                <a:latin typeface="Arial" panose="020B0604020202020204" pitchFamily="34" charset="0"/>
                <a:cs typeface="Arial" panose="020B0604020202020204" pitchFamily="34" charset="0"/>
              </a:rPr>
              <a:t> (PG&amp;E Corporation, May 2025); </a:t>
            </a:r>
            <a:r>
              <a:rPr lang="en-US" sz="800" dirty="0">
                <a:latin typeface="Arial" panose="020B0604020202020204" pitchFamily="34" charset="0"/>
                <a:cs typeface="Arial" panose="020B0604020202020204" pitchFamily="34" charset="0"/>
                <a:hlinkClick r:id="rId13"/>
              </a:rPr>
              <a:t>World's First Large-Scale Use of Power Flow Technology on Transmission Network Will Unlock 1.5 GW</a:t>
            </a:r>
            <a:r>
              <a:rPr lang="en-US" sz="800" dirty="0">
                <a:latin typeface="Arial" panose="020B0604020202020204" pitchFamily="34" charset="0"/>
                <a:cs typeface="Arial" panose="020B0604020202020204" pitchFamily="34" charset="0"/>
              </a:rPr>
              <a:t> (National Grid, May 2021); </a:t>
            </a:r>
            <a:r>
              <a:rPr lang="en-US" sz="800" dirty="0">
                <a:latin typeface="Arial" panose="020B0604020202020204" pitchFamily="34" charset="0"/>
                <a:cs typeface="Arial" panose="020B0604020202020204" pitchFamily="34" charset="0"/>
                <a:hlinkClick r:id="rId14"/>
              </a:rPr>
              <a:t>DS3 Programme: Delivering a Secure, Sustainable Electricity System</a:t>
            </a:r>
            <a:r>
              <a:rPr lang="en-US" sz="800" dirty="0">
                <a:latin typeface="Arial" panose="020B0604020202020204" pitchFamily="34" charset="0"/>
                <a:cs typeface="Arial" panose="020B0604020202020204" pitchFamily="34" charset="0"/>
              </a:rPr>
              <a:t>(</a:t>
            </a:r>
            <a:r>
              <a:rPr lang="en-US" sz="800" dirty="0" err="1">
                <a:latin typeface="Arial" panose="020B0604020202020204" pitchFamily="34" charset="0"/>
                <a:cs typeface="Arial" panose="020B0604020202020204" pitchFamily="34" charset="0"/>
              </a:rPr>
              <a:t>EirGrid</a:t>
            </a:r>
            <a:r>
              <a:rPr lang="en-US" sz="800" dirty="0">
                <a:latin typeface="Arial" panose="020B0604020202020204" pitchFamily="34" charset="0"/>
                <a:cs typeface="Arial" panose="020B0604020202020204" pitchFamily="34" charset="0"/>
              </a:rPr>
              <a:t>, n.d.); </a:t>
            </a:r>
            <a:r>
              <a:rPr lang="en-US" sz="800" dirty="0">
                <a:latin typeface="Arial" panose="020B0604020202020204" pitchFamily="34" charset="0"/>
                <a:cs typeface="Arial" panose="020B0604020202020204" pitchFamily="34" charset="0"/>
                <a:hlinkClick r:id="rId15"/>
              </a:rPr>
              <a:t>TenneT Investor Relations</a:t>
            </a:r>
            <a:r>
              <a:rPr lang="en-US" sz="800" dirty="0">
                <a:latin typeface="Arial" panose="020B0604020202020204" pitchFamily="34" charset="0"/>
                <a:cs typeface="Arial" panose="020B0604020202020204" pitchFamily="34" charset="0"/>
              </a:rPr>
              <a:t> (</a:t>
            </a:r>
            <a:r>
              <a:rPr lang="en-US" sz="800" dirty="0" err="1">
                <a:latin typeface="Arial" panose="020B0604020202020204" pitchFamily="34" charset="0"/>
                <a:cs typeface="Arial" panose="020B0604020202020204" pitchFamily="34" charset="0"/>
              </a:rPr>
              <a:t>TenneT</a:t>
            </a:r>
            <a:r>
              <a:rPr lang="en-US" sz="800" dirty="0">
                <a:latin typeface="Arial" panose="020B0604020202020204" pitchFamily="34" charset="0"/>
                <a:cs typeface="Arial" panose="020B0604020202020204" pitchFamily="34" charset="0"/>
              </a:rPr>
              <a:t>, 2026); </a:t>
            </a:r>
            <a:r>
              <a:rPr lang="en-US" sz="800" dirty="0">
                <a:latin typeface="Arial" panose="020B0604020202020204" pitchFamily="34" charset="0"/>
                <a:cs typeface="Arial" panose="020B0604020202020204" pitchFamily="34" charset="0"/>
                <a:hlinkClick r:id="rId16"/>
              </a:rPr>
              <a:t>Champlain Hudson Power Express Announces Financial Close</a:t>
            </a:r>
            <a:r>
              <a:rPr lang="en-US" sz="800" dirty="0">
                <a:latin typeface="Arial" panose="020B0604020202020204" pitchFamily="34" charset="0"/>
                <a:cs typeface="Arial" panose="020B0604020202020204" pitchFamily="34" charset="0"/>
              </a:rPr>
              <a:t> (Champlain Hudson Power Express, 2022).</a:t>
            </a:r>
          </a:p>
          <a:p>
            <a:r>
              <a:rPr lang="en-US" sz="800" dirty="0">
                <a:solidFill>
                  <a:srgbClr val="000000"/>
                </a:solidFill>
                <a:latin typeface="Arial" panose="020B0604020202020204" pitchFamily="34" charset="0"/>
                <a:cs typeface="Arial" panose="020B0604020202020204" pitchFamily="34" charset="0"/>
              </a:rPr>
              <a:t>Credit: Pia Doris Morrow, and </a:t>
            </a:r>
            <a:r>
              <a:rPr lang="en-US" sz="800" dirty="0">
                <a:solidFill>
                  <a:srgbClr val="000000"/>
                </a:solidFill>
                <a:latin typeface="Arial" panose="020B0604020202020204" pitchFamily="34" charset="0"/>
                <a:cs typeface="Arial" panose="020B0604020202020204" pitchFamily="34" charset="0"/>
                <a:hlinkClick r:id="rId17"/>
              </a:rPr>
              <a:t>Gernot Wagner</a:t>
            </a:r>
            <a:r>
              <a:rPr lang="en-US" sz="800" dirty="0">
                <a:solidFill>
                  <a:srgbClr val="000000"/>
                </a:solidFill>
                <a:latin typeface="Arial" panose="020B0604020202020204" pitchFamily="34" charset="0"/>
                <a:cs typeface="Arial" panose="020B0604020202020204" pitchFamily="34" charset="0"/>
              </a:rPr>
              <a:t>. </a:t>
            </a:r>
            <a:r>
              <a:rPr lang="en-US" sz="800" dirty="0">
                <a:latin typeface="Arial" panose="020B0604020202020204" pitchFamily="34" charset="0"/>
                <a:cs typeface="Arial" panose="020B0604020202020204" pitchFamily="34" charset="0"/>
                <a:hlinkClick r:id="rId18"/>
              </a:rPr>
              <a:t>Share with attribution</a:t>
            </a:r>
            <a:r>
              <a:rPr lang="en-US" sz="800" dirty="0">
                <a:solidFill>
                  <a:srgbClr val="000000"/>
                </a:solidFill>
                <a:latin typeface="Arial" panose="020B0604020202020204" pitchFamily="34" charset="0"/>
                <a:cs typeface="Arial" panose="020B0604020202020204" pitchFamily="34" charset="0"/>
              </a:rPr>
              <a:t>: Wagner </a:t>
            </a:r>
            <a:r>
              <a:rPr lang="en-US" sz="800" i="1" dirty="0">
                <a:solidFill>
                  <a:srgbClr val="000000"/>
                </a:solidFill>
                <a:latin typeface="Arial" panose="020B0604020202020204" pitchFamily="34" charset="0"/>
                <a:cs typeface="Arial" panose="020B0604020202020204" pitchFamily="34" charset="0"/>
              </a:rPr>
              <a:t>et al. </a:t>
            </a:r>
            <a:r>
              <a:rPr lang="en-US" sz="800" dirty="0">
                <a:solidFill>
                  <a:srgbClr val="000000"/>
                </a:solidFill>
                <a:latin typeface="Arial" panose="020B0604020202020204" pitchFamily="34" charset="0"/>
                <a:cs typeface="Arial" panose="020B0604020202020204" pitchFamily="34" charset="0"/>
              </a:rPr>
              <a:t>“Powering Grids,” Columbia Business School Climate Knowledge Initiative (29 October 2026).</a:t>
            </a:r>
            <a:endParaRPr lang="en-US" sz="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6417647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29451D-B1AD-DF8F-6BAC-2F23A999949D}"/>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5BB84E23-D5F0-AA4E-ABC7-E90F0ACFF2A6}"/>
              </a:ext>
            </a:extLst>
          </p:cNvPr>
          <p:cNvSpPr>
            <a:spLocks noGrp="1"/>
          </p:cNvSpPr>
          <p:nvPr>
            <p:ph type="body" sz="quarter" idx="14"/>
          </p:nvPr>
        </p:nvSpPr>
        <p:spPr/>
        <p:txBody>
          <a:bodyPr rIns="91440"/>
          <a:lstStyle/>
          <a:p>
            <a:pPr marL="0" indent="0">
              <a:buNone/>
            </a:pPr>
            <a:r>
              <a:rPr lang="en-US" b="1" dirty="0"/>
              <a:t>Policy insights</a:t>
            </a:r>
          </a:p>
          <a:p>
            <a:pPr marL="0" indent="0">
              <a:buNone/>
            </a:pPr>
            <a:endParaRPr lang="en-US" b="1" dirty="0"/>
          </a:p>
          <a:p>
            <a:pPr marL="0" indent="0">
              <a:buNone/>
            </a:pPr>
            <a:r>
              <a:rPr lang="en-US" b="1" dirty="0"/>
              <a:t>Implemented policies and mechanisms</a:t>
            </a:r>
          </a:p>
          <a:p>
            <a:pPr marL="0" indent="0">
              <a:buNone/>
            </a:pPr>
            <a:endParaRPr lang="en-US" b="1" dirty="0"/>
          </a:p>
          <a:p>
            <a:r>
              <a:rPr lang="en-US" b="1" dirty="0"/>
              <a:t>PJM capacity-market framework </a:t>
            </a:r>
            <a:r>
              <a:rPr lang="en-US" dirty="0"/>
              <a:t>and existing demand-response participation arrangements</a:t>
            </a:r>
          </a:p>
          <a:p>
            <a:r>
              <a:rPr lang="en-US" b="1" dirty="0"/>
              <a:t>FERC Order 2222 </a:t>
            </a:r>
            <a:r>
              <a:rPr lang="en-US" dirty="0"/>
              <a:t>establishes framework for aggregated DER participation in wholesale markets</a:t>
            </a:r>
          </a:p>
          <a:p>
            <a:pPr marL="0" indent="0">
              <a:buNone/>
            </a:pPr>
            <a:endParaRPr lang="en-US" b="1" dirty="0"/>
          </a:p>
          <a:p>
            <a:pPr marL="0" indent="0">
              <a:buNone/>
            </a:pPr>
            <a:r>
              <a:rPr lang="en-US" b="1" dirty="0"/>
              <a:t>Evolving policy opportunities</a:t>
            </a:r>
          </a:p>
          <a:p>
            <a:pPr marL="0" indent="0">
              <a:buNone/>
            </a:pPr>
            <a:endParaRPr lang="en-US" b="1" dirty="0"/>
          </a:p>
          <a:p>
            <a:r>
              <a:rPr lang="en-US" dirty="0"/>
              <a:t>Continued implementation of </a:t>
            </a:r>
            <a:r>
              <a:rPr lang="en-US" b="1" dirty="0"/>
              <a:t>DER aggregation rules</a:t>
            </a:r>
            <a:r>
              <a:rPr lang="en-US" dirty="0"/>
              <a:t>, clearer participation requirements and evolving </a:t>
            </a:r>
            <a:r>
              <a:rPr lang="en-US" b="1" dirty="0"/>
              <a:t>large-load/ bring-your-own-capacity arrangements</a:t>
            </a:r>
          </a:p>
        </p:txBody>
      </p:sp>
      <p:sp>
        <p:nvSpPr>
          <p:cNvPr id="3" name="Title 2">
            <a:extLst>
              <a:ext uri="{FF2B5EF4-FFF2-40B4-BE49-F238E27FC236}">
                <a16:creationId xmlns:a16="http://schemas.microsoft.com/office/drawing/2014/main" id="{483ABDF3-68F3-C361-F218-9634F5ACF5C6}"/>
              </a:ext>
            </a:extLst>
          </p:cNvPr>
          <p:cNvSpPr>
            <a:spLocks noGrp="1"/>
          </p:cNvSpPr>
          <p:nvPr>
            <p:ph type="title"/>
          </p:nvPr>
        </p:nvSpPr>
        <p:spPr/>
        <p:txBody>
          <a:bodyPr/>
          <a:lstStyle/>
          <a:p>
            <a:r>
              <a:rPr lang="en-US" dirty="0"/>
              <a:t>Google and </a:t>
            </a:r>
            <a:r>
              <a:rPr lang="en-US" dirty="0" err="1"/>
              <a:t>Voltus</a:t>
            </a:r>
            <a:r>
              <a:rPr lang="en-US" dirty="0"/>
              <a:t> demonstrate how large customers can scale grid flexibility through distributed resources</a:t>
            </a:r>
          </a:p>
        </p:txBody>
      </p:sp>
      <p:sp>
        <p:nvSpPr>
          <p:cNvPr id="4" name="Text Placeholder 3">
            <a:extLst>
              <a:ext uri="{FF2B5EF4-FFF2-40B4-BE49-F238E27FC236}">
                <a16:creationId xmlns:a16="http://schemas.microsoft.com/office/drawing/2014/main" id="{9DB6BBFA-91DF-6E60-E43C-CD4399D2CED0}"/>
              </a:ext>
            </a:extLst>
          </p:cNvPr>
          <p:cNvSpPr>
            <a:spLocks noGrp="1"/>
          </p:cNvSpPr>
          <p:nvPr>
            <p:ph type="body" sz="quarter" idx="13"/>
          </p:nvPr>
        </p:nvSpPr>
        <p:spPr/>
        <p:txBody>
          <a:bodyPr/>
          <a:lstStyle/>
          <a:p>
            <a:r>
              <a:rPr lang="en-US" dirty="0"/>
              <a:t>      </a:t>
            </a:r>
            <a:r>
              <a:rPr lang="en-US" dirty="0" err="1"/>
              <a:t>Voltus</a:t>
            </a:r>
            <a:r>
              <a:rPr lang="en-US" dirty="0"/>
              <a:t> – Google </a:t>
            </a:r>
            <a:r>
              <a:rPr lang="en-US" b="0" dirty="0"/>
              <a:t>(PJM, U.S.)</a:t>
            </a:r>
            <a:endParaRPr lang="en-US" dirty="0"/>
          </a:p>
        </p:txBody>
      </p:sp>
      <p:pic>
        <p:nvPicPr>
          <p:cNvPr id="6" name="Picture 5" descr="File:Flag of the United States.png - Wikimedia Commons">
            <a:extLst>
              <a:ext uri="{FF2B5EF4-FFF2-40B4-BE49-F238E27FC236}">
                <a16:creationId xmlns:a16="http://schemas.microsoft.com/office/drawing/2014/main" id="{FE9B9EAB-46C0-4F27-3BCC-14DC6579D067}"/>
              </a:ext>
            </a:extLst>
          </p:cNvPr>
          <p:cNvPicPr>
            <a:picLocks noChangeAspect="1"/>
          </p:cNvPicPr>
          <p:nvPr/>
        </p:nvPicPr>
        <p:blipFill>
          <a:blip r:embed="rId2"/>
          <a:stretch>
            <a:fillRect/>
          </a:stretch>
        </p:blipFill>
        <p:spPr>
          <a:xfrm>
            <a:off x="329184" y="1806191"/>
            <a:ext cx="347653" cy="182880"/>
          </a:xfrm>
          <a:prstGeom prst="rect">
            <a:avLst/>
          </a:prstGeom>
        </p:spPr>
      </p:pic>
      <p:sp>
        <p:nvSpPr>
          <p:cNvPr id="7" name="Terminator 6">
            <a:extLst>
              <a:ext uri="{FF2B5EF4-FFF2-40B4-BE49-F238E27FC236}">
                <a16:creationId xmlns:a16="http://schemas.microsoft.com/office/drawing/2014/main" id="{D01ACB04-312C-7061-8007-2F04B3AAAB5E}"/>
              </a:ext>
            </a:extLst>
          </p:cNvPr>
          <p:cNvSpPr/>
          <p:nvPr/>
        </p:nvSpPr>
        <p:spPr bwMode="gray">
          <a:xfrm>
            <a:off x="6931152" y="1710877"/>
            <a:ext cx="2103120" cy="274320"/>
          </a:xfrm>
          <a:prstGeom prst="flowChartTerminator">
            <a:avLst/>
          </a:prstGeom>
          <a:solidFill>
            <a:schemeClr val="accent3"/>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200" dirty="0">
                <a:solidFill>
                  <a:schemeClr val="bg1"/>
                </a:solidFill>
              </a:rPr>
              <a:t>Planned / Committed</a:t>
            </a:r>
          </a:p>
        </p:txBody>
      </p:sp>
      <p:sp>
        <p:nvSpPr>
          <p:cNvPr id="8" name="Rectangle 7">
            <a:extLst>
              <a:ext uri="{FF2B5EF4-FFF2-40B4-BE49-F238E27FC236}">
                <a16:creationId xmlns:a16="http://schemas.microsoft.com/office/drawing/2014/main" id="{0D51417C-F916-9E13-C144-833970B096DA}"/>
              </a:ext>
            </a:extLst>
          </p:cNvPr>
          <p:cNvSpPr/>
          <p:nvPr/>
        </p:nvSpPr>
        <p:spPr bwMode="gray">
          <a:xfrm>
            <a:off x="329184" y="2254279"/>
            <a:ext cx="2103120" cy="274320"/>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buNone/>
            </a:pPr>
            <a:r>
              <a:rPr lang="en-US" sz="1600" b="1" dirty="0">
                <a:solidFill>
                  <a:schemeClr val="tx1"/>
                </a:solidFill>
              </a:rPr>
              <a:t>Key facts</a:t>
            </a:r>
          </a:p>
        </p:txBody>
      </p:sp>
      <p:sp>
        <p:nvSpPr>
          <p:cNvPr id="9" name="Rounded Rectangle 8">
            <a:extLst>
              <a:ext uri="{FF2B5EF4-FFF2-40B4-BE49-F238E27FC236}">
                <a16:creationId xmlns:a16="http://schemas.microsoft.com/office/drawing/2014/main" id="{6F079CA6-8D0B-4DE3-614D-A4EAAE6A1894}"/>
              </a:ext>
            </a:extLst>
          </p:cNvPr>
          <p:cNvSpPr/>
          <p:nvPr/>
        </p:nvSpPr>
        <p:spPr bwMode="gray">
          <a:xfrm>
            <a:off x="329184" y="2562386"/>
            <a:ext cx="2103120" cy="1027424"/>
          </a:xfrm>
          <a:prstGeom prst="round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2200" dirty="0">
                <a:solidFill>
                  <a:schemeClr val="tx1"/>
                </a:solidFill>
              </a:rPr>
              <a:t>1 GW</a:t>
            </a:r>
          </a:p>
          <a:p>
            <a:pPr marL="0" indent="0" algn="ctr">
              <a:buNone/>
            </a:pPr>
            <a:r>
              <a:rPr lang="en-US" sz="1200" dirty="0">
                <a:solidFill>
                  <a:schemeClr val="tx1"/>
                </a:solidFill>
              </a:rPr>
              <a:t>Expanded VPP capacity commitment</a:t>
            </a:r>
          </a:p>
        </p:txBody>
      </p:sp>
      <p:sp>
        <p:nvSpPr>
          <p:cNvPr id="10" name="Rounded Rectangle 9">
            <a:extLst>
              <a:ext uri="{FF2B5EF4-FFF2-40B4-BE49-F238E27FC236}">
                <a16:creationId xmlns:a16="http://schemas.microsoft.com/office/drawing/2014/main" id="{B9F57FED-D0D3-D2A9-74E6-C51F8FEBA962}"/>
              </a:ext>
            </a:extLst>
          </p:cNvPr>
          <p:cNvSpPr/>
          <p:nvPr/>
        </p:nvSpPr>
        <p:spPr bwMode="gray">
          <a:xfrm>
            <a:off x="329184" y="3749086"/>
            <a:ext cx="2103120" cy="1027424"/>
          </a:xfrm>
          <a:prstGeom prst="round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2200" dirty="0">
                <a:solidFill>
                  <a:schemeClr val="tx1"/>
                </a:solidFill>
              </a:rPr>
              <a:t>10x</a:t>
            </a:r>
          </a:p>
          <a:p>
            <a:pPr marL="0" indent="0" algn="ctr">
              <a:buNone/>
            </a:pPr>
            <a:r>
              <a:rPr lang="en-US" sz="1200" dirty="0">
                <a:solidFill>
                  <a:schemeClr val="tx1"/>
                </a:solidFill>
              </a:rPr>
              <a:t>Expansion from initial 100 MW agreement</a:t>
            </a:r>
          </a:p>
        </p:txBody>
      </p:sp>
      <p:sp>
        <p:nvSpPr>
          <p:cNvPr id="11" name="Rounded Rectangle 10">
            <a:extLst>
              <a:ext uri="{FF2B5EF4-FFF2-40B4-BE49-F238E27FC236}">
                <a16:creationId xmlns:a16="http://schemas.microsoft.com/office/drawing/2014/main" id="{6EC6AA5F-C9C8-01CC-FEB3-7D508A3907B1}"/>
              </a:ext>
            </a:extLst>
          </p:cNvPr>
          <p:cNvSpPr/>
          <p:nvPr/>
        </p:nvSpPr>
        <p:spPr bwMode="gray">
          <a:xfrm>
            <a:off x="329184" y="4935785"/>
            <a:ext cx="2103120" cy="1027424"/>
          </a:xfrm>
          <a:prstGeom prst="round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2200" dirty="0">
                <a:solidFill>
                  <a:schemeClr val="tx1"/>
                </a:solidFill>
              </a:rPr>
              <a:t>Oct 2026</a:t>
            </a:r>
          </a:p>
          <a:p>
            <a:pPr marL="0" indent="0" algn="ctr">
              <a:buNone/>
            </a:pPr>
            <a:r>
              <a:rPr lang="en-US" sz="1200" dirty="0">
                <a:solidFill>
                  <a:schemeClr val="tx1"/>
                </a:solidFill>
              </a:rPr>
              <a:t>Expansion announced</a:t>
            </a:r>
          </a:p>
        </p:txBody>
      </p:sp>
      <p:sp>
        <p:nvSpPr>
          <p:cNvPr id="12" name="Footer Placeholder 5">
            <a:extLst>
              <a:ext uri="{FF2B5EF4-FFF2-40B4-BE49-F238E27FC236}">
                <a16:creationId xmlns:a16="http://schemas.microsoft.com/office/drawing/2014/main" id="{9765F19E-B0B4-42F8-3420-74564C1FA7EA}"/>
              </a:ext>
            </a:extLst>
          </p:cNvPr>
          <p:cNvSpPr>
            <a:spLocks noGrp="1"/>
          </p:cNvSpPr>
          <p:nvPr>
            <p:ph type="ftr" sz="quarter" idx="3"/>
          </p:nvPr>
        </p:nvSpPr>
        <p:spPr>
          <a:xfrm>
            <a:off x="334962" y="6344432"/>
            <a:ext cx="9147241" cy="216706"/>
          </a:xfrm>
        </p:spPr>
        <p:txBody>
          <a:bodyPr/>
          <a:lstStyle/>
          <a:p>
            <a:pPr>
              <a:defRPr/>
            </a:pPr>
            <a:r>
              <a:rPr lang="en-US" dirty="0">
                <a:solidFill>
                  <a:schemeClr val="tx1"/>
                </a:solidFill>
              </a:rPr>
              <a:t>Sources: </a:t>
            </a:r>
            <a:r>
              <a:rPr lang="en-US" dirty="0">
                <a:hlinkClick r:id="rId3"/>
              </a:rPr>
              <a:t>Voltus and Google to Deliver Grid Capacity and Local Economic Benefits Through Bring Your Own Capacity Agreement</a:t>
            </a:r>
            <a:r>
              <a:rPr lang="en-US" dirty="0"/>
              <a:t> </a:t>
            </a:r>
            <a:r>
              <a:rPr lang="en-US" dirty="0">
                <a:solidFill>
                  <a:schemeClr val="tx1"/>
                </a:solidFill>
              </a:rPr>
              <a:t>(</a:t>
            </a:r>
            <a:r>
              <a:rPr lang="en-US" dirty="0" err="1">
                <a:solidFill>
                  <a:schemeClr val="tx1"/>
                </a:solidFill>
              </a:rPr>
              <a:t>Voltus</a:t>
            </a:r>
            <a:r>
              <a:rPr lang="en-US" dirty="0">
                <a:solidFill>
                  <a:schemeClr val="tx1"/>
                </a:solidFill>
              </a:rPr>
              <a:t>, 2026); </a:t>
            </a:r>
            <a:r>
              <a:rPr lang="en-US" dirty="0">
                <a:hlinkClick r:id="rId4"/>
              </a:rPr>
              <a:t>Voltus Launches “Bring Your Own Capacity” Product to Support Data Center Growth and Grid Resiliency</a:t>
            </a:r>
            <a:r>
              <a:rPr lang="en-US" dirty="0"/>
              <a:t> </a:t>
            </a:r>
            <a:r>
              <a:rPr lang="en-US" dirty="0">
                <a:solidFill>
                  <a:schemeClr val="tx1"/>
                </a:solidFill>
              </a:rPr>
              <a:t>(</a:t>
            </a:r>
            <a:r>
              <a:rPr lang="en-US" dirty="0" err="1">
                <a:solidFill>
                  <a:schemeClr val="tx1"/>
                </a:solidFill>
              </a:rPr>
              <a:t>Voltus</a:t>
            </a:r>
            <a:r>
              <a:rPr lang="en-US" dirty="0">
                <a:solidFill>
                  <a:schemeClr val="tx1"/>
                </a:solidFill>
              </a:rPr>
              <a:t>, 2025).</a:t>
            </a:r>
          </a:p>
          <a:p>
            <a:pPr>
              <a:defRPr/>
            </a:pPr>
            <a:r>
              <a:rPr lang="en-US" dirty="0">
                <a:solidFill>
                  <a:schemeClr val="tx1"/>
                </a:solidFill>
              </a:rPr>
              <a:t>Credit: Pia Doris Morrow, Gunay Kiran, and </a:t>
            </a:r>
            <a:r>
              <a:rPr lang="en-US" dirty="0">
                <a:solidFill>
                  <a:srgbClr val="000000"/>
                </a:solidFill>
                <a:hlinkClick r:id="rId5"/>
              </a:rPr>
              <a:t>Gernot Wagner</a:t>
            </a:r>
            <a:r>
              <a:rPr lang="en-US" dirty="0">
                <a:solidFill>
                  <a:srgbClr val="000000"/>
                </a:solidFill>
              </a:rPr>
              <a:t>. </a:t>
            </a:r>
            <a:r>
              <a:rPr lang="en-US" dirty="0">
                <a:hlinkClick r:id="rId6"/>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cs typeface="Arial"/>
            </a:endParaRPr>
          </a:p>
        </p:txBody>
      </p:sp>
      <p:sp>
        <p:nvSpPr>
          <p:cNvPr id="13" name="Rectangle 12">
            <a:extLst>
              <a:ext uri="{FF2B5EF4-FFF2-40B4-BE49-F238E27FC236}">
                <a16:creationId xmlns:a16="http://schemas.microsoft.com/office/drawing/2014/main" id="{5821C128-8E82-2ACC-902C-81598692BC70}"/>
              </a:ext>
            </a:extLst>
          </p:cNvPr>
          <p:cNvSpPr/>
          <p:nvPr/>
        </p:nvSpPr>
        <p:spPr bwMode="gray">
          <a:xfrm>
            <a:off x="2715768" y="2562386"/>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pPr marL="0" indent="0">
              <a:buNone/>
            </a:pPr>
            <a:r>
              <a:rPr lang="en-US" sz="1200" dirty="0">
                <a:solidFill>
                  <a:schemeClr val="tx1"/>
                </a:solidFill>
              </a:rPr>
              <a:t>Rapid growth in data-center electricity demand creates </a:t>
            </a:r>
            <a:r>
              <a:rPr lang="en-US" sz="1200" b="1" dirty="0">
                <a:solidFill>
                  <a:schemeClr val="tx1"/>
                </a:solidFill>
              </a:rPr>
              <a:t>need for additional capacity</a:t>
            </a:r>
            <a:r>
              <a:rPr lang="en-US" sz="1200" dirty="0">
                <a:solidFill>
                  <a:schemeClr val="tx1"/>
                </a:solidFill>
              </a:rPr>
              <a:t> that can be delivered faster than conventional grid expansion</a:t>
            </a:r>
          </a:p>
        </p:txBody>
      </p:sp>
      <p:sp>
        <p:nvSpPr>
          <p:cNvPr id="14" name="Rectangle 13">
            <a:extLst>
              <a:ext uri="{FF2B5EF4-FFF2-40B4-BE49-F238E27FC236}">
                <a16:creationId xmlns:a16="http://schemas.microsoft.com/office/drawing/2014/main" id="{6064E1C7-ED71-2DC2-371B-35FDBBE1039B}"/>
              </a:ext>
            </a:extLst>
          </p:cNvPr>
          <p:cNvSpPr/>
          <p:nvPr/>
        </p:nvSpPr>
        <p:spPr bwMode="gray">
          <a:xfrm rot="16200000">
            <a:off x="2430379" y="2847777"/>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Problem</a:t>
            </a:r>
          </a:p>
        </p:txBody>
      </p:sp>
      <p:sp>
        <p:nvSpPr>
          <p:cNvPr id="15" name="Rectangle 14">
            <a:extLst>
              <a:ext uri="{FF2B5EF4-FFF2-40B4-BE49-F238E27FC236}">
                <a16:creationId xmlns:a16="http://schemas.microsoft.com/office/drawing/2014/main" id="{5CAFE647-0205-75A1-A7BF-CD3085888644}"/>
              </a:ext>
            </a:extLst>
          </p:cNvPr>
          <p:cNvSpPr/>
          <p:nvPr/>
        </p:nvSpPr>
        <p:spPr bwMode="gray">
          <a:xfrm>
            <a:off x="2715768" y="3731322"/>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r>
              <a:rPr lang="en-US" sz="1200" b="1" dirty="0">
                <a:solidFill>
                  <a:schemeClr val="tx1"/>
                </a:solidFill>
              </a:rPr>
              <a:t>VPP aggregating batteries</a:t>
            </a:r>
            <a:r>
              <a:rPr lang="en-US" sz="1200" dirty="0">
                <a:solidFill>
                  <a:schemeClr val="tx1"/>
                </a:solidFill>
              </a:rPr>
              <a:t>, </a:t>
            </a:r>
            <a:r>
              <a:rPr lang="en-US" sz="1200" b="1" dirty="0">
                <a:solidFill>
                  <a:schemeClr val="tx1"/>
                </a:solidFill>
              </a:rPr>
              <a:t>smart thermostats</a:t>
            </a:r>
            <a:r>
              <a:rPr lang="en-US" sz="1200" dirty="0">
                <a:solidFill>
                  <a:schemeClr val="tx1"/>
                </a:solidFill>
              </a:rPr>
              <a:t>, and </a:t>
            </a:r>
            <a:r>
              <a:rPr lang="en-US" sz="1200" b="1" dirty="0">
                <a:solidFill>
                  <a:schemeClr val="tx1"/>
                </a:solidFill>
              </a:rPr>
              <a:t>flexible residential</a:t>
            </a:r>
            <a:r>
              <a:rPr lang="en-US" sz="1200" dirty="0">
                <a:solidFill>
                  <a:schemeClr val="tx1"/>
                </a:solidFill>
              </a:rPr>
              <a:t> and </a:t>
            </a:r>
            <a:r>
              <a:rPr lang="en-US" sz="1200" b="1" dirty="0">
                <a:solidFill>
                  <a:schemeClr val="tx1"/>
                </a:solidFill>
              </a:rPr>
              <a:t>commercial loads</a:t>
            </a:r>
          </a:p>
        </p:txBody>
      </p:sp>
      <p:sp>
        <p:nvSpPr>
          <p:cNvPr id="16" name="Rectangle 15">
            <a:extLst>
              <a:ext uri="{FF2B5EF4-FFF2-40B4-BE49-F238E27FC236}">
                <a16:creationId xmlns:a16="http://schemas.microsoft.com/office/drawing/2014/main" id="{F1191076-D39A-133B-86B3-8CAAF3B0E454}"/>
              </a:ext>
            </a:extLst>
          </p:cNvPr>
          <p:cNvSpPr/>
          <p:nvPr/>
        </p:nvSpPr>
        <p:spPr bwMode="gray">
          <a:xfrm rot="16200000">
            <a:off x="2430379" y="4016713"/>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Technology</a:t>
            </a:r>
          </a:p>
        </p:txBody>
      </p:sp>
      <p:sp>
        <p:nvSpPr>
          <p:cNvPr id="17" name="Rectangle 16">
            <a:extLst>
              <a:ext uri="{FF2B5EF4-FFF2-40B4-BE49-F238E27FC236}">
                <a16:creationId xmlns:a16="http://schemas.microsoft.com/office/drawing/2014/main" id="{B44A5F1D-E28A-311B-85C9-6E9F8D71DF95}"/>
              </a:ext>
            </a:extLst>
          </p:cNvPr>
          <p:cNvSpPr/>
          <p:nvPr/>
        </p:nvSpPr>
        <p:spPr bwMode="gray">
          <a:xfrm>
            <a:off x="2715768" y="4900259"/>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pPr marL="0" indent="0">
              <a:buNone/>
            </a:pPr>
            <a:r>
              <a:rPr lang="en-US" sz="1200" dirty="0">
                <a:solidFill>
                  <a:schemeClr val="tx1"/>
                </a:solidFill>
              </a:rPr>
              <a:t>Google funds </a:t>
            </a:r>
            <a:r>
              <a:rPr lang="en-US" sz="1200" dirty="0" err="1">
                <a:solidFill>
                  <a:schemeClr val="tx1"/>
                </a:solidFill>
              </a:rPr>
              <a:t>Voltus</a:t>
            </a:r>
            <a:r>
              <a:rPr lang="en-US" sz="1200" dirty="0">
                <a:solidFill>
                  <a:schemeClr val="tx1"/>
                </a:solidFill>
              </a:rPr>
              <a:t> to aggregate distributed flexibility, </a:t>
            </a:r>
            <a:r>
              <a:rPr lang="en-US" sz="1200" b="1" dirty="0">
                <a:solidFill>
                  <a:schemeClr val="tx1"/>
                </a:solidFill>
              </a:rPr>
              <a:t>expanding the original 100 MW agreement to a  1 GW VPP </a:t>
            </a:r>
            <a:r>
              <a:rPr lang="en-US" sz="1200" dirty="0">
                <a:solidFill>
                  <a:schemeClr val="tx1"/>
                </a:solidFill>
              </a:rPr>
              <a:t>commitment in October 2026</a:t>
            </a:r>
          </a:p>
        </p:txBody>
      </p:sp>
      <p:sp>
        <p:nvSpPr>
          <p:cNvPr id="18" name="Rectangle 17">
            <a:extLst>
              <a:ext uri="{FF2B5EF4-FFF2-40B4-BE49-F238E27FC236}">
                <a16:creationId xmlns:a16="http://schemas.microsoft.com/office/drawing/2014/main" id="{773E78C8-63F5-C9BC-C544-EBFA86466F2C}"/>
              </a:ext>
            </a:extLst>
          </p:cNvPr>
          <p:cNvSpPr/>
          <p:nvPr/>
        </p:nvSpPr>
        <p:spPr bwMode="gray">
          <a:xfrm rot="16200000">
            <a:off x="2430379" y="5185650"/>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Deployment model</a:t>
            </a:r>
          </a:p>
        </p:txBody>
      </p:sp>
      <p:sp>
        <p:nvSpPr>
          <p:cNvPr id="19" name="Rectangle 18">
            <a:extLst>
              <a:ext uri="{FF2B5EF4-FFF2-40B4-BE49-F238E27FC236}">
                <a16:creationId xmlns:a16="http://schemas.microsoft.com/office/drawing/2014/main" id="{5CEB031C-85BA-2B1F-655A-32B39261FBB7}"/>
              </a:ext>
            </a:extLst>
          </p:cNvPr>
          <p:cNvSpPr/>
          <p:nvPr/>
        </p:nvSpPr>
        <p:spPr bwMode="gray">
          <a:xfrm>
            <a:off x="6016752" y="2562386"/>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pPr marL="0" indent="0">
              <a:buNone/>
            </a:pPr>
            <a:r>
              <a:rPr lang="en-US" sz="1200" b="1" dirty="0">
                <a:solidFill>
                  <a:schemeClr val="tx1"/>
                </a:solidFill>
              </a:rPr>
              <a:t>Google</a:t>
            </a:r>
            <a:r>
              <a:rPr lang="en-US" sz="1200" dirty="0">
                <a:solidFill>
                  <a:schemeClr val="tx1"/>
                </a:solidFill>
              </a:rPr>
              <a:t> to provide funding</a:t>
            </a:r>
          </a:p>
          <a:p>
            <a:pPr marL="0" indent="0">
              <a:buNone/>
            </a:pPr>
            <a:r>
              <a:rPr lang="en-US" sz="1200" b="1" dirty="0" err="1">
                <a:solidFill>
                  <a:schemeClr val="tx1"/>
                </a:solidFill>
              </a:rPr>
              <a:t>Voltus</a:t>
            </a:r>
            <a:r>
              <a:rPr lang="en-US" sz="1200" dirty="0">
                <a:solidFill>
                  <a:schemeClr val="tx1"/>
                </a:solidFill>
              </a:rPr>
              <a:t> to recruit, coordinate, and compensate participating customers</a:t>
            </a:r>
          </a:p>
          <a:p>
            <a:pPr marL="0" indent="0">
              <a:buNone/>
            </a:pPr>
            <a:r>
              <a:rPr lang="en-US" sz="1200" b="1" dirty="0">
                <a:solidFill>
                  <a:schemeClr val="tx1"/>
                </a:solidFill>
              </a:rPr>
              <a:t>PJM</a:t>
            </a:r>
            <a:r>
              <a:rPr lang="en-US" sz="1200" dirty="0">
                <a:solidFill>
                  <a:schemeClr val="tx1"/>
                </a:solidFill>
              </a:rPr>
              <a:t> to provide relevant capacity-market context</a:t>
            </a:r>
          </a:p>
        </p:txBody>
      </p:sp>
      <p:sp>
        <p:nvSpPr>
          <p:cNvPr id="20" name="Rectangle 19">
            <a:extLst>
              <a:ext uri="{FF2B5EF4-FFF2-40B4-BE49-F238E27FC236}">
                <a16:creationId xmlns:a16="http://schemas.microsoft.com/office/drawing/2014/main" id="{DEB523F2-F191-C2C5-B365-EE62186B514D}"/>
              </a:ext>
            </a:extLst>
          </p:cNvPr>
          <p:cNvSpPr/>
          <p:nvPr/>
        </p:nvSpPr>
        <p:spPr bwMode="gray">
          <a:xfrm rot="16200000">
            <a:off x="5731363" y="2847777"/>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Stakeholders</a:t>
            </a:r>
          </a:p>
        </p:txBody>
      </p:sp>
      <p:sp>
        <p:nvSpPr>
          <p:cNvPr id="21" name="Rectangle 20">
            <a:extLst>
              <a:ext uri="{FF2B5EF4-FFF2-40B4-BE49-F238E27FC236}">
                <a16:creationId xmlns:a16="http://schemas.microsoft.com/office/drawing/2014/main" id="{DBC2B247-BC92-A700-CE5F-D2945F337EF3}"/>
              </a:ext>
            </a:extLst>
          </p:cNvPr>
          <p:cNvSpPr/>
          <p:nvPr/>
        </p:nvSpPr>
        <p:spPr bwMode="gray">
          <a:xfrm>
            <a:off x="6016752" y="3731322"/>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r>
              <a:rPr lang="en-US" sz="1200" b="1" dirty="0">
                <a:solidFill>
                  <a:schemeClr val="tx1"/>
                </a:solidFill>
              </a:rPr>
              <a:t>Bring-your-own-capacity agreement </a:t>
            </a:r>
            <a:r>
              <a:rPr lang="en-US" sz="1200" dirty="0">
                <a:solidFill>
                  <a:schemeClr val="tx1"/>
                </a:solidFill>
              </a:rPr>
              <a:t>creates commercial incentive to aggregate existing flexible resources</a:t>
            </a:r>
          </a:p>
        </p:txBody>
      </p:sp>
      <p:sp>
        <p:nvSpPr>
          <p:cNvPr id="22" name="Rectangle 21">
            <a:extLst>
              <a:ext uri="{FF2B5EF4-FFF2-40B4-BE49-F238E27FC236}">
                <a16:creationId xmlns:a16="http://schemas.microsoft.com/office/drawing/2014/main" id="{882BC248-33D6-9A46-E280-0F29B58E7564}"/>
              </a:ext>
            </a:extLst>
          </p:cNvPr>
          <p:cNvSpPr/>
          <p:nvPr/>
        </p:nvSpPr>
        <p:spPr bwMode="gray">
          <a:xfrm rot="16200000">
            <a:off x="5731363" y="4016713"/>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Deployment enabler</a:t>
            </a:r>
          </a:p>
        </p:txBody>
      </p:sp>
      <p:sp>
        <p:nvSpPr>
          <p:cNvPr id="23" name="Rectangle 22">
            <a:extLst>
              <a:ext uri="{FF2B5EF4-FFF2-40B4-BE49-F238E27FC236}">
                <a16:creationId xmlns:a16="http://schemas.microsoft.com/office/drawing/2014/main" id="{565B61DB-C056-2655-C96F-8E545D16B0DC}"/>
              </a:ext>
            </a:extLst>
          </p:cNvPr>
          <p:cNvSpPr/>
          <p:nvPr/>
        </p:nvSpPr>
        <p:spPr bwMode="gray">
          <a:xfrm>
            <a:off x="6016752" y="4900259"/>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r>
              <a:rPr lang="en-US" sz="1200" dirty="0">
                <a:solidFill>
                  <a:schemeClr val="tx1"/>
                </a:solidFill>
              </a:rPr>
              <a:t>Large electricity customers can </a:t>
            </a:r>
            <a:r>
              <a:rPr lang="en-US" sz="1200" b="1" dirty="0">
                <a:solidFill>
                  <a:schemeClr val="tx1"/>
                </a:solidFill>
              </a:rPr>
              <a:t>help finance</a:t>
            </a:r>
            <a:r>
              <a:rPr lang="en-US" sz="1200" dirty="0">
                <a:solidFill>
                  <a:schemeClr val="tx1"/>
                </a:solidFill>
              </a:rPr>
              <a:t> dispatchable grid capacity </a:t>
            </a:r>
            <a:r>
              <a:rPr lang="en-US" sz="1200" b="1" dirty="0">
                <a:solidFill>
                  <a:schemeClr val="tx1"/>
                </a:solidFill>
              </a:rPr>
              <a:t>without waiting </a:t>
            </a:r>
            <a:r>
              <a:rPr lang="en-US" sz="1200" dirty="0">
                <a:solidFill>
                  <a:schemeClr val="tx1"/>
                </a:solidFill>
              </a:rPr>
              <a:t>for new transmission construction</a:t>
            </a:r>
          </a:p>
        </p:txBody>
      </p:sp>
      <p:sp>
        <p:nvSpPr>
          <p:cNvPr id="24" name="Rectangle 23">
            <a:extLst>
              <a:ext uri="{FF2B5EF4-FFF2-40B4-BE49-F238E27FC236}">
                <a16:creationId xmlns:a16="http://schemas.microsoft.com/office/drawing/2014/main" id="{A068C782-1B50-328D-02CC-1330A863FA3C}"/>
              </a:ext>
            </a:extLst>
          </p:cNvPr>
          <p:cNvSpPr/>
          <p:nvPr/>
        </p:nvSpPr>
        <p:spPr bwMode="gray">
          <a:xfrm rot="16200000">
            <a:off x="5731363" y="5185650"/>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Lesson learned</a:t>
            </a:r>
          </a:p>
        </p:txBody>
      </p:sp>
      <p:sp>
        <p:nvSpPr>
          <p:cNvPr id="25" name="Pentagon 24">
            <a:extLst>
              <a:ext uri="{FF2B5EF4-FFF2-40B4-BE49-F238E27FC236}">
                <a16:creationId xmlns:a16="http://schemas.microsoft.com/office/drawing/2014/main" id="{BED700BA-BAF8-2DF8-9161-12D3C4A801AF}"/>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26" name="Chevron 25">
            <a:extLst>
              <a:ext uri="{FF2B5EF4-FFF2-40B4-BE49-F238E27FC236}">
                <a16:creationId xmlns:a16="http://schemas.microsoft.com/office/drawing/2014/main" id="{6745A97E-C3DD-2D63-AA1E-CF2D2845DEEB}"/>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27" name="Chevron 26">
            <a:extLst>
              <a:ext uri="{FF2B5EF4-FFF2-40B4-BE49-F238E27FC236}">
                <a16:creationId xmlns:a16="http://schemas.microsoft.com/office/drawing/2014/main" id="{F4D73B4E-142C-4DD8-C4D1-F483D41C2EFE}"/>
              </a:ext>
            </a:extLst>
          </p:cNvPr>
          <p:cNvSpPr/>
          <p:nvPr/>
        </p:nvSpPr>
        <p:spPr>
          <a:xfrm>
            <a:off x="3381296"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Modernize</a:t>
            </a:r>
          </a:p>
        </p:txBody>
      </p:sp>
      <p:sp>
        <p:nvSpPr>
          <p:cNvPr id="28" name="Chevron 27">
            <a:extLst>
              <a:ext uri="{FF2B5EF4-FFF2-40B4-BE49-F238E27FC236}">
                <a16:creationId xmlns:a16="http://schemas.microsoft.com/office/drawing/2014/main" id="{B3949028-461E-22A9-F5F9-1E4F519A836A}"/>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29" name="Chevron 28">
            <a:extLst>
              <a:ext uri="{FF2B5EF4-FFF2-40B4-BE49-F238E27FC236}">
                <a16:creationId xmlns:a16="http://schemas.microsoft.com/office/drawing/2014/main" id="{003FBCB7-60D3-8B21-6041-68A50FB7B5EB}"/>
              </a:ext>
            </a:extLst>
          </p:cNvPr>
          <p:cNvSpPr/>
          <p:nvPr/>
        </p:nvSpPr>
        <p:spPr>
          <a:xfrm>
            <a:off x="6762592" y="0"/>
            <a:ext cx="1788983" cy="288356"/>
          </a:xfrm>
          <a:prstGeom prst="chevron">
            <a:avLst/>
          </a:prstGeom>
          <a:solidFill>
            <a:srgbClr val="815BCA"/>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Deployment</a:t>
            </a:r>
          </a:p>
        </p:txBody>
      </p:sp>
      <p:sp>
        <p:nvSpPr>
          <p:cNvPr id="30" name="Rectangle 29">
            <a:extLst>
              <a:ext uri="{FF2B5EF4-FFF2-40B4-BE49-F238E27FC236}">
                <a16:creationId xmlns:a16="http://schemas.microsoft.com/office/drawing/2014/main" id="{9B20D194-7CDD-A758-DCBD-E0279FBB297A}"/>
              </a:ext>
            </a:extLst>
          </p:cNvPr>
          <p:cNvSpPr/>
          <p:nvPr/>
        </p:nvSpPr>
        <p:spPr>
          <a:xfrm>
            <a:off x="10637520" y="0"/>
            <a:ext cx="1554480" cy="288356"/>
          </a:xfrm>
          <a:prstGeom prst="rect">
            <a:avLst/>
          </a:prstGeom>
          <a:solidFill>
            <a:srgbClr val="00435D"/>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solidFill>
                  <a:schemeClr val="bg1"/>
                </a:solidFill>
                <a:effectLst/>
                <a:uLnTx/>
                <a:uFillTx/>
                <a:latin typeface="Arial"/>
                <a:ea typeface="+mn-ea"/>
                <a:cs typeface="+mn-cs"/>
                <a:sym typeface="Arial"/>
              </a:rPr>
              <a:t>Short-term</a:t>
            </a:r>
          </a:p>
        </p:txBody>
      </p:sp>
    </p:spTree>
    <p:extLst>
      <p:ext uri="{BB962C8B-B14F-4D97-AF65-F5344CB8AC3E}">
        <p14:creationId xmlns:p14="http://schemas.microsoft.com/office/powerpoint/2010/main" val="101909398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2756843-6897-CD5B-AFB6-5E02E0299E32}"/>
              </a:ext>
            </a:extLst>
          </p:cNvPr>
          <p:cNvSpPr>
            <a:spLocks noGrp="1"/>
          </p:cNvSpPr>
          <p:nvPr>
            <p:ph type="body" sz="quarter" idx="14"/>
          </p:nvPr>
        </p:nvSpPr>
        <p:spPr/>
        <p:txBody>
          <a:bodyPr rIns="91440"/>
          <a:lstStyle/>
          <a:p>
            <a:pPr marL="0" indent="0">
              <a:buNone/>
            </a:pPr>
            <a:r>
              <a:rPr lang="en-US" b="1" dirty="0"/>
              <a:t>Policy insights</a:t>
            </a:r>
          </a:p>
          <a:p>
            <a:pPr marL="0" indent="0">
              <a:buNone/>
            </a:pPr>
            <a:endParaRPr lang="en-US" b="1" dirty="0"/>
          </a:p>
          <a:p>
            <a:pPr marL="0" indent="0">
              <a:buNone/>
            </a:pPr>
            <a:r>
              <a:rPr lang="en-US" b="1" dirty="0"/>
              <a:t>Implemented policies and mechanisms</a:t>
            </a:r>
          </a:p>
          <a:p>
            <a:pPr marL="0" indent="0">
              <a:buNone/>
            </a:pPr>
            <a:endParaRPr lang="en-US" b="1" dirty="0"/>
          </a:p>
          <a:p>
            <a:r>
              <a:rPr lang="en-US" b="1" dirty="0"/>
              <a:t>CAISO Transmission Planning Process </a:t>
            </a:r>
            <a:r>
              <a:rPr lang="en-US" dirty="0"/>
              <a:t>and</a:t>
            </a:r>
            <a:r>
              <a:rPr lang="en-US" b="1" dirty="0"/>
              <a:t> avoided-cost assessment</a:t>
            </a:r>
          </a:p>
          <a:p>
            <a:r>
              <a:rPr lang="en-US" b="1" dirty="0"/>
              <a:t>FERC Order 881 </a:t>
            </a:r>
            <a:r>
              <a:rPr lang="en-US" dirty="0"/>
              <a:t>on transmission line ratings</a:t>
            </a:r>
          </a:p>
          <a:p>
            <a:r>
              <a:rPr lang="en-US" b="1" dirty="0"/>
              <a:t>FERC Order 1920 </a:t>
            </a:r>
            <a:r>
              <a:rPr lang="en-US" dirty="0"/>
              <a:t>on long-term transmission planning</a:t>
            </a:r>
          </a:p>
          <a:p>
            <a:pPr marL="0" indent="0">
              <a:buNone/>
            </a:pPr>
            <a:endParaRPr lang="en-US" dirty="0"/>
          </a:p>
          <a:p>
            <a:pPr marL="0" indent="0">
              <a:buNone/>
            </a:pPr>
            <a:r>
              <a:rPr lang="en-US" b="1" dirty="0"/>
              <a:t>Evolving policy opportunities</a:t>
            </a:r>
          </a:p>
          <a:p>
            <a:pPr marL="0" indent="0">
              <a:buNone/>
            </a:pPr>
            <a:endParaRPr lang="en-US" b="1" dirty="0"/>
          </a:p>
          <a:p>
            <a:r>
              <a:rPr lang="en-US" dirty="0"/>
              <a:t>Stronger requirements to </a:t>
            </a:r>
            <a:r>
              <a:rPr lang="en-US" b="1" dirty="0"/>
              <a:t>evaluate grid-enhancing technologies </a:t>
            </a:r>
            <a:r>
              <a:rPr lang="en-US" dirty="0"/>
              <a:t>against new transmission and </a:t>
            </a:r>
            <a:r>
              <a:rPr lang="en-US" b="1" dirty="0"/>
              <a:t>improved cost-recovery incentives </a:t>
            </a:r>
            <a:r>
              <a:rPr lang="en-US" dirty="0"/>
              <a:t>for non-wires alternatives</a:t>
            </a:r>
            <a:endParaRPr lang="en-US" b="1" dirty="0"/>
          </a:p>
        </p:txBody>
      </p:sp>
      <p:sp>
        <p:nvSpPr>
          <p:cNvPr id="3" name="Title 2">
            <a:extLst>
              <a:ext uri="{FF2B5EF4-FFF2-40B4-BE49-F238E27FC236}">
                <a16:creationId xmlns:a16="http://schemas.microsoft.com/office/drawing/2014/main" id="{E942BEE5-7D01-FEEC-A34E-47B811B9D587}"/>
              </a:ext>
            </a:extLst>
          </p:cNvPr>
          <p:cNvSpPr>
            <a:spLocks noGrp="1"/>
          </p:cNvSpPr>
          <p:nvPr>
            <p:ph type="title"/>
          </p:nvPr>
        </p:nvSpPr>
        <p:spPr/>
        <p:txBody>
          <a:bodyPr/>
          <a:lstStyle/>
          <a:p>
            <a:r>
              <a:rPr lang="en-US" dirty="0"/>
              <a:t>PG&amp;E showcases how grid-enhancing technologies can unlock capacity years ahead of new transmission</a:t>
            </a:r>
          </a:p>
        </p:txBody>
      </p:sp>
      <p:sp>
        <p:nvSpPr>
          <p:cNvPr id="4" name="Text Placeholder 3">
            <a:extLst>
              <a:ext uri="{FF2B5EF4-FFF2-40B4-BE49-F238E27FC236}">
                <a16:creationId xmlns:a16="http://schemas.microsoft.com/office/drawing/2014/main" id="{D47483E2-35D0-DEC1-E7EF-992365F37941}"/>
              </a:ext>
            </a:extLst>
          </p:cNvPr>
          <p:cNvSpPr>
            <a:spLocks noGrp="1"/>
          </p:cNvSpPr>
          <p:nvPr>
            <p:ph type="body" sz="quarter" idx="13"/>
          </p:nvPr>
        </p:nvSpPr>
        <p:spPr/>
        <p:txBody>
          <a:bodyPr/>
          <a:lstStyle/>
          <a:p>
            <a:r>
              <a:rPr lang="en-US" dirty="0"/>
              <a:t>      PG&amp;E </a:t>
            </a:r>
            <a:r>
              <a:rPr lang="en-US" b="0" dirty="0"/>
              <a:t>(California, U.S.)</a:t>
            </a:r>
            <a:endParaRPr lang="en-US" dirty="0"/>
          </a:p>
        </p:txBody>
      </p:sp>
      <p:pic>
        <p:nvPicPr>
          <p:cNvPr id="6" name="Picture 5" descr="File:Flag of the United States.png - Wikimedia Commons">
            <a:extLst>
              <a:ext uri="{FF2B5EF4-FFF2-40B4-BE49-F238E27FC236}">
                <a16:creationId xmlns:a16="http://schemas.microsoft.com/office/drawing/2014/main" id="{960360B1-ACEA-95A6-B63F-57EAC2F322F5}"/>
              </a:ext>
            </a:extLst>
          </p:cNvPr>
          <p:cNvPicPr>
            <a:picLocks noChangeAspect="1"/>
          </p:cNvPicPr>
          <p:nvPr/>
        </p:nvPicPr>
        <p:blipFill>
          <a:blip r:embed="rId2"/>
          <a:stretch>
            <a:fillRect/>
          </a:stretch>
        </p:blipFill>
        <p:spPr>
          <a:xfrm>
            <a:off x="329184" y="1806191"/>
            <a:ext cx="347653" cy="182880"/>
          </a:xfrm>
          <a:prstGeom prst="rect">
            <a:avLst/>
          </a:prstGeom>
        </p:spPr>
      </p:pic>
      <p:sp>
        <p:nvSpPr>
          <p:cNvPr id="7" name="Terminator 6">
            <a:extLst>
              <a:ext uri="{FF2B5EF4-FFF2-40B4-BE49-F238E27FC236}">
                <a16:creationId xmlns:a16="http://schemas.microsoft.com/office/drawing/2014/main" id="{5978C67E-EEB3-8707-7586-B3C18753A4F0}"/>
              </a:ext>
            </a:extLst>
          </p:cNvPr>
          <p:cNvSpPr/>
          <p:nvPr/>
        </p:nvSpPr>
        <p:spPr bwMode="gray">
          <a:xfrm>
            <a:off x="6931152" y="1710877"/>
            <a:ext cx="2103120" cy="274320"/>
          </a:xfrm>
          <a:prstGeom prst="flowChartTerminator">
            <a:avLst/>
          </a:prstGeom>
          <a:solidFill>
            <a:schemeClr val="accent6"/>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200" dirty="0">
                <a:solidFill>
                  <a:schemeClr val="bg1"/>
                </a:solidFill>
              </a:rPr>
              <a:t>Operational</a:t>
            </a:r>
          </a:p>
        </p:txBody>
      </p:sp>
      <p:sp>
        <p:nvSpPr>
          <p:cNvPr id="8" name="Rectangle 7">
            <a:extLst>
              <a:ext uri="{FF2B5EF4-FFF2-40B4-BE49-F238E27FC236}">
                <a16:creationId xmlns:a16="http://schemas.microsoft.com/office/drawing/2014/main" id="{2E296628-BB02-ABDE-FC8F-5FAED287D758}"/>
              </a:ext>
            </a:extLst>
          </p:cNvPr>
          <p:cNvSpPr/>
          <p:nvPr/>
        </p:nvSpPr>
        <p:spPr bwMode="gray">
          <a:xfrm>
            <a:off x="329184" y="2254279"/>
            <a:ext cx="2103120" cy="274320"/>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buNone/>
            </a:pPr>
            <a:r>
              <a:rPr lang="en-US" sz="1600" b="1" dirty="0">
                <a:solidFill>
                  <a:schemeClr val="tx1"/>
                </a:solidFill>
              </a:rPr>
              <a:t>Key facts</a:t>
            </a:r>
          </a:p>
        </p:txBody>
      </p:sp>
      <p:sp>
        <p:nvSpPr>
          <p:cNvPr id="9" name="Rounded Rectangle 8">
            <a:extLst>
              <a:ext uri="{FF2B5EF4-FFF2-40B4-BE49-F238E27FC236}">
                <a16:creationId xmlns:a16="http://schemas.microsoft.com/office/drawing/2014/main" id="{EC53DF6E-C0AA-4646-FA69-8EB81FC46163}"/>
              </a:ext>
            </a:extLst>
          </p:cNvPr>
          <p:cNvSpPr/>
          <p:nvPr/>
        </p:nvSpPr>
        <p:spPr bwMode="gray">
          <a:xfrm>
            <a:off x="329184" y="2562386"/>
            <a:ext cx="2103120" cy="1027424"/>
          </a:xfrm>
          <a:prstGeom prst="round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2200" dirty="0">
                <a:solidFill>
                  <a:schemeClr val="tx1"/>
                </a:solidFill>
              </a:rPr>
              <a:t>+100 MW</a:t>
            </a:r>
          </a:p>
          <a:p>
            <a:pPr marL="0" indent="0" algn="ctr">
              <a:buNone/>
            </a:pPr>
            <a:r>
              <a:rPr lang="en-US" sz="1200" dirty="0">
                <a:solidFill>
                  <a:schemeClr val="tx1"/>
                </a:solidFill>
              </a:rPr>
              <a:t>Capacity unlocked</a:t>
            </a:r>
          </a:p>
        </p:txBody>
      </p:sp>
      <p:sp>
        <p:nvSpPr>
          <p:cNvPr id="10" name="Rounded Rectangle 9">
            <a:extLst>
              <a:ext uri="{FF2B5EF4-FFF2-40B4-BE49-F238E27FC236}">
                <a16:creationId xmlns:a16="http://schemas.microsoft.com/office/drawing/2014/main" id="{3D7F0BFF-710D-CF84-8F30-96CAC90BE369}"/>
              </a:ext>
            </a:extLst>
          </p:cNvPr>
          <p:cNvSpPr/>
          <p:nvPr/>
        </p:nvSpPr>
        <p:spPr bwMode="gray">
          <a:xfrm>
            <a:off x="329184" y="3749086"/>
            <a:ext cx="2103120" cy="1027424"/>
          </a:xfrm>
          <a:prstGeom prst="round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200" dirty="0">
                <a:solidFill>
                  <a:schemeClr val="tx1"/>
                </a:solidFill>
              </a:rPr>
              <a:t>Up to </a:t>
            </a:r>
            <a:r>
              <a:rPr lang="en-US" sz="2200" dirty="0">
                <a:solidFill>
                  <a:schemeClr val="tx1"/>
                </a:solidFill>
              </a:rPr>
              <a:t>34%</a:t>
            </a:r>
          </a:p>
          <a:p>
            <a:pPr marL="0" indent="0" algn="ctr">
              <a:buNone/>
            </a:pPr>
            <a:r>
              <a:rPr lang="en-US" sz="1200" dirty="0">
                <a:solidFill>
                  <a:schemeClr val="tx1"/>
                </a:solidFill>
              </a:rPr>
              <a:t>reduction in thermal overloads</a:t>
            </a:r>
          </a:p>
        </p:txBody>
      </p:sp>
      <p:sp>
        <p:nvSpPr>
          <p:cNvPr id="11" name="Rounded Rectangle 10">
            <a:extLst>
              <a:ext uri="{FF2B5EF4-FFF2-40B4-BE49-F238E27FC236}">
                <a16:creationId xmlns:a16="http://schemas.microsoft.com/office/drawing/2014/main" id="{93EDDA29-89EE-7B78-D29A-360525FCEE8B}"/>
              </a:ext>
            </a:extLst>
          </p:cNvPr>
          <p:cNvSpPr/>
          <p:nvPr/>
        </p:nvSpPr>
        <p:spPr bwMode="gray">
          <a:xfrm>
            <a:off x="329184" y="4935785"/>
            <a:ext cx="2103120" cy="1027424"/>
          </a:xfrm>
          <a:prstGeom prst="round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algn="ctr"/>
            <a:r>
              <a:rPr lang="en-US" sz="2200" dirty="0">
                <a:solidFill>
                  <a:schemeClr val="tx1"/>
                </a:solidFill>
              </a:rPr>
              <a:t>~7 years</a:t>
            </a:r>
          </a:p>
          <a:p>
            <a:pPr marL="0" indent="0" algn="ctr">
              <a:buNone/>
            </a:pPr>
            <a:r>
              <a:rPr lang="en-US" sz="1200" dirty="0">
                <a:solidFill>
                  <a:schemeClr val="tx1"/>
                </a:solidFill>
              </a:rPr>
              <a:t>Earlier than new-line alternative</a:t>
            </a:r>
          </a:p>
        </p:txBody>
      </p:sp>
      <p:sp>
        <p:nvSpPr>
          <p:cNvPr id="12" name="Footer Placeholder 5">
            <a:extLst>
              <a:ext uri="{FF2B5EF4-FFF2-40B4-BE49-F238E27FC236}">
                <a16:creationId xmlns:a16="http://schemas.microsoft.com/office/drawing/2014/main" id="{F066BD04-FECB-4739-176A-613CBE3EFC57}"/>
              </a:ext>
            </a:extLst>
          </p:cNvPr>
          <p:cNvSpPr>
            <a:spLocks noGrp="1"/>
          </p:cNvSpPr>
          <p:nvPr>
            <p:ph type="ftr" sz="quarter" idx="3"/>
          </p:nvPr>
        </p:nvSpPr>
        <p:spPr>
          <a:xfrm>
            <a:off x="334962" y="6344432"/>
            <a:ext cx="9147241" cy="216706"/>
          </a:xfrm>
        </p:spPr>
        <p:txBody>
          <a:bodyPr/>
          <a:lstStyle/>
          <a:p>
            <a:pPr>
              <a:defRPr/>
            </a:pPr>
            <a:r>
              <a:rPr lang="en-US" dirty="0">
                <a:solidFill>
                  <a:schemeClr val="tx1"/>
                </a:solidFill>
              </a:rPr>
              <a:t>Sources: </a:t>
            </a:r>
            <a:r>
              <a:rPr lang="en-US" dirty="0">
                <a:hlinkClick r:id="rId3"/>
              </a:rPr>
              <a:t>PG&amp;E and Smart Wires Enhance Grid Reliability, Capacity for Data Centers in San Jose</a:t>
            </a:r>
            <a:r>
              <a:rPr lang="en-US" dirty="0"/>
              <a:t> </a:t>
            </a:r>
            <a:r>
              <a:rPr lang="en-US" dirty="0">
                <a:solidFill>
                  <a:schemeClr val="tx1"/>
                </a:solidFill>
              </a:rPr>
              <a:t>(PG&amp;E Corporation, 2025).</a:t>
            </a:r>
          </a:p>
          <a:p>
            <a:pPr>
              <a:defRPr/>
            </a:pPr>
            <a:r>
              <a:rPr lang="en-US" dirty="0">
                <a:solidFill>
                  <a:schemeClr val="tx1"/>
                </a:solidFill>
              </a:rPr>
              <a:t>Credit: Pia Doris Morrow, Gunay Kiran, and </a:t>
            </a:r>
            <a:r>
              <a:rPr lang="en-US" dirty="0">
                <a:solidFill>
                  <a:srgbClr val="000000"/>
                </a:solidFill>
                <a:hlinkClick r:id="rId4"/>
              </a:rPr>
              <a:t>Gernot Wagner</a:t>
            </a:r>
            <a:r>
              <a:rPr lang="en-US" dirty="0">
                <a:solidFill>
                  <a:srgbClr val="000000"/>
                </a:solidFill>
              </a:rPr>
              <a:t>. </a:t>
            </a:r>
            <a:r>
              <a:rPr lang="en-US" dirty="0">
                <a:hlinkClick r:id="rId5"/>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cs typeface="Arial"/>
            </a:endParaRPr>
          </a:p>
        </p:txBody>
      </p:sp>
      <p:sp>
        <p:nvSpPr>
          <p:cNvPr id="13" name="Rectangle 12">
            <a:extLst>
              <a:ext uri="{FF2B5EF4-FFF2-40B4-BE49-F238E27FC236}">
                <a16:creationId xmlns:a16="http://schemas.microsoft.com/office/drawing/2014/main" id="{6E289154-01E7-05A3-2639-4299B04B4754}"/>
              </a:ext>
            </a:extLst>
          </p:cNvPr>
          <p:cNvSpPr/>
          <p:nvPr/>
        </p:nvSpPr>
        <p:spPr bwMode="gray">
          <a:xfrm>
            <a:off x="2715768" y="2562386"/>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pPr marL="0" indent="0">
              <a:buNone/>
            </a:pPr>
            <a:r>
              <a:rPr lang="en-US" sz="1200" dirty="0">
                <a:solidFill>
                  <a:schemeClr val="tx1"/>
                </a:solidFill>
              </a:rPr>
              <a:t>Transmission constraints in the San Jose area </a:t>
            </a:r>
            <a:r>
              <a:rPr lang="en-US" sz="1200" b="1" dirty="0">
                <a:solidFill>
                  <a:schemeClr val="tx1"/>
                </a:solidFill>
              </a:rPr>
              <a:t>limit the grid’s ability to accommodate increasing electricity demand</a:t>
            </a:r>
          </a:p>
        </p:txBody>
      </p:sp>
      <p:sp>
        <p:nvSpPr>
          <p:cNvPr id="14" name="Rectangle 13">
            <a:extLst>
              <a:ext uri="{FF2B5EF4-FFF2-40B4-BE49-F238E27FC236}">
                <a16:creationId xmlns:a16="http://schemas.microsoft.com/office/drawing/2014/main" id="{1A304461-68EC-0837-F793-DC7C9B9955EC}"/>
              </a:ext>
            </a:extLst>
          </p:cNvPr>
          <p:cNvSpPr/>
          <p:nvPr/>
        </p:nvSpPr>
        <p:spPr bwMode="gray">
          <a:xfrm rot="16200000">
            <a:off x="2430379" y="2847777"/>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Problem</a:t>
            </a:r>
          </a:p>
        </p:txBody>
      </p:sp>
      <p:sp>
        <p:nvSpPr>
          <p:cNvPr id="15" name="Rectangle 14">
            <a:extLst>
              <a:ext uri="{FF2B5EF4-FFF2-40B4-BE49-F238E27FC236}">
                <a16:creationId xmlns:a16="http://schemas.microsoft.com/office/drawing/2014/main" id="{1154E8DC-398F-E643-E3E0-792CE27323D3}"/>
              </a:ext>
            </a:extLst>
          </p:cNvPr>
          <p:cNvSpPr/>
          <p:nvPr/>
        </p:nvSpPr>
        <p:spPr bwMode="gray">
          <a:xfrm>
            <a:off x="2715768" y="3731322"/>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r>
              <a:rPr lang="en-US" sz="1200" dirty="0">
                <a:solidFill>
                  <a:schemeClr val="tx1"/>
                </a:solidFill>
              </a:rPr>
              <a:t>Smart Wires </a:t>
            </a:r>
            <a:r>
              <a:rPr lang="en-US" sz="1200" b="1" dirty="0" err="1">
                <a:solidFill>
                  <a:schemeClr val="tx1"/>
                </a:solidFill>
              </a:rPr>
              <a:t>SmartValve</a:t>
            </a:r>
            <a:r>
              <a:rPr lang="en-US" sz="1200" dirty="0">
                <a:solidFill>
                  <a:schemeClr val="tx1"/>
                </a:solidFill>
              </a:rPr>
              <a:t>, a flexible AC transmission system (FACTS) that controls power flows on existing infrastructure</a:t>
            </a:r>
          </a:p>
        </p:txBody>
      </p:sp>
      <p:sp>
        <p:nvSpPr>
          <p:cNvPr id="16" name="Rectangle 15">
            <a:extLst>
              <a:ext uri="{FF2B5EF4-FFF2-40B4-BE49-F238E27FC236}">
                <a16:creationId xmlns:a16="http://schemas.microsoft.com/office/drawing/2014/main" id="{9F7F7EBF-47BC-E221-EC1C-4E5CF675FC23}"/>
              </a:ext>
            </a:extLst>
          </p:cNvPr>
          <p:cNvSpPr/>
          <p:nvPr/>
        </p:nvSpPr>
        <p:spPr bwMode="gray">
          <a:xfrm rot="16200000">
            <a:off x="2430379" y="4016713"/>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Technology</a:t>
            </a:r>
          </a:p>
        </p:txBody>
      </p:sp>
      <p:sp>
        <p:nvSpPr>
          <p:cNvPr id="17" name="Rectangle 16">
            <a:extLst>
              <a:ext uri="{FF2B5EF4-FFF2-40B4-BE49-F238E27FC236}">
                <a16:creationId xmlns:a16="http://schemas.microsoft.com/office/drawing/2014/main" id="{76A13231-815C-A546-416F-E242744607AB}"/>
              </a:ext>
            </a:extLst>
          </p:cNvPr>
          <p:cNvSpPr/>
          <p:nvPr/>
        </p:nvSpPr>
        <p:spPr bwMode="gray">
          <a:xfrm>
            <a:off x="2715768" y="4900259"/>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pPr marL="0" indent="0">
              <a:buNone/>
            </a:pPr>
            <a:r>
              <a:rPr lang="en-US" sz="1200" dirty="0" err="1">
                <a:solidFill>
                  <a:schemeClr val="tx1"/>
                </a:solidFill>
              </a:rPr>
              <a:t>SmartValve</a:t>
            </a:r>
            <a:r>
              <a:rPr lang="en-US" sz="1200" dirty="0">
                <a:solidFill>
                  <a:schemeClr val="tx1"/>
                </a:solidFill>
              </a:rPr>
              <a:t> installation at Los Esteros provides approx. </a:t>
            </a:r>
            <a:r>
              <a:rPr lang="en-US" sz="1200" b="1" dirty="0">
                <a:solidFill>
                  <a:schemeClr val="tx1"/>
                </a:solidFill>
              </a:rPr>
              <a:t>100 MW of additional capacity</a:t>
            </a:r>
            <a:r>
              <a:rPr lang="en-US" sz="1200" dirty="0">
                <a:solidFill>
                  <a:schemeClr val="tx1"/>
                </a:solidFill>
              </a:rPr>
              <a:t> and </a:t>
            </a:r>
            <a:r>
              <a:rPr lang="en-US" sz="1200" b="1" dirty="0">
                <a:solidFill>
                  <a:schemeClr val="tx1"/>
                </a:solidFill>
              </a:rPr>
              <a:t>reduces overloads by up to 34%</a:t>
            </a:r>
          </a:p>
        </p:txBody>
      </p:sp>
      <p:sp>
        <p:nvSpPr>
          <p:cNvPr id="18" name="Rectangle 17">
            <a:extLst>
              <a:ext uri="{FF2B5EF4-FFF2-40B4-BE49-F238E27FC236}">
                <a16:creationId xmlns:a16="http://schemas.microsoft.com/office/drawing/2014/main" id="{D389BFEC-757F-5725-C53E-2F9E3AF5C652}"/>
              </a:ext>
            </a:extLst>
          </p:cNvPr>
          <p:cNvSpPr/>
          <p:nvPr/>
        </p:nvSpPr>
        <p:spPr bwMode="gray">
          <a:xfrm rot="16200000">
            <a:off x="2430379" y="5185650"/>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Deployment model</a:t>
            </a:r>
          </a:p>
        </p:txBody>
      </p:sp>
      <p:sp>
        <p:nvSpPr>
          <p:cNvPr id="19" name="Rectangle 18">
            <a:extLst>
              <a:ext uri="{FF2B5EF4-FFF2-40B4-BE49-F238E27FC236}">
                <a16:creationId xmlns:a16="http://schemas.microsoft.com/office/drawing/2014/main" id="{5BC1FB83-9DF0-A083-21F5-D6F60364CA32}"/>
              </a:ext>
            </a:extLst>
          </p:cNvPr>
          <p:cNvSpPr/>
          <p:nvPr/>
        </p:nvSpPr>
        <p:spPr bwMode="gray">
          <a:xfrm>
            <a:off x="6016752" y="2562386"/>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pPr marL="0" indent="0">
              <a:buNone/>
            </a:pPr>
            <a:r>
              <a:rPr lang="en-US" sz="1200" b="1" dirty="0">
                <a:solidFill>
                  <a:schemeClr val="tx1"/>
                </a:solidFill>
              </a:rPr>
              <a:t>PG&amp;E</a:t>
            </a:r>
            <a:r>
              <a:rPr lang="en-US" sz="1200" dirty="0">
                <a:solidFill>
                  <a:schemeClr val="tx1"/>
                </a:solidFill>
              </a:rPr>
              <a:t> as utility/ deployer</a:t>
            </a:r>
          </a:p>
          <a:p>
            <a:pPr marL="0" indent="0">
              <a:buNone/>
            </a:pPr>
            <a:r>
              <a:rPr lang="en-US" sz="1200" b="1" dirty="0">
                <a:solidFill>
                  <a:schemeClr val="tx1"/>
                </a:solidFill>
              </a:rPr>
              <a:t>Smart Wires </a:t>
            </a:r>
            <a:r>
              <a:rPr lang="en-US" sz="1200" dirty="0">
                <a:solidFill>
                  <a:schemeClr val="tx1"/>
                </a:solidFill>
              </a:rPr>
              <a:t>as technology provider</a:t>
            </a:r>
          </a:p>
          <a:p>
            <a:pPr marL="0" indent="0">
              <a:buNone/>
            </a:pPr>
            <a:r>
              <a:rPr lang="en-US" sz="1200" b="1" dirty="0">
                <a:solidFill>
                  <a:schemeClr val="tx1"/>
                </a:solidFill>
              </a:rPr>
              <a:t>CAISO</a:t>
            </a:r>
            <a:r>
              <a:rPr lang="en-US" sz="1200" dirty="0">
                <a:solidFill>
                  <a:schemeClr val="tx1"/>
                </a:solidFill>
              </a:rPr>
              <a:t> as transmission planner</a:t>
            </a:r>
          </a:p>
          <a:p>
            <a:pPr marL="0" indent="0">
              <a:buNone/>
            </a:pPr>
            <a:r>
              <a:rPr lang="en-US" sz="1200" b="1" dirty="0">
                <a:solidFill>
                  <a:schemeClr val="tx1"/>
                </a:solidFill>
              </a:rPr>
              <a:t>CPUC and FERC </a:t>
            </a:r>
            <a:r>
              <a:rPr lang="en-US" sz="1200" dirty="0">
                <a:solidFill>
                  <a:schemeClr val="tx1"/>
                </a:solidFill>
              </a:rPr>
              <a:t>as regulators</a:t>
            </a:r>
          </a:p>
        </p:txBody>
      </p:sp>
      <p:sp>
        <p:nvSpPr>
          <p:cNvPr id="20" name="Rectangle 19">
            <a:extLst>
              <a:ext uri="{FF2B5EF4-FFF2-40B4-BE49-F238E27FC236}">
                <a16:creationId xmlns:a16="http://schemas.microsoft.com/office/drawing/2014/main" id="{EDA5E709-5079-D244-06E1-F8B22E94C228}"/>
              </a:ext>
            </a:extLst>
          </p:cNvPr>
          <p:cNvSpPr/>
          <p:nvPr/>
        </p:nvSpPr>
        <p:spPr bwMode="gray">
          <a:xfrm rot="16200000">
            <a:off x="5731363" y="2847777"/>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Stakeholders</a:t>
            </a:r>
          </a:p>
        </p:txBody>
      </p:sp>
      <p:sp>
        <p:nvSpPr>
          <p:cNvPr id="21" name="Rectangle 20">
            <a:extLst>
              <a:ext uri="{FF2B5EF4-FFF2-40B4-BE49-F238E27FC236}">
                <a16:creationId xmlns:a16="http://schemas.microsoft.com/office/drawing/2014/main" id="{F32A3230-C427-6EAC-4535-9A725B49B004}"/>
              </a:ext>
            </a:extLst>
          </p:cNvPr>
          <p:cNvSpPr/>
          <p:nvPr/>
        </p:nvSpPr>
        <p:spPr bwMode="gray">
          <a:xfrm>
            <a:off x="6016752" y="3731322"/>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r>
              <a:rPr lang="en-US" sz="1200" b="1" dirty="0">
                <a:solidFill>
                  <a:schemeClr val="tx1"/>
                </a:solidFill>
              </a:rPr>
              <a:t>CAISO’s avoided-cost evaluation </a:t>
            </a:r>
            <a:r>
              <a:rPr lang="en-US" sz="1200" dirty="0">
                <a:solidFill>
                  <a:schemeClr val="tx1"/>
                </a:solidFill>
              </a:rPr>
              <a:t>creates a framework for comparing grid-enhancing technologies with conventional network upgrades</a:t>
            </a:r>
          </a:p>
        </p:txBody>
      </p:sp>
      <p:sp>
        <p:nvSpPr>
          <p:cNvPr id="22" name="Rectangle 21">
            <a:extLst>
              <a:ext uri="{FF2B5EF4-FFF2-40B4-BE49-F238E27FC236}">
                <a16:creationId xmlns:a16="http://schemas.microsoft.com/office/drawing/2014/main" id="{C646CB6E-E9DD-6E41-6345-B8781D995A96}"/>
              </a:ext>
            </a:extLst>
          </p:cNvPr>
          <p:cNvSpPr/>
          <p:nvPr/>
        </p:nvSpPr>
        <p:spPr bwMode="gray">
          <a:xfrm rot="16200000">
            <a:off x="5731363" y="4016713"/>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Deployment enabler</a:t>
            </a:r>
          </a:p>
        </p:txBody>
      </p:sp>
      <p:sp>
        <p:nvSpPr>
          <p:cNvPr id="23" name="Rectangle 22">
            <a:extLst>
              <a:ext uri="{FF2B5EF4-FFF2-40B4-BE49-F238E27FC236}">
                <a16:creationId xmlns:a16="http://schemas.microsoft.com/office/drawing/2014/main" id="{9F8587A4-2ADB-8530-2B1D-1ED91E940C04}"/>
              </a:ext>
            </a:extLst>
          </p:cNvPr>
          <p:cNvSpPr/>
          <p:nvPr/>
        </p:nvSpPr>
        <p:spPr bwMode="gray">
          <a:xfrm>
            <a:off x="6016752" y="4900259"/>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r>
              <a:rPr lang="en-US" sz="1200" b="1" dirty="0">
                <a:solidFill>
                  <a:schemeClr val="tx1"/>
                </a:solidFill>
              </a:rPr>
              <a:t>Existing</a:t>
            </a:r>
            <a:r>
              <a:rPr lang="en-US" sz="1200" dirty="0">
                <a:solidFill>
                  <a:schemeClr val="tx1"/>
                </a:solidFill>
              </a:rPr>
              <a:t> infrastructure should be </a:t>
            </a:r>
            <a:r>
              <a:rPr lang="en-US" sz="1200" b="1" dirty="0">
                <a:solidFill>
                  <a:schemeClr val="tx1"/>
                </a:solidFill>
              </a:rPr>
              <a:t>evaluated for cost-effective upgrades </a:t>
            </a:r>
            <a:r>
              <a:rPr lang="en-US" sz="1200" dirty="0">
                <a:solidFill>
                  <a:schemeClr val="tx1"/>
                </a:solidFill>
              </a:rPr>
              <a:t>before committing to slower, more capital-intensive expansion</a:t>
            </a:r>
          </a:p>
        </p:txBody>
      </p:sp>
      <p:sp>
        <p:nvSpPr>
          <p:cNvPr id="24" name="Rectangle 23">
            <a:extLst>
              <a:ext uri="{FF2B5EF4-FFF2-40B4-BE49-F238E27FC236}">
                <a16:creationId xmlns:a16="http://schemas.microsoft.com/office/drawing/2014/main" id="{C51C11EF-3227-F2E9-DD24-E3749B1E5EAC}"/>
              </a:ext>
            </a:extLst>
          </p:cNvPr>
          <p:cNvSpPr/>
          <p:nvPr/>
        </p:nvSpPr>
        <p:spPr bwMode="gray">
          <a:xfrm rot="16200000">
            <a:off x="5731363" y="5185650"/>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Lesson learned</a:t>
            </a:r>
          </a:p>
        </p:txBody>
      </p:sp>
      <p:sp>
        <p:nvSpPr>
          <p:cNvPr id="25" name="Pentagon 24">
            <a:extLst>
              <a:ext uri="{FF2B5EF4-FFF2-40B4-BE49-F238E27FC236}">
                <a16:creationId xmlns:a16="http://schemas.microsoft.com/office/drawing/2014/main" id="{87F57F39-2CEA-3690-9A7A-8A92D82CD27C}"/>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26" name="Chevron 25">
            <a:extLst>
              <a:ext uri="{FF2B5EF4-FFF2-40B4-BE49-F238E27FC236}">
                <a16:creationId xmlns:a16="http://schemas.microsoft.com/office/drawing/2014/main" id="{50E029B4-863F-1A4B-6045-5008DB074568}"/>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27" name="Chevron 26">
            <a:extLst>
              <a:ext uri="{FF2B5EF4-FFF2-40B4-BE49-F238E27FC236}">
                <a16:creationId xmlns:a16="http://schemas.microsoft.com/office/drawing/2014/main" id="{8EE89752-00FA-F1D3-4BA8-05F6D1D73D1A}"/>
              </a:ext>
            </a:extLst>
          </p:cNvPr>
          <p:cNvSpPr/>
          <p:nvPr/>
        </p:nvSpPr>
        <p:spPr>
          <a:xfrm>
            <a:off x="3381296"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Modernize</a:t>
            </a:r>
          </a:p>
        </p:txBody>
      </p:sp>
      <p:sp>
        <p:nvSpPr>
          <p:cNvPr id="28" name="Chevron 27">
            <a:extLst>
              <a:ext uri="{FF2B5EF4-FFF2-40B4-BE49-F238E27FC236}">
                <a16:creationId xmlns:a16="http://schemas.microsoft.com/office/drawing/2014/main" id="{5866AF11-F2D1-1899-F844-E48FFFA177A6}"/>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29" name="Chevron 28">
            <a:extLst>
              <a:ext uri="{FF2B5EF4-FFF2-40B4-BE49-F238E27FC236}">
                <a16:creationId xmlns:a16="http://schemas.microsoft.com/office/drawing/2014/main" id="{60EFAA43-8F4E-D623-A8AF-D4C223B51DFC}"/>
              </a:ext>
            </a:extLst>
          </p:cNvPr>
          <p:cNvSpPr/>
          <p:nvPr/>
        </p:nvSpPr>
        <p:spPr>
          <a:xfrm>
            <a:off x="6762592" y="0"/>
            <a:ext cx="1788983" cy="288356"/>
          </a:xfrm>
          <a:prstGeom prst="chevron">
            <a:avLst/>
          </a:prstGeom>
          <a:solidFill>
            <a:srgbClr val="815BCA"/>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Deployment</a:t>
            </a:r>
          </a:p>
        </p:txBody>
      </p:sp>
      <p:sp>
        <p:nvSpPr>
          <p:cNvPr id="30" name="Rectangle 29">
            <a:extLst>
              <a:ext uri="{FF2B5EF4-FFF2-40B4-BE49-F238E27FC236}">
                <a16:creationId xmlns:a16="http://schemas.microsoft.com/office/drawing/2014/main" id="{A14FEE96-19D0-3AA8-EF5E-436C1FAE4588}"/>
              </a:ext>
            </a:extLst>
          </p:cNvPr>
          <p:cNvSpPr/>
          <p:nvPr/>
        </p:nvSpPr>
        <p:spPr>
          <a:xfrm>
            <a:off x="10637520" y="0"/>
            <a:ext cx="1554480" cy="288356"/>
          </a:xfrm>
          <a:prstGeom prst="rect">
            <a:avLst/>
          </a:prstGeom>
          <a:solidFill>
            <a:srgbClr val="00709E"/>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solidFill>
                  <a:schemeClr val="bg1"/>
                </a:solidFill>
                <a:effectLst/>
                <a:uLnTx/>
                <a:uFillTx/>
                <a:latin typeface="Arial"/>
                <a:ea typeface="+mn-ea"/>
                <a:cs typeface="+mn-cs"/>
                <a:sym typeface="Arial"/>
              </a:rPr>
              <a:t>Mid-term</a:t>
            </a:r>
          </a:p>
        </p:txBody>
      </p:sp>
    </p:spTree>
    <p:extLst>
      <p:ext uri="{BB962C8B-B14F-4D97-AF65-F5344CB8AC3E}">
        <p14:creationId xmlns:p14="http://schemas.microsoft.com/office/powerpoint/2010/main" val="275705326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21CA65-81B3-5917-1004-E89690A4E204}"/>
            </a:ext>
          </a:extLst>
        </p:cNvPr>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FB2CE3D3-D935-BC11-0D07-F763F621042A}"/>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4" imgW="7772400" imgH="10058400" progId="TCLayout.ActiveDocument.1">
                  <p:embed/>
                </p:oleObj>
              </mc:Choice>
              <mc:Fallback>
                <p:oleObj name="thinkcell Slide" r:id="rId4" imgW="7772400" imgH="10058400" progId="TCLayout.ActiveDocument.1">
                  <p:embed/>
                  <p:pic>
                    <p:nvPicPr>
                      <p:cNvPr id="9" name="think-cell data - do not delete" hidden="1">
                        <a:extLst>
                          <a:ext uri="{FF2B5EF4-FFF2-40B4-BE49-F238E27FC236}">
                            <a16:creationId xmlns:a16="http://schemas.microsoft.com/office/drawing/2014/main" id="{FB2CE3D3-D935-BC11-0D07-F763F621042A}"/>
                          </a:ext>
                        </a:extLst>
                      </p:cNvPr>
                      <p:cNvPicPr/>
                      <p:nvPr/>
                    </p:nvPicPr>
                    <p:blipFill>
                      <a:blip r:embed="rId5"/>
                      <a:stretch>
                        <a:fillRect/>
                      </a:stretch>
                    </p:blipFill>
                    <p:spPr>
                      <a:xfrm>
                        <a:off x="1588" y="1588"/>
                        <a:ext cx="1227" cy="1588"/>
                      </a:xfrm>
                      <a:prstGeom prst="rect">
                        <a:avLst/>
                      </a:prstGeom>
                    </p:spPr>
                  </p:pic>
                </p:oleObj>
              </mc:Fallback>
            </mc:AlternateContent>
          </a:graphicData>
        </a:graphic>
      </p:graphicFrame>
      <p:sp>
        <p:nvSpPr>
          <p:cNvPr id="4" name="Content Placeholder 3">
            <a:extLst>
              <a:ext uri="{FF2B5EF4-FFF2-40B4-BE49-F238E27FC236}">
                <a16:creationId xmlns:a16="http://schemas.microsoft.com/office/drawing/2014/main" id="{1513DC55-EEB6-7FF3-199C-6A5C0C8799F1}"/>
              </a:ext>
            </a:extLst>
          </p:cNvPr>
          <p:cNvSpPr>
            <a:spLocks noGrp="1"/>
          </p:cNvSpPr>
          <p:nvPr>
            <p:ph sz="quarter" idx="15"/>
          </p:nvPr>
        </p:nvSpPr>
        <p:spPr>
          <a:xfrm>
            <a:off x="8199436" y="2195551"/>
            <a:ext cx="3657600" cy="4062309"/>
          </a:xfrm>
          <a:solidFill>
            <a:srgbClr val="E5E9F0"/>
          </a:solidFill>
        </p:spPr>
        <p:txBody>
          <a:bodyPr/>
          <a:lstStyle/>
          <a:p>
            <a:r>
              <a:rPr lang="en-TR" sz="1200"/>
              <a:t>Ensures </a:t>
            </a:r>
            <a:r>
              <a:rPr lang="en-TR" sz="1200" b="1"/>
              <a:t>proactive &amp; long-term regional transmission planning</a:t>
            </a:r>
            <a:r>
              <a:rPr lang="en-TR" sz="1200"/>
              <a:t> over a 20 year horizon</a:t>
            </a:r>
          </a:p>
          <a:p>
            <a:endParaRPr lang="en-TR" sz="1200"/>
          </a:p>
          <a:p>
            <a:r>
              <a:rPr lang="en-TR" sz="1200" b="1"/>
              <a:t>Solves cost allocation bottleneck</a:t>
            </a:r>
            <a:r>
              <a:rPr lang="en-TR" sz="1200"/>
              <a:t> by requiring regions to establish clear, upfront formulas to split costs based on who benefits from the seven metrics</a:t>
            </a:r>
          </a:p>
          <a:p>
            <a:endParaRPr lang="en-TR" sz="1200"/>
          </a:p>
          <a:p>
            <a:r>
              <a:rPr lang="en-TR" sz="1200" b="1"/>
              <a:t>Mandates consideration of Grid-Enhancing Technologies </a:t>
            </a:r>
            <a:r>
              <a:rPr lang="en-TR" sz="1200"/>
              <a:t>(GETs) like dynamic line rating, incentivizing system optimization</a:t>
            </a:r>
          </a:p>
          <a:p>
            <a:endParaRPr lang="en-TR" sz="1200"/>
          </a:p>
          <a:p>
            <a:r>
              <a:rPr lang="en-TR" sz="1200" b="1"/>
              <a:t>Enhances transparency</a:t>
            </a:r>
            <a:r>
              <a:rPr lang="en-TR" sz="1200"/>
              <a:t> in local transmission planning via stakeholder engagement before inputs are incorporated into regional planning</a:t>
            </a:r>
          </a:p>
          <a:p>
            <a:endParaRPr lang="en-TR" sz="1200"/>
          </a:p>
          <a:p>
            <a:r>
              <a:rPr lang="en-TR" sz="1200" b="1"/>
              <a:t>Addresses long-term transmission needs </a:t>
            </a:r>
            <a:r>
              <a:rPr lang="en-TR" sz="1200"/>
              <a:t>by requiring the assessment of “right-sized replacements” for aging facilities</a:t>
            </a:r>
          </a:p>
          <a:p>
            <a:pPr marL="0" indent="0">
              <a:buNone/>
            </a:pPr>
            <a:endParaRPr lang="en-TR" sz="1200"/>
          </a:p>
          <a:p>
            <a:r>
              <a:rPr lang="en-TR" sz="1200" b="1"/>
              <a:t>Encourages interregional transmission</a:t>
            </a:r>
            <a:r>
              <a:rPr lang="en-TR" sz="1200"/>
              <a:t> lines</a:t>
            </a:r>
          </a:p>
        </p:txBody>
      </p:sp>
      <p:sp>
        <p:nvSpPr>
          <p:cNvPr id="5" name="Title 4">
            <a:extLst>
              <a:ext uri="{FF2B5EF4-FFF2-40B4-BE49-F238E27FC236}">
                <a16:creationId xmlns:a16="http://schemas.microsoft.com/office/drawing/2014/main" id="{B748DF87-F1DF-8003-7CFB-6CAACC8C1C55}"/>
              </a:ext>
            </a:extLst>
          </p:cNvPr>
          <p:cNvSpPr>
            <a:spLocks noGrp="1"/>
          </p:cNvSpPr>
          <p:nvPr>
            <p:ph type="title"/>
          </p:nvPr>
        </p:nvSpPr>
        <p:spPr>
          <a:xfrm>
            <a:off x="334962" y="513568"/>
            <a:ext cx="11857037" cy="754846"/>
          </a:xfrm>
        </p:spPr>
        <p:txBody>
          <a:bodyPr vert="horz" rIns="91440"/>
          <a:lstStyle/>
          <a:p>
            <a:r>
              <a:rPr lang="en-TR"/>
              <a:t>FERC Order 1920 improves grid reliability, lower</a:t>
            </a:r>
            <a:r>
              <a:rPr lang="en-US"/>
              <a:t>s</a:t>
            </a:r>
            <a:r>
              <a:rPr lang="en-TR"/>
              <a:t> costs, </a:t>
            </a:r>
            <a:r>
              <a:rPr lang="en-US"/>
              <a:t>and </a:t>
            </a:r>
            <a:r>
              <a:rPr lang="en-TR"/>
              <a:t>adapts the grid to changes in energy transition &amp; climate via planning</a:t>
            </a:r>
          </a:p>
        </p:txBody>
      </p:sp>
      <p:sp>
        <p:nvSpPr>
          <p:cNvPr id="7" name="Text Placeholder 6">
            <a:extLst>
              <a:ext uri="{FF2B5EF4-FFF2-40B4-BE49-F238E27FC236}">
                <a16:creationId xmlns:a16="http://schemas.microsoft.com/office/drawing/2014/main" id="{D42C5626-E333-1793-0A71-8634631CDB6F}"/>
              </a:ext>
            </a:extLst>
          </p:cNvPr>
          <p:cNvSpPr>
            <a:spLocks noGrp="1"/>
          </p:cNvSpPr>
          <p:nvPr>
            <p:ph type="body" sz="quarter" idx="13"/>
          </p:nvPr>
        </p:nvSpPr>
        <p:spPr>
          <a:xfrm>
            <a:off x="329184" y="1498005"/>
            <a:ext cx="7612318" cy="548640"/>
          </a:xfrm>
        </p:spPr>
        <p:txBody>
          <a:bodyPr/>
          <a:lstStyle/>
          <a:p>
            <a:r>
              <a:rPr lang="en-TR" sz="1400"/>
              <a:t>Landmark rule issued, requir</a:t>
            </a:r>
            <a:r>
              <a:rPr lang="en-US" sz="1400"/>
              <a:t>es</a:t>
            </a:r>
            <a:r>
              <a:rPr lang="en-TR" sz="1400"/>
              <a:t> transmission providers to</a:t>
            </a:r>
            <a:r>
              <a:rPr lang="en-US" sz="1400"/>
              <a:t>:</a:t>
            </a:r>
            <a:r>
              <a:rPr lang="en-TR" sz="1400"/>
              <a:t> plan for 20 </a:t>
            </a:r>
            <a:r>
              <a:rPr lang="en-US" sz="1400"/>
              <a:t>yrs &amp;</a:t>
            </a:r>
            <a:r>
              <a:rPr lang="en-TR" sz="1400"/>
              <a:t> update every 5 </a:t>
            </a:r>
            <a:r>
              <a:rPr lang="en-US" sz="1400"/>
              <a:t>yrs, evaluate</a:t>
            </a:r>
            <a:r>
              <a:rPr lang="en-TR" sz="1400"/>
              <a:t> project</a:t>
            </a:r>
            <a:r>
              <a:rPr lang="en-US" sz="1400"/>
              <a:t>s</a:t>
            </a:r>
            <a:r>
              <a:rPr lang="en-TR" sz="1400"/>
              <a:t> </a:t>
            </a:r>
            <a:r>
              <a:rPr lang="en-US" sz="1400"/>
              <a:t>on</a:t>
            </a:r>
            <a:r>
              <a:rPr lang="en-TR" sz="1400"/>
              <a:t> 7 metrics</a:t>
            </a:r>
            <a:r>
              <a:rPr lang="en-US" sz="1400"/>
              <a:t>, and be</a:t>
            </a:r>
            <a:r>
              <a:rPr lang="en-TR" sz="1400"/>
              <a:t> transparent</a:t>
            </a:r>
            <a:r>
              <a:rPr lang="en-US" sz="1400"/>
              <a:t> on </a:t>
            </a:r>
            <a:r>
              <a:rPr lang="en-TR" sz="1400"/>
              <a:t>cost allocation…</a:t>
            </a:r>
          </a:p>
        </p:txBody>
      </p:sp>
      <p:sp>
        <p:nvSpPr>
          <p:cNvPr id="8" name="Text Placeholder 7">
            <a:extLst>
              <a:ext uri="{FF2B5EF4-FFF2-40B4-BE49-F238E27FC236}">
                <a16:creationId xmlns:a16="http://schemas.microsoft.com/office/drawing/2014/main" id="{9B83B1AA-31DF-37EA-8504-63D19F06E950}"/>
              </a:ext>
            </a:extLst>
          </p:cNvPr>
          <p:cNvSpPr>
            <a:spLocks noGrp="1"/>
          </p:cNvSpPr>
          <p:nvPr>
            <p:ph type="body" sz="quarter" idx="18"/>
          </p:nvPr>
        </p:nvSpPr>
        <p:spPr/>
        <p:txBody>
          <a:bodyPr/>
          <a:lstStyle/>
          <a:p>
            <a:r>
              <a:rPr lang="en-TR" sz="1400"/>
              <a:t>…unlocking </a:t>
            </a:r>
            <a:r>
              <a:rPr lang="en-US" sz="1400"/>
              <a:t>five</a:t>
            </a:r>
            <a:r>
              <a:rPr lang="en-TR" sz="1400"/>
              <a:t> key grid modernization and optimization outcomes</a:t>
            </a:r>
          </a:p>
        </p:txBody>
      </p:sp>
      <p:grpSp>
        <p:nvGrpSpPr>
          <p:cNvPr id="10" name="Group 9">
            <a:extLst>
              <a:ext uri="{FF2B5EF4-FFF2-40B4-BE49-F238E27FC236}">
                <a16:creationId xmlns:a16="http://schemas.microsoft.com/office/drawing/2014/main" id="{7368B297-D524-2D41-9A7A-69579E329405}"/>
              </a:ext>
            </a:extLst>
          </p:cNvPr>
          <p:cNvGrpSpPr/>
          <p:nvPr/>
        </p:nvGrpSpPr>
        <p:grpSpPr>
          <a:xfrm>
            <a:off x="211767" y="2586814"/>
            <a:ext cx="7726117" cy="2982337"/>
            <a:chOff x="-72353" y="2037148"/>
            <a:chExt cx="10242902" cy="2982013"/>
          </a:xfrm>
        </p:grpSpPr>
        <p:sp>
          <p:nvSpPr>
            <p:cNvPr id="14" name="Textplatzhalter 9">
              <a:extLst>
                <a:ext uri="{FF2B5EF4-FFF2-40B4-BE49-F238E27FC236}">
                  <a16:creationId xmlns:a16="http://schemas.microsoft.com/office/drawing/2014/main" id="{FAB1DF58-DA72-F637-D792-A3A00EC5B986}"/>
                </a:ext>
              </a:extLst>
            </p:cNvPr>
            <p:cNvSpPr txBox="1">
              <a:spLocks/>
            </p:cNvSpPr>
            <p:nvPr/>
          </p:nvSpPr>
          <p:spPr bwMode="gray">
            <a:xfrm>
              <a:off x="5020863" y="2037148"/>
              <a:ext cx="1731771" cy="169259"/>
            </a:xfrm>
            <a:prstGeom prst="rect">
              <a:avLst/>
            </a:prstGeom>
            <a:noFill/>
            <a:ln w="6350">
              <a:noFill/>
            </a:ln>
          </p:spPr>
          <p:txBody>
            <a:bodyPr vert="horz" wrap="square" lIns="0" tIns="0" rIns="0" bIns="0" rtlCol="0">
              <a:spAutoFit/>
            </a:bodyPr>
            <a:lstStyle>
              <a:lvl1pPr marL="0" indent="0" algn="l" defTabSz="914400" rtl="0" eaLnBrk="1" latinLnBrk="0" hangingPunct="1">
                <a:spcBef>
                  <a:spcPts val="600"/>
                </a:spcBef>
                <a:buClr>
                  <a:schemeClr val="tx1"/>
                </a:buClr>
                <a:buFont typeface="Arial" panose="020B0604020202020204" pitchFamily="34" charset="0"/>
                <a:buNone/>
                <a:defRPr sz="1200" kern="1200">
                  <a:solidFill>
                    <a:schemeClr val="tx1"/>
                  </a:solidFill>
                  <a:latin typeface="+mn-lt"/>
                  <a:ea typeface="+mn-ea"/>
                  <a:cs typeface="+mn-cs"/>
                  <a:sym typeface="Futura"/>
                </a:defRPr>
              </a:lvl1pPr>
              <a:lvl2pPr marL="180975" indent="-180975" algn="l" defTabSz="914400" rtl="0" eaLnBrk="1" latinLnBrk="0" hangingPunct="1">
                <a:spcBef>
                  <a:spcPts val="600"/>
                </a:spcBef>
                <a:buClr>
                  <a:schemeClr val="tx1"/>
                </a:buClr>
                <a:buFont typeface="Arial" panose="020B0604020202020204" pitchFamily="34" charset="0"/>
                <a:buChar char="•"/>
                <a:defRPr sz="1200" kern="1200">
                  <a:solidFill>
                    <a:schemeClr val="tx1"/>
                  </a:solidFill>
                  <a:latin typeface="+mn-lt"/>
                  <a:ea typeface="+mn-ea"/>
                  <a:cs typeface="+mn-cs"/>
                  <a:sym typeface="Futura"/>
                </a:defRPr>
              </a:lvl2pPr>
              <a:lvl3pPr marL="360000" indent="-180975" algn="l" defTabSz="914400" rtl="0" eaLnBrk="1" latinLnBrk="0" hangingPunct="1">
                <a:spcBef>
                  <a:spcPts val="600"/>
                </a:spcBef>
                <a:buClr>
                  <a:schemeClr val="tx1"/>
                </a:buClr>
                <a:buFont typeface="Arial" panose="020B0604020202020204" pitchFamily="34" charset="0"/>
                <a:buChar char="•"/>
                <a:defRPr sz="1200" kern="1200">
                  <a:solidFill>
                    <a:schemeClr val="tx1"/>
                  </a:solidFill>
                  <a:latin typeface="+mn-lt"/>
                  <a:ea typeface="+mn-ea"/>
                  <a:cs typeface="+mn-cs"/>
                  <a:sym typeface="Futura"/>
                </a:defRPr>
              </a:lvl3pPr>
              <a:lvl4pPr marL="541338" indent="-179388" algn="l" defTabSz="914400" rtl="0" eaLnBrk="1" latinLnBrk="0" hangingPunct="1">
                <a:spcBef>
                  <a:spcPts val="600"/>
                </a:spcBef>
                <a:buClr>
                  <a:schemeClr val="tx1"/>
                </a:buClr>
                <a:buFont typeface="Arial" panose="020B0604020202020204" pitchFamily="34" charset="0"/>
                <a:buChar char="•"/>
                <a:tabLst/>
                <a:defRPr sz="1200" kern="1200">
                  <a:solidFill>
                    <a:schemeClr val="tx1"/>
                  </a:solidFill>
                  <a:latin typeface="+mn-lt"/>
                  <a:ea typeface="+mn-ea"/>
                  <a:cs typeface="+mn-cs"/>
                  <a:sym typeface="Futura"/>
                </a:defRPr>
              </a:lvl4pPr>
              <a:lvl5pPr marL="720000" indent="-180975" algn="l" defTabSz="914400" rtl="0" eaLnBrk="1" latinLnBrk="0" hangingPunct="1">
                <a:spcBef>
                  <a:spcPts val="600"/>
                </a:spcBef>
                <a:buClr>
                  <a:schemeClr val="tx1"/>
                </a:buClr>
                <a:buFont typeface="Arial" panose="020B0604020202020204" pitchFamily="34" charset="0"/>
                <a:buChar char="•"/>
                <a:defRPr sz="1200" kern="1200">
                  <a:solidFill>
                    <a:schemeClr val="tx1"/>
                  </a:solidFill>
                  <a:latin typeface="+mn-lt"/>
                  <a:ea typeface="+mn-ea"/>
                  <a:cs typeface="+mn-cs"/>
                  <a:sym typeface="Futura"/>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spcBef>
                  <a:spcPts val="0"/>
                </a:spcBef>
                <a:buClr>
                  <a:srgbClr val="000000"/>
                </a:buClr>
              </a:pPr>
              <a:endParaRPr lang="en-US" sz="1100"/>
            </a:p>
          </p:txBody>
        </p:sp>
        <p:sp>
          <p:nvSpPr>
            <p:cNvPr id="15" name="Textplatzhalter 9">
              <a:extLst>
                <a:ext uri="{FF2B5EF4-FFF2-40B4-BE49-F238E27FC236}">
                  <a16:creationId xmlns:a16="http://schemas.microsoft.com/office/drawing/2014/main" id="{D06EDD97-008A-5E22-BCFD-472A3934431F}"/>
                </a:ext>
              </a:extLst>
            </p:cNvPr>
            <p:cNvSpPr txBox="1">
              <a:spLocks/>
            </p:cNvSpPr>
            <p:nvPr/>
          </p:nvSpPr>
          <p:spPr bwMode="gray">
            <a:xfrm>
              <a:off x="6256892" y="4849902"/>
              <a:ext cx="1846783" cy="169259"/>
            </a:xfrm>
            <a:prstGeom prst="rect">
              <a:avLst/>
            </a:prstGeom>
            <a:noFill/>
            <a:ln w="6350">
              <a:noFill/>
            </a:ln>
          </p:spPr>
          <p:txBody>
            <a:bodyPr vert="horz" wrap="square" lIns="0" tIns="0" rIns="0" bIns="0" rtlCol="0">
              <a:spAutoFit/>
            </a:bodyPr>
            <a:lstStyle>
              <a:lvl1pPr marL="0" indent="0" algn="l" defTabSz="914400" rtl="0" eaLnBrk="1" latinLnBrk="0" hangingPunct="1">
                <a:spcBef>
                  <a:spcPts val="600"/>
                </a:spcBef>
                <a:buClr>
                  <a:schemeClr val="tx1"/>
                </a:buClr>
                <a:buFont typeface="Arial" panose="020B0604020202020204" pitchFamily="34" charset="0"/>
                <a:buNone/>
                <a:defRPr sz="1200" kern="1200">
                  <a:solidFill>
                    <a:schemeClr val="tx1"/>
                  </a:solidFill>
                  <a:latin typeface="+mn-lt"/>
                  <a:ea typeface="+mn-ea"/>
                  <a:cs typeface="+mn-cs"/>
                  <a:sym typeface="Futura"/>
                </a:defRPr>
              </a:lvl1pPr>
              <a:lvl2pPr marL="180975" indent="-180975" algn="l" defTabSz="914400" rtl="0" eaLnBrk="1" latinLnBrk="0" hangingPunct="1">
                <a:spcBef>
                  <a:spcPts val="600"/>
                </a:spcBef>
                <a:buClr>
                  <a:schemeClr val="tx1"/>
                </a:buClr>
                <a:buFont typeface="Arial" panose="020B0604020202020204" pitchFamily="34" charset="0"/>
                <a:buChar char="•"/>
                <a:defRPr sz="1200" kern="1200">
                  <a:solidFill>
                    <a:schemeClr val="tx1"/>
                  </a:solidFill>
                  <a:latin typeface="+mn-lt"/>
                  <a:ea typeface="+mn-ea"/>
                  <a:cs typeface="+mn-cs"/>
                  <a:sym typeface="Futura"/>
                </a:defRPr>
              </a:lvl2pPr>
              <a:lvl3pPr marL="360000" indent="-180975" algn="l" defTabSz="914400" rtl="0" eaLnBrk="1" latinLnBrk="0" hangingPunct="1">
                <a:spcBef>
                  <a:spcPts val="600"/>
                </a:spcBef>
                <a:buClr>
                  <a:schemeClr val="tx1"/>
                </a:buClr>
                <a:buFont typeface="Arial" panose="020B0604020202020204" pitchFamily="34" charset="0"/>
                <a:buChar char="•"/>
                <a:defRPr sz="1200" kern="1200">
                  <a:solidFill>
                    <a:schemeClr val="tx1"/>
                  </a:solidFill>
                  <a:latin typeface="+mn-lt"/>
                  <a:ea typeface="+mn-ea"/>
                  <a:cs typeface="+mn-cs"/>
                  <a:sym typeface="Futura"/>
                </a:defRPr>
              </a:lvl3pPr>
              <a:lvl4pPr marL="541338" indent="-179388" algn="l" defTabSz="914400" rtl="0" eaLnBrk="1" latinLnBrk="0" hangingPunct="1">
                <a:spcBef>
                  <a:spcPts val="600"/>
                </a:spcBef>
                <a:buClr>
                  <a:schemeClr val="tx1"/>
                </a:buClr>
                <a:buFont typeface="Arial" panose="020B0604020202020204" pitchFamily="34" charset="0"/>
                <a:buChar char="•"/>
                <a:tabLst/>
                <a:defRPr sz="1200" kern="1200">
                  <a:solidFill>
                    <a:schemeClr val="tx1"/>
                  </a:solidFill>
                  <a:latin typeface="+mn-lt"/>
                  <a:ea typeface="+mn-ea"/>
                  <a:cs typeface="+mn-cs"/>
                  <a:sym typeface="Futura"/>
                </a:defRPr>
              </a:lvl4pPr>
              <a:lvl5pPr marL="720000" indent="-180975" algn="l" defTabSz="914400" rtl="0" eaLnBrk="1" latinLnBrk="0" hangingPunct="1">
                <a:spcBef>
                  <a:spcPts val="600"/>
                </a:spcBef>
                <a:buClr>
                  <a:schemeClr val="tx1"/>
                </a:buClr>
                <a:buFont typeface="Arial" panose="020B0604020202020204" pitchFamily="34" charset="0"/>
                <a:buChar char="•"/>
                <a:defRPr sz="1200" kern="1200">
                  <a:solidFill>
                    <a:schemeClr val="tx1"/>
                  </a:solidFill>
                  <a:latin typeface="+mn-lt"/>
                  <a:ea typeface="+mn-ea"/>
                  <a:cs typeface="+mn-cs"/>
                  <a:sym typeface="Futura"/>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spcBef>
                  <a:spcPts val="0"/>
                </a:spcBef>
                <a:buClr>
                  <a:srgbClr val="000000"/>
                </a:buClr>
              </a:pPr>
              <a:endParaRPr lang="en-US" sz="1100"/>
            </a:p>
          </p:txBody>
        </p:sp>
        <p:grpSp>
          <p:nvGrpSpPr>
            <p:cNvPr id="18" name="Gruppieren 69">
              <a:extLst>
                <a:ext uri="{FF2B5EF4-FFF2-40B4-BE49-F238E27FC236}">
                  <a16:creationId xmlns:a16="http://schemas.microsoft.com/office/drawing/2014/main" id="{1256206B-3AB2-1174-995A-2EAD0C22BE78}"/>
                </a:ext>
              </a:extLst>
            </p:cNvPr>
            <p:cNvGrpSpPr>
              <a:grpSpLocks/>
            </p:cNvGrpSpPr>
            <p:nvPr/>
          </p:nvGrpSpPr>
          <p:grpSpPr>
            <a:xfrm>
              <a:off x="8959860" y="3357343"/>
              <a:ext cx="1210689" cy="526010"/>
              <a:chOff x="7926084" y="3188558"/>
              <a:chExt cx="996099" cy="526010"/>
            </a:xfrm>
          </p:grpSpPr>
          <p:sp>
            <p:nvSpPr>
              <p:cNvPr id="46" name="Freihandform: Form 10">
                <a:extLst>
                  <a:ext uri="{FF2B5EF4-FFF2-40B4-BE49-F238E27FC236}">
                    <a16:creationId xmlns:a16="http://schemas.microsoft.com/office/drawing/2014/main" id="{1FA13F21-2106-E27F-1360-48F2B5A81B00}"/>
                  </a:ext>
                </a:extLst>
              </p:cNvPr>
              <p:cNvSpPr>
                <a:spLocks/>
              </p:cNvSpPr>
              <p:nvPr/>
            </p:nvSpPr>
            <p:spPr>
              <a:xfrm rot="16200000">
                <a:off x="7716302" y="3398340"/>
                <a:ext cx="526008" cy="106444"/>
              </a:xfrm>
              <a:custGeom>
                <a:avLst/>
                <a:gdLst>
                  <a:gd name="connsiteX0" fmla="*/ 189166 w 189166"/>
                  <a:gd name="connsiteY0" fmla="*/ 4381 h 8762"/>
                  <a:gd name="connsiteX1" fmla="*/ 189071 w 189166"/>
                  <a:gd name="connsiteY1" fmla="*/ 4572 h 8762"/>
                  <a:gd name="connsiteX2" fmla="*/ 94583 w 189166"/>
                  <a:gd name="connsiteY2" fmla="*/ 8763 h 8762"/>
                  <a:gd name="connsiteX3" fmla="*/ 95 w 189166"/>
                  <a:gd name="connsiteY3" fmla="*/ 4572 h 8762"/>
                  <a:gd name="connsiteX4" fmla="*/ 0 w 189166"/>
                  <a:gd name="connsiteY4" fmla="*/ 4381 h 8762"/>
                  <a:gd name="connsiteX5" fmla="*/ 94583 w 189166"/>
                  <a:gd name="connsiteY5" fmla="*/ 0 h 8762"/>
                  <a:gd name="connsiteX6" fmla="*/ 189166 w 189166"/>
                  <a:gd name="connsiteY6" fmla="*/ 4381 h 87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9166" h="8762">
                    <a:moveTo>
                      <a:pt x="189166" y="4381"/>
                    </a:moveTo>
                    <a:cubicBezTo>
                      <a:pt x="189166" y="4381"/>
                      <a:pt x="189166" y="4572"/>
                      <a:pt x="189071" y="4572"/>
                    </a:cubicBezTo>
                    <a:cubicBezTo>
                      <a:pt x="186500" y="6953"/>
                      <a:pt x="145256" y="8763"/>
                      <a:pt x="94583" y="8763"/>
                    </a:cubicBezTo>
                    <a:cubicBezTo>
                      <a:pt x="43910" y="8763"/>
                      <a:pt x="2667" y="6953"/>
                      <a:pt x="95" y="4572"/>
                    </a:cubicBezTo>
                    <a:cubicBezTo>
                      <a:pt x="0" y="4572"/>
                      <a:pt x="0" y="4477"/>
                      <a:pt x="0" y="4381"/>
                    </a:cubicBezTo>
                    <a:cubicBezTo>
                      <a:pt x="0" y="1905"/>
                      <a:pt x="42386" y="0"/>
                      <a:pt x="94583" y="0"/>
                    </a:cubicBezTo>
                    <a:cubicBezTo>
                      <a:pt x="146780" y="0"/>
                      <a:pt x="189166" y="1905"/>
                      <a:pt x="189166" y="4381"/>
                    </a:cubicBezTo>
                    <a:close/>
                  </a:path>
                </a:pathLst>
              </a:custGeom>
              <a:solidFill>
                <a:schemeClr val="accent2">
                  <a:lumMod val="25000"/>
                  <a:lumOff val="75000"/>
                  <a:alpha val="50000"/>
                </a:schemeClr>
              </a:solidFill>
              <a:ln w="9525" cap="flat">
                <a:noFill/>
                <a:prstDash val="solid"/>
                <a:miter/>
              </a:ln>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454545"/>
                  </a:solidFill>
                  <a:effectLst/>
                  <a:uLnTx/>
                  <a:uFillTx/>
                  <a:ea typeface="+mn-ea"/>
                </a:endParaRPr>
              </a:p>
            </p:txBody>
          </p:sp>
          <p:sp>
            <p:nvSpPr>
              <p:cNvPr id="47" name="Freihandform: Form 11">
                <a:extLst>
                  <a:ext uri="{FF2B5EF4-FFF2-40B4-BE49-F238E27FC236}">
                    <a16:creationId xmlns:a16="http://schemas.microsoft.com/office/drawing/2014/main" id="{1537F58A-516B-B650-C84C-4F8C4A97BEA9}"/>
                  </a:ext>
                </a:extLst>
              </p:cNvPr>
              <p:cNvSpPr>
                <a:spLocks/>
              </p:cNvSpPr>
              <p:nvPr/>
            </p:nvSpPr>
            <p:spPr>
              <a:xfrm rot="16200000">
                <a:off x="8182991" y="2975376"/>
                <a:ext cx="526009" cy="952375"/>
              </a:xfrm>
              <a:custGeom>
                <a:avLst/>
                <a:gdLst>
                  <a:gd name="connsiteX0" fmla="*/ 188976 w 188976"/>
                  <a:gd name="connsiteY0" fmla="*/ 0 h 78866"/>
                  <a:gd name="connsiteX1" fmla="*/ 157163 w 188976"/>
                  <a:gd name="connsiteY1" fmla="*/ 75914 h 78866"/>
                  <a:gd name="connsiteX2" fmla="*/ 94488 w 188976"/>
                  <a:gd name="connsiteY2" fmla="*/ 78867 h 78866"/>
                  <a:gd name="connsiteX3" fmla="*/ 31814 w 188976"/>
                  <a:gd name="connsiteY3" fmla="*/ 75914 h 78866"/>
                  <a:gd name="connsiteX4" fmla="*/ 31909 w 188976"/>
                  <a:gd name="connsiteY4" fmla="*/ 75914 h 78866"/>
                  <a:gd name="connsiteX5" fmla="*/ 31909 w 188976"/>
                  <a:gd name="connsiteY5" fmla="*/ 75914 h 78866"/>
                  <a:gd name="connsiteX6" fmla="*/ 0 w 188976"/>
                  <a:gd name="connsiteY6" fmla="*/ 0 h 78866"/>
                  <a:gd name="connsiteX7" fmla="*/ 94488 w 188976"/>
                  <a:gd name="connsiteY7" fmla="*/ 4191 h 78866"/>
                  <a:gd name="connsiteX8" fmla="*/ 188976 w 188976"/>
                  <a:gd name="connsiteY8" fmla="*/ 0 h 78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8976" h="78866">
                    <a:moveTo>
                      <a:pt x="188976" y="0"/>
                    </a:moveTo>
                    <a:lnTo>
                      <a:pt x="157163" y="75914"/>
                    </a:lnTo>
                    <a:cubicBezTo>
                      <a:pt x="157163" y="77533"/>
                      <a:pt x="129159" y="78867"/>
                      <a:pt x="94488" y="78867"/>
                    </a:cubicBezTo>
                    <a:cubicBezTo>
                      <a:pt x="59817" y="78867"/>
                      <a:pt x="31814" y="77533"/>
                      <a:pt x="31814" y="75914"/>
                    </a:cubicBezTo>
                    <a:cubicBezTo>
                      <a:pt x="31814" y="75914"/>
                      <a:pt x="31845" y="75914"/>
                      <a:pt x="31909" y="75914"/>
                    </a:cubicBezTo>
                    <a:lnTo>
                      <a:pt x="31909" y="75914"/>
                    </a:lnTo>
                    <a:lnTo>
                      <a:pt x="0" y="0"/>
                    </a:lnTo>
                    <a:cubicBezTo>
                      <a:pt x="2572" y="2381"/>
                      <a:pt x="43910" y="4191"/>
                      <a:pt x="94488" y="4191"/>
                    </a:cubicBezTo>
                    <a:cubicBezTo>
                      <a:pt x="145066" y="4191"/>
                      <a:pt x="186404" y="2381"/>
                      <a:pt x="188976" y="0"/>
                    </a:cubicBezTo>
                    <a:close/>
                  </a:path>
                </a:pathLst>
              </a:custGeom>
              <a:solidFill>
                <a:schemeClr val="accent1"/>
              </a:solidFill>
              <a:ln w="9525" cap="flat">
                <a:noFill/>
                <a:prstDash val="solid"/>
                <a:miter/>
              </a:ln>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454545"/>
                  </a:solidFill>
                  <a:effectLst/>
                  <a:uLnTx/>
                  <a:uFillTx/>
                  <a:ea typeface="+mn-ea"/>
                </a:endParaRPr>
              </a:p>
            </p:txBody>
          </p:sp>
        </p:grpSp>
        <p:grpSp>
          <p:nvGrpSpPr>
            <p:cNvPr id="19" name="Gruppieren 68">
              <a:extLst>
                <a:ext uri="{FF2B5EF4-FFF2-40B4-BE49-F238E27FC236}">
                  <a16:creationId xmlns:a16="http://schemas.microsoft.com/office/drawing/2014/main" id="{6BDB6B0C-614C-A3C3-432E-6DCB7866CA80}"/>
                </a:ext>
              </a:extLst>
            </p:cNvPr>
            <p:cNvGrpSpPr>
              <a:grpSpLocks/>
            </p:cNvGrpSpPr>
            <p:nvPr/>
          </p:nvGrpSpPr>
          <p:grpSpPr>
            <a:xfrm>
              <a:off x="7738163" y="3255639"/>
              <a:ext cx="1212834" cy="729418"/>
              <a:chOff x="6962206" y="3086854"/>
              <a:chExt cx="997861" cy="729418"/>
            </a:xfrm>
          </p:grpSpPr>
          <p:sp>
            <p:nvSpPr>
              <p:cNvPr id="44" name="Freihandform: Form 13">
                <a:extLst>
                  <a:ext uri="{FF2B5EF4-FFF2-40B4-BE49-F238E27FC236}">
                    <a16:creationId xmlns:a16="http://schemas.microsoft.com/office/drawing/2014/main" id="{150ADA6D-636C-F011-6E28-BA8911409A11}"/>
                  </a:ext>
                </a:extLst>
              </p:cNvPr>
              <p:cNvSpPr>
                <a:spLocks/>
              </p:cNvSpPr>
              <p:nvPr/>
            </p:nvSpPr>
            <p:spPr>
              <a:xfrm rot="16200000">
                <a:off x="6671553" y="3377507"/>
                <a:ext cx="729418" cy="148112"/>
              </a:xfrm>
              <a:custGeom>
                <a:avLst/>
                <a:gdLst>
                  <a:gd name="connsiteX0" fmla="*/ 262319 w 262318"/>
                  <a:gd name="connsiteY0" fmla="*/ 6096 h 12192"/>
                  <a:gd name="connsiteX1" fmla="*/ 131159 w 262318"/>
                  <a:gd name="connsiteY1" fmla="*/ 12192 h 12192"/>
                  <a:gd name="connsiteX2" fmla="*/ 190 w 262318"/>
                  <a:gd name="connsiteY2" fmla="*/ 6382 h 12192"/>
                  <a:gd name="connsiteX3" fmla="*/ 0 w 262318"/>
                  <a:gd name="connsiteY3" fmla="*/ 6096 h 12192"/>
                  <a:gd name="connsiteX4" fmla="*/ 131159 w 262318"/>
                  <a:gd name="connsiteY4" fmla="*/ 0 h 12192"/>
                  <a:gd name="connsiteX5" fmla="*/ 262319 w 262318"/>
                  <a:gd name="connsiteY5" fmla="*/ 6096 h 12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2318" h="12192">
                    <a:moveTo>
                      <a:pt x="262319" y="6096"/>
                    </a:moveTo>
                    <a:cubicBezTo>
                      <a:pt x="262319" y="9525"/>
                      <a:pt x="203644" y="12192"/>
                      <a:pt x="131159" y="12192"/>
                    </a:cubicBezTo>
                    <a:cubicBezTo>
                      <a:pt x="58674" y="12192"/>
                      <a:pt x="3715" y="9716"/>
                      <a:pt x="190" y="6382"/>
                    </a:cubicBezTo>
                    <a:cubicBezTo>
                      <a:pt x="190" y="6286"/>
                      <a:pt x="0" y="6191"/>
                      <a:pt x="0" y="6096"/>
                    </a:cubicBezTo>
                    <a:cubicBezTo>
                      <a:pt x="0" y="2667"/>
                      <a:pt x="58769" y="0"/>
                      <a:pt x="131159" y="0"/>
                    </a:cubicBezTo>
                    <a:cubicBezTo>
                      <a:pt x="203549" y="0"/>
                      <a:pt x="262319" y="2667"/>
                      <a:pt x="262319" y="6096"/>
                    </a:cubicBezTo>
                    <a:close/>
                  </a:path>
                </a:pathLst>
              </a:custGeom>
              <a:solidFill>
                <a:schemeClr val="accent2">
                  <a:lumMod val="25000"/>
                  <a:lumOff val="75000"/>
                  <a:alpha val="50000"/>
                </a:schemeClr>
              </a:solidFill>
              <a:ln w="9525" cap="flat">
                <a:noFill/>
                <a:prstDash val="solid"/>
                <a:miter/>
              </a:ln>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454545"/>
                  </a:solidFill>
                  <a:effectLst/>
                  <a:uLnTx/>
                  <a:uFillTx/>
                  <a:ea typeface="+mn-ea"/>
                </a:endParaRPr>
              </a:p>
            </p:txBody>
          </p:sp>
          <p:sp>
            <p:nvSpPr>
              <p:cNvPr id="45" name="Freihandform: Form 14">
                <a:extLst>
                  <a:ext uri="{FF2B5EF4-FFF2-40B4-BE49-F238E27FC236}">
                    <a16:creationId xmlns:a16="http://schemas.microsoft.com/office/drawing/2014/main" id="{1BD90103-0839-AADF-9930-6BFB94A15E80}"/>
                  </a:ext>
                </a:extLst>
              </p:cNvPr>
              <p:cNvSpPr>
                <a:spLocks/>
              </p:cNvSpPr>
              <p:nvPr/>
            </p:nvSpPr>
            <p:spPr>
              <a:xfrm rot="16200000">
                <a:off x="7119436" y="2975376"/>
                <a:ext cx="728890" cy="952373"/>
              </a:xfrm>
              <a:custGeom>
                <a:avLst/>
                <a:gdLst>
                  <a:gd name="connsiteX0" fmla="*/ 262128 w 262127"/>
                  <a:gd name="connsiteY0" fmla="*/ 0 h 80771"/>
                  <a:gd name="connsiteX1" fmla="*/ 230219 w 262127"/>
                  <a:gd name="connsiteY1" fmla="*/ 76105 h 80771"/>
                  <a:gd name="connsiteX2" fmla="*/ 130969 w 262127"/>
                  <a:gd name="connsiteY2" fmla="*/ 80772 h 80771"/>
                  <a:gd name="connsiteX3" fmla="*/ 31718 w 262127"/>
                  <a:gd name="connsiteY3" fmla="*/ 76105 h 80771"/>
                  <a:gd name="connsiteX4" fmla="*/ 31814 w 262127"/>
                  <a:gd name="connsiteY4" fmla="*/ 76105 h 80771"/>
                  <a:gd name="connsiteX5" fmla="*/ 31814 w 262127"/>
                  <a:gd name="connsiteY5" fmla="*/ 75914 h 80771"/>
                  <a:gd name="connsiteX6" fmla="*/ 0 w 262127"/>
                  <a:gd name="connsiteY6" fmla="*/ 286 h 80771"/>
                  <a:gd name="connsiteX7" fmla="*/ 130969 w 262127"/>
                  <a:gd name="connsiteY7" fmla="*/ 6096 h 80771"/>
                  <a:gd name="connsiteX8" fmla="*/ 262128 w 262127"/>
                  <a:gd name="connsiteY8" fmla="*/ 0 h 80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62127" h="80771">
                    <a:moveTo>
                      <a:pt x="262128" y="0"/>
                    </a:moveTo>
                    <a:lnTo>
                      <a:pt x="230219" y="76105"/>
                    </a:lnTo>
                    <a:cubicBezTo>
                      <a:pt x="230219" y="78676"/>
                      <a:pt x="185833" y="80772"/>
                      <a:pt x="130969" y="80772"/>
                    </a:cubicBezTo>
                    <a:cubicBezTo>
                      <a:pt x="76105" y="80772"/>
                      <a:pt x="31718" y="78676"/>
                      <a:pt x="31718" y="76105"/>
                    </a:cubicBezTo>
                    <a:lnTo>
                      <a:pt x="31814" y="76105"/>
                    </a:lnTo>
                    <a:lnTo>
                      <a:pt x="31814" y="75914"/>
                    </a:lnTo>
                    <a:lnTo>
                      <a:pt x="0" y="286"/>
                    </a:lnTo>
                    <a:cubicBezTo>
                      <a:pt x="3524" y="3619"/>
                      <a:pt x="60865" y="6096"/>
                      <a:pt x="130969" y="6096"/>
                    </a:cubicBezTo>
                    <a:cubicBezTo>
                      <a:pt x="201073" y="6096"/>
                      <a:pt x="262128" y="3429"/>
                      <a:pt x="262128" y="0"/>
                    </a:cubicBezTo>
                    <a:close/>
                  </a:path>
                </a:pathLst>
              </a:custGeom>
              <a:solidFill>
                <a:schemeClr val="accent1"/>
              </a:solidFill>
              <a:ln w="9525" cap="flat">
                <a:noFill/>
                <a:prstDash val="solid"/>
                <a:miter/>
              </a:ln>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454545"/>
                  </a:solidFill>
                  <a:effectLst/>
                  <a:uLnTx/>
                  <a:uFillTx/>
                  <a:ea typeface="+mn-ea"/>
                </a:endParaRPr>
              </a:p>
            </p:txBody>
          </p:sp>
        </p:grpSp>
        <p:grpSp>
          <p:nvGrpSpPr>
            <p:cNvPr id="20" name="Gruppieren 67">
              <a:extLst>
                <a:ext uri="{FF2B5EF4-FFF2-40B4-BE49-F238E27FC236}">
                  <a16:creationId xmlns:a16="http://schemas.microsoft.com/office/drawing/2014/main" id="{65B096EE-E9DE-4614-641E-92194A9CE3C3}"/>
                </a:ext>
              </a:extLst>
            </p:cNvPr>
            <p:cNvGrpSpPr>
              <a:grpSpLocks/>
            </p:cNvGrpSpPr>
            <p:nvPr/>
          </p:nvGrpSpPr>
          <p:grpSpPr>
            <a:xfrm>
              <a:off x="6469353" y="3153933"/>
              <a:ext cx="1262096" cy="932830"/>
              <a:chOff x="5927539" y="2985148"/>
              <a:chExt cx="1038391" cy="932830"/>
            </a:xfrm>
          </p:grpSpPr>
          <p:sp>
            <p:nvSpPr>
              <p:cNvPr id="42" name="Freihandform: Form 16">
                <a:extLst>
                  <a:ext uri="{FF2B5EF4-FFF2-40B4-BE49-F238E27FC236}">
                    <a16:creationId xmlns:a16="http://schemas.microsoft.com/office/drawing/2014/main" id="{9DFDF8D7-C974-C7CE-B31D-A488B822A212}"/>
                  </a:ext>
                </a:extLst>
              </p:cNvPr>
              <p:cNvSpPr>
                <a:spLocks/>
              </p:cNvSpPr>
              <p:nvPr/>
            </p:nvSpPr>
            <p:spPr>
              <a:xfrm rot="16200000">
                <a:off x="6023329" y="2975376"/>
                <a:ext cx="932830" cy="952373"/>
              </a:xfrm>
              <a:custGeom>
                <a:avLst/>
                <a:gdLst>
                  <a:gd name="connsiteX0" fmla="*/ 334994 w 334994"/>
                  <a:gd name="connsiteY0" fmla="*/ 0 h 82105"/>
                  <a:gd name="connsiteX1" fmla="*/ 303181 w 334994"/>
                  <a:gd name="connsiteY1" fmla="*/ 75724 h 82105"/>
                  <a:gd name="connsiteX2" fmla="*/ 167450 w 334994"/>
                  <a:gd name="connsiteY2" fmla="*/ 82105 h 82105"/>
                  <a:gd name="connsiteX3" fmla="*/ 31718 w 334994"/>
                  <a:gd name="connsiteY3" fmla="*/ 75724 h 82105"/>
                  <a:gd name="connsiteX4" fmla="*/ 0 w 334994"/>
                  <a:gd name="connsiteY4" fmla="*/ 95 h 82105"/>
                  <a:gd name="connsiteX5" fmla="*/ 167450 w 334994"/>
                  <a:gd name="connsiteY5" fmla="*/ 7430 h 82105"/>
                  <a:gd name="connsiteX6" fmla="*/ 334994 w 334994"/>
                  <a:gd name="connsiteY6" fmla="*/ 0 h 821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4994" h="82105">
                    <a:moveTo>
                      <a:pt x="334994" y="0"/>
                    </a:moveTo>
                    <a:lnTo>
                      <a:pt x="303181" y="75724"/>
                    </a:lnTo>
                    <a:cubicBezTo>
                      <a:pt x="303181" y="79248"/>
                      <a:pt x="242411" y="82105"/>
                      <a:pt x="167450" y="82105"/>
                    </a:cubicBezTo>
                    <a:cubicBezTo>
                      <a:pt x="92488" y="82105"/>
                      <a:pt x="31718" y="79248"/>
                      <a:pt x="31718" y="75724"/>
                    </a:cubicBezTo>
                    <a:lnTo>
                      <a:pt x="0" y="95"/>
                    </a:lnTo>
                    <a:cubicBezTo>
                      <a:pt x="5143" y="4286"/>
                      <a:pt x="78200" y="7430"/>
                      <a:pt x="167450" y="7430"/>
                    </a:cubicBezTo>
                    <a:cubicBezTo>
                      <a:pt x="256699" y="7430"/>
                      <a:pt x="330518" y="4191"/>
                      <a:pt x="334994" y="0"/>
                    </a:cubicBezTo>
                    <a:close/>
                  </a:path>
                </a:pathLst>
              </a:custGeom>
              <a:solidFill>
                <a:schemeClr val="accent1"/>
              </a:solidFill>
              <a:ln w="9525" cap="flat">
                <a:noFill/>
                <a:prstDash val="solid"/>
                <a:miter/>
              </a:ln>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454545"/>
                  </a:solidFill>
                  <a:effectLst/>
                  <a:uLnTx/>
                  <a:uFillTx/>
                  <a:ea typeface="+mn-ea"/>
                </a:endParaRPr>
              </a:p>
            </p:txBody>
          </p:sp>
          <p:sp>
            <p:nvSpPr>
              <p:cNvPr id="43" name="Freihandform: Form 17">
                <a:extLst>
                  <a:ext uri="{FF2B5EF4-FFF2-40B4-BE49-F238E27FC236}">
                    <a16:creationId xmlns:a16="http://schemas.microsoft.com/office/drawing/2014/main" id="{8B68C936-44BF-3B64-64AE-63C44EA2DB06}"/>
                  </a:ext>
                </a:extLst>
              </p:cNvPr>
              <p:cNvSpPr>
                <a:spLocks/>
              </p:cNvSpPr>
              <p:nvPr/>
            </p:nvSpPr>
            <p:spPr>
              <a:xfrm rot="16200000">
                <a:off x="5556012" y="3356676"/>
                <a:ext cx="932828" cy="189773"/>
              </a:xfrm>
              <a:custGeom>
                <a:avLst/>
                <a:gdLst>
                  <a:gd name="connsiteX0" fmla="*/ 335471 w 335470"/>
                  <a:gd name="connsiteY0" fmla="*/ 7810 h 15621"/>
                  <a:gd name="connsiteX1" fmla="*/ 335280 w 335470"/>
                  <a:gd name="connsiteY1" fmla="*/ 8192 h 15621"/>
                  <a:gd name="connsiteX2" fmla="*/ 167735 w 335470"/>
                  <a:gd name="connsiteY2" fmla="*/ 15621 h 15621"/>
                  <a:gd name="connsiteX3" fmla="*/ 286 w 335470"/>
                  <a:gd name="connsiteY3" fmla="*/ 8287 h 15621"/>
                  <a:gd name="connsiteX4" fmla="*/ 190 w 335470"/>
                  <a:gd name="connsiteY4" fmla="*/ 8192 h 15621"/>
                  <a:gd name="connsiteX5" fmla="*/ 0 w 335470"/>
                  <a:gd name="connsiteY5" fmla="*/ 7810 h 15621"/>
                  <a:gd name="connsiteX6" fmla="*/ 167735 w 335470"/>
                  <a:gd name="connsiteY6" fmla="*/ 0 h 15621"/>
                  <a:gd name="connsiteX7" fmla="*/ 335471 w 335470"/>
                  <a:gd name="connsiteY7" fmla="*/ 7810 h 15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5470" h="15621">
                    <a:moveTo>
                      <a:pt x="335471" y="7810"/>
                    </a:moveTo>
                    <a:cubicBezTo>
                      <a:pt x="335471" y="7810"/>
                      <a:pt x="335375" y="8096"/>
                      <a:pt x="335280" y="8192"/>
                    </a:cubicBezTo>
                    <a:cubicBezTo>
                      <a:pt x="330803" y="12383"/>
                      <a:pt x="257556" y="15621"/>
                      <a:pt x="167735" y="15621"/>
                    </a:cubicBezTo>
                    <a:cubicBezTo>
                      <a:pt x="77915" y="15621"/>
                      <a:pt x="5429" y="12478"/>
                      <a:pt x="286" y="8287"/>
                    </a:cubicBezTo>
                    <a:cubicBezTo>
                      <a:pt x="286" y="8287"/>
                      <a:pt x="286" y="8192"/>
                      <a:pt x="190" y="8192"/>
                    </a:cubicBezTo>
                    <a:cubicBezTo>
                      <a:pt x="95" y="8096"/>
                      <a:pt x="0" y="7906"/>
                      <a:pt x="0" y="7810"/>
                    </a:cubicBezTo>
                    <a:cubicBezTo>
                      <a:pt x="0" y="3429"/>
                      <a:pt x="75152" y="0"/>
                      <a:pt x="167735" y="0"/>
                    </a:cubicBezTo>
                    <a:cubicBezTo>
                      <a:pt x="260318" y="0"/>
                      <a:pt x="335471" y="3429"/>
                      <a:pt x="335471" y="7810"/>
                    </a:cubicBezTo>
                    <a:close/>
                  </a:path>
                </a:pathLst>
              </a:custGeom>
              <a:solidFill>
                <a:schemeClr val="accent2">
                  <a:lumMod val="25000"/>
                  <a:lumOff val="75000"/>
                  <a:alpha val="50000"/>
                </a:schemeClr>
              </a:solidFill>
              <a:ln w="9525" cap="flat">
                <a:noFill/>
                <a:prstDash val="solid"/>
                <a:miter/>
              </a:ln>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454545"/>
                  </a:solidFill>
                  <a:effectLst/>
                  <a:uLnTx/>
                  <a:uFillTx/>
                  <a:ea typeface="+mn-ea"/>
                </a:endParaRPr>
              </a:p>
            </p:txBody>
          </p:sp>
        </p:grpSp>
        <p:grpSp>
          <p:nvGrpSpPr>
            <p:cNvPr id="21" name="Gruppieren 66">
              <a:extLst>
                <a:ext uri="{FF2B5EF4-FFF2-40B4-BE49-F238E27FC236}">
                  <a16:creationId xmlns:a16="http://schemas.microsoft.com/office/drawing/2014/main" id="{FB3A6297-B9DB-15DC-15F4-54929F4D1783}"/>
                </a:ext>
              </a:extLst>
            </p:cNvPr>
            <p:cNvGrpSpPr>
              <a:grpSpLocks/>
            </p:cNvGrpSpPr>
            <p:nvPr/>
          </p:nvGrpSpPr>
          <p:grpSpPr>
            <a:xfrm>
              <a:off x="5267474" y="3052226"/>
              <a:ext cx="1244420" cy="1136244"/>
              <a:chOff x="4900168" y="2883441"/>
              <a:chExt cx="1023847" cy="1136244"/>
            </a:xfrm>
          </p:grpSpPr>
          <p:sp>
            <p:nvSpPr>
              <p:cNvPr id="40" name="Freihandform: Form 19">
                <a:extLst>
                  <a:ext uri="{FF2B5EF4-FFF2-40B4-BE49-F238E27FC236}">
                    <a16:creationId xmlns:a16="http://schemas.microsoft.com/office/drawing/2014/main" id="{0634B474-62FC-36CE-E847-8AEC589F0502}"/>
                  </a:ext>
                </a:extLst>
              </p:cNvPr>
              <p:cNvSpPr>
                <a:spLocks/>
              </p:cNvSpPr>
              <p:nvPr/>
            </p:nvSpPr>
            <p:spPr>
              <a:xfrm rot="16200000">
                <a:off x="4447762" y="3335848"/>
                <a:ext cx="1136240" cy="231428"/>
              </a:xfrm>
              <a:custGeom>
                <a:avLst/>
                <a:gdLst>
                  <a:gd name="connsiteX0" fmla="*/ 408623 w 408622"/>
                  <a:gd name="connsiteY0" fmla="*/ 9525 h 19050"/>
                  <a:gd name="connsiteX1" fmla="*/ 204311 w 408622"/>
                  <a:gd name="connsiteY1" fmla="*/ 19050 h 19050"/>
                  <a:gd name="connsiteX2" fmla="*/ 286 w 408622"/>
                  <a:gd name="connsiteY2" fmla="*/ 10001 h 19050"/>
                  <a:gd name="connsiteX3" fmla="*/ 0 w 408622"/>
                  <a:gd name="connsiteY3" fmla="*/ 9525 h 19050"/>
                  <a:gd name="connsiteX4" fmla="*/ 204311 w 408622"/>
                  <a:gd name="connsiteY4" fmla="*/ 0 h 19050"/>
                  <a:gd name="connsiteX5" fmla="*/ 408623 w 408622"/>
                  <a:gd name="connsiteY5" fmla="*/ 9525 h 1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8622" h="19050">
                    <a:moveTo>
                      <a:pt x="408623" y="9525"/>
                    </a:moveTo>
                    <a:cubicBezTo>
                      <a:pt x="408623" y="14764"/>
                      <a:pt x="317183" y="19050"/>
                      <a:pt x="204311" y="19050"/>
                    </a:cubicBezTo>
                    <a:cubicBezTo>
                      <a:pt x="91440" y="19050"/>
                      <a:pt x="5715" y="15049"/>
                      <a:pt x="286" y="10001"/>
                    </a:cubicBezTo>
                    <a:cubicBezTo>
                      <a:pt x="95" y="9811"/>
                      <a:pt x="0" y="9716"/>
                      <a:pt x="0" y="9525"/>
                    </a:cubicBezTo>
                    <a:cubicBezTo>
                      <a:pt x="0" y="4286"/>
                      <a:pt x="91440" y="0"/>
                      <a:pt x="204311" y="0"/>
                    </a:cubicBezTo>
                    <a:cubicBezTo>
                      <a:pt x="317183" y="0"/>
                      <a:pt x="408623" y="4286"/>
                      <a:pt x="408623" y="9525"/>
                    </a:cubicBezTo>
                    <a:close/>
                  </a:path>
                </a:pathLst>
              </a:custGeom>
              <a:solidFill>
                <a:schemeClr val="accent2">
                  <a:lumMod val="25000"/>
                  <a:lumOff val="75000"/>
                  <a:alpha val="50000"/>
                </a:schemeClr>
              </a:solidFill>
              <a:ln w="9525" cap="flat">
                <a:noFill/>
                <a:prstDash val="solid"/>
                <a:miter/>
              </a:ln>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454545"/>
                  </a:solidFill>
                  <a:effectLst/>
                  <a:uLnTx/>
                  <a:uFillTx/>
                  <a:ea typeface="+mn-ea"/>
                </a:endParaRPr>
              </a:p>
            </p:txBody>
          </p:sp>
          <p:sp>
            <p:nvSpPr>
              <p:cNvPr id="41" name="Freihandform: Form 20">
                <a:extLst>
                  <a:ext uri="{FF2B5EF4-FFF2-40B4-BE49-F238E27FC236}">
                    <a16:creationId xmlns:a16="http://schemas.microsoft.com/office/drawing/2014/main" id="{F4336D5B-5836-BD0D-0B48-FBE2A1CCE5AB}"/>
                  </a:ext>
                </a:extLst>
              </p:cNvPr>
              <p:cNvSpPr>
                <a:spLocks/>
              </p:cNvSpPr>
              <p:nvPr/>
            </p:nvSpPr>
            <p:spPr>
              <a:xfrm rot="16200000">
                <a:off x="4879707" y="2975377"/>
                <a:ext cx="1136244" cy="952372"/>
              </a:xfrm>
              <a:custGeom>
                <a:avLst/>
                <a:gdLst>
                  <a:gd name="connsiteX0" fmla="*/ 408337 w 408336"/>
                  <a:gd name="connsiteY0" fmla="*/ 0 h 84296"/>
                  <a:gd name="connsiteX1" fmla="*/ 376333 w 408336"/>
                  <a:gd name="connsiteY1" fmla="*/ 76200 h 84296"/>
                  <a:gd name="connsiteX2" fmla="*/ 204026 w 408336"/>
                  <a:gd name="connsiteY2" fmla="*/ 84296 h 84296"/>
                  <a:gd name="connsiteX3" fmla="*/ 31718 w 408336"/>
                  <a:gd name="connsiteY3" fmla="*/ 76200 h 84296"/>
                  <a:gd name="connsiteX4" fmla="*/ 0 w 408336"/>
                  <a:gd name="connsiteY4" fmla="*/ 476 h 84296"/>
                  <a:gd name="connsiteX5" fmla="*/ 204026 w 408336"/>
                  <a:gd name="connsiteY5" fmla="*/ 9525 h 84296"/>
                  <a:gd name="connsiteX6" fmla="*/ 408337 w 408336"/>
                  <a:gd name="connsiteY6" fmla="*/ 0 h 84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8336" h="84296">
                    <a:moveTo>
                      <a:pt x="408337" y="0"/>
                    </a:moveTo>
                    <a:lnTo>
                      <a:pt x="376333" y="76200"/>
                    </a:lnTo>
                    <a:cubicBezTo>
                      <a:pt x="376333" y="80677"/>
                      <a:pt x="299180" y="84296"/>
                      <a:pt x="204026" y="84296"/>
                    </a:cubicBezTo>
                    <a:cubicBezTo>
                      <a:pt x="108871" y="84296"/>
                      <a:pt x="31718" y="80677"/>
                      <a:pt x="31718" y="76200"/>
                    </a:cubicBezTo>
                    <a:lnTo>
                      <a:pt x="0" y="476"/>
                    </a:lnTo>
                    <a:cubicBezTo>
                      <a:pt x="5429" y="5524"/>
                      <a:pt x="94679" y="9525"/>
                      <a:pt x="204026" y="9525"/>
                    </a:cubicBezTo>
                    <a:cubicBezTo>
                      <a:pt x="313373" y="9525"/>
                      <a:pt x="408337" y="5239"/>
                      <a:pt x="408337" y="0"/>
                    </a:cubicBezTo>
                    <a:close/>
                  </a:path>
                </a:pathLst>
              </a:custGeom>
              <a:solidFill>
                <a:schemeClr val="accent1"/>
              </a:solidFill>
              <a:ln w="9525" cap="flat">
                <a:noFill/>
                <a:prstDash val="solid"/>
                <a:miter/>
              </a:ln>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454545"/>
                  </a:solidFill>
                  <a:effectLst/>
                  <a:uLnTx/>
                  <a:uFillTx/>
                  <a:ea typeface="+mn-ea"/>
                </a:endParaRPr>
              </a:p>
            </p:txBody>
          </p:sp>
        </p:grpSp>
        <p:grpSp>
          <p:nvGrpSpPr>
            <p:cNvPr id="22" name="Gruppieren 65">
              <a:extLst>
                <a:ext uri="{FF2B5EF4-FFF2-40B4-BE49-F238E27FC236}">
                  <a16:creationId xmlns:a16="http://schemas.microsoft.com/office/drawing/2014/main" id="{9C10100A-2441-3736-DF36-95F8E364AD4E}"/>
                </a:ext>
              </a:extLst>
            </p:cNvPr>
            <p:cNvGrpSpPr>
              <a:grpSpLocks/>
            </p:cNvGrpSpPr>
            <p:nvPr/>
          </p:nvGrpSpPr>
          <p:grpSpPr>
            <a:xfrm>
              <a:off x="3979279" y="2950784"/>
              <a:ext cx="1313062" cy="1339125"/>
              <a:chOff x="3772581" y="2781999"/>
              <a:chExt cx="1080323" cy="1339125"/>
            </a:xfrm>
          </p:grpSpPr>
          <p:sp>
            <p:nvSpPr>
              <p:cNvPr id="38" name="Freihandform: Form 22">
                <a:extLst>
                  <a:ext uri="{FF2B5EF4-FFF2-40B4-BE49-F238E27FC236}">
                    <a16:creationId xmlns:a16="http://schemas.microsoft.com/office/drawing/2014/main" id="{D8DAE4D9-6484-03E5-4CC2-5E168EE66A04}"/>
                  </a:ext>
                </a:extLst>
              </p:cNvPr>
              <p:cNvSpPr>
                <a:spLocks/>
              </p:cNvSpPr>
              <p:nvPr/>
            </p:nvSpPr>
            <p:spPr>
              <a:xfrm rot="16200000">
                <a:off x="3707154" y="2975374"/>
                <a:ext cx="1339125" cy="952375"/>
              </a:xfrm>
              <a:custGeom>
                <a:avLst/>
                <a:gdLst>
                  <a:gd name="connsiteX0" fmla="*/ 481013 w 481012"/>
                  <a:gd name="connsiteY0" fmla="*/ 0 h 85439"/>
                  <a:gd name="connsiteX1" fmla="*/ 449390 w 481012"/>
                  <a:gd name="connsiteY1" fmla="*/ 75629 h 85439"/>
                  <a:gd name="connsiteX2" fmla="*/ 240506 w 481012"/>
                  <a:gd name="connsiteY2" fmla="*/ 85439 h 85439"/>
                  <a:gd name="connsiteX3" fmla="*/ 31623 w 481012"/>
                  <a:gd name="connsiteY3" fmla="*/ 75629 h 85439"/>
                  <a:gd name="connsiteX4" fmla="*/ 31718 w 481012"/>
                  <a:gd name="connsiteY4" fmla="*/ 75629 h 85439"/>
                  <a:gd name="connsiteX5" fmla="*/ 0 w 481012"/>
                  <a:gd name="connsiteY5" fmla="*/ 0 h 85439"/>
                  <a:gd name="connsiteX6" fmla="*/ 240506 w 481012"/>
                  <a:gd name="connsiteY6" fmla="*/ 10668 h 85439"/>
                  <a:gd name="connsiteX7" fmla="*/ 481013 w 481012"/>
                  <a:gd name="connsiteY7" fmla="*/ 0 h 85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1012" h="85439">
                    <a:moveTo>
                      <a:pt x="481013" y="0"/>
                    </a:moveTo>
                    <a:lnTo>
                      <a:pt x="449390" y="75629"/>
                    </a:lnTo>
                    <a:cubicBezTo>
                      <a:pt x="449390" y="81058"/>
                      <a:pt x="355854" y="85439"/>
                      <a:pt x="240506" y="85439"/>
                    </a:cubicBezTo>
                    <a:cubicBezTo>
                      <a:pt x="125159" y="85439"/>
                      <a:pt x="31623" y="81058"/>
                      <a:pt x="31623" y="75629"/>
                    </a:cubicBezTo>
                    <a:lnTo>
                      <a:pt x="31718" y="75629"/>
                    </a:lnTo>
                    <a:lnTo>
                      <a:pt x="0" y="0"/>
                    </a:lnTo>
                    <a:cubicBezTo>
                      <a:pt x="6477" y="5906"/>
                      <a:pt x="111728" y="10668"/>
                      <a:pt x="240506" y="10668"/>
                    </a:cubicBezTo>
                    <a:cubicBezTo>
                      <a:pt x="369284" y="10668"/>
                      <a:pt x="474536" y="5906"/>
                      <a:pt x="481013" y="0"/>
                    </a:cubicBezTo>
                    <a:close/>
                  </a:path>
                </a:pathLst>
              </a:custGeom>
              <a:solidFill>
                <a:schemeClr val="accent1"/>
              </a:solidFill>
              <a:ln w="9525" cap="flat">
                <a:noFill/>
                <a:prstDash val="solid"/>
                <a:miter/>
              </a:ln>
            </p:spPr>
            <p:txBody>
              <a:bodyPr rtlCol="0" anchor="ct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454545"/>
                  </a:solidFill>
                  <a:effectLst/>
                  <a:uLnTx/>
                  <a:uFillTx/>
                  <a:ea typeface="+mn-ea"/>
                </a:endParaRPr>
              </a:p>
            </p:txBody>
          </p:sp>
          <p:sp>
            <p:nvSpPr>
              <p:cNvPr id="39" name="Freihandform: Form 23">
                <a:extLst>
                  <a:ext uri="{FF2B5EF4-FFF2-40B4-BE49-F238E27FC236}">
                    <a16:creationId xmlns:a16="http://schemas.microsoft.com/office/drawing/2014/main" id="{D09CF9AB-CB54-A41E-72AE-21520AC8338D}"/>
                  </a:ext>
                </a:extLst>
              </p:cNvPr>
              <p:cNvSpPr>
                <a:spLocks/>
              </p:cNvSpPr>
              <p:nvPr/>
            </p:nvSpPr>
            <p:spPr>
              <a:xfrm rot="16200000">
                <a:off x="3239557" y="3315026"/>
                <a:ext cx="1339122" cy="273074"/>
              </a:xfrm>
              <a:custGeom>
                <a:avLst/>
                <a:gdLst>
                  <a:gd name="connsiteX0" fmla="*/ 481584 w 481584"/>
                  <a:gd name="connsiteY0" fmla="*/ 11239 h 22478"/>
                  <a:gd name="connsiteX1" fmla="*/ 481298 w 481584"/>
                  <a:gd name="connsiteY1" fmla="*/ 11811 h 22478"/>
                  <a:gd name="connsiteX2" fmla="*/ 240792 w 481584"/>
                  <a:gd name="connsiteY2" fmla="*/ 22479 h 22478"/>
                  <a:gd name="connsiteX3" fmla="*/ 286 w 481584"/>
                  <a:gd name="connsiteY3" fmla="*/ 11811 h 22478"/>
                  <a:gd name="connsiteX4" fmla="*/ 0 w 481584"/>
                  <a:gd name="connsiteY4" fmla="*/ 11239 h 22478"/>
                  <a:gd name="connsiteX5" fmla="*/ 240792 w 481584"/>
                  <a:gd name="connsiteY5" fmla="*/ 0 h 22478"/>
                  <a:gd name="connsiteX6" fmla="*/ 481584 w 481584"/>
                  <a:gd name="connsiteY6" fmla="*/ 11239 h 22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584" h="22478">
                    <a:moveTo>
                      <a:pt x="481584" y="11239"/>
                    </a:moveTo>
                    <a:cubicBezTo>
                      <a:pt x="481584" y="11239"/>
                      <a:pt x="481489" y="11621"/>
                      <a:pt x="481298" y="11811"/>
                    </a:cubicBezTo>
                    <a:cubicBezTo>
                      <a:pt x="474821" y="17717"/>
                      <a:pt x="369570" y="22479"/>
                      <a:pt x="240792" y="22479"/>
                    </a:cubicBezTo>
                    <a:cubicBezTo>
                      <a:pt x="112014" y="22479"/>
                      <a:pt x="6763" y="17717"/>
                      <a:pt x="286" y="11811"/>
                    </a:cubicBezTo>
                    <a:cubicBezTo>
                      <a:pt x="95" y="11621"/>
                      <a:pt x="0" y="11430"/>
                      <a:pt x="0" y="11239"/>
                    </a:cubicBezTo>
                    <a:cubicBezTo>
                      <a:pt x="0" y="5048"/>
                      <a:pt x="107823" y="0"/>
                      <a:pt x="240792" y="0"/>
                    </a:cubicBezTo>
                    <a:cubicBezTo>
                      <a:pt x="373761" y="0"/>
                      <a:pt x="481584" y="5048"/>
                      <a:pt x="481584" y="11239"/>
                    </a:cubicBezTo>
                    <a:close/>
                  </a:path>
                </a:pathLst>
              </a:custGeom>
              <a:solidFill>
                <a:schemeClr val="accent2">
                  <a:lumMod val="25000"/>
                  <a:lumOff val="75000"/>
                  <a:alpha val="50000"/>
                </a:schemeClr>
              </a:solidFill>
              <a:ln w="9525" cap="flat">
                <a:noFill/>
                <a:prstDash val="solid"/>
                <a:miter/>
              </a:ln>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454545"/>
                  </a:solidFill>
                  <a:effectLst/>
                  <a:uLnTx/>
                  <a:uFillTx/>
                  <a:ea typeface="+mn-ea"/>
                </a:endParaRPr>
              </a:p>
            </p:txBody>
          </p:sp>
        </p:grpSp>
        <p:grpSp>
          <p:nvGrpSpPr>
            <p:cNvPr id="23" name="Gruppieren 64">
              <a:extLst>
                <a:ext uri="{FF2B5EF4-FFF2-40B4-BE49-F238E27FC236}">
                  <a16:creationId xmlns:a16="http://schemas.microsoft.com/office/drawing/2014/main" id="{27392B8E-5D76-6035-0A3E-51EC3319D8F4}"/>
                </a:ext>
              </a:extLst>
            </p:cNvPr>
            <p:cNvGrpSpPr>
              <a:grpSpLocks/>
            </p:cNvGrpSpPr>
            <p:nvPr/>
          </p:nvGrpSpPr>
          <p:grpSpPr>
            <a:xfrm>
              <a:off x="2759656" y="2825653"/>
              <a:ext cx="1313132" cy="1589389"/>
              <a:chOff x="2683497" y="2656868"/>
              <a:chExt cx="1080378" cy="1589389"/>
            </a:xfrm>
          </p:grpSpPr>
          <p:sp>
            <p:nvSpPr>
              <p:cNvPr id="36" name="Freihandform: Form 25">
                <a:extLst>
                  <a:ext uri="{FF2B5EF4-FFF2-40B4-BE49-F238E27FC236}">
                    <a16:creationId xmlns:a16="http://schemas.microsoft.com/office/drawing/2014/main" id="{C274271B-99AE-0B88-D5EA-EA96D1783580}"/>
                  </a:ext>
                </a:extLst>
              </p:cNvPr>
              <p:cNvSpPr>
                <a:spLocks/>
              </p:cNvSpPr>
              <p:nvPr/>
            </p:nvSpPr>
            <p:spPr>
              <a:xfrm rot="16200000">
                <a:off x="2492994" y="2975377"/>
                <a:ext cx="1589389" cy="952372"/>
              </a:xfrm>
              <a:custGeom>
                <a:avLst/>
                <a:gdLst>
                  <a:gd name="connsiteX0" fmla="*/ 481013 w 481012"/>
                  <a:gd name="connsiteY0" fmla="*/ 0 h 85439"/>
                  <a:gd name="connsiteX1" fmla="*/ 449390 w 481012"/>
                  <a:gd name="connsiteY1" fmla="*/ 75629 h 85439"/>
                  <a:gd name="connsiteX2" fmla="*/ 240506 w 481012"/>
                  <a:gd name="connsiteY2" fmla="*/ 85439 h 85439"/>
                  <a:gd name="connsiteX3" fmla="*/ 31623 w 481012"/>
                  <a:gd name="connsiteY3" fmla="*/ 75629 h 85439"/>
                  <a:gd name="connsiteX4" fmla="*/ 31718 w 481012"/>
                  <a:gd name="connsiteY4" fmla="*/ 75629 h 85439"/>
                  <a:gd name="connsiteX5" fmla="*/ 0 w 481012"/>
                  <a:gd name="connsiteY5" fmla="*/ 0 h 85439"/>
                  <a:gd name="connsiteX6" fmla="*/ 240506 w 481012"/>
                  <a:gd name="connsiteY6" fmla="*/ 10668 h 85439"/>
                  <a:gd name="connsiteX7" fmla="*/ 481013 w 481012"/>
                  <a:gd name="connsiteY7" fmla="*/ 0 h 85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1012" h="85439">
                    <a:moveTo>
                      <a:pt x="481013" y="0"/>
                    </a:moveTo>
                    <a:lnTo>
                      <a:pt x="449390" y="75629"/>
                    </a:lnTo>
                    <a:cubicBezTo>
                      <a:pt x="449390" y="81058"/>
                      <a:pt x="355854" y="85439"/>
                      <a:pt x="240506" y="85439"/>
                    </a:cubicBezTo>
                    <a:cubicBezTo>
                      <a:pt x="125159" y="85439"/>
                      <a:pt x="31623" y="81058"/>
                      <a:pt x="31623" y="75629"/>
                    </a:cubicBezTo>
                    <a:lnTo>
                      <a:pt x="31718" y="75629"/>
                    </a:lnTo>
                    <a:lnTo>
                      <a:pt x="0" y="0"/>
                    </a:lnTo>
                    <a:cubicBezTo>
                      <a:pt x="6477" y="5906"/>
                      <a:pt x="111728" y="10668"/>
                      <a:pt x="240506" y="10668"/>
                    </a:cubicBezTo>
                    <a:cubicBezTo>
                      <a:pt x="369284" y="10668"/>
                      <a:pt x="474536" y="5906"/>
                      <a:pt x="481013" y="0"/>
                    </a:cubicBezTo>
                    <a:close/>
                  </a:path>
                </a:pathLst>
              </a:custGeom>
              <a:solidFill>
                <a:schemeClr val="accent1"/>
              </a:solidFill>
              <a:ln w="9525" cap="flat">
                <a:noFill/>
                <a:prstDash val="solid"/>
                <a:miter/>
              </a:ln>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100">
                  <a:solidFill>
                    <a:srgbClr val="454545"/>
                  </a:solidFill>
                </a:endParaRPr>
              </a:p>
            </p:txBody>
          </p:sp>
          <p:sp>
            <p:nvSpPr>
              <p:cNvPr id="37" name="Freihandform: Form 26">
                <a:extLst>
                  <a:ext uri="{FF2B5EF4-FFF2-40B4-BE49-F238E27FC236}">
                    <a16:creationId xmlns:a16="http://schemas.microsoft.com/office/drawing/2014/main" id="{FFC93E97-CAD6-08C2-3FB5-8DE569012FD0}"/>
                  </a:ext>
                </a:extLst>
              </p:cNvPr>
              <p:cNvSpPr>
                <a:spLocks/>
              </p:cNvSpPr>
              <p:nvPr/>
            </p:nvSpPr>
            <p:spPr>
              <a:xfrm rot="16200000">
                <a:off x="2025341" y="3315025"/>
                <a:ext cx="1589385" cy="273074"/>
              </a:xfrm>
              <a:custGeom>
                <a:avLst/>
                <a:gdLst>
                  <a:gd name="connsiteX0" fmla="*/ 481584 w 481584"/>
                  <a:gd name="connsiteY0" fmla="*/ 11239 h 22478"/>
                  <a:gd name="connsiteX1" fmla="*/ 481298 w 481584"/>
                  <a:gd name="connsiteY1" fmla="*/ 11811 h 22478"/>
                  <a:gd name="connsiteX2" fmla="*/ 240792 w 481584"/>
                  <a:gd name="connsiteY2" fmla="*/ 22479 h 22478"/>
                  <a:gd name="connsiteX3" fmla="*/ 286 w 481584"/>
                  <a:gd name="connsiteY3" fmla="*/ 11811 h 22478"/>
                  <a:gd name="connsiteX4" fmla="*/ 0 w 481584"/>
                  <a:gd name="connsiteY4" fmla="*/ 11239 h 22478"/>
                  <a:gd name="connsiteX5" fmla="*/ 240792 w 481584"/>
                  <a:gd name="connsiteY5" fmla="*/ 0 h 22478"/>
                  <a:gd name="connsiteX6" fmla="*/ 481584 w 481584"/>
                  <a:gd name="connsiteY6" fmla="*/ 11239 h 22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584" h="22478">
                    <a:moveTo>
                      <a:pt x="481584" y="11239"/>
                    </a:moveTo>
                    <a:cubicBezTo>
                      <a:pt x="481584" y="11239"/>
                      <a:pt x="481489" y="11621"/>
                      <a:pt x="481298" y="11811"/>
                    </a:cubicBezTo>
                    <a:cubicBezTo>
                      <a:pt x="474821" y="17717"/>
                      <a:pt x="369570" y="22479"/>
                      <a:pt x="240792" y="22479"/>
                    </a:cubicBezTo>
                    <a:cubicBezTo>
                      <a:pt x="112014" y="22479"/>
                      <a:pt x="6763" y="17717"/>
                      <a:pt x="286" y="11811"/>
                    </a:cubicBezTo>
                    <a:cubicBezTo>
                      <a:pt x="95" y="11621"/>
                      <a:pt x="0" y="11430"/>
                      <a:pt x="0" y="11239"/>
                    </a:cubicBezTo>
                    <a:cubicBezTo>
                      <a:pt x="0" y="5048"/>
                      <a:pt x="107823" y="0"/>
                      <a:pt x="240792" y="0"/>
                    </a:cubicBezTo>
                    <a:cubicBezTo>
                      <a:pt x="373761" y="0"/>
                      <a:pt x="481584" y="5048"/>
                      <a:pt x="481584" y="11239"/>
                    </a:cubicBezTo>
                    <a:close/>
                  </a:path>
                </a:pathLst>
              </a:custGeom>
              <a:solidFill>
                <a:schemeClr val="accent2">
                  <a:lumMod val="25000"/>
                  <a:lumOff val="75000"/>
                  <a:alpha val="49804"/>
                </a:schemeClr>
              </a:solidFill>
              <a:ln w="9525" cap="flat">
                <a:noFill/>
                <a:prstDash val="solid"/>
                <a:miter/>
              </a:ln>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US" sz="1100">
                  <a:solidFill>
                    <a:srgbClr val="454545"/>
                  </a:solidFill>
                </a:endParaRPr>
              </a:p>
            </p:txBody>
          </p:sp>
        </p:grpSp>
        <p:grpSp>
          <p:nvGrpSpPr>
            <p:cNvPr id="24" name="Gruppieren 63">
              <a:extLst>
                <a:ext uri="{FF2B5EF4-FFF2-40B4-BE49-F238E27FC236}">
                  <a16:creationId xmlns:a16="http://schemas.microsoft.com/office/drawing/2014/main" id="{47DA3CAA-9938-CB83-F931-C69906E130B3}"/>
                </a:ext>
              </a:extLst>
            </p:cNvPr>
            <p:cNvGrpSpPr>
              <a:grpSpLocks/>
            </p:cNvGrpSpPr>
            <p:nvPr/>
          </p:nvGrpSpPr>
          <p:grpSpPr>
            <a:xfrm>
              <a:off x="1528991" y="2699292"/>
              <a:ext cx="1324243" cy="1842109"/>
              <a:chOff x="1586927" y="2530507"/>
              <a:chExt cx="1089522" cy="1842109"/>
            </a:xfrm>
          </p:grpSpPr>
          <p:sp>
            <p:nvSpPr>
              <p:cNvPr id="34" name="Freihandform: Form 28">
                <a:extLst>
                  <a:ext uri="{FF2B5EF4-FFF2-40B4-BE49-F238E27FC236}">
                    <a16:creationId xmlns:a16="http://schemas.microsoft.com/office/drawing/2014/main" id="{5758C2E0-66F2-1F88-E190-1A490A24C428}"/>
                  </a:ext>
                </a:extLst>
              </p:cNvPr>
              <p:cNvSpPr>
                <a:spLocks/>
              </p:cNvSpPr>
              <p:nvPr/>
            </p:nvSpPr>
            <p:spPr>
              <a:xfrm rot="16200000">
                <a:off x="1280108" y="2975378"/>
                <a:ext cx="1840311" cy="952370"/>
              </a:xfrm>
              <a:custGeom>
                <a:avLst/>
                <a:gdLst>
                  <a:gd name="connsiteX0" fmla="*/ 481013 w 481012"/>
                  <a:gd name="connsiteY0" fmla="*/ 0 h 85439"/>
                  <a:gd name="connsiteX1" fmla="*/ 449390 w 481012"/>
                  <a:gd name="connsiteY1" fmla="*/ 75629 h 85439"/>
                  <a:gd name="connsiteX2" fmla="*/ 240506 w 481012"/>
                  <a:gd name="connsiteY2" fmla="*/ 85439 h 85439"/>
                  <a:gd name="connsiteX3" fmla="*/ 31623 w 481012"/>
                  <a:gd name="connsiteY3" fmla="*/ 75629 h 85439"/>
                  <a:gd name="connsiteX4" fmla="*/ 31718 w 481012"/>
                  <a:gd name="connsiteY4" fmla="*/ 75629 h 85439"/>
                  <a:gd name="connsiteX5" fmla="*/ 0 w 481012"/>
                  <a:gd name="connsiteY5" fmla="*/ 0 h 85439"/>
                  <a:gd name="connsiteX6" fmla="*/ 240506 w 481012"/>
                  <a:gd name="connsiteY6" fmla="*/ 10668 h 85439"/>
                  <a:gd name="connsiteX7" fmla="*/ 481013 w 481012"/>
                  <a:gd name="connsiteY7" fmla="*/ 0 h 85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1012" h="85439">
                    <a:moveTo>
                      <a:pt x="481013" y="0"/>
                    </a:moveTo>
                    <a:lnTo>
                      <a:pt x="449390" y="75629"/>
                    </a:lnTo>
                    <a:cubicBezTo>
                      <a:pt x="449390" y="81058"/>
                      <a:pt x="355854" y="85439"/>
                      <a:pt x="240506" y="85439"/>
                    </a:cubicBezTo>
                    <a:cubicBezTo>
                      <a:pt x="125159" y="85439"/>
                      <a:pt x="31623" y="81058"/>
                      <a:pt x="31623" y="75629"/>
                    </a:cubicBezTo>
                    <a:lnTo>
                      <a:pt x="31718" y="75629"/>
                    </a:lnTo>
                    <a:lnTo>
                      <a:pt x="0" y="0"/>
                    </a:lnTo>
                    <a:cubicBezTo>
                      <a:pt x="6477" y="5906"/>
                      <a:pt x="111728" y="10668"/>
                      <a:pt x="240506" y="10668"/>
                    </a:cubicBezTo>
                    <a:cubicBezTo>
                      <a:pt x="369284" y="10668"/>
                      <a:pt x="474536" y="5906"/>
                      <a:pt x="481013" y="0"/>
                    </a:cubicBezTo>
                    <a:close/>
                  </a:path>
                </a:pathLst>
              </a:custGeom>
              <a:solidFill>
                <a:schemeClr val="accent1"/>
              </a:solidFill>
              <a:ln w="9525" cap="flat">
                <a:noFill/>
                <a:prstDash val="solid"/>
                <a:miter/>
              </a:ln>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100">
                  <a:solidFill>
                    <a:srgbClr val="454545"/>
                  </a:solidFill>
                </a:endParaRPr>
              </a:p>
            </p:txBody>
          </p:sp>
          <p:sp>
            <p:nvSpPr>
              <p:cNvPr id="35" name="Freihandform: Form 29">
                <a:extLst>
                  <a:ext uri="{FF2B5EF4-FFF2-40B4-BE49-F238E27FC236}">
                    <a16:creationId xmlns:a16="http://schemas.microsoft.com/office/drawing/2014/main" id="{AA1D8410-C686-E49F-48E1-98E709AB7E0D}"/>
                  </a:ext>
                </a:extLst>
              </p:cNvPr>
              <p:cNvSpPr>
                <a:spLocks/>
              </p:cNvSpPr>
              <p:nvPr/>
            </p:nvSpPr>
            <p:spPr>
              <a:xfrm rot="16200000">
                <a:off x="802409" y="3315025"/>
                <a:ext cx="1842109" cy="273074"/>
              </a:xfrm>
              <a:custGeom>
                <a:avLst/>
                <a:gdLst>
                  <a:gd name="connsiteX0" fmla="*/ 481584 w 481584"/>
                  <a:gd name="connsiteY0" fmla="*/ 11239 h 22478"/>
                  <a:gd name="connsiteX1" fmla="*/ 481298 w 481584"/>
                  <a:gd name="connsiteY1" fmla="*/ 11811 h 22478"/>
                  <a:gd name="connsiteX2" fmla="*/ 240792 w 481584"/>
                  <a:gd name="connsiteY2" fmla="*/ 22479 h 22478"/>
                  <a:gd name="connsiteX3" fmla="*/ 286 w 481584"/>
                  <a:gd name="connsiteY3" fmla="*/ 11811 h 22478"/>
                  <a:gd name="connsiteX4" fmla="*/ 0 w 481584"/>
                  <a:gd name="connsiteY4" fmla="*/ 11239 h 22478"/>
                  <a:gd name="connsiteX5" fmla="*/ 240792 w 481584"/>
                  <a:gd name="connsiteY5" fmla="*/ 0 h 22478"/>
                  <a:gd name="connsiteX6" fmla="*/ 481584 w 481584"/>
                  <a:gd name="connsiteY6" fmla="*/ 11239 h 22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584" h="22478">
                    <a:moveTo>
                      <a:pt x="481584" y="11239"/>
                    </a:moveTo>
                    <a:cubicBezTo>
                      <a:pt x="481584" y="11239"/>
                      <a:pt x="481489" y="11621"/>
                      <a:pt x="481298" y="11811"/>
                    </a:cubicBezTo>
                    <a:cubicBezTo>
                      <a:pt x="474821" y="17717"/>
                      <a:pt x="369570" y="22479"/>
                      <a:pt x="240792" y="22479"/>
                    </a:cubicBezTo>
                    <a:cubicBezTo>
                      <a:pt x="112014" y="22479"/>
                      <a:pt x="6763" y="17717"/>
                      <a:pt x="286" y="11811"/>
                    </a:cubicBezTo>
                    <a:cubicBezTo>
                      <a:pt x="95" y="11621"/>
                      <a:pt x="0" y="11430"/>
                      <a:pt x="0" y="11239"/>
                    </a:cubicBezTo>
                    <a:cubicBezTo>
                      <a:pt x="0" y="5048"/>
                      <a:pt x="107823" y="0"/>
                      <a:pt x="240792" y="0"/>
                    </a:cubicBezTo>
                    <a:cubicBezTo>
                      <a:pt x="373761" y="0"/>
                      <a:pt x="481584" y="5048"/>
                      <a:pt x="481584" y="11239"/>
                    </a:cubicBezTo>
                    <a:close/>
                  </a:path>
                </a:pathLst>
              </a:custGeom>
              <a:solidFill>
                <a:schemeClr val="accent2">
                  <a:lumMod val="25000"/>
                  <a:lumOff val="75000"/>
                  <a:alpha val="49804"/>
                </a:schemeClr>
              </a:solidFill>
              <a:ln w="9525" cap="flat">
                <a:noFill/>
                <a:prstDash val="solid"/>
                <a:miter/>
              </a:ln>
            </p:spPr>
            <p:txBody>
              <a:bodyPr rot="0" spcFirstLastPara="0" vert="horz" wrap="square" lIns="91440" tIns="45720" rIns="91440" bIns="45720" numCol="1" spcCol="0" rtlCol="0" fromWordArt="0" anchor="ctr" anchorCtr="0" forceAA="0" compatLnSpc="1">
                <a:prstTxWarp prst="textNoShape">
                  <a:avLst/>
                </a:prstTxWarp>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454545"/>
                  </a:solidFill>
                  <a:effectLst/>
                  <a:uLnTx/>
                  <a:uFillTx/>
                  <a:ea typeface="+mn-ea"/>
                </a:endParaRPr>
              </a:p>
            </p:txBody>
          </p:sp>
        </p:grpSp>
        <p:sp>
          <p:nvSpPr>
            <p:cNvPr id="25" name="Textfeld 114">
              <a:extLst>
                <a:ext uri="{FF2B5EF4-FFF2-40B4-BE49-F238E27FC236}">
                  <a16:creationId xmlns:a16="http://schemas.microsoft.com/office/drawing/2014/main" id="{7E969A66-8579-9F18-C09A-7563DC54029F}"/>
                </a:ext>
              </a:extLst>
            </p:cNvPr>
            <p:cNvSpPr txBox="1">
              <a:spLocks/>
            </p:cNvSpPr>
            <p:nvPr/>
          </p:nvSpPr>
          <p:spPr>
            <a:xfrm>
              <a:off x="9206987" y="3512626"/>
              <a:ext cx="905750" cy="215444"/>
            </a:xfrm>
            <a:prstGeom prst="rect">
              <a:avLst/>
            </a:prstGeom>
          </p:spPr>
          <p:txBody>
            <a:bodyPr vert="horz" wrap="none" lIns="0" tIns="0" rIns="0" bIns="0" rtlCol="0" anchor="ctr">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Aft>
                  <a:spcPts val="300"/>
                </a:spcAft>
                <a:buClr>
                  <a:srgbClr val="454545"/>
                </a:buClr>
                <a:tabLst>
                  <a:tab pos="1079500" algn="l"/>
                </a:tabLst>
              </a:pPr>
              <a:r>
                <a:rPr lang="en-US" sz="1100" b="1">
                  <a:solidFill>
                    <a:schemeClr val="bg1"/>
                  </a:solidFill>
                  <a:cs typeface="Helvetica" panose="020B0604020202020204" pitchFamily="34" charset="0"/>
                </a:rPr>
                <a:t>7</a:t>
              </a:r>
            </a:p>
          </p:txBody>
        </p:sp>
        <p:sp>
          <p:nvSpPr>
            <p:cNvPr id="26" name="Textfeld 114">
              <a:extLst>
                <a:ext uri="{FF2B5EF4-FFF2-40B4-BE49-F238E27FC236}">
                  <a16:creationId xmlns:a16="http://schemas.microsoft.com/office/drawing/2014/main" id="{48657456-CA05-5FFF-2938-7A047181E024}"/>
                </a:ext>
              </a:extLst>
            </p:cNvPr>
            <p:cNvSpPr txBox="1">
              <a:spLocks/>
            </p:cNvSpPr>
            <p:nvPr/>
          </p:nvSpPr>
          <p:spPr>
            <a:xfrm>
              <a:off x="7934942" y="3512626"/>
              <a:ext cx="899373" cy="215444"/>
            </a:xfrm>
            <a:prstGeom prst="rect">
              <a:avLst/>
            </a:prstGeom>
          </p:spPr>
          <p:txBody>
            <a:bodyPr vert="horz" wrap="none" lIns="0" tIns="0" rIns="0" bIns="0" rtlCol="0" anchor="ctr">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Aft>
                  <a:spcPts val="300"/>
                </a:spcAft>
                <a:buClr>
                  <a:srgbClr val="454545"/>
                </a:buClr>
                <a:tabLst>
                  <a:tab pos="1079500" algn="l"/>
                </a:tabLst>
              </a:pPr>
              <a:r>
                <a:rPr lang="en-US" sz="1100" b="1">
                  <a:solidFill>
                    <a:schemeClr val="bg1"/>
                  </a:solidFill>
                  <a:cs typeface="Helvetica" panose="020B0604020202020204" pitchFamily="34" charset="0"/>
                </a:rPr>
                <a:t>6</a:t>
              </a:r>
            </a:p>
          </p:txBody>
        </p:sp>
        <p:sp>
          <p:nvSpPr>
            <p:cNvPr id="27" name="Textfeld 114">
              <a:extLst>
                <a:ext uri="{FF2B5EF4-FFF2-40B4-BE49-F238E27FC236}">
                  <a16:creationId xmlns:a16="http://schemas.microsoft.com/office/drawing/2014/main" id="{1FBFCF21-A598-1249-4581-070B13C7D027}"/>
                </a:ext>
              </a:extLst>
            </p:cNvPr>
            <p:cNvSpPr txBox="1">
              <a:spLocks/>
            </p:cNvSpPr>
            <p:nvPr/>
          </p:nvSpPr>
          <p:spPr>
            <a:xfrm>
              <a:off x="6770168" y="3512626"/>
              <a:ext cx="880236" cy="215444"/>
            </a:xfrm>
            <a:prstGeom prst="rect">
              <a:avLst/>
            </a:prstGeom>
          </p:spPr>
          <p:txBody>
            <a:bodyPr vert="horz" wrap="none" lIns="0" tIns="0" rIns="0" bIns="0" rtlCol="0" anchor="ctr">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Aft>
                  <a:spcPts val="300"/>
                </a:spcAft>
                <a:buClr>
                  <a:srgbClr val="454545"/>
                </a:buClr>
                <a:tabLst>
                  <a:tab pos="1079500" algn="l"/>
                </a:tabLst>
              </a:pPr>
              <a:r>
                <a:rPr lang="en-US" sz="1100" b="1">
                  <a:solidFill>
                    <a:schemeClr val="bg1"/>
                  </a:solidFill>
                  <a:cs typeface="Helvetica" panose="020B0604020202020204" pitchFamily="34" charset="0"/>
                </a:rPr>
                <a:t>5</a:t>
              </a:r>
            </a:p>
          </p:txBody>
        </p:sp>
        <p:sp>
          <p:nvSpPr>
            <p:cNvPr id="28" name="Textfeld 114">
              <a:extLst>
                <a:ext uri="{FF2B5EF4-FFF2-40B4-BE49-F238E27FC236}">
                  <a16:creationId xmlns:a16="http://schemas.microsoft.com/office/drawing/2014/main" id="{A3091744-29A4-C283-69CE-6D81D5A90DE7}"/>
                </a:ext>
              </a:extLst>
            </p:cNvPr>
            <p:cNvSpPr txBox="1">
              <a:spLocks/>
            </p:cNvSpPr>
            <p:nvPr/>
          </p:nvSpPr>
          <p:spPr>
            <a:xfrm>
              <a:off x="5586549" y="3512626"/>
              <a:ext cx="873859" cy="215444"/>
            </a:xfrm>
            <a:prstGeom prst="rect">
              <a:avLst/>
            </a:prstGeom>
          </p:spPr>
          <p:txBody>
            <a:bodyPr vert="horz" wrap="none" lIns="0" tIns="0" rIns="0" bIns="0" rtlCol="0" anchor="ctr">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Aft>
                  <a:spcPts val="300"/>
                </a:spcAft>
                <a:buClr>
                  <a:srgbClr val="454545"/>
                </a:buClr>
                <a:tabLst>
                  <a:tab pos="1079500" algn="l"/>
                </a:tabLst>
              </a:pPr>
              <a:r>
                <a:rPr lang="en-US" sz="1100" b="1">
                  <a:solidFill>
                    <a:schemeClr val="bg1"/>
                  </a:solidFill>
                  <a:cs typeface="Helvetica" panose="020B0604020202020204" pitchFamily="34" charset="0"/>
                </a:rPr>
                <a:t>4</a:t>
              </a:r>
            </a:p>
          </p:txBody>
        </p:sp>
        <p:sp>
          <p:nvSpPr>
            <p:cNvPr id="29" name="Textfeld 114">
              <a:extLst>
                <a:ext uri="{FF2B5EF4-FFF2-40B4-BE49-F238E27FC236}">
                  <a16:creationId xmlns:a16="http://schemas.microsoft.com/office/drawing/2014/main" id="{B965183B-70AA-726A-0C0B-BEA1380FCFCC}"/>
                </a:ext>
              </a:extLst>
            </p:cNvPr>
            <p:cNvSpPr txBox="1">
              <a:spLocks/>
            </p:cNvSpPr>
            <p:nvPr/>
          </p:nvSpPr>
          <p:spPr>
            <a:xfrm>
              <a:off x="4378074" y="3512626"/>
              <a:ext cx="873859" cy="215444"/>
            </a:xfrm>
            <a:prstGeom prst="rect">
              <a:avLst/>
            </a:prstGeom>
          </p:spPr>
          <p:txBody>
            <a:bodyPr vert="horz" wrap="none" lIns="0" tIns="0" rIns="0" bIns="0" rtlCol="0" anchor="ctr">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Aft>
                  <a:spcPts val="300"/>
                </a:spcAft>
                <a:buClr>
                  <a:srgbClr val="454545"/>
                </a:buClr>
                <a:tabLst>
                  <a:tab pos="1079500" algn="l"/>
                </a:tabLst>
              </a:pPr>
              <a:r>
                <a:rPr lang="en-US" sz="1100" b="1">
                  <a:solidFill>
                    <a:schemeClr val="bg1"/>
                  </a:solidFill>
                  <a:cs typeface="Helvetica" panose="020B0604020202020204" pitchFamily="34" charset="0"/>
                </a:rPr>
                <a:t>3</a:t>
              </a:r>
            </a:p>
          </p:txBody>
        </p:sp>
        <p:sp>
          <p:nvSpPr>
            <p:cNvPr id="30" name="Textfeld 114">
              <a:extLst>
                <a:ext uri="{FF2B5EF4-FFF2-40B4-BE49-F238E27FC236}">
                  <a16:creationId xmlns:a16="http://schemas.microsoft.com/office/drawing/2014/main" id="{331DE09A-B461-3BEA-5558-260C9A16C85F}"/>
                </a:ext>
              </a:extLst>
            </p:cNvPr>
            <p:cNvSpPr txBox="1">
              <a:spLocks/>
            </p:cNvSpPr>
            <p:nvPr/>
          </p:nvSpPr>
          <p:spPr>
            <a:xfrm>
              <a:off x="3162149" y="3512626"/>
              <a:ext cx="833866" cy="215444"/>
            </a:xfrm>
            <a:prstGeom prst="rect">
              <a:avLst/>
            </a:prstGeom>
          </p:spPr>
          <p:txBody>
            <a:bodyPr vert="horz" wrap="none" lIns="0" tIns="0" rIns="0" bIns="0" rtlCol="0" anchor="ctr">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Aft>
                  <a:spcPts val="300"/>
                </a:spcAft>
                <a:buClr>
                  <a:srgbClr val="454545"/>
                </a:buClr>
                <a:tabLst>
                  <a:tab pos="1079500" algn="l"/>
                </a:tabLst>
              </a:pPr>
              <a:r>
                <a:rPr lang="en-US" sz="1100" b="1">
                  <a:solidFill>
                    <a:schemeClr val="bg1"/>
                  </a:solidFill>
                  <a:cs typeface="Helvetica" panose="020B0604020202020204" pitchFamily="34" charset="0"/>
                </a:rPr>
                <a:t>2</a:t>
              </a:r>
            </a:p>
          </p:txBody>
        </p:sp>
        <p:sp>
          <p:nvSpPr>
            <p:cNvPr id="31" name="Textfeld 114">
              <a:extLst>
                <a:ext uri="{FF2B5EF4-FFF2-40B4-BE49-F238E27FC236}">
                  <a16:creationId xmlns:a16="http://schemas.microsoft.com/office/drawing/2014/main" id="{9CADFB38-FCF8-699D-306E-864DC2BEDB37}"/>
                </a:ext>
              </a:extLst>
            </p:cNvPr>
            <p:cNvSpPr txBox="1">
              <a:spLocks/>
            </p:cNvSpPr>
            <p:nvPr/>
          </p:nvSpPr>
          <p:spPr>
            <a:xfrm>
              <a:off x="1827871" y="3512626"/>
              <a:ext cx="841967" cy="215444"/>
            </a:xfrm>
            <a:prstGeom prst="rect">
              <a:avLst/>
            </a:prstGeom>
          </p:spPr>
          <p:txBody>
            <a:bodyPr vert="horz" wrap="none" lIns="0" tIns="0" rIns="0" bIns="0" rtlCol="0" anchor="ctr">
              <a:no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Aft>
                  <a:spcPts val="300"/>
                </a:spcAft>
                <a:buClr>
                  <a:srgbClr val="454545"/>
                </a:buClr>
                <a:tabLst>
                  <a:tab pos="1079500" algn="l"/>
                </a:tabLst>
              </a:pPr>
              <a:r>
                <a:rPr lang="en-US" sz="1100" b="1">
                  <a:solidFill>
                    <a:schemeClr val="bg1"/>
                  </a:solidFill>
                  <a:cs typeface="Helvetica" panose="020B0604020202020204" pitchFamily="34" charset="0"/>
                </a:rPr>
                <a:t>1</a:t>
              </a:r>
            </a:p>
          </p:txBody>
        </p:sp>
        <p:sp>
          <p:nvSpPr>
            <p:cNvPr id="32" name="Textplatzhalter 9">
              <a:extLst>
                <a:ext uri="{FF2B5EF4-FFF2-40B4-BE49-F238E27FC236}">
                  <a16:creationId xmlns:a16="http://schemas.microsoft.com/office/drawing/2014/main" id="{41B41CD5-F162-9BAA-6078-53A868034CAA}"/>
                </a:ext>
              </a:extLst>
            </p:cNvPr>
            <p:cNvSpPr txBox="1">
              <a:spLocks/>
            </p:cNvSpPr>
            <p:nvPr/>
          </p:nvSpPr>
          <p:spPr bwMode="gray">
            <a:xfrm>
              <a:off x="-72353" y="3196321"/>
              <a:ext cx="1292718" cy="799294"/>
            </a:xfrm>
            <a:prstGeom prst="rect">
              <a:avLst/>
            </a:prstGeom>
            <a:noFill/>
            <a:ln w="6350">
              <a:noFill/>
            </a:ln>
          </p:spPr>
          <p:txBody>
            <a:bodyPr vert="horz" wrap="square" lIns="0" tIns="0" rIns="0" bIns="0" rtlCol="0" anchor="ctr">
              <a:noAutofit/>
            </a:bodyPr>
            <a:lstStyle>
              <a:lvl1pPr marL="0" indent="0" algn="l" defTabSz="914400" rtl="0" eaLnBrk="1" latinLnBrk="0" hangingPunct="1">
                <a:spcBef>
                  <a:spcPts val="600"/>
                </a:spcBef>
                <a:buClr>
                  <a:schemeClr val="tx1"/>
                </a:buClr>
                <a:buFont typeface="Arial" panose="020B0604020202020204" pitchFamily="34" charset="0"/>
                <a:buNone/>
                <a:defRPr sz="1200" kern="1200">
                  <a:solidFill>
                    <a:schemeClr val="tx1"/>
                  </a:solidFill>
                  <a:latin typeface="+mn-lt"/>
                  <a:ea typeface="+mn-ea"/>
                  <a:cs typeface="+mn-cs"/>
                  <a:sym typeface="Futura"/>
                </a:defRPr>
              </a:lvl1pPr>
              <a:lvl2pPr marL="180975" indent="-180975" algn="l" defTabSz="914400" rtl="0" eaLnBrk="1" latinLnBrk="0" hangingPunct="1">
                <a:spcBef>
                  <a:spcPts val="600"/>
                </a:spcBef>
                <a:buClr>
                  <a:schemeClr val="tx1"/>
                </a:buClr>
                <a:buFont typeface="Arial" panose="020B0604020202020204" pitchFamily="34" charset="0"/>
                <a:buChar char="•"/>
                <a:defRPr sz="1200" kern="1200">
                  <a:solidFill>
                    <a:schemeClr val="tx1"/>
                  </a:solidFill>
                  <a:latin typeface="+mn-lt"/>
                  <a:ea typeface="+mn-ea"/>
                  <a:cs typeface="+mn-cs"/>
                  <a:sym typeface="Futura"/>
                </a:defRPr>
              </a:lvl2pPr>
              <a:lvl3pPr marL="360000" indent="-180975" algn="l" defTabSz="914400" rtl="0" eaLnBrk="1" latinLnBrk="0" hangingPunct="1">
                <a:spcBef>
                  <a:spcPts val="600"/>
                </a:spcBef>
                <a:buClr>
                  <a:schemeClr val="tx1"/>
                </a:buClr>
                <a:buFont typeface="Arial" panose="020B0604020202020204" pitchFamily="34" charset="0"/>
                <a:buChar char="•"/>
                <a:defRPr sz="1200" kern="1200">
                  <a:solidFill>
                    <a:schemeClr val="tx1"/>
                  </a:solidFill>
                  <a:latin typeface="+mn-lt"/>
                  <a:ea typeface="+mn-ea"/>
                  <a:cs typeface="+mn-cs"/>
                  <a:sym typeface="Futura"/>
                </a:defRPr>
              </a:lvl3pPr>
              <a:lvl4pPr marL="541338" indent="-179388" algn="l" defTabSz="914400" rtl="0" eaLnBrk="1" latinLnBrk="0" hangingPunct="1">
                <a:spcBef>
                  <a:spcPts val="600"/>
                </a:spcBef>
                <a:buClr>
                  <a:schemeClr val="tx1"/>
                </a:buClr>
                <a:buFont typeface="Arial" panose="020B0604020202020204" pitchFamily="34" charset="0"/>
                <a:buChar char="•"/>
                <a:tabLst/>
                <a:defRPr sz="1200" kern="1200">
                  <a:solidFill>
                    <a:schemeClr val="tx1"/>
                  </a:solidFill>
                  <a:latin typeface="+mn-lt"/>
                  <a:ea typeface="+mn-ea"/>
                  <a:cs typeface="+mn-cs"/>
                  <a:sym typeface="Futura"/>
                </a:defRPr>
              </a:lvl4pPr>
              <a:lvl5pPr marL="720000" indent="-180975" algn="l" defTabSz="914400" rtl="0" eaLnBrk="1" latinLnBrk="0" hangingPunct="1">
                <a:spcBef>
                  <a:spcPts val="600"/>
                </a:spcBef>
                <a:buClr>
                  <a:schemeClr val="tx1"/>
                </a:buClr>
                <a:buFont typeface="Arial" panose="020B0604020202020204" pitchFamily="34" charset="0"/>
                <a:buChar char="•"/>
                <a:defRPr sz="1200" kern="1200">
                  <a:solidFill>
                    <a:schemeClr val="tx1"/>
                  </a:solidFill>
                  <a:latin typeface="+mn-lt"/>
                  <a:ea typeface="+mn-ea"/>
                  <a:cs typeface="+mn-cs"/>
                  <a:sym typeface="Futura"/>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spcBef>
                  <a:spcPts val="0"/>
                </a:spcBef>
                <a:buClr>
                  <a:srgbClr val="000000"/>
                </a:buClr>
              </a:pPr>
              <a:r>
                <a:rPr lang="en-US" sz="1100" b="1"/>
                <a:t>FERC 1920</a:t>
              </a:r>
            </a:p>
            <a:p>
              <a:pPr algn="ctr">
                <a:spcBef>
                  <a:spcPts val="0"/>
                </a:spcBef>
                <a:buClr>
                  <a:srgbClr val="000000"/>
                </a:buClr>
              </a:pPr>
              <a:r>
                <a:rPr lang="en-US" sz="1100" b="1"/>
                <a:t>Benefit </a:t>
              </a:r>
            </a:p>
            <a:p>
              <a:pPr algn="ctr">
                <a:spcBef>
                  <a:spcPts val="0"/>
                </a:spcBef>
                <a:buClr>
                  <a:srgbClr val="000000"/>
                </a:buClr>
              </a:pPr>
              <a:r>
                <a:rPr lang="en-US" sz="1100" b="1"/>
                <a:t>Metrics</a:t>
              </a:r>
            </a:p>
          </p:txBody>
        </p:sp>
        <p:sp>
          <p:nvSpPr>
            <p:cNvPr id="33" name="Gleichschenkliges Dreieck 39">
              <a:extLst>
                <a:ext uri="{FF2B5EF4-FFF2-40B4-BE49-F238E27FC236}">
                  <a16:creationId xmlns:a16="http://schemas.microsoft.com/office/drawing/2014/main" id="{614D389B-BEF9-9366-534C-2892B8DF9B90}"/>
                </a:ext>
              </a:extLst>
            </p:cNvPr>
            <p:cNvSpPr>
              <a:spLocks/>
            </p:cNvSpPr>
            <p:nvPr/>
          </p:nvSpPr>
          <p:spPr>
            <a:xfrm rot="5400000">
              <a:off x="1244205" y="3515985"/>
              <a:ext cx="166124" cy="196780"/>
            </a:xfrm>
            <a:custGeom>
              <a:avLst/>
              <a:gdLst>
                <a:gd name="connsiteX0" fmla="*/ 0 w 303379"/>
                <a:gd name="connsiteY0" fmla="*/ 159723 h 159723"/>
                <a:gd name="connsiteX1" fmla="*/ 151690 w 303379"/>
                <a:gd name="connsiteY1" fmla="*/ 0 h 159723"/>
                <a:gd name="connsiteX2" fmla="*/ 303379 w 303379"/>
                <a:gd name="connsiteY2" fmla="*/ 159723 h 159723"/>
                <a:gd name="connsiteX3" fmla="*/ 0 w 303379"/>
                <a:gd name="connsiteY3" fmla="*/ 159723 h 159723"/>
                <a:gd name="connsiteX0" fmla="*/ 0 w 303379"/>
                <a:gd name="connsiteY0" fmla="*/ 159723 h 251163"/>
                <a:gd name="connsiteX1" fmla="*/ 151690 w 303379"/>
                <a:gd name="connsiteY1" fmla="*/ 0 h 251163"/>
                <a:gd name="connsiteX2" fmla="*/ 303379 w 303379"/>
                <a:gd name="connsiteY2" fmla="*/ 159723 h 251163"/>
                <a:gd name="connsiteX3" fmla="*/ 91440 w 303379"/>
                <a:gd name="connsiteY3" fmla="*/ 251163 h 251163"/>
                <a:gd name="connsiteX0" fmla="*/ 0 w 303379"/>
                <a:gd name="connsiteY0" fmla="*/ 159723 h 159723"/>
                <a:gd name="connsiteX1" fmla="*/ 151690 w 303379"/>
                <a:gd name="connsiteY1" fmla="*/ 0 h 159723"/>
                <a:gd name="connsiteX2" fmla="*/ 303379 w 303379"/>
                <a:gd name="connsiteY2" fmla="*/ 159723 h 159723"/>
              </a:gdLst>
              <a:ahLst/>
              <a:cxnLst>
                <a:cxn ang="0">
                  <a:pos x="connsiteX0" y="connsiteY0"/>
                </a:cxn>
                <a:cxn ang="0">
                  <a:pos x="connsiteX1" y="connsiteY1"/>
                </a:cxn>
                <a:cxn ang="0">
                  <a:pos x="connsiteX2" y="connsiteY2"/>
                </a:cxn>
              </a:cxnLst>
              <a:rect l="l" t="t" r="r" b="b"/>
              <a:pathLst>
                <a:path w="303379" h="159723">
                  <a:moveTo>
                    <a:pt x="0" y="159723"/>
                  </a:moveTo>
                  <a:lnTo>
                    <a:pt x="151690" y="0"/>
                  </a:lnTo>
                  <a:lnTo>
                    <a:pt x="303379" y="159723"/>
                  </a:lnTo>
                </a:path>
              </a:pathLst>
            </a:custGeom>
            <a:noFill/>
            <a:ln w="38100" cap="sq" cmpd="sng" algn="ctr">
              <a:solidFill>
                <a:schemeClr val="accent1"/>
              </a:solidFill>
              <a:prstDash val="solid"/>
              <a:miter lim="800000"/>
            </a:ln>
            <a:effectLst/>
          </p:spPr>
          <p:txBody>
            <a:bodyPr rtlCol="0" anchor="ct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US" sz="1100">
                <a:solidFill>
                  <a:srgbClr val="454545"/>
                </a:solidFill>
              </a:endParaRPr>
            </a:p>
          </p:txBody>
        </p:sp>
      </p:grpSp>
      <p:sp>
        <p:nvSpPr>
          <p:cNvPr id="53" name="Footer Placeholder 5">
            <a:extLst>
              <a:ext uri="{FF2B5EF4-FFF2-40B4-BE49-F238E27FC236}">
                <a16:creationId xmlns:a16="http://schemas.microsoft.com/office/drawing/2014/main" id="{B2C5DADA-B78A-55A7-712C-51F164A849D1}"/>
              </a:ext>
            </a:extLst>
          </p:cNvPr>
          <p:cNvSpPr txBox="1">
            <a:spLocks/>
          </p:cNvSpPr>
          <p:nvPr/>
        </p:nvSpPr>
        <p:spPr>
          <a:xfrm>
            <a:off x="329183" y="6419225"/>
            <a:ext cx="9147241" cy="216706"/>
          </a:xfrm>
          <a:prstGeom prst="rect">
            <a:avLst/>
          </a:prstGeom>
        </p:spPr>
        <p:txBody>
          <a:bodyPr vert="horz" lIns="0" tIns="0" rIns="0" bIns="0" rtlCol="0" anchor="t"/>
          <a:lstStyle>
            <a:defPPr>
              <a:defRPr lang="en-US"/>
            </a:defPPr>
            <a:lvl1pPr marL="0" algn="l" defTabSz="914400" rtl="0" eaLnBrk="1" latinLnBrk="0" hangingPunct="1">
              <a:defRPr sz="8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solidFill>
                  <a:srgbClr val="000000"/>
                </a:solidFill>
              </a:rPr>
              <a:t>Sources: </a:t>
            </a:r>
            <a:r>
              <a:rPr lang="en-US" dirty="0">
                <a:solidFill>
                  <a:srgbClr val="000000"/>
                </a:solidFill>
                <a:hlinkClick r:id="rId6"/>
              </a:rPr>
              <a:t>Explainer on the Transmission Planning and Cost Allocation Final Rule</a:t>
            </a:r>
            <a:r>
              <a:rPr lang="en-US" dirty="0">
                <a:solidFill>
                  <a:srgbClr val="000000"/>
                </a:solidFill>
              </a:rPr>
              <a:t>  (FERC, 2025).</a:t>
            </a:r>
          </a:p>
          <a:p>
            <a:r>
              <a:rPr lang="en-US" dirty="0">
                <a:solidFill>
                  <a:srgbClr val="000000"/>
                </a:solidFill>
              </a:rPr>
              <a:t>Credit: Gunay Kiran, Ariela Farchi Cohen, Pia Doris Morrow, </a:t>
            </a:r>
            <a:r>
              <a:rPr lang="en-US" dirty="0">
                <a:solidFill>
                  <a:srgbClr val="000000"/>
                </a:solidFill>
                <a:hlinkClick r:id="rId7"/>
              </a:rPr>
              <a:t>Gernot Wagner</a:t>
            </a:r>
            <a:r>
              <a:rPr lang="en-US" dirty="0">
                <a:solidFill>
                  <a:srgbClr val="000000"/>
                </a:solidFill>
              </a:rPr>
              <a:t>. </a:t>
            </a:r>
            <a:r>
              <a:rPr lang="en-US" dirty="0">
                <a:hlinkClick r:id="rId8"/>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endParaRPr>
          </a:p>
        </p:txBody>
      </p:sp>
      <p:grpSp>
        <p:nvGrpSpPr>
          <p:cNvPr id="3" name="Group 2">
            <a:extLst>
              <a:ext uri="{FF2B5EF4-FFF2-40B4-BE49-F238E27FC236}">
                <a16:creationId xmlns:a16="http://schemas.microsoft.com/office/drawing/2014/main" id="{A376B450-51F2-8146-BDF8-ED2843BDF045}"/>
              </a:ext>
            </a:extLst>
          </p:cNvPr>
          <p:cNvGrpSpPr/>
          <p:nvPr/>
        </p:nvGrpSpPr>
        <p:grpSpPr>
          <a:xfrm>
            <a:off x="706866" y="2218966"/>
            <a:ext cx="1531945" cy="871179"/>
            <a:chOff x="1064276" y="4992550"/>
            <a:chExt cx="1531945" cy="871179"/>
          </a:xfrm>
        </p:grpSpPr>
        <p:sp>
          <p:nvSpPr>
            <p:cNvPr id="54" name="Rounded Rectangle 53">
              <a:extLst>
                <a:ext uri="{FF2B5EF4-FFF2-40B4-BE49-F238E27FC236}">
                  <a16:creationId xmlns:a16="http://schemas.microsoft.com/office/drawing/2014/main" id="{F185850C-D130-CFEA-EB5D-0447FC7E25BC}"/>
                </a:ext>
              </a:extLst>
            </p:cNvPr>
            <p:cNvSpPr/>
            <p:nvPr/>
          </p:nvSpPr>
          <p:spPr bwMode="gray">
            <a:xfrm>
              <a:off x="1138203" y="5017343"/>
              <a:ext cx="1458018" cy="846386"/>
            </a:xfrm>
            <a:prstGeom prst="roundRect">
              <a:avLst/>
            </a:prstGeom>
            <a:solidFill>
              <a:schemeClr val="accent1">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r>
                <a:rPr lang="en-TR" sz="1000">
                  <a:solidFill>
                    <a:schemeClr val="tx1"/>
                  </a:solidFill>
                </a:rPr>
                <a:t>Avoided reliability upgrades and aging infrastructure replacement</a:t>
              </a:r>
              <a:endParaRPr lang="en-US" sz="1000">
                <a:solidFill>
                  <a:schemeClr val="tx1"/>
                </a:solidFill>
              </a:endParaRPr>
            </a:p>
            <a:p>
              <a:pPr marL="0" indent="0">
                <a:buNone/>
              </a:pPr>
              <a:endParaRPr lang="en-TR" sz="1000" err="1">
                <a:solidFill>
                  <a:schemeClr val="tx1"/>
                </a:solidFill>
              </a:endParaRPr>
            </a:p>
          </p:txBody>
        </p:sp>
        <p:sp>
          <p:nvSpPr>
            <p:cNvPr id="64" name="Oval 63">
              <a:extLst>
                <a:ext uri="{FF2B5EF4-FFF2-40B4-BE49-F238E27FC236}">
                  <a16:creationId xmlns:a16="http://schemas.microsoft.com/office/drawing/2014/main" id="{170D11C8-2FAF-04A7-DD62-2C48B3BB67DA}"/>
                </a:ext>
              </a:extLst>
            </p:cNvPr>
            <p:cNvSpPr/>
            <p:nvPr/>
          </p:nvSpPr>
          <p:spPr bwMode="gray">
            <a:xfrm>
              <a:off x="1064276" y="4992550"/>
              <a:ext cx="147853" cy="139355"/>
            </a:xfrm>
            <a:prstGeom prst="ellipse">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0" rIns="36000" bIns="72000" numCol="1" spcCol="0" rtlCol="0" fromWordArt="0" anchor="t" anchorCtr="0" forceAA="0" compatLnSpc="1">
              <a:prstTxWarp prst="textNoShape">
                <a:avLst/>
              </a:prstTxWarp>
              <a:noAutofit/>
            </a:bodyPr>
            <a:lstStyle/>
            <a:p>
              <a:pPr marL="0" indent="0" algn="ctr">
                <a:buNone/>
              </a:pPr>
              <a:r>
                <a:rPr lang="en-GB" sz="800" b="1">
                  <a:solidFill>
                    <a:srgbClr val="FFFFFF"/>
                  </a:solidFill>
                </a:rPr>
                <a:t>1</a:t>
              </a:r>
            </a:p>
          </p:txBody>
        </p:sp>
      </p:grpSp>
      <p:grpSp>
        <p:nvGrpSpPr>
          <p:cNvPr id="6" name="Group 5">
            <a:extLst>
              <a:ext uri="{FF2B5EF4-FFF2-40B4-BE49-F238E27FC236}">
                <a16:creationId xmlns:a16="http://schemas.microsoft.com/office/drawing/2014/main" id="{0920CDE1-9644-9F24-B7C2-5314B89F2871}"/>
              </a:ext>
            </a:extLst>
          </p:cNvPr>
          <p:cNvGrpSpPr/>
          <p:nvPr/>
        </p:nvGrpSpPr>
        <p:grpSpPr>
          <a:xfrm>
            <a:off x="2707449" y="2218966"/>
            <a:ext cx="1518179" cy="871179"/>
            <a:chOff x="3064859" y="4992550"/>
            <a:chExt cx="1518179" cy="871179"/>
          </a:xfrm>
        </p:grpSpPr>
        <p:sp>
          <p:nvSpPr>
            <p:cNvPr id="55" name="Rounded Rectangle 54">
              <a:extLst>
                <a:ext uri="{FF2B5EF4-FFF2-40B4-BE49-F238E27FC236}">
                  <a16:creationId xmlns:a16="http://schemas.microsoft.com/office/drawing/2014/main" id="{D499AF57-0DBE-5F39-9D48-CFB556EE31BC}"/>
                </a:ext>
              </a:extLst>
            </p:cNvPr>
            <p:cNvSpPr/>
            <p:nvPr/>
          </p:nvSpPr>
          <p:spPr bwMode="gray">
            <a:xfrm>
              <a:off x="3125020" y="5017343"/>
              <a:ext cx="1458018" cy="846386"/>
            </a:xfrm>
            <a:prstGeom prst="roundRect">
              <a:avLst/>
            </a:prstGeom>
            <a:solidFill>
              <a:schemeClr val="accent1">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r>
                <a:rPr lang="en-TR" sz="1000">
                  <a:solidFill>
                    <a:schemeClr val="tx1"/>
                  </a:solidFill>
                </a:rPr>
                <a:t>Cost savings via new transmission facilities allowing dispatch of lower-cost generators</a:t>
              </a:r>
              <a:endParaRPr lang="en-US" sz="1000">
                <a:solidFill>
                  <a:schemeClr val="tx1"/>
                </a:solidFill>
              </a:endParaRPr>
            </a:p>
            <a:p>
              <a:pPr marL="0" indent="0">
                <a:buNone/>
              </a:pPr>
              <a:endParaRPr lang="en-TR" sz="1000" err="1">
                <a:solidFill>
                  <a:schemeClr val="tx1"/>
                </a:solidFill>
              </a:endParaRPr>
            </a:p>
          </p:txBody>
        </p:sp>
        <p:sp>
          <p:nvSpPr>
            <p:cNvPr id="65" name="Oval 64">
              <a:extLst>
                <a:ext uri="{FF2B5EF4-FFF2-40B4-BE49-F238E27FC236}">
                  <a16:creationId xmlns:a16="http://schemas.microsoft.com/office/drawing/2014/main" id="{D3161157-6162-2B37-7E54-B2F353C6977F}"/>
                </a:ext>
              </a:extLst>
            </p:cNvPr>
            <p:cNvSpPr/>
            <p:nvPr/>
          </p:nvSpPr>
          <p:spPr bwMode="gray">
            <a:xfrm>
              <a:off x="3064859" y="4992550"/>
              <a:ext cx="147853" cy="139355"/>
            </a:xfrm>
            <a:prstGeom prst="ellipse">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0" rIns="36000" bIns="72000" numCol="1" spcCol="0" rtlCol="0" fromWordArt="0" anchor="t" anchorCtr="0" forceAA="0" compatLnSpc="1">
              <a:prstTxWarp prst="textNoShape">
                <a:avLst/>
              </a:prstTxWarp>
              <a:noAutofit/>
            </a:bodyPr>
            <a:lstStyle/>
            <a:p>
              <a:pPr marL="0" indent="0" algn="ctr">
                <a:buNone/>
              </a:pPr>
              <a:r>
                <a:rPr lang="en-GB" sz="800" b="1">
                  <a:solidFill>
                    <a:srgbClr val="FFFFFF"/>
                  </a:solidFill>
                </a:rPr>
                <a:t>3</a:t>
              </a:r>
            </a:p>
          </p:txBody>
        </p:sp>
      </p:grpSp>
      <p:grpSp>
        <p:nvGrpSpPr>
          <p:cNvPr id="11" name="Group 10">
            <a:extLst>
              <a:ext uri="{FF2B5EF4-FFF2-40B4-BE49-F238E27FC236}">
                <a16:creationId xmlns:a16="http://schemas.microsoft.com/office/drawing/2014/main" id="{06E7983A-B5F6-C850-30AA-E95A827ACD48}"/>
              </a:ext>
            </a:extLst>
          </p:cNvPr>
          <p:cNvGrpSpPr/>
          <p:nvPr/>
        </p:nvGrpSpPr>
        <p:grpSpPr>
          <a:xfrm>
            <a:off x="4530597" y="2218966"/>
            <a:ext cx="1531450" cy="871179"/>
            <a:chOff x="4888007" y="4992550"/>
            <a:chExt cx="1531450" cy="871179"/>
          </a:xfrm>
        </p:grpSpPr>
        <p:sp>
          <p:nvSpPr>
            <p:cNvPr id="56" name="Rounded Rectangle 55">
              <a:extLst>
                <a:ext uri="{FF2B5EF4-FFF2-40B4-BE49-F238E27FC236}">
                  <a16:creationId xmlns:a16="http://schemas.microsoft.com/office/drawing/2014/main" id="{588E9B6E-A685-6200-9345-F351881F4FCC}"/>
                </a:ext>
              </a:extLst>
            </p:cNvPr>
            <p:cNvSpPr/>
            <p:nvPr/>
          </p:nvSpPr>
          <p:spPr bwMode="gray">
            <a:xfrm>
              <a:off x="4961439" y="5017343"/>
              <a:ext cx="1458018" cy="846386"/>
            </a:xfrm>
            <a:prstGeom prst="roundRect">
              <a:avLst/>
            </a:prstGeom>
            <a:solidFill>
              <a:schemeClr val="accent1">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r>
                <a:rPr lang="en-TR" sz="1000">
                  <a:solidFill>
                    <a:schemeClr val="tx1"/>
                  </a:solidFill>
                </a:rPr>
                <a:t>Reduced costs due to reduced congestion during outages</a:t>
              </a:r>
              <a:endParaRPr lang="en-US" sz="1000">
                <a:solidFill>
                  <a:schemeClr val="tx1"/>
                </a:solidFill>
              </a:endParaRPr>
            </a:p>
            <a:p>
              <a:pPr marL="0" indent="0">
                <a:buNone/>
              </a:pPr>
              <a:endParaRPr lang="en-TR" sz="1000" err="1">
                <a:solidFill>
                  <a:schemeClr val="tx1"/>
                </a:solidFill>
              </a:endParaRPr>
            </a:p>
          </p:txBody>
        </p:sp>
        <p:sp>
          <p:nvSpPr>
            <p:cNvPr id="66" name="Oval 65">
              <a:extLst>
                <a:ext uri="{FF2B5EF4-FFF2-40B4-BE49-F238E27FC236}">
                  <a16:creationId xmlns:a16="http://schemas.microsoft.com/office/drawing/2014/main" id="{CC5D01B4-51F3-6233-E0D7-D2EAA8F839E7}"/>
                </a:ext>
              </a:extLst>
            </p:cNvPr>
            <p:cNvSpPr/>
            <p:nvPr/>
          </p:nvSpPr>
          <p:spPr bwMode="gray">
            <a:xfrm>
              <a:off x="4888007" y="4992550"/>
              <a:ext cx="147853" cy="139355"/>
            </a:xfrm>
            <a:prstGeom prst="ellipse">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0" rIns="36000" bIns="72000" numCol="1" spcCol="0" rtlCol="0" fromWordArt="0" anchor="t" anchorCtr="0" forceAA="0" compatLnSpc="1">
              <a:prstTxWarp prst="textNoShape">
                <a:avLst/>
              </a:prstTxWarp>
              <a:noAutofit/>
            </a:bodyPr>
            <a:lstStyle/>
            <a:p>
              <a:pPr marL="0" indent="0" algn="ctr">
                <a:buNone/>
              </a:pPr>
              <a:r>
                <a:rPr lang="en-GB" sz="800" b="1">
                  <a:solidFill>
                    <a:srgbClr val="FFFFFF"/>
                  </a:solidFill>
                </a:rPr>
                <a:t>5</a:t>
              </a:r>
            </a:p>
          </p:txBody>
        </p:sp>
      </p:grpSp>
      <p:grpSp>
        <p:nvGrpSpPr>
          <p:cNvPr id="12" name="Group 11">
            <a:extLst>
              <a:ext uri="{FF2B5EF4-FFF2-40B4-BE49-F238E27FC236}">
                <a16:creationId xmlns:a16="http://schemas.microsoft.com/office/drawing/2014/main" id="{77822E19-D0BE-C26A-F2C3-E287BC294199}"/>
              </a:ext>
            </a:extLst>
          </p:cNvPr>
          <p:cNvGrpSpPr/>
          <p:nvPr/>
        </p:nvGrpSpPr>
        <p:grpSpPr>
          <a:xfrm>
            <a:off x="6417935" y="2243759"/>
            <a:ext cx="1519949" cy="846386"/>
            <a:chOff x="6775345" y="5017343"/>
            <a:chExt cx="1519949" cy="846386"/>
          </a:xfrm>
        </p:grpSpPr>
        <p:sp>
          <p:nvSpPr>
            <p:cNvPr id="57" name="Rounded Rectangle 56">
              <a:extLst>
                <a:ext uri="{FF2B5EF4-FFF2-40B4-BE49-F238E27FC236}">
                  <a16:creationId xmlns:a16="http://schemas.microsoft.com/office/drawing/2014/main" id="{921A5673-F1E0-05A8-0D8F-EF167CBBCF77}"/>
                </a:ext>
              </a:extLst>
            </p:cNvPr>
            <p:cNvSpPr/>
            <p:nvPr/>
          </p:nvSpPr>
          <p:spPr bwMode="gray">
            <a:xfrm>
              <a:off x="6837276" y="5017343"/>
              <a:ext cx="1458018" cy="846386"/>
            </a:xfrm>
            <a:prstGeom prst="roundRect">
              <a:avLst/>
            </a:prstGeom>
            <a:solidFill>
              <a:schemeClr val="accent1">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r>
                <a:rPr lang="en-TR" sz="1000">
                  <a:solidFill>
                    <a:schemeClr val="tx1"/>
                  </a:solidFill>
                </a:rPr>
                <a:t>Capacity cost benefits from reduced peak energy losses and peaker plants</a:t>
              </a:r>
              <a:endParaRPr lang="en-US" sz="1000">
                <a:solidFill>
                  <a:schemeClr val="tx1"/>
                </a:solidFill>
              </a:endParaRPr>
            </a:p>
            <a:p>
              <a:pPr marL="0" indent="0">
                <a:buNone/>
              </a:pPr>
              <a:endParaRPr lang="en-TR" sz="1000" err="1">
                <a:solidFill>
                  <a:schemeClr val="tx1"/>
                </a:solidFill>
              </a:endParaRPr>
            </a:p>
          </p:txBody>
        </p:sp>
        <p:sp>
          <p:nvSpPr>
            <p:cNvPr id="67" name="Oval 66">
              <a:extLst>
                <a:ext uri="{FF2B5EF4-FFF2-40B4-BE49-F238E27FC236}">
                  <a16:creationId xmlns:a16="http://schemas.microsoft.com/office/drawing/2014/main" id="{58DA6595-BCA2-EFD2-5913-2B0774CC61A2}"/>
                </a:ext>
              </a:extLst>
            </p:cNvPr>
            <p:cNvSpPr/>
            <p:nvPr/>
          </p:nvSpPr>
          <p:spPr bwMode="gray">
            <a:xfrm>
              <a:off x="6775345" y="5017343"/>
              <a:ext cx="147853" cy="139355"/>
            </a:xfrm>
            <a:prstGeom prst="ellipse">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0" rIns="36000" bIns="72000" numCol="1" spcCol="0" rtlCol="0" fromWordArt="0" anchor="t" anchorCtr="0" forceAA="0" compatLnSpc="1">
              <a:prstTxWarp prst="textNoShape">
                <a:avLst/>
              </a:prstTxWarp>
              <a:noAutofit/>
            </a:bodyPr>
            <a:lstStyle/>
            <a:p>
              <a:pPr marL="0" indent="0" algn="ctr">
                <a:buNone/>
              </a:pPr>
              <a:r>
                <a:rPr lang="en-GB" sz="800" b="1">
                  <a:solidFill>
                    <a:srgbClr val="FFFFFF"/>
                  </a:solidFill>
                </a:rPr>
                <a:t>7</a:t>
              </a:r>
            </a:p>
          </p:txBody>
        </p:sp>
      </p:grpSp>
      <p:grpSp>
        <p:nvGrpSpPr>
          <p:cNvPr id="13" name="Group 12">
            <a:extLst>
              <a:ext uri="{FF2B5EF4-FFF2-40B4-BE49-F238E27FC236}">
                <a16:creationId xmlns:a16="http://schemas.microsoft.com/office/drawing/2014/main" id="{FF82DBA3-0DD2-8002-F7B8-26A460B0019A}"/>
              </a:ext>
            </a:extLst>
          </p:cNvPr>
          <p:cNvGrpSpPr/>
          <p:nvPr/>
        </p:nvGrpSpPr>
        <p:grpSpPr>
          <a:xfrm>
            <a:off x="2031616" y="5172045"/>
            <a:ext cx="1535879" cy="882115"/>
            <a:chOff x="2049107" y="2154818"/>
            <a:chExt cx="1535879" cy="882115"/>
          </a:xfrm>
        </p:grpSpPr>
        <p:sp>
          <p:nvSpPr>
            <p:cNvPr id="58" name="Rounded Rectangle 57">
              <a:extLst>
                <a:ext uri="{FF2B5EF4-FFF2-40B4-BE49-F238E27FC236}">
                  <a16:creationId xmlns:a16="http://schemas.microsoft.com/office/drawing/2014/main" id="{E7AB21BB-E269-119D-B235-912B9A0054E7}"/>
                </a:ext>
              </a:extLst>
            </p:cNvPr>
            <p:cNvSpPr/>
            <p:nvPr/>
          </p:nvSpPr>
          <p:spPr bwMode="gray">
            <a:xfrm>
              <a:off x="2126968" y="2190547"/>
              <a:ext cx="1458018" cy="846386"/>
            </a:xfrm>
            <a:prstGeom prst="roundRect">
              <a:avLst/>
            </a:prstGeom>
            <a:solidFill>
              <a:schemeClr val="accent1">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r>
                <a:rPr lang="en-TR" sz="1000">
                  <a:solidFill>
                    <a:schemeClr val="tx1"/>
                  </a:solidFill>
                </a:rPr>
                <a:t>Reduced loss of load probability or reduced planning reserve margin cost</a:t>
              </a:r>
              <a:endParaRPr lang="en-US" sz="1000">
                <a:solidFill>
                  <a:schemeClr val="tx1"/>
                </a:solidFill>
              </a:endParaRPr>
            </a:p>
            <a:p>
              <a:pPr marL="0" indent="0">
                <a:buNone/>
              </a:pPr>
              <a:endParaRPr lang="en-TR" sz="1000" err="1">
                <a:solidFill>
                  <a:schemeClr val="tx1"/>
                </a:solidFill>
              </a:endParaRPr>
            </a:p>
          </p:txBody>
        </p:sp>
        <p:sp>
          <p:nvSpPr>
            <p:cNvPr id="68" name="Oval 67">
              <a:extLst>
                <a:ext uri="{FF2B5EF4-FFF2-40B4-BE49-F238E27FC236}">
                  <a16:creationId xmlns:a16="http://schemas.microsoft.com/office/drawing/2014/main" id="{DE0F3D6F-80AE-159D-3422-E58F3332FFC8}"/>
                </a:ext>
              </a:extLst>
            </p:cNvPr>
            <p:cNvSpPr/>
            <p:nvPr/>
          </p:nvSpPr>
          <p:spPr bwMode="gray">
            <a:xfrm>
              <a:off x="2049107" y="2154818"/>
              <a:ext cx="147853" cy="139355"/>
            </a:xfrm>
            <a:prstGeom prst="ellipse">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0" rIns="36000" bIns="72000" numCol="1" spcCol="0" rtlCol="0" fromWordArt="0" anchor="t" anchorCtr="0" forceAA="0" compatLnSpc="1">
              <a:prstTxWarp prst="textNoShape">
                <a:avLst/>
              </a:prstTxWarp>
              <a:noAutofit/>
            </a:bodyPr>
            <a:lstStyle/>
            <a:p>
              <a:pPr marL="0" indent="0" algn="ctr">
                <a:buNone/>
              </a:pPr>
              <a:r>
                <a:rPr lang="en-GB" sz="800" b="1">
                  <a:solidFill>
                    <a:srgbClr val="FFFFFF"/>
                  </a:solidFill>
                </a:rPr>
                <a:t>2</a:t>
              </a:r>
            </a:p>
          </p:txBody>
        </p:sp>
      </p:grpSp>
      <p:grpSp>
        <p:nvGrpSpPr>
          <p:cNvPr id="16" name="Group 15">
            <a:extLst>
              <a:ext uri="{FF2B5EF4-FFF2-40B4-BE49-F238E27FC236}">
                <a16:creationId xmlns:a16="http://schemas.microsoft.com/office/drawing/2014/main" id="{EE1F572B-7D43-FBD9-24A0-13045CE22DD9}"/>
              </a:ext>
            </a:extLst>
          </p:cNvPr>
          <p:cNvGrpSpPr/>
          <p:nvPr/>
        </p:nvGrpSpPr>
        <p:grpSpPr>
          <a:xfrm>
            <a:off x="3952694" y="5169469"/>
            <a:ext cx="1526595" cy="883534"/>
            <a:chOff x="3970185" y="2152242"/>
            <a:chExt cx="1526595" cy="883534"/>
          </a:xfrm>
        </p:grpSpPr>
        <p:sp>
          <p:nvSpPr>
            <p:cNvPr id="59" name="Rounded Rectangle 58">
              <a:extLst>
                <a:ext uri="{FF2B5EF4-FFF2-40B4-BE49-F238E27FC236}">
                  <a16:creationId xmlns:a16="http://schemas.microsoft.com/office/drawing/2014/main" id="{DE1E854B-5856-3B40-0514-CA82DA4A0D9A}"/>
                </a:ext>
              </a:extLst>
            </p:cNvPr>
            <p:cNvSpPr/>
            <p:nvPr/>
          </p:nvSpPr>
          <p:spPr bwMode="gray">
            <a:xfrm>
              <a:off x="4038762" y="2178615"/>
              <a:ext cx="1458018" cy="857161"/>
            </a:xfrm>
            <a:prstGeom prst="roundRect">
              <a:avLst/>
            </a:prstGeom>
            <a:solidFill>
              <a:schemeClr val="accent1">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r>
                <a:rPr lang="en-TR" sz="1000">
                  <a:solidFill>
                    <a:schemeClr val="tx1"/>
                  </a:solidFill>
                </a:rPr>
                <a:t>Reduced transmission energy losses</a:t>
              </a:r>
              <a:endParaRPr lang="en-US" sz="1000">
                <a:solidFill>
                  <a:schemeClr val="tx1"/>
                </a:solidFill>
              </a:endParaRPr>
            </a:p>
            <a:p>
              <a:pPr marL="0" indent="0">
                <a:buNone/>
              </a:pPr>
              <a:endParaRPr lang="en-TR" sz="1000" err="1">
                <a:solidFill>
                  <a:schemeClr val="tx1"/>
                </a:solidFill>
              </a:endParaRPr>
            </a:p>
          </p:txBody>
        </p:sp>
        <p:sp>
          <p:nvSpPr>
            <p:cNvPr id="69" name="Oval 68">
              <a:extLst>
                <a:ext uri="{FF2B5EF4-FFF2-40B4-BE49-F238E27FC236}">
                  <a16:creationId xmlns:a16="http://schemas.microsoft.com/office/drawing/2014/main" id="{FF831D3A-CE0B-913D-2D23-6E823D0A9333}"/>
                </a:ext>
              </a:extLst>
            </p:cNvPr>
            <p:cNvSpPr/>
            <p:nvPr/>
          </p:nvSpPr>
          <p:spPr bwMode="gray">
            <a:xfrm>
              <a:off x="3970185" y="2152242"/>
              <a:ext cx="147853" cy="139355"/>
            </a:xfrm>
            <a:prstGeom prst="ellipse">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0" rIns="36000" bIns="72000" numCol="1" spcCol="0" rtlCol="0" fromWordArt="0" anchor="t" anchorCtr="0" forceAA="0" compatLnSpc="1">
              <a:prstTxWarp prst="textNoShape">
                <a:avLst/>
              </a:prstTxWarp>
              <a:noAutofit/>
            </a:bodyPr>
            <a:lstStyle/>
            <a:p>
              <a:pPr marL="0" indent="0" algn="ctr">
                <a:buNone/>
              </a:pPr>
              <a:r>
                <a:rPr lang="en-GB" sz="800" b="1">
                  <a:solidFill>
                    <a:srgbClr val="FFFFFF"/>
                  </a:solidFill>
                </a:rPr>
                <a:t>4</a:t>
              </a:r>
            </a:p>
          </p:txBody>
        </p:sp>
      </p:grpSp>
      <p:grpSp>
        <p:nvGrpSpPr>
          <p:cNvPr id="17" name="Group 16">
            <a:extLst>
              <a:ext uri="{FF2B5EF4-FFF2-40B4-BE49-F238E27FC236}">
                <a16:creationId xmlns:a16="http://schemas.microsoft.com/office/drawing/2014/main" id="{041EF801-A428-1E07-D2E6-CD7477862B37}"/>
              </a:ext>
            </a:extLst>
          </p:cNvPr>
          <p:cNvGrpSpPr/>
          <p:nvPr/>
        </p:nvGrpSpPr>
        <p:grpSpPr>
          <a:xfrm>
            <a:off x="5726513" y="5169469"/>
            <a:ext cx="1531566" cy="883534"/>
            <a:chOff x="5744004" y="2152242"/>
            <a:chExt cx="1531566" cy="883534"/>
          </a:xfrm>
        </p:grpSpPr>
        <p:sp>
          <p:nvSpPr>
            <p:cNvPr id="60" name="Rounded Rectangle 59">
              <a:extLst>
                <a:ext uri="{FF2B5EF4-FFF2-40B4-BE49-F238E27FC236}">
                  <a16:creationId xmlns:a16="http://schemas.microsoft.com/office/drawing/2014/main" id="{2AC23E23-A8D2-2388-944C-4E1CD37DA066}"/>
                </a:ext>
              </a:extLst>
            </p:cNvPr>
            <p:cNvSpPr/>
            <p:nvPr/>
          </p:nvSpPr>
          <p:spPr bwMode="gray">
            <a:xfrm>
              <a:off x="5817552" y="2178616"/>
              <a:ext cx="1458018" cy="857160"/>
            </a:xfrm>
            <a:prstGeom prst="roundRect">
              <a:avLst/>
            </a:prstGeom>
            <a:solidFill>
              <a:schemeClr val="accent1">
                <a:lumMod val="20000"/>
                <a:lumOff val="80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r>
                <a:rPr lang="en-TR" sz="1000">
                  <a:solidFill>
                    <a:schemeClr val="tx1"/>
                  </a:solidFill>
                </a:rPr>
                <a:t>Reduced costs during extreme weather &amp; unexpected events</a:t>
              </a:r>
              <a:endParaRPr lang="en-US" sz="1000">
                <a:solidFill>
                  <a:schemeClr val="tx1"/>
                </a:solidFill>
              </a:endParaRPr>
            </a:p>
            <a:p>
              <a:pPr marL="0" indent="0">
                <a:buNone/>
              </a:pPr>
              <a:endParaRPr lang="en-TR" sz="1000" err="1">
                <a:solidFill>
                  <a:schemeClr val="tx1"/>
                </a:solidFill>
              </a:endParaRPr>
            </a:p>
          </p:txBody>
        </p:sp>
        <p:sp>
          <p:nvSpPr>
            <p:cNvPr id="70" name="Oval 69">
              <a:extLst>
                <a:ext uri="{FF2B5EF4-FFF2-40B4-BE49-F238E27FC236}">
                  <a16:creationId xmlns:a16="http://schemas.microsoft.com/office/drawing/2014/main" id="{C231B1F6-AD25-E95E-363B-A90E5CEFF801}"/>
                </a:ext>
              </a:extLst>
            </p:cNvPr>
            <p:cNvSpPr/>
            <p:nvPr/>
          </p:nvSpPr>
          <p:spPr bwMode="gray">
            <a:xfrm>
              <a:off x="5744004" y="2152242"/>
              <a:ext cx="147853" cy="139355"/>
            </a:xfrm>
            <a:prstGeom prst="ellipse">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0" rIns="36000" bIns="72000" numCol="1" spcCol="0" rtlCol="0" fromWordArt="0" anchor="t" anchorCtr="0" forceAA="0" compatLnSpc="1">
              <a:prstTxWarp prst="textNoShape">
                <a:avLst/>
              </a:prstTxWarp>
              <a:noAutofit/>
            </a:bodyPr>
            <a:lstStyle/>
            <a:p>
              <a:pPr marL="0" indent="0" algn="ctr">
                <a:buNone/>
              </a:pPr>
              <a:r>
                <a:rPr lang="en-GB" sz="800" b="1">
                  <a:solidFill>
                    <a:srgbClr val="FFFFFF"/>
                  </a:solidFill>
                </a:rPr>
                <a:t>6</a:t>
              </a:r>
            </a:p>
          </p:txBody>
        </p:sp>
      </p:grpSp>
      <p:sp>
        <p:nvSpPr>
          <p:cNvPr id="48" name="Pentagon 47">
            <a:extLst>
              <a:ext uri="{FF2B5EF4-FFF2-40B4-BE49-F238E27FC236}">
                <a16:creationId xmlns:a16="http://schemas.microsoft.com/office/drawing/2014/main" id="{7306E5F4-CEA8-5B76-8580-F97220A39E57}"/>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49" name="Chevron 48">
            <a:extLst>
              <a:ext uri="{FF2B5EF4-FFF2-40B4-BE49-F238E27FC236}">
                <a16:creationId xmlns:a16="http://schemas.microsoft.com/office/drawing/2014/main" id="{B2396BB3-B518-9C6E-0FF4-20835996B316}"/>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52" name="Chevron 51">
            <a:extLst>
              <a:ext uri="{FF2B5EF4-FFF2-40B4-BE49-F238E27FC236}">
                <a16:creationId xmlns:a16="http://schemas.microsoft.com/office/drawing/2014/main" id="{1A77B46C-F39E-12D4-EF3A-D852BDD72FC7}"/>
              </a:ext>
            </a:extLst>
          </p:cNvPr>
          <p:cNvSpPr/>
          <p:nvPr/>
        </p:nvSpPr>
        <p:spPr>
          <a:xfrm>
            <a:off x="3381296"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Modernize</a:t>
            </a:r>
          </a:p>
        </p:txBody>
      </p:sp>
      <p:sp>
        <p:nvSpPr>
          <p:cNvPr id="61" name="Chevron 60">
            <a:extLst>
              <a:ext uri="{FF2B5EF4-FFF2-40B4-BE49-F238E27FC236}">
                <a16:creationId xmlns:a16="http://schemas.microsoft.com/office/drawing/2014/main" id="{991BB479-B697-A81F-0284-5649C2A46E30}"/>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62" name="Chevron 61">
            <a:extLst>
              <a:ext uri="{FF2B5EF4-FFF2-40B4-BE49-F238E27FC236}">
                <a16:creationId xmlns:a16="http://schemas.microsoft.com/office/drawing/2014/main" id="{10F44082-E259-1425-A290-AE121846E23D}"/>
              </a:ext>
            </a:extLst>
          </p:cNvPr>
          <p:cNvSpPr/>
          <p:nvPr/>
        </p:nvSpPr>
        <p:spPr>
          <a:xfrm>
            <a:off x="6762592" y="0"/>
            <a:ext cx="1788983" cy="288356"/>
          </a:xfrm>
          <a:prstGeom prst="chevron">
            <a:avLst/>
          </a:prstGeom>
          <a:solidFill>
            <a:srgbClr val="815BCA"/>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Deployment</a:t>
            </a:r>
          </a:p>
        </p:txBody>
      </p:sp>
      <p:sp>
        <p:nvSpPr>
          <p:cNvPr id="63" name="Rectangle 62">
            <a:extLst>
              <a:ext uri="{FF2B5EF4-FFF2-40B4-BE49-F238E27FC236}">
                <a16:creationId xmlns:a16="http://schemas.microsoft.com/office/drawing/2014/main" id="{C9783A7F-2505-6A1B-395D-EF6D759ECE2C}"/>
              </a:ext>
            </a:extLst>
          </p:cNvPr>
          <p:cNvSpPr/>
          <p:nvPr/>
        </p:nvSpPr>
        <p:spPr>
          <a:xfrm>
            <a:off x="10637520" y="0"/>
            <a:ext cx="1554480" cy="288356"/>
          </a:xfrm>
          <a:prstGeom prst="rect">
            <a:avLst/>
          </a:prstGeom>
          <a:solidFill>
            <a:srgbClr val="00709E"/>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solidFill>
                  <a:schemeClr val="bg1"/>
                </a:solidFill>
                <a:effectLst/>
                <a:uLnTx/>
                <a:uFillTx/>
                <a:latin typeface="Arial"/>
                <a:ea typeface="+mn-ea"/>
                <a:cs typeface="+mn-cs"/>
                <a:sym typeface="Arial"/>
              </a:rPr>
              <a:t>Mid-term</a:t>
            </a:r>
          </a:p>
        </p:txBody>
      </p:sp>
    </p:spTree>
    <p:extLst>
      <p:ext uri="{BB962C8B-B14F-4D97-AF65-F5344CB8AC3E}">
        <p14:creationId xmlns:p14="http://schemas.microsoft.com/office/powerpoint/2010/main" val="31324956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CFAC32-3821-4488-D56F-830AB7E91B41}"/>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E182099C-FC01-6EF0-055B-2EA82D9377CB}"/>
              </a:ext>
            </a:extLst>
          </p:cNvPr>
          <p:cNvSpPr>
            <a:spLocks noGrp="1"/>
          </p:cNvSpPr>
          <p:nvPr>
            <p:ph type="body" sz="quarter" idx="14"/>
          </p:nvPr>
        </p:nvSpPr>
        <p:spPr/>
        <p:txBody>
          <a:bodyPr rIns="91440"/>
          <a:lstStyle/>
          <a:p>
            <a:pPr marL="0" indent="0">
              <a:buNone/>
            </a:pPr>
            <a:r>
              <a:rPr lang="en-US" b="1" dirty="0"/>
              <a:t>Policy insights</a:t>
            </a:r>
          </a:p>
          <a:p>
            <a:pPr marL="0" indent="0">
              <a:buNone/>
            </a:pPr>
            <a:endParaRPr lang="en-US" b="1" dirty="0"/>
          </a:p>
          <a:p>
            <a:pPr marL="0" indent="0">
              <a:buNone/>
            </a:pPr>
            <a:r>
              <a:rPr lang="en-US" b="1" dirty="0"/>
              <a:t>Implemented policies and mechanisms</a:t>
            </a:r>
          </a:p>
          <a:p>
            <a:pPr marL="0" indent="0">
              <a:buNone/>
            </a:pPr>
            <a:endParaRPr lang="en-US" b="1" dirty="0"/>
          </a:p>
          <a:p>
            <a:r>
              <a:rPr lang="en-US" b="1" dirty="0"/>
              <a:t>Ofgem’s RIIO price-control framework, </a:t>
            </a:r>
            <a:r>
              <a:rPr lang="en-US" b="1" dirty="0" err="1"/>
              <a:t>Totex</a:t>
            </a:r>
            <a:r>
              <a:rPr lang="en-US" b="1" dirty="0"/>
              <a:t> Incentive Mechanism, Network Innovation Allowance, </a:t>
            </a:r>
            <a:r>
              <a:rPr lang="en-US" dirty="0"/>
              <a:t>and</a:t>
            </a:r>
            <a:r>
              <a:rPr lang="en-US" b="1" dirty="0"/>
              <a:t> Network Options Assessment</a:t>
            </a:r>
            <a:endParaRPr lang="en-US" dirty="0"/>
          </a:p>
          <a:p>
            <a:pPr marL="0" indent="0">
              <a:buNone/>
            </a:pPr>
            <a:endParaRPr lang="en-US" dirty="0"/>
          </a:p>
          <a:p>
            <a:pPr marL="0" indent="0">
              <a:buNone/>
            </a:pPr>
            <a:r>
              <a:rPr lang="en-US" b="1" dirty="0"/>
              <a:t>Evolving policy opportunities</a:t>
            </a:r>
          </a:p>
          <a:p>
            <a:pPr marL="0" indent="0">
              <a:buNone/>
            </a:pPr>
            <a:endParaRPr lang="en-US" b="1" dirty="0"/>
          </a:p>
          <a:p>
            <a:r>
              <a:rPr lang="en-US" b="1" dirty="0"/>
              <a:t>Further refinement </a:t>
            </a:r>
            <a:r>
              <a:rPr lang="en-US" dirty="0"/>
              <a:t>of </a:t>
            </a:r>
            <a:r>
              <a:rPr lang="en-US" b="1" dirty="0"/>
              <a:t>performance-based incentives </a:t>
            </a:r>
            <a:r>
              <a:rPr lang="en-US" dirty="0"/>
              <a:t>and </a:t>
            </a:r>
            <a:r>
              <a:rPr lang="en-US" b="1" dirty="0"/>
              <a:t>cost-sharing arrangements </a:t>
            </a:r>
            <a:r>
              <a:rPr lang="en-US" dirty="0"/>
              <a:t>that reward avoided network expenditure</a:t>
            </a:r>
            <a:endParaRPr lang="en-US" b="1" dirty="0"/>
          </a:p>
        </p:txBody>
      </p:sp>
      <p:sp>
        <p:nvSpPr>
          <p:cNvPr id="3" name="Title 2">
            <a:extLst>
              <a:ext uri="{FF2B5EF4-FFF2-40B4-BE49-F238E27FC236}">
                <a16:creationId xmlns:a16="http://schemas.microsoft.com/office/drawing/2014/main" id="{A752B85F-E5A2-DA1B-4C48-90A90FE60C4A}"/>
              </a:ext>
            </a:extLst>
          </p:cNvPr>
          <p:cNvSpPr>
            <a:spLocks noGrp="1"/>
          </p:cNvSpPr>
          <p:nvPr>
            <p:ph type="title"/>
          </p:nvPr>
        </p:nvSpPr>
        <p:spPr/>
        <p:txBody>
          <a:bodyPr/>
          <a:lstStyle/>
          <a:p>
            <a:r>
              <a:rPr lang="en-US" dirty="0"/>
              <a:t>Performance-based regulation can incentivize transmission capacity upgrades as shown by National Grid</a:t>
            </a:r>
          </a:p>
        </p:txBody>
      </p:sp>
      <p:sp>
        <p:nvSpPr>
          <p:cNvPr id="4" name="Text Placeholder 3">
            <a:extLst>
              <a:ext uri="{FF2B5EF4-FFF2-40B4-BE49-F238E27FC236}">
                <a16:creationId xmlns:a16="http://schemas.microsoft.com/office/drawing/2014/main" id="{4C08F79D-0B39-1851-193F-6DDE39AFAFFB}"/>
              </a:ext>
            </a:extLst>
          </p:cNvPr>
          <p:cNvSpPr>
            <a:spLocks noGrp="1"/>
          </p:cNvSpPr>
          <p:nvPr>
            <p:ph type="body" sz="quarter" idx="13"/>
          </p:nvPr>
        </p:nvSpPr>
        <p:spPr/>
        <p:txBody>
          <a:bodyPr/>
          <a:lstStyle/>
          <a:p>
            <a:r>
              <a:rPr lang="en-US" dirty="0"/>
              <a:t>      National Grid </a:t>
            </a:r>
            <a:r>
              <a:rPr lang="en-US" b="0" dirty="0"/>
              <a:t>(UK)</a:t>
            </a:r>
            <a:endParaRPr lang="en-US" dirty="0"/>
          </a:p>
        </p:txBody>
      </p:sp>
      <p:sp>
        <p:nvSpPr>
          <p:cNvPr id="7" name="Terminator 6">
            <a:extLst>
              <a:ext uri="{FF2B5EF4-FFF2-40B4-BE49-F238E27FC236}">
                <a16:creationId xmlns:a16="http://schemas.microsoft.com/office/drawing/2014/main" id="{A06DB979-5870-1609-80E0-1BCD8F0A02AB}"/>
              </a:ext>
            </a:extLst>
          </p:cNvPr>
          <p:cNvSpPr/>
          <p:nvPr/>
        </p:nvSpPr>
        <p:spPr bwMode="gray">
          <a:xfrm>
            <a:off x="6931152" y="1710877"/>
            <a:ext cx="2103120" cy="274320"/>
          </a:xfrm>
          <a:prstGeom prst="flowChartTerminator">
            <a:avLst/>
          </a:prstGeom>
          <a:solidFill>
            <a:schemeClr val="accent6"/>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200" dirty="0">
                <a:solidFill>
                  <a:schemeClr val="bg1"/>
                </a:solidFill>
              </a:rPr>
              <a:t>Operational</a:t>
            </a:r>
          </a:p>
        </p:txBody>
      </p:sp>
      <p:sp>
        <p:nvSpPr>
          <p:cNvPr id="8" name="Rectangle 7">
            <a:extLst>
              <a:ext uri="{FF2B5EF4-FFF2-40B4-BE49-F238E27FC236}">
                <a16:creationId xmlns:a16="http://schemas.microsoft.com/office/drawing/2014/main" id="{4D2C0E91-CE1A-71C8-F0E0-74103F102868}"/>
              </a:ext>
            </a:extLst>
          </p:cNvPr>
          <p:cNvSpPr/>
          <p:nvPr/>
        </p:nvSpPr>
        <p:spPr bwMode="gray">
          <a:xfrm>
            <a:off x="329184" y="2254279"/>
            <a:ext cx="2103120" cy="274320"/>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buNone/>
            </a:pPr>
            <a:r>
              <a:rPr lang="en-US" sz="1600" b="1" dirty="0">
                <a:solidFill>
                  <a:schemeClr val="tx1"/>
                </a:solidFill>
              </a:rPr>
              <a:t>Key facts</a:t>
            </a:r>
          </a:p>
        </p:txBody>
      </p:sp>
      <p:sp>
        <p:nvSpPr>
          <p:cNvPr id="9" name="Rounded Rectangle 8">
            <a:extLst>
              <a:ext uri="{FF2B5EF4-FFF2-40B4-BE49-F238E27FC236}">
                <a16:creationId xmlns:a16="http://schemas.microsoft.com/office/drawing/2014/main" id="{C8E528D9-9500-8E09-3587-7AF869D503BA}"/>
              </a:ext>
            </a:extLst>
          </p:cNvPr>
          <p:cNvSpPr/>
          <p:nvPr/>
        </p:nvSpPr>
        <p:spPr bwMode="gray">
          <a:xfrm>
            <a:off x="329184" y="2562386"/>
            <a:ext cx="2103120" cy="1027424"/>
          </a:xfrm>
          <a:prstGeom prst="round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algn="ctr"/>
            <a:r>
              <a:rPr lang="en-US" sz="2200" dirty="0">
                <a:solidFill>
                  <a:schemeClr val="tx1"/>
                </a:solidFill>
              </a:rPr>
              <a:t>~1.5 GW</a:t>
            </a:r>
          </a:p>
          <a:p>
            <a:pPr marL="0" indent="0" algn="ctr">
              <a:buNone/>
            </a:pPr>
            <a:r>
              <a:rPr lang="en-US" sz="1200" dirty="0">
                <a:solidFill>
                  <a:schemeClr val="tx1"/>
                </a:solidFill>
              </a:rPr>
              <a:t>Capacity unlocked</a:t>
            </a:r>
          </a:p>
        </p:txBody>
      </p:sp>
      <p:sp>
        <p:nvSpPr>
          <p:cNvPr id="10" name="Rounded Rectangle 9">
            <a:extLst>
              <a:ext uri="{FF2B5EF4-FFF2-40B4-BE49-F238E27FC236}">
                <a16:creationId xmlns:a16="http://schemas.microsoft.com/office/drawing/2014/main" id="{8482EF92-B60C-5EC2-9844-76BB7646C599}"/>
              </a:ext>
            </a:extLst>
          </p:cNvPr>
          <p:cNvSpPr/>
          <p:nvPr/>
        </p:nvSpPr>
        <p:spPr bwMode="gray">
          <a:xfrm>
            <a:off x="329184" y="3749086"/>
            <a:ext cx="2103120" cy="1027424"/>
          </a:xfrm>
          <a:prstGeom prst="round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2200" dirty="0">
                <a:solidFill>
                  <a:schemeClr val="tx1"/>
                </a:solidFill>
              </a:rPr>
              <a:t>3</a:t>
            </a:r>
          </a:p>
          <a:p>
            <a:pPr marL="0" indent="0" algn="ctr">
              <a:buNone/>
            </a:pPr>
            <a:r>
              <a:rPr lang="en-US" sz="1200" dirty="0">
                <a:solidFill>
                  <a:schemeClr val="tx1"/>
                </a:solidFill>
              </a:rPr>
              <a:t>Substations</a:t>
            </a:r>
          </a:p>
        </p:txBody>
      </p:sp>
      <p:sp>
        <p:nvSpPr>
          <p:cNvPr id="11" name="Rounded Rectangle 10">
            <a:extLst>
              <a:ext uri="{FF2B5EF4-FFF2-40B4-BE49-F238E27FC236}">
                <a16:creationId xmlns:a16="http://schemas.microsoft.com/office/drawing/2014/main" id="{8EFE6129-7E52-A637-A440-10976E7608CA}"/>
              </a:ext>
            </a:extLst>
          </p:cNvPr>
          <p:cNvSpPr/>
          <p:nvPr/>
        </p:nvSpPr>
        <p:spPr bwMode="gray">
          <a:xfrm>
            <a:off x="329184" y="4935785"/>
            <a:ext cx="2103120" cy="1027424"/>
          </a:xfrm>
          <a:prstGeom prst="round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algn="ctr"/>
            <a:r>
              <a:rPr lang="en-US" sz="2200" dirty="0">
                <a:solidFill>
                  <a:schemeClr val="tx1"/>
                </a:solidFill>
              </a:rPr>
              <a:t>5</a:t>
            </a:r>
          </a:p>
          <a:p>
            <a:pPr marL="0" indent="0" algn="ctr">
              <a:buNone/>
            </a:pPr>
            <a:r>
              <a:rPr lang="en-US" sz="1200" dirty="0">
                <a:solidFill>
                  <a:schemeClr val="tx1"/>
                </a:solidFill>
              </a:rPr>
              <a:t>Circuits</a:t>
            </a:r>
          </a:p>
        </p:txBody>
      </p:sp>
      <p:sp>
        <p:nvSpPr>
          <p:cNvPr id="12" name="Footer Placeholder 5">
            <a:extLst>
              <a:ext uri="{FF2B5EF4-FFF2-40B4-BE49-F238E27FC236}">
                <a16:creationId xmlns:a16="http://schemas.microsoft.com/office/drawing/2014/main" id="{B8EA1BB0-8F50-FDA5-ED05-B516DB28CC88}"/>
              </a:ext>
            </a:extLst>
          </p:cNvPr>
          <p:cNvSpPr>
            <a:spLocks noGrp="1"/>
          </p:cNvSpPr>
          <p:nvPr>
            <p:ph type="ftr" sz="quarter" idx="3"/>
          </p:nvPr>
        </p:nvSpPr>
        <p:spPr>
          <a:xfrm>
            <a:off x="334962" y="6344432"/>
            <a:ext cx="9147241" cy="216706"/>
          </a:xfrm>
        </p:spPr>
        <p:txBody>
          <a:bodyPr/>
          <a:lstStyle/>
          <a:p>
            <a:pPr>
              <a:defRPr/>
            </a:pPr>
            <a:r>
              <a:rPr lang="en-US" dirty="0">
                <a:solidFill>
                  <a:schemeClr val="tx1"/>
                </a:solidFill>
              </a:rPr>
              <a:t>Sources: </a:t>
            </a:r>
            <a:r>
              <a:rPr lang="en-US" dirty="0">
                <a:hlinkClick r:id="rId2"/>
              </a:rPr>
              <a:t>World’s First Large-Scale Use of Power Flow Technology on Transmission Network Will Unlock 1.5 GW of Electricity Capacity</a:t>
            </a:r>
            <a:r>
              <a:rPr lang="en-US" dirty="0">
                <a:solidFill>
                  <a:schemeClr val="tx1"/>
                </a:solidFill>
              </a:rPr>
              <a:t> (National Grid, 2021).</a:t>
            </a:r>
          </a:p>
          <a:p>
            <a:pPr>
              <a:defRPr/>
            </a:pPr>
            <a:r>
              <a:rPr lang="en-US" dirty="0">
                <a:solidFill>
                  <a:schemeClr val="tx1"/>
                </a:solidFill>
              </a:rPr>
              <a:t>Credit: Pia Doris Morrow, Gunay Kiran, and </a:t>
            </a:r>
            <a:r>
              <a:rPr lang="en-US" dirty="0">
                <a:solidFill>
                  <a:srgbClr val="000000"/>
                </a:solidFill>
                <a:hlinkClick r:id="rId3"/>
              </a:rPr>
              <a:t>Gernot Wagner</a:t>
            </a:r>
            <a:r>
              <a:rPr lang="en-US" dirty="0">
                <a:solidFill>
                  <a:srgbClr val="000000"/>
                </a:solidFill>
              </a:rPr>
              <a:t>. </a:t>
            </a:r>
            <a:r>
              <a:rPr lang="en-US" dirty="0">
                <a:hlinkClick r:id="rId4"/>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cs typeface="Arial"/>
            </a:endParaRPr>
          </a:p>
        </p:txBody>
      </p:sp>
      <p:sp>
        <p:nvSpPr>
          <p:cNvPr id="13" name="Rectangle 12">
            <a:extLst>
              <a:ext uri="{FF2B5EF4-FFF2-40B4-BE49-F238E27FC236}">
                <a16:creationId xmlns:a16="http://schemas.microsoft.com/office/drawing/2014/main" id="{4BBD9846-42EB-F3CF-7472-731FBCD65F4F}"/>
              </a:ext>
            </a:extLst>
          </p:cNvPr>
          <p:cNvSpPr/>
          <p:nvPr/>
        </p:nvSpPr>
        <p:spPr bwMode="gray">
          <a:xfrm>
            <a:off x="2715768" y="2562386"/>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pPr marL="0" indent="0">
              <a:buNone/>
            </a:pPr>
            <a:r>
              <a:rPr lang="en-US" sz="1200" b="1" dirty="0">
                <a:solidFill>
                  <a:schemeClr val="tx1"/>
                </a:solidFill>
              </a:rPr>
              <a:t>Uneven transmission </a:t>
            </a:r>
            <a:r>
              <a:rPr lang="en-US" sz="1200" dirty="0">
                <a:solidFill>
                  <a:schemeClr val="tx1"/>
                </a:solidFill>
              </a:rPr>
              <a:t>loading </a:t>
            </a:r>
            <a:r>
              <a:rPr lang="en-US" sz="1200" b="1" dirty="0">
                <a:solidFill>
                  <a:schemeClr val="tx1"/>
                </a:solidFill>
              </a:rPr>
              <a:t>limits the transfer </a:t>
            </a:r>
            <a:r>
              <a:rPr lang="en-US" sz="1200" dirty="0">
                <a:solidFill>
                  <a:schemeClr val="tx1"/>
                </a:solidFill>
              </a:rPr>
              <a:t>of electricity across existing network circuits</a:t>
            </a:r>
            <a:endParaRPr lang="en-US" sz="1200" b="1" dirty="0">
              <a:solidFill>
                <a:schemeClr val="tx1"/>
              </a:solidFill>
            </a:endParaRPr>
          </a:p>
        </p:txBody>
      </p:sp>
      <p:sp>
        <p:nvSpPr>
          <p:cNvPr id="14" name="Rectangle 13">
            <a:extLst>
              <a:ext uri="{FF2B5EF4-FFF2-40B4-BE49-F238E27FC236}">
                <a16:creationId xmlns:a16="http://schemas.microsoft.com/office/drawing/2014/main" id="{1347A31B-D510-DFDE-1AA6-C302098224A1}"/>
              </a:ext>
            </a:extLst>
          </p:cNvPr>
          <p:cNvSpPr/>
          <p:nvPr/>
        </p:nvSpPr>
        <p:spPr bwMode="gray">
          <a:xfrm rot="16200000">
            <a:off x="2430379" y="2847777"/>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Problem</a:t>
            </a:r>
          </a:p>
        </p:txBody>
      </p:sp>
      <p:sp>
        <p:nvSpPr>
          <p:cNvPr id="15" name="Rectangle 14">
            <a:extLst>
              <a:ext uri="{FF2B5EF4-FFF2-40B4-BE49-F238E27FC236}">
                <a16:creationId xmlns:a16="http://schemas.microsoft.com/office/drawing/2014/main" id="{39240D24-325A-E861-1565-4876D5E21999}"/>
              </a:ext>
            </a:extLst>
          </p:cNvPr>
          <p:cNvSpPr/>
          <p:nvPr/>
        </p:nvSpPr>
        <p:spPr bwMode="gray">
          <a:xfrm>
            <a:off x="2715768" y="3731322"/>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r>
              <a:rPr lang="en-US" sz="1200" b="1" dirty="0" err="1">
                <a:solidFill>
                  <a:schemeClr val="tx1"/>
                </a:solidFill>
              </a:rPr>
              <a:t>SmartValve</a:t>
            </a:r>
            <a:r>
              <a:rPr lang="en-US" sz="1200" b="1" dirty="0">
                <a:solidFill>
                  <a:schemeClr val="tx1"/>
                </a:solidFill>
              </a:rPr>
              <a:t> modular power-flow control devices </a:t>
            </a:r>
            <a:r>
              <a:rPr lang="en-US" sz="1200" dirty="0">
                <a:solidFill>
                  <a:schemeClr val="tx1"/>
                </a:solidFill>
              </a:rPr>
              <a:t>that redirect electricity across the network to relieve constrained circuits</a:t>
            </a:r>
          </a:p>
        </p:txBody>
      </p:sp>
      <p:sp>
        <p:nvSpPr>
          <p:cNvPr id="16" name="Rectangle 15">
            <a:extLst>
              <a:ext uri="{FF2B5EF4-FFF2-40B4-BE49-F238E27FC236}">
                <a16:creationId xmlns:a16="http://schemas.microsoft.com/office/drawing/2014/main" id="{6E1BA062-906D-FA34-6960-01A2AC876E55}"/>
              </a:ext>
            </a:extLst>
          </p:cNvPr>
          <p:cNvSpPr/>
          <p:nvPr/>
        </p:nvSpPr>
        <p:spPr bwMode="gray">
          <a:xfrm rot="16200000">
            <a:off x="2430379" y="4016713"/>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Technology</a:t>
            </a:r>
          </a:p>
        </p:txBody>
      </p:sp>
      <p:sp>
        <p:nvSpPr>
          <p:cNvPr id="17" name="Rectangle 16">
            <a:extLst>
              <a:ext uri="{FF2B5EF4-FFF2-40B4-BE49-F238E27FC236}">
                <a16:creationId xmlns:a16="http://schemas.microsoft.com/office/drawing/2014/main" id="{B4F9482A-B0C0-E3DD-086F-F054CE6426C4}"/>
              </a:ext>
            </a:extLst>
          </p:cNvPr>
          <p:cNvSpPr/>
          <p:nvPr/>
        </p:nvSpPr>
        <p:spPr bwMode="gray">
          <a:xfrm>
            <a:off x="2715768" y="4900259"/>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pPr marL="0" indent="0">
              <a:buNone/>
            </a:pPr>
            <a:r>
              <a:rPr lang="en-US" sz="1200" b="1" dirty="0">
                <a:solidFill>
                  <a:schemeClr val="tx1"/>
                </a:solidFill>
              </a:rPr>
              <a:t>Large-scale installation </a:t>
            </a:r>
            <a:r>
              <a:rPr lang="en-US" sz="1200" dirty="0">
                <a:solidFill>
                  <a:schemeClr val="tx1"/>
                </a:solidFill>
              </a:rPr>
              <a:t>across </a:t>
            </a:r>
            <a:r>
              <a:rPr lang="en-US" sz="1200" b="1" dirty="0">
                <a:solidFill>
                  <a:schemeClr val="tx1"/>
                </a:solidFill>
              </a:rPr>
              <a:t>three substations </a:t>
            </a:r>
            <a:r>
              <a:rPr lang="en-US" sz="1200" dirty="0">
                <a:solidFill>
                  <a:schemeClr val="tx1"/>
                </a:solidFill>
              </a:rPr>
              <a:t>and </a:t>
            </a:r>
            <a:r>
              <a:rPr lang="en-US" sz="1200" b="1" dirty="0">
                <a:solidFill>
                  <a:schemeClr val="tx1"/>
                </a:solidFill>
              </a:rPr>
              <a:t>five circuits</a:t>
            </a:r>
            <a:r>
              <a:rPr lang="en-US" sz="1200" dirty="0">
                <a:solidFill>
                  <a:schemeClr val="tx1"/>
                </a:solidFill>
              </a:rPr>
              <a:t>, unlocking </a:t>
            </a:r>
            <a:r>
              <a:rPr lang="en-US" sz="1200" b="1" dirty="0">
                <a:solidFill>
                  <a:schemeClr val="tx1"/>
                </a:solidFill>
              </a:rPr>
              <a:t>approx. 1.5 GW</a:t>
            </a:r>
          </a:p>
        </p:txBody>
      </p:sp>
      <p:sp>
        <p:nvSpPr>
          <p:cNvPr id="18" name="Rectangle 17">
            <a:extLst>
              <a:ext uri="{FF2B5EF4-FFF2-40B4-BE49-F238E27FC236}">
                <a16:creationId xmlns:a16="http://schemas.microsoft.com/office/drawing/2014/main" id="{4A6FC88D-41AF-C0F6-F27E-D67EF747D239}"/>
              </a:ext>
            </a:extLst>
          </p:cNvPr>
          <p:cNvSpPr/>
          <p:nvPr/>
        </p:nvSpPr>
        <p:spPr bwMode="gray">
          <a:xfrm rot="16200000">
            <a:off x="2430379" y="5185650"/>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Deployment model</a:t>
            </a:r>
          </a:p>
        </p:txBody>
      </p:sp>
      <p:sp>
        <p:nvSpPr>
          <p:cNvPr id="19" name="Rectangle 18">
            <a:extLst>
              <a:ext uri="{FF2B5EF4-FFF2-40B4-BE49-F238E27FC236}">
                <a16:creationId xmlns:a16="http://schemas.microsoft.com/office/drawing/2014/main" id="{559E3962-1939-22A1-1D9F-952908FB6973}"/>
              </a:ext>
            </a:extLst>
          </p:cNvPr>
          <p:cNvSpPr/>
          <p:nvPr/>
        </p:nvSpPr>
        <p:spPr bwMode="gray">
          <a:xfrm>
            <a:off x="6016752" y="2562386"/>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pPr marL="0" indent="0">
              <a:buNone/>
            </a:pPr>
            <a:r>
              <a:rPr lang="en-US" sz="1200" b="1" dirty="0">
                <a:solidFill>
                  <a:schemeClr val="tx1"/>
                </a:solidFill>
              </a:rPr>
              <a:t>National Grid Electricity Transmission</a:t>
            </a:r>
            <a:r>
              <a:rPr lang="en-US" sz="1200" dirty="0">
                <a:solidFill>
                  <a:schemeClr val="tx1"/>
                </a:solidFill>
              </a:rPr>
              <a:t>, </a:t>
            </a:r>
            <a:r>
              <a:rPr lang="en-US" sz="1200" b="1" dirty="0">
                <a:solidFill>
                  <a:schemeClr val="tx1"/>
                </a:solidFill>
              </a:rPr>
              <a:t>Smart Wires</a:t>
            </a:r>
            <a:r>
              <a:rPr lang="en-US" sz="1200" dirty="0">
                <a:solidFill>
                  <a:schemeClr val="tx1"/>
                </a:solidFill>
              </a:rPr>
              <a:t>, </a:t>
            </a:r>
            <a:r>
              <a:rPr lang="en-US" sz="1200" b="1" dirty="0">
                <a:solidFill>
                  <a:schemeClr val="tx1"/>
                </a:solidFill>
              </a:rPr>
              <a:t>Ofgem</a:t>
            </a:r>
            <a:r>
              <a:rPr lang="en-US" sz="1200" dirty="0">
                <a:solidFill>
                  <a:schemeClr val="tx1"/>
                </a:solidFill>
              </a:rPr>
              <a:t>, and the </a:t>
            </a:r>
            <a:r>
              <a:rPr lang="en-US" sz="1200" b="1" dirty="0">
                <a:solidFill>
                  <a:schemeClr val="tx1"/>
                </a:solidFill>
              </a:rPr>
              <a:t>electricity system operator</a:t>
            </a:r>
            <a:r>
              <a:rPr lang="en-US" sz="1200" dirty="0">
                <a:solidFill>
                  <a:schemeClr val="tx1"/>
                </a:solidFill>
              </a:rPr>
              <a:t> responsible for network option appraisal</a:t>
            </a:r>
          </a:p>
        </p:txBody>
      </p:sp>
      <p:sp>
        <p:nvSpPr>
          <p:cNvPr id="20" name="Rectangle 19">
            <a:extLst>
              <a:ext uri="{FF2B5EF4-FFF2-40B4-BE49-F238E27FC236}">
                <a16:creationId xmlns:a16="http://schemas.microsoft.com/office/drawing/2014/main" id="{CBBB038E-63B7-E6A3-2F8E-D29B61C9EAFF}"/>
              </a:ext>
            </a:extLst>
          </p:cNvPr>
          <p:cNvSpPr/>
          <p:nvPr/>
        </p:nvSpPr>
        <p:spPr bwMode="gray">
          <a:xfrm rot="16200000">
            <a:off x="5731363" y="2847777"/>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Stakeholders</a:t>
            </a:r>
          </a:p>
        </p:txBody>
      </p:sp>
      <p:sp>
        <p:nvSpPr>
          <p:cNvPr id="21" name="Rectangle 20">
            <a:extLst>
              <a:ext uri="{FF2B5EF4-FFF2-40B4-BE49-F238E27FC236}">
                <a16:creationId xmlns:a16="http://schemas.microsoft.com/office/drawing/2014/main" id="{11069448-9055-DF6F-1E55-A0029B6EB216}"/>
              </a:ext>
            </a:extLst>
          </p:cNvPr>
          <p:cNvSpPr/>
          <p:nvPr/>
        </p:nvSpPr>
        <p:spPr bwMode="gray">
          <a:xfrm>
            <a:off x="6016752" y="3731322"/>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r>
              <a:rPr lang="en-US" sz="1200" b="1" dirty="0">
                <a:solidFill>
                  <a:schemeClr val="tx1"/>
                </a:solidFill>
              </a:rPr>
              <a:t>Ofgem’s RIIO framework </a:t>
            </a:r>
            <a:r>
              <a:rPr lang="en-US" sz="1200" dirty="0">
                <a:solidFill>
                  <a:schemeClr val="tx1"/>
                </a:solidFill>
              </a:rPr>
              <a:t>and </a:t>
            </a:r>
            <a:r>
              <a:rPr lang="en-US" sz="1200" b="1" dirty="0">
                <a:solidFill>
                  <a:schemeClr val="tx1"/>
                </a:solidFill>
              </a:rPr>
              <a:t>Network Options Assessment </a:t>
            </a:r>
            <a:r>
              <a:rPr lang="en-US" sz="1200" dirty="0">
                <a:solidFill>
                  <a:schemeClr val="tx1"/>
                </a:solidFill>
              </a:rPr>
              <a:t>support consideration of efficient alternatives to conventional reinforcement</a:t>
            </a:r>
          </a:p>
        </p:txBody>
      </p:sp>
      <p:sp>
        <p:nvSpPr>
          <p:cNvPr id="22" name="Rectangle 21">
            <a:extLst>
              <a:ext uri="{FF2B5EF4-FFF2-40B4-BE49-F238E27FC236}">
                <a16:creationId xmlns:a16="http://schemas.microsoft.com/office/drawing/2014/main" id="{25C64C37-C66B-AD89-1D93-CACC23A70DBB}"/>
              </a:ext>
            </a:extLst>
          </p:cNvPr>
          <p:cNvSpPr/>
          <p:nvPr/>
        </p:nvSpPr>
        <p:spPr bwMode="gray">
          <a:xfrm rot="16200000">
            <a:off x="5731363" y="4016713"/>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Deployment enabler</a:t>
            </a:r>
          </a:p>
        </p:txBody>
      </p:sp>
      <p:sp>
        <p:nvSpPr>
          <p:cNvPr id="23" name="Rectangle 22">
            <a:extLst>
              <a:ext uri="{FF2B5EF4-FFF2-40B4-BE49-F238E27FC236}">
                <a16:creationId xmlns:a16="http://schemas.microsoft.com/office/drawing/2014/main" id="{39A3951B-2413-B914-B3DD-420B280186F9}"/>
              </a:ext>
            </a:extLst>
          </p:cNvPr>
          <p:cNvSpPr/>
          <p:nvPr/>
        </p:nvSpPr>
        <p:spPr bwMode="gray">
          <a:xfrm>
            <a:off x="6016752" y="4900259"/>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r>
              <a:rPr lang="en-US" sz="1200" b="1" dirty="0">
                <a:solidFill>
                  <a:schemeClr val="tx1"/>
                </a:solidFill>
              </a:rPr>
              <a:t>Utilities</a:t>
            </a:r>
            <a:r>
              <a:rPr lang="en-US" sz="1200" dirty="0">
                <a:solidFill>
                  <a:schemeClr val="tx1"/>
                </a:solidFill>
              </a:rPr>
              <a:t> are </a:t>
            </a:r>
            <a:r>
              <a:rPr lang="en-US" sz="1200" b="1" dirty="0">
                <a:solidFill>
                  <a:schemeClr val="tx1"/>
                </a:solidFill>
              </a:rPr>
              <a:t>more likely </a:t>
            </a:r>
            <a:r>
              <a:rPr lang="en-US" sz="1200" dirty="0">
                <a:solidFill>
                  <a:schemeClr val="tx1"/>
                </a:solidFill>
              </a:rPr>
              <a:t>to deploy capacity-enhancing technologies when </a:t>
            </a:r>
            <a:r>
              <a:rPr lang="en-US" sz="1200" b="1" dirty="0">
                <a:solidFill>
                  <a:schemeClr val="tx1"/>
                </a:solidFill>
              </a:rPr>
              <a:t>regulatory incentives reward efficiency </a:t>
            </a:r>
            <a:r>
              <a:rPr lang="en-US" sz="1200" dirty="0">
                <a:solidFill>
                  <a:schemeClr val="tx1"/>
                </a:solidFill>
              </a:rPr>
              <a:t>and </a:t>
            </a:r>
            <a:r>
              <a:rPr lang="en-US" sz="1200" b="1" dirty="0">
                <a:solidFill>
                  <a:schemeClr val="tx1"/>
                </a:solidFill>
              </a:rPr>
              <a:t>whole-system value</a:t>
            </a:r>
          </a:p>
        </p:txBody>
      </p:sp>
      <p:sp>
        <p:nvSpPr>
          <p:cNvPr id="24" name="Rectangle 23">
            <a:extLst>
              <a:ext uri="{FF2B5EF4-FFF2-40B4-BE49-F238E27FC236}">
                <a16:creationId xmlns:a16="http://schemas.microsoft.com/office/drawing/2014/main" id="{C876B12D-EF8D-2443-90DB-3BCB5EA66C31}"/>
              </a:ext>
            </a:extLst>
          </p:cNvPr>
          <p:cNvSpPr/>
          <p:nvPr/>
        </p:nvSpPr>
        <p:spPr bwMode="gray">
          <a:xfrm rot="16200000">
            <a:off x="5731363" y="5185650"/>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Lesson learned</a:t>
            </a:r>
          </a:p>
        </p:txBody>
      </p:sp>
      <p:sp>
        <p:nvSpPr>
          <p:cNvPr id="25" name="Pentagon 24">
            <a:extLst>
              <a:ext uri="{FF2B5EF4-FFF2-40B4-BE49-F238E27FC236}">
                <a16:creationId xmlns:a16="http://schemas.microsoft.com/office/drawing/2014/main" id="{5CBC202D-746C-93AD-3BAF-2BC65BB1F352}"/>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26" name="Chevron 25">
            <a:extLst>
              <a:ext uri="{FF2B5EF4-FFF2-40B4-BE49-F238E27FC236}">
                <a16:creationId xmlns:a16="http://schemas.microsoft.com/office/drawing/2014/main" id="{07B9CA7B-7A25-DAC5-C187-33F7E91505E6}"/>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27" name="Chevron 26">
            <a:extLst>
              <a:ext uri="{FF2B5EF4-FFF2-40B4-BE49-F238E27FC236}">
                <a16:creationId xmlns:a16="http://schemas.microsoft.com/office/drawing/2014/main" id="{AD938226-BFC9-E500-C211-996A5ED1BE7E}"/>
              </a:ext>
            </a:extLst>
          </p:cNvPr>
          <p:cNvSpPr/>
          <p:nvPr/>
        </p:nvSpPr>
        <p:spPr>
          <a:xfrm>
            <a:off x="3381296"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Modernize</a:t>
            </a:r>
          </a:p>
        </p:txBody>
      </p:sp>
      <p:sp>
        <p:nvSpPr>
          <p:cNvPr id="28" name="Chevron 27">
            <a:extLst>
              <a:ext uri="{FF2B5EF4-FFF2-40B4-BE49-F238E27FC236}">
                <a16:creationId xmlns:a16="http://schemas.microsoft.com/office/drawing/2014/main" id="{AB3C34E7-313F-E114-42B2-D120DC47CB38}"/>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29" name="Chevron 28">
            <a:extLst>
              <a:ext uri="{FF2B5EF4-FFF2-40B4-BE49-F238E27FC236}">
                <a16:creationId xmlns:a16="http://schemas.microsoft.com/office/drawing/2014/main" id="{9A023876-697E-DEBB-F310-475E973E3980}"/>
              </a:ext>
            </a:extLst>
          </p:cNvPr>
          <p:cNvSpPr/>
          <p:nvPr/>
        </p:nvSpPr>
        <p:spPr>
          <a:xfrm>
            <a:off x="6762592" y="0"/>
            <a:ext cx="1788983" cy="288356"/>
          </a:xfrm>
          <a:prstGeom prst="chevron">
            <a:avLst/>
          </a:prstGeom>
          <a:solidFill>
            <a:srgbClr val="815BCA"/>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Deployment</a:t>
            </a:r>
          </a:p>
        </p:txBody>
      </p:sp>
      <p:sp>
        <p:nvSpPr>
          <p:cNvPr id="30" name="Rectangle 29">
            <a:extLst>
              <a:ext uri="{FF2B5EF4-FFF2-40B4-BE49-F238E27FC236}">
                <a16:creationId xmlns:a16="http://schemas.microsoft.com/office/drawing/2014/main" id="{63BD4AF0-9C5A-3254-7B53-4C111BAA162A}"/>
              </a:ext>
            </a:extLst>
          </p:cNvPr>
          <p:cNvSpPr/>
          <p:nvPr/>
        </p:nvSpPr>
        <p:spPr>
          <a:xfrm>
            <a:off x="10637520" y="0"/>
            <a:ext cx="1554480" cy="288356"/>
          </a:xfrm>
          <a:prstGeom prst="rect">
            <a:avLst/>
          </a:prstGeom>
          <a:solidFill>
            <a:srgbClr val="00709E"/>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solidFill>
                  <a:schemeClr val="bg1"/>
                </a:solidFill>
                <a:effectLst/>
                <a:uLnTx/>
                <a:uFillTx/>
                <a:latin typeface="Arial"/>
                <a:ea typeface="+mn-ea"/>
                <a:cs typeface="+mn-cs"/>
                <a:sym typeface="Arial"/>
              </a:rPr>
              <a:t>Mid-term</a:t>
            </a:r>
          </a:p>
        </p:txBody>
      </p:sp>
      <p:pic>
        <p:nvPicPr>
          <p:cNvPr id="5" name="Picture 4" descr="File:Flag of the United Kingdom.png - Wikimedia Commons">
            <a:extLst>
              <a:ext uri="{FF2B5EF4-FFF2-40B4-BE49-F238E27FC236}">
                <a16:creationId xmlns:a16="http://schemas.microsoft.com/office/drawing/2014/main" id="{4919D749-60E1-9F73-C841-27DBF0326CBF}"/>
              </a:ext>
            </a:extLst>
          </p:cNvPr>
          <p:cNvPicPr>
            <a:picLocks noChangeAspect="1"/>
          </p:cNvPicPr>
          <p:nvPr/>
        </p:nvPicPr>
        <p:blipFill>
          <a:blip r:embed="rId5"/>
          <a:stretch>
            <a:fillRect/>
          </a:stretch>
        </p:blipFill>
        <p:spPr>
          <a:xfrm>
            <a:off x="329184" y="1802317"/>
            <a:ext cx="365760" cy="182880"/>
          </a:xfrm>
          <a:prstGeom prst="rect">
            <a:avLst/>
          </a:prstGeom>
        </p:spPr>
      </p:pic>
    </p:spTree>
    <p:extLst>
      <p:ext uri="{BB962C8B-B14F-4D97-AF65-F5344CB8AC3E}">
        <p14:creationId xmlns:p14="http://schemas.microsoft.com/office/powerpoint/2010/main" val="191619350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hink-cell data - do not delete" hidden="1">
            <a:extLst>
              <a:ext uri="{FF2B5EF4-FFF2-40B4-BE49-F238E27FC236}">
                <a16:creationId xmlns:a16="http://schemas.microsoft.com/office/drawing/2014/main" id="{A3A1FA9B-4023-CADA-7FE8-CEF3F89AAD4B}"/>
              </a:ext>
            </a:extLst>
          </p:cNvPr>
          <p:cNvGraphicFramePr>
            <a:graphicFrameLocks/>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22" imgW="231" imgH="232" progId="TCLayout.ActiveDocument.1">
                  <p:embed/>
                </p:oleObj>
              </mc:Choice>
              <mc:Fallback>
                <p:oleObj name="thinkcell Slide" r:id="rId22" imgW="231" imgH="232" progId="TCLayout.ActiveDocument.1">
                  <p:embed/>
                  <p:pic>
                    <p:nvPicPr>
                      <p:cNvPr id="11" name="think-cell data - do not delete" hidden="1">
                        <a:extLst>
                          <a:ext uri="{FF2B5EF4-FFF2-40B4-BE49-F238E27FC236}">
                            <a16:creationId xmlns:a16="http://schemas.microsoft.com/office/drawing/2014/main" id="{A3A1FA9B-4023-CADA-7FE8-CEF3F89AAD4B}"/>
                          </a:ext>
                        </a:extLst>
                      </p:cNvPr>
                      <p:cNvPicPr/>
                      <p:nvPr/>
                    </p:nvPicPr>
                    <p:blipFill>
                      <a:blip r:embed="rId23"/>
                      <a:stretch>
                        <a:fillRect/>
                      </a:stretch>
                    </p:blipFill>
                    <p:spPr>
                      <a:xfrm>
                        <a:off x="1588" y="1588"/>
                        <a:ext cx="1588" cy="1588"/>
                      </a:xfrm>
                      <a:prstGeom prst="rect">
                        <a:avLst/>
                      </a:prstGeom>
                    </p:spPr>
                  </p:pic>
                </p:oleObj>
              </mc:Fallback>
            </mc:AlternateContent>
          </a:graphicData>
        </a:graphic>
      </p:graphicFrame>
      <p:sp>
        <p:nvSpPr>
          <p:cNvPr id="6" name="Title 5">
            <a:extLst>
              <a:ext uri="{FF2B5EF4-FFF2-40B4-BE49-F238E27FC236}">
                <a16:creationId xmlns:a16="http://schemas.microsoft.com/office/drawing/2014/main" id="{2FF76ADB-B5BE-7CC0-988A-5E80F47F4455}"/>
              </a:ext>
            </a:extLst>
          </p:cNvPr>
          <p:cNvSpPr>
            <a:spLocks noGrp="1"/>
          </p:cNvSpPr>
          <p:nvPr>
            <p:ph type="title"/>
          </p:nvPr>
        </p:nvSpPr>
        <p:spPr>
          <a:xfrm>
            <a:off x="334962" y="513568"/>
            <a:ext cx="11723687" cy="754846"/>
          </a:xfrm>
        </p:spPr>
        <p:txBody>
          <a:bodyPr vert="horz" rIns="91440"/>
          <a:lstStyle/>
          <a:p>
            <a:r>
              <a:rPr lang="en-US" dirty="0">
                <a:cs typeface="Arial"/>
              </a:rPr>
              <a:t>Regulation should incentivize and set standards for non-wire alternatives (NWA), energy efficiency &amp; grid forming inverters (GFM) </a:t>
            </a:r>
            <a:endParaRPr lang="en-GB" dirty="0"/>
          </a:p>
        </p:txBody>
      </p:sp>
      <p:sp>
        <p:nvSpPr>
          <p:cNvPr id="8" name="Text Placeholder 7">
            <a:extLst>
              <a:ext uri="{FF2B5EF4-FFF2-40B4-BE49-F238E27FC236}">
                <a16:creationId xmlns:a16="http://schemas.microsoft.com/office/drawing/2014/main" id="{01DE21DD-EE4B-16DE-9F43-6A9A2A37EF7D}"/>
              </a:ext>
            </a:extLst>
          </p:cNvPr>
          <p:cNvSpPr>
            <a:spLocks noGrp="1"/>
          </p:cNvSpPr>
          <p:nvPr>
            <p:ph type="body" sz="quarter" idx="13"/>
          </p:nvPr>
        </p:nvSpPr>
        <p:spPr/>
        <p:txBody>
          <a:bodyPr/>
          <a:lstStyle/>
          <a:p>
            <a:r>
              <a:rPr lang="en-TR"/>
              <a:t>Cost-of-Service Regulation </a:t>
            </a:r>
            <a:r>
              <a:rPr lang="de-DE" dirty="0"/>
              <a:t>for</a:t>
            </a:r>
            <a:r>
              <a:rPr lang="en-TR"/>
              <a:t> NWAs &amp; GFMs save</a:t>
            </a:r>
            <a:r>
              <a:rPr lang="en-US" dirty="0"/>
              <a:t>d</a:t>
            </a:r>
            <a:r>
              <a:rPr lang="en-TR"/>
              <a:t> billions</a:t>
            </a:r>
            <a:r>
              <a:rPr lang="en-US" dirty="0"/>
              <a:t> in UK</a:t>
            </a:r>
          </a:p>
        </p:txBody>
      </p:sp>
      <p:sp>
        <p:nvSpPr>
          <p:cNvPr id="9" name="Text Placeholder 8">
            <a:extLst>
              <a:ext uri="{FF2B5EF4-FFF2-40B4-BE49-F238E27FC236}">
                <a16:creationId xmlns:a16="http://schemas.microsoft.com/office/drawing/2014/main" id="{F4DE2CD0-644F-AC0D-C3BC-C15548C92F1B}"/>
              </a:ext>
            </a:extLst>
          </p:cNvPr>
          <p:cNvSpPr>
            <a:spLocks noGrp="1"/>
          </p:cNvSpPr>
          <p:nvPr>
            <p:ph type="body" sz="quarter" idx="18"/>
          </p:nvPr>
        </p:nvSpPr>
        <p:spPr/>
        <p:txBody>
          <a:bodyPr/>
          <a:lstStyle/>
          <a:p>
            <a:r>
              <a:rPr lang="en-GB" dirty="0"/>
              <a:t>Key regulatory changes needed for grid transition &amp; set up for RIIO-2</a:t>
            </a:r>
          </a:p>
        </p:txBody>
      </p:sp>
      <p:sp>
        <p:nvSpPr>
          <p:cNvPr id="10" name="Text Placeholder 9">
            <a:extLst>
              <a:ext uri="{FF2B5EF4-FFF2-40B4-BE49-F238E27FC236}">
                <a16:creationId xmlns:a16="http://schemas.microsoft.com/office/drawing/2014/main" id="{371B9CEA-4A50-27CE-1207-040C12FFF044}"/>
              </a:ext>
            </a:extLst>
          </p:cNvPr>
          <p:cNvSpPr>
            <a:spLocks noGrp="1"/>
          </p:cNvSpPr>
          <p:nvPr>
            <p:ph type="body" sz="quarter" idx="19"/>
          </p:nvPr>
        </p:nvSpPr>
        <p:spPr/>
        <p:txBody>
          <a:bodyPr/>
          <a:lstStyle/>
          <a:p>
            <a:r>
              <a:rPr lang="en-GB" dirty="0"/>
              <a:t>Utilities can bank a portion of savings from an estimate</a:t>
            </a:r>
          </a:p>
        </p:txBody>
      </p:sp>
      <p:graphicFrame>
        <p:nvGraphicFramePr>
          <p:cNvPr id="13" name="Table 12">
            <a:extLst>
              <a:ext uri="{FF2B5EF4-FFF2-40B4-BE49-F238E27FC236}">
                <a16:creationId xmlns:a16="http://schemas.microsoft.com/office/drawing/2014/main" id="{914A5921-647A-36EE-AE46-7356C5504D91}"/>
              </a:ext>
            </a:extLst>
          </p:cNvPr>
          <p:cNvGraphicFramePr>
            <a:graphicFrameLocks noGrp="1"/>
          </p:cNvGraphicFramePr>
          <p:nvPr/>
        </p:nvGraphicFramePr>
        <p:xfrm>
          <a:off x="329183" y="2186394"/>
          <a:ext cx="3651749" cy="3337560"/>
        </p:xfrm>
        <a:graphic>
          <a:graphicData uri="http://schemas.openxmlformats.org/drawingml/2006/table">
            <a:tbl>
              <a:tblPr firstRow="1" bandRow="1">
                <a:tableStyleId>{5C22544A-7EE6-4342-B048-85BDC9FD1C3A}</a:tableStyleId>
              </a:tblPr>
              <a:tblGrid>
                <a:gridCol w="643603">
                  <a:extLst>
                    <a:ext uri="{9D8B030D-6E8A-4147-A177-3AD203B41FA5}">
                      <a16:colId xmlns:a16="http://schemas.microsoft.com/office/drawing/2014/main" val="3732097195"/>
                    </a:ext>
                  </a:extLst>
                </a:gridCol>
                <a:gridCol w="3008146">
                  <a:extLst>
                    <a:ext uri="{9D8B030D-6E8A-4147-A177-3AD203B41FA5}">
                      <a16:colId xmlns:a16="http://schemas.microsoft.com/office/drawing/2014/main" val="4000316532"/>
                    </a:ext>
                  </a:extLst>
                </a:gridCol>
              </a:tblGrid>
              <a:tr h="328206">
                <a:tc>
                  <a:txBody>
                    <a:bodyPr/>
                    <a:lstStyle/>
                    <a:p>
                      <a:pPr marL="0" indent="0">
                        <a:buNone/>
                      </a:pPr>
                      <a:endParaRPr lang="en-GT"/>
                    </a:p>
                  </a:txBody>
                  <a:tcPr>
                    <a:lnB w="6350" cap="flat" cmpd="sng" algn="ctr">
                      <a:solidFill>
                        <a:schemeClr val="tx1"/>
                      </a:solidFill>
                      <a:prstDash val="solid"/>
                      <a:round/>
                      <a:headEnd type="none" w="med" len="med"/>
                      <a:tailEnd type="none" w="med" len="med"/>
                    </a:lnB>
                    <a:noFill/>
                  </a:tcPr>
                </a:tc>
                <a:tc>
                  <a:txBody>
                    <a:bodyPr/>
                    <a:lstStyle/>
                    <a:p>
                      <a:pPr marL="0" indent="0">
                        <a:buNone/>
                      </a:pPr>
                      <a:r>
                        <a:rPr lang="en-GT" sz="1200"/>
                        <a:t>UK</a:t>
                      </a:r>
                      <a:r>
                        <a:rPr lang="tr-TR" sz="1200"/>
                        <a:t>’s RIIO-1</a:t>
                      </a:r>
                      <a:r>
                        <a:rPr lang="tr-TR" sz="1200" baseline="30000"/>
                        <a:t>1</a:t>
                      </a:r>
                      <a:endParaRPr lang="en-GT" sz="1200" baseline="30000"/>
                    </a:p>
                  </a:txBody>
                  <a:tcPr anchor="ctr">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52403109"/>
                  </a:ext>
                </a:extLst>
              </a:tr>
              <a:tr h="1505483">
                <a:tc>
                  <a:txBody>
                    <a:bodyPr/>
                    <a:lstStyle/>
                    <a:p>
                      <a:pPr marL="0" indent="0" algn="ctr">
                        <a:buNone/>
                      </a:pPr>
                      <a:r>
                        <a:rPr lang="tr-TR" sz="1000" b="1"/>
                        <a:t>Case study</a:t>
                      </a:r>
                      <a:endParaRPr lang="en-GT" sz="1000" b="1"/>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7800" marR="0" lvl="0" indent="-177800" algn="l" defTabSz="711200" rtl="0" eaLnBrk="1" fontAlgn="auto" latinLnBrk="0" hangingPunct="1">
                        <a:lnSpc>
                          <a:spcPct val="100000"/>
                        </a:lnSpc>
                        <a:spcBef>
                          <a:spcPts val="600"/>
                        </a:spcBef>
                        <a:spcAft>
                          <a:spcPts val="0"/>
                        </a:spcAft>
                        <a:buClrTx/>
                        <a:buSzTx/>
                        <a:buFontTx/>
                        <a:buChar char="•"/>
                        <a:tabLst/>
                        <a:defRPr/>
                      </a:pPr>
                      <a:r>
                        <a:rPr lang="en-TR" sz="1000" dirty="0"/>
                        <a:t>Ofgem (the UK's energy regulator), transitioned to </a:t>
                      </a:r>
                      <a:r>
                        <a:rPr lang="en-TR" sz="1000" b="1" dirty="0"/>
                        <a:t>RIIO-1</a:t>
                      </a:r>
                      <a:r>
                        <a:rPr lang="en-TR" sz="1000" dirty="0"/>
                        <a:t> (</a:t>
                      </a:r>
                      <a:r>
                        <a:rPr lang="en-TR" sz="1000" i="1" dirty="0"/>
                        <a:t>Revenue = Incentives + Innovation + Outputs</a:t>
                      </a:r>
                      <a:r>
                        <a:rPr lang="en-TR" sz="1000" dirty="0"/>
                        <a:t>)</a:t>
                      </a:r>
                      <a:r>
                        <a:rPr lang="en-US" sz="1000" dirty="0"/>
                        <a:t>, which </a:t>
                      </a:r>
                      <a:r>
                        <a:rPr lang="en-GB" sz="1000" dirty="0"/>
                        <a:t>allows utilities to recover </a:t>
                      </a:r>
                      <a:r>
                        <a:rPr lang="en-GB" sz="1000" dirty="0" err="1"/>
                        <a:t>TotEx</a:t>
                      </a:r>
                      <a:r>
                        <a:rPr lang="en-GB" sz="1000" dirty="0"/>
                        <a:t> savings</a:t>
                      </a:r>
                      <a:endParaRPr lang="en-US" sz="1000" dirty="0"/>
                    </a:p>
                    <a:p>
                      <a:pPr marL="177800" marR="0" lvl="0" indent="-177800" algn="l" defTabSz="711200" rtl="0" eaLnBrk="1" fontAlgn="auto" latinLnBrk="0" hangingPunct="1">
                        <a:lnSpc>
                          <a:spcPct val="100000"/>
                        </a:lnSpc>
                        <a:spcBef>
                          <a:spcPts val="600"/>
                        </a:spcBef>
                        <a:spcAft>
                          <a:spcPts val="0"/>
                        </a:spcAft>
                        <a:buClrTx/>
                        <a:buSzTx/>
                        <a:buFontTx/>
                        <a:buChar char="•"/>
                        <a:tabLst/>
                        <a:defRPr/>
                      </a:pPr>
                      <a:r>
                        <a:rPr lang="en-US" sz="1000" dirty="0"/>
                        <a:t>This framework r</a:t>
                      </a:r>
                      <a:r>
                        <a:rPr lang="en-TR" sz="1000" dirty="0"/>
                        <a:t>ewards network companies for improving reliability, implementing innovative technologies, and finding cost effective </a:t>
                      </a:r>
                      <a:r>
                        <a:rPr lang="en-TR" sz="1000" b="0" dirty="0"/>
                        <a:t>non-wire alternatives (NWAs)</a:t>
                      </a:r>
                      <a:endParaRPr lang="en-US" sz="1000" b="0" dirty="0"/>
                    </a:p>
                    <a:p>
                      <a:pPr marL="177800" marR="0" lvl="0" indent="-177800" algn="l" defTabSz="711200" rtl="0" eaLnBrk="1" fontAlgn="auto" latinLnBrk="0" hangingPunct="1">
                        <a:lnSpc>
                          <a:spcPct val="100000"/>
                        </a:lnSpc>
                        <a:spcBef>
                          <a:spcPts val="600"/>
                        </a:spcBef>
                        <a:spcAft>
                          <a:spcPts val="0"/>
                        </a:spcAft>
                        <a:buClrTx/>
                        <a:buSzTx/>
                        <a:buFontTx/>
                        <a:buChar char="•"/>
                        <a:tabLst/>
                        <a:defRPr/>
                      </a:pPr>
                      <a:r>
                        <a:rPr lang="en-US" sz="1000" dirty="0"/>
                        <a:t>Took over from a traditional </a:t>
                      </a:r>
                      <a:r>
                        <a:rPr lang="en-TR" sz="1000" dirty="0"/>
                        <a:t>cost-of-service regulation</a:t>
                      </a:r>
                      <a:r>
                        <a:rPr lang="en-US" sz="1000" dirty="0"/>
                        <a:t>,</a:t>
                      </a:r>
                      <a:r>
                        <a:rPr lang="en-TR" sz="1000" dirty="0"/>
                        <a:t> which incentivizes utilities to </a:t>
                      </a:r>
                      <a:r>
                        <a:rPr lang="en-US" sz="1000" dirty="0"/>
                        <a:t>build heavy infrastructure to generate returns</a:t>
                      </a:r>
                      <a:endParaRPr lang="en-TR" sz="1000" dirty="0"/>
                    </a:p>
                  </a:txBody>
                  <a:tcP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10000"/>
                        <a:lumOff val="90000"/>
                      </a:schemeClr>
                    </a:solidFill>
                  </a:tcPr>
                </a:tc>
                <a:extLst>
                  <a:ext uri="{0D108BD9-81ED-4DB2-BD59-A6C34878D82A}">
                    <a16:rowId xmlns:a16="http://schemas.microsoft.com/office/drawing/2014/main" val="3431905890"/>
                  </a:ext>
                </a:extLst>
              </a:tr>
              <a:tr h="1068263">
                <a:tc>
                  <a:txBody>
                    <a:bodyPr/>
                    <a:lstStyle/>
                    <a:p>
                      <a:pPr marL="0" indent="0" algn="ctr">
                        <a:buNone/>
                      </a:pPr>
                      <a:r>
                        <a:rPr lang="en-GT" sz="1000" b="1"/>
                        <a:t>Results</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1450" indent="-171450">
                        <a:spcBef>
                          <a:spcPts val="600"/>
                        </a:spcBef>
                        <a:buFont typeface="Arial"/>
                        <a:buChar char="•"/>
                      </a:pPr>
                      <a:r>
                        <a:rPr lang="en-TR" sz="1000" dirty="0"/>
                        <a:t>Network operators recovered </a:t>
                      </a:r>
                      <a:r>
                        <a:rPr lang="en-TR" sz="1000" b="1" dirty="0"/>
                        <a:t>£96 Billion </a:t>
                      </a:r>
                      <a:r>
                        <a:rPr lang="en-TR" sz="1000" dirty="0"/>
                        <a:t>between 2010-2018</a:t>
                      </a:r>
                    </a:p>
                    <a:p>
                      <a:pPr>
                        <a:spcBef>
                          <a:spcPts val="600"/>
                        </a:spcBef>
                      </a:pPr>
                      <a:r>
                        <a:rPr lang="en-TR" sz="1000" dirty="0"/>
                        <a:t>This yielded a </a:t>
                      </a:r>
                      <a:r>
                        <a:rPr lang="en-TR" sz="1000" b="1" dirty="0"/>
                        <a:t>38% net savings on UK consumer energy bills</a:t>
                      </a:r>
                      <a:r>
                        <a:rPr lang="en-TR" sz="1000" dirty="0"/>
                        <a:t> compared to what customers would have paid with the traditional infrastructure expansion</a:t>
                      </a:r>
                      <a:r>
                        <a:rPr lang="en-TR" sz="1000" baseline="30000" dirty="0"/>
                        <a:t>2</a:t>
                      </a:r>
                    </a:p>
                  </a:txBody>
                  <a:tcP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10000"/>
                        <a:lumOff val="90000"/>
                      </a:schemeClr>
                    </a:solidFill>
                  </a:tcPr>
                </a:tc>
                <a:extLst>
                  <a:ext uri="{0D108BD9-81ED-4DB2-BD59-A6C34878D82A}">
                    <a16:rowId xmlns:a16="http://schemas.microsoft.com/office/drawing/2014/main" val="3353724643"/>
                  </a:ext>
                </a:extLst>
              </a:tr>
            </a:tbl>
          </a:graphicData>
        </a:graphic>
      </p:graphicFrame>
      <p:pic>
        <p:nvPicPr>
          <p:cNvPr id="15" name="Picture 8" descr="Ofgem - Wikipedia">
            <a:extLst>
              <a:ext uri="{FF2B5EF4-FFF2-40B4-BE49-F238E27FC236}">
                <a16:creationId xmlns:a16="http://schemas.microsoft.com/office/drawing/2014/main" id="{1ED52079-494B-9086-94C6-FF1C7B974DDB}"/>
              </a:ext>
            </a:extLst>
          </p:cNvPr>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3190928" y="2228648"/>
            <a:ext cx="705306" cy="270000"/>
          </a:xfrm>
          <a:prstGeom prst="rect">
            <a:avLst/>
          </a:prstGeom>
          <a:noFill/>
          <a:extLst>
            <a:ext uri="{909E8E84-426E-40DD-AFC4-6F175D3DCCD1}">
              <a14:hiddenFill xmlns:a14="http://schemas.microsoft.com/office/drawing/2010/main">
                <a:solidFill>
                  <a:srgbClr val="FFFFFF"/>
                </a:solidFill>
              </a14:hiddenFill>
            </a:ext>
          </a:extLst>
        </p:spPr>
      </p:pic>
      <p:sp>
        <p:nvSpPr>
          <p:cNvPr id="16" name="Content Placeholder 12">
            <a:extLst>
              <a:ext uri="{FF2B5EF4-FFF2-40B4-BE49-F238E27FC236}">
                <a16:creationId xmlns:a16="http://schemas.microsoft.com/office/drawing/2014/main" id="{6CBD614E-8691-76D9-7E3B-A3272F561FEB}"/>
              </a:ext>
            </a:extLst>
          </p:cNvPr>
          <p:cNvSpPr txBox="1">
            <a:spLocks/>
          </p:cNvSpPr>
          <p:nvPr/>
        </p:nvSpPr>
        <p:spPr>
          <a:xfrm>
            <a:off x="4270178" y="2147773"/>
            <a:ext cx="3657600" cy="3188647"/>
          </a:xfrm>
          <a:prstGeom prst="rect">
            <a:avLst/>
          </a:prstGeom>
        </p:spPr>
        <p:txBody>
          <a:bodyPr vert="horz" lIns="91440" tIns="45720" rIns="91440" bIns="4572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200" i="1" dirty="0"/>
              <a:t>Illustration of upside for utility under RIIO-2</a:t>
            </a:r>
          </a:p>
          <a:p>
            <a:pPr marL="0" indent="0">
              <a:buFont typeface="Arial" panose="020B0604020202020204" pitchFamily="34" charset="0"/>
              <a:buNone/>
            </a:pPr>
            <a:r>
              <a:rPr lang="en-GB" sz="1200" i="1" dirty="0"/>
              <a:t> </a:t>
            </a:r>
          </a:p>
        </p:txBody>
      </p:sp>
      <p:graphicFrame>
        <p:nvGraphicFramePr>
          <p:cNvPr id="32" name="Chart 31">
            <a:extLst>
              <a:ext uri="{FF2B5EF4-FFF2-40B4-BE49-F238E27FC236}">
                <a16:creationId xmlns:a16="http://schemas.microsoft.com/office/drawing/2014/main" id="{08C5B099-358C-9EA9-8BEE-3764D985523F}"/>
              </a:ext>
            </a:extLst>
          </p:cNvPr>
          <p:cNvGraphicFramePr/>
          <p:nvPr>
            <p:custDataLst>
              <p:tags r:id="rId2"/>
            </p:custDataLst>
          </p:nvPr>
        </p:nvGraphicFramePr>
        <p:xfrm>
          <a:off x="4178300" y="2478088"/>
          <a:ext cx="3822700" cy="1882775"/>
        </p:xfrm>
        <a:graphic>
          <a:graphicData uri="http://schemas.openxmlformats.org/drawingml/2006/chart">
            <c:chart xmlns:c="http://schemas.openxmlformats.org/drawingml/2006/chart" xmlns:r="http://schemas.openxmlformats.org/officeDocument/2006/relationships" r:id="rId25"/>
          </a:graphicData>
        </a:graphic>
      </p:graphicFrame>
      <p:sp>
        <p:nvSpPr>
          <p:cNvPr id="18" name="Text Placeholder 10">
            <a:extLst>
              <a:ext uri="{FF2B5EF4-FFF2-40B4-BE49-F238E27FC236}">
                <a16:creationId xmlns:a16="http://schemas.microsoft.com/office/drawing/2014/main" id="{D45D6F37-231E-C1C2-BD6B-E4166F6071D5}"/>
              </a:ext>
            </a:extLst>
          </p:cNvPr>
          <p:cNvSpPr>
            <a:spLocks/>
          </p:cNvSpPr>
          <p:nvPr>
            <p:custDataLst>
              <p:tags r:id="rId3"/>
            </p:custDataLst>
          </p:nvPr>
        </p:nvSpPr>
        <p:spPr bwMode="auto">
          <a:xfrm>
            <a:off x="4403725" y="4329113"/>
            <a:ext cx="446088"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defRPr/>
            </a:pPr>
            <a:fld id="{1FA612D8-4A0B-4952-953F-6391BC4371E4}" type="datetime'Ye''''''''a''''''r'''''''''' ''''''''''1'''''''''''">
              <a:rPr lang="en-GB" altLang="en-US" sz="1200" smtClean="0">
                <a:solidFill>
                  <a:srgbClr val="000000"/>
                </a:solidFill>
              </a:rPr>
              <a:pPr marL="0" lvl="0" indent="0" algn="ctr">
                <a:spcBef>
                  <a:spcPct val="0"/>
                </a:spcBef>
                <a:spcAft>
                  <a:spcPct val="0"/>
                </a:spcAft>
                <a:buNone/>
                <a:defRPr/>
              </a:pPr>
              <a:t>Year 1</a:t>
            </a:fld>
            <a:endParaRPr kumimoji="0" lang="en-GB" sz="1200" b="0" i="0" strike="noStrike" kern="1200" cap="none" spc="0" normalizeH="0" baseline="0" noProof="0">
              <a:ln>
                <a:noFill/>
              </a:ln>
              <a:solidFill>
                <a:srgbClr val="000000"/>
              </a:solidFill>
              <a:effectLst/>
              <a:uLnTx/>
              <a:uFillTx/>
            </a:endParaRPr>
          </a:p>
        </p:txBody>
      </p:sp>
      <p:sp>
        <p:nvSpPr>
          <p:cNvPr id="19" name="Text Placeholder 10">
            <a:extLst>
              <a:ext uri="{FF2B5EF4-FFF2-40B4-BE49-F238E27FC236}">
                <a16:creationId xmlns:a16="http://schemas.microsoft.com/office/drawing/2014/main" id="{9420C696-A176-EED2-F665-76708366E3FA}"/>
              </a:ext>
            </a:extLst>
          </p:cNvPr>
          <p:cNvSpPr>
            <a:spLocks/>
          </p:cNvSpPr>
          <p:nvPr>
            <p:custDataLst>
              <p:tags r:id="rId4"/>
            </p:custDataLst>
          </p:nvPr>
        </p:nvSpPr>
        <p:spPr bwMode="auto">
          <a:xfrm>
            <a:off x="5135563" y="4329113"/>
            <a:ext cx="446088"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defRPr/>
            </a:pPr>
            <a:fld id="{C0FF534E-0243-4DA3-B1A4-5427793414B1}" type="datetime'''''''''''Ye''''''''''''''''''''a''''''''''''r 2'''''''''''">
              <a:rPr lang="en-GB" altLang="en-US" sz="1200" smtClean="0">
                <a:solidFill>
                  <a:srgbClr val="000000"/>
                </a:solidFill>
              </a:rPr>
              <a:pPr marL="0" lvl="0" indent="0" algn="ctr">
                <a:spcBef>
                  <a:spcPct val="0"/>
                </a:spcBef>
                <a:spcAft>
                  <a:spcPct val="0"/>
                </a:spcAft>
                <a:buNone/>
                <a:defRPr/>
              </a:pPr>
              <a:t>Year 2</a:t>
            </a:fld>
            <a:endParaRPr kumimoji="0" lang="en-GB" sz="1200" b="0" i="0" strike="noStrike" kern="1200" cap="none" spc="0" normalizeH="0" baseline="0" noProof="0">
              <a:ln>
                <a:noFill/>
              </a:ln>
              <a:solidFill>
                <a:srgbClr val="000000"/>
              </a:solidFill>
              <a:effectLst/>
              <a:uLnTx/>
              <a:uFillTx/>
            </a:endParaRPr>
          </a:p>
        </p:txBody>
      </p:sp>
      <p:sp>
        <p:nvSpPr>
          <p:cNvPr id="20" name="Text Placeholder 10">
            <a:extLst>
              <a:ext uri="{FF2B5EF4-FFF2-40B4-BE49-F238E27FC236}">
                <a16:creationId xmlns:a16="http://schemas.microsoft.com/office/drawing/2014/main" id="{4341FC3D-B915-F391-347F-13D962CD14D9}"/>
              </a:ext>
            </a:extLst>
          </p:cNvPr>
          <p:cNvSpPr>
            <a:spLocks/>
          </p:cNvSpPr>
          <p:nvPr>
            <p:custDataLst>
              <p:tags r:id="rId5"/>
            </p:custDataLst>
          </p:nvPr>
        </p:nvSpPr>
        <p:spPr bwMode="auto">
          <a:xfrm>
            <a:off x="5867400" y="4329113"/>
            <a:ext cx="446088"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defRPr/>
            </a:pPr>
            <a:fld id="{B703C910-8870-43B4-B100-C0FF72311C17}" type="datetime'''''''''''Y''''e''''''a''''''''''''r'''''''''''' ''3'''''''''">
              <a:rPr lang="en-GB" altLang="en-US" sz="1200" smtClean="0">
                <a:solidFill>
                  <a:srgbClr val="000000"/>
                </a:solidFill>
              </a:rPr>
              <a:pPr marL="0" lvl="0" indent="0" algn="ctr">
                <a:spcBef>
                  <a:spcPct val="0"/>
                </a:spcBef>
                <a:spcAft>
                  <a:spcPct val="0"/>
                </a:spcAft>
                <a:buNone/>
                <a:defRPr/>
              </a:pPr>
              <a:t>Year 3</a:t>
            </a:fld>
            <a:endParaRPr kumimoji="0" lang="en-GB" sz="1200" b="0" i="0" strike="noStrike" kern="1200" cap="none" spc="0" normalizeH="0" baseline="0" noProof="0">
              <a:ln>
                <a:noFill/>
              </a:ln>
              <a:solidFill>
                <a:srgbClr val="000000"/>
              </a:solidFill>
              <a:effectLst/>
              <a:uLnTx/>
              <a:uFillTx/>
            </a:endParaRPr>
          </a:p>
        </p:txBody>
      </p:sp>
      <p:sp>
        <p:nvSpPr>
          <p:cNvPr id="21" name="Text Placeholder 10">
            <a:extLst>
              <a:ext uri="{FF2B5EF4-FFF2-40B4-BE49-F238E27FC236}">
                <a16:creationId xmlns:a16="http://schemas.microsoft.com/office/drawing/2014/main" id="{8277DF1C-7C7B-8225-93CD-4EEB0C760610}"/>
              </a:ext>
            </a:extLst>
          </p:cNvPr>
          <p:cNvSpPr>
            <a:spLocks/>
          </p:cNvSpPr>
          <p:nvPr>
            <p:custDataLst>
              <p:tags r:id="rId6"/>
            </p:custDataLst>
          </p:nvPr>
        </p:nvSpPr>
        <p:spPr bwMode="auto">
          <a:xfrm>
            <a:off x="6597650" y="4329113"/>
            <a:ext cx="446088"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defRPr/>
            </a:pPr>
            <a:fld id="{D320CEE9-8F8B-4CC1-A2DF-F44FAC1DA42B}" type="datetime'''''''''''''Y''e''''''ar'''' ''''''''''''''''''''''''''4'''">
              <a:rPr lang="en-GB" altLang="en-US" sz="1200" smtClean="0">
                <a:solidFill>
                  <a:srgbClr val="000000"/>
                </a:solidFill>
              </a:rPr>
              <a:pPr marL="0" lvl="0" indent="0" algn="ctr">
                <a:spcBef>
                  <a:spcPct val="0"/>
                </a:spcBef>
                <a:spcAft>
                  <a:spcPct val="0"/>
                </a:spcAft>
                <a:buNone/>
                <a:defRPr/>
              </a:pPr>
              <a:t>Year 4</a:t>
            </a:fld>
            <a:endParaRPr kumimoji="0" lang="en-GB" sz="1200" b="0" i="0" strike="noStrike" kern="1200" cap="none" spc="0" normalizeH="0" baseline="0" noProof="0">
              <a:ln>
                <a:noFill/>
              </a:ln>
              <a:solidFill>
                <a:srgbClr val="000000"/>
              </a:solidFill>
              <a:effectLst/>
              <a:uLnTx/>
              <a:uFillTx/>
            </a:endParaRPr>
          </a:p>
        </p:txBody>
      </p:sp>
      <p:sp>
        <p:nvSpPr>
          <p:cNvPr id="22" name="Text Placeholder 10">
            <a:extLst>
              <a:ext uri="{FF2B5EF4-FFF2-40B4-BE49-F238E27FC236}">
                <a16:creationId xmlns:a16="http://schemas.microsoft.com/office/drawing/2014/main" id="{1A92EE6E-39FC-D00E-D1EE-2E8B1BD83497}"/>
              </a:ext>
            </a:extLst>
          </p:cNvPr>
          <p:cNvSpPr>
            <a:spLocks/>
          </p:cNvSpPr>
          <p:nvPr>
            <p:custDataLst>
              <p:tags r:id="rId7"/>
            </p:custDataLst>
          </p:nvPr>
        </p:nvSpPr>
        <p:spPr bwMode="auto">
          <a:xfrm>
            <a:off x="7329488" y="4329113"/>
            <a:ext cx="446088"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defRPr/>
            </a:pPr>
            <a:fld id="{0B586CB0-952B-40E7-B906-FB969F114BA8}" type="datetime'''Y''e''''''''''a''r'''''''' ''''''''''''''5'''''''''''''''''">
              <a:rPr lang="en-GB" altLang="en-US" sz="1200" smtClean="0">
                <a:solidFill>
                  <a:srgbClr val="000000"/>
                </a:solidFill>
              </a:rPr>
              <a:pPr marL="0" lvl="0" indent="0" algn="ctr">
                <a:spcBef>
                  <a:spcPct val="0"/>
                </a:spcBef>
                <a:spcAft>
                  <a:spcPct val="0"/>
                </a:spcAft>
                <a:buNone/>
                <a:defRPr/>
              </a:pPr>
              <a:t>Year 5</a:t>
            </a:fld>
            <a:endParaRPr kumimoji="0" lang="en-GB" sz="1200" b="0" i="0" strike="noStrike" kern="1200" cap="none" spc="0" normalizeH="0" baseline="0" noProof="0">
              <a:ln>
                <a:noFill/>
              </a:ln>
              <a:solidFill>
                <a:srgbClr val="000000"/>
              </a:solidFill>
              <a:effectLst/>
              <a:uLnTx/>
              <a:uFillTx/>
            </a:endParaRPr>
          </a:p>
        </p:txBody>
      </p:sp>
      <p:cxnSp>
        <p:nvCxnSpPr>
          <p:cNvPr id="23" name="Straight Connector 22">
            <a:extLst>
              <a:ext uri="{FF2B5EF4-FFF2-40B4-BE49-F238E27FC236}">
                <a16:creationId xmlns:a16="http://schemas.microsoft.com/office/drawing/2014/main" id="{C82984C9-A6ED-8344-54D7-00E2CE5E16C0}"/>
              </a:ext>
            </a:extLst>
          </p:cNvPr>
          <p:cNvCxnSpPr/>
          <p:nvPr>
            <p:custDataLst>
              <p:tags r:id="rId8"/>
            </p:custDataLst>
          </p:nvPr>
        </p:nvCxnSpPr>
        <p:spPr bwMode="gray">
          <a:xfrm>
            <a:off x="4270375" y="4724400"/>
            <a:ext cx="195263" cy="0"/>
          </a:xfrm>
          <a:prstGeom prst="line">
            <a:avLst/>
          </a:prstGeom>
          <a:ln w="19050" cap="rnd" cmpd="sng" algn="ctr">
            <a:solidFill>
              <a:srgbClr val="000000"/>
            </a:solidFill>
            <a:prstDash val="solid"/>
            <a:miter lim="800000"/>
            <a:headEnd type="none" w="med" len="med"/>
            <a:tailEnd type="none" w="med" len="lg"/>
          </a:ln>
          <a:effectLst/>
        </p:spPr>
        <p:style>
          <a:lnRef idx="1">
            <a:schemeClr val="dk1"/>
          </a:lnRef>
          <a:fillRef idx="0">
            <a:schemeClr val="dk1"/>
          </a:fillRef>
          <a:effectRef idx="0">
            <a:schemeClr val="dk1"/>
          </a:effectRef>
          <a:fontRef idx="minor">
            <a:schemeClr val="tx1"/>
          </a:fontRef>
        </p:style>
      </p:cxnSp>
      <p:sp>
        <p:nvSpPr>
          <p:cNvPr id="24" name="Rectangle 23">
            <a:extLst>
              <a:ext uri="{FF2B5EF4-FFF2-40B4-BE49-F238E27FC236}">
                <a16:creationId xmlns:a16="http://schemas.microsoft.com/office/drawing/2014/main" id="{8243BDFC-8AB1-BC74-6CFE-916D62EE1DFB}"/>
              </a:ext>
            </a:extLst>
          </p:cNvPr>
          <p:cNvSpPr/>
          <p:nvPr>
            <p:custDataLst>
              <p:tags r:id="rId9"/>
            </p:custDataLst>
          </p:nvPr>
        </p:nvSpPr>
        <p:spPr bwMode="auto">
          <a:xfrm>
            <a:off x="4260850" y="4878388"/>
            <a:ext cx="214313" cy="160338"/>
          </a:xfrm>
          <a:prstGeom prst="rect">
            <a:avLst/>
          </a:prstGeom>
          <a:solidFill>
            <a:srgbClr val="4C6C9C"/>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err="1">
              <a:ln>
                <a:noFill/>
              </a:ln>
              <a:solidFill>
                <a:srgbClr val="000000"/>
              </a:solidFill>
              <a:effectLst/>
              <a:uLnTx/>
              <a:uFillTx/>
              <a:latin typeface="Arial"/>
              <a:ea typeface="+mn-ea"/>
              <a:cs typeface="+mn-cs"/>
            </a:endParaRPr>
          </a:p>
        </p:txBody>
      </p:sp>
      <p:sp>
        <p:nvSpPr>
          <p:cNvPr id="25" name="Rectangle 24">
            <a:extLst>
              <a:ext uri="{FF2B5EF4-FFF2-40B4-BE49-F238E27FC236}">
                <a16:creationId xmlns:a16="http://schemas.microsoft.com/office/drawing/2014/main" id="{E72F548A-EC5D-CF7F-5FA3-CC1DE53E91FA}"/>
              </a:ext>
            </a:extLst>
          </p:cNvPr>
          <p:cNvSpPr/>
          <p:nvPr>
            <p:custDataLst>
              <p:tags r:id="rId10"/>
            </p:custDataLst>
          </p:nvPr>
        </p:nvSpPr>
        <p:spPr bwMode="auto">
          <a:xfrm>
            <a:off x="4260850" y="5111750"/>
            <a:ext cx="214313" cy="160338"/>
          </a:xfrm>
          <a:prstGeom prst="rect">
            <a:avLst/>
          </a:prstGeom>
          <a:solidFill>
            <a:schemeClr val="accent1"/>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err="1">
              <a:ln>
                <a:noFill/>
              </a:ln>
              <a:solidFill>
                <a:srgbClr val="000000"/>
              </a:solidFill>
              <a:effectLst/>
              <a:uLnTx/>
              <a:uFillTx/>
              <a:latin typeface="Arial"/>
              <a:ea typeface="+mn-ea"/>
              <a:cs typeface="+mn-cs"/>
            </a:endParaRPr>
          </a:p>
        </p:txBody>
      </p:sp>
      <p:sp>
        <p:nvSpPr>
          <p:cNvPr id="26" name="Rectangle 25">
            <a:extLst>
              <a:ext uri="{FF2B5EF4-FFF2-40B4-BE49-F238E27FC236}">
                <a16:creationId xmlns:a16="http://schemas.microsoft.com/office/drawing/2014/main" id="{EFD2F51D-4D7F-B5C9-2544-20AB9ADD11E3}"/>
              </a:ext>
            </a:extLst>
          </p:cNvPr>
          <p:cNvSpPr/>
          <p:nvPr>
            <p:custDataLst>
              <p:tags r:id="rId11"/>
            </p:custDataLst>
          </p:nvPr>
        </p:nvSpPr>
        <p:spPr bwMode="auto">
          <a:xfrm>
            <a:off x="4260850" y="5345113"/>
            <a:ext cx="214313" cy="160338"/>
          </a:xfrm>
          <a:prstGeom prst="rect">
            <a:avLst/>
          </a:prstGeom>
          <a:solidFill>
            <a:srgbClr val="969696"/>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err="1">
              <a:ln>
                <a:noFill/>
              </a:ln>
              <a:solidFill>
                <a:srgbClr val="000000"/>
              </a:solidFill>
              <a:effectLst/>
              <a:uLnTx/>
              <a:uFillTx/>
              <a:latin typeface="Arial"/>
              <a:ea typeface="+mn-ea"/>
              <a:cs typeface="+mn-cs"/>
            </a:endParaRPr>
          </a:p>
        </p:txBody>
      </p:sp>
      <p:sp>
        <p:nvSpPr>
          <p:cNvPr id="27" name="Text Placeholder 10">
            <a:extLst>
              <a:ext uri="{FF2B5EF4-FFF2-40B4-BE49-F238E27FC236}">
                <a16:creationId xmlns:a16="http://schemas.microsoft.com/office/drawing/2014/main" id="{D6B8D7A9-518C-2408-E2AA-C3EF58B66F81}"/>
              </a:ext>
            </a:extLst>
          </p:cNvPr>
          <p:cNvSpPr>
            <a:spLocks/>
          </p:cNvSpPr>
          <p:nvPr>
            <p:custDataLst>
              <p:tags r:id="rId12"/>
            </p:custDataLst>
          </p:nvPr>
        </p:nvSpPr>
        <p:spPr bwMode="auto">
          <a:xfrm>
            <a:off x="4525963" y="4640263"/>
            <a:ext cx="2892425"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defRPr/>
            </a:pPr>
            <a:fld id="{AB49DAD6-7C9B-40E9-8A78-D5CFF6EC8F99}" type="datetime'OF''G''EM tot''al expe''nditu''''''re estima''te ex-a''nte'''">
              <a:rPr lang="en-GB" altLang="en-US" sz="1200" smtClean="0">
                <a:solidFill>
                  <a:srgbClr val="000000"/>
                </a:solidFill>
              </a:rPr>
              <a:pPr marL="0" lvl="0" indent="0">
                <a:spcBef>
                  <a:spcPct val="0"/>
                </a:spcBef>
                <a:spcAft>
                  <a:spcPct val="0"/>
                </a:spcAft>
                <a:buNone/>
                <a:defRPr/>
              </a:pPr>
              <a:t>OFGEM total expenditure estimate ex-ante</a:t>
            </a:fld>
            <a:endParaRPr kumimoji="0" lang="en-GB" sz="1200" b="0" i="0" strike="noStrike" kern="1200" cap="none" spc="0" normalizeH="0" baseline="0" noProof="0">
              <a:ln>
                <a:noFill/>
              </a:ln>
              <a:solidFill>
                <a:srgbClr val="000000"/>
              </a:solidFill>
              <a:effectLst/>
              <a:uLnTx/>
              <a:uFillTx/>
            </a:endParaRPr>
          </a:p>
        </p:txBody>
      </p:sp>
      <p:sp>
        <p:nvSpPr>
          <p:cNvPr id="28" name="Text Placeholder 10">
            <a:extLst>
              <a:ext uri="{FF2B5EF4-FFF2-40B4-BE49-F238E27FC236}">
                <a16:creationId xmlns:a16="http://schemas.microsoft.com/office/drawing/2014/main" id="{BF9FD71A-D81C-7313-9308-349B8892D19B}"/>
              </a:ext>
            </a:extLst>
          </p:cNvPr>
          <p:cNvSpPr>
            <a:spLocks/>
          </p:cNvSpPr>
          <p:nvPr>
            <p:custDataLst>
              <p:tags r:id="rId13"/>
            </p:custDataLst>
          </p:nvPr>
        </p:nvSpPr>
        <p:spPr bwMode="auto">
          <a:xfrm>
            <a:off x="4525963" y="4873625"/>
            <a:ext cx="2117725"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defRPr/>
            </a:pPr>
            <a:fld id="{4D078BCF-B00E-4EB0-B83F-FCFFBAA164CE}" type="datetime'C''usto''m''''er'' u''psi''de (in lo''we''''''''''r'' bills)'">
              <a:rPr lang="en-GB" altLang="en-US" sz="1200" smtClean="0">
                <a:solidFill>
                  <a:srgbClr val="000000"/>
                </a:solidFill>
              </a:rPr>
              <a:pPr marL="0" lvl="0" indent="0">
                <a:spcBef>
                  <a:spcPct val="0"/>
                </a:spcBef>
                <a:spcAft>
                  <a:spcPct val="0"/>
                </a:spcAft>
                <a:buNone/>
                <a:defRPr/>
              </a:pPr>
              <a:t>Customer upside (in lower bills)</a:t>
            </a:fld>
            <a:endParaRPr kumimoji="0" lang="en-GB" sz="1200" b="0" i="0" strike="noStrike" kern="1200" cap="none" spc="0" normalizeH="0" baseline="0" noProof="0">
              <a:ln>
                <a:noFill/>
              </a:ln>
              <a:solidFill>
                <a:srgbClr val="000000"/>
              </a:solidFill>
              <a:effectLst/>
              <a:uLnTx/>
              <a:uFillTx/>
            </a:endParaRPr>
          </a:p>
        </p:txBody>
      </p:sp>
      <p:sp>
        <p:nvSpPr>
          <p:cNvPr id="29" name="Text Placeholder 10">
            <a:extLst>
              <a:ext uri="{FF2B5EF4-FFF2-40B4-BE49-F238E27FC236}">
                <a16:creationId xmlns:a16="http://schemas.microsoft.com/office/drawing/2014/main" id="{B1AE4E27-1498-C3DD-D13E-CC5B35FCA787}"/>
              </a:ext>
            </a:extLst>
          </p:cNvPr>
          <p:cNvSpPr>
            <a:spLocks/>
          </p:cNvSpPr>
          <p:nvPr>
            <p:custDataLst>
              <p:tags r:id="rId14"/>
            </p:custDataLst>
          </p:nvPr>
        </p:nvSpPr>
        <p:spPr bwMode="auto">
          <a:xfrm>
            <a:off x="4525963" y="5106988"/>
            <a:ext cx="293846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defRPr/>
            </a:pPr>
            <a:fld id="{886832D8-CEEB-4D7B-8979-1772E2DD89F3}" type="datetime'U''tility’s up''s''ide (in higher allo''wable'' re''turns'')'">
              <a:rPr lang="en-GB" altLang="en-US" sz="1200" smtClean="0">
                <a:solidFill>
                  <a:srgbClr val="000000"/>
                </a:solidFill>
              </a:rPr>
              <a:pPr marL="0" lvl="0" indent="0">
                <a:spcBef>
                  <a:spcPct val="0"/>
                </a:spcBef>
                <a:spcAft>
                  <a:spcPct val="0"/>
                </a:spcAft>
                <a:buNone/>
                <a:defRPr/>
              </a:pPr>
              <a:t>Utility’s upside (in higher allowable returns)</a:t>
            </a:fld>
            <a:r>
              <a:rPr kumimoji="0" lang="en-GB" altLang="en-US" sz="1200" b="0" i="0" u="none" strike="noStrike" kern="1200" cap="none" spc="0" normalizeH="0" baseline="30000" noProof="0">
                <a:ln>
                  <a:noFill/>
                </a:ln>
                <a:solidFill>
                  <a:srgbClr val="000000"/>
                </a:solidFill>
                <a:effectLst/>
                <a:uLnTx/>
                <a:uFillTx/>
                <a:latin typeface="Arial"/>
                <a:ea typeface="+mn-ea"/>
                <a:cs typeface="+mn-cs"/>
              </a:rPr>
              <a:t>2</a:t>
            </a:r>
            <a:endParaRPr kumimoji="0" lang="en-GB" sz="1200" b="0" i="0" u="none" strike="noStrike" kern="1200" cap="none" spc="0" normalizeH="0" baseline="0" noProof="0">
              <a:ln>
                <a:noFill/>
              </a:ln>
              <a:solidFill>
                <a:srgbClr val="000000"/>
              </a:solidFill>
              <a:effectLst/>
              <a:uLnTx/>
              <a:uFillTx/>
              <a:latin typeface="Arial"/>
              <a:ea typeface="+mn-ea"/>
              <a:cs typeface="+mn-cs"/>
            </a:endParaRPr>
          </a:p>
        </p:txBody>
      </p:sp>
      <p:sp>
        <p:nvSpPr>
          <p:cNvPr id="30" name="Text Placeholder 10">
            <a:extLst>
              <a:ext uri="{FF2B5EF4-FFF2-40B4-BE49-F238E27FC236}">
                <a16:creationId xmlns:a16="http://schemas.microsoft.com/office/drawing/2014/main" id="{E6695561-20BD-10FB-4C11-4245A0BBA48C}"/>
              </a:ext>
            </a:extLst>
          </p:cNvPr>
          <p:cNvSpPr>
            <a:spLocks/>
          </p:cNvSpPr>
          <p:nvPr>
            <p:custDataLst>
              <p:tags r:id="rId15"/>
            </p:custDataLst>
          </p:nvPr>
        </p:nvSpPr>
        <p:spPr bwMode="auto">
          <a:xfrm>
            <a:off x="4525963" y="5340350"/>
            <a:ext cx="2090738"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defRPr/>
            </a:pPr>
            <a:fld id="{65D0E30F-6E5B-4481-8734-436433A90A8D}" type="datetime'U''tilit''''''y’''s ''actua''l ''t''o''t''al'' expenditure'''">
              <a:rPr lang="en-GB" altLang="en-US" sz="1200" smtClean="0">
                <a:solidFill>
                  <a:srgbClr val="000000"/>
                </a:solidFill>
              </a:rPr>
              <a:pPr marL="0" lvl="0" indent="0">
                <a:spcBef>
                  <a:spcPct val="0"/>
                </a:spcBef>
                <a:spcAft>
                  <a:spcPct val="0"/>
                </a:spcAft>
                <a:buNone/>
                <a:defRPr/>
              </a:pPr>
              <a:t>Utility’s actual total expenditure</a:t>
            </a:fld>
            <a:endParaRPr kumimoji="0" lang="en-GB" sz="1200" b="0" i="0" strike="noStrike" kern="1200" cap="none" spc="0" normalizeH="0" baseline="0" noProof="0">
              <a:ln>
                <a:noFill/>
              </a:ln>
              <a:solidFill>
                <a:srgbClr val="000000"/>
              </a:solidFill>
              <a:effectLst/>
              <a:uLnTx/>
              <a:uFillTx/>
            </a:endParaRPr>
          </a:p>
        </p:txBody>
      </p:sp>
      <p:sp>
        <p:nvSpPr>
          <p:cNvPr id="49" name="Rectangle 48">
            <a:extLst>
              <a:ext uri="{FF2B5EF4-FFF2-40B4-BE49-F238E27FC236}">
                <a16:creationId xmlns:a16="http://schemas.microsoft.com/office/drawing/2014/main" id="{EFAE1E2E-54A5-7EA6-0598-6A877E8FFF57}"/>
              </a:ext>
            </a:extLst>
          </p:cNvPr>
          <p:cNvSpPr/>
          <p:nvPr/>
        </p:nvSpPr>
        <p:spPr bwMode="gray">
          <a:xfrm>
            <a:off x="8187041" y="3408045"/>
            <a:ext cx="3693781" cy="535490"/>
          </a:xfrm>
          <a:prstGeom prst="rect">
            <a:avLst/>
          </a:prstGeom>
          <a:solidFill>
            <a:srgbClr val="E5E9EF"/>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algn="ctr"/>
            <a:r>
              <a:rPr lang="en-TR" sz="1050" dirty="0">
                <a:solidFill>
                  <a:schemeClr val="tx1"/>
                </a:solidFill>
              </a:rPr>
              <a:t>Mandating or incentivizing modern grid-balancing hardware, specifically naming </a:t>
            </a:r>
            <a:r>
              <a:rPr lang="en-TR" sz="1050" b="1" dirty="0">
                <a:solidFill>
                  <a:schemeClr val="tx1"/>
                </a:solidFill>
              </a:rPr>
              <a:t>Grid Forming Inverters (GFM)</a:t>
            </a:r>
            <a:endParaRPr lang="en-US" sz="1050" dirty="0">
              <a:solidFill>
                <a:schemeClr val="tx1"/>
              </a:solidFill>
            </a:endParaRPr>
          </a:p>
        </p:txBody>
      </p:sp>
      <p:sp>
        <p:nvSpPr>
          <p:cNvPr id="51" name="TextBox 50">
            <a:extLst>
              <a:ext uri="{FF2B5EF4-FFF2-40B4-BE49-F238E27FC236}">
                <a16:creationId xmlns:a16="http://schemas.microsoft.com/office/drawing/2014/main" id="{CBD9A06B-236F-D0A6-42F1-3E6BC41AC22A}"/>
              </a:ext>
            </a:extLst>
          </p:cNvPr>
          <p:cNvSpPr txBox="1"/>
          <p:nvPr/>
        </p:nvSpPr>
        <p:spPr bwMode="gray">
          <a:xfrm>
            <a:off x="8187041" y="2125116"/>
            <a:ext cx="3657603" cy="738664"/>
          </a:xfrm>
          <a:prstGeom prst="rect">
            <a:avLst/>
          </a:prstGeom>
          <a:solidFill>
            <a:srgbClr val="E5E9EF"/>
          </a:solidFill>
          <a:ln>
            <a:noFill/>
          </a:ln>
        </p:spPr>
        <p:style>
          <a:lnRef idx="2">
            <a:schemeClr val="dk1"/>
          </a:lnRef>
          <a:fillRef idx="1">
            <a:schemeClr val="lt1"/>
          </a:fillRef>
          <a:effectRef idx="0">
            <a:schemeClr val="dk1"/>
          </a:effectRef>
          <a:fontRef idx="minor">
            <a:schemeClr val="dk1"/>
          </a:fontRef>
        </p:style>
        <p:txBody>
          <a:bodyPr wrap="square" anchor="ctr">
            <a:spAutoFit/>
          </a:bodyPr>
          <a:lstStyle/>
          <a:p>
            <a:pPr lvl="0" algn="ctr"/>
            <a:r>
              <a:rPr lang="en-US" sz="1050" dirty="0">
                <a:solidFill>
                  <a:srgbClr val="000000"/>
                </a:solidFill>
              </a:rPr>
              <a:t>Incentives </a:t>
            </a:r>
            <a:r>
              <a:rPr lang="en-US" sz="1050" b="1" dirty="0">
                <a:solidFill>
                  <a:srgbClr val="000000"/>
                </a:solidFill>
              </a:rPr>
              <a:t>boosting non-wire alternatives </a:t>
            </a:r>
            <a:r>
              <a:rPr lang="en-US" sz="1050" dirty="0">
                <a:solidFill>
                  <a:srgbClr val="000000"/>
                </a:solidFill>
              </a:rPr>
              <a:t>to investment i.e. RIIO, New York’s Reforming Energy Vision (REV) or Demand Management Incentive Scheme (DMIS) of Australia, etc.</a:t>
            </a:r>
            <a:endParaRPr lang="en-US" sz="1050" dirty="0"/>
          </a:p>
        </p:txBody>
      </p:sp>
      <p:sp>
        <p:nvSpPr>
          <p:cNvPr id="53" name="Rectangle 52">
            <a:extLst>
              <a:ext uri="{FF2B5EF4-FFF2-40B4-BE49-F238E27FC236}">
                <a16:creationId xmlns:a16="http://schemas.microsoft.com/office/drawing/2014/main" id="{AA5A4604-4F6C-AD01-2AB3-16086699F419}"/>
              </a:ext>
            </a:extLst>
          </p:cNvPr>
          <p:cNvSpPr/>
          <p:nvPr/>
        </p:nvSpPr>
        <p:spPr bwMode="gray">
          <a:xfrm>
            <a:off x="8187041" y="2944052"/>
            <a:ext cx="3669995" cy="398255"/>
          </a:xfrm>
          <a:prstGeom prst="rect">
            <a:avLst/>
          </a:prstGeom>
          <a:solidFill>
            <a:srgbClr val="E5E9EF"/>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algn="ctr"/>
            <a:r>
              <a:rPr lang="en-US" sz="1050" dirty="0">
                <a:solidFill>
                  <a:srgbClr val="000000"/>
                </a:solidFill>
                <a:cs typeface="Arial"/>
              </a:rPr>
              <a:t>Regulations incentivizing </a:t>
            </a:r>
            <a:r>
              <a:rPr lang="en-US" sz="1050" b="1" dirty="0">
                <a:solidFill>
                  <a:srgbClr val="000000"/>
                </a:solidFill>
                <a:cs typeface="Arial"/>
              </a:rPr>
              <a:t>energy efficiency</a:t>
            </a:r>
            <a:endParaRPr lang="en-GB" sz="1050" dirty="0">
              <a:solidFill>
                <a:schemeClr val="tx1"/>
              </a:solidFill>
            </a:endParaRPr>
          </a:p>
        </p:txBody>
      </p:sp>
      <p:sp>
        <p:nvSpPr>
          <p:cNvPr id="55" name="Ellipse 4">
            <a:extLst>
              <a:ext uri="{FF2B5EF4-FFF2-40B4-BE49-F238E27FC236}">
                <a16:creationId xmlns:a16="http://schemas.microsoft.com/office/drawing/2014/main" id="{8842190E-A763-66AD-0F63-50D9710F3C39}"/>
              </a:ext>
            </a:extLst>
          </p:cNvPr>
          <p:cNvSpPr>
            <a:spLocks/>
          </p:cNvSpPr>
          <p:nvPr>
            <p:custDataLst>
              <p:tags r:id="rId16"/>
            </p:custDataLst>
          </p:nvPr>
        </p:nvSpPr>
        <p:spPr>
          <a:xfrm flipH="1">
            <a:off x="8010328" y="2102098"/>
            <a:ext cx="257396" cy="233996"/>
          </a:xfrm>
          <a:prstGeom prst="ellipse">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strike="noStrike" kern="1200" cap="none" spc="0" normalizeH="0" baseline="0" noProof="0">
                <a:ln>
                  <a:noFill/>
                </a:ln>
                <a:solidFill>
                  <a:srgbClr val="FFFFFF"/>
                </a:solidFill>
                <a:effectLst/>
                <a:uLnTx/>
                <a:uFillTx/>
                <a:latin typeface="Arial"/>
                <a:ea typeface="+mn-ea"/>
                <a:cs typeface="+mn-cs"/>
              </a:rPr>
              <a:t>1</a:t>
            </a:r>
          </a:p>
        </p:txBody>
      </p:sp>
      <p:sp>
        <p:nvSpPr>
          <p:cNvPr id="57" name="Ellipse 4">
            <a:extLst>
              <a:ext uri="{FF2B5EF4-FFF2-40B4-BE49-F238E27FC236}">
                <a16:creationId xmlns:a16="http://schemas.microsoft.com/office/drawing/2014/main" id="{A1A60C5B-A8CE-B625-AE6A-E47129FAD856}"/>
              </a:ext>
            </a:extLst>
          </p:cNvPr>
          <p:cNvSpPr>
            <a:spLocks/>
          </p:cNvSpPr>
          <p:nvPr>
            <p:custDataLst>
              <p:tags r:id="rId17"/>
            </p:custDataLst>
          </p:nvPr>
        </p:nvSpPr>
        <p:spPr>
          <a:xfrm flipH="1">
            <a:off x="8010328" y="2913188"/>
            <a:ext cx="257396" cy="23399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strike="noStrike" kern="1200" cap="none" spc="0" normalizeH="0" baseline="0" noProof="0">
                <a:ln>
                  <a:noFill/>
                </a:ln>
                <a:solidFill>
                  <a:srgbClr val="FFFFFF"/>
                </a:solidFill>
                <a:effectLst/>
                <a:uLnTx/>
                <a:uFillTx/>
                <a:latin typeface="Arial"/>
                <a:ea typeface="+mn-ea"/>
                <a:cs typeface="+mn-cs"/>
              </a:rPr>
              <a:t>2</a:t>
            </a:r>
          </a:p>
        </p:txBody>
      </p:sp>
      <p:sp>
        <p:nvSpPr>
          <p:cNvPr id="59" name="Ellipse 4">
            <a:extLst>
              <a:ext uri="{FF2B5EF4-FFF2-40B4-BE49-F238E27FC236}">
                <a16:creationId xmlns:a16="http://schemas.microsoft.com/office/drawing/2014/main" id="{5074C425-38E1-CC92-F476-27B26B4508AF}"/>
              </a:ext>
            </a:extLst>
          </p:cNvPr>
          <p:cNvSpPr>
            <a:spLocks/>
          </p:cNvSpPr>
          <p:nvPr>
            <p:custDataLst>
              <p:tags r:id="rId18"/>
            </p:custDataLst>
          </p:nvPr>
        </p:nvSpPr>
        <p:spPr>
          <a:xfrm flipH="1">
            <a:off x="8010328" y="3373918"/>
            <a:ext cx="257396" cy="23399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strike="noStrike" kern="1200" cap="none" spc="0" normalizeH="0" baseline="0" noProof="0">
                <a:ln>
                  <a:noFill/>
                </a:ln>
                <a:solidFill>
                  <a:srgbClr val="FFFFFF"/>
                </a:solidFill>
                <a:effectLst/>
                <a:uLnTx/>
                <a:uFillTx/>
                <a:latin typeface="Arial"/>
                <a:ea typeface="+mn-ea"/>
                <a:cs typeface="+mn-cs"/>
              </a:rPr>
              <a:t>3</a:t>
            </a:r>
          </a:p>
        </p:txBody>
      </p:sp>
      <p:sp>
        <p:nvSpPr>
          <p:cNvPr id="60" name="Text Placeholder 2">
            <a:extLst>
              <a:ext uri="{FF2B5EF4-FFF2-40B4-BE49-F238E27FC236}">
                <a16:creationId xmlns:a16="http://schemas.microsoft.com/office/drawing/2014/main" id="{1DF11767-DCE2-5E85-9990-4C0EADAFE000}"/>
              </a:ext>
            </a:extLst>
          </p:cNvPr>
          <p:cNvSpPr>
            <a:spLocks noGrp="1"/>
          </p:cNvSpPr>
          <p:nvPr>
            <p:ph type="body" sz="quarter" idx="14"/>
          </p:nvPr>
        </p:nvSpPr>
        <p:spPr>
          <a:xfrm>
            <a:off x="342594" y="5568196"/>
            <a:ext cx="11526837" cy="548640"/>
          </a:xfrm>
          <a:solidFill>
            <a:schemeClr val="bg1">
              <a:lumMod val="95000"/>
            </a:schemeClr>
          </a:solidFill>
        </p:spPr>
        <p:txBody>
          <a:bodyPr vert="horz" lIns="137160" tIns="0" rIns="274320" bIns="0" rtlCol="0" anchor="t">
            <a:noAutofit/>
          </a:bodyPr>
          <a:lstStyle/>
          <a:p>
            <a:pPr marL="0" indent="0">
              <a:buNone/>
            </a:pPr>
            <a:r>
              <a:rPr lang="en-US" b="1" dirty="0">
                <a:solidFill>
                  <a:srgbClr val="000000"/>
                </a:solidFill>
              </a:rPr>
              <a:t>Key technologies utilized</a:t>
            </a:r>
            <a:endParaRPr lang="en-US" dirty="0">
              <a:solidFill>
                <a:srgbClr val="000000"/>
              </a:solidFill>
              <a:cs typeface="Arial"/>
            </a:endParaRPr>
          </a:p>
          <a:p>
            <a:r>
              <a:rPr lang="en-US" dirty="0"/>
              <a:t>GFM (Grid Forming Inverters)</a:t>
            </a:r>
          </a:p>
          <a:p>
            <a:r>
              <a:rPr lang="en-TR" dirty="0"/>
              <a:t>NWAs relying on DERMS, VPPs and </a:t>
            </a:r>
            <a:r>
              <a:rPr lang="en-TR"/>
              <a:t>load shifting</a:t>
            </a:r>
            <a:endParaRPr lang="en-US" dirty="0"/>
          </a:p>
        </p:txBody>
      </p:sp>
      <p:sp>
        <p:nvSpPr>
          <p:cNvPr id="62" name="Rectangle 61">
            <a:extLst>
              <a:ext uri="{FF2B5EF4-FFF2-40B4-BE49-F238E27FC236}">
                <a16:creationId xmlns:a16="http://schemas.microsoft.com/office/drawing/2014/main" id="{9663D77A-F5D7-8A76-1B5D-5E0F1C51F888}"/>
              </a:ext>
            </a:extLst>
          </p:cNvPr>
          <p:cNvSpPr/>
          <p:nvPr/>
        </p:nvSpPr>
        <p:spPr bwMode="gray">
          <a:xfrm>
            <a:off x="8211070" y="4135059"/>
            <a:ext cx="3693781" cy="1371055"/>
          </a:xfrm>
          <a:prstGeom prst="rect">
            <a:avLst/>
          </a:prstGeom>
          <a:solidFill>
            <a:srgbClr val="E5E9EF"/>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171450" lvl="0" indent="-171450">
              <a:buFont typeface="Arial" panose="020B0604020202020204" pitchFamily="34" charset="0"/>
              <a:buChar char="•"/>
              <a:defRPr/>
            </a:pPr>
            <a:endParaRPr lang="en-US" sz="1050" b="1" dirty="0">
              <a:solidFill>
                <a:srgbClr val="000000"/>
              </a:solidFill>
            </a:endParaRPr>
          </a:p>
          <a:p>
            <a:pPr marL="171450" lvl="0" indent="-171450">
              <a:buFont typeface="Arial" panose="020B0604020202020204" pitchFamily="34" charset="0"/>
              <a:buChar char="•"/>
              <a:defRPr/>
            </a:pPr>
            <a:r>
              <a:rPr lang="en-US" sz="1050" b="1" dirty="0">
                <a:solidFill>
                  <a:srgbClr val="000000"/>
                </a:solidFill>
              </a:rPr>
              <a:t>RIIO-ED2 operates on a 5-year vs. 8-year period </a:t>
            </a:r>
            <a:r>
              <a:rPr lang="en-US" sz="1050" dirty="0">
                <a:solidFill>
                  <a:srgbClr val="000000"/>
                </a:solidFill>
              </a:rPr>
              <a:t>to reduce the risk of estimate divergence</a:t>
            </a:r>
          </a:p>
          <a:p>
            <a:pPr marL="171450" lvl="0" indent="-171450">
              <a:buFont typeface="Arial" panose="020B0604020202020204" pitchFamily="34" charset="0"/>
              <a:buChar char="•"/>
              <a:defRPr/>
            </a:pPr>
            <a:r>
              <a:rPr lang="en-US" sz="1050" b="1" dirty="0">
                <a:solidFill>
                  <a:srgbClr val="000000"/>
                </a:solidFill>
              </a:rPr>
              <a:t>More conservative allowances</a:t>
            </a:r>
            <a:r>
              <a:rPr lang="en-US" sz="1050" dirty="0">
                <a:solidFill>
                  <a:srgbClr val="000000"/>
                </a:solidFill>
              </a:rPr>
              <a:t> and estimation mechanisms</a:t>
            </a:r>
            <a:r>
              <a:rPr lang="en-US" sz="1050" b="1" dirty="0">
                <a:solidFill>
                  <a:srgbClr val="000000"/>
                </a:solidFill>
              </a:rPr>
              <a:t> </a:t>
            </a:r>
            <a:r>
              <a:rPr lang="en-US" sz="1050" dirty="0">
                <a:solidFill>
                  <a:srgbClr val="000000"/>
                </a:solidFill>
              </a:rPr>
              <a:t>were set to better align capital returns and outputs, </a:t>
            </a:r>
            <a:r>
              <a:rPr lang="en-US" sz="1050" b="1" dirty="0">
                <a:solidFill>
                  <a:srgbClr val="000000"/>
                </a:solidFill>
              </a:rPr>
              <a:t>requiring innovation for upside</a:t>
            </a:r>
          </a:p>
          <a:p>
            <a:pPr marL="171450" lvl="0" indent="-171450">
              <a:buFont typeface="Arial" panose="020B0604020202020204" pitchFamily="34" charset="0"/>
              <a:buChar char="•"/>
              <a:defRPr/>
            </a:pPr>
            <a:r>
              <a:rPr lang="en-US" sz="1050" dirty="0">
                <a:solidFill>
                  <a:srgbClr val="000000"/>
                </a:solidFill>
              </a:rPr>
              <a:t>There are now </a:t>
            </a:r>
            <a:r>
              <a:rPr lang="en-US" sz="1050" b="1" dirty="0">
                <a:solidFill>
                  <a:srgbClr val="000000"/>
                </a:solidFill>
              </a:rPr>
              <a:t>explicit incentives for demand flexibility</a:t>
            </a:r>
            <a:endParaRPr lang="en-US" sz="1050" dirty="0">
              <a:solidFill>
                <a:srgbClr val="000000"/>
              </a:solidFill>
            </a:endParaRPr>
          </a:p>
        </p:txBody>
      </p:sp>
      <p:sp>
        <p:nvSpPr>
          <p:cNvPr id="64" name="Ellipse 4">
            <a:extLst>
              <a:ext uri="{FF2B5EF4-FFF2-40B4-BE49-F238E27FC236}">
                <a16:creationId xmlns:a16="http://schemas.microsoft.com/office/drawing/2014/main" id="{65848F95-6154-913E-BC3F-C3085F222A8D}"/>
              </a:ext>
            </a:extLst>
          </p:cNvPr>
          <p:cNvSpPr>
            <a:spLocks/>
          </p:cNvSpPr>
          <p:nvPr>
            <p:custDataLst>
              <p:tags r:id="rId19"/>
            </p:custDataLst>
          </p:nvPr>
        </p:nvSpPr>
        <p:spPr>
          <a:xfrm flipH="1">
            <a:off x="8213036" y="4138982"/>
            <a:ext cx="1323782" cy="2339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a:solidFill>
                  <a:srgbClr val="FFFFFF"/>
                </a:solidFill>
                <a:latin typeface="Arial"/>
              </a:rPr>
              <a:t>RIIO-2</a:t>
            </a:r>
            <a:endParaRPr kumimoji="0" lang="en-US" sz="1000" b="1" i="0" strike="noStrike" kern="1200" cap="none" spc="0" normalizeH="0" baseline="0" noProof="0">
              <a:ln>
                <a:noFill/>
              </a:ln>
              <a:solidFill>
                <a:srgbClr val="FFFFFF"/>
              </a:solidFill>
              <a:effectLst/>
              <a:uLnTx/>
              <a:uFillTx/>
              <a:latin typeface="Arial"/>
              <a:ea typeface="+mn-ea"/>
              <a:cs typeface="+mn-cs"/>
            </a:endParaRPr>
          </a:p>
        </p:txBody>
      </p:sp>
      <p:sp>
        <p:nvSpPr>
          <p:cNvPr id="66" name="btfpNotesBox962619">
            <a:extLst>
              <a:ext uri="{FF2B5EF4-FFF2-40B4-BE49-F238E27FC236}">
                <a16:creationId xmlns:a16="http://schemas.microsoft.com/office/drawing/2014/main" id="{AD121D2B-298A-3809-6F43-438BE13EE487}"/>
              </a:ext>
            </a:extLst>
          </p:cNvPr>
          <p:cNvSpPr txBox="1"/>
          <p:nvPr>
            <p:custDataLst>
              <p:tags r:id="rId20"/>
            </p:custDataLst>
          </p:nvPr>
        </p:nvSpPr>
        <p:spPr bwMode="gray">
          <a:xfrm>
            <a:off x="342594" y="6079458"/>
            <a:ext cx="9216968" cy="738664"/>
          </a:xfrm>
          <a:prstGeom prst="rect">
            <a:avLst/>
          </a:prstGeom>
          <a:noFill/>
        </p:spPr>
        <p:txBody>
          <a:bodyPr vert="horz" wrap="square" lIns="0" tIns="0" rIns="0" bIns="0" rtlCol="0" anchor="b">
            <a:spAutoFit/>
          </a:bodyPr>
          <a:lstStyle/>
          <a:p>
            <a:pPr lvl="0">
              <a:defRPr/>
            </a:pPr>
            <a:r>
              <a:rPr lang="en-US" sz="800" baseline="30000" dirty="0">
                <a:latin typeface="Arial"/>
              </a:rPr>
              <a:t>1 </a:t>
            </a:r>
            <a:r>
              <a:rPr kumimoji="0" lang="en-US" sz="800" b="0" i="0" u="none" strike="noStrike" kern="1200" cap="none" spc="0" normalizeH="0" baseline="0" noProof="0" dirty="0">
                <a:ln>
                  <a:noFill/>
                </a:ln>
                <a:effectLst/>
                <a:uLnTx/>
                <a:uFillTx/>
                <a:latin typeface="Arial"/>
                <a:ea typeface="+mn-ea"/>
                <a:cs typeface="+mn-cs"/>
              </a:rPr>
              <a:t>RIIO: Revenue = Incentives + Innovations + Output which is a </a:t>
            </a:r>
            <a:r>
              <a:rPr lang="en-TR" sz="800" dirty="0"/>
              <a:t>performance-based regulatory framework for electricity and gas networks in Great Britain</a:t>
            </a:r>
            <a:r>
              <a:rPr kumimoji="0" lang="en-US" sz="800" b="0" i="0" u="none" strike="noStrike" kern="1200" cap="none" spc="0" normalizeH="0" baseline="0" noProof="0" dirty="0">
                <a:ln>
                  <a:noFill/>
                </a:ln>
                <a:effectLst/>
                <a:uLnTx/>
                <a:uFillTx/>
                <a:latin typeface="Arial"/>
                <a:ea typeface="+mn-ea"/>
                <a:cs typeface="+mn-cs"/>
              </a:rPr>
              <a:t> </a:t>
            </a:r>
            <a:r>
              <a:rPr kumimoji="0" lang="en-US" sz="800" b="0" i="0" u="none" strike="noStrike" kern="1200" cap="none" spc="0" normalizeH="0" baseline="30000" noProof="0" dirty="0">
                <a:ln>
                  <a:noFill/>
                </a:ln>
                <a:effectLst/>
                <a:uLnTx/>
                <a:uFillTx/>
                <a:latin typeface="Arial"/>
                <a:ea typeface="+mn-ea"/>
                <a:cs typeface="+mn-cs"/>
              </a:rPr>
              <a:t>2.</a:t>
            </a:r>
            <a:r>
              <a:rPr kumimoji="0" lang="en-US" sz="800" b="0" i="0" u="none" strike="noStrike" kern="1200" cap="none" spc="0" normalizeH="0" baseline="0" noProof="0" dirty="0">
                <a:ln>
                  <a:noFill/>
                </a:ln>
                <a:effectLst/>
                <a:uLnTx/>
                <a:uFillTx/>
                <a:latin typeface="Arial"/>
                <a:ea typeface="+mn-ea"/>
                <a:cs typeface="+mn-cs"/>
              </a:rPr>
              <a:t> OFGEM adds a capitalization ratio multiplier to total expenditure or upside, meaning that a share of the total expenditure or upside in one year is added to the RAB and is recovered over a period, while the other share is recovered in that same year. </a:t>
            </a:r>
            <a:r>
              <a:rPr kumimoji="0" lang="en-US" sz="800" b="0" i="0" u="none" strike="noStrike" kern="1200" cap="none" spc="0" normalizeH="0" baseline="30000" noProof="0" dirty="0">
                <a:ln>
                  <a:noFill/>
                </a:ln>
                <a:effectLst/>
                <a:uLnTx/>
                <a:uFillTx/>
                <a:latin typeface="Arial"/>
                <a:ea typeface="+mn-ea"/>
                <a:cs typeface="+mn-cs"/>
              </a:rPr>
              <a:t>3.</a:t>
            </a:r>
            <a:r>
              <a:rPr kumimoji="0" lang="en-US" sz="800" b="0" i="0" u="none" strike="noStrike" kern="1200" cap="none" spc="0" normalizeH="0" baseline="0" noProof="0" dirty="0">
                <a:ln>
                  <a:noFill/>
                </a:ln>
                <a:effectLst/>
                <a:uLnTx/>
                <a:uFillTx/>
                <a:latin typeface="Arial"/>
                <a:cs typeface="Arial"/>
              </a:rPr>
              <a:t> Residential bills calculated assuming £1k energy bill of 28 million houses. </a:t>
            </a:r>
          </a:p>
          <a:p>
            <a:pPr marR="0" lvl="0" algn="l" defTabSz="914400" rtl="0" eaLnBrk="1" fontAlgn="auto" latinLnBrk="0" hangingPunct="1">
              <a:lnSpc>
                <a:spcPct val="100000"/>
              </a:lnSpc>
              <a:spcBef>
                <a:spcPts val="0"/>
              </a:spcBef>
              <a:spcAft>
                <a:spcPts val="0"/>
              </a:spcAft>
              <a:buClrTx/>
              <a:buSzTx/>
              <a:tabLst/>
              <a:defRPr/>
            </a:pPr>
            <a:r>
              <a:rPr kumimoji="0" lang="en-US" sz="800" b="0" i="0" u="none" strike="noStrike" kern="1200" cap="none" spc="0" normalizeH="0" baseline="0" noProof="0" dirty="0">
                <a:ln>
                  <a:noFill/>
                </a:ln>
                <a:effectLst/>
                <a:uLnTx/>
                <a:uFillTx/>
                <a:latin typeface="Arial"/>
                <a:cs typeface="Arial"/>
              </a:rPr>
              <a:t>Source: </a:t>
            </a:r>
            <a:r>
              <a:rPr kumimoji="0" lang="en-US" sz="800" b="0" i="0" u="none" strike="noStrike" kern="1200" cap="none" spc="0" normalizeH="0" baseline="0" noProof="0" dirty="0">
                <a:ln>
                  <a:noFill/>
                </a:ln>
                <a:solidFill>
                  <a:srgbClr val="45647B"/>
                </a:solidFill>
                <a:effectLst/>
                <a:uLnTx/>
                <a:uFillTx/>
                <a:latin typeface="Arial"/>
                <a:cs typeface="Arial"/>
                <a:hlinkClick r:id="rId26">
                  <a:extLst>
                    <a:ext uri="{A12FA001-AC4F-418D-AE19-62706E023703}">
                      <ahyp:hlinkClr xmlns:ahyp="http://schemas.microsoft.com/office/drawing/2018/hyperlinkcolor" val="tx"/>
                    </a:ext>
                  </a:extLst>
                </a:hlinkClick>
              </a:rPr>
              <a:t>Open letter on the RIIO-2 framework</a:t>
            </a:r>
            <a:r>
              <a:rPr kumimoji="0" lang="en-US" sz="800" b="0" i="0" u="none" strike="noStrike" kern="1200" cap="none" spc="0" normalizeH="0" baseline="0" noProof="0" dirty="0">
                <a:ln>
                  <a:noFill/>
                </a:ln>
                <a:solidFill>
                  <a:srgbClr val="45647B"/>
                </a:solidFill>
                <a:effectLst/>
                <a:uLnTx/>
                <a:uFillTx/>
                <a:latin typeface="Arial"/>
                <a:cs typeface="Arial"/>
              </a:rPr>
              <a:t> </a:t>
            </a:r>
            <a:r>
              <a:rPr kumimoji="0" lang="en-US" sz="800" b="0" i="0" u="none" strike="noStrike" kern="1200" cap="none" spc="0" normalizeH="0" baseline="0" noProof="0" dirty="0">
                <a:ln>
                  <a:noFill/>
                </a:ln>
                <a:effectLst/>
                <a:uLnTx/>
                <a:uFillTx/>
                <a:latin typeface="Arial"/>
                <a:cs typeface="Arial"/>
              </a:rPr>
              <a:t>(OFGEM, 2017), </a:t>
            </a:r>
            <a:r>
              <a:rPr kumimoji="0" lang="en-US" sz="800" b="0" i="0" u="none" strike="noStrike" kern="1200" cap="none" spc="0" normalizeH="0" baseline="0" noProof="0" dirty="0">
                <a:ln>
                  <a:noFill/>
                </a:ln>
                <a:solidFill>
                  <a:srgbClr val="45647B"/>
                </a:solidFill>
                <a:effectLst/>
                <a:uLnTx/>
                <a:uFillTx/>
                <a:latin typeface="Arial"/>
                <a:cs typeface="Arial"/>
                <a:hlinkClick r:id="rId27">
                  <a:extLst>
                    <a:ext uri="{A12FA001-AC4F-418D-AE19-62706E023703}">
                      <ahyp:hlinkClr xmlns:ahyp="http://schemas.microsoft.com/office/drawing/2018/hyperlinkcolor" val="tx"/>
                    </a:ext>
                  </a:extLst>
                </a:hlinkClick>
              </a:rPr>
              <a:t>OFGEM </a:t>
            </a:r>
            <a:r>
              <a:rPr kumimoji="0" lang="en-US" sz="800" b="0" i="0" u="none" strike="noStrike" kern="1200" cap="none" spc="0" normalizeH="0" baseline="0" noProof="0" dirty="0">
                <a:ln>
                  <a:noFill/>
                </a:ln>
                <a:effectLst/>
                <a:uLnTx/>
                <a:uFillTx/>
                <a:latin typeface="Arial"/>
                <a:cs typeface="Arial"/>
              </a:rPr>
              <a:t>(2024), </a:t>
            </a:r>
            <a:r>
              <a:rPr kumimoji="0" lang="en-US" sz="800" b="0" i="0" u="none" strike="noStrike" kern="1200" cap="none" spc="0" normalizeH="0" baseline="0" noProof="0" dirty="0">
                <a:ln>
                  <a:noFill/>
                </a:ln>
                <a:solidFill>
                  <a:srgbClr val="45647B"/>
                </a:solidFill>
                <a:effectLst/>
                <a:uLnTx/>
                <a:uFillTx/>
                <a:latin typeface="Arial"/>
                <a:cs typeface="Arial"/>
                <a:hlinkClick r:id="rId28">
                  <a:extLst>
                    <a:ext uri="{A12FA001-AC4F-418D-AE19-62706E023703}">
                      <ahyp:hlinkClr xmlns:ahyp="http://schemas.microsoft.com/office/drawing/2018/hyperlinkcolor" val="tx"/>
                    </a:ext>
                  </a:extLst>
                </a:hlinkClick>
              </a:rPr>
              <a:t>PICLO </a:t>
            </a:r>
            <a:r>
              <a:rPr kumimoji="0" lang="en-US" sz="800" b="0" i="0" u="none" strike="noStrike" kern="1200" cap="none" spc="0" normalizeH="0" baseline="0" noProof="0" dirty="0">
                <a:ln>
                  <a:noFill/>
                </a:ln>
                <a:effectLst/>
                <a:uLnTx/>
                <a:uFillTx/>
                <a:latin typeface="Arial"/>
                <a:cs typeface="Arial"/>
              </a:rPr>
              <a:t>(2023). </a:t>
            </a:r>
            <a:endParaRPr lang="en-US" sz="800" b="0" i="0" u="none" strike="noStrike" kern="1200" cap="none" spc="0" normalizeH="0" baseline="0" noProof="0" dirty="0">
              <a:ln>
                <a:noFill/>
              </a:ln>
              <a:effectLst/>
              <a:uLnTx/>
              <a:uFillTx/>
              <a:latin typeface="Arial"/>
              <a:cs typeface="Arial"/>
            </a:endParaRPr>
          </a:p>
          <a:p>
            <a:pPr>
              <a:defRPr/>
            </a:pPr>
            <a:r>
              <a:rPr kumimoji="0" lang="en-GB" sz="800" b="0" i="0" u="none" strike="noStrike" kern="1200" cap="none" spc="0" normalizeH="0" baseline="0" noProof="0" dirty="0">
                <a:ln>
                  <a:noFill/>
                </a:ln>
                <a:effectLst/>
                <a:uLnTx/>
                <a:uFillTx/>
                <a:latin typeface="Arial"/>
                <a:ea typeface="+mn-ea"/>
                <a:cs typeface="+mn-cs"/>
              </a:rPr>
              <a:t>Credit: Hasan Alawadhi, Pia Doris Morrow, Isabel Hoyos, </a:t>
            </a:r>
            <a:r>
              <a:rPr lang="en-GB" sz="800" dirty="0">
                <a:latin typeface="Arial"/>
              </a:rPr>
              <a:t>Gunay Kiran, </a:t>
            </a:r>
            <a:r>
              <a:rPr kumimoji="0" lang="en-GB" sz="800" b="0" i="0" u="none" strike="noStrike" kern="1200" cap="none" spc="0" normalizeH="0" baseline="0" noProof="0" dirty="0">
                <a:ln>
                  <a:noFill/>
                </a:ln>
                <a:effectLst/>
                <a:uLnTx/>
                <a:uFillTx/>
                <a:latin typeface="Arial"/>
                <a:ea typeface="+mn-ea"/>
                <a:cs typeface="+mn-cs"/>
              </a:rPr>
              <a:t>Dominica Wambold</a:t>
            </a:r>
            <a:r>
              <a:rPr lang="en-GB" sz="800" dirty="0">
                <a:latin typeface="Arial"/>
              </a:rPr>
              <a:t>,</a:t>
            </a:r>
            <a:r>
              <a:rPr kumimoji="0" lang="en-GB" sz="800" b="0" i="0" u="none" strike="noStrike" kern="1200" cap="none" spc="0" normalizeH="0" baseline="0" noProof="0" dirty="0">
                <a:ln>
                  <a:noFill/>
                </a:ln>
                <a:effectLst/>
                <a:uLnTx/>
                <a:uFillTx/>
                <a:latin typeface="Arial"/>
                <a:ea typeface="+mn-ea"/>
                <a:cs typeface="+mn-cs"/>
              </a:rPr>
              <a:t> Ariela Farchi</a:t>
            </a:r>
            <a:r>
              <a:rPr lang="en-GB" sz="800" dirty="0">
                <a:latin typeface="Arial"/>
              </a:rPr>
              <a:t> Cohen, </a:t>
            </a:r>
            <a:r>
              <a:rPr kumimoji="0" lang="en-GB" sz="800" b="0" i="0" u="none" strike="noStrike" kern="1200" cap="none" spc="0" normalizeH="0" baseline="0" noProof="0" dirty="0">
                <a:ln>
                  <a:noFill/>
                </a:ln>
                <a:effectLst/>
                <a:uLnTx/>
                <a:uFillTx/>
                <a:latin typeface="Arial"/>
                <a:ea typeface="+mn-ea"/>
                <a:cs typeface="+mn-cs"/>
              </a:rPr>
              <a:t>and </a:t>
            </a:r>
            <a:r>
              <a:rPr lang="en-US" sz="800" dirty="0">
                <a:solidFill>
                  <a:srgbClr val="000000"/>
                </a:solidFill>
                <a:latin typeface="Arial" panose="020B0604020202020204" pitchFamily="34" charset="0"/>
                <a:cs typeface="Arial" panose="020B0604020202020204" pitchFamily="34" charset="0"/>
                <a:hlinkClick r:id="rId29"/>
              </a:rPr>
              <a:t>Gernot Wagner</a:t>
            </a:r>
            <a:r>
              <a:rPr lang="en-US" sz="800" dirty="0">
                <a:solidFill>
                  <a:srgbClr val="000000"/>
                </a:solidFill>
                <a:latin typeface="Arial" panose="020B0604020202020204" pitchFamily="34" charset="0"/>
                <a:cs typeface="Arial" panose="020B0604020202020204" pitchFamily="34" charset="0"/>
              </a:rPr>
              <a:t>. </a:t>
            </a:r>
            <a:r>
              <a:rPr lang="en-US" sz="800" dirty="0">
                <a:latin typeface="Arial" panose="020B0604020202020204" pitchFamily="34" charset="0"/>
                <a:cs typeface="Arial" panose="020B0604020202020204" pitchFamily="34" charset="0"/>
                <a:hlinkClick r:id="rId30"/>
              </a:rPr>
              <a:t>Share with attribution</a:t>
            </a:r>
            <a:r>
              <a:rPr lang="en-US" sz="800" dirty="0">
                <a:solidFill>
                  <a:srgbClr val="000000"/>
                </a:solidFill>
                <a:latin typeface="Arial" panose="020B0604020202020204" pitchFamily="34" charset="0"/>
                <a:cs typeface="Arial" panose="020B0604020202020204" pitchFamily="34" charset="0"/>
              </a:rPr>
              <a:t>: Wagner </a:t>
            </a:r>
            <a:r>
              <a:rPr lang="en-US" sz="800" i="1" dirty="0">
                <a:solidFill>
                  <a:srgbClr val="000000"/>
                </a:solidFill>
                <a:latin typeface="Arial" panose="020B0604020202020204" pitchFamily="34" charset="0"/>
                <a:cs typeface="Arial" panose="020B0604020202020204" pitchFamily="34" charset="0"/>
              </a:rPr>
              <a:t>et al. </a:t>
            </a:r>
            <a:r>
              <a:rPr lang="en-US" sz="800" dirty="0">
                <a:solidFill>
                  <a:srgbClr val="000000"/>
                </a:solidFill>
                <a:latin typeface="Arial" panose="020B0604020202020204" pitchFamily="34" charset="0"/>
                <a:cs typeface="Arial" panose="020B0604020202020204" pitchFamily="34" charset="0"/>
              </a:rPr>
              <a:t>“Powering Grids,” Columbia Business School Climate Knowledge Initiative (29 October 2026).</a:t>
            </a:r>
            <a:endParaRPr kumimoji="0" lang="en-US" sz="800" b="0" i="0" u="none" strike="noStrike" kern="1200" cap="none" spc="0" normalizeH="0" baseline="0" noProof="0" dirty="0">
              <a:ln>
                <a:noFill/>
              </a:ln>
              <a:effectLst/>
              <a:uLnTx/>
              <a:uFillTx/>
              <a:latin typeface="Arial"/>
              <a:ea typeface="+mn-ea"/>
              <a:cs typeface="Arial"/>
              <a:hlinkClick r:id="rId31">
                <a:extLst>
                  <a:ext uri="{A12FA001-AC4F-418D-AE19-62706E023703}">
                    <ahyp:hlinkClr xmlns:ahyp="http://schemas.microsoft.com/office/drawing/2018/hyperlinkcolor" val="tx"/>
                  </a:ext>
                </a:extLst>
              </a:hlinkClick>
            </a:endParaRPr>
          </a:p>
        </p:txBody>
      </p:sp>
      <p:sp>
        <p:nvSpPr>
          <p:cNvPr id="3" name="Pentagon 2">
            <a:extLst>
              <a:ext uri="{FF2B5EF4-FFF2-40B4-BE49-F238E27FC236}">
                <a16:creationId xmlns:a16="http://schemas.microsoft.com/office/drawing/2014/main" id="{EE817B1A-B800-DA8B-1BFB-2D05B110035B}"/>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5" name="Chevron 4">
            <a:extLst>
              <a:ext uri="{FF2B5EF4-FFF2-40B4-BE49-F238E27FC236}">
                <a16:creationId xmlns:a16="http://schemas.microsoft.com/office/drawing/2014/main" id="{8E01A092-8C08-9679-2C2A-C74542483FF9}"/>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14" name="Chevron 13">
            <a:extLst>
              <a:ext uri="{FF2B5EF4-FFF2-40B4-BE49-F238E27FC236}">
                <a16:creationId xmlns:a16="http://schemas.microsoft.com/office/drawing/2014/main" id="{A76F6A1D-3EE8-886C-923B-158510F686F6}"/>
              </a:ext>
            </a:extLst>
          </p:cNvPr>
          <p:cNvSpPr/>
          <p:nvPr/>
        </p:nvSpPr>
        <p:spPr>
          <a:xfrm>
            <a:off x="3381296"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Modernize</a:t>
            </a:r>
          </a:p>
        </p:txBody>
      </p:sp>
      <p:sp>
        <p:nvSpPr>
          <p:cNvPr id="17" name="Chevron 16">
            <a:extLst>
              <a:ext uri="{FF2B5EF4-FFF2-40B4-BE49-F238E27FC236}">
                <a16:creationId xmlns:a16="http://schemas.microsoft.com/office/drawing/2014/main" id="{7CF30DF9-EEE8-4536-C7C8-2B024712720A}"/>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31" name="Chevron 30">
            <a:extLst>
              <a:ext uri="{FF2B5EF4-FFF2-40B4-BE49-F238E27FC236}">
                <a16:creationId xmlns:a16="http://schemas.microsoft.com/office/drawing/2014/main" id="{CD1B3C60-C8A1-D343-4D55-D4B47758C948}"/>
              </a:ext>
            </a:extLst>
          </p:cNvPr>
          <p:cNvSpPr/>
          <p:nvPr/>
        </p:nvSpPr>
        <p:spPr>
          <a:xfrm>
            <a:off x="6762592" y="0"/>
            <a:ext cx="1788983" cy="288356"/>
          </a:xfrm>
          <a:prstGeom prst="chevron">
            <a:avLst/>
          </a:prstGeom>
          <a:solidFill>
            <a:srgbClr val="815BCA"/>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Deployment</a:t>
            </a:r>
          </a:p>
        </p:txBody>
      </p:sp>
      <p:sp>
        <p:nvSpPr>
          <p:cNvPr id="33" name="Rectangle 32">
            <a:extLst>
              <a:ext uri="{FF2B5EF4-FFF2-40B4-BE49-F238E27FC236}">
                <a16:creationId xmlns:a16="http://schemas.microsoft.com/office/drawing/2014/main" id="{DC388369-3603-2995-19B5-52D197AE4642}"/>
              </a:ext>
            </a:extLst>
          </p:cNvPr>
          <p:cNvSpPr/>
          <p:nvPr/>
        </p:nvSpPr>
        <p:spPr>
          <a:xfrm>
            <a:off x="10637520" y="0"/>
            <a:ext cx="1554480" cy="288356"/>
          </a:xfrm>
          <a:prstGeom prst="rect">
            <a:avLst/>
          </a:prstGeom>
          <a:solidFill>
            <a:srgbClr val="00709E"/>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solidFill>
                  <a:schemeClr val="bg1"/>
                </a:solidFill>
                <a:effectLst/>
                <a:uLnTx/>
                <a:uFillTx/>
                <a:latin typeface="Arial"/>
                <a:ea typeface="+mn-ea"/>
                <a:cs typeface="+mn-cs"/>
                <a:sym typeface="Arial"/>
              </a:rPr>
              <a:t>Mid-term</a:t>
            </a:r>
          </a:p>
        </p:txBody>
      </p:sp>
    </p:spTree>
    <p:extLst>
      <p:ext uri="{BB962C8B-B14F-4D97-AF65-F5344CB8AC3E}">
        <p14:creationId xmlns:p14="http://schemas.microsoft.com/office/powerpoint/2010/main" val="413898501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3775F0-1BF6-F147-8D72-1C300951FC74}"/>
            </a:ext>
          </a:extLst>
        </p:cNvPr>
        <p:cNvGrpSpPr/>
        <p:nvPr/>
      </p:nvGrpSpPr>
      <p:grpSpPr>
        <a:xfrm>
          <a:off x="0" y="0"/>
          <a:ext cx="0" cy="0"/>
          <a:chOff x="0" y="0"/>
          <a:chExt cx="0" cy="0"/>
        </a:xfrm>
      </p:grpSpPr>
      <p:graphicFrame>
        <p:nvGraphicFramePr>
          <p:cNvPr id="19" name="think-cell data - do not delete" hidden="1">
            <a:extLst>
              <a:ext uri="{FF2B5EF4-FFF2-40B4-BE49-F238E27FC236}">
                <a16:creationId xmlns:a16="http://schemas.microsoft.com/office/drawing/2014/main" id="{5752E7BC-0A0C-3CCF-E618-A3384EBB43D9}"/>
              </a:ext>
            </a:extLst>
          </p:cNvPr>
          <p:cNvGraphicFramePr>
            <a:graphicFrameLocks/>
          </p:cNvGraphicFramePr>
          <p:nvPr>
            <p:custDataLst>
              <p:tags r:id="rId1"/>
            </p:custDataLst>
            <p:extLst>
              <p:ext uri="{D42A27DB-BD31-4B8C-83A1-F6EECF244321}">
                <p14:modId xmlns:p14="http://schemas.microsoft.com/office/powerpoint/2010/main" val="2824793664"/>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7" imgW="7772400" imgH="10058400" progId="TCLayout.ActiveDocument.1">
                  <p:embed/>
                </p:oleObj>
              </mc:Choice>
              <mc:Fallback>
                <p:oleObj name="thinkcell Slide" r:id="rId7" imgW="7772400" imgH="10058400" progId="TCLayout.ActiveDocument.1">
                  <p:embed/>
                  <p:pic>
                    <p:nvPicPr>
                      <p:cNvPr id="19" name="think-cell data - do not delete" hidden="1">
                        <a:extLst>
                          <a:ext uri="{FF2B5EF4-FFF2-40B4-BE49-F238E27FC236}">
                            <a16:creationId xmlns:a16="http://schemas.microsoft.com/office/drawing/2014/main" id="{5752E7BC-0A0C-3CCF-E618-A3384EBB43D9}"/>
                          </a:ext>
                        </a:extLst>
                      </p:cNvPr>
                      <p:cNvPicPr/>
                      <p:nvPr/>
                    </p:nvPicPr>
                    <p:blipFill>
                      <a:blip r:embed="rId8"/>
                      <a:stretch>
                        <a:fillRect/>
                      </a:stretch>
                    </p:blipFill>
                    <p:spPr>
                      <a:xfrm>
                        <a:off x="1588" y="1588"/>
                        <a:ext cx="1227" cy="1588"/>
                      </a:xfrm>
                      <a:prstGeom prst="rect">
                        <a:avLst/>
                      </a:prstGeom>
                    </p:spPr>
                  </p:pic>
                </p:oleObj>
              </mc:Fallback>
            </mc:AlternateContent>
          </a:graphicData>
        </a:graphic>
      </p:graphicFrame>
      <p:grpSp>
        <p:nvGrpSpPr>
          <p:cNvPr id="16" name="Group 15">
            <a:extLst>
              <a:ext uri="{FF2B5EF4-FFF2-40B4-BE49-F238E27FC236}">
                <a16:creationId xmlns:a16="http://schemas.microsoft.com/office/drawing/2014/main" id="{AF0260FD-56FE-8932-0737-8223F6F2DA19}"/>
              </a:ext>
            </a:extLst>
          </p:cNvPr>
          <p:cNvGrpSpPr/>
          <p:nvPr/>
        </p:nvGrpSpPr>
        <p:grpSpPr>
          <a:xfrm>
            <a:off x="323017" y="2238637"/>
            <a:ext cx="5121538" cy="877507"/>
            <a:chOff x="323017" y="2171727"/>
            <a:chExt cx="5121538" cy="877507"/>
          </a:xfrm>
        </p:grpSpPr>
        <p:sp>
          <p:nvSpPr>
            <p:cNvPr id="13" name="Shape 18">
              <a:extLst>
                <a:ext uri="{FF2B5EF4-FFF2-40B4-BE49-F238E27FC236}">
                  <a16:creationId xmlns:a16="http://schemas.microsoft.com/office/drawing/2014/main" id="{5344EAD3-7C9C-20EC-772F-0FA5320E694C}"/>
                </a:ext>
              </a:extLst>
            </p:cNvPr>
            <p:cNvSpPr/>
            <p:nvPr/>
          </p:nvSpPr>
          <p:spPr>
            <a:xfrm>
              <a:off x="323017" y="2180554"/>
              <a:ext cx="1482246" cy="868680"/>
            </a:xfrm>
            <a:prstGeom prst="rect">
              <a:avLst/>
            </a:prstGeom>
            <a:solidFill>
              <a:schemeClr val="accent1">
                <a:lumMod val="20000"/>
                <a:lumOff val="80000"/>
              </a:schemeClr>
            </a:solidFill>
            <a:ln/>
          </p:spPr>
          <p:txBody>
            <a:bodyPr/>
            <a:lstStyle/>
            <a:p>
              <a:endParaRPr lang="de-DE"/>
            </a:p>
          </p:txBody>
        </p:sp>
        <p:sp>
          <p:nvSpPr>
            <p:cNvPr id="40" name="Text 14">
              <a:extLst>
                <a:ext uri="{FF2B5EF4-FFF2-40B4-BE49-F238E27FC236}">
                  <a16:creationId xmlns:a16="http://schemas.microsoft.com/office/drawing/2014/main" id="{E01B2FA9-EFE3-AC67-8FFE-BF2B94AAFC65}"/>
                </a:ext>
              </a:extLst>
            </p:cNvPr>
            <p:cNvSpPr/>
            <p:nvPr/>
          </p:nvSpPr>
          <p:spPr>
            <a:xfrm>
              <a:off x="1805262" y="2171727"/>
              <a:ext cx="3639293" cy="868680"/>
            </a:xfrm>
            <a:prstGeom prst="rect">
              <a:avLst/>
            </a:prstGeom>
            <a:solidFill>
              <a:schemeClr val="bg1">
                <a:lumMod val="95000"/>
              </a:schemeClr>
            </a:solidFill>
          </p:spPr>
          <p:txBody>
            <a:bodyPr wrap="square" lIns="91440" tIns="45720" rIns="91440" bIns="45720" anchor="ctr">
              <a:noAutofit/>
            </a:bodyPr>
            <a:lstStyle/>
            <a:p>
              <a:pPr marL="171450" indent="-171450">
                <a:buFont typeface="Arial" panose="020B0604020202020204" pitchFamily="34" charset="0"/>
                <a:buChar char="•"/>
              </a:pPr>
              <a:r>
                <a:rPr lang="en-TR" sz="1100" dirty="0"/>
                <a:t>Aggressive structural gating, predefined zoning &amp; stricter upfront grid-readiness (removing first-come, first-served approach) limit developers from casually entering the queue </a:t>
              </a:r>
            </a:p>
          </p:txBody>
        </p:sp>
      </p:grpSp>
      <p:sp>
        <p:nvSpPr>
          <p:cNvPr id="43" name="Text Placeholder 42">
            <a:extLst>
              <a:ext uri="{FF2B5EF4-FFF2-40B4-BE49-F238E27FC236}">
                <a16:creationId xmlns:a16="http://schemas.microsoft.com/office/drawing/2014/main" id="{8125E276-91C4-960C-1795-F70F35B3E581}"/>
              </a:ext>
            </a:extLst>
          </p:cNvPr>
          <p:cNvSpPr>
            <a:spLocks noGrp="1"/>
          </p:cNvSpPr>
          <p:nvPr>
            <p:ph type="body" sz="quarter" idx="14"/>
          </p:nvPr>
        </p:nvSpPr>
        <p:spPr/>
        <p:txBody>
          <a:bodyPr/>
          <a:lstStyle/>
          <a:p>
            <a:pPr marL="0" indent="0">
              <a:spcBef>
                <a:spcPts val="600"/>
              </a:spcBef>
              <a:buNone/>
            </a:pPr>
            <a:r>
              <a:rPr lang="de-DE" b="1" dirty="0" err="1"/>
              <a:t>Observations</a:t>
            </a:r>
            <a:endParaRPr lang="en-GT" b="1"/>
          </a:p>
          <a:p>
            <a:pPr>
              <a:spcBef>
                <a:spcPts val="600"/>
              </a:spcBef>
            </a:pPr>
            <a:r>
              <a:rPr lang="en-GB" b="1" dirty="0">
                <a:cs typeface="Arial"/>
              </a:rPr>
              <a:t>Interconnection speed is critical </a:t>
            </a:r>
            <a:r>
              <a:rPr lang="en-GB" dirty="0">
                <a:cs typeface="Arial"/>
              </a:rPr>
              <a:t>to getting the required generation on the grid as soon as possible</a:t>
            </a:r>
          </a:p>
          <a:p>
            <a:pPr>
              <a:spcBef>
                <a:spcPts val="600"/>
              </a:spcBef>
            </a:pPr>
            <a:r>
              <a:rPr lang="en-GB" b="1" dirty="0">
                <a:cs typeface="Arial"/>
              </a:rPr>
              <a:t>ERCOT has faster interconnection </a:t>
            </a:r>
            <a:r>
              <a:rPr lang="en-GB" dirty="0">
                <a:cs typeface="Arial"/>
              </a:rPr>
              <a:t>due to its “connect and manage” approach</a:t>
            </a:r>
          </a:p>
          <a:p>
            <a:pPr>
              <a:spcBef>
                <a:spcPts val="600"/>
              </a:spcBef>
            </a:pPr>
            <a:r>
              <a:rPr lang="en-GB" b="1" dirty="0">
                <a:cs typeface="Arial"/>
              </a:rPr>
              <a:t>CAISO needs ‘Resource Adequacy’ studies </a:t>
            </a:r>
            <a:r>
              <a:rPr lang="en-GB" dirty="0">
                <a:cs typeface="Arial"/>
              </a:rPr>
              <a:t>making interconnection slower</a:t>
            </a:r>
          </a:p>
          <a:p>
            <a:pPr>
              <a:spcBef>
                <a:spcPts val="600"/>
              </a:spcBef>
            </a:pPr>
            <a:r>
              <a:rPr lang="en-TR" b="1" dirty="0"/>
              <a:t>FERC</a:t>
            </a:r>
            <a:r>
              <a:rPr lang="en-TR" dirty="0"/>
              <a:t> mandated a transition from "first-come, first-served" to a </a:t>
            </a:r>
            <a:r>
              <a:rPr lang="en-TR" b="1" dirty="0"/>
              <a:t>"first-ready, first-served” </a:t>
            </a:r>
            <a:r>
              <a:rPr lang="en-TR" dirty="0"/>
              <a:t>approach, while </a:t>
            </a:r>
            <a:r>
              <a:rPr lang="en-TR" b="1" dirty="0"/>
              <a:t>ENTSO-E and Natonal Grid </a:t>
            </a:r>
            <a:r>
              <a:rPr lang="en-TR" dirty="0"/>
              <a:t>are also making similar changes</a:t>
            </a:r>
            <a:endParaRPr lang="en-GB" dirty="0">
              <a:cs typeface="Arial"/>
            </a:endParaRPr>
          </a:p>
          <a:p>
            <a:pPr>
              <a:spcBef>
                <a:spcPts val="600"/>
              </a:spcBef>
            </a:pPr>
            <a:endParaRPr lang="en-GT" b="1"/>
          </a:p>
        </p:txBody>
      </p:sp>
      <p:sp>
        <p:nvSpPr>
          <p:cNvPr id="2" name="Title 1">
            <a:extLst>
              <a:ext uri="{FF2B5EF4-FFF2-40B4-BE49-F238E27FC236}">
                <a16:creationId xmlns:a16="http://schemas.microsoft.com/office/drawing/2014/main" id="{227A2DC4-97F8-55C3-A2E9-9FD92FD6EBB9}"/>
              </a:ext>
            </a:extLst>
          </p:cNvPr>
          <p:cNvSpPr>
            <a:spLocks noGrp="1"/>
          </p:cNvSpPr>
          <p:nvPr>
            <p:ph type="title"/>
          </p:nvPr>
        </p:nvSpPr>
        <p:spPr/>
        <p:txBody>
          <a:bodyPr vert="horz" lIns="91440" tIns="0" rIns="91440" bIns="45720" anchor="t">
            <a:noAutofit/>
          </a:bodyPr>
          <a:lstStyle/>
          <a:p>
            <a:r>
              <a:rPr lang="en-GB" dirty="0"/>
              <a:t>Permitting reform can accelerate grid interconnection by prioritizing project readiness and reducing queue bottlenecks</a:t>
            </a:r>
          </a:p>
        </p:txBody>
      </p:sp>
      <p:sp>
        <p:nvSpPr>
          <p:cNvPr id="26" name="Text Placeholder 25">
            <a:extLst>
              <a:ext uri="{FF2B5EF4-FFF2-40B4-BE49-F238E27FC236}">
                <a16:creationId xmlns:a16="http://schemas.microsoft.com/office/drawing/2014/main" id="{062D2C86-B0C6-6A30-D942-C995AC35A750}"/>
              </a:ext>
            </a:extLst>
          </p:cNvPr>
          <p:cNvSpPr>
            <a:spLocks noGrp="1"/>
          </p:cNvSpPr>
          <p:nvPr>
            <p:ph type="body" sz="quarter" idx="13"/>
          </p:nvPr>
        </p:nvSpPr>
        <p:spPr/>
        <p:txBody>
          <a:bodyPr/>
          <a:lstStyle/>
          <a:p>
            <a:r>
              <a:rPr lang="en-US" dirty="0"/>
              <a:t>Stricter requirements, “connect &amp; manage,” and “first ready, first served” systems have proved to reduce interconnection queues</a:t>
            </a:r>
          </a:p>
        </p:txBody>
      </p:sp>
      <p:sp>
        <p:nvSpPr>
          <p:cNvPr id="8" name="Text 13">
            <a:extLst>
              <a:ext uri="{FF2B5EF4-FFF2-40B4-BE49-F238E27FC236}">
                <a16:creationId xmlns:a16="http://schemas.microsoft.com/office/drawing/2014/main" id="{3CED3759-ECD4-3325-2055-A365D7CC6EA8}"/>
              </a:ext>
            </a:extLst>
          </p:cNvPr>
          <p:cNvSpPr/>
          <p:nvPr/>
        </p:nvSpPr>
        <p:spPr>
          <a:xfrm>
            <a:off x="548640" y="1901952"/>
            <a:ext cx="1691640" cy="850392"/>
          </a:xfrm>
          <a:prstGeom prst="rect">
            <a:avLst/>
          </a:prstGeom>
          <a:noFill/>
          <a:ln/>
        </p:spPr>
        <p:txBody>
          <a:bodyPr wrap="square" lIns="0" tIns="0" rIns="0" bIns="0" rtlCol="0" anchor="ctr"/>
          <a:lstStyle/>
          <a:p>
            <a:pPr marL="0" indent="0">
              <a:buNone/>
            </a:pPr>
            <a:endParaRPr lang="en-US" sz="1200" b="1">
              <a:solidFill>
                <a:srgbClr val="FFFFFF"/>
              </a:solidFill>
              <a:latin typeface="Arial" pitchFamily="34" charset="0"/>
              <a:cs typeface="Arial"/>
            </a:endParaRPr>
          </a:p>
        </p:txBody>
      </p:sp>
      <p:sp>
        <p:nvSpPr>
          <p:cNvPr id="11" name="Text 16">
            <a:extLst>
              <a:ext uri="{FF2B5EF4-FFF2-40B4-BE49-F238E27FC236}">
                <a16:creationId xmlns:a16="http://schemas.microsoft.com/office/drawing/2014/main" id="{B02F60E6-F2E0-01BC-32E1-8CBA78CECCD3}"/>
              </a:ext>
            </a:extLst>
          </p:cNvPr>
          <p:cNvSpPr/>
          <p:nvPr/>
        </p:nvSpPr>
        <p:spPr>
          <a:xfrm>
            <a:off x="548640" y="2862072"/>
            <a:ext cx="1691640" cy="850392"/>
          </a:xfrm>
          <a:prstGeom prst="rect">
            <a:avLst/>
          </a:prstGeom>
          <a:noFill/>
          <a:ln/>
        </p:spPr>
        <p:txBody>
          <a:bodyPr wrap="square" lIns="0" tIns="0" rIns="0" bIns="0" rtlCol="0" anchor="ctr"/>
          <a:lstStyle/>
          <a:p>
            <a:pPr marL="0" indent="0">
              <a:buNone/>
            </a:pPr>
            <a:endParaRPr lang="en-US" sz="1200" b="1">
              <a:solidFill>
                <a:srgbClr val="FFFFFF"/>
              </a:solidFill>
              <a:latin typeface="Arial" pitchFamily="34" charset="0"/>
              <a:cs typeface="Arial"/>
            </a:endParaRPr>
          </a:p>
        </p:txBody>
      </p:sp>
      <p:sp>
        <p:nvSpPr>
          <p:cNvPr id="14" name="Text 19">
            <a:extLst>
              <a:ext uri="{FF2B5EF4-FFF2-40B4-BE49-F238E27FC236}">
                <a16:creationId xmlns:a16="http://schemas.microsoft.com/office/drawing/2014/main" id="{45D57240-95FE-9362-AC60-6D98BBAAE7BC}"/>
              </a:ext>
            </a:extLst>
          </p:cNvPr>
          <p:cNvSpPr/>
          <p:nvPr/>
        </p:nvSpPr>
        <p:spPr>
          <a:xfrm>
            <a:off x="548640" y="3822192"/>
            <a:ext cx="1691640" cy="850392"/>
          </a:xfrm>
          <a:prstGeom prst="rect">
            <a:avLst/>
          </a:prstGeom>
          <a:noFill/>
          <a:ln/>
        </p:spPr>
        <p:txBody>
          <a:bodyPr wrap="square" lIns="0" tIns="0" rIns="0" bIns="0" rtlCol="0" anchor="ctr"/>
          <a:lstStyle/>
          <a:p>
            <a:pPr marL="0" indent="0">
              <a:buNone/>
            </a:pPr>
            <a:endParaRPr lang="en-US" sz="1200" b="1">
              <a:solidFill>
                <a:srgbClr val="FFFFFF"/>
              </a:solidFill>
              <a:latin typeface="Arial" pitchFamily="34" charset="0"/>
              <a:cs typeface="Arial"/>
            </a:endParaRPr>
          </a:p>
        </p:txBody>
      </p:sp>
      <p:pic>
        <p:nvPicPr>
          <p:cNvPr id="31" name="Picture 30">
            <a:extLst>
              <a:ext uri="{FF2B5EF4-FFF2-40B4-BE49-F238E27FC236}">
                <a16:creationId xmlns:a16="http://schemas.microsoft.com/office/drawing/2014/main" id="{DF02789A-3755-5DBC-BBFA-392FB9A2A593}"/>
              </a:ext>
            </a:extLst>
          </p:cNvPr>
          <p:cNvPicPr>
            <a:picLocks noChangeAspect="1"/>
          </p:cNvPicPr>
          <p:nvPr/>
        </p:nvPicPr>
        <p:blipFill>
          <a:blip r:embed="rId9"/>
          <a:stretch>
            <a:fillRect/>
          </a:stretch>
        </p:blipFill>
        <p:spPr>
          <a:xfrm>
            <a:off x="714844" y="2523454"/>
            <a:ext cx="696782" cy="266700"/>
          </a:xfrm>
          <a:prstGeom prst="rect">
            <a:avLst/>
          </a:prstGeom>
        </p:spPr>
      </p:pic>
      <p:grpSp>
        <p:nvGrpSpPr>
          <p:cNvPr id="15" name="Group 14">
            <a:extLst>
              <a:ext uri="{FF2B5EF4-FFF2-40B4-BE49-F238E27FC236}">
                <a16:creationId xmlns:a16="http://schemas.microsoft.com/office/drawing/2014/main" id="{8BEFF057-B2DA-02DE-3F21-0DA8FF8BE4F7}"/>
              </a:ext>
            </a:extLst>
          </p:cNvPr>
          <p:cNvGrpSpPr/>
          <p:nvPr/>
        </p:nvGrpSpPr>
        <p:grpSpPr>
          <a:xfrm>
            <a:off x="323017" y="3148077"/>
            <a:ext cx="5121538" cy="877507"/>
            <a:chOff x="323017" y="2975328"/>
            <a:chExt cx="5121538" cy="877507"/>
          </a:xfrm>
        </p:grpSpPr>
        <p:sp>
          <p:nvSpPr>
            <p:cNvPr id="38" name="Shape 18">
              <a:extLst>
                <a:ext uri="{FF2B5EF4-FFF2-40B4-BE49-F238E27FC236}">
                  <a16:creationId xmlns:a16="http://schemas.microsoft.com/office/drawing/2014/main" id="{668BB0A9-04A7-390B-F04C-F93A19FDE6BB}"/>
                </a:ext>
              </a:extLst>
            </p:cNvPr>
            <p:cNvSpPr/>
            <p:nvPr/>
          </p:nvSpPr>
          <p:spPr>
            <a:xfrm>
              <a:off x="323017" y="2984155"/>
              <a:ext cx="1482246" cy="868680"/>
            </a:xfrm>
            <a:prstGeom prst="rect">
              <a:avLst/>
            </a:prstGeom>
            <a:solidFill>
              <a:schemeClr val="accent1">
                <a:lumMod val="20000"/>
                <a:lumOff val="80000"/>
              </a:schemeClr>
            </a:solidFill>
            <a:ln/>
          </p:spPr>
          <p:txBody>
            <a:bodyPr/>
            <a:lstStyle/>
            <a:p>
              <a:endParaRPr lang="de-DE"/>
            </a:p>
          </p:txBody>
        </p:sp>
        <p:sp>
          <p:nvSpPr>
            <p:cNvPr id="41" name="Text 14">
              <a:extLst>
                <a:ext uri="{FF2B5EF4-FFF2-40B4-BE49-F238E27FC236}">
                  <a16:creationId xmlns:a16="http://schemas.microsoft.com/office/drawing/2014/main" id="{867908EA-E988-6D34-B2CA-79EA9F09AAD0}"/>
                </a:ext>
              </a:extLst>
            </p:cNvPr>
            <p:cNvSpPr/>
            <p:nvPr/>
          </p:nvSpPr>
          <p:spPr>
            <a:xfrm>
              <a:off x="1805262" y="2975328"/>
              <a:ext cx="3639293" cy="868680"/>
            </a:xfrm>
            <a:prstGeom prst="rect">
              <a:avLst/>
            </a:prstGeom>
            <a:solidFill>
              <a:schemeClr val="bg1">
                <a:lumMod val="95000"/>
              </a:schemeClr>
            </a:solidFill>
          </p:spPr>
          <p:txBody>
            <a:bodyPr wrap="square" lIns="91440" tIns="45720" rIns="91440" bIns="45720" anchor="ctr">
              <a:noAutofit/>
            </a:bodyPr>
            <a:lstStyle/>
            <a:p>
              <a:pPr marL="171450" indent="-171450">
                <a:buFont typeface="Arial" panose="020B0604020202020204" pitchFamily="34" charset="0"/>
                <a:buChar char="•"/>
              </a:pPr>
              <a:r>
                <a:rPr lang="en-TR" sz="1100" b="1" dirty="0"/>
                <a:t>Connect &amp; Manage approach</a:t>
              </a:r>
            </a:p>
            <a:p>
              <a:pPr marL="171450" indent="-171450">
                <a:buFont typeface="Arial" panose="020B0604020202020204" pitchFamily="34" charset="0"/>
                <a:buChar char="•"/>
              </a:pPr>
              <a:r>
                <a:rPr lang="en-TR" sz="1100" dirty="0"/>
                <a:t>Dynamically manages grid bottlenecks in real-time by curtailment or market redispatch </a:t>
              </a:r>
              <a:endParaRPr lang="en-TR" sz="1100" b="1" dirty="0"/>
            </a:p>
          </p:txBody>
        </p:sp>
      </p:grpSp>
      <p:grpSp>
        <p:nvGrpSpPr>
          <p:cNvPr id="9" name="Group 8">
            <a:extLst>
              <a:ext uri="{FF2B5EF4-FFF2-40B4-BE49-F238E27FC236}">
                <a16:creationId xmlns:a16="http://schemas.microsoft.com/office/drawing/2014/main" id="{6E53D40E-299D-FD03-71D6-33B4A0889B5D}"/>
              </a:ext>
            </a:extLst>
          </p:cNvPr>
          <p:cNvGrpSpPr/>
          <p:nvPr/>
        </p:nvGrpSpPr>
        <p:grpSpPr>
          <a:xfrm>
            <a:off x="326170" y="4966958"/>
            <a:ext cx="5118385" cy="878728"/>
            <a:chOff x="326170" y="4833146"/>
            <a:chExt cx="5118385" cy="878728"/>
          </a:xfrm>
        </p:grpSpPr>
        <p:sp>
          <p:nvSpPr>
            <p:cNvPr id="44" name="Shape 18">
              <a:extLst>
                <a:ext uri="{FF2B5EF4-FFF2-40B4-BE49-F238E27FC236}">
                  <a16:creationId xmlns:a16="http://schemas.microsoft.com/office/drawing/2014/main" id="{F13A03DA-F6D2-9814-93B7-31F15F500605}"/>
                </a:ext>
              </a:extLst>
            </p:cNvPr>
            <p:cNvSpPr/>
            <p:nvPr/>
          </p:nvSpPr>
          <p:spPr>
            <a:xfrm>
              <a:off x="326170" y="4843194"/>
              <a:ext cx="1481334" cy="868680"/>
            </a:xfrm>
            <a:prstGeom prst="rect">
              <a:avLst/>
            </a:prstGeom>
            <a:solidFill>
              <a:schemeClr val="accent1">
                <a:lumMod val="20000"/>
                <a:lumOff val="80000"/>
              </a:schemeClr>
            </a:solidFill>
            <a:ln w="19050">
              <a:solidFill>
                <a:schemeClr val="accent5"/>
              </a:solidFill>
              <a:prstDash val="dash"/>
            </a:ln>
          </p:spPr>
          <p:txBody>
            <a:bodyPr/>
            <a:lstStyle/>
            <a:p>
              <a:endParaRPr lang="de-DE"/>
            </a:p>
          </p:txBody>
        </p:sp>
        <p:sp>
          <p:nvSpPr>
            <p:cNvPr id="46" name="Text 14">
              <a:extLst>
                <a:ext uri="{FF2B5EF4-FFF2-40B4-BE49-F238E27FC236}">
                  <a16:creationId xmlns:a16="http://schemas.microsoft.com/office/drawing/2014/main" id="{46C7DA91-C6ED-B695-5BC3-80F1587108E6}"/>
                </a:ext>
              </a:extLst>
            </p:cNvPr>
            <p:cNvSpPr/>
            <p:nvPr/>
          </p:nvSpPr>
          <p:spPr>
            <a:xfrm>
              <a:off x="1807503" y="4833146"/>
              <a:ext cx="3637052" cy="869510"/>
            </a:xfrm>
            <a:prstGeom prst="rect">
              <a:avLst/>
            </a:prstGeom>
            <a:solidFill>
              <a:schemeClr val="bg1">
                <a:lumMod val="95000"/>
              </a:schemeClr>
            </a:solidFill>
            <a:ln w="19050">
              <a:solidFill>
                <a:schemeClr val="accent5"/>
              </a:solidFill>
              <a:prstDash val="dash"/>
            </a:ln>
          </p:spPr>
          <p:txBody>
            <a:bodyPr wrap="square" lIns="91440" tIns="45720" rIns="91440" bIns="45720" anchor="ctr">
              <a:noAutofit/>
            </a:bodyPr>
            <a:lstStyle/>
            <a:p>
              <a:pPr marL="171450" indent="-171450">
                <a:buFont typeface="Arial" panose="020B0604020202020204" pitchFamily="34" charset="0"/>
                <a:buChar char="•"/>
              </a:pPr>
              <a:r>
                <a:rPr lang="en-TR" sz="1100" dirty="0"/>
                <a:t>Strict First-Come, First-Served approach</a:t>
              </a:r>
            </a:p>
            <a:p>
              <a:pPr marL="171450" indent="-171450">
                <a:buFont typeface="Arial" panose="020B0604020202020204" pitchFamily="34" charset="0"/>
                <a:buChar char="•"/>
              </a:pPr>
              <a:r>
                <a:rPr lang="en-TR" sz="1100" b="1" dirty="0"/>
                <a:t>Unviable projects </a:t>
              </a:r>
              <a:r>
                <a:rPr lang="en-TR" sz="1100" dirty="0"/>
                <a:t>that applied years </a:t>
              </a:r>
              <a:r>
                <a:rPr lang="en-TR" sz="1100" b="1" dirty="0"/>
                <a:t>ago blocked ready &amp; funded projects</a:t>
              </a:r>
            </a:p>
          </p:txBody>
        </p:sp>
      </p:grpSp>
      <p:grpSp>
        <p:nvGrpSpPr>
          <p:cNvPr id="10" name="Group 9">
            <a:extLst>
              <a:ext uri="{FF2B5EF4-FFF2-40B4-BE49-F238E27FC236}">
                <a16:creationId xmlns:a16="http://schemas.microsoft.com/office/drawing/2014/main" id="{82614273-5456-34DB-CB9C-FB071CCFBF13}"/>
              </a:ext>
            </a:extLst>
          </p:cNvPr>
          <p:cNvGrpSpPr/>
          <p:nvPr/>
        </p:nvGrpSpPr>
        <p:grpSpPr>
          <a:xfrm>
            <a:off x="326170" y="4057517"/>
            <a:ext cx="5118385" cy="877507"/>
            <a:chOff x="326170" y="3781295"/>
            <a:chExt cx="5118385" cy="877507"/>
          </a:xfrm>
        </p:grpSpPr>
        <p:sp>
          <p:nvSpPr>
            <p:cNvPr id="49" name="Shape 18">
              <a:extLst>
                <a:ext uri="{FF2B5EF4-FFF2-40B4-BE49-F238E27FC236}">
                  <a16:creationId xmlns:a16="http://schemas.microsoft.com/office/drawing/2014/main" id="{8B9C137E-A1A4-E66D-A98E-C93B0B2365FD}"/>
                </a:ext>
              </a:extLst>
            </p:cNvPr>
            <p:cNvSpPr/>
            <p:nvPr/>
          </p:nvSpPr>
          <p:spPr>
            <a:xfrm>
              <a:off x="326170" y="3790122"/>
              <a:ext cx="1481334" cy="868680"/>
            </a:xfrm>
            <a:prstGeom prst="rect">
              <a:avLst/>
            </a:prstGeom>
            <a:solidFill>
              <a:schemeClr val="accent1">
                <a:lumMod val="20000"/>
                <a:lumOff val="80000"/>
              </a:schemeClr>
            </a:solidFill>
            <a:ln/>
          </p:spPr>
          <p:txBody>
            <a:bodyPr/>
            <a:lstStyle/>
            <a:p>
              <a:endParaRPr lang="de-DE"/>
            </a:p>
          </p:txBody>
        </p:sp>
        <p:sp>
          <p:nvSpPr>
            <p:cNvPr id="51" name="Text 14">
              <a:extLst>
                <a:ext uri="{FF2B5EF4-FFF2-40B4-BE49-F238E27FC236}">
                  <a16:creationId xmlns:a16="http://schemas.microsoft.com/office/drawing/2014/main" id="{7F797184-4E4E-F716-251A-EBB1E384D016}"/>
                </a:ext>
              </a:extLst>
            </p:cNvPr>
            <p:cNvSpPr/>
            <p:nvPr/>
          </p:nvSpPr>
          <p:spPr>
            <a:xfrm>
              <a:off x="1807503" y="3781295"/>
              <a:ext cx="3637052" cy="868680"/>
            </a:xfrm>
            <a:prstGeom prst="rect">
              <a:avLst/>
            </a:prstGeom>
            <a:solidFill>
              <a:schemeClr val="bg1">
                <a:lumMod val="95000"/>
              </a:schemeClr>
            </a:solidFill>
          </p:spPr>
          <p:txBody>
            <a:bodyPr wrap="square" lIns="91440" tIns="45720" rIns="91440" bIns="45720" anchor="ctr">
              <a:noAutofit/>
            </a:bodyPr>
            <a:lstStyle/>
            <a:p>
              <a:pPr marL="171450" indent="-171450">
                <a:buFont typeface="Arial" panose="020B0604020202020204" pitchFamily="34" charset="0"/>
                <a:buChar char="•"/>
              </a:pPr>
              <a:r>
                <a:rPr lang="en-TR" sz="1100" dirty="0"/>
                <a:t>Requires intensive studies</a:t>
              </a:r>
            </a:p>
            <a:p>
              <a:pPr marL="171450" indent="-171450">
                <a:buFont typeface="Arial" panose="020B0604020202020204" pitchFamily="34" charset="0"/>
                <a:buChar char="•"/>
              </a:pPr>
              <a:r>
                <a:rPr lang="en-TR" sz="1100" b="1" dirty="0"/>
                <a:t>First ready, first served </a:t>
              </a:r>
              <a:r>
                <a:rPr lang="en-TR" sz="1100" dirty="0"/>
                <a:t>system, prioritizing projects aligned with state-level plans</a:t>
              </a:r>
            </a:p>
          </p:txBody>
        </p:sp>
      </p:grpSp>
      <p:pic>
        <p:nvPicPr>
          <p:cNvPr id="52" name="Picture 51" descr="A black background with blue and grey text&#10;&#10;AI-generated content may be incorrect.">
            <a:extLst>
              <a:ext uri="{FF2B5EF4-FFF2-40B4-BE49-F238E27FC236}">
                <a16:creationId xmlns:a16="http://schemas.microsoft.com/office/drawing/2014/main" id="{DC0F6FC5-0787-A2C7-3F7C-5305A675466F}"/>
              </a:ext>
            </a:extLst>
          </p:cNvPr>
          <p:cNvPicPr>
            <a:picLocks noChangeAspect="1"/>
          </p:cNvPicPr>
          <p:nvPr/>
        </p:nvPicPr>
        <p:blipFill>
          <a:blip r:embed="rId10"/>
          <a:stretch>
            <a:fillRect/>
          </a:stretch>
        </p:blipFill>
        <p:spPr>
          <a:xfrm>
            <a:off x="716474" y="3309794"/>
            <a:ext cx="742950" cy="514350"/>
          </a:xfrm>
          <a:prstGeom prst="rect">
            <a:avLst/>
          </a:prstGeom>
        </p:spPr>
      </p:pic>
      <p:pic>
        <p:nvPicPr>
          <p:cNvPr id="53" name="Picture 52">
            <a:extLst>
              <a:ext uri="{FF2B5EF4-FFF2-40B4-BE49-F238E27FC236}">
                <a16:creationId xmlns:a16="http://schemas.microsoft.com/office/drawing/2014/main" id="{DC509743-6923-C454-716C-A18D9F89FC75}"/>
              </a:ext>
            </a:extLst>
          </p:cNvPr>
          <p:cNvPicPr>
            <a:picLocks noChangeAspect="1"/>
          </p:cNvPicPr>
          <p:nvPr/>
        </p:nvPicPr>
        <p:blipFill>
          <a:blip r:embed="rId11"/>
          <a:stretch>
            <a:fillRect/>
          </a:stretch>
        </p:blipFill>
        <p:spPr>
          <a:xfrm>
            <a:off x="415535" y="4295532"/>
            <a:ext cx="1295400" cy="438150"/>
          </a:xfrm>
          <a:prstGeom prst="rect">
            <a:avLst/>
          </a:prstGeom>
        </p:spPr>
      </p:pic>
      <p:pic>
        <p:nvPicPr>
          <p:cNvPr id="54" name="Picture 53">
            <a:extLst>
              <a:ext uri="{FF2B5EF4-FFF2-40B4-BE49-F238E27FC236}">
                <a16:creationId xmlns:a16="http://schemas.microsoft.com/office/drawing/2014/main" id="{BE1D28FF-0708-DEEF-6225-9AACCE43BD46}"/>
              </a:ext>
            </a:extLst>
          </p:cNvPr>
          <p:cNvPicPr>
            <a:picLocks noChangeAspect="1"/>
          </p:cNvPicPr>
          <p:nvPr/>
        </p:nvPicPr>
        <p:blipFill>
          <a:blip r:embed="rId12"/>
          <a:stretch>
            <a:fillRect/>
          </a:stretch>
        </p:blipFill>
        <p:spPr>
          <a:xfrm>
            <a:off x="464723" y="5278011"/>
            <a:ext cx="1181100" cy="247650"/>
          </a:xfrm>
          <a:prstGeom prst="rect">
            <a:avLst/>
          </a:prstGeom>
        </p:spPr>
      </p:pic>
      <p:sp>
        <p:nvSpPr>
          <p:cNvPr id="89" name="btfpNotesBox962619">
            <a:extLst>
              <a:ext uri="{FF2B5EF4-FFF2-40B4-BE49-F238E27FC236}">
                <a16:creationId xmlns:a16="http://schemas.microsoft.com/office/drawing/2014/main" id="{347FCDB4-2E4B-73F1-087C-1906CFB75D3C}"/>
              </a:ext>
            </a:extLst>
          </p:cNvPr>
          <p:cNvSpPr txBox="1"/>
          <p:nvPr>
            <p:custDataLst>
              <p:tags r:id="rId2"/>
            </p:custDataLst>
          </p:nvPr>
        </p:nvSpPr>
        <p:spPr bwMode="gray">
          <a:xfrm>
            <a:off x="330199" y="6295977"/>
            <a:ext cx="9192030" cy="492443"/>
          </a:xfrm>
          <a:prstGeom prst="rect">
            <a:avLst/>
          </a:prstGeom>
          <a:noFill/>
        </p:spPr>
        <p:txBody>
          <a:bodyPr vert="horz" wrap="square" lIns="0" tIns="0" rIns="0" bIns="0" rtlCol="0" anchor="b">
            <a:spAutoFit/>
          </a:bodyPr>
          <a:lstStyle/>
          <a:p>
            <a:r>
              <a:rPr lang="en-US" sz="800" dirty="0">
                <a:solidFill>
                  <a:srgbClr val="000000"/>
                </a:solidFill>
              </a:rPr>
              <a:t>1. Interconnection queue size assumed here only includes renewables, so actual ratio will be higher</a:t>
            </a:r>
          </a:p>
          <a:p>
            <a:r>
              <a:rPr lang="en-US" sz="800" dirty="0">
                <a:solidFill>
                  <a:srgbClr val="000000"/>
                </a:solidFill>
              </a:rPr>
              <a:t>Sources: </a:t>
            </a:r>
            <a:r>
              <a:rPr lang="en-US" sz="800" dirty="0">
                <a:solidFill>
                  <a:srgbClr val="000000"/>
                </a:solidFill>
                <a:hlinkClick r:id="rId13"/>
              </a:rPr>
              <a:t>Energy Markets &amp; Policy </a:t>
            </a:r>
            <a:r>
              <a:rPr lang="en-US" sz="800" dirty="0">
                <a:solidFill>
                  <a:srgbClr val="000000"/>
                </a:solidFill>
              </a:rPr>
              <a:t>(2025); </a:t>
            </a:r>
            <a:r>
              <a:rPr lang="en-US" sz="800" dirty="0">
                <a:solidFill>
                  <a:srgbClr val="000000"/>
                </a:solidFill>
                <a:hlinkClick r:id="rId14"/>
              </a:rPr>
              <a:t>ERCOT </a:t>
            </a:r>
            <a:r>
              <a:rPr lang="en-US" sz="800" dirty="0">
                <a:solidFill>
                  <a:srgbClr val="000000"/>
                </a:solidFill>
              </a:rPr>
              <a:t>(2025); </a:t>
            </a:r>
            <a:r>
              <a:rPr lang="en-US" sz="800" dirty="0">
                <a:solidFill>
                  <a:srgbClr val="000000"/>
                </a:solidFill>
                <a:hlinkClick r:id="rId15"/>
              </a:rPr>
              <a:t>CAISO </a:t>
            </a:r>
            <a:r>
              <a:rPr lang="en-US" sz="800" dirty="0">
                <a:solidFill>
                  <a:srgbClr val="000000"/>
                </a:solidFill>
              </a:rPr>
              <a:t>(2025), </a:t>
            </a:r>
            <a:r>
              <a:rPr lang="en-US" sz="800" dirty="0">
                <a:solidFill>
                  <a:srgbClr val="000000"/>
                </a:solidFill>
                <a:hlinkClick r:id="rId16"/>
              </a:rPr>
              <a:t>ENTSOE Map </a:t>
            </a:r>
            <a:r>
              <a:rPr lang="en-US" sz="800" dirty="0">
                <a:solidFill>
                  <a:srgbClr val="000000"/>
                </a:solidFill>
              </a:rPr>
              <a:t>(2025); </a:t>
            </a:r>
            <a:r>
              <a:rPr lang="en-US" sz="800" dirty="0">
                <a:solidFill>
                  <a:srgbClr val="000000"/>
                </a:solidFill>
                <a:hlinkClick r:id="rId17"/>
              </a:rPr>
              <a:t>ENTSOE </a:t>
            </a:r>
            <a:r>
              <a:rPr lang="en-US" sz="800" dirty="0">
                <a:solidFill>
                  <a:srgbClr val="000000"/>
                </a:solidFill>
              </a:rPr>
              <a:t>(2025); </a:t>
            </a:r>
            <a:r>
              <a:rPr lang="en-US" sz="800" dirty="0">
                <a:solidFill>
                  <a:srgbClr val="000000"/>
                </a:solidFill>
                <a:hlinkClick r:id="rId18"/>
              </a:rPr>
              <a:t>Beyond </a:t>
            </a:r>
            <a:r>
              <a:rPr lang="en-US" sz="800" dirty="0">
                <a:solidFill>
                  <a:srgbClr val="000000"/>
                </a:solidFill>
              </a:rPr>
              <a:t>(2025); </a:t>
            </a:r>
            <a:r>
              <a:rPr lang="en-US" sz="800" dirty="0">
                <a:solidFill>
                  <a:srgbClr val="000000"/>
                </a:solidFill>
                <a:hlinkClick r:id="rId19"/>
              </a:rPr>
              <a:t>GTLAW</a:t>
            </a:r>
            <a:r>
              <a:rPr lang="en-US" sz="800" dirty="0">
                <a:solidFill>
                  <a:srgbClr val="000000"/>
                </a:solidFill>
              </a:rPr>
              <a:t> (2025); </a:t>
            </a:r>
            <a:r>
              <a:rPr lang="en-US" sz="800" dirty="0">
                <a:solidFill>
                  <a:srgbClr val="000000"/>
                </a:solidFill>
                <a:hlinkClick r:id="rId20"/>
              </a:rPr>
              <a:t>DUKES </a:t>
            </a:r>
            <a:r>
              <a:rPr lang="en-US" sz="800" dirty="0">
                <a:solidFill>
                  <a:srgbClr val="000000"/>
                </a:solidFill>
              </a:rPr>
              <a:t>(2025)</a:t>
            </a:r>
            <a:r>
              <a:rPr lang="en-US" sz="800" dirty="0">
                <a:solidFill>
                  <a:srgbClr val="000000"/>
                </a:solidFill>
                <a:cs typeface="Arial"/>
              </a:rPr>
              <a:t>. </a:t>
            </a:r>
          </a:p>
          <a:p>
            <a:r>
              <a:rPr lang="en-US" sz="800" dirty="0">
                <a:solidFill>
                  <a:srgbClr val="000000"/>
                </a:solidFill>
              </a:rPr>
              <a:t>Credit: Gunay Kiran, Hasan Alawadhi, Stephanie Chen, Helin Tilkicioglu, Isabel Hoyos, Hyae Ryung Kim, and </a:t>
            </a:r>
            <a:r>
              <a:rPr lang="en-US" sz="800" dirty="0">
                <a:solidFill>
                  <a:srgbClr val="000000"/>
                </a:solidFill>
                <a:latin typeface="Arial" panose="020B0604020202020204" pitchFamily="34" charset="0"/>
                <a:cs typeface="Arial" panose="020B0604020202020204" pitchFamily="34" charset="0"/>
                <a:hlinkClick r:id="rId21"/>
              </a:rPr>
              <a:t>Gernot Wagner</a:t>
            </a:r>
            <a:r>
              <a:rPr lang="en-US" sz="800" dirty="0">
                <a:solidFill>
                  <a:srgbClr val="000000"/>
                </a:solidFill>
                <a:latin typeface="Arial" panose="020B0604020202020204" pitchFamily="34" charset="0"/>
                <a:cs typeface="Arial" panose="020B0604020202020204" pitchFamily="34" charset="0"/>
              </a:rPr>
              <a:t>. </a:t>
            </a:r>
            <a:r>
              <a:rPr lang="en-US" sz="800" dirty="0">
                <a:latin typeface="Arial" panose="020B0604020202020204" pitchFamily="34" charset="0"/>
                <a:cs typeface="Arial" panose="020B0604020202020204" pitchFamily="34" charset="0"/>
                <a:hlinkClick r:id="rId22"/>
              </a:rPr>
              <a:t>Share with attribution</a:t>
            </a:r>
            <a:r>
              <a:rPr lang="en-US" sz="800" dirty="0">
                <a:solidFill>
                  <a:srgbClr val="000000"/>
                </a:solidFill>
                <a:latin typeface="Arial" panose="020B0604020202020204" pitchFamily="34" charset="0"/>
                <a:cs typeface="Arial" panose="020B0604020202020204" pitchFamily="34" charset="0"/>
              </a:rPr>
              <a:t>: Wagner </a:t>
            </a:r>
            <a:r>
              <a:rPr lang="en-US" sz="800" i="1" dirty="0">
                <a:solidFill>
                  <a:srgbClr val="000000"/>
                </a:solidFill>
                <a:latin typeface="Arial" panose="020B0604020202020204" pitchFamily="34" charset="0"/>
                <a:cs typeface="Arial" panose="020B0604020202020204" pitchFamily="34" charset="0"/>
              </a:rPr>
              <a:t>et al. </a:t>
            </a:r>
            <a:r>
              <a:rPr lang="en-US" sz="800" dirty="0">
                <a:solidFill>
                  <a:srgbClr val="000000"/>
                </a:solidFill>
                <a:latin typeface="Arial" panose="020B0604020202020204" pitchFamily="34" charset="0"/>
                <a:cs typeface="Arial" panose="020B0604020202020204" pitchFamily="34" charset="0"/>
              </a:rPr>
              <a:t>“Powering Grids,” Columbia Business School Climate Knowledge Initiative (29 October 2026).</a:t>
            </a:r>
            <a:endParaRPr lang="en-US" sz="800" dirty="0">
              <a:solidFill>
                <a:srgbClr val="000000"/>
              </a:solidFill>
            </a:endParaRPr>
          </a:p>
        </p:txBody>
      </p:sp>
      <p:graphicFrame>
        <p:nvGraphicFramePr>
          <p:cNvPr id="20" name="Chart 19">
            <a:extLst>
              <a:ext uri="{FF2B5EF4-FFF2-40B4-BE49-F238E27FC236}">
                <a16:creationId xmlns:a16="http://schemas.microsoft.com/office/drawing/2014/main" id="{EF9C0725-A143-90F5-2430-25D41BEC0C1E}"/>
              </a:ext>
            </a:extLst>
          </p:cNvPr>
          <p:cNvGraphicFramePr/>
          <p:nvPr>
            <p:custDataLst>
              <p:tags r:id="rId3"/>
            </p:custDataLst>
            <p:extLst>
              <p:ext uri="{D42A27DB-BD31-4B8C-83A1-F6EECF244321}">
                <p14:modId xmlns:p14="http://schemas.microsoft.com/office/powerpoint/2010/main" val="3205713034"/>
              </p:ext>
            </p:extLst>
          </p:nvPr>
        </p:nvGraphicFramePr>
        <p:xfrm>
          <a:off x="5553075" y="1905000"/>
          <a:ext cx="3328988" cy="4097338"/>
        </p:xfrm>
        <a:graphic>
          <a:graphicData uri="http://schemas.openxmlformats.org/drawingml/2006/chart">
            <c:chart xmlns:c="http://schemas.openxmlformats.org/drawingml/2006/chart" xmlns:r="http://schemas.openxmlformats.org/officeDocument/2006/relationships" r:id="rId23"/>
          </a:graphicData>
        </a:graphic>
      </p:graphicFrame>
      <p:sp>
        <p:nvSpPr>
          <p:cNvPr id="12" name="Text Placeholder 10">
            <a:extLst>
              <a:ext uri="{FF2B5EF4-FFF2-40B4-BE49-F238E27FC236}">
                <a16:creationId xmlns:a16="http://schemas.microsoft.com/office/drawing/2014/main" id="{115DFB91-512B-3844-A114-92FBEDCA92F2}"/>
              </a:ext>
            </a:extLst>
          </p:cNvPr>
          <p:cNvSpPr>
            <a:spLocks/>
          </p:cNvSpPr>
          <p:nvPr>
            <p:custDataLst>
              <p:tags r:id="rId4"/>
            </p:custDataLst>
          </p:nvPr>
        </p:nvSpPr>
        <p:spPr bwMode="auto">
          <a:xfrm>
            <a:off x="6157913" y="5659438"/>
            <a:ext cx="1814513"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chor="t">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r>
              <a:rPr lang="en-GB" altLang="en-US" sz="1200">
                <a:effectLst/>
              </a:rPr>
              <a:t>Interconnection queue size</a:t>
            </a:r>
            <a:endParaRPr lang="en-GB" sz="1200"/>
          </a:p>
        </p:txBody>
      </p:sp>
      <p:sp>
        <p:nvSpPr>
          <p:cNvPr id="64" name="Text Placeholder 10">
            <a:extLst>
              <a:ext uri="{FF2B5EF4-FFF2-40B4-BE49-F238E27FC236}">
                <a16:creationId xmlns:a16="http://schemas.microsoft.com/office/drawing/2014/main" id="{115DFB91-512B-3844-A114-92FBEDCA92F2}"/>
              </a:ext>
            </a:extLst>
          </p:cNvPr>
          <p:cNvSpPr>
            <a:spLocks/>
          </p:cNvSpPr>
          <p:nvPr>
            <p:custDataLst>
              <p:tags r:id="rId5"/>
            </p:custDataLst>
          </p:nvPr>
        </p:nvSpPr>
        <p:spPr bwMode="gray">
          <a:xfrm>
            <a:off x="6073775" y="2525713"/>
            <a:ext cx="312738" cy="182563"/>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fld id="{A16CF04B-7339-4B90-B2B3-07A5CB0D8E2E}" type="datetime'''''1''''''.''''''''''''''''''''''''''''''''''''''5'''''''">
              <a:rPr lang="en-GB" altLang="en-US" sz="1200" smtClean="0">
                <a:effectLst/>
              </a:rPr>
              <a:pPr marL="0" lvl="0" indent="0">
                <a:spcBef>
                  <a:spcPct val="0"/>
                </a:spcBef>
                <a:spcAft>
                  <a:spcPct val="0"/>
                </a:spcAft>
                <a:buNone/>
              </a:pPr>
              <a:t>1.5</a:t>
            </a:fld>
            <a:r>
              <a:rPr lang="en-GB" altLang="en-US" sz="1200" baseline="30000">
                <a:effectLst/>
              </a:rPr>
              <a:t>1</a:t>
            </a:r>
            <a:endParaRPr lang="en-GB" sz="1200"/>
          </a:p>
        </p:txBody>
      </p:sp>
      <p:sp>
        <p:nvSpPr>
          <p:cNvPr id="55" name="Rectangular Callout 54">
            <a:extLst>
              <a:ext uri="{FF2B5EF4-FFF2-40B4-BE49-F238E27FC236}">
                <a16:creationId xmlns:a16="http://schemas.microsoft.com/office/drawing/2014/main" id="{6C14043C-A3A4-AB54-6393-53E8224BB243}"/>
              </a:ext>
            </a:extLst>
          </p:cNvPr>
          <p:cNvSpPr/>
          <p:nvPr/>
        </p:nvSpPr>
        <p:spPr bwMode="gray">
          <a:xfrm>
            <a:off x="3444812" y="5885010"/>
            <a:ext cx="3317780" cy="401749"/>
          </a:xfrm>
          <a:prstGeom prst="wedgeRectCallout">
            <a:avLst>
              <a:gd name="adj1" fmla="val -37873"/>
              <a:gd name="adj2" fmla="val -99026"/>
            </a:avLst>
          </a:prstGeom>
          <a:solidFill>
            <a:schemeClr val="accent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r>
              <a:rPr lang="en-TR" sz="1100" dirty="0">
                <a:solidFill>
                  <a:srgbClr val="FFFFFF"/>
                </a:solidFill>
              </a:rPr>
              <a:t>Policy shift toward a hybrid “First Ready and Needed, First Served” approach</a:t>
            </a:r>
          </a:p>
        </p:txBody>
      </p:sp>
      <p:sp>
        <p:nvSpPr>
          <p:cNvPr id="21" name="Pentagon 20">
            <a:extLst>
              <a:ext uri="{FF2B5EF4-FFF2-40B4-BE49-F238E27FC236}">
                <a16:creationId xmlns:a16="http://schemas.microsoft.com/office/drawing/2014/main" id="{CF39954F-C472-0C63-4A75-009716C1A679}"/>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22" name="Chevron 21">
            <a:extLst>
              <a:ext uri="{FF2B5EF4-FFF2-40B4-BE49-F238E27FC236}">
                <a16:creationId xmlns:a16="http://schemas.microsoft.com/office/drawing/2014/main" id="{90C7ED4E-A823-D255-155F-F76285776E4F}"/>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23" name="Chevron 22">
            <a:extLst>
              <a:ext uri="{FF2B5EF4-FFF2-40B4-BE49-F238E27FC236}">
                <a16:creationId xmlns:a16="http://schemas.microsoft.com/office/drawing/2014/main" id="{A4F912E3-F7FD-B9A8-0E24-A8CC83EDB855}"/>
              </a:ext>
            </a:extLst>
          </p:cNvPr>
          <p:cNvSpPr/>
          <p:nvPr/>
        </p:nvSpPr>
        <p:spPr>
          <a:xfrm>
            <a:off x="3381296"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Modernize</a:t>
            </a:r>
          </a:p>
        </p:txBody>
      </p:sp>
      <p:sp>
        <p:nvSpPr>
          <p:cNvPr id="24" name="Chevron 23">
            <a:extLst>
              <a:ext uri="{FF2B5EF4-FFF2-40B4-BE49-F238E27FC236}">
                <a16:creationId xmlns:a16="http://schemas.microsoft.com/office/drawing/2014/main" id="{F176464F-9EE3-3EB8-7EF6-55F15B2D48C3}"/>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25" name="Chevron 24">
            <a:extLst>
              <a:ext uri="{FF2B5EF4-FFF2-40B4-BE49-F238E27FC236}">
                <a16:creationId xmlns:a16="http://schemas.microsoft.com/office/drawing/2014/main" id="{3A92374E-2207-1092-4D94-732CE33389FE}"/>
              </a:ext>
            </a:extLst>
          </p:cNvPr>
          <p:cNvSpPr/>
          <p:nvPr/>
        </p:nvSpPr>
        <p:spPr>
          <a:xfrm>
            <a:off x="6762592" y="0"/>
            <a:ext cx="1788983" cy="288356"/>
          </a:xfrm>
          <a:prstGeom prst="chevron">
            <a:avLst/>
          </a:prstGeom>
          <a:solidFill>
            <a:srgbClr val="815BCA"/>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Deployment</a:t>
            </a:r>
          </a:p>
        </p:txBody>
      </p:sp>
      <p:sp>
        <p:nvSpPr>
          <p:cNvPr id="27" name="Rectangle 26">
            <a:extLst>
              <a:ext uri="{FF2B5EF4-FFF2-40B4-BE49-F238E27FC236}">
                <a16:creationId xmlns:a16="http://schemas.microsoft.com/office/drawing/2014/main" id="{502D83C3-FC48-2247-A22A-282E8643AE8A}"/>
              </a:ext>
            </a:extLst>
          </p:cNvPr>
          <p:cNvSpPr/>
          <p:nvPr/>
        </p:nvSpPr>
        <p:spPr>
          <a:xfrm>
            <a:off x="10637520" y="0"/>
            <a:ext cx="1554480" cy="288356"/>
          </a:xfrm>
          <a:prstGeom prst="rect">
            <a:avLst/>
          </a:prstGeom>
          <a:solidFill>
            <a:srgbClr val="00709E"/>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solidFill>
                  <a:schemeClr val="bg1"/>
                </a:solidFill>
                <a:effectLst/>
                <a:uLnTx/>
                <a:uFillTx/>
                <a:latin typeface="Arial"/>
                <a:ea typeface="+mn-ea"/>
                <a:cs typeface="+mn-cs"/>
                <a:sym typeface="Arial"/>
              </a:rPr>
              <a:t>Mid-term</a:t>
            </a:r>
          </a:p>
        </p:txBody>
      </p:sp>
    </p:spTree>
    <p:extLst>
      <p:ext uri="{BB962C8B-B14F-4D97-AF65-F5344CB8AC3E}">
        <p14:creationId xmlns:p14="http://schemas.microsoft.com/office/powerpoint/2010/main" val="46402676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8DAEDD-4E79-38DB-1FF8-9F28C23D2796}"/>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704746AD-C340-EC64-CE49-CFC287043CD7}"/>
              </a:ext>
            </a:extLst>
          </p:cNvPr>
          <p:cNvSpPr>
            <a:spLocks noGrp="1"/>
          </p:cNvSpPr>
          <p:nvPr>
            <p:ph type="body" sz="quarter" idx="14"/>
          </p:nvPr>
        </p:nvSpPr>
        <p:spPr/>
        <p:txBody>
          <a:bodyPr rIns="91440"/>
          <a:lstStyle/>
          <a:p>
            <a:pPr marL="0" indent="0">
              <a:buNone/>
            </a:pPr>
            <a:r>
              <a:rPr lang="en-US" b="1" dirty="0"/>
              <a:t>Policy insights</a:t>
            </a:r>
          </a:p>
          <a:p>
            <a:pPr marL="0" indent="0">
              <a:buNone/>
            </a:pPr>
            <a:endParaRPr lang="en-US" b="1" dirty="0"/>
          </a:p>
          <a:p>
            <a:pPr marL="0" indent="0">
              <a:buNone/>
            </a:pPr>
            <a:r>
              <a:rPr lang="en-US" b="1" dirty="0"/>
              <a:t>Implemented policies and mechanisms</a:t>
            </a:r>
          </a:p>
          <a:p>
            <a:pPr marL="0" indent="0">
              <a:buNone/>
            </a:pPr>
            <a:endParaRPr lang="en-US" b="1" dirty="0"/>
          </a:p>
          <a:p>
            <a:r>
              <a:rPr lang="en-US" b="1" dirty="0"/>
              <a:t>DS3 System Services arrangements </a:t>
            </a:r>
            <a:r>
              <a:rPr lang="en-US" dirty="0"/>
              <a:t>and </a:t>
            </a:r>
            <a:r>
              <a:rPr lang="en-US" b="1" dirty="0"/>
              <a:t>market compensation </a:t>
            </a:r>
            <a:r>
              <a:rPr lang="en-US" dirty="0"/>
              <a:t>for ancillary services such as fast frequency response, reserves and reactive power</a:t>
            </a:r>
          </a:p>
          <a:p>
            <a:pPr marL="0" indent="0">
              <a:buNone/>
            </a:pPr>
            <a:endParaRPr lang="en-US" dirty="0"/>
          </a:p>
          <a:p>
            <a:pPr marL="0" indent="0">
              <a:buNone/>
            </a:pPr>
            <a:r>
              <a:rPr lang="en-US" b="1" dirty="0"/>
              <a:t>Evolving policy opportunities</a:t>
            </a:r>
          </a:p>
          <a:p>
            <a:pPr marL="0" indent="0">
              <a:buNone/>
            </a:pPr>
            <a:endParaRPr lang="en-US" b="1" dirty="0"/>
          </a:p>
          <a:p>
            <a:r>
              <a:rPr lang="en-US" dirty="0"/>
              <a:t>Expanded participation for </a:t>
            </a:r>
            <a:r>
              <a:rPr lang="en-US" b="1" dirty="0"/>
              <a:t>DER aggregators </a:t>
            </a:r>
            <a:r>
              <a:rPr lang="en-US" dirty="0"/>
              <a:t>and </a:t>
            </a:r>
            <a:r>
              <a:rPr lang="en-US" b="1" dirty="0"/>
              <a:t>evolving technical standards, </a:t>
            </a:r>
            <a:r>
              <a:rPr lang="en-US" dirty="0"/>
              <a:t>and </a:t>
            </a:r>
            <a:r>
              <a:rPr lang="en-US" b="1" dirty="0"/>
              <a:t>compensation for grid-forming capabilities</a:t>
            </a:r>
          </a:p>
        </p:txBody>
      </p:sp>
      <p:sp>
        <p:nvSpPr>
          <p:cNvPr id="3" name="Title 2">
            <a:extLst>
              <a:ext uri="{FF2B5EF4-FFF2-40B4-BE49-F238E27FC236}">
                <a16:creationId xmlns:a16="http://schemas.microsoft.com/office/drawing/2014/main" id="{F31C04C1-7168-7B03-64AB-24A17D54BC05}"/>
              </a:ext>
            </a:extLst>
          </p:cNvPr>
          <p:cNvSpPr>
            <a:spLocks noGrp="1"/>
          </p:cNvSpPr>
          <p:nvPr>
            <p:ph type="title"/>
          </p:nvPr>
        </p:nvSpPr>
        <p:spPr/>
        <p:txBody>
          <a:bodyPr/>
          <a:lstStyle/>
          <a:p>
            <a:r>
              <a:rPr lang="en-US" dirty="0"/>
              <a:t>Ancillary-service markets enable greater renewable integration as demonstrated by Ireland’s DS3 program</a:t>
            </a:r>
          </a:p>
        </p:txBody>
      </p:sp>
      <p:sp>
        <p:nvSpPr>
          <p:cNvPr id="4" name="Text Placeholder 3">
            <a:extLst>
              <a:ext uri="{FF2B5EF4-FFF2-40B4-BE49-F238E27FC236}">
                <a16:creationId xmlns:a16="http://schemas.microsoft.com/office/drawing/2014/main" id="{4931F8E5-04A8-4C16-ADAC-E0F14BCC86FF}"/>
              </a:ext>
            </a:extLst>
          </p:cNvPr>
          <p:cNvSpPr>
            <a:spLocks noGrp="1"/>
          </p:cNvSpPr>
          <p:nvPr>
            <p:ph type="body" sz="quarter" idx="13"/>
          </p:nvPr>
        </p:nvSpPr>
        <p:spPr/>
        <p:txBody>
          <a:bodyPr/>
          <a:lstStyle/>
          <a:p>
            <a:r>
              <a:rPr lang="en-US" dirty="0"/>
              <a:t>      </a:t>
            </a:r>
            <a:r>
              <a:rPr lang="en-US" dirty="0" err="1"/>
              <a:t>EirGrid</a:t>
            </a:r>
            <a:r>
              <a:rPr lang="en-US" dirty="0"/>
              <a:t> DS3 </a:t>
            </a:r>
            <a:r>
              <a:rPr lang="en-US" b="0" dirty="0"/>
              <a:t>(Ireland)</a:t>
            </a:r>
            <a:endParaRPr lang="en-US" dirty="0"/>
          </a:p>
        </p:txBody>
      </p:sp>
      <p:sp>
        <p:nvSpPr>
          <p:cNvPr id="7" name="Terminator 6">
            <a:extLst>
              <a:ext uri="{FF2B5EF4-FFF2-40B4-BE49-F238E27FC236}">
                <a16:creationId xmlns:a16="http://schemas.microsoft.com/office/drawing/2014/main" id="{15A3922F-75F6-78B6-2C10-5B18FBBB99F4}"/>
              </a:ext>
            </a:extLst>
          </p:cNvPr>
          <p:cNvSpPr/>
          <p:nvPr/>
        </p:nvSpPr>
        <p:spPr bwMode="gray">
          <a:xfrm>
            <a:off x="6931152" y="1710877"/>
            <a:ext cx="2103120" cy="274320"/>
          </a:xfrm>
          <a:prstGeom prst="flowChartTerminator">
            <a:avLst/>
          </a:prstGeom>
          <a:solidFill>
            <a:schemeClr val="accent6"/>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200" dirty="0">
                <a:solidFill>
                  <a:schemeClr val="bg1"/>
                </a:solidFill>
              </a:rPr>
              <a:t>Operational</a:t>
            </a:r>
          </a:p>
        </p:txBody>
      </p:sp>
      <p:sp>
        <p:nvSpPr>
          <p:cNvPr id="8" name="Rectangle 7">
            <a:extLst>
              <a:ext uri="{FF2B5EF4-FFF2-40B4-BE49-F238E27FC236}">
                <a16:creationId xmlns:a16="http://schemas.microsoft.com/office/drawing/2014/main" id="{BA0CCC83-ED12-F660-75CB-BE410555849C}"/>
              </a:ext>
            </a:extLst>
          </p:cNvPr>
          <p:cNvSpPr/>
          <p:nvPr/>
        </p:nvSpPr>
        <p:spPr bwMode="gray">
          <a:xfrm>
            <a:off x="329184" y="2254279"/>
            <a:ext cx="2103120" cy="274320"/>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buNone/>
            </a:pPr>
            <a:r>
              <a:rPr lang="en-US" sz="1600" b="1" dirty="0">
                <a:solidFill>
                  <a:schemeClr val="tx1"/>
                </a:solidFill>
              </a:rPr>
              <a:t>Key facts</a:t>
            </a:r>
          </a:p>
        </p:txBody>
      </p:sp>
      <p:sp>
        <p:nvSpPr>
          <p:cNvPr id="9" name="Rounded Rectangle 8">
            <a:extLst>
              <a:ext uri="{FF2B5EF4-FFF2-40B4-BE49-F238E27FC236}">
                <a16:creationId xmlns:a16="http://schemas.microsoft.com/office/drawing/2014/main" id="{C1307675-E904-2C0F-1E62-8B19A3895E14}"/>
              </a:ext>
            </a:extLst>
          </p:cNvPr>
          <p:cNvSpPr/>
          <p:nvPr/>
        </p:nvSpPr>
        <p:spPr bwMode="gray">
          <a:xfrm>
            <a:off x="329184" y="2562386"/>
            <a:ext cx="2103120" cy="1027424"/>
          </a:xfrm>
          <a:prstGeom prst="round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algn="ctr"/>
            <a:r>
              <a:rPr lang="en-US" sz="2200" dirty="0">
                <a:solidFill>
                  <a:schemeClr val="tx1"/>
                </a:solidFill>
              </a:rPr>
              <a:t>50%</a:t>
            </a:r>
          </a:p>
          <a:p>
            <a:pPr marL="0" indent="0" algn="ctr">
              <a:buNone/>
            </a:pPr>
            <a:r>
              <a:rPr lang="en-US" sz="1200" dirty="0">
                <a:solidFill>
                  <a:schemeClr val="tx1"/>
                </a:solidFill>
              </a:rPr>
              <a:t>Initial SNSP limit</a:t>
            </a:r>
          </a:p>
          <a:p>
            <a:pPr marL="0" indent="0" algn="ctr">
              <a:buNone/>
            </a:pPr>
            <a:r>
              <a:rPr lang="en-US" sz="1200" dirty="0">
                <a:solidFill>
                  <a:schemeClr val="tx1"/>
                </a:solidFill>
              </a:rPr>
              <a:t>2014</a:t>
            </a:r>
          </a:p>
        </p:txBody>
      </p:sp>
      <p:sp>
        <p:nvSpPr>
          <p:cNvPr id="10" name="Rounded Rectangle 9">
            <a:extLst>
              <a:ext uri="{FF2B5EF4-FFF2-40B4-BE49-F238E27FC236}">
                <a16:creationId xmlns:a16="http://schemas.microsoft.com/office/drawing/2014/main" id="{8E9F55F2-E34E-6745-5D16-862DA5BD359E}"/>
              </a:ext>
            </a:extLst>
          </p:cNvPr>
          <p:cNvSpPr/>
          <p:nvPr/>
        </p:nvSpPr>
        <p:spPr bwMode="gray">
          <a:xfrm>
            <a:off x="329184" y="3749086"/>
            <a:ext cx="2103120" cy="1027424"/>
          </a:xfrm>
          <a:prstGeom prst="round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2200" dirty="0">
                <a:solidFill>
                  <a:schemeClr val="tx1"/>
                </a:solidFill>
              </a:rPr>
              <a:t>65%</a:t>
            </a:r>
          </a:p>
          <a:p>
            <a:pPr marL="0" indent="0" algn="ctr">
              <a:buNone/>
            </a:pPr>
            <a:r>
              <a:rPr lang="en-US" sz="1200" dirty="0">
                <a:solidFill>
                  <a:schemeClr val="tx1"/>
                </a:solidFill>
              </a:rPr>
              <a:t>Intermediate milestone</a:t>
            </a:r>
          </a:p>
          <a:p>
            <a:pPr marL="0" indent="0" algn="ctr">
              <a:buNone/>
            </a:pPr>
            <a:r>
              <a:rPr lang="en-US" sz="1200" dirty="0">
                <a:solidFill>
                  <a:schemeClr val="tx1"/>
                </a:solidFill>
              </a:rPr>
              <a:t>2018</a:t>
            </a:r>
          </a:p>
        </p:txBody>
      </p:sp>
      <p:sp>
        <p:nvSpPr>
          <p:cNvPr id="11" name="Rounded Rectangle 10">
            <a:extLst>
              <a:ext uri="{FF2B5EF4-FFF2-40B4-BE49-F238E27FC236}">
                <a16:creationId xmlns:a16="http://schemas.microsoft.com/office/drawing/2014/main" id="{CA62D99B-1BA7-2108-52FB-058F9283F8CC}"/>
              </a:ext>
            </a:extLst>
          </p:cNvPr>
          <p:cNvSpPr/>
          <p:nvPr/>
        </p:nvSpPr>
        <p:spPr bwMode="gray">
          <a:xfrm>
            <a:off x="329184" y="4935785"/>
            <a:ext cx="2103120" cy="1027424"/>
          </a:xfrm>
          <a:prstGeom prst="round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algn="ctr"/>
            <a:r>
              <a:rPr lang="en-US" sz="2200" dirty="0">
                <a:solidFill>
                  <a:schemeClr val="tx1"/>
                </a:solidFill>
              </a:rPr>
              <a:t>75%</a:t>
            </a:r>
          </a:p>
          <a:p>
            <a:pPr marL="0" indent="0" algn="ctr">
              <a:buNone/>
            </a:pPr>
            <a:r>
              <a:rPr lang="en-US" sz="1200" dirty="0">
                <a:solidFill>
                  <a:schemeClr val="tx1"/>
                </a:solidFill>
              </a:rPr>
              <a:t>SNSP capability</a:t>
            </a:r>
          </a:p>
          <a:p>
            <a:pPr marL="0" indent="0" algn="ctr">
              <a:buNone/>
            </a:pPr>
            <a:r>
              <a:rPr lang="en-US" sz="1200" dirty="0">
                <a:solidFill>
                  <a:schemeClr val="tx1"/>
                </a:solidFill>
              </a:rPr>
              <a:t>2024</a:t>
            </a:r>
          </a:p>
        </p:txBody>
      </p:sp>
      <p:sp>
        <p:nvSpPr>
          <p:cNvPr id="12" name="Footer Placeholder 5">
            <a:extLst>
              <a:ext uri="{FF2B5EF4-FFF2-40B4-BE49-F238E27FC236}">
                <a16:creationId xmlns:a16="http://schemas.microsoft.com/office/drawing/2014/main" id="{EC050FD9-5AE5-E980-49FD-3F2F73A256C3}"/>
              </a:ext>
            </a:extLst>
          </p:cNvPr>
          <p:cNvSpPr>
            <a:spLocks noGrp="1"/>
          </p:cNvSpPr>
          <p:nvPr>
            <p:ph type="ftr" sz="quarter" idx="3"/>
          </p:nvPr>
        </p:nvSpPr>
        <p:spPr>
          <a:xfrm>
            <a:off x="334962" y="6344432"/>
            <a:ext cx="9147241" cy="216706"/>
          </a:xfrm>
        </p:spPr>
        <p:txBody>
          <a:bodyPr/>
          <a:lstStyle/>
          <a:p>
            <a:pPr>
              <a:defRPr/>
            </a:pPr>
            <a:r>
              <a:rPr lang="en-US" dirty="0">
                <a:solidFill>
                  <a:schemeClr val="tx1"/>
                </a:solidFill>
              </a:rPr>
              <a:t>Sources: </a:t>
            </a:r>
            <a:r>
              <a:rPr lang="en-US" dirty="0">
                <a:hlinkClick r:id="rId2"/>
              </a:rPr>
              <a:t>DS3 Programme – Delivering a Secure Sustainable Electricity System</a:t>
            </a:r>
            <a:r>
              <a:rPr lang="en-US" dirty="0">
                <a:solidFill>
                  <a:schemeClr val="tx1"/>
                </a:solidFill>
              </a:rPr>
              <a:t> (</a:t>
            </a:r>
            <a:r>
              <a:rPr lang="en-US" dirty="0" err="1">
                <a:solidFill>
                  <a:schemeClr val="tx1"/>
                </a:solidFill>
              </a:rPr>
              <a:t>EirGrid</a:t>
            </a:r>
            <a:r>
              <a:rPr lang="en-US" dirty="0">
                <a:solidFill>
                  <a:schemeClr val="tx1"/>
                </a:solidFill>
              </a:rPr>
              <a:t>, n.d.); </a:t>
            </a:r>
            <a:r>
              <a:rPr lang="en-US" dirty="0">
                <a:hlinkClick r:id="rId3"/>
              </a:rPr>
              <a:t>DS3 – Delivering a Secure, Sustainable Electricity System</a:t>
            </a:r>
            <a:r>
              <a:rPr lang="en-US" dirty="0"/>
              <a:t> </a:t>
            </a:r>
            <a:r>
              <a:rPr lang="en-US" dirty="0">
                <a:solidFill>
                  <a:schemeClr val="tx1"/>
                </a:solidFill>
              </a:rPr>
              <a:t>(</a:t>
            </a:r>
            <a:r>
              <a:rPr lang="en-US" dirty="0" err="1">
                <a:solidFill>
                  <a:schemeClr val="tx1"/>
                </a:solidFill>
              </a:rPr>
              <a:t>EirGrid</a:t>
            </a:r>
            <a:r>
              <a:rPr lang="en-US" dirty="0">
                <a:solidFill>
                  <a:schemeClr val="tx1"/>
                </a:solidFill>
              </a:rPr>
              <a:t>, 2015).</a:t>
            </a:r>
          </a:p>
          <a:p>
            <a:pPr>
              <a:defRPr/>
            </a:pPr>
            <a:r>
              <a:rPr lang="en-US" dirty="0">
                <a:solidFill>
                  <a:schemeClr val="tx1"/>
                </a:solidFill>
              </a:rPr>
              <a:t>Credit: Pia Doris Morrow, Gunay Kiran, and </a:t>
            </a:r>
            <a:r>
              <a:rPr lang="en-US" dirty="0">
                <a:solidFill>
                  <a:srgbClr val="000000"/>
                </a:solidFill>
                <a:hlinkClick r:id="rId4"/>
              </a:rPr>
              <a:t>Gernot Wagner</a:t>
            </a:r>
            <a:r>
              <a:rPr lang="en-US" dirty="0">
                <a:solidFill>
                  <a:srgbClr val="000000"/>
                </a:solidFill>
              </a:rPr>
              <a:t>. </a:t>
            </a:r>
            <a:r>
              <a:rPr lang="en-US" dirty="0">
                <a:hlinkClick r:id="rId5"/>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cs typeface="Arial"/>
            </a:endParaRPr>
          </a:p>
        </p:txBody>
      </p:sp>
      <p:sp>
        <p:nvSpPr>
          <p:cNvPr id="13" name="Rectangle 12">
            <a:extLst>
              <a:ext uri="{FF2B5EF4-FFF2-40B4-BE49-F238E27FC236}">
                <a16:creationId xmlns:a16="http://schemas.microsoft.com/office/drawing/2014/main" id="{785D1797-849D-71C0-562E-9C4D33A56172}"/>
              </a:ext>
            </a:extLst>
          </p:cNvPr>
          <p:cNvSpPr/>
          <p:nvPr/>
        </p:nvSpPr>
        <p:spPr bwMode="gray">
          <a:xfrm>
            <a:off x="2715768" y="2562386"/>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pPr marL="0" indent="0">
              <a:buNone/>
            </a:pPr>
            <a:r>
              <a:rPr lang="en-US" sz="1200" dirty="0">
                <a:solidFill>
                  <a:schemeClr val="tx1"/>
                </a:solidFill>
              </a:rPr>
              <a:t>Higher shares of inverter-based renewable generation </a:t>
            </a:r>
            <a:r>
              <a:rPr lang="en-US" sz="1200" b="1" dirty="0">
                <a:solidFill>
                  <a:schemeClr val="tx1"/>
                </a:solidFill>
              </a:rPr>
              <a:t>require new ways to maintain frequency, voltage and system stability</a:t>
            </a:r>
          </a:p>
        </p:txBody>
      </p:sp>
      <p:sp>
        <p:nvSpPr>
          <p:cNvPr id="14" name="Rectangle 13">
            <a:extLst>
              <a:ext uri="{FF2B5EF4-FFF2-40B4-BE49-F238E27FC236}">
                <a16:creationId xmlns:a16="http://schemas.microsoft.com/office/drawing/2014/main" id="{CB5FB2AF-253C-B149-25D7-16255EEE5932}"/>
              </a:ext>
            </a:extLst>
          </p:cNvPr>
          <p:cNvSpPr/>
          <p:nvPr/>
        </p:nvSpPr>
        <p:spPr bwMode="gray">
          <a:xfrm rot="16200000">
            <a:off x="2430379" y="2847777"/>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Problem</a:t>
            </a:r>
          </a:p>
        </p:txBody>
      </p:sp>
      <p:sp>
        <p:nvSpPr>
          <p:cNvPr id="15" name="Rectangle 14">
            <a:extLst>
              <a:ext uri="{FF2B5EF4-FFF2-40B4-BE49-F238E27FC236}">
                <a16:creationId xmlns:a16="http://schemas.microsoft.com/office/drawing/2014/main" id="{0D028997-3F6D-FBB2-0D3B-77866D47808B}"/>
              </a:ext>
            </a:extLst>
          </p:cNvPr>
          <p:cNvSpPr/>
          <p:nvPr/>
        </p:nvSpPr>
        <p:spPr bwMode="gray">
          <a:xfrm>
            <a:off x="2715768" y="3731322"/>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r>
              <a:rPr lang="en-US" sz="1200" b="1" dirty="0">
                <a:solidFill>
                  <a:schemeClr val="tx1"/>
                </a:solidFill>
              </a:rPr>
              <a:t>Fast frequency response, reserve, reactive power, and other grid-stability capabilities</a:t>
            </a:r>
            <a:r>
              <a:rPr lang="en-US" sz="1200" dirty="0">
                <a:solidFill>
                  <a:schemeClr val="tx1"/>
                </a:solidFill>
              </a:rPr>
              <a:t>, supported by batteries, inverters, and control systems</a:t>
            </a:r>
          </a:p>
        </p:txBody>
      </p:sp>
      <p:sp>
        <p:nvSpPr>
          <p:cNvPr id="16" name="Rectangle 15">
            <a:extLst>
              <a:ext uri="{FF2B5EF4-FFF2-40B4-BE49-F238E27FC236}">
                <a16:creationId xmlns:a16="http://schemas.microsoft.com/office/drawing/2014/main" id="{1E61DDB4-0D1C-7E13-5639-489C88DFEE85}"/>
              </a:ext>
            </a:extLst>
          </p:cNvPr>
          <p:cNvSpPr/>
          <p:nvPr/>
        </p:nvSpPr>
        <p:spPr bwMode="gray">
          <a:xfrm rot="16200000">
            <a:off x="2430379" y="4016713"/>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Technology</a:t>
            </a:r>
          </a:p>
        </p:txBody>
      </p:sp>
      <p:sp>
        <p:nvSpPr>
          <p:cNvPr id="17" name="Rectangle 16">
            <a:extLst>
              <a:ext uri="{FF2B5EF4-FFF2-40B4-BE49-F238E27FC236}">
                <a16:creationId xmlns:a16="http://schemas.microsoft.com/office/drawing/2014/main" id="{9F8BD833-29DD-9BBB-ACEB-EB7197C770B0}"/>
              </a:ext>
            </a:extLst>
          </p:cNvPr>
          <p:cNvSpPr/>
          <p:nvPr/>
        </p:nvSpPr>
        <p:spPr bwMode="gray">
          <a:xfrm>
            <a:off x="2715768" y="4900259"/>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pPr marL="0" indent="0">
              <a:buNone/>
            </a:pPr>
            <a:r>
              <a:rPr lang="en-US" sz="1200" dirty="0">
                <a:solidFill>
                  <a:schemeClr val="tx1"/>
                </a:solidFill>
              </a:rPr>
              <a:t>Secure Sustainable Electricity System (DS3) program develops and compensates services needed for a </a:t>
            </a:r>
            <a:r>
              <a:rPr lang="en-US" sz="1200" b="1" dirty="0">
                <a:solidFill>
                  <a:schemeClr val="tx1"/>
                </a:solidFill>
              </a:rPr>
              <a:t>high-renewables power system</a:t>
            </a:r>
          </a:p>
        </p:txBody>
      </p:sp>
      <p:sp>
        <p:nvSpPr>
          <p:cNvPr id="18" name="Rectangle 17">
            <a:extLst>
              <a:ext uri="{FF2B5EF4-FFF2-40B4-BE49-F238E27FC236}">
                <a16:creationId xmlns:a16="http://schemas.microsoft.com/office/drawing/2014/main" id="{E17B2768-F17D-49DE-F2C1-79FBAF06F05F}"/>
              </a:ext>
            </a:extLst>
          </p:cNvPr>
          <p:cNvSpPr/>
          <p:nvPr/>
        </p:nvSpPr>
        <p:spPr bwMode="gray">
          <a:xfrm rot="16200000">
            <a:off x="2430379" y="5185650"/>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Deployment model</a:t>
            </a:r>
          </a:p>
        </p:txBody>
      </p:sp>
      <p:sp>
        <p:nvSpPr>
          <p:cNvPr id="19" name="Rectangle 18">
            <a:extLst>
              <a:ext uri="{FF2B5EF4-FFF2-40B4-BE49-F238E27FC236}">
                <a16:creationId xmlns:a16="http://schemas.microsoft.com/office/drawing/2014/main" id="{86160E54-C953-7A1C-4E71-2EFC2754FDEC}"/>
              </a:ext>
            </a:extLst>
          </p:cNvPr>
          <p:cNvSpPr/>
          <p:nvPr/>
        </p:nvSpPr>
        <p:spPr bwMode="gray">
          <a:xfrm>
            <a:off x="6016752" y="2562386"/>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pPr marL="0" indent="0">
              <a:buNone/>
            </a:pPr>
            <a:r>
              <a:rPr lang="en-US" sz="1200" b="1" dirty="0" err="1">
                <a:solidFill>
                  <a:schemeClr val="tx1"/>
                </a:solidFill>
              </a:rPr>
              <a:t>EirGrid</a:t>
            </a:r>
            <a:r>
              <a:rPr lang="en-US" sz="1200" dirty="0">
                <a:solidFill>
                  <a:schemeClr val="tx1"/>
                </a:solidFill>
              </a:rPr>
              <a:t> and </a:t>
            </a:r>
            <a:r>
              <a:rPr lang="en-US" sz="1200" b="1" dirty="0">
                <a:solidFill>
                  <a:schemeClr val="tx1"/>
                </a:solidFill>
              </a:rPr>
              <a:t>system-service providers</a:t>
            </a:r>
            <a:r>
              <a:rPr lang="en-US" sz="1200" dirty="0">
                <a:solidFill>
                  <a:schemeClr val="tx1"/>
                </a:solidFill>
              </a:rPr>
              <a:t>, including generation, storage, and other eligible flexibility resources</a:t>
            </a:r>
          </a:p>
        </p:txBody>
      </p:sp>
      <p:sp>
        <p:nvSpPr>
          <p:cNvPr id="20" name="Rectangle 19">
            <a:extLst>
              <a:ext uri="{FF2B5EF4-FFF2-40B4-BE49-F238E27FC236}">
                <a16:creationId xmlns:a16="http://schemas.microsoft.com/office/drawing/2014/main" id="{72A76F1B-D144-E8CD-5F0E-8C415268F6F9}"/>
              </a:ext>
            </a:extLst>
          </p:cNvPr>
          <p:cNvSpPr/>
          <p:nvPr/>
        </p:nvSpPr>
        <p:spPr bwMode="gray">
          <a:xfrm rot="16200000">
            <a:off x="5731363" y="2847777"/>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Stakeholders</a:t>
            </a:r>
          </a:p>
        </p:txBody>
      </p:sp>
      <p:sp>
        <p:nvSpPr>
          <p:cNvPr id="21" name="Rectangle 20">
            <a:extLst>
              <a:ext uri="{FF2B5EF4-FFF2-40B4-BE49-F238E27FC236}">
                <a16:creationId xmlns:a16="http://schemas.microsoft.com/office/drawing/2014/main" id="{E0B5ECA0-3FC1-8D9F-D782-A8FD9AAC577D}"/>
              </a:ext>
            </a:extLst>
          </p:cNvPr>
          <p:cNvSpPr/>
          <p:nvPr/>
        </p:nvSpPr>
        <p:spPr bwMode="gray">
          <a:xfrm>
            <a:off x="6016752" y="3731322"/>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r>
              <a:rPr lang="en-US" sz="1200" dirty="0">
                <a:solidFill>
                  <a:schemeClr val="tx1"/>
                </a:solidFill>
              </a:rPr>
              <a:t>Explicit ancillary-services products </a:t>
            </a:r>
            <a:r>
              <a:rPr lang="en-US" sz="1200" b="1" dirty="0">
                <a:solidFill>
                  <a:schemeClr val="tx1"/>
                </a:solidFill>
              </a:rPr>
              <a:t>create revenue for capabilities needed </a:t>
            </a:r>
            <a:r>
              <a:rPr lang="en-US" sz="1200" dirty="0">
                <a:solidFill>
                  <a:schemeClr val="tx1"/>
                </a:solidFill>
              </a:rPr>
              <a:t>to operate a more renewable electricity system</a:t>
            </a:r>
          </a:p>
        </p:txBody>
      </p:sp>
      <p:sp>
        <p:nvSpPr>
          <p:cNvPr id="22" name="Rectangle 21">
            <a:extLst>
              <a:ext uri="{FF2B5EF4-FFF2-40B4-BE49-F238E27FC236}">
                <a16:creationId xmlns:a16="http://schemas.microsoft.com/office/drawing/2014/main" id="{DB10241C-14BD-CC95-A2AE-B1D8491AC104}"/>
              </a:ext>
            </a:extLst>
          </p:cNvPr>
          <p:cNvSpPr/>
          <p:nvPr/>
        </p:nvSpPr>
        <p:spPr bwMode="gray">
          <a:xfrm rot="16200000">
            <a:off x="5731363" y="4016713"/>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Deployment enabler</a:t>
            </a:r>
          </a:p>
        </p:txBody>
      </p:sp>
      <p:sp>
        <p:nvSpPr>
          <p:cNvPr id="23" name="Rectangle 22">
            <a:extLst>
              <a:ext uri="{FF2B5EF4-FFF2-40B4-BE49-F238E27FC236}">
                <a16:creationId xmlns:a16="http://schemas.microsoft.com/office/drawing/2014/main" id="{AAA33295-6CED-72AA-AC8C-D196F116AA53}"/>
              </a:ext>
            </a:extLst>
          </p:cNvPr>
          <p:cNvSpPr/>
          <p:nvPr/>
        </p:nvSpPr>
        <p:spPr bwMode="gray">
          <a:xfrm>
            <a:off x="6016752" y="4900259"/>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r>
              <a:rPr lang="en-US" sz="1200" dirty="0">
                <a:solidFill>
                  <a:schemeClr val="tx1"/>
                </a:solidFill>
              </a:rPr>
              <a:t>Energy-only compensation is </a:t>
            </a:r>
            <a:r>
              <a:rPr lang="en-US" sz="1200" b="1" dirty="0">
                <a:solidFill>
                  <a:schemeClr val="tx1"/>
                </a:solidFill>
              </a:rPr>
              <a:t>insufficient where reliability depends on fast response, reserve, and voltage-support services</a:t>
            </a:r>
          </a:p>
        </p:txBody>
      </p:sp>
      <p:sp>
        <p:nvSpPr>
          <p:cNvPr id="24" name="Rectangle 23">
            <a:extLst>
              <a:ext uri="{FF2B5EF4-FFF2-40B4-BE49-F238E27FC236}">
                <a16:creationId xmlns:a16="http://schemas.microsoft.com/office/drawing/2014/main" id="{3B0D4FD8-F7B0-A0B2-B6A9-BEF97831C99B}"/>
              </a:ext>
            </a:extLst>
          </p:cNvPr>
          <p:cNvSpPr/>
          <p:nvPr/>
        </p:nvSpPr>
        <p:spPr bwMode="gray">
          <a:xfrm rot="16200000">
            <a:off x="5731363" y="5185650"/>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Lesson learned</a:t>
            </a:r>
          </a:p>
        </p:txBody>
      </p:sp>
      <p:sp>
        <p:nvSpPr>
          <p:cNvPr id="25" name="Pentagon 24">
            <a:extLst>
              <a:ext uri="{FF2B5EF4-FFF2-40B4-BE49-F238E27FC236}">
                <a16:creationId xmlns:a16="http://schemas.microsoft.com/office/drawing/2014/main" id="{D9FC5B34-D291-63B6-2841-1F01D1B91820}"/>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26" name="Chevron 25">
            <a:extLst>
              <a:ext uri="{FF2B5EF4-FFF2-40B4-BE49-F238E27FC236}">
                <a16:creationId xmlns:a16="http://schemas.microsoft.com/office/drawing/2014/main" id="{DC2DA98C-F1F0-F173-7494-195CBB1B739A}"/>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27" name="Chevron 26">
            <a:extLst>
              <a:ext uri="{FF2B5EF4-FFF2-40B4-BE49-F238E27FC236}">
                <a16:creationId xmlns:a16="http://schemas.microsoft.com/office/drawing/2014/main" id="{01CBC305-8B66-34ED-4EE9-686DAF4D7D30}"/>
              </a:ext>
            </a:extLst>
          </p:cNvPr>
          <p:cNvSpPr/>
          <p:nvPr/>
        </p:nvSpPr>
        <p:spPr>
          <a:xfrm>
            <a:off x="3381296"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Modernize</a:t>
            </a:r>
          </a:p>
        </p:txBody>
      </p:sp>
      <p:sp>
        <p:nvSpPr>
          <p:cNvPr id="28" name="Chevron 27">
            <a:extLst>
              <a:ext uri="{FF2B5EF4-FFF2-40B4-BE49-F238E27FC236}">
                <a16:creationId xmlns:a16="http://schemas.microsoft.com/office/drawing/2014/main" id="{84D5C146-2230-E415-9253-2B2CD255F6EA}"/>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29" name="Chevron 28">
            <a:extLst>
              <a:ext uri="{FF2B5EF4-FFF2-40B4-BE49-F238E27FC236}">
                <a16:creationId xmlns:a16="http://schemas.microsoft.com/office/drawing/2014/main" id="{D7EA4B3A-3849-2071-01AD-DC3118F0E2DA}"/>
              </a:ext>
            </a:extLst>
          </p:cNvPr>
          <p:cNvSpPr/>
          <p:nvPr/>
        </p:nvSpPr>
        <p:spPr>
          <a:xfrm>
            <a:off x="6762592" y="0"/>
            <a:ext cx="1788983" cy="288356"/>
          </a:xfrm>
          <a:prstGeom prst="chevron">
            <a:avLst/>
          </a:prstGeom>
          <a:solidFill>
            <a:srgbClr val="815BCA"/>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Deployment</a:t>
            </a:r>
          </a:p>
        </p:txBody>
      </p:sp>
      <p:sp>
        <p:nvSpPr>
          <p:cNvPr id="30" name="Rectangle 29">
            <a:extLst>
              <a:ext uri="{FF2B5EF4-FFF2-40B4-BE49-F238E27FC236}">
                <a16:creationId xmlns:a16="http://schemas.microsoft.com/office/drawing/2014/main" id="{D9C16BB7-5895-3961-31D0-9EEE4FEA5379}"/>
              </a:ext>
            </a:extLst>
          </p:cNvPr>
          <p:cNvSpPr/>
          <p:nvPr/>
        </p:nvSpPr>
        <p:spPr>
          <a:xfrm>
            <a:off x="10637520" y="0"/>
            <a:ext cx="1554480" cy="288356"/>
          </a:xfrm>
          <a:prstGeom prst="rect">
            <a:avLst/>
          </a:prstGeom>
          <a:solidFill>
            <a:srgbClr val="00709E"/>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solidFill>
                  <a:schemeClr val="bg1"/>
                </a:solidFill>
                <a:effectLst/>
                <a:uLnTx/>
                <a:uFillTx/>
                <a:latin typeface="Arial"/>
                <a:ea typeface="+mn-ea"/>
                <a:cs typeface="+mn-cs"/>
                <a:sym typeface="Arial"/>
              </a:rPr>
              <a:t>Mid-term</a:t>
            </a:r>
          </a:p>
        </p:txBody>
      </p:sp>
      <p:pic>
        <p:nvPicPr>
          <p:cNvPr id="6" name="Picture 5" descr="File:Ireland flag 300.png - Wikimedia Commons">
            <a:extLst>
              <a:ext uri="{FF2B5EF4-FFF2-40B4-BE49-F238E27FC236}">
                <a16:creationId xmlns:a16="http://schemas.microsoft.com/office/drawing/2014/main" id="{07290785-3140-FAB0-2B81-3FB3F9E7F9E3}"/>
              </a:ext>
            </a:extLst>
          </p:cNvPr>
          <p:cNvPicPr>
            <a:picLocks noChangeAspect="1"/>
          </p:cNvPicPr>
          <p:nvPr/>
        </p:nvPicPr>
        <p:blipFill>
          <a:blip r:embed="rId6"/>
          <a:stretch>
            <a:fillRect/>
          </a:stretch>
        </p:blipFill>
        <p:spPr>
          <a:xfrm>
            <a:off x="329184" y="1771585"/>
            <a:ext cx="365760" cy="182880"/>
          </a:xfrm>
          <a:prstGeom prst="rect">
            <a:avLst/>
          </a:prstGeom>
        </p:spPr>
      </p:pic>
    </p:spTree>
    <p:extLst>
      <p:ext uri="{BB962C8B-B14F-4D97-AF65-F5344CB8AC3E}">
        <p14:creationId xmlns:p14="http://schemas.microsoft.com/office/powerpoint/2010/main" val="108022924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440687-6192-EE75-BBB5-A6A9D2635EDB}"/>
            </a:ext>
          </a:extLst>
        </p:cNvPr>
        <p:cNvGrpSpPr/>
        <p:nvPr/>
      </p:nvGrpSpPr>
      <p:grpSpPr>
        <a:xfrm>
          <a:off x="0" y="0"/>
          <a:ext cx="0" cy="0"/>
          <a:chOff x="0" y="0"/>
          <a:chExt cx="0" cy="0"/>
        </a:xfrm>
      </p:grpSpPr>
      <p:graphicFrame>
        <p:nvGraphicFramePr>
          <p:cNvPr id="13" name="think-cell data - do not delete" hidden="1">
            <a:extLst>
              <a:ext uri="{FF2B5EF4-FFF2-40B4-BE49-F238E27FC236}">
                <a16:creationId xmlns:a16="http://schemas.microsoft.com/office/drawing/2014/main" id="{2DEAF661-7F66-143D-0834-4B666D81B844}"/>
              </a:ext>
            </a:extLst>
          </p:cNvPr>
          <p:cNvGraphicFramePr>
            <a:graphicFrameLocks/>
          </p:cNvGraphicFramePr>
          <p:nvPr>
            <p:custDataLst>
              <p:tags r:id="rId1"/>
            </p:custData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11" imgW="7772400" imgH="10058400" progId="TCLayout.ActiveDocument.1">
                  <p:embed/>
                </p:oleObj>
              </mc:Choice>
              <mc:Fallback>
                <p:oleObj name="thinkcell Slide" r:id="rId11" imgW="7772400" imgH="10058400" progId="TCLayout.ActiveDocument.1">
                  <p:embed/>
                  <p:pic>
                    <p:nvPicPr>
                      <p:cNvPr id="13" name="think-cell data - do not delete" hidden="1">
                        <a:extLst>
                          <a:ext uri="{FF2B5EF4-FFF2-40B4-BE49-F238E27FC236}">
                            <a16:creationId xmlns:a16="http://schemas.microsoft.com/office/drawing/2014/main" id="{2DEAF661-7F66-143D-0834-4B666D81B844}"/>
                          </a:ext>
                        </a:extLst>
                      </p:cNvPr>
                      <p:cNvPicPr/>
                      <p:nvPr/>
                    </p:nvPicPr>
                    <p:blipFill>
                      <a:blip r:embed="rId12"/>
                      <a:stretch>
                        <a:fillRect/>
                      </a:stretch>
                    </p:blipFill>
                    <p:spPr>
                      <a:xfrm>
                        <a:off x="1588" y="1588"/>
                        <a:ext cx="1227" cy="1588"/>
                      </a:xfrm>
                      <a:prstGeom prst="rect">
                        <a:avLst/>
                      </a:prstGeom>
                    </p:spPr>
                  </p:pic>
                </p:oleObj>
              </mc:Fallback>
            </mc:AlternateContent>
          </a:graphicData>
        </a:graphic>
      </p:graphicFrame>
      <p:sp>
        <p:nvSpPr>
          <p:cNvPr id="2" name="Text Placeholder 1">
            <a:extLst>
              <a:ext uri="{FF2B5EF4-FFF2-40B4-BE49-F238E27FC236}">
                <a16:creationId xmlns:a16="http://schemas.microsoft.com/office/drawing/2014/main" id="{0BB8480F-0889-8E82-AD3E-18AFCB352044}"/>
              </a:ext>
            </a:extLst>
          </p:cNvPr>
          <p:cNvSpPr>
            <a:spLocks noGrp="1"/>
          </p:cNvSpPr>
          <p:nvPr>
            <p:ph type="body" sz="quarter" idx="14"/>
          </p:nvPr>
        </p:nvSpPr>
        <p:spPr>
          <a:xfrm>
            <a:off x="9308592" y="1549400"/>
            <a:ext cx="2544312" cy="4459918"/>
          </a:xfrm>
        </p:spPr>
        <p:txBody>
          <a:bodyPr vert="horz" lIns="137160" tIns="137160" rIns="274320" bIns="137160" rtlCol="0" anchor="t">
            <a:noAutofit/>
          </a:bodyPr>
          <a:lstStyle/>
          <a:p>
            <a:pPr marL="0" indent="0">
              <a:buNone/>
            </a:pPr>
            <a:r>
              <a:rPr lang="en-US" b="1" dirty="0">
                <a:cs typeface="Arial"/>
              </a:rPr>
              <a:t>Observations</a:t>
            </a:r>
          </a:p>
          <a:p>
            <a:pPr>
              <a:spcBef>
                <a:spcPts val="600"/>
              </a:spcBef>
            </a:pPr>
            <a:r>
              <a:rPr lang="en-US" b="1" dirty="0">
                <a:cs typeface="Arial"/>
              </a:rPr>
              <a:t>Assets should be rewarded for ancillary services </a:t>
            </a:r>
            <a:r>
              <a:rPr lang="en-US" dirty="0">
                <a:cs typeface="Arial"/>
              </a:rPr>
              <a:t>to the grid, not just the Megawatts, this includes reactive power, which will be a required asset in inverter-based generation future</a:t>
            </a:r>
          </a:p>
          <a:p>
            <a:pPr>
              <a:spcBef>
                <a:spcPts val="600"/>
              </a:spcBef>
            </a:pPr>
            <a:r>
              <a:rPr lang="en-US" dirty="0">
                <a:cs typeface="Arial"/>
              </a:rPr>
              <a:t>Ireland’s DS3 program provides a successful example of a market-based framework, with </a:t>
            </a:r>
            <a:r>
              <a:rPr lang="en-US" b="1" dirty="0">
                <a:cs typeface="Arial"/>
              </a:rPr>
              <a:t>12 service products to compensate providers for supporting grid stability</a:t>
            </a:r>
          </a:p>
          <a:p>
            <a:pPr>
              <a:spcBef>
                <a:spcPts val="600"/>
              </a:spcBef>
            </a:pPr>
            <a:r>
              <a:rPr lang="en-US" dirty="0">
                <a:cs typeface="Arial"/>
              </a:rPr>
              <a:t>Additionally, a </a:t>
            </a:r>
            <a:r>
              <a:rPr lang="en-US" b="1" dirty="0">
                <a:cs typeface="Arial"/>
              </a:rPr>
              <a:t>market for DERs to aggregate and sell directly to the grid </a:t>
            </a:r>
            <a:r>
              <a:rPr lang="en-US" dirty="0">
                <a:cs typeface="Arial"/>
              </a:rPr>
              <a:t>is needed as a way of improving economics</a:t>
            </a:r>
            <a:endParaRPr lang="en-US" dirty="0"/>
          </a:p>
          <a:p>
            <a:pPr marL="0" indent="0">
              <a:buNone/>
            </a:pPr>
            <a:endParaRPr lang="en-US" dirty="0"/>
          </a:p>
        </p:txBody>
      </p:sp>
      <p:sp>
        <p:nvSpPr>
          <p:cNvPr id="3" name="Title 2">
            <a:extLst>
              <a:ext uri="{FF2B5EF4-FFF2-40B4-BE49-F238E27FC236}">
                <a16:creationId xmlns:a16="http://schemas.microsoft.com/office/drawing/2014/main" id="{10A53DDB-B70E-47CD-F23B-FCE4AFB8F1F0}"/>
              </a:ext>
            </a:extLst>
          </p:cNvPr>
          <p:cNvSpPr>
            <a:spLocks noGrp="1"/>
          </p:cNvSpPr>
          <p:nvPr>
            <p:ph type="title"/>
          </p:nvPr>
        </p:nvSpPr>
        <p:spPr/>
        <p:txBody>
          <a:bodyPr vert="horz" wrap="square" lIns="91440" tIns="0" rIns="91440" bIns="0" anchor="t">
            <a:noAutofit/>
          </a:bodyPr>
          <a:lstStyle/>
          <a:p>
            <a:r>
              <a:rPr lang="en-US" dirty="0">
                <a:cs typeface="Arial"/>
              </a:rPr>
              <a:t>Reformed capital recovery and allocation markets promote broad participation and deployment of distributed resources</a:t>
            </a:r>
          </a:p>
        </p:txBody>
      </p:sp>
      <p:sp>
        <p:nvSpPr>
          <p:cNvPr id="4" name="Footer Placeholder 3">
            <a:extLst>
              <a:ext uri="{FF2B5EF4-FFF2-40B4-BE49-F238E27FC236}">
                <a16:creationId xmlns:a16="http://schemas.microsoft.com/office/drawing/2014/main" id="{DFA3AA2F-E42C-2EC5-366C-30FE501E29A9}"/>
              </a:ext>
            </a:extLst>
          </p:cNvPr>
          <p:cNvSpPr>
            <a:spLocks noGrp="1"/>
          </p:cNvSpPr>
          <p:nvPr>
            <p:ph type="ftr" sz="quarter" idx="3"/>
          </p:nvPr>
        </p:nvSpPr>
        <p:spPr/>
        <p:txBody>
          <a:bodyPr/>
          <a:lstStyle/>
          <a:p>
            <a:r>
              <a:rPr lang="en-US" dirty="0">
                <a:solidFill>
                  <a:srgbClr val="000000"/>
                </a:solidFill>
                <a:latin typeface="Arial"/>
                <a:cs typeface="Arial"/>
              </a:rPr>
              <a:t>1. System Non-synchronous Production: Maximum percentage of non-synchronous inverter-based renewables provision in each hour </a:t>
            </a:r>
          </a:p>
          <a:p>
            <a:r>
              <a:rPr lang="en-US" dirty="0">
                <a:solidFill>
                  <a:srgbClr val="000000"/>
                </a:solidFill>
              </a:rPr>
              <a:t>Sources: </a:t>
            </a:r>
            <a:r>
              <a:rPr lang="en-US" dirty="0">
                <a:solidFill>
                  <a:srgbClr val="000000"/>
                </a:solidFill>
                <a:hlinkClick r:id="rId13"/>
              </a:rPr>
              <a:t>Ds3 System Services Protocol </a:t>
            </a:r>
            <a:r>
              <a:rPr lang="en-US" dirty="0">
                <a:solidFill>
                  <a:srgbClr val="000000"/>
                </a:solidFill>
              </a:rPr>
              <a:t>(2024); </a:t>
            </a:r>
            <a:r>
              <a:rPr lang="en-US" dirty="0">
                <a:solidFill>
                  <a:srgbClr val="000000"/>
                </a:solidFill>
                <a:hlinkClick r:id="rId14"/>
              </a:rPr>
              <a:t>EirGrid </a:t>
            </a:r>
            <a:r>
              <a:rPr lang="en-US" dirty="0">
                <a:solidFill>
                  <a:srgbClr val="000000"/>
                </a:solidFill>
              </a:rPr>
              <a:t>(2025)</a:t>
            </a:r>
            <a:endParaRPr lang="en-US" dirty="0">
              <a:solidFill>
                <a:srgbClr val="000000"/>
              </a:solidFill>
              <a:cs typeface="Arial"/>
            </a:endParaRPr>
          </a:p>
          <a:p>
            <a:r>
              <a:rPr lang="en-US" dirty="0">
                <a:solidFill>
                  <a:srgbClr val="000000"/>
                </a:solidFill>
              </a:rPr>
              <a:t>Credit: Gunay Kiran, Hasan Alawadhi, Stephanie Chen, Helin </a:t>
            </a:r>
            <a:r>
              <a:rPr lang="en-US" dirty="0" err="1">
                <a:solidFill>
                  <a:srgbClr val="000000"/>
                </a:solidFill>
              </a:rPr>
              <a:t>Tilkicioglu</a:t>
            </a:r>
            <a:r>
              <a:rPr lang="en-US" dirty="0">
                <a:solidFill>
                  <a:srgbClr val="000000"/>
                </a:solidFill>
              </a:rPr>
              <a:t>, Isabel Hoyos, </a:t>
            </a:r>
            <a:r>
              <a:rPr lang="en-US" dirty="0" err="1">
                <a:solidFill>
                  <a:srgbClr val="000000"/>
                </a:solidFill>
              </a:rPr>
              <a:t>Hyae</a:t>
            </a:r>
            <a:r>
              <a:rPr lang="en-US" dirty="0">
                <a:solidFill>
                  <a:srgbClr val="000000"/>
                </a:solidFill>
              </a:rPr>
              <a:t> Ryung Kim, and </a:t>
            </a:r>
            <a:r>
              <a:rPr lang="en-US" dirty="0">
                <a:solidFill>
                  <a:srgbClr val="000000"/>
                </a:solidFill>
                <a:latin typeface="Arial" panose="020B0604020202020204" pitchFamily="34" charset="0"/>
                <a:cs typeface="Arial" panose="020B0604020202020204" pitchFamily="34" charset="0"/>
                <a:hlinkClick r:id="rId15"/>
              </a:rPr>
              <a:t>Gernot Wagner</a:t>
            </a:r>
            <a:r>
              <a:rPr lang="en-US" dirty="0">
                <a:solidFill>
                  <a:srgbClr val="000000"/>
                </a:solidFill>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hlinkClick r:id="rId16"/>
              </a:rPr>
              <a:t>Share with attribution</a:t>
            </a:r>
            <a:r>
              <a:rPr lang="en-US" dirty="0">
                <a:solidFill>
                  <a:srgbClr val="000000"/>
                </a:solidFill>
                <a:latin typeface="Arial" panose="020B0604020202020204" pitchFamily="34" charset="0"/>
                <a:cs typeface="Arial" panose="020B0604020202020204" pitchFamily="34" charset="0"/>
              </a:rPr>
              <a:t>: Wagner </a:t>
            </a:r>
            <a:r>
              <a:rPr lang="en-US" i="1" dirty="0">
                <a:solidFill>
                  <a:srgbClr val="000000"/>
                </a:solidFill>
                <a:latin typeface="Arial" panose="020B0604020202020204" pitchFamily="34" charset="0"/>
                <a:cs typeface="Arial" panose="020B0604020202020204" pitchFamily="34" charset="0"/>
              </a:rPr>
              <a:t>et al. </a:t>
            </a:r>
            <a:r>
              <a:rPr lang="en-US" dirty="0">
                <a:solidFill>
                  <a:srgbClr val="000000"/>
                </a:solidFill>
                <a:latin typeface="Arial" panose="020B0604020202020204" pitchFamily="34" charset="0"/>
                <a:cs typeface="Arial" panose="020B0604020202020204" pitchFamily="34" charset="0"/>
              </a:rPr>
              <a:t>“Powering Grids,” Columbia Business School Climate Knowledge Initiative (29 October 2026).</a:t>
            </a:r>
            <a:endParaRPr lang="en-US" dirty="0">
              <a:solidFill>
                <a:srgbClr val="000000"/>
              </a:solidFill>
              <a:cs typeface="Arial"/>
              <a:hlinkClick r:id="rId17"/>
            </a:endParaRPr>
          </a:p>
        </p:txBody>
      </p:sp>
      <p:sp>
        <p:nvSpPr>
          <p:cNvPr id="11" name="Rectangle 2">
            <a:extLst>
              <a:ext uri="{FF2B5EF4-FFF2-40B4-BE49-F238E27FC236}">
                <a16:creationId xmlns:a16="http://schemas.microsoft.com/office/drawing/2014/main" id="{A0C84E65-2444-ED02-9DA0-D62E4D0CD23D}"/>
              </a:ext>
            </a:extLst>
          </p:cNvPr>
          <p:cNvSpPr>
            <a:spLocks noGrp="1" noChangeArrowheads="1"/>
          </p:cNvSpPr>
          <p:nvPr>
            <p:ph type="body" sz="quarter" idx="13"/>
          </p:nvPr>
        </p:nvSpPr>
        <p:spPr bwMode="auto">
          <a:xfrm>
            <a:off x="329184" y="1456504"/>
            <a:ext cx="866828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defTabSz="914400" eaLnBrk="0" fontAlgn="base" hangingPunct="0">
              <a:spcBef>
                <a:spcPct val="0"/>
              </a:spcBef>
              <a:spcAft>
                <a:spcPct val="0"/>
              </a:spcAft>
            </a:pPr>
            <a:r>
              <a:rPr lang="tr-TR" altLang="en-TR" dirty="0" err="1">
                <a:latin typeface="Arial" panose="020B0604020202020204" pitchFamily="34" charset="0"/>
              </a:rPr>
              <a:t>Incentivizing</a:t>
            </a:r>
            <a:r>
              <a:rPr lang="tr-TR" altLang="en-TR" dirty="0">
                <a:latin typeface="Arial" panose="020B0604020202020204" pitchFamily="34" charset="0"/>
              </a:rPr>
              <a:t> </a:t>
            </a:r>
            <a:r>
              <a:rPr lang="tr-TR" altLang="en-TR" dirty="0" err="1">
                <a:latin typeface="Arial" panose="020B0604020202020204" pitchFamily="34" charset="0"/>
              </a:rPr>
              <a:t>ancillary</a:t>
            </a:r>
            <a:r>
              <a:rPr lang="tr-TR" altLang="en-TR" dirty="0">
                <a:latin typeface="Arial" panose="020B0604020202020204" pitchFamily="34" charset="0"/>
              </a:rPr>
              <a:t> </a:t>
            </a:r>
            <a:r>
              <a:rPr lang="tr-TR" altLang="en-TR" dirty="0" err="1">
                <a:latin typeface="Arial" panose="020B0604020202020204" pitchFamily="34" charset="0"/>
              </a:rPr>
              <a:t>services</a:t>
            </a:r>
            <a:r>
              <a:rPr lang="tr-TR" altLang="en-TR" dirty="0">
                <a:latin typeface="Arial" panose="020B0604020202020204" pitchFamily="34" charset="0"/>
              </a:rPr>
              <a:t> </a:t>
            </a:r>
            <a:r>
              <a:rPr lang="tr-TR" altLang="en-TR" dirty="0" err="1">
                <a:latin typeface="Arial" panose="020B0604020202020204" pitchFamily="34" charset="0"/>
              </a:rPr>
              <a:t>and</a:t>
            </a:r>
            <a:r>
              <a:rPr lang="tr-TR" altLang="en-TR" dirty="0">
                <a:latin typeface="Arial" panose="020B0604020202020204" pitchFamily="34" charset="0"/>
              </a:rPr>
              <a:t> </a:t>
            </a:r>
            <a:r>
              <a:rPr lang="tr-TR" altLang="en-TR" dirty="0" err="1">
                <a:latin typeface="Arial" panose="020B0604020202020204" pitchFamily="34" charset="0"/>
              </a:rPr>
              <a:t>facilitating</a:t>
            </a:r>
            <a:r>
              <a:rPr lang="tr-TR" altLang="en-TR" dirty="0">
                <a:latin typeface="Arial" panose="020B0604020202020204" pitchFamily="34" charset="0"/>
              </a:rPr>
              <a:t> DER </a:t>
            </a:r>
            <a:r>
              <a:rPr lang="tr-TR" altLang="en-TR" dirty="0" err="1">
                <a:latin typeface="Arial" panose="020B0604020202020204" pitchFamily="34" charset="0"/>
              </a:rPr>
              <a:t>integration</a:t>
            </a:r>
            <a:r>
              <a:rPr lang="tr-TR" altLang="en-TR" dirty="0">
                <a:latin typeface="Arial" panose="020B0604020202020204" pitchFamily="34" charset="0"/>
              </a:rPr>
              <a:t> </a:t>
            </a:r>
            <a:r>
              <a:rPr lang="tr-TR" altLang="en-TR" dirty="0" err="1">
                <a:latin typeface="Arial" panose="020B0604020202020204" pitchFamily="34" charset="0"/>
              </a:rPr>
              <a:t>are</a:t>
            </a:r>
            <a:r>
              <a:rPr lang="tr-TR" altLang="en-TR" dirty="0">
                <a:latin typeface="Arial" panose="020B0604020202020204" pitchFamily="34" charset="0"/>
              </a:rPr>
              <a:t> </a:t>
            </a:r>
            <a:r>
              <a:rPr lang="tr-TR" altLang="en-TR" dirty="0" err="1">
                <a:latin typeface="Arial" panose="020B0604020202020204" pitchFamily="34" charset="0"/>
              </a:rPr>
              <a:t>the</a:t>
            </a:r>
            <a:r>
              <a:rPr lang="tr-TR" altLang="en-TR" dirty="0">
                <a:latin typeface="Arial" panose="020B0604020202020204" pitchFamily="34" charset="0"/>
              </a:rPr>
              <a:t> </a:t>
            </a:r>
            <a:r>
              <a:rPr lang="tr-TR" altLang="en-TR" dirty="0" err="1">
                <a:latin typeface="Arial" panose="020B0604020202020204" pitchFamily="34" charset="0"/>
              </a:rPr>
              <a:t>backbone</a:t>
            </a:r>
            <a:r>
              <a:rPr lang="tr-TR" altLang="en-TR" dirty="0">
                <a:latin typeface="Arial" panose="020B0604020202020204" pitchFamily="34" charset="0"/>
              </a:rPr>
              <a:t> of a grid </a:t>
            </a:r>
            <a:r>
              <a:rPr lang="tr-TR" altLang="en-TR" dirty="0" err="1">
                <a:latin typeface="Arial" panose="020B0604020202020204" pitchFamily="34" charset="0"/>
              </a:rPr>
              <a:t>with</a:t>
            </a:r>
            <a:r>
              <a:rPr lang="tr-TR" altLang="en-TR" dirty="0">
                <a:latin typeface="Arial" panose="020B0604020202020204" pitchFamily="34" charset="0"/>
              </a:rPr>
              <a:t> </a:t>
            </a:r>
            <a:r>
              <a:rPr lang="tr-TR" altLang="en-TR" dirty="0" err="1">
                <a:latin typeface="Arial" panose="020B0604020202020204" pitchFamily="34" charset="0"/>
              </a:rPr>
              <a:t>high</a:t>
            </a:r>
            <a:r>
              <a:rPr lang="tr-TR" altLang="en-TR" dirty="0">
                <a:latin typeface="Arial" panose="020B0604020202020204" pitchFamily="34" charset="0"/>
              </a:rPr>
              <a:t> </a:t>
            </a:r>
            <a:r>
              <a:rPr lang="tr-TR" altLang="en-TR" dirty="0" err="1">
                <a:latin typeface="Arial" panose="020B0604020202020204" pitchFamily="34" charset="0"/>
              </a:rPr>
              <a:t>renewable</a:t>
            </a:r>
            <a:r>
              <a:rPr lang="tr-TR" altLang="en-TR" dirty="0">
                <a:latin typeface="Arial" panose="020B0604020202020204" pitchFamily="34" charset="0"/>
              </a:rPr>
              <a:t> </a:t>
            </a:r>
            <a:r>
              <a:rPr lang="tr-TR" altLang="en-TR" dirty="0" err="1">
                <a:latin typeface="Arial" panose="020B0604020202020204" pitchFamily="34" charset="0"/>
              </a:rPr>
              <a:t>penetration</a:t>
            </a:r>
            <a:r>
              <a:rPr lang="tr-TR" altLang="en-TR" dirty="0">
                <a:latin typeface="Arial" panose="020B0604020202020204" pitchFamily="34" charset="0"/>
              </a:rPr>
              <a:t> </a:t>
            </a:r>
            <a:endParaRPr kumimoji="0" lang="en-TR" altLang="en-TR" i="0" u="none" strike="noStrike" cap="none" normalizeH="0" baseline="0" dirty="0">
              <a:ln>
                <a:noFill/>
              </a:ln>
              <a:solidFill>
                <a:schemeClr val="tx1"/>
              </a:solidFill>
              <a:effectLst/>
              <a:latin typeface="Arial" panose="020B0604020202020204" pitchFamily="34" charset="0"/>
            </a:endParaRPr>
          </a:p>
        </p:txBody>
      </p:sp>
      <p:sp>
        <p:nvSpPr>
          <p:cNvPr id="6" name="Text Placeholder 7">
            <a:extLst>
              <a:ext uri="{FF2B5EF4-FFF2-40B4-BE49-F238E27FC236}">
                <a16:creationId xmlns:a16="http://schemas.microsoft.com/office/drawing/2014/main" id="{859E2DEA-E00F-588E-235F-861621697F35}"/>
              </a:ext>
            </a:extLst>
          </p:cNvPr>
          <p:cNvSpPr txBox="1">
            <a:spLocks/>
          </p:cNvSpPr>
          <p:nvPr/>
        </p:nvSpPr>
        <p:spPr>
          <a:xfrm>
            <a:off x="4910393" y="4988900"/>
            <a:ext cx="4159399" cy="1020418"/>
          </a:xfrm>
          <a:prstGeom prst="rect">
            <a:avLst/>
          </a:prstGeom>
          <a:solidFill>
            <a:schemeClr val="bg1">
              <a:lumMod val="95000"/>
            </a:schemeClr>
          </a:solidFill>
        </p:spPr>
        <p:txBody>
          <a:bodyPr vert="horz" lIns="137160" tIns="137160" rIns="0" bIns="137160" rtlCol="0" anchor="t">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25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85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85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85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85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defTabSz="711200">
              <a:spcBef>
                <a:spcPts val="300"/>
              </a:spcBef>
              <a:buFont typeface="Arial" panose="020B0604020202020204" pitchFamily="34" charset="0"/>
              <a:buNone/>
              <a:defRPr/>
            </a:pPr>
            <a:r>
              <a:rPr lang="en-US" sz="1050" b="1" dirty="0">
                <a:solidFill>
                  <a:srgbClr val="000000"/>
                </a:solidFill>
              </a:rPr>
              <a:t>Key technologies utilized</a:t>
            </a:r>
            <a:endParaRPr lang="en-US" sz="1050" dirty="0">
              <a:solidFill>
                <a:srgbClr val="000000"/>
              </a:solidFill>
              <a:cs typeface="Arial"/>
            </a:endParaRPr>
          </a:p>
          <a:p>
            <a:pPr marL="975" defTabSz="711200">
              <a:spcBef>
                <a:spcPts val="300"/>
              </a:spcBef>
              <a:defRPr/>
            </a:pPr>
            <a:r>
              <a:rPr lang="en-US" sz="1050" dirty="0"/>
              <a:t>Grid-forming inverters</a:t>
            </a:r>
          </a:p>
          <a:p>
            <a:pPr marL="975" defTabSz="711200">
              <a:defRPr/>
            </a:pPr>
            <a:r>
              <a:rPr lang="en-US" sz="1050" dirty="0"/>
              <a:t>DERMS</a:t>
            </a:r>
          </a:p>
          <a:p>
            <a:pPr marL="975" defTabSz="711200">
              <a:defRPr/>
            </a:pPr>
            <a:r>
              <a:rPr lang="en-US" sz="1050" dirty="0"/>
              <a:t>VPPs</a:t>
            </a:r>
          </a:p>
          <a:p>
            <a:pPr marL="975" defTabSz="711200">
              <a:defRPr/>
            </a:pPr>
            <a:r>
              <a:rPr lang="en-US" sz="1050" dirty="0"/>
              <a:t>Grid-scale batteries</a:t>
            </a:r>
          </a:p>
        </p:txBody>
      </p:sp>
      <p:graphicFrame>
        <p:nvGraphicFramePr>
          <p:cNvPr id="7" name="Table 6">
            <a:extLst>
              <a:ext uri="{FF2B5EF4-FFF2-40B4-BE49-F238E27FC236}">
                <a16:creationId xmlns:a16="http://schemas.microsoft.com/office/drawing/2014/main" id="{4791A14C-6F11-FA43-0900-CE6A590D0448}"/>
              </a:ext>
            </a:extLst>
          </p:cNvPr>
          <p:cNvGraphicFramePr>
            <a:graphicFrameLocks noGrp="1"/>
          </p:cNvGraphicFramePr>
          <p:nvPr>
            <p:extLst>
              <p:ext uri="{D42A27DB-BD31-4B8C-83A1-F6EECF244321}">
                <p14:modId xmlns:p14="http://schemas.microsoft.com/office/powerpoint/2010/main" val="3709138029"/>
              </p:ext>
            </p:extLst>
          </p:nvPr>
        </p:nvGraphicFramePr>
        <p:xfrm>
          <a:off x="210692" y="2107541"/>
          <a:ext cx="4508887" cy="3901777"/>
        </p:xfrm>
        <a:graphic>
          <a:graphicData uri="http://schemas.openxmlformats.org/drawingml/2006/table">
            <a:tbl>
              <a:tblPr firstRow="1" bandRow="1">
                <a:tableStyleId>{5C22544A-7EE6-4342-B048-85BDC9FD1C3A}</a:tableStyleId>
              </a:tblPr>
              <a:tblGrid>
                <a:gridCol w="963007">
                  <a:extLst>
                    <a:ext uri="{9D8B030D-6E8A-4147-A177-3AD203B41FA5}">
                      <a16:colId xmlns:a16="http://schemas.microsoft.com/office/drawing/2014/main" val="1959334597"/>
                    </a:ext>
                  </a:extLst>
                </a:gridCol>
                <a:gridCol w="3545880">
                  <a:extLst>
                    <a:ext uri="{9D8B030D-6E8A-4147-A177-3AD203B41FA5}">
                      <a16:colId xmlns:a16="http://schemas.microsoft.com/office/drawing/2014/main" val="1585180391"/>
                    </a:ext>
                  </a:extLst>
                </a:gridCol>
              </a:tblGrid>
              <a:tr h="395088">
                <a:tc>
                  <a:txBody>
                    <a:bodyPr/>
                    <a:lstStyle/>
                    <a:p>
                      <a:endParaRPr lang="en-GB" sz="1200"/>
                    </a:p>
                  </a:txBody>
                  <a:tcPr>
                    <a:noFill/>
                  </a:tcPr>
                </a:tc>
                <a:tc>
                  <a:txBody>
                    <a:bodyPr/>
                    <a:lstStyle/>
                    <a:p>
                      <a:pPr marL="0" indent="0">
                        <a:buNone/>
                      </a:pPr>
                      <a:r>
                        <a:rPr lang="en-GB" sz="1200" dirty="0">
                          <a:solidFill>
                            <a:schemeClr val="bg1"/>
                          </a:solidFill>
                        </a:rPr>
                        <a:t>Ireland EIR Grid</a:t>
                      </a:r>
                    </a:p>
                  </a:txBody>
                  <a:tcPr anchor="ctr">
                    <a:solidFill>
                      <a:schemeClr val="accent1"/>
                    </a:solidFill>
                  </a:tcPr>
                </a:tc>
                <a:extLst>
                  <a:ext uri="{0D108BD9-81ED-4DB2-BD59-A6C34878D82A}">
                    <a16:rowId xmlns:a16="http://schemas.microsoft.com/office/drawing/2014/main" val="704349238"/>
                  </a:ext>
                </a:extLst>
              </a:tr>
              <a:tr h="1518603">
                <a:tc>
                  <a:txBody>
                    <a:bodyPr/>
                    <a:lstStyle/>
                    <a:p>
                      <a:pPr marL="0" indent="0">
                        <a:buNone/>
                      </a:pPr>
                      <a:r>
                        <a:rPr lang="en-GB" sz="1200" b="1" dirty="0"/>
                        <a:t>Overview</a:t>
                      </a:r>
                    </a:p>
                  </a:txBody>
                  <a:tcPr anchor="ctr">
                    <a:lnB w="9525" cap="flat" cmpd="sng" algn="ctr">
                      <a:solidFill>
                        <a:schemeClr val="tx1"/>
                      </a:solidFill>
                      <a:prstDash val="solid"/>
                      <a:round/>
                      <a:headEnd type="none" w="med" len="med"/>
                      <a:tailEnd type="none" w="med" len="med"/>
                    </a:lnB>
                    <a:noFill/>
                  </a:tcPr>
                </a:tc>
                <a:tc>
                  <a:txBody>
                    <a:bodyPr/>
                    <a:lstStyle/>
                    <a:p>
                      <a:pPr marL="177800" indent="-177800">
                        <a:spcBef>
                          <a:spcPts val="0"/>
                        </a:spcBef>
                        <a:buFont typeface="Arial"/>
                        <a:buChar char="•"/>
                      </a:pPr>
                      <a:r>
                        <a:rPr lang="en-TR" sz="1200" dirty="0"/>
                        <a:t>With EirGrid and SONI’s DS3 program, Ireland managed a high penetration of non-synchronous renewable energy on its grid</a:t>
                      </a:r>
                    </a:p>
                    <a:p>
                      <a:pPr marL="177800" indent="-177800">
                        <a:spcBef>
                          <a:spcPts val="0"/>
                        </a:spcBef>
                        <a:buFont typeface="Arial"/>
                        <a:buChar char="•"/>
                      </a:pPr>
                      <a:r>
                        <a:rPr lang="en-TR" sz="1200" dirty="0"/>
                        <a:t>To maintain stability, the power market evolved from compensation on energy output to rewarding performance and grid-stabilizing capabilities (ancillary services, e.g. reactive power, fast frequency response)</a:t>
                      </a:r>
                      <a:endParaRPr lang="en-GB" sz="1200" dirty="0"/>
                    </a:p>
                  </a:txBody>
                  <a:tcPr>
                    <a:lnB w="9525" cap="flat" cmpd="sng" algn="ctr">
                      <a:solidFill>
                        <a:schemeClr val="tx1"/>
                      </a:solidFill>
                      <a:prstDash val="solid"/>
                      <a:round/>
                      <a:headEnd type="none" w="med" len="med"/>
                      <a:tailEnd type="none" w="med" len="med"/>
                    </a:lnB>
                    <a:solidFill>
                      <a:schemeClr val="accent2">
                        <a:lumMod val="10000"/>
                        <a:lumOff val="90000"/>
                      </a:schemeClr>
                    </a:solidFill>
                  </a:tcPr>
                </a:tc>
                <a:extLst>
                  <a:ext uri="{0D108BD9-81ED-4DB2-BD59-A6C34878D82A}">
                    <a16:rowId xmlns:a16="http://schemas.microsoft.com/office/drawing/2014/main" val="1043463757"/>
                  </a:ext>
                </a:extLst>
              </a:tr>
              <a:tr h="862118">
                <a:tc>
                  <a:txBody>
                    <a:bodyPr/>
                    <a:lstStyle/>
                    <a:p>
                      <a:pPr marL="0" indent="0">
                        <a:buNone/>
                      </a:pPr>
                      <a:r>
                        <a:rPr lang="en-GB" sz="1200" b="1" dirty="0"/>
                        <a:t>Success levers</a:t>
                      </a:r>
                    </a:p>
                  </a:txBody>
                  <a:tcPr anchor="ct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noFill/>
                  </a:tcPr>
                </a:tc>
                <a:tc>
                  <a:txBody>
                    <a:bodyPr/>
                    <a:lstStyle/>
                    <a:p>
                      <a:pPr marL="177800" indent="-177800">
                        <a:spcBef>
                          <a:spcPts val="0"/>
                        </a:spcBef>
                        <a:buFont typeface="Arial"/>
                        <a:buChar char="•"/>
                      </a:pPr>
                      <a:r>
                        <a:rPr lang="en-TR" sz="1200" dirty="0"/>
                        <a:t>12 distinct system service products to monetize vital grid capabilities (e.g., reactive power, ramping products, etc.)</a:t>
                      </a:r>
                    </a:p>
                    <a:p>
                      <a:pPr marL="177800" indent="-177800">
                        <a:spcBef>
                          <a:spcPts val="0"/>
                        </a:spcBef>
                        <a:buFont typeface="Arial"/>
                        <a:buChar char="•"/>
                      </a:pPr>
                      <a:r>
                        <a:rPr lang="en-TR" sz="1200" dirty="0"/>
                        <a:t>Established market rules allowing DERs</a:t>
                      </a:r>
                    </a:p>
                    <a:p>
                      <a:pPr marL="177800" indent="-177800">
                        <a:spcBef>
                          <a:spcPts val="0"/>
                        </a:spcBef>
                        <a:buFont typeface="Arial"/>
                        <a:buChar char="•"/>
                      </a:pPr>
                      <a:r>
                        <a:rPr lang="en-TR" sz="1200" dirty="0"/>
                        <a:t>Leveraged key modern grid technologies</a:t>
                      </a:r>
                      <a:endParaRPr lang="en-GB" sz="1200" dirty="0"/>
                    </a:p>
                  </a:txBody>
                  <a:tcP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2">
                        <a:lumMod val="10000"/>
                        <a:lumOff val="90000"/>
                      </a:schemeClr>
                    </a:solidFill>
                  </a:tcPr>
                </a:tc>
                <a:extLst>
                  <a:ext uri="{0D108BD9-81ED-4DB2-BD59-A6C34878D82A}">
                    <a16:rowId xmlns:a16="http://schemas.microsoft.com/office/drawing/2014/main" val="1765322171"/>
                  </a:ext>
                </a:extLst>
              </a:tr>
              <a:tr h="946369">
                <a:tc>
                  <a:txBody>
                    <a:bodyPr/>
                    <a:lstStyle/>
                    <a:p>
                      <a:pPr marL="0" indent="0">
                        <a:buNone/>
                      </a:pPr>
                      <a:r>
                        <a:rPr lang="en-GB" sz="1200" b="1" dirty="0"/>
                        <a:t>Results</a:t>
                      </a:r>
                    </a:p>
                  </a:txBody>
                  <a:tcPr anchor="ct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noFill/>
                  </a:tcPr>
                </a:tc>
                <a:tc>
                  <a:txBody>
                    <a:bodyPr/>
                    <a:lstStyle/>
                    <a:p>
                      <a:pPr>
                        <a:spcBef>
                          <a:spcPts val="0"/>
                        </a:spcBef>
                      </a:pPr>
                      <a:r>
                        <a:rPr lang="en-TR" sz="1200" b="1" dirty="0"/>
                        <a:t>Increased Renewable Limits (SNSP)</a:t>
                      </a:r>
                      <a:endParaRPr lang="en-TR" sz="1200" dirty="0"/>
                    </a:p>
                    <a:p>
                      <a:pPr>
                        <a:spcBef>
                          <a:spcPts val="0"/>
                        </a:spcBef>
                      </a:pPr>
                      <a:r>
                        <a:rPr lang="en-TR" sz="1200" b="0" dirty="0"/>
                        <a:t>2014 (Start of DS3): </a:t>
                      </a:r>
                      <a:r>
                        <a:rPr lang="en-TR" sz="1200" dirty="0"/>
                        <a:t>50%</a:t>
                      </a:r>
                    </a:p>
                    <a:p>
                      <a:pPr>
                        <a:spcBef>
                          <a:spcPts val="0"/>
                        </a:spcBef>
                      </a:pPr>
                      <a:r>
                        <a:rPr lang="en-TR" sz="1200" b="0" dirty="0"/>
                        <a:t>2018 (Record milestone): </a:t>
                      </a:r>
                      <a:r>
                        <a:rPr lang="en-TR" sz="1200" dirty="0"/>
                        <a:t>65%</a:t>
                      </a:r>
                    </a:p>
                    <a:p>
                      <a:pPr>
                        <a:spcBef>
                          <a:spcPts val="0"/>
                        </a:spcBef>
                      </a:pPr>
                      <a:r>
                        <a:rPr lang="en-TR" sz="1200" b="0" dirty="0"/>
                        <a:t>2024 (2024 capability): </a:t>
                      </a:r>
                      <a:r>
                        <a:rPr lang="en-TR" sz="1200" dirty="0"/>
                        <a:t>75%</a:t>
                      </a:r>
                    </a:p>
                  </a:txBody>
                  <a:tcP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chemeClr val="accent2">
                        <a:lumMod val="10000"/>
                        <a:lumOff val="90000"/>
                      </a:schemeClr>
                    </a:solidFill>
                  </a:tcPr>
                </a:tc>
                <a:extLst>
                  <a:ext uri="{0D108BD9-81ED-4DB2-BD59-A6C34878D82A}">
                    <a16:rowId xmlns:a16="http://schemas.microsoft.com/office/drawing/2014/main" val="2085737800"/>
                  </a:ext>
                </a:extLst>
              </a:tr>
            </a:tbl>
          </a:graphicData>
        </a:graphic>
      </p:graphicFrame>
      <p:graphicFrame>
        <p:nvGraphicFramePr>
          <p:cNvPr id="24" name="Chart 23">
            <a:extLst>
              <a:ext uri="{FF2B5EF4-FFF2-40B4-BE49-F238E27FC236}">
                <a16:creationId xmlns:a16="http://schemas.microsoft.com/office/drawing/2014/main" id="{3AA09612-D565-E44E-4A2D-83E243540300}"/>
              </a:ext>
            </a:extLst>
          </p:cNvPr>
          <p:cNvGraphicFramePr/>
          <p:nvPr>
            <p:custDataLst>
              <p:tags r:id="rId2"/>
            </p:custDataLst>
          </p:nvPr>
        </p:nvGraphicFramePr>
        <p:xfrm>
          <a:off x="5027613" y="2278063"/>
          <a:ext cx="3862387" cy="2244725"/>
        </p:xfrm>
        <a:graphic>
          <a:graphicData uri="http://schemas.openxmlformats.org/drawingml/2006/chart">
            <c:chart xmlns:c="http://schemas.openxmlformats.org/drawingml/2006/chart" xmlns:r="http://schemas.openxmlformats.org/officeDocument/2006/relationships" r:id="rId18"/>
          </a:graphicData>
        </a:graphic>
      </p:graphicFrame>
      <p:sp>
        <p:nvSpPr>
          <p:cNvPr id="10" name="Text Placeholder 10">
            <a:extLst>
              <a:ext uri="{FF2B5EF4-FFF2-40B4-BE49-F238E27FC236}">
                <a16:creationId xmlns:a16="http://schemas.microsoft.com/office/drawing/2014/main" id="{75ED5641-0B71-554B-72B0-3961F5382B50}"/>
              </a:ext>
            </a:extLst>
          </p:cNvPr>
          <p:cNvSpPr>
            <a:spLocks/>
          </p:cNvSpPr>
          <p:nvPr>
            <p:custDataLst>
              <p:tags r:id="rId3"/>
            </p:custDataLst>
          </p:nvPr>
        </p:nvSpPr>
        <p:spPr bwMode="auto">
          <a:xfrm>
            <a:off x="5578475" y="4340225"/>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42FB4B54-C5F5-4702-80CC-3A3CFB62B02C}" type="datetime'''''''''''''''2''''''''''01''''''''''4'''">
              <a:rPr lang="en-GB" altLang="en-US" sz="1000" smtClean="0"/>
              <a:pPr marL="0" lvl="0" indent="0" algn="ctr">
                <a:spcBef>
                  <a:spcPct val="0"/>
                </a:spcBef>
                <a:spcAft>
                  <a:spcPct val="0"/>
                </a:spcAft>
                <a:buNone/>
              </a:pPr>
              <a:t>2014</a:t>
            </a:fld>
            <a:endParaRPr lang="en-GB" sz="1000"/>
          </a:p>
        </p:txBody>
      </p:sp>
      <p:sp>
        <p:nvSpPr>
          <p:cNvPr id="12" name="Text Placeholder 10">
            <a:extLst>
              <a:ext uri="{FF2B5EF4-FFF2-40B4-BE49-F238E27FC236}">
                <a16:creationId xmlns:a16="http://schemas.microsoft.com/office/drawing/2014/main" id="{83EB3527-F2B5-EBD2-DFFC-CFCA29D84B9F}"/>
              </a:ext>
            </a:extLst>
          </p:cNvPr>
          <p:cNvSpPr>
            <a:spLocks/>
          </p:cNvSpPr>
          <p:nvPr>
            <p:custDataLst>
              <p:tags r:id="rId4"/>
            </p:custDataLst>
          </p:nvPr>
        </p:nvSpPr>
        <p:spPr bwMode="auto">
          <a:xfrm>
            <a:off x="6811963" y="4340225"/>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D6C7829A-127D-40A9-B179-CE2680652DD9}" type="datetime'''''''''2''''''0''1''''''''''8'''''''''''''''''''''''''">
              <a:rPr lang="en-GB" altLang="en-US" sz="1000" smtClean="0"/>
              <a:pPr marL="0" lvl="0" indent="0" algn="ctr">
                <a:spcBef>
                  <a:spcPct val="0"/>
                </a:spcBef>
                <a:spcAft>
                  <a:spcPct val="0"/>
                </a:spcAft>
                <a:buNone/>
              </a:pPr>
              <a:t>2018</a:t>
            </a:fld>
            <a:endParaRPr lang="en-GB" sz="1000"/>
          </a:p>
        </p:txBody>
      </p:sp>
      <p:sp>
        <p:nvSpPr>
          <p:cNvPr id="14" name="Text Placeholder 10">
            <a:extLst>
              <a:ext uri="{FF2B5EF4-FFF2-40B4-BE49-F238E27FC236}">
                <a16:creationId xmlns:a16="http://schemas.microsoft.com/office/drawing/2014/main" id="{0A099E8C-29C8-CD58-5D84-636B26B7DB8C}"/>
              </a:ext>
            </a:extLst>
          </p:cNvPr>
          <p:cNvSpPr>
            <a:spLocks/>
          </p:cNvSpPr>
          <p:nvPr>
            <p:custDataLst>
              <p:tags r:id="rId5"/>
            </p:custDataLst>
          </p:nvPr>
        </p:nvSpPr>
        <p:spPr bwMode="auto">
          <a:xfrm>
            <a:off x="8043863" y="4340225"/>
            <a:ext cx="292100" cy="152400"/>
          </a:xfrm>
          <a:prstGeom prst="rect">
            <a:avLst/>
          </a:prstGeom>
          <a:noFill/>
          <a:ln>
            <a:noFill/>
          </a:ln>
          <a:effectLst/>
          <a:extLst>
            <a:ext uri="{909E8E84-426E-40DD-AFC4-6F175D3DCCD1}">
              <a14:hiddenFill xmlns:a14="http://schemas.microsoft.com/office/drawing/2010/main">
                <a:solidFill>
                  <a:schemeClr val="accent1"/>
                </a:solidFill>
              </a14:hiddenFill>
            </a:ext>
          </a:extLst>
        </p:spPr>
        <p:txBody>
          <a:bodyPr vert="horz" wrap="none" lIns="0" tIns="0" rIns="0" bIns="0" rtlCol="0">
            <a:noAutofit/>
          </a:bodyPr>
          <a:lstStyle>
            <a:lvl1pPr marL="180975" indent="-180975" algn="l" defTabSz="914354" rtl="0" eaLnBrk="1" latinLnBrk="0" hangingPunct="1">
              <a:lnSpc>
                <a:spcPct val="100000"/>
              </a:lnSpc>
              <a:spcBef>
                <a:spcPts val="1200"/>
              </a:spcBef>
              <a:buFont typeface="Arial" panose="020B0604020202020204" pitchFamily="34" charset="0"/>
              <a:buChar char="•"/>
              <a:defRPr sz="1600" kern="1200">
                <a:solidFill>
                  <a:schemeClr val="tx1"/>
                </a:solidFill>
                <a:latin typeface="+mn-lt"/>
                <a:ea typeface="+mn-ea"/>
                <a:cs typeface="+mn-cs"/>
              </a:defRPr>
            </a:lvl1pPr>
            <a:lvl2pPr marL="361950"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2pPr>
            <a:lvl3pPr marL="534988" indent="-173038"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3pPr>
            <a:lvl4pPr marL="715963" indent="-180975" algn="l" defTabSz="914354" rtl="0" eaLnBrk="1" latinLnBrk="0" hangingPunct="1">
              <a:lnSpc>
                <a:spcPct val="100000"/>
              </a:lnSpc>
              <a:spcBef>
                <a:spcPts val="600"/>
              </a:spcBef>
              <a:buFont typeface="Arial" panose="020B0604020202020204" pitchFamily="34" charset="0"/>
              <a:buChar char="–"/>
              <a:defRPr sz="1400" kern="1200">
                <a:solidFill>
                  <a:schemeClr val="tx1"/>
                </a:solidFill>
                <a:latin typeface="+mn-lt"/>
                <a:ea typeface="+mn-ea"/>
                <a:cs typeface="+mn-cs"/>
              </a:defRPr>
            </a:lvl4pPr>
            <a:lvl5pPr marL="898525" indent="-182563" algn="l" defTabSz="914354" rtl="0" eaLnBrk="1" latinLnBrk="0" hangingPunct="1">
              <a:lnSpc>
                <a:spcPct val="100000"/>
              </a:lnSpc>
              <a:spcBef>
                <a:spcPts val="600"/>
              </a:spcBef>
              <a:buFont typeface="Arial" panose="020B0604020202020204" pitchFamily="34" charset="0"/>
              <a:buChar char="&gt;"/>
              <a:defRPr sz="14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ctr">
              <a:spcBef>
                <a:spcPct val="0"/>
              </a:spcBef>
              <a:spcAft>
                <a:spcPct val="0"/>
              </a:spcAft>
              <a:buNone/>
            </a:pPr>
            <a:fld id="{1CD9E0AB-B1D8-45B8-A6BD-234D9F3E7AE1}" type="datetime'''20''2''''''''''''4'''''''''''''''''''''''''''''''''''''">
              <a:rPr lang="en-GB" altLang="en-US" sz="1000" smtClean="0"/>
              <a:pPr marL="0" lvl="0" indent="0" algn="ctr">
                <a:spcBef>
                  <a:spcPct val="0"/>
                </a:spcBef>
                <a:spcAft>
                  <a:spcPct val="0"/>
                </a:spcAft>
                <a:buNone/>
              </a:pPr>
              <a:t>2024</a:t>
            </a:fld>
            <a:endParaRPr lang="en-GB" sz="1000"/>
          </a:p>
        </p:txBody>
      </p:sp>
      <p:sp>
        <p:nvSpPr>
          <p:cNvPr id="15" name="Rectangle 14">
            <a:extLst>
              <a:ext uri="{FF2B5EF4-FFF2-40B4-BE49-F238E27FC236}">
                <a16:creationId xmlns:a16="http://schemas.microsoft.com/office/drawing/2014/main" id="{CDF086F5-0978-3E40-6B41-1DF569A12DDC}"/>
              </a:ext>
            </a:extLst>
          </p:cNvPr>
          <p:cNvSpPr/>
          <p:nvPr>
            <p:custDataLst>
              <p:tags r:id="rId6"/>
            </p:custDataLst>
          </p:nvPr>
        </p:nvSpPr>
        <p:spPr bwMode="gray">
          <a:xfrm>
            <a:off x="5442046" y="4417757"/>
            <a:ext cx="548640" cy="610382"/>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GB" sz="1000" i="1">
                <a:solidFill>
                  <a:schemeClr val="tx1"/>
                </a:solidFill>
              </a:rPr>
              <a:t>Start of Ds3</a:t>
            </a:r>
          </a:p>
        </p:txBody>
      </p:sp>
      <p:sp>
        <p:nvSpPr>
          <p:cNvPr id="16" name="Rectangle 15">
            <a:extLst>
              <a:ext uri="{FF2B5EF4-FFF2-40B4-BE49-F238E27FC236}">
                <a16:creationId xmlns:a16="http://schemas.microsoft.com/office/drawing/2014/main" id="{97359C17-5B4D-8D10-D6AB-3F8FA899083E}"/>
              </a:ext>
            </a:extLst>
          </p:cNvPr>
          <p:cNvSpPr/>
          <p:nvPr>
            <p:custDataLst>
              <p:tags r:id="rId7"/>
            </p:custDataLst>
          </p:nvPr>
        </p:nvSpPr>
        <p:spPr bwMode="gray">
          <a:xfrm>
            <a:off x="6681884" y="4446049"/>
            <a:ext cx="548640" cy="553799"/>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GB" sz="1000" i="1">
                <a:solidFill>
                  <a:schemeClr val="tx1"/>
                </a:solidFill>
              </a:rPr>
              <a:t>Record number</a:t>
            </a:r>
          </a:p>
        </p:txBody>
      </p:sp>
      <p:sp>
        <p:nvSpPr>
          <p:cNvPr id="21" name="Rectangle 20">
            <a:extLst>
              <a:ext uri="{FF2B5EF4-FFF2-40B4-BE49-F238E27FC236}">
                <a16:creationId xmlns:a16="http://schemas.microsoft.com/office/drawing/2014/main" id="{4C995658-5BD1-CD7E-080C-D9474FF6874B}"/>
              </a:ext>
            </a:extLst>
          </p:cNvPr>
          <p:cNvSpPr/>
          <p:nvPr>
            <p:custDataLst>
              <p:tags r:id="rId8"/>
            </p:custDataLst>
          </p:nvPr>
        </p:nvSpPr>
        <p:spPr bwMode="gray">
          <a:xfrm>
            <a:off x="4837241" y="2168792"/>
            <a:ext cx="4159399" cy="481013"/>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r>
              <a:rPr lang="en-GB" sz="1200" dirty="0">
                <a:solidFill>
                  <a:schemeClr val="tx1"/>
                </a:solidFill>
              </a:rPr>
              <a:t>Ireland’s SNSP</a:t>
            </a:r>
            <a:r>
              <a:rPr lang="en-GB" sz="1200" baseline="30000" dirty="0">
                <a:solidFill>
                  <a:schemeClr val="tx1"/>
                </a:solidFill>
              </a:rPr>
              <a:t>1 </a:t>
            </a:r>
            <a:r>
              <a:rPr lang="en-GB" sz="1200" dirty="0">
                <a:solidFill>
                  <a:schemeClr val="tx1"/>
                </a:solidFill>
              </a:rPr>
              <a:t>limits due to ancillary service market</a:t>
            </a:r>
          </a:p>
        </p:txBody>
      </p:sp>
      <p:sp>
        <p:nvSpPr>
          <p:cNvPr id="17" name="Pentagon 16">
            <a:extLst>
              <a:ext uri="{FF2B5EF4-FFF2-40B4-BE49-F238E27FC236}">
                <a16:creationId xmlns:a16="http://schemas.microsoft.com/office/drawing/2014/main" id="{62D935F2-DA43-163D-BBC5-C487316EE178}"/>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19" name="Chevron 18">
            <a:extLst>
              <a:ext uri="{FF2B5EF4-FFF2-40B4-BE49-F238E27FC236}">
                <a16:creationId xmlns:a16="http://schemas.microsoft.com/office/drawing/2014/main" id="{79182DC3-7D88-0D81-5728-68E8426672AA}"/>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20" name="Chevron 19">
            <a:extLst>
              <a:ext uri="{FF2B5EF4-FFF2-40B4-BE49-F238E27FC236}">
                <a16:creationId xmlns:a16="http://schemas.microsoft.com/office/drawing/2014/main" id="{AA6236CE-CD9E-F7ED-9474-F49333FBADD9}"/>
              </a:ext>
            </a:extLst>
          </p:cNvPr>
          <p:cNvSpPr/>
          <p:nvPr/>
        </p:nvSpPr>
        <p:spPr>
          <a:xfrm>
            <a:off x="3381296"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Modernize</a:t>
            </a:r>
          </a:p>
        </p:txBody>
      </p:sp>
      <p:sp>
        <p:nvSpPr>
          <p:cNvPr id="22" name="Chevron 21">
            <a:extLst>
              <a:ext uri="{FF2B5EF4-FFF2-40B4-BE49-F238E27FC236}">
                <a16:creationId xmlns:a16="http://schemas.microsoft.com/office/drawing/2014/main" id="{C25FADF4-D7F7-3D7C-6F82-B718B6DFE840}"/>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23" name="Chevron 22">
            <a:extLst>
              <a:ext uri="{FF2B5EF4-FFF2-40B4-BE49-F238E27FC236}">
                <a16:creationId xmlns:a16="http://schemas.microsoft.com/office/drawing/2014/main" id="{2C308EEF-4475-88E3-009B-EF11B7A8990D}"/>
              </a:ext>
            </a:extLst>
          </p:cNvPr>
          <p:cNvSpPr/>
          <p:nvPr/>
        </p:nvSpPr>
        <p:spPr>
          <a:xfrm>
            <a:off x="6762592" y="0"/>
            <a:ext cx="1788983" cy="288356"/>
          </a:xfrm>
          <a:prstGeom prst="chevron">
            <a:avLst/>
          </a:prstGeom>
          <a:solidFill>
            <a:srgbClr val="815BCA"/>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Deployment</a:t>
            </a:r>
          </a:p>
        </p:txBody>
      </p:sp>
      <p:sp>
        <p:nvSpPr>
          <p:cNvPr id="25" name="Rectangle 24">
            <a:extLst>
              <a:ext uri="{FF2B5EF4-FFF2-40B4-BE49-F238E27FC236}">
                <a16:creationId xmlns:a16="http://schemas.microsoft.com/office/drawing/2014/main" id="{53F5EE2C-B514-9D88-99D7-80F40B980942}"/>
              </a:ext>
            </a:extLst>
          </p:cNvPr>
          <p:cNvSpPr/>
          <p:nvPr/>
        </p:nvSpPr>
        <p:spPr>
          <a:xfrm>
            <a:off x="10637520" y="0"/>
            <a:ext cx="1554480" cy="288356"/>
          </a:xfrm>
          <a:prstGeom prst="rect">
            <a:avLst/>
          </a:prstGeom>
          <a:solidFill>
            <a:srgbClr val="00709E"/>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solidFill>
                  <a:schemeClr val="bg1"/>
                </a:solidFill>
                <a:effectLst/>
                <a:uLnTx/>
                <a:uFillTx/>
                <a:latin typeface="Arial"/>
                <a:ea typeface="+mn-ea"/>
                <a:cs typeface="+mn-cs"/>
                <a:sym typeface="Arial"/>
              </a:rPr>
              <a:t>Mid-term</a:t>
            </a:r>
          </a:p>
        </p:txBody>
      </p:sp>
    </p:spTree>
    <p:extLst>
      <p:ext uri="{BB962C8B-B14F-4D97-AF65-F5344CB8AC3E}">
        <p14:creationId xmlns:p14="http://schemas.microsoft.com/office/powerpoint/2010/main" val="149166295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5478B-8093-A5BD-2A42-B8566CB3B18F}"/>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0C6694B2-7724-93F0-5ED5-760EF408289A}"/>
              </a:ext>
            </a:extLst>
          </p:cNvPr>
          <p:cNvSpPr>
            <a:spLocks noGrp="1"/>
          </p:cNvSpPr>
          <p:nvPr>
            <p:ph type="body" sz="quarter" idx="14"/>
          </p:nvPr>
        </p:nvSpPr>
        <p:spPr/>
        <p:txBody>
          <a:bodyPr rIns="91440"/>
          <a:lstStyle/>
          <a:p>
            <a:pPr marL="0" indent="0">
              <a:buNone/>
            </a:pPr>
            <a:r>
              <a:rPr lang="en-US" b="1" dirty="0"/>
              <a:t>Policy insights</a:t>
            </a:r>
          </a:p>
          <a:p>
            <a:pPr marL="0" indent="0">
              <a:buNone/>
            </a:pPr>
            <a:endParaRPr lang="en-US" b="1" dirty="0"/>
          </a:p>
          <a:p>
            <a:pPr marL="0" indent="0">
              <a:buNone/>
            </a:pPr>
            <a:r>
              <a:rPr lang="en-US" b="1" dirty="0"/>
              <a:t>Implemented policies and mechanisms</a:t>
            </a:r>
          </a:p>
          <a:p>
            <a:pPr marL="0" indent="0">
              <a:buNone/>
            </a:pPr>
            <a:endParaRPr lang="en-US" b="1" dirty="0"/>
          </a:p>
          <a:p>
            <a:r>
              <a:rPr lang="en-US" b="1" dirty="0"/>
              <a:t>Germany’s Federal Requirements Plan Act (BBPIG), Energy Industry Act (</a:t>
            </a:r>
            <a:r>
              <a:rPr lang="en-US" b="1" dirty="0" err="1"/>
              <a:t>EnWG</a:t>
            </a:r>
            <a:r>
              <a:rPr lang="en-US" b="1" dirty="0"/>
              <a:t>) </a:t>
            </a:r>
            <a:r>
              <a:rPr lang="en-US" dirty="0"/>
              <a:t>and </a:t>
            </a:r>
            <a:r>
              <a:rPr lang="en-US" b="1" dirty="0"/>
              <a:t>2022 Easter Package Provisions</a:t>
            </a:r>
            <a:r>
              <a:rPr lang="en-US" dirty="0"/>
              <a:t> prioritizing energy infrastructure</a:t>
            </a:r>
          </a:p>
          <a:p>
            <a:pPr marL="0" indent="0">
              <a:buNone/>
            </a:pPr>
            <a:endParaRPr lang="en-US" dirty="0"/>
          </a:p>
          <a:p>
            <a:pPr marL="0" indent="0">
              <a:buNone/>
            </a:pPr>
            <a:r>
              <a:rPr lang="en-US" b="1" dirty="0"/>
              <a:t>Evolving policy opportunities</a:t>
            </a:r>
          </a:p>
          <a:p>
            <a:pPr marL="0" indent="0">
              <a:buNone/>
            </a:pPr>
            <a:endParaRPr lang="en-US" b="1" dirty="0"/>
          </a:p>
          <a:p>
            <a:r>
              <a:rPr lang="en-US" b="1" dirty="0"/>
              <a:t>Continued permitting simplification</a:t>
            </a:r>
            <a:r>
              <a:rPr lang="en-US" dirty="0"/>
              <a:t>, </a:t>
            </a:r>
            <a:r>
              <a:rPr lang="en-US" b="1" dirty="0"/>
              <a:t>coordinated offshore/ onshore planning </a:t>
            </a:r>
            <a:r>
              <a:rPr lang="en-US" dirty="0"/>
              <a:t>and </a:t>
            </a:r>
            <a:r>
              <a:rPr lang="en-US" b="1" dirty="0"/>
              <a:t>financing arrangements </a:t>
            </a:r>
            <a:r>
              <a:rPr lang="en-US" dirty="0"/>
              <a:t>for major transmission investment</a:t>
            </a:r>
            <a:endParaRPr lang="en-US" b="1" dirty="0"/>
          </a:p>
        </p:txBody>
      </p:sp>
      <p:sp>
        <p:nvSpPr>
          <p:cNvPr id="3" name="Title 2">
            <a:extLst>
              <a:ext uri="{FF2B5EF4-FFF2-40B4-BE49-F238E27FC236}">
                <a16:creationId xmlns:a16="http://schemas.microsoft.com/office/drawing/2014/main" id="{2672EFE9-353B-C6A2-AE12-191B7F989D1D}"/>
              </a:ext>
            </a:extLst>
          </p:cNvPr>
          <p:cNvSpPr>
            <a:spLocks noGrp="1"/>
          </p:cNvSpPr>
          <p:nvPr>
            <p:ph type="title"/>
          </p:nvPr>
        </p:nvSpPr>
        <p:spPr/>
        <p:txBody>
          <a:bodyPr/>
          <a:lstStyle/>
          <a:p>
            <a:r>
              <a:rPr lang="en-US" dirty="0" err="1"/>
              <a:t>TenneT</a:t>
            </a:r>
            <a:r>
              <a:rPr lang="en-US" dirty="0"/>
              <a:t> illustrates how coordinated transmission planning and diversified financing connect generation surpluses to demand</a:t>
            </a:r>
          </a:p>
        </p:txBody>
      </p:sp>
      <p:sp>
        <p:nvSpPr>
          <p:cNvPr id="4" name="Text Placeholder 3">
            <a:extLst>
              <a:ext uri="{FF2B5EF4-FFF2-40B4-BE49-F238E27FC236}">
                <a16:creationId xmlns:a16="http://schemas.microsoft.com/office/drawing/2014/main" id="{0971E203-58DF-CD66-AEAE-19D338993384}"/>
              </a:ext>
            </a:extLst>
          </p:cNvPr>
          <p:cNvSpPr>
            <a:spLocks noGrp="1"/>
          </p:cNvSpPr>
          <p:nvPr>
            <p:ph type="body" sz="quarter" idx="13"/>
          </p:nvPr>
        </p:nvSpPr>
        <p:spPr/>
        <p:txBody>
          <a:bodyPr/>
          <a:lstStyle/>
          <a:p>
            <a:r>
              <a:rPr lang="en-US" dirty="0"/>
              <a:t>      </a:t>
            </a:r>
            <a:r>
              <a:rPr lang="en-US" dirty="0" err="1"/>
              <a:t>TenneT</a:t>
            </a:r>
            <a:r>
              <a:rPr lang="en-US" dirty="0"/>
              <a:t> </a:t>
            </a:r>
            <a:r>
              <a:rPr lang="en-US" b="0" dirty="0"/>
              <a:t>(Germany)</a:t>
            </a:r>
            <a:endParaRPr lang="en-US" dirty="0"/>
          </a:p>
        </p:txBody>
      </p:sp>
      <p:sp>
        <p:nvSpPr>
          <p:cNvPr id="7" name="Terminator 6">
            <a:extLst>
              <a:ext uri="{FF2B5EF4-FFF2-40B4-BE49-F238E27FC236}">
                <a16:creationId xmlns:a16="http://schemas.microsoft.com/office/drawing/2014/main" id="{F9FD202E-946F-D35F-8C2A-001415FF914E}"/>
              </a:ext>
            </a:extLst>
          </p:cNvPr>
          <p:cNvSpPr/>
          <p:nvPr/>
        </p:nvSpPr>
        <p:spPr bwMode="gray">
          <a:xfrm>
            <a:off x="6931152" y="1710877"/>
            <a:ext cx="2103120" cy="274320"/>
          </a:xfrm>
          <a:prstGeom prst="flowChartTerminator">
            <a:avLst/>
          </a:prstGeom>
          <a:solidFill>
            <a:srgbClr val="FFC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200" dirty="0">
                <a:solidFill>
                  <a:schemeClr val="bg1"/>
                </a:solidFill>
              </a:rPr>
              <a:t>Under construction</a:t>
            </a:r>
          </a:p>
        </p:txBody>
      </p:sp>
      <p:sp>
        <p:nvSpPr>
          <p:cNvPr id="8" name="Rectangle 7">
            <a:extLst>
              <a:ext uri="{FF2B5EF4-FFF2-40B4-BE49-F238E27FC236}">
                <a16:creationId xmlns:a16="http://schemas.microsoft.com/office/drawing/2014/main" id="{CD0CEE5E-632B-5F9E-BA24-57DB854F841C}"/>
              </a:ext>
            </a:extLst>
          </p:cNvPr>
          <p:cNvSpPr/>
          <p:nvPr/>
        </p:nvSpPr>
        <p:spPr bwMode="gray">
          <a:xfrm>
            <a:off x="329184" y="2254279"/>
            <a:ext cx="2103120" cy="274320"/>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buNone/>
            </a:pPr>
            <a:r>
              <a:rPr lang="en-US" sz="1600" b="1" dirty="0">
                <a:solidFill>
                  <a:schemeClr val="tx1"/>
                </a:solidFill>
              </a:rPr>
              <a:t>Key facts</a:t>
            </a:r>
          </a:p>
        </p:txBody>
      </p:sp>
      <p:sp>
        <p:nvSpPr>
          <p:cNvPr id="9" name="Rounded Rectangle 8">
            <a:extLst>
              <a:ext uri="{FF2B5EF4-FFF2-40B4-BE49-F238E27FC236}">
                <a16:creationId xmlns:a16="http://schemas.microsoft.com/office/drawing/2014/main" id="{5B7D4D92-51F5-DAE1-E135-64D2BCD4183A}"/>
              </a:ext>
            </a:extLst>
          </p:cNvPr>
          <p:cNvSpPr/>
          <p:nvPr/>
        </p:nvSpPr>
        <p:spPr bwMode="gray">
          <a:xfrm>
            <a:off x="329184" y="2562386"/>
            <a:ext cx="2103120" cy="1027424"/>
          </a:xfrm>
          <a:prstGeom prst="round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algn="ctr"/>
            <a:r>
              <a:rPr lang="en-US" sz="2200" dirty="0">
                <a:solidFill>
                  <a:schemeClr val="tx1"/>
                </a:solidFill>
              </a:rPr>
              <a:t>~700 km</a:t>
            </a:r>
          </a:p>
          <a:p>
            <a:pPr marL="0" indent="0" algn="ctr">
              <a:buNone/>
            </a:pPr>
            <a:r>
              <a:rPr lang="en-US" sz="1200" dirty="0">
                <a:solidFill>
                  <a:schemeClr val="tx1"/>
                </a:solidFill>
              </a:rPr>
              <a:t>North-South transmission corridor</a:t>
            </a:r>
          </a:p>
        </p:txBody>
      </p:sp>
      <p:sp>
        <p:nvSpPr>
          <p:cNvPr id="10" name="Rounded Rectangle 9">
            <a:extLst>
              <a:ext uri="{FF2B5EF4-FFF2-40B4-BE49-F238E27FC236}">
                <a16:creationId xmlns:a16="http://schemas.microsoft.com/office/drawing/2014/main" id="{8885FB38-8653-F7C4-39B6-7B1D55F81829}"/>
              </a:ext>
            </a:extLst>
          </p:cNvPr>
          <p:cNvSpPr/>
          <p:nvPr/>
        </p:nvSpPr>
        <p:spPr bwMode="gray">
          <a:xfrm>
            <a:off x="329184" y="3749086"/>
            <a:ext cx="2103120" cy="1027424"/>
          </a:xfrm>
          <a:prstGeom prst="round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2200" dirty="0">
                <a:solidFill>
                  <a:schemeClr val="tx1"/>
                </a:solidFill>
              </a:rPr>
              <a:t>€67B</a:t>
            </a:r>
          </a:p>
          <a:p>
            <a:pPr marL="0" indent="0" algn="ctr">
              <a:buNone/>
            </a:pPr>
            <a:r>
              <a:rPr lang="en-US" sz="1200" dirty="0">
                <a:solidFill>
                  <a:schemeClr val="tx1"/>
                </a:solidFill>
              </a:rPr>
              <a:t>Company investment plan through 2030</a:t>
            </a:r>
          </a:p>
        </p:txBody>
      </p:sp>
      <p:sp>
        <p:nvSpPr>
          <p:cNvPr id="11" name="Rounded Rectangle 10">
            <a:extLst>
              <a:ext uri="{FF2B5EF4-FFF2-40B4-BE49-F238E27FC236}">
                <a16:creationId xmlns:a16="http://schemas.microsoft.com/office/drawing/2014/main" id="{BE9E97D2-1C80-1073-13CA-715F786AA017}"/>
              </a:ext>
            </a:extLst>
          </p:cNvPr>
          <p:cNvSpPr/>
          <p:nvPr/>
        </p:nvSpPr>
        <p:spPr bwMode="gray">
          <a:xfrm>
            <a:off x="329184" y="4935785"/>
            <a:ext cx="2103120" cy="1027424"/>
          </a:xfrm>
          <a:prstGeom prst="round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algn="ctr"/>
            <a:r>
              <a:rPr lang="en-US" sz="2200" dirty="0">
                <a:solidFill>
                  <a:schemeClr val="tx1"/>
                </a:solidFill>
              </a:rPr>
              <a:t>€117B</a:t>
            </a:r>
          </a:p>
          <a:p>
            <a:pPr marL="0" indent="0" algn="ctr">
              <a:buNone/>
            </a:pPr>
            <a:r>
              <a:rPr lang="en-US" sz="1200" dirty="0">
                <a:solidFill>
                  <a:schemeClr val="tx1"/>
                </a:solidFill>
              </a:rPr>
              <a:t>Company investment plan through 2035</a:t>
            </a:r>
          </a:p>
        </p:txBody>
      </p:sp>
      <p:sp>
        <p:nvSpPr>
          <p:cNvPr id="12" name="Footer Placeholder 5">
            <a:extLst>
              <a:ext uri="{FF2B5EF4-FFF2-40B4-BE49-F238E27FC236}">
                <a16:creationId xmlns:a16="http://schemas.microsoft.com/office/drawing/2014/main" id="{CF399345-46E8-A1B5-528C-3AC0DA8781A3}"/>
              </a:ext>
            </a:extLst>
          </p:cNvPr>
          <p:cNvSpPr>
            <a:spLocks noGrp="1"/>
          </p:cNvSpPr>
          <p:nvPr>
            <p:ph type="ftr" sz="quarter" idx="3"/>
          </p:nvPr>
        </p:nvSpPr>
        <p:spPr>
          <a:xfrm>
            <a:off x="334962" y="6344432"/>
            <a:ext cx="9147241" cy="216706"/>
          </a:xfrm>
        </p:spPr>
        <p:txBody>
          <a:bodyPr/>
          <a:lstStyle/>
          <a:p>
            <a:pPr>
              <a:defRPr/>
            </a:pPr>
            <a:r>
              <a:rPr lang="en-US" dirty="0">
                <a:solidFill>
                  <a:schemeClr val="tx1"/>
                </a:solidFill>
              </a:rPr>
              <a:t>Sources: </a:t>
            </a:r>
            <a:r>
              <a:rPr lang="en-US" dirty="0">
                <a:hlinkClick r:id="rId2"/>
              </a:rPr>
              <a:t>TenneT Investor Relations</a:t>
            </a:r>
            <a:r>
              <a:rPr lang="en-US" dirty="0"/>
              <a:t> </a:t>
            </a:r>
            <a:r>
              <a:rPr lang="en-US" dirty="0">
                <a:solidFill>
                  <a:schemeClr val="tx1"/>
                </a:solidFill>
              </a:rPr>
              <a:t>(</a:t>
            </a:r>
            <a:r>
              <a:rPr lang="en-US" dirty="0" err="1">
                <a:solidFill>
                  <a:schemeClr val="tx1"/>
                </a:solidFill>
              </a:rPr>
              <a:t>TenneT</a:t>
            </a:r>
            <a:r>
              <a:rPr lang="en-US" dirty="0">
                <a:solidFill>
                  <a:schemeClr val="tx1"/>
                </a:solidFill>
              </a:rPr>
              <a:t>, 2026).</a:t>
            </a:r>
          </a:p>
          <a:p>
            <a:pPr>
              <a:defRPr/>
            </a:pPr>
            <a:r>
              <a:rPr lang="en-US" dirty="0">
                <a:solidFill>
                  <a:schemeClr val="tx1"/>
                </a:solidFill>
              </a:rPr>
              <a:t>Credit: Pia Doris Morrow, Gunay Kiran, and </a:t>
            </a:r>
            <a:r>
              <a:rPr lang="en-US" dirty="0">
                <a:solidFill>
                  <a:srgbClr val="000000"/>
                </a:solidFill>
                <a:hlinkClick r:id="rId3"/>
              </a:rPr>
              <a:t>Gernot Wagner</a:t>
            </a:r>
            <a:r>
              <a:rPr lang="en-US" dirty="0">
                <a:solidFill>
                  <a:srgbClr val="000000"/>
                </a:solidFill>
              </a:rPr>
              <a:t>. </a:t>
            </a:r>
            <a:r>
              <a:rPr lang="en-US" dirty="0">
                <a:hlinkClick r:id="rId4"/>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cs typeface="Arial"/>
            </a:endParaRPr>
          </a:p>
        </p:txBody>
      </p:sp>
      <p:sp>
        <p:nvSpPr>
          <p:cNvPr id="13" name="Rectangle 12">
            <a:extLst>
              <a:ext uri="{FF2B5EF4-FFF2-40B4-BE49-F238E27FC236}">
                <a16:creationId xmlns:a16="http://schemas.microsoft.com/office/drawing/2014/main" id="{112DD520-7C2C-FE9B-C59D-A166924DAE8D}"/>
              </a:ext>
            </a:extLst>
          </p:cNvPr>
          <p:cNvSpPr/>
          <p:nvPr/>
        </p:nvSpPr>
        <p:spPr bwMode="gray">
          <a:xfrm>
            <a:off x="2715768" y="2562386"/>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pPr marL="0" indent="0">
              <a:buNone/>
            </a:pPr>
            <a:r>
              <a:rPr lang="en-US" sz="1200" b="1" dirty="0">
                <a:solidFill>
                  <a:schemeClr val="tx1"/>
                </a:solidFill>
              </a:rPr>
              <a:t>Northern Germany </a:t>
            </a:r>
            <a:r>
              <a:rPr lang="en-US" sz="1200" dirty="0">
                <a:solidFill>
                  <a:schemeClr val="tx1"/>
                </a:solidFill>
              </a:rPr>
              <a:t>has renewable generation </a:t>
            </a:r>
            <a:r>
              <a:rPr lang="en-US" sz="1200" b="1" dirty="0">
                <a:solidFill>
                  <a:schemeClr val="tx1"/>
                </a:solidFill>
              </a:rPr>
              <a:t>surpluses</a:t>
            </a:r>
            <a:r>
              <a:rPr lang="en-US" sz="1200" dirty="0">
                <a:solidFill>
                  <a:schemeClr val="tx1"/>
                </a:solidFill>
              </a:rPr>
              <a:t> while the</a:t>
            </a:r>
            <a:r>
              <a:rPr lang="en-US" sz="1200" b="1" dirty="0">
                <a:solidFill>
                  <a:schemeClr val="tx1"/>
                </a:solidFill>
              </a:rPr>
              <a:t> South </a:t>
            </a:r>
            <a:r>
              <a:rPr lang="en-US" sz="1200" dirty="0">
                <a:solidFill>
                  <a:schemeClr val="tx1"/>
                </a:solidFill>
              </a:rPr>
              <a:t>faces a </a:t>
            </a:r>
            <a:r>
              <a:rPr lang="en-US" sz="1200" b="1" dirty="0">
                <a:solidFill>
                  <a:schemeClr val="tx1"/>
                </a:solidFill>
              </a:rPr>
              <a:t>supply deficit</a:t>
            </a:r>
          </a:p>
        </p:txBody>
      </p:sp>
      <p:sp>
        <p:nvSpPr>
          <p:cNvPr id="14" name="Rectangle 13">
            <a:extLst>
              <a:ext uri="{FF2B5EF4-FFF2-40B4-BE49-F238E27FC236}">
                <a16:creationId xmlns:a16="http://schemas.microsoft.com/office/drawing/2014/main" id="{201E6370-6EE9-450E-B531-6296E5B7FCFB}"/>
              </a:ext>
            </a:extLst>
          </p:cNvPr>
          <p:cNvSpPr/>
          <p:nvPr/>
        </p:nvSpPr>
        <p:spPr bwMode="gray">
          <a:xfrm rot="16200000">
            <a:off x="2430379" y="2847777"/>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Problem</a:t>
            </a:r>
          </a:p>
        </p:txBody>
      </p:sp>
      <p:sp>
        <p:nvSpPr>
          <p:cNvPr id="15" name="Rectangle 14">
            <a:extLst>
              <a:ext uri="{FF2B5EF4-FFF2-40B4-BE49-F238E27FC236}">
                <a16:creationId xmlns:a16="http://schemas.microsoft.com/office/drawing/2014/main" id="{8BB4A200-D443-6BC2-50FE-4512996269E6}"/>
              </a:ext>
            </a:extLst>
          </p:cNvPr>
          <p:cNvSpPr/>
          <p:nvPr/>
        </p:nvSpPr>
        <p:spPr bwMode="gray">
          <a:xfrm>
            <a:off x="2715768" y="3731322"/>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r>
              <a:rPr lang="en-US" sz="1200" b="1" dirty="0">
                <a:solidFill>
                  <a:schemeClr val="tx1"/>
                </a:solidFill>
              </a:rPr>
              <a:t>Long-distance underground transmission</a:t>
            </a:r>
            <a:r>
              <a:rPr lang="en-US" sz="1200" dirty="0">
                <a:solidFill>
                  <a:schemeClr val="tx1"/>
                </a:solidFill>
              </a:rPr>
              <a:t>, </a:t>
            </a:r>
            <a:r>
              <a:rPr lang="en-US" sz="1200" b="1" dirty="0">
                <a:solidFill>
                  <a:schemeClr val="tx1"/>
                </a:solidFill>
              </a:rPr>
              <a:t>HVDC</a:t>
            </a:r>
            <a:r>
              <a:rPr lang="en-US" sz="1200" dirty="0">
                <a:solidFill>
                  <a:schemeClr val="tx1"/>
                </a:solidFill>
              </a:rPr>
              <a:t> connections and </a:t>
            </a:r>
            <a:r>
              <a:rPr lang="en-US" sz="1200" b="1" dirty="0">
                <a:solidFill>
                  <a:schemeClr val="tx1"/>
                </a:solidFill>
              </a:rPr>
              <a:t>offshore grid </a:t>
            </a:r>
            <a:r>
              <a:rPr lang="en-US" sz="1200" dirty="0">
                <a:solidFill>
                  <a:schemeClr val="tx1"/>
                </a:solidFill>
              </a:rPr>
              <a:t>infrastructure</a:t>
            </a:r>
          </a:p>
        </p:txBody>
      </p:sp>
      <p:sp>
        <p:nvSpPr>
          <p:cNvPr id="16" name="Rectangle 15">
            <a:extLst>
              <a:ext uri="{FF2B5EF4-FFF2-40B4-BE49-F238E27FC236}">
                <a16:creationId xmlns:a16="http://schemas.microsoft.com/office/drawing/2014/main" id="{51E6A679-0D7C-D34C-A2C3-D8DE2F379220}"/>
              </a:ext>
            </a:extLst>
          </p:cNvPr>
          <p:cNvSpPr/>
          <p:nvPr/>
        </p:nvSpPr>
        <p:spPr bwMode="gray">
          <a:xfrm rot="16200000">
            <a:off x="2430379" y="4016713"/>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Technology</a:t>
            </a:r>
          </a:p>
        </p:txBody>
      </p:sp>
      <p:sp>
        <p:nvSpPr>
          <p:cNvPr id="17" name="Rectangle 16">
            <a:extLst>
              <a:ext uri="{FF2B5EF4-FFF2-40B4-BE49-F238E27FC236}">
                <a16:creationId xmlns:a16="http://schemas.microsoft.com/office/drawing/2014/main" id="{DD35F92C-0F59-8EA3-9CED-65CB3F0273B3}"/>
              </a:ext>
            </a:extLst>
          </p:cNvPr>
          <p:cNvSpPr/>
          <p:nvPr/>
        </p:nvSpPr>
        <p:spPr bwMode="gray">
          <a:xfrm>
            <a:off x="2715768" y="4900259"/>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pPr marL="0" indent="0">
              <a:buNone/>
            </a:pPr>
            <a:r>
              <a:rPr lang="en-US" sz="1200" dirty="0">
                <a:solidFill>
                  <a:schemeClr val="tx1"/>
                </a:solidFill>
              </a:rPr>
              <a:t>Approx. </a:t>
            </a:r>
            <a:r>
              <a:rPr lang="en-US" sz="1200" b="1" dirty="0">
                <a:solidFill>
                  <a:schemeClr val="tx1"/>
                </a:solidFill>
              </a:rPr>
              <a:t>700 km of North-South transmission</a:t>
            </a:r>
            <a:r>
              <a:rPr lang="en-US" sz="1200" dirty="0">
                <a:solidFill>
                  <a:schemeClr val="tx1"/>
                </a:solidFill>
              </a:rPr>
              <a:t>, alongside </a:t>
            </a:r>
            <a:r>
              <a:rPr lang="en-US" sz="1200" b="1" dirty="0">
                <a:solidFill>
                  <a:schemeClr val="tx1"/>
                </a:solidFill>
              </a:rPr>
              <a:t>offshore connection projects</a:t>
            </a:r>
            <a:r>
              <a:rPr lang="en-US" sz="1200" dirty="0">
                <a:solidFill>
                  <a:schemeClr val="tx1"/>
                </a:solidFill>
              </a:rPr>
              <a:t> including LanWin1, LanWin2, LanWin5, and BalWin4</a:t>
            </a:r>
            <a:endParaRPr lang="en-US" sz="1200" b="1" dirty="0">
              <a:solidFill>
                <a:schemeClr val="tx1"/>
              </a:solidFill>
            </a:endParaRPr>
          </a:p>
        </p:txBody>
      </p:sp>
      <p:sp>
        <p:nvSpPr>
          <p:cNvPr id="18" name="Rectangle 17">
            <a:extLst>
              <a:ext uri="{FF2B5EF4-FFF2-40B4-BE49-F238E27FC236}">
                <a16:creationId xmlns:a16="http://schemas.microsoft.com/office/drawing/2014/main" id="{E7258336-4F78-C8D6-C89E-5CD2EC8A10DB}"/>
              </a:ext>
            </a:extLst>
          </p:cNvPr>
          <p:cNvSpPr/>
          <p:nvPr/>
        </p:nvSpPr>
        <p:spPr bwMode="gray">
          <a:xfrm rot="16200000">
            <a:off x="2430379" y="5185650"/>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Deployment model</a:t>
            </a:r>
          </a:p>
        </p:txBody>
      </p:sp>
      <p:sp>
        <p:nvSpPr>
          <p:cNvPr id="19" name="Rectangle 18">
            <a:extLst>
              <a:ext uri="{FF2B5EF4-FFF2-40B4-BE49-F238E27FC236}">
                <a16:creationId xmlns:a16="http://schemas.microsoft.com/office/drawing/2014/main" id="{BDAF892F-2D1D-C256-F4F3-C1B2295F4511}"/>
              </a:ext>
            </a:extLst>
          </p:cNvPr>
          <p:cNvSpPr/>
          <p:nvPr/>
        </p:nvSpPr>
        <p:spPr bwMode="gray">
          <a:xfrm>
            <a:off x="6016752" y="2562386"/>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pPr marL="0" indent="0">
              <a:buNone/>
            </a:pPr>
            <a:r>
              <a:rPr lang="en-US" sz="1200" b="1" dirty="0" err="1">
                <a:solidFill>
                  <a:schemeClr val="tx1"/>
                </a:solidFill>
              </a:rPr>
              <a:t>TenneT</a:t>
            </a:r>
            <a:r>
              <a:rPr lang="en-US" sz="1200" b="1" dirty="0">
                <a:solidFill>
                  <a:schemeClr val="tx1"/>
                </a:solidFill>
              </a:rPr>
              <a:t>, German authorities, financial institutions, and public/ private capital providers</a:t>
            </a:r>
            <a:endParaRPr lang="en-US" sz="1200" dirty="0">
              <a:solidFill>
                <a:schemeClr val="tx1"/>
              </a:solidFill>
            </a:endParaRPr>
          </a:p>
        </p:txBody>
      </p:sp>
      <p:sp>
        <p:nvSpPr>
          <p:cNvPr id="20" name="Rectangle 19">
            <a:extLst>
              <a:ext uri="{FF2B5EF4-FFF2-40B4-BE49-F238E27FC236}">
                <a16:creationId xmlns:a16="http://schemas.microsoft.com/office/drawing/2014/main" id="{3E3246D0-6882-6154-0482-C7573D57E9FF}"/>
              </a:ext>
            </a:extLst>
          </p:cNvPr>
          <p:cNvSpPr/>
          <p:nvPr/>
        </p:nvSpPr>
        <p:spPr bwMode="gray">
          <a:xfrm rot="16200000">
            <a:off x="5731363" y="2847777"/>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Stakeholders</a:t>
            </a:r>
          </a:p>
        </p:txBody>
      </p:sp>
      <p:sp>
        <p:nvSpPr>
          <p:cNvPr id="21" name="Rectangle 20">
            <a:extLst>
              <a:ext uri="{FF2B5EF4-FFF2-40B4-BE49-F238E27FC236}">
                <a16:creationId xmlns:a16="http://schemas.microsoft.com/office/drawing/2014/main" id="{076FB26D-8436-7BAD-14C1-3D630B567E7A}"/>
              </a:ext>
            </a:extLst>
          </p:cNvPr>
          <p:cNvSpPr/>
          <p:nvPr/>
        </p:nvSpPr>
        <p:spPr bwMode="gray">
          <a:xfrm>
            <a:off x="6016752" y="3731322"/>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r>
              <a:rPr lang="en-US" sz="1200" b="1" dirty="0">
                <a:solidFill>
                  <a:schemeClr val="tx1"/>
                </a:solidFill>
              </a:rPr>
              <a:t>Coordinated transmission planning</a:t>
            </a:r>
            <a:r>
              <a:rPr lang="en-US" sz="1200" dirty="0">
                <a:solidFill>
                  <a:schemeClr val="tx1"/>
                </a:solidFill>
              </a:rPr>
              <a:t>, German </a:t>
            </a:r>
            <a:r>
              <a:rPr lang="en-US" sz="1200" b="1" dirty="0">
                <a:solidFill>
                  <a:schemeClr val="tx1"/>
                </a:solidFill>
              </a:rPr>
              <a:t>permitting</a:t>
            </a:r>
            <a:r>
              <a:rPr lang="en-US" sz="1200" dirty="0">
                <a:solidFill>
                  <a:schemeClr val="tx1"/>
                </a:solidFill>
              </a:rPr>
              <a:t> legislations, and </a:t>
            </a:r>
            <a:r>
              <a:rPr lang="en-US" sz="1200" b="1" dirty="0">
                <a:solidFill>
                  <a:schemeClr val="tx1"/>
                </a:solidFill>
              </a:rPr>
              <a:t>diversified long-term financing</a:t>
            </a:r>
          </a:p>
        </p:txBody>
      </p:sp>
      <p:sp>
        <p:nvSpPr>
          <p:cNvPr id="22" name="Rectangle 21">
            <a:extLst>
              <a:ext uri="{FF2B5EF4-FFF2-40B4-BE49-F238E27FC236}">
                <a16:creationId xmlns:a16="http://schemas.microsoft.com/office/drawing/2014/main" id="{F39E65C7-B34F-BEAA-95F8-E60BFC5A859F}"/>
              </a:ext>
            </a:extLst>
          </p:cNvPr>
          <p:cNvSpPr/>
          <p:nvPr/>
        </p:nvSpPr>
        <p:spPr bwMode="gray">
          <a:xfrm rot="16200000">
            <a:off x="5731363" y="4016713"/>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Deployment enabler</a:t>
            </a:r>
          </a:p>
        </p:txBody>
      </p:sp>
      <p:sp>
        <p:nvSpPr>
          <p:cNvPr id="23" name="Rectangle 22">
            <a:extLst>
              <a:ext uri="{FF2B5EF4-FFF2-40B4-BE49-F238E27FC236}">
                <a16:creationId xmlns:a16="http://schemas.microsoft.com/office/drawing/2014/main" id="{08289E0A-21B8-2B49-9425-79754EA43DBE}"/>
              </a:ext>
            </a:extLst>
          </p:cNvPr>
          <p:cNvSpPr/>
          <p:nvPr/>
        </p:nvSpPr>
        <p:spPr bwMode="gray">
          <a:xfrm>
            <a:off x="6016752" y="4900259"/>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r>
              <a:rPr lang="en-US" sz="1200" dirty="0">
                <a:solidFill>
                  <a:schemeClr val="tx1"/>
                </a:solidFill>
              </a:rPr>
              <a:t>Transmission expansion requires </a:t>
            </a:r>
            <a:r>
              <a:rPr lang="en-US" sz="1200" b="1" dirty="0">
                <a:solidFill>
                  <a:schemeClr val="tx1"/>
                </a:solidFill>
              </a:rPr>
              <a:t>alignment between generation geography</a:t>
            </a:r>
            <a:r>
              <a:rPr lang="en-US" sz="1200" dirty="0">
                <a:solidFill>
                  <a:schemeClr val="tx1"/>
                </a:solidFill>
              </a:rPr>
              <a:t>, </a:t>
            </a:r>
            <a:r>
              <a:rPr lang="en-US" sz="1200" b="1" dirty="0">
                <a:solidFill>
                  <a:schemeClr val="tx1"/>
                </a:solidFill>
              </a:rPr>
              <a:t>permitting</a:t>
            </a:r>
            <a:r>
              <a:rPr lang="en-US" sz="1200" dirty="0">
                <a:solidFill>
                  <a:schemeClr val="tx1"/>
                </a:solidFill>
              </a:rPr>
              <a:t>, </a:t>
            </a:r>
            <a:r>
              <a:rPr lang="en-US" sz="1200" b="1" dirty="0">
                <a:solidFill>
                  <a:schemeClr val="tx1"/>
                </a:solidFill>
              </a:rPr>
              <a:t>investment plans</a:t>
            </a:r>
            <a:r>
              <a:rPr lang="en-US" sz="1200" dirty="0">
                <a:solidFill>
                  <a:schemeClr val="tx1"/>
                </a:solidFill>
              </a:rPr>
              <a:t> and </a:t>
            </a:r>
            <a:r>
              <a:rPr lang="en-US" sz="1200" b="1" dirty="0">
                <a:solidFill>
                  <a:schemeClr val="tx1"/>
                </a:solidFill>
              </a:rPr>
              <a:t>access</a:t>
            </a:r>
            <a:r>
              <a:rPr lang="en-US" sz="1200" dirty="0">
                <a:solidFill>
                  <a:schemeClr val="tx1"/>
                </a:solidFill>
              </a:rPr>
              <a:t> to capital</a:t>
            </a:r>
            <a:endParaRPr lang="en-US" sz="1200" b="1" dirty="0">
              <a:solidFill>
                <a:schemeClr val="tx1"/>
              </a:solidFill>
            </a:endParaRPr>
          </a:p>
        </p:txBody>
      </p:sp>
      <p:sp>
        <p:nvSpPr>
          <p:cNvPr id="24" name="Rectangle 23">
            <a:extLst>
              <a:ext uri="{FF2B5EF4-FFF2-40B4-BE49-F238E27FC236}">
                <a16:creationId xmlns:a16="http://schemas.microsoft.com/office/drawing/2014/main" id="{43C1B61E-4696-2297-880C-6CDDDBEAEFBA}"/>
              </a:ext>
            </a:extLst>
          </p:cNvPr>
          <p:cNvSpPr/>
          <p:nvPr/>
        </p:nvSpPr>
        <p:spPr bwMode="gray">
          <a:xfrm rot="16200000">
            <a:off x="5731363" y="5185650"/>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Lesson learned</a:t>
            </a:r>
          </a:p>
        </p:txBody>
      </p:sp>
      <p:sp>
        <p:nvSpPr>
          <p:cNvPr id="25" name="Pentagon 24">
            <a:extLst>
              <a:ext uri="{FF2B5EF4-FFF2-40B4-BE49-F238E27FC236}">
                <a16:creationId xmlns:a16="http://schemas.microsoft.com/office/drawing/2014/main" id="{426CFE1F-6362-915D-5B07-9CB19A7C4F89}"/>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26" name="Chevron 25">
            <a:extLst>
              <a:ext uri="{FF2B5EF4-FFF2-40B4-BE49-F238E27FC236}">
                <a16:creationId xmlns:a16="http://schemas.microsoft.com/office/drawing/2014/main" id="{1C81B0C3-B69E-62C1-680A-F919B9AC6501}"/>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27" name="Chevron 26">
            <a:extLst>
              <a:ext uri="{FF2B5EF4-FFF2-40B4-BE49-F238E27FC236}">
                <a16:creationId xmlns:a16="http://schemas.microsoft.com/office/drawing/2014/main" id="{FF864AA7-7552-9180-BFC0-27329025AA08}"/>
              </a:ext>
            </a:extLst>
          </p:cNvPr>
          <p:cNvSpPr/>
          <p:nvPr/>
        </p:nvSpPr>
        <p:spPr>
          <a:xfrm>
            <a:off x="3381296"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Modernize</a:t>
            </a:r>
          </a:p>
        </p:txBody>
      </p:sp>
      <p:sp>
        <p:nvSpPr>
          <p:cNvPr id="28" name="Chevron 27">
            <a:extLst>
              <a:ext uri="{FF2B5EF4-FFF2-40B4-BE49-F238E27FC236}">
                <a16:creationId xmlns:a16="http://schemas.microsoft.com/office/drawing/2014/main" id="{8A3E7C27-8D4D-16F6-C273-3659FA49A197}"/>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29" name="Chevron 28">
            <a:extLst>
              <a:ext uri="{FF2B5EF4-FFF2-40B4-BE49-F238E27FC236}">
                <a16:creationId xmlns:a16="http://schemas.microsoft.com/office/drawing/2014/main" id="{DA29CAD5-1297-2B71-481C-3E6C6EB7AD58}"/>
              </a:ext>
            </a:extLst>
          </p:cNvPr>
          <p:cNvSpPr/>
          <p:nvPr/>
        </p:nvSpPr>
        <p:spPr>
          <a:xfrm>
            <a:off x="6762592" y="0"/>
            <a:ext cx="1788983" cy="288356"/>
          </a:xfrm>
          <a:prstGeom prst="chevron">
            <a:avLst/>
          </a:prstGeom>
          <a:solidFill>
            <a:srgbClr val="815BCA"/>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Deployment</a:t>
            </a:r>
          </a:p>
        </p:txBody>
      </p:sp>
      <p:sp>
        <p:nvSpPr>
          <p:cNvPr id="30" name="Rectangle 29">
            <a:extLst>
              <a:ext uri="{FF2B5EF4-FFF2-40B4-BE49-F238E27FC236}">
                <a16:creationId xmlns:a16="http://schemas.microsoft.com/office/drawing/2014/main" id="{7A9EB466-392B-DA75-DF90-32364E772A1A}"/>
              </a:ext>
            </a:extLst>
          </p:cNvPr>
          <p:cNvSpPr/>
          <p:nvPr/>
        </p:nvSpPr>
        <p:spPr>
          <a:xfrm>
            <a:off x="10637520" y="0"/>
            <a:ext cx="1554480" cy="288356"/>
          </a:xfrm>
          <a:prstGeom prst="rect">
            <a:avLst/>
          </a:prstGeom>
          <a:solidFill>
            <a:srgbClr val="009BDC"/>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solidFill>
                  <a:schemeClr val="bg1"/>
                </a:solidFill>
                <a:effectLst/>
                <a:uLnTx/>
                <a:uFillTx/>
                <a:latin typeface="Arial"/>
                <a:ea typeface="+mn-ea"/>
                <a:cs typeface="+mn-cs"/>
                <a:sym typeface="Arial"/>
              </a:rPr>
              <a:t>Long-term</a:t>
            </a:r>
          </a:p>
        </p:txBody>
      </p:sp>
      <p:pic>
        <p:nvPicPr>
          <p:cNvPr id="5" name="Picture 4" descr="File:Flag of germany 800 480.png - Wikimedia Commons">
            <a:extLst>
              <a:ext uri="{FF2B5EF4-FFF2-40B4-BE49-F238E27FC236}">
                <a16:creationId xmlns:a16="http://schemas.microsoft.com/office/drawing/2014/main" id="{8B6C36A8-58DE-728B-25D3-C898A6DD36CF}"/>
              </a:ext>
            </a:extLst>
          </p:cNvPr>
          <p:cNvPicPr>
            <a:picLocks noChangeAspect="1"/>
          </p:cNvPicPr>
          <p:nvPr/>
        </p:nvPicPr>
        <p:blipFill>
          <a:blip r:embed="rId5"/>
          <a:stretch>
            <a:fillRect/>
          </a:stretch>
        </p:blipFill>
        <p:spPr>
          <a:xfrm>
            <a:off x="329184" y="1767334"/>
            <a:ext cx="304800" cy="182880"/>
          </a:xfrm>
          <a:prstGeom prst="rect">
            <a:avLst/>
          </a:prstGeom>
        </p:spPr>
      </p:pic>
    </p:spTree>
    <p:extLst>
      <p:ext uri="{BB962C8B-B14F-4D97-AF65-F5344CB8AC3E}">
        <p14:creationId xmlns:p14="http://schemas.microsoft.com/office/powerpoint/2010/main" val="427191178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96FDD2-A6AD-56E8-F771-4E2F337F2AFD}"/>
            </a:ext>
          </a:extLst>
        </p:cNvPr>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E7469270-18BC-5CB4-06EF-B3914E6E32FE}"/>
              </a:ext>
            </a:extLst>
          </p:cNvPr>
          <p:cNvGraphicFramePr>
            <a:graphicFrameLocks/>
          </p:cNvGraphicFramePr>
          <p:nvPr>
            <p:custDataLst>
              <p:tags r:id="rId1"/>
            </p:custDataLst>
            <p:extLst>
              <p:ext uri="{D42A27DB-BD31-4B8C-83A1-F6EECF244321}">
                <p14:modId xmlns:p14="http://schemas.microsoft.com/office/powerpoint/2010/main" val="775509822"/>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27" imgW="7772400" imgH="10058400" progId="TCLayout.ActiveDocument.1">
                  <p:embed/>
                </p:oleObj>
              </mc:Choice>
              <mc:Fallback>
                <p:oleObj name="thinkcell Slide" r:id="rId27" imgW="7772400" imgH="10058400" progId="TCLayout.ActiveDocument.1">
                  <p:embed/>
                  <p:pic>
                    <p:nvPicPr>
                      <p:cNvPr id="9" name="think-cell data - do not delete" hidden="1">
                        <a:extLst>
                          <a:ext uri="{FF2B5EF4-FFF2-40B4-BE49-F238E27FC236}">
                            <a16:creationId xmlns:a16="http://schemas.microsoft.com/office/drawing/2014/main" id="{E7469270-18BC-5CB4-06EF-B3914E6E32FE}"/>
                          </a:ext>
                        </a:extLst>
                      </p:cNvPr>
                      <p:cNvPicPr/>
                      <p:nvPr/>
                    </p:nvPicPr>
                    <p:blipFill>
                      <a:blip r:embed="rId28"/>
                      <a:stretch>
                        <a:fillRect/>
                      </a:stretch>
                    </p:blipFill>
                    <p:spPr>
                      <a:xfrm>
                        <a:off x="1588" y="1588"/>
                        <a:ext cx="1227" cy="1588"/>
                      </a:xfrm>
                      <a:prstGeom prst="rect">
                        <a:avLst/>
                      </a:prstGeom>
                    </p:spPr>
                  </p:pic>
                </p:oleObj>
              </mc:Fallback>
            </mc:AlternateContent>
          </a:graphicData>
        </a:graphic>
      </p:graphicFrame>
      <p:sp>
        <p:nvSpPr>
          <p:cNvPr id="2" name="Content Placeholder 1">
            <a:extLst>
              <a:ext uri="{FF2B5EF4-FFF2-40B4-BE49-F238E27FC236}">
                <a16:creationId xmlns:a16="http://schemas.microsoft.com/office/drawing/2014/main" id="{6038BDFC-2287-1815-A7B7-6FDD037B6412}"/>
              </a:ext>
            </a:extLst>
          </p:cNvPr>
          <p:cNvSpPr>
            <a:spLocks noGrp="1"/>
          </p:cNvSpPr>
          <p:nvPr>
            <p:ph sz="quarter" idx="10"/>
          </p:nvPr>
        </p:nvSpPr>
        <p:spPr>
          <a:xfrm>
            <a:off x="334963" y="2066344"/>
            <a:ext cx="2835620" cy="3188647"/>
          </a:xfrm>
        </p:spPr>
        <p:txBody>
          <a:bodyPr/>
          <a:lstStyle/>
          <a:p>
            <a:r>
              <a:rPr lang="en-TR" sz="1200"/>
              <a:t>The capital plan involves </a:t>
            </a:r>
            <a:r>
              <a:rPr lang="en-TR" sz="1200" b="1"/>
              <a:t>€67 billion</a:t>
            </a:r>
            <a:r>
              <a:rPr lang="en-TR" sz="1200"/>
              <a:t> in investments through 2030 and </a:t>
            </a:r>
            <a:r>
              <a:rPr lang="en-TR" sz="1200" b="1"/>
              <a:t>€117 billion </a:t>
            </a:r>
            <a:r>
              <a:rPr lang="en-TR" sz="1200"/>
              <a:t>through 2035  </a:t>
            </a:r>
          </a:p>
          <a:p>
            <a:r>
              <a:rPr lang="en-US" sz="1200" dirty="0"/>
              <a:t>Used </a:t>
            </a:r>
            <a:r>
              <a:rPr lang="en-US" sz="1200" dirty="0" err="1"/>
              <a:t>HoldCo</a:t>
            </a:r>
            <a:r>
              <a:rPr lang="en-US" sz="1200" dirty="0"/>
              <a:t>/</a:t>
            </a:r>
            <a:r>
              <a:rPr lang="en-US" sz="1200" dirty="0" err="1"/>
              <a:t>OpCo</a:t>
            </a:r>
            <a:r>
              <a:rPr lang="en-US" sz="1200" dirty="0"/>
              <a:t> Hybrid Capital Structure, </a:t>
            </a:r>
            <a:r>
              <a:rPr lang="en-TR" sz="1200"/>
              <a:t>allowing borrowing while protecting credit ratings </a:t>
            </a:r>
          </a:p>
          <a:p>
            <a:r>
              <a:rPr lang="en-TR" sz="1200"/>
              <a:t>Specifically structured to issue debt under the official European Green Bond Standard Regulation;</a:t>
            </a:r>
            <a:r>
              <a:rPr lang="en-TR" sz="1200" b="1"/>
              <a:t> </a:t>
            </a:r>
            <a:r>
              <a:rPr lang="en-TR" sz="1200"/>
              <a:t>a €3.5 billion European Green Bond was issued as senior unsecured debt</a:t>
            </a:r>
          </a:p>
          <a:p>
            <a:r>
              <a:rPr lang="en-TR" sz="1200"/>
              <a:t>A unique pre-committed €11.8 bn (surpassing planned €8.5 bn) equity cushion which combined a government development bank (</a:t>
            </a:r>
            <a:r>
              <a:rPr lang="en-TR" sz="1200" b="1"/>
              <a:t>KfW</a:t>
            </a:r>
            <a:r>
              <a:rPr lang="en-TR" sz="1200"/>
              <a:t>) with giant international private institutional pension and sovereign wealth funds (</a:t>
            </a:r>
            <a:r>
              <a:rPr lang="en-TR" sz="1200" b="1"/>
              <a:t>APG</a:t>
            </a:r>
            <a:r>
              <a:rPr lang="en-TR" sz="1200"/>
              <a:t>, </a:t>
            </a:r>
            <a:r>
              <a:rPr lang="en-TR" sz="1200" b="1"/>
              <a:t>NBIM</a:t>
            </a:r>
            <a:r>
              <a:rPr lang="en-TR" sz="1200"/>
              <a:t>, </a:t>
            </a:r>
            <a:r>
              <a:rPr lang="en-TR" sz="1200" b="1"/>
              <a:t>GIC)</a:t>
            </a:r>
            <a:endParaRPr lang="en-TR" sz="1200"/>
          </a:p>
        </p:txBody>
      </p:sp>
      <p:sp>
        <p:nvSpPr>
          <p:cNvPr id="3" name="Text Placeholder 2">
            <a:extLst>
              <a:ext uri="{FF2B5EF4-FFF2-40B4-BE49-F238E27FC236}">
                <a16:creationId xmlns:a16="http://schemas.microsoft.com/office/drawing/2014/main" id="{CDF5B3F6-9E28-DE4A-4877-A1C3A1CE2EC3}"/>
              </a:ext>
            </a:extLst>
          </p:cNvPr>
          <p:cNvSpPr>
            <a:spLocks noGrp="1"/>
          </p:cNvSpPr>
          <p:nvPr>
            <p:ph type="body" sz="quarter" idx="14"/>
          </p:nvPr>
        </p:nvSpPr>
        <p:spPr/>
        <p:txBody>
          <a:bodyPr/>
          <a:lstStyle/>
          <a:p>
            <a:pPr marL="0" indent="0">
              <a:buNone/>
            </a:pPr>
            <a:r>
              <a:rPr lang="en-US" sz="1200" b="1">
                <a:solidFill>
                  <a:srgbClr val="000000"/>
                </a:solidFill>
              </a:rPr>
              <a:t>Key financing methods utilized</a:t>
            </a:r>
          </a:p>
          <a:p>
            <a:r>
              <a:rPr lang="en-US" sz="1200"/>
              <a:t>Subordinated hybrid capital, European Green Bonds, long-term power delivery agreements, blended capital	</a:t>
            </a:r>
          </a:p>
        </p:txBody>
      </p:sp>
      <p:sp>
        <p:nvSpPr>
          <p:cNvPr id="4" name="Content Placeholder 3">
            <a:extLst>
              <a:ext uri="{FF2B5EF4-FFF2-40B4-BE49-F238E27FC236}">
                <a16:creationId xmlns:a16="http://schemas.microsoft.com/office/drawing/2014/main" id="{CDDB81C7-ECEF-5EC0-92FA-36A5EAA41063}"/>
              </a:ext>
            </a:extLst>
          </p:cNvPr>
          <p:cNvSpPr>
            <a:spLocks noGrp="1"/>
          </p:cNvSpPr>
          <p:nvPr>
            <p:ph sz="quarter" idx="15"/>
          </p:nvPr>
        </p:nvSpPr>
        <p:spPr>
          <a:xfrm>
            <a:off x="6467705" y="2114076"/>
            <a:ext cx="2835620" cy="3188647"/>
          </a:xfrm>
        </p:spPr>
        <p:txBody>
          <a:bodyPr/>
          <a:lstStyle/>
          <a:p>
            <a:r>
              <a:rPr lang="en-TR" sz="1200"/>
              <a:t>CHPE was designed by TDI and sponsored by Blackstone </a:t>
            </a:r>
          </a:p>
          <a:p>
            <a:r>
              <a:rPr lang="en-TR" sz="1200"/>
              <a:t>It is ful</a:t>
            </a:r>
            <a:r>
              <a:rPr lang="de-DE" sz="1200" dirty="0"/>
              <a:t>l</a:t>
            </a:r>
            <a:r>
              <a:rPr lang="en-TR" sz="1200"/>
              <a:t>y private</a:t>
            </a:r>
            <a:r>
              <a:rPr lang="de-DE" sz="1200" dirty="0"/>
              <a:t> and</a:t>
            </a:r>
            <a:r>
              <a:rPr lang="en-TR" sz="1200"/>
              <a:t> financed through a private investment package of $6 billion</a:t>
            </a:r>
          </a:p>
          <a:p>
            <a:r>
              <a:rPr lang="en-TR" sz="1200"/>
              <a:t>$800 </a:t>
            </a:r>
            <a:r>
              <a:rPr lang="de-DE" sz="1200" dirty="0" err="1"/>
              <a:t>million</a:t>
            </a:r>
            <a:r>
              <a:rPr lang="en-TR" sz="1200"/>
              <a:t> sponsor equity </a:t>
            </a:r>
          </a:p>
          <a:p>
            <a:r>
              <a:rPr lang="en-TR" sz="1200"/>
              <a:t>Non-recourse debt package raised from a large syndicate of commercial banks led by </a:t>
            </a:r>
            <a:r>
              <a:rPr lang="en-US" sz="1200" b="1" dirty="0"/>
              <a:t>Société Générale</a:t>
            </a:r>
            <a:r>
              <a:rPr lang="en-US" sz="1200" dirty="0"/>
              <a:t> </a:t>
            </a:r>
            <a:r>
              <a:rPr lang="en-TR" sz="1200"/>
              <a:t>supported by a group of coordinating lead arrangers: </a:t>
            </a:r>
            <a:r>
              <a:rPr lang="en-US" sz="1200" b="1" dirty="0"/>
              <a:t>MUFG, Mizuho, CIBC</a:t>
            </a:r>
            <a:endParaRPr lang="en-TR" sz="1200"/>
          </a:p>
          <a:p>
            <a:r>
              <a:rPr lang="en-TR" sz="1200"/>
              <a:t>$5.2 billion project-level debt</a:t>
            </a:r>
          </a:p>
          <a:p>
            <a:r>
              <a:rPr lang="en-TR" sz="1200"/>
              <a:t>Long-term NYSERDA Tier 4 REC contract (25 years) provides cash flow visibility needed to back $5.2B in debt</a:t>
            </a:r>
          </a:p>
        </p:txBody>
      </p:sp>
      <p:sp>
        <p:nvSpPr>
          <p:cNvPr id="5" name="Title 4">
            <a:extLst>
              <a:ext uri="{FF2B5EF4-FFF2-40B4-BE49-F238E27FC236}">
                <a16:creationId xmlns:a16="http://schemas.microsoft.com/office/drawing/2014/main" id="{189663E5-CB5B-9263-9E20-62708387A58E}"/>
              </a:ext>
            </a:extLst>
          </p:cNvPr>
          <p:cNvSpPr>
            <a:spLocks noGrp="1"/>
          </p:cNvSpPr>
          <p:nvPr>
            <p:ph type="title"/>
          </p:nvPr>
        </p:nvSpPr>
        <p:spPr>
          <a:xfrm>
            <a:off x="334962" y="513568"/>
            <a:ext cx="11857037" cy="754846"/>
          </a:xfrm>
        </p:spPr>
        <p:txBody>
          <a:bodyPr vert="horz" rIns="91440"/>
          <a:lstStyle/>
          <a:p>
            <a:r>
              <a:rPr lang="en-TR"/>
              <a:t>Large transmission projects</a:t>
            </a:r>
            <a:r>
              <a:rPr lang="de-DE" dirty="0"/>
              <a:t> like TenneT</a:t>
            </a:r>
            <a:r>
              <a:rPr lang="en-TR"/>
              <a:t> leverage innovative financing methods while maintaining traditional debt-to-equity ratios</a:t>
            </a:r>
          </a:p>
        </p:txBody>
      </p:sp>
      <p:sp>
        <p:nvSpPr>
          <p:cNvPr id="6" name="Footer Placeholder 5">
            <a:extLst>
              <a:ext uri="{FF2B5EF4-FFF2-40B4-BE49-F238E27FC236}">
                <a16:creationId xmlns:a16="http://schemas.microsoft.com/office/drawing/2014/main" id="{D44E9528-DDBE-DA12-8614-42560802A0C7}"/>
              </a:ext>
            </a:extLst>
          </p:cNvPr>
          <p:cNvSpPr>
            <a:spLocks noGrp="1"/>
          </p:cNvSpPr>
          <p:nvPr>
            <p:ph type="ftr" sz="quarter" idx="3"/>
          </p:nvPr>
        </p:nvSpPr>
        <p:spPr/>
        <p:txBody>
          <a:bodyPr/>
          <a:lstStyle/>
          <a:p>
            <a:r>
              <a:rPr lang="en-US" dirty="0">
                <a:solidFill>
                  <a:schemeClr val="tx1"/>
                </a:solidFill>
                <a:cs typeface="Arial"/>
              </a:rPr>
              <a:t>Sources: Project documents provided by </a:t>
            </a:r>
            <a:r>
              <a:rPr lang="en-US" dirty="0" err="1">
                <a:solidFill>
                  <a:schemeClr val="tx1"/>
                </a:solidFill>
                <a:cs typeface="Arial"/>
              </a:rPr>
              <a:t>TenneT</a:t>
            </a:r>
            <a:r>
              <a:rPr lang="en-US" dirty="0">
                <a:solidFill>
                  <a:schemeClr val="tx1"/>
                </a:solidFill>
                <a:cs typeface="Arial"/>
              </a:rPr>
              <a:t>, </a:t>
            </a:r>
            <a:r>
              <a:rPr lang="en-US" dirty="0">
                <a:solidFill>
                  <a:srgbClr val="45647B"/>
                </a:solidFill>
                <a:cs typeface="Arial"/>
                <a:hlinkClick r:id="rId29">
                  <a:extLst>
                    <a:ext uri="{A12FA001-AC4F-418D-AE19-62706E023703}">
                      <ahyp:hlinkClr xmlns:ahyp="http://schemas.microsoft.com/office/drawing/2018/hyperlinkcolor" val="tx"/>
                    </a:ext>
                  </a:extLst>
                </a:hlinkClick>
              </a:rPr>
              <a:t>CHPE</a:t>
            </a:r>
            <a:r>
              <a:rPr lang="en-US" dirty="0">
                <a:solidFill>
                  <a:schemeClr val="tx1"/>
                </a:solidFill>
                <a:cs typeface="Arial"/>
              </a:rPr>
              <a:t> (2026), </a:t>
            </a:r>
            <a:r>
              <a:rPr lang="en-US" dirty="0">
                <a:solidFill>
                  <a:srgbClr val="45647B"/>
                </a:solidFill>
                <a:cs typeface="Arial"/>
                <a:hlinkClick r:id="rId30">
                  <a:extLst>
                    <a:ext uri="{A12FA001-AC4F-418D-AE19-62706E023703}">
                      <ahyp:hlinkClr xmlns:ahyp="http://schemas.microsoft.com/office/drawing/2018/hyperlinkcolor" val="tx"/>
                    </a:ext>
                  </a:extLst>
                </a:hlinkClick>
              </a:rPr>
              <a:t>Fitch Ratings </a:t>
            </a:r>
            <a:r>
              <a:rPr lang="en-US" dirty="0">
                <a:solidFill>
                  <a:schemeClr val="tx1"/>
                </a:solidFill>
                <a:cs typeface="Arial"/>
              </a:rPr>
              <a:t>(2026), </a:t>
            </a:r>
            <a:r>
              <a:rPr lang="en-US" dirty="0">
                <a:solidFill>
                  <a:srgbClr val="45647B"/>
                </a:solidFill>
                <a:cs typeface="Arial"/>
                <a:hlinkClick r:id="rId31">
                  <a:extLst>
                    <a:ext uri="{A12FA001-AC4F-418D-AE19-62706E023703}">
                      <ahyp:hlinkClr xmlns:ahyp="http://schemas.microsoft.com/office/drawing/2018/hyperlinkcolor" val="tx"/>
                    </a:ext>
                  </a:extLst>
                </a:hlinkClick>
              </a:rPr>
              <a:t>Kirkland</a:t>
            </a:r>
            <a:r>
              <a:rPr lang="en-US" dirty="0">
                <a:solidFill>
                  <a:schemeClr val="tx1"/>
                </a:solidFill>
                <a:cs typeface="Arial"/>
              </a:rPr>
              <a:t> (2022), </a:t>
            </a:r>
            <a:r>
              <a:rPr lang="en-US" dirty="0">
                <a:solidFill>
                  <a:srgbClr val="45647B"/>
                </a:solidFill>
                <a:cs typeface="Arial"/>
                <a:hlinkClick r:id="rId32">
                  <a:extLst>
                    <a:ext uri="{A12FA001-AC4F-418D-AE19-62706E023703}">
                      <ahyp:hlinkClr xmlns:ahyp="http://schemas.microsoft.com/office/drawing/2018/hyperlinkcolor" val="tx"/>
                    </a:ext>
                  </a:extLst>
                </a:hlinkClick>
              </a:rPr>
              <a:t>Blackstone</a:t>
            </a:r>
            <a:r>
              <a:rPr lang="en-US" dirty="0">
                <a:solidFill>
                  <a:schemeClr val="tx1"/>
                </a:solidFill>
                <a:cs typeface="Arial"/>
              </a:rPr>
              <a:t> (2022), </a:t>
            </a:r>
            <a:r>
              <a:rPr lang="en-US" dirty="0">
                <a:solidFill>
                  <a:srgbClr val="45647B"/>
                </a:solidFill>
                <a:cs typeface="Arial"/>
                <a:hlinkClick r:id="rId33">
                  <a:extLst>
                    <a:ext uri="{A12FA001-AC4F-418D-AE19-62706E023703}">
                      <ahyp:hlinkClr xmlns:ahyp="http://schemas.microsoft.com/office/drawing/2018/hyperlinkcolor" val="tx"/>
                    </a:ext>
                  </a:extLst>
                </a:hlinkClick>
              </a:rPr>
              <a:t>CHPE News </a:t>
            </a:r>
            <a:r>
              <a:rPr lang="en-US" dirty="0">
                <a:solidFill>
                  <a:schemeClr val="tx1"/>
                </a:solidFill>
                <a:cs typeface="Arial"/>
              </a:rPr>
              <a:t>(2022), </a:t>
            </a:r>
            <a:r>
              <a:rPr lang="en-US" dirty="0">
                <a:solidFill>
                  <a:srgbClr val="45647B"/>
                </a:solidFill>
                <a:cs typeface="Arial"/>
                <a:hlinkClick r:id="rId34">
                  <a:extLst>
                    <a:ext uri="{A12FA001-AC4F-418D-AE19-62706E023703}">
                      <ahyp:hlinkClr xmlns:ahyp="http://schemas.microsoft.com/office/drawing/2018/hyperlinkcolor" val="tx"/>
                    </a:ext>
                  </a:extLst>
                </a:hlinkClick>
              </a:rPr>
              <a:t>CHPE Legal</a:t>
            </a:r>
            <a:r>
              <a:rPr lang="en-US" dirty="0">
                <a:solidFill>
                  <a:srgbClr val="45647B"/>
                </a:solidFill>
                <a:cs typeface="Arial"/>
              </a:rPr>
              <a:t> </a:t>
            </a:r>
            <a:r>
              <a:rPr lang="en-US" dirty="0">
                <a:solidFill>
                  <a:schemeClr val="tx1"/>
                </a:solidFill>
                <a:cs typeface="Arial"/>
              </a:rPr>
              <a:t>(2022)</a:t>
            </a:r>
          </a:p>
          <a:p>
            <a:r>
              <a:rPr lang="en-US" dirty="0">
                <a:solidFill>
                  <a:schemeClr val="tx1"/>
                </a:solidFill>
                <a:cs typeface="Arial"/>
              </a:rPr>
              <a:t>Credit: Gunay Kiran, Ariela Farchi Cohen, Pia Doris Morrow, and </a:t>
            </a:r>
            <a:r>
              <a:rPr lang="en-US" dirty="0">
                <a:solidFill>
                  <a:srgbClr val="000000"/>
                </a:solidFill>
                <a:hlinkClick r:id="rId35"/>
              </a:rPr>
              <a:t>Gernot Wagner</a:t>
            </a:r>
            <a:r>
              <a:rPr lang="en-US" dirty="0">
                <a:solidFill>
                  <a:srgbClr val="000000"/>
                </a:solidFill>
              </a:rPr>
              <a:t>. </a:t>
            </a:r>
            <a:r>
              <a:rPr lang="en-US" dirty="0">
                <a:hlinkClick r:id="rId36"/>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cs typeface="Arial"/>
            </a:endParaRPr>
          </a:p>
        </p:txBody>
      </p:sp>
      <p:sp>
        <p:nvSpPr>
          <p:cNvPr id="7" name="Text Placeholder 6">
            <a:extLst>
              <a:ext uri="{FF2B5EF4-FFF2-40B4-BE49-F238E27FC236}">
                <a16:creationId xmlns:a16="http://schemas.microsoft.com/office/drawing/2014/main" id="{357D26D7-584C-262E-8EB7-3DFAA9A30893}"/>
              </a:ext>
            </a:extLst>
          </p:cNvPr>
          <p:cNvSpPr>
            <a:spLocks noGrp="1"/>
          </p:cNvSpPr>
          <p:nvPr>
            <p:ph type="body" sz="quarter" idx="13"/>
          </p:nvPr>
        </p:nvSpPr>
        <p:spPr/>
        <p:txBody>
          <a:bodyPr/>
          <a:lstStyle/>
          <a:p>
            <a:r>
              <a:rPr lang="en-TR"/>
              <a:t>TenneT combined sovereign equity co-investors, green bonds &amp; subordinated hybrid debt for this project </a:t>
            </a:r>
          </a:p>
        </p:txBody>
      </p:sp>
      <p:sp>
        <p:nvSpPr>
          <p:cNvPr id="8" name="Text Placeholder 7">
            <a:extLst>
              <a:ext uri="{FF2B5EF4-FFF2-40B4-BE49-F238E27FC236}">
                <a16:creationId xmlns:a16="http://schemas.microsoft.com/office/drawing/2014/main" id="{4AE6E814-0035-CD88-A7B5-6B861B1AAEF4}"/>
              </a:ext>
            </a:extLst>
          </p:cNvPr>
          <p:cNvSpPr>
            <a:spLocks noGrp="1"/>
          </p:cNvSpPr>
          <p:nvPr>
            <p:ph type="body" sz="quarter" idx="16"/>
          </p:nvPr>
        </p:nvSpPr>
        <p:spPr/>
        <p:txBody>
          <a:bodyPr/>
          <a:lstStyle/>
          <a:p>
            <a:r>
              <a:rPr lang="en-TR"/>
              <a:t>Long-term power delivery agreements provide CHPE with revenue certainty needed to secure bank debt</a:t>
            </a:r>
          </a:p>
        </p:txBody>
      </p:sp>
      <p:graphicFrame>
        <p:nvGraphicFramePr>
          <p:cNvPr id="131" name="Chart 130">
            <a:extLst>
              <a:ext uri="{FF2B5EF4-FFF2-40B4-BE49-F238E27FC236}">
                <a16:creationId xmlns:a16="http://schemas.microsoft.com/office/drawing/2014/main" id="{FFA96FAF-85D3-F55D-CF19-CF1B9AA6AA39}"/>
              </a:ext>
            </a:extLst>
          </p:cNvPr>
          <p:cNvGraphicFramePr/>
          <p:nvPr>
            <p:custDataLst>
              <p:tags r:id="rId2"/>
            </p:custDataLst>
          </p:nvPr>
        </p:nvGraphicFramePr>
        <p:xfrm>
          <a:off x="3316288" y="2132013"/>
          <a:ext cx="2254250" cy="2254250"/>
        </p:xfrm>
        <a:graphic>
          <a:graphicData uri="http://schemas.openxmlformats.org/drawingml/2006/chart">
            <c:chart xmlns:c="http://schemas.openxmlformats.org/drawingml/2006/chart" xmlns:r="http://schemas.openxmlformats.org/officeDocument/2006/relationships" r:id="rId37"/>
          </a:graphicData>
        </a:graphic>
      </p:graphicFrame>
      <p:sp>
        <p:nvSpPr>
          <p:cNvPr id="53" name="Rectangle 42">
            <a:extLst>
              <a:ext uri="{FF2B5EF4-FFF2-40B4-BE49-F238E27FC236}">
                <a16:creationId xmlns:a16="http://schemas.microsoft.com/office/drawing/2014/main" id="{883C6415-9744-3B83-F89E-839827D01F36}"/>
              </a:ext>
            </a:extLst>
          </p:cNvPr>
          <p:cNvSpPr>
            <a:spLocks/>
          </p:cNvSpPr>
          <p:nvPr>
            <p:custDataLst>
              <p:tags r:id="rId3"/>
            </p:custDataLst>
          </p:nvPr>
        </p:nvSpPr>
        <p:spPr bwMode="gray">
          <a:xfrm>
            <a:off x="4494213" y="2378075"/>
            <a:ext cx="508000" cy="330200"/>
          </a:xfrm>
          <a:prstGeom prst="rect">
            <a:avLst/>
          </a:prstGeom>
          <a:noFill/>
          <a:ln w="12700" cap="flat" cmpd="sng" algn="ctr">
            <a:noFill/>
            <a:prstDash val="solid"/>
            <a:miter lim="800000"/>
            <a:headEnd type="none" w="med" len="med"/>
            <a:tailEnd type="none" w="med" len="med"/>
          </a:ln>
          <a:effectLst/>
          <a:extLst>
            <a:ext uri="{909E8E84-426E-40DD-AFC4-6F175D3DCCD1}">
              <a14:hiddenFill xmlns:a14="http://schemas.microsoft.com/office/drawing/2010/main">
                <a:solidFill>
                  <a:schemeClr val="accent6"/>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vert="horz" wrap="none" lIns="22225" tIns="0" rIns="22225" bIns="0" numCol="1" spcCol="0" rtlCol="0" anchor="ctr" anchorCtr="0">
            <a:noAutofit/>
          </a:bodyPr>
          <a:lstStyle/>
          <a:p>
            <a:pPr algn="ctr">
              <a:lnSpc>
                <a:spcPct val="90000"/>
              </a:lnSpc>
              <a:spcBef>
                <a:spcPct val="0"/>
              </a:spcBef>
              <a:spcAft>
                <a:spcPct val="0"/>
              </a:spcAft>
            </a:pPr>
            <a:r>
              <a:rPr lang="en-US" altLang="en-US" sz="1200" dirty="0">
                <a:solidFill>
                  <a:schemeClr val="bg1"/>
                </a:solidFill>
              </a:rPr>
              <a:t>$8.5bn</a:t>
            </a:r>
            <a:br>
              <a:rPr lang="en-US" altLang="en-US" sz="1200" dirty="0">
                <a:solidFill>
                  <a:schemeClr val="bg1"/>
                </a:solidFill>
              </a:rPr>
            </a:br>
            <a:r>
              <a:rPr lang="en-US" altLang="en-US" sz="1200" dirty="0">
                <a:solidFill>
                  <a:schemeClr val="bg1"/>
                </a:solidFill>
              </a:rPr>
              <a:t>(13%)</a:t>
            </a:r>
            <a:endParaRPr lang="en-US" sz="1200" dirty="0">
              <a:solidFill>
                <a:schemeClr val="bg1"/>
              </a:solidFill>
              <a:sym typeface="Arial" panose="020B0604020202020204" pitchFamily="34" charset="0"/>
            </a:endParaRPr>
          </a:p>
        </p:txBody>
      </p:sp>
      <p:sp>
        <p:nvSpPr>
          <p:cNvPr id="50" name="Rectangle 42">
            <a:extLst>
              <a:ext uri="{FF2B5EF4-FFF2-40B4-BE49-F238E27FC236}">
                <a16:creationId xmlns:a16="http://schemas.microsoft.com/office/drawing/2014/main" id="{90A6EEBE-15E7-FCF9-086F-C6F93D0DC030}"/>
              </a:ext>
            </a:extLst>
          </p:cNvPr>
          <p:cNvSpPr>
            <a:spLocks/>
          </p:cNvSpPr>
          <p:nvPr>
            <p:custDataLst>
              <p:tags r:id="rId4"/>
            </p:custDataLst>
          </p:nvPr>
        </p:nvSpPr>
        <p:spPr bwMode="gray">
          <a:xfrm>
            <a:off x="4992688" y="2973388"/>
            <a:ext cx="465138" cy="330200"/>
          </a:xfrm>
          <a:prstGeom prst="rect">
            <a:avLst/>
          </a:prstGeom>
          <a:noFill/>
          <a:ln w="12700" cap="flat" cmpd="sng" algn="ctr">
            <a:noFill/>
            <a:prstDash val="solid"/>
            <a:miter lim="800000"/>
            <a:headEnd type="none" w="med" len="med"/>
            <a:tailEnd type="none" w="med" len="med"/>
          </a:ln>
          <a:effectLst/>
          <a:extLst>
            <a:ext uri="{909E8E84-426E-40DD-AFC4-6F175D3DCCD1}">
              <a14:hiddenFill xmlns:a14="http://schemas.microsoft.com/office/drawing/2010/main">
                <a:solidFill>
                  <a:schemeClr val="accent5"/>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vert="horz" wrap="none" lIns="22225" tIns="0" rIns="22225" bIns="0" numCol="1" spcCol="0" rtlCol="0" anchor="ctr" anchorCtr="0">
            <a:noAutofit/>
          </a:bodyPr>
          <a:lstStyle/>
          <a:p>
            <a:pPr algn="ctr">
              <a:lnSpc>
                <a:spcPct val="90000"/>
              </a:lnSpc>
              <a:spcBef>
                <a:spcPct val="0"/>
              </a:spcBef>
              <a:spcAft>
                <a:spcPct val="0"/>
              </a:spcAft>
            </a:pPr>
            <a:r>
              <a:rPr lang="en-GB" altLang="en-US" sz="1200" dirty="0">
                <a:solidFill>
                  <a:schemeClr val="bg1"/>
                </a:solidFill>
              </a:rPr>
              <a:t>$13bn</a:t>
            </a:r>
            <a:br>
              <a:rPr lang="en-US" altLang="en-US" sz="1200" dirty="0">
                <a:solidFill>
                  <a:schemeClr val="bg1"/>
                </a:solidFill>
              </a:rPr>
            </a:br>
            <a:r>
              <a:rPr lang="en-US" altLang="en-US" sz="1200" dirty="0">
                <a:solidFill>
                  <a:schemeClr val="bg1"/>
                </a:solidFill>
              </a:rPr>
              <a:t>(</a:t>
            </a:r>
            <a:r>
              <a:rPr lang="en-GB" altLang="en-US" sz="1200" dirty="0">
                <a:solidFill>
                  <a:schemeClr val="bg1"/>
                </a:solidFill>
                <a:effectLst/>
              </a:rPr>
              <a:t>19%</a:t>
            </a:r>
            <a:r>
              <a:rPr lang="en-US" altLang="en-US" sz="1200" dirty="0">
                <a:solidFill>
                  <a:schemeClr val="bg1"/>
                </a:solidFill>
              </a:rPr>
              <a:t>)</a:t>
            </a:r>
            <a:endParaRPr lang="en-US" sz="1200" dirty="0">
              <a:solidFill>
                <a:schemeClr val="bg1"/>
              </a:solidFill>
              <a:sym typeface="Arial" panose="020B0604020202020204" pitchFamily="34" charset="0"/>
            </a:endParaRPr>
          </a:p>
        </p:txBody>
      </p:sp>
      <p:sp>
        <p:nvSpPr>
          <p:cNvPr id="55" name="Rectangle 55">
            <a:extLst>
              <a:ext uri="{FF2B5EF4-FFF2-40B4-BE49-F238E27FC236}">
                <a16:creationId xmlns:a16="http://schemas.microsoft.com/office/drawing/2014/main" id="{9048506C-4549-DFDA-3824-AF90A3701F9E}"/>
              </a:ext>
            </a:extLst>
          </p:cNvPr>
          <p:cNvSpPr>
            <a:spLocks/>
          </p:cNvSpPr>
          <p:nvPr>
            <p:custDataLst>
              <p:tags r:id="rId5"/>
            </p:custDataLst>
          </p:nvPr>
        </p:nvSpPr>
        <p:spPr bwMode="gray">
          <a:xfrm>
            <a:off x="4735513" y="3668713"/>
            <a:ext cx="449263" cy="330200"/>
          </a:xfrm>
          <a:prstGeom prst="rect">
            <a:avLst/>
          </a:prstGeom>
          <a:noFill/>
          <a:ln w="12700" cap="flat" cmpd="sng" algn="ctr">
            <a:noFill/>
            <a:prstDash val="solid"/>
            <a:miter lim="800000"/>
            <a:headEnd type="none" w="med" len="med"/>
            <a:tailEnd type="none" w="med" len="med"/>
          </a:ln>
          <a:effectLst/>
          <a:extLst>
            <a:ext uri="{909E8E84-426E-40DD-AFC4-6F175D3DCCD1}">
              <a14:hiddenFill xmlns:a14="http://schemas.microsoft.com/office/drawing/2010/main">
                <a:solidFill>
                  <a:schemeClr val="tx2"/>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vert="horz" wrap="none" lIns="22225" tIns="0" rIns="22225" bIns="0" numCol="1" spcCol="0" rtlCol="0" anchor="ctr" anchorCtr="0">
            <a:noAutofit/>
          </a:bodyPr>
          <a:lstStyle/>
          <a:p>
            <a:pPr algn="ctr">
              <a:lnSpc>
                <a:spcPct val="90000"/>
              </a:lnSpc>
              <a:spcBef>
                <a:spcPct val="0"/>
              </a:spcBef>
              <a:spcAft>
                <a:spcPct val="0"/>
              </a:spcAft>
            </a:pPr>
            <a:r>
              <a:rPr lang="en-US" altLang="en-US" sz="1200" dirty="0">
                <a:solidFill>
                  <a:schemeClr val="tx1"/>
                </a:solidFill>
              </a:rPr>
              <a:t>$8bn</a:t>
            </a:r>
            <a:br>
              <a:rPr lang="en-US" altLang="en-US" sz="1200" dirty="0">
                <a:solidFill>
                  <a:schemeClr val="tx1"/>
                </a:solidFill>
              </a:rPr>
            </a:br>
            <a:r>
              <a:rPr lang="en-US" altLang="en-US" sz="1200" dirty="0">
                <a:solidFill>
                  <a:schemeClr val="tx1"/>
                </a:solidFill>
              </a:rPr>
              <a:t>(</a:t>
            </a:r>
            <a:r>
              <a:rPr lang="en-US" altLang="en-US" sz="1200" dirty="0">
                <a:solidFill>
                  <a:schemeClr val="tx1"/>
                </a:solidFill>
                <a:effectLst/>
              </a:rPr>
              <a:t>12%</a:t>
            </a:r>
            <a:r>
              <a:rPr lang="en-US" altLang="en-US" sz="1200" dirty="0">
                <a:solidFill>
                  <a:schemeClr val="tx1"/>
                </a:solidFill>
              </a:rPr>
              <a:t>)</a:t>
            </a:r>
            <a:endParaRPr lang="en-US" sz="1200" dirty="0">
              <a:solidFill>
                <a:schemeClr val="tx1"/>
              </a:solidFill>
              <a:sym typeface="Arial" panose="020B0604020202020204" pitchFamily="34" charset="0"/>
            </a:endParaRPr>
          </a:p>
        </p:txBody>
      </p:sp>
      <p:sp>
        <p:nvSpPr>
          <p:cNvPr id="23" name="Rectangle 55">
            <a:extLst>
              <a:ext uri="{FF2B5EF4-FFF2-40B4-BE49-F238E27FC236}">
                <a16:creationId xmlns:a16="http://schemas.microsoft.com/office/drawing/2014/main" id="{01F808BF-F662-ED11-A29D-DA820509D9AC}"/>
              </a:ext>
            </a:extLst>
          </p:cNvPr>
          <p:cNvSpPr>
            <a:spLocks/>
          </p:cNvSpPr>
          <p:nvPr>
            <p:custDataLst>
              <p:tags r:id="rId6"/>
            </p:custDataLst>
          </p:nvPr>
        </p:nvSpPr>
        <p:spPr bwMode="gray">
          <a:xfrm>
            <a:off x="4376738" y="3559175"/>
            <a:ext cx="381000" cy="330200"/>
          </a:xfrm>
          <a:prstGeom prst="rect">
            <a:avLst/>
          </a:prstGeom>
          <a:solidFill>
            <a:schemeClr val="tx1"/>
          </a:solidFill>
          <a:ln w="12700"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vert="horz" wrap="none" lIns="22225" tIns="0" rIns="22225" bIns="0" numCol="1" spcCol="0" rtlCol="0" anchor="ctr" anchorCtr="0">
            <a:noAutofit/>
          </a:bodyPr>
          <a:lstStyle/>
          <a:p>
            <a:pPr algn="ctr">
              <a:lnSpc>
                <a:spcPct val="90000"/>
              </a:lnSpc>
              <a:spcBef>
                <a:spcPct val="0"/>
              </a:spcBef>
              <a:spcAft>
                <a:spcPct val="0"/>
              </a:spcAft>
            </a:pPr>
            <a:r>
              <a:rPr lang="en-GB" altLang="en-US" sz="1200" dirty="0">
                <a:solidFill>
                  <a:schemeClr val="bg1"/>
                </a:solidFill>
                <a:effectLst/>
              </a:rPr>
              <a:t>$3bn</a:t>
            </a:r>
          </a:p>
          <a:p>
            <a:pPr algn="ctr">
              <a:lnSpc>
                <a:spcPct val="90000"/>
              </a:lnSpc>
              <a:spcBef>
                <a:spcPct val="0"/>
              </a:spcBef>
              <a:spcAft>
                <a:spcPct val="0"/>
              </a:spcAft>
            </a:pPr>
            <a:r>
              <a:rPr lang="en-GB" sz="1200" dirty="0">
                <a:solidFill>
                  <a:schemeClr val="bg1"/>
                </a:solidFill>
                <a:sym typeface="Arial" panose="020B0604020202020204" pitchFamily="34" charset="0"/>
              </a:rPr>
              <a:t>(4%)</a:t>
            </a:r>
            <a:endParaRPr lang="en-US" sz="1200" dirty="0">
              <a:solidFill>
                <a:schemeClr val="bg1"/>
              </a:solidFill>
              <a:sym typeface="Arial" panose="020B0604020202020204" pitchFamily="34" charset="0"/>
            </a:endParaRPr>
          </a:p>
        </p:txBody>
      </p:sp>
      <p:sp>
        <p:nvSpPr>
          <p:cNvPr id="57" name="Rectangle 21">
            <a:extLst>
              <a:ext uri="{FF2B5EF4-FFF2-40B4-BE49-F238E27FC236}">
                <a16:creationId xmlns:a16="http://schemas.microsoft.com/office/drawing/2014/main" id="{0B794B8E-F5AA-0DE6-C944-E19E385B43DD}"/>
              </a:ext>
            </a:extLst>
          </p:cNvPr>
          <p:cNvSpPr>
            <a:spLocks/>
          </p:cNvSpPr>
          <p:nvPr>
            <p:custDataLst>
              <p:tags r:id="rId7"/>
            </p:custDataLst>
          </p:nvPr>
        </p:nvSpPr>
        <p:spPr bwMode="gray">
          <a:xfrm>
            <a:off x="3416299" y="3160713"/>
            <a:ext cx="465138" cy="330200"/>
          </a:xfrm>
          <a:prstGeom prst="rect">
            <a:avLst/>
          </a:prstGeom>
          <a:noFill/>
          <a:ln w="12700" cap="flat" cmpd="sng" algn="ctr">
            <a:noFill/>
            <a:prstDash val="solid"/>
            <a:miter lim="800000"/>
            <a:headEnd type="none" w="med" len="med"/>
            <a:tailEnd type="none" w="med" len="med"/>
          </a:ln>
          <a:effectLst/>
          <a:extLst>
            <a:ext uri="{909E8E84-426E-40DD-AFC4-6F175D3DCCD1}">
              <a14:hiddenFill xmlns:a14="http://schemas.microsoft.com/office/drawing/2010/main">
                <a:solidFill>
                  <a:schemeClr val="tx2"/>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vert="horz" wrap="none" lIns="22225" tIns="0" rIns="22225" bIns="0" numCol="1" spcCol="0" rtlCol="0" anchor="ctr" anchorCtr="0">
            <a:noAutofit/>
          </a:bodyPr>
          <a:lstStyle/>
          <a:p>
            <a:pPr algn="ctr">
              <a:lnSpc>
                <a:spcPct val="90000"/>
              </a:lnSpc>
              <a:spcBef>
                <a:spcPct val="0"/>
              </a:spcBef>
              <a:spcAft>
                <a:spcPct val="0"/>
              </a:spcAft>
            </a:pPr>
            <a:r>
              <a:rPr lang="en-US" altLang="en-US" sz="1200" dirty="0">
                <a:solidFill>
                  <a:schemeClr val="bg1"/>
                </a:solidFill>
              </a:rPr>
              <a:t>$35bn</a:t>
            </a:r>
            <a:br>
              <a:rPr lang="en-US" altLang="en-US" sz="1200" dirty="0">
                <a:solidFill>
                  <a:schemeClr val="bg1"/>
                </a:solidFill>
                <a:effectLst/>
                <a:sym typeface="Arial" panose="020B0604020202020204" pitchFamily="34" charset="0"/>
              </a:rPr>
            </a:br>
            <a:r>
              <a:rPr lang="en-US" altLang="en-US" sz="1200" dirty="0">
                <a:solidFill>
                  <a:schemeClr val="bg1"/>
                </a:solidFill>
                <a:effectLst/>
                <a:sym typeface="Arial" panose="020B0604020202020204" pitchFamily="34" charset="0"/>
              </a:rPr>
              <a:t>(52%</a:t>
            </a:r>
            <a:r>
              <a:rPr lang="en-US" sz="1200" dirty="0">
                <a:solidFill>
                  <a:schemeClr val="bg1"/>
                </a:solidFill>
                <a:sym typeface="Arial" panose="020B0604020202020204" pitchFamily="34" charset="0"/>
              </a:rPr>
              <a:t>)</a:t>
            </a:r>
          </a:p>
        </p:txBody>
      </p:sp>
      <p:sp>
        <p:nvSpPr>
          <p:cNvPr id="60" name="Rectangle 8">
            <a:extLst>
              <a:ext uri="{FF2B5EF4-FFF2-40B4-BE49-F238E27FC236}">
                <a16:creationId xmlns:a16="http://schemas.microsoft.com/office/drawing/2014/main" id="{D8D6B66D-E2B0-8BAF-3F09-962DA16849EC}"/>
              </a:ext>
            </a:extLst>
          </p:cNvPr>
          <p:cNvSpPr>
            <a:spLocks/>
          </p:cNvSpPr>
          <p:nvPr>
            <p:custDataLst>
              <p:tags r:id="rId8"/>
            </p:custDataLst>
          </p:nvPr>
        </p:nvSpPr>
        <p:spPr bwMode="auto">
          <a:xfrm>
            <a:off x="3173413" y="4524375"/>
            <a:ext cx="214313" cy="160338"/>
          </a:xfrm>
          <a:prstGeom prst="rect">
            <a:avLst/>
          </a:prstGeom>
          <a:solidFill>
            <a:schemeClr val="accent6"/>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Rectangle 9">
            <a:extLst>
              <a:ext uri="{FF2B5EF4-FFF2-40B4-BE49-F238E27FC236}">
                <a16:creationId xmlns:a16="http://schemas.microsoft.com/office/drawing/2014/main" id="{114AA28B-FFC6-C71E-1D43-AA8D7C33CEDD}"/>
              </a:ext>
            </a:extLst>
          </p:cNvPr>
          <p:cNvSpPr>
            <a:spLocks/>
          </p:cNvSpPr>
          <p:nvPr>
            <p:custDataLst>
              <p:tags r:id="rId9"/>
            </p:custDataLst>
          </p:nvPr>
        </p:nvSpPr>
        <p:spPr bwMode="auto">
          <a:xfrm>
            <a:off x="3173413" y="4757738"/>
            <a:ext cx="214313" cy="160338"/>
          </a:xfrm>
          <a:prstGeom prst="rect">
            <a:avLst/>
          </a:prstGeom>
          <a:solidFill>
            <a:schemeClr val="accent5"/>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Rectangle 10">
            <a:extLst>
              <a:ext uri="{FF2B5EF4-FFF2-40B4-BE49-F238E27FC236}">
                <a16:creationId xmlns:a16="http://schemas.microsoft.com/office/drawing/2014/main" id="{2D54A45F-1728-82A4-8748-9A17537B58F5}"/>
              </a:ext>
            </a:extLst>
          </p:cNvPr>
          <p:cNvSpPr>
            <a:spLocks/>
          </p:cNvSpPr>
          <p:nvPr>
            <p:custDataLst>
              <p:tags r:id="rId10"/>
            </p:custDataLst>
          </p:nvPr>
        </p:nvSpPr>
        <p:spPr bwMode="auto">
          <a:xfrm>
            <a:off x="3173413" y="4991100"/>
            <a:ext cx="214313" cy="160338"/>
          </a:xfrm>
          <a:prstGeom prst="rect">
            <a:avLst/>
          </a:prstGeom>
          <a:solidFill>
            <a:schemeClr val="tx2"/>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Rectangle 11">
            <a:extLst>
              <a:ext uri="{FF2B5EF4-FFF2-40B4-BE49-F238E27FC236}">
                <a16:creationId xmlns:a16="http://schemas.microsoft.com/office/drawing/2014/main" id="{E3B8F364-98B5-5661-D2C2-F8EF5123845F}"/>
              </a:ext>
            </a:extLst>
          </p:cNvPr>
          <p:cNvSpPr>
            <a:spLocks/>
          </p:cNvSpPr>
          <p:nvPr>
            <p:custDataLst>
              <p:tags r:id="rId11"/>
            </p:custDataLst>
          </p:nvPr>
        </p:nvSpPr>
        <p:spPr bwMode="auto">
          <a:xfrm>
            <a:off x="4965700" y="4524375"/>
            <a:ext cx="214313" cy="160338"/>
          </a:xfrm>
          <a:prstGeom prst="rect">
            <a:avLst/>
          </a:prstGeom>
          <a:solidFill>
            <a:schemeClr val="tx1"/>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ectangle 12">
            <a:extLst>
              <a:ext uri="{FF2B5EF4-FFF2-40B4-BE49-F238E27FC236}">
                <a16:creationId xmlns:a16="http://schemas.microsoft.com/office/drawing/2014/main" id="{FA38BFC4-DC12-17EE-7910-2279CBF80DAB}"/>
              </a:ext>
            </a:extLst>
          </p:cNvPr>
          <p:cNvSpPr>
            <a:spLocks/>
          </p:cNvSpPr>
          <p:nvPr>
            <p:custDataLst>
              <p:tags r:id="rId12"/>
            </p:custDataLst>
          </p:nvPr>
        </p:nvSpPr>
        <p:spPr bwMode="auto">
          <a:xfrm>
            <a:off x="4965700" y="4757738"/>
            <a:ext cx="214313" cy="160338"/>
          </a:xfrm>
          <a:prstGeom prst="rect">
            <a:avLst/>
          </a:prstGeom>
          <a:solidFill>
            <a:schemeClr val="accent1"/>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Rectangle 61">
            <a:extLst>
              <a:ext uri="{FF2B5EF4-FFF2-40B4-BE49-F238E27FC236}">
                <a16:creationId xmlns:a16="http://schemas.microsoft.com/office/drawing/2014/main" id="{0BB80569-5D5F-7396-E240-BCD8523EBFD1}"/>
              </a:ext>
            </a:extLst>
          </p:cNvPr>
          <p:cNvSpPr>
            <a:spLocks/>
          </p:cNvSpPr>
          <p:nvPr>
            <p:custDataLst>
              <p:tags r:id="rId13"/>
            </p:custDataLst>
          </p:nvPr>
        </p:nvSpPr>
        <p:spPr bwMode="auto">
          <a:xfrm>
            <a:off x="3438525" y="4519613"/>
            <a:ext cx="422275" cy="182563"/>
          </a:xfrm>
          <a:prstGeom prst="rect">
            <a:avLst/>
          </a:prstGeom>
          <a:noFill/>
          <a:ln w="12700" cap="flat" cmpd="sng" algn="ctr">
            <a:noFill/>
            <a:prstDash val="solid"/>
            <a:miter lim="800000"/>
            <a:headEnd type="none" w="med" len="med"/>
            <a:tailEnd type="none" w="med" len="me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spcBef>
                <a:spcPct val="0"/>
              </a:spcBef>
              <a:spcAft>
                <a:spcPct val="0"/>
              </a:spcAft>
            </a:pPr>
            <a:fld id="{46246F81-0526-457C-9767-962A3AE9C079}" type="datetime'''''''''E''''q''''''''''''''''''''''u''it''''''''''''y'''">
              <a:rPr lang="en-US" altLang="en-US" sz="1200" smtClean="0">
                <a:solidFill>
                  <a:schemeClr val="tx1"/>
                </a:solidFill>
              </a:rPr>
              <a:pPr>
                <a:spcBef>
                  <a:spcPct val="0"/>
                </a:spcBef>
                <a:spcAft>
                  <a:spcPct val="0"/>
                </a:spcAft>
              </a:pPr>
              <a:t>Equity</a:t>
            </a:fld>
            <a:endParaRPr lang="en-US" sz="1200">
              <a:solidFill>
                <a:schemeClr val="tx1"/>
              </a:solidFill>
              <a:sym typeface="Arial" panose="020B0604020202020204" pitchFamily="34" charset="0"/>
            </a:endParaRPr>
          </a:p>
        </p:txBody>
      </p:sp>
      <p:sp>
        <p:nvSpPr>
          <p:cNvPr id="68" name="Rectangle 63">
            <a:extLst>
              <a:ext uri="{FF2B5EF4-FFF2-40B4-BE49-F238E27FC236}">
                <a16:creationId xmlns:a16="http://schemas.microsoft.com/office/drawing/2014/main" id="{DB8EFB45-9AC0-781E-BF50-FFDC00886F7C}"/>
              </a:ext>
            </a:extLst>
          </p:cNvPr>
          <p:cNvSpPr>
            <a:spLocks/>
          </p:cNvSpPr>
          <p:nvPr>
            <p:custDataLst>
              <p:tags r:id="rId14"/>
            </p:custDataLst>
          </p:nvPr>
        </p:nvSpPr>
        <p:spPr bwMode="auto">
          <a:xfrm>
            <a:off x="3438525" y="4752975"/>
            <a:ext cx="1425575" cy="182563"/>
          </a:xfrm>
          <a:prstGeom prst="rect">
            <a:avLst/>
          </a:prstGeom>
          <a:noFill/>
          <a:ln w="12700" cap="flat" cmpd="sng" algn="ctr">
            <a:noFill/>
            <a:prstDash val="solid"/>
            <a:miter lim="800000"/>
            <a:headEnd type="none" w="med" len="med"/>
            <a:tailEnd type="none" w="med" len="me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spcBef>
                <a:spcPct val="0"/>
              </a:spcBef>
              <a:spcAft>
                <a:spcPct val="0"/>
              </a:spcAft>
            </a:pPr>
            <a:fld id="{C692DCD3-0845-443B-973D-18944D7EE968}" type="datetime'''''Cash fl''''''ow'' ''gener''''a''t''''''''''''io''''n'''''">
              <a:rPr lang="en-US" altLang="en-US" sz="1200" smtClean="0">
                <a:solidFill>
                  <a:schemeClr val="tx1"/>
                </a:solidFill>
              </a:rPr>
              <a:pPr>
                <a:spcBef>
                  <a:spcPct val="0"/>
                </a:spcBef>
                <a:spcAft>
                  <a:spcPct val="0"/>
                </a:spcAft>
              </a:pPr>
              <a:t>Cash flow generation</a:t>
            </a:fld>
            <a:endParaRPr lang="en-US" sz="1200">
              <a:solidFill>
                <a:schemeClr val="tx1"/>
              </a:solidFill>
              <a:sym typeface="Arial" panose="020B0604020202020204" pitchFamily="34" charset="0"/>
            </a:endParaRPr>
          </a:p>
        </p:txBody>
      </p:sp>
      <p:sp>
        <p:nvSpPr>
          <p:cNvPr id="69" name="Rectangle 62">
            <a:extLst>
              <a:ext uri="{FF2B5EF4-FFF2-40B4-BE49-F238E27FC236}">
                <a16:creationId xmlns:a16="http://schemas.microsoft.com/office/drawing/2014/main" id="{047E6C36-F57F-7024-DB4F-56C44CA2DCA2}"/>
              </a:ext>
            </a:extLst>
          </p:cNvPr>
          <p:cNvSpPr>
            <a:spLocks/>
          </p:cNvSpPr>
          <p:nvPr>
            <p:custDataLst>
              <p:tags r:id="rId15"/>
            </p:custDataLst>
          </p:nvPr>
        </p:nvSpPr>
        <p:spPr bwMode="auto">
          <a:xfrm>
            <a:off x="3438525" y="4986338"/>
            <a:ext cx="514350" cy="182563"/>
          </a:xfrm>
          <a:prstGeom prst="rect">
            <a:avLst/>
          </a:prstGeom>
          <a:noFill/>
          <a:ln w="12700" cap="flat" cmpd="sng" algn="ctr">
            <a:noFill/>
            <a:prstDash val="solid"/>
            <a:miter lim="800000"/>
            <a:headEnd type="none" w="med" len="med"/>
            <a:tailEnd type="none" w="med" len="me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spcBef>
                <a:spcPct val="0"/>
              </a:spcBef>
              <a:spcAft>
                <a:spcPct val="0"/>
              </a:spcAft>
            </a:pPr>
            <a:fld id="{BE3D4B0A-BB3A-41BB-94A0-ACEC03E7AB60}" type="datetime'H''''''''''''''y''''''''''''b''''''r''''''''i''ds'">
              <a:rPr lang="en-US" altLang="en-US" sz="1200" smtClean="0">
                <a:solidFill>
                  <a:schemeClr val="tx1"/>
                </a:solidFill>
              </a:rPr>
              <a:pPr>
                <a:spcBef>
                  <a:spcPct val="0"/>
                </a:spcBef>
                <a:spcAft>
                  <a:spcPct val="0"/>
                </a:spcAft>
              </a:pPr>
              <a:t>Hybrids</a:t>
            </a:fld>
            <a:endParaRPr lang="en-US" sz="1200">
              <a:solidFill>
                <a:schemeClr val="tx1"/>
              </a:solidFill>
              <a:sym typeface="Arial" panose="020B0604020202020204" pitchFamily="34" charset="0"/>
            </a:endParaRPr>
          </a:p>
        </p:txBody>
      </p:sp>
      <p:sp>
        <p:nvSpPr>
          <p:cNvPr id="70" name="Rectangle 64">
            <a:extLst>
              <a:ext uri="{FF2B5EF4-FFF2-40B4-BE49-F238E27FC236}">
                <a16:creationId xmlns:a16="http://schemas.microsoft.com/office/drawing/2014/main" id="{05871FA1-3FB7-7E16-A7EF-270D7452CB54}"/>
              </a:ext>
            </a:extLst>
          </p:cNvPr>
          <p:cNvSpPr>
            <a:spLocks/>
          </p:cNvSpPr>
          <p:nvPr>
            <p:custDataLst>
              <p:tags r:id="rId16"/>
            </p:custDataLst>
          </p:nvPr>
        </p:nvSpPr>
        <p:spPr bwMode="auto">
          <a:xfrm>
            <a:off x="5230813" y="4519613"/>
            <a:ext cx="1154113" cy="182563"/>
          </a:xfrm>
          <a:prstGeom prst="rect">
            <a:avLst/>
          </a:prstGeom>
          <a:noFill/>
          <a:ln w="12700" cap="flat" cmpd="sng" algn="ctr">
            <a:noFill/>
            <a:prstDash val="solid"/>
            <a:miter lim="800000"/>
            <a:headEnd type="none" w="med" len="med"/>
            <a:tailEnd type="none" w="med" len="me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spcBef>
                <a:spcPct val="0"/>
              </a:spcBef>
              <a:spcAft>
                <a:spcPct val="0"/>
              </a:spcAft>
            </a:pPr>
            <a:fld id="{37A8B2B0-8C2C-4228-AED6-68E8EB7657EB}" type="datetime'S''''''''''ha''r''eho''l''d''''''e''''r ''l''o''''a''n'''''">
              <a:rPr lang="en-US" altLang="en-US" sz="1200" smtClean="0">
                <a:solidFill>
                  <a:schemeClr val="tx1"/>
                </a:solidFill>
              </a:rPr>
              <a:pPr>
                <a:spcBef>
                  <a:spcPct val="0"/>
                </a:spcBef>
                <a:spcAft>
                  <a:spcPct val="0"/>
                </a:spcAft>
              </a:pPr>
              <a:t>Shareholder loan</a:t>
            </a:fld>
            <a:endParaRPr lang="en-US" sz="1200">
              <a:solidFill>
                <a:schemeClr val="tx1"/>
              </a:solidFill>
              <a:sym typeface="Arial" panose="020B0604020202020204" pitchFamily="34" charset="0"/>
            </a:endParaRPr>
          </a:p>
        </p:txBody>
      </p:sp>
      <p:sp>
        <p:nvSpPr>
          <p:cNvPr id="71" name="Rectangle 66">
            <a:extLst>
              <a:ext uri="{FF2B5EF4-FFF2-40B4-BE49-F238E27FC236}">
                <a16:creationId xmlns:a16="http://schemas.microsoft.com/office/drawing/2014/main" id="{135E1CD0-C080-C7CB-B594-1572D1A0830D}"/>
              </a:ext>
            </a:extLst>
          </p:cNvPr>
          <p:cNvSpPr>
            <a:spLocks/>
          </p:cNvSpPr>
          <p:nvPr>
            <p:custDataLst>
              <p:tags r:id="rId17"/>
            </p:custDataLst>
          </p:nvPr>
        </p:nvSpPr>
        <p:spPr bwMode="auto">
          <a:xfrm>
            <a:off x="5230813" y="4752975"/>
            <a:ext cx="776288" cy="182563"/>
          </a:xfrm>
          <a:prstGeom prst="rect">
            <a:avLst/>
          </a:prstGeom>
          <a:noFill/>
          <a:ln w="12700" cap="flat" cmpd="sng" algn="ctr">
            <a:noFill/>
            <a:prstDash val="solid"/>
            <a:miter lim="800000"/>
            <a:headEnd type="none" w="med" len="med"/>
            <a:tailEnd type="none" w="med" len="me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spcBef>
                <a:spcPct val="0"/>
              </a:spcBef>
              <a:spcAft>
                <a:spcPct val="0"/>
              </a:spcAft>
            </a:pPr>
            <a:fld id="{7AEB2750-6D8E-4C46-8A26-23B132644528}" type="datetime'''Se''n''i''''''''''or'' ''d''''e''b''''''''''t'''''">
              <a:rPr lang="en-US" altLang="en-US" sz="1200" smtClean="0">
                <a:solidFill>
                  <a:schemeClr val="tx1"/>
                </a:solidFill>
              </a:rPr>
              <a:pPr>
                <a:spcBef>
                  <a:spcPct val="0"/>
                </a:spcBef>
                <a:spcAft>
                  <a:spcPct val="0"/>
                </a:spcAft>
              </a:pPr>
              <a:t>Senior debt</a:t>
            </a:fld>
            <a:endParaRPr lang="en-US" sz="1200">
              <a:solidFill>
                <a:schemeClr val="tx1"/>
              </a:solidFill>
              <a:sym typeface="Arial" panose="020B0604020202020204" pitchFamily="34" charset="0"/>
            </a:endParaRPr>
          </a:p>
        </p:txBody>
      </p:sp>
      <p:graphicFrame>
        <p:nvGraphicFramePr>
          <p:cNvPr id="164" name="Chart 163">
            <a:extLst>
              <a:ext uri="{FF2B5EF4-FFF2-40B4-BE49-F238E27FC236}">
                <a16:creationId xmlns:a16="http://schemas.microsoft.com/office/drawing/2014/main" id="{1EBC5745-F698-C918-4376-38666C784A77}"/>
              </a:ext>
            </a:extLst>
          </p:cNvPr>
          <p:cNvGraphicFramePr/>
          <p:nvPr>
            <p:custDataLst>
              <p:tags r:id="rId18"/>
            </p:custDataLst>
          </p:nvPr>
        </p:nvGraphicFramePr>
        <p:xfrm>
          <a:off x="9399588" y="2132013"/>
          <a:ext cx="2219325" cy="2219325"/>
        </p:xfrm>
        <a:graphic>
          <a:graphicData uri="http://schemas.openxmlformats.org/drawingml/2006/chart">
            <c:chart xmlns:c="http://schemas.openxmlformats.org/drawingml/2006/chart" xmlns:r="http://schemas.openxmlformats.org/officeDocument/2006/relationships" r:id="rId38"/>
          </a:graphicData>
        </a:graphic>
      </p:graphicFrame>
      <p:sp>
        <p:nvSpPr>
          <p:cNvPr id="111" name="Rectangle 42">
            <a:extLst>
              <a:ext uri="{FF2B5EF4-FFF2-40B4-BE49-F238E27FC236}">
                <a16:creationId xmlns:a16="http://schemas.microsoft.com/office/drawing/2014/main" id="{33377F1C-344C-54FE-6CF6-653739555D61}"/>
              </a:ext>
            </a:extLst>
          </p:cNvPr>
          <p:cNvSpPr>
            <a:spLocks/>
          </p:cNvSpPr>
          <p:nvPr>
            <p:custDataLst>
              <p:tags r:id="rId19"/>
            </p:custDataLst>
          </p:nvPr>
        </p:nvSpPr>
        <p:spPr bwMode="gray">
          <a:xfrm>
            <a:off x="9947275" y="3770313"/>
            <a:ext cx="508000" cy="330200"/>
          </a:xfrm>
          <a:prstGeom prst="rect">
            <a:avLst/>
          </a:prstGeom>
          <a:noFill/>
          <a:ln w="12700" cap="flat" cmpd="sng" algn="ctr">
            <a:noFill/>
            <a:prstDash val="solid"/>
            <a:miter lim="800000"/>
            <a:headEnd type="none" w="med" len="med"/>
            <a:tailEnd type="none" w="med" len="med"/>
          </a:ln>
          <a:effectLst/>
          <a:extLst>
            <a:ext uri="{909E8E84-426E-40DD-AFC4-6F175D3DCCD1}">
              <a14:hiddenFill xmlns:a14="http://schemas.microsoft.com/office/drawing/2010/main">
                <a:solidFill>
                  <a:schemeClr val="accent5"/>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vert="horz" wrap="none" lIns="22225" tIns="0" rIns="22225" bIns="0" numCol="1" spcCol="0" rtlCol="0" anchor="ctr" anchorCtr="0">
            <a:noAutofit/>
          </a:bodyPr>
          <a:lstStyle/>
          <a:p>
            <a:pPr algn="ctr">
              <a:lnSpc>
                <a:spcPct val="90000"/>
              </a:lnSpc>
              <a:spcBef>
                <a:spcPct val="0"/>
              </a:spcBef>
              <a:spcAft>
                <a:spcPct val="0"/>
              </a:spcAft>
            </a:pPr>
            <a:r>
              <a:rPr lang="en-GB" altLang="en-US" sz="1200" dirty="0">
                <a:solidFill>
                  <a:schemeClr val="bg1"/>
                </a:solidFill>
              </a:rPr>
              <a:t>$5.2bn</a:t>
            </a:r>
            <a:br>
              <a:rPr lang="en-US" altLang="en-US" sz="1200" dirty="0">
                <a:solidFill>
                  <a:schemeClr val="bg1"/>
                </a:solidFill>
              </a:rPr>
            </a:br>
            <a:r>
              <a:rPr lang="en-US" altLang="en-US" sz="1200" dirty="0">
                <a:solidFill>
                  <a:schemeClr val="bg1"/>
                </a:solidFill>
              </a:rPr>
              <a:t>(</a:t>
            </a:r>
            <a:fld id="{2A689CF2-9392-492F-AA80-D38D433929C6}" type="datetime'''''''''''''''''''''''''''''''''''8''''''7''''''''''''''''%'''">
              <a:rPr lang="en-GB" altLang="en-US" sz="1200" smtClean="0">
                <a:solidFill>
                  <a:schemeClr val="bg1"/>
                </a:solidFill>
              </a:rPr>
              <a:pPr algn="ctr">
                <a:lnSpc>
                  <a:spcPct val="90000"/>
                </a:lnSpc>
                <a:spcBef>
                  <a:spcPct val="0"/>
                </a:spcBef>
                <a:spcAft>
                  <a:spcPct val="0"/>
                </a:spcAft>
              </a:pPr>
              <a:t>87%</a:t>
            </a:fld>
            <a:r>
              <a:rPr lang="en-US" altLang="en-US" sz="1200" dirty="0">
                <a:solidFill>
                  <a:schemeClr val="bg1"/>
                </a:solidFill>
              </a:rPr>
              <a:t>)</a:t>
            </a:r>
            <a:endParaRPr lang="en-US" sz="1200" dirty="0">
              <a:solidFill>
                <a:schemeClr val="bg1"/>
              </a:solidFill>
              <a:sym typeface="Arial" panose="020B0604020202020204" pitchFamily="34" charset="0"/>
            </a:endParaRPr>
          </a:p>
        </p:txBody>
      </p:sp>
      <p:sp>
        <p:nvSpPr>
          <p:cNvPr id="161" name="Text Placeholder 10">
            <a:extLst>
              <a:ext uri="{FF2B5EF4-FFF2-40B4-BE49-F238E27FC236}">
                <a16:creationId xmlns:a16="http://schemas.microsoft.com/office/drawing/2014/main" id="{3764F77F-A4ED-7E2D-12AB-528AB5A5F5E0}"/>
              </a:ext>
            </a:extLst>
          </p:cNvPr>
          <p:cNvSpPr txBox="1">
            <a:spLocks/>
          </p:cNvSpPr>
          <p:nvPr>
            <p:custDataLst>
              <p:tags r:id="rId20"/>
            </p:custDataLst>
          </p:nvPr>
        </p:nvSpPr>
        <p:spPr bwMode="gray">
          <a:xfrm>
            <a:off x="10485438" y="2416175"/>
            <a:ext cx="635000" cy="330200"/>
          </a:xfrm>
          <a:prstGeom prst="rect">
            <a:avLst/>
          </a:prstGeom>
          <a:solidFill>
            <a:schemeClr val="accent6"/>
          </a:solidFill>
          <a:ln>
            <a:noFill/>
          </a:ln>
          <a:effectLst/>
        </p:spPr>
        <p:txBody>
          <a:bodyPr vert="horz" wrap="none" lIns="22225" tIns="0" rIns="22225"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90000"/>
              </a:lnSpc>
              <a:spcBef>
                <a:spcPct val="0"/>
              </a:spcBef>
              <a:spcAft>
                <a:spcPct val="0"/>
              </a:spcAft>
              <a:buNone/>
            </a:pPr>
            <a:r>
              <a:rPr lang="en-GB" altLang="en-US" sz="1200" dirty="0">
                <a:solidFill>
                  <a:schemeClr val="bg1"/>
                </a:solidFill>
              </a:rPr>
              <a:t>$800mn </a:t>
            </a:r>
          </a:p>
          <a:p>
            <a:pPr marL="0" indent="0" algn="ctr">
              <a:lnSpc>
                <a:spcPct val="90000"/>
              </a:lnSpc>
              <a:spcBef>
                <a:spcPct val="0"/>
              </a:spcBef>
              <a:spcAft>
                <a:spcPct val="0"/>
              </a:spcAft>
              <a:buNone/>
            </a:pPr>
            <a:r>
              <a:rPr lang="en-GB" altLang="en-US" sz="1200" dirty="0">
                <a:solidFill>
                  <a:schemeClr val="bg1"/>
                </a:solidFill>
                <a:effectLst/>
                <a:sym typeface="Arial" panose="020B0604020202020204" pitchFamily="34" charset="0"/>
              </a:rPr>
              <a:t>(</a:t>
            </a:r>
            <a:fld id="{55E93D70-223E-4A66-A05B-261E5147DAAC}" type="datetime'''''''''''''''''''''1''''''''3''''''''''''''''''''''%'''">
              <a:rPr lang="en-GB" altLang="en-US" sz="1200" smtClean="0">
                <a:solidFill>
                  <a:schemeClr val="bg1"/>
                </a:solidFill>
                <a:effectLst/>
                <a:sym typeface="Arial" panose="020B0604020202020204" pitchFamily="34" charset="0"/>
              </a:rPr>
              <a:pPr marL="0" indent="0" algn="ctr">
                <a:lnSpc>
                  <a:spcPct val="90000"/>
                </a:lnSpc>
                <a:spcBef>
                  <a:spcPct val="0"/>
                </a:spcBef>
                <a:spcAft>
                  <a:spcPct val="0"/>
                </a:spcAft>
                <a:buNone/>
              </a:pPr>
              <a:t>13%</a:t>
            </a:fld>
            <a:r>
              <a:rPr lang="en-GB" altLang="en-US" sz="1200" dirty="0">
                <a:solidFill>
                  <a:schemeClr val="bg1"/>
                </a:solidFill>
                <a:effectLst/>
                <a:sym typeface="Arial" panose="020B0604020202020204" pitchFamily="34" charset="0"/>
              </a:rPr>
              <a:t>)</a:t>
            </a:r>
            <a:endParaRPr lang="en-GB" sz="1200" dirty="0">
              <a:solidFill>
                <a:schemeClr val="bg1"/>
              </a:solidFill>
              <a:sym typeface="Arial" panose="020B0604020202020204" pitchFamily="34" charset="0"/>
            </a:endParaRPr>
          </a:p>
        </p:txBody>
      </p:sp>
      <p:sp>
        <p:nvSpPr>
          <p:cNvPr id="115" name="Rectangle 8">
            <a:extLst>
              <a:ext uri="{FF2B5EF4-FFF2-40B4-BE49-F238E27FC236}">
                <a16:creationId xmlns:a16="http://schemas.microsoft.com/office/drawing/2014/main" id="{AB757ACC-73F3-BD0F-4AE1-04F601CB2617}"/>
              </a:ext>
            </a:extLst>
          </p:cNvPr>
          <p:cNvSpPr>
            <a:spLocks/>
          </p:cNvSpPr>
          <p:nvPr>
            <p:custDataLst>
              <p:tags r:id="rId21"/>
            </p:custDataLst>
          </p:nvPr>
        </p:nvSpPr>
        <p:spPr bwMode="auto">
          <a:xfrm>
            <a:off x="9820275" y="4335463"/>
            <a:ext cx="214313" cy="160338"/>
          </a:xfrm>
          <a:prstGeom prst="rect">
            <a:avLst/>
          </a:prstGeom>
          <a:solidFill>
            <a:schemeClr val="accent6"/>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9">
            <a:extLst>
              <a:ext uri="{FF2B5EF4-FFF2-40B4-BE49-F238E27FC236}">
                <a16:creationId xmlns:a16="http://schemas.microsoft.com/office/drawing/2014/main" id="{34872FA0-EE32-6FA0-ED58-2C0B0ABF6B6E}"/>
              </a:ext>
            </a:extLst>
          </p:cNvPr>
          <p:cNvSpPr>
            <a:spLocks/>
          </p:cNvSpPr>
          <p:nvPr>
            <p:custDataLst>
              <p:tags r:id="rId22"/>
            </p:custDataLst>
          </p:nvPr>
        </p:nvSpPr>
        <p:spPr bwMode="auto">
          <a:xfrm>
            <a:off x="10609263" y="4335463"/>
            <a:ext cx="214313" cy="160338"/>
          </a:xfrm>
          <a:prstGeom prst="rect">
            <a:avLst/>
          </a:prstGeom>
          <a:solidFill>
            <a:srgbClr val="00BDFA"/>
          </a:solidFill>
          <a:ln w="9525" cap="flat" cmpd="sng" algn="ctr">
            <a:noFill/>
            <a:prstDash val="solid"/>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0" name="Rectangle 61">
            <a:extLst>
              <a:ext uri="{FF2B5EF4-FFF2-40B4-BE49-F238E27FC236}">
                <a16:creationId xmlns:a16="http://schemas.microsoft.com/office/drawing/2014/main" id="{66E30F30-DACC-5FF8-E512-CB156E433923}"/>
              </a:ext>
            </a:extLst>
          </p:cNvPr>
          <p:cNvSpPr>
            <a:spLocks/>
          </p:cNvSpPr>
          <p:nvPr>
            <p:custDataLst>
              <p:tags r:id="rId23"/>
            </p:custDataLst>
          </p:nvPr>
        </p:nvSpPr>
        <p:spPr bwMode="auto">
          <a:xfrm>
            <a:off x="10085388" y="4330700"/>
            <a:ext cx="422275" cy="182563"/>
          </a:xfrm>
          <a:prstGeom prst="rect">
            <a:avLst/>
          </a:prstGeom>
          <a:noFill/>
          <a:ln w="12700" cap="flat" cmpd="sng" algn="ctr">
            <a:noFill/>
            <a:prstDash val="solid"/>
            <a:miter lim="800000"/>
            <a:headEnd type="none" w="med" len="med"/>
            <a:tailEnd type="none" w="med" len="me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spcBef>
                <a:spcPct val="0"/>
              </a:spcBef>
              <a:spcAft>
                <a:spcPct val="0"/>
              </a:spcAft>
            </a:pPr>
            <a:fld id="{B303D77E-192A-444E-AA5A-F8AE76E03FA1}" type="datetime'''''''E''''''''''''q''''''''''''''''''''''u''''''''i''''t''y'">
              <a:rPr lang="en-US" altLang="en-US" sz="1200" smtClean="0">
                <a:solidFill>
                  <a:schemeClr val="tx1"/>
                </a:solidFill>
              </a:rPr>
              <a:pPr>
                <a:spcBef>
                  <a:spcPct val="0"/>
                </a:spcBef>
                <a:spcAft>
                  <a:spcPct val="0"/>
                </a:spcAft>
              </a:pPr>
              <a:t>Equity</a:t>
            </a:fld>
            <a:endParaRPr lang="en-US" sz="1200">
              <a:solidFill>
                <a:schemeClr val="tx1"/>
              </a:solidFill>
              <a:sym typeface="Arial" panose="020B0604020202020204" pitchFamily="34" charset="0"/>
            </a:endParaRPr>
          </a:p>
        </p:txBody>
      </p:sp>
      <p:sp>
        <p:nvSpPr>
          <p:cNvPr id="121" name="Rectangle 63">
            <a:extLst>
              <a:ext uri="{FF2B5EF4-FFF2-40B4-BE49-F238E27FC236}">
                <a16:creationId xmlns:a16="http://schemas.microsoft.com/office/drawing/2014/main" id="{EFA462D4-26C3-4143-F451-C2060BBD3916}"/>
              </a:ext>
            </a:extLst>
          </p:cNvPr>
          <p:cNvSpPr>
            <a:spLocks/>
          </p:cNvSpPr>
          <p:nvPr>
            <p:custDataLst>
              <p:tags r:id="rId24"/>
            </p:custDataLst>
          </p:nvPr>
        </p:nvSpPr>
        <p:spPr bwMode="auto">
          <a:xfrm>
            <a:off x="10874376" y="4330700"/>
            <a:ext cx="320675" cy="182563"/>
          </a:xfrm>
          <a:prstGeom prst="rect">
            <a:avLst/>
          </a:prstGeom>
          <a:noFill/>
          <a:ln w="12700" cap="flat" cmpd="sng" algn="ctr">
            <a:noFill/>
            <a:prstDash val="solid"/>
            <a:miter lim="800000"/>
            <a:headEnd type="none" w="med" len="med"/>
            <a:tailEnd type="none" w="med" len="me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accent1">
                    <a:shade val="5000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spcBef>
                <a:spcPct val="0"/>
              </a:spcBef>
              <a:spcAft>
                <a:spcPct val="0"/>
              </a:spcAft>
            </a:pPr>
            <a:fld id="{574676C3-864F-4477-87A7-DE0EEEA6CCEB}" type="datetime'''''''''''''''''D''''e''bt'''''">
              <a:rPr lang="en-US" altLang="en-US" sz="1200" smtClean="0">
                <a:solidFill>
                  <a:schemeClr val="tx1"/>
                </a:solidFill>
              </a:rPr>
              <a:pPr>
                <a:spcBef>
                  <a:spcPct val="0"/>
                </a:spcBef>
                <a:spcAft>
                  <a:spcPct val="0"/>
                </a:spcAft>
              </a:pPr>
              <a:t>Debt</a:t>
            </a:fld>
            <a:endParaRPr lang="en-US" sz="1200">
              <a:solidFill>
                <a:schemeClr val="tx1"/>
              </a:solidFill>
              <a:sym typeface="Arial" panose="020B0604020202020204" pitchFamily="34" charset="0"/>
            </a:endParaRPr>
          </a:p>
        </p:txBody>
      </p:sp>
      <p:sp>
        <p:nvSpPr>
          <p:cNvPr id="13" name="Pentagon 12">
            <a:extLst>
              <a:ext uri="{FF2B5EF4-FFF2-40B4-BE49-F238E27FC236}">
                <a16:creationId xmlns:a16="http://schemas.microsoft.com/office/drawing/2014/main" id="{859F4E3F-3765-4A00-9B0A-FD8748D5495C}"/>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15" name="Chevron 14">
            <a:extLst>
              <a:ext uri="{FF2B5EF4-FFF2-40B4-BE49-F238E27FC236}">
                <a16:creationId xmlns:a16="http://schemas.microsoft.com/office/drawing/2014/main" id="{95F1BBEE-17BD-E3F6-3CC5-F317F0FE8DE2}"/>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16" name="Chevron 15">
            <a:extLst>
              <a:ext uri="{FF2B5EF4-FFF2-40B4-BE49-F238E27FC236}">
                <a16:creationId xmlns:a16="http://schemas.microsoft.com/office/drawing/2014/main" id="{4A54E520-F914-87DA-0941-0A7623C31117}"/>
              </a:ext>
            </a:extLst>
          </p:cNvPr>
          <p:cNvSpPr/>
          <p:nvPr/>
        </p:nvSpPr>
        <p:spPr>
          <a:xfrm>
            <a:off x="3381296"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Modernize</a:t>
            </a:r>
          </a:p>
        </p:txBody>
      </p:sp>
      <p:sp>
        <p:nvSpPr>
          <p:cNvPr id="17" name="Chevron 16">
            <a:extLst>
              <a:ext uri="{FF2B5EF4-FFF2-40B4-BE49-F238E27FC236}">
                <a16:creationId xmlns:a16="http://schemas.microsoft.com/office/drawing/2014/main" id="{77525F30-75C1-8133-F862-A676995B7047}"/>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8" name="Chevron 17">
            <a:extLst>
              <a:ext uri="{FF2B5EF4-FFF2-40B4-BE49-F238E27FC236}">
                <a16:creationId xmlns:a16="http://schemas.microsoft.com/office/drawing/2014/main" id="{05498F8E-17C3-70DD-AFEE-C5D1F65BDE75}"/>
              </a:ext>
            </a:extLst>
          </p:cNvPr>
          <p:cNvSpPr/>
          <p:nvPr/>
        </p:nvSpPr>
        <p:spPr>
          <a:xfrm>
            <a:off x="6762592" y="0"/>
            <a:ext cx="1788983" cy="288356"/>
          </a:xfrm>
          <a:prstGeom prst="chevron">
            <a:avLst/>
          </a:prstGeom>
          <a:solidFill>
            <a:srgbClr val="815BCA"/>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Deployment</a:t>
            </a:r>
          </a:p>
        </p:txBody>
      </p:sp>
      <p:sp>
        <p:nvSpPr>
          <p:cNvPr id="19" name="Rectangle 18">
            <a:extLst>
              <a:ext uri="{FF2B5EF4-FFF2-40B4-BE49-F238E27FC236}">
                <a16:creationId xmlns:a16="http://schemas.microsoft.com/office/drawing/2014/main" id="{0F5F972A-6935-AE45-E55E-D0807080D444}"/>
              </a:ext>
            </a:extLst>
          </p:cNvPr>
          <p:cNvSpPr/>
          <p:nvPr/>
        </p:nvSpPr>
        <p:spPr>
          <a:xfrm>
            <a:off x="10637520" y="0"/>
            <a:ext cx="1554480" cy="288356"/>
          </a:xfrm>
          <a:prstGeom prst="rect">
            <a:avLst/>
          </a:prstGeom>
          <a:solidFill>
            <a:srgbClr val="009BDC"/>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solidFill>
                  <a:schemeClr val="bg1"/>
                </a:solidFill>
                <a:effectLst/>
                <a:uLnTx/>
                <a:uFillTx/>
                <a:latin typeface="Arial"/>
                <a:ea typeface="+mn-ea"/>
                <a:cs typeface="+mn-cs"/>
                <a:sym typeface="Arial"/>
              </a:rPr>
              <a:t>Long-term</a:t>
            </a:r>
          </a:p>
        </p:txBody>
      </p:sp>
    </p:spTree>
    <p:extLst>
      <p:ext uri="{BB962C8B-B14F-4D97-AF65-F5344CB8AC3E}">
        <p14:creationId xmlns:p14="http://schemas.microsoft.com/office/powerpoint/2010/main" val="325155988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D224C1-D301-80B5-A178-CFC04E550F40}"/>
            </a:ext>
          </a:extLst>
        </p:cNvPr>
        <p:cNvGrpSpPr/>
        <p:nvPr/>
      </p:nvGrpSpPr>
      <p:grpSpPr>
        <a:xfrm>
          <a:off x="0" y="0"/>
          <a:ext cx="0" cy="0"/>
          <a:chOff x="0" y="0"/>
          <a:chExt cx="0" cy="0"/>
        </a:xfrm>
      </p:grpSpPr>
      <p:graphicFrame>
        <p:nvGraphicFramePr>
          <p:cNvPr id="32" name="thinkcell data - do not delete" hidden="1">
            <a:extLst>
              <a:ext uri="{FF2B5EF4-FFF2-40B4-BE49-F238E27FC236}">
                <a16:creationId xmlns:a16="http://schemas.microsoft.com/office/drawing/2014/main" id="{F5BF1A57-9A23-18BA-409E-8350BFF85B47}"/>
              </a:ext>
            </a:extLst>
          </p:cNvPr>
          <p:cNvGraphicFramePr>
            <a:graphicFrameLocks/>
          </p:cNvGraphicFramePr>
          <p:nvPr>
            <p:custDataLst>
              <p:tags r:id="rId1"/>
            </p:custDataLst>
            <p:extLst>
              <p:ext uri="{D42A27DB-BD31-4B8C-83A1-F6EECF244321}">
                <p14:modId xmlns:p14="http://schemas.microsoft.com/office/powerpoint/2010/main" val="2179317990"/>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0" name=""/>
                      <p:cNvPicPr/>
                      <p:nvPr/>
                    </p:nvPicPr>
                    <p:blipFill>
                      <a:blip r:embed="rId4"/>
                      <a:stretch>
                        <a:fillRect/>
                      </a:stretch>
                    </p:blipFill>
                    <p:spPr>
                      <a:xfrm>
                        <a:off x="1588" y="1588"/>
                        <a:ext cx="1227" cy="1588"/>
                      </a:xfrm>
                      <a:prstGeom prst="rect">
                        <a:avLst/>
                      </a:prstGeom>
                    </p:spPr>
                  </p:pic>
                </p:oleObj>
              </mc:Fallback>
            </mc:AlternateContent>
          </a:graphicData>
        </a:graphic>
      </p:graphicFrame>
      <p:pic>
        <p:nvPicPr>
          <p:cNvPr id="31" name="Picture 30" descr="File:Flag of Canada.png - Wikimedia Commons">
            <a:extLst>
              <a:ext uri="{FF2B5EF4-FFF2-40B4-BE49-F238E27FC236}">
                <a16:creationId xmlns:a16="http://schemas.microsoft.com/office/drawing/2014/main" id="{9F8A2128-AD1A-FB93-50C6-B4F7FC3CFDF3}"/>
              </a:ext>
            </a:extLst>
          </p:cNvPr>
          <p:cNvPicPr>
            <a:picLocks noChangeAspect="1"/>
          </p:cNvPicPr>
          <p:nvPr/>
        </p:nvPicPr>
        <p:blipFill>
          <a:blip r:embed="rId5"/>
          <a:stretch>
            <a:fillRect/>
          </a:stretch>
        </p:blipFill>
        <p:spPr>
          <a:xfrm>
            <a:off x="231854" y="1661002"/>
            <a:ext cx="366167" cy="182880"/>
          </a:xfrm>
          <a:prstGeom prst="rect">
            <a:avLst/>
          </a:prstGeom>
        </p:spPr>
      </p:pic>
      <p:sp>
        <p:nvSpPr>
          <p:cNvPr id="2" name="Text Placeholder 1">
            <a:extLst>
              <a:ext uri="{FF2B5EF4-FFF2-40B4-BE49-F238E27FC236}">
                <a16:creationId xmlns:a16="http://schemas.microsoft.com/office/drawing/2014/main" id="{C062C91E-4C43-C2AC-A64E-EC89D087EE55}"/>
              </a:ext>
            </a:extLst>
          </p:cNvPr>
          <p:cNvSpPr>
            <a:spLocks noGrp="1"/>
          </p:cNvSpPr>
          <p:nvPr>
            <p:ph type="body" sz="quarter" idx="14"/>
          </p:nvPr>
        </p:nvSpPr>
        <p:spPr/>
        <p:txBody>
          <a:bodyPr rIns="91440"/>
          <a:lstStyle/>
          <a:p>
            <a:pPr marL="0" indent="0">
              <a:buNone/>
            </a:pPr>
            <a:r>
              <a:rPr lang="en-US" b="1" dirty="0"/>
              <a:t>Policy insights</a:t>
            </a:r>
          </a:p>
          <a:p>
            <a:pPr marL="0" indent="0">
              <a:buNone/>
            </a:pPr>
            <a:endParaRPr lang="en-US" b="1" dirty="0"/>
          </a:p>
          <a:p>
            <a:pPr marL="0" indent="0">
              <a:buNone/>
            </a:pPr>
            <a:r>
              <a:rPr lang="en-US" b="1" dirty="0"/>
              <a:t>Implemented policies and mechanisms</a:t>
            </a:r>
          </a:p>
          <a:p>
            <a:pPr marL="0" indent="0">
              <a:buNone/>
            </a:pPr>
            <a:endParaRPr lang="en-US" b="1" dirty="0"/>
          </a:p>
          <a:p>
            <a:r>
              <a:rPr lang="en-US" b="1" dirty="0"/>
              <a:t>New York’s Tier 4 renewable energy credit procurement framework, </a:t>
            </a:r>
            <a:r>
              <a:rPr lang="en-US" dirty="0"/>
              <a:t>implemented through </a:t>
            </a:r>
            <a:r>
              <a:rPr lang="en-US" b="1" dirty="0"/>
              <a:t>NYSERA’s</a:t>
            </a:r>
            <a:r>
              <a:rPr lang="en-US" dirty="0"/>
              <a:t> long-term contract</a:t>
            </a:r>
          </a:p>
          <a:p>
            <a:r>
              <a:rPr lang="en-US" dirty="0"/>
              <a:t>Project permitting and approvals</a:t>
            </a:r>
          </a:p>
          <a:p>
            <a:pPr marL="0" indent="0">
              <a:buNone/>
            </a:pPr>
            <a:endParaRPr lang="en-US" dirty="0"/>
          </a:p>
          <a:p>
            <a:pPr marL="0" indent="0">
              <a:buNone/>
            </a:pPr>
            <a:r>
              <a:rPr lang="en-US" b="1" dirty="0"/>
              <a:t>Evolving policy opportunities</a:t>
            </a:r>
          </a:p>
          <a:p>
            <a:pPr marL="0" indent="0">
              <a:buNone/>
            </a:pPr>
            <a:endParaRPr lang="en-US" b="1" dirty="0"/>
          </a:p>
          <a:p>
            <a:r>
              <a:rPr lang="en-US" dirty="0"/>
              <a:t>Broader use of </a:t>
            </a:r>
            <a:r>
              <a:rPr lang="en-US" b="1" dirty="0"/>
              <a:t>long-term clean-energy procurement</a:t>
            </a:r>
            <a:r>
              <a:rPr lang="en-US" dirty="0"/>
              <a:t>, </a:t>
            </a:r>
            <a:r>
              <a:rPr lang="en-US" b="1" dirty="0"/>
              <a:t>transmission contracting </a:t>
            </a:r>
            <a:r>
              <a:rPr lang="en-US" dirty="0"/>
              <a:t>and </a:t>
            </a:r>
            <a:r>
              <a:rPr lang="en-US" b="1" dirty="0"/>
              <a:t>permitting approaches </a:t>
            </a:r>
            <a:r>
              <a:rPr lang="en-US" dirty="0"/>
              <a:t>for future cross-border projects</a:t>
            </a:r>
            <a:endParaRPr lang="en-US" b="1" dirty="0"/>
          </a:p>
        </p:txBody>
      </p:sp>
      <p:sp>
        <p:nvSpPr>
          <p:cNvPr id="3" name="Title 2">
            <a:extLst>
              <a:ext uri="{FF2B5EF4-FFF2-40B4-BE49-F238E27FC236}">
                <a16:creationId xmlns:a16="http://schemas.microsoft.com/office/drawing/2014/main" id="{C4A1F87A-54D1-44E1-DB3F-A539F777865C}"/>
              </a:ext>
            </a:extLst>
          </p:cNvPr>
          <p:cNvSpPr>
            <a:spLocks noGrp="1"/>
          </p:cNvSpPr>
          <p:nvPr>
            <p:ph type="title"/>
          </p:nvPr>
        </p:nvSpPr>
        <p:spPr/>
        <p:txBody>
          <a:bodyPr/>
          <a:lstStyle/>
          <a:p>
            <a:r>
              <a:rPr lang="en-US" dirty="0"/>
              <a:t>The Champlain Hudson Power Express (CHPE) demonstrates how contracted revenues can finance major cross-border transmission</a:t>
            </a:r>
          </a:p>
        </p:txBody>
      </p:sp>
      <p:sp>
        <p:nvSpPr>
          <p:cNvPr id="4" name="Text Placeholder 3">
            <a:extLst>
              <a:ext uri="{FF2B5EF4-FFF2-40B4-BE49-F238E27FC236}">
                <a16:creationId xmlns:a16="http://schemas.microsoft.com/office/drawing/2014/main" id="{1987F3C4-A564-6BF4-1652-2B1E7FD5A109}"/>
              </a:ext>
            </a:extLst>
          </p:cNvPr>
          <p:cNvSpPr>
            <a:spLocks noGrp="1"/>
          </p:cNvSpPr>
          <p:nvPr>
            <p:ph type="body" sz="quarter" idx="13"/>
          </p:nvPr>
        </p:nvSpPr>
        <p:spPr/>
        <p:txBody>
          <a:bodyPr/>
          <a:lstStyle/>
          <a:p>
            <a:r>
              <a:rPr lang="en-US" dirty="0"/>
              <a:t>      CHPE </a:t>
            </a:r>
            <a:r>
              <a:rPr lang="en-US" b="0" dirty="0"/>
              <a:t>(Quebec – NYC)</a:t>
            </a:r>
            <a:endParaRPr lang="en-US" dirty="0"/>
          </a:p>
        </p:txBody>
      </p:sp>
      <p:sp>
        <p:nvSpPr>
          <p:cNvPr id="7" name="Terminator 6">
            <a:extLst>
              <a:ext uri="{FF2B5EF4-FFF2-40B4-BE49-F238E27FC236}">
                <a16:creationId xmlns:a16="http://schemas.microsoft.com/office/drawing/2014/main" id="{FB6A7D7E-7405-A66E-2FC6-40C8A972BD5F}"/>
              </a:ext>
            </a:extLst>
          </p:cNvPr>
          <p:cNvSpPr/>
          <p:nvPr/>
        </p:nvSpPr>
        <p:spPr bwMode="gray">
          <a:xfrm>
            <a:off x="6931152" y="1710877"/>
            <a:ext cx="2103120" cy="274320"/>
          </a:xfrm>
          <a:prstGeom prst="flowChartTerminator">
            <a:avLst/>
          </a:prstGeom>
          <a:solidFill>
            <a:srgbClr val="FFC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1200" dirty="0">
                <a:solidFill>
                  <a:schemeClr val="bg1"/>
                </a:solidFill>
              </a:rPr>
              <a:t>Under construction</a:t>
            </a:r>
          </a:p>
        </p:txBody>
      </p:sp>
      <p:sp>
        <p:nvSpPr>
          <p:cNvPr id="8" name="Rectangle 7">
            <a:extLst>
              <a:ext uri="{FF2B5EF4-FFF2-40B4-BE49-F238E27FC236}">
                <a16:creationId xmlns:a16="http://schemas.microsoft.com/office/drawing/2014/main" id="{A644DCDE-AE08-5003-B7DC-EC29EAC69BDF}"/>
              </a:ext>
            </a:extLst>
          </p:cNvPr>
          <p:cNvSpPr/>
          <p:nvPr/>
        </p:nvSpPr>
        <p:spPr bwMode="gray">
          <a:xfrm>
            <a:off x="329184" y="2254279"/>
            <a:ext cx="2103120" cy="274320"/>
          </a:xfrm>
          <a:prstGeom prst="rect">
            <a:avLst/>
          </a:prstGeom>
          <a:solidFill>
            <a:schemeClr val="bg1"/>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buNone/>
            </a:pPr>
            <a:r>
              <a:rPr lang="en-US" sz="1600" b="1" dirty="0">
                <a:solidFill>
                  <a:schemeClr val="tx1"/>
                </a:solidFill>
              </a:rPr>
              <a:t>Key facts</a:t>
            </a:r>
          </a:p>
        </p:txBody>
      </p:sp>
      <p:sp>
        <p:nvSpPr>
          <p:cNvPr id="9" name="Rounded Rectangle 8">
            <a:extLst>
              <a:ext uri="{FF2B5EF4-FFF2-40B4-BE49-F238E27FC236}">
                <a16:creationId xmlns:a16="http://schemas.microsoft.com/office/drawing/2014/main" id="{041B65E3-F66C-1C92-9552-B0523216BF7B}"/>
              </a:ext>
            </a:extLst>
          </p:cNvPr>
          <p:cNvSpPr/>
          <p:nvPr/>
        </p:nvSpPr>
        <p:spPr bwMode="gray">
          <a:xfrm>
            <a:off x="329184" y="2562386"/>
            <a:ext cx="2103120" cy="1027424"/>
          </a:xfrm>
          <a:prstGeom prst="round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algn="ctr"/>
            <a:r>
              <a:rPr lang="en-US" sz="2200" dirty="0">
                <a:solidFill>
                  <a:schemeClr val="tx1"/>
                </a:solidFill>
              </a:rPr>
              <a:t>1,250 MW</a:t>
            </a:r>
          </a:p>
          <a:p>
            <a:pPr marL="0" indent="0" algn="ctr">
              <a:buNone/>
            </a:pPr>
            <a:r>
              <a:rPr lang="en-US" sz="1200" dirty="0">
                <a:solidFill>
                  <a:schemeClr val="tx1"/>
                </a:solidFill>
              </a:rPr>
              <a:t>Transmission capacity</a:t>
            </a:r>
          </a:p>
        </p:txBody>
      </p:sp>
      <p:sp>
        <p:nvSpPr>
          <p:cNvPr id="10" name="Rounded Rectangle 9">
            <a:extLst>
              <a:ext uri="{FF2B5EF4-FFF2-40B4-BE49-F238E27FC236}">
                <a16:creationId xmlns:a16="http://schemas.microsoft.com/office/drawing/2014/main" id="{29D262D4-2A8A-67AB-2C15-9809409ECCCD}"/>
              </a:ext>
            </a:extLst>
          </p:cNvPr>
          <p:cNvSpPr/>
          <p:nvPr/>
        </p:nvSpPr>
        <p:spPr bwMode="gray">
          <a:xfrm>
            <a:off x="329184" y="3749086"/>
            <a:ext cx="2103120" cy="1027424"/>
          </a:xfrm>
          <a:prstGeom prst="round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marL="0" indent="0" algn="ctr">
              <a:buNone/>
            </a:pPr>
            <a:r>
              <a:rPr lang="en-US" sz="2200" dirty="0">
                <a:solidFill>
                  <a:schemeClr val="tx1"/>
                </a:solidFill>
              </a:rPr>
              <a:t>339 miles</a:t>
            </a:r>
          </a:p>
          <a:p>
            <a:pPr marL="0" indent="0" algn="ctr">
              <a:buNone/>
            </a:pPr>
            <a:r>
              <a:rPr lang="en-US" sz="1200" dirty="0">
                <a:solidFill>
                  <a:schemeClr val="tx1"/>
                </a:solidFill>
              </a:rPr>
              <a:t>Buried HVDC corridor</a:t>
            </a:r>
          </a:p>
        </p:txBody>
      </p:sp>
      <p:sp>
        <p:nvSpPr>
          <p:cNvPr id="11" name="Rounded Rectangle 10">
            <a:extLst>
              <a:ext uri="{FF2B5EF4-FFF2-40B4-BE49-F238E27FC236}">
                <a16:creationId xmlns:a16="http://schemas.microsoft.com/office/drawing/2014/main" id="{33C78D7D-DE82-C0F9-E01A-E075D6A750E2}"/>
              </a:ext>
            </a:extLst>
          </p:cNvPr>
          <p:cNvSpPr/>
          <p:nvPr/>
        </p:nvSpPr>
        <p:spPr bwMode="gray">
          <a:xfrm>
            <a:off x="329184" y="4935785"/>
            <a:ext cx="2103120" cy="1027424"/>
          </a:xfrm>
          <a:prstGeom prst="roundRect">
            <a:avLst/>
          </a:prstGeom>
          <a:solidFill>
            <a:schemeClr val="bg1">
              <a:lumMod val="95000"/>
            </a:scheme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pPr algn="ctr"/>
            <a:r>
              <a:rPr lang="en-US" sz="2200" dirty="0">
                <a:solidFill>
                  <a:schemeClr val="tx1"/>
                </a:solidFill>
              </a:rPr>
              <a:t>$6B</a:t>
            </a:r>
          </a:p>
          <a:p>
            <a:pPr marL="0" indent="0" algn="ctr">
              <a:buNone/>
            </a:pPr>
            <a:r>
              <a:rPr lang="en-US" sz="1200" dirty="0">
                <a:solidFill>
                  <a:schemeClr val="tx1"/>
                </a:solidFill>
              </a:rPr>
              <a:t>Project financing package</a:t>
            </a:r>
          </a:p>
        </p:txBody>
      </p:sp>
      <p:sp>
        <p:nvSpPr>
          <p:cNvPr id="12" name="Footer Placeholder 5">
            <a:extLst>
              <a:ext uri="{FF2B5EF4-FFF2-40B4-BE49-F238E27FC236}">
                <a16:creationId xmlns:a16="http://schemas.microsoft.com/office/drawing/2014/main" id="{F2B124AC-79ED-6E60-D310-DD8541744125}"/>
              </a:ext>
            </a:extLst>
          </p:cNvPr>
          <p:cNvSpPr>
            <a:spLocks noGrp="1"/>
          </p:cNvSpPr>
          <p:nvPr>
            <p:ph type="ftr" sz="quarter" idx="3"/>
          </p:nvPr>
        </p:nvSpPr>
        <p:spPr>
          <a:xfrm>
            <a:off x="334962" y="6344432"/>
            <a:ext cx="9147241" cy="216706"/>
          </a:xfrm>
        </p:spPr>
        <p:txBody>
          <a:bodyPr/>
          <a:lstStyle/>
          <a:p>
            <a:pPr>
              <a:defRPr/>
            </a:pPr>
            <a:r>
              <a:rPr lang="en-US" dirty="0">
                <a:solidFill>
                  <a:schemeClr val="tx1"/>
                </a:solidFill>
              </a:rPr>
              <a:t>Sources: </a:t>
            </a:r>
            <a:r>
              <a:rPr lang="en-US" dirty="0">
                <a:hlinkClick r:id="rId6"/>
              </a:rPr>
              <a:t>Champlain Hudson Power Express Announces Financial Close</a:t>
            </a:r>
            <a:r>
              <a:rPr lang="en-US" dirty="0"/>
              <a:t> </a:t>
            </a:r>
            <a:r>
              <a:rPr lang="en-US" dirty="0">
                <a:solidFill>
                  <a:schemeClr val="tx1"/>
                </a:solidFill>
              </a:rPr>
              <a:t>(Champlain Hudson Power Express, 2022); </a:t>
            </a:r>
            <a:r>
              <a:rPr lang="en-US" dirty="0">
                <a:hlinkClick r:id="rId7"/>
              </a:rPr>
              <a:t>Tier 4 Program: Solicitation, Contract Awards and Program History</a:t>
            </a:r>
            <a:r>
              <a:rPr lang="en-US" dirty="0"/>
              <a:t> </a:t>
            </a:r>
            <a:r>
              <a:rPr lang="en-US" dirty="0">
                <a:solidFill>
                  <a:schemeClr val="tx1"/>
                </a:solidFill>
              </a:rPr>
              <a:t>(NYSERDA, n.d.); </a:t>
            </a:r>
            <a:r>
              <a:rPr lang="en-US" dirty="0">
                <a:hlinkClick r:id="rId8"/>
              </a:rPr>
              <a:t>Kirkland Counsels Blackstone Portfolio Company, CHPE, on Financing of 339-Mile Clean Power Transmission Line from Québec to NYC</a:t>
            </a:r>
            <a:r>
              <a:rPr lang="en-US" dirty="0"/>
              <a:t> </a:t>
            </a:r>
            <a:r>
              <a:rPr lang="en-US" dirty="0">
                <a:solidFill>
                  <a:schemeClr val="tx1"/>
                </a:solidFill>
              </a:rPr>
              <a:t>(Kirkland &amp; Ellis, 2022).</a:t>
            </a:r>
          </a:p>
          <a:p>
            <a:pPr>
              <a:defRPr/>
            </a:pPr>
            <a:r>
              <a:rPr lang="en-US" dirty="0">
                <a:solidFill>
                  <a:schemeClr val="tx1"/>
                </a:solidFill>
              </a:rPr>
              <a:t>Credit: Pia Doris Morrow, Gunay Kiran, and </a:t>
            </a:r>
            <a:r>
              <a:rPr lang="en-US" dirty="0">
                <a:solidFill>
                  <a:srgbClr val="000000"/>
                </a:solidFill>
                <a:hlinkClick r:id="rId9"/>
              </a:rPr>
              <a:t>Gernot Wagner</a:t>
            </a:r>
            <a:r>
              <a:rPr lang="en-US" dirty="0">
                <a:solidFill>
                  <a:srgbClr val="000000"/>
                </a:solidFill>
              </a:rPr>
              <a:t>. </a:t>
            </a:r>
            <a:r>
              <a:rPr lang="en-US" dirty="0">
                <a:hlinkClick r:id="rId10"/>
              </a:rPr>
              <a:t>Share with attribution</a:t>
            </a:r>
            <a:r>
              <a:rPr lang="en-US" dirty="0">
                <a:solidFill>
                  <a:srgbClr val="000000"/>
                </a:solidFill>
              </a:rPr>
              <a:t>: Wagner </a:t>
            </a:r>
            <a:r>
              <a:rPr lang="en-US" i="1" dirty="0">
                <a:solidFill>
                  <a:srgbClr val="000000"/>
                </a:solidFill>
              </a:rPr>
              <a:t>et al. </a:t>
            </a:r>
            <a:r>
              <a:rPr lang="en-US" dirty="0">
                <a:solidFill>
                  <a:srgbClr val="000000"/>
                </a:solidFill>
              </a:rPr>
              <a:t>“Powering Grids,” Columbia Business School Climate Knowledge Initiative (29 October 2026).</a:t>
            </a:r>
            <a:endParaRPr lang="en-US" dirty="0">
              <a:solidFill>
                <a:schemeClr val="tx1"/>
              </a:solidFill>
              <a:cs typeface="Arial"/>
            </a:endParaRPr>
          </a:p>
        </p:txBody>
      </p:sp>
      <p:sp>
        <p:nvSpPr>
          <p:cNvPr id="13" name="Rectangle 12">
            <a:extLst>
              <a:ext uri="{FF2B5EF4-FFF2-40B4-BE49-F238E27FC236}">
                <a16:creationId xmlns:a16="http://schemas.microsoft.com/office/drawing/2014/main" id="{9D76A25A-812E-0EB0-2816-119582E004A6}"/>
              </a:ext>
            </a:extLst>
          </p:cNvPr>
          <p:cNvSpPr/>
          <p:nvPr/>
        </p:nvSpPr>
        <p:spPr bwMode="gray">
          <a:xfrm>
            <a:off x="2715768" y="2562386"/>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pPr marL="0" indent="0">
              <a:buNone/>
            </a:pPr>
            <a:r>
              <a:rPr lang="en-US" sz="1200" dirty="0">
                <a:solidFill>
                  <a:schemeClr val="tx1"/>
                </a:solidFill>
              </a:rPr>
              <a:t>New York City needs </a:t>
            </a:r>
            <a:r>
              <a:rPr lang="en-US" sz="1200" b="1" dirty="0">
                <a:solidFill>
                  <a:schemeClr val="tx1"/>
                </a:solidFill>
              </a:rPr>
              <a:t>additional access to low-carbon electricity supply</a:t>
            </a:r>
            <a:r>
              <a:rPr lang="en-US" sz="1200" dirty="0">
                <a:solidFill>
                  <a:schemeClr val="tx1"/>
                </a:solidFill>
              </a:rPr>
              <a:t>, while major transmission construction faces permitting and financing challenges</a:t>
            </a:r>
            <a:endParaRPr lang="en-US" sz="1200" b="1" dirty="0">
              <a:solidFill>
                <a:schemeClr val="tx1"/>
              </a:solidFill>
            </a:endParaRPr>
          </a:p>
        </p:txBody>
      </p:sp>
      <p:sp>
        <p:nvSpPr>
          <p:cNvPr id="14" name="Rectangle 13">
            <a:extLst>
              <a:ext uri="{FF2B5EF4-FFF2-40B4-BE49-F238E27FC236}">
                <a16:creationId xmlns:a16="http://schemas.microsoft.com/office/drawing/2014/main" id="{DCA96DAE-41F5-2ABD-C591-7ECDCD0BA3B2}"/>
              </a:ext>
            </a:extLst>
          </p:cNvPr>
          <p:cNvSpPr/>
          <p:nvPr/>
        </p:nvSpPr>
        <p:spPr bwMode="gray">
          <a:xfrm rot="16200000">
            <a:off x="2430379" y="2847777"/>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Problem</a:t>
            </a:r>
          </a:p>
        </p:txBody>
      </p:sp>
      <p:sp>
        <p:nvSpPr>
          <p:cNvPr id="15" name="Rectangle 14">
            <a:extLst>
              <a:ext uri="{FF2B5EF4-FFF2-40B4-BE49-F238E27FC236}">
                <a16:creationId xmlns:a16="http://schemas.microsoft.com/office/drawing/2014/main" id="{5B9C5E80-A3D6-3767-C0FB-55DA9E903B5B}"/>
              </a:ext>
            </a:extLst>
          </p:cNvPr>
          <p:cNvSpPr/>
          <p:nvPr/>
        </p:nvSpPr>
        <p:spPr bwMode="gray">
          <a:xfrm>
            <a:off x="2715768" y="3731322"/>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r>
              <a:rPr lang="en-US" sz="1200" b="1" dirty="0">
                <a:solidFill>
                  <a:schemeClr val="tx1"/>
                </a:solidFill>
              </a:rPr>
              <a:t>339-mile buried HVDC transmission link </a:t>
            </a:r>
            <a:r>
              <a:rPr lang="en-US" sz="1200" dirty="0">
                <a:solidFill>
                  <a:schemeClr val="tx1"/>
                </a:solidFill>
              </a:rPr>
              <a:t>connecting Quebec hydropower with New York City, including conversion to AC at the receiving end</a:t>
            </a:r>
          </a:p>
        </p:txBody>
      </p:sp>
      <p:sp>
        <p:nvSpPr>
          <p:cNvPr id="16" name="Rectangle 15">
            <a:extLst>
              <a:ext uri="{FF2B5EF4-FFF2-40B4-BE49-F238E27FC236}">
                <a16:creationId xmlns:a16="http://schemas.microsoft.com/office/drawing/2014/main" id="{13C09182-3E7C-570F-6765-306B02113525}"/>
              </a:ext>
            </a:extLst>
          </p:cNvPr>
          <p:cNvSpPr/>
          <p:nvPr/>
        </p:nvSpPr>
        <p:spPr bwMode="gray">
          <a:xfrm rot="16200000">
            <a:off x="2430379" y="4016713"/>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Technology</a:t>
            </a:r>
          </a:p>
        </p:txBody>
      </p:sp>
      <p:sp>
        <p:nvSpPr>
          <p:cNvPr id="17" name="Rectangle 16">
            <a:extLst>
              <a:ext uri="{FF2B5EF4-FFF2-40B4-BE49-F238E27FC236}">
                <a16:creationId xmlns:a16="http://schemas.microsoft.com/office/drawing/2014/main" id="{14DE57CC-8215-C739-C79B-2E7CA20A2D4B}"/>
              </a:ext>
            </a:extLst>
          </p:cNvPr>
          <p:cNvSpPr/>
          <p:nvPr/>
        </p:nvSpPr>
        <p:spPr bwMode="gray">
          <a:xfrm>
            <a:off x="2715768" y="4900259"/>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pPr marL="0" indent="0">
              <a:buNone/>
            </a:pPr>
            <a:r>
              <a:rPr lang="en-US" sz="1200" b="1" dirty="0">
                <a:solidFill>
                  <a:schemeClr val="tx1"/>
                </a:solidFill>
              </a:rPr>
              <a:t>Privately sponsored, project-financed transmission </a:t>
            </a:r>
            <a:r>
              <a:rPr lang="en-US" sz="1200" dirty="0">
                <a:solidFill>
                  <a:schemeClr val="tx1"/>
                </a:solidFill>
              </a:rPr>
              <a:t>development</a:t>
            </a:r>
            <a:endParaRPr lang="en-US" sz="1200" b="1" dirty="0">
              <a:solidFill>
                <a:schemeClr val="tx1"/>
              </a:solidFill>
            </a:endParaRPr>
          </a:p>
        </p:txBody>
      </p:sp>
      <p:sp>
        <p:nvSpPr>
          <p:cNvPr id="18" name="Rectangle 17">
            <a:extLst>
              <a:ext uri="{FF2B5EF4-FFF2-40B4-BE49-F238E27FC236}">
                <a16:creationId xmlns:a16="http://schemas.microsoft.com/office/drawing/2014/main" id="{C4036501-1FED-A3B9-2429-C9877888AEDA}"/>
              </a:ext>
            </a:extLst>
          </p:cNvPr>
          <p:cNvSpPr/>
          <p:nvPr/>
        </p:nvSpPr>
        <p:spPr bwMode="gray">
          <a:xfrm rot="16200000">
            <a:off x="2430379" y="5185650"/>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Deployment model</a:t>
            </a:r>
          </a:p>
        </p:txBody>
      </p:sp>
      <p:sp>
        <p:nvSpPr>
          <p:cNvPr id="19" name="Rectangle 18">
            <a:extLst>
              <a:ext uri="{FF2B5EF4-FFF2-40B4-BE49-F238E27FC236}">
                <a16:creationId xmlns:a16="http://schemas.microsoft.com/office/drawing/2014/main" id="{64D8A107-04A9-77E6-5605-407926B55ECD}"/>
              </a:ext>
            </a:extLst>
          </p:cNvPr>
          <p:cNvSpPr/>
          <p:nvPr/>
        </p:nvSpPr>
        <p:spPr bwMode="gray">
          <a:xfrm>
            <a:off x="6016752" y="2562386"/>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r>
              <a:rPr lang="en-US" sz="1200" b="1" dirty="0">
                <a:solidFill>
                  <a:schemeClr val="tx1"/>
                </a:solidFill>
              </a:rPr>
              <a:t>Hydro-Québec, Transmission Developers Inc., NYSERDA, Blackstone, commercial bank syndicate</a:t>
            </a:r>
            <a:r>
              <a:rPr lang="en-US" sz="1200" dirty="0">
                <a:solidFill>
                  <a:schemeClr val="tx1"/>
                </a:solidFill>
              </a:rPr>
              <a:t>, and </a:t>
            </a:r>
            <a:r>
              <a:rPr lang="en-US" sz="1200" b="1" dirty="0">
                <a:solidFill>
                  <a:schemeClr val="tx1"/>
                </a:solidFill>
              </a:rPr>
              <a:t>regulators</a:t>
            </a:r>
            <a:r>
              <a:rPr lang="en-US" sz="1200" dirty="0">
                <a:solidFill>
                  <a:schemeClr val="tx1"/>
                </a:solidFill>
              </a:rPr>
              <a:t> and </a:t>
            </a:r>
            <a:r>
              <a:rPr lang="en-US" sz="1200" b="1" dirty="0">
                <a:solidFill>
                  <a:schemeClr val="tx1"/>
                </a:solidFill>
              </a:rPr>
              <a:t>permitting</a:t>
            </a:r>
            <a:r>
              <a:rPr lang="en-US" sz="1200" dirty="0">
                <a:solidFill>
                  <a:schemeClr val="tx1"/>
                </a:solidFill>
              </a:rPr>
              <a:t> authorities</a:t>
            </a:r>
          </a:p>
        </p:txBody>
      </p:sp>
      <p:sp>
        <p:nvSpPr>
          <p:cNvPr id="20" name="Rectangle 19">
            <a:extLst>
              <a:ext uri="{FF2B5EF4-FFF2-40B4-BE49-F238E27FC236}">
                <a16:creationId xmlns:a16="http://schemas.microsoft.com/office/drawing/2014/main" id="{CD63C10D-2507-5300-B2AF-D12BD37FCEE4}"/>
              </a:ext>
            </a:extLst>
          </p:cNvPr>
          <p:cNvSpPr/>
          <p:nvPr/>
        </p:nvSpPr>
        <p:spPr bwMode="gray">
          <a:xfrm rot="16200000">
            <a:off x="5731363" y="2847777"/>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Stakeholders</a:t>
            </a:r>
          </a:p>
        </p:txBody>
      </p:sp>
      <p:sp>
        <p:nvSpPr>
          <p:cNvPr id="21" name="Rectangle 20">
            <a:extLst>
              <a:ext uri="{FF2B5EF4-FFF2-40B4-BE49-F238E27FC236}">
                <a16:creationId xmlns:a16="http://schemas.microsoft.com/office/drawing/2014/main" id="{92CB62B6-5DD4-50CA-E5FA-8DA3A1B5D721}"/>
              </a:ext>
            </a:extLst>
          </p:cNvPr>
          <p:cNvSpPr/>
          <p:nvPr/>
        </p:nvSpPr>
        <p:spPr bwMode="gray">
          <a:xfrm>
            <a:off x="6016752" y="3731322"/>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r>
              <a:rPr lang="en-US" sz="1200" b="1" dirty="0">
                <a:solidFill>
                  <a:schemeClr val="tx1"/>
                </a:solidFill>
              </a:rPr>
              <a:t>Long-term NYSERDA Tier 4 renewable energy credit contract</a:t>
            </a:r>
            <a:r>
              <a:rPr lang="en-US" sz="1200" dirty="0">
                <a:solidFill>
                  <a:schemeClr val="tx1"/>
                </a:solidFill>
              </a:rPr>
              <a:t>, lender participation, buried routing, and trenchless construction techniques</a:t>
            </a:r>
          </a:p>
        </p:txBody>
      </p:sp>
      <p:sp>
        <p:nvSpPr>
          <p:cNvPr id="22" name="Rectangle 21">
            <a:extLst>
              <a:ext uri="{FF2B5EF4-FFF2-40B4-BE49-F238E27FC236}">
                <a16:creationId xmlns:a16="http://schemas.microsoft.com/office/drawing/2014/main" id="{1C5C2A92-60DF-DB49-D4CE-88E923E5CA01}"/>
              </a:ext>
            </a:extLst>
          </p:cNvPr>
          <p:cNvSpPr/>
          <p:nvPr/>
        </p:nvSpPr>
        <p:spPr bwMode="gray">
          <a:xfrm rot="16200000">
            <a:off x="5731363" y="4016713"/>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Deployment enabler</a:t>
            </a:r>
          </a:p>
        </p:txBody>
      </p:sp>
      <p:sp>
        <p:nvSpPr>
          <p:cNvPr id="23" name="Rectangle 22">
            <a:extLst>
              <a:ext uri="{FF2B5EF4-FFF2-40B4-BE49-F238E27FC236}">
                <a16:creationId xmlns:a16="http://schemas.microsoft.com/office/drawing/2014/main" id="{4E2E33B8-5074-64F4-BF32-7B68798B8BFA}"/>
              </a:ext>
            </a:extLst>
          </p:cNvPr>
          <p:cNvSpPr/>
          <p:nvPr/>
        </p:nvSpPr>
        <p:spPr bwMode="gray">
          <a:xfrm>
            <a:off x="6016752" y="4900259"/>
            <a:ext cx="3017520" cy="1027424"/>
          </a:xfrm>
          <a:prstGeom prst="rect">
            <a:avLst/>
          </a:prstGeom>
          <a:solidFill>
            <a:schemeClr val="bg1"/>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48640" tIns="36000" rIns="36000" bIns="36000" numCol="1" spcCol="0" rtlCol="0" fromWordArt="0" anchor="ctr" anchorCtr="0" forceAA="0" compatLnSpc="1">
            <a:prstTxWarp prst="textNoShape">
              <a:avLst/>
            </a:prstTxWarp>
            <a:noAutofit/>
          </a:bodyPr>
          <a:lstStyle/>
          <a:p>
            <a:r>
              <a:rPr lang="en-US" sz="1200" b="1" dirty="0">
                <a:solidFill>
                  <a:schemeClr val="tx1"/>
                </a:solidFill>
              </a:rPr>
              <a:t>Predictable contracted revenue </a:t>
            </a:r>
            <a:r>
              <a:rPr lang="en-US" sz="1200" dirty="0">
                <a:solidFill>
                  <a:schemeClr val="tx1"/>
                </a:solidFill>
              </a:rPr>
              <a:t>can attract </a:t>
            </a:r>
            <a:r>
              <a:rPr lang="en-US" sz="1200" b="1" dirty="0">
                <a:solidFill>
                  <a:schemeClr val="tx1"/>
                </a:solidFill>
              </a:rPr>
              <a:t>large-scale private debt and equity</a:t>
            </a:r>
            <a:r>
              <a:rPr lang="en-US" sz="1200" dirty="0">
                <a:solidFill>
                  <a:schemeClr val="tx1"/>
                </a:solidFill>
              </a:rPr>
              <a:t> to transmission projects</a:t>
            </a:r>
            <a:endParaRPr lang="en-US" sz="1200" b="1" dirty="0">
              <a:solidFill>
                <a:schemeClr val="tx1"/>
              </a:solidFill>
            </a:endParaRPr>
          </a:p>
        </p:txBody>
      </p:sp>
      <p:sp>
        <p:nvSpPr>
          <p:cNvPr id="24" name="Rectangle 23">
            <a:extLst>
              <a:ext uri="{FF2B5EF4-FFF2-40B4-BE49-F238E27FC236}">
                <a16:creationId xmlns:a16="http://schemas.microsoft.com/office/drawing/2014/main" id="{4B46EAD3-99C8-0D33-ECAF-ABDC6781B16E}"/>
              </a:ext>
            </a:extLst>
          </p:cNvPr>
          <p:cNvSpPr/>
          <p:nvPr/>
        </p:nvSpPr>
        <p:spPr bwMode="gray">
          <a:xfrm rot="16200000">
            <a:off x="5731363" y="5185650"/>
            <a:ext cx="1027424" cy="456642"/>
          </a:xfrm>
          <a:prstGeom prst="rect">
            <a:avLst/>
          </a:prstGeom>
          <a:solidFill>
            <a:schemeClr val="accent2"/>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36000" rIns="0" bIns="36000" numCol="1" spcCol="0" rtlCol="0" fromWordArt="0" anchor="ctr" anchorCtr="0" forceAA="0" compatLnSpc="1">
            <a:prstTxWarp prst="textNoShape">
              <a:avLst/>
            </a:prstTxWarp>
            <a:noAutofit/>
          </a:bodyPr>
          <a:lstStyle/>
          <a:p>
            <a:pPr marL="0" indent="0" algn="ctr">
              <a:buNone/>
            </a:pPr>
            <a:r>
              <a:rPr lang="en-US" sz="1200" b="1" dirty="0">
                <a:solidFill>
                  <a:schemeClr val="bg1"/>
                </a:solidFill>
              </a:rPr>
              <a:t>Lesson learned</a:t>
            </a:r>
          </a:p>
        </p:txBody>
      </p:sp>
      <p:sp>
        <p:nvSpPr>
          <p:cNvPr id="25" name="Pentagon 24">
            <a:extLst>
              <a:ext uri="{FF2B5EF4-FFF2-40B4-BE49-F238E27FC236}">
                <a16:creationId xmlns:a16="http://schemas.microsoft.com/office/drawing/2014/main" id="{B54F0C48-145E-B191-7E8D-3AC229CD3AFB}"/>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26" name="Chevron 25">
            <a:extLst>
              <a:ext uri="{FF2B5EF4-FFF2-40B4-BE49-F238E27FC236}">
                <a16:creationId xmlns:a16="http://schemas.microsoft.com/office/drawing/2014/main" id="{7311958B-010D-70E7-A24B-D084FB1A0D60}"/>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27" name="Chevron 26">
            <a:extLst>
              <a:ext uri="{FF2B5EF4-FFF2-40B4-BE49-F238E27FC236}">
                <a16:creationId xmlns:a16="http://schemas.microsoft.com/office/drawing/2014/main" id="{25B2B3AA-5AFF-C0B9-9528-4DE555E11951}"/>
              </a:ext>
            </a:extLst>
          </p:cNvPr>
          <p:cNvSpPr/>
          <p:nvPr/>
        </p:nvSpPr>
        <p:spPr>
          <a:xfrm>
            <a:off x="3381296"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Modernize</a:t>
            </a:r>
          </a:p>
        </p:txBody>
      </p:sp>
      <p:sp>
        <p:nvSpPr>
          <p:cNvPr id="28" name="Chevron 27">
            <a:extLst>
              <a:ext uri="{FF2B5EF4-FFF2-40B4-BE49-F238E27FC236}">
                <a16:creationId xmlns:a16="http://schemas.microsoft.com/office/drawing/2014/main" id="{F9B71F36-0038-9379-1E07-72EECE1B279D}"/>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29" name="Chevron 28">
            <a:extLst>
              <a:ext uri="{FF2B5EF4-FFF2-40B4-BE49-F238E27FC236}">
                <a16:creationId xmlns:a16="http://schemas.microsoft.com/office/drawing/2014/main" id="{7CB5A65B-64C4-EC03-8D46-5D161D702DF5}"/>
              </a:ext>
            </a:extLst>
          </p:cNvPr>
          <p:cNvSpPr/>
          <p:nvPr/>
        </p:nvSpPr>
        <p:spPr>
          <a:xfrm>
            <a:off x="6762592" y="0"/>
            <a:ext cx="1788983" cy="288356"/>
          </a:xfrm>
          <a:prstGeom prst="chevron">
            <a:avLst/>
          </a:prstGeom>
          <a:solidFill>
            <a:srgbClr val="815BCA"/>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Deployment</a:t>
            </a:r>
          </a:p>
        </p:txBody>
      </p:sp>
      <p:sp>
        <p:nvSpPr>
          <p:cNvPr id="30" name="Rectangle 29">
            <a:extLst>
              <a:ext uri="{FF2B5EF4-FFF2-40B4-BE49-F238E27FC236}">
                <a16:creationId xmlns:a16="http://schemas.microsoft.com/office/drawing/2014/main" id="{5D0F402A-3A84-4D30-ACD1-09EDF7128101}"/>
              </a:ext>
            </a:extLst>
          </p:cNvPr>
          <p:cNvSpPr/>
          <p:nvPr/>
        </p:nvSpPr>
        <p:spPr>
          <a:xfrm>
            <a:off x="10637520" y="0"/>
            <a:ext cx="1554480" cy="288356"/>
          </a:xfrm>
          <a:prstGeom prst="rect">
            <a:avLst/>
          </a:prstGeom>
          <a:solidFill>
            <a:srgbClr val="009BDC"/>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solidFill>
                  <a:schemeClr val="bg1"/>
                </a:solidFill>
                <a:effectLst/>
                <a:uLnTx/>
                <a:uFillTx/>
                <a:latin typeface="Arial"/>
                <a:ea typeface="+mn-ea"/>
                <a:cs typeface="+mn-cs"/>
                <a:sym typeface="Arial"/>
              </a:rPr>
              <a:t>Long-term</a:t>
            </a:r>
          </a:p>
        </p:txBody>
      </p:sp>
      <p:pic>
        <p:nvPicPr>
          <p:cNvPr id="6" name="Picture 5" descr="File:Flag of the United States.png - Wikimedia Commons">
            <a:extLst>
              <a:ext uri="{FF2B5EF4-FFF2-40B4-BE49-F238E27FC236}">
                <a16:creationId xmlns:a16="http://schemas.microsoft.com/office/drawing/2014/main" id="{C7812DBA-E70A-6854-5D5C-28E5A0DE9B58}"/>
              </a:ext>
            </a:extLst>
          </p:cNvPr>
          <p:cNvPicPr>
            <a:picLocks noChangeAspect="1"/>
          </p:cNvPicPr>
          <p:nvPr/>
        </p:nvPicPr>
        <p:blipFill>
          <a:blip r:embed="rId11"/>
          <a:stretch>
            <a:fillRect/>
          </a:stretch>
        </p:blipFill>
        <p:spPr>
          <a:xfrm>
            <a:off x="329184" y="1806191"/>
            <a:ext cx="347653" cy="182880"/>
          </a:xfrm>
          <a:prstGeom prst="rect">
            <a:avLst/>
          </a:prstGeom>
        </p:spPr>
      </p:pic>
    </p:spTree>
    <p:extLst>
      <p:ext uri="{BB962C8B-B14F-4D97-AF65-F5344CB8AC3E}">
        <p14:creationId xmlns:p14="http://schemas.microsoft.com/office/powerpoint/2010/main" val="251368152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6AE5FB-50B7-1360-DD2A-78610772411A}"/>
            </a:ext>
          </a:extLst>
        </p:cNvPr>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5DDC6E94-1477-51D9-B412-6BCBB8F81978}"/>
              </a:ext>
            </a:extLst>
          </p:cNvPr>
          <p:cNvGraphicFramePr>
            <a:graphicFrameLocks/>
          </p:cNvGraphicFramePr>
          <p:nvPr>
            <p:custDataLst>
              <p:tags r:id="rId2"/>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6" imgW="592" imgH="591" progId="TCLayout.ActiveDocument.1">
                  <p:embed/>
                </p:oleObj>
              </mc:Choice>
              <mc:Fallback>
                <p:oleObj name="thinkcell Slide" r:id="rId6" imgW="592" imgH="591" progId="TCLayout.ActiveDocument.1">
                  <p:embed/>
                  <p:pic>
                    <p:nvPicPr>
                      <p:cNvPr id="7" name="think-cell data - do not delete" hidden="1">
                        <a:extLst>
                          <a:ext uri="{FF2B5EF4-FFF2-40B4-BE49-F238E27FC236}">
                            <a16:creationId xmlns:a16="http://schemas.microsoft.com/office/drawing/2014/main" id="{5DDC6E94-1477-51D9-B412-6BCBB8F81978}"/>
                          </a:ext>
                        </a:extLst>
                      </p:cNvPr>
                      <p:cNvPicPr/>
                      <p:nvPr/>
                    </p:nvPicPr>
                    <p:blipFill>
                      <a:blip r:embed="rId7"/>
                      <a:stretch>
                        <a:fillRect/>
                      </a:stretch>
                    </p:blipFill>
                    <p:spPr>
                      <a:xfrm>
                        <a:off x="1588" y="1588"/>
                        <a:ext cx="1588" cy="1588"/>
                      </a:xfrm>
                      <a:prstGeom prst="rect">
                        <a:avLst/>
                      </a:prstGeom>
                    </p:spPr>
                  </p:pic>
                </p:oleObj>
              </mc:Fallback>
            </mc:AlternateContent>
          </a:graphicData>
        </a:graphic>
      </p:graphicFrame>
      <p:graphicFrame>
        <p:nvGraphicFramePr>
          <p:cNvPr id="10" name="Content Placeholder 9">
            <a:extLst>
              <a:ext uri="{FF2B5EF4-FFF2-40B4-BE49-F238E27FC236}">
                <a16:creationId xmlns:a16="http://schemas.microsoft.com/office/drawing/2014/main" id="{F09FCFCB-6B6C-E53A-5DC9-193EA0A66568}"/>
              </a:ext>
            </a:extLst>
          </p:cNvPr>
          <p:cNvGraphicFramePr>
            <a:graphicFrameLocks noGrp="1"/>
          </p:cNvGraphicFramePr>
          <p:nvPr>
            <p:ph sz="quarter" idx="10"/>
            <p:extLst>
              <p:ext uri="{D42A27DB-BD31-4B8C-83A1-F6EECF244321}">
                <p14:modId xmlns:p14="http://schemas.microsoft.com/office/powerpoint/2010/main" val="2687918010"/>
              </p:ext>
            </p:extLst>
          </p:nvPr>
        </p:nvGraphicFramePr>
        <p:xfrm>
          <a:off x="304800" y="1676401"/>
          <a:ext cx="11574699" cy="3684204"/>
        </p:xfrm>
        <a:graphic>
          <a:graphicData uri="http://schemas.openxmlformats.org/drawingml/2006/table">
            <a:tbl>
              <a:tblPr firstRow="1" bandRow="1">
                <a:tableStyleId>{5C22544A-7EE6-4342-B048-85BDC9FD1C3A}</a:tableStyleId>
              </a:tblPr>
              <a:tblGrid>
                <a:gridCol w="1890852">
                  <a:extLst>
                    <a:ext uri="{9D8B030D-6E8A-4147-A177-3AD203B41FA5}">
                      <a16:colId xmlns:a16="http://schemas.microsoft.com/office/drawing/2014/main" val="2583372864"/>
                    </a:ext>
                  </a:extLst>
                </a:gridCol>
                <a:gridCol w="3227949">
                  <a:extLst>
                    <a:ext uri="{9D8B030D-6E8A-4147-A177-3AD203B41FA5}">
                      <a16:colId xmlns:a16="http://schemas.microsoft.com/office/drawing/2014/main" val="2063912452"/>
                    </a:ext>
                  </a:extLst>
                </a:gridCol>
                <a:gridCol w="3227949">
                  <a:extLst>
                    <a:ext uri="{9D8B030D-6E8A-4147-A177-3AD203B41FA5}">
                      <a16:colId xmlns:a16="http://schemas.microsoft.com/office/drawing/2014/main" val="873441295"/>
                    </a:ext>
                  </a:extLst>
                </a:gridCol>
                <a:gridCol w="3227949">
                  <a:extLst>
                    <a:ext uri="{9D8B030D-6E8A-4147-A177-3AD203B41FA5}">
                      <a16:colId xmlns:a16="http://schemas.microsoft.com/office/drawing/2014/main" val="1534857877"/>
                    </a:ext>
                  </a:extLst>
                </a:gridCol>
              </a:tblGrid>
              <a:tr h="337542">
                <a:tc>
                  <a:txBody>
                    <a:bodyPr/>
                    <a:lstStyle/>
                    <a:p>
                      <a:pPr marL="0" indent="0">
                        <a:buNone/>
                      </a:pPr>
                      <a:endParaRPr lang="en-US" sz="1200" dirty="0">
                        <a:solidFill>
                          <a:schemeClr val="bg1"/>
                        </a:solidFill>
                      </a:endParaRPr>
                    </a:p>
                  </a:txBody>
                  <a:tcPr anchor="ctr">
                    <a:lnL w="12700" cmpd="sng">
                      <a:noFill/>
                    </a:lnL>
                    <a:lnR w="12700" cmpd="sng">
                      <a:noFill/>
                    </a:lnR>
                    <a:lnT w="9525" cap="flat" cmpd="sng" algn="ctr">
                      <a:no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solidFill>
                  </a:tcPr>
                </a:tc>
                <a:tc>
                  <a:txBody>
                    <a:bodyPr/>
                    <a:lstStyle/>
                    <a:p>
                      <a:pPr marL="0" indent="0" algn="ctr">
                        <a:buNone/>
                      </a:pPr>
                      <a:r>
                        <a:rPr lang="en-US" sz="1200" b="1" dirty="0">
                          <a:solidFill>
                            <a:schemeClr val="bg1"/>
                          </a:solidFill>
                        </a:rPr>
                        <a:t>Vertically Integrated</a:t>
                      </a:r>
                    </a:p>
                  </a:txBody>
                  <a:tcPr anchor="ctr">
                    <a:lnL w="12700" cmpd="sng">
                      <a:noFill/>
                    </a:lnL>
                    <a:lnT w="9525" cap="flat" cmpd="sng" algn="ctr">
                      <a:no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solidFill>
                  </a:tcPr>
                </a:tc>
                <a:tc>
                  <a:txBody>
                    <a:bodyPr/>
                    <a:lstStyle/>
                    <a:p>
                      <a:pPr marL="0" marR="0" lvl="0" indent="0" algn="ctr" defTabSz="711200" rtl="0" eaLnBrk="1" fontAlgn="auto" latinLnBrk="0" hangingPunct="1">
                        <a:lnSpc>
                          <a:spcPct val="100000"/>
                        </a:lnSpc>
                        <a:spcBef>
                          <a:spcPts val="1200"/>
                        </a:spcBef>
                        <a:spcAft>
                          <a:spcPts val="0"/>
                        </a:spcAft>
                        <a:buClrTx/>
                        <a:buSzTx/>
                        <a:buFontTx/>
                        <a:buNone/>
                        <a:tabLst/>
                        <a:defRPr/>
                      </a:pPr>
                      <a:r>
                        <a:rPr lang="en-US" sz="1200" b="1" dirty="0">
                          <a:solidFill>
                            <a:schemeClr val="bg1"/>
                          </a:solidFill>
                        </a:rPr>
                        <a:t>Restructured (ISO/RTO)</a:t>
                      </a:r>
                    </a:p>
                  </a:txBody>
                  <a:tcPr anchor="ctr">
                    <a:lnT w="9525" cap="flat" cmpd="sng" algn="ctr">
                      <a:no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solidFill>
                  </a:tcPr>
                </a:tc>
                <a:tc>
                  <a:txBody>
                    <a:bodyPr/>
                    <a:lstStyle/>
                    <a:p>
                      <a:pPr marL="0" marR="0" lvl="0" indent="0" algn="ctr" defTabSz="711200" rtl="0" eaLnBrk="1" fontAlgn="auto" latinLnBrk="0" hangingPunct="1">
                        <a:lnSpc>
                          <a:spcPct val="100000"/>
                        </a:lnSpc>
                        <a:spcBef>
                          <a:spcPts val="1200"/>
                        </a:spcBef>
                        <a:spcAft>
                          <a:spcPts val="0"/>
                        </a:spcAft>
                        <a:buClrTx/>
                        <a:buSzTx/>
                        <a:buFontTx/>
                        <a:buNone/>
                        <a:tabLst/>
                        <a:defRPr/>
                      </a:pPr>
                      <a:r>
                        <a:rPr lang="en-US" sz="1200" b="1" dirty="0">
                          <a:solidFill>
                            <a:schemeClr val="bg1"/>
                          </a:solidFill>
                        </a:rPr>
                        <a:t>ERCOT</a:t>
                      </a:r>
                    </a:p>
                  </a:txBody>
                  <a:tcPr anchor="ctr">
                    <a:lnT w="9525" cap="flat" cmpd="sng" algn="ctr">
                      <a:no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solidFill>
                  </a:tcPr>
                </a:tc>
                <a:extLst>
                  <a:ext uri="{0D108BD9-81ED-4DB2-BD59-A6C34878D82A}">
                    <a16:rowId xmlns:a16="http://schemas.microsoft.com/office/drawing/2014/main" val="778399916"/>
                  </a:ext>
                </a:extLst>
              </a:tr>
              <a:tr h="456306">
                <a:tc>
                  <a:txBody>
                    <a:bodyPr/>
                    <a:lstStyle/>
                    <a:p>
                      <a:pPr marL="0" indent="0">
                        <a:buNone/>
                      </a:pPr>
                      <a:r>
                        <a:rPr lang="en-US" sz="1200" b="1">
                          <a:solidFill>
                            <a:schemeClr val="tx1"/>
                          </a:solidFill>
                        </a:rPr>
                        <a:t>Geographic alignment</a:t>
                      </a:r>
                    </a:p>
                  </a:txBody>
                  <a:tcPr anchor="ctr">
                    <a:lnL w="12700" cmpd="sng">
                      <a:noFill/>
                    </a:lnL>
                    <a:lnR w="12700" cmpd="sng">
                      <a:noFill/>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8F8FF"/>
                    </a:solidFill>
                  </a:tcPr>
                </a:tc>
                <a:tc>
                  <a:txBody>
                    <a:bodyPr/>
                    <a:lstStyle/>
                    <a:p>
                      <a:pPr marL="0" indent="0">
                        <a:buNone/>
                      </a:pPr>
                      <a:r>
                        <a:rPr lang="en-US" sz="1200" dirty="0">
                          <a:solidFill>
                            <a:schemeClr val="tx1"/>
                          </a:solidFill>
                        </a:rPr>
                        <a:t>South, </a:t>
                      </a:r>
                      <a:r>
                        <a:rPr lang="en-US" sz="1200" kern="1200" dirty="0">
                          <a:solidFill>
                            <a:schemeClr val="tx1"/>
                          </a:solidFill>
                          <a:latin typeface="+mn-lt"/>
                          <a:ea typeface="+mn-ea"/>
                          <a:cs typeface="+mn-cs"/>
                        </a:rPr>
                        <a:t>Northwest</a:t>
                      </a:r>
                      <a:r>
                        <a:rPr lang="en-US" sz="1200" dirty="0">
                          <a:solidFill>
                            <a:schemeClr val="tx1"/>
                          </a:solidFill>
                        </a:rPr>
                        <a:t>, Intermountain West</a:t>
                      </a:r>
                    </a:p>
                  </a:txBody>
                  <a:tcPr anchor="ctr">
                    <a:lnL w="12700" cmpd="sng">
                      <a:noFill/>
                    </a:lnL>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indent="0">
                        <a:buNone/>
                      </a:pPr>
                      <a:r>
                        <a:rPr lang="en-US" sz="1200" dirty="0">
                          <a:solidFill>
                            <a:schemeClr val="tx1"/>
                          </a:solidFill>
                        </a:rPr>
                        <a:t>PJM, MISO, CAISO, ISO-NE, NYISO, SPP</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indent="0">
                        <a:buNone/>
                      </a:pPr>
                      <a:r>
                        <a:rPr lang="en-US" sz="1200">
                          <a:solidFill>
                            <a:schemeClr val="tx1"/>
                          </a:solidFill>
                        </a:rPr>
                        <a:t>Texas (‘energy-only’ market)</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90251733"/>
                  </a:ext>
                </a:extLst>
              </a:tr>
              <a:tr h="562569">
                <a:tc>
                  <a:txBody>
                    <a:bodyPr/>
                    <a:lstStyle/>
                    <a:p>
                      <a:pPr marL="0" indent="0">
                        <a:buNone/>
                      </a:pPr>
                      <a:r>
                        <a:rPr lang="en-US" sz="1200" b="1">
                          <a:solidFill>
                            <a:schemeClr val="tx1"/>
                          </a:solidFill>
                        </a:rPr>
                        <a:t>Planning mechanisms</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8FF"/>
                    </a:solidFill>
                  </a:tcPr>
                </a:tc>
                <a:tc>
                  <a:txBody>
                    <a:bodyPr/>
                    <a:lstStyle/>
                    <a:p>
                      <a:pPr marL="177800" indent="-177800" algn="l" defTabSz="711200" rtl="0" eaLnBrk="1" latinLnBrk="0" hangingPunct="1">
                        <a:spcBef>
                          <a:spcPts val="0"/>
                        </a:spcBef>
                        <a:buChar char="•"/>
                      </a:pPr>
                      <a:r>
                        <a:rPr lang="en-US" sz="1200" kern="1200">
                          <a:solidFill>
                            <a:schemeClr val="tx1"/>
                          </a:solidFill>
                          <a:latin typeface="+mn-lt"/>
                          <a:ea typeface="+mn-ea"/>
                          <a:cs typeface="+mn-cs"/>
                        </a:rPr>
                        <a:t>Integrated Resource Plans (IRPs)</a:t>
                      </a:r>
                    </a:p>
                    <a:p>
                      <a:pPr marL="177800" indent="-177800" algn="l" defTabSz="711200" rtl="0" eaLnBrk="1" latinLnBrk="0" hangingPunct="1">
                        <a:spcBef>
                          <a:spcPts val="0"/>
                        </a:spcBef>
                        <a:buChar char="•"/>
                      </a:pPr>
                      <a:r>
                        <a:rPr lang="en-US" sz="1200" kern="1200">
                          <a:solidFill>
                            <a:schemeClr val="tx1"/>
                          </a:solidFill>
                          <a:latin typeface="+mn-lt"/>
                          <a:ea typeface="+mn-ea"/>
                          <a:cs typeface="+mn-cs"/>
                        </a:rPr>
                        <a:t>Utility RFPs                                                                                                                                                                                                                                          </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7800" lvl="0" indent="-177800" algn="l">
                        <a:spcBef>
                          <a:spcPts val="0"/>
                        </a:spcBef>
                        <a:buClr>
                          <a:srgbClr val="000000"/>
                        </a:buClr>
                        <a:buChar char="•"/>
                      </a:pPr>
                      <a:r>
                        <a:rPr lang="en-US" sz="1200" b="0" i="0" u="none" strike="noStrike" kern="1200" noProof="0">
                          <a:solidFill>
                            <a:schemeClr val="tx1"/>
                          </a:solidFill>
                          <a:latin typeface="Arial"/>
                          <a:ea typeface="+mn-ea"/>
                          <a:cs typeface="Arial"/>
                        </a:rPr>
                        <a:t>Regional transmission plans </a:t>
                      </a:r>
                    </a:p>
                    <a:p>
                      <a:pPr marL="177800" lvl="0" indent="-177800" algn="l">
                        <a:spcBef>
                          <a:spcPts val="0"/>
                        </a:spcBef>
                        <a:buClr>
                          <a:srgbClr val="000000"/>
                        </a:buClr>
                        <a:buChar char="•"/>
                      </a:pPr>
                      <a:r>
                        <a:rPr lang="en-US" sz="1200" b="0" i="0" u="none" strike="noStrike" kern="1200" noProof="0">
                          <a:solidFill>
                            <a:schemeClr val="tx1"/>
                          </a:solidFill>
                          <a:latin typeface="Arial"/>
                          <a:ea typeface="+mn-ea"/>
                          <a:cs typeface="Arial"/>
                        </a:rPr>
                        <a:t>FERC-1920 and cost allocation tariffs</a:t>
                      </a:r>
                      <a:endParaRPr lang="en-US"/>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7800" indent="-177800" algn="l" defTabSz="711200" rtl="0" eaLnBrk="1" latinLnBrk="0" hangingPunct="1">
                        <a:spcBef>
                          <a:spcPts val="0"/>
                        </a:spcBef>
                        <a:buChar char="•"/>
                      </a:pPr>
                      <a:r>
                        <a:rPr lang="en-US" sz="1200" kern="1200">
                          <a:solidFill>
                            <a:schemeClr val="tx1"/>
                          </a:solidFill>
                          <a:latin typeface="+mn-lt"/>
                          <a:ea typeface="+mn-ea"/>
                          <a:cs typeface="+mn-cs"/>
                        </a:rPr>
                        <a:t>ERCOT-specific planning (e.g., CREZ)</a:t>
                      </a:r>
                    </a:p>
                    <a:p>
                      <a:pPr marL="177800" indent="-177800" algn="l" defTabSz="711200" rtl="0" eaLnBrk="1" latinLnBrk="0" hangingPunct="1">
                        <a:spcBef>
                          <a:spcPts val="0"/>
                        </a:spcBef>
                        <a:buChar char="•"/>
                      </a:pPr>
                      <a:r>
                        <a:rPr lang="en-US" sz="1200" kern="1200">
                          <a:solidFill>
                            <a:schemeClr val="tx1"/>
                          </a:solidFill>
                          <a:latin typeface="+mn-lt"/>
                          <a:ea typeface="+mn-ea"/>
                          <a:cs typeface="+mn-cs"/>
                        </a:rPr>
                        <a:t>Market price signals</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83914881"/>
                  </a:ext>
                </a:extLst>
              </a:tr>
              <a:tr h="562569">
                <a:tc>
                  <a:txBody>
                    <a:bodyPr/>
                    <a:lstStyle/>
                    <a:p>
                      <a:pPr marL="0" indent="0">
                        <a:buNone/>
                      </a:pPr>
                      <a:r>
                        <a:rPr lang="en-US" sz="1200" b="1">
                          <a:solidFill>
                            <a:schemeClr val="tx1"/>
                          </a:solidFill>
                        </a:rPr>
                        <a:t>Primary funding vehicles</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8FF"/>
                    </a:solidFill>
                  </a:tcPr>
                </a:tc>
                <a:tc>
                  <a:txBody>
                    <a:bodyPr/>
                    <a:lstStyle/>
                    <a:p>
                      <a:pPr marL="0" indent="0">
                        <a:buNone/>
                      </a:pPr>
                      <a:r>
                        <a:rPr lang="en-US" sz="1200">
                          <a:solidFill>
                            <a:schemeClr val="tx1"/>
                          </a:solidFill>
                        </a:rPr>
                        <a:t>Utility debt and equity (public markets) incl. for Non-Wire Alternatives (NWAs) and GETs</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indent="0">
                        <a:buNone/>
                      </a:pPr>
                      <a:r>
                        <a:rPr lang="en-US" sz="1200">
                          <a:solidFill>
                            <a:schemeClr val="tx1"/>
                          </a:solidFill>
                        </a:rPr>
                        <a:t>Utility debt and equity, merchant project finance, NWA contracts</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0" indent="0">
                        <a:buNone/>
                      </a:pPr>
                      <a:r>
                        <a:rPr lang="en-US" sz="1200">
                          <a:solidFill>
                            <a:schemeClr val="tx1"/>
                          </a:solidFill>
                        </a:rPr>
                        <a:t>Utility debt and equity, merchant project finance, wholesale market revenue</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53862840"/>
                  </a:ext>
                </a:extLst>
              </a:tr>
              <a:tr h="562569">
                <a:tc>
                  <a:txBody>
                    <a:bodyPr/>
                    <a:lstStyle/>
                    <a:p>
                      <a:pPr marL="0" indent="0">
                        <a:buNone/>
                      </a:pPr>
                      <a:r>
                        <a:rPr lang="en-US" sz="1200" b="1">
                          <a:solidFill>
                            <a:schemeClr val="tx1"/>
                          </a:solidFill>
                        </a:rPr>
                        <a:t>ROI mechanisms</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8FF"/>
                    </a:solidFill>
                  </a:tcPr>
                </a:tc>
                <a:tc>
                  <a:txBody>
                    <a:bodyPr/>
                    <a:lstStyle/>
                    <a:p>
                      <a:pPr marL="177800" indent="-177800" algn="l" defTabSz="711200" rtl="0" eaLnBrk="1" latinLnBrk="0" hangingPunct="1">
                        <a:spcBef>
                          <a:spcPts val="0"/>
                        </a:spcBef>
                        <a:buChar char="•"/>
                      </a:pPr>
                      <a:r>
                        <a:rPr lang="en-US" sz="1200" kern="1200">
                          <a:solidFill>
                            <a:schemeClr val="tx1"/>
                          </a:solidFill>
                          <a:latin typeface="+mn-lt"/>
                          <a:ea typeface="+mn-ea"/>
                          <a:cs typeface="+mn-cs"/>
                        </a:rPr>
                        <a:t>State policy</a:t>
                      </a:r>
                    </a:p>
                    <a:p>
                      <a:pPr marL="177800" indent="-177800" algn="l" defTabSz="711200" rtl="0" eaLnBrk="1" latinLnBrk="0" hangingPunct="1">
                        <a:spcBef>
                          <a:spcPts val="0"/>
                        </a:spcBef>
                        <a:buChar char="•"/>
                      </a:pPr>
                      <a:r>
                        <a:rPr lang="en-US" sz="1200" kern="1200">
                          <a:solidFill>
                            <a:schemeClr val="tx1"/>
                          </a:solidFill>
                          <a:latin typeface="+mn-lt"/>
                          <a:ea typeface="+mn-ea"/>
                          <a:cs typeface="+mn-cs"/>
                        </a:rPr>
                        <a:t>Regulated rate base inclusion</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7800" indent="-177800" algn="l" defTabSz="711200" rtl="0" eaLnBrk="1" latinLnBrk="0" hangingPunct="1">
                        <a:spcBef>
                          <a:spcPts val="0"/>
                        </a:spcBef>
                        <a:buChar char="•"/>
                      </a:pPr>
                      <a:r>
                        <a:rPr lang="en-US" sz="1200" kern="1200">
                          <a:solidFill>
                            <a:schemeClr val="tx1"/>
                          </a:solidFill>
                          <a:latin typeface="+mn-lt"/>
                          <a:ea typeface="+mn-ea"/>
                          <a:cs typeface="+mn-cs"/>
                        </a:rPr>
                        <a:t>Regional cost allocation </a:t>
                      </a:r>
                    </a:p>
                    <a:p>
                      <a:pPr marL="177800" indent="-177800" algn="l" defTabSz="711200" rtl="0" eaLnBrk="1" latinLnBrk="0" hangingPunct="1">
                        <a:spcBef>
                          <a:spcPts val="0"/>
                        </a:spcBef>
                        <a:buChar char="•"/>
                      </a:pPr>
                      <a:r>
                        <a:rPr lang="en-US" sz="1200" kern="1200">
                          <a:solidFill>
                            <a:schemeClr val="tx1"/>
                          </a:solidFill>
                          <a:latin typeface="+mn-lt"/>
                          <a:ea typeface="+mn-ea"/>
                          <a:cs typeface="+mn-cs"/>
                        </a:rPr>
                        <a:t>Aggregated DER markets</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7800" indent="-177800" algn="l" defTabSz="711200" rtl="0" eaLnBrk="1" latinLnBrk="0" hangingPunct="1">
                        <a:spcBef>
                          <a:spcPts val="0"/>
                        </a:spcBef>
                        <a:buChar char="•"/>
                      </a:pPr>
                      <a:r>
                        <a:rPr lang="en-US" sz="1200" kern="1200">
                          <a:solidFill>
                            <a:schemeClr val="tx1"/>
                          </a:solidFill>
                          <a:latin typeface="+mn-lt"/>
                          <a:ea typeface="+mn-ea"/>
                          <a:cs typeface="+mn-cs"/>
                        </a:rPr>
                        <a:t>Texas PUC Transmission Cost of Service</a:t>
                      </a:r>
                    </a:p>
                    <a:p>
                      <a:pPr marL="177800" indent="-177800" algn="l" defTabSz="711200" rtl="0" eaLnBrk="1" latinLnBrk="0" hangingPunct="1">
                        <a:spcBef>
                          <a:spcPts val="0"/>
                        </a:spcBef>
                        <a:buChar char="•"/>
                      </a:pPr>
                      <a:r>
                        <a:rPr lang="en-US" sz="1200" kern="1200">
                          <a:solidFill>
                            <a:schemeClr val="tx1"/>
                          </a:solidFill>
                          <a:latin typeface="+mn-lt"/>
                          <a:ea typeface="+mn-ea"/>
                          <a:cs typeface="+mn-cs"/>
                        </a:rPr>
                        <a:t>Merchant (market) driven (energy and ancillary revenue)</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699030928"/>
                  </a:ext>
                </a:extLst>
              </a:tr>
              <a:tr h="562569">
                <a:tc rowSpan="2">
                  <a:txBody>
                    <a:bodyPr/>
                    <a:lstStyle/>
                    <a:p>
                      <a:pPr marL="0" indent="0">
                        <a:buNone/>
                      </a:pPr>
                      <a:r>
                        <a:rPr lang="en-US" sz="1200" b="1">
                          <a:solidFill>
                            <a:schemeClr val="tx1"/>
                          </a:solidFill>
                        </a:rPr>
                        <a:t>Key oversight bodies</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8FF"/>
                    </a:solidFill>
                  </a:tcPr>
                </a:tc>
                <a:tc>
                  <a:txBody>
                    <a:bodyPr/>
                    <a:lstStyle/>
                    <a:p>
                      <a:pPr marL="177800" indent="-177800" algn="l" defTabSz="711200" rtl="0" eaLnBrk="1" latinLnBrk="0" hangingPunct="1">
                        <a:spcBef>
                          <a:spcPts val="0"/>
                        </a:spcBef>
                        <a:buChar char="•"/>
                      </a:pPr>
                      <a:r>
                        <a:rPr lang="en-US" sz="1200" kern="1200">
                          <a:solidFill>
                            <a:schemeClr val="tx1"/>
                          </a:solidFill>
                          <a:latin typeface="+mn-lt"/>
                          <a:ea typeface="+mn-ea"/>
                          <a:cs typeface="+mn-cs"/>
                        </a:rPr>
                        <a:t>Public Utility Commissions (PUCs)</a:t>
                      </a:r>
                    </a:p>
                    <a:p>
                      <a:pPr marL="177800" indent="-177800" algn="l" defTabSz="711200" rtl="0" eaLnBrk="1" latinLnBrk="0" hangingPunct="1">
                        <a:spcBef>
                          <a:spcPts val="0"/>
                        </a:spcBef>
                        <a:buChar char="•"/>
                      </a:pPr>
                      <a:r>
                        <a:rPr lang="en-US" sz="1200" kern="1200">
                          <a:solidFill>
                            <a:schemeClr val="tx1"/>
                          </a:solidFill>
                          <a:latin typeface="+mn-lt"/>
                          <a:ea typeface="+mn-ea"/>
                          <a:cs typeface="+mn-cs"/>
                        </a:rPr>
                        <a:t>FERC (inter-state)</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7800" indent="-177800" algn="l" defTabSz="711200" rtl="0" eaLnBrk="1" latinLnBrk="0" hangingPunct="1">
                        <a:spcBef>
                          <a:spcPts val="0"/>
                        </a:spcBef>
                        <a:buChar char="•"/>
                      </a:pPr>
                      <a:r>
                        <a:rPr lang="en-US" sz="1200" kern="1200">
                          <a:solidFill>
                            <a:schemeClr val="tx1"/>
                          </a:solidFill>
                          <a:latin typeface="+mn-lt"/>
                          <a:ea typeface="+mn-ea"/>
                          <a:cs typeface="+mn-cs"/>
                        </a:rPr>
                        <a:t>ISOs/RTOs and FERC</a:t>
                      </a:r>
                    </a:p>
                    <a:p>
                      <a:pPr marL="177800" indent="-177800" algn="l" defTabSz="711200" rtl="0" eaLnBrk="1" latinLnBrk="0" hangingPunct="1">
                        <a:spcBef>
                          <a:spcPts val="0"/>
                        </a:spcBef>
                        <a:buChar char="•"/>
                      </a:pPr>
                      <a:r>
                        <a:rPr lang="en-US" sz="1200" kern="1200">
                          <a:solidFill>
                            <a:schemeClr val="tx1"/>
                          </a:solidFill>
                          <a:latin typeface="+mn-lt"/>
                          <a:ea typeface="+mn-ea"/>
                          <a:cs typeface="+mn-cs"/>
                        </a:rPr>
                        <a:t>State Public Utility Commissions</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pPr marL="177800" indent="-177800" algn="l" defTabSz="711200" rtl="0" eaLnBrk="1" latinLnBrk="0" hangingPunct="1">
                        <a:spcBef>
                          <a:spcPts val="0"/>
                        </a:spcBef>
                        <a:buChar char="•"/>
                      </a:pPr>
                      <a:r>
                        <a:rPr lang="en-US" sz="1200" kern="1200">
                          <a:solidFill>
                            <a:schemeClr val="tx1"/>
                          </a:solidFill>
                          <a:latin typeface="+mn-lt"/>
                          <a:ea typeface="+mn-ea"/>
                          <a:cs typeface="+mn-cs"/>
                        </a:rPr>
                        <a:t>Public Utility Commission of Texas</a:t>
                      </a:r>
                    </a:p>
                    <a:p>
                      <a:pPr marL="177800" indent="-177800" algn="l" defTabSz="711200" rtl="0" eaLnBrk="1" latinLnBrk="0" hangingPunct="1">
                        <a:spcBef>
                          <a:spcPts val="0"/>
                        </a:spcBef>
                        <a:buChar char="•"/>
                      </a:pPr>
                      <a:r>
                        <a:rPr lang="en-US" sz="1200" kern="1200">
                          <a:solidFill>
                            <a:schemeClr val="tx1"/>
                          </a:solidFill>
                          <a:latin typeface="+mn-lt"/>
                          <a:ea typeface="+mn-ea"/>
                          <a:cs typeface="+mn-cs"/>
                        </a:rPr>
                        <a:t>FERC (reliability-only)</a:t>
                      </a: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84658992"/>
                  </a:ext>
                </a:extLst>
              </a:tr>
              <a:tr h="562569">
                <a:tc vMerge="1">
                  <a:txBody>
                    <a:bodyPr/>
                    <a:lstStyle/>
                    <a:p>
                      <a:pPr marL="0" indent="0">
                        <a:buNone/>
                      </a:pPr>
                      <a:endParaRPr lang="en-US" sz="1200" b="1">
                        <a:solidFill>
                          <a:schemeClr val="tx1"/>
                        </a:solidFill>
                      </a:endParaRPr>
                    </a:p>
                  </a:txBody>
                  <a:tcPr anchor="ctr">
                    <a:lnT w="6350"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solidFill>
                      <a:srgbClr val="E8F8FF"/>
                    </a:solidFill>
                  </a:tcPr>
                </a:tc>
                <a:tc gridSpan="3">
                  <a:txBody>
                    <a:bodyPr/>
                    <a:lstStyle/>
                    <a:p>
                      <a:pPr marL="0" marR="0" lvl="0" indent="0" algn="l" defTabSz="711200" rtl="0" eaLnBrk="1" fontAlgn="auto" latinLnBrk="0" hangingPunct="1">
                        <a:lnSpc>
                          <a:spcPct val="100000"/>
                        </a:lnSpc>
                        <a:spcBef>
                          <a:spcPts val="1200"/>
                        </a:spcBef>
                        <a:spcAft>
                          <a:spcPts val="0"/>
                        </a:spcAft>
                        <a:buClrTx/>
                        <a:buSzTx/>
                        <a:buFontTx/>
                        <a:buNone/>
                        <a:tabLst/>
                        <a:defRPr/>
                      </a:pPr>
                      <a:r>
                        <a:rPr lang="en-US" sz="1200" b="0" i="0" dirty="0">
                          <a:solidFill>
                            <a:schemeClr val="tx1"/>
                          </a:solidFill>
                        </a:rPr>
                        <a:t>NERC</a:t>
                      </a:r>
                      <a:r>
                        <a:rPr lang="en-US" sz="1200" b="1" dirty="0">
                          <a:solidFill>
                            <a:schemeClr val="tx1"/>
                          </a:solidFill>
                        </a:rPr>
                        <a:t>:  </a:t>
                      </a:r>
                      <a:r>
                        <a:rPr lang="en-US" sz="1200" b="0" dirty="0">
                          <a:solidFill>
                            <a:schemeClr val="tx1"/>
                          </a:solidFill>
                        </a:rPr>
                        <a:t>Authority for reliability standards; relevant with demand (load) increases to unlock investor opportunities including inter-system coordination, technologies benefitting from national standards, and where federal support can be tapped (e.g., ITCs, GRIP)</a:t>
                      </a:r>
                      <a:endParaRPr lang="en-US" sz="1200" b="1" dirty="0">
                        <a:solidFill>
                          <a:schemeClr val="tx1"/>
                        </a:solidFill>
                      </a:endParaRP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pPr marL="0" indent="0">
                        <a:buNone/>
                      </a:pPr>
                      <a:endParaRPr lang="en-US" sz="1200" b="0">
                        <a:solidFill>
                          <a:schemeClr val="tx1"/>
                        </a:solidFill>
                      </a:endParaRP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hMerge="1">
                  <a:txBody>
                    <a:bodyPr/>
                    <a:lstStyle/>
                    <a:p>
                      <a:pPr marL="0" indent="0">
                        <a:buNone/>
                      </a:pPr>
                      <a:endParaRPr lang="en-US" sz="1200" b="0">
                        <a:solidFill>
                          <a:schemeClr val="tx1"/>
                        </a:solidFill>
                      </a:endParaRPr>
                    </a:p>
                  </a:txBody>
                  <a:tcPr anchor="ct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329113246"/>
                  </a:ext>
                </a:extLst>
              </a:tr>
            </a:tbl>
          </a:graphicData>
        </a:graphic>
      </p:graphicFrame>
      <p:sp>
        <p:nvSpPr>
          <p:cNvPr id="6" name="Title 5">
            <a:extLst>
              <a:ext uri="{FF2B5EF4-FFF2-40B4-BE49-F238E27FC236}">
                <a16:creationId xmlns:a16="http://schemas.microsoft.com/office/drawing/2014/main" id="{B493C63F-0C48-5544-97DD-20AB00E35A07}"/>
              </a:ext>
            </a:extLst>
          </p:cNvPr>
          <p:cNvSpPr>
            <a:spLocks noGrp="1"/>
          </p:cNvSpPr>
          <p:nvPr>
            <p:ph type="title"/>
          </p:nvPr>
        </p:nvSpPr>
        <p:spPr/>
        <p:txBody>
          <a:bodyPr vert="horz" rIns="91440">
            <a:noAutofit/>
          </a:bodyPr>
          <a:lstStyle/>
          <a:p>
            <a:r>
              <a:rPr lang="en-US" b="1" i="0">
                <a:solidFill>
                  <a:srgbClr val="1D1C1D"/>
                </a:solidFill>
                <a:effectLst/>
                <a:latin typeface="Arial" panose="020B0604020202020204" pitchFamily="34" charset="0"/>
                <a:cs typeface="Arial" panose="020B0604020202020204" pitchFamily="34" charset="0"/>
              </a:rPr>
              <a:t>Investors have a major opportunity to participate in funding the future of the U.S. grid; approaches vary primarily by system type</a:t>
            </a:r>
          </a:p>
        </p:txBody>
      </p:sp>
      <p:sp>
        <p:nvSpPr>
          <p:cNvPr id="20" name="btfpNotesBox361175">
            <a:extLst>
              <a:ext uri="{FF2B5EF4-FFF2-40B4-BE49-F238E27FC236}">
                <a16:creationId xmlns:a16="http://schemas.microsoft.com/office/drawing/2014/main" id="{CD0BDE05-5198-53A8-A879-8D7FE97D12AE}"/>
              </a:ext>
            </a:extLst>
          </p:cNvPr>
          <p:cNvSpPr txBox="1"/>
          <p:nvPr>
            <p:custDataLst>
              <p:tags r:id="rId3"/>
            </p:custDataLst>
          </p:nvPr>
        </p:nvSpPr>
        <p:spPr bwMode="gray">
          <a:xfrm>
            <a:off x="330196" y="6423327"/>
            <a:ext cx="9144000" cy="369332"/>
          </a:xfrm>
          <a:prstGeom prst="rect">
            <a:avLst/>
          </a:prstGeom>
          <a:noFill/>
        </p:spPr>
        <p:txBody>
          <a:bodyPr vert="horz" wrap="square" lIns="0" tIns="0" rIns="0" bIns="0" rtlCol="0" anchor="b">
            <a:spAutoFit/>
          </a:bodyPr>
          <a:lstStyle/>
          <a:p>
            <a:pPr defTabSz="711200">
              <a:defRPr/>
            </a:pPr>
            <a:r>
              <a:rPr kumimoji="0" lang="en-US" sz="800" b="0" i="0" u="none" strike="noStrike" kern="1200" cap="none" spc="0" normalizeH="0" baseline="0" noProof="0" dirty="0">
                <a:ln>
                  <a:noFill/>
                </a:ln>
                <a:effectLst/>
                <a:uLnTx/>
                <a:uFillTx/>
                <a:latin typeface="Arial"/>
                <a:ea typeface="+mn-ea"/>
                <a:cs typeface="+mn-cs"/>
              </a:rPr>
              <a:t>Sources: </a:t>
            </a:r>
            <a:r>
              <a:rPr lang="en-US" sz="800" dirty="0">
                <a:solidFill>
                  <a:srgbClr val="45647B"/>
                </a:solidFill>
                <a:hlinkClick r:id="rId8">
                  <a:extLst>
                    <a:ext uri="{A12FA001-AC4F-418D-AE19-62706E023703}">
                      <ahyp:hlinkClr xmlns:ahyp="http://schemas.microsoft.com/office/drawing/2018/hyperlinkcolor" val="tx"/>
                    </a:ext>
                  </a:extLst>
                </a:hlinkClick>
              </a:rPr>
              <a:t>World Energy Investment</a:t>
            </a:r>
            <a:r>
              <a:rPr lang="en-US" sz="800" dirty="0">
                <a:solidFill>
                  <a:srgbClr val="45647B"/>
                </a:solidFill>
              </a:rPr>
              <a:t> </a:t>
            </a:r>
            <a:r>
              <a:rPr lang="en-US" sz="800" dirty="0"/>
              <a:t>(IEA, 2026); </a:t>
            </a:r>
            <a:r>
              <a:rPr lang="en-US" sz="800" dirty="0">
                <a:solidFill>
                  <a:srgbClr val="45647B"/>
                </a:solidFill>
                <a:hlinkClick r:id="rId9">
                  <a:extLst>
                    <a:ext uri="{A12FA001-AC4F-418D-AE19-62706E023703}">
                      <ahyp:hlinkClr xmlns:ahyp="http://schemas.microsoft.com/office/drawing/2018/hyperlinkcolor" val="tx"/>
                    </a:ext>
                  </a:extLst>
                </a:hlinkClick>
              </a:rPr>
              <a:t>GETS</a:t>
            </a:r>
            <a:r>
              <a:rPr lang="en-US" sz="800" dirty="0"/>
              <a:t> (Bipartisan Policy Institute, 2026); </a:t>
            </a:r>
            <a:r>
              <a:rPr lang="en-US" sz="800" dirty="0">
                <a:solidFill>
                  <a:srgbClr val="45647B"/>
                </a:solidFill>
                <a:hlinkClick r:id="rId10">
                  <a:extLst>
                    <a:ext uri="{A12FA001-AC4F-418D-AE19-62706E023703}">
                      <ahyp:hlinkClr xmlns:ahyp="http://schemas.microsoft.com/office/drawing/2018/hyperlinkcolor" val="tx"/>
                    </a:ext>
                  </a:extLst>
                </a:hlinkClick>
              </a:rPr>
              <a:t>Energy Transition Investment Trends</a:t>
            </a:r>
            <a:r>
              <a:rPr lang="en-US" sz="800" dirty="0">
                <a:solidFill>
                  <a:srgbClr val="45647B"/>
                </a:solidFill>
              </a:rPr>
              <a:t> </a:t>
            </a:r>
            <a:r>
              <a:rPr lang="en-US" sz="800" dirty="0"/>
              <a:t>(BNEF, 2026); </a:t>
            </a:r>
            <a:r>
              <a:rPr lang="en-US" sz="800" dirty="0">
                <a:solidFill>
                  <a:srgbClr val="45647B"/>
                </a:solidFill>
                <a:hlinkClick r:id="rId11">
                  <a:extLst>
                    <a:ext uri="{A12FA001-AC4F-418D-AE19-62706E023703}">
                      <ahyp:hlinkClr xmlns:ahyp="http://schemas.microsoft.com/office/drawing/2018/hyperlinkcolor" val="tx"/>
                    </a:ext>
                  </a:extLst>
                </a:hlinkClick>
              </a:rPr>
              <a:t>Grid resilience</a:t>
            </a:r>
            <a:r>
              <a:rPr lang="en-US" sz="800" dirty="0">
                <a:solidFill>
                  <a:srgbClr val="45647B"/>
                </a:solidFill>
              </a:rPr>
              <a:t> </a:t>
            </a:r>
            <a:r>
              <a:rPr lang="en-US" sz="800" dirty="0"/>
              <a:t>(J.P. Morgan, 2026); </a:t>
            </a:r>
            <a:r>
              <a:rPr lang="en-US" sz="800" dirty="0">
                <a:solidFill>
                  <a:srgbClr val="45647B"/>
                </a:solidFill>
                <a:hlinkClick r:id="rId12">
                  <a:extLst>
                    <a:ext uri="{A12FA001-AC4F-418D-AE19-62706E023703}">
                      <ahyp:hlinkClr xmlns:ahyp="http://schemas.microsoft.com/office/drawing/2018/hyperlinkcolor" val="tx"/>
                    </a:ext>
                  </a:extLst>
                </a:hlinkClick>
              </a:rPr>
              <a:t>Queued Up</a:t>
            </a:r>
            <a:r>
              <a:rPr lang="en-US" sz="800" dirty="0">
                <a:solidFill>
                  <a:srgbClr val="45647B"/>
                </a:solidFill>
              </a:rPr>
              <a:t> </a:t>
            </a:r>
            <a:r>
              <a:rPr lang="en-US" sz="800" dirty="0"/>
              <a:t>(LBNL, 2026); </a:t>
            </a:r>
            <a:r>
              <a:rPr lang="en-US" sz="800" dirty="0">
                <a:solidFill>
                  <a:srgbClr val="45647B"/>
                </a:solidFill>
                <a:hlinkClick r:id="rId13">
                  <a:extLst>
                    <a:ext uri="{A12FA001-AC4F-418D-AE19-62706E023703}">
                      <ahyp:hlinkClr xmlns:ahyp="http://schemas.microsoft.com/office/drawing/2018/hyperlinkcolor" val="tx"/>
                    </a:ext>
                  </a:extLst>
                </a:hlinkClick>
              </a:rPr>
              <a:t>Large Loads Letter</a:t>
            </a:r>
            <a:r>
              <a:rPr lang="en-US" sz="800" dirty="0">
                <a:solidFill>
                  <a:srgbClr val="45647B"/>
                </a:solidFill>
              </a:rPr>
              <a:t> </a:t>
            </a:r>
            <a:r>
              <a:rPr lang="en-US" sz="800" dirty="0"/>
              <a:t>(U.S. DOE, 2025); </a:t>
            </a:r>
            <a:r>
              <a:rPr lang="en-US" sz="800" dirty="0">
                <a:solidFill>
                  <a:srgbClr val="45647B"/>
                </a:solidFill>
                <a:ea typeface="+mn-lt"/>
                <a:cs typeface="+mn-lt"/>
                <a:hlinkClick r:id="rId14">
                  <a:extLst>
                    <a:ext uri="{A12FA001-AC4F-418D-AE19-62706E023703}">
                      <ahyp:hlinkClr xmlns:ahyp="http://schemas.microsoft.com/office/drawing/2018/hyperlinkcolor" val="tx"/>
                    </a:ext>
                  </a:extLst>
                </a:hlinkClick>
              </a:rPr>
              <a:t>VPP Liftoff Report </a:t>
            </a:r>
            <a:r>
              <a:rPr lang="en-US" sz="800" dirty="0">
                <a:ea typeface="+mn-lt"/>
                <a:cs typeface="+mn-lt"/>
              </a:rPr>
              <a:t>(DOE)</a:t>
            </a:r>
            <a:r>
              <a:rPr lang="en-US" sz="800" dirty="0"/>
              <a:t>; </a:t>
            </a:r>
            <a:r>
              <a:rPr lang="en-US" sz="800" dirty="0">
                <a:solidFill>
                  <a:srgbClr val="45647B"/>
                </a:solidFill>
                <a:hlinkClick r:id="rId15">
                  <a:extLst>
                    <a:ext uri="{A12FA001-AC4F-418D-AE19-62706E023703}">
                      <ahyp:hlinkClr xmlns:ahyp="http://schemas.microsoft.com/office/drawing/2018/hyperlinkcolor" val="tx"/>
                    </a:ext>
                  </a:extLst>
                </a:hlinkClick>
              </a:rPr>
              <a:t>Policy recommendations to unlock the value of LDES</a:t>
            </a:r>
            <a:r>
              <a:rPr lang="en-US" sz="800" dirty="0">
                <a:solidFill>
                  <a:srgbClr val="45647B"/>
                </a:solidFill>
              </a:rPr>
              <a:t> </a:t>
            </a:r>
            <a:r>
              <a:rPr lang="en-US" sz="800" dirty="0"/>
              <a:t>(C2ES, 2024). </a:t>
            </a:r>
          </a:p>
          <a:p>
            <a:pPr lvl="0" defTabSz="711200">
              <a:defRPr/>
            </a:pPr>
            <a:r>
              <a:rPr kumimoji="0" lang="en-US" sz="800" b="0" i="0" u="none" strike="noStrike" kern="1200" cap="none" spc="0" normalizeH="0" baseline="0" noProof="0" dirty="0">
                <a:ln>
                  <a:noFill/>
                </a:ln>
                <a:effectLst/>
                <a:uLnTx/>
                <a:uFillTx/>
                <a:latin typeface="Arial"/>
                <a:ea typeface="+mn-ea"/>
                <a:cs typeface="+mn-cs"/>
              </a:rPr>
              <a:t>Credit:</a:t>
            </a:r>
            <a:r>
              <a:rPr lang="en-US" sz="800" dirty="0"/>
              <a:t> Dominica Wambold, Ariela Farchi, and </a:t>
            </a:r>
            <a:r>
              <a:rPr lang="en-US" sz="800" dirty="0">
                <a:solidFill>
                  <a:srgbClr val="000000"/>
                </a:solidFill>
                <a:latin typeface="Arial" panose="020B0604020202020204" pitchFamily="34" charset="0"/>
                <a:cs typeface="Arial" panose="020B0604020202020204" pitchFamily="34" charset="0"/>
                <a:hlinkClick r:id="rId16"/>
              </a:rPr>
              <a:t>Gernot Wagner</a:t>
            </a:r>
            <a:r>
              <a:rPr lang="en-US" sz="800" dirty="0">
                <a:solidFill>
                  <a:srgbClr val="000000"/>
                </a:solidFill>
                <a:latin typeface="Arial" panose="020B0604020202020204" pitchFamily="34" charset="0"/>
                <a:cs typeface="Arial" panose="020B0604020202020204" pitchFamily="34" charset="0"/>
              </a:rPr>
              <a:t>. </a:t>
            </a:r>
            <a:r>
              <a:rPr lang="en-US" sz="800" dirty="0">
                <a:latin typeface="Arial" panose="020B0604020202020204" pitchFamily="34" charset="0"/>
                <a:cs typeface="Arial" panose="020B0604020202020204" pitchFamily="34" charset="0"/>
                <a:hlinkClick r:id="rId17"/>
              </a:rPr>
              <a:t>Share with attribution</a:t>
            </a:r>
            <a:r>
              <a:rPr lang="en-US" sz="800" dirty="0">
                <a:solidFill>
                  <a:srgbClr val="000000"/>
                </a:solidFill>
                <a:latin typeface="Arial" panose="020B0604020202020204" pitchFamily="34" charset="0"/>
                <a:cs typeface="Arial" panose="020B0604020202020204" pitchFamily="34" charset="0"/>
              </a:rPr>
              <a:t>: Wagner </a:t>
            </a:r>
            <a:r>
              <a:rPr lang="en-US" sz="800" i="1" dirty="0">
                <a:solidFill>
                  <a:srgbClr val="000000"/>
                </a:solidFill>
                <a:latin typeface="Arial" panose="020B0604020202020204" pitchFamily="34" charset="0"/>
                <a:cs typeface="Arial" panose="020B0604020202020204" pitchFamily="34" charset="0"/>
              </a:rPr>
              <a:t>et al. </a:t>
            </a:r>
            <a:r>
              <a:rPr lang="en-US" sz="800" dirty="0">
                <a:solidFill>
                  <a:srgbClr val="000000"/>
                </a:solidFill>
                <a:latin typeface="Arial" panose="020B0604020202020204" pitchFamily="34" charset="0"/>
                <a:cs typeface="Arial" panose="020B0604020202020204" pitchFamily="34" charset="0"/>
              </a:rPr>
              <a:t>“Powering Grids,” Columbia Business School Climate Knowledge Initiative (29 October 2026).</a:t>
            </a:r>
            <a:endParaRPr lang="en-US" sz="800" b="0" i="0" u="none" strike="noStrike" kern="1200" cap="none" spc="0" normalizeH="0" baseline="0" noProof="0" dirty="0">
              <a:ln>
                <a:noFill/>
              </a:ln>
              <a:effectLst/>
              <a:uLnTx/>
              <a:uFillTx/>
              <a:latin typeface="Arial"/>
              <a:cs typeface="Arial"/>
            </a:endParaRPr>
          </a:p>
        </p:txBody>
      </p:sp>
      <p:sp>
        <p:nvSpPr>
          <p:cNvPr id="5" name="Rectangle: Rounded Corners 4">
            <a:extLst>
              <a:ext uri="{FF2B5EF4-FFF2-40B4-BE49-F238E27FC236}">
                <a16:creationId xmlns:a16="http://schemas.microsoft.com/office/drawing/2014/main" id="{80BA1C2A-3DDA-5818-97B4-FB0A4DE49089}"/>
              </a:ext>
            </a:extLst>
          </p:cNvPr>
          <p:cNvSpPr/>
          <p:nvPr/>
        </p:nvSpPr>
        <p:spPr bwMode="gray">
          <a:xfrm>
            <a:off x="304800" y="5490829"/>
            <a:ext cx="11619626" cy="754846"/>
          </a:xfrm>
          <a:prstGeom prst="rect">
            <a:avLst/>
          </a:prstGeom>
          <a:solidFill>
            <a:schemeClr val="bg1">
              <a:lumMod val="95000"/>
              <a:alpha val="10196"/>
            </a:schemeClr>
          </a:solidFill>
          <a:ln>
            <a:noFill/>
          </a:ln>
          <a:effectLst>
            <a:innerShdw blurRad="114300">
              <a:prstClr val="black"/>
            </a:innerShdw>
          </a:effectLst>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r>
              <a:rPr lang="en-US" sz="1250" b="1" dirty="0">
                <a:solidFill>
                  <a:schemeClr val="tx1"/>
                </a:solidFill>
              </a:rPr>
              <a:t>Emerging financing models expand access from private capital to grid-connected assets</a:t>
            </a:r>
          </a:p>
          <a:p>
            <a:pPr marL="0" indent="0">
              <a:buNone/>
            </a:pPr>
            <a:endParaRPr lang="en-US" sz="1200" dirty="0">
              <a:solidFill>
                <a:schemeClr val="tx1"/>
              </a:solidFill>
            </a:endParaRPr>
          </a:p>
        </p:txBody>
      </p:sp>
      <p:sp>
        <p:nvSpPr>
          <p:cNvPr id="9" name="TextBox 8">
            <a:extLst>
              <a:ext uri="{FF2B5EF4-FFF2-40B4-BE49-F238E27FC236}">
                <a16:creationId xmlns:a16="http://schemas.microsoft.com/office/drawing/2014/main" id="{BC14CD46-F3AA-FAE4-0A92-4F63A30F6520}"/>
              </a:ext>
            </a:extLst>
          </p:cNvPr>
          <p:cNvSpPr txBox="1"/>
          <p:nvPr/>
        </p:nvSpPr>
        <p:spPr bwMode="gray">
          <a:xfrm>
            <a:off x="444662" y="5767351"/>
            <a:ext cx="11479764" cy="577081"/>
          </a:xfrm>
          <a:prstGeom prst="rect">
            <a:avLst/>
          </a:prstGeom>
          <a:noFill/>
        </p:spPr>
        <p:txBody>
          <a:bodyPr wrap="square" lIns="0" rIns="0" numCol="3">
            <a:spAutoFit/>
          </a:bodyPr>
          <a:lstStyle/>
          <a:p>
            <a:pPr marL="137160" indent="-137160">
              <a:buFont typeface="Arial" panose="020B0604020202020204" pitchFamily="34" charset="0"/>
              <a:buChar char="•"/>
            </a:pPr>
            <a:r>
              <a:rPr lang="en-US" sz="1050" b="1"/>
              <a:t>VPPAs</a:t>
            </a:r>
            <a:r>
              <a:rPr lang="en-US" sz="1050"/>
              <a:t>: Hedge revenue risk, enable PF</a:t>
            </a:r>
          </a:p>
          <a:p>
            <a:pPr marL="137160" indent="-137160">
              <a:buFont typeface="Arial" panose="020B0604020202020204" pitchFamily="34" charset="0"/>
              <a:buChar char="•"/>
            </a:pPr>
            <a:r>
              <a:rPr lang="en-US" sz="1050" b="1"/>
              <a:t>CTTs: </a:t>
            </a:r>
            <a:r>
              <a:rPr lang="en-US" sz="1050"/>
              <a:t>Absorb first-of-a-kind risk</a:t>
            </a:r>
          </a:p>
          <a:p>
            <a:pPr marL="137160" indent="-137160">
              <a:buFont typeface="Arial" panose="020B0604020202020204" pitchFamily="34" charset="0"/>
              <a:buChar char="•"/>
            </a:pPr>
            <a:endParaRPr lang="en-US" sz="1050" b="1"/>
          </a:p>
          <a:p>
            <a:pPr marL="137160" indent="-137160">
              <a:buFont typeface="Arial" panose="020B0604020202020204" pitchFamily="34" charset="0"/>
              <a:buChar char="•"/>
            </a:pPr>
            <a:r>
              <a:rPr lang="en-US" sz="1050" b="1"/>
              <a:t>BYOC</a:t>
            </a:r>
            <a:r>
              <a:rPr lang="en-US" sz="1050"/>
              <a:t>: 3</a:t>
            </a:r>
            <a:r>
              <a:rPr lang="en-US" sz="1050" baseline="30000"/>
              <a:t>rd</a:t>
            </a:r>
            <a:r>
              <a:rPr lang="en-US" sz="1050"/>
              <a:t> party customer-sited capacity</a:t>
            </a:r>
          </a:p>
          <a:p>
            <a:pPr marL="137160" indent="-137160">
              <a:buFont typeface="Arial" panose="020B0604020202020204" pitchFamily="34" charset="0"/>
              <a:buChar char="•"/>
            </a:pPr>
            <a:r>
              <a:rPr lang="en-US" sz="1050" b="1"/>
              <a:t>Build-Transfer</a:t>
            </a:r>
            <a:r>
              <a:rPr lang="en-US" sz="1050"/>
              <a:t>: Offset cost &amp; timeline risk </a:t>
            </a:r>
          </a:p>
          <a:p>
            <a:pPr marL="137160" indent="-137160">
              <a:buFont typeface="Arial" panose="020B0604020202020204" pitchFamily="34" charset="0"/>
              <a:buChar char="•"/>
            </a:pPr>
            <a:endParaRPr lang="en-US" sz="1050"/>
          </a:p>
          <a:p>
            <a:pPr marL="137160" indent="-137160">
              <a:buFont typeface="Arial" panose="020B0604020202020204" pitchFamily="34" charset="0"/>
              <a:buChar char="•"/>
            </a:pPr>
            <a:r>
              <a:rPr lang="en-US" sz="1050" b="1"/>
              <a:t>PBR &amp; ADER</a:t>
            </a:r>
            <a:r>
              <a:rPr lang="en-US" sz="1050"/>
              <a:t>: Incentivize asset efficiency</a:t>
            </a:r>
          </a:p>
          <a:p>
            <a:pPr marL="137160" indent="-137160">
              <a:buFont typeface="Arial" panose="020B0604020202020204" pitchFamily="34" charset="0"/>
              <a:buChar char="•"/>
            </a:pPr>
            <a:r>
              <a:rPr lang="en-US" sz="1050" b="1"/>
              <a:t>Asset-backed securitization</a:t>
            </a:r>
            <a:r>
              <a:rPr lang="en-US" sz="1050"/>
              <a:t>: Grid &amp; off-grid</a:t>
            </a:r>
          </a:p>
        </p:txBody>
      </p:sp>
      <p:sp>
        <p:nvSpPr>
          <p:cNvPr id="4" name="Pentagon 3">
            <a:extLst>
              <a:ext uri="{FF2B5EF4-FFF2-40B4-BE49-F238E27FC236}">
                <a16:creationId xmlns:a16="http://schemas.microsoft.com/office/drawing/2014/main" id="{21213414-0F0F-F831-ED1D-8C526CD44A9D}"/>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8" name="Chevron 7">
            <a:extLst>
              <a:ext uri="{FF2B5EF4-FFF2-40B4-BE49-F238E27FC236}">
                <a16:creationId xmlns:a16="http://schemas.microsoft.com/office/drawing/2014/main" id="{82C916A7-D8A1-09C6-0079-7AC0E65A4D3E}"/>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14" name="Chevron 13">
            <a:extLst>
              <a:ext uri="{FF2B5EF4-FFF2-40B4-BE49-F238E27FC236}">
                <a16:creationId xmlns:a16="http://schemas.microsoft.com/office/drawing/2014/main" id="{9FBCFBE8-C5FB-ECA0-B2FB-C02E0228BDFF}"/>
              </a:ext>
            </a:extLst>
          </p:cNvPr>
          <p:cNvSpPr/>
          <p:nvPr/>
        </p:nvSpPr>
        <p:spPr>
          <a:xfrm>
            <a:off x="3381296"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Modernize</a:t>
            </a:r>
          </a:p>
        </p:txBody>
      </p:sp>
      <p:sp>
        <p:nvSpPr>
          <p:cNvPr id="15" name="Chevron 14">
            <a:extLst>
              <a:ext uri="{FF2B5EF4-FFF2-40B4-BE49-F238E27FC236}">
                <a16:creationId xmlns:a16="http://schemas.microsoft.com/office/drawing/2014/main" id="{FA95AAEB-7962-12D2-E79D-D5A0F01C409E}"/>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6" name="Chevron 15">
            <a:extLst>
              <a:ext uri="{FF2B5EF4-FFF2-40B4-BE49-F238E27FC236}">
                <a16:creationId xmlns:a16="http://schemas.microsoft.com/office/drawing/2014/main" id="{4EA1CC09-FD2E-C613-379C-DC7E4BE60DD2}"/>
              </a:ext>
            </a:extLst>
          </p:cNvPr>
          <p:cNvSpPr/>
          <p:nvPr/>
        </p:nvSpPr>
        <p:spPr>
          <a:xfrm>
            <a:off x="6762592" y="0"/>
            <a:ext cx="1788983" cy="288356"/>
          </a:xfrm>
          <a:prstGeom prst="chevron">
            <a:avLst/>
          </a:prstGeom>
          <a:solidFill>
            <a:srgbClr val="815BCA"/>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Deployment</a:t>
            </a:r>
          </a:p>
        </p:txBody>
      </p:sp>
      <p:sp>
        <p:nvSpPr>
          <p:cNvPr id="2" name="Rectangle 1">
            <a:extLst>
              <a:ext uri="{FF2B5EF4-FFF2-40B4-BE49-F238E27FC236}">
                <a16:creationId xmlns:a16="http://schemas.microsoft.com/office/drawing/2014/main" id="{CA56A445-F1D5-0B00-DFF0-288ABC4B08D7}"/>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solidFill>
                  <a:schemeClr val="bg1"/>
                </a:solidFill>
                <a:effectLst/>
                <a:uLnTx/>
                <a:uFillTx/>
                <a:latin typeface="Arial"/>
                <a:ea typeface="+mn-ea"/>
                <a:cs typeface="+mn-cs"/>
                <a:sym typeface="Arial"/>
              </a:rPr>
              <a:t>Key opportunity</a:t>
            </a:r>
          </a:p>
        </p:txBody>
      </p:sp>
    </p:spTree>
    <p:custDataLst>
      <p:tags r:id="rId1"/>
    </p:custDataLst>
    <p:extLst>
      <p:ext uri="{BB962C8B-B14F-4D97-AF65-F5344CB8AC3E}">
        <p14:creationId xmlns:p14="http://schemas.microsoft.com/office/powerpoint/2010/main" val="197087105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A8D302-2B11-4576-777B-2C6856734479}"/>
            </a:ext>
          </a:extLst>
        </p:cNvPr>
        <p:cNvGrpSpPr/>
        <p:nvPr/>
      </p:nvGrpSpPr>
      <p:grpSpPr>
        <a:xfrm>
          <a:off x="0" y="0"/>
          <a:ext cx="0" cy="0"/>
          <a:chOff x="0" y="0"/>
          <a:chExt cx="0" cy="0"/>
        </a:xfrm>
      </p:grpSpPr>
      <p:graphicFrame>
        <p:nvGraphicFramePr>
          <p:cNvPr id="11" name="think-cell data - do not delete" hidden="1">
            <a:extLst>
              <a:ext uri="{FF2B5EF4-FFF2-40B4-BE49-F238E27FC236}">
                <a16:creationId xmlns:a16="http://schemas.microsoft.com/office/drawing/2014/main" id="{278607F2-CD28-81B1-D162-F748E3FF3BD9}"/>
              </a:ext>
            </a:extLst>
          </p:cNvPr>
          <p:cNvGraphicFramePr>
            <a:graphicFrameLocks/>
          </p:cNvGraphicFramePr>
          <p:nvPr>
            <p:custDataLst>
              <p:tags r:id="rId1"/>
            </p:custDataLst>
            <p:extLst>
              <p:ext uri="{D42A27DB-BD31-4B8C-83A1-F6EECF244321}">
                <p14:modId xmlns:p14="http://schemas.microsoft.com/office/powerpoint/2010/main" val="181454687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10" imgW="404" imgH="405" progId="TCLayout.ActiveDocument.1">
                  <p:embed/>
                </p:oleObj>
              </mc:Choice>
              <mc:Fallback>
                <p:oleObj name="thinkcell Slide" r:id="rId10" imgW="404" imgH="405" progId="TCLayout.ActiveDocument.1">
                  <p:embed/>
                  <p:pic>
                    <p:nvPicPr>
                      <p:cNvPr id="11" name="think-cell data - do not delete" hidden="1">
                        <a:extLst>
                          <a:ext uri="{FF2B5EF4-FFF2-40B4-BE49-F238E27FC236}">
                            <a16:creationId xmlns:a16="http://schemas.microsoft.com/office/drawing/2014/main" id="{278607F2-CD28-81B1-D162-F748E3FF3BD9}"/>
                          </a:ext>
                        </a:extLst>
                      </p:cNvPr>
                      <p:cNvPicPr/>
                      <p:nvPr/>
                    </p:nvPicPr>
                    <p:blipFill>
                      <a:blip r:embed="rId11"/>
                      <a:stretch>
                        <a:fillRect/>
                      </a:stretch>
                    </p:blipFill>
                    <p:spPr>
                      <a:xfrm>
                        <a:off x="1588" y="1588"/>
                        <a:ext cx="1588" cy="1588"/>
                      </a:xfrm>
                      <a:prstGeom prst="rect">
                        <a:avLst/>
                      </a:prstGeom>
                    </p:spPr>
                  </p:pic>
                </p:oleObj>
              </mc:Fallback>
            </mc:AlternateContent>
          </a:graphicData>
        </a:graphic>
      </p:graphicFrame>
      <p:sp>
        <p:nvSpPr>
          <p:cNvPr id="7" name="Rectangle: Rounded Corners 514">
            <a:extLst>
              <a:ext uri="{FF2B5EF4-FFF2-40B4-BE49-F238E27FC236}">
                <a16:creationId xmlns:a16="http://schemas.microsoft.com/office/drawing/2014/main" id="{A8D6E4C6-0E70-006B-32E0-E90F1E58083C}"/>
              </a:ext>
            </a:extLst>
          </p:cNvPr>
          <p:cNvSpPr/>
          <p:nvPr/>
        </p:nvSpPr>
        <p:spPr bwMode="gray">
          <a:xfrm>
            <a:off x="8415767" y="1327630"/>
            <a:ext cx="3527287" cy="4982937"/>
          </a:xfrm>
          <a:prstGeom prst="roundRect">
            <a:avLst>
              <a:gd name="adj" fmla="val 1405"/>
            </a:avLst>
          </a:prstGeom>
          <a:solidFill>
            <a:srgbClr val="EE352E">
              <a:alpha val="20000"/>
            </a:srgbClr>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50" name="Rectangle: Top Corners Rounded 449">
            <a:extLst>
              <a:ext uri="{FF2B5EF4-FFF2-40B4-BE49-F238E27FC236}">
                <a16:creationId xmlns:a16="http://schemas.microsoft.com/office/drawing/2014/main" id="{85092C32-C373-8606-BDE0-4ED3CDCDE35A}"/>
              </a:ext>
            </a:extLst>
          </p:cNvPr>
          <p:cNvSpPr/>
          <p:nvPr/>
        </p:nvSpPr>
        <p:spPr>
          <a:xfrm rot="16200000" flipH="1">
            <a:off x="1109170" y="4361669"/>
            <a:ext cx="316756" cy="1901162"/>
          </a:xfrm>
          <a:prstGeom prst="round2SameRect">
            <a:avLst>
              <a:gd name="adj1" fmla="val 5914"/>
              <a:gd name="adj2" fmla="val 0"/>
            </a:avLst>
          </a:prstGeom>
          <a:solidFill>
            <a:srgbClr val="7F7F7F"/>
          </a:soli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a:solidFill>
                <a:srgbClr val="FFFFFF"/>
              </a:solidFill>
              <a:latin typeface="+mj-lt"/>
            </a:endParaRPr>
          </a:p>
        </p:txBody>
      </p:sp>
      <p:sp>
        <p:nvSpPr>
          <p:cNvPr id="36" name="Rectangle: Top Corners Rounded 35">
            <a:extLst>
              <a:ext uri="{FF2B5EF4-FFF2-40B4-BE49-F238E27FC236}">
                <a16:creationId xmlns:a16="http://schemas.microsoft.com/office/drawing/2014/main" id="{68E99965-B122-C5C9-FBED-2B3E590E5647}"/>
              </a:ext>
            </a:extLst>
          </p:cNvPr>
          <p:cNvSpPr/>
          <p:nvPr/>
        </p:nvSpPr>
        <p:spPr>
          <a:xfrm rot="16200000" flipH="1">
            <a:off x="1109170" y="1129477"/>
            <a:ext cx="316756" cy="1901162"/>
          </a:xfrm>
          <a:prstGeom prst="round2SameRect">
            <a:avLst>
              <a:gd name="adj1" fmla="val 5914"/>
              <a:gd name="adj2" fmla="val 0"/>
            </a:avLst>
          </a:prstGeom>
          <a:solidFill>
            <a:srgbClr val="34A398"/>
          </a:soli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a:solidFill>
                <a:srgbClr val="FFFFFF"/>
              </a:solidFill>
              <a:latin typeface="+mj-lt"/>
            </a:endParaRPr>
          </a:p>
        </p:txBody>
      </p:sp>
      <p:sp>
        <p:nvSpPr>
          <p:cNvPr id="39" name="Rectangle: Top Corners Rounded 38">
            <a:extLst>
              <a:ext uri="{FF2B5EF4-FFF2-40B4-BE49-F238E27FC236}">
                <a16:creationId xmlns:a16="http://schemas.microsoft.com/office/drawing/2014/main" id="{6F13F0FC-A0AD-F8FC-3F1D-D708C7E862FD}"/>
              </a:ext>
            </a:extLst>
          </p:cNvPr>
          <p:cNvSpPr/>
          <p:nvPr/>
        </p:nvSpPr>
        <p:spPr>
          <a:xfrm rot="16200000" flipH="1">
            <a:off x="1109170" y="1533501"/>
            <a:ext cx="316756" cy="1901162"/>
          </a:xfrm>
          <a:prstGeom prst="round2SameRect">
            <a:avLst>
              <a:gd name="adj1" fmla="val 5914"/>
              <a:gd name="adj2" fmla="val 0"/>
            </a:avLst>
          </a:prstGeom>
          <a:solidFill>
            <a:srgbClr val="34A398"/>
          </a:soli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a:solidFill>
                <a:srgbClr val="FFFFFF"/>
              </a:solidFill>
              <a:latin typeface="+mj-lt"/>
            </a:endParaRPr>
          </a:p>
        </p:txBody>
      </p:sp>
      <p:sp>
        <p:nvSpPr>
          <p:cNvPr id="48" name="Rectangle: Top Corners Rounded 47">
            <a:extLst>
              <a:ext uri="{FF2B5EF4-FFF2-40B4-BE49-F238E27FC236}">
                <a16:creationId xmlns:a16="http://schemas.microsoft.com/office/drawing/2014/main" id="{746DFDDC-D1F2-A9D2-060B-08AF202B8007}"/>
              </a:ext>
            </a:extLst>
          </p:cNvPr>
          <p:cNvSpPr/>
          <p:nvPr/>
        </p:nvSpPr>
        <p:spPr>
          <a:xfrm rot="16200000" flipH="1">
            <a:off x="1109170" y="1937525"/>
            <a:ext cx="316756" cy="1901162"/>
          </a:xfrm>
          <a:prstGeom prst="round2SameRect">
            <a:avLst>
              <a:gd name="adj1" fmla="val 5914"/>
              <a:gd name="adj2" fmla="val 0"/>
            </a:avLst>
          </a:prstGeom>
          <a:solidFill>
            <a:srgbClr val="34A398"/>
          </a:soli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a:solidFill>
                <a:srgbClr val="FFFFFF"/>
              </a:solidFill>
              <a:latin typeface="+mj-lt"/>
            </a:endParaRPr>
          </a:p>
        </p:txBody>
      </p:sp>
      <p:sp>
        <p:nvSpPr>
          <p:cNvPr id="51" name="Rectangle: Top Corners Rounded 50">
            <a:extLst>
              <a:ext uri="{FF2B5EF4-FFF2-40B4-BE49-F238E27FC236}">
                <a16:creationId xmlns:a16="http://schemas.microsoft.com/office/drawing/2014/main" id="{DD6CC01C-741F-9BB7-B450-015647F26558}"/>
              </a:ext>
            </a:extLst>
          </p:cNvPr>
          <p:cNvSpPr/>
          <p:nvPr/>
        </p:nvSpPr>
        <p:spPr>
          <a:xfrm rot="16200000" flipH="1">
            <a:off x="1109170" y="2341549"/>
            <a:ext cx="316756" cy="1901162"/>
          </a:xfrm>
          <a:prstGeom prst="round2SameRect">
            <a:avLst>
              <a:gd name="adj1" fmla="val 5914"/>
              <a:gd name="adj2" fmla="val 0"/>
            </a:avLst>
          </a:prstGeom>
          <a:solidFill>
            <a:srgbClr val="34A398"/>
          </a:soli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a:solidFill>
                <a:srgbClr val="FFFFFF"/>
              </a:solidFill>
              <a:latin typeface="+mj-lt"/>
            </a:endParaRPr>
          </a:p>
        </p:txBody>
      </p:sp>
      <p:sp>
        <p:nvSpPr>
          <p:cNvPr id="54" name="Rectangle: Top Corners Rounded 53">
            <a:extLst>
              <a:ext uri="{FF2B5EF4-FFF2-40B4-BE49-F238E27FC236}">
                <a16:creationId xmlns:a16="http://schemas.microsoft.com/office/drawing/2014/main" id="{FD978F86-7CAD-124C-211C-C73C9EADE0CB}"/>
              </a:ext>
            </a:extLst>
          </p:cNvPr>
          <p:cNvSpPr/>
          <p:nvPr/>
        </p:nvSpPr>
        <p:spPr>
          <a:xfrm rot="16200000" flipH="1">
            <a:off x="1109170" y="3149597"/>
            <a:ext cx="316756" cy="1901162"/>
          </a:xfrm>
          <a:prstGeom prst="round2SameRect">
            <a:avLst>
              <a:gd name="adj1" fmla="val 5914"/>
              <a:gd name="adj2" fmla="val 0"/>
            </a:avLst>
          </a:prstGeom>
          <a:solidFill>
            <a:srgbClr val="34A398"/>
          </a:soli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a:solidFill>
                <a:srgbClr val="FFFFFF"/>
              </a:solidFill>
              <a:latin typeface="+mj-lt"/>
            </a:endParaRPr>
          </a:p>
        </p:txBody>
      </p:sp>
      <p:sp>
        <p:nvSpPr>
          <p:cNvPr id="60" name="Rectangle: Top Corners Rounded 59">
            <a:extLst>
              <a:ext uri="{FF2B5EF4-FFF2-40B4-BE49-F238E27FC236}">
                <a16:creationId xmlns:a16="http://schemas.microsoft.com/office/drawing/2014/main" id="{7A4765A0-3FBA-F9F7-7BD5-55DA2466CB34}"/>
              </a:ext>
            </a:extLst>
          </p:cNvPr>
          <p:cNvSpPr/>
          <p:nvPr/>
        </p:nvSpPr>
        <p:spPr>
          <a:xfrm rot="16200000" flipH="1">
            <a:off x="1109170" y="2745573"/>
            <a:ext cx="316756" cy="1901162"/>
          </a:xfrm>
          <a:prstGeom prst="round2SameRect">
            <a:avLst>
              <a:gd name="adj1" fmla="val 5914"/>
              <a:gd name="adj2" fmla="val 0"/>
            </a:avLst>
          </a:prstGeom>
          <a:solidFill>
            <a:srgbClr val="34A398"/>
          </a:soli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a:solidFill>
                <a:srgbClr val="FFFFFF"/>
              </a:solidFill>
              <a:latin typeface="+mj-lt"/>
            </a:endParaRPr>
          </a:p>
        </p:txBody>
      </p:sp>
      <p:sp>
        <p:nvSpPr>
          <p:cNvPr id="63" name="Rectangle: Top Corners Rounded 62">
            <a:extLst>
              <a:ext uri="{FF2B5EF4-FFF2-40B4-BE49-F238E27FC236}">
                <a16:creationId xmlns:a16="http://schemas.microsoft.com/office/drawing/2014/main" id="{ABC129A6-5D48-BB32-BFC3-7E2825C9792B}"/>
              </a:ext>
            </a:extLst>
          </p:cNvPr>
          <p:cNvSpPr/>
          <p:nvPr/>
        </p:nvSpPr>
        <p:spPr>
          <a:xfrm rot="16200000" flipH="1">
            <a:off x="1109170" y="3553621"/>
            <a:ext cx="316756" cy="1901162"/>
          </a:xfrm>
          <a:prstGeom prst="round2SameRect">
            <a:avLst>
              <a:gd name="adj1" fmla="val 5914"/>
              <a:gd name="adj2" fmla="val 0"/>
            </a:avLst>
          </a:prstGeom>
          <a:solidFill>
            <a:srgbClr val="8865CC"/>
          </a:soli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a:solidFill>
                <a:srgbClr val="FFFFFF"/>
              </a:solidFill>
              <a:latin typeface="+mj-lt"/>
            </a:endParaRPr>
          </a:p>
        </p:txBody>
      </p:sp>
      <p:sp>
        <p:nvSpPr>
          <p:cNvPr id="487" name="Rectangle: Top Corners Rounded 486">
            <a:extLst>
              <a:ext uri="{FF2B5EF4-FFF2-40B4-BE49-F238E27FC236}">
                <a16:creationId xmlns:a16="http://schemas.microsoft.com/office/drawing/2014/main" id="{03DBF770-E04B-E118-4410-C6B70691227E}"/>
              </a:ext>
            </a:extLst>
          </p:cNvPr>
          <p:cNvSpPr/>
          <p:nvPr/>
        </p:nvSpPr>
        <p:spPr>
          <a:xfrm rot="16200000" flipH="1">
            <a:off x="1109170" y="4765695"/>
            <a:ext cx="316756" cy="1901162"/>
          </a:xfrm>
          <a:prstGeom prst="round2SameRect">
            <a:avLst>
              <a:gd name="adj1" fmla="val 5914"/>
              <a:gd name="adj2" fmla="val 0"/>
            </a:avLst>
          </a:prstGeom>
          <a:gradFill>
            <a:gsLst>
              <a:gs pos="27000">
                <a:srgbClr val="8865CC"/>
              </a:gs>
              <a:gs pos="100000">
                <a:srgbClr val="009BDB"/>
              </a:gs>
            </a:gsLst>
            <a:lin ang="5400000" scaled="1"/>
          </a:gra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a:solidFill>
                <a:srgbClr val="FFFFFF"/>
              </a:solidFill>
              <a:latin typeface="+mj-lt"/>
            </a:endParaRPr>
          </a:p>
        </p:txBody>
      </p:sp>
      <p:sp>
        <p:nvSpPr>
          <p:cNvPr id="490" name="Rectangle: Top Corners Rounded 489">
            <a:extLst>
              <a:ext uri="{FF2B5EF4-FFF2-40B4-BE49-F238E27FC236}">
                <a16:creationId xmlns:a16="http://schemas.microsoft.com/office/drawing/2014/main" id="{7F93D3C4-854F-3CBC-EE1E-FDE41CABD2F0}"/>
              </a:ext>
            </a:extLst>
          </p:cNvPr>
          <p:cNvSpPr/>
          <p:nvPr/>
        </p:nvSpPr>
        <p:spPr>
          <a:xfrm rot="16200000" flipH="1">
            <a:off x="1109170" y="3957645"/>
            <a:ext cx="316756" cy="1901162"/>
          </a:xfrm>
          <a:prstGeom prst="round2SameRect">
            <a:avLst>
              <a:gd name="adj1" fmla="val 5914"/>
              <a:gd name="adj2" fmla="val 0"/>
            </a:avLst>
          </a:prstGeom>
          <a:solidFill>
            <a:schemeClr val="accent1"/>
          </a:solidFill>
          <a:ln w="9525" cap="rnd" cmpd="sng" algn="ctr">
            <a:noFill/>
            <a:prstDash val="solid"/>
            <a:roun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200">
              <a:solidFill>
                <a:srgbClr val="FFFFFF"/>
              </a:solidFill>
              <a:latin typeface="+mj-lt"/>
            </a:endParaRPr>
          </a:p>
        </p:txBody>
      </p:sp>
      <p:sp>
        <p:nvSpPr>
          <p:cNvPr id="6" name="Title 5">
            <a:extLst>
              <a:ext uri="{FF2B5EF4-FFF2-40B4-BE49-F238E27FC236}">
                <a16:creationId xmlns:a16="http://schemas.microsoft.com/office/drawing/2014/main" id="{5C2631C3-8CC4-AB23-0AB8-E73416CCC362}"/>
              </a:ext>
            </a:extLst>
          </p:cNvPr>
          <p:cNvSpPr>
            <a:spLocks noGrp="1"/>
          </p:cNvSpPr>
          <p:nvPr>
            <p:ph type="title"/>
          </p:nvPr>
        </p:nvSpPr>
        <p:spPr/>
        <p:txBody>
          <a:bodyPr vert="horz" rIns="91440"/>
          <a:lstStyle/>
          <a:p>
            <a:r>
              <a:rPr lang="en-US" dirty="0"/>
              <a:t>U.S. grid expansion is a coordination challenge across rules, capital, assets and siting</a:t>
            </a:r>
          </a:p>
        </p:txBody>
      </p:sp>
      <p:sp>
        <p:nvSpPr>
          <p:cNvPr id="479" name="Oval 478">
            <a:extLst>
              <a:ext uri="{FF2B5EF4-FFF2-40B4-BE49-F238E27FC236}">
                <a16:creationId xmlns:a16="http://schemas.microsoft.com/office/drawing/2014/main" id="{41674B44-DA22-5CB4-E5CF-3AC142126754}"/>
              </a:ext>
            </a:extLst>
          </p:cNvPr>
          <p:cNvSpPr/>
          <p:nvPr/>
        </p:nvSpPr>
        <p:spPr bwMode="gray">
          <a:xfrm>
            <a:off x="4799066" y="6046500"/>
            <a:ext cx="137160" cy="137160"/>
          </a:xfrm>
          <a:prstGeom prst="ellipse">
            <a:avLst/>
          </a:prstGeom>
          <a:solidFill>
            <a:srgbClr val="F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80" name="Oval 479">
            <a:extLst>
              <a:ext uri="{FF2B5EF4-FFF2-40B4-BE49-F238E27FC236}">
                <a16:creationId xmlns:a16="http://schemas.microsoft.com/office/drawing/2014/main" id="{BEEB2021-9AA2-3A94-FC2C-0F8F8A1156C2}"/>
              </a:ext>
            </a:extLst>
          </p:cNvPr>
          <p:cNvSpPr/>
          <p:nvPr/>
        </p:nvSpPr>
        <p:spPr bwMode="gray">
          <a:xfrm>
            <a:off x="6500048" y="6046500"/>
            <a:ext cx="137160" cy="137160"/>
          </a:xfrm>
          <a:prstGeom prst="ellipse">
            <a:avLst/>
          </a:prstGeom>
          <a:solidFill>
            <a:srgbClr val="FFC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81" name="TextBox 480">
            <a:extLst>
              <a:ext uri="{FF2B5EF4-FFF2-40B4-BE49-F238E27FC236}">
                <a16:creationId xmlns:a16="http://schemas.microsoft.com/office/drawing/2014/main" id="{800BCA4B-4121-9479-C11A-B1B05575A6A1}"/>
              </a:ext>
            </a:extLst>
          </p:cNvPr>
          <p:cNvSpPr txBox="1"/>
          <p:nvPr/>
        </p:nvSpPr>
        <p:spPr bwMode="gray">
          <a:xfrm>
            <a:off x="4868159" y="6011843"/>
            <a:ext cx="1761358" cy="201015"/>
          </a:xfrm>
          <a:prstGeom prst="rect">
            <a:avLst/>
          </a:prstGeom>
          <a:noFill/>
        </p:spPr>
        <p:txBody>
          <a:bodyPr wrap="square" lIns="137160" tIns="137160" rIns="274320" bIns="137160" rtlCol="0" anchor="ctr">
            <a:spAutoFit/>
          </a:bodyPr>
          <a:lstStyle/>
          <a:p>
            <a:pPr marL="0" indent="0" algn="l">
              <a:spcBef>
                <a:spcPts val="600"/>
              </a:spcBef>
              <a:spcAft>
                <a:spcPts val="600"/>
              </a:spcAft>
              <a:buNone/>
            </a:pPr>
            <a:r>
              <a:rPr lang="en-US" sz="1000">
                <a:latin typeface="+mj-lt"/>
              </a:rPr>
              <a:t>Primary Decision Gate</a:t>
            </a:r>
          </a:p>
        </p:txBody>
      </p:sp>
      <p:sp>
        <p:nvSpPr>
          <p:cNvPr id="482" name="TextBox 481">
            <a:extLst>
              <a:ext uri="{FF2B5EF4-FFF2-40B4-BE49-F238E27FC236}">
                <a16:creationId xmlns:a16="http://schemas.microsoft.com/office/drawing/2014/main" id="{619D997E-B694-E4EC-CE77-8B8BCA908BB3}"/>
              </a:ext>
            </a:extLst>
          </p:cNvPr>
          <p:cNvSpPr txBox="1"/>
          <p:nvPr/>
        </p:nvSpPr>
        <p:spPr bwMode="gray">
          <a:xfrm>
            <a:off x="6698610" y="6011844"/>
            <a:ext cx="1761358" cy="201013"/>
          </a:xfrm>
          <a:prstGeom prst="rect">
            <a:avLst/>
          </a:prstGeom>
          <a:noFill/>
        </p:spPr>
        <p:txBody>
          <a:bodyPr wrap="square" lIns="137160" tIns="137160" rIns="274320" bIns="137160" rtlCol="0" anchor="ctr">
            <a:spAutoFit/>
          </a:bodyPr>
          <a:lstStyle/>
          <a:p>
            <a:pPr marL="0" indent="0" algn="l">
              <a:spcBef>
                <a:spcPts val="600"/>
              </a:spcBef>
              <a:spcAft>
                <a:spcPts val="600"/>
              </a:spcAft>
              <a:buNone/>
            </a:pPr>
            <a:r>
              <a:rPr lang="en-US" sz="1000" dirty="0">
                <a:latin typeface="+mj-lt"/>
              </a:rPr>
              <a:t>Secondary Influence</a:t>
            </a:r>
          </a:p>
        </p:txBody>
      </p:sp>
      <p:sp>
        <p:nvSpPr>
          <p:cNvPr id="509" name="Text Placeholder 10">
            <a:extLst>
              <a:ext uri="{FF2B5EF4-FFF2-40B4-BE49-F238E27FC236}">
                <a16:creationId xmlns:a16="http://schemas.microsoft.com/office/drawing/2014/main" id="{115DFB91-512B-3844-A114-92FBEDCA92F2}"/>
              </a:ext>
            </a:extLst>
          </p:cNvPr>
          <p:cNvSpPr>
            <a:spLocks/>
          </p:cNvSpPr>
          <p:nvPr>
            <p:custDataLst>
              <p:tags r:id="rId2"/>
            </p:custDataLst>
          </p:nvPr>
        </p:nvSpPr>
        <p:spPr bwMode="auto">
          <a:xfrm>
            <a:off x="6254752" y="1482725"/>
            <a:ext cx="1192213" cy="396875"/>
          </a:xfrm>
          <a:prstGeom prst="homePlate">
            <a:avLst>
              <a:gd name="adj" fmla="val 18400"/>
            </a:avLst>
          </a:prstGeom>
          <a:solidFill>
            <a:srgbClr val="034EA2"/>
          </a:solidFill>
          <a:ln w="9525" cmpd="sng" algn="ctr">
            <a:solidFill>
              <a:schemeClr val="bg1"/>
            </a:solidFill>
          </a:ln>
          <a:effec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endParaRPr lang="en-US">
              <a:solidFill>
                <a:schemeClr val="bg1"/>
              </a:solidFill>
              <a:latin typeface="+mj-lt"/>
              <a:ea typeface="+mj-ea"/>
              <a:cs typeface="+mj-cs"/>
            </a:endParaRPr>
          </a:p>
        </p:txBody>
      </p:sp>
      <p:sp>
        <p:nvSpPr>
          <p:cNvPr id="511" name="Text Placeholder 10">
            <a:extLst>
              <a:ext uri="{FF2B5EF4-FFF2-40B4-BE49-F238E27FC236}">
                <a16:creationId xmlns:a16="http://schemas.microsoft.com/office/drawing/2014/main" id="{E9FB13D9-4C62-EA16-CBAA-B42AAC45F021}"/>
              </a:ext>
            </a:extLst>
          </p:cNvPr>
          <p:cNvSpPr>
            <a:spLocks/>
          </p:cNvSpPr>
          <p:nvPr>
            <p:custDataLst>
              <p:tags r:id="rId3"/>
            </p:custDataLst>
          </p:nvPr>
        </p:nvSpPr>
        <p:spPr bwMode="auto">
          <a:xfrm>
            <a:off x="7373938" y="1482725"/>
            <a:ext cx="1193800" cy="396875"/>
          </a:xfrm>
          <a:prstGeom prst="chevron">
            <a:avLst>
              <a:gd name="adj" fmla="val 18400"/>
            </a:avLst>
          </a:prstGeom>
          <a:solidFill>
            <a:srgbClr val="034EA2"/>
          </a:solidFill>
          <a:ln w="9525" cmpd="sng" algn="ctr">
            <a:solidFill>
              <a:schemeClr val="bg1"/>
            </a:solidFill>
          </a:ln>
          <a:effec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endParaRPr lang="en-US">
              <a:solidFill>
                <a:schemeClr val="bg1"/>
              </a:solidFill>
              <a:latin typeface="+mj-lt"/>
              <a:ea typeface="+mj-ea"/>
              <a:cs typeface="+mj-cs"/>
            </a:endParaRPr>
          </a:p>
        </p:txBody>
      </p:sp>
      <p:sp>
        <p:nvSpPr>
          <p:cNvPr id="512" name="Text Placeholder 10">
            <a:extLst>
              <a:ext uri="{FF2B5EF4-FFF2-40B4-BE49-F238E27FC236}">
                <a16:creationId xmlns:a16="http://schemas.microsoft.com/office/drawing/2014/main" id="{5EEF7225-5A05-0C0F-65E2-81D0439ED602}"/>
              </a:ext>
            </a:extLst>
          </p:cNvPr>
          <p:cNvSpPr>
            <a:spLocks/>
          </p:cNvSpPr>
          <p:nvPr>
            <p:custDataLst>
              <p:tags r:id="rId4"/>
            </p:custDataLst>
          </p:nvPr>
        </p:nvSpPr>
        <p:spPr bwMode="auto">
          <a:xfrm>
            <a:off x="8494713" y="1482725"/>
            <a:ext cx="1193800" cy="396875"/>
          </a:xfrm>
          <a:prstGeom prst="chevron">
            <a:avLst>
              <a:gd name="adj" fmla="val 18400"/>
            </a:avLst>
          </a:prstGeom>
          <a:solidFill>
            <a:srgbClr val="034EA2"/>
          </a:solidFill>
          <a:ln w="9525" cmpd="sng" algn="ctr">
            <a:solidFill>
              <a:schemeClr val="bg1"/>
            </a:solidFill>
          </a:ln>
          <a:effec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endParaRPr lang="en-US">
              <a:solidFill>
                <a:schemeClr val="bg1"/>
              </a:solidFill>
              <a:latin typeface="+mj-lt"/>
              <a:ea typeface="+mj-ea"/>
              <a:cs typeface="+mj-cs"/>
            </a:endParaRPr>
          </a:p>
        </p:txBody>
      </p:sp>
      <p:sp>
        <p:nvSpPr>
          <p:cNvPr id="513" name="Text Placeholder 10">
            <a:extLst>
              <a:ext uri="{FF2B5EF4-FFF2-40B4-BE49-F238E27FC236}">
                <a16:creationId xmlns:a16="http://schemas.microsoft.com/office/drawing/2014/main" id="{4C88EF69-A0F0-115B-C9CE-BE9C50488B87}"/>
              </a:ext>
            </a:extLst>
          </p:cNvPr>
          <p:cNvSpPr>
            <a:spLocks/>
          </p:cNvSpPr>
          <p:nvPr>
            <p:custDataLst>
              <p:tags r:id="rId5"/>
            </p:custDataLst>
          </p:nvPr>
        </p:nvSpPr>
        <p:spPr bwMode="auto">
          <a:xfrm>
            <a:off x="9615488" y="1482725"/>
            <a:ext cx="1192213" cy="396875"/>
          </a:xfrm>
          <a:prstGeom prst="chevron">
            <a:avLst>
              <a:gd name="adj" fmla="val 18000"/>
            </a:avLst>
          </a:prstGeom>
          <a:solidFill>
            <a:srgbClr val="034EA2"/>
          </a:solidFill>
          <a:ln w="9525" cmpd="sng" algn="ctr">
            <a:solidFill>
              <a:schemeClr val="bg1"/>
            </a:solidFill>
          </a:ln>
          <a:effec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endParaRPr lang="en-US">
              <a:solidFill>
                <a:schemeClr val="bg1"/>
              </a:solidFill>
              <a:latin typeface="+mj-lt"/>
              <a:ea typeface="+mj-ea"/>
              <a:cs typeface="+mj-cs"/>
            </a:endParaRPr>
          </a:p>
        </p:txBody>
      </p:sp>
      <p:sp>
        <p:nvSpPr>
          <p:cNvPr id="514" name="Text Placeholder 10">
            <a:extLst>
              <a:ext uri="{FF2B5EF4-FFF2-40B4-BE49-F238E27FC236}">
                <a16:creationId xmlns:a16="http://schemas.microsoft.com/office/drawing/2014/main" id="{237658DF-67F2-30BC-1474-69F7D5B0B5E7}"/>
              </a:ext>
            </a:extLst>
          </p:cNvPr>
          <p:cNvSpPr>
            <a:spLocks/>
          </p:cNvSpPr>
          <p:nvPr>
            <p:custDataLst>
              <p:tags r:id="rId6"/>
            </p:custDataLst>
          </p:nvPr>
        </p:nvSpPr>
        <p:spPr bwMode="auto">
          <a:xfrm>
            <a:off x="10736263" y="1482725"/>
            <a:ext cx="1192213" cy="396875"/>
          </a:xfrm>
          <a:prstGeom prst="chevron">
            <a:avLst>
              <a:gd name="adj" fmla="val 18000"/>
            </a:avLst>
          </a:prstGeom>
          <a:solidFill>
            <a:srgbClr val="034EA2"/>
          </a:solidFill>
          <a:ln w="9525" cmpd="sng" algn="ctr">
            <a:solidFill>
              <a:schemeClr val="bg1"/>
            </a:solidFill>
          </a:ln>
          <a:effectLst/>
        </p:spPr>
        <p:txBody>
          <a:bodyPr vert="horz" wrap="none" lIns="0" tIns="0" rIns="0" bIns="0" rtlCol="0" anchor="ctr">
            <a:noAutofit/>
          </a:bodyPr>
          <a:lstStyle>
            <a:lvl1pPr marL="180975" indent="-180975" algn="l" defTabSz="914354" rtl="0" eaLnBrk="1" latinLnBrk="0" hangingPunct="1">
              <a:lnSpc>
                <a:spcPct val="100000"/>
              </a:lnSpc>
              <a:spcBef>
                <a:spcPts val="0"/>
              </a:spcBef>
              <a:buFont typeface="Arial" panose="020B0604020202020204" pitchFamily="34" charset="0"/>
              <a:buChar char="•"/>
              <a:defRPr sz="1400" kern="1200">
                <a:solidFill>
                  <a:schemeClr val="tx1"/>
                </a:solidFill>
                <a:latin typeface="+mn-lt"/>
                <a:ea typeface="+mn-ea"/>
                <a:cs typeface="+mn-cs"/>
              </a:defRPr>
            </a:lvl1pPr>
            <a:lvl2pPr marL="361950"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2pPr>
            <a:lvl3pPr marL="534988" indent="-173038"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3pPr>
            <a:lvl4pPr marL="715963" indent="-180975" algn="l" defTabSz="914354" rtl="0" eaLnBrk="1" latinLnBrk="0" hangingPunct="1">
              <a:lnSpc>
                <a:spcPct val="100000"/>
              </a:lnSpc>
              <a:spcBef>
                <a:spcPts val="0"/>
              </a:spcBef>
              <a:buFont typeface="Arial" panose="020B0604020202020204" pitchFamily="34" charset="0"/>
              <a:buChar char="–"/>
              <a:defRPr sz="1200" kern="1200">
                <a:solidFill>
                  <a:schemeClr val="tx1"/>
                </a:solidFill>
                <a:latin typeface="+mn-lt"/>
                <a:ea typeface="+mn-ea"/>
                <a:cs typeface="+mn-cs"/>
              </a:defRPr>
            </a:lvl4pPr>
            <a:lvl5pPr marL="898525" indent="-182563" algn="l" defTabSz="914354" rtl="0" eaLnBrk="1" latinLnBrk="0" hangingPunct="1">
              <a:lnSpc>
                <a:spcPct val="100000"/>
              </a:lnSpc>
              <a:spcBef>
                <a:spcPts val="0"/>
              </a:spcBef>
              <a:buFont typeface="Arial" panose="020B0604020202020204" pitchFamily="34" charset="0"/>
              <a:buChar char="&gt;"/>
              <a:defRPr sz="1200" kern="1200">
                <a:solidFill>
                  <a:schemeClr val="tx1"/>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spcBef>
                <a:spcPct val="0"/>
              </a:spcBef>
              <a:spcAft>
                <a:spcPct val="0"/>
              </a:spcAft>
              <a:buNone/>
            </a:pPr>
            <a:endParaRPr lang="en-US">
              <a:solidFill>
                <a:schemeClr val="bg1"/>
              </a:solidFill>
              <a:latin typeface="+mj-lt"/>
              <a:ea typeface="+mj-ea"/>
              <a:cs typeface="+mj-cs"/>
            </a:endParaRPr>
          </a:p>
        </p:txBody>
      </p:sp>
      <p:graphicFrame>
        <p:nvGraphicFramePr>
          <p:cNvPr id="55" name="Table 54">
            <a:extLst>
              <a:ext uri="{FF2B5EF4-FFF2-40B4-BE49-F238E27FC236}">
                <a16:creationId xmlns:a16="http://schemas.microsoft.com/office/drawing/2014/main" id="{44ED40BE-B52A-76F7-604D-61D6616D19CF}"/>
              </a:ext>
            </a:extLst>
          </p:cNvPr>
          <p:cNvGraphicFramePr>
            <a:graphicFrameLocks noGrp="1"/>
          </p:cNvGraphicFramePr>
          <p:nvPr/>
        </p:nvGraphicFramePr>
        <p:xfrm>
          <a:off x="263618" y="1482426"/>
          <a:ext cx="11593195" cy="4433049"/>
        </p:xfrm>
        <a:graphic>
          <a:graphicData uri="http://schemas.openxmlformats.org/drawingml/2006/table">
            <a:tbl>
              <a:tblPr firstRow="1" bandRow="1">
                <a:tableStyleId>{5C22544A-7EE6-4342-B048-85BDC9FD1C3A}</a:tableStyleId>
              </a:tblPr>
              <a:tblGrid>
                <a:gridCol w="2001910">
                  <a:extLst>
                    <a:ext uri="{9D8B030D-6E8A-4147-A177-3AD203B41FA5}">
                      <a16:colId xmlns:a16="http://schemas.microsoft.com/office/drawing/2014/main" val="551976936"/>
                    </a:ext>
                  </a:extLst>
                </a:gridCol>
                <a:gridCol w="3780430">
                  <a:extLst>
                    <a:ext uri="{9D8B030D-6E8A-4147-A177-3AD203B41FA5}">
                      <a16:colId xmlns:a16="http://schemas.microsoft.com/office/drawing/2014/main" val="99719594"/>
                    </a:ext>
                  </a:extLst>
                </a:gridCol>
                <a:gridCol w="208280">
                  <a:extLst>
                    <a:ext uri="{9D8B030D-6E8A-4147-A177-3AD203B41FA5}">
                      <a16:colId xmlns:a16="http://schemas.microsoft.com/office/drawing/2014/main" val="2810177879"/>
                    </a:ext>
                  </a:extLst>
                </a:gridCol>
                <a:gridCol w="1120515">
                  <a:extLst>
                    <a:ext uri="{9D8B030D-6E8A-4147-A177-3AD203B41FA5}">
                      <a16:colId xmlns:a16="http://schemas.microsoft.com/office/drawing/2014/main" val="3554962340"/>
                    </a:ext>
                  </a:extLst>
                </a:gridCol>
                <a:gridCol w="1120515">
                  <a:extLst>
                    <a:ext uri="{9D8B030D-6E8A-4147-A177-3AD203B41FA5}">
                      <a16:colId xmlns:a16="http://schemas.microsoft.com/office/drawing/2014/main" val="3771000200"/>
                    </a:ext>
                  </a:extLst>
                </a:gridCol>
                <a:gridCol w="1120515">
                  <a:extLst>
                    <a:ext uri="{9D8B030D-6E8A-4147-A177-3AD203B41FA5}">
                      <a16:colId xmlns:a16="http://schemas.microsoft.com/office/drawing/2014/main" val="504386385"/>
                    </a:ext>
                  </a:extLst>
                </a:gridCol>
                <a:gridCol w="1120515">
                  <a:extLst>
                    <a:ext uri="{9D8B030D-6E8A-4147-A177-3AD203B41FA5}">
                      <a16:colId xmlns:a16="http://schemas.microsoft.com/office/drawing/2014/main" val="4166464244"/>
                    </a:ext>
                  </a:extLst>
                </a:gridCol>
                <a:gridCol w="1120515">
                  <a:extLst>
                    <a:ext uri="{9D8B030D-6E8A-4147-A177-3AD203B41FA5}">
                      <a16:colId xmlns:a16="http://schemas.microsoft.com/office/drawing/2014/main" val="160413966"/>
                    </a:ext>
                  </a:extLst>
                </a:gridCol>
              </a:tblGrid>
              <a:tr h="395629">
                <a:tc>
                  <a:txBody>
                    <a:bodyPr/>
                    <a:lstStyle/>
                    <a:p>
                      <a:pPr>
                        <a:buNone/>
                      </a:pPr>
                      <a:r>
                        <a:rPr lang="en-US" sz="1200"/>
                        <a:t>Who is included</a:t>
                      </a:r>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9525" cap="flat" cmpd="sng" algn="ctr">
                      <a:noFill/>
                      <a:prstDash val="sysDot"/>
                      <a:round/>
                      <a:headEnd type="none" w="med" len="med"/>
                      <a:tailEnd type="none" w="med" len="med"/>
                    </a:lnB>
                    <a:lnTlToBr w="12700" cmpd="sng">
                      <a:noFill/>
                      <a:prstDash val="solid"/>
                    </a:lnTlToBr>
                    <a:lnBlToTr w="12700" cmpd="sng">
                      <a:noFill/>
                      <a:prstDash val="solid"/>
                    </a:lnBlToTr>
                    <a:noFill/>
                  </a:tcPr>
                </a:tc>
                <a:tc>
                  <a:txBody>
                    <a:bodyPr/>
                    <a:lstStyle/>
                    <a:p>
                      <a:pPr>
                        <a:buNone/>
                      </a:pPr>
                      <a:r>
                        <a:rPr lang="en-US" sz="1000"/>
                        <a:t>Roles &amp; Responsibilities</a:t>
                      </a:r>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9525" cap="flat" cmpd="sng" algn="ctr">
                      <a:noFill/>
                      <a:prstDash val="sysDot"/>
                      <a:round/>
                      <a:headEnd type="none" w="med" len="med"/>
                      <a:tailEnd type="none" w="med" len="med"/>
                    </a:lnB>
                    <a:lnTlToBr w="12700" cmpd="sng">
                      <a:noFill/>
                      <a:prstDash val="solid"/>
                    </a:lnTlToBr>
                    <a:lnBlToTr w="12700" cmpd="sng">
                      <a:noFill/>
                      <a:prstDash val="solid"/>
                    </a:lnBlToTr>
                    <a:solidFill>
                      <a:srgbClr val="034EA2"/>
                    </a:solidFill>
                  </a:tcPr>
                </a:tc>
                <a:tc>
                  <a:txBody>
                    <a:bodyPr/>
                    <a:lstStyle/>
                    <a:p>
                      <a:endParaRPr lang="en-US"/>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9525" cap="flat" cmpd="sng" algn="ctr">
                      <a:no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indent="0">
                        <a:buNone/>
                      </a:pPr>
                      <a:r>
                        <a:rPr lang="en-US" sz="900"/>
                        <a:t>Planning &amp; Need</a:t>
                      </a:r>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9525" cap="flat" cmpd="sng" algn="ctr">
                      <a:no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indent="0" algn="l" defTabSz="711200" rtl="0" eaLnBrk="1" latinLnBrk="0" hangingPunct="1">
                        <a:spcBef>
                          <a:spcPts val="1200"/>
                        </a:spcBef>
                        <a:buNone/>
                      </a:pPr>
                      <a:r>
                        <a:rPr lang="en-US" sz="900"/>
                        <a:t>Financing &amp; Cost Allocation</a:t>
                      </a:r>
                      <a:endParaRPr lang="en-US" sz="900" b="1" kern="1200">
                        <a:solidFill>
                          <a:schemeClr val="lt1"/>
                        </a:solidFill>
                        <a:latin typeface="+mn-lt"/>
                        <a:ea typeface="+mn-ea"/>
                        <a:cs typeface="+mn-cs"/>
                      </a:endParaRPr>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9525" cap="flat" cmpd="sng" algn="ctr">
                      <a:no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indent="0" algn="l" defTabSz="711200" rtl="0" eaLnBrk="1" latinLnBrk="0" hangingPunct="1">
                        <a:spcBef>
                          <a:spcPts val="1200"/>
                        </a:spcBef>
                        <a:buNone/>
                      </a:pPr>
                      <a:r>
                        <a:rPr lang="en-US" sz="900" b="1" kern="1200">
                          <a:solidFill>
                            <a:schemeClr val="lt1"/>
                          </a:solidFill>
                          <a:latin typeface="+mn-lt"/>
                          <a:ea typeface="+mn-ea"/>
                          <a:cs typeface="+mn-cs"/>
                        </a:rPr>
                        <a:t>Interconnection application</a:t>
                      </a:r>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9525" cap="flat" cmpd="sng" algn="ctr">
                      <a:no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indent="0" algn="l" defTabSz="711200" rtl="0" eaLnBrk="1" latinLnBrk="0" hangingPunct="1">
                        <a:spcBef>
                          <a:spcPts val="1200"/>
                        </a:spcBef>
                        <a:buNone/>
                      </a:pPr>
                      <a:r>
                        <a:rPr lang="en-US" sz="900" b="1" kern="1200">
                          <a:solidFill>
                            <a:schemeClr val="lt1"/>
                          </a:solidFill>
                          <a:latin typeface="+mn-lt"/>
                          <a:ea typeface="+mn-ea"/>
                          <a:cs typeface="+mn-cs"/>
                        </a:rPr>
                        <a:t>Siting&amp; Permitting</a:t>
                      </a:r>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9525" cap="flat" cmpd="sng" algn="ctr">
                      <a:no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indent="0" algn="l" defTabSz="711200" rtl="0" eaLnBrk="1" latinLnBrk="0" hangingPunct="1">
                        <a:spcBef>
                          <a:spcPts val="1200"/>
                        </a:spcBef>
                        <a:buNone/>
                      </a:pPr>
                      <a:r>
                        <a:rPr lang="en-US" sz="900" b="1" kern="1200">
                          <a:solidFill>
                            <a:schemeClr val="lt1"/>
                          </a:solidFill>
                          <a:latin typeface="+mn-lt"/>
                          <a:ea typeface="+mn-ea"/>
                          <a:cs typeface="+mn-cs"/>
                        </a:rPr>
                        <a:t>Procurement &amp; Construction</a:t>
                      </a:r>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9525" cap="flat" cmpd="sng" algn="ctr">
                      <a:noFill/>
                      <a:prstDash val="sysDot"/>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64424264"/>
                  </a:ext>
                </a:extLst>
              </a:tr>
              <a:tr h="403742">
                <a:tc>
                  <a:txBody>
                    <a:bodyPr/>
                    <a:lstStyle/>
                    <a:p>
                      <a:pPr indent="0" algn="l">
                        <a:buNone/>
                      </a:pPr>
                      <a:r>
                        <a:rPr lang="en-US" sz="1000">
                          <a:solidFill>
                            <a:schemeClr val="bg1"/>
                          </a:solidFill>
                        </a:rPr>
                        <a:t>FERC</a:t>
                      </a:r>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9525" cap="flat" cmpd="sng" algn="ctr">
                      <a:no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000" b="1" dirty="0"/>
                        <a:t>Federal rule setter: </a:t>
                      </a:r>
                      <a:r>
                        <a:rPr lang="en-US" sz="1000" dirty="0"/>
                        <a:t>Sets interstate transmission, wholesale market, interconnection, cost-allocation rules</a:t>
                      </a:r>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a:buNone/>
                      </a:pPr>
                      <a:endParaRPr lang="en-US" sz="1000"/>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93141700"/>
                  </a:ext>
                </a:extLst>
              </a:tr>
              <a:tr h="403742">
                <a:tc>
                  <a:txBody>
                    <a:bodyPr/>
                    <a:lstStyle/>
                    <a:p>
                      <a:pPr indent="0" algn="l">
                        <a:buNone/>
                      </a:pPr>
                      <a:r>
                        <a:rPr lang="en-US" sz="1000">
                          <a:solidFill>
                            <a:schemeClr val="bg1"/>
                          </a:solidFill>
                        </a:rPr>
                        <a:t>DOE / GDO / national labs</a:t>
                      </a:r>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9525" cap="flat" cmpd="sng" algn="ctr">
                      <a:no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1" dirty="0"/>
                        <a:t>Federal deployment enabler: </a:t>
                      </a:r>
                      <a:r>
                        <a:rPr lang="en-US" sz="1000" dirty="0"/>
                        <a:t>Identifies national infrastructure needs, funds and de-risks projects, and informs planning</a:t>
                      </a:r>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07554996"/>
                  </a:ext>
                </a:extLst>
              </a:tr>
              <a:tr h="403742">
                <a:tc>
                  <a:txBody>
                    <a:bodyPr/>
                    <a:lstStyle/>
                    <a:p>
                      <a:pPr indent="0" algn="l">
                        <a:buNone/>
                      </a:pPr>
                      <a:r>
                        <a:rPr lang="en-US" sz="1000">
                          <a:solidFill>
                            <a:schemeClr val="bg1"/>
                          </a:solidFill>
                        </a:rPr>
                        <a:t>NERC + Regional Entities</a:t>
                      </a:r>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9525" cap="flat" cmpd="sng" algn="ctr">
                      <a:noFill/>
                      <a:prstDash val="sysDot"/>
                      <a:round/>
                      <a:headEnd type="none" w="med" len="med"/>
                      <a:tailEnd type="none" w="med" len="med"/>
                    </a:lnT>
                    <a:lnB w="9525" cap="flat" cmpd="sng" algn="ctr">
                      <a:no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000" b="1"/>
                        <a:t>Reliability authority: </a:t>
                      </a:r>
                      <a:r>
                        <a:rPr lang="en-US" sz="1000"/>
                        <a:t>Sets enforceable reliability, planning, operations and cybersecurity standards</a:t>
                      </a:r>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9525" cap="flat" cmpd="sng" algn="ctr">
                      <a:noFill/>
                      <a:prstDash val="sysDot"/>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83204957"/>
                  </a:ext>
                </a:extLst>
              </a:tr>
              <a:tr h="403742">
                <a:tc>
                  <a:txBody>
                    <a:bodyPr/>
                    <a:lstStyle/>
                    <a:p>
                      <a:pPr indent="0" algn="l">
                        <a:buNone/>
                      </a:pPr>
                      <a:r>
                        <a:rPr lang="en-US" sz="1000">
                          <a:solidFill>
                            <a:schemeClr val="bg1"/>
                          </a:solidFill>
                        </a:rPr>
                        <a:t>RTOs, ISOs, ERCOT</a:t>
                      </a:r>
                    </a:p>
                  </a:txBody>
                  <a:tcPr anchor="ctr">
                    <a:lnL w="9525" cap="flat" cmpd="sng" algn="ctr">
                      <a:noFill/>
                      <a:prstDash val="sysDot"/>
                      <a:round/>
                      <a:headEnd type="none" w="med" len="med"/>
                      <a:tailEnd type="none" w="med" len="med"/>
                    </a:lnL>
                    <a:lnR w="12700" cap="flat" cmpd="sng" algn="ctr">
                      <a:noFill/>
                      <a:prstDash val="solid"/>
                      <a:round/>
                      <a:headEnd type="none" w="med" len="med"/>
                      <a:tailEnd type="none" w="med" len="med"/>
                    </a:lnR>
                    <a:lnT w="9525" cap="flat" cmpd="sng" algn="ctr">
                      <a:noFill/>
                      <a:prstDash val="sysDot"/>
                      <a:round/>
                      <a:headEnd type="none" w="med" len="med"/>
                      <a:tailEnd type="none" w="med" len="med"/>
                    </a:lnT>
                    <a:lnB w="9525" cap="flat" cmpd="sng" algn="ctr">
                      <a:no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000" b="1"/>
                        <a:t>Regional planners / operators: </a:t>
                      </a:r>
                      <a:r>
                        <a:rPr lang="en-US" sz="1000"/>
                        <a:t>Operate grid and markets, manage congestion &amp; coordinate regional interconnection</a:t>
                      </a:r>
                    </a:p>
                  </a:txBody>
                  <a:tcPr anchor="ctr">
                    <a:lnL w="9525" cap="flat" cmpd="sng" algn="ctr">
                      <a:noFill/>
                      <a:prstDash val="sysDot"/>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9525" cap="flat" cmpd="sng" algn="ctr">
                      <a:noFill/>
                      <a:prstDash val="sysDot"/>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87164599"/>
                  </a:ext>
                </a:extLst>
              </a:tr>
              <a:tr h="403742">
                <a:tc>
                  <a:txBody>
                    <a:bodyPr/>
                    <a:lstStyle/>
                    <a:p>
                      <a:pPr indent="0" algn="l">
                        <a:buNone/>
                      </a:pPr>
                      <a:r>
                        <a:rPr lang="en-US" sz="1000">
                          <a:solidFill>
                            <a:schemeClr val="bg1"/>
                          </a:solidFill>
                        </a:rPr>
                        <a:t>State PUCs / PSCs, </a:t>
                      </a:r>
                    </a:p>
                  </a:txBody>
                  <a:tcPr anchor="ctr">
                    <a:lnL w="12700" cmpd="sng">
                      <a:noFill/>
                    </a:lnL>
                    <a:lnR w="12700" cap="flat" cmpd="sng" algn="ctr">
                      <a:noFill/>
                      <a:prstDash val="solid"/>
                      <a:round/>
                      <a:headEnd type="none" w="med" len="med"/>
                      <a:tailEnd type="none" w="med" len="med"/>
                    </a:lnR>
                    <a:lnT w="9525" cap="flat" cmpd="sng" algn="ctr">
                      <a:noFill/>
                      <a:prstDash val="sysDot"/>
                      <a:round/>
                      <a:headEnd type="none" w="med" len="med"/>
                      <a:tailEnd type="none" w="med" len="med"/>
                    </a:lnT>
                    <a:lnB w="9525" cap="flat" cmpd="sng" algn="ctr">
                      <a:no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000" b="1"/>
                        <a:t>State regulatory gatekeepers:</a:t>
                      </a:r>
                      <a:r>
                        <a:rPr lang="en-US" sz="1000"/>
                        <a:t> Approve utility investment, rates, cost recovery and siting where applicable</a:t>
                      </a:r>
                    </a:p>
                  </a:txBody>
                  <a:tcPr anchor="ctr">
                    <a:lnL w="12700" cmpd="sng">
                      <a:noFill/>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mpd="sng">
                      <a:noFill/>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mpd="sng">
                      <a:noFill/>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mpd="sng">
                      <a:noFill/>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mpd="sng">
                      <a:noFill/>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mpd="sng">
                      <a:noFill/>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mpd="sng">
                      <a:noFill/>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66633127"/>
                  </a:ext>
                </a:extLst>
              </a:tr>
              <a:tr h="403742">
                <a:tc>
                  <a:txBody>
                    <a:bodyPr/>
                    <a:lstStyle/>
                    <a:p>
                      <a:pPr marL="177800" marR="0" lvl="0" indent="0" algn="l" defTabSz="711200" rtl="0" eaLnBrk="1" fontAlgn="auto" latinLnBrk="0" hangingPunct="1">
                        <a:lnSpc>
                          <a:spcPct val="100000"/>
                        </a:lnSpc>
                        <a:spcBef>
                          <a:spcPts val="1200"/>
                        </a:spcBef>
                        <a:spcAft>
                          <a:spcPts val="0"/>
                        </a:spcAft>
                        <a:buClrTx/>
                        <a:buSzTx/>
                        <a:buFontTx/>
                        <a:buNone/>
                        <a:tabLst/>
                        <a:defRPr/>
                      </a:pPr>
                      <a:r>
                        <a:rPr lang="en-US" sz="1000">
                          <a:solidFill>
                            <a:schemeClr val="bg1"/>
                          </a:solidFill>
                        </a:rPr>
                        <a:t>State Energy Offices</a:t>
                      </a:r>
                    </a:p>
                  </a:txBody>
                  <a:tcPr anchor="ctr">
                    <a:lnL w="12700" cmpd="sng">
                      <a:noFill/>
                    </a:lnL>
                    <a:lnR w="12700" cap="flat" cmpd="sng" algn="ctr">
                      <a:noFill/>
                      <a:prstDash val="solid"/>
                      <a:round/>
                      <a:headEnd type="none" w="med" len="med"/>
                      <a:tailEnd type="none" w="med" len="med"/>
                    </a:lnR>
                    <a:lnT w="9525" cap="flat" cmpd="sng" algn="ctr">
                      <a:noFill/>
                      <a:prstDash val="sysDot"/>
                      <a:round/>
                      <a:headEnd type="none" w="med" len="med"/>
                      <a:tailEnd type="none" w="med" len="med"/>
                    </a:lnT>
                    <a:lnB w="9525" cap="flat" cmpd="sng" algn="ctr">
                      <a:no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1" kern="1200">
                          <a:solidFill>
                            <a:schemeClr val="dk1"/>
                          </a:solidFill>
                          <a:latin typeface="+mn-lt"/>
                          <a:ea typeface="+mn-ea"/>
                          <a:cs typeface="+mn-cs"/>
                        </a:rPr>
                        <a:t>State policy coordinators:</a:t>
                      </a:r>
                      <a:r>
                        <a:rPr lang="en-US" sz="1000" b="0" kern="1200">
                          <a:solidFill>
                            <a:schemeClr val="dk1"/>
                          </a:solidFill>
                          <a:latin typeface="+mn-lt"/>
                          <a:ea typeface="+mn-ea"/>
                          <a:cs typeface="+mn-cs"/>
                        </a:rPr>
                        <a:t> Align with state energy policy, resilience &amp; energy targets and federal funding opportunities</a:t>
                      </a:r>
                    </a:p>
                  </a:txBody>
                  <a:tcPr anchor="ctr">
                    <a:lnL w="12700" cmpd="sng">
                      <a:noFill/>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mpd="sng">
                      <a:noFill/>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mpd="sng">
                      <a:noFill/>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mpd="sng">
                      <a:noFill/>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mpd="sng">
                      <a:noFill/>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mpd="sng">
                      <a:noFill/>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mpd="sng">
                      <a:noFill/>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92610409"/>
                  </a:ext>
                </a:extLst>
              </a:tr>
              <a:tr h="403742">
                <a:tc>
                  <a:txBody>
                    <a:bodyPr/>
                    <a:lstStyle/>
                    <a:p>
                      <a:pPr indent="0" algn="l">
                        <a:buNone/>
                      </a:pPr>
                      <a:r>
                        <a:rPr lang="en-US" sz="1000">
                          <a:solidFill>
                            <a:schemeClr val="bg1"/>
                          </a:solidFill>
                        </a:rPr>
                        <a:t>Transmission owners, IOUs, public power, co-ops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noFill/>
                      <a:prstDash val="sysDot"/>
                      <a:round/>
                      <a:headEnd type="none" w="med" len="med"/>
                      <a:tailEnd type="none" w="med" len="med"/>
                    </a:lnT>
                    <a:lnB w="9525" cap="flat" cmpd="sng" algn="ctr">
                      <a:no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000" b="1"/>
                        <a:t>Asset owners / builders: </a:t>
                      </a:r>
                      <a:r>
                        <a:rPr lang="en-US" sz="1000"/>
                        <a:t>Build, own, maintain and modernize transmission and distribution assets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94498851"/>
                  </a:ext>
                </a:extLst>
              </a:tr>
              <a:tr h="403742">
                <a:tc>
                  <a:txBody>
                    <a:bodyPr/>
                    <a:lstStyle/>
                    <a:p>
                      <a:pPr indent="0" algn="l">
                        <a:buNone/>
                      </a:pPr>
                      <a:r>
                        <a:rPr lang="en-US" sz="1000">
                          <a:solidFill>
                            <a:schemeClr val="bg1"/>
                          </a:solidFill>
                        </a:rPr>
                        <a:t>Federal land agencies, state/ local gov., Tribal gov.</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noFill/>
                      <a:prstDash val="sysDot"/>
                      <a:round/>
                      <a:headEnd type="none" w="med" len="med"/>
                      <a:tailEnd type="none" w="med" len="med"/>
                    </a:lnT>
                    <a:lnB w="9525" cap="flat" cmpd="sng" algn="ctr">
                      <a:no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000" b="1"/>
                        <a:t>Permitting and public acceptance actors: </a:t>
                      </a:r>
                      <a:r>
                        <a:rPr lang="en-US" sz="1000"/>
                        <a:t>Determine whether projects can be sited, permitted &amp; built on acceptable timelines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58141931"/>
                  </a:ext>
                </a:extLst>
              </a:tr>
              <a:tr h="403742">
                <a:tc>
                  <a:txBody>
                    <a:bodyPr/>
                    <a:lstStyle/>
                    <a:p>
                      <a:pPr indent="0" algn="l">
                        <a:buNone/>
                      </a:pPr>
                      <a:r>
                        <a:rPr lang="en-US" sz="1000">
                          <a:solidFill>
                            <a:schemeClr val="bg1"/>
                          </a:solidFill>
                        </a:rPr>
                        <a:t>Generators, DCs, industrials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noFill/>
                      <a:prstDash val="sysDot"/>
                      <a:round/>
                      <a:headEnd type="none" w="med" len="med"/>
                      <a:tailEnd type="none" w="med" len="med"/>
                    </a:lnT>
                    <a:lnB w="9525" cap="flat" cmpd="sng" algn="ctr">
                      <a:no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000" b="1"/>
                        <a:t>Interconnection customers / demand drivers:</a:t>
                      </a:r>
                      <a:r>
                        <a:rPr lang="en-US" sz="1000"/>
                        <a:t> Create generation and load needs, submit interconnection requests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6350" cap="flat" cmpd="sng" algn="ctr">
                      <a:solidFill>
                        <a:schemeClr val="bg2"/>
                      </a:solidFill>
                      <a:prstDash val="sysDot"/>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66181157"/>
                  </a:ext>
                </a:extLst>
              </a:tr>
              <a:tr h="403742">
                <a:tc>
                  <a:txBody>
                    <a:bodyPr/>
                    <a:lstStyle/>
                    <a:p>
                      <a:pPr indent="0" algn="l">
                        <a:buNone/>
                      </a:pPr>
                      <a:r>
                        <a:rPr lang="en-US" sz="1000">
                          <a:solidFill>
                            <a:schemeClr val="bg1"/>
                          </a:solidFill>
                        </a:rPr>
                        <a:t>OEMs / EPCs / workforce / investors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9525" cap="flat" cmpd="sng" algn="ctr">
                      <a:noFill/>
                      <a:prstDash val="sysDot"/>
                      <a:round/>
                      <a:headEnd type="none" w="med" len="med"/>
                      <a:tailEnd type="none" w="med" len="med"/>
                    </a:lnT>
                    <a:lnB w="9525" cap="flat" cmpd="sng" algn="ctr">
                      <a:no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1" dirty="0"/>
                        <a:t>Delivery and capital ecosystem:</a:t>
                      </a:r>
                      <a:r>
                        <a:rPr lang="en-US" sz="1000" dirty="0"/>
                        <a:t> Provide equipment, EPC services, qualified labor, grid technologies and capital</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9525" cap="flat" cmpd="sng" algn="ctr">
                      <a:solidFill>
                        <a:schemeClr val="bg1">
                          <a:lumMod val="75000"/>
                        </a:schemeClr>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9525" cap="flat" cmpd="sng" algn="ctr">
                      <a:solidFill>
                        <a:schemeClr val="bg1">
                          <a:lumMod val="75000"/>
                        </a:schemeClr>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9525" cap="flat" cmpd="sng" algn="ctr">
                      <a:solidFill>
                        <a:schemeClr val="bg1">
                          <a:lumMod val="75000"/>
                        </a:schemeClr>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9525" cap="flat" cmpd="sng" algn="ctr">
                      <a:solidFill>
                        <a:schemeClr val="bg1">
                          <a:lumMod val="75000"/>
                        </a:schemeClr>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9525" cap="flat" cmpd="sng" algn="ctr">
                      <a:solidFill>
                        <a:schemeClr val="bg1">
                          <a:lumMod val="75000"/>
                        </a:schemeClr>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9525" cap="flat" cmpd="sng" algn="ctr">
                      <a:solidFill>
                        <a:schemeClr val="bg1">
                          <a:lumMod val="75000"/>
                        </a:schemeClr>
                      </a:solidFill>
                      <a:prstDash val="sysDot"/>
                      <a:round/>
                      <a:headEnd type="none" w="med" len="med"/>
                      <a:tailEnd type="none" w="med" len="med"/>
                    </a:lnB>
                    <a:lnTlToBr w="12700" cmpd="sng">
                      <a:noFill/>
                      <a:prstDash val="solid"/>
                    </a:lnTlToBr>
                    <a:lnBlToTr w="12700" cmpd="sng">
                      <a:noFill/>
                      <a:prstDash val="solid"/>
                    </a:lnBlToTr>
                    <a:noFill/>
                  </a:tcPr>
                </a:tc>
                <a:tc>
                  <a:txBody>
                    <a:bodyPr/>
                    <a:lstStyle/>
                    <a:p>
                      <a:pPr marL="0" marR="0" lvl="0" indent="0" defTabSz="914400" eaLnBrk="1" fontAlgn="auto" latinLnBrk="0" hangingPunct="1">
                        <a:lnSpc>
                          <a:spcPct val="100000"/>
                        </a:lnSpc>
                        <a:spcBef>
                          <a:spcPts val="0"/>
                        </a:spcBef>
                        <a:spcAft>
                          <a:spcPts val="0"/>
                        </a:spcAft>
                        <a:buClrTx/>
                        <a:buSzTx/>
                        <a:buFontTx/>
                        <a:buNone/>
                        <a:tabLst/>
                        <a:defRPr/>
                      </a:pPr>
                      <a:endParaRPr lang="en-US" sz="1000" dirty="0"/>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6350" cap="flat" cmpd="sng" algn="ctr">
                      <a:solidFill>
                        <a:schemeClr val="bg2"/>
                      </a:solidFill>
                      <a:prstDash val="sysDot"/>
                      <a:round/>
                      <a:headEnd type="none" w="med" len="med"/>
                      <a:tailEnd type="none" w="med" len="med"/>
                    </a:lnT>
                    <a:lnB w="9525" cap="flat" cmpd="sng" algn="ctr">
                      <a:solidFill>
                        <a:schemeClr val="bg1">
                          <a:lumMod val="75000"/>
                        </a:schemeClr>
                      </a:solidFill>
                      <a:prstDash val="sysDot"/>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69401749"/>
                  </a:ext>
                </a:extLst>
              </a:tr>
            </a:tbl>
          </a:graphicData>
        </a:graphic>
      </p:graphicFrame>
      <p:sp>
        <p:nvSpPr>
          <p:cNvPr id="28" name="Oval 27">
            <a:extLst>
              <a:ext uri="{FF2B5EF4-FFF2-40B4-BE49-F238E27FC236}">
                <a16:creationId xmlns:a16="http://schemas.microsoft.com/office/drawing/2014/main" id="{8B47709E-A38F-F442-B7E0-AB3B0BAB16ED}"/>
              </a:ext>
            </a:extLst>
          </p:cNvPr>
          <p:cNvSpPr/>
          <p:nvPr/>
        </p:nvSpPr>
        <p:spPr bwMode="gray">
          <a:xfrm>
            <a:off x="6760089" y="2036651"/>
            <a:ext cx="137160" cy="137160"/>
          </a:xfrm>
          <a:prstGeom prst="ellipse">
            <a:avLst/>
          </a:prstGeom>
          <a:solidFill>
            <a:srgbClr val="FFC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30" name="Oval 29">
            <a:extLst>
              <a:ext uri="{FF2B5EF4-FFF2-40B4-BE49-F238E27FC236}">
                <a16:creationId xmlns:a16="http://schemas.microsoft.com/office/drawing/2014/main" id="{8BDBE8D5-0DBE-2966-C24E-0A2958C03138}"/>
              </a:ext>
            </a:extLst>
          </p:cNvPr>
          <p:cNvSpPr/>
          <p:nvPr/>
        </p:nvSpPr>
        <p:spPr bwMode="gray">
          <a:xfrm>
            <a:off x="7885234" y="2036651"/>
            <a:ext cx="137160" cy="137160"/>
          </a:xfrm>
          <a:prstGeom prst="ellipse">
            <a:avLst/>
          </a:prstGeom>
          <a:solidFill>
            <a:srgbClr val="F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31" name="Oval 30">
            <a:extLst>
              <a:ext uri="{FF2B5EF4-FFF2-40B4-BE49-F238E27FC236}">
                <a16:creationId xmlns:a16="http://schemas.microsoft.com/office/drawing/2014/main" id="{7FD85B9B-5A32-9A81-3BAC-5316DE0A6B3B}"/>
              </a:ext>
            </a:extLst>
          </p:cNvPr>
          <p:cNvSpPr/>
          <p:nvPr/>
        </p:nvSpPr>
        <p:spPr bwMode="gray">
          <a:xfrm>
            <a:off x="9010379" y="2036651"/>
            <a:ext cx="137160" cy="137160"/>
          </a:xfrm>
          <a:prstGeom prst="ellipse">
            <a:avLst/>
          </a:prstGeom>
          <a:solidFill>
            <a:srgbClr val="F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7" name="Oval 46">
            <a:extLst>
              <a:ext uri="{FF2B5EF4-FFF2-40B4-BE49-F238E27FC236}">
                <a16:creationId xmlns:a16="http://schemas.microsoft.com/office/drawing/2014/main" id="{5E4A4C8E-4FC7-B2E5-D088-80AF39ACAC6A}"/>
              </a:ext>
            </a:extLst>
          </p:cNvPr>
          <p:cNvSpPr/>
          <p:nvPr/>
        </p:nvSpPr>
        <p:spPr bwMode="gray">
          <a:xfrm>
            <a:off x="6760089" y="2837097"/>
            <a:ext cx="137160" cy="137160"/>
          </a:xfrm>
          <a:prstGeom prst="ellipse">
            <a:avLst/>
          </a:prstGeom>
          <a:solidFill>
            <a:srgbClr val="FFC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53" name="Oval 452">
            <a:extLst>
              <a:ext uri="{FF2B5EF4-FFF2-40B4-BE49-F238E27FC236}">
                <a16:creationId xmlns:a16="http://schemas.microsoft.com/office/drawing/2014/main" id="{C31F4C4E-FDAC-E6BA-1F6F-E51E1E47B0D5}"/>
              </a:ext>
            </a:extLst>
          </p:cNvPr>
          <p:cNvSpPr/>
          <p:nvPr/>
        </p:nvSpPr>
        <p:spPr bwMode="gray">
          <a:xfrm>
            <a:off x="6760089" y="3237320"/>
            <a:ext cx="137160" cy="137160"/>
          </a:xfrm>
          <a:prstGeom prst="ellipse">
            <a:avLst/>
          </a:prstGeom>
          <a:solidFill>
            <a:srgbClr val="F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54" name="Oval 453">
            <a:extLst>
              <a:ext uri="{FF2B5EF4-FFF2-40B4-BE49-F238E27FC236}">
                <a16:creationId xmlns:a16="http://schemas.microsoft.com/office/drawing/2014/main" id="{A35ACBBB-E59C-BC90-592B-9A7237A79654}"/>
              </a:ext>
            </a:extLst>
          </p:cNvPr>
          <p:cNvSpPr/>
          <p:nvPr/>
        </p:nvSpPr>
        <p:spPr bwMode="gray">
          <a:xfrm>
            <a:off x="7885234" y="3237320"/>
            <a:ext cx="137160" cy="137160"/>
          </a:xfrm>
          <a:prstGeom prst="ellipse">
            <a:avLst/>
          </a:prstGeom>
          <a:solidFill>
            <a:srgbClr val="F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55" name="Oval 454">
            <a:extLst>
              <a:ext uri="{FF2B5EF4-FFF2-40B4-BE49-F238E27FC236}">
                <a16:creationId xmlns:a16="http://schemas.microsoft.com/office/drawing/2014/main" id="{2C2953C2-8268-EBD0-6EC4-454AB71E678B}"/>
              </a:ext>
            </a:extLst>
          </p:cNvPr>
          <p:cNvSpPr/>
          <p:nvPr/>
        </p:nvSpPr>
        <p:spPr bwMode="gray">
          <a:xfrm>
            <a:off x="9010379" y="3237320"/>
            <a:ext cx="137160" cy="137160"/>
          </a:xfrm>
          <a:prstGeom prst="ellipse">
            <a:avLst/>
          </a:prstGeom>
          <a:solidFill>
            <a:srgbClr val="F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58" name="Oval 457">
            <a:extLst>
              <a:ext uri="{FF2B5EF4-FFF2-40B4-BE49-F238E27FC236}">
                <a16:creationId xmlns:a16="http://schemas.microsoft.com/office/drawing/2014/main" id="{319CCA92-215B-D6BD-F0FF-C62164C2F10F}"/>
              </a:ext>
            </a:extLst>
          </p:cNvPr>
          <p:cNvSpPr/>
          <p:nvPr/>
        </p:nvSpPr>
        <p:spPr bwMode="gray">
          <a:xfrm>
            <a:off x="6760089" y="3637543"/>
            <a:ext cx="137160" cy="137160"/>
          </a:xfrm>
          <a:prstGeom prst="ellipse">
            <a:avLst/>
          </a:prstGeom>
          <a:solidFill>
            <a:srgbClr val="F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59" name="Oval 458">
            <a:extLst>
              <a:ext uri="{FF2B5EF4-FFF2-40B4-BE49-F238E27FC236}">
                <a16:creationId xmlns:a16="http://schemas.microsoft.com/office/drawing/2014/main" id="{0BA4FDC2-B819-B834-205E-A485A7BBA28D}"/>
              </a:ext>
            </a:extLst>
          </p:cNvPr>
          <p:cNvSpPr/>
          <p:nvPr/>
        </p:nvSpPr>
        <p:spPr bwMode="gray">
          <a:xfrm>
            <a:off x="7885234" y="3637543"/>
            <a:ext cx="137160" cy="137160"/>
          </a:xfrm>
          <a:prstGeom prst="ellipse">
            <a:avLst/>
          </a:prstGeom>
          <a:solidFill>
            <a:srgbClr val="F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60" name="Oval 459">
            <a:extLst>
              <a:ext uri="{FF2B5EF4-FFF2-40B4-BE49-F238E27FC236}">
                <a16:creationId xmlns:a16="http://schemas.microsoft.com/office/drawing/2014/main" id="{ED751BF1-6BEC-85B5-B776-B32E0D45DC85}"/>
              </a:ext>
            </a:extLst>
          </p:cNvPr>
          <p:cNvSpPr/>
          <p:nvPr/>
        </p:nvSpPr>
        <p:spPr bwMode="gray">
          <a:xfrm>
            <a:off x="9010379" y="3637543"/>
            <a:ext cx="137160" cy="137160"/>
          </a:xfrm>
          <a:prstGeom prst="ellipse">
            <a:avLst/>
          </a:prstGeom>
          <a:solidFill>
            <a:srgbClr val="FFC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61" name="Oval 460">
            <a:extLst>
              <a:ext uri="{FF2B5EF4-FFF2-40B4-BE49-F238E27FC236}">
                <a16:creationId xmlns:a16="http://schemas.microsoft.com/office/drawing/2014/main" id="{54980260-4DC6-D41A-A5EF-B5B71E0ED438}"/>
              </a:ext>
            </a:extLst>
          </p:cNvPr>
          <p:cNvSpPr/>
          <p:nvPr/>
        </p:nvSpPr>
        <p:spPr bwMode="gray">
          <a:xfrm>
            <a:off x="10135525" y="3637543"/>
            <a:ext cx="137160" cy="137160"/>
          </a:xfrm>
          <a:prstGeom prst="ellipse">
            <a:avLst/>
          </a:prstGeom>
          <a:solidFill>
            <a:srgbClr val="F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63" name="Oval 462">
            <a:extLst>
              <a:ext uri="{FF2B5EF4-FFF2-40B4-BE49-F238E27FC236}">
                <a16:creationId xmlns:a16="http://schemas.microsoft.com/office/drawing/2014/main" id="{84A0FA43-162D-99E7-36DD-B35BCB23B1E9}"/>
              </a:ext>
            </a:extLst>
          </p:cNvPr>
          <p:cNvSpPr/>
          <p:nvPr/>
        </p:nvSpPr>
        <p:spPr bwMode="gray">
          <a:xfrm>
            <a:off x="6760089" y="4437989"/>
            <a:ext cx="137160" cy="137160"/>
          </a:xfrm>
          <a:prstGeom prst="ellipse">
            <a:avLst/>
          </a:prstGeom>
          <a:solidFill>
            <a:srgbClr val="F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64" name="Oval 463">
            <a:extLst>
              <a:ext uri="{FF2B5EF4-FFF2-40B4-BE49-F238E27FC236}">
                <a16:creationId xmlns:a16="http://schemas.microsoft.com/office/drawing/2014/main" id="{3D902C97-9669-C4CA-BA1A-407FC100A00F}"/>
              </a:ext>
            </a:extLst>
          </p:cNvPr>
          <p:cNvSpPr/>
          <p:nvPr/>
        </p:nvSpPr>
        <p:spPr bwMode="gray">
          <a:xfrm>
            <a:off x="7885234" y="4437989"/>
            <a:ext cx="137160" cy="137160"/>
          </a:xfrm>
          <a:prstGeom prst="ellipse">
            <a:avLst/>
          </a:prstGeom>
          <a:solidFill>
            <a:srgbClr val="F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65" name="Oval 464">
            <a:extLst>
              <a:ext uri="{FF2B5EF4-FFF2-40B4-BE49-F238E27FC236}">
                <a16:creationId xmlns:a16="http://schemas.microsoft.com/office/drawing/2014/main" id="{91BDC2DD-8BEA-B539-5E08-BA22DD8F9A3E}"/>
              </a:ext>
            </a:extLst>
          </p:cNvPr>
          <p:cNvSpPr/>
          <p:nvPr/>
        </p:nvSpPr>
        <p:spPr bwMode="gray">
          <a:xfrm>
            <a:off x="9010379" y="4437989"/>
            <a:ext cx="137160" cy="137160"/>
          </a:xfrm>
          <a:prstGeom prst="ellipse">
            <a:avLst/>
          </a:prstGeom>
          <a:solidFill>
            <a:srgbClr val="F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66" name="Oval 465">
            <a:extLst>
              <a:ext uri="{FF2B5EF4-FFF2-40B4-BE49-F238E27FC236}">
                <a16:creationId xmlns:a16="http://schemas.microsoft.com/office/drawing/2014/main" id="{C6194ECB-914D-E629-306C-142E9EDE898B}"/>
              </a:ext>
            </a:extLst>
          </p:cNvPr>
          <p:cNvSpPr/>
          <p:nvPr/>
        </p:nvSpPr>
        <p:spPr bwMode="gray">
          <a:xfrm>
            <a:off x="10135525" y="4437989"/>
            <a:ext cx="137160" cy="137160"/>
          </a:xfrm>
          <a:prstGeom prst="ellipse">
            <a:avLst/>
          </a:prstGeom>
          <a:solidFill>
            <a:srgbClr val="F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67" name="Oval 466">
            <a:extLst>
              <a:ext uri="{FF2B5EF4-FFF2-40B4-BE49-F238E27FC236}">
                <a16:creationId xmlns:a16="http://schemas.microsoft.com/office/drawing/2014/main" id="{50BD2F80-FA50-643E-0DEA-8AD0B09261B8}"/>
              </a:ext>
            </a:extLst>
          </p:cNvPr>
          <p:cNvSpPr/>
          <p:nvPr/>
        </p:nvSpPr>
        <p:spPr bwMode="gray">
          <a:xfrm>
            <a:off x="11260671" y="4437989"/>
            <a:ext cx="137160" cy="137160"/>
          </a:xfrm>
          <a:prstGeom prst="ellipse">
            <a:avLst/>
          </a:prstGeom>
          <a:solidFill>
            <a:srgbClr val="F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74" name="Oval 473">
            <a:extLst>
              <a:ext uri="{FF2B5EF4-FFF2-40B4-BE49-F238E27FC236}">
                <a16:creationId xmlns:a16="http://schemas.microsoft.com/office/drawing/2014/main" id="{49317B6C-B72E-BFE7-A486-47C16A15F87B}"/>
              </a:ext>
            </a:extLst>
          </p:cNvPr>
          <p:cNvSpPr/>
          <p:nvPr/>
        </p:nvSpPr>
        <p:spPr bwMode="gray">
          <a:xfrm>
            <a:off x="6760089" y="5262301"/>
            <a:ext cx="137160" cy="137160"/>
          </a:xfrm>
          <a:prstGeom prst="ellipse">
            <a:avLst/>
          </a:prstGeom>
          <a:solidFill>
            <a:srgbClr val="FCCC0A"/>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75" name="Oval 474">
            <a:extLst>
              <a:ext uri="{FF2B5EF4-FFF2-40B4-BE49-F238E27FC236}">
                <a16:creationId xmlns:a16="http://schemas.microsoft.com/office/drawing/2014/main" id="{E3AEC8E9-F882-E982-04BC-45DDC82A70F2}"/>
              </a:ext>
            </a:extLst>
          </p:cNvPr>
          <p:cNvSpPr/>
          <p:nvPr/>
        </p:nvSpPr>
        <p:spPr bwMode="gray">
          <a:xfrm>
            <a:off x="7885234" y="5262301"/>
            <a:ext cx="137160" cy="137160"/>
          </a:xfrm>
          <a:prstGeom prst="ellipse">
            <a:avLst/>
          </a:prstGeom>
          <a:solidFill>
            <a:srgbClr val="FCCC0A"/>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76" name="Oval 475">
            <a:extLst>
              <a:ext uri="{FF2B5EF4-FFF2-40B4-BE49-F238E27FC236}">
                <a16:creationId xmlns:a16="http://schemas.microsoft.com/office/drawing/2014/main" id="{A3C9ACF6-D396-E6F1-1C68-8410CE16BE3A}"/>
              </a:ext>
            </a:extLst>
          </p:cNvPr>
          <p:cNvSpPr/>
          <p:nvPr/>
        </p:nvSpPr>
        <p:spPr bwMode="gray">
          <a:xfrm>
            <a:off x="9010379" y="5262301"/>
            <a:ext cx="137160" cy="137160"/>
          </a:xfrm>
          <a:prstGeom prst="ellipse">
            <a:avLst/>
          </a:prstGeom>
          <a:solidFill>
            <a:srgbClr val="F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0" name="Oval 39">
            <a:extLst>
              <a:ext uri="{FF2B5EF4-FFF2-40B4-BE49-F238E27FC236}">
                <a16:creationId xmlns:a16="http://schemas.microsoft.com/office/drawing/2014/main" id="{9F430793-7240-ADBC-4D2B-E7444574D55A}"/>
              </a:ext>
            </a:extLst>
          </p:cNvPr>
          <p:cNvSpPr/>
          <p:nvPr/>
        </p:nvSpPr>
        <p:spPr bwMode="gray">
          <a:xfrm>
            <a:off x="6760089" y="2436874"/>
            <a:ext cx="137160" cy="137160"/>
          </a:xfrm>
          <a:prstGeom prst="ellipse">
            <a:avLst/>
          </a:prstGeom>
          <a:solidFill>
            <a:srgbClr val="FFC1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5" name="Oval 44">
            <a:extLst>
              <a:ext uri="{FF2B5EF4-FFF2-40B4-BE49-F238E27FC236}">
                <a16:creationId xmlns:a16="http://schemas.microsoft.com/office/drawing/2014/main" id="{3AEC989A-E31E-F173-8117-2D8237E97174}"/>
              </a:ext>
            </a:extLst>
          </p:cNvPr>
          <p:cNvSpPr/>
          <p:nvPr/>
        </p:nvSpPr>
        <p:spPr bwMode="gray">
          <a:xfrm>
            <a:off x="10135525" y="2436874"/>
            <a:ext cx="137160" cy="137160"/>
          </a:xfrm>
          <a:prstGeom prst="ellipse">
            <a:avLst/>
          </a:prstGeom>
          <a:solidFill>
            <a:srgbClr val="FFC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91" name="Oval 490">
            <a:extLst>
              <a:ext uri="{FF2B5EF4-FFF2-40B4-BE49-F238E27FC236}">
                <a16:creationId xmlns:a16="http://schemas.microsoft.com/office/drawing/2014/main" id="{E8AB4CD4-5050-32DF-3764-3B136E6B7D58}"/>
              </a:ext>
            </a:extLst>
          </p:cNvPr>
          <p:cNvSpPr/>
          <p:nvPr/>
        </p:nvSpPr>
        <p:spPr bwMode="gray">
          <a:xfrm>
            <a:off x="7885234" y="2436874"/>
            <a:ext cx="137160" cy="137160"/>
          </a:xfrm>
          <a:prstGeom prst="ellipse">
            <a:avLst/>
          </a:prstGeom>
          <a:solidFill>
            <a:srgbClr val="FFC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92" name="Oval 491">
            <a:extLst>
              <a:ext uri="{FF2B5EF4-FFF2-40B4-BE49-F238E27FC236}">
                <a16:creationId xmlns:a16="http://schemas.microsoft.com/office/drawing/2014/main" id="{ED8300BE-C4A1-58AF-BAE4-A3D67A40F6CC}"/>
              </a:ext>
            </a:extLst>
          </p:cNvPr>
          <p:cNvSpPr/>
          <p:nvPr/>
        </p:nvSpPr>
        <p:spPr bwMode="gray">
          <a:xfrm>
            <a:off x="6760089" y="4037766"/>
            <a:ext cx="137160" cy="137160"/>
          </a:xfrm>
          <a:prstGeom prst="ellipse">
            <a:avLst/>
          </a:prstGeom>
          <a:solidFill>
            <a:srgbClr val="FCCC0A"/>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72" name="Oval 471">
            <a:extLst>
              <a:ext uri="{FF2B5EF4-FFF2-40B4-BE49-F238E27FC236}">
                <a16:creationId xmlns:a16="http://schemas.microsoft.com/office/drawing/2014/main" id="{079C7C81-9451-6B8A-F121-96D72E14BC03}"/>
              </a:ext>
            </a:extLst>
          </p:cNvPr>
          <p:cNvSpPr/>
          <p:nvPr/>
        </p:nvSpPr>
        <p:spPr bwMode="gray">
          <a:xfrm>
            <a:off x="10135525" y="4862078"/>
            <a:ext cx="137160" cy="137160"/>
          </a:xfrm>
          <a:prstGeom prst="ellipse">
            <a:avLst/>
          </a:prstGeom>
          <a:solidFill>
            <a:srgbClr val="F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94" name="Oval 493">
            <a:extLst>
              <a:ext uri="{FF2B5EF4-FFF2-40B4-BE49-F238E27FC236}">
                <a16:creationId xmlns:a16="http://schemas.microsoft.com/office/drawing/2014/main" id="{383575B7-A88E-D1F4-1E22-E336A7CEBD00}"/>
              </a:ext>
            </a:extLst>
          </p:cNvPr>
          <p:cNvSpPr/>
          <p:nvPr/>
        </p:nvSpPr>
        <p:spPr bwMode="gray">
          <a:xfrm>
            <a:off x="11260671" y="4838212"/>
            <a:ext cx="137160" cy="137160"/>
          </a:xfrm>
          <a:prstGeom prst="ellipse">
            <a:avLst/>
          </a:prstGeom>
          <a:solidFill>
            <a:srgbClr val="FCCC0A"/>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96" name="Oval 495">
            <a:extLst>
              <a:ext uri="{FF2B5EF4-FFF2-40B4-BE49-F238E27FC236}">
                <a16:creationId xmlns:a16="http://schemas.microsoft.com/office/drawing/2014/main" id="{FBE432F9-4A15-BFE2-072D-BD856DCBF2AB}"/>
              </a:ext>
            </a:extLst>
          </p:cNvPr>
          <p:cNvSpPr/>
          <p:nvPr/>
        </p:nvSpPr>
        <p:spPr bwMode="gray">
          <a:xfrm>
            <a:off x="7885234" y="5662523"/>
            <a:ext cx="137160" cy="137160"/>
          </a:xfrm>
          <a:prstGeom prst="ellipse">
            <a:avLst/>
          </a:prstGeom>
          <a:solidFill>
            <a:srgbClr val="FCCC0A"/>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499" name="Oval 498">
            <a:extLst>
              <a:ext uri="{FF2B5EF4-FFF2-40B4-BE49-F238E27FC236}">
                <a16:creationId xmlns:a16="http://schemas.microsoft.com/office/drawing/2014/main" id="{0CDB9C6C-0091-9971-1947-EAF09FA5C8D2}"/>
              </a:ext>
            </a:extLst>
          </p:cNvPr>
          <p:cNvSpPr/>
          <p:nvPr/>
        </p:nvSpPr>
        <p:spPr bwMode="gray">
          <a:xfrm>
            <a:off x="11260671" y="5662523"/>
            <a:ext cx="137160" cy="137160"/>
          </a:xfrm>
          <a:prstGeom prst="ellipse">
            <a:avLst/>
          </a:prstGeom>
          <a:solidFill>
            <a:srgbClr val="F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520" name="btfpNotesBox962619">
            <a:extLst>
              <a:ext uri="{FF2B5EF4-FFF2-40B4-BE49-F238E27FC236}">
                <a16:creationId xmlns:a16="http://schemas.microsoft.com/office/drawing/2014/main" id="{44AE4BC4-F3C4-BC85-3903-3057C186A1F6}"/>
              </a:ext>
            </a:extLst>
          </p:cNvPr>
          <p:cNvSpPr txBox="1"/>
          <p:nvPr>
            <p:custDataLst>
              <p:tags r:id="rId7"/>
            </p:custDataLst>
          </p:nvPr>
        </p:nvSpPr>
        <p:spPr bwMode="gray">
          <a:xfrm>
            <a:off x="330199" y="6200301"/>
            <a:ext cx="9192030" cy="615553"/>
          </a:xfrm>
          <a:prstGeom prst="rect">
            <a:avLst/>
          </a:prstGeom>
          <a:noFill/>
        </p:spPr>
        <p:txBody>
          <a:bodyPr vert="horz" wrap="square" lIns="0" tIns="0" rIns="0" bIns="0" rtlCol="0" anchor="b">
            <a:spAutoFit/>
          </a:bodyPr>
          <a:lstStyle/>
          <a:p>
            <a:r>
              <a:rPr lang="en-US" sz="800" baseline="30000" dirty="0"/>
              <a:t>1</a:t>
            </a:r>
            <a:r>
              <a:rPr lang="en-US" sz="800" dirty="0"/>
              <a:t>Interconnection Request to Commercial Operation Date. </a:t>
            </a:r>
            <a:r>
              <a:rPr lang="en-US" sz="800" baseline="30000" dirty="0"/>
              <a:t>2.</a:t>
            </a:r>
            <a:r>
              <a:rPr lang="en-US" sz="800" dirty="0"/>
              <a:t> Q2 2025 at ~2.5 years (128 weeks) for power transformers and ~2.8 years (144 weeks) for Generator Step-Up (GSUs).</a:t>
            </a:r>
          </a:p>
          <a:p>
            <a:r>
              <a:rPr lang="en-US" sz="800" dirty="0"/>
              <a:t>Sources: FERC Orders </a:t>
            </a:r>
            <a:r>
              <a:rPr lang="en-US" sz="800" dirty="0">
                <a:hlinkClick r:id="rId12"/>
              </a:rPr>
              <a:t>1920</a:t>
            </a:r>
            <a:r>
              <a:rPr lang="en-US" sz="800" dirty="0"/>
              <a:t> and </a:t>
            </a:r>
            <a:r>
              <a:rPr lang="en-US" sz="800" dirty="0">
                <a:hlinkClick r:id="rId13"/>
              </a:rPr>
              <a:t>2023</a:t>
            </a:r>
            <a:r>
              <a:rPr lang="en-US" sz="800" dirty="0"/>
              <a:t>; </a:t>
            </a:r>
            <a:r>
              <a:rPr lang="en-US" sz="800" dirty="0">
                <a:hlinkClick r:id="rId14"/>
              </a:rPr>
              <a:t>CITAP</a:t>
            </a:r>
            <a:r>
              <a:rPr lang="en-US" sz="800" dirty="0"/>
              <a:t> (DOE, 2024); </a:t>
            </a:r>
            <a:r>
              <a:rPr lang="en-US" sz="800" dirty="0">
                <a:hlinkClick r:id="rId15"/>
              </a:rPr>
              <a:t>Long-Term Reliability Assessment</a:t>
            </a:r>
            <a:r>
              <a:rPr lang="en-US" sz="800" dirty="0"/>
              <a:t> (NERC 2024); </a:t>
            </a:r>
            <a:r>
              <a:rPr lang="en-US" sz="800" dirty="0">
                <a:hlinkClick r:id="rId16"/>
              </a:rPr>
              <a:t>2025 Edition Characteristics of Power Plants Seeking Transmission Interconnection As of the End of 2024</a:t>
            </a:r>
            <a:r>
              <a:rPr lang="en-US" sz="800" dirty="0"/>
              <a:t> (Berkeley Lab, 2025); </a:t>
            </a:r>
            <a:r>
              <a:rPr lang="en-US" sz="800" dirty="0">
                <a:hlinkClick r:id="rId17"/>
              </a:rPr>
              <a:t>Wood Mackenzie Q2 2025 Survey Results</a:t>
            </a:r>
            <a:r>
              <a:rPr lang="en-US" sz="800" dirty="0"/>
              <a:t>.</a:t>
            </a:r>
          </a:p>
          <a:p>
            <a:r>
              <a:rPr lang="en-US" sz="800" dirty="0"/>
              <a:t>Credit: </a:t>
            </a:r>
            <a:r>
              <a:rPr lang="en-US" sz="800" dirty="0">
                <a:cs typeface="Arial"/>
              </a:rPr>
              <a:t>Ilayda Tezcan, Ariela Farchi, Pia Doris Morrow, </a:t>
            </a:r>
            <a:r>
              <a:rPr lang="en-US" sz="800" dirty="0">
                <a:solidFill>
                  <a:srgbClr val="000000"/>
                </a:solidFill>
              </a:rPr>
              <a:t>and </a:t>
            </a:r>
            <a:r>
              <a:rPr lang="en-US" sz="800" dirty="0">
                <a:solidFill>
                  <a:srgbClr val="000000"/>
                </a:solidFill>
                <a:latin typeface="Arial" panose="020B0604020202020204" pitchFamily="34" charset="0"/>
                <a:cs typeface="Arial" panose="020B0604020202020204" pitchFamily="34" charset="0"/>
                <a:hlinkClick r:id="rId18"/>
              </a:rPr>
              <a:t>Gernot Wagner</a:t>
            </a:r>
            <a:r>
              <a:rPr lang="en-US" sz="800" dirty="0">
                <a:solidFill>
                  <a:srgbClr val="000000"/>
                </a:solidFill>
                <a:latin typeface="Arial" panose="020B0604020202020204" pitchFamily="34" charset="0"/>
                <a:cs typeface="Arial" panose="020B0604020202020204" pitchFamily="34" charset="0"/>
              </a:rPr>
              <a:t>. </a:t>
            </a:r>
            <a:r>
              <a:rPr lang="en-US" sz="800" dirty="0">
                <a:latin typeface="Arial" panose="020B0604020202020204" pitchFamily="34" charset="0"/>
                <a:cs typeface="Arial" panose="020B0604020202020204" pitchFamily="34" charset="0"/>
                <a:hlinkClick r:id="rId19"/>
              </a:rPr>
              <a:t>Share with attribution</a:t>
            </a:r>
            <a:r>
              <a:rPr lang="en-US" sz="800" dirty="0">
                <a:solidFill>
                  <a:srgbClr val="000000"/>
                </a:solidFill>
                <a:latin typeface="Arial" panose="020B0604020202020204" pitchFamily="34" charset="0"/>
                <a:cs typeface="Arial" panose="020B0604020202020204" pitchFamily="34" charset="0"/>
              </a:rPr>
              <a:t>: Wagner </a:t>
            </a:r>
            <a:r>
              <a:rPr lang="en-US" sz="800" i="1" dirty="0">
                <a:solidFill>
                  <a:srgbClr val="000000"/>
                </a:solidFill>
                <a:latin typeface="Arial" panose="020B0604020202020204" pitchFamily="34" charset="0"/>
                <a:cs typeface="Arial" panose="020B0604020202020204" pitchFamily="34" charset="0"/>
              </a:rPr>
              <a:t>et al. </a:t>
            </a:r>
            <a:r>
              <a:rPr lang="en-US" sz="800" dirty="0">
                <a:solidFill>
                  <a:srgbClr val="000000"/>
                </a:solidFill>
                <a:latin typeface="Arial" panose="020B0604020202020204" pitchFamily="34" charset="0"/>
                <a:cs typeface="Arial" panose="020B0604020202020204" pitchFamily="34" charset="0"/>
              </a:rPr>
              <a:t>“Powering Grids,” Columbia Business School Climate Knowledge Initiative (29 October 2026).</a:t>
            </a:r>
            <a:endParaRPr lang="en-US" sz="800" dirty="0">
              <a:latin typeface="Arial" panose="020B0604020202020204" pitchFamily="34" charset="0"/>
              <a:cs typeface="Arial" panose="020B0604020202020204" pitchFamily="34" charset="0"/>
            </a:endParaRPr>
          </a:p>
        </p:txBody>
      </p:sp>
      <p:sp>
        <p:nvSpPr>
          <p:cNvPr id="521" name="TextBox 520">
            <a:extLst>
              <a:ext uri="{FF2B5EF4-FFF2-40B4-BE49-F238E27FC236}">
                <a16:creationId xmlns:a16="http://schemas.microsoft.com/office/drawing/2014/main" id="{AD5239C0-C886-B418-AAF5-0CEC0AA29F42}"/>
              </a:ext>
            </a:extLst>
          </p:cNvPr>
          <p:cNvSpPr txBox="1"/>
          <p:nvPr/>
        </p:nvSpPr>
        <p:spPr bwMode="gray">
          <a:xfrm>
            <a:off x="9441960" y="1314801"/>
            <a:ext cx="1738659" cy="182739"/>
          </a:xfrm>
          <a:prstGeom prst="rect">
            <a:avLst/>
          </a:prstGeom>
          <a:noFill/>
        </p:spPr>
        <p:txBody>
          <a:bodyPr wrap="square" lIns="137160" tIns="137160" rIns="274320" bIns="137160" rtlCol="0" anchor="ctr">
            <a:spAutoFit/>
          </a:bodyPr>
          <a:lstStyle/>
          <a:p>
            <a:pPr marL="0" indent="0" algn="l">
              <a:spcBef>
                <a:spcPts val="600"/>
              </a:spcBef>
              <a:spcAft>
                <a:spcPts val="600"/>
              </a:spcAft>
              <a:buNone/>
            </a:pPr>
            <a:r>
              <a:rPr lang="en-US" sz="1000" b="1" i="1">
                <a:solidFill>
                  <a:srgbClr val="9F0000"/>
                </a:solidFill>
                <a:latin typeface="+mj-lt"/>
              </a:rPr>
              <a:t>Delay hotspot stages</a:t>
            </a:r>
          </a:p>
        </p:txBody>
      </p:sp>
      <p:sp>
        <p:nvSpPr>
          <p:cNvPr id="19" name="TextBox 18">
            <a:extLst>
              <a:ext uri="{FF2B5EF4-FFF2-40B4-BE49-F238E27FC236}">
                <a16:creationId xmlns:a16="http://schemas.microsoft.com/office/drawing/2014/main" id="{B25DF88D-B7AF-A026-F90A-E92FB1AA8783}"/>
              </a:ext>
            </a:extLst>
          </p:cNvPr>
          <p:cNvSpPr txBox="1"/>
          <p:nvPr/>
        </p:nvSpPr>
        <p:spPr bwMode="gray">
          <a:xfrm>
            <a:off x="365485" y="5995203"/>
            <a:ext cx="934729" cy="215269"/>
          </a:xfrm>
          <a:prstGeom prst="rect">
            <a:avLst/>
          </a:prstGeom>
          <a:solidFill>
            <a:srgbClr val="8865CC"/>
          </a:solidFill>
        </p:spPr>
        <p:txBody>
          <a:bodyPr wrap="square" anchor="ctr">
            <a:noAutofit/>
          </a:bodyPr>
          <a:lstStyle/>
          <a:p>
            <a:pPr marL="0" indent="0" algn="ctr">
              <a:buFontTx/>
              <a:buNone/>
            </a:pPr>
            <a:r>
              <a:rPr lang="en-US" sz="900">
                <a:solidFill>
                  <a:schemeClr val="bg1"/>
                </a:solidFill>
              </a:rPr>
              <a:t>Build &amp; Deploy</a:t>
            </a:r>
          </a:p>
        </p:txBody>
      </p:sp>
      <p:sp>
        <p:nvSpPr>
          <p:cNvPr id="21" name="TextBox 20">
            <a:extLst>
              <a:ext uri="{FF2B5EF4-FFF2-40B4-BE49-F238E27FC236}">
                <a16:creationId xmlns:a16="http://schemas.microsoft.com/office/drawing/2014/main" id="{959B321D-8B5F-7ED2-B2D1-90463364488A}"/>
              </a:ext>
            </a:extLst>
          </p:cNvPr>
          <p:cNvSpPr txBox="1"/>
          <p:nvPr/>
        </p:nvSpPr>
        <p:spPr bwMode="gray">
          <a:xfrm>
            <a:off x="1409707" y="5995132"/>
            <a:ext cx="934729" cy="215410"/>
          </a:xfrm>
          <a:prstGeom prst="rect">
            <a:avLst/>
          </a:prstGeom>
          <a:solidFill>
            <a:srgbClr val="009BDB"/>
          </a:solidFill>
        </p:spPr>
        <p:txBody>
          <a:bodyPr wrap="square" anchor="ctr">
            <a:noAutofit/>
          </a:bodyPr>
          <a:lstStyle/>
          <a:p>
            <a:pPr marL="0" indent="0" algn="ctr">
              <a:buFontTx/>
              <a:buNone/>
            </a:pPr>
            <a:r>
              <a:rPr lang="en-US" sz="900">
                <a:solidFill>
                  <a:schemeClr val="bg1"/>
                </a:solidFill>
              </a:rPr>
              <a:t>Finance</a:t>
            </a:r>
          </a:p>
        </p:txBody>
      </p:sp>
      <p:sp>
        <p:nvSpPr>
          <p:cNvPr id="23" name="TextBox 22">
            <a:extLst>
              <a:ext uri="{FF2B5EF4-FFF2-40B4-BE49-F238E27FC236}">
                <a16:creationId xmlns:a16="http://schemas.microsoft.com/office/drawing/2014/main" id="{ACC90E2C-2FE6-A525-F9DB-306DBD85773F}"/>
              </a:ext>
            </a:extLst>
          </p:cNvPr>
          <p:cNvSpPr txBox="1"/>
          <p:nvPr/>
        </p:nvSpPr>
        <p:spPr bwMode="gray">
          <a:xfrm>
            <a:off x="2453916" y="5995132"/>
            <a:ext cx="934398" cy="215410"/>
          </a:xfrm>
          <a:prstGeom prst="rect">
            <a:avLst/>
          </a:prstGeom>
          <a:solidFill>
            <a:srgbClr val="34A398"/>
          </a:solidFill>
        </p:spPr>
        <p:txBody>
          <a:bodyPr wrap="square" anchor="ctr">
            <a:noAutofit/>
          </a:bodyPr>
          <a:lstStyle/>
          <a:p>
            <a:pPr marL="0" indent="0" algn="ctr">
              <a:buFontTx/>
              <a:buNone/>
            </a:pPr>
            <a:r>
              <a:rPr lang="en-US" sz="900">
                <a:solidFill>
                  <a:schemeClr val="bg1"/>
                </a:solidFill>
              </a:rPr>
              <a:t>Regulate</a:t>
            </a:r>
          </a:p>
        </p:txBody>
      </p:sp>
      <p:sp>
        <p:nvSpPr>
          <p:cNvPr id="25" name="TextBox 24">
            <a:extLst>
              <a:ext uri="{FF2B5EF4-FFF2-40B4-BE49-F238E27FC236}">
                <a16:creationId xmlns:a16="http://schemas.microsoft.com/office/drawing/2014/main" id="{B34DE697-8F21-FE30-4ADD-9F160A716154}"/>
              </a:ext>
            </a:extLst>
          </p:cNvPr>
          <p:cNvSpPr txBox="1"/>
          <p:nvPr/>
        </p:nvSpPr>
        <p:spPr bwMode="gray">
          <a:xfrm>
            <a:off x="3497784" y="5995132"/>
            <a:ext cx="934398" cy="215410"/>
          </a:xfrm>
          <a:prstGeom prst="rect">
            <a:avLst/>
          </a:prstGeom>
          <a:solidFill>
            <a:schemeClr val="tx1">
              <a:lumMod val="50000"/>
              <a:lumOff val="50000"/>
            </a:schemeClr>
          </a:solidFill>
        </p:spPr>
        <p:txBody>
          <a:bodyPr wrap="square" anchor="ctr">
            <a:noAutofit/>
          </a:bodyPr>
          <a:lstStyle/>
          <a:p>
            <a:pPr marL="0" indent="0" algn="ctr">
              <a:buFontTx/>
              <a:buNone/>
            </a:pPr>
            <a:r>
              <a:rPr lang="en-US" sz="900">
                <a:solidFill>
                  <a:schemeClr val="bg1"/>
                </a:solidFill>
              </a:rPr>
              <a:t>Demand</a:t>
            </a:r>
          </a:p>
        </p:txBody>
      </p:sp>
      <p:sp>
        <p:nvSpPr>
          <p:cNvPr id="2" name="Oval 1">
            <a:extLst>
              <a:ext uri="{FF2B5EF4-FFF2-40B4-BE49-F238E27FC236}">
                <a16:creationId xmlns:a16="http://schemas.microsoft.com/office/drawing/2014/main" id="{CE183062-375D-77DA-FB3B-7CA239A92AD6}"/>
              </a:ext>
            </a:extLst>
          </p:cNvPr>
          <p:cNvSpPr/>
          <p:nvPr/>
        </p:nvSpPr>
        <p:spPr bwMode="gray">
          <a:xfrm>
            <a:off x="11260138" y="5262563"/>
            <a:ext cx="137160" cy="137160"/>
          </a:xfrm>
          <a:prstGeom prst="ellipse">
            <a:avLst/>
          </a:prstGeom>
          <a:solidFill>
            <a:srgbClr val="FCCC0A"/>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en-US" sz="1600" err="1">
              <a:solidFill>
                <a:schemeClr val="tx1"/>
              </a:solidFill>
              <a:latin typeface="+mj-lt"/>
            </a:endParaRPr>
          </a:p>
        </p:txBody>
      </p:sp>
      <p:sp>
        <p:nvSpPr>
          <p:cNvPr id="516" name="Rectangle: Rounded Corners 515">
            <a:extLst>
              <a:ext uri="{FF2B5EF4-FFF2-40B4-BE49-F238E27FC236}">
                <a16:creationId xmlns:a16="http://schemas.microsoft.com/office/drawing/2014/main" id="{C9DC33D5-3429-6391-A99D-2811FD354C33}"/>
              </a:ext>
            </a:extLst>
          </p:cNvPr>
          <p:cNvSpPr/>
          <p:nvPr/>
        </p:nvSpPr>
        <p:spPr bwMode="gray">
          <a:xfrm>
            <a:off x="8415767" y="5921829"/>
            <a:ext cx="1167451" cy="388738"/>
          </a:xfrm>
          <a:prstGeom prst="roundRect">
            <a:avLst>
              <a:gd name="adj" fmla="val 4660"/>
            </a:avLst>
          </a:prstGeom>
          <a:solidFill>
            <a:srgbClr val="9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r>
              <a:rPr lang="en-US" sz="1000" b="1" dirty="0">
                <a:solidFill>
                  <a:srgbClr val="FFFFFF"/>
                </a:solidFill>
                <a:latin typeface="+mj-lt"/>
                <a:ea typeface="Calibri" pitchFamily="34" charset="-122"/>
                <a:cs typeface="Calibri" pitchFamily="34" charset="-120"/>
              </a:rPr>
              <a:t>&gt;4 yr</a:t>
            </a:r>
          </a:p>
          <a:p>
            <a:pPr algn="ctr"/>
            <a:r>
              <a:rPr lang="en-US" sz="900" b="1" dirty="0">
                <a:solidFill>
                  <a:srgbClr val="FFFFFF"/>
                </a:solidFill>
                <a:latin typeface="+mj-lt"/>
                <a:ea typeface="Calibri" pitchFamily="34" charset="-122"/>
                <a:cs typeface="Calibri" pitchFamily="34" charset="-120"/>
              </a:rPr>
              <a:t>median IR-to-COD</a:t>
            </a:r>
            <a:r>
              <a:rPr lang="en-US" sz="900" b="1" baseline="30000" dirty="0">
                <a:solidFill>
                  <a:srgbClr val="FFFFFF"/>
                </a:solidFill>
                <a:latin typeface="+mj-lt"/>
                <a:ea typeface="Calibri" pitchFamily="34" charset="-122"/>
                <a:cs typeface="Calibri" pitchFamily="34" charset="-120"/>
              </a:rPr>
              <a:t>1</a:t>
            </a:r>
            <a:endParaRPr lang="en-US" sz="900" dirty="0">
              <a:solidFill>
                <a:schemeClr val="tx1"/>
              </a:solidFill>
              <a:latin typeface="+mj-lt"/>
            </a:endParaRPr>
          </a:p>
        </p:txBody>
      </p:sp>
      <p:sp>
        <p:nvSpPr>
          <p:cNvPr id="517" name="Rectangle: Rounded Corners 516">
            <a:extLst>
              <a:ext uri="{FF2B5EF4-FFF2-40B4-BE49-F238E27FC236}">
                <a16:creationId xmlns:a16="http://schemas.microsoft.com/office/drawing/2014/main" id="{8BA34881-173C-88BC-601F-305D775C8725}"/>
              </a:ext>
            </a:extLst>
          </p:cNvPr>
          <p:cNvSpPr/>
          <p:nvPr/>
        </p:nvSpPr>
        <p:spPr bwMode="gray">
          <a:xfrm>
            <a:off x="9595685" y="5921829"/>
            <a:ext cx="1167451" cy="388738"/>
          </a:xfrm>
          <a:prstGeom prst="roundRect">
            <a:avLst>
              <a:gd name="adj" fmla="val 4660"/>
            </a:avLst>
          </a:prstGeom>
          <a:solidFill>
            <a:srgbClr val="9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r>
              <a:rPr lang="en-US" sz="1000" b="1" dirty="0">
                <a:solidFill>
                  <a:srgbClr val="FFFFFF"/>
                </a:solidFill>
                <a:latin typeface="+mj-lt"/>
                <a:ea typeface="Calibri" pitchFamily="34" charset="-122"/>
                <a:cs typeface="Calibri" pitchFamily="34" charset="-120"/>
              </a:rPr>
              <a:t>~4 yr</a:t>
            </a:r>
          </a:p>
          <a:p>
            <a:pPr algn="ctr"/>
            <a:r>
              <a:rPr lang="en-US" sz="900" b="1" dirty="0">
                <a:solidFill>
                  <a:srgbClr val="FFFFFF"/>
                </a:solidFill>
                <a:latin typeface="+mj-lt"/>
                <a:ea typeface="Calibri" pitchFamily="34" charset="-122"/>
                <a:cs typeface="Calibri" pitchFamily="34" charset="-120"/>
              </a:rPr>
              <a:t>federal permitting</a:t>
            </a:r>
          </a:p>
        </p:txBody>
      </p:sp>
      <p:sp>
        <p:nvSpPr>
          <p:cNvPr id="518" name="Rectangle: Rounded Corners 517">
            <a:extLst>
              <a:ext uri="{FF2B5EF4-FFF2-40B4-BE49-F238E27FC236}">
                <a16:creationId xmlns:a16="http://schemas.microsoft.com/office/drawing/2014/main" id="{CE8D17BB-2F59-1470-9179-931DC438CF8B}"/>
              </a:ext>
            </a:extLst>
          </p:cNvPr>
          <p:cNvSpPr/>
          <p:nvPr/>
        </p:nvSpPr>
        <p:spPr bwMode="gray">
          <a:xfrm>
            <a:off x="10775603" y="5921829"/>
            <a:ext cx="1167451" cy="388738"/>
          </a:xfrm>
          <a:prstGeom prst="roundRect">
            <a:avLst>
              <a:gd name="adj" fmla="val 4660"/>
            </a:avLst>
          </a:prstGeom>
          <a:solidFill>
            <a:srgbClr val="9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algn="ctr"/>
            <a:r>
              <a:rPr lang="en-US" sz="1000" b="1" dirty="0">
                <a:solidFill>
                  <a:srgbClr val="FFFFFF"/>
                </a:solidFill>
                <a:latin typeface="+mj-lt"/>
                <a:ea typeface="Calibri" pitchFamily="34" charset="-122"/>
                <a:cs typeface="Calibri" pitchFamily="34" charset="-120"/>
              </a:rPr>
              <a:t>&gt;2.5 yr</a:t>
            </a:r>
            <a:r>
              <a:rPr lang="en-US" sz="1000" b="1" baseline="30000" dirty="0">
                <a:solidFill>
                  <a:srgbClr val="FFFFFF"/>
                </a:solidFill>
                <a:latin typeface="+mj-lt"/>
                <a:ea typeface="Calibri" pitchFamily="34" charset="-122"/>
                <a:cs typeface="Calibri" pitchFamily="34" charset="-120"/>
              </a:rPr>
              <a:t>2 </a:t>
            </a:r>
          </a:p>
          <a:p>
            <a:pPr algn="ctr"/>
            <a:r>
              <a:rPr lang="en-US" sz="650" b="1" dirty="0">
                <a:solidFill>
                  <a:srgbClr val="FFFFFF"/>
                </a:solidFill>
                <a:latin typeface="+mj-lt"/>
                <a:ea typeface="Calibri" pitchFamily="34" charset="-122"/>
                <a:cs typeface="Calibri" pitchFamily="34" charset="-120"/>
              </a:rPr>
              <a:t>equipment lead times + constrained EPC capacity</a:t>
            </a:r>
          </a:p>
          <a:p>
            <a:pPr algn="ctr"/>
            <a:endParaRPr lang="en-US" sz="600" b="1" dirty="0">
              <a:solidFill>
                <a:srgbClr val="FFFFFF"/>
              </a:solidFill>
              <a:latin typeface="+mj-lt"/>
              <a:ea typeface="Calibri" pitchFamily="34" charset="-122"/>
              <a:cs typeface="Calibri" pitchFamily="34" charset="-120"/>
            </a:endParaRPr>
          </a:p>
        </p:txBody>
      </p:sp>
      <p:sp>
        <p:nvSpPr>
          <p:cNvPr id="3" name="Pentagon 2">
            <a:extLst>
              <a:ext uri="{FF2B5EF4-FFF2-40B4-BE49-F238E27FC236}">
                <a16:creationId xmlns:a16="http://schemas.microsoft.com/office/drawing/2014/main" id="{2E8DCA11-AEC2-18ED-47BC-3AD14E2F5E81}"/>
              </a:ext>
            </a:extLst>
          </p:cNvPr>
          <p:cNvSpPr/>
          <p:nvPr/>
        </p:nvSpPr>
        <p:spPr>
          <a:xfrm>
            <a:off x="0" y="0"/>
            <a:ext cx="1788983" cy="288356"/>
          </a:xfrm>
          <a:prstGeom prst="homePlate">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Industry Overview</a:t>
            </a:r>
          </a:p>
        </p:txBody>
      </p:sp>
      <p:sp>
        <p:nvSpPr>
          <p:cNvPr id="5" name="Chevron 4">
            <a:extLst>
              <a:ext uri="{FF2B5EF4-FFF2-40B4-BE49-F238E27FC236}">
                <a16:creationId xmlns:a16="http://schemas.microsoft.com/office/drawing/2014/main" id="{B945F6D1-9119-DD23-94B6-99A1805515BA}"/>
              </a:ext>
            </a:extLst>
          </p:cNvPr>
          <p:cNvSpPr/>
          <p:nvPr/>
        </p:nvSpPr>
        <p:spPr>
          <a:xfrm>
            <a:off x="1690648"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Optimize</a:t>
            </a:r>
          </a:p>
        </p:txBody>
      </p:sp>
      <p:sp>
        <p:nvSpPr>
          <p:cNvPr id="8" name="Chevron 7">
            <a:extLst>
              <a:ext uri="{FF2B5EF4-FFF2-40B4-BE49-F238E27FC236}">
                <a16:creationId xmlns:a16="http://schemas.microsoft.com/office/drawing/2014/main" id="{30488D2D-69D8-46FF-3A07-4B3B26C2A2FD}"/>
              </a:ext>
            </a:extLst>
          </p:cNvPr>
          <p:cNvSpPr/>
          <p:nvPr/>
        </p:nvSpPr>
        <p:spPr>
          <a:xfrm>
            <a:off x="3381296" y="0"/>
            <a:ext cx="1788983" cy="288356"/>
          </a:xfrm>
          <a:prstGeom prst="chevron">
            <a:avLst/>
          </a:prstGeom>
          <a:solidFill>
            <a:srgbClr val="D9D9D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A6A6A6"/>
                </a:solidFill>
                <a:effectLst/>
                <a:uLnTx/>
                <a:uFillTx/>
                <a:latin typeface="Arial"/>
                <a:ea typeface="+mn-ea"/>
                <a:cs typeface="+mn-cs"/>
                <a:sym typeface="Arial"/>
              </a:rPr>
              <a:t>Solutions: Modernize</a:t>
            </a:r>
          </a:p>
        </p:txBody>
      </p:sp>
      <p:sp>
        <p:nvSpPr>
          <p:cNvPr id="9" name="Chevron 8">
            <a:extLst>
              <a:ext uri="{FF2B5EF4-FFF2-40B4-BE49-F238E27FC236}">
                <a16:creationId xmlns:a16="http://schemas.microsoft.com/office/drawing/2014/main" id="{7AE29874-7D3D-0B05-6F17-5E62B9A79468}"/>
              </a:ext>
            </a:extLst>
          </p:cNvPr>
          <p:cNvSpPr/>
          <p:nvPr/>
        </p:nvSpPr>
        <p:spPr>
          <a:xfrm>
            <a:off x="5071944" y="0"/>
            <a:ext cx="1788983" cy="288356"/>
          </a:xfrm>
          <a:prstGeom prst="chevron">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rgbClr val="FFFFFF">
                    <a:lumMod val="65000"/>
                  </a:srgbClr>
                </a:solidFill>
                <a:effectLst/>
                <a:uLnTx/>
                <a:uFillTx/>
                <a:latin typeface="Arial"/>
                <a:ea typeface="+mn-ea"/>
                <a:cs typeface="+mn-cs"/>
                <a:sym typeface="Arial"/>
              </a:rPr>
              <a:t>Solutions: Expand</a:t>
            </a:r>
          </a:p>
        </p:txBody>
      </p:sp>
      <p:sp>
        <p:nvSpPr>
          <p:cNvPr id="10" name="Chevron 9">
            <a:extLst>
              <a:ext uri="{FF2B5EF4-FFF2-40B4-BE49-F238E27FC236}">
                <a16:creationId xmlns:a16="http://schemas.microsoft.com/office/drawing/2014/main" id="{4B678BC4-B3B8-4F26-0341-B0796A78F9DB}"/>
              </a:ext>
            </a:extLst>
          </p:cNvPr>
          <p:cNvSpPr/>
          <p:nvPr/>
        </p:nvSpPr>
        <p:spPr>
          <a:xfrm>
            <a:off x="6762592" y="0"/>
            <a:ext cx="1788983" cy="288356"/>
          </a:xfrm>
          <a:prstGeom prst="chevron">
            <a:avLst/>
          </a:prstGeom>
          <a:solidFill>
            <a:srgbClr val="815BCA"/>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ln>
                  <a:noFill/>
                </a:ln>
                <a:solidFill>
                  <a:schemeClr val="bg1"/>
                </a:solidFill>
                <a:effectLst/>
                <a:uLnTx/>
                <a:uFillTx/>
                <a:latin typeface="Arial"/>
                <a:ea typeface="+mn-ea"/>
                <a:cs typeface="+mn-cs"/>
                <a:sym typeface="Arial"/>
              </a:rPr>
              <a:t>Deployment</a:t>
            </a:r>
          </a:p>
        </p:txBody>
      </p:sp>
      <p:sp>
        <p:nvSpPr>
          <p:cNvPr id="4" name="Rectangle 3">
            <a:extLst>
              <a:ext uri="{FF2B5EF4-FFF2-40B4-BE49-F238E27FC236}">
                <a16:creationId xmlns:a16="http://schemas.microsoft.com/office/drawing/2014/main" id="{F2D05C3D-1B1A-19D5-2D3B-D8578EE283FB}"/>
              </a:ext>
            </a:extLst>
          </p:cNvPr>
          <p:cNvSpPr/>
          <p:nvPr/>
        </p:nvSpPr>
        <p:spPr>
          <a:xfrm>
            <a:off x="10637520" y="0"/>
            <a:ext cx="1554480" cy="288356"/>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050" b="0" i="0" u="none" strike="noStrike" kern="0" cap="none" spc="0" normalizeH="0" baseline="0" noProof="0" dirty="0">
                <a:solidFill>
                  <a:schemeClr val="bg1"/>
                </a:solidFill>
                <a:effectLst/>
                <a:uLnTx/>
                <a:uFillTx/>
                <a:latin typeface="Arial"/>
                <a:ea typeface="+mn-ea"/>
                <a:cs typeface="+mn-cs"/>
                <a:sym typeface="Arial"/>
              </a:rPr>
              <a:t>Key barriers</a:t>
            </a:r>
          </a:p>
        </p:txBody>
      </p:sp>
    </p:spTree>
    <p:extLst>
      <p:ext uri="{BB962C8B-B14F-4D97-AF65-F5344CB8AC3E}">
        <p14:creationId xmlns:p14="http://schemas.microsoft.com/office/powerpoint/2010/main" val="92241631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Picture Placeholder 28">
            <a:extLst>
              <a:ext uri="{FF2B5EF4-FFF2-40B4-BE49-F238E27FC236}">
                <a16:creationId xmlns:a16="http://schemas.microsoft.com/office/drawing/2014/main" id="{765644CB-C484-C598-3D1C-2BA9B8BD9DCE}"/>
              </a:ext>
            </a:extLst>
          </p:cNvPr>
          <p:cNvPicPr>
            <a:picLocks noGrp="1" noChangeAspect="1"/>
          </p:cNvPicPr>
          <p:nvPr>
            <p:ph type="pic" sz="quarter" idx="10"/>
          </p:nvPr>
        </p:nvPicPr>
        <p:blipFill>
          <a:blip r:embed="rId2"/>
          <a:srcRect t="3872" b="3872"/>
          <a:stretch>
            <a:fillRect/>
          </a:stretch>
        </p:blipFill>
        <p:spPr>
          <a:prstGeom prst="ellipse">
            <a:avLst/>
          </a:prstGeom>
        </p:spPr>
      </p:pic>
      <p:pic>
        <p:nvPicPr>
          <p:cNvPr id="33" name="Picture Placeholder 32">
            <a:extLst>
              <a:ext uri="{FF2B5EF4-FFF2-40B4-BE49-F238E27FC236}">
                <a16:creationId xmlns:a16="http://schemas.microsoft.com/office/drawing/2014/main" id="{5B9B3BDE-4224-238D-1759-E7312E9B982B}"/>
              </a:ext>
            </a:extLst>
          </p:cNvPr>
          <p:cNvPicPr>
            <a:picLocks noGrp="1" noChangeAspect="1"/>
          </p:cNvPicPr>
          <p:nvPr>
            <p:ph type="pic" sz="quarter" idx="11"/>
          </p:nvPr>
        </p:nvPicPr>
        <p:blipFill>
          <a:blip r:embed="rId3"/>
          <a:srcRect/>
          <a:stretch>
            <a:fillRect/>
          </a:stretch>
        </p:blipFill>
        <p:spPr>
          <a:prstGeom prst="ellipse">
            <a:avLst/>
          </a:prstGeom>
        </p:spPr>
      </p:pic>
      <p:pic>
        <p:nvPicPr>
          <p:cNvPr id="35" name="Picture Placeholder 34">
            <a:extLst>
              <a:ext uri="{FF2B5EF4-FFF2-40B4-BE49-F238E27FC236}">
                <a16:creationId xmlns:a16="http://schemas.microsoft.com/office/drawing/2014/main" id="{20D81102-2A41-1F7B-47DD-50F1201F2E7D}"/>
              </a:ext>
            </a:extLst>
          </p:cNvPr>
          <p:cNvPicPr>
            <a:picLocks noGrp="1" noChangeAspect="1"/>
          </p:cNvPicPr>
          <p:nvPr>
            <p:ph type="pic" sz="quarter" idx="12"/>
          </p:nvPr>
        </p:nvPicPr>
        <p:blipFill>
          <a:blip r:embed="rId4"/>
          <a:srcRect/>
          <a:stretch>
            <a:fillRect/>
          </a:stretch>
        </p:blipFill>
        <p:spPr>
          <a:prstGeom prst="ellipse">
            <a:avLst/>
          </a:prstGeom>
        </p:spPr>
      </p:pic>
      <p:pic>
        <p:nvPicPr>
          <p:cNvPr id="37" name="Picture Placeholder 36">
            <a:extLst>
              <a:ext uri="{FF2B5EF4-FFF2-40B4-BE49-F238E27FC236}">
                <a16:creationId xmlns:a16="http://schemas.microsoft.com/office/drawing/2014/main" id="{0014ABC5-7F9A-DC77-01ED-B7B93B6C531E}"/>
              </a:ext>
            </a:extLst>
          </p:cNvPr>
          <p:cNvPicPr>
            <a:picLocks noGrp="1" noChangeAspect="1"/>
          </p:cNvPicPr>
          <p:nvPr>
            <p:ph type="pic" sz="quarter" idx="13"/>
          </p:nvPr>
        </p:nvPicPr>
        <p:blipFill>
          <a:blip r:embed="rId5"/>
          <a:srcRect l="4054" r="4054"/>
          <a:stretch>
            <a:fillRect/>
          </a:stretch>
        </p:blipFill>
        <p:spPr>
          <a:prstGeom prst="ellipse">
            <a:avLst/>
          </a:prstGeom>
        </p:spPr>
      </p:pic>
      <p:sp>
        <p:nvSpPr>
          <p:cNvPr id="6" name="Text Placeholder 5">
            <a:extLst>
              <a:ext uri="{FF2B5EF4-FFF2-40B4-BE49-F238E27FC236}">
                <a16:creationId xmlns:a16="http://schemas.microsoft.com/office/drawing/2014/main" id="{A1D467D2-60A6-13B4-F755-AA92B7B6FB7C}"/>
              </a:ext>
            </a:extLst>
          </p:cNvPr>
          <p:cNvSpPr>
            <a:spLocks noGrp="1"/>
          </p:cNvSpPr>
          <p:nvPr>
            <p:ph type="body" sz="quarter" idx="14"/>
          </p:nvPr>
        </p:nvSpPr>
        <p:spPr>
          <a:xfrm>
            <a:off x="1550982" y="2167467"/>
            <a:ext cx="3666477" cy="661464"/>
          </a:xfrm>
        </p:spPr>
        <p:txBody>
          <a:bodyPr/>
          <a:lstStyle/>
          <a:p>
            <a:r>
              <a:rPr lang="en-US" b="1" dirty="0"/>
              <a:t>Hasan Alawadhi</a:t>
            </a:r>
          </a:p>
          <a:p>
            <a:r>
              <a:rPr lang="en-US" dirty="0"/>
              <a:t>MBA, Columbia Business School</a:t>
            </a:r>
          </a:p>
          <a:p>
            <a:r>
              <a:rPr lang="en-US" dirty="0"/>
              <a:t>Climate Knowledge Initiative Fellow</a:t>
            </a:r>
          </a:p>
        </p:txBody>
      </p:sp>
      <p:sp>
        <p:nvSpPr>
          <p:cNvPr id="8" name="Text Placeholder 7">
            <a:extLst>
              <a:ext uri="{FF2B5EF4-FFF2-40B4-BE49-F238E27FC236}">
                <a16:creationId xmlns:a16="http://schemas.microsoft.com/office/drawing/2014/main" id="{D94240DC-6265-0B56-ADCE-96E61B4E6E9B}"/>
              </a:ext>
            </a:extLst>
          </p:cNvPr>
          <p:cNvSpPr>
            <a:spLocks noGrp="1"/>
          </p:cNvSpPr>
          <p:nvPr>
            <p:ph type="body" sz="quarter" idx="15"/>
          </p:nvPr>
        </p:nvSpPr>
        <p:spPr/>
        <p:txBody>
          <a:bodyPr/>
          <a:lstStyle/>
          <a:p>
            <a:r>
              <a:rPr lang="en-US" b="1" dirty="0"/>
              <a:t>Gunay Kiran</a:t>
            </a:r>
          </a:p>
          <a:p>
            <a:r>
              <a:rPr lang="en-US" dirty="0"/>
              <a:t>MS in Sustainability Management</a:t>
            </a:r>
          </a:p>
          <a:p>
            <a:r>
              <a:rPr lang="en-US" dirty="0"/>
              <a:t>Climate Knowledge Initiative Fellow</a:t>
            </a:r>
          </a:p>
        </p:txBody>
      </p:sp>
      <p:sp>
        <p:nvSpPr>
          <p:cNvPr id="9" name="Text Placeholder 8">
            <a:extLst>
              <a:ext uri="{FF2B5EF4-FFF2-40B4-BE49-F238E27FC236}">
                <a16:creationId xmlns:a16="http://schemas.microsoft.com/office/drawing/2014/main" id="{73CF312D-99FE-04D7-67BC-7077496BD44D}"/>
              </a:ext>
            </a:extLst>
          </p:cNvPr>
          <p:cNvSpPr>
            <a:spLocks noGrp="1"/>
          </p:cNvSpPr>
          <p:nvPr>
            <p:ph type="body" sz="quarter" idx="16"/>
          </p:nvPr>
        </p:nvSpPr>
        <p:spPr/>
        <p:txBody>
          <a:bodyPr/>
          <a:lstStyle/>
          <a:p>
            <a:r>
              <a:rPr lang="en-US" b="1" dirty="0"/>
              <a:t>Christy Wong</a:t>
            </a:r>
          </a:p>
          <a:p>
            <a:r>
              <a:rPr lang="en-US" dirty="0"/>
              <a:t>MPA, Columbia SIPA</a:t>
            </a:r>
          </a:p>
          <a:p>
            <a:r>
              <a:rPr lang="en-US" dirty="0"/>
              <a:t>Climate Knowledge Initiative Fellow</a:t>
            </a:r>
          </a:p>
        </p:txBody>
      </p:sp>
      <p:sp>
        <p:nvSpPr>
          <p:cNvPr id="10" name="Text Placeholder 9">
            <a:extLst>
              <a:ext uri="{FF2B5EF4-FFF2-40B4-BE49-F238E27FC236}">
                <a16:creationId xmlns:a16="http://schemas.microsoft.com/office/drawing/2014/main" id="{32A915EF-F054-FEAA-7761-0979E58ED2D8}"/>
              </a:ext>
            </a:extLst>
          </p:cNvPr>
          <p:cNvSpPr>
            <a:spLocks noGrp="1"/>
          </p:cNvSpPr>
          <p:nvPr>
            <p:ph type="body" sz="quarter" idx="17"/>
          </p:nvPr>
        </p:nvSpPr>
        <p:spPr/>
        <p:txBody>
          <a:bodyPr/>
          <a:lstStyle/>
          <a:p>
            <a:r>
              <a:rPr lang="en-US" b="1" dirty="0"/>
              <a:t>Vincent </a:t>
            </a:r>
            <a:r>
              <a:rPr lang="en-US" b="1" dirty="0">
                <a:cs typeface="Arial"/>
              </a:rPr>
              <a:t>Sandow-</a:t>
            </a:r>
            <a:r>
              <a:rPr lang="en-US" b="1" dirty="0" err="1">
                <a:cs typeface="Arial"/>
              </a:rPr>
              <a:t>Straesser</a:t>
            </a:r>
            <a:endParaRPr lang="en-US" b="1" dirty="0">
              <a:cs typeface="Arial"/>
            </a:endParaRPr>
          </a:p>
          <a:p>
            <a:r>
              <a:rPr lang="en-US" dirty="0"/>
              <a:t>MS in Climate Finance</a:t>
            </a:r>
          </a:p>
          <a:p>
            <a:r>
              <a:rPr lang="en-US" dirty="0"/>
              <a:t>Climate Knowledge Initiative Fellow</a:t>
            </a:r>
          </a:p>
        </p:txBody>
      </p:sp>
      <p:pic>
        <p:nvPicPr>
          <p:cNvPr id="39" name="Picture Placeholder 38">
            <a:extLst>
              <a:ext uri="{FF2B5EF4-FFF2-40B4-BE49-F238E27FC236}">
                <a16:creationId xmlns:a16="http://schemas.microsoft.com/office/drawing/2014/main" id="{E737A295-1036-DEDC-6AD6-5997BA34C836}"/>
              </a:ext>
            </a:extLst>
          </p:cNvPr>
          <p:cNvPicPr>
            <a:picLocks noGrp="1" noChangeAspect="1"/>
          </p:cNvPicPr>
          <p:nvPr>
            <p:ph type="pic" sz="quarter" idx="18"/>
          </p:nvPr>
        </p:nvPicPr>
        <p:blipFill>
          <a:blip r:embed="rId6"/>
          <a:srcRect/>
          <a:stretch>
            <a:fillRect/>
          </a:stretch>
        </p:blipFill>
        <p:spPr>
          <a:prstGeom prst="ellipse">
            <a:avLst/>
          </a:prstGeom>
        </p:spPr>
      </p:pic>
      <p:sp>
        <p:nvSpPr>
          <p:cNvPr id="12" name="Text Placeholder 11">
            <a:extLst>
              <a:ext uri="{FF2B5EF4-FFF2-40B4-BE49-F238E27FC236}">
                <a16:creationId xmlns:a16="http://schemas.microsoft.com/office/drawing/2014/main" id="{57592311-E471-00C5-D2E0-31C399D3E6CC}"/>
              </a:ext>
            </a:extLst>
          </p:cNvPr>
          <p:cNvSpPr>
            <a:spLocks noGrp="1"/>
          </p:cNvSpPr>
          <p:nvPr>
            <p:ph type="body" sz="quarter" idx="19"/>
          </p:nvPr>
        </p:nvSpPr>
        <p:spPr/>
        <p:txBody>
          <a:bodyPr/>
          <a:lstStyle/>
          <a:p>
            <a:r>
              <a:rPr lang="en-US" b="1" dirty="0"/>
              <a:t>Sevgi Helin </a:t>
            </a:r>
            <a:r>
              <a:rPr lang="en-US" b="1" dirty="0" err="1"/>
              <a:t>Tilkicioglu</a:t>
            </a:r>
            <a:endParaRPr lang="en-US" dirty="0"/>
          </a:p>
          <a:p>
            <a:r>
              <a:rPr lang="en-US" dirty="0"/>
              <a:t>MBA, Columbia Business School</a:t>
            </a:r>
            <a:endParaRPr lang="en-US" b="1" dirty="0"/>
          </a:p>
          <a:p>
            <a:r>
              <a:rPr lang="en-US" dirty="0"/>
              <a:t>Climate Knowledge Initiative Fellow</a:t>
            </a:r>
          </a:p>
        </p:txBody>
      </p:sp>
      <p:pic>
        <p:nvPicPr>
          <p:cNvPr id="43" name="Picture Placeholder 42">
            <a:extLst>
              <a:ext uri="{FF2B5EF4-FFF2-40B4-BE49-F238E27FC236}">
                <a16:creationId xmlns:a16="http://schemas.microsoft.com/office/drawing/2014/main" id="{B1722ED4-CB28-2CF2-A8DF-5BF0D669B46D}"/>
              </a:ext>
            </a:extLst>
          </p:cNvPr>
          <p:cNvPicPr>
            <a:picLocks noGrp="1" noChangeAspect="1"/>
          </p:cNvPicPr>
          <p:nvPr>
            <p:ph type="pic" sz="quarter" idx="20"/>
          </p:nvPr>
        </p:nvPicPr>
        <p:blipFill>
          <a:blip r:embed="rId7"/>
          <a:srcRect/>
          <a:stretch>
            <a:fillRect/>
          </a:stretch>
        </p:blipFill>
        <p:spPr>
          <a:prstGeom prst="ellipse">
            <a:avLst/>
          </a:prstGeom>
        </p:spPr>
      </p:pic>
      <p:sp>
        <p:nvSpPr>
          <p:cNvPr id="14" name="Text Placeholder 13">
            <a:extLst>
              <a:ext uri="{FF2B5EF4-FFF2-40B4-BE49-F238E27FC236}">
                <a16:creationId xmlns:a16="http://schemas.microsoft.com/office/drawing/2014/main" id="{702158D7-EA1A-6ED0-4F5C-FC5D09F5705B}"/>
              </a:ext>
            </a:extLst>
          </p:cNvPr>
          <p:cNvSpPr>
            <a:spLocks noGrp="1"/>
          </p:cNvSpPr>
          <p:nvPr>
            <p:ph type="body" sz="quarter" idx="21"/>
          </p:nvPr>
        </p:nvSpPr>
        <p:spPr/>
        <p:txBody>
          <a:bodyPr/>
          <a:lstStyle/>
          <a:p>
            <a:r>
              <a:rPr lang="en-US" b="1" dirty="0"/>
              <a:t>Stephanie Chen</a:t>
            </a:r>
          </a:p>
          <a:p>
            <a:r>
              <a:rPr lang="en-US" dirty="0"/>
              <a:t>MBA, Columbia Business School</a:t>
            </a:r>
            <a:endParaRPr lang="en-US" b="1" dirty="0"/>
          </a:p>
          <a:p>
            <a:r>
              <a:rPr lang="en-US" dirty="0"/>
              <a:t>Climate Knowledge Initiative Fellow</a:t>
            </a:r>
          </a:p>
        </p:txBody>
      </p:sp>
      <p:pic>
        <p:nvPicPr>
          <p:cNvPr id="45" name="Picture Placeholder 44">
            <a:extLst>
              <a:ext uri="{FF2B5EF4-FFF2-40B4-BE49-F238E27FC236}">
                <a16:creationId xmlns:a16="http://schemas.microsoft.com/office/drawing/2014/main" id="{1D45C8FA-E831-2C3B-4747-C255CED1FD0C}"/>
              </a:ext>
            </a:extLst>
          </p:cNvPr>
          <p:cNvPicPr>
            <a:picLocks noGrp="1" noChangeAspect="1"/>
          </p:cNvPicPr>
          <p:nvPr>
            <p:ph type="pic" sz="quarter" idx="22"/>
          </p:nvPr>
        </p:nvPicPr>
        <p:blipFill>
          <a:blip r:embed="rId8"/>
          <a:srcRect/>
          <a:stretch>
            <a:fillRect/>
          </a:stretch>
        </p:blipFill>
        <p:spPr>
          <a:prstGeom prst="ellipse">
            <a:avLst/>
          </a:prstGeom>
        </p:spPr>
      </p:pic>
      <p:sp>
        <p:nvSpPr>
          <p:cNvPr id="16" name="Text Placeholder 15">
            <a:extLst>
              <a:ext uri="{FF2B5EF4-FFF2-40B4-BE49-F238E27FC236}">
                <a16:creationId xmlns:a16="http://schemas.microsoft.com/office/drawing/2014/main" id="{A6263F6B-50DA-60A3-1587-B221CF0BC219}"/>
              </a:ext>
            </a:extLst>
          </p:cNvPr>
          <p:cNvSpPr>
            <a:spLocks noGrp="1"/>
          </p:cNvSpPr>
          <p:nvPr>
            <p:ph type="body" sz="quarter" idx="23"/>
          </p:nvPr>
        </p:nvSpPr>
        <p:spPr/>
        <p:txBody>
          <a:bodyPr/>
          <a:lstStyle/>
          <a:p>
            <a:r>
              <a:rPr lang="en-US" b="1" dirty="0"/>
              <a:t>Ryon Roque</a:t>
            </a:r>
          </a:p>
          <a:p>
            <a:r>
              <a:rPr lang="en-US" dirty="0"/>
              <a:t>BS in Civil Engineering</a:t>
            </a:r>
          </a:p>
          <a:p>
            <a:r>
              <a:rPr lang="en-US" dirty="0"/>
              <a:t>Climate Knowledge Initiative Fellow</a:t>
            </a:r>
          </a:p>
        </p:txBody>
      </p:sp>
      <p:sp>
        <p:nvSpPr>
          <p:cNvPr id="17" name="Picture Placeholder 16">
            <a:extLst>
              <a:ext uri="{FF2B5EF4-FFF2-40B4-BE49-F238E27FC236}">
                <a16:creationId xmlns:a16="http://schemas.microsoft.com/office/drawing/2014/main" id="{23BF0857-099A-CD73-11D6-C48678D3340B}"/>
              </a:ext>
            </a:extLst>
          </p:cNvPr>
          <p:cNvSpPr>
            <a:spLocks noGrp="1" noChangeAspect="1"/>
          </p:cNvSpPr>
          <p:nvPr>
            <p:ph type="pic" sz="quarter" idx="24"/>
          </p:nvPr>
        </p:nvSpPr>
        <p:spPr/>
        <p:txBody>
          <a:bodyPr/>
          <a:lstStyle/>
          <a:p>
            <a:endParaRPr lang="en-US"/>
          </a:p>
        </p:txBody>
      </p:sp>
      <p:sp>
        <p:nvSpPr>
          <p:cNvPr id="18" name="Text Placeholder 17">
            <a:extLst>
              <a:ext uri="{FF2B5EF4-FFF2-40B4-BE49-F238E27FC236}">
                <a16:creationId xmlns:a16="http://schemas.microsoft.com/office/drawing/2014/main" id="{67694418-25EE-084D-9765-7E8BE89A2B21}"/>
              </a:ext>
            </a:extLst>
          </p:cNvPr>
          <p:cNvSpPr>
            <a:spLocks noGrp="1"/>
          </p:cNvSpPr>
          <p:nvPr>
            <p:ph type="body" sz="quarter" idx="25"/>
          </p:nvPr>
        </p:nvSpPr>
        <p:spPr/>
        <p:txBody>
          <a:bodyPr/>
          <a:lstStyle/>
          <a:p>
            <a:endParaRPr lang="en-US" dirty="0">
              <a:cs typeface="Arial"/>
            </a:endParaRPr>
          </a:p>
        </p:txBody>
      </p:sp>
      <p:sp>
        <p:nvSpPr>
          <p:cNvPr id="19" name="Text Placeholder 18">
            <a:extLst>
              <a:ext uri="{FF2B5EF4-FFF2-40B4-BE49-F238E27FC236}">
                <a16:creationId xmlns:a16="http://schemas.microsoft.com/office/drawing/2014/main" id="{73DD5124-1EB0-3EF5-2C79-20E7022C9EA8}"/>
              </a:ext>
            </a:extLst>
          </p:cNvPr>
          <p:cNvSpPr>
            <a:spLocks noGrp="1"/>
          </p:cNvSpPr>
          <p:nvPr>
            <p:ph type="body" sz="quarter" idx="26"/>
          </p:nvPr>
        </p:nvSpPr>
        <p:spPr/>
        <p:txBody>
          <a:bodyPr/>
          <a:lstStyle/>
          <a:p>
            <a:r>
              <a:rPr lang="en-US" dirty="0"/>
              <a:t>CKI Grids Team </a:t>
            </a:r>
          </a:p>
        </p:txBody>
      </p:sp>
      <p:sp>
        <p:nvSpPr>
          <p:cNvPr id="20" name="Text Placeholder 19">
            <a:extLst>
              <a:ext uri="{FF2B5EF4-FFF2-40B4-BE49-F238E27FC236}">
                <a16:creationId xmlns:a16="http://schemas.microsoft.com/office/drawing/2014/main" id="{ED481905-B48C-590A-789A-A14C41E73FE2}"/>
              </a:ext>
            </a:extLst>
          </p:cNvPr>
          <p:cNvSpPr>
            <a:spLocks noGrp="1"/>
          </p:cNvSpPr>
          <p:nvPr>
            <p:ph type="body" sz="quarter" idx="27"/>
          </p:nvPr>
        </p:nvSpPr>
        <p:spPr/>
        <p:txBody>
          <a:bodyPr/>
          <a:lstStyle/>
          <a:p>
            <a:r>
              <a:rPr lang="en-US" dirty="0"/>
              <a:t>Fellows</a:t>
            </a:r>
          </a:p>
        </p:txBody>
      </p:sp>
      <p:pic>
        <p:nvPicPr>
          <p:cNvPr id="31" name="Picture Placeholder 30">
            <a:extLst>
              <a:ext uri="{FF2B5EF4-FFF2-40B4-BE49-F238E27FC236}">
                <a16:creationId xmlns:a16="http://schemas.microsoft.com/office/drawing/2014/main" id="{7D4F8FC9-B9CB-D76F-2720-C8CFBD5C8664}"/>
              </a:ext>
            </a:extLst>
          </p:cNvPr>
          <p:cNvPicPr>
            <a:picLocks noGrp="1" noChangeAspect="1"/>
          </p:cNvPicPr>
          <p:nvPr>
            <p:ph type="pic" sz="quarter" idx="28"/>
          </p:nvPr>
        </p:nvPicPr>
        <p:blipFill>
          <a:blip r:embed="rId9"/>
          <a:srcRect l="3954" r="3954"/>
          <a:stretch>
            <a:fillRect/>
          </a:stretch>
        </p:blipFill>
        <p:spPr>
          <a:prstGeom prst="ellipse">
            <a:avLst/>
          </a:prstGeom>
        </p:spPr>
      </p:pic>
      <p:sp>
        <p:nvSpPr>
          <p:cNvPr id="22" name="Text Placeholder 21">
            <a:extLst>
              <a:ext uri="{FF2B5EF4-FFF2-40B4-BE49-F238E27FC236}">
                <a16:creationId xmlns:a16="http://schemas.microsoft.com/office/drawing/2014/main" id="{CF5FB6A3-C225-E8EB-E3C3-F39009D3FE63}"/>
              </a:ext>
            </a:extLst>
          </p:cNvPr>
          <p:cNvSpPr>
            <a:spLocks noGrp="1"/>
          </p:cNvSpPr>
          <p:nvPr>
            <p:ph type="body" sz="quarter" idx="29"/>
          </p:nvPr>
        </p:nvSpPr>
        <p:spPr/>
        <p:txBody>
          <a:bodyPr/>
          <a:lstStyle/>
          <a:p>
            <a:r>
              <a:rPr lang="en-US" b="1" dirty="0"/>
              <a:t>Dominica Wambold</a:t>
            </a:r>
          </a:p>
          <a:p>
            <a:r>
              <a:rPr lang="en-US" dirty="0"/>
              <a:t>MBA, Columbia Business School</a:t>
            </a:r>
            <a:endParaRPr lang="en-US" b="1" dirty="0"/>
          </a:p>
          <a:p>
            <a:r>
              <a:rPr lang="en-US" dirty="0"/>
              <a:t>Climate Knowledge Initiative Fellow</a:t>
            </a:r>
          </a:p>
        </p:txBody>
      </p:sp>
      <p:pic>
        <p:nvPicPr>
          <p:cNvPr id="41" name="Picture Placeholder 40">
            <a:extLst>
              <a:ext uri="{FF2B5EF4-FFF2-40B4-BE49-F238E27FC236}">
                <a16:creationId xmlns:a16="http://schemas.microsoft.com/office/drawing/2014/main" id="{FB9FC923-17F2-DE12-BA70-9ED5B2D8C883}"/>
              </a:ext>
            </a:extLst>
          </p:cNvPr>
          <p:cNvPicPr>
            <a:picLocks noGrp="1" noChangeAspect="1"/>
          </p:cNvPicPr>
          <p:nvPr>
            <p:ph type="pic" sz="quarter" idx="30"/>
          </p:nvPr>
        </p:nvPicPr>
        <p:blipFill>
          <a:blip r:embed="rId10"/>
          <a:srcRect l="3277" r="3277"/>
          <a:stretch>
            <a:fillRect/>
          </a:stretch>
        </p:blipFill>
        <p:spPr>
          <a:prstGeom prst="ellipse">
            <a:avLst/>
          </a:prstGeom>
        </p:spPr>
      </p:pic>
      <p:sp>
        <p:nvSpPr>
          <p:cNvPr id="24" name="Text Placeholder 23">
            <a:extLst>
              <a:ext uri="{FF2B5EF4-FFF2-40B4-BE49-F238E27FC236}">
                <a16:creationId xmlns:a16="http://schemas.microsoft.com/office/drawing/2014/main" id="{FBC3E5AE-8947-4733-8086-9813B76A7AB7}"/>
              </a:ext>
            </a:extLst>
          </p:cNvPr>
          <p:cNvSpPr>
            <a:spLocks noGrp="1"/>
          </p:cNvSpPr>
          <p:nvPr>
            <p:ph type="body" sz="quarter" idx="31"/>
          </p:nvPr>
        </p:nvSpPr>
        <p:spPr/>
        <p:txBody>
          <a:bodyPr/>
          <a:lstStyle/>
          <a:p>
            <a:r>
              <a:rPr lang="en-US" b="1" dirty="0"/>
              <a:t>Ilayda Tezcan</a:t>
            </a:r>
          </a:p>
          <a:p>
            <a:r>
              <a:rPr lang="en-US" dirty="0"/>
              <a:t>MBA, Columbia Business School</a:t>
            </a:r>
            <a:endParaRPr lang="en-US" b="1" dirty="0"/>
          </a:p>
          <a:p>
            <a:r>
              <a:rPr lang="en-US" dirty="0"/>
              <a:t>Climate Knowledge Initiative Fellow</a:t>
            </a:r>
          </a:p>
        </p:txBody>
      </p:sp>
    </p:spTree>
    <p:extLst>
      <p:ext uri="{BB962C8B-B14F-4D97-AF65-F5344CB8AC3E}">
        <p14:creationId xmlns:p14="http://schemas.microsoft.com/office/powerpoint/2010/main" val="424765496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62961C40-5F41-F6D2-AFF8-0106C77A88ED}"/>
              </a:ext>
            </a:extLst>
          </p:cNvPr>
          <p:cNvSpPr>
            <a:spLocks noGrp="1" noChangeAspect="1"/>
          </p:cNvSpPr>
          <p:nvPr>
            <p:ph type="pic" sz="quarter" idx="13"/>
          </p:nvPr>
        </p:nvSpPr>
        <p:spPr/>
        <p:txBody>
          <a:bodyPr/>
          <a:lstStyle/>
          <a:p>
            <a:endParaRPr lang="en-US"/>
          </a:p>
        </p:txBody>
      </p:sp>
      <p:sp>
        <p:nvSpPr>
          <p:cNvPr id="4" name="Text Placeholder 3">
            <a:extLst>
              <a:ext uri="{FF2B5EF4-FFF2-40B4-BE49-F238E27FC236}">
                <a16:creationId xmlns:a16="http://schemas.microsoft.com/office/drawing/2014/main" id="{A66C28BD-7D7E-F59C-CA6F-EA757BACF73F}"/>
              </a:ext>
            </a:extLst>
          </p:cNvPr>
          <p:cNvSpPr>
            <a:spLocks noGrp="1"/>
          </p:cNvSpPr>
          <p:nvPr>
            <p:ph type="body" sz="quarter" idx="17"/>
          </p:nvPr>
        </p:nvSpPr>
        <p:spPr/>
        <p:txBody>
          <a:bodyPr/>
          <a:lstStyle/>
          <a:p>
            <a:endParaRPr lang="en-US"/>
          </a:p>
        </p:txBody>
      </p:sp>
      <p:pic>
        <p:nvPicPr>
          <p:cNvPr id="11" name="Picture Placeholder 10">
            <a:extLst>
              <a:ext uri="{FF2B5EF4-FFF2-40B4-BE49-F238E27FC236}">
                <a16:creationId xmlns:a16="http://schemas.microsoft.com/office/drawing/2014/main" id="{05B64BD9-FC98-3EDB-EA1F-3D2476AD3436}"/>
              </a:ext>
            </a:extLst>
          </p:cNvPr>
          <p:cNvPicPr>
            <a:picLocks noGrp="1" noChangeAspect="1"/>
          </p:cNvPicPr>
          <p:nvPr>
            <p:ph type="pic" sz="quarter" idx="22"/>
          </p:nvPr>
        </p:nvPicPr>
        <p:blipFill>
          <a:blip r:embed="rId3"/>
          <a:srcRect/>
          <a:stretch>
            <a:fillRect/>
          </a:stretch>
        </p:blipFill>
        <p:spPr>
          <a:prstGeom prst="ellipse">
            <a:avLst/>
          </a:prstGeom>
        </p:spPr>
      </p:pic>
      <p:sp>
        <p:nvSpPr>
          <p:cNvPr id="6" name="Text Placeholder 5">
            <a:extLst>
              <a:ext uri="{FF2B5EF4-FFF2-40B4-BE49-F238E27FC236}">
                <a16:creationId xmlns:a16="http://schemas.microsoft.com/office/drawing/2014/main" id="{E205332A-36E2-5273-EF10-AF6C7AC7A8C0}"/>
              </a:ext>
            </a:extLst>
          </p:cNvPr>
          <p:cNvSpPr>
            <a:spLocks noGrp="1"/>
          </p:cNvSpPr>
          <p:nvPr>
            <p:ph type="body" sz="quarter" idx="23"/>
          </p:nvPr>
        </p:nvSpPr>
        <p:spPr/>
        <p:txBody>
          <a:bodyPr/>
          <a:lstStyle/>
          <a:p>
            <a:pPr indent="-182880"/>
            <a:r>
              <a:rPr lang="en-US" b="1" dirty="0"/>
              <a:t>Isabel Hoyos</a:t>
            </a:r>
          </a:p>
          <a:p>
            <a:pPr indent="-182880"/>
            <a:r>
              <a:rPr lang="en-US" dirty="0"/>
              <a:t>MS in Sustainability Management</a:t>
            </a:r>
          </a:p>
          <a:p>
            <a:pPr indent="-182880"/>
            <a:r>
              <a:rPr lang="en-US" dirty="0"/>
              <a:t>Former Senior Staff Associate</a:t>
            </a:r>
          </a:p>
          <a:p>
            <a:pPr indent="-182880"/>
            <a:endParaRPr lang="en-US" dirty="0"/>
          </a:p>
        </p:txBody>
      </p:sp>
      <p:sp>
        <p:nvSpPr>
          <p:cNvPr id="7" name="Picture Placeholder 6">
            <a:extLst>
              <a:ext uri="{FF2B5EF4-FFF2-40B4-BE49-F238E27FC236}">
                <a16:creationId xmlns:a16="http://schemas.microsoft.com/office/drawing/2014/main" id="{478F8083-F077-B0DD-818D-F91693634879}"/>
              </a:ext>
            </a:extLst>
          </p:cNvPr>
          <p:cNvSpPr>
            <a:spLocks noGrp="1" noChangeAspect="1"/>
          </p:cNvSpPr>
          <p:nvPr>
            <p:ph type="pic" sz="quarter" idx="24"/>
          </p:nvPr>
        </p:nvSpPr>
        <p:spPr/>
        <p:txBody>
          <a:bodyPr/>
          <a:lstStyle/>
          <a:p>
            <a:endParaRPr lang="en-US"/>
          </a:p>
        </p:txBody>
      </p:sp>
      <p:sp>
        <p:nvSpPr>
          <p:cNvPr id="8" name="Text Placeholder 7">
            <a:extLst>
              <a:ext uri="{FF2B5EF4-FFF2-40B4-BE49-F238E27FC236}">
                <a16:creationId xmlns:a16="http://schemas.microsoft.com/office/drawing/2014/main" id="{67607ED2-EECF-AC61-E0E5-325D4CB6182B}"/>
              </a:ext>
            </a:extLst>
          </p:cNvPr>
          <p:cNvSpPr>
            <a:spLocks noGrp="1"/>
          </p:cNvSpPr>
          <p:nvPr>
            <p:ph type="body" sz="quarter" idx="25"/>
          </p:nvPr>
        </p:nvSpPr>
        <p:spPr/>
        <p:txBody>
          <a:bodyPr/>
          <a:lstStyle/>
          <a:p>
            <a:endParaRPr lang="en-US"/>
          </a:p>
        </p:txBody>
      </p:sp>
      <p:sp>
        <p:nvSpPr>
          <p:cNvPr id="9" name="Text Placeholder 8">
            <a:extLst>
              <a:ext uri="{FF2B5EF4-FFF2-40B4-BE49-F238E27FC236}">
                <a16:creationId xmlns:a16="http://schemas.microsoft.com/office/drawing/2014/main" id="{22E22958-797C-7D08-398F-39D00564382E}"/>
              </a:ext>
            </a:extLst>
          </p:cNvPr>
          <p:cNvSpPr>
            <a:spLocks noGrp="1"/>
          </p:cNvSpPr>
          <p:nvPr>
            <p:ph type="body" sz="quarter" idx="26"/>
          </p:nvPr>
        </p:nvSpPr>
        <p:spPr/>
        <p:txBody>
          <a:bodyPr/>
          <a:lstStyle/>
          <a:p>
            <a:r>
              <a:rPr lang="en-US" dirty="0"/>
              <a:t>CKI Team Staff, Faculty, and Alumna</a:t>
            </a:r>
          </a:p>
        </p:txBody>
      </p:sp>
    </p:spTree>
    <p:extLst>
      <p:ext uri="{BB962C8B-B14F-4D97-AF65-F5344CB8AC3E}">
        <p14:creationId xmlns:p14="http://schemas.microsoft.com/office/powerpoint/2010/main" val="199535619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 name="THINKCELLPRESENTATIONDONOTDELETE" val="&lt;?xml version=&quot;1.0&quot; encoding=&quot;UTF-16&quot; standalone=&quot;yes&quot;?&gt;&lt;root reqver=&quot;32687&quot;&gt;&lt;version val=&quot;38772&quot;/&gt;&lt;CPresentation id=&quot;1&quot;&gt;&lt;m_precDefaultOrdinal&gt;&lt;m_bNumberIsYear val=&quot;1&quot;/&gt;&lt;m_chMinusSymbol&gt;-&lt;/m_chMinusSymbol&gt;&lt;m_chDecimalSymbol17909&gt;.&lt;/m_chDecimalSymbol17909&gt;&lt;m_nGroupingDigits17909 val=&quot;3&quot;/&gt;&lt;m_chGroupingSymbol17909&gt;,&lt;/m_chGroupingSymbol17909&gt;&lt;m_yearfmt&gt;&lt;begin val=&quot;0&quot;/&gt;&lt;end val=&quot;4&quot;/&gt;&lt;/m_yearfmt&gt;&lt;/m_precDefaultOrdinal&gt;&lt;m_precDefaultNumber&gt;&lt;m_bNumberIsYear val=&quot;1&quot;/&gt;&lt;m_chMinusSymbol&gt;-&lt;/m_chMinusSymbol&gt;&lt;m_chDecimalSymbol17909&gt;.&lt;/m_chDecimalSymbol17909&gt;&lt;m_nGroupingDigits17909 val=&quot;3&quot;/&gt;&lt;m_chGroupingSymbol17909&gt;,&lt;/m_chGroupingSymbol17909&gt;&lt;m_yearfmt&gt;&lt;begin val=&quot;0&quot;/&gt;&lt;end val=&quot;4&quot;/&gt;&lt;/m_yearfmt&gt;&lt;/m_precDefaultNumber&gt;&lt;m_precDefaultPercent&gt;&lt;m_bNumberIsYear val=&quot;1&quot;/&gt;&lt;m_chMinusSymbol&gt;-&lt;/m_chMinusSymbol&gt;&lt;m_nDecimalDigits17909 val=&quot;0&quot;/&gt;&lt;m_chDecimalSymbol17909&gt;.&lt;/m_chDecimalSymbol17909&gt;&lt;m_nGroupingDigits17909 val=&quot;3&quot;/&gt;&lt;m_chGroupingSymbol17909&gt;,&lt;/m_chGroupingSymbol17909&gt;&lt;m_strSuffix17909&gt;%&lt;/m_strSuffix17909&gt;&lt;m_yearfmt&gt;&lt;begin val=&quot;0&quot;/&gt;&lt;end val=&quot;4&quot;/&gt;&lt;/m_yearfmt&gt;&lt;/m_precDefaultPercent&gt;&lt;m_precDefaultDate&gt;&lt;m_yearfmt&gt;&lt;begin val=&quot;0&quot;/&gt;&lt;end val=&quot;4&quot;/&gt;&lt;/m_yearfmt&gt;&lt;/m_precDefaultDate&gt;&lt;m_precDefaultDay&gt;&lt;m_yearfmt&gt;&lt;begin val=&quot;0&quot;/&gt;&lt;end val=&quot;4&quot;/&gt;&lt;/m_yearfmt&gt;&lt;/m_precDefaultDay&gt;&lt;m_precDefaultWeek&gt;&lt;m_yearfmt&gt;&lt;begin val=&quot;0&quot;/&gt;&lt;end val=&quot;4&quot;/&gt;&lt;/m_yearfmt&gt;&lt;/m_precDefaultWeek&gt;&lt;m_precDefaultMonth&gt;&lt;m_yearfmt&gt;&lt;begin val=&quot;0&quot;/&gt;&lt;end val=&quot;4&quot;/&gt;&lt;/m_yearfmt&gt;&lt;/m_precDefaultMonth&gt;&lt;m_precDefaultQuarter&gt;&lt;m_yearfmt&gt;&lt;begin val=&quot;0&quot;/&gt;&lt;end val=&quot;4&quot;/&gt;&lt;/m_yearfmt&gt;&lt;/m_precDefaultQuarter&gt;&lt;m_precDefaultYear&gt;&lt;m_yearfmt&gt;&lt;begin val=&quot;0&quot;/&gt;&lt;end val=&quot;4&quot;/&gt;&lt;/m_yearfmt&gt;&lt;/m_precDefaultYear&gt;&lt;m_precDefaultFYDay&gt;&lt;m_yearfmt&gt;&lt;begin val=&quot;0&quot;/&gt;&lt;end val=&quot;4&quot;/&gt;&lt;/m_yearfmt&gt;&lt;/m_precDefaultFYDay&gt;&lt;m_precDefaultFYWeek&gt;&lt;m_yearfmt&gt;&lt;begin val=&quot;0&quot;/&gt;&lt;end val=&quot;4&quot;/&gt;&lt;/m_yearfmt&gt;&lt;/m_precDefaultFYWeek&gt;&lt;m_precDefaultFYMonth&gt;&lt;m_yearfmt&gt;&lt;begin val=&quot;0&quot;/&gt;&lt;end val=&quot;4&quot;/&gt;&lt;/m_yearfmt&gt;&lt;/m_precDefaultFYMonth&gt;&lt;m_precDefaultFYQuarter&gt;&lt;m_yearfmt&gt;&lt;begin val=&quot;0&quot;/&gt;&lt;end val=&quot;4&quot;/&gt;&lt;/m_yearfmt&gt;&lt;/m_precDefaultFYQuarter&gt;&lt;m_precDefaultFYYear&gt;&lt;m_yearfmt&gt;&lt;begin val=&quot;0&quot;/&gt;&lt;end val=&quot;4&quot;/&gt;&lt;/m_yearfmt&gt;&lt;/m_precDefaultFYYear&gt;&lt;m_mruColor&gt;&lt;m_vecMRU length=&quot;1&quot;&gt;&lt;elem m_fUsage=&quot;2.70999999999999996447E+00&quot;&gt;&lt;m_msothmcolidx val=&quot;0&quot;/&gt;&lt;m_rgb r=&quot;FD&quot; g=&quot;DB&quot; b=&quot;0F&quot;/&gt;&lt;/elem&gt;&lt;/m_vecMRU&gt;&lt;/m_mruColor&gt;&lt;m_eweekdayFirstOfWeek val=&quot;1&quot;/&gt;&lt;m_eweekdayFirstOfWorkweek val=&quot;2&quot;/&gt;&lt;m_eweekdayFirstOfWeekend val=&quot;7&quot;/&gt;&lt;/CPresentation&gt;&lt;/root&gt;"/>
</p:tagLst>
</file>

<file path=ppt/tags/tag2.xml><?xml version="1.0" encoding="utf-8"?>
<p:tagLst xmlns:a="http://schemas.openxmlformats.org/drawingml/2006/main" xmlns:r="http://schemas.openxmlformats.org/officeDocument/2006/relationships" xmlns:p="http://schemas.openxmlformats.org/presentationml/2006/main">
  <p:tag name="BTFPLAYOUTCOLUMNS" val="1"/>
  <p:tag name="BTFPLAYOUTENABLED" val="1"/>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xml><?xml version="1.0" encoding="utf-8"?>
<p:tagLst xmlns:a="http://schemas.openxmlformats.org/drawingml/2006/main" xmlns:r="http://schemas.openxmlformats.org/officeDocument/2006/relationships" xmlns:p="http://schemas.openxmlformats.org/presentationml/2006/main">
  <p:tag name="BTFPLAYOUTCOLUMNS" val="1"/>
  <p:tag name="BTFPLAYOUTENABLED" val="1"/>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8.xml><?xml version="1.0" encoding="utf-8"?>
<p:tagLst xmlns:a="http://schemas.openxmlformats.org/drawingml/2006/main" xmlns:r="http://schemas.openxmlformats.org/officeDocument/2006/relationships" xmlns:p="http://schemas.openxmlformats.org/presentationml/2006/main">
  <p:tag name="BTFPLAYOUTCOLUMNS" val="1"/>
  <p:tag name="BTFPLAYOUTENABLED" val="0"/>
</p:tagLst>
</file>

<file path=ppt/tags/tag2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4.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35.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36.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37.xml><?xml version="1.0" encoding="utf-8"?>
<p:tagLst xmlns:a="http://schemas.openxmlformats.org/drawingml/2006/main" xmlns:r="http://schemas.openxmlformats.org/officeDocument/2006/relationships" xmlns:p="http://schemas.openxmlformats.org/presentationml/2006/main">
  <p:tag name="BTFPLAYOUTENABLED" val="1"/>
</p:tagLst>
</file>

<file path=ppt/tags/tag3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9.xml><?xml version="1.0" encoding="utf-8"?>
<p:tagLst xmlns:a="http://schemas.openxmlformats.org/drawingml/2006/main" xmlns:r="http://schemas.openxmlformats.org/officeDocument/2006/relationships" xmlns:p="http://schemas.openxmlformats.org/presentationml/2006/main">
  <p:tag name="THINKCELLSHAPEDONOTDELETE" val="_qu6PPRfjEOxN4czDL8HmA"/>
</p:tagLst>
</file>

<file path=ppt/tags/tag40.xml><?xml version="1.0" encoding="utf-8"?>
<p:tagLst xmlns:a="http://schemas.openxmlformats.org/drawingml/2006/main" xmlns:r="http://schemas.openxmlformats.org/officeDocument/2006/relationships" xmlns:p="http://schemas.openxmlformats.org/presentationml/2006/main">
  <p:tag name="THINKCELLSHAPEDONOTDELETE" val="_qu6PPRfjEOxN4czDL8HmA"/>
  <p:tag name="EMPOWERCHARTSPROPERTIES_A_0" val="AAAAAAH//////////wEAAAAAAAAAAAAAACoqIFRoaXMgaXMgYSBMaXRlREIgZmlsZSAqKgcDAP////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AQAAAAAAAAAAAAAAEQAAAFByb3BlcnR5RG9jdW1lbnRzAQAAAAAAAAAFAAAACQAAAF9pZD0kLl9pZAEDAAAAAAADAAAAAQADAAAAIwAAAENvbWJpSW5kZXg9JC5OYW1lICsgJ18nICsgJC5WZXJzaW9uAQQAAAAAAAQAAAABAAQAAAAAAAAAAP///////wAAAAAAAP////8AAAAAAP///////wAAAAAAAP////8AAAAAAP///////wAAAAAAAP////8AAAAAAP///////wAAAAAAAP////8AAAAAAP///////wAAAAAAAP////8AAAAAAP///////wAAAAAAAP////8AAAAAAP///////wAAAAAAAP////8AAAAAAP///////wAAAAAAAP////8AAAAAAP///////wAAAAAAAP////8AAAAAAP///////wAAAAAAAP////8AAAAAAP///////wAAAAAAAP////8AAAAAAP///////wAAAAAAAP////8AAAAAAP///////wAAAAAAAP////8AAAAAAP///////wAAAAAAAP////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BgIBAQEBAQEBAQEBAQEBAQEAAAAAAAAAAwAAAAMAAAAA/////wMARAwAAAAAAAAAAAAAIAD///////////////8AAAD///////////////8DAAAAAgD///////8DAAAAAgD///////8DAAAAAgD///////8DAAAAAgD///////8DAAAAAgD///////8DAAAAAgD///////////////////////////////////////////////////////////////////////////////////////////////////////////////////////////////////////////////////////////////////////////////////////////////////////////////////////////////////////////////////////////////////////////////////////////////////////////////////////////////////////////////////////////////////////////////////////////////////////////////////////////////8BACAA////////////////AAAO////////AwAAAAIA////////////////////////////////////////////////////////////////////////////////////////////////////////////////////////////////////////////////////////////////////////////////////////////////////////////////////////////////////////////////////////////////////////////////////////////////////////////////////////////////////////////////////////////////////////////////////////////////////////////////////////////////////////////////////////////////////////////////////////////////////////////////////////AgAGAP///////wQAAAACABAAC9wb4qr0GNZGsXtz1ZqqH70FAAAAAAADAAAAAAADAAAAAQADAAAAAAD///////8DAAAAAAD///////8DAAAAAAD///////8DAAAAAAD///////8DAAAAAAD///////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DAAAAAP////8DAHgMAAAAAAAAAAAAACAB////////////////AAAA////////////////BAAAAAIA////////BAAAAAIA////////////////////////////////////////////////////////////////////////////////////////////////////////////////////////////////////////////////////////////////////////////////////////////////////////////////////////////////////////////////////////////////////////////////////////////////////////////////////////////////////////////////////////////////////////////////////////////////////////////////////////////////////////////////////////////////////////////////////////////////AQAgAf///////////////wAADv///////wQAAAACAP///////////////////////////////////////////////////////////////////////////////////////////////////////////////////////////////////////////////////////////////////////////////////////////////////////////////////////////////////////////////////////////////////////////////////////////////////////////////////////////////////////////////////////////////////////////////////////////////////////////////////////////////////////////////////////////////////////////////////////////////////////////////////////wIAAgEDAAAAAgD///////8MAAZQZXJzb25hbElkXzAFAAAAAAAEAAAAAAAEAAAAAQAEAAAAAAD///////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BAAAAAD/////AQBvDwAAAAAAAAAAAAD/////cABwAAAABV9pZAAQAAAABNwb4qr0GNZGsXtz1ZqqH70DRGF0YQAWAAAAAlBlcnNvbmFsSWQAAQAAAAAAAk5hbWUACwAAAFBlcnNvbmFsSWQAEFZlcnNpb24AAAAAAAlMYXN0V3JpdGUAANQn9osB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
  <p:tag name="EMPOWERCHARTSPROPERTIES_SLOT" val="A"/>
  <p:tag name="EMPOWERCHARTSPROPERTIES_LASTWRITEDATE" val="638362386872629546"/>
  <p:tag name="EMPOWERCHARTSPROPERTIES_A_LENGTH" val="24576"/>
  <p:tag name="RUNTIME_ID" val="4e80920f-6e12-444e-bc1f-9c4d762b1bb6"/>
</p:tagLst>
</file>

<file path=ppt/tags/tag4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2.xml><?xml version="1.0" encoding="utf-8"?>
<p:tagLst xmlns:a="http://schemas.openxmlformats.org/drawingml/2006/main" xmlns:r="http://schemas.openxmlformats.org/officeDocument/2006/relationships" xmlns:p="http://schemas.openxmlformats.org/presentationml/2006/main">
  <p:tag name="THINKCELLSHAPEDONOTDELETE" val="tc15ICwr6nm5iEpS9K3_TIA"/>
</p:tagLst>
</file>

<file path=ppt/tags/tag43.xml><?xml version="1.0" encoding="utf-8"?>
<p:tagLst xmlns:a="http://schemas.openxmlformats.org/drawingml/2006/main" xmlns:r="http://schemas.openxmlformats.org/officeDocument/2006/relationships" xmlns:p="http://schemas.openxmlformats.org/presentationml/2006/main">
  <p:tag name="THINKCELLSHAPEDONOTDELETE" val="tnMPaQbCDC6ibE2BcjQXBfA"/>
</p:tagLst>
</file>

<file path=ppt/tags/tag44.xml><?xml version="1.0" encoding="utf-8"?>
<p:tagLst xmlns:a="http://schemas.openxmlformats.org/drawingml/2006/main" xmlns:r="http://schemas.openxmlformats.org/officeDocument/2006/relationships" xmlns:p="http://schemas.openxmlformats.org/presentationml/2006/main">
  <p:tag name="THINKCELLSHAPEDONOTDELETE" val="twCLIoYbHSYsK_A5xhOkWeg"/>
</p:tagLst>
</file>

<file path=ppt/tags/tag45.xml><?xml version="1.0" encoding="utf-8"?>
<p:tagLst xmlns:a="http://schemas.openxmlformats.org/drawingml/2006/main" xmlns:r="http://schemas.openxmlformats.org/officeDocument/2006/relationships" xmlns:p="http://schemas.openxmlformats.org/presentationml/2006/main">
  <p:tag name="THINKCELLSHAPEDONOTDELETE" val="tZKEgUBO1N2OUtwjlyCEEqw"/>
</p:tagLst>
</file>

<file path=ppt/tags/tag46.xml><?xml version="1.0" encoding="utf-8"?>
<p:tagLst xmlns:a="http://schemas.openxmlformats.org/drawingml/2006/main" xmlns:r="http://schemas.openxmlformats.org/officeDocument/2006/relationships" xmlns:p="http://schemas.openxmlformats.org/presentationml/2006/main">
  <p:tag name="THINKCELLSHAPEDONOTDELETE" val="tLs.IunRDMHDwc_XxL3cuhw"/>
</p:tagLst>
</file>

<file path=ppt/tags/tag47.xml><?xml version="1.0" encoding="utf-8"?>
<p:tagLst xmlns:a="http://schemas.openxmlformats.org/drawingml/2006/main" xmlns:r="http://schemas.openxmlformats.org/officeDocument/2006/relationships" xmlns:p="http://schemas.openxmlformats.org/presentationml/2006/main">
  <p:tag name="THINKCELLSHAPEDONOTDELETE" val="t6fknGSUd443l6pXAhe7j9g"/>
</p:tagLst>
</file>

<file path=ppt/tags/tag48.xml><?xml version="1.0" encoding="utf-8"?>
<p:tagLst xmlns:a="http://schemas.openxmlformats.org/drawingml/2006/main" xmlns:r="http://schemas.openxmlformats.org/officeDocument/2006/relationships" xmlns:p="http://schemas.openxmlformats.org/presentationml/2006/main">
  <p:tag name="THINKCELLSHAPEDONOTDELETE" val="tkAJa2V_KDDfLzodXHCVzPQ"/>
</p:tagLst>
</file>

<file path=ppt/tags/tag49.xml><?xml version="1.0" encoding="utf-8"?>
<p:tagLst xmlns:a="http://schemas.openxmlformats.org/drawingml/2006/main" xmlns:r="http://schemas.openxmlformats.org/officeDocument/2006/relationships" xmlns:p="http://schemas.openxmlformats.org/presentationml/2006/main">
  <p:tag name="THINKCELLSHAPEDONOTDELETE" val="tarXmChhike0g7xYv71nkvg"/>
</p:tagLst>
</file>

<file path=ppt/tags/tag50.xml><?xml version="1.0" encoding="utf-8"?>
<p:tagLst xmlns:a="http://schemas.openxmlformats.org/drawingml/2006/main" xmlns:r="http://schemas.openxmlformats.org/officeDocument/2006/relationships" xmlns:p="http://schemas.openxmlformats.org/presentationml/2006/main">
  <p:tag name="THINKCELLSHAPEDONOTDELETE" val="te291Baj9rsQakSg0084iNw"/>
</p:tagLst>
</file>

<file path=ppt/tags/tag51.xml><?xml version="1.0" encoding="utf-8"?>
<p:tagLst xmlns:a="http://schemas.openxmlformats.org/drawingml/2006/main" xmlns:r="http://schemas.openxmlformats.org/officeDocument/2006/relationships" xmlns:p="http://schemas.openxmlformats.org/presentationml/2006/main">
  <p:tag name="THINKCELLSHAPEDONOTDELETE" val="tYaqU1oljxZq2Y9ooPri3FA"/>
</p:tagLst>
</file>

<file path=ppt/tags/tag52.xml><?xml version="1.0" encoding="utf-8"?>
<p:tagLst xmlns:a="http://schemas.openxmlformats.org/drawingml/2006/main" xmlns:r="http://schemas.openxmlformats.org/officeDocument/2006/relationships" xmlns:p="http://schemas.openxmlformats.org/presentationml/2006/main">
  <p:tag name="THINKCELLSHAPEDONOTDELETE" val="tLUmsS56EJanLd2c9NMwTZw"/>
</p:tagLst>
</file>

<file path=ppt/tags/tag53.xml><?xml version="1.0" encoding="utf-8"?>
<p:tagLst xmlns:a="http://schemas.openxmlformats.org/drawingml/2006/main" xmlns:r="http://schemas.openxmlformats.org/officeDocument/2006/relationships" xmlns:p="http://schemas.openxmlformats.org/presentationml/2006/main">
  <p:tag name="THINKCELLSHAPEDONOTDELETE" val="tcv69clArot4t1c7SgTe2KA"/>
</p:tagLst>
</file>

<file path=ppt/tags/tag54.xml><?xml version="1.0" encoding="utf-8"?>
<p:tagLst xmlns:a="http://schemas.openxmlformats.org/drawingml/2006/main" xmlns:r="http://schemas.openxmlformats.org/officeDocument/2006/relationships" xmlns:p="http://schemas.openxmlformats.org/presentationml/2006/main">
  <p:tag name="THINKCELLSHAPEDONOTDELETE" val="t6P_5MfLVlx5n3.qm_MrjRw"/>
</p:tagLst>
</file>

<file path=ppt/tags/tag55.xml><?xml version="1.0" encoding="utf-8"?>
<p:tagLst xmlns:a="http://schemas.openxmlformats.org/drawingml/2006/main" xmlns:r="http://schemas.openxmlformats.org/officeDocument/2006/relationships" xmlns:p="http://schemas.openxmlformats.org/presentationml/2006/main">
  <p:tag name="THINKCELLSHAPEDONOTDELETE" val="ttiHS9F.MBITpMm3.iXnVMQ"/>
</p:tagLst>
</file>

<file path=ppt/tags/tag56.xml><?xml version="1.0" encoding="utf-8"?>
<p:tagLst xmlns:a="http://schemas.openxmlformats.org/drawingml/2006/main" xmlns:r="http://schemas.openxmlformats.org/officeDocument/2006/relationships" xmlns:p="http://schemas.openxmlformats.org/presentationml/2006/main">
  <p:tag name="THINKCELLSHAPEDONOTDELETE" val="tmPOKK6rtA5Z.TekJ1QlQxQ"/>
</p:tagLst>
</file>

<file path=ppt/tags/tag57.xml><?xml version="1.0" encoding="utf-8"?>
<p:tagLst xmlns:a="http://schemas.openxmlformats.org/drawingml/2006/main" xmlns:r="http://schemas.openxmlformats.org/officeDocument/2006/relationships" xmlns:p="http://schemas.openxmlformats.org/presentationml/2006/main">
  <p:tag name="THINKCELLSHAPEDONOTDELETE" val="t7Xu1THcUYyxoO2.PBeNF9g"/>
</p:tagLst>
</file>

<file path=ppt/tags/tag58.xml><?xml version="1.0" encoding="utf-8"?>
<p:tagLst xmlns:a="http://schemas.openxmlformats.org/drawingml/2006/main" xmlns:r="http://schemas.openxmlformats.org/officeDocument/2006/relationships" xmlns:p="http://schemas.openxmlformats.org/presentationml/2006/main">
  <p:tag name="THINKCELLSHAPEDONOTDELETE" val="tHQ9JSkAjo8Jg.huNuRxXxQ"/>
</p:tagLst>
</file>

<file path=ppt/tags/tag59.xml><?xml version="1.0" encoding="utf-8"?>
<p:tagLst xmlns:a="http://schemas.openxmlformats.org/drawingml/2006/main" xmlns:r="http://schemas.openxmlformats.org/officeDocument/2006/relationships" xmlns:p="http://schemas.openxmlformats.org/presentationml/2006/main">
  <p:tag name="THINKCELLSHAPEDONOTDELETE" val="txLIfaTeg8UITf95QoAR45Q"/>
</p:tagLst>
</file>

<file path=ppt/tags/tag60.xml><?xml version="1.0" encoding="utf-8"?>
<p:tagLst xmlns:a="http://schemas.openxmlformats.org/drawingml/2006/main" xmlns:r="http://schemas.openxmlformats.org/officeDocument/2006/relationships" xmlns:p="http://schemas.openxmlformats.org/presentationml/2006/main">
  <p:tag name="THINKCELLSHAPEDONOTDELETE" val="t00fcfDGpAo0wbbY1g8QAtA"/>
</p:tagLst>
</file>

<file path=ppt/tags/tag61.xml><?xml version="1.0" encoding="utf-8"?>
<p:tagLst xmlns:a="http://schemas.openxmlformats.org/drawingml/2006/main" xmlns:r="http://schemas.openxmlformats.org/officeDocument/2006/relationships" xmlns:p="http://schemas.openxmlformats.org/presentationml/2006/main">
  <p:tag name="THINKCELLSHAPEDONOTDELETE" val="tGHtJNG7SOZRO0o8UuoAb4w"/>
</p:tagLst>
</file>

<file path=ppt/tags/tag62.xml><?xml version="1.0" encoding="utf-8"?>
<p:tagLst xmlns:a="http://schemas.openxmlformats.org/drawingml/2006/main" xmlns:r="http://schemas.openxmlformats.org/officeDocument/2006/relationships" xmlns:p="http://schemas.openxmlformats.org/presentationml/2006/main">
  <p:tag name="THINKCELLSHAPEDONOTDELETE" val="todUdreX1DFWD_8aBkVJLAg"/>
</p:tagLst>
</file>

<file path=ppt/tags/tag63.xml><?xml version="1.0" encoding="utf-8"?>
<p:tagLst xmlns:a="http://schemas.openxmlformats.org/drawingml/2006/main" xmlns:r="http://schemas.openxmlformats.org/officeDocument/2006/relationships" xmlns:p="http://schemas.openxmlformats.org/presentationml/2006/main">
  <p:tag name="THINKCELLSHAPEDONOTDELETE" val="tAUrPtjKc3Natj1rtmjJfrw"/>
</p:tagLst>
</file>

<file path=ppt/tags/tag64.xml><?xml version="1.0" encoding="utf-8"?>
<p:tagLst xmlns:a="http://schemas.openxmlformats.org/drawingml/2006/main" xmlns:r="http://schemas.openxmlformats.org/officeDocument/2006/relationships" xmlns:p="http://schemas.openxmlformats.org/presentationml/2006/main">
  <p:tag name="THINKCELLSHAPEDONOTDELETE" val="t9kVAW94O7na4ZJlOK8N6Kw"/>
</p:tagLst>
</file>

<file path=ppt/tags/tag6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6.xml><?xml version="1.0" encoding="utf-8"?>
<p:tagLst xmlns:a="http://schemas.openxmlformats.org/drawingml/2006/main" xmlns:r="http://schemas.openxmlformats.org/officeDocument/2006/relationships" xmlns:p="http://schemas.openxmlformats.org/presentationml/2006/main">
  <p:tag name="THINKCELLSHAPEDONOTDELETE" val="tVxSE.P840TZ_IurthMfk2g"/>
</p:tagLst>
</file>

<file path=ppt/tags/tag67.xml><?xml version="1.0" encoding="utf-8"?>
<p:tagLst xmlns:a="http://schemas.openxmlformats.org/drawingml/2006/main" xmlns:r="http://schemas.openxmlformats.org/officeDocument/2006/relationships" xmlns:p="http://schemas.openxmlformats.org/presentationml/2006/main">
  <p:tag name="THINKCELLSHAPEDONOTDELETE" val="tvEKxP1nXpaF5hkFDVdPsNA"/>
</p:tagLst>
</file>

<file path=ppt/tags/tag68.xml><?xml version="1.0" encoding="utf-8"?>
<p:tagLst xmlns:a="http://schemas.openxmlformats.org/drawingml/2006/main" xmlns:r="http://schemas.openxmlformats.org/officeDocument/2006/relationships" xmlns:p="http://schemas.openxmlformats.org/presentationml/2006/main">
  <p:tag name="THINKCELLSHAPEDONOTDELETE" val="tLXc5u4LaKC7Ogu7U7f3m_w"/>
</p:tagLst>
</file>

<file path=ppt/tags/tag69.xml><?xml version="1.0" encoding="utf-8"?>
<p:tagLst xmlns:a="http://schemas.openxmlformats.org/drawingml/2006/main" xmlns:r="http://schemas.openxmlformats.org/officeDocument/2006/relationships" xmlns:p="http://schemas.openxmlformats.org/presentationml/2006/main">
  <p:tag name="THINKCELLSHAPEDONOTDELETE" val="tMsoDvXvtmYyWJasFhMVKhw"/>
</p:tagLst>
</file>

<file path=ppt/tags/tag70.xml><?xml version="1.0" encoding="utf-8"?>
<p:tagLst xmlns:a="http://schemas.openxmlformats.org/drawingml/2006/main" xmlns:r="http://schemas.openxmlformats.org/officeDocument/2006/relationships" xmlns:p="http://schemas.openxmlformats.org/presentationml/2006/main">
  <p:tag name="THINKCELLSHAPEDONOTDELETE" val="tvCJKjP0XhRT9A0Eudp8s_A"/>
</p:tagLst>
</file>

<file path=ppt/tags/tag71.xml><?xml version="1.0" encoding="utf-8"?>
<p:tagLst xmlns:a="http://schemas.openxmlformats.org/drawingml/2006/main" xmlns:r="http://schemas.openxmlformats.org/officeDocument/2006/relationships" xmlns:p="http://schemas.openxmlformats.org/presentationml/2006/main">
  <p:tag name="THINKCELLSHAPEDONOTDELETE" val="tFnwTZX1_0jHoohmACqCTlQ"/>
</p:tagLst>
</file>

<file path=ppt/tags/tag72.xml><?xml version="1.0" encoding="utf-8"?>
<p:tagLst xmlns:a="http://schemas.openxmlformats.org/drawingml/2006/main" xmlns:r="http://schemas.openxmlformats.org/officeDocument/2006/relationships" xmlns:p="http://schemas.openxmlformats.org/presentationml/2006/main">
  <p:tag name="THINKCELLSHAPEDONOTDELETE" val="tY2pYVFVOhZJ8oT9MH1ZVPg"/>
</p:tagLst>
</file>

<file path=ppt/tags/tag73.xml><?xml version="1.0" encoding="utf-8"?>
<p:tagLst xmlns:a="http://schemas.openxmlformats.org/drawingml/2006/main" xmlns:r="http://schemas.openxmlformats.org/officeDocument/2006/relationships" xmlns:p="http://schemas.openxmlformats.org/presentationml/2006/main">
  <p:tag name="THINKCELLSHAPEDONOTDELETE" val="t_mQR1I0pCyPQV1WQKlkYLQ"/>
</p:tagLst>
</file>

<file path=ppt/tags/tag74.xml><?xml version="1.0" encoding="utf-8"?>
<p:tagLst xmlns:a="http://schemas.openxmlformats.org/drawingml/2006/main" xmlns:r="http://schemas.openxmlformats.org/officeDocument/2006/relationships" xmlns:p="http://schemas.openxmlformats.org/presentationml/2006/main">
  <p:tag name="THINKCELLSHAPEDONOTDELETE" val="tpDJ_iFklpFivBSX.zPUdXQ"/>
</p:tagLst>
</file>

<file path=ppt/tags/tag75.xml><?xml version="1.0" encoding="utf-8"?>
<p:tagLst xmlns:a="http://schemas.openxmlformats.org/drawingml/2006/main" xmlns:r="http://schemas.openxmlformats.org/officeDocument/2006/relationships" xmlns:p="http://schemas.openxmlformats.org/presentationml/2006/main">
  <p:tag name="THINKCELLSHAPEDONOTDELETE" val="to2FCPokSA.J80jC8sXC0LQ"/>
</p:tagLst>
</file>

<file path=ppt/tags/tag76.xml><?xml version="1.0" encoding="utf-8"?>
<p:tagLst xmlns:a="http://schemas.openxmlformats.org/drawingml/2006/main" xmlns:r="http://schemas.openxmlformats.org/officeDocument/2006/relationships" xmlns:p="http://schemas.openxmlformats.org/presentationml/2006/main">
  <p:tag name="THINKCELLSHAPEDONOTDELETE" val="tdI4sKQyJevaCOuYNrsLO4g"/>
</p:tagLst>
</file>

<file path=ppt/tags/tag77.xml><?xml version="1.0" encoding="utf-8"?>
<p:tagLst xmlns:a="http://schemas.openxmlformats.org/drawingml/2006/main" xmlns:r="http://schemas.openxmlformats.org/officeDocument/2006/relationships" xmlns:p="http://schemas.openxmlformats.org/presentationml/2006/main">
  <p:tag name="THINKCELLSHAPEDONOTDELETE" val="tc0AVmfRPYoNI72G2HnzrjA"/>
</p:tagLst>
</file>

<file path=ppt/tags/tag78.xml><?xml version="1.0" encoding="utf-8"?>
<p:tagLst xmlns:a="http://schemas.openxmlformats.org/drawingml/2006/main" xmlns:r="http://schemas.openxmlformats.org/officeDocument/2006/relationships" xmlns:p="http://schemas.openxmlformats.org/presentationml/2006/main">
  <p:tag name="THINKCELLSHAPEDONOTDELETE" val="teWRI4KmQkmoQd._1fv6Wog"/>
</p:tagLst>
</file>

<file path=ppt/tags/tag79.xml><?xml version="1.0" encoding="utf-8"?>
<p:tagLst xmlns:a="http://schemas.openxmlformats.org/drawingml/2006/main" xmlns:r="http://schemas.openxmlformats.org/officeDocument/2006/relationships" xmlns:p="http://schemas.openxmlformats.org/presentationml/2006/main">
  <p:tag name="THINKCELLSHAPEDONOTDELETE" val="tfp61bF6TCtDhkhi7.2vXZw"/>
</p:tagLst>
</file>

<file path=ppt/tags/tag80.xml><?xml version="1.0" encoding="utf-8"?>
<p:tagLst xmlns:a="http://schemas.openxmlformats.org/drawingml/2006/main" xmlns:r="http://schemas.openxmlformats.org/officeDocument/2006/relationships" xmlns:p="http://schemas.openxmlformats.org/presentationml/2006/main">
  <p:tag name="THINKCELLSHAPEDONOTDELETE" val="tT3yrbsBx49L8YlMiaFpleg"/>
</p:tagLst>
</file>

<file path=ppt/tags/tag81.xml><?xml version="1.0" encoding="utf-8"?>
<p:tagLst xmlns:a="http://schemas.openxmlformats.org/drawingml/2006/main" xmlns:r="http://schemas.openxmlformats.org/officeDocument/2006/relationships" xmlns:p="http://schemas.openxmlformats.org/presentationml/2006/main">
  <p:tag name="THINKCELLSHAPEDONOTDELETE" val="te5dbNAQ3758sqICKj_pB1Q"/>
</p:tagLst>
</file>

<file path=ppt/tags/tag82.xml><?xml version="1.0" encoding="utf-8"?>
<p:tagLst xmlns:a="http://schemas.openxmlformats.org/drawingml/2006/main" xmlns:r="http://schemas.openxmlformats.org/officeDocument/2006/relationships" xmlns:p="http://schemas.openxmlformats.org/presentationml/2006/main">
  <p:tag name="THINKCELLSHAPEDONOTDELETE" val="tpOeINcjJYmOzpmzR5Ahynw"/>
</p:tagLst>
</file>

<file path=ppt/tags/tag83.xml><?xml version="1.0" encoding="utf-8"?>
<p:tagLst xmlns:a="http://schemas.openxmlformats.org/drawingml/2006/main" xmlns:r="http://schemas.openxmlformats.org/officeDocument/2006/relationships" xmlns:p="http://schemas.openxmlformats.org/presentationml/2006/main">
  <p:tag name="THINKCELLSHAPEDONOTDELETE" val="tc2GKAvBo0VR6o6a56lXFlg"/>
</p:tagLst>
</file>

<file path=ppt/tags/tag84.xml><?xml version="1.0" encoding="utf-8"?>
<p:tagLst xmlns:a="http://schemas.openxmlformats.org/drawingml/2006/main" xmlns:r="http://schemas.openxmlformats.org/officeDocument/2006/relationships" xmlns:p="http://schemas.openxmlformats.org/presentationml/2006/main">
  <p:tag name="THINKCELLSHAPEDONOTDELETE" val="tDFz6xX1MiOsoVq_2r27K4w"/>
</p:tagLst>
</file>

<file path=ppt/tags/tag85.xml><?xml version="1.0" encoding="utf-8"?>
<p:tagLst xmlns:a="http://schemas.openxmlformats.org/drawingml/2006/main" xmlns:r="http://schemas.openxmlformats.org/officeDocument/2006/relationships" xmlns:p="http://schemas.openxmlformats.org/presentationml/2006/main">
  <p:tag name="THINKCELLSHAPEDONOTDELETE" val="tFkvgr2Qf.rndJFWfXG_eMA"/>
</p:tagLst>
</file>

<file path=ppt/tags/tag86.xml><?xml version="1.0" encoding="utf-8"?>
<p:tagLst xmlns:a="http://schemas.openxmlformats.org/drawingml/2006/main" xmlns:r="http://schemas.openxmlformats.org/officeDocument/2006/relationships" xmlns:p="http://schemas.openxmlformats.org/presentationml/2006/main">
  <p:tag name="THINKCELLSHAPEDONOTDELETE" val="tJ_lpmfuAB8KoPIyMIWhL.A"/>
</p:tagLst>
</file>

<file path=ppt/tags/tag87.xml><?xml version="1.0" encoding="utf-8"?>
<p:tagLst xmlns:a="http://schemas.openxmlformats.org/drawingml/2006/main" xmlns:r="http://schemas.openxmlformats.org/officeDocument/2006/relationships" xmlns:p="http://schemas.openxmlformats.org/presentationml/2006/main">
  <p:tag name="THINKCELLSHAPEDONOTDELETE" val="tfqvTZWC1ybVRJrIXeOgsmw"/>
</p:tagLst>
</file>

<file path=ppt/tags/tag88.xml><?xml version="1.0" encoding="utf-8"?>
<p:tagLst xmlns:a="http://schemas.openxmlformats.org/drawingml/2006/main" xmlns:r="http://schemas.openxmlformats.org/officeDocument/2006/relationships" xmlns:p="http://schemas.openxmlformats.org/presentationml/2006/main">
  <p:tag name="THINKCELLSHAPEDONOTDELETE" val="tEQdu7.M3CLNvU5AycS6xZg"/>
</p:tagLst>
</file>

<file path=ppt/tags/tag89.xml><?xml version="1.0" encoding="utf-8"?>
<p:tagLst xmlns:a="http://schemas.openxmlformats.org/drawingml/2006/main" xmlns:r="http://schemas.openxmlformats.org/officeDocument/2006/relationships" xmlns:p="http://schemas.openxmlformats.org/presentationml/2006/main">
  <p:tag name="THINKCELLSHAPEDONOTDELETE" val="tmMkjs.AVWBJn5wavZ30PjQ"/>
</p:tagLst>
</file>

<file path=ppt/tags/tag90.xml><?xml version="1.0" encoding="utf-8"?>
<p:tagLst xmlns:a="http://schemas.openxmlformats.org/drawingml/2006/main" xmlns:r="http://schemas.openxmlformats.org/officeDocument/2006/relationships" xmlns:p="http://schemas.openxmlformats.org/presentationml/2006/main">
  <p:tag name="THINKCELLSHAPEDONOTDELETE" val="tH_vP_6I7ij5C5MGWb2aWrA"/>
</p:tagLst>
</file>

<file path=ppt/tags/tag91.xml><?xml version="1.0" encoding="utf-8"?>
<p:tagLst xmlns:a="http://schemas.openxmlformats.org/drawingml/2006/main" xmlns:r="http://schemas.openxmlformats.org/officeDocument/2006/relationships" xmlns:p="http://schemas.openxmlformats.org/presentationml/2006/main">
  <p:tag name="THINKCELLSHAPEDONOTDELETE" val="t5muj2DT.efO52M0aMvztRQ"/>
</p:tagLst>
</file>

<file path=ppt/tags/tag9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4.xml><?xml version="1.0" encoding="utf-8"?>
<p:tagLst xmlns:a="http://schemas.openxmlformats.org/drawingml/2006/main" xmlns:r="http://schemas.openxmlformats.org/officeDocument/2006/relationships" xmlns:p="http://schemas.openxmlformats.org/presentationml/2006/main">
  <p:tag name="THINKCELLSHAPEDONOTDELETE" val="tHHGMYPvjUEJjAzEx6e3z6A"/>
</p:tagLst>
</file>

<file path=ppt/tags/tag95.xml><?xml version="1.0" encoding="utf-8"?>
<p:tagLst xmlns:a="http://schemas.openxmlformats.org/drawingml/2006/main" xmlns:r="http://schemas.openxmlformats.org/officeDocument/2006/relationships" xmlns:p="http://schemas.openxmlformats.org/presentationml/2006/main">
  <p:tag name="THINKCELLSHAPEDONOTDELETE" val="tsOGBTsynVtpjxQwvfBrxHA"/>
</p:tagLst>
</file>

<file path=ppt/tags/tag96.xml><?xml version="1.0" encoding="utf-8"?>
<p:tagLst xmlns:a="http://schemas.openxmlformats.org/drawingml/2006/main" xmlns:r="http://schemas.openxmlformats.org/officeDocument/2006/relationships" xmlns:p="http://schemas.openxmlformats.org/presentationml/2006/main">
  <p:tag name="THINKCELLSHAPEDONOTDELETE" val="toleNLuO2y.Zu5VmZgln1OA"/>
</p:tagLst>
</file>

<file path=ppt/tags/tag97.xml><?xml version="1.0" encoding="utf-8"?>
<p:tagLst xmlns:a="http://schemas.openxmlformats.org/drawingml/2006/main" xmlns:r="http://schemas.openxmlformats.org/officeDocument/2006/relationships" xmlns:p="http://schemas.openxmlformats.org/presentationml/2006/main">
  <p:tag name="THINKCELLSHAPEDONOTDELETE" val="tPol5dUcMTnMvWmKKXYIjiA"/>
</p:tagLst>
</file>

<file path=ppt/tags/tag98.xml><?xml version="1.0" encoding="utf-8"?>
<p:tagLst xmlns:a="http://schemas.openxmlformats.org/drawingml/2006/main" xmlns:r="http://schemas.openxmlformats.org/officeDocument/2006/relationships" xmlns:p="http://schemas.openxmlformats.org/presentationml/2006/main">
  <p:tag name="THINKCELLSHAPEDONOTDELETE" val="tZNJKePhrjhW07Vhn0LxRTA"/>
</p:tagLst>
</file>

<file path=ppt/tags/tag99.xml><?xml version="1.0" encoding="utf-8"?>
<p:tagLst xmlns:a="http://schemas.openxmlformats.org/drawingml/2006/main" xmlns:r="http://schemas.openxmlformats.org/officeDocument/2006/relationships" xmlns:p="http://schemas.openxmlformats.org/presentationml/2006/main">
  <p:tag name="THINKCELLSHAPEDONOTDELETE" val="teQcDsnk4MQMZGYXQGynDKw"/>
</p:tagLst>
</file>

<file path=ppt/tags/tag100.xml><?xml version="1.0" encoding="utf-8"?>
<p:tagLst xmlns:a="http://schemas.openxmlformats.org/drawingml/2006/main" xmlns:r="http://schemas.openxmlformats.org/officeDocument/2006/relationships" xmlns:p="http://schemas.openxmlformats.org/presentationml/2006/main">
  <p:tag name="THINKCELLSHAPEDONOTDELETE" val="tP1IEFlJu_Ilx_1ylbfgHCQ"/>
</p:tagLst>
</file>

<file path=ppt/tags/tag101.xml><?xml version="1.0" encoding="utf-8"?>
<p:tagLst xmlns:a="http://schemas.openxmlformats.org/drawingml/2006/main" xmlns:r="http://schemas.openxmlformats.org/officeDocument/2006/relationships" xmlns:p="http://schemas.openxmlformats.org/presentationml/2006/main">
  <p:tag name="THINKCELLSHAPEDONOTDELETE" val="t_o6EdVshtfRyLkR6vQ8DcQ"/>
</p:tagLst>
</file>

<file path=ppt/tags/tag102.xml><?xml version="1.0" encoding="utf-8"?>
<p:tagLst xmlns:a="http://schemas.openxmlformats.org/drawingml/2006/main" xmlns:r="http://schemas.openxmlformats.org/officeDocument/2006/relationships" xmlns:p="http://schemas.openxmlformats.org/presentationml/2006/main">
  <p:tag name="THINKCELLSHAPEDONOTDELETE" val="tVex71eNTZPybqldl7xoj7w"/>
</p:tagLst>
</file>

<file path=ppt/tags/tag103.xml><?xml version="1.0" encoding="utf-8"?>
<p:tagLst xmlns:a="http://schemas.openxmlformats.org/drawingml/2006/main" xmlns:r="http://schemas.openxmlformats.org/officeDocument/2006/relationships" xmlns:p="http://schemas.openxmlformats.org/presentationml/2006/main">
  <p:tag name="THINKCELLSHAPEDONOTDELETE" val="tJR13HgrlO7n_cz_LzLANyA"/>
</p:tagLst>
</file>

<file path=ppt/tags/tag104.xml><?xml version="1.0" encoding="utf-8"?>
<p:tagLst xmlns:a="http://schemas.openxmlformats.org/drawingml/2006/main" xmlns:r="http://schemas.openxmlformats.org/officeDocument/2006/relationships" xmlns:p="http://schemas.openxmlformats.org/presentationml/2006/main">
  <p:tag name="THINKCELLSHAPEDONOTDELETE" val="t9N1OQMk7cjfZE1dd_WFAIg"/>
</p:tagLst>
</file>

<file path=ppt/tags/tag105.xml><?xml version="1.0" encoding="utf-8"?>
<p:tagLst xmlns:a="http://schemas.openxmlformats.org/drawingml/2006/main" xmlns:r="http://schemas.openxmlformats.org/officeDocument/2006/relationships" xmlns:p="http://schemas.openxmlformats.org/presentationml/2006/main">
  <p:tag name="THINKCELLSHAPEDONOTDELETE" val="tkJTqTTOZbqpkz0ABA9wzSA"/>
</p:tagLst>
</file>

<file path=ppt/tags/tag106.xml><?xml version="1.0" encoding="utf-8"?>
<p:tagLst xmlns:a="http://schemas.openxmlformats.org/drawingml/2006/main" xmlns:r="http://schemas.openxmlformats.org/officeDocument/2006/relationships" xmlns:p="http://schemas.openxmlformats.org/presentationml/2006/main">
  <p:tag name="THINKCELLSHAPEDONOTDELETE" val="tVUcZjHSQzFSYFs1wVzSLEA"/>
</p:tagLst>
</file>

<file path=ppt/tags/tag107.xml><?xml version="1.0" encoding="utf-8"?>
<p:tagLst xmlns:a="http://schemas.openxmlformats.org/drawingml/2006/main" xmlns:r="http://schemas.openxmlformats.org/officeDocument/2006/relationships" xmlns:p="http://schemas.openxmlformats.org/presentationml/2006/main">
  <p:tag name="THINKCELLSHAPEDONOTDELETE" val="tSweWgdioRkjV5Dv9oYd5fA"/>
</p:tagLst>
</file>

<file path=ppt/tags/tag108.xml><?xml version="1.0" encoding="utf-8"?>
<p:tagLst xmlns:a="http://schemas.openxmlformats.org/drawingml/2006/main" xmlns:r="http://schemas.openxmlformats.org/officeDocument/2006/relationships" xmlns:p="http://schemas.openxmlformats.org/presentationml/2006/main">
  <p:tag name="THINKCELLSHAPEDONOTDELETE" val="tog16GKDYHRcNPA6ADljl9A"/>
</p:tagLst>
</file>

<file path=ppt/tags/tag109.xml><?xml version="1.0" encoding="utf-8"?>
<p:tagLst xmlns:a="http://schemas.openxmlformats.org/drawingml/2006/main" xmlns:r="http://schemas.openxmlformats.org/officeDocument/2006/relationships" xmlns:p="http://schemas.openxmlformats.org/presentationml/2006/main">
  <p:tag name="THINKCELLSHAPEDONOTDELETE" val="tj.saOrmltdNPcUfBKfuckw"/>
</p:tagLst>
</file>

<file path=ppt/tags/tag110.xml><?xml version="1.0" encoding="utf-8"?>
<p:tagLst xmlns:a="http://schemas.openxmlformats.org/drawingml/2006/main" xmlns:r="http://schemas.openxmlformats.org/officeDocument/2006/relationships" xmlns:p="http://schemas.openxmlformats.org/presentationml/2006/main">
  <p:tag name="THINKCELLSHAPEDONOTDELETE" val="tzR4KMzS75ppf0J0X6p5x2Q"/>
</p:tagLst>
</file>

<file path=ppt/tags/tag111.xml><?xml version="1.0" encoding="utf-8"?>
<p:tagLst xmlns:a="http://schemas.openxmlformats.org/drawingml/2006/main" xmlns:r="http://schemas.openxmlformats.org/officeDocument/2006/relationships" xmlns:p="http://schemas.openxmlformats.org/presentationml/2006/main">
  <p:tag name="THINKCELLSHAPEDONOTDELETE" val="tTejSgUytTizHtezeqBEqFw"/>
</p:tagLst>
</file>

<file path=ppt/tags/tag112.xml><?xml version="1.0" encoding="utf-8"?>
<p:tagLst xmlns:a="http://schemas.openxmlformats.org/drawingml/2006/main" xmlns:r="http://schemas.openxmlformats.org/officeDocument/2006/relationships" xmlns:p="http://schemas.openxmlformats.org/presentationml/2006/main">
  <p:tag name="THINKCELLSHAPEDONOTDELETE" val="tRWyBUlCQoWh2iaMdE4WMLQ"/>
</p:tagLst>
</file>

<file path=ppt/tags/tag113.xml><?xml version="1.0" encoding="utf-8"?>
<p:tagLst xmlns:a="http://schemas.openxmlformats.org/drawingml/2006/main" xmlns:r="http://schemas.openxmlformats.org/officeDocument/2006/relationships" xmlns:p="http://schemas.openxmlformats.org/presentationml/2006/main">
  <p:tag name="THINKCELLSHAPEDONOTDELETE" val="tLRxycsrXIFJc3tcHro5Yrg"/>
</p:tagLst>
</file>

<file path=ppt/tags/tag114.xml><?xml version="1.0" encoding="utf-8"?>
<p:tagLst xmlns:a="http://schemas.openxmlformats.org/drawingml/2006/main" xmlns:r="http://schemas.openxmlformats.org/officeDocument/2006/relationships" xmlns:p="http://schemas.openxmlformats.org/presentationml/2006/main">
  <p:tag name="THINKCELLSHAPEDONOTDELETE" val="tkwwAE.v8.Xm7Ihj_sTCXxg"/>
</p:tagLst>
</file>

<file path=ppt/tags/tag115.xml><?xml version="1.0" encoding="utf-8"?>
<p:tagLst xmlns:a="http://schemas.openxmlformats.org/drawingml/2006/main" xmlns:r="http://schemas.openxmlformats.org/officeDocument/2006/relationships" xmlns:p="http://schemas.openxmlformats.org/presentationml/2006/main">
  <p:tag name="THINKCELLSHAPEDONOTDELETE" val="tdmQrJWzLaaVfSmed2P_y2A"/>
</p:tagLst>
</file>

<file path=ppt/tags/tag116.xml><?xml version="1.0" encoding="utf-8"?>
<p:tagLst xmlns:a="http://schemas.openxmlformats.org/drawingml/2006/main" xmlns:r="http://schemas.openxmlformats.org/officeDocument/2006/relationships" xmlns:p="http://schemas.openxmlformats.org/presentationml/2006/main">
  <p:tag name="THINKCELLSHAPEDONOTDELETE" val="tjTC8eH4SwEYM_QIL7LhsiQ"/>
</p:tagLst>
</file>

<file path=ppt/tags/tag117.xml><?xml version="1.0" encoding="utf-8"?>
<p:tagLst xmlns:a="http://schemas.openxmlformats.org/drawingml/2006/main" xmlns:r="http://schemas.openxmlformats.org/officeDocument/2006/relationships" xmlns:p="http://schemas.openxmlformats.org/presentationml/2006/main">
  <p:tag name="THINKCELLSHAPEDONOTDELETE" val="tFLyqOJulE_4eq.Ss.0M3hA"/>
</p:tagLst>
</file>

<file path=ppt/tags/tag118.xml><?xml version="1.0" encoding="utf-8"?>
<p:tagLst xmlns:a="http://schemas.openxmlformats.org/drawingml/2006/main" xmlns:r="http://schemas.openxmlformats.org/officeDocument/2006/relationships" xmlns:p="http://schemas.openxmlformats.org/presentationml/2006/main">
  <p:tag name="THINKCELLSHAPEDONOTDELETE" val="tA7lXbRiko32JPxKp7jBMTg"/>
</p:tagLst>
</file>

<file path=ppt/tags/tag119.xml><?xml version="1.0" encoding="utf-8"?>
<p:tagLst xmlns:a="http://schemas.openxmlformats.org/drawingml/2006/main" xmlns:r="http://schemas.openxmlformats.org/officeDocument/2006/relationships" xmlns:p="http://schemas.openxmlformats.org/presentationml/2006/main">
  <p:tag name="THINKCELLSHAPEDONOTDELETE" val="tCUtVP1rVPROTzi8n25.6mw"/>
</p:tagLst>
</file>

<file path=ppt/tags/tag120.xml><?xml version="1.0" encoding="utf-8"?>
<p:tagLst xmlns:a="http://schemas.openxmlformats.org/drawingml/2006/main" xmlns:r="http://schemas.openxmlformats.org/officeDocument/2006/relationships" xmlns:p="http://schemas.openxmlformats.org/presentationml/2006/main">
  <p:tag name="THINKCELLSHAPEDONOTDELETE" val="tuVcuHjt5Qh7LSNtQhqsFCQ"/>
</p:tagLst>
</file>

<file path=ppt/tags/tag121.xml><?xml version="1.0" encoding="utf-8"?>
<p:tagLst xmlns:a="http://schemas.openxmlformats.org/drawingml/2006/main" xmlns:r="http://schemas.openxmlformats.org/officeDocument/2006/relationships" xmlns:p="http://schemas.openxmlformats.org/presentationml/2006/main">
  <p:tag name="THINKCELLSHAPEDONOTDELETE" val="trppYzvBXkRhArYuGxF7vpA"/>
</p:tagLst>
</file>

<file path=ppt/tags/tag122.xml><?xml version="1.0" encoding="utf-8"?>
<p:tagLst xmlns:a="http://schemas.openxmlformats.org/drawingml/2006/main" xmlns:r="http://schemas.openxmlformats.org/officeDocument/2006/relationships" xmlns:p="http://schemas.openxmlformats.org/presentationml/2006/main">
  <p:tag name="THINKCELLSHAPEDONOTDELETE" val="tsWsDNZa2GMBYrw0RGfOtNg"/>
</p:tagLst>
</file>

<file path=ppt/tags/tag123.xml><?xml version="1.0" encoding="utf-8"?>
<p:tagLst xmlns:a="http://schemas.openxmlformats.org/drawingml/2006/main" xmlns:r="http://schemas.openxmlformats.org/officeDocument/2006/relationships" xmlns:p="http://schemas.openxmlformats.org/presentationml/2006/main">
  <p:tag name="THINKCELLSHAPEDONOTDELETE" val="tCi4kvVmUw1eKAE4h_9xGxA"/>
</p:tagLst>
</file>

<file path=ppt/tags/tag124.xml><?xml version="1.0" encoding="utf-8"?>
<p:tagLst xmlns:a="http://schemas.openxmlformats.org/drawingml/2006/main" xmlns:r="http://schemas.openxmlformats.org/officeDocument/2006/relationships" xmlns:p="http://schemas.openxmlformats.org/presentationml/2006/main">
  <p:tag name="THINKCELLSHAPEDONOTDELETE" val="tpPnlkY77rj1wjmLEe2FOSQ"/>
</p:tagLst>
</file>

<file path=ppt/tags/tag125.xml><?xml version="1.0" encoding="utf-8"?>
<p:tagLst xmlns:a="http://schemas.openxmlformats.org/drawingml/2006/main" xmlns:r="http://schemas.openxmlformats.org/officeDocument/2006/relationships" xmlns:p="http://schemas.openxmlformats.org/presentationml/2006/main">
  <p:tag name="THINKCELLSHAPEDONOTDELETE" val="te4SupZGShpeDJhIhNNygKw"/>
</p:tagLst>
</file>

<file path=ppt/tags/tag126.xml><?xml version="1.0" encoding="utf-8"?>
<p:tagLst xmlns:a="http://schemas.openxmlformats.org/drawingml/2006/main" xmlns:r="http://schemas.openxmlformats.org/officeDocument/2006/relationships" xmlns:p="http://schemas.openxmlformats.org/presentationml/2006/main">
  <p:tag name="THINKCELLSHAPEDONOTDELETE" val="tV7LPPF5iVxetU_.HrTUjiA"/>
</p:tagLst>
</file>

<file path=ppt/tags/tag127.xml><?xml version="1.0" encoding="utf-8"?>
<p:tagLst xmlns:a="http://schemas.openxmlformats.org/drawingml/2006/main" xmlns:r="http://schemas.openxmlformats.org/officeDocument/2006/relationships" xmlns:p="http://schemas.openxmlformats.org/presentationml/2006/main">
  <p:tag name="THINKCELLSHAPEDONOTDELETE" val="tmFIYjF_X1a2rN_AXIQwA_w"/>
</p:tagLst>
</file>

<file path=ppt/tags/tag128.xml><?xml version="1.0" encoding="utf-8"?>
<p:tagLst xmlns:a="http://schemas.openxmlformats.org/drawingml/2006/main" xmlns:r="http://schemas.openxmlformats.org/officeDocument/2006/relationships" xmlns:p="http://schemas.openxmlformats.org/presentationml/2006/main">
  <p:tag name="THINKCELLSHAPEDONOTDELETE" val="te2uVCAyxr66vcdkOJs_4aw"/>
</p:tagLst>
</file>

<file path=ppt/tags/tag129.xml><?xml version="1.0" encoding="utf-8"?>
<p:tagLst xmlns:a="http://schemas.openxmlformats.org/drawingml/2006/main" xmlns:r="http://schemas.openxmlformats.org/officeDocument/2006/relationships" xmlns:p="http://schemas.openxmlformats.org/presentationml/2006/main">
  <p:tag name="THINKCELLSHAPEDONOTDELETE" val="tEAvIIo9NU_eynR0bwaDxxA"/>
</p:tagLst>
</file>

<file path=ppt/tags/tag130.xml><?xml version="1.0" encoding="utf-8"?>
<p:tagLst xmlns:a="http://schemas.openxmlformats.org/drawingml/2006/main" xmlns:r="http://schemas.openxmlformats.org/officeDocument/2006/relationships" xmlns:p="http://schemas.openxmlformats.org/presentationml/2006/main">
  <p:tag name="THINKCELLSHAPEDONOTDELETE" val="tbQeNw.fJFiCtmvBgTJapXQ"/>
</p:tagLst>
</file>

<file path=ppt/tags/tag131.xml><?xml version="1.0" encoding="utf-8"?>
<p:tagLst xmlns:a="http://schemas.openxmlformats.org/drawingml/2006/main" xmlns:r="http://schemas.openxmlformats.org/officeDocument/2006/relationships" xmlns:p="http://schemas.openxmlformats.org/presentationml/2006/main">
  <p:tag name="THINKCELLSHAPEDONOTDELETE" val="tHQ_EyfWmyfRtQYwJ1qLKdg"/>
</p:tagLst>
</file>

<file path=ppt/tags/tag132.xml><?xml version="1.0" encoding="utf-8"?>
<p:tagLst xmlns:a="http://schemas.openxmlformats.org/drawingml/2006/main" xmlns:r="http://schemas.openxmlformats.org/officeDocument/2006/relationships" xmlns:p="http://schemas.openxmlformats.org/presentationml/2006/main">
  <p:tag name="THINKCELLSHAPEDONOTDELETE" val="tyhyPSdANxhA77mspxpwTLg"/>
</p:tagLst>
</file>

<file path=ppt/tags/tag133.xml><?xml version="1.0" encoding="utf-8"?>
<p:tagLst xmlns:a="http://schemas.openxmlformats.org/drawingml/2006/main" xmlns:r="http://schemas.openxmlformats.org/officeDocument/2006/relationships" xmlns:p="http://schemas.openxmlformats.org/presentationml/2006/main">
  <p:tag name="THINKCELLSHAPEDONOTDELETE" val="t0aHHL9zzL97giYS7MgyeMg"/>
</p:tagLst>
</file>

<file path=ppt/tags/tag134.xml><?xml version="1.0" encoding="utf-8"?>
<p:tagLst xmlns:a="http://schemas.openxmlformats.org/drawingml/2006/main" xmlns:r="http://schemas.openxmlformats.org/officeDocument/2006/relationships" xmlns:p="http://schemas.openxmlformats.org/presentationml/2006/main">
  <p:tag name="THINKCELLSHAPEDONOTDELETE" val="tYLfFlsrmYoQKAdczs3Jpeg"/>
</p:tagLst>
</file>

<file path=ppt/tags/tag135.xml><?xml version="1.0" encoding="utf-8"?>
<p:tagLst xmlns:a="http://schemas.openxmlformats.org/drawingml/2006/main" xmlns:r="http://schemas.openxmlformats.org/officeDocument/2006/relationships" xmlns:p="http://schemas.openxmlformats.org/presentationml/2006/main">
  <p:tag name="THINKCELLSHAPEDONOTDELETE" val="txvuK0lhDiKsQhPKbV_v6ug"/>
</p:tagLst>
</file>

<file path=ppt/tags/tag136.xml><?xml version="1.0" encoding="utf-8"?>
<p:tagLst xmlns:a="http://schemas.openxmlformats.org/drawingml/2006/main" xmlns:r="http://schemas.openxmlformats.org/officeDocument/2006/relationships" xmlns:p="http://schemas.openxmlformats.org/presentationml/2006/main">
  <p:tag name="THINKCELLSHAPEDONOTDELETE" val="tymxc_YclpIcGveMWMcgWJA"/>
</p:tagLst>
</file>

<file path=ppt/tags/tag137.xml><?xml version="1.0" encoding="utf-8"?>
<p:tagLst xmlns:a="http://schemas.openxmlformats.org/drawingml/2006/main" xmlns:r="http://schemas.openxmlformats.org/officeDocument/2006/relationships" xmlns:p="http://schemas.openxmlformats.org/presentationml/2006/main">
  <p:tag name="THINKCELLSHAPEDONOTDELETE" val="t5tseqlXJSvnJAXSOqRL.QQ"/>
</p:tagLst>
</file>

<file path=ppt/tags/tag138.xml><?xml version="1.0" encoding="utf-8"?>
<p:tagLst xmlns:a="http://schemas.openxmlformats.org/drawingml/2006/main" xmlns:r="http://schemas.openxmlformats.org/officeDocument/2006/relationships" xmlns:p="http://schemas.openxmlformats.org/presentationml/2006/main">
  <p:tag name="THINKCELLSHAPEDONOTDELETE" val="taKjfpdD6zZn4NKcp3Tc43A"/>
</p:tagLst>
</file>

<file path=ppt/tags/tag139.xml><?xml version="1.0" encoding="utf-8"?>
<p:tagLst xmlns:a="http://schemas.openxmlformats.org/drawingml/2006/main" xmlns:r="http://schemas.openxmlformats.org/officeDocument/2006/relationships" xmlns:p="http://schemas.openxmlformats.org/presentationml/2006/main">
  <p:tag name="THINKCELLSHAPEDONOTDELETE" val="tZM3x3vpbj3gzN0VD7nx9tA"/>
</p:tagLst>
</file>

<file path=ppt/tags/tag140.xml><?xml version="1.0" encoding="utf-8"?>
<p:tagLst xmlns:a="http://schemas.openxmlformats.org/drawingml/2006/main" xmlns:r="http://schemas.openxmlformats.org/officeDocument/2006/relationships" xmlns:p="http://schemas.openxmlformats.org/presentationml/2006/main">
  <p:tag name="THINKCELLSHAPEDONOTDELETE" val="tYoLLLtbcJ1y6nDShBO.wEQ"/>
</p:tagLst>
</file>

<file path=ppt/tags/tag141.xml><?xml version="1.0" encoding="utf-8"?>
<p:tagLst xmlns:a="http://schemas.openxmlformats.org/drawingml/2006/main" xmlns:r="http://schemas.openxmlformats.org/officeDocument/2006/relationships" xmlns:p="http://schemas.openxmlformats.org/presentationml/2006/main">
  <p:tag name="THINKCELLSHAPEDONOTDELETE" val="tCh9TDptW1uaJuUvl2ej47Q"/>
</p:tagLst>
</file>

<file path=ppt/tags/tag142.xml><?xml version="1.0" encoding="utf-8"?>
<p:tagLst xmlns:a="http://schemas.openxmlformats.org/drawingml/2006/main" xmlns:r="http://schemas.openxmlformats.org/officeDocument/2006/relationships" xmlns:p="http://schemas.openxmlformats.org/presentationml/2006/main">
  <p:tag name="THINKCELLSHAPEDONOTDELETE" val="tN.sTB.aroidpL5p5F6ScxA"/>
</p:tagLst>
</file>

<file path=ppt/tags/tag143.xml><?xml version="1.0" encoding="utf-8"?>
<p:tagLst xmlns:a="http://schemas.openxmlformats.org/drawingml/2006/main" xmlns:r="http://schemas.openxmlformats.org/officeDocument/2006/relationships" xmlns:p="http://schemas.openxmlformats.org/presentationml/2006/main">
  <p:tag name="THINKCELLSHAPEDONOTDELETE" val="tkKRK7Lsb5REbeNUjEyf64g"/>
</p:tagLst>
</file>

<file path=ppt/tags/tag144.xml><?xml version="1.0" encoding="utf-8"?>
<p:tagLst xmlns:a="http://schemas.openxmlformats.org/drawingml/2006/main" xmlns:r="http://schemas.openxmlformats.org/officeDocument/2006/relationships" xmlns:p="http://schemas.openxmlformats.org/presentationml/2006/main">
  <p:tag name="THINKCELLSHAPEDONOTDELETE" val="ts4fNnV9BmmnGyXwbkyUyRQ"/>
</p:tagLst>
</file>

<file path=ppt/tags/tag145.xml><?xml version="1.0" encoding="utf-8"?>
<p:tagLst xmlns:a="http://schemas.openxmlformats.org/drawingml/2006/main" xmlns:r="http://schemas.openxmlformats.org/officeDocument/2006/relationships" xmlns:p="http://schemas.openxmlformats.org/presentationml/2006/main">
  <p:tag name="THINKCELLSHAPEDONOTDELETE" val="tIDwbl80QZ5TnZMx93GyKig"/>
</p:tagLst>
</file>

<file path=ppt/tags/tag146.xml><?xml version="1.0" encoding="utf-8"?>
<p:tagLst xmlns:a="http://schemas.openxmlformats.org/drawingml/2006/main" xmlns:r="http://schemas.openxmlformats.org/officeDocument/2006/relationships" xmlns:p="http://schemas.openxmlformats.org/presentationml/2006/main">
  <p:tag name="THINKCELLSHAPEDONOTDELETE" val="ti3Lc6.kmWkbpUUsFnIEPMg"/>
</p:tagLst>
</file>

<file path=ppt/tags/tag147.xml><?xml version="1.0" encoding="utf-8"?>
<p:tagLst xmlns:a="http://schemas.openxmlformats.org/drawingml/2006/main" xmlns:r="http://schemas.openxmlformats.org/officeDocument/2006/relationships" xmlns:p="http://schemas.openxmlformats.org/presentationml/2006/main">
  <p:tag name="THINKCELLSHAPEDONOTDELETE" val="tB_zix1rqzUmaCFrWxBoYcQ"/>
</p:tagLst>
</file>

<file path=ppt/tags/tag148.xml><?xml version="1.0" encoding="utf-8"?>
<p:tagLst xmlns:a="http://schemas.openxmlformats.org/drawingml/2006/main" xmlns:r="http://schemas.openxmlformats.org/officeDocument/2006/relationships" xmlns:p="http://schemas.openxmlformats.org/presentationml/2006/main">
  <p:tag name="THINKCELLSHAPEDONOTDELETE" val="tnsCut1K8ep7IOFjb22Vdaw"/>
</p:tagLst>
</file>

<file path=ppt/tags/tag149.xml><?xml version="1.0" encoding="utf-8"?>
<p:tagLst xmlns:a="http://schemas.openxmlformats.org/drawingml/2006/main" xmlns:r="http://schemas.openxmlformats.org/officeDocument/2006/relationships" xmlns:p="http://schemas.openxmlformats.org/presentationml/2006/main">
  <p:tag name="THINKCELLSHAPEDONOTDELETE" val="tUPnH.c01ETUmqoHpaDR0NA"/>
</p:tagLst>
</file>

<file path=ppt/tags/tag150.xml><?xml version="1.0" encoding="utf-8"?>
<p:tagLst xmlns:a="http://schemas.openxmlformats.org/drawingml/2006/main" xmlns:r="http://schemas.openxmlformats.org/officeDocument/2006/relationships" xmlns:p="http://schemas.openxmlformats.org/presentationml/2006/main">
  <p:tag name="THINKCELLSHAPEDONOTDELETE" val="tQtsM0kN0KHFEkc21e6c3YA"/>
</p:tagLst>
</file>

<file path=ppt/tags/tag151.xml><?xml version="1.0" encoding="utf-8"?>
<p:tagLst xmlns:a="http://schemas.openxmlformats.org/drawingml/2006/main" xmlns:r="http://schemas.openxmlformats.org/officeDocument/2006/relationships" xmlns:p="http://schemas.openxmlformats.org/presentationml/2006/main">
  <p:tag name="THINKCELLSHAPEDONOTDELETE" val="tNETRh0EUsv6kL3xO59c1Rw"/>
</p:tagLst>
</file>

<file path=ppt/tags/tag152.xml><?xml version="1.0" encoding="utf-8"?>
<p:tagLst xmlns:a="http://schemas.openxmlformats.org/drawingml/2006/main" xmlns:r="http://schemas.openxmlformats.org/officeDocument/2006/relationships" xmlns:p="http://schemas.openxmlformats.org/presentationml/2006/main">
  <p:tag name="THINKCELLSHAPEDONOTDELETE" val="tvQBW9ab1tKKeR2E0cf4VPA"/>
</p:tagLst>
</file>

<file path=ppt/tags/tag153.xml><?xml version="1.0" encoding="utf-8"?>
<p:tagLst xmlns:a="http://schemas.openxmlformats.org/drawingml/2006/main" xmlns:r="http://schemas.openxmlformats.org/officeDocument/2006/relationships" xmlns:p="http://schemas.openxmlformats.org/presentationml/2006/main">
  <p:tag name="THINKCELLSHAPEDONOTDELETE" val="tIemXLnlMHMRm9aLMyIxShg"/>
</p:tagLst>
</file>

<file path=ppt/tags/tag154.xml><?xml version="1.0" encoding="utf-8"?>
<p:tagLst xmlns:a="http://schemas.openxmlformats.org/drawingml/2006/main" xmlns:r="http://schemas.openxmlformats.org/officeDocument/2006/relationships" xmlns:p="http://schemas.openxmlformats.org/presentationml/2006/main">
  <p:tag name="THINKCELLSHAPEDONOTDELETE" val="t4II0HyP7ra2lFSnmSsGgLA"/>
</p:tagLst>
</file>

<file path=ppt/tags/tag155.xml><?xml version="1.0" encoding="utf-8"?>
<p:tagLst xmlns:a="http://schemas.openxmlformats.org/drawingml/2006/main" xmlns:r="http://schemas.openxmlformats.org/officeDocument/2006/relationships" xmlns:p="http://schemas.openxmlformats.org/presentationml/2006/main">
  <p:tag name="THINKCELLSHAPEDONOTDELETE" val="ty0sdBGnUhU.V25wrcE9bHQ"/>
</p:tagLst>
</file>

<file path=ppt/tags/tag156.xml><?xml version="1.0" encoding="utf-8"?>
<p:tagLst xmlns:a="http://schemas.openxmlformats.org/drawingml/2006/main" xmlns:r="http://schemas.openxmlformats.org/officeDocument/2006/relationships" xmlns:p="http://schemas.openxmlformats.org/presentationml/2006/main">
  <p:tag name="THINKCELLSHAPEDONOTDELETE" val="toecSTK54kqU9lTo6hxmi8w"/>
</p:tagLst>
</file>

<file path=ppt/tags/tag157.xml><?xml version="1.0" encoding="utf-8"?>
<p:tagLst xmlns:a="http://schemas.openxmlformats.org/drawingml/2006/main" xmlns:r="http://schemas.openxmlformats.org/officeDocument/2006/relationships" xmlns:p="http://schemas.openxmlformats.org/presentationml/2006/main">
  <p:tag name="THINKCELLSHAPEDONOTDELETE" val="tSinYBTuxUbSKdpvWFBVYvg"/>
</p:tagLst>
</file>

<file path=ppt/tags/tag158.xml><?xml version="1.0" encoding="utf-8"?>
<p:tagLst xmlns:a="http://schemas.openxmlformats.org/drawingml/2006/main" xmlns:r="http://schemas.openxmlformats.org/officeDocument/2006/relationships" xmlns:p="http://schemas.openxmlformats.org/presentationml/2006/main">
  <p:tag name="THINKCELLSHAPEDONOTDELETE" val="tMXxDGxTcsgL3vYlw8Kyfxg"/>
</p:tagLst>
</file>

<file path=ppt/tags/tag159.xml><?xml version="1.0" encoding="utf-8"?>
<p:tagLst xmlns:a="http://schemas.openxmlformats.org/drawingml/2006/main" xmlns:r="http://schemas.openxmlformats.org/officeDocument/2006/relationships" xmlns:p="http://schemas.openxmlformats.org/presentationml/2006/main">
  <p:tag name="THINKCELLSHAPEDONOTDELETE" val="tA8gFPiMTfik251ClD5Zcrw"/>
</p:tagLst>
</file>

<file path=ppt/tags/tag160.xml><?xml version="1.0" encoding="utf-8"?>
<p:tagLst xmlns:a="http://schemas.openxmlformats.org/drawingml/2006/main" xmlns:r="http://schemas.openxmlformats.org/officeDocument/2006/relationships" xmlns:p="http://schemas.openxmlformats.org/presentationml/2006/main">
  <p:tag name="THINKCELLSHAPEDONOTDELETE" val="tlgP1.feic3BVVSGK7xr9lg"/>
</p:tagLst>
</file>

<file path=ppt/tags/tag161.xml><?xml version="1.0" encoding="utf-8"?>
<p:tagLst xmlns:a="http://schemas.openxmlformats.org/drawingml/2006/main" xmlns:r="http://schemas.openxmlformats.org/officeDocument/2006/relationships" xmlns:p="http://schemas.openxmlformats.org/presentationml/2006/main">
  <p:tag name="THINKCELLSHAPEDONOTDELETE" val="tC4k9WgQLIF0cG1lRy13snA"/>
</p:tagLst>
</file>

<file path=ppt/tags/tag162.xml><?xml version="1.0" encoding="utf-8"?>
<p:tagLst xmlns:a="http://schemas.openxmlformats.org/drawingml/2006/main" xmlns:r="http://schemas.openxmlformats.org/officeDocument/2006/relationships" xmlns:p="http://schemas.openxmlformats.org/presentationml/2006/main">
  <p:tag name="THINKCELLSHAPEDONOTDELETE" val="tFbL9bBWM2xDNry4cMI4Q1g"/>
</p:tagLst>
</file>

<file path=ppt/tags/tag163.xml><?xml version="1.0" encoding="utf-8"?>
<p:tagLst xmlns:a="http://schemas.openxmlformats.org/drawingml/2006/main" xmlns:r="http://schemas.openxmlformats.org/officeDocument/2006/relationships" xmlns:p="http://schemas.openxmlformats.org/presentationml/2006/main">
  <p:tag name="THINKCELLSHAPEDONOTDELETE" val="t0tHvkdKLB7kA2QWNfA8HhA"/>
</p:tagLst>
</file>

<file path=ppt/tags/tag164.xml><?xml version="1.0" encoding="utf-8"?>
<p:tagLst xmlns:a="http://schemas.openxmlformats.org/drawingml/2006/main" xmlns:r="http://schemas.openxmlformats.org/officeDocument/2006/relationships" xmlns:p="http://schemas.openxmlformats.org/presentationml/2006/main">
  <p:tag name="THINKCELLSHAPEDONOTDELETE" val="tGwPqSQ.3MAO1GSa3TSUKeA"/>
</p:tagLst>
</file>

<file path=ppt/tags/tag165.xml><?xml version="1.0" encoding="utf-8"?>
<p:tagLst xmlns:a="http://schemas.openxmlformats.org/drawingml/2006/main" xmlns:r="http://schemas.openxmlformats.org/officeDocument/2006/relationships" xmlns:p="http://schemas.openxmlformats.org/presentationml/2006/main">
  <p:tag name="THINKCELLSHAPEDONOTDELETE" val="teIMWPAbieUHWg6s_NIAXsQ"/>
</p:tagLst>
</file>

<file path=ppt/tags/tag166.xml><?xml version="1.0" encoding="utf-8"?>
<p:tagLst xmlns:a="http://schemas.openxmlformats.org/drawingml/2006/main" xmlns:r="http://schemas.openxmlformats.org/officeDocument/2006/relationships" xmlns:p="http://schemas.openxmlformats.org/presentationml/2006/main">
  <p:tag name="THINKCELLSHAPEDONOTDELETE" val="tXJelDCbNwnGQCWBQK.n9Qw"/>
</p:tagLst>
</file>

<file path=ppt/tags/tag167.xml><?xml version="1.0" encoding="utf-8"?>
<p:tagLst xmlns:a="http://schemas.openxmlformats.org/drawingml/2006/main" xmlns:r="http://schemas.openxmlformats.org/officeDocument/2006/relationships" xmlns:p="http://schemas.openxmlformats.org/presentationml/2006/main">
  <p:tag name="THINKCELLSHAPEDONOTDELETE" val="tSlshAOkb6rVLhyoUNZ1gsw"/>
</p:tagLst>
</file>

<file path=ppt/tags/tag168.xml><?xml version="1.0" encoding="utf-8"?>
<p:tagLst xmlns:a="http://schemas.openxmlformats.org/drawingml/2006/main" xmlns:r="http://schemas.openxmlformats.org/officeDocument/2006/relationships" xmlns:p="http://schemas.openxmlformats.org/presentationml/2006/main">
  <p:tag name="THINKCELLSHAPEDONOTDELETE" val="ttszNPFj4.vzqjMWMqdGokg"/>
</p:tagLst>
</file>

<file path=ppt/tags/tag169.xml><?xml version="1.0" encoding="utf-8"?>
<p:tagLst xmlns:a="http://schemas.openxmlformats.org/drawingml/2006/main" xmlns:r="http://schemas.openxmlformats.org/officeDocument/2006/relationships" xmlns:p="http://schemas.openxmlformats.org/presentationml/2006/main">
  <p:tag name="THINKCELLSHAPEDONOTDELETE" val="t08sauLKqlP5EeXjXxUWnNA"/>
</p:tagLst>
</file>

<file path=ppt/tags/tag170.xml><?xml version="1.0" encoding="utf-8"?>
<p:tagLst xmlns:a="http://schemas.openxmlformats.org/drawingml/2006/main" xmlns:r="http://schemas.openxmlformats.org/officeDocument/2006/relationships" xmlns:p="http://schemas.openxmlformats.org/presentationml/2006/main">
  <p:tag name="THINKCELLSHAPEDONOTDELETE" val="t7qbQ2iMkcDYUP_Bu.L374g"/>
</p:tagLst>
</file>

<file path=ppt/tags/tag171.xml><?xml version="1.0" encoding="utf-8"?>
<p:tagLst xmlns:a="http://schemas.openxmlformats.org/drawingml/2006/main" xmlns:r="http://schemas.openxmlformats.org/officeDocument/2006/relationships" xmlns:p="http://schemas.openxmlformats.org/presentationml/2006/main">
  <p:tag name="THINKCELLSHAPEDONOTDELETE" val="t2UHGDnGykZBDfincSncSug"/>
</p:tagLst>
</file>

<file path=ppt/tags/tag172.xml><?xml version="1.0" encoding="utf-8"?>
<p:tagLst xmlns:a="http://schemas.openxmlformats.org/drawingml/2006/main" xmlns:r="http://schemas.openxmlformats.org/officeDocument/2006/relationships" xmlns:p="http://schemas.openxmlformats.org/presentationml/2006/main">
  <p:tag name="THINKCELLSHAPEDONOTDELETE" val="tlQm0ak_gqvE1OeN8N6ImLA"/>
</p:tagLst>
</file>

<file path=ppt/tags/tag173.xml><?xml version="1.0" encoding="utf-8"?>
<p:tagLst xmlns:a="http://schemas.openxmlformats.org/drawingml/2006/main" xmlns:r="http://schemas.openxmlformats.org/officeDocument/2006/relationships" xmlns:p="http://schemas.openxmlformats.org/presentationml/2006/main">
  <p:tag name="THINKCELLSHAPEDONOTDELETE" val="tBsqb0Uhnj72tiBT5pheprg"/>
</p:tagLst>
</file>

<file path=ppt/tags/tag174.xml><?xml version="1.0" encoding="utf-8"?>
<p:tagLst xmlns:a="http://schemas.openxmlformats.org/drawingml/2006/main" xmlns:r="http://schemas.openxmlformats.org/officeDocument/2006/relationships" xmlns:p="http://schemas.openxmlformats.org/presentationml/2006/main">
  <p:tag name="THINKCELLSHAPEDONOTDELETE" val="t0KdgGpSjFq9sTRCFwUhfdQ"/>
</p:tagLst>
</file>

<file path=ppt/tags/tag175.xml><?xml version="1.0" encoding="utf-8"?>
<p:tagLst xmlns:a="http://schemas.openxmlformats.org/drawingml/2006/main" xmlns:r="http://schemas.openxmlformats.org/officeDocument/2006/relationships" xmlns:p="http://schemas.openxmlformats.org/presentationml/2006/main">
  <p:tag name="THINKCELLSHAPEDONOTDELETE" val="tYUksBy2xtTyPpW.f6pCzUw"/>
</p:tagLst>
</file>

<file path=ppt/tags/tag176.xml><?xml version="1.0" encoding="utf-8"?>
<p:tagLst xmlns:a="http://schemas.openxmlformats.org/drawingml/2006/main" xmlns:r="http://schemas.openxmlformats.org/officeDocument/2006/relationships" xmlns:p="http://schemas.openxmlformats.org/presentationml/2006/main">
  <p:tag name="THINKCELLSHAPEDONOTDELETE" val="tlNERxED687upGMTEg.Gu8w"/>
</p:tagLst>
</file>

<file path=ppt/tags/tag177.xml><?xml version="1.0" encoding="utf-8"?>
<p:tagLst xmlns:a="http://schemas.openxmlformats.org/drawingml/2006/main" xmlns:r="http://schemas.openxmlformats.org/officeDocument/2006/relationships" xmlns:p="http://schemas.openxmlformats.org/presentationml/2006/main">
  <p:tag name="THINKCELLSHAPEDONOTDELETE" val="tWtDbSaNswqjqBLnDbCym8A"/>
</p:tagLst>
</file>

<file path=ppt/tags/tag178.xml><?xml version="1.0" encoding="utf-8"?>
<p:tagLst xmlns:a="http://schemas.openxmlformats.org/drawingml/2006/main" xmlns:r="http://schemas.openxmlformats.org/officeDocument/2006/relationships" xmlns:p="http://schemas.openxmlformats.org/presentationml/2006/main">
  <p:tag name="THINKCELLSHAPEDONOTDELETE" val="tFtKoADBwES31rFEpqot3rQ"/>
</p:tagLst>
</file>

<file path=ppt/tags/tag179.xml><?xml version="1.0" encoding="utf-8"?>
<p:tagLst xmlns:a="http://schemas.openxmlformats.org/drawingml/2006/main" xmlns:r="http://schemas.openxmlformats.org/officeDocument/2006/relationships" xmlns:p="http://schemas.openxmlformats.org/presentationml/2006/main">
  <p:tag name="THINKCELLSHAPEDONOTDELETE" val="tgTr6YWe8M4jaTqvAfgrQ6Q"/>
</p:tagLst>
</file>

<file path=ppt/tags/tag180.xml><?xml version="1.0" encoding="utf-8"?>
<p:tagLst xmlns:a="http://schemas.openxmlformats.org/drawingml/2006/main" xmlns:r="http://schemas.openxmlformats.org/officeDocument/2006/relationships" xmlns:p="http://schemas.openxmlformats.org/presentationml/2006/main">
  <p:tag name="THINKCELLSHAPEDONOTDELETE" val="tnYiS3j7tzEyqVIOwDh6UgQ"/>
</p:tagLst>
</file>

<file path=ppt/tags/tag181.xml><?xml version="1.0" encoding="utf-8"?>
<p:tagLst xmlns:a="http://schemas.openxmlformats.org/drawingml/2006/main" xmlns:r="http://schemas.openxmlformats.org/officeDocument/2006/relationships" xmlns:p="http://schemas.openxmlformats.org/presentationml/2006/main">
  <p:tag name="THINKCELLSHAPEDONOTDELETE" val="td.y5BuckKXSSQplXrY5V.Q"/>
</p:tagLst>
</file>

<file path=ppt/tags/tag18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83.xml><?xml version="1.0" encoding="utf-8"?>
<p:tagLst xmlns:a="http://schemas.openxmlformats.org/drawingml/2006/main" xmlns:r="http://schemas.openxmlformats.org/officeDocument/2006/relationships" xmlns:p="http://schemas.openxmlformats.org/presentationml/2006/main">
  <p:tag name="THINKCELLSHAPEDONOTDELETE" val="tbeU_XcmWINydJUStdK4ocQ"/>
</p:tagLst>
</file>

<file path=ppt/tags/tag184.xml><?xml version="1.0" encoding="utf-8"?>
<p:tagLst xmlns:a="http://schemas.openxmlformats.org/drawingml/2006/main" xmlns:r="http://schemas.openxmlformats.org/officeDocument/2006/relationships" xmlns:p="http://schemas.openxmlformats.org/presentationml/2006/main">
  <p:tag name="THINKCELLSHAPEDONOTDELETE" val="toqKCMDnF6Pa1.DeosgQRCQ"/>
</p:tagLst>
</file>

<file path=ppt/tags/tag185.xml><?xml version="1.0" encoding="utf-8"?>
<p:tagLst xmlns:a="http://schemas.openxmlformats.org/drawingml/2006/main" xmlns:r="http://schemas.openxmlformats.org/officeDocument/2006/relationships" xmlns:p="http://schemas.openxmlformats.org/presentationml/2006/main">
  <p:tag name="THINKCELLSHAPEDONOTDELETE" val="t.bF1jvB4.c84_31b4Th.cg"/>
</p:tagLst>
</file>

<file path=ppt/tags/tag186.xml><?xml version="1.0" encoding="utf-8"?>
<p:tagLst xmlns:a="http://schemas.openxmlformats.org/drawingml/2006/main" xmlns:r="http://schemas.openxmlformats.org/officeDocument/2006/relationships" xmlns:p="http://schemas.openxmlformats.org/presentationml/2006/main">
  <p:tag name="THINKCELLSHAPEDONOTDELETE" val="t08BPfCJN5SDcRoLbVMhCPA"/>
</p:tagLst>
</file>

<file path=ppt/tags/tag187.xml><?xml version="1.0" encoding="utf-8"?>
<p:tagLst xmlns:a="http://schemas.openxmlformats.org/drawingml/2006/main" xmlns:r="http://schemas.openxmlformats.org/officeDocument/2006/relationships" xmlns:p="http://schemas.openxmlformats.org/presentationml/2006/main">
  <p:tag name="THINKCELLSHAPEDONOTDELETE" val="tz3NjdfSYmAq1eq.zccMqXw"/>
</p:tagLst>
</file>

<file path=ppt/tags/tag188.xml><?xml version="1.0" encoding="utf-8"?>
<p:tagLst xmlns:a="http://schemas.openxmlformats.org/drawingml/2006/main" xmlns:r="http://schemas.openxmlformats.org/officeDocument/2006/relationships" xmlns:p="http://schemas.openxmlformats.org/presentationml/2006/main">
  <p:tag name="THINKCELLSHAPEDONOTDELETE" val="tN4YEZQ9FW6hB0nPbUmO_zA"/>
</p:tagLst>
</file>

<file path=ppt/tags/tag189.xml><?xml version="1.0" encoding="utf-8"?>
<p:tagLst xmlns:a="http://schemas.openxmlformats.org/drawingml/2006/main" xmlns:r="http://schemas.openxmlformats.org/officeDocument/2006/relationships" xmlns:p="http://schemas.openxmlformats.org/presentationml/2006/main">
  <p:tag name="THINKCELLSHAPEDONOTDELETE" val="tVgoQt.Zozum7mYbAmwWLQg"/>
</p:tagLst>
</file>

<file path=ppt/tags/tag190.xml><?xml version="1.0" encoding="utf-8"?>
<p:tagLst xmlns:a="http://schemas.openxmlformats.org/drawingml/2006/main" xmlns:r="http://schemas.openxmlformats.org/officeDocument/2006/relationships" xmlns:p="http://schemas.openxmlformats.org/presentationml/2006/main">
  <p:tag name="THINKCELLSHAPEDONOTDELETE" val="tD78tq8Q1zK7nfxZgLWMhYQ"/>
</p:tagLst>
</file>

<file path=ppt/tags/tag191.xml><?xml version="1.0" encoding="utf-8"?>
<p:tagLst xmlns:a="http://schemas.openxmlformats.org/drawingml/2006/main" xmlns:r="http://schemas.openxmlformats.org/officeDocument/2006/relationships" xmlns:p="http://schemas.openxmlformats.org/presentationml/2006/main">
  <p:tag name="THINKCELLSHAPEDONOTDELETE" val="tLgHMdvj8.2Q.qtDmsNgbyg"/>
</p:tagLst>
</file>

<file path=ppt/tags/tag192.xml><?xml version="1.0" encoding="utf-8"?>
<p:tagLst xmlns:a="http://schemas.openxmlformats.org/drawingml/2006/main" xmlns:r="http://schemas.openxmlformats.org/officeDocument/2006/relationships" xmlns:p="http://schemas.openxmlformats.org/presentationml/2006/main">
  <p:tag name="THINKCELLSHAPEDONOTDELETE" val="t5p_MSjWlLftMrfOI313EIw"/>
</p:tagLst>
</file>

<file path=ppt/tags/tag193.xml><?xml version="1.0" encoding="utf-8"?>
<p:tagLst xmlns:a="http://schemas.openxmlformats.org/drawingml/2006/main" xmlns:r="http://schemas.openxmlformats.org/officeDocument/2006/relationships" xmlns:p="http://schemas.openxmlformats.org/presentationml/2006/main">
  <p:tag name="THINKCELLSHAPEDONOTDELETE" val="teBefzPhJ9DmJQl1XnySObg"/>
</p:tagLst>
</file>

<file path=ppt/tags/tag194.xml><?xml version="1.0" encoding="utf-8"?>
<p:tagLst xmlns:a="http://schemas.openxmlformats.org/drawingml/2006/main" xmlns:r="http://schemas.openxmlformats.org/officeDocument/2006/relationships" xmlns:p="http://schemas.openxmlformats.org/presentationml/2006/main">
  <p:tag name="THINKCELLSHAPEDONOTDELETE" val="tK_3uPyaPF7gXTCverO_GPg"/>
</p:tagLst>
</file>

<file path=ppt/tags/tag195.xml><?xml version="1.0" encoding="utf-8"?>
<p:tagLst xmlns:a="http://schemas.openxmlformats.org/drawingml/2006/main" xmlns:r="http://schemas.openxmlformats.org/officeDocument/2006/relationships" xmlns:p="http://schemas.openxmlformats.org/presentationml/2006/main">
  <p:tag name="THINKCELLSHAPEDONOTDELETE" val="taEnkVDFmrMX39m9KHDo.xA"/>
</p:tagLst>
</file>

<file path=ppt/tags/tag196.xml><?xml version="1.0" encoding="utf-8"?>
<p:tagLst xmlns:a="http://schemas.openxmlformats.org/drawingml/2006/main" xmlns:r="http://schemas.openxmlformats.org/officeDocument/2006/relationships" xmlns:p="http://schemas.openxmlformats.org/presentationml/2006/main">
  <p:tag name="THINKCELLSHAPEDONOTDELETE" val="t1l84odZ1uLvSHKLxJr10IA"/>
</p:tagLst>
</file>

<file path=ppt/tags/tag197.xml><?xml version="1.0" encoding="utf-8"?>
<p:tagLst xmlns:a="http://schemas.openxmlformats.org/drawingml/2006/main" xmlns:r="http://schemas.openxmlformats.org/officeDocument/2006/relationships" xmlns:p="http://schemas.openxmlformats.org/presentationml/2006/main">
  <p:tag name="THINKCELLSHAPEDONOTDELETE" val="tJJqrsdo2sV_i1.rWEhgsRQ"/>
</p:tagLst>
</file>

<file path=ppt/tags/tag198.xml><?xml version="1.0" encoding="utf-8"?>
<p:tagLst xmlns:a="http://schemas.openxmlformats.org/drawingml/2006/main" xmlns:r="http://schemas.openxmlformats.org/officeDocument/2006/relationships" xmlns:p="http://schemas.openxmlformats.org/presentationml/2006/main">
  <p:tag name="THINKCELLSHAPEDONOTDELETE" val="t0zLwsofQYmXO.eNmUbdfOA"/>
</p:tagLst>
</file>

<file path=ppt/tags/tag199.xml><?xml version="1.0" encoding="utf-8"?>
<p:tagLst xmlns:a="http://schemas.openxmlformats.org/drawingml/2006/main" xmlns:r="http://schemas.openxmlformats.org/officeDocument/2006/relationships" xmlns:p="http://schemas.openxmlformats.org/presentationml/2006/main">
  <p:tag name="THINKCELLSHAPEDONOTDELETE" val="tcrVCHZZwCDcNleSqB.9CWg"/>
</p:tagLst>
</file>

<file path=ppt/tags/tag200.xml><?xml version="1.0" encoding="utf-8"?>
<p:tagLst xmlns:a="http://schemas.openxmlformats.org/drawingml/2006/main" xmlns:r="http://schemas.openxmlformats.org/officeDocument/2006/relationships" xmlns:p="http://schemas.openxmlformats.org/presentationml/2006/main">
  <p:tag name="THINKCELLSHAPEDONOTDELETE" val="t0lCf3oCOz4XUwUA50e647w"/>
</p:tagLst>
</file>

<file path=ppt/tags/tag201.xml><?xml version="1.0" encoding="utf-8"?>
<p:tagLst xmlns:a="http://schemas.openxmlformats.org/drawingml/2006/main" xmlns:r="http://schemas.openxmlformats.org/officeDocument/2006/relationships" xmlns:p="http://schemas.openxmlformats.org/presentationml/2006/main">
  <p:tag name="THINKCELLSHAPEDONOTDELETE" val="tqBTqczjJNquEGWE8Odg3Qw"/>
</p:tagLst>
</file>

<file path=ppt/tags/tag202.xml><?xml version="1.0" encoding="utf-8"?>
<p:tagLst xmlns:a="http://schemas.openxmlformats.org/drawingml/2006/main" xmlns:r="http://schemas.openxmlformats.org/officeDocument/2006/relationships" xmlns:p="http://schemas.openxmlformats.org/presentationml/2006/main">
  <p:tag name="THINKCELLSHAPEDONOTDELETE" val="tZsR6s7rmZpw4xv6sJ9lNCw"/>
</p:tagLst>
</file>

<file path=ppt/tags/tag203.xml><?xml version="1.0" encoding="utf-8"?>
<p:tagLst xmlns:a="http://schemas.openxmlformats.org/drawingml/2006/main" xmlns:r="http://schemas.openxmlformats.org/officeDocument/2006/relationships" xmlns:p="http://schemas.openxmlformats.org/presentationml/2006/main">
  <p:tag name="THINKCELLSHAPEDONOTDELETE" val="tONWusmDrqfnAkcd6_n_aKw"/>
</p:tagLst>
</file>

<file path=ppt/tags/tag204.xml><?xml version="1.0" encoding="utf-8"?>
<p:tagLst xmlns:a="http://schemas.openxmlformats.org/drawingml/2006/main" xmlns:r="http://schemas.openxmlformats.org/officeDocument/2006/relationships" xmlns:p="http://schemas.openxmlformats.org/presentationml/2006/main">
  <p:tag name="THINKCELLSHAPEDONOTDELETE" val="tKNSwMQD68Vv0dsCXWs44VQ"/>
</p:tagLst>
</file>

<file path=ppt/tags/tag205.xml><?xml version="1.0" encoding="utf-8"?>
<p:tagLst xmlns:a="http://schemas.openxmlformats.org/drawingml/2006/main" xmlns:r="http://schemas.openxmlformats.org/officeDocument/2006/relationships" xmlns:p="http://schemas.openxmlformats.org/presentationml/2006/main">
  <p:tag name="THINKCELLSHAPEDONOTDELETE" val="toYSFftOOr6e3XTuoahCGeA"/>
</p:tagLst>
</file>

<file path=ppt/tags/tag206.xml><?xml version="1.0" encoding="utf-8"?>
<p:tagLst xmlns:a="http://schemas.openxmlformats.org/drawingml/2006/main" xmlns:r="http://schemas.openxmlformats.org/officeDocument/2006/relationships" xmlns:p="http://schemas.openxmlformats.org/presentationml/2006/main">
  <p:tag name="THINKCELLSHAPEDONOTDELETE" val="tfM1zmFmEcSx6yXo5sa6EWA"/>
</p:tagLst>
</file>

<file path=ppt/tags/tag207.xml><?xml version="1.0" encoding="utf-8"?>
<p:tagLst xmlns:a="http://schemas.openxmlformats.org/drawingml/2006/main" xmlns:r="http://schemas.openxmlformats.org/officeDocument/2006/relationships" xmlns:p="http://schemas.openxmlformats.org/presentationml/2006/main">
  <p:tag name="THINKCELLSHAPEDONOTDELETE" val="tr9ik1F2jU9rrXUWN49fW5g"/>
</p:tagLst>
</file>

<file path=ppt/tags/tag208.xml><?xml version="1.0" encoding="utf-8"?>
<p:tagLst xmlns:a="http://schemas.openxmlformats.org/drawingml/2006/main" xmlns:r="http://schemas.openxmlformats.org/officeDocument/2006/relationships" xmlns:p="http://schemas.openxmlformats.org/presentationml/2006/main">
  <p:tag name="THINKCELLSHAPEDONOTDELETE" val="tpqCCiPv4jsRko1OqzasHQQ"/>
</p:tagLst>
</file>

<file path=ppt/tags/tag209.xml><?xml version="1.0" encoding="utf-8"?>
<p:tagLst xmlns:a="http://schemas.openxmlformats.org/drawingml/2006/main" xmlns:r="http://schemas.openxmlformats.org/officeDocument/2006/relationships" xmlns:p="http://schemas.openxmlformats.org/presentationml/2006/main">
  <p:tag name="THINKCELLSHAPEDONOTDELETE" val="tdThllyWr1oaeuDqMuKrYOA"/>
</p:tagLst>
</file>

<file path=ppt/tags/tag210.xml><?xml version="1.0" encoding="utf-8"?>
<p:tagLst xmlns:a="http://schemas.openxmlformats.org/drawingml/2006/main" xmlns:r="http://schemas.openxmlformats.org/officeDocument/2006/relationships" xmlns:p="http://schemas.openxmlformats.org/presentationml/2006/main">
  <p:tag name="THINKCELLSHAPEDONOTDELETE" val="t3k6e6NexXL08mm0Q6Vc2Ig"/>
</p:tagLst>
</file>

<file path=ppt/tags/tag211.xml><?xml version="1.0" encoding="utf-8"?>
<p:tagLst xmlns:a="http://schemas.openxmlformats.org/drawingml/2006/main" xmlns:r="http://schemas.openxmlformats.org/officeDocument/2006/relationships" xmlns:p="http://schemas.openxmlformats.org/presentationml/2006/main">
  <p:tag name="THINKCELLSHAPEDONOTDELETE" val="tk.HVipAdNv6JTZQPI80YbA"/>
</p:tagLst>
</file>

<file path=ppt/tags/tag212.xml><?xml version="1.0" encoding="utf-8"?>
<p:tagLst xmlns:a="http://schemas.openxmlformats.org/drawingml/2006/main" xmlns:r="http://schemas.openxmlformats.org/officeDocument/2006/relationships" xmlns:p="http://schemas.openxmlformats.org/presentationml/2006/main">
  <p:tag name="THINKCELLSHAPEDONOTDELETE" val="t766Mru7O59m_RrBuWsyd0Q"/>
</p:tagLst>
</file>

<file path=ppt/tags/tag213.xml><?xml version="1.0" encoding="utf-8"?>
<p:tagLst xmlns:a="http://schemas.openxmlformats.org/drawingml/2006/main" xmlns:r="http://schemas.openxmlformats.org/officeDocument/2006/relationships" xmlns:p="http://schemas.openxmlformats.org/presentationml/2006/main">
  <p:tag name="THINKCELLSHAPEDONOTDELETE" val="tE3PKQ4a_Mm0Y_ZqVwrKAgQ"/>
</p:tagLst>
</file>

<file path=ppt/tags/tag214.xml><?xml version="1.0" encoding="utf-8"?>
<p:tagLst xmlns:a="http://schemas.openxmlformats.org/drawingml/2006/main" xmlns:r="http://schemas.openxmlformats.org/officeDocument/2006/relationships" xmlns:p="http://schemas.openxmlformats.org/presentationml/2006/main">
  <p:tag name="THINKCELLSHAPEDONOTDELETE" val="t1WprUnrmiiegEtkL8hAUOQ"/>
</p:tagLst>
</file>

<file path=ppt/tags/tag215.xml><?xml version="1.0" encoding="utf-8"?>
<p:tagLst xmlns:a="http://schemas.openxmlformats.org/drawingml/2006/main" xmlns:r="http://schemas.openxmlformats.org/officeDocument/2006/relationships" xmlns:p="http://schemas.openxmlformats.org/presentationml/2006/main">
  <p:tag name="THINKCELLSHAPEDONOTDELETE" val="tKRfoQpqmleMoAme6f0URrg"/>
</p:tagLst>
</file>

<file path=ppt/tags/tag216.xml><?xml version="1.0" encoding="utf-8"?>
<p:tagLst xmlns:a="http://schemas.openxmlformats.org/drawingml/2006/main" xmlns:r="http://schemas.openxmlformats.org/officeDocument/2006/relationships" xmlns:p="http://schemas.openxmlformats.org/presentationml/2006/main">
  <p:tag name="THINKCELLSHAPEDONOTDELETE" val="tEbDyy.KuintL8ZKK.UhAOQ"/>
</p:tagLst>
</file>

<file path=ppt/tags/tag217.xml><?xml version="1.0" encoding="utf-8"?>
<p:tagLst xmlns:a="http://schemas.openxmlformats.org/drawingml/2006/main" xmlns:r="http://schemas.openxmlformats.org/officeDocument/2006/relationships" xmlns:p="http://schemas.openxmlformats.org/presentationml/2006/main">
  <p:tag name="THINKCELLSHAPEDONOTDELETE" val="t0StZrw68AV102p88OUClWQ"/>
</p:tagLst>
</file>

<file path=ppt/tags/tag218.xml><?xml version="1.0" encoding="utf-8"?>
<p:tagLst xmlns:a="http://schemas.openxmlformats.org/drawingml/2006/main" xmlns:r="http://schemas.openxmlformats.org/officeDocument/2006/relationships" xmlns:p="http://schemas.openxmlformats.org/presentationml/2006/main">
  <p:tag name="THINKCELLSHAPEDONOTDELETE" val="tKP6kUVUq1Yta6kSu2nqCXg"/>
</p:tagLst>
</file>

<file path=ppt/tags/tag219.xml><?xml version="1.0" encoding="utf-8"?>
<p:tagLst xmlns:a="http://schemas.openxmlformats.org/drawingml/2006/main" xmlns:r="http://schemas.openxmlformats.org/officeDocument/2006/relationships" xmlns:p="http://schemas.openxmlformats.org/presentationml/2006/main">
  <p:tag name="THINKCELLSHAPEDONOTDELETE" val="t2asg5q3fNIoZANMG21xXPA"/>
</p:tagLst>
</file>

<file path=ppt/tags/tag220.xml><?xml version="1.0" encoding="utf-8"?>
<p:tagLst xmlns:a="http://schemas.openxmlformats.org/drawingml/2006/main" xmlns:r="http://schemas.openxmlformats.org/officeDocument/2006/relationships" xmlns:p="http://schemas.openxmlformats.org/presentationml/2006/main">
  <p:tag name="THINKCELLSHAPEDONOTDELETE" val="taE0ne7.3.6RBhHwUU3zH3A"/>
</p:tagLst>
</file>

<file path=ppt/tags/tag221.xml><?xml version="1.0" encoding="utf-8"?>
<p:tagLst xmlns:a="http://schemas.openxmlformats.org/drawingml/2006/main" xmlns:r="http://schemas.openxmlformats.org/officeDocument/2006/relationships" xmlns:p="http://schemas.openxmlformats.org/presentationml/2006/main">
  <p:tag name="THINKCELLSHAPEDONOTDELETE" val="tAFrMnFdaaRWlL8B5P1ldzQ"/>
</p:tagLst>
</file>

<file path=ppt/tags/tag222.xml><?xml version="1.0" encoding="utf-8"?>
<p:tagLst xmlns:a="http://schemas.openxmlformats.org/drawingml/2006/main" xmlns:r="http://schemas.openxmlformats.org/officeDocument/2006/relationships" xmlns:p="http://schemas.openxmlformats.org/presentationml/2006/main">
  <p:tag name="THINKCELLSHAPEDONOTDELETE" val="tWCa0is9umqWRHQ_OB3PMDw"/>
</p:tagLst>
</file>

<file path=ppt/tags/tag223.xml><?xml version="1.0" encoding="utf-8"?>
<p:tagLst xmlns:a="http://schemas.openxmlformats.org/drawingml/2006/main" xmlns:r="http://schemas.openxmlformats.org/officeDocument/2006/relationships" xmlns:p="http://schemas.openxmlformats.org/presentationml/2006/main">
  <p:tag name="THINKCELLSHAPEDONOTDELETE" val="tkLoE.kzm2AiIu2sJTijQMQ"/>
</p:tagLst>
</file>

<file path=ppt/tags/tag224.xml><?xml version="1.0" encoding="utf-8"?>
<p:tagLst xmlns:a="http://schemas.openxmlformats.org/drawingml/2006/main" xmlns:r="http://schemas.openxmlformats.org/officeDocument/2006/relationships" xmlns:p="http://schemas.openxmlformats.org/presentationml/2006/main">
  <p:tag name="THINKCELLSHAPEDONOTDELETE" val="tAqChEzFJLOzDbKbqqJ1Heg"/>
</p:tagLst>
</file>

<file path=ppt/tags/tag225.xml><?xml version="1.0" encoding="utf-8"?>
<p:tagLst xmlns:a="http://schemas.openxmlformats.org/drawingml/2006/main" xmlns:r="http://schemas.openxmlformats.org/officeDocument/2006/relationships" xmlns:p="http://schemas.openxmlformats.org/presentationml/2006/main">
  <p:tag name="THINKCELLSHAPEDONOTDELETE" val="tmLTvMCGjvF8pVVIDvE_NNw"/>
</p:tagLst>
</file>

<file path=ppt/tags/tag226.xml><?xml version="1.0" encoding="utf-8"?>
<p:tagLst xmlns:a="http://schemas.openxmlformats.org/drawingml/2006/main" xmlns:r="http://schemas.openxmlformats.org/officeDocument/2006/relationships" xmlns:p="http://schemas.openxmlformats.org/presentationml/2006/main">
  <p:tag name="THINKCELLSHAPEDONOTDELETE" val="tJnNixThOmJ7qgJi3sAHWLw"/>
</p:tagLst>
</file>

<file path=ppt/tags/tag227.xml><?xml version="1.0" encoding="utf-8"?>
<p:tagLst xmlns:a="http://schemas.openxmlformats.org/drawingml/2006/main" xmlns:r="http://schemas.openxmlformats.org/officeDocument/2006/relationships" xmlns:p="http://schemas.openxmlformats.org/presentationml/2006/main">
  <p:tag name="THINKCELLSHAPEDONOTDELETE" val="tgFUPGU.uDVhbW3j_mM9B_w"/>
</p:tagLst>
</file>

<file path=ppt/tags/tag228.xml><?xml version="1.0" encoding="utf-8"?>
<p:tagLst xmlns:a="http://schemas.openxmlformats.org/drawingml/2006/main" xmlns:r="http://schemas.openxmlformats.org/officeDocument/2006/relationships" xmlns:p="http://schemas.openxmlformats.org/presentationml/2006/main">
  <p:tag name="THINKCELLSHAPEDONOTDELETE" val="t.7AKujnAsEq.u.52FJND9Q"/>
</p:tagLst>
</file>

<file path=ppt/tags/tag229.xml><?xml version="1.0" encoding="utf-8"?>
<p:tagLst xmlns:a="http://schemas.openxmlformats.org/drawingml/2006/main" xmlns:r="http://schemas.openxmlformats.org/officeDocument/2006/relationships" xmlns:p="http://schemas.openxmlformats.org/presentationml/2006/main">
  <p:tag name="THINKCELLSHAPEDONOTDELETE" val="tzU8ZbvBWzlwNc2GJwiZnxQ"/>
</p:tagLst>
</file>

<file path=ppt/tags/tag230.xml><?xml version="1.0" encoding="utf-8"?>
<p:tagLst xmlns:a="http://schemas.openxmlformats.org/drawingml/2006/main" xmlns:r="http://schemas.openxmlformats.org/officeDocument/2006/relationships" xmlns:p="http://schemas.openxmlformats.org/presentationml/2006/main">
  <p:tag name="THINKCELLSHAPEDONOTDELETE" val="tzDmn.eQu_1mn1Uevmsxsog"/>
</p:tagLst>
</file>

<file path=ppt/tags/tag231.xml><?xml version="1.0" encoding="utf-8"?>
<p:tagLst xmlns:a="http://schemas.openxmlformats.org/drawingml/2006/main" xmlns:r="http://schemas.openxmlformats.org/officeDocument/2006/relationships" xmlns:p="http://schemas.openxmlformats.org/presentationml/2006/main">
  <p:tag name="THINKCELLSHAPEDONOTDELETE" val="tQlPxUIvN34vZdhnN.whoHA"/>
</p:tagLst>
</file>

<file path=ppt/tags/tag232.xml><?xml version="1.0" encoding="utf-8"?>
<p:tagLst xmlns:a="http://schemas.openxmlformats.org/drawingml/2006/main" xmlns:r="http://schemas.openxmlformats.org/officeDocument/2006/relationships" xmlns:p="http://schemas.openxmlformats.org/presentationml/2006/main">
  <p:tag name="THINKCELLSHAPEDONOTDELETE" val="tfTEjlxqsLrLUhUsiRmuCwg"/>
</p:tagLst>
</file>

<file path=ppt/tags/tag233.xml><?xml version="1.0" encoding="utf-8"?>
<p:tagLst xmlns:a="http://schemas.openxmlformats.org/drawingml/2006/main" xmlns:r="http://schemas.openxmlformats.org/officeDocument/2006/relationships" xmlns:p="http://schemas.openxmlformats.org/presentationml/2006/main">
  <p:tag name="THINKCELLSHAPEDONOTDELETE" val="taBPIypX86F22jpLaWUOfPQ"/>
</p:tagLst>
</file>

<file path=ppt/tags/tag234.xml><?xml version="1.0" encoding="utf-8"?>
<p:tagLst xmlns:a="http://schemas.openxmlformats.org/drawingml/2006/main" xmlns:r="http://schemas.openxmlformats.org/officeDocument/2006/relationships" xmlns:p="http://schemas.openxmlformats.org/presentationml/2006/main">
  <p:tag name="THINKCELLSHAPEDONOTDELETE" val="tthbuzuWTQ0wmwHXEHetMYg"/>
</p:tagLst>
</file>

<file path=ppt/tags/tag235.xml><?xml version="1.0" encoding="utf-8"?>
<p:tagLst xmlns:a="http://schemas.openxmlformats.org/drawingml/2006/main" xmlns:r="http://schemas.openxmlformats.org/officeDocument/2006/relationships" xmlns:p="http://schemas.openxmlformats.org/presentationml/2006/main">
  <p:tag name="THINKCELLSHAPEDONOTDELETE" val="tvd9HiRnWgs.ZQrdTzhcO8w"/>
</p:tagLst>
</file>

<file path=ppt/tags/tag236.xml><?xml version="1.0" encoding="utf-8"?>
<p:tagLst xmlns:a="http://schemas.openxmlformats.org/drawingml/2006/main" xmlns:r="http://schemas.openxmlformats.org/officeDocument/2006/relationships" xmlns:p="http://schemas.openxmlformats.org/presentationml/2006/main">
  <p:tag name="THINKCELLSHAPEDONOTDELETE" val="t81NQOEq8QMxToeTvV.GOoA"/>
</p:tagLst>
</file>

<file path=ppt/tags/tag237.xml><?xml version="1.0" encoding="utf-8"?>
<p:tagLst xmlns:a="http://schemas.openxmlformats.org/drawingml/2006/main" xmlns:r="http://schemas.openxmlformats.org/officeDocument/2006/relationships" xmlns:p="http://schemas.openxmlformats.org/presentationml/2006/main">
  <p:tag name="THINKCELLSHAPEDONOTDELETE" val="txo73.OTW.35cCOE5Yc5tzw"/>
</p:tagLst>
</file>

<file path=ppt/tags/tag238.xml><?xml version="1.0" encoding="utf-8"?>
<p:tagLst xmlns:a="http://schemas.openxmlformats.org/drawingml/2006/main" xmlns:r="http://schemas.openxmlformats.org/officeDocument/2006/relationships" xmlns:p="http://schemas.openxmlformats.org/presentationml/2006/main">
  <p:tag name="THINKCELLSHAPEDONOTDELETE" val="tWpUYdOBZa_f5VyeZcvPF2Q"/>
</p:tagLst>
</file>

<file path=ppt/tags/tag239.xml><?xml version="1.0" encoding="utf-8"?>
<p:tagLst xmlns:a="http://schemas.openxmlformats.org/drawingml/2006/main" xmlns:r="http://schemas.openxmlformats.org/officeDocument/2006/relationships" xmlns:p="http://schemas.openxmlformats.org/presentationml/2006/main">
  <p:tag name="THINKCELLSHAPEDONOTDELETE" val="tmYdeZnj3xCo9h.AwG.5AiQ"/>
</p:tagLst>
</file>

<file path=ppt/tags/tag240.xml><?xml version="1.0" encoding="utf-8"?>
<p:tagLst xmlns:a="http://schemas.openxmlformats.org/drawingml/2006/main" xmlns:r="http://schemas.openxmlformats.org/officeDocument/2006/relationships" xmlns:p="http://schemas.openxmlformats.org/presentationml/2006/main">
  <p:tag name="THINKCELLSHAPEDONOTDELETE" val="tsivreKgCGL57UI0TuBKM4w"/>
</p:tagLst>
</file>

<file path=ppt/tags/tag241.xml><?xml version="1.0" encoding="utf-8"?>
<p:tagLst xmlns:a="http://schemas.openxmlformats.org/drawingml/2006/main" xmlns:r="http://schemas.openxmlformats.org/officeDocument/2006/relationships" xmlns:p="http://schemas.openxmlformats.org/presentationml/2006/main">
  <p:tag name="THINKCELLSHAPEDONOTDELETE" val="tnyxUvqcPy3.BMEPDf_OD1Q"/>
</p:tagLst>
</file>

<file path=ppt/tags/tag242.xml><?xml version="1.0" encoding="utf-8"?>
<p:tagLst xmlns:a="http://schemas.openxmlformats.org/drawingml/2006/main" xmlns:r="http://schemas.openxmlformats.org/officeDocument/2006/relationships" xmlns:p="http://schemas.openxmlformats.org/presentationml/2006/main">
  <p:tag name="THINKCELLSHAPEDONOTDELETE" val="ttwOZKvnxMgrOzbhcUSSfdQ"/>
</p:tagLst>
</file>

<file path=ppt/tags/tag243.xml><?xml version="1.0" encoding="utf-8"?>
<p:tagLst xmlns:a="http://schemas.openxmlformats.org/drawingml/2006/main" xmlns:r="http://schemas.openxmlformats.org/officeDocument/2006/relationships" xmlns:p="http://schemas.openxmlformats.org/presentationml/2006/main">
  <p:tag name="THINKCELLSHAPEDONOTDELETE" val="tC__Nnx_aA9mLg_FJWyKKzg"/>
</p:tagLst>
</file>

<file path=ppt/tags/tag244.xml><?xml version="1.0" encoding="utf-8"?>
<p:tagLst xmlns:a="http://schemas.openxmlformats.org/drawingml/2006/main" xmlns:r="http://schemas.openxmlformats.org/officeDocument/2006/relationships" xmlns:p="http://schemas.openxmlformats.org/presentationml/2006/main">
  <p:tag name="THINKCELLSHAPEDONOTDELETE" val="tqO49eTw.OUNSHZ9rXOM15A"/>
</p:tagLst>
</file>

<file path=ppt/tags/tag245.xml><?xml version="1.0" encoding="utf-8"?>
<p:tagLst xmlns:a="http://schemas.openxmlformats.org/drawingml/2006/main" xmlns:r="http://schemas.openxmlformats.org/officeDocument/2006/relationships" xmlns:p="http://schemas.openxmlformats.org/presentationml/2006/main">
  <p:tag name="THINKCELLSHAPEDONOTDELETE" val="tFJjoGFqDKJxC11A_gQUF5g"/>
</p:tagLst>
</file>

<file path=ppt/tags/tag246.xml><?xml version="1.0" encoding="utf-8"?>
<p:tagLst xmlns:a="http://schemas.openxmlformats.org/drawingml/2006/main" xmlns:r="http://schemas.openxmlformats.org/officeDocument/2006/relationships" xmlns:p="http://schemas.openxmlformats.org/presentationml/2006/main">
  <p:tag name="THINKCELLSHAPEDONOTDELETE" val="tulPuihqED2E1PAFg3JjORg"/>
</p:tagLst>
</file>

<file path=ppt/tags/tag247.xml><?xml version="1.0" encoding="utf-8"?>
<p:tagLst xmlns:a="http://schemas.openxmlformats.org/drawingml/2006/main" xmlns:r="http://schemas.openxmlformats.org/officeDocument/2006/relationships" xmlns:p="http://schemas.openxmlformats.org/presentationml/2006/main">
  <p:tag name="THINKCELLSHAPEDONOTDELETE" val="t6Yd9K2SDm3TvpAWpyiFoWw"/>
</p:tagLst>
</file>

<file path=ppt/tags/tag248.xml><?xml version="1.0" encoding="utf-8"?>
<p:tagLst xmlns:a="http://schemas.openxmlformats.org/drawingml/2006/main" xmlns:r="http://schemas.openxmlformats.org/officeDocument/2006/relationships" xmlns:p="http://schemas.openxmlformats.org/presentationml/2006/main">
  <p:tag name="THINKCELLSHAPEDONOTDELETE" val="thxS6t7tb3hNhaqnOhkIUnw"/>
</p:tagLst>
</file>

<file path=ppt/tags/tag249.xml><?xml version="1.0" encoding="utf-8"?>
<p:tagLst xmlns:a="http://schemas.openxmlformats.org/drawingml/2006/main" xmlns:r="http://schemas.openxmlformats.org/officeDocument/2006/relationships" xmlns:p="http://schemas.openxmlformats.org/presentationml/2006/main">
  <p:tag name="THINKCELLSHAPEDONOTDELETE" val="toSJrlpUCGv4tXUNCpfI3ag"/>
</p:tagLst>
</file>

<file path=ppt/tags/tag250.xml><?xml version="1.0" encoding="utf-8"?>
<p:tagLst xmlns:a="http://schemas.openxmlformats.org/drawingml/2006/main" xmlns:r="http://schemas.openxmlformats.org/officeDocument/2006/relationships" xmlns:p="http://schemas.openxmlformats.org/presentationml/2006/main">
  <p:tag name="THINKCELLSHAPEDONOTDELETE" val="tyBlmvTgdQgw7pBm6.yfCkA"/>
</p:tagLst>
</file>

<file path=ppt/tags/tag251.xml><?xml version="1.0" encoding="utf-8"?>
<p:tagLst xmlns:a="http://schemas.openxmlformats.org/drawingml/2006/main" xmlns:r="http://schemas.openxmlformats.org/officeDocument/2006/relationships" xmlns:p="http://schemas.openxmlformats.org/presentationml/2006/main">
  <p:tag name="THINKCELLSHAPEDONOTDELETE" val="tkGRH.XoleRLLLatg.14ntw"/>
</p:tagLst>
</file>

<file path=ppt/tags/tag252.xml><?xml version="1.0" encoding="utf-8"?>
<p:tagLst xmlns:a="http://schemas.openxmlformats.org/drawingml/2006/main" xmlns:r="http://schemas.openxmlformats.org/officeDocument/2006/relationships" xmlns:p="http://schemas.openxmlformats.org/presentationml/2006/main">
  <p:tag name="THINKCELLSHAPEDONOTDELETE" val="tBDxDOgwpPfqia2kXl7gxWg"/>
</p:tagLst>
</file>

<file path=ppt/tags/tag253.xml><?xml version="1.0" encoding="utf-8"?>
<p:tagLst xmlns:a="http://schemas.openxmlformats.org/drawingml/2006/main" xmlns:r="http://schemas.openxmlformats.org/officeDocument/2006/relationships" xmlns:p="http://schemas.openxmlformats.org/presentationml/2006/main">
  <p:tag name="THINKCELLSHAPEDONOTDELETE" val="tr9A8L9sY0ftSWupEYes1Lw"/>
</p:tagLst>
</file>

<file path=ppt/tags/tag254.xml><?xml version="1.0" encoding="utf-8"?>
<p:tagLst xmlns:a="http://schemas.openxmlformats.org/drawingml/2006/main" xmlns:r="http://schemas.openxmlformats.org/officeDocument/2006/relationships" xmlns:p="http://schemas.openxmlformats.org/presentationml/2006/main">
  <p:tag name="THINKCELLSHAPEDONOTDELETE" val="tvA21eyUg8aQJjzoRvwIRCQ"/>
</p:tagLst>
</file>

<file path=ppt/tags/tag255.xml><?xml version="1.0" encoding="utf-8"?>
<p:tagLst xmlns:a="http://schemas.openxmlformats.org/drawingml/2006/main" xmlns:r="http://schemas.openxmlformats.org/officeDocument/2006/relationships" xmlns:p="http://schemas.openxmlformats.org/presentationml/2006/main">
  <p:tag name="THINKCELLSHAPEDONOTDELETE" val="tvr3AsiM9RMBAD4jYa0ClcQ"/>
</p:tagLst>
</file>

<file path=ppt/tags/tag256.xml><?xml version="1.0" encoding="utf-8"?>
<p:tagLst xmlns:a="http://schemas.openxmlformats.org/drawingml/2006/main" xmlns:r="http://schemas.openxmlformats.org/officeDocument/2006/relationships" xmlns:p="http://schemas.openxmlformats.org/presentationml/2006/main">
  <p:tag name="THINKCELLSHAPEDONOTDELETE" val="t789kAHD7TUSpznL9qNtPow"/>
</p:tagLst>
</file>

<file path=ppt/tags/tag257.xml><?xml version="1.0" encoding="utf-8"?>
<p:tagLst xmlns:a="http://schemas.openxmlformats.org/drawingml/2006/main" xmlns:r="http://schemas.openxmlformats.org/officeDocument/2006/relationships" xmlns:p="http://schemas.openxmlformats.org/presentationml/2006/main">
  <p:tag name="THINKCELLSHAPEDONOTDELETE" val="tibM2PSv8brH_sHdppQ.kzg"/>
</p:tagLst>
</file>

<file path=ppt/tags/tag258.xml><?xml version="1.0" encoding="utf-8"?>
<p:tagLst xmlns:a="http://schemas.openxmlformats.org/drawingml/2006/main" xmlns:r="http://schemas.openxmlformats.org/officeDocument/2006/relationships" xmlns:p="http://schemas.openxmlformats.org/presentationml/2006/main">
  <p:tag name="THINKCELLSHAPEDONOTDELETE" val="t4zirIPMFcdz7sN.r1nDhyA"/>
</p:tagLst>
</file>

<file path=ppt/tags/tag259.xml><?xml version="1.0" encoding="utf-8"?>
<p:tagLst xmlns:a="http://schemas.openxmlformats.org/drawingml/2006/main" xmlns:r="http://schemas.openxmlformats.org/officeDocument/2006/relationships" xmlns:p="http://schemas.openxmlformats.org/presentationml/2006/main">
  <p:tag name="THINKCELLSHAPEDONOTDELETE" val="tTeitSeaMRaihXoauY9cVWw"/>
</p:tagLst>
</file>

<file path=ppt/tags/tag260.xml><?xml version="1.0" encoding="utf-8"?>
<p:tagLst xmlns:a="http://schemas.openxmlformats.org/drawingml/2006/main" xmlns:r="http://schemas.openxmlformats.org/officeDocument/2006/relationships" xmlns:p="http://schemas.openxmlformats.org/presentationml/2006/main">
  <p:tag name="THINKCELLSHAPEDONOTDELETE" val="tghrLanRzKicAQwF0m3ExcA"/>
</p:tagLst>
</file>

<file path=ppt/tags/tag261.xml><?xml version="1.0" encoding="utf-8"?>
<p:tagLst xmlns:a="http://schemas.openxmlformats.org/drawingml/2006/main" xmlns:r="http://schemas.openxmlformats.org/officeDocument/2006/relationships" xmlns:p="http://schemas.openxmlformats.org/presentationml/2006/main">
  <p:tag name="THINKCELLSHAPEDONOTDELETE" val="td5flOmpWXKaCM.BMtGFlaA"/>
</p:tagLst>
</file>

<file path=ppt/tags/tag262.xml><?xml version="1.0" encoding="utf-8"?>
<p:tagLst xmlns:a="http://schemas.openxmlformats.org/drawingml/2006/main" xmlns:r="http://schemas.openxmlformats.org/officeDocument/2006/relationships" xmlns:p="http://schemas.openxmlformats.org/presentationml/2006/main">
  <p:tag name="THINKCELLSHAPEDONOTDELETE" val="tpTyisqR41YbYTwSUNFxyUQ"/>
</p:tagLst>
</file>

<file path=ppt/tags/tag263.xml><?xml version="1.0" encoding="utf-8"?>
<p:tagLst xmlns:a="http://schemas.openxmlformats.org/drawingml/2006/main" xmlns:r="http://schemas.openxmlformats.org/officeDocument/2006/relationships" xmlns:p="http://schemas.openxmlformats.org/presentationml/2006/main">
  <p:tag name="THINKCELLSHAPEDONOTDELETE" val="tM0QaIz0IYWtAspx2qqWu_A"/>
</p:tagLst>
</file>

<file path=ppt/tags/tag264.xml><?xml version="1.0" encoding="utf-8"?>
<p:tagLst xmlns:a="http://schemas.openxmlformats.org/drawingml/2006/main" xmlns:r="http://schemas.openxmlformats.org/officeDocument/2006/relationships" xmlns:p="http://schemas.openxmlformats.org/presentationml/2006/main">
  <p:tag name="THINKCELLSHAPEDONOTDELETE" val="t4PkP5Y9WVqGumSjNvsbnNg"/>
</p:tagLst>
</file>

<file path=ppt/tags/tag265.xml><?xml version="1.0" encoding="utf-8"?>
<p:tagLst xmlns:a="http://schemas.openxmlformats.org/drawingml/2006/main" xmlns:r="http://schemas.openxmlformats.org/officeDocument/2006/relationships" xmlns:p="http://schemas.openxmlformats.org/presentationml/2006/main">
  <p:tag name="THINKCELLSHAPEDONOTDELETE" val="tJ0zULa8ovLIb.LLoWxsWqg"/>
</p:tagLst>
</file>

<file path=ppt/tags/tag266.xml><?xml version="1.0" encoding="utf-8"?>
<p:tagLst xmlns:a="http://schemas.openxmlformats.org/drawingml/2006/main" xmlns:r="http://schemas.openxmlformats.org/officeDocument/2006/relationships" xmlns:p="http://schemas.openxmlformats.org/presentationml/2006/main">
  <p:tag name="THINKCELLSHAPEDONOTDELETE" val="t420gogv2BKYDij3o9wM2pw"/>
</p:tagLst>
</file>

<file path=ppt/tags/tag267.xml><?xml version="1.0" encoding="utf-8"?>
<p:tagLst xmlns:a="http://schemas.openxmlformats.org/drawingml/2006/main" xmlns:r="http://schemas.openxmlformats.org/officeDocument/2006/relationships" xmlns:p="http://schemas.openxmlformats.org/presentationml/2006/main">
  <p:tag name="THINKCELLSHAPEDONOTDELETE" val="tsA3elDuK.DUpUU3iLcI.lA"/>
</p:tagLst>
</file>

<file path=ppt/tags/tag268.xml><?xml version="1.0" encoding="utf-8"?>
<p:tagLst xmlns:a="http://schemas.openxmlformats.org/drawingml/2006/main" xmlns:r="http://schemas.openxmlformats.org/officeDocument/2006/relationships" xmlns:p="http://schemas.openxmlformats.org/presentationml/2006/main">
  <p:tag name="THINKCELLSHAPEDONOTDELETE" val="t1XEtYscmWyqWSg3iuScdrw"/>
</p:tagLst>
</file>

<file path=ppt/tags/tag269.xml><?xml version="1.0" encoding="utf-8"?>
<p:tagLst xmlns:a="http://schemas.openxmlformats.org/drawingml/2006/main" xmlns:r="http://schemas.openxmlformats.org/officeDocument/2006/relationships" xmlns:p="http://schemas.openxmlformats.org/presentationml/2006/main">
  <p:tag name="THINKCELLSHAPEDONOTDELETE" val="t_7A0_do3t36DLNPNhJsezg"/>
</p:tagLst>
</file>

<file path=ppt/tags/tag270.xml><?xml version="1.0" encoding="utf-8"?>
<p:tagLst xmlns:a="http://schemas.openxmlformats.org/drawingml/2006/main" xmlns:r="http://schemas.openxmlformats.org/officeDocument/2006/relationships" xmlns:p="http://schemas.openxmlformats.org/presentationml/2006/main">
  <p:tag name="THINKCELLSHAPEDONOTDELETE" val="tqk4ZmltvvAlD9j.963vqaA"/>
</p:tagLst>
</file>

<file path=ppt/tags/tag271.xml><?xml version="1.0" encoding="utf-8"?>
<p:tagLst xmlns:a="http://schemas.openxmlformats.org/drawingml/2006/main" xmlns:r="http://schemas.openxmlformats.org/officeDocument/2006/relationships" xmlns:p="http://schemas.openxmlformats.org/presentationml/2006/main">
  <p:tag name="THINKCELLSHAPEDONOTDELETE" val="tUd8Uvf0jod3GxgaC8pqc0g"/>
</p:tagLst>
</file>

<file path=ppt/tags/tag272.xml><?xml version="1.0" encoding="utf-8"?>
<p:tagLst xmlns:a="http://schemas.openxmlformats.org/drawingml/2006/main" xmlns:r="http://schemas.openxmlformats.org/officeDocument/2006/relationships" xmlns:p="http://schemas.openxmlformats.org/presentationml/2006/main">
  <p:tag name="THINKCELLSHAPEDONOTDELETE" val="tBnxEEkRNt1ce7Q97xNX9rw"/>
</p:tagLst>
</file>

<file path=ppt/tags/tag273.xml><?xml version="1.0" encoding="utf-8"?>
<p:tagLst xmlns:a="http://schemas.openxmlformats.org/drawingml/2006/main" xmlns:r="http://schemas.openxmlformats.org/officeDocument/2006/relationships" xmlns:p="http://schemas.openxmlformats.org/presentationml/2006/main">
  <p:tag name="THINKCELLSHAPEDONOTDELETE" val="ts4s.0MdLdmQ_qXPY6kvy6w"/>
</p:tagLst>
</file>

<file path=ppt/tags/tag274.xml><?xml version="1.0" encoding="utf-8"?>
<p:tagLst xmlns:a="http://schemas.openxmlformats.org/drawingml/2006/main" xmlns:r="http://schemas.openxmlformats.org/officeDocument/2006/relationships" xmlns:p="http://schemas.openxmlformats.org/presentationml/2006/main">
  <p:tag name="THINKCELLSHAPEDONOTDELETE" val="tDog3fLahvgaMJFPm0Rqm3Q"/>
</p:tagLst>
</file>

<file path=ppt/tags/tag275.xml><?xml version="1.0" encoding="utf-8"?>
<p:tagLst xmlns:a="http://schemas.openxmlformats.org/drawingml/2006/main" xmlns:r="http://schemas.openxmlformats.org/officeDocument/2006/relationships" xmlns:p="http://schemas.openxmlformats.org/presentationml/2006/main">
  <p:tag name="THINKCELLSHAPEDONOTDELETE" val="tOp9XnexsqwO42ZUg0Ck2Xw"/>
</p:tagLst>
</file>

<file path=ppt/tags/tag276.xml><?xml version="1.0" encoding="utf-8"?>
<p:tagLst xmlns:a="http://schemas.openxmlformats.org/drawingml/2006/main" xmlns:r="http://schemas.openxmlformats.org/officeDocument/2006/relationships" xmlns:p="http://schemas.openxmlformats.org/presentationml/2006/main">
  <p:tag name="THINKCELLSHAPEDONOTDELETE" val="tu4_h0ljES2tO26Bu7dgJEQ"/>
</p:tagLst>
</file>

<file path=ppt/tags/tag277.xml><?xml version="1.0" encoding="utf-8"?>
<p:tagLst xmlns:a="http://schemas.openxmlformats.org/drawingml/2006/main" xmlns:r="http://schemas.openxmlformats.org/officeDocument/2006/relationships" xmlns:p="http://schemas.openxmlformats.org/presentationml/2006/main">
  <p:tag name="THINKCELLSHAPEDONOTDELETE" val="tYJ2W0fVLIJEgNejd_26qcg"/>
</p:tagLst>
</file>

<file path=ppt/tags/tag278.xml><?xml version="1.0" encoding="utf-8"?>
<p:tagLst xmlns:a="http://schemas.openxmlformats.org/drawingml/2006/main" xmlns:r="http://schemas.openxmlformats.org/officeDocument/2006/relationships" xmlns:p="http://schemas.openxmlformats.org/presentationml/2006/main">
  <p:tag name="THINKCELLSHAPEDONOTDELETE" val="tnZQcaWcJitV135so.IurHw"/>
</p:tagLst>
</file>

<file path=ppt/tags/tag279.xml><?xml version="1.0" encoding="utf-8"?>
<p:tagLst xmlns:a="http://schemas.openxmlformats.org/drawingml/2006/main" xmlns:r="http://schemas.openxmlformats.org/officeDocument/2006/relationships" xmlns:p="http://schemas.openxmlformats.org/presentationml/2006/main">
  <p:tag name="THINKCELLSHAPEDONOTDELETE" val="tqbWiw.QoqkeKZvS2lER3rQ"/>
</p:tagLst>
</file>

<file path=ppt/tags/tag280.xml><?xml version="1.0" encoding="utf-8"?>
<p:tagLst xmlns:a="http://schemas.openxmlformats.org/drawingml/2006/main" xmlns:r="http://schemas.openxmlformats.org/officeDocument/2006/relationships" xmlns:p="http://schemas.openxmlformats.org/presentationml/2006/main">
  <p:tag name="THINKCELLSHAPEDONOTDELETE" val="tKO9VdafobFU1OjYaoQoEmg"/>
</p:tagLst>
</file>

<file path=ppt/tags/tag281.xml><?xml version="1.0" encoding="utf-8"?>
<p:tagLst xmlns:a="http://schemas.openxmlformats.org/drawingml/2006/main" xmlns:r="http://schemas.openxmlformats.org/officeDocument/2006/relationships" xmlns:p="http://schemas.openxmlformats.org/presentationml/2006/main">
  <p:tag name="THINKCELLSHAPEDONOTDELETE" val="t3AZl1gQaG2rMlMVoO0BeyQ"/>
</p:tagLst>
</file>

<file path=ppt/tags/tag282.xml><?xml version="1.0" encoding="utf-8"?>
<p:tagLst xmlns:a="http://schemas.openxmlformats.org/drawingml/2006/main" xmlns:r="http://schemas.openxmlformats.org/officeDocument/2006/relationships" xmlns:p="http://schemas.openxmlformats.org/presentationml/2006/main">
  <p:tag name="THINKCELLSHAPEDONOTDELETE" val="tIOPUG0xIFXw__Q3vdeTC8Q"/>
</p:tagLst>
</file>

<file path=ppt/tags/tag283.xml><?xml version="1.0" encoding="utf-8"?>
<p:tagLst xmlns:a="http://schemas.openxmlformats.org/drawingml/2006/main" xmlns:r="http://schemas.openxmlformats.org/officeDocument/2006/relationships" xmlns:p="http://schemas.openxmlformats.org/presentationml/2006/main">
  <p:tag name="THINKCELLSHAPEDONOTDELETE" val="tQBK99U55IS8V.a21UEXGGA"/>
</p:tagLst>
</file>

<file path=ppt/tags/tag284.xml><?xml version="1.0" encoding="utf-8"?>
<p:tagLst xmlns:a="http://schemas.openxmlformats.org/drawingml/2006/main" xmlns:r="http://schemas.openxmlformats.org/officeDocument/2006/relationships" xmlns:p="http://schemas.openxmlformats.org/presentationml/2006/main">
  <p:tag name="THINKCELLSHAPEDONOTDELETE" val="tSYKgTPn_d1awYJMijwZ0RQ"/>
</p:tagLst>
</file>

<file path=ppt/tags/tag285.xml><?xml version="1.0" encoding="utf-8"?>
<p:tagLst xmlns:a="http://schemas.openxmlformats.org/drawingml/2006/main" xmlns:r="http://schemas.openxmlformats.org/officeDocument/2006/relationships" xmlns:p="http://schemas.openxmlformats.org/presentationml/2006/main">
  <p:tag name="THINKCELLSHAPEDONOTDELETE" val="tEuJrTEghu_7yzPlDgx8i_g"/>
</p:tagLst>
</file>

<file path=ppt/tags/tag286.xml><?xml version="1.0" encoding="utf-8"?>
<p:tagLst xmlns:a="http://schemas.openxmlformats.org/drawingml/2006/main" xmlns:r="http://schemas.openxmlformats.org/officeDocument/2006/relationships" xmlns:p="http://schemas.openxmlformats.org/presentationml/2006/main">
  <p:tag name="THINKCELLSHAPEDONOTDELETE" val="tAwdc4MuzvS3sXOT2PEjvnA"/>
</p:tagLst>
</file>

<file path=ppt/tags/tag287.xml><?xml version="1.0" encoding="utf-8"?>
<p:tagLst xmlns:a="http://schemas.openxmlformats.org/drawingml/2006/main" xmlns:r="http://schemas.openxmlformats.org/officeDocument/2006/relationships" xmlns:p="http://schemas.openxmlformats.org/presentationml/2006/main">
  <p:tag name="THINKCELLSHAPEDONOTDELETE" val="tq31YOUvCZAY0GmSltNa06w"/>
</p:tagLst>
</file>

<file path=ppt/tags/tag288.xml><?xml version="1.0" encoding="utf-8"?>
<p:tagLst xmlns:a="http://schemas.openxmlformats.org/drawingml/2006/main" xmlns:r="http://schemas.openxmlformats.org/officeDocument/2006/relationships" xmlns:p="http://schemas.openxmlformats.org/presentationml/2006/main">
  <p:tag name="THINKCELLSHAPEDONOTDELETE" val="tGl5QhJayoghRjUSEJ2LElQ"/>
</p:tagLst>
</file>

<file path=ppt/tags/tag28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90.xml><?xml version="1.0" encoding="utf-8"?>
<p:tagLst xmlns:a="http://schemas.openxmlformats.org/drawingml/2006/main" xmlns:r="http://schemas.openxmlformats.org/officeDocument/2006/relationships" xmlns:p="http://schemas.openxmlformats.org/presentationml/2006/main">
  <p:tag name="THINKCELLSHAPEDONOTDELETE" val="t0uuhFPi3tm0lPqjUf6Hn3Q"/>
</p:tagLst>
</file>

<file path=ppt/tags/tag291.xml><?xml version="1.0" encoding="utf-8"?>
<p:tagLst xmlns:a="http://schemas.openxmlformats.org/drawingml/2006/main" xmlns:r="http://schemas.openxmlformats.org/officeDocument/2006/relationships" xmlns:p="http://schemas.openxmlformats.org/presentationml/2006/main">
  <p:tag name="THINKCELLSHAPEDONOTDELETE" val="t0uuhFPi3tm0lPqjUf6Hn3Q"/>
</p:tagLst>
</file>

<file path=ppt/tags/tag292.xml><?xml version="1.0" encoding="utf-8"?>
<p:tagLst xmlns:a="http://schemas.openxmlformats.org/drawingml/2006/main" xmlns:r="http://schemas.openxmlformats.org/officeDocument/2006/relationships" xmlns:p="http://schemas.openxmlformats.org/presentationml/2006/main">
  <p:tag name="THINKCELLSHAPEDONOTDELETE" val="t0uuhFPi3tm0lPqjUf6Hn3Q"/>
</p:tagLst>
</file>

<file path=ppt/tags/tag293.xml><?xml version="1.0" encoding="utf-8"?>
<p:tagLst xmlns:a="http://schemas.openxmlformats.org/drawingml/2006/main" xmlns:r="http://schemas.openxmlformats.org/officeDocument/2006/relationships" xmlns:p="http://schemas.openxmlformats.org/presentationml/2006/main">
  <p:tag name="THINKCELLSHAPEDONOTDELETE" val="t0uuhFPi3tm0lPqjUf6Hn3Q"/>
</p:tagLst>
</file>

<file path=ppt/tags/tag294.xml><?xml version="1.0" encoding="utf-8"?>
<p:tagLst xmlns:a="http://schemas.openxmlformats.org/drawingml/2006/main" xmlns:r="http://schemas.openxmlformats.org/officeDocument/2006/relationships" xmlns:p="http://schemas.openxmlformats.org/presentationml/2006/main">
  <p:tag name="THINKCELLSHAPEDONOTDELETE" val="t1XF1HMzEU38dfA8mjAdqzw"/>
</p:tagLst>
</file>

<file path=ppt/tags/tag295.xml><?xml version="1.0" encoding="utf-8"?>
<p:tagLst xmlns:a="http://schemas.openxmlformats.org/drawingml/2006/main" xmlns:r="http://schemas.openxmlformats.org/officeDocument/2006/relationships" xmlns:p="http://schemas.openxmlformats.org/presentationml/2006/main">
  <p:tag name="THINKCELLSHAPEDONOTDELETE" val="tE.8ChTDJKoLMr7zxtvYVTg"/>
</p:tagLst>
</file>

<file path=ppt/tags/tag296.xml><?xml version="1.0" encoding="utf-8"?>
<p:tagLst xmlns:a="http://schemas.openxmlformats.org/drawingml/2006/main" xmlns:r="http://schemas.openxmlformats.org/officeDocument/2006/relationships" xmlns:p="http://schemas.openxmlformats.org/presentationml/2006/main">
  <p:tag name="THINKCELLSHAPEDONOTDELETE" val="tcvUhlPjW1IdsP26fi3ELtA"/>
</p:tagLst>
</file>

<file path=ppt/tags/tag297.xml><?xml version="1.0" encoding="utf-8"?>
<p:tagLst xmlns:a="http://schemas.openxmlformats.org/drawingml/2006/main" xmlns:r="http://schemas.openxmlformats.org/officeDocument/2006/relationships" xmlns:p="http://schemas.openxmlformats.org/presentationml/2006/main">
  <p:tag name="THINKCELLSHAPEDONOTDELETE" val="tDxWUpmrHAoXtzE44.3.nzg"/>
</p:tagLst>
</file>

<file path=ppt/tags/tag298.xml><?xml version="1.0" encoding="utf-8"?>
<p:tagLst xmlns:a="http://schemas.openxmlformats.org/drawingml/2006/main" xmlns:r="http://schemas.openxmlformats.org/officeDocument/2006/relationships" xmlns:p="http://schemas.openxmlformats.org/presentationml/2006/main">
  <p:tag name="THINKCELLSHAPEDONOTDELETE" val="t3u7yeLz2QWlVGyEMTRukdg"/>
</p:tagLst>
</file>

<file path=ppt/tags/tag299.xml><?xml version="1.0" encoding="utf-8"?>
<p:tagLst xmlns:a="http://schemas.openxmlformats.org/drawingml/2006/main" xmlns:r="http://schemas.openxmlformats.org/officeDocument/2006/relationships" xmlns:p="http://schemas.openxmlformats.org/presentationml/2006/main">
  <p:tag name="THINKCELLSHAPEDONOTDELETE" val="tTTdnoydnKfi6KhMXLl6uPg"/>
</p:tagLst>
</file>

<file path=ppt/tags/tag300.xml><?xml version="1.0" encoding="utf-8"?>
<p:tagLst xmlns:a="http://schemas.openxmlformats.org/drawingml/2006/main" xmlns:r="http://schemas.openxmlformats.org/officeDocument/2006/relationships" xmlns:p="http://schemas.openxmlformats.org/presentationml/2006/main">
  <p:tag name="THINKCELLSHAPEDONOTDELETE" val="tytNixXQ05q8X52pVonWbcQ"/>
</p:tagLst>
</file>

<file path=ppt/tags/tag301.xml><?xml version="1.0" encoding="utf-8"?>
<p:tagLst xmlns:a="http://schemas.openxmlformats.org/drawingml/2006/main" xmlns:r="http://schemas.openxmlformats.org/officeDocument/2006/relationships" xmlns:p="http://schemas.openxmlformats.org/presentationml/2006/main">
  <p:tag name="THINKCELLSHAPEDONOTDELETE" val="tkrRkjPbJvM0nylZfEi3mFw"/>
</p:tagLst>
</file>

<file path=ppt/tags/tag302.xml><?xml version="1.0" encoding="utf-8"?>
<p:tagLst xmlns:a="http://schemas.openxmlformats.org/drawingml/2006/main" xmlns:r="http://schemas.openxmlformats.org/officeDocument/2006/relationships" xmlns:p="http://schemas.openxmlformats.org/presentationml/2006/main">
  <p:tag name="THINKCELLSHAPEDONOTDELETE" val="tKxWGDkepcgwHjZKZQDgPWA"/>
</p:tagLst>
</file>

<file path=ppt/tags/tag303.xml><?xml version="1.0" encoding="utf-8"?>
<p:tagLst xmlns:a="http://schemas.openxmlformats.org/drawingml/2006/main" xmlns:r="http://schemas.openxmlformats.org/officeDocument/2006/relationships" xmlns:p="http://schemas.openxmlformats.org/presentationml/2006/main">
  <p:tag name="THINKCELLSHAPEDONOTDELETE" val="t0uuhFPi3tm0lPqjUf6Hn3Q"/>
</p:tagLst>
</file>

<file path=ppt/tags/tag304.xml><?xml version="1.0" encoding="utf-8"?>
<p:tagLst xmlns:a="http://schemas.openxmlformats.org/drawingml/2006/main" xmlns:r="http://schemas.openxmlformats.org/officeDocument/2006/relationships" xmlns:p="http://schemas.openxmlformats.org/presentationml/2006/main">
  <p:tag name="THINKCELLSHAPEDONOTDELETE" val="tv4AtiWj_jgQjkWEkxtEZig"/>
</p:tagLst>
</file>

<file path=ppt/tags/tag305.xml><?xml version="1.0" encoding="utf-8"?>
<p:tagLst xmlns:a="http://schemas.openxmlformats.org/drawingml/2006/main" xmlns:r="http://schemas.openxmlformats.org/officeDocument/2006/relationships" xmlns:p="http://schemas.openxmlformats.org/presentationml/2006/main">
  <p:tag name="THINKCELLSHAPEDONOTDELETE" val="tUFqW9sK.hkJVE8MClUNoiA"/>
</p:tagLst>
</file>

<file path=ppt/tags/tag306.xml><?xml version="1.0" encoding="utf-8"?>
<p:tagLst xmlns:a="http://schemas.openxmlformats.org/drawingml/2006/main" xmlns:r="http://schemas.openxmlformats.org/officeDocument/2006/relationships" xmlns:p="http://schemas.openxmlformats.org/presentationml/2006/main">
  <p:tag name="THINKCELLSHAPEDONOTDELETE" val="tZv7rbmSJ5hi3csRlxCSawA"/>
</p:tagLst>
</file>

<file path=ppt/tags/tag307.xml><?xml version="1.0" encoding="utf-8"?>
<p:tagLst xmlns:a="http://schemas.openxmlformats.org/drawingml/2006/main" xmlns:r="http://schemas.openxmlformats.org/officeDocument/2006/relationships" xmlns:p="http://schemas.openxmlformats.org/presentationml/2006/main">
  <p:tag name="THINKCELLSHAPEDONOTDELETE" val="tPBcijn6djhivID8GjrwC5w"/>
</p:tagLst>
</file>

<file path=ppt/tags/tag308.xml><?xml version="1.0" encoding="utf-8"?>
<p:tagLst xmlns:a="http://schemas.openxmlformats.org/drawingml/2006/main" xmlns:r="http://schemas.openxmlformats.org/officeDocument/2006/relationships" xmlns:p="http://schemas.openxmlformats.org/presentationml/2006/main">
  <p:tag name="THINKCELLSHAPEDONOTDELETE" val="tZKCdepIrC1joEAlhSVImug"/>
</p:tagLst>
</file>

<file path=ppt/tags/tag309.xml><?xml version="1.0" encoding="utf-8"?>
<p:tagLst xmlns:a="http://schemas.openxmlformats.org/drawingml/2006/main" xmlns:r="http://schemas.openxmlformats.org/officeDocument/2006/relationships" xmlns:p="http://schemas.openxmlformats.org/presentationml/2006/main">
  <p:tag name="THINKCELLSHAPEDONOTDELETE" val="txqeZ4k2Db3ua6deOzIa_Uw"/>
</p:tagLst>
</file>

<file path=ppt/tags/tag310.xml><?xml version="1.0" encoding="utf-8"?>
<p:tagLst xmlns:a="http://schemas.openxmlformats.org/drawingml/2006/main" xmlns:r="http://schemas.openxmlformats.org/officeDocument/2006/relationships" xmlns:p="http://schemas.openxmlformats.org/presentationml/2006/main">
  <p:tag name="THINKCELLSHAPEDONOTDELETE" val="tj2fB33vwSTARKMfXR0o4nw"/>
</p:tagLst>
</file>

<file path=ppt/tags/tag311.xml><?xml version="1.0" encoding="utf-8"?>
<p:tagLst xmlns:a="http://schemas.openxmlformats.org/drawingml/2006/main" xmlns:r="http://schemas.openxmlformats.org/officeDocument/2006/relationships" xmlns:p="http://schemas.openxmlformats.org/presentationml/2006/main">
  <p:tag name="THINKCELLSHAPEDONOTDELETE" val="taRtuSuwk9tTWp7mVZ5Me0g"/>
</p:tagLst>
</file>

<file path=ppt/tags/tag312.xml><?xml version="1.0" encoding="utf-8"?>
<p:tagLst xmlns:a="http://schemas.openxmlformats.org/drawingml/2006/main" xmlns:r="http://schemas.openxmlformats.org/officeDocument/2006/relationships" xmlns:p="http://schemas.openxmlformats.org/presentationml/2006/main">
  <p:tag name="THINKCELLSHAPEDONOTDELETE" val="tGztT4W114Col8X1TYGZJZQ"/>
</p:tagLst>
</file>

<file path=ppt/tags/tag313.xml><?xml version="1.0" encoding="utf-8"?>
<p:tagLst xmlns:a="http://schemas.openxmlformats.org/drawingml/2006/main" xmlns:r="http://schemas.openxmlformats.org/officeDocument/2006/relationships" xmlns:p="http://schemas.openxmlformats.org/presentationml/2006/main">
  <p:tag name="THINKCELLSHAPEDONOTDELETE" val="tkOxdgmd2LtaBOOmxjVFr0A"/>
</p:tagLst>
</file>

<file path=ppt/tags/tag314.xml><?xml version="1.0" encoding="utf-8"?>
<p:tagLst xmlns:a="http://schemas.openxmlformats.org/drawingml/2006/main" xmlns:r="http://schemas.openxmlformats.org/officeDocument/2006/relationships" xmlns:p="http://schemas.openxmlformats.org/presentationml/2006/main">
  <p:tag name="THINKCELLSHAPEDONOTDELETE" val="tYjdrwARxvLiqP778rDnVTw"/>
</p:tagLst>
</file>

<file path=ppt/tags/tag315.xml><?xml version="1.0" encoding="utf-8"?>
<p:tagLst xmlns:a="http://schemas.openxmlformats.org/drawingml/2006/main" xmlns:r="http://schemas.openxmlformats.org/officeDocument/2006/relationships" xmlns:p="http://schemas.openxmlformats.org/presentationml/2006/main">
  <p:tag name="THINKCELLSHAPEDONOTDELETE" val="tPV3UNqMqAFFyEcSrbrOAag"/>
</p:tagLst>
</file>

<file path=ppt/tags/tag316.xml><?xml version="1.0" encoding="utf-8"?>
<p:tagLst xmlns:a="http://schemas.openxmlformats.org/drawingml/2006/main" xmlns:r="http://schemas.openxmlformats.org/officeDocument/2006/relationships" xmlns:p="http://schemas.openxmlformats.org/presentationml/2006/main">
  <p:tag name="THINKCELLSHAPEDONOTDELETE" val="ttxMEiZk.019O_xFQpKkK0g"/>
</p:tagLst>
</file>

<file path=ppt/tags/tag317.xml><?xml version="1.0" encoding="utf-8"?>
<p:tagLst xmlns:a="http://schemas.openxmlformats.org/drawingml/2006/main" xmlns:r="http://schemas.openxmlformats.org/officeDocument/2006/relationships" xmlns:p="http://schemas.openxmlformats.org/presentationml/2006/main">
  <p:tag name="THINKCELLSHAPEDONOTDELETE" val="tPkHo9gG.0iRIpnDXk81vUQ"/>
</p:tagLst>
</file>

<file path=ppt/tags/tag318.xml><?xml version="1.0" encoding="utf-8"?>
<p:tagLst xmlns:a="http://schemas.openxmlformats.org/drawingml/2006/main" xmlns:r="http://schemas.openxmlformats.org/officeDocument/2006/relationships" xmlns:p="http://schemas.openxmlformats.org/presentationml/2006/main">
  <p:tag name="THINKCELLSHAPEDONOTDELETE" val="tYdkW2ySxxVoCNtXPwyymNQ"/>
</p:tagLst>
</file>

<file path=ppt/tags/tag319.xml><?xml version="1.0" encoding="utf-8"?>
<p:tagLst xmlns:a="http://schemas.openxmlformats.org/drawingml/2006/main" xmlns:r="http://schemas.openxmlformats.org/officeDocument/2006/relationships" xmlns:p="http://schemas.openxmlformats.org/presentationml/2006/main">
  <p:tag name="THINKCELLSHAPEDONOTDELETE" val="tgIv38mNKKj1V4WvRX8NIvw"/>
</p:tagLst>
</file>

<file path=ppt/tags/tag320.xml><?xml version="1.0" encoding="utf-8"?>
<p:tagLst xmlns:a="http://schemas.openxmlformats.org/drawingml/2006/main" xmlns:r="http://schemas.openxmlformats.org/officeDocument/2006/relationships" xmlns:p="http://schemas.openxmlformats.org/presentationml/2006/main">
  <p:tag name="THINKCELLSHAPEDONOTDELETE" val="tpHSvnNMnfgAX1iZKklaowQ"/>
</p:tagLst>
</file>

<file path=ppt/tags/tag321.xml><?xml version="1.0" encoding="utf-8"?>
<p:tagLst xmlns:a="http://schemas.openxmlformats.org/drawingml/2006/main" xmlns:r="http://schemas.openxmlformats.org/officeDocument/2006/relationships" xmlns:p="http://schemas.openxmlformats.org/presentationml/2006/main">
  <p:tag name="THINKCELLSHAPEDONOTDELETE" val="t9e3R.eapjLTCGg2kMphvmQ"/>
</p:tagLst>
</file>

<file path=ppt/tags/tag322.xml><?xml version="1.0" encoding="utf-8"?>
<p:tagLst xmlns:a="http://schemas.openxmlformats.org/drawingml/2006/main" xmlns:r="http://schemas.openxmlformats.org/officeDocument/2006/relationships" xmlns:p="http://schemas.openxmlformats.org/presentationml/2006/main">
  <p:tag name="THINKCELLSHAPEDONOTDELETE" val="toKwoW3VkIwcPZYwmXpcefg"/>
</p:tagLst>
</file>

<file path=ppt/tags/tag323.xml><?xml version="1.0" encoding="utf-8"?>
<p:tagLst xmlns:a="http://schemas.openxmlformats.org/drawingml/2006/main" xmlns:r="http://schemas.openxmlformats.org/officeDocument/2006/relationships" xmlns:p="http://schemas.openxmlformats.org/presentationml/2006/main">
  <p:tag name="THINKCELLSHAPEDONOTDELETE" val="tu2.L3ZAVbe6quk37ARjJ4Q"/>
</p:tagLst>
</file>

<file path=ppt/tags/tag324.xml><?xml version="1.0" encoding="utf-8"?>
<p:tagLst xmlns:a="http://schemas.openxmlformats.org/drawingml/2006/main" xmlns:r="http://schemas.openxmlformats.org/officeDocument/2006/relationships" xmlns:p="http://schemas.openxmlformats.org/presentationml/2006/main">
  <p:tag name="THINKCELLSHAPEDONOTDELETE" val="tKn39tNezjGakdajP64lt5g"/>
</p:tagLst>
</file>

<file path=ppt/tags/tag325.xml><?xml version="1.0" encoding="utf-8"?>
<p:tagLst xmlns:a="http://schemas.openxmlformats.org/drawingml/2006/main" xmlns:r="http://schemas.openxmlformats.org/officeDocument/2006/relationships" xmlns:p="http://schemas.openxmlformats.org/presentationml/2006/main">
  <p:tag name="THINKCELLSHAPEDONOTDELETE" val="trTdQ3frrHvksFEw34EGr2A"/>
</p:tagLst>
</file>

<file path=ppt/tags/tag326.xml><?xml version="1.0" encoding="utf-8"?>
<p:tagLst xmlns:a="http://schemas.openxmlformats.org/drawingml/2006/main" xmlns:r="http://schemas.openxmlformats.org/officeDocument/2006/relationships" xmlns:p="http://schemas.openxmlformats.org/presentationml/2006/main">
  <p:tag name="THINKCELLSHAPEDONOTDELETE" val="tqo7MF3HnETezdAFKWTCcIA"/>
</p:tagLst>
</file>

<file path=ppt/tags/tag327.xml><?xml version="1.0" encoding="utf-8"?>
<p:tagLst xmlns:a="http://schemas.openxmlformats.org/drawingml/2006/main" xmlns:r="http://schemas.openxmlformats.org/officeDocument/2006/relationships" xmlns:p="http://schemas.openxmlformats.org/presentationml/2006/main">
  <p:tag name="THINKCELLSHAPEDONOTDELETE" val="te0nIpVzpzzBUEWrkKJdpeA"/>
</p:tagLst>
</file>

<file path=ppt/tags/tag328.xml><?xml version="1.0" encoding="utf-8"?>
<p:tagLst xmlns:a="http://schemas.openxmlformats.org/drawingml/2006/main" xmlns:r="http://schemas.openxmlformats.org/officeDocument/2006/relationships" xmlns:p="http://schemas.openxmlformats.org/presentationml/2006/main">
  <p:tag name="THINKCELLSHAPEDONOTDELETE" val="txGuDY23Ui40z_ivUxz6L1A"/>
</p:tagLst>
</file>

<file path=ppt/tags/tag329.xml><?xml version="1.0" encoding="utf-8"?>
<p:tagLst xmlns:a="http://schemas.openxmlformats.org/drawingml/2006/main" xmlns:r="http://schemas.openxmlformats.org/officeDocument/2006/relationships" xmlns:p="http://schemas.openxmlformats.org/presentationml/2006/main">
  <p:tag name="THINKCELLSHAPEDONOTDELETE" val="tCWe3wDy0m070Fk_EoJE6Lw"/>
</p:tagLst>
</file>

<file path=ppt/tags/tag330.xml><?xml version="1.0" encoding="utf-8"?>
<p:tagLst xmlns:a="http://schemas.openxmlformats.org/drawingml/2006/main" xmlns:r="http://schemas.openxmlformats.org/officeDocument/2006/relationships" xmlns:p="http://schemas.openxmlformats.org/presentationml/2006/main">
  <p:tag name="THINKCELLSHAPEDONOTDELETE" val="tnKYSsqpvr0R1CMERmkMpnw"/>
</p:tagLst>
</file>

<file path=ppt/tags/tag331.xml><?xml version="1.0" encoding="utf-8"?>
<p:tagLst xmlns:a="http://schemas.openxmlformats.org/drawingml/2006/main" xmlns:r="http://schemas.openxmlformats.org/officeDocument/2006/relationships" xmlns:p="http://schemas.openxmlformats.org/presentationml/2006/main">
  <p:tag name="THINKCELLSHAPEDONOTDELETE" val="tS_QcLS59azTBqzM7fh0J1w"/>
</p:tagLst>
</file>

<file path=ppt/tags/tag332.xml><?xml version="1.0" encoding="utf-8"?>
<p:tagLst xmlns:a="http://schemas.openxmlformats.org/drawingml/2006/main" xmlns:r="http://schemas.openxmlformats.org/officeDocument/2006/relationships" xmlns:p="http://schemas.openxmlformats.org/presentationml/2006/main">
  <p:tag name="THINKCELLSHAPEDONOTDELETE" val="t_goqcx8rTiFo8UhsRJE_xA"/>
</p:tagLst>
</file>

<file path=ppt/tags/tag333.xml><?xml version="1.0" encoding="utf-8"?>
<p:tagLst xmlns:a="http://schemas.openxmlformats.org/drawingml/2006/main" xmlns:r="http://schemas.openxmlformats.org/officeDocument/2006/relationships" xmlns:p="http://schemas.openxmlformats.org/presentationml/2006/main">
  <p:tag name="THINKCELLSHAPEDONOTDELETE" val="tQKDSCTWDkNbKl2GKeKZvRA"/>
</p:tagLst>
</file>

<file path=ppt/tags/tag334.xml><?xml version="1.0" encoding="utf-8"?>
<p:tagLst xmlns:a="http://schemas.openxmlformats.org/drawingml/2006/main" xmlns:r="http://schemas.openxmlformats.org/officeDocument/2006/relationships" xmlns:p="http://schemas.openxmlformats.org/presentationml/2006/main">
  <p:tag name="THINKCELLSHAPEDONOTDELETE" val="teCST.OfiG8b035hR74YIHg"/>
</p:tagLst>
</file>

<file path=ppt/tags/tag335.xml><?xml version="1.0" encoding="utf-8"?>
<p:tagLst xmlns:a="http://schemas.openxmlformats.org/drawingml/2006/main" xmlns:r="http://schemas.openxmlformats.org/officeDocument/2006/relationships" xmlns:p="http://schemas.openxmlformats.org/presentationml/2006/main">
  <p:tag name="THINKCELLSHAPEDONOTDELETE" val="tvF82uCVWbJecjoj3NtIvAQ"/>
</p:tagLst>
</file>

<file path=ppt/tags/tag336.xml><?xml version="1.0" encoding="utf-8"?>
<p:tagLst xmlns:a="http://schemas.openxmlformats.org/drawingml/2006/main" xmlns:r="http://schemas.openxmlformats.org/officeDocument/2006/relationships" xmlns:p="http://schemas.openxmlformats.org/presentationml/2006/main">
  <p:tag name="THINKCELLSHAPEDONOTDELETE" val="tYYB_YloRphPHOzDCydGooA"/>
</p:tagLst>
</file>

<file path=ppt/tags/tag337.xml><?xml version="1.0" encoding="utf-8"?>
<p:tagLst xmlns:a="http://schemas.openxmlformats.org/drawingml/2006/main" xmlns:r="http://schemas.openxmlformats.org/officeDocument/2006/relationships" xmlns:p="http://schemas.openxmlformats.org/presentationml/2006/main">
  <p:tag name="THINKCELLSHAPEDONOTDELETE" val="tupiv0y2BTS0br4zVA9vuPg"/>
</p:tagLst>
</file>

<file path=ppt/tags/tag338.xml><?xml version="1.0" encoding="utf-8"?>
<p:tagLst xmlns:a="http://schemas.openxmlformats.org/drawingml/2006/main" xmlns:r="http://schemas.openxmlformats.org/officeDocument/2006/relationships" xmlns:p="http://schemas.openxmlformats.org/presentationml/2006/main">
  <p:tag name="THINKCELLSHAPEDONOTDELETE" val="t83yd5OxUOzHiMKJCF6NgfQ"/>
</p:tagLst>
</file>

<file path=ppt/tags/tag339.xml><?xml version="1.0" encoding="utf-8"?>
<p:tagLst xmlns:a="http://schemas.openxmlformats.org/drawingml/2006/main" xmlns:r="http://schemas.openxmlformats.org/officeDocument/2006/relationships" xmlns:p="http://schemas.openxmlformats.org/presentationml/2006/main">
  <p:tag name="THINKCELLSHAPEDONOTDELETE" val="tkKG.75fbaUah8c47GY6VMw"/>
</p:tagLst>
</file>

<file path=ppt/tags/tag340.xml><?xml version="1.0" encoding="utf-8"?>
<p:tagLst xmlns:a="http://schemas.openxmlformats.org/drawingml/2006/main" xmlns:r="http://schemas.openxmlformats.org/officeDocument/2006/relationships" xmlns:p="http://schemas.openxmlformats.org/presentationml/2006/main">
  <p:tag name="THINKCELLSHAPEDONOTDELETE" val="tgDjQul6JmU8UYVDKH4ru8Q"/>
</p:tagLst>
</file>

<file path=ppt/tags/tag341.xml><?xml version="1.0" encoding="utf-8"?>
<p:tagLst xmlns:a="http://schemas.openxmlformats.org/drawingml/2006/main" xmlns:r="http://schemas.openxmlformats.org/officeDocument/2006/relationships" xmlns:p="http://schemas.openxmlformats.org/presentationml/2006/main">
  <p:tag name="THINKCELLSHAPEDONOTDELETE" val="tf6oYvzg4qek65r_BoUtrbw"/>
</p:tagLst>
</file>

<file path=ppt/tags/tag342.xml><?xml version="1.0" encoding="utf-8"?>
<p:tagLst xmlns:a="http://schemas.openxmlformats.org/drawingml/2006/main" xmlns:r="http://schemas.openxmlformats.org/officeDocument/2006/relationships" xmlns:p="http://schemas.openxmlformats.org/presentationml/2006/main">
  <p:tag name="THINKCELLSHAPEDONOTDELETE" val="tfelhNOlegM83kYzI.FOjcg"/>
</p:tagLst>
</file>

<file path=ppt/tags/tag343.xml><?xml version="1.0" encoding="utf-8"?>
<p:tagLst xmlns:a="http://schemas.openxmlformats.org/drawingml/2006/main" xmlns:r="http://schemas.openxmlformats.org/officeDocument/2006/relationships" xmlns:p="http://schemas.openxmlformats.org/presentationml/2006/main">
  <p:tag name="THINKCELLSHAPEDONOTDELETE" val="tf2uUxPyOgHHJ5KtGimYHKw"/>
</p:tagLst>
</file>

<file path=ppt/tags/tag344.xml><?xml version="1.0" encoding="utf-8"?>
<p:tagLst xmlns:a="http://schemas.openxmlformats.org/drawingml/2006/main" xmlns:r="http://schemas.openxmlformats.org/officeDocument/2006/relationships" xmlns:p="http://schemas.openxmlformats.org/presentationml/2006/main">
  <p:tag name="THINKCELLSHAPEDONOTDELETE" val="tikK2tpLAjbPI..ROYK1Q5w"/>
</p:tagLst>
</file>

<file path=ppt/tags/tag345.xml><?xml version="1.0" encoding="utf-8"?>
<p:tagLst xmlns:a="http://schemas.openxmlformats.org/drawingml/2006/main" xmlns:r="http://schemas.openxmlformats.org/officeDocument/2006/relationships" xmlns:p="http://schemas.openxmlformats.org/presentationml/2006/main">
  <p:tag name="THINKCELLSHAPEDONOTDELETE" val="twZtdyXenF0sWPxFPzXKbnA"/>
</p:tagLst>
</file>

<file path=ppt/tags/tag346.xml><?xml version="1.0" encoding="utf-8"?>
<p:tagLst xmlns:a="http://schemas.openxmlformats.org/drawingml/2006/main" xmlns:r="http://schemas.openxmlformats.org/officeDocument/2006/relationships" xmlns:p="http://schemas.openxmlformats.org/presentationml/2006/main">
  <p:tag name="THINKCELLSHAPEDONOTDELETE" val="tePecfzKurDgbz8NtH.hCxw"/>
</p:tagLst>
</file>

<file path=ppt/tags/tag347.xml><?xml version="1.0" encoding="utf-8"?>
<p:tagLst xmlns:a="http://schemas.openxmlformats.org/drawingml/2006/main" xmlns:r="http://schemas.openxmlformats.org/officeDocument/2006/relationships" xmlns:p="http://schemas.openxmlformats.org/presentationml/2006/main">
  <p:tag name="THINKCELLSHAPEDONOTDELETE" val="tlY69HOmDALq2NCxiYX7Dwg"/>
</p:tagLst>
</file>

<file path=ppt/tags/tag348.xml><?xml version="1.0" encoding="utf-8"?>
<p:tagLst xmlns:a="http://schemas.openxmlformats.org/drawingml/2006/main" xmlns:r="http://schemas.openxmlformats.org/officeDocument/2006/relationships" xmlns:p="http://schemas.openxmlformats.org/presentationml/2006/main">
  <p:tag name="THINKCELLSHAPEDONOTDELETE" val="tj3A.P2n74HnJaSZeZRIZEg"/>
</p:tagLst>
</file>

<file path=ppt/tags/tag349.xml><?xml version="1.0" encoding="utf-8"?>
<p:tagLst xmlns:a="http://schemas.openxmlformats.org/drawingml/2006/main" xmlns:r="http://schemas.openxmlformats.org/officeDocument/2006/relationships" xmlns:p="http://schemas.openxmlformats.org/presentationml/2006/main">
  <p:tag name="THINKCELLSHAPEDONOTDELETE" val="tn7caOWSACmnYg8qtS_oGVg"/>
</p:tagLst>
</file>

<file path=ppt/tags/tag350.xml><?xml version="1.0" encoding="utf-8"?>
<p:tagLst xmlns:a="http://schemas.openxmlformats.org/drawingml/2006/main" xmlns:r="http://schemas.openxmlformats.org/officeDocument/2006/relationships" xmlns:p="http://schemas.openxmlformats.org/presentationml/2006/main">
  <p:tag name="THINKCELLSHAPEDONOTDELETE" val="tPkioU0QAcg_8BiL4yQ1H2A"/>
</p:tagLst>
</file>

<file path=ppt/tags/tag351.xml><?xml version="1.0" encoding="utf-8"?>
<p:tagLst xmlns:a="http://schemas.openxmlformats.org/drawingml/2006/main" xmlns:r="http://schemas.openxmlformats.org/officeDocument/2006/relationships" xmlns:p="http://schemas.openxmlformats.org/presentationml/2006/main">
  <p:tag name="THINKCELLSHAPEDONOTDELETE" val="twVWqDMm.GxSOjgJg6ZUTjQ"/>
</p:tagLst>
</file>

<file path=ppt/tags/tag352.xml><?xml version="1.0" encoding="utf-8"?>
<p:tagLst xmlns:a="http://schemas.openxmlformats.org/drawingml/2006/main" xmlns:r="http://schemas.openxmlformats.org/officeDocument/2006/relationships" xmlns:p="http://schemas.openxmlformats.org/presentationml/2006/main">
  <p:tag name="THINKCELLSHAPEDONOTDELETE" val="tO1uuRRmCj84AjHrqqGWn7Q"/>
</p:tagLst>
</file>

<file path=ppt/tags/tag353.xml><?xml version="1.0" encoding="utf-8"?>
<p:tagLst xmlns:a="http://schemas.openxmlformats.org/drawingml/2006/main" xmlns:r="http://schemas.openxmlformats.org/officeDocument/2006/relationships" xmlns:p="http://schemas.openxmlformats.org/presentationml/2006/main">
  <p:tag name="THINKCELLSHAPEDONOTDELETE" val="tUFqW9sK.hkJVE8MClUNoiA"/>
</p:tagLst>
</file>

<file path=ppt/tags/tag354.xml><?xml version="1.0" encoding="utf-8"?>
<p:tagLst xmlns:a="http://schemas.openxmlformats.org/drawingml/2006/main" xmlns:r="http://schemas.openxmlformats.org/officeDocument/2006/relationships" xmlns:p="http://schemas.openxmlformats.org/presentationml/2006/main">
  <p:tag name="THINKCELLSHAPEDONOTDELETE" val="tLDitV8JOi.zDTNKkeElsyg"/>
</p:tagLst>
</file>

<file path=ppt/tags/tag355.xml><?xml version="1.0" encoding="utf-8"?>
<p:tagLst xmlns:a="http://schemas.openxmlformats.org/drawingml/2006/main" xmlns:r="http://schemas.openxmlformats.org/officeDocument/2006/relationships" xmlns:p="http://schemas.openxmlformats.org/presentationml/2006/main">
  <p:tag name="THINKCELLSHAPEDONOTDELETE" val="tiHVt4IddGjnS2ZUzxcZupg"/>
</p:tagLst>
</file>

<file path=ppt/tags/tag356.xml><?xml version="1.0" encoding="utf-8"?>
<p:tagLst xmlns:a="http://schemas.openxmlformats.org/drawingml/2006/main" xmlns:r="http://schemas.openxmlformats.org/officeDocument/2006/relationships" xmlns:p="http://schemas.openxmlformats.org/presentationml/2006/main">
  <p:tag name="THINKCELLSHAPEDONOTDELETE" val="tv4AtiWj_jgQjkWEkxtEZig"/>
</p:tagLst>
</file>

<file path=ppt/tags/tag357.xml><?xml version="1.0" encoding="utf-8"?>
<p:tagLst xmlns:a="http://schemas.openxmlformats.org/drawingml/2006/main" xmlns:r="http://schemas.openxmlformats.org/officeDocument/2006/relationships" xmlns:p="http://schemas.openxmlformats.org/presentationml/2006/main">
  <p:tag name="THINKCELLSHAPEDONOTDELETE" val="tuz2SCcEHj4SQMrvBJisv.w"/>
</p:tagLst>
</file>

<file path=ppt/tags/tag358.xml><?xml version="1.0" encoding="utf-8"?>
<p:tagLst xmlns:a="http://schemas.openxmlformats.org/drawingml/2006/main" xmlns:r="http://schemas.openxmlformats.org/officeDocument/2006/relationships" xmlns:p="http://schemas.openxmlformats.org/presentationml/2006/main">
  <p:tag name="THINKCELLSHAPEDONOTDELETE" val="t0uuhFPi3tm0lPqjUf6Hn3Q"/>
</p:tagLst>
</file>

<file path=ppt/tags/tag359.xml><?xml version="1.0" encoding="utf-8"?>
<p:tagLst xmlns:a="http://schemas.openxmlformats.org/drawingml/2006/main" xmlns:r="http://schemas.openxmlformats.org/officeDocument/2006/relationships" xmlns:p="http://schemas.openxmlformats.org/presentationml/2006/main">
  <p:tag name="THINKCELLSHAPEDONOTDELETE" val="t6cJz.nl6DPOLm0jdHjmP7A"/>
</p:tagLst>
</file>

<file path=ppt/tags/tag360.xml><?xml version="1.0" encoding="utf-8"?>
<p:tagLst xmlns:a="http://schemas.openxmlformats.org/drawingml/2006/main" xmlns:r="http://schemas.openxmlformats.org/officeDocument/2006/relationships" xmlns:p="http://schemas.openxmlformats.org/presentationml/2006/main">
  <p:tag name="THINKCELLSHAPEDONOTDELETE" val="tXSb.u9mC5Q1sDCspL2kG.w"/>
</p:tagLst>
</file>

<file path=ppt/tags/tag361.xml><?xml version="1.0" encoding="utf-8"?>
<p:tagLst xmlns:a="http://schemas.openxmlformats.org/drawingml/2006/main" xmlns:r="http://schemas.openxmlformats.org/officeDocument/2006/relationships" xmlns:p="http://schemas.openxmlformats.org/presentationml/2006/main">
  <p:tag name="THINKCELLSHAPEDONOTDELETE" val="tvGQn7or6Zy_f5P0Jm5iL8Q"/>
</p:tagLst>
</file>

<file path=ppt/tags/tag362.xml><?xml version="1.0" encoding="utf-8"?>
<p:tagLst xmlns:a="http://schemas.openxmlformats.org/drawingml/2006/main" xmlns:r="http://schemas.openxmlformats.org/officeDocument/2006/relationships" xmlns:p="http://schemas.openxmlformats.org/presentationml/2006/main">
  <p:tag name="THINKCELLSHAPEDONOTDELETE" val="t0QRKB7W9y21Q_TJS3EVIBg"/>
</p:tagLst>
</file>

<file path=ppt/tags/tag363.xml><?xml version="1.0" encoding="utf-8"?>
<p:tagLst xmlns:a="http://schemas.openxmlformats.org/drawingml/2006/main" xmlns:r="http://schemas.openxmlformats.org/officeDocument/2006/relationships" xmlns:p="http://schemas.openxmlformats.org/presentationml/2006/main">
  <p:tag name="THINKCELLSHAPEDONOTDELETE" val="toXvisVMI.FkbcKCP11GuEQ"/>
</p:tagLst>
</file>

<file path=ppt/tags/tag364.xml><?xml version="1.0" encoding="utf-8"?>
<p:tagLst xmlns:a="http://schemas.openxmlformats.org/drawingml/2006/main" xmlns:r="http://schemas.openxmlformats.org/officeDocument/2006/relationships" xmlns:p="http://schemas.openxmlformats.org/presentationml/2006/main">
  <p:tag name="THINKCELLSHAPEDONOTDELETE" val="tGVR2.0VfDlc9uMkf5kbCiA"/>
</p:tagLst>
</file>

<file path=ppt/tags/tag365.xml><?xml version="1.0" encoding="utf-8"?>
<p:tagLst xmlns:a="http://schemas.openxmlformats.org/drawingml/2006/main" xmlns:r="http://schemas.openxmlformats.org/officeDocument/2006/relationships" xmlns:p="http://schemas.openxmlformats.org/presentationml/2006/main">
  <p:tag name="THINKCELLSHAPEDONOTDELETE" val="tCpO4p1QnHGMaebzSMAC9Ag"/>
</p:tagLst>
</file>

<file path=ppt/tags/tag366.xml><?xml version="1.0" encoding="utf-8"?>
<p:tagLst xmlns:a="http://schemas.openxmlformats.org/drawingml/2006/main" xmlns:r="http://schemas.openxmlformats.org/officeDocument/2006/relationships" xmlns:p="http://schemas.openxmlformats.org/presentationml/2006/main">
  <p:tag name="THINKCELLSHAPEDONOTDELETE" val="tbUg.95eHRLUsxa1ciARKrA"/>
</p:tagLst>
</file>

<file path=ppt/tags/tag367.xml><?xml version="1.0" encoding="utf-8"?>
<p:tagLst xmlns:a="http://schemas.openxmlformats.org/drawingml/2006/main" xmlns:r="http://schemas.openxmlformats.org/officeDocument/2006/relationships" xmlns:p="http://schemas.openxmlformats.org/presentationml/2006/main">
  <p:tag name="THINKCELLSHAPEDONOTDELETE" val="toL54BcLvnlX2zIZ.DnA8hQ"/>
</p:tagLst>
</file>

<file path=ppt/tags/tag368.xml><?xml version="1.0" encoding="utf-8"?>
<p:tagLst xmlns:a="http://schemas.openxmlformats.org/drawingml/2006/main" xmlns:r="http://schemas.openxmlformats.org/officeDocument/2006/relationships" xmlns:p="http://schemas.openxmlformats.org/presentationml/2006/main">
  <p:tag name="THINKCELLSHAPEDONOTDELETE" val="tydVUD62IhMCNHE8zw0RKzg"/>
</p:tagLst>
</file>

<file path=ppt/tags/tag369.xml><?xml version="1.0" encoding="utf-8"?>
<p:tagLst xmlns:a="http://schemas.openxmlformats.org/drawingml/2006/main" xmlns:r="http://schemas.openxmlformats.org/officeDocument/2006/relationships" xmlns:p="http://schemas.openxmlformats.org/presentationml/2006/main">
  <p:tag name="THINKCELLSHAPEDONOTDELETE" val="t3sqUjoesx_eiF8BJWcLukQ"/>
</p:tagLst>
</file>

<file path=ppt/tags/tag37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7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72.xml><?xml version="1.0" encoding="utf-8"?>
<p:tagLst xmlns:a="http://schemas.openxmlformats.org/drawingml/2006/main" xmlns:r="http://schemas.openxmlformats.org/officeDocument/2006/relationships" xmlns:p="http://schemas.openxmlformats.org/presentationml/2006/main">
  <p:tag name="THINKCELLSHAPEDONOTDELETE" val="tQLj8jgW8nXUx8plCS3gfVg"/>
</p:tagLst>
</file>

<file path=ppt/tags/tag373.xml><?xml version="1.0" encoding="utf-8"?>
<p:tagLst xmlns:a="http://schemas.openxmlformats.org/drawingml/2006/main" xmlns:r="http://schemas.openxmlformats.org/officeDocument/2006/relationships" xmlns:p="http://schemas.openxmlformats.org/presentationml/2006/main">
  <p:tag name="THINKCELLSHAPEDONOTDELETE" val="tCCf90ZH4lxvcroB1YKSSLA"/>
</p:tagLst>
</file>

<file path=ppt/tags/tag374.xml><?xml version="1.0" encoding="utf-8"?>
<p:tagLst xmlns:a="http://schemas.openxmlformats.org/drawingml/2006/main" xmlns:r="http://schemas.openxmlformats.org/officeDocument/2006/relationships" xmlns:p="http://schemas.openxmlformats.org/presentationml/2006/main">
  <p:tag name="THINKCELLSHAPEDONOTDELETE" val="tTt11Rgks5AWgVdncvevgng"/>
</p:tagLst>
</file>

<file path=ppt/tags/tag375.xml><?xml version="1.0" encoding="utf-8"?>
<p:tagLst xmlns:a="http://schemas.openxmlformats.org/drawingml/2006/main" xmlns:r="http://schemas.openxmlformats.org/officeDocument/2006/relationships" xmlns:p="http://schemas.openxmlformats.org/presentationml/2006/main">
  <p:tag name="THINKCELLSHAPEDONOTDELETE" val="tkv7pqX_FzTi8ZwzKU2A0Ag"/>
</p:tagLst>
</file>

<file path=ppt/tags/tag376.xml><?xml version="1.0" encoding="utf-8"?>
<p:tagLst xmlns:a="http://schemas.openxmlformats.org/drawingml/2006/main" xmlns:r="http://schemas.openxmlformats.org/officeDocument/2006/relationships" xmlns:p="http://schemas.openxmlformats.org/presentationml/2006/main">
  <p:tag name="THINKCELLSHAPEDONOTDELETE" val="tlrm4tvMYPkolUxYeeaoYFQ"/>
</p:tagLst>
</file>

<file path=ppt/tags/tag377.xml><?xml version="1.0" encoding="utf-8"?>
<p:tagLst xmlns:a="http://schemas.openxmlformats.org/drawingml/2006/main" xmlns:r="http://schemas.openxmlformats.org/officeDocument/2006/relationships" xmlns:p="http://schemas.openxmlformats.org/presentationml/2006/main">
  <p:tag name="THINKCELLSHAPEDONOTDELETE" val="t4eZUaOJwS_bIXp8888o2Zg"/>
</p:tagLst>
</file>

<file path=ppt/tags/tag378.xml><?xml version="1.0" encoding="utf-8"?>
<p:tagLst xmlns:a="http://schemas.openxmlformats.org/drawingml/2006/main" xmlns:r="http://schemas.openxmlformats.org/officeDocument/2006/relationships" xmlns:p="http://schemas.openxmlformats.org/presentationml/2006/main">
  <p:tag name="THINKCELLSHAPEDONOTDELETE" val="t7hUdNb.Lx3LQBXQqHduz6g"/>
</p:tagLst>
</file>

<file path=ppt/tags/tag379.xml><?xml version="1.0" encoding="utf-8"?>
<p:tagLst xmlns:a="http://schemas.openxmlformats.org/drawingml/2006/main" xmlns:r="http://schemas.openxmlformats.org/officeDocument/2006/relationships" xmlns:p="http://schemas.openxmlformats.org/presentationml/2006/main">
  <p:tag name="THINKCELLSHAPEDONOTDELETE" val="t3sgWBV9CckCawU2iieUj1w"/>
</p:tagLst>
</file>

<file path=ppt/tags/tag380.xml><?xml version="1.0" encoding="utf-8"?>
<p:tagLst xmlns:a="http://schemas.openxmlformats.org/drawingml/2006/main" xmlns:r="http://schemas.openxmlformats.org/officeDocument/2006/relationships" xmlns:p="http://schemas.openxmlformats.org/presentationml/2006/main">
  <p:tag name="THINKCELLSHAPEDONOTDELETE" val="tS_iBK7ZXoTcMWRKje.4Juw"/>
</p:tagLst>
</file>

<file path=ppt/tags/tag381.xml><?xml version="1.0" encoding="utf-8"?>
<p:tagLst xmlns:a="http://schemas.openxmlformats.org/drawingml/2006/main" xmlns:r="http://schemas.openxmlformats.org/officeDocument/2006/relationships" xmlns:p="http://schemas.openxmlformats.org/presentationml/2006/main">
  <p:tag name="THINKCELLSHAPEDONOTDELETE" val="tJVPJB7bxcohjwM78pC3VFw"/>
</p:tagLst>
</file>

<file path=ppt/tags/tag382.xml><?xml version="1.0" encoding="utf-8"?>
<p:tagLst xmlns:a="http://schemas.openxmlformats.org/drawingml/2006/main" xmlns:r="http://schemas.openxmlformats.org/officeDocument/2006/relationships" xmlns:p="http://schemas.openxmlformats.org/presentationml/2006/main">
  <p:tag name="THINKCELLSHAPEDONOTDELETE" val="tlINknLHYScSNLtirV_Ufvg"/>
</p:tagLst>
</file>

<file path=ppt/tags/tag383.xml><?xml version="1.0" encoding="utf-8"?>
<p:tagLst xmlns:a="http://schemas.openxmlformats.org/drawingml/2006/main" xmlns:r="http://schemas.openxmlformats.org/officeDocument/2006/relationships" xmlns:p="http://schemas.openxmlformats.org/presentationml/2006/main">
  <p:tag name="THINKCELLSHAPEDONOTDELETE" val="tfHGhjfdo1pvWC47RoYbwJA"/>
</p:tagLst>
</file>

<file path=ppt/tags/tag384.xml><?xml version="1.0" encoding="utf-8"?>
<p:tagLst xmlns:a="http://schemas.openxmlformats.org/drawingml/2006/main" xmlns:r="http://schemas.openxmlformats.org/officeDocument/2006/relationships" xmlns:p="http://schemas.openxmlformats.org/presentationml/2006/main">
  <p:tag name="THINKCELLSHAPEDONOTDELETE" val="tMOKr2.GjuS0bUIB4ddUz4Q"/>
</p:tagLst>
</file>

<file path=ppt/tags/tag385.xml><?xml version="1.0" encoding="utf-8"?>
<p:tagLst xmlns:a="http://schemas.openxmlformats.org/drawingml/2006/main" xmlns:r="http://schemas.openxmlformats.org/officeDocument/2006/relationships" xmlns:p="http://schemas.openxmlformats.org/presentationml/2006/main">
  <p:tag name="THINKCELLSHAPEDONOTDELETE" val="th24v3rQ1Q6R.0TEv4AadsQ"/>
</p:tagLst>
</file>

<file path=ppt/tags/tag386.xml><?xml version="1.0" encoding="utf-8"?>
<p:tagLst xmlns:a="http://schemas.openxmlformats.org/drawingml/2006/main" xmlns:r="http://schemas.openxmlformats.org/officeDocument/2006/relationships" xmlns:p="http://schemas.openxmlformats.org/presentationml/2006/main">
  <p:tag name="THINKCELLSHAPEDONOTDELETE" val="t7QpYzIw8roBReCWCTarsmQ"/>
</p:tagLst>
</file>

<file path=ppt/tags/tag387.xml><?xml version="1.0" encoding="utf-8"?>
<p:tagLst xmlns:a="http://schemas.openxmlformats.org/drawingml/2006/main" xmlns:r="http://schemas.openxmlformats.org/officeDocument/2006/relationships" xmlns:p="http://schemas.openxmlformats.org/presentationml/2006/main">
  <p:tag name="THINKCELLSHAPEDONOTDELETE" val="toL_Qv.yHmGGQcYnNj49H6w"/>
</p:tagLst>
</file>

<file path=ppt/tags/tag388.xml><?xml version="1.0" encoding="utf-8"?>
<p:tagLst xmlns:a="http://schemas.openxmlformats.org/drawingml/2006/main" xmlns:r="http://schemas.openxmlformats.org/officeDocument/2006/relationships" xmlns:p="http://schemas.openxmlformats.org/presentationml/2006/main">
  <p:tag name="THINKCELLSHAPEDONOTDELETE" val="t5_YIv94bGKQ1_J8MN44niw"/>
</p:tagLst>
</file>

<file path=ppt/tags/tag389.xml><?xml version="1.0" encoding="utf-8"?>
<p:tagLst xmlns:a="http://schemas.openxmlformats.org/drawingml/2006/main" xmlns:r="http://schemas.openxmlformats.org/officeDocument/2006/relationships" xmlns:p="http://schemas.openxmlformats.org/presentationml/2006/main">
  <p:tag name="THINKCELLSHAPEDONOTDELETE" val="t01kAE1d6umalzKekW2i21g"/>
</p:tagLst>
</file>

<file path=ppt/tags/tag390.xml><?xml version="1.0" encoding="utf-8"?>
<p:tagLst xmlns:a="http://schemas.openxmlformats.org/drawingml/2006/main" xmlns:r="http://schemas.openxmlformats.org/officeDocument/2006/relationships" xmlns:p="http://schemas.openxmlformats.org/presentationml/2006/main">
  <p:tag name="THINKCELLSHAPEDONOTDELETE" val="t3yeBCBOC_T_CRQd4NkPZDg"/>
</p:tagLst>
</file>

<file path=ppt/tags/tag391.xml><?xml version="1.0" encoding="utf-8"?>
<p:tagLst xmlns:a="http://schemas.openxmlformats.org/drawingml/2006/main" xmlns:r="http://schemas.openxmlformats.org/officeDocument/2006/relationships" xmlns:p="http://schemas.openxmlformats.org/presentationml/2006/main">
  <p:tag name="THINKCELLSHAPEDONOTDELETE" val="t77DY9AZS2IvfmeGteYq7aw"/>
</p:tagLst>
</file>

<file path=ppt/tags/tag392.xml><?xml version="1.0" encoding="utf-8"?>
<p:tagLst xmlns:a="http://schemas.openxmlformats.org/drawingml/2006/main" xmlns:r="http://schemas.openxmlformats.org/officeDocument/2006/relationships" xmlns:p="http://schemas.openxmlformats.org/presentationml/2006/main">
  <p:tag name="THINKCELLSHAPEDONOTDELETE" val="ttU7QJlXNYCDbPMDZMmCrUg"/>
</p:tagLst>
</file>

<file path=ppt/tags/tag393.xml><?xml version="1.0" encoding="utf-8"?>
<p:tagLst xmlns:a="http://schemas.openxmlformats.org/drawingml/2006/main" xmlns:r="http://schemas.openxmlformats.org/officeDocument/2006/relationships" xmlns:p="http://schemas.openxmlformats.org/presentationml/2006/main">
  <p:tag name="THINKCELLSHAPEDONOTDELETE" val="tYjRGUzCnP.BJsFRTBMEB3w"/>
</p:tagLst>
</file>

<file path=ppt/tags/tag394.xml><?xml version="1.0" encoding="utf-8"?>
<p:tagLst xmlns:a="http://schemas.openxmlformats.org/drawingml/2006/main" xmlns:r="http://schemas.openxmlformats.org/officeDocument/2006/relationships" xmlns:p="http://schemas.openxmlformats.org/presentationml/2006/main">
  <p:tag name="THINKCELLSHAPEDONOTDELETE" val="tK40M7EUrs9qTOiajSiBpVw"/>
</p:tagLst>
</file>

<file path=ppt/tags/tag395.xml><?xml version="1.0" encoding="utf-8"?>
<p:tagLst xmlns:a="http://schemas.openxmlformats.org/drawingml/2006/main" xmlns:r="http://schemas.openxmlformats.org/officeDocument/2006/relationships" xmlns:p="http://schemas.openxmlformats.org/presentationml/2006/main">
  <p:tag name="THINKCELLSHAPEDONOTDELETE" val="tIxi9hL1XaWqC_FIZ8hfPRg"/>
</p:tagLst>
</file>

<file path=ppt/tags/tag396.xml><?xml version="1.0" encoding="utf-8"?>
<p:tagLst xmlns:a="http://schemas.openxmlformats.org/drawingml/2006/main" xmlns:r="http://schemas.openxmlformats.org/officeDocument/2006/relationships" xmlns:p="http://schemas.openxmlformats.org/presentationml/2006/main">
  <p:tag name="THINKCELLSHAPEDONOTDELETE" val="tOdRSoVscZ577laYEti3Khg"/>
</p:tagLst>
</file>

<file path=ppt/tags/tag397.xml><?xml version="1.0" encoding="utf-8"?>
<p:tagLst xmlns:a="http://schemas.openxmlformats.org/drawingml/2006/main" xmlns:r="http://schemas.openxmlformats.org/officeDocument/2006/relationships" xmlns:p="http://schemas.openxmlformats.org/presentationml/2006/main">
  <p:tag name="THINKCELLSHAPEDONOTDELETE" val="t2tFiqkBFbE9f6qwV80PfqQ"/>
</p:tagLst>
</file>

<file path=ppt/tags/tag398.xml><?xml version="1.0" encoding="utf-8"?>
<p:tagLst xmlns:a="http://schemas.openxmlformats.org/drawingml/2006/main" xmlns:r="http://schemas.openxmlformats.org/officeDocument/2006/relationships" xmlns:p="http://schemas.openxmlformats.org/presentationml/2006/main">
  <p:tag name="THINKCELLSHAPEDONOTDELETE" val="t8zENdTmFc0f41aAziikdZg"/>
</p:tagLst>
</file>

<file path=ppt/tags/tag399.xml><?xml version="1.0" encoding="utf-8"?>
<p:tagLst xmlns:a="http://schemas.openxmlformats.org/drawingml/2006/main" xmlns:r="http://schemas.openxmlformats.org/officeDocument/2006/relationships" xmlns:p="http://schemas.openxmlformats.org/presentationml/2006/main">
  <p:tag name="THINKCELLSHAPEDONOTDELETE" val="tD6h2vEPWnfdxgbR0vPvSVA"/>
</p:tagLst>
</file>

<file path=ppt/tags/tag400.xml><?xml version="1.0" encoding="utf-8"?>
<p:tagLst xmlns:a="http://schemas.openxmlformats.org/drawingml/2006/main" xmlns:r="http://schemas.openxmlformats.org/officeDocument/2006/relationships" xmlns:p="http://schemas.openxmlformats.org/presentationml/2006/main">
  <p:tag name="THINKCELLSHAPEDONOTDELETE" val="tLhIKj4j2lpNov1QJjIh_8A"/>
</p:tagLst>
</file>

<file path=ppt/tags/tag401.xml><?xml version="1.0" encoding="utf-8"?>
<p:tagLst xmlns:a="http://schemas.openxmlformats.org/drawingml/2006/main" xmlns:r="http://schemas.openxmlformats.org/officeDocument/2006/relationships" xmlns:p="http://schemas.openxmlformats.org/presentationml/2006/main">
  <p:tag name="THINKCELLSHAPEDONOTDELETE" val="tA6wpdf.nSHnect1KXwqx6A"/>
</p:tagLst>
</file>

<file path=ppt/tags/tag402.xml><?xml version="1.0" encoding="utf-8"?>
<p:tagLst xmlns:a="http://schemas.openxmlformats.org/drawingml/2006/main" xmlns:r="http://schemas.openxmlformats.org/officeDocument/2006/relationships" xmlns:p="http://schemas.openxmlformats.org/presentationml/2006/main">
  <p:tag name="THINKCELLSHAPEDONOTDELETE" val="tLaO1bPXLAQ2ICJNfwS5d7w"/>
</p:tagLst>
</file>

<file path=ppt/tags/tag403.xml><?xml version="1.0" encoding="utf-8"?>
<p:tagLst xmlns:a="http://schemas.openxmlformats.org/drawingml/2006/main" xmlns:r="http://schemas.openxmlformats.org/officeDocument/2006/relationships" xmlns:p="http://schemas.openxmlformats.org/presentationml/2006/main">
  <p:tag name="THINKCELLSHAPEDONOTDELETE" val="t2ZpUr8ft6ey2248OMw1JwQ"/>
</p:tagLst>
</file>

<file path=ppt/tags/tag40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05.xml><?xml version="1.0" encoding="utf-8"?>
<p:tagLst xmlns:a="http://schemas.openxmlformats.org/drawingml/2006/main" xmlns:r="http://schemas.openxmlformats.org/officeDocument/2006/relationships" xmlns:p="http://schemas.openxmlformats.org/presentationml/2006/main">
  <p:tag name="THINKCELLSHAPEDONOTDELETE" val="tZ3GaYECBg9XLuNHMqVoUuw"/>
</p:tagLst>
</file>

<file path=ppt/tags/tag406.xml><?xml version="1.0" encoding="utf-8"?>
<p:tagLst xmlns:a="http://schemas.openxmlformats.org/drawingml/2006/main" xmlns:r="http://schemas.openxmlformats.org/officeDocument/2006/relationships" xmlns:p="http://schemas.openxmlformats.org/presentationml/2006/main">
  <p:tag name="THINKCELLSHAPEDONOTDELETE" val="t.Brd64WI0to5jH8TLoFfoQ"/>
</p:tagLst>
</file>

<file path=ppt/tags/tag407.xml><?xml version="1.0" encoding="utf-8"?>
<p:tagLst xmlns:a="http://schemas.openxmlformats.org/drawingml/2006/main" xmlns:r="http://schemas.openxmlformats.org/officeDocument/2006/relationships" xmlns:p="http://schemas.openxmlformats.org/presentationml/2006/main">
  <p:tag name="THINKCELLSHAPEDONOTDELETE" val="t3i3pJX92InQ5SiLPJfog0g"/>
</p:tagLst>
</file>

<file path=ppt/tags/tag408.xml><?xml version="1.0" encoding="utf-8"?>
<p:tagLst xmlns:a="http://schemas.openxmlformats.org/drawingml/2006/main" xmlns:r="http://schemas.openxmlformats.org/officeDocument/2006/relationships" xmlns:p="http://schemas.openxmlformats.org/presentationml/2006/main">
  <p:tag name="THINKCELLSHAPEDONOTDELETE" val="txji5wS8iTyMTsGIZA5VT0w"/>
</p:tagLst>
</file>

<file path=ppt/tags/tag409.xml><?xml version="1.0" encoding="utf-8"?>
<p:tagLst xmlns:a="http://schemas.openxmlformats.org/drawingml/2006/main" xmlns:r="http://schemas.openxmlformats.org/officeDocument/2006/relationships" xmlns:p="http://schemas.openxmlformats.org/presentationml/2006/main">
  <p:tag name="THINKCELLSHAPEDONOTDELETE" val="tu47How3Wf55SmHnRBE3E5w"/>
</p:tagLst>
</file>

<file path=ppt/tags/tag410.xml><?xml version="1.0" encoding="utf-8"?>
<p:tagLst xmlns:a="http://schemas.openxmlformats.org/drawingml/2006/main" xmlns:r="http://schemas.openxmlformats.org/officeDocument/2006/relationships" xmlns:p="http://schemas.openxmlformats.org/presentationml/2006/main">
  <p:tag name="THINKCELLSHAPEDONOTDELETE" val="tQ5.LB5tBomHQqjA_f..MXg"/>
</p:tagLst>
</file>

<file path=ppt/tags/tag411.xml><?xml version="1.0" encoding="utf-8"?>
<p:tagLst xmlns:a="http://schemas.openxmlformats.org/drawingml/2006/main" xmlns:r="http://schemas.openxmlformats.org/officeDocument/2006/relationships" xmlns:p="http://schemas.openxmlformats.org/presentationml/2006/main">
  <p:tag name="THINKCELLSHAPEDONOTDELETE" val="t1gZqbmWq8d20VBLOS1BCaQ"/>
</p:tagLst>
</file>

<file path=ppt/tags/tag412.xml><?xml version="1.0" encoding="utf-8"?>
<p:tagLst xmlns:a="http://schemas.openxmlformats.org/drawingml/2006/main" xmlns:r="http://schemas.openxmlformats.org/officeDocument/2006/relationships" xmlns:p="http://schemas.openxmlformats.org/presentationml/2006/main">
  <p:tag name="THINKCELLSHAPEDONOTDELETE" val="t1uoggoNqFyqQpdDxiEOFnA"/>
</p:tagLst>
</file>

<file path=ppt/tags/tag413.xml><?xml version="1.0" encoding="utf-8"?>
<p:tagLst xmlns:a="http://schemas.openxmlformats.org/drawingml/2006/main" xmlns:r="http://schemas.openxmlformats.org/officeDocument/2006/relationships" xmlns:p="http://schemas.openxmlformats.org/presentationml/2006/main">
  <p:tag name="THINKCELLSHAPEDONOTDELETE" val="thjj979Nz8X3SPYIaBqppTQ"/>
</p:tagLst>
</file>

<file path=ppt/tags/tag414.xml><?xml version="1.0" encoding="utf-8"?>
<p:tagLst xmlns:a="http://schemas.openxmlformats.org/drawingml/2006/main" xmlns:r="http://schemas.openxmlformats.org/officeDocument/2006/relationships" xmlns:p="http://schemas.openxmlformats.org/presentationml/2006/main">
  <p:tag name="THINKCELLSHAPEDONOTDELETE" val="t1qrPISPHlRkVAJEAql9S2w"/>
</p:tagLst>
</file>

<file path=ppt/tags/tag415.xml><?xml version="1.0" encoding="utf-8"?>
<p:tagLst xmlns:a="http://schemas.openxmlformats.org/drawingml/2006/main" xmlns:r="http://schemas.openxmlformats.org/officeDocument/2006/relationships" xmlns:p="http://schemas.openxmlformats.org/presentationml/2006/main">
  <p:tag name="THINKCELLSHAPEDONOTDELETE" val="t3PdpXUSf4OGQRyiocQXv5Q"/>
</p:tagLst>
</file>

<file path=ppt/tags/tag416.xml><?xml version="1.0" encoding="utf-8"?>
<p:tagLst xmlns:a="http://schemas.openxmlformats.org/drawingml/2006/main" xmlns:r="http://schemas.openxmlformats.org/officeDocument/2006/relationships" xmlns:p="http://schemas.openxmlformats.org/presentationml/2006/main">
  <p:tag name="THINKCELLSHAPEDONOTDELETE" val="teSi_HILAALHL6ZjK32VQag"/>
</p:tagLst>
</file>

<file path=ppt/tags/tag417.xml><?xml version="1.0" encoding="utf-8"?>
<p:tagLst xmlns:a="http://schemas.openxmlformats.org/drawingml/2006/main" xmlns:r="http://schemas.openxmlformats.org/officeDocument/2006/relationships" xmlns:p="http://schemas.openxmlformats.org/presentationml/2006/main">
  <p:tag name="THINKCELLSHAPEDONOTDELETE" val="tHn1iHmSu5agjTQM2_c2tJA"/>
</p:tagLst>
</file>

<file path=ppt/tags/tag418.xml><?xml version="1.0" encoding="utf-8"?>
<p:tagLst xmlns:a="http://schemas.openxmlformats.org/drawingml/2006/main" xmlns:r="http://schemas.openxmlformats.org/officeDocument/2006/relationships" xmlns:p="http://schemas.openxmlformats.org/presentationml/2006/main">
  <p:tag name="THINKCELLSHAPEDONOTDELETE" val="tMpuzHDMlqnV_rUNq_jKxNg"/>
</p:tagLst>
</file>

<file path=ppt/tags/tag419.xml><?xml version="1.0" encoding="utf-8"?>
<p:tagLst xmlns:a="http://schemas.openxmlformats.org/drawingml/2006/main" xmlns:r="http://schemas.openxmlformats.org/officeDocument/2006/relationships" xmlns:p="http://schemas.openxmlformats.org/presentationml/2006/main">
  <p:tag name="THINKCELLSHAPEDONOTDELETE" val="t1Soe545Rz7_MU7Mxz.AlVA"/>
</p:tagLst>
</file>

<file path=ppt/tags/tag420.xml><?xml version="1.0" encoding="utf-8"?>
<p:tagLst xmlns:a="http://schemas.openxmlformats.org/drawingml/2006/main" xmlns:r="http://schemas.openxmlformats.org/officeDocument/2006/relationships" xmlns:p="http://schemas.openxmlformats.org/presentationml/2006/main">
  <p:tag name="THINKCELLSHAPEDONOTDELETE" val="tebtwaC5RPtpuW6mWZI9skA"/>
</p:tagLst>
</file>

<file path=ppt/tags/tag421.xml><?xml version="1.0" encoding="utf-8"?>
<p:tagLst xmlns:a="http://schemas.openxmlformats.org/drawingml/2006/main" xmlns:r="http://schemas.openxmlformats.org/officeDocument/2006/relationships" xmlns:p="http://schemas.openxmlformats.org/presentationml/2006/main">
  <p:tag name="THINKCELLSHAPEDONOTDELETE" val="thJN94Y4zo5dsKh.HnnqkUw"/>
</p:tagLst>
</file>

<file path=ppt/tags/tag422.xml><?xml version="1.0" encoding="utf-8"?>
<p:tagLst xmlns:a="http://schemas.openxmlformats.org/drawingml/2006/main" xmlns:r="http://schemas.openxmlformats.org/officeDocument/2006/relationships" xmlns:p="http://schemas.openxmlformats.org/presentationml/2006/main">
  <p:tag name="THINKCELLSHAPEDONOTDELETE" val="tXcdH43VWzuk9XtFBE9Hfeg"/>
</p:tagLst>
</file>

<file path=ppt/tags/tag423.xml><?xml version="1.0" encoding="utf-8"?>
<p:tagLst xmlns:a="http://schemas.openxmlformats.org/drawingml/2006/main" xmlns:r="http://schemas.openxmlformats.org/officeDocument/2006/relationships" xmlns:p="http://schemas.openxmlformats.org/presentationml/2006/main">
  <p:tag name="THINKCELLSHAPEDONOTDELETE" val="tC93wFQMXF7KiwVJQt7YnQA"/>
</p:tagLst>
</file>

<file path=ppt/tags/tag424.xml><?xml version="1.0" encoding="utf-8"?>
<p:tagLst xmlns:a="http://schemas.openxmlformats.org/drawingml/2006/main" xmlns:r="http://schemas.openxmlformats.org/officeDocument/2006/relationships" xmlns:p="http://schemas.openxmlformats.org/presentationml/2006/main">
  <p:tag name="THINKCELLSHAPEDONOTDELETE" val="tcZG3PtirPXDGJNXrhnbhUA"/>
</p:tagLst>
</file>

<file path=ppt/tags/tag425.xml><?xml version="1.0" encoding="utf-8"?>
<p:tagLst xmlns:a="http://schemas.openxmlformats.org/drawingml/2006/main" xmlns:r="http://schemas.openxmlformats.org/officeDocument/2006/relationships" xmlns:p="http://schemas.openxmlformats.org/presentationml/2006/main">
  <p:tag name="THINKCELLSHAPEDONOTDELETE" val="twt6O1RJIOhQB7yfy6XYSrA"/>
</p:tagLst>
</file>

<file path=ppt/tags/tag426.xml><?xml version="1.0" encoding="utf-8"?>
<p:tagLst xmlns:a="http://schemas.openxmlformats.org/drawingml/2006/main" xmlns:r="http://schemas.openxmlformats.org/officeDocument/2006/relationships" xmlns:p="http://schemas.openxmlformats.org/presentationml/2006/main">
  <p:tag name="THINKCELLSHAPEDONOTDELETE" val="tUvMgVd23musvRSPhFiHb0w"/>
</p:tagLst>
</file>

<file path=ppt/tags/tag427.xml><?xml version="1.0" encoding="utf-8"?>
<p:tagLst xmlns:a="http://schemas.openxmlformats.org/drawingml/2006/main" xmlns:r="http://schemas.openxmlformats.org/officeDocument/2006/relationships" xmlns:p="http://schemas.openxmlformats.org/presentationml/2006/main">
  <p:tag name="THINKCELLSHAPEDONOTDELETE" val="tMriIkL1png2hsRlFokWCDQ"/>
</p:tagLst>
</file>

<file path=ppt/tags/tag428.xml><?xml version="1.0" encoding="utf-8"?>
<p:tagLst xmlns:a="http://schemas.openxmlformats.org/drawingml/2006/main" xmlns:r="http://schemas.openxmlformats.org/officeDocument/2006/relationships" xmlns:p="http://schemas.openxmlformats.org/presentationml/2006/main">
  <p:tag name="THINKCELLSHAPEDONOTDELETE" val="t3pTlDNpcLbempdg4mNy94w"/>
</p:tagLst>
</file>

<file path=ppt/tags/tag429.xml><?xml version="1.0" encoding="utf-8"?>
<p:tagLst xmlns:a="http://schemas.openxmlformats.org/drawingml/2006/main" xmlns:r="http://schemas.openxmlformats.org/officeDocument/2006/relationships" xmlns:p="http://schemas.openxmlformats.org/presentationml/2006/main">
  <p:tag name="THINKCELLSHAPEDONOTDELETE" val="tsvnR._SW6kit4Eza2QfYXA"/>
</p:tagLst>
</file>

<file path=ppt/tags/tag430.xml><?xml version="1.0" encoding="utf-8"?>
<p:tagLst xmlns:a="http://schemas.openxmlformats.org/drawingml/2006/main" xmlns:r="http://schemas.openxmlformats.org/officeDocument/2006/relationships" xmlns:p="http://schemas.openxmlformats.org/presentationml/2006/main">
  <p:tag name="THINKCELLSHAPEDONOTDELETE" val="tNcnnNCShs.XKoVHW9cKFrg"/>
</p:tagLst>
</file>

<file path=ppt/tags/tag431.xml><?xml version="1.0" encoding="utf-8"?>
<p:tagLst xmlns:a="http://schemas.openxmlformats.org/drawingml/2006/main" xmlns:r="http://schemas.openxmlformats.org/officeDocument/2006/relationships" xmlns:p="http://schemas.openxmlformats.org/presentationml/2006/main">
  <p:tag name="THINKCELLSHAPEDONOTDELETE" val="ttRIozq7XOywwI.vQsTD.Rg"/>
</p:tagLst>
</file>

<file path=ppt/tags/tag432.xml><?xml version="1.0" encoding="utf-8"?>
<p:tagLst xmlns:a="http://schemas.openxmlformats.org/drawingml/2006/main" xmlns:r="http://schemas.openxmlformats.org/officeDocument/2006/relationships" xmlns:p="http://schemas.openxmlformats.org/presentationml/2006/main">
  <p:tag name="THINKCELLSHAPEDONOTDELETE" val="tE1dkmUfh_9Gpt71YUw9wqQ"/>
</p:tagLst>
</file>

<file path=ppt/tags/tag433.xml><?xml version="1.0" encoding="utf-8"?>
<p:tagLst xmlns:a="http://schemas.openxmlformats.org/drawingml/2006/main" xmlns:r="http://schemas.openxmlformats.org/officeDocument/2006/relationships" xmlns:p="http://schemas.openxmlformats.org/presentationml/2006/main">
  <p:tag name="THINKCELLSHAPEDONOTDELETE" val="tbf1XQy3NH6z5xZzDhWiT0A"/>
</p:tagLst>
</file>

<file path=ppt/tags/tag434.xml><?xml version="1.0" encoding="utf-8"?>
<p:tagLst xmlns:a="http://schemas.openxmlformats.org/drawingml/2006/main" xmlns:r="http://schemas.openxmlformats.org/officeDocument/2006/relationships" xmlns:p="http://schemas.openxmlformats.org/presentationml/2006/main">
  <p:tag name="THINKCELLSHAPEDONOTDELETE" val="tRUJehpf83SSG.BI1D0pkVw"/>
</p:tagLst>
</file>

<file path=ppt/tags/tag435.xml><?xml version="1.0" encoding="utf-8"?>
<p:tagLst xmlns:a="http://schemas.openxmlformats.org/drawingml/2006/main" xmlns:r="http://schemas.openxmlformats.org/officeDocument/2006/relationships" xmlns:p="http://schemas.openxmlformats.org/presentationml/2006/main">
  <p:tag name="THINKCELLSHAPEDONOTDELETE" val="tSePuNOgTRKHbNyrxH85iaw"/>
</p:tagLst>
</file>

<file path=ppt/tags/tag436.xml><?xml version="1.0" encoding="utf-8"?>
<p:tagLst xmlns:a="http://schemas.openxmlformats.org/drawingml/2006/main" xmlns:r="http://schemas.openxmlformats.org/officeDocument/2006/relationships" xmlns:p="http://schemas.openxmlformats.org/presentationml/2006/main">
  <p:tag name="THINKCELLSHAPEDONOTDELETE" val="tNFIZ4MLcCrc6ZpuKyxafyA"/>
</p:tagLst>
</file>

<file path=ppt/tags/tag437.xml><?xml version="1.0" encoding="utf-8"?>
<p:tagLst xmlns:a="http://schemas.openxmlformats.org/drawingml/2006/main" xmlns:r="http://schemas.openxmlformats.org/officeDocument/2006/relationships" xmlns:p="http://schemas.openxmlformats.org/presentationml/2006/main">
  <p:tag name="THINKCELLSHAPEDONOTDELETE" val="t5PoqeKRBrtnWr0w3.Io5vg"/>
</p:tagLst>
</file>

<file path=ppt/tags/tag438.xml><?xml version="1.0" encoding="utf-8"?>
<p:tagLst xmlns:a="http://schemas.openxmlformats.org/drawingml/2006/main" xmlns:r="http://schemas.openxmlformats.org/officeDocument/2006/relationships" xmlns:p="http://schemas.openxmlformats.org/presentationml/2006/main">
  <p:tag name="THINKCELLSHAPEDONOTDELETE" val="tRL1Jeu9ERf56adYYmkkstQ"/>
</p:tagLst>
</file>

<file path=ppt/tags/tag439.xml><?xml version="1.0" encoding="utf-8"?>
<p:tagLst xmlns:a="http://schemas.openxmlformats.org/drawingml/2006/main" xmlns:r="http://schemas.openxmlformats.org/officeDocument/2006/relationships" xmlns:p="http://schemas.openxmlformats.org/presentationml/2006/main">
  <p:tag name="THINKCELLSHAPEDONOTDELETE" val="tClFmMX_U1paGj_7xh0Vhug"/>
</p:tagLst>
</file>

<file path=ppt/tags/tag440.xml><?xml version="1.0" encoding="utf-8"?>
<p:tagLst xmlns:a="http://schemas.openxmlformats.org/drawingml/2006/main" xmlns:r="http://schemas.openxmlformats.org/officeDocument/2006/relationships" xmlns:p="http://schemas.openxmlformats.org/presentationml/2006/main">
  <p:tag name="THINKCELLSHAPEDONOTDELETE" val="t5j17JVs5JVJOCNTl9z0P4w"/>
</p:tagLst>
</file>

<file path=ppt/tags/tag441.xml><?xml version="1.0" encoding="utf-8"?>
<p:tagLst xmlns:a="http://schemas.openxmlformats.org/drawingml/2006/main" xmlns:r="http://schemas.openxmlformats.org/officeDocument/2006/relationships" xmlns:p="http://schemas.openxmlformats.org/presentationml/2006/main">
  <p:tag name="THINKCELLSHAPEDONOTDELETE" val="tT7RK6HpraTrQXiO8C1pC4w"/>
</p:tagLst>
</file>

<file path=ppt/tags/tag442.xml><?xml version="1.0" encoding="utf-8"?>
<p:tagLst xmlns:a="http://schemas.openxmlformats.org/drawingml/2006/main" xmlns:r="http://schemas.openxmlformats.org/officeDocument/2006/relationships" xmlns:p="http://schemas.openxmlformats.org/presentationml/2006/main">
  <p:tag name="THINKCELLSHAPEDONOTDELETE" val="tQhsVWS.Q2AArGWbqx7C5TA"/>
</p:tagLst>
</file>

<file path=ppt/tags/tag443.xml><?xml version="1.0" encoding="utf-8"?>
<p:tagLst xmlns:a="http://schemas.openxmlformats.org/drawingml/2006/main" xmlns:r="http://schemas.openxmlformats.org/officeDocument/2006/relationships" xmlns:p="http://schemas.openxmlformats.org/presentationml/2006/main">
  <p:tag name="THINKCELLSHAPEDONOTDELETE" val="trw0HJMMNGdbqwkPFVAyZXQ"/>
</p:tagLst>
</file>

<file path=ppt/tags/tag444.xml><?xml version="1.0" encoding="utf-8"?>
<p:tagLst xmlns:a="http://schemas.openxmlformats.org/drawingml/2006/main" xmlns:r="http://schemas.openxmlformats.org/officeDocument/2006/relationships" xmlns:p="http://schemas.openxmlformats.org/presentationml/2006/main">
  <p:tag name="THINKCELLSHAPEDONOTDELETE" val="tJ.hJQwcJMdJ6W4qc5pKqqw"/>
</p:tagLst>
</file>

<file path=ppt/tags/tag445.xml><?xml version="1.0" encoding="utf-8"?>
<p:tagLst xmlns:a="http://schemas.openxmlformats.org/drawingml/2006/main" xmlns:r="http://schemas.openxmlformats.org/officeDocument/2006/relationships" xmlns:p="http://schemas.openxmlformats.org/presentationml/2006/main">
  <p:tag name="THINKCELLSHAPEDONOTDELETE" val="tqvDkU2TvpocCZ8Jjayv6gA"/>
</p:tagLst>
</file>

<file path=ppt/tags/tag446.xml><?xml version="1.0" encoding="utf-8"?>
<p:tagLst xmlns:a="http://schemas.openxmlformats.org/drawingml/2006/main" xmlns:r="http://schemas.openxmlformats.org/officeDocument/2006/relationships" xmlns:p="http://schemas.openxmlformats.org/presentationml/2006/main">
  <p:tag name="THINKCELLSHAPEDONOTDELETE" val="tPmF4ZxpTTofIXyOoyzojIQ"/>
</p:tagLst>
</file>

<file path=ppt/tags/tag447.xml><?xml version="1.0" encoding="utf-8"?>
<p:tagLst xmlns:a="http://schemas.openxmlformats.org/drawingml/2006/main" xmlns:r="http://schemas.openxmlformats.org/officeDocument/2006/relationships" xmlns:p="http://schemas.openxmlformats.org/presentationml/2006/main">
  <p:tag name="THINKCELLSHAPEDONOTDELETE" val="t2vTfz8mu_l5Bh79FDwK_lw"/>
</p:tagLst>
</file>

<file path=ppt/tags/tag448.xml><?xml version="1.0" encoding="utf-8"?>
<p:tagLst xmlns:a="http://schemas.openxmlformats.org/drawingml/2006/main" xmlns:r="http://schemas.openxmlformats.org/officeDocument/2006/relationships" xmlns:p="http://schemas.openxmlformats.org/presentationml/2006/main">
  <p:tag name="THINKCELLSHAPEDONOTDELETE" val="tWpSR6O4mDv9h0dxRizeNVQ"/>
</p:tagLst>
</file>

<file path=ppt/tags/tag449.xml><?xml version="1.0" encoding="utf-8"?>
<p:tagLst xmlns:a="http://schemas.openxmlformats.org/drawingml/2006/main" xmlns:r="http://schemas.openxmlformats.org/officeDocument/2006/relationships" xmlns:p="http://schemas.openxmlformats.org/presentationml/2006/main">
  <p:tag name="THINKCELLSHAPEDONOTDELETE" val="tV1oWsmmlNeXdndlfnzNAdg"/>
</p:tagLst>
</file>

<file path=ppt/tags/tag450.xml><?xml version="1.0" encoding="utf-8"?>
<p:tagLst xmlns:a="http://schemas.openxmlformats.org/drawingml/2006/main" xmlns:r="http://schemas.openxmlformats.org/officeDocument/2006/relationships" xmlns:p="http://schemas.openxmlformats.org/presentationml/2006/main">
  <p:tag name="THINKCELLSHAPEDONOTDELETE" val="to7WzPgRzvsYpq8wk37KNTw"/>
</p:tagLst>
</file>

<file path=ppt/tags/tag451.xml><?xml version="1.0" encoding="utf-8"?>
<p:tagLst xmlns:a="http://schemas.openxmlformats.org/drawingml/2006/main" xmlns:r="http://schemas.openxmlformats.org/officeDocument/2006/relationships" xmlns:p="http://schemas.openxmlformats.org/presentationml/2006/main">
  <p:tag name="THINKCELLSHAPEDONOTDELETE" val="tgZGDlvaK1TLoZEqVrmFjgw"/>
</p:tagLst>
</file>

<file path=ppt/tags/tag452.xml><?xml version="1.0" encoding="utf-8"?>
<p:tagLst xmlns:a="http://schemas.openxmlformats.org/drawingml/2006/main" xmlns:r="http://schemas.openxmlformats.org/officeDocument/2006/relationships" xmlns:p="http://schemas.openxmlformats.org/presentationml/2006/main">
  <p:tag name="THINKCELLSHAPEDONOTDELETE" val="tcBS0cGY1byc_9.Tc2ecTMA"/>
</p:tagLst>
</file>

<file path=ppt/tags/tag453.xml><?xml version="1.0" encoding="utf-8"?>
<p:tagLst xmlns:a="http://schemas.openxmlformats.org/drawingml/2006/main" xmlns:r="http://schemas.openxmlformats.org/officeDocument/2006/relationships" xmlns:p="http://schemas.openxmlformats.org/presentationml/2006/main">
  <p:tag name="THINKCELLSHAPEDONOTDELETE" val="tXNep79Y7xWpuQwDJWRVMJA"/>
</p:tagLst>
</file>

<file path=ppt/tags/tag454.xml><?xml version="1.0" encoding="utf-8"?>
<p:tagLst xmlns:a="http://schemas.openxmlformats.org/drawingml/2006/main" xmlns:r="http://schemas.openxmlformats.org/officeDocument/2006/relationships" xmlns:p="http://schemas.openxmlformats.org/presentationml/2006/main">
  <p:tag name="THINKCELLSHAPEDONOTDELETE" val="tyuxv41vF.GAsqfYj8UF.Iw"/>
</p:tagLst>
</file>

<file path=ppt/tags/tag455.xml><?xml version="1.0" encoding="utf-8"?>
<p:tagLst xmlns:a="http://schemas.openxmlformats.org/drawingml/2006/main" xmlns:r="http://schemas.openxmlformats.org/officeDocument/2006/relationships" xmlns:p="http://schemas.openxmlformats.org/presentationml/2006/main">
  <p:tag name="THINKCELLSHAPEDONOTDELETE" val="tcTqRqtw4xkuHhMkrKXHiFg"/>
</p:tagLst>
</file>

<file path=ppt/tags/tag456.xml><?xml version="1.0" encoding="utf-8"?>
<p:tagLst xmlns:a="http://schemas.openxmlformats.org/drawingml/2006/main" xmlns:r="http://schemas.openxmlformats.org/officeDocument/2006/relationships" xmlns:p="http://schemas.openxmlformats.org/presentationml/2006/main">
  <p:tag name="THINKCELLSHAPEDONOTDELETE" val="tfKQa.xaogtnFVD9.ht4ozg"/>
</p:tagLst>
</file>

<file path=ppt/tags/tag457.xml><?xml version="1.0" encoding="utf-8"?>
<p:tagLst xmlns:a="http://schemas.openxmlformats.org/drawingml/2006/main" xmlns:r="http://schemas.openxmlformats.org/officeDocument/2006/relationships" xmlns:p="http://schemas.openxmlformats.org/presentationml/2006/main">
  <p:tag name="THINKCELLSHAPEDONOTDELETE" val="tmMKUNQssSj_s_qVDu4G.RQ"/>
</p:tagLst>
</file>

<file path=ppt/tags/tag458.xml><?xml version="1.0" encoding="utf-8"?>
<p:tagLst xmlns:a="http://schemas.openxmlformats.org/drawingml/2006/main" xmlns:r="http://schemas.openxmlformats.org/officeDocument/2006/relationships" xmlns:p="http://schemas.openxmlformats.org/presentationml/2006/main">
  <p:tag name="THINKCELLSHAPEDONOTDELETE" val="t4rB.FbneVfeurKZbdFZuLA"/>
</p:tagLst>
</file>

<file path=ppt/tags/tag459.xml><?xml version="1.0" encoding="utf-8"?>
<p:tagLst xmlns:a="http://schemas.openxmlformats.org/drawingml/2006/main" xmlns:r="http://schemas.openxmlformats.org/officeDocument/2006/relationships" xmlns:p="http://schemas.openxmlformats.org/presentationml/2006/main">
  <p:tag name="THINKCELLSHAPEDONOTDELETE" val="tclnGd9g9Sbs44xVjcHkYlg"/>
</p:tagLst>
</file>

<file path=ppt/tags/tag460.xml><?xml version="1.0" encoding="utf-8"?>
<p:tagLst xmlns:a="http://schemas.openxmlformats.org/drawingml/2006/main" xmlns:r="http://schemas.openxmlformats.org/officeDocument/2006/relationships" xmlns:p="http://schemas.openxmlformats.org/presentationml/2006/main">
  <p:tag name="THINKCELLSHAPEDONOTDELETE" val="tGkAdpv5HThA.bgpw61ynug"/>
</p:tagLst>
</file>

<file path=ppt/tags/tag461.xml><?xml version="1.0" encoding="utf-8"?>
<p:tagLst xmlns:a="http://schemas.openxmlformats.org/drawingml/2006/main" xmlns:r="http://schemas.openxmlformats.org/officeDocument/2006/relationships" xmlns:p="http://schemas.openxmlformats.org/presentationml/2006/main">
  <p:tag name="THINKCELLSHAPEDONOTDELETE" val="tQKpPqCjd7CiHLS9QEh6lrA"/>
</p:tagLst>
</file>

<file path=ppt/tags/tag462.xml><?xml version="1.0" encoding="utf-8"?>
<p:tagLst xmlns:a="http://schemas.openxmlformats.org/drawingml/2006/main" xmlns:r="http://schemas.openxmlformats.org/officeDocument/2006/relationships" xmlns:p="http://schemas.openxmlformats.org/presentationml/2006/main">
  <p:tag name="THINKCELLSHAPEDONOTDELETE" val="tC1kDr2c88KRjb663pL0I3Q"/>
</p:tagLst>
</file>

<file path=ppt/tags/tag463.xml><?xml version="1.0" encoding="utf-8"?>
<p:tagLst xmlns:a="http://schemas.openxmlformats.org/drawingml/2006/main" xmlns:r="http://schemas.openxmlformats.org/officeDocument/2006/relationships" xmlns:p="http://schemas.openxmlformats.org/presentationml/2006/main">
  <p:tag name="THINKCELLSHAPEDONOTDELETE" val="tY95i8mChaQ.mh8zEskCasQ"/>
</p:tagLst>
</file>

<file path=ppt/tags/tag464.xml><?xml version="1.0" encoding="utf-8"?>
<p:tagLst xmlns:a="http://schemas.openxmlformats.org/drawingml/2006/main" xmlns:r="http://schemas.openxmlformats.org/officeDocument/2006/relationships" xmlns:p="http://schemas.openxmlformats.org/presentationml/2006/main">
  <p:tag name="THINKCELLSHAPEDONOTDELETE" val="tL9TnQ4.6pLgxFZZEuXC45g"/>
</p:tagLst>
</file>

<file path=ppt/tags/tag465.xml><?xml version="1.0" encoding="utf-8"?>
<p:tagLst xmlns:a="http://schemas.openxmlformats.org/drawingml/2006/main" xmlns:r="http://schemas.openxmlformats.org/officeDocument/2006/relationships" xmlns:p="http://schemas.openxmlformats.org/presentationml/2006/main">
  <p:tag name="THINKCELLSHAPEDONOTDELETE" val="tCD14TPBav8bzYq_xsmPlCw"/>
</p:tagLst>
</file>

<file path=ppt/tags/tag466.xml><?xml version="1.0" encoding="utf-8"?>
<p:tagLst xmlns:a="http://schemas.openxmlformats.org/drawingml/2006/main" xmlns:r="http://schemas.openxmlformats.org/officeDocument/2006/relationships" xmlns:p="http://schemas.openxmlformats.org/presentationml/2006/main">
  <p:tag name="THINKCELLSHAPEDONOTDELETE" val="tatltJdivLwJ34WdwUEPWLw"/>
</p:tagLst>
</file>

<file path=ppt/tags/tag467.xml><?xml version="1.0" encoding="utf-8"?>
<p:tagLst xmlns:a="http://schemas.openxmlformats.org/drawingml/2006/main" xmlns:r="http://schemas.openxmlformats.org/officeDocument/2006/relationships" xmlns:p="http://schemas.openxmlformats.org/presentationml/2006/main">
  <p:tag name="THINKCELLSHAPEDONOTDELETE" val="thh8BvaOBf.4Nfcca3Xq6pA"/>
</p:tagLst>
</file>

<file path=ppt/tags/tag468.xml><?xml version="1.0" encoding="utf-8"?>
<p:tagLst xmlns:a="http://schemas.openxmlformats.org/drawingml/2006/main" xmlns:r="http://schemas.openxmlformats.org/officeDocument/2006/relationships" xmlns:p="http://schemas.openxmlformats.org/presentationml/2006/main">
  <p:tag name="THINKCELLSHAPEDONOTDELETE" val="tnEh06_QCPgyWEi8aQDtejg"/>
</p:tagLst>
</file>

<file path=ppt/tags/tag46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70.xml><?xml version="1.0" encoding="utf-8"?>
<p:tagLst xmlns:a="http://schemas.openxmlformats.org/drawingml/2006/main" xmlns:r="http://schemas.openxmlformats.org/officeDocument/2006/relationships" xmlns:p="http://schemas.openxmlformats.org/presentationml/2006/main">
  <p:tag name="THINKCELLSHAPEDONOTDELETE" val="tYEALDH01VLhj6JqO4sW4GA"/>
</p:tagLst>
</file>

<file path=ppt/tags/tag471.xml><?xml version="1.0" encoding="utf-8"?>
<p:tagLst xmlns:a="http://schemas.openxmlformats.org/drawingml/2006/main" xmlns:r="http://schemas.openxmlformats.org/officeDocument/2006/relationships" xmlns:p="http://schemas.openxmlformats.org/presentationml/2006/main">
  <p:tag name="THINKCELLSHAPEDONOTDELETE" val="tOmZYZCFWyjzCo6U153kUIg"/>
</p:tagLst>
</file>

<file path=ppt/tags/tag472.xml><?xml version="1.0" encoding="utf-8"?>
<p:tagLst xmlns:a="http://schemas.openxmlformats.org/drawingml/2006/main" xmlns:r="http://schemas.openxmlformats.org/officeDocument/2006/relationships" xmlns:p="http://schemas.openxmlformats.org/presentationml/2006/main">
  <p:tag name="THINKCELLSHAPEDONOTDELETE" val="tZnvnn7AfAiVYp7SlmfTfzw"/>
</p:tagLst>
</file>

<file path=ppt/tags/tag473.xml><?xml version="1.0" encoding="utf-8"?>
<p:tagLst xmlns:a="http://schemas.openxmlformats.org/drawingml/2006/main" xmlns:r="http://schemas.openxmlformats.org/officeDocument/2006/relationships" xmlns:p="http://schemas.openxmlformats.org/presentationml/2006/main">
  <p:tag name="THINKCELLSHAPEDONOTDELETE" val="tnKKY6ztrNLqccsrUSt.YlQ"/>
</p:tagLst>
</file>

<file path=ppt/tags/tag474.xml><?xml version="1.0" encoding="utf-8"?>
<p:tagLst xmlns:a="http://schemas.openxmlformats.org/drawingml/2006/main" xmlns:r="http://schemas.openxmlformats.org/officeDocument/2006/relationships" xmlns:p="http://schemas.openxmlformats.org/presentationml/2006/main">
  <p:tag name="THINKCELLSHAPEDONOTDELETE" val="ta1XItiBvzvWzimncc5cq6w"/>
</p:tagLst>
</file>

<file path=ppt/tags/tag475.xml><?xml version="1.0" encoding="utf-8"?>
<p:tagLst xmlns:a="http://schemas.openxmlformats.org/drawingml/2006/main" xmlns:r="http://schemas.openxmlformats.org/officeDocument/2006/relationships" xmlns:p="http://schemas.openxmlformats.org/presentationml/2006/main">
  <p:tag name="THINKCELLSHAPEDONOTDELETE" val="t6fXotgiArZ5ZjNqrPaFtPQ"/>
</p:tagLst>
</file>

<file path=ppt/tags/tag476.xml><?xml version="1.0" encoding="utf-8"?>
<p:tagLst xmlns:a="http://schemas.openxmlformats.org/drawingml/2006/main" xmlns:r="http://schemas.openxmlformats.org/officeDocument/2006/relationships" xmlns:p="http://schemas.openxmlformats.org/presentationml/2006/main">
  <p:tag name="THINKCELLSHAPEDONOTDELETE" val="tRV0nAwnIjvUT4Th9glFXsg"/>
</p:tagLst>
</file>

<file path=ppt/tags/tag477.xml><?xml version="1.0" encoding="utf-8"?>
<p:tagLst xmlns:a="http://schemas.openxmlformats.org/drawingml/2006/main" xmlns:r="http://schemas.openxmlformats.org/officeDocument/2006/relationships" xmlns:p="http://schemas.openxmlformats.org/presentationml/2006/main">
  <p:tag name="THINKCELLSHAPEDONOTDELETE" val="tlytnY1t8HA9axTn4wg5.pg"/>
</p:tagLst>
</file>

<file path=ppt/tags/tag478.xml><?xml version="1.0" encoding="utf-8"?>
<p:tagLst xmlns:a="http://schemas.openxmlformats.org/drawingml/2006/main" xmlns:r="http://schemas.openxmlformats.org/officeDocument/2006/relationships" xmlns:p="http://schemas.openxmlformats.org/presentationml/2006/main">
  <p:tag name="THINKCELLSHAPEDONOTDELETE" val="trNZdi1nQq2OdZ7fClualhA"/>
</p:tagLst>
</file>

<file path=ppt/tags/tag479.xml><?xml version="1.0" encoding="utf-8"?>
<p:tagLst xmlns:a="http://schemas.openxmlformats.org/drawingml/2006/main" xmlns:r="http://schemas.openxmlformats.org/officeDocument/2006/relationships" xmlns:p="http://schemas.openxmlformats.org/presentationml/2006/main">
  <p:tag name="THINKCELLSHAPEDONOTDELETE" val="tPpzZWEDKyjPNPW6g402ZVQ"/>
</p:tagLst>
</file>

<file path=ppt/tags/tag480.xml><?xml version="1.0" encoding="utf-8"?>
<p:tagLst xmlns:a="http://schemas.openxmlformats.org/drawingml/2006/main" xmlns:r="http://schemas.openxmlformats.org/officeDocument/2006/relationships" xmlns:p="http://schemas.openxmlformats.org/presentationml/2006/main">
  <p:tag name="THINKCELLSHAPEDONOTDELETE" val="tKpQdK588RaYdIWQvZTgCPA"/>
</p:tagLst>
</file>

<file path=ppt/tags/tag481.xml><?xml version="1.0" encoding="utf-8"?>
<p:tagLst xmlns:a="http://schemas.openxmlformats.org/drawingml/2006/main" xmlns:r="http://schemas.openxmlformats.org/officeDocument/2006/relationships" xmlns:p="http://schemas.openxmlformats.org/presentationml/2006/main">
  <p:tag name="THINKCELLSHAPEDONOTDELETE" val="tpWUIdThtdTykwhULQ_eJzw"/>
</p:tagLst>
</file>

<file path=ppt/tags/tag482.xml><?xml version="1.0" encoding="utf-8"?>
<p:tagLst xmlns:a="http://schemas.openxmlformats.org/drawingml/2006/main" xmlns:r="http://schemas.openxmlformats.org/officeDocument/2006/relationships" xmlns:p="http://schemas.openxmlformats.org/presentationml/2006/main">
  <p:tag name="THINKCELLSHAPEDONOTDELETE" val="tIblR7U7jvRHvV1VH3UzDoA"/>
</p:tagLst>
</file>

<file path=ppt/tags/tag483.xml><?xml version="1.0" encoding="utf-8"?>
<p:tagLst xmlns:a="http://schemas.openxmlformats.org/drawingml/2006/main" xmlns:r="http://schemas.openxmlformats.org/officeDocument/2006/relationships" xmlns:p="http://schemas.openxmlformats.org/presentationml/2006/main">
  <p:tag name="THINKCELLSHAPEDONOTDELETE" val="tRCBf0fySjpeT0LD4KIqnTQ"/>
</p:tagLst>
</file>

<file path=ppt/tags/tag484.xml><?xml version="1.0" encoding="utf-8"?>
<p:tagLst xmlns:a="http://schemas.openxmlformats.org/drawingml/2006/main" xmlns:r="http://schemas.openxmlformats.org/officeDocument/2006/relationships" xmlns:p="http://schemas.openxmlformats.org/presentationml/2006/main">
  <p:tag name="THINKCELLSHAPEDONOTDELETE" val="tPSs35gzcSNR7uztEgzSHQw"/>
</p:tagLst>
</file>

<file path=ppt/tags/tag485.xml><?xml version="1.0" encoding="utf-8"?>
<p:tagLst xmlns:a="http://schemas.openxmlformats.org/drawingml/2006/main" xmlns:r="http://schemas.openxmlformats.org/officeDocument/2006/relationships" xmlns:p="http://schemas.openxmlformats.org/presentationml/2006/main">
  <p:tag name="THINKCELLSHAPEDONOTDELETE" val="tE3TSf65CNEBTF9UJg6msnw"/>
</p:tagLst>
</file>

<file path=ppt/tags/tag486.xml><?xml version="1.0" encoding="utf-8"?>
<p:tagLst xmlns:a="http://schemas.openxmlformats.org/drawingml/2006/main" xmlns:r="http://schemas.openxmlformats.org/officeDocument/2006/relationships" xmlns:p="http://schemas.openxmlformats.org/presentationml/2006/main">
  <p:tag name="THINKCELLSHAPEDONOTDELETE" val="tvwHqlDAS1Wfwak35iFf3tA"/>
</p:tagLst>
</file>

<file path=ppt/tags/tag487.xml><?xml version="1.0" encoding="utf-8"?>
<p:tagLst xmlns:a="http://schemas.openxmlformats.org/drawingml/2006/main" xmlns:r="http://schemas.openxmlformats.org/officeDocument/2006/relationships" xmlns:p="http://schemas.openxmlformats.org/presentationml/2006/main">
  <p:tag name="THINKCELLSHAPEDONOTDELETE" val="t1RI.1PFwHJjpGoWnDAQhwg"/>
</p:tagLst>
</file>

<file path=ppt/tags/tag488.xml><?xml version="1.0" encoding="utf-8"?>
<p:tagLst xmlns:a="http://schemas.openxmlformats.org/drawingml/2006/main" xmlns:r="http://schemas.openxmlformats.org/officeDocument/2006/relationships" xmlns:p="http://schemas.openxmlformats.org/presentationml/2006/main">
  <p:tag name="THINKCELLSHAPEDONOTDELETE" val="tSR7vxwI7dEpN4bnUt8zOXQ"/>
</p:tagLst>
</file>

<file path=ppt/tags/tag489.xml><?xml version="1.0" encoding="utf-8"?>
<p:tagLst xmlns:a="http://schemas.openxmlformats.org/drawingml/2006/main" xmlns:r="http://schemas.openxmlformats.org/officeDocument/2006/relationships" xmlns:p="http://schemas.openxmlformats.org/presentationml/2006/main">
  <p:tag name="THINKCELLSHAPEDONOTDELETE" val="tHlnYGxB7.U8xsw7LeEbjZg"/>
</p:tagLst>
</file>

<file path=ppt/tags/tag490.xml><?xml version="1.0" encoding="utf-8"?>
<p:tagLst xmlns:a="http://schemas.openxmlformats.org/drawingml/2006/main" xmlns:r="http://schemas.openxmlformats.org/officeDocument/2006/relationships" xmlns:p="http://schemas.openxmlformats.org/presentationml/2006/main">
  <p:tag name="THINKCELLSHAPEDONOTDELETE" val="toaEgZA6up11otgeANeBDiA"/>
</p:tagLst>
</file>

<file path=ppt/tags/tag491.xml><?xml version="1.0" encoding="utf-8"?>
<p:tagLst xmlns:a="http://schemas.openxmlformats.org/drawingml/2006/main" xmlns:r="http://schemas.openxmlformats.org/officeDocument/2006/relationships" xmlns:p="http://schemas.openxmlformats.org/presentationml/2006/main">
  <p:tag name="THINKCELLSHAPEDONOTDELETE" val="tXiZkIu8gu3URO7EsAg.d5A"/>
</p:tagLst>
</file>

<file path=ppt/tags/tag492.xml><?xml version="1.0" encoding="utf-8"?>
<p:tagLst xmlns:a="http://schemas.openxmlformats.org/drawingml/2006/main" xmlns:r="http://schemas.openxmlformats.org/officeDocument/2006/relationships" xmlns:p="http://schemas.openxmlformats.org/presentationml/2006/main">
  <p:tag name="THINKCELLSHAPEDONOTDELETE" val="tgJJ58QoLXZxw0TJsVgu0gA"/>
</p:tagLst>
</file>

<file path=ppt/tags/tag493.xml><?xml version="1.0" encoding="utf-8"?>
<p:tagLst xmlns:a="http://schemas.openxmlformats.org/drawingml/2006/main" xmlns:r="http://schemas.openxmlformats.org/officeDocument/2006/relationships" xmlns:p="http://schemas.openxmlformats.org/presentationml/2006/main">
  <p:tag name="THINKCELLSHAPEDONOTDELETE" val="td0IyK8lDvKUZNVfQYzaP0Q"/>
</p:tagLst>
</file>

<file path=ppt/tags/tag494.xml><?xml version="1.0" encoding="utf-8"?>
<p:tagLst xmlns:a="http://schemas.openxmlformats.org/drawingml/2006/main" xmlns:r="http://schemas.openxmlformats.org/officeDocument/2006/relationships" xmlns:p="http://schemas.openxmlformats.org/presentationml/2006/main">
  <p:tag name="THINKCELLSHAPEDONOTDELETE" val="tX585qqxnwwv89IxXlklPiw"/>
</p:tagLst>
</file>

<file path=ppt/tags/tag495.xml><?xml version="1.0" encoding="utf-8"?>
<p:tagLst xmlns:a="http://schemas.openxmlformats.org/drawingml/2006/main" xmlns:r="http://schemas.openxmlformats.org/officeDocument/2006/relationships" xmlns:p="http://schemas.openxmlformats.org/presentationml/2006/main">
  <p:tag name="THINKCELLSHAPEDONOTDELETE" val="tz21LUDPwD6twKR3oDDA00w"/>
</p:tagLst>
</file>

<file path=ppt/tags/tag496.xml><?xml version="1.0" encoding="utf-8"?>
<p:tagLst xmlns:a="http://schemas.openxmlformats.org/drawingml/2006/main" xmlns:r="http://schemas.openxmlformats.org/officeDocument/2006/relationships" xmlns:p="http://schemas.openxmlformats.org/presentationml/2006/main">
  <p:tag name="THINKCELLSHAPEDONOTDELETE" val="tePj_ngtjaePuJ0O1zs0XSQ"/>
</p:tagLst>
</file>

<file path=ppt/tags/tag497.xml><?xml version="1.0" encoding="utf-8"?>
<p:tagLst xmlns:a="http://schemas.openxmlformats.org/drawingml/2006/main" xmlns:r="http://schemas.openxmlformats.org/officeDocument/2006/relationships" xmlns:p="http://schemas.openxmlformats.org/presentationml/2006/main">
  <p:tag name="THINKCELLSHAPEDONOTDELETE" val="t.txr8VzU5PfVFiGrkVh.Xg"/>
</p:tagLst>
</file>

<file path=ppt/tags/tag498.xml><?xml version="1.0" encoding="utf-8"?>
<p:tagLst xmlns:a="http://schemas.openxmlformats.org/drawingml/2006/main" xmlns:r="http://schemas.openxmlformats.org/officeDocument/2006/relationships" xmlns:p="http://schemas.openxmlformats.org/presentationml/2006/main">
  <p:tag name="THINKCELLSHAPEDONOTDELETE" val="tszz090wxSZP0sKbYUyI2Ew"/>
</p:tagLst>
</file>

<file path=ppt/tags/tag499.xml><?xml version="1.0" encoding="utf-8"?>
<p:tagLst xmlns:a="http://schemas.openxmlformats.org/drawingml/2006/main" xmlns:r="http://schemas.openxmlformats.org/officeDocument/2006/relationships" xmlns:p="http://schemas.openxmlformats.org/presentationml/2006/main">
  <p:tag name="THINKCELLSHAPEDONOTDELETE" val="t95chcCdUXNUoWKlNyOSkkw"/>
</p:tagLst>
</file>

<file path=ppt/tags/tag500.xml><?xml version="1.0" encoding="utf-8"?>
<p:tagLst xmlns:a="http://schemas.openxmlformats.org/drawingml/2006/main" xmlns:r="http://schemas.openxmlformats.org/officeDocument/2006/relationships" xmlns:p="http://schemas.openxmlformats.org/presentationml/2006/main">
  <p:tag name="THINKCELLSHAPEDONOTDELETE" val="tWmLonxNdNZ2RtbBHWX753Q"/>
</p:tagLst>
</file>

<file path=ppt/tags/tag501.xml><?xml version="1.0" encoding="utf-8"?>
<p:tagLst xmlns:a="http://schemas.openxmlformats.org/drawingml/2006/main" xmlns:r="http://schemas.openxmlformats.org/officeDocument/2006/relationships" xmlns:p="http://schemas.openxmlformats.org/presentationml/2006/main">
  <p:tag name="THINKCELLSHAPEDONOTDELETE" val="tnjY34EjrCvkRulSlNCwlow"/>
</p:tagLst>
</file>

<file path=ppt/tags/tag502.xml><?xml version="1.0" encoding="utf-8"?>
<p:tagLst xmlns:a="http://schemas.openxmlformats.org/drawingml/2006/main" xmlns:r="http://schemas.openxmlformats.org/officeDocument/2006/relationships" xmlns:p="http://schemas.openxmlformats.org/presentationml/2006/main">
  <p:tag name="THINKCELLSHAPEDONOTDELETE" val="tXPxZUZBmBXDyxpalP0bwIA"/>
</p:tagLst>
</file>

<file path=ppt/tags/tag503.xml><?xml version="1.0" encoding="utf-8"?>
<p:tagLst xmlns:a="http://schemas.openxmlformats.org/drawingml/2006/main" xmlns:r="http://schemas.openxmlformats.org/officeDocument/2006/relationships" xmlns:p="http://schemas.openxmlformats.org/presentationml/2006/main">
  <p:tag name="THINKCELLSHAPEDONOTDELETE" val="tdDGUPuio1Qt52tG1.HgaTg"/>
</p:tagLst>
</file>

<file path=ppt/tags/tag504.xml><?xml version="1.0" encoding="utf-8"?>
<p:tagLst xmlns:a="http://schemas.openxmlformats.org/drawingml/2006/main" xmlns:r="http://schemas.openxmlformats.org/officeDocument/2006/relationships" xmlns:p="http://schemas.openxmlformats.org/presentationml/2006/main">
  <p:tag name="THINKCELLSHAPEDONOTDELETE" val="tHe1WCpKWA25dHGSTOKj5.Q"/>
</p:tagLst>
</file>

<file path=ppt/tags/tag505.xml><?xml version="1.0" encoding="utf-8"?>
<p:tagLst xmlns:a="http://schemas.openxmlformats.org/drawingml/2006/main" xmlns:r="http://schemas.openxmlformats.org/officeDocument/2006/relationships" xmlns:p="http://schemas.openxmlformats.org/presentationml/2006/main">
  <p:tag name="THINKCELLSHAPEDONOTDELETE" val="t.xW2TtW2XZ.ZlqTaQ7xh5Q"/>
</p:tagLst>
</file>

<file path=ppt/tags/tag506.xml><?xml version="1.0" encoding="utf-8"?>
<p:tagLst xmlns:a="http://schemas.openxmlformats.org/drawingml/2006/main" xmlns:r="http://schemas.openxmlformats.org/officeDocument/2006/relationships" xmlns:p="http://schemas.openxmlformats.org/presentationml/2006/main">
  <p:tag name="THINKCELLSHAPEDONOTDELETE" val="tOkC0qloAftd07hmCVDcbpw"/>
</p:tagLst>
</file>

<file path=ppt/tags/tag507.xml><?xml version="1.0" encoding="utf-8"?>
<p:tagLst xmlns:a="http://schemas.openxmlformats.org/drawingml/2006/main" xmlns:r="http://schemas.openxmlformats.org/officeDocument/2006/relationships" xmlns:p="http://schemas.openxmlformats.org/presentationml/2006/main">
  <p:tag name="THINKCELLSHAPEDONOTDELETE" val="toenwSK6SQS0L7Q0pkTHIQw"/>
</p:tagLst>
</file>

<file path=ppt/tags/tag508.xml><?xml version="1.0" encoding="utf-8"?>
<p:tagLst xmlns:a="http://schemas.openxmlformats.org/drawingml/2006/main" xmlns:r="http://schemas.openxmlformats.org/officeDocument/2006/relationships" xmlns:p="http://schemas.openxmlformats.org/presentationml/2006/main">
  <p:tag name="THINKCELLSHAPEDONOTDELETE" val="tVVnCN1_ogPpzkwvs3Eq.4g"/>
</p:tagLst>
</file>

<file path=ppt/tags/tag509.xml><?xml version="1.0" encoding="utf-8"?>
<p:tagLst xmlns:a="http://schemas.openxmlformats.org/drawingml/2006/main" xmlns:r="http://schemas.openxmlformats.org/officeDocument/2006/relationships" xmlns:p="http://schemas.openxmlformats.org/presentationml/2006/main">
  <p:tag name="THINKCELLSHAPEDONOTDELETE" val="tne82T93Jh7mKIf_DYuYCxg"/>
</p:tagLst>
</file>

<file path=ppt/tags/tag510.xml><?xml version="1.0" encoding="utf-8"?>
<p:tagLst xmlns:a="http://schemas.openxmlformats.org/drawingml/2006/main" xmlns:r="http://schemas.openxmlformats.org/officeDocument/2006/relationships" xmlns:p="http://schemas.openxmlformats.org/presentationml/2006/main">
  <p:tag name="THINKCELLSHAPEDONOTDELETE" val="tCidqFLrI.mcfkn4jEWQ2GQ"/>
</p:tagLst>
</file>

<file path=ppt/tags/tag511.xml><?xml version="1.0" encoding="utf-8"?>
<p:tagLst xmlns:a="http://schemas.openxmlformats.org/drawingml/2006/main" xmlns:r="http://schemas.openxmlformats.org/officeDocument/2006/relationships" xmlns:p="http://schemas.openxmlformats.org/presentationml/2006/main">
  <p:tag name="THINKCELLSHAPEDONOTDELETE" val="tb3IWE4s_Fg.esEsFwBVENQ"/>
</p:tagLst>
</file>

<file path=ppt/tags/tag512.xml><?xml version="1.0" encoding="utf-8"?>
<p:tagLst xmlns:a="http://schemas.openxmlformats.org/drawingml/2006/main" xmlns:r="http://schemas.openxmlformats.org/officeDocument/2006/relationships" xmlns:p="http://schemas.openxmlformats.org/presentationml/2006/main">
  <p:tag name="THINKCELLSHAPEDONOTDELETE" val="tK._Cy6WOjEE7.ON8tikw.A"/>
</p:tagLst>
</file>

<file path=ppt/tags/tag513.xml><?xml version="1.0" encoding="utf-8"?>
<p:tagLst xmlns:a="http://schemas.openxmlformats.org/drawingml/2006/main" xmlns:r="http://schemas.openxmlformats.org/officeDocument/2006/relationships" xmlns:p="http://schemas.openxmlformats.org/presentationml/2006/main">
  <p:tag name="THINKCELLSHAPEDONOTDELETE" val="tU9ux2bc_qmuSyw4N2It1EQ"/>
</p:tagLst>
</file>

<file path=ppt/tags/tag514.xml><?xml version="1.0" encoding="utf-8"?>
<p:tagLst xmlns:a="http://schemas.openxmlformats.org/drawingml/2006/main" xmlns:r="http://schemas.openxmlformats.org/officeDocument/2006/relationships" xmlns:p="http://schemas.openxmlformats.org/presentationml/2006/main">
  <p:tag name="THINKCELLSHAPEDONOTDELETE" val="trGA5ZjsxFO8JjAVtC97Caw"/>
</p:tagLst>
</file>

<file path=ppt/tags/tag515.xml><?xml version="1.0" encoding="utf-8"?>
<p:tagLst xmlns:a="http://schemas.openxmlformats.org/drawingml/2006/main" xmlns:r="http://schemas.openxmlformats.org/officeDocument/2006/relationships" xmlns:p="http://schemas.openxmlformats.org/presentationml/2006/main">
  <p:tag name="THINKCELLSHAPEDONOTDELETE" val="t_rZ6YKgWz_ufqDeZh4m_qA"/>
</p:tagLst>
</file>

<file path=ppt/tags/tag516.xml><?xml version="1.0" encoding="utf-8"?>
<p:tagLst xmlns:a="http://schemas.openxmlformats.org/drawingml/2006/main" xmlns:r="http://schemas.openxmlformats.org/officeDocument/2006/relationships" xmlns:p="http://schemas.openxmlformats.org/presentationml/2006/main">
  <p:tag name="THINKCELLSHAPEDONOTDELETE" val="t4w9YKJ0XgYo98J8kEN7xMQ"/>
</p:tagLst>
</file>

<file path=ppt/tags/tag517.xml><?xml version="1.0" encoding="utf-8"?>
<p:tagLst xmlns:a="http://schemas.openxmlformats.org/drawingml/2006/main" xmlns:r="http://schemas.openxmlformats.org/officeDocument/2006/relationships" xmlns:p="http://schemas.openxmlformats.org/presentationml/2006/main">
  <p:tag name="THINKCELLSHAPEDONOTDELETE" val="tlGBI89_Y.z5WsPQhdbrKnw"/>
</p:tagLst>
</file>

<file path=ppt/tags/tag518.xml><?xml version="1.0" encoding="utf-8"?>
<p:tagLst xmlns:a="http://schemas.openxmlformats.org/drawingml/2006/main" xmlns:r="http://schemas.openxmlformats.org/officeDocument/2006/relationships" xmlns:p="http://schemas.openxmlformats.org/presentationml/2006/main">
  <p:tag name="THINKCELLSHAPEDONOTDELETE" val="tArymhDmoj9P22Dirkg.S8A"/>
</p:tagLst>
</file>

<file path=ppt/tags/tag519.xml><?xml version="1.0" encoding="utf-8"?>
<p:tagLst xmlns:a="http://schemas.openxmlformats.org/drawingml/2006/main" xmlns:r="http://schemas.openxmlformats.org/officeDocument/2006/relationships" xmlns:p="http://schemas.openxmlformats.org/presentationml/2006/main">
  <p:tag name="THINKCELLSHAPEDONOTDELETE" val="tR7h__XseBSwyrIzyDte5ig"/>
</p:tagLst>
</file>

<file path=ppt/tags/tag520.xml><?xml version="1.0" encoding="utf-8"?>
<p:tagLst xmlns:a="http://schemas.openxmlformats.org/drawingml/2006/main" xmlns:r="http://schemas.openxmlformats.org/officeDocument/2006/relationships" xmlns:p="http://schemas.openxmlformats.org/presentationml/2006/main">
  <p:tag name="THINKCELLSHAPEDONOTDELETE" val="tieHT2Ai8.661dNwkeYmpgQ"/>
</p:tagLst>
</file>

<file path=ppt/tags/tag521.xml><?xml version="1.0" encoding="utf-8"?>
<p:tagLst xmlns:a="http://schemas.openxmlformats.org/drawingml/2006/main" xmlns:r="http://schemas.openxmlformats.org/officeDocument/2006/relationships" xmlns:p="http://schemas.openxmlformats.org/presentationml/2006/main">
  <p:tag name="THINKCELLSHAPEDONOTDELETE" val="t8GudDHmryraZMTBEKjivjA"/>
</p:tagLst>
</file>

<file path=ppt/tags/tag522.xml><?xml version="1.0" encoding="utf-8"?>
<p:tagLst xmlns:a="http://schemas.openxmlformats.org/drawingml/2006/main" xmlns:r="http://schemas.openxmlformats.org/officeDocument/2006/relationships" xmlns:p="http://schemas.openxmlformats.org/presentationml/2006/main">
  <p:tag name="THINKCELLSHAPEDONOTDELETE" val="tEq7mQnIkz2rBs1jTHSCwKQ"/>
</p:tagLst>
</file>

<file path=ppt/tags/tag523.xml><?xml version="1.0" encoding="utf-8"?>
<p:tagLst xmlns:a="http://schemas.openxmlformats.org/drawingml/2006/main" xmlns:r="http://schemas.openxmlformats.org/officeDocument/2006/relationships" xmlns:p="http://schemas.openxmlformats.org/presentationml/2006/main">
  <p:tag name="THINKCELLSHAPEDONOTDELETE" val="tofsB_QZ_VQGfikTTBsbfIQ"/>
</p:tagLst>
</file>

<file path=ppt/tags/tag524.xml><?xml version="1.0" encoding="utf-8"?>
<p:tagLst xmlns:a="http://schemas.openxmlformats.org/drawingml/2006/main" xmlns:r="http://schemas.openxmlformats.org/officeDocument/2006/relationships" xmlns:p="http://schemas.openxmlformats.org/presentationml/2006/main">
  <p:tag name="THINKCELLSHAPEDONOTDELETE" val="tvsO9ElCKz2SnxIfuMJS6ZQ"/>
</p:tagLst>
</file>

<file path=ppt/tags/tag525.xml><?xml version="1.0" encoding="utf-8"?>
<p:tagLst xmlns:a="http://schemas.openxmlformats.org/drawingml/2006/main" xmlns:r="http://schemas.openxmlformats.org/officeDocument/2006/relationships" xmlns:p="http://schemas.openxmlformats.org/presentationml/2006/main">
  <p:tag name="THINKCELLSHAPEDONOTDELETE" val="tMoLLFX96ZvhQXmnTKKz6XQ"/>
</p:tagLst>
</file>

<file path=ppt/tags/tag526.xml><?xml version="1.0" encoding="utf-8"?>
<p:tagLst xmlns:a="http://schemas.openxmlformats.org/drawingml/2006/main" xmlns:r="http://schemas.openxmlformats.org/officeDocument/2006/relationships" xmlns:p="http://schemas.openxmlformats.org/presentationml/2006/main">
  <p:tag name="THINKCELLSHAPEDONOTDELETE" val="tiVeltgFcHOWV0UpOh1rjtA"/>
</p:tagLst>
</file>

<file path=ppt/tags/tag527.xml><?xml version="1.0" encoding="utf-8"?>
<p:tagLst xmlns:a="http://schemas.openxmlformats.org/drawingml/2006/main" xmlns:r="http://schemas.openxmlformats.org/officeDocument/2006/relationships" xmlns:p="http://schemas.openxmlformats.org/presentationml/2006/main">
  <p:tag name="THINKCELLSHAPEDONOTDELETE" val="tUf0WxrOm0Pe7c.bE_1nMsQ"/>
</p:tagLst>
</file>

<file path=ppt/tags/tag528.xml><?xml version="1.0" encoding="utf-8"?>
<p:tagLst xmlns:a="http://schemas.openxmlformats.org/drawingml/2006/main" xmlns:r="http://schemas.openxmlformats.org/officeDocument/2006/relationships" xmlns:p="http://schemas.openxmlformats.org/presentationml/2006/main">
  <p:tag name="THINKCELLSHAPEDONOTDELETE" val="tbf_2JeHNzm5bjl3_F62oew"/>
</p:tagLst>
</file>

<file path=ppt/tags/tag52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30.xml><?xml version="1.0" encoding="utf-8"?>
<p:tagLst xmlns:a="http://schemas.openxmlformats.org/drawingml/2006/main" xmlns:r="http://schemas.openxmlformats.org/officeDocument/2006/relationships" xmlns:p="http://schemas.openxmlformats.org/presentationml/2006/main">
  <p:tag name="BTFPLAYOUTENABLED" val="1"/>
</p:tagLst>
</file>

<file path=ppt/tags/tag53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32.xml><?xml version="1.0" encoding="utf-8"?>
<p:tagLst xmlns:a="http://schemas.openxmlformats.org/drawingml/2006/main" xmlns:r="http://schemas.openxmlformats.org/officeDocument/2006/relationships" xmlns:p="http://schemas.openxmlformats.org/presentationml/2006/main">
  <p:tag name="THINKCELLSHAPEDONOTDELETE" val="tq7EPngDSvenlVHnD0movEQ"/>
</p:tagLst>
</file>

<file path=ppt/tags/tag533.xml><?xml version="1.0" encoding="utf-8"?>
<p:tagLst xmlns:a="http://schemas.openxmlformats.org/drawingml/2006/main" xmlns:r="http://schemas.openxmlformats.org/officeDocument/2006/relationships" xmlns:p="http://schemas.openxmlformats.org/presentationml/2006/main">
  <p:tag name="THINKCELLSHAPEDONOTDELETE" val="toJw0xlI_XYVSfYPTvq1yUQ"/>
</p:tagLst>
</file>

<file path=ppt/tags/tag534.xml><?xml version="1.0" encoding="utf-8"?>
<p:tagLst xmlns:a="http://schemas.openxmlformats.org/drawingml/2006/main" xmlns:r="http://schemas.openxmlformats.org/officeDocument/2006/relationships" xmlns:p="http://schemas.openxmlformats.org/presentationml/2006/main">
  <p:tag name="THINKCELLSHAPEDONOTDELETE" val="t3kyT5wyxV001a6PC40LkfA"/>
</p:tagLst>
</file>

<file path=ppt/tags/tag535.xml><?xml version="1.0" encoding="utf-8"?>
<p:tagLst xmlns:a="http://schemas.openxmlformats.org/drawingml/2006/main" xmlns:r="http://schemas.openxmlformats.org/officeDocument/2006/relationships" xmlns:p="http://schemas.openxmlformats.org/presentationml/2006/main">
  <p:tag name="THINKCELLSHAPEDONOTDELETE" val="tmWcnuXcqcMqH1i3a5vhodg"/>
</p:tagLst>
</file>

<file path=ppt/tags/tag536.xml><?xml version="1.0" encoding="utf-8"?>
<p:tagLst xmlns:a="http://schemas.openxmlformats.org/drawingml/2006/main" xmlns:r="http://schemas.openxmlformats.org/officeDocument/2006/relationships" xmlns:p="http://schemas.openxmlformats.org/presentationml/2006/main">
  <p:tag name="THINKCELLSHAPEDONOTDELETE" val="t4j8B2euXX_NgEBgRot4CgQ"/>
</p:tagLst>
</file>

<file path=ppt/tags/tag537.xml><?xml version="1.0" encoding="utf-8"?>
<p:tagLst xmlns:a="http://schemas.openxmlformats.org/drawingml/2006/main" xmlns:r="http://schemas.openxmlformats.org/officeDocument/2006/relationships" xmlns:p="http://schemas.openxmlformats.org/presentationml/2006/main">
  <p:tag name="THINKCELLSHAPEDONOTDELETE" val="tSrvjiOK99CDY7X5h7ILXcw"/>
</p:tagLst>
</file>

<file path=ppt/tags/tag538.xml><?xml version="1.0" encoding="utf-8"?>
<p:tagLst xmlns:a="http://schemas.openxmlformats.org/drawingml/2006/main" xmlns:r="http://schemas.openxmlformats.org/officeDocument/2006/relationships" xmlns:p="http://schemas.openxmlformats.org/presentationml/2006/main">
  <p:tag name="THINKCELLSHAPEDONOTDELETE" val="t_kWcVndovJu7ohcdOyNyag"/>
</p:tagLst>
</file>

<file path=ppt/tags/tag539.xml><?xml version="1.0" encoding="utf-8"?>
<p:tagLst xmlns:a="http://schemas.openxmlformats.org/drawingml/2006/main" xmlns:r="http://schemas.openxmlformats.org/officeDocument/2006/relationships" xmlns:p="http://schemas.openxmlformats.org/presentationml/2006/main">
  <p:tag name="THINKCELLSHAPEDONOTDELETE" val="tTKSCo_ist9z7k1H3CEq7OA"/>
</p:tagLst>
</file>

<file path=ppt/tags/tag540.xml><?xml version="1.0" encoding="utf-8"?>
<p:tagLst xmlns:a="http://schemas.openxmlformats.org/drawingml/2006/main" xmlns:r="http://schemas.openxmlformats.org/officeDocument/2006/relationships" xmlns:p="http://schemas.openxmlformats.org/presentationml/2006/main">
  <p:tag name="THINKCELLSHAPEDONOTDELETE" val="tERVNFn5NyNqFoo2PZhhh1A"/>
</p:tagLst>
</file>

<file path=ppt/tags/tag541.xml><?xml version="1.0" encoding="utf-8"?>
<p:tagLst xmlns:a="http://schemas.openxmlformats.org/drawingml/2006/main" xmlns:r="http://schemas.openxmlformats.org/officeDocument/2006/relationships" xmlns:p="http://schemas.openxmlformats.org/presentationml/2006/main">
  <p:tag name="THINKCELLSHAPEDONOTDELETE" val="tBjW2Arrg7BdGIB7tk50l6Q"/>
</p:tagLst>
</file>

<file path=ppt/tags/tag542.xml><?xml version="1.0" encoding="utf-8"?>
<p:tagLst xmlns:a="http://schemas.openxmlformats.org/drawingml/2006/main" xmlns:r="http://schemas.openxmlformats.org/officeDocument/2006/relationships" xmlns:p="http://schemas.openxmlformats.org/presentationml/2006/main">
  <p:tag name="THINKCELLSHAPEDONOTDELETE" val="t8Tg24MO60aYJnAXIFbSYcw"/>
</p:tagLst>
</file>

<file path=ppt/tags/tag543.xml><?xml version="1.0" encoding="utf-8"?>
<p:tagLst xmlns:a="http://schemas.openxmlformats.org/drawingml/2006/main" xmlns:r="http://schemas.openxmlformats.org/officeDocument/2006/relationships" xmlns:p="http://schemas.openxmlformats.org/presentationml/2006/main">
  <p:tag name="THINKCELLSHAPEDONOTDELETE" val="t5MD.DuD9596APPydZm5htQ"/>
</p:tagLst>
</file>

<file path=ppt/tags/tag544.xml><?xml version="1.0" encoding="utf-8"?>
<p:tagLst xmlns:a="http://schemas.openxmlformats.org/drawingml/2006/main" xmlns:r="http://schemas.openxmlformats.org/officeDocument/2006/relationships" xmlns:p="http://schemas.openxmlformats.org/presentationml/2006/main">
  <p:tag name="THINKCELLSHAPEDONOTDELETE" val="tG0DmaAgso1yMlbxXDFYxPw"/>
</p:tagLst>
</file>

<file path=ppt/tags/tag545.xml><?xml version="1.0" encoding="utf-8"?>
<p:tagLst xmlns:a="http://schemas.openxmlformats.org/drawingml/2006/main" xmlns:r="http://schemas.openxmlformats.org/officeDocument/2006/relationships" xmlns:p="http://schemas.openxmlformats.org/presentationml/2006/main">
  <p:tag name="THINKCELLSHAPEDONOTDELETE" val="tAK_N2cUo93XPrGPYA3Og1w"/>
</p:tagLst>
</file>

<file path=ppt/tags/tag546.xml><?xml version="1.0" encoding="utf-8"?>
<p:tagLst xmlns:a="http://schemas.openxmlformats.org/drawingml/2006/main" xmlns:r="http://schemas.openxmlformats.org/officeDocument/2006/relationships" xmlns:p="http://schemas.openxmlformats.org/presentationml/2006/main">
  <p:tag name="THINKCELLSHAPEDONOTDELETE" val="tLEEklZLHfmbYczcfKghUTw"/>
</p:tagLst>
</file>

<file path=ppt/tags/tag547.xml><?xml version="1.0" encoding="utf-8"?>
<p:tagLst xmlns:a="http://schemas.openxmlformats.org/drawingml/2006/main" xmlns:r="http://schemas.openxmlformats.org/officeDocument/2006/relationships" xmlns:p="http://schemas.openxmlformats.org/presentationml/2006/main">
  <p:tag name="THINKCELLSHAPEDONOTDELETE" val="tTw.bhcnz83NPcHMnDSEYKQ"/>
</p:tagLst>
</file>

<file path=ppt/tags/tag548.xml><?xml version="1.0" encoding="utf-8"?>
<p:tagLst xmlns:a="http://schemas.openxmlformats.org/drawingml/2006/main" xmlns:r="http://schemas.openxmlformats.org/officeDocument/2006/relationships" xmlns:p="http://schemas.openxmlformats.org/presentationml/2006/main">
  <p:tag name="THINKCELLSHAPEDONOTDELETE" val="t6xlwIZsE5JG_v_270.36rg"/>
</p:tagLst>
</file>

<file path=ppt/tags/tag549.xml><?xml version="1.0" encoding="utf-8"?>
<p:tagLst xmlns:a="http://schemas.openxmlformats.org/drawingml/2006/main" xmlns:r="http://schemas.openxmlformats.org/officeDocument/2006/relationships" xmlns:p="http://schemas.openxmlformats.org/presentationml/2006/main">
  <p:tag name="THINKCELLSHAPEDONOTDELETE" val="ti7AXvb8yV343J38AghBhmw"/>
</p:tagLst>
</file>

<file path=ppt/tags/tag550.xml><?xml version="1.0" encoding="utf-8"?>
<p:tagLst xmlns:a="http://schemas.openxmlformats.org/drawingml/2006/main" xmlns:r="http://schemas.openxmlformats.org/officeDocument/2006/relationships" xmlns:p="http://schemas.openxmlformats.org/presentationml/2006/main">
  <p:tag name="THINKCELLSHAPEDONOTDELETE" val="tSM9uX4ZyvRCnVG99tbKqNg"/>
</p:tagLst>
</file>

<file path=ppt/tags/tag551.xml><?xml version="1.0" encoding="utf-8"?>
<p:tagLst xmlns:a="http://schemas.openxmlformats.org/drawingml/2006/main" xmlns:r="http://schemas.openxmlformats.org/officeDocument/2006/relationships" xmlns:p="http://schemas.openxmlformats.org/presentationml/2006/main">
  <p:tag name="THINKCELLSHAPEDONOTDELETE" val="tvw.bVNjsqbiaP2ZLNZMqjQ"/>
</p:tagLst>
</file>

<file path=ppt/tags/tag552.xml><?xml version="1.0" encoding="utf-8"?>
<p:tagLst xmlns:a="http://schemas.openxmlformats.org/drawingml/2006/main" xmlns:r="http://schemas.openxmlformats.org/officeDocument/2006/relationships" xmlns:p="http://schemas.openxmlformats.org/presentationml/2006/main">
  <p:tag name="THINKCELLSHAPEDONOTDELETE" val="t5ye7HdJbtS8nZhlbyKNrWw"/>
</p:tagLst>
</file>

<file path=ppt/tags/tag553.xml><?xml version="1.0" encoding="utf-8"?>
<p:tagLst xmlns:a="http://schemas.openxmlformats.org/drawingml/2006/main" xmlns:r="http://schemas.openxmlformats.org/officeDocument/2006/relationships" xmlns:p="http://schemas.openxmlformats.org/presentationml/2006/main">
  <p:tag name="THINKCELLSHAPEDONOTDELETE" val="tKzuKAO8DjMtWnOL1U7yDTQ"/>
</p:tagLst>
</file>

<file path=ppt/tags/tag554.xml><?xml version="1.0" encoding="utf-8"?>
<p:tagLst xmlns:a="http://schemas.openxmlformats.org/drawingml/2006/main" xmlns:r="http://schemas.openxmlformats.org/officeDocument/2006/relationships" xmlns:p="http://schemas.openxmlformats.org/presentationml/2006/main">
  <p:tag name="THINKCELLSHAPEDONOTDELETE" val="t3nPjQtQ5qMdGPAysqYlsgg"/>
</p:tagLst>
</file>

<file path=ppt/tags/tag555.xml><?xml version="1.0" encoding="utf-8"?>
<p:tagLst xmlns:a="http://schemas.openxmlformats.org/drawingml/2006/main" xmlns:r="http://schemas.openxmlformats.org/officeDocument/2006/relationships" xmlns:p="http://schemas.openxmlformats.org/presentationml/2006/main">
  <p:tag name="THINKCELLSHAPEDONOTDELETE" val="tBujoOQEKqXLLMdwDUBz9wA"/>
</p:tagLst>
</file>

<file path=ppt/tags/tag556.xml><?xml version="1.0" encoding="utf-8"?>
<p:tagLst xmlns:a="http://schemas.openxmlformats.org/drawingml/2006/main" xmlns:r="http://schemas.openxmlformats.org/officeDocument/2006/relationships" xmlns:p="http://schemas.openxmlformats.org/presentationml/2006/main">
  <p:tag name="THINKCELLSHAPEDONOTDELETE" val="tPJ3ZBdNLc2PhkjvxG9FKoQ"/>
</p:tagLst>
</file>

<file path=ppt/tags/tag557.xml><?xml version="1.0" encoding="utf-8"?>
<p:tagLst xmlns:a="http://schemas.openxmlformats.org/drawingml/2006/main" xmlns:r="http://schemas.openxmlformats.org/officeDocument/2006/relationships" xmlns:p="http://schemas.openxmlformats.org/presentationml/2006/main">
  <p:tag name="THINKCELLSHAPEDONOTDELETE" val="t995s5Rcpb0oINLgoACJRFg"/>
</p:tagLst>
</file>

<file path=ppt/tags/tag558.xml><?xml version="1.0" encoding="utf-8"?>
<p:tagLst xmlns:a="http://schemas.openxmlformats.org/drawingml/2006/main" xmlns:r="http://schemas.openxmlformats.org/officeDocument/2006/relationships" xmlns:p="http://schemas.openxmlformats.org/presentationml/2006/main">
  <p:tag name="THINKCELLSHAPEDONOTDELETE" val="tRbz.YUQktiN45vtRmI95OQ"/>
</p:tagLst>
</file>

<file path=ppt/tags/tag559.xml><?xml version="1.0" encoding="utf-8"?>
<p:tagLst xmlns:a="http://schemas.openxmlformats.org/drawingml/2006/main" xmlns:r="http://schemas.openxmlformats.org/officeDocument/2006/relationships" xmlns:p="http://schemas.openxmlformats.org/presentationml/2006/main">
  <p:tag name="THINKCELLSHAPEDONOTDELETE" val="tH6ZJrY0IQ2fJ7Ipc176eRQ"/>
</p:tagLst>
</file>

<file path=ppt/tags/tag560.xml><?xml version="1.0" encoding="utf-8"?>
<p:tagLst xmlns:a="http://schemas.openxmlformats.org/drawingml/2006/main" xmlns:r="http://schemas.openxmlformats.org/officeDocument/2006/relationships" xmlns:p="http://schemas.openxmlformats.org/presentationml/2006/main">
  <p:tag name="THINKCELLSHAPEDONOTDELETE" val="t2ywCiHioTliwmHrWRkaxUQ"/>
</p:tagLst>
</file>

<file path=ppt/tags/tag561.xml><?xml version="1.0" encoding="utf-8"?>
<p:tagLst xmlns:a="http://schemas.openxmlformats.org/drawingml/2006/main" xmlns:r="http://schemas.openxmlformats.org/officeDocument/2006/relationships" xmlns:p="http://schemas.openxmlformats.org/presentationml/2006/main">
  <p:tag name="THINKCELLSHAPEDONOTDELETE" val="tdiOKa7H6wKkmLq16FAEWTQ"/>
</p:tagLst>
</file>

<file path=ppt/tags/tag562.xml><?xml version="1.0" encoding="utf-8"?>
<p:tagLst xmlns:a="http://schemas.openxmlformats.org/drawingml/2006/main" xmlns:r="http://schemas.openxmlformats.org/officeDocument/2006/relationships" xmlns:p="http://schemas.openxmlformats.org/presentationml/2006/main">
  <p:tag name="THINKCELLSHAPEDONOTDELETE" val="t86ZFpVPVnaCD9oxLvuIPXA"/>
</p:tagLst>
</file>

<file path=ppt/tags/tag563.xml><?xml version="1.0" encoding="utf-8"?>
<p:tagLst xmlns:a="http://schemas.openxmlformats.org/drawingml/2006/main" xmlns:r="http://schemas.openxmlformats.org/officeDocument/2006/relationships" xmlns:p="http://schemas.openxmlformats.org/presentationml/2006/main">
  <p:tag name="THINKCELLSHAPEDONOTDELETE" val="tqFIuw5SBv3Vexyu0NL4imQ"/>
</p:tagLst>
</file>

<file path=ppt/tags/tag564.xml><?xml version="1.0" encoding="utf-8"?>
<p:tagLst xmlns:a="http://schemas.openxmlformats.org/drawingml/2006/main" xmlns:r="http://schemas.openxmlformats.org/officeDocument/2006/relationships" xmlns:p="http://schemas.openxmlformats.org/presentationml/2006/main">
  <p:tag name="THINKCELLSHAPEDONOTDELETE" val="tb.yUn66fF5DNtbA.XiIdQg"/>
</p:tagLst>
</file>

<file path=ppt/tags/tag565.xml><?xml version="1.0" encoding="utf-8"?>
<p:tagLst xmlns:a="http://schemas.openxmlformats.org/drawingml/2006/main" xmlns:r="http://schemas.openxmlformats.org/officeDocument/2006/relationships" xmlns:p="http://schemas.openxmlformats.org/presentationml/2006/main">
  <p:tag name="THINKCELLSHAPEDONOTDELETE" val="taOqHlcFezqf0Mwk4qR1.Gg"/>
</p:tagLst>
</file>

<file path=ppt/tags/tag566.xml><?xml version="1.0" encoding="utf-8"?>
<p:tagLst xmlns:a="http://schemas.openxmlformats.org/drawingml/2006/main" xmlns:r="http://schemas.openxmlformats.org/officeDocument/2006/relationships" xmlns:p="http://schemas.openxmlformats.org/presentationml/2006/main">
  <p:tag name="THINKCELLSHAPEDONOTDELETE" val="tkj.b8_XT5kh01qxePsVMxw"/>
</p:tagLst>
</file>

<file path=ppt/tags/tag567.xml><?xml version="1.0" encoding="utf-8"?>
<p:tagLst xmlns:a="http://schemas.openxmlformats.org/drawingml/2006/main" xmlns:r="http://schemas.openxmlformats.org/officeDocument/2006/relationships" xmlns:p="http://schemas.openxmlformats.org/presentationml/2006/main">
  <p:tag name="THINKCELLSHAPEDONOTDELETE" val="ty7.DKTSBCC47yyoJe8upaQ"/>
</p:tagLst>
</file>

<file path=ppt/tags/tag568.xml><?xml version="1.0" encoding="utf-8"?>
<p:tagLst xmlns:a="http://schemas.openxmlformats.org/drawingml/2006/main" xmlns:r="http://schemas.openxmlformats.org/officeDocument/2006/relationships" xmlns:p="http://schemas.openxmlformats.org/presentationml/2006/main">
  <p:tag name="THINKCELLSHAPEDONOTDELETE" val="tXLwYYizQEmNMbfY9wnzRrA"/>
</p:tagLst>
</file>

<file path=ppt/tags/tag569.xml><?xml version="1.0" encoding="utf-8"?>
<p:tagLst xmlns:a="http://schemas.openxmlformats.org/drawingml/2006/main" xmlns:r="http://schemas.openxmlformats.org/officeDocument/2006/relationships" xmlns:p="http://schemas.openxmlformats.org/presentationml/2006/main">
  <p:tag name="THINKCELLSHAPEDONOTDELETE" val="t0yUal5eGhZoWXscQXcFLdg"/>
</p:tagLst>
</file>

<file path=ppt/tags/tag570.xml><?xml version="1.0" encoding="utf-8"?>
<p:tagLst xmlns:a="http://schemas.openxmlformats.org/drawingml/2006/main" xmlns:r="http://schemas.openxmlformats.org/officeDocument/2006/relationships" xmlns:p="http://schemas.openxmlformats.org/presentationml/2006/main">
  <p:tag name="THINKCELLSHAPEDONOTDELETE" val="tsLfzaaB9pTC0yxU6JFAJ8g"/>
</p:tagLst>
</file>

<file path=ppt/tags/tag571.xml><?xml version="1.0" encoding="utf-8"?>
<p:tagLst xmlns:a="http://schemas.openxmlformats.org/drawingml/2006/main" xmlns:r="http://schemas.openxmlformats.org/officeDocument/2006/relationships" xmlns:p="http://schemas.openxmlformats.org/presentationml/2006/main">
  <p:tag name="THINKCELLSHAPEDONOTDELETE" val="t02mZXzt00t79TLMGMtyPHg"/>
</p:tagLst>
</file>

<file path=ppt/tags/tag572.xml><?xml version="1.0" encoding="utf-8"?>
<p:tagLst xmlns:a="http://schemas.openxmlformats.org/drawingml/2006/main" xmlns:r="http://schemas.openxmlformats.org/officeDocument/2006/relationships" xmlns:p="http://schemas.openxmlformats.org/presentationml/2006/main">
  <p:tag name="THINKCELLSHAPEDONOTDELETE" val="tJpkvbyaKBU2sXKqRu0chUw"/>
</p:tagLst>
</file>

<file path=ppt/tags/tag573.xml><?xml version="1.0" encoding="utf-8"?>
<p:tagLst xmlns:a="http://schemas.openxmlformats.org/drawingml/2006/main" xmlns:r="http://schemas.openxmlformats.org/officeDocument/2006/relationships" xmlns:p="http://schemas.openxmlformats.org/presentationml/2006/main">
  <p:tag name="THINKCELLSHAPEDONOTDELETE" val="tyCfYMiL7HTwyu0AASJPkVw"/>
</p:tagLst>
</file>

<file path=ppt/tags/tag574.xml><?xml version="1.0" encoding="utf-8"?>
<p:tagLst xmlns:a="http://schemas.openxmlformats.org/drawingml/2006/main" xmlns:r="http://schemas.openxmlformats.org/officeDocument/2006/relationships" xmlns:p="http://schemas.openxmlformats.org/presentationml/2006/main">
  <p:tag name="THINKCELLSHAPEDONOTDELETE" val="tNpwYo_t79FZDqxj4ZVNsIg"/>
</p:tagLst>
</file>

<file path=ppt/tags/tag575.xml><?xml version="1.0" encoding="utf-8"?>
<p:tagLst xmlns:a="http://schemas.openxmlformats.org/drawingml/2006/main" xmlns:r="http://schemas.openxmlformats.org/officeDocument/2006/relationships" xmlns:p="http://schemas.openxmlformats.org/presentationml/2006/main">
  <p:tag name="THINKCELLSHAPEDONOTDELETE" val="tTB5yK_IzEqseHTFCqIXb4w"/>
</p:tagLst>
</file>

<file path=ppt/tags/tag576.xml><?xml version="1.0" encoding="utf-8"?>
<p:tagLst xmlns:a="http://schemas.openxmlformats.org/drawingml/2006/main" xmlns:r="http://schemas.openxmlformats.org/officeDocument/2006/relationships" xmlns:p="http://schemas.openxmlformats.org/presentationml/2006/main">
  <p:tag name="THINKCELLSHAPEDONOTDELETE" val="tBRaH17g7BKG0ibZiY9Y_Sg"/>
</p:tagLst>
</file>

<file path=ppt/tags/tag577.xml><?xml version="1.0" encoding="utf-8"?>
<p:tagLst xmlns:a="http://schemas.openxmlformats.org/drawingml/2006/main" xmlns:r="http://schemas.openxmlformats.org/officeDocument/2006/relationships" xmlns:p="http://schemas.openxmlformats.org/presentationml/2006/main">
  <p:tag name="THINKCELLSHAPEDONOTDELETE" val="tn1UEilKB323qSC_wT9e.Gw"/>
</p:tagLst>
</file>

<file path=ppt/tags/tag578.xml><?xml version="1.0" encoding="utf-8"?>
<p:tagLst xmlns:a="http://schemas.openxmlformats.org/drawingml/2006/main" xmlns:r="http://schemas.openxmlformats.org/officeDocument/2006/relationships" xmlns:p="http://schemas.openxmlformats.org/presentationml/2006/main">
  <p:tag name="THINKCELLSHAPEDONOTDELETE" val="tgIABtiiJZ8w1jlb9yt6.WA"/>
</p:tagLst>
</file>

<file path=ppt/tags/tag579.xml><?xml version="1.0" encoding="utf-8"?>
<p:tagLst xmlns:a="http://schemas.openxmlformats.org/drawingml/2006/main" xmlns:r="http://schemas.openxmlformats.org/officeDocument/2006/relationships" xmlns:p="http://schemas.openxmlformats.org/presentationml/2006/main">
  <p:tag name="THINKCELLSHAPEDONOTDELETE" val="t0HaoCBwTLutdgfB1mc4Hhw"/>
</p:tagLst>
</file>

<file path=ppt/tags/tag58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81.xml><?xml version="1.0" encoding="utf-8"?>
<p:tagLst xmlns:a="http://schemas.openxmlformats.org/drawingml/2006/main" xmlns:r="http://schemas.openxmlformats.org/officeDocument/2006/relationships" xmlns:p="http://schemas.openxmlformats.org/presentationml/2006/main">
  <p:tag name="THINKCELLSHAPEDONOTDELETE" val="tNyxy2HXfeIJywW1KEYaTzw"/>
</p:tagLst>
</file>

<file path=ppt/tags/tag582.xml><?xml version="1.0" encoding="utf-8"?>
<p:tagLst xmlns:a="http://schemas.openxmlformats.org/drawingml/2006/main" xmlns:r="http://schemas.openxmlformats.org/officeDocument/2006/relationships" xmlns:p="http://schemas.openxmlformats.org/presentationml/2006/main">
  <p:tag name="THINKCELLSHAPEDONOTDELETE" val="t0qU1Jlk7mqcn7iYrb8rvPQ"/>
</p:tagLst>
</file>

<file path=ppt/tags/tag583.xml><?xml version="1.0" encoding="utf-8"?>
<p:tagLst xmlns:a="http://schemas.openxmlformats.org/drawingml/2006/main" xmlns:r="http://schemas.openxmlformats.org/officeDocument/2006/relationships" xmlns:p="http://schemas.openxmlformats.org/presentationml/2006/main">
  <p:tag name="THINKCELLSHAPEDONOTDELETE" val="tp6oz41knMGcdKSGv.dzFYA"/>
</p:tagLst>
</file>

<file path=ppt/tags/tag584.xml><?xml version="1.0" encoding="utf-8"?>
<p:tagLst xmlns:a="http://schemas.openxmlformats.org/drawingml/2006/main" xmlns:r="http://schemas.openxmlformats.org/officeDocument/2006/relationships" xmlns:p="http://schemas.openxmlformats.org/presentationml/2006/main">
  <p:tag name="THINKCELLSHAPEDONOTDELETE" val="tFMRcCBXancapb9rPR.wYBQ"/>
</p:tagLst>
</file>

<file path=ppt/tags/tag585.xml><?xml version="1.0" encoding="utf-8"?>
<p:tagLst xmlns:a="http://schemas.openxmlformats.org/drawingml/2006/main" xmlns:r="http://schemas.openxmlformats.org/officeDocument/2006/relationships" xmlns:p="http://schemas.openxmlformats.org/presentationml/2006/main">
  <p:tag name="THINKCELLSHAPEDONOTDELETE" val="tidLUH86r80opL7.aNCvrOQ"/>
</p:tagLst>
</file>

<file path=ppt/tags/tag586.xml><?xml version="1.0" encoding="utf-8"?>
<p:tagLst xmlns:a="http://schemas.openxmlformats.org/drawingml/2006/main" xmlns:r="http://schemas.openxmlformats.org/officeDocument/2006/relationships" xmlns:p="http://schemas.openxmlformats.org/presentationml/2006/main">
  <p:tag name="THINKCELLSHAPEDONOTDELETE" val="t6H12dfQB.nZZAv8.ZsYp2Q"/>
</p:tagLst>
</file>

<file path=ppt/tags/tag587.xml><?xml version="1.0" encoding="utf-8"?>
<p:tagLst xmlns:a="http://schemas.openxmlformats.org/drawingml/2006/main" xmlns:r="http://schemas.openxmlformats.org/officeDocument/2006/relationships" xmlns:p="http://schemas.openxmlformats.org/presentationml/2006/main">
  <p:tag name="THINKCELLSHAPEDONOTDELETE" val="t5LLexwj6qHHlwD61RORZ2Q"/>
</p:tagLst>
</file>

<file path=ppt/tags/tag588.xml><?xml version="1.0" encoding="utf-8"?>
<p:tagLst xmlns:a="http://schemas.openxmlformats.org/drawingml/2006/main" xmlns:r="http://schemas.openxmlformats.org/officeDocument/2006/relationships" xmlns:p="http://schemas.openxmlformats.org/presentationml/2006/main">
  <p:tag name="THINKCELLSHAPEDONOTDELETE" val="tgAd5PzjKd2JqiPBTei7ctA"/>
</p:tagLst>
</file>

<file path=ppt/tags/tag589.xml><?xml version="1.0" encoding="utf-8"?>
<p:tagLst xmlns:a="http://schemas.openxmlformats.org/drawingml/2006/main" xmlns:r="http://schemas.openxmlformats.org/officeDocument/2006/relationships" xmlns:p="http://schemas.openxmlformats.org/presentationml/2006/main">
  <p:tag name="THINKCELLSHAPEDONOTDELETE" val="tJgzQart5ip0f9Q2PKgKUrg"/>
</p:tagLst>
</file>

<file path=ppt/tags/tag59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9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92.xml><?xml version="1.0" encoding="utf-8"?>
<p:tagLst xmlns:a="http://schemas.openxmlformats.org/drawingml/2006/main" xmlns:r="http://schemas.openxmlformats.org/officeDocument/2006/relationships" xmlns:p="http://schemas.openxmlformats.org/presentationml/2006/main">
  <p:tag name="BTFPLAYOUTCOLUMNS" val="5"/>
  <p:tag name="BTFPLAYOUTENABLED" val="0"/>
</p:tagLst>
</file>

<file path=ppt/tags/tag59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9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9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9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97.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598.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599.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600.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601.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602.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603.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604.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605.xml><?xml version="1.0" encoding="utf-8"?>
<p:tagLst xmlns:a="http://schemas.openxmlformats.org/drawingml/2006/main" xmlns:r="http://schemas.openxmlformats.org/officeDocument/2006/relationships" xmlns:p="http://schemas.openxmlformats.org/presentationml/2006/main">
  <p:tag name="BTFPLAYOUTCOLUMNS" val="1"/>
  <p:tag name="BTFPLAYOUTENABLED" val="0"/>
</p:tagLst>
</file>

<file path=ppt/tags/tag60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07.xml><?xml version="1.0" encoding="utf-8"?>
<p:tagLst xmlns:a="http://schemas.openxmlformats.org/drawingml/2006/main" xmlns:r="http://schemas.openxmlformats.org/officeDocument/2006/relationships" xmlns:p="http://schemas.openxmlformats.org/presentationml/2006/main">
  <p:tag name="BTFPLAYOUTENABLED" val="1"/>
</p:tagLst>
</file>

<file path=ppt/tags/tag608.xml><?xml version="1.0" encoding="utf-8"?>
<p:tagLst xmlns:a="http://schemas.openxmlformats.org/drawingml/2006/main" xmlns:r="http://schemas.openxmlformats.org/officeDocument/2006/relationships" xmlns:p="http://schemas.openxmlformats.org/presentationml/2006/main">
  <p:tag name="THINKCELLSHAPEDONOTDELETE" val="tYESggxM2GL.xFLYqa0mEnA"/>
</p:tagLst>
</file>

<file path=ppt/tags/tag609.xml><?xml version="1.0" encoding="utf-8"?>
<p:tagLst xmlns:a="http://schemas.openxmlformats.org/drawingml/2006/main" xmlns:r="http://schemas.openxmlformats.org/officeDocument/2006/relationships" xmlns:p="http://schemas.openxmlformats.org/presentationml/2006/main">
  <p:tag name="THINKCELLSHAPEDONOTDELETE" val="tL8oe4cyJeuK4qv4AVbslbQ"/>
</p:tagLst>
</file>

<file path=ppt/tags/tag610.xml><?xml version="1.0" encoding="utf-8"?>
<p:tagLst xmlns:a="http://schemas.openxmlformats.org/drawingml/2006/main" xmlns:r="http://schemas.openxmlformats.org/officeDocument/2006/relationships" xmlns:p="http://schemas.openxmlformats.org/presentationml/2006/main">
  <p:tag name="THINKCELLSHAPEDONOTDELETE" val="tLIJ3vt92Y6JJZFzAPIQ1YA"/>
</p:tagLst>
</file>

<file path=ppt/tags/tag611.xml><?xml version="1.0" encoding="utf-8"?>
<p:tagLst xmlns:a="http://schemas.openxmlformats.org/drawingml/2006/main" xmlns:r="http://schemas.openxmlformats.org/officeDocument/2006/relationships" xmlns:p="http://schemas.openxmlformats.org/presentationml/2006/main">
  <p:tag name="THINKCELLSHAPEDONOTDELETE" val="tX6LSisOcwa1ZofD7hdI5Fg"/>
</p:tagLst>
</file>

<file path=ppt/tags/tag612.xml><?xml version="1.0" encoding="utf-8"?>
<p:tagLst xmlns:a="http://schemas.openxmlformats.org/drawingml/2006/main" xmlns:r="http://schemas.openxmlformats.org/officeDocument/2006/relationships" xmlns:p="http://schemas.openxmlformats.org/presentationml/2006/main">
  <p:tag name="THINKCELLSHAPEDONOTDELETE" val="tkqahyVlMc.c4954YRwZu3w"/>
</p:tagLst>
</file>

<file path=ppt/tags/tag613.xml><?xml version="1.0" encoding="utf-8"?>
<p:tagLst xmlns:a="http://schemas.openxmlformats.org/drawingml/2006/main" xmlns:r="http://schemas.openxmlformats.org/officeDocument/2006/relationships" xmlns:p="http://schemas.openxmlformats.org/presentationml/2006/main">
  <p:tag name="THINKCELLSHAPEDONOTDELETE" val="t3AR26v_v6gzHbcjwslXj6A"/>
</p:tagLst>
</file>

<file path=ppt/tags/tag614.xml><?xml version="1.0" encoding="utf-8"?>
<p:tagLst xmlns:a="http://schemas.openxmlformats.org/drawingml/2006/main" xmlns:r="http://schemas.openxmlformats.org/officeDocument/2006/relationships" xmlns:p="http://schemas.openxmlformats.org/presentationml/2006/main">
  <p:tag name="THINKCELLSHAPEDONOTDELETE" val="trybrHinlxoly2W3A2ObCZw"/>
</p:tagLst>
</file>

<file path=ppt/tags/tag615.xml><?xml version="1.0" encoding="utf-8"?>
<p:tagLst xmlns:a="http://schemas.openxmlformats.org/drawingml/2006/main" xmlns:r="http://schemas.openxmlformats.org/officeDocument/2006/relationships" xmlns:p="http://schemas.openxmlformats.org/presentationml/2006/main">
  <p:tag name="THINKCELLSHAPEDONOTDELETE" val="ttdlgzyk2bjej1uxVBfmGCw"/>
</p:tagLst>
</file>

<file path=ppt/tags/tag616.xml><?xml version="1.0" encoding="utf-8"?>
<p:tagLst xmlns:a="http://schemas.openxmlformats.org/drawingml/2006/main" xmlns:r="http://schemas.openxmlformats.org/officeDocument/2006/relationships" xmlns:p="http://schemas.openxmlformats.org/presentationml/2006/main">
  <p:tag name="THINKCELLSHAPEDONOTDELETE" val="toTKaMl3H2QiSaC6QYhJ7aA"/>
</p:tagLst>
</file>

<file path=ppt/tags/tag617.xml><?xml version="1.0" encoding="utf-8"?>
<p:tagLst xmlns:a="http://schemas.openxmlformats.org/drawingml/2006/main" xmlns:r="http://schemas.openxmlformats.org/officeDocument/2006/relationships" xmlns:p="http://schemas.openxmlformats.org/presentationml/2006/main">
  <p:tag name="THINKCELLSHAPEDONOTDELETE" val="tShRIQcqRrTeJpspKU4ufqQ"/>
</p:tagLst>
</file>

<file path=ppt/tags/tag618.xml><?xml version="1.0" encoding="utf-8"?>
<p:tagLst xmlns:a="http://schemas.openxmlformats.org/drawingml/2006/main" xmlns:r="http://schemas.openxmlformats.org/officeDocument/2006/relationships" xmlns:p="http://schemas.openxmlformats.org/presentationml/2006/main">
  <p:tag name="THINKCELLSHAPEDONOTDELETE" val="t7ro7viA_SwrnVv18rxdU8g"/>
</p:tagLst>
</file>

<file path=ppt/tags/tag619.xml><?xml version="1.0" encoding="utf-8"?>
<p:tagLst xmlns:a="http://schemas.openxmlformats.org/drawingml/2006/main" xmlns:r="http://schemas.openxmlformats.org/officeDocument/2006/relationships" xmlns:p="http://schemas.openxmlformats.org/presentationml/2006/main">
  <p:tag name="THINKCELLSHAPEDONOTDELETE" val="t2fX_cvpZOhLCj3gCI1FCVw"/>
</p:tagLst>
</file>

<file path=ppt/tags/tag620.xml><?xml version="1.0" encoding="utf-8"?>
<p:tagLst xmlns:a="http://schemas.openxmlformats.org/drawingml/2006/main" xmlns:r="http://schemas.openxmlformats.org/officeDocument/2006/relationships" xmlns:p="http://schemas.openxmlformats.org/presentationml/2006/main">
  <p:tag name="THINKCELLSHAPEDONOTDELETE" val="tXU7jS6qihCapCPDbbzH0OA"/>
</p:tagLst>
</file>

<file path=ppt/tags/tag621.xml><?xml version="1.0" encoding="utf-8"?>
<p:tagLst xmlns:a="http://schemas.openxmlformats.org/drawingml/2006/main" xmlns:r="http://schemas.openxmlformats.org/officeDocument/2006/relationships" xmlns:p="http://schemas.openxmlformats.org/presentationml/2006/main">
  <p:tag name="THINKCELLSHAPEDONOTDELETE" val="t_4SMUcrrHkoihcywITqHjw"/>
</p:tagLst>
</file>

<file path=ppt/tags/tag62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23.xml><?xml version="1.0" encoding="utf-8"?>
<p:tagLst xmlns:a="http://schemas.openxmlformats.org/drawingml/2006/main" xmlns:r="http://schemas.openxmlformats.org/officeDocument/2006/relationships" xmlns:p="http://schemas.openxmlformats.org/presentationml/2006/main">
  <p:tag name="THINKCELLSHAPEDONOTDELETE" val="t3Sbx_c_FJm_jYgxSxiLL9Q"/>
</p:tagLst>
</file>

<file path=ppt/tags/tag624.xml><?xml version="1.0" encoding="utf-8"?>
<p:tagLst xmlns:a="http://schemas.openxmlformats.org/drawingml/2006/main" xmlns:r="http://schemas.openxmlformats.org/officeDocument/2006/relationships" xmlns:p="http://schemas.openxmlformats.org/presentationml/2006/main">
  <p:tag name="THINKCELLSHAPEDONOTDELETE" val="tzkINbuJbhfbQ1WuZ6sjvNA"/>
</p:tagLst>
</file>

<file path=ppt/tags/tag625.xml><?xml version="1.0" encoding="utf-8"?>
<p:tagLst xmlns:a="http://schemas.openxmlformats.org/drawingml/2006/main" xmlns:r="http://schemas.openxmlformats.org/officeDocument/2006/relationships" xmlns:p="http://schemas.openxmlformats.org/presentationml/2006/main">
  <p:tag name="THINKCELLSHAPEDONOTDELETE" val="tNW1kIqE2bWxDKqPfsH8IYA"/>
</p:tagLst>
</file>

<file path=ppt/tags/tag626.xml><?xml version="1.0" encoding="utf-8"?>
<p:tagLst xmlns:a="http://schemas.openxmlformats.org/drawingml/2006/main" xmlns:r="http://schemas.openxmlformats.org/officeDocument/2006/relationships" xmlns:p="http://schemas.openxmlformats.org/presentationml/2006/main">
  <p:tag name="THINKCELLSHAPEDONOTDELETE" val="tYSX3.roYxyunk54y4OvAvQ"/>
</p:tagLst>
</file>

<file path=ppt/tags/tag627.xml><?xml version="1.0" encoding="utf-8"?>
<p:tagLst xmlns:a="http://schemas.openxmlformats.org/drawingml/2006/main" xmlns:r="http://schemas.openxmlformats.org/officeDocument/2006/relationships" xmlns:p="http://schemas.openxmlformats.org/presentationml/2006/main">
  <p:tag name="THINKCELLSHAPEDONOTDELETE" val="tkEcbNsixhUv42jT55bOyNA"/>
</p:tagLst>
</file>

<file path=ppt/tags/tag628.xml><?xml version="1.0" encoding="utf-8"?>
<p:tagLst xmlns:a="http://schemas.openxmlformats.org/drawingml/2006/main" xmlns:r="http://schemas.openxmlformats.org/officeDocument/2006/relationships" xmlns:p="http://schemas.openxmlformats.org/presentationml/2006/main">
  <p:tag name="THINKCELLSHAPEDONOTDELETE" val="tpwzuahRo64AP0RiZ4l6eHA"/>
</p:tagLst>
</file>

<file path=ppt/tags/tag629.xml><?xml version="1.0" encoding="utf-8"?>
<p:tagLst xmlns:a="http://schemas.openxmlformats.org/drawingml/2006/main" xmlns:r="http://schemas.openxmlformats.org/officeDocument/2006/relationships" xmlns:p="http://schemas.openxmlformats.org/presentationml/2006/main">
  <p:tag name="THINKCELLSHAPEDONOTDELETE" val="tysdPE59.1MlaUxQ0J1jwuw"/>
</p:tagLst>
</file>

<file path=ppt/tags/tag630.xml><?xml version="1.0" encoding="utf-8"?>
<p:tagLst xmlns:a="http://schemas.openxmlformats.org/drawingml/2006/main" xmlns:r="http://schemas.openxmlformats.org/officeDocument/2006/relationships" xmlns:p="http://schemas.openxmlformats.org/presentationml/2006/main">
  <p:tag name="THINKCELLSHAPEDONOTDELETE" val="tR32H2dxT_gvgPL1pLIOKrQ"/>
</p:tagLst>
</file>

<file path=ppt/tags/tag631.xml><?xml version="1.0" encoding="utf-8"?>
<p:tagLst xmlns:a="http://schemas.openxmlformats.org/drawingml/2006/main" xmlns:r="http://schemas.openxmlformats.org/officeDocument/2006/relationships" xmlns:p="http://schemas.openxmlformats.org/presentationml/2006/main">
  <p:tag name="THINKCELLSHAPEDONOTDELETE" val="t2QfVCJWgOc4ZE2KDxmA8Ow"/>
</p:tagLst>
</file>

<file path=ppt/tags/tag632.xml><?xml version="1.0" encoding="utf-8"?>
<p:tagLst xmlns:a="http://schemas.openxmlformats.org/drawingml/2006/main" xmlns:r="http://schemas.openxmlformats.org/officeDocument/2006/relationships" xmlns:p="http://schemas.openxmlformats.org/presentationml/2006/main">
  <p:tag name="THINKCELLSHAPEDONOTDELETE" val="tj__w14bUdABQBZ1FiPyPdw"/>
</p:tagLst>
</file>

<file path=ppt/tags/tag633.xml><?xml version="1.0" encoding="utf-8"?>
<p:tagLst xmlns:a="http://schemas.openxmlformats.org/drawingml/2006/main" xmlns:r="http://schemas.openxmlformats.org/officeDocument/2006/relationships" xmlns:p="http://schemas.openxmlformats.org/presentationml/2006/main">
  <p:tag name="THINKCELLSHAPEDONOTDELETE" val="tcE7XSf4NTMTac9izWIvqLA"/>
</p:tagLst>
</file>

<file path=ppt/tags/tag634.xml><?xml version="1.0" encoding="utf-8"?>
<p:tagLst xmlns:a="http://schemas.openxmlformats.org/drawingml/2006/main" xmlns:r="http://schemas.openxmlformats.org/officeDocument/2006/relationships" xmlns:p="http://schemas.openxmlformats.org/presentationml/2006/main">
  <p:tag name="THINKCELLSHAPEDONOTDELETE" val="tapwLi6GyA471Ddy_34SIgQ"/>
</p:tagLst>
</file>

<file path=ppt/tags/tag635.xml><?xml version="1.0" encoding="utf-8"?>
<p:tagLst xmlns:a="http://schemas.openxmlformats.org/drawingml/2006/main" xmlns:r="http://schemas.openxmlformats.org/officeDocument/2006/relationships" xmlns:p="http://schemas.openxmlformats.org/presentationml/2006/main">
  <p:tag name="THINKCELLSHAPEDONOTDELETE" val="tp27gNtyjMS.QaBEa4HEAYg"/>
</p:tagLst>
</file>

<file path=ppt/tags/tag636.xml><?xml version="1.0" encoding="utf-8"?>
<p:tagLst xmlns:a="http://schemas.openxmlformats.org/drawingml/2006/main" xmlns:r="http://schemas.openxmlformats.org/officeDocument/2006/relationships" xmlns:p="http://schemas.openxmlformats.org/presentationml/2006/main">
  <p:tag name="THINKCELLSHAPEDONOTDELETE" val="tdMYgztHUB6vsl10Mr442Yg"/>
</p:tagLst>
</file>

<file path=ppt/tags/tag637.xml><?xml version="1.0" encoding="utf-8"?>
<p:tagLst xmlns:a="http://schemas.openxmlformats.org/drawingml/2006/main" xmlns:r="http://schemas.openxmlformats.org/officeDocument/2006/relationships" xmlns:p="http://schemas.openxmlformats.org/presentationml/2006/main">
  <p:tag name="THINKCELLSHAPEDONOTDELETE" val="tJhmS1_JMNQVKyqb6DuQHhA"/>
</p:tagLst>
</file>

<file path=ppt/tags/tag638.xml><?xml version="1.0" encoding="utf-8"?>
<p:tagLst xmlns:a="http://schemas.openxmlformats.org/drawingml/2006/main" xmlns:r="http://schemas.openxmlformats.org/officeDocument/2006/relationships" xmlns:p="http://schemas.openxmlformats.org/presentationml/2006/main">
  <p:tag name="THINKCELLSHAPEDONOTDELETE" val="tfBpc4gQlXkdqUgA1GpXS0A"/>
</p:tagLst>
</file>

<file path=ppt/tags/tag639.xml><?xml version="1.0" encoding="utf-8"?>
<p:tagLst xmlns:a="http://schemas.openxmlformats.org/drawingml/2006/main" xmlns:r="http://schemas.openxmlformats.org/officeDocument/2006/relationships" xmlns:p="http://schemas.openxmlformats.org/presentationml/2006/main">
  <p:tag name="THINKCELLSHAPEDONOTDELETE" val="tJes1n3Ei7pfWZEt9NF1W.Q"/>
</p:tagLst>
</file>

<file path=ppt/tags/tag640.xml><?xml version="1.0" encoding="utf-8"?>
<p:tagLst xmlns:a="http://schemas.openxmlformats.org/drawingml/2006/main" xmlns:r="http://schemas.openxmlformats.org/officeDocument/2006/relationships" xmlns:p="http://schemas.openxmlformats.org/presentationml/2006/main">
  <p:tag name="THINKCELLSHAPEDONOTDELETE" val="tpuHhAeuOIqur0dnZgKFvPA"/>
</p:tagLst>
</file>

<file path=ppt/tags/tag641.xml><?xml version="1.0" encoding="utf-8"?>
<p:tagLst xmlns:a="http://schemas.openxmlformats.org/drawingml/2006/main" xmlns:r="http://schemas.openxmlformats.org/officeDocument/2006/relationships" xmlns:p="http://schemas.openxmlformats.org/presentationml/2006/main">
  <p:tag name="THINKCELLSHAPEDONOTDELETE" val="t1JQuhI2yAoFf5SqppxheGw"/>
</p:tagLst>
</file>

<file path=ppt/tags/tag642.xml><?xml version="1.0" encoding="utf-8"?>
<p:tagLst xmlns:a="http://schemas.openxmlformats.org/drawingml/2006/main" xmlns:r="http://schemas.openxmlformats.org/officeDocument/2006/relationships" xmlns:p="http://schemas.openxmlformats.org/presentationml/2006/main">
  <p:tag name="THINKCELLSHAPEDONOTDELETE" val="tk74YyZla1zmxkvqHU6hXYg"/>
</p:tagLst>
</file>

<file path=ppt/tags/tag64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44.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645.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646.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647.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648.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649.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650.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65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52.xml><?xml version="1.0" encoding="utf-8"?>
<p:tagLst xmlns:a="http://schemas.openxmlformats.org/drawingml/2006/main" xmlns:r="http://schemas.openxmlformats.org/officeDocument/2006/relationships" xmlns:p="http://schemas.openxmlformats.org/presentationml/2006/main">
  <p:tag name="THINKCELLSHAPEDONOTDELETE" val="ttXtj_95FNIex6_4cQjXmAQ"/>
</p:tagLst>
</file>

<file path=ppt/tags/tag653.xml><?xml version="1.0" encoding="utf-8"?>
<p:tagLst xmlns:a="http://schemas.openxmlformats.org/drawingml/2006/main" xmlns:r="http://schemas.openxmlformats.org/officeDocument/2006/relationships" xmlns:p="http://schemas.openxmlformats.org/presentationml/2006/main">
  <p:tag name="THINKCELLSHAPEDONOTDELETE" val="tes02eigV4aZTbqVgTO27vA"/>
</p:tagLst>
</file>

<file path=ppt/tags/tag654.xml><?xml version="1.0" encoding="utf-8"?>
<p:tagLst xmlns:a="http://schemas.openxmlformats.org/drawingml/2006/main" xmlns:r="http://schemas.openxmlformats.org/officeDocument/2006/relationships" xmlns:p="http://schemas.openxmlformats.org/presentationml/2006/main">
  <p:tag name="THINKCELLSHAPEDONOTDELETE" val="tv4nuuzRzFUz1uvA_Ln8CMQ"/>
</p:tagLst>
</file>

<file path=ppt/tags/tag655.xml><?xml version="1.0" encoding="utf-8"?>
<p:tagLst xmlns:a="http://schemas.openxmlformats.org/drawingml/2006/main" xmlns:r="http://schemas.openxmlformats.org/officeDocument/2006/relationships" xmlns:p="http://schemas.openxmlformats.org/presentationml/2006/main">
  <p:tag name="THINKCELLSHAPEDONOTDELETE" val="t6fvAZN2dtspleY0FfAYpdw"/>
</p:tagLst>
</file>

<file path=ppt/tags/tag656.xml><?xml version="1.0" encoding="utf-8"?>
<p:tagLst xmlns:a="http://schemas.openxmlformats.org/drawingml/2006/main" xmlns:r="http://schemas.openxmlformats.org/officeDocument/2006/relationships" xmlns:p="http://schemas.openxmlformats.org/presentationml/2006/main">
  <p:tag name="THINKCELLSHAPEDONOTDELETE" val="tk7V9kuwHjsDDNXsJv98Lgw"/>
</p:tagLst>
</file>

<file path=ppt/tags/tag657.xml><?xml version="1.0" encoding="utf-8"?>
<p:tagLst xmlns:a="http://schemas.openxmlformats.org/drawingml/2006/main" xmlns:r="http://schemas.openxmlformats.org/officeDocument/2006/relationships" xmlns:p="http://schemas.openxmlformats.org/presentationml/2006/main">
  <p:tag name="THINKCELLSHAPEDONOTDELETE" val="t22oMHERZLK9RAF5bSKx9Sg"/>
</p:tagLst>
</file>

<file path=ppt/tags/tag658.xml><?xml version="1.0" encoding="utf-8"?>
<p:tagLst xmlns:a="http://schemas.openxmlformats.org/drawingml/2006/main" xmlns:r="http://schemas.openxmlformats.org/officeDocument/2006/relationships" xmlns:p="http://schemas.openxmlformats.org/presentationml/2006/main">
  <p:tag name="THINKCELLSHAPEDONOTDELETE" val="t06bLFFLTemhislg0axkDHg"/>
</p:tagLst>
</file>

<file path=ppt/tags/tag659.xml><?xml version="1.0" encoding="utf-8"?>
<p:tagLst xmlns:a="http://schemas.openxmlformats.org/drawingml/2006/main" xmlns:r="http://schemas.openxmlformats.org/officeDocument/2006/relationships" xmlns:p="http://schemas.openxmlformats.org/presentationml/2006/main">
  <p:tag name="THINKCELLSHAPEDONOTDELETE" val="t6b.iDY38WXRQiIWglKBRhw"/>
</p:tagLst>
</file>

<file path=ppt/tags/tag660.xml><?xml version="1.0" encoding="utf-8"?>
<p:tagLst xmlns:a="http://schemas.openxmlformats.org/drawingml/2006/main" xmlns:r="http://schemas.openxmlformats.org/officeDocument/2006/relationships" xmlns:p="http://schemas.openxmlformats.org/presentationml/2006/main">
  <p:tag name="THINKCELLSHAPEDONOTDELETE" val="t3GCZUs0qX1GGwMU_.db_iw"/>
</p:tagLst>
</file>

<file path=ppt/tags/tag661.xml><?xml version="1.0" encoding="utf-8"?>
<p:tagLst xmlns:a="http://schemas.openxmlformats.org/drawingml/2006/main" xmlns:r="http://schemas.openxmlformats.org/officeDocument/2006/relationships" xmlns:p="http://schemas.openxmlformats.org/presentationml/2006/main">
  <p:tag name="THINKCELLSHAPEDONOTDELETE" val="tXc4D5XQGTEbBNDVlsHmMtA"/>
</p:tagLst>
</file>

<file path=ppt/tags/tag662.xml><?xml version="1.0" encoding="utf-8"?>
<p:tagLst xmlns:a="http://schemas.openxmlformats.org/drawingml/2006/main" xmlns:r="http://schemas.openxmlformats.org/officeDocument/2006/relationships" xmlns:p="http://schemas.openxmlformats.org/presentationml/2006/main">
  <p:tag name="THINKCELLSHAPEDONOTDELETE" val="thnXMwXfAy.G1MhzDVlasjg"/>
</p:tagLst>
</file>

<file path=ppt/tags/tag663.xml><?xml version="1.0" encoding="utf-8"?>
<p:tagLst xmlns:a="http://schemas.openxmlformats.org/drawingml/2006/main" xmlns:r="http://schemas.openxmlformats.org/officeDocument/2006/relationships" xmlns:p="http://schemas.openxmlformats.org/presentationml/2006/main">
  <p:tag name="THINKCELLSHAPEDONOTDELETE" val="tWKUhe7mlmSvfBYqbO8nz.w"/>
</p:tagLst>
</file>

<file path=ppt/tags/tag664.xml><?xml version="1.0" encoding="utf-8"?>
<p:tagLst xmlns:a="http://schemas.openxmlformats.org/drawingml/2006/main" xmlns:r="http://schemas.openxmlformats.org/officeDocument/2006/relationships" xmlns:p="http://schemas.openxmlformats.org/presentationml/2006/main">
  <p:tag name="THINKCELLSHAPEDONOTDELETE" val="t7VwM6F1dibKhnDuaM3hwzQ"/>
</p:tagLst>
</file>

<file path=ppt/tags/tag665.xml><?xml version="1.0" encoding="utf-8"?>
<p:tagLst xmlns:a="http://schemas.openxmlformats.org/drawingml/2006/main" xmlns:r="http://schemas.openxmlformats.org/officeDocument/2006/relationships" xmlns:p="http://schemas.openxmlformats.org/presentationml/2006/main">
  <p:tag name="THINKCELLSHAPEDONOTDELETE" val="taIMZ9xRr5rf0B84jnaLJcQ"/>
</p:tagLst>
</file>

<file path=ppt/tags/tag666.xml><?xml version="1.0" encoding="utf-8"?>
<p:tagLst xmlns:a="http://schemas.openxmlformats.org/drawingml/2006/main" xmlns:r="http://schemas.openxmlformats.org/officeDocument/2006/relationships" xmlns:p="http://schemas.openxmlformats.org/presentationml/2006/main">
  <p:tag name="THINKCELLSHAPEDONOTDELETE" val="tADvFs9JKGgR3E9hIM5rjIA"/>
</p:tagLst>
</file>

<file path=ppt/tags/tag667.xml><?xml version="1.0" encoding="utf-8"?>
<p:tagLst xmlns:a="http://schemas.openxmlformats.org/drawingml/2006/main" xmlns:r="http://schemas.openxmlformats.org/officeDocument/2006/relationships" xmlns:p="http://schemas.openxmlformats.org/presentationml/2006/main">
  <p:tag name="THINKCELLSHAPEDONOTDELETE" val="tE0xvGcsLFe9Yj071T_zDkQ"/>
</p:tagLst>
</file>

<file path=ppt/tags/tag668.xml><?xml version="1.0" encoding="utf-8"?>
<p:tagLst xmlns:a="http://schemas.openxmlformats.org/drawingml/2006/main" xmlns:r="http://schemas.openxmlformats.org/officeDocument/2006/relationships" xmlns:p="http://schemas.openxmlformats.org/presentationml/2006/main">
  <p:tag name="THINKCELLSHAPEDONOTDELETE" val="tzbdApLBK_QQBZBCAuzpsMQ"/>
</p:tagLst>
</file>

<file path=ppt/tags/tag669.xml><?xml version="1.0" encoding="utf-8"?>
<p:tagLst xmlns:a="http://schemas.openxmlformats.org/drawingml/2006/main" xmlns:r="http://schemas.openxmlformats.org/officeDocument/2006/relationships" xmlns:p="http://schemas.openxmlformats.org/presentationml/2006/main">
  <p:tag name="THINKCELLSHAPEDONOTDELETE" val="t_6UclfujPx5y1LVsv5WRsQ"/>
</p:tagLst>
</file>

<file path=ppt/tags/tag670.xml><?xml version="1.0" encoding="utf-8"?>
<p:tagLst xmlns:a="http://schemas.openxmlformats.org/drawingml/2006/main" xmlns:r="http://schemas.openxmlformats.org/officeDocument/2006/relationships" xmlns:p="http://schemas.openxmlformats.org/presentationml/2006/main">
  <p:tag name="THINKCELLSHAPEDONOTDELETE" val="tD6q5D1GJtC_b24gug3NsHQ"/>
</p:tagLst>
</file>

<file path=ppt/tags/tag671.xml><?xml version="1.0" encoding="utf-8"?>
<p:tagLst xmlns:a="http://schemas.openxmlformats.org/drawingml/2006/main" xmlns:r="http://schemas.openxmlformats.org/officeDocument/2006/relationships" xmlns:p="http://schemas.openxmlformats.org/presentationml/2006/main">
  <p:tag name="THINKCELLSHAPEDONOTDELETE" val="ts8MMI00VleXqyBraq6tUEg"/>
</p:tagLst>
</file>

<file path=ppt/tags/tag672.xml><?xml version="1.0" encoding="utf-8"?>
<p:tagLst xmlns:a="http://schemas.openxmlformats.org/drawingml/2006/main" xmlns:r="http://schemas.openxmlformats.org/officeDocument/2006/relationships" xmlns:p="http://schemas.openxmlformats.org/presentationml/2006/main">
  <p:tag name="THINKCELLSHAPEDONOTDELETE" val="tf.YoPdRvMR2TVQ6ov4V28w"/>
</p:tagLst>
</file>

<file path=ppt/tags/tag673.xml><?xml version="1.0" encoding="utf-8"?>
<p:tagLst xmlns:a="http://schemas.openxmlformats.org/drawingml/2006/main" xmlns:r="http://schemas.openxmlformats.org/officeDocument/2006/relationships" xmlns:p="http://schemas.openxmlformats.org/presentationml/2006/main">
  <p:tag name="THINKCELLSHAPEDONOTDELETE" val="tw61U.KNotzkjWUTWFr69cg"/>
</p:tagLst>
</file>

<file path=ppt/tags/tag674.xml><?xml version="1.0" encoding="utf-8"?>
<p:tagLst xmlns:a="http://schemas.openxmlformats.org/drawingml/2006/main" xmlns:r="http://schemas.openxmlformats.org/officeDocument/2006/relationships" xmlns:p="http://schemas.openxmlformats.org/presentationml/2006/main">
  <p:tag name="THINKCELLSHAPEDONOTDELETE" val="tWKb5O4cZgbx4nYyP46Obmw"/>
</p:tagLst>
</file>

<file path=ppt/tags/tag675.xml><?xml version="1.0" encoding="utf-8"?>
<p:tagLst xmlns:a="http://schemas.openxmlformats.org/drawingml/2006/main" xmlns:r="http://schemas.openxmlformats.org/officeDocument/2006/relationships" xmlns:p="http://schemas.openxmlformats.org/presentationml/2006/main">
  <p:tag name="THINKCELLSHAPEDONOTDELETE" val="tZElA0LtX.I7.lYSNJyz.PA"/>
</p:tagLst>
</file>

<file path=ppt/tags/tag676.xml><?xml version="1.0" encoding="utf-8"?>
<p:tagLst xmlns:a="http://schemas.openxmlformats.org/drawingml/2006/main" xmlns:r="http://schemas.openxmlformats.org/officeDocument/2006/relationships" xmlns:p="http://schemas.openxmlformats.org/presentationml/2006/main">
  <p:tag name="THINKCELLSHAPEDONOTDELETE" val="t3l3Pd0K9hzkrZlIVbnHAWg"/>
</p:tagLst>
</file>

<file path=ppt/tags/tag677.xml><?xml version="1.0" encoding="utf-8"?>
<p:tagLst xmlns:a="http://schemas.openxmlformats.org/drawingml/2006/main" xmlns:r="http://schemas.openxmlformats.org/officeDocument/2006/relationships" xmlns:p="http://schemas.openxmlformats.org/presentationml/2006/main">
  <p:tag name="THINKCELLSHAPEDONOTDELETE" val="tyBL9RhH_jxP4krCY0BVbow"/>
</p:tagLst>
</file>

<file path=ppt/tags/tag67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79.xml><?xml version="1.0" encoding="utf-8"?>
<p:tagLst xmlns:a="http://schemas.openxmlformats.org/drawingml/2006/main" xmlns:r="http://schemas.openxmlformats.org/officeDocument/2006/relationships" xmlns:p="http://schemas.openxmlformats.org/presentationml/2006/main">
  <p:tag name="BTFPLAYOUTENABLED" val="1"/>
</p:tagLst>
</file>

<file path=ppt/tags/tag68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81.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682.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683.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684.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685.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686.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687.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688.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68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90.xml><?xml version="1.0" encoding="utf-8"?>
<p:tagLst xmlns:a="http://schemas.openxmlformats.org/drawingml/2006/main" xmlns:r="http://schemas.openxmlformats.org/officeDocument/2006/relationships" xmlns:p="http://schemas.openxmlformats.org/presentationml/2006/main">
  <p:tag name="BTFPLAYOUTENABLED" val="1"/>
</p:tagLst>
</file>

<file path=ppt/tags/tag691.xml><?xml version="1.0" encoding="utf-8"?>
<p:tagLst xmlns:a="http://schemas.openxmlformats.org/drawingml/2006/main" xmlns:r="http://schemas.openxmlformats.org/officeDocument/2006/relationships" xmlns:p="http://schemas.openxmlformats.org/presentationml/2006/main">
  <p:tag name="THINKCELLSHAPEDONOTDELETE" val="t5niBBVLpiYdRFRzkRqYs6w"/>
</p:tagLst>
</file>

<file path=ppt/tags/tag692.xml><?xml version="1.0" encoding="utf-8"?>
<p:tagLst xmlns:a="http://schemas.openxmlformats.org/drawingml/2006/main" xmlns:r="http://schemas.openxmlformats.org/officeDocument/2006/relationships" xmlns:p="http://schemas.openxmlformats.org/presentationml/2006/main">
  <p:tag name="THINKCELLSHAPEDONOTDELETE" val="t8F89bPqWGv.r6KeHtq2hbA"/>
</p:tagLst>
</file>

<file path=ppt/tags/tag693.xml><?xml version="1.0" encoding="utf-8"?>
<p:tagLst xmlns:a="http://schemas.openxmlformats.org/drawingml/2006/main" xmlns:r="http://schemas.openxmlformats.org/officeDocument/2006/relationships" xmlns:p="http://schemas.openxmlformats.org/presentationml/2006/main">
  <p:tag name="THINKCELLSHAPEDONOTDELETE" val="tkg_pU8UcFumcekclno.yxQ"/>
</p:tagLst>
</file>

<file path=ppt/tags/tag694.xml><?xml version="1.0" encoding="utf-8"?>
<p:tagLst xmlns:a="http://schemas.openxmlformats.org/drawingml/2006/main" xmlns:r="http://schemas.openxmlformats.org/officeDocument/2006/relationships" xmlns:p="http://schemas.openxmlformats.org/presentationml/2006/main">
  <p:tag name="THINKCELLSHAPEDONOTDELETE" val="tBXyMLuVI9Pli5VuXfC4XJw"/>
</p:tagLst>
</file>

<file path=ppt/tags/tag695.xml><?xml version="1.0" encoding="utf-8"?>
<p:tagLst xmlns:a="http://schemas.openxmlformats.org/drawingml/2006/main" xmlns:r="http://schemas.openxmlformats.org/officeDocument/2006/relationships" xmlns:p="http://schemas.openxmlformats.org/presentationml/2006/main">
  <p:tag name="THINKCELLSHAPEDONOTDELETE" val="tl0FgeyYy8TaO8PepW6OzvA"/>
</p:tagLst>
</file>

<file path=ppt/tags/tag696.xml><?xml version="1.0" encoding="utf-8"?>
<p:tagLst xmlns:a="http://schemas.openxmlformats.org/drawingml/2006/main" xmlns:r="http://schemas.openxmlformats.org/officeDocument/2006/relationships" xmlns:p="http://schemas.openxmlformats.org/presentationml/2006/main">
  <p:tag name="THINKCELLSHAPEDONOTDELETE" val="tRQB4oULUfPKgZEI1.a_KLQ"/>
</p:tagLst>
</file>

<file path=ppt/tags/tag697.xml><?xml version="1.0" encoding="utf-8"?>
<p:tagLst xmlns:a="http://schemas.openxmlformats.org/drawingml/2006/main" xmlns:r="http://schemas.openxmlformats.org/officeDocument/2006/relationships" xmlns:p="http://schemas.openxmlformats.org/presentationml/2006/main">
  <p:tag name="THINKCELLSHAPEDONOTDELETE" val="t_4ZD5Oashzc7u.bldZ7L0w"/>
</p:tagLst>
</file>

<file path=ppt/tags/tag698.xml><?xml version="1.0" encoding="utf-8"?>
<p:tagLst xmlns:a="http://schemas.openxmlformats.org/drawingml/2006/main" xmlns:r="http://schemas.openxmlformats.org/officeDocument/2006/relationships" xmlns:p="http://schemas.openxmlformats.org/presentationml/2006/main">
  <p:tag name="THINKCELLSHAPEDONOTDELETE" val="tvYUQ5jVgfGp_E7opoBA3OQ"/>
</p:tagLst>
</file>

<file path=ppt/tags/tag699.xml><?xml version="1.0" encoding="utf-8"?>
<p:tagLst xmlns:a="http://schemas.openxmlformats.org/drawingml/2006/main" xmlns:r="http://schemas.openxmlformats.org/officeDocument/2006/relationships" xmlns:p="http://schemas.openxmlformats.org/presentationml/2006/main">
  <p:tag name="THINKCELLSHAPEDONOTDELETE" val="tlS6dckA33n2HTFJo3Wro0Q"/>
</p:tagLst>
</file>

<file path=ppt/tags/tag700.xml><?xml version="1.0" encoding="utf-8"?>
<p:tagLst xmlns:a="http://schemas.openxmlformats.org/drawingml/2006/main" xmlns:r="http://schemas.openxmlformats.org/officeDocument/2006/relationships" xmlns:p="http://schemas.openxmlformats.org/presentationml/2006/main">
  <p:tag name="THINKCELLSHAPEDONOTDELETE" val="tPtvih0DjanbAvfOTa.5mbg"/>
</p:tagLst>
</file>

<file path=ppt/tags/tag701.xml><?xml version="1.0" encoding="utf-8"?>
<p:tagLst xmlns:a="http://schemas.openxmlformats.org/drawingml/2006/main" xmlns:r="http://schemas.openxmlformats.org/officeDocument/2006/relationships" xmlns:p="http://schemas.openxmlformats.org/presentationml/2006/main">
  <p:tag name="THINKCELLSHAPEDONOTDELETE" val="tiOUxwQZBpRCZgQKB47maBw"/>
</p:tagLst>
</file>

<file path=ppt/tags/tag702.xml><?xml version="1.0" encoding="utf-8"?>
<p:tagLst xmlns:a="http://schemas.openxmlformats.org/drawingml/2006/main" xmlns:r="http://schemas.openxmlformats.org/officeDocument/2006/relationships" xmlns:p="http://schemas.openxmlformats.org/presentationml/2006/main">
  <p:tag name="THINKCELLSHAPEDONOTDELETE" val="tD8qawuX8H8zQUPloBVTVQA"/>
</p:tagLst>
</file>

<file path=ppt/tags/tag703.xml><?xml version="1.0" encoding="utf-8"?>
<p:tagLst xmlns:a="http://schemas.openxmlformats.org/drawingml/2006/main" xmlns:r="http://schemas.openxmlformats.org/officeDocument/2006/relationships" xmlns:p="http://schemas.openxmlformats.org/presentationml/2006/main">
  <p:tag name="THINKCELLSHAPEDONOTDELETE" val="t64.H6.qT2uEhk8FTF0f0Yg"/>
</p:tagLst>
</file>

<file path=ppt/tags/tag704.xml><?xml version="1.0" encoding="utf-8"?>
<p:tagLst xmlns:a="http://schemas.openxmlformats.org/drawingml/2006/main" xmlns:r="http://schemas.openxmlformats.org/officeDocument/2006/relationships" xmlns:p="http://schemas.openxmlformats.org/presentationml/2006/main">
  <p:tag name="THINKCELLSHAPEDONOTDELETE" val="tUmbnGn1zZaEF1gi4yHVJfg"/>
</p:tagLst>
</file>

<file path=ppt/tags/tag705.xml><?xml version="1.0" encoding="utf-8"?>
<p:tagLst xmlns:a="http://schemas.openxmlformats.org/drawingml/2006/main" xmlns:r="http://schemas.openxmlformats.org/officeDocument/2006/relationships" xmlns:p="http://schemas.openxmlformats.org/presentationml/2006/main">
  <p:tag name="THINKCELLSHAPEDONOTDELETE" val="tkPaBkntD3eXIp9.zEDtRSg"/>
</p:tagLst>
</file>

<file path=ppt/tags/tag706.xml><?xml version="1.0" encoding="utf-8"?>
<p:tagLst xmlns:a="http://schemas.openxmlformats.org/drawingml/2006/main" xmlns:r="http://schemas.openxmlformats.org/officeDocument/2006/relationships" xmlns:p="http://schemas.openxmlformats.org/presentationml/2006/main">
  <p:tag name="THINKCELLSHAPEDONOTDELETE" val="t.1if8FXUaGu5jjIdii1rZA"/>
</p:tagLst>
</file>

<file path=ppt/tags/tag707.xml><?xml version="1.0" encoding="utf-8"?>
<p:tagLst xmlns:a="http://schemas.openxmlformats.org/drawingml/2006/main" xmlns:r="http://schemas.openxmlformats.org/officeDocument/2006/relationships" xmlns:p="http://schemas.openxmlformats.org/presentationml/2006/main">
  <p:tag name="THINKCELLSHAPEDONOTDELETE" val="tNkPrPJkqYWnBM95IaWt_yw"/>
</p:tagLst>
</file>

<file path=ppt/tags/tag708.xml><?xml version="1.0" encoding="utf-8"?>
<p:tagLst xmlns:a="http://schemas.openxmlformats.org/drawingml/2006/main" xmlns:r="http://schemas.openxmlformats.org/officeDocument/2006/relationships" xmlns:p="http://schemas.openxmlformats.org/presentationml/2006/main">
  <p:tag name="THINKCELLSHAPEDONOTDELETE" val="tkwawppAl6GiE5S_rzK_TNg"/>
</p:tagLst>
</file>

<file path=ppt/tags/tag709.xml><?xml version="1.0" encoding="utf-8"?>
<p:tagLst xmlns:a="http://schemas.openxmlformats.org/drawingml/2006/main" xmlns:r="http://schemas.openxmlformats.org/officeDocument/2006/relationships" xmlns:p="http://schemas.openxmlformats.org/presentationml/2006/main">
  <p:tag name="THINKCELLSHAPEDONOTDELETE" val="tbZWibfoz7kWvacFcOc9m3A"/>
</p:tagLst>
</file>

<file path=ppt/tags/tag710.xml><?xml version="1.0" encoding="utf-8"?>
<p:tagLst xmlns:a="http://schemas.openxmlformats.org/drawingml/2006/main" xmlns:r="http://schemas.openxmlformats.org/officeDocument/2006/relationships" xmlns:p="http://schemas.openxmlformats.org/presentationml/2006/main">
  <p:tag name="THINKCELLSHAPEDONOTDELETE" val="t6u9XJjEc43dH2oLkhTt4Kw"/>
</p:tagLst>
</file>

<file path=ppt/tags/tag711.xml><?xml version="1.0" encoding="utf-8"?>
<p:tagLst xmlns:a="http://schemas.openxmlformats.org/drawingml/2006/main" xmlns:r="http://schemas.openxmlformats.org/officeDocument/2006/relationships" xmlns:p="http://schemas.openxmlformats.org/presentationml/2006/main">
  <p:tag name="THINKCELLSHAPEDONOTDELETE" val="togQWUMhfkQIiTz_ijilCgQ"/>
</p:tagLst>
</file>

<file path=ppt/tags/tag712.xml><?xml version="1.0" encoding="utf-8"?>
<p:tagLst xmlns:a="http://schemas.openxmlformats.org/drawingml/2006/main" xmlns:r="http://schemas.openxmlformats.org/officeDocument/2006/relationships" xmlns:p="http://schemas.openxmlformats.org/presentationml/2006/main">
  <p:tag name="THINKCELLSHAPEDONOTDELETE" val="tHL46UGzP7.9QGHUE1F4a9Q"/>
</p:tagLst>
</file>

<file path=ppt/tags/tag713.xml><?xml version="1.0" encoding="utf-8"?>
<p:tagLst xmlns:a="http://schemas.openxmlformats.org/drawingml/2006/main" xmlns:r="http://schemas.openxmlformats.org/officeDocument/2006/relationships" xmlns:p="http://schemas.openxmlformats.org/presentationml/2006/main">
  <p:tag name="THINKCELLSHAPEDONOTDELETE" val="txwTSL2OmIxlGt16qsc5fmA"/>
</p:tagLst>
</file>

<file path=ppt/tags/tag714.xml><?xml version="1.0" encoding="utf-8"?>
<p:tagLst xmlns:a="http://schemas.openxmlformats.org/drawingml/2006/main" xmlns:r="http://schemas.openxmlformats.org/officeDocument/2006/relationships" xmlns:p="http://schemas.openxmlformats.org/presentationml/2006/main">
  <p:tag name="THINKCELLSHAPEDONOTDELETE" val="tqJgJBUt4uPzZf4ZVhYfgLw"/>
</p:tagLst>
</file>

<file path=ppt/tags/tag715.xml><?xml version="1.0" encoding="utf-8"?>
<p:tagLst xmlns:a="http://schemas.openxmlformats.org/drawingml/2006/main" xmlns:r="http://schemas.openxmlformats.org/officeDocument/2006/relationships" xmlns:p="http://schemas.openxmlformats.org/presentationml/2006/main">
  <p:tag name="THINKCELLSHAPEDONOTDELETE" val="tVA0MCC.LA.nNjMoPyYKnvA"/>
</p:tagLst>
</file>

<file path=ppt/tags/tag716.xml><?xml version="1.0" encoding="utf-8"?>
<p:tagLst xmlns:a="http://schemas.openxmlformats.org/drawingml/2006/main" xmlns:r="http://schemas.openxmlformats.org/officeDocument/2006/relationships" xmlns:p="http://schemas.openxmlformats.org/presentationml/2006/main">
  <p:tag name="THINKCELLSHAPEDONOTDELETE" val="tjNoNIv6.dsYnKBRk0wRtzw"/>
</p:tagLst>
</file>

<file path=ppt/tags/tag717.xml><?xml version="1.0" encoding="utf-8"?>
<p:tagLst xmlns:a="http://schemas.openxmlformats.org/drawingml/2006/main" xmlns:r="http://schemas.openxmlformats.org/officeDocument/2006/relationships" xmlns:p="http://schemas.openxmlformats.org/presentationml/2006/main">
  <p:tag name="THINKCELLSHAPEDONOTDELETE" val="tFdY3CNvZ0NxmGZL7eQOA0g"/>
</p:tagLst>
</file>

<file path=ppt/tags/tag718.xml><?xml version="1.0" encoding="utf-8"?>
<p:tagLst xmlns:a="http://schemas.openxmlformats.org/drawingml/2006/main" xmlns:r="http://schemas.openxmlformats.org/officeDocument/2006/relationships" xmlns:p="http://schemas.openxmlformats.org/presentationml/2006/main">
  <p:tag name="THINKCELLSHAPEDONOTDELETE" val="t6TYlIT66Dn5VdPfmpg8qaQ"/>
</p:tagLst>
</file>

<file path=ppt/tags/tag71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2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21.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722.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723.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724.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72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26.xml><?xml version="1.0" encoding="utf-8"?>
<p:tagLst xmlns:a="http://schemas.openxmlformats.org/drawingml/2006/main" xmlns:r="http://schemas.openxmlformats.org/officeDocument/2006/relationships" xmlns:p="http://schemas.openxmlformats.org/presentationml/2006/main">
  <p:tag name="THINKCELLSHAPEDONOTDELETE" val="t7w__6HdTZC_kj7pBAd6wzw"/>
</p:tagLst>
</file>

<file path=ppt/tags/tag727.xml><?xml version="1.0" encoding="utf-8"?>
<p:tagLst xmlns:a="http://schemas.openxmlformats.org/drawingml/2006/main" xmlns:r="http://schemas.openxmlformats.org/officeDocument/2006/relationships" xmlns:p="http://schemas.openxmlformats.org/presentationml/2006/main">
  <p:tag name="THINKCELLSHAPEDONOTDELETE" val="tP7BJ77h6kp3S0QdMepr9Vg"/>
</p:tagLst>
</file>

<file path=ppt/tags/tag72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29.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730.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731.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732.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733.xml><?xml version="1.0" encoding="utf-8"?>
<p:tagLst xmlns:a="http://schemas.openxmlformats.org/drawingml/2006/main" xmlns:r="http://schemas.openxmlformats.org/officeDocument/2006/relationships" xmlns:p="http://schemas.openxmlformats.org/presentationml/2006/main">
  <p:tag name="THINKCELLSHAPEDONOTDELETE" val="pRyW6U3ZiS_gM9kZGU2ZayA"/>
</p:tagLst>
</file>

<file path=ppt/tags/tag734.xml><?xml version="1.0" encoding="utf-8"?>
<p:tagLst xmlns:a="http://schemas.openxmlformats.org/drawingml/2006/main" xmlns:r="http://schemas.openxmlformats.org/officeDocument/2006/relationships" xmlns:p="http://schemas.openxmlformats.org/presentationml/2006/main">
  <p:tag name="THINKCELLSHAPEDONOTDELETE" val="p1UkfvzJSqGnwlR4ZTa5zPg"/>
</p:tagLst>
</file>

<file path=ppt/tags/tag735.xml><?xml version="1.0" encoding="utf-8"?>
<p:tagLst xmlns:a="http://schemas.openxmlformats.org/drawingml/2006/main" xmlns:r="http://schemas.openxmlformats.org/officeDocument/2006/relationships" xmlns:p="http://schemas.openxmlformats.org/presentationml/2006/main">
  <p:tag name="THINKCELLSHAPEDONOTDELETE" val="p8VNuPg2UPcPaLnO5jEKTKQ"/>
</p:tagLst>
</file>

<file path=ppt/tags/tag736.xml><?xml version="1.0" encoding="utf-8"?>
<p:tagLst xmlns:a="http://schemas.openxmlformats.org/drawingml/2006/main" xmlns:r="http://schemas.openxmlformats.org/officeDocument/2006/relationships" xmlns:p="http://schemas.openxmlformats.org/presentationml/2006/main">
  <p:tag name="THINKCELLSHAPEDONOTDELETE" val="prVpu2nd_MKVBRnlJaVe6pQ"/>
</p:tagLst>
</file>

<file path=ppt/tags/tag737.xml><?xml version="1.0" encoding="utf-8"?>
<p:tagLst xmlns:a="http://schemas.openxmlformats.org/drawingml/2006/main" xmlns:r="http://schemas.openxmlformats.org/officeDocument/2006/relationships" xmlns:p="http://schemas.openxmlformats.org/presentationml/2006/main">
  <p:tag name="THINKCELLSHAPEDONOTDELETE" val="pmsOcfxsEsKYwIqKFTwxwcA"/>
</p:tagLst>
</file>

<file path=ppt/tags/tag73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39.xml><?xml version="1.0" encoding="utf-8"?>
<p:tagLst xmlns:a="http://schemas.openxmlformats.org/drawingml/2006/main" xmlns:r="http://schemas.openxmlformats.org/officeDocument/2006/relationships" xmlns:p="http://schemas.openxmlformats.org/presentationml/2006/main">
  <p:tag name="THINKCELLSHAPEDONOTDELETE" val="tiFiNOzbeGIVBwmhdBqNZLg"/>
</p:tagLst>
</file>

<file path=ppt/tags/tag740.xml><?xml version="1.0" encoding="utf-8"?>
<p:tagLst xmlns:a="http://schemas.openxmlformats.org/drawingml/2006/main" xmlns:r="http://schemas.openxmlformats.org/officeDocument/2006/relationships" xmlns:p="http://schemas.openxmlformats.org/presentationml/2006/main">
  <p:tag name="THINKCELLSHAPEDONOTDELETE" val="tOAymnx5PLT1FqRxx10wR3Q"/>
</p:tagLst>
</file>

<file path=ppt/tags/tag741.xml><?xml version="1.0" encoding="utf-8"?>
<p:tagLst xmlns:a="http://schemas.openxmlformats.org/drawingml/2006/main" xmlns:r="http://schemas.openxmlformats.org/officeDocument/2006/relationships" xmlns:p="http://schemas.openxmlformats.org/presentationml/2006/main">
  <p:tag name="THINKCELLSHAPEDONOTDELETE" val="tkC3V3lbP4qNel76MXGjFvw"/>
</p:tagLst>
</file>

<file path=ppt/tags/tag742.xml><?xml version="1.0" encoding="utf-8"?>
<p:tagLst xmlns:a="http://schemas.openxmlformats.org/drawingml/2006/main" xmlns:r="http://schemas.openxmlformats.org/officeDocument/2006/relationships" xmlns:p="http://schemas.openxmlformats.org/presentationml/2006/main">
  <p:tag name="THINKCELLSHAPEDONOTDELETE" val="tCIvQynP6cgpQs5qsmbqYRg"/>
</p:tagLst>
</file>

<file path=ppt/tags/tag743.xml><?xml version="1.0" encoding="utf-8"?>
<p:tagLst xmlns:a="http://schemas.openxmlformats.org/drawingml/2006/main" xmlns:r="http://schemas.openxmlformats.org/officeDocument/2006/relationships" xmlns:p="http://schemas.openxmlformats.org/presentationml/2006/main">
  <p:tag name="THINKCELLSHAPEDONOTDELETE" val="tK1Lu88xJRkfGCV_klubsZw"/>
</p:tagLst>
</file>

<file path=ppt/tags/tag744.xml><?xml version="1.0" encoding="utf-8"?>
<p:tagLst xmlns:a="http://schemas.openxmlformats.org/drawingml/2006/main" xmlns:r="http://schemas.openxmlformats.org/officeDocument/2006/relationships" xmlns:p="http://schemas.openxmlformats.org/presentationml/2006/main">
  <p:tag name="THINKCELLSHAPEDONOTDELETE" val="tmwG_cT_HLb79yPz9OLbEZw"/>
</p:tagLst>
</file>

<file path=ppt/tags/tag745.xml><?xml version="1.0" encoding="utf-8"?>
<p:tagLst xmlns:a="http://schemas.openxmlformats.org/drawingml/2006/main" xmlns:r="http://schemas.openxmlformats.org/officeDocument/2006/relationships" xmlns:p="http://schemas.openxmlformats.org/presentationml/2006/main">
  <p:tag name="THINKCELLSHAPEDONOTDELETE" val="tkOD5ysZNzrZ9QyzWs0L4KA"/>
</p:tagLst>
</file>

<file path=ppt/tags/tag746.xml><?xml version="1.0" encoding="utf-8"?>
<p:tagLst xmlns:a="http://schemas.openxmlformats.org/drawingml/2006/main" xmlns:r="http://schemas.openxmlformats.org/officeDocument/2006/relationships" xmlns:p="http://schemas.openxmlformats.org/presentationml/2006/main">
  <p:tag name="THINKCELLSHAPEDONOTDELETE" val="tM4aVEle8jkQDEI.tYttTrg"/>
</p:tagLst>
</file>

<file path=ppt/tags/tag747.xml><?xml version="1.0" encoding="utf-8"?>
<p:tagLst xmlns:a="http://schemas.openxmlformats.org/drawingml/2006/main" xmlns:r="http://schemas.openxmlformats.org/officeDocument/2006/relationships" xmlns:p="http://schemas.openxmlformats.org/presentationml/2006/main">
  <p:tag name="THINKCELLSHAPEDONOTDELETE" val="t9sS5Gm96nTePicAMB6ObFw"/>
</p:tagLst>
</file>

<file path=ppt/tags/tag748.xml><?xml version="1.0" encoding="utf-8"?>
<p:tagLst xmlns:a="http://schemas.openxmlformats.org/drawingml/2006/main" xmlns:r="http://schemas.openxmlformats.org/officeDocument/2006/relationships" xmlns:p="http://schemas.openxmlformats.org/presentationml/2006/main">
  <p:tag name="THINKCELLSHAPEDONOTDELETE" val="tnYQhITu1p0xk5lFieqOAXA"/>
</p:tagLst>
</file>

<file path=ppt/tags/tag749.xml><?xml version="1.0" encoding="utf-8"?>
<p:tagLst xmlns:a="http://schemas.openxmlformats.org/drawingml/2006/main" xmlns:r="http://schemas.openxmlformats.org/officeDocument/2006/relationships" xmlns:p="http://schemas.openxmlformats.org/presentationml/2006/main">
  <p:tag name="THINKCELLSHAPEDONOTDELETE" val="tPv3D9v6l4K51i6gNSGAXxw"/>
</p:tagLst>
</file>

<file path=ppt/tags/tag750.xml><?xml version="1.0" encoding="utf-8"?>
<p:tagLst xmlns:a="http://schemas.openxmlformats.org/drawingml/2006/main" xmlns:r="http://schemas.openxmlformats.org/officeDocument/2006/relationships" xmlns:p="http://schemas.openxmlformats.org/presentationml/2006/main">
  <p:tag name="THINKCELLSHAPEDONOTDELETE" val="t7QxWu6xznpYevFuz3gIUmg"/>
</p:tagLst>
</file>

<file path=ppt/tags/tag751.xml><?xml version="1.0" encoding="utf-8"?>
<p:tagLst xmlns:a="http://schemas.openxmlformats.org/drawingml/2006/main" xmlns:r="http://schemas.openxmlformats.org/officeDocument/2006/relationships" xmlns:p="http://schemas.openxmlformats.org/presentationml/2006/main">
  <p:tag name="THINKCELLSHAPEDONOTDELETE" val="t_dXdhIrntlTlSfKfGHlEgQ"/>
</p:tagLst>
</file>

<file path=ppt/tags/tag752.xml><?xml version="1.0" encoding="utf-8"?>
<p:tagLst xmlns:a="http://schemas.openxmlformats.org/drawingml/2006/main" xmlns:r="http://schemas.openxmlformats.org/officeDocument/2006/relationships" xmlns:p="http://schemas.openxmlformats.org/presentationml/2006/main">
  <p:tag name="THINKCELLSHAPEDONOTDELETE" val="tcaoESu.r3zzAUhAEBaNNqg"/>
</p:tagLst>
</file>

<file path=ppt/tags/tag753.xml><?xml version="1.0" encoding="utf-8"?>
<p:tagLst xmlns:a="http://schemas.openxmlformats.org/drawingml/2006/main" xmlns:r="http://schemas.openxmlformats.org/officeDocument/2006/relationships" xmlns:p="http://schemas.openxmlformats.org/presentationml/2006/main">
  <p:tag name="THINKCELLSHAPEDONOTDELETE" val="tmHMNGztTHohiQNPcf2SzQg"/>
</p:tagLst>
</file>

<file path=ppt/tags/tag754.xml><?xml version="1.0" encoding="utf-8"?>
<p:tagLst xmlns:a="http://schemas.openxmlformats.org/drawingml/2006/main" xmlns:r="http://schemas.openxmlformats.org/officeDocument/2006/relationships" xmlns:p="http://schemas.openxmlformats.org/presentationml/2006/main">
  <p:tag name="THINKCELLSHAPEDONOTDELETE" val="tO6N88ajuGxv67cvES8D9lQ"/>
</p:tagLst>
</file>

<file path=ppt/tags/tag755.xml><?xml version="1.0" encoding="utf-8"?>
<p:tagLst xmlns:a="http://schemas.openxmlformats.org/drawingml/2006/main" xmlns:r="http://schemas.openxmlformats.org/officeDocument/2006/relationships" xmlns:p="http://schemas.openxmlformats.org/presentationml/2006/main">
  <p:tag name="THINKCELLSHAPEDONOTDELETE" val="t3jXSvduTydfoNL6dLXLS2A"/>
</p:tagLst>
</file>

<file path=ppt/tags/tag756.xml><?xml version="1.0" encoding="utf-8"?>
<p:tagLst xmlns:a="http://schemas.openxmlformats.org/drawingml/2006/main" xmlns:r="http://schemas.openxmlformats.org/officeDocument/2006/relationships" xmlns:p="http://schemas.openxmlformats.org/presentationml/2006/main">
  <p:tag name="THINKCELLSHAPEDONOTDELETE" val="tdsKT8bcK6VuTAkLq_aRzOw"/>
</p:tagLst>
</file>

<file path=ppt/tags/tag757.xml><?xml version="1.0" encoding="utf-8"?>
<p:tagLst xmlns:a="http://schemas.openxmlformats.org/drawingml/2006/main" xmlns:r="http://schemas.openxmlformats.org/officeDocument/2006/relationships" xmlns:p="http://schemas.openxmlformats.org/presentationml/2006/main">
  <p:tag name="THINKCELLSHAPEDONOTDELETE" val="tnagH_h0GoM25s2SyVYblWQ"/>
</p:tagLst>
</file>

<file path=ppt/tags/tag758.xml><?xml version="1.0" encoding="utf-8"?>
<p:tagLst xmlns:a="http://schemas.openxmlformats.org/drawingml/2006/main" xmlns:r="http://schemas.openxmlformats.org/officeDocument/2006/relationships" xmlns:p="http://schemas.openxmlformats.org/presentationml/2006/main">
  <p:tag name="THINKCELLSHAPEDONOTDELETE" val="tk4GnGF_ZgfviVHzxtVm5nw"/>
</p:tagLst>
</file>

<file path=ppt/tags/tag759.xml><?xml version="1.0" encoding="utf-8"?>
<p:tagLst xmlns:a="http://schemas.openxmlformats.org/drawingml/2006/main" xmlns:r="http://schemas.openxmlformats.org/officeDocument/2006/relationships" xmlns:p="http://schemas.openxmlformats.org/presentationml/2006/main">
  <p:tag name="THINKCELLSHAPEDONOTDELETE" val="tqn8SLqxsIKq62bIbZKPRZA"/>
</p:tagLst>
</file>

<file path=ppt/tags/tag760.xml><?xml version="1.0" encoding="utf-8"?>
<p:tagLst xmlns:a="http://schemas.openxmlformats.org/drawingml/2006/main" xmlns:r="http://schemas.openxmlformats.org/officeDocument/2006/relationships" xmlns:p="http://schemas.openxmlformats.org/presentationml/2006/main">
  <p:tag name="THINKCELLSHAPEDONOTDELETE" val="tcKTGC.e0HLMFHNEQMyy3jg"/>
</p:tagLst>
</file>

<file path=ppt/tags/tag761.xml><?xml version="1.0" encoding="utf-8"?>
<p:tagLst xmlns:a="http://schemas.openxmlformats.org/drawingml/2006/main" xmlns:r="http://schemas.openxmlformats.org/officeDocument/2006/relationships" xmlns:p="http://schemas.openxmlformats.org/presentationml/2006/main">
  <p:tag name="THINKCELLSHAPEDONOTDELETE" val="tcX3dbWguN5fIOmZv8OlX0Q"/>
</p:tagLst>
</file>

<file path=ppt/tags/tag762.xml><?xml version="1.0" encoding="utf-8"?>
<p:tagLst xmlns:a="http://schemas.openxmlformats.org/drawingml/2006/main" xmlns:r="http://schemas.openxmlformats.org/officeDocument/2006/relationships" xmlns:p="http://schemas.openxmlformats.org/presentationml/2006/main">
  <p:tag name="THINKCELLSHAPEDONOTDELETE" val="tg5NJipNsr6jVRiVaY9EbPQ"/>
</p:tagLst>
</file>

<file path=ppt/tags/tag763.xml><?xml version="1.0" encoding="utf-8"?>
<p:tagLst xmlns:a="http://schemas.openxmlformats.org/drawingml/2006/main" xmlns:r="http://schemas.openxmlformats.org/officeDocument/2006/relationships" xmlns:p="http://schemas.openxmlformats.org/presentationml/2006/main">
  <p:tag name="THINKCELLSHAPEDONOTDELETE" val="tjCB.mwODSK2ZvZbW6xLygQ"/>
</p:tagLst>
</file>

<file path=ppt/tags/tag764.xml><?xml version="1.0" encoding="utf-8"?>
<p:tagLst xmlns:a="http://schemas.openxmlformats.org/drawingml/2006/main" xmlns:r="http://schemas.openxmlformats.org/officeDocument/2006/relationships" xmlns:p="http://schemas.openxmlformats.org/presentationml/2006/main">
  <p:tag name="THINKCELLSHAPEDONOTDELETE" val="tj1wJ8ZYrQJSDDdVQxXPZIg"/>
</p:tagLst>
</file>

<file path=ppt/tags/tag765.xml><?xml version="1.0" encoding="utf-8"?>
<p:tagLst xmlns:a="http://schemas.openxmlformats.org/drawingml/2006/main" xmlns:r="http://schemas.openxmlformats.org/officeDocument/2006/relationships" xmlns:p="http://schemas.openxmlformats.org/presentationml/2006/main">
  <p:tag name="THINKCELLSHAPEDONOTDELETE" val="trjGdWD86d4ExLG8c2hxGdQ"/>
</p:tagLst>
</file>

<file path=ppt/tags/tag766.xml><?xml version="1.0" encoding="utf-8"?>
<p:tagLst xmlns:a="http://schemas.openxmlformats.org/drawingml/2006/main" xmlns:r="http://schemas.openxmlformats.org/officeDocument/2006/relationships" xmlns:p="http://schemas.openxmlformats.org/presentationml/2006/main">
  <p:tag name="THINKCELLSHAPEDONOTDELETE" val="txrKy2rzLhdJW5h1Sm.Od1A"/>
</p:tagLst>
</file>

<file path=ppt/tags/tag767.xml><?xml version="1.0" encoding="utf-8"?>
<p:tagLst xmlns:a="http://schemas.openxmlformats.org/drawingml/2006/main" xmlns:r="http://schemas.openxmlformats.org/officeDocument/2006/relationships" xmlns:p="http://schemas.openxmlformats.org/presentationml/2006/main">
  <p:tag name="THINKCELLSHAPEDONOTDELETE" val="tk.e4gmoVhBYrfP7pCXkj8A"/>
</p:tagLst>
</file>

<file path=ppt/tags/tag768.xml><?xml version="1.0" encoding="utf-8"?>
<p:tagLst xmlns:a="http://schemas.openxmlformats.org/drawingml/2006/main" xmlns:r="http://schemas.openxmlformats.org/officeDocument/2006/relationships" xmlns:p="http://schemas.openxmlformats.org/presentationml/2006/main">
  <p:tag name="THINKCELLSHAPEDONOTDELETE" val="tGNX1zWzk2WKPOLsIIEalag"/>
</p:tagLst>
</file>

<file path=ppt/tags/tag769.xml><?xml version="1.0" encoding="utf-8"?>
<p:tagLst xmlns:a="http://schemas.openxmlformats.org/drawingml/2006/main" xmlns:r="http://schemas.openxmlformats.org/officeDocument/2006/relationships" xmlns:p="http://schemas.openxmlformats.org/presentationml/2006/main">
  <p:tag name="THINKCELLSHAPEDONOTDELETE" val="tbtFhZAEDAD.5aXGqxUrp5w"/>
</p:tagLst>
</file>

<file path=ppt/tags/tag770.xml><?xml version="1.0" encoding="utf-8"?>
<p:tagLst xmlns:a="http://schemas.openxmlformats.org/drawingml/2006/main" xmlns:r="http://schemas.openxmlformats.org/officeDocument/2006/relationships" xmlns:p="http://schemas.openxmlformats.org/presentationml/2006/main">
  <p:tag name="THINKCELLSHAPEDONOTDELETE" val="tVxZedBDrnyVoncvx96yXfg"/>
</p:tagLst>
</file>

<file path=ppt/tags/tag771.xml><?xml version="1.0" encoding="utf-8"?>
<p:tagLst xmlns:a="http://schemas.openxmlformats.org/drawingml/2006/main" xmlns:r="http://schemas.openxmlformats.org/officeDocument/2006/relationships" xmlns:p="http://schemas.openxmlformats.org/presentationml/2006/main">
  <p:tag name="THINKCELLSHAPEDONOTDELETE" val="tYqQBAOLiSu2nxxobYVd2lg"/>
</p:tagLst>
</file>

<file path=ppt/tags/tag772.xml><?xml version="1.0" encoding="utf-8"?>
<p:tagLst xmlns:a="http://schemas.openxmlformats.org/drawingml/2006/main" xmlns:r="http://schemas.openxmlformats.org/officeDocument/2006/relationships" xmlns:p="http://schemas.openxmlformats.org/presentationml/2006/main">
  <p:tag name="THINKCELLSHAPEDONOTDELETE" val="tce2HHyM.zrJn2pjOAK33.Q"/>
</p:tagLst>
</file>

<file path=ppt/tags/tag773.xml><?xml version="1.0" encoding="utf-8"?>
<p:tagLst xmlns:a="http://schemas.openxmlformats.org/drawingml/2006/main" xmlns:r="http://schemas.openxmlformats.org/officeDocument/2006/relationships" xmlns:p="http://schemas.openxmlformats.org/presentationml/2006/main">
  <p:tag name="THINKCELLSHAPEDONOTDELETE" val="tj5DLvK9cONYCYnfV5oLZzA"/>
</p:tagLst>
</file>

<file path=ppt/tags/tag774.xml><?xml version="1.0" encoding="utf-8"?>
<p:tagLst xmlns:a="http://schemas.openxmlformats.org/drawingml/2006/main" xmlns:r="http://schemas.openxmlformats.org/officeDocument/2006/relationships" xmlns:p="http://schemas.openxmlformats.org/presentationml/2006/main">
  <p:tag name="THINKCELLSHAPEDONOTDELETE" val="tr1MgUTXRHgoVT9_.tStV3w"/>
</p:tagLst>
</file>

<file path=ppt/tags/tag775.xml><?xml version="1.0" encoding="utf-8"?>
<p:tagLst xmlns:a="http://schemas.openxmlformats.org/drawingml/2006/main" xmlns:r="http://schemas.openxmlformats.org/officeDocument/2006/relationships" xmlns:p="http://schemas.openxmlformats.org/presentationml/2006/main">
  <p:tag name="THINKCELLSHAPEDONOTDELETE" val="tsUu6CHOk6nG52qufVAfUJA"/>
</p:tagLst>
</file>

<file path=ppt/tags/tag776.xml><?xml version="1.0" encoding="utf-8"?>
<p:tagLst xmlns:a="http://schemas.openxmlformats.org/drawingml/2006/main" xmlns:r="http://schemas.openxmlformats.org/officeDocument/2006/relationships" xmlns:p="http://schemas.openxmlformats.org/presentationml/2006/main">
  <p:tag name="THINKCELLSHAPEDONOTDELETE" val="tPtxsmuRd0U2UItaIuc7wOA"/>
</p:tagLst>
</file>

<file path=ppt/tags/tag777.xml><?xml version="1.0" encoding="utf-8"?>
<p:tagLst xmlns:a="http://schemas.openxmlformats.org/drawingml/2006/main" xmlns:r="http://schemas.openxmlformats.org/officeDocument/2006/relationships" xmlns:p="http://schemas.openxmlformats.org/presentationml/2006/main">
  <p:tag name="THINKCELLSHAPEDONOTDELETE" val="t9qHl85CVo8msV2EADxD1tQ"/>
</p:tagLst>
</file>

<file path=ppt/tags/tag778.xml><?xml version="1.0" encoding="utf-8"?>
<p:tagLst xmlns:a="http://schemas.openxmlformats.org/drawingml/2006/main" xmlns:r="http://schemas.openxmlformats.org/officeDocument/2006/relationships" xmlns:p="http://schemas.openxmlformats.org/presentationml/2006/main">
  <p:tag name="THINKCELLSHAPEDONOTDELETE" val="ti8UWZLcF5UWk1QFbapGfhQ"/>
</p:tagLst>
</file>

<file path=ppt/tags/tag779.xml><?xml version="1.0" encoding="utf-8"?>
<p:tagLst xmlns:a="http://schemas.openxmlformats.org/drawingml/2006/main" xmlns:r="http://schemas.openxmlformats.org/officeDocument/2006/relationships" xmlns:p="http://schemas.openxmlformats.org/presentationml/2006/main">
  <p:tag name="THINKCELLSHAPEDONOTDELETE" val="tsmj6ZAEWh7ahKuKSnDA_fw"/>
</p:tagLst>
</file>

<file path=ppt/tags/tag780.xml><?xml version="1.0" encoding="utf-8"?>
<p:tagLst xmlns:a="http://schemas.openxmlformats.org/drawingml/2006/main" xmlns:r="http://schemas.openxmlformats.org/officeDocument/2006/relationships" xmlns:p="http://schemas.openxmlformats.org/presentationml/2006/main">
  <p:tag name="THINKCELLSHAPEDONOTDELETE" val="tFEqbLU9fn33XnB4wWW.vKQ"/>
</p:tagLst>
</file>

<file path=ppt/tags/tag781.xml><?xml version="1.0" encoding="utf-8"?>
<p:tagLst xmlns:a="http://schemas.openxmlformats.org/drawingml/2006/main" xmlns:r="http://schemas.openxmlformats.org/officeDocument/2006/relationships" xmlns:p="http://schemas.openxmlformats.org/presentationml/2006/main">
  <p:tag name="THINKCELLSHAPEDONOTDELETE" val="tp3haMeqZCLSRo.cUrpX6ww"/>
</p:tagLst>
</file>

<file path=ppt/tags/tag782.xml><?xml version="1.0" encoding="utf-8"?>
<p:tagLst xmlns:a="http://schemas.openxmlformats.org/drawingml/2006/main" xmlns:r="http://schemas.openxmlformats.org/officeDocument/2006/relationships" xmlns:p="http://schemas.openxmlformats.org/presentationml/2006/main">
  <p:tag name="THINKCELLSHAPEDONOTDELETE" val="tuh4QNPF0Nkigva0Ygo3HLQ"/>
</p:tagLst>
</file>

<file path=ppt/tags/tag783.xml><?xml version="1.0" encoding="utf-8"?>
<p:tagLst xmlns:a="http://schemas.openxmlformats.org/drawingml/2006/main" xmlns:r="http://schemas.openxmlformats.org/officeDocument/2006/relationships" xmlns:p="http://schemas.openxmlformats.org/presentationml/2006/main">
  <p:tag name="THINKCELLSHAPEDONOTDELETE" val="tTziI3wfqC78BjWo8rapyBQ"/>
</p:tagLst>
</file>

<file path=ppt/tags/tag784.xml><?xml version="1.0" encoding="utf-8"?>
<p:tagLst xmlns:a="http://schemas.openxmlformats.org/drawingml/2006/main" xmlns:r="http://schemas.openxmlformats.org/officeDocument/2006/relationships" xmlns:p="http://schemas.openxmlformats.org/presentationml/2006/main">
  <p:tag name="THINKCELLSHAPEDONOTDELETE" val="tOAq4k1K35z6gH2OYAoFJlg"/>
</p:tagLst>
</file>

<file path=ppt/tags/tag785.xml><?xml version="1.0" encoding="utf-8"?>
<p:tagLst xmlns:a="http://schemas.openxmlformats.org/drawingml/2006/main" xmlns:r="http://schemas.openxmlformats.org/officeDocument/2006/relationships" xmlns:p="http://schemas.openxmlformats.org/presentationml/2006/main">
  <p:tag name="THINKCELLSHAPEDONOTDELETE" val="t7H6zV2u9oFfkv3pOl4MVYA"/>
</p:tagLst>
</file>

<file path=ppt/tags/tag786.xml><?xml version="1.0" encoding="utf-8"?>
<p:tagLst xmlns:a="http://schemas.openxmlformats.org/drawingml/2006/main" xmlns:r="http://schemas.openxmlformats.org/officeDocument/2006/relationships" xmlns:p="http://schemas.openxmlformats.org/presentationml/2006/main">
  <p:tag name="THINKCELLSHAPEDONOTDELETE" val="tQX7D4agE9_dLmFbIWxp5ww"/>
</p:tagLst>
</file>

<file path=ppt/tags/tag787.xml><?xml version="1.0" encoding="utf-8"?>
<p:tagLst xmlns:a="http://schemas.openxmlformats.org/drawingml/2006/main" xmlns:r="http://schemas.openxmlformats.org/officeDocument/2006/relationships" xmlns:p="http://schemas.openxmlformats.org/presentationml/2006/main">
  <p:tag name="THINKCELLSHAPEDONOTDELETE" val="tvNfv1y_SwhZ4ZrZ7zfOOIg"/>
</p:tagLst>
</file>

<file path=ppt/tags/tag788.xml><?xml version="1.0" encoding="utf-8"?>
<p:tagLst xmlns:a="http://schemas.openxmlformats.org/drawingml/2006/main" xmlns:r="http://schemas.openxmlformats.org/officeDocument/2006/relationships" xmlns:p="http://schemas.openxmlformats.org/presentationml/2006/main">
  <p:tag name="THINKCELLSHAPEDONOTDELETE" val="tId9uzEwb6k1jILW_XDv.Kg"/>
</p:tagLst>
</file>

<file path=ppt/tags/tag789.xml><?xml version="1.0" encoding="utf-8"?>
<p:tagLst xmlns:a="http://schemas.openxmlformats.org/drawingml/2006/main" xmlns:r="http://schemas.openxmlformats.org/officeDocument/2006/relationships" xmlns:p="http://schemas.openxmlformats.org/presentationml/2006/main">
  <p:tag name="THINKCELLSHAPEDONOTDELETE" val="t08bAGWFDVlrXZmE7npJ3rA"/>
</p:tagLst>
</file>

<file path=ppt/tags/tag790.xml><?xml version="1.0" encoding="utf-8"?>
<p:tagLst xmlns:a="http://schemas.openxmlformats.org/drawingml/2006/main" xmlns:r="http://schemas.openxmlformats.org/officeDocument/2006/relationships" xmlns:p="http://schemas.openxmlformats.org/presentationml/2006/main">
  <p:tag name="THINKCELLSHAPEDONOTDELETE" val="tyw4DxLB8O3wn_eVVutD1cg"/>
</p:tagLst>
</file>

<file path=ppt/tags/tag791.xml><?xml version="1.0" encoding="utf-8"?>
<p:tagLst xmlns:a="http://schemas.openxmlformats.org/drawingml/2006/main" xmlns:r="http://schemas.openxmlformats.org/officeDocument/2006/relationships" xmlns:p="http://schemas.openxmlformats.org/presentationml/2006/main">
  <p:tag name="THINKCELLSHAPEDONOTDELETE" val="tOedzFxQuBkZZYvDEp504rw"/>
</p:tagLst>
</file>

<file path=ppt/tags/tag792.xml><?xml version="1.0" encoding="utf-8"?>
<p:tagLst xmlns:a="http://schemas.openxmlformats.org/drawingml/2006/main" xmlns:r="http://schemas.openxmlformats.org/officeDocument/2006/relationships" xmlns:p="http://schemas.openxmlformats.org/presentationml/2006/main">
  <p:tag name="THINKCELLSHAPEDONOTDELETE" val="t.1NDYpPrM5eMgpXWiF_qNA"/>
</p:tagLst>
</file>

<file path=ppt/tags/tag793.xml><?xml version="1.0" encoding="utf-8"?>
<p:tagLst xmlns:a="http://schemas.openxmlformats.org/drawingml/2006/main" xmlns:r="http://schemas.openxmlformats.org/officeDocument/2006/relationships" xmlns:p="http://schemas.openxmlformats.org/presentationml/2006/main">
  <p:tag name="THINKCELLSHAPEDONOTDELETE" val="tMdK2H6VhvjOKov0q.EVa3A"/>
</p:tagLst>
</file>

<file path=ppt/tags/tag794.xml><?xml version="1.0" encoding="utf-8"?>
<p:tagLst xmlns:a="http://schemas.openxmlformats.org/drawingml/2006/main" xmlns:r="http://schemas.openxmlformats.org/officeDocument/2006/relationships" xmlns:p="http://schemas.openxmlformats.org/presentationml/2006/main">
  <p:tag name="THINKCELLSHAPEDONOTDELETE" val="tx2hfvwcKxy77qBedslCL2w"/>
</p:tagLst>
</file>

<file path=ppt/tags/tag795.xml><?xml version="1.0" encoding="utf-8"?>
<p:tagLst xmlns:a="http://schemas.openxmlformats.org/drawingml/2006/main" xmlns:r="http://schemas.openxmlformats.org/officeDocument/2006/relationships" xmlns:p="http://schemas.openxmlformats.org/presentationml/2006/main">
  <p:tag name="THINKCELLSHAPEDONOTDELETE" val="tL917WQt.aa.RlSLgBebqcA"/>
</p:tagLst>
</file>

<file path=ppt/tags/tag796.xml><?xml version="1.0" encoding="utf-8"?>
<p:tagLst xmlns:a="http://schemas.openxmlformats.org/drawingml/2006/main" xmlns:r="http://schemas.openxmlformats.org/officeDocument/2006/relationships" xmlns:p="http://schemas.openxmlformats.org/presentationml/2006/main">
  <p:tag name="THINKCELLSHAPEDONOTDELETE" val="tjDElUpPaXjTXyVws6xRQyQ"/>
</p:tagLst>
</file>

<file path=ppt/tags/tag797.xml><?xml version="1.0" encoding="utf-8"?>
<p:tagLst xmlns:a="http://schemas.openxmlformats.org/drawingml/2006/main" xmlns:r="http://schemas.openxmlformats.org/officeDocument/2006/relationships" xmlns:p="http://schemas.openxmlformats.org/presentationml/2006/main">
  <p:tag name="THINKCELLSHAPEDONOTDELETE" val="tFVy9MpzPiRhhogDCh0zCPg"/>
</p:tagLst>
</file>

<file path=ppt/tags/tag798.xml><?xml version="1.0" encoding="utf-8"?>
<p:tagLst xmlns:a="http://schemas.openxmlformats.org/drawingml/2006/main" xmlns:r="http://schemas.openxmlformats.org/officeDocument/2006/relationships" xmlns:p="http://schemas.openxmlformats.org/presentationml/2006/main">
  <p:tag name="THINKCELLSHAPEDONOTDELETE" val="t6_P6RRlQYGIGsfaA5a7Dhg"/>
</p:tagLst>
</file>

<file path=ppt/tags/tag799.xml><?xml version="1.0" encoding="utf-8"?>
<p:tagLst xmlns:a="http://schemas.openxmlformats.org/drawingml/2006/main" xmlns:r="http://schemas.openxmlformats.org/officeDocument/2006/relationships" xmlns:p="http://schemas.openxmlformats.org/presentationml/2006/main">
  <p:tag name="THINKCELLSHAPEDONOTDELETE" val="tfrzSnScHqeKV0iRqSVgp8g"/>
</p:tagLst>
</file>

<file path=ppt/tags/tag800.xml><?xml version="1.0" encoding="utf-8"?>
<p:tagLst xmlns:a="http://schemas.openxmlformats.org/drawingml/2006/main" xmlns:r="http://schemas.openxmlformats.org/officeDocument/2006/relationships" xmlns:p="http://schemas.openxmlformats.org/presentationml/2006/main">
  <p:tag name="THINKCELLSHAPEDONOTDELETE" val="tFvIYl5JyHZV6o5r4f3DD8w"/>
</p:tagLst>
</file>

<file path=ppt/tags/tag801.xml><?xml version="1.0" encoding="utf-8"?>
<p:tagLst xmlns:a="http://schemas.openxmlformats.org/drawingml/2006/main" xmlns:r="http://schemas.openxmlformats.org/officeDocument/2006/relationships" xmlns:p="http://schemas.openxmlformats.org/presentationml/2006/main">
  <p:tag name="THINKCELLSHAPEDONOTDELETE" val="twv2ENIQZ0FikaqzyJ085RQ"/>
</p:tagLst>
</file>

<file path=ppt/tags/tag802.xml><?xml version="1.0" encoding="utf-8"?>
<p:tagLst xmlns:a="http://schemas.openxmlformats.org/drawingml/2006/main" xmlns:r="http://schemas.openxmlformats.org/officeDocument/2006/relationships" xmlns:p="http://schemas.openxmlformats.org/presentationml/2006/main">
  <p:tag name="THINKCELLSHAPEDONOTDELETE" val="tia1H.tT6c9bCeNV4.u5Zng"/>
</p:tagLst>
</file>

<file path=ppt/tags/tag803.xml><?xml version="1.0" encoding="utf-8"?>
<p:tagLst xmlns:a="http://schemas.openxmlformats.org/drawingml/2006/main" xmlns:r="http://schemas.openxmlformats.org/officeDocument/2006/relationships" xmlns:p="http://schemas.openxmlformats.org/presentationml/2006/main">
  <p:tag name="THINKCELLSHAPEDONOTDELETE" val="tsg9rC_WEK0YZ4udIvYzGRg"/>
</p:tagLst>
</file>

<file path=ppt/tags/tag804.xml><?xml version="1.0" encoding="utf-8"?>
<p:tagLst xmlns:a="http://schemas.openxmlformats.org/drawingml/2006/main" xmlns:r="http://schemas.openxmlformats.org/officeDocument/2006/relationships" xmlns:p="http://schemas.openxmlformats.org/presentationml/2006/main">
  <p:tag name="THINKCELLSHAPEDONOTDELETE" val="t5N18GU5qeCYzvbbIYBCDWw"/>
</p:tagLst>
</file>

<file path=ppt/tags/tag805.xml><?xml version="1.0" encoding="utf-8"?>
<p:tagLst xmlns:a="http://schemas.openxmlformats.org/drawingml/2006/main" xmlns:r="http://schemas.openxmlformats.org/officeDocument/2006/relationships" xmlns:p="http://schemas.openxmlformats.org/presentationml/2006/main">
  <p:tag name="THINKCELLSHAPEDONOTDELETE" val="tLvnNCKCP9gCwz5IDg_GWzA"/>
</p:tagLst>
</file>

<file path=ppt/tags/tag806.xml><?xml version="1.0" encoding="utf-8"?>
<p:tagLst xmlns:a="http://schemas.openxmlformats.org/drawingml/2006/main" xmlns:r="http://schemas.openxmlformats.org/officeDocument/2006/relationships" xmlns:p="http://schemas.openxmlformats.org/presentationml/2006/main">
  <p:tag name="THINKCELLSHAPEDONOTDELETE" val="t753ZsSWAZ0Qfmhfu57g1MA"/>
</p:tagLst>
</file>

<file path=ppt/tags/tag807.xml><?xml version="1.0" encoding="utf-8"?>
<p:tagLst xmlns:a="http://schemas.openxmlformats.org/drawingml/2006/main" xmlns:r="http://schemas.openxmlformats.org/officeDocument/2006/relationships" xmlns:p="http://schemas.openxmlformats.org/presentationml/2006/main">
  <p:tag name="THINKCELLSHAPEDONOTDELETE" val="tZFBc9GL_ALON4a59d59gLg"/>
</p:tagLst>
</file>

<file path=ppt/tags/tag808.xml><?xml version="1.0" encoding="utf-8"?>
<p:tagLst xmlns:a="http://schemas.openxmlformats.org/drawingml/2006/main" xmlns:r="http://schemas.openxmlformats.org/officeDocument/2006/relationships" xmlns:p="http://schemas.openxmlformats.org/presentationml/2006/main">
  <p:tag name="THINKCELLSHAPEDONOTDELETE" val="tNNtYVvrn8gcY2MQvEl_v5w"/>
</p:tagLst>
</file>

<file path=ppt/tags/tag809.xml><?xml version="1.0" encoding="utf-8"?>
<p:tagLst xmlns:a="http://schemas.openxmlformats.org/drawingml/2006/main" xmlns:r="http://schemas.openxmlformats.org/officeDocument/2006/relationships" xmlns:p="http://schemas.openxmlformats.org/presentationml/2006/main">
  <p:tag name="THINKCELLSHAPEDONOTDELETE" val="tUYNsJzbZgNsiKPJAdQ9q_A"/>
</p:tagLst>
</file>

<file path=ppt/tags/tag810.xml><?xml version="1.0" encoding="utf-8"?>
<p:tagLst xmlns:a="http://schemas.openxmlformats.org/drawingml/2006/main" xmlns:r="http://schemas.openxmlformats.org/officeDocument/2006/relationships" xmlns:p="http://schemas.openxmlformats.org/presentationml/2006/main">
  <p:tag name="THINKCELLSHAPEDONOTDELETE" val="tCuSbBfkZuy5HCaVqwXpwHg"/>
</p:tagLst>
</file>

<file path=ppt/tags/tag811.xml><?xml version="1.0" encoding="utf-8"?>
<p:tagLst xmlns:a="http://schemas.openxmlformats.org/drawingml/2006/main" xmlns:r="http://schemas.openxmlformats.org/officeDocument/2006/relationships" xmlns:p="http://schemas.openxmlformats.org/presentationml/2006/main">
  <p:tag name="THINKCELLSHAPEDONOTDELETE" val="tepz0hSRN1PIhxI80g_wS5Q"/>
</p:tagLst>
</file>

<file path=ppt/tags/tag812.xml><?xml version="1.0" encoding="utf-8"?>
<p:tagLst xmlns:a="http://schemas.openxmlformats.org/drawingml/2006/main" xmlns:r="http://schemas.openxmlformats.org/officeDocument/2006/relationships" xmlns:p="http://schemas.openxmlformats.org/presentationml/2006/main">
  <p:tag name="THINKCELLSHAPEDONOTDELETE" val="t_5e97qzZqd0IPF1gEUiJfQ"/>
</p:tagLst>
</file>

<file path=ppt/tags/tag813.xml><?xml version="1.0" encoding="utf-8"?>
<p:tagLst xmlns:a="http://schemas.openxmlformats.org/drawingml/2006/main" xmlns:r="http://schemas.openxmlformats.org/officeDocument/2006/relationships" xmlns:p="http://schemas.openxmlformats.org/presentationml/2006/main">
  <p:tag name="THINKCELLSHAPEDONOTDELETE" val="tjAYGlWJWFwchE43q.SFBSA"/>
</p:tagLst>
</file>

<file path=ppt/tags/tag814.xml><?xml version="1.0" encoding="utf-8"?>
<p:tagLst xmlns:a="http://schemas.openxmlformats.org/drawingml/2006/main" xmlns:r="http://schemas.openxmlformats.org/officeDocument/2006/relationships" xmlns:p="http://schemas.openxmlformats.org/presentationml/2006/main">
  <p:tag name="THINKCELLSHAPEDONOTDELETE" val="teK8GhemvmbQiDxPHrc0ZOA"/>
</p:tagLst>
</file>

<file path=ppt/tags/tag815.xml><?xml version="1.0" encoding="utf-8"?>
<p:tagLst xmlns:a="http://schemas.openxmlformats.org/drawingml/2006/main" xmlns:r="http://schemas.openxmlformats.org/officeDocument/2006/relationships" xmlns:p="http://schemas.openxmlformats.org/presentationml/2006/main">
  <p:tag name="THINKCELLSHAPEDONOTDELETE" val="tBKpec3lpzlY4nsk1tDvIHw"/>
</p:tagLst>
</file>

<file path=ppt/tags/tag816.xml><?xml version="1.0" encoding="utf-8"?>
<p:tagLst xmlns:a="http://schemas.openxmlformats.org/drawingml/2006/main" xmlns:r="http://schemas.openxmlformats.org/officeDocument/2006/relationships" xmlns:p="http://schemas.openxmlformats.org/presentationml/2006/main">
  <p:tag name="THINKCELLSHAPEDONOTDELETE" val="tBvUe5TpdhFUaKSUJ4gQowg"/>
</p:tagLst>
</file>

<file path=ppt/tags/tag817.xml><?xml version="1.0" encoding="utf-8"?>
<p:tagLst xmlns:a="http://schemas.openxmlformats.org/drawingml/2006/main" xmlns:r="http://schemas.openxmlformats.org/officeDocument/2006/relationships" xmlns:p="http://schemas.openxmlformats.org/presentationml/2006/main">
  <p:tag name="THINKCELLSHAPEDONOTDELETE" val="tZVWjOVW3pEIiawUdZ.Ol7Q"/>
</p:tagLst>
</file>

<file path=ppt/tags/tag818.xml><?xml version="1.0" encoding="utf-8"?>
<p:tagLst xmlns:a="http://schemas.openxmlformats.org/drawingml/2006/main" xmlns:r="http://schemas.openxmlformats.org/officeDocument/2006/relationships" xmlns:p="http://schemas.openxmlformats.org/presentationml/2006/main">
  <p:tag name="THINKCELLSHAPEDONOTDELETE" val="tyh_NvgHHvCnBaRZY.mMtlg"/>
</p:tagLst>
</file>

<file path=ppt/tags/tag819.xml><?xml version="1.0" encoding="utf-8"?>
<p:tagLst xmlns:a="http://schemas.openxmlformats.org/drawingml/2006/main" xmlns:r="http://schemas.openxmlformats.org/officeDocument/2006/relationships" xmlns:p="http://schemas.openxmlformats.org/presentationml/2006/main">
  <p:tag name="THINKCELLSHAPEDONOTDELETE" val="t16jImwUFAqJ4Qe.e3RE8NQ"/>
</p:tagLst>
</file>

<file path=ppt/tags/tag820.xml><?xml version="1.0" encoding="utf-8"?>
<p:tagLst xmlns:a="http://schemas.openxmlformats.org/drawingml/2006/main" xmlns:r="http://schemas.openxmlformats.org/officeDocument/2006/relationships" xmlns:p="http://schemas.openxmlformats.org/presentationml/2006/main">
  <p:tag name="THINKCELLSHAPEDONOTDELETE" val="trOUgPEHKuFVTvaZK5D4HfQ"/>
</p:tagLst>
</file>

<file path=ppt/tags/tag821.xml><?xml version="1.0" encoding="utf-8"?>
<p:tagLst xmlns:a="http://schemas.openxmlformats.org/drawingml/2006/main" xmlns:r="http://schemas.openxmlformats.org/officeDocument/2006/relationships" xmlns:p="http://schemas.openxmlformats.org/presentationml/2006/main">
  <p:tag name="THINKCELLSHAPEDONOTDELETE" val="tpdheqHrqRjGEnyb0AjxF5g"/>
</p:tagLst>
</file>

<file path=ppt/tags/tag822.xml><?xml version="1.0" encoding="utf-8"?>
<p:tagLst xmlns:a="http://schemas.openxmlformats.org/drawingml/2006/main" xmlns:r="http://schemas.openxmlformats.org/officeDocument/2006/relationships" xmlns:p="http://schemas.openxmlformats.org/presentationml/2006/main">
  <p:tag name="THINKCELLSHAPEDONOTDELETE" val="tiLFYNgCqK4YwOLF.Or8RPg"/>
</p:tagLst>
</file>

<file path=ppt/tags/tag823.xml><?xml version="1.0" encoding="utf-8"?>
<p:tagLst xmlns:a="http://schemas.openxmlformats.org/drawingml/2006/main" xmlns:r="http://schemas.openxmlformats.org/officeDocument/2006/relationships" xmlns:p="http://schemas.openxmlformats.org/presentationml/2006/main">
  <p:tag name="THINKCELLSHAPEDONOTDELETE" val="tZa_yN9HyY3U.YODdAJWneQ"/>
</p:tagLst>
</file>

<file path=ppt/tags/tag824.xml><?xml version="1.0" encoding="utf-8"?>
<p:tagLst xmlns:a="http://schemas.openxmlformats.org/drawingml/2006/main" xmlns:r="http://schemas.openxmlformats.org/officeDocument/2006/relationships" xmlns:p="http://schemas.openxmlformats.org/presentationml/2006/main">
  <p:tag name="THINKCELLSHAPEDONOTDELETE" val="tuoiyIuves7JNvCDVxIolCQ"/>
</p:tagLst>
</file>

<file path=ppt/tags/tag825.xml><?xml version="1.0" encoding="utf-8"?>
<p:tagLst xmlns:a="http://schemas.openxmlformats.org/drawingml/2006/main" xmlns:r="http://schemas.openxmlformats.org/officeDocument/2006/relationships" xmlns:p="http://schemas.openxmlformats.org/presentationml/2006/main">
  <p:tag name="THINKCELLSHAPEDONOTDELETE" val="tDWscWuOAAnTE.tgGdSco8Q"/>
</p:tagLst>
</file>

<file path=ppt/tags/tag82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27.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828.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829.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830.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831.xml><?xml version="1.0" encoding="utf-8"?>
<p:tagLst xmlns:a="http://schemas.openxmlformats.org/drawingml/2006/main" xmlns:r="http://schemas.openxmlformats.org/officeDocument/2006/relationships" xmlns:p="http://schemas.openxmlformats.org/presentationml/2006/main">
  <p:tag name="THINKCELLSHAPEDONOTDELETE" val="p1UkfvzJSqGnwlR4ZTa5zPg"/>
</p:tagLst>
</file>

<file path=ppt/tags/tag832.xml><?xml version="1.0" encoding="utf-8"?>
<p:tagLst xmlns:a="http://schemas.openxmlformats.org/drawingml/2006/main" xmlns:r="http://schemas.openxmlformats.org/officeDocument/2006/relationships" xmlns:p="http://schemas.openxmlformats.org/presentationml/2006/main">
  <p:tag name="THINKCELLSHAPEDONOTDELETE" val="p1UkfvzJSqGnwlR4ZTa5zPg"/>
</p:tagLst>
</file>

<file path=ppt/tags/tag833.xml><?xml version="1.0" encoding="utf-8"?>
<p:tagLst xmlns:a="http://schemas.openxmlformats.org/drawingml/2006/main" xmlns:r="http://schemas.openxmlformats.org/officeDocument/2006/relationships" xmlns:p="http://schemas.openxmlformats.org/presentationml/2006/main">
  <p:tag name="THINKCELLSHAPEDONOTDELETE" val="pRyW6U3ZiS_gM9kZGU2ZayA"/>
</p:tagLst>
</file>

<file path=ppt/tags/tag834.xml><?xml version="1.0" encoding="utf-8"?>
<p:tagLst xmlns:a="http://schemas.openxmlformats.org/drawingml/2006/main" xmlns:r="http://schemas.openxmlformats.org/officeDocument/2006/relationships" xmlns:p="http://schemas.openxmlformats.org/presentationml/2006/main">
  <p:tag name="THINKCELLSHAPEDONOTDELETE" val="p1UkfvzJSqGnwlR4ZTa5zPg"/>
</p:tagLst>
</file>

<file path=ppt/tags/tag835.xml><?xml version="1.0" encoding="utf-8"?>
<p:tagLst xmlns:a="http://schemas.openxmlformats.org/drawingml/2006/main" xmlns:r="http://schemas.openxmlformats.org/officeDocument/2006/relationships" xmlns:p="http://schemas.openxmlformats.org/presentationml/2006/main">
  <p:tag name="THINKCELLSHAPEDONOTDELETE" val="p8VNuPg2UPcPaLnO5jEKTKQ"/>
</p:tagLst>
</file>

<file path=ppt/tags/tag83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3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38.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839.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840.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841.xml><?xml version="1.0" encoding="utf-8"?>
<p:tagLst xmlns:a="http://schemas.openxmlformats.org/drawingml/2006/main" xmlns:r="http://schemas.openxmlformats.org/officeDocument/2006/relationships" xmlns:p="http://schemas.openxmlformats.org/presentationml/2006/main">
  <p:tag name="THINKCELLSHAPEDONOTDELETE" val="prVpu2nd_MKVBRnlJaVe6pQ"/>
</p:tagLst>
</file>

<file path=ppt/tags/tag842.xml><?xml version="1.0" encoding="utf-8"?>
<p:tagLst xmlns:a="http://schemas.openxmlformats.org/drawingml/2006/main" xmlns:r="http://schemas.openxmlformats.org/officeDocument/2006/relationships" xmlns:p="http://schemas.openxmlformats.org/presentationml/2006/main">
  <p:tag name="THINKCELLSHAPEDONOTDELETE" val="p1UkfvzJSqGnwlR4ZTa5zPg"/>
</p:tagLst>
</file>

<file path=ppt/tags/tag843.xml><?xml version="1.0" encoding="utf-8"?>
<p:tagLst xmlns:a="http://schemas.openxmlformats.org/drawingml/2006/main" xmlns:r="http://schemas.openxmlformats.org/officeDocument/2006/relationships" xmlns:p="http://schemas.openxmlformats.org/presentationml/2006/main">
  <p:tag name="THINKCELLSHAPEDONOTDELETE" val="pmsOcfxsEsKYwIqKFTwxwcA"/>
</p:tagLst>
</file>

<file path=ppt/tags/tag84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45.xml><?xml version="1.0" encoding="utf-8"?>
<p:tagLst xmlns:a="http://schemas.openxmlformats.org/drawingml/2006/main" xmlns:r="http://schemas.openxmlformats.org/officeDocument/2006/relationships" xmlns:p="http://schemas.openxmlformats.org/presentationml/2006/main">
  <p:tag name="BTFPLAYOUTENABLED" val="1"/>
</p:tagLst>
</file>

<file path=ppt/tags/tag846.xml><?xml version="1.0" encoding="utf-8"?>
<p:tagLst xmlns:a="http://schemas.openxmlformats.org/drawingml/2006/main" xmlns:r="http://schemas.openxmlformats.org/officeDocument/2006/relationships" xmlns:p="http://schemas.openxmlformats.org/presentationml/2006/main">
  <p:tag name="THINKCELLSHAPEDONOTDELETE" val="tfnn9U.hGE6JnnobiPlVGHw"/>
</p:tagLst>
</file>

<file path=ppt/tags/tag847.xml><?xml version="1.0" encoding="utf-8"?>
<p:tagLst xmlns:a="http://schemas.openxmlformats.org/drawingml/2006/main" xmlns:r="http://schemas.openxmlformats.org/officeDocument/2006/relationships" xmlns:p="http://schemas.openxmlformats.org/presentationml/2006/main">
  <p:tag name="THINKCELLSHAPEDONOTDELETE" val="tyFV2EBPsJ7JkRlM_ZosgCg"/>
</p:tagLst>
</file>

<file path=ppt/tags/tag848.xml><?xml version="1.0" encoding="utf-8"?>
<p:tagLst xmlns:a="http://schemas.openxmlformats.org/drawingml/2006/main" xmlns:r="http://schemas.openxmlformats.org/officeDocument/2006/relationships" xmlns:p="http://schemas.openxmlformats.org/presentationml/2006/main">
  <p:tag name="THINKCELLSHAPEDONOTDELETE" val="tzWEmmQzoTcaRdULNgN5Ifg"/>
</p:tagLst>
</file>

<file path=ppt/tags/tag849.xml><?xml version="1.0" encoding="utf-8"?>
<p:tagLst xmlns:a="http://schemas.openxmlformats.org/drawingml/2006/main" xmlns:r="http://schemas.openxmlformats.org/officeDocument/2006/relationships" xmlns:p="http://schemas.openxmlformats.org/presentationml/2006/main">
  <p:tag name="THINKCELLSHAPEDONOTDELETE" val="t4jIDs47xvF_yNKl9WdV2Rw"/>
</p:tagLst>
</file>

<file path=ppt/tags/tag850.xml><?xml version="1.0" encoding="utf-8"?>
<p:tagLst xmlns:a="http://schemas.openxmlformats.org/drawingml/2006/main" xmlns:r="http://schemas.openxmlformats.org/officeDocument/2006/relationships" xmlns:p="http://schemas.openxmlformats.org/presentationml/2006/main">
  <p:tag name="THINKCELLSHAPEDONOTDELETE" val="tPa_MX81qkS7_FyHcBXM98w"/>
</p:tagLst>
</file>

<file path=ppt/tags/tag851.xml><?xml version="1.0" encoding="utf-8"?>
<p:tagLst xmlns:a="http://schemas.openxmlformats.org/drawingml/2006/main" xmlns:r="http://schemas.openxmlformats.org/officeDocument/2006/relationships" xmlns:p="http://schemas.openxmlformats.org/presentationml/2006/main">
  <p:tag name="THINKCELLSHAPEDONOTDELETE" val="tPsWkTcYedJGxblDOSgTKOg"/>
</p:tagLst>
</file>

<file path=ppt/tags/tag852.xml><?xml version="1.0" encoding="utf-8"?>
<p:tagLst xmlns:a="http://schemas.openxmlformats.org/drawingml/2006/main" xmlns:r="http://schemas.openxmlformats.org/officeDocument/2006/relationships" xmlns:p="http://schemas.openxmlformats.org/presentationml/2006/main">
  <p:tag name="THINKCELLSHAPEDONOTDELETE" val="tTvAp7ivAuLGch65ApYgxwQ"/>
</p:tagLst>
</file>

<file path=ppt/tags/tag853.xml><?xml version="1.0" encoding="utf-8"?>
<p:tagLst xmlns:a="http://schemas.openxmlformats.org/drawingml/2006/main" xmlns:r="http://schemas.openxmlformats.org/officeDocument/2006/relationships" xmlns:p="http://schemas.openxmlformats.org/presentationml/2006/main">
  <p:tag name="THINKCELLSHAPEDONOTDELETE" val="tZoR1RFlVdSMyyK33uxZ4wA"/>
</p:tagLst>
</file>

<file path=ppt/tags/tag854.xml><?xml version="1.0" encoding="utf-8"?>
<p:tagLst xmlns:a="http://schemas.openxmlformats.org/drawingml/2006/main" xmlns:r="http://schemas.openxmlformats.org/officeDocument/2006/relationships" xmlns:p="http://schemas.openxmlformats.org/presentationml/2006/main">
  <p:tag name="THINKCELLSHAPEDONOTDELETE" val="t7wn7a1Z7QTJpFti2u.aD5g"/>
</p:tagLst>
</file>

<file path=ppt/tags/tag855.xml><?xml version="1.0" encoding="utf-8"?>
<p:tagLst xmlns:a="http://schemas.openxmlformats.org/drawingml/2006/main" xmlns:r="http://schemas.openxmlformats.org/officeDocument/2006/relationships" xmlns:p="http://schemas.openxmlformats.org/presentationml/2006/main">
  <p:tag name="THINKCELLSHAPEDONOTDELETE" val="tJzQKyve4ZW.mcxo0KSjC9Q"/>
</p:tagLst>
</file>

<file path=ppt/tags/tag856.xml><?xml version="1.0" encoding="utf-8"?>
<p:tagLst xmlns:a="http://schemas.openxmlformats.org/drawingml/2006/main" xmlns:r="http://schemas.openxmlformats.org/officeDocument/2006/relationships" xmlns:p="http://schemas.openxmlformats.org/presentationml/2006/main">
  <p:tag name="THINKCELLSHAPEDONOTDELETE" val="t6ut8gP63DHpFwQjbOoSefQ"/>
</p:tagLst>
</file>

<file path=ppt/tags/tag857.xml><?xml version="1.0" encoding="utf-8"?>
<p:tagLst xmlns:a="http://schemas.openxmlformats.org/drawingml/2006/main" xmlns:r="http://schemas.openxmlformats.org/officeDocument/2006/relationships" xmlns:p="http://schemas.openxmlformats.org/presentationml/2006/main">
  <p:tag name="THINKCELLSHAPEDONOTDELETE" val="tQeGVslKCFq4oBRJ0jVNhHQ"/>
</p:tagLst>
</file>

<file path=ppt/tags/tag858.xml><?xml version="1.0" encoding="utf-8"?>
<p:tagLst xmlns:a="http://schemas.openxmlformats.org/drawingml/2006/main" xmlns:r="http://schemas.openxmlformats.org/officeDocument/2006/relationships" xmlns:p="http://schemas.openxmlformats.org/presentationml/2006/main">
  <p:tag name="THINKCELLSHAPEDONOTDELETE" val="tuidJWLAOa8oWQqkVQtA7gQ"/>
</p:tagLst>
</file>

<file path=ppt/tags/tag859.xml><?xml version="1.0" encoding="utf-8"?>
<p:tagLst xmlns:a="http://schemas.openxmlformats.org/drawingml/2006/main" xmlns:r="http://schemas.openxmlformats.org/officeDocument/2006/relationships" xmlns:p="http://schemas.openxmlformats.org/presentationml/2006/main">
  <p:tag name="THINKCELLSHAPEDONOTDELETE" val="tkHMXhSDYm.2y4FLwPwvf8w"/>
</p:tagLst>
</file>

<file path=ppt/tags/tag860.xml><?xml version="1.0" encoding="utf-8"?>
<p:tagLst xmlns:a="http://schemas.openxmlformats.org/drawingml/2006/main" xmlns:r="http://schemas.openxmlformats.org/officeDocument/2006/relationships" xmlns:p="http://schemas.openxmlformats.org/presentationml/2006/main">
  <p:tag name="THINKCELLSHAPEDONOTDELETE" val="tuvFDKeMCSy.cs.VMWGnmgA"/>
</p:tagLst>
</file>

<file path=ppt/tags/tag861.xml><?xml version="1.0" encoding="utf-8"?>
<p:tagLst xmlns:a="http://schemas.openxmlformats.org/drawingml/2006/main" xmlns:r="http://schemas.openxmlformats.org/officeDocument/2006/relationships" xmlns:p="http://schemas.openxmlformats.org/presentationml/2006/main">
  <p:tag name="THINKCELLSHAPEDONOTDELETE" val="tvX.SoFm7qYXva9l3SsaKkg"/>
</p:tagLst>
</file>

<file path=ppt/tags/tag862.xml><?xml version="1.0" encoding="utf-8"?>
<p:tagLst xmlns:a="http://schemas.openxmlformats.org/drawingml/2006/main" xmlns:r="http://schemas.openxmlformats.org/officeDocument/2006/relationships" xmlns:p="http://schemas.openxmlformats.org/presentationml/2006/main">
  <p:tag name="THINKCELLSHAPEDONOTDELETE" val="tYdRdt3qKFvLvmr1xZmVIvg"/>
</p:tagLst>
</file>

<file path=ppt/tags/tag863.xml><?xml version="1.0" encoding="utf-8"?>
<p:tagLst xmlns:a="http://schemas.openxmlformats.org/drawingml/2006/main" xmlns:r="http://schemas.openxmlformats.org/officeDocument/2006/relationships" xmlns:p="http://schemas.openxmlformats.org/presentationml/2006/main">
  <p:tag name="THINKCELLSHAPEDONOTDELETE" val="tzjmmc.zfUSPly.uDSaL1Fg"/>
</p:tagLst>
</file>

<file path=ppt/tags/tag864.xml><?xml version="1.0" encoding="utf-8"?>
<p:tagLst xmlns:a="http://schemas.openxmlformats.org/drawingml/2006/main" xmlns:r="http://schemas.openxmlformats.org/officeDocument/2006/relationships" xmlns:p="http://schemas.openxmlformats.org/presentationml/2006/main">
  <p:tag name="THINKCELLSHAPEDONOTDELETE" val="tUbvjolNaIsa7TlRUBTe_0g"/>
</p:tagLst>
</file>

<file path=ppt/tags/tag865.xml><?xml version="1.0" encoding="utf-8"?>
<p:tagLst xmlns:a="http://schemas.openxmlformats.org/drawingml/2006/main" xmlns:r="http://schemas.openxmlformats.org/officeDocument/2006/relationships" xmlns:p="http://schemas.openxmlformats.org/presentationml/2006/main">
  <p:tag name="THINKCELLSHAPEDONOTDELETE" val="tpPlIdtWtDaoPqszpw2PVkA"/>
</p:tagLst>
</file>

<file path=ppt/tags/tag866.xml><?xml version="1.0" encoding="utf-8"?>
<p:tagLst xmlns:a="http://schemas.openxmlformats.org/drawingml/2006/main" xmlns:r="http://schemas.openxmlformats.org/officeDocument/2006/relationships" xmlns:p="http://schemas.openxmlformats.org/presentationml/2006/main">
  <p:tag name="THINKCELLSHAPEDONOTDELETE" val="ttUMd29FOzcSWJbHAna6CNA"/>
</p:tagLst>
</file>

<file path=ppt/tags/tag867.xml><?xml version="1.0" encoding="utf-8"?>
<p:tagLst xmlns:a="http://schemas.openxmlformats.org/drawingml/2006/main" xmlns:r="http://schemas.openxmlformats.org/officeDocument/2006/relationships" xmlns:p="http://schemas.openxmlformats.org/presentationml/2006/main">
  <p:tag name="THINKCELLSHAPEDONOTDELETE" val="t5dfDfKHi3MXK.l4xDj9eqg"/>
</p:tagLst>
</file>

<file path=ppt/tags/tag868.xml><?xml version="1.0" encoding="utf-8"?>
<p:tagLst xmlns:a="http://schemas.openxmlformats.org/drawingml/2006/main" xmlns:r="http://schemas.openxmlformats.org/officeDocument/2006/relationships" xmlns:p="http://schemas.openxmlformats.org/presentationml/2006/main">
  <p:tag name="THINKCELLSHAPEDONOTDELETE" val="tmuoD6l7brhg46b0gzC8jRg"/>
</p:tagLst>
</file>

<file path=ppt/tags/tag869.xml><?xml version="1.0" encoding="utf-8"?>
<p:tagLst xmlns:a="http://schemas.openxmlformats.org/drawingml/2006/main" xmlns:r="http://schemas.openxmlformats.org/officeDocument/2006/relationships" xmlns:p="http://schemas.openxmlformats.org/presentationml/2006/main">
  <p:tag name="THINKCELLSHAPEDONOTDELETE" val="t_iVaQdx_M23oHbMw77aXIg"/>
</p:tagLst>
</file>

<file path=ppt/tags/tag870.xml><?xml version="1.0" encoding="utf-8"?>
<p:tagLst xmlns:a="http://schemas.openxmlformats.org/drawingml/2006/main" xmlns:r="http://schemas.openxmlformats.org/officeDocument/2006/relationships" xmlns:p="http://schemas.openxmlformats.org/presentationml/2006/main">
  <p:tag name="THINKCELLSHAPEDONOTDELETE" val="ti.lkeUFhIyv362a.RuRq6Q"/>
</p:tagLst>
</file>

<file path=ppt/tags/tag871.xml><?xml version="1.0" encoding="utf-8"?>
<p:tagLst xmlns:a="http://schemas.openxmlformats.org/drawingml/2006/main" xmlns:r="http://schemas.openxmlformats.org/officeDocument/2006/relationships" xmlns:p="http://schemas.openxmlformats.org/presentationml/2006/main">
  <p:tag name="THINKCELLSHAPEDONOTDELETE" val="tNHl__kgKwkp4IO6S8oTFkw"/>
</p:tagLst>
</file>

<file path=ppt/tags/tag872.xml><?xml version="1.0" encoding="utf-8"?>
<p:tagLst xmlns:a="http://schemas.openxmlformats.org/drawingml/2006/main" xmlns:r="http://schemas.openxmlformats.org/officeDocument/2006/relationships" xmlns:p="http://schemas.openxmlformats.org/presentationml/2006/main">
  <p:tag name="THINKCELLSHAPEDONOTDELETE" val="tSXzCpHxC1em99ucRjfIzXw"/>
</p:tagLst>
</file>

<file path=ppt/tags/tag873.xml><?xml version="1.0" encoding="utf-8"?>
<p:tagLst xmlns:a="http://schemas.openxmlformats.org/drawingml/2006/main" xmlns:r="http://schemas.openxmlformats.org/officeDocument/2006/relationships" xmlns:p="http://schemas.openxmlformats.org/presentationml/2006/main">
  <p:tag name="THINKCELLSHAPEDONOTDELETE" val="tjS7vHYbMeOy0v4hGLn7vsw"/>
</p:tagLst>
</file>

<file path=ppt/tags/tag874.xml><?xml version="1.0" encoding="utf-8"?>
<p:tagLst xmlns:a="http://schemas.openxmlformats.org/drawingml/2006/main" xmlns:r="http://schemas.openxmlformats.org/officeDocument/2006/relationships" xmlns:p="http://schemas.openxmlformats.org/presentationml/2006/main">
  <p:tag name="THINKCELLSHAPEDONOTDELETE" val="tuj8BaALY7Hh0u5fWn4h88g"/>
</p:tagLst>
</file>

<file path=ppt/tags/tag875.xml><?xml version="1.0" encoding="utf-8"?>
<p:tagLst xmlns:a="http://schemas.openxmlformats.org/drawingml/2006/main" xmlns:r="http://schemas.openxmlformats.org/officeDocument/2006/relationships" xmlns:p="http://schemas.openxmlformats.org/presentationml/2006/main">
  <p:tag name="THINKCELLSHAPEDONOTDELETE" val="tmYk0N7nBHZ0yDxxw.jbazQ"/>
</p:tagLst>
</file>

<file path=ppt/tags/tag876.xml><?xml version="1.0" encoding="utf-8"?>
<p:tagLst xmlns:a="http://schemas.openxmlformats.org/drawingml/2006/main" xmlns:r="http://schemas.openxmlformats.org/officeDocument/2006/relationships" xmlns:p="http://schemas.openxmlformats.org/presentationml/2006/main">
  <p:tag name="THINKCELLSHAPEDONOTDELETE" val="tbkTgmAf8BSbGsBM87EwIvA"/>
</p:tagLst>
</file>

<file path=ppt/tags/tag877.xml><?xml version="1.0" encoding="utf-8"?>
<p:tagLst xmlns:a="http://schemas.openxmlformats.org/drawingml/2006/main" xmlns:r="http://schemas.openxmlformats.org/officeDocument/2006/relationships" xmlns:p="http://schemas.openxmlformats.org/presentationml/2006/main">
  <p:tag name="THINKCELLSHAPEDONOTDELETE" val="tEqUbw_6EongvxOQ613pJWA"/>
</p:tagLst>
</file>

<file path=ppt/tags/tag878.xml><?xml version="1.0" encoding="utf-8"?>
<p:tagLst xmlns:a="http://schemas.openxmlformats.org/drawingml/2006/main" xmlns:r="http://schemas.openxmlformats.org/officeDocument/2006/relationships" xmlns:p="http://schemas.openxmlformats.org/presentationml/2006/main">
  <p:tag name="THINKCELLSHAPEDONOTDELETE" val="tkqKHHdP5_FoD9vO2ED9.rA"/>
</p:tagLst>
</file>

<file path=ppt/tags/tag879.xml><?xml version="1.0" encoding="utf-8"?>
<p:tagLst xmlns:a="http://schemas.openxmlformats.org/drawingml/2006/main" xmlns:r="http://schemas.openxmlformats.org/officeDocument/2006/relationships" xmlns:p="http://schemas.openxmlformats.org/presentationml/2006/main">
  <p:tag name="THINKCELLSHAPEDONOTDELETE" val="t7qCklG4wvFRopOzTmIUOhg"/>
</p:tagLst>
</file>

<file path=ppt/tags/tag880.xml><?xml version="1.0" encoding="utf-8"?>
<p:tagLst xmlns:a="http://schemas.openxmlformats.org/drawingml/2006/main" xmlns:r="http://schemas.openxmlformats.org/officeDocument/2006/relationships" xmlns:p="http://schemas.openxmlformats.org/presentationml/2006/main">
  <p:tag name="THINKCELLSHAPEDONOTDELETE" val="tDVSPIwi0RNA_uTcCrGQ0CA"/>
</p:tagLst>
</file>

<file path=ppt/tags/tag881.xml><?xml version="1.0" encoding="utf-8"?>
<p:tagLst xmlns:a="http://schemas.openxmlformats.org/drawingml/2006/main" xmlns:r="http://schemas.openxmlformats.org/officeDocument/2006/relationships" xmlns:p="http://schemas.openxmlformats.org/presentationml/2006/main">
  <p:tag name="THINKCELLSHAPEDONOTDELETE" val="tWHXXcoRwajDtfRZ3qoCdlA"/>
</p:tagLst>
</file>

<file path=ppt/tags/tag882.xml><?xml version="1.0" encoding="utf-8"?>
<p:tagLst xmlns:a="http://schemas.openxmlformats.org/drawingml/2006/main" xmlns:r="http://schemas.openxmlformats.org/officeDocument/2006/relationships" xmlns:p="http://schemas.openxmlformats.org/presentationml/2006/main">
  <p:tag name="THINKCELLSHAPEDONOTDELETE" val="tClze9zUhjFOmgH._LREXVQ"/>
</p:tagLst>
</file>

<file path=ppt/tags/tag883.xml><?xml version="1.0" encoding="utf-8"?>
<p:tagLst xmlns:a="http://schemas.openxmlformats.org/drawingml/2006/main" xmlns:r="http://schemas.openxmlformats.org/officeDocument/2006/relationships" xmlns:p="http://schemas.openxmlformats.org/presentationml/2006/main">
  <p:tag name="THINKCELLSHAPEDONOTDELETE" val="tLQ_Uf3RO_.ewQj7jKlZ_9w"/>
</p:tagLst>
</file>

<file path=ppt/tags/tag884.xml><?xml version="1.0" encoding="utf-8"?>
<p:tagLst xmlns:a="http://schemas.openxmlformats.org/drawingml/2006/main" xmlns:r="http://schemas.openxmlformats.org/officeDocument/2006/relationships" xmlns:p="http://schemas.openxmlformats.org/presentationml/2006/main">
  <p:tag name="THINKCELLSHAPEDONOTDELETE" val="tIOZeVXUjHEGTRx.nQ3BUlg"/>
</p:tagLst>
</file>

<file path=ppt/tags/tag885.xml><?xml version="1.0" encoding="utf-8"?>
<p:tagLst xmlns:a="http://schemas.openxmlformats.org/drawingml/2006/main" xmlns:r="http://schemas.openxmlformats.org/officeDocument/2006/relationships" xmlns:p="http://schemas.openxmlformats.org/presentationml/2006/main">
  <p:tag name="THINKCELLSHAPEDONOTDELETE" val="tszoOWUhJSSfpp51fz7Nl8w"/>
</p:tagLst>
</file>

<file path=ppt/tags/tag886.xml><?xml version="1.0" encoding="utf-8"?>
<p:tagLst xmlns:a="http://schemas.openxmlformats.org/drawingml/2006/main" xmlns:r="http://schemas.openxmlformats.org/officeDocument/2006/relationships" xmlns:p="http://schemas.openxmlformats.org/presentationml/2006/main">
  <p:tag name="THINKCELLSHAPEDONOTDELETE" val="tgzxGqWfVkL96epp0UMn72Q"/>
</p:tagLst>
</file>

<file path=ppt/tags/tag887.xml><?xml version="1.0" encoding="utf-8"?>
<p:tagLst xmlns:a="http://schemas.openxmlformats.org/drawingml/2006/main" xmlns:r="http://schemas.openxmlformats.org/officeDocument/2006/relationships" xmlns:p="http://schemas.openxmlformats.org/presentationml/2006/main">
  <p:tag name="THINKCELLSHAPEDONOTDELETE" val="tX3Qf6d7yosA.in7mN4t7ug"/>
</p:tagLst>
</file>

<file path=ppt/tags/tag888.xml><?xml version="1.0" encoding="utf-8"?>
<p:tagLst xmlns:a="http://schemas.openxmlformats.org/drawingml/2006/main" xmlns:r="http://schemas.openxmlformats.org/officeDocument/2006/relationships" xmlns:p="http://schemas.openxmlformats.org/presentationml/2006/main">
  <p:tag name="THINKCELLSHAPEDONOTDELETE" val="tSyEe5hEVF1v3LqGLde_zmQ"/>
</p:tagLst>
</file>

<file path=ppt/tags/tag889.xml><?xml version="1.0" encoding="utf-8"?>
<p:tagLst xmlns:a="http://schemas.openxmlformats.org/drawingml/2006/main" xmlns:r="http://schemas.openxmlformats.org/officeDocument/2006/relationships" xmlns:p="http://schemas.openxmlformats.org/presentationml/2006/main">
  <p:tag name="THINKCELLSHAPEDONOTDELETE" val="t_VOXLARuTBkby9D8.dbHaw"/>
</p:tagLst>
</file>

<file path=ppt/tags/tag890.xml><?xml version="1.0" encoding="utf-8"?>
<p:tagLst xmlns:a="http://schemas.openxmlformats.org/drawingml/2006/main" xmlns:r="http://schemas.openxmlformats.org/officeDocument/2006/relationships" xmlns:p="http://schemas.openxmlformats.org/presentationml/2006/main">
  <p:tag name="THINKCELLSHAPEDONOTDELETE" val="tjhd0ZU5v6bVOQ9GIiOYRaA"/>
</p:tagLst>
</file>

<file path=ppt/tags/tag891.xml><?xml version="1.0" encoding="utf-8"?>
<p:tagLst xmlns:a="http://schemas.openxmlformats.org/drawingml/2006/main" xmlns:r="http://schemas.openxmlformats.org/officeDocument/2006/relationships" xmlns:p="http://schemas.openxmlformats.org/presentationml/2006/main">
  <p:tag name="THINKCELLSHAPEDONOTDELETE" val="tnmnpeyt9suO1gPFC1VW9Ew"/>
</p:tagLst>
</file>

<file path=ppt/tags/tag892.xml><?xml version="1.0" encoding="utf-8"?>
<p:tagLst xmlns:a="http://schemas.openxmlformats.org/drawingml/2006/main" xmlns:r="http://schemas.openxmlformats.org/officeDocument/2006/relationships" xmlns:p="http://schemas.openxmlformats.org/presentationml/2006/main">
  <p:tag name="THINKCELLSHAPEDONOTDELETE" val="t.79crL4zRHOT_2LOAEoL.A"/>
</p:tagLst>
</file>

<file path=ppt/tags/tag893.xml><?xml version="1.0" encoding="utf-8"?>
<p:tagLst xmlns:a="http://schemas.openxmlformats.org/drawingml/2006/main" xmlns:r="http://schemas.openxmlformats.org/officeDocument/2006/relationships" xmlns:p="http://schemas.openxmlformats.org/presentationml/2006/main">
  <p:tag name="THINKCELLSHAPEDONOTDELETE" val="tL7yQKfMZCjeIAwTQyHye4Q"/>
</p:tagLst>
</file>

<file path=ppt/tags/tag894.xml><?xml version="1.0" encoding="utf-8"?>
<p:tagLst xmlns:a="http://schemas.openxmlformats.org/drawingml/2006/main" xmlns:r="http://schemas.openxmlformats.org/officeDocument/2006/relationships" xmlns:p="http://schemas.openxmlformats.org/presentationml/2006/main">
  <p:tag name="THINKCELLSHAPEDONOTDELETE" val="tobWZuX68nOVlRYvesJSWRA"/>
</p:tagLst>
</file>

<file path=ppt/tags/tag895.xml><?xml version="1.0" encoding="utf-8"?>
<p:tagLst xmlns:a="http://schemas.openxmlformats.org/drawingml/2006/main" xmlns:r="http://schemas.openxmlformats.org/officeDocument/2006/relationships" xmlns:p="http://schemas.openxmlformats.org/presentationml/2006/main">
  <p:tag name="THINKCELLSHAPEDONOTDELETE" val="trGfhZBRiQvI4TLzPWHEZ0w"/>
</p:tagLst>
</file>

<file path=ppt/tags/tag89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97.xml><?xml version="1.0" encoding="utf-8"?>
<p:tagLst xmlns:a="http://schemas.openxmlformats.org/drawingml/2006/main" xmlns:r="http://schemas.openxmlformats.org/officeDocument/2006/relationships" xmlns:p="http://schemas.openxmlformats.org/presentationml/2006/main">
  <p:tag name="THINKCELLSHAPEDONOTDELETE" val="tExMPpuGblUfOQVTCJLXJvA"/>
</p:tagLst>
</file>

<file path=ppt/tags/tag898.xml><?xml version="1.0" encoding="utf-8"?>
<p:tagLst xmlns:a="http://schemas.openxmlformats.org/drawingml/2006/main" xmlns:r="http://schemas.openxmlformats.org/officeDocument/2006/relationships" xmlns:p="http://schemas.openxmlformats.org/presentationml/2006/main">
  <p:tag name="THINKCELLSHAPEDONOTDELETE" val="taZotp1Oh.nrbvo.54A7kHw"/>
</p:tagLst>
</file>

<file path=ppt/tags/tag899.xml><?xml version="1.0" encoding="utf-8"?>
<p:tagLst xmlns:a="http://schemas.openxmlformats.org/drawingml/2006/main" xmlns:r="http://schemas.openxmlformats.org/officeDocument/2006/relationships" xmlns:p="http://schemas.openxmlformats.org/presentationml/2006/main">
  <p:tag name="THINKCELLSHAPEDONOTDELETE" val="tYOfYEuoUL44wIe.9JUcwPw"/>
</p:tagLst>
</file>

<file path=ppt/tags/tag900.xml><?xml version="1.0" encoding="utf-8"?>
<p:tagLst xmlns:a="http://schemas.openxmlformats.org/drawingml/2006/main" xmlns:r="http://schemas.openxmlformats.org/officeDocument/2006/relationships" xmlns:p="http://schemas.openxmlformats.org/presentationml/2006/main">
  <p:tag name="THINKCELLSHAPEDONOTDELETE" val="t74C3I2iqTJdzToXR9_YhiQ"/>
</p:tagLst>
</file>

<file path=ppt/tags/tag901.xml><?xml version="1.0" encoding="utf-8"?>
<p:tagLst xmlns:a="http://schemas.openxmlformats.org/drawingml/2006/main" xmlns:r="http://schemas.openxmlformats.org/officeDocument/2006/relationships" xmlns:p="http://schemas.openxmlformats.org/presentationml/2006/main">
  <p:tag name="THINKCELLSHAPEDONOTDELETE" val="tiEm1rCG_x8GutYUhg7ka1A"/>
</p:tagLst>
</file>

<file path=ppt/tags/tag902.xml><?xml version="1.0" encoding="utf-8"?>
<p:tagLst xmlns:a="http://schemas.openxmlformats.org/drawingml/2006/main" xmlns:r="http://schemas.openxmlformats.org/officeDocument/2006/relationships" xmlns:p="http://schemas.openxmlformats.org/presentationml/2006/main">
  <p:tag name="THINKCELLSHAPEDONOTDELETE" val="tzRAI8H9a31_mpONiNToRtw"/>
</p:tagLst>
</file>

<file path=ppt/tags/tag903.xml><?xml version="1.0" encoding="utf-8"?>
<p:tagLst xmlns:a="http://schemas.openxmlformats.org/drawingml/2006/main" xmlns:r="http://schemas.openxmlformats.org/officeDocument/2006/relationships" xmlns:p="http://schemas.openxmlformats.org/presentationml/2006/main">
  <p:tag name="THINKCELLSHAPEDONOTDELETE" val="tEZ27RiRKqKGfaI_UXhnRIQ"/>
</p:tagLst>
</file>

<file path=ppt/tags/tag904.xml><?xml version="1.0" encoding="utf-8"?>
<p:tagLst xmlns:a="http://schemas.openxmlformats.org/drawingml/2006/main" xmlns:r="http://schemas.openxmlformats.org/officeDocument/2006/relationships" xmlns:p="http://schemas.openxmlformats.org/presentationml/2006/main">
  <p:tag name="THINKCELLSHAPEDONOTDELETE" val="tGHQIOM.L0tFxy_Z5xwWVaw"/>
</p:tagLst>
</file>

<file path=ppt/tags/tag905.xml><?xml version="1.0" encoding="utf-8"?>
<p:tagLst xmlns:a="http://schemas.openxmlformats.org/drawingml/2006/main" xmlns:r="http://schemas.openxmlformats.org/officeDocument/2006/relationships" xmlns:p="http://schemas.openxmlformats.org/presentationml/2006/main">
  <p:tag name="THINKCELLSHAPEDONOTDELETE" val="t5wcw6aCZ.9Iomw2xEV1cuA"/>
</p:tagLst>
</file>

<file path=ppt/tags/tag906.xml><?xml version="1.0" encoding="utf-8"?>
<p:tagLst xmlns:a="http://schemas.openxmlformats.org/drawingml/2006/main" xmlns:r="http://schemas.openxmlformats.org/officeDocument/2006/relationships" xmlns:p="http://schemas.openxmlformats.org/presentationml/2006/main">
  <p:tag name="THINKCELLSHAPEDONOTDELETE" val="tQJR5fs6MHyIeNAJ0_jqtuA"/>
</p:tagLst>
</file>

<file path=ppt/tags/tag907.xml><?xml version="1.0" encoding="utf-8"?>
<p:tagLst xmlns:a="http://schemas.openxmlformats.org/drawingml/2006/main" xmlns:r="http://schemas.openxmlformats.org/officeDocument/2006/relationships" xmlns:p="http://schemas.openxmlformats.org/presentationml/2006/main">
  <p:tag name="THINKCELLSHAPEDONOTDELETE" val="tZzqR0GNioLw7l1yl0lz_EA"/>
</p:tagLst>
</file>

<file path=ppt/tags/tag908.xml><?xml version="1.0" encoding="utf-8"?>
<p:tagLst xmlns:a="http://schemas.openxmlformats.org/drawingml/2006/main" xmlns:r="http://schemas.openxmlformats.org/officeDocument/2006/relationships" xmlns:p="http://schemas.openxmlformats.org/presentationml/2006/main">
  <p:tag name="THINKCELLSHAPEDONOTDELETE" val="txveAUzXKoQR8iA4WMtwG6Q"/>
</p:tagLst>
</file>

<file path=ppt/tags/tag909.xml><?xml version="1.0" encoding="utf-8"?>
<p:tagLst xmlns:a="http://schemas.openxmlformats.org/drawingml/2006/main" xmlns:r="http://schemas.openxmlformats.org/officeDocument/2006/relationships" xmlns:p="http://schemas.openxmlformats.org/presentationml/2006/main">
  <p:tag name="THINKCELLSHAPEDONOTDELETE" val="tvRSpFDtiVEsytDyNvS7_Sw"/>
</p:tagLst>
</file>

<file path=ppt/tags/tag910.xml><?xml version="1.0" encoding="utf-8"?>
<p:tagLst xmlns:a="http://schemas.openxmlformats.org/drawingml/2006/main" xmlns:r="http://schemas.openxmlformats.org/officeDocument/2006/relationships" xmlns:p="http://schemas.openxmlformats.org/presentationml/2006/main">
  <p:tag name="THINKCELLSHAPEDONOTDELETE" val="tWJuhaJCRvlBVl3BCbBzavQ"/>
</p:tagLst>
</file>

<file path=ppt/tags/tag91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12.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913.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914.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915.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91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17.xml><?xml version="1.0" encoding="utf-8"?>
<p:tagLst xmlns:a="http://schemas.openxmlformats.org/drawingml/2006/main" xmlns:r="http://schemas.openxmlformats.org/officeDocument/2006/relationships" xmlns:p="http://schemas.openxmlformats.org/presentationml/2006/main">
  <p:tag name="BTFPLAYOUTENABLED" val="1"/>
</p:tagLst>
</file>

<file path=ppt/tags/tag91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1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20.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921.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922.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923.xml><?xml version="1.0" encoding="utf-8"?>
<p:tagLst xmlns:a="http://schemas.openxmlformats.org/drawingml/2006/main" xmlns:r="http://schemas.openxmlformats.org/officeDocument/2006/relationships" xmlns:p="http://schemas.openxmlformats.org/presentationml/2006/main">
  <p:tag name="THINKCELLSHAPEDONOTDELETE" val="pmsOcfxsEsKYwIqKFTwxwcA"/>
</p:tagLst>
</file>

<file path=ppt/tags/tag924.xml><?xml version="1.0" encoding="utf-8"?>
<p:tagLst xmlns:a="http://schemas.openxmlformats.org/drawingml/2006/main" xmlns:r="http://schemas.openxmlformats.org/officeDocument/2006/relationships" xmlns:p="http://schemas.openxmlformats.org/presentationml/2006/main">
  <p:tag name="THINKCELLSHAPEDONOTDELETE" val="pmsOcfxsEsKYwIqKFTwxwcA"/>
</p:tagLst>
</file>

<file path=ppt/tags/tag925.xml><?xml version="1.0" encoding="utf-8"?>
<p:tagLst xmlns:a="http://schemas.openxmlformats.org/drawingml/2006/main" xmlns:r="http://schemas.openxmlformats.org/officeDocument/2006/relationships" xmlns:p="http://schemas.openxmlformats.org/presentationml/2006/main">
  <p:tag name="THINKCELLSHAPEDONOTDELETE" val="pRyW6U3ZiS_gM9kZGU2ZayA"/>
</p:tagLst>
</file>

<file path=ppt/tags/tag92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27.xml><?xml version="1.0" encoding="utf-8"?>
<p:tagLst xmlns:a="http://schemas.openxmlformats.org/drawingml/2006/main" xmlns:r="http://schemas.openxmlformats.org/officeDocument/2006/relationships" xmlns:p="http://schemas.openxmlformats.org/presentationml/2006/main">
  <p:tag name="THINKCELLSHAPEDONOTDELETE" val="tCaeG9bjzt4pAizIrYiYRgg"/>
</p:tagLst>
</file>

<file path=ppt/tags/tag928.xml><?xml version="1.0" encoding="utf-8"?>
<p:tagLst xmlns:a="http://schemas.openxmlformats.org/drawingml/2006/main" xmlns:r="http://schemas.openxmlformats.org/officeDocument/2006/relationships" xmlns:p="http://schemas.openxmlformats.org/presentationml/2006/main">
  <p:tag name="THINKCELLSHAPEDONOTDELETE" val="tEVaF95zYVu.xzTNGWUUjpw"/>
</p:tagLst>
</file>

<file path=ppt/tags/tag929.xml><?xml version="1.0" encoding="utf-8"?>
<p:tagLst xmlns:a="http://schemas.openxmlformats.org/drawingml/2006/main" xmlns:r="http://schemas.openxmlformats.org/officeDocument/2006/relationships" xmlns:p="http://schemas.openxmlformats.org/presentationml/2006/main">
  <p:tag name="THINKCELLSHAPEDONOTDELETE" val="tBqGgl5sBAUNG7Zd25nChHw"/>
</p:tagLst>
</file>

<file path=ppt/tags/tag930.xml><?xml version="1.0" encoding="utf-8"?>
<p:tagLst xmlns:a="http://schemas.openxmlformats.org/drawingml/2006/main" xmlns:r="http://schemas.openxmlformats.org/officeDocument/2006/relationships" xmlns:p="http://schemas.openxmlformats.org/presentationml/2006/main">
  <p:tag name="THINKCELLSHAPEDONOTDELETE" val="tR8st3pOY0IxqNjDqH0LIJg"/>
</p:tagLst>
</file>

<file path=ppt/tags/tag931.xml><?xml version="1.0" encoding="utf-8"?>
<p:tagLst xmlns:a="http://schemas.openxmlformats.org/drawingml/2006/main" xmlns:r="http://schemas.openxmlformats.org/officeDocument/2006/relationships" xmlns:p="http://schemas.openxmlformats.org/presentationml/2006/main">
  <p:tag name="THINKCELLSHAPEDONOTDELETE" val="tmjkCkFr3OFlo1iYSq0pKzg"/>
</p:tagLst>
</file>

<file path=ppt/tags/tag932.xml><?xml version="1.0" encoding="utf-8"?>
<p:tagLst xmlns:a="http://schemas.openxmlformats.org/drawingml/2006/main" xmlns:r="http://schemas.openxmlformats.org/officeDocument/2006/relationships" xmlns:p="http://schemas.openxmlformats.org/presentationml/2006/main">
  <p:tag name="THINKCELLSHAPEDONOTDELETE" val="t7ouTJHIaNsninAWoa88NVQ"/>
</p:tagLst>
</file>

<file path=ppt/tags/tag933.xml><?xml version="1.0" encoding="utf-8"?>
<p:tagLst xmlns:a="http://schemas.openxmlformats.org/drawingml/2006/main" xmlns:r="http://schemas.openxmlformats.org/officeDocument/2006/relationships" xmlns:p="http://schemas.openxmlformats.org/presentationml/2006/main">
  <p:tag name="THINKCELLSHAPEDONOTDELETE" val="tqFd6wVPeeEivotKzFfcDFQ"/>
</p:tagLst>
</file>

<file path=ppt/tags/tag934.xml><?xml version="1.0" encoding="utf-8"?>
<p:tagLst xmlns:a="http://schemas.openxmlformats.org/drawingml/2006/main" xmlns:r="http://schemas.openxmlformats.org/officeDocument/2006/relationships" xmlns:p="http://schemas.openxmlformats.org/presentationml/2006/main">
  <p:tag name="THINKCELLSHAPEDONOTDELETE" val="tbbmPq8OWxslWPYIsPMVnLw"/>
</p:tagLst>
</file>

<file path=ppt/tags/tag935.xml><?xml version="1.0" encoding="utf-8"?>
<p:tagLst xmlns:a="http://schemas.openxmlformats.org/drawingml/2006/main" xmlns:r="http://schemas.openxmlformats.org/officeDocument/2006/relationships" xmlns:p="http://schemas.openxmlformats.org/presentationml/2006/main">
  <p:tag name="THINKCELLSHAPEDONOTDELETE" val="tw9MF8hBaVZCbk9zmuvrSYg"/>
</p:tagLst>
</file>

<file path=ppt/tags/tag936.xml><?xml version="1.0" encoding="utf-8"?>
<p:tagLst xmlns:a="http://schemas.openxmlformats.org/drawingml/2006/main" xmlns:r="http://schemas.openxmlformats.org/officeDocument/2006/relationships" xmlns:p="http://schemas.openxmlformats.org/presentationml/2006/main">
  <p:tag name="THINKCELLSHAPEDONOTDELETE" val="tEybiKK4Ltxrknvcc_hGQCw"/>
</p:tagLst>
</file>

<file path=ppt/tags/tag937.xml><?xml version="1.0" encoding="utf-8"?>
<p:tagLst xmlns:a="http://schemas.openxmlformats.org/drawingml/2006/main" xmlns:r="http://schemas.openxmlformats.org/officeDocument/2006/relationships" xmlns:p="http://schemas.openxmlformats.org/presentationml/2006/main">
  <p:tag name="THINKCELLSHAPEDONOTDELETE" val="t8xbYLBp3DGUUmsw9aG_Qfg"/>
</p:tagLst>
</file>

<file path=ppt/tags/tag938.xml><?xml version="1.0" encoding="utf-8"?>
<p:tagLst xmlns:a="http://schemas.openxmlformats.org/drawingml/2006/main" xmlns:r="http://schemas.openxmlformats.org/officeDocument/2006/relationships" xmlns:p="http://schemas.openxmlformats.org/presentationml/2006/main">
  <p:tag name="THINKCELLSHAPEDONOTDELETE" val="tMqdlYbo19z4FGfDAT6sMMw"/>
</p:tagLst>
</file>

<file path=ppt/tags/tag939.xml><?xml version="1.0" encoding="utf-8"?>
<p:tagLst xmlns:a="http://schemas.openxmlformats.org/drawingml/2006/main" xmlns:r="http://schemas.openxmlformats.org/officeDocument/2006/relationships" xmlns:p="http://schemas.openxmlformats.org/presentationml/2006/main">
  <p:tag name="THINKCELLSHAPEDONOTDELETE" val="ti4NKy.vSTi0LBiEEym6bAg"/>
</p:tagLst>
</file>

<file path=ppt/tags/tag940.xml><?xml version="1.0" encoding="utf-8"?>
<p:tagLst xmlns:a="http://schemas.openxmlformats.org/drawingml/2006/main" xmlns:r="http://schemas.openxmlformats.org/officeDocument/2006/relationships" xmlns:p="http://schemas.openxmlformats.org/presentationml/2006/main">
  <p:tag name="THINKCELLSHAPEDONOTDELETE" val="tTVKqn0QcDbQPfLT8TTN8oQ"/>
</p:tagLst>
</file>

<file path=ppt/tags/tag941.xml><?xml version="1.0" encoding="utf-8"?>
<p:tagLst xmlns:a="http://schemas.openxmlformats.org/drawingml/2006/main" xmlns:r="http://schemas.openxmlformats.org/officeDocument/2006/relationships" xmlns:p="http://schemas.openxmlformats.org/presentationml/2006/main">
  <p:tag name="THINKCELLSHAPEDONOTDELETE" val="tpk_C9TW2Ow4.1fYe.MSbhQ"/>
</p:tagLst>
</file>

<file path=ppt/tags/tag942.xml><?xml version="1.0" encoding="utf-8"?>
<p:tagLst xmlns:a="http://schemas.openxmlformats.org/drawingml/2006/main" xmlns:r="http://schemas.openxmlformats.org/officeDocument/2006/relationships" xmlns:p="http://schemas.openxmlformats.org/presentationml/2006/main">
  <p:tag name="THINKCELLSHAPEDONOTDELETE" val="tBWUkKlsjJfyprgxlXjZB_w"/>
</p:tagLst>
</file>

<file path=ppt/tags/tag943.xml><?xml version="1.0" encoding="utf-8"?>
<p:tagLst xmlns:a="http://schemas.openxmlformats.org/drawingml/2006/main" xmlns:r="http://schemas.openxmlformats.org/officeDocument/2006/relationships" xmlns:p="http://schemas.openxmlformats.org/presentationml/2006/main">
  <p:tag name="THINKCELLSHAPEDONOTDELETE" val="tMP.rZoxhPrC8hgJtHdBeGg"/>
</p:tagLst>
</file>

<file path=ppt/tags/tag944.xml><?xml version="1.0" encoding="utf-8"?>
<p:tagLst xmlns:a="http://schemas.openxmlformats.org/drawingml/2006/main" xmlns:r="http://schemas.openxmlformats.org/officeDocument/2006/relationships" xmlns:p="http://schemas.openxmlformats.org/presentationml/2006/main">
  <p:tag name="THINKCELLSHAPEDONOTDELETE" val="ttQ8rt1tJr5I.C5sL86f92g"/>
</p:tagLst>
</file>

<file path=ppt/tags/tag945.xml><?xml version="1.0" encoding="utf-8"?>
<p:tagLst xmlns:a="http://schemas.openxmlformats.org/drawingml/2006/main" xmlns:r="http://schemas.openxmlformats.org/officeDocument/2006/relationships" xmlns:p="http://schemas.openxmlformats.org/presentationml/2006/main">
  <p:tag name="THINKCELLSHAPEDONOTDELETE" val="tUcww_EBQMtLIkRoyk1uxDw"/>
</p:tagLst>
</file>

<file path=ppt/tags/tag946.xml><?xml version="1.0" encoding="utf-8"?>
<p:tagLst xmlns:a="http://schemas.openxmlformats.org/drawingml/2006/main" xmlns:r="http://schemas.openxmlformats.org/officeDocument/2006/relationships" xmlns:p="http://schemas.openxmlformats.org/presentationml/2006/main">
  <p:tag name="THINKCELLSHAPEDONOTDELETE" val="tLo4d_HszEM.XHu1t4BEotA"/>
</p:tagLst>
</file>

<file path=ppt/tags/tag947.xml><?xml version="1.0" encoding="utf-8"?>
<p:tagLst xmlns:a="http://schemas.openxmlformats.org/drawingml/2006/main" xmlns:r="http://schemas.openxmlformats.org/officeDocument/2006/relationships" xmlns:p="http://schemas.openxmlformats.org/presentationml/2006/main">
  <p:tag name="THINKCELLSHAPEDONOTDELETE" val="tptrvFhJW0xD2E.SexY0F8w"/>
</p:tagLst>
</file>

<file path=ppt/tags/tag948.xml><?xml version="1.0" encoding="utf-8"?>
<p:tagLst xmlns:a="http://schemas.openxmlformats.org/drawingml/2006/main" xmlns:r="http://schemas.openxmlformats.org/officeDocument/2006/relationships" xmlns:p="http://schemas.openxmlformats.org/presentationml/2006/main">
  <p:tag name="THINKCELLSHAPEDONOTDELETE" val="tsb4mGZpGnqwxMxrA0NCQtw"/>
</p:tagLst>
</file>

<file path=ppt/tags/tag949.xml><?xml version="1.0" encoding="utf-8"?>
<p:tagLst xmlns:a="http://schemas.openxmlformats.org/drawingml/2006/main" xmlns:r="http://schemas.openxmlformats.org/officeDocument/2006/relationships" xmlns:p="http://schemas.openxmlformats.org/presentationml/2006/main">
  <p:tag name="THINKCELLSHAPEDONOTDELETE" val="tBsXT4waK5ZjR0A2u9rFMMw"/>
</p:tagLst>
</file>

<file path=ppt/tags/tag950.xml><?xml version="1.0" encoding="utf-8"?>
<p:tagLst xmlns:a="http://schemas.openxmlformats.org/drawingml/2006/main" xmlns:r="http://schemas.openxmlformats.org/officeDocument/2006/relationships" xmlns:p="http://schemas.openxmlformats.org/presentationml/2006/main">
  <p:tag name="THINKCELLSHAPEDONOTDELETE" val="tYUuzKuMU9QZ0lB9ahX28Jw"/>
</p:tagLst>
</file>

<file path=ppt/tags/tag951.xml><?xml version="1.0" encoding="utf-8"?>
<p:tagLst xmlns:a="http://schemas.openxmlformats.org/drawingml/2006/main" xmlns:r="http://schemas.openxmlformats.org/officeDocument/2006/relationships" xmlns:p="http://schemas.openxmlformats.org/presentationml/2006/main">
  <p:tag name="THINKCELLSHAPEDONOTDELETE" val="tkW1Q_hnfoTS7OBiK46cnIA"/>
</p:tagLst>
</file>

<file path=ppt/tags/tag952.xml><?xml version="1.0" encoding="utf-8"?>
<p:tagLst xmlns:a="http://schemas.openxmlformats.org/drawingml/2006/main" xmlns:r="http://schemas.openxmlformats.org/officeDocument/2006/relationships" xmlns:p="http://schemas.openxmlformats.org/presentationml/2006/main">
  <p:tag name="THINKCELLSHAPEDONOTDELETE" val="pQyhF5C01v_ujgGLFHAQA1w"/>
</p:tagLst>
</file>

<file path=ppt/tags/tag953.xml><?xml version="1.0" encoding="utf-8"?>
<p:tagLst xmlns:a="http://schemas.openxmlformats.org/drawingml/2006/main" xmlns:r="http://schemas.openxmlformats.org/officeDocument/2006/relationships" xmlns:p="http://schemas.openxmlformats.org/presentationml/2006/main">
  <p:tag name="THINKCELLSHAPEDONOTDELETE" val="pnuc21wOYxsJllIG_5oav3A"/>
</p:tagLst>
</file>

<file path=ppt/tags/tag954.xml><?xml version="1.0" encoding="utf-8"?>
<p:tagLst xmlns:a="http://schemas.openxmlformats.org/drawingml/2006/main" xmlns:r="http://schemas.openxmlformats.org/officeDocument/2006/relationships" xmlns:p="http://schemas.openxmlformats.org/presentationml/2006/main">
  <p:tag name="THINKCELLSHAPEDONOTDELETE" val="pFpCsQugmuZcK40k85pcnGg"/>
</p:tagLst>
</file>

<file path=ppt/tags/tag955.xml><?xml version="1.0" encoding="utf-8"?>
<p:tagLst xmlns:a="http://schemas.openxmlformats.org/drawingml/2006/main" xmlns:r="http://schemas.openxmlformats.org/officeDocument/2006/relationships" xmlns:p="http://schemas.openxmlformats.org/presentationml/2006/main">
  <p:tag name="THINKCELLSHAPEDONOTDELETE" val="pmsOcfxsEsKYwIqKFTwxwcA"/>
</p:tagLst>
</file>

<file path=ppt/tags/tag956.xml><?xml version="1.0" encoding="utf-8"?>
<p:tagLst xmlns:a="http://schemas.openxmlformats.org/drawingml/2006/main" xmlns:r="http://schemas.openxmlformats.org/officeDocument/2006/relationships" xmlns:p="http://schemas.openxmlformats.org/presentationml/2006/main">
  <p:tag name="THINKCELLSHAPEDONOTDELETE" val="pmsOcfxsEsKYwIqKFTwxwcA"/>
</p:tagLst>
</file>

<file path=ppt/tags/tag957.xml><?xml version="1.0" encoding="utf-8"?>
<p:tagLst xmlns:a="http://schemas.openxmlformats.org/drawingml/2006/main" xmlns:r="http://schemas.openxmlformats.org/officeDocument/2006/relationships" xmlns:p="http://schemas.openxmlformats.org/presentationml/2006/main">
  <p:tag name="THINKCELLSHAPEDONOTDELETE" val="pmsOcfxsEsKYwIqKFTwxwcA"/>
</p:tagLst>
</file>

<file path=ppt/tags/tag958.xml><?xml version="1.0" encoding="utf-8"?>
<p:tagLst xmlns:a="http://schemas.openxmlformats.org/drawingml/2006/main" xmlns:r="http://schemas.openxmlformats.org/officeDocument/2006/relationships" xmlns:p="http://schemas.openxmlformats.org/presentationml/2006/main">
  <p:tag name="THINKCELLSHAPEDONOTDELETE" val="pmsOcfxsEsKYwIqKFTwxwcA"/>
</p:tagLst>
</file>

<file path=ppt/tags/tag95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60.xml><?xml version="1.0" encoding="utf-8"?>
<p:tagLst xmlns:a="http://schemas.openxmlformats.org/drawingml/2006/main" xmlns:r="http://schemas.openxmlformats.org/officeDocument/2006/relationships" xmlns:p="http://schemas.openxmlformats.org/presentationml/2006/main">
  <p:tag name="THINKCELLSHAPEDONOTDELETE" val="t6nikLB..BHWlLuqN6kIFhg"/>
</p:tagLst>
</file>

<file path=ppt/tags/tag961.xml><?xml version="1.0" encoding="utf-8"?>
<p:tagLst xmlns:a="http://schemas.openxmlformats.org/drawingml/2006/main" xmlns:r="http://schemas.openxmlformats.org/officeDocument/2006/relationships" xmlns:p="http://schemas.openxmlformats.org/presentationml/2006/main">
  <p:tag name="THINKCELLSHAPEDONOTDELETE" val="tBtAy91zM490pRECKcsyQaA"/>
</p:tagLst>
</file>

<file path=ppt/tags/tag962.xml><?xml version="1.0" encoding="utf-8"?>
<p:tagLst xmlns:a="http://schemas.openxmlformats.org/drawingml/2006/main" xmlns:r="http://schemas.openxmlformats.org/officeDocument/2006/relationships" xmlns:p="http://schemas.openxmlformats.org/presentationml/2006/main">
  <p:tag name="THINKCELLSHAPEDONOTDELETE" val="tnmokdGX.oZ2D5bk9t28iLg"/>
</p:tagLst>
</file>

<file path=ppt/tags/tag963.xml><?xml version="1.0" encoding="utf-8"?>
<p:tagLst xmlns:a="http://schemas.openxmlformats.org/drawingml/2006/main" xmlns:r="http://schemas.openxmlformats.org/officeDocument/2006/relationships" xmlns:p="http://schemas.openxmlformats.org/presentationml/2006/main">
  <p:tag name="THINKCELLSHAPEDONOTDELETE" val="tqiQZ8F2mu_Du4vU2A6ji4A"/>
</p:tagLst>
</file>

<file path=ppt/tags/tag964.xml><?xml version="1.0" encoding="utf-8"?>
<p:tagLst xmlns:a="http://schemas.openxmlformats.org/drawingml/2006/main" xmlns:r="http://schemas.openxmlformats.org/officeDocument/2006/relationships" xmlns:p="http://schemas.openxmlformats.org/presentationml/2006/main">
  <p:tag name="THINKCELLSHAPEDONOTDELETE" val="t0Y2J6oyVyNnjAyeJpJhL4g"/>
</p:tagLst>
</file>

<file path=ppt/tags/tag965.xml><?xml version="1.0" encoding="utf-8"?>
<p:tagLst xmlns:a="http://schemas.openxmlformats.org/drawingml/2006/main" xmlns:r="http://schemas.openxmlformats.org/officeDocument/2006/relationships" xmlns:p="http://schemas.openxmlformats.org/presentationml/2006/main">
  <p:tag name="THINKCELLSHAPEDONOTDELETE" val="tOj8hCf5UoboMLXl_KjBEPw"/>
</p:tagLst>
</file>

<file path=ppt/tags/tag966.xml><?xml version="1.0" encoding="utf-8"?>
<p:tagLst xmlns:a="http://schemas.openxmlformats.org/drawingml/2006/main" xmlns:r="http://schemas.openxmlformats.org/officeDocument/2006/relationships" xmlns:p="http://schemas.openxmlformats.org/presentationml/2006/main">
  <p:tag name="THINKCELLSHAPEDONOTDELETE" val="tG6W84RFNTu7r8AC5I0Qv1g"/>
</p:tagLst>
</file>

<file path=ppt/tags/tag967.xml><?xml version="1.0" encoding="utf-8"?>
<p:tagLst xmlns:a="http://schemas.openxmlformats.org/drawingml/2006/main" xmlns:r="http://schemas.openxmlformats.org/officeDocument/2006/relationships" xmlns:p="http://schemas.openxmlformats.org/presentationml/2006/main">
  <p:tag name="THINKCELLSHAPEDONOTDELETE" val="tXTlhsKGLrZO8iwUiDojFuQ"/>
</p:tagLst>
</file>

<file path=ppt/tags/tag968.xml><?xml version="1.0" encoding="utf-8"?>
<p:tagLst xmlns:a="http://schemas.openxmlformats.org/drawingml/2006/main" xmlns:r="http://schemas.openxmlformats.org/officeDocument/2006/relationships" xmlns:p="http://schemas.openxmlformats.org/presentationml/2006/main">
  <p:tag name="THINKCELLSHAPEDONOTDELETE" val="txSi_AdF8jK53Wjpi7XfOBw"/>
</p:tagLst>
</file>

<file path=ppt/tags/tag969.xml><?xml version="1.0" encoding="utf-8"?>
<p:tagLst xmlns:a="http://schemas.openxmlformats.org/drawingml/2006/main" xmlns:r="http://schemas.openxmlformats.org/officeDocument/2006/relationships" xmlns:p="http://schemas.openxmlformats.org/presentationml/2006/main">
  <p:tag name="THINKCELLSHAPEDONOTDELETE" val="tGsPlFc1Ecx.eNRdZEsremA"/>
</p:tagLst>
</file>

<file path=ppt/tags/tag970.xml><?xml version="1.0" encoding="utf-8"?>
<p:tagLst xmlns:a="http://schemas.openxmlformats.org/drawingml/2006/main" xmlns:r="http://schemas.openxmlformats.org/officeDocument/2006/relationships" xmlns:p="http://schemas.openxmlformats.org/presentationml/2006/main">
  <p:tag name="THINKCELLSHAPEDONOTDELETE" val="tZP8cDl4pw0wgl0vXfZW9aA"/>
</p:tagLst>
</file>

<file path=ppt/tags/tag971.xml><?xml version="1.0" encoding="utf-8"?>
<p:tagLst xmlns:a="http://schemas.openxmlformats.org/drawingml/2006/main" xmlns:r="http://schemas.openxmlformats.org/officeDocument/2006/relationships" xmlns:p="http://schemas.openxmlformats.org/presentationml/2006/main">
  <p:tag name="THINKCELLSHAPEDONOTDELETE" val="t3GiZvAnmHveCjCLPSw5MNw"/>
</p:tagLst>
</file>

<file path=ppt/tags/tag972.xml><?xml version="1.0" encoding="utf-8"?>
<p:tagLst xmlns:a="http://schemas.openxmlformats.org/drawingml/2006/main" xmlns:r="http://schemas.openxmlformats.org/officeDocument/2006/relationships" xmlns:p="http://schemas.openxmlformats.org/presentationml/2006/main">
  <p:tag name="THINKCELLSHAPEDONOTDELETE" val="tl3Hi.Fz3td6IYXxQYqBI_Q"/>
</p:tagLst>
</file>

<file path=ppt/tags/tag973.xml><?xml version="1.0" encoding="utf-8"?>
<p:tagLst xmlns:a="http://schemas.openxmlformats.org/drawingml/2006/main" xmlns:r="http://schemas.openxmlformats.org/officeDocument/2006/relationships" xmlns:p="http://schemas.openxmlformats.org/presentationml/2006/main">
  <p:tag name="THINKCELLSHAPEDONOTDELETE" val="tKAIK6mxOEPlf8jfD7hLnhw"/>
</p:tagLst>
</file>

<file path=ppt/tags/tag974.xml><?xml version="1.0" encoding="utf-8"?>
<p:tagLst xmlns:a="http://schemas.openxmlformats.org/drawingml/2006/main" xmlns:r="http://schemas.openxmlformats.org/officeDocument/2006/relationships" xmlns:p="http://schemas.openxmlformats.org/presentationml/2006/main">
  <p:tag name="THINKCELLSHAPEDONOTDELETE" val="tcCdc3gMGfSMeybPRBbHvaA"/>
</p:tagLst>
</file>

<file path=ppt/tags/tag975.xml><?xml version="1.0" encoding="utf-8"?>
<p:tagLst xmlns:a="http://schemas.openxmlformats.org/drawingml/2006/main" xmlns:r="http://schemas.openxmlformats.org/officeDocument/2006/relationships" xmlns:p="http://schemas.openxmlformats.org/presentationml/2006/main">
  <p:tag name="THINKCELLSHAPEDONOTDELETE" val="tJOtN8nlNWwQ6LcMB9n.EHQ"/>
</p:tagLst>
</file>

<file path=ppt/tags/tag976.xml><?xml version="1.0" encoding="utf-8"?>
<p:tagLst xmlns:a="http://schemas.openxmlformats.org/drawingml/2006/main" xmlns:r="http://schemas.openxmlformats.org/officeDocument/2006/relationships" xmlns:p="http://schemas.openxmlformats.org/presentationml/2006/main">
  <p:tag name="THINKCELLSHAPEDONOTDELETE" val="tJe75s8qg2d0OsqwlkUgfEw"/>
</p:tagLst>
</file>

<file path=ppt/tags/tag977.xml><?xml version="1.0" encoding="utf-8"?>
<p:tagLst xmlns:a="http://schemas.openxmlformats.org/drawingml/2006/main" xmlns:r="http://schemas.openxmlformats.org/officeDocument/2006/relationships" xmlns:p="http://schemas.openxmlformats.org/presentationml/2006/main">
  <p:tag name="THINKCELLSHAPEDONOTDELETE" val="taAxmJmn0JmjZ3FKkdTYWEQ"/>
</p:tagLst>
</file>

<file path=ppt/tags/tag978.xml><?xml version="1.0" encoding="utf-8"?>
<p:tagLst xmlns:a="http://schemas.openxmlformats.org/drawingml/2006/main" xmlns:r="http://schemas.openxmlformats.org/officeDocument/2006/relationships" xmlns:p="http://schemas.openxmlformats.org/presentationml/2006/main">
  <p:tag name="THINKCELLSHAPEDONOTDELETE" val="tPvcGNsUZ9GAUykHK3v3Bsg"/>
</p:tagLst>
</file>

<file path=ppt/tags/tag979.xml><?xml version="1.0" encoding="utf-8"?>
<p:tagLst xmlns:a="http://schemas.openxmlformats.org/drawingml/2006/main" xmlns:r="http://schemas.openxmlformats.org/officeDocument/2006/relationships" xmlns:p="http://schemas.openxmlformats.org/presentationml/2006/main">
  <p:tag name="THINKCELLSHAPEDONOTDELETE" val="txVo85H6JxkqJrA80j9l92w"/>
</p:tagLst>
</file>

<file path=ppt/tags/tag980.xml><?xml version="1.0" encoding="utf-8"?>
<p:tagLst xmlns:a="http://schemas.openxmlformats.org/drawingml/2006/main" xmlns:r="http://schemas.openxmlformats.org/officeDocument/2006/relationships" xmlns:p="http://schemas.openxmlformats.org/presentationml/2006/main">
  <p:tag name="THINKCELLSHAPEDONOTDELETE" val="twBMb60pXbhE8AuclzZDozg"/>
</p:tagLst>
</file>

<file path=ppt/tags/tag981.xml><?xml version="1.0" encoding="utf-8"?>
<p:tagLst xmlns:a="http://schemas.openxmlformats.org/drawingml/2006/main" xmlns:r="http://schemas.openxmlformats.org/officeDocument/2006/relationships" xmlns:p="http://schemas.openxmlformats.org/presentationml/2006/main">
  <p:tag name="THINKCELLSHAPEDONOTDELETE" val="tqeAdsxcwXeOSYVGLYxZ3kg"/>
</p:tagLst>
</file>

<file path=ppt/tags/tag982.xml><?xml version="1.0" encoding="utf-8"?>
<p:tagLst xmlns:a="http://schemas.openxmlformats.org/drawingml/2006/main" xmlns:r="http://schemas.openxmlformats.org/officeDocument/2006/relationships" xmlns:p="http://schemas.openxmlformats.org/presentationml/2006/main">
  <p:tag name="THINKCELLSHAPEDONOTDELETE" val="t4MvJ2ILZAPgDacsOrye71A"/>
</p:tagLst>
</file>

<file path=ppt/tags/tag983.xml><?xml version="1.0" encoding="utf-8"?>
<p:tagLst xmlns:a="http://schemas.openxmlformats.org/drawingml/2006/main" xmlns:r="http://schemas.openxmlformats.org/officeDocument/2006/relationships" xmlns:p="http://schemas.openxmlformats.org/presentationml/2006/main">
  <p:tag name="THINKCELLSHAPEDONOTDELETE" val="t3VXa0WhGsU9293VicWKVvg"/>
</p:tagLst>
</file>

<file path=ppt/tags/tag984.xml><?xml version="1.0" encoding="utf-8"?>
<p:tagLst xmlns:a="http://schemas.openxmlformats.org/drawingml/2006/main" xmlns:r="http://schemas.openxmlformats.org/officeDocument/2006/relationships" xmlns:p="http://schemas.openxmlformats.org/presentationml/2006/main">
  <p:tag name="THINKCELLSHAPEDONOTDELETE" val="t7.pYYjdBruZ1kEgCGSRnag"/>
</p:tagLst>
</file>

<file path=ppt/tags/tag985.xml><?xml version="1.0" encoding="utf-8"?>
<p:tagLst xmlns:a="http://schemas.openxmlformats.org/drawingml/2006/main" xmlns:r="http://schemas.openxmlformats.org/officeDocument/2006/relationships" xmlns:p="http://schemas.openxmlformats.org/presentationml/2006/main">
  <p:tag name="THINKCELLSHAPEDONOTDELETE" val="toOwRLua5IUdwU_Urge0J9w"/>
</p:tagLst>
</file>

<file path=ppt/tags/tag986.xml><?xml version="1.0" encoding="utf-8"?>
<p:tagLst xmlns:a="http://schemas.openxmlformats.org/drawingml/2006/main" xmlns:r="http://schemas.openxmlformats.org/officeDocument/2006/relationships" xmlns:p="http://schemas.openxmlformats.org/presentationml/2006/main">
  <p:tag name="THINKCELLSHAPEDONOTDELETE" val="tJfMoezGoBAMGPpehpJ.xxQ"/>
</p:tagLst>
</file>

<file path=ppt/tags/tag987.xml><?xml version="1.0" encoding="utf-8"?>
<p:tagLst xmlns:a="http://schemas.openxmlformats.org/drawingml/2006/main" xmlns:r="http://schemas.openxmlformats.org/officeDocument/2006/relationships" xmlns:p="http://schemas.openxmlformats.org/presentationml/2006/main">
  <p:tag name="THINKCELLSHAPEDONOTDELETE" val="tSYXjJm3K21V6KgrJGHRqyA"/>
</p:tagLst>
</file>

<file path=ppt/tags/tag988.xml><?xml version="1.0" encoding="utf-8"?>
<p:tagLst xmlns:a="http://schemas.openxmlformats.org/drawingml/2006/main" xmlns:r="http://schemas.openxmlformats.org/officeDocument/2006/relationships" xmlns:p="http://schemas.openxmlformats.org/presentationml/2006/main">
  <p:tag name="THINKCELLSHAPEDONOTDELETE" val="tlHU.Y60ytLiZD9TChDUryw"/>
</p:tagLst>
</file>

<file path=ppt/tags/tag989.xml><?xml version="1.0" encoding="utf-8"?>
<p:tagLst xmlns:a="http://schemas.openxmlformats.org/drawingml/2006/main" xmlns:r="http://schemas.openxmlformats.org/officeDocument/2006/relationships" xmlns:p="http://schemas.openxmlformats.org/presentationml/2006/main">
  <p:tag name="THINKCELLSHAPEDONOTDELETE" val="th02Hyidk6M4Qm9cuTj2CAw"/>
</p:tagLst>
</file>

<file path=ppt/tags/tag99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91.xml><?xml version="1.0" encoding="utf-8"?>
<p:tagLst xmlns:a="http://schemas.openxmlformats.org/drawingml/2006/main" xmlns:r="http://schemas.openxmlformats.org/officeDocument/2006/relationships" xmlns:p="http://schemas.openxmlformats.org/presentationml/2006/main">
  <p:tag name="THINKCELLSHAPEDONOTDELETE" val="tuAhy14.UsprbLmti0hFH_A"/>
</p:tagLst>
</file>

<file path=ppt/tags/tag992.xml><?xml version="1.0" encoding="utf-8"?>
<p:tagLst xmlns:a="http://schemas.openxmlformats.org/drawingml/2006/main" xmlns:r="http://schemas.openxmlformats.org/officeDocument/2006/relationships" xmlns:p="http://schemas.openxmlformats.org/presentationml/2006/main">
  <p:tag name="THINKCELLSHAPEDONOTDELETE" val="t8j21dIe0NYIYM2TVHl0lEQ"/>
</p:tagLst>
</file>

<file path=ppt/tags/tag993.xml><?xml version="1.0" encoding="utf-8"?>
<p:tagLst xmlns:a="http://schemas.openxmlformats.org/drawingml/2006/main" xmlns:r="http://schemas.openxmlformats.org/officeDocument/2006/relationships" xmlns:p="http://schemas.openxmlformats.org/presentationml/2006/main">
  <p:tag name="THINKCELLSHAPEDONOTDELETE" val="tPo6RdYqhy3mvBLcRhG1ejQ"/>
</p:tagLst>
</file>

<file path=ppt/tags/tag994.xml><?xml version="1.0" encoding="utf-8"?>
<p:tagLst xmlns:a="http://schemas.openxmlformats.org/drawingml/2006/main" xmlns:r="http://schemas.openxmlformats.org/officeDocument/2006/relationships" xmlns:p="http://schemas.openxmlformats.org/presentationml/2006/main">
  <p:tag name="THINKCELLSHAPEDONOTDELETE" val="thjJ0G_kcuDSstBaxPRjtsA"/>
</p:tagLst>
</file>

<file path=ppt/tags/tag995.xml><?xml version="1.0" encoding="utf-8"?>
<p:tagLst xmlns:a="http://schemas.openxmlformats.org/drawingml/2006/main" xmlns:r="http://schemas.openxmlformats.org/officeDocument/2006/relationships" xmlns:p="http://schemas.openxmlformats.org/presentationml/2006/main">
  <p:tag name="THINKCELLSHAPEDONOTDELETE" val="tfxcaeCSfkpCDGZKF78yZFA"/>
</p:tagLst>
</file>

<file path=ppt/tags/tag99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97.xml><?xml version="1.0" encoding="utf-8"?>
<p:tagLst xmlns:a="http://schemas.openxmlformats.org/drawingml/2006/main" xmlns:r="http://schemas.openxmlformats.org/officeDocument/2006/relationships" xmlns:p="http://schemas.openxmlformats.org/presentationml/2006/main">
  <p:tag name="THINKCELLSHAPEDONOTDELETE" val="tMMWf_y1yBsWZzudnZnMVfQ"/>
</p:tagLst>
</file>

<file path=ppt/tags/tag998.xml><?xml version="1.0" encoding="utf-8"?>
<p:tagLst xmlns:a="http://schemas.openxmlformats.org/drawingml/2006/main" xmlns:r="http://schemas.openxmlformats.org/officeDocument/2006/relationships" xmlns:p="http://schemas.openxmlformats.org/presentationml/2006/main">
  <p:tag name="THINKCELLSHAPEDONOTDELETE" val="tR91dOnxeUf2wNvfuXfvAhQ"/>
</p:tagLst>
</file>

<file path=ppt/tags/tag999.xml><?xml version="1.0" encoding="utf-8"?>
<p:tagLst xmlns:a="http://schemas.openxmlformats.org/drawingml/2006/main" xmlns:r="http://schemas.openxmlformats.org/officeDocument/2006/relationships" xmlns:p="http://schemas.openxmlformats.org/presentationml/2006/main">
  <p:tag name="THINKCELLSHAPEDONOTDELETE" val="tnx6D1ib.7O9zGkwdWJNOqA"/>
</p:tagLst>
</file>

<file path=ppt/tags/tag1000.xml><?xml version="1.0" encoding="utf-8"?>
<p:tagLst xmlns:a="http://schemas.openxmlformats.org/drawingml/2006/main" xmlns:r="http://schemas.openxmlformats.org/officeDocument/2006/relationships" xmlns:p="http://schemas.openxmlformats.org/presentationml/2006/main">
  <p:tag name="THINKCELLSHAPEDONOTDELETE" val="tusHgqzgKj3kSk7pBlta8gQ"/>
</p:tagLst>
</file>

<file path=ppt/tags/tag1001.xml><?xml version="1.0" encoding="utf-8"?>
<p:tagLst xmlns:a="http://schemas.openxmlformats.org/drawingml/2006/main" xmlns:r="http://schemas.openxmlformats.org/officeDocument/2006/relationships" xmlns:p="http://schemas.openxmlformats.org/presentationml/2006/main">
  <p:tag name="THINKCELLSHAPEDONOTDELETE" val="tuc2J.A6qaEVV2fQ1Z3nmrw"/>
</p:tagLst>
</file>

<file path=ppt/tags/tag1002.xml><?xml version="1.0" encoding="utf-8"?>
<p:tagLst xmlns:a="http://schemas.openxmlformats.org/drawingml/2006/main" xmlns:r="http://schemas.openxmlformats.org/officeDocument/2006/relationships" xmlns:p="http://schemas.openxmlformats.org/presentationml/2006/main">
  <p:tag name="THINKCELLSHAPEDONOTDELETE" val="tD4o0n9rvqG1aEErUmno.8w"/>
</p:tagLst>
</file>

<file path=ppt/tags/tag1003.xml><?xml version="1.0" encoding="utf-8"?>
<p:tagLst xmlns:a="http://schemas.openxmlformats.org/drawingml/2006/main" xmlns:r="http://schemas.openxmlformats.org/officeDocument/2006/relationships" xmlns:p="http://schemas.openxmlformats.org/presentationml/2006/main">
  <p:tag name="THINKCELLSHAPEDONOTDELETE" val="tQ9GLjMqq8a5dxpoHFYN5kw"/>
</p:tagLst>
</file>

<file path=ppt/tags/tag1004.xml><?xml version="1.0" encoding="utf-8"?>
<p:tagLst xmlns:a="http://schemas.openxmlformats.org/drawingml/2006/main" xmlns:r="http://schemas.openxmlformats.org/officeDocument/2006/relationships" xmlns:p="http://schemas.openxmlformats.org/presentationml/2006/main">
  <p:tag name="THINKCELLSHAPEDONOTDELETE" val="tgmoQdag3UuMRAQ9vzwvKCg"/>
</p:tagLst>
</file>

<file path=ppt/tags/tag1005.xml><?xml version="1.0" encoding="utf-8"?>
<p:tagLst xmlns:a="http://schemas.openxmlformats.org/drawingml/2006/main" xmlns:r="http://schemas.openxmlformats.org/officeDocument/2006/relationships" xmlns:p="http://schemas.openxmlformats.org/presentationml/2006/main">
  <p:tag name="THINKCELLSHAPEDONOTDELETE" val="tYqSIDQWT2nKpreXl8JRY.A"/>
</p:tagLst>
</file>

<file path=ppt/tags/tag1006.xml><?xml version="1.0" encoding="utf-8"?>
<p:tagLst xmlns:a="http://schemas.openxmlformats.org/drawingml/2006/main" xmlns:r="http://schemas.openxmlformats.org/officeDocument/2006/relationships" xmlns:p="http://schemas.openxmlformats.org/presentationml/2006/main">
  <p:tag name="THINKCELLSHAPEDONOTDELETE" val="tIH0R8p_3hKXSsQ4UxFNe2Q"/>
</p:tagLst>
</file>

<file path=ppt/tags/tag1007.xml><?xml version="1.0" encoding="utf-8"?>
<p:tagLst xmlns:a="http://schemas.openxmlformats.org/drawingml/2006/main" xmlns:r="http://schemas.openxmlformats.org/officeDocument/2006/relationships" xmlns:p="http://schemas.openxmlformats.org/presentationml/2006/main">
  <p:tag name="THINKCELLSHAPEDONOTDELETE" val="t.wogteGIlqaqbGzPZiiOLg"/>
</p:tagLst>
</file>

<file path=ppt/tags/tag1008.xml><?xml version="1.0" encoding="utf-8"?>
<p:tagLst xmlns:a="http://schemas.openxmlformats.org/drawingml/2006/main" xmlns:r="http://schemas.openxmlformats.org/officeDocument/2006/relationships" xmlns:p="http://schemas.openxmlformats.org/presentationml/2006/main">
  <p:tag name="THINKCELLSHAPEDONOTDELETE" val="t8O_iD72LsO4Z1es4Fdu9Hw"/>
</p:tagLst>
</file>

<file path=ppt/tags/tag1009.xml><?xml version="1.0" encoding="utf-8"?>
<p:tagLst xmlns:a="http://schemas.openxmlformats.org/drawingml/2006/main" xmlns:r="http://schemas.openxmlformats.org/officeDocument/2006/relationships" xmlns:p="http://schemas.openxmlformats.org/presentationml/2006/main">
  <p:tag name="THINKCELLSHAPEDONOTDELETE" val="tJ.clIC4N5kHp5cKZCBACbA"/>
</p:tagLst>
</file>

<file path=ppt/tags/tag1010.xml><?xml version="1.0" encoding="utf-8"?>
<p:tagLst xmlns:a="http://schemas.openxmlformats.org/drawingml/2006/main" xmlns:r="http://schemas.openxmlformats.org/officeDocument/2006/relationships" xmlns:p="http://schemas.openxmlformats.org/presentationml/2006/main">
  <p:tag name="THINKCELLSHAPEDONOTDELETE" val="ttWBe36H6L43eaFdKt.alGA"/>
</p:tagLst>
</file>

<file path=ppt/tags/tag1011.xml><?xml version="1.0" encoding="utf-8"?>
<p:tagLst xmlns:a="http://schemas.openxmlformats.org/drawingml/2006/main" xmlns:r="http://schemas.openxmlformats.org/officeDocument/2006/relationships" xmlns:p="http://schemas.openxmlformats.org/presentationml/2006/main">
  <p:tag name="THINKCELLSHAPEDONOTDELETE" val="tG64Zt5UIVSgaQzMsz3rAxQ"/>
</p:tagLst>
</file>

<file path=ppt/tags/tag1012.xml><?xml version="1.0" encoding="utf-8"?>
<p:tagLst xmlns:a="http://schemas.openxmlformats.org/drawingml/2006/main" xmlns:r="http://schemas.openxmlformats.org/officeDocument/2006/relationships" xmlns:p="http://schemas.openxmlformats.org/presentationml/2006/main">
  <p:tag name="THINKCELLSHAPEDONOTDELETE" val="tu86_BwtoSErEOij5S98HPA"/>
</p:tagLst>
</file>

<file path=ppt/tags/tag1013.xml><?xml version="1.0" encoding="utf-8"?>
<p:tagLst xmlns:a="http://schemas.openxmlformats.org/drawingml/2006/main" xmlns:r="http://schemas.openxmlformats.org/officeDocument/2006/relationships" xmlns:p="http://schemas.openxmlformats.org/presentationml/2006/main">
  <p:tag name="THINKCELLSHAPEDONOTDELETE" val="tkFLzOiPyNlsowJLy5mINug"/>
</p:tagLst>
</file>

<file path=ppt/tags/tag1014.xml><?xml version="1.0" encoding="utf-8"?>
<p:tagLst xmlns:a="http://schemas.openxmlformats.org/drawingml/2006/main" xmlns:r="http://schemas.openxmlformats.org/officeDocument/2006/relationships" xmlns:p="http://schemas.openxmlformats.org/presentationml/2006/main">
  <p:tag name="THINKCELLSHAPEDONOTDELETE" val="tiPYB4NBwhJsINTDXvPYqwQ"/>
</p:tagLst>
</file>

<file path=ppt/tags/tag1015.xml><?xml version="1.0" encoding="utf-8"?>
<p:tagLst xmlns:a="http://schemas.openxmlformats.org/drawingml/2006/main" xmlns:r="http://schemas.openxmlformats.org/officeDocument/2006/relationships" xmlns:p="http://schemas.openxmlformats.org/presentationml/2006/main">
  <p:tag name="THINKCELLSHAPEDONOTDELETE" val="tQekvBAcAg1aRBkDjD5ipVw"/>
</p:tagLst>
</file>

<file path=ppt/tags/tag1016.xml><?xml version="1.0" encoding="utf-8"?>
<p:tagLst xmlns:a="http://schemas.openxmlformats.org/drawingml/2006/main" xmlns:r="http://schemas.openxmlformats.org/officeDocument/2006/relationships" xmlns:p="http://schemas.openxmlformats.org/presentationml/2006/main">
  <p:tag name="THINKCELLSHAPEDONOTDELETE" val="trI6n20qb9z_tT7sBW_UqMg"/>
</p:tagLst>
</file>

<file path=ppt/tags/tag1017.xml><?xml version="1.0" encoding="utf-8"?>
<p:tagLst xmlns:a="http://schemas.openxmlformats.org/drawingml/2006/main" xmlns:r="http://schemas.openxmlformats.org/officeDocument/2006/relationships" xmlns:p="http://schemas.openxmlformats.org/presentationml/2006/main">
  <p:tag name="THINKCELLSHAPEDONOTDELETE" val="t6bxMlUXjQS0FVrJZQWfreQ"/>
</p:tagLst>
</file>

<file path=ppt/tags/tag1018.xml><?xml version="1.0" encoding="utf-8"?>
<p:tagLst xmlns:a="http://schemas.openxmlformats.org/drawingml/2006/main" xmlns:r="http://schemas.openxmlformats.org/officeDocument/2006/relationships" xmlns:p="http://schemas.openxmlformats.org/presentationml/2006/main">
  <p:tag name="THINKCELLSHAPEDONOTDELETE" val="tTukzrvq1G4msVigTJlZJMg"/>
</p:tagLst>
</file>

<file path=ppt/tags/tag1019.xml><?xml version="1.0" encoding="utf-8"?>
<p:tagLst xmlns:a="http://schemas.openxmlformats.org/drawingml/2006/main" xmlns:r="http://schemas.openxmlformats.org/officeDocument/2006/relationships" xmlns:p="http://schemas.openxmlformats.org/presentationml/2006/main">
  <p:tag name="THINKCELLSHAPEDONOTDELETE" val="tMNMB5xuhnIRqjCckJDxXyg"/>
</p:tagLst>
</file>

<file path=ppt/tags/tag1020.xml><?xml version="1.0" encoding="utf-8"?>
<p:tagLst xmlns:a="http://schemas.openxmlformats.org/drawingml/2006/main" xmlns:r="http://schemas.openxmlformats.org/officeDocument/2006/relationships" xmlns:p="http://schemas.openxmlformats.org/presentationml/2006/main">
  <p:tag name="THINKCELLSHAPEDONOTDELETE" val="tuQjs1UGwkaCNcjnFfabUdQ"/>
</p:tagLst>
</file>

<file path=ppt/tags/tag1021.xml><?xml version="1.0" encoding="utf-8"?>
<p:tagLst xmlns:a="http://schemas.openxmlformats.org/drawingml/2006/main" xmlns:r="http://schemas.openxmlformats.org/officeDocument/2006/relationships" xmlns:p="http://schemas.openxmlformats.org/presentationml/2006/main">
  <p:tag name="THINKCELLSHAPEDONOTDELETE" val="t62hLf3mtYfY7q38Sor0Mkw"/>
</p:tagLst>
</file>

<file path=ppt/tags/tag1022.xml><?xml version="1.0" encoding="utf-8"?>
<p:tagLst xmlns:a="http://schemas.openxmlformats.org/drawingml/2006/main" xmlns:r="http://schemas.openxmlformats.org/officeDocument/2006/relationships" xmlns:p="http://schemas.openxmlformats.org/presentationml/2006/main">
  <p:tag name="THINKCELLSHAPEDONOTDELETE" val="tHJa8Ix2ZRoC8doK6ZwIruA"/>
</p:tagLst>
</file>

<file path=ppt/tags/tag1023.xml><?xml version="1.0" encoding="utf-8"?>
<p:tagLst xmlns:a="http://schemas.openxmlformats.org/drawingml/2006/main" xmlns:r="http://schemas.openxmlformats.org/officeDocument/2006/relationships" xmlns:p="http://schemas.openxmlformats.org/presentationml/2006/main">
  <p:tag name="THINKCELLSHAPEDONOTDELETE" val="tMZR3pIPAlG5Hc7PQDoTzHw"/>
</p:tagLst>
</file>

<file path=ppt/tags/tag1024.xml><?xml version="1.0" encoding="utf-8"?>
<p:tagLst xmlns:a="http://schemas.openxmlformats.org/drawingml/2006/main" xmlns:r="http://schemas.openxmlformats.org/officeDocument/2006/relationships" xmlns:p="http://schemas.openxmlformats.org/presentationml/2006/main">
  <p:tag name="THINKCELLSHAPEDONOTDELETE" val="tA2lA06Z_qkaZvzPdzSXvmw"/>
</p:tagLst>
</file>

<file path=ppt/tags/tag1025.xml><?xml version="1.0" encoding="utf-8"?>
<p:tagLst xmlns:a="http://schemas.openxmlformats.org/drawingml/2006/main" xmlns:r="http://schemas.openxmlformats.org/officeDocument/2006/relationships" xmlns:p="http://schemas.openxmlformats.org/presentationml/2006/main">
  <p:tag name="THINKCELLSHAPEDONOTDELETE" val="tyX_ojNPCul1gsL1wS8B4Lw"/>
</p:tagLst>
</file>

<file path=ppt/tags/tag1026.xml><?xml version="1.0" encoding="utf-8"?>
<p:tagLst xmlns:a="http://schemas.openxmlformats.org/drawingml/2006/main" xmlns:r="http://schemas.openxmlformats.org/officeDocument/2006/relationships" xmlns:p="http://schemas.openxmlformats.org/presentationml/2006/main">
  <p:tag name="THINKCELLSHAPEDONOTDELETE" val="tjIpttj6DeO7vP9E8HXvPpw"/>
</p:tagLst>
</file>

<file path=ppt/tags/tag1027.xml><?xml version="1.0" encoding="utf-8"?>
<p:tagLst xmlns:a="http://schemas.openxmlformats.org/drawingml/2006/main" xmlns:r="http://schemas.openxmlformats.org/officeDocument/2006/relationships" xmlns:p="http://schemas.openxmlformats.org/presentationml/2006/main">
  <p:tag name="THINKCELLSHAPEDONOTDELETE" val="t8xRXGJR8GNk81zW1AOQ26w"/>
</p:tagLst>
</file>

<file path=ppt/tags/tag1028.xml><?xml version="1.0" encoding="utf-8"?>
<p:tagLst xmlns:a="http://schemas.openxmlformats.org/drawingml/2006/main" xmlns:r="http://schemas.openxmlformats.org/officeDocument/2006/relationships" xmlns:p="http://schemas.openxmlformats.org/presentationml/2006/main">
  <p:tag name="THINKCELLSHAPEDONOTDELETE" val="ttOs9thGkg1VoH5gRzbdQiw"/>
</p:tagLst>
</file>

<file path=ppt/tags/tag1029.xml><?xml version="1.0" encoding="utf-8"?>
<p:tagLst xmlns:a="http://schemas.openxmlformats.org/drawingml/2006/main" xmlns:r="http://schemas.openxmlformats.org/officeDocument/2006/relationships" xmlns:p="http://schemas.openxmlformats.org/presentationml/2006/main">
  <p:tag name="THINKCELLSHAPEDONOTDELETE" val="txwwTmfvyZ1D.oTJqMcKeUw"/>
</p:tagLst>
</file>

<file path=ppt/tags/tag1030.xml><?xml version="1.0" encoding="utf-8"?>
<p:tagLst xmlns:a="http://schemas.openxmlformats.org/drawingml/2006/main" xmlns:r="http://schemas.openxmlformats.org/officeDocument/2006/relationships" xmlns:p="http://schemas.openxmlformats.org/presentationml/2006/main">
  <p:tag name="THINKCELLSHAPEDONOTDELETE" val="tnW83tW2JswWaIa236a.WXg"/>
</p:tagLst>
</file>

<file path=ppt/tags/tag1031.xml><?xml version="1.0" encoding="utf-8"?>
<p:tagLst xmlns:a="http://schemas.openxmlformats.org/drawingml/2006/main" xmlns:r="http://schemas.openxmlformats.org/officeDocument/2006/relationships" xmlns:p="http://schemas.openxmlformats.org/presentationml/2006/main">
  <p:tag name="THINKCELLSHAPEDONOTDELETE" val="td7ZqBD8t3VeQtK7s.UGDDQ"/>
</p:tagLst>
</file>

<file path=ppt/tags/tag1032.xml><?xml version="1.0" encoding="utf-8"?>
<p:tagLst xmlns:a="http://schemas.openxmlformats.org/drawingml/2006/main" xmlns:r="http://schemas.openxmlformats.org/officeDocument/2006/relationships" xmlns:p="http://schemas.openxmlformats.org/presentationml/2006/main">
  <p:tag name="THINKCELLSHAPEDONOTDELETE" val="t7hGPu8daNfXWKfs.3Uckcg"/>
</p:tagLst>
</file>

<file path=ppt/tags/tag1033.xml><?xml version="1.0" encoding="utf-8"?>
<p:tagLst xmlns:a="http://schemas.openxmlformats.org/drawingml/2006/main" xmlns:r="http://schemas.openxmlformats.org/officeDocument/2006/relationships" xmlns:p="http://schemas.openxmlformats.org/presentationml/2006/main">
  <p:tag name="THINKCELLSHAPEDONOTDELETE" val="t0PeMYyr0vqhotw8CIF58qw"/>
</p:tagLst>
</file>

<file path=ppt/tags/tag1034.xml><?xml version="1.0" encoding="utf-8"?>
<p:tagLst xmlns:a="http://schemas.openxmlformats.org/drawingml/2006/main" xmlns:r="http://schemas.openxmlformats.org/officeDocument/2006/relationships" xmlns:p="http://schemas.openxmlformats.org/presentationml/2006/main">
  <p:tag name="THINKCELLSHAPEDONOTDELETE" val="tnKnLEBVjvqtbOFmi4mqFVQ"/>
</p:tagLst>
</file>

<file path=ppt/tags/tag1035.xml><?xml version="1.0" encoding="utf-8"?>
<p:tagLst xmlns:a="http://schemas.openxmlformats.org/drawingml/2006/main" xmlns:r="http://schemas.openxmlformats.org/officeDocument/2006/relationships" xmlns:p="http://schemas.openxmlformats.org/presentationml/2006/main">
  <p:tag name="THINKCELLSHAPEDONOTDELETE" val="tqASLzzqK4y9i14Jj1wLGFg"/>
</p:tagLst>
</file>

<file path=ppt/tags/tag1036.xml><?xml version="1.0" encoding="utf-8"?>
<p:tagLst xmlns:a="http://schemas.openxmlformats.org/drawingml/2006/main" xmlns:r="http://schemas.openxmlformats.org/officeDocument/2006/relationships" xmlns:p="http://schemas.openxmlformats.org/presentationml/2006/main">
  <p:tag name="THINKCELLSHAPEDONOTDELETE" val="tuSZfqRh7awBnYzyqp7PaRg"/>
</p:tagLst>
</file>

<file path=ppt/tags/tag1037.xml><?xml version="1.0" encoding="utf-8"?>
<p:tagLst xmlns:a="http://schemas.openxmlformats.org/drawingml/2006/main" xmlns:r="http://schemas.openxmlformats.org/officeDocument/2006/relationships" xmlns:p="http://schemas.openxmlformats.org/presentationml/2006/main">
  <p:tag name="THINKCELLSHAPEDONOTDELETE" val="tX2ZqK_5ErAnumJlwwNFSYw"/>
</p:tagLst>
</file>

<file path=ppt/tags/tag1038.xml><?xml version="1.0" encoding="utf-8"?>
<p:tagLst xmlns:a="http://schemas.openxmlformats.org/drawingml/2006/main" xmlns:r="http://schemas.openxmlformats.org/officeDocument/2006/relationships" xmlns:p="http://schemas.openxmlformats.org/presentationml/2006/main">
  <p:tag name="THINKCELLSHAPEDONOTDELETE" val="t.q2E1HX1UBoihLWEF1XxXg"/>
</p:tagLst>
</file>

<file path=ppt/tags/tag1039.xml><?xml version="1.0" encoding="utf-8"?>
<p:tagLst xmlns:a="http://schemas.openxmlformats.org/drawingml/2006/main" xmlns:r="http://schemas.openxmlformats.org/officeDocument/2006/relationships" xmlns:p="http://schemas.openxmlformats.org/presentationml/2006/main">
  <p:tag name="THINKCELLSHAPEDONOTDELETE" val="trmXyLO_nkjD.82xoehkUZQ"/>
</p:tagLst>
</file>

<file path=ppt/tags/tag1040.xml><?xml version="1.0" encoding="utf-8"?>
<p:tagLst xmlns:a="http://schemas.openxmlformats.org/drawingml/2006/main" xmlns:r="http://schemas.openxmlformats.org/officeDocument/2006/relationships" xmlns:p="http://schemas.openxmlformats.org/presentationml/2006/main">
  <p:tag name="THINKCELLSHAPEDONOTDELETE" val="tKP1aGfA_LJTRcPqsFPrMhg"/>
</p:tagLst>
</file>

<file path=ppt/tags/tag1041.xml><?xml version="1.0" encoding="utf-8"?>
<p:tagLst xmlns:a="http://schemas.openxmlformats.org/drawingml/2006/main" xmlns:r="http://schemas.openxmlformats.org/officeDocument/2006/relationships" xmlns:p="http://schemas.openxmlformats.org/presentationml/2006/main">
  <p:tag name="THINKCELLSHAPEDONOTDELETE" val="tQpwKmKjiMCx6uI4OFJOsVg"/>
</p:tagLst>
</file>

<file path=ppt/tags/tag1042.xml><?xml version="1.0" encoding="utf-8"?>
<p:tagLst xmlns:a="http://schemas.openxmlformats.org/drawingml/2006/main" xmlns:r="http://schemas.openxmlformats.org/officeDocument/2006/relationships" xmlns:p="http://schemas.openxmlformats.org/presentationml/2006/main">
  <p:tag name="THINKCELLSHAPEDONOTDELETE" val="tb9XwrEw1Nw8RjCSpR4Mt7g"/>
</p:tagLst>
</file>

<file path=ppt/tags/tag1043.xml><?xml version="1.0" encoding="utf-8"?>
<p:tagLst xmlns:a="http://schemas.openxmlformats.org/drawingml/2006/main" xmlns:r="http://schemas.openxmlformats.org/officeDocument/2006/relationships" xmlns:p="http://schemas.openxmlformats.org/presentationml/2006/main">
  <p:tag name="THINKCELLSHAPEDONOTDELETE" val="txM_Kc2EFjXW3YoWrY3DPGg"/>
</p:tagLst>
</file>

<file path=ppt/tags/tag1044.xml><?xml version="1.0" encoding="utf-8"?>
<p:tagLst xmlns:a="http://schemas.openxmlformats.org/drawingml/2006/main" xmlns:r="http://schemas.openxmlformats.org/officeDocument/2006/relationships" xmlns:p="http://schemas.openxmlformats.org/presentationml/2006/main">
  <p:tag name="THINKCELLSHAPEDONOTDELETE" val="tUVTWVdzp3B.sy8JOHvEb3w"/>
</p:tagLst>
</file>

<file path=ppt/tags/tag1045.xml><?xml version="1.0" encoding="utf-8"?>
<p:tagLst xmlns:a="http://schemas.openxmlformats.org/drawingml/2006/main" xmlns:r="http://schemas.openxmlformats.org/officeDocument/2006/relationships" xmlns:p="http://schemas.openxmlformats.org/presentationml/2006/main">
  <p:tag name="THINKCELLSHAPEDONOTDELETE" val="tvmvmJgIY0sXhrRSzxyCpGA"/>
</p:tagLst>
</file>

<file path=ppt/tags/tag1046.xml><?xml version="1.0" encoding="utf-8"?>
<p:tagLst xmlns:a="http://schemas.openxmlformats.org/drawingml/2006/main" xmlns:r="http://schemas.openxmlformats.org/officeDocument/2006/relationships" xmlns:p="http://schemas.openxmlformats.org/presentationml/2006/main">
  <p:tag name="THINKCELLSHAPEDONOTDELETE" val="tntK4TU4XzHXHARjd2zmnyA"/>
</p:tagLst>
</file>

<file path=ppt/tags/tag1047.xml><?xml version="1.0" encoding="utf-8"?>
<p:tagLst xmlns:a="http://schemas.openxmlformats.org/drawingml/2006/main" xmlns:r="http://schemas.openxmlformats.org/officeDocument/2006/relationships" xmlns:p="http://schemas.openxmlformats.org/presentationml/2006/main">
  <p:tag name="THINKCELLSHAPEDONOTDELETE" val="tjIZZkj6sKDotDjpegcokog"/>
</p:tagLst>
</file>

<file path=ppt/tags/tag1048.xml><?xml version="1.0" encoding="utf-8"?>
<p:tagLst xmlns:a="http://schemas.openxmlformats.org/drawingml/2006/main" xmlns:r="http://schemas.openxmlformats.org/officeDocument/2006/relationships" xmlns:p="http://schemas.openxmlformats.org/presentationml/2006/main">
  <p:tag name="THINKCELLSHAPEDONOTDELETE" val="tq4DLLtuXIwsUbax1vgbHRw"/>
</p:tagLst>
</file>

<file path=ppt/tags/tag1049.xml><?xml version="1.0" encoding="utf-8"?>
<p:tagLst xmlns:a="http://schemas.openxmlformats.org/drawingml/2006/main" xmlns:r="http://schemas.openxmlformats.org/officeDocument/2006/relationships" xmlns:p="http://schemas.openxmlformats.org/presentationml/2006/main">
  <p:tag name="THINKCELLSHAPEDONOTDELETE" val="tAtXfbv1VHUcuvdfMJOcrWA"/>
</p:tagLst>
</file>

<file path=ppt/tags/tag1050.xml><?xml version="1.0" encoding="utf-8"?>
<p:tagLst xmlns:a="http://schemas.openxmlformats.org/drawingml/2006/main" xmlns:r="http://schemas.openxmlformats.org/officeDocument/2006/relationships" xmlns:p="http://schemas.openxmlformats.org/presentationml/2006/main">
  <p:tag name="THINKCELLSHAPEDONOTDELETE" val="tp1YHhkdNNMwS0pMULVtAwQ"/>
</p:tagLst>
</file>

<file path=ppt/tags/tag105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52.xml><?xml version="1.0" encoding="utf-8"?>
<p:tagLst xmlns:a="http://schemas.openxmlformats.org/drawingml/2006/main" xmlns:r="http://schemas.openxmlformats.org/officeDocument/2006/relationships" xmlns:p="http://schemas.openxmlformats.org/presentationml/2006/main">
  <p:tag name="THINKCELLSHAPEDONOTDELETE" val="tP73vD366ahbUET1ACghDTg"/>
</p:tagLst>
</file>

<file path=ppt/tags/tag1053.xml><?xml version="1.0" encoding="utf-8"?>
<p:tagLst xmlns:a="http://schemas.openxmlformats.org/drawingml/2006/main" xmlns:r="http://schemas.openxmlformats.org/officeDocument/2006/relationships" xmlns:p="http://schemas.openxmlformats.org/presentationml/2006/main">
  <p:tag name="THINKCELLSHAPEDONOTDELETE" val="tGG7n4wxBD2gQeHLHMabNYA"/>
</p:tagLst>
</file>

<file path=ppt/tags/tag1054.xml><?xml version="1.0" encoding="utf-8"?>
<p:tagLst xmlns:a="http://schemas.openxmlformats.org/drawingml/2006/main" xmlns:r="http://schemas.openxmlformats.org/officeDocument/2006/relationships" xmlns:p="http://schemas.openxmlformats.org/presentationml/2006/main">
  <p:tag name="THINKCELLSHAPEDONOTDELETE" val="teffYUdgevxS3oEaHGEleLg"/>
</p:tagLst>
</file>

<file path=ppt/tags/tag1055.xml><?xml version="1.0" encoding="utf-8"?>
<p:tagLst xmlns:a="http://schemas.openxmlformats.org/drawingml/2006/main" xmlns:r="http://schemas.openxmlformats.org/officeDocument/2006/relationships" xmlns:p="http://schemas.openxmlformats.org/presentationml/2006/main">
  <p:tag name="THINKCELLSHAPEDONOTDELETE" val="tq9tDLFA.sw2yjqDD3h29GA"/>
</p:tagLst>
</file>

<file path=ppt/tags/tag1056.xml><?xml version="1.0" encoding="utf-8"?>
<p:tagLst xmlns:a="http://schemas.openxmlformats.org/drawingml/2006/main" xmlns:r="http://schemas.openxmlformats.org/officeDocument/2006/relationships" xmlns:p="http://schemas.openxmlformats.org/presentationml/2006/main">
  <p:tag name="THINKCELLSHAPEDONOTDELETE" val="t2IvV1Je3C9637ELIZmO49g"/>
</p:tagLst>
</file>

<file path=ppt/tags/tag1057.xml><?xml version="1.0" encoding="utf-8"?>
<p:tagLst xmlns:a="http://schemas.openxmlformats.org/drawingml/2006/main" xmlns:r="http://schemas.openxmlformats.org/officeDocument/2006/relationships" xmlns:p="http://schemas.openxmlformats.org/presentationml/2006/main">
  <p:tag name="THINKCELLSHAPEDONOTDELETE" val="tBy.k.AwbRl3wzbLZ02qE7Q"/>
</p:tagLst>
</file>

<file path=ppt/tags/tag1058.xml><?xml version="1.0" encoding="utf-8"?>
<p:tagLst xmlns:a="http://schemas.openxmlformats.org/drawingml/2006/main" xmlns:r="http://schemas.openxmlformats.org/officeDocument/2006/relationships" xmlns:p="http://schemas.openxmlformats.org/presentationml/2006/main">
  <p:tag name="THINKCELLSHAPEDONOTDELETE" val="tc8UIykKpgoNGtHtD7B5_ig"/>
</p:tagLst>
</file>

<file path=ppt/tags/tag1059.xml><?xml version="1.0" encoding="utf-8"?>
<p:tagLst xmlns:a="http://schemas.openxmlformats.org/drawingml/2006/main" xmlns:r="http://schemas.openxmlformats.org/officeDocument/2006/relationships" xmlns:p="http://schemas.openxmlformats.org/presentationml/2006/main">
  <p:tag name="THINKCELLSHAPEDONOTDELETE" val="tFgMHLph9Jf58P76ZEwF76g"/>
</p:tagLst>
</file>

<file path=ppt/tags/tag1060.xml><?xml version="1.0" encoding="utf-8"?>
<p:tagLst xmlns:a="http://schemas.openxmlformats.org/drawingml/2006/main" xmlns:r="http://schemas.openxmlformats.org/officeDocument/2006/relationships" xmlns:p="http://schemas.openxmlformats.org/presentationml/2006/main">
  <p:tag name="THINKCELLSHAPEDONOTDELETE" val="thqEP5Xmqr8IXOum7gx3qTQ"/>
</p:tagLst>
</file>

<file path=ppt/tags/tag1061.xml><?xml version="1.0" encoding="utf-8"?>
<p:tagLst xmlns:a="http://schemas.openxmlformats.org/drawingml/2006/main" xmlns:r="http://schemas.openxmlformats.org/officeDocument/2006/relationships" xmlns:p="http://schemas.openxmlformats.org/presentationml/2006/main">
  <p:tag name="THINKCELLSHAPEDONOTDELETE" val="tSFZFUQV8aymqzamx8KY.9Q"/>
</p:tagLst>
</file>

<file path=ppt/tags/tag1062.xml><?xml version="1.0" encoding="utf-8"?>
<p:tagLst xmlns:a="http://schemas.openxmlformats.org/drawingml/2006/main" xmlns:r="http://schemas.openxmlformats.org/officeDocument/2006/relationships" xmlns:p="http://schemas.openxmlformats.org/presentationml/2006/main">
  <p:tag name="THINKCELLSHAPEDONOTDELETE" val="tjyP68sf30smN0otk_Mj00Q"/>
</p:tagLst>
</file>

<file path=ppt/tags/tag1063.xml><?xml version="1.0" encoding="utf-8"?>
<p:tagLst xmlns:a="http://schemas.openxmlformats.org/drawingml/2006/main" xmlns:r="http://schemas.openxmlformats.org/officeDocument/2006/relationships" xmlns:p="http://schemas.openxmlformats.org/presentationml/2006/main">
  <p:tag name="THINKCELLSHAPEDONOTDELETE" val="toQpzVhBBJ4PuGKagh70eEQ"/>
</p:tagLst>
</file>

<file path=ppt/tags/tag1064.xml><?xml version="1.0" encoding="utf-8"?>
<p:tagLst xmlns:a="http://schemas.openxmlformats.org/drawingml/2006/main" xmlns:r="http://schemas.openxmlformats.org/officeDocument/2006/relationships" xmlns:p="http://schemas.openxmlformats.org/presentationml/2006/main">
  <p:tag name="THINKCELLSHAPEDONOTDELETE" val="tAaXzfDojv0dIOKUxF5cvGg"/>
</p:tagLst>
</file>

<file path=ppt/tags/tag1065.xml><?xml version="1.0" encoding="utf-8"?>
<p:tagLst xmlns:a="http://schemas.openxmlformats.org/drawingml/2006/main" xmlns:r="http://schemas.openxmlformats.org/officeDocument/2006/relationships" xmlns:p="http://schemas.openxmlformats.org/presentationml/2006/main">
  <p:tag name="THINKCELLSHAPEDONOTDELETE" val="t8lPnudYhJFe4oINYhldXqw"/>
</p:tagLst>
</file>

<file path=ppt/tags/tag1066.xml><?xml version="1.0" encoding="utf-8"?>
<p:tagLst xmlns:a="http://schemas.openxmlformats.org/drawingml/2006/main" xmlns:r="http://schemas.openxmlformats.org/officeDocument/2006/relationships" xmlns:p="http://schemas.openxmlformats.org/presentationml/2006/main">
  <p:tag name="THINKCELLSHAPEDONOTDELETE" val="tbgdar_ZbcWIWAniHsOQtfw"/>
</p:tagLst>
</file>

<file path=ppt/tags/tag1067.xml><?xml version="1.0" encoding="utf-8"?>
<p:tagLst xmlns:a="http://schemas.openxmlformats.org/drawingml/2006/main" xmlns:r="http://schemas.openxmlformats.org/officeDocument/2006/relationships" xmlns:p="http://schemas.openxmlformats.org/presentationml/2006/main">
  <p:tag name="THINKCELLSHAPEDONOTDELETE" val="txJizAluXCOLOHmJ0m45_Jw"/>
</p:tagLst>
</file>

<file path=ppt/tags/tag1068.xml><?xml version="1.0" encoding="utf-8"?>
<p:tagLst xmlns:a="http://schemas.openxmlformats.org/drawingml/2006/main" xmlns:r="http://schemas.openxmlformats.org/officeDocument/2006/relationships" xmlns:p="http://schemas.openxmlformats.org/presentationml/2006/main">
  <p:tag name="THINKCELLSHAPEDONOTDELETE" val="tl_i.tKaUehOPVVcJxsTjEg"/>
</p:tagLst>
</file>

<file path=ppt/tags/tag1069.xml><?xml version="1.0" encoding="utf-8"?>
<p:tagLst xmlns:a="http://schemas.openxmlformats.org/drawingml/2006/main" xmlns:r="http://schemas.openxmlformats.org/officeDocument/2006/relationships" xmlns:p="http://schemas.openxmlformats.org/presentationml/2006/main">
  <p:tag name="THINKCELLSHAPEDONOTDELETE" val="t4izRQhyCyoyNCivhHnKHJA"/>
</p:tagLst>
</file>

<file path=ppt/tags/tag1070.xml><?xml version="1.0" encoding="utf-8"?>
<p:tagLst xmlns:a="http://schemas.openxmlformats.org/drawingml/2006/main" xmlns:r="http://schemas.openxmlformats.org/officeDocument/2006/relationships" xmlns:p="http://schemas.openxmlformats.org/presentationml/2006/main">
  <p:tag name="THINKCELLSHAPEDONOTDELETE" val="tOkCKQrwvF2Z0riX_EArA2w"/>
</p:tagLst>
</file>

<file path=ppt/tags/tag1071.xml><?xml version="1.0" encoding="utf-8"?>
<p:tagLst xmlns:a="http://schemas.openxmlformats.org/drawingml/2006/main" xmlns:r="http://schemas.openxmlformats.org/officeDocument/2006/relationships" xmlns:p="http://schemas.openxmlformats.org/presentationml/2006/main">
  <p:tag name="THINKCELLSHAPEDONOTDELETE" val="t8jUSwtrbaegmkl7mEnt98w"/>
</p:tagLst>
</file>

<file path=ppt/tags/tag1072.xml><?xml version="1.0" encoding="utf-8"?>
<p:tagLst xmlns:a="http://schemas.openxmlformats.org/drawingml/2006/main" xmlns:r="http://schemas.openxmlformats.org/officeDocument/2006/relationships" xmlns:p="http://schemas.openxmlformats.org/presentationml/2006/main">
  <p:tag name="THINKCELLSHAPEDONOTDELETE" val="tPDCByWlJx177883ts9FTTg"/>
</p:tagLst>
</file>

<file path=ppt/tags/tag1073.xml><?xml version="1.0" encoding="utf-8"?>
<p:tagLst xmlns:a="http://schemas.openxmlformats.org/drawingml/2006/main" xmlns:r="http://schemas.openxmlformats.org/officeDocument/2006/relationships" xmlns:p="http://schemas.openxmlformats.org/presentationml/2006/main">
  <p:tag name="THINKCELLSHAPEDONOTDELETE" val="tnBDLGnYSmu27Aw2JMeZXvA"/>
</p:tagLst>
</file>

<file path=ppt/tags/tag1074.xml><?xml version="1.0" encoding="utf-8"?>
<p:tagLst xmlns:a="http://schemas.openxmlformats.org/drawingml/2006/main" xmlns:r="http://schemas.openxmlformats.org/officeDocument/2006/relationships" xmlns:p="http://schemas.openxmlformats.org/presentationml/2006/main">
  <p:tag name="THINKCELLSHAPEDONOTDELETE" val="tESGLTJ8GbkqkQfoasU_xsw"/>
</p:tagLst>
</file>

<file path=ppt/tags/tag1075.xml><?xml version="1.0" encoding="utf-8"?>
<p:tagLst xmlns:a="http://schemas.openxmlformats.org/drawingml/2006/main" xmlns:r="http://schemas.openxmlformats.org/officeDocument/2006/relationships" xmlns:p="http://schemas.openxmlformats.org/presentationml/2006/main">
  <p:tag name="THINKCELLSHAPEDONOTDELETE" val="t2bS4vMVvPUu7kDNhhvd2Bg"/>
</p:tagLst>
</file>

<file path=ppt/tags/tag1076.xml><?xml version="1.0" encoding="utf-8"?>
<p:tagLst xmlns:a="http://schemas.openxmlformats.org/drawingml/2006/main" xmlns:r="http://schemas.openxmlformats.org/officeDocument/2006/relationships" xmlns:p="http://schemas.openxmlformats.org/presentationml/2006/main">
  <p:tag name="THINKCELLSHAPEDONOTDELETE" val="tpDXDLJRP.6EWEtJk_fP0Bw"/>
</p:tagLst>
</file>

<file path=ppt/tags/tag1077.xml><?xml version="1.0" encoding="utf-8"?>
<p:tagLst xmlns:a="http://schemas.openxmlformats.org/drawingml/2006/main" xmlns:r="http://schemas.openxmlformats.org/officeDocument/2006/relationships" xmlns:p="http://schemas.openxmlformats.org/presentationml/2006/main">
  <p:tag name="THINKCELLSHAPEDONOTDELETE" val="tCRNauz1DIDENZo7mr1PblA"/>
</p:tagLst>
</file>

<file path=ppt/tags/tag1078.xml><?xml version="1.0" encoding="utf-8"?>
<p:tagLst xmlns:a="http://schemas.openxmlformats.org/drawingml/2006/main" xmlns:r="http://schemas.openxmlformats.org/officeDocument/2006/relationships" xmlns:p="http://schemas.openxmlformats.org/presentationml/2006/main">
  <p:tag name="THINKCELLSHAPEDONOTDELETE" val="twKgN8_MFH6SGOmFQxqcR5w"/>
</p:tagLst>
</file>

<file path=ppt/tags/tag1079.xml><?xml version="1.0" encoding="utf-8"?>
<p:tagLst xmlns:a="http://schemas.openxmlformats.org/drawingml/2006/main" xmlns:r="http://schemas.openxmlformats.org/officeDocument/2006/relationships" xmlns:p="http://schemas.openxmlformats.org/presentationml/2006/main">
  <p:tag name="THINKCELLSHAPEDONOTDELETE" val="tplqxaw3jJFSRzlOYIETbgg"/>
</p:tagLst>
</file>

<file path=ppt/tags/tag1080.xml><?xml version="1.0" encoding="utf-8"?>
<p:tagLst xmlns:a="http://schemas.openxmlformats.org/drawingml/2006/main" xmlns:r="http://schemas.openxmlformats.org/officeDocument/2006/relationships" xmlns:p="http://schemas.openxmlformats.org/presentationml/2006/main">
  <p:tag name="THINKCELLSHAPEDONOTDELETE" val="tIWwyU2c7MGbmeH7dcr7XAw"/>
</p:tagLst>
</file>

<file path=ppt/tags/tag1081.xml><?xml version="1.0" encoding="utf-8"?>
<p:tagLst xmlns:a="http://schemas.openxmlformats.org/drawingml/2006/main" xmlns:r="http://schemas.openxmlformats.org/officeDocument/2006/relationships" xmlns:p="http://schemas.openxmlformats.org/presentationml/2006/main">
  <p:tag name="BTFPLAYOUTENABLED" val="1"/>
</p:tagLst>
</file>

<file path=ppt/tags/tag108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83.xml><?xml version="1.0" encoding="utf-8"?>
<p:tagLst xmlns:a="http://schemas.openxmlformats.org/drawingml/2006/main" xmlns:r="http://schemas.openxmlformats.org/officeDocument/2006/relationships" xmlns:p="http://schemas.openxmlformats.org/presentationml/2006/main">
  <p:tag name="THINKCELLSHAPEDONOTDELETE" val="tGE.QxAiYct1KXDdrVJg7qw"/>
</p:tagLst>
</file>

<file path=ppt/tags/tag1084.xml><?xml version="1.0" encoding="utf-8"?>
<p:tagLst xmlns:a="http://schemas.openxmlformats.org/drawingml/2006/main" xmlns:r="http://schemas.openxmlformats.org/officeDocument/2006/relationships" xmlns:p="http://schemas.openxmlformats.org/presentationml/2006/main">
  <p:tag name="THINKCELLSHAPEDONOTDELETE" val="t6mqMCTdNnL1JRnyyTNVqzA"/>
</p:tagLst>
</file>

<file path=ppt/tags/tag1085.xml><?xml version="1.0" encoding="utf-8"?>
<p:tagLst xmlns:a="http://schemas.openxmlformats.org/drawingml/2006/main" xmlns:r="http://schemas.openxmlformats.org/officeDocument/2006/relationships" xmlns:p="http://schemas.openxmlformats.org/presentationml/2006/main">
  <p:tag name="THINKCELLSHAPEDONOTDELETE" val="tCildzVUj1H_7tXj2x4DAAg"/>
</p:tagLst>
</file>

<file path=ppt/tags/tag1086.xml><?xml version="1.0" encoding="utf-8"?>
<p:tagLst xmlns:a="http://schemas.openxmlformats.org/drawingml/2006/main" xmlns:r="http://schemas.openxmlformats.org/officeDocument/2006/relationships" xmlns:p="http://schemas.openxmlformats.org/presentationml/2006/main">
  <p:tag name="THINKCELLSHAPEDONOTDELETE" val="tY3HU9Wfc0HRSK8hCnUBtCA"/>
</p:tagLst>
</file>

<file path=ppt/tags/tag1087.xml><?xml version="1.0" encoding="utf-8"?>
<p:tagLst xmlns:a="http://schemas.openxmlformats.org/drawingml/2006/main" xmlns:r="http://schemas.openxmlformats.org/officeDocument/2006/relationships" xmlns:p="http://schemas.openxmlformats.org/presentationml/2006/main">
  <p:tag name="THINKCELLSHAPEDONOTDELETE" val="thqYE18ZOyov2Bt4CW1iZhQ"/>
</p:tagLst>
</file>

<file path=ppt/tags/tag1088.xml><?xml version="1.0" encoding="utf-8"?>
<p:tagLst xmlns:a="http://schemas.openxmlformats.org/drawingml/2006/main" xmlns:r="http://schemas.openxmlformats.org/officeDocument/2006/relationships" xmlns:p="http://schemas.openxmlformats.org/presentationml/2006/main">
  <p:tag name="THINKCELLSHAPEDONOTDELETE" val="tqRw8XUZfaHFoTBSjODhLKQ"/>
</p:tagLst>
</file>

<file path=ppt/tags/tag108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90.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1091.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1092.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1093.xml><?xml version="1.0" encoding="utf-8"?>
<p:tagLst xmlns:a="http://schemas.openxmlformats.org/drawingml/2006/main" xmlns:r="http://schemas.openxmlformats.org/officeDocument/2006/relationships" xmlns:p="http://schemas.openxmlformats.org/presentationml/2006/main">
  <p:tag name="BTFPLAYOUTENABLED" val="1"/>
</p:tagLst>
</file>

<file path=ppt/tags/tag1094.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1095.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1096.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109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98.xml><?xml version="1.0" encoding="utf-8"?>
<p:tagLst xmlns:a="http://schemas.openxmlformats.org/drawingml/2006/main" xmlns:r="http://schemas.openxmlformats.org/officeDocument/2006/relationships" xmlns:p="http://schemas.openxmlformats.org/presentationml/2006/main">
  <p:tag name="BTFPLAYOUTENABLED" val="1"/>
</p:tagLst>
</file>

<file path=ppt/tags/tag109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00.xml><?xml version="1.0" encoding="utf-8"?>
<p:tagLst xmlns:a="http://schemas.openxmlformats.org/drawingml/2006/main" xmlns:r="http://schemas.openxmlformats.org/officeDocument/2006/relationships" xmlns:p="http://schemas.openxmlformats.org/presentationml/2006/main">
  <p:tag name="BTFPLAYOUTENABLED" val="1"/>
</p:tagLst>
</file>

<file path=ppt/tags/tag110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02.xml><?xml version="1.0" encoding="utf-8"?>
<p:tagLst xmlns:a="http://schemas.openxmlformats.org/drawingml/2006/main" xmlns:r="http://schemas.openxmlformats.org/officeDocument/2006/relationships" xmlns:p="http://schemas.openxmlformats.org/presentationml/2006/main">
  <p:tag name="THINKCELLSHAPEDONOTDELETE" val="tl4b1KJr0OC9zzbLYKHLIvQ"/>
</p:tagLst>
</file>

<file path=ppt/tags/tag1103.xml><?xml version="1.0" encoding="utf-8"?>
<p:tagLst xmlns:a="http://schemas.openxmlformats.org/drawingml/2006/main" xmlns:r="http://schemas.openxmlformats.org/officeDocument/2006/relationships" xmlns:p="http://schemas.openxmlformats.org/presentationml/2006/main">
  <p:tag name="THINKCELLSHAPEDONOTDELETE" val="tKOFy8ri.ALWWkrtbXArPZA"/>
</p:tagLst>
</file>

<file path=ppt/tags/tag1104.xml><?xml version="1.0" encoding="utf-8"?>
<p:tagLst xmlns:a="http://schemas.openxmlformats.org/drawingml/2006/main" xmlns:r="http://schemas.openxmlformats.org/officeDocument/2006/relationships" xmlns:p="http://schemas.openxmlformats.org/presentationml/2006/main">
  <p:tag name="THINKCELLSHAPEDONOTDELETE" val="tCmJlnxhI09zam5pjgKgrHg"/>
</p:tagLst>
</file>

<file path=ppt/tags/tag1105.xml><?xml version="1.0" encoding="utf-8"?>
<p:tagLst xmlns:a="http://schemas.openxmlformats.org/drawingml/2006/main" xmlns:r="http://schemas.openxmlformats.org/officeDocument/2006/relationships" xmlns:p="http://schemas.openxmlformats.org/presentationml/2006/main">
  <p:tag name="THINKCELLSHAPEDONOTDELETE" val="tTNcG3ubUxh7NosMmUgg7ig"/>
</p:tagLst>
</file>

<file path=ppt/tags/tag1106.xml><?xml version="1.0" encoding="utf-8"?>
<p:tagLst xmlns:a="http://schemas.openxmlformats.org/drawingml/2006/main" xmlns:r="http://schemas.openxmlformats.org/officeDocument/2006/relationships" xmlns:p="http://schemas.openxmlformats.org/presentationml/2006/main">
  <p:tag name="THINKCELLSHAPEDONOTDELETE" val="tZvuHlpDSoIf35UivCqBIVg"/>
</p:tagLst>
</file>

<file path=ppt/tags/tag1107.xml><?xml version="1.0" encoding="utf-8"?>
<p:tagLst xmlns:a="http://schemas.openxmlformats.org/drawingml/2006/main" xmlns:r="http://schemas.openxmlformats.org/officeDocument/2006/relationships" xmlns:p="http://schemas.openxmlformats.org/presentationml/2006/main">
  <p:tag name="THINKCELLSHAPEDONOTDELETE" val="trZ2CG1OgsHGrPOU.WekXdA"/>
</p:tagLst>
</file>

<file path=ppt/tags/tag1108.xml><?xml version="1.0" encoding="utf-8"?>
<p:tagLst xmlns:a="http://schemas.openxmlformats.org/drawingml/2006/main" xmlns:r="http://schemas.openxmlformats.org/officeDocument/2006/relationships" xmlns:p="http://schemas.openxmlformats.org/presentationml/2006/main">
  <p:tag name="THINKCELLSHAPEDONOTDELETE" val="tbFZ7BLktGFFPLifduo3fFA"/>
</p:tagLst>
</file>

<file path=ppt/tags/tag1109.xml><?xml version="1.0" encoding="utf-8"?>
<p:tagLst xmlns:a="http://schemas.openxmlformats.org/drawingml/2006/main" xmlns:r="http://schemas.openxmlformats.org/officeDocument/2006/relationships" xmlns:p="http://schemas.openxmlformats.org/presentationml/2006/main">
  <p:tag name="THINKCELLSHAPEDONOTDELETE" val="thE45NAAsV5aXkS29ENZN3w"/>
</p:tagLst>
</file>

<file path=ppt/tags/tag1110.xml><?xml version="1.0" encoding="utf-8"?>
<p:tagLst xmlns:a="http://schemas.openxmlformats.org/drawingml/2006/main" xmlns:r="http://schemas.openxmlformats.org/officeDocument/2006/relationships" xmlns:p="http://schemas.openxmlformats.org/presentationml/2006/main">
  <p:tag name="THINKCELLSHAPEDONOTDELETE" val="tIvtPsOtxCAK4PBLxGyDIcQ"/>
</p:tagLst>
</file>

<file path=ppt/tags/tag1111.xml><?xml version="1.0" encoding="utf-8"?>
<p:tagLst xmlns:a="http://schemas.openxmlformats.org/drawingml/2006/main" xmlns:r="http://schemas.openxmlformats.org/officeDocument/2006/relationships" xmlns:p="http://schemas.openxmlformats.org/presentationml/2006/main">
  <p:tag name="THINKCELLSHAPEDONOTDELETE" val="tmRC5oKNAj22UOabocTL7Wg"/>
</p:tagLst>
</file>

<file path=ppt/tags/tag1112.xml><?xml version="1.0" encoding="utf-8"?>
<p:tagLst xmlns:a="http://schemas.openxmlformats.org/drawingml/2006/main" xmlns:r="http://schemas.openxmlformats.org/officeDocument/2006/relationships" xmlns:p="http://schemas.openxmlformats.org/presentationml/2006/main">
  <p:tag name="THINKCELLSHAPEDONOTDELETE" val="t_RY8yozaPWxegLYY817BhQ"/>
</p:tagLst>
</file>

<file path=ppt/tags/tag1113.xml><?xml version="1.0" encoding="utf-8"?>
<p:tagLst xmlns:a="http://schemas.openxmlformats.org/drawingml/2006/main" xmlns:r="http://schemas.openxmlformats.org/officeDocument/2006/relationships" xmlns:p="http://schemas.openxmlformats.org/presentationml/2006/main">
  <p:tag name="THINKCELLSHAPEDONOTDELETE" val="trnR1BjogDW5PkZRKArwhSQ"/>
</p:tagLst>
</file>

<file path=ppt/tags/tag111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1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1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1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18.xml><?xml version="1.0" encoding="utf-8"?>
<p:tagLst xmlns:a="http://schemas.openxmlformats.org/drawingml/2006/main" xmlns:r="http://schemas.openxmlformats.org/officeDocument/2006/relationships" xmlns:p="http://schemas.openxmlformats.org/presentationml/2006/main">
  <p:tag name="THINKCELLSHAPEDONOTDELETE" val="tTJFIrdY9s0u5.eIyId0i6w"/>
</p:tagLst>
</file>

<file path=ppt/tags/tag1119.xml><?xml version="1.0" encoding="utf-8"?>
<p:tagLst xmlns:a="http://schemas.openxmlformats.org/drawingml/2006/main" xmlns:r="http://schemas.openxmlformats.org/officeDocument/2006/relationships" xmlns:p="http://schemas.openxmlformats.org/presentationml/2006/main">
  <p:tag name="THINKCELLSHAPEDONOTDELETE" val="tdYQbWYNC019D8xXJYLI6vQ"/>
</p:tagLst>
</file>

<file path=ppt/tags/tag1120.xml><?xml version="1.0" encoding="utf-8"?>
<p:tagLst xmlns:a="http://schemas.openxmlformats.org/drawingml/2006/main" xmlns:r="http://schemas.openxmlformats.org/officeDocument/2006/relationships" xmlns:p="http://schemas.openxmlformats.org/presentationml/2006/main">
  <p:tag name="THINKCELLSHAPEDONOTDELETE" val="tReTSO_oPrmXnitjmVsWhig"/>
</p:tagLst>
</file>

<file path=ppt/tags/tag1121.xml><?xml version="1.0" encoding="utf-8"?>
<p:tagLst xmlns:a="http://schemas.openxmlformats.org/drawingml/2006/main" xmlns:r="http://schemas.openxmlformats.org/officeDocument/2006/relationships" xmlns:p="http://schemas.openxmlformats.org/presentationml/2006/main">
  <p:tag name="THINKCELLSHAPEDONOTDELETE" val="t_6U_4EtEphNUmrXvDLH7hg"/>
</p:tagLst>
</file>

<file path=ppt/tags/tag1122.xml><?xml version="1.0" encoding="utf-8"?>
<p:tagLst xmlns:a="http://schemas.openxmlformats.org/drawingml/2006/main" xmlns:r="http://schemas.openxmlformats.org/officeDocument/2006/relationships" xmlns:p="http://schemas.openxmlformats.org/presentationml/2006/main">
  <p:tag name="THINKCELLSHAPEDONOTDELETE" val="tptxLjqkvGQAECJo6CEXw.w"/>
</p:tagLst>
</file>

<file path=ppt/tags/tag1123.xml><?xml version="1.0" encoding="utf-8"?>
<p:tagLst xmlns:a="http://schemas.openxmlformats.org/drawingml/2006/main" xmlns:r="http://schemas.openxmlformats.org/officeDocument/2006/relationships" xmlns:p="http://schemas.openxmlformats.org/presentationml/2006/main">
  <p:tag name="THINKCELLSHAPEDONOTDELETE" val="t7MKts7OpYRe15WCU2g.X4A"/>
</p:tagLst>
</file>

<file path=ppt/tags/tag1124.xml><?xml version="1.0" encoding="utf-8"?>
<p:tagLst xmlns:a="http://schemas.openxmlformats.org/drawingml/2006/main" xmlns:r="http://schemas.openxmlformats.org/officeDocument/2006/relationships" xmlns:p="http://schemas.openxmlformats.org/presentationml/2006/main">
  <p:tag name="THINKCELLSHAPEDONOTDELETE" val="t0QVKtzVXQ.kmOo4hrbO5cQ"/>
</p:tagLst>
</file>

<file path=ppt/tags/tag1125.xml><?xml version="1.0" encoding="utf-8"?>
<p:tagLst xmlns:a="http://schemas.openxmlformats.org/drawingml/2006/main" xmlns:r="http://schemas.openxmlformats.org/officeDocument/2006/relationships" xmlns:p="http://schemas.openxmlformats.org/presentationml/2006/main">
  <p:tag name="THINKCELLSHAPEDONOTDELETE" val="tzhJ9rgLNbhaCL0pNEaFegA"/>
</p:tagLst>
</file>

<file path=ppt/tags/tag1126.xml><?xml version="1.0" encoding="utf-8"?>
<p:tagLst xmlns:a="http://schemas.openxmlformats.org/drawingml/2006/main" xmlns:r="http://schemas.openxmlformats.org/officeDocument/2006/relationships" xmlns:p="http://schemas.openxmlformats.org/presentationml/2006/main">
  <p:tag name="THINKCELLSHAPEDONOTDELETE" val="tXw7C1CWsqQqVy5WvZ_7uJg"/>
</p:tagLst>
</file>

<file path=ppt/tags/tag1127.xml><?xml version="1.0" encoding="utf-8"?>
<p:tagLst xmlns:a="http://schemas.openxmlformats.org/drawingml/2006/main" xmlns:r="http://schemas.openxmlformats.org/officeDocument/2006/relationships" xmlns:p="http://schemas.openxmlformats.org/presentationml/2006/main">
  <p:tag name="THINKCELLSHAPEDONOTDELETE" val="teBRl23ik7_loGnqpG67_gA"/>
</p:tagLst>
</file>

<file path=ppt/tags/tag1128.xml><?xml version="1.0" encoding="utf-8"?>
<p:tagLst xmlns:a="http://schemas.openxmlformats.org/drawingml/2006/main" xmlns:r="http://schemas.openxmlformats.org/officeDocument/2006/relationships" xmlns:p="http://schemas.openxmlformats.org/presentationml/2006/main">
  <p:tag name="THINKCELLSHAPEDONOTDELETE" val="tFgkog0gFCNpzAXmk8cDxiQ"/>
</p:tagLst>
</file>

<file path=ppt/tags/tag1129.xml><?xml version="1.0" encoding="utf-8"?>
<p:tagLst xmlns:a="http://schemas.openxmlformats.org/drawingml/2006/main" xmlns:r="http://schemas.openxmlformats.org/officeDocument/2006/relationships" xmlns:p="http://schemas.openxmlformats.org/presentationml/2006/main">
  <p:tag name="THINKCELLSHAPEDONOTDELETE" val="tO0AY.hovS5FOa1i0IRD_Qw"/>
</p:tagLst>
</file>

<file path=ppt/tags/tag1130.xml><?xml version="1.0" encoding="utf-8"?>
<p:tagLst xmlns:a="http://schemas.openxmlformats.org/drawingml/2006/main" xmlns:r="http://schemas.openxmlformats.org/officeDocument/2006/relationships" xmlns:p="http://schemas.openxmlformats.org/presentationml/2006/main">
  <p:tag name="THINKCELLSHAPEDONOTDELETE" val="tKotIV6676F3RuiWbg2eM5g"/>
</p:tagLst>
</file>

<file path=ppt/tags/tag1131.xml><?xml version="1.0" encoding="utf-8"?>
<p:tagLst xmlns:a="http://schemas.openxmlformats.org/drawingml/2006/main" xmlns:r="http://schemas.openxmlformats.org/officeDocument/2006/relationships" xmlns:p="http://schemas.openxmlformats.org/presentationml/2006/main">
  <p:tag name="THINKCELLSHAPEDONOTDELETE" val="ttz.7hvlj0adfZMemTZH_yw"/>
</p:tagLst>
</file>

<file path=ppt/tags/tag1132.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1133.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1134.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1135.xml><?xml version="1.0" encoding="utf-8"?>
<p:tagLst xmlns:a="http://schemas.openxmlformats.org/drawingml/2006/main" xmlns:r="http://schemas.openxmlformats.org/officeDocument/2006/relationships" xmlns:p="http://schemas.openxmlformats.org/presentationml/2006/main">
  <p:tag name="THINKCELLSHAPEDONOTDELETE" val="pHaKh2ElB99Ct.y.ZST8bsQ"/>
</p:tagLst>
</file>

<file path=ppt/tags/tag1136.xml><?xml version="1.0" encoding="utf-8"?>
<p:tagLst xmlns:a="http://schemas.openxmlformats.org/drawingml/2006/main" xmlns:r="http://schemas.openxmlformats.org/officeDocument/2006/relationships" xmlns:p="http://schemas.openxmlformats.org/presentationml/2006/main">
  <p:tag name="BTFPLAYOUTENABLED" val="1"/>
</p:tagLst>
</file>

<file path=ppt/tags/tag113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38.xml><?xml version="1.0" encoding="utf-8"?>
<p:tagLst xmlns:a="http://schemas.openxmlformats.org/drawingml/2006/main" xmlns:r="http://schemas.openxmlformats.org/officeDocument/2006/relationships" xmlns:p="http://schemas.openxmlformats.org/presentationml/2006/main">
  <p:tag name="BTFPLAYOUTENABLED" val="1"/>
</p:tagLst>
</file>

<file path=ppt/tags/tag1139.xml><?xml version="1.0" encoding="utf-8"?>
<p:tagLst xmlns:a="http://schemas.openxmlformats.org/drawingml/2006/main" xmlns:r="http://schemas.openxmlformats.org/officeDocument/2006/relationships" xmlns:p="http://schemas.openxmlformats.org/presentationml/2006/main">
  <p:tag name="THINKCELLSHAPEDONOTDELETE" val="ts0a3HcJLvRulMDvXtmrd4w"/>
</p:tagLst>
</file>

<file path=ppt/tags/tag1140.xml><?xml version="1.0" encoding="utf-8"?>
<p:tagLst xmlns:a="http://schemas.openxmlformats.org/drawingml/2006/main" xmlns:r="http://schemas.openxmlformats.org/officeDocument/2006/relationships" xmlns:p="http://schemas.openxmlformats.org/presentationml/2006/main">
  <p:tag name="THINKCELLSHAPEDONOTDELETE" val="ttvP8hY2kZT_4GSqaKovfig"/>
</p:tagLst>
</file>

<file path=ppt/tags/tag1141.xml><?xml version="1.0" encoding="utf-8"?>
<p:tagLst xmlns:a="http://schemas.openxmlformats.org/drawingml/2006/main" xmlns:r="http://schemas.openxmlformats.org/officeDocument/2006/relationships" xmlns:p="http://schemas.openxmlformats.org/presentationml/2006/main">
  <p:tag name="THINKCELLSHAPEDONOTDELETE" val="t3hqMXy6lLMCyb.17YI9Enw"/>
</p:tagLst>
</file>

<file path=ppt/tags/tag114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43.xml><?xml version="1.0" encoding="utf-8"?>
<p:tagLst xmlns:a="http://schemas.openxmlformats.org/drawingml/2006/main" xmlns:r="http://schemas.openxmlformats.org/officeDocument/2006/relationships" xmlns:p="http://schemas.openxmlformats.org/presentationml/2006/main">
  <p:tag name="THINKCELLSHAPEDONOTDELETE" val="tMyOULWfMO7bd.PsA.jAh.g"/>
</p:tagLst>
</file>

<file path=ppt/tags/tag1144.xml><?xml version="1.0" encoding="utf-8"?>
<p:tagLst xmlns:a="http://schemas.openxmlformats.org/drawingml/2006/main" xmlns:r="http://schemas.openxmlformats.org/officeDocument/2006/relationships" xmlns:p="http://schemas.openxmlformats.org/presentationml/2006/main">
  <p:tag name="THINKCELLSHAPEDONOTDELETE" val="tk64PwSWK7AC9HJ6OcPPWrw"/>
</p:tagLst>
</file>

<file path=ppt/tags/tag1145.xml><?xml version="1.0" encoding="utf-8"?>
<p:tagLst xmlns:a="http://schemas.openxmlformats.org/drawingml/2006/main" xmlns:r="http://schemas.openxmlformats.org/officeDocument/2006/relationships" xmlns:p="http://schemas.openxmlformats.org/presentationml/2006/main">
  <p:tag name="THINKCELLSHAPEDONOTDELETE" val="tqgU_wgEMIlub51Kafy0LlA"/>
</p:tagLst>
</file>

<file path=ppt/tags/tag1146.xml><?xml version="1.0" encoding="utf-8"?>
<p:tagLst xmlns:a="http://schemas.openxmlformats.org/drawingml/2006/main" xmlns:r="http://schemas.openxmlformats.org/officeDocument/2006/relationships" xmlns:p="http://schemas.openxmlformats.org/presentationml/2006/main">
  <p:tag name="THINKCELLSHAPEDONOTDELETE" val="tLlSICTMGPS5vYdlyediYaQ"/>
</p:tagLst>
</file>

<file path=ppt/tags/tag1147.xml><?xml version="1.0" encoding="utf-8"?>
<p:tagLst xmlns:a="http://schemas.openxmlformats.org/drawingml/2006/main" xmlns:r="http://schemas.openxmlformats.org/officeDocument/2006/relationships" xmlns:p="http://schemas.openxmlformats.org/presentationml/2006/main">
  <p:tag name="THINKCELLSHAPEDONOTDELETE" val="pUX7pGk7R09S3OxyNj16OTQ"/>
</p:tagLst>
</file>

<file path=ppt/tags/tag1148.xml><?xml version="1.0" encoding="utf-8"?>
<p:tagLst xmlns:a="http://schemas.openxmlformats.org/drawingml/2006/main" xmlns:r="http://schemas.openxmlformats.org/officeDocument/2006/relationships" xmlns:p="http://schemas.openxmlformats.org/presentationml/2006/main">
  <p:tag name="THINKCELLSHAPEDONOTDELETE" val="pCUGtQIET5kocIUH7Lxfpmg"/>
</p:tagLst>
</file>

<file path=ppt/tags/tag1149.xml><?xml version="1.0" encoding="utf-8"?>
<p:tagLst xmlns:a="http://schemas.openxmlformats.org/drawingml/2006/main" xmlns:r="http://schemas.openxmlformats.org/officeDocument/2006/relationships" xmlns:p="http://schemas.openxmlformats.org/presentationml/2006/main">
  <p:tag name="THINKCELLSHAPEDONOTDELETE" val="pAwtXXg3I8R32UX9GQt1rBg"/>
</p:tagLst>
</file>

<file path=ppt/tags/tag115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51.xml><?xml version="1.0" encoding="utf-8"?>
<p:tagLst xmlns:a="http://schemas.openxmlformats.org/drawingml/2006/main" xmlns:r="http://schemas.openxmlformats.org/officeDocument/2006/relationships" xmlns:p="http://schemas.openxmlformats.org/presentationml/2006/main">
  <p:tag name="THINKCELLSHAPEDONOTDELETE" val="tl5EodZudeO_QXKVWLlMfqA"/>
</p:tagLst>
</file>

<file path=ppt/tags/tag1152.xml><?xml version="1.0" encoding="utf-8"?>
<p:tagLst xmlns:a="http://schemas.openxmlformats.org/drawingml/2006/main" xmlns:r="http://schemas.openxmlformats.org/officeDocument/2006/relationships" xmlns:p="http://schemas.openxmlformats.org/presentationml/2006/main">
  <p:tag name="THINKCELLSHAPEDONOTDELETE" val="tqYMKhCn0nUJ_q8qbjUKAgQ"/>
</p:tagLst>
</file>

<file path=ppt/tags/tag1153.xml><?xml version="1.0" encoding="utf-8"?>
<p:tagLst xmlns:a="http://schemas.openxmlformats.org/drawingml/2006/main" xmlns:r="http://schemas.openxmlformats.org/officeDocument/2006/relationships" xmlns:p="http://schemas.openxmlformats.org/presentationml/2006/main">
  <p:tag name="THINKCELLSHAPEDONOTDELETE" val="tpLetUsnJXtj8n5MnqgexDw"/>
</p:tagLst>
</file>

<file path=ppt/tags/tag1154.xml><?xml version="1.0" encoding="utf-8"?>
<p:tagLst xmlns:a="http://schemas.openxmlformats.org/drawingml/2006/main" xmlns:r="http://schemas.openxmlformats.org/officeDocument/2006/relationships" xmlns:p="http://schemas.openxmlformats.org/presentationml/2006/main">
  <p:tag name="THINKCELLSHAPEDONOTDELETE" val="tj1ui8tuzrj2vVE6X_XIRPQ"/>
</p:tagLst>
</file>

<file path=ppt/tags/tag1155.xml><?xml version="1.0" encoding="utf-8"?>
<p:tagLst xmlns:a="http://schemas.openxmlformats.org/drawingml/2006/main" xmlns:r="http://schemas.openxmlformats.org/officeDocument/2006/relationships" xmlns:p="http://schemas.openxmlformats.org/presentationml/2006/main">
  <p:tag name="THINKCELLSHAPEDONOTDELETE" val="t6WRevJglnSgWqmTwOro0.Q"/>
</p:tagLst>
</file>

<file path=ppt/tags/tag1156.xml><?xml version="1.0" encoding="utf-8"?>
<p:tagLst xmlns:a="http://schemas.openxmlformats.org/drawingml/2006/main" xmlns:r="http://schemas.openxmlformats.org/officeDocument/2006/relationships" xmlns:p="http://schemas.openxmlformats.org/presentationml/2006/main">
  <p:tag name="THINKCELLSHAPEDONOTDELETE" val="trZ0yzmxPFvd7ey5BcZfGHg"/>
</p:tagLst>
</file>

<file path=ppt/tags/tag1157.xml><?xml version="1.0" encoding="utf-8"?>
<p:tagLst xmlns:a="http://schemas.openxmlformats.org/drawingml/2006/main" xmlns:r="http://schemas.openxmlformats.org/officeDocument/2006/relationships" xmlns:p="http://schemas.openxmlformats.org/presentationml/2006/main">
  <p:tag name="THINKCELLSHAPEDONOTDELETE" val="the9DsSZ0OG3f3dCPFYf9hg"/>
</p:tagLst>
</file>

<file path=ppt/tags/tag1158.xml><?xml version="1.0" encoding="utf-8"?>
<p:tagLst xmlns:a="http://schemas.openxmlformats.org/drawingml/2006/main" xmlns:r="http://schemas.openxmlformats.org/officeDocument/2006/relationships" xmlns:p="http://schemas.openxmlformats.org/presentationml/2006/main">
  <p:tag name="THINKCELLSHAPEDONOTDELETE" val="txDcDMs8mIxqAukqXpxSDSA"/>
</p:tagLst>
</file>

<file path=ppt/tags/tag1159.xml><?xml version="1.0" encoding="utf-8"?>
<p:tagLst xmlns:a="http://schemas.openxmlformats.org/drawingml/2006/main" xmlns:r="http://schemas.openxmlformats.org/officeDocument/2006/relationships" xmlns:p="http://schemas.openxmlformats.org/presentationml/2006/main">
  <p:tag name="THINKCELLSHAPEDONOTDELETE" val="tLCITTlyn7Ub5DiHIZRc58A"/>
</p:tagLst>
</file>

<file path=ppt/tags/tag1160.xml><?xml version="1.0" encoding="utf-8"?>
<p:tagLst xmlns:a="http://schemas.openxmlformats.org/drawingml/2006/main" xmlns:r="http://schemas.openxmlformats.org/officeDocument/2006/relationships" xmlns:p="http://schemas.openxmlformats.org/presentationml/2006/main">
  <p:tag name="THINKCELLSHAPEDONOTDELETE" val="tUmvUpVsSNhzmHonziX6.FA"/>
</p:tagLst>
</file>

<file path=ppt/tags/tag1161.xml><?xml version="1.0" encoding="utf-8"?>
<p:tagLst xmlns:a="http://schemas.openxmlformats.org/drawingml/2006/main" xmlns:r="http://schemas.openxmlformats.org/officeDocument/2006/relationships" xmlns:p="http://schemas.openxmlformats.org/presentationml/2006/main">
  <p:tag name="THINKCELLSHAPEDONOTDELETE" val="tSPasnHw858ldZO.RxF1pkQ"/>
</p:tagLst>
</file>

<file path=ppt/tags/tag1162.xml><?xml version="1.0" encoding="utf-8"?>
<p:tagLst xmlns:a="http://schemas.openxmlformats.org/drawingml/2006/main" xmlns:r="http://schemas.openxmlformats.org/officeDocument/2006/relationships" xmlns:p="http://schemas.openxmlformats.org/presentationml/2006/main">
  <p:tag name="THINKCELLSHAPEDONOTDELETE" val="tpkunU0DVXOMlMBA7LFAjaA"/>
</p:tagLst>
</file>

<file path=ppt/tags/tag1163.xml><?xml version="1.0" encoding="utf-8"?>
<p:tagLst xmlns:a="http://schemas.openxmlformats.org/drawingml/2006/main" xmlns:r="http://schemas.openxmlformats.org/officeDocument/2006/relationships" xmlns:p="http://schemas.openxmlformats.org/presentationml/2006/main">
  <p:tag name="THINKCELLSHAPEDONOTDELETE" val="tSuWH6UoQNjAt.uvHVMGNLA"/>
</p:tagLst>
</file>

<file path=ppt/tags/tag1164.xml><?xml version="1.0" encoding="utf-8"?>
<p:tagLst xmlns:a="http://schemas.openxmlformats.org/drawingml/2006/main" xmlns:r="http://schemas.openxmlformats.org/officeDocument/2006/relationships" xmlns:p="http://schemas.openxmlformats.org/presentationml/2006/main">
  <p:tag name="THINKCELLSHAPEDONOTDELETE" val="tM8nJdbA023Na11_iMgcKfQ"/>
</p:tagLst>
</file>

<file path=ppt/tags/tag1165.xml><?xml version="1.0" encoding="utf-8"?>
<p:tagLst xmlns:a="http://schemas.openxmlformats.org/drawingml/2006/main" xmlns:r="http://schemas.openxmlformats.org/officeDocument/2006/relationships" xmlns:p="http://schemas.openxmlformats.org/presentationml/2006/main">
  <p:tag name="THINKCELLSHAPEDONOTDELETE" val="tNQ2VABX3LvKO6pVeQRvqbg"/>
</p:tagLst>
</file>

<file path=ppt/tags/tag1166.xml><?xml version="1.0" encoding="utf-8"?>
<p:tagLst xmlns:a="http://schemas.openxmlformats.org/drawingml/2006/main" xmlns:r="http://schemas.openxmlformats.org/officeDocument/2006/relationships" xmlns:p="http://schemas.openxmlformats.org/presentationml/2006/main">
  <p:tag name="THINKCELLSHAPEDONOTDELETE" val="ttw1EsqxDPoOufJbFCu9Nyw"/>
</p:tagLst>
</file>

<file path=ppt/tags/tag1167.xml><?xml version="1.0" encoding="utf-8"?>
<p:tagLst xmlns:a="http://schemas.openxmlformats.org/drawingml/2006/main" xmlns:r="http://schemas.openxmlformats.org/officeDocument/2006/relationships" xmlns:p="http://schemas.openxmlformats.org/presentationml/2006/main">
  <p:tag name="THINKCELLSHAPEDONOTDELETE" val="tuabjr12kJtwCkOwMTLrF6w"/>
</p:tagLst>
</file>

<file path=ppt/tags/tag1168.xml><?xml version="1.0" encoding="utf-8"?>
<p:tagLst xmlns:a="http://schemas.openxmlformats.org/drawingml/2006/main" xmlns:r="http://schemas.openxmlformats.org/officeDocument/2006/relationships" xmlns:p="http://schemas.openxmlformats.org/presentationml/2006/main">
  <p:tag name="THINKCELLSHAPEDONOTDELETE" val="tP_zmtHmKqYaXidF5E_EGHA"/>
</p:tagLst>
</file>

<file path=ppt/tags/tag1169.xml><?xml version="1.0" encoding="utf-8"?>
<p:tagLst xmlns:a="http://schemas.openxmlformats.org/drawingml/2006/main" xmlns:r="http://schemas.openxmlformats.org/officeDocument/2006/relationships" xmlns:p="http://schemas.openxmlformats.org/presentationml/2006/main">
  <p:tag name="THINKCELLSHAPEDONOTDELETE" val="tmJUKArA7GD04e3N2fPqYNw"/>
</p:tagLst>
</file>

<file path=ppt/tags/tag1170.xml><?xml version="1.0" encoding="utf-8"?>
<p:tagLst xmlns:a="http://schemas.openxmlformats.org/drawingml/2006/main" xmlns:r="http://schemas.openxmlformats.org/officeDocument/2006/relationships" xmlns:p="http://schemas.openxmlformats.org/presentationml/2006/main">
  <p:tag name="THINKCELLSHAPEDONOTDELETE" val="tBhnFAVpOpK4pBejTYK1Cng"/>
</p:tagLst>
</file>

<file path=ppt/tags/tag1171.xml><?xml version="1.0" encoding="utf-8"?>
<p:tagLst xmlns:a="http://schemas.openxmlformats.org/drawingml/2006/main" xmlns:r="http://schemas.openxmlformats.org/officeDocument/2006/relationships" xmlns:p="http://schemas.openxmlformats.org/presentationml/2006/main">
  <p:tag name="THINKCELLSHAPEDONOTDELETE" val="t.DQNJRMkW1wNU2HobPx57A"/>
</p:tagLst>
</file>

<file path=ppt/tags/tag1172.xml><?xml version="1.0" encoding="utf-8"?>
<p:tagLst xmlns:a="http://schemas.openxmlformats.org/drawingml/2006/main" xmlns:r="http://schemas.openxmlformats.org/officeDocument/2006/relationships" xmlns:p="http://schemas.openxmlformats.org/presentationml/2006/main">
  <p:tag name="THINKCELLSHAPEDONOTDELETE" val="tHrn.6hpS2NFhRfo1VS_oDw"/>
</p:tagLst>
</file>

<file path=ppt/tags/tag1173.xml><?xml version="1.0" encoding="utf-8"?>
<p:tagLst xmlns:a="http://schemas.openxmlformats.org/drawingml/2006/main" xmlns:r="http://schemas.openxmlformats.org/officeDocument/2006/relationships" xmlns:p="http://schemas.openxmlformats.org/presentationml/2006/main">
  <p:tag name="THINKCELLSHAPEDONOTDELETE" val="tO3hjIRnhfwVPUSl2NDH.cQ"/>
</p:tagLst>
</file>

<file path=ppt/tags/tag117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75.xml><?xml version="1.0" encoding="utf-8"?>
<p:tagLst xmlns:a="http://schemas.openxmlformats.org/drawingml/2006/main" xmlns:r="http://schemas.openxmlformats.org/officeDocument/2006/relationships" xmlns:p="http://schemas.openxmlformats.org/presentationml/2006/main">
  <p:tag name="BTFPLAYOUTCOLUMNS" val="5"/>
  <p:tag name="BTFPLAYOUTENABLED" val="0"/>
</p:tagLst>
</file>

<file path=ppt/tags/tag117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77.xml><?xml version="1.0" encoding="utf-8"?>
<p:tagLst xmlns:a="http://schemas.openxmlformats.org/drawingml/2006/main" xmlns:r="http://schemas.openxmlformats.org/officeDocument/2006/relationships" xmlns:p="http://schemas.openxmlformats.org/presentationml/2006/main">
  <p:tag name="BTFPLAYOUTENABLED" val="1"/>
</p:tagLst>
</file>

<file path=ppt/tags/tag117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79.xml><?xml version="1.0" encoding="utf-8"?>
<p:tagLst xmlns:a="http://schemas.openxmlformats.org/drawingml/2006/main" xmlns:r="http://schemas.openxmlformats.org/officeDocument/2006/relationships" xmlns:p="http://schemas.openxmlformats.org/presentationml/2006/main">
  <p:tag name="THINKCELLSHAPEDONOTDELETE" val="tmKwU4Rrvt.hjbz96C87xVA"/>
</p:tagLst>
</file>

<file path=ppt/tags/tag1180.xml><?xml version="1.0" encoding="utf-8"?>
<p:tagLst xmlns:a="http://schemas.openxmlformats.org/drawingml/2006/main" xmlns:r="http://schemas.openxmlformats.org/officeDocument/2006/relationships" xmlns:p="http://schemas.openxmlformats.org/presentationml/2006/main">
  <p:tag name="THINKCELLSHAPEDONOTDELETE" val="tz8oriRP6KCqfIZxokHxmYQ"/>
</p:tagLst>
</file>

<file path=ppt/tags/tag1181.xml><?xml version="1.0" encoding="utf-8"?>
<p:tagLst xmlns:a="http://schemas.openxmlformats.org/drawingml/2006/main" xmlns:r="http://schemas.openxmlformats.org/officeDocument/2006/relationships" xmlns:p="http://schemas.openxmlformats.org/presentationml/2006/main">
  <p:tag name="THINKCELLSHAPEDONOTDELETE" val="tqIuQ.fHbqH4OfZuR0wJv7A"/>
</p:tagLst>
</file>

<file path=ppt/tags/tag1182.xml><?xml version="1.0" encoding="utf-8"?>
<p:tagLst xmlns:a="http://schemas.openxmlformats.org/drawingml/2006/main" xmlns:r="http://schemas.openxmlformats.org/officeDocument/2006/relationships" xmlns:p="http://schemas.openxmlformats.org/presentationml/2006/main">
  <p:tag name="THINKCELLSHAPEDONOTDELETE" val="tnlZl4S6iCbNhm37HxVYM9Q"/>
</p:tagLst>
</file>

<file path=ppt/tags/tag1183.xml><?xml version="1.0" encoding="utf-8"?>
<p:tagLst xmlns:a="http://schemas.openxmlformats.org/drawingml/2006/main" xmlns:r="http://schemas.openxmlformats.org/officeDocument/2006/relationships" xmlns:p="http://schemas.openxmlformats.org/presentationml/2006/main">
  <p:tag name="THINKCELLSHAPEDONOTDELETE" val="tpFrYgGmKky.cI2Ft3qOOKA"/>
</p:tagLst>
</file>

<file path=ppt/tags/tag1184.xml><?xml version="1.0" encoding="utf-8"?>
<p:tagLst xmlns:a="http://schemas.openxmlformats.org/drawingml/2006/main" xmlns:r="http://schemas.openxmlformats.org/officeDocument/2006/relationships" xmlns:p="http://schemas.openxmlformats.org/presentationml/2006/main">
  <p:tag name="BTFPLAYOUTENABLED" val="1"/>
</p:tagLst>
</file>

<file path=ppt/theme/theme1.xml><?xml version="1.0" encoding="utf-8"?>
<a:theme xmlns:a="http://schemas.openxmlformats.org/drawingml/2006/main" name="CKI Titles and Dividers">
  <a:themeElements>
    <a:clrScheme name="CKI Colors">
      <a:dk1>
        <a:srgbClr val="000000"/>
      </a:dk1>
      <a:lt1>
        <a:srgbClr val="FFFFFF"/>
      </a:lt1>
      <a:dk2>
        <a:srgbClr val="D6D6D6"/>
      </a:dk2>
      <a:lt2>
        <a:srgbClr val="5C5C5C"/>
      </a:lt2>
      <a:accent1>
        <a:srgbClr val="009BDB"/>
      </a:accent1>
      <a:accent2>
        <a:srgbClr val="002230"/>
      </a:accent2>
      <a:accent3>
        <a:srgbClr val="805BC9"/>
      </a:accent3>
      <a:accent4>
        <a:srgbClr val="A73DA7"/>
      </a:accent4>
      <a:accent5>
        <a:srgbClr val="D0227C"/>
      </a:accent5>
      <a:accent6>
        <a:srgbClr val="34A398"/>
      </a:accent6>
      <a:hlink>
        <a:srgbClr val="46647B"/>
      </a:hlink>
      <a:folHlink>
        <a:srgbClr val="7891AA"/>
      </a:folHlink>
    </a:clrScheme>
    <a:fontScheme name="Aria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gray">
        <a:solidFill>
          <a:schemeClr val="bg1"/>
        </a:solidFill>
        <a:ln w="9525">
          <a:solidFill>
            <a:schemeClr val="tx1"/>
          </a:solidFill>
        </a:ln>
      </a:spPr>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defPPr marL="0" indent="0" algn="ctr">
          <a:buNone/>
          <a:defRPr sz="16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bwMode="gray">
        <a:ln w="9525" cap="flat">
          <a:solidFill>
            <a:schemeClr val="tx1"/>
          </a:solidFill>
          <a:miter lim="800000"/>
          <a:tailEnd type="none" w="med" len="lg"/>
        </a:ln>
      </a:spPr>
      <a:bodyPr/>
      <a:lstStyle/>
      <a:style>
        <a:lnRef idx="1">
          <a:schemeClr val="accent1"/>
        </a:lnRef>
        <a:fillRef idx="0">
          <a:schemeClr val="accent1"/>
        </a:fillRef>
        <a:effectRef idx="0">
          <a:schemeClr val="accent1"/>
        </a:effectRef>
        <a:fontRef idx="minor">
          <a:schemeClr val="tx1"/>
        </a:fontRef>
      </a:style>
    </a:lnDef>
    <a:txDef>
      <a:spPr bwMode="gray">
        <a:solidFill>
          <a:srgbClr val="E3E8EE"/>
        </a:solidFill>
      </a:spPr>
      <a:bodyPr wrap="square" lIns="137160" tIns="137160" rIns="274320" bIns="137160" rtlCol="0">
        <a:spAutoFit/>
      </a:bodyPr>
      <a:lstStyle>
        <a:defPPr marL="0" indent="0" algn="l">
          <a:spcBef>
            <a:spcPts val="600"/>
          </a:spcBef>
          <a:spcAft>
            <a:spcPts val="600"/>
          </a:spcAft>
          <a:buNone/>
          <a:defRPr sz="1250" b="1" dirty="0"/>
        </a:defPPr>
      </a:lstStyle>
    </a:txDef>
  </a:objectDefaults>
  <a:extraClrSchemeLst/>
  <a:extLst>
    <a:ext uri="{05A4C25C-085E-4340-85A3-A5531E510DB2}">
      <thm15:themeFamily xmlns:thm15="http://schemas.microsoft.com/office/thememl/2012/main" name="Presentation7" id="{129C6958-5246-3146-8B47-CD9A1CED7E54}" vid="{8183B7D9-9D4C-1046-85F4-157D30906B62}"/>
    </a:ext>
  </a:extLst>
</a:theme>
</file>

<file path=ppt/theme/theme2.xml><?xml version="1.0" encoding="utf-8"?>
<a:theme xmlns:a="http://schemas.openxmlformats.org/drawingml/2006/main" name="CKI Content Slides">
  <a:themeElements>
    <a:clrScheme name="CKI Colors">
      <a:dk1>
        <a:srgbClr val="000000"/>
      </a:dk1>
      <a:lt1>
        <a:srgbClr val="FFFFFF"/>
      </a:lt1>
      <a:dk2>
        <a:srgbClr val="D6D6D6"/>
      </a:dk2>
      <a:lt2>
        <a:srgbClr val="5C5C5C"/>
      </a:lt2>
      <a:accent1>
        <a:srgbClr val="009BDB"/>
      </a:accent1>
      <a:accent2>
        <a:srgbClr val="002230"/>
      </a:accent2>
      <a:accent3>
        <a:srgbClr val="805BC9"/>
      </a:accent3>
      <a:accent4>
        <a:srgbClr val="A73DA7"/>
      </a:accent4>
      <a:accent5>
        <a:srgbClr val="D0227C"/>
      </a:accent5>
      <a:accent6>
        <a:srgbClr val="34A398"/>
      </a:accent6>
      <a:hlink>
        <a:srgbClr val="46647B"/>
      </a:hlink>
      <a:folHlink>
        <a:srgbClr val="7891AA"/>
      </a:folHlink>
    </a:clrScheme>
    <a:fontScheme name="Aria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gray">
        <a:solidFill>
          <a:schemeClr val="bg1"/>
        </a:solidFill>
        <a:ln w="9525">
          <a:solidFill>
            <a:schemeClr val="tx1"/>
          </a:solidFill>
        </a:ln>
      </a:spPr>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defPPr marL="0" indent="0" algn="ctr">
          <a:buNone/>
          <a:defRPr sz="16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bwMode="gray">
        <a:ln w="9525" cap="flat">
          <a:solidFill>
            <a:schemeClr val="tx1"/>
          </a:solidFill>
          <a:miter lim="800000"/>
          <a:tailEnd type="none" w="med" len="lg"/>
        </a:ln>
      </a:spPr>
      <a:bodyPr/>
      <a:lstStyle/>
      <a:style>
        <a:lnRef idx="1">
          <a:schemeClr val="accent1"/>
        </a:lnRef>
        <a:fillRef idx="0">
          <a:schemeClr val="accent1"/>
        </a:fillRef>
        <a:effectRef idx="0">
          <a:schemeClr val="accent1"/>
        </a:effectRef>
        <a:fontRef idx="minor">
          <a:schemeClr val="tx1"/>
        </a:fontRef>
      </a:style>
    </a:lnDef>
    <a:txDef>
      <a:spPr bwMode="gray">
        <a:solidFill>
          <a:srgbClr val="E3E8EE"/>
        </a:solidFill>
      </a:spPr>
      <a:bodyPr wrap="square" lIns="137160" tIns="137160" rIns="274320" bIns="137160" rtlCol="0">
        <a:spAutoFit/>
      </a:bodyPr>
      <a:lstStyle>
        <a:defPPr marL="0" indent="0" algn="l">
          <a:spcBef>
            <a:spcPts val="600"/>
          </a:spcBef>
          <a:spcAft>
            <a:spcPts val="600"/>
          </a:spcAft>
          <a:buNone/>
          <a:defRPr sz="1250" b="1" dirty="0"/>
        </a:defPPr>
      </a:lstStyle>
    </a:txDef>
  </a:objectDefaults>
  <a:extraClrSchemeLst/>
  <a:extLst>
    <a:ext uri="{05A4C25C-085E-4340-85A3-A5531E510DB2}">
      <thm15:themeFamily xmlns:thm15="http://schemas.microsoft.com/office/thememl/2012/main" name="Presentation7" id="{129C6958-5246-3146-8B47-CD9A1CED7E54}" vid="{3C7FDD96-678F-8645-B1BA-75244608067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CKI Slide Master Template (2)</Template>
  <TotalTime>6029</TotalTime>
  <Words>24990</Words>
  <Application>Microsoft Macintosh PowerPoint</Application>
  <PresentationFormat>Widescreen</PresentationFormat>
  <Paragraphs>3018</Paragraphs>
  <Slides>74</Slides>
  <Notes>46</Notes>
  <HiddenSlides>0</HiddenSlides>
  <MMClips>0</MMClips>
  <ScaleCrop>false</ScaleCrop>
  <HeadingPairs>
    <vt:vector size="8" baseType="variant">
      <vt:variant>
        <vt:lpstr>Fonts Used</vt:lpstr>
      </vt:variant>
      <vt:variant>
        <vt:i4>10</vt:i4>
      </vt:variant>
      <vt:variant>
        <vt:lpstr>Theme</vt:lpstr>
      </vt:variant>
      <vt:variant>
        <vt:i4>2</vt:i4>
      </vt:variant>
      <vt:variant>
        <vt:lpstr>Embedded OLE Servers</vt:lpstr>
      </vt:variant>
      <vt:variant>
        <vt:i4>1</vt:i4>
      </vt:variant>
      <vt:variant>
        <vt:lpstr>Slide Titles</vt:lpstr>
      </vt:variant>
      <vt:variant>
        <vt:i4>74</vt:i4>
      </vt:variant>
    </vt:vector>
  </HeadingPairs>
  <TitlesOfParts>
    <vt:vector size="87" baseType="lpstr">
      <vt:lpstr>Aptos</vt:lpstr>
      <vt:lpstr>Aptos Narrow</vt:lpstr>
      <vt:lpstr>Arial</vt:lpstr>
      <vt:lpstr>Arial,Sans-Serif</vt:lpstr>
      <vt:lpstr>Calibri</vt:lpstr>
      <vt:lpstr>Cambria Math</vt:lpstr>
      <vt:lpstr>Futura</vt:lpstr>
      <vt:lpstr>Helvetica</vt:lpstr>
      <vt:lpstr>Open Sans</vt:lpstr>
      <vt:lpstr>Wingdings</vt:lpstr>
      <vt:lpstr>CKI Titles and Dividers</vt:lpstr>
      <vt:lpstr>CKI Content Slides</vt:lpstr>
      <vt:lpstr>thinkcell Slide</vt:lpstr>
      <vt:lpstr>Powering Grids Deep Dive</vt:lpstr>
      <vt:lpstr>Industry Overview</vt:lpstr>
      <vt:lpstr>PowerPoint Presentation</vt:lpstr>
      <vt:lpstr>Modern energy grids are meant to provide power in a way that maximizes security while minimizing emissions and costs</vt:lpstr>
      <vt:lpstr>Global grids face the critical need to adapt due to demand growth, a changing energy landscape, aging assets and extreme weather</vt:lpstr>
      <vt:lpstr>Global electricity demand projected to accelerate across nearly all major regions, no longer solely led by China</vt:lpstr>
      <vt:lpstr>Electrification and data centers are among primary drivers accelerating electricity demand across the US, EU, and China</vt:lpstr>
      <vt:lpstr>The power grid is transforming from a one-way centralized system to a two-way distributed network</vt:lpstr>
      <vt:lpstr>Wind and solar are set to supply over 50% of global electricity by 2050, up from ~15% in 2025</vt:lpstr>
      <vt:lpstr>Grid infrastructure is reaching or has passed its life expectancy in advanced economies, requiring urgent upgrades to be operational</vt:lpstr>
      <vt:lpstr>Changing global temperatures and extreme weather events significantly disrupt grid operations</vt:lpstr>
      <vt:lpstr>Grids continue to face long-standing challenges globally, while capital flows, new technology, and policy provide opportunities</vt:lpstr>
      <vt:lpstr>Grid reliability failures impose large economic costs, with US showing the highest outage losses among selected markets</vt:lpstr>
      <vt:lpstr>Grid build out and interconnection delays are leading obstacles preventing existing capacity from coming online</vt:lpstr>
      <vt:lpstr>While financing flows into grids have been increasing globally, they still lag behind investments into power generation</vt:lpstr>
      <vt:lpstr>Permitting design is a trade-off between legitimacy and speed; coordinated planning with structured consent strikes best balance</vt:lpstr>
      <vt:lpstr>Global grid investment is expected to rise to +$500B in 2026 and increase through 2030, driven by infrastructure, materials, and labor </vt:lpstr>
      <vt:lpstr>Grid investments enable economic savings; cross-border trade can drive cost efficiency, renewables growth, and reduced curtailment</vt:lpstr>
      <vt:lpstr>Technology Solutions</vt:lpstr>
      <vt:lpstr>PowerPoint Presentation</vt:lpstr>
      <vt:lpstr>Optimizing, modernizing, and expanding will upgrade insufficient and aging infrastructure into a resilient, intelligent grid ecosystem</vt:lpstr>
      <vt:lpstr>Optimizing existing assets unlocks the lowest-cost grid capacity, while expansion offers unlimited investment opportunity</vt:lpstr>
      <vt:lpstr>Scaling grid solutions requires overcoming distinct stakeholder bottlenecks across optimization, modernization, and expansion</vt:lpstr>
      <vt:lpstr>Load Shifting Technologies move non-essential electricity use from high-demand periods to times when the grid is less stressed</vt:lpstr>
      <vt:lpstr>Load flexibility is a deployable solution that allows data centers to operate as grid-responsive assets</vt:lpstr>
      <vt:lpstr>A U.K. program demonstrated system and customer benefits from demand response, particularly driven by blackout avoidance</vt:lpstr>
      <vt:lpstr>Bidirectional charging enables vehicle-to-building and vehicle-to-grid interactions, turning EVs into flexible energy storage</vt:lpstr>
      <vt:lpstr>V2B can cut building costs and provide backup; V2G can earn revenue but depends on approval and policy</vt:lpstr>
      <vt:lpstr>U.S. pilots demonstrate bidirectional operation, but economics and deployment remain site-specific</vt:lpstr>
      <vt:lpstr>V2G could play a significant role in fulfilling grid storage demand, unlocking up to ~60 TWh in combination with second-use</vt:lpstr>
      <vt:lpstr>Distributed Energy Resource Management Systems orchestrate millions of small assets into a single, dispatchable grid resource</vt:lpstr>
      <vt:lpstr>DERMS provide an increasingly distributed grid with improved visibility, dispatch efficiency, interoperability and market integration</vt:lpstr>
      <vt:lpstr>Flexibility markets, supported by DERMS, provide incentives for aggregated DERs and VPPs to respond to grid needs at scale</vt:lpstr>
      <vt:lpstr>Virtual power plants aggregate thousands of distributed assets into a single, dispatchable, market-facing power plant</vt:lpstr>
      <vt:lpstr>Google and Voltus expand their virtual power plant agreement tenfold to unlock 1 GW of flexible grid capacity</vt:lpstr>
      <vt:lpstr>Advanced Metering enables two-way digital communication between utilities and customers, enabling smarter grid operations</vt:lpstr>
      <vt:lpstr>Closing the AMI implementation gap requires interoperability mandates, targeted grants, and demand response market pricing</vt:lpstr>
      <vt:lpstr>Digital Twins can create a real-time virtual model of grid assets and operations, providing a key tool for grid orchestration</vt:lpstr>
      <vt:lpstr>Effective policy for digital twins targets system-level design to deliver savings and reliability as part of a smart grid strategy </vt:lpstr>
      <vt:lpstr>Grid-forming inverters paired with intermittent energy sources and battery enable the stability support critical for grid reliability</vt:lpstr>
      <vt:lpstr>Mass adoption of grid-forming inverters is required to connect the pipeline of available energy resources to the grid</vt:lpstr>
      <vt:lpstr>Policy is the most effective lever to enable GFM deployment, while market design and unified standards can unlock private financing</vt:lpstr>
      <vt:lpstr>Flexible AC transmission systems are critical, stabilizing power flow and voltage in real time for safe and reliable grid operations </vt:lpstr>
      <vt:lpstr>FACTS devices reduce transmission bottlenecks and reliability risk by controlling power flow and voltage</vt:lpstr>
      <vt:lpstr>Leveraging FACTS can lower capital and reinforcement costs by increasing capacity without building new lines </vt:lpstr>
      <vt:lpstr>Grid-scale batteries offer storage solutions for intermittency, transmission and distribution nodes, and reserve capacity</vt:lpstr>
      <vt:lpstr>Locational Marginal Pricing (LMP) is a great efficiency mechanism and incentive for battery storage, as demonstrated by CAISO</vt:lpstr>
      <vt:lpstr>ERCOT and CAISO have driven highest U.S. battery deployment; CAISO’s contracts helped achieve grid stability with renewables</vt:lpstr>
      <vt:lpstr>Capacity and flexibility market reform, long-term contracting, and R&amp;D support are durable policy levers for grid-scale storage</vt:lpstr>
      <vt:lpstr>Developing economies lead transmission expansion; replacement is a global need across both developing and advanced economies</vt:lpstr>
      <vt:lpstr>Grid capex investment is accelerating globally and shifting toward EMDEs; in the US, infrastructure investment remains public-led</vt:lpstr>
      <vt:lpstr>Even under moderate load and clean electricity growth in the US, transmission investment is required, with capacity rising by 20-25%</vt:lpstr>
      <vt:lpstr>High Voltage Direct Current enables multi-GW power transfer over thousands of kilometers efficiently </vt:lpstr>
      <vt:lpstr>HVDC benefits are realized with longer corridors, improving efficiency, lowering costs per delivered MWh</vt:lpstr>
      <vt:lpstr>Policy is critical for HVDC, with supportive environments enabling a low cost of capital and streamlined deployment across regions</vt:lpstr>
      <vt:lpstr>The ~$7T of projected data center capital flows by 2030 can be instrumental in developing and deploying grid technologies</vt:lpstr>
      <vt:lpstr>Deployment</vt:lpstr>
      <vt:lpstr>PowerPoint Presentation</vt:lpstr>
      <vt:lpstr>Global grid deployment demonstrate how capacity can be unlocked, modernized, and expanded across different time horizons</vt:lpstr>
      <vt:lpstr>Google and Voltus demonstrate how large customers can scale grid flexibility through distributed resources</vt:lpstr>
      <vt:lpstr>PG&amp;E showcases how grid-enhancing technologies can unlock capacity years ahead of new transmission</vt:lpstr>
      <vt:lpstr>FERC Order 1920 improves grid reliability, lowers costs, and adapts the grid to changes in energy transition &amp; climate via planning</vt:lpstr>
      <vt:lpstr>Performance-based regulation can incentivize transmission capacity upgrades as shown by National Grid</vt:lpstr>
      <vt:lpstr>Regulation should incentivize and set standards for non-wire alternatives (NWA), energy efficiency &amp; grid forming inverters (GFM) </vt:lpstr>
      <vt:lpstr>Permitting reform can accelerate grid interconnection by prioritizing project readiness and reducing queue bottlenecks</vt:lpstr>
      <vt:lpstr>Ancillary-service markets enable greater renewable integration as demonstrated by Ireland’s DS3 program</vt:lpstr>
      <vt:lpstr>Reformed capital recovery and allocation markets promote broad participation and deployment of distributed resources</vt:lpstr>
      <vt:lpstr>TenneT illustrates how coordinated transmission planning and diversified financing connect generation surpluses to demand</vt:lpstr>
      <vt:lpstr>Large transmission projects like TenneT leverage innovative financing methods while maintaining traditional debt-to-equity ratios</vt:lpstr>
      <vt:lpstr>The Champlain Hudson Power Express (CHPE) demonstrates how contracted revenues can finance major cross-border transmission</vt:lpstr>
      <vt:lpstr>Investors have a major opportunity to participate in funding the future of the U.S. grid; approaches vary primarily by system type</vt:lpstr>
      <vt:lpstr>U.S. grid expansion is a coordination challenge across rules, capital, assets and siting</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Jisu Kim</dc:creator>
  <cp:lastModifiedBy>Pia Morrow</cp:lastModifiedBy>
  <cp:revision>467</cp:revision>
  <dcterms:created xsi:type="dcterms:W3CDTF">2024-08-21T18:06:09Z</dcterms:created>
  <dcterms:modified xsi:type="dcterms:W3CDTF">2026-10-29T17:46:52Z</dcterms:modified>
</cp:coreProperties>
</file>