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b" ContentType="application/vnd.ms-excel.sheet.binary.macroEnabled.12"/>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tags/tag137.xml" ContentType="application/vnd.openxmlformats-officedocument.presentationml.tags+xml"/>
  <Override PartName="/ppt/tags/tag138.xml" ContentType="application/vnd.openxmlformats-officedocument.presentationml.tags+xml"/>
  <Override PartName="/ppt/notesSlides/notesSlide4.xml" ContentType="application/vnd.openxmlformats-officedocument.presentationml.notesSlide+xml"/>
  <Override PartName="/ppt/tags/tag139.xml" ContentType="application/vnd.openxmlformats-officedocument.presentationml.tags+xml"/>
  <Override PartName="/ppt/notesSlides/notesSlide5.xml" ContentType="application/vnd.openxmlformats-officedocument.presentationml.notesSlide+xml"/>
  <Override PartName="/ppt/tags/tag140.xml" ContentType="application/vnd.openxmlformats-officedocument.presentationml.tags+xml"/>
  <Override PartName="/ppt/notesSlides/notesSlide6.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7.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9.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notesSlides/notesSlide10.xml" ContentType="application/vnd.openxmlformats-officedocument.presentationml.notesSlide+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11.xml" ContentType="application/vnd.openxmlformats-officedocument.presentationml.notesSlid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charts/chart10.xml" ContentType="application/vnd.openxmlformats-officedocument.drawingml.chart+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12.xml" ContentType="application/vnd.openxmlformats-officedocument.presentationml.notesSlide+xml"/>
  <Override PartName="/ppt/media/image81.svg" ContentType="image/svg"/>
  <Override PartName="/ppt/media/image87.svg" ContentType="image/svg"/>
  <Override PartName="/ppt/media/image88.svg" ContentType="image/svg"/>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13.xml" ContentType="application/vnd.openxmlformats-officedocument.presentationml.notesSlide+xml"/>
  <Override PartName="/ppt/charts/chart11.xml" ContentType="application/vnd.openxmlformats-officedocument.drawingml.chart+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14.xml" ContentType="application/vnd.openxmlformats-officedocument.presentationml.notesSlid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15.xml" ContentType="application/vnd.openxmlformats-officedocument.presentationml.notesSlide+xml"/>
  <Override PartName="/ppt/charts/chart12.xml" ContentType="application/vnd.openxmlformats-officedocument.drawingml.chart+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16.xml" ContentType="application/vnd.openxmlformats-officedocument.presentationml.notesSlid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notesSlides/notesSlide17.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notesSlides/notesSlide18.xml" ContentType="application/vnd.openxmlformats-officedocument.presentationml.notesSlide+xml"/>
  <Override PartName="/ppt/tags/tag405.xml" ContentType="application/vnd.openxmlformats-officedocument.presentationml.tags+xml"/>
  <Override PartName="/ppt/tags/tag406.xml" ContentType="application/vnd.openxmlformats-officedocument.presentationml.tags+xml"/>
  <Override PartName="/ppt/notesSlides/notesSlide19.xml" ContentType="application/vnd.openxmlformats-officedocument.presentationml.notesSlide+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20.xml" ContentType="application/vnd.openxmlformats-officedocument.presentationml.notesSlid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notesSlides/notesSlide21.xml" ContentType="application/vnd.openxmlformats-officedocument.presentationml.notesSlide+xml"/>
  <Override PartName="/ppt/charts/chart15.xml" ContentType="application/vnd.openxmlformats-officedocument.drawingml.chart+xml"/>
  <Override PartName="/ppt/charts/chart16.xml" ContentType="application/vnd.openxmlformats-officedocument.drawingml.chart+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notesSlides/notesSlide22.xml" ContentType="application/vnd.openxmlformats-officedocument.presentationml.notesSlide+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68" r:id="rId1"/>
    <p:sldMasterId id="2147483732" r:id="rId2"/>
  </p:sldMasterIdLst>
  <p:notesMasterIdLst>
    <p:notesMasterId r:id="rId32"/>
  </p:notesMasterIdLst>
  <p:handoutMasterIdLst>
    <p:handoutMasterId r:id="rId33"/>
  </p:handoutMasterIdLst>
  <p:sldIdLst>
    <p:sldId id="257" r:id="rId3"/>
    <p:sldId id="291" r:id="rId4"/>
    <p:sldId id="281" r:id="rId5"/>
    <p:sldId id="338" r:id="rId6"/>
    <p:sldId id="277" r:id="rId7"/>
    <p:sldId id="287" r:id="rId8"/>
    <p:sldId id="334" r:id="rId9"/>
    <p:sldId id="271" r:id="rId10"/>
    <p:sldId id="270" r:id="rId11"/>
    <p:sldId id="413" r:id="rId12"/>
    <p:sldId id="368" r:id="rId13"/>
    <p:sldId id="259" r:id="rId14"/>
    <p:sldId id="2147483634" r:id="rId15"/>
    <p:sldId id="421" r:id="rId16"/>
    <p:sldId id="290" r:id="rId17"/>
    <p:sldId id="426" r:id="rId18"/>
    <p:sldId id="2147483638" r:id="rId19"/>
    <p:sldId id="369" r:id="rId20"/>
    <p:sldId id="374" r:id="rId21"/>
    <p:sldId id="266" r:id="rId22"/>
    <p:sldId id="306" r:id="rId23"/>
    <p:sldId id="357" r:id="rId24"/>
    <p:sldId id="361" r:id="rId25"/>
    <p:sldId id="351" r:id="rId26"/>
    <p:sldId id="336" r:id="rId27"/>
    <p:sldId id="335" r:id="rId28"/>
    <p:sldId id="307" r:id="rId29"/>
    <p:sldId id="2147483637" r:id="rId30"/>
    <p:sldId id="2147483636" r:id="rId31"/>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 userDrawn="1">
          <p15:clr>
            <a:srgbClr val="A4A3A4"/>
          </p15:clr>
        </p15:guide>
        <p15:guide id="2" pos="3840" userDrawn="1">
          <p15:clr>
            <a:srgbClr val="A4A3A4"/>
          </p15:clr>
        </p15:guide>
        <p15:guide id="3" orient="horz" pos="95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9C9F17-05C8-2077-67BE-77161B493794}" name="Isabel Hoyos" initials="IH" userId="R5eVIiNu+G3RtUhixS3Ma/YW1PnaDPM4b2qCIjSgG/c=" providerId="None"/>
  <p188:author id="{D7C4D423-206B-4E3C-4B8A-C2C6DF2ADF04}" name="Ilayda Tezcan" initials="IT" userId="Ilayda Tezcan" providerId="None"/>
  <p188:author id="{3DCCF829-3C8E-08D2-9C43-0955C0131C92}" name="Ariela Farchi Behar" initials="AFB" userId="Ariela Farchi Behar" providerId="None"/>
  <p188:author id="{DFB41540-F107-2DD6-8AB4-5E1BDEFB19E5}" name="Noé Aloy" initials="NA" userId="AwFUpwu5p1/Ztmh4sb3QwM+2s9nVapriNyKre1aENZg=" providerId="None"/>
  <p188:author id="{9954C741-6A41-8331-4663-F378CAF36447}" name="GUNAY KIRAN" initials="GK" userId="S::gunay@kiran.com.tr::f2d87fc5-9955-4be5-a07e-db81b0146e48" providerId="AD"/>
  <p188:author id="{D3CECC4B-249E-F3CF-3EE4-B49AC7878613}" name="Gernot Wagner" initials="GW" userId="33ee3ac88b4c2f16" providerId="Windows Live"/>
  <p188:author id="{E50DC855-6CC8-E980-5EB8-26988D782745}" name="Ariela Farchi Behar" initials="AB" userId="tkdxAGBjRcajtIKKnJSE1WMOTEw64DaBxMWq1bZcZvs=" providerId="None"/>
  <p188:author id="{B5FB0362-B61E-5A4B-4E29-675E7DA9B7A3}" name="Hyae Ryung" initials="HR" userId="S::hk2901@adcu.columbia.edu::98652124-d7bd-4e60-8447-ffbea6868795" providerId="AD"/>
  <p188:author id="{06E6DE67-FEDA-A70E-5248-10EB532CCAC0}" name="Farchi Behar, Ariela" initials="AF" userId="S::af3487@gsb.columbia.edu::78290726-7916-4e9f-93b3-c6ef5ffb75a9" providerId="AD"/>
  <p188:author id="{B6D43D77-5CBC-CAA9-F886-ABB8BD8C1D25}" name="Dominica Wambold" initials="DW" userId="b7eb499579977736" providerId="Windows Live"/>
  <p188:author id="{4AE7E092-971A-921A-8E37-EC06F316CB91}" name="ka ying wong" initials="kw" userId="dzToWb4KEdHCt1o+CkObUfbGUN3vx/DP6P1NGyH290g=" providerId="None"/>
  <p188:author id="{C05A4A99-5A7C-8599-B785-3925B00138E9}" name="Pia Morrow" initials="PM" userId="d90efd3a3b262c68" providerId="Windows Live"/>
  <p188:author id="{53CBC8AC-C447-5263-B207-AFDB84533F53}" name="İlayda Tezcan" initials="İT" userId="9f600bf4c70f4d45" providerId="Windows Live"/>
  <p188:author id="{2FA0CECB-ED30-1FCA-2275-35EDBD72FDC7}" name="Gunay Kiran" initials="GK" userId="GXkRbI6u7TuwsNZV061ggOaPAa0kNd3y1Xo9CrVbq4M=" providerId="None"/>
  <p188:author id="{A9B005EB-5525-8653-86DB-7FF7BDA9024F}" name="Gernot Wagner" initials="GW" userId="OVbcNIsJqkepRvkUnLynhQ7QrcHjvSyJJ8O9qHeWIMM=" providerId="None"/>
  <p188:author id="{2B52B8F0-374E-FC4D-E3DE-90924523B8C2}" name="Dominica Wambold" initials="DW" userId="6pVaA8VrJuFypNWfbHlUk2Isai2OWvbTzq0UsYO21A0="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9EF"/>
    <a:srgbClr val="009BDC"/>
    <a:srgbClr val="00709E"/>
    <a:srgbClr val="00435D"/>
    <a:srgbClr val="A5D2EC"/>
    <a:srgbClr val="A0C0D2"/>
    <a:srgbClr val="99AFB8"/>
    <a:srgbClr val="F2F2F2"/>
    <a:srgbClr val="C0DFEB"/>
    <a:srgbClr val="0074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42625C-9F49-4AE3-A41C-9502B8DFDC2C}" v="83" dt="2026-09-19T15:42:20.9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258"/>
  </p:normalViewPr>
  <p:slideViewPr>
    <p:cSldViewPr snapToGrid="0">
      <p:cViewPr varScale="1">
        <p:scale>
          <a:sx n="98" d="100"/>
          <a:sy n="98" d="100"/>
        </p:scale>
        <p:origin x="200" y="496"/>
      </p:cViewPr>
      <p:guideLst>
        <p:guide orient="horz" pos="73"/>
        <p:guide pos="3840"/>
        <p:guide orient="horz" pos="958"/>
      </p:guideLst>
    </p:cSldViewPr>
  </p:slideViewPr>
  <p:notesTextViewPr>
    <p:cViewPr>
      <p:scale>
        <a:sx n="80" d="100"/>
        <a:sy n="80" d="100"/>
      </p:scale>
      <p:origin x="0" y="0"/>
    </p:cViewPr>
  </p:notesTextViewPr>
  <p:sorterViewPr>
    <p:cViewPr>
      <p:scale>
        <a:sx n="82" d="100"/>
        <a:sy n="82" d="100"/>
      </p:scale>
      <p:origin x="0" y="-1929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Worksheet1.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Binary_Worksheet2.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Binary_Worksheet3.xlsb"/></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Binary_Worksheet4.xlsb"/></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Binary_Worksheet5.xlsb"/></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Binary_Worksheet6.xlsb"/></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Binary_Worksheet7.xlsb"/></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Binary_Worksheet8.xlsb"/></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Binary_Worksheet9.xlsb"/></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Binary_Worksheet10.xlsb"/></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Binary_Worksheet11.xlsb"/></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Binary_Worksheet12.xlsb"/></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Binary_Worksheet13.xlsb"/></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Binary_Worksheet14.xlsb"/></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Binary_Worksheet15.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7999290528556229E-2"/>
          <c:y val="5.3023255813953486E-2"/>
          <c:w val="0.9028024122029088"/>
          <c:h val="0.89348837209302323"/>
        </c:manualLayout>
      </c:layout>
      <c:scatterChart>
        <c:scatterStyle val="lineMarker"/>
        <c:varyColors val="0"/>
        <c:ser>
          <c:idx val="0"/>
          <c:order val="0"/>
          <c:spPr>
            <a:ln w="19050" cmpd="sng" algn="ctr">
              <a:solidFill>
                <a:schemeClr val="accent1"/>
              </a:solidFill>
              <a:prstDash val="solid"/>
            </a:ln>
          </c:spPr>
          <c:marker>
            <c:symbol val="none"/>
          </c:marker>
          <c:xVal>
            <c:numRef>
              <c:f>Sheet1!$A$1:$F$1</c:f>
              <c:numCache>
                <c:formatCode>General</c:formatCode>
                <c:ptCount val="6"/>
                <c:pt idx="0">
                  <c:v>2010</c:v>
                </c:pt>
                <c:pt idx="1">
                  <c:v>2015</c:v>
                </c:pt>
                <c:pt idx="2">
                  <c:v>2020</c:v>
                </c:pt>
                <c:pt idx="3">
                  <c:v>2025</c:v>
                </c:pt>
                <c:pt idx="4">
                  <c:v>2035</c:v>
                </c:pt>
                <c:pt idx="5">
                  <c:v>2050</c:v>
                </c:pt>
              </c:numCache>
            </c:numRef>
          </c:xVal>
          <c:yVal>
            <c:numRef>
              <c:f>Sheet1!$A$2:$F$2</c:f>
              <c:numCache>
                <c:formatCode>General</c:formatCode>
                <c:ptCount val="6"/>
                <c:pt idx="0">
                  <c:v>0</c:v>
                </c:pt>
                <c:pt idx="1">
                  <c:v>12.586987611721522</c:v>
                </c:pt>
                <c:pt idx="2">
                  <c:v>25.244021700226593</c:v>
                </c:pt>
                <c:pt idx="3">
                  <c:v>49.038737125701061</c:v>
                </c:pt>
                <c:pt idx="4">
                  <c:v>74.790378468055565</c:v>
                </c:pt>
                <c:pt idx="5">
                  <c:v>129.82411604227897</c:v>
                </c:pt>
              </c:numCache>
            </c:numRef>
          </c:yVal>
          <c:smooth val="0"/>
          <c:extLst>
            <c:ext xmlns:c16="http://schemas.microsoft.com/office/drawing/2014/chart" uri="{C3380CC4-5D6E-409C-BE32-E72D297353CC}">
              <c16:uniqueId val="{00000000-B6F2-E348-9025-DDC4191699F9}"/>
            </c:ext>
          </c:extLst>
        </c:ser>
        <c:ser>
          <c:idx val="1"/>
          <c:order val="1"/>
          <c:spPr>
            <a:ln w="19050" cmpd="sng" algn="ctr">
              <a:solidFill>
                <a:schemeClr val="accent2"/>
              </a:solidFill>
              <a:prstDash val="solid"/>
            </a:ln>
          </c:spPr>
          <c:marker>
            <c:symbol val="none"/>
          </c:marker>
          <c:xVal>
            <c:numRef>
              <c:f>Sheet1!$A$1:$F$1</c:f>
              <c:numCache>
                <c:formatCode>General</c:formatCode>
                <c:ptCount val="6"/>
                <c:pt idx="0">
                  <c:v>2010</c:v>
                </c:pt>
                <c:pt idx="1">
                  <c:v>2015</c:v>
                </c:pt>
                <c:pt idx="2">
                  <c:v>2020</c:v>
                </c:pt>
                <c:pt idx="3">
                  <c:v>2025</c:v>
                </c:pt>
                <c:pt idx="4">
                  <c:v>2035</c:v>
                </c:pt>
                <c:pt idx="5">
                  <c:v>2050</c:v>
                </c:pt>
              </c:numCache>
            </c:numRef>
          </c:xVal>
          <c:yVal>
            <c:numRef>
              <c:f>Sheet1!$A$3:$F$3</c:f>
              <c:numCache>
                <c:formatCode>General</c:formatCode>
                <c:ptCount val="6"/>
                <c:pt idx="0">
                  <c:v>0</c:v>
                </c:pt>
                <c:pt idx="1">
                  <c:v>14.196593984281346</c:v>
                </c:pt>
                <c:pt idx="2">
                  <c:v>28.880113740074641</c:v>
                </c:pt>
                <c:pt idx="3">
                  <c:v>52.118885706836984</c:v>
                </c:pt>
                <c:pt idx="4">
                  <c:v>96.15816596265519</c:v>
                </c:pt>
                <c:pt idx="5">
                  <c:v>188.53396338940925</c:v>
                </c:pt>
              </c:numCache>
            </c:numRef>
          </c:yVal>
          <c:smooth val="0"/>
          <c:extLst>
            <c:ext xmlns:c16="http://schemas.microsoft.com/office/drawing/2014/chart" uri="{C3380CC4-5D6E-409C-BE32-E72D297353CC}">
              <c16:uniqueId val="{00000001-B6F2-E348-9025-DDC4191699F9}"/>
            </c:ext>
          </c:extLst>
        </c:ser>
        <c:ser>
          <c:idx val="2"/>
          <c:order val="2"/>
          <c:spPr>
            <a:ln w="19050" cmpd="sng" algn="ctr">
              <a:solidFill>
                <a:schemeClr val="accent3"/>
              </a:solidFill>
              <a:prstDash val="solid"/>
            </a:ln>
          </c:spPr>
          <c:marker>
            <c:symbol val="none"/>
          </c:marker>
          <c:xVal>
            <c:numRef>
              <c:f>Sheet1!$A$1:$F$1</c:f>
              <c:numCache>
                <c:formatCode>General</c:formatCode>
                <c:ptCount val="6"/>
                <c:pt idx="0">
                  <c:v>2010</c:v>
                </c:pt>
                <c:pt idx="1">
                  <c:v>2015</c:v>
                </c:pt>
                <c:pt idx="2">
                  <c:v>2020</c:v>
                </c:pt>
                <c:pt idx="3">
                  <c:v>2025</c:v>
                </c:pt>
                <c:pt idx="4">
                  <c:v>2035</c:v>
                </c:pt>
                <c:pt idx="5">
                  <c:v>2050</c:v>
                </c:pt>
              </c:numCache>
            </c:numRef>
          </c:xVal>
          <c:yVal>
            <c:numRef>
              <c:f>Sheet1!$A$4:$F$4</c:f>
              <c:numCache>
                <c:formatCode>General</c:formatCode>
                <c:ptCount val="6"/>
                <c:pt idx="0">
                  <c:v>0</c:v>
                </c:pt>
                <c:pt idx="1">
                  <c:v>38.206604930642051</c:v>
                </c:pt>
                <c:pt idx="2">
                  <c:v>84.900502952110244</c:v>
                </c:pt>
                <c:pt idx="3">
                  <c:v>151.36315234029607</c:v>
                </c:pt>
                <c:pt idx="4">
                  <c:v>215.55253425113378</c:v>
                </c:pt>
                <c:pt idx="5">
                  <c:v>283.41779252512384</c:v>
                </c:pt>
              </c:numCache>
            </c:numRef>
          </c:yVal>
          <c:smooth val="0"/>
          <c:extLst>
            <c:ext xmlns:c16="http://schemas.microsoft.com/office/drawing/2014/chart" uri="{C3380CC4-5D6E-409C-BE32-E72D297353CC}">
              <c16:uniqueId val="{00000002-B6F2-E348-9025-DDC4191699F9}"/>
            </c:ext>
          </c:extLst>
        </c:ser>
        <c:ser>
          <c:idx val="3"/>
          <c:order val="3"/>
          <c:spPr>
            <a:ln w="19050" cmpd="sng" algn="ctr">
              <a:solidFill>
                <a:schemeClr val="accent4"/>
              </a:solidFill>
              <a:prstDash val="solid"/>
            </a:ln>
          </c:spPr>
          <c:marker>
            <c:symbol val="none"/>
          </c:marker>
          <c:xVal>
            <c:numRef>
              <c:f>Sheet1!$A$1:$F$1</c:f>
              <c:numCache>
                <c:formatCode>General</c:formatCode>
                <c:ptCount val="6"/>
                <c:pt idx="0">
                  <c:v>2010</c:v>
                </c:pt>
                <c:pt idx="1">
                  <c:v>2015</c:v>
                </c:pt>
                <c:pt idx="2">
                  <c:v>2020</c:v>
                </c:pt>
                <c:pt idx="3">
                  <c:v>2025</c:v>
                </c:pt>
                <c:pt idx="4">
                  <c:v>2035</c:v>
                </c:pt>
                <c:pt idx="5">
                  <c:v>2050</c:v>
                </c:pt>
              </c:numCache>
            </c:numRef>
          </c:xVal>
          <c:yVal>
            <c:numRef>
              <c:f>Sheet1!$A$5:$F$5</c:f>
              <c:numCache>
                <c:formatCode>General</c:formatCode>
                <c:ptCount val="6"/>
                <c:pt idx="0">
                  <c:v>0</c:v>
                </c:pt>
                <c:pt idx="1">
                  <c:v>-1.0100685939485432</c:v>
                </c:pt>
                <c:pt idx="2">
                  <c:v>-2.4267424954098948</c:v>
                </c:pt>
                <c:pt idx="3">
                  <c:v>8.6009752653377411</c:v>
                </c:pt>
                <c:pt idx="4">
                  <c:v>11.220319842564086</c:v>
                </c:pt>
                <c:pt idx="5">
                  <c:v>28.515872659773422</c:v>
                </c:pt>
              </c:numCache>
            </c:numRef>
          </c:yVal>
          <c:smooth val="0"/>
          <c:extLst>
            <c:ext xmlns:c16="http://schemas.microsoft.com/office/drawing/2014/chart" uri="{C3380CC4-5D6E-409C-BE32-E72D297353CC}">
              <c16:uniqueId val="{00000003-B6F2-E348-9025-DDC4191699F9}"/>
            </c:ext>
          </c:extLst>
        </c:ser>
        <c:ser>
          <c:idx val="4"/>
          <c:order val="4"/>
          <c:spPr>
            <a:ln w="19050" cmpd="sng" algn="ctr">
              <a:solidFill>
                <a:schemeClr val="accent5"/>
              </a:solidFill>
              <a:prstDash val="solid"/>
            </a:ln>
          </c:spPr>
          <c:marker>
            <c:symbol val="none"/>
          </c:marker>
          <c:xVal>
            <c:numRef>
              <c:f>Sheet1!$A$1:$F$1</c:f>
              <c:numCache>
                <c:formatCode>General</c:formatCode>
                <c:ptCount val="6"/>
                <c:pt idx="0">
                  <c:v>2010</c:v>
                </c:pt>
                <c:pt idx="1">
                  <c:v>2015</c:v>
                </c:pt>
                <c:pt idx="2">
                  <c:v>2020</c:v>
                </c:pt>
                <c:pt idx="3">
                  <c:v>2025</c:v>
                </c:pt>
                <c:pt idx="4">
                  <c:v>2035</c:v>
                </c:pt>
                <c:pt idx="5">
                  <c:v>2050</c:v>
                </c:pt>
              </c:numCache>
            </c:numRef>
          </c:xVal>
          <c:yVal>
            <c:numRef>
              <c:f>Sheet1!$A$6:$F$6</c:f>
              <c:numCache>
                <c:formatCode>General</c:formatCode>
                <c:ptCount val="6"/>
                <c:pt idx="0">
                  <c:v>0</c:v>
                </c:pt>
                <c:pt idx="1">
                  <c:v>-3.3844322658556858</c:v>
                </c:pt>
                <c:pt idx="2">
                  <c:v>-7.2066841362767198</c:v>
                </c:pt>
                <c:pt idx="3">
                  <c:v>-6.944770145236312</c:v>
                </c:pt>
                <c:pt idx="4">
                  <c:v>19.226632048674496</c:v>
                </c:pt>
                <c:pt idx="5">
                  <c:v>53.256617757668458</c:v>
                </c:pt>
              </c:numCache>
            </c:numRef>
          </c:yVal>
          <c:smooth val="0"/>
          <c:extLst>
            <c:ext xmlns:c16="http://schemas.microsoft.com/office/drawing/2014/chart" uri="{C3380CC4-5D6E-409C-BE32-E72D297353CC}">
              <c16:uniqueId val="{00000004-B6F2-E348-9025-DDC4191699F9}"/>
            </c:ext>
          </c:extLst>
        </c:ser>
        <c:ser>
          <c:idx val="5"/>
          <c:order val="5"/>
          <c:spPr>
            <a:ln w="19050" cmpd="sng" algn="ctr">
              <a:solidFill>
                <a:schemeClr val="accent6"/>
              </a:solidFill>
              <a:prstDash val="solid"/>
            </a:ln>
          </c:spPr>
          <c:marker>
            <c:symbol val="none"/>
          </c:marker>
          <c:xVal>
            <c:numRef>
              <c:f>Sheet1!$A$1:$F$1</c:f>
              <c:numCache>
                <c:formatCode>General</c:formatCode>
                <c:ptCount val="6"/>
                <c:pt idx="0">
                  <c:v>2010</c:v>
                </c:pt>
                <c:pt idx="1">
                  <c:v>2015</c:v>
                </c:pt>
                <c:pt idx="2">
                  <c:v>2020</c:v>
                </c:pt>
                <c:pt idx="3">
                  <c:v>2025</c:v>
                </c:pt>
                <c:pt idx="4">
                  <c:v>2035</c:v>
                </c:pt>
                <c:pt idx="5">
                  <c:v>2050</c:v>
                </c:pt>
              </c:numCache>
            </c:numRef>
          </c:xVal>
          <c:yVal>
            <c:numRef>
              <c:f>Sheet1!$A$7:$F$7</c:f>
              <c:numCache>
                <c:formatCode>General</c:formatCode>
                <c:ptCount val="6"/>
                <c:pt idx="0">
                  <c:v>0</c:v>
                </c:pt>
                <c:pt idx="1">
                  <c:v>13.95988161589079</c:v>
                </c:pt>
                <c:pt idx="2">
                  <c:v>21.509356157604522</c:v>
                </c:pt>
                <c:pt idx="3">
                  <c:v>39.332384261824707</c:v>
                </c:pt>
                <c:pt idx="4">
                  <c:v>38.463202460605949</c:v>
                </c:pt>
                <c:pt idx="5">
                  <c:v>101.64140267332104</c:v>
                </c:pt>
              </c:numCache>
            </c:numRef>
          </c:yVal>
          <c:smooth val="0"/>
          <c:extLst>
            <c:ext xmlns:c16="http://schemas.microsoft.com/office/drawing/2014/chart" uri="{C3380CC4-5D6E-409C-BE32-E72D297353CC}">
              <c16:uniqueId val="{00000005-B6F2-E348-9025-DDC4191699F9}"/>
            </c:ext>
          </c:extLst>
        </c:ser>
        <c:dLbls>
          <c:showLegendKey val="0"/>
          <c:showVal val="0"/>
          <c:showCatName val="0"/>
          <c:showSerName val="0"/>
          <c:showPercent val="0"/>
          <c:showBubbleSize val="0"/>
        </c:dLbls>
        <c:axId val="57210816"/>
        <c:axId val="1"/>
      </c:scatterChart>
      <c:valAx>
        <c:axId val="57210816"/>
        <c:scaling>
          <c:orientation val="minMax"/>
          <c:max val="2050"/>
          <c:min val="2010"/>
        </c:scaling>
        <c:delete val="0"/>
        <c:axPos val="b"/>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200" kern="1200">
                <a:solidFill>
                  <a:schemeClr val="tx1"/>
                </a:solidFill>
                <a:latin typeface="+mn-lt"/>
                <a:ea typeface="+mn-ea"/>
                <a:cs typeface="+mn-cs"/>
              </a:defRPr>
            </a:pPr>
            <a:endParaRPr lang="en-US"/>
          </a:p>
        </c:txPr>
        <c:crossAx val="1"/>
        <c:crossesAt val="0"/>
        <c:crossBetween val="midCat"/>
        <c:majorUnit val="5"/>
      </c:valAx>
      <c:valAx>
        <c:axId val="1"/>
        <c:scaling>
          <c:orientation val="minMax"/>
          <c:max val="300"/>
          <c:min val="-50"/>
        </c:scaling>
        <c:delete val="0"/>
        <c:axPos val="l"/>
        <c:majorGridlines>
          <c:spPr>
            <a:ln>
              <a:noFill/>
            </a:ln>
          </c:spPr>
        </c:majorGridlines>
        <c:numFmt formatCode="#,##0;&quot;-&quot;#,##0" sourceLinked="0"/>
        <c:majorTickMark val="none"/>
        <c:minorTickMark val="none"/>
        <c:tickLblPos val="nextTo"/>
        <c:spPr>
          <a:ln>
            <a:noFill/>
          </a:ln>
        </c:spPr>
        <c:txPr>
          <a:bodyPr wrap="none"/>
          <a:lstStyle/>
          <a:p>
            <a:pPr>
              <a:defRPr sz="1200" kern="1200">
                <a:solidFill>
                  <a:schemeClr val="tx1"/>
                </a:solidFill>
                <a:latin typeface="+mn-lt"/>
                <a:ea typeface="+mn-ea"/>
                <a:cs typeface="+mn-cs"/>
              </a:defRPr>
            </a:pPr>
            <a:endParaRPr lang="en-US"/>
          </a:p>
        </c:txPr>
        <c:crossAx val="57210816"/>
        <c:crosses val="min"/>
        <c:crossBetween val="midCat"/>
        <c:majorUnit val="50"/>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290249433106575"/>
          <c:y val="4.8611111111111112E-2"/>
          <c:w val="0.79761904761904767"/>
          <c:h val="0.90277777777777779"/>
        </c:manualLayout>
      </c:layout>
      <c:barChart>
        <c:barDir val="col"/>
        <c:grouping val="stacked"/>
        <c:varyColors val="0"/>
        <c:ser>
          <c:idx val="0"/>
          <c:order val="0"/>
          <c:spPr>
            <a:solidFill>
              <a:schemeClr val="accent6"/>
            </a:solidFill>
            <a:ln>
              <a:noFill/>
            </a:ln>
          </c:spPr>
          <c:invertIfNegative val="0"/>
          <c:dPt>
            <c:idx val="0"/>
            <c:invertIfNegative val="0"/>
            <c:bubble3D val="0"/>
            <c:spPr>
              <a:solidFill>
                <a:schemeClr val="accent1"/>
              </a:solidFill>
              <a:ln>
                <a:noFill/>
              </a:ln>
            </c:spPr>
            <c:extLst>
              <c:ext xmlns:c16="http://schemas.microsoft.com/office/drawing/2014/chart" uri="{C3380CC4-5D6E-409C-BE32-E72D297353CC}">
                <c16:uniqueId val="{00000000-41B4-0447-962F-90EC79B37FD5}"/>
              </c:ext>
            </c:extLst>
          </c:dPt>
          <c:val>
            <c:numRef>
              <c:f>Sheet1!$A$1:$C$1</c:f>
              <c:numCache>
                <c:formatCode>General</c:formatCode>
                <c:ptCount val="3"/>
                <c:pt idx="0">
                  <c:v>29.182879377431799</c:v>
                </c:pt>
                <c:pt idx="1">
                  <c:v>190.66147859922077</c:v>
                </c:pt>
                <c:pt idx="2">
                  <c:v>64.202334630350194</c:v>
                </c:pt>
              </c:numCache>
            </c:numRef>
          </c:val>
          <c:extLst>
            <c:ext xmlns:c16="http://schemas.microsoft.com/office/drawing/2014/chart" uri="{C3380CC4-5D6E-409C-BE32-E72D297353CC}">
              <c16:uniqueId val="{00000001-41B4-0447-962F-90EC79B37FD5}"/>
            </c:ext>
          </c:extLst>
        </c:ser>
        <c:ser>
          <c:idx val="1"/>
          <c:order val="1"/>
          <c:spPr>
            <a:solidFill>
              <a:schemeClr val="accent1"/>
            </a:solidFill>
            <a:ln>
              <a:noFill/>
            </a:ln>
          </c:spPr>
          <c:invertIfNegative val="0"/>
          <c:dPt>
            <c:idx val="0"/>
            <c:invertIfNegative val="0"/>
            <c:bubble3D val="0"/>
            <c:spPr>
              <a:solidFill>
                <a:srgbClr val="364D6E"/>
              </a:solidFill>
              <a:ln>
                <a:noFill/>
              </a:ln>
            </c:spPr>
            <c:extLst>
              <c:ext xmlns:c16="http://schemas.microsoft.com/office/drawing/2014/chart" uri="{C3380CC4-5D6E-409C-BE32-E72D297353CC}">
                <c16:uniqueId val="{00000002-41B4-0447-962F-90EC79B37FD5}"/>
              </c:ext>
            </c:extLst>
          </c:dPt>
          <c:val>
            <c:numRef>
              <c:f>Sheet1!$A$2:$C$2</c:f>
              <c:numCache>
                <c:formatCode>General</c:formatCode>
                <c:ptCount val="3"/>
                <c:pt idx="0">
                  <c:v>5.8365758754863997</c:v>
                </c:pt>
                <c:pt idx="1">
                  <c:v>9.7276264591440054</c:v>
                </c:pt>
                <c:pt idx="2">
                  <c:v>27.237354085603101</c:v>
                </c:pt>
              </c:numCache>
            </c:numRef>
          </c:val>
          <c:extLst>
            <c:ext xmlns:c16="http://schemas.microsoft.com/office/drawing/2014/chart" uri="{C3380CC4-5D6E-409C-BE32-E72D297353CC}">
              <c16:uniqueId val="{00000003-41B4-0447-962F-90EC79B37FD5}"/>
            </c:ext>
          </c:extLst>
        </c:ser>
        <c:ser>
          <c:idx val="2"/>
          <c:order val="2"/>
          <c:spPr>
            <a:solidFill>
              <a:srgbClr val="364D6E"/>
            </a:solidFill>
            <a:ln>
              <a:noFill/>
            </a:ln>
          </c:spPr>
          <c:invertIfNegative val="0"/>
          <c:dPt>
            <c:idx val="0"/>
            <c:invertIfNegative val="0"/>
            <c:bubble3D val="0"/>
            <c:spPr>
              <a:solidFill>
                <a:schemeClr val="accent3"/>
              </a:solidFill>
              <a:ln>
                <a:noFill/>
              </a:ln>
            </c:spPr>
            <c:extLst>
              <c:ext xmlns:c16="http://schemas.microsoft.com/office/drawing/2014/chart" uri="{C3380CC4-5D6E-409C-BE32-E72D297353CC}">
                <c16:uniqueId val="{00000004-41B4-0447-962F-90EC79B37FD5}"/>
              </c:ext>
            </c:extLst>
          </c:dPt>
          <c:val>
            <c:numRef>
              <c:f>Sheet1!$A$3:$C$3</c:f>
              <c:numCache>
                <c:formatCode>General</c:formatCode>
                <c:ptCount val="3"/>
                <c:pt idx="0">
                  <c:v>36.9649805447471</c:v>
                </c:pt>
                <c:pt idx="1">
                  <c:v>19.455252918287982</c:v>
                </c:pt>
                <c:pt idx="2">
                  <c:v>36.964980544746695</c:v>
                </c:pt>
              </c:numCache>
            </c:numRef>
          </c:val>
          <c:extLst>
            <c:ext xmlns:c16="http://schemas.microsoft.com/office/drawing/2014/chart" uri="{C3380CC4-5D6E-409C-BE32-E72D297353CC}">
              <c16:uniqueId val="{00000005-41B4-0447-962F-90EC79B37FD5}"/>
            </c:ext>
          </c:extLst>
        </c:ser>
        <c:ser>
          <c:idx val="3"/>
          <c:order val="3"/>
          <c:spPr>
            <a:solidFill>
              <a:schemeClr val="accent3"/>
            </a:solidFill>
            <a:ln>
              <a:noFill/>
            </a:ln>
          </c:spPr>
          <c:invertIfNegative val="0"/>
          <c:dPt>
            <c:idx val="0"/>
            <c:invertIfNegative val="0"/>
            <c:bubble3D val="0"/>
            <c:spPr>
              <a:solidFill>
                <a:srgbClr val="C3CFE1"/>
              </a:solidFill>
              <a:ln>
                <a:noFill/>
              </a:ln>
            </c:spPr>
            <c:extLst>
              <c:ext xmlns:c16="http://schemas.microsoft.com/office/drawing/2014/chart" uri="{C3380CC4-5D6E-409C-BE32-E72D297353CC}">
                <c16:uniqueId val="{00000006-41B4-0447-962F-90EC79B37FD5}"/>
              </c:ext>
            </c:extLst>
          </c:dPt>
          <c:val>
            <c:numRef>
              <c:f>Sheet1!$A$4:$C$4</c:f>
              <c:numCache>
                <c:formatCode>General</c:formatCode>
                <c:ptCount val="3"/>
                <c:pt idx="0">
                  <c:v>31.128404669260703</c:v>
                </c:pt>
                <c:pt idx="1">
                  <c:v>110.89494163424206</c:v>
                </c:pt>
                <c:pt idx="2">
                  <c:v>204.280155642023</c:v>
                </c:pt>
              </c:numCache>
            </c:numRef>
          </c:val>
          <c:extLst>
            <c:ext xmlns:c16="http://schemas.microsoft.com/office/drawing/2014/chart" uri="{C3380CC4-5D6E-409C-BE32-E72D297353CC}">
              <c16:uniqueId val="{00000007-41B4-0447-962F-90EC79B37FD5}"/>
            </c:ext>
          </c:extLst>
        </c:ser>
        <c:ser>
          <c:idx val="4"/>
          <c:order val="4"/>
          <c:spPr>
            <a:solidFill>
              <a:srgbClr val="6F8DB9"/>
            </a:solidFill>
            <a:ln>
              <a:noFill/>
            </a:ln>
          </c:spPr>
          <c:invertIfNegative val="0"/>
          <c:dPt>
            <c:idx val="1"/>
            <c:invertIfNegative val="0"/>
            <c:bubble3D val="0"/>
            <c:spPr>
              <a:solidFill>
                <a:srgbClr val="9DB1CF"/>
              </a:solidFill>
              <a:ln>
                <a:noFill/>
              </a:ln>
            </c:spPr>
            <c:extLst>
              <c:ext xmlns:c16="http://schemas.microsoft.com/office/drawing/2014/chart" uri="{C3380CC4-5D6E-409C-BE32-E72D297353CC}">
                <c16:uniqueId val="{00000008-41B4-0447-962F-90EC79B37FD5}"/>
              </c:ext>
            </c:extLst>
          </c:dPt>
          <c:val>
            <c:numRef>
              <c:f>Sheet1!$A$5:$C$5</c:f>
              <c:numCache>
                <c:formatCode>General</c:formatCode>
                <c:ptCount val="3"/>
                <c:pt idx="0">
                  <c:v>-17.509727626458996</c:v>
                </c:pt>
                <c:pt idx="1">
                  <c:v>27.237354085602988</c:v>
                </c:pt>
                <c:pt idx="2">
                  <c:v>23.346303501946011</c:v>
                </c:pt>
              </c:numCache>
            </c:numRef>
          </c:val>
          <c:extLst>
            <c:ext xmlns:c16="http://schemas.microsoft.com/office/drawing/2014/chart" uri="{C3380CC4-5D6E-409C-BE32-E72D297353CC}">
              <c16:uniqueId val="{00000009-41B4-0447-962F-90EC79B37FD5}"/>
            </c:ext>
          </c:extLst>
        </c:ser>
        <c:ser>
          <c:idx val="5"/>
          <c:order val="5"/>
          <c:spPr>
            <a:solidFill>
              <a:srgbClr val="9DB1CF"/>
            </a:solidFill>
            <a:ln>
              <a:noFill/>
            </a:ln>
          </c:spPr>
          <c:invertIfNegative val="0"/>
          <c:dPt>
            <c:idx val="0"/>
            <c:invertIfNegative val="0"/>
            <c:bubble3D val="0"/>
            <c:spPr>
              <a:solidFill>
                <a:schemeClr val="accent6"/>
              </a:solidFill>
              <a:ln>
                <a:noFill/>
              </a:ln>
            </c:spPr>
            <c:extLst>
              <c:ext xmlns:c16="http://schemas.microsoft.com/office/drawing/2014/chart" uri="{C3380CC4-5D6E-409C-BE32-E72D297353CC}">
                <c16:uniqueId val="{0000000A-41B4-0447-962F-90EC79B37FD5}"/>
              </c:ext>
            </c:extLst>
          </c:dPt>
          <c:dPt>
            <c:idx val="1"/>
            <c:invertIfNegative val="0"/>
            <c:bubble3D val="0"/>
            <c:spPr>
              <a:solidFill>
                <a:srgbClr val="C3CFE1"/>
              </a:solidFill>
              <a:ln>
                <a:noFill/>
              </a:ln>
            </c:spPr>
            <c:extLst>
              <c:ext xmlns:c16="http://schemas.microsoft.com/office/drawing/2014/chart" uri="{C3380CC4-5D6E-409C-BE32-E72D297353CC}">
                <c16:uniqueId val="{0000000B-41B4-0447-962F-90EC79B37FD5}"/>
              </c:ext>
            </c:extLst>
          </c:dPt>
          <c:val>
            <c:numRef>
              <c:f>Sheet1!$A$6:$C$6</c:f>
              <c:numCache>
                <c:formatCode>General</c:formatCode>
                <c:ptCount val="3"/>
                <c:pt idx="0">
                  <c:v>-75.875486381323</c:v>
                </c:pt>
                <c:pt idx="1">
                  <c:v>5.8365758754860053</c:v>
                </c:pt>
                <c:pt idx="2">
                  <c:v>56.420233463035004</c:v>
                </c:pt>
              </c:numCache>
            </c:numRef>
          </c:val>
          <c:extLst>
            <c:ext xmlns:c16="http://schemas.microsoft.com/office/drawing/2014/chart" uri="{C3380CC4-5D6E-409C-BE32-E72D297353CC}">
              <c16:uniqueId val="{0000000C-41B4-0447-962F-90EC79B37FD5}"/>
            </c:ext>
          </c:extLst>
        </c:ser>
        <c:ser>
          <c:idx val="6"/>
          <c:order val="6"/>
          <c:spPr>
            <a:solidFill>
              <a:srgbClr val="6F8DB9"/>
            </a:solidFill>
            <a:ln>
              <a:noFill/>
            </a:ln>
          </c:spPr>
          <c:invertIfNegative val="0"/>
          <c:dPt>
            <c:idx val="2"/>
            <c:invertIfNegative val="0"/>
            <c:bubble3D val="0"/>
            <c:spPr>
              <a:solidFill>
                <a:srgbClr val="C3CFE1"/>
              </a:solidFill>
              <a:ln>
                <a:noFill/>
              </a:ln>
            </c:spPr>
            <c:extLst>
              <c:ext xmlns:c16="http://schemas.microsoft.com/office/drawing/2014/chart" uri="{C3380CC4-5D6E-409C-BE32-E72D297353CC}">
                <c16:uniqueId val="{0000000D-41B4-0447-962F-90EC79B37FD5}"/>
              </c:ext>
            </c:extLst>
          </c:dPt>
          <c:val>
            <c:numRef>
              <c:f>Sheet1!$A$7:$C$7</c:f>
              <c:numCache>
                <c:formatCode>General</c:formatCode>
                <c:ptCount val="3"/>
                <c:pt idx="1">
                  <c:v>-38.910505836575844</c:v>
                </c:pt>
                <c:pt idx="2">
                  <c:v>13.618677042800982</c:v>
                </c:pt>
              </c:numCache>
            </c:numRef>
          </c:val>
          <c:extLst>
            <c:ext xmlns:c16="http://schemas.microsoft.com/office/drawing/2014/chart" uri="{C3380CC4-5D6E-409C-BE32-E72D297353CC}">
              <c16:uniqueId val="{0000000E-41B4-0447-962F-90EC79B37FD5}"/>
            </c:ext>
          </c:extLst>
        </c:ser>
        <c:dLbls>
          <c:showLegendKey val="0"/>
          <c:showVal val="0"/>
          <c:showCatName val="0"/>
          <c:showSerName val="0"/>
          <c:showPercent val="0"/>
          <c:showBubbleSize val="0"/>
        </c:dLbls>
        <c:gapWidth val="80"/>
        <c:overlap val="100"/>
        <c:axId val="1008222640"/>
        <c:axId val="1"/>
      </c:barChart>
      <c:catAx>
        <c:axId val="100822264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At val="0"/>
        <c:auto val="0"/>
        <c:lblAlgn val="ctr"/>
        <c:lblOffset val="100"/>
        <c:noMultiLvlLbl val="0"/>
      </c:catAx>
      <c:valAx>
        <c:axId val="1"/>
        <c:scaling>
          <c:orientation val="minMax"/>
          <c:max val="500"/>
          <c:min val="-10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1008222640"/>
        <c:crosses val="min"/>
        <c:crossBetween val="between"/>
        <c:majorUnit val="100"/>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749038989566173"/>
          <c:y val="4.8611111111111112E-2"/>
          <c:w val="0.8039538714991763"/>
          <c:h val="0.90277777777777779"/>
        </c:manualLayout>
      </c:layout>
      <c:barChart>
        <c:barDir val="col"/>
        <c:grouping val="stacked"/>
        <c:varyColors val="0"/>
        <c:ser>
          <c:idx val="0"/>
          <c:order val="0"/>
          <c:spPr>
            <a:solidFill>
              <a:srgbClr val="364D6E"/>
            </a:solidFill>
            <a:ln>
              <a:noFill/>
            </a:ln>
          </c:spPr>
          <c:invertIfNegative val="0"/>
          <c:dPt>
            <c:idx val="1"/>
            <c:invertIfNegative val="0"/>
            <c:bubble3D val="0"/>
            <c:spPr>
              <a:solidFill>
                <a:schemeClr val="accent1"/>
              </a:solidFill>
              <a:ln>
                <a:noFill/>
              </a:ln>
            </c:spPr>
            <c:extLst>
              <c:ext xmlns:c16="http://schemas.microsoft.com/office/drawing/2014/chart" uri="{C3380CC4-5D6E-409C-BE32-E72D297353CC}">
                <c16:uniqueId val="{00000000-2C40-FB48-9A21-CEFE84434842}"/>
              </c:ext>
            </c:extLst>
          </c:dPt>
          <c:dPt>
            <c:idx val="2"/>
            <c:invertIfNegative val="0"/>
            <c:bubble3D val="0"/>
            <c:spPr>
              <a:solidFill>
                <a:schemeClr val="accent6"/>
              </a:solidFill>
              <a:ln>
                <a:noFill/>
              </a:ln>
            </c:spPr>
            <c:extLst>
              <c:ext xmlns:c16="http://schemas.microsoft.com/office/drawing/2014/chart" uri="{C3380CC4-5D6E-409C-BE32-E72D297353CC}">
                <c16:uniqueId val="{00000001-2C40-FB48-9A21-CEFE84434842}"/>
              </c:ext>
            </c:extLst>
          </c:dPt>
          <c:val>
            <c:numRef>
              <c:f>Sheet1!$A$1:$C$1</c:f>
              <c:numCache>
                <c:formatCode>General</c:formatCode>
                <c:ptCount val="3"/>
                <c:pt idx="0">
                  <c:v>9.7430406852248304</c:v>
                </c:pt>
                <c:pt idx="1">
                  <c:v>8.2441113490363929</c:v>
                </c:pt>
                <c:pt idx="2">
                  <c:v>50.214132762312623</c:v>
                </c:pt>
              </c:numCache>
            </c:numRef>
          </c:val>
          <c:extLst>
            <c:ext xmlns:c16="http://schemas.microsoft.com/office/drawing/2014/chart" uri="{C3380CC4-5D6E-409C-BE32-E72D297353CC}">
              <c16:uniqueId val="{00000002-2C40-FB48-9A21-CEFE84434842}"/>
            </c:ext>
          </c:extLst>
        </c:ser>
        <c:ser>
          <c:idx val="1"/>
          <c:order val="1"/>
          <c:spPr>
            <a:solidFill>
              <a:srgbClr val="364D6E"/>
            </a:solidFill>
            <a:ln>
              <a:noFill/>
            </a:ln>
          </c:spPr>
          <c:invertIfNegative val="0"/>
          <c:dPt>
            <c:idx val="0"/>
            <c:invertIfNegative val="0"/>
            <c:bubble3D val="0"/>
            <c:spPr>
              <a:solidFill>
                <a:schemeClr val="accent3"/>
              </a:solidFill>
              <a:ln>
                <a:noFill/>
              </a:ln>
            </c:spPr>
            <c:extLst>
              <c:ext xmlns:c16="http://schemas.microsoft.com/office/drawing/2014/chart" uri="{C3380CC4-5D6E-409C-BE32-E72D297353CC}">
                <c16:uniqueId val="{00000003-2C40-FB48-9A21-CEFE84434842}"/>
              </c:ext>
            </c:extLst>
          </c:dPt>
          <c:dPt>
            <c:idx val="2"/>
            <c:invertIfNegative val="0"/>
            <c:bubble3D val="0"/>
            <c:spPr>
              <a:solidFill>
                <a:schemeClr val="accent1"/>
              </a:solidFill>
              <a:ln>
                <a:noFill/>
              </a:ln>
            </c:spPr>
            <c:extLst>
              <c:ext xmlns:c16="http://schemas.microsoft.com/office/drawing/2014/chart" uri="{C3380CC4-5D6E-409C-BE32-E72D297353CC}">
                <c16:uniqueId val="{00000004-2C40-FB48-9A21-CEFE84434842}"/>
              </c:ext>
            </c:extLst>
          </c:dPt>
          <c:val>
            <c:numRef>
              <c:f>Sheet1!$A$2:$C$2</c:f>
              <c:numCache>
                <c:formatCode>General</c:formatCode>
                <c:ptCount val="3"/>
                <c:pt idx="0">
                  <c:v>11.991434689507468</c:v>
                </c:pt>
                <c:pt idx="1">
                  <c:v>14.989293361884288</c:v>
                </c:pt>
                <c:pt idx="2">
                  <c:v>17.987152034261193</c:v>
                </c:pt>
              </c:numCache>
            </c:numRef>
          </c:val>
          <c:extLst>
            <c:ext xmlns:c16="http://schemas.microsoft.com/office/drawing/2014/chart" uri="{C3380CC4-5D6E-409C-BE32-E72D297353CC}">
              <c16:uniqueId val="{00000005-2C40-FB48-9A21-CEFE84434842}"/>
            </c:ext>
          </c:extLst>
        </c:ser>
        <c:ser>
          <c:idx val="2"/>
          <c:order val="2"/>
          <c:spPr>
            <a:solidFill>
              <a:srgbClr val="364D6E"/>
            </a:solidFill>
            <a:ln>
              <a:noFill/>
            </a:ln>
          </c:spPr>
          <c:invertIfNegative val="0"/>
          <c:dPt>
            <c:idx val="0"/>
            <c:invertIfNegative val="0"/>
            <c:bubble3D val="0"/>
            <c:spPr>
              <a:solidFill>
                <a:srgbClr val="9DB1CF"/>
              </a:solidFill>
              <a:ln>
                <a:noFill/>
              </a:ln>
            </c:spPr>
            <c:extLst>
              <c:ext xmlns:c16="http://schemas.microsoft.com/office/drawing/2014/chart" uri="{C3380CC4-5D6E-409C-BE32-E72D297353CC}">
                <c16:uniqueId val="{00000006-2C40-FB48-9A21-CEFE84434842}"/>
              </c:ext>
            </c:extLst>
          </c:dPt>
          <c:dPt>
            <c:idx val="1"/>
            <c:invertIfNegative val="0"/>
            <c:bubble3D val="0"/>
            <c:spPr>
              <a:solidFill>
                <a:schemeClr val="accent3"/>
              </a:solidFill>
              <a:ln>
                <a:noFill/>
              </a:ln>
            </c:spPr>
            <c:extLst>
              <c:ext xmlns:c16="http://schemas.microsoft.com/office/drawing/2014/chart" uri="{C3380CC4-5D6E-409C-BE32-E72D297353CC}">
                <c16:uniqueId val="{00000007-2C40-FB48-9A21-CEFE84434842}"/>
              </c:ext>
            </c:extLst>
          </c:dPt>
          <c:val>
            <c:numRef>
              <c:f>Sheet1!$A$3:$C$3</c:f>
              <c:numCache>
                <c:formatCode>General</c:formatCode>
                <c:ptCount val="3"/>
                <c:pt idx="0">
                  <c:v>2.2483940042826021</c:v>
                </c:pt>
                <c:pt idx="1">
                  <c:v>11.9914346895075</c:v>
                </c:pt>
                <c:pt idx="2">
                  <c:v>23.233404710920809</c:v>
                </c:pt>
              </c:numCache>
            </c:numRef>
          </c:val>
          <c:extLst>
            <c:ext xmlns:c16="http://schemas.microsoft.com/office/drawing/2014/chart" uri="{C3380CC4-5D6E-409C-BE32-E72D297353CC}">
              <c16:uniqueId val="{00000008-2C40-FB48-9A21-CEFE84434842}"/>
            </c:ext>
          </c:extLst>
        </c:ser>
        <c:ser>
          <c:idx val="3"/>
          <c:order val="3"/>
          <c:spPr>
            <a:solidFill>
              <a:srgbClr val="9DB1CF"/>
            </a:solidFill>
            <a:ln>
              <a:noFill/>
            </a:ln>
          </c:spPr>
          <c:invertIfNegative val="0"/>
          <c:dPt>
            <c:idx val="0"/>
            <c:invertIfNegative val="0"/>
            <c:bubble3D val="0"/>
            <c:spPr>
              <a:solidFill>
                <a:srgbClr val="C3CFE1"/>
              </a:solidFill>
              <a:ln>
                <a:noFill/>
              </a:ln>
            </c:spPr>
            <c:extLst>
              <c:ext xmlns:c16="http://schemas.microsoft.com/office/drawing/2014/chart" uri="{C3380CC4-5D6E-409C-BE32-E72D297353CC}">
                <c16:uniqueId val="{00000009-2C40-FB48-9A21-CEFE84434842}"/>
              </c:ext>
            </c:extLst>
          </c:dPt>
          <c:dPt>
            <c:idx val="2"/>
            <c:invertIfNegative val="0"/>
            <c:bubble3D val="0"/>
            <c:spPr>
              <a:solidFill>
                <a:schemeClr val="accent3"/>
              </a:solidFill>
              <a:ln>
                <a:noFill/>
              </a:ln>
            </c:spPr>
            <c:extLst>
              <c:ext xmlns:c16="http://schemas.microsoft.com/office/drawing/2014/chart" uri="{C3380CC4-5D6E-409C-BE32-E72D297353CC}">
                <c16:uniqueId val="{0000000A-2C40-FB48-9A21-CEFE84434842}"/>
              </c:ext>
            </c:extLst>
          </c:dPt>
          <c:val>
            <c:numRef>
              <c:f>Sheet1!$A$4:$C$4</c:f>
              <c:numCache>
                <c:formatCode>General</c:formatCode>
                <c:ptCount val="3"/>
                <c:pt idx="0">
                  <c:v>-3.7473233404710982</c:v>
                </c:pt>
                <c:pt idx="1">
                  <c:v>28.479657387580303</c:v>
                </c:pt>
                <c:pt idx="2">
                  <c:v>35.224839400427598</c:v>
                </c:pt>
              </c:numCache>
            </c:numRef>
          </c:val>
          <c:extLst>
            <c:ext xmlns:c16="http://schemas.microsoft.com/office/drawing/2014/chart" uri="{C3380CC4-5D6E-409C-BE32-E72D297353CC}">
              <c16:uniqueId val="{0000000B-2C40-FB48-9A21-CEFE84434842}"/>
            </c:ext>
          </c:extLst>
        </c:ser>
        <c:ser>
          <c:idx val="4"/>
          <c:order val="4"/>
          <c:spPr>
            <a:solidFill>
              <a:srgbClr val="6F8DB9"/>
            </a:solidFill>
            <a:ln>
              <a:noFill/>
            </a:ln>
          </c:spPr>
          <c:invertIfNegative val="0"/>
          <c:dPt>
            <c:idx val="1"/>
            <c:invertIfNegative val="0"/>
            <c:bubble3D val="0"/>
            <c:spPr>
              <a:solidFill>
                <a:srgbClr val="C3CFE1"/>
              </a:solidFill>
              <a:ln>
                <a:noFill/>
              </a:ln>
            </c:spPr>
            <c:extLst>
              <c:ext xmlns:c16="http://schemas.microsoft.com/office/drawing/2014/chart" uri="{C3380CC4-5D6E-409C-BE32-E72D297353CC}">
                <c16:uniqueId val="{0000000C-2C40-FB48-9A21-CEFE84434842}"/>
              </c:ext>
            </c:extLst>
          </c:dPt>
          <c:val>
            <c:numRef>
              <c:f>Sheet1!$A$5:$C$5</c:f>
              <c:numCache>
                <c:formatCode>General</c:formatCode>
                <c:ptCount val="3"/>
                <c:pt idx="0">
                  <c:v>-41.970021413276207</c:v>
                </c:pt>
                <c:pt idx="1">
                  <c:v>-4.496788008565396</c:v>
                </c:pt>
                <c:pt idx="2">
                  <c:v>50.963597430407006</c:v>
                </c:pt>
              </c:numCache>
            </c:numRef>
          </c:val>
          <c:extLst>
            <c:ext xmlns:c16="http://schemas.microsoft.com/office/drawing/2014/chart" uri="{C3380CC4-5D6E-409C-BE32-E72D297353CC}">
              <c16:uniqueId val="{0000000D-2C40-FB48-9A21-CEFE84434842}"/>
            </c:ext>
          </c:extLst>
        </c:ser>
        <c:ser>
          <c:idx val="5"/>
          <c:order val="5"/>
          <c:spPr>
            <a:solidFill>
              <a:srgbClr val="6F8DB9"/>
            </a:solidFill>
            <a:ln>
              <a:noFill/>
            </a:ln>
          </c:spPr>
          <c:invertIfNegative val="0"/>
          <c:dPt>
            <c:idx val="0"/>
            <c:invertIfNegative val="0"/>
            <c:bubble3D val="0"/>
            <c:spPr>
              <a:solidFill>
                <a:schemeClr val="accent1"/>
              </a:solidFill>
              <a:ln>
                <a:noFill/>
              </a:ln>
            </c:spPr>
            <c:extLst>
              <c:ext xmlns:c16="http://schemas.microsoft.com/office/drawing/2014/chart" uri="{C3380CC4-5D6E-409C-BE32-E72D297353CC}">
                <c16:uniqueId val="{0000000E-2C40-FB48-9A21-CEFE84434842}"/>
              </c:ext>
            </c:extLst>
          </c:dPt>
          <c:dPt>
            <c:idx val="2"/>
            <c:invertIfNegative val="0"/>
            <c:bubble3D val="0"/>
            <c:spPr>
              <a:solidFill>
                <a:srgbClr val="9DB1CF"/>
              </a:solidFill>
              <a:ln>
                <a:noFill/>
              </a:ln>
            </c:spPr>
            <c:extLst>
              <c:ext xmlns:c16="http://schemas.microsoft.com/office/drawing/2014/chart" uri="{C3380CC4-5D6E-409C-BE32-E72D297353CC}">
                <c16:uniqueId val="{0000000F-2C40-FB48-9A21-CEFE84434842}"/>
              </c:ext>
            </c:extLst>
          </c:dPt>
          <c:val>
            <c:numRef>
              <c:f>Sheet1!$A$6:$C$6</c:f>
              <c:numCache>
                <c:formatCode>General</c:formatCode>
                <c:ptCount val="3"/>
                <c:pt idx="0">
                  <c:v>-17.237687366167002</c:v>
                </c:pt>
                <c:pt idx="1">
                  <c:v>-5.2462526766595019</c:v>
                </c:pt>
                <c:pt idx="2">
                  <c:v>113.16916488222697</c:v>
                </c:pt>
              </c:numCache>
            </c:numRef>
          </c:val>
          <c:extLst>
            <c:ext xmlns:c16="http://schemas.microsoft.com/office/drawing/2014/chart" uri="{C3380CC4-5D6E-409C-BE32-E72D297353CC}">
              <c16:uniqueId val="{00000010-2C40-FB48-9A21-CEFE84434842}"/>
            </c:ext>
          </c:extLst>
        </c:ser>
        <c:ser>
          <c:idx val="6"/>
          <c:order val="6"/>
          <c:spPr>
            <a:solidFill>
              <a:schemeClr val="accent6"/>
            </a:solidFill>
            <a:ln>
              <a:noFill/>
            </a:ln>
          </c:spPr>
          <c:invertIfNegative val="0"/>
          <c:dPt>
            <c:idx val="2"/>
            <c:invertIfNegative val="0"/>
            <c:bubble3D val="0"/>
            <c:spPr>
              <a:solidFill>
                <a:srgbClr val="C3CFE1"/>
              </a:solidFill>
              <a:ln>
                <a:noFill/>
              </a:ln>
            </c:spPr>
            <c:extLst>
              <c:ext xmlns:c16="http://schemas.microsoft.com/office/drawing/2014/chart" uri="{C3380CC4-5D6E-409C-BE32-E72D297353CC}">
                <c16:uniqueId val="{00000011-2C40-FB48-9A21-CEFE84434842}"/>
              </c:ext>
            </c:extLst>
          </c:dPt>
          <c:val>
            <c:numRef>
              <c:f>Sheet1!$A$7:$C$7</c:f>
              <c:numCache>
                <c:formatCode>General</c:formatCode>
                <c:ptCount val="3"/>
                <c:pt idx="0">
                  <c:v>-31.477516059957196</c:v>
                </c:pt>
                <c:pt idx="1">
                  <c:v>-42.71948608137042</c:v>
                </c:pt>
                <c:pt idx="2">
                  <c:v>5.246252676660049</c:v>
                </c:pt>
              </c:numCache>
            </c:numRef>
          </c:val>
          <c:extLst>
            <c:ext xmlns:c16="http://schemas.microsoft.com/office/drawing/2014/chart" uri="{C3380CC4-5D6E-409C-BE32-E72D297353CC}">
              <c16:uniqueId val="{00000012-2C40-FB48-9A21-CEFE84434842}"/>
            </c:ext>
          </c:extLst>
        </c:ser>
        <c:dLbls>
          <c:showLegendKey val="0"/>
          <c:showVal val="0"/>
          <c:showCatName val="0"/>
          <c:showSerName val="0"/>
          <c:showPercent val="0"/>
          <c:showBubbleSize val="0"/>
        </c:dLbls>
        <c:gapWidth val="80"/>
        <c:overlap val="100"/>
        <c:axId val="1269334928"/>
        <c:axId val="1"/>
      </c:barChart>
      <c:catAx>
        <c:axId val="1269334928"/>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At val="0"/>
        <c:auto val="0"/>
        <c:lblAlgn val="ctr"/>
        <c:lblOffset val="100"/>
        <c:noMultiLvlLbl val="0"/>
      </c:catAx>
      <c:valAx>
        <c:axId val="1"/>
        <c:scaling>
          <c:orientation val="minMax"/>
          <c:max val="500"/>
          <c:min val="-10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1269334928"/>
        <c:crosses val="min"/>
        <c:crossBetween val="between"/>
        <c:majorUnit val="100"/>
      </c:valAx>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501133786848074"/>
          <c:y val="4.8611111111111112E-2"/>
          <c:w val="0.77551020408163263"/>
          <c:h val="0.90277777777777779"/>
        </c:manualLayout>
      </c:layout>
      <c:barChart>
        <c:barDir val="col"/>
        <c:grouping val="stacked"/>
        <c:varyColors val="0"/>
        <c:ser>
          <c:idx val="0"/>
          <c:order val="0"/>
          <c:spPr>
            <a:solidFill>
              <a:schemeClr val="accent6"/>
            </a:solidFill>
            <a:ln>
              <a:noFill/>
            </a:ln>
          </c:spPr>
          <c:invertIfNegative val="0"/>
          <c:val>
            <c:numRef>
              <c:f>Sheet1!$A$1:$C$1</c:f>
              <c:numCache>
                <c:formatCode>General</c:formatCode>
                <c:ptCount val="3"/>
                <c:pt idx="0">
                  <c:v>1005</c:v>
                </c:pt>
                <c:pt idx="1">
                  <c:v>1084</c:v>
                </c:pt>
                <c:pt idx="2">
                  <c:v>1090</c:v>
                </c:pt>
              </c:numCache>
            </c:numRef>
          </c:val>
          <c:extLst>
            <c:ext xmlns:c16="http://schemas.microsoft.com/office/drawing/2014/chart" uri="{C3380CC4-5D6E-409C-BE32-E72D297353CC}">
              <c16:uniqueId val="{00000000-B1D6-0743-BB2E-71E932AE4D01}"/>
            </c:ext>
          </c:extLst>
        </c:ser>
        <c:ser>
          <c:idx val="1"/>
          <c:order val="1"/>
          <c:spPr>
            <a:solidFill>
              <a:schemeClr val="accent1"/>
            </a:solidFill>
            <a:ln>
              <a:noFill/>
            </a:ln>
          </c:spPr>
          <c:invertIfNegative val="0"/>
          <c:val>
            <c:numRef>
              <c:f>Sheet1!$A$2:$C$2</c:f>
              <c:numCache>
                <c:formatCode>General</c:formatCode>
                <c:ptCount val="3"/>
                <c:pt idx="0">
                  <c:v>140</c:v>
                </c:pt>
                <c:pt idx="1">
                  <c:v>176</c:v>
                </c:pt>
                <c:pt idx="2">
                  <c:v>165</c:v>
                </c:pt>
              </c:numCache>
            </c:numRef>
          </c:val>
          <c:extLst>
            <c:ext xmlns:c16="http://schemas.microsoft.com/office/drawing/2014/chart" uri="{C3380CC4-5D6E-409C-BE32-E72D297353CC}">
              <c16:uniqueId val="{00000001-B1D6-0743-BB2E-71E932AE4D01}"/>
            </c:ext>
          </c:extLst>
        </c:ser>
        <c:ser>
          <c:idx val="2"/>
          <c:order val="2"/>
          <c:spPr>
            <a:solidFill>
              <a:srgbClr val="364D6E"/>
            </a:solidFill>
            <a:ln>
              <a:noFill/>
            </a:ln>
          </c:spPr>
          <c:invertIfNegative val="0"/>
          <c:val>
            <c:numRef>
              <c:f>Sheet1!$A$3:$C$3</c:f>
              <c:numCache>
                <c:formatCode>General</c:formatCode>
                <c:ptCount val="3"/>
                <c:pt idx="0">
                  <c:v>0</c:v>
                </c:pt>
                <c:pt idx="1">
                  <c:v>16</c:v>
                </c:pt>
                <c:pt idx="2">
                  <c:v>65</c:v>
                </c:pt>
              </c:numCache>
            </c:numRef>
          </c:val>
          <c:extLst>
            <c:ext xmlns:c16="http://schemas.microsoft.com/office/drawing/2014/chart" uri="{C3380CC4-5D6E-409C-BE32-E72D297353CC}">
              <c16:uniqueId val="{00000002-B1D6-0743-BB2E-71E932AE4D01}"/>
            </c:ext>
          </c:extLst>
        </c:ser>
        <c:ser>
          <c:idx val="3"/>
          <c:order val="3"/>
          <c:spPr>
            <a:solidFill>
              <a:schemeClr val="accent3"/>
            </a:solidFill>
            <a:ln>
              <a:noFill/>
            </a:ln>
          </c:spPr>
          <c:invertIfNegative val="0"/>
          <c:val>
            <c:numRef>
              <c:f>Sheet1!$A$4:$C$4</c:f>
              <c:numCache>
                <c:formatCode>General</c:formatCode>
                <c:ptCount val="3"/>
                <c:pt idx="0">
                  <c:v>30</c:v>
                </c:pt>
                <c:pt idx="1">
                  <c:v>51</c:v>
                </c:pt>
                <c:pt idx="2">
                  <c:v>160</c:v>
                </c:pt>
              </c:numCache>
            </c:numRef>
          </c:val>
          <c:extLst>
            <c:ext xmlns:c16="http://schemas.microsoft.com/office/drawing/2014/chart" uri="{C3380CC4-5D6E-409C-BE32-E72D297353CC}">
              <c16:uniqueId val="{00000003-B1D6-0743-BB2E-71E932AE4D01}"/>
            </c:ext>
          </c:extLst>
        </c:ser>
        <c:ser>
          <c:idx val="4"/>
          <c:order val="4"/>
          <c:spPr>
            <a:solidFill>
              <a:srgbClr val="6F8DB9"/>
            </a:solidFill>
            <a:ln>
              <a:noFill/>
            </a:ln>
          </c:spPr>
          <c:invertIfNegative val="0"/>
          <c:val>
            <c:numRef>
              <c:f>Sheet1!$A$5:$C$5</c:f>
              <c:numCache>
                <c:formatCode>General</c:formatCode>
                <c:ptCount val="3"/>
                <c:pt idx="0">
                  <c:v>825</c:v>
                </c:pt>
                <c:pt idx="1">
                  <c:v>813</c:v>
                </c:pt>
                <c:pt idx="2">
                  <c:v>710</c:v>
                </c:pt>
              </c:numCache>
            </c:numRef>
          </c:val>
          <c:extLst>
            <c:ext xmlns:c16="http://schemas.microsoft.com/office/drawing/2014/chart" uri="{C3380CC4-5D6E-409C-BE32-E72D297353CC}">
              <c16:uniqueId val="{00000004-B1D6-0743-BB2E-71E932AE4D01}"/>
            </c:ext>
          </c:extLst>
        </c:ser>
        <c:ser>
          <c:idx val="5"/>
          <c:order val="5"/>
          <c:spPr>
            <a:solidFill>
              <a:srgbClr val="9DB1CF"/>
            </a:solidFill>
            <a:ln>
              <a:noFill/>
            </a:ln>
          </c:spPr>
          <c:invertIfNegative val="0"/>
          <c:val>
            <c:numRef>
              <c:f>Sheet1!$A$6:$C$6</c:f>
              <c:numCache>
                <c:formatCode>General</c:formatCode>
                <c:ptCount val="3"/>
                <c:pt idx="0">
                  <c:v>75</c:v>
                </c:pt>
                <c:pt idx="1">
                  <c:v>133</c:v>
                </c:pt>
                <c:pt idx="2">
                  <c:v>325</c:v>
                </c:pt>
              </c:numCache>
            </c:numRef>
          </c:val>
          <c:extLst>
            <c:ext xmlns:c16="http://schemas.microsoft.com/office/drawing/2014/chart" uri="{C3380CC4-5D6E-409C-BE32-E72D297353CC}">
              <c16:uniqueId val="{00000005-B1D6-0743-BB2E-71E932AE4D01}"/>
            </c:ext>
          </c:extLst>
        </c:ser>
        <c:ser>
          <c:idx val="6"/>
          <c:order val="6"/>
          <c:spPr>
            <a:solidFill>
              <a:srgbClr val="C3CFE1"/>
            </a:solidFill>
            <a:ln>
              <a:noFill/>
            </a:ln>
          </c:spPr>
          <c:invertIfNegative val="0"/>
          <c:val>
            <c:numRef>
              <c:f>Sheet1!$A$7:$C$7</c:f>
              <c:numCache>
                <c:formatCode>General</c:formatCode>
                <c:ptCount val="3"/>
                <c:pt idx="0">
                  <c:v>55</c:v>
                </c:pt>
                <c:pt idx="1">
                  <c:v>66</c:v>
                </c:pt>
                <c:pt idx="2">
                  <c:v>75</c:v>
                </c:pt>
              </c:numCache>
            </c:numRef>
          </c:val>
          <c:extLst>
            <c:ext xmlns:c16="http://schemas.microsoft.com/office/drawing/2014/chart" uri="{C3380CC4-5D6E-409C-BE32-E72D297353CC}">
              <c16:uniqueId val="{00000006-B1D6-0743-BB2E-71E932AE4D01}"/>
            </c:ext>
          </c:extLst>
        </c:ser>
        <c:dLbls>
          <c:showLegendKey val="0"/>
          <c:showVal val="0"/>
          <c:showCatName val="0"/>
          <c:showSerName val="0"/>
          <c:showPercent val="0"/>
          <c:showBubbleSize val="0"/>
        </c:dLbls>
        <c:gapWidth val="80"/>
        <c:overlap val="100"/>
        <c:axId val="1835787264"/>
        <c:axId val="1"/>
      </c:barChart>
      <c:catAx>
        <c:axId val="1835787264"/>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2600"/>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1835787264"/>
        <c:crosses val="min"/>
        <c:crossBetween val="between"/>
        <c:majorUnit val="200"/>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666666666666666"/>
          <c:y val="6.4633591260810197E-2"/>
          <c:w val="0.54666666666666663"/>
          <c:h val="0.87073281747837961"/>
        </c:manualLayout>
      </c:layout>
      <c:barChart>
        <c:barDir val="col"/>
        <c:grouping val="stacked"/>
        <c:varyColors val="0"/>
        <c:ser>
          <c:idx val="0"/>
          <c:order val="0"/>
          <c:spPr>
            <a:solidFill>
              <a:srgbClr val="FFFFFF"/>
            </a:solidFill>
            <a:ln>
              <a:noFill/>
            </a:ln>
          </c:spPr>
          <c:invertIfNegative val="0"/>
          <c:dPt>
            <c:idx val="0"/>
            <c:invertIfNegative val="0"/>
            <c:bubble3D val="0"/>
            <c:spPr>
              <a:solidFill>
                <a:schemeClr val="bg2"/>
              </a:solidFill>
              <a:ln>
                <a:noFill/>
              </a:ln>
            </c:spPr>
            <c:extLst>
              <c:ext xmlns:c16="http://schemas.microsoft.com/office/drawing/2014/chart" uri="{C3380CC4-5D6E-409C-BE32-E72D297353CC}">
                <c16:uniqueId val="{00000000-ABB6-43BE-9DB1-EB9F1311C7BE}"/>
              </c:ext>
            </c:extLst>
          </c:dPt>
          <c:dLbls>
            <c:dLbl>
              <c:idx val="0"/>
              <c:layout>
                <c:manualLayout>
                  <c:x val="0"/>
                  <c:y val="-0.39371870732817477"/>
                </c:manualLayout>
              </c:layout>
              <c:numFmt formatCode="#,##0;&quot;-&quot;#,##0" sourceLinked="0"/>
              <c:spPr>
                <a:noFill/>
                <a:ln>
                  <a:noFill/>
                </a:ln>
              </c:spPr>
              <c:txPr>
                <a:bodyPr wrap="none"/>
                <a:lstStyle/>
                <a:p>
                  <a:pPr>
                    <a:defRPr sz="10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ABB6-43BE-9DB1-EB9F1311C7BE}"/>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670</c:v>
                </c:pt>
                <c:pt idx="1">
                  <c:v>800</c:v>
                </c:pt>
              </c:numCache>
            </c:numRef>
          </c:val>
          <c:extLst>
            <c:ext xmlns:c16="http://schemas.microsoft.com/office/drawing/2014/chart" uri="{C3380CC4-5D6E-409C-BE32-E72D297353CC}">
              <c16:uniqueId val="{00000001-ABB6-43BE-9DB1-EB9F1311C7BE}"/>
            </c:ext>
          </c:extLst>
        </c:ser>
        <c:dLbls>
          <c:showLegendKey val="0"/>
          <c:showVal val="0"/>
          <c:showCatName val="0"/>
          <c:showSerName val="0"/>
          <c:showPercent val="0"/>
          <c:showBubbleSize val="0"/>
        </c:dLbls>
        <c:gapWidth val="80"/>
        <c:overlap val="100"/>
        <c:axId val="1170687887"/>
        <c:axId val="1"/>
      </c:barChart>
      <c:catAx>
        <c:axId val="1170687887"/>
        <c:scaling>
          <c:orientation val="minMax"/>
        </c:scaling>
        <c:delete val="0"/>
        <c:axPos val="b"/>
        <c:majorGridlines>
          <c:spPr>
            <a:ln>
              <a:noFill/>
            </a:ln>
          </c:spPr>
        </c:majorGridlines>
        <c:majorTickMark val="none"/>
        <c:minorTickMark val="none"/>
        <c:tickLblPos val="none"/>
        <c:spPr>
          <a:ln>
            <a:noFill/>
          </a:ln>
        </c:spPr>
        <c:crossAx val="1"/>
        <c:crosses val="min"/>
        <c:auto val="0"/>
        <c:lblAlgn val="ctr"/>
        <c:lblOffset val="100"/>
        <c:noMultiLvlLbl val="0"/>
      </c:catAx>
      <c:valAx>
        <c:axId val="1"/>
        <c:scaling>
          <c:orientation val="minMax"/>
          <c:max val="800"/>
          <c:min val="0"/>
        </c:scaling>
        <c:delete val="0"/>
        <c:axPos val="l"/>
        <c:majorGridlines>
          <c:spPr>
            <a:ln>
              <a:noFill/>
            </a:ln>
          </c:spPr>
        </c:majorGridlines>
        <c:numFmt formatCode="General" sourceLinked="1"/>
        <c:majorTickMark val="none"/>
        <c:minorTickMark val="none"/>
        <c:tickLblPos val="none"/>
        <c:spPr>
          <a:ln>
            <a:noFill/>
          </a:ln>
        </c:spPr>
        <c:crossAx val="1170687887"/>
        <c:crosses val="min"/>
        <c:crossBetween val="between"/>
      </c:valAx>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1603656003323639E-2"/>
          <c:y val="2.5780862667327716E-2"/>
          <c:w val="0.95679268799335271"/>
          <c:h val="0.94843827466534458"/>
        </c:manualLayout>
      </c:layout>
      <c:barChart>
        <c:barDir val="col"/>
        <c:grouping val="stacked"/>
        <c:varyColors val="0"/>
        <c:ser>
          <c:idx val="0"/>
          <c:order val="0"/>
          <c:spPr>
            <a:solidFill>
              <a:srgbClr val="C30C3E"/>
            </a:solidFill>
            <a:ln>
              <a:noFill/>
            </a:ln>
          </c:spPr>
          <c:invertIfNegative val="0"/>
          <c:val>
            <c:numRef>
              <c:f>Sheet1!$A$1:$K$1</c:f>
              <c:numCache>
                <c:formatCode>General</c:formatCode>
                <c:ptCount val="11"/>
                <c:pt idx="0">
                  <c:v>85</c:v>
                </c:pt>
                <c:pt idx="1">
                  <c:v>80</c:v>
                </c:pt>
                <c:pt idx="2">
                  <c:v>75</c:v>
                </c:pt>
                <c:pt idx="3">
                  <c:v>75</c:v>
                </c:pt>
                <c:pt idx="4">
                  <c:v>70</c:v>
                </c:pt>
                <c:pt idx="5">
                  <c:v>65</c:v>
                </c:pt>
                <c:pt idx="6">
                  <c:v>65</c:v>
                </c:pt>
                <c:pt idx="7">
                  <c:v>70</c:v>
                </c:pt>
                <c:pt idx="8">
                  <c:v>80</c:v>
                </c:pt>
                <c:pt idx="9">
                  <c:v>90</c:v>
                </c:pt>
                <c:pt idx="10">
                  <c:v>140</c:v>
                </c:pt>
              </c:numCache>
            </c:numRef>
          </c:val>
          <c:extLst>
            <c:ext xmlns:c16="http://schemas.microsoft.com/office/drawing/2014/chart" uri="{C3380CC4-5D6E-409C-BE32-E72D297353CC}">
              <c16:uniqueId val="{00000000-F4D0-4B3F-A61C-A37AE634BBF6}"/>
            </c:ext>
          </c:extLst>
        </c:ser>
        <c:ser>
          <c:idx val="1"/>
          <c:order val="1"/>
          <c:spPr>
            <a:solidFill>
              <a:schemeClr val="accent1"/>
            </a:solidFill>
            <a:ln>
              <a:noFill/>
            </a:ln>
          </c:spPr>
          <c:invertIfNegative val="0"/>
          <c:val>
            <c:numRef>
              <c:f>Sheet1!$A$2:$K$2</c:f>
              <c:numCache>
                <c:formatCode>General</c:formatCode>
                <c:ptCount val="11"/>
                <c:pt idx="0">
                  <c:v>65</c:v>
                </c:pt>
                <c:pt idx="1">
                  <c:v>70</c:v>
                </c:pt>
                <c:pt idx="2">
                  <c:v>70</c:v>
                </c:pt>
                <c:pt idx="3">
                  <c:v>75</c:v>
                </c:pt>
                <c:pt idx="4">
                  <c:v>75</c:v>
                </c:pt>
                <c:pt idx="5">
                  <c:v>85</c:v>
                </c:pt>
                <c:pt idx="6">
                  <c:v>95</c:v>
                </c:pt>
                <c:pt idx="7">
                  <c:v>105</c:v>
                </c:pt>
                <c:pt idx="8">
                  <c:v>110</c:v>
                </c:pt>
                <c:pt idx="9">
                  <c:v>125</c:v>
                </c:pt>
                <c:pt idx="10">
                  <c:v>140</c:v>
                </c:pt>
              </c:numCache>
            </c:numRef>
          </c:val>
          <c:extLst>
            <c:ext xmlns:c16="http://schemas.microsoft.com/office/drawing/2014/chart" uri="{C3380CC4-5D6E-409C-BE32-E72D297353CC}">
              <c16:uniqueId val="{00000001-F4D0-4B3F-A61C-A37AE634BBF6}"/>
            </c:ext>
          </c:extLst>
        </c:ser>
        <c:ser>
          <c:idx val="2"/>
          <c:order val="2"/>
          <c:spPr>
            <a:solidFill>
              <a:schemeClr val="accent6"/>
            </a:solidFill>
            <a:ln>
              <a:noFill/>
            </a:ln>
          </c:spPr>
          <c:invertIfNegative val="0"/>
          <c:val>
            <c:numRef>
              <c:f>Sheet1!$A$3:$K$3</c:f>
              <c:numCache>
                <c:formatCode>General</c:formatCode>
                <c:ptCount val="11"/>
                <c:pt idx="0">
                  <c:v>50</c:v>
                </c:pt>
                <c:pt idx="1">
                  <c:v>55</c:v>
                </c:pt>
                <c:pt idx="2">
                  <c:v>55</c:v>
                </c:pt>
                <c:pt idx="3">
                  <c:v>60</c:v>
                </c:pt>
                <c:pt idx="4">
                  <c:v>65</c:v>
                </c:pt>
                <c:pt idx="5">
                  <c:v>70</c:v>
                </c:pt>
                <c:pt idx="6">
                  <c:v>65</c:v>
                </c:pt>
                <c:pt idx="7">
                  <c:v>75</c:v>
                </c:pt>
                <c:pt idx="8">
                  <c:v>95</c:v>
                </c:pt>
                <c:pt idx="9">
                  <c:v>115</c:v>
                </c:pt>
                <c:pt idx="10">
                  <c:v>145</c:v>
                </c:pt>
              </c:numCache>
            </c:numRef>
          </c:val>
          <c:extLst>
            <c:ext xmlns:c16="http://schemas.microsoft.com/office/drawing/2014/chart" uri="{C3380CC4-5D6E-409C-BE32-E72D297353CC}">
              <c16:uniqueId val="{00000002-F4D0-4B3F-A61C-A37AE634BBF6}"/>
            </c:ext>
          </c:extLst>
        </c:ser>
        <c:ser>
          <c:idx val="3"/>
          <c:order val="3"/>
          <c:spPr>
            <a:solidFill>
              <a:schemeClr val="accent4"/>
            </a:solidFill>
            <a:ln>
              <a:noFill/>
            </a:ln>
          </c:spPr>
          <c:invertIfNegative val="0"/>
          <c:val>
            <c:numRef>
              <c:f>Sheet1!$A$4:$K$4</c:f>
              <c:numCache>
                <c:formatCode>General</c:formatCode>
                <c:ptCount val="11"/>
                <c:pt idx="0">
                  <c:v>65</c:v>
                </c:pt>
                <c:pt idx="1">
                  <c:v>60</c:v>
                </c:pt>
                <c:pt idx="2">
                  <c:v>60</c:v>
                </c:pt>
                <c:pt idx="3">
                  <c:v>50</c:v>
                </c:pt>
                <c:pt idx="4">
                  <c:v>45</c:v>
                </c:pt>
                <c:pt idx="5">
                  <c:v>50</c:v>
                </c:pt>
                <c:pt idx="6">
                  <c:v>50</c:v>
                </c:pt>
                <c:pt idx="7">
                  <c:v>55</c:v>
                </c:pt>
                <c:pt idx="8">
                  <c:v>60</c:v>
                </c:pt>
                <c:pt idx="9">
                  <c:v>65</c:v>
                </c:pt>
                <c:pt idx="10">
                  <c:v>70</c:v>
                </c:pt>
              </c:numCache>
            </c:numRef>
          </c:val>
          <c:extLst>
            <c:ext xmlns:c16="http://schemas.microsoft.com/office/drawing/2014/chart" uri="{C3380CC4-5D6E-409C-BE32-E72D297353CC}">
              <c16:uniqueId val="{00000003-F4D0-4B3F-A61C-A37AE634BBF6}"/>
            </c:ext>
          </c:extLst>
        </c:ser>
        <c:ser>
          <c:idx val="4"/>
          <c:order val="4"/>
          <c:spPr>
            <a:solidFill>
              <a:schemeClr val="accent3"/>
            </a:solidFill>
            <a:ln>
              <a:noFill/>
            </a:ln>
          </c:spPr>
          <c:invertIfNegative val="0"/>
          <c:val>
            <c:numRef>
              <c:f>Sheet1!$A$5:$K$5</c:f>
              <c:numCache>
                <c:formatCode>General</c:formatCode>
                <c:ptCount val="11"/>
                <c:pt idx="0">
                  <c:v>10</c:v>
                </c:pt>
                <c:pt idx="1">
                  <c:v>10</c:v>
                </c:pt>
                <c:pt idx="2">
                  <c:v>10</c:v>
                </c:pt>
                <c:pt idx="3">
                  <c:v>10</c:v>
                </c:pt>
                <c:pt idx="4">
                  <c:v>20</c:v>
                </c:pt>
                <c:pt idx="5">
                  <c:v>20</c:v>
                </c:pt>
                <c:pt idx="6">
                  <c:v>20</c:v>
                </c:pt>
                <c:pt idx="7">
                  <c:v>20</c:v>
                </c:pt>
                <c:pt idx="8">
                  <c:v>20</c:v>
                </c:pt>
                <c:pt idx="9">
                  <c:v>25</c:v>
                </c:pt>
                <c:pt idx="10">
                  <c:v>25</c:v>
                </c:pt>
              </c:numCache>
            </c:numRef>
          </c:val>
          <c:extLst>
            <c:ext xmlns:c16="http://schemas.microsoft.com/office/drawing/2014/chart" uri="{C3380CC4-5D6E-409C-BE32-E72D297353CC}">
              <c16:uniqueId val="{00000004-F4D0-4B3F-A61C-A37AE634BBF6}"/>
            </c:ext>
          </c:extLst>
        </c:ser>
        <c:ser>
          <c:idx val="5"/>
          <c:order val="5"/>
          <c:spPr>
            <a:solidFill>
              <a:schemeClr val="accent2"/>
            </a:solidFill>
            <a:ln>
              <a:noFill/>
            </a:ln>
          </c:spPr>
          <c:invertIfNegative val="0"/>
          <c:val>
            <c:numRef>
              <c:f>Sheet1!$A$6:$K$6</c:f>
              <c:numCache>
                <c:formatCode>General</c:formatCode>
                <c:ptCount val="11"/>
                <c:pt idx="0">
                  <c:v>10</c:v>
                </c:pt>
                <c:pt idx="1">
                  <c:v>10</c:v>
                </c:pt>
                <c:pt idx="2">
                  <c:v>10</c:v>
                </c:pt>
                <c:pt idx="3">
                  <c:v>5</c:v>
                </c:pt>
                <c:pt idx="4">
                  <c:v>5</c:v>
                </c:pt>
                <c:pt idx="5">
                  <c:v>5</c:v>
                </c:pt>
                <c:pt idx="6">
                  <c:v>10</c:v>
                </c:pt>
                <c:pt idx="7">
                  <c:v>10</c:v>
                </c:pt>
                <c:pt idx="8">
                  <c:v>10</c:v>
                </c:pt>
                <c:pt idx="9">
                  <c:v>10</c:v>
                </c:pt>
                <c:pt idx="10">
                  <c:v>10</c:v>
                </c:pt>
              </c:numCache>
            </c:numRef>
          </c:val>
          <c:extLst>
            <c:ext xmlns:c16="http://schemas.microsoft.com/office/drawing/2014/chart" uri="{C3380CC4-5D6E-409C-BE32-E72D297353CC}">
              <c16:uniqueId val="{00000005-F4D0-4B3F-A61C-A37AE634BBF6}"/>
            </c:ext>
          </c:extLst>
        </c:ser>
        <c:ser>
          <c:idx val="6"/>
          <c:order val="6"/>
          <c:spPr>
            <a:solidFill>
              <a:schemeClr val="accent5"/>
            </a:solidFill>
            <a:ln>
              <a:noFill/>
            </a:ln>
          </c:spPr>
          <c:invertIfNegative val="0"/>
          <c:val>
            <c:numRef>
              <c:f>Sheet1!$A$7:$K$7</c:f>
              <c:numCache>
                <c:formatCode>General</c:formatCode>
                <c:ptCount val="11"/>
                <c:pt idx="0">
                  <c:v>25</c:v>
                </c:pt>
                <c:pt idx="1">
                  <c:v>25</c:v>
                </c:pt>
                <c:pt idx="2">
                  <c:v>20</c:v>
                </c:pt>
                <c:pt idx="3">
                  <c:v>20</c:v>
                </c:pt>
                <c:pt idx="4">
                  <c:v>15</c:v>
                </c:pt>
                <c:pt idx="5">
                  <c:v>15</c:v>
                </c:pt>
                <c:pt idx="6">
                  <c:v>15</c:v>
                </c:pt>
                <c:pt idx="7">
                  <c:v>20</c:v>
                </c:pt>
                <c:pt idx="8">
                  <c:v>20</c:v>
                </c:pt>
                <c:pt idx="9">
                  <c:v>20</c:v>
                </c:pt>
                <c:pt idx="10">
                  <c:v>20</c:v>
                </c:pt>
              </c:numCache>
            </c:numRef>
          </c:val>
          <c:extLst>
            <c:ext xmlns:c16="http://schemas.microsoft.com/office/drawing/2014/chart" uri="{C3380CC4-5D6E-409C-BE32-E72D297353CC}">
              <c16:uniqueId val="{00000006-F4D0-4B3F-A61C-A37AE634BBF6}"/>
            </c:ext>
          </c:extLst>
        </c:ser>
        <c:dLbls>
          <c:showLegendKey val="0"/>
          <c:showVal val="0"/>
          <c:showCatName val="0"/>
          <c:showSerName val="0"/>
          <c:showPercent val="0"/>
          <c:showBubbleSize val="0"/>
        </c:dLbls>
        <c:gapWidth val="80"/>
        <c:overlap val="100"/>
        <c:axId val="1170686031"/>
        <c:axId val="1"/>
      </c:barChart>
      <c:catAx>
        <c:axId val="1170686031"/>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800"/>
          <c:min val="0"/>
        </c:scaling>
        <c:delete val="0"/>
        <c:axPos val="l"/>
        <c:majorGridlines>
          <c:spPr>
            <a:ln>
              <a:noFill/>
            </a:ln>
          </c:spPr>
        </c:majorGridlines>
        <c:numFmt formatCode="General" sourceLinked="1"/>
        <c:majorTickMark val="none"/>
        <c:minorTickMark val="none"/>
        <c:tickLblPos val="none"/>
        <c:spPr>
          <a:ln>
            <a:noFill/>
          </a:ln>
        </c:spPr>
        <c:crossAx val="1170686031"/>
        <c:crosses val="min"/>
        <c:crossBetween val="between"/>
      </c:valAx>
    </c:plotArea>
    <c:plotVisOnly val="0"/>
    <c:dispBlanksAs val="gap"/>
    <c:showDLblsOverMax val="1"/>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9938650306748466E-2"/>
          <c:y val="2.557796360059026E-2"/>
          <c:w val="0.96012269938650308"/>
          <c:h val="0.94884407279881944"/>
        </c:manualLayout>
      </c:layout>
      <c:barChart>
        <c:barDir val="col"/>
        <c:grouping val="stacked"/>
        <c:varyColors val="0"/>
        <c:ser>
          <c:idx val="0"/>
          <c:order val="0"/>
          <c:spPr>
            <a:noFill/>
            <a:ln>
              <a:noFill/>
            </a:ln>
          </c:spPr>
          <c:invertIfNegative val="0"/>
          <c:dPt>
            <c:idx val="0"/>
            <c:invertIfNegative val="0"/>
            <c:bubble3D val="0"/>
            <c:spPr>
              <a:solidFill>
                <a:schemeClr val="accent1"/>
              </a:solidFill>
              <a:ln>
                <a:noFill/>
              </a:ln>
            </c:spPr>
            <c:extLst>
              <c:ext xmlns:c16="http://schemas.microsoft.com/office/drawing/2014/chart" uri="{C3380CC4-5D6E-409C-BE32-E72D297353CC}">
                <c16:uniqueId val="{00000000-8BC0-6547-B697-312539529B25}"/>
              </c:ext>
            </c:extLst>
          </c:dPt>
          <c:dPt>
            <c:idx val="3"/>
            <c:invertIfNegative val="0"/>
            <c:bubble3D val="0"/>
            <c:spPr>
              <a:solidFill>
                <a:schemeClr val="accent2"/>
              </a:solidFill>
              <a:ln>
                <a:noFill/>
              </a:ln>
            </c:spPr>
            <c:extLst>
              <c:ext xmlns:c16="http://schemas.microsoft.com/office/drawing/2014/chart" uri="{C3380CC4-5D6E-409C-BE32-E72D297353CC}">
                <c16:uniqueId val="{00000001-8BC0-6547-B697-312539529B25}"/>
              </c:ext>
            </c:extLst>
          </c:dPt>
          <c:val>
            <c:numRef>
              <c:f>Sheet1!$A$1:$D$1</c:f>
              <c:numCache>
                <c:formatCode>General</c:formatCode>
                <c:ptCount val="4"/>
                <c:pt idx="0">
                  <c:v>19</c:v>
                </c:pt>
                <c:pt idx="1">
                  <c:v>19</c:v>
                </c:pt>
                <c:pt idx="2">
                  <c:v>54</c:v>
                </c:pt>
                <c:pt idx="3">
                  <c:v>100</c:v>
                </c:pt>
              </c:numCache>
            </c:numRef>
          </c:val>
          <c:extLst>
            <c:ext xmlns:c16="http://schemas.microsoft.com/office/drawing/2014/chart" uri="{C3380CC4-5D6E-409C-BE32-E72D297353CC}">
              <c16:uniqueId val="{00000002-8BC0-6547-B697-312539529B25}"/>
            </c:ext>
          </c:extLst>
        </c:ser>
        <c:ser>
          <c:idx val="1"/>
          <c:order val="1"/>
          <c:spPr>
            <a:solidFill>
              <a:schemeClr val="accent1"/>
            </a:solidFill>
            <a:ln>
              <a:noFill/>
            </a:ln>
          </c:spPr>
          <c:invertIfNegative val="0"/>
          <c:val>
            <c:numRef>
              <c:f>Sheet1!$A$2:$D$2</c:f>
              <c:numCache>
                <c:formatCode>General</c:formatCode>
                <c:ptCount val="4"/>
                <c:pt idx="1">
                  <c:v>35</c:v>
                </c:pt>
                <c:pt idx="2">
                  <c:v>46</c:v>
                </c:pt>
              </c:numCache>
            </c:numRef>
          </c:val>
          <c:extLst>
            <c:ext xmlns:c16="http://schemas.microsoft.com/office/drawing/2014/chart" uri="{C3380CC4-5D6E-409C-BE32-E72D297353CC}">
              <c16:uniqueId val="{00000003-8BC0-6547-B697-312539529B25}"/>
            </c:ext>
          </c:extLst>
        </c:ser>
        <c:dLbls>
          <c:showLegendKey val="0"/>
          <c:showVal val="0"/>
          <c:showCatName val="0"/>
          <c:showSerName val="0"/>
          <c:showPercent val="0"/>
          <c:showBubbleSize val="0"/>
        </c:dLbls>
        <c:gapWidth val="80"/>
        <c:overlap val="100"/>
        <c:axId val="93322111"/>
        <c:axId val="1"/>
      </c:barChart>
      <c:catAx>
        <c:axId val="93322111"/>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0"/>
        <c:axPos val="l"/>
        <c:majorGridlines>
          <c:spPr>
            <a:ln>
              <a:noFill/>
            </a:ln>
          </c:spPr>
        </c:majorGridlines>
        <c:numFmt formatCode="General" sourceLinked="1"/>
        <c:majorTickMark val="none"/>
        <c:minorTickMark val="none"/>
        <c:tickLblPos val="none"/>
        <c:spPr>
          <a:ln>
            <a:noFill/>
          </a:ln>
        </c:spPr>
        <c:crossAx val="93322111"/>
        <c:crosses val="min"/>
        <c:crossBetween val="between"/>
      </c:valAx>
    </c:plotArea>
    <c:plotVisOnly val="0"/>
    <c:dispBlanksAs val="gap"/>
    <c:showDLblsOverMax val="1"/>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319218241042345"/>
          <c:y val="4.8683556880278193E-2"/>
          <c:w val="0.76465798045602607"/>
          <c:h val="0.8340784898161947"/>
        </c:manualLayout>
      </c:layout>
      <c:scatterChart>
        <c:scatterStyle val="lineMarker"/>
        <c:varyColors val="0"/>
        <c:ser>
          <c:idx val="0"/>
          <c:order val="0"/>
          <c:spPr>
            <a:ln w="12700" cmpd="sng" algn="ctr">
              <a:solidFill>
                <a:schemeClr val="hlink"/>
              </a:solidFill>
              <a:prstDash val="solid"/>
            </a:ln>
          </c:spPr>
          <c:marker>
            <c:symbol val="none"/>
          </c:marker>
          <c:xVal>
            <c:numRef>
              <c:f>Sheet1!$A$1:$AE$1</c:f>
              <c:numCache>
                <c:formatCode>General</c:formatCode>
                <c:ptCount val="31"/>
                <c:pt idx="0">
                  <c:v>0</c:v>
                </c:pt>
                <c:pt idx="1">
                  <c:v>2</c:v>
                </c:pt>
                <c:pt idx="2">
                  <c:v>4</c:v>
                </c:pt>
                <c:pt idx="3">
                  <c:v>6</c:v>
                </c:pt>
                <c:pt idx="4">
                  <c:v>8</c:v>
                </c:pt>
                <c:pt idx="5">
                  <c:v>10</c:v>
                </c:pt>
                <c:pt idx="6">
                  <c:v>12</c:v>
                </c:pt>
                <c:pt idx="7">
                  <c:v>14</c:v>
                </c:pt>
                <c:pt idx="8">
                  <c:v>16</c:v>
                </c:pt>
                <c:pt idx="9">
                  <c:v>18</c:v>
                </c:pt>
                <c:pt idx="10">
                  <c:v>20</c:v>
                </c:pt>
                <c:pt idx="11">
                  <c:v>22</c:v>
                </c:pt>
                <c:pt idx="12">
                  <c:v>24</c:v>
                </c:pt>
                <c:pt idx="13">
                  <c:v>26</c:v>
                </c:pt>
                <c:pt idx="14">
                  <c:v>28</c:v>
                </c:pt>
                <c:pt idx="15">
                  <c:v>30</c:v>
                </c:pt>
                <c:pt idx="16">
                  <c:v>32</c:v>
                </c:pt>
                <c:pt idx="17">
                  <c:v>34</c:v>
                </c:pt>
                <c:pt idx="18">
                  <c:v>36</c:v>
                </c:pt>
                <c:pt idx="19">
                  <c:v>38</c:v>
                </c:pt>
                <c:pt idx="20">
                  <c:v>40</c:v>
                </c:pt>
                <c:pt idx="21">
                  <c:v>42</c:v>
                </c:pt>
                <c:pt idx="22">
                  <c:v>44</c:v>
                </c:pt>
                <c:pt idx="23">
                  <c:v>46</c:v>
                </c:pt>
                <c:pt idx="24">
                  <c:v>48</c:v>
                </c:pt>
                <c:pt idx="25">
                  <c:v>50</c:v>
                </c:pt>
                <c:pt idx="26">
                  <c:v>52</c:v>
                </c:pt>
                <c:pt idx="27">
                  <c:v>54</c:v>
                </c:pt>
                <c:pt idx="28">
                  <c:v>56</c:v>
                </c:pt>
                <c:pt idx="29">
                  <c:v>58</c:v>
                </c:pt>
                <c:pt idx="30">
                  <c:v>60</c:v>
                </c:pt>
              </c:numCache>
            </c:numRef>
          </c:xVal>
          <c:yVal>
            <c:numRef>
              <c:f>Sheet1!$A$2:$AE$2</c:f>
              <c:numCache>
                <c:formatCode>General</c:formatCode>
                <c:ptCount val="31"/>
                <c:pt idx="0">
                  <c:v>120</c:v>
                </c:pt>
                <c:pt idx="1">
                  <c:v>120</c:v>
                </c:pt>
                <c:pt idx="2">
                  <c:v>120</c:v>
                </c:pt>
                <c:pt idx="3">
                  <c:v>120</c:v>
                </c:pt>
                <c:pt idx="4">
                  <c:v>119.9</c:v>
                </c:pt>
                <c:pt idx="5">
                  <c:v>119.2</c:v>
                </c:pt>
                <c:pt idx="6">
                  <c:v>116.8</c:v>
                </c:pt>
                <c:pt idx="7">
                  <c:v>111.8</c:v>
                </c:pt>
                <c:pt idx="8">
                  <c:v>104.2</c:v>
                </c:pt>
                <c:pt idx="9">
                  <c:v>95.2</c:v>
                </c:pt>
                <c:pt idx="10">
                  <c:v>90</c:v>
                </c:pt>
                <c:pt idx="11">
                  <c:v>95.2</c:v>
                </c:pt>
                <c:pt idx="12">
                  <c:v>104.2</c:v>
                </c:pt>
                <c:pt idx="13">
                  <c:v>111.8</c:v>
                </c:pt>
                <c:pt idx="14">
                  <c:v>116.8</c:v>
                </c:pt>
                <c:pt idx="15">
                  <c:v>119.2</c:v>
                </c:pt>
                <c:pt idx="16">
                  <c:v>119.9</c:v>
                </c:pt>
                <c:pt idx="17">
                  <c:v>119.7</c:v>
                </c:pt>
                <c:pt idx="18">
                  <c:v>118.8</c:v>
                </c:pt>
                <c:pt idx="19">
                  <c:v>116.1</c:v>
                </c:pt>
                <c:pt idx="20">
                  <c:v>111</c:v>
                </c:pt>
                <c:pt idx="21">
                  <c:v>104.2</c:v>
                </c:pt>
                <c:pt idx="22">
                  <c:v>100.2</c:v>
                </c:pt>
                <c:pt idx="23">
                  <c:v>100.2</c:v>
                </c:pt>
                <c:pt idx="24">
                  <c:v>104.2</c:v>
                </c:pt>
                <c:pt idx="25">
                  <c:v>111</c:v>
                </c:pt>
                <c:pt idx="26">
                  <c:v>116.1</c:v>
                </c:pt>
                <c:pt idx="27">
                  <c:v>118.8</c:v>
                </c:pt>
                <c:pt idx="28">
                  <c:v>119.7</c:v>
                </c:pt>
                <c:pt idx="29">
                  <c:v>120</c:v>
                </c:pt>
                <c:pt idx="30">
                  <c:v>120</c:v>
                </c:pt>
              </c:numCache>
            </c:numRef>
          </c:yVal>
          <c:smooth val="0"/>
          <c:extLst>
            <c:ext xmlns:c16="http://schemas.microsoft.com/office/drawing/2014/chart" uri="{C3380CC4-5D6E-409C-BE32-E72D297353CC}">
              <c16:uniqueId val="{00000000-18F4-4E35-A599-5F6A44294913}"/>
            </c:ext>
          </c:extLst>
        </c:ser>
        <c:ser>
          <c:idx val="1"/>
          <c:order val="1"/>
          <c:spPr>
            <a:ln w="6350" cmpd="sng" algn="ctr">
              <a:solidFill>
                <a:schemeClr val="accent6"/>
              </a:solidFill>
              <a:prstDash val="solid"/>
            </a:ln>
          </c:spPr>
          <c:marker>
            <c:symbol val="none"/>
          </c:marker>
          <c:xVal>
            <c:numRef>
              <c:f>Sheet1!$A$1:$AE$1</c:f>
              <c:numCache>
                <c:formatCode>General</c:formatCode>
                <c:ptCount val="31"/>
                <c:pt idx="0">
                  <c:v>0</c:v>
                </c:pt>
                <c:pt idx="1">
                  <c:v>2</c:v>
                </c:pt>
                <c:pt idx="2">
                  <c:v>4</c:v>
                </c:pt>
                <c:pt idx="3">
                  <c:v>6</c:v>
                </c:pt>
                <c:pt idx="4">
                  <c:v>8</c:v>
                </c:pt>
                <c:pt idx="5">
                  <c:v>10</c:v>
                </c:pt>
                <c:pt idx="6">
                  <c:v>12</c:v>
                </c:pt>
                <c:pt idx="7">
                  <c:v>14</c:v>
                </c:pt>
                <c:pt idx="8">
                  <c:v>16</c:v>
                </c:pt>
                <c:pt idx="9">
                  <c:v>18</c:v>
                </c:pt>
                <c:pt idx="10">
                  <c:v>20</c:v>
                </c:pt>
                <c:pt idx="11">
                  <c:v>22</c:v>
                </c:pt>
                <c:pt idx="12">
                  <c:v>24</c:v>
                </c:pt>
                <c:pt idx="13">
                  <c:v>26</c:v>
                </c:pt>
                <c:pt idx="14">
                  <c:v>28</c:v>
                </c:pt>
                <c:pt idx="15">
                  <c:v>30</c:v>
                </c:pt>
                <c:pt idx="16">
                  <c:v>32</c:v>
                </c:pt>
                <c:pt idx="17">
                  <c:v>34</c:v>
                </c:pt>
                <c:pt idx="18">
                  <c:v>36</c:v>
                </c:pt>
                <c:pt idx="19">
                  <c:v>38</c:v>
                </c:pt>
                <c:pt idx="20">
                  <c:v>40</c:v>
                </c:pt>
                <c:pt idx="21">
                  <c:v>42</c:v>
                </c:pt>
                <c:pt idx="22">
                  <c:v>44</c:v>
                </c:pt>
                <c:pt idx="23">
                  <c:v>46</c:v>
                </c:pt>
                <c:pt idx="24">
                  <c:v>48</c:v>
                </c:pt>
                <c:pt idx="25">
                  <c:v>50</c:v>
                </c:pt>
                <c:pt idx="26">
                  <c:v>52</c:v>
                </c:pt>
                <c:pt idx="27">
                  <c:v>54</c:v>
                </c:pt>
                <c:pt idx="28">
                  <c:v>56</c:v>
                </c:pt>
                <c:pt idx="29">
                  <c:v>58</c:v>
                </c:pt>
                <c:pt idx="30">
                  <c:v>60</c:v>
                </c:pt>
              </c:numCache>
            </c:numRef>
          </c:xVal>
          <c:yVal>
            <c:numRef>
              <c:f>Sheet1!$A$3:$AE$3</c:f>
              <c:numCache>
                <c:formatCode>General</c:formatCode>
                <c:ptCount val="31"/>
                <c:pt idx="0">
                  <c:v>123.8</c:v>
                </c:pt>
                <c:pt idx="1">
                  <c:v>116.5</c:v>
                </c:pt>
                <c:pt idx="2">
                  <c:v>122.1</c:v>
                </c:pt>
                <c:pt idx="3">
                  <c:v>115.9</c:v>
                </c:pt>
                <c:pt idx="4">
                  <c:v>123.5</c:v>
                </c:pt>
                <c:pt idx="5">
                  <c:v>114.8</c:v>
                </c:pt>
                <c:pt idx="6">
                  <c:v>120.2</c:v>
                </c:pt>
                <c:pt idx="7">
                  <c:v>107.5</c:v>
                </c:pt>
                <c:pt idx="8">
                  <c:v>108.1</c:v>
                </c:pt>
                <c:pt idx="9">
                  <c:v>91</c:v>
                </c:pt>
                <c:pt idx="10">
                  <c:v>94.2</c:v>
                </c:pt>
                <c:pt idx="11">
                  <c:v>91.5</c:v>
                </c:pt>
                <c:pt idx="12">
                  <c:v>107.9</c:v>
                </c:pt>
                <c:pt idx="13">
                  <c:v>108.2</c:v>
                </c:pt>
                <c:pt idx="14">
                  <c:v>120.5</c:v>
                </c:pt>
                <c:pt idx="15">
                  <c:v>115.1</c:v>
                </c:pt>
                <c:pt idx="16">
                  <c:v>123.4</c:v>
                </c:pt>
                <c:pt idx="17">
                  <c:v>116</c:v>
                </c:pt>
                <c:pt idx="18">
                  <c:v>122.3</c:v>
                </c:pt>
                <c:pt idx="19">
                  <c:v>112.5</c:v>
                </c:pt>
                <c:pt idx="20">
                  <c:v>115.2</c:v>
                </c:pt>
                <c:pt idx="21">
                  <c:v>100.1</c:v>
                </c:pt>
                <c:pt idx="22">
                  <c:v>103.8</c:v>
                </c:pt>
                <c:pt idx="23">
                  <c:v>96.5</c:v>
                </c:pt>
                <c:pt idx="24">
                  <c:v>108</c:v>
                </c:pt>
                <c:pt idx="25">
                  <c:v>107.1</c:v>
                </c:pt>
                <c:pt idx="26">
                  <c:v>119.8</c:v>
                </c:pt>
                <c:pt idx="27">
                  <c:v>114.2</c:v>
                </c:pt>
                <c:pt idx="28">
                  <c:v>123.1</c:v>
                </c:pt>
                <c:pt idx="29">
                  <c:v>116.3</c:v>
                </c:pt>
                <c:pt idx="30">
                  <c:v>122.8</c:v>
                </c:pt>
              </c:numCache>
            </c:numRef>
          </c:yVal>
          <c:smooth val="0"/>
          <c:extLst>
            <c:ext xmlns:c16="http://schemas.microsoft.com/office/drawing/2014/chart" uri="{C3380CC4-5D6E-409C-BE32-E72D297353CC}">
              <c16:uniqueId val="{00000001-18F4-4E35-A599-5F6A44294913}"/>
            </c:ext>
          </c:extLst>
        </c:ser>
        <c:dLbls>
          <c:showLegendKey val="0"/>
          <c:showVal val="0"/>
          <c:showCatName val="0"/>
          <c:showSerName val="0"/>
          <c:showPercent val="0"/>
          <c:showBubbleSize val="0"/>
        </c:dLbls>
        <c:axId val="4"/>
        <c:axId val="5"/>
      </c:scatterChart>
      <c:scatterChart>
        <c:scatterStyle val="lineMarker"/>
        <c:varyColors val="0"/>
        <c:ser>
          <c:idx val="2"/>
          <c:order val="2"/>
          <c:spPr>
            <a:ln w="12700" cmpd="sng" algn="ctr">
              <a:solidFill>
                <a:srgbClr val="C0C0C0"/>
              </a:solidFill>
              <a:prstDash val="solid"/>
            </a:ln>
          </c:spPr>
          <c:marker>
            <c:symbol val="none"/>
          </c:marker>
          <c:xVal>
            <c:numRef>
              <c:f>Sheet1!$A$1:$AE$1</c:f>
              <c:numCache>
                <c:formatCode>General</c:formatCode>
                <c:ptCount val="31"/>
                <c:pt idx="0">
                  <c:v>0</c:v>
                </c:pt>
                <c:pt idx="1">
                  <c:v>2</c:v>
                </c:pt>
                <c:pt idx="2">
                  <c:v>4</c:v>
                </c:pt>
                <c:pt idx="3">
                  <c:v>6</c:v>
                </c:pt>
                <c:pt idx="4">
                  <c:v>8</c:v>
                </c:pt>
                <c:pt idx="5">
                  <c:v>10</c:v>
                </c:pt>
                <c:pt idx="6">
                  <c:v>12</c:v>
                </c:pt>
                <c:pt idx="7">
                  <c:v>14</c:v>
                </c:pt>
                <c:pt idx="8">
                  <c:v>16</c:v>
                </c:pt>
                <c:pt idx="9">
                  <c:v>18</c:v>
                </c:pt>
                <c:pt idx="10">
                  <c:v>20</c:v>
                </c:pt>
                <c:pt idx="11">
                  <c:v>22</c:v>
                </c:pt>
                <c:pt idx="12">
                  <c:v>24</c:v>
                </c:pt>
                <c:pt idx="13">
                  <c:v>26</c:v>
                </c:pt>
                <c:pt idx="14">
                  <c:v>28</c:v>
                </c:pt>
                <c:pt idx="15">
                  <c:v>30</c:v>
                </c:pt>
                <c:pt idx="16">
                  <c:v>32</c:v>
                </c:pt>
                <c:pt idx="17">
                  <c:v>34</c:v>
                </c:pt>
                <c:pt idx="18">
                  <c:v>36</c:v>
                </c:pt>
                <c:pt idx="19">
                  <c:v>38</c:v>
                </c:pt>
                <c:pt idx="20">
                  <c:v>40</c:v>
                </c:pt>
                <c:pt idx="21">
                  <c:v>42</c:v>
                </c:pt>
                <c:pt idx="22">
                  <c:v>44</c:v>
                </c:pt>
                <c:pt idx="23">
                  <c:v>46</c:v>
                </c:pt>
                <c:pt idx="24">
                  <c:v>48</c:v>
                </c:pt>
                <c:pt idx="25">
                  <c:v>50</c:v>
                </c:pt>
                <c:pt idx="26">
                  <c:v>52</c:v>
                </c:pt>
                <c:pt idx="27">
                  <c:v>54</c:v>
                </c:pt>
                <c:pt idx="28">
                  <c:v>56</c:v>
                </c:pt>
                <c:pt idx="29">
                  <c:v>58</c:v>
                </c:pt>
                <c:pt idx="30">
                  <c:v>60</c:v>
                </c:pt>
              </c:numCache>
            </c:numRef>
          </c:xVal>
          <c:yVal>
            <c:numRef>
              <c:f>Sheet1!$A$4:$AE$4</c:f>
              <c:numCache>
                <c:formatCode>General</c:formatCode>
                <c:ptCount val="31"/>
                <c:pt idx="0">
                  <c:v>30</c:v>
                </c:pt>
                <c:pt idx="1">
                  <c:v>30</c:v>
                </c:pt>
                <c:pt idx="2">
                  <c:v>30.01</c:v>
                </c:pt>
                <c:pt idx="3">
                  <c:v>30.03</c:v>
                </c:pt>
                <c:pt idx="4">
                  <c:v>30.07</c:v>
                </c:pt>
                <c:pt idx="5">
                  <c:v>30.15</c:v>
                </c:pt>
                <c:pt idx="6">
                  <c:v>30.32</c:v>
                </c:pt>
                <c:pt idx="7">
                  <c:v>30.58</c:v>
                </c:pt>
                <c:pt idx="8">
                  <c:v>30.85</c:v>
                </c:pt>
                <c:pt idx="9">
                  <c:v>31.08</c:v>
                </c:pt>
                <c:pt idx="10">
                  <c:v>31.2</c:v>
                </c:pt>
                <c:pt idx="11">
                  <c:v>31.08</c:v>
                </c:pt>
                <c:pt idx="12">
                  <c:v>30.85</c:v>
                </c:pt>
                <c:pt idx="13">
                  <c:v>30.58</c:v>
                </c:pt>
                <c:pt idx="14">
                  <c:v>30.32</c:v>
                </c:pt>
                <c:pt idx="15">
                  <c:v>30.15</c:v>
                </c:pt>
                <c:pt idx="16">
                  <c:v>30.07</c:v>
                </c:pt>
                <c:pt idx="17">
                  <c:v>30.09</c:v>
                </c:pt>
                <c:pt idx="18">
                  <c:v>30.18</c:v>
                </c:pt>
                <c:pt idx="19">
                  <c:v>30.35</c:v>
                </c:pt>
                <c:pt idx="20">
                  <c:v>30.55</c:v>
                </c:pt>
                <c:pt idx="21">
                  <c:v>30.73</c:v>
                </c:pt>
                <c:pt idx="22">
                  <c:v>30.8</c:v>
                </c:pt>
                <c:pt idx="23">
                  <c:v>30.8</c:v>
                </c:pt>
                <c:pt idx="24">
                  <c:v>30.73</c:v>
                </c:pt>
                <c:pt idx="25">
                  <c:v>30.55</c:v>
                </c:pt>
                <c:pt idx="26">
                  <c:v>30.35</c:v>
                </c:pt>
                <c:pt idx="27">
                  <c:v>30.18</c:v>
                </c:pt>
                <c:pt idx="28">
                  <c:v>30.09</c:v>
                </c:pt>
                <c:pt idx="29">
                  <c:v>30</c:v>
                </c:pt>
                <c:pt idx="30">
                  <c:v>30</c:v>
                </c:pt>
              </c:numCache>
            </c:numRef>
          </c:yVal>
          <c:smooth val="1"/>
          <c:extLst>
            <c:ext xmlns:c16="http://schemas.microsoft.com/office/drawing/2014/chart" uri="{C3380CC4-5D6E-409C-BE32-E72D297353CC}">
              <c16:uniqueId val="{00000002-18F4-4E35-A599-5F6A44294913}"/>
            </c:ext>
          </c:extLst>
        </c:ser>
        <c:dLbls>
          <c:showLegendKey val="0"/>
          <c:showVal val="0"/>
          <c:showCatName val="0"/>
          <c:showSerName val="0"/>
          <c:showPercent val="0"/>
          <c:showBubbleSize val="0"/>
        </c:dLbls>
        <c:axId val="6"/>
        <c:axId val="7"/>
      </c:scatterChart>
      <c:valAx>
        <c:axId val="4"/>
        <c:scaling>
          <c:orientation val="minMax"/>
          <c:max val="60"/>
          <c:min val="0"/>
        </c:scaling>
        <c:delete val="0"/>
        <c:axPos val="b"/>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5"/>
        <c:crosses val="min"/>
        <c:crossBetween val="midCat"/>
        <c:majorUnit val="5"/>
      </c:valAx>
      <c:valAx>
        <c:axId val="5"/>
        <c:scaling>
          <c:orientation val="minMax"/>
          <c:max val="130"/>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4"/>
        <c:crosses val="min"/>
        <c:crossBetween val="midCat"/>
        <c:majorUnit val="10"/>
      </c:valAx>
      <c:valAx>
        <c:axId val="6"/>
        <c:scaling>
          <c:orientation val="minMax"/>
          <c:max val="60"/>
          <c:min val="0"/>
        </c:scaling>
        <c:delete val="0"/>
        <c:axPos val="b"/>
        <c:majorGridlines>
          <c:spPr>
            <a:ln>
              <a:noFill/>
            </a:ln>
          </c:spPr>
        </c:majorGridlines>
        <c:numFmt formatCode="General" sourceLinked="1"/>
        <c:majorTickMark val="none"/>
        <c:minorTickMark val="none"/>
        <c:tickLblPos val="none"/>
        <c:spPr>
          <a:ln>
            <a:noFill/>
          </a:ln>
        </c:spPr>
        <c:crossAx val="7"/>
        <c:crosses val="min"/>
        <c:crossBetween val="midCat"/>
        <c:majorUnit val="5"/>
      </c:valAx>
      <c:valAx>
        <c:axId val="7"/>
        <c:scaling>
          <c:orientation val="minMax"/>
          <c:max val="31.200000000000003"/>
          <c:min val="29.400000000000002"/>
        </c:scaling>
        <c:delete val="0"/>
        <c:axPos val="r"/>
        <c:majorGridlines>
          <c:spPr>
            <a:ln>
              <a:noFill/>
            </a:ln>
          </c:spPr>
        </c:majorGridlines>
        <c:numFmt formatCode="#,##0.0;&quot;-&quot;#,##0.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6"/>
        <c:crosses val="max"/>
        <c:crossBetween val="midCat"/>
        <c:majorUnit val="0.2"/>
      </c:valAx>
    </c:plotArea>
    <c:plotVisOnly val="0"/>
    <c:dispBlanksAs val="gap"/>
    <c:showDLblsOverMax val="1"/>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9682539682539683E-2"/>
          <c:y val="6.3762909744050286E-2"/>
          <c:w val="0.69126984126984126"/>
          <c:h val="0.8724741805118994"/>
        </c:manualLayout>
      </c:layout>
      <c:barChart>
        <c:barDir val="bar"/>
        <c:grouping val="stacked"/>
        <c:varyColors val="0"/>
        <c:ser>
          <c:idx val="0"/>
          <c:order val="0"/>
          <c:spPr>
            <a:solidFill>
              <a:schemeClr val="accent6"/>
            </a:solidFill>
            <a:ln>
              <a:noFill/>
            </a:ln>
          </c:spPr>
          <c:invertIfNegative val="0"/>
          <c:dLbls>
            <c:dLbl>
              <c:idx val="2"/>
              <c:layout>
                <c:manualLayout>
                  <c:x val="0.42936507936507934"/>
                  <c:y val="0"/>
                </c:manualLayout>
              </c:layout>
              <c:numFmt formatCode="#,##0&quot;%&quot;;&quot;-&quot;#,##0&quot;%&quot;" sourceLinked="0"/>
              <c:spPr>
                <a:noFill/>
                <a:ln>
                  <a:noFill/>
                </a:ln>
              </c:spPr>
              <c:txPr>
                <a:bodyPr wrap="none"/>
                <a:lstStyle/>
                <a:p>
                  <a:pPr>
                    <a:defRPr sz="10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E344-4357-AD84-155BBD21278D}"/>
                </c:ext>
              </c:extLst>
            </c:dLbl>
            <c:dLbl>
              <c:idx val="3"/>
              <c:layout>
                <c:manualLayout>
                  <c:x val="0.3"/>
                  <c:y val="0"/>
                </c:manualLayout>
              </c:layout>
              <c:numFmt formatCode="#,##0&quot;%&quot;;&quot;-&quot;#,##0&quot;%&quot;" sourceLinked="0"/>
              <c:spPr>
                <a:noFill/>
                <a:ln>
                  <a:noFill/>
                </a:ln>
              </c:spPr>
              <c:txPr>
                <a:bodyPr wrap="none"/>
                <a:lstStyle/>
                <a:p>
                  <a:pPr>
                    <a:defRPr sz="10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E344-4357-AD84-155BBD2127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Sheet1!$A$1:$D$1</c:f>
              <c:numCache>
                <c:formatCode>General</c:formatCode>
                <c:ptCount val="4"/>
                <c:pt idx="0">
                  <c:v>38</c:v>
                </c:pt>
                <c:pt idx="1">
                  <c:v>33.299999999999997</c:v>
                </c:pt>
                <c:pt idx="2">
                  <c:v>40</c:v>
                </c:pt>
                <c:pt idx="3">
                  <c:v>25</c:v>
                </c:pt>
              </c:numCache>
            </c:numRef>
          </c:val>
          <c:extLst>
            <c:ext xmlns:c16="http://schemas.microsoft.com/office/drawing/2014/chart" uri="{C3380CC4-5D6E-409C-BE32-E72D297353CC}">
              <c16:uniqueId val="{00000002-E344-4357-AD84-155BBD21278D}"/>
            </c:ext>
          </c:extLst>
        </c:ser>
        <c:dLbls>
          <c:showLegendKey val="0"/>
          <c:showVal val="0"/>
          <c:showCatName val="0"/>
          <c:showSerName val="0"/>
          <c:showPercent val="0"/>
          <c:showBubbleSize val="0"/>
        </c:dLbls>
        <c:gapWidth val="80"/>
        <c:overlap val="100"/>
        <c:axId val="1154702288"/>
        <c:axId val="1"/>
      </c:barChart>
      <c:catAx>
        <c:axId val="115470228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40"/>
          <c:min val="0"/>
        </c:scaling>
        <c:delete val="0"/>
        <c:axPos val="t"/>
        <c:majorGridlines>
          <c:spPr>
            <a:ln>
              <a:noFill/>
            </a:ln>
          </c:spPr>
        </c:majorGridlines>
        <c:numFmt formatCode="General" sourceLinked="1"/>
        <c:majorTickMark val="none"/>
        <c:minorTickMark val="none"/>
        <c:tickLblPos val="none"/>
        <c:spPr>
          <a:ln>
            <a:noFill/>
          </a:ln>
        </c:spPr>
        <c:crossAx val="1154702288"/>
        <c:crosses val="min"/>
        <c:crossBetween val="between"/>
      </c:valAx>
    </c:plotArea>
    <c:plotVisOnly val="0"/>
    <c:dispBlanksAs val="gap"/>
    <c:showDLblsOverMax val="1"/>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7615507169410514E-2"/>
          <c:y val="2.2481625594466061E-2"/>
          <c:w val="0.94476898566117895"/>
          <c:h val="0.95503674881106793"/>
        </c:manualLayout>
      </c:layout>
      <c:barChart>
        <c:barDir val="col"/>
        <c:grouping val="stacked"/>
        <c:varyColors val="0"/>
        <c:ser>
          <c:idx val="0"/>
          <c:order val="0"/>
          <c:spPr>
            <a:solidFill>
              <a:srgbClr val="364D6E"/>
            </a:solidFill>
            <a:ln>
              <a:noFill/>
            </a:ln>
          </c:spPr>
          <c:invertIfNegative val="0"/>
          <c:val>
            <c:numRef>
              <c:f>Sheet1!$A$1:$C$1</c:f>
              <c:numCache>
                <c:formatCode>General</c:formatCode>
                <c:ptCount val="3"/>
                <c:pt idx="0">
                  <c:v>47</c:v>
                </c:pt>
                <c:pt idx="1">
                  <c:v>46</c:v>
                </c:pt>
                <c:pt idx="2">
                  <c:v>26</c:v>
                </c:pt>
              </c:numCache>
            </c:numRef>
          </c:val>
          <c:extLst>
            <c:ext xmlns:c16="http://schemas.microsoft.com/office/drawing/2014/chart" uri="{C3380CC4-5D6E-409C-BE32-E72D297353CC}">
              <c16:uniqueId val="{00000000-F307-6B41-AB31-1F25EA7BF9A5}"/>
            </c:ext>
          </c:extLst>
        </c:ser>
        <c:ser>
          <c:idx val="1"/>
          <c:order val="1"/>
          <c:spPr>
            <a:solidFill>
              <a:srgbClr val="6F8DB9"/>
            </a:solidFill>
            <a:ln>
              <a:noFill/>
            </a:ln>
          </c:spPr>
          <c:invertIfNegative val="0"/>
          <c:val>
            <c:numRef>
              <c:f>Sheet1!$A$2:$C$2</c:f>
              <c:numCache>
                <c:formatCode>General</c:formatCode>
                <c:ptCount val="3"/>
                <c:pt idx="0">
                  <c:v>205</c:v>
                </c:pt>
                <c:pt idx="1">
                  <c:v>138</c:v>
                </c:pt>
                <c:pt idx="2">
                  <c:v>154</c:v>
                </c:pt>
              </c:numCache>
            </c:numRef>
          </c:val>
          <c:extLst>
            <c:ext xmlns:c16="http://schemas.microsoft.com/office/drawing/2014/chart" uri="{C3380CC4-5D6E-409C-BE32-E72D297353CC}">
              <c16:uniqueId val="{00000001-F307-6B41-AB31-1F25EA7BF9A5}"/>
            </c:ext>
          </c:extLst>
        </c:ser>
        <c:ser>
          <c:idx val="2"/>
          <c:order val="2"/>
          <c:spPr>
            <a:solidFill>
              <a:srgbClr val="9DB1CF"/>
            </a:solidFill>
            <a:ln>
              <a:noFill/>
            </a:ln>
          </c:spPr>
          <c:invertIfNegative val="0"/>
          <c:val>
            <c:numRef>
              <c:f>Sheet1!$A$3:$C$3</c:f>
              <c:numCache>
                <c:formatCode>General</c:formatCode>
                <c:ptCount val="3"/>
                <c:pt idx="0">
                  <c:v>297</c:v>
                </c:pt>
                <c:pt idx="1">
                  <c:v>565</c:v>
                </c:pt>
                <c:pt idx="2">
                  <c:v>872</c:v>
                </c:pt>
              </c:numCache>
            </c:numRef>
          </c:val>
          <c:extLst>
            <c:ext xmlns:c16="http://schemas.microsoft.com/office/drawing/2014/chart" uri="{C3380CC4-5D6E-409C-BE32-E72D297353CC}">
              <c16:uniqueId val="{00000002-F307-6B41-AB31-1F25EA7BF9A5}"/>
            </c:ext>
          </c:extLst>
        </c:ser>
        <c:ser>
          <c:idx val="3"/>
          <c:order val="3"/>
          <c:spPr>
            <a:solidFill>
              <a:srgbClr val="C3CFE1"/>
            </a:solidFill>
            <a:ln>
              <a:noFill/>
            </a:ln>
          </c:spPr>
          <c:invertIfNegative val="0"/>
          <c:val>
            <c:numRef>
              <c:f>Sheet1!$A$4:$C$4</c:f>
              <c:numCache>
                <c:formatCode>General</c:formatCode>
                <c:ptCount val="3"/>
                <c:pt idx="0">
                  <c:v>155</c:v>
                </c:pt>
                <c:pt idx="1">
                  <c:v>704</c:v>
                </c:pt>
                <c:pt idx="2">
                  <c:v>1499</c:v>
                </c:pt>
              </c:numCache>
            </c:numRef>
          </c:val>
          <c:extLst>
            <c:ext xmlns:c16="http://schemas.microsoft.com/office/drawing/2014/chart" uri="{C3380CC4-5D6E-409C-BE32-E72D297353CC}">
              <c16:uniqueId val="{00000003-F307-6B41-AB31-1F25EA7BF9A5}"/>
            </c:ext>
          </c:extLst>
        </c:ser>
        <c:ser>
          <c:idx val="4"/>
          <c:order val="4"/>
          <c:spPr>
            <a:solidFill>
              <a:srgbClr val="DFE5EF"/>
            </a:solidFill>
            <a:ln>
              <a:noFill/>
            </a:ln>
          </c:spPr>
          <c:invertIfNegative val="0"/>
          <c:val>
            <c:numRef>
              <c:f>Sheet1!$A$5:$C$5</c:f>
              <c:numCache>
                <c:formatCode>General</c:formatCode>
                <c:ptCount val="3"/>
                <c:pt idx="0">
                  <c:v>283</c:v>
                </c:pt>
                <c:pt idx="1">
                  <c:v>917</c:v>
                </c:pt>
                <c:pt idx="2">
                  <c:v>2046</c:v>
                </c:pt>
              </c:numCache>
            </c:numRef>
          </c:val>
          <c:extLst>
            <c:ext xmlns:c16="http://schemas.microsoft.com/office/drawing/2014/chart" uri="{C3380CC4-5D6E-409C-BE32-E72D297353CC}">
              <c16:uniqueId val="{00000004-F307-6B41-AB31-1F25EA7BF9A5}"/>
            </c:ext>
          </c:extLst>
        </c:ser>
        <c:dLbls>
          <c:showLegendKey val="0"/>
          <c:showVal val="0"/>
          <c:showCatName val="0"/>
          <c:showSerName val="0"/>
          <c:showPercent val="0"/>
          <c:showBubbleSize val="0"/>
        </c:dLbls>
        <c:gapWidth val="80"/>
        <c:overlap val="100"/>
        <c:axId val="1589105392"/>
        <c:axId val="1"/>
      </c:barChart>
      <c:catAx>
        <c:axId val="1589105392"/>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5000"/>
          <c:min val="0"/>
        </c:scaling>
        <c:delete val="0"/>
        <c:axPos val="l"/>
        <c:majorGridlines>
          <c:spPr>
            <a:ln>
              <a:noFill/>
            </a:ln>
          </c:spPr>
        </c:majorGridlines>
        <c:numFmt formatCode="General" sourceLinked="1"/>
        <c:majorTickMark val="out"/>
        <c:minorTickMark val="none"/>
        <c:tickLblPos val="none"/>
        <c:spPr>
          <a:ln w="9525" cmpd="sng" algn="ctr">
            <a:solidFill>
              <a:schemeClr val="tx1"/>
            </a:solidFill>
            <a:prstDash val="solid"/>
          </a:ln>
        </c:spPr>
        <c:txPr>
          <a:bodyPr wrap="none"/>
          <a:lstStyle/>
          <a:p>
            <a:pPr>
              <a:defRPr sz="1000" kern="1200">
                <a:latin typeface="+mn-lt"/>
                <a:ea typeface="+mn-ea"/>
                <a:cs typeface="+mn-cs"/>
              </a:defRPr>
            </a:pPr>
            <a:endParaRPr lang="en-US"/>
          </a:p>
        </c:txPr>
        <c:crossAx val="1589105392"/>
        <c:crosses val="min"/>
        <c:crossBetween val="between"/>
        <c:majorUnit val="500"/>
      </c:valAx>
    </c:plotArea>
    <c:plotVisOnly val="0"/>
    <c:dispBlanksAs val="gap"/>
    <c:showDLblsOverMax val="1"/>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548387096774194"/>
          <c:y val="0.15569823434991975"/>
          <c:w val="0.62903225806451613"/>
          <c:h val="0.6886035313001605"/>
        </c:manualLayout>
      </c:layout>
      <c:doughnutChart>
        <c:varyColors val="0"/>
        <c:ser>
          <c:idx val="0"/>
          <c:order val="0"/>
          <c:dPt>
            <c:idx val="0"/>
            <c:bubble3D val="0"/>
            <c:spPr>
              <a:solidFill>
                <a:srgbClr val="969696"/>
              </a:solidFill>
              <a:ln>
                <a:noFill/>
              </a:ln>
            </c:spPr>
            <c:extLst>
              <c:ext xmlns:c16="http://schemas.microsoft.com/office/drawing/2014/chart" uri="{C3380CC4-5D6E-409C-BE32-E72D297353CC}">
                <c16:uniqueId val="{00000000-433F-4BD2-88AB-F9B071B21360}"/>
              </c:ext>
            </c:extLst>
          </c:dPt>
          <c:dPt>
            <c:idx val="1"/>
            <c:bubble3D val="0"/>
            <c:spPr>
              <a:solidFill>
                <a:srgbClr val="6F8DB9"/>
              </a:solidFill>
              <a:ln>
                <a:noFill/>
              </a:ln>
            </c:spPr>
            <c:extLst>
              <c:ext xmlns:c16="http://schemas.microsoft.com/office/drawing/2014/chart" uri="{C3380CC4-5D6E-409C-BE32-E72D297353CC}">
                <c16:uniqueId val="{00000001-433F-4BD2-88AB-F9B071B21360}"/>
              </c:ext>
            </c:extLst>
          </c:dPt>
          <c:dPt>
            <c:idx val="2"/>
            <c:bubble3D val="0"/>
            <c:spPr>
              <a:solidFill>
                <a:srgbClr val="000000"/>
              </a:solidFill>
              <a:ln>
                <a:noFill/>
              </a:ln>
            </c:spPr>
            <c:extLst>
              <c:ext xmlns:c16="http://schemas.microsoft.com/office/drawing/2014/chart" uri="{C3380CC4-5D6E-409C-BE32-E72D297353CC}">
                <c16:uniqueId val="{00000002-433F-4BD2-88AB-F9B071B21360}"/>
              </c:ext>
            </c:extLst>
          </c:dPt>
          <c:dPt>
            <c:idx val="3"/>
            <c:bubble3D val="0"/>
            <c:explosion val="10"/>
            <c:spPr>
              <a:solidFill>
                <a:schemeClr val="accent6"/>
              </a:solidFill>
              <a:ln>
                <a:noFill/>
              </a:ln>
            </c:spPr>
            <c:extLst>
              <c:ext xmlns:c16="http://schemas.microsoft.com/office/drawing/2014/chart" uri="{C3380CC4-5D6E-409C-BE32-E72D297353CC}">
                <c16:uniqueId val="{00000003-433F-4BD2-88AB-F9B071B21360}"/>
              </c:ext>
            </c:extLst>
          </c:dPt>
          <c:dPt>
            <c:idx val="4"/>
            <c:bubble3D val="0"/>
            <c:spPr>
              <a:solidFill>
                <a:schemeClr val="accent3"/>
              </a:solidFill>
              <a:ln>
                <a:noFill/>
              </a:ln>
            </c:spPr>
            <c:extLst>
              <c:ext xmlns:c16="http://schemas.microsoft.com/office/drawing/2014/chart" uri="{C3380CC4-5D6E-409C-BE32-E72D297353CC}">
                <c16:uniqueId val="{00000004-433F-4BD2-88AB-F9B071B21360}"/>
              </c:ext>
            </c:extLst>
          </c:dPt>
          <c:dPt>
            <c:idx val="5"/>
            <c:bubble3D val="0"/>
            <c:spPr>
              <a:solidFill>
                <a:schemeClr val="accent1"/>
              </a:solidFill>
              <a:ln>
                <a:noFill/>
              </a:ln>
            </c:spPr>
            <c:extLst>
              <c:ext xmlns:c16="http://schemas.microsoft.com/office/drawing/2014/chart" uri="{C3380CC4-5D6E-409C-BE32-E72D297353CC}">
                <c16:uniqueId val="{00000005-433F-4BD2-88AB-F9B071B21360}"/>
              </c:ext>
            </c:extLst>
          </c:dPt>
          <c:dPt>
            <c:idx val="6"/>
            <c:bubble3D val="0"/>
            <c:spPr>
              <a:solidFill>
                <a:srgbClr val="808080"/>
              </a:solidFill>
              <a:ln>
                <a:noFill/>
              </a:ln>
            </c:spPr>
            <c:extLst>
              <c:ext xmlns:c16="http://schemas.microsoft.com/office/drawing/2014/chart" uri="{C3380CC4-5D6E-409C-BE32-E72D297353CC}">
                <c16:uniqueId val="{00000006-433F-4BD2-88AB-F9B071B21360}"/>
              </c:ext>
            </c:extLst>
          </c:dPt>
          <c:dPt>
            <c:idx val="7"/>
            <c:bubble3D val="0"/>
            <c:spPr>
              <a:solidFill>
                <a:srgbClr val="FDDB0F"/>
              </a:solidFill>
              <a:ln>
                <a:noFill/>
              </a:ln>
            </c:spPr>
            <c:extLst>
              <c:ext xmlns:c16="http://schemas.microsoft.com/office/drawing/2014/chart" uri="{C3380CC4-5D6E-409C-BE32-E72D297353CC}">
                <c16:uniqueId val="{00000007-433F-4BD2-88AB-F9B071B21360}"/>
              </c:ext>
            </c:extLst>
          </c:dPt>
          <c:dLbls>
            <c:dLbl>
              <c:idx val="0"/>
              <c:layout>
                <c:manualLayout>
                  <c:x val="5.131964809384164E-3"/>
                  <c:y val="-2.407704654895666E-3"/>
                </c:manualLayout>
              </c:layout>
              <c:numFmt formatCode="#,##0&quot;%&quot;;&quot;-&quot;#,##0&quot;%&quot;" sourceLinked="0"/>
              <c:spPr>
                <a:noFill/>
                <a:ln>
                  <a:noFill/>
                </a:ln>
              </c:spPr>
              <c:txPr>
                <a:bodyPr wrap="none"/>
                <a:lstStyle/>
                <a:p>
                  <a:pPr>
                    <a:defRPr sz="1000" kern="1200">
                      <a:solidFill>
                        <a:schemeClr val="tx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433F-4BD2-88AB-F9B071B21360}"/>
                </c:ext>
              </c:extLst>
            </c:dLbl>
            <c:dLbl>
              <c:idx val="1"/>
              <c:layout>
                <c:manualLayout>
                  <c:x val="2.9325513196480938E-3"/>
                  <c:y val="2.3274478330658106E-2"/>
                </c:manualLayout>
              </c:layout>
              <c:numFmt formatCode="#,##0&quot;%&quot;;&quot;-&quot;#,##0&quot;%&quot;" sourceLinked="0"/>
              <c:spPr>
                <a:noFill/>
                <a:ln>
                  <a:noFill/>
                </a:ln>
              </c:spPr>
              <c:txPr>
                <a:bodyPr wrap="none"/>
                <a:lstStyle/>
                <a:p>
                  <a:pPr>
                    <a:defRPr sz="10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433F-4BD2-88AB-F9B071B21360}"/>
                </c:ext>
              </c:extLst>
            </c:dLbl>
            <c:dLbl>
              <c:idx val="2"/>
              <c:layout>
                <c:manualLayout>
                  <c:x val="-4.3988269794721412E-3"/>
                  <c:y val="8.0256821829855537E-4"/>
                </c:manualLayout>
              </c:layout>
              <c:numFmt formatCode="#,##0&quot;%&quot;;&quot;-&quot;#,##0&quot;%&quot;" sourceLinked="0"/>
              <c:spPr>
                <a:noFill/>
                <a:ln>
                  <a:noFill/>
                </a:ln>
              </c:spPr>
              <c:txPr>
                <a:bodyPr wrap="none"/>
                <a:lstStyle/>
                <a:p>
                  <a:pPr>
                    <a:defRPr sz="1000" kern="120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433F-4BD2-88AB-F9B071B2136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extLst>
          </c:dLbls>
          <c:val>
            <c:numRef>
              <c:f>Sheet1!$A$1:$A$8</c:f>
              <c:numCache>
                <c:formatCode>General</c:formatCode>
                <c:ptCount val="8"/>
                <c:pt idx="0">
                  <c:v>46</c:v>
                </c:pt>
                <c:pt idx="1">
                  <c:v>20</c:v>
                </c:pt>
                <c:pt idx="2">
                  <c:v>18</c:v>
                </c:pt>
                <c:pt idx="3">
                  <c:v>5</c:v>
                </c:pt>
                <c:pt idx="4">
                  <c:v>4</c:v>
                </c:pt>
                <c:pt idx="5">
                  <c:v>2</c:v>
                </c:pt>
                <c:pt idx="6">
                  <c:v>2</c:v>
                </c:pt>
                <c:pt idx="7">
                  <c:v>1</c:v>
                </c:pt>
              </c:numCache>
            </c:numRef>
          </c:val>
          <c:extLst>
            <c:ext xmlns:c16="http://schemas.microsoft.com/office/drawing/2014/chart" uri="{C3380CC4-5D6E-409C-BE32-E72D297353CC}">
              <c16:uniqueId val="{00000008-433F-4BD2-88AB-F9B071B21360}"/>
            </c:ext>
          </c:extLst>
        </c:ser>
        <c:dLbls>
          <c:showLegendKey val="0"/>
          <c:showVal val="0"/>
          <c:showCatName val="0"/>
          <c:showSerName val="0"/>
          <c:showPercent val="0"/>
          <c:showBubbleSize val="0"/>
          <c:showLeaderLines val="1"/>
        </c:dLbls>
        <c:firstSliceAng val="321"/>
        <c:holeSize val="50"/>
      </c:doughnutChart>
    </c:plotArea>
    <c:plotVisOnly val="0"/>
    <c:dispBlanksAs val="gap"/>
    <c:showDLblsOverMax val="1"/>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428674873280235E-2"/>
          <c:y val="2.4333177351427236E-2"/>
          <c:w val="0.8631426502534395"/>
          <c:h val="0.86523163313055684"/>
        </c:manualLayout>
      </c:layout>
      <c:scatterChart>
        <c:scatterStyle val="lineMarker"/>
        <c:varyColors val="0"/>
        <c:ser>
          <c:idx val="0"/>
          <c:order val="0"/>
          <c:spPr>
            <a:ln w="19050" cmpd="sng" algn="ctr">
              <a:solidFill>
                <a:schemeClr val="accent1"/>
              </a:solidFill>
              <a:prstDash val="solid"/>
            </a:ln>
          </c:spPr>
          <c:marker>
            <c:symbol val="circle"/>
            <c:size val="5"/>
            <c:spPr>
              <a:solidFill>
                <a:schemeClr val="accent1"/>
              </a:solidFill>
              <a:ln w="9525" cmpd="sng" algn="ctr">
                <a:solidFill>
                  <a:schemeClr val="accent1"/>
                </a:solidFill>
                <a:prstDash val="solid"/>
              </a:ln>
            </c:spPr>
          </c:marker>
          <c:xVal>
            <c:numRef>
              <c:f>Sheet1!$A$1:$J$1</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xVal>
          <c:yVal>
            <c:numRef>
              <c:f>Sheet1!$A$2:$J$2</c:f>
              <c:numCache>
                <c:formatCode>General</c:formatCode>
                <c:ptCount val="10"/>
                <c:pt idx="0">
                  <c:v>7.489553168271776</c:v>
                </c:pt>
                <c:pt idx="1">
                  <c:v>11.295736315853169</c:v>
                </c:pt>
                <c:pt idx="2">
                  <c:v>16.358780395236167</c:v>
                </c:pt>
                <c:pt idx="3">
                  <c:v>20.911518310873497</c:v>
                </c:pt>
                <c:pt idx="4">
                  <c:v>25.128589889956991</c:v>
                </c:pt>
                <c:pt idx="5">
                  <c:v>29.437545347644857</c:v>
                </c:pt>
                <c:pt idx="6">
                  <c:v>33.302604775210824</c:v>
                </c:pt>
                <c:pt idx="7">
                  <c:v>36.968240644149958</c:v>
                </c:pt>
                <c:pt idx="8">
                  <c:v>41.543948167487216</c:v>
                </c:pt>
                <c:pt idx="9">
                  <c:v>48.124862740439568</c:v>
                </c:pt>
              </c:numCache>
            </c:numRef>
          </c:yVal>
          <c:smooth val="0"/>
          <c:extLst>
            <c:ext xmlns:c16="http://schemas.microsoft.com/office/drawing/2014/chart" uri="{C3380CC4-5D6E-409C-BE32-E72D297353CC}">
              <c16:uniqueId val="{00000000-2DA0-6A41-BB2F-C34D4B90B337}"/>
            </c:ext>
          </c:extLst>
        </c:ser>
        <c:ser>
          <c:idx val="1"/>
          <c:order val="1"/>
          <c:spPr>
            <a:ln w="19050" cmpd="sng" algn="ctr">
              <a:solidFill>
                <a:schemeClr val="accent3"/>
              </a:solidFill>
              <a:prstDash val="lgDash"/>
            </a:ln>
          </c:spPr>
          <c:marker>
            <c:symbol val="triangle"/>
            <c:size val="5"/>
            <c:spPr>
              <a:solidFill>
                <a:schemeClr val="accent3"/>
              </a:solidFill>
              <a:ln w="9525" cmpd="sng" algn="ctr">
                <a:solidFill>
                  <a:schemeClr val="accent3"/>
                </a:solidFill>
                <a:prstDash val="solid"/>
              </a:ln>
            </c:spPr>
          </c:marker>
          <c:xVal>
            <c:numRef>
              <c:f>Sheet1!$A$1:$J$1</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xVal>
          <c:yVal>
            <c:numRef>
              <c:f>Sheet1!$A$3:$J$3</c:f>
              <c:numCache>
                <c:formatCode>General</c:formatCode>
                <c:ptCount val="10"/>
                <c:pt idx="0">
                  <c:v>4.604739612692228</c:v>
                </c:pt>
                <c:pt idx="1">
                  <c:v>8.9810813498173019</c:v>
                </c:pt>
                <c:pt idx="2">
                  <c:v>14.140664992480815</c:v>
                </c:pt>
                <c:pt idx="3">
                  <c:v>18.138535682346209</c:v>
                </c:pt>
                <c:pt idx="4">
                  <c:v>22.065531451889207</c:v>
                </c:pt>
                <c:pt idx="5">
                  <c:v>25.771364918623426</c:v>
                </c:pt>
                <c:pt idx="6">
                  <c:v>29.797037077455784</c:v>
                </c:pt>
                <c:pt idx="7">
                  <c:v>33.562079785945045</c:v>
                </c:pt>
                <c:pt idx="8">
                  <c:v>37.537929826865508</c:v>
                </c:pt>
                <c:pt idx="9">
                  <c:v>45.36576139110484</c:v>
                </c:pt>
              </c:numCache>
            </c:numRef>
          </c:yVal>
          <c:smooth val="0"/>
          <c:extLst>
            <c:ext xmlns:c16="http://schemas.microsoft.com/office/drawing/2014/chart" uri="{C3380CC4-5D6E-409C-BE32-E72D297353CC}">
              <c16:uniqueId val="{00000001-2DA0-6A41-BB2F-C34D4B90B337}"/>
            </c:ext>
          </c:extLst>
        </c:ser>
        <c:ser>
          <c:idx val="2"/>
          <c:order val="2"/>
          <c:spPr>
            <a:ln w="19050" cmpd="sng" algn="ctr">
              <a:solidFill>
                <a:schemeClr val="accent6"/>
              </a:solidFill>
              <a:prstDash val="dash"/>
            </a:ln>
          </c:spPr>
          <c:marker>
            <c:symbol val="diamond"/>
            <c:size val="5"/>
            <c:spPr>
              <a:solidFill>
                <a:schemeClr val="accent6"/>
              </a:solidFill>
              <a:ln w="9525" cmpd="sng" algn="ctr">
                <a:solidFill>
                  <a:schemeClr val="accent6"/>
                </a:solidFill>
                <a:prstDash val="solid"/>
              </a:ln>
            </c:spPr>
          </c:marker>
          <c:xVal>
            <c:numRef>
              <c:f>Sheet1!$A$1:$J$1</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xVal>
          <c:yVal>
            <c:numRef>
              <c:f>Sheet1!$A$4:$J$4</c:f>
              <c:numCache>
                <c:formatCode>General</c:formatCode>
                <c:ptCount val="10"/>
                <c:pt idx="0">
                  <c:v>2.1815222814636286</c:v>
                </c:pt>
                <c:pt idx="1">
                  <c:v>4.1815222814636286</c:v>
                </c:pt>
                <c:pt idx="2">
                  <c:v>8.1815222814636286</c:v>
                </c:pt>
                <c:pt idx="3">
                  <c:v>15.181522281463629</c:v>
                </c:pt>
                <c:pt idx="4">
                  <c:v>18.181522281463629</c:v>
                </c:pt>
                <c:pt idx="5">
                  <c:v>22.181522281463621</c:v>
                </c:pt>
                <c:pt idx="6">
                  <c:v>27.181522281463629</c:v>
                </c:pt>
                <c:pt idx="7">
                  <c:v>32.181522281463629</c:v>
                </c:pt>
                <c:pt idx="8">
                  <c:v>39.181522281463629</c:v>
                </c:pt>
                <c:pt idx="9">
                  <c:v>44.181522281463629</c:v>
                </c:pt>
              </c:numCache>
            </c:numRef>
          </c:yVal>
          <c:smooth val="0"/>
          <c:extLst>
            <c:ext xmlns:c16="http://schemas.microsoft.com/office/drawing/2014/chart" uri="{C3380CC4-5D6E-409C-BE32-E72D297353CC}">
              <c16:uniqueId val="{00000002-2DA0-6A41-BB2F-C34D4B90B337}"/>
            </c:ext>
          </c:extLst>
        </c:ser>
        <c:dLbls>
          <c:showLegendKey val="0"/>
          <c:showVal val="0"/>
          <c:showCatName val="0"/>
          <c:showSerName val="0"/>
          <c:showPercent val="0"/>
          <c:showBubbleSize val="0"/>
        </c:dLbls>
        <c:axId val="4"/>
        <c:axId val="5"/>
      </c:scatterChart>
      <c:valAx>
        <c:axId val="4"/>
        <c:scaling>
          <c:orientation val="minMax"/>
          <c:max val="2024"/>
          <c:min val="2015"/>
        </c:scaling>
        <c:delete val="0"/>
        <c:axPos val="b"/>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GT"/>
          </a:p>
        </c:txPr>
        <c:crossAx val="5"/>
        <c:crosses val="min"/>
        <c:crossBetween val="midCat"/>
        <c:majorUnit val="1"/>
      </c:valAx>
      <c:valAx>
        <c:axId val="5"/>
        <c:scaling>
          <c:orientation val="minMax"/>
          <c:max val="49.181522281463629"/>
          <c:min val="0"/>
        </c:scaling>
        <c:delete val="0"/>
        <c:axPos val="l"/>
        <c:majorGridlines>
          <c:spPr>
            <a:ln>
              <a:noFill/>
            </a:ln>
          </c:spPr>
        </c:majorGridlines>
        <c:numFmt formatCode="General" sourceLinked="1"/>
        <c:majorTickMark val="none"/>
        <c:minorTickMark val="none"/>
        <c:tickLblPos val="none"/>
        <c:spPr>
          <a:ln w="9525" cmpd="sng" algn="ctr">
            <a:solidFill>
              <a:schemeClr val="tx1"/>
            </a:solidFill>
            <a:prstDash val="solid"/>
          </a:ln>
        </c:spPr>
        <c:crossAx val="4"/>
        <c:crosses val="min"/>
        <c:crossBetween val="midCat"/>
      </c:valAx>
    </c:plotArea>
    <c:plotVisOnly val="0"/>
    <c:dispBlanksAs val="gap"/>
    <c:showDLblsOverMax val="1"/>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8776394152680021E-2"/>
          <c:y val="0.10473537604456824"/>
          <c:w val="0.90714672441797506"/>
          <c:h val="0.81225626740947077"/>
        </c:manualLayout>
      </c:layout>
      <c:barChart>
        <c:barDir val="col"/>
        <c:grouping val="clustered"/>
        <c:varyColors val="0"/>
        <c:ser>
          <c:idx val="0"/>
          <c:order val="0"/>
          <c:spPr>
            <a:solidFill>
              <a:schemeClr val="accent6"/>
            </a:solidFill>
            <a:ln>
              <a:noFill/>
            </a:ln>
          </c:spPr>
          <c:invertIfNegative val="0"/>
          <c:dLbls>
            <c:dLbl>
              <c:idx val="0"/>
              <c:layout>
                <c:manualLayout>
                  <c:x val="0"/>
                  <c:y val="-0.11532033426183844"/>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3E62-B04B-AED3-A317A0A32C57}"/>
                </c:ext>
              </c:extLst>
            </c:dLbl>
            <c:dLbl>
              <c:idx val="1"/>
              <c:layout>
                <c:manualLayout>
                  <c:x val="0"/>
                  <c:y val="-0.13314763231197771"/>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3E62-B04B-AED3-A317A0A32C57}"/>
                </c:ext>
              </c:extLst>
            </c:dLbl>
            <c:dLbl>
              <c:idx val="2"/>
              <c:layout>
                <c:manualLayout>
                  <c:x val="0"/>
                  <c:y val="-2.5069637883008356E-2"/>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3E62-B04B-AED3-A317A0A32C57}"/>
                </c:ext>
              </c:extLst>
            </c:dLbl>
            <c:dLbl>
              <c:idx val="3"/>
              <c:layout>
                <c:manualLayout>
                  <c:x val="0"/>
                  <c:y val="-0.10027855153203342"/>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3E62-B04B-AED3-A317A0A32C57}"/>
                </c:ext>
              </c:extLst>
            </c:dLbl>
            <c:dLbl>
              <c:idx val="4"/>
              <c:layout>
                <c:manualLayout>
                  <c:x val="0"/>
                  <c:y val="-2.5069637883008356E-2"/>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3E62-B04B-AED3-A317A0A32C57}"/>
                </c:ext>
              </c:extLst>
            </c:dLbl>
            <c:dLbl>
              <c:idx val="5"/>
              <c:layout>
                <c:manualLayout>
                  <c:x val="0"/>
                  <c:y val="-6.2395543175487463E-2"/>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3E62-B04B-AED3-A317A0A32C57}"/>
                </c:ext>
              </c:extLst>
            </c:dLbl>
            <c:dLbl>
              <c:idx val="6"/>
              <c:layout>
                <c:manualLayout>
                  <c:x val="0"/>
                  <c:y val="-2.5069637883008356E-2"/>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3E62-B04B-AED3-A317A0A32C5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Sheet1!$A$1:$G$1</c:f>
              <c:numCache>
                <c:formatCode>General</c:formatCode>
                <c:ptCount val="7"/>
                <c:pt idx="0">
                  <c:v>21</c:v>
                </c:pt>
                <c:pt idx="1">
                  <c:v>26</c:v>
                </c:pt>
                <c:pt idx="2">
                  <c:v>5</c:v>
                </c:pt>
                <c:pt idx="3">
                  <c:v>17</c:v>
                </c:pt>
                <c:pt idx="4">
                  <c:v>5</c:v>
                </c:pt>
                <c:pt idx="5">
                  <c:v>10</c:v>
                </c:pt>
                <c:pt idx="6">
                  <c:v>5</c:v>
                </c:pt>
              </c:numCache>
            </c:numRef>
          </c:val>
          <c:extLst>
            <c:ext xmlns:c16="http://schemas.microsoft.com/office/drawing/2014/chart" uri="{C3380CC4-5D6E-409C-BE32-E72D297353CC}">
              <c16:uniqueId val="{00000007-3E62-B04B-AED3-A317A0A32C57}"/>
            </c:ext>
          </c:extLst>
        </c:ser>
        <c:ser>
          <c:idx val="1"/>
          <c:order val="1"/>
          <c:spPr>
            <a:solidFill>
              <a:schemeClr val="folHlink"/>
            </a:solidFill>
            <a:ln>
              <a:noFill/>
            </a:ln>
          </c:spPr>
          <c:invertIfNegative val="0"/>
          <c:dLbls>
            <c:dLbl>
              <c:idx val="0"/>
              <c:layout>
                <c:manualLayout>
                  <c:x val="0"/>
                  <c:y val="-0.43565459610027857"/>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3E62-B04B-AED3-A317A0A32C57}"/>
                </c:ext>
              </c:extLst>
            </c:dLbl>
            <c:dLbl>
              <c:idx val="1"/>
              <c:layout>
                <c:manualLayout>
                  <c:x val="0"/>
                  <c:y val="-0.43565459610027857"/>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3E62-B04B-AED3-A317A0A32C57}"/>
                </c:ext>
              </c:extLst>
            </c:dLbl>
            <c:dLbl>
              <c:idx val="2"/>
              <c:layout>
                <c:manualLayout>
                  <c:x val="0"/>
                  <c:y val="-0.14818941504178273"/>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3E62-B04B-AED3-A317A0A32C57}"/>
                </c:ext>
              </c:extLst>
            </c:dLbl>
            <c:dLbl>
              <c:idx val="3"/>
              <c:layout>
                <c:manualLayout>
                  <c:x val="0"/>
                  <c:y val="-0.32869080779944287"/>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3E62-B04B-AED3-A317A0A32C57}"/>
                </c:ext>
              </c:extLst>
            </c:dLbl>
            <c:dLbl>
              <c:idx val="4"/>
              <c:layout>
                <c:manualLayout>
                  <c:x val="0"/>
                  <c:y val="-0.16267409470752089"/>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3E62-B04B-AED3-A317A0A32C57}"/>
                </c:ext>
              </c:extLst>
            </c:dLbl>
            <c:dLbl>
              <c:idx val="5"/>
              <c:layout>
                <c:manualLayout>
                  <c:x val="0"/>
                  <c:y val="-0.42506963788300833"/>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3E62-B04B-AED3-A317A0A32C57}"/>
                </c:ext>
              </c:extLst>
            </c:dLbl>
            <c:dLbl>
              <c:idx val="6"/>
              <c:layout>
                <c:manualLayout>
                  <c:x val="0"/>
                  <c:y val="-7.6880222841225629E-2"/>
                </c:manualLayout>
              </c:layout>
              <c:numFmt formatCode="#,##0;&quot;-&quot;#,##0" sourceLinked="0"/>
              <c:spPr>
                <a:noFill/>
                <a:ln>
                  <a:noFill/>
                </a:ln>
              </c:spPr>
              <c:txPr>
                <a:bodyPr wrap="none"/>
                <a:lstStyle/>
                <a:p>
                  <a:pPr>
                    <a:defRPr sz="105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3E62-B04B-AED3-A317A0A32C5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Sheet1!$A$2:$G$2</c:f>
              <c:numCache>
                <c:formatCode>General</c:formatCode>
                <c:ptCount val="7"/>
                <c:pt idx="0">
                  <c:v>108</c:v>
                </c:pt>
                <c:pt idx="1">
                  <c:v>108</c:v>
                </c:pt>
                <c:pt idx="2">
                  <c:v>30</c:v>
                </c:pt>
                <c:pt idx="3">
                  <c:v>79</c:v>
                </c:pt>
                <c:pt idx="4">
                  <c:v>34</c:v>
                </c:pt>
                <c:pt idx="5">
                  <c:v>105</c:v>
                </c:pt>
                <c:pt idx="6">
                  <c:v>12</c:v>
                </c:pt>
              </c:numCache>
            </c:numRef>
          </c:val>
          <c:extLst>
            <c:ext xmlns:c16="http://schemas.microsoft.com/office/drawing/2014/chart" uri="{C3380CC4-5D6E-409C-BE32-E72D297353CC}">
              <c16:uniqueId val="{0000000F-3E62-B04B-AED3-A317A0A32C57}"/>
            </c:ext>
          </c:extLst>
        </c:ser>
        <c:dLbls>
          <c:showLegendKey val="0"/>
          <c:showVal val="0"/>
          <c:showCatName val="0"/>
          <c:showSerName val="0"/>
          <c:showPercent val="0"/>
          <c:showBubbleSize val="0"/>
        </c:dLbls>
        <c:gapWidth val="80"/>
        <c:axId val="56822399"/>
        <c:axId val="1"/>
      </c:barChart>
      <c:catAx>
        <c:axId val="56822399"/>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10"/>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50" kern="1200">
                <a:solidFill>
                  <a:schemeClr val="tx1"/>
                </a:solidFill>
                <a:latin typeface="+mn-lt"/>
                <a:ea typeface="+mn-ea"/>
                <a:cs typeface="+mn-cs"/>
              </a:defRPr>
            </a:pPr>
            <a:endParaRPr lang="en-US"/>
          </a:p>
        </c:txPr>
        <c:crossAx val="56822399"/>
        <c:crosses val="min"/>
        <c:crossBetween val="between"/>
        <c:majorUnit val="10"/>
      </c:valAx>
    </c:plotArea>
    <c:plotVisOnly val="0"/>
    <c:dispBlanksAs val="gap"/>
    <c:showDLblsOverMax val="1"/>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364711232378354E-2"/>
          <c:y val="5.048943843379701E-2"/>
          <c:w val="0.81991814461118695"/>
          <c:h val="0.89902112313240601"/>
        </c:manualLayout>
      </c:layout>
      <c:barChart>
        <c:barDir val="col"/>
        <c:grouping val="stacked"/>
        <c:varyColors val="0"/>
        <c:ser>
          <c:idx val="0"/>
          <c:order val="0"/>
          <c:spPr>
            <a:solidFill>
              <a:schemeClr val="folHlink"/>
            </a:solidFill>
            <a:ln>
              <a:noFill/>
            </a:ln>
          </c:spPr>
          <c:invertIfNegative val="0"/>
          <c:val>
            <c:numRef>
              <c:f>Sheet1!$A$1:$H$1</c:f>
              <c:numCache>
                <c:formatCode>General</c:formatCode>
                <c:ptCount val="8"/>
                <c:pt idx="0">
                  <c:v>0</c:v>
                </c:pt>
                <c:pt idx="1">
                  <c:v>0</c:v>
                </c:pt>
                <c:pt idx="2">
                  <c:v>0.02</c:v>
                </c:pt>
                <c:pt idx="3">
                  <c:v>0.15</c:v>
                </c:pt>
                <c:pt idx="4">
                  <c:v>0.95</c:v>
                </c:pt>
                <c:pt idx="5">
                  <c:v>6.1</c:v>
                </c:pt>
                <c:pt idx="6">
                  <c:v>23.400000000000002</c:v>
                </c:pt>
                <c:pt idx="7">
                  <c:v>49.8</c:v>
                </c:pt>
              </c:numCache>
            </c:numRef>
          </c:val>
          <c:extLst>
            <c:ext xmlns:c16="http://schemas.microsoft.com/office/drawing/2014/chart" uri="{C3380CC4-5D6E-409C-BE32-E72D297353CC}">
              <c16:uniqueId val="{00000000-6648-424E-A5EF-1CC201A81227}"/>
            </c:ext>
          </c:extLst>
        </c:ser>
        <c:dLbls>
          <c:showLegendKey val="0"/>
          <c:showVal val="0"/>
          <c:showCatName val="0"/>
          <c:showSerName val="0"/>
          <c:showPercent val="0"/>
          <c:showBubbleSize val="0"/>
        </c:dLbls>
        <c:gapWidth val="80"/>
        <c:overlap val="100"/>
        <c:axId val="1797814720"/>
        <c:axId val="1"/>
      </c:barChart>
      <c:lineChart>
        <c:grouping val="standard"/>
        <c:varyColors val="0"/>
        <c:ser>
          <c:idx val="1"/>
          <c:order val="1"/>
          <c:spPr>
            <a:ln w="28575" cmpd="sng" algn="ctr">
              <a:solidFill>
                <a:schemeClr val="accent6"/>
              </a:solidFill>
              <a:prstDash val="solid"/>
            </a:ln>
          </c:spPr>
          <c:marker>
            <c:symbol val="none"/>
          </c:marker>
          <c:val>
            <c:numRef>
              <c:f>Sheet1!$A$2:$H$2</c:f>
              <c:numCache>
                <c:formatCode>General</c:formatCode>
                <c:ptCount val="8"/>
                <c:pt idx="0">
                  <c:v>114.2</c:v>
                </c:pt>
                <c:pt idx="1">
                  <c:v>170.8</c:v>
                </c:pt>
                <c:pt idx="2">
                  <c:v>247.9</c:v>
                </c:pt>
                <c:pt idx="3">
                  <c:v>342.1</c:v>
                </c:pt>
                <c:pt idx="4">
                  <c:v>463.5</c:v>
                </c:pt>
                <c:pt idx="5">
                  <c:v>724.5</c:v>
                </c:pt>
                <c:pt idx="6">
                  <c:v>1218</c:v>
                </c:pt>
                <c:pt idx="7">
                  <c:v>2010</c:v>
                </c:pt>
              </c:numCache>
            </c:numRef>
          </c:val>
          <c:smooth val="0"/>
          <c:extLst>
            <c:ext xmlns:c16="http://schemas.microsoft.com/office/drawing/2014/chart" uri="{C3380CC4-5D6E-409C-BE32-E72D297353CC}">
              <c16:uniqueId val="{00000001-6648-424E-A5EF-1CC201A81227}"/>
            </c:ext>
          </c:extLst>
        </c:ser>
        <c:dLbls>
          <c:showLegendKey val="0"/>
          <c:showVal val="0"/>
          <c:showCatName val="0"/>
          <c:showSerName val="0"/>
          <c:showPercent val="0"/>
          <c:showBubbleSize val="0"/>
        </c:dLbls>
        <c:marker val="1"/>
        <c:smooth val="0"/>
        <c:axId val="2"/>
        <c:axId val="3"/>
      </c:lineChart>
      <c:catAx>
        <c:axId val="179781472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0"/>
        <c:axPos val="l"/>
        <c:majorGridlines>
          <c:spPr>
            <a:ln>
              <a:noFill/>
            </a:ln>
          </c:spPr>
        </c:majorGridlines>
        <c:numFmt formatCode="General" sourceLinked="1"/>
        <c:majorTickMark val="out"/>
        <c:minorTickMark val="none"/>
        <c:tickLblPos val="none"/>
        <c:spPr>
          <a:ln w="9525" cmpd="sng" algn="ctr">
            <a:solidFill>
              <a:schemeClr val="tx1"/>
            </a:solidFill>
            <a:prstDash val="solid"/>
          </a:ln>
        </c:spPr>
        <c:txPr>
          <a:bodyPr wrap="none"/>
          <a:lstStyle/>
          <a:p>
            <a:pPr>
              <a:defRPr sz="1000" kern="1200">
                <a:latin typeface="+mn-lt"/>
                <a:ea typeface="+mn-ea"/>
                <a:cs typeface="+mn-cs"/>
              </a:defRPr>
            </a:pPr>
            <a:endParaRPr lang="en-US"/>
          </a:p>
        </c:txPr>
        <c:crossAx val="1797814720"/>
        <c:crosses val="min"/>
        <c:crossBetween val="between"/>
        <c:majorUnit val="10"/>
      </c:valAx>
      <c:catAx>
        <c:axId val="2"/>
        <c:scaling>
          <c:orientation val="minMax"/>
        </c:scaling>
        <c:delete val="0"/>
        <c:axPos val="b"/>
        <c:majorGridlines>
          <c:spPr>
            <a:ln>
              <a:noFill/>
            </a:ln>
          </c:spPr>
        </c:majorGridlines>
        <c:majorTickMark val="none"/>
        <c:minorTickMark val="none"/>
        <c:tickLblPos val="none"/>
        <c:spPr>
          <a:ln>
            <a:noFill/>
          </a:ln>
        </c:spPr>
        <c:crossAx val="3"/>
        <c:crosses val="min"/>
        <c:auto val="0"/>
        <c:lblAlgn val="ctr"/>
        <c:lblOffset val="100"/>
        <c:noMultiLvlLbl val="0"/>
      </c:catAx>
      <c:valAx>
        <c:axId val="3"/>
        <c:scaling>
          <c:orientation val="minMax"/>
          <c:max val="2200"/>
          <c:min val="0"/>
        </c:scaling>
        <c:delete val="0"/>
        <c:axPos val="r"/>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2"/>
        <c:crosses val="max"/>
        <c:crossBetween val="between"/>
        <c:majorUnit val="200"/>
      </c:valAx>
    </c:plotArea>
    <c:plotVisOnly val="0"/>
    <c:dispBlanksAs val="gap"/>
    <c:showDLblsOverMax val="1"/>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750894774516818E-2"/>
          <c:y val="6.1927605756650676E-2"/>
          <c:w val="0.83249821045096639"/>
          <c:h val="0.87614478848669863"/>
        </c:manualLayout>
      </c:layout>
      <c:barChart>
        <c:barDir val="col"/>
        <c:grouping val="stacked"/>
        <c:varyColors val="0"/>
        <c:ser>
          <c:idx val="0"/>
          <c:order val="0"/>
          <c:spPr>
            <a:solidFill>
              <a:schemeClr val="folHlink"/>
            </a:solidFill>
            <a:ln>
              <a:noFill/>
            </a:ln>
          </c:spPr>
          <c:invertIfNegative val="0"/>
          <c:dLbls>
            <c:dLbl>
              <c:idx val="3"/>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50A4-154A-99B2-8B5CBF8D6799}"/>
                </c:ext>
              </c:extLst>
            </c:dLbl>
            <c:dLbl>
              <c:idx val="4"/>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50A4-154A-99B2-8B5CBF8D6799}"/>
                </c:ext>
              </c:extLst>
            </c:dLbl>
            <c:dLbl>
              <c:idx val="5"/>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50A4-154A-99B2-8B5CBF8D679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Sheet1!$A$1:$F$1</c:f>
              <c:numCache>
                <c:formatCode>General</c:formatCode>
                <c:ptCount val="6"/>
                <c:pt idx="0">
                  <c:v>0.1</c:v>
                </c:pt>
                <c:pt idx="1">
                  <c:v>0.21199999999999999</c:v>
                </c:pt>
                <c:pt idx="2">
                  <c:v>0.82199999999999995</c:v>
                </c:pt>
                <c:pt idx="3">
                  <c:v>2.0209999999999999</c:v>
                </c:pt>
                <c:pt idx="4">
                  <c:v>3.9849999999999999</c:v>
                </c:pt>
                <c:pt idx="5">
                  <c:v>7.8860000000000001</c:v>
                </c:pt>
              </c:numCache>
            </c:numRef>
          </c:val>
          <c:extLst>
            <c:ext xmlns:c16="http://schemas.microsoft.com/office/drawing/2014/chart" uri="{C3380CC4-5D6E-409C-BE32-E72D297353CC}">
              <c16:uniqueId val="{00000003-50A4-154A-99B2-8B5CBF8D6799}"/>
            </c:ext>
          </c:extLst>
        </c:ser>
        <c:ser>
          <c:idx val="1"/>
          <c:order val="1"/>
          <c:spPr>
            <a:solidFill>
              <a:schemeClr val="accent6"/>
            </a:solidFill>
            <a:ln>
              <a:noFill/>
            </a:ln>
          </c:spPr>
          <c:invertIfNegative val="0"/>
          <c:dLbls>
            <c:dLbl>
              <c:idx val="3"/>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50A4-154A-99B2-8B5CBF8D6799}"/>
                </c:ext>
              </c:extLst>
            </c:dLbl>
            <c:dLbl>
              <c:idx val="4"/>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0A4-154A-99B2-8B5CBF8D6799}"/>
                </c:ext>
              </c:extLst>
            </c:dLbl>
            <c:dLbl>
              <c:idx val="5"/>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50A4-154A-99B2-8B5CBF8D6799}"/>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Sheet1!$A$2:$F$2</c:f>
              <c:numCache>
                <c:formatCode>General</c:formatCode>
                <c:ptCount val="6"/>
                <c:pt idx="0">
                  <c:v>0.11200000000000002</c:v>
                </c:pt>
                <c:pt idx="1">
                  <c:v>0.61</c:v>
                </c:pt>
                <c:pt idx="2">
                  <c:v>1.1989999999999998</c:v>
                </c:pt>
                <c:pt idx="3">
                  <c:v>1.964</c:v>
                </c:pt>
                <c:pt idx="4">
                  <c:v>3.9009999999999994</c:v>
                </c:pt>
                <c:pt idx="5">
                  <c:v>6.0019999999999998</c:v>
                </c:pt>
              </c:numCache>
            </c:numRef>
          </c:val>
          <c:extLst>
            <c:ext xmlns:c16="http://schemas.microsoft.com/office/drawing/2014/chart" uri="{C3380CC4-5D6E-409C-BE32-E72D297353CC}">
              <c16:uniqueId val="{00000007-50A4-154A-99B2-8B5CBF8D6799}"/>
            </c:ext>
          </c:extLst>
        </c:ser>
        <c:dLbls>
          <c:showLegendKey val="0"/>
          <c:showVal val="0"/>
          <c:showCatName val="0"/>
          <c:showSerName val="0"/>
          <c:showPercent val="0"/>
          <c:showBubbleSize val="0"/>
        </c:dLbls>
        <c:gapWidth val="80"/>
        <c:overlap val="100"/>
        <c:axId val="160556671"/>
        <c:axId val="1"/>
      </c:barChart>
      <c:lineChart>
        <c:grouping val="standard"/>
        <c:varyColors val="0"/>
        <c:ser>
          <c:idx val="2"/>
          <c:order val="2"/>
          <c:spPr>
            <a:ln w="28575" cmpd="sng" algn="ctr">
              <a:solidFill>
                <a:schemeClr val="tx1"/>
              </a:solidFill>
              <a:prstDash val="solid"/>
            </a:ln>
          </c:spPr>
          <c:marker>
            <c:symbol val="none"/>
          </c:marker>
          <c:val>
            <c:numRef>
              <c:f>Sheet1!$A$3:$F$3</c:f>
              <c:numCache>
                <c:formatCode>General</c:formatCode>
                <c:ptCount val="6"/>
                <c:pt idx="0">
                  <c:v>0.22025</c:v>
                </c:pt>
                <c:pt idx="1">
                  <c:v>1.026</c:v>
                </c:pt>
                <c:pt idx="2">
                  <c:v>2.621</c:v>
                </c:pt>
                <c:pt idx="3">
                  <c:v>6.0590000000000002</c:v>
                </c:pt>
                <c:pt idx="4">
                  <c:v>11.766</c:v>
                </c:pt>
                <c:pt idx="5">
                  <c:v>22.853000000000002</c:v>
                </c:pt>
              </c:numCache>
            </c:numRef>
          </c:val>
          <c:smooth val="0"/>
          <c:extLst>
            <c:ext xmlns:c16="http://schemas.microsoft.com/office/drawing/2014/chart" uri="{C3380CC4-5D6E-409C-BE32-E72D297353CC}">
              <c16:uniqueId val="{00000008-50A4-154A-99B2-8B5CBF8D6799}"/>
            </c:ext>
          </c:extLst>
        </c:ser>
        <c:dLbls>
          <c:showLegendKey val="0"/>
          <c:showVal val="0"/>
          <c:showCatName val="0"/>
          <c:showSerName val="0"/>
          <c:showPercent val="0"/>
          <c:showBubbleSize val="0"/>
        </c:dLbls>
        <c:marker val="1"/>
        <c:smooth val="0"/>
        <c:axId val="2"/>
        <c:axId val="3"/>
      </c:lineChart>
      <c:catAx>
        <c:axId val="160556671"/>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25"/>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160556671"/>
        <c:crosses val="min"/>
        <c:crossBetween val="between"/>
        <c:majorUnit val="5"/>
      </c:valAx>
      <c:catAx>
        <c:axId val="2"/>
        <c:scaling>
          <c:orientation val="minMax"/>
        </c:scaling>
        <c:delete val="0"/>
        <c:axPos val="b"/>
        <c:majorGridlines>
          <c:spPr>
            <a:ln>
              <a:noFill/>
            </a:ln>
          </c:spPr>
        </c:majorGridlines>
        <c:majorTickMark val="none"/>
        <c:minorTickMark val="none"/>
        <c:tickLblPos val="none"/>
        <c:spPr>
          <a:ln>
            <a:noFill/>
          </a:ln>
        </c:spPr>
        <c:crossAx val="3"/>
        <c:crosses val="min"/>
        <c:auto val="0"/>
        <c:lblAlgn val="ctr"/>
        <c:lblOffset val="100"/>
        <c:noMultiLvlLbl val="0"/>
      </c:catAx>
      <c:valAx>
        <c:axId val="3"/>
        <c:scaling>
          <c:orientation val="minMax"/>
          <c:max val="65"/>
          <c:min val="0"/>
        </c:scaling>
        <c:delete val="0"/>
        <c:axPos val="r"/>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2"/>
        <c:crosses val="max"/>
        <c:crossBetween val="between"/>
        <c:majorUnit val="5"/>
      </c:valAx>
    </c:plotArea>
    <c:plotVisOnly val="0"/>
    <c:dispBlanksAs val="gap"/>
    <c:showDLblsOverMax val="1"/>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750894774516818E-2"/>
          <c:y val="6.3195371606586559E-2"/>
          <c:w val="0.83249821045096639"/>
          <c:h val="0.87360925678682688"/>
        </c:manualLayout>
      </c:layout>
      <c:barChart>
        <c:barDir val="col"/>
        <c:grouping val="stacked"/>
        <c:varyColors val="0"/>
        <c:ser>
          <c:idx val="0"/>
          <c:order val="0"/>
          <c:spPr>
            <a:solidFill>
              <a:schemeClr val="folHlink"/>
            </a:solidFill>
            <a:ln>
              <a:noFill/>
            </a:ln>
          </c:spPr>
          <c:invertIfNegative val="0"/>
          <c:dLbls>
            <c:dLbl>
              <c:idx val="2"/>
              <c:layout>
                <c:manualLayout>
                  <c:x val="0"/>
                  <c:y val="-4.450378282153983E-4"/>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4371-BE46-B13E-8539916F7861}"/>
                </c:ext>
              </c:extLst>
            </c:dLbl>
            <c:dLbl>
              <c:idx val="3"/>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4371-BE46-B13E-8539916F7861}"/>
                </c:ext>
              </c:extLst>
            </c:dLbl>
            <c:dLbl>
              <c:idx val="4"/>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4371-BE46-B13E-8539916F7861}"/>
                </c:ext>
              </c:extLst>
            </c:dLbl>
            <c:dLbl>
              <c:idx val="5"/>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4371-BE46-B13E-8539916F78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Sheet1!$A$1:$F$1</c:f>
              <c:numCache>
                <c:formatCode>General</c:formatCode>
                <c:ptCount val="6"/>
                <c:pt idx="0">
                  <c:v>0.35499999999999998</c:v>
                </c:pt>
                <c:pt idx="1">
                  <c:v>0.45600000000000002</c:v>
                </c:pt>
                <c:pt idx="2">
                  <c:v>2.1749999999999998</c:v>
                </c:pt>
                <c:pt idx="3">
                  <c:v>4.5780000000000003</c:v>
                </c:pt>
                <c:pt idx="4">
                  <c:v>7.282</c:v>
                </c:pt>
                <c:pt idx="5">
                  <c:v>11.302</c:v>
                </c:pt>
              </c:numCache>
            </c:numRef>
          </c:val>
          <c:extLst>
            <c:ext xmlns:c16="http://schemas.microsoft.com/office/drawing/2014/chart" uri="{C3380CC4-5D6E-409C-BE32-E72D297353CC}">
              <c16:uniqueId val="{00000004-4371-BE46-B13E-8539916F7861}"/>
            </c:ext>
          </c:extLst>
        </c:ser>
        <c:ser>
          <c:idx val="1"/>
          <c:order val="1"/>
          <c:spPr>
            <a:solidFill>
              <a:schemeClr val="accent6"/>
            </a:solidFill>
            <a:ln>
              <a:noFill/>
            </a:ln>
          </c:spPr>
          <c:invertIfNegative val="0"/>
          <c:dLbls>
            <c:dLbl>
              <c:idx val="2"/>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371-BE46-B13E-8539916F7861}"/>
                </c:ext>
              </c:extLst>
            </c:dLbl>
            <c:dLbl>
              <c:idx val="3"/>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4371-BE46-B13E-8539916F7861}"/>
                </c:ext>
              </c:extLst>
            </c:dLbl>
            <c:dLbl>
              <c:idx val="4"/>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4371-BE46-B13E-8539916F7861}"/>
                </c:ext>
              </c:extLst>
            </c:dLbl>
            <c:dLbl>
              <c:idx val="5"/>
              <c:layout>
                <c:manualLayout>
                  <c:x val="0"/>
                  <c:y val="0"/>
                </c:manualLayout>
              </c:layout>
              <c:numFmt formatCode="#,##0;&quot;-&quot;#,##0" sourceLinked="0"/>
              <c:spPr>
                <a:noFill/>
                <a:ln>
                  <a:noFill/>
                </a:ln>
              </c:spPr>
              <c:txPr>
                <a:bodyPr wrap="none"/>
                <a:lstStyle/>
                <a:p>
                  <a:pPr>
                    <a:defRPr sz="10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4371-BE46-B13E-8539916F7861}"/>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Sheet1!$A$2:$F$2</c:f>
              <c:numCache>
                <c:formatCode>General</c:formatCode>
                <c:ptCount val="6"/>
                <c:pt idx="0">
                  <c:v>0.10099999999999998</c:v>
                </c:pt>
                <c:pt idx="1">
                  <c:v>1.718</c:v>
                </c:pt>
                <c:pt idx="2">
                  <c:v>2.4029999999999996</c:v>
                </c:pt>
                <c:pt idx="3">
                  <c:v>2.7039999999999997</c:v>
                </c:pt>
                <c:pt idx="4">
                  <c:v>4.0199999999999996</c:v>
                </c:pt>
                <c:pt idx="5">
                  <c:v>4.6679999999999993</c:v>
                </c:pt>
              </c:numCache>
            </c:numRef>
          </c:val>
          <c:extLst>
            <c:ext xmlns:c16="http://schemas.microsoft.com/office/drawing/2014/chart" uri="{C3380CC4-5D6E-409C-BE32-E72D297353CC}">
              <c16:uniqueId val="{00000009-4371-BE46-B13E-8539916F7861}"/>
            </c:ext>
          </c:extLst>
        </c:ser>
        <c:dLbls>
          <c:showLegendKey val="0"/>
          <c:showVal val="0"/>
          <c:showCatName val="0"/>
          <c:showSerName val="0"/>
          <c:showPercent val="0"/>
          <c:showBubbleSize val="0"/>
        </c:dLbls>
        <c:gapWidth val="80"/>
        <c:overlap val="100"/>
        <c:axId val="1970743808"/>
        <c:axId val="1"/>
      </c:barChart>
      <c:lineChart>
        <c:grouping val="standard"/>
        <c:varyColors val="0"/>
        <c:ser>
          <c:idx val="2"/>
          <c:order val="2"/>
          <c:spPr>
            <a:ln w="28575" cmpd="sng" algn="ctr">
              <a:solidFill>
                <a:schemeClr val="tx1"/>
              </a:solidFill>
              <a:prstDash val="solid"/>
            </a:ln>
          </c:spPr>
          <c:marker>
            <c:symbol val="none"/>
          </c:marker>
          <c:val>
            <c:numRef>
              <c:f>Sheet1!$A$3:$F$3</c:f>
              <c:numCache>
                <c:formatCode>General</c:formatCode>
                <c:ptCount val="6"/>
                <c:pt idx="0">
                  <c:v>1.8220000000000001</c:v>
                </c:pt>
                <c:pt idx="1">
                  <c:v>8.5698100000000004</c:v>
                </c:pt>
                <c:pt idx="2">
                  <c:v>17.701699999999981</c:v>
                </c:pt>
                <c:pt idx="3">
                  <c:v>28.06377999999998</c:v>
                </c:pt>
                <c:pt idx="4">
                  <c:v>44.048839999999984</c:v>
                </c:pt>
                <c:pt idx="5">
                  <c:v>60.56753999999998</c:v>
                </c:pt>
              </c:numCache>
            </c:numRef>
          </c:val>
          <c:smooth val="0"/>
          <c:extLst>
            <c:ext xmlns:c16="http://schemas.microsoft.com/office/drawing/2014/chart" uri="{C3380CC4-5D6E-409C-BE32-E72D297353CC}">
              <c16:uniqueId val="{0000000A-4371-BE46-B13E-8539916F7861}"/>
            </c:ext>
          </c:extLst>
        </c:ser>
        <c:dLbls>
          <c:showLegendKey val="0"/>
          <c:showVal val="0"/>
          <c:showCatName val="0"/>
          <c:showSerName val="0"/>
          <c:showPercent val="0"/>
          <c:showBubbleSize val="0"/>
        </c:dLbls>
        <c:marker val="1"/>
        <c:smooth val="0"/>
        <c:axId val="2"/>
        <c:axId val="3"/>
      </c:lineChart>
      <c:catAx>
        <c:axId val="1970743808"/>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25"/>
          <c:min val="0"/>
        </c:scaling>
        <c:delete val="0"/>
        <c:axPos val="l"/>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1970743808"/>
        <c:crosses val="min"/>
        <c:crossBetween val="between"/>
        <c:majorUnit val="5"/>
      </c:valAx>
      <c:catAx>
        <c:axId val="2"/>
        <c:scaling>
          <c:orientation val="minMax"/>
        </c:scaling>
        <c:delete val="0"/>
        <c:axPos val="b"/>
        <c:majorGridlines>
          <c:spPr>
            <a:ln>
              <a:noFill/>
            </a:ln>
          </c:spPr>
        </c:majorGridlines>
        <c:majorTickMark val="none"/>
        <c:minorTickMark val="none"/>
        <c:tickLblPos val="none"/>
        <c:spPr>
          <a:ln>
            <a:noFill/>
          </a:ln>
        </c:spPr>
        <c:crossAx val="3"/>
        <c:crosses val="min"/>
        <c:auto val="0"/>
        <c:lblAlgn val="ctr"/>
        <c:lblOffset val="100"/>
        <c:noMultiLvlLbl val="0"/>
      </c:catAx>
      <c:valAx>
        <c:axId val="3"/>
        <c:scaling>
          <c:orientation val="minMax"/>
          <c:max val="65"/>
          <c:min val="0"/>
        </c:scaling>
        <c:delete val="0"/>
        <c:axPos val="r"/>
        <c:majorGridlines>
          <c:spPr>
            <a:ln>
              <a:noFill/>
            </a:ln>
          </c:spPr>
        </c:majorGridlines>
        <c:numFmt formatCode="#,##0;&quot;-&quot;#,##0" sourceLinked="0"/>
        <c:majorTickMark val="out"/>
        <c:minorTickMark val="none"/>
        <c:tickLblPos val="nextTo"/>
        <c:spPr>
          <a:ln w="9525" cmpd="sng" algn="ctr">
            <a:solidFill>
              <a:schemeClr val="tx1"/>
            </a:solidFill>
            <a:prstDash val="solid"/>
          </a:ln>
        </c:spPr>
        <c:txPr>
          <a:bodyPr wrap="none"/>
          <a:lstStyle/>
          <a:p>
            <a:pPr>
              <a:defRPr sz="1000" kern="1200">
                <a:solidFill>
                  <a:schemeClr val="tx1"/>
                </a:solidFill>
                <a:latin typeface="+mn-lt"/>
                <a:ea typeface="+mn-ea"/>
                <a:cs typeface="+mn-cs"/>
              </a:defRPr>
            </a:pPr>
            <a:endParaRPr lang="en-US"/>
          </a:p>
        </c:txPr>
        <c:crossAx val="2"/>
        <c:crosses val="max"/>
        <c:crossBetween val="between"/>
        <c:majorUnit val="5"/>
      </c:valAx>
    </c:plotArea>
    <c:plotVisOnly val="0"/>
    <c:dispBlanksAs val="gap"/>
    <c:showDLblsOverMax val="1"/>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D3BFE5-55DC-4CA5-CF10-08BBE76443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T"/>
          </a:p>
        </p:txBody>
      </p:sp>
      <p:sp>
        <p:nvSpPr>
          <p:cNvPr id="3" name="Date Placeholder 2">
            <a:extLst>
              <a:ext uri="{FF2B5EF4-FFF2-40B4-BE49-F238E27FC236}">
                <a16:creationId xmlns:a16="http://schemas.microsoft.com/office/drawing/2014/main" id="{8C7B5E9F-9A36-AE6F-32CF-A97F59F596F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EA3B3C-1F21-F544-B2FF-605408A511BC}" type="datetimeFigureOut">
              <a:rPr lang="en-GT" smtClean="0"/>
              <a:t>9/27/26</a:t>
            </a:fld>
            <a:endParaRPr lang="en-GT"/>
          </a:p>
        </p:txBody>
      </p:sp>
      <p:sp>
        <p:nvSpPr>
          <p:cNvPr id="4" name="Footer Placeholder 3">
            <a:extLst>
              <a:ext uri="{FF2B5EF4-FFF2-40B4-BE49-F238E27FC236}">
                <a16:creationId xmlns:a16="http://schemas.microsoft.com/office/drawing/2014/main" id="{05B5E53C-5B93-137E-657F-FD2AEBFD97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T"/>
          </a:p>
        </p:txBody>
      </p:sp>
      <p:sp>
        <p:nvSpPr>
          <p:cNvPr id="5" name="Slide Number Placeholder 4">
            <a:extLst>
              <a:ext uri="{FF2B5EF4-FFF2-40B4-BE49-F238E27FC236}">
                <a16:creationId xmlns:a16="http://schemas.microsoft.com/office/drawing/2014/main" id="{209C0D39-E895-2484-A420-AD4A9D437C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D55E97-EDBC-A94E-AA7B-9713C428AB25}" type="slidenum">
              <a:rPr lang="en-GT" smtClean="0"/>
              <a:t>‹#›</a:t>
            </a:fld>
            <a:endParaRPr lang="en-GT"/>
          </a:p>
        </p:txBody>
      </p:sp>
    </p:spTree>
    <p:extLst>
      <p:ext uri="{BB962C8B-B14F-4D97-AF65-F5344CB8AC3E}">
        <p14:creationId xmlns:p14="http://schemas.microsoft.com/office/powerpoint/2010/main" val="42327932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AEEFA8-5906-8A45-90C6-4B0BF60571F8}" type="datetimeFigureOut">
              <a:rPr lang="en-US" smtClean="0"/>
              <a:t>9/27/26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2AB725-31BF-F144-876B-0037EA85E3FC}" type="slidenum">
              <a:rPr lang="en-US" smtClean="0"/>
              <a:t>‹#›</a:t>
            </a:fld>
            <a:endParaRPr lang="en-US"/>
          </a:p>
        </p:txBody>
      </p:sp>
    </p:spTree>
    <p:extLst>
      <p:ext uri="{BB962C8B-B14F-4D97-AF65-F5344CB8AC3E}">
        <p14:creationId xmlns:p14="http://schemas.microsoft.com/office/powerpoint/2010/main" val="569648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4091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20A33-B0BD-4935-CA53-8E052A2391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213FE-2CC4-3D33-9377-BEA81A9BCE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B586B-BDB7-30C8-1B8A-22348697F04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5FCB2D0-7AD4-6103-191F-A8AE5008863D}"/>
              </a:ext>
            </a:extLst>
          </p:cNvPr>
          <p:cNvSpPr>
            <a:spLocks noGrp="1"/>
          </p:cNvSpPr>
          <p:nvPr>
            <p:ph type="sldNum" sz="quarter" idx="5"/>
          </p:nvPr>
        </p:nvSpPr>
        <p:spPr/>
        <p:txBody>
          <a:bodyPr/>
          <a:lstStyle/>
          <a:p>
            <a:fld id="{4F2AB725-31BF-F144-876B-0037EA85E3FC}" type="slidenum">
              <a:rPr lang="en-US" smtClean="0"/>
              <a:t>3</a:t>
            </a:fld>
            <a:endParaRPr lang="en-US"/>
          </a:p>
        </p:txBody>
      </p:sp>
    </p:spTree>
    <p:extLst>
      <p:ext uri="{BB962C8B-B14F-4D97-AF65-F5344CB8AC3E}">
        <p14:creationId xmlns:p14="http://schemas.microsoft.com/office/powerpoint/2010/main" val="3573208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65CF8-1C98-832F-0A0C-9255BB262F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8FD66-D9F5-1AB5-531B-B8B89FE6F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43E8A3-EC41-BAB1-FB8E-D8D4635C9F7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99E324A-B22F-DF65-C533-3660C5A3154D}"/>
              </a:ext>
            </a:extLst>
          </p:cNvPr>
          <p:cNvSpPr>
            <a:spLocks noGrp="1"/>
          </p:cNvSpPr>
          <p:nvPr>
            <p:ph type="sldNum" sz="quarter" idx="5"/>
          </p:nvPr>
        </p:nvSpPr>
        <p:spPr/>
        <p:txBody>
          <a:bodyPr/>
          <a:lstStyle/>
          <a:p>
            <a:fld id="{4F2AB725-31BF-F144-876B-0037EA85E3FC}" type="slidenum">
              <a:rPr lang="en-US" smtClean="0"/>
              <a:t>5</a:t>
            </a:fld>
            <a:endParaRPr lang="en-US"/>
          </a:p>
        </p:txBody>
      </p:sp>
    </p:spTree>
    <p:extLst>
      <p:ext uri="{BB962C8B-B14F-4D97-AF65-F5344CB8AC3E}">
        <p14:creationId xmlns:p14="http://schemas.microsoft.com/office/powerpoint/2010/main" val="3508947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BE291-F69A-D2BC-7C5C-B91933A3C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7DBB4-7026-CE0E-9D7A-78330BCBFCF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48A0447-8A55-7EDC-2766-A2800080F0D9}"/>
              </a:ext>
            </a:extLst>
          </p:cNvPr>
          <p:cNvSpPr>
            <a:spLocks noGrp="1"/>
          </p:cNvSpPr>
          <p:nvPr>
            <p:ph type="body" idx="1"/>
          </p:nvPr>
        </p:nvSpPr>
        <p:spPr/>
        <p:txBody>
          <a:bodyPr/>
          <a:lstStyle/>
          <a:p>
            <a:pPr marL="177800" marR="0" lvl="0" indent="-177800" algn="l" defTabSz="711200" rtl="0" eaLnBrk="1" fontAlgn="auto" latinLnBrk="0" hangingPunct="1">
              <a:lnSpc>
                <a:spcPct val="100000"/>
              </a:lnSpc>
              <a:spcBef>
                <a:spcPts val="0"/>
              </a:spcBef>
              <a:spcAft>
                <a:spcPts val="0"/>
              </a:spcAft>
              <a:buClr>
                <a:srgbClr val="000000"/>
              </a:buClr>
              <a:buSzTx/>
              <a:buFont typeface="Arial,Sans-Serif"/>
              <a:buChar char="•"/>
              <a:tabLst/>
              <a:defRPr/>
            </a:pPr>
            <a:endParaRPr lang="en-US" dirty="0"/>
          </a:p>
        </p:txBody>
      </p:sp>
      <p:sp>
        <p:nvSpPr>
          <p:cNvPr id="4" name="Slide Number Placeholder 3">
            <a:extLst>
              <a:ext uri="{FF2B5EF4-FFF2-40B4-BE49-F238E27FC236}">
                <a16:creationId xmlns:a16="http://schemas.microsoft.com/office/drawing/2014/main" id="{B5B7B003-078D-239B-2EF7-F78DD87C1F4F}"/>
              </a:ext>
            </a:extLst>
          </p:cNvPr>
          <p:cNvSpPr>
            <a:spLocks noGrp="1"/>
          </p:cNvSpPr>
          <p:nvPr>
            <p:ph type="sldNum" sz="quarter" idx="10"/>
          </p:nvPr>
        </p:nvSpPr>
        <p:spPr/>
        <p:txBody>
          <a:bodyPr/>
          <a:lstStyle/>
          <a:p>
            <a:pPr marL="177800" marR="0" lvl="0" indent="-177800" algn="r" defTabSz="711200" rtl="0" eaLnBrk="1" fontAlgn="auto" latinLnBrk="0" hangingPunct="1">
              <a:lnSpc>
                <a:spcPct val="100000"/>
              </a:lnSpc>
              <a:spcBef>
                <a:spcPts val="1200"/>
              </a:spcBef>
              <a:spcAft>
                <a:spcPts val="0"/>
              </a:spcAft>
              <a:buClrTx/>
              <a:buSzTx/>
              <a:buFontTx/>
              <a:buChar char="•"/>
              <a:tabLst/>
              <a:defRPr/>
            </a:pPr>
            <a:fld id="{7C7120ED-20B9-4CC8-A606-12D10436DC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177800" marR="0" lvl="0" indent="-177800" algn="r" defTabSz="711200" rtl="0" eaLnBrk="1" fontAlgn="auto" latinLnBrk="0" hangingPunct="1">
                <a:lnSpc>
                  <a:spcPct val="100000"/>
                </a:lnSpc>
                <a:spcBef>
                  <a:spcPts val="1200"/>
                </a:spcBef>
                <a:spcAft>
                  <a:spcPts val="0"/>
                </a:spcAft>
                <a:buClrTx/>
                <a:buSzTx/>
                <a:buFontTx/>
                <a:buChar char="•"/>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8776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AB725-31BF-F144-876B-0037EA85E3FC}" type="slidenum">
              <a:rPr lang="en-US" smtClean="0"/>
              <a:t>7</a:t>
            </a:fld>
            <a:endParaRPr lang="en-US"/>
          </a:p>
        </p:txBody>
      </p:sp>
    </p:spTree>
    <p:extLst>
      <p:ext uri="{BB962C8B-B14F-4D97-AF65-F5344CB8AC3E}">
        <p14:creationId xmlns:p14="http://schemas.microsoft.com/office/powerpoint/2010/main" val="1345896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AB725-31BF-F144-876B-0037EA85E3FC}" type="slidenum">
              <a:rPr lang="en-US" smtClean="0"/>
              <a:t>8</a:t>
            </a:fld>
            <a:endParaRPr lang="en-US"/>
          </a:p>
        </p:txBody>
      </p:sp>
    </p:spTree>
    <p:extLst>
      <p:ext uri="{BB962C8B-B14F-4D97-AF65-F5344CB8AC3E}">
        <p14:creationId xmlns:p14="http://schemas.microsoft.com/office/powerpoint/2010/main" val="2150566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2FA48-0C46-2439-0390-4CF4CC548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278C56-C7B5-35C1-DCB8-61E80FD15D8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5DCD7F3-BF1C-500D-8891-4EF09F2BD7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ED093B-FE1E-74B6-EBF4-D9F4115D28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0616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71447-856B-6C62-E8D9-1A34FB11B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A3A62E-3734-902C-F835-F6DDA07802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FDF2C78-60B5-ECEC-6787-6BC1601C4F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29D94B-DC09-F36C-B031-F10FD09B3F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9942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74D3C-4C4E-D94E-B2F2-43C466162E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F69D64-B588-F4A4-DDA1-56F3B2661D6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EF067F-9116-3048-5FE1-F1474AE557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CDE032-8967-3DDA-6DCF-F9B67EC434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0431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AB725-31BF-F144-876B-0037EA85E3FC}" type="slidenum">
              <a:rPr lang="en-US" smtClean="0"/>
              <a:t>12</a:t>
            </a:fld>
            <a:endParaRPr lang="en-US"/>
          </a:p>
        </p:txBody>
      </p:sp>
    </p:spTree>
    <p:extLst>
      <p:ext uri="{BB962C8B-B14F-4D97-AF65-F5344CB8AC3E}">
        <p14:creationId xmlns:p14="http://schemas.microsoft.com/office/powerpoint/2010/main" val="7157984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696CC-9622-BA85-CC3C-E5407EE35B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AB7685-2612-0B39-5092-3D38E54131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7DC143-6776-97CE-ACCA-1D646EF314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CBB35F-23EF-F4BA-E4FA-78F34AE2F6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84664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BD7714-6ADF-3248-5874-E37B4D3190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6BD1AD-CD54-2A14-F0BC-909E8F33C9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DB72389-DCAA-0C6C-4CC4-72E37B72A5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91CE2DF-10CF-6CA7-B974-FFD54498B2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9825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AB725-31BF-F144-876B-0037EA85E3FC}" type="slidenum">
              <a:rPr lang="en-US" smtClean="0"/>
              <a:t>16</a:t>
            </a:fld>
            <a:endParaRPr lang="en-US"/>
          </a:p>
        </p:txBody>
      </p:sp>
    </p:spTree>
    <p:extLst>
      <p:ext uri="{BB962C8B-B14F-4D97-AF65-F5344CB8AC3E}">
        <p14:creationId xmlns:p14="http://schemas.microsoft.com/office/powerpoint/2010/main" val="1433994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B53CF-7EF4-54F4-0C8C-A5134EE638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2AB829-6E77-3642-6683-4AC4E6E2E27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DBE8D3A-9C9D-39EE-ECA6-85711275CD1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F2B567-7D4D-82B1-D9F9-4D36611FDD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16081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C4D2F-9CF7-F61F-B28C-7FC7CB9FE8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532D5-1DBD-BD28-D0EB-226C478E79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1951E1-5FFF-9594-77CD-0901EE11EFB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F953964-F13C-4BA5-5145-633A3CE0F4DE}"/>
              </a:ext>
            </a:extLst>
          </p:cNvPr>
          <p:cNvSpPr>
            <a:spLocks noGrp="1"/>
          </p:cNvSpPr>
          <p:nvPr>
            <p:ph type="sldNum" sz="quarter" idx="5"/>
          </p:nvPr>
        </p:nvSpPr>
        <p:spPr/>
        <p:txBody>
          <a:bodyPr/>
          <a:lstStyle/>
          <a:p>
            <a:fld id="{4F2AB725-31BF-F144-876B-0037EA85E3FC}" type="slidenum">
              <a:rPr lang="en-US" smtClean="0"/>
              <a:t>18</a:t>
            </a:fld>
            <a:endParaRPr lang="en-US"/>
          </a:p>
        </p:txBody>
      </p:sp>
    </p:spTree>
    <p:extLst>
      <p:ext uri="{BB962C8B-B14F-4D97-AF65-F5344CB8AC3E}">
        <p14:creationId xmlns:p14="http://schemas.microsoft.com/office/powerpoint/2010/main" val="2991658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5812C-93AC-4C35-D14F-B4533CB799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A8467E-F85F-EBBA-F745-88E43FDC6E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25399-26BC-C213-5829-AE0F027DF0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5D71A8-103D-FC24-DFC8-10682E2A9D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04112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E9451-D09B-2D37-BC59-1A7AC61DF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2C8FE-18A3-616F-1DCC-875D72E3A7B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AD1AB5C-3D05-9C60-C628-2E4CDA75C7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5395B1-EEFD-10C4-75B4-BC6114E324F1}"/>
              </a:ext>
            </a:extLst>
          </p:cNvPr>
          <p:cNvSpPr>
            <a:spLocks noGrp="1"/>
          </p:cNvSpPr>
          <p:nvPr>
            <p:ph type="sldNum" sz="quarter" idx="5"/>
          </p:nvPr>
        </p:nvSpPr>
        <p:spPr/>
        <p:txBody>
          <a:bodyPr/>
          <a:lstStyle/>
          <a:p>
            <a:pPr marL="177800" marR="0" lvl="0" indent="-177800" algn="r" defTabSz="711200" rtl="0" eaLnBrk="1" fontAlgn="auto" latinLnBrk="0" hangingPunct="1">
              <a:lnSpc>
                <a:spcPct val="100000"/>
              </a:lnSpc>
              <a:spcBef>
                <a:spcPts val="1200"/>
              </a:spcBef>
              <a:spcAft>
                <a:spcPts val="0"/>
              </a:spcAft>
              <a:buClrTx/>
              <a:buSzTx/>
              <a:buFontTx/>
              <a:buChar char="•"/>
              <a:tabLst/>
              <a:defRPr/>
            </a:pPr>
            <a:fld id="{7C7120ED-20B9-4CC8-A606-12D10436DC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177800" marR="0" lvl="0" indent="-177800" algn="r" defTabSz="711200" rtl="0" eaLnBrk="1" fontAlgn="auto" latinLnBrk="0" hangingPunct="1">
                <a:lnSpc>
                  <a:spcPct val="100000"/>
                </a:lnSpc>
                <a:spcBef>
                  <a:spcPts val="1200"/>
                </a:spcBef>
                <a:spcAft>
                  <a:spcPts val="0"/>
                </a:spcAft>
                <a:buClrTx/>
                <a:buSzTx/>
                <a:buFontTx/>
                <a:buChar char="•"/>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760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FD891-5B87-6006-4E83-0DFA179C1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AE657-CFE0-79CA-CA7E-BF3604B334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4492BD1-2E51-DB2B-2B71-B77D348A42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14AAB3-37D9-5F7A-CB0D-C5C47E1803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7149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6293E-D5F0-FC7A-8B10-B86635A49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56F1F-C2E5-F77D-0C72-86881B62CA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A44D892-6C32-0AA7-9C7E-A7CB5F23BB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BDAB3F-1527-F683-3E4E-30C14C85169C}"/>
              </a:ext>
            </a:extLst>
          </p:cNvPr>
          <p:cNvSpPr>
            <a:spLocks noGrp="1"/>
          </p:cNvSpPr>
          <p:nvPr>
            <p:ph type="sldNum" sz="quarter" idx="5"/>
          </p:nvPr>
        </p:nvSpPr>
        <p:spPr/>
        <p:txBody>
          <a:bodyPr/>
          <a:lstStyle/>
          <a:p>
            <a:fld id="{4F2AB725-31BF-F144-876B-0037EA85E3FC}" type="slidenum">
              <a:rPr lang="en-US" smtClean="0"/>
              <a:t>22</a:t>
            </a:fld>
            <a:endParaRPr lang="en-US"/>
          </a:p>
        </p:txBody>
      </p:sp>
    </p:spTree>
    <p:extLst>
      <p:ext uri="{BB962C8B-B14F-4D97-AF65-F5344CB8AC3E}">
        <p14:creationId xmlns:p14="http://schemas.microsoft.com/office/powerpoint/2010/main" val="2787114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1A573-559E-53FA-19F3-B53100EE5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66FFD-DBC5-104B-4DD9-F0B98797D9A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45C0B52-CA51-2AAD-F76F-5C02F50807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CEFEBA-6215-5E8D-94B2-AD12B4CB27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473823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78759-7D48-9861-AFD8-019F43B8D5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BF584-CD78-96EF-BFC2-6C311FE19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B11C8A-C7BC-3D8F-1E36-F1B0F4313A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2E8A885-A97C-F440-FFD7-A04913F945FF}"/>
              </a:ext>
            </a:extLst>
          </p:cNvPr>
          <p:cNvSpPr>
            <a:spLocks noGrp="1"/>
          </p:cNvSpPr>
          <p:nvPr>
            <p:ph type="sldNum" sz="quarter" idx="5"/>
          </p:nvPr>
        </p:nvSpPr>
        <p:spPr/>
        <p:txBody>
          <a:bodyPr/>
          <a:lstStyle/>
          <a:p>
            <a:fld id="{4F2AB725-31BF-F144-876B-0037EA85E3FC}" type="slidenum">
              <a:rPr lang="en-US" smtClean="0"/>
              <a:t>24</a:t>
            </a:fld>
            <a:endParaRPr lang="en-US"/>
          </a:p>
        </p:txBody>
      </p:sp>
    </p:spTree>
    <p:extLst>
      <p:ext uri="{BB962C8B-B14F-4D97-AF65-F5344CB8AC3E}">
        <p14:creationId xmlns:p14="http://schemas.microsoft.com/office/powerpoint/2010/main" val="2146089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4F436-BF83-2964-A74B-7C0B8CF58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D3DBD0-47A6-67DB-4827-D5943F49F59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108515A-9B2C-166D-F3AC-06FFDDE5FB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CCF7AD-5EF9-39EF-C64B-EEC670333A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65218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5ADF1-8A9F-C224-E5A2-79198F4D7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995180-9ADD-C697-F082-E98FA805E1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95044-4742-B7DA-4C09-6840505D9B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36F9BE-976D-CBAB-4C0F-B9DE1CBB4E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2AB725-31BF-F144-876B-0037EA85E3F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87253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2AB725-31BF-F144-876B-0037EA85E3FC}" type="slidenum">
              <a:rPr lang="en-US" smtClean="0"/>
              <a:t>28</a:t>
            </a:fld>
            <a:endParaRPr lang="en-US"/>
          </a:p>
        </p:txBody>
      </p:sp>
    </p:spTree>
    <p:extLst>
      <p:ext uri="{BB962C8B-B14F-4D97-AF65-F5344CB8AC3E}">
        <p14:creationId xmlns:p14="http://schemas.microsoft.com/office/powerpoint/2010/main" val="34886088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3.png"/><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hyperlink" Target="https://business.columbia.edu/insights/climate/cki" TargetMode="External"/><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hyperlink" Target="https://business.columbia.edu/faculty/people/gernot-wagner" TargetMode="External"/><Relationship Id="rId5" Type="http://schemas.openxmlformats.org/officeDocument/2006/relationships/image" Target="../media/image7.png"/><Relationship Id="rId4" Type="http://schemas.openxmlformats.org/officeDocument/2006/relationships/image" Target="../media/image8.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6.bin"/><Relationship Id="rId7" Type="http://schemas.openxmlformats.org/officeDocument/2006/relationships/hyperlink" Target="https://business.columbia.edu/insights/climate/cki" TargetMode="External"/><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hyperlink" Target="https://business.columbia.edu/faculty/people/gernot-wagner" TargetMode="External"/><Relationship Id="rId5" Type="http://schemas.openxmlformats.org/officeDocument/2006/relationships/image" Target="../media/image7.png"/><Relationship Id="rId4" Type="http://schemas.openxmlformats.org/officeDocument/2006/relationships/image" Target="../media/image8.emf"/></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hyperlink" Target="mailto:af3487@columbia.edu" TargetMode="External"/><Relationship Id="rId3" Type="http://schemas.openxmlformats.org/officeDocument/2006/relationships/oleObject" Target="../embeddings/oleObject6.bin"/><Relationship Id="rId7" Type="http://schemas.openxmlformats.org/officeDocument/2006/relationships/hyperlink" Target="https://business.columbia.edu/insights/climate/cki" TargetMode="External"/><Relationship Id="rId12" Type="http://schemas.openxmlformats.org/officeDocument/2006/relationships/hyperlink" Target="mailto:ih2428@columbia.edu" TargetMode="External"/><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hyperlink" Target="https://business.columbia.edu/faculty/people/gernot-wagner" TargetMode="External"/><Relationship Id="rId11" Type="http://schemas.openxmlformats.org/officeDocument/2006/relationships/image" Target="../media/image12.png"/><Relationship Id="rId5" Type="http://schemas.openxmlformats.org/officeDocument/2006/relationships/image" Target="../media/image7.png"/><Relationship Id="rId15" Type="http://schemas.openxmlformats.org/officeDocument/2006/relationships/hyperlink" Target="mailto:gwagner@columbia.edu" TargetMode="External"/><Relationship Id="rId10" Type="http://schemas.openxmlformats.org/officeDocument/2006/relationships/image" Target="../media/image11.jpeg"/><Relationship Id="rId4" Type="http://schemas.openxmlformats.org/officeDocument/2006/relationships/image" Target="../media/image8.emf"/><Relationship Id="rId9" Type="http://schemas.openxmlformats.org/officeDocument/2006/relationships/image" Target="../media/image10.png"/><Relationship Id="rId14" Type="http://schemas.openxmlformats.org/officeDocument/2006/relationships/hyperlink" Target="mailto:pm3346@columbia.edu" TargetMode="External"/></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13.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13.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14.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15.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16.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17.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18.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19.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20.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21.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22.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23.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24.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25.xml"/><Relationship Id="rId6" Type="http://schemas.openxmlformats.org/officeDocument/2006/relationships/hyperlink" Target="https://business.columbia.edu/insights/climate/cki" TargetMode="External"/><Relationship Id="rId5" Type="http://schemas.openxmlformats.org/officeDocument/2006/relationships/hyperlink" Target="https://business.columbia.edu/faculty/people/gernot-wagner" TargetMode="External"/><Relationship Id="rId4" Type="http://schemas.openxmlformats.org/officeDocument/2006/relationships/image" Target="../media/image8.emf"/></Relationships>
</file>

<file path=ppt/slideLayouts/_rels/slideLayout21.xml.rels><?xml version="1.0" encoding="UTF-8" standalone="yes"?>
<Relationships xmlns="http://schemas.openxmlformats.org/package/2006/relationships"><Relationship Id="rId8" Type="http://schemas.openxmlformats.org/officeDocument/2006/relationships/hyperlink" Target="https://business.columbia.edu/insights/climate/cki" TargetMode="External"/><Relationship Id="rId13" Type="http://schemas.openxmlformats.org/officeDocument/2006/relationships/hyperlink" Target="mailto:sb5151@columbia.edu" TargetMode="External"/><Relationship Id="rId3" Type="http://schemas.openxmlformats.org/officeDocument/2006/relationships/oleObject" Target="../embeddings/oleObject11.bin"/><Relationship Id="rId7" Type="http://schemas.openxmlformats.org/officeDocument/2006/relationships/hyperlink" Target="https://business.columbia.edu/faculty/people/gernot-wagner" TargetMode="External"/><Relationship Id="rId12" Type="http://schemas.openxmlformats.org/officeDocument/2006/relationships/hyperlink" Target="mailto:pm3346@columbia.edu" TargetMode="External"/><Relationship Id="rId2" Type="http://schemas.openxmlformats.org/officeDocument/2006/relationships/slideMaster" Target="../slideMasters/slideMaster2.xml"/><Relationship Id="rId1" Type="http://schemas.openxmlformats.org/officeDocument/2006/relationships/tags" Target="../tags/tag26.xml"/><Relationship Id="rId6" Type="http://schemas.openxmlformats.org/officeDocument/2006/relationships/image" Target="../media/image15.png"/><Relationship Id="rId11" Type="http://schemas.openxmlformats.org/officeDocument/2006/relationships/hyperlink" Target="mailto:af3487@columbia.edu" TargetMode="External"/><Relationship Id="rId5" Type="http://schemas.openxmlformats.org/officeDocument/2006/relationships/image" Target="../media/image14.JPG"/><Relationship Id="rId15" Type="http://schemas.openxmlformats.org/officeDocument/2006/relationships/image" Target="../media/image18.jpg"/><Relationship Id="rId10" Type="http://schemas.openxmlformats.org/officeDocument/2006/relationships/image" Target="../media/image17.png"/><Relationship Id="rId4" Type="http://schemas.openxmlformats.org/officeDocument/2006/relationships/image" Target="../media/image8.emf"/><Relationship Id="rId9" Type="http://schemas.openxmlformats.org/officeDocument/2006/relationships/image" Target="../media/image16.png"/><Relationship Id="rId14" Type="http://schemas.openxmlformats.org/officeDocument/2006/relationships/hyperlink" Target="mailto:gwagner@columbia.edu" TargetMode="Externa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2.xml"/><Relationship Id="rId1" Type="http://schemas.openxmlformats.org/officeDocument/2006/relationships/tags" Target="../tags/tag2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age">
    <p:bg>
      <p:bgPr>
        <a:solidFill>
          <a:srgbClr val="009BDB"/>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15BEEFE8-08DB-4323-1C3F-1B2713BA00FD}"/>
              </a:ext>
            </a:extLst>
          </p:cNvPr>
          <p:cNvGraphicFramePr>
            <a:graphicFrameLocks/>
          </p:cNvGraphicFramePr>
          <p:nvPr userDrawn="1">
            <p:custDataLst>
              <p:tags r:id="rId1"/>
            </p:custDataLst>
            <p:extLst>
              <p:ext uri="{D42A27DB-BD31-4B8C-83A1-F6EECF244321}">
                <p14:modId xmlns:p14="http://schemas.microsoft.com/office/powerpoint/2010/main" val="409028245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15BEEFE8-08DB-4323-1C3F-1B2713BA00FD}"/>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10" name="Picture 9"/>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1272" y="342685"/>
            <a:ext cx="2850036" cy="477381"/>
          </a:xfrm>
          <a:prstGeom prst="rect">
            <a:avLst/>
          </a:prstGeom>
        </p:spPr>
      </p:pic>
      <p:sp>
        <p:nvSpPr>
          <p:cNvPr id="2" name="Title 1">
            <a:extLst>
              <a:ext uri="{FF2B5EF4-FFF2-40B4-BE49-F238E27FC236}">
                <a16:creationId xmlns:a16="http://schemas.microsoft.com/office/drawing/2014/main" id="{8B7FC975-48D4-E344-AA0E-6BF906D04B8F}"/>
              </a:ext>
            </a:extLst>
          </p:cNvPr>
          <p:cNvSpPr>
            <a:spLocks noGrp="1"/>
          </p:cNvSpPr>
          <p:nvPr>
            <p:ph type="title" hasCustomPrompt="1"/>
          </p:nvPr>
        </p:nvSpPr>
        <p:spPr>
          <a:xfrm>
            <a:off x="5280951" y="3302241"/>
            <a:ext cx="6432630" cy="1605426"/>
          </a:xfrm>
          <a:prstGeom prst="rect">
            <a:avLst/>
          </a:prstGeom>
        </p:spPr>
        <p:txBody>
          <a:bodyPr vert="horz" lIns="0" tIns="91440" rIns="0" bIns="0" anchor="t" anchorCtr="0">
            <a:noAutofit/>
          </a:bodyPr>
          <a:lstStyle>
            <a:lvl1pPr>
              <a:lnSpc>
                <a:spcPts val="3600"/>
              </a:lnSpc>
              <a:defRPr sz="4800">
                <a:solidFill>
                  <a:srgbClr val="F1F4F7"/>
                </a:solidFill>
              </a:defRPr>
            </a:lvl1pPr>
          </a:lstStyle>
          <a:p>
            <a:r>
              <a:rPr lang="en-US"/>
              <a:t>Deck Title </a:t>
            </a:r>
          </a:p>
        </p:txBody>
      </p:sp>
      <p:cxnSp>
        <p:nvCxnSpPr>
          <p:cNvPr id="3" name="Straight Connector 2">
            <a:extLst>
              <a:ext uri="{FF2B5EF4-FFF2-40B4-BE49-F238E27FC236}">
                <a16:creationId xmlns:a16="http://schemas.microsoft.com/office/drawing/2014/main" id="{25822FE9-D507-C840-A53B-A87F0DAB04F1}"/>
              </a:ext>
            </a:extLst>
          </p:cNvPr>
          <p:cNvCxnSpPr/>
          <p:nvPr userDrawn="1"/>
        </p:nvCxnSpPr>
        <p:spPr>
          <a:xfrm>
            <a:off x="0" y="3277363"/>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FD3040F0-F99F-E542-942E-C6B8AD8A7537}"/>
              </a:ext>
            </a:extLst>
          </p:cNvPr>
          <p:cNvSpPr>
            <a:spLocks noGrp="1"/>
          </p:cNvSpPr>
          <p:nvPr>
            <p:ph type="body" sz="quarter" idx="10" hasCustomPrompt="1"/>
          </p:nvPr>
        </p:nvSpPr>
        <p:spPr>
          <a:xfrm>
            <a:off x="5280951" y="5184774"/>
            <a:ext cx="6432630" cy="1330541"/>
          </a:xfrm>
          <a:prstGeom prst="rect">
            <a:avLst/>
          </a:prstGeom>
        </p:spPr>
        <p:txBody>
          <a:bodyPr lIns="0">
            <a:noAutofit/>
          </a:bodyPr>
          <a:lstStyle>
            <a:lvl1pPr marL="0" indent="0">
              <a:lnSpc>
                <a:spcPts val="2400"/>
              </a:lnSpc>
              <a:buNone/>
              <a:defRPr sz="2000" b="1" i="0">
                <a:solidFill>
                  <a:srgbClr val="F1F4F7"/>
                </a:solidFill>
                <a:latin typeface="Arial" panose="020B0604020202020204" pitchFamily="34" charset="0"/>
              </a:defRPr>
            </a:lvl1pPr>
          </a:lstStyle>
          <a:p>
            <a:pPr lvl="0"/>
            <a:r>
              <a:rPr lang="en-US"/>
              <a:t>Authors in form of “Lead author et al.”</a:t>
            </a:r>
          </a:p>
        </p:txBody>
      </p:sp>
      <p:sp>
        <p:nvSpPr>
          <p:cNvPr id="8" name="Text Placeholder 8">
            <a:extLst>
              <a:ext uri="{FF2B5EF4-FFF2-40B4-BE49-F238E27FC236}">
                <a16:creationId xmlns:a16="http://schemas.microsoft.com/office/drawing/2014/main" id="{B1A05A3F-1493-B94B-8610-C082B2A031EA}"/>
              </a:ext>
            </a:extLst>
          </p:cNvPr>
          <p:cNvSpPr>
            <a:spLocks noGrp="1"/>
          </p:cNvSpPr>
          <p:nvPr>
            <p:ph type="body" sz="quarter" idx="12" hasCustomPrompt="1"/>
          </p:nvPr>
        </p:nvSpPr>
        <p:spPr>
          <a:xfrm>
            <a:off x="5280951" y="493776"/>
            <a:ext cx="2699675" cy="477345"/>
          </a:xfrm>
          <a:prstGeom prst="rect">
            <a:avLst/>
          </a:prstGeom>
        </p:spPr>
        <p:txBody>
          <a:bodyPr wrap="square">
            <a:noAutofit/>
          </a:bodyPr>
          <a:lstStyle>
            <a:lvl1pPr marL="0" indent="0">
              <a:buNone/>
              <a:defRPr sz="1800" b="1" i="0">
                <a:solidFill>
                  <a:schemeClr val="bg1"/>
                </a:solidFill>
                <a:latin typeface="Arial" panose="020B0604020202020204" pitchFamily="34" charset="0"/>
              </a:defRPr>
            </a:lvl1pPr>
          </a:lstStyle>
          <a:p>
            <a:pPr lvl="0"/>
            <a:r>
              <a:rPr lang="en-US"/>
              <a:t>Date</a:t>
            </a:r>
          </a:p>
        </p:txBody>
      </p:sp>
      <p:sp>
        <p:nvSpPr>
          <p:cNvPr id="9" name="Rectangle 8"/>
          <p:cNvSpPr/>
          <p:nvPr userDrawn="1"/>
        </p:nvSpPr>
        <p:spPr bwMode="gray">
          <a:xfrm>
            <a:off x="6972300" y="6590007"/>
            <a:ext cx="2819400" cy="240711"/>
          </a:xfrm>
          <a:prstGeom prst="rect">
            <a:avLst/>
          </a:prstGeom>
          <a:solidFill>
            <a:srgbClr val="009BDB"/>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6" name="Text Placeholder 8">
            <a:extLst>
              <a:ext uri="{FF2B5EF4-FFF2-40B4-BE49-F238E27FC236}">
                <a16:creationId xmlns:a16="http://schemas.microsoft.com/office/drawing/2014/main" id="{BA2289A3-013E-4D53-1C0B-46D992933E0B}"/>
              </a:ext>
            </a:extLst>
          </p:cNvPr>
          <p:cNvSpPr>
            <a:spLocks noGrp="1"/>
          </p:cNvSpPr>
          <p:nvPr>
            <p:ph type="body" sz="quarter" idx="13" hasCustomPrompt="1"/>
          </p:nvPr>
        </p:nvSpPr>
        <p:spPr>
          <a:xfrm>
            <a:off x="5280951" y="1046371"/>
            <a:ext cx="6580849" cy="647164"/>
          </a:xfrm>
          <a:prstGeom prst="rect">
            <a:avLst/>
          </a:prstGeom>
        </p:spPr>
        <p:txBody>
          <a:bodyPr wrap="square">
            <a:noAutofit/>
          </a:bodyPr>
          <a:lstStyle>
            <a:lvl1pPr marL="0" indent="0">
              <a:buNone/>
              <a:defRPr sz="1400" b="1" i="0">
                <a:solidFill>
                  <a:schemeClr val="bg1"/>
                </a:solidFill>
                <a:latin typeface="Arial" panose="020B0604020202020204" pitchFamily="34" charset="0"/>
              </a:defRPr>
            </a:lvl1pPr>
          </a:lstStyle>
          <a:p>
            <a:pPr lvl="0"/>
            <a:r>
              <a:rPr lang="en-US"/>
              <a:t>Originally Published: </a:t>
            </a:r>
            <a:r>
              <a:rPr lang="en-US" i="1"/>
              <a:t>Insert date of originally published deck</a:t>
            </a:r>
            <a:endParaRPr lang="en-US"/>
          </a:p>
        </p:txBody>
      </p:sp>
      <p:sp>
        <p:nvSpPr>
          <p:cNvPr id="7" name="Text Placeholder 8">
            <a:extLst>
              <a:ext uri="{FF2B5EF4-FFF2-40B4-BE49-F238E27FC236}">
                <a16:creationId xmlns:a16="http://schemas.microsoft.com/office/drawing/2014/main" id="{6FFBB5DA-1299-663D-F35D-52A8B19F2485}"/>
              </a:ext>
            </a:extLst>
          </p:cNvPr>
          <p:cNvSpPr>
            <a:spLocks noGrp="1"/>
          </p:cNvSpPr>
          <p:nvPr>
            <p:ph type="body" sz="quarter" idx="14" hasCustomPrompt="1"/>
          </p:nvPr>
        </p:nvSpPr>
        <p:spPr>
          <a:xfrm>
            <a:off x="391451" y="5868151"/>
            <a:ext cx="4703063" cy="647164"/>
          </a:xfrm>
          <a:prstGeom prst="rect">
            <a:avLst/>
          </a:prstGeom>
        </p:spPr>
        <p:txBody>
          <a:bodyPr wrap="square">
            <a:noAutofit/>
          </a:bodyPr>
          <a:lstStyle>
            <a:lvl1pPr marL="0" indent="0">
              <a:buNone/>
              <a:defRPr sz="1400" b="1" i="0">
                <a:solidFill>
                  <a:schemeClr val="bg1"/>
                </a:solidFill>
                <a:latin typeface="Arial" panose="020B0604020202020204" pitchFamily="34" charset="0"/>
              </a:defRPr>
            </a:lvl1pPr>
          </a:lstStyle>
          <a:p>
            <a:r>
              <a:rPr lang="en-US" sz="1400">
                <a:latin typeface="Arial"/>
                <a:cs typeface="Arial"/>
              </a:rPr>
              <a:t>Cite as:</a:t>
            </a:r>
            <a:r>
              <a:rPr lang="en-US" sz="1400" i="1">
                <a:latin typeface="Arial"/>
                <a:cs typeface="Arial"/>
              </a:rPr>
              <a:t> Lead author et al</a:t>
            </a:r>
            <a:r>
              <a:rPr lang="en-US" sz="1400">
                <a:latin typeface="Arial"/>
                <a:cs typeface="Arial"/>
              </a:rPr>
              <a:t>. ”Deck Title," Columbia Business School Climate Knowledge Initiative (Date).</a:t>
            </a:r>
            <a:endParaRPr lang="en-US" sz="1400" b="0">
              <a:solidFill>
                <a:srgbClr val="000000"/>
              </a:solidFill>
              <a:latin typeface="Arial"/>
              <a:cs typeface="Arial"/>
            </a:endParaRPr>
          </a:p>
        </p:txBody>
      </p:sp>
    </p:spTree>
    <p:extLst>
      <p:ext uri="{BB962C8B-B14F-4D97-AF65-F5344CB8AC3E}">
        <p14:creationId xmlns:p14="http://schemas.microsoft.com/office/powerpoint/2010/main" val="2290573739"/>
      </p:ext>
    </p:extLst>
  </p:cSld>
  <p:clrMapOvr>
    <a:masterClrMapping/>
  </p:clrMapOvr>
  <p:extLst>
    <p:ext uri="{DCECCB84-F9BA-43D5-87BE-67443E8EF086}">
      <p15:sldGuideLst xmlns:p15="http://schemas.microsoft.com/office/powerpoint/2012/main">
        <p15:guide id="1" pos="208">
          <p15:clr>
            <a:srgbClr val="CCCCCC"/>
          </p15:clr>
        </p15:guide>
        <p15:guide id="2" pos="7472">
          <p15:clr>
            <a:srgbClr val="CCCCCC"/>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s">
    <p:bg>
      <p:bgPr>
        <a:solidFill>
          <a:srgbClr val="009BDB"/>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33C4170-CB53-6C4B-961F-E3486FD41555}"/>
              </a:ext>
            </a:extLst>
          </p:cNvPr>
          <p:cNvGraphicFramePr>
            <a:graphicFrameLocks/>
          </p:cNvGraphicFramePr>
          <p:nvPr userDrawn="1">
            <p:custDataLst>
              <p:tags r:id="rId1"/>
            </p:custDataLst>
            <p:extLst>
              <p:ext uri="{D42A27DB-BD31-4B8C-83A1-F6EECF244321}">
                <p14:modId xmlns:p14="http://schemas.microsoft.com/office/powerpoint/2010/main" val="230664087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B33C4170-CB53-6C4B-961F-E3486FD41555}"/>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210A01E-DF31-B94D-94BE-4ECDF48E0CA8}"/>
              </a:ext>
            </a:extLst>
          </p:cNvPr>
          <p:cNvSpPr>
            <a:spLocks noGrp="1"/>
          </p:cNvSpPr>
          <p:nvPr>
            <p:ph type="title" hasCustomPrompt="1"/>
          </p:nvPr>
        </p:nvSpPr>
        <p:spPr>
          <a:xfrm>
            <a:off x="831850" y="3362700"/>
            <a:ext cx="10515600" cy="2436792"/>
          </a:xfrm>
          <a:prstGeom prst="rect">
            <a:avLst/>
          </a:prstGeom>
        </p:spPr>
        <p:txBody>
          <a:bodyPr vert="horz" lIns="0" bIns="0" anchor="b">
            <a:noAutofit/>
          </a:bodyPr>
          <a:lstStyle>
            <a:lvl1pPr>
              <a:defRPr sz="4800">
                <a:solidFill>
                  <a:schemeClr val="bg1"/>
                </a:solidFill>
              </a:defRPr>
            </a:lvl1pPr>
          </a:lstStyle>
          <a:p>
            <a:r>
              <a:rPr lang="en-US"/>
              <a:t>Section title slide:</a:t>
            </a:r>
            <a:br>
              <a:rPr lang="en-US"/>
            </a:br>
            <a:r>
              <a:rPr lang="en-US"/>
              <a:t>Use a representative photo for the background</a:t>
            </a:r>
          </a:p>
        </p:txBody>
      </p:sp>
      <p:pic>
        <p:nvPicPr>
          <p:cNvPr id="5" name="Picture 4"/>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1272" y="342685"/>
            <a:ext cx="2850036" cy="477381"/>
          </a:xfrm>
          <a:prstGeom prst="rect">
            <a:avLst/>
          </a:prstGeom>
        </p:spPr>
      </p:pic>
    </p:spTree>
    <p:extLst>
      <p:ext uri="{BB962C8B-B14F-4D97-AF65-F5344CB8AC3E}">
        <p14:creationId xmlns:p14="http://schemas.microsoft.com/office/powerpoint/2010/main" val="450116053"/>
      </p:ext>
    </p:extLst>
  </p:cSld>
  <p:clrMapOvr>
    <a:masterClrMapping/>
  </p:clrMapOvr>
  <p:extLst>
    <p:ext uri="{DCECCB84-F9BA-43D5-87BE-67443E8EF086}">
      <p15:sldGuideLst xmlns:p15="http://schemas.microsoft.com/office/powerpoint/2012/main">
        <p15:guide id="1" pos="208">
          <p15:clr>
            <a:srgbClr val="CCCCCC"/>
          </p15:clr>
        </p15:guide>
        <p15:guide id="2" pos="7472">
          <p15:clr>
            <a:srgbClr val="CCCCCC"/>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ngle Talking Point">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3B67B3B-0E9A-5C17-0EEA-5D0883E7FB35}"/>
              </a:ext>
            </a:extLst>
          </p:cNvPr>
          <p:cNvGraphicFramePr>
            <a:graphicFrameLocks/>
          </p:cNvGraphicFramePr>
          <p:nvPr userDrawn="1">
            <p:custDataLst>
              <p:tags r:id="rId1"/>
            </p:custDataLst>
            <p:extLst>
              <p:ext uri="{D42A27DB-BD31-4B8C-83A1-F6EECF244321}">
                <p14:modId xmlns:p14="http://schemas.microsoft.com/office/powerpoint/2010/main" val="314628500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73B67B3B-0E9A-5C17-0EEA-5D0883E7FB35}"/>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7B920ED7-C5A1-2544-9572-F2AF41CB5A8C}"/>
              </a:ext>
            </a:extLst>
          </p:cNvPr>
          <p:cNvSpPr/>
          <p:nvPr userDrawn="1"/>
        </p:nvSpPr>
        <p:spPr>
          <a:xfrm>
            <a:off x="0" y="0"/>
            <a:ext cx="12192000" cy="6145823"/>
          </a:xfrm>
          <a:prstGeom prst="rect">
            <a:avLst/>
          </a:prstGeom>
          <a:solidFill>
            <a:srgbClr val="F1F4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B4B70EEE-40E6-C540-A277-FA92F80A0C99}"/>
              </a:ext>
            </a:extLst>
          </p:cNvPr>
          <p:cNvCxnSpPr/>
          <p:nvPr userDrawn="1"/>
        </p:nvCxnSpPr>
        <p:spPr>
          <a:xfrm>
            <a:off x="0" y="6142367"/>
            <a:ext cx="12192000" cy="0"/>
          </a:xfrm>
          <a:prstGeom prst="line">
            <a:avLst/>
          </a:prstGeom>
          <a:ln>
            <a:solidFill>
              <a:srgbClr val="181A1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DE8D747-B65F-8E49-AC3E-DDF6EDC1E52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554655" y="214005"/>
            <a:ext cx="3429000" cy="3429000"/>
          </a:xfrm>
          <a:prstGeom prst="rect">
            <a:avLst/>
          </a:prstGeom>
        </p:spPr>
      </p:pic>
      <p:pic>
        <p:nvPicPr>
          <p:cNvPr id="3" name="Picture 2">
            <a:extLst>
              <a:ext uri="{FF2B5EF4-FFF2-40B4-BE49-F238E27FC236}">
                <a16:creationId xmlns:a16="http://schemas.microsoft.com/office/drawing/2014/main" id="{81E98BC0-8AD9-CE70-E7E5-85E56971ABB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559473" y="6392206"/>
            <a:ext cx="2302327" cy="385640"/>
          </a:xfrm>
          <a:prstGeom prst="rect">
            <a:avLst/>
          </a:prstGeom>
        </p:spPr>
      </p:pic>
      <p:sp>
        <p:nvSpPr>
          <p:cNvPr id="9" name="Content Placeholder 7">
            <a:extLst>
              <a:ext uri="{FF2B5EF4-FFF2-40B4-BE49-F238E27FC236}">
                <a16:creationId xmlns:a16="http://schemas.microsoft.com/office/drawing/2014/main" id="{AB0FB424-AEAA-0694-F370-78FFA842F81D}"/>
              </a:ext>
            </a:extLst>
          </p:cNvPr>
          <p:cNvSpPr>
            <a:spLocks noGrp="1"/>
          </p:cNvSpPr>
          <p:nvPr>
            <p:ph sz="quarter" idx="10" hasCustomPrompt="1"/>
          </p:nvPr>
        </p:nvSpPr>
        <p:spPr>
          <a:xfrm>
            <a:off x="334964" y="1549400"/>
            <a:ext cx="8219692" cy="4546600"/>
          </a:xfrm>
          <a:prstGeom prst="rect">
            <a:avLst/>
          </a:prstGeom>
        </p:spPr>
        <p:txBody>
          <a:bodyPr/>
          <a:lstStyle>
            <a:lvl1pPr>
              <a:defRPr sz="1800"/>
            </a:lvl1pPr>
          </a:lstStyle>
          <a:p>
            <a:pPr lvl="0"/>
            <a:r>
              <a:rPr lang="en-US"/>
              <a:t>Single talking points</a:t>
            </a:r>
          </a:p>
        </p:txBody>
      </p:sp>
      <p:sp>
        <p:nvSpPr>
          <p:cNvPr id="10" name="Title 1">
            <a:extLst>
              <a:ext uri="{FF2B5EF4-FFF2-40B4-BE49-F238E27FC236}">
                <a16:creationId xmlns:a16="http://schemas.microsoft.com/office/drawing/2014/main" id="{38707BE8-B042-8868-9EE1-7EF563E1D330}"/>
              </a:ext>
            </a:extLst>
          </p:cNvPr>
          <p:cNvSpPr>
            <a:spLocks noGrp="1"/>
          </p:cNvSpPr>
          <p:nvPr>
            <p:ph type="title" hasCustomPrompt="1"/>
          </p:nvPr>
        </p:nvSpPr>
        <p:spPr>
          <a:xfrm>
            <a:off x="334963" y="513568"/>
            <a:ext cx="8219692"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Tree>
    <p:extLst>
      <p:ext uri="{BB962C8B-B14F-4D97-AF65-F5344CB8AC3E}">
        <p14:creationId xmlns:p14="http://schemas.microsoft.com/office/powerpoint/2010/main" val="2523862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ppendix">
    <p:bg>
      <p:bgPr>
        <a:solidFill>
          <a:srgbClr val="687078"/>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33C4170-CB53-6C4B-961F-E3486FD41555}"/>
              </a:ext>
            </a:extLst>
          </p:cNvPr>
          <p:cNvGraphicFramePr>
            <a:graphicFrameLocks/>
          </p:cNvGraphicFramePr>
          <p:nvPr userDrawn="1">
            <p:custDataLst>
              <p:tags r:id="rId1"/>
            </p:custDataLst>
            <p:extLst>
              <p:ext uri="{D42A27DB-BD31-4B8C-83A1-F6EECF244321}">
                <p14:modId xmlns:p14="http://schemas.microsoft.com/office/powerpoint/2010/main" val="52903326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B33C4170-CB53-6C4B-961F-E3486FD41555}"/>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ext Placeholder 5">
            <a:extLst>
              <a:ext uri="{FF2B5EF4-FFF2-40B4-BE49-F238E27FC236}">
                <a16:creationId xmlns:a16="http://schemas.microsoft.com/office/drawing/2014/main" id="{FCAC3596-1183-E1C5-279E-EF9E70AF08E9}"/>
              </a:ext>
            </a:extLst>
          </p:cNvPr>
          <p:cNvSpPr>
            <a:spLocks noGrp="1"/>
          </p:cNvSpPr>
          <p:nvPr>
            <p:ph type="title" idx="4294967295" hasCustomPrompt="1"/>
          </p:nvPr>
        </p:nvSpPr>
        <p:spPr>
          <a:xfrm>
            <a:off x="682625" y="5278438"/>
            <a:ext cx="9421813" cy="10652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defRPr sz="4800"/>
            </a:lvl1pPr>
          </a:lstStyle>
          <a:p>
            <a:pPr marL="0" marR="0" lvl="0" indent="0" algn="l" defTabSz="914354"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6000" b="1" i="0" u="none" strike="noStrike" kern="1200" cap="none" spc="0" normalizeH="0" baseline="0" noProof="0">
                <a:ln>
                  <a:noFill/>
                </a:ln>
                <a:solidFill>
                  <a:schemeClr val="bg1"/>
                </a:solidFill>
                <a:effectLst/>
                <a:uLnTx/>
                <a:uFillTx/>
                <a:latin typeface="Arial" panose="020B0604020202020204" pitchFamily="34" charset="0"/>
                <a:ea typeface="+mn-ea"/>
                <a:cs typeface="+mn-cs"/>
              </a:rPr>
              <a:t>Appendix</a:t>
            </a:r>
          </a:p>
        </p:txBody>
      </p:sp>
      <p:pic>
        <p:nvPicPr>
          <p:cNvPr id="2" name="Picture 1">
            <a:extLst>
              <a:ext uri="{FF2B5EF4-FFF2-40B4-BE49-F238E27FC236}">
                <a16:creationId xmlns:a16="http://schemas.microsoft.com/office/drawing/2014/main" id="{86459B82-446C-127A-714D-2EFB0B9A060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411272" y="342685"/>
            <a:ext cx="2850036" cy="477381"/>
          </a:xfrm>
          <a:prstGeom prst="rect">
            <a:avLst/>
          </a:prstGeom>
        </p:spPr>
      </p:pic>
    </p:spTree>
    <p:extLst>
      <p:ext uri="{BB962C8B-B14F-4D97-AF65-F5344CB8AC3E}">
        <p14:creationId xmlns:p14="http://schemas.microsoft.com/office/powerpoint/2010/main" val="1804433731"/>
      </p:ext>
    </p:extLst>
  </p:cSld>
  <p:clrMapOvr>
    <a:masterClrMapping/>
  </p:clrMapOvr>
  <p:extLst>
    <p:ext uri="{DCECCB84-F9BA-43D5-87BE-67443E8EF086}">
      <p15:sldGuideLst xmlns:p15="http://schemas.microsoft.com/office/powerpoint/2012/main">
        <p15:guide id="1" pos="208">
          <p15:clr>
            <a:srgbClr val="CCCCCC"/>
          </p15:clr>
        </p15:guide>
        <p15:guide id="2" pos="7472">
          <p15:clr>
            <a:srgbClr val="CCCCCC"/>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KI Team Slide - Current Fellow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270218557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7" name="Picture Placeholder 6">
            <a:extLst>
              <a:ext uri="{FF2B5EF4-FFF2-40B4-BE49-F238E27FC236}">
                <a16:creationId xmlns:a16="http://schemas.microsoft.com/office/drawing/2014/main" id="{741F8AE6-581A-30AA-AA06-08B8AED4B073}"/>
              </a:ext>
            </a:extLst>
          </p:cNvPr>
          <p:cNvSpPr>
            <a:spLocks noGrp="1"/>
          </p:cNvSpPr>
          <p:nvPr>
            <p:ph type="pic" sz="quarter" idx="10"/>
          </p:nvPr>
        </p:nvSpPr>
        <p:spPr>
          <a:xfrm>
            <a:off x="332073" y="2167467"/>
            <a:ext cx="731520" cy="731520"/>
          </a:xfrm>
          <a:prstGeom prst="ellipse">
            <a:avLst/>
          </a:prstGeom>
        </p:spPr>
        <p:txBody>
          <a:bodyPr>
            <a:noAutofit/>
          </a:bodyPr>
          <a:lstStyle/>
          <a:p>
            <a:endParaRPr lang="en-US"/>
          </a:p>
        </p:txBody>
      </p:sp>
      <p:sp>
        <p:nvSpPr>
          <p:cNvPr id="9" name="Picture Placeholder 6">
            <a:extLst>
              <a:ext uri="{FF2B5EF4-FFF2-40B4-BE49-F238E27FC236}">
                <a16:creationId xmlns:a16="http://schemas.microsoft.com/office/drawing/2014/main" id="{13629702-4080-C823-995E-94BE1E14C3D5}"/>
              </a:ext>
            </a:extLst>
          </p:cNvPr>
          <p:cNvSpPr>
            <a:spLocks noGrp="1"/>
          </p:cNvSpPr>
          <p:nvPr>
            <p:ph type="pic" sz="quarter" idx="11"/>
          </p:nvPr>
        </p:nvSpPr>
        <p:spPr>
          <a:xfrm>
            <a:off x="332073" y="3863711"/>
            <a:ext cx="731520" cy="731520"/>
          </a:xfrm>
          <a:prstGeom prst="ellipse">
            <a:avLst/>
          </a:prstGeom>
        </p:spPr>
        <p:txBody>
          <a:bodyPr>
            <a:noAutofit/>
          </a:bodyPr>
          <a:lstStyle/>
          <a:p>
            <a:endParaRPr lang="en-US"/>
          </a:p>
        </p:txBody>
      </p:sp>
      <p:sp>
        <p:nvSpPr>
          <p:cNvPr id="11" name="Picture Placeholder 6">
            <a:extLst>
              <a:ext uri="{FF2B5EF4-FFF2-40B4-BE49-F238E27FC236}">
                <a16:creationId xmlns:a16="http://schemas.microsoft.com/office/drawing/2014/main" id="{8C9F17B6-05FB-252B-76B9-BECC4960DE4E}"/>
              </a:ext>
            </a:extLst>
          </p:cNvPr>
          <p:cNvSpPr>
            <a:spLocks noGrp="1"/>
          </p:cNvSpPr>
          <p:nvPr>
            <p:ph type="pic" sz="quarter" idx="12"/>
          </p:nvPr>
        </p:nvSpPr>
        <p:spPr>
          <a:xfrm>
            <a:off x="332073" y="4711833"/>
            <a:ext cx="731520" cy="731520"/>
          </a:xfrm>
          <a:prstGeom prst="ellipse">
            <a:avLst/>
          </a:prstGeom>
        </p:spPr>
        <p:txBody>
          <a:bodyPr>
            <a:noAutofit/>
          </a:bodyPr>
          <a:lstStyle/>
          <a:p>
            <a:endParaRPr lang="en-US"/>
          </a:p>
        </p:txBody>
      </p:sp>
      <p:sp>
        <p:nvSpPr>
          <p:cNvPr id="12" name="Picture Placeholder 6">
            <a:extLst>
              <a:ext uri="{FF2B5EF4-FFF2-40B4-BE49-F238E27FC236}">
                <a16:creationId xmlns:a16="http://schemas.microsoft.com/office/drawing/2014/main" id="{8BF6829A-3EC4-7C5F-C708-B35AE8BA613B}"/>
              </a:ext>
            </a:extLst>
          </p:cNvPr>
          <p:cNvSpPr>
            <a:spLocks noGrp="1"/>
          </p:cNvSpPr>
          <p:nvPr>
            <p:ph type="pic" sz="quarter" idx="13"/>
          </p:nvPr>
        </p:nvSpPr>
        <p:spPr>
          <a:xfrm>
            <a:off x="332073" y="5559954"/>
            <a:ext cx="731520" cy="731520"/>
          </a:xfrm>
          <a:prstGeom prst="ellipse">
            <a:avLst/>
          </a:prstGeom>
        </p:spPr>
        <p:txBody>
          <a:bodyPr>
            <a:noAutofit/>
          </a:bodyPr>
          <a:lstStyle/>
          <a:p>
            <a:endParaRPr lang="en-US"/>
          </a:p>
        </p:txBody>
      </p:sp>
      <p:sp>
        <p:nvSpPr>
          <p:cNvPr id="14" name="Text Placeholder 13">
            <a:extLst>
              <a:ext uri="{FF2B5EF4-FFF2-40B4-BE49-F238E27FC236}">
                <a16:creationId xmlns:a16="http://schemas.microsoft.com/office/drawing/2014/main" id="{35C15EAF-8CDC-4BD1-E87B-372944089011}"/>
              </a:ext>
            </a:extLst>
          </p:cNvPr>
          <p:cNvSpPr>
            <a:spLocks noGrp="1"/>
          </p:cNvSpPr>
          <p:nvPr>
            <p:ph type="body" sz="quarter" idx="14" hasCustomPrompt="1"/>
          </p:nvPr>
        </p:nvSpPr>
        <p:spPr>
          <a:xfrm>
            <a:off x="1550982" y="2167467"/>
            <a:ext cx="3047073" cy="661464"/>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pic>
        <p:nvPicPr>
          <p:cNvPr id="35" name="Picture 34">
            <a:extLst>
              <a:ext uri="{FF2B5EF4-FFF2-40B4-BE49-F238E27FC236}">
                <a16:creationId xmlns:a16="http://schemas.microsoft.com/office/drawing/2014/main" id="{348C59F6-BB56-32BD-73C9-FC3B431672A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9473" y="6392206"/>
            <a:ext cx="2302327" cy="385640"/>
          </a:xfrm>
          <a:prstGeom prst="rect">
            <a:avLst/>
          </a:prstGeom>
        </p:spPr>
      </p:pic>
      <p:sp>
        <p:nvSpPr>
          <p:cNvPr id="36" name="Footer Placeholder 4">
            <a:extLst>
              <a:ext uri="{FF2B5EF4-FFF2-40B4-BE49-F238E27FC236}">
                <a16:creationId xmlns:a16="http://schemas.microsoft.com/office/drawing/2014/main" id="{A5AC5E75-B51E-67FA-A7BD-C91C8AEBE913}"/>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6"/>
              </a:rPr>
              <a:t>Gernot Wagner</a:t>
            </a:r>
            <a:r>
              <a:rPr lang="en-US"/>
              <a:t>. </a:t>
            </a:r>
            <a:r>
              <a:rPr lang="en-US">
                <a:solidFill>
                  <a:schemeClr val="tx1"/>
                </a:solidFill>
              </a:rPr>
              <a:t>Share with </a:t>
            </a:r>
            <a:r>
              <a:rPr lang="en-US" u="sng">
                <a:solidFill>
                  <a:schemeClr val="tx1"/>
                </a:solidFill>
                <a:hlinkClick r:id="rId7"/>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
        <p:nvSpPr>
          <p:cNvPr id="37" name="Text Placeholder 13">
            <a:extLst>
              <a:ext uri="{FF2B5EF4-FFF2-40B4-BE49-F238E27FC236}">
                <a16:creationId xmlns:a16="http://schemas.microsoft.com/office/drawing/2014/main" id="{DCC3303C-D010-D5E3-ABE5-C8752D95FE12}"/>
              </a:ext>
            </a:extLst>
          </p:cNvPr>
          <p:cNvSpPr>
            <a:spLocks noGrp="1"/>
          </p:cNvSpPr>
          <p:nvPr>
            <p:ph type="body" sz="quarter" idx="15" hasCustomPrompt="1"/>
          </p:nvPr>
        </p:nvSpPr>
        <p:spPr>
          <a:xfrm>
            <a:off x="1550982" y="3863711"/>
            <a:ext cx="3047073" cy="661464"/>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38" name="Text Placeholder 13">
            <a:extLst>
              <a:ext uri="{FF2B5EF4-FFF2-40B4-BE49-F238E27FC236}">
                <a16:creationId xmlns:a16="http://schemas.microsoft.com/office/drawing/2014/main" id="{5827FC00-26DE-AE5B-3CD8-50528793268B}"/>
              </a:ext>
            </a:extLst>
          </p:cNvPr>
          <p:cNvSpPr>
            <a:spLocks noGrp="1"/>
          </p:cNvSpPr>
          <p:nvPr>
            <p:ph type="body" sz="quarter" idx="16" hasCustomPrompt="1"/>
          </p:nvPr>
        </p:nvSpPr>
        <p:spPr>
          <a:xfrm>
            <a:off x="1550982" y="4711833"/>
            <a:ext cx="3047073" cy="661464"/>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39" name="Text Placeholder 13">
            <a:extLst>
              <a:ext uri="{FF2B5EF4-FFF2-40B4-BE49-F238E27FC236}">
                <a16:creationId xmlns:a16="http://schemas.microsoft.com/office/drawing/2014/main" id="{3EAAED9A-2960-962F-5668-41C3B4F6B321}"/>
              </a:ext>
            </a:extLst>
          </p:cNvPr>
          <p:cNvSpPr>
            <a:spLocks noGrp="1"/>
          </p:cNvSpPr>
          <p:nvPr>
            <p:ph type="body" sz="quarter" idx="17" hasCustomPrompt="1"/>
          </p:nvPr>
        </p:nvSpPr>
        <p:spPr>
          <a:xfrm>
            <a:off x="1550982" y="5559954"/>
            <a:ext cx="3047073" cy="661464"/>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0" name="Picture Placeholder 6">
            <a:extLst>
              <a:ext uri="{FF2B5EF4-FFF2-40B4-BE49-F238E27FC236}">
                <a16:creationId xmlns:a16="http://schemas.microsoft.com/office/drawing/2014/main" id="{24B64638-7721-4951-FB7F-701E7B120C20}"/>
              </a:ext>
            </a:extLst>
          </p:cNvPr>
          <p:cNvSpPr>
            <a:spLocks noGrp="1"/>
          </p:cNvSpPr>
          <p:nvPr>
            <p:ph type="pic" sz="quarter" idx="18"/>
          </p:nvPr>
        </p:nvSpPr>
        <p:spPr>
          <a:xfrm>
            <a:off x="6211456" y="2167467"/>
            <a:ext cx="731520" cy="731520"/>
          </a:xfrm>
          <a:prstGeom prst="ellipse">
            <a:avLst/>
          </a:prstGeom>
        </p:spPr>
        <p:txBody>
          <a:bodyPr>
            <a:noAutofit/>
          </a:bodyPr>
          <a:lstStyle/>
          <a:p>
            <a:endParaRPr lang="en-US"/>
          </a:p>
        </p:txBody>
      </p:sp>
      <p:sp>
        <p:nvSpPr>
          <p:cNvPr id="41" name="Text Placeholder 13">
            <a:extLst>
              <a:ext uri="{FF2B5EF4-FFF2-40B4-BE49-F238E27FC236}">
                <a16:creationId xmlns:a16="http://schemas.microsoft.com/office/drawing/2014/main" id="{32E612F5-971B-1A26-6514-82480D997351}"/>
              </a:ext>
            </a:extLst>
          </p:cNvPr>
          <p:cNvSpPr>
            <a:spLocks noGrp="1"/>
          </p:cNvSpPr>
          <p:nvPr>
            <p:ph type="body" sz="quarter" idx="19" hasCustomPrompt="1"/>
          </p:nvPr>
        </p:nvSpPr>
        <p:spPr>
          <a:xfrm>
            <a:off x="7446016" y="2170741"/>
            <a:ext cx="3047073" cy="654916"/>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2" name="Picture Placeholder 6">
            <a:extLst>
              <a:ext uri="{FF2B5EF4-FFF2-40B4-BE49-F238E27FC236}">
                <a16:creationId xmlns:a16="http://schemas.microsoft.com/office/drawing/2014/main" id="{B9F1A9D9-3D2C-BED8-00AB-668724DAA849}"/>
              </a:ext>
            </a:extLst>
          </p:cNvPr>
          <p:cNvSpPr>
            <a:spLocks noGrp="1"/>
          </p:cNvSpPr>
          <p:nvPr>
            <p:ph type="pic" sz="quarter" idx="20"/>
          </p:nvPr>
        </p:nvSpPr>
        <p:spPr>
          <a:xfrm>
            <a:off x="6211456" y="3863711"/>
            <a:ext cx="731520" cy="731520"/>
          </a:xfrm>
          <a:prstGeom prst="ellipse">
            <a:avLst/>
          </a:prstGeom>
        </p:spPr>
        <p:txBody>
          <a:bodyPr>
            <a:noAutofit/>
          </a:bodyPr>
          <a:lstStyle/>
          <a:p>
            <a:endParaRPr lang="en-US"/>
          </a:p>
        </p:txBody>
      </p:sp>
      <p:sp>
        <p:nvSpPr>
          <p:cNvPr id="43" name="Text Placeholder 13">
            <a:extLst>
              <a:ext uri="{FF2B5EF4-FFF2-40B4-BE49-F238E27FC236}">
                <a16:creationId xmlns:a16="http://schemas.microsoft.com/office/drawing/2014/main" id="{E4EAB22A-A509-F748-704D-B66D4BA1B81D}"/>
              </a:ext>
            </a:extLst>
          </p:cNvPr>
          <p:cNvSpPr>
            <a:spLocks noGrp="1"/>
          </p:cNvSpPr>
          <p:nvPr>
            <p:ph type="body" sz="quarter" idx="21" hasCustomPrompt="1"/>
          </p:nvPr>
        </p:nvSpPr>
        <p:spPr>
          <a:xfrm>
            <a:off x="7446016" y="3862073"/>
            <a:ext cx="3047073" cy="661464"/>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4" name="Picture Placeholder 6">
            <a:extLst>
              <a:ext uri="{FF2B5EF4-FFF2-40B4-BE49-F238E27FC236}">
                <a16:creationId xmlns:a16="http://schemas.microsoft.com/office/drawing/2014/main" id="{E4725DF5-F34E-BBF2-D98C-8A20EF294F6D}"/>
              </a:ext>
            </a:extLst>
          </p:cNvPr>
          <p:cNvSpPr>
            <a:spLocks noGrp="1"/>
          </p:cNvSpPr>
          <p:nvPr>
            <p:ph type="pic" sz="quarter" idx="22"/>
          </p:nvPr>
        </p:nvSpPr>
        <p:spPr>
          <a:xfrm>
            <a:off x="6211456" y="4711833"/>
            <a:ext cx="731520" cy="731520"/>
          </a:xfrm>
          <a:prstGeom prst="ellipse">
            <a:avLst/>
          </a:prstGeom>
        </p:spPr>
        <p:txBody>
          <a:bodyPr>
            <a:noAutofit/>
          </a:bodyPr>
          <a:lstStyle/>
          <a:p>
            <a:endParaRPr lang="en-US"/>
          </a:p>
        </p:txBody>
      </p:sp>
      <p:sp>
        <p:nvSpPr>
          <p:cNvPr id="45" name="Text Placeholder 13">
            <a:extLst>
              <a:ext uri="{FF2B5EF4-FFF2-40B4-BE49-F238E27FC236}">
                <a16:creationId xmlns:a16="http://schemas.microsoft.com/office/drawing/2014/main" id="{63A7841B-F2C6-630C-8DA3-BACF3BE942F8}"/>
              </a:ext>
            </a:extLst>
          </p:cNvPr>
          <p:cNvSpPr>
            <a:spLocks noGrp="1"/>
          </p:cNvSpPr>
          <p:nvPr>
            <p:ph type="body" sz="quarter" idx="23" hasCustomPrompt="1"/>
          </p:nvPr>
        </p:nvSpPr>
        <p:spPr>
          <a:xfrm>
            <a:off x="7446016" y="4711013"/>
            <a:ext cx="3047073" cy="661464"/>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6" name="Picture Placeholder 6">
            <a:extLst>
              <a:ext uri="{FF2B5EF4-FFF2-40B4-BE49-F238E27FC236}">
                <a16:creationId xmlns:a16="http://schemas.microsoft.com/office/drawing/2014/main" id="{37370BA6-E711-59AC-8C29-F68BC1C5A20B}"/>
              </a:ext>
            </a:extLst>
          </p:cNvPr>
          <p:cNvSpPr>
            <a:spLocks noGrp="1"/>
          </p:cNvSpPr>
          <p:nvPr>
            <p:ph type="pic" sz="quarter" idx="24"/>
          </p:nvPr>
        </p:nvSpPr>
        <p:spPr>
          <a:xfrm>
            <a:off x="6211456" y="5559954"/>
            <a:ext cx="731520" cy="731520"/>
          </a:xfrm>
          <a:prstGeom prst="ellipse">
            <a:avLst/>
          </a:prstGeom>
        </p:spPr>
        <p:txBody>
          <a:bodyPr>
            <a:noAutofit/>
          </a:bodyPr>
          <a:lstStyle/>
          <a:p>
            <a:endParaRPr lang="en-US"/>
          </a:p>
        </p:txBody>
      </p:sp>
      <p:sp>
        <p:nvSpPr>
          <p:cNvPr id="47" name="Text Placeholder 13">
            <a:extLst>
              <a:ext uri="{FF2B5EF4-FFF2-40B4-BE49-F238E27FC236}">
                <a16:creationId xmlns:a16="http://schemas.microsoft.com/office/drawing/2014/main" id="{304AF62E-5A7B-9AA0-EC7D-CFE5263161CA}"/>
              </a:ext>
            </a:extLst>
          </p:cNvPr>
          <p:cNvSpPr>
            <a:spLocks noGrp="1"/>
          </p:cNvSpPr>
          <p:nvPr>
            <p:ph type="body" sz="quarter" idx="25" hasCustomPrompt="1"/>
          </p:nvPr>
        </p:nvSpPr>
        <p:spPr>
          <a:xfrm>
            <a:off x="7446016" y="5559954"/>
            <a:ext cx="3047073" cy="661464"/>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 name="Text Placeholder 3">
            <a:extLst>
              <a:ext uri="{FF2B5EF4-FFF2-40B4-BE49-F238E27FC236}">
                <a16:creationId xmlns:a16="http://schemas.microsoft.com/office/drawing/2014/main" id="{1CBAE2D7-047A-C286-763B-337220080C81}"/>
              </a:ext>
            </a:extLst>
          </p:cNvPr>
          <p:cNvSpPr>
            <a:spLocks noGrp="1"/>
          </p:cNvSpPr>
          <p:nvPr>
            <p:ph type="body" sz="quarter" idx="26" hasCustomPrompt="1"/>
          </p:nvPr>
        </p:nvSpPr>
        <p:spPr>
          <a:xfrm>
            <a:off x="334963" y="509462"/>
            <a:ext cx="11522076" cy="758952"/>
          </a:xfrm>
        </p:spPr>
        <p:txBody>
          <a:bodyPr/>
          <a:lstStyle>
            <a:lvl1pPr marL="0">
              <a:spcBef>
                <a:spcPts val="0"/>
              </a:spcBef>
              <a:buNone/>
              <a:defRPr sz="2800" b="1"/>
            </a:lvl1pPr>
          </a:lstStyle>
          <a:p>
            <a:pPr lvl="0"/>
            <a:r>
              <a:rPr lang="en-US"/>
              <a:t>CKI Team Slide – Current Fellows</a:t>
            </a:r>
          </a:p>
        </p:txBody>
      </p:sp>
      <p:sp>
        <p:nvSpPr>
          <p:cNvPr id="2" name="Text Placeholder 6">
            <a:extLst>
              <a:ext uri="{FF2B5EF4-FFF2-40B4-BE49-F238E27FC236}">
                <a16:creationId xmlns:a16="http://schemas.microsoft.com/office/drawing/2014/main" id="{CD1ADA3E-18B2-8797-481C-C7E1B015EB2C}"/>
              </a:ext>
            </a:extLst>
          </p:cNvPr>
          <p:cNvSpPr>
            <a:spLocks noGrp="1"/>
          </p:cNvSpPr>
          <p:nvPr>
            <p:ph type="body" sz="quarter" idx="27" hasCustomPrompt="1"/>
          </p:nvPr>
        </p:nvSpPr>
        <p:spPr>
          <a:xfrm>
            <a:off x="329184" y="1391428"/>
            <a:ext cx="5660136" cy="340886"/>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Current Fellows</a:t>
            </a:r>
          </a:p>
        </p:txBody>
      </p:sp>
      <p:cxnSp>
        <p:nvCxnSpPr>
          <p:cNvPr id="3" name="btfpColumnHeaderBoxLine984923">
            <a:extLst>
              <a:ext uri="{FF2B5EF4-FFF2-40B4-BE49-F238E27FC236}">
                <a16:creationId xmlns:a16="http://schemas.microsoft.com/office/drawing/2014/main" id="{80D2438C-A653-3790-887F-A380597A30D9}"/>
              </a:ext>
            </a:extLst>
          </p:cNvPr>
          <p:cNvCxnSpPr>
            <a:cxnSpLocks/>
          </p:cNvCxnSpPr>
          <p:nvPr userDrawn="1"/>
        </p:nvCxnSpPr>
        <p:spPr bwMode="gray">
          <a:xfrm flipV="1">
            <a:off x="323332" y="1732046"/>
            <a:ext cx="5660136"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6" name="Picture Placeholder 6">
            <a:extLst>
              <a:ext uri="{FF2B5EF4-FFF2-40B4-BE49-F238E27FC236}">
                <a16:creationId xmlns:a16="http://schemas.microsoft.com/office/drawing/2014/main" id="{0F03D58B-032C-7877-9371-4EE71BBB9CDC}"/>
              </a:ext>
            </a:extLst>
          </p:cNvPr>
          <p:cNvSpPr>
            <a:spLocks noGrp="1"/>
          </p:cNvSpPr>
          <p:nvPr>
            <p:ph type="pic" sz="quarter" idx="28"/>
          </p:nvPr>
        </p:nvSpPr>
        <p:spPr>
          <a:xfrm>
            <a:off x="332073" y="3015589"/>
            <a:ext cx="731520" cy="731520"/>
          </a:xfrm>
          <a:prstGeom prst="ellipse">
            <a:avLst/>
          </a:prstGeom>
        </p:spPr>
        <p:txBody>
          <a:bodyPr>
            <a:noAutofit/>
          </a:bodyPr>
          <a:lstStyle/>
          <a:p>
            <a:endParaRPr lang="en-US"/>
          </a:p>
        </p:txBody>
      </p:sp>
      <p:sp>
        <p:nvSpPr>
          <p:cNvPr id="8" name="Text Placeholder 13">
            <a:extLst>
              <a:ext uri="{FF2B5EF4-FFF2-40B4-BE49-F238E27FC236}">
                <a16:creationId xmlns:a16="http://schemas.microsoft.com/office/drawing/2014/main" id="{D002C244-B15E-2B31-0F47-14813E93211C}"/>
              </a:ext>
            </a:extLst>
          </p:cNvPr>
          <p:cNvSpPr>
            <a:spLocks noGrp="1"/>
          </p:cNvSpPr>
          <p:nvPr>
            <p:ph type="body" sz="quarter" idx="29" hasCustomPrompt="1"/>
          </p:nvPr>
        </p:nvSpPr>
        <p:spPr>
          <a:xfrm>
            <a:off x="1556760" y="3015589"/>
            <a:ext cx="3047073" cy="661464"/>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10" name="Picture Placeholder 6">
            <a:extLst>
              <a:ext uri="{FF2B5EF4-FFF2-40B4-BE49-F238E27FC236}">
                <a16:creationId xmlns:a16="http://schemas.microsoft.com/office/drawing/2014/main" id="{509836E4-26D4-DB7C-789F-C8BB133937E7}"/>
              </a:ext>
            </a:extLst>
          </p:cNvPr>
          <p:cNvSpPr>
            <a:spLocks noGrp="1"/>
          </p:cNvSpPr>
          <p:nvPr>
            <p:ph type="pic" sz="quarter" idx="30"/>
          </p:nvPr>
        </p:nvSpPr>
        <p:spPr>
          <a:xfrm>
            <a:off x="6211456" y="3015589"/>
            <a:ext cx="731520" cy="731520"/>
          </a:xfrm>
          <a:prstGeom prst="ellipse">
            <a:avLst/>
          </a:prstGeom>
        </p:spPr>
        <p:txBody>
          <a:bodyPr>
            <a:noAutofit/>
          </a:bodyPr>
          <a:lstStyle/>
          <a:p>
            <a:endParaRPr lang="en-US"/>
          </a:p>
        </p:txBody>
      </p:sp>
      <p:sp>
        <p:nvSpPr>
          <p:cNvPr id="13" name="Text Placeholder 13">
            <a:extLst>
              <a:ext uri="{FF2B5EF4-FFF2-40B4-BE49-F238E27FC236}">
                <a16:creationId xmlns:a16="http://schemas.microsoft.com/office/drawing/2014/main" id="{7A21F084-26CD-7F3A-42D8-60FF6BAFA7B2}"/>
              </a:ext>
            </a:extLst>
          </p:cNvPr>
          <p:cNvSpPr>
            <a:spLocks noGrp="1"/>
          </p:cNvSpPr>
          <p:nvPr>
            <p:ph type="body" sz="quarter" idx="31" hasCustomPrompt="1"/>
          </p:nvPr>
        </p:nvSpPr>
        <p:spPr>
          <a:xfrm>
            <a:off x="7446016" y="3013133"/>
            <a:ext cx="3047073" cy="661464"/>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Tree>
    <p:extLst>
      <p:ext uri="{BB962C8B-B14F-4D97-AF65-F5344CB8AC3E}">
        <p14:creationId xmlns:p14="http://schemas.microsoft.com/office/powerpoint/2010/main" val="1419989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KI Team Slide - Alumni">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270218557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7" name="Picture Placeholder 6">
            <a:extLst>
              <a:ext uri="{FF2B5EF4-FFF2-40B4-BE49-F238E27FC236}">
                <a16:creationId xmlns:a16="http://schemas.microsoft.com/office/drawing/2014/main" id="{741F8AE6-581A-30AA-AA06-08B8AED4B073}"/>
              </a:ext>
            </a:extLst>
          </p:cNvPr>
          <p:cNvSpPr>
            <a:spLocks noGrp="1"/>
          </p:cNvSpPr>
          <p:nvPr>
            <p:ph type="pic" sz="quarter" idx="10"/>
          </p:nvPr>
        </p:nvSpPr>
        <p:spPr>
          <a:xfrm>
            <a:off x="329184" y="1914531"/>
            <a:ext cx="914400" cy="914400"/>
          </a:xfrm>
          <a:prstGeom prst="ellipse">
            <a:avLst/>
          </a:prstGeom>
        </p:spPr>
        <p:txBody>
          <a:bodyPr>
            <a:noAutofit/>
          </a:bodyPr>
          <a:lstStyle/>
          <a:p>
            <a:endParaRPr lang="en-US"/>
          </a:p>
        </p:txBody>
      </p:sp>
      <p:sp>
        <p:nvSpPr>
          <p:cNvPr id="9" name="Picture Placeholder 6">
            <a:extLst>
              <a:ext uri="{FF2B5EF4-FFF2-40B4-BE49-F238E27FC236}">
                <a16:creationId xmlns:a16="http://schemas.microsoft.com/office/drawing/2014/main" id="{13629702-4080-C823-995E-94BE1E14C3D5}"/>
              </a:ext>
            </a:extLst>
          </p:cNvPr>
          <p:cNvSpPr>
            <a:spLocks noGrp="1"/>
          </p:cNvSpPr>
          <p:nvPr>
            <p:ph type="pic" sz="quarter" idx="11"/>
          </p:nvPr>
        </p:nvSpPr>
        <p:spPr>
          <a:xfrm>
            <a:off x="329184" y="3045360"/>
            <a:ext cx="914400" cy="914400"/>
          </a:xfrm>
          <a:prstGeom prst="ellipse">
            <a:avLst/>
          </a:prstGeom>
        </p:spPr>
        <p:txBody>
          <a:bodyPr>
            <a:noAutofit/>
          </a:bodyPr>
          <a:lstStyle/>
          <a:p>
            <a:endParaRPr lang="en-US"/>
          </a:p>
        </p:txBody>
      </p:sp>
      <p:sp>
        <p:nvSpPr>
          <p:cNvPr id="11" name="Picture Placeholder 6">
            <a:extLst>
              <a:ext uri="{FF2B5EF4-FFF2-40B4-BE49-F238E27FC236}">
                <a16:creationId xmlns:a16="http://schemas.microsoft.com/office/drawing/2014/main" id="{8C9F17B6-05FB-252B-76B9-BECC4960DE4E}"/>
              </a:ext>
            </a:extLst>
          </p:cNvPr>
          <p:cNvSpPr>
            <a:spLocks noGrp="1"/>
          </p:cNvSpPr>
          <p:nvPr>
            <p:ph type="pic" sz="quarter" idx="12"/>
          </p:nvPr>
        </p:nvSpPr>
        <p:spPr>
          <a:xfrm>
            <a:off x="329184" y="4176189"/>
            <a:ext cx="914400" cy="914400"/>
          </a:xfrm>
          <a:prstGeom prst="ellipse">
            <a:avLst/>
          </a:prstGeom>
        </p:spPr>
        <p:txBody>
          <a:bodyPr>
            <a:noAutofit/>
          </a:bodyPr>
          <a:lstStyle/>
          <a:p>
            <a:endParaRPr lang="en-US"/>
          </a:p>
        </p:txBody>
      </p:sp>
      <p:sp>
        <p:nvSpPr>
          <p:cNvPr id="12" name="Picture Placeholder 6">
            <a:extLst>
              <a:ext uri="{FF2B5EF4-FFF2-40B4-BE49-F238E27FC236}">
                <a16:creationId xmlns:a16="http://schemas.microsoft.com/office/drawing/2014/main" id="{8BF6829A-3EC4-7C5F-C708-B35AE8BA613B}"/>
              </a:ext>
            </a:extLst>
          </p:cNvPr>
          <p:cNvSpPr>
            <a:spLocks noGrp="1"/>
          </p:cNvSpPr>
          <p:nvPr>
            <p:ph type="pic" sz="quarter" idx="13"/>
          </p:nvPr>
        </p:nvSpPr>
        <p:spPr>
          <a:xfrm>
            <a:off x="329184" y="5307018"/>
            <a:ext cx="914400" cy="914400"/>
          </a:xfrm>
          <a:prstGeom prst="ellipse">
            <a:avLst/>
          </a:prstGeom>
        </p:spPr>
        <p:txBody>
          <a:bodyPr>
            <a:noAutofit/>
          </a:bodyPr>
          <a:lstStyle/>
          <a:p>
            <a:endParaRPr lang="en-US"/>
          </a:p>
        </p:txBody>
      </p:sp>
      <p:sp>
        <p:nvSpPr>
          <p:cNvPr id="14" name="Text Placeholder 13">
            <a:extLst>
              <a:ext uri="{FF2B5EF4-FFF2-40B4-BE49-F238E27FC236}">
                <a16:creationId xmlns:a16="http://schemas.microsoft.com/office/drawing/2014/main" id="{35C15EAF-8CDC-4BD1-E87B-372944089011}"/>
              </a:ext>
            </a:extLst>
          </p:cNvPr>
          <p:cNvSpPr>
            <a:spLocks noGrp="1"/>
          </p:cNvSpPr>
          <p:nvPr>
            <p:ph type="body" sz="quarter" idx="14" hasCustomPrompt="1"/>
          </p:nvPr>
        </p:nvSpPr>
        <p:spPr>
          <a:xfrm>
            <a:off x="1550982" y="1914531"/>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pic>
        <p:nvPicPr>
          <p:cNvPr id="35" name="Picture 34">
            <a:extLst>
              <a:ext uri="{FF2B5EF4-FFF2-40B4-BE49-F238E27FC236}">
                <a16:creationId xmlns:a16="http://schemas.microsoft.com/office/drawing/2014/main" id="{348C59F6-BB56-32BD-73C9-FC3B431672A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9473" y="6392206"/>
            <a:ext cx="2302327" cy="385640"/>
          </a:xfrm>
          <a:prstGeom prst="rect">
            <a:avLst/>
          </a:prstGeom>
        </p:spPr>
      </p:pic>
      <p:sp>
        <p:nvSpPr>
          <p:cNvPr id="36" name="Footer Placeholder 4">
            <a:extLst>
              <a:ext uri="{FF2B5EF4-FFF2-40B4-BE49-F238E27FC236}">
                <a16:creationId xmlns:a16="http://schemas.microsoft.com/office/drawing/2014/main" id="{A5AC5E75-B51E-67FA-A7BD-C91C8AEBE913}"/>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6"/>
              </a:rPr>
              <a:t>Gernot Wagner</a:t>
            </a:r>
            <a:r>
              <a:rPr lang="en-US"/>
              <a:t>. </a:t>
            </a:r>
            <a:r>
              <a:rPr lang="en-US">
                <a:solidFill>
                  <a:schemeClr val="tx1"/>
                </a:solidFill>
              </a:rPr>
              <a:t>Share with </a:t>
            </a:r>
            <a:r>
              <a:rPr lang="en-US" u="sng">
                <a:solidFill>
                  <a:schemeClr val="tx1"/>
                </a:solidFill>
                <a:hlinkClick r:id="rId7"/>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
        <p:nvSpPr>
          <p:cNvPr id="37" name="Text Placeholder 13">
            <a:extLst>
              <a:ext uri="{FF2B5EF4-FFF2-40B4-BE49-F238E27FC236}">
                <a16:creationId xmlns:a16="http://schemas.microsoft.com/office/drawing/2014/main" id="{DCC3303C-D010-D5E3-ABE5-C8752D95FE12}"/>
              </a:ext>
            </a:extLst>
          </p:cNvPr>
          <p:cNvSpPr>
            <a:spLocks noGrp="1"/>
          </p:cNvSpPr>
          <p:nvPr>
            <p:ph type="body" sz="quarter" idx="15" hasCustomPrompt="1"/>
          </p:nvPr>
        </p:nvSpPr>
        <p:spPr>
          <a:xfrm>
            <a:off x="1550982" y="3045360"/>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38" name="Text Placeholder 13">
            <a:extLst>
              <a:ext uri="{FF2B5EF4-FFF2-40B4-BE49-F238E27FC236}">
                <a16:creationId xmlns:a16="http://schemas.microsoft.com/office/drawing/2014/main" id="{5827FC00-26DE-AE5B-3CD8-50528793268B}"/>
              </a:ext>
            </a:extLst>
          </p:cNvPr>
          <p:cNvSpPr>
            <a:spLocks noGrp="1"/>
          </p:cNvSpPr>
          <p:nvPr>
            <p:ph type="body" sz="quarter" idx="16" hasCustomPrompt="1"/>
          </p:nvPr>
        </p:nvSpPr>
        <p:spPr>
          <a:xfrm>
            <a:off x="1550982" y="4176189"/>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39" name="Text Placeholder 13">
            <a:extLst>
              <a:ext uri="{FF2B5EF4-FFF2-40B4-BE49-F238E27FC236}">
                <a16:creationId xmlns:a16="http://schemas.microsoft.com/office/drawing/2014/main" id="{3EAAED9A-2960-962F-5668-41C3B4F6B321}"/>
              </a:ext>
            </a:extLst>
          </p:cNvPr>
          <p:cNvSpPr>
            <a:spLocks noGrp="1"/>
          </p:cNvSpPr>
          <p:nvPr>
            <p:ph type="body" sz="quarter" idx="17" hasCustomPrompt="1"/>
          </p:nvPr>
        </p:nvSpPr>
        <p:spPr>
          <a:xfrm>
            <a:off x="1550982" y="5307018"/>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0" name="Picture Placeholder 6">
            <a:extLst>
              <a:ext uri="{FF2B5EF4-FFF2-40B4-BE49-F238E27FC236}">
                <a16:creationId xmlns:a16="http://schemas.microsoft.com/office/drawing/2014/main" id="{24B64638-7721-4951-FB7F-701E7B120C20}"/>
              </a:ext>
            </a:extLst>
          </p:cNvPr>
          <p:cNvSpPr>
            <a:spLocks noGrp="1"/>
          </p:cNvSpPr>
          <p:nvPr>
            <p:ph type="pic" sz="quarter" idx="18"/>
          </p:nvPr>
        </p:nvSpPr>
        <p:spPr>
          <a:xfrm>
            <a:off x="6208567" y="1914531"/>
            <a:ext cx="914400" cy="914400"/>
          </a:xfrm>
          <a:prstGeom prst="ellipse">
            <a:avLst/>
          </a:prstGeom>
        </p:spPr>
        <p:txBody>
          <a:bodyPr>
            <a:noAutofit/>
          </a:bodyPr>
          <a:lstStyle/>
          <a:p>
            <a:endParaRPr lang="en-US"/>
          </a:p>
        </p:txBody>
      </p:sp>
      <p:sp>
        <p:nvSpPr>
          <p:cNvPr id="41" name="Text Placeholder 13">
            <a:extLst>
              <a:ext uri="{FF2B5EF4-FFF2-40B4-BE49-F238E27FC236}">
                <a16:creationId xmlns:a16="http://schemas.microsoft.com/office/drawing/2014/main" id="{32E612F5-971B-1A26-6514-82480D997351}"/>
              </a:ext>
            </a:extLst>
          </p:cNvPr>
          <p:cNvSpPr>
            <a:spLocks noGrp="1"/>
          </p:cNvSpPr>
          <p:nvPr>
            <p:ph type="body" sz="quarter" idx="19" hasCustomPrompt="1"/>
          </p:nvPr>
        </p:nvSpPr>
        <p:spPr>
          <a:xfrm>
            <a:off x="7443127" y="1914531"/>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2" name="Picture Placeholder 6">
            <a:extLst>
              <a:ext uri="{FF2B5EF4-FFF2-40B4-BE49-F238E27FC236}">
                <a16:creationId xmlns:a16="http://schemas.microsoft.com/office/drawing/2014/main" id="{B9F1A9D9-3D2C-BED8-00AB-668724DAA849}"/>
              </a:ext>
            </a:extLst>
          </p:cNvPr>
          <p:cNvSpPr>
            <a:spLocks noGrp="1"/>
          </p:cNvSpPr>
          <p:nvPr>
            <p:ph type="pic" sz="quarter" idx="20"/>
          </p:nvPr>
        </p:nvSpPr>
        <p:spPr>
          <a:xfrm>
            <a:off x="6208567" y="3045360"/>
            <a:ext cx="914400" cy="914400"/>
          </a:xfrm>
          <a:prstGeom prst="ellipse">
            <a:avLst/>
          </a:prstGeom>
        </p:spPr>
        <p:txBody>
          <a:bodyPr>
            <a:noAutofit/>
          </a:bodyPr>
          <a:lstStyle/>
          <a:p>
            <a:endParaRPr lang="en-US"/>
          </a:p>
        </p:txBody>
      </p:sp>
      <p:sp>
        <p:nvSpPr>
          <p:cNvPr id="43" name="Text Placeholder 13">
            <a:extLst>
              <a:ext uri="{FF2B5EF4-FFF2-40B4-BE49-F238E27FC236}">
                <a16:creationId xmlns:a16="http://schemas.microsoft.com/office/drawing/2014/main" id="{E4EAB22A-A509-F748-704D-B66D4BA1B81D}"/>
              </a:ext>
            </a:extLst>
          </p:cNvPr>
          <p:cNvSpPr>
            <a:spLocks noGrp="1"/>
          </p:cNvSpPr>
          <p:nvPr>
            <p:ph type="body" sz="quarter" idx="21" hasCustomPrompt="1"/>
          </p:nvPr>
        </p:nvSpPr>
        <p:spPr>
          <a:xfrm>
            <a:off x="7443127" y="3045360"/>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4" name="Picture Placeholder 6">
            <a:extLst>
              <a:ext uri="{FF2B5EF4-FFF2-40B4-BE49-F238E27FC236}">
                <a16:creationId xmlns:a16="http://schemas.microsoft.com/office/drawing/2014/main" id="{E4725DF5-F34E-BBF2-D98C-8A20EF294F6D}"/>
              </a:ext>
            </a:extLst>
          </p:cNvPr>
          <p:cNvSpPr>
            <a:spLocks noGrp="1"/>
          </p:cNvSpPr>
          <p:nvPr>
            <p:ph type="pic" sz="quarter" idx="22"/>
          </p:nvPr>
        </p:nvSpPr>
        <p:spPr>
          <a:xfrm>
            <a:off x="6208567" y="4176189"/>
            <a:ext cx="914400" cy="914400"/>
          </a:xfrm>
          <a:prstGeom prst="ellipse">
            <a:avLst/>
          </a:prstGeom>
        </p:spPr>
        <p:txBody>
          <a:bodyPr>
            <a:noAutofit/>
          </a:bodyPr>
          <a:lstStyle/>
          <a:p>
            <a:endParaRPr lang="en-US"/>
          </a:p>
        </p:txBody>
      </p:sp>
      <p:sp>
        <p:nvSpPr>
          <p:cNvPr id="45" name="Text Placeholder 13">
            <a:extLst>
              <a:ext uri="{FF2B5EF4-FFF2-40B4-BE49-F238E27FC236}">
                <a16:creationId xmlns:a16="http://schemas.microsoft.com/office/drawing/2014/main" id="{63A7841B-F2C6-630C-8DA3-BACF3BE942F8}"/>
              </a:ext>
            </a:extLst>
          </p:cNvPr>
          <p:cNvSpPr>
            <a:spLocks noGrp="1"/>
          </p:cNvSpPr>
          <p:nvPr>
            <p:ph type="body" sz="quarter" idx="23" hasCustomPrompt="1"/>
          </p:nvPr>
        </p:nvSpPr>
        <p:spPr>
          <a:xfrm>
            <a:off x="7443127" y="4176189"/>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6" name="Picture Placeholder 6">
            <a:extLst>
              <a:ext uri="{FF2B5EF4-FFF2-40B4-BE49-F238E27FC236}">
                <a16:creationId xmlns:a16="http://schemas.microsoft.com/office/drawing/2014/main" id="{37370BA6-E711-59AC-8C29-F68BC1C5A20B}"/>
              </a:ext>
            </a:extLst>
          </p:cNvPr>
          <p:cNvSpPr>
            <a:spLocks noGrp="1"/>
          </p:cNvSpPr>
          <p:nvPr>
            <p:ph type="pic" sz="quarter" idx="24"/>
          </p:nvPr>
        </p:nvSpPr>
        <p:spPr>
          <a:xfrm>
            <a:off x="6208567" y="5307018"/>
            <a:ext cx="914400" cy="914400"/>
          </a:xfrm>
          <a:prstGeom prst="ellipse">
            <a:avLst/>
          </a:prstGeom>
        </p:spPr>
        <p:txBody>
          <a:bodyPr>
            <a:noAutofit/>
          </a:bodyPr>
          <a:lstStyle/>
          <a:p>
            <a:endParaRPr lang="en-US"/>
          </a:p>
        </p:txBody>
      </p:sp>
      <p:sp>
        <p:nvSpPr>
          <p:cNvPr id="47" name="Text Placeholder 13">
            <a:extLst>
              <a:ext uri="{FF2B5EF4-FFF2-40B4-BE49-F238E27FC236}">
                <a16:creationId xmlns:a16="http://schemas.microsoft.com/office/drawing/2014/main" id="{304AF62E-5A7B-9AA0-EC7D-CFE5263161CA}"/>
              </a:ext>
            </a:extLst>
          </p:cNvPr>
          <p:cNvSpPr>
            <a:spLocks noGrp="1"/>
          </p:cNvSpPr>
          <p:nvPr>
            <p:ph type="body" sz="quarter" idx="25" hasCustomPrompt="1"/>
          </p:nvPr>
        </p:nvSpPr>
        <p:spPr>
          <a:xfrm>
            <a:off x="7443127" y="5307018"/>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 name="Text Placeholder 3">
            <a:extLst>
              <a:ext uri="{FF2B5EF4-FFF2-40B4-BE49-F238E27FC236}">
                <a16:creationId xmlns:a16="http://schemas.microsoft.com/office/drawing/2014/main" id="{1CBAE2D7-047A-C286-763B-337220080C81}"/>
              </a:ext>
            </a:extLst>
          </p:cNvPr>
          <p:cNvSpPr>
            <a:spLocks noGrp="1"/>
          </p:cNvSpPr>
          <p:nvPr>
            <p:ph type="body" sz="quarter" idx="26" hasCustomPrompt="1"/>
          </p:nvPr>
        </p:nvSpPr>
        <p:spPr>
          <a:xfrm>
            <a:off x="334963" y="509462"/>
            <a:ext cx="11522076" cy="758952"/>
          </a:xfrm>
        </p:spPr>
        <p:txBody>
          <a:bodyPr/>
          <a:lstStyle>
            <a:lvl1pPr marL="0">
              <a:spcBef>
                <a:spcPts val="0"/>
              </a:spcBef>
              <a:buNone/>
              <a:defRPr sz="2800" b="1"/>
            </a:lvl1pPr>
          </a:lstStyle>
          <a:p>
            <a:pPr lvl="0"/>
            <a:r>
              <a:rPr lang="en-US"/>
              <a:t>CKI Team Slide – Alumni (Past Fellows)</a:t>
            </a:r>
          </a:p>
        </p:txBody>
      </p:sp>
      <p:sp>
        <p:nvSpPr>
          <p:cNvPr id="2" name="Text Placeholder 6">
            <a:extLst>
              <a:ext uri="{FF2B5EF4-FFF2-40B4-BE49-F238E27FC236}">
                <a16:creationId xmlns:a16="http://schemas.microsoft.com/office/drawing/2014/main" id="{CD1ADA3E-18B2-8797-481C-C7E1B015EB2C}"/>
              </a:ext>
            </a:extLst>
          </p:cNvPr>
          <p:cNvSpPr>
            <a:spLocks noGrp="1"/>
          </p:cNvSpPr>
          <p:nvPr>
            <p:ph type="body" sz="quarter" idx="27" hasCustomPrompt="1"/>
          </p:nvPr>
        </p:nvSpPr>
        <p:spPr>
          <a:xfrm>
            <a:off x="329184" y="1391428"/>
            <a:ext cx="5660136" cy="340886"/>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Alumni</a:t>
            </a:r>
          </a:p>
        </p:txBody>
      </p:sp>
      <p:cxnSp>
        <p:nvCxnSpPr>
          <p:cNvPr id="3" name="btfpColumnHeaderBoxLine984923">
            <a:extLst>
              <a:ext uri="{FF2B5EF4-FFF2-40B4-BE49-F238E27FC236}">
                <a16:creationId xmlns:a16="http://schemas.microsoft.com/office/drawing/2014/main" id="{80D2438C-A653-3790-887F-A380597A30D9}"/>
              </a:ext>
            </a:extLst>
          </p:cNvPr>
          <p:cNvCxnSpPr>
            <a:cxnSpLocks/>
          </p:cNvCxnSpPr>
          <p:nvPr userDrawn="1"/>
        </p:nvCxnSpPr>
        <p:spPr bwMode="gray">
          <a:xfrm flipV="1">
            <a:off x="323332" y="1732046"/>
            <a:ext cx="5660136"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8616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KI Team Slide - Staff, Faculty, Advisor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270218557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2" name="Picture Placeholder 6">
            <a:extLst>
              <a:ext uri="{FF2B5EF4-FFF2-40B4-BE49-F238E27FC236}">
                <a16:creationId xmlns:a16="http://schemas.microsoft.com/office/drawing/2014/main" id="{8BF6829A-3EC4-7C5F-C708-B35AE8BA613B}"/>
              </a:ext>
            </a:extLst>
          </p:cNvPr>
          <p:cNvSpPr>
            <a:spLocks noGrp="1"/>
          </p:cNvSpPr>
          <p:nvPr>
            <p:ph type="pic" sz="quarter" idx="13"/>
          </p:nvPr>
        </p:nvSpPr>
        <p:spPr>
          <a:xfrm>
            <a:off x="329184" y="5307018"/>
            <a:ext cx="914400" cy="914400"/>
          </a:xfrm>
          <a:prstGeom prst="ellipse">
            <a:avLst/>
          </a:prstGeom>
        </p:spPr>
        <p:txBody>
          <a:bodyPr>
            <a:noAutofit/>
          </a:bodyPr>
          <a:lstStyle/>
          <a:p>
            <a:endParaRPr lang="en-US"/>
          </a:p>
        </p:txBody>
      </p:sp>
      <p:pic>
        <p:nvPicPr>
          <p:cNvPr id="35" name="Picture 34">
            <a:extLst>
              <a:ext uri="{FF2B5EF4-FFF2-40B4-BE49-F238E27FC236}">
                <a16:creationId xmlns:a16="http://schemas.microsoft.com/office/drawing/2014/main" id="{348C59F6-BB56-32BD-73C9-FC3B431672A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9473" y="6392206"/>
            <a:ext cx="2302327" cy="385640"/>
          </a:xfrm>
          <a:prstGeom prst="rect">
            <a:avLst/>
          </a:prstGeom>
        </p:spPr>
      </p:pic>
      <p:sp>
        <p:nvSpPr>
          <p:cNvPr id="36" name="Footer Placeholder 4">
            <a:extLst>
              <a:ext uri="{FF2B5EF4-FFF2-40B4-BE49-F238E27FC236}">
                <a16:creationId xmlns:a16="http://schemas.microsoft.com/office/drawing/2014/main" id="{A5AC5E75-B51E-67FA-A7BD-C91C8AEBE913}"/>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6"/>
              </a:rPr>
              <a:t>Gernot Wagner</a:t>
            </a:r>
            <a:r>
              <a:rPr lang="en-US"/>
              <a:t>. </a:t>
            </a:r>
            <a:r>
              <a:rPr lang="en-US">
                <a:solidFill>
                  <a:schemeClr val="tx1"/>
                </a:solidFill>
              </a:rPr>
              <a:t>Share with </a:t>
            </a:r>
            <a:r>
              <a:rPr lang="en-US" u="sng">
                <a:solidFill>
                  <a:schemeClr val="tx1"/>
                </a:solidFill>
                <a:hlinkClick r:id="rId7"/>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
        <p:nvSpPr>
          <p:cNvPr id="39" name="Text Placeholder 13">
            <a:extLst>
              <a:ext uri="{FF2B5EF4-FFF2-40B4-BE49-F238E27FC236}">
                <a16:creationId xmlns:a16="http://schemas.microsoft.com/office/drawing/2014/main" id="{3EAAED9A-2960-962F-5668-41C3B4F6B321}"/>
              </a:ext>
            </a:extLst>
          </p:cNvPr>
          <p:cNvSpPr>
            <a:spLocks noGrp="1"/>
          </p:cNvSpPr>
          <p:nvPr>
            <p:ph type="body" sz="quarter" idx="17" hasCustomPrompt="1"/>
          </p:nvPr>
        </p:nvSpPr>
        <p:spPr>
          <a:xfrm>
            <a:off x="1550982" y="5307018"/>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2" name="Picture Placeholder 6">
            <a:extLst>
              <a:ext uri="{FF2B5EF4-FFF2-40B4-BE49-F238E27FC236}">
                <a16:creationId xmlns:a16="http://schemas.microsoft.com/office/drawing/2014/main" id="{B9F1A9D9-3D2C-BED8-00AB-668724DAA849}"/>
              </a:ext>
            </a:extLst>
          </p:cNvPr>
          <p:cNvSpPr>
            <a:spLocks noGrp="1"/>
          </p:cNvSpPr>
          <p:nvPr>
            <p:ph type="pic" sz="quarter" idx="20"/>
          </p:nvPr>
        </p:nvSpPr>
        <p:spPr>
          <a:xfrm>
            <a:off x="6208532" y="3045360"/>
            <a:ext cx="914400" cy="914400"/>
          </a:xfrm>
          <a:prstGeom prst="ellipse">
            <a:avLst/>
          </a:prstGeom>
        </p:spPr>
        <p:txBody>
          <a:bodyPr>
            <a:noAutofit/>
          </a:bodyPr>
          <a:lstStyle/>
          <a:p>
            <a:endParaRPr lang="en-US"/>
          </a:p>
        </p:txBody>
      </p:sp>
      <p:sp>
        <p:nvSpPr>
          <p:cNvPr id="43" name="Text Placeholder 13">
            <a:extLst>
              <a:ext uri="{FF2B5EF4-FFF2-40B4-BE49-F238E27FC236}">
                <a16:creationId xmlns:a16="http://schemas.microsoft.com/office/drawing/2014/main" id="{E4EAB22A-A509-F748-704D-B66D4BA1B81D}"/>
              </a:ext>
            </a:extLst>
          </p:cNvPr>
          <p:cNvSpPr>
            <a:spLocks noGrp="1"/>
          </p:cNvSpPr>
          <p:nvPr>
            <p:ph type="body" sz="quarter" idx="21" hasCustomPrompt="1"/>
          </p:nvPr>
        </p:nvSpPr>
        <p:spPr>
          <a:xfrm>
            <a:off x="7443127" y="3045360"/>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4" name="Picture Placeholder 6">
            <a:extLst>
              <a:ext uri="{FF2B5EF4-FFF2-40B4-BE49-F238E27FC236}">
                <a16:creationId xmlns:a16="http://schemas.microsoft.com/office/drawing/2014/main" id="{E4725DF5-F34E-BBF2-D98C-8A20EF294F6D}"/>
              </a:ext>
            </a:extLst>
          </p:cNvPr>
          <p:cNvSpPr>
            <a:spLocks noGrp="1"/>
          </p:cNvSpPr>
          <p:nvPr>
            <p:ph type="pic" sz="quarter" idx="22"/>
          </p:nvPr>
        </p:nvSpPr>
        <p:spPr>
          <a:xfrm>
            <a:off x="6208532" y="4176189"/>
            <a:ext cx="914400" cy="914400"/>
          </a:xfrm>
          <a:prstGeom prst="ellipse">
            <a:avLst/>
          </a:prstGeom>
        </p:spPr>
        <p:txBody>
          <a:bodyPr>
            <a:noAutofit/>
          </a:bodyPr>
          <a:lstStyle/>
          <a:p>
            <a:endParaRPr lang="en-US"/>
          </a:p>
        </p:txBody>
      </p:sp>
      <p:sp>
        <p:nvSpPr>
          <p:cNvPr id="45" name="Text Placeholder 13">
            <a:extLst>
              <a:ext uri="{FF2B5EF4-FFF2-40B4-BE49-F238E27FC236}">
                <a16:creationId xmlns:a16="http://schemas.microsoft.com/office/drawing/2014/main" id="{63A7841B-F2C6-630C-8DA3-BACF3BE942F8}"/>
              </a:ext>
            </a:extLst>
          </p:cNvPr>
          <p:cNvSpPr>
            <a:spLocks noGrp="1"/>
          </p:cNvSpPr>
          <p:nvPr>
            <p:ph type="body" sz="quarter" idx="23" hasCustomPrompt="1"/>
          </p:nvPr>
        </p:nvSpPr>
        <p:spPr>
          <a:xfrm>
            <a:off x="7443127" y="4176189"/>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6" name="Picture Placeholder 6">
            <a:extLst>
              <a:ext uri="{FF2B5EF4-FFF2-40B4-BE49-F238E27FC236}">
                <a16:creationId xmlns:a16="http://schemas.microsoft.com/office/drawing/2014/main" id="{37370BA6-E711-59AC-8C29-F68BC1C5A20B}"/>
              </a:ext>
            </a:extLst>
          </p:cNvPr>
          <p:cNvSpPr>
            <a:spLocks noGrp="1"/>
          </p:cNvSpPr>
          <p:nvPr>
            <p:ph type="pic" sz="quarter" idx="24"/>
          </p:nvPr>
        </p:nvSpPr>
        <p:spPr>
          <a:xfrm>
            <a:off x="6208532" y="5307018"/>
            <a:ext cx="914400" cy="914400"/>
          </a:xfrm>
          <a:prstGeom prst="ellipse">
            <a:avLst/>
          </a:prstGeom>
        </p:spPr>
        <p:txBody>
          <a:bodyPr>
            <a:noAutofit/>
          </a:bodyPr>
          <a:lstStyle/>
          <a:p>
            <a:endParaRPr lang="en-US"/>
          </a:p>
        </p:txBody>
      </p:sp>
      <p:sp>
        <p:nvSpPr>
          <p:cNvPr id="47" name="Text Placeholder 13">
            <a:extLst>
              <a:ext uri="{FF2B5EF4-FFF2-40B4-BE49-F238E27FC236}">
                <a16:creationId xmlns:a16="http://schemas.microsoft.com/office/drawing/2014/main" id="{304AF62E-5A7B-9AA0-EC7D-CFE5263161CA}"/>
              </a:ext>
            </a:extLst>
          </p:cNvPr>
          <p:cNvSpPr>
            <a:spLocks noGrp="1"/>
          </p:cNvSpPr>
          <p:nvPr>
            <p:ph type="body" sz="quarter" idx="25" hasCustomPrompt="1"/>
          </p:nvPr>
        </p:nvSpPr>
        <p:spPr>
          <a:xfrm>
            <a:off x="7443127" y="5307018"/>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a:t>Insert </a:t>
            </a:r>
            <a:r>
              <a:rPr lang="en-US" b="1"/>
              <a:t>name</a:t>
            </a:r>
            <a:r>
              <a:rPr lang="en-US" b="0"/>
              <a:t> (bold text), </a:t>
            </a:r>
            <a:r>
              <a:rPr lang="en-US"/>
              <a:t>CKI position (Team Lead or Fellow), email address</a:t>
            </a:r>
          </a:p>
        </p:txBody>
      </p:sp>
      <p:sp>
        <p:nvSpPr>
          <p:cNvPr id="4" name="Text Placeholder 3">
            <a:extLst>
              <a:ext uri="{FF2B5EF4-FFF2-40B4-BE49-F238E27FC236}">
                <a16:creationId xmlns:a16="http://schemas.microsoft.com/office/drawing/2014/main" id="{1CBAE2D7-047A-C286-763B-337220080C81}"/>
              </a:ext>
            </a:extLst>
          </p:cNvPr>
          <p:cNvSpPr>
            <a:spLocks noGrp="1"/>
          </p:cNvSpPr>
          <p:nvPr>
            <p:ph type="body" sz="quarter" idx="26" hasCustomPrompt="1"/>
          </p:nvPr>
        </p:nvSpPr>
        <p:spPr>
          <a:xfrm>
            <a:off x="334963" y="509462"/>
            <a:ext cx="11522076" cy="758952"/>
          </a:xfrm>
        </p:spPr>
        <p:txBody>
          <a:bodyPr/>
          <a:lstStyle>
            <a:lvl1pPr marL="0">
              <a:spcBef>
                <a:spcPts val="0"/>
              </a:spcBef>
              <a:buNone/>
              <a:defRPr sz="2800" b="1"/>
            </a:lvl1pPr>
          </a:lstStyle>
          <a:p>
            <a:pPr lvl="0"/>
            <a:r>
              <a:rPr lang="en-US"/>
              <a:t>CKI Team Staff, Faculty, and Advisors</a:t>
            </a:r>
          </a:p>
        </p:txBody>
      </p:sp>
      <p:cxnSp>
        <p:nvCxnSpPr>
          <p:cNvPr id="3" name="btfpColumnHeaderBoxLine984923">
            <a:extLst>
              <a:ext uri="{FF2B5EF4-FFF2-40B4-BE49-F238E27FC236}">
                <a16:creationId xmlns:a16="http://schemas.microsoft.com/office/drawing/2014/main" id="{80D2438C-A653-3790-887F-A380597A30D9}"/>
              </a:ext>
            </a:extLst>
          </p:cNvPr>
          <p:cNvCxnSpPr>
            <a:cxnSpLocks/>
          </p:cNvCxnSpPr>
          <p:nvPr userDrawn="1"/>
        </p:nvCxnSpPr>
        <p:spPr bwMode="gray">
          <a:xfrm flipV="1">
            <a:off x="323332" y="1732046"/>
            <a:ext cx="5660136"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18" name="btfpColumnHeaderBoxLine984923">
            <a:extLst>
              <a:ext uri="{FF2B5EF4-FFF2-40B4-BE49-F238E27FC236}">
                <a16:creationId xmlns:a16="http://schemas.microsoft.com/office/drawing/2014/main" id="{C714D6AB-730F-2DF2-786C-43BBB98D867F}"/>
              </a:ext>
            </a:extLst>
          </p:cNvPr>
          <p:cNvCxnSpPr>
            <a:cxnSpLocks/>
          </p:cNvCxnSpPr>
          <p:nvPr userDrawn="1"/>
        </p:nvCxnSpPr>
        <p:spPr bwMode="gray">
          <a:xfrm flipV="1">
            <a:off x="6202680" y="1731778"/>
            <a:ext cx="5660136"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pic>
        <p:nvPicPr>
          <p:cNvPr id="20" name="Picture 2">
            <a:extLst>
              <a:ext uri="{FF2B5EF4-FFF2-40B4-BE49-F238E27FC236}">
                <a16:creationId xmlns:a16="http://schemas.microsoft.com/office/drawing/2014/main" id="{A51E28CC-9957-0EC1-2A1E-F5100D6F278D}"/>
              </a:ext>
            </a:extLst>
          </p:cNvPr>
          <p:cNvPicPr>
            <a:picLocks noChangeAspect="1" noChangeArrowheads="1"/>
          </p:cNvPicPr>
          <p:nvPr userDrawn="1"/>
        </p:nvPicPr>
        <p:blipFill rotWithShape="1">
          <a:blip r:embed="rId8" cstate="screen">
            <a:extLst>
              <a:ext uri="{28A0092B-C50C-407E-A947-70E740481C1C}">
                <a14:useLocalDpi xmlns:a14="http://schemas.microsoft.com/office/drawing/2010/main"/>
              </a:ext>
            </a:extLst>
          </a:blip>
          <a:srcRect/>
          <a:stretch/>
        </p:blipFill>
        <p:spPr bwMode="auto">
          <a:xfrm>
            <a:off x="329184" y="1914531"/>
            <a:ext cx="915279" cy="914400"/>
          </a:xfrm>
          <a:prstGeom prst="ellipse">
            <a:avLst/>
          </a:prstGeom>
          <a:noFill/>
          <a:extLst>
            <a:ext uri="{909E8E84-426E-40DD-AFC4-6F175D3DCCD1}">
              <a14:hiddenFill xmlns:a14="http://schemas.microsoft.com/office/drawing/2010/main">
                <a:solidFill>
                  <a:srgbClr val="FFFFFF"/>
                </a:solidFill>
              </a14:hiddenFill>
            </a:ext>
          </a:extLst>
        </p:spPr>
      </p:pic>
      <p:pic>
        <p:nvPicPr>
          <p:cNvPr id="21" name="Picture 12" descr="A person standing in front of a window&#10;&#10;Description automatically generated">
            <a:extLst>
              <a:ext uri="{FF2B5EF4-FFF2-40B4-BE49-F238E27FC236}">
                <a16:creationId xmlns:a16="http://schemas.microsoft.com/office/drawing/2014/main" id="{031E0AC8-304A-84AD-F22A-A01DEF9F1BD5}"/>
              </a:ext>
            </a:extLst>
          </p:cNvPr>
          <p:cNvPicPr>
            <a:picLocks noChangeAspect="1" noChangeArrowheads="1"/>
          </p:cNvPicPr>
          <p:nvPr userDrawn="1"/>
        </p:nvPicPr>
        <p:blipFill rotWithShape="1">
          <a:blip r:embed="rId9" cstate="screen">
            <a:extLst>
              <a:ext uri="{28A0092B-C50C-407E-A947-70E740481C1C}">
                <a14:useLocalDpi xmlns:a14="http://schemas.microsoft.com/office/drawing/2010/main"/>
              </a:ext>
            </a:extLst>
          </a:blip>
          <a:srcRect/>
          <a:stretch/>
        </p:blipFill>
        <p:spPr bwMode="auto">
          <a:xfrm>
            <a:off x="6208567" y="1914531"/>
            <a:ext cx="914365" cy="914400"/>
          </a:xfrm>
          <a:prstGeom prst="ellipse">
            <a:avLst/>
          </a:prstGeom>
          <a:noFill/>
          <a:ln>
            <a:noFill/>
          </a:ln>
          <a:extLst>
            <a:ext uri="{909E8E84-426E-40DD-AFC4-6F175D3DCCD1}">
              <a14:hiddenFill xmlns:a14="http://schemas.microsoft.com/office/drawing/2010/main">
                <a:solidFill>
                  <a:srgbClr val="FFFFFF"/>
                </a:solidFill>
              </a14:hiddenFill>
            </a:ext>
          </a:extLst>
        </p:spPr>
      </p:pic>
      <p:pic>
        <p:nvPicPr>
          <p:cNvPr id="22" name="Picture 2" descr="Pia Morrow">
            <a:extLst>
              <a:ext uri="{FF2B5EF4-FFF2-40B4-BE49-F238E27FC236}">
                <a16:creationId xmlns:a16="http://schemas.microsoft.com/office/drawing/2014/main" id="{4BD3FE46-4B85-FD40-B480-3474A5A6BD2D}"/>
              </a:ext>
            </a:extLst>
          </p:cNvPr>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329184" y="4176189"/>
            <a:ext cx="914400" cy="914400"/>
          </a:xfrm>
          <a:prstGeom prst="ellipse">
            <a:avLst/>
          </a:prstGeom>
          <a:noFill/>
          <a:extLst>
            <a:ext uri="{909E8E84-426E-40DD-AFC4-6F175D3DCCD1}">
              <a14:hiddenFill xmlns:a14="http://schemas.microsoft.com/office/drawing/2010/main">
                <a:solidFill>
                  <a:srgbClr val="FFFFFF"/>
                </a:solidFill>
              </a14:hiddenFill>
            </a:ext>
          </a:extLst>
        </p:spPr>
      </p:pic>
      <p:pic>
        <p:nvPicPr>
          <p:cNvPr id="23" name="Picture 4" descr="Profile photo of Ariela Farchi Behar">
            <a:extLst>
              <a:ext uri="{FF2B5EF4-FFF2-40B4-BE49-F238E27FC236}">
                <a16:creationId xmlns:a16="http://schemas.microsoft.com/office/drawing/2014/main" id="{646A9B96-6A20-B2A3-2932-22C3FCE5FB7E}"/>
              </a:ext>
            </a:extLst>
          </p:cNvPr>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329184" y="3045360"/>
            <a:ext cx="914400" cy="914400"/>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B1B273A4-5A9D-7C6E-B017-05CB3DE98CE8}"/>
              </a:ext>
            </a:extLst>
          </p:cNvPr>
          <p:cNvSpPr txBox="1"/>
          <p:nvPr userDrawn="1"/>
        </p:nvSpPr>
        <p:spPr bwMode="gray">
          <a:xfrm>
            <a:off x="1550982" y="1914531"/>
            <a:ext cx="3886200" cy="914400"/>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200" b="1">
                <a:solidFill>
                  <a:schemeClr val="tx1"/>
                </a:solidFill>
              </a:rPr>
              <a:t>Isabel Hoyos</a:t>
            </a:r>
          </a:p>
          <a:p>
            <a:pPr marL="0" indent="-182880" algn="l">
              <a:spcBef>
                <a:spcPts val="0"/>
              </a:spcBef>
              <a:spcAft>
                <a:spcPts val="0"/>
              </a:spcAft>
              <a:buNone/>
            </a:pPr>
            <a:r>
              <a:rPr lang="en-US" sz="1200" b="0">
                <a:solidFill>
                  <a:schemeClr val="tx1"/>
                </a:solidFill>
              </a:rPr>
              <a:t>M.S. in Sustainability Management</a:t>
            </a:r>
          </a:p>
          <a:p>
            <a:pPr marL="0" indent="-182880" algn="l">
              <a:spcBef>
                <a:spcPts val="0"/>
              </a:spcBef>
              <a:spcAft>
                <a:spcPts val="0"/>
              </a:spcAft>
              <a:buNone/>
            </a:pPr>
            <a:r>
              <a:rPr lang="en-US" sz="1200" b="0">
                <a:solidFill>
                  <a:schemeClr val="tx1"/>
                </a:solidFill>
              </a:rPr>
              <a:t>Senior Staff Associate</a:t>
            </a:r>
          </a:p>
          <a:p>
            <a:pPr marL="0" indent="-182880" algn="l">
              <a:spcBef>
                <a:spcPts val="0"/>
              </a:spcBef>
              <a:spcAft>
                <a:spcPts val="0"/>
              </a:spcAft>
              <a:buNone/>
            </a:pPr>
            <a:r>
              <a:rPr lang="en-US" sz="1200" b="0">
                <a:solidFill>
                  <a:schemeClr val="tx1"/>
                </a:solidFill>
                <a:hlinkClick r:id="rId12"/>
              </a:rPr>
              <a:t>ih2428@columbia.edu</a:t>
            </a:r>
            <a:endParaRPr lang="en-US" sz="1200" b="0">
              <a:solidFill>
                <a:schemeClr val="tx1"/>
              </a:solidFill>
            </a:endParaRPr>
          </a:p>
        </p:txBody>
      </p:sp>
      <p:sp>
        <p:nvSpPr>
          <p:cNvPr id="25" name="TextBox 24">
            <a:extLst>
              <a:ext uri="{FF2B5EF4-FFF2-40B4-BE49-F238E27FC236}">
                <a16:creationId xmlns:a16="http://schemas.microsoft.com/office/drawing/2014/main" id="{317C8EA1-C3B7-C509-984F-3A573B86C699}"/>
              </a:ext>
            </a:extLst>
          </p:cNvPr>
          <p:cNvSpPr txBox="1"/>
          <p:nvPr userDrawn="1"/>
        </p:nvSpPr>
        <p:spPr bwMode="gray">
          <a:xfrm>
            <a:off x="1550982" y="3045360"/>
            <a:ext cx="3886200" cy="914400"/>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200" b="1">
                <a:solidFill>
                  <a:schemeClr val="tx1"/>
                </a:solidFill>
              </a:rPr>
              <a:t>Ariela Farchi Behar</a:t>
            </a:r>
          </a:p>
          <a:p>
            <a:pPr marL="0" indent="-182880" algn="l">
              <a:spcBef>
                <a:spcPts val="0"/>
              </a:spcBef>
              <a:spcAft>
                <a:spcPts val="0"/>
              </a:spcAft>
              <a:buNone/>
            </a:pPr>
            <a:r>
              <a:rPr lang="en-US" sz="1200" b="0">
                <a:solidFill>
                  <a:schemeClr val="tx1"/>
                </a:solidFill>
              </a:rPr>
              <a:t>M.S. in Sustainability Management</a:t>
            </a:r>
          </a:p>
          <a:p>
            <a:pPr marL="0" indent="-182880" algn="l">
              <a:spcBef>
                <a:spcPts val="0"/>
              </a:spcBef>
              <a:spcAft>
                <a:spcPts val="0"/>
              </a:spcAft>
              <a:buNone/>
            </a:pPr>
            <a:r>
              <a:rPr lang="en-US" sz="1200" b="0">
                <a:solidFill>
                  <a:schemeClr val="tx1"/>
                </a:solidFill>
              </a:rPr>
              <a:t>Staff Associate</a:t>
            </a:r>
          </a:p>
          <a:p>
            <a:pPr marL="0" indent="-182880" algn="l">
              <a:spcBef>
                <a:spcPts val="0"/>
              </a:spcBef>
              <a:spcAft>
                <a:spcPts val="0"/>
              </a:spcAft>
              <a:buNone/>
            </a:pPr>
            <a:r>
              <a:rPr lang="en-US" sz="1200" b="0">
                <a:solidFill>
                  <a:schemeClr val="tx1"/>
                </a:solidFill>
                <a:hlinkClick r:id="rId13"/>
              </a:rPr>
              <a:t>af3487@columbia.edu</a:t>
            </a:r>
            <a:r>
              <a:rPr lang="en-US" sz="1200" b="0">
                <a:solidFill>
                  <a:schemeClr val="tx1"/>
                </a:solidFill>
              </a:rPr>
              <a:t> </a:t>
            </a:r>
          </a:p>
        </p:txBody>
      </p:sp>
      <p:sp>
        <p:nvSpPr>
          <p:cNvPr id="26" name="TextBox 25">
            <a:extLst>
              <a:ext uri="{FF2B5EF4-FFF2-40B4-BE49-F238E27FC236}">
                <a16:creationId xmlns:a16="http://schemas.microsoft.com/office/drawing/2014/main" id="{4FDFC434-AB36-0D48-514A-8AE948DE3135}"/>
              </a:ext>
            </a:extLst>
          </p:cNvPr>
          <p:cNvSpPr txBox="1"/>
          <p:nvPr userDrawn="1"/>
        </p:nvSpPr>
        <p:spPr bwMode="gray">
          <a:xfrm>
            <a:off x="1550982" y="4176189"/>
            <a:ext cx="3886200" cy="914400"/>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200" b="1">
                <a:solidFill>
                  <a:schemeClr val="tx1"/>
                </a:solidFill>
              </a:rPr>
              <a:t>Pia Doris Morrow</a:t>
            </a:r>
          </a:p>
          <a:p>
            <a:pPr marL="0" indent="-182880" algn="l">
              <a:spcBef>
                <a:spcPts val="0"/>
              </a:spcBef>
              <a:spcAft>
                <a:spcPts val="0"/>
              </a:spcAft>
              <a:buNone/>
            </a:pPr>
            <a:r>
              <a:rPr lang="en-US" sz="1200" b="0">
                <a:solidFill>
                  <a:schemeClr val="tx1"/>
                </a:solidFill>
              </a:rPr>
              <a:t>M.S. in Sustainability Management</a:t>
            </a:r>
          </a:p>
          <a:p>
            <a:pPr marL="0" indent="-182880" algn="l">
              <a:spcBef>
                <a:spcPts val="0"/>
              </a:spcBef>
              <a:spcAft>
                <a:spcPts val="0"/>
              </a:spcAft>
              <a:buNone/>
            </a:pPr>
            <a:r>
              <a:rPr lang="en-US" sz="1200" b="0">
                <a:solidFill>
                  <a:schemeClr val="tx1"/>
                </a:solidFill>
              </a:rPr>
              <a:t>Staff Associate</a:t>
            </a:r>
          </a:p>
          <a:p>
            <a:pPr marL="0" indent="-182880" algn="l">
              <a:spcBef>
                <a:spcPts val="0"/>
              </a:spcBef>
              <a:spcAft>
                <a:spcPts val="0"/>
              </a:spcAft>
              <a:buNone/>
            </a:pPr>
            <a:r>
              <a:rPr lang="en-US" sz="1200" b="0">
                <a:solidFill>
                  <a:schemeClr val="tx1"/>
                </a:solidFill>
                <a:hlinkClick r:id="rId14"/>
              </a:rPr>
              <a:t>pm3346@columbia.edu</a:t>
            </a:r>
            <a:endParaRPr lang="en-US" sz="1200" b="0">
              <a:solidFill>
                <a:schemeClr val="tx1"/>
              </a:solidFill>
            </a:endParaRPr>
          </a:p>
        </p:txBody>
      </p:sp>
      <p:sp>
        <p:nvSpPr>
          <p:cNvPr id="27" name="TextBox 26">
            <a:extLst>
              <a:ext uri="{FF2B5EF4-FFF2-40B4-BE49-F238E27FC236}">
                <a16:creationId xmlns:a16="http://schemas.microsoft.com/office/drawing/2014/main" id="{5F1CB1F0-0A9D-D8FB-46BB-159BFB41E1F8}"/>
              </a:ext>
            </a:extLst>
          </p:cNvPr>
          <p:cNvSpPr txBox="1"/>
          <p:nvPr userDrawn="1"/>
        </p:nvSpPr>
        <p:spPr bwMode="gray">
          <a:xfrm>
            <a:off x="7443127" y="1914531"/>
            <a:ext cx="3886200" cy="914400"/>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200" b="1">
                <a:solidFill>
                  <a:schemeClr val="tx1"/>
                </a:solidFill>
              </a:rPr>
              <a:t>Gernot Wagner</a:t>
            </a:r>
          </a:p>
          <a:p>
            <a:pPr marL="0" indent="-182880" algn="l">
              <a:spcBef>
                <a:spcPts val="0"/>
              </a:spcBef>
              <a:spcAft>
                <a:spcPts val="0"/>
              </a:spcAft>
              <a:buNone/>
            </a:pPr>
            <a:r>
              <a:rPr lang="en-US" sz="1200" b="0">
                <a:solidFill>
                  <a:schemeClr val="tx1"/>
                </a:solidFill>
              </a:rPr>
              <a:t>Senior Lecturer, Columbia Business School</a:t>
            </a:r>
          </a:p>
          <a:p>
            <a:pPr marL="0" indent="-182880" algn="l">
              <a:spcBef>
                <a:spcPts val="0"/>
              </a:spcBef>
              <a:spcAft>
                <a:spcPts val="0"/>
              </a:spcAft>
              <a:buNone/>
            </a:pPr>
            <a:r>
              <a:rPr lang="en-US" sz="1200" b="0">
                <a:solidFill>
                  <a:schemeClr val="tx1"/>
                </a:solidFill>
              </a:rPr>
              <a:t>Faculty Director, Climate Knowledge Initiative</a:t>
            </a:r>
          </a:p>
          <a:p>
            <a:pPr marL="0" indent="-182880" algn="l">
              <a:spcBef>
                <a:spcPts val="0"/>
              </a:spcBef>
              <a:spcAft>
                <a:spcPts val="0"/>
              </a:spcAft>
              <a:buNone/>
            </a:pPr>
            <a:r>
              <a:rPr lang="en-US" sz="1200" b="0">
                <a:solidFill>
                  <a:schemeClr val="tx1"/>
                </a:solidFill>
                <a:hlinkClick r:id="rId15"/>
              </a:rPr>
              <a:t>gwagner@columbia.edu</a:t>
            </a:r>
            <a:r>
              <a:rPr lang="en-US" sz="1200" b="0">
                <a:solidFill>
                  <a:schemeClr val="tx1"/>
                </a:solidFill>
              </a:rPr>
              <a:t> </a:t>
            </a:r>
          </a:p>
        </p:txBody>
      </p:sp>
      <p:sp>
        <p:nvSpPr>
          <p:cNvPr id="29" name="TextBox 28">
            <a:extLst>
              <a:ext uri="{FF2B5EF4-FFF2-40B4-BE49-F238E27FC236}">
                <a16:creationId xmlns:a16="http://schemas.microsoft.com/office/drawing/2014/main" id="{C319F614-7E26-71B1-D83F-03AE007BA1EB}"/>
              </a:ext>
            </a:extLst>
          </p:cNvPr>
          <p:cNvSpPr txBox="1"/>
          <p:nvPr userDrawn="1"/>
        </p:nvSpPr>
        <p:spPr bwMode="gray">
          <a:xfrm>
            <a:off x="329184" y="1391428"/>
            <a:ext cx="5660136" cy="338328"/>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600" b="1">
                <a:solidFill>
                  <a:schemeClr val="tx1"/>
                </a:solidFill>
              </a:rPr>
              <a:t>Staff</a:t>
            </a:r>
          </a:p>
        </p:txBody>
      </p:sp>
      <p:sp>
        <p:nvSpPr>
          <p:cNvPr id="30" name="TextBox 29">
            <a:extLst>
              <a:ext uri="{FF2B5EF4-FFF2-40B4-BE49-F238E27FC236}">
                <a16:creationId xmlns:a16="http://schemas.microsoft.com/office/drawing/2014/main" id="{2611D1C8-DA89-34DF-F0CD-0C465B26CAD5}"/>
              </a:ext>
            </a:extLst>
          </p:cNvPr>
          <p:cNvSpPr txBox="1"/>
          <p:nvPr userDrawn="1"/>
        </p:nvSpPr>
        <p:spPr bwMode="gray">
          <a:xfrm>
            <a:off x="6208532" y="1391160"/>
            <a:ext cx="5660136" cy="338328"/>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600" b="1">
                <a:solidFill>
                  <a:schemeClr val="tx1"/>
                </a:solidFill>
              </a:rPr>
              <a:t>Faculty and Advisors</a:t>
            </a:r>
          </a:p>
        </p:txBody>
      </p:sp>
    </p:spTree>
    <p:extLst>
      <p:ext uri="{BB962C8B-B14F-4D97-AF65-F5344CB8AC3E}">
        <p14:creationId xmlns:p14="http://schemas.microsoft.com/office/powerpoint/2010/main" val="1834868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 message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A95B8BD8-E431-D455-1ED2-406291B065BB}"/>
              </a:ext>
            </a:extLst>
          </p:cNvPr>
          <p:cNvGraphicFramePr>
            <a:graphicFrameLocks/>
          </p:cNvGraphicFramePr>
          <p:nvPr userDrawn="1">
            <p:custDataLst>
              <p:tags r:id="rId1"/>
            </p:custDataLst>
            <p:extLst>
              <p:ext uri="{D42A27DB-BD31-4B8C-83A1-F6EECF244321}">
                <p14:modId xmlns:p14="http://schemas.microsoft.com/office/powerpoint/2010/main" val="381051349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A95B8BD8-E431-D455-1ED2-406291B065BB}"/>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Picture Placeholder 28">
            <a:extLst>
              <a:ext uri="{FF2B5EF4-FFF2-40B4-BE49-F238E27FC236}">
                <a16:creationId xmlns:a16="http://schemas.microsoft.com/office/drawing/2014/main" id="{8D15BC06-EE81-73BA-5732-C5A6FE9E4950}"/>
              </a:ext>
            </a:extLst>
          </p:cNvPr>
          <p:cNvSpPr>
            <a:spLocks noGrp="1"/>
          </p:cNvSpPr>
          <p:nvPr>
            <p:ph type="pic" sz="quarter" idx="12"/>
          </p:nvPr>
        </p:nvSpPr>
        <p:spPr>
          <a:xfrm>
            <a:off x="330200" y="768350"/>
            <a:ext cx="3510784" cy="4981062"/>
          </a:xfrm>
          <a:prstGeom prst="rect">
            <a:avLst/>
          </a:prstGeom>
        </p:spPr>
        <p:txBody>
          <a:bodyPr/>
          <a:lstStyle>
            <a:lvl1pPr marL="0">
              <a:defRPr/>
            </a:lvl1pPr>
          </a:lstStyle>
          <a:p>
            <a:r>
              <a:rPr lang="en-US"/>
              <a:t>Click icon to add picture</a:t>
            </a:r>
          </a:p>
        </p:txBody>
      </p:sp>
      <p:sp>
        <p:nvSpPr>
          <p:cNvPr id="8" name="Text Placeholder 2">
            <a:extLst>
              <a:ext uri="{FF2B5EF4-FFF2-40B4-BE49-F238E27FC236}">
                <a16:creationId xmlns:a16="http://schemas.microsoft.com/office/drawing/2014/main" id="{1BB0C580-AC9F-ECD5-99CE-AEC9A368329A}"/>
              </a:ext>
            </a:extLst>
          </p:cNvPr>
          <p:cNvSpPr>
            <a:spLocks noGrp="1"/>
          </p:cNvSpPr>
          <p:nvPr>
            <p:ph type="body" sz="quarter" idx="13"/>
          </p:nvPr>
        </p:nvSpPr>
        <p:spPr>
          <a:xfrm>
            <a:off x="4183267" y="768350"/>
            <a:ext cx="7502525" cy="498106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4">
            <a:extLst>
              <a:ext uri="{FF2B5EF4-FFF2-40B4-BE49-F238E27FC236}">
                <a16:creationId xmlns:a16="http://schemas.microsoft.com/office/drawing/2014/main" id="{F8E3FE2A-C8FA-E15E-73E2-8DCE607136B1}"/>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
        <p:nvSpPr>
          <p:cNvPr id="4" name="Content Placeholder 3">
            <a:extLst>
              <a:ext uri="{FF2B5EF4-FFF2-40B4-BE49-F238E27FC236}">
                <a16:creationId xmlns:a16="http://schemas.microsoft.com/office/drawing/2014/main" id="{CE74C9EC-1A5B-0243-D83E-2EB318287464}"/>
              </a:ext>
            </a:extLst>
          </p:cNvPr>
          <p:cNvSpPr>
            <a:spLocks noGrp="1"/>
          </p:cNvSpPr>
          <p:nvPr>
            <p:ph sz="quarter" idx="14" hasCustomPrompt="1"/>
          </p:nvPr>
        </p:nvSpPr>
        <p:spPr>
          <a:xfrm>
            <a:off x="501445" y="4305300"/>
            <a:ext cx="3165987" cy="1295400"/>
          </a:xfrm>
          <a:prstGeom prst="rect">
            <a:avLst/>
          </a:prstGeom>
        </p:spPr>
        <p:txBody>
          <a:bodyPr>
            <a:noAutofit/>
          </a:bodyPr>
          <a:lstStyle>
            <a:lvl1pPr marL="0">
              <a:buNone/>
              <a:defRPr sz="2800" b="1"/>
            </a:lvl1pPr>
          </a:lstStyle>
          <a:p>
            <a:pPr lvl="0"/>
            <a:r>
              <a:rPr lang="en-US"/>
              <a:t>Key message title</a:t>
            </a:r>
          </a:p>
        </p:txBody>
      </p:sp>
    </p:spTree>
    <p:extLst>
      <p:ext uri="{BB962C8B-B14F-4D97-AF65-F5344CB8AC3E}">
        <p14:creationId xmlns:p14="http://schemas.microsoft.com/office/powerpoint/2010/main" val="4259612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ctions Items Lis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397604407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able Placeholder 2">
            <a:extLst>
              <a:ext uri="{FF2B5EF4-FFF2-40B4-BE49-F238E27FC236}">
                <a16:creationId xmlns:a16="http://schemas.microsoft.com/office/drawing/2014/main" id="{912BC789-652B-24D3-1691-9FE570C848A0}"/>
              </a:ext>
            </a:extLst>
          </p:cNvPr>
          <p:cNvSpPr>
            <a:spLocks noGrp="1"/>
          </p:cNvSpPr>
          <p:nvPr>
            <p:ph type="tbl" sz="quarter" idx="11"/>
          </p:nvPr>
        </p:nvSpPr>
        <p:spPr>
          <a:xfrm>
            <a:off x="334963" y="2195551"/>
            <a:ext cx="11521440" cy="3904488"/>
          </a:xfrm>
        </p:spPr>
        <p:txBody>
          <a:bodyPr/>
          <a:lstStyle/>
          <a:p>
            <a:endParaRPr lang="en-US"/>
          </a:p>
        </p:txBody>
      </p:sp>
      <p:sp>
        <p:nvSpPr>
          <p:cNvPr id="4" name="Title 1">
            <a:extLst>
              <a:ext uri="{FF2B5EF4-FFF2-40B4-BE49-F238E27FC236}">
                <a16:creationId xmlns:a16="http://schemas.microsoft.com/office/drawing/2014/main" id="{3224D32E-A984-55C4-82E1-CC1C751DA31F}"/>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Action Items List – Team [insert topic]</a:t>
            </a:r>
          </a:p>
        </p:txBody>
      </p:sp>
      <p:sp>
        <p:nvSpPr>
          <p:cNvPr id="7" name="Footer Placeholder 4">
            <a:extLst>
              <a:ext uri="{FF2B5EF4-FFF2-40B4-BE49-F238E27FC236}">
                <a16:creationId xmlns:a16="http://schemas.microsoft.com/office/drawing/2014/main" id="{280FCD16-E095-44F9-ED74-4697D5240FD4}"/>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
        <p:nvSpPr>
          <p:cNvPr id="6" name="Text Placeholder 6">
            <a:extLst>
              <a:ext uri="{FF2B5EF4-FFF2-40B4-BE49-F238E27FC236}">
                <a16:creationId xmlns:a16="http://schemas.microsoft.com/office/drawing/2014/main" id="{7B0532E4-3B5D-F9C8-81C4-3E089BD7EF1F}"/>
              </a:ext>
            </a:extLst>
          </p:cNvPr>
          <p:cNvSpPr>
            <a:spLocks noGrp="1"/>
          </p:cNvSpPr>
          <p:nvPr>
            <p:ph type="body" sz="quarter" idx="13" hasCustomPrompt="1"/>
          </p:nvPr>
        </p:nvSpPr>
        <p:spPr>
          <a:xfrm>
            <a:off x="329184" y="1498005"/>
            <a:ext cx="8705088"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Week of [insert date]</a:t>
            </a:r>
          </a:p>
        </p:txBody>
      </p:sp>
      <p:cxnSp>
        <p:nvCxnSpPr>
          <p:cNvPr id="9" name="btfpColumnHeaderBoxLine984923">
            <a:extLst>
              <a:ext uri="{FF2B5EF4-FFF2-40B4-BE49-F238E27FC236}">
                <a16:creationId xmlns:a16="http://schemas.microsoft.com/office/drawing/2014/main" id="{C98100D3-07F0-A4A3-F359-C34DFF8A2942}"/>
              </a:ext>
            </a:extLst>
          </p:cNvPr>
          <p:cNvCxnSpPr>
            <a:cxnSpLocks/>
          </p:cNvCxnSpPr>
          <p:nvPr userDrawn="1"/>
        </p:nvCxnSpPr>
        <p:spPr bwMode="gray">
          <a:xfrm flipV="1">
            <a:off x="323332" y="2046377"/>
            <a:ext cx="8705088"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930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915706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8" name="Content Placeholder 7">
            <a:extLst>
              <a:ext uri="{FF2B5EF4-FFF2-40B4-BE49-F238E27FC236}">
                <a16:creationId xmlns:a16="http://schemas.microsoft.com/office/drawing/2014/main" id="{F98225C8-4915-8CC0-16E1-F4360ABECE6A}"/>
              </a:ext>
            </a:extLst>
          </p:cNvPr>
          <p:cNvSpPr>
            <a:spLocks noGrp="1"/>
          </p:cNvSpPr>
          <p:nvPr>
            <p:ph sz="quarter" idx="10"/>
          </p:nvPr>
        </p:nvSpPr>
        <p:spPr>
          <a:xfrm>
            <a:off x="334963" y="1549400"/>
            <a:ext cx="11522075" cy="45466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a:extLst>
              <a:ext uri="{FF2B5EF4-FFF2-40B4-BE49-F238E27FC236}">
                <a16:creationId xmlns:a16="http://schemas.microsoft.com/office/drawing/2014/main" id="{3224D32E-A984-55C4-82E1-CC1C751DA31F}"/>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7" name="Footer Placeholder 4">
            <a:extLst>
              <a:ext uri="{FF2B5EF4-FFF2-40B4-BE49-F238E27FC236}">
                <a16:creationId xmlns:a16="http://schemas.microsoft.com/office/drawing/2014/main" id="{280FCD16-E095-44F9-ED74-4697D5240FD4}"/>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Tree>
    <p:extLst>
      <p:ext uri="{BB962C8B-B14F-4D97-AF65-F5344CB8AC3E}">
        <p14:creationId xmlns:p14="http://schemas.microsoft.com/office/powerpoint/2010/main" val="1392447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5A0740-5308-CBF0-81F8-92FACC0E5FD5}"/>
              </a:ext>
            </a:extLst>
          </p:cNvPr>
          <p:cNvSpPr>
            <a:spLocks noGrp="1"/>
          </p:cNvSpPr>
          <p:nvPr>
            <p:ph type="body" sz="quarter" idx="13" hasCustomPrompt="1"/>
          </p:nvPr>
        </p:nvSpPr>
        <p:spPr>
          <a:xfrm>
            <a:off x="329184" y="1498005"/>
            <a:ext cx="8705088"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915706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0" name="Title 1">
            <a:extLst>
              <a:ext uri="{FF2B5EF4-FFF2-40B4-BE49-F238E27FC236}">
                <a16:creationId xmlns:a16="http://schemas.microsoft.com/office/drawing/2014/main" id="{1C78BD8F-C645-A2A2-1872-C72128CDC9DD}"/>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8" name="Content Placeholder 7">
            <a:extLst>
              <a:ext uri="{FF2B5EF4-FFF2-40B4-BE49-F238E27FC236}">
                <a16:creationId xmlns:a16="http://schemas.microsoft.com/office/drawing/2014/main" id="{F98225C8-4915-8CC0-16E1-F4360ABECE6A}"/>
              </a:ext>
            </a:extLst>
          </p:cNvPr>
          <p:cNvSpPr>
            <a:spLocks noGrp="1"/>
          </p:cNvSpPr>
          <p:nvPr>
            <p:ph sz="quarter" idx="10"/>
          </p:nvPr>
        </p:nvSpPr>
        <p:spPr>
          <a:xfrm>
            <a:off x="334963" y="2195551"/>
            <a:ext cx="11522075" cy="3900449"/>
          </a:xfrm>
          <a:prstGeom prst="rect">
            <a:avLst/>
          </a:prstGeo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btfpColumnHeaderBoxLine984923">
            <a:extLst>
              <a:ext uri="{FF2B5EF4-FFF2-40B4-BE49-F238E27FC236}">
                <a16:creationId xmlns:a16="http://schemas.microsoft.com/office/drawing/2014/main" id="{E72DFAE3-4892-5F57-4AB8-649E2B0A9BE4}"/>
              </a:ext>
            </a:extLst>
          </p:cNvPr>
          <p:cNvCxnSpPr>
            <a:cxnSpLocks/>
          </p:cNvCxnSpPr>
          <p:nvPr userDrawn="1"/>
        </p:nvCxnSpPr>
        <p:spPr bwMode="gray">
          <a:xfrm flipV="1">
            <a:off x="323332" y="2046377"/>
            <a:ext cx="8705088"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12" name="Footer Placeholder 4">
            <a:extLst>
              <a:ext uri="{FF2B5EF4-FFF2-40B4-BE49-F238E27FC236}">
                <a16:creationId xmlns:a16="http://schemas.microsoft.com/office/drawing/2014/main" id="{D5CF8F52-E9D4-90AB-9F09-6D9707D6F69C}"/>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Tree>
    <p:extLst>
      <p:ext uri="{BB962C8B-B14F-4D97-AF65-F5344CB8AC3E}">
        <p14:creationId xmlns:p14="http://schemas.microsoft.com/office/powerpoint/2010/main" val="3378822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observation box">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915706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Content Placeholder 7">
            <a:extLst>
              <a:ext uri="{FF2B5EF4-FFF2-40B4-BE49-F238E27FC236}">
                <a16:creationId xmlns:a16="http://schemas.microsoft.com/office/drawing/2014/main" id="{AE98D010-549A-A025-29B5-49A6F329B63C}"/>
              </a:ext>
            </a:extLst>
          </p:cNvPr>
          <p:cNvSpPr>
            <a:spLocks noGrp="1"/>
          </p:cNvSpPr>
          <p:nvPr>
            <p:ph sz="quarter" idx="10"/>
          </p:nvPr>
        </p:nvSpPr>
        <p:spPr>
          <a:xfrm>
            <a:off x="334963" y="1549400"/>
            <a:ext cx="8707437" cy="4546600"/>
          </a:xfrm>
          <a:prstGeom prst="rect">
            <a:avLst/>
          </a:prstGeo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a:extLst>
              <a:ext uri="{FF2B5EF4-FFF2-40B4-BE49-F238E27FC236}">
                <a16:creationId xmlns:a16="http://schemas.microsoft.com/office/drawing/2014/main" id="{B3271FAA-0686-C771-4C7B-680159526E9D}"/>
              </a:ext>
            </a:extLst>
          </p:cNvPr>
          <p:cNvSpPr>
            <a:spLocks noGrp="1"/>
          </p:cNvSpPr>
          <p:nvPr>
            <p:ph type="body" sz="quarter" idx="14"/>
          </p:nvPr>
        </p:nvSpPr>
        <p:spPr>
          <a:xfrm>
            <a:off x="9308592" y="1549400"/>
            <a:ext cx="2551176" cy="4546600"/>
          </a:xfrm>
          <a:prstGeom prst="rect">
            <a:avLst/>
          </a:prstGeom>
          <a:solidFill>
            <a:srgbClr val="E4E8EF"/>
          </a:solidFill>
        </p:spPr>
        <p:txBody>
          <a:bodyPr lIns="137160" tIns="137160" rIns="274320" bIns="137160">
            <a:noAutofit/>
          </a:bodyPr>
          <a:lstStyle>
            <a:lvl1pPr>
              <a:spcBef>
                <a:spcPts val="0"/>
              </a:spcBef>
              <a:defRPr sz="1250"/>
            </a:lvl1pPr>
            <a:lvl2pPr>
              <a:spcBef>
                <a:spcPts val="0"/>
              </a:spcBef>
              <a:defRPr sz="850"/>
            </a:lvl2pPr>
            <a:lvl3pPr>
              <a:spcBef>
                <a:spcPts val="0"/>
              </a:spcBef>
              <a:defRPr sz="850"/>
            </a:lvl3pPr>
            <a:lvl4pPr>
              <a:spcBef>
                <a:spcPts val="0"/>
              </a:spcBef>
              <a:defRPr sz="850"/>
            </a:lvl4pPr>
            <a:lvl5pPr>
              <a:spcBef>
                <a:spcPts val="0"/>
              </a:spcBef>
              <a:defRPr sz="8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8EFBAF13-868F-823F-B62A-D77B0C5CA198}"/>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12" name="Footer Placeholder 4">
            <a:extLst>
              <a:ext uri="{FF2B5EF4-FFF2-40B4-BE49-F238E27FC236}">
                <a16:creationId xmlns:a16="http://schemas.microsoft.com/office/drawing/2014/main" id="{632ABF13-B84D-B6C8-EE75-A4EACBD400FF}"/>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Tree>
    <p:extLst>
      <p:ext uri="{BB962C8B-B14F-4D97-AF65-F5344CB8AC3E}">
        <p14:creationId xmlns:p14="http://schemas.microsoft.com/office/powerpoint/2010/main" val="2226023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subtitle + observation box">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915706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1" name="Text Placeholder 2">
            <a:extLst>
              <a:ext uri="{FF2B5EF4-FFF2-40B4-BE49-F238E27FC236}">
                <a16:creationId xmlns:a16="http://schemas.microsoft.com/office/drawing/2014/main" id="{1BB0C580-AC9F-ECD5-99CE-AEC9A368329A}"/>
              </a:ext>
            </a:extLst>
          </p:cNvPr>
          <p:cNvSpPr>
            <a:spLocks noGrp="1"/>
          </p:cNvSpPr>
          <p:nvPr>
            <p:ph type="body" sz="quarter" idx="14"/>
          </p:nvPr>
        </p:nvSpPr>
        <p:spPr>
          <a:xfrm>
            <a:off x="9308592" y="1549400"/>
            <a:ext cx="2551176" cy="4546600"/>
          </a:xfrm>
          <a:prstGeom prst="rect">
            <a:avLst/>
          </a:prstGeom>
          <a:solidFill>
            <a:srgbClr val="E4E8EF"/>
          </a:solidFill>
        </p:spPr>
        <p:txBody>
          <a:bodyPr lIns="137160" tIns="137160" rIns="274320" bIns="137160">
            <a:noAutofit/>
          </a:bodyPr>
          <a:lstStyle>
            <a:lvl1pPr>
              <a:defRPr sz="1250"/>
            </a:lvl1pPr>
            <a:lvl2pPr>
              <a:defRPr sz="850"/>
            </a:lvl2pPr>
            <a:lvl3pPr>
              <a:defRPr sz="850"/>
            </a:lvl3pPr>
            <a:lvl4pPr>
              <a:defRPr sz="850"/>
            </a:lvl4pPr>
            <a:lvl5pPr>
              <a:defRPr sz="8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FFF6FD58-FC49-7EB0-3AEE-3FEA7DD44A55}"/>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8" name="Footer Placeholder 4">
            <a:extLst>
              <a:ext uri="{FF2B5EF4-FFF2-40B4-BE49-F238E27FC236}">
                <a16:creationId xmlns:a16="http://schemas.microsoft.com/office/drawing/2014/main" id="{E958387B-91EE-08AB-952A-D9B8293F4CDB}"/>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
        <p:nvSpPr>
          <p:cNvPr id="14" name="Text Placeholder 6">
            <a:extLst>
              <a:ext uri="{FF2B5EF4-FFF2-40B4-BE49-F238E27FC236}">
                <a16:creationId xmlns:a16="http://schemas.microsoft.com/office/drawing/2014/main" id="{F68152B3-A76C-656C-D2A8-3EDB6FD9FA90}"/>
              </a:ext>
            </a:extLst>
          </p:cNvPr>
          <p:cNvSpPr>
            <a:spLocks noGrp="1"/>
          </p:cNvSpPr>
          <p:nvPr>
            <p:ph type="body" sz="quarter" idx="13" hasCustomPrompt="1"/>
          </p:nvPr>
        </p:nvSpPr>
        <p:spPr>
          <a:xfrm>
            <a:off x="329184" y="1498005"/>
            <a:ext cx="8705088"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cxnSp>
        <p:nvCxnSpPr>
          <p:cNvPr id="15" name="btfpColumnHeaderBoxLine984923">
            <a:extLst>
              <a:ext uri="{FF2B5EF4-FFF2-40B4-BE49-F238E27FC236}">
                <a16:creationId xmlns:a16="http://schemas.microsoft.com/office/drawing/2014/main" id="{BC58DB62-0D37-3013-F7F2-3C333396ABC5}"/>
              </a:ext>
            </a:extLst>
          </p:cNvPr>
          <p:cNvCxnSpPr>
            <a:cxnSpLocks/>
          </p:cNvCxnSpPr>
          <p:nvPr userDrawn="1"/>
        </p:nvCxnSpPr>
        <p:spPr bwMode="gray">
          <a:xfrm flipV="1">
            <a:off x="323332" y="2046377"/>
            <a:ext cx="8705088"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16" name="Content Placeholder 7">
            <a:extLst>
              <a:ext uri="{FF2B5EF4-FFF2-40B4-BE49-F238E27FC236}">
                <a16:creationId xmlns:a16="http://schemas.microsoft.com/office/drawing/2014/main" id="{7EA99EA0-90F1-5D82-C56B-2EBDE2D41DE3}"/>
              </a:ext>
            </a:extLst>
          </p:cNvPr>
          <p:cNvSpPr>
            <a:spLocks noGrp="1"/>
          </p:cNvSpPr>
          <p:nvPr>
            <p:ph sz="quarter" idx="15"/>
          </p:nvPr>
        </p:nvSpPr>
        <p:spPr>
          <a:xfrm>
            <a:off x="334963" y="2195551"/>
            <a:ext cx="8707437" cy="3900449"/>
          </a:xfrm>
          <a:prstGeom prst="rect">
            <a:avLst/>
          </a:prstGeo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79765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 subtitle + three graphs + observation box side">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915706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Content Placeholder 7">
            <a:extLst>
              <a:ext uri="{FF2B5EF4-FFF2-40B4-BE49-F238E27FC236}">
                <a16:creationId xmlns:a16="http://schemas.microsoft.com/office/drawing/2014/main" id="{3DB436DE-44C6-3373-1E4E-2049E92BC53B}"/>
              </a:ext>
            </a:extLst>
          </p:cNvPr>
          <p:cNvSpPr>
            <a:spLocks noGrp="1"/>
          </p:cNvSpPr>
          <p:nvPr>
            <p:ph sz="quarter" idx="10"/>
          </p:nvPr>
        </p:nvSpPr>
        <p:spPr>
          <a:xfrm>
            <a:off x="323332" y="2195551"/>
            <a:ext cx="4172467" cy="389776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7">
            <a:extLst>
              <a:ext uri="{FF2B5EF4-FFF2-40B4-BE49-F238E27FC236}">
                <a16:creationId xmlns:a16="http://schemas.microsoft.com/office/drawing/2014/main" id="{25239D60-50FE-4A30-C6B8-FE10B4E81680}"/>
              </a:ext>
            </a:extLst>
          </p:cNvPr>
          <p:cNvSpPr>
            <a:spLocks noGrp="1"/>
          </p:cNvSpPr>
          <p:nvPr>
            <p:ph sz="quarter" idx="17"/>
          </p:nvPr>
        </p:nvSpPr>
        <p:spPr>
          <a:xfrm>
            <a:off x="4815962" y="2195551"/>
            <a:ext cx="4172467" cy="389776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C60FB955-EE9C-6621-EAC9-55D90C6C70CF}"/>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16" name="Footer Placeholder 4">
            <a:extLst>
              <a:ext uri="{FF2B5EF4-FFF2-40B4-BE49-F238E27FC236}">
                <a16:creationId xmlns:a16="http://schemas.microsoft.com/office/drawing/2014/main" id="{ECF87FD3-FC5B-1DDD-9FB2-38F871EE2E94}"/>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
        <p:nvSpPr>
          <p:cNvPr id="18" name="Text Placeholder 6">
            <a:extLst>
              <a:ext uri="{FF2B5EF4-FFF2-40B4-BE49-F238E27FC236}">
                <a16:creationId xmlns:a16="http://schemas.microsoft.com/office/drawing/2014/main" id="{52873BC6-DC55-7609-4EB2-5EB33516EC90}"/>
              </a:ext>
            </a:extLst>
          </p:cNvPr>
          <p:cNvSpPr>
            <a:spLocks noGrp="1"/>
          </p:cNvSpPr>
          <p:nvPr>
            <p:ph type="body" sz="quarter" idx="13" hasCustomPrompt="1"/>
          </p:nvPr>
        </p:nvSpPr>
        <p:spPr>
          <a:xfrm>
            <a:off x="329183" y="1498005"/>
            <a:ext cx="4172467"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cxnSp>
        <p:nvCxnSpPr>
          <p:cNvPr id="19" name="btfpColumnHeaderBoxLine984923">
            <a:extLst>
              <a:ext uri="{FF2B5EF4-FFF2-40B4-BE49-F238E27FC236}">
                <a16:creationId xmlns:a16="http://schemas.microsoft.com/office/drawing/2014/main" id="{7739A47F-AF1A-3FB5-50F0-7DDCA0CB28B1}"/>
              </a:ext>
            </a:extLst>
          </p:cNvPr>
          <p:cNvCxnSpPr>
            <a:cxnSpLocks/>
          </p:cNvCxnSpPr>
          <p:nvPr userDrawn="1"/>
        </p:nvCxnSpPr>
        <p:spPr bwMode="gray">
          <a:xfrm flipV="1">
            <a:off x="323332" y="2046243"/>
            <a:ext cx="4172467" cy="402"/>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22" name="Text Placeholder 6">
            <a:extLst>
              <a:ext uri="{FF2B5EF4-FFF2-40B4-BE49-F238E27FC236}">
                <a16:creationId xmlns:a16="http://schemas.microsoft.com/office/drawing/2014/main" id="{1B043F75-ADAD-E3F4-AC3B-0934B1377C04}"/>
              </a:ext>
            </a:extLst>
          </p:cNvPr>
          <p:cNvSpPr>
            <a:spLocks noGrp="1"/>
          </p:cNvSpPr>
          <p:nvPr>
            <p:ph type="body" sz="quarter" idx="19" hasCustomPrompt="1"/>
          </p:nvPr>
        </p:nvSpPr>
        <p:spPr>
          <a:xfrm>
            <a:off x="4818888" y="1498005"/>
            <a:ext cx="4172467"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cxnSp>
        <p:nvCxnSpPr>
          <p:cNvPr id="23" name="btfpColumnHeaderBoxLine984923">
            <a:extLst>
              <a:ext uri="{FF2B5EF4-FFF2-40B4-BE49-F238E27FC236}">
                <a16:creationId xmlns:a16="http://schemas.microsoft.com/office/drawing/2014/main" id="{EBA42865-E9BF-9021-F00F-FEDE0073E8FE}"/>
              </a:ext>
            </a:extLst>
          </p:cNvPr>
          <p:cNvCxnSpPr>
            <a:cxnSpLocks/>
          </p:cNvCxnSpPr>
          <p:nvPr userDrawn="1"/>
        </p:nvCxnSpPr>
        <p:spPr bwMode="gray">
          <a:xfrm flipV="1">
            <a:off x="4815962" y="2046243"/>
            <a:ext cx="4172467" cy="402"/>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84E519E3-5A3C-AE16-2EA0-D7C52ADA84BA}"/>
              </a:ext>
            </a:extLst>
          </p:cNvPr>
          <p:cNvSpPr>
            <a:spLocks noGrp="1"/>
          </p:cNvSpPr>
          <p:nvPr>
            <p:ph type="body" sz="quarter" idx="14"/>
          </p:nvPr>
        </p:nvSpPr>
        <p:spPr>
          <a:xfrm>
            <a:off x="9308592" y="1549400"/>
            <a:ext cx="2551176" cy="4546600"/>
          </a:xfrm>
          <a:prstGeom prst="rect">
            <a:avLst/>
          </a:prstGeom>
          <a:solidFill>
            <a:srgbClr val="E4E8EF"/>
          </a:solidFill>
        </p:spPr>
        <p:txBody>
          <a:bodyPr lIns="137160" tIns="137160" rIns="274320" bIns="137160">
            <a:noAutofit/>
          </a:bodyPr>
          <a:lstStyle>
            <a:lvl1pPr>
              <a:defRPr sz="1250"/>
            </a:lvl1pPr>
            <a:lvl2pPr>
              <a:defRPr sz="850"/>
            </a:lvl2pPr>
            <a:lvl3pPr>
              <a:defRPr sz="850"/>
            </a:lvl3pPr>
            <a:lvl4pPr>
              <a:defRPr sz="850"/>
            </a:lvl4pPr>
            <a:lvl5pPr>
              <a:defRPr sz="8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2670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 subtitle + two graphs + observation box">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915706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Content Placeholder 7">
            <a:extLst>
              <a:ext uri="{FF2B5EF4-FFF2-40B4-BE49-F238E27FC236}">
                <a16:creationId xmlns:a16="http://schemas.microsoft.com/office/drawing/2014/main" id="{3DB436DE-44C6-3373-1E4E-2049E92BC53B}"/>
              </a:ext>
            </a:extLst>
          </p:cNvPr>
          <p:cNvSpPr>
            <a:spLocks noGrp="1"/>
          </p:cNvSpPr>
          <p:nvPr>
            <p:ph sz="quarter" idx="10"/>
          </p:nvPr>
        </p:nvSpPr>
        <p:spPr>
          <a:xfrm>
            <a:off x="334963" y="2195551"/>
            <a:ext cx="5659437" cy="31886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216EE3A2-4F02-E93C-91EF-02A57A2B4630}"/>
              </a:ext>
            </a:extLst>
          </p:cNvPr>
          <p:cNvSpPr>
            <a:spLocks noGrp="1"/>
          </p:cNvSpPr>
          <p:nvPr>
            <p:ph type="body" sz="quarter" idx="14"/>
          </p:nvPr>
        </p:nvSpPr>
        <p:spPr>
          <a:xfrm>
            <a:off x="330199" y="5498912"/>
            <a:ext cx="11526837" cy="698655"/>
          </a:xfrm>
          <a:prstGeom prst="rect">
            <a:avLst/>
          </a:prstGeom>
          <a:solidFill>
            <a:srgbClr val="E4E8EF"/>
          </a:solidFill>
        </p:spPr>
        <p:txBody>
          <a:bodyPr lIns="137160" tIns="137160" rIns="274320" bIns="137160">
            <a:noAutofit/>
          </a:bodyPr>
          <a:lstStyle>
            <a:lvl1pPr>
              <a:defRPr sz="1050"/>
            </a:lvl1pPr>
            <a:lvl2pPr>
              <a:defRPr sz="850"/>
            </a:lvl2pPr>
            <a:lvl3pPr>
              <a:defRPr sz="850"/>
            </a:lvl3pPr>
            <a:lvl4pPr>
              <a:defRPr sz="850"/>
            </a:lvl4pPr>
            <a:lvl5pPr>
              <a:defRPr sz="8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7">
            <a:extLst>
              <a:ext uri="{FF2B5EF4-FFF2-40B4-BE49-F238E27FC236}">
                <a16:creationId xmlns:a16="http://schemas.microsoft.com/office/drawing/2014/main" id="{15EF536B-BA5E-E2BD-5DC0-2D1FC45CE2A8}"/>
              </a:ext>
            </a:extLst>
          </p:cNvPr>
          <p:cNvSpPr>
            <a:spLocks noGrp="1"/>
          </p:cNvSpPr>
          <p:nvPr>
            <p:ph sz="quarter" idx="15"/>
          </p:nvPr>
        </p:nvSpPr>
        <p:spPr>
          <a:xfrm>
            <a:off x="6197600" y="2195551"/>
            <a:ext cx="5659437" cy="31886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47B89370-0262-673C-4390-4D6F6ECB8481}"/>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8" name="Footer Placeholder 4">
            <a:extLst>
              <a:ext uri="{FF2B5EF4-FFF2-40B4-BE49-F238E27FC236}">
                <a16:creationId xmlns:a16="http://schemas.microsoft.com/office/drawing/2014/main" id="{89F895AC-DA10-B557-FEC7-3A2279464D1B}"/>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
        <p:nvSpPr>
          <p:cNvPr id="12" name="Text Placeholder 6">
            <a:extLst>
              <a:ext uri="{FF2B5EF4-FFF2-40B4-BE49-F238E27FC236}">
                <a16:creationId xmlns:a16="http://schemas.microsoft.com/office/drawing/2014/main" id="{136C0F39-69D0-8082-884C-B96604981F85}"/>
              </a:ext>
            </a:extLst>
          </p:cNvPr>
          <p:cNvSpPr>
            <a:spLocks noGrp="1"/>
          </p:cNvSpPr>
          <p:nvPr>
            <p:ph type="body" sz="quarter" idx="13" hasCustomPrompt="1"/>
          </p:nvPr>
        </p:nvSpPr>
        <p:spPr>
          <a:xfrm>
            <a:off x="329184" y="1498005"/>
            <a:ext cx="5660136"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cxnSp>
        <p:nvCxnSpPr>
          <p:cNvPr id="14" name="btfpColumnHeaderBoxLine984923">
            <a:extLst>
              <a:ext uri="{FF2B5EF4-FFF2-40B4-BE49-F238E27FC236}">
                <a16:creationId xmlns:a16="http://schemas.microsoft.com/office/drawing/2014/main" id="{B4A14286-A8E6-6C25-EA20-6C2C4DF0A514}"/>
              </a:ext>
            </a:extLst>
          </p:cNvPr>
          <p:cNvCxnSpPr>
            <a:cxnSpLocks/>
          </p:cNvCxnSpPr>
          <p:nvPr userDrawn="1"/>
        </p:nvCxnSpPr>
        <p:spPr bwMode="gray">
          <a:xfrm flipV="1">
            <a:off x="323332" y="2046377"/>
            <a:ext cx="5660136"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15" name="Text Placeholder 6">
            <a:extLst>
              <a:ext uri="{FF2B5EF4-FFF2-40B4-BE49-F238E27FC236}">
                <a16:creationId xmlns:a16="http://schemas.microsoft.com/office/drawing/2014/main" id="{88D35EC9-D7E8-0768-C34D-1B9BD2692793}"/>
              </a:ext>
            </a:extLst>
          </p:cNvPr>
          <p:cNvSpPr>
            <a:spLocks noGrp="1"/>
          </p:cNvSpPr>
          <p:nvPr>
            <p:ph type="body" sz="quarter" idx="16" hasCustomPrompt="1"/>
          </p:nvPr>
        </p:nvSpPr>
        <p:spPr>
          <a:xfrm>
            <a:off x="6197600" y="1498005"/>
            <a:ext cx="5660136"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cxnSp>
        <p:nvCxnSpPr>
          <p:cNvPr id="18" name="btfpColumnHeaderBoxLine984923">
            <a:extLst>
              <a:ext uri="{FF2B5EF4-FFF2-40B4-BE49-F238E27FC236}">
                <a16:creationId xmlns:a16="http://schemas.microsoft.com/office/drawing/2014/main" id="{DA240AAE-F7E0-B45E-27F6-B687731CB1B0}"/>
              </a:ext>
            </a:extLst>
          </p:cNvPr>
          <p:cNvCxnSpPr>
            <a:cxnSpLocks/>
          </p:cNvCxnSpPr>
          <p:nvPr userDrawn="1"/>
        </p:nvCxnSpPr>
        <p:spPr bwMode="gray">
          <a:xfrm flipV="1">
            <a:off x="6197600" y="2046377"/>
            <a:ext cx="5660136"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5566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 subtitle + two graphs (irregular) + observation box">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915706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Content Placeholder 7">
            <a:extLst>
              <a:ext uri="{FF2B5EF4-FFF2-40B4-BE49-F238E27FC236}">
                <a16:creationId xmlns:a16="http://schemas.microsoft.com/office/drawing/2014/main" id="{3DB436DE-44C6-3373-1E4E-2049E92BC53B}"/>
              </a:ext>
            </a:extLst>
          </p:cNvPr>
          <p:cNvSpPr>
            <a:spLocks noGrp="1"/>
          </p:cNvSpPr>
          <p:nvPr>
            <p:ph sz="quarter" idx="10"/>
          </p:nvPr>
        </p:nvSpPr>
        <p:spPr>
          <a:xfrm>
            <a:off x="323332" y="2195551"/>
            <a:ext cx="7595651" cy="31886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216EE3A2-4F02-E93C-91EF-02A57A2B4630}"/>
              </a:ext>
            </a:extLst>
          </p:cNvPr>
          <p:cNvSpPr>
            <a:spLocks noGrp="1"/>
          </p:cNvSpPr>
          <p:nvPr>
            <p:ph type="body" sz="quarter" idx="14"/>
          </p:nvPr>
        </p:nvSpPr>
        <p:spPr>
          <a:xfrm>
            <a:off x="330199" y="5498912"/>
            <a:ext cx="11526837" cy="698655"/>
          </a:xfrm>
          <a:prstGeom prst="rect">
            <a:avLst/>
          </a:prstGeom>
          <a:solidFill>
            <a:srgbClr val="E4E8EF"/>
          </a:solidFill>
        </p:spPr>
        <p:txBody>
          <a:bodyPr lIns="137160" tIns="137160" rIns="274320" bIns="137160">
            <a:noAutofit/>
          </a:bodyPr>
          <a:lstStyle>
            <a:lvl1pPr>
              <a:spcBef>
                <a:spcPts val="0"/>
              </a:spcBef>
              <a:defRPr sz="1050"/>
            </a:lvl1pPr>
            <a:lvl2pPr>
              <a:spcBef>
                <a:spcPts val="0"/>
              </a:spcBef>
              <a:defRPr sz="850"/>
            </a:lvl2pPr>
            <a:lvl3pPr>
              <a:spcBef>
                <a:spcPts val="0"/>
              </a:spcBef>
              <a:defRPr sz="850"/>
            </a:lvl3pPr>
            <a:lvl4pPr>
              <a:spcBef>
                <a:spcPts val="0"/>
              </a:spcBef>
              <a:defRPr sz="850"/>
            </a:lvl4pPr>
            <a:lvl5pPr>
              <a:spcBef>
                <a:spcPts val="0"/>
              </a:spcBef>
              <a:defRPr sz="8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7">
            <a:extLst>
              <a:ext uri="{FF2B5EF4-FFF2-40B4-BE49-F238E27FC236}">
                <a16:creationId xmlns:a16="http://schemas.microsoft.com/office/drawing/2014/main" id="{15EF536B-BA5E-E2BD-5DC0-2D1FC45CE2A8}"/>
              </a:ext>
            </a:extLst>
          </p:cNvPr>
          <p:cNvSpPr>
            <a:spLocks noGrp="1"/>
          </p:cNvSpPr>
          <p:nvPr>
            <p:ph sz="quarter" idx="15"/>
          </p:nvPr>
        </p:nvSpPr>
        <p:spPr>
          <a:xfrm>
            <a:off x="8199436" y="2195551"/>
            <a:ext cx="3657600" cy="31886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C60FB955-EE9C-6621-EAC9-55D90C6C70CF}"/>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16" name="Footer Placeholder 4">
            <a:extLst>
              <a:ext uri="{FF2B5EF4-FFF2-40B4-BE49-F238E27FC236}">
                <a16:creationId xmlns:a16="http://schemas.microsoft.com/office/drawing/2014/main" id="{ECF87FD3-FC5B-1DDD-9FB2-38F871EE2E94}"/>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
        <p:nvSpPr>
          <p:cNvPr id="18" name="Text Placeholder 6">
            <a:extLst>
              <a:ext uri="{FF2B5EF4-FFF2-40B4-BE49-F238E27FC236}">
                <a16:creationId xmlns:a16="http://schemas.microsoft.com/office/drawing/2014/main" id="{52873BC6-DC55-7609-4EB2-5EB33516EC90}"/>
              </a:ext>
            </a:extLst>
          </p:cNvPr>
          <p:cNvSpPr>
            <a:spLocks noGrp="1"/>
          </p:cNvSpPr>
          <p:nvPr>
            <p:ph type="body" sz="quarter" idx="13" hasCustomPrompt="1"/>
          </p:nvPr>
        </p:nvSpPr>
        <p:spPr>
          <a:xfrm>
            <a:off x="329183" y="1498005"/>
            <a:ext cx="7589799"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cxnSp>
        <p:nvCxnSpPr>
          <p:cNvPr id="19" name="btfpColumnHeaderBoxLine984923">
            <a:extLst>
              <a:ext uri="{FF2B5EF4-FFF2-40B4-BE49-F238E27FC236}">
                <a16:creationId xmlns:a16="http://schemas.microsoft.com/office/drawing/2014/main" id="{7739A47F-AF1A-3FB5-50F0-7DDCA0CB28B1}"/>
              </a:ext>
            </a:extLst>
          </p:cNvPr>
          <p:cNvCxnSpPr>
            <a:cxnSpLocks/>
          </p:cNvCxnSpPr>
          <p:nvPr userDrawn="1"/>
        </p:nvCxnSpPr>
        <p:spPr bwMode="gray">
          <a:xfrm>
            <a:off x="323332" y="2046645"/>
            <a:ext cx="7595652" cy="0"/>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20" name="Text Placeholder 6">
            <a:extLst>
              <a:ext uri="{FF2B5EF4-FFF2-40B4-BE49-F238E27FC236}">
                <a16:creationId xmlns:a16="http://schemas.microsoft.com/office/drawing/2014/main" id="{8F1A2756-D84F-147B-D478-53700C7415D2}"/>
              </a:ext>
            </a:extLst>
          </p:cNvPr>
          <p:cNvSpPr>
            <a:spLocks noGrp="1"/>
          </p:cNvSpPr>
          <p:nvPr>
            <p:ph type="body" sz="quarter" idx="18" hasCustomPrompt="1"/>
          </p:nvPr>
        </p:nvSpPr>
        <p:spPr>
          <a:xfrm>
            <a:off x="8199436" y="1498005"/>
            <a:ext cx="3657600"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cxnSp>
        <p:nvCxnSpPr>
          <p:cNvPr id="21" name="btfpColumnHeaderBoxLine984923">
            <a:extLst>
              <a:ext uri="{FF2B5EF4-FFF2-40B4-BE49-F238E27FC236}">
                <a16:creationId xmlns:a16="http://schemas.microsoft.com/office/drawing/2014/main" id="{36C47CE2-4205-71BE-9E78-12F39711319E}"/>
              </a:ext>
            </a:extLst>
          </p:cNvPr>
          <p:cNvCxnSpPr>
            <a:cxnSpLocks/>
          </p:cNvCxnSpPr>
          <p:nvPr userDrawn="1"/>
        </p:nvCxnSpPr>
        <p:spPr bwMode="gray">
          <a:xfrm flipV="1">
            <a:off x="8199436" y="2046377"/>
            <a:ext cx="3657600"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1486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 subtitle + three graphs + observation box">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915706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Content Placeholder 7">
            <a:extLst>
              <a:ext uri="{FF2B5EF4-FFF2-40B4-BE49-F238E27FC236}">
                <a16:creationId xmlns:a16="http://schemas.microsoft.com/office/drawing/2014/main" id="{3DB436DE-44C6-3373-1E4E-2049E92BC53B}"/>
              </a:ext>
            </a:extLst>
          </p:cNvPr>
          <p:cNvSpPr>
            <a:spLocks noGrp="1"/>
          </p:cNvSpPr>
          <p:nvPr>
            <p:ph sz="quarter" idx="10"/>
          </p:nvPr>
        </p:nvSpPr>
        <p:spPr>
          <a:xfrm>
            <a:off x="323333" y="2195551"/>
            <a:ext cx="3657600" cy="31886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216EE3A2-4F02-E93C-91EF-02A57A2B4630}"/>
              </a:ext>
            </a:extLst>
          </p:cNvPr>
          <p:cNvSpPr>
            <a:spLocks noGrp="1"/>
          </p:cNvSpPr>
          <p:nvPr>
            <p:ph type="body" sz="quarter" idx="14"/>
          </p:nvPr>
        </p:nvSpPr>
        <p:spPr>
          <a:xfrm>
            <a:off x="330199" y="5498912"/>
            <a:ext cx="11526837" cy="698655"/>
          </a:xfrm>
          <a:prstGeom prst="rect">
            <a:avLst/>
          </a:prstGeom>
          <a:solidFill>
            <a:srgbClr val="E4E8EF"/>
          </a:solidFill>
        </p:spPr>
        <p:txBody>
          <a:bodyPr lIns="137160" tIns="137160" rIns="274320" bIns="137160">
            <a:noAutofit/>
          </a:bodyPr>
          <a:lstStyle>
            <a:lvl1pPr>
              <a:spcBef>
                <a:spcPts val="0"/>
              </a:spcBef>
              <a:defRPr sz="1050"/>
            </a:lvl1pPr>
            <a:lvl2pPr>
              <a:spcBef>
                <a:spcPts val="0"/>
              </a:spcBef>
              <a:defRPr sz="850"/>
            </a:lvl2pPr>
            <a:lvl3pPr>
              <a:spcBef>
                <a:spcPts val="0"/>
              </a:spcBef>
              <a:defRPr sz="850"/>
            </a:lvl3pPr>
            <a:lvl4pPr>
              <a:spcBef>
                <a:spcPts val="0"/>
              </a:spcBef>
              <a:defRPr sz="850"/>
            </a:lvl4pPr>
            <a:lvl5pPr>
              <a:spcBef>
                <a:spcPts val="0"/>
              </a:spcBef>
              <a:defRPr sz="8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7">
            <a:extLst>
              <a:ext uri="{FF2B5EF4-FFF2-40B4-BE49-F238E27FC236}">
                <a16:creationId xmlns:a16="http://schemas.microsoft.com/office/drawing/2014/main" id="{15EF536B-BA5E-E2BD-5DC0-2D1FC45CE2A8}"/>
              </a:ext>
            </a:extLst>
          </p:cNvPr>
          <p:cNvSpPr>
            <a:spLocks noGrp="1"/>
          </p:cNvSpPr>
          <p:nvPr>
            <p:ph sz="quarter" idx="15"/>
          </p:nvPr>
        </p:nvSpPr>
        <p:spPr>
          <a:xfrm>
            <a:off x="8199436" y="2195551"/>
            <a:ext cx="3657600" cy="31886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7">
            <a:extLst>
              <a:ext uri="{FF2B5EF4-FFF2-40B4-BE49-F238E27FC236}">
                <a16:creationId xmlns:a16="http://schemas.microsoft.com/office/drawing/2014/main" id="{25239D60-50FE-4A30-C6B8-FE10B4E81680}"/>
              </a:ext>
            </a:extLst>
          </p:cNvPr>
          <p:cNvSpPr>
            <a:spLocks noGrp="1"/>
          </p:cNvSpPr>
          <p:nvPr>
            <p:ph sz="quarter" idx="17"/>
          </p:nvPr>
        </p:nvSpPr>
        <p:spPr>
          <a:xfrm>
            <a:off x="4261384" y="2195551"/>
            <a:ext cx="3657600" cy="318864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itle 1">
            <a:extLst>
              <a:ext uri="{FF2B5EF4-FFF2-40B4-BE49-F238E27FC236}">
                <a16:creationId xmlns:a16="http://schemas.microsoft.com/office/drawing/2014/main" id="{C60FB955-EE9C-6621-EAC9-55D90C6C70CF}"/>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16" name="Footer Placeholder 4">
            <a:extLst>
              <a:ext uri="{FF2B5EF4-FFF2-40B4-BE49-F238E27FC236}">
                <a16:creationId xmlns:a16="http://schemas.microsoft.com/office/drawing/2014/main" id="{ECF87FD3-FC5B-1DDD-9FB2-38F871EE2E94}"/>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
        <p:nvSpPr>
          <p:cNvPr id="18" name="Text Placeholder 6">
            <a:extLst>
              <a:ext uri="{FF2B5EF4-FFF2-40B4-BE49-F238E27FC236}">
                <a16:creationId xmlns:a16="http://schemas.microsoft.com/office/drawing/2014/main" id="{52873BC6-DC55-7609-4EB2-5EB33516EC90}"/>
              </a:ext>
            </a:extLst>
          </p:cNvPr>
          <p:cNvSpPr>
            <a:spLocks noGrp="1"/>
          </p:cNvSpPr>
          <p:nvPr>
            <p:ph type="body" sz="quarter" idx="13" hasCustomPrompt="1"/>
          </p:nvPr>
        </p:nvSpPr>
        <p:spPr>
          <a:xfrm>
            <a:off x="329184" y="1498005"/>
            <a:ext cx="3657600"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cxnSp>
        <p:nvCxnSpPr>
          <p:cNvPr id="19" name="btfpColumnHeaderBoxLine984923">
            <a:extLst>
              <a:ext uri="{FF2B5EF4-FFF2-40B4-BE49-F238E27FC236}">
                <a16:creationId xmlns:a16="http://schemas.microsoft.com/office/drawing/2014/main" id="{7739A47F-AF1A-3FB5-50F0-7DDCA0CB28B1}"/>
              </a:ext>
            </a:extLst>
          </p:cNvPr>
          <p:cNvCxnSpPr>
            <a:cxnSpLocks/>
          </p:cNvCxnSpPr>
          <p:nvPr userDrawn="1"/>
        </p:nvCxnSpPr>
        <p:spPr bwMode="gray">
          <a:xfrm flipV="1">
            <a:off x="323332" y="2046377"/>
            <a:ext cx="3657600"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20" name="Text Placeholder 6">
            <a:extLst>
              <a:ext uri="{FF2B5EF4-FFF2-40B4-BE49-F238E27FC236}">
                <a16:creationId xmlns:a16="http://schemas.microsoft.com/office/drawing/2014/main" id="{8F1A2756-D84F-147B-D478-53700C7415D2}"/>
              </a:ext>
            </a:extLst>
          </p:cNvPr>
          <p:cNvSpPr>
            <a:spLocks noGrp="1"/>
          </p:cNvSpPr>
          <p:nvPr>
            <p:ph type="body" sz="quarter" idx="18" hasCustomPrompt="1"/>
          </p:nvPr>
        </p:nvSpPr>
        <p:spPr>
          <a:xfrm>
            <a:off x="8199436" y="1498005"/>
            <a:ext cx="3657600"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cxnSp>
        <p:nvCxnSpPr>
          <p:cNvPr id="21" name="btfpColumnHeaderBoxLine984923">
            <a:extLst>
              <a:ext uri="{FF2B5EF4-FFF2-40B4-BE49-F238E27FC236}">
                <a16:creationId xmlns:a16="http://schemas.microsoft.com/office/drawing/2014/main" id="{36C47CE2-4205-71BE-9E78-12F39711319E}"/>
              </a:ext>
            </a:extLst>
          </p:cNvPr>
          <p:cNvCxnSpPr>
            <a:cxnSpLocks/>
          </p:cNvCxnSpPr>
          <p:nvPr userDrawn="1"/>
        </p:nvCxnSpPr>
        <p:spPr bwMode="gray">
          <a:xfrm flipV="1">
            <a:off x="8199436" y="2046377"/>
            <a:ext cx="3657600"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22" name="Text Placeholder 6">
            <a:extLst>
              <a:ext uri="{FF2B5EF4-FFF2-40B4-BE49-F238E27FC236}">
                <a16:creationId xmlns:a16="http://schemas.microsoft.com/office/drawing/2014/main" id="{1B043F75-ADAD-E3F4-AC3B-0934B1377C04}"/>
              </a:ext>
            </a:extLst>
          </p:cNvPr>
          <p:cNvSpPr>
            <a:spLocks noGrp="1"/>
          </p:cNvSpPr>
          <p:nvPr>
            <p:ph type="body" sz="quarter" idx="19" hasCustomPrompt="1"/>
          </p:nvPr>
        </p:nvSpPr>
        <p:spPr>
          <a:xfrm>
            <a:off x="4261384" y="1498005"/>
            <a:ext cx="3657600" cy="548640"/>
          </a:xfrm>
          <a:prstGeom prst="rect">
            <a:avLst/>
          </a:prstGeom>
        </p:spPr>
        <p:txBody>
          <a:bodyPr anchor="b"/>
          <a:lstStyle>
            <a:lvl1pPr marL="0" indent="0">
              <a:spcBef>
                <a:spcPts val="0"/>
              </a:spcBef>
              <a:buNone/>
              <a:defRPr sz="1600" b="1"/>
            </a:lvl1pPr>
            <a:lvl2pPr>
              <a:buNone/>
              <a:defRPr sz="1600" b="1"/>
            </a:lvl2pPr>
            <a:lvl3pPr>
              <a:buNone/>
              <a:defRPr sz="1600" b="1"/>
            </a:lvl3pPr>
            <a:lvl4pPr>
              <a:buNone/>
              <a:defRPr sz="1600" b="1"/>
            </a:lvl4pPr>
            <a:lvl5pPr>
              <a:buNone/>
              <a:defRPr sz="1600" b="1"/>
            </a:lvl5pPr>
          </a:lstStyle>
          <a:p>
            <a:pPr lvl="0"/>
            <a:r>
              <a:rPr lang="en-US"/>
              <a:t>Subtitle (1 line preferred, 2 lines if necessary)</a:t>
            </a:r>
          </a:p>
        </p:txBody>
      </p:sp>
      <p:cxnSp>
        <p:nvCxnSpPr>
          <p:cNvPr id="23" name="btfpColumnHeaderBoxLine984923">
            <a:extLst>
              <a:ext uri="{FF2B5EF4-FFF2-40B4-BE49-F238E27FC236}">
                <a16:creationId xmlns:a16="http://schemas.microsoft.com/office/drawing/2014/main" id="{EBA42865-E9BF-9021-F00F-FEDE0073E8FE}"/>
              </a:ext>
            </a:extLst>
          </p:cNvPr>
          <p:cNvCxnSpPr>
            <a:cxnSpLocks/>
          </p:cNvCxnSpPr>
          <p:nvPr userDrawn="1"/>
        </p:nvCxnSpPr>
        <p:spPr bwMode="gray">
          <a:xfrm flipV="1">
            <a:off x="4261384" y="2046377"/>
            <a:ext cx="3657600"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0313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ase study label">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915706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70FE3CE2-F5EA-5AAC-D0C3-977F6C440E29}"/>
              </a:ext>
            </a:extLst>
          </p:cNvPr>
          <p:cNvSpPr>
            <a:spLocks noGrp="1"/>
          </p:cNvSpPr>
          <p:nvPr>
            <p:ph type="body" sz="quarter" idx="15" hasCustomPrompt="1"/>
          </p:nvPr>
        </p:nvSpPr>
        <p:spPr>
          <a:xfrm>
            <a:off x="0" y="0"/>
            <a:ext cx="3886200" cy="320040"/>
          </a:xfrm>
          <a:prstGeom prst="rect">
            <a:avLst/>
          </a:prstGeom>
          <a:solidFill>
            <a:schemeClr val="accent1">
              <a:lumMod val="20000"/>
              <a:lumOff val="80000"/>
            </a:schemeClr>
          </a:solidFill>
        </p:spPr>
        <p:txBody>
          <a:bodyPr anchor="ctr"/>
          <a:lstStyle>
            <a:lvl1pPr marL="0" algn="ctr">
              <a:buNone/>
              <a:defRPr sz="1600" b="1"/>
            </a:lvl1pPr>
            <a:lvl2pPr marL="0" algn="ctr">
              <a:buNone/>
              <a:defRPr sz="1600" b="1"/>
            </a:lvl2pPr>
            <a:lvl3pPr marL="0" algn="ctr">
              <a:buNone/>
              <a:defRPr sz="1600" b="1"/>
            </a:lvl3pPr>
            <a:lvl4pPr marL="0" algn="ctr">
              <a:buNone/>
              <a:defRPr sz="1600" b="1"/>
            </a:lvl4pPr>
            <a:lvl5pPr marL="0" algn="ctr">
              <a:buNone/>
              <a:defRPr sz="1600" b="1"/>
            </a:lvl5pPr>
          </a:lstStyle>
          <a:p>
            <a:pPr lvl="1"/>
            <a:r>
              <a:rPr lang="en-US"/>
              <a:t>Case study: [Title]</a:t>
            </a:r>
          </a:p>
        </p:txBody>
      </p:sp>
      <p:sp>
        <p:nvSpPr>
          <p:cNvPr id="7" name="Title 1">
            <a:extLst>
              <a:ext uri="{FF2B5EF4-FFF2-40B4-BE49-F238E27FC236}">
                <a16:creationId xmlns:a16="http://schemas.microsoft.com/office/drawing/2014/main" id="{D945D548-844D-AF2E-E504-2AD04B308E0E}"/>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11" name="Content Placeholder 7">
            <a:extLst>
              <a:ext uri="{FF2B5EF4-FFF2-40B4-BE49-F238E27FC236}">
                <a16:creationId xmlns:a16="http://schemas.microsoft.com/office/drawing/2014/main" id="{1A8FF605-FCA8-C618-E525-9FB2DAC5FBE2}"/>
              </a:ext>
            </a:extLst>
          </p:cNvPr>
          <p:cNvSpPr>
            <a:spLocks noGrp="1"/>
          </p:cNvSpPr>
          <p:nvPr>
            <p:ph sz="quarter" idx="10"/>
          </p:nvPr>
        </p:nvSpPr>
        <p:spPr>
          <a:xfrm>
            <a:off x="334963" y="1549400"/>
            <a:ext cx="11522075" cy="45466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a:extLst>
              <a:ext uri="{FF2B5EF4-FFF2-40B4-BE49-F238E27FC236}">
                <a16:creationId xmlns:a16="http://schemas.microsoft.com/office/drawing/2014/main" id="{323827EC-3F8A-3555-30A8-C7F9A0ABB5AE}"/>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Tree>
    <p:extLst>
      <p:ext uri="{BB962C8B-B14F-4D97-AF65-F5344CB8AC3E}">
        <p14:creationId xmlns:p14="http://schemas.microsoft.com/office/powerpoint/2010/main" val="19830205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ategorization label">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915706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ext Placeholder 5">
            <a:extLst>
              <a:ext uri="{FF2B5EF4-FFF2-40B4-BE49-F238E27FC236}">
                <a16:creationId xmlns:a16="http://schemas.microsoft.com/office/drawing/2014/main" id="{6DFBE172-0623-1731-5367-7D1F9B8DBC0F}"/>
              </a:ext>
            </a:extLst>
          </p:cNvPr>
          <p:cNvSpPr>
            <a:spLocks noGrp="1"/>
          </p:cNvSpPr>
          <p:nvPr>
            <p:ph type="body" sz="quarter" idx="15" hasCustomPrompt="1"/>
          </p:nvPr>
        </p:nvSpPr>
        <p:spPr>
          <a:xfrm>
            <a:off x="0" y="0"/>
            <a:ext cx="3886200" cy="320040"/>
          </a:xfrm>
          <a:prstGeom prst="rect">
            <a:avLst/>
          </a:prstGeom>
          <a:solidFill>
            <a:schemeClr val="accent6"/>
          </a:solidFill>
        </p:spPr>
        <p:txBody>
          <a:bodyPr anchor="ctr"/>
          <a:lstStyle>
            <a:lvl1pPr marL="0" algn="ctr">
              <a:buNone/>
              <a:defRPr sz="1600" b="1"/>
            </a:lvl1pPr>
            <a:lvl2pPr marL="0" algn="ctr">
              <a:buNone/>
              <a:defRPr sz="1600" b="1">
                <a:solidFill>
                  <a:schemeClr val="bg1"/>
                </a:solidFill>
              </a:defRPr>
            </a:lvl2pPr>
            <a:lvl3pPr marL="0" algn="ctr">
              <a:buNone/>
              <a:defRPr sz="1600" b="1"/>
            </a:lvl3pPr>
            <a:lvl4pPr marL="0" algn="ctr">
              <a:buNone/>
              <a:defRPr sz="1600" b="1"/>
            </a:lvl4pPr>
            <a:lvl5pPr marL="0" algn="ctr">
              <a:buNone/>
              <a:defRPr sz="1600" b="1"/>
            </a:lvl5pPr>
          </a:lstStyle>
          <a:p>
            <a:pPr lvl="1"/>
            <a:r>
              <a:rPr lang="en-US"/>
              <a:t>Categorization</a:t>
            </a:r>
          </a:p>
        </p:txBody>
      </p:sp>
      <p:sp>
        <p:nvSpPr>
          <p:cNvPr id="6" name="Title 1">
            <a:extLst>
              <a:ext uri="{FF2B5EF4-FFF2-40B4-BE49-F238E27FC236}">
                <a16:creationId xmlns:a16="http://schemas.microsoft.com/office/drawing/2014/main" id="{A2B1C33E-CE88-B7EB-F37D-FDFC37E87FBB}"/>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7" name="Content Placeholder 7">
            <a:extLst>
              <a:ext uri="{FF2B5EF4-FFF2-40B4-BE49-F238E27FC236}">
                <a16:creationId xmlns:a16="http://schemas.microsoft.com/office/drawing/2014/main" id="{B9F17211-F61F-9B5F-C555-8C53CDF2D3E5}"/>
              </a:ext>
            </a:extLst>
          </p:cNvPr>
          <p:cNvSpPr>
            <a:spLocks noGrp="1"/>
          </p:cNvSpPr>
          <p:nvPr>
            <p:ph sz="quarter" idx="10"/>
          </p:nvPr>
        </p:nvSpPr>
        <p:spPr>
          <a:xfrm>
            <a:off x="334963" y="1549400"/>
            <a:ext cx="11522075" cy="45466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633926D0-42C6-B9FE-790A-4FB9F3B8A5EE}"/>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Tree>
    <p:extLst>
      <p:ext uri="{BB962C8B-B14F-4D97-AF65-F5344CB8AC3E}">
        <p14:creationId xmlns:p14="http://schemas.microsoft.com/office/powerpoint/2010/main" val="1034298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ategorization + deep dive label">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353643304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9" name="Oval 8">
            <a:extLst>
              <a:ext uri="{FF2B5EF4-FFF2-40B4-BE49-F238E27FC236}">
                <a16:creationId xmlns:a16="http://schemas.microsoft.com/office/drawing/2014/main" id="{B6A2BC62-EE2B-093C-9005-0521D19B9612}"/>
              </a:ext>
            </a:extLst>
          </p:cNvPr>
          <p:cNvSpPr/>
          <p:nvPr userDrawn="1"/>
        </p:nvSpPr>
        <p:spPr bwMode="gray">
          <a:xfrm>
            <a:off x="54864" y="552234"/>
            <a:ext cx="274320" cy="274320"/>
          </a:xfrm>
          <a:prstGeom prst="ellipse">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2" name="Text Placeholder 5">
            <a:extLst>
              <a:ext uri="{FF2B5EF4-FFF2-40B4-BE49-F238E27FC236}">
                <a16:creationId xmlns:a16="http://schemas.microsoft.com/office/drawing/2014/main" id="{E13B7D00-51B3-15AC-93A3-D0ECB74B4F02}"/>
              </a:ext>
            </a:extLst>
          </p:cNvPr>
          <p:cNvSpPr>
            <a:spLocks noGrp="1"/>
          </p:cNvSpPr>
          <p:nvPr>
            <p:ph type="body" sz="quarter" idx="15" hasCustomPrompt="1"/>
          </p:nvPr>
        </p:nvSpPr>
        <p:spPr>
          <a:xfrm>
            <a:off x="0" y="0"/>
            <a:ext cx="3886200" cy="320040"/>
          </a:xfrm>
          <a:prstGeom prst="rect">
            <a:avLst/>
          </a:prstGeom>
          <a:solidFill>
            <a:schemeClr val="accent6"/>
          </a:solidFill>
        </p:spPr>
        <p:txBody>
          <a:bodyPr anchor="ctr"/>
          <a:lstStyle>
            <a:lvl1pPr marL="0" algn="ctr">
              <a:buNone/>
              <a:defRPr sz="1600" b="1"/>
            </a:lvl1pPr>
            <a:lvl2pPr marL="0" algn="ctr">
              <a:buNone/>
              <a:defRPr sz="1600" b="1">
                <a:solidFill>
                  <a:schemeClr val="bg1"/>
                </a:solidFill>
              </a:defRPr>
            </a:lvl2pPr>
            <a:lvl3pPr marL="0" algn="ctr">
              <a:buNone/>
              <a:defRPr sz="1600" b="1"/>
            </a:lvl3pPr>
            <a:lvl4pPr marL="0" algn="ctr">
              <a:buNone/>
              <a:defRPr sz="1600" b="1"/>
            </a:lvl4pPr>
            <a:lvl5pPr marL="0" algn="ctr">
              <a:buNone/>
              <a:defRPr sz="1600" b="1"/>
            </a:lvl5pPr>
          </a:lstStyle>
          <a:p>
            <a:pPr lvl="1"/>
            <a:r>
              <a:rPr lang="en-US"/>
              <a:t>Categorization + Deep Dive</a:t>
            </a:r>
          </a:p>
        </p:txBody>
      </p:sp>
      <p:sp>
        <p:nvSpPr>
          <p:cNvPr id="13" name="Text Placeholder 12">
            <a:extLst>
              <a:ext uri="{FF2B5EF4-FFF2-40B4-BE49-F238E27FC236}">
                <a16:creationId xmlns:a16="http://schemas.microsoft.com/office/drawing/2014/main" id="{28633F30-8062-8C93-AF78-0F6592B36BF0}"/>
              </a:ext>
            </a:extLst>
          </p:cNvPr>
          <p:cNvSpPr>
            <a:spLocks noGrp="1"/>
          </p:cNvSpPr>
          <p:nvPr>
            <p:ph type="body" sz="quarter" idx="16" hasCustomPrompt="1"/>
          </p:nvPr>
        </p:nvSpPr>
        <p:spPr>
          <a:xfrm>
            <a:off x="54864" y="552234"/>
            <a:ext cx="274320" cy="274320"/>
          </a:xfrm>
          <a:prstGeom prst="rect">
            <a:avLst/>
          </a:prstGeom>
        </p:spPr>
        <p:txBody>
          <a:bodyPr anchor="ctr"/>
          <a:lstStyle>
            <a:lvl1pPr algn="ctr">
              <a:buNone/>
              <a:defRPr sz="1200" b="1">
                <a:solidFill>
                  <a:schemeClr val="bg1"/>
                </a:solidFill>
              </a:defRPr>
            </a:lvl1pPr>
            <a:lvl2pPr>
              <a:buNone/>
              <a:defRPr sz="1200" b="1"/>
            </a:lvl2pPr>
            <a:lvl3pPr>
              <a:buNone/>
              <a:defRPr sz="1200" b="1"/>
            </a:lvl3pPr>
            <a:lvl4pPr>
              <a:buNone/>
              <a:defRPr sz="1200" b="1"/>
            </a:lvl4pPr>
            <a:lvl5pPr>
              <a:buNone/>
              <a:defRPr sz="1200" b="1"/>
            </a:lvl5pPr>
          </a:lstStyle>
          <a:p>
            <a:pPr lvl="0"/>
            <a:r>
              <a:rPr lang="en-US"/>
              <a:t>A</a:t>
            </a:r>
          </a:p>
        </p:txBody>
      </p:sp>
      <p:sp>
        <p:nvSpPr>
          <p:cNvPr id="14" name="Title 1">
            <a:extLst>
              <a:ext uri="{FF2B5EF4-FFF2-40B4-BE49-F238E27FC236}">
                <a16:creationId xmlns:a16="http://schemas.microsoft.com/office/drawing/2014/main" id="{4A5DA9AF-2E21-26EA-3767-A3E69A3972E7}"/>
              </a:ext>
            </a:extLst>
          </p:cNvPr>
          <p:cNvSpPr>
            <a:spLocks noGrp="1"/>
          </p:cNvSpPr>
          <p:nvPr>
            <p:ph type="title" hasCustomPrompt="1"/>
          </p:nvPr>
        </p:nvSpPr>
        <p:spPr>
          <a:xfrm>
            <a:off x="334963" y="513568"/>
            <a:ext cx="11522076" cy="754846"/>
          </a:xfrm>
          <a:prstGeom prst="rect">
            <a:avLst/>
          </a:prstGeom>
        </p:spPr>
        <p:txBody>
          <a:bodyPr vert="horz" wrap="square" tIns="0" rIns="91440" bIns="0" anchor="t">
            <a:noAutofit/>
          </a:bodyPr>
          <a:lstStyle>
            <a:lvl1pPr>
              <a:spcBef>
                <a:spcPts val="0"/>
              </a:spcBef>
              <a:defRPr sz="2800" baseline="0"/>
            </a:lvl1pPr>
          </a:lstStyle>
          <a:p>
            <a:r>
              <a:rPr lang="en-US"/>
              <a:t>Slide title: key message in 1-2 lines</a:t>
            </a:r>
          </a:p>
        </p:txBody>
      </p:sp>
      <p:sp>
        <p:nvSpPr>
          <p:cNvPr id="15" name="Content Placeholder 7">
            <a:extLst>
              <a:ext uri="{FF2B5EF4-FFF2-40B4-BE49-F238E27FC236}">
                <a16:creationId xmlns:a16="http://schemas.microsoft.com/office/drawing/2014/main" id="{DEFE85CD-E31A-5D43-0B84-9BE5C90FF1E2}"/>
              </a:ext>
            </a:extLst>
          </p:cNvPr>
          <p:cNvSpPr>
            <a:spLocks noGrp="1"/>
          </p:cNvSpPr>
          <p:nvPr>
            <p:ph sz="quarter" idx="10"/>
          </p:nvPr>
        </p:nvSpPr>
        <p:spPr>
          <a:xfrm>
            <a:off x="334963" y="1549400"/>
            <a:ext cx="11522075" cy="45466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Footer Placeholder 4">
            <a:extLst>
              <a:ext uri="{FF2B5EF4-FFF2-40B4-BE49-F238E27FC236}">
                <a16:creationId xmlns:a16="http://schemas.microsoft.com/office/drawing/2014/main" id="{1B6516F5-4F27-D74B-7043-01C691494662}"/>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5"/>
              </a:rPr>
              <a:t>Gernot Wagner</a:t>
            </a:r>
            <a:r>
              <a:rPr lang="en-US"/>
              <a:t>. </a:t>
            </a:r>
            <a:r>
              <a:rPr lang="en-US">
                <a:solidFill>
                  <a:schemeClr val="tx1"/>
                </a:solidFill>
              </a:rPr>
              <a:t>Share with </a:t>
            </a:r>
            <a:r>
              <a:rPr lang="en-US" u="sng">
                <a:solidFill>
                  <a:schemeClr val="tx1"/>
                </a:solidFill>
                <a:hlinkClick r:id="rId6"/>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Tree>
    <p:extLst>
      <p:ext uri="{BB962C8B-B14F-4D97-AF65-F5344CB8AC3E}">
        <p14:creationId xmlns:p14="http://schemas.microsoft.com/office/powerpoint/2010/main" val="489158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KI Team Slide - Staff, Faculty, Advisor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43B131C-746B-39C7-7312-75C7B13BBCEF}"/>
              </a:ext>
            </a:extLst>
          </p:cNvPr>
          <p:cNvGraphicFramePr>
            <a:graphicFrameLocks/>
          </p:cNvGraphicFramePr>
          <p:nvPr userDrawn="1">
            <p:custDataLst>
              <p:tags r:id="rId1"/>
            </p:custDataLst>
            <p:extLst>
              <p:ext uri="{D42A27DB-BD31-4B8C-83A1-F6EECF244321}">
                <p14:modId xmlns:p14="http://schemas.microsoft.com/office/powerpoint/2010/main" val="286525708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43B131C-746B-39C7-7312-75C7B13BBC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6" name="Picture 5" descr="A person in a suit&#10;&#10;AI-generated content may be incorrect.">
            <a:extLst>
              <a:ext uri="{FF2B5EF4-FFF2-40B4-BE49-F238E27FC236}">
                <a16:creationId xmlns:a16="http://schemas.microsoft.com/office/drawing/2014/main" id="{08C23092-A909-AAB0-4A30-467684F21E69}"/>
              </a:ext>
            </a:extLst>
          </p:cNvPr>
          <p:cNvPicPr>
            <a:picLocks noChangeAspect="1"/>
          </p:cNvPicPr>
          <p:nvPr userDrawn="1"/>
        </p:nvPicPr>
        <p:blipFill>
          <a:blip r:embed="rId5"/>
          <a:srcRect l="18708" r="14624"/>
          <a:stretch>
            <a:fillRect/>
          </a:stretch>
        </p:blipFill>
        <p:spPr>
          <a:xfrm>
            <a:off x="329184" y="3044825"/>
            <a:ext cx="914623" cy="914400"/>
          </a:xfrm>
          <a:prstGeom prst="ellipse">
            <a:avLst/>
          </a:prstGeom>
        </p:spPr>
      </p:pic>
      <p:sp>
        <p:nvSpPr>
          <p:cNvPr id="12" name="Picture Placeholder 6">
            <a:extLst>
              <a:ext uri="{FF2B5EF4-FFF2-40B4-BE49-F238E27FC236}">
                <a16:creationId xmlns:a16="http://schemas.microsoft.com/office/drawing/2014/main" id="{8BF6829A-3EC4-7C5F-C708-B35AE8BA613B}"/>
              </a:ext>
            </a:extLst>
          </p:cNvPr>
          <p:cNvSpPr>
            <a:spLocks noGrp="1"/>
          </p:cNvSpPr>
          <p:nvPr>
            <p:ph type="pic" sz="quarter" idx="13"/>
          </p:nvPr>
        </p:nvSpPr>
        <p:spPr>
          <a:xfrm>
            <a:off x="329184" y="5307018"/>
            <a:ext cx="914400" cy="914400"/>
          </a:xfrm>
          <a:prstGeom prst="ellipse">
            <a:avLst/>
          </a:prstGeom>
        </p:spPr>
        <p:txBody>
          <a:bodyPr>
            <a:noAutofit/>
          </a:bodyPr>
          <a:lstStyle/>
          <a:p>
            <a:r>
              <a:rPr lang="en-US"/>
              <a:t>Click icon to add picture</a:t>
            </a:r>
          </a:p>
        </p:txBody>
      </p:sp>
      <p:pic>
        <p:nvPicPr>
          <p:cNvPr id="35" name="Picture 34">
            <a:extLst>
              <a:ext uri="{FF2B5EF4-FFF2-40B4-BE49-F238E27FC236}">
                <a16:creationId xmlns:a16="http://schemas.microsoft.com/office/drawing/2014/main" id="{348C59F6-BB56-32BD-73C9-FC3B431672A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559473" y="6392206"/>
            <a:ext cx="2302327" cy="385640"/>
          </a:xfrm>
          <a:prstGeom prst="rect">
            <a:avLst/>
          </a:prstGeom>
        </p:spPr>
      </p:pic>
      <p:sp>
        <p:nvSpPr>
          <p:cNvPr id="36" name="Footer Placeholder 4">
            <a:extLst>
              <a:ext uri="{FF2B5EF4-FFF2-40B4-BE49-F238E27FC236}">
                <a16:creationId xmlns:a16="http://schemas.microsoft.com/office/drawing/2014/main" id="{A5AC5E75-B51E-67FA-A7BD-C91C8AEBE913}"/>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dirty="0">
                <a:solidFill>
                  <a:srgbClr val="000000"/>
                </a:solidFill>
              </a:rPr>
              <a:t>Sources: Source title [with link] (Source name, year); Source title [with link] (Source name, year).</a:t>
            </a:r>
          </a:p>
          <a:p>
            <a:r>
              <a:rPr lang="en-US" dirty="0">
                <a:solidFill>
                  <a:srgbClr val="000000"/>
                </a:solidFill>
              </a:rPr>
              <a:t>Credit: Names, and </a:t>
            </a:r>
            <a:r>
              <a:rPr lang="en-US" u="sng" dirty="0">
                <a:hlinkClick r:id="rId7"/>
              </a:rPr>
              <a:t>Gernot Wagner</a:t>
            </a:r>
            <a:r>
              <a:rPr lang="en-US" dirty="0"/>
              <a:t>. </a:t>
            </a:r>
            <a:r>
              <a:rPr lang="en-US" dirty="0">
                <a:solidFill>
                  <a:schemeClr val="tx1"/>
                </a:solidFill>
              </a:rPr>
              <a:t>Share with </a:t>
            </a:r>
            <a:r>
              <a:rPr lang="en-US" u="sng" dirty="0">
                <a:solidFill>
                  <a:schemeClr val="tx1"/>
                </a:solidFill>
                <a:hlinkClick r:id="rId8"/>
              </a:rPr>
              <a:t>attribution</a:t>
            </a:r>
            <a:r>
              <a:rPr lang="en-US" dirty="0">
                <a:solidFill>
                  <a:schemeClr val="tx1"/>
                </a:solidFill>
              </a:rPr>
              <a:t>: Name of lead author </a:t>
            </a:r>
            <a:r>
              <a:rPr lang="en-US" i="1" dirty="0">
                <a:solidFill>
                  <a:schemeClr val="tx1"/>
                </a:solidFill>
              </a:rPr>
              <a:t>et al.</a:t>
            </a:r>
            <a:r>
              <a:rPr lang="en-US" dirty="0">
                <a:solidFill>
                  <a:schemeClr val="tx1"/>
                </a:solidFill>
              </a:rPr>
              <a:t>, “</a:t>
            </a:r>
            <a:r>
              <a:rPr lang="en-US" u="sng" dirty="0">
                <a:solidFill>
                  <a:schemeClr val="tx1"/>
                </a:solidFill>
              </a:rPr>
              <a:t>Title of the deck [linked to website]</a:t>
            </a:r>
            <a:r>
              <a:rPr lang="en-US" dirty="0">
                <a:solidFill>
                  <a:schemeClr val="tx1"/>
                </a:solidFill>
              </a:rPr>
              <a:t>” (Day Month [spelled out] Year).​</a:t>
            </a:r>
          </a:p>
        </p:txBody>
      </p:sp>
      <p:sp>
        <p:nvSpPr>
          <p:cNvPr id="39" name="Text Placeholder 13">
            <a:extLst>
              <a:ext uri="{FF2B5EF4-FFF2-40B4-BE49-F238E27FC236}">
                <a16:creationId xmlns:a16="http://schemas.microsoft.com/office/drawing/2014/main" id="{3EAAED9A-2960-962F-5668-41C3B4F6B321}"/>
              </a:ext>
            </a:extLst>
          </p:cNvPr>
          <p:cNvSpPr>
            <a:spLocks noGrp="1"/>
          </p:cNvSpPr>
          <p:nvPr>
            <p:ph type="body" sz="quarter" idx="17" hasCustomPrompt="1"/>
          </p:nvPr>
        </p:nvSpPr>
        <p:spPr>
          <a:xfrm>
            <a:off x="1550982" y="5307018"/>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r>
              <a:rPr lang="en-US" b="0" dirty="0"/>
              <a:t>Insert </a:t>
            </a:r>
            <a:r>
              <a:rPr lang="en-US" b="1" dirty="0"/>
              <a:t>name</a:t>
            </a:r>
            <a:r>
              <a:rPr lang="en-US" b="0" dirty="0"/>
              <a:t> (bold text), </a:t>
            </a:r>
            <a:r>
              <a:rPr lang="en-US" dirty="0"/>
              <a:t>CKI position (Team Lead or Fellow), email address</a:t>
            </a:r>
          </a:p>
        </p:txBody>
      </p:sp>
      <p:sp>
        <p:nvSpPr>
          <p:cNvPr id="44" name="Picture Placeholder 6">
            <a:extLst>
              <a:ext uri="{FF2B5EF4-FFF2-40B4-BE49-F238E27FC236}">
                <a16:creationId xmlns:a16="http://schemas.microsoft.com/office/drawing/2014/main" id="{E4725DF5-F34E-BBF2-D98C-8A20EF294F6D}"/>
              </a:ext>
            </a:extLst>
          </p:cNvPr>
          <p:cNvSpPr>
            <a:spLocks noGrp="1"/>
          </p:cNvSpPr>
          <p:nvPr>
            <p:ph type="pic" sz="quarter" idx="22"/>
          </p:nvPr>
        </p:nvSpPr>
        <p:spPr>
          <a:xfrm>
            <a:off x="6208532" y="4176189"/>
            <a:ext cx="914400" cy="914400"/>
          </a:xfrm>
          <a:prstGeom prst="ellipse">
            <a:avLst/>
          </a:prstGeom>
        </p:spPr>
        <p:txBody>
          <a:bodyPr>
            <a:noAutofit/>
          </a:bodyPr>
          <a:lstStyle/>
          <a:p>
            <a:r>
              <a:rPr lang="en-US" dirty="0"/>
              <a:t>Click icon to add picture</a:t>
            </a:r>
          </a:p>
        </p:txBody>
      </p:sp>
      <p:sp>
        <p:nvSpPr>
          <p:cNvPr id="45" name="Text Placeholder 13">
            <a:extLst>
              <a:ext uri="{FF2B5EF4-FFF2-40B4-BE49-F238E27FC236}">
                <a16:creationId xmlns:a16="http://schemas.microsoft.com/office/drawing/2014/main" id="{63A7841B-F2C6-630C-8DA3-BACF3BE942F8}"/>
              </a:ext>
            </a:extLst>
          </p:cNvPr>
          <p:cNvSpPr>
            <a:spLocks noGrp="1"/>
          </p:cNvSpPr>
          <p:nvPr>
            <p:ph type="body" sz="quarter" idx="23"/>
          </p:nvPr>
        </p:nvSpPr>
        <p:spPr>
          <a:xfrm>
            <a:off x="7443127" y="4176189"/>
            <a:ext cx="3886200" cy="914400"/>
          </a:xfrm>
          <a:prstGeom prst="rect">
            <a:avLst/>
          </a:prstGeom>
        </p:spPr>
        <p:txBody>
          <a:bodyPr anchor="ctr">
            <a:noAutofit/>
          </a:bodyPr>
          <a:lstStyle>
            <a:lvl1pPr marL="0">
              <a:spcBef>
                <a:spcPts val="0"/>
              </a:spcBef>
              <a:buNone/>
              <a:defRPr sz="1200" b="0"/>
            </a:lvl1pPr>
            <a:lvl2pPr>
              <a:buNone/>
              <a:defRPr sz="1200"/>
            </a:lvl2pPr>
            <a:lvl3pPr>
              <a:buNone/>
              <a:defRPr sz="1200"/>
            </a:lvl3pPr>
            <a:lvl4pPr>
              <a:buNone/>
              <a:defRPr sz="1200"/>
            </a:lvl4pPr>
            <a:lvl5pPr>
              <a:buNone/>
              <a:defRPr sz="1200"/>
            </a:lvl5pPr>
          </a:lstStyle>
          <a:p>
            <a:pPr lvl="0"/>
            <a:endParaRPr lang="en-US" dirty="0"/>
          </a:p>
        </p:txBody>
      </p:sp>
      <p:sp>
        <p:nvSpPr>
          <p:cNvPr id="46" name="Picture Placeholder 6">
            <a:extLst>
              <a:ext uri="{FF2B5EF4-FFF2-40B4-BE49-F238E27FC236}">
                <a16:creationId xmlns:a16="http://schemas.microsoft.com/office/drawing/2014/main" id="{37370BA6-E711-59AC-8C29-F68BC1C5A20B}"/>
              </a:ext>
            </a:extLst>
          </p:cNvPr>
          <p:cNvSpPr>
            <a:spLocks noGrp="1"/>
          </p:cNvSpPr>
          <p:nvPr>
            <p:ph type="pic" sz="quarter" idx="24"/>
          </p:nvPr>
        </p:nvSpPr>
        <p:spPr>
          <a:xfrm>
            <a:off x="6208532" y="5307018"/>
            <a:ext cx="914400" cy="914400"/>
          </a:xfrm>
          <a:prstGeom prst="ellipse">
            <a:avLst/>
          </a:prstGeom>
        </p:spPr>
        <p:txBody>
          <a:bodyPr>
            <a:noAutofit/>
          </a:bodyPr>
          <a:lstStyle/>
          <a:p>
            <a:r>
              <a:rPr lang="en-US"/>
              <a:t>Click icon to add picture</a:t>
            </a:r>
          </a:p>
        </p:txBody>
      </p:sp>
      <p:sp>
        <p:nvSpPr>
          <p:cNvPr id="47" name="Text Placeholder 13">
            <a:extLst>
              <a:ext uri="{FF2B5EF4-FFF2-40B4-BE49-F238E27FC236}">
                <a16:creationId xmlns:a16="http://schemas.microsoft.com/office/drawing/2014/main" id="{304AF62E-5A7B-9AA0-EC7D-CFE5263161CA}"/>
              </a:ext>
            </a:extLst>
          </p:cNvPr>
          <p:cNvSpPr>
            <a:spLocks noGrp="1"/>
          </p:cNvSpPr>
          <p:nvPr>
            <p:ph type="body" sz="quarter" idx="25"/>
          </p:nvPr>
        </p:nvSpPr>
        <p:spPr>
          <a:xfrm>
            <a:off x="7443127" y="5307018"/>
            <a:ext cx="3886200" cy="914400"/>
          </a:xfrm>
          <a:prstGeom prst="rect">
            <a:avLst/>
          </a:prstGeom>
        </p:spPr>
        <p:txBody>
          <a:bodyPr anchor="ctr">
            <a:noAutofit/>
          </a:bodyPr>
          <a:lstStyle>
            <a:lvl1pPr marL="0" indent="0">
              <a:spcBef>
                <a:spcPts val="600"/>
              </a:spcBef>
              <a:buNone/>
              <a:defRPr sz="1200" b="0"/>
            </a:lvl1pPr>
            <a:lvl2pPr>
              <a:buNone/>
              <a:defRPr sz="1200"/>
            </a:lvl2pPr>
            <a:lvl3pPr>
              <a:buNone/>
              <a:defRPr sz="1200"/>
            </a:lvl3pPr>
            <a:lvl4pPr>
              <a:buNone/>
              <a:defRPr sz="1200"/>
            </a:lvl4pPr>
            <a:lvl5pPr>
              <a:buNone/>
              <a:defRPr sz="1200"/>
            </a:lvl5pPr>
          </a:lstStyle>
          <a:p>
            <a:pPr marL="0" indent="0">
              <a:buNone/>
            </a:pPr>
            <a:endParaRPr lang="en-US" dirty="0"/>
          </a:p>
        </p:txBody>
      </p:sp>
      <p:sp>
        <p:nvSpPr>
          <p:cNvPr id="4" name="Text Placeholder 3">
            <a:extLst>
              <a:ext uri="{FF2B5EF4-FFF2-40B4-BE49-F238E27FC236}">
                <a16:creationId xmlns:a16="http://schemas.microsoft.com/office/drawing/2014/main" id="{1CBAE2D7-047A-C286-763B-337220080C81}"/>
              </a:ext>
            </a:extLst>
          </p:cNvPr>
          <p:cNvSpPr>
            <a:spLocks noGrp="1"/>
          </p:cNvSpPr>
          <p:nvPr>
            <p:ph type="body" sz="quarter" idx="26" hasCustomPrompt="1"/>
          </p:nvPr>
        </p:nvSpPr>
        <p:spPr>
          <a:xfrm>
            <a:off x="334963" y="509462"/>
            <a:ext cx="11522076" cy="758952"/>
          </a:xfrm>
        </p:spPr>
        <p:txBody>
          <a:bodyPr/>
          <a:lstStyle>
            <a:lvl1pPr marL="0">
              <a:spcBef>
                <a:spcPts val="0"/>
              </a:spcBef>
              <a:buNone/>
              <a:defRPr sz="2800" b="1"/>
            </a:lvl1pPr>
          </a:lstStyle>
          <a:p>
            <a:pPr lvl="0"/>
            <a:r>
              <a:rPr lang="en-US" dirty="0"/>
              <a:t>CKI Team Staff, Faculty, and Alumni</a:t>
            </a:r>
          </a:p>
        </p:txBody>
      </p:sp>
      <p:cxnSp>
        <p:nvCxnSpPr>
          <p:cNvPr id="3" name="btfpColumnHeaderBoxLine984923">
            <a:extLst>
              <a:ext uri="{FF2B5EF4-FFF2-40B4-BE49-F238E27FC236}">
                <a16:creationId xmlns:a16="http://schemas.microsoft.com/office/drawing/2014/main" id="{80D2438C-A653-3790-887F-A380597A30D9}"/>
              </a:ext>
            </a:extLst>
          </p:cNvPr>
          <p:cNvCxnSpPr>
            <a:cxnSpLocks/>
          </p:cNvCxnSpPr>
          <p:nvPr userDrawn="1"/>
        </p:nvCxnSpPr>
        <p:spPr bwMode="gray">
          <a:xfrm flipV="1">
            <a:off x="323332" y="1732046"/>
            <a:ext cx="5660136"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18" name="btfpColumnHeaderBoxLine984923">
            <a:extLst>
              <a:ext uri="{FF2B5EF4-FFF2-40B4-BE49-F238E27FC236}">
                <a16:creationId xmlns:a16="http://schemas.microsoft.com/office/drawing/2014/main" id="{C714D6AB-730F-2DF2-786C-43BBB98D867F}"/>
              </a:ext>
            </a:extLst>
          </p:cNvPr>
          <p:cNvCxnSpPr>
            <a:cxnSpLocks/>
          </p:cNvCxnSpPr>
          <p:nvPr userDrawn="1"/>
        </p:nvCxnSpPr>
        <p:spPr bwMode="gray">
          <a:xfrm flipV="1">
            <a:off x="6202680" y="1731778"/>
            <a:ext cx="5660136"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pic>
        <p:nvPicPr>
          <p:cNvPr id="21" name="Picture 12" descr="A person standing in front of a window&#10;&#10;Description automatically generated">
            <a:extLst>
              <a:ext uri="{FF2B5EF4-FFF2-40B4-BE49-F238E27FC236}">
                <a16:creationId xmlns:a16="http://schemas.microsoft.com/office/drawing/2014/main" id="{031E0AC8-304A-84AD-F22A-A01DEF9F1BD5}"/>
              </a:ext>
            </a:extLst>
          </p:cNvPr>
          <p:cNvPicPr>
            <a:picLocks noChangeAspect="1" noChangeArrowheads="1"/>
          </p:cNvPicPr>
          <p:nvPr userDrawn="1"/>
        </p:nvPicPr>
        <p:blipFill rotWithShape="1">
          <a:blip r:embed="rId9" cstate="screen">
            <a:extLst>
              <a:ext uri="{28A0092B-C50C-407E-A947-70E740481C1C}">
                <a14:useLocalDpi xmlns:a14="http://schemas.microsoft.com/office/drawing/2010/main"/>
              </a:ext>
            </a:extLst>
          </a:blip>
          <a:srcRect/>
          <a:stretch/>
        </p:blipFill>
        <p:spPr bwMode="auto">
          <a:xfrm>
            <a:off x="6208567" y="1914531"/>
            <a:ext cx="914365" cy="914400"/>
          </a:xfrm>
          <a:prstGeom prst="ellipse">
            <a:avLst/>
          </a:prstGeom>
          <a:noFill/>
          <a:ln>
            <a:noFill/>
          </a:ln>
          <a:extLst>
            <a:ext uri="{909E8E84-426E-40DD-AFC4-6F175D3DCCD1}">
              <a14:hiddenFill xmlns:a14="http://schemas.microsoft.com/office/drawing/2010/main">
                <a:solidFill>
                  <a:srgbClr val="FFFFFF"/>
                </a:solidFill>
              </a14:hiddenFill>
            </a:ext>
          </a:extLst>
        </p:spPr>
      </p:pic>
      <p:pic>
        <p:nvPicPr>
          <p:cNvPr id="23" name="Picture 4" descr="Profile photo of Ariela Farchi Behar">
            <a:extLst>
              <a:ext uri="{FF2B5EF4-FFF2-40B4-BE49-F238E27FC236}">
                <a16:creationId xmlns:a16="http://schemas.microsoft.com/office/drawing/2014/main" id="{646A9B96-6A20-B2A3-2932-22C3FCE5FB7E}"/>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29184" y="1914531"/>
            <a:ext cx="914400" cy="914400"/>
          </a:xfrm>
          <a:prstGeom prst="ellipse">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B1B273A4-5A9D-7C6E-B017-05CB3DE98CE8}"/>
              </a:ext>
            </a:extLst>
          </p:cNvPr>
          <p:cNvSpPr txBox="1"/>
          <p:nvPr userDrawn="1"/>
        </p:nvSpPr>
        <p:spPr bwMode="gray">
          <a:xfrm>
            <a:off x="1550982" y="1914531"/>
            <a:ext cx="3886200" cy="914400"/>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200" b="1" dirty="0">
                <a:solidFill>
                  <a:schemeClr val="tx1"/>
                </a:solidFill>
              </a:rPr>
              <a:t>Ariela Farchi Behar</a:t>
            </a:r>
          </a:p>
          <a:p>
            <a:pPr marL="0" indent="-182880" algn="l">
              <a:spcBef>
                <a:spcPts val="0"/>
              </a:spcBef>
              <a:spcAft>
                <a:spcPts val="0"/>
              </a:spcAft>
              <a:buNone/>
            </a:pPr>
            <a:r>
              <a:rPr lang="en-US" sz="1200" b="0" dirty="0">
                <a:solidFill>
                  <a:schemeClr val="tx1"/>
                </a:solidFill>
              </a:rPr>
              <a:t>MS in Sustainability Management</a:t>
            </a:r>
          </a:p>
          <a:p>
            <a:pPr marL="0" indent="-182880" algn="l">
              <a:spcBef>
                <a:spcPts val="0"/>
              </a:spcBef>
              <a:spcAft>
                <a:spcPts val="0"/>
              </a:spcAft>
              <a:buNone/>
            </a:pPr>
            <a:r>
              <a:rPr lang="en-US" sz="1200" b="0" dirty="0">
                <a:solidFill>
                  <a:schemeClr val="tx1"/>
                </a:solidFill>
              </a:rPr>
              <a:t>Staff Associate</a:t>
            </a:r>
          </a:p>
          <a:p>
            <a:pPr marL="0" indent="-182880" algn="l">
              <a:spcBef>
                <a:spcPts val="0"/>
              </a:spcBef>
              <a:spcAft>
                <a:spcPts val="0"/>
              </a:spcAft>
              <a:buNone/>
            </a:pPr>
            <a:r>
              <a:rPr lang="en-US" sz="1200" b="0" dirty="0">
                <a:solidFill>
                  <a:schemeClr val="tx1"/>
                </a:solidFill>
                <a:hlinkClick r:id="rId11"/>
              </a:rPr>
              <a:t>af3487@columbia.edu</a:t>
            </a:r>
            <a:endParaRPr lang="en-US" sz="1200" b="0" dirty="0">
              <a:solidFill>
                <a:schemeClr val="tx1"/>
              </a:solidFill>
            </a:endParaRPr>
          </a:p>
        </p:txBody>
      </p:sp>
      <p:sp>
        <p:nvSpPr>
          <p:cNvPr id="25" name="TextBox 24">
            <a:extLst>
              <a:ext uri="{FF2B5EF4-FFF2-40B4-BE49-F238E27FC236}">
                <a16:creationId xmlns:a16="http://schemas.microsoft.com/office/drawing/2014/main" id="{317C8EA1-C3B7-C509-984F-3A573B86C699}"/>
              </a:ext>
            </a:extLst>
          </p:cNvPr>
          <p:cNvSpPr txBox="1"/>
          <p:nvPr userDrawn="1"/>
        </p:nvSpPr>
        <p:spPr bwMode="gray">
          <a:xfrm>
            <a:off x="1550982" y="3045360"/>
            <a:ext cx="3886200" cy="914400"/>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200" b="1" dirty="0">
                <a:solidFill>
                  <a:schemeClr val="tx1"/>
                </a:solidFill>
              </a:rPr>
              <a:t>Pia Doris Morrow</a:t>
            </a:r>
          </a:p>
          <a:p>
            <a:pPr marL="0" indent="-182880" algn="l">
              <a:spcBef>
                <a:spcPts val="0"/>
              </a:spcBef>
              <a:spcAft>
                <a:spcPts val="0"/>
              </a:spcAft>
              <a:buNone/>
            </a:pPr>
            <a:r>
              <a:rPr lang="en-US" sz="1200" b="0" dirty="0">
                <a:solidFill>
                  <a:schemeClr val="tx1"/>
                </a:solidFill>
              </a:rPr>
              <a:t>MS in Sustainability Management</a:t>
            </a:r>
          </a:p>
          <a:p>
            <a:pPr marL="0" indent="-182880" algn="l">
              <a:spcBef>
                <a:spcPts val="0"/>
              </a:spcBef>
              <a:spcAft>
                <a:spcPts val="0"/>
              </a:spcAft>
              <a:buNone/>
            </a:pPr>
            <a:r>
              <a:rPr lang="en-US" sz="1200" b="0" dirty="0">
                <a:solidFill>
                  <a:schemeClr val="tx1"/>
                </a:solidFill>
              </a:rPr>
              <a:t>Staff Associate</a:t>
            </a:r>
          </a:p>
          <a:p>
            <a:pPr marL="0" indent="-182880" algn="l">
              <a:spcBef>
                <a:spcPts val="0"/>
              </a:spcBef>
              <a:spcAft>
                <a:spcPts val="0"/>
              </a:spcAft>
              <a:buNone/>
            </a:pPr>
            <a:r>
              <a:rPr lang="en-US" sz="1200" b="0" dirty="0">
                <a:solidFill>
                  <a:schemeClr val="tx1"/>
                </a:solidFill>
                <a:hlinkClick r:id="rId12"/>
              </a:rPr>
              <a:t>pm3346@columbia.edu</a:t>
            </a:r>
            <a:endParaRPr lang="en-US" sz="1200" b="0" dirty="0">
              <a:solidFill>
                <a:schemeClr val="tx1"/>
              </a:solidFill>
            </a:endParaRPr>
          </a:p>
        </p:txBody>
      </p:sp>
      <p:sp>
        <p:nvSpPr>
          <p:cNvPr id="26" name="TextBox 25">
            <a:extLst>
              <a:ext uri="{FF2B5EF4-FFF2-40B4-BE49-F238E27FC236}">
                <a16:creationId xmlns:a16="http://schemas.microsoft.com/office/drawing/2014/main" id="{4FDFC434-AB36-0D48-514A-8AE948DE3135}"/>
              </a:ext>
            </a:extLst>
          </p:cNvPr>
          <p:cNvSpPr txBox="1"/>
          <p:nvPr userDrawn="1"/>
        </p:nvSpPr>
        <p:spPr bwMode="gray">
          <a:xfrm>
            <a:off x="1550982" y="4176189"/>
            <a:ext cx="3886200" cy="914400"/>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200" b="1" dirty="0">
                <a:solidFill>
                  <a:schemeClr val="tx1"/>
                </a:solidFill>
              </a:rPr>
              <a:t>Selen Bilgin </a:t>
            </a:r>
            <a:r>
              <a:rPr lang="en-US" sz="1200" b="1" dirty="0" err="1">
                <a:solidFill>
                  <a:schemeClr val="tx1"/>
                </a:solidFill>
              </a:rPr>
              <a:t>Olmez</a:t>
            </a:r>
            <a:endParaRPr lang="en-US" sz="1200" b="1" dirty="0">
              <a:solidFill>
                <a:schemeClr val="tx1"/>
              </a:solidFill>
            </a:endParaRPr>
          </a:p>
          <a:p>
            <a:pPr marL="0" indent="-182880" algn="l">
              <a:spcBef>
                <a:spcPts val="0"/>
              </a:spcBef>
              <a:spcAft>
                <a:spcPts val="0"/>
              </a:spcAft>
              <a:buNone/>
            </a:pPr>
            <a:r>
              <a:rPr lang="en-US" sz="1200" b="0" dirty="0">
                <a:solidFill>
                  <a:schemeClr val="tx1"/>
                </a:solidFill>
              </a:rPr>
              <a:t>MS in Sustainability Management</a:t>
            </a:r>
          </a:p>
          <a:p>
            <a:pPr marL="0" indent="-182880" algn="l">
              <a:spcBef>
                <a:spcPts val="0"/>
              </a:spcBef>
              <a:spcAft>
                <a:spcPts val="0"/>
              </a:spcAft>
              <a:buNone/>
            </a:pPr>
            <a:r>
              <a:rPr lang="en-US" sz="1200" b="0" dirty="0">
                <a:solidFill>
                  <a:schemeClr val="tx1"/>
                </a:solidFill>
              </a:rPr>
              <a:t>Staff Associate</a:t>
            </a:r>
          </a:p>
          <a:p>
            <a:pPr marL="0" indent="-182880" algn="l">
              <a:spcBef>
                <a:spcPts val="0"/>
              </a:spcBef>
              <a:spcAft>
                <a:spcPts val="0"/>
              </a:spcAft>
              <a:buNone/>
            </a:pPr>
            <a:r>
              <a:rPr lang="en-US" sz="1200" b="0" dirty="0">
                <a:solidFill>
                  <a:schemeClr val="tx1"/>
                </a:solidFill>
                <a:hlinkClick r:id="rId13"/>
              </a:rPr>
              <a:t>sb5151@columbia.edu</a:t>
            </a:r>
            <a:r>
              <a:rPr lang="en-US" sz="1200" b="0" dirty="0">
                <a:solidFill>
                  <a:schemeClr val="tx1"/>
                </a:solidFill>
              </a:rPr>
              <a:t> </a:t>
            </a:r>
          </a:p>
        </p:txBody>
      </p:sp>
      <p:sp>
        <p:nvSpPr>
          <p:cNvPr id="27" name="TextBox 26">
            <a:extLst>
              <a:ext uri="{FF2B5EF4-FFF2-40B4-BE49-F238E27FC236}">
                <a16:creationId xmlns:a16="http://schemas.microsoft.com/office/drawing/2014/main" id="{5F1CB1F0-0A9D-D8FB-46BB-159BFB41E1F8}"/>
              </a:ext>
            </a:extLst>
          </p:cNvPr>
          <p:cNvSpPr txBox="1"/>
          <p:nvPr userDrawn="1"/>
        </p:nvSpPr>
        <p:spPr bwMode="gray">
          <a:xfrm>
            <a:off x="7443127" y="1914531"/>
            <a:ext cx="3886200" cy="914400"/>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200" b="1" dirty="0">
                <a:solidFill>
                  <a:schemeClr val="tx1"/>
                </a:solidFill>
              </a:rPr>
              <a:t>Gernot Wagner</a:t>
            </a:r>
          </a:p>
          <a:p>
            <a:pPr marL="0" indent="-182880" algn="l">
              <a:spcBef>
                <a:spcPts val="0"/>
              </a:spcBef>
              <a:spcAft>
                <a:spcPts val="0"/>
              </a:spcAft>
              <a:buNone/>
            </a:pPr>
            <a:r>
              <a:rPr lang="en-US" sz="1200" b="0" dirty="0">
                <a:solidFill>
                  <a:schemeClr val="tx1"/>
                </a:solidFill>
              </a:rPr>
              <a:t>Senior Lecturer, Columbia Business School</a:t>
            </a:r>
          </a:p>
          <a:p>
            <a:pPr marL="0" indent="-182880" algn="l">
              <a:spcBef>
                <a:spcPts val="0"/>
              </a:spcBef>
              <a:spcAft>
                <a:spcPts val="0"/>
              </a:spcAft>
              <a:buNone/>
            </a:pPr>
            <a:r>
              <a:rPr lang="en-US" sz="1200" b="0" dirty="0">
                <a:solidFill>
                  <a:schemeClr val="tx1"/>
                </a:solidFill>
              </a:rPr>
              <a:t>Faculty Director, Climate Knowledge Initiative</a:t>
            </a:r>
          </a:p>
          <a:p>
            <a:pPr marL="0" indent="-182880" algn="l">
              <a:spcBef>
                <a:spcPts val="0"/>
              </a:spcBef>
              <a:spcAft>
                <a:spcPts val="0"/>
              </a:spcAft>
              <a:buNone/>
            </a:pPr>
            <a:r>
              <a:rPr lang="en-US" sz="1200" b="0" dirty="0">
                <a:solidFill>
                  <a:schemeClr val="tx1"/>
                </a:solidFill>
                <a:hlinkClick r:id="rId14"/>
              </a:rPr>
              <a:t>gwagner@columbia.edu</a:t>
            </a:r>
            <a:r>
              <a:rPr lang="en-US" sz="1200" b="0" dirty="0">
                <a:solidFill>
                  <a:schemeClr val="tx1"/>
                </a:solidFill>
              </a:rPr>
              <a:t> </a:t>
            </a:r>
          </a:p>
        </p:txBody>
      </p:sp>
      <p:sp>
        <p:nvSpPr>
          <p:cNvPr id="29" name="TextBox 28">
            <a:extLst>
              <a:ext uri="{FF2B5EF4-FFF2-40B4-BE49-F238E27FC236}">
                <a16:creationId xmlns:a16="http://schemas.microsoft.com/office/drawing/2014/main" id="{C319F614-7E26-71B1-D83F-03AE007BA1EB}"/>
              </a:ext>
            </a:extLst>
          </p:cNvPr>
          <p:cNvSpPr txBox="1"/>
          <p:nvPr userDrawn="1"/>
        </p:nvSpPr>
        <p:spPr bwMode="gray">
          <a:xfrm>
            <a:off x="329184" y="1391428"/>
            <a:ext cx="5660136" cy="338328"/>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600" b="1" dirty="0">
                <a:solidFill>
                  <a:schemeClr val="tx1"/>
                </a:solidFill>
              </a:rPr>
              <a:t>Staff</a:t>
            </a:r>
          </a:p>
        </p:txBody>
      </p:sp>
      <p:sp>
        <p:nvSpPr>
          <p:cNvPr id="30" name="TextBox 29">
            <a:extLst>
              <a:ext uri="{FF2B5EF4-FFF2-40B4-BE49-F238E27FC236}">
                <a16:creationId xmlns:a16="http://schemas.microsoft.com/office/drawing/2014/main" id="{2611D1C8-DA89-34DF-F0CD-0C465B26CAD5}"/>
              </a:ext>
            </a:extLst>
          </p:cNvPr>
          <p:cNvSpPr txBox="1"/>
          <p:nvPr userDrawn="1"/>
        </p:nvSpPr>
        <p:spPr bwMode="gray">
          <a:xfrm>
            <a:off x="6208532" y="1391160"/>
            <a:ext cx="5660136" cy="338328"/>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600" b="1" dirty="0">
                <a:solidFill>
                  <a:schemeClr val="tx1"/>
                </a:solidFill>
              </a:rPr>
              <a:t>Faculty</a:t>
            </a:r>
          </a:p>
        </p:txBody>
      </p:sp>
      <p:cxnSp>
        <p:nvCxnSpPr>
          <p:cNvPr id="2" name="btfpColumnHeaderBoxLine984923">
            <a:extLst>
              <a:ext uri="{FF2B5EF4-FFF2-40B4-BE49-F238E27FC236}">
                <a16:creationId xmlns:a16="http://schemas.microsoft.com/office/drawing/2014/main" id="{055BF588-272C-2141-CB51-5D2943C0BDD7}"/>
              </a:ext>
            </a:extLst>
          </p:cNvPr>
          <p:cNvCxnSpPr>
            <a:cxnSpLocks/>
          </p:cNvCxnSpPr>
          <p:nvPr userDrawn="1"/>
        </p:nvCxnSpPr>
        <p:spPr bwMode="gray">
          <a:xfrm flipV="1">
            <a:off x="6208532" y="3959492"/>
            <a:ext cx="5660136" cy="268"/>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8D00171-AA6C-02D0-80A3-CBDF0233FCA0}"/>
              </a:ext>
            </a:extLst>
          </p:cNvPr>
          <p:cNvSpPr txBox="1"/>
          <p:nvPr userDrawn="1"/>
        </p:nvSpPr>
        <p:spPr bwMode="gray">
          <a:xfrm>
            <a:off x="6208532" y="3621432"/>
            <a:ext cx="5660136" cy="338328"/>
          </a:xfrm>
          <a:prstGeom prst="rect">
            <a:avLst/>
          </a:prstGeom>
          <a:noFill/>
        </p:spPr>
        <p:txBody>
          <a:bodyPr wrap="none" lIns="91440" tIns="45720" rIns="91440" bIns="45720" rtlCol="0" anchor="ctr">
            <a:noAutofit/>
          </a:bodyPr>
          <a:lstStyle/>
          <a:p>
            <a:pPr marL="0" indent="-182880" algn="l">
              <a:spcBef>
                <a:spcPts val="0"/>
              </a:spcBef>
              <a:spcAft>
                <a:spcPts val="0"/>
              </a:spcAft>
              <a:buNone/>
            </a:pPr>
            <a:r>
              <a:rPr lang="en-US" sz="1600" b="1" dirty="0">
                <a:solidFill>
                  <a:schemeClr val="tx1"/>
                </a:solidFill>
              </a:rPr>
              <a:t>Alumna</a:t>
            </a:r>
          </a:p>
        </p:txBody>
      </p:sp>
      <p:pic>
        <p:nvPicPr>
          <p:cNvPr id="8" name="Picture 7" descr="Photo Image of Selen Bilgin Olmez">
            <a:extLst>
              <a:ext uri="{FF2B5EF4-FFF2-40B4-BE49-F238E27FC236}">
                <a16:creationId xmlns:a16="http://schemas.microsoft.com/office/drawing/2014/main" id="{21C663F4-FE43-D8F0-90CF-810F52FA674C}"/>
              </a:ext>
            </a:extLst>
          </p:cNvPr>
          <p:cNvPicPr>
            <a:picLocks noChangeAspect="1"/>
          </p:cNvPicPr>
          <p:nvPr userDrawn="1"/>
        </p:nvPicPr>
        <p:blipFill>
          <a:blip r:embed="rId15"/>
          <a:srcRect l="14725" t="1146" r="18655" b="-1146"/>
          <a:stretch>
            <a:fillRect/>
          </a:stretch>
        </p:blipFill>
        <p:spPr>
          <a:xfrm>
            <a:off x="323332" y="4176189"/>
            <a:ext cx="917515" cy="914400"/>
          </a:xfrm>
          <a:prstGeom prst="ellipse">
            <a:avLst/>
          </a:prstGeom>
        </p:spPr>
      </p:pic>
    </p:spTree>
    <p:extLst>
      <p:ext uri="{BB962C8B-B14F-4D97-AF65-F5344CB8AC3E}">
        <p14:creationId xmlns:p14="http://schemas.microsoft.com/office/powerpoint/2010/main" val="252512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ACFF5ED-9D6E-DB42-A3F6-02AFC2E5B889}"/>
              </a:ext>
            </a:extLst>
          </p:cNvPr>
          <p:cNvSpPr>
            <a:spLocks noGrp="1"/>
          </p:cNvSpPr>
          <p:nvPr>
            <p:ph type="title"/>
          </p:nvPr>
        </p:nvSpPr>
        <p:spPr>
          <a:xfrm>
            <a:off x="330200" y="523318"/>
            <a:ext cx="11531600" cy="659434"/>
          </a:xfrm>
          <a:prstGeom prst="rect">
            <a:avLst/>
          </a:prstGeom>
        </p:spPr>
        <p:txBody>
          <a:bodyPr tIns="0" anchor="t">
            <a:normAutofit/>
          </a:bodyPr>
          <a:lstStyle>
            <a:lvl1pPr>
              <a:defRPr sz="2800"/>
            </a:lvl1pPr>
          </a:lstStyle>
          <a:p>
            <a:r>
              <a:rPr lang="en-US"/>
              <a:t>Click to edit Master title style</a:t>
            </a:r>
          </a:p>
        </p:txBody>
      </p:sp>
      <p:cxnSp>
        <p:nvCxnSpPr>
          <p:cNvPr id="4" name="Straight Connector 3">
            <a:extLst>
              <a:ext uri="{FF2B5EF4-FFF2-40B4-BE49-F238E27FC236}">
                <a16:creationId xmlns:a16="http://schemas.microsoft.com/office/drawing/2014/main" id="{FE0F6C81-D090-2241-80CE-63094035FC9A}"/>
              </a:ext>
            </a:extLst>
          </p:cNvPr>
          <p:cNvCxnSpPr/>
          <p:nvPr userDrawn="1"/>
        </p:nvCxnSpPr>
        <p:spPr>
          <a:xfrm>
            <a:off x="0" y="513379"/>
            <a:ext cx="12192000" cy="0"/>
          </a:xfrm>
          <a:prstGeom prst="line">
            <a:avLst/>
          </a:prstGeom>
          <a:ln>
            <a:solidFill>
              <a:srgbClr val="181A1C"/>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AE1D5B05-97AA-C54F-BC3F-61DB4A99924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309313" y="6145823"/>
            <a:ext cx="2925500" cy="750930"/>
          </a:xfrm>
          <a:prstGeom prst="rect">
            <a:avLst/>
          </a:prstGeom>
        </p:spPr>
      </p:pic>
    </p:spTree>
    <p:custDataLst>
      <p:tags r:id="rId1"/>
    </p:custDataLst>
    <p:extLst>
      <p:ext uri="{BB962C8B-B14F-4D97-AF65-F5344CB8AC3E}">
        <p14:creationId xmlns:p14="http://schemas.microsoft.com/office/powerpoint/2010/main" val="3998589884"/>
      </p:ext>
    </p:extLst>
  </p:cSld>
  <p:clrMapOvr>
    <a:masterClrMapping/>
  </p:clrMapOvr>
  <p:extLst>
    <p:ext uri="{DCECCB84-F9BA-43D5-87BE-67443E8EF086}">
      <p15:sldGuideLst xmlns:p15="http://schemas.microsoft.com/office/powerpoint/2012/main">
        <p15:guide id="1" pos="208">
          <p15:clr>
            <a:srgbClr val="CCCCCC"/>
          </p15:clr>
        </p15:guide>
        <p15:guide id="2" pos="7472">
          <p15:clr>
            <a:srgbClr val="CCCCCC"/>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3.xml"/><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tags" Target="../tags/tag12.xml"/><Relationship Id="rId3" Type="http://schemas.openxmlformats.org/officeDocument/2006/relationships/slideLayout" Target="../slideLayouts/slideLayout10.xml"/><Relationship Id="rId21" Type="http://schemas.openxmlformats.org/officeDocument/2006/relationships/image" Target="../media/image7.png"/><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tags" Target="../tags/tag11.xml"/><Relationship Id="rId2" Type="http://schemas.openxmlformats.org/officeDocument/2006/relationships/slideLayout" Target="../slideLayouts/slideLayout9.xml"/><Relationship Id="rId16" Type="http://schemas.openxmlformats.org/officeDocument/2006/relationships/theme" Target="../theme/theme2.xml"/><Relationship Id="rId20" Type="http://schemas.openxmlformats.org/officeDocument/2006/relationships/image" Target="../media/image1.emf"/><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hyperlink" Target="https://business.columbia.edu/insights/climate/cki" TargetMode="External"/><Relationship Id="rId10" Type="http://schemas.openxmlformats.org/officeDocument/2006/relationships/slideLayout" Target="../slideLayouts/slideLayout17.xml"/><Relationship Id="rId19" Type="http://schemas.openxmlformats.org/officeDocument/2006/relationships/oleObject" Target="../embeddings/oleObject7.bin"/><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hyperlink" Target="https://business.columbia.edu/faculty/people/gernot-wagner"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3EEFE3C-04B9-AB3C-EAE9-80904F3FD8AA}"/>
              </a:ext>
            </a:extLst>
          </p:cNvPr>
          <p:cNvGraphicFramePr>
            <a:graphicFrameLocks/>
          </p:cNvGraphicFramePr>
          <p:nvPr userDrawn="1">
            <p:custDataLst>
              <p:tags r:id="rId10"/>
            </p:custDataLst>
            <p:extLst>
              <p:ext uri="{D42A27DB-BD31-4B8C-83A1-F6EECF244321}">
                <p14:modId xmlns:p14="http://schemas.microsoft.com/office/powerpoint/2010/main" val="29463539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503" imgH="503" progId="TCLayout.ActiveDocument.1">
                  <p:embed/>
                </p:oleObj>
              </mc:Choice>
              <mc:Fallback>
                <p:oleObj name="thinkcell Slide" r:id="rId11" imgW="503" imgH="503" progId="TCLayout.ActiveDocument.1">
                  <p:embed/>
                  <p:pic>
                    <p:nvPicPr>
                      <p:cNvPr id="3" name="think-cell data - do not delete" hidden="1">
                        <a:extLst>
                          <a:ext uri="{FF2B5EF4-FFF2-40B4-BE49-F238E27FC236}">
                            <a16:creationId xmlns:a16="http://schemas.microsoft.com/office/drawing/2014/main" id="{C3EEFE3C-04B9-AB3C-EAE9-80904F3FD8AA}"/>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5" name="BtfpConfiguration" hidden="1"/>
          <p:cNvSpPr txBox="1"/>
          <p:nvPr userDrawn="1"/>
        </p:nvSpPr>
        <p:spPr bwMode="hidden">
          <a:xfrm>
            <a:off x="0" y="0"/>
            <a:ext cx="36000" cy="36000"/>
          </a:xfrm>
          <a:prstGeom prst="rect">
            <a:avLst/>
          </a:prstGeom>
          <a:noFill/>
        </p:spPr>
        <p:txBody>
          <a:bodyPr wrap="none" lIns="0" tIns="0" rIns="0" bIns="0" rtlCol="0">
            <a:noAutofit/>
          </a:bodyPr>
          <a:lstStyle/>
          <a:p>
            <a:pPr marL="0" indent="0">
              <a:buNone/>
            </a:pPr>
            <a:r>
              <a:rPr lang="en-US" sz="100">
                <a:solidFill>
                  <a:schemeClr val="bg1">
                    <a:alpha val="0"/>
                  </a:schemeClr>
                </a:solidFill>
              </a:rPr>
              <a:t>&lt;btfp&gt;</a:t>
            </a:r>
          </a:p>
          <a:p>
            <a:pPr marL="0" indent="0">
              <a:buNone/>
            </a:pPr>
            <a:r>
              <a:rPr lang="en-US" sz="100">
                <a:solidFill>
                  <a:schemeClr val="bg1">
                    <a:alpha val="0"/>
                  </a:schemeClr>
                </a:solidFill>
              </a:rPr>
              <a:t>  &lt;template version="2.3.3" type="branded" pageSize="widescreen" /&gt;</a:t>
            </a:r>
          </a:p>
          <a:p>
            <a:pPr marL="0" indent="0">
              <a:buNone/>
            </a:pPr>
            <a:r>
              <a:rPr lang="en-US" sz="100">
                <a:solidFill>
                  <a:schemeClr val="bg1">
                    <a:alpha val="0"/>
                  </a:schemeClr>
                </a:solidFill>
              </a:rPr>
              <a:t>  &lt;!--BTFPCONFIGURATION:3C627466703E0D0A20203C74656D706C6174652076657273696F6E3D22322E332E342220747970653D226272616E64656422207061676553697A653D227769646573637265656E22202F3E0D0A3C2F627466703E--&gt;</a:t>
            </a:r>
          </a:p>
          <a:p>
            <a:pPr marL="0" indent="0">
              <a:buNone/>
            </a:pPr>
            <a:r>
              <a:rPr lang="en-US" sz="100">
                <a:solidFill>
                  <a:schemeClr val="bg1">
                    <a:alpha val="0"/>
                  </a:schemeClr>
                </a:solidFill>
              </a:rPr>
              <a:t>&lt;/btfp&gt;</a:t>
            </a:r>
          </a:p>
        </p:txBody>
      </p:sp>
      <p:sp>
        <p:nvSpPr>
          <p:cNvPr id="8" name="CreatedFooter"/>
          <p:cNvSpPr/>
          <p:nvPr userDrawn="1"/>
        </p:nvSpPr>
        <p:spPr>
          <a:xfrm>
            <a:off x="8263033" y="6642830"/>
            <a:ext cx="1368171" cy="165036"/>
          </a:xfrm>
          <a:prstGeom prst="rect">
            <a:avLst/>
          </a:prstGeom>
        </p:spPr>
        <p:txBody>
          <a:bodyPr wrap="square" lIns="36000" tIns="36000" rIns="36000" bIns="36000">
            <a:spAutoFit/>
          </a:bodyPr>
          <a:lstStyle/>
          <a:p>
            <a:pPr marL="0" indent="0" algn="ctr" defTabSz="711200" rtl="0" eaLnBrk="1" latinLnBrk="0" hangingPunct="1">
              <a:spcBef>
                <a:spcPts val="1200"/>
              </a:spcBef>
              <a:buNone/>
            </a:pPr>
            <a:r>
              <a:rPr lang="en-US" sz="600">
                <a:solidFill>
                  <a:srgbClr val="FFFFFF"/>
                </a:solidFill>
              </a:rPr>
              <a:t>CKI Steel Background v231101-GF</a:t>
            </a:r>
          </a:p>
        </p:txBody>
      </p:sp>
      <p:sp>
        <p:nvSpPr>
          <p:cNvPr id="7" name="OfficeCode"/>
          <p:cNvSpPr/>
          <p:nvPr userDrawn="1"/>
        </p:nvSpPr>
        <p:spPr>
          <a:xfrm>
            <a:off x="7348519" y="6642830"/>
            <a:ext cx="288036" cy="165036"/>
          </a:xfrm>
          <a:prstGeom prst="rect">
            <a:avLst/>
          </a:prstGeom>
        </p:spPr>
        <p:txBody>
          <a:bodyPr wrap="square" lIns="36000" tIns="36000" rIns="36000" bIns="36000">
            <a:spAutoFit/>
          </a:bodyPr>
          <a:lstStyle/>
          <a:p>
            <a:pPr marL="0" indent="0" algn="ctr" defTabSz="711200" rtl="0" eaLnBrk="1" latinLnBrk="0" hangingPunct="1">
              <a:spcBef>
                <a:spcPts val="1200"/>
              </a:spcBef>
              <a:buNone/>
            </a:pPr>
            <a:r>
              <a:rPr lang="en-US" sz="600">
                <a:solidFill>
                  <a:srgbClr val="FFFFFF"/>
                </a:solidFill>
              </a:rPr>
              <a:t>BOS</a:t>
            </a:r>
          </a:p>
        </p:txBody>
      </p:sp>
      <p:sp>
        <p:nvSpPr>
          <p:cNvPr id="2" name="Text Placeholder 10">
            <a:extLst>
              <a:ext uri="{FF2B5EF4-FFF2-40B4-BE49-F238E27FC236}">
                <a16:creationId xmlns:a16="http://schemas.microsoft.com/office/drawing/2014/main" id="{6F76E689-2599-906D-6418-FF0DB8B678E4}"/>
              </a:ext>
            </a:extLst>
          </p:cNvPr>
          <p:cNvSpPr>
            <a:spLocks noGrp="1"/>
          </p:cNvSpPr>
          <p:nvPr>
            <p:ph type="body" idx="1"/>
          </p:nvPr>
        </p:nvSpPr>
        <p:spPr>
          <a:xfrm>
            <a:off x="334963" y="1825625"/>
            <a:ext cx="11522075" cy="4351338"/>
          </a:xfrm>
          <a:prstGeom prst="rect">
            <a:avLst/>
          </a:prstGeom>
        </p:spPr>
        <p:txBody>
          <a:bodyPr vert="horz" lIns="91440" tIns="45720" rIns="91440" bIns="45720" rtlCol="0">
            <a:noAutofit/>
          </a:bodyPr>
          <a:lstStyle/>
          <a:p>
            <a:pPr lvl="0"/>
            <a:r>
              <a:rPr lang="en-US"/>
              <a:t> Click to edit Master text styles</a:t>
            </a:r>
          </a:p>
          <a:p>
            <a:pPr lvl="1"/>
            <a:r>
              <a:rPr lang="en-US"/>
              <a:t> Second level</a:t>
            </a:r>
          </a:p>
          <a:p>
            <a:pPr lvl="2"/>
            <a:r>
              <a:rPr lang="en-US"/>
              <a:t>Third level</a:t>
            </a:r>
          </a:p>
          <a:p>
            <a:pPr lvl="3"/>
            <a:r>
              <a:rPr lang="en-US"/>
              <a:t>Fourth level</a:t>
            </a:r>
          </a:p>
          <a:p>
            <a:pPr lvl="4"/>
            <a:r>
              <a:rPr lang="en-US"/>
              <a:t>Fifth level</a:t>
            </a:r>
          </a:p>
        </p:txBody>
      </p:sp>
    </p:spTree>
    <p:custDataLst>
      <p:tags r:id="rId9"/>
    </p:custDataLst>
    <p:extLst>
      <p:ext uri="{BB962C8B-B14F-4D97-AF65-F5344CB8AC3E}">
        <p14:creationId xmlns:p14="http://schemas.microsoft.com/office/powerpoint/2010/main" val="411175702"/>
      </p:ext>
    </p:extLst>
  </p:cSld>
  <p:clrMap bg1="lt1" tx1="dk1" bg2="lt2" tx2="dk2" accent1="accent1" accent2="accent2" accent3="accent3" accent4="accent4" accent5="accent5" accent6="accent6" hlink="hlink" folHlink="folHlink"/>
  <p:sldLayoutIdLst>
    <p:sldLayoutId id="2147483682" r:id="rId1"/>
    <p:sldLayoutId id="2147483685" r:id="rId2"/>
    <p:sldLayoutId id="2147483686" r:id="rId3"/>
    <p:sldLayoutId id="2147483710" r:id="rId4"/>
    <p:sldLayoutId id="2147483761" r:id="rId5"/>
    <p:sldLayoutId id="2147483760" r:id="rId6"/>
    <p:sldLayoutId id="2147483759" r:id="rId7"/>
  </p:sldLayoutIdLst>
  <p:hf hdr="0" ftr="0" dt="0"/>
  <p:txStyles>
    <p:titleStyle>
      <a:lvl1pPr algn="l" defTabSz="711200" rtl="0" eaLnBrk="1" latinLnBrk="0" hangingPunct="1">
        <a:lnSpc>
          <a:spcPct val="100000"/>
        </a:lnSpc>
        <a:spcBef>
          <a:spcPct val="0"/>
        </a:spcBef>
        <a:buNone/>
        <a:defRPr sz="3600" b="1" kern="1200">
          <a:solidFill>
            <a:schemeClr val="tx1"/>
          </a:solidFill>
          <a:latin typeface="+mj-lt"/>
          <a:ea typeface="+mj-ea"/>
          <a:cs typeface="+mj-cs"/>
        </a:defRPr>
      </a:lvl1pPr>
    </p:titleStyle>
    <p:body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177800" indent="-177800" algn="l" defTabSz="711200" rtl="0" eaLnBrk="1" latinLnBrk="0" hangingPunct="1">
        <a:spcBef>
          <a:spcPts val="1200"/>
        </a:spcBef>
        <a:buChar char="•"/>
        <a:defRPr sz="1600" kern="1200">
          <a:solidFill>
            <a:schemeClr val="tx1"/>
          </a:solidFill>
          <a:latin typeface="+mn-lt"/>
          <a:ea typeface="+mn-ea"/>
          <a:cs typeface="+mn-cs"/>
        </a:defRPr>
      </a:lvl1pPr>
      <a:lvl2pPr marL="355600" indent="-177800" algn="l" defTabSz="711200" rtl="0" eaLnBrk="1" latinLnBrk="0" hangingPunct="1">
        <a:spcBef>
          <a:spcPts val="600"/>
        </a:spcBef>
        <a:buChar char="–"/>
        <a:defRPr sz="1400" kern="1200">
          <a:solidFill>
            <a:schemeClr val="tx1"/>
          </a:solidFill>
          <a:latin typeface="+mn-lt"/>
          <a:ea typeface="+mn-ea"/>
          <a:cs typeface="+mn-cs"/>
        </a:defRPr>
      </a:lvl2pPr>
      <a:lvl3pPr marL="533400" indent="-177800" algn="l" defTabSz="711200" rtl="0" eaLnBrk="1" latinLnBrk="0" hangingPunct="1">
        <a:spcBef>
          <a:spcPts val="600"/>
        </a:spcBef>
        <a:buChar char="&gt;"/>
        <a:defRPr sz="1400" kern="1200">
          <a:solidFill>
            <a:schemeClr val="tx1"/>
          </a:solidFill>
          <a:latin typeface="+mn-lt"/>
          <a:ea typeface="+mn-ea"/>
          <a:cs typeface="+mn-cs"/>
        </a:defRPr>
      </a:lvl3pPr>
      <a:lvl4pPr marL="711200" indent="-177800" algn="l" defTabSz="711200" rtl="0" eaLnBrk="1" latinLnBrk="0" hangingPunct="1">
        <a:spcBef>
          <a:spcPts val="600"/>
        </a:spcBef>
        <a:buChar char="–"/>
        <a:defRPr sz="1400" kern="1200">
          <a:solidFill>
            <a:schemeClr val="tx1"/>
          </a:solidFill>
          <a:latin typeface="+mn-lt"/>
          <a:ea typeface="+mn-ea"/>
          <a:cs typeface="+mn-cs"/>
        </a:defRPr>
      </a:lvl4pPr>
      <a:lvl5pPr marL="889000" indent="-177800" algn="l" defTabSz="711200" rtl="0" eaLnBrk="1" latinLnBrk="0" hangingPunct="1">
        <a:spcBef>
          <a:spcPts val="600"/>
        </a:spcBef>
        <a:buChar char="&gt;"/>
        <a:defRPr sz="1400" kern="1200">
          <a:solidFill>
            <a:schemeClr val="tx1"/>
          </a:solidFill>
          <a:latin typeface="+mn-lt"/>
          <a:ea typeface="+mn-ea"/>
          <a:cs typeface="+mn-cs"/>
        </a:defRPr>
      </a:lvl5pPr>
      <a:lvl6pPr marL="1066800" algn="l" defTabSz="711200" rtl="0" eaLnBrk="1" latinLnBrk="0" hangingPunct="1">
        <a:defRPr sz="1400" kern="1200">
          <a:solidFill>
            <a:schemeClr val="tx1"/>
          </a:solidFill>
          <a:latin typeface="+mn-lt"/>
          <a:ea typeface="+mn-ea"/>
          <a:cs typeface="+mn-cs"/>
        </a:defRPr>
      </a:lvl6pPr>
      <a:lvl7pPr marL="1244600" algn="l" defTabSz="711200" rtl="0" eaLnBrk="1" latinLnBrk="0" hangingPunct="1">
        <a:defRPr sz="1400" kern="1200">
          <a:solidFill>
            <a:schemeClr val="tx1"/>
          </a:solidFill>
          <a:latin typeface="+mn-lt"/>
          <a:ea typeface="+mn-ea"/>
          <a:cs typeface="+mn-cs"/>
        </a:defRPr>
      </a:lvl7pPr>
      <a:lvl8pPr marL="1422400" algn="l" defTabSz="711200" rtl="0" eaLnBrk="1" latinLnBrk="0" hangingPunct="1">
        <a:defRPr sz="1400" kern="1200">
          <a:solidFill>
            <a:schemeClr val="tx1"/>
          </a:solidFill>
          <a:latin typeface="+mn-lt"/>
          <a:ea typeface="+mn-ea"/>
          <a:cs typeface="+mn-cs"/>
        </a:defRPr>
      </a:lvl8pPr>
      <a:lvl9pPr marL="1600200" algn="l" defTabSz="7112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50">
          <p15:clr>
            <a:srgbClr val="D1D1D1"/>
          </p15:clr>
        </p15:guide>
        <p15:guide id="2" pos="211">
          <p15:clr>
            <a:srgbClr val="D1D1D1"/>
          </p15:clr>
        </p15:guide>
        <p15:guide id="4" orient="horz" pos="799">
          <p15:clr>
            <a:srgbClr val="D1D1D1"/>
          </p15:clr>
        </p15:guide>
        <p15:guide id="7" orient="horz" pos="4133">
          <p15:clr>
            <a:srgbClr val="D1D1D1"/>
          </p15:clr>
        </p15:guide>
        <p15:guide id="8" pos="7469">
          <p15:clr>
            <a:srgbClr val="D1D1D1"/>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3EEFE3C-04B9-AB3C-EAE9-80904F3FD8AA}"/>
              </a:ext>
            </a:extLst>
          </p:cNvPr>
          <p:cNvGraphicFramePr>
            <a:graphicFrameLocks/>
          </p:cNvGraphicFramePr>
          <p:nvPr userDrawn="1">
            <p:custDataLst>
              <p:tags r:id="rId18"/>
            </p:custDataLst>
            <p:extLst>
              <p:ext uri="{D42A27DB-BD31-4B8C-83A1-F6EECF244321}">
                <p14:modId xmlns:p14="http://schemas.microsoft.com/office/powerpoint/2010/main" val="18332281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503" imgH="503" progId="TCLayout.ActiveDocument.1">
                  <p:embed/>
                </p:oleObj>
              </mc:Choice>
              <mc:Fallback>
                <p:oleObj name="thinkcell Slide" r:id="rId19" imgW="503" imgH="503" progId="TCLayout.ActiveDocument.1">
                  <p:embed/>
                  <p:pic>
                    <p:nvPicPr>
                      <p:cNvPr id="3" name="think-cell data - do not delete" hidden="1">
                        <a:extLst>
                          <a:ext uri="{FF2B5EF4-FFF2-40B4-BE49-F238E27FC236}">
                            <a16:creationId xmlns:a16="http://schemas.microsoft.com/office/drawing/2014/main" id="{C3EEFE3C-04B9-AB3C-EAE9-80904F3FD8AA}"/>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5" name="BtfpConfiguration" hidden="1"/>
          <p:cNvSpPr txBox="1"/>
          <p:nvPr userDrawn="1"/>
        </p:nvSpPr>
        <p:spPr bwMode="hidden">
          <a:xfrm>
            <a:off x="0" y="0"/>
            <a:ext cx="36000" cy="36000"/>
          </a:xfrm>
          <a:prstGeom prst="rect">
            <a:avLst/>
          </a:prstGeom>
          <a:noFill/>
        </p:spPr>
        <p:txBody>
          <a:bodyPr wrap="none" lIns="0" tIns="0" rIns="0" bIns="0" rtlCol="0">
            <a:noAutofit/>
          </a:bodyPr>
          <a:lstStyle/>
          <a:p>
            <a:pPr marL="0" indent="0">
              <a:buNone/>
            </a:pPr>
            <a:r>
              <a:rPr lang="en-US" sz="100">
                <a:solidFill>
                  <a:schemeClr val="bg1">
                    <a:alpha val="0"/>
                  </a:schemeClr>
                </a:solidFill>
              </a:rPr>
              <a:t>&lt;btfp&gt;</a:t>
            </a:r>
          </a:p>
          <a:p>
            <a:pPr marL="0" indent="0">
              <a:buNone/>
            </a:pPr>
            <a:r>
              <a:rPr lang="en-US" sz="100">
                <a:solidFill>
                  <a:schemeClr val="bg1">
                    <a:alpha val="0"/>
                  </a:schemeClr>
                </a:solidFill>
              </a:rPr>
              <a:t>  &lt;template version="2.3.3" type="branded" pageSize="widescreen" /&gt;</a:t>
            </a:r>
          </a:p>
          <a:p>
            <a:pPr marL="0" indent="0">
              <a:buNone/>
            </a:pPr>
            <a:r>
              <a:rPr lang="en-US" sz="100">
                <a:solidFill>
                  <a:schemeClr val="bg1">
                    <a:alpha val="0"/>
                  </a:schemeClr>
                </a:solidFill>
              </a:rPr>
              <a:t>  &lt;!--BTFPCONFIGURATION:3C627466703E0D0A20203C74656D706C6174652076657273696F6E3D22322E332E342220747970653D226272616E64656422207061676553697A653D227769646573637265656E22202F3E0D0A3C2F627466703E--&gt;</a:t>
            </a:r>
          </a:p>
          <a:p>
            <a:pPr marL="0" indent="0">
              <a:buNone/>
            </a:pPr>
            <a:r>
              <a:rPr lang="en-US" sz="100">
                <a:solidFill>
                  <a:schemeClr val="bg1">
                    <a:alpha val="0"/>
                  </a:schemeClr>
                </a:solidFill>
              </a:rPr>
              <a:t>&lt;/btfp&gt;</a:t>
            </a:r>
          </a:p>
        </p:txBody>
      </p:sp>
      <p:sp>
        <p:nvSpPr>
          <p:cNvPr id="7" name="OfficeCode"/>
          <p:cNvSpPr/>
          <p:nvPr userDrawn="1"/>
        </p:nvSpPr>
        <p:spPr>
          <a:xfrm>
            <a:off x="7348519" y="6642830"/>
            <a:ext cx="288036" cy="165036"/>
          </a:xfrm>
          <a:prstGeom prst="rect">
            <a:avLst/>
          </a:prstGeom>
        </p:spPr>
        <p:txBody>
          <a:bodyPr wrap="square" lIns="36000" tIns="36000" rIns="36000" bIns="36000">
            <a:spAutoFit/>
          </a:bodyPr>
          <a:lstStyle/>
          <a:p>
            <a:pPr marL="0" indent="0" algn="ctr" defTabSz="711200" rtl="0" eaLnBrk="1" latinLnBrk="0" hangingPunct="1">
              <a:spcBef>
                <a:spcPts val="1200"/>
              </a:spcBef>
              <a:buNone/>
            </a:pPr>
            <a:r>
              <a:rPr lang="en-US" sz="600">
                <a:solidFill>
                  <a:srgbClr val="FFFFFF"/>
                </a:solidFill>
              </a:rPr>
              <a:t>BOS</a:t>
            </a:r>
          </a:p>
        </p:txBody>
      </p:sp>
      <p:sp>
        <p:nvSpPr>
          <p:cNvPr id="15" name="Text Placeholder 10">
            <a:extLst>
              <a:ext uri="{FF2B5EF4-FFF2-40B4-BE49-F238E27FC236}">
                <a16:creationId xmlns:a16="http://schemas.microsoft.com/office/drawing/2014/main" id="{115DFB91-512B-3844-A114-92FBEDCA92F2}"/>
              </a:ext>
            </a:extLst>
          </p:cNvPr>
          <p:cNvSpPr>
            <a:spLocks noGrp="1"/>
          </p:cNvSpPr>
          <p:nvPr>
            <p:ph type="body" idx="1"/>
          </p:nvPr>
        </p:nvSpPr>
        <p:spPr>
          <a:xfrm>
            <a:off x="334963" y="1825625"/>
            <a:ext cx="11522075" cy="4351338"/>
          </a:xfrm>
          <a:prstGeom prst="rect">
            <a:avLst/>
          </a:prstGeom>
        </p:spPr>
        <p:txBody>
          <a:bodyPr vert="horz" lIns="91440" tIns="45720" rIns="91440" bIns="45720" rtlCol="0">
            <a:noAutofit/>
          </a:bodyPr>
          <a:lstStyle/>
          <a:p>
            <a:pPr lvl="0"/>
            <a:r>
              <a:rPr lang="en-US"/>
              <a:t> Click to edit Master text styles</a:t>
            </a:r>
          </a:p>
          <a:p>
            <a:pPr lvl="1"/>
            <a:r>
              <a:rPr lang="en-US"/>
              <a:t> 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7395F338-471E-FA38-41D0-3375145984BA}"/>
              </a:ext>
            </a:extLst>
          </p:cNvPr>
          <p:cNvCxnSpPr/>
          <p:nvPr userDrawn="1"/>
        </p:nvCxnSpPr>
        <p:spPr>
          <a:xfrm>
            <a:off x="0" y="513379"/>
            <a:ext cx="12192000" cy="0"/>
          </a:xfrm>
          <a:prstGeom prst="line">
            <a:avLst/>
          </a:prstGeom>
          <a:ln>
            <a:solidFill>
              <a:srgbClr val="181A1C"/>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81021E2-9353-F5D6-4831-71C13B1AC983}"/>
              </a:ext>
            </a:extLst>
          </p:cNvPr>
          <p:cNvSpPr txBox="1"/>
          <p:nvPr userDrawn="1"/>
        </p:nvSpPr>
        <p:spPr bwMode="gray">
          <a:xfrm>
            <a:off x="10777929" y="272597"/>
            <a:ext cx="1079110" cy="215444"/>
          </a:xfrm>
          <a:prstGeom prst="rect">
            <a:avLst/>
          </a:prstGeom>
          <a:noFill/>
        </p:spPr>
        <p:txBody>
          <a:bodyPr wrap="square" lIns="91440" tIns="45720" rIns="91440" bIns="45720" rtlCol="0" anchor="ctr">
            <a:spAutoFit/>
          </a:bodyPr>
          <a:lstStyle/>
          <a:p>
            <a:pPr marL="0" indent="0" algn="r">
              <a:spcBef>
                <a:spcPts val="600"/>
              </a:spcBef>
              <a:spcAft>
                <a:spcPts val="600"/>
              </a:spcAft>
              <a:buNone/>
            </a:pPr>
            <a:fld id="{DBBFD4BF-CE92-6F42-B836-6FA9C3EC13F8}" type="slidenum">
              <a:rPr lang="en-US" sz="800" b="0" smtClean="0">
                <a:latin typeface="+mn-lt"/>
              </a:rPr>
              <a:pPr marL="0" indent="0" algn="r">
                <a:spcBef>
                  <a:spcPts val="600"/>
                </a:spcBef>
                <a:spcAft>
                  <a:spcPts val="600"/>
                </a:spcAft>
                <a:buNone/>
              </a:pPr>
              <a:t>‹#›</a:t>
            </a:fld>
            <a:r>
              <a:rPr lang="en-US" sz="800" b="0" dirty="0">
                <a:latin typeface="+mn-lt"/>
              </a:rPr>
              <a:t> of 26</a:t>
            </a:r>
          </a:p>
        </p:txBody>
      </p:sp>
      <p:pic>
        <p:nvPicPr>
          <p:cNvPr id="12" name="Picture 11"/>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9559473" y="6392206"/>
            <a:ext cx="2302327" cy="385640"/>
          </a:xfrm>
          <a:prstGeom prst="rect">
            <a:avLst/>
          </a:prstGeom>
        </p:spPr>
      </p:pic>
      <p:sp>
        <p:nvSpPr>
          <p:cNvPr id="4" name="Footer Placeholder 4">
            <a:extLst>
              <a:ext uri="{FF2B5EF4-FFF2-40B4-BE49-F238E27FC236}">
                <a16:creationId xmlns:a16="http://schemas.microsoft.com/office/drawing/2014/main" id="{81ECB5BF-3801-F73D-99D7-E439D56BCDFD}"/>
              </a:ext>
            </a:extLst>
          </p:cNvPr>
          <p:cNvSpPr>
            <a:spLocks noGrp="1"/>
          </p:cNvSpPr>
          <p:nvPr>
            <p:ph type="ftr" sz="quarter" idx="3"/>
          </p:nvPr>
        </p:nvSpPr>
        <p:spPr>
          <a:xfrm>
            <a:off x="334962" y="6344432"/>
            <a:ext cx="9147241" cy="216706"/>
          </a:xfrm>
          <a:prstGeom prst="rect">
            <a:avLst/>
          </a:prstGeom>
        </p:spPr>
        <p:txBody>
          <a:bodyPr vert="horz" lIns="0" tIns="0" rIns="0" bIns="0" rtlCol="0" anchor="t"/>
          <a:lstStyle>
            <a:lvl1pPr algn="l">
              <a:defRPr sz="800">
                <a:solidFill>
                  <a:schemeClr val="tx1">
                    <a:tint val="82000"/>
                  </a:schemeClr>
                </a:solidFill>
              </a:defRPr>
            </a:lvl1pPr>
          </a:lstStyle>
          <a:p>
            <a:r>
              <a:rPr lang="en-US">
                <a:solidFill>
                  <a:srgbClr val="000000"/>
                </a:solidFill>
              </a:rPr>
              <a:t>Sources: Source title [with link] (Source name, year); Source title [with link] (Source name, year).</a:t>
            </a:r>
          </a:p>
          <a:p>
            <a:r>
              <a:rPr lang="en-US">
                <a:solidFill>
                  <a:srgbClr val="000000"/>
                </a:solidFill>
              </a:rPr>
              <a:t>Credit: Names, and </a:t>
            </a:r>
            <a:r>
              <a:rPr lang="en-US" u="sng">
                <a:hlinkClick r:id="rId22"/>
              </a:rPr>
              <a:t>Gernot Wagner</a:t>
            </a:r>
            <a:r>
              <a:rPr lang="en-US"/>
              <a:t>. </a:t>
            </a:r>
            <a:r>
              <a:rPr lang="en-US">
                <a:solidFill>
                  <a:schemeClr val="tx1"/>
                </a:solidFill>
              </a:rPr>
              <a:t>Share with </a:t>
            </a:r>
            <a:r>
              <a:rPr lang="en-US" u="sng">
                <a:solidFill>
                  <a:schemeClr val="tx1"/>
                </a:solidFill>
                <a:hlinkClick r:id="rId23"/>
              </a:rPr>
              <a:t>attribution</a:t>
            </a:r>
            <a:r>
              <a:rPr lang="en-US">
                <a:solidFill>
                  <a:schemeClr val="tx1"/>
                </a:solidFill>
              </a:rPr>
              <a:t>: Name of lead author </a:t>
            </a:r>
            <a:r>
              <a:rPr lang="en-US" i="1">
                <a:solidFill>
                  <a:schemeClr val="tx1"/>
                </a:solidFill>
              </a:rPr>
              <a:t>et al.</a:t>
            </a:r>
            <a:r>
              <a:rPr lang="en-US">
                <a:solidFill>
                  <a:schemeClr val="tx1"/>
                </a:solidFill>
              </a:rPr>
              <a:t>, “</a:t>
            </a:r>
            <a:r>
              <a:rPr lang="en-US" u="sng">
                <a:solidFill>
                  <a:schemeClr val="tx1"/>
                </a:solidFill>
              </a:rPr>
              <a:t>Title of the deck [linked to website]</a:t>
            </a:r>
            <a:r>
              <a:rPr lang="en-US">
                <a:solidFill>
                  <a:schemeClr val="tx1"/>
                </a:solidFill>
              </a:rPr>
              <a:t>” (Day Month [spelled out] Year).​</a:t>
            </a:r>
          </a:p>
        </p:txBody>
      </p:sp>
    </p:spTree>
    <p:custDataLst>
      <p:tags r:id="rId17"/>
    </p:custDataLst>
    <p:extLst>
      <p:ext uri="{BB962C8B-B14F-4D97-AF65-F5344CB8AC3E}">
        <p14:creationId xmlns:p14="http://schemas.microsoft.com/office/powerpoint/2010/main" val="1428718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750" r:id="rId3"/>
    <p:sldLayoutId id="2147483738" r:id="rId4"/>
    <p:sldLayoutId id="2147483652" r:id="rId5"/>
    <p:sldLayoutId id="2147483740" r:id="rId6"/>
    <p:sldLayoutId id="2147483756" r:id="rId7"/>
    <p:sldLayoutId id="2147483744" r:id="rId8"/>
    <p:sldLayoutId id="2147483757" r:id="rId9"/>
    <p:sldLayoutId id="2147483749" r:id="rId10"/>
    <p:sldLayoutId id="2147483741" r:id="rId11"/>
    <p:sldLayoutId id="2147483742" r:id="rId12"/>
    <p:sldLayoutId id="2147483743" r:id="rId13"/>
    <p:sldLayoutId id="2147483772" r:id="rId14"/>
    <p:sldLayoutId id="2147483771" r:id="rId15"/>
  </p:sldLayoutIdLst>
  <p:hf hdr="0" ftr="0" dt="0"/>
  <p:txStyles>
    <p:titleStyle>
      <a:lvl1pPr algn="l" defTabSz="711200" rtl="0" eaLnBrk="1" latinLnBrk="0" hangingPunct="1">
        <a:lnSpc>
          <a:spcPct val="100000"/>
        </a:lnSpc>
        <a:spcBef>
          <a:spcPct val="0"/>
        </a:spcBef>
        <a:buNone/>
        <a:defRPr sz="3600" b="1" kern="1200">
          <a:solidFill>
            <a:schemeClr val="tx1"/>
          </a:solidFill>
          <a:latin typeface="+mj-lt"/>
          <a:ea typeface="+mj-ea"/>
          <a:cs typeface="+mj-cs"/>
        </a:defRPr>
      </a:lvl1pPr>
    </p:titleStyle>
    <p:body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177800" indent="-177800" algn="l" defTabSz="711200" rtl="0" eaLnBrk="1" latinLnBrk="0" hangingPunct="1">
        <a:spcBef>
          <a:spcPts val="1200"/>
        </a:spcBef>
        <a:buChar char="•"/>
        <a:defRPr sz="1600" kern="1200">
          <a:solidFill>
            <a:schemeClr val="tx1"/>
          </a:solidFill>
          <a:latin typeface="+mn-lt"/>
          <a:ea typeface="+mn-ea"/>
          <a:cs typeface="+mn-cs"/>
        </a:defRPr>
      </a:lvl1pPr>
      <a:lvl2pPr marL="355600" indent="-177800" algn="l" defTabSz="711200" rtl="0" eaLnBrk="1" latinLnBrk="0" hangingPunct="1">
        <a:spcBef>
          <a:spcPts val="600"/>
        </a:spcBef>
        <a:buChar char="–"/>
        <a:defRPr sz="1400" kern="1200">
          <a:solidFill>
            <a:schemeClr val="tx1"/>
          </a:solidFill>
          <a:latin typeface="+mn-lt"/>
          <a:ea typeface="+mn-ea"/>
          <a:cs typeface="+mn-cs"/>
        </a:defRPr>
      </a:lvl2pPr>
      <a:lvl3pPr marL="533400" indent="-177800" algn="l" defTabSz="711200" rtl="0" eaLnBrk="1" latinLnBrk="0" hangingPunct="1">
        <a:spcBef>
          <a:spcPts val="600"/>
        </a:spcBef>
        <a:buChar char="&gt;"/>
        <a:defRPr sz="1400" kern="1200">
          <a:solidFill>
            <a:schemeClr val="tx1"/>
          </a:solidFill>
          <a:latin typeface="+mn-lt"/>
          <a:ea typeface="+mn-ea"/>
          <a:cs typeface="+mn-cs"/>
        </a:defRPr>
      </a:lvl3pPr>
      <a:lvl4pPr marL="711200" indent="-177800" algn="l" defTabSz="711200" rtl="0" eaLnBrk="1" latinLnBrk="0" hangingPunct="1">
        <a:spcBef>
          <a:spcPts val="600"/>
        </a:spcBef>
        <a:buChar char="–"/>
        <a:defRPr sz="1400" kern="1200">
          <a:solidFill>
            <a:schemeClr val="tx1"/>
          </a:solidFill>
          <a:latin typeface="+mn-lt"/>
          <a:ea typeface="+mn-ea"/>
          <a:cs typeface="+mn-cs"/>
        </a:defRPr>
      </a:lvl4pPr>
      <a:lvl5pPr marL="889000" indent="-177800" algn="l" defTabSz="711200" rtl="0" eaLnBrk="1" latinLnBrk="0" hangingPunct="1">
        <a:spcBef>
          <a:spcPts val="600"/>
        </a:spcBef>
        <a:buChar char="&gt;"/>
        <a:defRPr sz="1400" kern="1200">
          <a:solidFill>
            <a:schemeClr val="tx1"/>
          </a:solidFill>
          <a:latin typeface="+mn-lt"/>
          <a:ea typeface="+mn-ea"/>
          <a:cs typeface="+mn-cs"/>
        </a:defRPr>
      </a:lvl5pPr>
      <a:lvl6pPr marL="1066800" algn="l" defTabSz="711200" rtl="0" eaLnBrk="1" latinLnBrk="0" hangingPunct="1">
        <a:defRPr sz="1400" kern="1200">
          <a:solidFill>
            <a:schemeClr val="tx1"/>
          </a:solidFill>
          <a:latin typeface="+mn-lt"/>
          <a:ea typeface="+mn-ea"/>
          <a:cs typeface="+mn-cs"/>
        </a:defRPr>
      </a:lvl6pPr>
      <a:lvl7pPr marL="1244600" algn="l" defTabSz="711200" rtl="0" eaLnBrk="1" latinLnBrk="0" hangingPunct="1">
        <a:defRPr sz="1400" kern="1200">
          <a:solidFill>
            <a:schemeClr val="tx1"/>
          </a:solidFill>
          <a:latin typeface="+mn-lt"/>
          <a:ea typeface="+mn-ea"/>
          <a:cs typeface="+mn-cs"/>
        </a:defRPr>
      </a:lvl7pPr>
      <a:lvl8pPr marL="1422400" algn="l" defTabSz="711200" rtl="0" eaLnBrk="1" latinLnBrk="0" hangingPunct="1">
        <a:defRPr sz="1400" kern="1200">
          <a:solidFill>
            <a:schemeClr val="tx1"/>
          </a:solidFill>
          <a:latin typeface="+mn-lt"/>
          <a:ea typeface="+mn-ea"/>
          <a:cs typeface="+mn-cs"/>
        </a:defRPr>
      </a:lvl8pPr>
      <a:lvl9pPr marL="1600200" algn="l" defTabSz="711200"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50">
          <p15:clr>
            <a:srgbClr val="D1D1D1"/>
          </p15:clr>
        </p15:guide>
        <p15:guide id="2" pos="192" userDrawn="1">
          <p15:clr>
            <a:srgbClr val="D1D1D1"/>
          </p15:clr>
        </p15:guide>
        <p15:guide id="4" orient="horz" pos="799">
          <p15:clr>
            <a:srgbClr val="D1D1D1"/>
          </p15:clr>
        </p15:guide>
        <p15:guide id="7" orient="horz" pos="4133">
          <p15:clr>
            <a:srgbClr val="D1D1D1"/>
          </p15:clr>
        </p15:guide>
        <p15:guide id="8" pos="7469">
          <p15:clr>
            <a:srgbClr val="D1D1D1"/>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tags" Target="../tags/tag28.xml"/><Relationship Id="rId4" Type="http://schemas.openxmlformats.org/officeDocument/2006/relationships/image" Target="../media/image20.emf"/></Relationships>
</file>

<file path=ppt/slides/_rels/slide2.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hyperlink" Target="https://business.columbia.edu/insights/climate/cki" TargetMode="External"/><Relationship Id="rId3" Type="http://schemas.openxmlformats.org/officeDocument/2006/relationships/tags" Target="../tags/tag31.xml"/><Relationship Id="rId7" Type="http://schemas.openxmlformats.org/officeDocument/2006/relationships/oleObject" Target="../embeddings/oleObject13.bin"/><Relationship Id="rId12" Type="http://schemas.openxmlformats.org/officeDocument/2006/relationships/hyperlink" Target="https://business.columbia.edu/faculty/people/gernot-wagner" TargetMode="Externa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10.xml"/><Relationship Id="rId11" Type="http://schemas.openxmlformats.org/officeDocument/2006/relationships/image" Target="../media/image23.png"/><Relationship Id="rId5" Type="http://schemas.openxmlformats.org/officeDocument/2006/relationships/tags" Target="../tags/tag33.xml"/><Relationship Id="rId10" Type="http://schemas.openxmlformats.org/officeDocument/2006/relationships/image" Target="../media/image22.png"/><Relationship Id="rId4" Type="http://schemas.openxmlformats.org/officeDocument/2006/relationships/tags" Target="../tags/tag32.xml"/><Relationship Id="rId9" Type="http://schemas.openxmlformats.org/officeDocument/2006/relationships/image" Target="../media/image21.png"/><Relationship Id="rId14" Type="http://schemas.openxmlformats.org/officeDocument/2006/relationships/image" Target="../media/image24.svg"/></Relationships>
</file>

<file path=ppt/slides/_rels/slide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hyperlink" Target="https://www.irena.org/-/media/Files/IRENA/Agency/Publication/2025/Nov/IRENA_CPI_FIN_Global_landscape_energy_transition_finance_2025.pdf" TargetMode="External"/><Relationship Id="rId3" Type="http://schemas.openxmlformats.org/officeDocument/2006/relationships/tags" Target="../tags/tag36.xml"/><Relationship Id="rId7" Type="http://schemas.openxmlformats.org/officeDocument/2006/relationships/image" Target="../media/image25.emf"/><Relationship Id="rId12" Type="http://schemas.openxmlformats.org/officeDocument/2006/relationships/hyperlink" Target="https://www.iea.org/reports/world-energy-investment-2026" TargetMode="Externa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oleObject" Target="../embeddings/oleObject14.bin"/><Relationship Id="rId11" Type="http://schemas.openxmlformats.org/officeDocument/2006/relationships/image" Target="../media/image29.svg"/><Relationship Id="rId5" Type="http://schemas.openxmlformats.org/officeDocument/2006/relationships/notesSlide" Target="../notesSlides/notesSlide1.xml"/><Relationship Id="rId15" Type="http://schemas.openxmlformats.org/officeDocument/2006/relationships/hyperlink" Target="https://business.columbia.edu/insights/climate/cki" TargetMode="External"/><Relationship Id="rId10" Type="http://schemas.openxmlformats.org/officeDocument/2006/relationships/image" Target="../media/image28.svg"/><Relationship Id="rId4" Type="http://schemas.openxmlformats.org/officeDocument/2006/relationships/slideLayout" Target="../slideLayouts/slideLayout10.xml"/><Relationship Id="rId9" Type="http://schemas.openxmlformats.org/officeDocument/2006/relationships/image" Target="../media/image27.svg"/><Relationship Id="rId14" Type="http://schemas.openxmlformats.org/officeDocument/2006/relationships/hyperlink" Target="https://business.columbia.edu/faculty/people/gernot-wagner" TargetMode="External"/></Relationships>
</file>

<file path=ppt/slides/_rels/slide4.xml.rels><?xml version="1.0" encoding="UTF-8" standalone="yes"?>
<Relationships xmlns="http://schemas.openxmlformats.org/package/2006/relationships"><Relationship Id="rId13" Type="http://schemas.openxmlformats.org/officeDocument/2006/relationships/tags" Target="../tags/tag49.xml"/><Relationship Id="rId18" Type="http://schemas.openxmlformats.org/officeDocument/2006/relationships/tags" Target="../tags/tag54.xml"/><Relationship Id="rId26" Type="http://schemas.openxmlformats.org/officeDocument/2006/relationships/notesSlide" Target="../notesSlides/notesSlide2.xml"/><Relationship Id="rId3" Type="http://schemas.openxmlformats.org/officeDocument/2006/relationships/tags" Target="../tags/tag39.xml"/><Relationship Id="rId21" Type="http://schemas.openxmlformats.org/officeDocument/2006/relationships/tags" Target="../tags/tag57.xml"/><Relationship Id="rId34" Type="http://schemas.openxmlformats.org/officeDocument/2006/relationships/hyperlink" Target="https://about.bnef.com/insights/clean-energy/power-generation-from-renewables-set-to-jump-84-in-next-five-years-as-demand-from-new-data-centers-surges-bloombergnef/" TargetMode="External"/><Relationship Id="rId7" Type="http://schemas.openxmlformats.org/officeDocument/2006/relationships/tags" Target="../tags/tag43.xml"/><Relationship Id="rId12" Type="http://schemas.openxmlformats.org/officeDocument/2006/relationships/tags" Target="../tags/tag48.xml"/><Relationship Id="rId17" Type="http://schemas.openxmlformats.org/officeDocument/2006/relationships/tags" Target="../tags/tag53.xml"/><Relationship Id="rId25" Type="http://schemas.openxmlformats.org/officeDocument/2006/relationships/slideLayout" Target="../slideLayouts/slideLayout13.xml"/><Relationship Id="rId33" Type="http://schemas.openxmlformats.org/officeDocument/2006/relationships/hyperlink" Target="https://about.bnef.com/insights/clean-energy/new-energy-outlook/" TargetMode="External"/><Relationship Id="rId2" Type="http://schemas.openxmlformats.org/officeDocument/2006/relationships/tags" Target="../tags/tag38.xml"/><Relationship Id="rId16" Type="http://schemas.openxmlformats.org/officeDocument/2006/relationships/tags" Target="../tags/tag52.xml"/><Relationship Id="rId20" Type="http://schemas.openxmlformats.org/officeDocument/2006/relationships/tags" Target="../tags/tag56.xml"/><Relationship Id="rId29" Type="http://schemas.openxmlformats.org/officeDocument/2006/relationships/chart" Target="../charts/chart1.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24" Type="http://schemas.openxmlformats.org/officeDocument/2006/relationships/tags" Target="../tags/tag60.xml"/><Relationship Id="rId32" Type="http://schemas.openxmlformats.org/officeDocument/2006/relationships/hyperlink" Target="https://www.iea.org/reports/electricity-2026" TargetMode="External"/><Relationship Id="rId5" Type="http://schemas.openxmlformats.org/officeDocument/2006/relationships/tags" Target="../tags/tag41.xml"/><Relationship Id="rId15" Type="http://schemas.openxmlformats.org/officeDocument/2006/relationships/tags" Target="../tags/tag51.xml"/><Relationship Id="rId23" Type="http://schemas.openxmlformats.org/officeDocument/2006/relationships/tags" Target="../tags/tag59.xml"/><Relationship Id="rId28" Type="http://schemas.openxmlformats.org/officeDocument/2006/relationships/image" Target="../media/image30.emf"/><Relationship Id="rId36" Type="http://schemas.openxmlformats.org/officeDocument/2006/relationships/hyperlink" Target="https://business.columbia.edu/insights/climate/cki" TargetMode="External"/><Relationship Id="rId10" Type="http://schemas.openxmlformats.org/officeDocument/2006/relationships/tags" Target="../tags/tag46.xml"/><Relationship Id="rId19" Type="http://schemas.openxmlformats.org/officeDocument/2006/relationships/tags" Target="../tags/tag55.xml"/><Relationship Id="rId31" Type="http://schemas.openxmlformats.org/officeDocument/2006/relationships/hyperlink" Target="https://www.iea.org/reports/world-energy-outlook-2025" TargetMode="Externa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tags" Target="../tags/tag50.xml"/><Relationship Id="rId22" Type="http://schemas.openxmlformats.org/officeDocument/2006/relationships/tags" Target="../tags/tag58.xml"/><Relationship Id="rId27" Type="http://schemas.openxmlformats.org/officeDocument/2006/relationships/oleObject" Target="../embeddings/oleObject15.bin"/><Relationship Id="rId30" Type="http://schemas.openxmlformats.org/officeDocument/2006/relationships/hyperlink" Target="https://www.energyinst.org/statistical-review" TargetMode="External"/><Relationship Id="rId35" Type="http://schemas.openxmlformats.org/officeDocument/2006/relationships/hyperlink" Target="https://business.columbia.edu/faculty/people/gernot-wagner" TargetMode="External"/><Relationship Id="rId8" Type="http://schemas.openxmlformats.org/officeDocument/2006/relationships/tags" Target="../tags/tag44.xml"/></Relationships>
</file>

<file path=ppt/slides/_rels/slide5.xml.rels><?xml version="1.0" encoding="UTF-8" standalone="yes"?>
<Relationships xmlns="http://schemas.openxmlformats.org/package/2006/relationships"><Relationship Id="rId13" Type="http://schemas.openxmlformats.org/officeDocument/2006/relationships/tags" Target="../tags/tag73.xml"/><Relationship Id="rId18" Type="http://schemas.openxmlformats.org/officeDocument/2006/relationships/tags" Target="../tags/tag78.xml"/><Relationship Id="rId26" Type="http://schemas.openxmlformats.org/officeDocument/2006/relationships/tags" Target="../tags/tag86.xml"/><Relationship Id="rId39" Type="http://schemas.openxmlformats.org/officeDocument/2006/relationships/hyperlink" Target="https://business.columbia.edu/faculty/people/gernot-wagner" TargetMode="External"/><Relationship Id="rId21" Type="http://schemas.openxmlformats.org/officeDocument/2006/relationships/tags" Target="../tags/tag81.xml"/><Relationship Id="rId34" Type="http://schemas.openxmlformats.org/officeDocument/2006/relationships/image" Target="../media/image33.png"/><Relationship Id="rId7" Type="http://schemas.openxmlformats.org/officeDocument/2006/relationships/tags" Target="../tags/tag67.xml"/><Relationship Id="rId12" Type="http://schemas.openxmlformats.org/officeDocument/2006/relationships/tags" Target="../tags/tag72.xml"/><Relationship Id="rId17" Type="http://schemas.openxmlformats.org/officeDocument/2006/relationships/tags" Target="../tags/tag77.xml"/><Relationship Id="rId25" Type="http://schemas.openxmlformats.org/officeDocument/2006/relationships/tags" Target="../tags/tag85.xml"/><Relationship Id="rId33" Type="http://schemas.openxmlformats.org/officeDocument/2006/relationships/chart" Target="../charts/chart3.xml"/><Relationship Id="rId38" Type="http://schemas.openxmlformats.org/officeDocument/2006/relationships/hyperlink" Target="https://iea.blob.core.windows.net/assets/64594543-cf6e-4fd9-8238-d3cae35daf48/WorldEnergyInvestment2026.pdf" TargetMode="External"/><Relationship Id="rId2" Type="http://schemas.openxmlformats.org/officeDocument/2006/relationships/tags" Target="../tags/tag62.xml"/><Relationship Id="rId16" Type="http://schemas.openxmlformats.org/officeDocument/2006/relationships/tags" Target="../tags/tag76.xml"/><Relationship Id="rId20" Type="http://schemas.openxmlformats.org/officeDocument/2006/relationships/tags" Target="../tags/tag80.xml"/><Relationship Id="rId29" Type="http://schemas.openxmlformats.org/officeDocument/2006/relationships/oleObject" Target="../embeddings/oleObject16.bin"/><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tags" Target="../tags/tag71.xml"/><Relationship Id="rId24" Type="http://schemas.openxmlformats.org/officeDocument/2006/relationships/tags" Target="../tags/tag84.xml"/><Relationship Id="rId32" Type="http://schemas.openxmlformats.org/officeDocument/2006/relationships/chart" Target="../charts/chart2.xml"/><Relationship Id="rId37" Type="http://schemas.openxmlformats.org/officeDocument/2006/relationships/hyperlink" Target="https://www.iea.org/reports/electricity-2026/executive-summary" TargetMode="External"/><Relationship Id="rId40" Type="http://schemas.openxmlformats.org/officeDocument/2006/relationships/hyperlink" Target="https://business.columbia.edu/insights/climate/cki" TargetMode="External"/><Relationship Id="rId5" Type="http://schemas.openxmlformats.org/officeDocument/2006/relationships/tags" Target="../tags/tag65.xml"/><Relationship Id="rId15" Type="http://schemas.openxmlformats.org/officeDocument/2006/relationships/tags" Target="../tags/tag75.xml"/><Relationship Id="rId23" Type="http://schemas.openxmlformats.org/officeDocument/2006/relationships/tags" Target="../tags/tag83.xml"/><Relationship Id="rId28" Type="http://schemas.openxmlformats.org/officeDocument/2006/relationships/slideLayout" Target="../slideLayouts/slideLayout13.xml"/><Relationship Id="rId36" Type="http://schemas.openxmlformats.org/officeDocument/2006/relationships/chart" Target="../charts/chart4.xml"/><Relationship Id="rId10" Type="http://schemas.openxmlformats.org/officeDocument/2006/relationships/tags" Target="../tags/tag70.xml"/><Relationship Id="rId19" Type="http://schemas.openxmlformats.org/officeDocument/2006/relationships/tags" Target="../tags/tag79.xml"/><Relationship Id="rId31" Type="http://schemas.openxmlformats.org/officeDocument/2006/relationships/image" Target="../media/image32.png"/><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tags" Target="../tags/tag74.xml"/><Relationship Id="rId22" Type="http://schemas.openxmlformats.org/officeDocument/2006/relationships/tags" Target="../tags/tag82.xml"/><Relationship Id="rId27" Type="http://schemas.openxmlformats.org/officeDocument/2006/relationships/tags" Target="../tags/tag87.xml"/><Relationship Id="rId30" Type="http://schemas.openxmlformats.org/officeDocument/2006/relationships/image" Target="../media/image31.emf"/><Relationship Id="rId35" Type="http://schemas.openxmlformats.org/officeDocument/2006/relationships/image" Target="../media/image34.png"/><Relationship Id="rId8" Type="http://schemas.openxmlformats.org/officeDocument/2006/relationships/tags" Target="../tags/tag68.xml"/><Relationship Id="rId3" Type="http://schemas.openxmlformats.org/officeDocument/2006/relationships/tags" Target="../tags/tag63.xml"/></Relationships>
</file>

<file path=ppt/slides/_rels/slide6.xml.rels><?xml version="1.0" encoding="UTF-8" standalone="yes"?>
<Relationships xmlns="http://schemas.openxmlformats.org/package/2006/relationships"><Relationship Id="rId13" Type="http://schemas.openxmlformats.org/officeDocument/2006/relationships/tags" Target="../tags/tag100.xml"/><Relationship Id="rId18" Type="http://schemas.openxmlformats.org/officeDocument/2006/relationships/tags" Target="../tags/tag105.xml"/><Relationship Id="rId26" Type="http://schemas.openxmlformats.org/officeDocument/2006/relationships/tags" Target="../tags/tag113.xml"/><Relationship Id="rId39" Type="http://schemas.openxmlformats.org/officeDocument/2006/relationships/tags" Target="../tags/tag126.xml"/><Relationship Id="rId21" Type="http://schemas.openxmlformats.org/officeDocument/2006/relationships/tags" Target="../tags/tag108.xml"/><Relationship Id="rId34" Type="http://schemas.openxmlformats.org/officeDocument/2006/relationships/tags" Target="../tags/tag121.xml"/><Relationship Id="rId42" Type="http://schemas.openxmlformats.org/officeDocument/2006/relationships/tags" Target="../tags/tag129.xml"/><Relationship Id="rId47" Type="http://schemas.openxmlformats.org/officeDocument/2006/relationships/tags" Target="../tags/tag134.xml"/><Relationship Id="rId50" Type="http://schemas.openxmlformats.org/officeDocument/2006/relationships/slideLayout" Target="../slideLayouts/slideLayout14.xml"/><Relationship Id="rId55" Type="http://schemas.openxmlformats.org/officeDocument/2006/relationships/chart" Target="../charts/chart6.xml"/><Relationship Id="rId7" Type="http://schemas.openxmlformats.org/officeDocument/2006/relationships/tags" Target="../tags/tag94.xml"/><Relationship Id="rId2" Type="http://schemas.openxmlformats.org/officeDocument/2006/relationships/tags" Target="../tags/tag89.xml"/><Relationship Id="rId16" Type="http://schemas.openxmlformats.org/officeDocument/2006/relationships/tags" Target="../tags/tag103.xml"/><Relationship Id="rId29" Type="http://schemas.openxmlformats.org/officeDocument/2006/relationships/tags" Target="../tags/tag116.xml"/><Relationship Id="rId11" Type="http://schemas.openxmlformats.org/officeDocument/2006/relationships/tags" Target="../tags/tag98.xml"/><Relationship Id="rId24" Type="http://schemas.openxmlformats.org/officeDocument/2006/relationships/tags" Target="../tags/tag111.xml"/><Relationship Id="rId32" Type="http://schemas.openxmlformats.org/officeDocument/2006/relationships/tags" Target="../tags/tag119.xml"/><Relationship Id="rId37" Type="http://schemas.openxmlformats.org/officeDocument/2006/relationships/tags" Target="../tags/tag124.xml"/><Relationship Id="rId40" Type="http://schemas.openxmlformats.org/officeDocument/2006/relationships/tags" Target="../tags/tag127.xml"/><Relationship Id="rId45" Type="http://schemas.openxmlformats.org/officeDocument/2006/relationships/tags" Target="../tags/tag132.xml"/><Relationship Id="rId53" Type="http://schemas.openxmlformats.org/officeDocument/2006/relationships/image" Target="../media/image35.emf"/><Relationship Id="rId58" Type="http://schemas.openxmlformats.org/officeDocument/2006/relationships/hyperlink" Target="https://www.irena.org/-/media/Files/IRENA/Agency/Publication/2025/Nov/IRENA_CPI_FIN_Global_landscape_energy_transition_finance_2025.pdf" TargetMode="External"/><Relationship Id="rId5" Type="http://schemas.openxmlformats.org/officeDocument/2006/relationships/tags" Target="../tags/tag92.xml"/><Relationship Id="rId61" Type="http://schemas.openxmlformats.org/officeDocument/2006/relationships/hyperlink" Target="https://business.columbia.edu/insights/climate/cki" TargetMode="External"/><Relationship Id="rId19" Type="http://schemas.openxmlformats.org/officeDocument/2006/relationships/tags" Target="../tags/tag106.xml"/><Relationship Id="rId14" Type="http://schemas.openxmlformats.org/officeDocument/2006/relationships/tags" Target="../tags/tag101.xml"/><Relationship Id="rId22" Type="http://schemas.openxmlformats.org/officeDocument/2006/relationships/tags" Target="../tags/tag109.xml"/><Relationship Id="rId27" Type="http://schemas.openxmlformats.org/officeDocument/2006/relationships/tags" Target="../tags/tag114.xml"/><Relationship Id="rId30" Type="http://schemas.openxmlformats.org/officeDocument/2006/relationships/tags" Target="../tags/tag117.xml"/><Relationship Id="rId35" Type="http://schemas.openxmlformats.org/officeDocument/2006/relationships/tags" Target="../tags/tag122.xml"/><Relationship Id="rId43" Type="http://schemas.openxmlformats.org/officeDocument/2006/relationships/tags" Target="../tags/tag130.xml"/><Relationship Id="rId48" Type="http://schemas.openxmlformats.org/officeDocument/2006/relationships/tags" Target="../tags/tag135.xml"/><Relationship Id="rId56" Type="http://schemas.openxmlformats.org/officeDocument/2006/relationships/chart" Target="../charts/chart7.xml"/><Relationship Id="rId8" Type="http://schemas.openxmlformats.org/officeDocument/2006/relationships/tags" Target="../tags/tag95.xml"/><Relationship Id="rId51" Type="http://schemas.openxmlformats.org/officeDocument/2006/relationships/notesSlide" Target="../notesSlides/notesSlide3.xml"/><Relationship Id="rId3" Type="http://schemas.openxmlformats.org/officeDocument/2006/relationships/tags" Target="../tags/tag90.xml"/><Relationship Id="rId12" Type="http://schemas.openxmlformats.org/officeDocument/2006/relationships/tags" Target="../tags/tag99.xml"/><Relationship Id="rId17" Type="http://schemas.openxmlformats.org/officeDocument/2006/relationships/tags" Target="../tags/tag104.xml"/><Relationship Id="rId25" Type="http://schemas.openxmlformats.org/officeDocument/2006/relationships/tags" Target="../tags/tag112.xml"/><Relationship Id="rId33" Type="http://schemas.openxmlformats.org/officeDocument/2006/relationships/tags" Target="../tags/tag120.xml"/><Relationship Id="rId38" Type="http://schemas.openxmlformats.org/officeDocument/2006/relationships/tags" Target="../tags/tag125.xml"/><Relationship Id="rId46" Type="http://schemas.openxmlformats.org/officeDocument/2006/relationships/tags" Target="../tags/tag133.xml"/><Relationship Id="rId59" Type="http://schemas.openxmlformats.org/officeDocument/2006/relationships/hyperlink" Target="https://www.energy-transitions.org/wp-content/uploads/2024/09/Grids-briefing-note_DIGITAL.pdf" TargetMode="External"/><Relationship Id="rId20" Type="http://schemas.openxmlformats.org/officeDocument/2006/relationships/tags" Target="../tags/tag107.xml"/><Relationship Id="rId41" Type="http://schemas.openxmlformats.org/officeDocument/2006/relationships/tags" Target="../tags/tag128.xml"/><Relationship Id="rId54" Type="http://schemas.openxmlformats.org/officeDocument/2006/relationships/chart" Target="../charts/chart5.xml"/><Relationship Id="rId1" Type="http://schemas.openxmlformats.org/officeDocument/2006/relationships/tags" Target="../tags/tag88.xml"/><Relationship Id="rId6" Type="http://schemas.openxmlformats.org/officeDocument/2006/relationships/tags" Target="../tags/tag93.xml"/><Relationship Id="rId15" Type="http://schemas.openxmlformats.org/officeDocument/2006/relationships/tags" Target="../tags/tag102.xml"/><Relationship Id="rId23" Type="http://schemas.openxmlformats.org/officeDocument/2006/relationships/tags" Target="../tags/tag110.xml"/><Relationship Id="rId28" Type="http://schemas.openxmlformats.org/officeDocument/2006/relationships/tags" Target="../tags/tag115.xml"/><Relationship Id="rId36" Type="http://schemas.openxmlformats.org/officeDocument/2006/relationships/tags" Target="../tags/tag123.xml"/><Relationship Id="rId49" Type="http://schemas.openxmlformats.org/officeDocument/2006/relationships/tags" Target="../tags/tag136.xml"/><Relationship Id="rId57" Type="http://schemas.openxmlformats.org/officeDocument/2006/relationships/hyperlink" Target="https://iea.blob.core.windows.net/assets/64594543-cf6e-4fd9-8238-d3cae35daf48/WorldEnergyInvestment2026.pdf" TargetMode="External"/><Relationship Id="rId10" Type="http://schemas.openxmlformats.org/officeDocument/2006/relationships/tags" Target="../tags/tag97.xml"/><Relationship Id="rId31" Type="http://schemas.openxmlformats.org/officeDocument/2006/relationships/tags" Target="../tags/tag118.xml"/><Relationship Id="rId44" Type="http://schemas.openxmlformats.org/officeDocument/2006/relationships/tags" Target="../tags/tag131.xml"/><Relationship Id="rId52" Type="http://schemas.openxmlformats.org/officeDocument/2006/relationships/oleObject" Target="../embeddings/oleObject17.bin"/><Relationship Id="rId60" Type="http://schemas.openxmlformats.org/officeDocument/2006/relationships/hyperlink" Target="https://business.columbia.edu/faculty/people/gernot-wagner" TargetMode="External"/><Relationship Id="rId4" Type="http://schemas.openxmlformats.org/officeDocument/2006/relationships/tags" Target="../tags/tag91.xml"/><Relationship Id="rId9" Type="http://schemas.openxmlformats.org/officeDocument/2006/relationships/tags" Target="../tags/tag96.xml"/></Relationships>
</file>

<file path=ppt/slides/_rels/slide7.xml.rels><?xml version="1.0" encoding="UTF-8" standalone="yes"?>
<Relationships xmlns="http://schemas.openxmlformats.org/package/2006/relationships"><Relationship Id="rId8" Type="http://schemas.openxmlformats.org/officeDocument/2006/relationships/hyperlink" Target="https://www.iea.org/reports/building-the-future-transmission-grid" TargetMode="External"/><Relationship Id="rId13" Type="http://schemas.openxmlformats.org/officeDocument/2006/relationships/hyperlink" Target="https://about.bnef.com/insights/clean-transport/electric-vehicle-outlook/" TargetMode="External"/><Relationship Id="rId18" Type="http://schemas.openxmlformats.org/officeDocument/2006/relationships/hyperlink" Target="https://business.columbia.edu/insights/climate/cki" TargetMode="External"/><Relationship Id="rId3" Type="http://schemas.openxmlformats.org/officeDocument/2006/relationships/slideLayout" Target="../slideLayouts/slideLayout10.xml"/><Relationship Id="rId7" Type="http://schemas.openxmlformats.org/officeDocument/2006/relationships/image" Target="../media/image37.svg"/><Relationship Id="rId12" Type="http://schemas.openxmlformats.org/officeDocument/2006/relationships/hyperlink" Target="https://about.bnef.com/insights/clean-energy/energy-storage-enters-the-100-gigawatt-era-three-things-to-know/" TargetMode="External"/><Relationship Id="rId17" Type="http://schemas.openxmlformats.org/officeDocument/2006/relationships/hyperlink" Target="https://business.columbia.edu/faculty/people/gernot-wagner" TargetMode="External"/><Relationship Id="rId2" Type="http://schemas.openxmlformats.org/officeDocument/2006/relationships/tags" Target="../tags/tag138.xml"/><Relationship Id="rId16" Type="http://schemas.openxmlformats.org/officeDocument/2006/relationships/hyperlink" Target="https://www.iea.org/reports/electricity-grids-and-secure-energy-transitions" TargetMode="External"/><Relationship Id="rId20" Type="http://schemas.openxmlformats.org/officeDocument/2006/relationships/image" Target="../media/image39.svg"/><Relationship Id="rId1" Type="http://schemas.openxmlformats.org/officeDocument/2006/relationships/tags" Target="../tags/tag137.xml"/><Relationship Id="rId6" Type="http://schemas.openxmlformats.org/officeDocument/2006/relationships/image" Target="../media/image36.emf"/><Relationship Id="rId11" Type="http://schemas.openxmlformats.org/officeDocument/2006/relationships/hyperlink" Target="https://www.iea.org/reports/electricity-2026" TargetMode="External"/><Relationship Id="rId5" Type="http://schemas.openxmlformats.org/officeDocument/2006/relationships/oleObject" Target="../embeddings/oleObject18.bin"/><Relationship Id="rId15" Type="http://schemas.openxmlformats.org/officeDocument/2006/relationships/hyperlink" Target="https://www.energy-transitions.org/wp-content/uploads/2024/09/Grids-briefing-note_DIGITAL.pdf" TargetMode="External"/><Relationship Id="rId10" Type="http://schemas.openxmlformats.org/officeDocument/2006/relationships/hyperlink" Target="https://www.iea.org/reports/world-energy-investment-2025?__cf_chl_f_tk=z0xwrnoNzhsI0DFwn4Uz2VKkli4aXlY1djbfUyHyBPA-1782936386-1.0.1.1-4VaY2Zy3qJTeQV_iJxe6tfjjcw0_RrXRHf6sRnVYh8k" TargetMode="External"/><Relationship Id="rId19" Type="http://schemas.openxmlformats.org/officeDocument/2006/relationships/image" Target="../media/image38.svg"/><Relationship Id="rId4" Type="http://schemas.openxmlformats.org/officeDocument/2006/relationships/notesSlide" Target="../notesSlides/notesSlide4.xml"/><Relationship Id="rId9" Type="http://schemas.openxmlformats.org/officeDocument/2006/relationships/hyperlink" Target="https://iea.blob.core.windows.net/assets/64594543-cf6e-4fd9-8238-d3cae35daf48/WorldEnergyInvestment2026.pdf" TargetMode="External"/><Relationship Id="rId14" Type="http://schemas.openxmlformats.org/officeDocument/2006/relationships/hyperlink" Target="https://iea.blob.core.windows.net/assets/4f11d63f-ebb0-44a4-9a53-ed98f264dc38/TheValueofDemandFlexibility.pdf"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hyperlink" Target="https://www.brattle.com/the-untapped-grid/" TargetMode="External"/><Relationship Id="rId3" Type="http://schemas.openxmlformats.org/officeDocument/2006/relationships/notesSlide" Target="../notesSlides/notesSlide5.xml"/><Relationship Id="rId7" Type="http://schemas.openxmlformats.org/officeDocument/2006/relationships/image" Target="../media/image41.svg"/><Relationship Id="rId12" Type="http://schemas.openxmlformats.org/officeDocument/2006/relationships/hyperlink" Target="https://www.iea.org/reports/the-value-of-demand-flexibility" TargetMode="External"/><Relationship Id="rId17" Type="http://schemas.openxmlformats.org/officeDocument/2006/relationships/hyperlink" Target="https://business.columbia.edu/insights/climate/cki" TargetMode="External"/><Relationship Id="rId2" Type="http://schemas.openxmlformats.org/officeDocument/2006/relationships/slideLayout" Target="../slideLayouts/slideLayout12.xml"/><Relationship Id="rId16" Type="http://schemas.openxmlformats.org/officeDocument/2006/relationships/hyperlink" Target="https://business.columbia.edu/faculty/people/gernot-wagner" TargetMode="External"/><Relationship Id="rId1" Type="http://schemas.openxmlformats.org/officeDocument/2006/relationships/tags" Target="../tags/tag139.xml"/><Relationship Id="rId6" Type="http://schemas.openxmlformats.org/officeDocument/2006/relationships/image" Target="../media/image28.svg"/><Relationship Id="rId11" Type="http://schemas.openxmlformats.org/officeDocument/2006/relationships/hyperlink" Target="https://powering-intelligence.epri.com/" TargetMode="External"/><Relationship Id="rId5" Type="http://schemas.openxmlformats.org/officeDocument/2006/relationships/image" Target="../media/image40.emf"/><Relationship Id="rId15" Type="http://schemas.openxmlformats.org/officeDocument/2006/relationships/hyperlink" Target="https://www.iea.org/reports/unlocking-smart-grid-opportunities-in-emerging-markets-and-developing-economies" TargetMode="External"/><Relationship Id="rId10" Type="http://schemas.openxmlformats.org/officeDocument/2006/relationships/image" Target="../media/image44.svg"/><Relationship Id="rId4" Type="http://schemas.openxmlformats.org/officeDocument/2006/relationships/oleObject" Target="../embeddings/oleObject19.bin"/><Relationship Id="rId9" Type="http://schemas.openxmlformats.org/officeDocument/2006/relationships/image" Target="../media/image43.svg"/><Relationship Id="rId14" Type="http://schemas.openxmlformats.org/officeDocument/2006/relationships/hyperlink" Target="https://nicholasinstitute.duke.edu/sites/default/files/publications/rethinking-load-growth.pdf"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1.svg"/><Relationship Id="rId18" Type="http://schemas.openxmlformats.org/officeDocument/2006/relationships/hyperlink" Target="https://business.columbia.edu/faculty/people/gernot-wagner" TargetMode="External"/><Relationship Id="rId3" Type="http://schemas.openxmlformats.org/officeDocument/2006/relationships/notesSlide" Target="../notesSlides/notesSlide6.xml"/><Relationship Id="rId7" Type="http://schemas.openxmlformats.org/officeDocument/2006/relationships/image" Target="../media/image38.svg"/><Relationship Id="rId12" Type="http://schemas.openxmlformats.org/officeDocument/2006/relationships/image" Target="../media/image50.svg"/><Relationship Id="rId17" Type="http://schemas.openxmlformats.org/officeDocument/2006/relationships/hyperlink" Target="https://www.iea.org/reports/electricity-grids-and-secure-energy-transitions" TargetMode="External"/><Relationship Id="rId2" Type="http://schemas.openxmlformats.org/officeDocument/2006/relationships/slideLayout" Target="../slideLayouts/slideLayout13.xml"/><Relationship Id="rId16" Type="http://schemas.openxmlformats.org/officeDocument/2006/relationships/hyperlink" Target="https://impact.wharton.upenn.edu/climate-center/state-utility-incentives-for-non-wire-alternatives/" TargetMode="External"/><Relationship Id="rId20" Type="http://schemas.openxmlformats.org/officeDocument/2006/relationships/image" Target="../media/image52.svg"/><Relationship Id="rId1" Type="http://schemas.openxmlformats.org/officeDocument/2006/relationships/tags" Target="../tags/tag140.xml"/><Relationship Id="rId6" Type="http://schemas.openxmlformats.org/officeDocument/2006/relationships/image" Target="../media/image37.svg"/><Relationship Id="rId11" Type="http://schemas.openxmlformats.org/officeDocument/2006/relationships/image" Target="../media/image49.svg"/><Relationship Id="rId5" Type="http://schemas.openxmlformats.org/officeDocument/2006/relationships/image" Target="../media/image45.emf"/><Relationship Id="rId15" Type="http://schemas.openxmlformats.org/officeDocument/2006/relationships/hyperlink" Target="https://liftoff.energy.gov/vpp/" TargetMode="External"/><Relationship Id="rId10" Type="http://schemas.openxmlformats.org/officeDocument/2006/relationships/image" Target="../media/image48.svg"/><Relationship Id="rId19" Type="http://schemas.openxmlformats.org/officeDocument/2006/relationships/hyperlink" Target="https://business.columbia.edu/insights/climate/cki" TargetMode="External"/><Relationship Id="rId4" Type="http://schemas.openxmlformats.org/officeDocument/2006/relationships/oleObject" Target="../embeddings/oleObject20.bin"/><Relationship Id="rId9" Type="http://schemas.openxmlformats.org/officeDocument/2006/relationships/image" Target="../media/image47.svg"/><Relationship Id="rId14" Type="http://schemas.openxmlformats.org/officeDocument/2006/relationships/hyperlink" Target="https://www.energy.gov/edf/virtual-power-plants-projects" TargetMode="External"/></Relationships>
</file>

<file path=ppt/slides/_rels/slide10.xml.rels><?xml version="1.0" encoding="UTF-8" standalone="yes"?>
<Relationships xmlns="http://schemas.openxmlformats.org/package/2006/relationships"><Relationship Id="rId8" Type="http://schemas.openxmlformats.org/officeDocument/2006/relationships/tags" Target="../tags/tag148.xml"/><Relationship Id="rId13" Type="http://schemas.openxmlformats.org/officeDocument/2006/relationships/image" Target="../media/image53.emf"/><Relationship Id="rId18" Type="http://schemas.openxmlformats.org/officeDocument/2006/relationships/hyperlink" Target="https://www.eia.gov/tools/faqs/faq.php?id=108" TargetMode="External"/><Relationship Id="rId26" Type="http://schemas.openxmlformats.org/officeDocument/2006/relationships/image" Target="../media/image61.svg"/><Relationship Id="rId3" Type="http://schemas.openxmlformats.org/officeDocument/2006/relationships/tags" Target="../tags/tag143.xml"/><Relationship Id="rId21" Type="http://schemas.openxmlformats.org/officeDocument/2006/relationships/image" Target="../media/image56.svg"/><Relationship Id="rId7" Type="http://schemas.openxmlformats.org/officeDocument/2006/relationships/tags" Target="../tags/tag147.xml"/><Relationship Id="rId12" Type="http://schemas.openxmlformats.org/officeDocument/2006/relationships/oleObject" Target="../embeddings/oleObject21.bin"/><Relationship Id="rId17" Type="http://schemas.openxmlformats.org/officeDocument/2006/relationships/hyperlink" Target="https://www.pge.com/en/newsroom/currents/future-of-energy/power-to-the-people--california-s-biggest-battery-test-ever-just.html" TargetMode="External"/><Relationship Id="rId25" Type="http://schemas.openxmlformats.org/officeDocument/2006/relationships/image" Target="../media/image60.svg"/><Relationship Id="rId2" Type="http://schemas.openxmlformats.org/officeDocument/2006/relationships/tags" Target="../tags/tag142.xml"/><Relationship Id="rId16" Type="http://schemas.openxmlformats.org/officeDocument/2006/relationships/hyperlink" Target="https://www.ferc.gov/ferc-order-no-2222-explainer-facilitating-participation-electricity-markets-distributed-energy" TargetMode="External"/><Relationship Id="rId20" Type="http://schemas.openxmlformats.org/officeDocument/2006/relationships/hyperlink" Target="https://business.columbia.edu/insights/climate/cki" TargetMode="Externa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notesSlide" Target="../notesSlides/notesSlide7.xml"/><Relationship Id="rId24" Type="http://schemas.openxmlformats.org/officeDocument/2006/relationships/image" Target="../media/image59.svg"/><Relationship Id="rId5" Type="http://schemas.openxmlformats.org/officeDocument/2006/relationships/tags" Target="../tags/tag145.xml"/><Relationship Id="rId15" Type="http://schemas.openxmlformats.org/officeDocument/2006/relationships/image" Target="../media/image55.svg"/><Relationship Id="rId23" Type="http://schemas.openxmlformats.org/officeDocument/2006/relationships/image" Target="../media/image58.svg"/><Relationship Id="rId28" Type="http://schemas.openxmlformats.org/officeDocument/2006/relationships/image" Target="../media/image63.svg"/><Relationship Id="rId10" Type="http://schemas.openxmlformats.org/officeDocument/2006/relationships/slideLayout" Target="../slideLayouts/slideLayout10.xml"/><Relationship Id="rId19" Type="http://schemas.openxmlformats.org/officeDocument/2006/relationships/hyperlink" Target="https://business.columbia.edu/faculty/people/gernot-wagner" TargetMode="External"/><Relationship Id="rId4" Type="http://schemas.openxmlformats.org/officeDocument/2006/relationships/tags" Target="../tags/tag144.xml"/><Relationship Id="rId9" Type="http://schemas.openxmlformats.org/officeDocument/2006/relationships/tags" Target="../tags/tag149.xml"/><Relationship Id="rId14" Type="http://schemas.openxmlformats.org/officeDocument/2006/relationships/image" Target="../media/image54.svg"/><Relationship Id="rId22" Type="http://schemas.openxmlformats.org/officeDocument/2006/relationships/image" Target="../media/image57.svg"/><Relationship Id="rId27" Type="http://schemas.openxmlformats.org/officeDocument/2006/relationships/image" Target="../media/image62.svg"/></Relationships>
</file>

<file path=ppt/slides/_rels/slide11.xml.rels><?xml version="1.0" encoding="UTF-8" standalone="yes"?>
<Relationships xmlns="http://schemas.openxmlformats.org/package/2006/relationships"><Relationship Id="rId8" Type="http://schemas.openxmlformats.org/officeDocument/2006/relationships/tags" Target="../tags/tag157.xml"/><Relationship Id="rId13" Type="http://schemas.openxmlformats.org/officeDocument/2006/relationships/tags" Target="../tags/tag162.xml"/><Relationship Id="rId18" Type="http://schemas.openxmlformats.org/officeDocument/2006/relationships/slideLayout" Target="../slideLayouts/slideLayout14.xml"/><Relationship Id="rId26" Type="http://schemas.openxmlformats.org/officeDocument/2006/relationships/hyperlink" Target="https://rmi.org/resources/fast-flexible-solutions-for-data-centers/" TargetMode="External"/><Relationship Id="rId3" Type="http://schemas.openxmlformats.org/officeDocument/2006/relationships/tags" Target="../tags/tag152.xml"/><Relationship Id="rId21" Type="http://schemas.openxmlformats.org/officeDocument/2006/relationships/image" Target="../media/image64.emf"/><Relationship Id="rId7" Type="http://schemas.openxmlformats.org/officeDocument/2006/relationships/tags" Target="../tags/tag156.xml"/><Relationship Id="rId12" Type="http://schemas.openxmlformats.org/officeDocument/2006/relationships/tags" Target="../tags/tag161.xml"/><Relationship Id="rId17" Type="http://schemas.openxmlformats.org/officeDocument/2006/relationships/tags" Target="../tags/tag166.xml"/><Relationship Id="rId25" Type="http://schemas.openxmlformats.org/officeDocument/2006/relationships/hyperlink" Target="https://www.nature.com/articles/s41560-025-01927-1" TargetMode="External"/><Relationship Id="rId2" Type="http://schemas.openxmlformats.org/officeDocument/2006/relationships/tags" Target="../tags/tag151.xml"/><Relationship Id="rId16" Type="http://schemas.openxmlformats.org/officeDocument/2006/relationships/tags" Target="../tags/tag165.xml"/><Relationship Id="rId20" Type="http://schemas.openxmlformats.org/officeDocument/2006/relationships/oleObject" Target="../embeddings/oleObject22.bin"/><Relationship Id="rId29" Type="http://schemas.openxmlformats.org/officeDocument/2006/relationships/hyperlink" Target="https://business.columbia.edu/faculty/people/gernot-wagner" TargetMode="Externa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tags" Target="../tags/tag160.xml"/><Relationship Id="rId24" Type="http://schemas.openxmlformats.org/officeDocument/2006/relationships/hyperlink" Target="https://www.epri.com/about/media-resources/press-release/paizyqqkovecyn82v5gbhdroqrdmet7y" TargetMode="External"/><Relationship Id="rId32" Type="http://schemas.openxmlformats.org/officeDocument/2006/relationships/chart" Target="../charts/chart9.xml"/><Relationship Id="rId5" Type="http://schemas.openxmlformats.org/officeDocument/2006/relationships/tags" Target="../tags/tag154.xml"/><Relationship Id="rId15" Type="http://schemas.openxmlformats.org/officeDocument/2006/relationships/tags" Target="../tags/tag164.xml"/><Relationship Id="rId23" Type="http://schemas.openxmlformats.org/officeDocument/2006/relationships/hyperlink" Target="https://dcflex.epri.com/flex-mosaic" TargetMode="External"/><Relationship Id="rId28" Type="http://schemas.openxmlformats.org/officeDocument/2006/relationships/hyperlink" Target="https://www.svvoice.com/at-svp-ai-drives-electricity-demand-and-soon-will-also-manage-it/" TargetMode="External"/><Relationship Id="rId10" Type="http://schemas.openxmlformats.org/officeDocument/2006/relationships/tags" Target="../tags/tag159.xml"/><Relationship Id="rId19" Type="http://schemas.openxmlformats.org/officeDocument/2006/relationships/notesSlide" Target="../notesSlides/notesSlide8.xml"/><Relationship Id="rId31" Type="http://schemas.openxmlformats.org/officeDocument/2006/relationships/chart" Target="../charts/chart8.xml"/><Relationship Id="rId4" Type="http://schemas.openxmlformats.org/officeDocument/2006/relationships/tags" Target="../tags/tag153.xml"/><Relationship Id="rId9" Type="http://schemas.openxmlformats.org/officeDocument/2006/relationships/tags" Target="../tags/tag158.xml"/><Relationship Id="rId14" Type="http://schemas.openxmlformats.org/officeDocument/2006/relationships/tags" Target="../tags/tag163.xml"/><Relationship Id="rId22" Type="http://schemas.openxmlformats.org/officeDocument/2006/relationships/hyperlink" Target="https://ngpartners.cdn.prismic.io/ngpartners/aabLtVxvIZEnjRNr_v11_emerald-ai_march2026.pdf" TargetMode="External"/><Relationship Id="rId27" Type="http://schemas.openxmlformats.org/officeDocument/2006/relationships/hyperlink" Target="https://blogs.nvidia.com/blog/power-flexible-ai-factories-energy-grid/" TargetMode="External"/><Relationship Id="rId30" Type="http://schemas.openxmlformats.org/officeDocument/2006/relationships/hyperlink" Target="https://business.columbia.edu/insights/climate/cki" TargetMode="External"/></Relationships>
</file>

<file path=ppt/slides/_rels/slide12.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image" Target="../media/image54.svg"/><Relationship Id="rId18" Type="http://schemas.openxmlformats.org/officeDocument/2006/relationships/hyperlink" Target="https://business.columbia.edu/faculty/people/gernot-wagner" TargetMode="External"/><Relationship Id="rId3" Type="http://schemas.openxmlformats.org/officeDocument/2006/relationships/tags" Target="../tags/tag169.xml"/><Relationship Id="rId21" Type="http://schemas.openxmlformats.org/officeDocument/2006/relationships/image" Target="../media/image66.svg"/><Relationship Id="rId7" Type="http://schemas.openxmlformats.org/officeDocument/2006/relationships/tags" Target="../tags/tag173.xml"/><Relationship Id="rId12" Type="http://schemas.openxmlformats.org/officeDocument/2006/relationships/image" Target="../media/image53.emf"/><Relationship Id="rId17" Type="http://schemas.openxmlformats.org/officeDocument/2006/relationships/hyperlink" Target="https://doi.org/10.1038/s41467-022-35393-0" TargetMode="External"/><Relationship Id="rId2" Type="http://schemas.openxmlformats.org/officeDocument/2006/relationships/tags" Target="../tags/tag168.xml"/><Relationship Id="rId16" Type="http://schemas.openxmlformats.org/officeDocument/2006/relationships/hyperlink" Target="https://iea.blob.core.windows.net/assets/857aa690-2a43-453f-9f12-147cc8f0a1dd/GlobalEVOutlook2026.pdf" TargetMode="External"/><Relationship Id="rId20" Type="http://schemas.openxmlformats.org/officeDocument/2006/relationships/image" Target="../media/image65.svg"/><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oleObject" Target="../embeddings/oleObject23.bin"/><Relationship Id="rId24" Type="http://schemas.openxmlformats.org/officeDocument/2006/relationships/image" Target="../media/image69.svg"/><Relationship Id="rId5" Type="http://schemas.openxmlformats.org/officeDocument/2006/relationships/tags" Target="../tags/tag171.xml"/><Relationship Id="rId15" Type="http://schemas.openxmlformats.org/officeDocument/2006/relationships/hyperlink" Target="https://www.energy.gov/cmei/vehicles/articles/vehicle-grid-integration-assessment-report" TargetMode="External"/><Relationship Id="rId23" Type="http://schemas.openxmlformats.org/officeDocument/2006/relationships/image" Target="../media/image68.svg"/><Relationship Id="rId10" Type="http://schemas.openxmlformats.org/officeDocument/2006/relationships/notesSlide" Target="../notesSlides/notesSlide9.xml"/><Relationship Id="rId19" Type="http://schemas.openxmlformats.org/officeDocument/2006/relationships/hyperlink" Target="https://business.columbia.edu/insights/climate/cki" TargetMode="External"/><Relationship Id="rId4" Type="http://schemas.openxmlformats.org/officeDocument/2006/relationships/tags" Target="../tags/tag170.xml"/><Relationship Id="rId9" Type="http://schemas.openxmlformats.org/officeDocument/2006/relationships/slideLayout" Target="../slideLayouts/slideLayout10.xml"/><Relationship Id="rId14" Type="http://schemas.openxmlformats.org/officeDocument/2006/relationships/image" Target="../media/image55.svg"/><Relationship Id="rId22" Type="http://schemas.openxmlformats.org/officeDocument/2006/relationships/image" Target="../media/image67.svg"/></Relationships>
</file>

<file path=ppt/slides/_rels/slide13.xml.rels><?xml version="1.0" encoding="UTF-8" standalone="yes"?>
<Relationships xmlns="http://schemas.openxmlformats.org/package/2006/relationships"><Relationship Id="rId8" Type="http://schemas.openxmlformats.org/officeDocument/2006/relationships/hyperlink" Target="https://business.columbia.edu/faculty/people/gernot-wagner" TargetMode="External"/><Relationship Id="rId3" Type="http://schemas.openxmlformats.org/officeDocument/2006/relationships/slideLayout" Target="../slideLayouts/slideLayout22.xml"/><Relationship Id="rId7" Type="http://schemas.openxmlformats.org/officeDocument/2006/relationships/hyperlink" Target="https://www.nature.com/articles/s41467-022-35393-0" TargetMode="External"/><Relationship Id="rId2" Type="http://schemas.openxmlformats.org/officeDocument/2006/relationships/tags" Target="../tags/tag176.xml"/><Relationship Id="rId1" Type="http://schemas.openxmlformats.org/officeDocument/2006/relationships/tags" Target="../tags/tag175.xml"/><Relationship Id="rId6" Type="http://schemas.openxmlformats.org/officeDocument/2006/relationships/image" Target="../media/image70.emf"/><Relationship Id="rId5" Type="http://schemas.openxmlformats.org/officeDocument/2006/relationships/oleObject" Target="../embeddings/oleObject24.bin"/><Relationship Id="rId4" Type="http://schemas.openxmlformats.org/officeDocument/2006/relationships/notesSlide" Target="../notesSlides/notesSlide10.xml"/><Relationship Id="rId9" Type="http://schemas.openxmlformats.org/officeDocument/2006/relationships/hyperlink" Target="https://business.columbia.edu/insights/climate/cki" TargetMode="External"/></Relationships>
</file>

<file path=ppt/slides/_rels/slide14.xml.rels><?xml version="1.0" encoding="UTF-8" standalone="yes"?>
<Relationships xmlns="http://schemas.openxmlformats.org/package/2006/relationships"><Relationship Id="rId8" Type="http://schemas.openxmlformats.org/officeDocument/2006/relationships/tags" Target="../tags/tag184.xml"/><Relationship Id="rId13" Type="http://schemas.openxmlformats.org/officeDocument/2006/relationships/image" Target="../media/image53.emf"/><Relationship Id="rId18" Type="http://schemas.openxmlformats.org/officeDocument/2006/relationships/hyperlink" Target="https://www.gevernova.com/software/products/gridos-for-distribution" TargetMode="External"/><Relationship Id="rId26" Type="http://schemas.openxmlformats.org/officeDocument/2006/relationships/image" Target="../media/image76.svg"/><Relationship Id="rId3" Type="http://schemas.openxmlformats.org/officeDocument/2006/relationships/tags" Target="../tags/tag179.xml"/><Relationship Id="rId21" Type="http://schemas.openxmlformats.org/officeDocument/2006/relationships/image" Target="../media/image71.svg"/><Relationship Id="rId7" Type="http://schemas.openxmlformats.org/officeDocument/2006/relationships/tags" Target="../tags/tag183.xml"/><Relationship Id="rId12" Type="http://schemas.openxmlformats.org/officeDocument/2006/relationships/oleObject" Target="../embeddings/oleObject25.bin"/><Relationship Id="rId17" Type="http://schemas.openxmlformats.org/officeDocument/2006/relationships/hyperlink" Target="https://www.ferc.gov/ferc-order-no-2222-explainer-facilitating-participation-electricity-markets-distributed-energy" TargetMode="External"/><Relationship Id="rId25" Type="http://schemas.openxmlformats.org/officeDocument/2006/relationships/image" Target="../media/image75.svg"/><Relationship Id="rId2" Type="http://schemas.openxmlformats.org/officeDocument/2006/relationships/tags" Target="../tags/tag178.xml"/><Relationship Id="rId16" Type="http://schemas.openxmlformats.org/officeDocument/2006/relationships/hyperlink" Target="https://climateprogramportal.org/wp-content/uploads/2025/06/LIFTOFF_DOE_VPP_2023.pdf" TargetMode="External"/><Relationship Id="rId20" Type="http://schemas.openxmlformats.org/officeDocument/2006/relationships/hyperlink" Target="https://business.columbia.edu/insights/climate/cki" TargetMode="Externa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notesSlide" Target="../notesSlides/notesSlide11.xml"/><Relationship Id="rId24" Type="http://schemas.openxmlformats.org/officeDocument/2006/relationships/image" Target="../media/image74.svg"/><Relationship Id="rId5" Type="http://schemas.openxmlformats.org/officeDocument/2006/relationships/tags" Target="../tags/tag181.xml"/><Relationship Id="rId15" Type="http://schemas.openxmlformats.org/officeDocument/2006/relationships/image" Target="../media/image55.svg"/><Relationship Id="rId23" Type="http://schemas.openxmlformats.org/officeDocument/2006/relationships/image" Target="../media/image73.svg"/><Relationship Id="rId10" Type="http://schemas.openxmlformats.org/officeDocument/2006/relationships/slideLayout" Target="../slideLayouts/slideLayout10.xml"/><Relationship Id="rId19" Type="http://schemas.openxmlformats.org/officeDocument/2006/relationships/hyperlink" Target="https://business.columbia.edu/faculty/people/gernot-wagner" TargetMode="External"/><Relationship Id="rId4" Type="http://schemas.openxmlformats.org/officeDocument/2006/relationships/tags" Target="../tags/tag180.xml"/><Relationship Id="rId9" Type="http://schemas.openxmlformats.org/officeDocument/2006/relationships/tags" Target="../tags/tag185.xml"/><Relationship Id="rId14" Type="http://schemas.openxmlformats.org/officeDocument/2006/relationships/image" Target="../media/image54.svg"/><Relationship Id="rId22" Type="http://schemas.openxmlformats.org/officeDocument/2006/relationships/image" Target="../media/image72.svg"/><Relationship Id="rId27" Type="http://schemas.openxmlformats.org/officeDocument/2006/relationships/image" Target="../media/image77.svg"/></Relationships>
</file>

<file path=ppt/slides/_rels/slide15.xml.rels><?xml version="1.0" encoding="UTF-8" standalone="yes"?>
<Relationships xmlns="http://schemas.openxmlformats.org/package/2006/relationships"><Relationship Id="rId13" Type="http://schemas.openxmlformats.org/officeDocument/2006/relationships/tags" Target="../tags/tag198.xml"/><Relationship Id="rId18" Type="http://schemas.openxmlformats.org/officeDocument/2006/relationships/tags" Target="../tags/tag203.xml"/><Relationship Id="rId26" Type="http://schemas.openxmlformats.org/officeDocument/2006/relationships/tags" Target="../tags/tag211.xml"/><Relationship Id="rId39" Type="http://schemas.openxmlformats.org/officeDocument/2006/relationships/hyperlink" Target="https://business.columbia.edu/faculty/people/gernot-wagner" TargetMode="External"/><Relationship Id="rId21" Type="http://schemas.openxmlformats.org/officeDocument/2006/relationships/tags" Target="../tags/tag206.xml"/><Relationship Id="rId34" Type="http://schemas.openxmlformats.org/officeDocument/2006/relationships/hyperlink" Target="https://www.iea.org/data-and-statistics/charts/renewable-electricity-capacity-growth-by-technology-segment-main-case-2013-2030" TargetMode="External"/><Relationship Id="rId42" Type="http://schemas.openxmlformats.org/officeDocument/2006/relationships/image" Target="../media/image79.svg"/><Relationship Id="rId7" Type="http://schemas.openxmlformats.org/officeDocument/2006/relationships/tags" Target="../tags/tag192.xml"/><Relationship Id="rId2" Type="http://schemas.openxmlformats.org/officeDocument/2006/relationships/tags" Target="../tags/tag187.xml"/><Relationship Id="rId16" Type="http://schemas.openxmlformats.org/officeDocument/2006/relationships/tags" Target="../tags/tag201.xml"/><Relationship Id="rId20" Type="http://schemas.openxmlformats.org/officeDocument/2006/relationships/tags" Target="../tags/tag205.xml"/><Relationship Id="rId29" Type="http://schemas.openxmlformats.org/officeDocument/2006/relationships/tags" Target="../tags/tag214.xml"/><Relationship Id="rId41" Type="http://schemas.openxmlformats.org/officeDocument/2006/relationships/chart" Target="../charts/chart10.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tags" Target="../tags/tag196.xml"/><Relationship Id="rId24" Type="http://schemas.openxmlformats.org/officeDocument/2006/relationships/tags" Target="../tags/tag209.xml"/><Relationship Id="rId32" Type="http://schemas.openxmlformats.org/officeDocument/2006/relationships/oleObject" Target="../embeddings/oleObject26.bin"/><Relationship Id="rId37" Type="http://schemas.openxmlformats.org/officeDocument/2006/relationships/hyperlink" Target="https://eepublicdownloads.blob.core.windows.net/public-cdn-container/clean-documents/Reports/2026/260130_JTF_TSO-DSO_Technical_Report_Use_cases_digital_twin_solutions_v3.pdf" TargetMode="External"/><Relationship Id="rId40" Type="http://schemas.openxmlformats.org/officeDocument/2006/relationships/hyperlink" Target="https://business.columbia.edu/insights/climate/cki" TargetMode="External"/><Relationship Id="rId5" Type="http://schemas.openxmlformats.org/officeDocument/2006/relationships/tags" Target="../tags/tag190.xml"/><Relationship Id="rId15" Type="http://schemas.openxmlformats.org/officeDocument/2006/relationships/tags" Target="../tags/tag200.xml"/><Relationship Id="rId23" Type="http://schemas.openxmlformats.org/officeDocument/2006/relationships/tags" Target="../tags/tag208.xml"/><Relationship Id="rId28" Type="http://schemas.openxmlformats.org/officeDocument/2006/relationships/tags" Target="../tags/tag213.xml"/><Relationship Id="rId36" Type="http://schemas.openxmlformats.org/officeDocument/2006/relationships/hyperlink" Target="https://liftoff.energy.gov/vpp/" TargetMode="External"/><Relationship Id="rId10" Type="http://schemas.openxmlformats.org/officeDocument/2006/relationships/tags" Target="../tags/tag195.xml"/><Relationship Id="rId19" Type="http://schemas.openxmlformats.org/officeDocument/2006/relationships/tags" Target="../tags/tag204.xml"/><Relationship Id="rId31" Type="http://schemas.openxmlformats.org/officeDocument/2006/relationships/slideLayout" Target="../slideLayouts/slideLayout12.xml"/><Relationship Id="rId44" Type="http://schemas.openxmlformats.org/officeDocument/2006/relationships/image" Target="../media/image37.svg"/><Relationship Id="rId4" Type="http://schemas.openxmlformats.org/officeDocument/2006/relationships/tags" Target="../tags/tag189.xml"/><Relationship Id="rId9" Type="http://schemas.openxmlformats.org/officeDocument/2006/relationships/tags" Target="../tags/tag194.xml"/><Relationship Id="rId14" Type="http://schemas.openxmlformats.org/officeDocument/2006/relationships/tags" Target="../tags/tag199.xml"/><Relationship Id="rId22" Type="http://schemas.openxmlformats.org/officeDocument/2006/relationships/tags" Target="../tags/tag207.xml"/><Relationship Id="rId27" Type="http://schemas.openxmlformats.org/officeDocument/2006/relationships/tags" Target="../tags/tag212.xml"/><Relationship Id="rId30" Type="http://schemas.openxmlformats.org/officeDocument/2006/relationships/tags" Target="../tags/tag215.xml"/><Relationship Id="rId35" Type="http://schemas.openxmlformats.org/officeDocument/2006/relationships/hyperlink" Target="https://www.sciencedirect.com/science/article/pii/S2542435123002659" TargetMode="External"/><Relationship Id="rId43" Type="http://schemas.openxmlformats.org/officeDocument/2006/relationships/image" Target="../media/image80.svg"/><Relationship Id="rId8" Type="http://schemas.openxmlformats.org/officeDocument/2006/relationships/tags" Target="../tags/tag193.xml"/><Relationship Id="rId3" Type="http://schemas.openxmlformats.org/officeDocument/2006/relationships/tags" Target="../tags/tag188.xml"/><Relationship Id="rId12" Type="http://schemas.openxmlformats.org/officeDocument/2006/relationships/tags" Target="../tags/tag197.xml"/><Relationship Id="rId17" Type="http://schemas.openxmlformats.org/officeDocument/2006/relationships/tags" Target="../tags/tag202.xml"/><Relationship Id="rId25" Type="http://schemas.openxmlformats.org/officeDocument/2006/relationships/tags" Target="../tags/tag210.xml"/><Relationship Id="rId33" Type="http://schemas.openxmlformats.org/officeDocument/2006/relationships/image" Target="../media/image78.emf"/><Relationship Id="rId38" Type="http://schemas.openxmlformats.org/officeDocument/2006/relationships/hyperlink" Target="https://iea.blob.core.windows.net/assets/cb39c1bf-d2b3-446d-8c35-aae6b1f3a4a0/BatteriesandSecureEnergyTransitions.pdf" TargetMode="Externa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hyperlink" Target="https://www.woodmac.com/reports/power-markets-2025-north-america-virtual-power-plant-report-150404953/" TargetMode="External"/><Relationship Id="rId18" Type="http://schemas.openxmlformats.org/officeDocument/2006/relationships/image" Target="../media/image83.svg"/><Relationship Id="rId3" Type="http://schemas.openxmlformats.org/officeDocument/2006/relationships/tags" Target="../tags/tag218.xml"/><Relationship Id="rId21" Type="http://schemas.openxmlformats.org/officeDocument/2006/relationships/image" Target="../media/image85.svg"/><Relationship Id="rId7" Type="http://schemas.openxmlformats.org/officeDocument/2006/relationships/notesSlide" Target="../notesSlides/notesSlide12.xml"/><Relationship Id="rId12" Type="http://schemas.openxmlformats.org/officeDocument/2006/relationships/hyperlink" Target="https://climateprogramportal.org/wp-content/uploads/2025/06/LIFTOFF_DOE_VPP_2023.pdf" TargetMode="External"/><Relationship Id="rId17" Type="http://schemas.openxmlformats.org/officeDocument/2006/relationships/image" Target="../media/image82.svg"/><Relationship Id="rId2" Type="http://schemas.openxmlformats.org/officeDocument/2006/relationships/tags" Target="../tags/tag217.xml"/><Relationship Id="rId16" Type="http://schemas.openxmlformats.org/officeDocument/2006/relationships/image" Target="../media/image81.svg"/><Relationship Id="rId20" Type="http://schemas.openxmlformats.org/officeDocument/2006/relationships/image" Target="../media/image47.svg"/><Relationship Id="rId1" Type="http://schemas.openxmlformats.org/officeDocument/2006/relationships/tags" Target="../tags/tag216.xml"/><Relationship Id="rId6" Type="http://schemas.openxmlformats.org/officeDocument/2006/relationships/slideLayout" Target="../slideLayouts/slideLayout10.xml"/><Relationship Id="rId11" Type="http://schemas.openxmlformats.org/officeDocument/2006/relationships/image" Target="../media/image55.svg"/><Relationship Id="rId24" Type="http://schemas.openxmlformats.org/officeDocument/2006/relationships/image" Target="../media/image88.svg"/><Relationship Id="rId5" Type="http://schemas.openxmlformats.org/officeDocument/2006/relationships/tags" Target="../tags/tag220.xml"/><Relationship Id="rId15" Type="http://schemas.openxmlformats.org/officeDocument/2006/relationships/hyperlink" Target="https://business.columbia.edu/insights/climate/cki" TargetMode="External"/><Relationship Id="rId23" Type="http://schemas.openxmlformats.org/officeDocument/2006/relationships/image" Target="../media/image87.svg"/><Relationship Id="rId10" Type="http://schemas.openxmlformats.org/officeDocument/2006/relationships/image" Target="../media/image54.svg"/><Relationship Id="rId19" Type="http://schemas.openxmlformats.org/officeDocument/2006/relationships/image" Target="../media/image84.svg"/><Relationship Id="rId4" Type="http://schemas.openxmlformats.org/officeDocument/2006/relationships/tags" Target="../tags/tag219.xml"/><Relationship Id="rId9" Type="http://schemas.openxmlformats.org/officeDocument/2006/relationships/image" Target="../media/image53.emf"/><Relationship Id="rId14" Type="http://schemas.openxmlformats.org/officeDocument/2006/relationships/hyperlink" Target="https://business.columbia.edu/faculty/people/gernot-wagner" TargetMode="External"/><Relationship Id="rId22" Type="http://schemas.openxmlformats.org/officeDocument/2006/relationships/image" Target="../media/image86.svg"/></Relationships>
</file>

<file path=ppt/slides/_rels/slide17.xml.rels><?xml version="1.0" encoding="UTF-8" standalone="yes"?>
<Relationships xmlns="http://schemas.openxmlformats.org/package/2006/relationships"><Relationship Id="rId13" Type="http://schemas.openxmlformats.org/officeDocument/2006/relationships/tags" Target="../tags/tag233.xml"/><Relationship Id="rId18" Type="http://schemas.openxmlformats.org/officeDocument/2006/relationships/tags" Target="../tags/tag238.xml"/><Relationship Id="rId26" Type="http://schemas.openxmlformats.org/officeDocument/2006/relationships/image" Target="../media/image89.emf"/><Relationship Id="rId3" Type="http://schemas.openxmlformats.org/officeDocument/2006/relationships/tags" Target="../tags/tag223.xml"/><Relationship Id="rId21" Type="http://schemas.openxmlformats.org/officeDocument/2006/relationships/tags" Target="../tags/tag241.xml"/><Relationship Id="rId34" Type="http://schemas.openxmlformats.org/officeDocument/2006/relationships/chart" Target="../charts/chart11.xml"/><Relationship Id="rId7" Type="http://schemas.openxmlformats.org/officeDocument/2006/relationships/tags" Target="../tags/tag227.xml"/><Relationship Id="rId12" Type="http://schemas.openxmlformats.org/officeDocument/2006/relationships/tags" Target="../tags/tag232.xml"/><Relationship Id="rId17" Type="http://schemas.openxmlformats.org/officeDocument/2006/relationships/tags" Target="../tags/tag237.xml"/><Relationship Id="rId25" Type="http://schemas.openxmlformats.org/officeDocument/2006/relationships/oleObject" Target="../embeddings/oleObject28.bin"/><Relationship Id="rId33" Type="http://schemas.openxmlformats.org/officeDocument/2006/relationships/hyperlink" Target="https://business.columbia.edu/insights/climate/cki" TargetMode="External"/><Relationship Id="rId2" Type="http://schemas.openxmlformats.org/officeDocument/2006/relationships/tags" Target="../tags/tag222.xml"/><Relationship Id="rId16" Type="http://schemas.openxmlformats.org/officeDocument/2006/relationships/tags" Target="../tags/tag236.xml"/><Relationship Id="rId20" Type="http://schemas.openxmlformats.org/officeDocument/2006/relationships/tags" Target="../tags/tag240.xml"/><Relationship Id="rId29" Type="http://schemas.openxmlformats.org/officeDocument/2006/relationships/hyperlink" Target="https://blog.google/innovation-and-ai/infrastructure-and-cloud/global-network/how-were-making-data-centers-more-flexible-to-benefit-power-grids/" TargetMode="External"/><Relationship Id="rId1" Type="http://schemas.openxmlformats.org/officeDocument/2006/relationships/tags" Target="../tags/tag221.xml"/><Relationship Id="rId6" Type="http://schemas.openxmlformats.org/officeDocument/2006/relationships/tags" Target="../tags/tag226.xml"/><Relationship Id="rId11" Type="http://schemas.openxmlformats.org/officeDocument/2006/relationships/tags" Target="../tags/tag231.xml"/><Relationship Id="rId24" Type="http://schemas.openxmlformats.org/officeDocument/2006/relationships/notesSlide" Target="../notesSlides/notesSlide13.xml"/><Relationship Id="rId32" Type="http://schemas.openxmlformats.org/officeDocument/2006/relationships/hyperlink" Target="https://business.columbia.edu/faculty/people/gernot-wagner" TargetMode="External"/><Relationship Id="rId5" Type="http://schemas.openxmlformats.org/officeDocument/2006/relationships/tags" Target="../tags/tag225.xml"/><Relationship Id="rId15" Type="http://schemas.openxmlformats.org/officeDocument/2006/relationships/tags" Target="../tags/tag235.xml"/><Relationship Id="rId23" Type="http://schemas.openxmlformats.org/officeDocument/2006/relationships/slideLayout" Target="../slideLayouts/slideLayout14.xml"/><Relationship Id="rId28" Type="http://schemas.openxmlformats.org/officeDocument/2006/relationships/hyperlink" Target="https://www.brattle.com/wp-content/uploads/2026/07/A-New-Framework-for-DER-Value-in-the-Speed-to-Power-Era_July-2026.pdf" TargetMode="External"/><Relationship Id="rId10" Type="http://schemas.openxmlformats.org/officeDocument/2006/relationships/tags" Target="../tags/tag230.xml"/><Relationship Id="rId19" Type="http://schemas.openxmlformats.org/officeDocument/2006/relationships/tags" Target="../tags/tag239.xml"/><Relationship Id="rId31" Type="http://schemas.openxmlformats.org/officeDocument/2006/relationships/hyperlink" Target="https://www.pjm.com/-/media/DotCom/about-pjm/newsroom/2026-releases/20260714-pjm-capacity-auction-procures-138318-mw-of-generation-resources.pdf" TargetMode="External"/><Relationship Id="rId4" Type="http://schemas.openxmlformats.org/officeDocument/2006/relationships/tags" Target="../tags/tag224.xml"/><Relationship Id="rId9" Type="http://schemas.openxmlformats.org/officeDocument/2006/relationships/tags" Target="../tags/tag229.xml"/><Relationship Id="rId14" Type="http://schemas.openxmlformats.org/officeDocument/2006/relationships/tags" Target="../tags/tag234.xml"/><Relationship Id="rId22" Type="http://schemas.openxmlformats.org/officeDocument/2006/relationships/tags" Target="../tags/tag242.xml"/><Relationship Id="rId27" Type="http://schemas.openxmlformats.org/officeDocument/2006/relationships/hyperlink" Target="https://www.eei.org/-/media/Project/EEI/Documents/Issues%20and%20Policy/List%20of%20Large%20Customer%20Projects%20and%20Tariffs" TargetMode="External"/><Relationship Id="rId30" Type="http://schemas.openxmlformats.org/officeDocument/2006/relationships/hyperlink" Target="https://www.voltus.co/press/voltus-google-bring-your-own-capacity-pjm" TargetMode="External"/><Relationship Id="rId35" Type="http://schemas.openxmlformats.org/officeDocument/2006/relationships/image" Target="../media/image90.png"/><Relationship Id="rId8" Type="http://schemas.openxmlformats.org/officeDocument/2006/relationships/tags" Target="../tags/tag228.xml"/></Relationships>
</file>

<file path=ppt/slides/_rels/slide18.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oleObject" Target="../embeddings/oleObject29.bin"/><Relationship Id="rId18" Type="http://schemas.openxmlformats.org/officeDocument/2006/relationships/image" Target="../media/image94.svg"/><Relationship Id="rId26" Type="http://schemas.openxmlformats.org/officeDocument/2006/relationships/hyperlink" Target="https://www.ibm.com/think/topics/advanced-metering-infrastructure" TargetMode="External"/><Relationship Id="rId3" Type="http://schemas.openxmlformats.org/officeDocument/2006/relationships/tags" Target="../tags/tag245.xml"/><Relationship Id="rId21" Type="http://schemas.openxmlformats.org/officeDocument/2006/relationships/image" Target="../media/image55.svg"/><Relationship Id="rId7" Type="http://schemas.openxmlformats.org/officeDocument/2006/relationships/tags" Target="../tags/tag249.xml"/><Relationship Id="rId12" Type="http://schemas.openxmlformats.org/officeDocument/2006/relationships/notesSlide" Target="../notesSlides/notesSlide14.xml"/><Relationship Id="rId17" Type="http://schemas.openxmlformats.org/officeDocument/2006/relationships/image" Target="../media/image93.svg"/><Relationship Id="rId25" Type="http://schemas.openxmlformats.org/officeDocument/2006/relationships/hyperlink" Target="https://www.iea.org/reports/electricity-grids-and-secure-energy-transitions" TargetMode="External"/><Relationship Id="rId2" Type="http://schemas.openxmlformats.org/officeDocument/2006/relationships/tags" Target="../tags/tag244.xml"/><Relationship Id="rId16" Type="http://schemas.openxmlformats.org/officeDocument/2006/relationships/image" Target="../media/image92.svg"/><Relationship Id="rId20" Type="http://schemas.openxmlformats.org/officeDocument/2006/relationships/image" Target="../media/image54.svg"/><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slideLayout" Target="../slideLayouts/slideLayout10.xml"/><Relationship Id="rId24" Type="http://schemas.openxmlformats.org/officeDocument/2006/relationships/hyperlink" Target="https://www.ferc.gov/sites/default/files/2025-12/25_Annual%20Assessment%20of%20Demand%20Response_1212.pdf" TargetMode="External"/><Relationship Id="rId5" Type="http://schemas.openxmlformats.org/officeDocument/2006/relationships/tags" Target="../tags/tag247.xml"/><Relationship Id="rId15" Type="http://schemas.openxmlformats.org/officeDocument/2006/relationships/image" Target="../media/image91.svg"/><Relationship Id="rId23" Type="http://schemas.openxmlformats.org/officeDocument/2006/relationships/image" Target="../media/image97.svg"/><Relationship Id="rId28" Type="http://schemas.openxmlformats.org/officeDocument/2006/relationships/hyperlink" Target="https://business.columbia.edu/insights/climate/cki" TargetMode="External"/><Relationship Id="rId10" Type="http://schemas.openxmlformats.org/officeDocument/2006/relationships/tags" Target="../tags/tag252.xml"/><Relationship Id="rId19" Type="http://schemas.openxmlformats.org/officeDocument/2006/relationships/image" Target="../media/image95.svg"/><Relationship Id="rId4" Type="http://schemas.openxmlformats.org/officeDocument/2006/relationships/tags" Target="../tags/tag246.xml"/><Relationship Id="rId9" Type="http://schemas.openxmlformats.org/officeDocument/2006/relationships/tags" Target="../tags/tag251.xml"/><Relationship Id="rId14" Type="http://schemas.openxmlformats.org/officeDocument/2006/relationships/image" Target="../media/image53.emf"/><Relationship Id="rId22" Type="http://schemas.openxmlformats.org/officeDocument/2006/relationships/image" Target="../media/image96.svg"/><Relationship Id="rId27" Type="http://schemas.openxmlformats.org/officeDocument/2006/relationships/hyperlink" Target="https://business.columbia.edu/faculty/people/gernot-wagner" TargetMode="External"/></Relationships>
</file>

<file path=ppt/slides/_rels/slide19.xml.rels><?xml version="1.0" encoding="UTF-8" standalone="yes"?>
<Relationships xmlns="http://schemas.openxmlformats.org/package/2006/relationships"><Relationship Id="rId26" Type="http://schemas.openxmlformats.org/officeDocument/2006/relationships/tags" Target="../tags/tag278.xml"/><Relationship Id="rId21" Type="http://schemas.openxmlformats.org/officeDocument/2006/relationships/tags" Target="../tags/tag273.xml"/><Relationship Id="rId42" Type="http://schemas.openxmlformats.org/officeDocument/2006/relationships/tags" Target="../tags/tag294.xml"/><Relationship Id="rId47" Type="http://schemas.openxmlformats.org/officeDocument/2006/relationships/tags" Target="../tags/tag299.xml"/><Relationship Id="rId63" Type="http://schemas.openxmlformats.org/officeDocument/2006/relationships/tags" Target="../tags/tag315.xml"/><Relationship Id="rId68" Type="http://schemas.openxmlformats.org/officeDocument/2006/relationships/tags" Target="../tags/tag320.xml"/><Relationship Id="rId84" Type="http://schemas.openxmlformats.org/officeDocument/2006/relationships/tags" Target="../tags/tag336.xml"/><Relationship Id="rId89" Type="http://schemas.openxmlformats.org/officeDocument/2006/relationships/slideLayout" Target="../slideLayouts/slideLayout14.xml"/><Relationship Id="rId16" Type="http://schemas.openxmlformats.org/officeDocument/2006/relationships/tags" Target="../tags/tag268.xml"/><Relationship Id="rId11" Type="http://schemas.openxmlformats.org/officeDocument/2006/relationships/tags" Target="../tags/tag263.xml"/><Relationship Id="rId32" Type="http://schemas.openxmlformats.org/officeDocument/2006/relationships/tags" Target="../tags/tag284.xml"/><Relationship Id="rId37" Type="http://schemas.openxmlformats.org/officeDocument/2006/relationships/tags" Target="../tags/tag289.xml"/><Relationship Id="rId53" Type="http://schemas.openxmlformats.org/officeDocument/2006/relationships/tags" Target="../tags/tag305.xml"/><Relationship Id="rId58" Type="http://schemas.openxmlformats.org/officeDocument/2006/relationships/tags" Target="../tags/tag310.xml"/><Relationship Id="rId74" Type="http://schemas.openxmlformats.org/officeDocument/2006/relationships/tags" Target="../tags/tag326.xml"/><Relationship Id="rId79" Type="http://schemas.openxmlformats.org/officeDocument/2006/relationships/tags" Target="../tags/tag331.xml"/><Relationship Id="rId5" Type="http://schemas.openxmlformats.org/officeDocument/2006/relationships/tags" Target="../tags/tag257.xml"/><Relationship Id="rId90" Type="http://schemas.openxmlformats.org/officeDocument/2006/relationships/notesSlide" Target="../notesSlides/notesSlide15.xml"/><Relationship Id="rId95" Type="http://schemas.openxmlformats.org/officeDocument/2006/relationships/hyperlink" Target="https://www.eia.gov/electricity/annual/html/epa_10_05.html" TargetMode="External"/><Relationship Id="rId22" Type="http://schemas.openxmlformats.org/officeDocument/2006/relationships/tags" Target="../tags/tag274.xml"/><Relationship Id="rId27" Type="http://schemas.openxmlformats.org/officeDocument/2006/relationships/tags" Target="../tags/tag279.xml"/><Relationship Id="rId43" Type="http://schemas.openxmlformats.org/officeDocument/2006/relationships/tags" Target="../tags/tag295.xml"/><Relationship Id="rId48" Type="http://schemas.openxmlformats.org/officeDocument/2006/relationships/tags" Target="../tags/tag300.xml"/><Relationship Id="rId64" Type="http://schemas.openxmlformats.org/officeDocument/2006/relationships/tags" Target="../tags/tag316.xml"/><Relationship Id="rId69" Type="http://schemas.openxmlformats.org/officeDocument/2006/relationships/tags" Target="../tags/tag321.xml"/><Relationship Id="rId80" Type="http://schemas.openxmlformats.org/officeDocument/2006/relationships/tags" Target="../tags/tag332.xml"/><Relationship Id="rId85" Type="http://schemas.openxmlformats.org/officeDocument/2006/relationships/tags" Target="../tags/tag337.xml"/><Relationship Id="rId3" Type="http://schemas.openxmlformats.org/officeDocument/2006/relationships/tags" Target="../tags/tag255.xml"/><Relationship Id="rId12" Type="http://schemas.openxmlformats.org/officeDocument/2006/relationships/tags" Target="../tags/tag264.xml"/><Relationship Id="rId17" Type="http://schemas.openxmlformats.org/officeDocument/2006/relationships/tags" Target="../tags/tag269.xml"/><Relationship Id="rId25" Type="http://schemas.openxmlformats.org/officeDocument/2006/relationships/tags" Target="../tags/tag277.xml"/><Relationship Id="rId33" Type="http://schemas.openxmlformats.org/officeDocument/2006/relationships/tags" Target="../tags/tag285.xml"/><Relationship Id="rId38" Type="http://schemas.openxmlformats.org/officeDocument/2006/relationships/tags" Target="../tags/tag290.xml"/><Relationship Id="rId46" Type="http://schemas.openxmlformats.org/officeDocument/2006/relationships/tags" Target="../tags/tag298.xml"/><Relationship Id="rId59" Type="http://schemas.openxmlformats.org/officeDocument/2006/relationships/tags" Target="../tags/tag311.xml"/><Relationship Id="rId67" Type="http://schemas.openxmlformats.org/officeDocument/2006/relationships/tags" Target="../tags/tag319.xml"/><Relationship Id="rId20" Type="http://schemas.openxmlformats.org/officeDocument/2006/relationships/tags" Target="../tags/tag272.xml"/><Relationship Id="rId41" Type="http://schemas.openxmlformats.org/officeDocument/2006/relationships/tags" Target="../tags/tag293.xml"/><Relationship Id="rId54" Type="http://schemas.openxmlformats.org/officeDocument/2006/relationships/tags" Target="../tags/tag306.xml"/><Relationship Id="rId62" Type="http://schemas.openxmlformats.org/officeDocument/2006/relationships/tags" Target="../tags/tag314.xml"/><Relationship Id="rId70" Type="http://schemas.openxmlformats.org/officeDocument/2006/relationships/tags" Target="../tags/tag322.xml"/><Relationship Id="rId75" Type="http://schemas.openxmlformats.org/officeDocument/2006/relationships/tags" Target="../tags/tag327.xml"/><Relationship Id="rId83" Type="http://schemas.openxmlformats.org/officeDocument/2006/relationships/tags" Target="../tags/tag335.xml"/><Relationship Id="rId88" Type="http://schemas.openxmlformats.org/officeDocument/2006/relationships/tags" Target="../tags/tag340.xml"/><Relationship Id="rId91" Type="http://schemas.openxmlformats.org/officeDocument/2006/relationships/oleObject" Target="../embeddings/oleObject30.bin"/><Relationship Id="rId96" Type="http://schemas.openxmlformats.org/officeDocument/2006/relationships/hyperlink" Target="https://www.nga.org/publications/advanced-grid-technologies-governor-leadership-to-spur-innovation-and-adoption/" TargetMode="External"/><Relationship Id="rId1" Type="http://schemas.openxmlformats.org/officeDocument/2006/relationships/tags" Target="../tags/tag253.xml"/><Relationship Id="rId6" Type="http://schemas.openxmlformats.org/officeDocument/2006/relationships/tags" Target="../tags/tag258.xml"/><Relationship Id="rId15" Type="http://schemas.openxmlformats.org/officeDocument/2006/relationships/tags" Target="../tags/tag267.xml"/><Relationship Id="rId23" Type="http://schemas.openxmlformats.org/officeDocument/2006/relationships/tags" Target="../tags/tag275.xml"/><Relationship Id="rId28" Type="http://schemas.openxmlformats.org/officeDocument/2006/relationships/tags" Target="../tags/tag280.xml"/><Relationship Id="rId36" Type="http://schemas.openxmlformats.org/officeDocument/2006/relationships/tags" Target="../tags/tag288.xml"/><Relationship Id="rId49" Type="http://schemas.openxmlformats.org/officeDocument/2006/relationships/tags" Target="../tags/tag301.xml"/><Relationship Id="rId57" Type="http://schemas.openxmlformats.org/officeDocument/2006/relationships/tags" Target="../tags/tag309.xml"/><Relationship Id="rId10" Type="http://schemas.openxmlformats.org/officeDocument/2006/relationships/tags" Target="../tags/tag262.xml"/><Relationship Id="rId31" Type="http://schemas.openxmlformats.org/officeDocument/2006/relationships/tags" Target="../tags/tag283.xml"/><Relationship Id="rId44" Type="http://schemas.openxmlformats.org/officeDocument/2006/relationships/tags" Target="../tags/tag296.xml"/><Relationship Id="rId52" Type="http://schemas.openxmlformats.org/officeDocument/2006/relationships/tags" Target="../tags/tag304.xml"/><Relationship Id="rId60" Type="http://schemas.openxmlformats.org/officeDocument/2006/relationships/tags" Target="../tags/tag312.xml"/><Relationship Id="rId65" Type="http://schemas.openxmlformats.org/officeDocument/2006/relationships/tags" Target="../tags/tag317.xml"/><Relationship Id="rId73" Type="http://schemas.openxmlformats.org/officeDocument/2006/relationships/tags" Target="../tags/tag325.xml"/><Relationship Id="rId78" Type="http://schemas.openxmlformats.org/officeDocument/2006/relationships/tags" Target="../tags/tag330.xml"/><Relationship Id="rId81" Type="http://schemas.openxmlformats.org/officeDocument/2006/relationships/tags" Target="../tags/tag333.xml"/><Relationship Id="rId86" Type="http://schemas.openxmlformats.org/officeDocument/2006/relationships/tags" Target="../tags/tag338.xml"/><Relationship Id="rId94" Type="http://schemas.openxmlformats.org/officeDocument/2006/relationships/hyperlink" Target="https://www.energy.gov/oe/grid-resilience-and-innovation-partnerships-grip" TargetMode="External"/><Relationship Id="rId99" Type="http://schemas.openxmlformats.org/officeDocument/2006/relationships/hyperlink" Target="https://business.columbia.edu/insights/climate/cki" TargetMode="External"/><Relationship Id="rId4" Type="http://schemas.openxmlformats.org/officeDocument/2006/relationships/tags" Target="../tags/tag256.xml"/><Relationship Id="rId9" Type="http://schemas.openxmlformats.org/officeDocument/2006/relationships/tags" Target="../tags/tag261.xml"/><Relationship Id="rId13" Type="http://schemas.openxmlformats.org/officeDocument/2006/relationships/tags" Target="../tags/tag265.xml"/><Relationship Id="rId18" Type="http://schemas.openxmlformats.org/officeDocument/2006/relationships/tags" Target="../tags/tag270.xml"/><Relationship Id="rId39" Type="http://schemas.openxmlformats.org/officeDocument/2006/relationships/tags" Target="../tags/tag291.xml"/><Relationship Id="rId34" Type="http://schemas.openxmlformats.org/officeDocument/2006/relationships/tags" Target="../tags/tag286.xml"/><Relationship Id="rId50" Type="http://schemas.openxmlformats.org/officeDocument/2006/relationships/tags" Target="../tags/tag302.xml"/><Relationship Id="rId55" Type="http://schemas.openxmlformats.org/officeDocument/2006/relationships/tags" Target="../tags/tag307.xml"/><Relationship Id="rId76" Type="http://schemas.openxmlformats.org/officeDocument/2006/relationships/tags" Target="../tags/tag328.xml"/><Relationship Id="rId97" Type="http://schemas.openxmlformats.org/officeDocument/2006/relationships/hyperlink" Target="https://iot-analytics.com/wp-content/uploads/2024/02/INSIGHTS-RELEASE-Smart-electricity-meter-market-2024-Global-adoption-landscape.pdf" TargetMode="External"/><Relationship Id="rId7" Type="http://schemas.openxmlformats.org/officeDocument/2006/relationships/tags" Target="../tags/tag259.xml"/><Relationship Id="rId71" Type="http://schemas.openxmlformats.org/officeDocument/2006/relationships/tags" Target="../tags/tag323.xml"/><Relationship Id="rId92" Type="http://schemas.openxmlformats.org/officeDocument/2006/relationships/image" Target="../media/image98.emf"/><Relationship Id="rId2" Type="http://schemas.openxmlformats.org/officeDocument/2006/relationships/tags" Target="../tags/tag254.xml"/><Relationship Id="rId29" Type="http://schemas.openxmlformats.org/officeDocument/2006/relationships/tags" Target="../tags/tag281.xml"/><Relationship Id="rId24" Type="http://schemas.openxmlformats.org/officeDocument/2006/relationships/tags" Target="../tags/tag276.xml"/><Relationship Id="rId40" Type="http://schemas.openxmlformats.org/officeDocument/2006/relationships/tags" Target="../tags/tag292.xml"/><Relationship Id="rId45" Type="http://schemas.openxmlformats.org/officeDocument/2006/relationships/tags" Target="../tags/tag297.xml"/><Relationship Id="rId66" Type="http://schemas.openxmlformats.org/officeDocument/2006/relationships/tags" Target="../tags/tag318.xml"/><Relationship Id="rId87" Type="http://schemas.openxmlformats.org/officeDocument/2006/relationships/tags" Target="../tags/tag339.xml"/><Relationship Id="rId61" Type="http://schemas.openxmlformats.org/officeDocument/2006/relationships/tags" Target="../tags/tag313.xml"/><Relationship Id="rId82" Type="http://schemas.openxmlformats.org/officeDocument/2006/relationships/tags" Target="../tags/tag334.xml"/><Relationship Id="rId19" Type="http://schemas.openxmlformats.org/officeDocument/2006/relationships/tags" Target="../tags/tag271.xml"/><Relationship Id="rId14" Type="http://schemas.openxmlformats.org/officeDocument/2006/relationships/tags" Target="../tags/tag266.xml"/><Relationship Id="rId30" Type="http://schemas.openxmlformats.org/officeDocument/2006/relationships/tags" Target="../tags/tag282.xml"/><Relationship Id="rId35" Type="http://schemas.openxmlformats.org/officeDocument/2006/relationships/tags" Target="../tags/tag287.xml"/><Relationship Id="rId56" Type="http://schemas.openxmlformats.org/officeDocument/2006/relationships/tags" Target="../tags/tag308.xml"/><Relationship Id="rId77" Type="http://schemas.openxmlformats.org/officeDocument/2006/relationships/tags" Target="../tags/tag329.xml"/><Relationship Id="rId8" Type="http://schemas.openxmlformats.org/officeDocument/2006/relationships/tags" Target="../tags/tag260.xml"/><Relationship Id="rId51" Type="http://schemas.openxmlformats.org/officeDocument/2006/relationships/tags" Target="../tags/tag303.xml"/><Relationship Id="rId72" Type="http://schemas.openxmlformats.org/officeDocument/2006/relationships/tags" Target="../tags/tag324.xml"/><Relationship Id="rId93" Type="http://schemas.openxmlformats.org/officeDocument/2006/relationships/chart" Target="../charts/chart12.xml"/><Relationship Id="rId98" Type="http://schemas.openxmlformats.org/officeDocument/2006/relationships/hyperlink" Target="https://business.columbia.edu/faculty/people/gernot-wagner" TargetMode="Externa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100.svg"/><Relationship Id="rId18" Type="http://schemas.openxmlformats.org/officeDocument/2006/relationships/hyperlink" Target="https://www.ercot.com/files/docs/2024/06/10/4.3%20Emerging%20Technology%20-%20Intro%20to%20Grid%20Forming%20Inverters_revised.pdf" TargetMode="External"/><Relationship Id="rId3" Type="http://schemas.openxmlformats.org/officeDocument/2006/relationships/tags" Target="../tags/tag343.xml"/><Relationship Id="rId21" Type="http://schemas.openxmlformats.org/officeDocument/2006/relationships/hyperlink" Target="https://business.columbia.edu/insights/climate/cki" TargetMode="External"/><Relationship Id="rId7" Type="http://schemas.openxmlformats.org/officeDocument/2006/relationships/tags" Target="../tags/tag347.xml"/><Relationship Id="rId12" Type="http://schemas.openxmlformats.org/officeDocument/2006/relationships/image" Target="../media/image99.svg"/><Relationship Id="rId17" Type="http://schemas.openxmlformats.org/officeDocument/2006/relationships/hyperlink" Target="https://spectrum.ieee.org/electric-inverter" TargetMode="External"/><Relationship Id="rId2" Type="http://schemas.openxmlformats.org/officeDocument/2006/relationships/tags" Target="../tags/tag342.xml"/><Relationship Id="rId16" Type="http://schemas.openxmlformats.org/officeDocument/2006/relationships/image" Target="../media/image102.svg"/><Relationship Id="rId20" Type="http://schemas.openxmlformats.org/officeDocument/2006/relationships/hyperlink" Target="https://business.columbia.edu/faculty/people/gernot-wagner" TargetMode="External"/><Relationship Id="rId1" Type="http://schemas.openxmlformats.org/officeDocument/2006/relationships/tags" Target="../tags/tag341.xml"/><Relationship Id="rId6" Type="http://schemas.openxmlformats.org/officeDocument/2006/relationships/tags" Target="../tags/tag346.xml"/><Relationship Id="rId11" Type="http://schemas.openxmlformats.org/officeDocument/2006/relationships/image" Target="../media/image20.emf"/><Relationship Id="rId5" Type="http://schemas.openxmlformats.org/officeDocument/2006/relationships/tags" Target="../tags/tag345.xml"/><Relationship Id="rId15" Type="http://schemas.openxmlformats.org/officeDocument/2006/relationships/image" Target="../media/image101.svg"/><Relationship Id="rId23" Type="http://schemas.openxmlformats.org/officeDocument/2006/relationships/image" Target="../media/image55.svg"/><Relationship Id="rId10" Type="http://schemas.openxmlformats.org/officeDocument/2006/relationships/oleObject" Target="../embeddings/oleObject31.bin"/><Relationship Id="rId19" Type="http://schemas.openxmlformats.org/officeDocument/2006/relationships/hyperlink" Target="https://pmc.ncbi.nlm.nih.gov/articles/PMC12900292/" TargetMode="External"/><Relationship Id="rId4" Type="http://schemas.openxmlformats.org/officeDocument/2006/relationships/tags" Target="../tags/tag344.xml"/><Relationship Id="rId9" Type="http://schemas.openxmlformats.org/officeDocument/2006/relationships/notesSlide" Target="../notesSlides/notesSlide16.xml"/><Relationship Id="rId14" Type="http://schemas.openxmlformats.org/officeDocument/2006/relationships/image" Target="../media/image83.svg"/><Relationship Id="rId22" Type="http://schemas.openxmlformats.org/officeDocument/2006/relationships/image" Target="../media/image103.svg"/></Relationships>
</file>

<file path=ppt/slides/_rels/slide21.xml.rels><?xml version="1.0" encoding="UTF-8" standalone="yes"?>
<Relationships xmlns="http://schemas.openxmlformats.org/package/2006/relationships"><Relationship Id="rId26" Type="http://schemas.openxmlformats.org/officeDocument/2006/relationships/tags" Target="../tags/tag373.xml"/><Relationship Id="rId21" Type="http://schemas.openxmlformats.org/officeDocument/2006/relationships/tags" Target="../tags/tag368.xml"/><Relationship Id="rId34" Type="http://schemas.openxmlformats.org/officeDocument/2006/relationships/tags" Target="../tags/tag381.xml"/><Relationship Id="rId42" Type="http://schemas.openxmlformats.org/officeDocument/2006/relationships/tags" Target="../tags/tag389.xml"/><Relationship Id="rId47" Type="http://schemas.openxmlformats.org/officeDocument/2006/relationships/tags" Target="../tags/tag394.xml"/><Relationship Id="rId50" Type="http://schemas.openxmlformats.org/officeDocument/2006/relationships/tags" Target="../tags/tag397.xml"/><Relationship Id="rId55" Type="http://schemas.openxmlformats.org/officeDocument/2006/relationships/oleObject" Target="../embeddings/oleObject32.bin"/><Relationship Id="rId63" Type="http://schemas.openxmlformats.org/officeDocument/2006/relationships/hyperlink" Target="https://business.columbia.edu/insights/climate/cki" TargetMode="External"/><Relationship Id="rId7" Type="http://schemas.openxmlformats.org/officeDocument/2006/relationships/tags" Target="../tags/tag354.xml"/><Relationship Id="rId2" Type="http://schemas.openxmlformats.org/officeDocument/2006/relationships/tags" Target="../tags/tag349.xml"/><Relationship Id="rId16" Type="http://schemas.openxmlformats.org/officeDocument/2006/relationships/tags" Target="../tags/tag363.xml"/><Relationship Id="rId29" Type="http://schemas.openxmlformats.org/officeDocument/2006/relationships/tags" Target="../tags/tag376.xml"/><Relationship Id="rId11" Type="http://schemas.openxmlformats.org/officeDocument/2006/relationships/tags" Target="../tags/tag358.xml"/><Relationship Id="rId24" Type="http://schemas.openxmlformats.org/officeDocument/2006/relationships/tags" Target="../tags/tag371.xml"/><Relationship Id="rId32" Type="http://schemas.openxmlformats.org/officeDocument/2006/relationships/tags" Target="../tags/tag379.xml"/><Relationship Id="rId37" Type="http://schemas.openxmlformats.org/officeDocument/2006/relationships/tags" Target="../tags/tag384.xml"/><Relationship Id="rId40" Type="http://schemas.openxmlformats.org/officeDocument/2006/relationships/tags" Target="../tags/tag387.xml"/><Relationship Id="rId45" Type="http://schemas.openxmlformats.org/officeDocument/2006/relationships/tags" Target="../tags/tag392.xml"/><Relationship Id="rId53" Type="http://schemas.openxmlformats.org/officeDocument/2006/relationships/slideLayout" Target="../slideLayouts/slideLayout15.xml"/><Relationship Id="rId58" Type="http://schemas.openxmlformats.org/officeDocument/2006/relationships/hyperlink" Target="https://emp.lbl.gov/queues" TargetMode="External"/><Relationship Id="rId5" Type="http://schemas.openxmlformats.org/officeDocument/2006/relationships/tags" Target="../tags/tag352.xml"/><Relationship Id="rId61" Type="http://schemas.openxmlformats.org/officeDocument/2006/relationships/hyperlink" Target="https://www.nerc.com/globalassets/standards/projects/2025-04/documents_ferc-order-901-directives-mapping.pdf" TargetMode="External"/><Relationship Id="rId19" Type="http://schemas.openxmlformats.org/officeDocument/2006/relationships/tags" Target="../tags/tag366.xml"/><Relationship Id="rId14" Type="http://schemas.openxmlformats.org/officeDocument/2006/relationships/tags" Target="../tags/tag361.xml"/><Relationship Id="rId22" Type="http://schemas.openxmlformats.org/officeDocument/2006/relationships/tags" Target="../tags/tag369.xml"/><Relationship Id="rId27" Type="http://schemas.openxmlformats.org/officeDocument/2006/relationships/tags" Target="../tags/tag374.xml"/><Relationship Id="rId30" Type="http://schemas.openxmlformats.org/officeDocument/2006/relationships/tags" Target="../tags/tag377.xml"/><Relationship Id="rId35" Type="http://schemas.openxmlformats.org/officeDocument/2006/relationships/tags" Target="../tags/tag382.xml"/><Relationship Id="rId43" Type="http://schemas.openxmlformats.org/officeDocument/2006/relationships/tags" Target="../tags/tag390.xml"/><Relationship Id="rId48" Type="http://schemas.openxmlformats.org/officeDocument/2006/relationships/tags" Target="../tags/tag395.xml"/><Relationship Id="rId56" Type="http://schemas.openxmlformats.org/officeDocument/2006/relationships/image" Target="../media/image104.emf"/><Relationship Id="rId64" Type="http://schemas.openxmlformats.org/officeDocument/2006/relationships/chart" Target="../charts/chart13.xml"/><Relationship Id="rId8" Type="http://schemas.openxmlformats.org/officeDocument/2006/relationships/tags" Target="../tags/tag355.xml"/><Relationship Id="rId51" Type="http://schemas.openxmlformats.org/officeDocument/2006/relationships/tags" Target="../tags/tag398.xml"/><Relationship Id="rId3" Type="http://schemas.openxmlformats.org/officeDocument/2006/relationships/tags" Target="../tags/tag350.xml"/><Relationship Id="rId12" Type="http://schemas.openxmlformats.org/officeDocument/2006/relationships/tags" Target="../tags/tag359.xml"/><Relationship Id="rId17" Type="http://schemas.openxmlformats.org/officeDocument/2006/relationships/tags" Target="../tags/tag364.xml"/><Relationship Id="rId25" Type="http://schemas.openxmlformats.org/officeDocument/2006/relationships/tags" Target="../tags/tag372.xml"/><Relationship Id="rId33" Type="http://schemas.openxmlformats.org/officeDocument/2006/relationships/tags" Target="../tags/tag380.xml"/><Relationship Id="rId38" Type="http://schemas.openxmlformats.org/officeDocument/2006/relationships/tags" Target="../tags/tag385.xml"/><Relationship Id="rId46" Type="http://schemas.openxmlformats.org/officeDocument/2006/relationships/tags" Target="../tags/tag393.xml"/><Relationship Id="rId59" Type="http://schemas.openxmlformats.org/officeDocument/2006/relationships/hyperlink" Target="https://www.energy.gov/sites/default/files/2022-09/Examining%20Supply-Side%20Options%20to%20Achieve%20100%25%20Clean%20Electricity%20by%202035.pdf" TargetMode="External"/><Relationship Id="rId20" Type="http://schemas.openxmlformats.org/officeDocument/2006/relationships/tags" Target="../tags/tag367.xml"/><Relationship Id="rId41" Type="http://schemas.openxmlformats.org/officeDocument/2006/relationships/tags" Target="../tags/tag388.xml"/><Relationship Id="rId54" Type="http://schemas.openxmlformats.org/officeDocument/2006/relationships/notesSlide" Target="../notesSlides/notesSlide17.xml"/><Relationship Id="rId62" Type="http://schemas.openxmlformats.org/officeDocument/2006/relationships/hyperlink" Target="https://business.columbia.edu/faculty/people/gernot-wagner" TargetMode="External"/><Relationship Id="rId1" Type="http://schemas.openxmlformats.org/officeDocument/2006/relationships/tags" Target="../tags/tag348.xml"/><Relationship Id="rId6" Type="http://schemas.openxmlformats.org/officeDocument/2006/relationships/tags" Target="../tags/tag353.xml"/><Relationship Id="rId15" Type="http://schemas.openxmlformats.org/officeDocument/2006/relationships/tags" Target="../tags/tag362.xml"/><Relationship Id="rId23" Type="http://schemas.openxmlformats.org/officeDocument/2006/relationships/tags" Target="../tags/tag370.xml"/><Relationship Id="rId28" Type="http://schemas.openxmlformats.org/officeDocument/2006/relationships/tags" Target="../tags/tag375.xml"/><Relationship Id="rId36" Type="http://schemas.openxmlformats.org/officeDocument/2006/relationships/tags" Target="../tags/tag383.xml"/><Relationship Id="rId49" Type="http://schemas.openxmlformats.org/officeDocument/2006/relationships/tags" Target="../tags/tag396.xml"/><Relationship Id="rId57" Type="http://schemas.openxmlformats.org/officeDocument/2006/relationships/hyperlink" Target="https://go.woodmac.com/l/131501/2024-06-20/32jjnf/131501/1718885766bH6saAK7/Wood_Mackenzie_SESS_1_2024_Insight.pdf" TargetMode="External"/><Relationship Id="rId10" Type="http://schemas.openxmlformats.org/officeDocument/2006/relationships/tags" Target="../tags/tag357.xml"/><Relationship Id="rId31" Type="http://schemas.openxmlformats.org/officeDocument/2006/relationships/tags" Target="../tags/tag378.xml"/><Relationship Id="rId44" Type="http://schemas.openxmlformats.org/officeDocument/2006/relationships/tags" Target="../tags/tag391.xml"/><Relationship Id="rId52" Type="http://schemas.openxmlformats.org/officeDocument/2006/relationships/tags" Target="../tags/tag399.xml"/><Relationship Id="rId60" Type="http://schemas.openxmlformats.org/officeDocument/2006/relationships/hyperlink" Target="https://www.eia.gov/electricity/monthly/" TargetMode="External"/><Relationship Id="rId65" Type="http://schemas.openxmlformats.org/officeDocument/2006/relationships/chart" Target="../charts/chart14.xml"/><Relationship Id="rId4" Type="http://schemas.openxmlformats.org/officeDocument/2006/relationships/tags" Target="../tags/tag351.xml"/><Relationship Id="rId9" Type="http://schemas.openxmlformats.org/officeDocument/2006/relationships/tags" Target="../tags/tag356.xml"/><Relationship Id="rId13" Type="http://schemas.openxmlformats.org/officeDocument/2006/relationships/tags" Target="../tags/tag360.xml"/><Relationship Id="rId18" Type="http://schemas.openxmlformats.org/officeDocument/2006/relationships/tags" Target="../tags/tag365.xml"/><Relationship Id="rId39" Type="http://schemas.openxmlformats.org/officeDocument/2006/relationships/tags" Target="../tags/tag386.xml"/></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33.bin"/><Relationship Id="rId13" Type="http://schemas.openxmlformats.org/officeDocument/2006/relationships/hyperlink" Target="https://liftoff.energy.gov/innovative-grid-deployment/" TargetMode="External"/><Relationship Id="rId18" Type="http://schemas.openxmlformats.org/officeDocument/2006/relationships/image" Target="../media/image105.svg"/><Relationship Id="rId3" Type="http://schemas.openxmlformats.org/officeDocument/2006/relationships/tags" Target="../tags/tag402.xml"/><Relationship Id="rId7" Type="http://schemas.openxmlformats.org/officeDocument/2006/relationships/notesSlide" Target="../notesSlides/notesSlide18.xml"/><Relationship Id="rId12" Type="http://schemas.openxmlformats.org/officeDocument/2006/relationships/hyperlink" Target="https://www.wri.org/insights/advanced-transmission-technologies-us-power-grid" TargetMode="External"/><Relationship Id="rId17" Type="http://schemas.openxmlformats.org/officeDocument/2006/relationships/image" Target="../media/image100.svg"/><Relationship Id="rId2" Type="http://schemas.openxmlformats.org/officeDocument/2006/relationships/tags" Target="../tags/tag401.xml"/><Relationship Id="rId16" Type="http://schemas.openxmlformats.org/officeDocument/2006/relationships/image" Target="../media/image91.svg"/><Relationship Id="rId20" Type="http://schemas.openxmlformats.org/officeDocument/2006/relationships/image" Target="../media/image107.svg"/><Relationship Id="rId1" Type="http://schemas.openxmlformats.org/officeDocument/2006/relationships/tags" Target="../tags/tag400.xml"/><Relationship Id="rId6" Type="http://schemas.openxmlformats.org/officeDocument/2006/relationships/slideLayout" Target="../slideLayouts/slideLayout10.xml"/><Relationship Id="rId11" Type="http://schemas.openxmlformats.org/officeDocument/2006/relationships/image" Target="../media/image55.svg"/><Relationship Id="rId5" Type="http://schemas.openxmlformats.org/officeDocument/2006/relationships/tags" Target="../tags/tag404.xml"/><Relationship Id="rId15" Type="http://schemas.openxmlformats.org/officeDocument/2006/relationships/hyperlink" Target="https://business.columbia.edu/insights/climate/cki" TargetMode="External"/><Relationship Id="rId10" Type="http://schemas.openxmlformats.org/officeDocument/2006/relationships/image" Target="../media/image54.svg"/><Relationship Id="rId19" Type="http://schemas.openxmlformats.org/officeDocument/2006/relationships/image" Target="../media/image106.svg"/><Relationship Id="rId4" Type="http://schemas.openxmlformats.org/officeDocument/2006/relationships/tags" Target="../tags/tag403.xml"/><Relationship Id="rId9" Type="http://schemas.openxmlformats.org/officeDocument/2006/relationships/image" Target="../media/image53.emf"/><Relationship Id="rId14" Type="http://schemas.openxmlformats.org/officeDocument/2006/relationships/hyperlink" Target="https://business.columbia.edu/faculty/people/gernot-wagner"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www.hitachienergy.com/us/en/products-and-solutions/facts/static-var-compensation-svc" TargetMode="External"/><Relationship Id="rId13" Type="http://schemas.openxmlformats.org/officeDocument/2006/relationships/hyperlink" Target="https://www.entsoe.eu/technopedia/techsheets/phase-shifting-transformers/" TargetMode="External"/><Relationship Id="rId3" Type="http://schemas.openxmlformats.org/officeDocument/2006/relationships/slideLayout" Target="../slideLayouts/slideLayout10.xml"/><Relationship Id="rId7" Type="http://schemas.openxmlformats.org/officeDocument/2006/relationships/hyperlink" Target="https://www.siemens-energy.com/us/en/home/products-services/product/svcplus.html" TargetMode="External"/><Relationship Id="rId12" Type="http://schemas.openxmlformats.org/officeDocument/2006/relationships/hyperlink" Target="https://ui.adsabs.harvard.edu/abs/2001PhDT.......223S/abstract" TargetMode="External"/><Relationship Id="rId2" Type="http://schemas.openxmlformats.org/officeDocument/2006/relationships/tags" Target="../tags/tag406.xml"/><Relationship Id="rId16" Type="http://schemas.openxmlformats.org/officeDocument/2006/relationships/hyperlink" Target="https://business.columbia.edu/insights/climate/cki" TargetMode="External"/><Relationship Id="rId1" Type="http://schemas.openxmlformats.org/officeDocument/2006/relationships/tags" Target="../tags/tag405.xml"/><Relationship Id="rId6" Type="http://schemas.openxmlformats.org/officeDocument/2006/relationships/image" Target="../media/image108.emf"/><Relationship Id="rId11" Type="http://schemas.openxmlformats.org/officeDocument/2006/relationships/hyperlink" Target="https://www.hitachienergy.com/products-and-solutions/facts/fixed-series-compensation" TargetMode="External"/><Relationship Id="rId5" Type="http://schemas.openxmlformats.org/officeDocument/2006/relationships/oleObject" Target="../embeddings/oleObject34.bin"/><Relationship Id="rId15" Type="http://schemas.openxmlformats.org/officeDocument/2006/relationships/hyperlink" Target="https://business.columbia.edu/faculty/people/gernot-wagner" TargetMode="External"/><Relationship Id="rId10" Type="http://schemas.openxmlformats.org/officeDocument/2006/relationships/hyperlink" Target="https://library.e.abb.com/public/f0c1a216760c636fc1256ef40050a94c/04-17%20ENG%209905.pdf" TargetMode="External"/><Relationship Id="rId4" Type="http://schemas.openxmlformats.org/officeDocument/2006/relationships/notesSlide" Target="../notesSlides/notesSlide19.xml"/><Relationship Id="rId9" Type="http://schemas.openxmlformats.org/officeDocument/2006/relationships/hyperlink" Target="https://www.hitachienergy.com/us/en/products-and-solutions/facts/thyristor-controlled-series-compensation" TargetMode="External"/><Relationship Id="rId14" Type="http://schemas.openxmlformats.org/officeDocument/2006/relationships/hyperlink" Target="https://electrical-engineering-portal.com/flexible-ac-transmission-system-what-and-why" TargetMode="External"/></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55.svg"/><Relationship Id="rId18" Type="http://schemas.openxmlformats.org/officeDocument/2006/relationships/hyperlink" Target="https://business.columbia.edu/faculty/people/gernot-wagner" TargetMode="External"/><Relationship Id="rId26" Type="http://schemas.openxmlformats.org/officeDocument/2006/relationships/image" Target="../media/image112.svg"/><Relationship Id="rId3" Type="http://schemas.openxmlformats.org/officeDocument/2006/relationships/tags" Target="../tags/tag409.xml"/><Relationship Id="rId21" Type="http://schemas.openxmlformats.org/officeDocument/2006/relationships/image" Target="../media/image101.svg"/><Relationship Id="rId7" Type="http://schemas.openxmlformats.org/officeDocument/2006/relationships/tags" Target="../tags/tag413.xml"/><Relationship Id="rId12" Type="http://schemas.openxmlformats.org/officeDocument/2006/relationships/image" Target="../media/image54.svg"/><Relationship Id="rId17" Type="http://schemas.openxmlformats.org/officeDocument/2006/relationships/hyperlink" Target="https://www.iea.org/energy-system/electricity/grid-scale-storage" TargetMode="External"/><Relationship Id="rId25" Type="http://schemas.openxmlformats.org/officeDocument/2006/relationships/image" Target="../media/image111.svg"/><Relationship Id="rId2" Type="http://schemas.openxmlformats.org/officeDocument/2006/relationships/tags" Target="../tags/tag408.xml"/><Relationship Id="rId16" Type="http://schemas.openxmlformats.org/officeDocument/2006/relationships/hyperlink" Target="https://seia.org/blog/why-batteries-are-the-electric-grids-most-powerful-asset/" TargetMode="External"/><Relationship Id="rId20" Type="http://schemas.openxmlformats.org/officeDocument/2006/relationships/image" Target="../media/image83.svg"/><Relationship Id="rId1" Type="http://schemas.openxmlformats.org/officeDocument/2006/relationships/tags" Target="../tags/tag407.xml"/><Relationship Id="rId6" Type="http://schemas.openxmlformats.org/officeDocument/2006/relationships/tags" Target="../tags/tag412.xml"/><Relationship Id="rId11" Type="http://schemas.openxmlformats.org/officeDocument/2006/relationships/image" Target="../media/image53.emf"/><Relationship Id="rId24" Type="http://schemas.openxmlformats.org/officeDocument/2006/relationships/image" Target="../media/image110.svg"/><Relationship Id="rId5" Type="http://schemas.openxmlformats.org/officeDocument/2006/relationships/tags" Target="../tags/tag411.xml"/><Relationship Id="rId15" Type="http://schemas.openxmlformats.org/officeDocument/2006/relationships/hyperlink" Target="https://about.bnef.com/insights/clean-energy/energy-storage-enters-the-100-gigawatt-era-three-things-to-know/" TargetMode="External"/><Relationship Id="rId23" Type="http://schemas.openxmlformats.org/officeDocument/2006/relationships/image" Target="../media/image109.svg"/><Relationship Id="rId10" Type="http://schemas.openxmlformats.org/officeDocument/2006/relationships/oleObject" Target="../embeddings/oleObject35.bin"/><Relationship Id="rId19" Type="http://schemas.openxmlformats.org/officeDocument/2006/relationships/hyperlink" Target="https://business.columbia.edu/insights/climate/cki" TargetMode="External"/><Relationship Id="rId4" Type="http://schemas.openxmlformats.org/officeDocument/2006/relationships/tags" Target="../tags/tag410.xml"/><Relationship Id="rId9" Type="http://schemas.openxmlformats.org/officeDocument/2006/relationships/notesSlide" Target="../notesSlides/notesSlide20.xml"/><Relationship Id="rId14" Type="http://schemas.openxmlformats.org/officeDocument/2006/relationships/hyperlink" Target="https://www.weforum.org/stories/2026/02/battery-storage-grid-energy-demand/" TargetMode="External"/><Relationship Id="rId22" Type="http://schemas.openxmlformats.org/officeDocument/2006/relationships/image" Target="../media/image47.svg"/></Relationships>
</file>

<file path=ppt/slides/_rels/slide25.xml.rels><?xml version="1.0" encoding="UTF-8" standalone="yes"?>
<Relationships xmlns="http://schemas.openxmlformats.org/package/2006/relationships"><Relationship Id="rId13" Type="http://schemas.openxmlformats.org/officeDocument/2006/relationships/tags" Target="../tags/tag426.xml"/><Relationship Id="rId18" Type="http://schemas.openxmlformats.org/officeDocument/2006/relationships/tags" Target="../tags/tag431.xml"/><Relationship Id="rId26" Type="http://schemas.openxmlformats.org/officeDocument/2006/relationships/tags" Target="../tags/tag439.xml"/><Relationship Id="rId39" Type="http://schemas.openxmlformats.org/officeDocument/2006/relationships/hyperlink" Target="https://modoenergy.com/research/en/caiso-battery-fleet-2025-q4-15gw-interconnection-queue-standalone-colocated" TargetMode="External"/><Relationship Id="rId21" Type="http://schemas.openxmlformats.org/officeDocument/2006/relationships/tags" Target="../tags/tag434.xml"/><Relationship Id="rId34" Type="http://schemas.openxmlformats.org/officeDocument/2006/relationships/oleObject" Target="../embeddings/oleObject36.bin"/><Relationship Id="rId42" Type="http://schemas.openxmlformats.org/officeDocument/2006/relationships/hyperlink" Target="https://www.iea.org/commentaries/battery-storage-is-scaling-up-and-taking-on-a-larger-system-role" TargetMode="External"/><Relationship Id="rId47" Type="http://schemas.openxmlformats.org/officeDocument/2006/relationships/hyperlink" Target="https://business.columbia.edu/insights/climate/cki" TargetMode="External"/><Relationship Id="rId7" Type="http://schemas.openxmlformats.org/officeDocument/2006/relationships/tags" Target="../tags/tag420.xml"/><Relationship Id="rId2" Type="http://schemas.openxmlformats.org/officeDocument/2006/relationships/tags" Target="../tags/tag415.xml"/><Relationship Id="rId16" Type="http://schemas.openxmlformats.org/officeDocument/2006/relationships/tags" Target="../tags/tag429.xml"/><Relationship Id="rId29" Type="http://schemas.openxmlformats.org/officeDocument/2006/relationships/tags" Target="../tags/tag442.xml"/><Relationship Id="rId1" Type="http://schemas.openxmlformats.org/officeDocument/2006/relationships/tags" Target="../tags/tag414.xml"/><Relationship Id="rId6" Type="http://schemas.openxmlformats.org/officeDocument/2006/relationships/tags" Target="../tags/tag419.xml"/><Relationship Id="rId11" Type="http://schemas.openxmlformats.org/officeDocument/2006/relationships/tags" Target="../tags/tag424.xml"/><Relationship Id="rId24" Type="http://schemas.openxmlformats.org/officeDocument/2006/relationships/tags" Target="../tags/tag437.xml"/><Relationship Id="rId32" Type="http://schemas.openxmlformats.org/officeDocument/2006/relationships/slideLayout" Target="../slideLayouts/slideLayout14.xml"/><Relationship Id="rId37" Type="http://schemas.openxmlformats.org/officeDocument/2006/relationships/chart" Target="../charts/chart16.xml"/><Relationship Id="rId40" Type="http://schemas.openxmlformats.org/officeDocument/2006/relationships/hyperlink" Target="https://blog.gridstatus.io/batteries-ercot-ancillary-services-2024/" TargetMode="External"/><Relationship Id="rId45" Type="http://schemas.openxmlformats.org/officeDocument/2006/relationships/hyperlink" Target="https://www.gridstatus.io/" TargetMode="External"/><Relationship Id="rId5" Type="http://schemas.openxmlformats.org/officeDocument/2006/relationships/tags" Target="../tags/tag418.xml"/><Relationship Id="rId15" Type="http://schemas.openxmlformats.org/officeDocument/2006/relationships/tags" Target="../tags/tag428.xml"/><Relationship Id="rId23" Type="http://schemas.openxmlformats.org/officeDocument/2006/relationships/tags" Target="../tags/tag436.xml"/><Relationship Id="rId28" Type="http://schemas.openxmlformats.org/officeDocument/2006/relationships/tags" Target="../tags/tag441.xml"/><Relationship Id="rId36" Type="http://schemas.openxmlformats.org/officeDocument/2006/relationships/chart" Target="../charts/chart15.xml"/><Relationship Id="rId10" Type="http://schemas.openxmlformats.org/officeDocument/2006/relationships/tags" Target="../tags/tag423.xml"/><Relationship Id="rId19" Type="http://schemas.openxmlformats.org/officeDocument/2006/relationships/tags" Target="../tags/tag432.xml"/><Relationship Id="rId31" Type="http://schemas.openxmlformats.org/officeDocument/2006/relationships/tags" Target="../tags/tag444.xml"/><Relationship Id="rId44" Type="http://schemas.openxmlformats.org/officeDocument/2006/relationships/hyperlink" Target="https://www.caiso.com/documents/2024-special-report-on-battery-storage-may-29-2025.pdf" TargetMode="External"/><Relationship Id="rId4" Type="http://schemas.openxmlformats.org/officeDocument/2006/relationships/tags" Target="../tags/tag417.xml"/><Relationship Id="rId9" Type="http://schemas.openxmlformats.org/officeDocument/2006/relationships/tags" Target="../tags/tag422.xml"/><Relationship Id="rId14" Type="http://schemas.openxmlformats.org/officeDocument/2006/relationships/tags" Target="../tags/tag427.xml"/><Relationship Id="rId22" Type="http://schemas.openxmlformats.org/officeDocument/2006/relationships/tags" Target="../tags/tag435.xml"/><Relationship Id="rId27" Type="http://schemas.openxmlformats.org/officeDocument/2006/relationships/tags" Target="../tags/tag440.xml"/><Relationship Id="rId30" Type="http://schemas.openxmlformats.org/officeDocument/2006/relationships/tags" Target="../tags/tag443.xml"/><Relationship Id="rId35" Type="http://schemas.openxmlformats.org/officeDocument/2006/relationships/image" Target="../media/image113.emf"/><Relationship Id="rId43" Type="http://schemas.openxmlformats.org/officeDocument/2006/relationships/hyperlink" Target="https://www.iea.org/reports/world-energy-investment-2026/executive-summary" TargetMode="External"/><Relationship Id="rId8" Type="http://schemas.openxmlformats.org/officeDocument/2006/relationships/tags" Target="../tags/tag421.xml"/><Relationship Id="rId3" Type="http://schemas.openxmlformats.org/officeDocument/2006/relationships/tags" Target="../tags/tag416.xml"/><Relationship Id="rId12" Type="http://schemas.openxmlformats.org/officeDocument/2006/relationships/tags" Target="../tags/tag425.xml"/><Relationship Id="rId17" Type="http://schemas.openxmlformats.org/officeDocument/2006/relationships/tags" Target="../tags/tag430.xml"/><Relationship Id="rId25" Type="http://schemas.openxmlformats.org/officeDocument/2006/relationships/tags" Target="../tags/tag438.xml"/><Relationship Id="rId33" Type="http://schemas.openxmlformats.org/officeDocument/2006/relationships/notesSlide" Target="../notesSlides/notesSlide21.xml"/><Relationship Id="rId38" Type="http://schemas.openxmlformats.org/officeDocument/2006/relationships/hyperlink" Target="https://modoenergy.com/research/en/ercot-battery-buildout-2025-annual-report" TargetMode="External"/><Relationship Id="rId46" Type="http://schemas.openxmlformats.org/officeDocument/2006/relationships/hyperlink" Target="https://business.columbia.edu/faculty/people/gernot-wagner" TargetMode="External"/><Relationship Id="rId20" Type="http://schemas.openxmlformats.org/officeDocument/2006/relationships/tags" Target="../tags/tag433.xml"/><Relationship Id="rId41" Type="http://schemas.openxmlformats.org/officeDocument/2006/relationships/hyperlink" Target="https://www.ercot.com/files/docs/2026/02/02/4-Understanding-Battery-Energy-Storage-Systems-Current-and-Future.pdf" TargetMode="External"/></Relationships>
</file>

<file path=ppt/slides/_rels/slide26.xml.rels><?xml version="1.0" encoding="UTF-8" standalone="yes"?>
<Relationships xmlns="http://schemas.openxmlformats.org/package/2006/relationships"><Relationship Id="rId8" Type="http://schemas.openxmlformats.org/officeDocument/2006/relationships/tags" Target="../tags/tag452.xml"/><Relationship Id="rId13" Type="http://schemas.openxmlformats.org/officeDocument/2006/relationships/image" Target="../media/image54.svg"/><Relationship Id="rId18" Type="http://schemas.openxmlformats.org/officeDocument/2006/relationships/image" Target="../media/image117.svg"/><Relationship Id="rId3" Type="http://schemas.openxmlformats.org/officeDocument/2006/relationships/tags" Target="../tags/tag447.xml"/><Relationship Id="rId21" Type="http://schemas.openxmlformats.org/officeDocument/2006/relationships/hyperlink" Target="https://www.eia.gov/analysis/studies/electricity/hvdctransmission/pdf/transmission.pdf" TargetMode="External"/><Relationship Id="rId7" Type="http://schemas.openxmlformats.org/officeDocument/2006/relationships/tags" Target="../tags/tag451.xml"/><Relationship Id="rId12" Type="http://schemas.openxmlformats.org/officeDocument/2006/relationships/image" Target="../media/image53.emf"/><Relationship Id="rId17" Type="http://schemas.openxmlformats.org/officeDocument/2006/relationships/image" Target="../media/image116.svg"/><Relationship Id="rId2" Type="http://schemas.openxmlformats.org/officeDocument/2006/relationships/tags" Target="../tags/tag446.xml"/><Relationship Id="rId16" Type="http://schemas.openxmlformats.org/officeDocument/2006/relationships/image" Target="../media/image115.svg"/><Relationship Id="rId20" Type="http://schemas.openxmlformats.org/officeDocument/2006/relationships/image" Target="../media/image119.svg"/><Relationship Id="rId1" Type="http://schemas.openxmlformats.org/officeDocument/2006/relationships/tags" Target="../tags/tag445.xml"/><Relationship Id="rId6" Type="http://schemas.openxmlformats.org/officeDocument/2006/relationships/tags" Target="../tags/tag450.xml"/><Relationship Id="rId11" Type="http://schemas.openxmlformats.org/officeDocument/2006/relationships/oleObject" Target="../embeddings/oleObject37.bin"/><Relationship Id="rId5" Type="http://schemas.openxmlformats.org/officeDocument/2006/relationships/tags" Target="../tags/tag449.xml"/><Relationship Id="rId15" Type="http://schemas.openxmlformats.org/officeDocument/2006/relationships/image" Target="../media/image114.svg"/><Relationship Id="rId23" Type="http://schemas.openxmlformats.org/officeDocument/2006/relationships/hyperlink" Target="https://business.columbia.edu/insights/climate/cki" TargetMode="External"/><Relationship Id="rId10" Type="http://schemas.openxmlformats.org/officeDocument/2006/relationships/notesSlide" Target="../notesSlides/notesSlide22.xml"/><Relationship Id="rId19" Type="http://schemas.openxmlformats.org/officeDocument/2006/relationships/image" Target="../media/image118.svg"/><Relationship Id="rId4" Type="http://schemas.openxmlformats.org/officeDocument/2006/relationships/tags" Target="../tags/tag448.xml"/><Relationship Id="rId9" Type="http://schemas.openxmlformats.org/officeDocument/2006/relationships/slideLayout" Target="../slideLayouts/slideLayout10.xml"/><Relationship Id="rId14" Type="http://schemas.openxmlformats.org/officeDocument/2006/relationships/image" Target="../media/image55.svg"/><Relationship Id="rId22" Type="http://schemas.openxmlformats.org/officeDocument/2006/relationships/hyperlink" Target="https://business.columbia.edu/faculty/people/gernot-wagner" TargetMode="External"/></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hyperlink" Target="https://www.ferc.gov/explainer-interconnection-final-rule-2023-A" TargetMode="External"/><Relationship Id="rId18" Type="http://schemas.openxmlformats.org/officeDocument/2006/relationships/hyperlink" Target="https://business.columbia.edu/faculty/people/gernot-wagner" TargetMode="External"/><Relationship Id="rId3" Type="http://schemas.openxmlformats.org/officeDocument/2006/relationships/tags" Target="../tags/tag455.xml"/><Relationship Id="rId7" Type="http://schemas.openxmlformats.org/officeDocument/2006/relationships/tags" Target="../tags/tag459.xml"/><Relationship Id="rId12" Type="http://schemas.openxmlformats.org/officeDocument/2006/relationships/hyperlink" Target="https://www.ferc.gov/news-events/news/fact-sheet-building-future-through-electric-regional-transmission-planning-and" TargetMode="External"/><Relationship Id="rId17" Type="http://schemas.openxmlformats.org/officeDocument/2006/relationships/hyperlink" Target="https://eepower.com/tech-insights/transformer-supply-chain-woes-persist-as-energy-demand-grows/" TargetMode="External"/><Relationship Id="rId2" Type="http://schemas.openxmlformats.org/officeDocument/2006/relationships/tags" Target="../tags/tag454.xml"/><Relationship Id="rId16" Type="http://schemas.openxmlformats.org/officeDocument/2006/relationships/hyperlink" Target="https://eta-publications.lbl.gov/sites/default/files/2025-12/queued_up_2025_edition_12.15.2025.pdf" TargetMode="External"/><Relationship Id="rId1" Type="http://schemas.openxmlformats.org/officeDocument/2006/relationships/tags" Target="../tags/tag453.xml"/><Relationship Id="rId6" Type="http://schemas.openxmlformats.org/officeDocument/2006/relationships/tags" Target="../tags/tag458.xml"/><Relationship Id="rId11" Type="http://schemas.openxmlformats.org/officeDocument/2006/relationships/image" Target="../media/image64.emf"/><Relationship Id="rId5" Type="http://schemas.openxmlformats.org/officeDocument/2006/relationships/tags" Target="../tags/tag457.xml"/><Relationship Id="rId15" Type="http://schemas.openxmlformats.org/officeDocument/2006/relationships/hyperlink" Target="https://www.nerc.com/globalassets/our-work/assessments/2024-ltra_corrected_july_2025.pdf" TargetMode="External"/><Relationship Id="rId10" Type="http://schemas.openxmlformats.org/officeDocument/2006/relationships/oleObject" Target="../embeddings/oleObject38.bin"/><Relationship Id="rId19" Type="http://schemas.openxmlformats.org/officeDocument/2006/relationships/hyperlink" Target="https://business.columbia.edu/insights/climate/cki" TargetMode="External"/><Relationship Id="rId4" Type="http://schemas.openxmlformats.org/officeDocument/2006/relationships/tags" Target="../tags/tag456.xml"/><Relationship Id="rId9" Type="http://schemas.openxmlformats.org/officeDocument/2006/relationships/notesSlide" Target="../notesSlides/notesSlide23.xml"/><Relationship Id="rId14" Type="http://schemas.openxmlformats.org/officeDocument/2006/relationships/hyperlink" Target="https://www.energy.gov/oe/coordinated-interagency-transmission-authorizations-and-permits-program"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png"/><Relationship Id="rId7" Type="http://schemas.openxmlformats.org/officeDocument/2006/relationships/image" Target="../media/image125.jpeg"/><Relationship Id="rId2" Type="http://schemas.openxmlformats.org/officeDocument/2006/relationships/image" Target="../media/image120.jpeg"/><Relationship Id="rId1" Type="http://schemas.openxmlformats.org/officeDocument/2006/relationships/slideLayout" Target="../slideLayouts/slideLayout5.xml"/><Relationship Id="rId6" Type="http://schemas.openxmlformats.org/officeDocument/2006/relationships/image" Target="../media/image124.jpeg"/><Relationship Id="rId5" Type="http://schemas.openxmlformats.org/officeDocument/2006/relationships/image" Target="../media/image123.jpg"/><Relationship Id="rId10" Type="http://schemas.openxmlformats.org/officeDocument/2006/relationships/image" Target="../media/image128.jpg"/><Relationship Id="rId4" Type="http://schemas.openxmlformats.org/officeDocument/2006/relationships/image" Target="../media/image122.jpeg"/><Relationship Id="rId9" Type="http://schemas.openxmlformats.org/officeDocument/2006/relationships/image" Target="../media/image127.jpg"/></Relationships>
</file>

<file path=ppt/slides/_rels/slide29.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A0A21F2-FB02-4A34-A8D0-4217BAD09C4A}"/>
              </a:ext>
            </a:extLst>
          </p:cNvPr>
          <p:cNvGraphicFramePr>
            <a:graphicFrameLocks/>
          </p:cNvGraphicFramePr>
          <p:nvPr>
            <p:custDataLst>
              <p:tags r:id="rId1"/>
            </p:custDataLst>
            <p:extLst>
              <p:ext uri="{D42A27DB-BD31-4B8C-83A1-F6EECF244321}">
                <p14:modId xmlns:p14="http://schemas.microsoft.com/office/powerpoint/2010/main" val="36447488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7" name="think-cell data - do not delete" hidden="1">
                        <a:extLst>
                          <a:ext uri="{FF2B5EF4-FFF2-40B4-BE49-F238E27FC236}">
                            <a16:creationId xmlns:a16="http://schemas.microsoft.com/office/drawing/2014/main" id="{DA0A21F2-FB02-4A34-A8D0-4217BAD09C4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143916E-B488-68AE-853C-0A93DDD790D7}"/>
              </a:ext>
            </a:extLst>
          </p:cNvPr>
          <p:cNvSpPr>
            <a:spLocks noGrp="1"/>
          </p:cNvSpPr>
          <p:nvPr>
            <p:ph type="title"/>
          </p:nvPr>
        </p:nvSpPr>
        <p:spPr/>
        <p:txBody>
          <a:bodyPr vert="horz" rIns="0"/>
          <a:lstStyle/>
          <a:p>
            <a:r>
              <a:rPr lang="en-US" dirty="0"/>
              <a:t>Powering Grids</a:t>
            </a:r>
            <a:br>
              <a:rPr lang="en-US" dirty="0"/>
            </a:br>
            <a:r>
              <a:rPr lang="en-US" dirty="0"/>
              <a:t>Executive Summary</a:t>
            </a:r>
          </a:p>
        </p:txBody>
      </p:sp>
      <p:sp>
        <p:nvSpPr>
          <p:cNvPr id="3" name="Text Placeholder 2">
            <a:extLst>
              <a:ext uri="{FF2B5EF4-FFF2-40B4-BE49-F238E27FC236}">
                <a16:creationId xmlns:a16="http://schemas.microsoft.com/office/drawing/2014/main" id="{5C042AE8-F2A2-F06C-CDED-31A2D52BC1F4}"/>
              </a:ext>
            </a:extLst>
          </p:cNvPr>
          <p:cNvSpPr>
            <a:spLocks noGrp="1"/>
          </p:cNvSpPr>
          <p:nvPr>
            <p:ph type="body" sz="quarter" idx="10"/>
          </p:nvPr>
        </p:nvSpPr>
        <p:spPr>
          <a:xfrm>
            <a:off x="5429170" y="5033683"/>
            <a:ext cx="6432630" cy="1330541"/>
          </a:xfrm>
        </p:spPr>
        <p:txBody>
          <a:bodyPr vert="horz" lIns="0" tIns="45720" rIns="91440" bIns="45720" rtlCol="0" anchor="t">
            <a:noAutofit/>
          </a:bodyPr>
          <a:lstStyle/>
          <a:p>
            <a:r>
              <a:rPr lang="en-US" dirty="0">
                <a:latin typeface="Arial"/>
                <a:cs typeface="Arial"/>
              </a:rPr>
              <a:t>Gernot Wagner, Hasan Alawadhi, </a:t>
            </a:r>
            <a:r>
              <a:rPr lang="en-US" dirty="0"/>
              <a:t>Sevgi Helin </a:t>
            </a:r>
            <a:r>
              <a:rPr lang="en-US" dirty="0" err="1"/>
              <a:t>Tilkicioglu</a:t>
            </a:r>
            <a:r>
              <a:rPr lang="en-US" dirty="0"/>
              <a:t>, </a:t>
            </a:r>
            <a:r>
              <a:rPr lang="en-US" dirty="0">
                <a:latin typeface="Arial"/>
                <a:cs typeface="Arial"/>
              </a:rPr>
              <a:t>Dominica Wambold, </a:t>
            </a:r>
            <a:r>
              <a:rPr lang="en-US" dirty="0"/>
              <a:t>Ilayda Tezcan</a:t>
            </a:r>
            <a:r>
              <a:rPr lang="en-US" dirty="0">
                <a:latin typeface="Arial"/>
                <a:cs typeface="Arial"/>
              </a:rPr>
              <a:t>, </a:t>
            </a:r>
            <a:r>
              <a:rPr lang="en-US" dirty="0"/>
              <a:t>Gunay Kiran, Stephanie Chen, Christy Wong, Ryon Roque, Vincent </a:t>
            </a:r>
            <a:r>
              <a:rPr lang="en-US" dirty="0">
                <a:cs typeface="Arial"/>
              </a:rPr>
              <a:t>Sandow-</a:t>
            </a:r>
            <a:r>
              <a:rPr lang="en-US" dirty="0" err="1">
                <a:cs typeface="Arial"/>
              </a:rPr>
              <a:t>Straesser</a:t>
            </a:r>
            <a:r>
              <a:rPr lang="en-US" dirty="0">
                <a:latin typeface="Arial"/>
                <a:cs typeface="Arial"/>
              </a:rPr>
              <a:t>, Isabel Hoyos, Ariela Farchi, and Pia Doris Morrow</a:t>
            </a:r>
            <a:endParaRPr lang="en-US" dirty="0"/>
          </a:p>
        </p:txBody>
      </p:sp>
      <p:sp>
        <p:nvSpPr>
          <p:cNvPr id="4" name="Text Placeholder 3">
            <a:extLst>
              <a:ext uri="{FF2B5EF4-FFF2-40B4-BE49-F238E27FC236}">
                <a16:creationId xmlns:a16="http://schemas.microsoft.com/office/drawing/2014/main" id="{C2CD7E64-7EED-B5A6-19A5-F6EF309C1B60}"/>
              </a:ext>
            </a:extLst>
          </p:cNvPr>
          <p:cNvSpPr>
            <a:spLocks noGrp="1"/>
          </p:cNvSpPr>
          <p:nvPr>
            <p:ph type="body" sz="quarter" idx="12"/>
          </p:nvPr>
        </p:nvSpPr>
        <p:spPr/>
        <p:txBody>
          <a:bodyPr/>
          <a:lstStyle/>
          <a:p>
            <a:r>
              <a:rPr lang="en-US"/>
              <a:t> </a:t>
            </a:r>
          </a:p>
        </p:txBody>
      </p:sp>
      <p:sp>
        <p:nvSpPr>
          <p:cNvPr id="5" name="Text Placeholder 4">
            <a:extLst>
              <a:ext uri="{FF2B5EF4-FFF2-40B4-BE49-F238E27FC236}">
                <a16:creationId xmlns:a16="http://schemas.microsoft.com/office/drawing/2014/main" id="{C360E014-3BE9-1CCE-A0DF-0B883D64C8BA}"/>
              </a:ext>
            </a:extLst>
          </p:cNvPr>
          <p:cNvSpPr>
            <a:spLocks noGrp="1"/>
          </p:cNvSpPr>
          <p:nvPr>
            <p:ph type="body" sz="quarter" idx="13"/>
          </p:nvPr>
        </p:nvSpPr>
        <p:spPr/>
        <p:txBody>
          <a:bodyPr/>
          <a:lstStyle/>
          <a:p>
            <a:r>
              <a:rPr lang="en-US"/>
              <a:t> </a:t>
            </a:r>
          </a:p>
        </p:txBody>
      </p:sp>
      <p:sp>
        <p:nvSpPr>
          <p:cNvPr id="6" name="Text Placeholder 5">
            <a:extLst>
              <a:ext uri="{FF2B5EF4-FFF2-40B4-BE49-F238E27FC236}">
                <a16:creationId xmlns:a16="http://schemas.microsoft.com/office/drawing/2014/main" id="{7B45B344-9DBD-B669-FF78-019C14271222}"/>
              </a:ext>
            </a:extLst>
          </p:cNvPr>
          <p:cNvSpPr>
            <a:spLocks noGrp="1"/>
          </p:cNvSpPr>
          <p:nvPr>
            <p:ph type="body" sz="quarter" idx="14"/>
          </p:nvPr>
        </p:nvSpPr>
        <p:spPr/>
        <p:txBody>
          <a:bodyPr vert="horz" wrap="square" lIns="91440" tIns="45720" rIns="91440" bIns="45720" rtlCol="0" anchor="t">
            <a:noAutofit/>
          </a:bodyPr>
          <a:lstStyle/>
          <a:p>
            <a:r>
              <a:rPr lang="en-US" dirty="0">
                <a:latin typeface="Arial"/>
                <a:cs typeface="Arial"/>
              </a:rPr>
              <a:t>Cite as: Wagner </a:t>
            </a:r>
            <a:r>
              <a:rPr lang="en-US" i="1" dirty="0">
                <a:latin typeface="Arial"/>
                <a:cs typeface="Arial"/>
              </a:rPr>
              <a:t>et al. </a:t>
            </a:r>
            <a:r>
              <a:rPr lang="en-US" dirty="0">
                <a:latin typeface="Arial"/>
                <a:cs typeface="Arial"/>
              </a:rPr>
              <a:t>“Powering Grids,” Columbia Business School Climate Knowledge Initiative</a:t>
            </a:r>
          </a:p>
          <a:p>
            <a:r>
              <a:rPr lang="en-US" dirty="0">
                <a:latin typeface="Arial"/>
                <a:cs typeface="Arial"/>
              </a:rPr>
              <a:t>(28 September 2026).</a:t>
            </a:r>
          </a:p>
        </p:txBody>
      </p:sp>
    </p:spTree>
    <p:extLst>
      <p:ext uri="{BB962C8B-B14F-4D97-AF65-F5344CB8AC3E}">
        <p14:creationId xmlns:p14="http://schemas.microsoft.com/office/powerpoint/2010/main" val="3011249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07605-F88E-3612-4689-062DDC97600E}"/>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998E621-6CDF-FC18-3CD3-4FEA1BEA970A}"/>
              </a:ext>
            </a:extLst>
          </p:cNvPr>
          <p:cNvGraphicFramePr>
            <a:graphicFrameLocks/>
          </p:cNvGraphicFramePr>
          <p:nvPr>
            <p:custDataLst>
              <p:tags r:id="rId1"/>
            </p:custDataLst>
            <p:extLst>
              <p:ext uri="{D42A27DB-BD31-4B8C-83A1-F6EECF244321}">
                <p14:modId xmlns:p14="http://schemas.microsoft.com/office/powerpoint/2010/main" val="26030453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347" imgH="348" progId="TCLayout.ActiveDocument.1">
                  <p:embed/>
                </p:oleObj>
              </mc:Choice>
              <mc:Fallback>
                <p:oleObj name="thinkcell Slide" r:id="rId7" imgW="347" imgH="348" progId="TCLayout.ActiveDocument.1">
                  <p:embed/>
                  <p:pic>
                    <p:nvPicPr>
                      <p:cNvPr id="5" name="think-cell data - do not delete" hidden="1">
                        <a:extLst>
                          <a:ext uri="{FF2B5EF4-FFF2-40B4-BE49-F238E27FC236}">
                            <a16:creationId xmlns:a16="http://schemas.microsoft.com/office/drawing/2014/main" id="{F998E621-6CDF-FC18-3CD3-4FEA1BEA970A}"/>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E7A2B4B9-1EE8-5365-DACC-60D0BFF4E7A9}"/>
              </a:ext>
            </a:extLst>
          </p:cNvPr>
          <p:cNvSpPr>
            <a:spLocks noGrp="1"/>
          </p:cNvSpPr>
          <p:nvPr>
            <p:ph type="title"/>
          </p:nvPr>
        </p:nvSpPr>
        <p:spPr/>
        <p:txBody>
          <a:bodyPr vert="horz" wrap="square" lIns="91440" tIns="0" rIns="91440" bIns="0" anchor="t">
            <a:noAutofit/>
          </a:bodyPr>
          <a:lstStyle/>
          <a:p>
            <a:r>
              <a:rPr lang="en-GB" dirty="0"/>
              <a:t>Modern energy grids are meant to provide power in a way that maximizes security while minimizing emissions and costs</a:t>
            </a:r>
            <a:endParaRPr lang="en-US" dirty="0"/>
          </a:p>
        </p:txBody>
      </p:sp>
      <p:sp>
        <p:nvSpPr>
          <p:cNvPr id="6" name="Textplatzhalter 13">
            <a:extLst>
              <a:ext uri="{FF2B5EF4-FFF2-40B4-BE49-F238E27FC236}">
                <a16:creationId xmlns:a16="http://schemas.microsoft.com/office/drawing/2014/main" id="{D8D27C88-EC2D-8AB0-8361-383DF35DCBCD}"/>
              </a:ext>
            </a:extLst>
          </p:cNvPr>
          <p:cNvSpPr txBox="1">
            <a:spLocks/>
          </p:cNvSpPr>
          <p:nvPr/>
        </p:nvSpPr>
        <p:spPr bwMode="gray">
          <a:xfrm>
            <a:off x="740500" y="1653042"/>
            <a:ext cx="4167822" cy="266336"/>
          </a:xfrm>
          <a:prstGeom prst="rect">
            <a:avLst/>
          </a:prstGeom>
        </p:spPr>
        <p:txBody>
          <a:bodyPr wrap="square" lIns="0" tIns="0" rIns="0" bIns="50400" anchor="b">
            <a:spAutoFit/>
          </a:bodyPr>
          <a:lstStyle>
            <a:defPPr>
              <a:defRPr lang="de-DE"/>
            </a:defPPr>
            <a:lvl1pPr>
              <a:defRPr sz="1300">
                <a:solidFill>
                  <a:schemeClr val="tx2"/>
                </a:solidFill>
                <a:latin typeface="+mj-lt"/>
                <a:ea typeface="Verdana" pitchFamily="34" charset="0"/>
                <a:cs typeface="Verdana" pitchFamily="34" charset="0"/>
              </a:defRPr>
            </a:lvl1pPr>
            <a:lvl2pPr marL="180975" indent="-180975" algn="l" rtl="0" fontAlgn="base">
              <a:lnSpc>
                <a:spcPct val="95000"/>
              </a:lnSpc>
              <a:spcBef>
                <a:spcPts val="400"/>
              </a:spcBef>
              <a:spcAft>
                <a:spcPct val="0"/>
              </a:spcAft>
              <a:buFont typeface="Wingdings" pitchFamily="2" charset="2"/>
              <a:buChar char="§"/>
              <a:defRPr sz="1300" kern="1200">
                <a:solidFill>
                  <a:schemeClr val="tx1"/>
                </a:solidFill>
                <a:latin typeface="+mn-lt"/>
                <a:ea typeface="Verdana" pitchFamily="34" charset="0"/>
                <a:cs typeface="Verdana" pitchFamily="34" charset="0"/>
              </a:defRPr>
            </a:lvl2pPr>
            <a:lvl3pPr marL="361950"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3pPr>
            <a:lvl4pPr marL="534988" indent="-173038"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4pPr>
            <a:lvl5pPr marL="715963"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000000"/>
              </a:buClr>
            </a:pPr>
            <a:r>
              <a:rPr lang="en-US" sz="1400" dirty="0">
                <a:solidFill>
                  <a:schemeClr val="tx1"/>
                </a:solidFill>
                <a:latin typeface="+mn-lt"/>
                <a:ea typeface="+mn-ea"/>
                <a:cs typeface="+mn-cs"/>
                <a:sym typeface="Futura"/>
              </a:rPr>
              <a:t>Maximizing grid security</a:t>
            </a:r>
          </a:p>
        </p:txBody>
      </p:sp>
      <p:cxnSp>
        <p:nvCxnSpPr>
          <p:cNvPr id="7" name="Gerade Verbindung 31">
            <a:extLst>
              <a:ext uri="{FF2B5EF4-FFF2-40B4-BE49-F238E27FC236}">
                <a16:creationId xmlns:a16="http://schemas.microsoft.com/office/drawing/2014/main" id="{2F02A415-E7EA-111C-80F2-58795C1D011A}"/>
              </a:ext>
            </a:extLst>
          </p:cNvPr>
          <p:cNvCxnSpPr>
            <a:cxnSpLocks/>
          </p:cNvCxnSpPr>
          <p:nvPr/>
        </p:nvCxnSpPr>
        <p:spPr bwMode="gray">
          <a:xfrm>
            <a:off x="411554" y="1977562"/>
            <a:ext cx="5214546" cy="0"/>
          </a:xfrm>
          <a:prstGeom prst="line">
            <a:avLst/>
          </a:prstGeom>
          <a:ln w="9525" cap="flat" cmpd="sng" algn="ctr">
            <a:solidFill>
              <a:schemeClr val="bg2">
                <a:lumMod val="9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Textplatzhalter 13">
            <a:extLst>
              <a:ext uri="{FF2B5EF4-FFF2-40B4-BE49-F238E27FC236}">
                <a16:creationId xmlns:a16="http://schemas.microsoft.com/office/drawing/2014/main" id="{BC50A7B3-A042-0AA7-AB5B-7CB4EF8B4A9C}"/>
              </a:ext>
            </a:extLst>
          </p:cNvPr>
          <p:cNvSpPr txBox="1">
            <a:spLocks/>
          </p:cNvSpPr>
          <p:nvPr/>
        </p:nvSpPr>
        <p:spPr bwMode="gray">
          <a:xfrm>
            <a:off x="740500" y="3942447"/>
            <a:ext cx="2624772" cy="266336"/>
          </a:xfrm>
          <a:prstGeom prst="rect">
            <a:avLst/>
          </a:prstGeom>
          <a:noFill/>
        </p:spPr>
        <p:txBody>
          <a:bodyPr wrap="square" lIns="0" tIns="0" rIns="0" bIns="50400" anchor="b">
            <a:spAutoFit/>
          </a:bodyPr>
          <a:lstStyle>
            <a:defPPr>
              <a:defRPr lang="de-DE"/>
            </a:defPPr>
            <a:lvl1pPr>
              <a:defRPr sz="1300">
                <a:solidFill>
                  <a:schemeClr val="tx2"/>
                </a:solidFill>
                <a:latin typeface="+mj-lt"/>
                <a:ea typeface="Verdana" pitchFamily="34" charset="0"/>
                <a:cs typeface="Verdana" pitchFamily="34" charset="0"/>
              </a:defRPr>
            </a:lvl1pPr>
            <a:lvl2pPr marL="180975" indent="-180975" algn="l" rtl="0" fontAlgn="base">
              <a:lnSpc>
                <a:spcPct val="95000"/>
              </a:lnSpc>
              <a:spcBef>
                <a:spcPts val="400"/>
              </a:spcBef>
              <a:spcAft>
                <a:spcPct val="0"/>
              </a:spcAft>
              <a:buFont typeface="Wingdings" pitchFamily="2" charset="2"/>
              <a:buChar char="§"/>
              <a:defRPr sz="1300" kern="1200">
                <a:solidFill>
                  <a:schemeClr val="tx1"/>
                </a:solidFill>
                <a:latin typeface="+mn-lt"/>
                <a:ea typeface="Verdana" pitchFamily="34" charset="0"/>
                <a:cs typeface="Verdana" pitchFamily="34" charset="0"/>
              </a:defRPr>
            </a:lvl2pPr>
            <a:lvl3pPr marL="361950"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3pPr>
            <a:lvl4pPr marL="534988" indent="-173038"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4pPr>
            <a:lvl5pPr marL="715963"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000000"/>
              </a:buClr>
            </a:pPr>
            <a:r>
              <a:rPr lang="en-US" sz="1400" dirty="0">
                <a:solidFill>
                  <a:schemeClr val="tx1"/>
                </a:solidFill>
                <a:latin typeface="+mn-lt"/>
                <a:ea typeface="+mn-ea"/>
                <a:cs typeface="+mn-cs"/>
                <a:sym typeface="Futura"/>
              </a:rPr>
              <a:t>Minimizing carbon emissions</a:t>
            </a:r>
          </a:p>
        </p:txBody>
      </p:sp>
      <p:cxnSp>
        <p:nvCxnSpPr>
          <p:cNvPr id="9" name="Gerade Verbindung 31">
            <a:extLst>
              <a:ext uri="{FF2B5EF4-FFF2-40B4-BE49-F238E27FC236}">
                <a16:creationId xmlns:a16="http://schemas.microsoft.com/office/drawing/2014/main" id="{61AD00DA-AB73-A504-3C4E-562CFBDD103E}"/>
              </a:ext>
            </a:extLst>
          </p:cNvPr>
          <p:cNvCxnSpPr>
            <a:cxnSpLocks/>
          </p:cNvCxnSpPr>
          <p:nvPr/>
        </p:nvCxnSpPr>
        <p:spPr bwMode="gray">
          <a:xfrm>
            <a:off x="411554" y="4288053"/>
            <a:ext cx="3290529" cy="0"/>
          </a:xfrm>
          <a:prstGeom prst="line">
            <a:avLst/>
          </a:prstGeom>
          <a:ln w="9525" cap="flat" cmpd="sng" algn="ctr">
            <a:solidFill>
              <a:schemeClr val="bg2">
                <a:lumMod val="9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 name="Inhaltsplatzhalter 2">
            <a:extLst>
              <a:ext uri="{FF2B5EF4-FFF2-40B4-BE49-F238E27FC236}">
                <a16:creationId xmlns:a16="http://schemas.microsoft.com/office/drawing/2014/main" id="{4F35563F-0684-BE94-A47E-960D0129910F}"/>
              </a:ext>
            </a:extLst>
          </p:cNvPr>
          <p:cNvSpPr txBox="1">
            <a:spLocks/>
          </p:cNvSpPr>
          <p:nvPr/>
        </p:nvSpPr>
        <p:spPr>
          <a:xfrm>
            <a:off x="407988" y="4390297"/>
            <a:ext cx="2624772" cy="1015659"/>
          </a:xfrm>
          <a:prstGeom prst="rect">
            <a:avLst/>
          </a:prstGeom>
        </p:spPr>
        <p:txBody>
          <a:bodyPr wrap="square" lIns="0" tIns="0" rIns="0" bIns="0" anchor="t">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466725" indent="-22225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720725" indent="-217488" algn="l" defTabSz="914400" rtl="0" eaLnBrk="1" latinLnBrk="0" hangingPunct="1">
              <a:lnSpc>
                <a:spcPct val="10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900113" indent="-193675" algn="l" defTabSz="914400" rtl="0" eaLnBrk="1" latinLnBrk="0" hangingPunct="1">
              <a:lnSpc>
                <a:spcPct val="10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1136650" indent="-18573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spcBef>
                <a:spcPts val="0"/>
              </a:spcBef>
              <a:spcAft>
                <a:spcPts val="600"/>
              </a:spcAft>
            </a:pPr>
            <a:r>
              <a:rPr lang="en-US" sz="1200" dirty="0">
                <a:sym typeface="Futura"/>
              </a:rPr>
              <a:t>Intermittent and inverter-based technologies are being prioritized; they are the readiest source available and fastest to connect</a:t>
            </a:r>
          </a:p>
          <a:p>
            <a:pPr marL="139700" lvl="1" indent="-139700">
              <a:spcBef>
                <a:spcPts val="0"/>
              </a:spcBef>
              <a:spcAft>
                <a:spcPts val="600"/>
              </a:spcAft>
            </a:pPr>
            <a:r>
              <a:rPr lang="en-US" sz="1200" dirty="0">
                <a:sym typeface="Futura"/>
              </a:rPr>
              <a:t>These present unique challenges to the grid and its operations </a:t>
            </a:r>
            <a:endParaRPr lang="en-US" sz="1200" dirty="0">
              <a:cs typeface="Arial"/>
            </a:endParaRPr>
          </a:p>
        </p:txBody>
      </p:sp>
      <p:sp>
        <p:nvSpPr>
          <p:cNvPr id="11" name="Textplatzhalter 13">
            <a:extLst>
              <a:ext uri="{FF2B5EF4-FFF2-40B4-BE49-F238E27FC236}">
                <a16:creationId xmlns:a16="http://schemas.microsoft.com/office/drawing/2014/main" id="{B1945CDD-100C-AD9A-2C06-846C42FDD624}"/>
              </a:ext>
            </a:extLst>
          </p:cNvPr>
          <p:cNvSpPr txBox="1">
            <a:spLocks/>
          </p:cNvSpPr>
          <p:nvPr/>
        </p:nvSpPr>
        <p:spPr bwMode="gray">
          <a:xfrm flipH="1">
            <a:off x="8858940" y="3942447"/>
            <a:ext cx="2624773" cy="266336"/>
          </a:xfrm>
          <a:prstGeom prst="rect">
            <a:avLst/>
          </a:prstGeom>
        </p:spPr>
        <p:txBody>
          <a:bodyPr wrap="square" lIns="0" tIns="0" rIns="0" bIns="50400" anchor="b">
            <a:spAutoFit/>
          </a:bodyPr>
          <a:lstStyle>
            <a:defPPr>
              <a:defRPr lang="de-DE"/>
            </a:defPPr>
            <a:lvl1pPr>
              <a:defRPr sz="1300">
                <a:solidFill>
                  <a:schemeClr val="tx2"/>
                </a:solidFill>
                <a:latin typeface="+mj-lt"/>
                <a:ea typeface="Verdana" pitchFamily="34" charset="0"/>
                <a:cs typeface="Verdana" pitchFamily="34" charset="0"/>
              </a:defRPr>
            </a:lvl1pPr>
            <a:lvl2pPr marL="180975" indent="-180975" algn="l" rtl="0" fontAlgn="base">
              <a:lnSpc>
                <a:spcPct val="95000"/>
              </a:lnSpc>
              <a:spcBef>
                <a:spcPts val="400"/>
              </a:spcBef>
              <a:spcAft>
                <a:spcPct val="0"/>
              </a:spcAft>
              <a:buFont typeface="Wingdings" pitchFamily="2" charset="2"/>
              <a:buChar char="§"/>
              <a:defRPr sz="1300" kern="1200">
                <a:solidFill>
                  <a:schemeClr val="tx1"/>
                </a:solidFill>
                <a:latin typeface="+mn-lt"/>
                <a:ea typeface="Verdana" pitchFamily="34" charset="0"/>
                <a:cs typeface="Verdana" pitchFamily="34" charset="0"/>
              </a:defRPr>
            </a:lvl2pPr>
            <a:lvl3pPr marL="361950"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3pPr>
            <a:lvl4pPr marL="534988" indent="-173038"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4pPr>
            <a:lvl5pPr marL="715963"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rgbClr val="000000"/>
              </a:buClr>
            </a:pPr>
            <a:r>
              <a:rPr lang="en-US" sz="1400" dirty="0">
                <a:solidFill>
                  <a:schemeClr val="tx1"/>
                </a:solidFill>
                <a:latin typeface="+mn-lt"/>
                <a:ea typeface="+mn-ea"/>
                <a:cs typeface="+mn-cs"/>
                <a:sym typeface="Futura"/>
              </a:rPr>
              <a:t>Minimizing cost of power</a:t>
            </a:r>
          </a:p>
        </p:txBody>
      </p:sp>
      <p:cxnSp>
        <p:nvCxnSpPr>
          <p:cNvPr id="12" name="Gerade Verbindung 31">
            <a:extLst>
              <a:ext uri="{FF2B5EF4-FFF2-40B4-BE49-F238E27FC236}">
                <a16:creationId xmlns:a16="http://schemas.microsoft.com/office/drawing/2014/main" id="{F6E9D3A1-880D-B5CB-BC20-5BB373395332}"/>
              </a:ext>
            </a:extLst>
          </p:cNvPr>
          <p:cNvCxnSpPr>
            <a:cxnSpLocks/>
          </p:cNvCxnSpPr>
          <p:nvPr/>
        </p:nvCxnSpPr>
        <p:spPr bwMode="gray">
          <a:xfrm flipH="1">
            <a:off x="8526428" y="4288054"/>
            <a:ext cx="3290529" cy="0"/>
          </a:xfrm>
          <a:prstGeom prst="line">
            <a:avLst/>
          </a:prstGeom>
          <a:ln w="9525" cap="flat" cmpd="sng" algn="ctr">
            <a:solidFill>
              <a:schemeClr val="bg2">
                <a:lumMod val="9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Inhaltsplatzhalter 2">
            <a:extLst>
              <a:ext uri="{FF2B5EF4-FFF2-40B4-BE49-F238E27FC236}">
                <a16:creationId xmlns:a16="http://schemas.microsoft.com/office/drawing/2014/main" id="{3D18F12B-6624-DE33-0794-97F5F96DDD4E}"/>
              </a:ext>
            </a:extLst>
          </p:cNvPr>
          <p:cNvSpPr txBox="1">
            <a:spLocks/>
          </p:cNvSpPr>
          <p:nvPr/>
        </p:nvSpPr>
        <p:spPr>
          <a:xfrm>
            <a:off x="8526427" y="4390297"/>
            <a:ext cx="3316447" cy="1502925"/>
          </a:xfrm>
          <a:prstGeom prst="rect">
            <a:avLst/>
          </a:prstGeom>
        </p:spPr>
        <p:txBody>
          <a:bodyPr wrap="square" lIns="0" tIns="0" rIns="0" bIns="0" anchor="t">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466725" indent="-22225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720725" indent="-217488" algn="l" defTabSz="914400" rtl="0" eaLnBrk="1" latinLnBrk="0" hangingPunct="1">
              <a:lnSpc>
                <a:spcPct val="10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900113" indent="-193675" algn="l" defTabSz="914400" rtl="0" eaLnBrk="1" latinLnBrk="0" hangingPunct="1">
              <a:lnSpc>
                <a:spcPct val="10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1136650" indent="-18573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spcBef>
                <a:spcPts val="0"/>
              </a:spcBef>
              <a:spcAft>
                <a:spcPts val="600"/>
              </a:spcAft>
            </a:pPr>
            <a:r>
              <a:rPr lang="en-US" sz="1200" dirty="0">
                <a:sym typeface="Futura"/>
              </a:rPr>
              <a:t>Affordable electricity is a human right, while achieving it and connecting any form of new generation requires expensive change that needs to be paid for somehow</a:t>
            </a:r>
          </a:p>
          <a:p>
            <a:pPr marL="139700" lvl="1" indent="-139700">
              <a:spcBef>
                <a:spcPts val="0"/>
              </a:spcBef>
              <a:spcAft>
                <a:spcPts val="600"/>
              </a:spcAft>
            </a:pPr>
            <a:r>
              <a:rPr lang="en-US" sz="1200" dirty="0">
                <a:sym typeface="Futura"/>
              </a:rPr>
              <a:t>Grids must seek creative ways to achieve returns while ensuring that costs are fairly allocated and without raising backlash from customer costs</a:t>
            </a:r>
            <a:endParaRPr lang="en-US" sz="1200" dirty="0">
              <a:cs typeface="Arial"/>
            </a:endParaRPr>
          </a:p>
        </p:txBody>
      </p:sp>
      <p:sp>
        <p:nvSpPr>
          <p:cNvPr id="14" name="Inhaltsplatzhalter 2">
            <a:extLst>
              <a:ext uri="{FF2B5EF4-FFF2-40B4-BE49-F238E27FC236}">
                <a16:creationId xmlns:a16="http://schemas.microsoft.com/office/drawing/2014/main" id="{2D5413DB-0E8E-9036-F802-17DB603C93E4}"/>
              </a:ext>
            </a:extLst>
          </p:cNvPr>
          <p:cNvSpPr txBox="1">
            <a:spLocks/>
          </p:cNvSpPr>
          <p:nvPr/>
        </p:nvSpPr>
        <p:spPr>
          <a:xfrm>
            <a:off x="407988" y="2095156"/>
            <a:ext cx="3861009" cy="1015659"/>
          </a:xfrm>
          <a:prstGeom prst="rect">
            <a:avLst/>
          </a:prstGeom>
        </p:spPr>
        <p:txBody>
          <a:bodyPr wrap="square" lIns="0" tIns="0" rIns="0" bIns="0" anchor="t">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466725" indent="-22225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720725" indent="-217488" algn="l" defTabSz="914400" rtl="0" eaLnBrk="1" latinLnBrk="0" hangingPunct="1">
              <a:lnSpc>
                <a:spcPct val="10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900113" indent="-193675" algn="l" defTabSz="914400" rtl="0" eaLnBrk="1" latinLnBrk="0" hangingPunct="1">
              <a:lnSpc>
                <a:spcPct val="10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1136650" indent="-18573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9700" lvl="1" indent="-139700">
              <a:spcBef>
                <a:spcPts val="0"/>
              </a:spcBef>
              <a:spcAft>
                <a:spcPts val="600"/>
              </a:spcAft>
            </a:pPr>
            <a:r>
              <a:rPr lang="en-US" sz="1200" dirty="0">
                <a:sym typeface="Futura"/>
              </a:rPr>
              <a:t>Supply of energy must meet demand wherever required on the grid and maintain reliability</a:t>
            </a:r>
          </a:p>
          <a:p>
            <a:pPr marL="139700" lvl="1" indent="-139700">
              <a:spcBef>
                <a:spcPts val="0"/>
              </a:spcBef>
              <a:spcAft>
                <a:spcPts val="600"/>
              </a:spcAft>
            </a:pPr>
            <a:r>
              <a:rPr lang="en-US" sz="1200" dirty="0">
                <a:sym typeface="Futura"/>
              </a:rPr>
              <a:t>Energy powers the economy; lost hours are directly related to lower productivity and standard of life, while constrained grids prevent industrial expansion</a:t>
            </a:r>
            <a:endParaRPr lang="en-US" sz="1200" dirty="0">
              <a:cs typeface="Arial"/>
            </a:endParaRPr>
          </a:p>
          <a:p>
            <a:pPr marL="139700" lvl="1" indent="-139700">
              <a:spcBef>
                <a:spcPts val="0"/>
              </a:spcBef>
              <a:spcAft>
                <a:spcPts val="600"/>
              </a:spcAft>
            </a:pPr>
            <a:r>
              <a:rPr lang="en-US" sz="1200" dirty="0">
                <a:cs typeface="Arial"/>
              </a:rPr>
              <a:t>Grids must be secure and sovereign, with cybersecurity and supply chain challenges posing an increasing threat to connected assets</a:t>
            </a:r>
          </a:p>
        </p:txBody>
      </p:sp>
      <p:sp>
        <p:nvSpPr>
          <p:cNvPr id="15" name="Freeform 8">
            <a:extLst>
              <a:ext uri="{FF2B5EF4-FFF2-40B4-BE49-F238E27FC236}">
                <a16:creationId xmlns:a16="http://schemas.microsoft.com/office/drawing/2014/main" id="{0B0777B4-610E-FAD3-41EE-9ACF82A1891B}"/>
              </a:ext>
            </a:extLst>
          </p:cNvPr>
          <p:cNvSpPr>
            <a:spLocks/>
          </p:cNvSpPr>
          <p:nvPr/>
        </p:nvSpPr>
        <p:spPr bwMode="gray">
          <a:xfrm>
            <a:off x="3190737" y="4225540"/>
            <a:ext cx="2397469" cy="1847027"/>
          </a:xfrm>
          <a:prstGeom prst="triangle">
            <a:avLst/>
          </a:prstGeom>
          <a:solidFill>
            <a:srgbClr val="009BDB"/>
          </a:solidFill>
          <a:ln w="9525" cap="flat" cmpd="sng" algn="ctr">
            <a:noFill/>
            <a:prstDash val="solid"/>
            <a:round/>
            <a:headEnd type="none" w="med" len="med"/>
            <a:tailEnd type="none" w="med" len="med"/>
          </a:ln>
          <a:effectLst/>
        </p:spPr>
        <p:txBody>
          <a:bodyPr lIns="0" tIns="0" rIns="0" bIns="0" anchor="ctr">
            <a:noAutofit/>
          </a:bodyPr>
          <a:lstStyle/>
          <a:p>
            <a:pPr algn="ctr" eaLnBrk="0" fontAlgn="auto" hangingPunct="0">
              <a:spcBef>
                <a:spcPts val="400"/>
              </a:spcBef>
              <a:spcAft>
                <a:spcPts val="0"/>
              </a:spcAft>
            </a:pPr>
            <a:endParaRPr lang="en-US" sz="1400" b="1" kern="0">
              <a:solidFill>
                <a:srgbClr val="FFFFFF"/>
              </a:solidFill>
            </a:endParaRPr>
          </a:p>
        </p:txBody>
      </p:sp>
      <p:sp>
        <p:nvSpPr>
          <p:cNvPr id="16" name="Freeform 9">
            <a:extLst>
              <a:ext uri="{FF2B5EF4-FFF2-40B4-BE49-F238E27FC236}">
                <a16:creationId xmlns:a16="http://schemas.microsoft.com/office/drawing/2014/main" id="{7B46D7AA-3CDE-B08D-14A1-82F9F1BD7476}"/>
              </a:ext>
            </a:extLst>
          </p:cNvPr>
          <p:cNvSpPr>
            <a:spLocks/>
          </p:cNvSpPr>
          <p:nvPr/>
        </p:nvSpPr>
        <p:spPr bwMode="gray">
          <a:xfrm flipH="1">
            <a:off x="6087769" y="4212238"/>
            <a:ext cx="2397469" cy="1847027"/>
          </a:xfrm>
          <a:prstGeom prst="triangle">
            <a:avLst/>
          </a:prstGeom>
          <a:solidFill>
            <a:srgbClr val="34A398"/>
          </a:solidFill>
          <a:ln w="9525" cap="flat" cmpd="sng" algn="ctr">
            <a:noFill/>
            <a:prstDash val="solid"/>
            <a:round/>
            <a:headEnd type="none" w="med" len="med"/>
            <a:tailEnd type="none" w="med" len="med"/>
          </a:ln>
          <a:effectLst/>
        </p:spPr>
        <p:txBody>
          <a:bodyPr lIns="0" tIns="0" rIns="0" bIns="0" anchor="ctr">
            <a:noAutofit/>
          </a:bodyPr>
          <a:lstStyle/>
          <a:p>
            <a:pPr algn="ctr" eaLnBrk="0" fontAlgn="auto" hangingPunct="0">
              <a:spcBef>
                <a:spcPts val="400"/>
              </a:spcBef>
              <a:spcAft>
                <a:spcPts val="0"/>
              </a:spcAft>
            </a:pPr>
            <a:endParaRPr lang="en-US" sz="1400" b="1" kern="0">
              <a:solidFill>
                <a:srgbClr val="FFFFFF"/>
              </a:solidFill>
            </a:endParaRPr>
          </a:p>
        </p:txBody>
      </p:sp>
      <p:sp>
        <p:nvSpPr>
          <p:cNvPr id="17" name="Freeform 10">
            <a:extLst>
              <a:ext uri="{FF2B5EF4-FFF2-40B4-BE49-F238E27FC236}">
                <a16:creationId xmlns:a16="http://schemas.microsoft.com/office/drawing/2014/main" id="{749FB29A-8456-786F-7189-E50203ADA8D1}"/>
              </a:ext>
            </a:extLst>
          </p:cNvPr>
          <p:cNvSpPr>
            <a:spLocks/>
          </p:cNvSpPr>
          <p:nvPr/>
        </p:nvSpPr>
        <p:spPr bwMode="gray">
          <a:xfrm>
            <a:off x="4635074" y="1977562"/>
            <a:ext cx="2414192" cy="1873631"/>
          </a:xfrm>
          <a:prstGeom prst="triangle">
            <a:avLst/>
          </a:prstGeom>
          <a:solidFill>
            <a:srgbClr val="002230"/>
          </a:solidFill>
          <a:ln w="9525" cap="flat" cmpd="sng" algn="ctr">
            <a:noFill/>
            <a:prstDash val="solid"/>
            <a:round/>
            <a:headEnd type="none" w="med" len="med"/>
            <a:tailEnd type="none" w="med" len="med"/>
          </a:ln>
          <a:effectLst/>
        </p:spPr>
        <p:txBody>
          <a:bodyPr lIns="0" tIns="0" rIns="0" bIns="0" anchor="ctr">
            <a:noAutofit/>
          </a:bodyPr>
          <a:lstStyle/>
          <a:p>
            <a:pPr algn="ctr" eaLnBrk="0" fontAlgn="auto" hangingPunct="0">
              <a:spcBef>
                <a:spcPts val="400"/>
              </a:spcBef>
              <a:spcAft>
                <a:spcPts val="0"/>
              </a:spcAft>
            </a:pPr>
            <a:endParaRPr lang="en-US" sz="1400" b="1" kern="0">
              <a:solidFill>
                <a:srgbClr val="FFFFFF"/>
              </a:solidFill>
            </a:endParaRPr>
          </a:p>
        </p:txBody>
      </p:sp>
      <p:pic>
        <p:nvPicPr>
          <p:cNvPr id="19" name="Picture 18">
            <a:extLst>
              <a:ext uri="{FF2B5EF4-FFF2-40B4-BE49-F238E27FC236}">
                <a16:creationId xmlns:a16="http://schemas.microsoft.com/office/drawing/2014/main" id="{1B9E94DE-1C6A-9804-F82F-E9CAF8AFBFFD}"/>
              </a:ext>
            </a:extLst>
          </p:cNvPr>
          <p:cNvPicPr>
            <a:picLocks/>
          </p:cNvPicPr>
          <p:nvPr/>
        </p:nvPicPr>
        <p:blipFill>
          <a:blip r:embed="rId9">
            <a:clrChange>
              <a:clrFrom>
                <a:srgbClr val="000000">
                  <a:alpha val="0"/>
                </a:srgbClr>
              </a:clrFrom>
              <a:clrTo>
                <a:srgbClr val="000000">
                  <a:alpha val="0"/>
                </a:srgbClr>
              </a:clrTo>
            </a:clrChange>
          </a:blip>
          <a:stretch>
            <a:fillRect/>
          </a:stretch>
        </p:blipFill>
        <p:spPr>
          <a:xfrm>
            <a:off x="3448008" y="3942447"/>
            <a:ext cx="254075" cy="254075"/>
          </a:xfrm>
          <a:prstGeom prst="rect">
            <a:avLst/>
          </a:prstGeom>
        </p:spPr>
      </p:pic>
      <p:pic>
        <p:nvPicPr>
          <p:cNvPr id="20" name="Picture 19">
            <a:extLst>
              <a:ext uri="{FF2B5EF4-FFF2-40B4-BE49-F238E27FC236}">
                <a16:creationId xmlns:a16="http://schemas.microsoft.com/office/drawing/2014/main" id="{9EE14188-B227-98E3-B440-8A7DA7B6E136}"/>
              </a:ext>
            </a:extLst>
          </p:cNvPr>
          <p:cNvPicPr>
            <a:picLocks/>
          </p:cNvPicPr>
          <p:nvPr/>
        </p:nvPicPr>
        <p:blipFill>
          <a:blip r:embed="rId10"/>
          <a:stretch>
            <a:fillRect/>
          </a:stretch>
        </p:blipFill>
        <p:spPr>
          <a:xfrm>
            <a:off x="11562882" y="3942447"/>
            <a:ext cx="254075" cy="254075"/>
          </a:xfrm>
          <a:prstGeom prst="rect">
            <a:avLst/>
          </a:prstGeom>
        </p:spPr>
      </p:pic>
      <p:pic>
        <p:nvPicPr>
          <p:cNvPr id="21" name="Picture 20">
            <a:extLst>
              <a:ext uri="{FF2B5EF4-FFF2-40B4-BE49-F238E27FC236}">
                <a16:creationId xmlns:a16="http://schemas.microsoft.com/office/drawing/2014/main" id="{46668D6F-0917-F733-0D03-5BB1D94D57F8}"/>
              </a:ext>
            </a:extLst>
          </p:cNvPr>
          <p:cNvPicPr>
            <a:picLocks/>
          </p:cNvPicPr>
          <p:nvPr/>
        </p:nvPicPr>
        <p:blipFill>
          <a:blip r:embed="rId11"/>
          <a:stretch>
            <a:fillRect/>
          </a:stretch>
        </p:blipFill>
        <p:spPr>
          <a:xfrm>
            <a:off x="5372025" y="1659173"/>
            <a:ext cx="254075" cy="254075"/>
          </a:xfrm>
          <a:prstGeom prst="rect">
            <a:avLst/>
          </a:prstGeom>
        </p:spPr>
      </p:pic>
      <p:sp>
        <p:nvSpPr>
          <p:cNvPr id="22" name="Ellipse 4">
            <a:extLst>
              <a:ext uri="{FF2B5EF4-FFF2-40B4-BE49-F238E27FC236}">
                <a16:creationId xmlns:a16="http://schemas.microsoft.com/office/drawing/2014/main" id="{769CB3A5-66DD-CECB-4CA6-D23752936D3A}"/>
              </a:ext>
            </a:extLst>
          </p:cNvPr>
          <p:cNvSpPr>
            <a:spLocks/>
          </p:cNvSpPr>
          <p:nvPr>
            <p:custDataLst>
              <p:tags r:id="rId2"/>
            </p:custDataLst>
          </p:nvPr>
        </p:nvSpPr>
        <p:spPr>
          <a:xfrm>
            <a:off x="407988" y="1632526"/>
            <a:ext cx="242793" cy="2427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dirty="0">
                <a:solidFill>
                  <a:schemeClr val="bg1"/>
                </a:solidFill>
              </a:rPr>
              <a:t>1</a:t>
            </a:r>
          </a:p>
        </p:txBody>
      </p:sp>
      <p:sp>
        <p:nvSpPr>
          <p:cNvPr id="23" name="Ellipse 4">
            <a:extLst>
              <a:ext uri="{FF2B5EF4-FFF2-40B4-BE49-F238E27FC236}">
                <a16:creationId xmlns:a16="http://schemas.microsoft.com/office/drawing/2014/main" id="{AA43B2C1-BBC7-E76C-0D70-24347DD7D192}"/>
              </a:ext>
            </a:extLst>
          </p:cNvPr>
          <p:cNvSpPr>
            <a:spLocks/>
          </p:cNvSpPr>
          <p:nvPr>
            <p:custDataLst>
              <p:tags r:id="rId3"/>
            </p:custDataLst>
          </p:nvPr>
        </p:nvSpPr>
        <p:spPr>
          <a:xfrm>
            <a:off x="407988" y="3942447"/>
            <a:ext cx="242793" cy="24279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dirty="0">
                <a:solidFill>
                  <a:schemeClr val="bg1"/>
                </a:solidFill>
              </a:rPr>
              <a:t>2</a:t>
            </a:r>
          </a:p>
        </p:txBody>
      </p:sp>
      <p:sp>
        <p:nvSpPr>
          <p:cNvPr id="24" name="Ellipse 4">
            <a:extLst>
              <a:ext uri="{FF2B5EF4-FFF2-40B4-BE49-F238E27FC236}">
                <a16:creationId xmlns:a16="http://schemas.microsoft.com/office/drawing/2014/main" id="{62CFF0EE-89A8-94B7-D392-01FD01C5E4D2}"/>
              </a:ext>
            </a:extLst>
          </p:cNvPr>
          <p:cNvSpPr>
            <a:spLocks/>
          </p:cNvSpPr>
          <p:nvPr>
            <p:custDataLst>
              <p:tags r:id="rId4"/>
            </p:custDataLst>
          </p:nvPr>
        </p:nvSpPr>
        <p:spPr>
          <a:xfrm>
            <a:off x="8530183" y="3942447"/>
            <a:ext cx="242793" cy="2427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dirty="0">
                <a:solidFill>
                  <a:schemeClr val="bg1"/>
                </a:solidFill>
              </a:rPr>
              <a:t>3</a:t>
            </a:r>
          </a:p>
        </p:txBody>
      </p:sp>
      <p:sp>
        <p:nvSpPr>
          <p:cNvPr id="25" name="btfpNotesBox962619">
            <a:extLst>
              <a:ext uri="{FF2B5EF4-FFF2-40B4-BE49-F238E27FC236}">
                <a16:creationId xmlns:a16="http://schemas.microsoft.com/office/drawing/2014/main" id="{E4236D48-6F98-DA1C-02F3-45D90B566BBC}"/>
              </a:ext>
            </a:extLst>
          </p:cNvPr>
          <p:cNvSpPr txBox="1"/>
          <p:nvPr>
            <p:custDataLst>
              <p:tags r:id="rId5"/>
            </p:custDataLst>
          </p:nvPr>
        </p:nvSpPr>
        <p:spPr bwMode="gray">
          <a:xfrm>
            <a:off x="330199" y="6311052"/>
            <a:ext cx="9134720" cy="369332"/>
          </a:xfrm>
          <a:prstGeom prst="rect">
            <a:avLst/>
          </a:prstGeom>
          <a:noFill/>
        </p:spPr>
        <p:txBody>
          <a:bodyPr vert="horz" wrap="square" lIns="0" tIns="0" rIns="0" bIns="0" rtlCol="0" anchor="b">
            <a:spAutoFit/>
          </a:bodyPr>
          <a:lstStyle/>
          <a:p>
            <a:r>
              <a:rPr lang="en-US" sz="800" dirty="0">
                <a:solidFill>
                  <a:srgbClr val="000000"/>
                </a:solidFill>
              </a:rPr>
              <a:t>Sources: CKI Analysis (2026).</a:t>
            </a:r>
          </a:p>
          <a:p>
            <a:r>
              <a:rPr lang="en-US" sz="800" dirty="0">
                <a:solidFill>
                  <a:srgbClr val="000000"/>
                </a:solidFill>
              </a:rPr>
              <a:t>Credit: Hasan Alawadhi, Stephanie Chen, Sevgi Helin </a:t>
            </a:r>
            <a:r>
              <a:rPr lang="en-US" sz="800" dirty="0" err="1">
                <a:solidFill>
                  <a:srgbClr val="000000"/>
                </a:solidFill>
              </a:rPr>
              <a:t>Tilkicioglu</a:t>
            </a:r>
            <a:r>
              <a:rPr lang="en-US" sz="800" dirty="0">
                <a:solidFill>
                  <a:srgbClr val="000000"/>
                </a:solidFill>
              </a:rPr>
              <a:t>, Isabel Hoyos, Dominica Wambold, Ariela Farchi, Pia Doris Morrow, and </a:t>
            </a:r>
            <a:r>
              <a:rPr lang="en-US" sz="800" dirty="0">
                <a:solidFill>
                  <a:srgbClr val="000000"/>
                </a:solidFill>
                <a:hlinkClick r:id="rId12"/>
              </a:rPr>
              <a:t>Gernot Wagner</a:t>
            </a:r>
            <a:r>
              <a:rPr lang="en-US" sz="800" dirty="0">
                <a:solidFill>
                  <a:srgbClr val="000000"/>
                </a:solidFill>
              </a:rPr>
              <a:t>. </a:t>
            </a:r>
            <a:r>
              <a:rPr lang="en-US" sz="800" dirty="0">
                <a:hlinkClick r:id="rId13"/>
              </a:rPr>
              <a:t>Share with attribution</a:t>
            </a:r>
            <a:r>
              <a:rPr lang="en-US" sz="800" dirty="0">
                <a:solidFill>
                  <a:srgbClr val="000000"/>
                </a:solidFill>
              </a:rPr>
              <a:t>: Wagner </a:t>
            </a:r>
            <a:r>
              <a:rPr lang="en-US" sz="800" i="1" dirty="0">
                <a:solidFill>
                  <a:srgbClr val="000000"/>
                </a:solidFill>
              </a:rPr>
              <a:t>et al. </a:t>
            </a:r>
            <a:r>
              <a:rPr lang="en-US" sz="800" dirty="0">
                <a:solidFill>
                  <a:srgbClr val="000000"/>
                </a:solidFill>
              </a:rPr>
              <a:t>“Powering Grids,” Columbia Business School Climate Knowledge Initiative (28 September 2026).</a:t>
            </a:r>
            <a:endParaRPr lang="en-US" sz="800" dirty="0">
              <a:latin typeface="Arial" panose="020B0604020202020204" pitchFamily="34" charset="0"/>
              <a:cs typeface="Arial" panose="020B0604020202020204" pitchFamily="34" charset="0"/>
            </a:endParaRPr>
          </a:p>
        </p:txBody>
      </p:sp>
      <p:sp>
        <p:nvSpPr>
          <p:cNvPr id="26" name="Pentagon 25">
            <a:extLst>
              <a:ext uri="{FF2B5EF4-FFF2-40B4-BE49-F238E27FC236}">
                <a16:creationId xmlns:a16="http://schemas.microsoft.com/office/drawing/2014/main" id="{33AF60ED-A98A-5E6D-4105-ACDE07DC147A}"/>
              </a:ext>
            </a:extLst>
          </p:cNvPr>
          <p:cNvSpPr/>
          <p:nvPr/>
        </p:nvSpPr>
        <p:spPr>
          <a:xfrm>
            <a:off x="0" y="0"/>
            <a:ext cx="1788983" cy="288356"/>
          </a:xfrm>
          <a:prstGeom prst="homePlat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Arial"/>
                <a:ea typeface="+mn-ea"/>
                <a:cs typeface="+mn-cs"/>
                <a:sym typeface="Arial"/>
              </a:rPr>
              <a:t>Industry Overview</a:t>
            </a:r>
          </a:p>
        </p:txBody>
      </p:sp>
      <p:sp>
        <p:nvSpPr>
          <p:cNvPr id="27" name="Chevron 26">
            <a:extLst>
              <a:ext uri="{FF2B5EF4-FFF2-40B4-BE49-F238E27FC236}">
                <a16:creationId xmlns:a16="http://schemas.microsoft.com/office/drawing/2014/main" id="{DB179D45-D709-F5DD-964A-3A2BDD081F79}"/>
              </a:ext>
            </a:extLst>
          </p:cNvPr>
          <p:cNvSpPr/>
          <p:nvPr/>
        </p:nvSpPr>
        <p:spPr>
          <a:xfrm>
            <a:off x="1690648"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Optimize</a:t>
            </a:r>
          </a:p>
        </p:txBody>
      </p:sp>
      <p:sp>
        <p:nvSpPr>
          <p:cNvPr id="28" name="Chevron 27">
            <a:extLst>
              <a:ext uri="{FF2B5EF4-FFF2-40B4-BE49-F238E27FC236}">
                <a16:creationId xmlns:a16="http://schemas.microsoft.com/office/drawing/2014/main" id="{AC909AF9-F5A9-C2F8-E003-EDC84F615353}"/>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29" name="Chevron 28">
            <a:extLst>
              <a:ext uri="{FF2B5EF4-FFF2-40B4-BE49-F238E27FC236}">
                <a16:creationId xmlns:a16="http://schemas.microsoft.com/office/drawing/2014/main" id="{B4691097-14D0-88BB-B197-3CA5D2757B1E}"/>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30" name="Chevron 29">
            <a:extLst>
              <a:ext uri="{FF2B5EF4-FFF2-40B4-BE49-F238E27FC236}">
                <a16:creationId xmlns:a16="http://schemas.microsoft.com/office/drawing/2014/main" id="{D1DD2A8D-D7B1-9F50-B7D0-16F88F82CCEB}"/>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pic>
        <p:nvPicPr>
          <p:cNvPr id="33" name="Graphic 32" descr="Scales of justice with solid fill">
            <a:extLst>
              <a:ext uri="{FF2B5EF4-FFF2-40B4-BE49-F238E27FC236}">
                <a16:creationId xmlns:a16="http://schemas.microsoft.com/office/drawing/2014/main" id="{1BB6A523-ADB0-29DD-CAFB-C5D27145A79D}"/>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342577" y="4175629"/>
            <a:ext cx="999185" cy="999185"/>
          </a:xfrm>
          <a:prstGeom prst="rect">
            <a:avLst/>
          </a:prstGeom>
        </p:spPr>
      </p:pic>
    </p:spTree>
    <p:extLst>
      <p:ext uri="{BB962C8B-B14F-4D97-AF65-F5344CB8AC3E}">
        <p14:creationId xmlns:p14="http://schemas.microsoft.com/office/powerpoint/2010/main" val="442496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1C8D1-792A-2ACD-1C46-91FE41816AC2}"/>
            </a:ext>
          </a:extLst>
        </p:cNvPr>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24BA00BA-57CD-AF56-CEA1-F747BA821E8C}"/>
              </a:ext>
            </a:extLst>
          </p:cNvPr>
          <p:cNvGraphicFramePr>
            <a:graphicFrameLocks/>
          </p:cNvGraphicFramePr>
          <p:nvPr>
            <p:custDataLst>
              <p:tags r:id="rId1"/>
            </p:custDataLst>
            <p:extLst>
              <p:ext uri="{D42A27DB-BD31-4B8C-83A1-F6EECF244321}">
                <p14:modId xmlns:p14="http://schemas.microsoft.com/office/powerpoint/2010/main" val="1243054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2" name="think-cell data - do not delete" hidden="1">
                        <a:extLst>
                          <a:ext uri="{FF2B5EF4-FFF2-40B4-BE49-F238E27FC236}">
                            <a16:creationId xmlns:a16="http://schemas.microsoft.com/office/drawing/2014/main" id="{24BA00BA-57CD-AF56-CEA1-F747BA821E8C}"/>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592D9354-8138-7B83-2403-0ECFFF32FFCC}"/>
              </a:ext>
            </a:extLst>
          </p:cNvPr>
          <p:cNvSpPr>
            <a:spLocks noGrp="1"/>
          </p:cNvSpPr>
          <p:nvPr>
            <p:ph type="title"/>
          </p:nvPr>
        </p:nvSpPr>
        <p:spPr/>
        <p:txBody>
          <a:bodyPr vert="horz" wrap="square" lIns="91440" tIns="0" rIns="91440" bIns="0" anchor="t">
            <a:noAutofit/>
          </a:bodyPr>
          <a:lstStyle/>
          <a:p>
            <a:pPr lvl="0"/>
            <a:r>
              <a:rPr lang="en-US"/>
              <a:t>Global grids face the critical need to adapt due to demand growth, a changing energy landscape, aging assets and extreme weather</a:t>
            </a:r>
          </a:p>
        </p:txBody>
      </p:sp>
      <p:cxnSp>
        <p:nvCxnSpPr>
          <p:cNvPr id="5" name="Gerade Verbindung 22">
            <a:extLst>
              <a:ext uri="{FF2B5EF4-FFF2-40B4-BE49-F238E27FC236}">
                <a16:creationId xmlns:a16="http://schemas.microsoft.com/office/drawing/2014/main" id="{6FDCD2BE-B557-CA99-6933-2E70A47862B2}"/>
              </a:ext>
            </a:extLst>
          </p:cNvPr>
          <p:cNvCxnSpPr>
            <a:cxnSpLocks/>
          </p:cNvCxnSpPr>
          <p:nvPr/>
        </p:nvCxnSpPr>
        <p:spPr bwMode="gray">
          <a:xfrm>
            <a:off x="458246" y="4448414"/>
            <a:ext cx="3995674" cy="0"/>
          </a:xfrm>
          <a:prstGeom prst="line">
            <a:avLst/>
          </a:prstGeom>
          <a:ln w="9525">
            <a:solidFill>
              <a:schemeClr val="tx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 name="Gerade Verbindung 22">
            <a:extLst>
              <a:ext uri="{FF2B5EF4-FFF2-40B4-BE49-F238E27FC236}">
                <a16:creationId xmlns:a16="http://schemas.microsoft.com/office/drawing/2014/main" id="{F5285F84-4C34-D39E-E42E-9B63B1BC8FA3}"/>
              </a:ext>
            </a:extLst>
          </p:cNvPr>
          <p:cNvCxnSpPr>
            <a:cxnSpLocks/>
          </p:cNvCxnSpPr>
          <p:nvPr/>
        </p:nvCxnSpPr>
        <p:spPr bwMode="gray">
          <a:xfrm>
            <a:off x="458246" y="2203875"/>
            <a:ext cx="5064941" cy="0"/>
          </a:xfrm>
          <a:prstGeom prst="line">
            <a:avLst/>
          </a:prstGeom>
          <a:ln w="9525">
            <a:solidFill>
              <a:schemeClr val="tx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 name="Gerade Verbindung 22">
            <a:extLst>
              <a:ext uri="{FF2B5EF4-FFF2-40B4-BE49-F238E27FC236}">
                <a16:creationId xmlns:a16="http://schemas.microsoft.com/office/drawing/2014/main" id="{B4E78892-9C9A-EDB9-E253-B821627F2B21}"/>
              </a:ext>
            </a:extLst>
          </p:cNvPr>
          <p:cNvCxnSpPr>
            <a:cxnSpLocks/>
          </p:cNvCxnSpPr>
          <p:nvPr/>
        </p:nvCxnSpPr>
        <p:spPr bwMode="gray">
          <a:xfrm>
            <a:off x="6553697" y="2203875"/>
            <a:ext cx="4636800" cy="0"/>
          </a:xfrm>
          <a:prstGeom prst="line">
            <a:avLst/>
          </a:prstGeom>
          <a:ln w="9525">
            <a:solidFill>
              <a:schemeClr val="tx2">
                <a:lumMod val="90000"/>
              </a:schemeClr>
            </a:solidFill>
          </a:ln>
        </p:spPr>
        <p:style>
          <a:lnRef idx="1">
            <a:schemeClr val="accent1"/>
          </a:lnRef>
          <a:fillRef idx="0">
            <a:schemeClr val="accent1"/>
          </a:fillRef>
          <a:effectRef idx="0">
            <a:schemeClr val="accent1"/>
          </a:effectRef>
          <a:fontRef idx="minor">
            <a:schemeClr val="tx1"/>
          </a:fontRef>
        </p:style>
      </p:cxnSp>
      <p:cxnSp>
        <p:nvCxnSpPr>
          <p:cNvPr id="8" name="Gerade Verbindung 22">
            <a:extLst>
              <a:ext uri="{FF2B5EF4-FFF2-40B4-BE49-F238E27FC236}">
                <a16:creationId xmlns:a16="http://schemas.microsoft.com/office/drawing/2014/main" id="{E0B589E1-18DC-BB5F-CC27-F0BC226E2320}"/>
              </a:ext>
            </a:extLst>
          </p:cNvPr>
          <p:cNvCxnSpPr>
            <a:cxnSpLocks/>
          </p:cNvCxnSpPr>
          <p:nvPr/>
        </p:nvCxnSpPr>
        <p:spPr bwMode="gray">
          <a:xfrm>
            <a:off x="7277297" y="4448414"/>
            <a:ext cx="3913200" cy="0"/>
          </a:xfrm>
          <a:prstGeom prst="line">
            <a:avLst/>
          </a:prstGeom>
          <a:ln w="9525">
            <a:solidFill>
              <a:schemeClr val="tx2">
                <a:lumMod val="90000"/>
              </a:schemeClr>
            </a:solidFill>
          </a:ln>
        </p:spPr>
        <p:style>
          <a:lnRef idx="1">
            <a:schemeClr val="accent1"/>
          </a:lnRef>
          <a:fillRef idx="0">
            <a:schemeClr val="accent1"/>
          </a:fillRef>
          <a:effectRef idx="0">
            <a:schemeClr val="accent1"/>
          </a:effectRef>
          <a:fontRef idx="minor">
            <a:schemeClr val="tx1"/>
          </a:fontRef>
        </p:style>
      </p:cxnSp>
      <p:sp>
        <p:nvSpPr>
          <p:cNvPr id="10" name="Oval 52">
            <a:extLst>
              <a:ext uri="{FF2B5EF4-FFF2-40B4-BE49-F238E27FC236}">
                <a16:creationId xmlns:a16="http://schemas.microsoft.com/office/drawing/2014/main" id="{75F9002C-83F0-1F41-BAE5-2AA008EC85E2}"/>
              </a:ext>
            </a:extLst>
          </p:cNvPr>
          <p:cNvSpPr>
            <a:spLocks/>
          </p:cNvSpPr>
          <p:nvPr>
            <p:custDataLst>
              <p:tags r:id="rId2"/>
            </p:custDataLst>
          </p:nvPr>
        </p:nvSpPr>
        <p:spPr bwMode="gray">
          <a:xfrm>
            <a:off x="3724623" y="1871149"/>
            <a:ext cx="3794235" cy="3792649"/>
          </a:xfrm>
          <a:prstGeom prst="ellipse">
            <a:avLst/>
          </a:prstGeom>
          <a:solidFill>
            <a:schemeClr val="bg1"/>
          </a:solidFill>
          <a:ln w="19050">
            <a:noFill/>
            <a:prstDash val="sysDot"/>
          </a:ln>
        </p:spPr>
        <p:txBody>
          <a:bodyPr wrap="none" anchor="ctr"/>
          <a:lstStyle>
            <a:lvl1pPr marL="177800" indent="-177800" defTabSz="801688" eaLnBrk="0" hangingPunct="0">
              <a:defRPr sz="1200">
                <a:solidFill>
                  <a:schemeClr val="bg1"/>
                </a:solidFill>
                <a:latin typeface="Arial" charset="0"/>
                <a:cs typeface="Arial" charset="0"/>
              </a:defRPr>
            </a:lvl1pPr>
            <a:lvl2pPr marL="742950" indent="-285750" defTabSz="801688" eaLnBrk="0" hangingPunct="0">
              <a:defRPr sz="1200">
                <a:solidFill>
                  <a:schemeClr val="bg1"/>
                </a:solidFill>
                <a:latin typeface="Arial" charset="0"/>
                <a:cs typeface="Arial" charset="0"/>
              </a:defRPr>
            </a:lvl2pPr>
            <a:lvl3pPr marL="1143000" indent="-228600" defTabSz="801688" eaLnBrk="0" hangingPunct="0">
              <a:defRPr sz="1200">
                <a:solidFill>
                  <a:schemeClr val="bg1"/>
                </a:solidFill>
                <a:latin typeface="Arial" charset="0"/>
                <a:cs typeface="Arial" charset="0"/>
              </a:defRPr>
            </a:lvl3pPr>
            <a:lvl4pPr marL="1600200" indent="-228600" defTabSz="801688" eaLnBrk="0" hangingPunct="0">
              <a:defRPr sz="1200">
                <a:solidFill>
                  <a:schemeClr val="bg1"/>
                </a:solidFill>
                <a:latin typeface="Arial" charset="0"/>
                <a:cs typeface="Arial" charset="0"/>
              </a:defRPr>
            </a:lvl4pPr>
            <a:lvl5pPr marL="2057400" indent="-228600" defTabSz="801688" eaLnBrk="0" hangingPunct="0">
              <a:defRPr sz="1200">
                <a:solidFill>
                  <a:schemeClr val="bg1"/>
                </a:solidFill>
                <a:latin typeface="Arial" charset="0"/>
                <a:cs typeface="Arial" charset="0"/>
              </a:defRPr>
            </a:lvl5pPr>
            <a:lvl6pPr marL="2514600" indent="-228600" defTabSz="801688" eaLnBrk="0" fontAlgn="base" hangingPunct="0">
              <a:spcBef>
                <a:spcPct val="0"/>
              </a:spcBef>
              <a:spcAft>
                <a:spcPct val="0"/>
              </a:spcAft>
              <a:defRPr sz="1200">
                <a:solidFill>
                  <a:schemeClr val="bg1"/>
                </a:solidFill>
                <a:latin typeface="Arial" charset="0"/>
                <a:cs typeface="Arial" charset="0"/>
              </a:defRPr>
            </a:lvl6pPr>
            <a:lvl7pPr marL="2971800" indent="-228600" defTabSz="801688" eaLnBrk="0" fontAlgn="base" hangingPunct="0">
              <a:spcBef>
                <a:spcPct val="0"/>
              </a:spcBef>
              <a:spcAft>
                <a:spcPct val="0"/>
              </a:spcAft>
              <a:defRPr sz="1200">
                <a:solidFill>
                  <a:schemeClr val="bg1"/>
                </a:solidFill>
                <a:latin typeface="Arial" charset="0"/>
                <a:cs typeface="Arial" charset="0"/>
              </a:defRPr>
            </a:lvl7pPr>
            <a:lvl8pPr marL="3429000" indent="-228600" defTabSz="801688" eaLnBrk="0" fontAlgn="base" hangingPunct="0">
              <a:spcBef>
                <a:spcPct val="0"/>
              </a:spcBef>
              <a:spcAft>
                <a:spcPct val="0"/>
              </a:spcAft>
              <a:defRPr sz="1200">
                <a:solidFill>
                  <a:schemeClr val="bg1"/>
                </a:solidFill>
                <a:latin typeface="Arial" charset="0"/>
                <a:cs typeface="Arial" charset="0"/>
              </a:defRPr>
            </a:lvl8pPr>
            <a:lvl9pPr marL="3886200" indent="-228600" defTabSz="801688" eaLnBrk="0" fontAlgn="base" hangingPunct="0">
              <a:spcBef>
                <a:spcPct val="0"/>
              </a:spcBef>
              <a:spcAft>
                <a:spcPct val="0"/>
              </a:spcAft>
              <a:defRPr sz="1200">
                <a:solidFill>
                  <a:schemeClr val="bg1"/>
                </a:solidFill>
                <a:latin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lang="en-US" sz="1200" b="1" i="0" u="none" strike="noStrike" kern="1200" cap="none" spc="0" normalizeH="0" baseline="0" noProof="0">
              <a:ln>
                <a:noFill/>
              </a:ln>
              <a:solidFill>
                <a:srgbClr val="000000"/>
              </a:solidFill>
              <a:effectLst/>
              <a:uLnTx/>
              <a:uFillTx/>
              <a:latin typeface="Arial"/>
              <a:ea typeface="+mn-ea"/>
              <a:cs typeface="Arial" charset="0"/>
              <a:sym typeface="Futura"/>
            </a:endParaRPr>
          </a:p>
        </p:txBody>
      </p:sp>
      <p:grpSp>
        <p:nvGrpSpPr>
          <p:cNvPr id="11" name="Group 83">
            <a:extLst>
              <a:ext uri="{FF2B5EF4-FFF2-40B4-BE49-F238E27FC236}">
                <a16:creationId xmlns:a16="http://schemas.microsoft.com/office/drawing/2014/main" id="{C8F62881-5C71-0F09-C334-F00E74259D17}"/>
              </a:ext>
            </a:extLst>
          </p:cNvPr>
          <p:cNvGrpSpPr>
            <a:grpSpLocks/>
          </p:cNvGrpSpPr>
          <p:nvPr/>
        </p:nvGrpSpPr>
        <p:grpSpPr bwMode="auto">
          <a:xfrm>
            <a:off x="3801998" y="1955350"/>
            <a:ext cx="3639483" cy="3639483"/>
            <a:chOff x="3577" y="1695"/>
            <a:chExt cx="907" cy="907"/>
          </a:xfrm>
          <a:solidFill>
            <a:schemeClr val="bg2"/>
          </a:solidFill>
        </p:grpSpPr>
        <p:sp>
          <p:nvSpPr>
            <p:cNvPr id="12" name="Freeform 11">
              <a:extLst>
                <a:ext uri="{FF2B5EF4-FFF2-40B4-BE49-F238E27FC236}">
                  <a16:creationId xmlns:a16="http://schemas.microsoft.com/office/drawing/2014/main" id="{D9337342-394B-FCB6-ACF3-A9B36E1F9CD5}"/>
                </a:ext>
              </a:extLst>
            </p:cNvPr>
            <p:cNvSpPr>
              <a:spLocks/>
            </p:cNvSpPr>
            <p:nvPr/>
          </p:nvSpPr>
          <p:spPr bwMode="gray">
            <a:xfrm>
              <a:off x="3577" y="2158"/>
              <a:ext cx="442" cy="444"/>
            </a:xfrm>
            <a:custGeom>
              <a:avLst/>
              <a:gdLst>
                <a:gd name="T0" fmla="*/ 464 w 285"/>
                <a:gd name="T1" fmla="*/ 397 h 286"/>
                <a:gd name="T2" fmla="*/ 226 w 285"/>
                <a:gd name="T3" fmla="*/ 0 h 286"/>
                <a:gd name="T4" fmla="*/ 0 w 285"/>
                <a:gd name="T5" fmla="*/ 0 h 286"/>
                <a:gd name="T6" fmla="*/ 685 w 285"/>
                <a:gd name="T7" fmla="*/ 689 h 286"/>
                <a:gd name="T8" fmla="*/ 685 w 285"/>
                <a:gd name="T9" fmla="*/ 463 h 286"/>
                <a:gd name="T10" fmla="*/ 464 w 285"/>
                <a:gd name="T11" fmla="*/ 397 h 2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5" h="286">
                  <a:moveTo>
                    <a:pt x="193" y="165"/>
                  </a:moveTo>
                  <a:cubicBezTo>
                    <a:pt x="132" y="130"/>
                    <a:pt x="97" y="66"/>
                    <a:pt x="94" y="0"/>
                  </a:cubicBezTo>
                  <a:cubicBezTo>
                    <a:pt x="0" y="0"/>
                    <a:pt x="0" y="0"/>
                    <a:pt x="0" y="0"/>
                  </a:cubicBezTo>
                  <a:cubicBezTo>
                    <a:pt x="3" y="156"/>
                    <a:pt x="129" y="282"/>
                    <a:pt x="285" y="286"/>
                  </a:cubicBezTo>
                  <a:cubicBezTo>
                    <a:pt x="285" y="192"/>
                    <a:pt x="285" y="192"/>
                    <a:pt x="285" y="192"/>
                  </a:cubicBezTo>
                  <a:cubicBezTo>
                    <a:pt x="254" y="190"/>
                    <a:pt x="222" y="182"/>
                    <a:pt x="193" y="165"/>
                  </a:cubicBezTo>
                  <a:close/>
                </a:path>
              </a:pathLst>
            </a:custGeom>
            <a:solidFill>
              <a:schemeClr val="accent6"/>
            </a:solidFill>
            <a:ln w="6350">
              <a:noFill/>
              <a:miter lim="800000"/>
              <a:headEnd/>
              <a:tailEnd/>
            </a:ln>
          </p:spPr>
          <p: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3" name="Freeform 12">
              <a:extLst>
                <a:ext uri="{FF2B5EF4-FFF2-40B4-BE49-F238E27FC236}">
                  <a16:creationId xmlns:a16="http://schemas.microsoft.com/office/drawing/2014/main" id="{8EE028D7-D295-51AA-A446-AE1F7F3CFCDB}"/>
                </a:ext>
              </a:extLst>
            </p:cNvPr>
            <p:cNvSpPr>
              <a:spLocks/>
            </p:cNvSpPr>
            <p:nvPr/>
          </p:nvSpPr>
          <p:spPr bwMode="gray">
            <a:xfrm>
              <a:off x="3577" y="1695"/>
              <a:ext cx="442" cy="442"/>
            </a:xfrm>
            <a:custGeom>
              <a:avLst/>
              <a:gdLst>
                <a:gd name="T0" fmla="*/ 292 w 285"/>
                <a:gd name="T1" fmla="*/ 464 h 285"/>
                <a:gd name="T2" fmla="*/ 685 w 285"/>
                <a:gd name="T3" fmla="*/ 226 h 285"/>
                <a:gd name="T4" fmla="*/ 685 w 285"/>
                <a:gd name="T5" fmla="*/ 0 h 285"/>
                <a:gd name="T6" fmla="*/ 0 w 285"/>
                <a:gd name="T7" fmla="*/ 685 h 285"/>
                <a:gd name="T8" fmla="*/ 226 w 285"/>
                <a:gd name="T9" fmla="*/ 685 h 285"/>
                <a:gd name="T10" fmla="*/ 292 w 285"/>
                <a:gd name="T11" fmla="*/ 464 h 2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5" h="285">
                  <a:moveTo>
                    <a:pt x="121" y="193"/>
                  </a:moveTo>
                  <a:cubicBezTo>
                    <a:pt x="156" y="132"/>
                    <a:pt x="219" y="96"/>
                    <a:pt x="285" y="94"/>
                  </a:cubicBezTo>
                  <a:cubicBezTo>
                    <a:pt x="285" y="0"/>
                    <a:pt x="285" y="0"/>
                    <a:pt x="285" y="0"/>
                  </a:cubicBezTo>
                  <a:cubicBezTo>
                    <a:pt x="129" y="3"/>
                    <a:pt x="4" y="129"/>
                    <a:pt x="0" y="285"/>
                  </a:cubicBezTo>
                  <a:cubicBezTo>
                    <a:pt x="94" y="285"/>
                    <a:pt x="94" y="285"/>
                    <a:pt x="94" y="285"/>
                  </a:cubicBezTo>
                  <a:cubicBezTo>
                    <a:pt x="95" y="253"/>
                    <a:pt x="104" y="222"/>
                    <a:pt x="121" y="193"/>
                  </a:cubicBezTo>
                  <a:close/>
                </a:path>
              </a:pathLst>
            </a:custGeom>
            <a:solidFill>
              <a:schemeClr val="accent1"/>
            </a:solidFill>
            <a:ln w="6350">
              <a:noFill/>
              <a:miter lim="800000"/>
              <a:headEnd/>
              <a:tailEnd/>
            </a:ln>
          </p:spPr>
          <p: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4" name="Freeform 13">
              <a:extLst>
                <a:ext uri="{FF2B5EF4-FFF2-40B4-BE49-F238E27FC236}">
                  <a16:creationId xmlns:a16="http://schemas.microsoft.com/office/drawing/2014/main" id="{42E58C6F-F44E-22D3-D70D-3AB29370FE18}"/>
                </a:ext>
              </a:extLst>
            </p:cNvPr>
            <p:cNvSpPr>
              <a:spLocks/>
            </p:cNvSpPr>
            <p:nvPr/>
          </p:nvSpPr>
          <p:spPr bwMode="gray">
            <a:xfrm>
              <a:off x="4042" y="1695"/>
              <a:ext cx="442" cy="442"/>
            </a:xfrm>
            <a:custGeom>
              <a:avLst/>
              <a:gdLst>
                <a:gd name="T0" fmla="*/ 222 w 285"/>
                <a:gd name="T1" fmla="*/ 288 h 285"/>
                <a:gd name="T2" fmla="*/ 459 w 285"/>
                <a:gd name="T3" fmla="*/ 685 h 285"/>
                <a:gd name="T4" fmla="*/ 685 w 285"/>
                <a:gd name="T5" fmla="*/ 685 h 285"/>
                <a:gd name="T6" fmla="*/ 0 w 285"/>
                <a:gd name="T7" fmla="*/ 0 h 285"/>
                <a:gd name="T8" fmla="*/ 0 w 285"/>
                <a:gd name="T9" fmla="*/ 226 h 285"/>
                <a:gd name="T10" fmla="*/ 222 w 285"/>
                <a:gd name="T11" fmla="*/ 288 h 2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5" h="285">
                  <a:moveTo>
                    <a:pt x="92" y="120"/>
                  </a:moveTo>
                  <a:cubicBezTo>
                    <a:pt x="153" y="156"/>
                    <a:pt x="188" y="219"/>
                    <a:pt x="191" y="285"/>
                  </a:cubicBezTo>
                  <a:cubicBezTo>
                    <a:pt x="285" y="285"/>
                    <a:pt x="285" y="285"/>
                    <a:pt x="285" y="285"/>
                  </a:cubicBezTo>
                  <a:cubicBezTo>
                    <a:pt x="281" y="129"/>
                    <a:pt x="156" y="3"/>
                    <a:pt x="0" y="0"/>
                  </a:cubicBezTo>
                  <a:cubicBezTo>
                    <a:pt x="0" y="94"/>
                    <a:pt x="0" y="94"/>
                    <a:pt x="0" y="94"/>
                  </a:cubicBezTo>
                  <a:cubicBezTo>
                    <a:pt x="31" y="95"/>
                    <a:pt x="63" y="104"/>
                    <a:pt x="92" y="120"/>
                  </a:cubicBezTo>
                  <a:close/>
                </a:path>
              </a:pathLst>
            </a:custGeom>
            <a:solidFill>
              <a:schemeClr val="accent3"/>
            </a:solidFill>
            <a:ln w="6350">
              <a:noFill/>
              <a:miter lim="800000"/>
              <a:headEnd/>
              <a:tailEnd/>
            </a:ln>
          </p:spPr>
          <p: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6" name="Freeform 14">
              <a:extLst>
                <a:ext uri="{FF2B5EF4-FFF2-40B4-BE49-F238E27FC236}">
                  <a16:creationId xmlns:a16="http://schemas.microsoft.com/office/drawing/2014/main" id="{24F8C577-B932-017C-6066-6F0352DD3AB6}"/>
                </a:ext>
              </a:extLst>
            </p:cNvPr>
            <p:cNvSpPr>
              <a:spLocks/>
            </p:cNvSpPr>
            <p:nvPr/>
          </p:nvSpPr>
          <p:spPr bwMode="gray">
            <a:xfrm>
              <a:off x="4042" y="2158"/>
              <a:ext cx="442" cy="444"/>
            </a:xfrm>
            <a:custGeom>
              <a:avLst/>
              <a:gdLst>
                <a:gd name="T0" fmla="*/ 394 w 285"/>
                <a:gd name="T1" fmla="*/ 222 h 286"/>
                <a:gd name="T2" fmla="*/ 0 w 285"/>
                <a:gd name="T3" fmla="*/ 461 h 286"/>
                <a:gd name="T4" fmla="*/ 0 w 285"/>
                <a:gd name="T5" fmla="*/ 689 h 286"/>
                <a:gd name="T6" fmla="*/ 685 w 285"/>
                <a:gd name="T7" fmla="*/ 0 h 286"/>
                <a:gd name="T8" fmla="*/ 459 w 285"/>
                <a:gd name="T9" fmla="*/ 0 h 286"/>
                <a:gd name="T10" fmla="*/ 394 w 285"/>
                <a:gd name="T11" fmla="*/ 222 h 2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5" h="286">
                  <a:moveTo>
                    <a:pt x="164" y="92"/>
                  </a:moveTo>
                  <a:cubicBezTo>
                    <a:pt x="129" y="154"/>
                    <a:pt x="66" y="189"/>
                    <a:pt x="0" y="191"/>
                  </a:cubicBezTo>
                  <a:cubicBezTo>
                    <a:pt x="0" y="286"/>
                    <a:pt x="0" y="286"/>
                    <a:pt x="0" y="286"/>
                  </a:cubicBezTo>
                  <a:cubicBezTo>
                    <a:pt x="156" y="282"/>
                    <a:pt x="282" y="156"/>
                    <a:pt x="285" y="0"/>
                  </a:cubicBezTo>
                  <a:cubicBezTo>
                    <a:pt x="191" y="0"/>
                    <a:pt x="191" y="0"/>
                    <a:pt x="191" y="0"/>
                  </a:cubicBezTo>
                  <a:cubicBezTo>
                    <a:pt x="190" y="32"/>
                    <a:pt x="181" y="63"/>
                    <a:pt x="164" y="92"/>
                  </a:cubicBezTo>
                  <a:close/>
                </a:path>
              </a:pathLst>
            </a:custGeom>
            <a:solidFill>
              <a:schemeClr val="accent5"/>
            </a:solidFill>
            <a:ln w="6350">
              <a:noFill/>
              <a:miter lim="800000"/>
              <a:headEnd/>
              <a:tailEnd/>
            </a:ln>
          </p:spPr>
          <p:txBody>
            <a:bodyPr/>
            <a:lstStyle/>
            <a:p>
              <a:pPr marL="0" marR="0" lvl="0" indent="0" algn="l" defTabSz="914400" rtl="0" eaLnBrk="1" fontAlgn="auto" latinLnBrk="0" hangingPunct="1">
                <a:lnSpc>
                  <a:spcPct val="100000"/>
                </a:lnSpc>
                <a:spcBef>
                  <a:spcPts val="40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17" name="Textplatzhalter 13">
            <a:extLst>
              <a:ext uri="{FF2B5EF4-FFF2-40B4-BE49-F238E27FC236}">
                <a16:creationId xmlns:a16="http://schemas.microsoft.com/office/drawing/2014/main" id="{E0BB2E85-24A8-CCE2-9704-02A73A3EBCBB}"/>
              </a:ext>
            </a:extLst>
          </p:cNvPr>
          <p:cNvSpPr txBox="1">
            <a:spLocks/>
          </p:cNvSpPr>
          <p:nvPr/>
        </p:nvSpPr>
        <p:spPr bwMode="gray">
          <a:xfrm rot="18900000">
            <a:off x="4104521" y="2258192"/>
            <a:ext cx="3034438" cy="3037627"/>
          </a:xfrm>
          <a:prstGeom prst="rect">
            <a:avLst/>
          </a:prstGeom>
        </p:spPr>
        <p:txBody>
          <a:bodyPr vert="horz" wrap="square" lIns="0" tIns="0" rIns="0" bIns="0" rtlCol="0" anchor="b">
            <a:prstTxWarp prst="textArchUp">
              <a:avLst/>
            </a:prstTxWarp>
            <a:spAutoFit/>
          </a:bodyPr>
          <a:lstStyle>
            <a:lvl1pPr marL="0" indent="0" algn="l" rtl="0" fontAlgn="base">
              <a:lnSpc>
                <a:spcPct val="95000"/>
              </a:lnSpc>
              <a:spcBef>
                <a:spcPts val="400"/>
              </a:spcBef>
              <a:spcAft>
                <a:spcPct val="0"/>
              </a:spcAft>
              <a:buFont typeface="Arial" pitchFamily="34" charset="0"/>
              <a:buNone/>
              <a:defRPr lang="de-DE" sz="1300" kern="1200" dirty="0" smtClean="0">
                <a:solidFill>
                  <a:schemeClr val="tx1"/>
                </a:solidFill>
                <a:latin typeface="+mn-lt"/>
                <a:ea typeface="Verdana" pitchFamily="34" charset="0"/>
                <a:cs typeface="Verdana" pitchFamily="34" charset="0"/>
              </a:defRPr>
            </a:lvl1pPr>
            <a:lvl2pPr marL="180975" indent="-180975" algn="l" rtl="0" fontAlgn="base">
              <a:lnSpc>
                <a:spcPct val="95000"/>
              </a:lnSpc>
              <a:spcBef>
                <a:spcPts val="400"/>
              </a:spcBef>
              <a:spcAft>
                <a:spcPct val="0"/>
              </a:spcAft>
              <a:buFont typeface="Wingdings" pitchFamily="2" charset="2"/>
              <a:buChar char="§"/>
              <a:defRPr sz="1300" kern="1200">
                <a:solidFill>
                  <a:schemeClr val="tx1"/>
                </a:solidFill>
                <a:latin typeface="+mn-lt"/>
                <a:ea typeface="Verdana" pitchFamily="34" charset="0"/>
                <a:cs typeface="Verdana" pitchFamily="34" charset="0"/>
              </a:defRPr>
            </a:lvl2pPr>
            <a:lvl3pPr marL="361950"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3pPr>
            <a:lvl4pPr marL="534988" indent="-173038"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4pPr>
            <a:lvl5pPr marL="715963"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400"/>
              </a:spcBef>
              <a:spcAft>
                <a:spcPct val="0"/>
              </a:spcAft>
              <a:buClrTx/>
              <a:buSzTx/>
              <a:buFont typeface="Arial" pitchFamily="34" charset="0"/>
              <a:buNone/>
              <a:tabLst/>
              <a:defRPr/>
            </a:pPr>
            <a:r>
              <a:rPr kumimoji="0" lang="en-US" sz="1800" b="1" i="0" u="none" strike="noStrike" kern="1200" cap="none" spc="0" normalizeH="0" baseline="0" noProof="0">
                <a:ln>
                  <a:noFill/>
                </a:ln>
                <a:solidFill>
                  <a:srgbClr val="FFFFFF"/>
                </a:solidFill>
                <a:effectLst/>
                <a:uLnTx/>
                <a:uFillTx/>
                <a:latin typeface="Arial"/>
                <a:ea typeface="Verdana" pitchFamily="34" charset="0"/>
                <a:cs typeface="Verdana" pitchFamily="34" charset="0"/>
              </a:rPr>
              <a:t>Increasing Demand</a:t>
            </a:r>
          </a:p>
        </p:txBody>
      </p:sp>
      <p:sp>
        <p:nvSpPr>
          <p:cNvPr id="18" name="Textplatzhalter 13">
            <a:extLst>
              <a:ext uri="{FF2B5EF4-FFF2-40B4-BE49-F238E27FC236}">
                <a16:creationId xmlns:a16="http://schemas.microsoft.com/office/drawing/2014/main" id="{A1446037-0FF3-DF31-531A-9B7D0BEB1CA7}"/>
              </a:ext>
            </a:extLst>
          </p:cNvPr>
          <p:cNvSpPr txBox="1">
            <a:spLocks/>
          </p:cNvSpPr>
          <p:nvPr/>
        </p:nvSpPr>
        <p:spPr bwMode="gray">
          <a:xfrm rot="2700000">
            <a:off x="4104521" y="2258190"/>
            <a:ext cx="3034438" cy="3037627"/>
          </a:xfrm>
          <a:prstGeom prst="rect">
            <a:avLst/>
          </a:prstGeom>
        </p:spPr>
        <p:txBody>
          <a:bodyPr vert="horz" wrap="square" lIns="0" tIns="0" rIns="0" bIns="0" rtlCol="0" anchor="b">
            <a:prstTxWarp prst="textArchUp">
              <a:avLst/>
            </a:prstTxWarp>
            <a:spAutoFit/>
          </a:bodyPr>
          <a:lstStyle>
            <a:lvl1pPr marL="0" indent="0" algn="l" rtl="0" fontAlgn="base">
              <a:lnSpc>
                <a:spcPct val="95000"/>
              </a:lnSpc>
              <a:spcBef>
                <a:spcPts val="400"/>
              </a:spcBef>
              <a:spcAft>
                <a:spcPct val="0"/>
              </a:spcAft>
              <a:buFont typeface="Arial" pitchFamily="34" charset="0"/>
              <a:buNone/>
              <a:defRPr lang="de-DE" sz="1300" kern="1200" dirty="0" smtClean="0">
                <a:solidFill>
                  <a:schemeClr val="tx1"/>
                </a:solidFill>
                <a:latin typeface="+mn-lt"/>
                <a:ea typeface="Verdana" pitchFamily="34" charset="0"/>
                <a:cs typeface="Verdana" pitchFamily="34" charset="0"/>
              </a:defRPr>
            </a:lvl1pPr>
            <a:lvl2pPr marL="180975" indent="-180975" algn="l" rtl="0" fontAlgn="base">
              <a:lnSpc>
                <a:spcPct val="95000"/>
              </a:lnSpc>
              <a:spcBef>
                <a:spcPts val="400"/>
              </a:spcBef>
              <a:spcAft>
                <a:spcPct val="0"/>
              </a:spcAft>
              <a:buFont typeface="Wingdings" pitchFamily="2" charset="2"/>
              <a:buChar char="§"/>
              <a:defRPr sz="1300" kern="1200">
                <a:solidFill>
                  <a:schemeClr val="tx1"/>
                </a:solidFill>
                <a:latin typeface="+mn-lt"/>
                <a:ea typeface="Verdana" pitchFamily="34" charset="0"/>
                <a:cs typeface="Verdana" pitchFamily="34" charset="0"/>
              </a:defRPr>
            </a:lvl2pPr>
            <a:lvl3pPr marL="361950"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3pPr>
            <a:lvl4pPr marL="534988" indent="-173038"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4pPr>
            <a:lvl5pPr marL="715963"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400"/>
              </a:spcBef>
              <a:spcAft>
                <a:spcPct val="0"/>
              </a:spcAft>
              <a:buClrTx/>
              <a:buSzTx/>
              <a:buFont typeface="Arial" pitchFamily="34" charset="0"/>
              <a:buNone/>
              <a:tabLst/>
              <a:defRPr/>
            </a:pPr>
            <a:r>
              <a:rPr kumimoji="0" lang="en-US" sz="1800" b="1" i="0" u="none" strike="noStrike" kern="1200" cap="none" spc="0" normalizeH="0" baseline="0" noProof="0">
                <a:ln>
                  <a:noFill/>
                </a:ln>
                <a:solidFill>
                  <a:srgbClr val="FFFFFF"/>
                </a:solidFill>
                <a:effectLst/>
                <a:uLnTx/>
                <a:uFillTx/>
                <a:latin typeface="Arial"/>
                <a:ea typeface="Verdana" pitchFamily="34" charset="0"/>
                <a:cs typeface="Verdana" pitchFamily="34" charset="0"/>
              </a:rPr>
              <a:t>Energy Transition</a:t>
            </a:r>
          </a:p>
        </p:txBody>
      </p:sp>
      <p:sp>
        <p:nvSpPr>
          <p:cNvPr id="19" name="Textplatzhalter 13">
            <a:extLst>
              <a:ext uri="{FF2B5EF4-FFF2-40B4-BE49-F238E27FC236}">
                <a16:creationId xmlns:a16="http://schemas.microsoft.com/office/drawing/2014/main" id="{7CAD294D-4173-C962-DBE1-FE6407ADEFB0}"/>
              </a:ext>
            </a:extLst>
          </p:cNvPr>
          <p:cNvSpPr txBox="1">
            <a:spLocks/>
          </p:cNvSpPr>
          <p:nvPr/>
        </p:nvSpPr>
        <p:spPr bwMode="gray">
          <a:xfrm rot="2700000">
            <a:off x="4104522" y="2258190"/>
            <a:ext cx="3034438" cy="3037627"/>
          </a:xfrm>
          <a:prstGeom prst="rect">
            <a:avLst/>
          </a:prstGeom>
        </p:spPr>
        <p:txBody>
          <a:bodyPr vert="horz" wrap="square" lIns="0" tIns="0" rIns="0" bIns="0" rtlCol="0" anchor="b">
            <a:prstTxWarp prst="textArchDown">
              <a:avLst/>
            </a:prstTxWarp>
            <a:spAutoFit/>
          </a:bodyPr>
          <a:lstStyle>
            <a:lvl1pPr marL="0" indent="0" algn="l" rtl="0" fontAlgn="base">
              <a:lnSpc>
                <a:spcPct val="95000"/>
              </a:lnSpc>
              <a:spcBef>
                <a:spcPts val="400"/>
              </a:spcBef>
              <a:spcAft>
                <a:spcPct val="0"/>
              </a:spcAft>
              <a:buFont typeface="Arial" pitchFamily="34" charset="0"/>
              <a:buNone/>
              <a:defRPr lang="de-DE" sz="1300" kern="1200" dirty="0" smtClean="0">
                <a:solidFill>
                  <a:schemeClr val="tx1"/>
                </a:solidFill>
                <a:latin typeface="+mn-lt"/>
                <a:ea typeface="Verdana" pitchFamily="34" charset="0"/>
                <a:cs typeface="Verdana" pitchFamily="34" charset="0"/>
              </a:defRPr>
            </a:lvl1pPr>
            <a:lvl2pPr marL="180975" indent="-180975" algn="l" rtl="0" fontAlgn="base">
              <a:lnSpc>
                <a:spcPct val="95000"/>
              </a:lnSpc>
              <a:spcBef>
                <a:spcPts val="400"/>
              </a:spcBef>
              <a:spcAft>
                <a:spcPct val="0"/>
              </a:spcAft>
              <a:buFont typeface="Wingdings" pitchFamily="2" charset="2"/>
              <a:buChar char="§"/>
              <a:defRPr sz="1300" kern="1200">
                <a:solidFill>
                  <a:schemeClr val="tx1"/>
                </a:solidFill>
                <a:latin typeface="+mn-lt"/>
                <a:ea typeface="Verdana" pitchFamily="34" charset="0"/>
                <a:cs typeface="Verdana" pitchFamily="34" charset="0"/>
              </a:defRPr>
            </a:lvl2pPr>
            <a:lvl3pPr marL="361950"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3pPr>
            <a:lvl4pPr marL="534988" indent="-173038"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4pPr>
            <a:lvl5pPr marL="715963"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400"/>
              </a:spcBef>
              <a:spcAft>
                <a:spcPct val="0"/>
              </a:spcAft>
              <a:buClrTx/>
              <a:buSzTx/>
              <a:buFont typeface="Arial" pitchFamily="34" charset="0"/>
              <a:buNone/>
              <a:tabLst/>
              <a:defRPr/>
            </a:pPr>
            <a:r>
              <a:rPr lang="en-US" sz="1800" b="1">
                <a:solidFill>
                  <a:schemeClr val="bg1"/>
                </a:solidFill>
                <a:latin typeface="Arial"/>
                <a:ea typeface="Verdana"/>
              </a:rPr>
              <a:t>Aging </a:t>
            </a:r>
            <a:r>
              <a:rPr kumimoji="0" lang="en-US" sz="1800" b="1" i="0" u="none" strike="noStrike" kern="1200" cap="none" spc="0" normalizeH="0" baseline="0" noProof="0">
                <a:ln>
                  <a:noFill/>
                </a:ln>
                <a:solidFill>
                  <a:schemeClr val="bg1"/>
                </a:solidFill>
                <a:effectLst/>
                <a:uLnTx/>
                <a:uFillTx/>
                <a:latin typeface="Arial"/>
                <a:ea typeface="Verdana"/>
              </a:rPr>
              <a:t>Infrastructure</a:t>
            </a:r>
            <a:endParaRPr lang="en-US" sz="1800" b="1" i="0" u="none" strike="noStrike" kern="1200" cap="none" spc="0" normalizeH="0" baseline="0" noProof="0">
              <a:ln>
                <a:noFill/>
              </a:ln>
              <a:solidFill>
                <a:schemeClr val="bg1"/>
              </a:solidFill>
              <a:effectLst/>
              <a:uLnTx/>
              <a:uFillTx/>
              <a:latin typeface="Arial"/>
              <a:ea typeface="Verdana"/>
            </a:endParaRPr>
          </a:p>
        </p:txBody>
      </p:sp>
      <p:sp>
        <p:nvSpPr>
          <p:cNvPr id="20" name="Textplatzhalter 13">
            <a:extLst>
              <a:ext uri="{FF2B5EF4-FFF2-40B4-BE49-F238E27FC236}">
                <a16:creationId xmlns:a16="http://schemas.microsoft.com/office/drawing/2014/main" id="{BCE5BF9B-0891-EC54-F17F-294347EC07F4}"/>
              </a:ext>
            </a:extLst>
          </p:cNvPr>
          <p:cNvSpPr txBox="1">
            <a:spLocks/>
          </p:cNvSpPr>
          <p:nvPr/>
        </p:nvSpPr>
        <p:spPr bwMode="gray">
          <a:xfrm rot="18900000">
            <a:off x="4104522" y="2258191"/>
            <a:ext cx="3034438" cy="3037627"/>
          </a:xfrm>
          <a:prstGeom prst="rect">
            <a:avLst/>
          </a:prstGeom>
        </p:spPr>
        <p:txBody>
          <a:bodyPr vert="horz" wrap="square" lIns="0" tIns="0" rIns="0" bIns="0" rtlCol="0" anchor="b">
            <a:prstTxWarp prst="textArchDown">
              <a:avLst/>
            </a:prstTxWarp>
            <a:spAutoFit/>
          </a:bodyPr>
          <a:lstStyle>
            <a:lvl1pPr marL="0" indent="0" algn="l" rtl="0" fontAlgn="base">
              <a:lnSpc>
                <a:spcPct val="95000"/>
              </a:lnSpc>
              <a:spcBef>
                <a:spcPts val="400"/>
              </a:spcBef>
              <a:spcAft>
                <a:spcPct val="0"/>
              </a:spcAft>
              <a:buFont typeface="Arial" pitchFamily="34" charset="0"/>
              <a:buNone/>
              <a:defRPr lang="de-DE" sz="1300" kern="1200" dirty="0" smtClean="0">
                <a:solidFill>
                  <a:schemeClr val="tx1"/>
                </a:solidFill>
                <a:latin typeface="+mn-lt"/>
                <a:ea typeface="Verdana" pitchFamily="34" charset="0"/>
                <a:cs typeface="Verdana" pitchFamily="34" charset="0"/>
              </a:defRPr>
            </a:lvl1pPr>
            <a:lvl2pPr marL="180975" indent="-180975" algn="l" rtl="0" fontAlgn="base">
              <a:lnSpc>
                <a:spcPct val="95000"/>
              </a:lnSpc>
              <a:spcBef>
                <a:spcPts val="400"/>
              </a:spcBef>
              <a:spcAft>
                <a:spcPct val="0"/>
              </a:spcAft>
              <a:buFont typeface="Wingdings" pitchFamily="2" charset="2"/>
              <a:buChar char="§"/>
              <a:defRPr sz="1300" kern="1200">
                <a:solidFill>
                  <a:schemeClr val="tx1"/>
                </a:solidFill>
                <a:latin typeface="+mn-lt"/>
                <a:ea typeface="Verdana" pitchFamily="34" charset="0"/>
                <a:cs typeface="Verdana" pitchFamily="34" charset="0"/>
              </a:defRPr>
            </a:lvl2pPr>
            <a:lvl3pPr marL="361950"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3pPr>
            <a:lvl4pPr marL="534988" indent="-173038"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4pPr>
            <a:lvl5pPr marL="715963" indent="-180975" algn="l" rtl="0" fontAlgn="base">
              <a:lnSpc>
                <a:spcPct val="95000"/>
              </a:lnSpc>
              <a:spcBef>
                <a:spcPts val="400"/>
              </a:spcBef>
              <a:spcAft>
                <a:spcPct val="0"/>
              </a:spcAft>
              <a:buFont typeface="Arial" pitchFamily="34" charset="0"/>
              <a:buChar char="̵"/>
              <a:defRPr sz="13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400"/>
              </a:spcBef>
              <a:spcAft>
                <a:spcPct val="0"/>
              </a:spcAft>
              <a:buClrTx/>
              <a:buSzTx/>
              <a:buFont typeface="Arial" pitchFamily="34" charset="0"/>
              <a:buNone/>
              <a:tabLst/>
              <a:defRPr/>
            </a:pPr>
            <a:r>
              <a:rPr kumimoji="0" lang="en-US" sz="1800" b="1" i="0" u="none" strike="noStrike" kern="1200" cap="none" spc="0" normalizeH="0" baseline="0" noProof="0">
                <a:ln>
                  <a:noFill/>
                </a:ln>
                <a:solidFill>
                  <a:srgbClr val="FFFFFF"/>
                </a:solidFill>
                <a:effectLst/>
                <a:uLnTx/>
                <a:uFillTx/>
                <a:latin typeface="Arial"/>
                <a:ea typeface="Verdana" pitchFamily="34" charset="0"/>
                <a:cs typeface="Verdana" pitchFamily="34" charset="0"/>
              </a:rPr>
              <a:t>Extreme weather</a:t>
            </a:r>
          </a:p>
        </p:txBody>
      </p:sp>
      <p:sp>
        <p:nvSpPr>
          <p:cNvPr id="21" name="Textplatzhalter 13">
            <a:extLst>
              <a:ext uri="{FF2B5EF4-FFF2-40B4-BE49-F238E27FC236}">
                <a16:creationId xmlns:a16="http://schemas.microsoft.com/office/drawing/2014/main" id="{FDD5FBDA-56A2-51EB-388D-9B6F3FBAFCE7}"/>
              </a:ext>
            </a:extLst>
          </p:cNvPr>
          <p:cNvSpPr txBox="1">
            <a:spLocks/>
          </p:cNvSpPr>
          <p:nvPr/>
        </p:nvSpPr>
        <p:spPr bwMode="gray">
          <a:xfrm>
            <a:off x="542385" y="1939214"/>
            <a:ext cx="3457011" cy="230832"/>
          </a:xfrm>
          <a:prstGeom prst="rect">
            <a:avLst/>
          </a:prstGeom>
        </p:spPr>
        <p:txBody>
          <a:bodyPr vert="horz" wrap="square" lIns="0" tIns="0" rIns="0" bIns="0" rtlCol="0" anchor="b">
            <a:spAutoFit/>
          </a:bodyPr>
          <a:lstStyle>
            <a:defPPr>
              <a:defRPr lang="de-DE"/>
            </a:defPPr>
            <a:lvl1pPr marL="0" indent="0">
              <a:lnSpc>
                <a:spcPct val="100000"/>
              </a:lnSpc>
              <a:spcBef>
                <a:spcPts val="400"/>
              </a:spcBef>
              <a:buFont typeface="Arial" pitchFamily="34" charset="0"/>
              <a:buNone/>
              <a:defRPr sz="1300" cap="all">
                <a:solidFill>
                  <a:schemeClr val="tx2"/>
                </a:solidFill>
                <a:latin typeface="+mn-lt"/>
                <a:ea typeface="Verdana" pitchFamily="34" charset="0"/>
                <a:cs typeface="Verdana" pitchFamily="34" charset="0"/>
              </a:defRPr>
            </a:lvl1pPr>
            <a:lvl2pPr marL="180975" indent="-180975">
              <a:lnSpc>
                <a:spcPct val="95000"/>
              </a:lnSpc>
              <a:spcBef>
                <a:spcPts val="400"/>
              </a:spcBef>
              <a:buFont typeface="Wingdings" pitchFamily="2" charset="2"/>
              <a:buChar char="§"/>
              <a:defRPr sz="1300">
                <a:latin typeface="+mn-lt"/>
                <a:ea typeface="Verdana" pitchFamily="34" charset="0"/>
                <a:cs typeface="Verdana" pitchFamily="34" charset="0"/>
              </a:defRPr>
            </a:lvl2pPr>
            <a:lvl3pPr marL="361950" indent="-180975">
              <a:lnSpc>
                <a:spcPct val="95000"/>
              </a:lnSpc>
              <a:spcBef>
                <a:spcPts val="400"/>
              </a:spcBef>
              <a:buFont typeface="Arial" pitchFamily="34" charset="0"/>
              <a:buChar char="̵"/>
              <a:defRPr sz="1300">
                <a:latin typeface="+mn-lt"/>
                <a:ea typeface="Verdana" pitchFamily="34" charset="0"/>
                <a:cs typeface="Verdana" pitchFamily="34" charset="0"/>
              </a:defRPr>
            </a:lvl3pPr>
            <a:lvl4pPr marL="534988" indent="-173038">
              <a:lnSpc>
                <a:spcPct val="95000"/>
              </a:lnSpc>
              <a:spcBef>
                <a:spcPts val="400"/>
              </a:spcBef>
              <a:buFont typeface="Arial" pitchFamily="34" charset="0"/>
              <a:buChar char="̵"/>
              <a:defRPr sz="1300">
                <a:latin typeface="+mn-lt"/>
                <a:ea typeface="Verdana" pitchFamily="34" charset="0"/>
                <a:cs typeface="Verdana" pitchFamily="34" charset="0"/>
              </a:defRPr>
            </a:lvl4pPr>
            <a:lvl5pPr marL="715963" indent="-180975">
              <a:lnSpc>
                <a:spcPct val="95000"/>
              </a:lnSpc>
              <a:spcBef>
                <a:spcPts val="400"/>
              </a:spcBef>
              <a:buFont typeface="Arial" pitchFamily="34" charset="0"/>
              <a:buChar char="̵"/>
              <a:defRPr sz="1300">
                <a:latin typeface="+mn-lt"/>
                <a:ea typeface="Verdana" pitchFamily="34" charset="0"/>
                <a:cs typeface="Verdana" pitchFamily="34" charset="0"/>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a:defRPr/>
            </a:pPr>
            <a:r>
              <a:rPr lang="en-US" sz="1500" b="1" cap="none" dirty="0">
                <a:solidFill>
                  <a:srgbClr val="000000"/>
                </a:solidFill>
                <a:latin typeface="Arial"/>
                <a:ea typeface="Verdana"/>
              </a:rPr>
              <a:t>Rapid growth</a:t>
            </a:r>
            <a:r>
              <a:rPr kumimoji="0" lang="en-US" sz="1500" b="1" i="0" u="none" strike="noStrike" kern="1200" cap="none" spc="0" normalizeH="0" baseline="0" noProof="0" dirty="0">
                <a:ln>
                  <a:noFill/>
                </a:ln>
                <a:solidFill>
                  <a:srgbClr val="000000"/>
                </a:solidFill>
                <a:effectLst/>
                <a:uLnTx/>
                <a:uFillTx/>
                <a:latin typeface="Arial"/>
                <a:ea typeface="Verdana"/>
              </a:rPr>
              <a:t> in electricity demand</a:t>
            </a:r>
          </a:p>
        </p:txBody>
      </p:sp>
      <p:sp>
        <p:nvSpPr>
          <p:cNvPr id="22" name="Textplatzhalter 13">
            <a:extLst>
              <a:ext uri="{FF2B5EF4-FFF2-40B4-BE49-F238E27FC236}">
                <a16:creationId xmlns:a16="http://schemas.microsoft.com/office/drawing/2014/main" id="{2C69B5B5-AB1B-4C5E-CF49-E3731FF790BA}"/>
              </a:ext>
            </a:extLst>
          </p:cNvPr>
          <p:cNvSpPr txBox="1">
            <a:spLocks/>
          </p:cNvSpPr>
          <p:nvPr/>
        </p:nvSpPr>
        <p:spPr bwMode="gray">
          <a:xfrm>
            <a:off x="542385" y="4177262"/>
            <a:ext cx="3457011" cy="230832"/>
          </a:xfrm>
          <a:prstGeom prst="rect">
            <a:avLst/>
          </a:prstGeom>
        </p:spPr>
        <p:txBody>
          <a:bodyPr vert="horz" wrap="square" lIns="0" tIns="0" rIns="0" bIns="0" rtlCol="0" anchor="b">
            <a:spAutoFit/>
          </a:bodyPr>
          <a:lstStyle>
            <a:defPPr>
              <a:defRPr lang="de-DE"/>
            </a:defPPr>
            <a:lvl1pPr marL="0" indent="0">
              <a:lnSpc>
                <a:spcPct val="100000"/>
              </a:lnSpc>
              <a:spcBef>
                <a:spcPts val="400"/>
              </a:spcBef>
              <a:buFont typeface="Arial" pitchFamily="34" charset="0"/>
              <a:buNone/>
              <a:defRPr sz="1300" cap="all">
                <a:solidFill>
                  <a:schemeClr val="tx2"/>
                </a:solidFill>
                <a:latin typeface="+mn-lt"/>
                <a:ea typeface="Verdana" pitchFamily="34" charset="0"/>
                <a:cs typeface="Verdana" pitchFamily="34" charset="0"/>
              </a:defRPr>
            </a:lvl1pPr>
            <a:lvl2pPr marL="180975" indent="-180975">
              <a:lnSpc>
                <a:spcPct val="95000"/>
              </a:lnSpc>
              <a:spcBef>
                <a:spcPts val="400"/>
              </a:spcBef>
              <a:buFont typeface="Wingdings" pitchFamily="2" charset="2"/>
              <a:buChar char="§"/>
              <a:defRPr sz="1300">
                <a:latin typeface="+mn-lt"/>
                <a:ea typeface="Verdana" pitchFamily="34" charset="0"/>
                <a:cs typeface="Verdana" pitchFamily="34" charset="0"/>
              </a:defRPr>
            </a:lvl2pPr>
            <a:lvl3pPr marL="361950" indent="-180975">
              <a:lnSpc>
                <a:spcPct val="95000"/>
              </a:lnSpc>
              <a:spcBef>
                <a:spcPts val="400"/>
              </a:spcBef>
              <a:buFont typeface="Arial" pitchFamily="34" charset="0"/>
              <a:buChar char="̵"/>
              <a:defRPr sz="1300">
                <a:latin typeface="+mn-lt"/>
                <a:ea typeface="Verdana" pitchFamily="34" charset="0"/>
                <a:cs typeface="Verdana" pitchFamily="34" charset="0"/>
              </a:defRPr>
            </a:lvl3pPr>
            <a:lvl4pPr marL="534988" indent="-173038">
              <a:lnSpc>
                <a:spcPct val="95000"/>
              </a:lnSpc>
              <a:spcBef>
                <a:spcPts val="400"/>
              </a:spcBef>
              <a:buFont typeface="Arial" pitchFamily="34" charset="0"/>
              <a:buChar char="̵"/>
              <a:defRPr sz="1300">
                <a:latin typeface="+mn-lt"/>
                <a:ea typeface="Verdana" pitchFamily="34" charset="0"/>
                <a:cs typeface="Verdana" pitchFamily="34" charset="0"/>
              </a:defRPr>
            </a:lvl4pPr>
            <a:lvl5pPr marL="715963" indent="-180975">
              <a:lnSpc>
                <a:spcPct val="95000"/>
              </a:lnSpc>
              <a:spcBef>
                <a:spcPts val="400"/>
              </a:spcBef>
              <a:buFont typeface="Arial" pitchFamily="34" charset="0"/>
              <a:buChar char="̵"/>
              <a:defRPr sz="1300">
                <a:latin typeface="+mn-lt"/>
                <a:ea typeface="Verdana" pitchFamily="34" charset="0"/>
                <a:cs typeface="Verdana" pitchFamily="34" charset="0"/>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500" b="1" i="0" u="none" strike="noStrike" kern="1200" cap="none" spc="0" normalizeH="0" baseline="0" noProof="0" dirty="0">
                <a:ln>
                  <a:noFill/>
                </a:ln>
                <a:solidFill>
                  <a:srgbClr val="000000"/>
                </a:solidFill>
                <a:effectLst/>
                <a:uLnTx/>
                <a:uFillTx/>
                <a:latin typeface="Arial"/>
                <a:ea typeface="Verdana" pitchFamily="34" charset="0"/>
                <a:cs typeface="Verdana" pitchFamily="34" charset="0"/>
              </a:rPr>
              <a:t>Critical aging infrastructure</a:t>
            </a:r>
          </a:p>
        </p:txBody>
      </p:sp>
      <p:sp>
        <p:nvSpPr>
          <p:cNvPr id="23" name="Textplatzhalter 13">
            <a:extLst>
              <a:ext uri="{FF2B5EF4-FFF2-40B4-BE49-F238E27FC236}">
                <a16:creationId xmlns:a16="http://schemas.microsoft.com/office/drawing/2014/main" id="{96DBA03B-B558-5368-139F-2E004022B275}"/>
              </a:ext>
            </a:extLst>
          </p:cNvPr>
          <p:cNvSpPr txBox="1">
            <a:spLocks/>
          </p:cNvSpPr>
          <p:nvPr/>
        </p:nvSpPr>
        <p:spPr bwMode="gray">
          <a:xfrm>
            <a:off x="7533772" y="1939214"/>
            <a:ext cx="3622681" cy="230832"/>
          </a:xfrm>
          <a:prstGeom prst="rect">
            <a:avLst/>
          </a:prstGeom>
        </p:spPr>
        <p:txBody>
          <a:bodyPr vert="horz" wrap="square" lIns="0" tIns="0" rIns="0" bIns="0" rtlCol="0" anchor="b">
            <a:spAutoFit/>
          </a:bodyPr>
          <a:lstStyle>
            <a:defPPr>
              <a:defRPr lang="de-DE"/>
            </a:defPPr>
            <a:lvl1pPr marL="0" indent="0">
              <a:lnSpc>
                <a:spcPct val="100000"/>
              </a:lnSpc>
              <a:spcBef>
                <a:spcPts val="400"/>
              </a:spcBef>
              <a:buFont typeface="Arial" pitchFamily="34" charset="0"/>
              <a:buNone/>
              <a:defRPr sz="1300" cap="all">
                <a:solidFill>
                  <a:schemeClr val="tx2"/>
                </a:solidFill>
                <a:latin typeface="+mn-lt"/>
                <a:ea typeface="Verdana" pitchFamily="34" charset="0"/>
                <a:cs typeface="Verdana" pitchFamily="34" charset="0"/>
              </a:defRPr>
            </a:lvl1pPr>
            <a:lvl2pPr marL="180975" indent="-180975">
              <a:lnSpc>
                <a:spcPct val="95000"/>
              </a:lnSpc>
              <a:spcBef>
                <a:spcPts val="400"/>
              </a:spcBef>
              <a:buFont typeface="Wingdings" pitchFamily="2" charset="2"/>
              <a:buChar char="§"/>
              <a:defRPr sz="1300">
                <a:latin typeface="+mn-lt"/>
                <a:ea typeface="Verdana" pitchFamily="34" charset="0"/>
                <a:cs typeface="Verdana" pitchFamily="34" charset="0"/>
              </a:defRPr>
            </a:lvl2pPr>
            <a:lvl3pPr marL="361950" indent="-180975">
              <a:lnSpc>
                <a:spcPct val="95000"/>
              </a:lnSpc>
              <a:spcBef>
                <a:spcPts val="400"/>
              </a:spcBef>
              <a:buFont typeface="Arial" pitchFamily="34" charset="0"/>
              <a:buChar char="̵"/>
              <a:defRPr sz="1300">
                <a:latin typeface="+mn-lt"/>
                <a:ea typeface="Verdana" pitchFamily="34" charset="0"/>
                <a:cs typeface="Verdana" pitchFamily="34" charset="0"/>
              </a:defRPr>
            </a:lvl3pPr>
            <a:lvl4pPr marL="534988" indent="-173038">
              <a:lnSpc>
                <a:spcPct val="95000"/>
              </a:lnSpc>
              <a:spcBef>
                <a:spcPts val="400"/>
              </a:spcBef>
              <a:buFont typeface="Arial" pitchFamily="34" charset="0"/>
              <a:buChar char="̵"/>
              <a:defRPr sz="1300">
                <a:latin typeface="+mn-lt"/>
                <a:ea typeface="Verdana" pitchFamily="34" charset="0"/>
                <a:cs typeface="Verdana" pitchFamily="34" charset="0"/>
              </a:defRPr>
            </a:lvl4pPr>
            <a:lvl5pPr marL="715963" indent="-180975">
              <a:lnSpc>
                <a:spcPct val="95000"/>
              </a:lnSpc>
              <a:spcBef>
                <a:spcPts val="400"/>
              </a:spcBef>
              <a:buFont typeface="Arial" pitchFamily="34" charset="0"/>
              <a:buChar char="̵"/>
              <a:defRPr sz="1300">
                <a:latin typeface="+mn-lt"/>
                <a:ea typeface="Verdana" pitchFamily="34" charset="0"/>
                <a:cs typeface="Verdana" pitchFamily="34" charset="0"/>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500" b="1" i="0" u="none" strike="noStrike" kern="1200" cap="none" spc="0" normalizeH="0" baseline="0" noProof="0" dirty="0">
                <a:ln>
                  <a:noFill/>
                </a:ln>
                <a:solidFill>
                  <a:srgbClr val="000000"/>
                </a:solidFill>
                <a:effectLst/>
                <a:uLnTx/>
                <a:uFillTx/>
                <a:latin typeface="Arial"/>
                <a:ea typeface="Verdana" pitchFamily="34" charset="0"/>
                <a:cs typeface="Verdana" pitchFamily="34" charset="0"/>
              </a:rPr>
              <a:t>Structural shift in the electricity system</a:t>
            </a:r>
          </a:p>
        </p:txBody>
      </p:sp>
      <p:sp>
        <p:nvSpPr>
          <p:cNvPr id="24" name="Textplatzhalter 13">
            <a:extLst>
              <a:ext uri="{FF2B5EF4-FFF2-40B4-BE49-F238E27FC236}">
                <a16:creationId xmlns:a16="http://schemas.microsoft.com/office/drawing/2014/main" id="{4133119E-8477-AC84-02C1-8A6C5FC585CC}"/>
              </a:ext>
            </a:extLst>
          </p:cNvPr>
          <p:cNvSpPr txBox="1">
            <a:spLocks/>
          </p:cNvSpPr>
          <p:nvPr/>
        </p:nvSpPr>
        <p:spPr bwMode="gray">
          <a:xfrm>
            <a:off x="7699442" y="4177262"/>
            <a:ext cx="3457011" cy="230832"/>
          </a:xfrm>
          <a:prstGeom prst="rect">
            <a:avLst/>
          </a:prstGeom>
        </p:spPr>
        <p:txBody>
          <a:bodyPr vert="horz" wrap="square" lIns="0" tIns="0" rIns="0" bIns="0" rtlCol="0" anchor="b">
            <a:spAutoFit/>
          </a:bodyPr>
          <a:lstStyle>
            <a:defPPr>
              <a:defRPr lang="de-DE"/>
            </a:defPPr>
            <a:lvl1pPr marL="0" indent="0">
              <a:lnSpc>
                <a:spcPct val="100000"/>
              </a:lnSpc>
              <a:spcBef>
                <a:spcPts val="400"/>
              </a:spcBef>
              <a:buFont typeface="Arial" pitchFamily="34" charset="0"/>
              <a:buNone/>
              <a:defRPr sz="1300" cap="all">
                <a:solidFill>
                  <a:schemeClr val="tx2"/>
                </a:solidFill>
                <a:latin typeface="+mn-lt"/>
                <a:ea typeface="Verdana" pitchFamily="34" charset="0"/>
                <a:cs typeface="Verdana" pitchFamily="34" charset="0"/>
              </a:defRPr>
            </a:lvl1pPr>
            <a:lvl2pPr marL="180975" indent="-180975">
              <a:lnSpc>
                <a:spcPct val="95000"/>
              </a:lnSpc>
              <a:spcBef>
                <a:spcPts val="400"/>
              </a:spcBef>
              <a:buFont typeface="Wingdings" pitchFamily="2" charset="2"/>
              <a:buChar char="§"/>
              <a:defRPr sz="1300">
                <a:latin typeface="+mn-lt"/>
                <a:ea typeface="Verdana" pitchFamily="34" charset="0"/>
                <a:cs typeface="Verdana" pitchFamily="34" charset="0"/>
              </a:defRPr>
            </a:lvl2pPr>
            <a:lvl3pPr marL="361950" indent="-180975">
              <a:lnSpc>
                <a:spcPct val="95000"/>
              </a:lnSpc>
              <a:spcBef>
                <a:spcPts val="400"/>
              </a:spcBef>
              <a:buFont typeface="Arial" pitchFamily="34" charset="0"/>
              <a:buChar char="̵"/>
              <a:defRPr sz="1300">
                <a:latin typeface="+mn-lt"/>
                <a:ea typeface="Verdana" pitchFamily="34" charset="0"/>
                <a:cs typeface="Verdana" pitchFamily="34" charset="0"/>
              </a:defRPr>
            </a:lvl3pPr>
            <a:lvl4pPr marL="534988" indent="-173038">
              <a:lnSpc>
                <a:spcPct val="95000"/>
              </a:lnSpc>
              <a:spcBef>
                <a:spcPts val="400"/>
              </a:spcBef>
              <a:buFont typeface="Arial" pitchFamily="34" charset="0"/>
              <a:buChar char="̵"/>
              <a:defRPr sz="1300">
                <a:latin typeface="+mn-lt"/>
                <a:ea typeface="Verdana" pitchFamily="34" charset="0"/>
                <a:cs typeface="Verdana" pitchFamily="34" charset="0"/>
              </a:defRPr>
            </a:lvl4pPr>
            <a:lvl5pPr marL="715963" indent="-180975">
              <a:lnSpc>
                <a:spcPct val="95000"/>
              </a:lnSpc>
              <a:spcBef>
                <a:spcPts val="400"/>
              </a:spcBef>
              <a:buFont typeface="Arial" pitchFamily="34" charset="0"/>
              <a:buChar char="̵"/>
              <a:defRPr sz="1300">
                <a:latin typeface="+mn-lt"/>
                <a:ea typeface="Verdana" pitchFamily="34" charset="0"/>
                <a:cs typeface="Verdana" pitchFamily="34" charset="0"/>
              </a:defRPr>
            </a:lvl5pPr>
            <a:lvl6pPr marL="2514600" indent="-228600">
              <a:spcBef>
                <a:spcPct val="20000"/>
              </a:spcBef>
              <a:buFont typeface="Arial" pitchFamily="34" charset="0"/>
              <a:buChar char="•"/>
              <a:defRPr sz="2000">
                <a:latin typeface="+mn-lt"/>
              </a:defRPr>
            </a:lvl6pPr>
            <a:lvl7pPr marL="2971800" indent="-228600">
              <a:spcBef>
                <a:spcPct val="20000"/>
              </a:spcBef>
              <a:buFont typeface="Arial" pitchFamily="34" charset="0"/>
              <a:buChar char="•"/>
              <a:defRPr sz="2000">
                <a:latin typeface="+mn-lt"/>
              </a:defRPr>
            </a:lvl7pPr>
            <a:lvl8pPr marL="3429000" indent="-228600">
              <a:spcBef>
                <a:spcPct val="20000"/>
              </a:spcBef>
              <a:buFont typeface="Arial" pitchFamily="34" charset="0"/>
              <a:buChar char="•"/>
              <a:defRPr sz="2000">
                <a:latin typeface="+mn-lt"/>
              </a:defRPr>
            </a:lvl8pPr>
            <a:lvl9pPr marL="3886200" indent="-228600">
              <a:spcBef>
                <a:spcPct val="20000"/>
              </a:spcBef>
              <a:buFont typeface="Arial" pitchFamily="34" charset="0"/>
              <a:buChar char="•"/>
              <a:defRPr sz="2000">
                <a:latin typeface="+mn-lt"/>
              </a:defRPr>
            </a:lvl9pPr>
          </a:lstStyle>
          <a:p>
            <a:pPr marL="0" marR="0" lvl="0" indent="0" algn="l" defTabSz="914400" rtl="0" eaLnBrk="1" fontAlgn="auto" latinLnBrk="0" hangingPunct="1">
              <a:lnSpc>
                <a:spcPct val="100000"/>
              </a:lnSpc>
              <a:spcBef>
                <a:spcPts val="400"/>
              </a:spcBef>
              <a:spcAft>
                <a:spcPts val="0"/>
              </a:spcAft>
              <a:buClrTx/>
              <a:buSzTx/>
              <a:buFont typeface="Arial" pitchFamily="34" charset="0"/>
              <a:buNone/>
              <a:tabLst/>
              <a:defRPr/>
            </a:pPr>
            <a:r>
              <a:rPr kumimoji="0" lang="en-US" sz="1500" b="1" i="0" u="none" strike="noStrike" kern="1200" cap="none" spc="0" normalizeH="0" baseline="0" noProof="0" dirty="0">
                <a:ln>
                  <a:noFill/>
                </a:ln>
                <a:solidFill>
                  <a:srgbClr val="000000"/>
                </a:solidFill>
                <a:effectLst/>
                <a:uLnTx/>
                <a:uFillTx/>
                <a:latin typeface="Arial"/>
                <a:ea typeface="Verdana" pitchFamily="34" charset="0"/>
                <a:cs typeface="Verdana" pitchFamily="34" charset="0"/>
              </a:rPr>
              <a:t>Escalating climate &amp; weather events</a:t>
            </a:r>
          </a:p>
        </p:txBody>
      </p:sp>
      <p:sp>
        <p:nvSpPr>
          <p:cNvPr id="25" name="Inhaltsplatzhalter 2">
            <a:extLst>
              <a:ext uri="{FF2B5EF4-FFF2-40B4-BE49-F238E27FC236}">
                <a16:creationId xmlns:a16="http://schemas.microsoft.com/office/drawing/2014/main" id="{7E1FB322-FA51-AFAC-36FB-592B2B749A15}"/>
              </a:ext>
            </a:extLst>
          </p:cNvPr>
          <p:cNvSpPr txBox="1">
            <a:spLocks/>
          </p:cNvSpPr>
          <p:nvPr/>
        </p:nvSpPr>
        <p:spPr>
          <a:xfrm>
            <a:off x="542385" y="2412158"/>
            <a:ext cx="3457011" cy="646331"/>
          </a:xfrm>
          <a:prstGeom prst="rect">
            <a:avLst/>
          </a:prstGeom>
        </p:spPr>
        <p:txBody>
          <a:bodyPr lIns="0" tIns="0" rIns="0" bIns="0">
            <a:sp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466725" indent="-22225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720725" indent="-217488" algn="l" defTabSz="914400" rtl="0" eaLnBrk="1" latinLnBrk="0" hangingPunct="1">
              <a:lnSpc>
                <a:spcPct val="10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900113" indent="-193675" algn="l" defTabSz="914400" rtl="0" eaLnBrk="1" latinLnBrk="0" hangingPunct="1">
              <a:lnSpc>
                <a:spcPct val="10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1136650" indent="-18573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Driven by intensive load growth from AI/Data centers and the rapid electrification of transport and heating</a:t>
            </a:r>
          </a:p>
        </p:txBody>
      </p:sp>
      <p:sp>
        <p:nvSpPr>
          <p:cNvPr id="26" name="Inhaltsplatzhalter 2">
            <a:extLst>
              <a:ext uri="{FF2B5EF4-FFF2-40B4-BE49-F238E27FC236}">
                <a16:creationId xmlns:a16="http://schemas.microsoft.com/office/drawing/2014/main" id="{5BB5611D-6A81-B598-1C5A-8EBBFA18AF67}"/>
              </a:ext>
            </a:extLst>
          </p:cNvPr>
          <p:cNvSpPr txBox="1">
            <a:spLocks/>
          </p:cNvSpPr>
          <p:nvPr/>
        </p:nvSpPr>
        <p:spPr>
          <a:xfrm>
            <a:off x="447135" y="4604545"/>
            <a:ext cx="3457011" cy="861774"/>
          </a:xfrm>
          <a:prstGeom prst="rect">
            <a:avLst/>
          </a:prstGeom>
        </p:spPr>
        <p:txBody>
          <a:bodyPr lIns="0" tIns="0" rIns="0" bIns="0" anchor="t">
            <a:sp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466725" indent="-22225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720725" indent="-217488" algn="l" defTabSz="914400" rtl="0" eaLnBrk="1" latinLnBrk="0" hangingPunct="1">
              <a:lnSpc>
                <a:spcPct val="10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900113" indent="-193675" algn="l" defTabSz="914400" rtl="0" eaLnBrk="1" latinLnBrk="0" hangingPunct="1">
              <a:lnSpc>
                <a:spcPct val="10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1136650" indent="-18573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Over </a:t>
            </a:r>
            <a:r>
              <a:rPr lang="en-US" sz="1400" dirty="0">
                <a:solidFill>
                  <a:srgbClr val="000000"/>
                </a:solidFill>
                <a:latin typeface="Arial"/>
              </a:rPr>
              <a:t>40% of global grid assets (up to 70% in the U.S.) </a:t>
            </a:r>
            <a:r>
              <a:rPr kumimoji="0" lang="en-US" sz="1400" b="0" i="0" u="none" strike="noStrike" kern="1200" cap="none" spc="0" normalizeH="0" baseline="0" noProof="0" dirty="0">
                <a:ln>
                  <a:noFill/>
                </a:ln>
                <a:solidFill>
                  <a:srgbClr val="000000"/>
                </a:solidFill>
                <a:effectLst/>
                <a:uLnTx/>
                <a:uFillTx/>
                <a:latin typeface="Arial"/>
                <a:ea typeface="+mn-ea"/>
                <a:cs typeface="+mn-cs"/>
              </a:rPr>
              <a:t>are reaching the end of their 50-year design life, necessitating urgent replacement</a:t>
            </a:r>
          </a:p>
        </p:txBody>
      </p:sp>
      <p:sp>
        <p:nvSpPr>
          <p:cNvPr id="27" name="Inhaltsplatzhalter 2">
            <a:extLst>
              <a:ext uri="{FF2B5EF4-FFF2-40B4-BE49-F238E27FC236}">
                <a16:creationId xmlns:a16="http://schemas.microsoft.com/office/drawing/2014/main" id="{0853114B-3F2A-8F40-4805-436B00164D4D}"/>
              </a:ext>
            </a:extLst>
          </p:cNvPr>
          <p:cNvSpPr txBox="1">
            <a:spLocks/>
          </p:cNvSpPr>
          <p:nvPr/>
        </p:nvSpPr>
        <p:spPr>
          <a:xfrm>
            <a:off x="7704138" y="2412158"/>
            <a:ext cx="3457011" cy="861774"/>
          </a:xfrm>
          <a:prstGeom prst="rect">
            <a:avLst/>
          </a:prstGeom>
        </p:spPr>
        <p:txBody>
          <a:bodyPr lIns="0" tIns="0" rIns="0" bIns="0">
            <a:sp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466725" indent="-22225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720725" indent="-217488" algn="l" defTabSz="914400" rtl="0" eaLnBrk="1" latinLnBrk="0" hangingPunct="1">
              <a:lnSpc>
                <a:spcPct val="10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900113" indent="-193675" algn="l" defTabSz="914400" rtl="0" eaLnBrk="1" latinLnBrk="0" hangingPunct="1">
              <a:lnSpc>
                <a:spcPct val="10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1136650" indent="-18573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Transitioning from centralized fossil-fuel generation to a decentralized, multi-directional energy network with more distributed abundant energy resources</a:t>
            </a:r>
          </a:p>
        </p:txBody>
      </p:sp>
      <p:sp>
        <p:nvSpPr>
          <p:cNvPr id="28" name="Inhaltsplatzhalter 2">
            <a:extLst>
              <a:ext uri="{FF2B5EF4-FFF2-40B4-BE49-F238E27FC236}">
                <a16:creationId xmlns:a16="http://schemas.microsoft.com/office/drawing/2014/main" id="{1B6A79CC-253A-333C-509B-14BC8200DE16}"/>
              </a:ext>
            </a:extLst>
          </p:cNvPr>
          <p:cNvSpPr txBox="1">
            <a:spLocks/>
          </p:cNvSpPr>
          <p:nvPr/>
        </p:nvSpPr>
        <p:spPr>
          <a:xfrm>
            <a:off x="7699442" y="4604545"/>
            <a:ext cx="3457011" cy="861774"/>
          </a:xfrm>
          <a:prstGeom prst="rect">
            <a:avLst/>
          </a:prstGeom>
        </p:spPr>
        <p:txBody>
          <a:bodyPr lIns="0" tIns="0" rIns="0" bIns="0">
            <a:sp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466725" indent="-222250" algn="l" defTabSz="914400" rtl="0" eaLnBrk="1" latinLnBrk="0" hangingPunct="1">
              <a:lnSpc>
                <a:spcPct val="100000"/>
              </a:lnSpc>
              <a:spcBef>
                <a:spcPts val="500"/>
              </a:spcBef>
              <a:buFont typeface="Arial" panose="020B0604020202020204" pitchFamily="34" charset="0"/>
              <a:buChar char="•"/>
              <a:defRPr sz="2200" kern="1200">
                <a:solidFill>
                  <a:schemeClr val="tx1"/>
                </a:solidFill>
                <a:latin typeface="+mn-lt"/>
                <a:ea typeface="+mn-ea"/>
                <a:cs typeface="+mn-cs"/>
              </a:defRPr>
            </a:lvl2pPr>
            <a:lvl3pPr marL="720725" indent="-217488" algn="l" defTabSz="914400" rtl="0" eaLnBrk="1" latinLnBrk="0" hangingPunct="1">
              <a:lnSpc>
                <a:spcPct val="10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900113" indent="-193675" algn="l" defTabSz="914400" rtl="0" eaLnBrk="1" latinLnBrk="0" hangingPunct="1">
              <a:lnSpc>
                <a:spcPct val="10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1136650" indent="-18573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Increased frequency and severity of extreme weather events require immediate and large-scale grid hardening</a:t>
            </a:r>
          </a:p>
        </p:txBody>
      </p:sp>
      <p:sp>
        <p:nvSpPr>
          <p:cNvPr id="29" name="Oval 52">
            <a:extLst>
              <a:ext uri="{FF2B5EF4-FFF2-40B4-BE49-F238E27FC236}">
                <a16:creationId xmlns:a16="http://schemas.microsoft.com/office/drawing/2014/main" id="{6B5BCCAD-3E3F-779C-373D-B1C59152D72C}"/>
              </a:ext>
            </a:extLst>
          </p:cNvPr>
          <p:cNvSpPr>
            <a:spLocks/>
          </p:cNvSpPr>
          <p:nvPr>
            <p:custDataLst>
              <p:tags r:id="rId3"/>
            </p:custDataLst>
          </p:nvPr>
        </p:nvSpPr>
        <p:spPr bwMode="gray">
          <a:xfrm>
            <a:off x="4494641" y="2615743"/>
            <a:ext cx="2325296" cy="2324324"/>
          </a:xfrm>
          <a:prstGeom prst="ellipse">
            <a:avLst/>
          </a:prstGeom>
          <a:noFill/>
          <a:ln w="38100">
            <a:noFill/>
            <a:prstDash val="solid"/>
          </a:ln>
        </p:spPr>
        <p:txBody>
          <a:bodyPr wrap="none" lIns="91440" tIns="45720" rIns="91440" bIns="45720" anchor="ctr"/>
          <a:lstStyle>
            <a:lvl1pPr marL="177800" indent="-177800" defTabSz="801688" eaLnBrk="0" hangingPunct="0">
              <a:defRPr sz="1200">
                <a:solidFill>
                  <a:schemeClr val="bg1"/>
                </a:solidFill>
                <a:latin typeface="Arial" charset="0"/>
                <a:cs typeface="Arial" charset="0"/>
              </a:defRPr>
            </a:lvl1pPr>
            <a:lvl2pPr marL="742950" indent="-285750" defTabSz="801688" eaLnBrk="0" hangingPunct="0">
              <a:defRPr sz="1200">
                <a:solidFill>
                  <a:schemeClr val="bg1"/>
                </a:solidFill>
                <a:latin typeface="Arial" charset="0"/>
                <a:cs typeface="Arial" charset="0"/>
              </a:defRPr>
            </a:lvl2pPr>
            <a:lvl3pPr marL="1143000" indent="-228600" defTabSz="801688" eaLnBrk="0" hangingPunct="0">
              <a:defRPr sz="1200">
                <a:solidFill>
                  <a:schemeClr val="bg1"/>
                </a:solidFill>
                <a:latin typeface="Arial" charset="0"/>
                <a:cs typeface="Arial" charset="0"/>
              </a:defRPr>
            </a:lvl3pPr>
            <a:lvl4pPr marL="1600200" indent="-228600" defTabSz="801688" eaLnBrk="0" hangingPunct="0">
              <a:defRPr sz="1200">
                <a:solidFill>
                  <a:schemeClr val="bg1"/>
                </a:solidFill>
                <a:latin typeface="Arial" charset="0"/>
                <a:cs typeface="Arial" charset="0"/>
              </a:defRPr>
            </a:lvl4pPr>
            <a:lvl5pPr marL="2057400" indent="-228600" defTabSz="801688" eaLnBrk="0" hangingPunct="0">
              <a:defRPr sz="1200">
                <a:solidFill>
                  <a:schemeClr val="bg1"/>
                </a:solidFill>
                <a:latin typeface="Arial" charset="0"/>
                <a:cs typeface="Arial" charset="0"/>
              </a:defRPr>
            </a:lvl5pPr>
            <a:lvl6pPr marL="2514600" indent="-228600" defTabSz="801688" eaLnBrk="0" fontAlgn="base" hangingPunct="0">
              <a:spcBef>
                <a:spcPct val="0"/>
              </a:spcBef>
              <a:spcAft>
                <a:spcPct val="0"/>
              </a:spcAft>
              <a:defRPr sz="1200">
                <a:solidFill>
                  <a:schemeClr val="bg1"/>
                </a:solidFill>
                <a:latin typeface="Arial" charset="0"/>
                <a:cs typeface="Arial" charset="0"/>
              </a:defRPr>
            </a:lvl6pPr>
            <a:lvl7pPr marL="2971800" indent="-228600" defTabSz="801688" eaLnBrk="0" fontAlgn="base" hangingPunct="0">
              <a:spcBef>
                <a:spcPct val="0"/>
              </a:spcBef>
              <a:spcAft>
                <a:spcPct val="0"/>
              </a:spcAft>
              <a:defRPr sz="1200">
                <a:solidFill>
                  <a:schemeClr val="bg1"/>
                </a:solidFill>
                <a:latin typeface="Arial" charset="0"/>
                <a:cs typeface="Arial" charset="0"/>
              </a:defRPr>
            </a:lvl7pPr>
            <a:lvl8pPr marL="3429000" indent="-228600" defTabSz="801688" eaLnBrk="0" fontAlgn="base" hangingPunct="0">
              <a:spcBef>
                <a:spcPct val="0"/>
              </a:spcBef>
              <a:spcAft>
                <a:spcPct val="0"/>
              </a:spcAft>
              <a:defRPr sz="1200">
                <a:solidFill>
                  <a:schemeClr val="bg1"/>
                </a:solidFill>
                <a:latin typeface="Arial" charset="0"/>
                <a:cs typeface="Arial" charset="0"/>
              </a:defRPr>
            </a:lvl8pPr>
            <a:lvl9pPr marL="3886200" indent="-228600" defTabSz="801688" eaLnBrk="0" fontAlgn="base" hangingPunct="0">
              <a:spcBef>
                <a:spcPct val="0"/>
              </a:spcBef>
              <a:spcAft>
                <a:spcPct val="0"/>
              </a:spcAft>
              <a:defRPr sz="1200">
                <a:solidFill>
                  <a:schemeClr val="bg1"/>
                </a:solidFill>
                <a:latin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Arial"/>
                <a:sym typeface="Futura"/>
              </a:rPr>
              <a:t>Drivers of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Arial"/>
                <a:sym typeface="Futura"/>
              </a:rPr>
              <a:t>Grid Modernization </a:t>
            </a: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Arial"/>
                <a:sym typeface="Futura"/>
              </a:rPr>
              <a:t>and Expansion</a:t>
            </a:r>
            <a:endParaRPr lang="en-US" sz="1000" b="1" i="1" u="none" strike="noStrike" kern="1200" cap="none" spc="0" normalizeH="0" baseline="0" noProof="0" dirty="0">
              <a:ln>
                <a:noFill/>
              </a:ln>
              <a:solidFill>
                <a:srgbClr val="009BDB"/>
              </a:solidFill>
              <a:effectLst/>
              <a:uLnTx/>
              <a:uFillTx/>
              <a:latin typeface="Arial"/>
              <a:cs typeface="Arial"/>
            </a:endParaRPr>
          </a:p>
        </p:txBody>
      </p:sp>
      <p:pic>
        <p:nvPicPr>
          <p:cNvPr id="15" name="Graphic 14" descr="Exponential Graph with solid fill">
            <a:extLst>
              <a:ext uri="{FF2B5EF4-FFF2-40B4-BE49-F238E27FC236}">
                <a16:creationId xmlns:a16="http://schemas.microsoft.com/office/drawing/2014/main" id="{D2FD6099-C1ED-A555-A018-8781CF0BA35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020888" y="3316431"/>
            <a:ext cx="503302" cy="503302"/>
          </a:xfrm>
          <a:prstGeom prst="rect">
            <a:avLst/>
          </a:prstGeom>
        </p:spPr>
      </p:pic>
      <p:pic>
        <p:nvPicPr>
          <p:cNvPr id="31" name="Graphic 30" descr="Electric Tower with solid fill">
            <a:extLst>
              <a:ext uri="{FF2B5EF4-FFF2-40B4-BE49-F238E27FC236}">
                <a16:creationId xmlns:a16="http://schemas.microsoft.com/office/drawing/2014/main" id="{4AC45A50-97E3-CE89-82D1-ECA133C9EB5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920875" y="5586555"/>
            <a:ext cx="510579" cy="510579"/>
          </a:xfrm>
          <a:prstGeom prst="rect">
            <a:avLst/>
          </a:prstGeom>
        </p:spPr>
      </p:pic>
      <p:pic>
        <p:nvPicPr>
          <p:cNvPr id="33" name="Graphic 32" descr="Network with solid fill">
            <a:extLst>
              <a:ext uri="{FF2B5EF4-FFF2-40B4-BE49-F238E27FC236}">
                <a16:creationId xmlns:a16="http://schemas.microsoft.com/office/drawing/2014/main" id="{086CF998-DFBE-7C61-CCF5-D2089804D1F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172397" y="3298303"/>
            <a:ext cx="521430" cy="521430"/>
          </a:xfrm>
          <a:prstGeom prst="rect">
            <a:avLst/>
          </a:prstGeom>
        </p:spPr>
      </p:pic>
      <p:pic>
        <p:nvPicPr>
          <p:cNvPr id="35" name="Graphic 34" descr="Windy with solid fill">
            <a:extLst>
              <a:ext uri="{FF2B5EF4-FFF2-40B4-BE49-F238E27FC236}">
                <a16:creationId xmlns:a16="http://schemas.microsoft.com/office/drawing/2014/main" id="{830E3A46-C414-AA53-BB86-E6F823B62A6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177338" y="5595938"/>
            <a:ext cx="500909" cy="500909"/>
          </a:xfrm>
          <a:prstGeom prst="rect">
            <a:avLst/>
          </a:prstGeom>
        </p:spPr>
      </p:pic>
      <p:sp>
        <p:nvSpPr>
          <p:cNvPr id="9" name="Footer Placeholder 5">
            <a:extLst>
              <a:ext uri="{FF2B5EF4-FFF2-40B4-BE49-F238E27FC236}">
                <a16:creationId xmlns:a16="http://schemas.microsoft.com/office/drawing/2014/main" id="{A2F490E0-5CC2-A4C0-6430-6F4BD3D79510}"/>
              </a:ext>
            </a:extLst>
          </p:cNvPr>
          <p:cNvSpPr txBox="1">
            <a:spLocks/>
          </p:cNvSpPr>
          <p:nvPr/>
        </p:nvSpPr>
        <p:spPr>
          <a:xfrm>
            <a:off x="334962" y="6310313"/>
            <a:ext cx="9147241" cy="216706"/>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US" dirty="0">
                <a:solidFill>
                  <a:schemeClr val="tx1"/>
                </a:solidFill>
              </a:rPr>
              <a:t>Sources: </a:t>
            </a:r>
            <a:r>
              <a:rPr lang="en-US" dirty="0">
                <a:solidFill>
                  <a:schemeClr val="tx1"/>
                </a:solidFill>
                <a:ea typeface="+mn-lt"/>
                <a:cs typeface="+mn-lt"/>
                <a:hlinkClick r:id="rId12"/>
              </a:rPr>
              <a:t>World Energy Investment</a:t>
            </a:r>
            <a:r>
              <a:rPr lang="en-US" dirty="0">
                <a:solidFill>
                  <a:schemeClr val="tx1"/>
                </a:solidFill>
                <a:ea typeface="+mn-lt"/>
                <a:cs typeface="+mn-lt"/>
              </a:rPr>
              <a:t> (IEA, 2026); </a:t>
            </a:r>
            <a:r>
              <a:rPr lang="en-US" dirty="0">
                <a:solidFill>
                  <a:schemeClr val="tx1"/>
                </a:solidFill>
                <a:ea typeface="+mn-lt"/>
                <a:cs typeface="+mn-lt"/>
                <a:hlinkClick r:id="rId13"/>
              </a:rPr>
              <a:t>Global Landscape of Energy Transition Finance</a:t>
            </a:r>
            <a:r>
              <a:rPr lang="en-US" dirty="0">
                <a:solidFill>
                  <a:schemeClr val="tx1"/>
                </a:solidFill>
                <a:ea typeface="+mn-lt"/>
                <a:cs typeface="+mn-lt"/>
              </a:rPr>
              <a:t> (IRENA, 2025). </a:t>
            </a:r>
          </a:p>
          <a:p>
            <a:pPr>
              <a:defRPr/>
            </a:pPr>
            <a:r>
              <a:rPr lang="en-US" dirty="0">
                <a:solidFill>
                  <a:schemeClr val="tx1"/>
                </a:solidFill>
              </a:rPr>
              <a:t>Credit: Christy Wong, Ariela Farchi, </a:t>
            </a:r>
            <a:r>
              <a:rPr lang="en-US" dirty="0">
                <a:solidFill>
                  <a:srgbClr val="000000"/>
                </a:solidFill>
              </a:rPr>
              <a:t>and </a:t>
            </a:r>
            <a:r>
              <a:rPr lang="en-US" dirty="0">
                <a:solidFill>
                  <a:srgbClr val="000000"/>
                </a:solidFill>
                <a:hlinkClick r:id="rId14"/>
              </a:rPr>
              <a:t>Gernot Wagner</a:t>
            </a:r>
            <a:r>
              <a:rPr lang="en-US" dirty="0">
                <a:solidFill>
                  <a:srgbClr val="000000"/>
                </a:solidFill>
              </a:rPr>
              <a:t>. </a:t>
            </a:r>
            <a:r>
              <a:rPr lang="en-US" dirty="0">
                <a:hlinkClick r:id="rId15"/>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sp>
        <p:nvSpPr>
          <p:cNvPr id="4" name="Pentagon 3">
            <a:extLst>
              <a:ext uri="{FF2B5EF4-FFF2-40B4-BE49-F238E27FC236}">
                <a16:creationId xmlns:a16="http://schemas.microsoft.com/office/drawing/2014/main" id="{08CBC85C-DA33-A162-4BA2-B7870D61E15D}"/>
              </a:ext>
            </a:extLst>
          </p:cNvPr>
          <p:cNvSpPr/>
          <p:nvPr/>
        </p:nvSpPr>
        <p:spPr>
          <a:xfrm>
            <a:off x="0" y="0"/>
            <a:ext cx="1788983" cy="288356"/>
          </a:xfrm>
          <a:prstGeom prst="homePlat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Arial"/>
                <a:ea typeface="+mn-ea"/>
                <a:cs typeface="+mn-cs"/>
                <a:sym typeface="Arial"/>
              </a:rPr>
              <a:t>Industry Overview</a:t>
            </a:r>
          </a:p>
        </p:txBody>
      </p:sp>
      <p:sp>
        <p:nvSpPr>
          <p:cNvPr id="30" name="Chevron 29">
            <a:extLst>
              <a:ext uri="{FF2B5EF4-FFF2-40B4-BE49-F238E27FC236}">
                <a16:creationId xmlns:a16="http://schemas.microsoft.com/office/drawing/2014/main" id="{8A6948EF-6D3D-BF0F-C91E-B2AF8F90AB3A}"/>
              </a:ext>
            </a:extLst>
          </p:cNvPr>
          <p:cNvSpPr/>
          <p:nvPr/>
        </p:nvSpPr>
        <p:spPr>
          <a:xfrm>
            <a:off x="1690648"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Optimize</a:t>
            </a:r>
          </a:p>
        </p:txBody>
      </p:sp>
      <p:sp>
        <p:nvSpPr>
          <p:cNvPr id="32" name="Chevron 31">
            <a:extLst>
              <a:ext uri="{FF2B5EF4-FFF2-40B4-BE49-F238E27FC236}">
                <a16:creationId xmlns:a16="http://schemas.microsoft.com/office/drawing/2014/main" id="{AB07CAE6-2A4C-BE40-6F3E-26E14E71D054}"/>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34" name="Chevron 33">
            <a:extLst>
              <a:ext uri="{FF2B5EF4-FFF2-40B4-BE49-F238E27FC236}">
                <a16:creationId xmlns:a16="http://schemas.microsoft.com/office/drawing/2014/main" id="{CFE3779B-5B8B-F189-966C-55354440AEB3}"/>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36" name="Chevron 35">
            <a:extLst>
              <a:ext uri="{FF2B5EF4-FFF2-40B4-BE49-F238E27FC236}">
                <a16:creationId xmlns:a16="http://schemas.microsoft.com/office/drawing/2014/main" id="{791DD5CF-3FDF-DE26-4AB6-DD5BCA56C2B3}"/>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Tree>
    <p:extLst>
      <p:ext uri="{BB962C8B-B14F-4D97-AF65-F5344CB8AC3E}">
        <p14:creationId xmlns:p14="http://schemas.microsoft.com/office/powerpoint/2010/main" val="28083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0E3C5-FCA1-31FE-4BF5-17AA2CEEAF2B}"/>
            </a:ext>
          </a:extLst>
        </p:cNvPr>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A9F1E613-629E-1A11-B564-219E6C7FF316}"/>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7" imgW="7772400" imgH="10058400" progId="TCLayout.ActiveDocument.1">
                  <p:embed/>
                </p:oleObj>
              </mc:Choice>
              <mc:Fallback>
                <p:oleObj name="thinkcell Slide" r:id="rId27" imgW="7772400" imgH="10058400" progId="TCLayout.ActiveDocument.1">
                  <p:embed/>
                  <p:pic>
                    <p:nvPicPr>
                      <p:cNvPr id="9" name="think-cell data - do not delete" hidden="1">
                        <a:extLst>
                          <a:ext uri="{FF2B5EF4-FFF2-40B4-BE49-F238E27FC236}">
                            <a16:creationId xmlns:a16="http://schemas.microsoft.com/office/drawing/2014/main" id="{A9F1E613-629E-1A11-B564-219E6C7FF316}"/>
                          </a:ext>
                        </a:extLst>
                      </p:cNvPr>
                      <p:cNvPicPr/>
                      <p:nvPr/>
                    </p:nvPicPr>
                    <p:blipFill>
                      <a:blip r:embed="rId28"/>
                      <a:stretch>
                        <a:fillRect/>
                      </a:stretch>
                    </p:blipFill>
                    <p:spPr>
                      <a:xfrm>
                        <a:off x="1588" y="1588"/>
                        <a:ext cx="1227" cy="1588"/>
                      </a:xfrm>
                      <a:prstGeom prst="rect">
                        <a:avLst/>
                      </a:prstGeom>
                    </p:spPr>
                  </p:pic>
                </p:oleObj>
              </mc:Fallback>
            </mc:AlternateContent>
          </a:graphicData>
        </a:graphic>
      </p:graphicFrame>
      <p:sp>
        <p:nvSpPr>
          <p:cNvPr id="320" name="Rectangle 319">
            <a:extLst>
              <a:ext uri="{FF2B5EF4-FFF2-40B4-BE49-F238E27FC236}">
                <a16:creationId xmlns:a16="http://schemas.microsoft.com/office/drawing/2014/main" id="{E12CF1D3-8617-BC9A-407E-62F75212A943}"/>
              </a:ext>
            </a:extLst>
          </p:cNvPr>
          <p:cNvSpPr/>
          <p:nvPr/>
        </p:nvSpPr>
        <p:spPr bwMode="gray">
          <a:xfrm>
            <a:off x="3504407" y="2773363"/>
            <a:ext cx="5529865" cy="3148012"/>
          </a:xfrm>
          <a:prstGeom prst="rect">
            <a:avLst/>
          </a:prstGeom>
          <a:solidFill>
            <a:schemeClr val="bg1">
              <a:lumMod val="95000"/>
            </a:schemeClr>
          </a:solidFill>
          <a:ln w="9525">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cxnSp>
        <p:nvCxnSpPr>
          <p:cNvPr id="108" name="Straight Connector 107">
            <a:extLst>
              <a:ext uri="{FF2B5EF4-FFF2-40B4-BE49-F238E27FC236}">
                <a16:creationId xmlns:a16="http://schemas.microsoft.com/office/drawing/2014/main" id="{B025F799-A527-D382-56FB-AABEA3375682}"/>
              </a:ext>
            </a:extLst>
          </p:cNvPr>
          <p:cNvCxnSpPr/>
          <p:nvPr>
            <p:custDataLst>
              <p:tags r:id="rId2"/>
            </p:custDataLst>
          </p:nvPr>
        </p:nvCxnSpPr>
        <p:spPr bwMode="auto">
          <a:xfrm>
            <a:off x="709613" y="2949575"/>
            <a:ext cx="0" cy="2740025"/>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09" name="Straight Connector 108">
            <a:extLst>
              <a:ext uri="{FF2B5EF4-FFF2-40B4-BE49-F238E27FC236}">
                <a16:creationId xmlns:a16="http://schemas.microsoft.com/office/drawing/2014/main" id="{B2EA070E-F7E0-96A4-AE8A-D1672696512C}"/>
              </a:ext>
            </a:extLst>
          </p:cNvPr>
          <p:cNvCxnSpPr/>
          <p:nvPr>
            <p:custDataLst>
              <p:tags r:id="rId3"/>
            </p:custDataLst>
          </p:nvPr>
        </p:nvCxnSpPr>
        <p:spPr bwMode="auto">
          <a:xfrm>
            <a:off x="709613" y="5834063"/>
            <a:ext cx="0" cy="174625"/>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10" name="Straight Connector 109">
            <a:extLst>
              <a:ext uri="{FF2B5EF4-FFF2-40B4-BE49-F238E27FC236}">
                <a16:creationId xmlns:a16="http://schemas.microsoft.com/office/drawing/2014/main" id="{B8257A47-9B77-9A72-6CC7-8DE19301595C}"/>
              </a:ext>
            </a:extLst>
          </p:cNvPr>
          <p:cNvCxnSpPr/>
          <p:nvPr>
            <p:custDataLst>
              <p:tags r:id="rId4"/>
            </p:custDataLst>
          </p:nvPr>
        </p:nvCxnSpPr>
        <p:spPr bwMode="auto">
          <a:xfrm>
            <a:off x="658813" y="6003925"/>
            <a:ext cx="50800"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11" name="Straight Connector 110">
            <a:extLst>
              <a:ext uri="{FF2B5EF4-FFF2-40B4-BE49-F238E27FC236}">
                <a16:creationId xmlns:a16="http://schemas.microsoft.com/office/drawing/2014/main" id="{87343783-46AC-ACB6-4F68-106779990461}"/>
              </a:ext>
            </a:extLst>
          </p:cNvPr>
          <p:cNvCxnSpPr/>
          <p:nvPr>
            <p:custDataLst>
              <p:tags r:id="rId5"/>
            </p:custDataLst>
          </p:nvPr>
        </p:nvCxnSpPr>
        <p:spPr bwMode="auto">
          <a:xfrm>
            <a:off x="658813" y="5568950"/>
            <a:ext cx="50800"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12" name="Straight Connector 111">
            <a:extLst>
              <a:ext uri="{FF2B5EF4-FFF2-40B4-BE49-F238E27FC236}">
                <a16:creationId xmlns:a16="http://schemas.microsoft.com/office/drawing/2014/main" id="{CE065EA8-956A-24FB-2CB7-BA9B239301A1}"/>
              </a:ext>
            </a:extLst>
          </p:cNvPr>
          <p:cNvCxnSpPr/>
          <p:nvPr>
            <p:custDataLst>
              <p:tags r:id="rId6"/>
            </p:custDataLst>
          </p:nvPr>
        </p:nvCxnSpPr>
        <p:spPr bwMode="auto">
          <a:xfrm>
            <a:off x="658813" y="5132388"/>
            <a:ext cx="50800"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13" name="Straight Connector 112">
            <a:extLst>
              <a:ext uri="{FF2B5EF4-FFF2-40B4-BE49-F238E27FC236}">
                <a16:creationId xmlns:a16="http://schemas.microsoft.com/office/drawing/2014/main" id="{C98FE043-C9F5-713F-8D43-1E3B96A10535}"/>
              </a:ext>
            </a:extLst>
          </p:cNvPr>
          <p:cNvCxnSpPr/>
          <p:nvPr>
            <p:custDataLst>
              <p:tags r:id="rId7"/>
            </p:custDataLst>
          </p:nvPr>
        </p:nvCxnSpPr>
        <p:spPr bwMode="auto">
          <a:xfrm>
            <a:off x="658813" y="4697413"/>
            <a:ext cx="50800"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14" name="Straight Connector 113">
            <a:extLst>
              <a:ext uri="{FF2B5EF4-FFF2-40B4-BE49-F238E27FC236}">
                <a16:creationId xmlns:a16="http://schemas.microsoft.com/office/drawing/2014/main" id="{661F2173-8D3C-F1D0-166B-54F45A2D07D6}"/>
              </a:ext>
            </a:extLst>
          </p:cNvPr>
          <p:cNvCxnSpPr/>
          <p:nvPr>
            <p:custDataLst>
              <p:tags r:id="rId8"/>
            </p:custDataLst>
          </p:nvPr>
        </p:nvCxnSpPr>
        <p:spPr bwMode="auto">
          <a:xfrm>
            <a:off x="658813" y="4260850"/>
            <a:ext cx="50800"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15" name="Straight Connector 114">
            <a:extLst>
              <a:ext uri="{FF2B5EF4-FFF2-40B4-BE49-F238E27FC236}">
                <a16:creationId xmlns:a16="http://schemas.microsoft.com/office/drawing/2014/main" id="{7BEABA18-52DE-CADE-DD72-B1E1A56F1A4C}"/>
              </a:ext>
            </a:extLst>
          </p:cNvPr>
          <p:cNvCxnSpPr/>
          <p:nvPr>
            <p:custDataLst>
              <p:tags r:id="rId9"/>
            </p:custDataLst>
          </p:nvPr>
        </p:nvCxnSpPr>
        <p:spPr bwMode="auto">
          <a:xfrm>
            <a:off x="658813" y="3825875"/>
            <a:ext cx="50800"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16" name="Straight Connector 115">
            <a:extLst>
              <a:ext uri="{FF2B5EF4-FFF2-40B4-BE49-F238E27FC236}">
                <a16:creationId xmlns:a16="http://schemas.microsoft.com/office/drawing/2014/main" id="{157C93AB-81C7-6DA7-6D1D-24AB7E9A442D}"/>
              </a:ext>
            </a:extLst>
          </p:cNvPr>
          <p:cNvCxnSpPr/>
          <p:nvPr>
            <p:custDataLst>
              <p:tags r:id="rId10"/>
            </p:custDataLst>
          </p:nvPr>
        </p:nvCxnSpPr>
        <p:spPr bwMode="auto">
          <a:xfrm>
            <a:off x="658813" y="3389313"/>
            <a:ext cx="50800"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17" name="Straight Connector 116">
            <a:extLst>
              <a:ext uri="{FF2B5EF4-FFF2-40B4-BE49-F238E27FC236}">
                <a16:creationId xmlns:a16="http://schemas.microsoft.com/office/drawing/2014/main" id="{A20565B9-657B-38E8-6625-BE95EC127923}"/>
              </a:ext>
            </a:extLst>
          </p:cNvPr>
          <p:cNvCxnSpPr/>
          <p:nvPr>
            <p:custDataLst>
              <p:tags r:id="rId11"/>
            </p:custDataLst>
          </p:nvPr>
        </p:nvCxnSpPr>
        <p:spPr bwMode="auto">
          <a:xfrm>
            <a:off x="658813" y="2954338"/>
            <a:ext cx="50800"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graphicFrame>
        <p:nvGraphicFramePr>
          <p:cNvPr id="310" name="Chart 309">
            <a:extLst>
              <a:ext uri="{FF2B5EF4-FFF2-40B4-BE49-F238E27FC236}">
                <a16:creationId xmlns:a16="http://schemas.microsoft.com/office/drawing/2014/main" id="{EF679617-8B4C-6933-4C8C-4EB2143F7B29}"/>
              </a:ext>
            </a:extLst>
          </p:cNvPr>
          <p:cNvGraphicFramePr/>
          <p:nvPr>
            <p:custDataLst>
              <p:tags r:id="rId12"/>
            </p:custDataLst>
          </p:nvPr>
        </p:nvGraphicFramePr>
        <p:xfrm>
          <a:off x="190500" y="2773363"/>
          <a:ext cx="8950325" cy="3413125"/>
        </p:xfrm>
        <a:graphic>
          <a:graphicData uri="http://schemas.openxmlformats.org/drawingml/2006/chart">
            <c:chart xmlns:c="http://schemas.openxmlformats.org/drawingml/2006/chart" xmlns:r="http://schemas.openxmlformats.org/officeDocument/2006/relationships" r:id="rId29"/>
          </a:graphicData>
        </a:graphic>
      </p:graphicFrame>
      <p:sp>
        <p:nvSpPr>
          <p:cNvPr id="8" name="Text Placeholder 7">
            <a:extLst>
              <a:ext uri="{FF2B5EF4-FFF2-40B4-BE49-F238E27FC236}">
                <a16:creationId xmlns:a16="http://schemas.microsoft.com/office/drawing/2014/main" id="{D1602EB7-A4E4-1FDD-E919-EC849ABA5E1F}"/>
              </a:ext>
            </a:extLst>
          </p:cNvPr>
          <p:cNvSpPr>
            <a:spLocks noGrp="1"/>
          </p:cNvSpPr>
          <p:nvPr>
            <p:ph type="body" sz="quarter" idx="14"/>
          </p:nvPr>
        </p:nvSpPr>
        <p:spPr/>
        <p:txBody>
          <a:bodyPr/>
          <a:lstStyle/>
          <a:p>
            <a:pPr marL="0" indent="0">
              <a:spcBef>
                <a:spcPts val="600"/>
              </a:spcBef>
              <a:buNone/>
            </a:pPr>
            <a:r>
              <a:rPr lang="en-US" b="1">
                <a:cs typeface="Arial"/>
              </a:rPr>
              <a:t>Observations</a:t>
            </a:r>
          </a:p>
          <a:p>
            <a:pPr>
              <a:spcBef>
                <a:spcPts val="600"/>
              </a:spcBef>
              <a:spcAft>
                <a:spcPts val="200"/>
              </a:spcAft>
            </a:pPr>
            <a:r>
              <a:rPr lang="en-US" sz="1050" b="1">
                <a:cs typeface="Arial"/>
              </a:rPr>
              <a:t>China</a:t>
            </a:r>
            <a:r>
              <a:rPr lang="en-US" sz="1050">
                <a:cs typeface="Arial"/>
              </a:rPr>
              <a:t> has been the clear demand-growth outlier since 2010, with </a:t>
            </a:r>
            <a:r>
              <a:rPr lang="en-US" sz="1050" b="1">
                <a:cs typeface="Arial"/>
              </a:rPr>
              <a:t>electricity demand up ~150% by 2025 </a:t>
            </a:r>
            <a:r>
              <a:rPr lang="en-US" sz="1050">
                <a:cs typeface="Arial"/>
              </a:rPr>
              <a:t>versus </a:t>
            </a:r>
            <a:r>
              <a:rPr lang="en-US" sz="1050" b="1">
                <a:cs typeface="Arial"/>
              </a:rPr>
              <a:t>~50% globally</a:t>
            </a:r>
          </a:p>
          <a:p>
            <a:pPr>
              <a:spcBef>
                <a:spcPts val="600"/>
              </a:spcBef>
              <a:spcAft>
                <a:spcPts val="200"/>
              </a:spcAft>
            </a:pPr>
            <a:r>
              <a:rPr lang="en-US" sz="1050" b="1">
                <a:cs typeface="Arial"/>
              </a:rPr>
              <a:t>Sharp trajectory shift happens </a:t>
            </a:r>
            <a:r>
              <a:rPr lang="en-US" sz="1050">
                <a:cs typeface="Arial"/>
              </a:rPr>
              <a:t>in </a:t>
            </a:r>
            <a:r>
              <a:rPr lang="en-US" sz="1050" b="1">
                <a:cs typeface="Arial"/>
              </a:rPr>
              <a:t>mature markets: U.S. and European </a:t>
            </a:r>
            <a:r>
              <a:rPr lang="en-US" sz="1050">
                <a:cs typeface="Arial"/>
              </a:rPr>
              <a:t>demand was </a:t>
            </a:r>
            <a:r>
              <a:rPr lang="en-US" sz="1050" b="1">
                <a:cs typeface="Arial"/>
              </a:rPr>
              <a:t>broadly stagnant</a:t>
            </a:r>
            <a:r>
              <a:rPr lang="en-US" sz="1050">
                <a:cs typeface="Arial"/>
              </a:rPr>
              <a:t> through 2025 but</a:t>
            </a:r>
            <a:r>
              <a:rPr lang="en-US" sz="1050" b="1">
                <a:cs typeface="Arial"/>
              </a:rPr>
              <a:t> is projected to return to sustained growth</a:t>
            </a:r>
          </a:p>
          <a:p>
            <a:pPr>
              <a:spcBef>
                <a:spcPts val="600"/>
              </a:spcBef>
              <a:spcAft>
                <a:spcPts val="200"/>
              </a:spcAft>
            </a:pPr>
            <a:r>
              <a:rPr lang="en-US" sz="1050" b="1">
                <a:cs typeface="Arial"/>
              </a:rPr>
              <a:t>Recent growth </a:t>
            </a:r>
            <a:r>
              <a:rPr lang="en-US" sz="1050" b="0">
                <a:cs typeface="Arial"/>
              </a:rPr>
              <a:t>from electrification, renewables, and data centers is </a:t>
            </a:r>
            <a:r>
              <a:rPr lang="en-US" sz="1050">
                <a:cs typeface="Arial"/>
              </a:rPr>
              <a:t>a major </a:t>
            </a:r>
            <a:r>
              <a:rPr lang="en-US" sz="1050" b="1">
                <a:cs typeface="Arial"/>
              </a:rPr>
              <a:t>challenge for decades-old grid systems, requiring massive investment</a:t>
            </a:r>
          </a:p>
          <a:p>
            <a:pPr>
              <a:spcBef>
                <a:spcPts val="600"/>
              </a:spcBef>
              <a:spcAft>
                <a:spcPts val="200"/>
              </a:spcAft>
            </a:pPr>
            <a:r>
              <a:rPr lang="en-US" sz="1050" b="1">
                <a:cs typeface="Arial"/>
              </a:rPr>
              <a:t>Other estimates </a:t>
            </a:r>
            <a:r>
              <a:rPr lang="en-US" sz="1050" b="0">
                <a:cs typeface="Arial"/>
              </a:rPr>
              <a:t>forecast electricity growth to exceed that of the IEA’s Stated Policies Scenario, </a:t>
            </a:r>
            <a:r>
              <a:rPr lang="en-US" sz="1050" b="1">
                <a:cs typeface="Arial"/>
              </a:rPr>
              <a:t>more</a:t>
            </a:r>
            <a:r>
              <a:rPr lang="en-US" sz="1050" b="0">
                <a:cs typeface="Arial"/>
              </a:rPr>
              <a:t> </a:t>
            </a:r>
            <a:r>
              <a:rPr lang="en-US" sz="1050" b="1">
                <a:cs typeface="Arial"/>
              </a:rPr>
              <a:t>than doubling by 2050</a:t>
            </a:r>
            <a:endParaRPr lang="en-US" sz="1050" b="0">
              <a:cs typeface="Arial"/>
            </a:endParaRPr>
          </a:p>
          <a:p>
            <a:pPr>
              <a:spcBef>
                <a:spcPts val="600"/>
              </a:spcBef>
            </a:pPr>
            <a:endParaRPr lang="en-US" sz="1050" b="0">
              <a:cs typeface="Arial"/>
            </a:endParaRPr>
          </a:p>
          <a:p>
            <a:pPr>
              <a:spcBef>
                <a:spcPts val="600"/>
              </a:spcBef>
            </a:pPr>
            <a:endParaRPr lang="en-US" b="0">
              <a:cs typeface="Arial"/>
            </a:endParaRPr>
          </a:p>
        </p:txBody>
      </p:sp>
      <p:sp>
        <p:nvSpPr>
          <p:cNvPr id="5" name="Title 4">
            <a:extLst>
              <a:ext uri="{FF2B5EF4-FFF2-40B4-BE49-F238E27FC236}">
                <a16:creationId xmlns:a16="http://schemas.microsoft.com/office/drawing/2014/main" id="{B9854463-39A0-2CE9-3B40-A641B88B8544}"/>
              </a:ext>
            </a:extLst>
          </p:cNvPr>
          <p:cNvSpPr>
            <a:spLocks noGrp="1"/>
          </p:cNvSpPr>
          <p:nvPr>
            <p:ph type="title"/>
          </p:nvPr>
        </p:nvSpPr>
        <p:spPr>
          <a:xfrm>
            <a:off x="334962" y="513568"/>
            <a:ext cx="11674157" cy="754846"/>
          </a:xfrm>
        </p:spPr>
        <p:txBody>
          <a:bodyPr vert="horz" rIns="91440"/>
          <a:lstStyle/>
          <a:p>
            <a:r>
              <a:rPr lang="en-US">
                <a:cs typeface="Arial"/>
              </a:rPr>
              <a:t>Global electricity demand growth has been led by China, but is projected to accelerate across nearly all major regions</a:t>
            </a:r>
            <a:endParaRPr lang="en-GB"/>
          </a:p>
        </p:txBody>
      </p:sp>
      <p:sp>
        <p:nvSpPr>
          <p:cNvPr id="7" name="Text Placeholder 6">
            <a:extLst>
              <a:ext uri="{FF2B5EF4-FFF2-40B4-BE49-F238E27FC236}">
                <a16:creationId xmlns:a16="http://schemas.microsoft.com/office/drawing/2014/main" id="{7F1C9268-EDD4-4D1D-9DB9-0F68B4C7A311}"/>
              </a:ext>
            </a:extLst>
          </p:cNvPr>
          <p:cNvSpPr>
            <a:spLocks noGrp="1"/>
          </p:cNvSpPr>
          <p:nvPr>
            <p:ph type="body" sz="quarter" idx="13"/>
          </p:nvPr>
        </p:nvSpPr>
        <p:spPr/>
        <p:txBody>
          <a:bodyPr/>
          <a:lstStyle/>
          <a:p>
            <a:r>
              <a:rPr lang="en-US" dirty="0"/>
              <a:t>Electrification, data centers, and other new loads are driving the “age of electricity,” reversing decades of stagnant demand in mature markets</a:t>
            </a:r>
          </a:p>
        </p:txBody>
      </p:sp>
      <p:sp>
        <p:nvSpPr>
          <p:cNvPr id="299" name="TextBox 298">
            <a:extLst>
              <a:ext uri="{FF2B5EF4-FFF2-40B4-BE49-F238E27FC236}">
                <a16:creationId xmlns:a16="http://schemas.microsoft.com/office/drawing/2014/main" id="{83C8DF2A-D9BC-4F29-A8FE-91C599BA1F7C}"/>
              </a:ext>
            </a:extLst>
          </p:cNvPr>
          <p:cNvSpPr txBox="1"/>
          <p:nvPr/>
        </p:nvSpPr>
        <p:spPr bwMode="gray">
          <a:xfrm>
            <a:off x="245255" y="2036791"/>
            <a:ext cx="8139140" cy="461665"/>
          </a:xfrm>
          <a:prstGeom prst="rect">
            <a:avLst/>
          </a:prstGeom>
          <a:noFill/>
        </p:spPr>
        <p:txBody>
          <a:bodyPr wrap="square" lIns="72000" tIns="137160" rIns="274320" bIns="137160" rtlCol="0">
            <a:spAutoFit/>
          </a:bodyPr>
          <a:lstStyle/>
          <a:p>
            <a:pPr>
              <a:spcBef>
                <a:spcPts val="600"/>
              </a:spcBef>
              <a:spcAft>
                <a:spcPts val="600"/>
              </a:spcAft>
            </a:pPr>
            <a:r>
              <a:rPr lang="en-US" sz="1200" dirty="0"/>
              <a:t>% Change in electricity final demand vs. 2010 baseline, 2010-2025 actuals, 2026-2050 forecasted</a:t>
            </a:r>
            <a:r>
              <a:rPr lang="en-US" sz="1200" baseline="30000" dirty="0"/>
              <a:t>1</a:t>
            </a:r>
          </a:p>
        </p:txBody>
      </p:sp>
      <p:cxnSp>
        <p:nvCxnSpPr>
          <p:cNvPr id="119" name="Straight Connector 118">
            <a:extLst>
              <a:ext uri="{FF2B5EF4-FFF2-40B4-BE49-F238E27FC236}">
                <a16:creationId xmlns:a16="http://schemas.microsoft.com/office/drawing/2014/main" id="{9FC5DA49-49D1-F66F-FEDA-B881C9D5CE26}"/>
              </a:ext>
            </a:extLst>
          </p:cNvPr>
          <p:cNvCxnSpPr/>
          <p:nvPr>
            <p:custDataLst>
              <p:tags r:id="rId13"/>
            </p:custDataLst>
          </p:nvPr>
        </p:nvCxnSpPr>
        <p:spPr bwMode="gray">
          <a:xfrm>
            <a:off x="341313" y="2552700"/>
            <a:ext cx="160337" cy="0"/>
          </a:xfrm>
          <a:prstGeom prst="line">
            <a:avLst/>
          </a:prstGeom>
          <a:ln w="19050" cap="rnd" cmpd="sng" algn="ctr">
            <a:solidFill>
              <a:schemeClr val="accent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0" name="Straight Connector 119">
            <a:extLst>
              <a:ext uri="{FF2B5EF4-FFF2-40B4-BE49-F238E27FC236}">
                <a16:creationId xmlns:a16="http://schemas.microsoft.com/office/drawing/2014/main" id="{A3BAED84-86A5-3727-7B61-C8011F4E3653}"/>
              </a:ext>
            </a:extLst>
          </p:cNvPr>
          <p:cNvCxnSpPr/>
          <p:nvPr>
            <p:custDataLst>
              <p:tags r:id="rId14"/>
            </p:custDataLst>
          </p:nvPr>
        </p:nvCxnSpPr>
        <p:spPr bwMode="gray">
          <a:xfrm>
            <a:off x="1004888" y="2552700"/>
            <a:ext cx="160337" cy="0"/>
          </a:xfrm>
          <a:prstGeom prst="line">
            <a:avLst/>
          </a:prstGeom>
          <a:ln w="19050" cap="rnd" cmpd="sng" algn="ctr">
            <a:solidFill>
              <a:schemeClr val="accent2"/>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1" name="Straight Connector 120">
            <a:extLst>
              <a:ext uri="{FF2B5EF4-FFF2-40B4-BE49-F238E27FC236}">
                <a16:creationId xmlns:a16="http://schemas.microsoft.com/office/drawing/2014/main" id="{F61D6073-ED69-1B4B-2136-53B8CF3EEAAA}"/>
              </a:ext>
            </a:extLst>
          </p:cNvPr>
          <p:cNvCxnSpPr/>
          <p:nvPr>
            <p:custDataLst>
              <p:tags r:id="rId15"/>
            </p:custDataLst>
          </p:nvPr>
        </p:nvCxnSpPr>
        <p:spPr bwMode="gray">
          <a:xfrm>
            <a:off x="2243138" y="2552700"/>
            <a:ext cx="160337" cy="0"/>
          </a:xfrm>
          <a:prstGeom prst="line">
            <a:avLst/>
          </a:prstGeom>
          <a:ln w="19050" cap="rnd" cmpd="sng" algn="ctr">
            <a:solidFill>
              <a:schemeClr val="accent3"/>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2" name="Straight Connector 121">
            <a:extLst>
              <a:ext uri="{FF2B5EF4-FFF2-40B4-BE49-F238E27FC236}">
                <a16:creationId xmlns:a16="http://schemas.microsoft.com/office/drawing/2014/main" id="{F0CAD715-8ECF-D584-4128-B51C4778004D}"/>
              </a:ext>
            </a:extLst>
          </p:cNvPr>
          <p:cNvCxnSpPr/>
          <p:nvPr>
            <p:custDataLst>
              <p:tags r:id="rId16"/>
            </p:custDataLst>
          </p:nvPr>
        </p:nvCxnSpPr>
        <p:spPr bwMode="gray">
          <a:xfrm>
            <a:off x="2905125" y="2552700"/>
            <a:ext cx="160338" cy="0"/>
          </a:xfrm>
          <a:prstGeom prst="line">
            <a:avLst/>
          </a:prstGeom>
          <a:ln w="19050" cap="rnd" cmpd="sng" algn="ctr">
            <a:solidFill>
              <a:schemeClr val="accent4"/>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3" name="Straight Connector 122">
            <a:extLst>
              <a:ext uri="{FF2B5EF4-FFF2-40B4-BE49-F238E27FC236}">
                <a16:creationId xmlns:a16="http://schemas.microsoft.com/office/drawing/2014/main" id="{A49ADB89-0718-E1DE-C490-816BA61720D7}"/>
              </a:ext>
            </a:extLst>
          </p:cNvPr>
          <p:cNvCxnSpPr/>
          <p:nvPr>
            <p:custDataLst>
              <p:tags r:id="rId17"/>
            </p:custDataLst>
          </p:nvPr>
        </p:nvCxnSpPr>
        <p:spPr bwMode="gray">
          <a:xfrm>
            <a:off x="3994150" y="2552700"/>
            <a:ext cx="160338" cy="0"/>
          </a:xfrm>
          <a:prstGeom prst="line">
            <a:avLst/>
          </a:prstGeom>
          <a:ln w="19050" cap="rnd" cmpd="sng" algn="ctr">
            <a:solidFill>
              <a:schemeClr val="accent5"/>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4" name="Straight Connector 123">
            <a:extLst>
              <a:ext uri="{FF2B5EF4-FFF2-40B4-BE49-F238E27FC236}">
                <a16:creationId xmlns:a16="http://schemas.microsoft.com/office/drawing/2014/main" id="{D1A1DB7C-F4EC-8CD5-6BBD-EED8E8CFE2F9}"/>
              </a:ext>
            </a:extLst>
          </p:cNvPr>
          <p:cNvCxnSpPr/>
          <p:nvPr>
            <p:custDataLst>
              <p:tags r:id="rId18"/>
            </p:custDataLst>
          </p:nvPr>
        </p:nvCxnSpPr>
        <p:spPr bwMode="gray">
          <a:xfrm>
            <a:off x="4732338" y="2552700"/>
            <a:ext cx="160337" cy="0"/>
          </a:xfrm>
          <a:prstGeom prst="line">
            <a:avLst/>
          </a:prstGeom>
          <a:ln w="19050" cap="rnd" cmpd="sng" algn="ctr">
            <a:solidFill>
              <a:schemeClr val="accent6"/>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sp>
        <p:nvSpPr>
          <p:cNvPr id="24" name="Text Placeholder 10">
            <a:extLst>
              <a:ext uri="{FF2B5EF4-FFF2-40B4-BE49-F238E27FC236}">
                <a16:creationId xmlns:a16="http://schemas.microsoft.com/office/drawing/2014/main" id="{7BF5E269-86E6-858E-617C-2235D22AC895}"/>
              </a:ext>
            </a:extLst>
          </p:cNvPr>
          <p:cNvSpPr txBox="1">
            <a:spLocks/>
          </p:cNvSpPr>
          <p:nvPr>
            <p:custDataLst>
              <p:tags r:id="rId19"/>
            </p:custDataLst>
          </p:nvPr>
        </p:nvSpPr>
        <p:spPr bwMode="auto">
          <a:xfrm>
            <a:off x="561975" y="2481263"/>
            <a:ext cx="33178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A6F5B9DE-8611-4700-9A78-94B403943F7D}" type="datetime'''W''''''''''''''''''''o''''''''''r''''''''''''''''''ld'''''">
              <a:rPr lang="en-GB" altLang="en-US" sz="1000" smtClean="0"/>
              <a:pPr marL="0" indent="0">
                <a:spcBef>
                  <a:spcPct val="0"/>
                </a:spcBef>
                <a:spcAft>
                  <a:spcPct val="0"/>
                </a:spcAft>
                <a:buNone/>
              </a:pPr>
              <a:t>World</a:t>
            </a:fld>
            <a:endParaRPr lang="en-GB" sz="1000"/>
          </a:p>
        </p:txBody>
      </p:sp>
      <p:sp>
        <p:nvSpPr>
          <p:cNvPr id="23" name="Text Placeholder 10">
            <a:extLst>
              <a:ext uri="{FF2B5EF4-FFF2-40B4-BE49-F238E27FC236}">
                <a16:creationId xmlns:a16="http://schemas.microsoft.com/office/drawing/2014/main" id="{339DE6EF-F09F-CF85-C4EB-91F7D30470CE}"/>
              </a:ext>
            </a:extLst>
          </p:cNvPr>
          <p:cNvSpPr txBox="1">
            <a:spLocks/>
          </p:cNvSpPr>
          <p:nvPr>
            <p:custDataLst>
              <p:tags r:id="rId20"/>
            </p:custDataLst>
          </p:nvPr>
        </p:nvSpPr>
        <p:spPr bwMode="auto">
          <a:xfrm>
            <a:off x="1225550" y="2481263"/>
            <a:ext cx="9064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BE1A7CB6-FBAB-4406-8612-8A9EB0335FFE}" type="datetime'''''A''''si''a'' ''e''x''''c''''l.'' ''''''''Ch''''i''n''a'">
              <a:rPr lang="en-GB" altLang="en-US" sz="1000" smtClean="0"/>
              <a:pPr marL="0" indent="0">
                <a:spcBef>
                  <a:spcPct val="0"/>
                </a:spcBef>
                <a:spcAft>
                  <a:spcPct val="0"/>
                </a:spcAft>
                <a:buNone/>
              </a:pPr>
              <a:t>Asia excl. China</a:t>
            </a:fld>
            <a:endParaRPr lang="en-GB" sz="1000"/>
          </a:p>
        </p:txBody>
      </p:sp>
      <p:sp>
        <p:nvSpPr>
          <p:cNvPr id="22" name="Text Placeholder 10">
            <a:extLst>
              <a:ext uri="{FF2B5EF4-FFF2-40B4-BE49-F238E27FC236}">
                <a16:creationId xmlns:a16="http://schemas.microsoft.com/office/drawing/2014/main" id="{8A39233E-7B5C-773F-6E50-108D69331B96}"/>
              </a:ext>
            </a:extLst>
          </p:cNvPr>
          <p:cNvSpPr txBox="1">
            <a:spLocks/>
          </p:cNvSpPr>
          <p:nvPr>
            <p:custDataLst>
              <p:tags r:id="rId21"/>
            </p:custDataLst>
          </p:nvPr>
        </p:nvSpPr>
        <p:spPr bwMode="auto">
          <a:xfrm>
            <a:off x="2463800" y="2481263"/>
            <a:ext cx="3302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7AD0D6AD-2E5D-4E22-8F47-EFC1B2A38F52}" type="datetime'Ch''''''i''''''''n''''''''a'''''''''''''''''''''''''''''''">
              <a:rPr lang="en-GB" altLang="en-US" sz="1000" smtClean="0"/>
              <a:pPr marL="0" indent="0">
                <a:spcBef>
                  <a:spcPct val="0"/>
                </a:spcBef>
                <a:spcAft>
                  <a:spcPct val="0"/>
                </a:spcAft>
                <a:buNone/>
              </a:pPr>
              <a:t>China</a:t>
            </a:fld>
            <a:endParaRPr lang="en-GB" sz="1000"/>
          </a:p>
        </p:txBody>
      </p:sp>
      <p:sp>
        <p:nvSpPr>
          <p:cNvPr id="26" name="Text Placeholder 10">
            <a:extLst>
              <a:ext uri="{FF2B5EF4-FFF2-40B4-BE49-F238E27FC236}">
                <a16:creationId xmlns:a16="http://schemas.microsoft.com/office/drawing/2014/main" id="{62B78C1C-D213-78C5-FEE3-B3A1D938247B}"/>
              </a:ext>
            </a:extLst>
          </p:cNvPr>
          <p:cNvSpPr txBox="1">
            <a:spLocks/>
          </p:cNvSpPr>
          <p:nvPr>
            <p:custDataLst>
              <p:tags r:id="rId22"/>
            </p:custDataLst>
          </p:nvPr>
        </p:nvSpPr>
        <p:spPr bwMode="auto">
          <a:xfrm>
            <a:off x="3125788" y="2481263"/>
            <a:ext cx="75723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6237B335-6F53-46AB-95C1-9967360CB835}" type="datetime'''''''''U''''''''''n''i''t''ed ''''St''''a''''tes'''">
              <a:rPr lang="en-GB" altLang="en-US" sz="1000" smtClean="0"/>
              <a:pPr marL="0" indent="0">
                <a:spcBef>
                  <a:spcPct val="0"/>
                </a:spcBef>
                <a:spcAft>
                  <a:spcPct val="0"/>
                </a:spcAft>
                <a:buNone/>
              </a:pPr>
              <a:t>United States</a:t>
            </a:fld>
            <a:endParaRPr lang="en-GB" sz="1000"/>
          </a:p>
        </p:txBody>
      </p:sp>
      <p:sp>
        <p:nvSpPr>
          <p:cNvPr id="25" name="Text Placeholder 10">
            <a:extLst>
              <a:ext uri="{FF2B5EF4-FFF2-40B4-BE49-F238E27FC236}">
                <a16:creationId xmlns:a16="http://schemas.microsoft.com/office/drawing/2014/main" id="{2DDE6A5F-F8C7-EC6F-A2CD-B3964C9E4AF1}"/>
              </a:ext>
            </a:extLst>
          </p:cNvPr>
          <p:cNvSpPr txBox="1">
            <a:spLocks/>
          </p:cNvSpPr>
          <p:nvPr>
            <p:custDataLst>
              <p:tags r:id="rId23"/>
            </p:custDataLst>
          </p:nvPr>
        </p:nvSpPr>
        <p:spPr bwMode="auto">
          <a:xfrm>
            <a:off x="4214813" y="2481263"/>
            <a:ext cx="4064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7C8B79EE-50A6-4513-83BE-86125A82DB29}" type="datetime'E''''''''''''u''''r''''''''''o''''''''''''''''''pe'''''''''">
              <a:rPr lang="en-GB" altLang="en-US" sz="1000" smtClean="0"/>
              <a:pPr marL="0" indent="0">
                <a:spcBef>
                  <a:spcPct val="0"/>
                </a:spcBef>
                <a:spcAft>
                  <a:spcPct val="0"/>
                </a:spcAft>
                <a:buNone/>
              </a:pPr>
              <a:t>Europe</a:t>
            </a:fld>
            <a:endParaRPr lang="en-GB" sz="1000"/>
          </a:p>
        </p:txBody>
      </p:sp>
      <p:sp>
        <p:nvSpPr>
          <p:cNvPr id="27" name="Text Placeholder 10">
            <a:extLst>
              <a:ext uri="{FF2B5EF4-FFF2-40B4-BE49-F238E27FC236}">
                <a16:creationId xmlns:a16="http://schemas.microsoft.com/office/drawing/2014/main" id="{C7B51D96-C4B3-34FF-CF44-D277EE1F6A86}"/>
              </a:ext>
            </a:extLst>
          </p:cNvPr>
          <p:cNvSpPr txBox="1">
            <a:spLocks/>
          </p:cNvSpPr>
          <p:nvPr>
            <p:custDataLst>
              <p:tags r:id="rId24"/>
            </p:custDataLst>
          </p:nvPr>
        </p:nvSpPr>
        <p:spPr bwMode="auto">
          <a:xfrm>
            <a:off x="4953000" y="2481263"/>
            <a:ext cx="7667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C58CB901-FD86-400A-9C4A-0BEFF3C277E9}" type="datetime'R''''''''''''e''''st'''' ''''''o''''''f'' ''''''''Wor''''ld'''">
              <a:rPr lang="en-GB" altLang="en-US" sz="1000" smtClean="0"/>
              <a:pPr marL="0" indent="0">
                <a:spcBef>
                  <a:spcPct val="0"/>
                </a:spcBef>
                <a:spcAft>
                  <a:spcPct val="0"/>
                </a:spcAft>
                <a:buNone/>
              </a:pPr>
              <a:t>Rest of World</a:t>
            </a:fld>
            <a:endParaRPr lang="en-GB" sz="1000"/>
          </a:p>
        </p:txBody>
      </p:sp>
      <p:sp>
        <p:nvSpPr>
          <p:cNvPr id="10" name="Footer Placeholder 5">
            <a:extLst>
              <a:ext uri="{FF2B5EF4-FFF2-40B4-BE49-F238E27FC236}">
                <a16:creationId xmlns:a16="http://schemas.microsoft.com/office/drawing/2014/main" id="{5E57BEB0-1ED3-3147-B68A-FC7308E0340F}"/>
              </a:ext>
            </a:extLst>
          </p:cNvPr>
          <p:cNvSpPr txBox="1">
            <a:spLocks/>
          </p:cNvSpPr>
          <p:nvPr/>
        </p:nvSpPr>
        <p:spPr>
          <a:xfrm>
            <a:off x="334962" y="6183068"/>
            <a:ext cx="9147241" cy="216706"/>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11200">
              <a:defRPr/>
            </a:pPr>
            <a:r>
              <a:rPr lang="en-US" baseline="30000" dirty="0">
                <a:solidFill>
                  <a:schemeClr val="tx1"/>
                </a:solidFill>
              </a:rPr>
              <a:t>1</a:t>
            </a:r>
            <a:r>
              <a:rPr lang="en-US" dirty="0">
                <a:solidFill>
                  <a:schemeClr val="tx1"/>
                </a:solidFill>
              </a:rPr>
              <a:t>2010-2025 data from Energy Institute 2026 Statistical Review of World Energy; 2026-2050 modeled based on IEA Stated Policies scenario, from IEA World Energy Outlook 2025</a:t>
            </a:r>
          </a:p>
          <a:p>
            <a:r>
              <a:rPr lang="en-US" dirty="0">
                <a:solidFill>
                  <a:schemeClr val="tx1"/>
                </a:solidFill>
              </a:rPr>
              <a:t>Sources: </a:t>
            </a:r>
            <a:r>
              <a:rPr lang="en-GB" dirty="0">
                <a:solidFill>
                  <a:schemeClr val="tx1"/>
                </a:solidFill>
                <a:hlinkClick r:id="rId30"/>
              </a:rPr>
              <a:t>Statistical Review of World Energy</a:t>
            </a:r>
            <a:r>
              <a:rPr lang="en-US" dirty="0">
                <a:solidFill>
                  <a:schemeClr val="tx1"/>
                </a:solidFill>
              </a:rPr>
              <a:t> (Energy Institute, 2026); </a:t>
            </a:r>
            <a:r>
              <a:rPr lang="en-GB" dirty="0">
                <a:solidFill>
                  <a:schemeClr val="tx1"/>
                </a:solidFill>
                <a:hlinkClick r:id="rId31"/>
              </a:rPr>
              <a:t>World Energy Outlook 2025</a:t>
            </a:r>
            <a:r>
              <a:rPr lang="en-GB" dirty="0">
                <a:solidFill>
                  <a:schemeClr val="tx1"/>
                </a:solidFill>
              </a:rPr>
              <a:t> (IEA, 2025); </a:t>
            </a:r>
            <a:r>
              <a:rPr lang="en-GB" dirty="0">
                <a:solidFill>
                  <a:schemeClr val="tx1"/>
                </a:solidFill>
                <a:hlinkClick r:id="rId32"/>
              </a:rPr>
              <a:t>Electricity 2026</a:t>
            </a:r>
            <a:r>
              <a:rPr lang="en-GB" dirty="0">
                <a:solidFill>
                  <a:schemeClr val="tx1"/>
                </a:solidFill>
              </a:rPr>
              <a:t> (IEA, 2026); </a:t>
            </a:r>
            <a:r>
              <a:rPr lang="en-GB" dirty="0">
                <a:solidFill>
                  <a:schemeClr val="tx1"/>
                </a:solidFill>
                <a:hlinkClick r:id="rId33"/>
              </a:rPr>
              <a:t>New Energy Outlook</a:t>
            </a:r>
            <a:r>
              <a:rPr lang="en-GB" dirty="0">
                <a:solidFill>
                  <a:schemeClr val="tx1"/>
                </a:solidFill>
              </a:rPr>
              <a:t> (BNEF, 2026); </a:t>
            </a:r>
            <a:r>
              <a:rPr lang="en-GB" dirty="0">
                <a:solidFill>
                  <a:schemeClr val="tx1"/>
                </a:solidFill>
                <a:hlinkClick r:id="rId34"/>
              </a:rPr>
              <a:t>Power generation from renewables set to jump 84% in next five years</a:t>
            </a:r>
            <a:r>
              <a:rPr lang="en-GB" dirty="0">
                <a:solidFill>
                  <a:schemeClr val="tx1"/>
                </a:solidFill>
              </a:rPr>
              <a:t> (BNEF, 2026).</a:t>
            </a:r>
            <a:endParaRPr lang="en-US" dirty="0">
              <a:solidFill>
                <a:schemeClr val="tx1"/>
              </a:solidFill>
            </a:endParaRPr>
          </a:p>
          <a:p>
            <a:pPr defTabSz="711200">
              <a:defRPr/>
            </a:pPr>
            <a:r>
              <a:rPr lang="en-US" dirty="0">
                <a:solidFill>
                  <a:schemeClr val="tx1"/>
                </a:solidFill>
              </a:rPr>
              <a:t>Credit: Pia Doris Morrow, Ariela Farchi, Dominica Wambold, </a:t>
            </a:r>
            <a:r>
              <a:rPr lang="en-US" dirty="0">
                <a:solidFill>
                  <a:srgbClr val="000000"/>
                </a:solidFill>
              </a:rPr>
              <a:t>and </a:t>
            </a:r>
            <a:r>
              <a:rPr lang="en-US" dirty="0">
                <a:solidFill>
                  <a:srgbClr val="000000"/>
                </a:solidFill>
                <a:hlinkClick r:id="rId35"/>
              </a:rPr>
              <a:t>Gernot Wagner</a:t>
            </a:r>
            <a:r>
              <a:rPr lang="en-US" dirty="0">
                <a:solidFill>
                  <a:srgbClr val="000000"/>
                </a:solidFill>
              </a:rPr>
              <a:t>. </a:t>
            </a:r>
            <a:r>
              <a:rPr lang="en-US" dirty="0">
                <a:hlinkClick r:id="rId36"/>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sp>
        <p:nvSpPr>
          <p:cNvPr id="298" name="Rectangle 297">
            <a:extLst>
              <a:ext uri="{FF2B5EF4-FFF2-40B4-BE49-F238E27FC236}">
                <a16:creationId xmlns:a16="http://schemas.microsoft.com/office/drawing/2014/main" id="{8D0A794B-9BFE-058B-B77E-F0AF217122F8}"/>
              </a:ext>
            </a:extLst>
          </p:cNvPr>
          <p:cNvSpPr/>
          <p:nvPr/>
        </p:nvSpPr>
        <p:spPr bwMode="gray">
          <a:xfrm>
            <a:off x="5332273" y="2855913"/>
            <a:ext cx="2087843" cy="452794"/>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GB" sz="1050">
                <a:solidFill>
                  <a:schemeClr val="tx1"/>
                </a:solidFill>
              </a:rPr>
              <a:t>“Age of electricity”</a:t>
            </a:r>
          </a:p>
        </p:txBody>
      </p:sp>
      <p:cxnSp>
        <p:nvCxnSpPr>
          <p:cNvPr id="318" name="Straight Arrow Connector 317">
            <a:extLst>
              <a:ext uri="{FF2B5EF4-FFF2-40B4-BE49-F238E27FC236}">
                <a16:creationId xmlns:a16="http://schemas.microsoft.com/office/drawing/2014/main" id="{EFC8FD74-2DC5-357A-12B8-611BF4AECD4C}"/>
              </a:ext>
            </a:extLst>
          </p:cNvPr>
          <p:cNvCxnSpPr/>
          <p:nvPr/>
        </p:nvCxnSpPr>
        <p:spPr bwMode="gray">
          <a:xfrm flipH="1">
            <a:off x="4497388" y="3080783"/>
            <a:ext cx="1069974" cy="0"/>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19" name="Straight Arrow Connector 318">
            <a:extLst>
              <a:ext uri="{FF2B5EF4-FFF2-40B4-BE49-F238E27FC236}">
                <a16:creationId xmlns:a16="http://schemas.microsoft.com/office/drawing/2014/main" id="{47E27B1A-678C-9888-EC37-8BB93A5CDD66}"/>
              </a:ext>
            </a:extLst>
          </p:cNvPr>
          <p:cNvCxnSpPr>
            <a:cxnSpLocks/>
          </p:cNvCxnSpPr>
          <p:nvPr/>
        </p:nvCxnSpPr>
        <p:spPr bwMode="gray">
          <a:xfrm>
            <a:off x="7185026" y="3081338"/>
            <a:ext cx="1069974" cy="0"/>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 name="Pentagon 1">
            <a:extLst>
              <a:ext uri="{FF2B5EF4-FFF2-40B4-BE49-F238E27FC236}">
                <a16:creationId xmlns:a16="http://schemas.microsoft.com/office/drawing/2014/main" id="{69F593A0-D44F-4F1A-69D9-4240A601CE41}"/>
              </a:ext>
            </a:extLst>
          </p:cNvPr>
          <p:cNvSpPr/>
          <p:nvPr/>
        </p:nvSpPr>
        <p:spPr>
          <a:xfrm>
            <a:off x="0" y="0"/>
            <a:ext cx="1788983" cy="288356"/>
          </a:xfrm>
          <a:prstGeom prst="homePlat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Arial"/>
                <a:ea typeface="+mn-ea"/>
                <a:cs typeface="+mn-cs"/>
                <a:sym typeface="Arial"/>
              </a:rPr>
              <a:t>Industry Overview</a:t>
            </a:r>
          </a:p>
        </p:txBody>
      </p:sp>
      <p:sp>
        <p:nvSpPr>
          <p:cNvPr id="4" name="Chevron 3">
            <a:extLst>
              <a:ext uri="{FF2B5EF4-FFF2-40B4-BE49-F238E27FC236}">
                <a16:creationId xmlns:a16="http://schemas.microsoft.com/office/drawing/2014/main" id="{50DB36A9-C41C-EBA5-D918-95F6767C59C4}"/>
              </a:ext>
            </a:extLst>
          </p:cNvPr>
          <p:cNvSpPr/>
          <p:nvPr/>
        </p:nvSpPr>
        <p:spPr>
          <a:xfrm>
            <a:off x="1690648"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Optimize</a:t>
            </a:r>
          </a:p>
        </p:txBody>
      </p:sp>
      <p:sp>
        <p:nvSpPr>
          <p:cNvPr id="6" name="Chevron 5">
            <a:extLst>
              <a:ext uri="{FF2B5EF4-FFF2-40B4-BE49-F238E27FC236}">
                <a16:creationId xmlns:a16="http://schemas.microsoft.com/office/drawing/2014/main" id="{19C11416-714C-BA7E-846A-8FAF8CCE13A5}"/>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11" name="Chevron 10">
            <a:extLst>
              <a:ext uri="{FF2B5EF4-FFF2-40B4-BE49-F238E27FC236}">
                <a16:creationId xmlns:a16="http://schemas.microsoft.com/office/drawing/2014/main" id="{60C92DB6-6D7D-04D0-8D70-31DBDAA20B58}"/>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2" name="Chevron 11">
            <a:extLst>
              <a:ext uri="{FF2B5EF4-FFF2-40B4-BE49-F238E27FC236}">
                <a16:creationId xmlns:a16="http://schemas.microsoft.com/office/drawing/2014/main" id="{F8FD4ECA-62AB-8AF5-872D-E91D62427063}"/>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Tree>
    <p:extLst>
      <p:ext uri="{BB962C8B-B14F-4D97-AF65-F5344CB8AC3E}">
        <p14:creationId xmlns:p14="http://schemas.microsoft.com/office/powerpoint/2010/main" val="837147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03307EA-68CD-A227-070A-CCCBB302E2F7}"/>
              </a:ext>
            </a:extLst>
          </p:cNvPr>
          <p:cNvGraphicFramePr>
            <a:graphicFrameLocks/>
          </p:cNvGraphicFramePr>
          <p:nvPr>
            <p:custDataLst>
              <p:tags r:id="rId1"/>
            </p:custDataLst>
            <p:extLst>
              <p:ext uri="{D42A27DB-BD31-4B8C-83A1-F6EECF244321}">
                <p14:modId xmlns:p14="http://schemas.microsoft.com/office/powerpoint/2010/main" val="193193514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9" imgW="7772400" imgH="10058400" progId="TCLayout.ActiveDocument.1">
                  <p:embed/>
                </p:oleObj>
              </mc:Choice>
              <mc:Fallback>
                <p:oleObj name="thinkcell Slide" r:id="rId29" imgW="7772400" imgH="10058400" progId="TCLayout.ActiveDocument.1">
                  <p:embed/>
                  <p:pic>
                    <p:nvPicPr>
                      <p:cNvPr id="7" name="think-cell data - do not delete" hidden="1">
                        <a:extLst>
                          <a:ext uri="{FF2B5EF4-FFF2-40B4-BE49-F238E27FC236}">
                            <a16:creationId xmlns:a16="http://schemas.microsoft.com/office/drawing/2014/main" id="{003307EA-68CD-A227-070A-CCCBB302E2F7}"/>
                          </a:ext>
                        </a:extLst>
                      </p:cNvPr>
                      <p:cNvPicPr/>
                      <p:nvPr/>
                    </p:nvPicPr>
                    <p:blipFill>
                      <a:blip r:embed="rId30"/>
                      <a:stretch>
                        <a:fillRect/>
                      </a:stretch>
                    </p:blipFill>
                    <p:spPr>
                      <a:xfrm>
                        <a:off x="1588" y="1588"/>
                        <a:ext cx="1227" cy="1588"/>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01928A6B-679F-5B8D-6140-3609D5BF1421}"/>
              </a:ext>
            </a:extLst>
          </p:cNvPr>
          <p:cNvSpPr>
            <a:spLocks noGrp="1"/>
          </p:cNvSpPr>
          <p:nvPr>
            <p:ph type="body" sz="quarter" idx="14"/>
          </p:nvPr>
        </p:nvSpPr>
        <p:spPr/>
        <p:txBody>
          <a:bodyPr/>
          <a:lstStyle/>
          <a:p>
            <a:pPr marL="0" marR="0" lvl="0" indent="0" algn="l" defTabSz="914354"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GB" sz="1250" b="1" i="0" u="none" strike="noStrike" kern="1200" cap="none" spc="0" normalizeH="0" baseline="0" noProof="0" dirty="0">
                <a:ln>
                  <a:noFill/>
                </a:ln>
                <a:solidFill>
                  <a:srgbClr val="000000"/>
                </a:solidFill>
                <a:effectLst/>
                <a:uLnTx/>
                <a:uFillTx/>
                <a:latin typeface="Arial"/>
                <a:ea typeface="+mn-ea"/>
                <a:cs typeface="+mn-cs"/>
              </a:rPr>
              <a:t>Observations</a:t>
            </a:r>
            <a:endParaRPr kumimoji="0" lang="en-GB" sz="1250" b="0" i="0" u="none" strike="noStrike" kern="1200" cap="none" spc="0" normalizeH="0" baseline="0" noProof="0" dirty="0">
              <a:ln>
                <a:noFill/>
              </a:ln>
              <a:solidFill>
                <a:srgbClr val="000000"/>
              </a:solidFill>
              <a:effectLst/>
              <a:uLnTx/>
              <a:uFillTx/>
              <a:latin typeface="Arial"/>
              <a:ea typeface="+mn-ea"/>
              <a:cs typeface="+mn-cs"/>
            </a:endParaRPr>
          </a:p>
          <a:p>
            <a:pPr marL="180975" marR="0" lvl="0" indent="-180975" algn="l" defTabSz="914354"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050" b="1" i="0" u="none" strike="noStrike" kern="1200" cap="none" spc="0" normalizeH="0" baseline="0" noProof="0" dirty="0">
                <a:ln>
                  <a:noFill/>
                </a:ln>
                <a:solidFill>
                  <a:srgbClr val="000000"/>
                </a:solidFill>
                <a:effectLst/>
                <a:uLnTx/>
                <a:uFillTx/>
                <a:latin typeface="Arial"/>
                <a:ea typeface="+mn-ea"/>
                <a:cs typeface="+mn-cs"/>
              </a:rPr>
              <a:t>Building and transportation electrification, industry, and data </a:t>
            </a:r>
            <a:r>
              <a:rPr kumimoji="0" lang="en-GB" sz="1050" b="1" i="0" u="none" strike="noStrike" kern="1200" cap="none" spc="0" normalizeH="0" baseline="0" noProof="0" dirty="0" err="1">
                <a:ln>
                  <a:noFill/>
                </a:ln>
                <a:solidFill>
                  <a:srgbClr val="000000"/>
                </a:solidFill>
                <a:effectLst/>
                <a:uLnTx/>
                <a:uFillTx/>
                <a:latin typeface="Arial"/>
                <a:ea typeface="+mn-ea"/>
                <a:cs typeface="+mn-cs"/>
              </a:rPr>
              <a:t>centers</a:t>
            </a:r>
            <a:r>
              <a:rPr kumimoji="0" lang="en-GB" sz="1050" b="1" i="0" u="none" strike="noStrike" kern="1200" cap="none" spc="0" normalizeH="0" baseline="0" noProof="0" dirty="0">
                <a:ln>
                  <a:noFill/>
                </a:ln>
                <a:solidFill>
                  <a:srgbClr val="000000"/>
                </a:solidFill>
                <a:effectLst/>
                <a:uLnTx/>
                <a:uFillTx/>
                <a:latin typeface="Arial"/>
                <a:ea typeface="+mn-ea"/>
                <a:cs typeface="+mn-cs"/>
              </a:rPr>
              <a:t> </a:t>
            </a:r>
            <a:r>
              <a:rPr kumimoji="0" lang="en-GB" sz="1050" b="0" i="0" u="none" strike="noStrike" kern="1200" cap="none" spc="0" normalizeH="0" baseline="0" noProof="0" dirty="0">
                <a:ln>
                  <a:noFill/>
                </a:ln>
                <a:solidFill>
                  <a:srgbClr val="000000"/>
                </a:solidFill>
                <a:effectLst/>
                <a:uLnTx/>
                <a:uFillTx/>
                <a:latin typeface="Arial"/>
                <a:ea typeface="+mn-ea"/>
                <a:cs typeface="+mn-cs"/>
              </a:rPr>
              <a:t>are leading to compounding electricity demand growth in the 2020s</a:t>
            </a:r>
          </a:p>
          <a:p>
            <a:pPr marL="180975" marR="0" lvl="0" indent="-180975" algn="l" defTabSz="914354"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srgbClr val="000000"/>
                </a:solidFill>
                <a:effectLst/>
                <a:uLnTx/>
                <a:uFillTx/>
                <a:latin typeface="Arial"/>
                <a:ea typeface="+mn-ea"/>
                <a:cs typeface="+mn-cs"/>
              </a:rPr>
              <a:t>While </a:t>
            </a:r>
            <a:r>
              <a:rPr kumimoji="0" lang="en-GB" sz="1050" b="1" i="0" u="none" strike="noStrike" kern="1200" cap="none" spc="0" normalizeH="0" baseline="0" noProof="0" dirty="0">
                <a:ln>
                  <a:noFill/>
                </a:ln>
                <a:solidFill>
                  <a:srgbClr val="000000"/>
                </a:solidFill>
                <a:effectLst/>
                <a:uLnTx/>
                <a:uFillTx/>
                <a:latin typeface="Arial"/>
                <a:ea typeface="+mn-ea"/>
                <a:cs typeface="+mn-cs"/>
              </a:rPr>
              <a:t>data </a:t>
            </a:r>
            <a:r>
              <a:rPr kumimoji="0" lang="en-GB" sz="1050" b="1" i="0" u="none" strike="noStrike" kern="1200" cap="none" spc="0" normalizeH="0" baseline="0" noProof="0" dirty="0" err="1">
                <a:ln>
                  <a:noFill/>
                </a:ln>
                <a:solidFill>
                  <a:srgbClr val="000000"/>
                </a:solidFill>
                <a:effectLst/>
                <a:uLnTx/>
                <a:uFillTx/>
                <a:latin typeface="Arial"/>
                <a:ea typeface="+mn-ea"/>
                <a:cs typeface="+mn-cs"/>
              </a:rPr>
              <a:t>center</a:t>
            </a:r>
            <a:r>
              <a:rPr kumimoji="0" lang="en-GB" sz="1050" b="1" i="0" u="none" strike="noStrike" kern="1200" cap="none" spc="0" normalizeH="0" baseline="0" noProof="0" dirty="0">
                <a:ln>
                  <a:noFill/>
                </a:ln>
                <a:solidFill>
                  <a:srgbClr val="000000"/>
                </a:solidFill>
                <a:effectLst/>
                <a:uLnTx/>
                <a:uFillTx/>
                <a:latin typeface="Arial"/>
                <a:ea typeface="+mn-ea"/>
                <a:cs typeface="+mn-cs"/>
              </a:rPr>
              <a:t> </a:t>
            </a:r>
            <a:r>
              <a:rPr kumimoji="0" lang="en-GB" sz="1050" b="0" i="0" u="none" strike="noStrike" kern="1200" cap="none" spc="0" normalizeH="0" baseline="0" noProof="0" dirty="0">
                <a:ln>
                  <a:noFill/>
                </a:ln>
                <a:solidFill>
                  <a:srgbClr val="000000"/>
                </a:solidFill>
                <a:effectLst/>
                <a:uLnTx/>
                <a:uFillTx/>
                <a:latin typeface="Arial"/>
                <a:ea typeface="+mn-ea"/>
                <a:cs typeface="+mn-cs"/>
              </a:rPr>
              <a:t>electricity demand represents a small portion of all growth, its </a:t>
            </a:r>
            <a:r>
              <a:rPr kumimoji="0" lang="en-GB" sz="1050" b="1" i="0" u="none" strike="noStrike" kern="1200" cap="none" spc="0" normalizeH="0" baseline="0" noProof="0" dirty="0">
                <a:ln>
                  <a:noFill/>
                </a:ln>
                <a:solidFill>
                  <a:srgbClr val="000000"/>
                </a:solidFill>
                <a:effectLst/>
                <a:uLnTx/>
                <a:uFillTx/>
                <a:latin typeface="Arial"/>
                <a:ea typeface="+mn-ea"/>
                <a:cs typeface="+mn-cs"/>
              </a:rPr>
              <a:t>average annual growth rate is expected to double again in the years ahead under base scenarios</a:t>
            </a:r>
            <a:r>
              <a:rPr kumimoji="0" lang="en-GB" sz="1050" b="0" i="0" u="none" strike="noStrike" kern="1200" cap="none" spc="0" normalizeH="0" baseline="0" noProof="0" dirty="0">
                <a:ln>
                  <a:noFill/>
                </a:ln>
                <a:solidFill>
                  <a:srgbClr val="000000"/>
                </a:solidFill>
                <a:effectLst/>
                <a:uLnTx/>
                <a:uFillTx/>
                <a:latin typeface="Arial"/>
                <a:ea typeface="+mn-ea"/>
                <a:cs typeface="+mn-cs"/>
              </a:rPr>
              <a:t> and is the leading electricity demand growth driver in the U.S.</a:t>
            </a:r>
          </a:p>
          <a:p>
            <a:pPr marL="180975" marR="0" lvl="0" indent="-180975" algn="l" defTabSz="914354"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srgbClr val="000000"/>
                </a:solidFill>
                <a:effectLst/>
                <a:uLnTx/>
                <a:uFillTx/>
                <a:latin typeface="Arial"/>
                <a:ea typeface="+mn-ea"/>
                <a:cs typeface="+mn-cs"/>
              </a:rPr>
              <a:t>Electricity demand characteristics from each of these drivers pose distinct challenges to grids; each </a:t>
            </a:r>
            <a:r>
              <a:rPr kumimoji="0" lang="en-GB" sz="1050" b="1" i="0" u="none" strike="noStrike" kern="1200" cap="none" spc="0" normalizeH="0" baseline="0" noProof="0" dirty="0">
                <a:ln>
                  <a:noFill/>
                </a:ln>
                <a:solidFill>
                  <a:srgbClr val="000000"/>
                </a:solidFill>
                <a:effectLst/>
                <a:uLnTx/>
                <a:uFillTx/>
                <a:latin typeface="Arial"/>
                <a:ea typeface="+mn-ea"/>
                <a:cs typeface="+mn-cs"/>
              </a:rPr>
              <a:t>can drive significant increases in peak as well as average demand</a:t>
            </a:r>
            <a:r>
              <a:rPr kumimoji="0" lang="en-GB" sz="1050" b="0" i="0" u="none" strike="noStrike" kern="1200" cap="none" spc="0" normalizeH="0" baseline="0" noProof="0" dirty="0">
                <a:ln>
                  <a:noFill/>
                </a:ln>
                <a:solidFill>
                  <a:srgbClr val="000000"/>
                </a:solidFill>
                <a:effectLst/>
                <a:uLnTx/>
                <a:uFillTx/>
                <a:latin typeface="Arial"/>
                <a:ea typeface="+mn-ea"/>
                <a:cs typeface="+mn-cs"/>
              </a:rPr>
              <a:t>, with different levels of predictability and control</a:t>
            </a:r>
          </a:p>
          <a:p>
            <a:pPr marL="180975" marR="0" lvl="0" indent="-180975" algn="l" defTabSz="914354" rtl="0" eaLnBrk="1" fontAlgn="auto" latinLnBrk="0" hangingPunct="1">
              <a:lnSpc>
                <a:spcPct val="100000"/>
              </a:lnSpc>
              <a:spcBef>
                <a:spcPts val="600"/>
              </a:spcBef>
              <a:spcAft>
                <a:spcPts val="0"/>
              </a:spcAft>
              <a:buClrTx/>
              <a:buSzTx/>
              <a:buFont typeface="Arial" panose="020B0604020202020204" pitchFamily="34" charset="0"/>
              <a:buChar char="•"/>
              <a:tabLst/>
              <a:defRPr/>
            </a:pPr>
            <a:endParaRPr kumimoji="0" lang="en-GB" sz="125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Title 2">
            <a:extLst>
              <a:ext uri="{FF2B5EF4-FFF2-40B4-BE49-F238E27FC236}">
                <a16:creationId xmlns:a16="http://schemas.microsoft.com/office/drawing/2014/main" id="{1BA34350-2DA7-A5EF-E758-08CBB5E5FF77}"/>
              </a:ext>
            </a:extLst>
          </p:cNvPr>
          <p:cNvSpPr>
            <a:spLocks noGrp="1"/>
          </p:cNvSpPr>
          <p:nvPr>
            <p:ph type="title"/>
          </p:nvPr>
        </p:nvSpPr>
        <p:spPr>
          <a:xfrm>
            <a:off x="334963" y="513568"/>
            <a:ext cx="11524806" cy="754846"/>
          </a:xfrm>
        </p:spPr>
        <p:txBody>
          <a:bodyPr vert="horz" wrap="square" lIns="91440" tIns="0" rIns="91440" bIns="0" anchor="t">
            <a:noAutofit/>
          </a:bodyPr>
          <a:lstStyle/>
          <a:p>
            <a:r>
              <a:rPr lang="en-US">
                <a:cs typeface="Arial"/>
              </a:rPr>
              <a:t>Electrification and data centers are among primary drivers accelerating electricity demand across the US, EU, and China</a:t>
            </a:r>
            <a:endParaRPr lang="en-GB"/>
          </a:p>
        </p:txBody>
      </p:sp>
      <p:sp>
        <p:nvSpPr>
          <p:cNvPr id="5" name="Text Placeholder 4">
            <a:extLst>
              <a:ext uri="{FF2B5EF4-FFF2-40B4-BE49-F238E27FC236}">
                <a16:creationId xmlns:a16="http://schemas.microsoft.com/office/drawing/2014/main" id="{30508B8C-6B21-58F6-71D2-8A7E8D0EEDAC}"/>
              </a:ext>
            </a:extLst>
          </p:cNvPr>
          <p:cNvSpPr>
            <a:spLocks noGrp="1"/>
          </p:cNvSpPr>
          <p:nvPr>
            <p:ph type="body" sz="quarter" idx="13"/>
          </p:nvPr>
        </p:nvSpPr>
        <p:spPr>
          <a:xfrm>
            <a:off x="329184" y="1228782"/>
            <a:ext cx="8705088" cy="817863"/>
          </a:xfrm>
        </p:spPr>
        <p:txBody>
          <a:bodyPr/>
          <a:lstStyle/>
          <a:p>
            <a:r>
              <a:rPr lang="en-US" dirty="0"/>
              <a:t>By 2030, data centers projected to account for ~50% of U.S. demand growth, building and transport electrification lead in the EU, and industrial electrification in China</a:t>
            </a:r>
            <a:endParaRPr lang="en-GB" dirty="0"/>
          </a:p>
        </p:txBody>
      </p:sp>
      <p:pic>
        <p:nvPicPr>
          <p:cNvPr id="98" name="Picture 97">
            <a:extLst>
              <a:ext uri="{FF2B5EF4-FFF2-40B4-BE49-F238E27FC236}">
                <a16:creationId xmlns:a16="http://schemas.microsoft.com/office/drawing/2014/main" id="{CE031F82-E03A-3062-720E-8C46032E4039}"/>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7411412" y="2714625"/>
            <a:ext cx="293678" cy="195786"/>
          </a:xfrm>
          <a:prstGeom prst="rect">
            <a:avLst/>
          </a:prstGeom>
        </p:spPr>
      </p:pic>
      <p:graphicFrame>
        <p:nvGraphicFramePr>
          <p:cNvPr id="9" name="Chart 8">
            <a:extLst>
              <a:ext uri="{FF2B5EF4-FFF2-40B4-BE49-F238E27FC236}">
                <a16:creationId xmlns:a16="http://schemas.microsoft.com/office/drawing/2014/main" id="{0ABC0461-8E21-F0C8-35B0-339B10A67F23}"/>
              </a:ext>
            </a:extLst>
          </p:cNvPr>
          <p:cNvGraphicFramePr/>
          <p:nvPr>
            <p:custDataLst>
              <p:tags r:id="rId2"/>
            </p:custDataLst>
            <p:extLst>
              <p:ext uri="{D42A27DB-BD31-4B8C-83A1-F6EECF244321}">
                <p14:modId xmlns:p14="http://schemas.microsoft.com/office/powerpoint/2010/main" val="2006168527"/>
              </p:ext>
            </p:extLst>
          </p:nvPr>
        </p:nvGraphicFramePr>
        <p:xfrm>
          <a:off x="258763" y="2935288"/>
          <a:ext cx="2800350" cy="3200400"/>
        </p:xfrm>
        <a:graphic>
          <a:graphicData uri="http://schemas.openxmlformats.org/drawingml/2006/chart">
            <c:chart xmlns:c="http://schemas.openxmlformats.org/drawingml/2006/chart" xmlns:r="http://schemas.openxmlformats.org/officeDocument/2006/relationships" r:id="rId32"/>
          </a:graphicData>
        </a:graphic>
      </p:graphicFrame>
      <p:sp>
        <p:nvSpPr>
          <p:cNvPr id="100" name="Text Placeholder 10">
            <a:extLst>
              <a:ext uri="{FF2B5EF4-FFF2-40B4-BE49-F238E27FC236}">
                <a16:creationId xmlns:a16="http://schemas.microsoft.com/office/drawing/2014/main" id="{6FE007FF-96E8-C4CC-4223-0DDF4487AA54}"/>
              </a:ext>
            </a:extLst>
          </p:cNvPr>
          <p:cNvSpPr txBox="1">
            <a:spLocks/>
          </p:cNvSpPr>
          <p:nvPr>
            <p:custDataLst>
              <p:tags r:id="rId3"/>
            </p:custDataLst>
          </p:nvPr>
        </p:nvSpPr>
        <p:spPr bwMode="auto">
          <a:xfrm>
            <a:off x="808038" y="60229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DCE0E68-2266-4B92-80C4-37A9D4C2C73A}" type="datetime'''''20''''''''''1''''''5''''-''2''''0''2''''''''''''''''''0'">
              <a:rPr lang="en-US" altLang="en-US" sz="1000" smtClean="0"/>
              <a:pPr marL="0" indent="0" algn="ctr">
                <a:spcBef>
                  <a:spcPct val="0"/>
                </a:spcBef>
                <a:spcAft>
                  <a:spcPct val="0"/>
                </a:spcAft>
                <a:buNone/>
              </a:pPr>
              <a:t>2015-2020</a:t>
            </a:fld>
            <a:endParaRPr lang="en-US" sz="1000"/>
          </a:p>
        </p:txBody>
      </p:sp>
      <p:sp>
        <p:nvSpPr>
          <p:cNvPr id="101" name="Text Placeholder 10">
            <a:extLst>
              <a:ext uri="{FF2B5EF4-FFF2-40B4-BE49-F238E27FC236}">
                <a16:creationId xmlns:a16="http://schemas.microsoft.com/office/drawing/2014/main" id="{609A6C67-264F-BAE6-A54B-8B9457E9702B}"/>
              </a:ext>
            </a:extLst>
          </p:cNvPr>
          <p:cNvSpPr txBox="1">
            <a:spLocks/>
          </p:cNvSpPr>
          <p:nvPr>
            <p:custDataLst>
              <p:tags r:id="rId4"/>
            </p:custDataLst>
          </p:nvPr>
        </p:nvSpPr>
        <p:spPr bwMode="auto">
          <a:xfrm>
            <a:off x="1552575" y="60229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53CC9CD-1465-4C25-8926-33D92AA0EEA0}" type="datetime'''''''''''20''''20''''''-''''2''0''''''''''''''''25'''''''''''">
              <a:rPr lang="en-US" altLang="en-US" sz="1000" smtClean="0"/>
              <a:pPr marL="0" indent="0" algn="ctr">
                <a:spcBef>
                  <a:spcPct val="0"/>
                </a:spcBef>
                <a:spcAft>
                  <a:spcPct val="0"/>
                </a:spcAft>
                <a:buNone/>
              </a:pPr>
              <a:t>2020-2025</a:t>
            </a:fld>
            <a:endParaRPr lang="en-US" sz="1000"/>
          </a:p>
        </p:txBody>
      </p:sp>
      <p:sp>
        <p:nvSpPr>
          <p:cNvPr id="102" name="Text Placeholder 10">
            <a:extLst>
              <a:ext uri="{FF2B5EF4-FFF2-40B4-BE49-F238E27FC236}">
                <a16:creationId xmlns:a16="http://schemas.microsoft.com/office/drawing/2014/main" id="{9875962B-72D4-D117-A801-96D0C5B1F83E}"/>
              </a:ext>
            </a:extLst>
          </p:cNvPr>
          <p:cNvSpPr txBox="1">
            <a:spLocks/>
          </p:cNvSpPr>
          <p:nvPr>
            <p:custDataLst>
              <p:tags r:id="rId5"/>
            </p:custDataLst>
          </p:nvPr>
        </p:nvSpPr>
        <p:spPr bwMode="auto">
          <a:xfrm>
            <a:off x="2297113" y="60229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51FD69B-FD6A-4F72-8D4C-ADE4567962C6}" type="datetime'''20''''''''2''''''''''''''5''-''''2''''''0''''''''''''30'''">
              <a:rPr lang="en-US" altLang="en-US" sz="1000" smtClean="0"/>
              <a:pPr marL="0" indent="0" algn="ctr">
                <a:spcBef>
                  <a:spcPct val="0"/>
                </a:spcBef>
                <a:spcAft>
                  <a:spcPct val="0"/>
                </a:spcAft>
                <a:buNone/>
              </a:pPr>
              <a:t>2025-2030</a:t>
            </a:fld>
            <a:endParaRPr lang="en-US" sz="1000"/>
          </a:p>
        </p:txBody>
      </p:sp>
      <p:sp>
        <p:nvSpPr>
          <p:cNvPr id="103" name="Rectangle 102">
            <a:extLst>
              <a:ext uri="{FF2B5EF4-FFF2-40B4-BE49-F238E27FC236}">
                <a16:creationId xmlns:a16="http://schemas.microsoft.com/office/drawing/2014/main" id="{3EFED5FB-99C8-FD4F-0D8D-0AA5BC3FEC4C}"/>
              </a:ext>
            </a:extLst>
          </p:cNvPr>
          <p:cNvSpPr/>
          <p:nvPr>
            <p:custDataLst>
              <p:tags r:id="rId6"/>
            </p:custDataLst>
          </p:nvPr>
        </p:nvSpPr>
        <p:spPr bwMode="auto">
          <a:xfrm>
            <a:off x="442913" y="2366963"/>
            <a:ext cx="179388" cy="133350"/>
          </a:xfrm>
          <a:prstGeom prst="rect">
            <a:avLst/>
          </a:prstGeom>
          <a:solidFill>
            <a:schemeClr val="accent6"/>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04" name="Rectangle 103">
            <a:extLst>
              <a:ext uri="{FF2B5EF4-FFF2-40B4-BE49-F238E27FC236}">
                <a16:creationId xmlns:a16="http://schemas.microsoft.com/office/drawing/2014/main" id="{F1795532-77FE-76B8-81D8-4E3F8B159C46}"/>
              </a:ext>
            </a:extLst>
          </p:cNvPr>
          <p:cNvSpPr/>
          <p:nvPr>
            <p:custDataLst>
              <p:tags r:id="rId7"/>
            </p:custDataLst>
          </p:nvPr>
        </p:nvSpPr>
        <p:spPr bwMode="auto">
          <a:xfrm>
            <a:off x="1223963" y="2366963"/>
            <a:ext cx="179388" cy="133350"/>
          </a:xfrm>
          <a:prstGeom prst="rect">
            <a:avLst/>
          </a:prstGeom>
          <a:solidFill>
            <a:schemeClr val="accent1"/>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05" name="Rectangle 104">
            <a:extLst>
              <a:ext uri="{FF2B5EF4-FFF2-40B4-BE49-F238E27FC236}">
                <a16:creationId xmlns:a16="http://schemas.microsoft.com/office/drawing/2014/main" id="{2581B119-3CEE-B528-D65D-7D1DA39BE147}"/>
              </a:ext>
            </a:extLst>
          </p:cNvPr>
          <p:cNvSpPr/>
          <p:nvPr>
            <p:custDataLst>
              <p:tags r:id="rId8"/>
            </p:custDataLst>
          </p:nvPr>
        </p:nvSpPr>
        <p:spPr bwMode="auto">
          <a:xfrm>
            <a:off x="1984375" y="2366963"/>
            <a:ext cx="179388" cy="133350"/>
          </a:xfrm>
          <a:prstGeom prst="rect">
            <a:avLst/>
          </a:prstGeom>
          <a:solidFill>
            <a:srgbClr val="364D6E"/>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06" name="Rectangle 105">
            <a:extLst>
              <a:ext uri="{FF2B5EF4-FFF2-40B4-BE49-F238E27FC236}">
                <a16:creationId xmlns:a16="http://schemas.microsoft.com/office/drawing/2014/main" id="{E0386D60-32E1-A9B2-83C9-99E54C3A59E3}"/>
              </a:ext>
            </a:extLst>
          </p:cNvPr>
          <p:cNvSpPr/>
          <p:nvPr>
            <p:custDataLst>
              <p:tags r:id="rId9"/>
            </p:custDataLst>
          </p:nvPr>
        </p:nvSpPr>
        <p:spPr bwMode="auto">
          <a:xfrm>
            <a:off x="2997200" y="2366963"/>
            <a:ext cx="179388" cy="133350"/>
          </a:xfrm>
          <a:prstGeom prst="rect">
            <a:avLst/>
          </a:prstGeom>
          <a:solidFill>
            <a:schemeClr val="accent3"/>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07" name="Rectangle 106">
            <a:extLst>
              <a:ext uri="{FF2B5EF4-FFF2-40B4-BE49-F238E27FC236}">
                <a16:creationId xmlns:a16="http://schemas.microsoft.com/office/drawing/2014/main" id="{F1C9E09A-8434-7A70-6A8E-940E1B2145C5}"/>
              </a:ext>
            </a:extLst>
          </p:cNvPr>
          <p:cNvSpPr/>
          <p:nvPr>
            <p:custDataLst>
              <p:tags r:id="rId10"/>
            </p:custDataLst>
          </p:nvPr>
        </p:nvSpPr>
        <p:spPr bwMode="auto">
          <a:xfrm>
            <a:off x="4044950" y="2366963"/>
            <a:ext cx="179388" cy="133350"/>
          </a:xfrm>
          <a:prstGeom prst="rect">
            <a:avLst/>
          </a:prstGeom>
          <a:solidFill>
            <a:srgbClr val="6F8DB9"/>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08" name="Rectangle 107">
            <a:extLst>
              <a:ext uri="{FF2B5EF4-FFF2-40B4-BE49-F238E27FC236}">
                <a16:creationId xmlns:a16="http://schemas.microsoft.com/office/drawing/2014/main" id="{918EA28E-18A8-BEFE-913C-0D446C29D9DC}"/>
              </a:ext>
            </a:extLst>
          </p:cNvPr>
          <p:cNvSpPr/>
          <p:nvPr>
            <p:custDataLst>
              <p:tags r:id="rId11"/>
            </p:custDataLst>
          </p:nvPr>
        </p:nvSpPr>
        <p:spPr bwMode="auto">
          <a:xfrm>
            <a:off x="5246688" y="2366963"/>
            <a:ext cx="179388" cy="133350"/>
          </a:xfrm>
          <a:prstGeom prst="rect">
            <a:avLst/>
          </a:prstGeom>
          <a:solidFill>
            <a:srgbClr val="9DB1CF"/>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09" name="Rectangle 108">
            <a:extLst>
              <a:ext uri="{FF2B5EF4-FFF2-40B4-BE49-F238E27FC236}">
                <a16:creationId xmlns:a16="http://schemas.microsoft.com/office/drawing/2014/main" id="{07865336-B791-5496-C3D5-2A6739CBCBD4}"/>
              </a:ext>
            </a:extLst>
          </p:cNvPr>
          <p:cNvSpPr/>
          <p:nvPr>
            <p:custDataLst>
              <p:tags r:id="rId12"/>
            </p:custDataLst>
          </p:nvPr>
        </p:nvSpPr>
        <p:spPr bwMode="auto">
          <a:xfrm>
            <a:off x="6119813" y="2366963"/>
            <a:ext cx="179388" cy="133350"/>
          </a:xfrm>
          <a:prstGeom prst="rect">
            <a:avLst/>
          </a:prstGeom>
          <a:solidFill>
            <a:srgbClr val="C3CFE1"/>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10" name="Text Placeholder 10">
            <a:extLst>
              <a:ext uri="{FF2B5EF4-FFF2-40B4-BE49-F238E27FC236}">
                <a16:creationId xmlns:a16="http://schemas.microsoft.com/office/drawing/2014/main" id="{0BA330B9-B691-585C-8F50-3B7B8AD463BD}"/>
              </a:ext>
            </a:extLst>
          </p:cNvPr>
          <p:cNvSpPr>
            <a:spLocks/>
          </p:cNvSpPr>
          <p:nvPr>
            <p:custDataLst>
              <p:tags r:id="rId13"/>
            </p:custDataLst>
          </p:nvPr>
        </p:nvSpPr>
        <p:spPr bwMode="auto">
          <a:xfrm>
            <a:off x="673100" y="2362200"/>
            <a:ext cx="4492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2B97F7EC-D90F-4A5B-A827-18F38F258C55}" type="datetime'''''''''''''''I''''''''n''''''''d''u''st''''''''''''''r''y'''">
              <a:rPr lang="en-GB" altLang="en-US" sz="1000" smtClean="0"/>
              <a:pPr marL="0" lvl="0" indent="0">
                <a:spcBef>
                  <a:spcPct val="0"/>
                </a:spcBef>
                <a:spcAft>
                  <a:spcPct val="0"/>
                </a:spcAft>
                <a:buNone/>
              </a:pPr>
              <a:t>Industry</a:t>
            </a:fld>
            <a:endParaRPr lang="en-GB" sz="1000"/>
          </a:p>
        </p:txBody>
      </p:sp>
      <p:sp>
        <p:nvSpPr>
          <p:cNvPr id="111" name="Text Placeholder 10">
            <a:extLst>
              <a:ext uri="{FF2B5EF4-FFF2-40B4-BE49-F238E27FC236}">
                <a16:creationId xmlns:a16="http://schemas.microsoft.com/office/drawing/2014/main" id="{59F2A12B-6BA8-784B-92E8-B2461D9E3F48}"/>
              </a:ext>
            </a:extLst>
          </p:cNvPr>
          <p:cNvSpPr>
            <a:spLocks/>
          </p:cNvSpPr>
          <p:nvPr>
            <p:custDataLst>
              <p:tags r:id="rId14"/>
            </p:custDataLst>
          </p:nvPr>
        </p:nvSpPr>
        <p:spPr bwMode="auto">
          <a:xfrm>
            <a:off x="1454150" y="2362200"/>
            <a:ext cx="428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2C1B6E7A-3ACD-4AE9-8899-A20A427A0DFB}" type="datetime'''''''''''''Co''''''o''''''''''''''''''''''''''l''''in''''g'">
              <a:rPr lang="en-GB" altLang="en-US" sz="1000" smtClean="0"/>
              <a:pPr marL="0" lvl="0" indent="0">
                <a:spcBef>
                  <a:spcPct val="0"/>
                </a:spcBef>
                <a:spcAft>
                  <a:spcPct val="0"/>
                </a:spcAft>
                <a:buNone/>
              </a:pPr>
              <a:t>Cooling</a:t>
            </a:fld>
            <a:endParaRPr lang="en-GB" sz="1000"/>
          </a:p>
        </p:txBody>
      </p:sp>
      <p:sp>
        <p:nvSpPr>
          <p:cNvPr id="112" name="Text Placeholder 10">
            <a:extLst>
              <a:ext uri="{FF2B5EF4-FFF2-40B4-BE49-F238E27FC236}">
                <a16:creationId xmlns:a16="http://schemas.microsoft.com/office/drawing/2014/main" id="{6EA6819C-080F-7CBE-BFDB-8FE20E401F30}"/>
              </a:ext>
            </a:extLst>
          </p:cNvPr>
          <p:cNvSpPr>
            <a:spLocks/>
          </p:cNvSpPr>
          <p:nvPr>
            <p:custDataLst>
              <p:tags r:id="rId15"/>
            </p:custDataLst>
          </p:nvPr>
        </p:nvSpPr>
        <p:spPr bwMode="auto">
          <a:xfrm>
            <a:off x="2214563" y="2362200"/>
            <a:ext cx="68103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52EB13C8-599C-4805-B336-2363C100F854}" type="datetime'H''''''''''''''''e''a''''''''''t pump''''s'''''''''''''''">
              <a:rPr lang="en-GB" altLang="en-US" sz="1000" smtClean="0"/>
              <a:pPr marL="0" lvl="0" indent="0">
                <a:spcBef>
                  <a:spcPct val="0"/>
                </a:spcBef>
                <a:spcAft>
                  <a:spcPct val="0"/>
                </a:spcAft>
                <a:buNone/>
              </a:pPr>
              <a:t>Heat pumps</a:t>
            </a:fld>
            <a:endParaRPr lang="en-GB" sz="1000"/>
          </a:p>
        </p:txBody>
      </p:sp>
      <p:sp>
        <p:nvSpPr>
          <p:cNvPr id="113" name="Text Placeholder 10">
            <a:extLst>
              <a:ext uri="{FF2B5EF4-FFF2-40B4-BE49-F238E27FC236}">
                <a16:creationId xmlns:a16="http://schemas.microsoft.com/office/drawing/2014/main" id="{5AF8CCD0-73E9-404E-0638-1279394E2A45}"/>
              </a:ext>
            </a:extLst>
          </p:cNvPr>
          <p:cNvSpPr>
            <a:spLocks/>
          </p:cNvSpPr>
          <p:nvPr>
            <p:custDataLst>
              <p:tags r:id="rId16"/>
            </p:custDataLst>
          </p:nvPr>
        </p:nvSpPr>
        <p:spPr bwMode="auto">
          <a:xfrm>
            <a:off x="3227388" y="2362200"/>
            <a:ext cx="7159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5864D253-8A15-452D-BB1A-7500CDF3AE82}" type="datetime'Dat''''''''''''''a c''''en''''''''''''te''r''''''''s'''''''''">
              <a:rPr lang="en-GB" altLang="en-US" sz="1000" smtClean="0"/>
              <a:pPr marL="0" lvl="0" indent="0">
                <a:spcBef>
                  <a:spcPct val="0"/>
                </a:spcBef>
                <a:spcAft>
                  <a:spcPct val="0"/>
                </a:spcAft>
                <a:buNone/>
              </a:pPr>
              <a:t>Data centers</a:t>
            </a:fld>
            <a:endParaRPr lang="en-GB" sz="1000"/>
          </a:p>
        </p:txBody>
      </p:sp>
      <p:sp>
        <p:nvSpPr>
          <p:cNvPr id="114" name="Text Placeholder 10">
            <a:extLst>
              <a:ext uri="{FF2B5EF4-FFF2-40B4-BE49-F238E27FC236}">
                <a16:creationId xmlns:a16="http://schemas.microsoft.com/office/drawing/2014/main" id="{4265C9DA-58F7-E7AB-2514-8D0AB1F8F2BC}"/>
              </a:ext>
            </a:extLst>
          </p:cNvPr>
          <p:cNvSpPr>
            <a:spLocks/>
          </p:cNvSpPr>
          <p:nvPr>
            <p:custDataLst>
              <p:tags r:id="rId17"/>
            </p:custDataLst>
          </p:nvPr>
        </p:nvSpPr>
        <p:spPr bwMode="auto">
          <a:xfrm>
            <a:off x="4275138" y="2362200"/>
            <a:ext cx="86995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8C135484-1155-47A3-876A-CD09C6A57B1A}" type="datetime'''''''''R''e''''''s''t o''f ''''b''ui''l''di''''n''''g'">
              <a:rPr lang="en-GB" altLang="en-US" sz="1000" smtClean="0"/>
              <a:pPr marL="0" lvl="0" indent="0">
                <a:spcBef>
                  <a:spcPct val="0"/>
                </a:spcBef>
                <a:spcAft>
                  <a:spcPct val="0"/>
                </a:spcAft>
                <a:buNone/>
              </a:pPr>
              <a:t>Rest of building</a:t>
            </a:fld>
            <a:endParaRPr lang="en-GB" sz="1000"/>
          </a:p>
        </p:txBody>
      </p:sp>
      <p:sp>
        <p:nvSpPr>
          <p:cNvPr id="115" name="Text Placeholder 10">
            <a:extLst>
              <a:ext uri="{FF2B5EF4-FFF2-40B4-BE49-F238E27FC236}">
                <a16:creationId xmlns:a16="http://schemas.microsoft.com/office/drawing/2014/main" id="{DC880684-59E3-943F-5496-0C2924EFEC4E}"/>
              </a:ext>
            </a:extLst>
          </p:cNvPr>
          <p:cNvSpPr>
            <a:spLocks/>
          </p:cNvSpPr>
          <p:nvPr>
            <p:custDataLst>
              <p:tags r:id="rId18"/>
            </p:custDataLst>
          </p:nvPr>
        </p:nvSpPr>
        <p:spPr bwMode="auto">
          <a:xfrm>
            <a:off x="5476875" y="2362200"/>
            <a:ext cx="54133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3F1AA3C2-6B88-4601-8684-1995C9058E29}" type="datetime'T''ra''n''s''''''''''p''''o''''''''''''''r''t'''''''">
              <a:rPr lang="en-GB" altLang="en-US" sz="1000" smtClean="0"/>
              <a:pPr marL="0" lvl="0" indent="0">
                <a:spcBef>
                  <a:spcPct val="0"/>
                </a:spcBef>
                <a:spcAft>
                  <a:spcPct val="0"/>
                </a:spcAft>
                <a:buNone/>
              </a:pPr>
              <a:t>Transport</a:t>
            </a:fld>
            <a:endParaRPr lang="en-GB" sz="1000"/>
          </a:p>
        </p:txBody>
      </p:sp>
      <p:sp>
        <p:nvSpPr>
          <p:cNvPr id="116" name="Text Placeholder 10">
            <a:extLst>
              <a:ext uri="{FF2B5EF4-FFF2-40B4-BE49-F238E27FC236}">
                <a16:creationId xmlns:a16="http://schemas.microsoft.com/office/drawing/2014/main" id="{89F7BD00-C90C-C2D6-1005-3730C415B490}"/>
              </a:ext>
            </a:extLst>
          </p:cNvPr>
          <p:cNvSpPr>
            <a:spLocks/>
          </p:cNvSpPr>
          <p:nvPr>
            <p:custDataLst>
              <p:tags r:id="rId19"/>
            </p:custDataLst>
          </p:nvPr>
        </p:nvSpPr>
        <p:spPr bwMode="auto">
          <a:xfrm>
            <a:off x="6350000" y="2362200"/>
            <a:ext cx="3159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15EE5810-FEE0-45FC-8A5A-688189A1931C}" type="datetime'''''''''''''O''''''t''h''''''''''''''''''''''''''''e''r'">
              <a:rPr lang="en-GB" altLang="en-US" sz="1000" smtClean="0"/>
              <a:pPr marL="0" lvl="0" indent="0">
                <a:spcBef>
                  <a:spcPct val="0"/>
                </a:spcBef>
                <a:spcAft>
                  <a:spcPct val="0"/>
                </a:spcAft>
                <a:buNone/>
              </a:pPr>
              <a:t>Other</a:t>
            </a:fld>
            <a:endParaRPr lang="en-GB" sz="1000"/>
          </a:p>
        </p:txBody>
      </p:sp>
      <p:graphicFrame>
        <p:nvGraphicFramePr>
          <p:cNvPr id="11" name="Chart 10">
            <a:extLst>
              <a:ext uri="{FF2B5EF4-FFF2-40B4-BE49-F238E27FC236}">
                <a16:creationId xmlns:a16="http://schemas.microsoft.com/office/drawing/2014/main" id="{10785417-DD85-3D2B-D60F-1CC08475D27A}"/>
              </a:ext>
            </a:extLst>
          </p:cNvPr>
          <p:cNvGraphicFramePr/>
          <p:nvPr>
            <p:custDataLst>
              <p:tags r:id="rId20"/>
            </p:custDataLst>
            <p:extLst>
              <p:ext uri="{D42A27DB-BD31-4B8C-83A1-F6EECF244321}">
                <p14:modId xmlns:p14="http://schemas.microsoft.com/office/powerpoint/2010/main" val="3746584433"/>
              </p:ext>
            </p:extLst>
          </p:nvPr>
        </p:nvGraphicFramePr>
        <p:xfrm>
          <a:off x="3308350" y="2935288"/>
          <a:ext cx="2890838" cy="3200400"/>
        </p:xfrm>
        <a:graphic>
          <a:graphicData uri="http://schemas.openxmlformats.org/drawingml/2006/chart">
            <c:chart xmlns:c="http://schemas.openxmlformats.org/drawingml/2006/chart" xmlns:r="http://schemas.openxmlformats.org/officeDocument/2006/relationships" r:id="rId33"/>
          </a:graphicData>
        </a:graphic>
      </p:graphicFrame>
      <p:sp>
        <p:nvSpPr>
          <p:cNvPr id="118" name="Text Placeholder 10">
            <a:extLst>
              <a:ext uri="{FF2B5EF4-FFF2-40B4-BE49-F238E27FC236}">
                <a16:creationId xmlns:a16="http://schemas.microsoft.com/office/drawing/2014/main" id="{EE3782FA-479D-4ED7-22C9-4DDA0AAE6CF7}"/>
              </a:ext>
            </a:extLst>
          </p:cNvPr>
          <p:cNvSpPr txBox="1">
            <a:spLocks/>
          </p:cNvSpPr>
          <p:nvPr>
            <p:custDataLst>
              <p:tags r:id="rId21"/>
            </p:custDataLst>
          </p:nvPr>
        </p:nvSpPr>
        <p:spPr bwMode="auto">
          <a:xfrm>
            <a:off x="3873500" y="60229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41B94AE-A25F-4285-B7D6-A589C44904AF}" type="datetime'''20''''''''''''1''''''''''''5''''''''-202''0'''''''''''">
              <a:rPr lang="en-US" altLang="en-US" sz="1000" smtClean="0"/>
              <a:pPr marL="0" indent="0" algn="ctr">
                <a:spcBef>
                  <a:spcPct val="0"/>
                </a:spcBef>
                <a:spcAft>
                  <a:spcPct val="0"/>
                </a:spcAft>
                <a:buNone/>
              </a:pPr>
              <a:t>2015-2020</a:t>
            </a:fld>
            <a:endParaRPr lang="en-US" sz="1000"/>
          </a:p>
        </p:txBody>
      </p:sp>
      <p:sp>
        <p:nvSpPr>
          <p:cNvPr id="119" name="Text Placeholder 10">
            <a:extLst>
              <a:ext uri="{FF2B5EF4-FFF2-40B4-BE49-F238E27FC236}">
                <a16:creationId xmlns:a16="http://schemas.microsoft.com/office/drawing/2014/main" id="{C5491533-6B7F-0C8F-5975-A667EEA63917}"/>
              </a:ext>
            </a:extLst>
          </p:cNvPr>
          <p:cNvSpPr txBox="1">
            <a:spLocks/>
          </p:cNvSpPr>
          <p:nvPr>
            <p:custDataLst>
              <p:tags r:id="rId22"/>
            </p:custDataLst>
          </p:nvPr>
        </p:nvSpPr>
        <p:spPr bwMode="auto">
          <a:xfrm>
            <a:off x="4648200" y="60229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76A0B68-44E0-4486-9194-3B74101B909A}" type="datetime'''''''2''''0''2''0''-''''''2''0''''''2''''5'''''''">
              <a:rPr lang="en-US" altLang="en-US" sz="1000" smtClean="0"/>
              <a:pPr marL="0" indent="0" algn="ctr">
                <a:spcBef>
                  <a:spcPct val="0"/>
                </a:spcBef>
                <a:spcAft>
                  <a:spcPct val="0"/>
                </a:spcAft>
                <a:buNone/>
              </a:pPr>
              <a:t>2020-2025</a:t>
            </a:fld>
            <a:endParaRPr lang="en-US" sz="1000"/>
          </a:p>
        </p:txBody>
      </p:sp>
      <p:sp>
        <p:nvSpPr>
          <p:cNvPr id="120" name="Text Placeholder 10">
            <a:extLst>
              <a:ext uri="{FF2B5EF4-FFF2-40B4-BE49-F238E27FC236}">
                <a16:creationId xmlns:a16="http://schemas.microsoft.com/office/drawing/2014/main" id="{24566DAE-F5AC-1B73-3862-D61BEDDD6E64}"/>
              </a:ext>
            </a:extLst>
          </p:cNvPr>
          <p:cNvSpPr txBox="1">
            <a:spLocks/>
          </p:cNvSpPr>
          <p:nvPr>
            <p:custDataLst>
              <p:tags r:id="rId23"/>
            </p:custDataLst>
          </p:nvPr>
        </p:nvSpPr>
        <p:spPr bwMode="auto">
          <a:xfrm>
            <a:off x="5422900" y="60229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E3683BA-2506-4F3B-862C-16CB0BC62A73}" type="datetime'''''''''2''''''''0''''''''''2''5''''-''''''2''03''''''''''0'">
              <a:rPr lang="en-US" altLang="en-US" sz="1000" smtClean="0"/>
              <a:pPr marL="0" indent="0" algn="ctr">
                <a:spcBef>
                  <a:spcPct val="0"/>
                </a:spcBef>
                <a:spcAft>
                  <a:spcPct val="0"/>
                </a:spcAft>
                <a:buNone/>
              </a:pPr>
              <a:t>2025-2030</a:t>
            </a:fld>
            <a:endParaRPr lang="en-US" sz="1000"/>
          </a:p>
        </p:txBody>
      </p:sp>
      <p:sp>
        <p:nvSpPr>
          <p:cNvPr id="121" name="TextBox 120">
            <a:extLst>
              <a:ext uri="{FF2B5EF4-FFF2-40B4-BE49-F238E27FC236}">
                <a16:creationId xmlns:a16="http://schemas.microsoft.com/office/drawing/2014/main" id="{6E72E9E8-E1D2-D182-6823-FC08DDDBF264}"/>
              </a:ext>
            </a:extLst>
          </p:cNvPr>
          <p:cNvSpPr txBox="1"/>
          <p:nvPr/>
        </p:nvSpPr>
        <p:spPr bwMode="gray">
          <a:xfrm>
            <a:off x="334963" y="2047875"/>
            <a:ext cx="7613310" cy="276999"/>
          </a:xfrm>
          <a:prstGeom prst="rect">
            <a:avLst/>
          </a:prstGeom>
          <a:noFill/>
        </p:spPr>
        <p:txBody>
          <a:bodyPr wrap="square" lIns="91440" tIns="45720" rIns="91440" bIns="45720" anchor="t">
            <a:spAutoFit/>
          </a:bodyPr>
          <a:lstStyle/>
          <a:p>
            <a:r>
              <a:rPr lang="en-US" sz="1200" dirty="0">
                <a:cs typeface="Arial"/>
              </a:rPr>
              <a:t>Electricity demand total growth by sector and end-use in the US, EU, and China, 2015-2030, TWh</a:t>
            </a:r>
            <a:endParaRPr lang="en-US" sz="1200" b="0" dirty="0">
              <a:cs typeface="Arial"/>
            </a:endParaRPr>
          </a:p>
        </p:txBody>
      </p:sp>
      <p:pic>
        <p:nvPicPr>
          <p:cNvPr id="122" name="Picture 121" descr="Flag of the United States - Wikipedia">
            <a:extLst>
              <a:ext uri="{FF2B5EF4-FFF2-40B4-BE49-F238E27FC236}">
                <a16:creationId xmlns:a16="http://schemas.microsoft.com/office/drawing/2014/main" id="{8B3E6304-D366-90D4-F8F7-6376610D4EAC}"/>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1244655" y="2717800"/>
            <a:ext cx="353958" cy="186889"/>
          </a:xfrm>
          <a:prstGeom prst="rect">
            <a:avLst/>
          </a:prstGeom>
        </p:spPr>
      </p:pic>
      <p:pic>
        <p:nvPicPr>
          <p:cNvPr id="123" name="Picture 122" descr="Flag of Europe - Wikipedia">
            <a:extLst>
              <a:ext uri="{FF2B5EF4-FFF2-40B4-BE49-F238E27FC236}">
                <a16:creationId xmlns:a16="http://schemas.microsoft.com/office/drawing/2014/main" id="{ABAB4FE3-A4FF-2525-A44D-878121EF08A8}"/>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4310431" y="2714264"/>
            <a:ext cx="290109" cy="193406"/>
          </a:xfrm>
          <a:prstGeom prst="rect">
            <a:avLst/>
          </a:prstGeom>
        </p:spPr>
      </p:pic>
      <p:sp>
        <p:nvSpPr>
          <p:cNvPr id="124" name="TextBox 123">
            <a:extLst>
              <a:ext uri="{FF2B5EF4-FFF2-40B4-BE49-F238E27FC236}">
                <a16:creationId xmlns:a16="http://schemas.microsoft.com/office/drawing/2014/main" id="{1DD93944-40F7-5B29-7F19-0D3EB7450969}"/>
              </a:ext>
            </a:extLst>
          </p:cNvPr>
          <p:cNvSpPr txBox="1"/>
          <p:nvPr/>
        </p:nvSpPr>
        <p:spPr bwMode="gray">
          <a:xfrm>
            <a:off x="1576443" y="2663825"/>
            <a:ext cx="1489020" cy="276999"/>
          </a:xfrm>
          <a:prstGeom prst="rect">
            <a:avLst/>
          </a:prstGeom>
          <a:noFill/>
        </p:spPr>
        <p:txBody>
          <a:bodyPr wrap="square">
            <a:spAutoFit/>
          </a:bodyPr>
          <a:lstStyle/>
          <a:p>
            <a:r>
              <a:rPr lang="en-US" sz="1200" dirty="0">
                <a:cs typeface="Arial"/>
              </a:rPr>
              <a:t>United States</a:t>
            </a:r>
            <a:endParaRPr lang="en-US" sz="1200" b="0" dirty="0">
              <a:cs typeface="Arial"/>
            </a:endParaRPr>
          </a:p>
        </p:txBody>
      </p:sp>
      <p:sp>
        <p:nvSpPr>
          <p:cNvPr id="125" name="TextBox 124">
            <a:extLst>
              <a:ext uri="{FF2B5EF4-FFF2-40B4-BE49-F238E27FC236}">
                <a16:creationId xmlns:a16="http://schemas.microsoft.com/office/drawing/2014/main" id="{D93EE682-8179-9EE9-D098-AD3B23235707}"/>
              </a:ext>
            </a:extLst>
          </p:cNvPr>
          <p:cNvSpPr txBox="1"/>
          <p:nvPr/>
        </p:nvSpPr>
        <p:spPr bwMode="gray">
          <a:xfrm>
            <a:off x="4567606" y="2663825"/>
            <a:ext cx="1312779" cy="276999"/>
          </a:xfrm>
          <a:prstGeom prst="rect">
            <a:avLst/>
          </a:prstGeom>
          <a:noFill/>
        </p:spPr>
        <p:txBody>
          <a:bodyPr wrap="square">
            <a:spAutoFit/>
          </a:bodyPr>
          <a:lstStyle/>
          <a:p>
            <a:r>
              <a:rPr lang="en-US" sz="1200">
                <a:cs typeface="Arial"/>
              </a:rPr>
              <a:t>European Union</a:t>
            </a:r>
            <a:endParaRPr lang="en-US" sz="1200" b="0">
              <a:cs typeface="Arial"/>
            </a:endParaRPr>
          </a:p>
        </p:txBody>
      </p:sp>
      <p:graphicFrame>
        <p:nvGraphicFramePr>
          <p:cNvPr id="16" name="Chart 15">
            <a:extLst>
              <a:ext uri="{FF2B5EF4-FFF2-40B4-BE49-F238E27FC236}">
                <a16:creationId xmlns:a16="http://schemas.microsoft.com/office/drawing/2014/main" id="{F1997A8F-0FBF-BD28-1696-949E545ADEEC}"/>
              </a:ext>
            </a:extLst>
          </p:cNvPr>
          <p:cNvGraphicFramePr/>
          <p:nvPr>
            <p:custDataLst>
              <p:tags r:id="rId24"/>
            </p:custDataLst>
            <p:extLst>
              <p:ext uri="{D42A27DB-BD31-4B8C-83A1-F6EECF244321}">
                <p14:modId xmlns:p14="http://schemas.microsoft.com/office/powerpoint/2010/main" val="386091342"/>
              </p:ext>
            </p:extLst>
          </p:nvPr>
        </p:nvGraphicFramePr>
        <p:xfrm>
          <a:off x="6316663" y="2935288"/>
          <a:ext cx="2800350" cy="3200400"/>
        </p:xfrm>
        <a:graphic>
          <a:graphicData uri="http://schemas.openxmlformats.org/drawingml/2006/chart">
            <c:chart xmlns:c="http://schemas.openxmlformats.org/drawingml/2006/chart" xmlns:r="http://schemas.openxmlformats.org/officeDocument/2006/relationships" r:id="rId36"/>
          </a:graphicData>
        </a:graphic>
      </p:graphicFrame>
      <p:sp>
        <p:nvSpPr>
          <p:cNvPr id="184" name="Text Placeholder 10">
            <a:extLst>
              <a:ext uri="{FF2B5EF4-FFF2-40B4-BE49-F238E27FC236}">
                <a16:creationId xmlns:a16="http://schemas.microsoft.com/office/drawing/2014/main" id="{D7F053B1-EC1C-DFC4-95B5-3EAD09E4DBBF}"/>
              </a:ext>
            </a:extLst>
          </p:cNvPr>
          <p:cNvSpPr txBox="1">
            <a:spLocks/>
          </p:cNvSpPr>
          <p:nvPr>
            <p:custDataLst>
              <p:tags r:id="rId25"/>
            </p:custDataLst>
          </p:nvPr>
        </p:nvSpPr>
        <p:spPr bwMode="auto">
          <a:xfrm>
            <a:off x="6918325" y="60229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059EDAE-7390-422D-A2BF-E50F2030C370}" type="datetime'2''''''0''15-''''''''2''''''''''''''''020'''''''''''''''">
              <a:rPr lang="en-US" altLang="en-US" sz="1000" smtClean="0"/>
              <a:pPr marL="0" indent="0" algn="ctr">
                <a:spcBef>
                  <a:spcPct val="0"/>
                </a:spcBef>
                <a:spcAft>
                  <a:spcPct val="0"/>
                </a:spcAft>
                <a:buNone/>
              </a:pPr>
              <a:t>2015-2020</a:t>
            </a:fld>
            <a:endParaRPr lang="en-US" sz="1000"/>
          </a:p>
        </p:txBody>
      </p:sp>
      <p:sp>
        <p:nvSpPr>
          <p:cNvPr id="185" name="Text Placeholder 10">
            <a:extLst>
              <a:ext uri="{FF2B5EF4-FFF2-40B4-BE49-F238E27FC236}">
                <a16:creationId xmlns:a16="http://schemas.microsoft.com/office/drawing/2014/main" id="{FDCFA42D-ACCC-326C-C68C-105618135720}"/>
              </a:ext>
            </a:extLst>
          </p:cNvPr>
          <p:cNvSpPr txBox="1">
            <a:spLocks/>
          </p:cNvSpPr>
          <p:nvPr>
            <p:custDataLst>
              <p:tags r:id="rId26"/>
            </p:custDataLst>
          </p:nvPr>
        </p:nvSpPr>
        <p:spPr bwMode="auto">
          <a:xfrm>
            <a:off x="7642225" y="60229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1D0C97C-46CB-4B27-8118-6DB88AC53E91}" type="datetime'''''''''''''2''02''0''-2''''''''''0''''''''2''''''''''''''''5'">
              <a:rPr lang="en-US" altLang="en-US" sz="1000" smtClean="0"/>
              <a:pPr marL="0" indent="0" algn="ctr">
                <a:spcBef>
                  <a:spcPct val="0"/>
                </a:spcBef>
                <a:spcAft>
                  <a:spcPct val="0"/>
                </a:spcAft>
                <a:buNone/>
              </a:pPr>
              <a:t>2020-2025</a:t>
            </a:fld>
            <a:endParaRPr lang="en-US" sz="1000"/>
          </a:p>
        </p:txBody>
      </p:sp>
      <p:sp>
        <p:nvSpPr>
          <p:cNvPr id="183" name="Text Placeholder 10">
            <a:extLst>
              <a:ext uri="{FF2B5EF4-FFF2-40B4-BE49-F238E27FC236}">
                <a16:creationId xmlns:a16="http://schemas.microsoft.com/office/drawing/2014/main" id="{F997525D-5A1C-ED62-A22A-61FBDB489184}"/>
              </a:ext>
            </a:extLst>
          </p:cNvPr>
          <p:cNvSpPr txBox="1">
            <a:spLocks/>
          </p:cNvSpPr>
          <p:nvPr>
            <p:custDataLst>
              <p:tags r:id="rId27"/>
            </p:custDataLst>
          </p:nvPr>
        </p:nvSpPr>
        <p:spPr bwMode="auto">
          <a:xfrm>
            <a:off x="8366125" y="60229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FB222940-AE9B-43CE-8ACB-5D599D1A3E1A}" type="datetime'''''2''''''02''''5''''''''-''203''0'''''">
              <a:rPr lang="en-US" altLang="en-US" sz="1000" smtClean="0"/>
              <a:pPr marL="0" indent="0" algn="ctr">
                <a:spcBef>
                  <a:spcPct val="0"/>
                </a:spcBef>
                <a:spcAft>
                  <a:spcPct val="0"/>
                </a:spcAft>
                <a:buNone/>
              </a:pPr>
              <a:t>2025-2030</a:t>
            </a:fld>
            <a:endParaRPr lang="en-US" sz="1000"/>
          </a:p>
        </p:txBody>
      </p:sp>
      <p:sp>
        <p:nvSpPr>
          <p:cNvPr id="186" name="TextBox 185">
            <a:extLst>
              <a:ext uri="{FF2B5EF4-FFF2-40B4-BE49-F238E27FC236}">
                <a16:creationId xmlns:a16="http://schemas.microsoft.com/office/drawing/2014/main" id="{D09DD1F1-C2A7-024A-D2A3-A68EDE540300}"/>
              </a:ext>
            </a:extLst>
          </p:cNvPr>
          <p:cNvSpPr txBox="1"/>
          <p:nvPr/>
        </p:nvSpPr>
        <p:spPr bwMode="gray">
          <a:xfrm>
            <a:off x="7673350" y="2664066"/>
            <a:ext cx="1312779" cy="276999"/>
          </a:xfrm>
          <a:prstGeom prst="rect">
            <a:avLst/>
          </a:prstGeom>
          <a:noFill/>
        </p:spPr>
        <p:txBody>
          <a:bodyPr wrap="square">
            <a:spAutoFit/>
          </a:bodyPr>
          <a:lstStyle/>
          <a:p>
            <a:r>
              <a:rPr lang="en-US" sz="1200" dirty="0">
                <a:cs typeface="Arial"/>
              </a:rPr>
              <a:t>China</a:t>
            </a:r>
            <a:endParaRPr lang="en-US" sz="1200" b="0" dirty="0">
              <a:cs typeface="Arial"/>
            </a:endParaRPr>
          </a:p>
        </p:txBody>
      </p:sp>
      <p:sp>
        <p:nvSpPr>
          <p:cNvPr id="8" name="Pentagon 7">
            <a:extLst>
              <a:ext uri="{FF2B5EF4-FFF2-40B4-BE49-F238E27FC236}">
                <a16:creationId xmlns:a16="http://schemas.microsoft.com/office/drawing/2014/main" id="{F62D2DB8-8F2F-5742-064A-42846006EAA7}"/>
              </a:ext>
            </a:extLst>
          </p:cNvPr>
          <p:cNvSpPr/>
          <p:nvPr/>
        </p:nvSpPr>
        <p:spPr>
          <a:xfrm>
            <a:off x="0" y="0"/>
            <a:ext cx="1788983" cy="288356"/>
          </a:xfrm>
          <a:prstGeom prst="homePlat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Arial"/>
                <a:ea typeface="+mn-ea"/>
                <a:cs typeface="+mn-cs"/>
                <a:sym typeface="Arial"/>
              </a:rPr>
              <a:t>Industry Overview</a:t>
            </a:r>
          </a:p>
        </p:txBody>
      </p:sp>
      <p:sp>
        <p:nvSpPr>
          <p:cNvPr id="10" name="Chevron 9">
            <a:extLst>
              <a:ext uri="{FF2B5EF4-FFF2-40B4-BE49-F238E27FC236}">
                <a16:creationId xmlns:a16="http://schemas.microsoft.com/office/drawing/2014/main" id="{CE3776B6-58C1-E914-E3AA-76B50D8E61C2}"/>
              </a:ext>
            </a:extLst>
          </p:cNvPr>
          <p:cNvSpPr/>
          <p:nvPr/>
        </p:nvSpPr>
        <p:spPr>
          <a:xfrm>
            <a:off x="1690648"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Optimize</a:t>
            </a:r>
          </a:p>
        </p:txBody>
      </p:sp>
      <p:sp>
        <p:nvSpPr>
          <p:cNvPr id="12" name="Chevron 11">
            <a:extLst>
              <a:ext uri="{FF2B5EF4-FFF2-40B4-BE49-F238E27FC236}">
                <a16:creationId xmlns:a16="http://schemas.microsoft.com/office/drawing/2014/main" id="{B9F1720E-BE11-BF75-29A6-044510C71E22}"/>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13" name="Chevron 12">
            <a:extLst>
              <a:ext uri="{FF2B5EF4-FFF2-40B4-BE49-F238E27FC236}">
                <a16:creationId xmlns:a16="http://schemas.microsoft.com/office/drawing/2014/main" id="{6566BE52-9DBA-1EB1-0898-646C1FB11BB9}"/>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4" name="Chevron 13">
            <a:extLst>
              <a:ext uri="{FF2B5EF4-FFF2-40B4-BE49-F238E27FC236}">
                <a16:creationId xmlns:a16="http://schemas.microsoft.com/office/drawing/2014/main" id="{852ED5C8-271F-00EA-795A-C6050665AB73}"/>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5" name="Footer Placeholder 5">
            <a:extLst>
              <a:ext uri="{FF2B5EF4-FFF2-40B4-BE49-F238E27FC236}">
                <a16:creationId xmlns:a16="http://schemas.microsoft.com/office/drawing/2014/main" id="{BFC61ED0-1901-ED4F-0F77-2B83F56CDE59}"/>
              </a:ext>
            </a:extLst>
          </p:cNvPr>
          <p:cNvSpPr>
            <a:spLocks noGrp="1"/>
          </p:cNvSpPr>
          <p:nvPr>
            <p:ph type="ftr" sz="quarter" idx="3"/>
          </p:nvPr>
        </p:nvSpPr>
        <p:spPr>
          <a:xfrm>
            <a:off x="329184" y="6310313"/>
            <a:ext cx="9147241" cy="216706"/>
          </a:xfrm>
        </p:spPr>
        <p:txBody>
          <a:bodyPr/>
          <a:lstStyle/>
          <a:p>
            <a:pPr defTabSz="711200">
              <a:defRPr/>
            </a:pPr>
            <a:r>
              <a:rPr lang="en-US" dirty="0">
                <a:solidFill>
                  <a:schemeClr val="tx1"/>
                </a:solidFill>
              </a:rPr>
              <a:t>Sources: </a:t>
            </a:r>
            <a:r>
              <a:rPr lang="en-US" dirty="0">
                <a:solidFill>
                  <a:schemeClr val="tx1"/>
                </a:solidFill>
                <a:ea typeface="+mn-lt"/>
                <a:cs typeface="+mn-lt"/>
                <a:hlinkClick r:id="rId37"/>
              </a:rPr>
              <a:t>Electricity 2026</a:t>
            </a:r>
            <a:r>
              <a:rPr lang="en-US" dirty="0">
                <a:solidFill>
                  <a:schemeClr val="tx1"/>
                </a:solidFill>
                <a:ea typeface="+mn-lt"/>
                <a:cs typeface="+mn-lt"/>
              </a:rPr>
              <a:t> (IEA, 2026); </a:t>
            </a:r>
            <a:r>
              <a:rPr lang="en-GB" dirty="0">
                <a:solidFill>
                  <a:schemeClr val="tx1"/>
                </a:solidFill>
                <a:cs typeface="Arial"/>
                <a:hlinkClick r:id="rId38"/>
              </a:rPr>
              <a:t>World Energy Investment 2026</a:t>
            </a:r>
            <a:r>
              <a:rPr lang="en-GB" dirty="0">
                <a:solidFill>
                  <a:schemeClr val="tx1"/>
                </a:solidFill>
                <a:cs typeface="Arial"/>
              </a:rPr>
              <a:t> (IEA, 2026)</a:t>
            </a:r>
            <a:r>
              <a:rPr lang="en-US" dirty="0">
                <a:solidFill>
                  <a:schemeClr val="tx1"/>
                </a:solidFill>
                <a:ea typeface="+mn-lt"/>
                <a:cs typeface="+mn-lt"/>
              </a:rPr>
              <a:t>.</a:t>
            </a:r>
            <a:endParaRPr lang="en-US" dirty="0">
              <a:solidFill>
                <a:schemeClr val="tx1"/>
              </a:solidFill>
              <a:cs typeface="Arial"/>
            </a:endParaRPr>
          </a:p>
          <a:p>
            <a:r>
              <a:rPr lang="en-US" dirty="0">
                <a:solidFill>
                  <a:schemeClr val="tx1"/>
                </a:solidFill>
              </a:rPr>
              <a:t>Credit: Ilayda Tezcan, Dominica Wambold, Ariela Farchi, </a:t>
            </a:r>
            <a:r>
              <a:rPr lang="en-US" dirty="0">
                <a:solidFill>
                  <a:srgbClr val="000000"/>
                </a:solidFill>
              </a:rPr>
              <a:t>and </a:t>
            </a:r>
            <a:r>
              <a:rPr lang="en-US" dirty="0">
                <a:solidFill>
                  <a:srgbClr val="000000"/>
                </a:solidFill>
                <a:hlinkClick r:id="rId39"/>
              </a:rPr>
              <a:t>Gernot Wagner</a:t>
            </a:r>
            <a:r>
              <a:rPr lang="en-US" dirty="0">
                <a:solidFill>
                  <a:srgbClr val="000000"/>
                </a:solidFill>
              </a:rPr>
              <a:t>. </a:t>
            </a:r>
            <a:r>
              <a:rPr lang="en-US" dirty="0">
                <a:hlinkClick r:id="rId40"/>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cs typeface="Arial"/>
            </a:endParaRPr>
          </a:p>
        </p:txBody>
      </p:sp>
    </p:spTree>
    <p:extLst>
      <p:ext uri="{BB962C8B-B14F-4D97-AF65-F5344CB8AC3E}">
        <p14:creationId xmlns:p14="http://schemas.microsoft.com/office/powerpoint/2010/main" val="3740407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A47B0-431E-7D3B-4641-7B48B896330C}"/>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5434065-BA2F-ABFC-1DF8-C9D76887E996}"/>
              </a:ext>
            </a:extLst>
          </p:cNvPr>
          <p:cNvGraphicFramePr>
            <a:graphicFrameLocks/>
          </p:cNvGraphicFramePr>
          <p:nvPr>
            <p:custDataLst>
              <p:tags r:id="rId1"/>
            </p:custDataLst>
            <p:extLst>
              <p:ext uri="{D42A27DB-BD31-4B8C-83A1-F6EECF244321}">
                <p14:modId xmlns:p14="http://schemas.microsoft.com/office/powerpoint/2010/main" val="268808350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52" imgW="7772400" imgH="10058400" progId="TCLayout.ActiveDocument.1">
                  <p:embed/>
                </p:oleObj>
              </mc:Choice>
              <mc:Fallback>
                <p:oleObj name="thinkcell Slide" r:id="rId52" imgW="7772400" imgH="10058400" progId="TCLayout.ActiveDocument.1">
                  <p:embed/>
                  <p:pic>
                    <p:nvPicPr>
                      <p:cNvPr id="5" name="think-cell data - do not delete" hidden="1">
                        <a:extLst>
                          <a:ext uri="{FF2B5EF4-FFF2-40B4-BE49-F238E27FC236}">
                            <a16:creationId xmlns:a16="http://schemas.microsoft.com/office/drawing/2014/main" id="{65434065-BA2F-ABFC-1DF8-C9D76887E996}"/>
                          </a:ext>
                        </a:extLst>
                      </p:cNvPr>
                      <p:cNvPicPr/>
                      <p:nvPr/>
                    </p:nvPicPr>
                    <p:blipFill>
                      <a:blip r:embed="rId53"/>
                      <a:stretch>
                        <a:fillRect/>
                      </a:stretch>
                    </p:blipFill>
                    <p:spPr>
                      <a:xfrm>
                        <a:off x="1588" y="1588"/>
                        <a:ext cx="1227" cy="1588"/>
                      </a:xfrm>
                      <a:prstGeom prst="rect">
                        <a:avLst/>
                      </a:prstGeom>
                    </p:spPr>
                  </p:pic>
                </p:oleObj>
              </mc:Fallback>
            </mc:AlternateContent>
          </a:graphicData>
        </a:graphic>
      </p:graphicFrame>
      <p:sp>
        <p:nvSpPr>
          <p:cNvPr id="221" name="Rectangle 220">
            <a:extLst>
              <a:ext uri="{FF2B5EF4-FFF2-40B4-BE49-F238E27FC236}">
                <a16:creationId xmlns:a16="http://schemas.microsoft.com/office/drawing/2014/main" id="{378068EC-FCD0-6794-FF8F-CD07B40EF46A}"/>
              </a:ext>
            </a:extLst>
          </p:cNvPr>
          <p:cNvSpPr/>
          <p:nvPr/>
        </p:nvSpPr>
        <p:spPr bwMode="gray">
          <a:xfrm>
            <a:off x="3966372" y="3039533"/>
            <a:ext cx="537895" cy="2929467"/>
          </a:xfrm>
          <a:prstGeom prst="rect">
            <a:avLst/>
          </a:prstGeom>
          <a:solidFill>
            <a:schemeClr val="bg2">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graphicFrame>
        <p:nvGraphicFramePr>
          <p:cNvPr id="91" name="Chart 90">
            <a:extLst>
              <a:ext uri="{FF2B5EF4-FFF2-40B4-BE49-F238E27FC236}">
                <a16:creationId xmlns:a16="http://schemas.microsoft.com/office/drawing/2014/main" id="{00E8A954-FD6D-CE9B-D96B-30BAA055C092}"/>
              </a:ext>
            </a:extLst>
          </p:cNvPr>
          <p:cNvGraphicFramePr/>
          <p:nvPr>
            <p:custDataLst>
              <p:tags r:id="rId2"/>
            </p:custDataLst>
            <p:extLst>
              <p:ext uri="{D42A27DB-BD31-4B8C-83A1-F6EECF244321}">
                <p14:modId xmlns:p14="http://schemas.microsoft.com/office/powerpoint/2010/main" val="3292247861"/>
              </p:ext>
            </p:extLst>
          </p:nvPr>
        </p:nvGraphicFramePr>
        <p:xfrm>
          <a:off x="3582988" y="2708275"/>
          <a:ext cx="1785937" cy="3487738"/>
        </p:xfrm>
        <a:graphic>
          <a:graphicData uri="http://schemas.openxmlformats.org/drawingml/2006/chart">
            <c:chart xmlns:c="http://schemas.openxmlformats.org/drawingml/2006/chart" xmlns:r="http://schemas.openxmlformats.org/officeDocument/2006/relationships" r:id="rId54"/>
          </a:graphicData>
        </a:graphic>
      </p:graphicFrame>
      <p:sp>
        <p:nvSpPr>
          <p:cNvPr id="223" name="Text Placeholder 10">
            <a:extLst>
              <a:ext uri="{FF2B5EF4-FFF2-40B4-BE49-F238E27FC236}">
                <a16:creationId xmlns:a16="http://schemas.microsoft.com/office/drawing/2014/main" id="{EB682E6A-BE88-F9C7-3C1C-A4315219205C}"/>
              </a:ext>
            </a:extLst>
          </p:cNvPr>
          <p:cNvSpPr txBox="1">
            <a:spLocks/>
          </p:cNvSpPr>
          <p:nvPr>
            <p:custDataLst>
              <p:tags r:id="rId3"/>
            </p:custDataLst>
          </p:nvPr>
        </p:nvSpPr>
        <p:spPr bwMode="auto">
          <a:xfrm>
            <a:off x="4086225" y="6013450"/>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6FB7306-4FE5-4034-9EEA-62F22536075F}" type="datetime'''''''''''''''''''''''2''0''3''''''''''''''0'''''''">
              <a:rPr lang="en-GB" altLang="en-US" sz="1000" smtClean="0"/>
              <a:pPr marL="0" indent="0" algn="ctr">
                <a:spcBef>
                  <a:spcPct val="0"/>
                </a:spcBef>
                <a:spcAft>
                  <a:spcPct val="0"/>
                </a:spcAft>
                <a:buNone/>
              </a:pPr>
              <a:t>2030</a:t>
            </a:fld>
            <a:endParaRPr lang="en-GB" sz="1000"/>
          </a:p>
        </p:txBody>
      </p:sp>
      <p:graphicFrame>
        <p:nvGraphicFramePr>
          <p:cNvPr id="92" name="Chart 91">
            <a:extLst>
              <a:ext uri="{FF2B5EF4-FFF2-40B4-BE49-F238E27FC236}">
                <a16:creationId xmlns:a16="http://schemas.microsoft.com/office/drawing/2014/main" id="{44D748F7-F0D4-36FB-1DB3-37F872823B36}"/>
              </a:ext>
            </a:extLst>
          </p:cNvPr>
          <p:cNvGraphicFramePr/>
          <p:nvPr>
            <p:custDataLst>
              <p:tags r:id="rId4"/>
            </p:custDataLst>
            <p:extLst>
              <p:ext uri="{D42A27DB-BD31-4B8C-83A1-F6EECF244321}">
                <p14:modId xmlns:p14="http://schemas.microsoft.com/office/powerpoint/2010/main" val="3950181659"/>
              </p:ext>
            </p:extLst>
          </p:nvPr>
        </p:nvGraphicFramePr>
        <p:xfrm>
          <a:off x="234950" y="2851150"/>
          <a:ext cx="3821113" cy="3201988"/>
        </p:xfrm>
        <a:graphic>
          <a:graphicData uri="http://schemas.openxmlformats.org/drawingml/2006/chart">
            <c:chart xmlns:c="http://schemas.openxmlformats.org/drawingml/2006/chart" xmlns:r="http://schemas.openxmlformats.org/officeDocument/2006/relationships" r:id="rId55"/>
          </a:graphicData>
        </a:graphic>
      </p:graphicFrame>
      <p:cxnSp>
        <p:nvCxnSpPr>
          <p:cNvPr id="181" name="Straight Connector 180">
            <a:extLst>
              <a:ext uri="{FF2B5EF4-FFF2-40B4-BE49-F238E27FC236}">
                <a16:creationId xmlns:a16="http://schemas.microsoft.com/office/drawing/2014/main" id="{0A390BA8-D7D0-34D3-12BD-D16A4A0FAC4F}"/>
              </a:ext>
            </a:extLst>
          </p:cNvPr>
          <p:cNvCxnSpPr/>
          <p:nvPr>
            <p:custDataLst>
              <p:tags r:id="rId5"/>
            </p:custDataLst>
          </p:nvPr>
        </p:nvCxnSpPr>
        <p:spPr bwMode="auto">
          <a:xfrm flipV="1">
            <a:off x="1811338" y="3544888"/>
            <a:ext cx="1995488" cy="968375"/>
          </a:xfrm>
          <a:prstGeom prst="line">
            <a:avLst/>
          </a:prstGeom>
          <a:ln w="28575"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sp>
        <p:nvSpPr>
          <p:cNvPr id="126" name="Text Placeholder 10">
            <a:extLst>
              <a:ext uri="{FF2B5EF4-FFF2-40B4-BE49-F238E27FC236}">
                <a16:creationId xmlns:a16="http://schemas.microsoft.com/office/drawing/2014/main" id="{CDF39044-309A-705B-E6EE-D6FF67C9E66D}"/>
              </a:ext>
            </a:extLst>
          </p:cNvPr>
          <p:cNvSpPr txBox="1">
            <a:spLocks/>
          </p:cNvSpPr>
          <p:nvPr>
            <p:custDataLst>
              <p:tags r:id="rId6"/>
            </p:custDataLst>
          </p:nvPr>
        </p:nvSpPr>
        <p:spPr bwMode="auto">
          <a:xfrm>
            <a:off x="336550" y="6013450"/>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9E0E775-4E6A-43AC-B489-0B0D9C5C2883}" type="datetime'''''2''''''''''''''''0''''''''''''''1''''''''''''''''''''6'''">
              <a:rPr lang="en-GB" altLang="en-US" sz="1000" smtClean="0"/>
              <a:pPr marL="0" indent="0" algn="ctr">
                <a:spcBef>
                  <a:spcPct val="0"/>
                </a:spcBef>
                <a:spcAft>
                  <a:spcPct val="0"/>
                </a:spcAft>
                <a:buNone/>
              </a:pPr>
              <a:t>2016</a:t>
            </a:fld>
            <a:endParaRPr lang="en-GB" sz="1000"/>
          </a:p>
        </p:txBody>
      </p:sp>
      <p:sp>
        <p:nvSpPr>
          <p:cNvPr id="151" name="Text Placeholder 10">
            <a:extLst>
              <a:ext uri="{FF2B5EF4-FFF2-40B4-BE49-F238E27FC236}">
                <a16:creationId xmlns:a16="http://schemas.microsoft.com/office/drawing/2014/main" id="{27600F43-B2C6-6DA1-92DD-EF7D4A389EA5}"/>
              </a:ext>
            </a:extLst>
          </p:cNvPr>
          <p:cNvSpPr txBox="1">
            <a:spLocks/>
          </p:cNvSpPr>
          <p:nvPr>
            <p:custDataLst>
              <p:tags r:id="rId7"/>
            </p:custDataLst>
          </p:nvPr>
        </p:nvSpPr>
        <p:spPr bwMode="auto">
          <a:xfrm>
            <a:off x="1001713" y="6013450"/>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1011FF3-F03B-4019-AB1D-1192F1BFEAA7}" type="datetime'''''''''''2''''''''''''''''''''01''''''''''''''''8'''''''''''">
              <a:rPr lang="en-GB" altLang="en-US" sz="1000" smtClean="0"/>
              <a:pPr marL="0" indent="0" algn="ctr">
                <a:spcBef>
                  <a:spcPct val="0"/>
                </a:spcBef>
                <a:spcAft>
                  <a:spcPct val="0"/>
                </a:spcAft>
                <a:buNone/>
              </a:pPr>
              <a:t>2018</a:t>
            </a:fld>
            <a:endParaRPr lang="en-GB" sz="1000"/>
          </a:p>
        </p:txBody>
      </p:sp>
      <p:sp>
        <p:nvSpPr>
          <p:cNvPr id="129" name="Text Placeholder 10">
            <a:extLst>
              <a:ext uri="{FF2B5EF4-FFF2-40B4-BE49-F238E27FC236}">
                <a16:creationId xmlns:a16="http://schemas.microsoft.com/office/drawing/2014/main" id="{16B9242A-8D0E-5500-A1F5-A1EF3413994F}"/>
              </a:ext>
            </a:extLst>
          </p:cNvPr>
          <p:cNvSpPr txBox="1">
            <a:spLocks/>
          </p:cNvSpPr>
          <p:nvPr>
            <p:custDataLst>
              <p:tags r:id="rId8"/>
            </p:custDataLst>
          </p:nvPr>
        </p:nvSpPr>
        <p:spPr bwMode="auto">
          <a:xfrm>
            <a:off x="1665288" y="6013450"/>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61F711F-B778-4CF8-A58F-8203B4DC7BD6}" type="datetime'2''''''''''''''''''''''''''''''''''''''''''0''''20'''''''''">
              <a:rPr lang="en-GB" altLang="en-US" sz="1000" smtClean="0"/>
              <a:pPr marL="0" indent="0" algn="ctr">
                <a:spcBef>
                  <a:spcPct val="0"/>
                </a:spcBef>
                <a:spcAft>
                  <a:spcPct val="0"/>
                </a:spcAft>
                <a:buNone/>
              </a:pPr>
              <a:t>2020</a:t>
            </a:fld>
            <a:endParaRPr lang="en-GB" sz="1000"/>
          </a:p>
        </p:txBody>
      </p:sp>
      <p:sp>
        <p:nvSpPr>
          <p:cNvPr id="131" name="Text Placeholder 10">
            <a:extLst>
              <a:ext uri="{FF2B5EF4-FFF2-40B4-BE49-F238E27FC236}">
                <a16:creationId xmlns:a16="http://schemas.microsoft.com/office/drawing/2014/main" id="{C994E4D1-AC75-E2C6-A40C-181D53A22B67}"/>
              </a:ext>
            </a:extLst>
          </p:cNvPr>
          <p:cNvSpPr txBox="1">
            <a:spLocks/>
          </p:cNvSpPr>
          <p:nvPr>
            <p:custDataLst>
              <p:tags r:id="rId9"/>
            </p:custDataLst>
          </p:nvPr>
        </p:nvSpPr>
        <p:spPr bwMode="auto">
          <a:xfrm>
            <a:off x="2330450" y="6013450"/>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B34D9C6-17BC-47DB-9220-9416DF94DBB1}" type="datetime'''''2''''''''''''''''''''''''''''''''0''''''''''2''''''''''2'">
              <a:rPr lang="en-GB" altLang="en-US" sz="1000" smtClean="0"/>
              <a:pPr marL="0" indent="0" algn="ctr">
                <a:spcBef>
                  <a:spcPct val="0"/>
                </a:spcBef>
                <a:spcAft>
                  <a:spcPct val="0"/>
                </a:spcAft>
                <a:buNone/>
              </a:pPr>
              <a:t>2022</a:t>
            </a:fld>
            <a:endParaRPr lang="en-GB" sz="1000"/>
          </a:p>
        </p:txBody>
      </p:sp>
      <p:sp>
        <p:nvSpPr>
          <p:cNvPr id="133" name="Text Placeholder 10">
            <a:extLst>
              <a:ext uri="{FF2B5EF4-FFF2-40B4-BE49-F238E27FC236}">
                <a16:creationId xmlns:a16="http://schemas.microsoft.com/office/drawing/2014/main" id="{4B4834E1-F9EB-6434-09B0-2B8F4E1C10F1}"/>
              </a:ext>
            </a:extLst>
          </p:cNvPr>
          <p:cNvSpPr txBox="1">
            <a:spLocks/>
          </p:cNvSpPr>
          <p:nvPr>
            <p:custDataLst>
              <p:tags r:id="rId10"/>
            </p:custDataLst>
          </p:nvPr>
        </p:nvSpPr>
        <p:spPr bwMode="auto">
          <a:xfrm>
            <a:off x="2995613" y="6013450"/>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26CF623-4C8E-4C5A-A584-E61C07637821}" type="datetime'''''''''''2''''''''''''''0''''2''''''''''''''''''''4'''''''">
              <a:rPr lang="en-GB" altLang="en-US" sz="1000" smtClean="0"/>
              <a:pPr marL="0" indent="0" algn="ctr">
                <a:spcBef>
                  <a:spcPct val="0"/>
                </a:spcBef>
                <a:spcAft>
                  <a:spcPct val="0"/>
                </a:spcAft>
                <a:buNone/>
              </a:pPr>
              <a:t>2024</a:t>
            </a:fld>
            <a:endParaRPr lang="en-GB" sz="1000"/>
          </a:p>
        </p:txBody>
      </p:sp>
      <p:sp>
        <p:nvSpPr>
          <p:cNvPr id="135" name="Text Placeholder 10">
            <a:extLst>
              <a:ext uri="{FF2B5EF4-FFF2-40B4-BE49-F238E27FC236}">
                <a16:creationId xmlns:a16="http://schemas.microsoft.com/office/drawing/2014/main" id="{46ED06F2-FAAB-B779-ADE2-6A7BF4A16C62}"/>
              </a:ext>
            </a:extLst>
          </p:cNvPr>
          <p:cNvSpPr txBox="1">
            <a:spLocks/>
          </p:cNvSpPr>
          <p:nvPr>
            <p:custDataLst>
              <p:tags r:id="rId11"/>
            </p:custDataLst>
          </p:nvPr>
        </p:nvSpPr>
        <p:spPr bwMode="auto">
          <a:xfrm>
            <a:off x="3625850" y="6013450"/>
            <a:ext cx="36195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B5D2B55-C988-4761-82F8-AE2A289E3F72}" type="datetime'''''''''''202''''''''''''6e'''''''''''">
              <a:rPr lang="en-GB" altLang="en-US" sz="1000" smtClean="0"/>
              <a:pPr marL="0" indent="0" algn="ctr">
                <a:spcBef>
                  <a:spcPct val="0"/>
                </a:spcBef>
                <a:spcAft>
                  <a:spcPct val="0"/>
                </a:spcAft>
                <a:buNone/>
              </a:pPr>
              <a:t>2026e</a:t>
            </a:fld>
            <a:endParaRPr lang="en-GB" sz="1000"/>
          </a:p>
        </p:txBody>
      </p:sp>
      <p:sp>
        <p:nvSpPr>
          <p:cNvPr id="136" name="Text Placeholder 10">
            <a:extLst>
              <a:ext uri="{FF2B5EF4-FFF2-40B4-BE49-F238E27FC236}">
                <a16:creationId xmlns:a16="http://schemas.microsoft.com/office/drawing/2014/main" id="{A3DC2288-9FD7-3816-3074-B0A387D630D7}"/>
              </a:ext>
            </a:extLst>
          </p:cNvPr>
          <p:cNvSpPr txBox="1">
            <a:spLocks/>
          </p:cNvSpPr>
          <p:nvPr>
            <p:custDataLst>
              <p:tags r:id="rId12"/>
            </p:custDataLst>
          </p:nvPr>
        </p:nvSpPr>
        <p:spPr bwMode="gray">
          <a:xfrm>
            <a:off x="360363" y="4616450"/>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5AA3C2D-39BC-49A4-9713-D2259D7AD809}" type="datetime'''''''''''''''3''''''''''''''''1''''0'''''''''''''''''''''''''">
              <a:rPr lang="en-GB" altLang="en-US" sz="1000" smtClean="0"/>
              <a:pPr marL="0" indent="0" algn="ctr">
                <a:spcBef>
                  <a:spcPct val="0"/>
                </a:spcBef>
                <a:spcAft>
                  <a:spcPct val="0"/>
                </a:spcAft>
                <a:buNone/>
              </a:pPr>
              <a:t>310</a:t>
            </a:fld>
            <a:endParaRPr lang="en-GB" sz="1000"/>
          </a:p>
        </p:txBody>
      </p:sp>
      <p:sp>
        <p:nvSpPr>
          <p:cNvPr id="153" name="Text Placeholder 10">
            <a:extLst>
              <a:ext uri="{FF2B5EF4-FFF2-40B4-BE49-F238E27FC236}">
                <a16:creationId xmlns:a16="http://schemas.microsoft.com/office/drawing/2014/main" id="{B9485AC4-693A-8310-5573-A9C52A72A1CF}"/>
              </a:ext>
            </a:extLst>
          </p:cNvPr>
          <p:cNvSpPr txBox="1">
            <a:spLocks/>
          </p:cNvSpPr>
          <p:nvPr>
            <p:custDataLst>
              <p:tags r:id="rId13"/>
            </p:custDataLst>
          </p:nvPr>
        </p:nvSpPr>
        <p:spPr bwMode="gray">
          <a:xfrm>
            <a:off x="692150" y="4616450"/>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2F9D5CE-EA44-4EAA-8F33-1193E4441856}" type="datetime'''''3''''''''''''''''1''''''''''''0'''">
              <a:rPr lang="en-GB" altLang="en-US" sz="1000" smtClean="0"/>
              <a:pPr marL="0" indent="0" algn="ctr">
                <a:spcBef>
                  <a:spcPct val="0"/>
                </a:spcBef>
                <a:spcAft>
                  <a:spcPct val="0"/>
                </a:spcAft>
                <a:buNone/>
              </a:pPr>
              <a:t>310</a:t>
            </a:fld>
            <a:endParaRPr lang="en-GB" sz="1000"/>
          </a:p>
        </p:txBody>
      </p:sp>
      <p:sp>
        <p:nvSpPr>
          <p:cNvPr id="127" name="Text Placeholder 10">
            <a:extLst>
              <a:ext uri="{FF2B5EF4-FFF2-40B4-BE49-F238E27FC236}">
                <a16:creationId xmlns:a16="http://schemas.microsoft.com/office/drawing/2014/main" id="{69FC0021-63CF-2FCD-73A3-E7E909138DB6}"/>
              </a:ext>
            </a:extLst>
          </p:cNvPr>
          <p:cNvSpPr txBox="1">
            <a:spLocks/>
          </p:cNvSpPr>
          <p:nvPr>
            <p:custDataLst>
              <p:tags r:id="rId14"/>
            </p:custDataLst>
          </p:nvPr>
        </p:nvSpPr>
        <p:spPr bwMode="gray">
          <a:xfrm>
            <a:off x="1025525" y="4654550"/>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C5B0CAD-1661-47FC-AD22-E059E95E05CD}" type="datetime'''''''''''3''''''''''''''''''''''''''''''0''0'''">
              <a:rPr lang="en-GB" altLang="en-US" sz="1000" smtClean="0"/>
              <a:pPr marL="0" indent="0" algn="ctr">
                <a:spcBef>
                  <a:spcPct val="0"/>
                </a:spcBef>
                <a:spcAft>
                  <a:spcPct val="0"/>
                </a:spcAft>
                <a:buNone/>
              </a:pPr>
              <a:t>300</a:t>
            </a:fld>
            <a:endParaRPr lang="en-GB" sz="1000"/>
          </a:p>
        </p:txBody>
      </p:sp>
      <p:sp>
        <p:nvSpPr>
          <p:cNvPr id="140" name="Text Placeholder 10">
            <a:extLst>
              <a:ext uri="{FF2B5EF4-FFF2-40B4-BE49-F238E27FC236}">
                <a16:creationId xmlns:a16="http://schemas.microsoft.com/office/drawing/2014/main" id="{6B707AF5-1B1F-48D4-87B2-3874E80C895F}"/>
              </a:ext>
            </a:extLst>
          </p:cNvPr>
          <p:cNvSpPr txBox="1">
            <a:spLocks/>
          </p:cNvSpPr>
          <p:nvPr>
            <p:custDataLst>
              <p:tags r:id="rId15"/>
            </p:custDataLst>
          </p:nvPr>
        </p:nvSpPr>
        <p:spPr bwMode="gray">
          <a:xfrm>
            <a:off x="1357313" y="4673600"/>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DB57C4E-1978-4767-B54D-55650902CAE0}" type="datetime'''''''''''''''''''''''''2''9''5'">
              <a:rPr lang="en-GB" altLang="en-US" sz="1000" smtClean="0"/>
              <a:pPr marL="0" indent="0" algn="ctr">
                <a:spcBef>
                  <a:spcPct val="0"/>
                </a:spcBef>
                <a:spcAft>
                  <a:spcPct val="0"/>
                </a:spcAft>
                <a:buNone/>
              </a:pPr>
              <a:t>295</a:t>
            </a:fld>
            <a:endParaRPr lang="en-GB" sz="1000"/>
          </a:p>
        </p:txBody>
      </p:sp>
      <p:sp>
        <p:nvSpPr>
          <p:cNvPr id="141" name="Text Placeholder 10">
            <a:extLst>
              <a:ext uri="{FF2B5EF4-FFF2-40B4-BE49-F238E27FC236}">
                <a16:creationId xmlns:a16="http://schemas.microsoft.com/office/drawing/2014/main" id="{7FC73B32-D865-C832-426C-3D95597AFABC}"/>
              </a:ext>
            </a:extLst>
          </p:cNvPr>
          <p:cNvSpPr txBox="1">
            <a:spLocks/>
          </p:cNvSpPr>
          <p:nvPr>
            <p:custDataLst>
              <p:tags r:id="rId16"/>
            </p:custDataLst>
          </p:nvPr>
        </p:nvSpPr>
        <p:spPr bwMode="gray">
          <a:xfrm>
            <a:off x="1689100" y="4673600"/>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5302DBE-404F-48B8-85BA-407FC6917A42}" type="datetime'''''''''''2''''95'''''''''''''''''''''''''''''''''''">
              <a:rPr lang="en-GB" altLang="en-US" sz="1000" smtClean="0"/>
              <a:pPr marL="0" indent="0" algn="ctr">
                <a:spcBef>
                  <a:spcPct val="0"/>
                </a:spcBef>
                <a:spcAft>
                  <a:spcPct val="0"/>
                </a:spcAft>
                <a:buNone/>
              </a:pPr>
              <a:t>295</a:t>
            </a:fld>
            <a:endParaRPr lang="en-GB" sz="1000"/>
          </a:p>
        </p:txBody>
      </p:sp>
      <p:sp>
        <p:nvSpPr>
          <p:cNvPr id="142" name="Text Placeholder 10">
            <a:extLst>
              <a:ext uri="{FF2B5EF4-FFF2-40B4-BE49-F238E27FC236}">
                <a16:creationId xmlns:a16="http://schemas.microsoft.com/office/drawing/2014/main" id="{ED494609-7E00-AF98-BAAD-F0FBF6E9CF9B}"/>
              </a:ext>
            </a:extLst>
          </p:cNvPr>
          <p:cNvSpPr txBox="1">
            <a:spLocks/>
          </p:cNvSpPr>
          <p:nvPr>
            <p:custDataLst>
              <p:tags r:id="rId17"/>
            </p:custDataLst>
          </p:nvPr>
        </p:nvSpPr>
        <p:spPr bwMode="gray">
          <a:xfrm>
            <a:off x="2022475" y="4616450"/>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A874557-8C1A-4795-80D9-6B01BF3C1141}" type="datetime'''''''''''''''''''''''''''3''''''10'">
              <a:rPr lang="en-GB" altLang="en-US" sz="1000" smtClean="0"/>
              <a:pPr marL="0" indent="0" algn="ctr">
                <a:spcBef>
                  <a:spcPct val="0"/>
                </a:spcBef>
                <a:spcAft>
                  <a:spcPct val="0"/>
                </a:spcAft>
                <a:buNone/>
              </a:pPr>
              <a:t>310</a:t>
            </a:fld>
            <a:endParaRPr lang="en-GB" sz="1000"/>
          </a:p>
        </p:txBody>
      </p:sp>
      <p:sp>
        <p:nvSpPr>
          <p:cNvPr id="143" name="Text Placeholder 10">
            <a:extLst>
              <a:ext uri="{FF2B5EF4-FFF2-40B4-BE49-F238E27FC236}">
                <a16:creationId xmlns:a16="http://schemas.microsoft.com/office/drawing/2014/main" id="{EDC2EA36-668B-6346-C7D9-3E71BBEE345E}"/>
              </a:ext>
            </a:extLst>
          </p:cNvPr>
          <p:cNvSpPr txBox="1">
            <a:spLocks/>
          </p:cNvSpPr>
          <p:nvPr>
            <p:custDataLst>
              <p:tags r:id="rId18"/>
            </p:custDataLst>
          </p:nvPr>
        </p:nvSpPr>
        <p:spPr bwMode="gray">
          <a:xfrm>
            <a:off x="2354263" y="4578350"/>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63EF721-65BC-4E78-8B93-EA97C21890B3}" type="datetime'3''''''''''2''''''''0'''''''''''">
              <a:rPr lang="en-GB" altLang="en-US" sz="1000" smtClean="0"/>
              <a:pPr marL="0" indent="0" algn="ctr">
                <a:spcBef>
                  <a:spcPct val="0"/>
                </a:spcBef>
                <a:spcAft>
                  <a:spcPct val="0"/>
                </a:spcAft>
                <a:buNone/>
              </a:pPr>
              <a:t>320</a:t>
            </a:fld>
            <a:endParaRPr lang="en-GB" sz="1000"/>
          </a:p>
        </p:txBody>
      </p:sp>
      <p:sp>
        <p:nvSpPr>
          <p:cNvPr id="144" name="Text Placeholder 10">
            <a:extLst>
              <a:ext uri="{FF2B5EF4-FFF2-40B4-BE49-F238E27FC236}">
                <a16:creationId xmlns:a16="http://schemas.microsoft.com/office/drawing/2014/main" id="{EB7CD234-CA1A-172A-A281-7649F7C0DBEE}"/>
              </a:ext>
            </a:extLst>
          </p:cNvPr>
          <p:cNvSpPr txBox="1">
            <a:spLocks/>
          </p:cNvSpPr>
          <p:nvPr>
            <p:custDataLst>
              <p:tags r:id="rId19"/>
            </p:custDataLst>
          </p:nvPr>
        </p:nvSpPr>
        <p:spPr bwMode="gray">
          <a:xfrm>
            <a:off x="2687638" y="4445000"/>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C6A31E7-03EE-42DE-93A5-8DB101198362}" type="datetime'''3''''''''''''''5''''''''''''''5'''''''''''''''''''''''''">
              <a:rPr lang="en-GB" altLang="en-US" sz="1000" smtClean="0"/>
              <a:pPr marL="0" indent="0" algn="ctr">
                <a:spcBef>
                  <a:spcPct val="0"/>
                </a:spcBef>
                <a:spcAft>
                  <a:spcPct val="0"/>
                </a:spcAft>
                <a:buNone/>
              </a:pPr>
              <a:t>355</a:t>
            </a:fld>
            <a:endParaRPr lang="en-GB" sz="1000"/>
          </a:p>
        </p:txBody>
      </p:sp>
      <p:sp>
        <p:nvSpPr>
          <p:cNvPr id="145" name="Text Placeholder 10">
            <a:extLst>
              <a:ext uri="{FF2B5EF4-FFF2-40B4-BE49-F238E27FC236}">
                <a16:creationId xmlns:a16="http://schemas.microsoft.com/office/drawing/2014/main" id="{500D2C42-5F88-CCF5-79A9-E06D0805B53C}"/>
              </a:ext>
            </a:extLst>
          </p:cNvPr>
          <p:cNvSpPr txBox="1">
            <a:spLocks/>
          </p:cNvSpPr>
          <p:nvPr>
            <p:custDataLst>
              <p:tags r:id="rId20"/>
            </p:custDataLst>
          </p:nvPr>
        </p:nvSpPr>
        <p:spPr bwMode="gray">
          <a:xfrm>
            <a:off x="3019425" y="4292600"/>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7B468D0-1F7D-4EC6-8FE0-BCA1CBCEB502}" type="datetime'''''''''''3''''''9''''''''''''''''5'''''''''''''''''''">
              <a:rPr lang="en-GB" altLang="en-US" sz="1000" smtClean="0"/>
              <a:pPr marL="0" indent="0" algn="ctr">
                <a:spcBef>
                  <a:spcPct val="0"/>
                </a:spcBef>
                <a:spcAft>
                  <a:spcPct val="0"/>
                </a:spcAft>
                <a:buNone/>
              </a:pPr>
              <a:t>395</a:t>
            </a:fld>
            <a:endParaRPr lang="en-GB" sz="1000"/>
          </a:p>
        </p:txBody>
      </p:sp>
      <p:sp>
        <p:nvSpPr>
          <p:cNvPr id="146" name="Text Placeholder 10">
            <a:extLst>
              <a:ext uri="{FF2B5EF4-FFF2-40B4-BE49-F238E27FC236}">
                <a16:creationId xmlns:a16="http://schemas.microsoft.com/office/drawing/2014/main" id="{B8097A21-A43B-C8B4-09E0-23C8021B1275}"/>
              </a:ext>
            </a:extLst>
          </p:cNvPr>
          <p:cNvSpPr txBox="1">
            <a:spLocks/>
          </p:cNvSpPr>
          <p:nvPr>
            <p:custDataLst>
              <p:tags r:id="rId21"/>
            </p:custDataLst>
          </p:nvPr>
        </p:nvSpPr>
        <p:spPr bwMode="gray">
          <a:xfrm>
            <a:off x="3351213" y="4084638"/>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5DDDEBE-431D-435E-A882-08CF09C5D2B1}" type="datetime'''''''''''45''''''''''''''''''''''''''0'''''''''">
              <a:rPr lang="en-GB" altLang="en-US" sz="1000" smtClean="0"/>
              <a:pPr marL="0" indent="0" algn="ctr">
                <a:spcBef>
                  <a:spcPct val="0"/>
                </a:spcBef>
                <a:spcAft>
                  <a:spcPct val="0"/>
                </a:spcAft>
                <a:buNone/>
              </a:pPr>
              <a:t>450</a:t>
            </a:fld>
            <a:endParaRPr lang="en-GB" sz="1000"/>
          </a:p>
        </p:txBody>
      </p:sp>
      <p:sp>
        <p:nvSpPr>
          <p:cNvPr id="147" name="Text Placeholder 10">
            <a:extLst>
              <a:ext uri="{FF2B5EF4-FFF2-40B4-BE49-F238E27FC236}">
                <a16:creationId xmlns:a16="http://schemas.microsoft.com/office/drawing/2014/main" id="{10F374C0-1867-2612-5262-62E94111F350}"/>
              </a:ext>
            </a:extLst>
          </p:cNvPr>
          <p:cNvSpPr txBox="1">
            <a:spLocks/>
          </p:cNvSpPr>
          <p:nvPr>
            <p:custDataLst>
              <p:tags r:id="rId22"/>
            </p:custDataLst>
          </p:nvPr>
        </p:nvSpPr>
        <p:spPr bwMode="gray">
          <a:xfrm>
            <a:off x="3684588" y="3705225"/>
            <a:ext cx="244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B252305-0440-4C9B-B95A-CC159E74F3D2}" type="datetime'5''''''''5''''''''''''''''''0'''''''''''''''''''''''''">
              <a:rPr lang="en-GB" altLang="en-US" sz="1000" smtClean="0"/>
              <a:pPr marL="0" indent="0" algn="ctr">
                <a:spcBef>
                  <a:spcPct val="0"/>
                </a:spcBef>
                <a:spcAft>
                  <a:spcPct val="0"/>
                </a:spcAft>
                <a:buNone/>
              </a:pPr>
              <a:t>550</a:t>
            </a:fld>
            <a:endParaRPr lang="en-GB" sz="1000"/>
          </a:p>
        </p:txBody>
      </p:sp>
      <p:sp>
        <p:nvSpPr>
          <p:cNvPr id="179" name="Text Placeholder 10">
            <a:extLst>
              <a:ext uri="{FF2B5EF4-FFF2-40B4-BE49-F238E27FC236}">
                <a16:creationId xmlns:a16="http://schemas.microsoft.com/office/drawing/2014/main" id="{68FEF415-646C-C6D8-3774-D354557BBC54}"/>
              </a:ext>
            </a:extLst>
          </p:cNvPr>
          <p:cNvSpPr txBox="1">
            <a:spLocks/>
          </p:cNvSpPr>
          <p:nvPr>
            <p:custDataLst>
              <p:tags r:id="rId23"/>
            </p:custDataLst>
          </p:nvPr>
        </p:nvSpPr>
        <p:spPr bwMode="auto">
          <a:xfrm>
            <a:off x="2398713" y="3921125"/>
            <a:ext cx="820738" cy="215900"/>
          </a:xfrm>
          <a:prstGeom prst="ellipse">
            <a:avLst/>
          </a:prstGeom>
          <a:solidFill>
            <a:schemeClr val="bg1"/>
          </a:solidFill>
          <a:ln w="9525" cmpd="sng">
            <a:solidFill>
              <a:schemeClr val="tx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7822792-6292-4872-B828-B4263F72B67D}" type="datetime'''''+''''''''''''1''''1''''''''''''''''''''''''%'''''''">
              <a:rPr lang="en-GB" altLang="en-US" sz="1000" b="1" smtClean="0">
                <a:effectLst/>
              </a:rPr>
              <a:pPr marL="0" indent="0" algn="ctr">
                <a:spcBef>
                  <a:spcPct val="0"/>
                </a:spcBef>
                <a:spcAft>
                  <a:spcPct val="0"/>
                </a:spcAft>
                <a:buNone/>
              </a:pPr>
              <a:t>+11%</a:t>
            </a:fld>
            <a:r>
              <a:rPr lang="en-GB" sz="1000" b="1"/>
              <a:t> p.a.</a:t>
            </a:r>
          </a:p>
        </p:txBody>
      </p:sp>
      <p:sp>
        <p:nvSpPr>
          <p:cNvPr id="3" name="Title 2">
            <a:extLst>
              <a:ext uri="{FF2B5EF4-FFF2-40B4-BE49-F238E27FC236}">
                <a16:creationId xmlns:a16="http://schemas.microsoft.com/office/drawing/2014/main" id="{B805615E-9A2C-17D4-9811-6D7DE0004766}"/>
              </a:ext>
            </a:extLst>
          </p:cNvPr>
          <p:cNvSpPr>
            <a:spLocks noGrp="1"/>
          </p:cNvSpPr>
          <p:nvPr>
            <p:ph type="title"/>
          </p:nvPr>
        </p:nvSpPr>
        <p:spPr>
          <a:xfrm>
            <a:off x="334962" y="513568"/>
            <a:ext cx="11857037" cy="754846"/>
          </a:xfrm>
        </p:spPr>
        <p:txBody>
          <a:bodyPr vert="horz" wrap="square" lIns="91440" tIns="0" rIns="91440" bIns="0" anchor="t">
            <a:noAutofit/>
          </a:bodyPr>
          <a:lstStyle/>
          <a:p>
            <a:r>
              <a:rPr lang="en-US"/>
              <a:t>Global grid investment is expected to rise to +$500B in 2026 and increase through 2030, driven by infrastructure, materials, and labor</a:t>
            </a:r>
            <a:endParaRPr lang="en-US">
              <a:cs typeface="Arial"/>
            </a:endParaRPr>
          </a:p>
          <a:p>
            <a:endParaRPr lang="en-US">
              <a:cs typeface="Arial"/>
            </a:endParaRPr>
          </a:p>
        </p:txBody>
      </p:sp>
      <p:sp>
        <p:nvSpPr>
          <p:cNvPr id="9" name="Text Placeholder 8">
            <a:extLst>
              <a:ext uri="{FF2B5EF4-FFF2-40B4-BE49-F238E27FC236}">
                <a16:creationId xmlns:a16="http://schemas.microsoft.com/office/drawing/2014/main" id="{E732E09F-8E8E-F127-B476-F1638308492F}"/>
              </a:ext>
            </a:extLst>
          </p:cNvPr>
          <p:cNvSpPr>
            <a:spLocks noGrp="1"/>
          </p:cNvSpPr>
          <p:nvPr>
            <p:ph type="body" sz="quarter" idx="13"/>
          </p:nvPr>
        </p:nvSpPr>
        <p:spPr/>
        <p:txBody>
          <a:bodyPr/>
          <a:lstStyle/>
          <a:p>
            <a:r>
              <a:rPr lang="en-GB" dirty="0"/>
              <a:t>Investment grew ~85% over 5 years, targeted to reach $600B by 2030 in NZE</a:t>
            </a:r>
            <a:r>
              <a:rPr lang="en-GB" baseline="30000" dirty="0"/>
              <a:t>1</a:t>
            </a:r>
          </a:p>
        </p:txBody>
      </p:sp>
      <p:sp>
        <p:nvSpPr>
          <p:cNvPr id="41" name="Text Placeholder 40">
            <a:extLst>
              <a:ext uri="{FF2B5EF4-FFF2-40B4-BE49-F238E27FC236}">
                <a16:creationId xmlns:a16="http://schemas.microsoft.com/office/drawing/2014/main" id="{5DB8EC0A-61B1-CF96-BE42-A78F851B0481}"/>
              </a:ext>
            </a:extLst>
          </p:cNvPr>
          <p:cNvSpPr>
            <a:spLocks noGrp="1"/>
          </p:cNvSpPr>
          <p:nvPr>
            <p:ph type="body" sz="quarter" idx="19"/>
          </p:nvPr>
        </p:nvSpPr>
        <p:spPr/>
        <p:txBody>
          <a:bodyPr/>
          <a:lstStyle/>
          <a:p>
            <a:r>
              <a:rPr lang="en-GB"/>
              <a:t>2040-2050, 80% of investment needs to be used to modernize and 20% to expand</a:t>
            </a:r>
          </a:p>
        </p:txBody>
      </p:sp>
      <p:sp>
        <p:nvSpPr>
          <p:cNvPr id="216" name="Text Placeholder 215">
            <a:extLst>
              <a:ext uri="{FF2B5EF4-FFF2-40B4-BE49-F238E27FC236}">
                <a16:creationId xmlns:a16="http://schemas.microsoft.com/office/drawing/2014/main" id="{8B85BE29-027E-0013-6055-09484EB333C7}"/>
              </a:ext>
            </a:extLst>
          </p:cNvPr>
          <p:cNvSpPr>
            <a:spLocks noGrp="1"/>
          </p:cNvSpPr>
          <p:nvPr>
            <p:ph type="body" sz="quarter" idx="14"/>
          </p:nvPr>
        </p:nvSpPr>
        <p:spPr/>
        <p:txBody>
          <a:bodyPr/>
          <a:lstStyle/>
          <a:p>
            <a:pPr marL="0" indent="0">
              <a:buNone/>
            </a:pPr>
            <a:r>
              <a:rPr lang="en-GB" b="1" dirty="0"/>
              <a:t>Observations</a:t>
            </a:r>
          </a:p>
          <a:p>
            <a:pPr>
              <a:spcBef>
                <a:spcPts val="600"/>
              </a:spcBef>
            </a:pPr>
            <a:r>
              <a:rPr lang="en-GB" sz="1050" dirty="0"/>
              <a:t>Grid investment needs to be spread across </a:t>
            </a:r>
            <a:r>
              <a:rPr lang="en-GB" sz="1050" b="1" dirty="0"/>
              <a:t>physical grid infrastructure</a:t>
            </a:r>
            <a:r>
              <a:rPr lang="en-GB" sz="1050" dirty="0"/>
              <a:t>, and </a:t>
            </a:r>
            <a:r>
              <a:rPr lang="en-GB" sz="1050" b="1" dirty="0"/>
              <a:t>grid enhancing technologies</a:t>
            </a:r>
          </a:p>
          <a:p>
            <a:pPr>
              <a:spcBef>
                <a:spcPts val="600"/>
              </a:spcBef>
            </a:pPr>
            <a:r>
              <a:rPr lang="en-GB" sz="1050" dirty="0"/>
              <a:t>Investing in </a:t>
            </a:r>
            <a:r>
              <a:rPr lang="en-GB" sz="1050" b="1" dirty="0"/>
              <a:t>robust supply chains and a prepared work force, </a:t>
            </a:r>
            <a:r>
              <a:rPr lang="en-GB" sz="1050" dirty="0"/>
              <a:t>alongside infrastructure and technology, will be critical to achieving global targets</a:t>
            </a:r>
          </a:p>
          <a:p>
            <a:pPr lvl="1">
              <a:spcBef>
                <a:spcPts val="600"/>
              </a:spcBef>
            </a:pPr>
            <a:r>
              <a:rPr lang="en-GB" dirty="0"/>
              <a:t>Increasing costs of equipment divest grid investments away from potential new infrastructure</a:t>
            </a:r>
          </a:p>
          <a:p>
            <a:pPr>
              <a:spcBef>
                <a:spcPts val="600"/>
              </a:spcBef>
            </a:pPr>
            <a:r>
              <a:rPr lang="en-GB" sz="1050" b="1" dirty="0"/>
              <a:t>Venture capital investments </a:t>
            </a:r>
            <a:r>
              <a:rPr lang="en-GB" sz="1050" dirty="0"/>
              <a:t>into grids has increased significantly in 10 years</a:t>
            </a:r>
          </a:p>
          <a:p>
            <a:pPr lvl="1">
              <a:spcBef>
                <a:spcPts val="600"/>
              </a:spcBef>
            </a:pPr>
            <a:r>
              <a:rPr lang="en-GB" dirty="0"/>
              <a:t>Investment in grid </a:t>
            </a:r>
            <a:r>
              <a:rPr lang="en-GB" b="1" dirty="0"/>
              <a:t>hardware</a:t>
            </a:r>
            <a:r>
              <a:rPr lang="en-GB" dirty="0"/>
              <a:t> rose 4x from </a:t>
            </a:r>
            <a:r>
              <a:rPr lang="en-GB" b="1" dirty="0"/>
              <a:t>~$200M in 2015 to ~$800M in 2025</a:t>
            </a:r>
          </a:p>
          <a:p>
            <a:pPr lvl="1">
              <a:spcBef>
                <a:spcPts val="600"/>
              </a:spcBef>
            </a:pPr>
            <a:r>
              <a:rPr lang="en-GB" dirty="0"/>
              <a:t>Investment into </a:t>
            </a:r>
            <a:r>
              <a:rPr lang="en-GB" b="1" dirty="0"/>
              <a:t>optimisation (reinforcements)</a:t>
            </a:r>
            <a:r>
              <a:rPr lang="en-GB" dirty="0"/>
              <a:t> rose from </a:t>
            </a:r>
            <a:r>
              <a:rPr lang="en-GB" b="1" dirty="0"/>
              <a:t>~$50M to ~$400M</a:t>
            </a:r>
          </a:p>
          <a:p>
            <a:pPr lvl="1">
              <a:spcBef>
                <a:spcPts val="600"/>
              </a:spcBef>
            </a:pPr>
            <a:r>
              <a:rPr lang="en-GB" dirty="0"/>
              <a:t>Largest rise was in VPPS and Derms, from </a:t>
            </a:r>
            <a:r>
              <a:rPr lang="en-GB" b="1" dirty="0"/>
              <a:t>~$50M to ~$650M</a:t>
            </a:r>
          </a:p>
          <a:p>
            <a:pPr lvl="1">
              <a:spcBef>
                <a:spcPts val="600"/>
              </a:spcBef>
            </a:pPr>
            <a:endParaRPr lang="en-GB" sz="650" dirty="0"/>
          </a:p>
          <a:p>
            <a:endParaRPr lang="en-GB" sz="1050" b="1" dirty="0"/>
          </a:p>
        </p:txBody>
      </p:sp>
      <p:sp>
        <p:nvSpPr>
          <p:cNvPr id="157" name="Rectangle 156">
            <a:extLst>
              <a:ext uri="{FF2B5EF4-FFF2-40B4-BE49-F238E27FC236}">
                <a16:creationId xmlns:a16="http://schemas.microsoft.com/office/drawing/2014/main" id="{164FD5B7-2B9D-D250-F771-850EF5817C31}"/>
              </a:ext>
            </a:extLst>
          </p:cNvPr>
          <p:cNvSpPr/>
          <p:nvPr>
            <p:custDataLst>
              <p:tags r:id="rId24"/>
            </p:custDataLst>
          </p:nvPr>
        </p:nvSpPr>
        <p:spPr bwMode="auto">
          <a:xfrm>
            <a:off x="334963" y="2616200"/>
            <a:ext cx="179388" cy="133350"/>
          </a:xfrm>
          <a:prstGeom prst="rect">
            <a:avLst/>
          </a:prstGeom>
          <a:solidFill>
            <a:schemeClr val="accent5"/>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58" name="Rectangle 157">
            <a:extLst>
              <a:ext uri="{FF2B5EF4-FFF2-40B4-BE49-F238E27FC236}">
                <a16:creationId xmlns:a16="http://schemas.microsoft.com/office/drawing/2014/main" id="{2DF12DC2-FD45-A8A0-43C0-C46C15D2CDFC}"/>
              </a:ext>
            </a:extLst>
          </p:cNvPr>
          <p:cNvSpPr/>
          <p:nvPr>
            <p:custDataLst>
              <p:tags r:id="rId25"/>
            </p:custDataLst>
          </p:nvPr>
        </p:nvSpPr>
        <p:spPr bwMode="auto">
          <a:xfrm>
            <a:off x="334963" y="2819400"/>
            <a:ext cx="179388" cy="133350"/>
          </a:xfrm>
          <a:prstGeom prst="rect">
            <a:avLst/>
          </a:prstGeom>
          <a:solidFill>
            <a:schemeClr val="accent2"/>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59" name="Rectangle 158">
            <a:extLst>
              <a:ext uri="{FF2B5EF4-FFF2-40B4-BE49-F238E27FC236}">
                <a16:creationId xmlns:a16="http://schemas.microsoft.com/office/drawing/2014/main" id="{BA655551-D797-8430-B71F-0D240C4D743D}"/>
              </a:ext>
            </a:extLst>
          </p:cNvPr>
          <p:cNvSpPr/>
          <p:nvPr>
            <p:custDataLst>
              <p:tags r:id="rId26"/>
            </p:custDataLst>
          </p:nvPr>
        </p:nvSpPr>
        <p:spPr bwMode="auto">
          <a:xfrm>
            <a:off x="990600" y="2616200"/>
            <a:ext cx="179388" cy="133350"/>
          </a:xfrm>
          <a:prstGeom prst="rect">
            <a:avLst/>
          </a:prstGeom>
          <a:solidFill>
            <a:schemeClr val="accent3"/>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60" name="Rectangle 159">
            <a:extLst>
              <a:ext uri="{FF2B5EF4-FFF2-40B4-BE49-F238E27FC236}">
                <a16:creationId xmlns:a16="http://schemas.microsoft.com/office/drawing/2014/main" id="{95A554DF-A3BA-783C-16D3-46DD0638FE0C}"/>
              </a:ext>
            </a:extLst>
          </p:cNvPr>
          <p:cNvSpPr/>
          <p:nvPr>
            <p:custDataLst>
              <p:tags r:id="rId27"/>
            </p:custDataLst>
          </p:nvPr>
        </p:nvSpPr>
        <p:spPr bwMode="auto">
          <a:xfrm>
            <a:off x="990600" y="2819400"/>
            <a:ext cx="179388" cy="133350"/>
          </a:xfrm>
          <a:prstGeom prst="rect">
            <a:avLst/>
          </a:prstGeom>
          <a:solidFill>
            <a:schemeClr val="accent4"/>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61" name="Rectangle 160">
            <a:extLst>
              <a:ext uri="{FF2B5EF4-FFF2-40B4-BE49-F238E27FC236}">
                <a16:creationId xmlns:a16="http://schemas.microsoft.com/office/drawing/2014/main" id="{F0631D1D-115C-A03C-D1B0-D54BC1992F12}"/>
              </a:ext>
            </a:extLst>
          </p:cNvPr>
          <p:cNvSpPr/>
          <p:nvPr>
            <p:custDataLst>
              <p:tags r:id="rId28"/>
            </p:custDataLst>
          </p:nvPr>
        </p:nvSpPr>
        <p:spPr bwMode="auto">
          <a:xfrm>
            <a:off x="2838450" y="2616200"/>
            <a:ext cx="179388" cy="133350"/>
          </a:xfrm>
          <a:prstGeom prst="rect">
            <a:avLst/>
          </a:prstGeom>
          <a:solidFill>
            <a:schemeClr val="accent6"/>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62" name="Rectangle 161">
            <a:extLst>
              <a:ext uri="{FF2B5EF4-FFF2-40B4-BE49-F238E27FC236}">
                <a16:creationId xmlns:a16="http://schemas.microsoft.com/office/drawing/2014/main" id="{C15BC1AF-3E6E-AEEE-1CD4-5BCE971A13DC}"/>
              </a:ext>
            </a:extLst>
          </p:cNvPr>
          <p:cNvSpPr/>
          <p:nvPr>
            <p:custDataLst>
              <p:tags r:id="rId29"/>
            </p:custDataLst>
          </p:nvPr>
        </p:nvSpPr>
        <p:spPr bwMode="auto">
          <a:xfrm>
            <a:off x="2838450" y="2819400"/>
            <a:ext cx="179388" cy="133350"/>
          </a:xfrm>
          <a:prstGeom prst="rect">
            <a:avLst/>
          </a:prstGeom>
          <a:solidFill>
            <a:schemeClr val="accent1"/>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63" name="Rectangle 162">
            <a:extLst>
              <a:ext uri="{FF2B5EF4-FFF2-40B4-BE49-F238E27FC236}">
                <a16:creationId xmlns:a16="http://schemas.microsoft.com/office/drawing/2014/main" id="{1A0F00B0-76E8-54B9-DB13-215AB1B71113}"/>
              </a:ext>
            </a:extLst>
          </p:cNvPr>
          <p:cNvSpPr/>
          <p:nvPr>
            <p:custDataLst>
              <p:tags r:id="rId30"/>
            </p:custDataLst>
          </p:nvPr>
        </p:nvSpPr>
        <p:spPr bwMode="auto">
          <a:xfrm>
            <a:off x="3979863" y="2616200"/>
            <a:ext cx="179388" cy="133350"/>
          </a:xfrm>
          <a:prstGeom prst="rect">
            <a:avLst/>
          </a:prstGeom>
          <a:solidFill>
            <a:srgbClr val="C30C3E"/>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150" name="Text Placeholder 10">
            <a:extLst>
              <a:ext uri="{FF2B5EF4-FFF2-40B4-BE49-F238E27FC236}">
                <a16:creationId xmlns:a16="http://schemas.microsoft.com/office/drawing/2014/main" id="{E03E918B-2B6F-F626-4BC0-4DB9B1EB42C7}"/>
              </a:ext>
            </a:extLst>
          </p:cNvPr>
          <p:cNvSpPr txBox="1">
            <a:spLocks/>
          </p:cNvSpPr>
          <p:nvPr>
            <p:custDataLst>
              <p:tags r:id="rId31"/>
            </p:custDataLst>
          </p:nvPr>
        </p:nvSpPr>
        <p:spPr bwMode="auto">
          <a:xfrm>
            <a:off x="565150" y="2611438"/>
            <a:ext cx="31115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53795B29-B665-469C-A820-DBE449107332}" type="datetime'''''''''''''''''''''R''O''''''''''''''''''''''W'''">
              <a:rPr lang="en-GB" altLang="en-US" sz="1000" smtClean="0"/>
              <a:pPr marL="0" indent="0">
                <a:spcBef>
                  <a:spcPct val="0"/>
                </a:spcBef>
                <a:spcAft>
                  <a:spcPct val="0"/>
                </a:spcAft>
                <a:buNone/>
              </a:pPr>
              <a:t>ROW</a:t>
            </a:fld>
            <a:endParaRPr lang="en-GB" sz="1000"/>
          </a:p>
        </p:txBody>
      </p:sp>
      <p:sp>
        <p:nvSpPr>
          <p:cNvPr id="149" name="Text Placeholder 10">
            <a:extLst>
              <a:ext uri="{FF2B5EF4-FFF2-40B4-BE49-F238E27FC236}">
                <a16:creationId xmlns:a16="http://schemas.microsoft.com/office/drawing/2014/main" id="{57041687-E86D-24AB-77B7-FF593D4FC45C}"/>
              </a:ext>
            </a:extLst>
          </p:cNvPr>
          <p:cNvSpPr txBox="1">
            <a:spLocks/>
          </p:cNvSpPr>
          <p:nvPr>
            <p:custDataLst>
              <p:tags r:id="rId32"/>
            </p:custDataLst>
          </p:nvPr>
        </p:nvSpPr>
        <p:spPr bwMode="auto">
          <a:xfrm>
            <a:off x="565150" y="2814638"/>
            <a:ext cx="32385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91044D69-ED3F-4F86-92F3-14920595729A}" type="datetime'''''''''A''''''f''r''''''''''ic''''''''''''''a'''">
              <a:rPr lang="en-GB" altLang="en-US" sz="1000" smtClean="0"/>
              <a:pPr marL="0" indent="0">
                <a:spcBef>
                  <a:spcPct val="0"/>
                </a:spcBef>
                <a:spcAft>
                  <a:spcPct val="0"/>
                </a:spcAft>
                <a:buNone/>
              </a:pPr>
              <a:t>Africa</a:t>
            </a:fld>
            <a:endParaRPr lang="en-GB" sz="1000"/>
          </a:p>
        </p:txBody>
      </p:sp>
      <p:sp>
        <p:nvSpPr>
          <p:cNvPr id="148" name="Text Placeholder 10">
            <a:extLst>
              <a:ext uri="{FF2B5EF4-FFF2-40B4-BE49-F238E27FC236}">
                <a16:creationId xmlns:a16="http://schemas.microsoft.com/office/drawing/2014/main" id="{FA5C344A-57C9-239D-240B-05DA31D92CBD}"/>
              </a:ext>
            </a:extLst>
          </p:cNvPr>
          <p:cNvSpPr txBox="1">
            <a:spLocks/>
          </p:cNvSpPr>
          <p:nvPr>
            <p:custDataLst>
              <p:tags r:id="rId33"/>
            </p:custDataLst>
          </p:nvPr>
        </p:nvSpPr>
        <p:spPr bwMode="auto">
          <a:xfrm>
            <a:off x="1220788" y="2611438"/>
            <a:ext cx="15160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949D2E46-4012-422C-8BC5-BD2FD7E6D98F}" type="datetime'''Ce''nt''''''ral'''' and S''outh'''' ''''''A''m''eri''''ca'''">
              <a:rPr lang="en-GB" altLang="en-US" sz="1000" smtClean="0"/>
              <a:pPr marL="0" indent="0">
                <a:spcBef>
                  <a:spcPct val="0"/>
                </a:spcBef>
                <a:spcAft>
                  <a:spcPct val="0"/>
                </a:spcAft>
                <a:buNone/>
              </a:pPr>
              <a:t>Central and South America</a:t>
            </a:fld>
            <a:endParaRPr lang="en-GB" sz="1000"/>
          </a:p>
        </p:txBody>
      </p:sp>
      <p:sp>
        <p:nvSpPr>
          <p:cNvPr id="125" name="Text Placeholder 10">
            <a:extLst>
              <a:ext uri="{FF2B5EF4-FFF2-40B4-BE49-F238E27FC236}">
                <a16:creationId xmlns:a16="http://schemas.microsoft.com/office/drawing/2014/main" id="{FC706908-CCA2-5C0B-1166-F725B8276FEE}"/>
              </a:ext>
            </a:extLst>
          </p:cNvPr>
          <p:cNvSpPr txBox="1">
            <a:spLocks/>
          </p:cNvSpPr>
          <p:nvPr>
            <p:custDataLst>
              <p:tags r:id="rId34"/>
            </p:custDataLst>
          </p:nvPr>
        </p:nvSpPr>
        <p:spPr bwMode="auto">
          <a:xfrm>
            <a:off x="1220788" y="2814638"/>
            <a:ext cx="9128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E4844071-C05F-426C-B330-272167478A07}" type="datetime'''''''''APA''''''''C'' ''e''x''''''''.'''''''''''' China'''''">
              <a:rPr lang="en-GB" altLang="en-US" sz="1000" smtClean="0"/>
              <a:pPr marL="0" indent="0">
                <a:spcBef>
                  <a:spcPct val="0"/>
                </a:spcBef>
                <a:spcAft>
                  <a:spcPct val="0"/>
                </a:spcAft>
                <a:buNone/>
              </a:pPr>
              <a:t>APAC ex. China</a:t>
            </a:fld>
            <a:endParaRPr lang="en-GB" sz="1000"/>
          </a:p>
        </p:txBody>
      </p:sp>
      <p:sp>
        <p:nvSpPr>
          <p:cNvPr id="137" name="Text Placeholder 10">
            <a:extLst>
              <a:ext uri="{FF2B5EF4-FFF2-40B4-BE49-F238E27FC236}">
                <a16:creationId xmlns:a16="http://schemas.microsoft.com/office/drawing/2014/main" id="{9D4986CE-F87E-9015-647D-78697BB61352}"/>
              </a:ext>
            </a:extLst>
          </p:cNvPr>
          <p:cNvSpPr txBox="1">
            <a:spLocks/>
          </p:cNvSpPr>
          <p:nvPr>
            <p:custDataLst>
              <p:tags r:id="rId35"/>
            </p:custDataLst>
          </p:nvPr>
        </p:nvSpPr>
        <p:spPr bwMode="auto">
          <a:xfrm>
            <a:off x="3068638" y="2611438"/>
            <a:ext cx="4064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CAC04C3E-EAE6-4265-AD49-C233851B5A63}" type="datetime'Eu''''''''''''''''''r''''''''''o''''p''''''''''''''''''''e'''">
              <a:rPr lang="en-GB" altLang="en-US" sz="1000" smtClean="0"/>
              <a:pPr marL="0" indent="0">
                <a:spcBef>
                  <a:spcPct val="0"/>
                </a:spcBef>
                <a:spcAft>
                  <a:spcPct val="0"/>
                </a:spcAft>
                <a:buNone/>
              </a:pPr>
              <a:t>Europe</a:t>
            </a:fld>
            <a:endParaRPr lang="en-GB" sz="1000"/>
          </a:p>
        </p:txBody>
      </p:sp>
      <p:sp>
        <p:nvSpPr>
          <p:cNvPr id="138" name="Text Placeholder 10">
            <a:extLst>
              <a:ext uri="{FF2B5EF4-FFF2-40B4-BE49-F238E27FC236}">
                <a16:creationId xmlns:a16="http://schemas.microsoft.com/office/drawing/2014/main" id="{70BCC219-7FEC-4A94-5B30-585615783180}"/>
              </a:ext>
            </a:extLst>
          </p:cNvPr>
          <p:cNvSpPr txBox="1">
            <a:spLocks/>
          </p:cNvSpPr>
          <p:nvPr>
            <p:custDataLst>
              <p:tags r:id="rId36"/>
            </p:custDataLst>
          </p:nvPr>
        </p:nvSpPr>
        <p:spPr bwMode="auto">
          <a:xfrm>
            <a:off x="3068638" y="2814638"/>
            <a:ext cx="809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607EE268-D3FD-4B54-A30C-D852C5E2EFA5}" type="datetime'''''Nor''t''''''''''h'''''''''' ''''''''A''m''e''''''ri''c''a'">
              <a:rPr lang="en-GB" altLang="en-US" sz="1000" smtClean="0"/>
              <a:pPr marL="0" indent="0">
                <a:spcBef>
                  <a:spcPct val="0"/>
                </a:spcBef>
                <a:spcAft>
                  <a:spcPct val="0"/>
                </a:spcAft>
                <a:buNone/>
              </a:pPr>
              <a:t>North America</a:t>
            </a:fld>
            <a:endParaRPr lang="en-GB" sz="1000"/>
          </a:p>
        </p:txBody>
      </p:sp>
      <p:sp>
        <p:nvSpPr>
          <p:cNvPr id="139" name="Text Placeholder 10">
            <a:extLst>
              <a:ext uri="{FF2B5EF4-FFF2-40B4-BE49-F238E27FC236}">
                <a16:creationId xmlns:a16="http://schemas.microsoft.com/office/drawing/2014/main" id="{30486AD7-4C38-D9ED-87BE-A7B465D71662}"/>
              </a:ext>
            </a:extLst>
          </p:cNvPr>
          <p:cNvSpPr txBox="1">
            <a:spLocks/>
          </p:cNvSpPr>
          <p:nvPr>
            <p:custDataLst>
              <p:tags r:id="rId37"/>
            </p:custDataLst>
          </p:nvPr>
        </p:nvSpPr>
        <p:spPr bwMode="auto">
          <a:xfrm>
            <a:off x="4210050" y="2611438"/>
            <a:ext cx="3302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1EEBEF1F-F500-47C1-96B8-C60F71E8C291}" type="datetime'''''C''h''''''''''i''''''''''''''''''''''''''n''''a'''''''">
              <a:rPr lang="en-GB" altLang="en-US" sz="1000" smtClean="0"/>
              <a:pPr marL="0" indent="0">
                <a:spcBef>
                  <a:spcPct val="0"/>
                </a:spcBef>
                <a:spcAft>
                  <a:spcPct val="0"/>
                </a:spcAft>
                <a:buNone/>
              </a:pPr>
              <a:t>China</a:t>
            </a:fld>
            <a:endParaRPr lang="en-GB" sz="1000"/>
          </a:p>
        </p:txBody>
      </p:sp>
      <p:sp>
        <p:nvSpPr>
          <p:cNvPr id="220" name="TextBox 219">
            <a:extLst>
              <a:ext uri="{FF2B5EF4-FFF2-40B4-BE49-F238E27FC236}">
                <a16:creationId xmlns:a16="http://schemas.microsoft.com/office/drawing/2014/main" id="{FD15280B-B4C8-E7C4-DEBC-B76483B34FC3}"/>
              </a:ext>
            </a:extLst>
          </p:cNvPr>
          <p:cNvSpPr txBox="1"/>
          <p:nvPr/>
        </p:nvSpPr>
        <p:spPr bwMode="gray">
          <a:xfrm>
            <a:off x="282546" y="2025303"/>
            <a:ext cx="4219103" cy="646331"/>
          </a:xfrm>
          <a:prstGeom prst="rect">
            <a:avLst/>
          </a:prstGeom>
          <a:noFill/>
        </p:spPr>
        <p:txBody>
          <a:bodyPr wrap="square" lIns="72000" tIns="137160" rIns="274320" bIns="137160" rtlCol="0">
            <a:spAutoFit/>
          </a:bodyPr>
          <a:lstStyle/>
          <a:p>
            <a:pPr>
              <a:spcBef>
                <a:spcPts val="600"/>
              </a:spcBef>
              <a:spcAft>
                <a:spcPts val="600"/>
              </a:spcAft>
            </a:pPr>
            <a:r>
              <a:rPr lang="en-US" sz="1200" dirty="0"/>
              <a:t>Investment in power grid infrastructure, 2016-2026e USD Billions</a:t>
            </a:r>
          </a:p>
        </p:txBody>
      </p:sp>
      <p:cxnSp>
        <p:nvCxnSpPr>
          <p:cNvPr id="183" name="Straight Connector 182">
            <a:extLst>
              <a:ext uri="{FF2B5EF4-FFF2-40B4-BE49-F238E27FC236}">
                <a16:creationId xmlns:a16="http://schemas.microsoft.com/office/drawing/2014/main" id="{2AAE8D93-F214-F0F1-6ECF-BAEBEFA568C1}"/>
              </a:ext>
            </a:extLst>
          </p:cNvPr>
          <p:cNvCxnSpPr/>
          <p:nvPr>
            <p:custDataLst>
              <p:tags r:id="rId38"/>
            </p:custDataLst>
          </p:nvPr>
        </p:nvCxnSpPr>
        <p:spPr bwMode="auto">
          <a:xfrm>
            <a:off x="5651500" y="5389563"/>
            <a:ext cx="441325" cy="0"/>
          </a:xfrm>
          <a:prstGeom prst="line">
            <a:avLst/>
          </a:prstGeom>
          <a:ln w="3175" cap="flat" cmpd="sng" algn="ctr">
            <a:solidFill>
              <a:schemeClr val="tx1"/>
            </a:solidFill>
            <a:prstDash val="lgDash"/>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71" name="Straight Connector 170">
            <a:extLst>
              <a:ext uri="{FF2B5EF4-FFF2-40B4-BE49-F238E27FC236}">
                <a16:creationId xmlns:a16="http://schemas.microsoft.com/office/drawing/2014/main" id="{674F9A87-88A7-570B-18C9-72C24CF0E285}"/>
              </a:ext>
            </a:extLst>
          </p:cNvPr>
          <p:cNvCxnSpPr/>
          <p:nvPr>
            <p:custDataLst>
              <p:tags r:id="rId39"/>
            </p:custDataLst>
          </p:nvPr>
        </p:nvCxnSpPr>
        <p:spPr bwMode="auto">
          <a:xfrm>
            <a:off x="6645275" y="4316413"/>
            <a:ext cx="441325" cy="0"/>
          </a:xfrm>
          <a:prstGeom prst="line">
            <a:avLst/>
          </a:prstGeom>
          <a:ln w="3175" cap="flat" cmpd="sng" algn="ctr">
            <a:solidFill>
              <a:schemeClr val="tx1"/>
            </a:solidFill>
            <a:prstDash val="lgDash"/>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74" name="Straight Connector 73">
            <a:extLst>
              <a:ext uri="{FF2B5EF4-FFF2-40B4-BE49-F238E27FC236}">
                <a16:creationId xmlns:a16="http://schemas.microsoft.com/office/drawing/2014/main" id="{89C42E08-69AF-1420-7A86-6E73A8AE5773}"/>
              </a:ext>
            </a:extLst>
          </p:cNvPr>
          <p:cNvCxnSpPr/>
          <p:nvPr>
            <p:custDataLst>
              <p:tags r:id="rId40"/>
            </p:custDataLst>
          </p:nvPr>
        </p:nvCxnSpPr>
        <p:spPr bwMode="auto">
          <a:xfrm>
            <a:off x="7639050" y="2908300"/>
            <a:ext cx="441325" cy="0"/>
          </a:xfrm>
          <a:prstGeom prst="line">
            <a:avLst/>
          </a:prstGeom>
          <a:ln w="3175" cap="flat" cmpd="sng" algn="ctr">
            <a:solidFill>
              <a:schemeClr val="tx1"/>
            </a:solidFill>
            <a:prstDash val="lgDash"/>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graphicFrame>
        <p:nvGraphicFramePr>
          <p:cNvPr id="6" name="Chart 5">
            <a:extLst>
              <a:ext uri="{FF2B5EF4-FFF2-40B4-BE49-F238E27FC236}">
                <a16:creationId xmlns:a16="http://schemas.microsoft.com/office/drawing/2014/main" id="{F42CB64C-E492-92CC-DE48-B6CACC00C8E6}"/>
              </a:ext>
            </a:extLst>
          </p:cNvPr>
          <p:cNvGraphicFramePr/>
          <p:nvPr>
            <p:custDataLst>
              <p:tags r:id="rId41"/>
            </p:custDataLst>
            <p:extLst>
              <p:ext uri="{D42A27DB-BD31-4B8C-83A1-F6EECF244321}">
                <p14:modId xmlns:p14="http://schemas.microsoft.com/office/powerpoint/2010/main" val="2664482136"/>
              </p:ext>
            </p:extLst>
          </p:nvPr>
        </p:nvGraphicFramePr>
        <p:xfrm>
          <a:off x="4795838" y="2825750"/>
          <a:ext cx="4140200" cy="3227388"/>
        </p:xfrm>
        <a:graphic>
          <a:graphicData uri="http://schemas.openxmlformats.org/drawingml/2006/chart">
            <c:chart xmlns:c="http://schemas.openxmlformats.org/drawingml/2006/chart" xmlns:r="http://schemas.openxmlformats.org/officeDocument/2006/relationships" r:id="rId56"/>
          </a:graphicData>
        </a:graphic>
      </p:graphicFrame>
      <p:sp>
        <p:nvSpPr>
          <p:cNvPr id="152" name="Text Placeholder 10">
            <a:extLst>
              <a:ext uri="{FF2B5EF4-FFF2-40B4-BE49-F238E27FC236}">
                <a16:creationId xmlns:a16="http://schemas.microsoft.com/office/drawing/2014/main" id="{C0EBB96E-AA89-B256-7E25-AF5ECBCBD801}"/>
              </a:ext>
            </a:extLst>
          </p:cNvPr>
          <p:cNvSpPr txBox="1">
            <a:spLocks/>
          </p:cNvSpPr>
          <p:nvPr>
            <p:custDataLst>
              <p:tags r:id="rId42"/>
            </p:custDataLst>
          </p:nvPr>
        </p:nvSpPr>
        <p:spPr bwMode="gray">
          <a:xfrm>
            <a:off x="5232400" y="5603875"/>
            <a:ext cx="28733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GB" sz="1000">
                <a:solidFill>
                  <a:schemeClr val="bg1"/>
                </a:solidFill>
              </a:rPr>
              <a:t>19%</a:t>
            </a:r>
          </a:p>
        </p:txBody>
      </p:sp>
      <p:sp>
        <p:nvSpPr>
          <p:cNvPr id="11" name="Text Placeholder 10">
            <a:extLst>
              <a:ext uri="{FF2B5EF4-FFF2-40B4-BE49-F238E27FC236}">
                <a16:creationId xmlns:a16="http://schemas.microsoft.com/office/drawing/2014/main" id="{115DFB91-512B-3844-A114-92FBEDCA92F2}"/>
              </a:ext>
            </a:extLst>
          </p:cNvPr>
          <p:cNvSpPr>
            <a:spLocks/>
          </p:cNvSpPr>
          <p:nvPr>
            <p:custDataLst>
              <p:tags r:id="rId43"/>
            </p:custDataLst>
          </p:nvPr>
        </p:nvSpPr>
        <p:spPr bwMode="auto">
          <a:xfrm>
            <a:off x="5032375" y="6013450"/>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484E80C-FA37-4BC4-9070-8E95BF59AED1}" type="datetime'''''N''e''w''&#10;co''''''nn''''''''''''ect''i''''''o''n''''s'''">
              <a:rPr lang="en-GB" altLang="en-US" sz="1000" smtClean="0"/>
              <a:pPr marL="0" lvl="0" indent="0" algn="ctr">
                <a:spcBef>
                  <a:spcPct val="0"/>
                </a:spcBef>
                <a:spcAft>
                  <a:spcPct val="0"/>
                </a:spcAft>
                <a:buNone/>
              </a:pPr>
              <a:t>New
connections</a:t>
            </a:fld>
            <a:endParaRPr lang="en-GB" sz="1000" dirty="0"/>
          </a:p>
        </p:txBody>
      </p:sp>
      <p:sp>
        <p:nvSpPr>
          <p:cNvPr id="186" name="Text Placeholder 10">
            <a:extLst>
              <a:ext uri="{FF2B5EF4-FFF2-40B4-BE49-F238E27FC236}">
                <a16:creationId xmlns:a16="http://schemas.microsoft.com/office/drawing/2014/main" id="{31B856D6-9A01-D36F-3315-3F78C110FC5B}"/>
              </a:ext>
            </a:extLst>
          </p:cNvPr>
          <p:cNvSpPr txBox="1">
            <a:spLocks/>
          </p:cNvSpPr>
          <p:nvPr>
            <p:custDataLst>
              <p:tags r:id="rId44"/>
            </p:custDataLst>
          </p:nvPr>
        </p:nvSpPr>
        <p:spPr bwMode="gray">
          <a:xfrm>
            <a:off x="6226175" y="4776788"/>
            <a:ext cx="28733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GB" altLang="en-US" sz="1000">
                <a:solidFill>
                  <a:schemeClr val="bg1"/>
                </a:solidFill>
              </a:rPr>
              <a:t>35%</a:t>
            </a:r>
            <a:endParaRPr lang="en-GB" sz="1000">
              <a:solidFill>
                <a:schemeClr val="bg1"/>
              </a:solidFill>
            </a:endParaRPr>
          </a:p>
        </p:txBody>
      </p:sp>
      <p:sp>
        <p:nvSpPr>
          <p:cNvPr id="13" name="Text Placeholder 10">
            <a:extLst>
              <a:ext uri="{FF2B5EF4-FFF2-40B4-BE49-F238E27FC236}">
                <a16:creationId xmlns:a16="http://schemas.microsoft.com/office/drawing/2014/main" id="{115DFB91-512B-3844-A114-92FBEDCA92F2}"/>
              </a:ext>
            </a:extLst>
          </p:cNvPr>
          <p:cNvSpPr>
            <a:spLocks/>
          </p:cNvSpPr>
          <p:nvPr>
            <p:custDataLst>
              <p:tags r:id="rId45"/>
            </p:custDataLst>
          </p:nvPr>
        </p:nvSpPr>
        <p:spPr bwMode="auto">
          <a:xfrm>
            <a:off x="6015038" y="6013450"/>
            <a:ext cx="708025" cy="304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E143BC1-4BDE-4EC1-82B1-3DE7F1327189}" type="datetime'A''''''''ss''et ''r''''e''p''l''''''''ac''e''m''en''''t'''''''">
              <a:rPr lang="en-GB" altLang="en-US" sz="1000" smtClean="0">
                <a:effectLst/>
              </a:rPr>
              <a:pPr marL="0" lvl="0" indent="0" algn="ctr">
                <a:spcBef>
                  <a:spcPct val="0"/>
                </a:spcBef>
                <a:spcAft>
                  <a:spcPct val="0"/>
                </a:spcAft>
                <a:buNone/>
              </a:pPr>
              <a:t>Asset replacement</a:t>
            </a:fld>
            <a:endParaRPr lang="en-GB" sz="1000"/>
          </a:p>
        </p:txBody>
      </p:sp>
      <p:sp>
        <p:nvSpPr>
          <p:cNvPr id="119" name="Text Placeholder 10">
            <a:extLst>
              <a:ext uri="{FF2B5EF4-FFF2-40B4-BE49-F238E27FC236}">
                <a16:creationId xmlns:a16="http://schemas.microsoft.com/office/drawing/2014/main" id="{D368B7B4-4A56-4D14-C51E-0529D2440EB5}"/>
              </a:ext>
            </a:extLst>
          </p:cNvPr>
          <p:cNvSpPr txBox="1">
            <a:spLocks/>
          </p:cNvSpPr>
          <p:nvPr>
            <p:custDataLst>
              <p:tags r:id="rId46"/>
            </p:custDataLst>
          </p:nvPr>
        </p:nvSpPr>
        <p:spPr bwMode="gray">
          <a:xfrm>
            <a:off x="7219950" y="3535363"/>
            <a:ext cx="28733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GB" altLang="en-US" sz="1000">
                <a:solidFill>
                  <a:schemeClr val="bg1"/>
                </a:solidFill>
              </a:rPr>
              <a:t>45%</a:t>
            </a:r>
            <a:endParaRPr lang="en-GB" sz="1000">
              <a:solidFill>
                <a:schemeClr val="bg1"/>
              </a:solidFill>
            </a:endParaRPr>
          </a:p>
        </p:txBody>
      </p:sp>
      <p:sp>
        <p:nvSpPr>
          <p:cNvPr id="14" name="Text Placeholder 10">
            <a:extLst>
              <a:ext uri="{FF2B5EF4-FFF2-40B4-BE49-F238E27FC236}">
                <a16:creationId xmlns:a16="http://schemas.microsoft.com/office/drawing/2014/main" id="{115DFB91-512B-3844-A114-92FBEDCA92F2}"/>
              </a:ext>
            </a:extLst>
          </p:cNvPr>
          <p:cNvSpPr>
            <a:spLocks/>
          </p:cNvSpPr>
          <p:nvPr>
            <p:custDataLst>
              <p:tags r:id="rId47"/>
            </p:custDataLst>
          </p:nvPr>
        </p:nvSpPr>
        <p:spPr bwMode="auto">
          <a:xfrm>
            <a:off x="6945313" y="6013450"/>
            <a:ext cx="835025" cy="304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9B86CA73-5EFD-4A91-8089-862CC72AD0CB}" type="datetime'''''Gri''''''d'''' ''R''''''ein''''f''orc''''em''''''''en''t'">
              <a:rPr lang="en-GB" altLang="en-US" sz="1000" smtClean="0">
                <a:effectLst/>
              </a:rPr>
              <a:pPr marL="0" lvl="0" indent="0" algn="ctr">
                <a:spcBef>
                  <a:spcPct val="0"/>
                </a:spcBef>
                <a:spcAft>
                  <a:spcPct val="0"/>
                </a:spcAft>
                <a:buNone/>
              </a:pPr>
              <a:t>Grid Reinforcement</a:t>
            </a:fld>
            <a:endParaRPr lang="en-GB" sz="1000"/>
          </a:p>
        </p:txBody>
      </p:sp>
      <p:sp>
        <p:nvSpPr>
          <p:cNvPr id="206" name="Text Placeholder 10">
            <a:extLst>
              <a:ext uri="{FF2B5EF4-FFF2-40B4-BE49-F238E27FC236}">
                <a16:creationId xmlns:a16="http://schemas.microsoft.com/office/drawing/2014/main" id="{84383292-CC07-9AE0-B571-870885028726}"/>
              </a:ext>
            </a:extLst>
          </p:cNvPr>
          <p:cNvSpPr txBox="1">
            <a:spLocks/>
          </p:cNvSpPr>
          <p:nvPr>
            <p:custDataLst>
              <p:tags r:id="rId48"/>
            </p:custDataLst>
          </p:nvPr>
        </p:nvSpPr>
        <p:spPr bwMode="gray">
          <a:xfrm>
            <a:off x="8031163" y="4362450"/>
            <a:ext cx="650875" cy="152400"/>
          </a:xfrm>
          <a:prstGeom prst="rect">
            <a:avLst/>
          </a:prstGeom>
          <a:solidFill>
            <a:schemeClr val="accent2"/>
          </a:solidFill>
          <a:ln>
            <a:noFill/>
          </a:ln>
          <a:effec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r>
              <a:rPr lang="en-GB" altLang="en-US" sz="1000" dirty="0">
                <a:solidFill>
                  <a:schemeClr val="bg1"/>
                </a:solidFill>
                <a:effectLst/>
              </a:rPr>
              <a:t>$800-900B</a:t>
            </a:r>
            <a:endParaRPr lang="en-GB" sz="1000" dirty="0">
              <a:solidFill>
                <a:schemeClr val="bg1"/>
              </a:solidFill>
            </a:endParaRPr>
          </a:p>
        </p:txBody>
      </p:sp>
      <p:sp>
        <p:nvSpPr>
          <p:cNvPr id="15" name="Text Placeholder 10">
            <a:extLst>
              <a:ext uri="{FF2B5EF4-FFF2-40B4-BE49-F238E27FC236}">
                <a16:creationId xmlns:a16="http://schemas.microsoft.com/office/drawing/2014/main" id="{115DFB91-512B-3844-A114-92FBEDCA92F2}"/>
              </a:ext>
            </a:extLst>
          </p:cNvPr>
          <p:cNvSpPr>
            <a:spLocks/>
          </p:cNvSpPr>
          <p:nvPr>
            <p:custDataLst>
              <p:tags r:id="rId49"/>
            </p:custDataLst>
          </p:nvPr>
        </p:nvSpPr>
        <p:spPr bwMode="auto">
          <a:xfrm>
            <a:off x="8050213" y="6013450"/>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2F444706-4CE5-44C0-8CB5-1EE44BDC43BC}" type="datetime'2''''''''''04''''''''''0''-2''''''05''''''''''''''''0'''''''''">
              <a:rPr lang="en-GB" altLang="en-US" sz="1000" smtClean="0">
                <a:effectLst/>
              </a:rPr>
              <a:pPr marL="0" lvl="0" indent="0" algn="ctr">
                <a:spcBef>
                  <a:spcPct val="0"/>
                </a:spcBef>
                <a:spcAft>
                  <a:spcPct val="0"/>
                </a:spcAft>
                <a:buNone/>
              </a:pPr>
              <a:t>2040-2050</a:t>
            </a:fld>
            <a:endParaRPr lang="en-GB" sz="1000"/>
          </a:p>
        </p:txBody>
      </p:sp>
      <p:sp>
        <p:nvSpPr>
          <p:cNvPr id="215" name="TextBox 214">
            <a:extLst>
              <a:ext uri="{FF2B5EF4-FFF2-40B4-BE49-F238E27FC236}">
                <a16:creationId xmlns:a16="http://schemas.microsoft.com/office/drawing/2014/main" id="{E418A36F-623C-3D21-0CC4-A9C9B4601C1E}"/>
              </a:ext>
            </a:extLst>
          </p:cNvPr>
          <p:cNvSpPr txBox="1"/>
          <p:nvPr/>
        </p:nvSpPr>
        <p:spPr bwMode="gray">
          <a:xfrm>
            <a:off x="4780479" y="1995269"/>
            <a:ext cx="4170918" cy="646331"/>
          </a:xfrm>
          <a:prstGeom prst="rect">
            <a:avLst/>
          </a:prstGeom>
          <a:noFill/>
        </p:spPr>
        <p:txBody>
          <a:bodyPr wrap="square" lIns="72000" tIns="137160" rIns="274320" bIns="137160" rtlCol="0">
            <a:spAutoFit/>
          </a:bodyPr>
          <a:lstStyle/>
          <a:p>
            <a:pPr>
              <a:spcBef>
                <a:spcPts val="600"/>
              </a:spcBef>
              <a:spcAft>
                <a:spcPts val="600"/>
              </a:spcAft>
            </a:pPr>
            <a:r>
              <a:rPr lang="en-US" sz="1200"/>
              <a:t>Breakdown of global annual investment required, </a:t>
            </a:r>
            <a:br>
              <a:rPr lang="en-US" sz="1200"/>
            </a:br>
            <a:r>
              <a:rPr lang="en-US" sz="1200"/>
              <a:t>2040-2050 </a:t>
            </a:r>
          </a:p>
        </p:txBody>
      </p:sp>
      <p:sp>
        <p:nvSpPr>
          <p:cNvPr id="4" name="Pentagon 3">
            <a:extLst>
              <a:ext uri="{FF2B5EF4-FFF2-40B4-BE49-F238E27FC236}">
                <a16:creationId xmlns:a16="http://schemas.microsoft.com/office/drawing/2014/main" id="{97F57AE5-AF21-B5E6-BDF8-3540F7357FFB}"/>
              </a:ext>
            </a:extLst>
          </p:cNvPr>
          <p:cNvSpPr/>
          <p:nvPr/>
        </p:nvSpPr>
        <p:spPr>
          <a:xfrm>
            <a:off x="0" y="0"/>
            <a:ext cx="1788983" cy="288356"/>
          </a:xfrm>
          <a:prstGeom prst="homePlate">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solidFill>
                <a:effectLst/>
                <a:uLnTx/>
                <a:uFillTx/>
                <a:latin typeface="Arial"/>
                <a:ea typeface="+mn-ea"/>
                <a:cs typeface="+mn-cs"/>
                <a:sym typeface="Arial"/>
              </a:rPr>
              <a:t>Industry Overview</a:t>
            </a:r>
          </a:p>
        </p:txBody>
      </p:sp>
      <p:sp>
        <p:nvSpPr>
          <p:cNvPr id="8" name="Chevron 7">
            <a:extLst>
              <a:ext uri="{FF2B5EF4-FFF2-40B4-BE49-F238E27FC236}">
                <a16:creationId xmlns:a16="http://schemas.microsoft.com/office/drawing/2014/main" id="{5B598F9C-9C4E-2395-655F-B5E195A13E8A}"/>
              </a:ext>
            </a:extLst>
          </p:cNvPr>
          <p:cNvSpPr/>
          <p:nvPr/>
        </p:nvSpPr>
        <p:spPr>
          <a:xfrm>
            <a:off x="1690648"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Optimize</a:t>
            </a:r>
          </a:p>
        </p:txBody>
      </p:sp>
      <p:sp>
        <p:nvSpPr>
          <p:cNvPr id="10" name="Chevron 9">
            <a:extLst>
              <a:ext uri="{FF2B5EF4-FFF2-40B4-BE49-F238E27FC236}">
                <a16:creationId xmlns:a16="http://schemas.microsoft.com/office/drawing/2014/main" id="{CF91CBD1-F853-11FF-DE3C-10B9FD28B3FE}"/>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12" name="Chevron 11">
            <a:extLst>
              <a:ext uri="{FF2B5EF4-FFF2-40B4-BE49-F238E27FC236}">
                <a16:creationId xmlns:a16="http://schemas.microsoft.com/office/drawing/2014/main" id="{6943E986-DD15-7320-6C8D-E5CF2AF591B5}"/>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6" name="Chevron 15">
            <a:extLst>
              <a:ext uri="{FF2B5EF4-FFF2-40B4-BE49-F238E27FC236}">
                <a16:creationId xmlns:a16="http://schemas.microsoft.com/office/drawing/2014/main" id="{4955A89D-52C4-FFAA-2A55-CBA468139580}"/>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7" name="Footer Placeholder 5">
            <a:extLst>
              <a:ext uri="{FF2B5EF4-FFF2-40B4-BE49-F238E27FC236}">
                <a16:creationId xmlns:a16="http://schemas.microsoft.com/office/drawing/2014/main" id="{4440B7EA-985D-D566-2698-7B0769D51817}"/>
              </a:ext>
            </a:extLst>
          </p:cNvPr>
          <p:cNvSpPr>
            <a:spLocks noGrp="1"/>
          </p:cNvSpPr>
          <p:nvPr>
            <p:ph type="ftr" sz="quarter" idx="3"/>
          </p:nvPr>
        </p:nvSpPr>
        <p:spPr>
          <a:xfrm>
            <a:off x="334962" y="6310313"/>
            <a:ext cx="9147241" cy="216706"/>
          </a:xfrm>
        </p:spPr>
        <p:txBody>
          <a:bodyPr/>
          <a:lstStyle/>
          <a:p>
            <a:r>
              <a:rPr lang="en-US" baseline="30000" dirty="0">
                <a:solidFill>
                  <a:schemeClr val="tx1"/>
                </a:solidFill>
              </a:rPr>
              <a:t>1</a:t>
            </a:r>
            <a:r>
              <a:rPr lang="en-US" dirty="0">
                <a:solidFill>
                  <a:schemeClr val="tx1"/>
                </a:solidFill>
              </a:rPr>
              <a:t>In line with Net Zero by 2050, as per IEA scenarios.</a:t>
            </a:r>
            <a:br>
              <a:rPr lang="en-US" dirty="0">
                <a:solidFill>
                  <a:schemeClr val="tx1"/>
                </a:solidFill>
              </a:rPr>
            </a:br>
            <a:r>
              <a:rPr lang="en-US" dirty="0">
                <a:solidFill>
                  <a:schemeClr val="tx1"/>
                </a:solidFill>
              </a:rPr>
              <a:t>Sources: </a:t>
            </a:r>
            <a:r>
              <a:rPr lang="en-US" dirty="0">
                <a:solidFill>
                  <a:schemeClr val="tx1"/>
                </a:solidFill>
                <a:hlinkClick r:id="rId57"/>
              </a:rPr>
              <a:t>World energy investment</a:t>
            </a:r>
            <a:r>
              <a:rPr lang="en-US" dirty="0">
                <a:solidFill>
                  <a:schemeClr val="tx1"/>
                </a:solidFill>
              </a:rPr>
              <a:t> (IEA, 2026); </a:t>
            </a:r>
            <a:r>
              <a:rPr lang="en-US" dirty="0">
                <a:solidFill>
                  <a:schemeClr val="tx1"/>
                </a:solidFill>
                <a:hlinkClick r:id="rId58"/>
              </a:rPr>
              <a:t>Global landscape of energy finance</a:t>
            </a:r>
            <a:r>
              <a:rPr lang="en-US" dirty="0">
                <a:solidFill>
                  <a:schemeClr val="tx1"/>
                </a:solidFill>
              </a:rPr>
              <a:t> (IRENA, 2025); </a:t>
            </a:r>
            <a:r>
              <a:rPr lang="en-US" dirty="0">
                <a:solidFill>
                  <a:schemeClr val="tx1"/>
                </a:solidFill>
                <a:hlinkClick r:id="rId59"/>
              </a:rPr>
              <a:t>Building grids faster: the backbone of energy transmission</a:t>
            </a:r>
            <a:r>
              <a:rPr lang="en-US" dirty="0">
                <a:solidFill>
                  <a:schemeClr val="tx1"/>
                </a:solidFill>
              </a:rPr>
              <a:t> (ETC, 2024)</a:t>
            </a:r>
          </a:p>
          <a:p>
            <a:r>
              <a:rPr lang="en-US" dirty="0">
                <a:solidFill>
                  <a:schemeClr val="tx1"/>
                </a:solidFill>
              </a:rPr>
              <a:t>Credit: Ariela Farchi, Brenda Rain, </a:t>
            </a:r>
            <a:r>
              <a:rPr lang="en-US" dirty="0">
                <a:solidFill>
                  <a:srgbClr val="000000"/>
                </a:solidFill>
              </a:rPr>
              <a:t>and </a:t>
            </a:r>
            <a:r>
              <a:rPr lang="en-US" dirty="0">
                <a:solidFill>
                  <a:srgbClr val="000000"/>
                </a:solidFill>
                <a:hlinkClick r:id="rId60"/>
              </a:rPr>
              <a:t>Gernot Wagner</a:t>
            </a:r>
            <a:r>
              <a:rPr lang="en-US" dirty="0">
                <a:solidFill>
                  <a:srgbClr val="000000"/>
                </a:solidFill>
              </a:rPr>
              <a:t>. </a:t>
            </a:r>
            <a:r>
              <a:rPr lang="en-US" dirty="0">
                <a:hlinkClick r:id="rId61"/>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cs typeface="Arial"/>
            </a:endParaRPr>
          </a:p>
        </p:txBody>
      </p:sp>
    </p:spTree>
    <p:extLst>
      <p:ext uri="{BB962C8B-B14F-4D97-AF65-F5344CB8AC3E}">
        <p14:creationId xmlns:p14="http://schemas.microsoft.com/office/powerpoint/2010/main" val="2219867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34844-1767-CAFC-4E84-ED35DE926B50}"/>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00011BD-7E0C-4630-D82A-6C88ADAA6647}"/>
              </a:ext>
            </a:extLst>
          </p:cNvPr>
          <p:cNvGraphicFramePr>
            <a:graphicFrameLocks/>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7" name="think-cell data - do not delete" hidden="1">
                        <a:extLst>
                          <a:ext uri="{FF2B5EF4-FFF2-40B4-BE49-F238E27FC236}">
                            <a16:creationId xmlns:a16="http://schemas.microsoft.com/office/drawing/2014/main" id="{C00011BD-7E0C-4630-D82A-6C88ADAA664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aphicFrame>
        <p:nvGraphicFramePr>
          <p:cNvPr id="10" name="Content Placeholder 9">
            <a:extLst>
              <a:ext uri="{FF2B5EF4-FFF2-40B4-BE49-F238E27FC236}">
                <a16:creationId xmlns:a16="http://schemas.microsoft.com/office/drawing/2014/main" id="{44557DAB-68C2-334E-A5A1-CE9C3872A3B5}"/>
              </a:ext>
            </a:extLst>
          </p:cNvPr>
          <p:cNvGraphicFramePr>
            <a:graphicFrameLocks noGrp="1"/>
          </p:cNvGraphicFramePr>
          <p:nvPr>
            <p:ph sz="quarter" idx="10"/>
            <p:extLst>
              <p:ext uri="{D42A27DB-BD31-4B8C-83A1-F6EECF244321}">
                <p14:modId xmlns:p14="http://schemas.microsoft.com/office/powerpoint/2010/main" val="1624565805"/>
              </p:ext>
            </p:extLst>
          </p:nvPr>
        </p:nvGraphicFramePr>
        <p:xfrm>
          <a:off x="334963" y="1512389"/>
          <a:ext cx="11502806" cy="4023029"/>
        </p:xfrm>
        <a:graphic>
          <a:graphicData uri="http://schemas.openxmlformats.org/drawingml/2006/table">
            <a:tbl>
              <a:tblPr firstRow="1" bandRow="1">
                <a:tableStyleId>{5C22544A-7EE6-4342-B048-85BDC9FD1C3A}</a:tableStyleId>
              </a:tblPr>
              <a:tblGrid>
                <a:gridCol w="1277594">
                  <a:extLst>
                    <a:ext uri="{9D8B030D-6E8A-4147-A177-3AD203B41FA5}">
                      <a16:colId xmlns:a16="http://schemas.microsoft.com/office/drawing/2014/main" val="2583372864"/>
                    </a:ext>
                  </a:extLst>
                </a:gridCol>
                <a:gridCol w="3408404">
                  <a:extLst>
                    <a:ext uri="{9D8B030D-6E8A-4147-A177-3AD203B41FA5}">
                      <a16:colId xmlns:a16="http://schemas.microsoft.com/office/drawing/2014/main" val="2063912452"/>
                    </a:ext>
                  </a:extLst>
                </a:gridCol>
                <a:gridCol w="3408404">
                  <a:extLst>
                    <a:ext uri="{9D8B030D-6E8A-4147-A177-3AD203B41FA5}">
                      <a16:colId xmlns:a16="http://schemas.microsoft.com/office/drawing/2014/main" val="3309067535"/>
                    </a:ext>
                  </a:extLst>
                </a:gridCol>
                <a:gridCol w="3408404">
                  <a:extLst>
                    <a:ext uri="{9D8B030D-6E8A-4147-A177-3AD203B41FA5}">
                      <a16:colId xmlns:a16="http://schemas.microsoft.com/office/drawing/2014/main" val="458174778"/>
                    </a:ext>
                  </a:extLst>
                </a:gridCol>
              </a:tblGrid>
              <a:tr h="370840">
                <a:tc>
                  <a:txBody>
                    <a:bodyPr/>
                    <a:lstStyle/>
                    <a:p>
                      <a:pPr marL="0" indent="0">
                        <a:buNone/>
                      </a:pPr>
                      <a:endParaRPr lang="en-US" sz="1200" dirty="0">
                        <a:solidFill>
                          <a:schemeClr val="tx1"/>
                        </a:solidFill>
                      </a:endParaRPr>
                    </a:p>
                  </a:txBody>
                  <a:tcPr>
                    <a:lnB w="3175" cap="flat" cmpd="sng" algn="ctr">
                      <a:solidFill>
                        <a:schemeClr val="tx1"/>
                      </a:solidFill>
                      <a:prstDash val="solid"/>
                      <a:round/>
                      <a:headEnd type="none" w="med" len="med"/>
                      <a:tailEnd type="none" w="med" len="med"/>
                    </a:lnB>
                    <a:noFill/>
                  </a:tcPr>
                </a:tc>
                <a:tc>
                  <a:txBody>
                    <a:bodyPr/>
                    <a:lstStyle/>
                    <a:p>
                      <a:pPr marL="0" lvl="0" indent="0" algn="ctr" rtl="0">
                        <a:spcBef>
                          <a:spcPts val="0"/>
                        </a:spcBef>
                        <a:buNone/>
                      </a:pPr>
                      <a:r>
                        <a:rPr lang="en-US" sz="1400" b="1" kern="1200" dirty="0">
                          <a:solidFill>
                            <a:schemeClr val="bg1"/>
                          </a:solidFill>
                          <a:latin typeface="+mn-lt"/>
                          <a:ea typeface="+mn-ea"/>
                          <a:cs typeface="+mn-cs"/>
                        </a:rPr>
                        <a:t>Optimize </a:t>
                      </a:r>
                      <a:endParaRPr lang="en-US" sz="1400" dirty="0">
                        <a:solidFill>
                          <a:schemeClr val="bg1"/>
                        </a:solidFill>
                      </a:endParaRPr>
                    </a:p>
                    <a:p>
                      <a:pPr marL="0" lvl="0" indent="0" algn="ctr" rtl="0">
                        <a:spcBef>
                          <a:spcPts val="0"/>
                        </a:spcBef>
                        <a:buNone/>
                      </a:pPr>
                      <a:r>
                        <a:rPr lang="en-US" sz="1400" b="1" kern="1200" dirty="0">
                          <a:solidFill>
                            <a:schemeClr val="bg1"/>
                          </a:solidFill>
                          <a:latin typeface="+mn-lt"/>
                          <a:ea typeface="+mn-ea"/>
                          <a:cs typeface="+mn-cs"/>
                        </a:rPr>
                        <a:t>grid assets​</a:t>
                      </a:r>
                      <a:endParaRPr lang="en-US" dirty="0">
                        <a:solidFill>
                          <a:schemeClr val="bg1"/>
                        </a:solidFill>
                      </a:endParaRPr>
                    </a:p>
                  </a:txBody>
                  <a:tcPr>
                    <a:lnB w="3175" cap="flat" cmpd="sng" algn="ctr">
                      <a:solidFill>
                        <a:schemeClr val="tx1"/>
                      </a:solidFill>
                      <a:prstDash val="solid"/>
                      <a:round/>
                      <a:headEnd type="none" w="med" len="med"/>
                      <a:tailEnd type="none" w="med" len="med"/>
                    </a:lnB>
                    <a:solidFill>
                      <a:srgbClr val="00435D"/>
                    </a:solidFill>
                  </a:tcPr>
                </a:tc>
                <a:tc>
                  <a:txBody>
                    <a:bodyPr/>
                    <a:lstStyle/>
                    <a:p>
                      <a:pPr marL="0" indent="0" algn="ctr" defTabSz="711200" rtl="0" eaLnBrk="1" latinLnBrk="0" hangingPunct="1">
                        <a:spcBef>
                          <a:spcPts val="0"/>
                        </a:spcBef>
                        <a:buNone/>
                      </a:pPr>
                      <a:r>
                        <a:rPr lang="en-US" sz="1400" b="1" kern="1200" dirty="0">
                          <a:solidFill>
                            <a:schemeClr val="bg1"/>
                          </a:solidFill>
                          <a:latin typeface="+mn-lt"/>
                          <a:ea typeface="+mn-ea"/>
                          <a:cs typeface="+mn-cs"/>
                        </a:rPr>
                        <a:t>Modernize </a:t>
                      </a:r>
                    </a:p>
                    <a:p>
                      <a:pPr marL="0" indent="0" algn="ctr" defTabSz="711200" rtl="0" eaLnBrk="1" latinLnBrk="0" hangingPunct="1">
                        <a:spcBef>
                          <a:spcPts val="0"/>
                        </a:spcBef>
                        <a:buNone/>
                      </a:pPr>
                      <a:r>
                        <a:rPr lang="en-US" sz="1400" b="1" kern="1200" dirty="0">
                          <a:solidFill>
                            <a:schemeClr val="bg1"/>
                          </a:solidFill>
                          <a:latin typeface="+mn-lt"/>
                          <a:ea typeface="+mn-ea"/>
                          <a:cs typeface="+mn-cs"/>
                        </a:rPr>
                        <a:t>and harden the core </a:t>
                      </a:r>
                    </a:p>
                  </a:txBody>
                  <a:tcPr>
                    <a:lnB w="3175" cap="flat" cmpd="sng" algn="ctr">
                      <a:solidFill>
                        <a:schemeClr val="tx1"/>
                      </a:solidFill>
                      <a:prstDash val="solid"/>
                      <a:round/>
                      <a:headEnd type="none" w="med" len="med"/>
                      <a:tailEnd type="none" w="med" len="med"/>
                    </a:lnB>
                    <a:solidFill>
                      <a:srgbClr val="00709E"/>
                    </a:solidFill>
                  </a:tcPr>
                </a:tc>
                <a:tc>
                  <a:txBody>
                    <a:bodyPr/>
                    <a:lstStyle/>
                    <a:p>
                      <a:pPr marL="0" lvl="0" indent="0" algn="ctr" defTabSz="711200">
                        <a:spcBef>
                          <a:spcPts val="0"/>
                        </a:spcBef>
                        <a:buNone/>
                      </a:pPr>
                      <a:r>
                        <a:rPr lang="en-US" sz="1400" dirty="0">
                          <a:solidFill>
                            <a:schemeClr val="bg1"/>
                          </a:solidFill>
                        </a:rPr>
                        <a:t>Expand</a:t>
                      </a:r>
                      <a:endParaRPr lang="en-US" sz="1400" b="1" kern="1200" dirty="0">
                        <a:solidFill>
                          <a:schemeClr val="bg1"/>
                        </a:solidFill>
                        <a:latin typeface="+mn-lt"/>
                        <a:ea typeface="+mn-ea"/>
                        <a:cs typeface="+mn-cs"/>
                      </a:endParaRPr>
                    </a:p>
                    <a:p>
                      <a:pPr marL="0" lvl="0" indent="0" algn="ctr" defTabSz="711200">
                        <a:spcBef>
                          <a:spcPts val="0"/>
                        </a:spcBef>
                        <a:buNone/>
                      </a:pPr>
                      <a:r>
                        <a:rPr lang="en-US" sz="1400" dirty="0">
                          <a:solidFill>
                            <a:schemeClr val="bg1"/>
                          </a:solidFill>
                        </a:rPr>
                        <a:t>grid networks</a:t>
                      </a:r>
                    </a:p>
                  </a:txBody>
                  <a:tcPr>
                    <a:lnB w="3175" cap="flat" cmpd="sng" algn="ctr">
                      <a:solidFill>
                        <a:schemeClr val="tx1"/>
                      </a:solidFill>
                      <a:prstDash val="solid"/>
                      <a:round/>
                      <a:headEnd type="none" w="med" len="med"/>
                      <a:tailEnd type="none" w="med" len="med"/>
                    </a:lnB>
                    <a:solidFill>
                      <a:srgbClr val="009BDC"/>
                    </a:solidFill>
                  </a:tcPr>
                </a:tc>
                <a:extLst>
                  <a:ext uri="{0D108BD9-81ED-4DB2-BD59-A6C34878D82A}">
                    <a16:rowId xmlns:a16="http://schemas.microsoft.com/office/drawing/2014/main" val="778399916"/>
                  </a:ext>
                </a:extLst>
              </a:tr>
              <a:tr h="537378">
                <a:tc>
                  <a:txBody>
                    <a:bodyPr/>
                    <a:lstStyle/>
                    <a:p>
                      <a:pPr marL="0" indent="0">
                        <a:buNone/>
                      </a:pPr>
                      <a:r>
                        <a:rPr lang="en-US" sz="1200" b="1">
                          <a:solidFill>
                            <a:schemeClr val="tx1"/>
                          </a:solidFill>
                        </a:rPr>
                        <a:t>Definition</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lvl="0" indent="0" algn="l">
                        <a:lnSpc>
                          <a:spcPct val="100000"/>
                        </a:lnSpc>
                        <a:buNone/>
                      </a:pPr>
                      <a:r>
                        <a:rPr lang="en-US" sz="1200" b="0" i="0" u="none" strike="noStrike" baseline="0" noProof="0" dirty="0">
                          <a:solidFill>
                            <a:srgbClr val="000000"/>
                          </a:solidFill>
                          <a:latin typeface="Arial"/>
                          <a:cs typeface="Arial"/>
                        </a:rPr>
                        <a:t>Maximize the value of the grid through digital intelligence and demand management </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435D">
                        <a:alpha val="40000"/>
                      </a:srgbClr>
                    </a:solidFill>
                  </a:tcPr>
                </a:tc>
                <a:tc>
                  <a:txBody>
                    <a:bodyPr/>
                    <a:lstStyle/>
                    <a:p>
                      <a:pPr marL="0" lvl="0" indent="0" algn="l">
                        <a:lnSpc>
                          <a:spcPct val="100000"/>
                        </a:lnSpc>
                        <a:buNone/>
                      </a:pPr>
                      <a:r>
                        <a:rPr lang="en-US" sz="1200" b="0" i="0" u="none" strike="noStrike" baseline="0" noProof="0" dirty="0">
                          <a:solidFill>
                            <a:srgbClr val="000000"/>
                          </a:solidFill>
                          <a:latin typeface="Arial"/>
                          <a:cs typeface="Arial"/>
                        </a:rPr>
                        <a:t>Upgrade and modernize the core with capital efficient physical and technical augmentation</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709E">
                        <a:alpha val="40000"/>
                      </a:srgbClr>
                    </a:solidFill>
                  </a:tcPr>
                </a:tc>
                <a:tc>
                  <a:txBody>
                    <a:bodyPr/>
                    <a:lstStyle/>
                    <a:p>
                      <a:pPr marL="0" lvl="0" indent="0" algn="l">
                        <a:lnSpc>
                          <a:spcPct val="100000"/>
                        </a:lnSpc>
                        <a:buNone/>
                      </a:pPr>
                      <a:r>
                        <a:rPr lang="en-US" sz="1200" b="0" i="0" u="none" strike="noStrike" baseline="0" noProof="0">
                          <a:solidFill>
                            <a:srgbClr val="000000"/>
                          </a:solidFill>
                          <a:latin typeface="Arial"/>
                          <a:cs typeface="Arial"/>
                        </a:rPr>
                        <a:t>Structurally extend the grid's network to integrate available and emerging generation</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9BDC">
                        <a:alpha val="40000"/>
                      </a:srgbClr>
                    </a:solidFill>
                  </a:tcPr>
                </a:tc>
                <a:extLst>
                  <a:ext uri="{0D108BD9-81ED-4DB2-BD59-A6C34878D82A}">
                    <a16:rowId xmlns:a16="http://schemas.microsoft.com/office/drawing/2014/main" val="1283914881"/>
                  </a:ext>
                </a:extLst>
              </a:tr>
              <a:tr h="551330">
                <a:tc>
                  <a:txBody>
                    <a:bodyPr/>
                    <a:lstStyle/>
                    <a:p>
                      <a:pPr marL="0" indent="0">
                        <a:buNone/>
                      </a:pPr>
                      <a:r>
                        <a:rPr lang="en-US" sz="1200" b="1" dirty="0">
                          <a:solidFill>
                            <a:schemeClr val="tx1"/>
                          </a:solidFill>
                        </a:rPr>
                        <a:t>Physical and Capital Profile</a:t>
                      </a:r>
                      <a:r>
                        <a:rPr lang="en-US" sz="1200" b="0" baseline="30000" dirty="0">
                          <a:solidFill>
                            <a:schemeClr val="tx1"/>
                          </a:solidFill>
                        </a:rPr>
                        <a:t>1</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177800" lvl="0" indent="-177800">
                        <a:spcBef>
                          <a:spcPts val="0"/>
                        </a:spcBef>
                        <a:buClr>
                          <a:srgbClr val="000000"/>
                        </a:buClr>
                        <a:buFont typeface="Arial,Sans-Serif"/>
                        <a:buChar char="•"/>
                      </a:pPr>
                      <a:r>
                        <a:rPr lang="en-US" sz="1200" b="0" i="0" u="none" strike="noStrike" noProof="0" dirty="0">
                          <a:solidFill>
                            <a:schemeClr val="tx1"/>
                          </a:solidFill>
                          <a:latin typeface="Arial"/>
                          <a:cs typeface="Arial"/>
                        </a:rPr>
                        <a:t>Digital intelligence &amp; demand-side solutions</a:t>
                      </a:r>
                      <a:endParaRPr lang="en-US" sz="1200" dirty="0">
                        <a:solidFill>
                          <a:schemeClr val="tx1"/>
                        </a:solidFill>
                      </a:endParaRPr>
                    </a:p>
                    <a:p>
                      <a:pPr marL="177800" lvl="0" indent="-177800">
                        <a:spcBef>
                          <a:spcPts val="0"/>
                        </a:spcBef>
                        <a:buClr>
                          <a:srgbClr val="000000"/>
                        </a:buClr>
                        <a:buFont typeface="Arial,Sans-Serif"/>
                        <a:buChar char="•"/>
                      </a:pPr>
                      <a:r>
                        <a:rPr lang="en-US" sz="1200" b="0" i="0" u="none" strike="noStrike" noProof="0" dirty="0">
                          <a:solidFill>
                            <a:schemeClr val="tx1"/>
                          </a:solidFill>
                          <a:latin typeface="Arial"/>
                          <a:cs typeface="Arial"/>
                        </a:rPr>
                        <a:t>Asset-light</a:t>
                      </a:r>
                      <a:endParaRPr lang="en-US" dirty="0"/>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435D">
                        <a:alpha val="40000"/>
                      </a:srgbClr>
                    </a:solidFill>
                  </a:tcPr>
                </a:tc>
                <a:tc>
                  <a:txBody>
                    <a:bodyPr/>
                    <a:lstStyle/>
                    <a:p>
                      <a:pPr marL="177800" lvl="0" indent="-177800" algn="l">
                        <a:lnSpc>
                          <a:spcPct val="100000"/>
                        </a:lnSpc>
                        <a:spcBef>
                          <a:spcPts val="0"/>
                        </a:spcBef>
                        <a:buClr>
                          <a:srgbClr val="000000"/>
                        </a:buClr>
                        <a:buFont typeface="Arial,Sans-Serif"/>
                        <a:buChar char="•"/>
                      </a:pPr>
                      <a:r>
                        <a:rPr lang="en-US" sz="1200" b="0" i="0" u="none" strike="noStrike" noProof="0" dirty="0">
                          <a:solidFill>
                            <a:schemeClr val="tx1"/>
                          </a:solidFill>
                          <a:latin typeface="Arial"/>
                          <a:cs typeface="Arial"/>
                        </a:rPr>
                        <a:t>Hardware solutions at existing grid nodes</a:t>
                      </a:r>
                    </a:p>
                    <a:p>
                      <a:pPr marL="177800" lvl="0" indent="-177800" algn="l">
                        <a:lnSpc>
                          <a:spcPct val="100000"/>
                        </a:lnSpc>
                        <a:spcBef>
                          <a:spcPts val="0"/>
                        </a:spcBef>
                        <a:buClr>
                          <a:srgbClr val="000000"/>
                        </a:buClr>
                        <a:buFont typeface="Arial,Sans-Serif"/>
                        <a:buChar char="•"/>
                      </a:pPr>
                      <a:r>
                        <a:rPr lang="en-US" sz="1200" b="0" i="0" u="none" strike="noStrike" noProof="0" dirty="0">
                          <a:solidFill>
                            <a:schemeClr val="tx1"/>
                          </a:solidFill>
                          <a:latin typeface="Arial"/>
                          <a:cs typeface="Arial"/>
                        </a:rPr>
                        <a:t>Capital efficient</a:t>
                      </a:r>
                      <a:endParaRPr lang="en-US" dirty="0"/>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709E">
                        <a:alpha val="40000"/>
                      </a:srgbClr>
                    </a:solidFill>
                  </a:tcPr>
                </a:tc>
                <a:tc>
                  <a:txBody>
                    <a:bodyPr/>
                    <a:lstStyle/>
                    <a:p>
                      <a:pPr marL="177800" lvl="0" indent="-177800">
                        <a:spcBef>
                          <a:spcPts val="0"/>
                        </a:spcBef>
                        <a:buFont typeface="Arial"/>
                        <a:buChar char="•"/>
                      </a:pPr>
                      <a:r>
                        <a:rPr lang="en-US" sz="1200" dirty="0">
                          <a:solidFill>
                            <a:schemeClr val="tx1"/>
                          </a:solidFill>
                        </a:rPr>
                        <a:t>Net new and upgraded grid transmission</a:t>
                      </a:r>
                      <a:endParaRPr lang="en-US" sz="1200" b="0" i="0" u="none" strike="noStrike" noProof="0" dirty="0">
                        <a:solidFill>
                          <a:schemeClr val="tx1"/>
                        </a:solidFill>
                        <a:latin typeface="Arial"/>
                        <a:cs typeface="Arial"/>
                      </a:endParaRPr>
                    </a:p>
                    <a:p>
                      <a:pPr marL="177800" lvl="0" indent="-177800">
                        <a:spcBef>
                          <a:spcPts val="0"/>
                        </a:spcBef>
                        <a:buFont typeface="Arial"/>
                        <a:buChar char="•"/>
                      </a:pPr>
                      <a:r>
                        <a:rPr lang="en-US" sz="1200" dirty="0">
                          <a:solidFill>
                            <a:schemeClr val="tx1"/>
                          </a:solidFill>
                        </a:rPr>
                        <a:t>Capital intensive</a:t>
                      </a:r>
                      <a:endParaRPr lang="en-US" dirty="0"/>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9BDC">
                        <a:alpha val="40000"/>
                      </a:srgbClr>
                    </a:solidFill>
                  </a:tcPr>
                </a:tc>
                <a:extLst>
                  <a:ext uri="{0D108BD9-81ED-4DB2-BD59-A6C34878D82A}">
                    <a16:rowId xmlns:a16="http://schemas.microsoft.com/office/drawing/2014/main" val="3705565636"/>
                  </a:ext>
                </a:extLst>
              </a:tr>
              <a:tr h="401594">
                <a:tc>
                  <a:txBody>
                    <a:bodyPr/>
                    <a:lstStyle/>
                    <a:p>
                      <a:pPr marL="0" indent="0">
                        <a:buNone/>
                      </a:pPr>
                      <a:r>
                        <a:rPr lang="en-US" sz="1200" b="1">
                          <a:solidFill>
                            <a:schemeClr val="tx1"/>
                          </a:solidFill>
                        </a:rPr>
                        <a:t>Highlighted Solutions</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177800" lvl="0" indent="-177800">
                        <a:spcBef>
                          <a:spcPts val="0"/>
                        </a:spcBef>
                        <a:buClr>
                          <a:srgbClr val="000000"/>
                        </a:buClr>
                        <a:buFont typeface="Arial,Sans-Serif"/>
                        <a:buChar char="•"/>
                      </a:pPr>
                      <a:r>
                        <a:rPr lang="en-US" sz="1200" b="0" i="0" u="none" strike="noStrike" noProof="0" dirty="0">
                          <a:solidFill>
                            <a:schemeClr val="tx1"/>
                          </a:solidFill>
                          <a:latin typeface="+mn-lt"/>
                          <a:cs typeface="Arial"/>
                        </a:rPr>
                        <a:t>Load Shifting Technologies</a:t>
                      </a:r>
                      <a:endParaRPr lang="en-US" sz="1200" dirty="0"/>
                    </a:p>
                    <a:p>
                      <a:pPr marL="177800" lvl="0" indent="-177800">
                        <a:spcBef>
                          <a:spcPts val="0"/>
                        </a:spcBef>
                        <a:buClr>
                          <a:srgbClr val="000000"/>
                        </a:buClr>
                        <a:buFont typeface="Arial,Sans-Serif"/>
                        <a:buChar char="•"/>
                      </a:pPr>
                      <a:r>
                        <a:rPr lang="en-US" sz="1200" b="0" i="0" u="none" strike="noStrike" noProof="0" dirty="0">
                          <a:solidFill>
                            <a:schemeClr val="tx1"/>
                          </a:solidFill>
                          <a:latin typeface="+mn-lt"/>
                          <a:cs typeface="Arial"/>
                        </a:rPr>
                        <a:t>Distributed Energy Resource Management Systems (DERMS) </a:t>
                      </a:r>
                      <a:endParaRPr lang="en-US" sz="1200" dirty="0"/>
                    </a:p>
                    <a:p>
                      <a:pPr marL="177800" marR="0" lvl="0" indent="-177800" algn="l" rtl="0">
                        <a:lnSpc>
                          <a:spcPct val="100000"/>
                        </a:lnSpc>
                        <a:spcBef>
                          <a:spcPts val="0"/>
                        </a:spcBef>
                        <a:spcAft>
                          <a:spcPts val="0"/>
                        </a:spcAft>
                        <a:buClr>
                          <a:srgbClr val="000000"/>
                        </a:buClr>
                        <a:buSzTx/>
                        <a:buFont typeface="Arial,Sans-Serif"/>
                        <a:buChar char="•"/>
                      </a:pPr>
                      <a:r>
                        <a:rPr lang="en-US" sz="1200" b="0" i="0" u="none" strike="noStrike" kern="1200" cap="none" spc="0" normalizeH="0" baseline="0" noProof="0" dirty="0">
                          <a:ln>
                            <a:noFill/>
                          </a:ln>
                          <a:solidFill>
                            <a:srgbClr val="000000"/>
                          </a:solidFill>
                          <a:effectLst/>
                          <a:uLnTx/>
                          <a:uFillTx/>
                          <a:latin typeface="+mn-lt"/>
                          <a:ea typeface="+mn-ea"/>
                          <a:cs typeface="Arial"/>
                        </a:rPr>
                        <a:t>Virtual Power Plants (VPPs) </a:t>
                      </a:r>
                      <a:endParaRPr lang="en-US" sz="1200" kern="1200" cap="none" spc="0" normalizeH="0" baseline="0" dirty="0">
                        <a:ln>
                          <a:noFill/>
                        </a:ln>
                        <a:solidFill>
                          <a:srgbClr val="000000"/>
                        </a:solidFill>
                        <a:effectLst/>
                        <a:uLnTx/>
                        <a:uFillTx/>
                        <a:latin typeface="+mn-lt"/>
                        <a:ea typeface="+mn-ea"/>
                      </a:endParaRPr>
                    </a:p>
                    <a:p>
                      <a:pPr marL="177800" marR="0" lvl="0" indent="-177800" algn="l" rtl="0">
                        <a:lnSpc>
                          <a:spcPct val="100000"/>
                        </a:lnSpc>
                        <a:spcBef>
                          <a:spcPts val="0"/>
                        </a:spcBef>
                        <a:spcAft>
                          <a:spcPts val="0"/>
                        </a:spcAft>
                        <a:buClr>
                          <a:srgbClr val="000000"/>
                        </a:buClr>
                        <a:buSzTx/>
                        <a:buFont typeface="Arial,Sans-Serif"/>
                        <a:buChar char="•"/>
                      </a:pPr>
                      <a:r>
                        <a:rPr lang="en-US" sz="1200" b="0" i="0" u="none" strike="noStrike" kern="1200" cap="none" spc="0" normalizeH="0" baseline="0" noProof="0" dirty="0">
                          <a:ln>
                            <a:noFill/>
                          </a:ln>
                          <a:solidFill>
                            <a:srgbClr val="000000"/>
                          </a:solidFill>
                          <a:effectLst/>
                          <a:uLnTx/>
                          <a:uFillTx/>
                          <a:latin typeface="+mn-lt"/>
                          <a:ea typeface="+mn-ea"/>
                          <a:cs typeface="Arial"/>
                        </a:rPr>
                        <a:t>Bi-directional charging</a:t>
                      </a:r>
                      <a:endParaRPr lang="en-US" sz="1200" kern="1200" cap="none" spc="0" normalizeH="0" baseline="0" dirty="0">
                        <a:ln>
                          <a:noFill/>
                        </a:ln>
                        <a:solidFill>
                          <a:srgbClr val="000000"/>
                        </a:solidFill>
                        <a:effectLst/>
                        <a:uLnTx/>
                        <a:uFillTx/>
                        <a:latin typeface="+mn-lt"/>
                        <a:ea typeface="+mn-ea"/>
                      </a:endParaRP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435D">
                        <a:alpha val="40000"/>
                      </a:srgbClr>
                    </a:solidFill>
                  </a:tcPr>
                </a:tc>
                <a:tc>
                  <a:txBody>
                    <a:bodyPr/>
                    <a:lstStyle/>
                    <a:p>
                      <a:pPr marL="177800" marR="0" lvl="0" indent="-177800" algn="l" defTabSz="711200" rtl="0">
                        <a:lnSpc>
                          <a:spcPct val="100000"/>
                        </a:lnSpc>
                        <a:spcBef>
                          <a:spcPts val="0"/>
                        </a:spcBef>
                        <a:spcAft>
                          <a:spcPts val="0"/>
                        </a:spcAft>
                        <a:buClr>
                          <a:srgbClr val="000000"/>
                        </a:buClr>
                        <a:buSzTx/>
                        <a:buFont typeface="Arial,Sans-Serif"/>
                        <a:buChar char="•"/>
                        <a:tabLst/>
                        <a:defRPr/>
                      </a:pPr>
                      <a:r>
                        <a:rPr lang="en-US" sz="1200" b="0" i="0" u="none" strike="noStrike" baseline="0" noProof="0" dirty="0">
                          <a:solidFill>
                            <a:srgbClr val="000000"/>
                          </a:solidFill>
                          <a:latin typeface="+mn-lt"/>
                          <a:cs typeface="Arial"/>
                        </a:rPr>
                        <a:t>Grid-Forming Inverters (GFM)</a:t>
                      </a:r>
                    </a:p>
                    <a:p>
                      <a:pPr marL="177800" lvl="0" indent="-177800" algn="l">
                        <a:lnSpc>
                          <a:spcPct val="100000"/>
                        </a:lnSpc>
                        <a:spcBef>
                          <a:spcPts val="0"/>
                        </a:spcBef>
                        <a:buClr>
                          <a:srgbClr val="000000"/>
                        </a:buClr>
                        <a:buFont typeface="Arial,Sans-Serif"/>
                        <a:buChar char="•"/>
                      </a:pPr>
                      <a:r>
                        <a:rPr lang="en-US" sz="1200" b="0" i="0" u="none" strike="noStrike" baseline="0" noProof="0" dirty="0">
                          <a:solidFill>
                            <a:srgbClr val="000000"/>
                          </a:solidFill>
                          <a:latin typeface="+mn-lt"/>
                          <a:cs typeface="Arial"/>
                        </a:rPr>
                        <a:t>Grid-Scale Battery Storage </a:t>
                      </a:r>
                      <a:endParaRPr lang="en-US" sz="1200" dirty="0"/>
                    </a:p>
                    <a:p>
                      <a:pPr marL="177800" lvl="0" indent="-177800" algn="l">
                        <a:lnSpc>
                          <a:spcPct val="100000"/>
                        </a:lnSpc>
                        <a:spcBef>
                          <a:spcPts val="0"/>
                        </a:spcBef>
                        <a:buClr>
                          <a:srgbClr val="000000"/>
                        </a:buClr>
                        <a:buFont typeface="Arial,Sans-Serif"/>
                        <a:buChar char="•"/>
                      </a:pPr>
                      <a:r>
                        <a:rPr lang="en-US" sz="1200" b="0" i="0" u="none" strike="noStrike" baseline="0" noProof="0" dirty="0">
                          <a:solidFill>
                            <a:srgbClr val="000000"/>
                          </a:solidFill>
                          <a:latin typeface="+mn-lt"/>
                          <a:cs typeface="Arial"/>
                        </a:rPr>
                        <a:t>Flexible AC Transmission Systems (FACTS) </a:t>
                      </a:r>
                      <a:endParaRPr lang="en-US" sz="1200" dirty="0"/>
                    </a:p>
                    <a:p>
                      <a:pPr marL="177800" lvl="0" indent="-177800" algn="l">
                        <a:lnSpc>
                          <a:spcPct val="100000"/>
                        </a:lnSpc>
                        <a:spcBef>
                          <a:spcPts val="0"/>
                        </a:spcBef>
                        <a:buClr>
                          <a:srgbClr val="000000"/>
                        </a:buClr>
                        <a:buFont typeface="Arial,Sans-Serif"/>
                        <a:buChar char="•"/>
                      </a:pPr>
                      <a:r>
                        <a:rPr lang="en-US" sz="1200" b="0" i="0" u="none" strike="noStrike" baseline="0" noProof="0" dirty="0">
                          <a:solidFill>
                            <a:srgbClr val="000000"/>
                          </a:solidFill>
                          <a:latin typeface="+mn-lt"/>
                          <a:cs typeface="Arial"/>
                        </a:rPr>
                        <a:t>Advanced Metering Infrastructure (AMI) </a:t>
                      </a:r>
                      <a:endParaRPr lang="en-US" sz="1200" dirty="0"/>
                    </a:p>
                    <a:p>
                      <a:pPr marL="177800" lvl="0" indent="-177800" algn="l">
                        <a:lnSpc>
                          <a:spcPct val="100000"/>
                        </a:lnSpc>
                        <a:spcBef>
                          <a:spcPts val="0"/>
                        </a:spcBef>
                        <a:buClr>
                          <a:srgbClr val="000000"/>
                        </a:buClr>
                        <a:buFont typeface="Arial,Sans-Serif"/>
                        <a:buChar char="•"/>
                      </a:pPr>
                      <a:r>
                        <a:rPr lang="en-US" sz="1200" b="0" i="0" u="none" strike="noStrike" baseline="0" noProof="0" dirty="0">
                          <a:solidFill>
                            <a:schemeClr val="tx1"/>
                          </a:solidFill>
                          <a:latin typeface="+mn-lt"/>
                          <a:cs typeface="Arial"/>
                        </a:rPr>
                        <a:t>Digital Twins</a:t>
                      </a:r>
                      <a:endParaRPr lang="en-US" sz="1200" b="0" i="0" u="none" strike="noStrike" baseline="0" noProof="0" dirty="0">
                        <a:solidFill>
                          <a:srgbClr val="000000"/>
                        </a:solidFill>
                        <a:latin typeface="+mn-lt"/>
                        <a:cs typeface="Arial"/>
                      </a:endParaRP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709E">
                        <a:alpha val="40000"/>
                      </a:srgbClr>
                    </a:solidFill>
                  </a:tcPr>
                </a:tc>
                <a:tc>
                  <a:txBody>
                    <a:bodyPr/>
                    <a:lstStyle/>
                    <a:p>
                      <a:pPr marL="177800" marR="0" lvl="0" indent="-177800" algn="l" defTabSz="711200" rtl="0" eaLnBrk="1" fontAlgn="auto" latinLnBrk="0" hangingPunct="1">
                        <a:lnSpc>
                          <a:spcPct val="100000"/>
                        </a:lnSpc>
                        <a:spcBef>
                          <a:spcPts val="0"/>
                        </a:spcBef>
                        <a:spcAft>
                          <a:spcPts val="0"/>
                        </a:spcAft>
                        <a:buClrTx/>
                        <a:buSzTx/>
                        <a:buFont typeface="Arial"/>
                        <a:buChar char="•"/>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New transmission and distribution</a:t>
                      </a:r>
                    </a:p>
                    <a:p>
                      <a:pPr marL="177800" marR="0" lvl="0" indent="-177800" algn="l" defTabSz="711200" rtl="0" eaLnBrk="1" fontAlgn="auto" latinLnBrk="0" hangingPunct="1">
                        <a:lnSpc>
                          <a:spcPct val="100000"/>
                        </a:lnSpc>
                        <a:spcBef>
                          <a:spcPts val="0"/>
                        </a:spcBef>
                        <a:spcAft>
                          <a:spcPts val="0"/>
                        </a:spcAft>
                        <a:buClrTx/>
                        <a:buSzTx/>
                        <a:buFont typeface="Arial"/>
                        <a:buChar char="•"/>
                        <a:tabLst/>
                        <a:defRPr/>
                      </a:pPr>
                      <a:r>
                        <a:rPr kumimoji="0" lang="en-US" sz="1200" b="0" i="0" u="none" strike="noStrike" kern="1200" cap="none" spc="0" normalizeH="0" baseline="0" noProof="0" dirty="0">
                          <a:ln>
                            <a:noFill/>
                          </a:ln>
                          <a:solidFill>
                            <a:srgbClr val="000000"/>
                          </a:solidFill>
                          <a:effectLst/>
                          <a:uLnTx/>
                          <a:uFillTx/>
                          <a:latin typeface="+mn-lt"/>
                          <a:ea typeface="+mn-ea"/>
                          <a:cs typeface="+mn-cs"/>
                        </a:rPr>
                        <a:t>HVDC</a:t>
                      </a:r>
                    </a:p>
                  </a:txBody>
                  <a:tcPr anchor="ct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09BDC">
                        <a:alpha val="40000"/>
                      </a:srgbClr>
                    </a:solidFill>
                  </a:tcPr>
                </a:tc>
                <a:extLst>
                  <a:ext uri="{0D108BD9-81ED-4DB2-BD59-A6C34878D82A}">
                    <a16:rowId xmlns:a16="http://schemas.microsoft.com/office/drawing/2014/main" val="103651934"/>
                  </a:ext>
                </a:extLst>
              </a:tr>
              <a:tr h="401594">
                <a:tc>
                  <a:txBody>
                    <a:bodyPr/>
                    <a:lstStyle/>
                    <a:p>
                      <a:pPr marL="0" lvl="0" indent="0">
                        <a:buNone/>
                      </a:pPr>
                      <a:r>
                        <a:rPr lang="en-US" sz="1200" b="1">
                          <a:solidFill>
                            <a:schemeClr val="tx1"/>
                          </a:solidFill>
                        </a:rPr>
                        <a:t>Time to Deploy</a:t>
                      </a:r>
                    </a:p>
                  </a:txBody>
                  <a:tcPr anchor="ctr">
                    <a:lnT w="3175" cap="flat" cmpd="sng" algn="ctr">
                      <a:solidFill>
                        <a:schemeClr val="tx1"/>
                      </a:solidFill>
                      <a:prstDash val="solid"/>
                      <a:round/>
                      <a:headEnd type="none" w="med" len="med"/>
                      <a:tailEnd type="none" w="med" len="med"/>
                    </a:lnT>
                    <a:lnB w="3174" cap="flat" cmpd="sng" algn="ctr">
                      <a:solidFill>
                        <a:schemeClr val="tx1"/>
                      </a:solidFill>
                      <a:prstDash val="solid"/>
                      <a:round/>
                      <a:headEnd type="none" w="med" len="med"/>
                      <a:tailEnd type="none" w="med" len="med"/>
                    </a:lnB>
                    <a:noFill/>
                  </a:tcPr>
                </a:tc>
                <a:tc>
                  <a:txBody>
                    <a:bodyPr/>
                    <a:lstStyle/>
                    <a:p>
                      <a:pPr marL="177800" lvl="0" indent="-177800">
                        <a:spcBef>
                          <a:spcPts val="0"/>
                        </a:spcBef>
                        <a:buFont typeface="Arial,Sans-Serif"/>
                        <a:buChar char="•"/>
                      </a:pPr>
                      <a:r>
                        <a:rPr lang="en-US" sz="1200" b="0" i="0" u="none" strike="noStrike" noProof="0" dirty="0">
                          <a:solidFill>
                            <a:schemeClr val="tx1"/>
                          </a:solidFill>
                          <a:latin typeface="Arial"/>
                          <a:cs typeface="Arial"/>
                        </a:rPr>
                        <a:t>1-2+ years</a:t>
                      </a:r>
                    </a:p>
                  </a:txBody>
                  <a:tcPr anchor="ctr">
                    <a:lnT w="3175" cap="flat" cmpd="sng" algn="ctr">
                      <a:solidFill>
                        <a:schemeClr val="tx1"/>
                      </a:solidFill>
                      <a:prstDash val="solid"/>
                      <a:round/>
                      <a:headEnd type="none" w="med" len="med"/>
                      <a:tailEnd type="none" w="med" len="med"/>
                    </a:lnT>
                    <a:lnB w="3174" cap="flat" cmpd="sng" algn="ctr">
                      <a:solidFill>
                        <a:schemeClr val="tx1"/>
                      </a:solidFill>
                      <a:prstDash val="solid"/>
                      <a:round/>
                      <a:headEnd type="none" w="med" len="med"/>
                      <a:tailEnd type="none" w="med" len="med"/>
                    </a:lnB>
                    <a:solidFill>
                      <a:srgbClr val="00435D">
                        <a:alpha val="40000"/>
                      </a:srgbClr>
                    </a:solidFill>
                  </a:tcPr>
                </a:tc>
                <a:tc>
                  <a:txBody>
                    <a:bodyPr/>
                    <a:lstStyle/>
                    <a:p>
                      <a:pPr marL="177800" lvl="0" indent="-177800" algn="l">
                        <a:lnSpc>
                          <a:spcPct val="100000"/>
                        </a:lnSpc>
                        <a:spcBef>
                          <a:spcPts val="0"/>
                        </a:spcBef>
                        <a:buFont typeface="Arial,Sans-Serif"/>
                        <a:buChar char="•"/>
                      </a:pPr>
                      <a:r>
                        <a:rPr lang="en-US" sz="1200" b="0" i="0" u="none" strike="noStrike" baseline="0" noProof="0" dirty="0">
                          <a:solidFill>
                            <a:srgbClr val="000000"/>
                          </a:solidFill>
                          <a:latin typeface="Arial"/>
                          <a:cs typeface="Arial"/>
                        </a:rPr>
                        <a:t>1-4+ years</a:t>
                      </a:r>
                    </a:p>
                  </a:txBody>
                  <a:tcPr anchor="ctr">
                    <a:lnT w="3175" cap="flat" cmpd="sng" algn="ctr">
                      <a:solidFill>
                        <a:schemeClr val="tx1"/>
                      </a:solidFill>
                      <a:prstDash val="solid"/>
                      <a:round/>
                      <a:headEnd type="none" w="med" len="med"/>
                      <a:tailEnd type="none" w="med" len="med"/>
                    </a:lnT>
                    <a:lnB w="3174" cap="flat" cmpd="sng" algn="ctr">
                      <a:solidFill>
                        <a:schemeClr val="tx1"/>
                      </a:solidFill>
                      <a:prstDash val="solid"/>
                      <a:round/>
                      <a:headEnd type="none" w="med" len="med"/>
                      <a:tailEnd type="none" w="med" len="med"/>
                    </a:lnB>
                    <a:solidFill>
                      <a:srgbClr val="00709E">
                        <a:alpha val="40000"/>
                      </a:srgbClr>
                    </a:solidFill>
                  </a:tcPr>
                </a:tc>
                <a:tc>
                  <a:txBody>
                    <a:bodyPr/>
                    <a:lstStyle/>
                    <a:p>
                      <a:pPr marL="177800" lvl="0" indent="-177800">
                        <a:spcBef>
                          <a:spcPts val="0"/>
                        </a:spcBef>
                        <a:buFont typeface="Arial"/>
                        <a:buChar char="•"/>
                      </a:pPr>
                      <a:r>
                        <a:rPr lang="en-US" sz="1200" b="0" dirty="0">
                          <a:solidFill>
                            <a:schemeClr val="tx1"/>
                          </a:solidFill>
                        </a:rPr>
                        <a:t>5-15+ years</a:t>
                      </a:r>
                      <a:endParaRPr lang="en-US" dirty="0"/>
                    </a:p>
                  </a:txBody>
                  <a:tcPr anchor="ctr">
                    <a:lnT w="3175" cap="flat" cmpd="sng" algn="ctr">
                      <a:solidFill>
                        <a:schemeClr val="tx1"/>
                      </a:solidFill>
                      <a:prstDash val="solid"/>
                      <a:round/>
                      <a:headEnd type="none" w="med" len="med"/>
                      <a:tailEnd type="none" w="med" len="med"/>
                    </a:lnT>
                    <a:lnB w="3174" cap="flat" cmpd="sng" algn="ctr">
                      <a:solidFill>
                        <a:schemeClr val="tx1"/>
                      </a:solidFill>
                      <a:prstDash val="solid"/>
                      <a:round/>
                      <a:headEnd type="none" w="med" len="med"/>
                      <a:tailEnd type="none" w="med" len="med"/>
                    </a:lnB>
                    <a:solidFill>
                      <a:srgbClr val="009BDC">
                        <a:alpha val="40000"/>
                      </a:srgbClr>
                    </a:solidFill>
                  </a:tcPr>
                </a:tc>
                <a:extLst>
                  <a:ext uri="{0D108BD9-81ED-4DB2-BD59-A6C34878D82A}">
                    <a16:rowId xmlns:a16="http://schemas.microsoft.com/office/drawing/2014/main" val="2650813269"/>
                  </a:ext>
                </a:extLst>
              </a:tr>
              <a:tr h="470746">
                <a:tc>
                  <a:txBody>
                    <a:bodyPr/>
                    <a:lstStyle/>
                    <a:p>
                      <a:pPr marL="0" lvl="0" indent="0">
                        <a:buNone/>
                      </a:pPr>
                      <a:r>
                        <a:rPr lang="en-US" sz="1200" b="1">
                          <a:solidFill>
                            <a:schemeClr val="tx1"/>
                          </a:solidFill>
                        </a:rPr>
                        <a:t>Investment Opportunity</a:t>
                      </a:r>
                      <a:r>
                        <a:rPr lang="en-US" sz="1200" b="0" baseline="30000">
                          <a:solidFill>
                            <a:schemeClr val="tx1"/>
                          </a:solidFill>
                        </a:rPr>
                        <a:t>2</a:t>
                      </a:r>
                    </a:p>
                  </a:txBody>
                  <a:tcPr anchor="ctr">
                    <a:lnT w="3174" cap="flat" cmpd="sng" algn="ctr">
                      <a:solidFill>
                        <a:schemeClr val="tx1"/>
                      </a:solidFill>
                      <a:prstDash val="solid"/>
                      <a:round/>
                      <a:headEnd type="none" w="med" len="med"/>
                      <a:tailEnd type="none" w="med" len="med"/>
                    </a:lnT>
                    <a:lnB w="3174" cap="flat" cmpd="sng" algn="ctr">
                      <a:solidFill>
                        <a:schemeClr val="tx1"/>
                      </a:solidFill>
                      <a:prstDash val="solid"/>
                      <a:round/>
                      <a:headEnd type="none" w="med" len="med"/>
                      <a:tailEnd type="none" w="med" len="med"/>
                    </a:lnB>
                    <a:noFill/>
                  </a:tcPr>
                </a:tc>
                <a:tc>
                  <a:txBody>
                    <a:bodyPr/>
                    <a:lstStyle/>
                    <a:p>
                      <a:pPr marL="177800" lvl="0" indent="-177800">
                        <a:spcBef>
                          <a:spcPts val="0"/>
                        </a:spcBef>
                        <a:buFont typeface="Arial,Sans-Serif"/>
                        <a:buChar char="•"/>
                      </a:pPr>
                      <a:r>
                        <a:rPr lang="en-US" sz="1200" b="0" i="0" u="none" strike="noStrike" kern="1200" cap="none" spc="0" normalizeH="0" baseline="0" noProof="0" dirty="0">
                          <a:ln>
                            <a:noFill/>
                          </a:ln>
                          <a:solidFill>
                            <a:srgbClr val="000000"/>
                          </a:solidFill>
                          <a:effectLst/>
                          <a:uLnTx/>
                          <a:uFillTx/>
                          <a:latin typeface="Arial"/>
                          <a:ea typeface="+mn-ea"/>
                          <a:cs typeface="+mn-cs"/>
                        </a:rPr>
                        <a:t>Estimated $50-$150B+/yr from 2030-2035</a:t>
                      </a:r>
                      <a:r>
                        <a:rPr lang="en-US" sz="1200" b="0" i="0" u="none" strike="noStrike" kern="1200" cap="none" spc="0" normalizeH="0" baseline="30000" noProof="0" dirty="0">
                          <a:ln>
                            <a:noFill/>
                          </a:ln>
                          <a:solidFill>
                            <a:srgbClr val="000000"/>
                          </a:solidFill>
                          <a:effectLst/>
                          <a:uLnTx/>
                          <a:uFillTx/>
                        </a:rPr>
                        <a:t>1 </a:t>
                      </a:r>
                      <a:endParaRPr lang="en-US" sz="1200" b="0" i="0" u="none" strike="noStrike" kern="1200" cap="none" spc="0" normalizeH="0" baseline="0" noProof="0" dirty="0">
                        <a:ln>
                          <a:noFill/>
                        </a:ln>
                        <a:solidFill>
                          <a:srgbClr val="000000"/>
                        </a:solidFill>
                        <a:effectLst/>
                        <a:uLnTx/>
                        <a:uFillTx/>
                        <a:latin typeface="Arial"/>
                        <a:ea typeface="+mn-ea"/>
                        <a:cs typeface="+mn-cs"/>
                      </a:endParaRPr>
                    </a:p>
                    <a:p>
                      <a:pPr marL="177800" lvl="0" indent="-177800">
                        <a:spcBef>
                          <a:spcPts val="0"/>
                        </a:spcBef>
                        <a:buFont typeface="Arial,Sans-Serif"/>
                        <a:buChar char="•"/>
                      </a:pPr>
                      <a:r>
                        <a:rPr lang="en-US" sz="1200" b="0" i="0" u="none" strike="noStrike" kern="1200" cap="none" spc="0" normalizeH="0" baseline="0" noProof="0" dirty="0">
                          <a:ln>
                            <a:noFill/>
                          </a:ln>
                          <a:solidFill>
                            <a:srgbClr val="000000"/>
                          </a:solidFill>
                          <a:effectLst/>
                          <a:uLnTx/>
                          <a:uFillTx/>
                          <a:latin typeface="Arial"/>
                          <a:ea typeface="+mn-ea"/>
                          <a:cs typeface="+mn-cs"/>
                        </a:rPr>
                        <a:t>Systems savings potential of $150B+ by 2035</a:t>
                      </a:r>
                      <a:endParaRPr lang="en-US" sz="1200" b="0" i="0" u="none" strike="noStrike" noProof="0" dirty="0">
                        <a:solidFill>
                          <a:schemeClr val="tx1"/>
                        </a:solidFill>
                        <a:latin typeface="Arial"/>
                        <a:cs typeface="Arial"/>
                      </a:endParaRPr>
                    </a:p>
                  </a:txBody>
                  <a:tcPr marR="45720" anchor="ctr">
                    <a:lnT w="3174" cap="flat" cmpd="sng" algn="ctr">
                      <a:solidFill>
                        <a:schemeClr val="tx1"/>
                      </a:solidFill>
                      <a:prstDash val="solid"/>
                      <a:round/>
                      <a:headEnd type="none" w="med" len="med"/>
                      <a:tailEnd type="none" w="med" len="med"/>
                    </a:lnT>
                    <a:lnB w="3174" cap="flat" cmpd="sng" algn="ctr">
                      <a:solidFill>
                        <a:schemeClr val="tx1"/>
                      </a:solidFill>
                      <a:prstDash val="solid"/>
                      <a:round/>
                      <a:headEnd type="none" w="med" len="med"/>
                      <a:tailEnd type="none" w="med" len="med"/>
                    </a:lnB>
                    <a:solidFill>
                      <a:srgbClr val="00435D">
                        <a:alpha val="40000"/>
                      </a:srgbClr>
                    </a:solidFill>
                  </a:tcPr>
                </a:tc>
                <a:tc>
                  <a:txBody>
                    <a:bodyPr/>
                    <a:lstStyle/>
                    <a:p>
                      <a:pPr marL="177800" lvl="0" indent="-177800" algn="l">
                        <a:lnSpc>
                          <a:spcPct val="100000"/>
                        </a:lnSpc>
                        <a:spcBef>
                          <a:spcPts val="0"/>
                        </a:spcBef>
                        <a:buFont typeface="Arial,Sans-Serif"/>
                        <a:buChar char="•"/>
                      </a:pPr>
                      <a:r>
                        <a:rPr kumimoji="0" lang="en-US" sz="1200" b="0" i="0" u="none" strike="noStrike" kern="1200" cap="none" spc="0" normalizeH="0" baseline="0" noProof="0" dirty="0">
                          <a:ln>
                            <a:noFill/>
                          </a:ln>
                          <a:solidFill>
                            <a:srgbClr val="000000"/>
                          </a:solidFill>
                          <a:effectLst/>
                          <a:uLnTx/>
                          <a:uFillTx/>
                          <a:latin typeface="Arial"/>
                          <a:ea typeface="+mn-ea"/>
                          <a:cs typeface="+mn-cs"/>
                        </a:rPr>
                        <a:t>Estimated $</a:t>
                      </a:r>
                      <a:r>
                        <a:rPr lang="en-US" sz="1200" b="0" i="0" u="none" strike="noStrike" kern="1200" cap="none" spc="0" normalizeH="0" baseline="0" noProof="0" dirty="0">
                          <a:ln>
                            <a:noFill/>
                          </a:ln>
                          <a:solidFill>
                            <a:srgbClr val="000000"/>
                          </a:solidFill>
                          <a:effectLst/>
                          <a:uLnTx/>
                          <a:uFillTx/>
                          <a:latin typeface="Arial"/>
                          <a:ea typeface="+mn-ea"/>
                          <a:cs typeface="+mn-cs"/>
                        </a:rPr>
                        <a:t>200B-</a:t>
                      </a:r>
                      <a:r>
                        <a:rPr kumimoji="0" lang="en-US" sz="1200" b="0" i="0" u="none" strike="noStrike" kern="1200" cap="none" spc="0" normalizeH="0" baseline="0" noProof="0" dirty="0">
                          <a:ln>
                            <a:noFill/>
                          </a:ln>
                          <a:solidFill>
                            <a:srgbClr val="000000"/>
                          </a:solidFill>
                          <a:effectLst/>
                          <a:uLnTx/>
                          <a:uFillTx/>
                          <a:latin typeface="Arial"/>
                          <a:ea typeface="+mn-ea"/>
                          <a:cs typeface="+mn-cs"/>
                        </a:rPr>
                        <a:t>$</a:t>
                      </a:r>
                      <a:r>
                        <a:rPr lang="en-US" sz="1200" b="0" i="0" u="none" strike="noStrike" kern="1200" cap="none" spc="0" normalizeH="0" baseline="0" noProof="0" dirty="0">
                          <a:ln>
                            <a:noFill/>
                          </a:ln>
                          <a:solidFill>
                            <a:srgbClr val="000000"/>
                          </a:solidFill>
                          <a:effectLst/>
                          <a:uLnTx/>
                          <a:uFillTx/>
                          <a:latin typeface="Arial"/>
                          <a:ea typeface="+mn-ea"/>
                          <a:cs typeface="+mn-cs"/>
                        </a:rPr>
                        <a:t>400B+/yr </a:t>
                      </a:r>
                      <a:r>
                        <a:rPr kumimoji="0" lang="en-US" sz="1200" b="0" i="0" u="none" strike="noStrike" kern="1200" cap="none" spc="0" normalizeH="0" baseline="0" noProof="0" dirty="0">
                          <a:ln>
                            <a:noFill/>
                          </a:ln>
                          <a:solidFill>
                            <a:srgbClr val="000000"/>
                          </a:solidFill>
                          <a:effectLst/>
                          <a:uLnTx/>
                          <a:uFillTx/>
                          <a:latin typeface="Arial"/>
                          <a:ea typeface="+mn-ea"/>
                          <a:cs typeface="+mn-cs"/>
                        </a:rPr>
                        <a:t>from </a:t>
                      </a:r>
                      <a:r>
                        <a:rPr lang="en-US" sz="1200" b="0" i="0" u="none" strike="noStrike" kern="1200" cap="none" spc="0" normalizeH="0" baseline="0" noProof="0" dirty="0">
                          <a:ln>
                            <a:noFill/>
                          </a:ln>
                          <a:solidFill>
                            <a:srgbClr val="000000"/>
                          </a:solidFill>
                          <a:effectLst/>
                          <a:uLnTx/>
                          <a:uFillTx/>
                          <a:latin typeface="Arial"/>
                          <a:ea typeface="+mn-ea"/>
                          <a:cs typeface="+mn-cs"/>
                        </a:rPr>
                        <a:t>2030-2035</a:t>
                      </a:r>
                    </a:p>
                  </a:txBody>
                  <a:tcPr anchor="ctr">
                    <a:lnT w="3174" cap="flat" cmpd="sng" algn="ctr">
                      <a:solidFill>
                        <a:schemeClr val="tx1"/>
                      </a:solidFill>
                      <a:prstDash val="solid"/>
                      <a:round/>
                      <a:headEnd type="none" w="med" len="med"/>
                      <a:tailEnd type="none" w="med" len="med"/>
                    </a:lnT>
                    <a:lnB w="3174" cap="flat" cmpd="sng" algn="ctr">
                      <a:solidFill>
                        <a:schemeClr val="tx1"/>
                      </a:solidFill>
                      <a:prstDash val="solid"/>
                      <a:round/>
                      <a:headEnd type="none" w="med" len="med"/>
                      <a:tailEnd type="none" w="med" len="med"/>
                    </a:lnB>
                    <a:solidFill>
                      <a:srgbClr val="00709E">
                        <a:alpha val="40000"/>
                      </a:srgbClr>
                    </a:solidFill>
                  </a:tcPr>
                </a:tc>
                <a:tc>
                  <a:txBody>
                    <a:bodyPr/>
                    <a:lstStyle/>
                    <a:p>
                      <a:pPr marL="177800" lvl="0" indent="-177800">
                        <a:spcBef>
                          <a:spcPts val="0"/>
                        </a:spcBef>
                        <a:buFont typeface="Arial"/>
                        <a:buChar char="•"/>
                      </a:pPr>
                      <a:r>
                        <a:rPr lang="en-US" sz="1200" b="0" dirty="0">
                          <a:solidFill>
                            <a:schemeClr val="tx1"/>
                          </a:solidFill>
                        </a:rPr>
                        <a:t>Estimated $200B+/yr from 2030-2035</a:t>
                      </a:r>
                      <a:endParaRPr lang="en-US" dirty="0"/>
                    </a:p>
                  </a:txBody>
                  <a:tcPr anchor="ctr">
                    <a:lnT w="3174" cap="flat" cmpd="sng" algn="ctr">
                      <a:solidFill>
                        <a:schemeClr val="tx1"/>
                      </a:solidFill>
                      <a:prstDash val="solid"/>
                      <a:round/>
                      <a:headEnd type="none" w="med" len="med"/>
                      <a:tailEnd type="none" w="med" len="med"/>
                    </a:lnT>
                    <a:lnB w="3174" cap="flat" cmpd="sng" algn="ctr">
                      <a:solidFill>
                        <a:schemeClr val="tx1"/>
                      </a:solidFill>
                      <a:prstDash val="solid"/>
                      <a:round/>
                      <a:headEnd type="none" w="med" len="med"/>
                      <a:tailEnd type="none" w="med" len="med"/>
                    </a:lnB>
                    <a:solidFill>
                      <a:srgbClr val="009BDC">
                        <a:alpha val="40000"/>
                      </a:srgbClr>
                    </a:solidFill>
                  </a:tcPr>
                </a:tc>
                <a:extLst>
                  <a:ext uri="{0D108BD9-81ED-4DB2-BD59-A6C34878D82A}">
                    <a16:rowId xmlns:a16="http://schemas.microsoft.com/office/drawing/2014/main" val="1401167549"/>
                  </a:ext>
                </a:extLst>
              </a:tr>
              <a:tr h="537981">
                <a:tc>
                  <a:txBody>
                    <a:bodyPr/>
                    <a:lstStyle/>
                    <a:p>
                      <a:pPr marL="0" lvl="0" indent="0">
                        <a:buNone/>
                      </a:pPr>
                      <a:r>
                        <a:rPr lang="en-US" sz="1200" b="1">
                          <a:solidFill>
                            <a:schemeClr val="tx1"/>
                          </a:solidFill>
                        </a:rPr>
                        <a:t>Key Policy Levers</a:t>
                      </a:r>
                      <a:endParaRPr lang="en-US"/>
                    </a:p>
                  </a:txBody>
                  <a:tcPr anchor="ctr">
                    <a:lnT w="3174" cap="flat" cmpd="sng" algn="ctr">
                      <a:solidFill>
                        <a:schemeClr val="tx1"/>
                      </a:solidFill>
                      <a:prstDash val="solid"/>
                      <a:round/>
                      <a:headEnd type="none" w="med" len="med"/>
                      <a:tailEnd type="none" w="med" len="med"/>
                    </a:lnT>
                    <a:lnB w="3174">
                      <a:solidFill>
                        <a:schemeClr val="tx1"/>
                      </a:solidFill>
                    </a:lnB>
                    <a:noFill/>
                  </a:tcPr>
                </a:tc>
                <a:tc>
                  <a:txBody>
                    <a:bodyPr/>
                    <a:lstStyle/>
                    <a:p>
                      <a:pPr marL="177800" lvl="0" indent="-177800">
                        <a:spcBef>
                          <a:spcPts val="0"/>
                        </a:spcBef>
                        <a:buFont typeface="Arial,Sans-Serif"/>
                        <a:buChar char="•"/>
                      </a:pPr>
                      <a:r>
                        <a:rPr lang="en-US" sz="1200" b="0" i="0" u="none" strike="noStrike" kern="1200" cap="none" spc="0" normalizeH="0" baseline="0" noProof="0" dirty="0">
                          <a:ln>
                            <a:noFill/>
                          </a:ln>
                          <a:solidFill>
                            <a:srgbClr val="000000"/>
                          </a:solidFill>
                          <a:effectLst/>
                          <a:uLnTx/>
                          <a:uFillTx/>
                          <a:latin typeface="Arial"/>
                          <a:ea typeface="+mn-ea"/>
                          <a:cs typeface="+mn-cs"/>
                        </a:rPr>
                        <a:t>Performance based regulation reform</a:t>
                      </a:r>
                      <a:endParaRPr lang="en-US" dirty="0"/>
                    </a:p>
                    <a:p>
                      <a:pPr marL="177800" lvl="0" indent="-177800">
                        <a:spcBef>
                          <a:spcPts val="0"/>
                        </a:spcBef>
                        <a:buFont typeface="Arial,Sans-Serif"/>
                        <a:buChar char="•"/>
                      </a:pPr>
                      <a:r>
                        <a:rPr lang="en-US" sz="1200" b="0" i="0" u="none" strike="noStrike" kern="1200" cap="none" spc="0" normalizeH="0" baseline="0" noProof="0" dirty="0">
                          <a:ln>
                            <a:noFill/>
                          </a:ln>
                          <a:solidFill>
                            <a:srgbClr val="000000"/>
                          </a:solidFill>
                          <a:effectLst/>
                          <a:uLnTx/>
                          <a:uFillTx/>
                          <a:latin typeface="Arial"/>
                          <a:ea typeface="+mn-ea"/>
                          <a:cs typeface="+mn-cs"/>
                        </a:rPr>
                        <a:t>DER aggregation reform, NWA incentives</a:t>
                      </a:r>
                      <a:endParaRPr lang="en-US" sz="1200" b="0" i="0" u="none" strike="noStrike" noProof="0" dirty="0">
                        <a:solidFill>
                          <a:schemeClr val="tx1"/>
                        </a:solidFill>
                        <a:latin typeface="Arial"/>
                        <a:cs typeface="Arial"/>
                      </a:endParaRPr>
                    </a:p>
                  </a:txBody>
                  <a:tcPr anchor="ctr">
                    <a:lnT w="3174" cap="flat" cmpd="sng" algn="ctr">
                      <a:solidFill>
                        <a:schemeClr val="tx1"/>
                      </a:solidFill>
                      <a:prstDash val="solid"/>
                      <a:round/>
                      <a:headEnd type="none" w="med" len="med"/>
                      <a:tailEnd type="none" w="med" len="med"/>
                    </a:lnT>
                    <a:lnB w="3174">
                      <a:solidFill>
                        <a:schemeClr val="tx1"/>
                      </a:solidFill>
                    </a:lnB>
                    <a:solidFill>
                      <a:srgbClr val="00435D">
                        <a:alpha val="40000"/>
                      </a:srgbClr>
                    </a:solidFill>
                  </a:tcPr>
                </a:tc>
                <a:tc>
                  <a:txBody>
                    <a:bodyPr/>
                    <a:lstStyle/>
                    <a:p>
                      <a:pPr marL="177800" lvl="0" indent="-177800">
                        <a:spcBef>
                          <a:spcPts val="0"/>
                        </a:spcBef>
                        <a:buFont typeface="Arial"/>
                        <a:buChar char="•"/>
                      </a:pPr>
                      <a:r>
                        <a:rPr lang="en-US" sz="1200" b="0" i="0" u="none" strike="noStrike" kern="1200" cap="none" spc="0" normalizeH="0" baseline="0" noProof="0" dirty="0">
                          <a:ln>
                            <a:noFill/>
                          </a:ln>
                          <a:solidFill>
                            <a:srgbClr val="000000"/>
                          </a:solidFill>
                          <a:effectLst/>
                          <a:uLnTx/>
                          <a:uFillTx/>
                          <a:latin typeface="Arial"/>
                          <a:ea typeface="+mn-ea"/>
                          <a:cs typeface="+mn-cs"/>
                        </a:rPr>
                        <a:t>Smart grid grants and incentive programs</a:t>
                      </a:r>
                      <a:endParaRPr lang="en-US" dirty="0"/>
                    </a:p>
                    <a:p>
                      <a:pPr marL="177800" lvl="0" indent="-177800">
                        <a:spcBef>
                          <a:spcPts val="0"/>
                        </a:spcBef>
                        <a:buFont typeface="Arial"/>
                        <a:buChar char="•"/>
                      </a:pPr>
                      <a:r>
                        <a:rPr lang="en-US" sz="1200" b="0" i="0" u="none" strike="noStrike" kern="1200" cap="none" spc="0" normalizeH="0" baseline="0" noProof="0" dirty="0">
                          <a:ln>
                            <a:noFill/>
                          </a:ln>
                          <a:solidFill>
                            <a:srgbClr val="000000"/>
                          </a:solidFill>
                          <a:effectLst/>
                          <a:uLnTx/>
                          <a:uFillTx/>
                          <a:latin typeface="Arial"/>
                          <a:ea typeface="+mn-ea"/>
                          <a:cs typeface="+mn-cs"/>
                        </a:rPr>
                        <a:t>Cap and floor and depreciation schemes</a:t>
                      </a:r>
                      <a:endParaRPr lang="en-US" sz="1200" dirty="0">
                        <a:solidFill>
                          <a:schemeClr val="tx1"/>
                        </a:solidFill>
                      </a:endParaRPr>
                    </a:p>
                  </a:txBody>
                  <a:tcPr anchor="ctr">
                    <a:lnT w="3174" cap="flat" cmpd="sng" algn="ctr">
                      <a:solidFill>
                        <a:schemeClr val="tx1"/>
                      </a:solidFill>
                      <a:prstDash val="solid"/>
                      <a:round/>
                      <a:headEnd type="none" w="med" len="med"/>
                      <a:tailEnd type="none" w="med" len="med"/>
                    </a:lnT>
                    <a:lnB w="3174">
                      <a:solidFill>
                        <a:schemeClr val="tx1"/>
                      </a:solidFill>
                    </a:lnB>
                    <a:solidFill>
                      <a:srgbClr val="00709E">
                        <a:alpha val="40000"/>
                      </a:srgbClr>
                    </a:solidFill>
                  </a:tcPr>
                </a:tc>
                <a:tc>
                  <a:txBody>
                    <a:bodyPr/>
                    <a:lstStyle/>
                    <a:p>
                      <a:pPr marL="177800" lvl="0" indent="-177800">
                        <a:spcBef>
                          <a:spcPts val="0"/>
                        </a:spcBef>
                        <a:buFont typeface="Arial"/>
                        <a:buChar char="•"/>
                      </a:pPr>
                      <a:r>
                        <a:rPr lang="en-US" sz="1200" dirty="0">
                          <a:solidFill>
                            <a:schemeClr val="tx1"/>
                          </a:solidFill>
                        </a:rPr>
                        <a:t>Regional/interregional transmission planning</a:t>
                      </a:r>
                      <a:endParaRPr lang="en-US" dirty="0"/>
                    </a:p>
                    <a:p>
                      <a:pPr marL="177800" lvl="0" indent="-177800">
                        <a:spcBef>
                          <a:spcPts val="0"/>
                        </a:spcBef>
                        <a:buFont typeface="Arial"/>
                        <a:buChar char="•"/>
                      </a:pPr>
                      <a:r>
                        <a:rPr lang="en-US" sz="1200" dirty="0">
                          <a:solidFill>
                            <a:schemeClr val="tx1"/>
                          </a:solidFill>
                        </a:rPr>
                        <a:t>Permitting, siting, and queue reform</a:t>
                      </a:r>
                      <a:endParaRPr lang="en-US" dirty="0">
                        <a:solidFill>
                          <a:schemeClr val="tx1"/>
                        </a:solidFill>
                      </a:endParaRPr>
                    </a:p>
                  </a:txBody>
                  <a:tcPr anchor="ctr">
                    <a:lnT w="3174" cap="flat" cmpd="sng" algn="ctr">
                      <a:solidFill>
                        <a:schemeClr val="tx1"/>
                      </a:solidFill>
                      <a:prstDash val="solid"/>
                      <a:round/>
                      <a:headEnd type="none" w="med" len="med"/>
                      <a:tailEnd type="none" w="med" len="med"/>
                    </a:lnT>
                    <a:lnB w="3174" cap="flat" cmpd="sng" algn="ctr">
                      <a:solidFill>
                        <a:schemeClr val="tx1"/>
                      </a:solidFill>
                      <a:prstDash val="solid"/>
                      <a:round/>
                      <a:headEnd type="none" w="med" len="med"/>
                      <a:tailEnd type="none" w="med" len="med"/>
                    </a:lnB>
                    <a:solidFill>
                      <a:srgbClr val="009BDC">
                        <a:alpha val="40000"/>
                      </a:srgbClr>
                    </a:solidFill>
                  </a:tcPr>
                </a:tc>
                <a:extLst>
                  <a:ext uri="{0D108BD9-81ED-4DB2-BD59-A6C34878D82A}">
                    <a16:rowId xmlns:a16="http://schemas.microsoft.com/office/drawing/2014/main" val="2375009028"/>
                  </a:ext>
                </a:extLst>
              </a:tr>
            </a:tbl>
          </a:graphicData>
        </a:graphic>
      </p:graphicFrame>
      <p:sp>
        <p:nvSpPr>
          <p:cNvPr id="6" name="Title 5">
            <a:extLst>
              <a:ext uri="{FF2B5EF4-FFF2-40B4-BE49-F238E27FC236}">
                <a16:creationId xmlns:a16="http://schemas.microsoft.com/office/drawing/2014/main" id="{F2FE2A83-8861-FAAC-9DDE-DA03474E153D}"/>
              </a:ext>
            </a:extLst>
          </p:cNvPr>
          <p:cNvSpPr>
            <a:spLocks noGrp="1"/>
          </p:cNvSpPr>
          <p:nvPr>
            <p:ph type="title"/>
          </p:nvPr>
        </p:nvSpPr>
        <p:spPr/>
        <p:txBody>
          <a:bodyPr vert="horz" wrap="square" lIns="91440" tIns="0" rIns="91440" bIns="0" anchor="t">
            <a:noAutofit/>
          </a:bodyPr>
          <a:lstStyle/>
          <a:p>
            <a:r>
              <a:rPr lang="en-US" dirty="0">
                <a:solidFill>
                  <a:srgbClr val="000000"/>
                </a:solidFill>
                <a:latin typeface="Arial"/>
                <a:cs typeface="Arial"/>
              </a:rPr>
              <a:t>Optimizing, modernizing, and expanding will upgrade insufficient </a:t>
            </a:r>
            <a:r>
              <a:rPr lang="en-US" b="1" i="0" dirty="0">
                <a:solidFill>
                  <a:srgbClr val="000000"/>
                </a:solidFill>
                <a:effectLst/>
                <a:latin typeface="Arial"/>
                <a:cs typeface="Arial"/>
              </a:rPr>
              <a:t>and </a:t>
            </a:r>
            <a:r>
              <a:rPr lang="en-US" dirty="0">
                <a:solidFill>
                  <a:srgbClr val="000000"/>
                </a:solidFill>
                <a:latin typeface="Arial"/>
                <a:cs typeface="Arial"/>
              </a:rPr>
              <a:t>aging infrastructure into a resilient, intelligent </a:t>
            </a:r>
            <a:r>
              <a:rPr lang="en-US" b="1" i="0" dirty="0">
                <a:solidFill>
                  <a:srgbClr val="000000"/>
                </a:solidFill>
                <a:effectLst/>
                <a:latin typeface="Arial"/>
                <a:cs typeface="Arial"/>
              </a:rPr>
              <a:t>grid </a:t>
            </a:r>
            <a:r>
              <a:rPr lang="en-US" dirty="0">
                <a:solidFill>
                  <a:srgbClr val="000000"/>
                </a:solidFill>
                <a:latin typeface="Arial"/>
                <a:cs typeface="Arial"/>
              </a:rPr>
              <a:t>ecosystem</a:t>
            </a:r>
            <a:endParaRPr lang="en-US" b="0" dirty="0">
              <a:solidFill>
                <a:srgbClr val="000000"/>
              </a:solidFill>
              <a:latin typeface="Arial"/>
              <a:cs typeface="Arial"/>
            </a:endParaRPr>
          </a:p>
        </p:txBody>
      </p:sp>
      <p:pic>
        <p:nvPicPr>
          <p:cNvPr id="17" name="Graphic 16" descr="Network with solid fill">
            <a:extLst>
              <a:ext uri="{FF2B5EF4-FFF2-40B4-BE49-F238E27FC236}">
                <a16:creationId xmlns:a16="http://schemas.microsoft.com/office/drawing/2014/main" id="{1FBE4394-0D2A-20AD-C146-7C3D56445C9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921419" y="1571386"/>
            <a:ext cx="442686" cy="442686"/>
          </a:xfrm>
          <a:prstGeom prst="rect">
            <a:avLst/>
          </a:prstGeom>
        </p:spPr>
      </p:pic>
      <p:sp>
        <p:nvSpPr>
          <p:cNvPr id="2" name="btfpNotesBox962619">
            <a:extLst>
              <a:ext uri="{FF2B5EF4-FFF2-40B4-BE49-F238E27FC236}">
                <a16:creationId xmlns:a16="http://schemas.microsoft.com/office/drawing/2014/main" id="{4E92AE6A-737C-086A-78D0-F75600133442}"/>
              </a:ext>
            </a:extLst>
          </p:cNvPr>
          <p:cNvSpPr txBox="1"/>
          <p:nvPr/>
        </p:nvSpPr>
        <p:spPr bwMode="gray">
          <a:xfrm>
            <a:off x="330200" y="5737702"/>
            <a:ext cx="9251122" cy="984885"/>
          </a:xfrm>
          <a:prstGeom prst="rect">
            <a:avLst/>
          </a:prstGeom>
          <a:noFill/>
        </p:spPr>
        <p:txBody>
          <a:bodyPr vert="horz" wrap="square" lIns="0" tIns="0" rIns="0" b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800" baseline="30000" dirty="0">
                <a:cs typeface="Arial"/>
              </a:rPr>
              <a:t>1</a:t>
            </a:r>
            <a:r>
              <a:rPr lang="en-US" sz="800" dirty="0">
                <a:cs typeface="Arial"/>
              </a:rPr>
              <a:t>The capital profile indicated is relative (e.g., battery system capital efficiency vs. new transmission) and intended to reflect the grid capital investment (e.g., excludes consumer EV batteries).</a:t>
            </a:r>
            <a:endParaRPr lang="en-US" sz="800" baseline="30000" dirty="0">
              <a:cs typeface="Arial"/>
            </a:endParaRPr>
          </a:p>
          <a:p>
            <a:pPr>
              <a:defRPr/>
            </a:pPr>
            <a:r>
              <a:rPr lang="en-US" sz="800" baseline="30000" dirty="0">
                <a:cs typeface="Arial"/>
              </a:rPr>
              <a:t>2</a:t>
            </a:r>
            <a:r>
              <a:rPr lang="en-US" sz="800" dirty="0">
                <a:cs typeface="Arial"/>
              </a:rPr>
              <a:t>Investment opportunity is global and based on projected investments for highlighted solutions as defined in each solution area, supplemented by World Energy Investment 2025-2026 reports aligned to STEPS 2030 and BNEF NZE and ETS scenarios. Grid expansion is driven significantly by net-new wires (transmission &amp; distribution); modernize &amp; harden the core includes IEA’s Power segment of battery storage; the optimize range includes grid orchestration software and a subset of end-use related charging infrastructure, with savings potential reflecting estimated grid value from demand flexibility.</a:t>
            </a:r>
            <a:endParaRPr lang="en-US" sz="800" baseline="30000" dirty="0">
              <a:cs typeface="Arial"/>
            </a:endParaRPr>
          </a:p>
          <a:p>
            <a:pPr>
              <a:defRPr/>
            </a:pPr>
            <a:r>
              <a:rPr lang="en-US" sz="800" dirty="0"/>
              <a:t>Sources: </a:t>
            </a:r>
            <a:r>
              <a:rPr lang="en-US" sz="800" dirty="0">
                <a:hlinkClick r:id="rId8"/>
              </a:rPr>
              <a:t>Building the future transmission grid</a:t>
            </a:r>
            <a:r>
              <a:rPr lang="en-US" sz="800" dirty="0"/>
              <a:t> (IEA, 2025); </a:t>
            </a:r>
            <a:r>
              <a:rPr lang="en-US" sz="800" dirty="0">
                <a:hlinkClick r:id="rId9"/>
              </a:rPr>
              <a:t>World Energy Investment</a:t>
            </a:r>
            <a:r>
              <a:rPr lang="en-US" sz="800" dirty="0"/>
              <a:t> (IEA, 2026); </a:t>
            </a:r>
            <a:r>
              <a:rPr lang="en-US" sz="800" dirty="0">
                <a:hlinkClick r:id="rId10"/>
              </a:rPr>
              <a:t>World Energy Investment</a:t>
            </a:r>
            <a:r>
              <a:rPr lang="en-US" sz="800" dirty="0"/>
              <a:t> (IEA, 2025); </a:t>
            </a:r>
            <a:r>
              <a:rPr lang="en-US" sz="800" dirty="0">
                <a:hlinkClick r:id="rId11"/>
              </a:rPr>
              <a:t>Electricity 2026 </a:t>
            </a:r>
            <a:r>
              <a:rPr lang="en-US" sz="800" dirty="0"/>
              <a:t>(IEA, 2026); </a:t>
            </a:r>
            <a:r>
              <a:rPr lang="en-US" sz="800" dirty="0">
                <a:hlinkClick r:id="rId12"/>
              </a:rPr>
              <a:t>Energy storage enters the 100 gigawatt era</a:t>
            </a:r>
            <a:r>
              <a:rPr lang="en-US" sz="800" dirty="0"/>
              <a:t> (BNEF, 2026); </a:t>
            </a:r>
            <a:r>
              <a:rPr lang="en-US" sz="800" dirty="0">
                <a:hlinkClick r:id="rId13"/>
              </a:rPr>
              <a:t>Electric Vehicle Outlook</a:t>
            </a:r>
            <a:r>
              <a:rPr lang="en-US" sz="800" dirty="0"/>
              <a:t> (BNEF, 2026); </a:t>
            </a:r>
            <a:r>
              <a:rPr lang="en-US" sz="800" dirty="0">
                <a:hlinkClick r:id="rId14"/>
              </a:rPr>
              <a:t>The Value of Demand Flexibility</a:t>
            </a:r>
            <a:r>
              <a:rPr lang="en-US" sz="800" dirty="0"/>
              <a:t> (IEA, 2025); </a:t>
            </a:r>
            <a:r>
              <a:rPr lang="en-US" sz="800" dirty="0">
                <a:hlinkClick r:id="rId15"/>
              </a:rPr>
              <a:t>Building grids faster</a:t>
            </a:r>
            <a:r>
              <a:rPr lang="en-US" sz="800" dirty="0"/>
              <a:t> (Energy Transitions Commission, 2024); </a:t>
            </a:r>
            <a:r>
              <a:rPr lang="en-US" sz="800" dirty="0">
                <a:hlinkClick r:id="rId16"/>
              </a:rPr>
              <a:t>Electricity Grids and Secure Electricity Transitions</a:t>
            </a:r>
            <a:r>
              <a:rPr lang="en-US" sz="800" dirty="0"/>
              <a:t> (IEA, 2023).</a:t>
            </a:r>
            <a:endParaRPr lang="en-US" sz="800" dirty="0">
              <a:cs typeface="Arial"/>
            </a:endParaRPr>
          </a:p>
          <a:p>
            <a:pPr>
              <a:defRPr/>
            </a:pPr>
            <a:r>
              <a:rPr lang="en-US" sz="800" dirty="0"/>
              <a:t>Credit: Dominica Wambold, Ariela Farchi, </a:t>
            </a:r>
            <a:r>
              <a:rPr lang="en-US" sz="800" dirty="0">
                <a:solidFill>
                  <a:srgbClr val="000000"/>
                </a:solidFill>
              </a:rPr>
              <a:t>and </a:t>
            </a:r>
            <a:r>
              <a:rPr lang="en-US" sz="800" dirty="0">
                <a:solidFill>
                  <a:srgbClr val="000000"/>
                </a:solidFill>
                <a:hlinkClick r:id="rId17"/>
              </a:rPr>
              <a:t>Gernot Wagner</a:t>
            </a:r>
            <a:r>
              <a:rPr lang="en-US" sz="800" dirty="0">
                <a:solidFill>
                  <a:srgbClr val="000000"/>
                </a:solidFill>
              </a:rPr>
              <a:t>. </a:t>
            </a:r>
            <a:r>
              <a:rPr lang="en-US" sz="800" dirty="0">
                <a:hlinkClick r:id="rId18"/>
              </a:rPr>
              <a:t>Share with attribution</a:t>
            </a:r>
            <a:r>
              <a:rPr lang="en-US" sz="800" dirty="0">
                <a:solidFill>
                  <a:srgbClr val="000000"/>
                </a:solidFill>
              </a:rPr>
              <a:t>: Wagner </a:t>
            </a:r>
            <a:r>
              <a:rPr lang="en-US" sz="800" i="1" dirty="0">
                <a:solidFill>
                  <a:srgbClr val="000000"/>
                </a:solidFill>
              </a:rPr>
              <a:t>et al. </a:t>
            </a:r>
            <a:r>
              <a:rPr lang="en-US" sz="800" dirty="0">
                <a:solidFill>
                  <a:srgbClr val="000000"/>
                </a:solidFill>
              </a:rPr>
              <a:t>“Powering Grids,” Columbia Business School Climate Knowledge Initiative (28 September 2026).</a:t>
            </a:r>
            <a:endParaRPr lang="en-US" sz="800" dirty="0">
              <a:latin typeface="Arial" panose="020B0604020202020204" pitchFamily="34" charset="0"/>
              <a:cs typeface="Arial" panose="020B0604020202020204" pitchFamily="34" charset="0"/>
            </a:endParaRPr>
          </a:p>
        </p:txBody>
      </p:sp>
      <p:pic>
        <p:nvPicPr>
          <p:cNvPr id="5" name="Graphic 4" descr="Gears with solid fill">
            <a:extLst>
              <a:ext uri="{FF2B5EF4-FFF2-40B4-BE49-F238E27FC236}">
                <a16:creationId xmlns:a16="http://schemas.microsoft.com/office/drawing/2014/main" id="{1FF46F3F-2248-7625-DEC7-123ABFBB56DD}"/>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5286818" y="1575229"/>
            <a:ext cx="460664" cy="460664"/>
          </a:xfrm>
          <a:prstGeom prst="rect">
            <a:avLst/>
          </a:prstGeom>
        </p:spPr>
      </p:pic>
      <p:pic>
        <p:nvPicPr>
          <p:cNvPr id="8" name="Graphic 7" descr="Electric Tower outline">
            <a:extLst>
              <a:ext uri="{FF2B5EF4-FFF2-40B4-BE49-F238E27FC236}">
                <a16:creationId xmlns:a16="http://schemas.microsoft.com/office/drawing/2014/main" id="{BA5D97E0-E845-B1CA-65E9-5E3B223B8CA8}"/>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699754" y="1552336"/>
            <a:ext cx="460664" cy="460664"/>
          </a:xfrm>
          <a:prstGeom prst="rect">
            <a:avLst/>
          </a:prstGeom>
        </p:spPr>
      </p:pic>
      <p:sp>
        <p:nvSpPr>
          <p:cNvPr id="3" name="Pentagon 2">
            <a:extLst>
              <a:ext uri="{FF2B5EF4-FFF2-40B4-BE49-F238E27FC236}">
                <a16:creationId xmlns:a16="http://schemas.microsoft.com/office/drawing/2014/main" id="{2826A8D0-C4E3-DD53-D580-C0F31131E5B0}"/>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11" name="Chevron 10">
            <a:extLst>
              <a:ext uri="{FF2B5EF4-FFF2-40B4-BE49-F238E27FC236}">
                <a16:creationId xmlns:a16="http://schemas.microsoft.com/office/drawing/2014/main" id="{ED6DC470-526E-1E49-9778-AEC0F705BC6B}"/>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12" name="Chevron 11">
            <a:extLst>
              <a:ext uri="{FF2B5EF4-FFF2-40B4-BE49-F238E27FC236}">
                <a16:creationId xmlns:a16="http://schemas.microsoft.com/office/drawing/2014/main" id="{0E1A1B75-69B9-6795-8739-8B4AB39B3D5A}"/>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13" name="Chevron 12">
            <a:extLst>
              <a:ext uri="{FF2B5EF4-FFF2-40B4-BE49-F238E27FC236}">
                <a16:creationId xmlns:a16="http://schemas.microsoft.com/office/drawing/2014/main" id="{50D119AF-1A4D-2550-03B4-A1EB07E927B9}"/>
              </a:ext>
            </a:extLst>
          </p:cNvPr>
          <p:cNvSpPr/>
          <p:nvPr/>
        </p:nvSpPr>
        <p:spPr>
          <a:xfrm>
            <a:off x="5071944" y="0"/>
            <a:ext cx="1788983" cy="288356"/>
          </a:xfrm>
          <a:prstGeom prst="chevron">
            <a:avLst/>
          </a:prstGeom>
          <a:solidFill>
            <a:srgbClr val="009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Expand</a:t>
            </a:r>
          </a:p>
        </p:txBody>
      </p:sp>
      <p:sp>
        <p:nvSpPr>
          <p:cNvPr id="14" name="Chevron 13">
            <a:extLst>
              <a:ext uri="{FF2B5EF4-FFF2-40B4-BE49-F238E27FC236}">
                <a16:creationId xmlns:a16="http://schemas.microsoft.com/office/drawing/2014/main" id="{CCA31DA6-45FF-8708-7057-1EF190FD8A02}"/>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Tree>
    <p:custDataLst>
      <p:tags r:id="rId1"/>
    </p:custDataLst>
    <p:extLst>
      <p:ext uri="{BB962C8B-B14F-4D97-AF65-F5344CB8AC3E}">
        <p14:creationId xmlns:p14="http://schemas.microsoft.com/office/powerpoint/2010/main" val="3281887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DB1CC3D-3C24-FFD5-C172-8538018A34CE}"/>
              </a:ext>
            </a:extLst>
          </p:cNvPr>
          <p:cNvGraphicFramePr>
            <a:graphicFrameLocks/>
          </p:cNvGraphicFramePr>
          <p:nvPr>
            <p:custDataLst>
              <p:tags r:id="rId1"/>
            </p:custDataLst>
            <p:extLst>
              <p:ext uri="{D42A27DB-BD31-4B8C-83A1-F6EECF244321}">
                <p14:modId xmlns:p14="http://schemas.microsoft.com/office/powerpoint/2010/main" val="300410047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6" name="think-cell data - do not delete" hidden="1">
                        <a:extLst>
                          <a:ext uri="{FF2B5EF4-FFF2-40B4-BE49-F238E27FC236}">
                            <a16:creationId xmlns:a16="http://schemas.microsoft.com/office/drawing/2014/main" id="{CDB1CC3D-3C24-FFD5-C172-8538018A34C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9" name="Rectangular Callout 28">
            <a:extLst>
              <a:ext uri="{FF2B5EF4-FFF2-40B4-BE49-F238E27FC236}">
                <a16:creationId xmlns:a16="http://schemas.microsoft.com/office/drawing/2014/main" id="{06C4CD6D-E1F5-2761-0548-F9354A6E5771}"/>
              </a:ext>
            </a:extLst>
          </p:cNvPr>
          <p:cNvSpPr/>
          <p:nvPr/>
        </p:nvSpPr>
        <p:spPr bwMode="gray">
          <a:xfrm flipH="1">
            <a:off x="802862" y="1983668"/>
            <a:ext cx="3136976" cy="1200660"/>
          </a:xfrm>
          <a:prstGeom prst="wedgeRectCallout">
            <a:avLst>
              <a:gd name="adj1" fmla="val -38926"/>
              <a:gd name="adj2" fmla="val 92166"/>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0" tIns="91440" rIns="36000" bIns="36000" numCol="1" spcCol="0" rtlCol="0" fromWordArt="0" anchor="t" anchorCtr="0" forceAA="0" compatLnSpc="1">
            <a:prstTxWarp prst="textNoShape">
              <a:avLst/>
            </a:prstTxWarp>
            <a:noAutofit/>
          </a:bodyPr>
          <a:lstStyle/>
          <a:p>
            <a:pPr marL="0" indent="0">
              <a:buNone/>
            </a:pPr>
            <a:endParaRPr lang="en-US" sz="1250" b="1">
              <a:solidFill>
                <a:schemeClr val="bg1"/>
              </a:solidFill>
            </a:endParaRPr>
          </a:p>
        </p:txBody>
      </p:sp>
      <p:sp>
        <p:nvSpPr>
          <p:cNvPr id="3" name="Text Placeholder 2">
            <a:extLst>
              <a:ext uri="{FF2B5EF4-FFF2-40B4-BE49-F238E27FC236}">
                <a16:creationId xmlns:a16="http://schemas.microsoft.com/office/drawing/2014/main" id="{3C1BDB32-1CD0-B755-975F-C2247B5F9E4E}"/>
              </a:ext>
            </a:extLst>
          </p:cNvPr>
          <p:cNvSpPr>
            <a:spLocks noGrp="1"/>
          </p:cNvSpPr>
          <p:nvPr>
            <p:ph type="body" sz="quarter" idx="14"/>
          </p:nvPr>
        </p:nvSpPr>
        <p:spPr>
          <a:xfrm>
            <a:off x="9308592" y="1549400"/>
            <a:ext cx="2551176" cy="4616162"/>
          </a:xfrm>
        </p:spPr>
        <p:txBody>
          <a:bodyPr vert="horz" lIns="137160" tIns="137160" rIns="137160" bIns="137160" rtlCol="0" anchor="t">
            <a:noAutofit/>
          </a:bodyPr>
          <a:lstStyle/>
          <a:p>
            <a:pPr marL="0" indent="0">
              <a:buNone/>
            </a:pPr>
            <a:r>
              <a:rPr lang="en-US" b="1" dirty="0"/>
              <a:t>Observations</a:t>
            </a:r>
          </a:p>
          <a:p>
            <a:r>
              <a:rPr lang="en-US" sz="1050" dirty="0"/>
              <a:t>AI could turn turn </a:t>
            </a:r>
            <a:r>
              <a:rPr lang="en-US" sz="1050" b="1" dirty="0"/>
              <a:t>large loads into flexible grid assets,</a:t>
            </a:r>
            <a:r>
              <a:rPr lang="en-US" sz="1050" dirty="0"/>
              <a:t> unlocking existing capacity while catalyzing investment in grid optimization </a:t>
            </a:r>
            <a:r>
              <a:rPr lang="en-US" sz="1050" b="1" dirty="0"/>
              <a:t>and</a:t>
            </a:r>
            <a:r>
              <a:rPr lang="en-US" sz="1050" dirty="0"/>
              <a:t> modernization</a:t>
            </a:r>
            <a:endParaRPr lang="en-US" sz="1050" dirty="0">
              <a:cs typeface="Arial"/>
            </a:endParaRPr>
          </a:p>
          <a:p>
            <a:pPr lvl="1"/>
            <a:r>
              <a:rPr lang="en-US" sz="900" b="1" dirty="0"/>
              <a:t>~100 GW of latent capacity: </a:t>
            </a:r>
            <a:r>
              <a:rPr lang="en-US" sz="900" dirty="0"/>
              <a:t>Flexible data center demand could unlock substantial capacity from infrastructure that already exists</a:t>
            </a:r>
            <a:endParaRPr lang="en-US" sz="900" dirty="0">
              <a:cs typeface="Arial"/>
            </a:endParaRPr>
          </a:p>
          <a:p>
            <a:pPr lvl="1"/>
            <a:r>
              <a:rPr lang="en-US" sz="900" b="1" dirty="0"/>
              <a:t>Faster interconnection: </a:t>
            </a:r>
            <a:r>
              <a:rPr lang="en-US" sz="900" dirty="0"/>
              <a:t>By reducing or shifting demand during constrained hours, large loads could connect without waiting for equivalent amounts of new grid build-out</a:t>
            </a:r>
            <a:endParaRPr lang="en-US" sz="900" dirty="0">
              <a:cs typeface="Arial"/>
            </a:endParaRPr>
          </a:p>
          <a:p>
            <a:pPr lvl="1"/>
            <a:r>
              <a:rPr lang="en-US" sz="900" b="1" dirty="0"/>
              <a:t>Investment catalyst: </a:t>
            </a:r>
            <a:r>
              <a:rPr lang="en-US" sz="900" dirty="0"/>
              <a:t>Data center investment flows can help deploy grid optimization and modernization technologies, including for storage, DERMS, and grid-forming inverters</a:t>
            </a:r>
          </a:p>
          <a:p>
            <a:pPr lvl="1"/>
            <a:r>
              <a:rPr lang="en-US" sz="900" b="1" dirty="0">
                <a:cs typeface="Arial"/>
              </a:rPr>
              <a:t>Untapped capacity: </a:t>
            </a:r>
            <a:r>
              <a:rPr lang="en-US" sz="900" dirty="0">
                <a:cs typeface="Arial"/>
              </a:rPr>
              <a:t>AI-enabled demand flexibility</a:t>
            </a:r>
            <a:r>
              <a:rPr lang="en-US" sz="900" b="1" dirty="0">
                <a:cs typeface="Arial"/>
              </a:rPr>
              <a:t> </a:t>
            </a:r>
            <a:r>
              <a:rPr lang="en-US" sz="900" dirty="0">
                <a:cs typeface="Arial"/>
              </a:rPr>
              <a:t>is estimated to be able to</a:t>
            </a:r>
            <a:r>
              <a:rPr lang="en-US" sz="900" b="1" dirty="0">
                <a:cs typeface="Arial"/>
              </a:rPr>
              <a:t> </a:t>
            </a:r>
            <a:r>
              <a:rPr lang="en-US" sz="900" dirty="0">
                <a:cs typeface="Arial"/>
              </a:rPr>
              <a:t>raise system efficiency up to 30% more broadly</a:t>
            </a:r>
            <a:endParaRPr lang="en-US" sz="900" dirty="0"/>
          </a:p>
          <a:p>
            <a:pPr>
              <a:spcBef>
                <a:spcPts val="200"/>
              </a:spcBef>
            </a:pPr>
            <a:r>
              <a:rPr lang="en-US" sz="1050" dirty="0"/>
              <a:t>Globally, storage and flexibility offer a major potential source of bridge power to meet growing demand while deferring as much as </a:t>
            </a:r>
            <a:r>
              <a:rPr lang="en-US" sz="1050" b="1" dirty="0"/>
              <a:t>$1.8T in global grid investment through 2050</a:t>
            </a:r>
          </a:p>
        </p:txBody>
      </p:sp>
      <p:sp>
        <p:nvSpPr>
          <p:cNvPr id="4" name="Title 3">
            <a:extLst>
              <a:ext uri="{FF2B5EF4-FFF2-40B4-BE49-F238E27FC236}">
                <a16:creationId xmlns:a16="http://schemas.microsoft.com/office/drawing/2014/main" id="{2E563894-820E-1504-9BE5-A287B48E50D9}"/>
              </a:ext>
            </a:extLst>
          </p:cNvPr>
          <p:cNvSpPr>
            <a:spLocks noGrp="1"/>
          </p:cNvSpPr>
          <p:nvPr>
            <p:ph type="title"/>
          </p:nvPr>
        </p:nvSpPr>
        <p:spPr/>
        <p:txBody>
          <a:bodyPr vert="horz" rIns="91440"/>
          <a:lstStyle/>
          <a:p>
            <a:r>
              <a:rPr lang="en-US"/>
              <a:t>Optimizing existing assets unlocks the lowest-cost grid capacity, while expansion offers unlimited investment opportunity</a:t>
            </a:r>
          </a:p>
        </p:txBody>
      </p:sp>
      <p:sp>
        <p:nvSpPr>
          <p:cNvPr id="7" name="Rectangle 6">
            <a:extLst>
              <a:ext uri="{FF2B5EF4-FFF2-40B4-BE49-F238E27FC236}">
                <a16:creationId xmlns:a16="http://schemas.microsoft.com/office/drawing/2014/main" id="{60519BA0-8CA8-6610-65BC-CABF05339A0E}"/>
              </a:ext>
            </a:extLst>
          </p:cNvPr>
          <p:cNvSpPr/>
          <p:nvPr/>
        </p:nvSpPr>
        <p:spPr bwMode="gray">
          <a:xfrm>
            <a:off x="10579608" y="1110464"/>
            <a:ext cx="1280160" cy="315899"/>
          </a:xfrm>
          <a:prstGeom prst="rect">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250" b="1" dirty="0">
                <a:solidFill>
                  <a:schemeClr val="tx1"/>
                </a:solidFill>
              </a:rPr>
              <a:t>Illustrative</a:t>
            </a:r>
          </a:p>
        </p:txBody>
      </p:sp>
      <p:sp>
        <p:nvSpPr>
          <p:cNvPr id="8" name="TextBox 7">
            <a:extLst>
              <a:ext uri="{FF2B5EF4-FFF2-40B4-BE49-F238E27FC236}">
                <a16:creationId xmlns:a16="http://schemas.microsoft.com/office/drawing/2014/main" id="{0EAE13E4-2D09-D842-F229-13DD5240EA12}"/>
              </a:ext>
            </a:extLst>
          </p:cNvPr>
          <p:cNvSpPr txBox="1"/>
          <p:nvPr/>
        </p:nvSpPr>
        <p:spPr bwMode="gray">
          <a:xfrm>
            <a:off x="5877573" y="4956198"/>
            <a:ext cx="2397579" cy="469359"/>
          </a:xfrm>
          <a:prstGeom prst="rect">
            <a:avLst/>
          </a:prstGeom>
          <a:noFill/>
        </p:spPr>
        <p:txBody>
          <a:bodyPr wrap="none" lIns="137160" tIns="137160" rIns="274320" bIns="137160" rtlCol="0">
            <a:spAutoFit/>
          </a:bodyPr>
          <a:lstStyle/>
          <a:p>
            <a:pPr marL="0" indent="0" algn="l">
              <a:spcBef>
                <a:spcPts val="600"/>
              </a:spcBef>
              <a:spcAft>
                <a:spcPts val="600"/>
              </a:spcAft>
              <a:buNone/>
            </a:pPr>
            <a:r>
              <a:rPr lang="en-US" sz="1250" b="1"/>
              <a:t>Capacity (GW, illustrative)</a:t>
            </a:r>
          </a:p>
        </p:txBody>
      </p:sp>
      <p:sp>
        <p:nvSpPr>
          <p:cNvPr id="9" name="TextBox 8">
            <a:extLst>
              <a:ext uri="{FF2B5EF4-FFF2-40B4-BE49-F238E27FC236}">
                <a16:creationId xmlns:a16="http://schemas.microsoft.com/office/drawing/2014/main" id="{CC1A408D-2C40-697C-15AE-B6C9FA5E18B9}"/>
              </a:ext>
            </a:extLst>
          </p:cNvPr>
          <p:cNvSpPr txBox="1"/>
          <p:nvPr/>
        </p:nvSpPr>
        <p:spPr bwMode="gray">
          <a:xfrm rot="16200000">
            <a:off x="-1371116" y="2828195"/>
            <a:ext cx="3587008" cy="469359"/>
          </a:xfrm>
          <a:prstGeom prst="rect">
            <a:avLst/>
          </a:prstGeom>
          <a:noFill/>
        </p:spPr>
        <p:txBody>
          <a:bodyPr wrap="none" lIns="137160" tIns="137160" rIns="274320" bIns="137160" rtlCol="0">
            <a:spAutoFit/>
          </a:bodyPr>
          <a:lstStyle/>
          <a:p>
            <a:pPr marL="0" indent="0" algn="l">
              <a:spcBef>
                <a:spcPts val="600"/>
              </a:spcBef>
              <a:spcAft>
                <a:spcPts val="600"/>
              </a:spcAft>
              <a:buNone/>
            </a:pPr>
            <a:r>
              <a:rPr lang="en-US" sz="1250" b="1" dirty="0"/>
              <a:t>Price per unit capacity ($/MW, illustrative)</a:t>
            </a:r>
          </a:p>
        </p:txBody>
      </p:sp>
      <p:sp>
        <p:nvSpPr>
          <p:cNvPr id="16" name="Rectangle 15">
            <a:extLst>
              <a:ext uri="{FF2B5EF4-FFF2-40B4-BE49-F238E27FC236}">
                <a16:creationId xmlns:a16="http://schemas.microsoft.com/office/drawing/2014/main" id="{7751AAF4-1A2E-EE80-A1CD-F2D24907798F}"/>
              </a:ext>
            </a:extLst>
          </p:cNvPr>
          <p:cNvSpPr/>
          <p:nvPr/>
        </p:nvSpPr>
        <p:spPr bwMode="gray">
          <a:xfrm>
            <a:off x="8086239" y="1549400"/>
            <a:ext cx="377825" cy="228600"/>
          </a:xfrm>
          <a:prstGeom prst="rect">
            <a:avLst/>
          </a:prstGeom>
          <a:solidFill>
            <a:schemeClr val="bg1"/>
          </a:solidFill>
          <a:ln w="9525">
            <a:solidFill>
              <a:schemeClr val="tx1"/>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097280" tIns="36000" rIns="36000" bIns="36000" numCol="1" spcCol="0" rtlCol="0" fromWordArt="0" anchor="t" anchorCtr="0" forceAA="0" compatLnSpc="1">
            <a:prstTxWarp prst="textNoShape">
              <a:avLst/>
            </a:prstTxWarp>
            <a:noAutofit/>
          </a:bodyPr>
          <a:lstStyle/>
          <a:p>
            <a:pPr marL="0" indent="0" algn="ctr">
              <a:buNone/>
            </a:pPr>
            <a:r>
              <a:rPr lang="en-US" sz="1250">
                <a:solidFill>
                  <a:schemeClr val="tx1"/>
                </a:solidFill>
              </a:rPr>
              <a:t>Ceiling</a:t>
            </a:r>
          </a:p>
        </p:txBody>
      </p:sp>
      <p:sp>
        <p:nvSpPr>
          <p:cNvPr id="17" name="Rectangle 16">
            <a:extLst>
              <a:ext uri="{FF2B5EF4-FFF2-40B4-BE49-F238E27FC236}">
                <a16:creationId xmlns:a16="http://schemas.microsoft.com/office/drawing/2014/main" id="{18ABBCC4-C1DF-576E-0685-397CAEC98E83}"/>
              </a:ext>
            </a:extLst>
          </p:cNvPr>
          <p:cNvSpPr/>
          <p:nvPr/>
        </p:nvSpPr>
        <p:spPr bwMode="gray">
          <a:xfrm>
            <a:off x="8086239" y="1870160"/>
            <a:ext cx="377825" cy="228600"/>
          </a:xfrm>
          <a:prstGeom prst="rect">
            <a:avLst/>
          </a:prstGeom>
          <a:solidFill>
            <a:schemeClr val="bg1"/>
          </a:solid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1005840" tIns="36000" rIns="36000" bIns="36000" numCol="1" spcCol="0" rtlCol="0" fromWordArt="0" anchor="t" anchorCtr="0" forceAA="0" compatLnSpc="1">
            <a:prstTxWarp prst="textNoShape">
              <a:avLst/>
            </a:prstTxWarp>
            <a:noAutofit/>
          </a:bodyPr>
          <a:lstStyle/>
          <a:p>
            <a:pPr marL="0" indent="0" algn="ctr">
              <a:buNone/>
            </a:pPr>
            <a:r>
              <a:rPr lang="en-US" sz="1250">
                <a:solidFill>
                  <a:schemeClr val="tx1"/>
                </a:solidFill>
              </a:rPr>
              <a:t>Floor</a:t>
            </a:r>
          </a:p>
        </p:txBody>
      </p:sp>
      <p:cxnSp>
        <p:nvCxnSpPr>
          <p:cNvPr id="19" name="Straight Connector 18">
            <a:extLst>
              <a:ext uri="{FF2B5EF4-FFF2-40B4-BE49-F238E27FC236}">
                <a16:creationId xmlns:a16="http://schemas.microsoft.com/office/drawing/2014/main" id="{D2B9266E-278E-4B02-8B77-68A7A6294365}"/>
              </a:ext>
            </a:extLst>
          </p:cNvPr>
          <p:cNvCxnSpPr>
            <a:cxnSpLocks/>
          </p:cNvCxnSpPr>
          <p:nvPr/>
        </p:nvCxnSpPr>
        <p:spPr bwMode="gray">
          <a:xfrm>
            <a:off x="657068" y="5034349"/>
            <a:ext cx="7330505"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A914E1B-DF0F-8CF8-7A51-CA85723F8385}"/>
              </a:ext>
            </a:extLst>
          </p:cNvPr>
          <p:cNvCxnSpPr>
            <a:cxnSpLocks/>
          </p:cNvCxnSpPr>
          <p:nvPr/>
        </p:nvCxnSpPr>
        <p:spPr bwMode="gray">
          <a:xfrm flipV="1">
            <a:off x="657068" y="1549400"/>
            <a:ext cx="0" cy="4611169"/>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1C8B3EBF-7434-CB8F-0AAC-3FBF8826DE92}"/>
              </a:ext>
            </a:extLst>
          </p:cNvPr>
          <p:cNvGrpSpPr/>
          <p:nvPr/>
        </p:nvGrpSpPr>
        <p:grpSpPr>
          <a:xfrm>
            <a:off x="599268" y="4351546"/>
            <a:ext cx="1669840" cy="792525"/>
            <a:chOff x="555187" y="4452460"/>
            <a:chExt cx="1669840" cy="792525"/>
          </a:xfrm>
        </p:grpSpPr>
        <p:sp>
          <p:nvSpPr>
            <p:cNvPr id="10" name="TextBox 9">
              <a:extLst>
                <a:ext uri="{FF2B5EF4-FFF2-40B4-BE49-F238E27FC236}">
                  <a16:creationId xmlns:a16="http://schemas.microsoft.com/office/drawing/2014/main" id="{C5CF6EA2-8206-410D-9627-DAED327A8475}"/>
                </a:ext>
              </a:extLst>
            </p:cNvPr>
            <p:cNvSpPr txBox="1"/>
            <p:nvPr/>
          </p:nvSpPr>
          <p:spPr bwMode="gray">
            <a:xfrm>
              <a:off x="555187" y="4452460"/>
              <a:ext cx="1669840" cy="792525"/>
            </a:xfrm>
            <a:prstGeom prst="rect">
              <a:avLst/>
            </a:prstGeom>
            <a:noFill/>
            <a:ln>
              <a:noFill/>
            </a:ln>
          </p:spPr>
          <p:txBody>
            <a:bodyPr wrap="square" lIns="0" tIns="137160" rIns="0" bIns="137160" rtlCol="0">
              <a:spAutoFit/>
            </a:bodyPr>
            <a:lstStyle/>
            <a:p>
              <a:pPr marL="0" indent="0" algn="ctr">
                <a:buNone/>
              </a:pPr>
              <a:r>
                <a:rPr lang="en-US" sz="1250" b="1" dirty="0"/>
                <a:t>    Optimize</a:t>
              </a:r>
            </a:p>
            <a:p>
              <a:pPr algn="ctr"/>
              <a:r>
                <a:rPr lang="en-US" sz="1050" dirty="0"/>
                <a:t>1-2+ yrs, load shifting,</a:t>
              </a:r>
            </a:p>
            <a:p>
              <a:pPr algn="ctr"/>
              <a:r>
                <a:rPr lang="en-US" sz="1050" dirty="0"/>
                <a:t>DERMS, VPPs, V2G</a:t>
              </a:r>
            </a:p>
          </p:txBody>
        </p:sp>
        <p:pic>
          <p:nvPicPr>
            <p:cNvPr id="11" name="Graphic 10" descr="Network with solid fill">
              <a:extLst>
                <a:ext uri="{FF2B5EF4-FFF2-40B4-BE49-F238E27FC236}">
                  <a16:creationId xmlns:a16="http://schemas.microsoft.com/office/drawing/2014/main" id="{2B3C09DD-A511-66B0-0ED0-4EABB28D130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2766" y="4557675"/>
              <a:ext cx="228600" cy="228600"/>
            </a:xfrm>
            <a:prstGeom prst="rect">
              <a:avLst/>
            </a:prstGeom>
          </p:spPr>
        </p:pic>
      </p:grpSp>
      <p:grpSp>
        <p:nvGrpSpPr>
          <p:cNvPr id="40" name="Group 39">
            <a:extLst>
              <a:ext uri="{FF2B5EF4-FFF2-40B4-BE49-F238E27FC236}">
                <a16:creationId xmlns:a16="http://schemas.microsoft.com/office/drawing/2014/main" id="{D1954998-B898-640A-C8F1-EAEC830CC20D}"/>
              </a:ext>
            </a:extLst>
          </p:cNvPr>
          <p:cNvGrpSpPr/>
          <p:nvPr/>
        </p:nvGrpSpPr>
        <p:grpSpPr>
          <a:xfrm>
            <a:off x="731052" y="5299697"/>
            <a:ext cx="1317819" cy="395396"/>
            <a:chOff x="676406" y="5914296"/>
            <a:chExt cx="1317819" cy="395396"/>
          </a:xfrm>
        </p:grpSpPr>
        <p:sp>
          <p:nvSpPr>
            <p:cNvPr id="21" name="Rectangle 20">
              <a:extLst>
                <a:ext uri="{FF2B5EF4-FFF2-40B4-BE49-F238E27FC236}">
                  <a16:creationId xmlns:a16="http://schemas.microsoft.com/office/drawing/2014/main" id="{F2A5FF5F-0476-0898-8CB4-021913BFF679}"/>
                </a:ext>
              </a:extLst>
            </p:cNvPr>
            <p:cNvSpPr/>
            <p:nvPr/>
          </p:nvSpPr>
          <p:spPr bwMode="gray">
            <a:xfrm>
              <a:off x="676653" y="6177497"/>
              <a:ext cx="1317572" cy="132195"/>
            </a:xfrm>
            <a:prstGeom prst="rect">
              <a:avLst/>
            </a:prstGeom>
            <a:solidFill>
              <a:srgbClr val="00435D"/>
            </a:solidFill>
            <a:ln w="9525">
              <a:solidFill>
                <a:srgbClr val="00435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22" name="Rectangle 21">
              <a:extLst>
                <a:ext uri="{FF2B5EF4-FFF2-40B4-BE49-F238E27FC236}">
                  <a16:creationId xmlns:a16="http://schemas.microsoft.com/office/drawing/2014/main" id="{94277830-F8B2-CF87-82C0-27D8A9114EF6}"/>
                </a:ext>
              </a:extLst>
            </p:cNvPr>
            <p:cNvSpPr/>
            <p:nvPr/>
          </p:nvSpPr>
          <p:spPr bwMode="gray">
            <a:xfrm>
              <a:off x="676406" y="5914296"/>
              <a:ext cx="1317819" cy="263548"/>
            </a:xfrm>
            <a:prstGeom prst="rect">
              <a:avLst/>
            </a:prstGeom>
            <a:solidFill>
              <a:srgbClr val="99AFB8"/>
            </a:solidFill>
            <a:ln w="9525">
              <a:solidFill>
                <a:srgbClr val="00435D"/>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grpSp>
        <p:nvGrpSpPr>
          <p:cNvPr id="75" name="Group 74">
            <a:extLst>
              <a:ext uri="{FF2B5EF4-FFF2-40B4-BE49-F238E27FC236}">
                <a16:creationId xmlns:a16="http://schemas.microsoft.com/office/drawing/2014/main" id="{C0E1E2D0-2B24-A296-54BC-4006F1EA82C4}"/>
              </a:ext>
            </a:extLst>
          </p:cNvPr>
          <p:cNvGrpSpPr/>
          <p:nvPr/>
        </p:nvGrpSpPr>
        <p:grpSpPr>
          <a:xfrm>
            <a:off x="1917099" y="3643915"/>
            <a:ext cx="3212940" cy="1766622"/>
            <a:chOff x="1623740" y="1781071"/>
            <a:chExt cx="3212940" cy="1766622"/>
          </a:xfrm>
        </p:grpSpPr>
        <p:grpSp>
          <p:nvGrpSpPr>
            <p:cNvPr id="51" name="Group 50">
              <a:extLst>
                <a:ext uri="{FF2B5EF4-FFF2-40B4-BE49-F238E27FC236}">
                  <a16:creationId xmlns:a16="http://schemas.microsoft.com/office/drawing/2014/main" id="{654EEF96-177C-7F72-EA47-1749F7A4684B}"/>
                </a:ext>
              </a:extLst>
            </p:cNvPr>
            <p:cNvGrpSpPr/>
            <p:nvPr/>
          </p:nvGrpSpPr>
          <p:grpSpPr>
            <a:xfrm>
              <a:off x="1623740" y="1781071"/>
              <a:ext cx="3212940" cy="792525"/>
              <a:chOff x="2177819" y="2915711"/>
              <a:chExt cx="3212940" cy="792525"/>
            </a:xfrm>
          </p:grpSpPr>
          <p:sp>
            <p:nvSpPr>
              <p:cNvPr id="55" name="TextBox 54">
                <a:extLst>
                  <a:ext uri="{FF2B5EF4-FFF2-40B4-BE49-F238E27FC236}">
                    <a16:creationId xmlns:a16="http://schemas.microsoft.com/office/drawing/2014/main" id="{FBF0801A-B9D8-C7C5-CDC5-D1E96D4E5C0C}"/>
                  </a:ext>
                </a:extLst>
              </p:cNvPr>
              <p:cNvSpPr txBox="1"/>
              <p:nvPr/>
            </p:nvSpPr>
            <p:spPr bwMode="gray">
              <a:xfrm>
                <a:off x="2177819" y="2915711"/>
                <a:ext cx="3212940" cy="792525"/>
              </a:xfrm>
              <a:prstGeom prst="rect">
                <a:avLst/>
              </a:prstGeom>
              <a:noFill/>
              <a:ln>
                <a:noFill/>
              </a:ln>
            </p:spPr>
            <p:txBody>
              <a:bodyPr wrap="square" lIns="137160" tIns="137160" rIns="274320" bIns="137160" rtlCol="0">
                <a:spAutoFit/>
              </a:bodyPr>
              <a:lstStyle/>
              <a:p>
                <a:pPr marL="0" indent="0" algn="ctr">
                  <a:buNone/>
                </a:pPr>
                <a:r>
                  <a:rPr lang="en-US" sz="1250" b="1"/>
                  <a:t>    Modernize</a:t>
                </a:r>
              </a:p>
              <a:p>
                <a:pPr algn="ctr"/>
                <a:r>
                  <a:rPr lang="en-US" sz="1050"/>
                  <a:t>1-4+ yrs, capital efficient</a:t>
                </a:r>
              </a:p>
              <a:p>
                <a:pPr algn="ctr"/>
                <a:r>
                  <a:rPr lang="en-US" sz="1050"/>
                  <a:t>GFM, storage, FACTS, AMI, digital twins</a:t>
                </a:r>
              </a:p>
            </p:txBody>
          </p:sp>
          <p:pic>
            <p:nvPicPr>
              <p:cNvPr id="56" name="Graphic 55" descr="Gears with solid fill">
                <a:extLst>
                  <a:ext uri="{FF2B5EF4-FFF2-40B4-BE49-F238E27FC236}">
                    <a16:creationId xmlns:a16="http://schemas.microsoft.com/office/drawing/2014/main" id="{975BC939-962B-892C-B4D9-AE74FD9E83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83334" y="3020556"/>
                <a:ext cx="228600" cy="228600"/>
              </a:xfrm>
              <a:prstGeom prst="rect">
                <a:avLst/>
              </a:prstGeom>
            </p:spPr>
          </p:pic>
        </p:grpSp>
        <p:grpSp>
          <p:nvGrpSpPr>
            <p:cNvPr id="52" name="Group 51">
              <a:extLst>
                <a:ext uri="{FF2B5EF4-FFF2-40B4-BE49-F238E27FC236}">
                  <a16:creationId xmlns:a16="http://schemas.microsoft.com/office/drawing/2014/main" id="{386C3CFE-8A99-1966-473A-400AA9A72BD6}"/>
                </a:ext>
              </a:extLst>
            </p:cNvPr>
            <p:cNvGrpSpPr/>
            <p:nvPr/>
          </p:nvGrpSpPr>
          <p:grpSpPr>
            <a:xfrm>
              <a:off x="1899743" y="2496867"/>
              <a:ext cx="2514600" cy="1050826"/>
              <a:chOff x="2588783" y="4262456"/>
              <a:chExt cx="2953231" cy="1050826"/>
            </a:xfrm>
          </p:grpSpPr>
          <p:sp>
            <p:nvSpPr>
              <p:cNvPr id="53" name="Rectangle 52">
                <a:extLst>
                  <a:ext uri="{FF2B5EF4-FFF2-40B4-BE49-F238E27FC236}">
                    <a16:creationId xmlns:a16="http://schemas.microsoft.com/office/drawing/2014/main" id="{5E403BE3-417B-64E0-C1B7-39F282022FA0}"/>
                  </a:ext>
                </a:extLst>
              </p:cNvPr>
              <p:cNvSpPr/>
              <p:nvPr/>
            </p:nvSpPr>
            <p:spPr bwMode="gray">
              <a:xfrm>
                <a:off x="2588783" y="4787869"/>
                <a:ext cx="2953231" cy="525413"/>
              </a:xfrm>
              <a:prstGeom prst="rect">
                <a:avLst/>
              </a:prstGeom>
              <a:solidFill>
                <a:srgbClr val="00709E"/>
              </a:solidFill>
              <a:ln w="9525">
                <a:solidFill>
                  <a:srgbClr val="00709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54" name="Rectangle 53">
                <a:extLst>
                  <a:ext uri="{FF2B5EF4-FFF2-40B4-BE49-F238E27FC236}">
                    <a16:creationId xmlns:a16="http://schemas.microsoft.com/office/drawing/2014/main" id="{55A470B4-14B2-A3C4-0AD5-2831ED11D972}"/>
                  </a:ext>
                </a:extLst>
              </p:cNvPr>
              <p:cNvSpPr/>
              <p:nvPr/>
            </p:nvSpPr>
            <p:spPr bwMode="gray">
              <a:xfrm>
                <a:off x="2588783" y="4262456"/>
                <a:ext cx="2953231" cy="525413"/>
              </a:xfrm>
              <a:prstGeom prst="rect">
                <a:avLst/>
              </a:prstGeom>
              <a:solidFill>
                <a:srgbClr val="A0C0D2"/>
              </a:solidFill>
              <a:ln w="9525">
                <a:solidFill>
                  <a:srgbClr val="00709E"/>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grpSp>
      <p:grpSp>
        <p:nvGrpSpPr>
          <p:cNvPr id="74" name="Group 73">
            <a:extLst>
              <a:ext uri="{FF2B5EF4-FFF2-40B4-BE49-F238E27FC236}">
                <a16:creationId xmlns:a16="http://schemas.microsoft.com/office/drawing/2014/main" id="{03D7DFE9-F9D8-3839-A89B-69389FEC8598}"/>
              </a:ext>
            </a:extLst>
          </p:cNvPr>
          <p:cNvGrpSpPr/>
          <p:nvPr/>
        </p:nvGrpSpPr>
        <p:grpSpPr>
          <a:xfrm>
            <a:off x="4778029" y="1776030"/>
            <a:ext cx="3209544" cy="2327272"/>
            <a:chOff x="8341920" y="4049714"/>
            <a:chExt cx="3209544" cy="2327272"/>
          </a:xfrm>
        </p:grpSpPr>
        <p:grpSp>
          <p:nvGrpSpPr>
            <p:cNvPr id="65" name="Group 64">
              <a:extLst>
                <a:ext uri="{FF2B5EF4-FFF2-40B4-BE49-F238E27FC236}">
                  <a16:creationId xmlns:a16="http://schemas.microsoft.com/office/drawing/2014/main" id="{9DCBE86C-481E-66BB-2ABF-38C507BBBA7F}"/>
                </a:ext>
              </a:extLst>
            </p:cNvPr>
            <p:cNvGrpSpPr/>
            <p:nvPr/>
          </p:nvGrpSpPr>
          <p:grpSpPr>
            <a:xfrm>
              <a:off x="8688596" y="4049714"/>
              <a:ext cx="2516192" cy="792525"/>
              <a:chOff x="5733068" y="1150456"/>
              <a:chExt cx="2498723" cy="792525"/>
            </a:xfrm>
          </p:grpSpPr>
          <p:sp>
            <p:nvSpPr>
              <p:cNvPr id="72" name="TextBox 71">
                <a:extLst>
                  <a:ext uri="{FF2B5EF4-FFF2-40B4-BE49-F238E27FC236}">
                    <a16:creationId xmlns:a16="http://schemas.microsoft.com/office/drawing/2014/main" id="{03B19F5F-9CE7-C2E2-3CF6-2559D468D378}"/>
                  </a:ext>
                </a:extLst>
              </p:cNvPr>
              <p:cNvSpPr txBox="1"/>
              <p:nvPr/>
            </p:nvSpPr>
            <p:spPr bwMode="gray">
              <a:xfrm>
                <a:off x="5733068" y="1150456"/>
                <a:ext cx="2498723" cy="792525"/>
              </a:xfrm>
              <a:prstGeom prst="rect">
                <a:avLst/>
              </a:prstGeom>
              <a:noFill/>
              <a:ln>
                <a:noFill/>
              </a:ln>
            </p:spPr>
            <p:txBody>
              <a:bodyPr wrap="square" lIns="137160" tIns="137160" rIns="274320" bIns="137160" rtlCol="0">
                <a:spAutoFit/>
              </a:bodyPr>
              <a:lstStyle/>
              <a:p>
                <a:pPr marL="0" indent="0" algn="ctr">
                  <a:buNone/>
                </a:pPr>
                <a:r>
                  <a:rPr lang="en-US" sz="1250" b="1"/>
                  <a:t>Expand</a:t>
                </a:r>
              </a:p>
              <a:p>
                <a:pPr algn="ctr"/>
                <a:r>
                  <a:rPr lang="en-US" sz="1050"/>
                  <a:t>5-15+ yrs, capital intensive</a:t>
                </a:r>
              </a:p>
              <a:p>
                <a:pPr algn="ctr"/>
                <a:r>
                  <a:rPr lang="en-US" sz="1050"/>
                  <a:t>HVDC, new transmission</a:t>
                </a:r>
              </a:p>
            </p:txBody>
          </p:sp>
          <p:pic>
            <p:nvPicPr>
              <p:cNvPr id="73" name="Graphic 72" descr="Electric Tower outline">
                <a:extLst>
                  <a:ext uri="{FF2B5EF4-FFF2-40B4-BE49-F238E27FC236}">
                    <a16:creationId xmlns:a16="http://schemas.microsoft.com/office/drawing/2014/main" id="{82CA7FDA-7479-23AB-DDE6-CE7FBDB23AC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97074" y="1265419"/>
                <a:ext cx="228600" cy="228600"/>
              </a:xfrm>
              <a:prstGeom prst="rect">
                <a:avLst/>
              </a:prstGeom>
            </p:spPr>
          </p:pic>
        </p:grpSp>
        <p:grpSp>
          <p:nvGrpSpPr>
            <p:cNvPr id="67" name="Group 66">
              <a:extLst>
                <a:ext uri="{FF2B5EF4-FFF2-40B4-BE49-F238E27FC236}">
                  <a16:creationId xmlns:a16="http://schemas.microsoft.com/office/drawing/2014/main" id="{A69A0B44-5698-0E8B-DC59-8FE996B0ECE2}"/>
                </a:ext>
              </a:extLst>
            </p:cNvPr>
            <p:cNvGrpSpPr/>
            <p:nvPr/>
          </p:nvGrpSpPr>
          <p:grpSpPr>
            <a:xfrm>
              <a:off x="8341920" y="4788119"/>
              <a:ext cx="3209544" cy="1588867"/>
              <a:chOff x="5916334" y="2638644"/>
              <a:chExt cx="2296631" cy="1588867"/>
            </a:xfrm>
          </p:grpSpPr>
          <p:sp>
            <p:nvSpPr>
              <p:cNvPr id="70" name="Rectangle 69">
                <a:extLst>
                  <a:ext uri="{FF2B5EF4-FFF2-40B4-BE49-F238E27FC236}">
                    <a16:creationId xmlns:a16="http://schemas.microsoft.com/office/drawing/2014/main" id="{89B06D26-4DB2-B26A-1310-DB198485E157}"/>
                  </a:ext>
                </a:extLst>
              </p:cNvPr>
              <p:cNvSpPr/>
              <p:nvPr/>
            </p:nvSpPr>
            <p:spPr bwMode="gray">
              <a:xfrm>
                <a:off x="5916334" y="3698310"/>
                <a:ext cx="2296631" cy="529201"/>
              </a:xfrm>
              <a:prstGeom prst="rect">
                <a:avLst/>
              </a:prstGeom>
              <a:solidFill>
                <a:srgbClr val="009BDC"/>
              </a:solidFill>
              <a:ln w="9525">
                <a:solidFill>
                  <a:srgbClr val="009BD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71" name="Rectangle 70">
                <a:extLst>
                  <a:ext uri="{FF2B5EF4-FFF2-40B4-BE49-F238E27FC236}">
                    <a16:creationId xmlns:a16="http://schemas.microsoft.com/office/drawing/2014/main" id="{5C9F4968-95B8-5AA1-C8EA-E14B39DA5BDF}"/>
                  </a:ext>
                </a:extLst>
              </p:cNvPr>
              <p:cNvSpPr/>
              <p:nvPr/>
            </p:nvSpPr>
            <p:spPr bwMode="gray">
              <a:xfrm>
                <a:off x="5916334" y="2638644"/>
                <a:ext cx="2296630" cy="1059666"/>
              </a:xfrm>
              <a:prstGeom prst="rect">
                <a:avLst/>
              </a:prstGeom>
              <a:solidFill>
                <a:srgbClr val="A5D2EC"/>
              </a:solidFill>
              <a:ln w="9525">
                <a:solidFill>
                  <a:srgbClr val="009BDC"/>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pic>
          <p:nvPicPr>
            <p:cNvPr id="68" name="Graphic 67" descr="Badge Follow outline">
              <a:extLst>
                <a:ext uri="{FF2B5EF4-FFF2-40B4-BE49-F238E27FC236}">
                  <a16:creationId xmlns:a16="http://schemas.microsoft.com/office/drawing/2014/main" id="{32FED453-78AE-A936-5EB6-F2D3C8E63F2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809532" y="5109568"/>
              <a:ext cx="274320" cy="274320"/>
            </a:xfrm>
            <a:prstGeom prst="rect">
              <a:avLst/>
            </a:prstGeom>
          </p:spPr>
        </p:pic>
        <p:sp>
          <p:nvSpPr>
            <p:cNvPr id="69" name="TextBox 68">
              <a:extLst>
                <a:ext uri="{FF2B5EF4-FFF2-40B4-BE49-F238E27FC236}">
                  <a16:creationId xmlns:a16="http://schemas.microsoft.com/office/drawing/2014/main" id="{5BCAF488-5BE5-7057-8AC7-D734A504EA98}"/>
                </a:ext>
              </a:extLst>
            </p:cNvPr>
            <p:cNvSpPr txBox="1"/>
            <p:nvPr/>
          </p:nvSpPr>
          <p:spPr bwMode="gray">
            <a:xfrm>
              <a:off x="8806405" y="5254820"/>
              <a:ext cx="2280575" cy="438582"/>
            </a:xfrm>
            <a:prstGeom prst="rect">
              <a:avLst/>
            </a:prstGeom>
            <a:noFill/>
            <a:ln>
              <a:noFill/>
            </a:ln>
          </p:spPr>
          <p:txBody>
            <a:bodyPr wrap="square" lIns="137160" tIns="137160" rIns="274320" bIns="137160" rtlCol="0">
              <a:spAutoFit/>
            </a:bodyPr>
            <a:lstStyle/>
            <a:p>
              <a:pPr algn="ctr"/>
              <a:r>
                <a:rPr lang="en-US" sz="1050"/>
                <a:t>Uncapped upside</a:t>
              </a:r>
            </a:p>
          </p:txBody>
        </p:sp>
      </p:grpSp>
      <p:sp>
        <p:nvSpPr>
          <p:cNvPr id="27" name="Rectangular Callout 26">
            <a:extLst>
              <a:ext uri="{FF2B5EF4-FFF2-40B4-BE49-F238E27FC236}">
                <a16:creationId xmlns:a16="http://schemas.microsoft.com/office/drawing/2014/main" id="{9A644A80-6D47-3B06-275C-077AD87ADC60}"/>
              </a:ext>
            </a:extLst>
          </p:cNvPr>
          <p:cNvSpPr/>
          <p:nvPr/>
        </p:nvSpPr>
        <p:spPr bwMode="gray">
          <a:xfrm>
            <a:off x="802862" y="1983668"/>
            <a:ext cx="3136976" cy="1200660"/>
          </a:xfrm>
          <a:prstGeom prst="wedgeRectCallout">
            <a:avLst>
              <a:gd name="adj1" fmla="val -35408"/>
              <a:gd name="adj2" fmla="val 145658"/>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0" tIns="91440" rIns="36000" bIns="36000" numCol="1" spcCol="0" rtlCol="0" fromWordArt="0" anchor="t" anchorCtr="0" forceAA="0" compatLnSpc="1">
            <a:prstTxWarp prst="textNoShape">
              <a:avLst/>
            </a:prstTxWarp>
            <a:noAutofit/>
          </a:bodyPr>
          <a:lstStyle/>
          <a:p>
            <a:pPr marL="0" indent="0">
              <a:buNone/>
            </a:pPr>
            <a:r>
              <a:rPr lang="en-US" sz="1250" b="1">
                <a:solidFill>
                  <a:schemeClr val="bg1"/>
                </a:solidFill>
              </a:rPr>
              <a:t>AI is both driving grid demand and mitigating grid constraints</a:t>
            </a:r>
          </a:p>
        </p:txBody>
      </p:sp>
      <p:pic>
        <p:nvPicPr>
          <p:cNvPr id="15" name="Graphic 14" descr="Processor with solid fill">
            <a:extLst>
              <a:ext uri="{FF2B5EF4-FFF2-40B4-BE49-F238E27FC236}">
                <a16:creationId xmlns:a16="http://schemas.microsoft.com/office/drawing/2014/main" id="{880CD97A-E62B-7305-930B-F09FB7F4042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34714" y="2066229"/>
            <a:ext cx="392443" cy="392443"/>
          </a:xfrm>
          <a:prstGeom prst="rect">
            <a:avLst/>
          </a:prstGeom>
        </p:spPr>
      </p:pic>
      <p:sp>
        <p:nvSpPr>
          <p:cNvPr id="28" name="TextBox 27">
            <a:extLst>
              <a:ext uri="{FF2B5EF4-FFF2-40B4-BE49-F238E27FC236}">
                <a16:creationId xmlns:a16="http://schemas.microsoft.com/office/drawing/2014/main" id="{7F6E5D54-BE8C-7937-D179-ED9EA25758C0}"/>
              </a:ext>
            </a:extLst>
          </p:cNvPr>
          <p:cNvSpPr txBox="1"/>
          <p:nvPr/>
        </p:nvSpPr>
        <p:spPr bwMode="gray">
          <a:xfrm>
            <a:off x="822005" y="2384686"/>
            <a:ext cx="3117833" cy="1077218"/>
          </a:xfrm>
          <a:prstGeom prst="rect">
            <a:avLst/>
          </a:prstGeom>
          <a:noFill/>
          <a:ln>
            <a:noFill/>
          </a:ln>
        </p:spPr>
        <p:txBody>
          <a:bodyPr wrap="square" lIns="137160" tIns="137160" rIns="91440" bIns="137160" rtlCol="0">
            <a:spAutoFit/>
          </a:bodyPr>
          <a:lstStyle/>
          <a:p>
            <a:pPr marL="0" indent="0" algn="l">
              <a:spcBef>
                <a:spcPts val="600"/>
              </a:spcBef>
              <a:spcAft>
                <a:spcPts val="600"/>
              </a:spcAft>
              <a:buNone/>
            </a:pPr>
            <a:r>
              <a:rPr lang="en-US" sz="1050">
                <a:solidFill>
                  <a:schemeClr val="bg1"/>
                </a:solidFill>
              </a:rPr>
              <a:t>AI-enabled data center flexibility could unlock </a:t>
            </a:r>
            <a:r>
              <a:rPr lang="en-US" sz="1050" b="1">
                <a:solidFill>
                  <a:schemeClr val="bg1"/>
                </a:solidFill>
              </a:rPr>
              <a:t>~100 GW </a:t>
            </a:r>
            <a:r>
              <a:rPr lang="en-US" sz="1050">
                <a:solidFill>
                  <a:schemeClr val="bg1"/>
                </a:solidFill>
              </a:rPr>
              <a:t>of dormant capacity while accelerating grid optimization </a:t>
            </a:r>
            <a:r>
              <a:rPr lang="en-US" sz="1050" b="1">
                <a:solidFill>
                  <a:schemeClr val="bg1"/>
                </a:solidFill>
              </a:rPr>
              <a:t>and</a:t>
            </a:r>
            <a:r>
              <a:rPr lang="en-US" sz="1050">
                <a:solidFill>
                  <a:schemeClr val="bg1"/>
                </a:solidFill>
              </a:rPr>
              <a:t> modernization</a:t>
            </a:r>
          </a:p>
          <a:p>
            <a:pPr marL="0" indent="0" algn="l">
              <a:spcBef>
                <a:spcPts val="600"/>
              </a:spcBef>
              <a:spcAft>
                <a:spcPts val="600"/>
              </a:spcAft>
              <a:buNone/>
            </a:pPr>
            <a:endParaRPr lang="en-US" sz="1050">
              <a:solidFill>
                <a:schemeClr val="bg1"/>
              </a:solidFill>
            </a:endParaRPr>
          </a:p>
        </p:txBody>
      </p:sp>
      <p:sp>
        <p:nvSpPr>
          <p:cNvPr id="13" name="Left Bracket 12">
            <a:extLst>
              <a:ext uri="{FF2B5EF4-FFF2-40B4-BE49-F238E27FC236}">
                <a16:creationId xmlns:a16="http://schemas.microsoft.com/office/drawing/2014/main" id="{D7752367-9F7D-FDAD-3E33-4EF9A403E309}"/>
              </a:ext>
            </a:extLst>
          </p:cNvPr>
          <p:cNvSpPr/>
          <p:nvPr/>
        </p:nvSpPr>
        <p:spPr bwMode="gray">
          <a:xfrm>
            <a:off x="731052" y="5892046"/>
            <a:ext cx="45719" cy="254833"/>
          </a:xfrm>
          <a:prstGeom prst="leftBracket">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Left Bracket 13">
            <a:extLst>
              <a:ext uri="{FF2B5EF4-FFF2-40B4-BE49-F238E27FC236}">
                <a16:creationId xmlns:a16="http://schemas.microsoft.com/office/drawing/2014/main" id="{29F33475-9B4B-D15E-7FBD-A7E5EEE4946D}"/>
              </a:ext>
            </a:extLst>
          </p:cNvPr>
          <p:cNvSpPr/>
          <p:nvPr/>
        </p:nvSpPr>
        <p:spPr bwMode="gray">
          <a:xfrm flipH="1">
            <a:off x="2026011" y="5895044"/>
            <a:ext cx="45719" cy="254833"/>
          </a:xfrm>
          <a:prstGeom prst="leftBracket">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F2B8FA6A-F521-5940-8B25-DD30BD5FA1D4}"/>
              </a:ext>
            </a:extLst>
          </p:cNvPr>
          <p:cNvCxnSpPr>
            <a:stCxn id="13" idx="1"/>
            <a:endCxn id="14" idx="1"/>
          </p:cNvCxnSpPr>
          <p:nvPr/>
        </p:nvCxnSpPr>
        <p:spPr bwMode="gray">
          <a:xfrm>
            <a:off x="731052" y="6019463"/>
            <a:ext cx="1340678" cy="2998"/>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78C2345-96E9-DB64-89E8-0CE1E1F41386}"/>
              </a:ext>
            </a:extLst>
          </p:cNvPr>
          <p:cNvSpPr/>
          <p:nvPr/>
        </p:nvSpPr>
        <p:spPr bwMode="gray">
          <a:xfrm>
            <a:off x="850753" y="5905736"/>
            <a:ext cx="1114251" cy="254833"/>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 tIns="36576" rIns="9144" bIns="36000" numCol="1" spcCol="0" rtlCol="0" fromWordArt="0" anchor="ctr" anchorCtr="0" forceAA="0" compatLnSpc="1">
            <a:prstTxWarp prst="textNoShape">
              <a:avLst/>
            </a:prstTxWarp>
            <a:noAutofit/>
          </a:bodyPr>
          <a:lstStyle/>
          <a:p>
            <a:pPr marL="0" indent="0" algn="ctr">
              <a:buNone/>
            </a:pPr>
            <a:r>
              <a:rPr lang="en-US" sz="1250" b="1" i="1">
                <a:solidFill>
                  <a:schemeClr val="tx1"/>
                </a:solidFill>
              </a:rPr>
              <a:t>20% </a:t>
            </a:r>
            <a:r>
              <a:rPr lang="en-US" sz="1050" i="1">
                <a:solidFill>
                  <a:schemeClr val="tx1"/>
                </a:solidFill>
              </a:rPr>
              <a:t>of capacity</a:t>
            </a:r>
          </a:p>
        </p:txBody>
      </p:sp>
      <p:sp>
        <p:nvSpPr>
          <p:cNvPr id="32" name="Pentagon 31">
            <a:extLst>
              <a:ext uri="{FF2B5EF4-FFF2-40B4-BE49-F238E27FC236}">
                <a16:creationId xmlns:a16="http://schemas.microsoft.com/office/drawing/2014/main" id="{1897A57C-363C-C8F2-68FA-00164FF862B7}"/>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33" name="Chevron 32">
            <a:extLst>
              <a:ext uri="{FF2B5EF4-FFF2-40B4-BE49-F238E27FC236}">
                <a16:creationId xmlns:a16="http://schemas.microsoft.com/office/drawing/2014/main" id="{0E36A3CE-7ABC-6E87-88F3-44A148B7F6AB}"/>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35" name="Chevron 34">
            <a:extLst>
              <a:ext uri="{FF2B5EF4-FFF2-40B4-BE49-F238E27FC236}">
                <a16:creationId xmlns:a16="http://schemas.microsoft.com/office/drawing/2014/main" id="{ED87C084-7EC1-A673-FB58-EAC6D54587D3}"/>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36" name="Chevron 35">
            <a:extLst>
              <a:ext uri="{FF2B5EF4-FFF2-40B4-BE49-F238E27FC236}">
                <a16:creationId xmlns:a16="http://schemas.microsoft.com/office/drawing/2014/main" id="{7BFA56DC-4C75-C475-EFB7-A63F7EE0A68A}"/>
              </a:ext>
            </a:extLst>
          </p:cNvPr>
          <p:cNvSpPr/>
          <p:nvPr/>
        </p:nvSpPr>
        <p:spPr>
          <a:xfrm>
            <a:off x="5071944" y="0"/>
            <a:ext cx="1788983" cy="288356"/>
          </a:xfrm>
          <a:prstGeom prst="chevron">
            <a:avLst/>
          </a:prstGeom>
          <a:solidFill>
            <a:srgbClr val="009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Expand</a:t>
            </a:r>
          </a:p>
        </p:txBody>
      </p:sp>
      <p:sp>
        <p:nvSpPr>
          <p:cNvPr id="37" name="Chevron 36">
            <a:extLst>
              <a:ext uri="{FF2B5EF4-FFF2-40B4-BE49-F238E27FC236}">
                <a16:creationId xmlns:a16="http://schemas.microsoft.com/office/drawing/2014/main" id="{BDFF6DAB-CFAD-EA9D-0449-827353BFFCD6}"/>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42" name="Footer Placeholder 4">
            <a:extLst>
              <a:ext uri="{FF2B5EF4-FFF2-40B4-BE49-F238E27FC236}">
                <a16:creationId xmlns:a16="http://schemas.microsoft.com/office/drawing/2014/main" id="{FFDBE2C8-1FF0-F649-0243-1A294A164EAD}"/>
              </a:ext>
            </a:extLst>
          </p:cNvPr>
          <p:cNvSpPr>
            <a:spLocks noGrp="1"/>
          </p:cNvSpPr>
          <p:nvPr>
            <p:ph type="ftr" sz="quarter" idx="3"/>
          </p:nvPr>
        </p:nvSpPr>
        <p:spPr>
          <a:xfrm>
            <a:off x="334962" y="6310313"/>
            <a:ext cx="9147241" cy="216706"/>
          </a:xfrm>
        </p:spPr>
        <p:txBody>
          <a:bodyPr/>
          <a:lstStyle/>
          <a:p>
            <a:r>
              <a:rPr lang="en-US" dirty="0">
                <a:solidFill>
                  <a:schemeClr val="tx1"/>
                </a:solidFill>
              </a:rPr>
              <a:t>Sources: </a:t>
            </a:r>
            <a:r>
              <a:rPr lang="en-US" dirty="0">
                <a:solidFill>
                  <a:schemeClr val="tx1"/>
                </a:solidFill>
                <a:hlinkClick r:id="rId11"/>
              </a:rPr>
              <a:t>Powering Intelligence </a:t>
            </a:r>
            <a:r>
              <a:rPr lang="en-US" dirty="0">
                <a:solidFill>
                  <a:schemeClr val="tx1"/>
                </a:solidFill>
              </a:rPr>
              <a:t>(EPRI, 2026); </a:t>
            </a:r>
            <a:r>
              <a:rPr lang="en-US" dirty="0">
                <a:solidFill>
                  <a:schemeClr val="tx1"/>
                </a:solidFill>
                <a:hlinkClick r:id="rId12"/>
              </a:rPr>
              <a:t>The Value of Demand Flexibility </a:t>
            </a:r>
            <a:r>
              <a:rPr lang="en-US" dirty="0">
                <a:solidFill>
                  <a:schemeClr val="tx1"/>
                </a:solidFill>
              </a:rPr>
              <a:t>(IEA, 2026); </a:t>
            </a:r>
            <a:r>
              <a:rPr lang="en-US" dirty="0">
                <a:solidFill>
                  <a:schemeClr val="tx1"/>
                </a:solidFill>
                <a:hlinkClick r:id="rId13"/>
              </a:rPr>
              <a:t>The Untapped Grid</a:t>
            </a:r>
            <a:r>
              <a:rPr lang="en-US" dirty="0">
                <a:solidFill>
                  <a:schemeClr val="tx1"/>
                </a:solidFill>
              </a:rPr>
              <a:t> (Brattle, 2026); </a:t>
            </a:r>
            <a:r>
              <a:rPr lang="en-US" dirty="0">
                <a:solidFill>
                  <a:schemeClr val="tx1"/>
                </a:solidFill>
                <a:hlinkClick r:id="rId14"/>
              </a:rPr>
              <a:t>Rethinking Load Growth</a:t>
            </a:r>
            <a:r>
              <a:rPr lang="en-US" dirty="0">
                <a:solidFill>
                  <a:schemeClr val="tx1"/>
                </a:solidFill>
              </a:rPr>
              <a:t> (Duke University, 2025); </a:t>
            </a:r>
            <a:r>
              <a:rPr lang="en-US" dirty="0">
                <a:solidFill>
                  <a:schemeClr val="tx1"/>
                </a:solidFill>
                <a:hlinkClick r:id="rId15"/>
              </a:rPr>
              <a:t>Unlocking Smart Grid Opportunities in Emerging Markets and Developing Economies</a:t>
            </a:r>
            <a:r>
              <a:rPr lang="en-US" dirty="0">
                <a:solidFill>
                  <a:schemeClr val="tx1"/>
                </a:solidFill>
              </a:rPr>
              <a:t> (IEA, 2023). </a:t>
            </a:r>
          </a:p>
          <a:p>
            <a:r>
              <a:rPr lang="en-US" dirty="0">
                <a:solidFill>
                  <a:schemeClr val="tx1"/>
                </a:solidFill>
              </a:rPr>
              <a:t>Credit: Pia Doris Morrow, Dominica Wambold, Ilayda Tezcan, Ariela Farchi, and </a:t>
            </a:r>
            <a:r>
              <a:rPr lang="en-US" dirty="0">
                <a:solidFill>
                  <a:srgbClr val="000000"/>
                </a:solidFill>
                <a:hlinkClick r:id="rId16"/>
              </a:rPr>
              <a:t>Gernot Wagner</a:t>
            </a:r>
            <a:r>
              <a:rPr lang="en-US" dirty="0">
                <a:solidFill>
                  <a:srgbClr val="000000"/>
                </a:solidFill>
              </a:rPr>
              <a:t>. </a:t>
            </a:r>
            <a:r>
              <a:rPr lang="en-US" dirty="0">
                <a:hlinkClick r:id="rId17"/>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cs typeface="Arial"/>
            </a:endParaRPr>
          </a:p>
        </p:txBody>
      </p:sp>
    </p:spTree>
    <p:extLst>
      <p:ext uri="{BB962C8B-B14F-4D97-AF65-F5344CB8AC3E}">
        <p14:creationId xmlns:p14="http://schemas.microsoft.com/office/powerpoint/2010/main" val="3228168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89DE509-3795-5ECB-D844-F2D7459DEAFE}"/>
              </a:ext>
            </a:extLst>
          </p:cNvPr>
          <p:cNvGraphicFramePr>
            <a:graphicFrameLocks/>
          </p:cNvGraphicFramePr>
          <p:nvPr>
            <p:custDataLst>
              <p:tags r:id="rId1"/>
            </p:custDataLst>
            <p:extLst>
              <p:ext uri="{D42A27DB-BD31-4B8C-83A1-F6EECF244321}">
                <p14:modId xmlns:p14="http://schemas.microsoft.com/office/powerpoint/2010/main" val="315917481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7" name="think-cell data - do not delete" hidden="1">
                        <a:extLst>
                          <a:ext uri="{FF2B5EF4-FFF2-40B4-BE49-F238E27FC236}">
                            <a16:creationId xmlns:a16="http://schemas.microsoft.com/office/drawing/2014/main" id="{D89DE509-3795-5ECB-D844-F2D7459DEAF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51D023D5-714A-ADFB-DEC5-3FE4BFCC9ECD}"/>
              </a:ext>
            </a:extLst>
          </p:cNvPr>
          <p:cNvSpPr>
            <a:spLocks noGrp="1"/>
          </p:cNvSpPr>
          <p:nvPr>
            <p:ph type="body" sz="quarter" idx="14"/>
          </p:nvPr>
        </p:nvSpPr>
        <p:spPr/>
        <p:txBody>
          <a:bodyPr/>
          <a:lstStyle/>
          <a:p>
            <a:pPr marL="0" indent="0">
              <a:buNone/>
            </a:pPr>
            <a:r>
              <a:rPr lang="en-US" b="1" dirty="0"/>
              <a:t>Observations</a:t>
            </a:r>
          </a:p>
          <a:p>
            <a:endParaRPr lang="en-US" dirty="0"/>
          </a:p>
          <a:p>
            <a:r>
              <a:rPr lang="en-US" dirty="0"/>
              <a:t>Grid constraints are increasingly institutional, not technological: </a:t>
            </a:r>
          </a:p>
          <a:p>
            <a:pPr lvl="1"/>
            <a:r>
              <a:rPr lang="en-US" sz="1050" b="1" dirty="0"/>
              <a:t>Optimizing</a:t>
            </a:r>
            <a:r>
              <a:rPr lang="en-US" sz="1050" dirty="0"/>
              <a:t> requires access to existing flexibility,</a:t>
            </a:r>
          </a:p>
          <a:p>
            <a:pPr lvl="1"/>
            <a:r>
              <a:rPr lang="en-US" sz="1050" b="1" dirty="0"/>
              <a:t>Modernizing </a:t>
            </a:r>
            <a:r>
              <a:rPr lang="en-US" sz="1050" dirty="0"/>
              <a:t>requires mechanisms to monetize grid value,</a:t>
            </a:r>
          </a:p>
          <a:p>
            <a:pPr lvl="1"/>
            <a:r>
              <a:rPr lang="en-US" sz="1050" b="1" dirty="0"/>
              <a:t>Expanding</a:t>
            </a:r>
            <a:r>
              <a:rPr lang="en-US" sz="1050" dirty="0"/>
              <a:t> requires agreement on approvals, cost allocation, and project delivery</a:t>
            </a:r>
          </a:p>
          <a:p>
            <a:r>
              <a:rPr lang="en-US" dirty="0"/>
              <a:t>Barriers become more complex as solutions scale: Distributed-energy scaling is being held back by fragmented regulation and utility incentives, while transmission policy is explicitly focused on planning and cost allocation</a:t>
            </a:r>
          </a:p>
          <a:p>
            <a:endParaRPr lang="en-US" dirty="0"/>
          </a:p>
        </p:txBody>
      </p:sp>
      <p:sp>
        <p:nvSpPr>
          <p:cNvPr id="3" name="Title 2">
            <a:extLst>
              <a:ext uri="{FF2B5EF4-FFF2-40B4-BE49-F238E27FC236}">
                <a16:creationId xmlns:a16="http://schemas.microsoft.com/office/drawing/2014/main" id="{7A8B7F85-1489-E42A-B7FE-85128A01C7B8}"/>
              </a:ext>
            </a:extLst>
          </p:cNvPr>
          <p:cNvSpPr>
            <a:spLocks noGrp="1"/>
          </p:cNvSpPr>
          <p:nvPr>
            <p:ph type="title"/>
          </p:nvPr>
        </p:nvSpPr>
        <p:spPr/>
        <p:txBody>
          <a:bodyPr vert="horz" rIns="91440"/>
          <a:lstStyle/>
          <a:p>
            <a:r>
              <a:rPr lang="en-US"/>
              <a:t>Scaling grid solutions requires overcoming distinct stakeholder bottlenecks across optimization, modernization, and expansion</a:t>
            </a:r>
          </a:p>
        </p:txBody>
      </p:sp>
      <p:sp>
        <p:nvSpPr>
          <p:cNvPr id="5" name="Text Placeholder 4">
            <a:extLst>
              <a:ext uri="{FF2B5EF4-FFF2-40B4-BE49-F238E27FC236}">
                <a16:creationId xmlns:a16="http://schemas.microsoft.com/office/drawing/2014/main" id="{7A16CA09-504E-AB46-A502-8990428E74BF}"/>
              </a:ext>
            </a:extLst>
          </p:cNvPr>
          <p:cNvSpPr>
            <a:spLocks noGrp="1"/>
          </p:cNvSpPr>
          <p:nvPr>
            <p:ph type="body" sz="quarter" idx="13"/>
          </p:nvPr>
        </p:nvSpPr>
        <p:spPr/>
        <p:txBody>
          <a:bodyPr/>
          <a:lstStyle/>
          <a:p>
            <a:r>
              <a:rPr lang="en-US"/>
              <a:t>Key bottlenecks range from market access in Optimize to utility incentives in Modernize and permitting and cost allocation in Expand</a:t>
            </a:r>
          </a:p>
        </p:txBody>
      </p:sp>
      <p:graphicFrame>
        <p:nvGraphicFramePr>
          <p:cNvPr id="11" name="Content Placeholder 10">
            <a:extLst>
              <a:ext uri="{FF2B5EF4-FFF2-40B4-BE49-F238E27FC236}">
                <a16:creationId xmlns:a16="http://schemas.microsoft.com/office/drawing/2014/main" id="{8F9A9B85-9B8C-A5F8-58F2-2093B59FAD06}"/>
              </a:ext>
            </a:extLst>
          </p:cNvPr>
          <p:cNvGraphicFramePr>
            <a:graphicFrameLocks noGrp="1"/>
          </p:cNvGraphicFramePr>
          <p:nvPr>
            <p:ph sz="quarter" idx="15"/>
            <p:extLst>
              <p:ext uri="{D42A27DB-BD31-4B8C-83A1-F6EECF244321}">
                <p14:modId xmlns:p14="http://schemas.microsoft.com/office/powerpoint/2010/main" val="1535120293"/>
              </p:ext>
            </p:extLst>
          </p:nvPr>
        </p:nvGraphicFramePr>
        <p:xfrm>
          <a:off x="329184" y="2127781"/>
          <a:ext cx="8705087" cy="3639313"/>
        </p:xfrm>
        <a:graphic>
          <a:graphicData uri="http://schemas.openxmlformats.org/drawingml/2006/table">
            <a:tbl>
              <a:tblPr firstRow="1" bandRow="1">
                <a:tableStyleId>{5C22544A-7EE6-4342-B048-85BDC9FD1C3A}</a:tableStyleId>
              </a:tblPr>
              <a:tblGrid>
                <a:gridCol w="1574567">
                  <a:extLst>
                    <a:ext uri="{9D8B030D-6E8A-4147-A177-3AD203B41FA5}">
                      <a16:colId xmlns:a16="http://schemas.microsoft.com/office/drawing/2014/main" val="4045420716"/>
                    </a:ext>
                  </a:extLst>
                </a:gridCol>
                <a:gridCol w="2376840">
                  <a:extLst>
                    <a:ext uri="{9D8B030D-6E8A-4147-A177-3AD203B41FA5}">
                      <a16:colId xmlns:a16="http://schemas.microsoft.com/office/drawing/2014/main" val="3884541735"/>
                    </a:ext>
                  </a:extLst>
                </a:gridCol>
                <a:gridCol w="2376840">
                  <a:extLst>
                    <a:ext uri="{9D8B030D-6E8A-4147-A177-3AD203B41FA5}">
                      <a16:colId xmlns:a16="http://schemas.microsoft.com/office/drawing/2014/main" val="2267152783"/>
                    </a:ext>
                  </a:extLst>
                </a:gridCol>
                <a:gridCol w="2376840">
                  <a:extLst>
                    <a:ext uri="{9D8B030D-6E8A-4147-A177-3AD203B41FA5}">
                      <a16:colId xmlns:a16="http://schemas.microsoft.com/office/drawing/2014/main" val="1123954819"/>
                    </a:ext>
                  </a:extLst>
                </a:gridCol>
              </a:tblGrid>
              <a:tr h="411998">
                <a:tc>
                  <a:txBody>
                    <a:bodyPr/>
                    <a:lstStyle/>
                    <a:p>
                      <a:pPr marL="0" indent="0" algn="ctr">
                        <a:buNone/>
                      </a:pPr>
                      <a:endParaRPr lang="en-US" sz="1050" b="1">
                        <a:latin typeface="+mn-lt"/>
                      </a:endParaRPr>
                    </a:p>
                  </a:txBody>
                  <a:tcPr marL="457200" anchor="ctr">
                    <a:lnR w="19050" cap="flat" cmpd="sng" algn="ctr">
                      <a:solidFill>
                        <a:schemeClr val="bg1"/>
                      </a:solidFill>
                      <a:prstDash val="solid"/>
                      <a:round/>
                      <a:headEnd type="none" w="med" len="med"/>
                      <a:tailEnd type="none" w="med" len="med"/>
                    </a:lnR>
                    <a:noFill/>
                  </a:tcPr>
                </a:tc>
                <a:tc>
                  <a:txBody>
                    <a:bodyPr/>
                    <a:lstStyle/>
                    <a:p>
                      <a:pPr marL="0" indent="0" algn="ctr" defTabSz="711200" rtl="0" eaLnBrk="1" latinLnBrk="0" hangingPunct="1">
                        <a:spcBef>
                          <a:spcPts val="0"/>
                        </a:spcBef>
                        <a:buNone/>
                      </a:pPr>
                      <a:r>
                        <a:rPr lang="en-US" sz="1050" b="1" kern="1200" dirty="0">
                          <a:solidFill>
                            <a:schemeClr val="bg1"/>
                          </a:solidFill>
                          <a:latin typeface="+mn-lt"/>
                          <a:ea typeface="+mn-ea"/>
                          <a:cs typeface="+mn-cs"/>
                        </a:rPr>
                        <a:t>Optimize</a:t>
                      </a:r>
                    </a:p>
                    <a:p>
                      <a:pPr marL="0" indent="0" algn="ctr" defTabSz="711200" rtl="0" eaLnBrk="1" latinLnBrk="0" hangingPunct="1">
                        <a:spcBef>
                          <a:spcPts val="0"/>
                        </a:spcBef>
                        <a:buNone/>
                      </a:pPr>
                      <a:r>
                        <a:rPr lang="en-US" sz="1050" b="1" kern="1200" dirty="0">
                          <a:solidFill>
                            <a:schemeClr val="bg1"/>
                          </a:solidFill>
                          <a:latin typeface="+mn-lt"/>
                          <a:ea typeface="+mn-ea"/>
                          <a:cs typeface="+mn-cs"/>
                        </a:rPr>
                        <a:t>grid assets</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435D"/>
                    </a:solidFill>
                  </a:tcPr>
                </a:tc>
                <a:tc>
                  <a:txBody>
                    <a:bodyPr/>
                    <a:lstStyle/>
                    <a:p>
                      <a:pPr marL="0" indent="0" algn="ctr" defTabSz="711200" rtl="0" eaLnBrk="1" latinLnBrk="0" hangingPunct="1">
                        <a:spcBef>
                          <a:spcPts val="0"/>
                        </a:spcBef>
                        <a:buNone/>
                      </a:pPr>
                      <a:r>
                        <a:rPr lang="en-US" sz="1050" b="1" kern="1200" dirty="0">
                          <a:solidFill>
                            <a:schemeClr val="bg1"/>
                          </a:solidFill>
                          <a:latin typeface="+mn-lt"/>
                          <a:ea typeface="+mn-ea"/>
                          <a:cs typeface="+mn-cs"/>
                        </a:rPr>
                        <a:t>Modernize</a:t>
                      </a:r>
                    </a:p>
                    <a:p>
                      <a:pPr marL="0" indent="0" algn="ctr" defTabSz="711200" rtl="0" eaLnBrk="1" latinLnBrk="0" hangingPunct="1">
                        <a:spcBef>
                          <a:spcPts val="0"/>
                        </a:spcBef>
                        <a:buNone/>
                      </a:pPr>
                      <a:r>
                        <a:rPr lang="en-US" sz="1050" b="1" kern="1200" dirty="0">
                          <a:solidFill>
                            <a:schemeClr val="bg1"/>
                          </a:solidFill>
                          <a:latin typeface="+mn-lt"/>
                          <a:ea typeface="+mn-ea"/>
                          <a:cs typeface="+mn-cs"/>
                        </a:rPr>
                        <a:t>and harden the core</a:t>
                      </a:r>
                    </a:p>
                  </a:txBody>
                  <a:tcPr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rgbClr val="00709E"/>
                    </a:solidFill>
                  </a:tcPr>
                </a:tc>
                <a:tc>
                  <a:txBody>
                    <a:bodyPr/>
                    <a:lstStyle/>
                    <a:p>
                      <a:pPr marL="0" lvl="0" indent="0" algn="ctr" defTabSz="711200">
                        <a:spcBef>
                          <a:spcPts val="0"/>
                        </a:spcBef>
                        <a:buNone/>
                      </a:pPr>
                      <a:r>
                        <a:rPr lang="en-US" sz="1050" dirty="0">
                          <a:solidFill>
                            <a:schemeClr val="bg1"/>
                          </a:solidFill>
                          <a:latin typeface="+mn-lt"/>
                        </a:rPr>
                        <a:t>Expand</a:t>
                      </a:r>
                      <a:endParaRPr lang="en-US" sz="1050" b="1" kern="1200" dirty="0">
                        <a:solidFill>
                          <a:schemeClr val="bg1"/>
                        </a:solidFill>
                        <a:latin typeface="+mn-lt"/>
                        <a:ea typeface="+mn-ea"/>
                        <a:cs typeface="+mn-cs"/>
                      </a:endParaRPr>
                    </a:p>
                    <a:p>
                      <a:pPr marL="0" lvl="0" indent="0" algn="ctr" defTabSz="711200">
                        <a:spcBef>
                          <a:spcPts val="0"/>
                        </a:spcBef>
                        <a:buNone/>
                      </a:pPr>
                      <a:r>
                        <a:rPr lang="en-US" sz="1050" dirty="0">
                          <a:solidFill>
                            <a:schemeClr val="bg1"/>
                          </a:solidFill>
                          <a:latin typeface="+mn-lt"/>
                        </a:rPr>
                        <a:t>grid networks</a:t>
                      </a:r>
                    </a:p>
                  </a:txBody>
                  <a:tcPr anchor="ctr">
                    <a:lnL w="1905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009BDC"/>
                    </a:solidFill>
                  </a:tcPr>
                </a:tc>
                <a:extLst>
                  <a:ext uri="{0D108BD9-81ED-4DB2-BD59-A6C34878D82A}">
                    <a16:rowId xmlns:a16="http://schemas.microsoft.com/office/drawing/2014/main" val="3636015397"/>
                  </a:ext>
                </a:extLst>
              </a:tr>
              <a:tr h="251776">
                <a:tc>
                  <a:txBody>
                    <a:bodyPr/>
                    <a:lstStyle/>
                    <a:p>
                      <a:pPr marL="0" indent="0">
                        <a:buNone/>
                      </a:pPr>
                      <a:endParaRPr lang="en-US" sz="1050" b="1">
                        <a:latin typeface="+mn-lt"/>
                      </a:endParaRPr>
                    </a:p>
                  </a:txBody>
                  <a:tcPr marL="457200">
                    <a:lnR w="19050" cap="flat" cmpd="sng" algn="ctr">
                      <a:solidFill>
                        <a:schemeClr val="bg1"/>
                      </a:solidFill>
                      <a:prstDash val="solid"/>
                      <a:round/>
                      <a:headEnd type="none" w="med" len="med"/>
                      <a:tailEnd type="none" w="med" len="med"/>
                    </a:lnR>
                    <a:lnB w="6350" cap="flat" cmpd="sng" algn="ctr">
                      <a:solidFill>
                        <a:schemeClr val="bg1">
                          <a:lumMod val="75000"/>
                        </a:schemeClr>
                      </a:solidFill>
                      <a:prstDash val="solid"/>
                      <a:round/>
                      <a:headEnd type="none" w="med" len="med"/>
                      <a:tailEnd type="none" w="med" len="med"/>
                    </a:lnB>
                    <a:noFill/>
                  </a:tcPr>
                </a:tc>
                <a:tc>
                  <a:txBody>
                    <a:bodyPr/>
                    <a:lstStyle/>
                    <a:p>
                      <a:pPr marL="0" indent="0" algn="ctr">
                        <a:buNone/>
                      </a:pPr>
                      <a:r>
                        <a:rPr lang="en-US" sz="800" b="1" dirty="0">
                          <a:solidFill>
                            <a:schemeClr val="bg1"/>
                          </a:solidFill>
                          <a:latin typeface="+mn-lt"/>
                        </a:rPr>
                        <a:t>Load shifting, DERMs, VPPs, V2G</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435D"/>
                    </a:solidFill>
                  </a:tcPr>
                </a:tc>
                <a:tc>
                  <a:txBody>
                    <a:bodyPr/>
                    <a:lstStyle/>
                    <a:p>
                      <a:pPr marL="0" indent="0" algn="ctr">
                        <a:buNone/>
                      </a:pPr>
                      <a:r>
                        <a:rPr lang="en-US" sz="800" b="1" dirty="0">
                          <a:solidFill>
                            <a:schemeClr val="bg1"/>
                          </a:solidFill>
                          <a:latin typeface="+mn-lt"/>
                        </a:rPr>
                        <a:t>GFM, storage, FACTS, AMI, digital twins</a:t>
                      </a:r>
                    </a:p>
                  </a:txBody>
                  <a:tcP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709E"/>
                    </a:solidFill>
                  </a:tcPr>
                </a:tc>
                <a:tc>
                  <a:txBody>
                    <a:bodyPr/>
                    <a:lstStyle/>
                    <a:p>
                      <a:pPr marL="0" indent="0" algn="ctr">
                        <a:buNone/>
                      </a:pPr>
                      <a:r>
                        <a:rPr lang="en-US" sz="800" b="1" dirty="0">
                          <a:solidFill>
                            <a:schemeClr val="bg1"/>
                          </a:solidFill>
                          <a:latin typeface="+mn-lt"/>
                        </a:rPr>
                        <a:t>HVDC, new transmission</a:t>
                      </a:r>
                    </a:p>
                  </a:txBody>
                  <a:tcPr>
                    <a:lnL w="19050" cap="flat" cmpd="sng" algn="ctr">
                      <a:solidFill>
                        <a:schemeClr val="bg1"/>
                      </a:solidFill>
                      <a:prstDash val="solid"/>
                      <a:round/>
                      <a:headEnd type="none" w="med" len="med"/>
                      <a:tailEnd type="none" w="med" len="med"/>
                    </a:lnL>
                    <a:lnR w="12700" cmpd="sng">
                      <a:noFill/>
                    </a:lnR>
                    <a:lnT w="38100" cmpd="sng">
                      <a:noFill/>
                    </a:lnT>
                    <a:lnB w="635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9BDC"/>
                    </a:solidFill>
                  </a:tcPr>
                </a:tc>
                <a:extLst>
                  <a:ext uri="{0D108BD9-81ED-4DB2-BD59-A6C34878D82A}">
                    <a16:rowId xmlns:a16="http://schemas.microsoft.com/office/drawing/2014/main" val="219771096"/>
                  </a:ext>
                </a:extLst>
              </a:tr>
              <a:tr h="610367">
                <a:tc>
                  <a:txBody>
                    <a:bodyPr/>
                    <a:lstStyle/>
                    <a:p>
                      <a:pPr marL="0" indent="0">
                        <a:buNone/>
                      </a:pPr>
                      <a:r>
                        <a:rPr lang="en-US" sz="850" b="1" dirty="0">
                          <a:latin typeface="+mn-lt"/>
                        </a:rPr>
                        <a:t>Regulators &amp; policymakers</a:t>
                      </a:r>
                      <a:r>
                        <a:rPr lang="en-US" sz="850" b="1" baseline="30000" dirty="0">
                          <a:latin typeface="+mn-lt"/>
                        </a:rPr>
                        <a:t>1</a:t>
                      </a:r>
                    </a:p>
                  </a:txBody>
                  <a:tcPr marL="457200" anchor="ctr">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dirty="0">
                          <a:latin typeface="+mn-lt"/>
                        </a:rPr>
                        <a:t>Enable DER aggregation and compensation; load flexibility could deliver </a:t>
                      </a:r>
                      <a:r>
                        <a:rPr lang="en-US" sz="850" b="1" dirty="0">
                          <a:latin typeface="+mn-lt"/>
                        </a:rPr>
                        <a:t>&gt;$15B </a:t>
                      </a:r>
                      <a:r>
                        <a:rPr lang="en-US" sz="850" dirty="0">
                          <a:latin typeface="+mn-lt"/>
                        </a:rPr>
                        <a:t>annual system savings</a:t>
                      </a: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dirty="0">
                          <a:latin typeface="+mn-lt"/>
                        </a:rPr>
                        <a:t>Set standards and create markets for reliability services; Ireland increased allowable non-synchronous penetration from </a:t>
                      </a:r>
                      <a:r>
                        <a:rPr lang="en-US" sz="850" b="1" i="0" u="none" strike="noStrike" kern="1200" dirty="0">
                          <a:solidFill>
                            <a:schemeClr val="dk1"/>
                          </a:solidFill>
                          <a:effectLst/>
                          <a:latin typeface="+mn-lt"/>
                          <a:ea typeface="+mn-ea"/>
                          <a:cs typeface="+mn-cs"/>
                        </a:rPr>
                        <a:t>~50% to 75%</a:t>
                      </a:r>
                      <a:r>
                        <a:rPr lang="en-US" sz="850" b="0" i="0" u="none" strike="noStrike" kern="1200" dirty="0">
                          <a:solidFill>
                            <a:schemeClr val="dk1"/>
                          </a:solidFill>
                          <a:effectLst/>
                          <a:latin typeface="+mn-lt"/>
                          <a:ea typeface="+mn-ea"/>
                          <a:cs typeface="+mn-cs"/>
                        </a:rPr>
                        <a:t>, targeting 95%</a:t>
                      </a:r>
                      <a:endParaRPr lang="en-US" sz="850" dirty="0">
                        <a:latin typeface="+mn-lt"/>
                      </a:endParaRP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a:latin typeface="+mn-lt"/>
                        </a:rPr>
                        <a:t>Resolve permitting and co-allocation to unlock </a:t>
                      </a:r>
                      <a:r>
                        <a:rPr lang="en-US" sz="850" b="1">
                          <a:latin typeface="+mn-lt"/>
                        </a:rPr>
                        <a:t>&gt;100 GW</a:t>
                      </a:r>
                      <a:r>
                        <a:rPr lang="en-US" sz="850">
                          <a:latin typeface="+mn-lt"/>
                        </a:rPr>
                        <a:t> HVDC project pipeline</a:t>
                      </a:r>
                    </a:p>
                  </a:txBody>
                  <a:tcPr marL="45720" marR="0">
                    <a:lnL w="19050" cap="flat" cmpd="sng" algn="ctr">
                      <a:solidFill>
                        <a:schemeClr val="bg1"/>
                      </a:solidFill>
                      <a:prstDash val="solid"/>
                      <a:round/>
                      <a:headEnd type="none" w="med" len="med"/>
                      <a:tailEnd type="none" w="med" len="med"/>
                    </a:lnL>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542307388"/>
                  </a:ext>
                </a:extLst>
              </a:tr>
              <a:tr h="480664">
                <a:tc>
                  <a:txBody>
                    <a:bodyPr/>
                    <a:lstStyle/>
                    <a:p>
                      <a:pPr marL="0" indent="0">
                        <a:buNone/>
                      </a:pPr>
                      <a:r>
                        <a:rPr lang="en-US" sz="850" b="1">
                          <a:latin typeface="+mn-lt"/>
                        </a:rPr>
                        <a:t>Utilities, planners &amp; operators</a:t>
                      </a:r>
                    </a:p>
                  </a:txBody>
                  <a:tcPr marL="457200" anchor="ctr">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dirty="0">
                          <a:latin typeface="+mn-lt"/>
                        </a:rPr>
                        <a:t>Procure and orchestrate flexibility; </a:t>
                      </a:r>
                      <a:r>
                        <a:rPr lang="en-US" sz="850" b="1" i="0" u="none" strike="noStrike" kern="1200" dirty="0">
                          <a:solidFill>
                            <a:schemeClr val="dk1"/>
                          </a:solidFill>
                          <a:effectLst/>
                          <a:latin typeface="+mn-lt"/>
                          <a:ea typeface="+mn-ea"/>
                          <a:cs typeface="+mn-cs"/>
                        </a:rPr>
                        <a:t>~200 GW</a:t>
                      </a:r>
                      <a:r>
                        <a:rPr lang="en-US" sz="850" b="0" i="0" u="none" strike="noStrike" kern="1200" dirty="0">
                          <a:solidFill>
                            <a:schemeClr val="dk1"/>
                          </a:solidFill>
                          <a:effectLst/>
                          <a:latin typeface="+mn-lt"/>
                          <a:ea typeface="+mn-ea"/>
                          <a:cs typeface="+mn-cs"/>
                        </a:rPr>
                        <a:t> of cost-effective US load flexibility could reduce peak constraints</a:t>
                      </a:r>
                      <a:endParaRPr lang="en-US" sz="850" dirty="0">
                        <a:latin typeface="+mn-lt"/>
                      </a:endParaRP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dirty="0">
                          <a:latin typeface="+mn-lt"/>
                        </a:rPr>
                        <a:t>Deploy upgrades where they defer new build; FACTS can increase transmission capacity by </a:t>
                      </a:r>
                      <a:r>
                        <a:rPr lang="en-US" sz="850" b="1" i="0" u="none" strike="noStrike" kern="1200" dirty="0">
                          <a:solidFill>
                            <a:schemeClr val="dk1"/>
                          </a:solidFill>
                          <a:effectLst/>
                          <a:latin typeface="+mn-lt"/>
                          <a:ea typeface="+mn-ea"/>
                          <a:cs typeface="+mn-cs"/>
                        </a:rPr>
                        <a:t>~30-50%</a:t>
                      </a:r>
                      <a:endParaRPr lang="en-US" sz="850" dirty="0">
                        <a:latin typeface="+mn-lt"/>
                      </a:endParaRP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dirty="0">
                          <a:latin typeface="+mn-lt"/>
                        </a:rPr>
                        <a:t>Plan and operate new corridors capable of adding </a:t>
                      </a:r>
                      <a:r>
                        <a:rPr lang="en-US" sz="850" b="1" dirty="0">
                          <a:latin typeface="+mn-lt"/>
                        </a:rPr>
                        <a:t>multi-GW capacity per project</a:t>
                      </a:r>
                      <a:endParaRPr lang="en-US" sz="850" dirty="0">
                        <a:latin typeface="+mn-lt"/>
                      </a:endParaRPr>
                    </a:p>
                  </a:txBody>
                  <a:tcPr marL="45720" marR="0">
                    <a:lnL w="19050" cap="flat" cmpd="sng" algn="ctr">
                      <a:solidFill>
                        <a:schemeClr val="bg1"/>
                      </a:solidFill>
                      <a:prstDash val="solid"/>
                      <a:round/>
                      <a:headEnd type="none" w="med" len="med"/>
                      <a:tailEnd type="none" w="med" len="med"/>
                    </a:lnL>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945475961"/>
                  </a:ext>
                </a:extLst>
              </a:tr>
              <a:tr h="480664">
                <a:tc>
                  <a:txBody>
                    <a:bodyPr/>
                    <a:lstStyle/>
                    <a:p>
                      <a:pPr marL="0" indent="0">
                        <a:buNone/>
                      </a:pPr>
                      <a:r>
                        <a:rPr lang="en-US" sz="850" b="1">
                          <a:latin typeface="+mn-lt"/>
                        </a:rPr>
                        <a:t>Technology providers &amp; developers</a:t>
                      </a:r>
                    </a:p>
                  </a:txBody>
                  <a:tcPr marL="457200" anchor="ctr">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a:latin typeface="+mn-lt"/>
                        </a:rPr>
                        <a:t>Scale orchestration platforms; coordinated DERs could form an </a:t>
                      </a:r>
                      <a:r>
                        <a:rPr lang="en-US" sz="850" b="1" i="0" u="none" strike="noStrike" kern="1200">
                          <a:solidFill>
                            <a:schemeClr val="dk1"/>
                          </a:solidFill>
                          <a:effectLst/>
                          <a:latin typeface="+mn-lt"/>
                          <a:ea typeface="+mn-ea"/>
                          <a:cs typeface="+mn-cs"/>
                        </a:rPr>
                        <a:t>~80-160 GW VPP fleet</a:t>
                      </a:r>
                      <a:endParaRPr lang="en-US" sz="850">
                        <a:latin typeface="+mn-lt"/>
                      </a:endParaRP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a:latin typeface="+mn-lt"/>
                        </a:rPr>
                        <a:t>Supply grid hard- and software; </a:t>
                      </a:r>
                      <a:r>
                        <a:rPr lang="en-US" sz="850" b="1">
                          <a:latin typeface="+mn-lt"/>
                        </a:rPr>
                        <a:t>&gt;80%</a:t>
                      </a:r>
                      <a:r>
                        <a:rPr lang="en-US" sz="850" b="0">
                          <a:latin typeface="+mn-lt"/>
                        </a:rPr>
                        <a:t> of US storage capacity is front-of-meter</a:t>
                      </a:r>
                      <a:endParaRPr lang="en-US" sz="850">
                        <a:latin typeface="+mn-lt"/>
                      </a:endParaRP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a:latin typeface="+mn-lt"/>
                        </a:rPr>
                        <a:t>Develop HVDC systems offering </a:t>
                      </a:r>
                      <a:r>
                        <a:rPr lang="en-US" sz="850" b="1" i="0" u="none" strike="noStrike" kern="1200">
                          <a:solidFill>
                            <a:schemeClr val="dk1"/>
                          </a:solidFill>
                          <a:effectLst/>
                          <a:latin typeface="+mn-lt"/>
                          <a:ea typeface="+mn-ea"/>
                          <a:cs typeface="+mn-cs"/>
                        </a:rPr>
                        <a:t>~30-50% lower losses</a:t>
                      </a:r>
                      <a:r>
                        <a:rPr lang="en-US" sz="850" b="0" i="0" u="none" strike="noStrike" kern="1200">
                          <a:solidFill>
                            <a:schemeClr val="dk1"/>
                          </a:solidFill>
                          <a:effectLst/>
                          <a:latin typeface="+mn-lt"/>
                          <a:ea typeface="+mn-ea"/>
                          <a:cs typeface="+mn-cs"/>
                        </a:rPr>
                        <a:t> over long distances vs. comparable AC</a:t>
                      </a:r>
                      <a:endParaRPr lang="en-US" sz="850">
                        <a:latin typeface="+mn-lt"/>
                      </a:endParaRPr>
                    </a:p>
                  </a:txBody>
                  <a:tcPr marL="45720" marR="0">
                    <a:lnL w="19050" cap="flat" cmpd="sng" algn="ctr">
                      <a:solidFill>
                        <a:schemeClr val="bg1"/>
                      </a:solidFill>
                      <a:prstDash val="solid"/>
                      <a:round/>
                      <a:headEnd type="none" w="med" len="med"/>
                      <a:tailEnd type="none" w="med" len="med"/>
                    </a:lnL>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03353323"/>
                  </a:ext>
                </a:extLst>
              </a:tr>
              <a:tr h="480664">
                <a:tc>
                  <a:txBody>
                    <a:bodyPr/>
                    <a:lstStyle/>
                    <a:p>
                      <a:pPr marL="0" indent="0">
                        <a:buNone/>
                      </a:pPr>
                      <a:r>
                        <a:rPr lang="en-US" sz="850" b="1">
                          <a:latin typeface="+mn-lt"/>
                        </a:rPr>
                        <a:t>Customers &amp; beneficiaries</a:t>
                      </a:r>
                    </a:p>
                  </a:txBody>
                  <a:tcPr marL="457200" anchor="ctr">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dirty="0">
                          <a:latin typeface="+mn-lt"/>
                        </a:rPr>
                        <a:t>Monetize existing flexible assets; North America already has </a:t>
                      </a:r>
                      <a:r>
                        <a:rPr lang="en-US" sz="850" b="1" dirty="0">
                          <a:latin typeface="+mn-lt"/>
                        </a:rPr>
                        <a:t>between 30-60 GW of VPP capacity </a:t>
                      </a:r>
                      <a:r>
                        <a:rPr lang="en-US" sz="850" b="0" dirty="0">
                          <a:latin typeface="+mn-lt"/>
                        </a:rPr>
                        <a:t>on the grid</a:t>
                      </a:r>
                      <a:endParaRPr lang="en-US" sz="850" dirty="0">
                        <a:latin typeface="+mn-lt"/>
                      </a:endParaRP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a:latin typeface="+mn-lt"/>
                        </a:rPr>
                        <a:t>Participate through batteries, smart meters and flexible assets; AMI enables demand response and operational savings</a:t>
                      </a: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a:latin typeface="+mn-lt"/>
                        </a:rPr>
                        <a:t>Benefit from greater transfer capacity while ultimately funding regulated investment through tariffs</a:t>
                      </a:r>
                    </a:p>
                  </a:txBody>
                  <a:tcPr marL="45720" marR="0">
                    <a:lnL w="19050" cap="flat" cmpd="sng" algn="ctr">
                      <a:solidFill>
                        <a:schemeClr val="bg1"/>
                      </a:solidFill>
                      <a:prstDash val="solid"/>
                      <a:round/>
                      <a:headEnd type="none" w="med" len="med"/>
                      <a:tailEnd type="none" w="med" len="med"/>
                    </a:lnL>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883999814"/>
                  </a:ext>
                </a:extLst>
              </a:tr>
              <a:tr h="480664">
                <a:tc>
                  <a:txBody>
                    <a:bodyPr/>
                    <a:lstStyle/>
                    <a:p>
                      <a:pPr marL="0" indent="0">
                        <a:buNone/>
                      </a:pPr>
                      <a:r>
                        <a:rPr lang="en-US" sz="850" b="1">
                          <a:latin typeface="+mn-lt"/>
                        </a:rPr>
                        <a:t>Investors &amp; financiers</a:t>
                      </a:r>
                    </a:p>
                  </a:txBody>
                  <a:tcPr marL="457200" anchor="ctr">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a:latin typeface="+mn-lt"/>
                        </a:rPr>
                        <a:t>Fund asset-light platforms; coordinated DER/VPP deployment could generate </a:t>
                      </a:r>
                      <a:r>
                        <a:rPr lang="en-US" sz="850" b="1" i="0" u="none" strike="noStrike" kern="1200">
                          <a:solidFill>
                            <a:schemeClr val="dk1"/>
                          </a:solidFill>
                          <a:effectLst/>
                          <a:latin typeface="+mn-lt"/>
                          <a:ea typeface="+mn-ea"/>
                          <a:cs typeface="+mn-cs"/>
                        </a:rPr>
                        <a:t>~$10B/year in grid savings</a:t>
                      </a:r>
                      <a:endParaRPr lang="en-US" sz="850">
                        <a:latin typeface="+mn-lt"/>
                      </a:endParaRP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a:latin typeface="+mn-lt"/>
                        </a:rPr>
                        <a:t>Finance storage and regulated/ contracted grid assets across a rapidly scaling market</a:t>
                      </a: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marL="0" indent="0">
                        <a:buNone/>
                      </a:pPr>
                      <a:r>
                        <a:rPr lang="en-US" sz="850">
                          <a:latin typeface="+mn-lt"/>
                        </a:rPr>
                        <a:t>Provide long-duration infrastructure capital once permitting and cost allocation are resolved</a:t>
                      </a:r>
                    </a:p>
                  </a:txBody>
                  <a:tcPr marL="45720" marR="0">
                    <a:lnL w="19050" cap="flat" cmpd="sng" algn="ctr">
                      <a:solidFill>
                        <a:schemeClr val="bg1"/>
                      </a:solidFill>
                      <a:prstDash val="solid"/>
                      <a:round/>
                      <a:headEnd type="none" w="med" len="med"/>
                      <a:tailEnd type="none" w="med" len="med"/>
                    </a:lnL>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64257550"/>
                  </a:ext>
                </a:extLst>
              </a:tr>
              <a:tr h="221258">
                <a:tc>
                  <a:txBody>
                    <a:bodyPr/>
                    <a:lstStyle/>
                    <a:p>
                      <a:pPr marL="0" indent="0">
                        <a:buNone/>
                      </a:pPr>
                      <a:r>
                        <a:rPr lang="en-US" sz="850" b="1">
                          <a:solidFill>
                            <a:schemeClr val="tx1"/>
                          </a:solidFill>
                          <a:latin typeface="+mn-lt"/>
                        </a:rPr>
                        <a:t>Critical stakeholder</a:t>
                      </a:r>
                    </a:p>
                  </a:txBody>
                  <a:tcPr marL="457200" anchor="ctr">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5">
                        <a:lumMod val="60000"/>
                        <a:lumOff val="40000"/>
                      </a:schemeClr>
                    </a:solidFill>
                  </a:tcPr>
                </a:tc>
                <a:tc>
                  <a:txBody>
                    <a:bodyPr/>
                    <a:lstStyle/>
                    <a:p>
                      <a:pPr marL="0" indent="0">
                        <a:buNone/>
                      </a:pPr>
                      <a:r>
                        <a:rPr lang="en-US" sz="850">
                          <a:solidFill>
                            <a:schemeClr val="tx1"/>
                          </a:solidFill>
                          <a:latin typeface="+mn-lt"/>
                        </a:rPr>
                        <a:t>Utilities and market operators</a:t>
                      </a: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p>
                      <a:pPr marL="0" indent="0">
                        <a:buNone/>
                      </a:pPr>
                      <a:r>
                        <a:rPr lang="en-US" sz="850">
                          <a:latin typeface="+mn-lt"/>
                        </a:rPr>
                        <a:t>Utilities and regulators</a:t>
                      </a: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tc>
                  <a:txBody>
                    <a:bodyPr/>
                    <a:lstStyle/>
                    <a:p>
                      <a:pPr marL="0" indent="0">
                        <a:buNone/>
                      </a:pPr>
                      <a:r>
                        <a:rPr lang="en-US" sz="850" dirty="0">
                          <a:latin typeface="+mn-lt"/>
                        </a:rPr>
                        <a:t>Regulators and planners</a:t>
                      </a:r>
                    </a:p>
                  </a:txBody>
                  <a:tcPr marL="45720" marR="0">
                    <a:lnL w="19050" cap="flat" cmpd="sng" algn="ctr">
                      <a:solidFill>
                        <a:schemeClr val="bg1"/>
                      </a:solidFill>
                      <a:prstDash val="solid"/>
                      <a:round/>
                      <a:headEnd type="none" w="med" len="med"/>
                      <a:tailEnd type="none" w="med" len="med"/>
                    </a:lnL>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791003502"/>
                  </a:ext>
                </a:extLst>
              </a:tr>
              <a:tr h="221258">
                <a:tc>
                  <a:txBody>
                    <a:bodyPr/>
                    <a:lstStyle/>
                    <a:p>
                      <a:pPr marL="0" indent="0">
                        <a:buNone/>
                      </a:pPr>
                      <a:r>
                        <a:rPr lang="en-US" sz="850" b="1">
                          <a:solidFill>
                            <a:schemeClr val="tx1"/>
                          </a:solidFill>
                          <a:latin typeface="+mn-lt"/>
                        </a:rPr>
                        <a:t>Key bottleneck</a:t>
                      </a:r>
                    </a:p>
                  </a:txBody>
                  <a:tcPr marL="457200" anchor="ctr">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solidFill>
                      <a:schemeClr val="accent5">
                        <a:lumMod val="60000"/>
                        <a:lumOff val="40000"/>
                      </a:schemeClr>
                    </a:solidFill>
                  </a:tcPr>
                </a:tc>
                <a:tc>
                  <a:txBody>
                    <a:bodyPr/>
                    <a:lstStyle/>
                    <a:p>
                      <a:pPr marL="0" indent="0">
                        <a:buNone/>
                      </a:pPr>
                      <a:r>
                        <a:rPr lang="en-US" sz="850">
                          <a:solidFill>
                            <a:schemeClr val="tx1"/>
                          </a:solidFill>
                          <a:latin typeface="+mn-lt"/>
                        </a:rPr>
                        <a:t>Market access &amp; orchestration</a:t>
                      </a: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solidFill>
                      <a:schemeClr val="accent5">
                        <a:lumMod val="20000"/>
                        <a:lumOff val="80000"/>
                      </a:schemeClr>
                    </a:solidFill>
                  </a:tcPr>
                </a:tc>
                <a:tc>
                  <a:txBody>
                    <a:bodyPr/>
                    <a:lstStyle/>
                    <a:p>
                      <a:pPr marL="0" indent="0">
                        <a:buNone/>
                      </a:pPr>
                      <a:r>
                        <a:rPr lang="en-US" sz="850">
                          <a:latin typeface="+mn-lt"/>
                        </a:rPr>
                        <a:t>Utility incentives &amp; standards</a:t>
                      </a:r>
                    </a:p>
                  </a:txBody>
                  <a:tcPr marL="45720" marR="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6350" cap="flat" cmpd="sng" algn="ctr">
                      <a:solidFill>
                        <a:schemeClr val="bg1">
                          <a:lumMod val="75000"/>
                        </a:schemeClr>
                      </a:solidFill>
                      <a:prstDash val="solid"/>
                      <a:round/>
                      <a:headEnd type="none" w="med" len="med"/>
                      <a:tailEnd type="none" w="med" len="med"/>
                    </a:lnT>
                    <a:solidFill>
                      <a:schemeClr val="accent5">
                        <a:lumMod val="20000"/>
                        <a:lumOff val="80000"/>
                      </a:schemeClr>
                    </a:solidFill>
                  </a:tcPr>
                </a:tc>
                <a:tc>
                  <a:txBody>
                    <a:bodyPr/>
                    <a:lstStyle/>
                    <a:p>
                      <a:pPr marL="0" indent="0">
                        <a:buNone/>
                      </a:pPr>
                      <a:r>
                        <a:rPr lang="en-US" sz="850" dirty="0">
                          <a:latin typeface="+mn-lt"/>
                        </a:rPr>
                        <a:t>Permitting, cost allocation &amp; delivery capacity</a:t>
                      </a:r>
                    </a:p>
                  </a:txBody>
                  <a:tcPr marL="45720" marR="0">
                    <a:lnL w="19050" cap="flat" cmpd="sng" algn="ctr">
                      <a:solidFill>
                        <a:schemeClr val="bg1"/>
                      </a:solidFill>
                      <a:prstDash val="solid"/>
                      <a:round/>
                      <a:headEnd type="none" w="med" len="med"/>
                      <a:tailEnd type="none" w="med" len="med"/>
                    </a:lnL>
                    <a:lnT w="6350" cap="flat" cmpd="sng" algn="ctr">
                      <a:solidFill>
                        <a:schemeClr val="bg1">
                          <a:lumMod val="75000"/>
                        </a:schemeClr>
                      </a:solidFill>
                      <a:prstDash val="solid"/>
                      <a:round/>
                      <a:headEnd type="none" w="med" len="med"/>
                      <a:tailEnd type="none" w="med" len="med"/>
                    </a:lnT>
                    <a:solidFill>
                      <a:schemeClr val="accent5">
                        <a:lumMod val="20000"/>
                        <a:lumOff val="80000"/>
                      </a:schemeClr>
                    </a:solidFill>
                  </a:tcPr>
                </a:tc>
                <a:extLst>
                  <a:ext uri="{0D108BD9-81ED-4DB2-BD59-A6C34878D82A}">
                    <a16:rowId xmlns:a16="http://schemas.microsoft.com/office/drawing/2014/main" val="3902166421"/>
                  </a:ext>
                </a:extLst>
              </a:tr>
            </a:tbl>
          </a:graphicData>
        </a:graphic>
      </p:graphicFrame>
      <p:pic>
        <p:nvPicPr>
          <p:cNvPr id="12" name="Graphic 11" descr="Network with solid fill">
            <a:extLst>
              <a:ext uri="{FF2B5EF4-FFF2-40B4-BE49-F238E27FC236}">
                <a16:creationId xmlns:a16="http://schemas.microsoft.com/office/drawing/2014/main" id="{CBAA8887-F383-C1C8-0F59-E0BFC52773F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66341" y="2183368"/>
            <a:ext cx="321463" cy="321463"/>
          </a:xfrm>
          <a:prstGeom prst="rect">
            <a:avLst/>
          </a:prstGeom>
        </p:spPr>
      </p:pic>
      <p:pic>
        <p:nvPicPr>
          <p:cNvPr id="13" name="Graphic 12" descr="Gears with solid fill">
            <a:extLst>
              <a:ext uri="{FF2B5EF4-FFF2-40B4-BE49-F238E27FC236}">
                <a16:creationId xmlns:a16="http://schemas.microsoft.com/office/drawing/2014/main" id="{77348A3D-11C7-BE96-206E-54E326A5608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49006" y="2183368"/>
            <a:ext cx="334518" cy="334518"/>
          </a:xfrm>
          <a:prstGeom prst="rect">
            <a:avLst/>
          </a:prstGeom>
        </p:spPr>
      </p:pic>
      <p:pic>
        <p:nvPicPr>
          <p:cNvPr id="14" name="Graphic 13" descr="Electric Tower outline">
            <a:extLst>
              <a:ext uri="{FF2B5EF4-FFF2-40B4-BE49-F238E27FC236}">
                <a16:creationId xmlns:a16="http://schemas.microsoft.com/office/drawing/2014/main" id="{77E5C45E-3E1B-7F1C-3348-4C2511620AC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047246" y="2183368"/>
            <a:ext cx="334518" cy="334518"/>
          </a:xfrm>
          <a:prstGeom prst="rect">
            <a:avLst/>
          </a:prstGeom>
        </p:spPr>
      </p:pic>
      <p:sp>
        <p:nvSpPr>
          <p:cNvPr id="6" name="Rectangular Callout 5">
            <a:extLst>
              <a:ext uri="{FF2B5EF4-FFF2-40B4-BE49-F238E27FC236}">
                <a16:creationId xmlns:a16="http://schemas.microsoft.com/office/drawing/2014/main" id="{22E22FA1-8A8C-460A-E9B2-55226C959ECA}"/>
              </a:ext>
            </a:extLst>
          </p:cNvPr>
          <p:cNvSpPr/>
          <p:nvPr/>
        </p:nvSpPr>
        <p:spPr bwMode="gray">
          <a:xfrm>
            <a:off x="1913467" y="5843694"/>
            <a:ext cx="2325511" cy="334518"/>
          </a:xfrm>
          <a:prstGeom prst="wedgeRectCallout">
            <a:avLst>
              <a:gd name="adj1" fmla="val -36852"/>
              <a:gd name="adj2" fmla="val -75861"/>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850">
                <a:solidFill>
                  <a:schemeClr val="tx1"/>
                </a:solidFill>
              </a:rPr>
              <a:t>Make flexibility accessible, dispatchable &amp; monetizable</a:t>
            </a:r>
          </a:p>
        </p:txBody>
      </p:sp>
      <p:sp>
        <p:nvSpPr>
          <p:cNvPr id="10" name="Rectangular Callout 9">
            <a:extLst>
              <a:ext uri="{FF2B5EF4-FFF2-40B4-BE49-F238E27FC236}">
                <a16:creationId xmlns:a16="http://schemas.microsoft.com/office/drawing/2014/main" id="{133CD318-CDA9-2471-6D4B-14AAE12FDD1A}"/>
              </a:ext>
            </a:extLst>
          </p:cNvPr>
          <p:cNvSpPr/>
          <p:nvPr/>
        </p:nvSpPr>
        <p:spPr bwMode="gray">
          <a:xfrm>
            <a:off x="4311114" y="5843694"/>
            <a:ext cx="2325511" cy="334518"/>
          </a:xfrm>
          <a:prstGeom prst="wedgeRectCallout">
            <a:avLst>
              <a:gd name="adj1" fmla="val -36852"/>
              <a:gd name="adj2" fmla="val -75861"/>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850">
                <a:solidFill>
                  <a:schemeClr val="tx1"/>
                </a:solidFill>
              </a:rPr>
              <a:t>Reward capacity unlocked, reliability delivered and costs avoided</a:t>
            </a:r>
          </a:p>
        </p:txBody>
      </p:sp>
      <p:sp>
        <p:nvSpPr>
          <p:cNvPr id="15" name="Rectangular Callout 14">
            <a:extLst>
              <a:ext uri="{FF2B5EF4-FFF2-40B4-BE49-F238E27FC236}">
                <a16:creationId xmlns:a16="http://schemas.microsoft.com/office/drawing/2014/main" id="{BF80E883-2017-5956-6F8B-93BCBEA1D481}"/>
              </a:ext>
            </a:extLst>
          </p:cNvPr>
          <p:cNvSpPr/>
          <p:nvPr/>
        </p:nvSpPr>
        <p:spPr bwMode="gray">
          <a:xfrm>
            <a:off x="6708761" y="5843694"/>
            <a:ext cx="2325511" cy="334518"/>
          </a:xfrm>
          <a:prstGeom prst="wedgeRectCallout">
            <a:avLst>
              <a:gd name="adj1" fmla="val -36852"/>
              <a:gd name="adj2" fmla="val -75861"/>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850">
                <a:solidFill>
                  <a:schemeClr val="tx1"/>
                </a:solidFill>
              </a:rPr>
              <a:t>Accelerate approvals and align who benefits with who pays</a:t>
            </a:r>
          </a:p>
        </p:txBody>
      </p:sp>
      <p:pic>
        <p:nvPicPr>
          <p:cNvPr id="19" name="Graphic 18" descr="Battery charging with solid fill">
            <a:extLst>
              <a:ext uri="{FF2B5EF4-FFF2-40B4-BE49-F238E27FC236}">
                <a16:creationId xmlns:a16="http://schemas.microsoft.com/office/drawing/2014/main" id="{A095BFA6-3A13-9BF2-B54A-12720719820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93964" y="3476612"/>
            <a:ext cx="320040" cy="320040"/>
          </a:xfrm>
          <a:prstGeom prst="rect">
            <a:avLst/>
          </a:prstGeom>
        </p:spPr>
      </p:pic>
      <p:pic>
        <p:nvPicPr>
          <p:cNvPr id="21" name="Graphic 20" descr="Server with solid fill">
            <a:extLst>
              <a:ext uri="{FF2B5EF4-FFF2-40B4-BE49-F238E27FC236}">
                <a16:creationId xmlns:a16="http://schemas.microsoft.com/office/drawing/2014/main" id="{7791409D-449E-D0A8-9C22-36BA89B77BE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964" y="3967787"/>
            <a:ext cx="320040" cy="320040"/>
          </a:xfrm>
          <a:prstGeom prst="rect">
            <a:avLst/>
          </a:prstGeom>
        </p:spPr>
      </p:pic>
      <p:pic>
        <p:nvPicPr>
          <p:cNvPr id="23" name="Graphic 22" descr="Target Audience with solid fill">
            <a:extLst>
              <a:ext uri="{FF2B5EF4-FFF2-40B4-BE49-F238E27FC236}">
                <a16:creationId xmlns:a16="http://schemas.microsoft.com/office/drawing/2014/main" id="{C5FD6172-CC52-5DF0-24A6-CD6BF115B6A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97633" y="4451668"/>
            <a:ext cx="320040" cy="320040"/>
          </a:xfrm>
          <a:prstGeom prst="rect">
            <a:avLst/>
          </a:prstGeom>
        </p:spPr>
      </p:pic>
      <p:pic>
        <p:nvPicPr>
          <p:cNvPr id="25" name="Graphic 24" descr="Bank with solid fill">
            <a:extLst>
              <a:ext uri="{FF2B5EF4-FFF2-40B4-BE49-F238E27FC236}">
                <a16:creationId xmlns:a16="http://schemas.microsoft.com/office/drawing/2014/main" id="{785BAF98-9C77-75EC-92A9-4A5F57D31ED2}"/>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94680" y="2932103"/>
            <a:ext cx="320040" cy="320040"/>
          </a:xfrm>
          <a:prstGeom prst="rect">
            <a:avLst/>
          </a:prstGeom>
        </p:spPr>
      </p:pic>
      <p:pic>
        <p:nvPicPr>
          <p:cNvPr id="29" name="Graphic 28" descr="Money with solid fill">
            <a:extLst>
              <a:ext uri="{FF2B5EF4-FFF2-40B4-BE49-F238E27FC236}">
                <a16:creationId xmlns:a16="http://schemas.microsoft.com/office/drawing/2014/main" id="{ECCB74F2-C6CE-F5A7-8E33-9BA9335AB4E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97633" y="4920576"/>
            <a:ext cx="320040" cy="320040"/>
          </a:xfrm>
          <a:prstGeom prst="rect">
            <a:avLst/>
          </a:prstGeom>
        </p:spPr>
      </p:pic>
      <p:sp>
        <p:nvSpPr>
          <p:cNvPr id="30" name="Rectangle 29">
            <a:extLst>
              <a:ext uri="{FF2B5EF4-FFF2-40B4-BE49-F238E27FC236}">
                <a16:creationId xmlns:a16="http://schemas.microsoft.com/office/drawing/2014/main" id="{44352444-7CEF-65F8-1285-A2F6FC8F2B6D}"/>
              </a:ext>
            </a:extLst>
          </p:cNvPr>
          <p:cNvSpPr/>
          <p:nvPr/>
        </p:nvSpPr>
        <p:spPr bwMode="gray">
          <a:xfrm>
            <a:off x="329184" y="5843694"/>
            <a:ext cx="1554480" cy="334518"/>
          </a:xfrm>
          <a:prstGeom prst="rect">
            <a:avLst/>
          </a:prstGeom>
          <a:solidFill>
            <a:schemeClr val="accent6">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850" b="1">
                <a:solidFill>
                  <a:schemeClr val="tx1"/>
                </a:solidFill>
              </a:rPr>
              <a:t>Keys to unlock capacity</a:t>
            </a:r>
          </a:p>
        </p:txBody>
      </p:sp>
      <p:sp>
        <p:nvSpPr>
          <p:cNvPr id="17" name="Footer Placeholder 6">
            <a:extLst>
              <a:ext uri="{FF2B5EF4-FFF2-40B4-BE49-F238E27FC236}">
                <a16:creationId xmlns:a16="http://schemas.microsoft.com/office/drawing/2014/main" id="{C50499F5-9143-0BC6-13A8-35E432CFCA0D}"/>
              </a:ext>
            </a:extLst>
          </p:cNvPr>
          <p:cNvSpPr txBox="1">
            <a:spLocks/>
          </p:cNvSpPr>
          <p:nvPr/>
        </p:nvSpPr>
        <p:spPr>
          <a:xfrm>
            <a:off x="329183" y="6216513"/>
            <a:ext cx="9147241" cy="216706"/>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aseline="30000" dirty="0">
                <a:solidFill>
                  <a:schemeClr val="tx1"/>
                </a:solidFill>
              </a:rPr>
              <a:t>1</a:t>
            </a:r>
            <a:r>
              <a:rPr lang="en-US" dirty="0">
                <a:solidFill>
                  <a:schemeClr val="tx1"/>
                </a:solidFill>
              </a:rPr>
              <a:t>Including permitting authorities.</a:t>
            </a:r>
          </a:p>
          <a:p>
            <a:r>
              <a:rPr lang="en-US" dirty="0">
                <a:solidFill>
                  <a:schemeClr val="tx1"/>
                </a:solidFill>
              </a:rPr>
              <a:t>Sources: </a:t>
            </a:r>
            <a:r>
              <a:rPr lang="en-US" dirty="0">
                <a:solidFill>
                  <a:schemeClr val="tx1"/>
                </a:solidFill>
                <a:hlinkClick r:id="rId14"/>
              </a:rPr>
              <a:t>Virtual Power Plants Projects</a:t>
            </a:r>
            <a:r>
              <a:rPr lang="en-US" dirty="0">
                <a:solidFill>
                  <a:schemeClr val="tx1"/>
                </a:solidFill>
              </a:rPr>
              <a:t> (U.S. Department of Energy, 2026); </a:t>
            </a:r>
            <a:r>
              <a:rPr lang="en-US" dirty="0">
                <a:solidFill>
                  <a:schemeClr val="tx1"/>
                </a:solidFill>
                <a:hlinkClick r:id="rId15"/>
              </a:rPr>
              <a:t>Pathways to Commercial Liftoff: Virtual Power Plants </a:t>
            </a:r>
            <a:r>
              <a:rPr lang="en-US" dirty="0">
                <a:solidFill>
                  <a:schemeClr val="tx1"/>
                </a:solidFill>
              </a:rPr>
              <a:t>(U.S. Department of Energy, 2025); </a:t>
            </a:r>
            <a:r>
              <a:rPr lang="en-US" dirty="0">
                <a:solidFill>
                  <a:schemeClr val="tx1"/>
                </a:solidFill>
                <a:hlinkClick r:id="rId16"/>
              </a:rPr>
              <a:t>Operating Procedure for Calculation of NWA Financial Incentives</a:t>
            </a:r>
            <a:r>
              <a:rPr lang="en-US" dirty="0">
                <a:solidFill>
                  <a:schemeClr val="tx1"/>
                </a:solidFill>
              </a:rPr>
              <a:t> (NY Dept of Public, 2020-2022); </a:t>
            </a:r>
            <a:r>
              <a:rPr lang="en-US" dirty="0">
                <a:solidFill>
                  <a:schemeClr val="tx1"/>
                </a:solidFill>
                <a:hlinkClick r:id="rId17"/>
              </a:rPr>
              <a:t>Electricity Grids and Secure Energy Transitions </a:t>
            </a:r>
            <a:r>
              <a:rPr lang="en-US" dirty="0">
                <a:solidFill>
                  <a:schemeClr val="tx1"/>
                </a:solidFill>
              </a:rPr>
              <a:t>(IEA, 2023). </a:t>
            </a:r>
            <a:endParaRPr lang="de-DE" dirty="0">
              <a:solidFill>
                <a:schemeClr val="tx1"/>
              </a:solidFill>
            </a:endParaRPr>
          </a:p>
          <a:p>
            <a:r>
              <a:rPr lang="en-US" dirty="0">
                <a:solidFill>
                  <a:schemeClr val="tx1"/>
                </a:solidFill>
              </a:rPr>
              <a:t>Credit: Pia Doris Morrow, Ariela Farchi, Dominica Wambold, </a:t>
            </a:r>
            <a:r>
              <a:rPr lang="en-US" dirty="0">
                <a:solidFill>
                  <a:srgbClr val="000000"/>
                </a:solidFill>
              </a:rPr>
              <a:t>and </a:t>
            </a:r>
            <a:r>
              <a:rPr lang="en-US" dirty="0">
                <a:solidFill>
                  <a:srgbClr val="000000"/>
                </a:solidFill>
                <a:hlinkClick r:id="rId18"/>
              </a:rPr>
              <a:t>Gernot Wagner</a:t>
            </a:r>
            <a:r>
              <a:rPr lang="en-US" dirty="0">
                <a:solidFill>
                  <a:srgbClr val="000000"/>
                </a:solidFill>
              </a:rPr>
              <a:t>. </a:t>
            </a:r>
            <a:r>
              <a:rPr lang="en-US" dirty="0">
                <a:hlinkClick r:id="rId19"/>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sp>
        <p:nvSpPr>
          <p:cNvPr id="4" name="Pentagon 3">
            <a:extLst>
              <a:ext uri="{FF2B5EF4-FFF2-40B4-BE49-F238E27FC236}">
                <a16:creationId xmlns:a16="http://schemas.microsoft.com/office/drawing/2014/main" id="{6BD123D7-AF64-860D-9536-8C07E1E0FBF5}"/>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9" name="Chevron 8">
            <a:extLst>
              <a:ext uri="{FF2B5EF4-FFF2-40B4-BE49-F238E27FC236}">
                <a16:creationId xmlns:a16="http://schemas.microsoft.com/office/drawing/2014/main" id="{B736807E-05E2-C156-9266-595C4534FD4D}"/>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18" name="Chevron 17">
            <a:extLst>
              <a:ext uri="{FF2B5EF4-FFF2-40B4-BE49-F238E27FC236}">
                <a16:creationId xmlns:a16="http://schemas.microsoft.com/office/drawing/2014/main" id="{914F0F04-1E3C-62A2-C2ED-BCC04359C8BF}"/>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20" name="Chevron 19">
            <a:extLst>
              <a:ext uri="{FF2B5EF4-FFF2-40B4-BE49-F238E27FC236}">
                <a16:creationId xmlns:a16="http://schemas.microsoft.com/office/drawing/2014/main" id="{BCFE255D-61BF-4812-5278-FAEF6EF002B8}"/>
              </a:ext>
            </a:extLst>
          </p:cNvPr>
          <p:cNvSpPr/>
          <p:nvPr/>
        </p:nvSpPr>
        <p:spPr>
          <a:xfrm>
            <a:off x="5071944" y="0"/>
            <a:ext cx="1788983" cy="288356"/>
          </a:xfrm>
          <a:prstGeom prst="chevron">
            <a:avLst/>
          </a:prstGeom>
          <a:solidFill>
            <a:srgbClr val="009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Expand</a:t>
            </a:r>
          </a:p>
        </p:txBody>
      </p:sp>
      <p:sp>
        <p:nvSpPr>
          <p:cNvPr id="22" name="Chevron 21">
            <a:extLst>
              <a:ext uri="{FF2B5EF4-FFF2-40B4-BE49-F238E27FC236}">
                <a16:creationId xmlns:a16="http://schemas.microsoft.com/office/drawing/2014/main" id="{C49528A3-43D7-51B2-D09B-24279A9D161F}"/>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pic>
        <p:nvPicPr>
          <p:cNvPr id="26" name="Graphic 25" descr="Arrow Right with solid fill">
            <a:extLst>
              <a:ext uri="{FF2B5EF4-FFF2-40B4-BE49-F238E27FC236}">
                <a16:creationId xmlns:a16="http://schemas.microsoft.com/office/drawing/2014/main" id="{B572C45F-08C2-B800-4F00-CEB9FF87DB23}"/>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416824" y="5308854"/>
            <a:ext cx="274320" cy="274320"/>
          </a:xfrm>
          <a:prstGeom prst="rect">
            <a:avLst/>
          </a:prstGeom>
        </p:spPr>
      </p:pic>
      <p:pic>
        <p:nvPicPr>
          <p:cNvPr id="27" name="Graphic 26" descr="Arrow Right with solid fill">
            <a:extLst>
              <a:ext uri="{FF2B5EF4-FFF2-40B4-BE49-F238E27FC236}">
                <a16:creationId xmlns:a16="http://schemas.microsoft.com/office/drawing/2014/main" id="{5377D535-7295-9CD8-A5C3-A11BB9EE967E}"/>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416824" y="5525550"/>
            <a:ext cx="274320" cy="274320"/>
          </a:xfrm>
          <a:prstGeom prst="rect">
            <a:avLst/>
          </a:prstGeom>
        </p:spPr>
      </p:pic>
    </p:spTree>
    <p:extLst>
      <p:ext uri="{BB962C8B-B14F-4D97-AF65-F5344CB8AC3E}">
        <p14:creationId xmlns:p14="http://schemas.microsoft.com/office/powerpoint/2010/main" val="2315112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893B2-55CE-712C-B497-36A3BAF1E979}"/>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19C62532-39AE-5C46-FDBD-886B22CB7620}"/>
              </a:ext>
            </a:extLst>
          </p:cNvPr>
          <p:cNvSpPr/>
          <p:nvPr/>
        </p:nvSpPr>
        <p:spPr bwMode="gray">
          <a:xfrm>
            <a:off x="445764" y="3155002"/>
            <a:ext cx="5044181" cy="3073914"/>
          </a:xfrm>
          <a:prstGeom prst="rect">
            <a:avLst/>
          </a:prstGeom>
          <a:solidFill>
            <a:schemeClr val="accent2">
              <a:lumMod val="10000"/>
              <a:lumOff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a:ea typeface="+mn-ea"/>
              <a:cs typeface="+mn-cs"/>
            </a:endParaRPr>
          </a:p>
        </p:txBody>
      </p:sp>
      <p:graphicFrame>
        <p:nvGraphicFramePr>
          <p:cNvPr id="44" name="think-cell data - do not delete" hidden="1">
            <a:extLst>
              <a:ext uri="{FF2B5EF4-FFF2-40B4-BE49-F238E27FC236}">
                <a16:creationId xmlns:a16="http://schemas.microsoft.com/office/drawing/2014/main" id="{C429C75D-E6CB-A211-0785-CFB4C759D8B4}"/>
              </a:ext>
            </a:extLst>
          </p:cNvPr>
          <p:cNvGraphicFramePr>
            <a:graphicFrameLocks/>
          </p:cNvGraphicFramePr>
          <p:nvPr>
            <p:custDataLst>
              <p:tags r:id="rId1"/>
            </p:custDataLst>
            <p:extLst>
              <p:ext uri="{D42A27DB-BD31-4B8C-83A1-F6EECF244321}">
                <p14:modId xmlns:p14="http://schemas.microsoft.com/office/powerpoint/2010/main" val="413298498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2" imgW="7772400" imgH="10058400" progId="TCLayout.ActiveDocument.1">
                  <p:embed/>
                </p:oleObj>
              </mc:Choice>
              <mc:Fallback>
                <p:oleObj name="thinkcell Slide" r:id="rId12" imgW="7772400" imgH="10058400" progId="TCLayout.ActiveDocument.1">
                  <p:embed/>
                  <p:pic>
                    <p:nvPicPr>
                      <p:cNvPr id="44" name="think-cell data - do not delete" hidden="1">
                        <a:extLst>
                          <a:ext uri="{FF2B5EF4-FFF2-40B4-BE49-F238E27FC236}">
                            <a16:creationId xmlns:a16="http://schemas.microsoft.com/office/drawing/2014/main" id="{C429C75D-E6CB-A211-0785-CFB4C759D8B4}"/>
                          </a:ext>
                        </a:extLst>
                      </p:cNvPr>
                      <p:cNvPicPr/>
                      <p:nvPr/>
                    </p:nvPicPr>
                    <p:blipFill>
                      <a:blip r:embed="rId13"/>
                      <a:stretch>
                        <a:fillRect/>
                      </a:stretch>
                    </p:blipFill>
                    <p:spPr>
                      <a:xfrm>
                        <a:off x="1588" y="1588"/>
                        <a:ext cx="1227"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490714EB-EDFC-2C2A-A069-8AD6D802F0CB}"/>
              </a:ext>
            </a:extLst>
          </p:cNvPr>
          <p:cNvSpPr/>
          <p:nvPr/>
        </p:nvSpPr>
        <p:spPr bwMode="gray">
          <a:xfrm>
            <a:off x="8582248" y="3155001"/>
            <a:ext cx="3257782" cy="3069901"/>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 name="Title 1">
            <a:extLst>
              <a:ext uri="{FF2B5EF4-FFF2-40B4-BE49-F238E27FC236}">
                <a16:creationId xmlns:a16="http://schemas.microsoft.com/office/drawing/2014/main" id="{CCD8A0DE-7AB0-75D8-8D84-21EB0AC605E4}"/>
              </a:ext>
            </a:extLst>
          </p:cNvPr>
          <p:cNvSpPr>
            <a:spLocks noGrp="1"/>
          </p:cNvSpPr>
          <p:nvPr>
            <p:ph type="title"/>
          </p:nvPr>
        </p:nvSpPr>
        <p:spPr/>
        <p:txBody>
          <a:bodyPr vert="horz" rIns="91440">
            <a:noAutofit/>
          </a:bodyPr>
          <a:lstStyle/>
          <a:p>
            <a:r>
              <a:rPr lang="en-US"/>
              <a:t>Load Shifting Technologies move non-essential electricity use from high-demand periods to times when the grid is less stressed</a:t>
            </a:r>
          </a:p>
        </p:txBody>
      </p:sp>
      <p:sp>
        <p:nvSpPr>
          <p:cNvPr id="62" name="Ellipse 4">
            <a:extLst>
              <a:ext uri="{FF2B5EF4-FFF2-40B4-BE49-F238E27FC236}">
                <a16:creationId xmlns:a16="http://schemas.microsoft.com/office/drawing/2014/main" id="{58F5DEDD-DC83-DD56-A478-A6D144390D2D}"/>
              </a:ext>
            </a:extLst>
          </p:cNvPr>
          <p:cNvSpPr>
            <a:spLocks/>
          </p:cNvSpPr>
          <p:nvPr>
            <p:custDataLst>
              <p:tags r:id="rId2"/>
            </p:custDataLst>
          </p:nvPr>
        </p:nvSpPr>
        <p:spPr>
          <a:xfrm flipH="1">
            <a:off x="551329" y="3785495"/>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1</a:t>
            </a:r>
          </a:p>
        </p:txBody>
      </p:sp>
      <p:sp>
        <p:nvSpPr>
          <p:cNvPr id="58" name="TextBox 57">
            <a:extLst>
              <a:ext uri="{FF2B5EF4-FFF2-40B4-BE49-F238E27FC236}">
                <a16:creationId xmlns:a16="http://schemas.microsoft.com/office/drawing/2014/main" id="{0B7C883A-EFAD-4102-AC03-F8CC28D48CEB}"/>
              </a:ext>
            </a:extLst>
          </p:cNvPr>
          <p:cNvSpPr txBox="1"/>
          <p:nvPr/>
        </p:nvSpPr>
        <p:spPr bwMode="gray">
          <a:xfrm>
            <a:off x="789298" y="3622044"/>
            <a:ext cx="4698909" cy="738664"/>
          </a:xfrm>
          <a:prstGeom prst="rect">
            <a:avLst/>
          </a:prstGeom>
          <a:noFill/>
          <a:effectLst/>
        </p:spPr>
        <p:txBody>
          <a:bodyPr vert="horz" wrap="square" lIns="137160" tIns="137160" rIns="45720" bIns="137160" rtlCol="0" anchor="t">
            <a:spAutoFit/>
          </a:bodyPr>
          <a:lstStyle/>
          <a:p>
            <a:pPr marL="0" indent="0">
              <a:buNone/>
            </a:pPr>
            <a:r>
              <a:rPr lang="en-US" sz="1000" b="0">
                <a:solidFill>
                  <a:srgbClr val="000000"/>
                </a:solidFill>
                <a:latin typeface="Arial"/>
                <a:cs typeface="Arial"/>
              </a:rPr>
              <a:t>Smart devices</a:t>
            </a:r>
            <a:r>
              <a:rPr lang="en-US" sz="1000">
                <a:solidFill>
                  <a:srgbClr val="000000"/>
                </a:solidFill>
                <a:latin typeface="Arial"/>
                <a:cs typeface="Arial"/>
              </a:rPr>
              <a:t> (</a:t>
            </a:r>
            <a:r>
              <a:rPr lang="en-US" sz="1000" b="0">
                <a:solidFill>
                  <a:srgbClr val="000000"/>
                </a:solidFill>
                <a:latin typeface="Arial"/>
                <a:cs typeface="Arial"/>
              </a:rPr>
              <a:t>data centers, thermostats, EV chargers, industrial controls) </a:t>
            </a:r>
            <a:r>
              <a:rPr lang="en-US" sz="1000" b="1">
                <a:solidFill>
                  <a:srgbClr val="000000"/>
                </a:solidFill>
                <a:latin typeface="Arial"/>
                <a:cs typeface="Arial"/>
              </a:rPr>
              <a:t>receive signals from the utility</a:t>
            </a:r>
            <a:r>
              <a:rPr lang="en-US" sz="1000" b="0">
                <a:solidFill>
                  <a:srgbClr val="000000"/>
                </a:solidFill>
                <a:latin typeface="Arial"/>
                <a:cs typeface="Arial"/>
              </a:rPr>
              <a:t> about when electricity is </a:t>
            </a:r>
            <a:r>
              <a:rPr lang="en-US" sz="1000" b="1">
                <a:solidFill>
                  <a:srgbClr val="000000"/>
                </a:solidFill>
                <a:latin typeface="Arial"/>
                <a:cs typeface="Arial"/>
              </a:rPr>
              <a:t>cheap, expensive, or scarce</a:t>
            </a:r>
          </a:p>
        </p:txBody>
      </p:sp>
      <p:sp>
        <p:nvSpPr>
          <p:cNvPr id="63" name="Ellipse 4">
            <a:extLst>
              <a:ext uri="{FF2B5EF4-FFF2-40B4-BE49-F238E27FC236}">
                <a16:creationId xmlns:a16="http://schemas.microsoft.com/office/drawing/2014/main" id="{7A5591B5-6AE7-D799-689A-B1EFAA3809CE}"/>
              </a:ext>
            </a:extLst>
          </p:cNvPr>
          <p:cNvSpPr>
            <a:spLocks/>
          </p:cNvSpPr>
          <p:nvPr>
            <p:custDataLst>
              <p:tags r:id="rId3"/>
            </p:custDataLst>
          </p:nvPr>
        </p:nvSpPr>
        <p:spPr>
          <a:xfrm flipH="1">
            <a:off x="551329" y="4473717"/>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2</a:t>
            </a:r>
          </a:p>
        </p:txBody>
      </p:sp>
      <p:sp>
        <p:nvSpPr>
          <p:cNvPr id="59" name="TextBox 58">
            <a:extLst>
              <a:ext uri="{FF2B5EF4-FFF2-40B4-BE49-F238E27FC236}">
                <a16:creationId xmlns:a16="http://schemas.microsoft.com/office/drawing/2014/main" id="{E0D836B7-A4C7-C412-4EFF-1B7D6076891F}"/>
              </a:ext>
            </a:extLst>
          </p:cNvPr>
          <p:cNvSpPr txBox="1"/>
          <p:nvPr/>
        </p:nvSpPr>
        <p:spPr bwMode="gray">
          <a:xfrm>
            <a:off x="789297" y="4313805"/>
            <a:ext cx="4817081" cy="584775"/>
          </a:xfrm>
          <a:prstGeom prst="rect">
            <a:avLst/>
          </a:prstGeom>
          <a:noFill/>
        </p:spPr>
        <p:txBody>
          <a:bodyPr vert="horz" wrap="square" lIns="137160" tIns="137160" rIns="274320" bIns="137160" rtlCol="0" anchor="t">
            <a:spAutoFit/>
          </a:bodyPr>
          <a:lstStyle/>
          <a:p>
            <a:pPr marL="0" indent="0">
              <a:buNone/>
            </a:pPr>
            <a:r>
              <a:rPr lang="en-US" sz="1000" b="0">
                <a:solidFill>
                  <a:srgbClr val="000000"/>
                </a:solidFill>
                <a:latin typeface="Arial"/>
                <a:cs typeface="Arial"/>
              </a:rPr>
              <a:t>When it is expensive, algorithms or customer-set preferences </a:t>
            </a:r>
            <a:r>
              <a:rPr lang="en-US" sz="1000" b="1">
                <a:solidFill>
                  <a:srgbClr val="000000"/>
                </a:solidFill>
                <a:latin typeface="Arial"/>
                <a:cs typeface="Arial"/>
              </a:rPr>
              <a:t>determine</a:t>
            </a:r>
            <a:r>
              <a:rPr lang="en-US" sz="1000" b="0">
                <a:solidFill>
                  <a:srgbClr val="000000"/>
                </a:solidFill>
                <a:latin typeface="Arial"/>
                <a:cs typeface="Arial"/>
              </a:rPr>
              <a:t> </a:t>
            </a:r>
            <a:r>
              <a:rPr lang="en-US" sz="1000" b="1">
                <a:solidFill>
                  <a:srgbClr val="000000"/>
                </a:solidFill>
                <a:latin typeface="Arial"/>
                <a:cs typeface="Arial"/>
              </a:rPr>
              <a:t>which load can be delayed without affecting comfort or operations</a:t>
            </a:r>
          </a:p>
        </p:txBody>
      </p:sp>
      <p:sp>
        <p:nvSpPr>
          <p:cNvPr id="2048" name="Ellipse 4">
            <a:extLst>
              <a:ext uri="{FF2B5EF4-FFF2-40B4-BE49-F238E27FC236}">
                <a16:creationId xmlns:a16="http://schemas.microsoft.com/office/drawing/2014/main" id="{CC8C01D1-4885-C003-D658-A206A2843291}"/>
              </a:ext>
            </a:extLst>
          </p:cNvPr>
          <p:cNvSpPr>
            <a:spLocks/>
          </p:cNvSpPr>
          <p:nvPr>
            <p:custDataLst>
              <p:tags r:id="rId4"/>
            </p:custDataLst>
          </p:nvPr>
        </p:nvSpPr>
        <p:spPr>
          <a:xfrm flipH="1">
            <a:off x="551329" y="5011589"/>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3</a:t>
            </a:r>
          </a:p>
        </p:txBody>
      </p:sp>
      <p:sp>
        <p:nvSpPr>
          <p:cNvPr id="60" name="TextBox 59">
            <a:extLst>
              <a:ext uri="{FF2B5EF4-FFF2-40B4-BE49-F238E27FC236}">
                <a16:creationId xmlns:a16="http://schemas.microsoft.com/office/drawing/2014/main" id="{AD6C4A0B-D0A6-37B5-115D-BDB37F05F6CC}"/>
              </a:ext>
            </a:extLst>
          </p:cNvPr>
          <p:cNvSpPr txBox="1"/>
          <p:nvPr/>
        </p:nvSpPr>
        <p:spPr bwMode="gray">
          <a:xfrm>
            <a:off x="789296" y="4851677"/>
            <a:ext cx="4698909" cy="584775"/>
          </a:xfrm>
          <a:prstGeom prst="rect">
            <a:avLst/>
          </a:prstGeom>
          <a:noFill/>
        </p:spPr>
        <p:txBody>
          <a:bodyPr vert="horz" wrap="square" lIns="137160" tIns="137160" rIns="274320" bIns="137160" rtlCol="0" anchor="t">
            <a:spAutoFit/>
          </a:bodyPr>
          <a:lstStyle/>
          <a:p>
            <a:pPr marL="0" indent="0">
              <a:buNone/>
            </a:pPr>
            <a:r>
              <a:rPr lang="en-US" sz="1000" b="0">
                <a:solidFill>
                  <a:srgbClr val="000000"/>
                </a:solidFill>
                <a:latin typeface="Arial"/>
                <a:cs typeface="Arial"/>
              </a:rPr>
              <a:t>During high-demand periods, </a:t>
            </a:r>
            <a:r>
              <a:rPr lang="en-US" sz="1000">
                <a:solidFill>
                  <a:srgbClr val="000000"/>
                </a:solidFill>
                <a:latin typeface="Arial"/>
                <a:cs typeface="Arial"/>
              </a:rPr>
              <a:t>the device </a:t>
            </a:r>
            <a:r>
              <a:rPr lang="en-US" sz="1000" b="1">
                <a:solidFill>
                  <a:srgbClr val="000000"/>
                </a:solidFill>
                <a:latin typeface="Arial"/>
                <a:cs typeface="Arial"/>
              </a:rPr>
              <a:t>reduces consumption</a:t>
            </a:r>
            <a:r>
              <a:rPr lang="en-US" sz="1000" b="0">
                <a:solidFill>
                  <a:srgbClr val="000000"/>
                </a:solidFill>
                <a:latin typeface="Arial"/>
                <a:cs typeface="Arial"/>
              </a:rPr>
              <a:t> and during low-demand hours, it </a:t>
            </a:r>
            <a:r>
              <a:rPr lang="en-US" sz="1000" b="1">
                <a:solidFill>
                  <a:srgbClr val="000000"/>
                </a:solidFill>
                <a:latin typeface="Arial"/>
                <a:cs typeface="Arial"/>
              </a:rPr>
              <a:t>increases consumption</a:t>
            </a:r>
            <a:r>
              <a:rPr lang="en-US" sz="1000" b="0">
                <a:solidFill>
                  <a:srgbClr val="000000"/>
                </a:solidFill>
                <a:latin typeface="Arial"/>
                <a:cs typeface="Arial"/>
              </a:rPr>
              <a:t>.</a:t>
            </a:r>
          </a:p>
        </p:txBody>
      </p:sp>
      <p:sp>
        <p:nvSpPr>
          <p:cNvPr id="2049" name="Ellipse 4">
            <a:extLst>
              <a:ext uri="{FF2B5EF4-FFF2-40B4-BE49-F238E27FC236}">
                <a16:creationId xmlns:a16="http://schemas.microsoft.com/office/drawing/2014/main" id="{D18867F3-F930-0BC4-B3B3-05850E89DF7D}"/>
              </a:ext>
            </a:extLst>
          </p:cNvPr>
          <p:cNvSpPr>
            <a:spLocks/>
          </p:cNvSpPr>
          <p:nvPr>
            <p:custDataLst>
              <p:tags r:id="rId5"/>
            </p:custDataLst>
          </p:nvPr>
        </p:nvSpPr>
        <p:spPr>
          <a:xfrm flipH="1">
            <a:off x="551329" y="5549462"/>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4</a:t>
            </a:r>
          </a:p>
        </p:txBody>
      </p:sp>
      <p:sp>
        <p:nvSpPr>
          <p:cNvPr id="61" name="TextBox 60">
            <a:extLst>
              <a:ext uri="{FF2B5EF4-FFF2-40B4-BE49-F238E27FC236}">
                <a16:creationId xmlns:a16="http://schemas.microsoft.com/office/drawing/2014/main" id="{AC20DC27-4A03-C91D-FE4A-D10534761E2A}"/>
              </a:ext>
            </a:extLst>
          </p:cNvPr>
          <p:cNvSpPr txBox="1"/>
          <p:nvPr/>
        </p:nvSpPr>
        <p:spPr bwMode="gray">
          <a:xfrm>
            <a:off x="762696" y="5389550"/>
            <a:ext cx="4725510" cy="738664"/>
          </a:xfrm>
          <a:prstGeom prst="rect">
            <a:avLst/>
          </a:prstGeom>
          <a:noFill/>
        </p:spPr>
        <p:txBody>
          <a:bodyPr vert="horz" wrap="square" lIns="137160" tIns="137160" rIns="274320" bIns="137160" rtlCol="0" anchor="t">
            <a:spAutoFit/>
          </a:bodyPr>
          <a:lstStyle/>
          <a:p>
            <a:pPr marL="0" indent="0">
              <a:buNone/>
            </a:pPr>
            <a:r>
              <a:rPr lang="en-US" sz="1000" b="0">
                <a:solidFill>
                  <a:srgbClr val="000000"/>
                </a:solidFill>
                <a:latin typeface="Arial"/>
                <a:cs typeface="Arial"/>
              </a:rPr>
              <a:t>Smart meters or built-in sensors </a:t>
            </a:r>
            <a:r>
              <a:rPr lang="en-US" sz="1000" b="1">
                <a:solidFill>
                  <a:srgbClr val="000000"/>
                </a:solidFill>
                <a:latin typeface="Arial"/>
                <a:cs typeface="Arial"/>
              </a:rPr>
              <a:t>track the load shifts</a:t>
            </a:r>
            <a:r>
              <a:rPr lang="en-US" sz="1000" b="0">
                <a:solidFill>
                  <a:srgbClr val="000000"/>
                </a:solidFill>
                <a:latin typeface="Arial"/>
                <a:cs typeface="Arial"/>
              </a:rPr>
              <a:t> so the system can fine-tune behavior, and the customer can benefit from </a:t>
            </a:r>
            <a:r>
              <a:rPr lang="en-US" sz="1000" b="1">
                <a:solidFill>
                  <a:srgbClr val="000000"/>
                </a:solidFill>
                <a:latin typeface="Arial"/>
                <a:cs typeface="Arial"/>
              </a:rPr>
              <a:t>lower bills, incentives, or grid-support payments</a:t>
            </a:r>
          </a:p>
        </p:txBody>
      </p:sp>
      <p:sp>
        <p:nvSpPr>
          <p:cNvPr id="2069" name="TextBox 2068">
            <a:extLst>
              <a:ext uri="{FF2B5EF4-FFF2-40B4-BE49-F238E27FC236}">
                <a16:creationId xmlns:a16="http://schemas.microsoft.com/office/drawing/2014/main" id="{9ADF9952-8C97-7225-E5ED-20EC57D605CC}"/>
              </a:ext>
            </a:extLst>
          </p:cNvPr>
          <p:cNvSpPr txBox="1"/>
          <p:nvPr/>
        </p:nvSpPr>
        <p:spPr bwMode="gray">
          <a:xfrm>
            <a:off x="8615958" y="3610520"/>
            <a:ext cx="2950192" cy="931024"/>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1" dirty="0">
                <a:solidFill>
                  <a:srgbClr val="000000"/>
                </a:solidFill>
                <a:latin typeface="Arial"/>
                <a:cs typeface="Arial"/>
              </a:rPr>
              <a:t>Reduces peak load and grid stress</a:t>
            </a:r>
            <a:r>
              <a:rPr lang="en-US" sz="1000" dirty="0">
                <a:solidFill>
                  <a:srgbClr val="000000"/>
                </a:solidFill>
                <a:latin typeface="Arial"/>
                <a:cs typeface="Arial"/>
              </a:rPr>
              <a:t>:</a:t>
            </a:r>
            <a:r>
              <a:rPr lang="en-US" sz="1000" b="0" dirty="0">
                <a:solidFill>
                  <a:srgbClr val="000000"/>
                </a:solidFill>
                <a:latin typeface="Arial"/>
                <a:cs typeface="Arial"/>
              </a:rPr>
              <a:t> Demand smoothing</a:t>
            </a:r>
          </a:p>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1" dirty="0">
                <a:solidFill>
                  <a:srgbClr val="000000"/>
                </a:solidFill>
                <a:latin typeface="Arial"/>
                <a:cs typeface="Arial"/>
              </a:rPr>
              <a:t>Enhances renewable energy utilization</a:t>
            </a:r>
            <a:r>
              <a:rPr lang="en-US" sz="1000" dirty="0">
                <a:solidFill>
                  <a:srgbClr val="000000"/>
                </a:solidFill>
                <a:latin typeface="Arial"/>
                <a:cs typeface="Arial"/>
              </a:rPr>
              <a:t>:</a:t>
            </a:r>
            <a:r>
              <a:rPr lang="en-US" sz="1000" b="0" dirty="0">
                <a:solidFill>
                  <a:srgbClr val="000000"/>
                </a:solidFill>
                <a:latin typeface="Arial"/>
                <a:cs typeface="Arial"/>
              </a:rPr>
              <a:t> Better alignment</a:t>
            </a:r>
          </a:p>
        </p:txBody>
      </p:sp>
      <p:sp>
        <p:nvSpPr>
          <p:cNvPr id="2070" name="TextBox 2069">
            <a:extLst>
              <a:ext uri="{FF2B5EF4-FFF2-40B4-BE49-F238E27FC236}">
                <a16:creationId xmlns:a16="http://schemas.microsoft.com/office/drawing/2014/main" id="{E39012C1-EA52-7618-37B8-14D0D2A9674A}"/>
              </a:ext>
            </a:extLst>
          </p:cNvPr>
          <p:cNvSpPr txBox="1"/>
          <p:nvPr/>
        </p:nvSpPr>
        <p:spPr bwMode="gray">
          <a:xfrm>
            <a:off x="8655699" y="4924066"/>
            <a:ext cx="2948275" cy="1123384"/>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1" dirty="0">
                <a:solidFill>
                  <a:srgbClr val="000000"/>
                </a:solidFill>
                <a:latin typeface="Arial"/>
                <a:cs typeface="Arial"/>
              </a:rPr>
              <a:t>Customer behavior and participation</a:t>
            </a:r>
            <a:r>
              <a:rPr lang="en-US" sz="1000" dirty="0">
                <a:solidFill>
                  <a:srgbClr val="000000"/>
                </a:solidFill>
                <a:latin typeface="Arial"/>
                <a:cs typeface="Arial"/>
              </a:rPr>
              <a:t>:</a:t>
            </a:r>
            <a:r>
              <a:rPr lang="en-US" sz="1000" b="0" dirty="0">
                <a:solidFill>
                  <a:srgbClr val="000000"/>
                </a:solidFill>
                <a:latin typeface="Arial"/>
                <a:cs typeface="Arial"/>
              </a:rPr>
              <a:t> Engagement needed</a:t>
            </a:r>
          </a:p>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1" dirty="0">
                <a:solidFill>
                  <a:srgbClr val="000000"/>
                </a:solidFill>
                <a:latin typeface="Arial"/>
                <a:cs typeface="Arial"/>
              </a:rPr>
              <a:t>Communication reliability</a:t>
            </a:r>
            <a:r>
              <a:rPr lang="en-US" sz="1000" dirty="0">
                <a:solidFill>
                  <a:srgbClr val="000000"/>
                </a:solidFill>
                <a:latin typeface="Arial"/>
                <a:cs typeface="Arial"/>
              </a:rPr>
              <a:t>:</a:t>
            </a:r>
            <a:r>
              <a:rPr lang="en-US" sz="1000" b="0" dirty="0">
                <a:solidFill>
                  <a:srgbClr val="000000"/>
                </a:solidFill>
                <a:latin typeface="Arial"/>
                <a:cs typeface="Arial"/>
              </a:rPr>
              <a:t> Stable signals</a:t>
            </a:r>
          </a:p>
          <a:p>
            <a:pPr marL="171450" lvl="0" indent="-171450">
              <a:spcAft>
                <a:spcPts val="300"/>
              </a:spcAft>
              <a:buFont typeface="Arial" panose="020B0604020202020204" pitchFamily="34" charset="0"/>
              <a:buChar char="•"/>
              <a:defRPr/>
            </a:pPr>
            <a:r>
              <a:rPr lang="en-US" sz="1000" b="1" dirty="0">
                <a:solidFill>
                  <a:srgbClr val="000000"/>
                </a:solidFill>
                <a:latin typeface="Arial"/>
                <a:cs typeface="Arial"/>
              </a:rPr>
              <a:t>Limited visibility</a:t>
            </a:r>
            <a:r>
              <a:rPr lang="en-US" sz="1000" dirty="0">
                <a:solidFill>
                  <a:srgbClr val="000000"/>
                </a:solidFill>
                <a:latin typeface="Arial"/>
                <a:cs typeface="Arial"/>
              </a:rPr>
              <a:t>:</a:t>
            </a:r>
            <a:r>
              <a:rPr lang="en-US" sz="1000" b="0" dirty="0">
                <a:solidFill>
                  <a:srgbClr val="000000"/>
                </a:solidFill>
                <a:latin typeface="Arial"/>
                <a:cs typeface="Arial"/>
              </a:rPr>
              <a:t> Data gaps </a:t>
            </a:r>
            <a:r>
              <a:rPr lang="en-US" sz="1000" dirty="0">
                <a:solidFill>
                  <a:srgbClr val="000000"/>
                </a:solidFill>
                <a:cs typeface="Arial"/>
              </a:rPr>
              <a:t>without AMI or sensors</a:t>
            </a:r>
            <a:endParaRPr lang="en-US" sz="1000" dirty="0">
              <a:solidFill>
                <a:srgbClr val="000000"/>
              </a:solidFill>
              <a:latin typeface="Arial"/>
              <a:cs typeface="Arial"/>
            </a:endParaRPr>
          </a:p>
        </p:txBody>
      </p:sp>
      <p:sp>
        <p:nvSpPr>
          <p:cNvPr id="4" name="TextBox 3">
            <a:extLst>
              <a:ext uri="{FF2B5EF4-FFF2-40B4-BE49-F238E27FC236}">
                <a16:creationId xmlns:a16="http://schemas.microsoft.com/office/drawing/2014/main" id="{1AB6E194-9051-3B78-5B50-E4E277DBE90A}"/>
              </a:ext>
            </a:extLst>
          </p:cNvPr>
          <p:cNvSpPr txBox="1"/>
          <p:nvPr/>
        </p:nvSpPr>
        <p:spPr bwMode="gray">
          <a:xfrm>
            <a:off x="445764" y="3107612"/>
            <a:ext cx="4817080" cy="461665"/>
          </a:xfrm>
          <a:prstGeom prst="rect">
            <a:avLst/>
          </a:prstGeom>
          <a:noFill/>
        </p:spPr>
        <p:txBody>
          <a:bodyPr wrap="square" lIns="137160" tIns="137160" rIns="274320" bIns="137160" rtlCol="0" anchor="t">
            <a:spAutoFit/>
          </a:bodyPr>
          <a:lstStyle/>
          <a:p>
            <a:pPr marL="91440">
              <a:buNone/>
              <a:defRPr/>
            </a:pPr>
            <a:r>
              <a:rPr lang="en-US" sz="1200" b="1">
                <a:solidFill>
                  <a:srgbClr val="000000"/>
                </a:solidFill>
                <a:latin typeface="Arial"/>
                <a:cs typeface="Arial"/>
              </a:rPr>
              <a:t>How does load shifting work?</a:t>
            </a:r>
          </a:p>
        </p:txBody>
      </p:sp>
      <p:sp>
        <p:nvSpPr>
          <p:cNvPr id="38" name="TextBox 37">
            <a:extLst>
              <a:ext uri="{FF2B5EF4-FFF2-40B4-BE49-F238E27FC236}">
                <a16:creationId xmlns:a16="http://schemas.microsoft.com/office/drawing/2014/main" id="{0B7D73BD-0B00-EB34-031F-580110A2CA7A}"/>
              </a:ext>
            </a:extLst>
          </p:cNvPr>
          <p:cNvSpPr txBox="1"/>
          <p:nvPr/>
        </p:nvSpPr>
        <p:spPr bwMode="gray">
          <a:xfrm>
            <a:off x="8990272" y="3328230"/>
            <a:ext cx="943134" cy="242022"/>
          </a:xfrm>
          <a:prstGeom prst="rect">
            <a:avLst/>
          </a:prstGeom>
          <a:noFill/>
        </p:spPr>
        <p:txBody>
          <a:bodyPr wrap="none" lIns="36000" tIns="36000" rIns="36000" bIns="36000" rtlCol="0">
            <a:spAutoFit/>
          </a:bodyPr>
          <a:lstStyle/>
          <a:p>
            <a:pPr marL="0" indent="0">
              <a:buNone/>
            </a:pPr>
            <a:r>
              <a:rPr lang="en-US" sz="1200" b="1"/>
              <a:t>Advantages</a:t>
            </a:r>
            <a:endParaRPr lang="en-US" sz="1200"/>
          </a:p>
        </p:txBody>
      </p:sp>
      <p:sp>
        <p:nvSpPr>
          <p:cNvPr id="40" name="TextBox 39">
            <a:extLst>
              <a:ext uri="{FF2B5EF4-FFF2-40B4-BE49-F238E27FC236}">
                <a16:creationId xmlns:a16="http://schemas.microsoft.com/office/drawing/2014/main" id="{1AD61E69-9FA5-42E0-95B9-6FB13F6D80CE}"/>
              </a:ext>
            </a:extLst>
          </p:cNvPr>
          <p:cNvSpPr txBox="1"/>
          <p:nvPr/>
        </p:nvSpPr>
        <p:spPr bwMode="gray">
          <a:xfrm>
            <a:off x="8999091" y="4634971"/>
            <a:ext cx="1156333" cy="242022"/>
          </a:xfrm>
          <a:prstGeom prst="rect">
            <a:avLst/>
          </a:prstGeom>
          <a:noFill/>
        </p:spPr>
        <p:txBody>
          <a:bodyPr wrap="none" lIns="36000" tIns="36000" rIns="36000" bIns="36000" rtlCol="0">
            <a:spAutoFit/>
          </a:bodyPr>
          <a:lstStyle/>
          <a:p>
            <a:pPr marL="0" indent="0">
              <a:buNone/>
            </a:pPr>
            <a:r>
              <a:rPr lang="en-US" sz="1200" b="1"/>
              <a:t>Disadvantages</a:t>
            </a:r>
            <a:endParaRPr lang="en-US" sz="1200"/>
          </a:p>
        </p:txBody>
      </p:sp>
      <p:cxnSp>
        <p:nvCxnSpPr>
          <p:cNvPr id="55" name="Straight Connector 54">
            <a:extLst>
              <a:ext uri="{FF2B5EF4-FFF2-40B4-BE49-F238E27FC236}">
                <a16:creationId xmlns:a16="http://schemas.microsoft.com/office/drawing/2014/main" id="{450620E0-9A31-0EDA-B051-E10B93BF85C8}"/>
              </a:ext>
            </a:extLst>
          </p:cNvPr>
          <p:cNvCxnSpPr>
            <a:cxnSpLocks/>
          </p:cNvCxnSpPr>
          <p:nvPr/>
        </p:nvCxnSpPr>
        <p:spPr bwMode="gray">
          <a:xfrm>
            <a:off x="8651944" y="4953354"/>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pic>
        <p:nvPicPr>
          <p:cNvPr id="2050" name="Graphic 2049" descr="Badge Follow with solid fill">
            <a:extLst>
              <a:ext uri="{FF2B5EF4-FFF2-40B4-BE49-F238E27FC236}">
                <a16:creationId xmlns:a16="http://schemas.microsoft.com/office/drawing/2014/main" id="{40A9B332-FF93-96EC-B305-6B948CD19BA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648171" y="3278191"/>
            <a:ext cx="292608" cy="292608"/>
          </a:xfrm>
          <a:prstGeom prst="rect">
            <a:avLst/>
          </a:prstGeom>
        </p:spPr>
      </p:pic>
      <p:pic>
        <p:nvPicPr>
          <p:cNvPr id="2054" name="Graphic 2053" descr="Badge Unfollow with solid fill">
            <a:extLst>
              <a:ext uri="{FF2B5EF4-FFF2-40B4-BE49-F238E27FC236}">
                <a16:creationId xmlns:a16="http://schemas.microsoft.com/office/drawing/2014/main" id="{306AD5A8-9FA5-B555-9CBA-933D32DA94D1}"/>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8651944" y="4586818"/>
            <a:ext cx="292608" cy="292608"/>
          </a:xfrm>
          <a:prstGeom prst="rect">
            <a:avLst/>
          </a:prstGeom>
        </p:spPr>
      </p:pic>
      <p:cxnSp>
        <p:nvCxnSpPr>
          <p:cNvPr id="2056" name="Straight Connector 2055">
            <a:extLst>
              <a:ext uri="{FF2B5EF4-FFF2-40B4-BE49-F238E27FC236}">
                <a16:creationId xmlns:a16="http://schemas.microsoft.com/office/drawing/2014/main" id="{2B605C23-0B8E-210D-1317-5D193F6EEF9A}"/>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3" name="Rounded Rectangle 7">
            <a:extLst>
              <a:ext uri="{FF2B5EF4-FFF2-40B4-BE49-F238E27FC236}">
                <a16:creationId xmlns:a16="http://schemas.microsoft.com/office/drawing/2014/main" id="{540DB0D9-4E0B-D671-0AC6-40AFD19DE49C}"/>
              </a:ext>
            </a:extLst>
          </p:cNvPr>
          <p:cNvSpPr/>
          <p:nvPr/>
        </p:nvSpPr>
        <p:spPr bwMode="gray">
          <a:xfrm>
            <a:off x="5578297" y="3158296"/>
            <a:ext cx="2942410" cy="3069901"/>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72000" rIns="72000" bIns="36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spcBef>
                <a:spcPts val="600"/>
              </a:spcBef>
              <a:defRPr/>
            </a:pPr>
            <a:r>
              <a:rPr lang="en-US" sz="1200" b="1">
                <a:solidFill>
                  <a:srgbClr val="000000"/>
                </a:solidFill>
                <a:latin typeface="Arial"/>
                <a:cs typeface="Arial"/>
              </a:rPr>
              <a:t>Why is it critical for the energy transition?</a:t>
            </a:r>
          </a:p>
          <a:p>
            <a:pPr marL="277495" indent="-182245">
              <a:spcBef>
                <a:spcPts val="600"/>
              </a:spcBef>
              <a:buFont typeface="Arial,Sans-Serif" panose="020B0604020202020204" pitchFamily="34" charset="0"/>
              <a:buChar char="•"/>
              <a:defRPr/>
            </a:pPr>
            <a:r>
              <a:rPr lang="en-US" sz="1000" b="0">
                <a:solidFill>
                  <a:srgbClr val="000000"/>
                </a:solidFill>
                <a:latin typeface="Arial"/>
                <a:cs typeface="Arial"/>
              </a:rPr>
              <a:t>Moves </a:t>
            </a:r>
            <a:r>
              <a:rPr lang="en-US" sz="1000">
                <a:solidFill>
                  <a:srgbClr val="000000"/>
                </a:solidFill>
                <a:latin typeface="Arial"/>
                <a:cs typeface="Arial"/>
              </a:rPr>
              <a:t>consumption away from peak hours, </a:t>
            </a:r>
            <a:r>
              <a:rPr lang="en-US" sz="1000" b="1">
                <a:solidFill>
                  <a:srgbClr val="000000"/>
                </a:solidFill>
                <a:latin typeface="Arial"/>
                <a:cs typeface="Arial"/>
              </a:rPr>
              <a:t>reducing stress on lines, transformers, and generators</a:t>
            </a:r>
          </a:p>
          <a:p>
            <a:pPr marL="277495" indent="-182245">
              <a:spcBef>
                <a:spcPts val="600"/>
              </a:spcBef>
              <a:buFont typeface="Arial,Sans-Serif" panose="020B0604020202020204" pitchFamily="34" charset="0"/>
              <a:buChar char="•"/>
              <a:defRPr/>
            </a:pPr>
            <a:r>
              <a:rPr lang="en-US" sz="1000" b="0">
                <a:solidFill>
                  <a:srgbClr val="000000"/>
                </a:solidFill>
                <a:latin typeface="Arial"/>
                <a:cs typeface="Arial"/>
              </a:rPr>
              <a:t>It helps </a:t>
            </a:r>
            <a:r>
              <a:rPr lang="en-US" sz="1000" b="1">
                <a:solidFill>
                  <a:srgbClr val="000000"/>
                </a:solidFill>
                <a:latin typeface="Arial"/>
                <a:cs typeface="Arial"/>
              </a:rPr>
              <a:t>match demand to renewable production times</a:t>
            </a:r>
            <a:r>
              <a:rPr lang="en-US" sz="1000" b="0">
                <a:solidFill>
                  <a:srgbClr val="000000"/>
                </a:solidFill>
                <a:latin typeface="Arial"/>
                <a:cs typeface="Arial"/>
              </a:rPr>
              <a:t>, rather than forcing renewables to follow a fixed demand profile</a:t>
            </a:r>
          </a:p>
          <a:p>
            <a:pPr marL="277495" indent="-182245">
              <a:spcBef>
                <a:spcPts val="600"/>
              </a:spcBef>
              <a:buFont typeface="Arial,Sans-Serif" panose="020B0604020202020204" pitchFamily="34" charset="0"/>
              <a:buChar char="•"/>
              <a:defRPr/>
            </a:pPr>
            <a:r>
              <a:rPr lang="en-US" sz="1000" b="0">
                <a:solidFill>
                  <a:srgbClr val="000000"/>
                </a:solidFill>
                <a:latin typeface="Arial"/>
                <a:cs typeface="Arial"/>
              </a:rPr>
              <a:t>By </a:t>
            </a:r>
            <a:r>
              <a:rPr lang="en-US" sz="1000" b="1">
                <a:solidFill>
                  <a:srgbClr val="000000"/>
                </a:solidFill>
                <a:latin typeface="Arial"/>
                <a:cs typeface="Arial"/>
              </a:rPr>
              <a:t>shaving peaks and filling valleys</a:t>
            </a:r>
            <a:r>
              <a:rPr lang="en-US" sz="1000" b="0">
                <a:solidFill>
                  <a:srgbClr val="000000"/>
                </a:solidFill>
                <a:latin typeface="Arial"/>
                <a:cs typeface="Arial"/>
              </a:rPr>
              <a:t>, load shifting </a:t>
            </a:r>
            <a:r>
              <a:rPr lang="en-US" sz="1000" b="1">
                <a:solidFill>
                  <a:srgbClr val="000000"/>
                </a:solidFill>
                <a:latin typeface="Arial"/>
                <a:cs typeface="Arial"/>
              </a:rPr>
              <a:t>reduces the need for carbon-intensive peaker plants</a:t>
            </a:r>
            <a:r>
              <a:rPr lang="en-US" sz="1000" b="0">
                <a:solidFill>
                  <a:srgbClr val="000000"/>
                </a:solidFill>
                <a:latin typeface="Arial"/>
                <a:cs typeface="Arial"/>
              </a:rPr>
              <a:t> </a:t>
            </a:r>
          </a:p>
          <a:p>
            <a:pPr marL="277495" indent="-182245">
              <a:spcBef>
                <a:spcPts val="600"/>
              </a:spcBef>
              <a:buFont typeface="Arial,Sans-Serif" panose="020B0604020202020204" pitchFamily="34" charset="0"/>
              <a:buChar char="•"/>
              <a:defRPr/>
            </a:pPr>
            <a:r>
              <a:rPr lang="en-US" sz="1000" b="0">
                <a:solidFill>
                  <a:srgbClr val="000000"/>
                </a:solidFill>
                <a:latin typeface="Arial"/>
                <a:cs typeface="Arial"/>
              </a:rPr>
              <a:t>Wider use of </a:t>
            </a:r>
            <a:r>
              <a:rPr lang="en-US" sz="1000" b="1">
                <a:solidFill>
                  <a:srgbClr val="000000"/>
                </a:solidFill>
                <a:latin typeface="Arial"/>
                <a:cs typeface="Arial"/>
              </a:rPr>
              <a:t>smart thermostats, heat pumps, water heaters, industrial load control, and EV smart charging</a:t>
            </a:r>
            <a:r>
              <a:rPr lang="en-US" sz="1000" b="0">
                <a:solidFill>
                  <a:srgbClr val="000000"/>
                </a:solidFill>
                <a:latin typeface="Arial"/>
                <a:cs typeface="Arial"/>
              </a:rPr>
              <a:t> linked to time-varying prices and automation</a:t>
            </a:r>
          </a:p>
        </p:txBody>
      </p:sp>
      <p:cxnSp>
        <p:nvCxnSpPr>
          <p:cNvPr id="10" name="Straight Connector 9">
            <a:extLst>
              <a:ext uri="{FF2B5EF4-FFF2-40B4-BE49-F238E27FC236}">
                <a16:creationId xmlns:a16="http://schemas.microsoft.com/office/drawing/2014/main" id="{96CC0BBE-669E-2A4D-125E-52D1A6924E7B}"/>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D7F13C5-6E1D-D341-E3CF-172CC2B0499F}"/>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0625E86-4A45-67A9-1CB8-1A857A34E76B}"/>
              </a:ext>
            </a:extLst>
          </p:cNvPr>
          <p:cNvCxnSpPr>
            <a:cxnSpLocks/>
          </p:cNvCxnSpPr>
          <p:nvPr/>
        </p:nvCxnSpPr>
        <p:spPr bwMode="gray">
          <a:xfrm>
            <a:off x="5691766" y="3624430"/>
            <a:ext cx="2699683"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7326E4-D0EA-ECC3-A29C-D76CAB18D220}"/>
              </a:ext>
            </a:extLst>
          </p:cNvPr>
          <p:cNvCxnSpPr>
            <a:cxnSpLocks/>
          </p:cNvCxnSpPr>
          <p:nvPr/>
        </p:nvCxnSpPr>
        <p:spPr bwMode="gray">
          <a:xfrm>
            <a:off x="534116" y="3546486"/>
            <a:ext cx="4636413" cy="1497"/>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11" name="Footer Placeholder 5">
            <a:extLst>
              <a:ext uri="{FF2B5EF4-FFF2-40B4-BE49-F238E27FC236}">
                <a16:creationId xmlns:a16="http://schemas.microsoft.com/office/drawing/2014/main" id="{43E1A49B-441E-5223-9687-41EEBA15AC36}"/>
              </a:ext>
            </a:extLst>
          </p:cNvPr>
          <p:cNvSpPr>
            <a:spLocks noGrp="1"/>
          </p:cNvSpPr>
          <p:nvPr/>
        </p:nvSpPr>
        <p:spPr>
          <a:xfrm>
            <a:off x="334962" y="6310313"/>
            <a:ext cx="9147241" cy="216706"/>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Source: </a:t>
            </a:r>
            <a:r>
              <a:rPr lang="en-US" dirty="0">
                <a:solidFill>
                  <a:schemeClr val="tx1"/>
                </a:solidFill>
                <a:hlinkClick r:id="rId16"/>
              </a:rPr>
              <a:t>Order No. 2222 Explainer: DERs in Electricity Markets</a:t>
            </a:r>
            <a:r>
              <a:rPr lang="en-US" dirty="0">
                <a:solidFill>
                  <a:schemeClr val="tx1"/>
                </a:solidFill>
              </a:rPr>
              <a:t> (FERC, 2020); </a:t>
            </a:r>
            <a:r>
              <a:rPr lang="en-US" dirty="0">
                <a:solidFill>
                  <a:schemeClr val="tx1"/>
                </a:solidFill>
                <a:hlinkClick r:id="rId17"/>
              </a:rPr>
              <a:t>California's Biggest Battery Test Ever </a:t>
            </a:r>
            <a:r>
              <a:rPr lang="en-US" dirty="0">
                <a:solidFill>
                  <a:schemeClr val="tx1"/>
                </a:solidFill>
              </a:rPr>
              <a:t>(PG&amp;E, 2025); </a:t>
            </a:r>
            <a:r>
              <a:rPr lang="en-US" dirty="0">
                <a:solidFill>
                  <a:schemeClr val="tx1"/>
                </a:solidFill>
                <a:hlinkClick r:id="rId18"/>
              </a:rPr>
              <a:t>How Many Smart Meters Are Installed in the US? </a:t>
            </a:r>
            <a:r>
              <a:rPr lang="en-US" dirty="0">
                <a:solidFill>
                  <a:schemeClr val="tx1"/>
                </a:solidFill>
              </a:rPr>
              <a:t>(EIA, 2023)</a:t>
            </a:r>
          </a:p>
          <a:p>
            <a:r>
              <a:rPr lang="en-US" dirty="0">
                <a:solidFill>
                  <a:schemeClr val="tx1"/>
                </a:solidFill>
              </a:rPr>
              <a:t>Credit: Sevgi Helin </a:t>
            </a:r>
            <a:r>
              <a:rPr lang="en-US" dirty="0" err="1">
                <a:solidFill>
                  <a:schemeClr val="tx1"/>
                </a:solidFill>
              </a:rPr>
              <a:t>Tilkicioglu</a:t>
            </a:r>
            <a:r>
              <a:rPr lang="en-US" dirty="0">
                <a:solidFill>
                  <a:schemeClr val="tx1"/>
                </a:solidFill>
              </a:rPr>
              <a:t>, Hasan Alawadhi, Pia Doris Morrow, Vincent Sandow-</a:t>
            </a:r>
            <a:r>
              <a:rPr lang="en-US" dirty="0" err="1">
                <a:solidFill>
                  <a:schemeClr val="tx1"/>
                </a:solidFill>
              </a:rPr>
              <a:t>Straesser</a:t>
            </a:r>
            <a:r>
              <a:rPr lang="en-US" dirty="0">
                <a:solidFill>
                  <a:schemeClr val="tx1"/>
                </a:solidFill>
              </a:rPr>
              <a:t>, </a:t>
            </a:r>
            <a:r>
              <a:rPr lang="en-US" dirty="0">
                <a:solidFill>
                  <a:srgbClr val="000000"/>
                </a:solidFill>
              </a:rPr>
              <a:t>and </a:t>
            </a:r>
            <a:r>
              <a:rPr lang="en-US" dirty="0">
                <a:solidFill>
                  <a:srgbClr val="000000"/>
                </a:solidFill>
                <a:hlinkClick r:id="rId19"/>
              </a:rPr>
              <a:t>Gernot Wagner</a:t>
            </a:r>
            <a:r>
              <a:rPr lang="en-US" dirty="0">
                <a:solidFill>
                  <a:srgbClr val="000000"/>
                </a:solidFill>
              </a:rPr>
              <a:t>. </a:t>
            </a:r>
            <a:r>
              <a:rPr lang="en-US" dirty="0">
                <a:hlinkClick r:id="rId20"/>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cxnSp>
        <p:nvCxnSpPr>
          <p:cNvPr id="26" name="Straight Arrow Connector 25">
            <a:extLst>
              <a:ext uri="{FF2B5EF4-FFF2-40B4-BE49-F238E27FC236}">
                <a16:creationId xmlns:a16="http://schemas.microsoft.com/office/drawing/2014/main" id="{A68D9016-04E1-E242-1FFA-CD25A39822E2}"/>
              </a:ext>
            </a:extLst>
          </p:cNvPr>
          <p:cNvCxnSpPr>
            <a:cxnSpLocks/>
          </p:cNvCxnSpPr>
          <p:nvPr/>
        </p:nvCxnSpPr>
        <p:spPr bwMode="gray">
          <a:xfrm flipV="1">
            <a:off x="2423482" y="2206911"/>
            <a:ext cx="536251"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5401616A-D87C-9EC5-8B50-0CA3858E6C62}"/>
              </a:ext>
            </a:extLst>
          </p:cNvPr>
          <p:cNvCxnSpPr>
            <a:cxnSpLocks/>
          </p:cNvCxnSpPr>
          <p:nvPr/>
        </p:nvCxnSpPr>
        <p:spPr bwMode="gray">
          <a:xfrm flipV="1">
            <a:off x="5430726" y="2206911"/>
            <a:ext cx="536251"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BC685598-E3FE-E9F0-39B5-813D83B859BA}"/>
              </a:ext>
            </a:extLst>
          </p:cNvPr>
          <p:cNvCxnSpPr>
            <a:cxnSpLocks/>
          </p:cNvCxnSpPr>
          <p:nvPr/>
        </p:nvCxnSpPr>
        <p:spPr bwMode="gray">
          <a:xfrm flipV="1">
            <a:off x="8369734" y="2206911"/>
            <a:ext cx="536251"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pic>
        <p:nvPicPr>
          <p:cNvPr id="31" name="Graphic 30" descr="Cloud Computing outline">
            <a:extLst>
              <a:ext uri="{FF2B5EF4-FFF2-40B4-BE49-F238E27FC236}">
                <a16:creationId xmlns:a16="http://schemas.microsoft.com/office/drawing/2014/main" id="{FEEE3086-8B73-66F5-6CFD-FBA805C75FB9}"/>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011759" y="1584735"/>
            <a:ext cx="914400" cy="914400"/>
          </a:xfrm>
          <a:prstGeom prst="rect">
            <a:avLst/>
          </a:prstGeom>
        </p:spPr>
      </p:pic>
      <p:grpSp>
        <p:nvGrpSpPr>
          <p:cNvPr id="21" name="Group 20">
            <a:extLst>
              <a:ext uri="{FF2B5EF4-FFF2-40B4-BE49-F238E27FC236}">
                <a16:creationId xmlns:a16="http://schemas.microsoft.com/office/drawing/2014/main" id="{E84C19D7-2F89-6A8B-6AF7-EBB20E5A009F}"/>
              </a:ext>
            </a:extLst>
          </p:cNvPr>
          <p:cNvGrpSpPr/>
          <p:nvPr/>
        </p:nvGrpSpPr>
        <p:grpSpPr>
          <a:xfrm>
            <a:off x="3457056" y="1414463"/>
            <a:ext cx="1476347" cy="1256329"/>
            <a:chOff x="3212985" y="1361851"/>
            <a:chExt cx="1476347" cy="1256329"/>
          </a:xfrm>
        </p:grpSpPr>
        <p:pic>
          <p:nvPicPr>
            <p:cNvPr id="33" name="Graphic 32" descr="Factory outline">
              <a:extLst>
                <a:ext uri="{FF2B5EF4-FFF2-40B4-BE49-F238E27FC236}">
                  <a16:creationId xmlns:a16="http://schemas.microsoft.com/office/drawing/2014/main" id="{7C32F937-D980-5195-755F-2B165DFB00C7}"/>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3911506" y="1918660"/>
              <a:ext cx="699520" cy="699520"/>
            </a:xfrm>
            <a:prstGeom prst="rect">
              <a:avLst/>
            </a:prstGeom>
          </p:spPr>
        </p:pic>
        <p:pic>
          <p:nvPicPr>
            <p:cNvPr id="34" name="Graphic 33" descr="Home outline">
              <a:extLst>
                <a:ext uri="{FF2B5EF4-FFF2-40B4-BE49-F238E27FC236}">
                  <a16:creationId xmlns:a16="http://schemas.microsoft.com/office/drawing/2014/main" id="{66DFC775-E50F-C402-45C9-EFC3432CA616}"/>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3212985" y="1614973"/>
              <a:ext cx="699520" cy="699520"/>
            </a:xfrm>
            <a:prstGeom prst="rect">
              <a:avLst/>
            </a:prstGeom>
          </p:spPr>
        </p:pic>
        <p:pic>
          <p:nvPicPr>
            <p:cNvPr id="37" name="Graphic 36" descr="Electric car outline">
              <a:extLst>
                <a:ext uri="{FF2B5EF4-FFF2-40B4-BE49-F238E27FC236}">
                  <a16:creationId xmlns:a16="http://schemas.microsoft.com/office/drawing/2014/main" id="{128D2BB1-FA26-9F0C-4B61-B0630A71553F}"/>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3989812" y="1361851"/>
              <a:ext cx="699520" cy="699520"/>
            </a:xfrm>
            <a:prstGeom prst="rect">
              <a:avLst/>
            </a:prstGeom>
          </p:spPr>
        </p:pic>
      </p:grpSp>
      <p:grpSp>
        <p:nvGrpSpPr>
          <p:cNvPr id="41" name="Group 40">
            <a:extLst>
              <a:ext uri="{FF2B5EF4-FFF2-40B4-BE49-F238E27FC236}">
                <a16:creationId xmlns:a16="http://schemas.microsoft.com/office/drawing/2014/main" id="{87A60FBA-4970-0D9F-184C-8A93175A0FD5}"/>
              </a:ext>
            </a:extLst>
          </p:cNvPr>
          <p:cNvGrpSpPr/>
          <p:nvPr/>
        </p:nvGrpSpPr>
        <p:grpSpPr>
          <a:xfrm>
            <a:off x="6464300" y="1528763"/>
            <a:ext cx="1408111" cy="1027429"/>
            <a:chOff x="5987195" y="836664"/>
            <a:chExt cx="1725921" cy="1259320"/>
          </a:xfrm>
          <a:solidFill>
            <a:schemeClr val="accent1"/>
          </a:solidFill>
        </p:grpSpPr>
        <p:pic>
          <p:nvPicPr>
            <p:cNvPr id="42" name="Graphic 41" descr="High voltage outline">
              <a:extLst>
                <a:ext uri="{FF2B5EF4-FFF2-40B4-BE49-F238E27FC236}">
                  <a16:creationId xmlns:a16="http://schemas.microsoft.com/office/drawing/2014/main" id="{41415568-3118-2A83-31D0-7112BA9E6B90}"/>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5987195" y="1226394"/>
              <a:ext cx="914400" cy="869590"/>
            </a:xfrm>
            <a:prstGeom prst="rect">
              <a:avLst/>
            </a:prstGeom>
          </p:spPr>
        </p:pic>
        <p:pic>
          <p:nvPicPr>
            <p:cNvPr id="45" name="Graphic 44" descr="Transfer outline">
              <a:extLst>
                <a:ext uri="{FF2B5EF4-FFF2-40B4-BE49-F238E27FC236}">
                  <a16:creationId xmlns:a16="http://schemas.microsoft.com/office/drawing/2014/main" id="{EEEE418C-A5F1-2DD7-5B20-D2E17638057B}"/>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6798716" y="836664"/>
              <a:ext cx="914400" cy="914399"/>
            </a:xfrm>
            <a:prstGeom prst="rect">
              <a:avLst/>
            </a:prstGeom>
          </p:spPr>
        </p:pic>
      </p:grpSp>
      <p:grpSp>
        <p:nvGrpSpPr>
          <p:cNvPr id="20" name="Group 19">
            <a:extLst>
              <a:ext uri="{FF2B5EF4-FFF2-40B4-BE49-F238E27FC236}">
                <a16:creationId xmlns:a16="http://schemas.microsoft.com/office/drawing/2014/main" id="{61568713-8660-19B3-28A9-DA0D926AA761}"/>
              </a:ext>
            </a:extLst>
          </p:cNvPr>
          <p:cNvGrpSpPr/>
          <p:nvPr/>
        </p:nvGrpSpPr>
        <p:grpSpPr>
          <a:xfrm>
            <a:off x="9403306" y="1473200"/>
            <a:ext cx="1134976" cy="1136981"/>
            <a:chOff x="9403306" y="1479474"/>
            <a:chExt cx="1134976" cy="1136981"/>
          </a:xfrm>
        </p:grpSpPr>
        <p:pic>
          <p:nvPicPr>
            <p:cNvPr id="48" name="Graphic 47" descr="Gauge outline">
              <a:extLst>
                <a:ext uri="{FF2B5EF4-FFF2-40B4-BE49-F238E27FC236}">
                  <a16:creationId xmlns:a16="http://schemas.microsoft.com/office/drawing/2014/main" id="{04773D77-F291-FEF4-F8B3-88622416EBA4}"/>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9848565" y="1926738"/>
              <a:ext cx="689717" cy="689717"/>
            </a:xfrm>
            <a:prstGeom prst="rect">
              <a:avLst/>
            </a:prstGeom>
          </p:spPr>
        </p:pic>
        <p:pic>
          <p:nvPicPr>
            <p:cNvPr id="49" name="Graphic 48" descr="Checklist outline">
              <a:extLst>
                <a:ext uri="{FF2B5EF4-FFF2-40B4-BE49-F238E27FC236}">
                  <a16:creationId xmlns:a16="http://schemas.microsoft.com/office/drawing/2014/main" id="{91105B43-780C-4B55-66EE-7FCBED72F236}"/>
                </a:ext>
              </a:extLst>
            </p:cNvPr>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9403306" y="1479474"/>
              <a:ext cx="689717" cy="689717"/>
            </a:xfrm>
            <a:prstGeom prst="rect">
              <a:avLst/>
            </a:prstGeom>
          </p:spPr>
        </p:pic>
      </p:grpSp>
      <p:grpSp>
        <p:nvGrpSpPr>
          <p:cNvPr id="18" name="Group 17">
            <a:extLst>
              <a:ext uri="{FF2B5EF4-FFF2-40B4-BE49-F238E27FC236}">
                <a16:creationId xmlns:a16="http://schemas.microsoft.com/office/drawing/2014/main" id="{64B5F4E8-D46D-2AA4-1CC1-D45860B297B1}"/>
              </a:ext>
            </a:extLst>
          </p:cNvPr>
          <p:cNvGrpSpPr/>
          <p:nvPr/>
        </p:nvGrpSpPr>
        <p:grpSpPr>
          <a:xfrm>
            <a:off x="551329" y="2582455"/>
            <a:ext cx="1773800" cy="430887"/>
            <a:chOff x="551329" y="2582455"/>
            <a:chExt cx="1773800" cy="430887"/>
          </a:xfrm>
        </p:grpSpPr>
        <p:sp>
          <p:nvSpPr>
            <p:cNvPr id="30" name="TextBox 29">
              <a:extLst>
                <a:ext uri="{FF2B5EF4-FFF2-40B4-BE49-F238E27FC236}">
                  <a16:creationId xmlns:a16="http://schemas.microsoft.com/office/drawing/2014/main" id="{2B8E3EE2-C12F-3259-6F89-4F3608B8EA23}"/>
                </a:ext>
              </a:extLst>
            </p:cNvPr>
            <p:cNvSpPr txBox="1"/>
            <p:nvPr/>
          </p:nvSpPr>
          <p:spPr bwMode="gray">
            <a:xfrm>
              <a:off x="564711" y="2582455"/>
              <a:ext cx="1760418" cy="430887"/>
            </a:xfrm>
            <a:prstGeom prst="rect">
              <a:avLst/>
            </a:prstGeom>
            <a:noFill/>
          </p:spPr>
          <p:txBody>
            <a:bodyPr wrap="square" lIns="137160" tIns="137160" rIns="274320" bIns="137160" rtlCol="0">
              <a:spAutoFit/>
            </a:bodyPr>
            <a:lstStyle/>
            <a:p>
              <a:pPr marL="0" indent="0" algn="ctr">
                <a:spcBef>
                  <a:spcPts val="600"/>
                </a:spcBef>
                <a:spcAft>
                  <a:spcPts val="600"/>
                </a:spcAft>
                <a:buNone/>
              </a:pPr>
              <a:r>
                <a:rPr lang="en-US" sz="1000" b="1" dirty="0"/>
                <a:t>Device signaling</a:t>
              </a:r>
            </a:p>
          </p:txBody>
        </p:sp>
        <p:sp>
          <p:nvSpPr>
            <p:cNvPr id="50" name="Ellipse 4">
              <a:extLst>
                <a:ext uri="{FF2B5EF4-FFF2-40B4-BE49-F238E27FC236}">
                  <a16:creationId xmlns:a16="http://schemas.microsoft.com/office/drawing/2014/main" id="{0E5C0944-6C52-B4E7-ACED-7CA42F24A787}"/>
                </a:ext>
              </a:extLst>
            </p:cNvPr>
            <p:cNvSpPr>
              <a:spLocks/>
            </p:cNvSpPr>
            <p:nvPr>
              <p:custDataLst>
                <p:tags r:id="rId9"/>
              </p:custDataLst>
            </p:nvPr>
          </p:nvSpPr>
          <p:spPr>
            <a:xfrm flipH="1">
              <a:off x="551329" y="268128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000" b="1" dirty="0">
                  <a:solidFill>
                    <a:schemeClr val="bg1"/>
                  </a:solidFill>
                </a:rPr>
                <a:t>1</a:t>
              </a:r>
            </a:p>
          </p:txBody>
        </p:sp>
      </p:grpSp>
      <p:grpSp>
        <p:nvGrpSpPr>
          <p:cNvPr id="19" name="Group 18">
            <a:extLst>
              <a:ext uri="{FF2B5EF4-FFF2-40B4-BE49-F238E27FC236}">
                <a16:creationId xmlns:a16="http://schemas.microsoft.com/office/drawing/2014/main" id="{C24791B8-8826-535E-EC84-FAFA61DA40EE}"/>
              </a:ext>
            </a:extLst>
          </p:cNvPr>
          <p:cNvGrpSpPr/>
          <p:nvPr/>
        </p:nvGrpSpPr>
        <p:grpSpPr>
          <a:xfrm>
            <a:off x="3350829" y="2582455"/>
            <a:ext cx="1881904" cy="430887"/>
            <a:chOff x="3473916" y="2582455"/>
            <a:chExt cx="1881904" cy="430887"/>
          </a:xfrm>
        </p:grpSpPr>
        <p:sp>
          <p:nvSpPr>
            <p:cNvPr id="32" name="TextBox 31">
              <a:extLst>
                <a:ext uri="{FF2B5EF4-FFF2-40B4-BE49-F238E27FC236}">
                  <a16:creationId xmlns:a16="http://schemas.microsoft.com/office/drawing/2014/main" id="{16A57FB4-C984-7770-92AB-78D771D7D8A9}"/>
                </a:ext>
              </a:extLst>
            </p:cNvPr>
            <p:cNvSpPr txBox="1"/>
            <p:nvPr/>
          </p:nvSpPr>
          <p:spPr bwMode="gray">
            <a:xfrm>
              <a:off x="3473916" y="2582455"/>
              <a:ext cx="1881904" cy="430887"/>
            </a:xfrm>
            <a:prstGeom prst="rect">
              <a:avLst/>
            </a:prstGeom>
            <a:noFill/>
          </p:spPr>
          <p:txBody>
            <a:bodyPr wrap="square" lIns="137160" tIns="137160" rIns="274320" bIns="137160" rtlCol="0">
              <a:spAutoFit/>
            </a:bodyPr>
            <a:lstStyle/>
            <a:p>
              <a:pPr marL="0" indent="0" algn="ctr">
                <a:spcBef>
                  <a:spcPts val="600"/>
                </a:spcBef>
                <a:spcAft>
                  <a:spcPts val="600"/>
                </a:spcAft>
                <a:buNone/>
              </a:pPr>
              <a:r>
                <a:rPr lang="en-US" sz="1000" b="1" dirty="0"/>
                <a:t>Flexible loads</a:t>
              </a:r>
            </a:p>
          </p:txBody>
        </p:sp>
        <p:sp>
          <p:nvSpPr>
            <p:cNvPr id="51" name="Ellipse 4">
              <a:extLst>
                <a:ext uri="{FF2B5EF4-FFF2-40B4-BE49-F238E27FC236}">
                  <a16:creationId xmlns:a16="http://schemas.microsoft.com/office/drawing/2014/main" id="{ECE8FA31-296D-68F6-3F72-AE2DFC3CA92D}"/>
                </a:ext>
              </a:extLst>
            </p:cNvPr>
            <p:cNvSpPr>
              <a:spLocks/>
            </p:cNvSpPr>
            <p:nvPr>
              <p:custDataLst>
                <p:tags r:id="rId8"/>
              </p:custDataLst>
            </p:nvPr>
          </p:nvSpPr>
          <p:spPr>
            <a:xfrm flipH="1">
              <a:off x="3551986" y="268128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000" b="1">
                  <a:solidFill>
                    <a:schemeClr val="bg1"/>
                  </a:solidFill>
                </a:rPr>
                <a:t>2</a:t>
              </a:r>
            </a:p>
          </p:txBody>
        </p:sp>
      </p:grpSp>
      <p:grpSp>
        <p:nvGrpSpPr>
          <p:cNvPr id="15" name="Group 14">
            <a:extLst>
              <a:ext uri="{FF2B5EF4-FFF2-40B4-BE49-F238E27FC236}">
                <a16:creationId xmlns:a16="http://schemas.microsoft.com/office/drawing/2014/main" id="{2D1A22EB-B5D7-7EDC-BF48-F2A8042F5E7F}"/>
              </a:ext>
            </a:extLst>
          </p:cNvPr>
          <p:cNvGrpSpPr/>
          <p:nvPr/>
        </p:nvGrpSpPr>
        <p:grpSpPr>
          <a:xfrm>
            <a:off x="6258433" y="2582455"/>
            <a:ext cx="1780821" cy="430887"/>
            <a:chOff x="6205259" y="2582455"/>
            <a:chExt cx="1780821" cy="430887"/>
          </a:xfrm>
        </p:grpSpPr>
        <p:sp>
          <p:nvSpPr>
            <p:cNvPr id="39" name="TextBox 38">
              <a:extLst>
                <a:ext uri="{FF2B5EF4-FFF2-40B4-BE49-F238E27FC236}">
                  <a16:creationId xmlns:a16="http://schemas.microsoft.com/office/drawing/2014/main" id="{A5850094-8AD4-DD85-DE7D-908C8B488E10}"/>
                </a:ext>
              </a:extLst>
            </p:cNvPr>
            <p:cNvSpPr txBox="1"/>
            <p:nvPr/>
          </p:nvSpPr>
          <p:spPr bwMode="gray">
            <a:xfrm>
              <a:off x="6205259" y="2582455"/>
              <a:ext cx="1780821" cy="430887"/>
            </a:xfrm>
            <a:prstGeom prst="rect">
              <a:avLst/>
            </a:prstGeom>
            <a:noFill/>
          </p:spPr>
          <p:txBody>
            <a:bodyPr wrap="square" lIns="137160" tIns="137160" rIns="274320" bIns="137160" rtlCol="0">
              <a:spAutoFit/>
            </a:bodyPr>
            <a:lstStyle/>
            <a:p>
              <a:pPr marL="0" indent="0" algn="ctr">
                <a:spcBef>
                  <a:spcPts val="600"/>
                </a:spcBef>
                <a:spcAft>
                  <a:spcPts val="600"/>
                </a:spcAft>
                <a:buNone/>
              </a:pPr>
              <a:r>
                <a:rPr lang="en-US" sz="1000" b="1"/>
                <a:t>Load shift</a:t>
              </a:r>
            </a:p>
          </p:txBody>
        </p:sp>
        <p:sp>
          <p:nvSpPr>
            <p:cNvPr id="52" name="Ellipse 4">
              <a:extLst>
                <a:ext uri="{FF2B5EF4-FFF2-40B4-BE49-F238E27FC236}">
                  <a16:creationId xmlns:a16="http://schemas.microsoft.com/office/drawing/2014/main" id="{20D7F27C-BD3C-3A9A-E252-4D808A5AA455}"/>
                </a:ext>
              </a:extLst>
            </p:cNvPr>
            <p:cNvSpPr>
              <a:spLocks/>
            </p:cNvSpPr>
            <p:nvPr>
              <p:custDataLst>
                <p:tags r:id="rId7"/>
              </p:custDataLst>
            </p:nvPr>
          </p:nvSpPr>
          <p:spPr>
            <a:xfrm flipH="1">
              <a:off x="6377957" y="268128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000" b="1" dirty="0">
                  <a:solidFill>
                    <a:schemeClr val="bg1"/>
                  </a:solidFill>
                </a:rPr>
                <a:t>3</a:t>
              </a:r>
            </a:p>
          </p:txBody>
        </p:sp>
      </p:grpSp>
      <p:grpSp>
        <p:nvGrpSpPr>
          <p:cNvPr id="17" name="Group 16">
            <a:extLst>
              <a:ext uri="{FF2B5EF4-FFF2-40B4-BE49-F238E27FC236}">
                <a16:creationId xmlns:a16="http://schemas.microsoft.com/office/drawing/2014/main" id="{6B5C16E2-BBFE-AC0D-53FC-06ABC494FB6A}"/>
              </a:ext>
            </a:extLst>
          </p:cNvPr>
          <p:cNvGrpSpPr/>
          <p:nvPr/>
        </p:nvGrpSpPr>
        <p:grpSpPr>
          <a:xfrm>
            <a:off x="9064954" y="2582455"/>
            <a:ext cx="2585001" cy="430887"/>
            <a:chOff x="8360418" y="2582455"/>
            <a:chExt cx="2585001" cy="430887"/>
          </a:xfrm>
        </p:grpSpPr>
        <p:sp>
          <p:nvSpPr>
            <p:cNvPr id="46" name="TextBox 45">
              <a:extLst>
                <a:ext uri="{FF2B5EF4-FFF2-40B4-BE49-F238E27FC236}">
                  <a16:creationId xmlns:a16="http://schemas.microsoft.com/office/drawing/2014/main" id="{7A6E2092-2AC1-E46E-E462-0996C490F4EF}"/>
                </a:ext>
              </a:extLst>
            </p:cNvPr>
            <p:cNvSpPr txBox="1"/>
            <p:nvPr/>
          </p:nvSpPr>
          <p:spPr bwMode="gray">
            <a:xfrm>
              <a:off x="8360418" y="2582455"/>
              <a:ext cx="2585001" cy="430887"/>
            </a:xfrm>
            <a:prstGeom prst="rect">
              <a:avLst/>
            </a:prstGeom>
            <a:noFill/>
          </p:spPr>
          <p:txBody>
            <a:bodyPr wrap="square" lIns="137160" tIns="137160" rIns="274320" bIns="137160" rtlCol="0">
              <a:spAutoFit/>
            </a:bodyPr>
            <a:lstStyle/>
            <a:p>
              <a:pPr marL="0" indent="0" algn="ctr">
                <a:spcBef>
                  <a:spcPts val="600"/>
                </a:spcBef>
                <a:spcAft>
                  <a:spcPts val="600"/>
                </a:spcAft>
                <a:buNone/>
              </a:pPr>
              <a:r>
                <a:rPr lang="en-US" sz="1000" b="1"/>
                <a:t>Compensation</a:t>
              </a:r>
            </a:p>
          </p:txBody>
        </p:sp>
        <p:sp>
          <p:nvSpPr>
            <p:cNvPr id="53" name="Ellipse 4">
              <a:extLst>
                <a:ext uri="{FF2B5EF4-FFF2-40B4-BE49-F238E27FC236}">
                  <a16:creationId xmlns:a16="http://schemas.microsoft.com/office/drawing/2014/main" id="{BD908D4F-7386-EAEE-BC63-3F9D70F8F8E6}"/>
                </a:ext>
              </a:extLst>
            </p:cNvPr>
            <p:cNvSpPr>
              <a:spLocks/>
            </p:cNvSpPr>
            <p:nvPr>
              <p:custDataLst>
                <p:tags r:id="rId6"/>
              </p:custDataLst>
            </p:nvPr>
          </p:nvSpPr>
          <p:spPr>
            <a:xfrm flipH="1">
              <a:off x="8791962" y="268128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000" b="1">
                  <a:solidFill>
                    <a:schemeClr val="bg1"/>
                  </a:solidFill>
                </a:rPr>
                <a:t>4</a:t>
              </a:r>
            </a:p>
          </p:txBody>
        </p:sp>
      </p:grpSp>
      <p:sp>
        <p:nvSpPr>
          <p:cNvPr id="5" name="Pentagon 4">
            <a:extLst>
              <a:ext uri="{FF2B5EF4-FFF2-40B4-BE49-F238E27FC236}">
                <a16:creationId xmlns:a16="http://schemas.microsoft.com/office/drawing/2014/main" id="{A5B0ED65-5BB8-DBC9-3061-4E160B98FB1A}"/>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7" name="Chevron 6">
            <a:extLst>
              <a:ext uri="{FF2B5EF4-FFF2-40B4-BE49-F238E27FC236}">
                <a16:creationId xmlns:a16="http://schemas.microsoft.com/office/drawing/2014/main" id="{F20A9EE8-F6CC-2377-5266-A9AB6811E4C0}"/>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8" name="Chevron 7">
            <a:extLst>
              <a:ext uri="{FF2B5EF4-FFF2-40B4-BE49-F238E27FC236}">
                <a16:creationId xmlns:a16="http://schemas.microsoft.com/office/drawing/2014/main" id="{E6F11AE6-57A4-FA9D-AECD-16EB2ED7FA04}"/>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9" name="Chevron 8">
            <a:extLst>
              <a:ext uri="{FF2B5EF4-FFF2-40B4-BE49-F238E27FC236}">
                <a16:creationId xmlns:a16="http://schemas.microsoft.com/office/drawing/2014/main" id="{C2ABB133-B964-145C-62DF-5FAD53AA61CA}"/>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3" name="Chevron 12">
            <a:extLst>
              <a:ext uri="{FF2B5EF4-FFF2-40B4-BE49-F238E27FC236}">
                <a16:creationId xmlns:a16="http://schemas.microsoft.com/office/drawing/2014/main" id="{F017A49F-B0EA-B6E4-3648-8EC52FD06DB0}"/>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6" name="Rectangle 15">
            <a:extLst>
              <a:ext uri="{FF2B5EF4-FFF2-40B4-BE49-F238E27FC236}">
                <a16:creationId xmlns:a16="http://schemas.microsoft.com/office/drawing/2014/main" id="{EABC1C8A-3022-D730-DA58-9EFAA550A58F}"/>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Load Shifting</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429739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DB839-2F1C-530C-3558-5048C2C89067}"/>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396F3F63-73A9-2333-6309-D91A181B358A}"/>
              </a:ext>
            </a:extLst>
          </p:cNvPr>
          <p:cNvGraphicFramePr>
            <a:graphicFrameLocks/>
          </p:cNvGraphicFramePr>
          <p:nvPr>
            <p:custDataLst>
              <p:tags r:id="rId2"/>
            </p:custDataLst>
            <p:extLst>
              <p:ext uri="{D42A27DB-BD31-4B8C-83A1-F6EECF244321}">
                <p14:modId xmlns:p14="http://schemas.microsoft.com/office/powerpoint/2010/main" val="18975802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0" imgW="484" imgH="486" progId="TCLayout.ActiveDocument.1">
                  <p:embed/>
                </p:oleObj>
              </mc:Choice>
              <mc:Fallback>
                <p:oleObj name="thinkcell Slide" r:id="rId20" imgW="484" imgH="486" progId="TCLayout.ActiveDocument.1">
                  <p:embed/>
                  <p:pic>
                    <p:nvPicPr>
                      <p:cNvPr id="4" name="think-cell data - do not delete" hidden="1">
                        <a:extLst>
                          <a:ext uri="{FF2B5EF4-FFF2-40B4-BE49-F238E27FC236}">
                            <a16:creationId xmlns:a16="http://schemas.microsoft.com/office/drawing/2014/main" id="{396F3F63-73A9-2333-6309-D91A181B358A}"/>
                          </a:ext>
                        </a:extLst>
                      </p:cNvPr>
                      <p:cNvPicPr/>
                      <p:nvPr/>
                    </p:nvPicPr>
                    <p:blipFill>
                      <a:blip r:embed="rId21"/>
                      <a:stretch>
                        <a:fillRect/>
                      </a:stretch>
                    </p:blipFill>
                    <p:spPr>
                      <a:xfrm>
                        <a:off x="1588" y="1588"/>
                        <a:ext cx="1588" cy="1588"/>
                      </a:xfrm>
                      <a:prstGeom prst="rect">
                        <a:avLst/>
                      </a:prstGeom>
                    </p:spPr>
                  </p:pic>
                </p:oleObj>
              </mc:Fallback>
            </mc:AlternateContent>
          </a:graphicData>
        </a:graphic>
      </p:graphicFrame>
      <p:sp>
        <p:nvSpPr>
          <p:cNvPr id="44" name="Content Placeholder 43">
            <a:extLst>
              <a:ext uri="{FF2B5EF4-FFF2-40B4-BE49-F238E27FC236}">
                <a16:creationId xmlns:a16="http://schemas.microsoft.com/office/drawing/2014/main" id="{0921319F-A9B8-E854-8019-86511BE0AF66}"/>
              </a:ext>
            </a:extLst>
          </p:cNvPr>
          <p:cNvSpPr>
            <a:spLocks noGrp="1"/>
          </p:cNvSpPr>
          <p:nvPr>
            <p:ph sz="quarter" idx="10"/>
          </p:nvPr>
        </p:nvSpPr>
        <p:spPr>
          <a:xfrm>
            <a:off x="352749" y="2061783"/>
            <a:ext cx="4298961" cy="469862"/>
          </a:xfrm>
        </p:spPr>
        <p:txBody>
          <a:bodyPr/>
          <a:lstStyle/>
          <a:p>
            <a:pPr marL="0" indent="0">
              <a:buNone/>
            </a:pPr>
            <a:r>
              <a:rPr lang="en-US" sz="1050" dirty="0"/>
              <a:t>Flexible load capacity (load shedding potential) by grid service duration and response speed</a:t>
            </a:r>
            <a:r>
              <a:rPr lang="en-US" sz="1050" baseline="30000" dirty="0"/>
              <a:t>1</a:t>
            </a:r>
            <a:r>
              <a:rPr lang="en-US" sz="1050" dirty="0"/>
              <a:t>, % power drop</a:t>
            </a:r>
            <a:endParaRPr lang="en-US" sz="1050" baseline="30000" dirty="0"/>
          </a:p>
        </p:txBody>
      </p:sp>
      <p:sp>
        <p:nvSpPr>
          <p:cNvPr id="205" name="Content Placeholder 204">
            <a:extLst>
              <a:ext uri="{FF2B5EF4-FFF2-40B4-BE49-F238E27FC236}">
                <a16:creationId xmlns:a16="http://schemas.microsoft.com/office/drawing/2014/main" id="{17A59B9C-B444-26A7-EC94-549EADB819A8}"/>
              </a:ext>
            </a:extLst>
          </p:cNvPr>
          <p:cNvSpPr>
            <a:spLocks noGrp="1"/>
          </p:cNvSpPr>
          <p:nvPr>
            <p:ph sz="quarter" idx="17"/>
          </p:nvPr>
        </p:nvSpPr>
        <p:spPr>
          <a:xfrm>
            <a:off x="4822060" y="2058240"/>
            <a:ext cx="4175393" cy="413476"/>
          </a:xfrm>
        </p:spPr>
        <p:txBody>
          <a:bodyPr/>
          <a:lstStyle/>
          <a:p>
            <a:pPr marL="0" indent="0">
              <a:buNone/>
            </a:pPr>
            <a:r>
              <a:rPr lang="en-US" sz="1050" dirty="0"/>
              <a:t>Demonstration of Peak Load relief (TV pickup effect example</a:t>
            </a:r>
            <a:r>
              <a:rPr lang="en-US" sz="1050" baseline="30000" dirty="0"/>
              <a:t>2</a:t>
            </a:r>
            <a:r>
              <a:rPr lang="en-US" sz="1050" dirty="0"/>
              <a:t>)</a:t>
            </a:r>
            <a:endParaRPr lang="en-US" sz="1050" baseline="30000" dirty="0"/>
          </a:p>
        </p:txBody>
      </p:sp>
      <p:sp>
        <p:nvSpPr>
          <p:cNvPr id="2" name="Title 1">
            <a:extLst>
              <a:ext uri="{FF2B5EF4-FFF2-40B4-BE49-F238E27FC236}">
                <a16:creationId xmlns:a16="http://schemas.microsoft.com/office/drawing/2014/main" id="{EB3026AF-D855-8A25-F99F-DA5E03EFF04D}"/>
              </a:ext>
            </a:extLst>
          </p:cNvPr>
          <p:cNvSpPr>
            <a:spLocks noGrp="1"/>
          </p:cNvSpPr>
          <p:nvPr>
            <p:ph type="title"/>
          </p:nvPr>
        </p:nvSpPr>
        <p:spPr>
          <a:xfrm>
            <a:off x="334962" y="513568"/>
            <a:ext cx="11524806" cy="754846"/>
          </a:xfrm>
        </p:spPr>
        <p:txBody>
          <a:bodyPr vert="horz" wrap="square" lIns="91440" tIns="0" rIns="91440" bIns="0" anchor="t">
            <a:noAutofit/>
          </a:bodyPr>
          <a:lstStyle/>
          <a:p>
            <a:r>
              <a:rPr lang="en-US" dirty="0"/>
              <a:t>Load flexibility is a deployable solution that allows data centers to operate as grid-responsive assets</a:t>
            </a:r>
            <a:endParaRPr lang="en-US" dirty="0">
              <a:latin typeface="+mn-lt"/>
            </a:endParaRPr>
          </a:p>
        </p:txBody>
      </p:sp>
      <p:sp>
        <p:nvSpPr>
          <p:cNvPr id="42" name="Text Placeholder 41">
            <a:extLst>
              <a:ext uri="{FF2B5EF4-FFF2-40B4-BE49-F238E27FC236}">
                <a16:creationId xmlns:a16="http://schemas.microsoft.com/office/drawing/2014/main" id="{6C669FB1-7113-48B5-3EF4-0FA9B6037FB4}"/>
              </a:ext>
            </a:extLst>
          </p:cNvPr>
          <p:cNvSpPr>
            <a:spLocks noGrp="1"/>
          </p:cNvSpPr>
          <p:nvPr>
            <p:ph type="body" sz="quarter" idx="13"/>
          </p:nvPr>
        </p:nvSpPr>
        <p:spPr>
          <a:xfrm>
            <a:off x="329183" y="1498005"/>
            <a:ext cx="4298960" cy="548640"/>
          </a:xfrm>
        </p:spPr>
        <p:txBody>
          <a:bodyPr/>
          <a:lstStyle/>
          <a:p>
            <a:r>
              <a:rPr lang="en-US" sz="1400" dirty="0"/>
              <a:t>Emerald AI demonstrated data centers can shift up to 40% of non-critical load in &lt;40 seconds</a:t>
            </a:r>
          </a:p>
        </p:txBody>
      </p:sp>
      <p:sp>
        <p:nvSpPr>
          <p:cNvPr id="206" name="Text Placeholder 205">
            <a:extLst>
              <a:ext uri="{FF2B5EF4-FFF2-40B4-BE49-F238E27FC236}">
                <a16:creationId xmlns:a16="http://schemas.microsoft.com/office/drawing/2014/main" id="{86EDEBBC-C7AA-8122-8A51-05EC9327BF52}"/>
              </a:ext>
            </a:extLst>
          </p:cNvPr>
          <p:cNvSpPr>
            <a:spLocks noGrp="1"/>
          </p:cNvSpPr>
          <p:nvPr>
            <p:ph type="body" sz="quarter" idx="19"/>
          </p:nvPr>
        </p:nvSpPr>
        <p:spPr>
          <a:xfrm>
            <a:off x="4818888" y="1498005"/>
            <a:ext cx="4339644" cy="548640"/>
          </a:xfrm>
        </p:spPr>
        <p:txBody>
          <a:bodyPr/>
          <a:lstStyle/>
          <a:p>
            <a:r>
              <a:rPr lang="en-US" sz="1400" dirty="0"/>
              <a:t>AI-automated demand response lowers data center consumption in response to peak demand</a:t>
            </a:r>
          </a:p>
        </p:txBody>
      </p:sp>
      <p:sp>
        <p:nvSpPr>
          <p:cNvPr id="43" name="Text Placeholder 42">
            <a:extLst>
              <a:ext uri="{FF2B5EF4-FFF2-40B4-BE49-F238E27FC236}">
                <a16:creationId xmlns:a16="http://schemas.microsoft.com/office/drawing/2014/main" id="{CB2CD38B-C003-E6B9-C079-B30D7E8D820A}"/>
              </a:ext>
            </a:extLst>
          </p:cNvPr>
          <p:cNvSpPr>
            <a:spLocks noGrp="1"/>
          </p:cNvSpPr>
          <p:nvPr>
            <p:ph type="body" sz="quarter" idx="14"/>
          </p:nvPr>
        </p:nvSpPr>
        <p:spPr>
          <a:xfrm>
            <a:off x="9308592" y="1549399"/>
            <a:ext cx="2551176" cy="4618059"/>
          </a:xfrm>
          <a:solidFill>
            <a:srgbClr val="E5E9EF"/>
          </a:solidFill>
        </p:spPr>
        <p:txBody>
          <a:bodyPr vert="horz" lIns="137160" tIns="137160" rIns="137160" bIns="137160" rtlCol="0" anchor="t">
            <a:noAutofit/>
          </a:bodyPr>
          <a:lstStyle/>
          <a:p>
            <a:pPr marL="0" marR="0" lvl="0" indent="0" algn="l" defTabSz="914354"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250" b="1" i="0" u="none" strike="noStrike" kern="1200" cap="none" spc="0" normalizeH="0" baseline="0" noProof="0" dirty="0">
                <a:ln>
                  <a:noFill/>
                </a:ln>
                <a:solidFill>
                  <a:srgbClr val="000000"/>
                </a:solidFill>
                <a:effectLst/>
                <a:uLnTx/>
                <a:uFillTx/>
                <a:latin typeface="Arial"/>
                <a:ea typeface="+mn-ea"/>
                <a:cs typeface="+mn-cs"/>
              </a:rPr>
              <a:t>Observations</a:t>
            </a:r>
            <a:endParaRPr kumimoji="0" lang="en-US" sz="1250" b="0" i="0" u="none" strike="noStrike" kern="1200" cap="none" spc="0" normalizeH="0" baseline="0" noProof="0" dirty="0">
              <a:ln>
                <a:noFill/>
              </a:ln>
              <a:solidFill>
                <a:srgbClr val="000000"/>
              </a:solidFill>
              <a:effectLst/>
              <a:uLnTx/>
              <a:uFillTx/>
              <a:latin typeface="Arial"/>
              <a:ea typeface="+mn-ea"/>
              <a:cs typeface="+mn-cs"/>
            </a:endParaRPr>
          </a:p>
          <a:p>
            <a:pPr>
              <a:spcBef>
                <a:spcPts val="600"/>
              </a:spcBef>
              <a:defRPr/>
            </a:pPr>
            <a:r>
              <a:rPr lang="en-US" sz="1050" dirty="0">
                <a:solidFill>
                  <a:srgbClr val="000000"/>
                </a:solidFill>
                <a:latin typeface="Arial"/>
              </a:rPr>
              <a:t>Converting data centers from static to </a:t>
            </a:r>
            <a:r>
              <a:rPr lang="en-US" sz="1050" b="1" dirty="0">
                <a:solidFill>
                  <a:srgbClr val="000000"/>
                </a:solidFill>
                <a:latin typeface="Arial"/>
              </a:rPr>
              <a:t>flexible consumers improves speed-to-power</a:t>
            </a:r>
            <a:r>
              <a:rPr lang="en-US" sz="1050" b="1" dirty="0">
                <a:solidFill>
                  <a:srgbClr val="000000"/>
                </a:solidFill>
              </a:rPr>
              <a:t> and affordability </a:t>
            </a:r>
            <a:r>
              <a:rPr lang="en-US" sz="1050" dirty="0">
                <a:solidFill>
                  <a:srgbClr val="000000"/>
                </a:solidFill>
              </a:rPr>
              <a:t>by making best use of existing infrastructure</a:t>
            </a:r>
            <a:r>
              <a:rPr lang="en-US" sz="1050" b="1" dirty="0">
                <a:solidFill>
                  <a:srgbClr val="000000"/>
                </a:solidFill>
              </a:rPr>
              <a:t> </a:t>
            </a:r>
            <a:endParaRPr lang="en-US" sz="1050" b="1" dirty="0">
              <a:solidFill>
                <a:srgbClr val="000000"/>
              </a:solidFill>
              <a:latin typeface="Arial"/>
            </a:endParaRPr>
          </a:p>
          <a:p>
            <a:pPr>
              <a:spcBef>
                <a:spcPts val="600"/>
              </a:spcBef>
              <a:defRPr/>
            </a:pPr>
            <a:r>
              <a:rPr lang="en-US" sz="1050" b="1" dirty="0">
                <a:solidFill>
                  <a:srgbClr val="000000"/>
                </a:solidFill>
                <a:latin typeface="Arial"/>
              </a:rPr>
              <a:t>Expedited access to constrained grids in exchange for flexibility guarantees</a:t>
            </a:r>
            <a:r>
              <a:rPr lang="en-US" sz="1050" dirty="0">
                <a:solidFill>
                  <a:srgbClr val="000000"/>
                </a:solidFill>
                <a:latin typeface="Arial"/>
              </a:rPr>
              <a:t> can effectively incentivize load-shifting adoption</a:t>
            </a:r>
          </a:p>
          <a:p>
            <a:pPr>
              <a:spcBef>
                <a:spcPts val="600"/>
              </a:spcBef>
              <a:defRPr/>
            </a:pPr>
            <a:r>
              <a:rPr lang="en-US" sz="1050" dirty="0">
                <a:solidFill>
                  <a:srgbClr val="000000"/>
                </a:solidFill>
              </a:rPr>
              <a:t>EPRI’s </a:t>
            </a:r>
            <a:r>
              <a:rPr lang="en-US" sz="1050" dirty="0" err="1">
                <a:solidFill>
                  <a:srgbClr val="000000"/>
                </a:solidFill>
              </a:rPr>
              <a:t>DCFlex</a:t>
            </a:r>
            <a:r>
              <a:rPr lang="en-US" sz="1050" dirty="0">
                <a:solidFill>
                  <a:srgbClr val="000000"/>
                </a:solidFill>
              </a:rPr>
              <a:t> initiative and Mosaic framework provide </a:t>
            </a:r>
            <a:r>
              <a:rPr lang="en-US" sz="1050" b="1" dirty="0">
                <a:solidFill>
                  <a:srgbClr val="000000"/>
                </a:solidFill>
              </a:rPr>
              <a:t>resources for utilities seeking to integrate data centers as flexible loads</a:t>
            </a:r>
          </a:p>
          <a:p>
            <a:pPr>
              <a:spcBef>
                <a:spcPts val="600"/>
              </a:spcBef>
              <a:defRPr/>
            </a:pPr>
            <a:r>
              <a:rPr lang="en-US" sz="1050" b="1" dirty="0">
                <a:solidFill>
                  <a:srgbClr val="000000"/>
                </a:solidFill>
              </a:rPr>
              <a:t>Emerald AI’s workload orchestration solution has enabled operational-scale grid flexibility </a:t>
            </a:r>
            <a:r>
              <a:rPr lang="en-US" sz="1050" dirty="0">
                <a:solidFill>
                  <a:srgbClr val="000000"/>
                </a:solidFill>
              </a:rPr>
              <a:t>in the U.K. and in several U.S. states</a:t>
            </a:r>
          </a:p>
          <a:p>
            <a:pPr lvl="1">
              <a:spcBef>
                <a:spcPts val="600"/>
              </a:spcBef>
              <a:defRPr/>
            </a:pPr>
            <a:r>
              <a:rPr lang="en-US" dirty="0">
                <a:solidFill>
                  <a:srgbClr val="000000"/>
                </a:solidFill>
                <a:cs typeface="Arial"/>
              </a:rPr>
              <a:t>In a collaboration between Santa Clara, Emerald AI, and Silicon Valley Power, SVP is pioneering a program where </a:t>
            </a:r>
            <a:r>
              <a:rPr lang="en-US" b="1" dirty="0">
                <a:solidFill>
                  <a:srgbClr val="000000"/>
                </a:solidFill>
                <a:cs typeface="Arial"/>
              </a:rPr>
              <a:t>data centers that are willing to be flexible are more likely to be granted additional capacity</a:t>
            </a:r>
          </a:p>
          <a:p>
            <a:pPr lvl="0">
              <a:spcBef>
                <a:spcPts val="600"/>
              </a:spcBef>
              <a:defRPr/>
            </a:pPr>
            <a:endParaRPr lang="en-US" sz="1050" dirty="0">
              <a:solidFill>
                <a:srgbClr val="000000"/>
              </a:solidFill>
              <a:cs typeface="Arial"/>
            </a:endParaRPr>
          </a:p>
        </p:txBody>
      </p:sp>
      <p:sp>
        <p:nvSpPr>
          <p:cNvPr id="19" name="btfpNotesBox361175">
            <a:extLst>
              <a:ext uri="{FF2B5EF4-FFF2-40B4-BE49-F238E27FC236}">
                <a16:creationId xmlns:a16="http://schemas.microsoft.com/office/drawing/2014/main" id="{B59C33C3-C0AC-568D-0D72-E42FB7452150}"/>
              </a:ext>
            </a:extLst>
          </p:cNvPr>
          <p:cNvSpPr txBox="1"/>
          <p:nvPr>
            <p:custDataLst>
              <p:tags r:id="rId3"/>
            </p:custDataLst>
          </p:nvPr>
        </p:nvSpPr>
        <p:spPr bwMode="gray">
          <a:xfrm>
            <a:off x="323850" y="6044348"/>
            <a:ext cx="9066214" cy="738664"/>
          </a:xfrm>
          <a:prstGeom prst="rect">
            <a:avLst/>
          </a:prstGeom>
          <a:noFill/>
        </p:spPr>
        <p:txBody>
          <a:bodyPr vert="horz" wrap="square" lIns="0" tIns="0" rIns="0" bIns="0" rtlCol="0" anchor="b">
            <a:spAutoFit/>
          </a:bodyPr>
          <a:lstStyle/>
          <a:p>
            <a:pPr lvl="0">
              <a:defRPr/>
            </a:pPr>
            <a:r>
              <a:rPr lang="en-US" sz="800" baseline="30000" dirty="0"/>
              <a:t>1</a:t>
            </a:r>
            <a:r>
              <a:rPr lang="en-US" sz="800" dirty="0"/>
              <a:t>Emerald AI, EPRI, National Grid, and </a:t>
            </a:r>
            <a:r>
              <a:rPr lang="en-US" sz="800" dirty="0" err="1"/>
              <a:t>Nebius</a:t>
            </a:r>
            <a:r>
              <a:rPr lang="en-US" sz="800" dirty="0"/>
              <a:t> ‘AI Factory’ modeling with automated clustered response to grid disturbances across multiple use cases and scenarios; </a:t>
            </a:r>
            <a:r>
              <a:rPr lang="en-US" sz="800" baseline="30000" dirty="0"/>
              <a:t>2</a:t>
            </a:r>
            <a:r>
              <a:rPr lang="en-US" sz="800" dirty="0"/>
              <a:t> UK phenomenon – during football matches, use of domestic appliances, such as tea kettles, picks up significantly during half-time and at the end of the match, causing demand peaks.</a:t>
            </a:r>
          </a:p>
          <a:p>
            <a:pPr>
              <a:defRPr/>
            </a:pPr>
            <a:r>
              <a:rPr lang="en-US" sz="800" dirty="0"/>
              <a:t>Sources: </a:t>
            </a:r>
            <a:r>
              <a:rPr lang="en-US" sz="800" dirty="0">
                <a:hlinkClick r:id="rId22"/>
              </a:rPr>
              <a:t>Power-Flexible AI Factories</a:t>
            </a:r>
            <a:r>
              <a:rPr lang="en-US" sz="800" dirty="0"/>
              <a:t> (Emerald AI, 2026); </a:t>
            </a:r>
            <a:r>
              <a:rPr lang="en-US" sz="800" dirty="0">
                <a:hlinkClick r:id="rId23"/>
              </a:rPr>
              <a:t>Flex Mosaic</a:t>
            </a:r>
            <a:r>
              <a:rPr lang="en-US" sz="800" dirty="0"/>
              <a:t> (EPRI, 2026); </a:t>
            </a:r>
            <a:r>
              <a:rPr lang="en-US" sz="800" dirty="0">
                <a:hlinkClick r:id="rId24"/>
              </a:rPr>
              <a:t>Global Effort to Prepare Future-Ready Grids </a:t>
            </a:r>
            <a:r>
              <a:rPr lang="en-US" sz="800" dirty="0"/>
              <a:t>(EPRI, 2025); </a:t>
            </a:r>
            <a:r>
              <a:rPr lang="en-US" sz="800" dirty="0">
                <a:hlinkClick r:id="rId25"/>
              </a:rPr>
              <a:t>AI data centers as grid-interactive assets</a:t>
            </a:r>
            <a:r>
              <a:rPr lang="en-US" sz="800" dirty="0"/>
              <a:t> (Nature Energy, 2025); </a:t>
            </a:r>
            <a:r>
              <a:rPr lang="en-US" sz="800" dirty="0">
                <a:hlinkClick r:id="rId26"/>
              </a:rPr>
              <a:t>Fast, Flexible Solutions for Data Centers </a:t>
            </a:r>
            <a:r>
              <a:rPr lang="en-US" sz="800" dirty="0"/>
              <a:t>(Rocky Mountain Institute, 2025);  </a:t>
            </a:r>
            <a:r>
              <a:rPr lang="en-US" sz="800" dirty="0">
                <a:hlinkClick r:id="rId27"/>
              </a:rPr>
              <a:t>Blowing Off Steam </a:t>
            </a:r>
            <a:r>
              <a:rPr lang="en-US" sz="800" dirty="0"/>
              <a:t>(NVIDIA, 2026); </a:t>
            </a:r>
            <a:r>
              <a:rPr lang="en-US" sz="800" dirty="0">
                <a:hlinkClick r:id="rId28"/>
              </a:rPr>
              <a:t>AI drives demand, and will soon manage it </a:t>
            </a:r>
            <a:r>
              <a:rPr lang="en-US" sz="800" dirty="0"/>
              <a:t>(Silicon Valley Voice, 2026).</a:t>
            </a:r>
          </a:p>
          <a:p>
            <a:pPr>
              <a:defRPr/>
            </a:pPr>
            <a:r>
              <a:rPr lang="en-US" sz="800" dirty="0"/>
              <a:t>Credit: Dominica Wambold, Ariela Farchi, Gunay Kiran, </a:t>
            </a:r>
            <a:r>
              <a:rPr lang="en-US" sz="800" dirty="0">
                <a:solidFill>
                  <a:srgbClr val="000000"/>
                </a:solidFill>
              </a:rPr>
              <a:t>and </a:t>
            </a:r>
            <a:r>
              <a:rPr lang="en-US" sz="800" dirty="0">
                <a:solidFill>
                  <a:srgbClr val="000000"/>
                </a:solidFill>
                <a:hlinkClick r:id="rId29"/>
              </a:rPr>
              <a:t>Gernot Wagner</a:t>
            </a:r>
            <a:r>
              <a:rPr lang="en-US" sz="800" dirty="0">
                <a:solidFill>
                  <a:srgbClr val="000000"/>
                </a:solidFill>
              </a:rPr>
              <a:t>. </a:t>
            </a:r>
            <a:r>
              <a:rPr lang="en-US" sz="800" dirty="0">
                <a:hlinkClick r:id="rId30"/>
              </a:rPr>
              <a:t>Share with attribution</a:t>
            </a:r>
            <a:r>
              <a:rPr lang="en-US" sz="800" dirty="0">
                <a:solidFill>
                  <a:srgbClr val="000000"/>
                </a:solidFill>
              </a:rPr>
              <a:t>: Wagner </a:t>
            </a:r>
            <a:r>
              <a:rPr lang="en-US" sz="800" i="1" dirty="0">
                <a:solidFill>
                  <a:srgbClr val="000000"/>
                </a:solidFill>
              </a:rPr>
              <a:t>et al. </a:t>
            </a:r>
            <a:r>
              <a:rPr lang="en-US" sz="800" dirty="0">
                <a:solidFill>
                  <a:srgbClr val="000000"/>
                </a:solidFill>
              </a:rPr>
              <a:t>“Powering Grids,” Columbia Business School Climate Knowledge Initiative (28 September 2026).</a:t>
            </a:r>
            <a:endParaRPr lang="en-US" sz="800" dirty="0">
              <a:latin typeface="Arial" panose="020B0604020202020204" pitchFamily="34" charset="0"/>
              <a:cs typeface="Arial" panose="020B0604020202020204" pitchFamily="34" charset="0"/>
            </a:endParaRPr>
          </a:p>
        </p:txBody>
      </p:sp>
      <p:graphicFrame>
        <p:nvGraphicFramePr>
          <p:cNvPr id="13" name="Chart 12">
            <a:extLst>
              <a:ext uri="{FF2B5EF4-FFF2-40B4-BE49-F238E27FC236}">
                <a16:creationId xmlns:a16="http://schemas.microsoft.com/office/drawing/2014/main" id="{4AA565A5-F2C9-807E-BAB5-1252CD49F97E}"/>
              </a:ext>
            </a:extLst>
          </p:cNvPr>
          <p:cNvGraphicFramePr/>
          <p:nvPr>
            <p:custDataLst>
              <p:tags r:id="rId4"/>
            </p:custDataLst>
          </p:nvPr>
        </p:nvGraphicFramePr>
        <p:xfrm>
          <a:off x="4970463" y="2771775"/>
          <a:ext cx="3898900" cy="3195638"/>
        </p:xfrm>
        <a:graphic>
          <a:graphicData uri="http://schemas.openxmlformats.org/drawingml/2006/chart">
            <c:chart xmlns:c="http://schemas.openxmlformats.org/drawingml/2006/chart" xmlns:r="http://schemas.openxmlformats.org/officeDocument/2006/relationships" r:id="rId31"/>
          </a:graphicData>
        </a:graphic>
      </p:graphicFrame>
      <p:cxnSp>
        <p:nvCxnSpPr>
          <p:cNvPr id="27" name="Straight Connector 26">
            <a:extLst>
              <a:ext uri="{FF2B5EF4-FFF2-40B4-BE49-F238E27FC236}">
                <a16:creationId xmlns:a16="http://schemas.microsoft.com/office/drawing/2014/main" id="{F3C7CFBA-C136-E014-0808-D53F53EF7320}"/>
              </a:ext>
            </a:extLst>
          </p:cNvPr>
          <p:cNvCxnSpPr/>
          <p:nvPr>
            <p:custDataLst>
              <p:tags r:id="rId5"/>
            </p:custDataLst>
          </p:nvPr>
        </p:nvCxnSpPr>
        <p:spPr bwMode="gray">
          <a:xfrm>
            <a:off x="4951413" y="2411413"/>
            <a:ext cx="166688" cy="0"/>
          </a:xfrm>
          <a:prstGeom prst="line">
            <a:avLst/>
          </a:prstGeom>
          <a:ln w="12700" cap="rnd" cmpd="sng" algn="ctr">
            <a:solidFill>
              <a:schemeClr val="hlink"/>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4A77C08D-8F0A-506B-0DBE-839E6EEC356F}"/>
              </a:ext>
            </a:extLst>
          </p:cNvPr>
          <p:cNvCxnSpPr/>
          <p:nvPr>
            <p:custDataLst>
              <p:tags r:id="rId6"/>
            </p:custDataLst>
          </p:nvPr>
        </p:nvCxnSpPr>
        <p:spPr bwMode="gray">
          <a:xfrm>
            <a:off x="4948238" y="2614613"/>
            <a:ext cx="173038" cy="0"/>
          </a:xfrm>
          <a:prstGeom prst="line">
            <a:avLst/>
          </a:prstGeom>
          <a:ln w="6350" cap="rnd" cmpd="sng" algn="ctr">
            <a:solidFill>
              <a:schemeClr val="accent6"/>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4AA24B5E-84AD-14AB-5DE2-8DC50E78DEEF}"/>
              </a:ext>
            </a:extLst>
          </p:cNvPr>
          <p:cNvCxnSpPr/>
          <p:nvPr>
            <p:custDataLst>
              <p:tags r:id="rId7"/>
            </p:custDataLst>
          </p:nvPr>
        </p:nvCxnSpPr>
        <p:spPr bwMode="gray">
          <a:xfrm>
            <a:off x="7370763" y="2411413"/>
            <a:ext cx="166688" cy="0"/>
          </a:xfrm>
          <a:prstGeom prst="line">
            <a:avLst/>
          </a:prstGeom>
          <a:ln w="12700" cap="rnd" cmpd="sng" algn="ctr">
            <a:solidFill>
              <a:srgbClr val="C0C0C0"/>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sp>
        <p:nvSpPr>
          <p:cNvPr id="3" name="Text Placeholder 10">
            <a:extLst>
              <a:ext uri="{FF2B5EF4-FFF2-40B4-BE49-F238E27FC236}">
                <a16:creationId xmlns:a16="http://schemas.microsoft.com/office/drawing/2014/main" id="{D41F016F-A027-5317-30D8-3A573FF4A350}"/>
              </a:ext>
            </a:extLst>
          </p:cNvPr>
          <p:cNvSpPr txBox="1">
            <a:spLocks/>
          </p:cNvSpPr>
          <p:nvPr>
            <p:custDataLst>
              <p:tags r:id="rId8"/>
            </p:custDataLst>
          </p:nvPr>
        </p:nvSpPr>
        <p:spPr bwMode="auto">
          <a:xfrm>
            <a:off x="5175251" y="2339975"/>
            <a:ext cx="1757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en-US" altLang="en-US" sz="1000" dirty="0"/>
              <a:t>Data center power targets (kW)</a:t>
            </a:r>
            <a:endParaRPr lang="en-US" sz="1000" dirty="0"/>
          </a:p>
        </p:txBody>
      </p:sp>
      <p:sp>
        <p:nvSpPr>
          <p:cNvPr id="6" name="Text Placeholder 10">
            <a:extLst>
              <a:ext uri="{FF2B5EF4-FFF2-40B4-BE49-F238E27FC236}">
                <a16:creationId xmlns:a16="http://schemas.microsoft.com/office/drawing/2014/main" id="{FD0C12C5-AB90-0EE5-267B-D2D957882A09}"/>
              </a:ext>
            </a:extLst>
          </p:cNvPr>
          <p:cNvSpPr txBox="1">
            <a:spLocks/>
          </p:cNvSpPr>
          <p:nvPr>
            <p:custDataLst>
              <p:tags r:id="rId9"/>
            </p:custDataLst>
          </p:nvPr>
        </p:nvSpPr>
        <p:spPr bwMode="auto">
          <a:xfrm>
            <a:off x="5175252" y="2543175"/>
            <a:ext cx="20875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en-US" altLang="en-US" sz="1000" dirty="0"/>
              <a:t>Data center power consumption (kW)</a:t>
            </a:r>
            <a:endParaRPr lang="en-US" sz="1000" dirty="0"/>
          </a:p>
        </p:txBody>
      </p:sp>
      <p:sp>
        <p:nvSpPr>
          <p:cNvPr id="21" name="Text Placeholder 10">
            <a:extLst>
              <a:ext uri="{FF2B5EF4-FFF2-40B4-BE49-F238E27FC236}">
                <a16:creationId xmlns:a16="http://schemas.microsoft.com/office/drawing/2014/main" id="{3CB0E1C2-D8CA-4ABB-E65F-FF833406308E}"/>
              </a:ext>
            </a:extLst>
          </p:cNvPr>
          <p:cNvSpPr txBox="1">
            <a:spLocks/>
          </p:cNvSpPr>
          <p:nvPr>
            <p:custDataLst>
              <p:tags r:id="rId10"/>
            </p:custDataLst>
          </p:nvPr>
        </p:nvSpPr>
        <p:spPr bwMode="auto">
          <a:xfrm>
            <a:off x="7594601" y="2339975"/>
            <a:ext cx="10699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en-US" altLang="en-US" sz="1000" dirty="0"/>
              <a:t>Grid demand (GW)</a:t>
            </a:r>
            <a:endParaRPr lang="en-US" sz="1000" dirty="0"/>
          </a:p>
        </p:txBody>
      </p:sp>
      <p:sp>
        <p:nvSpPr>
          <p:cNvPr id="208" name="Content Placeholder 204">
            <a:extLst>
              <a:ext uri="{FF2B5EF4-FFF2-40B4-BE49-F238E27FC236}">
                <a16:creationId xmlns:a16="http://schemas.microsoft.com/office/drawing/2014/main" id="{72946FC7-E8A8-C60D-14E6-C27F08604D43}"/>
              </a:ext>
            </a:extLst>
          </p:cNvPr>
          <p:cNvSpPr txBox="1">
            <a:spLocks/>
          </p:cNvSpPr>
          <p:nvPr/>
        </p:nvSpPr>
        <p:spPr>
          <a:xfrm>
            <a:off x="5908486" y="5804301"/>
            <a:ext cx="1993270" cy="290111"/>
          </a:xfrm>
          <a:prstGeom prst="rect">
            <a:avLst/>
          </a:prstGeom>
        </p:spPr>
        <p:txBody>
          <a:bodyPr vert="horz" lIns="91440" tIns="45720" rIns="91440" bIns="4572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050"/>
              <a:t>Time (minutes)</a:t>
            </a:r>
          </a:p>
        </p:txBody>
      </p:sp>
      <p:sp>
        <p:nvSpPr>
          <p:cNvPr id="242" name="Content Placeholder 204">
            <a:extLst>
              <a:ext uri="{FF2B5EF4-FFF2-40B4-BE49-F238E27FC236}">
                <a16:creationId xmlns:a16="http://schemas.microsoft.com/office/drawing/2014/main" id="{24929F6E-5C12-3D8A-0B13-98B29CE8B3F0}"/>
              </a:ext>
            </a:extLst>
          </p:cNvPr>
          <p:cNvSpPr txBox="1">
            <a:spLocks/>
          </p:cNvSpPr>
          <p:nvPr/>
        </p:nvSpPr>
        <p:spPr>
          <a:xfrm rot="16200000" flipH="1">
            <a:off x="3595766" y="4134653"/>
            <a:ext cx="2704957" cy="249748"/>
          </a:xfrm>
          <a:prstGeom prst="rect">
            <a:avLst/>
          </a:prstGeom>
        </p:spPr>
        <p:txBody>
          <a:bodyPr vert="horz" lIns="91440" tIns="45720" rIns="91440" bIns="4572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050" dirty="0"/>
              <a:t>AI cluster power draw (kW, illustrative)</a:t>
            </a:r>
          </a:p>
        </p:txBody>
      </p:sp>
      <p:sp>
        <p:nvSpPr>
          <p:cNvPr id="245" name="Rectangular Callout 244">
            <a:extLst>
              <a:ext uri="{FF2B5EF4-FFF2-40B4-BE49-F238E27FC236}">
                <a16:creationId xmlns:a16="http://schemas.microsoft.com/office/drawing/2014/main" id="{0C041701-A79F-A5CA-A265-805E9E708C1E}"/>
              </a:ext>
            </a:extLst>
          </p:cNvPr>
          <p:cNvSpPr/>
          <p:nvPr/>
        </p:nvSpPr>
        <p:spPr bwMode="gray">
          <a:xfrm>
            <a:off x="5563889" y="4806783"/>
            <a:ext cx="2337867" cy="718117"/>
          </a:xfrm>
          <a:prstGeom prst="wedgeRectCallout">
            <a:avLst>
              <a:gd name="adj1" fmla="val -13389"/>
              <a:gd name="adj2" fmla="val -187705"/>
            </a:avLst>
          </a:prstGeom>
          <a:solidFill>
            <a:schemeClr val="accent2">
              <a:lumMod val="10000"/>
              <a:lumOff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1050" dirty="0">
                <a:solidFill>
                  <a:schemeClr val="tx1"/>
                </a:solidFill>
              </a:rPr>
              <a:t>Automated workload orchestration curtailed data center power draw by ~25%, providing an alternative source for peak relief</a:t>
            </a:r>
          </a:p>
        </p:txBody>
      </p:sp>
      <p:graphicFrame>
        <p:nvGraphicFramePr>
          <p:cNvPr id="32" name="Chart 31">
            <a:extLst>
              <a:ext uri="{FF2B5EF4-FFF2-40B4-BE49-F238E27FC236}">
                <a16:creationId xmlns:a16="http://schemas.microsoft.com/office/drawing/2014/main" id="{7E23FAC5-5AC7-8AC5-5DDF-9EBFE0B9B0EB}"/>
              </a:ext>
            </a:extLst>
          </p:cNvPr>
          <p:cNvGraphicFramePr/>
          <p:nvPr>
            <p:custDataLst>
              <p:tags r:id="rId11"/>
            </p:custDataLst>
            <p:extLst>
              <p:ext uri="{D42A27DB-BD31-4B8C-83A1-F6EECF244321}">
                <p14:modId xmlns:p14="http://schemas.microsoft.com/office/powerpoint/2010/main" val="203755466"/>
              </p:ext>
            </p:extLst>
          </p:nvPr>
        </p:nvGraphicFramePr>
        <p:xfrm>
          <a:off x="2413000" y="2500313"/>
          <a:ext cx="2000250" cy="3535362"/>
        </p:xfrm>
        <a:graphic>
          <a:graphicData uri="http://schemas.openxmlformats.org/drawingml/2006/chart">
            <c:chart xmlns:c="http://schemas.openxmlformats.org/drawingml/2006/chart" xmlns:r="http://schemas.openxmlformats.org/officeDocument/2006/relationships" r:id="rId32"/>
          </a:graphicData>
        </a:graphic>
      </p:graphicFrame>
      <p:sp>
        <p:nvSpPr>
          <p:cNvPr id="249" name="Text Placeholder 10">
            <a:extLst>
              <a:ext uri="{FF2B5EF4-FFF2-40B4-BE49-F238E27FC236}">
                <a16:creationId xmlns:a16="http://schemas.microsoft.com/office/drawing/2014/main" id="{55540691-D316-A994-EE30-BDB9895B0126}"/>
              </a:ext>
            </a:extLst>
          </p:cNvPr>
          <p:cNvSpPr txBox="1">
            <a:spLocks/>
          </p:cNvSpPr>
          <p:nvPr>
            <p:custDataLst>
              <p:tags r:id="rId12"/>
            </p:custDataLst>
          </p:nvPr>
        </p:nvSpPr>
        <p:spPr bwMode="auto">
          <a:xfrm>
            <a:off x="323850" y="2959100"/>
            <a:ext cx="2182813" cy="304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4CD41531-49A0-4AA6-80D8-F45ABFD0BCC9}" type="datetime'Frequen''cy stabili''zation ''/ ra''''p''id dis''pa''t''c''h'">
              <a:rPr lang="en-US" altLang="en-US" sz="1000" smtClean="0"/>
              <a:pPr marL="0" indent="0" algn="r">
                <a:spcBef>
                  <a:spcPct val="0"/>
                </a:spcBef>
                <a:spcAft>
                  <a:spcPct val="0"/>
                </a:spcAft>
                <a:buNone/>
              </a:pPr>
              <a:t>Frequency stabilization / rapid dispatch</a:t>
            </a:fld>
            <a:endParaRPr lang="en-US" altLang="en-US" sz="1000" dirty="0"/>
          </a:p>
          <a:p>
            <a:pPr marL="0" indent="0" algn="r">
              <a:spcBef>
                <a:spcPct val="0"/>
              </a:spcBef>
              <a:spcAft>
                <a:spcPct val="0"/>
              </a:spcAft>
              <a:buNone/>
            </a:pPr>
            <a:r>
              <a:rPr lang="en-US" sz="1000" dirty="0"/>
              <a:t>&lt;40 seconds</a:t>
            </a:r>
          </a:p>
        </p:txBody>
      </p:sp>
      <p:sp>
        <p:nvSpPr>
          <p:cNvPr id="252" name="Text Placeholder 10">
            <a:extLst>
              <a:ext uri="{FF2B5EF4-FFF2-40B4-BE49-F238E27FC236}">
                <a16:creationId xmlns:a16="http://schemas.microsoft.com/office/drawing/2014/main" id="{173783C3-64EC-4C34-D302-A5E4A4824454}"/>
              </a:ext>
            </a:extLst>
          </p:cNvPr>
          <p:cNvSpPr txBox="1">
            <a:spLocks/>
          </p:cNvSpPr>
          <p:nvPr>
            <p:custDataLst>
              <p:tags r:id="rId13"/>
            </p:custDataLst>
          </p:nvPr>
        </p:nvSpPr>
        <p:spPr bwMode="auto">
          <a:xfrm>
            <a:off x="949325" y="3730625"/>
            <a:ext cx="1557338" cy="304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B1362FC4-F15C-4483-8FD2-2724032D4A4D}" type="datetime'Pea''''k'' rel''''''''i''ef ''/ ''''s''h''av''''''''''i''''ng'">
              <a:rPr lang="en-US" altLang="en-US" sz="1000" smtClean="0"/>
              <a:pPr marL="0" indent="0" algn="r">
                <a:spcBef>
                  <a:spcPct val="0"/>
                </a:spcBef>
                <a:spcAft>
                  <a:spcPct val="0"/>
                </a:spcAft>
                <a:buNone/>
              </a:pPr>
              <a:t>Peak relief / shaving</a:t>
            </a:fld>
            <a:endParaRPr lang="en-US" altLang="en-US" sz="1000"/>
          </a:p>
          <a:p>
            <a:pPr marL="0" indent="0" algn="r">
              <a:spcBef>
                <a:spcPct val="0"/>
              </a:spcBef>
              <a:spcAft>
                <a:spcPct val="0"/>
              </a:spcAft>
              <a:buNone/>
            </a:pPr>
            <a:r>
              <a:rPr lang="en-US" sz="1000"/>
              <a:t>Real-time (inverse-tracking)</a:t>
            </a:r>
          </a:p>
        </p:txBody>
      </p:sp>
      <p:sp>
        <p:nvSpPr>
          <p:cNvPr id="274" name="Text Placeholder 10">
            <a:extLst>
              <a:ext uri="{FF2B5EF4-FFF2-40B4-BE49-F238E27FC236}">
                <a16:creationId xmlns:a16="http://schemas.microsoft.com/office/drawing/2014/main" id="{F380D323-8932-2D0E-2F41-D6178F72D587}"/>
              </a:ext>
            </a:extLst>
          </p:cNvPr>
          <p:cNvSpPr txBox="1">
            <a:spLocks/>
          </p:cNvSpPr>
          <p:nvPr>
            <p:custDataLst>
              <p:tags r:id="rId14"/>
            </p:custDataLst>
          </p:nvPr>
        </p:nvSpPr>
        <p:spPr bwMode="auto">
          <a:xfrm>
            <a:off x="1119188" y="4500563"/>
            <a:ext cx="1387475" cy="304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E6427F2F-E190-4F83-91CA-81D25678AD4B}" type="datetime'S''''u''''''s''t''ained'''' lo''ad red''''u''c''''ti''''o''n'">
              <a:rPr lang="en-US" altLang="en-US" sz="1000" smtClean="0"/>
              <a:pPr marL="0" indent="0" algn="r">
                <a:spcBef>
                  <a:spcPct val="0"/>
                </a:spcBef>
                <a:spcAft>
                  <a:spcPct val="0"/>
                </a:spcAft>
                <a:buNone/>
              </a:pPr>
              <a:t>Sustained load reduction</a:t>
            </a:fld>
            <a:endParaRPr lang="en-US" altLang="en-US" sz="1000"/>
          </a:p>
          <a:p>
            <a:pPr marL="0" indent="0" algn="r">
              <a:spcBef>
                <a:spcPct val="0"/>
              </a:spcBef>
              <a:spcAft>
                <a:spcPct val="0"/>
              </a:spcAft>
              <a:buNone/>
            </a:pPr>
            <a:r>
              <a:rPr lang="en-US" sz="1000"/>
              <a:t>2-10 hours (sustained)</a:t>
            </a:r>
          </a:p>
        </p:txBody>
      </p:sp>
      <p:sp>
        <p:nvSpPr>
          <p:cNvPr id="285" name="Text Placeholder 10">
            <a:extLst>
              <a:ext uri="{FF2B5EF4-FFF2-40B4-BE49-F238E27FC236}">
                <a16:creationId xmlns:a16="http://schemas.microsoft.com/office/drawing/2014/main" id="{3C233639-A668-9202-15AB-E64C0D17B47C}"/>
              </a:ext>
            </a:extLst>
          </p:cNvPr>
          <p:cNvSpPr txBox="1">
            <a:spLocks/>
          </p:cNvSpPr>
          <p:nvPr>
            <p:custDataLst>
              <p:tags r:id="rId15"/>
            </p:custDataLst>
          </p:nvPr>
        </p:nvSpPr>
        <p:spPr bwMode="auto">
          <a:xfrm>
            <a:off x="841375" y="5272088"/>
            <a:ext cx="1665288" cy="304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32E57CA2-B43F-4C26-BB0C-5D97B9FAE21F}" type="datetime'C''ar''''bo''''n ''inten''sity'' ''m''''a''tc''h''in''''''g'''">
              <a:rPr lang="en-US" altLang="en-US" sz="1000" smtClean="0"/>
              <a:pPr marL="0" indent="0" algn="r">
                <a:spcBef>
                  <a:spcPct val="0"/>
                </a:spcBef>
                <a:spcAft>
                  <a:spcPct val="0"/>
                </a:spcAft>
                <a:buNone/>
              </a:pPr>
              <a:t>Carbon intensity matching</a:t>
            </a:fld>
            <a:endParaRPr lang="en-US" altLang="en-US" sz="1000"/>
          </a:p>
          <a:p>
            <a:pPr marL="0" indent="0" algn="r">
              <a:spcBef>
                <a:spcPct val="0"/>
              </a:spcBef>
              <a:spcAft>
                <a:spcPct val="0"/>
              </a:spcAft>
              <a:buNone/>
            </a:pPr>
            <a:r>
              <a:rPr lang="en-US" sz="1000"/>
              <a:t>5-minute matching granularity</a:t>
            </a:r>
          </a:p>
        </p:txBody>
      </p:sp>
      <p:sp>
        <p:nvSpPr>
          <p:cNvPr id="24" name="Text Placeholder 10">
            <a:extLst>
              <a:ext uri="{FF2B5EF4-FFF2-40B4-BE49-F238E27FC236}">
                <a16:creationId xmlns:a16="http://schemas.microsoft.com/office/drawing/2014/main" id="{115DFB91-512B-3844-A114-92FBEDCA92F2}"/>
              </a:ext>
            </a:extLst>
          </p:cNvPr>
          <p:cNvSpPr>
            <a:spLocks/>
          </p:cNvSpPr>
          <p:nvPr>
            <p:custDataLst>
              <p:tags r:id="rId16"/>
            </p:custDataLst>
          </p:nvPr>
        </p:nvSpPr>
        <p:spPr bwMode="gray">
          <a:xfrm>
            <a:off x="3930650" y="3035300"/>
            <a:ext cx="4699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en-US" altLang="en-US" sz="1000" dirty="0">
                <a:effectLst/>
              </a:rPr>
              <a:t>35-40%</a:t>
            </a:r>
            <a:endParaRPr lang="en-US" sz="1000" dirty="0"/>
          </a:p>
        </p:txBody>
      </p:sp>
      <p:sp>
        <p:nvSpPr>
          <p:cNvPr id="30" name="Text Placeholder 10">
            <a:extLst>
              <a:ext uri="{FF2B5EF4-FFF2-40B4-BE49-F238E27FC236}">
                <a16:creationId xmlns:a16="http://schemas.microsoft.com/office/drawing/2014/main" id="{115DFB91-512B-3844-A114-92FBEDCA92F2}"/>
              </a:ext>
            </a:extLst>
          </p:cNvPr>
          <p:cNvSpPr>
            <a:spLocks/>
          </p:cNvSpPr>
          <p:nvPr>
            <p:custDataLst>
              <p:tags r:id="rId17"/>
            </p:custDataLst>
          </p:nvPr>
        </p:nvSpPr>
        <p:spPr bwMode="gray">
          <a:xfrm>
            <a:off x="3768725" y="3806825"/>
            <a:ext cx="36195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r>
              <a:rPr lang="en-US" altLang="en-US" sz="1000" dirty="0">
                <a:effectLst/>
              </a:rPr>
              <a:t>~35%</a:t>
            </a:r>
            <a:endParaRPr lang="en-US" sz="1000" dirty="0"/>
          </a:p>
        </p:txBody>
      </p:sp>
      <p:sp>
        <p:nvSpPr>
          <p:cNvPr id="23" name="Content Placeholder 204">
            <a:extLst>
              <a:ext uri="{FF2B5EF4-FFF2-40B4-BE49-F238E27FC236}">
                <a16:creationId xmlns:a16="http://schemas.microsoft.com/office/drawing/2014/main" id="{3C0E08CA-B6C8-3067-8CFC-A8E1B8F40AF7}"/>
              </a:ext>
            </a:extLst>
          </p:cNvPr>
          <p:cNvSpPr txBox="1">
            <a:spLocks/>
          </p:cNvSpPr>
          <p:nvPr/>
        </p:nvSpPr>
        <p:spPr>
          <a:xfrm rot="5400000">
            <a:off x="7551225" y="4098117"/>
            <a:ext cx="2704957" cy="249748"/>
          </a:xfrm>
          <a:prstGeom prst="rect">
            <a:avLst/>
          </a:prstGeom>
        </p:spPr>
        <p:txBody>
          <a:bodyPr vert="horz" lIns="91440" tIns="45720" rIns="91440" bIns="4572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050" dirty="0"/>
              <a:t>Grid demand (GW, illustrative)</a:t>
            </a:r>
          </a:p>
        </p:txBody>
      </p:sp>
      <p:sp>
        <p:nvSpPr>
          <p:cNvPr id="7" name="Pentagon 6">
            <a:extLst>
              <a:ext uri="{FF2B5EF4-FFF2-40B4-BE49-F238E27FC236}">
                <a16:creationId xmlns:a16="http://schemas.microsoft.com/office/drawing/2014/main" id="{40690C0F-58C3-B49B-72EC-DE88BD4D6A5D}"/>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11" name="Chevron 10">
            <a:extLst>
              <a:ext uri="{FF2B5EF4-FFF2-40B4-BE49-F238E27FC236}">
                <a16:creationId xmlns:a16="http://schemas.microsoft.com/office/drawing/2014/main" id="{B85BEF2F-7F09-3967-0081-AB08FF098C47}"/>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12" name="Chevron 11">
            <a:extLst>
              <a:ext uri="{FF2B5EF4-FFF2-40B4-BE49-F238E27FC236}">
                <a16:creationId xmlns:a16="http://schemas.microsoft.com/office/drawing/2014/main" id="{864E9650-8020-15C2-C0E7-6516473375D5}"/>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14" name="Chevron 13">
            <a:extLst>
              <a:ext uri="{FF2B5EF4-FFF2-40B4-BE49-F238E27FC236}">
                <a16:creationId xmlns:a16="http://schemas.microsoft.com/office/drawing/2014/main" id="{DBF771DA-D956-7E9D-0AA3-13B57F3793DC}"/>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5" name="Chevron 14">
            <a:extLst>
              <a:ext uri="{FF2B5EF4-FFF2-40B4-BE49-F238E27FC236}">
                <a16:creationId xmlns:a16="http://schemas.microsoft.com/office/drawing/2014/main" id="{7012CCCF-3968-FBC5-D17A-0DCAD3DB4526}"/>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6" name="Rectangle 15">
            <a:extLst>
              <a:ext uri="{FF2B5EF4-FFF2-40B4-BE49-F238E27FC236}">
                <a16:creationId xmlns:a16="http://schemas.microsoft.com/office/drawing/2014/main" id="{2F2D960F-F0C6-28AF-F7A6-5F3370958974}"/>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Case Study</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custDataLst>
      <p:tags r:id="rId1"/>
    </p:custDataLst>
    <p:extLst>
      <p:ext uri="{BB962C8B-B14F-4D97-AF65-F5344CB8AC3E}">
        <p14:creationId xmlns:p14="http://schemas.microsoft.com/office/powerpoint/2010/main" val="4207514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30C63-92F5-5D37-2F3B-339F44EBF3CA}"/>
            </a:ext>
          </a:extLst>
        </p:cNvPr>
        <p:cNvGrpSpPr/>
        <p:nvPr/>
      </p:nvGrpSpPr>
      <p:grpSpPr>
        <a:xfrm>
          <a:off x="0" y="0"/>
          <a:ext cx="0" cy="0"/>
          <a:chOff x="0" y="0"/>
          <a:chExt cx="0" cy="0"/>
        </a:xfrm>
      </p:grpSpPr>
      <p:graphicFrame>
        <p:nvGraphicFramePr>
          <p:cNvPr id="44" name="think-cell data - do not delete" hidden="1">
            <a:extLst>
              <a:ext uri="{FF2B5EF4-FFF2-40B4-BE49-F238E27FC236}">
                <a16:creationId xmlns:a16="http://schemas.microsoft.com/office/drawing/2014/main" id="{9A92D0C8-E9B4-326A-AF38-441A90BFD76F}"/>
              </a:ext>
            </a:extLst>
          </p:cNvPr>
          <p:cNvGraphicFramePr>
            <a:graphicFrameLocks/>
          </p:cNvGraphicFramePr>
          <p:nvPr>
            <p:custDataLst>
              <p:tags r:id="rId1"/>
            </p:custDataLst>
            <p:extLst>
              <p:ext uri="{D42A27DB-BD31-4B8C-83A1-F6EECF244321}">
                <p14:modId xmlns:p14="http://schemas.microsoft.com/office/powerpoint/2010/main" val="13673180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1" imgW="7772400" imgH="10058400" progId="TCLayout.ActiveDocument.1">
                  <p:embed/>
                </p:oleObj>
              </mc:Choice>
              <mc:Fallback>
                <p:oleObj name="thinkcell Slide" r:id="rId11" imgW="7772400" imgH="10058400" progId="TCLayout.ActiveDocument.1">
                  <p:embed/>
                  <p:pic>
                    <p:nvPicPr>
                      <p:cNvPr id="44" name="think-cell data - do not delete" hidden="1">
                        <a:extLst>
                          <a:ext uri="{FF2B5EF4-FFF2-40B4-BE49-F238E27FC236}">
                            <a16:creationId xmlns:a16="http://schemas.microsoft.com/office/drawing/2014/main" id="{9A92D0C8-E9B4-326A-AF38-441A90BFD76F}"/>
                          </a:ext>
                        </a:extLst>
                      </p:cNvPr>
                      <p:cNvPicPr/>
                      <p:nvPr/>
                    </p:nvPicPr>
                    <p:blipFill>
                      <a:blip r:embed="rId12"/>
                      <a:stretch>
                        <a:fillRect/>
                      </a:stretch>
                    </p:blipFill>
                    <p:spPr>
                      <a:xfrm>
                        <a:off x="1588" y="1588"/>
                        <a:ext cx="1227" cy="1588"/>
                      </a:xfrm>
                      <a:prstGeom prst="rect">
                        <a:avLst/>
                      </a:prstGeom>
                    </p:spPr>
                  </p:pic>
                </p:oleObj>
              </mc:Fallback>
            </mc:AlternateContent>
          </a:graphicData>
        </a:graphic>
      </p:graphicFrame>
      <p:sp>
        <p:nvSpPr>
          <p:cNvPr id="43" name="Rectangle 42">
            <a:extLst>
              <a:ext uri="{FF2B5EF4-FFF2-40B4-BE49-F238E27FC236}">
                <a16:creationId xmlns:a16="http://schemas.microsoft.com/office/drawing/2014/main" id="{D79A6668-907B-CB7F-13E4-96D709FBD4B7}"/>
              </a:ext>
            </a:extLst>
          </p:cNvPr>
          <p:cNvSpPr/>
          <p:nvPr/>
        </p:nvSpPr>
        <p:spPr bwMode="gray">
          <a:xfrm>
            <a:off x="445764" y="3155002"/>
            <a:ext cx="5044181" cy="3073914"/>
          </a:xfrm>
          <a:prstGeom prst="rect">
            <a:avLst/>
          </a:prstGeom>
          <a:solidFill>
            <a:schemeClr val="accent2">
              <a:lumMod val="10000"/>
              <a:lumOff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a:ea typeface="+mn-ea"/>
              <a:cs typeface="+mn-cs"/>
            </a:endParaRPr>
          </a:p>
        </p:txBody>
      </p:sp>
      <p:sp>
        <p:nvSpPr>
          <p:cNvPr id="47" name="Rectangle 46">
            <a:extLst>
              <a:ext uri="{FF2B5EF4-FFF2-40B4-BE49-F238E27FC236}">
                <a16:creationId xmlns:a16="http://schemas.microsoft.com/office/drawing/2014/main" id="{AAE27EA4-1A53-2A9F-94A1-9BD584931299}"/>
              </a:ext>
            </a:extLst>
          </p:cNvPr>
          <p:cNvSpPr/>
          <p:nvPr/>
        </p:nvSpPr>
        <p:spPr bwMode="gray">
          <a:xfrm>
            <a:off x="8582248" y="3144653"/>
            <a:ext cx="3257782" cy="3083543"/>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 name="Title 1">
            <a:extLst>
              <a:ext uri="{FF2B5EF4-FFF2-40B4-BE49-F238E27FC236}">
                <a16:creationId xmlns:a16="http://schemas.microsoft.com/office/drawing/2014/main" id="{E2E604BA-EEEB-A4B7-23B4-794CE2BD5142}"/>
              </a:ext>
            </a:extLst>
          </p:cNvPr>
          <p:cNvSpPr>
            <a:spLocks noGrp="1"/>
          </p:cNvSpPr>
          <p:nvPr>
            <p:ph type="title"/>
          </p:nvPr>
        </p:nvSpPr>
        <p:spPr>
          <a:xfrm>
            <a:off x="334962" y="513568"/>
            <a:ext cx="11724515" cy="754846"/>
          </a:xfrm>
        </p:spPr>
        <p:txBody>
          <a:bodyPr vert="horz" rIns="91440">
            <a:noAutofit/>
          </a:bodyPr>
          <a:lstStyle/>
          <a:p>
            <a:r>
              <a:rPr lang="en-US"/>
              <a:t>Bidirectional charging enables vehicle-to-building and vehicle-to-grid interactions, turning EVs into flexible energy storage</a:t>
            </a:r>
          </a:p>
        </p:txBody>
      </p:sp>
      <p:sp>
        <p:nvSpPr>
          <p:cNvPr id="62" name="Ellipse 4">
            <a:extLst>
              <a:ext uri="{FF2B5EF4-FFF2-40B4-BE49-F238E27FC236}">
                <a16:creationId xmlns:a16="http://schemas.microsoft.com/office/drawing/2014/main" id="{B0297304-014C-26E0-F0E4-B35F842EEE37}"/>
              </a:ext>
            </a:extLst>
          </p:cNvPr>
          <p:cNvSpPr>
            <a:spLocks/>
          </p:cNvSpPr>
          <p:nvPr>
            <p:custDataLst>
              <p:tags r:id="rId2"/>
            </p:custDataLst>
          </p:nvPr>
        </p:nvSpPr>
        <p:spPr>
          <a:xfrm flipH="1">
            <a:off x="577057" y="367420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1</a:t>
            </a:r>
          </a:p>
        </p:txBody>
      </p:sp>
      <p:sp>
        <p:nvSpPr>
          <p:cNvPr id="58" name="TextBox 57">
            <a:extLst>
              <a:ext uri="{FF2B5EF4-FFF2-40B4-BE49-F238E27FC236}">
                <a16:creationId xmlns:a16="http://schemas.microsoft.com/office/drawing/2014/main" id="{89859587-2F0F-556F-0C81-A28A161741AD}"/>
              </a:ext>
            </a:extLst>
          </p:cNvPr>
          <p:cNvSpPr txBox="1"/>
          <p:nvPr/>
        </p:nvSpPr>
        <p:spPr bwMode="gray">
          <a:xfrm>
            <a:off x="787400" y="3657600"/>
            <a:ext cx="4702545" cy="302010"/>
          </a:xfrm>
          <a:prstGeom prst="rect">
            <a:avLst/>
          </a:prstGeom>
          <a:noFill/>
          <a:effectLst/>
        </p:spPr>
        <p:txBody>
          <a:bodyPr vert="horz" wrap="square" lIns="137160" tIns="0" rIns="45720" bIns="0" rtlCol="0" anchor="t">
            <a:noAutofit/>
          </a:bodyPr>
          <a:lstStyle/>
          <a:p>
            <a:pPr marL="0" indent="0">
              <a:buNone/>
            </a:pPr>
            <a:r>
              <a:rPr lang="en-US" sz="1000" b="0" dirty="0">
                <a:solidFill>
                  <a:srgbClr val="000000"/>
                </a:solidFill>
                <a:latin typeface="Arial"/>
                <a:cs typeface="Arial"/>
              </a:rPr>
              <a:t>An EV first participates through </a:t>
            </a:r>
            <a:r>
              <a:rPr lang="en-US" sz="1000" b="1" dirty="0">
                <a:solidFill>
                  <a:srgbClr val="000000"/>
                </a:solidFill>
                <a:latin typeface="Arial"/>
                <a:cs typeface="Arial"/>
              </a:rPr>
              <a:t>V1G</a:t>
            </a:r>
            <a:r>
              <a:rPr lang="en-US" sz="1000" b="0" dirty="0">
                <a:solidFill>
                  <a:srgbClr val="000000"/>
                </a:solidFill>
                <a:latin typeface="Arial"/>
                <a:cs typeface="Arial"/>
              </a:rPr>
              <a:t>, where charging is intelligently timed or managed while electricity still flows one way from the grid to the vehicle</a:t>
            </a:r>
          </a:p>
        </p:txBody>
      </p:sp>
      <p:sp>
        <p:nvSpPr>
          <p:cNvPr id="63" name="Ellipse 4">
            <a:extLst>
              <a:ext uri="{FF2B5EF4-FFF2-40B4-BE49-F238E27FC236}">
                <a16:creationId xmlns:a16="http://schemas.microsoft.com/office/drawing/2014/main" id="{8F3A8AE2-BE69-ACAB-8037-0860E838B97C}"/>
              </a:ext>
            </a:extLst>
          </p:cNvPr>
          <p:cNvSpPr>
            <a:spLocks/>
          </p:cNvSpPr>
          <p:nvPr>
            <p:custDataLst>
              <p:tags r:id="rId3"/>
            </p:custDataLst>
          </p:nvPr>
        </p:nvSpPr>
        <p:spPr>
          <a:xfrm flipH="1">
            <a:off x="577057" y="414912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2</a:t>
            </a:r>
          </a:p>
        </p:txBody>
      </p:sp>
      <p:sp>
        <p:nvSpPr>
          <p:cNvPr id="59" name="TextBox 58">
            <a:extLst>
              <a:ext uri="{FF2B5EF4-FFF2-40B4-BE49-F238E27FC236}">
                <a16:creationId xmlns:a16="http://schemas.microsoft.com/office/drawing/2014/main" id="{6782C3F4-D727-E12B-3495-DECDCBF0BF7A}"/>
              </a:ext>
            </a:extLst>
          </p:cNvPr>
          <p:cNvSpPr txBox="1"/>
          <p:nvPr/>
        </p:nvSpPr>
        <p:spPr bwMode="gray">
          <a:xfrm>
            <a:off x="787400" y="4136183"/>
            <a:ext cx="4702545" cy="304942"/>
          </a:xfrm>
          <a:prstGeom prst="rect">
            <a:avLst/>
          </a:prstGeom>
          <a:noFill/>
        </p:spPr>
        <p:txBody>
          <a:bodyPr vert="horz" wrap="square" lIns="137160" tIns="0" rIns="274320" bIns="0" rtlCol="0" anchor="t">
            <a:noAutofit/>
          </a:bodyPr>
          <a:lstStyle/>
          <a:p>
            <a:pPr marL="0" indent="0">
              <a:buNone/>
            </a:pPr>
            <a:r>
              <a:rPr lang="en-US" sz="1000" b="0" dirty="0">
                <a:solidFill>
                  <a:srgbClr val="000000"/>
                </a:solidFill>
                <a:latin typeface="Arial"/>
                <a:cs typeface="Arial"/>
              </a:rPr>
              <a:t>With a </a:t>
            </a:r>
            <a:r>
              <a:rPr lang="en-US" sz="1000" b="1" dirty="0">
                <a:solidFill>
                  <a:srgbClr val="000000"/>
                </a:solidFill>
                <a:latin typeface="Arial"/>
                <a:cs typeface="Arial"/>
              </a:rPr>
              <a:t>bidirectional charger</a:t>
            </a:r>
            <a:r>
              <a:rPr lang="en-US" sz="1000" b="0" dirty="0">
                <a:solidFill>
                  <a:srgbClr val="000000"/>
                </a:solidFill>
                <a:latin typeface="Arial"/>
                <a:cs typeface="Arial"/>
              </a:rPr>
              <a:t>, the EV can charge and discharge, enabling electricity stored in the car’s battery to be used when needed</a:t>
            </a:r>
          </a:p>
        </p:txBody>
      </p:sp>
      <p:sp>
        <p:nvSpPr>
          <p:cNvPr id="2048" name="Ellipse 4">
            <a:extLst>
              <a:ext uri="{FF2B5EF4-FFF2-40B4-BE49-F238E27FC236}">
                <a16:creationId xmlns:a16="http://schemas.microsoft.com/office/drawing/2014/main" id="{F96B3CB5-2954-66C2-590C-907B79BAB1FF}"/>
              </a:ext>
            </a:extLst>
          </p:cNvPr>
          <p:cNvSpPr>
            <a:spLocks/>
          </p:cNvSpPr>
          <p:nvPr>
            <p:custDataLst>
              <p:tags r:id="rId4"/>
            </p:custDataLst>
          </p:nvPr>
        </p:nvSpPr>
        <p:spPr>
          <a:xfrm flipH="1">
            <a:off x="577057" y="4631184"/>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3</a:t>
            </a:r>
          </a:p>
        </p:txBody>
      </p:sp>
      <p:sp>
        <p:nvSpPr>
          <p:cNvPr id="60" name="TextBox 59">
            <a:extLst>
              <a:ext uri="{FF2B5EF4-FFF2-40B4-BE49-F238E27FC236}">
                <a16:creationId xmlns:a16="http://schemas.microsoft.com/office/drawing/2014/main" id="{ADBCEB67-CB23-9823-83E4-618FD56603A3}"/>
              </a:ext>
            </a:extLst>
          </p:cNvPr>
          <p:cNvSpPr txBox="1"/>
          <p:nvPr/>
        </p:nvSpPr>
        <p:spPr bwMode="gray">
          <a:xfrm>
            <a:off x="787400" y="4627746"/>
            <a:ext cx="4702545" cy="323830"/>
          </a:xfrm>
          <a:prstGeom prst="rect">
            <a:avLst/>
          </a:prstGeom>
          <a:noFill/>
        </p:spPr>
        <p:txBody>
          <a:bodyPr vert="horz" wrap="square" lIns="137160" tIns="0" rIns="274320" bIns="0" rtlCol="0" anchor="t">
            <a:noAutofit/>
          </a:bodyPr>
          <a:lstStyle/>
          <a:p>
            <a:pPr marL="0" indent="0">
              <a:buNone/>
            </a:pPr>
            <a:r>
              <a:rPr lang="en-US" sz="1000" b="0" dirty="0">
                <a:solidFill>
                  <a:srgbClr val="000000"/>
                </a:solidFill>
                <a:latin typeface="Arial"/>
                <a:cs typeface="Arial"/>
              </a:rPr>
              <a:t>That stored electricity can be directed to </a:t>
            </a:r>
            <a:r>
              <a:rPr lang="en-US" sz="1000" dirty="0">
                <a:solidFill>
                  <a:srgbClr val="000000"/>
                </a:solidFill>
                <a:latin typeface="Arial"/>
                <a:cs typeface="Arial"/>
              </a:rPr>
              <a:t>budlings </a:t>
            </a:r>
            <a:r>
              <a:rPr lang="en-US" sz="1000" b="1" dirty="0">
                <a:solidFill>
                  <a:srgbClr val="000000"/>
                </a:solidFill>
                <a:latin typeface="Arial"/>
                <a:cs typeface="Arial"/>
              </a:rPr>
              <a:t>(V2B) </a:t>
            </a:r>
            <a:r>
              <a:rPr lang="en-US" sz="1000" b="0" dirty="0">
                <a:solidFill>
                  <a:srgbClr val="000000"/>
                </a:solidFill>
                <a:latin typeface="Arial"/>
                <a:cs typeface="Arial"/>
              </a:rPr>
              <a:t>or the grid </a:t>
            </a:r>
            <a:r>
              <a:rPr lang="en-US" sz="1000" b="1" dirty="0">
                <a:solidFill>
                  <a:srgbClr val="000000"/>
                </a:solidFill>
                <a:latin typeface="Arial"/>
                <a:cs typeface="Arial"/>
              </a:rPr>
              <a:t>(V2G) </a:t>
            </a:r>
            <a:r>
              <a:rPr lang="en-US" sz="1000" b="0" dirty="0">
                <a:solidFill>
                  <a:srgbClr val="000000"/>
                </a:solidFill>
                <a:latin typeface="Arial"/>
                <a:cs typeface="Arial"/>
              </a:rPr>
              <a:t>to reduce peak demand, support resilience, or optimize site electricity use</a:t>
            </a:r>
          </a:p>
        </p:txBody>
      </p:sp>
      <p:sp>
        <p:nvSpPr>
          <p:cNvPr id="2049" name="Ellipse 4">
            <a:extLst>
              <a:ext uri="{FF2B5EF4-FFF2-40B4-BE49-F238E27FC236}">
                <a16:creationId xmlns:a16="http://schemas.microsoft.com/office/drawing/2014/main" id="{A0C9F915-4AC3-5722-B6E7-83A1800C95D1}"/>
              </a:ext>
            </a:extLst>
          </p:cNvPr>
          <p:cNvSpPr>
            <a:spLocks/>
          </p:cNvSpPr>
          <p:nvPr>
            <p:custDataLst>
              <p:tags r:id="rId5"/>
            </p:custDataLst>
          </p:nvPr>
        </p:nvSpPr>
        <p:spPr>
          <a:xfrm flipH="1">
            <a:off x="577057" y="5131587"/>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4</a:t>
            </a:r>
          </a:p>
        </p:txBody>
      </p:sp>
      <p:sp>
        <p:nvSpPr>
          <p:cNvPr id="61" name="TextBox 60">
            <a:extLst>
              <a:ext uri="{FF2B5EF4-FFF2-40B4-BE49-F238E27FC236}">
                <a16:creationId xmlns:a16="http://schemas.microsoft.com/office/drawing/2014/main" id="{2D5475B9-03DB-892C-3710-FA1FE761CC42}"/>
              </a:ext>
            </a:extLst>
          </p:cNvPr>
          <p:cNvSpPr txBox="1"/>
          <p:nvPr/>
        </p:nvSpPr>
        <p:spPr bwMode="gray">
          <a:xfrm>
            <a:off x="787400" y="5118100"/>
            <a:ext cx="4702545" cy="990600"/>
          </a:xfrm>
          <a:prstGeom prst="rect">
            <a:avLst/>
          </a:prstGeom>
          <a:noFill/>
        </p:spPr>
        <p:txBody>
          <a:bodyPr vert="horz" wrap="square" lIns="137160" tIns="0" rIns="274320" bIns="0" rtlCol="0" anchor="t">
            <a:noAutofit/>
          </a:bodyPr>
          <a:lstStyle/>
          <a:p>
            <a:pPr marL="0" indent="0">
              <a:spcBef>
                <a:spcPts val="600"/>
              </a:spcBef>
              <a:buNone/>
            </a:pPr>
            <a:r>
              <a:rPr lang="en-US" sz="1000" b="0">
                <a:solidFill>
                  <a:srgbClr val="000000"/>
                </a:solidFill>
                <a:latin typeface="Arial"/>
                <a:cs typeface="Arial"/>
              </a:rPr>
              <a:t>EVs are connect to the grid through a </a:t>
            </a:r>
            <a:r>
              <a:rPr lang="en-US" sz="1000" b="1">
                <a:solidFill>
                  <a:srgbClr val="000000"/>
                </a:solidFill>
                <a:latin typeface="Arial"/>
                <a:cs typeface="Arial"/>
              </a:rPr>
              <a:t>bi-directional inverter</a:t>
            </a:r>
            <a:r>
              <a:rPr lang="en-US" sz="1000" b="0">
                <a:solidFill>
                  <a:srgbClr val="000000"/>
                </a:solidFill>
                <a:latin typeface="Arial"/>
                <a:cs typeface="Arial"/>
              </a:rPr>
              <a:t> and </a:t>
            </a:r>
            <a:r>
              <a:rPr lang="en-US" sz="1000" b="1">
                <a:solidFill>
                  <a:srgbClr val="000000"/>
                </a:solidFill>
                <a:latin typeface="Arial"/>
                <a:cs typeface="Arial"/>
              </a:rPr>
              <a:t>communication interface</a:t>
            </a:r>
            <a:r>
              <a:rPr lang="en-US" sz="1000" b="0">
                <a:solidFill>
                  <a:srgbClr val="000000"/>
                </a:solidFill>
                <a:latin typeface="Arial"/>
                <a:cs typeface="Arial"/>
              </a:rPr>
              <a:t>, allowing an </a:t>
            </a:r>
            <a:r>
              <a:rPr lang="en-US" sz="1000" b="1">
                <a:solidFill>
                  <a:srgbClr val="000000"/>
                </a:solidFill>
                <a:latin typeface="Arial"/>
                <a:cs typeface="Arial"/>
              </a:rPr>
              <a:t>aggregator or utility to coordinate discharge</a:t>
            </a:r>
            <a:r>
              <a:rPr lang="en-US" sz="1000" b="0">
                <a:solidFill>
                  <a:srgbClr val="000000"/>
                </a:solidFill>
                <a:latin typeface="Arial"/>
                <a:cs typeface="Arial"/>
              </a:rPr>
              <a:t> across multiple vehicles simultaneously</a:t>
            </a:r>
            <a:endParaRPr lang="en-US" sz="1000">
              <a:solidFill>
                <a:srgbClr val="000000"/>
              </a:solidFill>
              <a:latin typeface="Arial"/>
              <a:cs typeface="Arial"/>
            </a:endParaRPr>
          </a:p>
          <a:p>
            <a:pPr marL="0" indent="0">
              <a:spcBef>
                <a:spcPts val="600"/>
              </a:spcBef>
              <a:buNone/>
            </a:pPr>
            <a:r>
              <a:rPr lang="en-US" sz="1000" b="0">
                <a:solidFill>
                  <a:srgbClr val="000000"/>
                </a:solidFill>
                <a:latin typeface="Arial"/>
                <a:cs typeface="Arial"/>
              </a:rPr>
              <a:t>These aggregated EVs export to the grid and </a:t>
            </a:r>
            <a:r>
              <a:rPr lang="en-US" sz="1000" b="1">
                <a:solidFill>
                  <a:srgbClr val="000000"/>
                </a:solidFill>
                <a:latin typeface="Arial"/>
                <a:cs typeface="Arial"/>
              </a:rPr>
              <a:t>respond to real-time utility or market signals</a:t>
            </a:r>
            <a:r>
              <a:rPr lang="en-US" sz="1000" b="0">
                <a:solidFill>
                  <a:srgbClr val="000000"/>
                </a:solidFill>
                <a:latin typeface="Arial"/>
                <a:cs typeface="Arial"/>
              </a:rPr>
              <a:t>, such as frequency regulation or demand responses, to provide </a:t>
            </a:r>
            <a:r>
              <a:rPr lang="en-US" sz="1000" b="1">
                <a:solidFill>
                  <a:srgbClr val="000000"/>
                </a:solidFill>
                <a:latin typeface="Arial"/>
                <a:cs typeface="Arial"/>
              </a:rPr>
              <a:t>system-wide flexibility and grid services</a:t>
            </a:r>
            <a:endParaRPr lang="en-US" sz="1000" b="0">
              <a:solidFill>
                <a:srgbClr val="000000"/>
              </a:solidFill>
              <a:latin typeface="Arial"/>
              <a:cs typeface="Arial"/>
            </a:endParaRPr>
          </a:p>
        </p:txBody>
      </p:sp>
      <p:sp>
        <p:nvSpPr>
          <p:cNvPr id="2069" name="TextBox 2068">
            <a:extLst>
              <a:ext uri="{FF2B5EF4-FFF2-40B4-BE49-F238E27FC236}">
                <a16:creationId xmlns:a16="http://schemas.microsoft.com/office/drawing/2014/main" id="{3F8B9924-B139-9221-6F3B-804FD9D92E0E}"/>
              </a:ext>
            </a:extLst>
          </p:cNvPr>
          <p:cNvSpPr txBox="1"/>
          <p:nvPr/>
        </p:nvSpPr>
        <p:spPr bwMode="gray">
          <a:xfrm>
            <a:off x="8771668" y="3586539"/>
            <a:ext cx="3068362" cy="1431161"/>
          </a:xfrm>
          <a:prstGeom prst="rect">
            <a:avLst/>
          </a:prstGeom>
          <a:noFill/>
        </p:spPr>
        <p:txBody>
          <a:bodyPr wrap="square" lIns="137160" tIns="137160" rIns="0" bIns="137160" rtlCol="0" anchor="t">
            <a:spAutoFit/>
          </a:bodyPr>
          <a:lstStyle/>
          <a:p>
            <a:pPr marL="171450" indent="-171450">
              <a:spcAft>
                <a:spcPts val="300"/>
              </a:spcAft>
              <a:buFont typeface="Arial" panose="020B0604020202020204" pitchFamily="34" charset="0"/>
              <a:buChar char="•"/>
              <a:defRPr/>
            </a:pPr>
            <a:r>
              <a:rPr lang="en-US" sz="1000" b="1" dirty="0">
                <a:solidFill>
                  <a:srgbClr val="000000"/>
                </a:solidFill>
                <a:cs typeface="Arial"/>
              </a:rPr>
              <a:t>Unlocks additional value from EV batteries</a:t>
            </a:r>
            <a:r>
              <a:rPr lang="en-US" sz="1000" dirty="0">
                <a:solidFill>
                  <a:srgbClr val="000000"/>
                </a:solidFill>
                <a:cs typeface="Arial"/>
              </a:rPr>
              <a:t> while vehicles are parked</a:t>
            </a:r>
          </a:p>
          <a:p>
            <a:pPr marL="171450" indent="-171450">
              <a:spcAft>
                <a:spcPts val="300"/>
              </a:spcAft>
              <a:buFont typeface="Arial" panose="020B0604020202020204" pitchFamily="34" charset="0"/>
              <a:buChar char="•"/>
              <a:defRPr/>
            </a:pPr>
            <a:r>
              <a:rPr lang="en-US" sz="1000" dirty="0">
                <a:solidFill>
                  <a:srgbClr val="000000"/>
                </a:solidFill>
                <a:cs typeface="Arial"/>
              </a:rPr>
              <a:t>Can support </a:t>
            </a:r>
            <a:r>
              <a:rPr lang="en-US" sz="1000" b="1" dirty="0">
                <a:solidFill>
                  <a:srgbClr val="000000"/>
                </a:solidFill>
                <a:cs typeface="Arial"/>
              </a:rPr>
              <a:t>resilience, peak management, and renewable integration</a:t>
            </a:r>
          </a:p>
          <a:p>
            <a:pPr marL="171450" indent="-171450">
              <a:spcAft>
                <a:spcPts val="300"/>
              </a:spcAft>
              <a:buFont typeface="Arial" panose="020B0604020202020204" pitchFamily="34" charset="0"/>
              <a:buChar char="•"/>
              <a:defRPr/>
            </a:pPr>
            <a:r>
              <a:rPr lang="en-US" sz="1000" b="1" dirty="0">
                <a:solidFill>
                  <a:srgbClr val="000000"/>
                </a:solidFill>
                <a:cs typeface="Arial"/>
              </a:rPr>
              <a:t>Creates value for EV owners </a:t>
            </a:r>
            <a:r>
              <a:rPr lang="en-US" sz="1000" dirty="0">
                <a:solidFill>
                  <a:srgbClr val="000000"/>
                </a:solidFill>
                <a:cs typeface="Arial"/>
              </a:rPr>
              <a:t>through lower bills/increased home resilience (V2B), or by generating revenue streams (V2G)</a:t>
            </a:r>
          </a:p>
        </p:txBody>
      </p:sp>
      <p:sp>
        <p:nvSpPr>
          <p:cNvPr id="2070" name="TextBox 2069">
            <a:extLst>
              <a:ext uri="{FF2B5EF4-FFF2-40B4-BE49-F238E27FC236}">
                <a16:creationId xmlns:a16="http://schemas.microsoft.com/office/drawing/2014/main" id="{89C40E0E-7E81-B1B5-69C2-FB6945E369CA}"/>
              </a:ext>
            </a:extLst>
          </p:cNvPr>
          <p:cNvSpPr txBox="1"/>
          <p:nvPr/>
        </p:nvSpPr>
        <p:spPr bwMode="gray">
          <a:xfrm>
            <a:off x="8778924" y="5016595"/>
            <a:ext cx="3061106" cy="1277273"/>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0">
                <a:solidFill>
                  <a:srgbClr val="000000"/>
                </a:solidFill>
                <a:latin typeface="Arial"/>
                <a:cs typeface="Arial"/>
              </a:rPr>
              <a:t>Requires </a:t>
            </a:r>
            <a:r>
              <a:rPr lang="en-US" sz="1000" b="1">
                <a:solidFill>
                  <a:srgbClr val="000000"/>
                </a:solidFill>
                <a:latin typeface="Arial"/>
                <a:cs typeface="Arial"/>
              </a:rPr>
              <a:t>bidirectional-capable hardware, controls, and coordination</a:t>
            </a:r>
          </a:p>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0">
                <a:solidFill>
                  <a:srgbClr val="000000"/>
                </a:solidFill>
                <a:latin typeface="Arial"/>
                <a:cs typeface="Arial"/>
              </a:rPr>
              <a:t>Depends on </a:t>
            </a:r>
            <a:r>
              <a:rPr lang="en-US" sz="1000" b="1">
                <a:solidFill>
                  <a:srgbClr val="000000"/>
                </a:solidFill>
                <a:latin typeface="Arial"/>
                <a:cs typeface="Arial"/>
              </a:rPr>
              <a:t>standards, interconnection, and compensation mechanisms</a:t>
            </a:r>
          </a:p>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0">
                <a:solidFill>
                  <a:srgbClr val="000000"/>
                </a:solidFill>
                <a:latin typeface="Arial"/>
                <a:cs typeface="Arial"/>
              </a:rPr>
              <a:t>Participation and value vary by </a:t>
            </a:r>
            <a:r>
              <a:rPr lang="en-US" sz="1000" b="1">
                <a:solidFill>
                  <a:srgbClr val="000000"/>
                </a:solidFill>
                <a:latin typeface="Arial"/>
                <a:cs typeface="Arial"/>
              </a:rPr>
              <a:t>site readiness, driver behavior, and market design</a:t>
            </a:r>
          </a:p>
        </p:txBody>
      </p:sp>
      <p:sp>
        <p:nvSpPr>
          <p:cNvPr id="4" name="TextBox 3">
            <a:extLst>
              <a:ext uri="{FF2B5EF4-FFF2-40B4-BE49-F238E27FC236}">
                <a16:creationId xmlns:a16="http://schemas.microsoft.com/office/drawing/2014/main" id="{BE3B5456-FD41-7033-99CF-3BFA7D3931F1}"/>
              </a:ext>
            </a:extLst>
          </p:cNvPr>
          <p:cNvSpPr txBox="1"/>
          <p:nvPr/>
        </p:nvSpPr>
        <p:spPr bwMode="gray">
          <a:xfrm>
            <a:off x="445764" y="3167772"/>
            <a:ext cx="4817080" cy="461665"/>
          </a:xfrm>
          <a:prstGeom prst="rect">
            <a:avLst/>
          </a:prstGeom>
          <a:noFill/>
        </p:spPr>
        <p:txBody>
          <a:bodyPr wrap="square" lIns="137160" tIns="137160" rIns="274320" bIns="137160" rtlCol="0" anchor="t">
            <a:spAutoFit/>
          </a:bodyPr>
          <a:lstStyle/>
          <a:p>
            <a:pPr marL="91440">
              <a:buNone/>
              <a:defRPr/>
            </a:pPr>
            <a:r>
              <a:rPr lang="en-US" sz="1200" b="1">
                <a:solidFill>
                  <a:srgbClr val="000000"/>
                </a:solidFill>
                <a:latin typeface="Arial"/>
                <a:cs typeface="Arial"/>
              </a:rPr>
              <a:t>How does Bidirectional Charging for grid systems work?</a:t>
            </a:r>
          </a:p>
        </p:txBody>
      </p:sp>
      <p:sp>
        <p:nvSpPr>
          <p:cNvPr id="38" name="TextBox 37">
            <a:extLst>
              <a:ext uri="{FF2B5EF4-FFF2-40B4-BE49-F238E27FC236}">
                <a16:creationId xmlns:a16="http://schemas.microsoft.com/office/drawing/2014/main" id="{A28E8605-460F-8A98-8A1D-7396012372E5}"/>
              </a:ext>
            </a:extLst>
          </p:cNvPr>
          <p:cNvSpPr txBox="1"/>
          <p:nvPr/>
        </p:nvSpPr>
        <p:spPr bwMode="gray">
          <a:xfrm>
            <a:off x="8990272" y="3328230"/>
            <a:ext cx="943134" cy="242022"/>
          </a:xfrm>
          <a:prstGeom prst="rect">
            <a:avLst/>
          </a:prstGeom>
          <a:noFill/>
        </p:spPr>
        <p:txBody>
          <a:bodyPr wrap="none" lIns="36000" tIns="36000" rIns="36000" bIns="36000" rtlCol="0">
            <a:spAutoFit/>
          </a:bodyPr>
          <a:lstStyle/>
          <a:p>
            <a:pPr marL="0" indent="0">
              <a:buNone/>
            </a:pPr>
            <a:r>
              <a:rPr lang="en-US" sz="1200" b="1"/>
              <a:t>Advantages</a:t>
            </a:r>
            <a:endParaRPr lang="en-US" sz="1200"/>
          </a:p>
        </p:txBody>
      </p:sp>
      <p:sp>
        <p:nvSpPr>
          <p:cNvPr id="40" name="TextBox 39">
            <a:extLst>
              <a:ext uri="{FF2B5EF4-FFF2-40B4-BE49-F238E27FC236}">
                <a16:creationId xmlns:a16="http://schemas.microsoft.com/office/drawing/2014/main" id="{863A1C6E-60FC-19A2-9294-FB8989B83E32}"/>
              </a:ext>
            </a:extLst>
          </p:cNvPr>
          <p:cNvSpPr txBox="1"/>
          <p:nvPr/>
        </p:nvSpPr>
        <p:spPr bwMode="gray">
          <a:xfrm>
            <a:off x="8999091" y="4875165"/>
            <a:ext cx="1156333" cy="242022"/>
          </a:xfrm>
          <a:prstGeom prst="rect">
            <a:avLst/>
          </a:prstGeom>
          <a:noFill/>
        </p:spPr>
        <p:txBody>
          <a:bodyPr wrap="none" lIns="36000" tIns="36000" rIns="36000" bIns="36000" rtlCol="0">
            <a:spAutoFit/>
          </a:bodyPr>
          <a:lstStyle/>
          <a:p>
            <a:pPr marL="0" indent="0">
              <a:buNone/>
            </a:pPr>
            <a:r>
              <a:rPr lang="en-US" sz="1200" b="1"/>
              <a:t>Disadvantages</a:t>
            </a:r>
            <a:endParaRPr lang="en-US" sz="1200"/>
          </a:p>
        </p:txBody>
      </p:sp>
      <p:cxnSp>
        <p:nvCxnSpPr>
          <p:cNvPr id="55" name="Straight Connector 54">
            <a:extLst>
              <a:ext uri="{FF2B5EF4-FFF2-40B4-BE49-F238E27FC236}">
                <a16:creationId xmlns:a16="http://schemas.microsoft.com/office/drawing/2014/main" id="{8D88DEF3-1397-18BC-027E-C9120E09BC33}"/>
              </a:ext>
            </a:extLst>
          </p:cNvPr>
          <p:cNvCxnSpPr>
            <a:cxnSpLocks/>
          </p:cNvCxnSpPr>
          <p:nvPr/>
        </p:nvCxnSpPr>
        <p:spPr bwMode="gray">
          <a:xfrm>
            <a:off x="8651944" y="5140293"/>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pic>
        <p:nvPicPr>
          <p:cNvPr id="2050" name="Graphic 2049" descr="Badge Follow with solid fill">
            <a:extLst>
              <a:ext uri="{FF2B5EF4-FFF2-40B4-BE49-F238E27FC236}">
                <a16:creationId xmlns:a16="http://schemas.microsoft.com/office/drawing/2014/main" id="{ACCDF02E-C75C-B113-CBF8-51EB16A11A1D}"/>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648171" y="3278191"/>
            <a:ext cx="292608" cy="292608"/>
          </a:xfrm>
          <a:prstGeom prst="rect">
            <a:avLst/>
          </a:prstGeom>
        </p:spPr>
      </p:pic>
      <p:pic>
        <p:nvPicPr>
          <p:cNvPr id="2054" name="Graphic 2053" descr="Badge Unfollow with solid fill">
            <a:extLst>
              <a:ext uri="{FF2B5EF4-FFF2-40B4-BE49-F238E27FC236}">
                <a16:creationId xmlns:a16="http://schemas.microsoft.com/office/drawing/2014/main" id="{14424287-5030-611C-6742-3501A9E01B5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651944" y="4827012"/>
            <a:ext cx="292608" cy="292608"/>
          </a:xfrm>
          <a:prstGeom prst="rect">
            <a:avLst/>
          </a:prstGeom>
        </p:spPr>
      </p:pic>
      <p:cxnSp>
        <p:nvCxnSpPr>
          <p:cNvPr id="2056" name="Straight Connector 2055">
            <a:extLst>
              <a:ext uri="{FF2B5EF4-FFF2-40B4-BE49-F238E27FC236}">
                <a16:creationId xmlns:a16="http://schemas.microsoft.com/office/drawing/2014/main" id="{8628976A-429F-BB2D-3D04-8192ADF17F72}"/>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3" name="Rounded Rectangle 7">
            <a:extLst>
              <a:ext uri="{FF2B5EF4-FFF2-40B4-BE49-F238E27FC236}">
                <a16:creationId xmlns:a16="http://schemas.microsoft.com/office/drawing/2014/main" id="{8A64BB16-CA3B-AE13-1850-3299AE072841}"/>
              </a:ext>
            </a:extLst>
          </p:cNvPr>
          <p:cNvSpPr/>
          <p:nvPr/>
        </p:nvSpPr>
        <p:spPr bwMode="gray">
          <a:xfrm>
            <a:off x="5578297" y="3158296"/>
            <a:ext cx="2942410" cy="3069901"/>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72000" rIns="72000" bIns="36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spcBef>
                <a:spcPts val="600"/>
              </a:spcBef>
              <a:defRPr/>
            </a:pPr>
            <a:r>
              <a:rPr lang="en-US" sz="1200" b="1" dirty="0">
                <a:solidFill>
                  <a:srgbClr val="000000"/>
                </a:solidFill>
                <a:latin typeface="Arial"/>
                <a:cs typeface="Arial"/>
              </a:rPr>
              <a:t>Why is it critical for the energy transition?</a:t>
            </a:r>
          </a:p>
          <a:p>
            <a:pPr marL="277495" indent="-182245">
              <a:spcBef>
                <a:spcPts val="600"/>
              </a:spcBef>
              <a:buFont typeface="Arial,Sans-Serif" panose="020B0604020202020204" pitchFamily="34" charset="0"/>
              <a:buChar char="•"/>
              <a:defRPr/>
            </a:pPr>
            <a:r>
              <a:rPr lang="en-US" sz="1000" b="0" dirty="0">
                <a:solidFill>
                  <a:srgbClr val="000000"/>
                </a:solidFill>
                <a:latin typeface="Arial"/>
                <a:cs typeface="Arial"/>
              </a:rPr>
              <a:t>EV batteries represent a </a:t>
            </a:r>
            <a:r>
              <a:rPr lang="en-US" sz="1000" b="1" dirty="0">
                <a:solidFill>
                  <a:srgbClr val="000000"/>
                </a:solidFill>
                <a:latin typeface="Arial"/>
                <a:cs typeface="Arial"/>
              </a:rPr>
              <a:t>rapidly growing flexible storage resource</a:t>
            </a:r>
          </a:p>
          <a:p>
            <a:pPr marL="277495" indent="-182245">
              <a:spcBef>
                <a:spcPts val="600"/>
              </a:spcBef>
              <a:buFont typeface="Arial,Sans-Serif" panose="020B0604020202020204" pitchFamily="34" charset="0"/>
              <a:buChar char="•"/>
              <a:defRPr/>
            </a:pPr>
            <a:r>
              <a:rPr lang="en-US" sz="1000" b="0" dirty="0">
                <a:solidFill>
                  <a:srgbClr val="000000"/>
                </a:solidFill>
                <a:latin typeface="Arial"/>
                <a:cs typeface="Arial"/>
              </a:rPr>
              <a:t>Bidirectional charging can help </a:t>
            </a:r>
            <a:r>
              <a:rPr lang="en-US" sz="1000" b="1" dirty="0">
                <a:solidFill>
                  <a:srgbClr val="000000"/>
                </a:solidFill>
                <a:latin typeface="Arial"/>
                <a:cs typeface="Arial"/>
              </a:rPr>
              <a:t>balance peaks, improve resilience, and support renewable integration</a:t>
            </a:r>
          </a:p>
          <a:p>
            <a:pPr marL="277495" indent="-182245">
              <a:spcBef>
                <a:spcPts val="600"/>
              </a:spcBef>
              <a:buFont typeface="Arial,Sans-Serif" panose="020B0604020202020204" pitchFamily="34" charset="0"/>
              <a:buChar char="•"/>
              <a:defRPr/>
            </a:pPr>
            <a:r>
              <a:rPr lang="en-US" sz="1000" b="0" dirty="0">
                <a:solidFill>
                  <a:srgbClr val="000000"/>
                </a:solidFill>
                <a:latin typeface="Arial"/>
                <a:cs typeface="Arial"/>
              </a:rPr>
              <a:t>It allows parked vehicles to provide </a:t>
            </a:r>
            <a:r>
              <a:rPr lang="en-US" sz="1000" b="1" dirty="0">
                <a:solidFill>
                  <a:srgbClr val="000000"/>
                </a:solidFill>
                <a:latin typeface="Arial"/>
                <a:cs typeface="Arial"/>
              </a:rPr>
              <a:t>value beyond transportation</a:t>
            </a:r>
          </a:p>
          <a:p>
            <a:pPr marL="277495" indent="-182245">
              <a:spcBef>
                <a:spcPts val="600"/>
              </a:spcBef>
              <a:buFont typeface="Arial,Sans-Serif" panose="020B0604020202020204" pitchFamily="34" charset="0"/>
              <a:buChar char="•"/>
              <a:defRPr/>
            </a:pPr>
            <a:r>
              <a:rPr lang="en-US" sz="1000" b="0" dirty="0">
                <a:solidFill>
                  <a:srgbClr val="000000"/>
                </a:solidFill>
                <a:latin typeface="Arial"/>
                <a:cs typeface="Arial"/>
              </a:rPr>
              <a:t>It can </a:t>
            </a:r>
            <a:r>
              <a:rPr lang="en-US" sz="1000" b="1" dirty="0">
                <a:solidFill>
                  <a:srgbClr val="000000"/>
                </a:solidFill>
                <a:latin typeface="Arial"/>
                <a:cs typeface="Arial"/>
              </a:rPr>
              <a:t>defer grid and building infrastructure upgrades</a:t>
            </a:r>
            <a:r>
              <a:rPr lang="en-US" sz="1000" b="0" dirty="0">
                <a:solidFill>
                  <a:srgbClr val="000000"/>
                </a:solidFill>
                <a:latin typeface="Arial"/>
                <a:cs typeface="Arial"/>
              </a:rPr>
              <a:t> by using existing battery capacity</a:t>
            </a:r>
          </a:p>
        </p:txBody>
      </p:sp>
      <p:cxnSp>
        <p:nvCxnSpPr>
          <p:cNvPr id="10" name="Straight Connector 9">
            <a:extLst>
              <a:ext uri="{FF2B5EF4-FFF2-40B4-BE49-F238E27FC236}">
                <a16:creationId xmlns:a16="http://schemas.microsoft.com/office/drawing/2014/main" id="{C4D9C24E-26A9-D158-7576-D9B10836D2AA}"/>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98A1EF-A91A-E95A-C0FE-CF1D83D372F7}"/>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24DD62D-B8FA-CA9F-3A7B-95B9B62082F2}"/>
              </a:ext>
            </a:extLst>
          </p:cNvPr>
          <p:cNvCxnSpPr>
            <a:cxnSpLocks/>
          </p:cNvCxnSpPr>
          <p:nvPr/>
        </p:nvCxnSpPr>
        <p:spPr bwMode="gray">
          <a:xfrm>
            <a:off x="5606377" y="3609205"/>
            <a:ext cx="2699683"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F9CB5E8-AE93-6D1A-CF57-1EB85C2DEAD0}"/>
              </a:ext>
            </a:extLst>
          </p:cNvPr>
          <p:cNvCxnSpPr>
            <a:cxnSpLocks/>
          </p:cNvCxnSpPr>
          <p:nvPr/>
        </p:nvCxnSpPr>
        <p:spPr bwMode="gray">
          <a:xfrm>
            <a:off x="534116" y="3546486"/>
            <a:ext cx="4636413" cy="1497"/>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11" name="Footer Placeholder 5">
            <a:extLst>
              <a:ext uri="{FF2B5EF4-FFF2-40B4-BE49-F238E27FC236}">
                <a16:creationId xmlns:a16="http://schemas.microsoft.com/office/drawing/2014/main" id="{6A2AB19A-F59B-3ABC-1072-E8A8C8846C81}"/>
              </a:ext>
            </a:extLst>
          </p:cNvPr>
          <p:cNvSpPr>
            <a:spLocks noGrp="1"/>
          </p:cNvSpPr>
          <p:nvPr/>
        </p:nvSpPr>
        <p:spPr>
          <a:xfrm>
            <a:off x="334962" y="6310313"/>
            <a:ext cx="9247188" cy="218257"/>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0000"/>
                </a:solidFill>
              </a:rPr>
              <a:t>Source: </a:t>
            </a:r>
            <a:r>
              <a:rPr lang="en-US" dirty="0">
                <a:solidFill>
                  <a:srgbClr val="000000"/>
                </a:solidFill>
                <a:hlinkClick r:id="rId15"/>
              </a:rPr>
              <a:t>Vehicle-to-Grid Integration Assessment Report, </a:t>
            </a:r>
            <a:r>
              <a:rPr lang="en-US" dirty="0">
                <a:solidFill>
                  <a:srgbClr val="000000"/>
                </a:solidFill>
              </a:rPr>
              <a:t>(US DOE, 2025); </a:t>
            </a:r>
            <a:r>
              <a:rPr lang="en-US" dirty="0">
                <a:solidFill>
                  <a:srgbClr val="000000"/>
                </a:solidFill>
                <a:hlinkClick r:id="rId16"/>
              </a:rPr>
              <a:t>Global EV Outlook 2026, </a:t>
            </a:r>
            <a:r>
              <a:rPr lang="en-US" dirty="0">
                <a:solidFill>
                  <a:srgbClr val="000000"/>
                </a:solidFill>
              </a:rPr>
              <a:t>(IEA, 2026); </a:t>
            </a:r>
            <a:r>
              <a:rPr lang="en-US" dirty="0">
                <a:solidFill>
                  <a:srgbClr val="000000"/>
                </a:solidFill>
                <a:hlinkClick r:id="rId17"/>
              </a:rPr>
              <a:t>EV Batteries Could Satisfy Short-Term Grid Storage Demand</a:t>
            </a:r>
            <a:r>
              <a:rPr lang="en-US" dirty="0">
                <a:solidFill>
                  <a:srgbClr val="000000"/>
                </a:solidFill>
              </a:rPr>
              <a:t>, (Nature, 2023)</a:t>
            </a:r>
          </a:p>
          <a:p>
            <a:r>
              <a:rPr lang="en-US" dirty="0">
                <a:solidFill>
                  <a:srgbClr val="000000"/>
                </a:solidFill>
              </a:rPr>
              <a:t>Credit: Sevgi Helin </a:t>
            </a:r>
            <a:r>
              <a:rPr lang="en-US" dirty="0" err="1">
                <a:solidFill>
                  <a:srgbClr val="000000"/>
                </a:solidFill>
              </a:rPr>
              <a:t>Tilkicioglu</a:t>
            </a:r>
            <a:r>
              <a:rPr lang="en-US" dirty="0">
                <a:solidFill>
                  <a:srgbClr val="000000"/>
                </a:solidFill>
              </a:rPr>
              <a:t>, Hasan Alawadhi, Isabel Hoyos, Vincent Sandow-</a:t>
            </a:r>
            <a:r>
              <a:rPr lang="en-US" dirty="0" err="1">
                <a:solidFill>
                  <a:srgbClr val="000000"/>
                </a:solidFill>
              </a:rPr>
              <a:t>Straesser</a:t>
            </a:r>
            <a:r>
              <a:rPr lang="en-US" dirty="0">
                <a:solidFill>
                  <a:srgbClr val="000000"/>
                </a:solidFill>
              </a:rPr>
              <a:t>, and </a:t>
            </a:r>
            <a:r>
              <a:rPr lang="en-US" dirty="0">
                <a:solidFill>
                  <a:srgbClr val="000000"/>
                </a:solidFill>
                <a:hlinkClick r:id="rId18"/>
              </a:rPr>
              <a:t>Gernot Wagner</a:t>
            </a:r>
            <a:r>
              <a:rPr lang="en-US" dirty="0">
                <a:solidFill>
                  <a:srgbClr val="000000"/>
                </a:solidFill>
              </a:rPr>
              <a:t>. </a:t>
            </a:r>
            <a:r>
              <a:rPr lang="en-US" dirty="0">
                <a:hlinkClick r:id="rId19"/>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cxnSp>
        <p:nvCxnSpPr>
          <p:cNvPr id="32" name="Straight Arrow Connector 31">
            <a:extLst>
              <a:ext uri="{FF2B5EF4-FFF2-40B4-BE49-F238E27FC236}">
                <a16:creationId xmlns:a16="http://schemas.microsoft.com/office/drawing/2014/main" id="{DB2D4D03-2FED-55C9-5466-C66C3FA9FF0F}"/>
              </a:ext>
            </a:extLst>
          </p:cNvPr>
          <p:cNvCxnSpPr>
            <a:cxnSpLocks/>
          </p:cNvCxnSpPr>
          <p:nvPr/>
        </p:nvCxnSpPr>
        <p:spPr bwMode="gray">
          <a:xfrm>
            <a:off x="2759974" y="2060944"/>
            <a:ext cx="1467765" cy="0"/>
          </a:xfrm>
          <a:prstGeom prst="straightConnector1">
            <a:avLst/>
          </a:prstGeom>
          <a:ln w="190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53" name="Straight Arrow Connector 2052">
            <a:extLst>
              <a:ext uri="{FF2B5EF4-FFF2-40B4-BE49-F238E27FC236}">
                <a16:creationId xmlns:a16="http://schemas.microsoft.com/office/drawing/2014/main" id="{3E106DC2-89FE-4755-2EAF-A574A8E067A9}"/>
              </a:ext>
            </a:extLst>
          </p:cNvPr>
          <p:cNvCxnSpPr>
            <a:cxnSpLocks/>
          </p:cNvCxnSpPr>
          <p:nvPr/>
        </p:nvCxnSpPr>
        <p:spPr bwMode="gray">
          <a:xfrm>
            <a:off x="7089607" y="2064965"/>
            <a:ext cx="1467765" cy="0"/>
          </a:xfrm>
          <a:prstGeom prst="straightConnector1">
            <a:avLst/>
          </a:prstGeom>
          <a:ln w="19050"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2058" name="Group 2057">
            <a:extLst>
              <a:ext uri="{FF2B5EF4-FFF2-40B4-BE49-F238E27FC236}">
                <a16:creationId xmlns:a16="http://schemas.microsoft.com/office/drawing/2014/main" id="{0F045BBC-EC71-9A58-D911-D4BE82347C3D}"/>
              </a:ext>
            </a:extLst>
          </p:cNvPr>
          <p:cNvGrpSpPr/>
          <p:nvPr/>
        </p:nvGrpSpPr>
        <p:grpSpPr>
          <a:xfrm>
            <a:off x="4888156" y="1596890"/>
            <a:ext cx="1541034" cy="862042"/>
            <a:chOff x="5023531" y="1635858"/>
            <a:chExt cx="1541034" cy="862042"/>
          </a:xfrm>
        </p:grpSpPr>
        <p:pic>
          <p:nvPicPr>
            <p:cNvPr id="2072" name="Graphic 2072" descr="Bidirectional charger">
              <a:extLst>
                <a:ext uri="{FF2B5EF4-FFF2-40B4-BE49-F238E27FC236}">
                  <a16:creationId xmlns:a16="http://schemas.microsoft.com/office/drawing/2014/main" id="{119A188F-D98A-4A98-8AA4-2C112E4EC7A8}"/>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rot="5400000">
              <a:off x="5678258" y="1611592"/>
              <a:ext cx="858216" cy="914399"/>
            </a:xfrm>
            <a:prstGeom prst="rect">
              <a:avLst/>
            </a:prstGeom>
          </p:spPr>
        </p:pic>
        <p:pic>
          <p:nvPicPr>
            <p:cNvPr id="56" name="Graphic 2072" descr="Bidirectional charger">
              <a:extLst>
                <a:ext uri="{FF2B5EF4-FFF2-40B4-BE49-F238E27FC236}">
                  <a16:creationId xmlns:a16="http://schemas.microsoft.com/office/drawing/2014/main" id="{880DD99C-D11D-2079-8F75-E01979A0C0D8}"/>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rot="16200000">
              <a:off x="5051623" y="1607766"/>
              <a:ext cx="858216" cy="914399"/>
            </a:xfrm>
            <a:prstGeom prst="rect">
              <a:avLst/>
            </a:prstGeom>
          </p:spPr>
        </p:pic>
      </p:grpSp>
      <p:grpSp>
        <p:nvGrpSpPr>
          <p:cNvPr id="24" name="Group 23">
            <a:extLst>
              <a:ext uri="{FF2B5EF4-FFF2-40B4-BE49-F238E27FC236}">
                <a16:creationId xmlns:a16="http://schemas.microsoft.com/office/drawing/2014/main" id="{382DC31C-CB4B-6230-3F11-3BCC211D086D}"/>
              </a:ext>
            </a:extLst>
          </p:cNvPr>
          <p:cNvGrpSpPr/>
          <p:nvPr/>
        </p:nvGrpSpPr>
        <p:grpSpPr>
          <a:xfrm>
            <a:off x="534116" y="1458777"/>
            <a:ext cx="1565441" cy="1264191"/>
            <a:chOff x="534116" y="1458777"/>
            <a:chExt cx="1565441" cy="1264191"/>
          </a:xfrm>
        </p:grpSpPr>
        <p:pic>
          <p:nvPicPr>
            <p:cNvPr id="50" name="Graphic 2071" descr="Vehicle">
              <a:extLst>
                <a:ext uri="{FF2B5EF4-FFF2-40B4-BE49-F238E27FC236}">
                  <a16:creationId xmlns:a16="http://schemas.microsoft.com/office/drawing/2014/main" id="{93729A84-2980-1B01-C4FE-554FD5062DE9}"/>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534116" y="1458777"/>
              <a:ext cx="1070313" cy="1140381"/>
            </a:xfrm>
            <a:prstGeom prst="rect">
              <a:avLst/>
            </a:prstGeom>
          </p:spPr>
        </p:pic>
        <p:pic>
          <p:nvPicPr>
            <p:cNvPr id="2065" name="Graphic 2064" descr="Battery charging with solid fill">
              <a:extLst>
                <a:ext uri="{FF2B5EF4-FFF2-40B4-BE49-F238E27FC236}">
                  <a16:creationId xmlns:a16="http://schemas.microsoft.com/office/drawing/2014/main" id="{EC633281-F1FD-13F1-217E-8B24DBEDBF2E}"/>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1437533" y="2060944"/>
              <a:ext cx="662024" cy="662024"/>
            </a:xfrm>
            <a:prstGeom prst="rect">
              <a:avLst/>
            </a:prstGeom>
          </p:spPr>
        </p:pic>
      </p:grpSp>
      <p:grpSp>
        <p:nvGrpSpPr>
          <p:cNvPr id="14" name="Group 13">
            <a:extLst>
              <a:ext uri="{FF2B5EF4-FFF2-40B4-BE49-F238E27FC236}">
                <a16:creationId xmlns:a16="http://schemas.microsoft.com/office/drawing/2014/main" id="{372AD6C8-3202-9E94-8185-B32CD0C5328F}"/>
              </a:ext>
            </a:extLst>
          </p:cNvPr>
          <p:cNvGrpSpPr/>
          <p:nvPr/>
        </p:nvGrpSpPr>
        <p:grpSpPr>
          <a:xfrm>
            <a:off x="9217789" y="1688109"/>
            <a:ext cx="1303901" cy="681006"/>
            <a:chOff x="9217789" y="1635857"/>
            <a:chExt cx="1303901" cy="681006"/>
          </a:xfrm>
          <a:solidFill>
            <a:schemeClr val="accent1"/>
          </a:solidFill>
        </p:grpSpPr>
        <p:pic>
          <p:nvPicPr>
            <p:cNvPr id="54" name="Graphic 53" descr="Electric Tower with solid fill">
              <a:extLst>
                <a:ext uri="{FF2B5EF4-FFF2-40B4-BE49-F238E27FC236}">
                  <a16:creationId xmlns:a16="http://schemas.microsoft.com/office/drawing/2014/main" id="{564A5295-EBEA-A5ED-7E4C-FF2027DC1AFF}"/>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9854400" y="1635857"/>
              <a:ext cx="667290" cy="667290"/>
            </a:xfrm>
            <a:prstGeom prst="rect">
              <a:avLst/>
            </a:prstGeom>
          </p:spPr>
        </p:pic>
        <p:pic>
          <p:nvPicPr>
            <p:cNvPr id="13" name="Graphic 12" descr="Building with solid fill">
              <a:extLst>
                <a:ext uri="{FF2B5EF4-FFF2-40B4-BE49-F238E27FC236}">
                  <a16:creationId xmlns:a16="http://schemas.microsoft.com/office/drawing/2014/main" id="{2AEBA7BF-B9C6-3FDE-5D82-5F335A9FCDD1}"/>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9217789" y="1649573"/>
              <a:ext cx="667290" cy="667290"/>
            </a:xfrm>
            <a:prstGeom prst="rect">
              <a:avLst/>
            </a:prstGeom>
          </p:spPr>
        </p:pic>
      </p:grpSp>
      <p:sp>
        <p:nvSpPr>
          <p:cNvPr id="5" name="Pentagon 4">
            <a:extLst>
              <a:ext uri="{FF2B5EF4-FFF2-40B4-BE49-F238E27FC236}">
                <a16:creationId xmlns:a16="http://schemas.microsoft.com/office/drawing/2014/main" id="{58232A73-4554-92A0-F8C4-15B6A048407D}"/>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7" name="Chevron 6">
            <a:extLst>
              <a:ext uri="{FF2B5EF4-FFF2-40B4-BE49-F238E27FC236}">
                <a16:creationId xmlns:a16="http://schemas.microsoft.com/office/drawing/2014/main" id="{465B9AD6-ED5C-34CD-2408-D1229F34B9E0}"/>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8" name="Chevron 7">
            <a:extLst>
              <a:ext uri="{FF2B5EF4-FFF2-40B4-BE49-F238E27FC236}">
                <a16:creationId xmlns:a16="http://schemas.microsoft.com/office/drawing/2014/main" id="{EF1443FA-3093-35B9-8EF2-A4B0E52E0CA7}"/>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16" name="Chevron 15">
            <a:extLst>
              <a:ext uri="{FF2B5EF4-FFF2-40B4-BE49-F238E27FC236}">
                <a16:creationId xmlns:a16="http://schemas.microsoft.com/office/drawing/2014/main" id="{BE1D7A7D-7A23-B970-1DA1-F97C7EC5B636}"/>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7" name="Chevron 16">
            <a:extLst>
              <a:ext uri="{FF2B5EF4-FFF2-40B4-BE49-F238E27FC236}">
                <a16:creationId xmlns:a16="http://schemas.microsoft.com/office/drawing/2014/main" id="{C44EEDD9-A14C-4E89-6C22-7A1B028831AE}"/>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8" name="Rectangle 17">
            <a:extLst>
              <a:ext uri="{FF2B5EF4-FFF2-40B4-BE49-F238E27FC236}">
                <a16:creationId xmlns:a16="http://schemas.microsoft.com/office/drawing/2014/main" id="{71987EBA-98E0-1898-71EF-A251737EB0AE}"/>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Bidirectional charging</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grpSp>
        <p:nvGrpSpPr>
          <p:cNvPr id="23" name="Group 22">
            <a:extLst>
              <a:ext uri="{FF2B5EF4-FFF2-40B4-BE49-F238E27FC236}">
                <a16:creationId xmlns:a16="http://schemas.microsoft.com/office/drawing/2014/main" id="{676D25FF-CDB1-0CE8-9FC2-8659B953F5CE}"/>
              </a:ext>
            </a:extLst>
          </p:cNvPr>
          <p:cNvGrpSpPr/>
          <p:nvPr/>
        </p:nvGrpSpPr>
        <p:grpSpPr>
          <a:xfrm>
            <a:off x="577057" y="2707481"/>
            <a:ext cx="1089720" cy="233996"/>
            <a:chOff x="577057" y="2703233"/>
            <a:chExt cx="1089720" cy="233996"/>
          </a:xfrm>
        </p:grpSpPr>
        <p:sp>
          <p:nvSpPr>
            <p:cNvPr id="48" name="TextBox 47">
              <a:extLst>
                <a:ext uri="{FF2B5EF4-FFF2-40B4-BE49-F238E27FC236}">
                  <a16:creationId xmlns:a16="http://schemas.microsoft.com/office/drawing/2014/main" id="{97B817E8-6746-64F4-E1B3-21B88A696B37}"/>
                </a:ext>
              </a:extLst>
            </p:cNvPr>
            <p:cNvSpPr txBox="1"/>
            <p:nvPr/>
          </p:nvSpPr>
          <p:spPr bwMode="gray">
            <a:xfrm>
              <a:off x="694055" y="2726988"/>
              <a:ext cx="972722" cy="190414"/>
            </a:xfrm>
            <a:prstGeom prst="rect">
              <a:avLst/>
            </a:prstGeom>
            <a:noFill/>
          </p:spPr>
          <p:txBody>
            <a:bodyPr vertOverflow="overflow" vert="horz" wrap="square" lIns="0" tIns="0" rIns="0" bIns="0" rtlCol="0" anchor="t" anchorCtr="0">
              <a:noAutofit/>
            </a:bodyPr>
            <a:lstStyle>
              <a:defPPr>
                <a:defRPr lang="en-US"/>
              </a:defPPr>
              <a:lvl1pPr indent="0" algn="ctr">
                <a:spcBef>
                  <a:spcPts val="600"/>
                </a:spcBef>
                <a:spcAft>
                  <a:spcPts val="600"/>
                </a:spcAft>
                <a:buNone/>
                <a:defRPr sz="1200" b="1">
                  <a:solidFill>
                    <a:srgbClr val="000000"/>
                  </a:solidFill>
                  <a:latin typeface="Arial"/>
                  <a:cs typeface="Arial"/>
                </a:defRPr>
              </a:lvl1pPr>
            </a:lstStyle>
            <a:p>
              <a:r>
                <a:rPr lang="en-US" dirty="0"/>
                <a:t>Vehicle</a:t>
              </a:r>
            </a:p>
          </p:txBody>
        </p:sp>
        <p:sp>
          <p:nvSpPr>
            <p:cNvPr id="6" name="Ellipse 4">
              <a:extLst>
                <a:ext uri="{FF2B5EF4-FFF2-40B4-BE49-F238E27FC236}">
                  <a16:creationId xmlns:a16="http://schemas.microsoft.com/office/drawing/2014/main" id="{686CBFBA-85B1-0441-4A85-19E7CC937146}"/>
                </a:ext>
              </a:extLst>
            </p:cNvPr>
            <p:cNvSpPr>
              <a:spLocks/>
            </p:cNvSpPr>
            <p:nvPr>
              <p:custDataLst>
                <p:tags r:id="rId8"/>
              </p:custDataLst>
            </p:nvPr>
          </p:nvSpPr>
          <p:spPr>
            <a:xfrm flipH="1">
              <a:off x="577057" y="2703233"/>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1</a:t>
              </a:r>
            </a:p>
          </p:txBody>
        </p:sp>
      </p:grpSp>
      <p:grpSp>
        <p:nvGrpSpPr>
          <p:cNvPr id="22" name="Group 21">
            <a:extLst>
              <a:ext uri="{FF2B5EF4-FFF2-40B4-BE49-F238E27FC236}">
                <a16:creationId xmlns:a16="http://schemas.microsoft.com/office/drawing/2014/main" id="{B363F410-4CE5-057F-BCEE-5ED46126C43F}"/>
              </a:ext>
            </a:extLst>
          </p:cNvPr>
          <p:cNvGrpSpPr/>
          <p:nvPr/>
        </p:nvGrpSpPr>
        <p:grpSpPr>
          <a:xfrm>
            <a:off x="4701796" y="2707481"/>
            <a:ext cx="1889810" cy="233996"/>
            <a:chOff x="5288911" y="2706411"/>
            <a:chExt cx="1889810" cy="233996"/>
          </a:xfrm>
        </p:grpSpPr>
        <p:sp>
          <p:nvSpPr>
            <p:cNvPr id="2059" name="TextBox 2058">
              <a:extLst>
                <a:ext uri="{FF2B5EF4-FFF2-40B4-BE49-F238E27FC236}">
                  <a16:creationId xmlns:a16="http://schemas.microsoft.com/office/drawing/2014/main" id="{505C2460-2045-ABB7-706E-EB31CD9065FA}"/>
                </a:ext>
              </a:extLst>
            </p:cNvPr>
            <p:cNvSpPr txBox="1"/>
            <p:nvPr/>
          </p:nvSpPr>
          <p:spPr bwMode="gray">
            <a:xfrm>
              <a:off x="5536006" y="2726988"/>
              <a:ext cx="1642715" cy="190414"/>
            </a:xfrm>
            <a:prstGeom prst="rect">
              <a:avLst/>
            </a:prstGeom>
            <a:noFill/>
          </p:spPr>
          <p:txBody>
            <a:bodyPr vertOverflow="overflow" vert="horz" wrap="square" lIns="0" tIns="0" rIns="0" bIns="0" rtlCol="0" anchor="t" anchorCtr="0">
              <a:noAutofit/>
            </a:bodyPr>
            <a:lstStyle>
              <a:defPPr>
                <a:defRPr lang="en-US"/>
              </a:defPPr>
              <a:lvl1pPr indent="0" algn="ctr">
                <a:spcBef>
                  <a:spcPts val="600"/>
                </a:spcBef>
                <a:spcAft>
                  <a:spcPts val="600"/>
                </a:spcAft>
                <a:buNone/>
                <a:defRPr sz="1200" b="1">
                  <a:solidFill>
                    <a:srgbClr val="000000"/>
                  </a:solidFill>
                  <a:latin typeface="Arial"/>
                  <a:cs typeface="Arial"/>
                </a:defRPr>
              </a:lvl1pPr>
            </a:lstStyle>
            <a:p>
              <a:r>
                <a:rPr lang="en-US" dirty="0"/>
                <a:t>Bidirectional charger</a:t>
              </a:r>
            </a:p>
          </p:txBody>
        </p:sp>
        <p:sp>
          <p:nvSpPr>
            <p:cNvPr id="19" name="Ellipse 4">
              <a:extLst>
                <a:ext uri="{FF2B5EF4-FFF2-40B4-BE49-F238E27FC236}">
                  <a16:creationId xmlns:a16="http://schemas.microsoft.com/office/drawing/2014/main" id="{D25DC750-2E28-1E62-E7FC-B0D7216C50F1}"/>
                </a:ext>
              </a:extLst>
            </p:cNvPr>
            <p:cNvSpPr>
              <a:spLocks/>
            </p:cNvSpPr>
            <p:nvPr>
              <p:custDataLst>
                <p:tags r:id="rId7"/>
              </p:custDataLst>
            </p:nvPr>
          </p:nvSpPr>
          <p:spPr>
            <a:xfrm flipH="1">
              <a:off x="5288911" y="2706411"/>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lvl="0" algn="ctr">
                <a:defRPr/>
              </a:pPr>
              <a:r>
                <a:rPr lang="en-US" sz="1000" b="1">
                  <a:solidFill>
                    <a:srgbClr val="FFFFFF"/>
                  </a:solidFill>
                </a:rPr>
                <a:t>2</a:t>
              </a:r>
            </a:p>
          </p:txBody>
        </p:sp>
      </p:grpSp>
      <p:grpSp>
        <p:nvGrpSpPr>
          <p:cNvPr id="21" name="Group 20">
            <a:extLst>
              <a:ext uri="{FF2B5EF4-FFF2-40B4-BE49-F238E27FC236}">
                <a16:creationId xmlns:a16="http://schemas.microsoft.com/office/drawing/2014/main" id="{87A817B9-C7AA-020F-AE6B-F34BB7028093}"/>
              </a:ext>
            </a:extLst>
          </p:cNvPr>
          <p:cNvGrpSpPr/>
          <p:nvPr/>
        </p:nvGrpSpPr>
        <p:grpSpPr>
          <a:xfrm>
            <a:off x="9028043" y="2707481"/>
            <a:ext cx="2426574" cy="233996"/>
            <a:chOff x="9028043" y="2711730"/>
            <a:chExt cx="2426574" cy="233996"/>
          </a:xfrm>
        </p:grpSpPr>
        <p:sp>
          <p:nvSpPr>
            <p:cNvPr id="2060" name="TextBox 2059">
              <a:extLst>
                <a:ext uri="{FF2B5EF4-FFF2-40B4-BE49-F238E27FC236}">
                  <a16:creationId xmlns:a16="http://schemas.microsoft.com/office/drawing/2014/main" id="{DECE6F2F-F2D3-B352-A350-EACCB22A3A24}"/>
                </a:ext>
              </a:extLst>
            </p:cNvPr>
            <p:cNvSpPr txBox="1"/>
            <p:nvPr/>
          </p:nvSpPr>
          <p:spPr bwMode="gray">
            <a:xfrm>
              <a:off x="9157080" y="2733188"/>
              <a:ext cx="2297537" cy="204041"/>
            </a:xfrm>
            <a:prstGeom prst="rect">
              <a:avLst/>
            </a:prstGeom>
            <a:noFill/>
          </p:spPr>
          <p:txBody>
            <a:bodyPr vertOverflow="overflow" vert="horz" wrap="square" lIns="0" tIns="0" rIns="0" bIns="0" rtlCol="0" anchor="t" anchorCtr="0">
              <a:noAutofit/>
            </a:bodyPr>
            <a:lstStyle>
              <a:defPPr>
                <a:defRPr lang="en-US"/>
              </a:defPPr>
              <a:lvl1pPr indent="0" algn="ctr">
                <a:spcBef>
                  <a:spcPts val="600"/>
                </a:spcBef>
                <a:spcAft>
                  <a:spcPts val="600"/>
                </a:spcAft>
                <a:buNone/>
                <a:defRPr sz="1200" b="1">
                  <a:solidFill>
                    <a:srgbClr val="000000"/>
                  </a:solidFill>
                  <a:latin typeface="Arial"/>
                  <a:cs typeface="Arial"/>
                </a:defRPr>
              </a:lvl1pPr>
            </a:lstStyle>
            <a:p>
              <a:r>
                <a:rPr lang="en-US" dirty="0"/>
                <a:t>Buildings and energy grids</a:t>
              </a:r>
            </a:p>
          </p:txBody>
        </p:sp>
        <p:sp>
          <p:nvSpPr>
            <p:cNvPr id="20" name="Ellipse 4">
              <a:extLst>
                <a:ext uri="{FF2B5EF4-FFF2-40B4-BE49-F238E27FC236}">
                  <a16:creationId xmlns:a16="http://schemas.microsoft.com/office/drawing/2014/main" id="{52460A49-69BA-C22C-81BA-7D29DBDAEA66}"/>
                </a:ext>
              </a:extLst>
            </p:cNvPr>
            <p:cNvSpPr>
              <a:spLocks/>
            </p:cNvSpPr>
            <p:nvPr>
              <p:custDataLst>
                <p:tags r:id="rId6"/>
              </p:custDataLst>
            </p:nvPr>
          </p:nvSpPr>
          <p:spPr>
            <a:xfrm flipH="1">
              <a:off x="9028043" y="2711730"/>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3</a:t>
              </a:r>
            </a:p>
          </p:txBody>
        </p:sp>
      </p:grpSp>
    </p:spTree>
    <p:extLst>
      <p:ext uri="{BB962C8B-B14F-4D97-AF65-F5344CB8AC3E}">
        <p14:creationId xmlns:p14="http://schemas.microsoft.com/office/powerpoint/2010/main" val="949845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3FC36-DFED-8B74-4B59-5DCDA40C3383}"/>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8E3A948-3DE1-21A6-20ED-38A7A7DCEFBD}"/>
              </a:ext>
            </a:extLst>
          </p:cNvPr>
          <p:cNvGraphicFramePr>
            <a:graphicFrameLocks/>
          </p:cNvGraphicFramePr>
          <p:nvPr>
            <p:custDataLst>
              <p:tags r:id="rId1"/>
            </p:custDataLst>
            <p:extLst>
              <p:ext uri="{D42A27DB-BD31-4B8C-83A1-F6EECF244321}">
                <p14:modId xmlns:p14="http://schemas.microsoft.com/office/powerpoint/2010/main" val="62297969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3" name="think-cell data - do not delete" hidden="1">
                        <a:extLst>
                          <a:ext uri="{FF2B5EF4-FFF2-40B4-BE49-F238E27FC236}">
                            <a16:creationId xmlns:a16="http://schemas.microsoft.com/office/drawing/2014/main" id="{28E3A948-3DE1-21A6-20ED-38A7A7DCEFBD}"/>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3C3DA2C-E1BC-03BD-A2F3-0B3308762BA1}"/>
              </a:ext>
            </a:extLst>
          </p:cNvPr>
          <p:cNvSpPr>
            <a:spLocks noGrp="1"/>
          </p:cNvSpPr>
          <p:nvPr>
            <p:ph type="title"/>
          </p:nvPr>
        </p:nvSpPr>
        <p:spPr/>
        <p:txBody>
          <a:bodyPr vert="horz" lIns="91440" tIns="0" rIns="91440" bIns="45720" anchor="t">
            <a:noAutofit/>
          </a:bodyPr>
          <a:lstStyle/>
          <a:p>
            <a:r>
              <a:rPr lang="en-US" dirty="0"/>
              <a:t>V2G could play a significant role in fulfilling grid storage demand, unlocking up to ~60 TWh in combination with second-use</a:t>
            </a:r>
          </a:p>
        </p:txBody>
      </p:sp>
      <p:graphicFrame>
        <p:nvGraphicFramePr>
          <p:cNvPr id="15" name="Table 14">
            <a:extLst>
              <a:ext uri="{FF2B5EF4-FFF2-40B4-BE49-F238E27FC236}">
                <a16:creationId xmlns:a16="http://schemas.microsoft.com/office/drawing/2014/main" id="{935BB442-3FED-90E0-47AC-DF34D7149EAC}"/>
              </a:ext>
            </a:extLst>
          </p:cNvPr>
          <p:cNvGraphicFramePr>
            <a:graphicFrameLocks noGrp="1"/>
          </p:cNvGraphicFramePr>
          <p:nvPr/>
        </p:nvGraphicFramePr>
        <p:xfrm>
          <a:off x="453822" y="1865104"/>
          <a:ext cx="7675195" cy="4014486"/>
        </p:xfrm>
        <a:graphic>
          <a:graphicData uri="http://schemas.openxmlformats.org/drawingml/2006/table">
            <a:tbl>
              <a:tblPr/>
              <a:tblGrid>
                <a:gridCol w="697745">
                  <a:extLst>
                    <a:ext uri="{9D8B030D-6E8A-4147-A177-3AD203B41FA5}">
                      <a16:colId xmlns:a16="http://schemas.microsoft.com/office/drawing/2014/main" val="1051233957"/>
                    </a:ext>
                  </a:extLst>
                </a:gridCol>
                <a:gridCol w="697745">
                  <a:extLst>
                    <a:ext uri="{9D8B030D-6E8A-4147-A177-3AD203B41FA5}">
                      <a16:colId xmlns:a16="http://schemas.microsoft.com/office/drawing/2014/main" val="4141403155"/>
                    </a:ext>
                  </a:extLst>
                </a:gridCol>
                <a:gridCol w="697745">
                  <a:extLst>
                    <a:ext uri="{9D8B030D-6E8A-4147-A177-3AD203B41FA5}">
                      <a16:colId xmlns:a16="http://schemas.microsoft.com/office/drawing/2014/main" val="564580031"/>
                    </a:ext>
                  </a:extLst>
                </a:gridCol>
                <a:gridCol w="697745">
                  <a:extLst>
                    <a:ext uri="{9D8B030D-6E8A-4147-A177-3AD203B41FA5}">
                      <a16:colId xmlns:a16="http://schemas.microsoft.com/office/drawing/2014/main" val="1536741097"/>
                    </a:ext>
                  </a:extLst>
                </a:gridCol>
                <a:gridCol w="697745">
                  <a:extLst>
                    <a:ext uri="{9D8B030D-6E8A-4147-A177-3AD203B41FA5}">
                      <a16:colId xmlns:a16="http://schemas.microsoft.com/office/drawing/2014/main" val="2462684360"/>
                    </a:ext>
                  </a:extLst>
                </a:gridCol>
                <a:gridCol w="697745">
                  <a:extLst>
                    <a:ext uri="{9D8B030D-6E8A-4147-A177-3AD203B41FA5}">
                      <a16:colId xmlns:a16="http://schemas.microsoft.com/office/drawing/2014/main" val="1266515643"/>
                    </a:ext>
                  </a:extLst>
                </a:gridCol>
                <a:gridCol w="697745">
                  <a:extLst>
                    <a:ext uri="{9D8B030D-6E8A-4147-A177-3AD203B41FA5}">
                      <a16:colId xmlns:a16="http://schemas.microsoft.com/office/drawing/2014/main" val="2685193750"/>
                    </a:ext>
                  </a:extLst>
                </a:gridCol>
                <a:gridCol w="697745">
                  <a:extLst>
                    <a:ext uri="{9D8B030D-6E8A-4147-A177-3AD203B41FA5}">
                      <a16:colId xmlns:a16="http://schemas.microsoft.com/office/drawing/2014/main" val="1403851468"/>
                    </a:ext>
                  </a:extLst>
                </a:gridCol>
                <a:gridCol w="697745">
                  <a:extLst>
                    <a:ext uri="{9D8B030D-6E8A-4147-A177-3AD203B41FA5}">
                      <a16:colId xmlns:a16="http://schemas.microsoft.com/office/drawing/2014/main" val="3076373801"/>
                    </a:ext>
                  </a:extLst>
                </a:gridCol>
                <a:gridCol w="697745">
                  <a:extLst>
                    <a:ext uri="{9D8B030D-6E8A-4147-A177-3AD203B41FA5}">
                      <a16:colId xmlns:a16="http://schemas.microsoft.com/office/drawing/2014/main" val="1411638"/>
                    </a:ext>
                  </a:extLst>
                </a:gridCol>
                <a:gridCol w="697745">
                  <a:extLst>
                    <a:ext uri="{9D8B030D-6E8A-4147-A177-3AD203B41FA5}">
                      <a16:colId xmlns:a16="http://schemas.microsoft.com/office/drawing/2014/main" val="1549219253"/>
                    </a:ext>
                  </a:extLst>
                </a:gridCol>
              </a:tblGrid>
              <a:tr h="286749">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marL="0" indent="0" algn="l" fontAlgn="b">
                        <a:buNone/>
                      </a:pPr>
                      <a:r>
                        <a:rPr lang="en-US" sz="1100" b="1" i="0" u="none" strike="noStrike">
                          <a:solidFill>
                            <a:srgbClr val="000000"/>
                          </a:solidFill>
                          <a:effectLst/>
                          <a:latin typeface="Aptos Narrow" panose="020B0004020202020204" pitchFamily="34" charset="0"/>
                        </a:rPr>
                        <a:t>6 TWh</a:t>
                      </a:r>
                    </a:p>
                  </a:txBody>
                  <a:tcPr marL="7620" marR="7620" marT="7620" marB="0" anchor="b">
                    <a:lnL>
                      <a:noFill/>
                    </a:lnL>
                    <a:lnR>
                      <a:noFill/>
                    </a:lnR>
                    <a:lnT>
                      <a:noFill/>
                    </a:lnT>
                    <a:lnB>
                      <a:noFill/>
                    </a:lnB>
                    <a:noFill/>
                  </a:tcPr>
                </a:tc>
                <a:tc>
                  <a:txBody>
                    <a:bodyPr/>
                    <a:lstStyle/>
                    <a:p>
                      <a:pPr marL="0" indent="0" algn="l" fontAlgn="b">
                        <a:buNone/>
                      </a:pPr>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marL="0" indent="0" algn="l" fontAlgn="b">
                        <a:buNone/>
                      </a:pPr>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marL="0" indent="0" algn="l" fontAlgn="b">
                        <a:buNone/>
                      </a:pPr>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marL="0" indent="0" algn="l" fontAlgn="b">
                        <a:buNone/>
                      </a:pPr>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marL="0" indent="0" algn="l" fontAlgn="b">
                        <a:buNone/>
                      </a:pPr>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marL="0" indent="0" algn="l" fontAlgn="b">
                        <a:buNone/>
                      </a:pPr>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marL="0" indent="0" algn="l" fontAlgn="b">
                        <a:buNone/>
                      </a:pPr>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marL="0" indent="0" algn="l" fontAlgn="b">
                        <a:buNone/>
                      </a:pPr>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marL="0" indent="0" algn="l" fontAlgn="b">
                        <a:buNone/>
                      </a:pPr>
                      <a:r>
                        <a:rPr lang="en-US" sz="1100" b="1" i="0" u="none" strike="noStrike">
                          <a:solidFill>
                            <a:srgbClr val="000000"/>
                          </a:solidFill>
                          <a:effectLst/>
                          <a:latin typeface="Aptos Narrow" panose="020B0004020202020204" pitchFamily="34" charset="0"/>
                        </a:rPr>
                        <a:t>62 TWh</a:t>
                      </a:r>
                    </a:p>
                  </a:txBody>
                  <a:tcPr marL="7620" marR="7620" marT="7620" marB="0" anchor="b">
                    <a:lnL>
                      <a:noFill/>
                    </a:lnL>
                    <a:lnR>
                      <a:noFill/>
                    </a:lnR>
                    <a:lnT>
                      <a:noFill/>
                    </a:lnT>
                    <a:lnB>
                      <a:noFill/>
                    </a:lnB>
                    <a:noFill/>
                  </a:tcPr>
                </a:tc>
                <a:extLst>
                  <a:ext uri="{0D108BD9-81ED-4DB2-BD59-A6C34878D82A}">
                    <a16:rowId xmlns:a16="http://schemas.microsoft.com/office/drawing/2014/main" val="1054166751"/>
                  </a:ext>
                </a:extLst>
              </a:tr>
              <a:tr h="286749">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42C6F6"/>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76D5F8"/>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90DDF9"/>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7E9FB"/>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BF9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DEE8E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2CAD3"/>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2D6D87"/>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175E7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004E6D"/>
                    </a:solidFill>
                  </a:tcPr>
                </a:tc>
                <a:extLst>
                  <a:ext uri="{0D108BD9-81ED-4DB2-BD59-A6C34878D82A}">
                    <a16:rowId xmlns:a16="http://schemas.microsoft.com/office/drawing/2014/main" val="3514522394"/>
                  </a:ext>
                </a:extLst>
              </a:tr>
              <a:tr h="286749">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extLst>
                  <a:ext uri="{0D108BD9-81ED-4DB2-BD59-A6C34878D82A}">
                    <a16:rowId xmlns:a16="http://schemas.microsoft.com/office/drawing/2014/main" val="3472740640"/>
                  </a:ext>
                </a:extLst>
              </a:tr>
              <a:tr h="286749">
                <a:tc>
                  <a:txBody>
                    <a:bodyPr/>
                    <a:lstStyle/>
                    <a:p>
                      <a:pPr marL="0" indent="0" algn="r" fontAlgn="b">
                        <a:buNone/>
                      </a:pPr>
                      <a:r>
                        <a:rPr lang="en-US" sz="1100" b="0" i="0" u="none" strike="noStrike">
                          <a:solidFill>
                            <a:srgbClr val="000000"/>
                          </a:solidFill>
                          <a:effectLst/>
                          <a:latin typeface="Aptos Narrow" panose="020B0004020202020204" pitchFamily="34" charset="0"/>
                        </a:rPr>
                        <a:t>100%</a:t>
                      </a:r>
                    </a:p>
                  </a:txBody>
                  <a:tcPr marL="7620" marR="7620" marT="7620" marB="0" anchor="b">
                    <a:lnL>
                      <a:noFill/>
                    </a:lnL>
                    <a:lnR>
                      <a:noFill/>
                    </a:lnR>
                    <a:lnT>
                      <a:noFill/>
                    </a:lnT>
                    <a:lnB>
                      <a:noFill/>
                    </a:lnB>
                    <a:no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0ECF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DCF4FD"/>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F8FC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1EAE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8CED7"/>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8FB2BF"/>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3E7991"/>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3E7991"/>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155D79"/>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004E6D"/>
                    </a:solidFill>
                  </a:tcPr>
                </a:tc>
                <a:extLst>
                  <a:ext uri="{0D108BD9-81ED-4DB2-BD59-A6C34878D82A}">
                    <a16:rowId xmlns:a16="http://schemas.microsoft.com/office/drawing/2014/main" val="4232126300"/>
                  </a:ext>
                </a:extLst>
              </a:tr>
              <a:tr h="286749">
                <a:tc>
                  <a:txBody>
                    <a:bodyPr/>
                    <a:lstStyle/>
                    <a:p>
                      <a:pPr marL="0" indent="0" algn="r" fontAlgn="b">
                        <a:buNone/>
                      </a:pPr>
                      <a:r>
                        <a:rPr lang="en-US" sz="1100" b="0" i="0" u="none" strike="noStrike">
                          <a:solidFill>
                            <a:srgbClr val="000000"/>
                          </a:solidFill>
                          <a:effectLst/>
                          <a:latin typeface="Aptos Narrow" panose="020B0004020202020204" pitchFamily="34" charset="0"/>
                        </a:rPr>
                        <a:t>90%</a:t>
                      </a:r>
                    </a:p>
                  </a:txBody>
                  <a:tcPr marL="7620" marR="7620" marT="7620" marB="0" anchor="b">
                    <a:lnL>
                      <a:noFill/>
                    </a:lnL>
                    <a:lnR>
                      <a:noFill/>
                    </a:lnR>
                    <a:lnT>
                      <a:noFill/>
                    </a:lnT>
                    <a:lnB>
                      <a:noFill/>
                    </a:lnB>
                    <a:no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2E7FB"/>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EF0F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AF8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F5F8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DDCE2"/>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A4C0CB"/>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6695A8"/>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52879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296B85"/>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004E6D"/>
                    </a:solidFill>
                  </a:tcPr>
                </a:tc>
                <a:extLst>
                  <a:ext uri="{0D108BD9-81ED-4DB2-BD59-A6C34878D82A}">
                    <a16:rowId xmlns:a16="http://schemas.microsoft.com/office/drawing/2014/main" val="2797994382"/>
                  </a:ext>
                </a:extLst>
              </a:tr>
              <a:tr h="286749">
                <a:tc>
                  <a:txBody>
                    <a:bodyPr/>
                    <a:lstStyle/>
                    <a:p>
                      <a:pPr marL="0" indent="0" algn="r" fontAlgn="b">
                        <a:buNone/>
                      </a:pPr>
                      <a:r>
                        <a:rPr lang="en-US" sz="1100" b="0" i="0" u="none" strike="noStrike">
                          <a:solidFill>
                            <a:srgbClr val="000000"/>
                          </a:solidFill>
                          <a:effectLst/>
                          <a:latin typeface="Aptos Narrow" panose="020B0004020202020204" pitchFamily="34" charset="0"/>
                        </a:rPr>
                        <a:t>80%</a:t>
                      </a:r>
                    </a:p>
                  </a:txBody>
                  <a:tcPr marL="7620" marR="7620" marT="7620" marB="0" anchor="b">
                    <a:lnL>
                      <a:noFill/>
                    </a:lnL>
                    <a:lnR>
                      <a:noFill/>
                    </a:lnR>
                    <a:lnT>
                      <a:noFill/>
                    </a:lnT>
                    <a:lnB>
                      <a:noFill/>
                    </a:lnB>
                    <a:no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A4E3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0ECF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DCF4FD"/>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F8FC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1EAE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8CED7"/>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8FB2BF"/>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6695A8"/>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3E7991"/>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155D79"/>
                    </a:solidFill>
                  </a:tcPr>
                </a:tc>
                <a:extLst>
                  <a:ext uri="{0D108BD9-81ED-4DB2-BD59-A6C34878D82A}">
                    <a16:rowId xmlns:a16="http://schemas.microsoft.com/office/drawing/2014/main" val="3192539123"/>
                  </a:ext>
                </a:extLst>
              </a:tr>
              <a:tr h="286749">
                <a:tc>
                  <a:txBody>
                    <a:bodyPr/>
                    <a:lstStyle/>
                    <a:p>
                      <a:pPr marL="0" indent="0" algn="r" fontAlgn="b">
                        <a:buNone/>
                      </a:pPr>
                      <a:r>
                        <a:rPr lang="en-US" sz="1100" b="0" i="0" u="none" strike="noStrike">
                          <a:solidFill>
                            <a:srgbClr val="000000"/>
                          </a:solidFill>
                          <a:effectLst/>
                          <a:latin typeface="Aptos Narrow" panose="020B0004020202020204" pitchFamily="34" charset="0"/>
                        </a:rPr>
                        <a:t>70%</a:t>
                      </a:r>
                    </a:p>
                  </a:txBody>
                  <a:tcPr marL="7620" marR="7620" marT="7620" marB="0" anchor="b">
                    <a:lnL>
                      <a:noFill/>
                    </a:lnL>
                    <a:lnR>
                      <a:noFill/>
                    </a:lnR>
                    <a:lnT>
                      <a:noFill/>
                    </a:lnT>
                    <a:lnB>
                      <a:noFill/>
                    </a:lnB>
                    <a:no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96DF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2E7FB"/>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EF0F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AF8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F5F8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DDCE2"/>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A4C0CB"/>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7BA3B4"/>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52879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296B85"/>
                    </a:solidFill>
                  </a:tcPr>
                </a:tc>
                <a:extLst>
                  <a:ext uri="{0D108BD9-81ED-4DB2-BD59-A6C34878D82A}">
                    <a16:rowId xmlns:a16="http://schemas.microsoft.com/office/drawing/2014/main" val="1519182681"/>
                  </a:ext>
                </a:extLst>
              </a:tr>
              <a:tr h="286749">
                <a:tc>
                  <a:txBody>
                    <a:bodyPr/>
                    <a:lstStyle/>
                    <a:p>
                      <a:pPr marL="0" indent="0" algn="r" fontAlgn="b">
                        <a:buNone/>
                      </a:pPr>
                      <a:r>
                        <a:rPr lang="en-US" sz="1100" b="0" i="0" u="none" strike="noStrike">
                          <a:solidFill>
                            <a:srgbClr val="000000"/>
                          </a:solidFill>
                          <a:effectLst/>
                          <a:latin typeface="Aptos Narrow" panose="020B0004020202020204" pitchFamily="34" charset="0"/>
                        </a:rPr>
                        <a:t>60%</a:t>
                      </a:r>
                    </a:p>
                  </a:txBody>
                  <a:tcPr marL="7620" marR="7620" marT="7620" marB="0" anchor="b">
                    <a:lnL>
                      <a:noFill/>
                    </a:lnL>
                    <a:lnR>
                      <a:noFill/>
                    </a:lnR>
                    <a:lnT>
                      <a:noFill/>
                    </a:lnT>
                    <a:lnB>
                      <a:noFill/>
                    </a:lnB>
                    <a:noFill/>
                  </a:tcPr>
                </a:tc>
                <a:tc>
                  <a:txBody>
                    <a:bodyPr/>
                    <a:lstStyle/>
                    <a:p>
                      <a:pPr algn="r" fontAlgn="b"/>
                      <a:endParaRPr lang="en-US" sz="1100" b="0" i="0" u="none" strike="noStrike" dirty="0">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88DBF9"/>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A4E3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0ECF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DCF4FD"/>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F8FC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1EAE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8CED7"/>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8FB2BF"/>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6695A8"/>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3E7991"/>
                    </a:solidFill>
                  </a:tcPr>
                </a:tc>
                <a:extLst>
                  <a:ext uri="{0D108BD9-81ED-4DB2-BD59-A6C34878D82A}">
                    <a16:rowId xmlns:a16="http://schemas.microsoft.com/office/drawing/2014/main" val="2108633541"/>
                  </a:ext>
                </a:extLst>
              </a:tr>
              <a:tr h="286749">
                <a:tc>
                  <a:txBody>
                    <a:bodyPr/>
                    <a:lstStyle/>
                    <a:p>
                      <a:pPr marL="0" indent="0" algn="r" fontAlgn="b">
                        <a:buNone/>
                      </a:pPr>
                      <a:r>
                        <a:rPr lang="en-US" sz="1100" b="0" i="0" u="none" strike="noStrike">
                          <a:solidFill>
                            <a:srgbClr val="000000"/>
                          </a:solidFill>
                          <a:effectLst/>
                          <a:latin typeface="Aptos Narrow" panose="020B0004020202020204" pitchFamily="34" charset="0"/>
                        </a:rPr>
                        <a:t>50%</a:t>
                      </a:r>
                    </a:p>
                  </a:txBody>
                  <a:tcPr marL="7620" marR="7620" marT="7620" marB="0" anchor="b">
                    <a:lnL>
                      <a:noFill/>
                    </a:lnL>
                    <a:lnR>
                      <a:noFill/>
                    </a:lnR>
                    <a:lnT>
                      <a:noFill/>
                    </a:lnT>
                    <a:lnB>
                      <a:noFill/>
                    </a:lnB>
                    <a:noFill/>
                  </a:tcPr>
                </a:tc>
                <a:tc>
                  <a:txBody>
                    <a:bodyPr/>
                    <a:lstStyle/>
                    <a:p>
                      <a:pPr algn="r" fontAlgn="b"/>
                      <a:endParaRPr lang="en-US" sz="1100" b="0" i="0" u="none" strike="noStrike" dirty="0">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7AD6F8"/>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96DF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2E7FB"/>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EF0F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AF8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F5F8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DDCE2"/>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A4C0CB"/>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7BA3B4"/>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52879C"/>
                    </a:solidFill>
                  </a:tcPr>
                </a:tc>
                <a:extLst>
                  <a:ext uri="{0D108BD9-81ED-4DB2-BD59-A6C34878D82A}">
                    <a16:rowId xmlns:a16="http://schemas.microsoft.com/office/drawing/2014/main" val="1118517722"/>
                  </a:ext>
                </a:extLst>
              </a:tr>
              <a:tr h="286749">
                <a:tc>
                  <a:txBody>
                    <a:bodyPr/>
                    <a:lstStyle/>
                    <a:p>
                      <a:pPr marL="0" indent="0" algn="r" fontAlgn="b">
                        <a:buNone/>
                      </a:pPr>
                      <a:r>
                        <a:rPr lang="en-US" sz="1100" b="0" i="0" u="none" strike="noStrike">
                          <a:solidFill>
                            <a:srgbClr val="000000"/>
                          </a:solidFill>
                          <a:effectLst/>
                          <a:latin typeface="Aptos Narrow" panose="020B0004020202020204" pitchFamily="34" charset="0"/>
                        </a:rPr>
                        <a:t>40%</a:t>
                      </a:r>
                    </a:p>
                  </a:txBody>
                  <a:tcPr marL="7620" marR="7620" marT="7620" marB="0" anchor="b">
                    <a:lnL>
                      <a:noFill/>
                    </a:lnL>
                    <a:lnR>
                      <a:noFill/>
                    </a:lnR>
                    <a:lnT>
                      <a:noFill/>
                    </a:lnT>
                    <a:lnB>
                      <a:noFill/>
                    </a:lnB>
                    <a:no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6CD2F8"/>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88DBF9"/>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A4E3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0ECF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DCF4FD"/>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F8FC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1EAE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8CED7"/>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8FB2BF"/>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6695A8"/>
                    </a:solidFill>
                  </a:tcPr>
                </a:tc>
                <a:extLst>
                  <a:ext uri="{0D108BD9-81ED-4DB2-BD59-A6C34878D82A}">
                    <a16:rowId xmlns:a16="http://schemas.microsoft.com/office/drawing/2014/main" val="1886684284"/>
                  </a:ext>
                </a:extLst>
              </a:tr>
              <a:tr h="286749">
                <a:tc>
                  <a:txBody>
                    <a:bodyPr/>
                    <a:lstStyle/>
                    <a:p>
                      <a:pPr marL="0" indent="0" algn="r" fontAlgn="b">
                        <a:buNone/>
                      </a:pPr>
                      <a:r>
                        <a:rPr lang="en-US" sz="1100" b="0" i="0" u="none" strike="noStrike">
                          <a:solidFill>
                            <a:srgbClr val="000000"/>
                          </a:solidFill>
                          <a:effectLst/>
                          <a:latin typeface="Aptos Narrow" panose="020B0004020202020204" pitchFamily="34" charset="0"/>
                        </a:rPr>
                        <a:t>30%</a:t>
                      </a:r>
                    </a:p>
                  </a:txBody>
                  <a:tcPr marL="7620" marR="7620" marT="7620" marB="0" anchor="b">
                    <a:lnL>
                      <a:noFill/>
                    </a:lnL>
                    <a:lnR>
                      <a:noFill/>
                    </a:lnR>
                    <a:lnT>
                      <a:noFill/>
                    </a:lnT>
                    <a:lnB>
                      <a:noFill/>
                    </a:lnB>
                    <a:no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5ECEF7"/>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7AD6F8"/>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96DF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2E7FB"/>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EF0F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AF8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F5F8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DDCE2"/>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A4C0CB"/>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7BA3B4"/>
                    </a:solidFill>
                  </a:tcPr>
                </a:tc>
                <a:extLst>
                  <a:ext uri="{0D108BD9-81ED-4DB2-BD59-A6C34878D82A}">
                    <a16:rowId xmlns:a16="http://schemas.microsoft.com/office/drawing/2014/main" val="1368680266"/>
                  </a:ext>
                </a:extLst>
              </a:tr>
              <a:tr h="286749">
                <a:tc>
                  <a:txBody>
                    <a:bodyPr/>
                    <a:lstStyle/>
                    <a:p>
                      <a:pPr marL="0" indent="0" algn="r" fontAlgn="b">
                        <a:buNone/>
                      </a:pPr>
                      <a:r>
                        <a:rPr lang="en-US" sz="1100" b="0" i="0" u="none" strike="noStrike">
                          <a:solidFill>
                            <a:srgbClr val="000000"/>
                          </a:solidFill>
                          <a:effectLst/>
                          <a:latin typeface="Aptos Narrow" panose="020B0004020202020204" pitchFamily="34" charset="0"/>
                        </a:rPr>
                        <a:t>20%</a:t>
                      </a:r>
                    </a:p>
                  </a:txBody>
                  <a:tcPr marL="7620" marR="7620" marT="7620" marB="0" anchor="b">
                    <a:lnL>
                      <a:noFill/>
                    </a:lnL>
                    <a:lnR>
                      <a:noFill/>
                    </a:lnR>
                    <a:lnT>
                      <a:noFill/>
                    </a:lnT>
                    <a:lnB>
                      <a:noFill/>
                    </a:lnB>
                    <a:noFill/>
                  </a:tcPr>
                </a:tc>
                <a:tc>
                  <a:txBody>
                    <a:bodyPr/>
                    <a:lstStyle/>
                    <a:p>
                      <a:pPr algn="r" fontAlgn="b"/>
                      <a:endParaRPr lang="en-US" sz="1100" b="0" i="0" u="none" strike="noStrike" dirty="0">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50CAF6"/>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6CD2F8"/>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88DBF9"/>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A4E3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0ECF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DCF4FD"/>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F8FC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1EAE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8CED7"/>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8FB2BF"/>
                    </a:solidFill>
                  </a:tcPr>
                </a:tc>
                <a:extLst>
                  <a:ext uri="{0D108BD9-81ED-4DB2-BD59-A6C34878D82A}">
                    <a16:rowId xmlns:a16="http://schemas.microsoft.com/office/drawing/2014/main" val="3965769455"/>
                  </a:ext>
                </a:extLst>
              </a:tr>
              <a:tr h="286749">
                <a:tc>
                  <a:txBody>
                    <a:bodyPr/>
                    <a:lstStyle/>
                    <a:p>
                      <a:pPr marL="0" indent="0" algn="r" fontAlgn="b">
                        <a:buNone/>
                      </a:pPr>
                      <a:r>
                        <a:rPr lang="en-US" sz="1100" b="0" i="0" u="none" strike="noStrike">
                          <a:solidFill>
                            <a:srgbClr val="000000"/>
                          </a:solidFill>
                          <a:effectLst/>
                          <a:latin typeface="Aptos Narrow" panose="020B0004020202020204" pitchFamily="34" charset="0"/>
                        </a:rPr>
                        <a:t>10%</a:t>
                      </a:r>
                    </a:p>
                  </a:txBody>
                  <a:tcPr marL="7620" marR="7620" marT="7620" marB="0" anchor="b">
                    <a:lnL>
                      <a:noFill/>
                    </a:lnL>
                    <a:lnR>
                      <a:noFill/>
                    </a:lnR>
                    <a:lnT>
                      <a:noFill/>
                    </a:lnT>
                    <a:lnB>
                      <a:noFill/>
                    </a:lnB>
                    <a:no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42C6F6"/>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5ECEF7"/>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7AD6F8"/>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96DF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B2E7FB"/>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EF0FC"/>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EAF8FE"/>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F5F8FA"/>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CDDCE2"/>
                    </a:solidFill>
                  </a:tcPr>
                </a:tc>
                <a:tc>
                  <a:txBody>
                    <a:bodyPr/>
                    <a:lstStyle/>
                    <a:p>
                      <a:pPr algn="r"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solidFill>
                      <a:srgbClr val="A4C0CB"/>
                    </a:solidFill>
                  </a:tcPr>
                </a:tc>
                <a:extLst>
                  <a:ext uri="{0D108BD9-81ED-4DB2-BD59-A6C34878D82A}">
                    <a16:rowId xmlns:a16="http://schemas.microsoft.com/office/drawing/2014/main" val="3670600234"/>
                  </a:ext>
                </a:extLst>
              </a:tr>
              <a:tr h="286749">
                <a:tc>
                  <a:txBody>
                    <a:bodyPr/>
                    <a:lstStyle/>
                    <a:p>
                      <a:pPr algn="l" fontAlgn="b"/>
                      <a:endParaRPr lang="en-US" sz="1100" b="0" i="0" u="none" strike="noStrike">
                        <a:solidFill>
                          <a:srgbClr val="000000"/>
                        </a:solidFill>
                        <a:effectLst/>
                        <a:latin typeface="Aptos Narrow" panose="020B0004020202020204" pitchFamily="34" charset="0"/>
                      </a:endParaRPr>
                    </a:p>
                  </a:txBody>
                  <a:tcPr marL="7620" marR="7620" marT="7620" marB="0" anchor="b">
                    <a:lnL>
                      <a:noFill/>
                    </a:lnL>
                    <a:lnR>
                      <a:noFill/>
                    </a:lnR>
                    <a:lnT>
                      <a:noFill/>
                    </a:lnT>
                    <a:lnB>
                      <a:noFill/>
                    </a:lnB>
                    <a:noFill/>
                  </a:tcPr>
                </a:tc>
                <a:tc>
                  <a:txBody>
                    <a:bodyPr/>
                    <a:lstStyle/>
                    <a:p>
                      <a:pPr marL="0" indent="0" algn="r" fontAlgn="b">
                        <a:buNone/>
                      </a:pPr>
                      <a:r>
                        <a:rPr lang="en-US" sz="1100" b="0" i="0" u="none" strike="noStrike">
                          <a:solidFill>
                            <a:srgbClr val="000000"/>
                          </a:solidFill>
                          <a:effectLst/>
                          <a:latin typeface="Aptos Narrow" panose="020B0004020202020204" pitchFamily="34" charset="0"/>
                        </a:rPr>
                        <a:t>10%</a:t>
                      </a:r>
                    </a:p>
                  </a:txBody>
                  <a:tcPr marL="7620" marR="7620" marT="7620" marB="0" anchor="b">
                    <a:lnL>
                      <a:noFill/>
                    </a:lnL>
                    <a:lnR>
                      <a:noFill/>
                    </a:lnR>
                    <a:lnT>
                      <a:noFill/>
                    </a:lnT>
                    <a:lnB>
                      <a:noFill/>
                    </a:lnB>
                    <a:noFill/>
                  </a:tcPr>
                </a:tc>
                <a:tc>
                  <a:txBody>
                    <a:bodyPr/>
                    <a:lstStyle/>
                    <a:p>
                      <a:pPr marL="0" indent="0" algn="r" fontAlgn="b">
                        <a:buNone/>
                      </a:pPr>
                      <a:r>
                        <a:rPr lang="en-US" sz="1100" b="0" i="0" u="none" strike="noStrike">
                          <a:solidFill>
                            <a:srgbClr val="000000"/>
                          </a:solidFill>
                          <a:effectLst/>
                          <a:latin typeface="Aptos Narrow" panose="020B0004020202020204" pitchFamily="34" charset="0"/>
                        </a:rPr>
                        <a:t>20%</a:t>
                      </a:r>
                    </a:p>
                  </a:txBody>
                  <a:tcPr marL="7620" marR="7620" marT="7620" marB="0" anchor="b">
                    <a:lnL>
                      <a:noFill/>
                    </a:lnL>
                    <a:lnR>
                      <a:noFill/>
                    </a:lnR>
                    <a:lnT>
                      <a:noFill/>
                    </a:lnT>
                    <a:lnB>
                      <a:noFill/>
                    </a:lnB>
                    <a:noFill/>
                  </a:tcPr>
                </a:tc>
                <a:tc>
                  <a:txBody>
                    <a:bodyPr/>
                    <a:lstStyle/>
                    <a:p>
                      <a:pPr marL="0" indent="0" algn="r" fontAlgn="b">
                        <a:buNone/>
                      </a:pPr>
                      <a:r>
                        <a:rPr lang="en-US" sz="1100" b="0" i="0" u="none" strike="noStrike">
                          <a:solidFill>
                            <a:srgbClr val="000000"/>
                          </a:solidFill>
                          <a:effectLst/>
                          <a:latin typeface="Aptos Narrow" panose="020B0004020202020204" pitchFamily="34" charset="0"/>
                        </a:rPr>
                        <a:t>30%</a:t>
                      </a:r>
                    </a:p>
                  </a:txBody>
                  <a:tcPr marL="7620" marR="7620" marT="7620" marB="0" anchor="b">
                    <a:lnL>
                      <a:noFill/>
                    </a:lnL>
                    <a:lnR>
                      <a:noFill/>
                    </a:lnR>
                    <a:lnT>
                      <a:noFill/>
                    </a:lnT>
                    <a:lnB>
                      <a:noFill/>
                    </a:lnB>
                    <a:noFill/>
                  </a:tcPr>
                </a:tc>
                <a:tc>
                  <a:txBody>
                    <a:bodyPr/>
                    <a:lstStyle/>
                    <a:p>
                      <a:pPr marL="0" indent="0" algn="r" fontAlgn="b">
                        <a:buNone/>
                      </a:pPr>
                      <a:r>
                        <a:rPr lang="en-US" sz="1100" b="0" i="0" u="none" strike="noStrike">
                          <a:solidFill>
                            <a:srgbClr val="000000"/>
                          </a:solidFill>
                          <a:effectLst/>
                          <a:latin typeface="Aptos Narrow" panose="020B0004020202020204" pitchFamily="34" charset="0"/>
                        </a:rPr>
                        <a:t>40%</a:t>
                      </a:r>
                    </a:p>
                  </a:txBody>
                  <a:tcPr marL="7620" marR="7620" marT="7620" marB="0" anchor="b">
                    <a:lnL>
                      <a:noFill/>
                    </a:lnL>
                    <a:lnR>
                      <a:noFill/>
                    </a:lnR>
                    <a:lnT>
                      <a:noFill/>
                    </a:lnT>
                    <a:lnB>
                      <a:noFill/>
                    </a:lnB>
                    <a:noFill/>
                  </a:tcPr>
                </a:tc>
                <a:tc>
                  <a:txBody>
                    <a:bodyPr/>
                    <a:lstStyle/>
                    <a:p>
                      <a:pPr marL="0" indent="0" algn="r" fontAlgn="b">
                        <a:buNone/>
                      </a:pPr>
                      <a:r>
                        <a:rPr lang="en-US" sz="1100" b="0" i="0" u="none" strike="noStrike">
                          <a:solidFill>
                            <a:srgbClr val="000000"/>
                          </a:solidFill>
                          <a:effectLst/>
                          <a:latin typeface="Aptos Narrow" panose="020B0004020202020204" pitchFamily="34" charset="0"/>
                        </a:rPr>
                        <a:t>50%</a:t>
                      </a:r>
                    </a:p>
                  </a:txBody>
                  <a:tcPr marL="7620" marR="7620" marT="7620" marB="0" anchor="b">
                    <a:lnL>
                      <a:noFill/>
                    </a:lnL>
                    <a:lnR>
                      <a:noFill/>
                    </a:lnR>
                    <a:lnT>
                      <a:noFill/>
                    </a:lnT>
                    <a:lnB>
                      <a:noFill/>
                    </a:lnB>
                    <a:noFill/>
                  </a:tcPr>
                </a:tc>
                <a:tc>
                  <a:txBody>
                    <a:bodyPr/>
                    <a:lstStyle/>
                    <a:p>
                      <a:pPr marL="0" indent="0" algn="r" fontAlgn="b">
                        <a:buNone/>
                      </a:pPr>
                      <a:r>
                        <a:rPr lang="en-US" sz="1100" b="0" i="0" u="none" strike="noStrike">
                          <a:solidFill>
                            <a:srgbClr val="000000"/>
                          </a:solidFill>
                          <a:effectLst/>
                          <a:latin typeface="Aptos Narrow" panose="020B0004020202020204" pitchFamily="34" charset="0"/>
                        </a:rPr>
                        <a:t>60%</a:t>
                      </a:r>
                    </a:p>
                  </a:txBody>
                  <a:tcPr marL="7620" marR="7620" marT="7620" marB="0" anchor="b">
                    <a:lnL>
                      <a:noFill/>
                    </a:lnL>
                    <a:lnR>
                      <a:noFill/>
                    </a:lnR>
                    <a:lnT>
                      <a:noFill/>
                    </a:lnT>
                    <a:lnB>
                      <a:noFill/>
                    </a:lnB>
                    <a:noFill/>
                  </a:tcPr>
                </a:tc>
                <a:tc>
                  <a:txBody>
                    <a:bodyPr/>
                    <a:lstStyle/>
                    <a:p>
                      <a:pPr marL="0" indent="0" algn="r" fontAlgn="b">
                        <a:buNone/>
                      </a:pPr>
                      <a:r>
                        <a:rPr lang="en-US" sz="1100" b="0" i="0" u="none" strike="noStrike">
                          <a:solidFill>
                            <a:srgbClr val="000000"/>
                          </a:solidFill>
                          <a:effectLst/>
                          <a:latin typeface="Aptos Narrow" panose="020B0004020202020204" pitchFamily="34" charset="0"/>
                        </a:rPr>
                        <a:t>70%</a:t>
                      </a:r>
                    </a:p>
                  </a:txBody>
                  <a:tcPr marL="7620" marR="7620" marT="7620" marB="0" anchor="b">
                    <a:lnL>
                      <a:noFill/>
                    </a:lnL>
                    <a:lnR>
                      <a:noFill/>
                    </a:lnR>
                    <a:lnT>
                      <a:noFill/>
                    </a:lnT>
                    <a:lnB>
                      <a:noFill/>
                    </a:lnB>
                    <a:noFill/>
                  </a:tcPr>
                </a:tc>
                <a:tc>
                  <a:txBody>
                    <a:bodyPr/>
                    <a:lstStyle/>
                    <a:p>
                      <a:pPr marL="0" indent="0" algn="r" fontAlgn="b">
                        <a:buNone/>
                      </a:pPr>
                      <a:r>
                        <a:rPr lang="en-US" sz="1100" b="0" i="0" u="none" strike="noStrike">
                          <a:solidFill>
                            <a:srgbClr val="000000"/>
                          </a:solidFill>
                          <a:effectLst/>
                          <a:latin typeface="Aptos Narrow" panose="020B0004020202020204" pitchFamily="34" charset="0"/>
                        </a:rPr>
                        <a:t>80%</a:t>
                      </a:r>
                    </a:p>
                  </a:txBody>
                  <a:tcPr marL="7620" marR="7620" marT="7620" marB="0" anchor="b">
                    <a:lnL>
                      <a:noFill/>
                    </a:lnL>
                    <a:lnR>
                      <a:noFill/>
                    </a:lnR>
                    <a:lnT>
                      <a:noFill/>
                    </a:lnT>
                    <a:lnB>
                      <a:noFill/>
                    </a:lnB>
                    <a:noFill/>
                  </a:tcPr>
                </a:tc>
                <a:tc>
                  <a:txBody>
                    <a:bodyPr/>
                    <a:lstStyle/>
                    <a:p>
                      <a:pPr marL="0" indent="0" algn="r" fontAlgn="b">
                        <a:buNone/>
                      </a:pPr>
                      <a:r>
                        <a:rPr lang="en-US" sz="1100" b="0" i="0" u="none" strike="noStrike">
                          <a:solidFill>
                            <a:srgbClr val="000000"/>
                          </a:solidFill>
                          <a:effectLst/>
                          <a:latin typeface="Aptos Narrow" panose="020B0004020202020204" pitchFamily="34" charset="0"/>
                        </a:rPr>
                        <a:t>90%</a:t>
                      </a:r>
                    </a:p>
                  </a:txBody>
                  <a:tcPr marL="7620" marR="7620" marT="7620" marB="0" anchor="b">
                    <a:lnL>
                      <a:noFill/>
                    </a:lnL>
                    <a:lnR>
                      <a:noFill/>
                    </a:lnR>
                    <a:lnT>
                      <a:noFill/>
                    </a:lnT>
                    <a:lnB>
                      <a:noFill/>
                    </a:lnB>
                    <a:noFill/>
                  </a:tcPr>
                </a:tc>
                <a:tc>
                  <a:txBody>
                    <a:bodyPr/>
                    <a:lstStyle/>
                    <a:p>
                      <a:pPr marL="0" indent="0" algn="r" fontAlgn="b">
                        <a:buNone/>
                      </a:pPr>
                      <a:r>
                        <a:rPr lang="en-US" sz="1100" b="0" i="0" u="none" strike="noStrike" dirty="0">
                          <a:solidFill>
                            <a:srgbClr val="000000"/>
                          </a:solidFill>
                          <a:effectLst/>
                          <a:latin typeface="Aptos Narrow" panose="020B0004020202020204" pitchFamily="34" charset="0"/>
                        </a:rPr>
                        <a:t>100%</a:t>
                      </a:r>
                    </a:p>
                  </a:txBody>
                  <a:tcPr marL="7620" marR="7620" marT="7620" marB="0" anchor="b">
                    <a:lnL>
                      <a:noFill/>
                    </a:lnL>
                    <a:lnR>
                      <a:noFill/>
                    </a:lnR>
                    <a:lnT>
                      <a:noFill/>
                    </a:lnT>
                    <a:lnB>
                      <a:noFill/>
                    </a:lnB>
                    <a:noFill/>
                  </a:tcPr>
                </a:tc>
                <a:extLst>
                  <a:ext uri="{0D108BD9-81ED-4DB2-BD59-A6C34878D82A}">
                    <a16:rowId xmlns:a16="http://schemas.microsoft.com/office/drawing/2014/main" val="1245295610"/>
                  </a:ext>
                </a:extLst>
              </a:tr>
            </a:tbl>
          </a:graphicData>
        </a:graphic>
      </p:graphicFrame>
      <p:sp>
        <p:nvSpPr>
          <p:cNvPr id="16" name="TextBox 15">
            <a:extLst>
              <a:ext uri="{FF2B5EF4-FFF2-40B4-BE49-F238E27FC236}">
                <a16:creationId xmlns:a16="http://schemas.microsoft.com/office/drawing/2014/main" id="{7702F715-A69F-D417-8133-47DFAA27BE57}"/>
              </a:ext>
            </a:extLst>
          </p:cNvPr>
          <p:cNvSpPr txBox="1"/>
          <p:nvPr/>
        </p:nvSpPr>
        <p:spPr bwMode="gray">
          <a:xfrm>
            <a:off x="3640255" y="5896371"/>
            <a:ext cx="3020993" cy="241980"/>
          </a:xfrm>
          <a:prstGeom prst="rect">
            <a:avLst/>
          </a:prstGeom>
          <a:noFill/>
        </p:spPr>
        <p:txBody>
          <a:bodyPr wrap="square" lIns="36000" tIns="36000" rIns="36000" bIns="36000" rtlCol="0">
            <a:spAutoFit/>
          </a:bodyPr>
          <a:lstStyle/>
          <a:p>
            <a:pPr marL="0" indent="0">
              <a:buNone/>
            </a:pPr>
            <a:r>
              <a:rPr lang="en-US" sz="1100"/>
              <a:t>Vehicle-to-grid participation </a:t>
            </a:r>
          </a:p>
        </p:txBody>
      </p:sp>
      <p:sp>
        <p:nvSpPr>
          <p:cNvPr id="17" name="TextBox 16">
            <a:extLst>
              <a:ext uri="{FF2B5EF4-FFF2-40B4-BE49-F238E27FC236}">
                <a16:creationId xmlns:a16="http://schemas.microsoft.com/office/drawing/2014/main" id="{5D7B111E-0A7A-0012-1978-6531E879C27E}"/>
              </a:ext>
            </a:extLst>
          </p:cNvPr>
          <p:cNvSpPr txBox="1"/>
          <p:nvPr/>
        </p:nvSpPr>
        <p:spPr bwMode="gray">
          <a:xfrm rot="16200000">
            <a:off x="-1046849" y="3138861"/>
            <a:ext cx="3020993" cy="241980"/>
          </a:xfrm>
          <a:prstGeom prst="rect">
            <a:avLst/>
          </a:prstGeom>
          <a:noFill/>
        </p:spPr>
        <p:txBody>
          <a:bodyPr wrap="square" lIns="36000" tIns="36000" rIns="36000" bIns="36000" rtlCol="0">
            <a:spAutoFit/>
          </a:bodyPr>
          <a:lstStyle/>
          <a:p>
            <a:pPr marL="0" indent="0">
              <a:buNone/>
            </a:pPr>
            <a:r>
              <a:rPr lang="en-US" sz="1100"/>
              <a:t>Second-use utilization rate</a:t>
            </a:r>
          </a:p>
        </p:txBody>
      </p:sp>
      <p:sp>
        <p:nvSpPr>
          <p:cNvPr id="19" name="btfpNotesBox962619">
            <a:extLst>
              <a:ext uri="{FF2B5EF4-FFF2-40B4-BE49-F238E27FC236}">
                <a16:creationId xmlns:a16="http://schemas.microsoft.com/office/drawing/2014/main" id="{6282E6C0-5922-F7A4-D722-D0BC32E42494}"/>
              </a:ext>
            </a:extLst>
          </p:cNvPr>
          <p:cNvSpPr txBox="1"/>
          <p:nvPr>
            <p:custDataLst>
              <p:tags r:id="rId2"/>
            </p:custDataLst>
          </p:nvPr>
        </p:nvSpPr>
        <p:spPr bwMode="gray">
          <a:xfrm>
            <a:off x="330199" y="6187202"/>
            <a:ext cx="8976509" cy="492443"/>
          </a:xfrm>
          <a:prstGeom prst="rect">
            <a:avLst/>
          </a:prstGeom>
          <a:noFill/>
        </p:spPr>
        <p:txBody>
          <a:bodyPr vert="horz" wrap="square" lIns="0" tIns="0" rIns="0" bIns="0" rtlCol="0" anchor="b">
            <a:spAutoFit/>
          </a:bodyPr>
          <a:lstStyle/>
          <a:p>
            <a:endParaRPr lang="en-US" sz="800" dirty="0">
              <a:solidFill>
                <a:srgbClr val="000000"/>
              </a:solidFill>
            </a:endParaRPr>
          </a:p>
          <a:p>
            <a:r>
              <a:rPr lang="en-US" sz="800" dirty="0">
                <a:solidFill>
                  <a:srgbClr val="000000"/>
                </a:solidFill>
              </a:rPr>
              <a:t>Source: </a:t>
            </a:r>
            <a:r>
              <a:rPr lang="en-US" sz="800" dirty="0">
                <a:solidFill>
                  <a:srgbClr val="000000"/>
                </a:solidFill>
                <a:hlinkClick r:id="rId7"/>
              </a:rPr>
              <a:t>Electric vehicle batteries alone could satisfy short-term grid storage demand by as early as 2030</a:t>
            </a:r>
            <a:r>
              <a:rPr lang="en-US" sz="800" dirty="0">
                <a:solidFill>
                  <a:srgbClr val="000000"/>
                </a:solidFill>
              </a:rPr>
              <a:t> (Nature, 2023).</a:t>
            </a:r>
            <a:endParaRPr lang="en-US" sz="800" dirty="0">
              <a:solidFill>
                <a:srgbClr val="000000"/>
              </a:solidFill>
              <a:cs typeface="Arial"/>
            </a:endParaRPr>
          </a:p>
          <a:p>
            <a:pPr>
              <a:defRPr/>
            </a:pPr>
            <a:r>
              <a:rPr kumimoji="0" lang="en-US" sz="800" b="0" i="0" u="none" strike="noStrike" kern="1200" cap="none" spc="0" normalizeH="0" baseline="0" noProof="0" dirty="0">
                <a:ln>
                  <a:noFill/>
                </a:ln>
                <a:solidFill>
                  <a:srgbClr val="000000"/>
                </a:solidFill>
                <a:effectLst/>
                <a:uLnTx/>
                <a:uFillTx/>
                <a:latin typeface="Arial"/>
                <a:ea typeface="+mn-ea"/>
                <a:cs typeface="+mn-cs"/>
              </a:rPr>
              <a:t>Credit: </a:t>
            </a:r>
            <a:r>
              <a:rPr lang="en-US" sz="800" dirty="0">
                <a:solidFill>
                  <a:srgbClr val="000000"/>
                </a:solidFill>
                <a:latin typeface="Arial"/>
              </a:rPr>
              <a:t>David Foye, </a:t>
            </a:r>
            <a:r>
              <a:rPr lang="en-US" sz="800" dirty="0">
                <a:solidFill>
                  <a:srgbClr val="000000"/>
                </a:solidFill>
              </a:rPr>
              <a:t>Petr Jenicek, Birru Lucha, </a:t>
            </a:r>
            <a:r>
              <a:rPr lang="en-US" sz="800" dirty="0" err="1">
                <a:solidFill>
                  <a:srgbClr val="000000"/>
                </a:solidFill>
              </a:rPr>
              <a:t>Hyae</a:t>
            </a:r>
            <a:r>
              <a:rPr lang="en-US" sz="800" dirty="0">
                <a:solidFill>
                  <a:srgbClr val="000000"/>
                </a:solidFill>
              </a:rPr>
              <a:t> Ryung Kim, Dominica Wambold, and </a:t>
            </a:r>
            <a:r>
              <a:rPr lang="en-US" sz="800" dirty="0">
                <a:solidFill>
                  <a:srgbClr val="000000"/>
                </a:solidFill>
                <a:hlinkClick r:id="rId8"/>
              </a:rPr>
              <a:t>Gernot Wagner</a:t>
            </a:r>
            <a:r>
              <a:rPr lang="en-US" sz="800" dirty="0">
                <a:solidFill>
                  <a:srgbClr val="000000"/>
                </a:solidFill>
              </a:rPr>
              <a:t>. </a:t>
            </a:r>
            <a:r>
              <a:rPr lang="en-US" sz="800" dirty="0">
                <a:hlinkClick r:id="rId9"/>
              </a:rPr>
              <a:t>Share with attribution</a:t>
            </a:r>
            <a:r>
              <a:rPr lang="en-US" sz="800" dirty="0">
                <a:solidFill>
                  <a:srgbClr val="000000"/>
                </a:solidFill>
              </a:rPr>
              <a:t>: Wagner </a:t>
            </a:r>
            <a:r>
              <a:rPr lang="en-US" sz="800" i="1" dirty="0">
                <a:solidFill>
                  <a:srgbClr val="000000"/>
                </a:solidFill>
              </a:rPr>
              <a:t>et al. </a:t>
            </a:r>
            <a:r>
              <a:rPr lang="en-US" sz="800" dirty="0">
                <a:solidFill>
                  <a:srgbClr val="000000"/>
                </a:solidFill>
              </a:rPr>
              <a:t>“Powering Grids,” Columbia Business School Climate Knowledge Initiative (28 September 2026).</a:t>
            </a:r>
            <a:endParaRPr lang="en-US" sz="800" dirty="0">
              <a:latin typeface="Arial" panose="020B0604020202020204" pitchFamily="34" charset="0"/>
              <a:cs typeface="Arial" panose="020B0604020202020204" pitchFamily="34" charset="0"/>
            </a:endParaRPr>
          </a:p>
        </p:txBody>
      </p:sp>
      <p:sp>
        <p:nvSpPr>
          <p:cNvPr id="20" name="Content Placeholder 2">
            <a:extLst>
              <a:ext uri="{FF2B5EF4-FFF2-40B4-BE49-F238E27FC236}">
                <a16:creationId xmlns:a16="http://schemas.microsoft.com/office/drawing/2014/main" id="{57E53C32-E87F-EE23-2EED-E7C36E6E331E}"/>
              </a:ext>
            </a:extLst>
          </p:cNvPr>
          <p:cNvSpPr txBox="1">
            <a:spLocks/>
          </p:cNvSpPr>
          <p:nvPr/>
        </p:nvSpPr>
        <p:spPr>
          <a:xfrm>
            <a:off x="326220" y="1553764"/>
            <a:ext cx="8980488" cy="274637"/>
          </a:xfrm>
          <a:prstGeom prst="rect">
            <a:avLst/>
          </a:prstGeom>
        </p:spPr>
        <p:txBody>
          <a:bodyPr vert="horz" lIns="91440" tIns="45720" rIns="91440" bIns="45720" rtlCol="0">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ko-KR" sz="1400" b="1"/>
              <a:t>Total actual available capacity under various conditions in STEP-NCX scenario in 2050</a:t>
            </a:r>
          </a:p>
        </p:txBody>
      </p:sp>
      <p:cxnSp>
        <p:nvCxnSpPr>
          <p:cNvPr id="21" name="btfpColumnHeaderBoxLine739433">
            <a:extLst>
              <a:ext uri="{FF2B5EF4-FFF2-40B4-BE49-F238E27FC236}">
                <a16:creationId xmlns:a16="http://schemas.microsoft.com/office/drawing/2014/main" id="{4CE3368A-7897-EE9B-3D0D-C490DD20B846}"/>
              </a:ext>
            </a:extLst>
          </p:cNvPr>
          <p:cNvCxnSpPr>
            <a:cxnSpLocks/>
          </p:cNvCxnSpPr>
          <p:nvPr/>
        </p:nvCxnSpPr>
        <p:spPr bwMode="gray">
          <a:xfrm flipV="1">
            <a:off x="330199" y="1828401"/>
            <a:ext cx="8061447" cy="27831"/>
          </a:xfrm>
          <a:prstGeom prst="line">
            <a:avLst/>
          </a:prstGeom>
          <a:ln w="9525" cap="flat">
            <a:solidFill>
              <a:srgbClr val="000000"/>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29" name="clipart_drawncirclered">
            <a:extLst>
              <a:ext uri="{FF2B5EF4-FFF2-40B4-BE49-F238E27FC236}">
                <a16:creationId xmlns:a16="http://schemas.microsoft.com/office/drawing/2014/main" id="{C1C0760B-4EA6-0A47-F22C-B191D3CAA34C}"/>
              </a:ext>
            </a:extLst>
          </p:cNvPr>
          <p:cNvSpPr>
            <a:spLocks/>
          </p:cNvSpPr>
          <p:nvPr/>
        </p:nvSpPr>
        <p:spPr bwMode="gray">
          <a:xfrm flipH="1">
            <a:off x="3078292" y="2035399"/>
            <a:ext cx="1004093" cy="529244"/>
          </a:xfrm>
          <a:custGeom>
            <a:avLst/>
            <a:gdLst>
              <a:gd name="T0" fmla="*/ 2147483647 w 3884"/>
              <a:gd name="T1" fmla="*/ 2147483647 h 1600"/>
              <a:gd name="T2" fmla="*/ 2147483647 w 3884"/>
              <a:gd name="T3" fmla="*/ 2147483647 h 1600"/>
              <a:gd name="T4" fmla="*/ 2147483647 w 3884"/>
              <a:gd name="T5" fmla="*/ 2147483647 h 1600"/>
              <a:gd name="T6" fmla="*/ 2147483647 w 3884"/>
              <a:gd name="T7" fmla="*/ 2147483647 h 1600"/>
              <a:gd name="T8" fmla="*/ 2147483647 w 3884"/>
              <a:gd name="T9" fmla="*/ 2147483647 h 1600"/>
              <a:gd name="T10" fmla="*/ 2147483647 w 3884"/>
              <a:gd name="T11" fmla="*/ 2147483647 h 1600"/>
              <a:gd name="T12" fmla="*/ 0 w 3884"/>
              <a:gd name="T13" fmla="*/ 2147483647 h 1600"/>
              <a:gd name="T14" fmla="*/ 2147483647 w 3884"/>
              <a:gd name="T15" fmla="*/ 2147483647 h 1600"/>
              <a:gd name="T16" fmla="*/ 2147483647 w 3884"/>
              <a:gd name="T17" fmla="*/ 2147483647 h 1600"/>
              <a:gd name="T18" fmla="*/ 2147483647 w 3884"/>
              <a:gd name="T19" fmla="*/ 2147483647 h 1600"/>
              <a:gd name="T20" fmla="*/ 2147483647 w 3884"/>
              <a:gd name="T21" fmla="*/ 2147483647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E71C57"/>
          </a:solidFill>
          <a:ln w="9525">
            <a:noFill/>
            <a:round/>
            <a:headEnd/>
            <a:tailEnd/>
          </a:ln>
        </p:spPr>
        <p:txBody>
          <a:bodyPr tIns="91440" bIns="91440" anchor="ctr"/>
          <a:lstStyle/>
          <a:p>
            <a:pPr algn="ctr"/>
            <a:endParaRPr lang="en-US" sz="1400" b="1">
              <a:solidFill>
                <a:srgbClr val="000000"/>
              </a:solidFill>
              <a:latin typeface="Arial" pitchFamily="34" charset="0"/>
              <a:cs typeface="Arial" pitchFamily="34" charset="0"/>
            </a:endParaRPr>
          </a:p>
        </p:txBody>
      </p:sp>
      <p:sp>
        <p:nvSpPr>
          <p:cNvPr id="30" name="TextBox 29">
            <a:extLst>
              <a:ext uri="{FF2B5EF4-FFF2-40B4-BE49-F238E27FC236}">
                <a16:creationId xmlns:a16="http://schemas.microsoft.com/office/drawing/2014/main" id="{4B8E3C07-27E2-C761-9020-8A4E97131B6F}"/>
              </a:ext>
            </a:extLst>
          </p:cNvPr>
          <p:cNvSpPr txBox="1"/>
          <p:nvPr/>
        </p:nvSpPr>
        <p:spPr bwMode="gray">
          <a:xfrm>
            <a:off x="2658318" y="2494313"/>
            <a:ext cx="1844040" cy="234286"/>
          </a:xfrm>
          <a:prstGeom prst="rect">
            <a:avLst/>
          </a:prstGeom>
          <a:noFill/>
        </p:spPr>
        <p:txBody>
          <a:bodyPr wrap="square" lIns="36000" tIns="36000" rIns="36000" bIns="36000" rtlCol="0">
            <a:spAutoFit/>
          </a:bodyPr>
          <a:lstStyle/>
          <a:p>
            <a:pPr marL="0" indent="0" algn="ctr">
              <a:buNone/>
            </a:pPr>
            <a:r>
              <a:rPr lang="en-US" sz="1000" b="1">
                <a:solidFill>
                  <a:srgbClr val="E71C57"/>
                </a:solidFill>
              </a:rPr>
              <a:t>2050 grid storage demand</a:t>
            </a:r>
          </a:p>
        </p:txBody>
      </p:sp>
      <p:sp>
        <p:nvSpPr>
          <p:cNvPr id="4" name="Pentagon 3">
            <a:extLst>
              <a:ext uri="{FF2B5EF4-FFF2-40B4-BE49-F238E27FC236}">
                <a16:creationId xmlns:a16="http://schemas.microsoft.com/office/drawing/2014/main" id="{97FFF07E-9A3F-CD85-ADBC-F00DF1DF7E05}"/>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6" name="Chevron 5">
            <a:extLst>
              <a:ext uri="{FF2B5EF4-FFF2-40B4-BE49-F238E27FC236}">
                <a16:creationId xmlns:a16="http://schemas.microsoft.com/office/drawing/2014/main" id="{1C899DEB-9BB8-7FE4-B1B6-F63AA9BE0453}"/>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7" name="Chevron 6">
            <a:extLst>
              <a:ext uri="{FF2B5EF4-FFF2-40B4-BE49-F238E27FC236}">
                <a16:creationId xmlns:a16="http://schemas.microsoft.com/office/drawing/2014/main" id="{0B8A7712-0444-F862-4DBA-10164F776D68}"/>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8" name="Chevron 7">
            <a:extLst>
              <a:ext uri="{FF2B5EF4-FFF2-40B4-BE49-F238E27FC236}">
                <a16:creationId xmlns:a16="http://schemas.microsoft.com/office/drawing/2014/main" id="{34A9A1E1-4378-637A-4F93-5EE83C7DBFB0}"/>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0" name="Chevron 9">
            <a:extLst>
              <a:ext uri="{FF2B5EF4-FFF2-40B4-BE49-F238E27FC236}">
                <a16:creationId xmlns:a16="http://schemas.microsoft.com/office/drawing/2014/main" id="{6D4CBEBB-7907-98CA-8862-5CBE7423E985}"/>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4" name="Rectangle 13">
            <a:extLst>
              <a:ext uri="{FF2B5EF4-FFF2-40B4-BE49-F238E27FC236}">
                <a16:creationId xmlns:a16="http://schemas.microsoft.com/office/drawing/2014/main" id="{23A83A7E-2E48-60C1-A705-B55B2C5E97E5}"/>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Bidirectional charging</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
        <p:nvSpPr>
          <p:cNvPr id="5" name="Text Placeholder 42">
            <a:extLst>
              <a:ext uri="{FF2B5EF4-FFF2-40B4-BE49-F238E27FC236}">
                <a16:creationId xmlns:a16="http://schemas.microsoft.com/office/drawing/2014/main" id="{6002FEA0-8CB7-E2F2-1FDE-601366841F4D}"/>
              </a:ext>
            </a:extLst>
          </p:cNvPr>
          <p:cNvSpPr txBox="1">
            <a:spLocks/>
          </p:cNvSpPr>
          <p:nvPr/>
        </p:nvSpPr>
        <p:spPr>
          <a:xfrm>
            <a:off x="9308592" y="1549399"/>
            <a:ext cx="2551176" cy="4618059"/>
          </a:xfrm>
          <a:prstGeom prst="rect">
            <a:avLst/>
          </a:prstGeom>
          <a:solidFill>
            <a:srgbClr val="E5E9EF"/>
          </a:solidFill>
        </p:spPr>
        <p:txBody>
          <a:bodyPr vert="horz" lIns="137160" tIns="137160" rIns="137160" bIns="137160" rtlCol="0" anchor="t">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defRPr/>
            </a:pPr>
            <a:r>
              <a:rPr lang="en-US" sz="1250" b="1" dirty="0">
                <a:solidFill>
                  <a:srgbClr val="000000"/>
                </a:solidFill>
                <a:latin typeface="Arial"/>
              </a:rPr>
              <a:t>Observations</a:t>
            </a:r>
          </a:p>
          <a:p>
            <a:pPr>
              <a:spcBef>
                <a:spcPts val="600"/>
              </a:spcBef>
              <a:defRPr/>
            </a:pPr>
            <a:r>
              <a:rPr lang="en-US" sz="900" dirty="0">
                <a:cs typeface="Arial"/>
              </a:rPr>
              <a:t>Leveraging </a:t>
            </a:r>
            <a:r>
              <a:rPr lang="en-US" sz="900" b="1" dirty="0">
                <a:cs typeface="Arial"/>
              </a:rPr>
              <a:t>V2G and re-use</a:t>
            </a:r>
            <a:r>
              <a:rPr lang="en-US" sz="900" dirty="0">
                <a:cs typeface="Arial"/>
              </a:rPr>
              <a:t> are</a:t>
            </a:r>
            <a:r>
              <a:rPr lang="en-US" sz="900" b="1" dirty="0">
                <a:cs typeface="Arial"/>
              </a:rPr>
              <a:t> </a:t>
            </a:r>
            <a:r>
              <a:rPr lang="en-US" sz="900" dirty="0">
                <a:cs typeface="Arial"/>
              </a:rPr>
              <a:t>two </a:t>
            </a:r>
            <a:r>
              <a:rPr lang="en-US" sz="900" b="1" dirty="0">
                <a:cs typeface="Arial"/>
              </a:rPr>
              <a:t>domestic sources for battery storage deployment </a:t>
            </a:r>
          </a:p>
          <a:p>
            <a:pPr>
              <a:spcBef>
                <a:spcPts val="600"/>
              </a:spcBef>
              <a:defRPr/>
            </a:pPr>
            <a:r>
              <a:rPr lang="en-US" sz="900" dirty="0"/>
              <a:t>V2G participation in grids could play a role in providing the </a:t>
            </a:r>
            <a:r>
              <a:rPr lang="en-US" sz="900" b="1" dirty="0"/>
              <a:t>real-world capacity for short-term grid storage</a:t>
            </a:r>
            <a:r>
              <a:rPr lang="en-US" sz="900" dirty="0"/>
              <a:t>, with EV batteries together with second-use utilization rates reducing other battery and generation needs</a:t>
            </a:r>
            <a:endParaRPr lang="en-US" sz="900" dirty="0">
              <a:cs typeface="Arial"/>
            </a:endParaRPr>
          </a:p>
          <a:p>
            <a:pPr>
              <a:spcBef>
                <a:spcPts val="600"/>
              </a:spcBef>
              <a:defRPr/>
            </a:pPr>
            <a:r>
              <a:rPr lang="en-US" sz="900" dirty="0"/>
              <a:t>When both V2G participation rates and second-use rates are </a:t>
            </a:r>
            <a:r>
              <a:rPr lang="en-US" sz="900" b="1" dirty="0"/>
              <a:t>at 50%, </a:t>
            </a:r>
            <a:r>
              <a:rPr lang="en-US" sz="900" dirty="0"/>
              <a:t>the projected real-world capacity reaches </a:t>
            </a:r>
            <a:r>
              <a:rPr lang="en-US" sz="900" b="1" dirty="0"/>
              <a:t>between 25 and 48 TWh by 2050 </a:t>
            </a:r>
            <a:r>
              <a:rPr lang="en-US" sz="900" dirty="0"/>
              <a:t>(STEP-NCX scenario) </a:t>
            </a:r>
            <a:endParaRPr lang="en-US" sz="900" dirty="0">
              <a:cs typeface="Arial"/>
            </a:endParaRPr>
          </a:p>
          <a:p>
            <a:pPr>
              <a:spcBef>
                <a:spcPts val="600"/>
              </a:spcBef>
              <a:defRPr/>
            </a:pPr>
            <a:r>
              <a:rPr lang="en-US" sz="900" dirty="0"/>
              <a:t>Meeting grid storage demands by 2050 </a:t>
            </a:r>
            <a:br>
              <a:rPr lang="en-US" sz="900" dirty="0"/>
            </a:br>
            <a:r>
              <a:rPr lang="en-US" sz="900" dirty="0"/>
              <a:t>(3.4 to 19.2 TWh) can be done with different combinations of V2G and second-use. </a:t>
            </a:r>
            <a:r>
              <a:rPr lang="en-US" sz="900" b="1" dirty="0"/>
              <a:t>Without any second-use batteries </a:t>
            </a:r>
            <a:r>
              <a:rPr lang="en-US" sz="900" dirty="0"/>
              <a:t>in stationary storage, grids would require V2G participation rates of an </a:t>
            </a:r>
            <a:r>
              <a:rPr lang="en-US" sz="900" b="1" dirty="0"/>
              <a:t>achievable 12% to 43</a:t>
            </a:r>
            <a:r>
              <a:rPr lang="en-US" sz="900" dirty="0"/>
              <a:t>%</a:t>
            </a:r>
            <a:endParaRPr lang="en-US" sz="900" dirty="0">
              <a:cs typeface="Arial"/>
            </a:endParaRPr>
          </a:p>
          <a:p>
            <a:pPr>
              <a:spcBef>
                <a:spcPts val="600"/>
              </a:spcBef>
              <a:defRPr/>
            </a:pPr>
            <a:r>
              <a:rPr lang="en-US" sz="900" b="1" dirty="0">
                <a:ea typeface="+mn-lt"/>
                <a:cs typeface="+mn-lt"/>
              </a:rPr>
              <a:t>Assuming half of second-use batteries </a:t>
            </a:r>
            <a:r>
              <a:rPr lang="en-US" sz="900" dirty="0">
                <a:ea typeface="+mn-lt"/>
                <a:cs typeface="+mn-lt"/>
              </a:rPr>
              <a:t>(retired EV batteries repurposed for stationary grid storage after falling below automotive performance thresholds) are used for grid storage, the required participation rate of </a:t>
            </a:r>
            <a:r>
              <a:rPr lang="en-US" sz="900" b="1" dirty="0">
                <a:ea typeface="+mn-lt"/>
                <a:cs typeface="+mn-lt"/>
              </a:rPr>
              <a:t>V2G drops to below 10%</a:t>
            </a:r>
            <a:endParaRPr lang="en-US" sz="900" b="1" dirty="0">
              <a:cs typeface="Arial"/>
            </a:endParaRPr>
          </a:p>
        </p:txBody>
      </p:sp>
    </p:spTree>
    <p:extLst>
      <p:ext uri="{BB962C8B-B14F-4D97-AF65-F5344CB8AC3E}">
        <p14:creationId xmlns:p14="http://schemas.microsoft.com/office/powerpoint/2010/main" val="2977884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92AF1-57DA-6CC0-495F-4B122C6EF6EB}"/>
            </a:ext>
          </a:extLst>
        </p:cNvPr>
        <p:cNvGrpSpPr/>
        <p:nvPr/>
      </p:nvGrpSpPr>
      <p:grpSpPr>
        <a:xfrm>
          <a:off x="0" y="0"/>
          <a:ext cx="0" cy="0"/>
          <a:chOff x="0" y="0"/>
          <a:chExt cx="0" cy="0"/>
        </a:xfrm>
      </p:grpSpPr>
      <p:graphicFrame>
        <p:nvGraphicFramePr>
          <p:cNvPr id="44" name="think-cell data - do not delete" hidden="1">
            <a:extLst>
              <a:ext uri="{FF2B5EF4-FFF2-40B4-BE49-F238E27FC236}">
                <a16:creationId xmlns:a16="http://schemas.microsoft.com/office/drawing/2014/main" id="{BDD2D5F2-EF9B-1BE0-00FA-5131006B1C62}"/>
              </a:ext>
            </a:extLst>
          </p:cNvPr>
          <p:cNvGraphicFramePr>
            <a:graphicFrameLocks/>
          </p:cNvGraphicFramePr>
          <p:nvPr>
            <p:custDataLst>
              <p:tags r:id="rId1"/>
            </p:custDataLst>
            <p:extLst>
              <p:ext uri="{D42A27DB-BD31-4B8C-83A1-F6EECF244321}">
                <p14:modId xmlns:p14="http://schemas.microsoft.com/office/powerpoint/2010/main" val="43409930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2" imgW="7772400" imgH="10058400" progId="TCLayout.ActiveDocument.1">
                  <p:embed/>
                </p:oleObj>
              </mc:Choice>
              <mc:Fallback>
                <p:oleObj name="thinkcell Slide" r:id="rId12" imgW="7772400" imgH="10058400" progId="TCLayout.ActiveDocument.1">
                  <p:embed/>
                  <p:pic>
                    <p:nvPicPr>
                      <p:cNvPr id="44" name="think-cell data - do not delete" hidden="1">
                        <a:extLst>
                          <a:ext uri="{FF2B5EF4-FFF2-40B4-BE49-F238E27FC236}">
                            <a16:creationId xmlns:a16="http://schemas.microsoft.com/office/drawing/2014/main" id="{BDD2D5F2-EF9B-1BE0-00FA-5131006B1C62}"/>
                          </a:ext>
                        </a:extLst>
                      </p:cNvPr>
                      <p:cNvPicPr/>
                      <p:nvPr/>
                    </p:nvPicPr>
                    <p:blipFill>
                      <a:blip r:embed="rId13"/>
                      <a:stretch>
                        <a:fillRect/>
                      </a:stretch>
                    </p:blipFill>
                    <p:spPr>
                      <a:xfrm>
                        <a:off x="1588" y="1588"/>
                        <a:ext cx="1227" cy="1588"/>
                      </a:xfrm>
                      <a:prstGeom prst="rect">
                        <a:avLst/>
                      </a:prstGeom>
                    </p:spPr>
                  </p:pic>
                </p:oleObj>
              </mc:Fallback>
            </mc:AlternateContent>
          </a:graphicData>
        </a:graphic>
      </p:graphicFrame>
      <p:sp>
        <p:nvSpPr>
          <p:cNvPr id="43" name="Rectangle 42">
            <a:extLst>
              <a:ext uri="{FF2B5EF4-FFF2-40B4-BE49-F238E27FC236}">
                <a16:creationId xmlns:a16="http://schemas.microsoft.com/office/drawing/2014/main" id="{0B5465DD-C570-27AC-251F-0DB23B5F6CA8}"/>
              </a:ext>
            </a:extLst>
          </p:cNvPr>
          <p:cNvSpPr/>
          <p:nvPr/>
        </p:nvSpPr>
        <p:spPr bwMode="gray">
          <a:xfrm>
            <a:off x="334962" y="3155002"/>
            <a:ext cx="5154983" cy="3073914"/>
          </a:xfrm>
          <a:prstGeom prst="rect">
            <a:avLst/>
          </a:prstGeom>
          <a:solidFill>
            <a:schemeClr val="accent2">
              <a:lumMod val="10000"/>
              <a:lumOff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a:ea typeface="+mn-ea"/>
              <a:cs typeface="+mn-cs"/>
            </a:endParaRPr>
          </a:p>
        </p:txBody>
      </p:sp>
      <p:sp>
        <p:nvSpPr>
          <p:cNvPr id="47" name="Rectangle 46">
            <a:extLst>
              <a:ext uri="{FF2B5EF4-FFF2-40B4-BE49-F238E27FC236}">
                <a16:creationId xmlns:a16="http://schemas.microsoft.com/office/drawing/2014/main" id="{416CD277-A276-6F9F-D2C5-42A8B7035A9B}"/>
              </a:ext>
            </a:extLst>
          </p:cNvPr>
          <p:cNvSpPr/>
          <p:nvPr/>
        </p:nvSpPr>
        <p:spPr bwMode="gray">
          <a:xfrm>
            <a:off x="8582248" y="3144654"/>
            <a:ext cx="3257782" cy="306416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 name="Title 1">
            <a:extLst>
              <a:ext uri="{FF2B5EF4-FFF2-40B4-BE49-F238E27FC236}">
                <a16:creationId xmlns:a16="http://schemas.microsoft.com/office/drawing/2014/main" id="{1DA6F4B9-B7B9-F8E7-9F98-32E2EBD01DA1}"/>
              </a:ext>
            </a:extLst>
          </p:cNvPr>
          <p:cNvSpPr>
            <a:spLocks noGrp="1"/>
          </p:cNvSpPr>
          <p:nvPr>
            <p:ph type="title"/>
          </p:nvPr>
        </p:nvSpPr>
        <p:spPr>
          <a:xfrm>
            <a:off x="334962" y="513568"/>
            <a:ext cx="11857037" cy="754846"/>
          </a:xfrm>
        </p:spPr>
        <p:txBody>
          <a:bodyPr vert="horz" wrap="square" lIns="91440" tIns="0" rIns="91440" bIns="0" anchor="t">
            <a:noAutofit/>
          </a:bodyPr>
          <a:lstStyle/>
          <a:p>
            <a:r>
              <a:rPr lang="en-US"/>
              <a:t>Distributed Energy Resource Management Systems orchestrate millions of small assets into a single, dispatchable grid resource</a:t>
            </a:r>
            <a:endParaRPr lang="en-US">
              <a:cs typeface="Arial"/>
            </a:endParaRPr>
          </a:p>
        </p:txBody>
      </p:sp>
      <p:sp>
        <p:nvSpPr>
          <p:cNvPr id="62" name="Ellipse 4">
            <a:extLst>
              <a:ext uri="{FF2B5EF4-FFF2-40B4-BE49-F238E27FC236}">
                <a16:creationId xmlns:a16="http://schemas.microsoft.com/office/drawing/2014/main" id="{37B3E5DD-A750-9777-CE34-FE4256002992}"/>
              </a:ext>
            </a:extLst>
          </p:cNvPr>
          <p:cNvSpPr>
            <a:spLocks/>
          </p:cNvSpPr>
          <p:nvPr>
            <p:custDataLst>
              <p:tags r:id="rId2"/>
            </p:custDataLst>
          </p:nvPr>
        </p:nvSpPr>
        <p:spPr>
          <a:xfrm flipH="1">
            <a:off x="536221" y="3698677"/>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1</a:t>
            </a:r>
          </a:p>
        </p:txBody>
      </p:sp>
      <p:sp>
        <p:nvSpPr>
          <p:cNvPr id="58" name="TextBox 57">
            <a:extLst>
              <a:ext uri="{FF2B5EF4-FFF2-40B4-BE49-F238E27FC236}">
                <a16:creationId xmlns:a16="http://schemas.microsoft.com/office/drawing/2014/main" id="{F6414792-E0B3-71E6-72BE-1098D0779183}"/>
              </a:ext>
            </a:extLst>
          </p:cNvPr>
          <p:cNvSpPr txBox="1"/>
          <p:nvPr/>
        </p:nvSpPr>
        <p:spPr bwMode="gray">
          <a:xfrm>
            <a:off x="774700" y="3558940"/>
            <a:ext cx="4673600" cy="406400"/>
          </a:xfrm>
          <a:prstGeom prst="rect">
            <a:avLst/>
          </a:prstGeom>
          <a:noFill/>
          <a:effectLst/>
        </p:spPr>
        <p:txBody>
          <a:bodyPr vert="horz" wrap="square" lIns="137160" tIns="137160" rIns="45720" bIns="137160" rtlCol="0" anchor="t" anchorCtr="0">
            <a:noAutofit/>
          </a:bodyPr>
          <a:lstStyle/>
          <a:p>
            <a:pPr marL="0" indent="0">
              <a:buNone/>
            </a:pPr>
            <a:r>
              <a:rPr lang="en-US" sz="900" b="0" dirty="0">
                <a:solidFill>
                  <a:srgbClr val="000000"/>
                </a:solidFill>
                <a:latin typeface="Arial"/>
                <a:cs typeface="Arial"/>
              </a:rPr>
              <a:t>Distributed energy resources (DERs), e.g., </a:t>
            </a:r>
            <a:r>
              <a:rPr lang="en-US" sz="900" b="1" dirty="0">
                <a:solidFill>
                  <a:srgbClr val="000000"/>
                </a:solidFill>
                <a:latin typeface="Arial"/>
                <a:cs typeface="Arial"/>
              </a:rPr>
              <a:t>rooftop solar, batteries, EVs and thermostats</a:t>
            </a:r>
            <a:r>
              <a:rPr lang="en-US" sz="900" b="0" dirty="0">
                <a:solidFill>
                  <a:srgbClr val="000000"/>
                </a:solidFill>
                <a:latin typeface="Arial"/>
                <a:cs typeface="Arial"/>
              </a:rPr>
              <a:t>, are </a:t>
            </a:r>
            <a:r>
              <a:rPr lang="en-US" sz="900" b="1" dirty="0">
                <a:solidFill>
                  <a:srgbClr val="000000"/>
                </a:solidFill>
                <a:latin typeface="Arial"/>
                <a:cs typeface="Arial"/>
              </a:rPr>
              <a:t>connected and registered to the platform</a:t>
            </a:r>
          </a:p>
        </p:txBody>
      </p:sp>
      <p:sp>
        <p:nvSpPr>
          <p:cNvPr id="63" name="Ellipse 4">
            <a:extLst>
              <a:ext uri="{FF2B5EF4-FFF2-40B4-BE49-F238E27FC236}">
                <a16:creationId xmlns:a16="http://schemas.microsoft.com/office/drawing/2014/main" id="{954271F2-B695-3E21-ACEB-3C03D264D8A4}"/>
              </a:ext>
            </a:extLst>
          </p:cNvPr>
          <p:cNvSpPr>
            <a:spLocks/>
          </p:cNvSpPr>
          <p:nvPr>
            <p:custDataLst>
              <p:tags r:id="rId3"/>
            </p:custDataLst>
          </p:nvPr>
        </p:nvSpPr>
        <p:spPr>
          <a:xfrm flipH="1">
            <a:off x="536221" y="4103527"/>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2</a:t>
            </a:r>
          </a:p>
        </p:txBody>
      </p:sp>
      <p:sp>
        <p:nvSpPr>
          <p:cNvPr id="59" name="TextBox 58">
            <a:extLst>
              <a:ext uri="{FF2B5EF4-FFF2-40B4-BE49-F238E27FC236}">
                <a16:creationId xmlns:a16="http://schemas.microsoft.com/office/drawing/2014/main" id="{B9AA92E6-C036-9380-9E77-0802CA470CE9}"/>
              </a:ext>
            </a:extLst>
          </p:cNvPr>
          <p:cNvSpPr txBox="1"/>
          <p:nvPr/>
        </p:nvSpPr>
        <p:spPr bwMode="gray">
          <a:xfrm>
            <a:off x="774700" y="4008763"/>
            <a:ext cx="4673600" cy="406400"/>
          </a:xfrm>
          <a:prstGeom prst="rect">
            <a:avLst/>
          </a:prstGeom>
          <a:noFill/>
        </p:spPr>
        <p:txBody>
          <a:bodyPr vert="horz" wrap="square" lIns="137160" tIns="137160" rIns="274320" bIns="137160" rtlCol="0" anchor="t" anchorCtr="0">
            <a:noAutofit/>
          </a:bodyPr>
          <a:lstStyle/>
          <a:p>
            <a:pPr marL="0" indent="0">
              <a:buNone/>
            </a:pPr>
            <a:r>
              <a:rPr lang="en-US" sz="900" b="0">
                <a:solidFill>
                  <a:srgbClr val="000000"/>
                </a:solidFill>
                <a:latin typeface="Arial"/>
                <a:cs typeface="Arial"/>
              </a:rPr>
              <a:t>Each asset </a:t>
            </a:r>
            <a:r>
              <a:rPr lang="en-US" sz="900" b="1">
                <a:solidFill>
                  <a:srgbClr val="000000"/>
                </a:solidFill>
                <a:latin typeface="Arial"/>
                <a:cs typeface="Arial"/>
              </a:rPr>
              <a:t>continuously reports its output, state of charge and availability</a:t>
            </a:r>
          </a:p>
        </p:txBody>
      </p:sp>
      <p:sp>
        <p:nvSpPr>
          <p:cNvPr id="2048" name="Ellipse 4">
            <a:extLst>
              <a:ext uri="{FF2B5EF4-FFF2-40B4-BE49-F238E27FC236}">
                <a16:creationId xmlns:a16="http://schemas.microsoft.com/office/drawing/2014/main" id="{1D53E265-F743-8401-58C3-BB8ABC5CC9B0}"/>
              </a:ext>
            </a:extLst>
          </p:cNvPr>
          <p:cNvSpPr>
            <a:spLocks/>
          </p:cNvSpPr>
          <p:nvPr>
            <p:custDataLst>
              <p:tags r:id="rId4"/>
            </p:custDataLst>
          </p:nvPr>
        </p:nvSpPr>
        <p:spPr>
          <a:xfrm flipH="1">
            <a:off x="536221" y="4567629"/>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3</a:t>
            </a:r>
          </a:p>
        </p:txBody>
      </p:sp>
      <p:sp>
        <p:nvSpPr>
          <p:cNvPr id="60" name="TextBox 59">
            <a:extLst>
              <a:ext uri="{FF2B5EF4-FFF2-40B4-BE49-F238E27FC236}">
                <a16:creationId xmlns:a16="http://schemas.microsoft.com/office/drawing/2014/main" id="{5E326756-EA06-1138-756B-A2537EA2F9BC}"/>
              </a:ext>
            </a:extLst>
          </p:cNvPr>
          <p:cNvSpPr txBox="1"/>
          <p:nvPr/>
        </p:nvSpPr>
        <p:spPr bwMode="gray">
          <a:xfrm>
            <a:off x="774700" y="4458586"/>
            <a:ext cx="4673600" cy="406400"/>
          </a:xfrm>
          <a:prstGeom prst="rect">
            <a:avLst/>
          </a:prstGeom>
          <a:noFill/>
        </p:spPr>
        <p:txBody>
          <a:bodyPr vert="horz" wrap="square" lIns="137160" tIns="137160" rIns="274320" bIns="137160" rtlCol="0" anchor="t" anchorCtr="0">
            <a:noAutofit/>
          </a:bodyPr>
          <a:lstStyle/>
          <a:p>
            <a:pPr marL="0" indent="0">
              <a:buNone/>
            </a:pPr>
            <a:r>
              <a:rPr lang="en-US" sz="900" b="0">
                <a:solidFill>
                  <a:srgbClr val="000000"/>
                </a:solidFill>
                <a:latin typeface="Arial"/>
                <a:cs typeface="Arial"/>
              </a:rPr>
              <a:t>The platform </a:t>
            </a:r>
            <a:r>
              <a:rPr lang="en-US" sz="900" b="1">
                <a:solidFill>
                  <a:srgbClr val="000000"/>
                </a:solidFill>
                <a:latin typeface="Arial"/>
                <a:cs typeface="Arial"/>
              </a:rPr>
              <a:t>forecasts load, solar and wind output, prices and grid constraints</a:t>
            </a:r>
          </a:p>
        </p:txBody>
      </p:sp>
      <p:sp>
        <p:nvSpPr>
          <p:cNvPr id="2049" name="Ellipse 4">
            <a:extLst>
              <a:ext uri="{FF2B5EF4-FFF2-40B4-BE49-F238E27FC236}">
                <a16:creationId xmlns:a16="http://schemas.microsoft.com/office/drawing/2014/main" id="{0709C6E2-6DF9-EBC9-667A-8A199BD00A47}"/>
              </a:ext>
            </a:extLst>
          </p:cNvPr>
          <p:cNvSpPr>
            <a:spLocks/>
          </p:cNvSpPr>
          <p:nvPr>
            <p:custDataLst>
              <p:tags r:id="rId5"/>
            </p:custDataLst>
          </p:nvPr>
        </p:nvSpPr>
        <p:spPr>
          <a:xfrm flipH="1">
            <a:off x="536221" y="5031596"/>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4</a:t>
            </a:r>
          </a:p>
        </p:txBody>
      </p:sp>
      <p:sp>
        <p:nvSpPr>
          <p:cNvPr id="61" name="TextBox 60">
            <a:extLst>
              <a:ext uri="{FF2B5EF4-FFF2-40B4-BE49-F238E27FC236}">
                <a16:creationId xmlns:a16="http://schemas.microsoft.com/office/drawing/2014/main" id="{146784A7-AD04-466D-46C5-B32136EAE9EB}"/>
              </a:ext>
            </a:extLst>
          </p:cNvPr>
          <p:cNvSpPr txBox="1"/>
          <p:nvPr/>
        </p:nvSpPr>
        <p:spPr bwMode="gray">
          <a:xfrm>
            <a:off x="774700" y="4908409"/>
            <a:ext cx="4673600" cy="406400"/>
          </a:xfrm>
          <a:prstGeom prst="rect">
            <a:avLst/>
          </a:prstGeom>
          <a:noFill/>
        </p:spPr>
        <p:txBody>
          <a:bodyPr vert="horz" wrap="square" lIns="137160" tIns="137160" rIns="274320" bIns="137160" rtlCol="0" anchor="t" anchorCtr="0">
            <a:noAutofit/>
          </a:bodyPr>
          <a:lstStyle/>
          <a:p>
            <a:pPr marL="0" indent="0">
              <a:buNone/>
            </a:pPr>
            <a:r>
              <a:rPr lang="en-US" sz="900" b="0">
                <a:solidFill>
                  <a:srgbClr val="000000"/>
                </a:solidFill>
                <a:latin typeface="Arial"/>
                <a:cs typeface="Arial"/>
              </a:rPr>
              <a:t>It </a:t>
            </a:r>
            <a:r>
              <a:rPr lang="en-US" sz="900" b="1">
                <a:solidFill>
                  <a:srgbClr val="000000"/>
                </a:solidFill>
                <a:latin typeface="Arial"/>
                <a:cs typeface="Arial"/>
              </a:rPr>
              <a:t>optimizes a dispatch</a:t>
            </a:r>
            <a:r>
              <a:rPr lang="en-US" sz="900" b="0">
                <a:solidFill>
                  <a:srgbClr val="000000"/>
                </a:solidFill>
                <a:latin typeface="Arial"/>
                <a:cs typeface="Arial"/>
              </a:rPr>
              <a:t> that respects </a:t>
            </a:r>
            <a:r>
              <a:rPr lang="en-US" sz="900" b="1">
                <a:solidFill>
                  <a:srgbClr val="000000"/>
                </a:solidFill>
                <a:latin typeface="Arial"/>
                <a:cs typeface="Arial"/>
              </a:rPr>
              <a:t>grid limits and market signals</a:t>
            </a:r>
          </a:p>
        </p:txBody>
      </p:sp>
      <p:sp>
        <p:nvSpPr>
          <p:cNvPr id="2069" name="TextBox 2068">
            <a:extLst>
              <a:ext uri="{FF2B5EF4-FFF2-40B4-BE49-F238E27FC236}">
                <a16:creationId xmlns:a16="http://schemas.microsoft.com/office/drawing/2014/main" id="{7F2C2003-15D4-5304-6B9A-978752D3C9F4}"/>
              </a:ext>
            </a:extLst>
          </p:cNvPr>
          <p:cNvSpPr txBox="1"/>
          <p:nvPr/>
        </p:nvSpPr>
        <p:spPr bwMode="gray">
          <a:xfrm>
            <a:off x="8771668" y="3553378"/>
            <a:ext cx="2950192" cy="1302921"/>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Defers grid capex</a:t>
            </a:r>
            <a:r>
              <a:rPr lang="en-US" sz="1000" dirty="0">
                <a:solidFill>
                  <a:srgbClr val="000000"/>
                </a:solidFill>
                <a:latin typeface="Arial"/>
                <a:cs typeface="Arial"/>
              </a:rPr>
              <a:t>: </a:t>
            </a:r>
            <a:r>
              <a:rPr lang="en-US" sz="1000" b="0" dirty="0">
                <a:solidFill>
                  <a:srgbClr val="000000"/>
                </a:solidFill>
                <a:latin typeface="Arial"/>
                <a:cs typeface="Arial"/>
              </a:rPr>
              <a:t>Avoids new wires</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Fast to deploy</a:t>
            </a:r>
            <a:r>
              <a:rPr lang="en-US" sz="1000" dirty="0">
                <a:solidFill>
                  <a:srgbClr val="000000"/>
                </a:solidFill>
                <a:latin typeface="Arial"/>
                <a:cs typeface="Arial"/>
              </a:rPr>
              <a:t>: </a:t>
            </a:r>
            <a:r>
              <a:rPr lang="en-US" sz="1000" b="0" dirty="0">
                <a:solidFill>
                  <a:srgbClr val="000000"/>
                </a:solidFill>
                <a:latin typeface="Arial"/>
                <a:cs typeface="Arial"/>
              </a:rPr>
              <a:t>Software-led</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Unlocks DER value</a:t>
            </a:r>
            <a:r>
              <a:rPr lang="en-US" sz="1000" dirty="0">
                <a:solidFill>
                  <a:srgbClr val="000000"/>
                </a:solidFill>
                <a:latin typeface="Arial"/>
                <a:cs typeface="Arial"/>
              </a:rPr>
              <a:t>: </a:t>
            </a:r>
            <a:r>
              <a:rPr lang="en-US" sz="1000" b="0" dirty="0">
                <a:solidFill>
                  <a:srgbClr val="000000"/>
                </a:solidFill>
                <a:latin typeface="Arial"/>
                <a:cs typeface="Arial"/>
              </a:rPr>
              <a:t>Idle assets earn</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Improves reliability</a:t>
            </a:r>
            <a:r>
              <a:rPr lang="en-US" sz="1000" dirty="0">
                <a:solidFill>
                  <a:srgbClr val="000000"/>
                </a:solidFill>
                <a:latin typeface="Arial"/>
                <a:cs typeface="Arial"/>
              </a:rPr>
              <a:t>: </a:t>
            </a:r>
            <a:r>
              <a:rPr lang="en-US" sz="1000" b="0" dirty="0">
                <a:solidFill>
                  <a:srgbClr val="000000"/>
                </a:solidFill>
                <a:latin typeface="Arial"/>
                <a:cs typeface="Arial"/>
              </a:rPr>
              <a:t>Local flexibility</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Integrates renewables</a:t>
            </a:r>
            <a:r>
              <a:rPr lang="en-US" sz="1000" dirty="0">
                <a:solidFill>
                  <a:srgbClr val="000000"/>
                </a:solidFill>
                <a:latin typeface="Arial"/>
                <a:cs typeface="Arial"/>
              </a:rPr>
              <a:t>: </a:t>
            </a:r>
            <a:r>
              <a:rPr lang="en-US" sz="1000" b="0" dirty="0">
                <a:solidFill>
                  <a:srgbClr val="000000"/>
                </a:solidFill>
                <a:latin typeface="Arial"/>
                <a:cs typeface="Arial"/>
              </a:rPr>
              <a:t>Absorbs solar/wind swings</a:t>
            </a:r>
          </a:p>
        </p:txBody>
      </p:sp>
      <p:sp>
        <p:nvSpPr>
          <p:cNvPr id="2070" name="TextBox 2069">
            <a:extLst>
              <a:ext uri="{FF2B5EF4-FFF2-40B4-BE49-F238E27FC236}">
                <a16:creationId xmlns:a16="http://schemas.microsoft.com/office/drawing/2014/main" id="{416BB972-0860-63F4-CFE6-8E8D319470E6}"/>
              </a:ext>
            </a:extLst>
          </p:cNvPr>
          <p:cNvSpPr txBox="1"/>
          <p:nvPr/>
        </p:nvSpPr>
        <p:spPr bwMode="gray">
          <a:xfrm>
            <a:off x="8778924" y="5013050"/>
            <a:ext cx="2948275" cy="1097736"/>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Integration complexity</a:t>
            </a:r>
            <a:r>
              <a:rPr lang="en-US" sz="1000" dirty="0">
                <a:solidFill>
                  <a:srgbClr val="000000"/>
                </a:solidFill>
                <a:latin typeface="Arial"/>
                <a:cs typeface="Arial"/>
              </a:rPr>
              <a:t>: </a:t>
            </a:r>
            <a:r>
              <a:rPr lang="en-US" sz="1000" b="0" dirty="0">
                <a:solidFill>
                  <a:srgbClr val="000000"/>
                </a:solidFill>
                <a:latin typeface="Arial"/>
                <a:cs typeface="Arial"/>
              </a:rPr>
              <a:t>Many vendors &amp; systems</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Needs enrollment &amp; rules</a:t>
            </a:r>
            <a:r>
              <a:rPr lang="en-US" sz="1000" dirty="0">
                <a:solidFill>
                  <a:srgbClr val="000000"/>
                </a:solidFill>
                <a:latin typeface="Arial"/>
                <a:cs typeface="Arial"/>
              </a:rPr>
              <a:t>: </a:t>
            </a:r>
            <a:r>
              <a:rPr lang="en-US" sz="1000" b="0" dirty="0">
                <a:solidFill>
                  <a:srgbClr val="000000"/>
                </a:solidFill>
                <a:latin typeface="Arial"/>
                <a:cs typeface="Arial"/>
              </a:rPr>
              <a:t>Opt-in, standards, FERC 2222</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Cybersecurity</a:t>
            </a:r>
            <a:r>
              <a:rPr lang="en-US" sz="1000" dirty="0">
                <a:solidFill>
                  <a:srgbClr val="000000"/>
                </a:solidFill>
                <a:latin typeface="Arial"/>
                <a:cs typeface="Arial"/>
              </a:rPr>
              <a:t>: </a:t>
            </a:r>
            <a:r>
              <a:rPr lang="en-US" sz="1000" b="0" dirty="0">
                <a:solidFill>
                  <a:srgbClr val="000000"/>
                </a:solidFill>
                <a:latin typeface="Arial"/>
                <a:cs typeface="Arial"/>
              </a:rPr>
              <a:t>Millions of endpoints to secure</a:t>
            </a:r>
          </a:p>
        </p:txBody>
      </p:sp>
      <p:sp>
        <p:nvSpPr>
          <p:cNvPr id="4" name="TextBox 3">
            <a:extLst>
              <a:ext uri="{FF2B5EF4-FFF2-40B4-BE49-F238E27FC236}">
                <a16:creationId xmlns:a16="http://schemas.microsoft.com/office/drawing/2014/main" id="{944204FD-DA11-719A-4888-C26D3A3BC81F}"/>
              </a:ext>
            </a:extLst>
          </p:cNvPr>
          <p:cNvSpPr txBox="1"/>
          <p:nvPr/>
        </p:nvSpPr>
        <p:spPr bwMode="gray">
          <a:xfrm>
            <a:off x="445764" y="3107612"/>
            <a:ext cx="4817080" cy="461665"/>
          </a:xfrm>
          <a:prstGeom prst="rect">
            <a:avLst/>
          </a:prstGeom>
          <a:noFill/>
        </p:spPr>
        <p:txBody>
          <a:bodyPr wrap="square" lIns="137160" tIns="137160" rIns="274320" bIns="137160" rtlCol="0" anchor="t">
            <a:spAutoFit/>
          </a:bodyPr>
          <a:lstStyle/>
          <a:p>
            <a:pPr marL="91440">
              <a:buNone/>
              <a:defRPr/>
            </a:pPr>
            <a:r>
              <a:rPr lang="en-US" sz="1200" b="1">
                <a:solidFill>
                  <a:srgbClr val="000000"/>
                </a:solidFill>
                <a:latin typeface="Arial"/>
                <a:cs typeface="Arial"/>
              </a:rPr>
              <a:t>How does DERMS for grid systems work?</a:t>
            </a:r>
          </a:p>
        </p:txBody>
      </p:sp>
      <p:sp>
        <p:nvSpPr>
          <p:cNvPr id="38" name="TextBox 37">
            <a:extLst>
              <a:ext uri="{FF2B5EF4-FFF2-40B4-BE49-F238E27FC236}">
                <a16:creationId xmlns:a16="http://schemas.microsoft.com/office/drawing/2014/main" id="{BFD64027-0860-8137-B354-1636737C5A6B}"/>
              </a:ext>
            </a:extLst>
          </p:cNvPr>
          <p:cNvSpPr txBox="1"/>
          <p:nvPr/>
        </p:nvSpPr>
        <p:spPr bwMode="gray">
          <a:xfrm>
            <a:off x="8990272" y="3328230"/>
            <a:ext cx="943134" cy="242022"/>
          </a:xfrm>
          <a:prstGeom prst="rect">
            <a:avLst/>
          </a:prstGeom>
          <a:noFill/>
        </p:spPr>
        <p:txBody>
          <a:bodyPr wrap="none" lIns="36000" tIns="36000" rIns="36000" bIns="36000" rtlCol="0">
            <a:spAutoFit/>
          </a:bodyPr>
          <a:lstStyle/>
          <a:p>
            <a:pPr marL="0" indent="0">
              <a:buNone/>
            </a:pPr>
            <a:r>
              <a:rPr lang="en-US" sz="1200" b="1"/>
              <a:t>Advantages</a:t>
            </a:r>
            <a:endParaRPr lang="en-US" sz="1200"/>
          </a:p>
        </p:txBody>
      </p:sp>
      <p:sp>
        <p:nvSpPr>
          <p:cNvPr id="40" name="TextBox 39">
            <a:extLst>
              <a:ext uri="{FF2B5EF4-FFF2-40B4-BE49-F238E27FC236}">
                <a16:creationId xmlns:a16="http://schemas.microsoft.com/office/drawing/2014/main" id="{6B0CC9F4-C944-F092-6823-85CAEBC0EF33}"/>
              </a:ext>
            </a:extLst>
          </p:cNvPr>
          <p:cNvSpPr txBox="1"/>
          <p:nvPr/>
        </p:nvSpPr>
        <p:spPr bwMode="gray">
          <a:xfrm>
            <a:off x="8999091" y="4778825"/>
            <a:ext cx="1156333" cy="242022"/>
          </a:xfrm>
          <a:prstGeom prst="rect">
            <a:avLst/>
          </a:prstGeom>
          <a:noFill/>
        </p:spPr>
        <p:txBody>
          <a:bodyPr wrap="none" lIns="36000" tIns="36000" rIns="36000" bIns="36000" rtlCol="0">
            <a:spAutoFit/>
          </a:bodyPr>
          <a:lstStyle/>
          <a:p>
            <a:pPr marL="0" indent="0">
              <a:buNone/>
            </a:pPr>
            <a:r>
              <a:rPr lang="en-US" sz="1200" b="1"/>
              <a:t>Disadvantages</a:t>
            </a:r>
            <a:endParaRPr lang="en-US" sz="1200"/>
          </a:p>
        </p:txBody>
      </p:sp>
      <p:cxnSp>
        <p:nvCxnSpPr>
          <p:cNvPr id="55" name="Straight Connector 54">
            <a:extLst>
              <a:ext uri="{FF2B5EF4-FFF2-40B4-BE49-F238E27FC236}">
                <a16:creationId xmlns:a16="http://schemas.microsoft.com/office/drawing/2014/main" id="{EE0FDCFD-AF2A-5031-D033-A155B58D7A2E}"/>
              </a:ext>
            </a:extLst>
          </p:cNvPr>
          <p:cNvCxnSpPr>
            <a:cxnSpLocks/>
          </p:cNvCxnSpPr>
          <p:nvPr/>
        </p:nvCxnSpPr>
        <p:spPr bwMode="gray">
          <a:xfrm>
            <a:off x="8651944" y="5082683"/>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pic>
        <p:nvPicPr>
          <p:cNvPr id="2050" name="Graphic 2049" descr="Badge Follow with solid fill">
            <a:extLst>
              <a:ext uri="{FF2B5EF4-FFF2-40B4-BE49-F238E27FC236}">
                <a16:creationId xmlns:a16="http://schemas.microsoft.com/office/drawing/2014/main" id="{81F9CA7F-C067-61CC-2ED1-38D168B2F4EA}"/>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648171" y="3278191"/>
            <a:ext cx="292608" cy="292608"/>
          </a:xfrm>
          <a:prstGeom prst="rect">
            <a:avLst/>
          </a:prstGeom>
        </p:spPr>
      </p:pic>
      <p:pic>
        <p:nvPicPr>
          <p:cNvPr id="2054" name="Graphic 2053" descr="Badge Unfollow with solid fill">
            <a:extLst>
              <a:ext uri="{FF2B5EF4-FFF2-40B4-BE49-F238E27FC236}">
                <a16:creationId xmlns:a16="http://schemas.microsoft.com/office/drawing/2014/main" id="{233CE25A-0657-0157-0231-A346D02E10D8}"/>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8651944" y="4728025"/>
            <a:ext cx="292608" cy="292608"/>
          </a:xfrm>
          <a:prstGeom prst="rect">
            <a:avLst/>
          </a:prstGeom>
        </p:spPr>
      </p:pic>
      <p:cxnSp>
        <p:nvCxnSpPr>
          <p:cNvPr id="2056" name="Straight Connector 2055">
            <a:extLst>
              <a:ext uri="{FF2B5EF4-FFF2-40B4-BE49-F238E27FC236}">
                <a16:creationId xmlns:a16="http://schemas.microsoft.com/office/drawing/2014/main" id="{73F3BFF7-E989-2FD2-4B35-CDB34C1E9A76}"/>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3" name="Rounded Rectangle 7">
            <a:extLst>
              <a:ext uri="{FF2B5EF4-FFF2-40B4-BE49-F238E27FC236}">
                <a16:creationId xmlns:a16="http://schemas.microsoft.com/office/drawing/2014/main" id="{46C8BEA8-48AB-92D9-D6A7-F33BE4434875}"/>
              </a:ext>
            </a:extLst>
          </p:cNvPr>
          <p:cNvSpPr/>
          <p:nvPr/>
        </p:nvSpPr>
        <p:spPr bwMode="gray">
          <a:xfrm>
            <a:off x="5578297" y="3158296"/>
            <a:ext cx="2942410" cy="3069901"/>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72000" rIns="72000" bIns="36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spcBef>
                <a:spcPts val="600"/>
              </a:spcBef>
              <a:spcAft>
                <a:spcPts val="400"/>
              </a:spcAft>
              <a:defRPr/>
            </a:pPr>
            <a:r>
              <a:rPr lang="en-US" sz="1200" b="1" dirty="0">
                <a:solidFill>
                  <a:srgbClr val="000000"/>
                </a:solidFill>
                <a:latin typeface="Arial"/>
                <a:cs typeface="Arial"/>
              </a:rPr>
              <a:t>Why is it critical for the energy transition?</a:t>
            </a:r>
          </a:p>
          <a:p>
            <a:pPr marL="277495" indent="-182245">
              <a:spcBef>
                <a:spcPts val="600"/>
              </a:spcBef>
              <a:spcAft>
                <a:spcPts val="300"/>
              </a:spcAft>
              <a:buFont typeface="Arial,Sans-Serif" panose="020B0604020202020204" pitchFamily="34" charset="0"/>
              <a:buChar char="•"/>
              <a:defRPr/>
            </a:pPr>
            <a:r>
              <a:rPr lang="en-US" sz="1000" b="1" dirty="0">
                <a:solidFill>
                  <a:srgbClr val="000000"/>
                </a:solidFill>
                <a:latin typeface="Arial"/>
                <a:cs typeface="Arial"/>
              </a:rPr>
              <a:t>Unlocks flexibility </a:t>
            </a:r>
            <a:r>
              <a:rPr lang="en-US" sz="1000" dirty="0">
                <a:solidFill>
                  <a:srgbClr val="000000"/>
                </a:solidFill>
                <a:latin typeface="Arial"/>
                <a:cs typeface="Arial"/>
              </a:rPr>
              <a:t>hidden in millions of behind-the-meter assets</a:t>
            </a:r>
            <a:r>
              <a:rPr lang="en-US" sz="1000" b="0" dirty="0">
                <a:solidFill>
                  <a:srgbClr val="000000"/>
                </a:solidFill>
                <a:latin typeface="Arial"/>
                <a:cs typeface="Arial"/>
              </a:rPr>
              <a:t>, turning </a:t>
            </a:r>
            <a:r>
              <a:rPr lang="en-US" sz="1000" b="1" dirty="0">
                <a:solidFill>
                  <a:srgbClr val="000000"/>
                </a:solidFill>
                <a:latin typeface="Arial"/>
                <a:cs typeface="Arial"/>
              </a:rPr>
              <a:t>passive load </a:t>
            </a:r>
            <a:r>
              <a:rPr lang="en-US" sz="1000" b="0" dirty="0">
                <a:solidFill>
                  <a:srgbClr val="000000"/>
                </a:solidFill>
                <a:latin typeface="Arial"/>
                <a:cs typeface="Arial"/>
              </a:rPr>
              <a:t>into a </a:t>
            </a:r>
            <a:r>
              <a:rPr lang="en-US" sz="1000" b="1" dirty="0">
                <a:solidFill>
                  <a:srgbClr val="000000"/>
                </a:solidFill>
                <a:latin typeface="Arial"/>
                <a:cs typeface="Arial"/>
              </a:rPr>
              <a:t>controllable, grid-supporting resource</a:t>
            </a:r>
          </a:p>
          <a:p>
            <a:pPr marL="277495" indent="-182245">
              <a:spcBef>
                <a:spcPts val="600"/>
              </a:spcBef>
              <a:spcAft>
                <a:spcPts val="300"/>
              </a:spcAft>
              <a:buFont typeface="Arial,Sans-Serif" panose="020B0604020202020204" pitchFamily="34" charset="0"/>
              <a:buChar char="•"/>
              <a:defRPr/>
            </a:pPr>
            <a:r>
              <a:rPr lang="en-US" sz="1000" dirty="0">
                <a:solidFill>
                  <a:srgbClr val="000000"/>
                </a:solidFill>
                <a:latin typeface="Arial"/>
                <a:cs typeface="Arial"/>
              </a:rPr>
              <a:t>Lets </a:t>
            </a:r>
            <a:r>
              <a:rPr lang="en-US" sz="1000" b="0" dirty="0">
                <a:solidFill>
                  <a:srgbClr val="000000"/>
                </a:solidFill>
                <a:latin typeface="Arial"/>
                <a:cs typeface="Arial"/>
              </a:rPr>
              <a:t>the distribution grid </a:t>
            </a:r>
            <a:r>
              <a:rPr lang="en-US" sz="1000" b="1" dirty="0">
                <a:solidFill>
                  <a:srgbClr val="000000"/>
                </a:solidFill>
                <a:latin typeface="Arial"/>
                <a:cs typeface="Arial"/>
              </a:rPr>
              <a:t>absorb far more rooftop solar and EVs without costly wire upgrades</a:t>
            </a:r>
            <a:r>
              <a:rPr lang="en-US" sz="1000" b="0" dirty="0">
                <a:solidFill>
                  <a:srgbClr val="000000"/>
                </a:solidFill>
                <a:latin typeface="Arial"/>
                <a:cs typeface="Arial"/>
              </a:rPr>
              <a:t>, by actively managing local flows</a:t>
            </a:r>
          </a:p>
          <a:p>
            <a:pPr marL="277495" indent="-182245">
              <a:spcBef>
                <a:spcPts val="600"/>
              </a:spcBef>
              <a:spcAft>
                <a:spcPts val="300"/>
              </a:spcAft>
              <a:buFont typeface="Arial,Sans-Serif" panose="020B0604020202020204" pitchFamily="34" charset="0"/>
              <a:buChar char="•"/>
              <a:defRPr/>
            </a:pPr>
            <a:r>
              <a:rPr lang="en-US" sz="1000" b="0" dirty="0">
                <a:solidFill>
                  <a:srgbClr val="000000"/>
                </a:solidFill>
                <a:latin typeface="Arial"/>
                <a:cs typeface="Arial"/>
              </a:rPr>
              <a:t>By </a:t>
            </a:r>
            <a:r>
              <a:rPr lang="en-US" sz="1000" b="1" dirty="0">
                <a:solidFill>
                  <a:srgbClr val="000000"/>
                </a:solidFill>
                <a:latin typeface="Arial"/>
                <a:cs typeface="Arial"/>
              </a:rPr>
              <a:t>aggregating DERs into virtual power plants</a:t>
            </a:r>
            <a:r>
              <a:rPr lang="en-US" sz="1000" b="0" dirty="0">
                <a:solidFill>
                  <a:srgbClr val="000000"/>
                </a:solidFill>
                <a:latin typeface="Arial"/>
                <a:cs typeface="Arial"/>
              </a:rPr>
              <a:t>, it provides </a:t>
            </a:r>
            <a:r>
              <a:rPr lang="en-US" sz="1000" b="1" dirty="0">
                <a:solidFill>
                  <a:srgbClr val="000000"/>
                </a:solidFill>
                <a:latin typeface="Arial"/>
                <a:cs typeface="Arial"/>
              </a:rPr>
              <a:t>capacity and ancillary services</a:t>
            </a:r>
            <a:r>
              <a:rPr lang="en-US" sz="1000" b="0" dirty="0">
                <a:solidFill>
                  <a:srgbClr val="000000"/>
                </a:solidFill>
                <a:latin typeface="Arial"/>
                <a:cs typeface="Arial"/>
              </a:rPr>
              <a:t> otherwise met by fossil peakers</a:t>
            </a:r>
          </a:p>
          <a:p>
            <a:pPr marL="277495" indent="-182245">
              <a:spcBef>
                <a:spcPts val="600"/>
              </a:spcBef>
              <a:spcAft>
                <a:spcPts val="300"/>
              </a:spcAft>
              <a:buFont typeface="Arial,Sans-Serif" panose="020B0604020202020204" pitchFamily="34" charset="0"/>
              <a:buChar char="•"/>
              <a:defRPr/>
            </a:pPr>
            <a:r>
              <a:rPr lang="en-US" sz="1000" dirty="0">
                <a:solidFill>
                  <a:srgbClr val="000000"/>
                </a:solidFill>
                <a:latin typeface="Arial"/>
                <a:cs typeface="Arial"/>
              </a:rPr>
              <a:t>Shifts </a:t>
            </a:r>
            <a:r>
              <a:rPr lang="en-US" sz="1000" b="0" dirty="0">
                <a:solidFill>
                  <a:srgbClr val="000000"/>
                </a:solidFill>
                <a:latin typeface="Arial"/>
                <a:cs typeface="Arial"/>
              </a:rPr>
              <a:t>the grid from centralized, supply-following dispatch to a </a:t>
            </a:r>
            <a:r>
              <a:rPr lang="en-US" sz="1000" b="1" dirty="0">
                <a:solidFill>
                  <a:srgbClr val="000000"/>
                </a:solidFill>
                <a:latin typeface="Arial"/>
                <a:cs typeface="Arial"/>
              </a:rPr>
              <a:t>distributed, demand-flexible system</a:t>
            </a:r>
            <a:endParaRPr lang="en-US" sz="1000" b="0" dirty="0">
              <a:solidFill>
                <a:srgbClr val="000000"/>
              </a:solidFill>
              <a:latin typeface="Arial"/>
              <a:cs typeface="Arial"/>
            </a:endParaRPr>
          </a:p>
        </p:txBody>
      </p:sp>
      <p:cxnSp>
        <p:nvCxnSpPr>
          <p:cNvPr id="10" name="Straight Connector 9">
            <a:extLst>
              <a:ext uri="{FF2B5EF4-FFF2-40B4-BE49-F238E27FC236}">
                <a16:creationId xmlns:a16="http://schemas.microsoft.com/office/drawing/2014/main" id="{C6704C6E-1298-F21A-C2E1-63A96EBBD08E}"/>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2CFA570-3408-29BC-5719-7D5D41C7E36F}"/>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1BE74B4-DDC9-EEED-2D85-5CF38268D7FF}"/>
              </a:ext>
            </a:extLst>
          </p:cNvPr>
          <p:cNvCxnSpPr>
            <a:cxnSpLocks/>
          </p:cNvCxnSpPr>
          <p:nvPr/>
        </p:nvCxnSpPr>
        <p:spPr bwMode="gray">
          <a:xfrm>
            <a:off x="5606377" y="3629301"/>
            <a:ext cx="2699683"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9967C0D-9839-AE6E-DEA0-277AD5D3B13F}"/>
              </a:ext>
            </a:extLst>
          </p:cNvPr>
          <p:cNvCxnSpPr>
            <a:cxnSpLocks/>
          </p:cNvCxnSpPr>
          <p:nvPr/>
        </p:nvCxnSpPr>
        <p:spPr bwMode="gray">
          <a:xfrm>
            <a:off x="534116" y="3546486"/>
            <a:ext cx="4636413" cy="1497"/>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11" name="Footer Placeholder 5">
            <a:extLst>
              <a:ext uri="{FF2B5EF4-FFF2-40B4-BE49-F238E27FC236}">
                <a16:creationId xmlns:a16="http://schemas.microsoft.com/office/drawing/2014/main" id="{B1A3E70A-6BC5-99F6-4374-056C06AF533A}"/>
              </a:ext>
            </a:extLst>
          </p:cNvPr>
          <p:cNvSpPr>
            <a:spLocks noGrp="1"/>
          </p:cNvSpPr>
          <p:nvPr/>
        </p:nvSpPr>
        <p:spPr>
          <a:xfrm>
            <a:off x="334962" y="6310313"/>
            <a:ext cx="9147241" cy="216706"/>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0000"/>
                </a:solidFill>
              </a:rPr>
              <a:t>Source: </a:t>
            </a:r>
            <a:r>
              <a:rPr lang="en-US" dirty="0">
                <a:solidFill>
                  <a:srgbClr val="000000"/>
                </a:solidFill>
                <a:hlinkClick r:id="rId16"/>
              </a:rPr>
              <a:t>Pathways to Commercial Liftoff: Virtual Power Plants</a:t>
            </a:r>
            <a:r>
              <a:rPr lang="en-US" dirty="0">
                <a:solidFill>
                  <a:srgbClr val="000000"/>
                </a:solidFill>
              </a:rPr>
              <a:t> (US DOE, 2025); </a:t>
            </a:r>
            <a:r>
              <a:rPr lang="en-US" dirty="0">
                <a:solidFill>
                  <a:srgbClr val="000000"/>
                </a:solidFill>
                <a:hlinkClick r:id="rId17"/>
              </a:rPr>
              <a:t>Order No. 2222 Explainer: DERs in Electricity Markets</a:t>
            </a:r>
            <a:r>
              <a:rPr lang="en-US" dirty="0">
                <a:solidFill>
                  <a:srgbClr val="000000"/>
                </a:solidFill>
              </a:rPr>
              <a:t> (FERC, 2020); </a:t>
            </a:r>
            <a:r>
              <a:rPr lang="en-US" dirty="0">
                <a:solidFill>
                  <a:srgbClr val="000000"/>
                </a:solidFill>
                <a:hlinkClick r:id="rId18"/>
              </a:rPr>
              <a:t>GridOS DERMS: Distributed Energy Resource Management System</a:t>
            </a:r>
            <a:r>
              <a:rPr lang="en-US" dirty="0">
                <a:solidFill>
                  <a:srgbClr val="000000"/>
                </a:solidFill>
              </a:rPr>
              <a:t> (GE </a:t>
            </a:r>
            <a:r>
              <a:rPr lang="en-US" dirty="0" err="1">
                <a:solidFill>
                  <a:srgbClr val="000000"/>
                </a:solidFill>
              </a:rPr>
              <a:t>Vernova</a:t>
            </a:r>
            <a:r>
              <a:rPr lang="en-US" dirty="0">
                <a:solidFill>
                  <a:srgbClr val="000000"/>
                </a:solidFill>
              </a:rPr>
              <a:t>, 2025).</a:t>
            </a:r>
          </a:p>
          <a:p>
            <a:r>
              <a:rPr lang="en-US" dirty="0">
                <a:solidFill>
                  <a:srgbClr val="000000"/>
                </a:solidFill>
              </a:rPr>
              <a:t>Credit: Sevgi Helin </a:t>
            </a:r>
            <a:r>
              <a:rPr lang="en-US" dirty="0" err="1">
                <a:solidFill>
                  <a:srgbClr val="000000"/>
                </a:solidFill>
              </a:rPr>
              <a:t>Tilkicioglu</a:t>
            </a:r>
            <a:r>
              <a:rPr lang="en-US" dirty="0">
                <a:solidFill>
                  <a:srgbClr val="000000"/>
                </a:solidFill>
              </a:rPr>
              <a:t>, Hasan Alawadhi, Pia Doris Morrow, Vincent Sandow-</a:t>
            </a:r>
            <a:r>
              <a:rPr lang="en-US" dirty="0" err="1">
                <a:solidFill>
                  <a:srgbClr val="000000"/>
                </a:solidFill>
              </a:rPr>
              <a:t>Straesser</a:t>
            </a:r>
            <a:r>
              <a:rPr lang="en-US" dirty="0">
                <a:solidFill>
                  <a:srgbClr val="000000"/>
                </a:solidFill>
              </a:rPr>
              <a:t>, and </a:t>
            </a:r>
            <a:r>
              <a:rPr lang="en-US" dirty="0">
                <a:solidFill>
                  <a:srgbClr val="000000"/>
                </a:solidFill>
                <a:hlinkClick r:id="rId19"/>
              </a:rPr>
              <a:t>Gernot Wagner</a:t>
            </a:r>
            <a:r>
              <a:rPr lang="en-US" dirty="0">
                <a:solidFill>
                  <a:srgbClr val="000000"/>
                </a:solidFill>
              </a:rPr>
              <a:t>. </a:t>
            </a:r>
            <a:r>
              <a:rPr lang="en-US" dirty="0">
                <a:hlinkClick r:id="rId20"/>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p>
        </p:txBody>
      </p:sp>
      <p:sp>
        <p:nvSpPr>
          <p:cNvPr id="6" name="Oval 5">
            <a:extLst>
              <a:ext uri="{FF2B5EF4-FFF2-40B4-BE49-F238E27FC236}">
                <a16:creationId xmlns:a16="http://schemas.microsoft.com/office/drawing/2014/main" id="{D0384C71-B1EC-D33A-15AD-88A7C0C90AA9}"/>
              </a:ext>
            </a:extLst>
          </p:cNvPr>
          <p:cNvSpPr/>
          <p:nvPr/>
        </p:nvSpPr>
        <p:spPr bwMode="gray">
          <a:xfrm>
            <a:off x="536221" y="5465885"/>
            <a:ext cx="228600" cy="228600"/>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36000" tIns="36000" rIns="36000" bIns="36000" numCol="1" spcCol="0" rtlCol="0" fromWordArt="0" anchor="ctr" anchorCtr="0" forceAA="0" compatLnSpc="1">
            <a:prstTxWarp prst="textNoShape">
              <a:avLst/>
            </a:prstTxWarp>
            <a:noAutofit/>
          </a:bodyPr>
          <a:lstStyle/>
          <a:p>
            <a:pPr marL="0" indent="0" algn="ctr">
              <a:buNone/>
            </a:pPr>
            <a:r>
              <a:rPr lang="en-US" sz="1000" b="1">
                <a:solidFill>
                  <a:srgbClr val="FFFFFF"/>
                </a:solidFill>
                <a:latin typeface="Arial"/>
                <a:cs typeface="Arial"/>
              </a:rPr>
              <a:t>5</a:t>
            </a:r>
            <a:endParaRPr lang="en-US" sz="1000" b="1" err="1">
              <a:solidFill>
                <a:srgbClr val="FFFFFF"/>
              </a:solidFill>
              <a:latin typeface="Arial"/>
              <a:cs typeface="Arial"/>
            </a:endParaRPr>
          </a:p>
        </p:txBody>
      </p:sp>
      <p:sp>
        <p:nvSpPr>
          <p:cNvPr id="15" name="TextBox 14">
            <a:extLst>
              <a:ext uri="{FF2B5EF4-FFF2-40B4-BE49-F238E27FC236}">
                <a16:creationId xmlns:a16="http://schemas.microsoft.com/office/drawing/2014/main" id="{1BFF3B3D-4D8E-783F-2C76-72610DC00B05}"/>
              </a:ext>
            </a:extLst>
          </p:cNvPr>
          <p:cNvSpPr txBox="1"/>
          <p:nvPr/>
        </p:nvSpPr>
        <p:spPr bwMode="gray">
          <a:xfrm>
            <a:off x="774700" y="5358232"/>
            <a:ext cx="4673600" cy="406400"/>
          </a:xfrm>
          <a:prstGeom prst="rect">
            <a:avLst/>
          </a:prstGeom>
          <a:noFill/>
        </p:spPr>
        <p:txBody>
          <a:bodyPr vertOverflow="overflow" vert="horz" wrap="square" lIns="137160" tIns="137160" rIns="274320" bIns="137160" rtlCol="0" anchor="t" anchorCtr="0">
            <a:noAutofit/>
          </a:bodyPr>
          <a:lstStyle/>
          <a:p>
            <a:pPr marL="0" indent="0">
              <a:buNone/>
            </a:pPr>
            <a:r>
              <a:rPr lang="en-US" sz="900" b="0">
                <a:solidFill>
                  <a:srgbClr val="000000"/>
                </a:solidFill>
                <a:latin typeface="Arial"/>
                <a:cs typeface="Arial"/>
              </a:rPr>
              <a:t>Setpoints go back to the assets: </a:t>
            </a:r>
            <a:r>
              <a:rPr lang="en-US" sz="900" b="1">
                <a:solidFill>
                  <a:srgbClr val="000000"/>
                </a:solidFill>
                <a:latin typeface="Arial"/>
                <a:cs typeface="Arial"/>
              </a:rPr>
              <a:t>charge, discharge, curtail or shift load</a:t>
            </a:r>
          </a:p>
        </p:txBody>
      </p:sp>
      <p:sp>
        <p:nvSpPr>
          <p:cNvPr id="5" name="TextBox 4">
            <a:extLst>
              <a:ext uri="{FF2B5EF4-FFF2-40B4-BE49-F238E27FC236}">
                <a16:creationId xmlns:a16="http://schemas.microsoft.com/office/drawing/2014/main" id="{A3D732DB-3EE8-AD07-6CB6-C7417C2EE70C}"/>
              </a:ext>
            </a:extLst>
          </p:cNvPr>
          <p:cNvSpPr txBox="1"/>
          <p:nvPr/>
        </p:nvSpPr>
        <p:spPr bwMode="gray">
          <a:xfrm>
            <a:off x="774700" y="5808056"/>
            <a:ext cx="4673600" cy="406400"/>
          </a:xfrm>
          <a:prstGeom prst="rect">
            <a:avLst/>
          </a:prstGeom>
          <a:noFill/>
        </p:spPr>
        <p:txBody>
          <a:bodyPr vertOverflow="overflow" vert="horz" wrap="square" lIns="136800" tIns="136800" rIns="0" bIns="0" rtlCol="0" anchor="t" anchorCtr="0">
            <a:noAutofit/>
          </a:bodyPr>
          <a:lstStyle/>
          <a:p>
            <a:pPr marL="0" indent="0" algn="l">
              <a:spcBef>
                <a:spcPts val="600"/>
              </a:spcBef>
              <a:spcAft>
                <a:spcPts val="600"/>
              </a:spcAft>
              <a:buNone/>
            </a:pPr>
            <a:r>
              <a:rPr lang="en-US" sz="900" b="0">
                <a:solidFill>
                  <a:srgbClr val="000000"/>
                </a:solidFill>
                <a:latin typeface="Arial"/>
                <a:cs typeface="Arial"/>
              </a:rPr>
              <a:t>Delivered response is </a:t>
            </a:r>
            <a:r>
              <a:rPr lang="en-US" sz="900" b="1">
                <a:solidFill>
                  <a:srgbClr val="000000"/>
                </a:solidFill>
                <a:latin typeface="Arial"/>
                <a:cs typeface="Arial"/>
              </a:rPr>
              <a:t>verified and participants are paid</a:t>
            </a:r>
            <a:r>
              <a:rPr lang="en-US" sz="900" b="0">
                <a:solidFill>
                  <a:srgbClr val="000000"/>
                </a:solidFill>
                <a:latin typeface="Arial"/>
                <a:cs typeface="Arial"/>
              </a:rPr>
              <a:t>, then the loop repeats</a:t>
            </a:r>
            <a:endParaRPr lang="de-DE" sz="900">
              <a:solidFill>
                <a:srgbClr val="000000"/>
              </a:solidFill>
              <a:latin typeface="Arial"/>
              <a:cs typeface="Arial"/>
            </a:endParaRPr>
          </a:p>
        </p:txBody>
      </p:sp>
      <p:sp>
        <p:nvSpPr>
          <p:cNvPr id="7" name="Oval 6">
            <a:extLst>
              <a:ext uri="{FF2B5EF4-FFF2-40B4-BE49-F238E27FC236}">
                <a16:creationId xmlns:a16="http://schemas.microsoft.com/office/drawing/2014/main" id="{73BF5854-CD50-F395-D0A8-B03488F15D76}"/>
              </a:ext>
            </a:extLst>
          </p:cNvPr>
          <p:cNvSpPr/>
          <p:nvPr/>
        </p:nvSpPr>
        <p:spPr bwMode="gray">
          <a:xfrm>
            <a:off x="536221" y="5907846"/>
            <a:ext cx="228600" cy="228600"/>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de-DE" sz="900" b="1">
                <a:solidFill>
                  <a:srgbClr val="FFFFFF"/>
                </a:solidFill>
                <a:latin typeface="Arial"/>
                <a:cs typeface="Arial"/>
              </a:rPr>
              <a:t>6</a:t>
            </a:r>
            <a:endParaRPr lang="de-DE" sz="900" b="1" err="1">
              <a:solidFill>
                <a:srgbClr val="FFFFFF"/>
              </a:solidFill>
              <a:latin typeface="Arial"/>
              <a:cs typeface="Arial"/>
            </a:endParaRPr>
          </a:p>
        </p:txBody>
      </p:sp>
      <p:cxnSp>
        <p:nvCxnSpPr>
          <p:cNvPr id="24" name="Straight Arrow Connector 23">
            <a:extLst>
              <a:ext uri="{FF2B5EF4-FFF2-40B4-BE49-F238E27FC236}">
                <a16:creationId xmlns:a16="http://schemas.microsoft.com/office/drawing/2014/main" id="{99C5B1F1-1EFE-15FD-E899-EB0DB4254466}"/>
              </a:ext>
            </a:extLst>
          </p:cNvPr>
          <p:cNvCxnSpPr>
            <a:cxnSpLocks/>
          </p:cNvCxnSpPr>
          <p:nvPr/>
        </p:nvCxnSpPr>
        <p:spPr>
          <a:xfrm>
            <a:off x="2029238" y="2066370"/>
            <a:ext cx="430920" cy="360"/>
          </a:xfrm>
          <a:prstGeom prst="straightConnector1">
            <a:avLst/>
          </a:prstGeom>
          <a:ln w="9525">
            <a:solidFill>
              <a:srgbClr val="000000"/>
            </a:solidFill>
            <a:tailEnd type="triangle" w="med" len="med"/>
          </a:ln>
        </p:spPr>
      </p:cxnSp>
      <p:cxnSp>
        <p:nvCxnSpPr>
          <p:cNvPr id="50" name="Straight Arrow Connector 39">
            <a:extLst>
              <a:ext uri="{FF2B5EF4-FFF2-40B4-BE49-F238E27FC236}">
                <a16:creationId xmlns:a16="http://schemas.microsoft.com/office/drawing/2014/main" id="{1E041686-8543-ECC5-92C8-BE90670C2C9B}"/>
              </a:ext>
            </a:extLst>
          </p:cNvPr>
          <p:cNvCxnSpPr>
            <a:cxnSpLocks/>
          </p:cNvCxnSpPr>
          <p:nvPr/>
        </p:nvCxnSpPr>
        <p:spPr>
          <a:xfrm>
            <a:off x="3977463" y="2066370"/>
            <a:ext cx="430920" cy="360"/>
          </a:xfrm>
          <a:prstGeom prst="straightConnector1">
            <a:avLst/>
          </a:prstGeom>
          <a:ln w="9525">
            <a:solidFill>
              <a:srgbClr val="000000"/>
            </a:solidFill>
            <a:tailEnd type="triangle" w="med" len="med"/>
          </a:ln>
        </p:spPr>
      </p:cxnSp>
      <p:cxnSp>
        <p:nvCxnSpPr>
          <p:cNvPr id="51" name="Straight Arrow Connector 44">
            <a:extLst>
              <a:ext uri="{FF2B5EF4-FFF2-40B4-BE49-F238E27FC236}">
                <a16:creationId xmlns:a16="http://schemas.microsoft.com/office/drawing/2014/main" id="{FC5417DC-A7DF-A0E5-FE95-0B0BF71E4812}"/>
              </a:ext>
            </a:extLst>
          </p:cNvPr>
          <p:cNvCxnSpPr>
            <a:cxnSpLocks/>
          </p:cNvCxnSpPr>
          <p:nvPr/>
        </p:nvCxnSpPr>
        <p:spPr>
          <a:xfrm>
            <a:off x="5886898" y="2066370"/>
            <a:ext cx="430920" cy="360"/>
          </a:xfrm>
          <a:prstGeom prst="straightConnector1">
            <a:avLst/>
          </a:prstGeom>
          <a:ln w="9525">
            <a:solidFill>
              <a:srgbClr val="000000"/>
            </a:solidFill>
            <a:tailEnd type="triangle" w="med" len="med"/>
          </a:ln>
        </p:spPr>
      </p:cxnSp>
      <p:cxnSp>
        <p:nvCxnSpPr>
          <p:cNvPr id="52" name="Straight Arrow Connector 54">
            <a:extLst>
              <a:ext uri="{FF2B5EF4-FFF2-40B4-BE49-F238E27FC236}">
                <a16:creationId xmlns:a16="http://schemas.microsoft.com/office/drawing/2014/main" id="{F05D4CB9-6651-4490-CA5D-C33312489F55}"/>
              </a:ext>
            </a:extLst>
          </p:cNvPr>
          <p:cNvCxnSpPr>
            <a:cxnSpLocks/>
          </p:cNvCxnSpPr>
          <p:nvPr/>
        </p:nvCxnSpPr>
        <p:spPr>
          <a:xfrm>
            <a:off x="7754008" y="2066370"/>
            <a:ext cx="430920" cy="360"/>
          </a:xfrm>
          <a:prstGeom prst="straightConnector1">
            <a:avLst/>
          </a:prstGeom>
          <a:ln w="9525">
            <a:solidFill>
              <a:srgbClr val="000000"/>
            </a:solidFill>
            <a:tailEnd type="triangle" w="med" len="med"/>
          </a:ln>
        </p:spPr>
      </p:cxnSp>
      <p:cxnSp>
        <p:nvCxnSpPr>
          <p:cNvPr id="53" name="Straight Arrow Connector 55">
            <a:extLst>
              <a:ext uri="{FF2B5EF4-FFF2-40B4-BE49-F238E27FC236}">
                <a16:creationId xmlns:a16="http://schemas.microsoft.com/office/drawing/2014/main" id="{6CF3DF46-6275-C11D-1C32-0EB1C61E2410}"/>
              </a:ext>
            </a:extLst>
          </p:cNvPr>
          <p:cNvCxnSpPr>
            <a:cxnSpLocks/>
          </p:cNvCxnSpPr>
          <p:nvPr/>
        </p:nvCxnSpPr>
        <p:spPr>
          <a:xfrm>
            <a:off x="9506192" y="2066370"/>
            <a:ext cx="430920" cy="360"/>
          </a:xfrm>
          <a:prstGeom prst="straightConnector1">
            <a:avLst/>
          </a:prstGeom>
          <a:ln w="9525">
            <a:solidFill>
              <a:srgbClr val="000000"/>
            </a:solidFill>
            <a:tailEnd type="triangle" w="med" len="med"/>
          </a:ln>
        </p:spPr>
      </p:cxnSp>
      <p:pic>
        <p:nvPicPr>
          <p:cNvPr id="8962" name="Graphic 2071" descr="Distributed energy resources">
            <a:extLst>
              <a:ext uri="{FF2B5EF4-FFF2-40B4-BE49-F238E27FC236}">
                <a16:creationId xmlns:a16="http://schemas.microsoft.com/office/drawing/2014/main" id="{8A6516E8-2190-D23D-F764-20E022580466}"/>
              </a:ext>
            </a:extLst>
          </p:cNvPr>
          <p:cNvPicPr/>
          <p:nvPr/>
        </p:nvPicPr>
        <p:blipFill>
          <a:blip>
            <a:extLst>
              <a:ext uri="{96DAC541-7B7A-43D3-8B79-37D633B846F1}">
                <asvg:svgBlip xmlns:asvg="http://schemas.microsoft.com/office/drawing/2016/SVG/main" r:embed="rId21"/>
              </a:ext>
            </a:extLst>
          </a:blip>
          <a:stretch/>
        </p:blipFill>
        <p:spPr>
          <a:xfrm>
            <a:off x="918264" y="1730375"/>
            <a:ext cx="704642" cy="607512"/>
          </a:xfrm>
          <a:prstGeom prst="rect">
            <a:avLst/>
          </a:prstGeom>
          <a:noFill/>
          <a:ln w="0">
            <a:noFill/>
          </a:ln>
        </p:spPr>
      </p:pic>
      <p:pic>
        <p:nvPicPr>
          <p:cNvPr id="8963" name="Graphic 2072" descr="Metering and telemetry">
            <a:extLst>
              <a:ext uri="{FF2B5EF4-FFF2-40B4-BE49-F238E27FC236}">
                <a16:creationId xmlns:a16="http://schemas.microsoft.com/office/drawing/2014/main" id="{46A89D50-4202-05BD-B655-EA8C14C93377}"/>
              </a:ext>
            </a:extLst>
          </p:cNvPr>
          <p:cNvPicPr/>
          <p:nvPr/>
        </p:nvPicPr>
        <p:blipFill>
          <a:blip>
            <a:extLst>
              <a:ext uri="{96DAC541-7B7A-43D3-8B79-37D633B846F1}">
                <asvg:svgBlip xmlns:asvg="http://schemas.microsoft.com/office/drawing/2016/SVG/main" r:embed="rId22"/>
              </a:ext>
            </a:extLst>
          </a:blip>
          <a:stretch/>
        </p:blipFill>
        <p:spPr>
          <a:xfrm>
            <a:off x="2866490" y="1716088"/>
            <a:ext cx="704641" cy="636496"/>
          </a:xfrm>
          <a:prstGeom prst="rect">
            <a:avLst/>
          </a:prstGeom>
          <a:noFill/>
          <a:ln w="0">
            <a:noFill/>
          </a:ln>
        </p:spPr>
      </p:pic>
      <p:pic>
        <p:nvPicPr>
          <p:cNvPr id="8964" name="Graphic 2074" descr="DERMS platform">
            <a:extLst>
              <a:ext uri="{FF2B5EF4-FFF2-40B4-BE49-F238E27FC236}">
                <a16:creationId xmlns:a16="http://schemas.microsoft.com/office/drawing/2014/main" id="{CDC03830-A9FF-A2B1-30CF-AFDC33BFD646}"/>
              </a:ext>
            </a:extLst>
          </p:cNvPr>
          <p:cNvPicPr/>
          <p:nvPr/>
        </p:nvPicPr>
        <p:blipFill>
          <a:blip>
            <a:extLst>
              <a:ext uri="{96DAC541-7B7A-43D3-8B79-37D633B846F1}">
                <asvg:svgBlip xmlns:asvg="http://schemas.microsoft.com/office/drawing/2016/SVG/main" r:embed="rId23"/>
              </a:ext>
            </a:extLst>
          </a:blip>
          <a:stretch/>
        </p:blipFill>
        <p:spPr>
          <a:xfrm>
            <a:off x="6724150" y="1703388"/>
            <a:ext cx="623526" cy="660812"/>
          </a:xfrm>
          <a:prstGeom prst="rect">
            <a:avLst/>
          </a:prstGeom>
          <a:noFill/>
          <a:ln w="0">
            <a:noFill/>
          </a:ln>
        </p:spPr>
      </p:pic>
      <p:pic>
        <p:nvPicPr>
          <p:cNvPr id="8967" name="Graphic 2076" descr="Forecasting">
            <a:extLst>
              <a:ext uri="{FF2B5EF4-FFF2-40B4-BE49-F238E27FC236}">
                <a16:creationId xmlns:a16="http://schemas.microsoft.com/office/drawing/2014/main" id="{9CA3C8B7-1C72-8B00-2607-D8B1F62AD262}"/>
              </a:ext>
            </a:extLst>
          </p:cNvPr>
          <p:cNvPicPr/>
          <p:nvPr/>
        </p:nvPicPr>
        <p:blipFill>
          <a:blip>
            <a:extLst>
              <a:ext uri="{96DAC541-7B7A-43D3-8B79-37D633B846F1}">
                <asvg:svgBlip xmlns:asvg="http://schemas.microsoft.com/office/drawing/2016/SVG/main" r:embed="rId24"/>
              </a:ext>
            </a:extLst>
          </a:blip>
          <a:stretch/>
        </p:blipFill>
        <p:spPr>
          <a:xfrm>
            <a:off x="4814715" y="1731963"/>
            <a:ext cx="665851" cy="602457"/>
          </a:xfrm>
          <a:prstGeom prst="rect">
            <a:avLst/>
          </a:prstGeom>
          <a:noFill/>
          <a:ln w="0">
            <a:noFill/>
          </a:ln>
        </p:spPr>
      </p:pic>
      <p:grpSp>
        <p:nvGrpSpPr>
          <p:cNvPr id="8972" name="Group 8971">
            <a:extLst>
              <a:ext uri="{FF2B5EF4-FFF2-40B4-BE49-F238E27FC236}">
                <a16:creationId xmlns:a16="http://schemas.microsoft.com/office/drawing/2014/main" id="{E81F4C3C-4BA0-7218-99F8-75122A76757F}"/>
              </a:ext>
            </a:extLst>
          </p:cNvPr>
          <p:cNvGrpSpPr/>
          <p:nvPr/>
        </p:nvGrpSpPr>
        <p:grpSpPr>
          <a:xfrm>
            <a:off x="10343448" y="1659312"/>
            <a:ext cx="1071312" cy="749509"/>
            <a:chOff x="9259172" y="1538265"/>
            <a:chExt cx="1071312" cy="749509"/>
          </a:xfrm>
        </p:grpSpPr>
        <p:pic>
          <p:nvPicPr>
            <p:cNvPr id="9007" name="Graphic 9007" descr="Verify and settle">
              <a:extLst>
                <a:ext uri="{FF2B5EF4-FFF2-40B4-BE49-F238E27FC236}">
                  <a16:creationId xmlns:a16="http://schemas.microsoft.com/office/drawing/2014/main" id="{D34C1463-E8BC-77D6-E606-A4C436881FC0}"/>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9259172" y="1538265"/>
              <a:ext cx="571126" cy="627498"/>
            </a:xfrm>
            <a:prstGeom prst="rect">
              <a:avLst/>
            </a:prstGeom>
          </p:spPr>
        </p:pic>
        <p:pic>
          <p:nvPicPr>
            <p:cNvPr id="8968" name="Graphic 2077" descr="Verify and settle">
              <a:extLst>
                <a:ext uri="{FF2B5EF4-FFF2-40B4-BE49-F238E27FC236}">
                  <a16:creationId xmlns:a16="http://schemas.microsoft.com/office/drawing/2014/main" id="{F8724A04-54C6-54DA-17EC-C431FEBA2FC0}"/>
                </a:ext>
              </a:extLst>
            </p:cNvPr>
            <p:cNvPicPr/>
            <p:nvPr/>
          </p:nvPicPr>
          <p:blipFill>
            <a:blip>
              <a:extLst>
                <a:ext uri="{96DAC541-7B7A-43D3-8B79-37D633B846F1}">
                  <asvg:svgBlip xmlns:asvg="http://schemas.microsoft.com/office/drawing/2016/SVG/main" r:embed="rId26"/>
                </a:ext>
              </a:extLst>
            </a:blip>
            <a:stretch/>
          </p:blipFill>
          <p:spPr>
            <a:xfrm>
              <a:off x="9759358" y="1626962"/>
              <a:ext cx="571126" cy="660812"/>
            </a:xfrm>
            <a:prstGeom prst="rect">
              <a:avLst/>
            </a:prstGeom>
            <a:noFill/>
            <a:ln w="0">
              <a:noFill/>
            </a:ln>
          </p:spPr>
        </p:pic>
      </p:grpSp>
      <p:pic>
        <p:nvPicPr>
          <p:cNvPr id="8971" name="Graphic 9006" descr="Dispatch and control">
            <a:extLst>
              <a:ext uri="{FF2B5EF4-FFF2-40B4-BE49-F238E27FC236}">
                <a16:creationId xmlns:a16="http://schemas.microsoft.com/office/drawing/2014/main" id="{1C87A9A1-BFE5-FB71-203E-D3488BD2BD40}"/>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8591260" y="1754188"/>
            <a:ext cx="508600" cy="558800"/>
          </a:xfrm>
          <a:prstGeom prst="rect">
            <a:avLst/>
          </a:prstGeom>
        </p:spPr>
      </p:pic>
      <p:sp>
        <p:nvSpPr>
          <p:cNvPr id="9" name="Pentagon 8">
            <a:extLst>
              <a:ext uri="{FF2B5EF4-FFF2-40B4-BE49-F238E27FC236}">
                <a16:creationId xmlns:a16="http://schemas.microsoft.com/office/drawing/2014/main" id="{2907BAD4-25C0-0A7F-24FA-002B1013CB42}"/>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14" name="Chevron 13">
            <a:extLst>
              <a:ext uri="{FF2B5EF4-FFF2-40B4-BE49-F238E27FC236}">
                <a16:creationId xmlns:a16="http://schemas.microsoft.com/office/drawing/2014/main" id="{25215C50-32F7-4618-625E-000F5A9B8623}"/>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16" name="Chevron 15">
            <a:extLst>
              <a:ext uri="{FF2B5EF4-FFF2-40B4-BE49-F238E27FC236}">
                <a16:creationId xmlns:a16="http://schemas.microsoft.com/office/drawing/2014/main" id="{A17D6E65-45F4-ECB9-A7A8-B72F00AD2523}"/>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17" name="Chevron 16">
            <a:extLst>
              <a:ext uri="{FF2B5EF4-FFF2-40B4-BE49-F238E27FC236}">
                <a16:creationId xmlns:a16="http://schemas.microsoft.com/office/drawing/2014/main" id="{4B3BA3D5-A3F1-5EA8-2E1F-EA919B136F02}"/>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8" name="Chevron 17">
            <a:extLst>
              <a:ext uri="{FF2B5EF4-FFF2-40B4-BE49-F238E27FC236}">
                <a16:creationId xmlns:a16="http://schemas.microsoft.com/office/drawing/2014/main" id="{630E0852-3705-29C8-C45F-7A4BFF678A7C}"/>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9" name="Rectangle 18">
            <a:extLst>
              <a:ext uri="{FF2B5EF4-FFF2-40B4-BE49-F238E27FC236}">
                <a16:creationId xmlns:a16="http://schemas.microsoft.com/office/drawing/2014/main" id="{59230F27-91CC-7935-7A7E-0491AFE4A92E}"/>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DERMS</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grpSp>
        <p:nvGrpSpPr>
          <p:cNvPr id="32" name="Group 31">
            <a:extLst>
              <a:ext uri="{FF2B5EF4-FFF2-40B4-BE49-F238E27FC236}">
                <a16:creationId xmlns:a16="http://schemas.microsoft.com/office/drawing/2014/main" id="{EB51ECCF-4F65-66C4-649A-10E9985F02F8}"/>
              </a:ext>
            </a:extLst>
          </p:cNvPr>
          <p:cNvGrpSpPr/>
          <p:nvPr/>
        </p:nvGrpSpPr>
        <p:grpSpPr>
          <a:xfrm>
            <a:off x="531250" y="2488135"/>
            <a:ext cx="1732256" cy="584775"/>
            <a:chOff x="531250" y="2488135"/>
            <a:chExt cx="1732256" cy="584775"/>
          </a:xfrm>
        </p:grpSpPr>
        <p:sp>
          <p:nvSpPr>
            <p:cNvPr id="22" name="TextBox 21">
              <a:extLst>
                <a:ext uri="{FF2B5EF4-FFF2-40B4-BE49-F238E27FC236}">
                  <a16:creationId xmlns:a16="http://schemas.microsoft.com/office/drawing/2014/main" id="{A110B361-0479-3954-763E-5CD77E217D64}"/>
                </a:ext>
              </a:extLst>
            </p:cNvPr>
            <p:cNvSpPr/>
            <p:nvPr/>
          </p:nvSpPr>
          <p:spPr>
            <a:xfrm>
              <a:off x="735514" y="2488135"/>
              <a:ext cx="1527992" cy="584775"/>
            </a:xfrm>
            <a:prstGeom prst="rect">
              <a:avLst/>
            </a:prstGeom>
            <a:noFill/>
            <a:ln w="0">
              <a:noFill/>
            </a:ln>
          </p:spPr>
          <p:style>
            <a:lnRef idx="0">
              <a:scrgbClr r="0" g="0" b="0"/>
            </a:lnRef>
            <a:fillRef idx="0">
              <a:scrgbClr r="0" g="0" b="0"/>
            </a:fillRef>
            <a:effectRef idx="0">
              <a:scrgbClr r="0" g="0" b="0"/>
            </a:effectRef>
            <a:fontRef idx="minor"/>
          </p:style>
          <p:txBody>
            <a:bodyPr wrap="square" lIns="137160" tIns="137160" rIns="274320" bIns="13716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Distributed energy resources</a:t>
              </a:r>
              <a:endParaRPr lang="en-US" sz="1000" b="0" u="none" strike="noStrike" dirty="0">
                <a:solidFill>
                  <a:srgbClr val="000000"/>
                </a:solidFill>
                <a:effectLst/>
                <a:uFillTx/>
                <a:latin typeface="Arial"/>
              </a:endParaRPr>
            </a:p>
          </p:txBody>
        </p:sp>
        <p:sp>
          <p:nvSpPr>
            <p:cNvPr id="8" name="Ellipse 4">
              <a:extLst>
                <a:ext uri="{FF2B5EF4-FFF2-40B4-BE49-F238E27FC236}">
                  <a16:creationId xmlns:a16="http://schemas.microsoft.com/office/drawing/2014/main" id="{22DECB2C-7CD5-B25C-BF51-A6AE0E29D4A0}"/>
                </a:ext>
              </a:extLst>
            </p:cNvPr>
            <p:cNvSpPr>
              <a:spLocks/>
            </p:cNvSpPr>
            <p:nvPr>
              <p:custDataLst>
                <p:tags r:id="rId9"/>
              </p:custDataLst>
            </p:nvPr>
          </p:nvSpPr>
          <p:spPr>
            <a:xfrm flipH="1">
              <a:off x="531250" y="2663149"/>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1</a:t>
              </a:r>
            </a:p>
          </p:txBody>
        </p:sp>
      </p:grpSp>
      <p:grpSp>
        <p:nvGrpSpPr>
          <p:cNvPr id="33" name="Group 32">
            <a:extLst>
              <a:ext uri="{FF2B5EF4-FFF2-40B4-BE49-F238E27FC236}">
                <a16:creationId xmlns:a16="http://schemas.microsoft.com/office/drawing/2014/main" id="{E96588B6-3E3D-8B79-8662-D98EA40C267A}"/>
              </a:ext>
            </a:extLst>
          </p:cNvPr>
          <p:cNvGrpSpPr/>
          <p:nvPr/>
        </p:nvGrpSpPr>
        <p:grpSpPr>
          <a:xfrm>
            <a:off x="2747639" y="2488630"/>
            <a:ext cx="1441081" cy="584280"/>
            <a:chOff x="2451502" y="2488630"/>
            <a:chExt cx="1441081" cy="584280"/>
          </a:xfrm>
        </p:grpSpPr>
        <p:sp>
          <p:nvSpPr>
            <p:cNvPr id="25" name="TextBox 24">
              <a:extLst>
                <a:ext uri="{FF2B5EF4-FFF2-40B4-BE49-F238E27FC236}">
                  <a16:creationId xmlns:a16="http://schemas.microsoft.com/office/drawing/2014/main" id="{BAC39D8E-76B5-028B-21AF-5F6703725322}"/>
                </a:ext>
              </a:extLst>
            </p:cNvPr>
            <p:cNvSpPr/>
            <p:nvPr/>
          </p:nvSpPr>
          <p:spPr>
            <a:xfrm>
              <a:off x="2638343" y="2488630"/>
              <a:ext cx="1254240" cy="584280"/>
            </a:xfrm>
            <a:prstGeom prst="rect">
              <a:avLst/>
            </a:prstGeom>
            <a:noFill/>
            <a:ln w="0">
              <a:noFill/>
            </a:ln>
          </p:spPr>
          <p:style>
            <a:lnRef idx="0">
              <a:scrgbClr r="0" g="0" b="0"/>
            </a:lnRef>
            <a:fillRef idx="0">
              <a:scrgbClr r="0" g="0" b="0"/>
            </a:fillRef>
            <a:effectRef idx="0">
              <a:scrgbClr r="0" g="0" b="0"/>
            </a:effectRef>
            <a:fontRef idx="minor"/>
          </p:style>
          <p:txBody>
            <a:bodyPr lIns="137160" tIns="137160" rIns="274320" bIns="13716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Metering &amp; telemetry</a:t>
              </a:r>
              <a:endParaRPr lang="en-US" sz="1000" b="0" u="none" strike="noStrike" dirty="0">
                <a:solidFill>
                  <a:srgbClr val="000000"/>
                </a:solidFill>
                <a:effectLst/>
                <a:uFillTx/>
                <a:latin typeface="Arial"/>
              </a:endParaRPr>
            </a:p>
          </p:txBody>
        </p:sp>
        <p:sp>
          <p:nvSpPr>
            <p:cNvPr id="13" name="Ellipse 4">
              <a:extLst>
                <a:ext uri="{FF2B5EF4-FFF2-40B4-BE49-F238E27FC236}">
                  <a16:creationId xmlns:a16="http://schemas.microsoft.com/office/drawing/2014/main" id="{ACB42B7B-5D2B-6212-6A3E-E8A0054A6AE8}"/>
                </a:ext>
              </a:extLst>
            </p:cNvPr>
            <p:cNvSpPr>
              <a:spLocks/>
            </p:cNvSpPr>
            <p:nvPr>
              <p:custDataLst>
                <p:tags r:id="rId8"/>
              </p:custDataLst>
            </p:nvPr>
          </p:nvSpPr>
          <p:spPr>
            <a:xfrm flipH="1">
              <a:off x="2451502" y="2663149"/>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2</a:t>
              </a:r>
            </a:p>
          </p:txBody>
        </p:sp>
      </p:grpSp>
      <p:grpSp>
        <p:nvGrpSpPr>
          <p:cNvPr id="34" name="Group 33">
            <a:extLst>
              <a:ext uri="{FF2B5EF4-FFF2-40B4-BE49-F238E27FC236}">
                <a16:creationId xmlns:a16="http://schemas.microsoft.com/office/drawing/2014/main" id="{97BE59CA-766F-A3FC-82C2-A9E5E1D9EB6F}"/>
              </a:ext>
            </a:extLst>
          </p:cNvPr>
          <p:cNvGrpSpPr/>
          <p:nvPr/>
        </p:nvGrpSpPr>
        <p:grpSpPr>
          <a:xfrm>
            <a:off x="4672853" y="2645755"/>
            <a:ext cx="1335326" cy="430560"/>
            <a:chOff x="4179159" y="2645755"/>
            <a:chExt cx="1335326" cy="430560"/>
          </a:xfrm>
        </p:grpSpPr>
        <p:sp>
          <p:nvSpPr>
            <p:cNvPr id="26" name="TextBox 26">
              <a:extLst>
                <a:ext uri="{FF2B5EF4-FFF2-40B4-BE49-F238E27FC236}">
                  <a16:creationId xmlns:a16="http://schemas.microsoft.com/office/drawing/2014/main" id="{87DF46EC-B754-2E4E-7536-846763A374DB}"/>
                </a:ext>
              </a:extLst>
            </p:cNvPr>
            <p:cNvSpPr/>
            <p:nvPr/>
          </p:nvSpPr>
          <p:spPr>
            <a:xfrm>
              <a:off x="4340525" y="2645755"/>
              <a:ext cx="1173960" cy="430560"/>
            </a:xfrm>
            <a:prstGeom prst="rect">
              <a:avLst/>
            </a:prstGeom>
            <a:noFill/>
            <a:ln w="0">
              <a:noFill/>
            </a:ln>
          </p:spPr>
          <p:style>
            <a:lnRef idx="0">
              <a:scrgbClr r="0" g="0" b="0"/>
            </a:lnRef>
            <a:fillRef idx="0">
              <a:scrgbClr r="0" g="0" b="0"/>
            </a:fillRef>
            <a:effectRef idx="0">
              <a:scrgbClr r="0" g="0" b="0"/>
            </a:effectRef>
            <a:fontRef idx="minor"/>
          </p:style>
          <p:txBody>
            <a:bodyPr lIns="137160" tIns="76680" rIns="274320" bIns="7668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Forecasting</a:t>
              </a:r>
              <a:endParaRPr lang="en-US" sz="1000" b="0" u="none" strike="noStrike" dirty="0">
                <a:solidFill>
                  <a:srgbClr val="000000"/>
                </a:solidFill>
                <a:effectLst/>
                <a:uFillTx/>
                <a:latin typeface="Arial"/>
              </a:endParaRPr>
            </a:p>
          </p:txBody>
        </p:sp>
        <p:sp>
          <p:nvSpPr>
            <p:cNvPr id="20" name="Ellipse 4">
              <a:extLst>
                <a:ext uri="{FF2B5EF4-FFF2-40B4-BE49-F238E27FC236}">
                  <a16:creationId xmlns:a16="http://schemas.microsoft.com/office/drawing/2014/main" id="{2BFB4734-4AD6-BD26-FD27-936E59E0FB26}"/>
                </a:ext>
              </a:extLst>
            </p:cNvPr>
            <p:cNvSpPr>
              <a:spLocks/>
            </p:cNvSpPr>
            <p:nvPr>
              <p:custDataLst>
                <p:tags r:id="rId7"/>
              </p:custDataLst>
            </p:nvPr>
          </p:nvSpPr>
          <p:spPr>
            <a:xfrm flipH="1">
              <a:off x="4179159" y="2672134"/>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3</a:t>
              </a:r>
            </a:p>
          </p:txBody>
        </p:sp>
      </p:grpSp>
      <p:grpSp>
        <p:nvGrpSpPr>
          <p:cNvPr id="35" name="Group 34">
            <a:extLst>
              <a:ext uri="{FF2B5EF4-FFF2-40B4-BE49-F238E27FC236}">
                <a16:creationId xmlns:a16="http://schemas.microsoft.com/office/drawing/2014/main" id="{357CA740-FFE8-3D5C-01C0-BD6E024C5021}"/>
              </a:ext>
            </a:extLst>
          </p:cNvPr>
          <p:cNvGrpSpPr/>
          <p:nvPr/>
        </p:nvGrpSpPr>
        <p:grpSpPr>
          <a:xfrm>
            <a:off x="6492312" y="2645755"/>
            <a:ext cx="1453659" cy="430560"/>
            <a:chOff x="5907279" y="2645755"/>
            <a:chExt cx="1453659" cy="430560"/>
          </a:xfrm>
        </p:grpSpPr>
        <p:sp>
          <p:nvSpPr>
            <p:cNvPr id="30" name="TextBox 31">
              <a:extLst>
                <a:ext uri="{FF2B5EF4-FFF2-40B4-BE49-F238E27FC236}">
                  <a16:creationId xmlns:a16="http://schemas.microsoft.com/office/drawing/2014/main" id="{EC717967-F2D2-533A-8696-FFB85152D3A1}"/>
                </a:ext>
              </a:extLst>
            </p:cNvPr>
            <p:cNvSpPr/>
            <p:nvPr/>
          </p:nvSpPr>
          <p:spPr>
            <a:xfrm>
              <a:off x="6071058" y="2645755"/>
              <a:ext cx="1289880" cy="430560"/>
            </a:xfrm>
            <a:prstGeom prst="rect">
              <a:avLst/>
            </a:prstGeom>
            <a:noFill/>
            <a:ln w="0">
              <a:noFill/>
            </a:ln>
          </p:spPr>
          <p:style>
            <a:lnRef idx="0">
              <a:scrgbClr r="0" g="0" b="0"/>
            </a:lnRef>
            <a:fillRef idx="0">
              <a:scrgbClr r="0" g="0" b="0"/>
            </a:fillRef>
            <a:effectRef idx="0">
              <a:scrgbClr r="0" g="0" b="0"/>
            </a:effectRef>
            <a:fontRef idx="minor"/>
          </p:style>
          <p:txBody>
            <a:bodyPr lIns="137160" tIns="76680" rIns="274320" bIns="7668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Optimization</a:t>
              </a:r>
              <a:endParaRPr lang="en-US" sz="1000" b="0" u="none" strike="noStrike" dirty="0">
                <a:solidFill>
                  <a:srgbClr val="000000"/>
                </a:solidFill>
                <a:effectLst/>
                <a:uFillTx/>
                <a:latin typeface="Arial"/>
              </a:endParaRPr>
            </a:p>
          </p:txBody>
        </p:sp>
        <p:sp>
          <p:nvSpPr>
            <p:cNvPr id="21" name="Ellipse 4">
              <a:extLst>
                <a:ext uri="{FF2B5EF4-FFF2-40B4-BE49-F238E27FC236}">
                  <a16:creationId xmlns:a16="http://schemas.microsoft.com/office/drawing/2014/main" id="{F602C295-DBA1-9F57-06B9-D37779536327}"/>
                </a:ext>
              </a:extLst>
            </p:cNvPr>
            <p:cNvSpPr>
              <a:spLocks/>
            </p:cNvSpPr>
            <p:nvPr>
              <p:custDataLst>
                <p:tags r:id="rId6"/>
              </p:custDataLst>
            </p:nvPr>
          </p:nvSpPr>
          <p:spPr>
            <a:xfrm flipH="1">
              <a:off x="5907279" y="2672134"/>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4</a:t>
              </a:r>
            </a:p>
          </p:txBody>
        </p:sp>
      </p:grpSp>
      <p:grpSp>
        <p:nvGrpSpPr>
          <p:cNvPr id="37" name="Group 36">
            <a:extLst>
              <a:ext uri="{FF2B5EF4-FFF2-40B4-BE49-F238E27FC236}">
                <a16:creationId xmlns:a16="http://schemas.microsoft.com/office/drawing/2014/main" id="{6059B6EF-36E2-2761-5C14-70A1450B30C0}"/>
              </a:ext>
            </a:extLst>
          </p:cNvPr>
          <p:cNvGrpSpPr/>
          <p:nvPr/>
        </p:nvGrpSpPr>
        <p:grpSpPr>
          <a:xfrm>
            <a:off x="8430104" y="2488630"/>
            <a:ext cx="1340066" cy="584280"/>
            <a:chOff x="7679498" y="2488630"/>
            <a:chExt cx="1340066" cy="584280"/>
          </a:xfrm>
        </p:grpSpPr>
        <p:sp>
          <p:nvSpPr>
            <p:cNvPr id="29" name="TextBox 30">
              <a:extLst>
                <a:ext uri="{FF2B5EF4-FFF2-40B4-BE49-F238E27FC236}">
                  <a16:creationId xmlns:a16="http://schemas.microsoft.com/office/drawing/2014/main" id="{63787C9C-63FC-5F97-F30C-E019D31F649C}"/>
                </a:ext>
              </a:extLst>
            </p:cNvPr>
            <p:cNvSpPr/>
            <p:nvPr/>
          </p:nvSpPr>
          <p:spPr>
            <a:xfrm>
              <a:off x="7845604" y="2488630"/>
              <a:ext cx="1173960" cy="584280"/>
            </a:xfrm>
            <a:prstGeom prst="rect">
              <a:avLst/>
            </a:prstGeom>
            <a:noFill/>
            <a:ln w="0">
              <a:noFill/>
            </a:ln>
          </p:spPr>
          <p:style>
            <a:lnRef idx="0">
              <a:scrgbClr r="0" g="0" b="0"/>
            </a:lnRef>
            <a:fillRef idx="0">
              <a:scrgbClr r="0" g="0" b="0"/>
            </a:fillRef>
            <a:effectRef idx="0">
              <a:scrgbClr r="0" g="0" b="0"/>
            </a:effectRef>
            <a:fontRef idx="minor"/>
          </p:style>
          <p:txBody>
            <a:bodyPr lIns="137160" tIns="137160" rIns="274320" bIns="13716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Dispatch &amp; control</a:t>
              </a:r>
              <a:endParaRPr lang="en-US" sz="1000" b="0" u="none" strike="noStrike" dirty="0">
                <a:solidFill>
                  <a:srgbClr val="000000"/>
                </a:solidFill>
                <a:effectLst/>
                <a:uFillTx/>
                <a:latin typeface="Arial"/>
              </a:endParaRPr>
            </a:p>
          </p:txBody>
        </p:sp>
        <p:sp>
          <p:nvSpPr>
            <p:cNvPr id="23" name="Oval 22">
              <a:extLst>
                <a:ext uri="{FF2B5EF4-FFF2-40B4-BE49-F238E27FC236}">
                  <a16:creationId xmlns:a16="http://schemas.microsoft.com/office/drawing/2014/main" id="{D017542D-8481-AAA9-ACD7-9E605A68595A}"/>
                </a:ext>
              </a:extLst>
            </p:cNvPr>
            <p:cNvSpPr/>
            <p:nvPr/>
          </p:nvSpPr>
          <p:spPr bwMode="gray">
            <a:xfrm>
              <a:off x="7679498" y="2663149"/>
              <a:ext cx="228600" cy="228600"/>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36000" tIns="36000" rIns="36000" bIns="36000" numCol="1" spcCol="0" rtlCol="0" fromWordArt="0" anchor="ctr" anchorCtr="0" forceAA="0" compatLnSpc="1">
              <a:prstTxWarp prst="textNoShape">
                <a:avLst/>
              </a:prstTxWarp>
              <a:noAutofit/>
            </a:bodyPr>
            <a:lstStyle/>
            <a:p>
              <a:pPr marL="0" indent="0" algn="ctr">
                <a:buNone/>
              </a:pPr>
              <a:r>
                <a:rPr lang="en-US" sz="1000" b="1">
                  <a:solidFill>
                    <a:srgbClr val="FFFFFF"/>
                  </a:solidFill>
                  <a:latin typeface="Arial"/>
                  <a:cs typeface="Arial"/>
                </a:rPr>
                <a:t>5</a:t>
              </a:r>
              <a:endParaRPr lang="en-US" sz="1000" b="1" err="1">
                <a:solidFill>
                  <a:srgbClr val="FFFFFF"/>
                </a:solidFill>
                <a:latin typeface="Arial"/>
                <a:cs typeface="Arial"/>
              </a:endParaRPr>
            </a:p>
          </p:txBody>
        </p:sp>
      </p:grpSp>
      <p:grpSp>
        <p:nvGrpSpPr>
          <p:cNvPr id="39" name="Group 38">
            <a:extLst>
              <a:ext uri="{FF2B5EF4-FFF2-40B4-BE49-F238E27FC236}">
                <a16:creationId xmlns:a16="http://schemas.microsoft.com/office/drawing/2014/main" id="{2FE3E32F-B66C-3288-7B64-1BD2D5599A1C}"/>
              </a:ext>
            </a:extLst>
          </p:cNvPr>
          <p:cNvGrpSpPr/>
          <p:nvPr/>
        </p:nvGrpSpPr>
        <p:grpSpPr>
          <a:xfrm>
            <a:off x="10254305" y="2645755"/>
            <a:ext cx="1484087" cy="430560"/>
            <a:chOff x="9104774" y="2645755"/>
            <a:chExt cx="1484087" cy="430560"/>
          </a:xfrm>
        </p:grpSpPr>
        <p:sp>
          <p:nvSpPr>
            <p:cNvPr id="31" name="TextBox 35">
              <a:extLst>
                <a:ext uri="{FF2B5EF4-FFF2-40B4-BE49-F238E27FC236}">
                  <a16:creationId xmlns:a16="http://schemas.microsoft.com/office/drawing/2014/main" id="{89942CF0-6625-0528-463C-A2F6FEC02251}"/>
                </a:ext>
              </a:extLst>
            </p:cNvPr>
            <p:cNvSpPr/>
            <p:nvPr/>
          </p:nvSpPr>
          <p:spPr>
            <a:xfrm>
              <a:off x="9258301" y="2645755"/>
              <a:ext cx="1330560" cy="430560"/>
            </a:xfrm>
            <a:prstGeom prst="rect">
              <a:avLst/>
            </a:prstGeom>
            <a:noFill/>
            <a:ln w="0">
              <a:noFill/>
            </a:ln>
          </p:spPr>
          <p:style>
            <a:lnRef idx="0">
              <a:scrgbClr r="0" g="0" b="0"/>
            </a:lnRef>
            <a:fillRef idx="0">
              <a:scrgbClr r="0" g="0" b="0"/>
            </a:fillRef>
            <a:effectRef idx="0">
              <a:scrgbClr r="0" g="0" b="0"/>
            </a:effectRef>
            <a:fontRef idx="minor"/>
          </p:style>
          <p:txBody>
            <a:bodyPr lIns="137160" tIns="76680" rIns="274320" bIns="7668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Verify &amp; settle</a:t>
              </a:r>
              <a:endParaRPr lang="en-US" sz="1000" b="0" u="none" strike="noStrike" dirty="0">
                <a:solidFill>
                  <a:srgbClr val="000000"/>
                </a:solidFill>
                <a:effectLst/>
                <a:uFillTx/>
                <a:latin typeface="Arial"/>
              </a:endParaRPr>
            </a:p>
          </p:txBody>
        </p:sp>
        <p:sp>
          <p:nvSpPr>
            <p:cNvPr id="28" name="Oval 27">
              <a:extLst>
                <a:ext uri="{FF2B5EF4-FFF2-40B4-BE49-F238E27FC236}">
                  <a16:creationId xmlns:a16="http://schemas.microsoft.com/office/drawing/2014/main" id="{E624DF7A-8A25-0640-E5F6-0D1C2E9568B3}"/>
                </a:ext>
              </a:extLst>
            </p:cNvPr>
            <p:cNvSpPr/>
            <p:nvPr/>
          </p:nvSpPr>
          <p:spPr bwMode="gray">
            <a:xfrm>
              <a:off x="9104774" y="2663149"/>
              <a:ext cx="228600" cy="228600"/>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de-DE" sz="900" b="1">
                  <a:solidFill>
                    <a:srgbClr val="FFFFFF"/>
                  </a:solidFill>
                  <a:latin typeface="Arial"/>
                  <a:cs typeface="Arial"/>
                </a:rPr>
                <a:t>6</a:t>
              </a:r>
              <a:endParaRPr lang="de-DE" sz="900" b="1" err="1">
                <a:solidFill>
                  <a:srgbClr val="FFFFFF"/>
                </a:solidFill>
                <a:latin typeface="Arial"/>
                <a:cs typeface="Arial"/>
              </a:endParaRPr>
            </a:p>
          </p:txBody>
        </p:sp>
      </p:grpSp>
    </p:spTree>
    <p:extLst>
      <p:ext uri="{BB962C8B-B14F-4D97-AF65-F5344CB8AC3E}">
        <p14:creationId xmlns:p14="http://schemas.microsoft.com/office/powerpoint/2010/main" val="3742503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0BF96-B05E-0A30-D3BD-E2F3AFBD376B}"/>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6C1DA75-AFBD-EA8A-DE60-1044F088D8CA}"/>
              </a:ext>
            </a:extLst>
          </p:cNvPr>
          <p:cNvGraphicFramePr>
            <a:graphicFrameLocks/>
          </p:cNvGraphicFramePr>
          <p:nvPr>
            <p:custDataLst>
              <p:tags r:id="rId1"/>
            </p:custDataLst>
            <p:extLst>
              <p:ext uri="{D42A27DB-BD31-4B8C-83A1-F6EECF244321}">
                <p14:modId xmlns:p14="http://schemas.microsoft.com/office/powerpoint/2010/main" val="526089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2" imgW="425" imgH="425" progId="TCLayout.ActiveDocument.1">
                  <p:embed/>
                </p:oleObj>
              </mc:Choice>
              <mc:Fallback>
                <p:oleObj name="thinkcell Slide" r:id="rId32" imgW="425" imgH="425" progId="TCLayout.ActiveDocument.1">
                  <p:embed/>
                  <p:pic>
                    <p:nvPicPr>
                      <p:cNvPr id="6" name="think-cell data - do not delete" hidden="1">
                        <a:extLst>
                          <a:ext uri="{FF2B5EF4-FFF2-40B4-BE49-F238E27FC236}">
                            <a16:creationId xmlns:a16="http://schemas.microsoft.com/office/drawing/2014/main" id="{16C1DA75-AFBD-EA8A-DE60-1044F088D8CA}"/>
                          </a:ext>
                        </a:extLst>
                      </p:cNvPr>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30" name="Text Placeholder 29">
            <a:extLst>
              <a:ext uri="{FF2B5EF4-FFF2-40B4-BE49-F238E27FC236}">
                <a16:creationId xmlns:a16="http://schemas.microsoft.com/office/drawing/2014/main" id="{E91AFEB7-BF19-31CC-6A56-612D02E82543}"/>
              </a:ext>
            </a:extLst>
          </p:cNvPr>
          <p:cNvSpPr>
            <a:spLocks noGrp="1"/>
          </p:cNvSpPr>
          <p:nvPr>
            <p:ph type="body" sz="quarter" idx="14"/>
          </p:nvPr>
        </p:nvSpPr>
        <p:spPr/>
        <p:txBody>
          <a:bodyPr/>
          <a:lstStyle/>
          <a:p>
            <a:pPr marL="0" indent="0">
              <a:spcBef>
                <a:spcPts val="600"/>
              </a:spcBef>
              <a:buNone/>
            </a:pPr>
            <a:r>
              <a:rPr lang="en-GB" b="1"/>
              <a:t>Observations</a:t>
            </a:r>
          </a:p>
          <a:p>
            <a:pPr>
              <a:spcBef>
                <a:spcPts val="600"/>
              </a:spcBef>
            </a:pPr>
            <a:r>
              <a:rPr lang="en-GB" sz="1050"/>
              <a:t>Without centralized coordination, </a:t>
            </a:r>
            <a:r>
              <a:rPr lang="en-GB" sz="1050" b="1"/>
              <a:t>81% of US distribution transformers could be overloaded </a:t>
            </a:r>
            <a:r>
              <a:rPr lang="en-GB" sz="1050"/>
              <a:t>by 2050, dropping to just </a:t>
            </a:r>
            <a:r>
              <a:rPr lang="en-GB" sz="1050" b="1"/>
              <a:t>28% with DERMS-based coordination </a:t>
            </a:r>
            <a:r>
              <a:rPr lang="en-GB" sz="1050"/>
              <a:t>and reducing peak load by 17%</a:t>
            </a:r>
          </a:p>
          <a:p>
            <a:pPr>
              <a:spcBef>
                <a:spcPts val="600"/>
              </a:spcBef>
            </a:pPr>
            <a:r>
              <a:rPr lang="en-GB" sz="1050" b="1"/>
              <a:t>DERMS unlocks DERs as dispatchable non-wires alternatives</a:t>
            </a:r>
            <a:r>
              <a:rPr lang="en-GB" sz="1050"/>
              <a:t>, deferring costly infrastructure upgrades, tripling US VPP capacity to 80–160 GW by 2030 could save $10B annually in grid costs</a:t>
            </a:r>
          </a:p>
          <a:p>
            <a:pPr>
              <a:spcBef>
                <a:spcPts val="600"/>
              </a:spcBef>
            </a:pPr>
            <a:r>
              <a:rPr lang="en-GB" sz="1050"/>
              <a:t>Enables </a:t>
            </a:r>
            <a:r>
              <a:rPr lang="en-GB" sz="1050" b="1"/>
              <a:t>TSO-DSO coordination</a:t>
            </a:r>
            <a:r>
              <a:rPr lang="en-GB" sz="1050"/>
              <a:t>, bridging two operators who historically lack real-time data exchange across the T/D interface</a:t>
            </a:r>
          </a:p>
          <a:p>
            <a:pPr marL="0" indent="0">
              <a:buNone/>
            </a:pPr>
            <a:endParaRPr lang="en-GB"/>
          </a:p>
        </p:txBody>
      </p:sp>
      <p:sp>
        <p:nvSpPr>
          <p:cNvPr id="14" name="Title 13">
            <a:extLst>
              <a:ext uri="{FF2B5EF4-FFF2-40B4-BE49-F238E27FC236}">
                <a16:creationId xmlns:a16="http://schemas.microsoft.com/office/drawing/2014/main" id="{71D56319-BAC4-4E2F-D411-B42E42EA5B0B}"/>
              </a:ext>
            </a:extLst>
          </p:cNvPr>
          <p:cNvSpPr>
            <a:spLocks noGrp="1"/>
          </p:cNvSpPr>
          <p:nvPr>
            <p:ph type="title"/>
          </p:nvPr>
        </p:nvSpPr>
        <p:spPr>
          <a:xfrm>
            <a:off x="328665" y="513568"/>
            <a:ext cx="11768872" cy="754846"/>
          </a:xfrm>
        </p:spPr>
        <p:txBody>
          <a:bodyPr vert="horz" wrap="square" lIns="91440" tIns="0" rIns="91440" bIns="0" anchor="t">
            <a:noAutofit/>
          </a:bodyPr>
          <a:lstStyle/>
          <a:p>
            <a:r>
              <a:rPr lang="en-GB" dirty="0"/>
              <a:t>DERMS provide an increasingly distributed grid with improved visibility, dispatch efficiency, interoperability and market integration</a:t>
            </a:r>
            <a:endParaRPr lang="en-GB" dirty="0">
              <a:cs typeface="Arial"/>
            </a:endParaRPr>
          </a:p>
        </p:txBody>
      </p:sp>
      <p:sp>
        <p:nvSpPr>
          <p:cNvPr id="39" name="btfpNotesBox962619">
            <a:extLst>
              <a:ext uri="{FF2B5EF4-FFF2-40B4-BE49-F238E27FC236}">
                <a16:creationId xmlns:a16="http://schemas.microsoft.com/office/drawing/2014/main" id="{2F8A484E-1D8A-9880-930F-1650B9B4350A}"/>
              </a:ext>
            </a:extLst>
          </p:cNvPr>
          <p:cNvSpPr txBox="1"/>
          <p:nvPr>
            <p:custDataLst>
              <p:tags r:id="rId2"/>
            </p:custDataLst>
          </p:nvPr>
        </p:nvSpPr>
        <p:spPr bwMode="gray">
          <a:xfrm>
            <a:off x="329185" y="5873612"/>
            <a:ext cx="8979408" cy="861774"/>
          </a:xfrm>
          <a:prstGeom prst="rect">
            <a:avLst/>
          </a:prstGeom>
          <a:noFill/>
        </p:spPr>
        <p:txBody>
          <a:bodyPr vert="horz" wrap="square" lIns="0" tIns="0" rIns="0" bIns="0" rtlCol="0" anchor="b">
            <a:spAutoFit/>
          </a:bodyPr>
          <a:lstStyle/>
          <a:p>
            <a:r>
              <a:rPr lang="en-US" sz="800" baseline="30000" dirty="0"/>
              <a:t>1</a:t>
            </a:r>
            <a:r>
              <a:rPr lang="en-US" sz="800" dirty="0"/>
              <a:t>DERMS are used to size metered loads of Commercial and Industrial (C&amp;I) customers to figure out how much a C&amp;I customer needs to be paid when their process load is curtailed and use the information credit the customer. </a:t>
            </a:r>
            <a:endParaRPr lang="en-US" sz="800" dirty="0">
              <a:cs typeface="Arial"/>
            </a:endParaRPr>
          </a:p>
          <a:p>
            <a:r>
              <a:rPr lang="en-US" sz="800" dirty="0"/>
              <a:t>Sources: </a:t>
            </a:r>
            <a:r>
              <a:rPr lang="en-US" sz="800" dirty="0">
                <a:hlinkClick r:id="rId34"/>
              </a:rPr>
              <a:t>Renewable electricity capacity growth by technology segment </a:t>
            </a:r>
            <a:r>
              <a:rPr lang="en-US" sz="800" dirty="0"/>
              <a:t>(IEA, 2025); </a:t>
            </a:r>
            <a:r>
              <a:rPr lang="en-US" sz="800" dirty="0">
                <a:hlinkClick r:id="rId35"/>
              </a:rPr>
              <a:t>Coordinating distributed energy resources for reliability can significantly reduce future distribution grid upgrades and peak load</a:t>
            </a:r>
            <a:r>
              <a:rPr lang="en-US" sz="800" dirty="0"/>
              <a:t> (Navidi et al., Joule, 2023);</a:t>
            </a:r>
            <a:r>
              <a:rPr lang="en-GB" sz="800" dirty="0"/>
              <a:t> </a:t>
            </a:r>
            <a:r>
              <a:rPr lang="en-GB" sz="800" dirty="0">
                <a:hlinkClick r:id="rId36"/>
              </a:rPr>
              <a:t>US DOE VPP Liftoff</a:t>
            </a:r>
            <a:r>
              <a:rPr lang="en-GB" sz="800" dirty="0"/>
              <a:t> (U.S. DOE, 2025); </a:t>
            </a:r>
            <a:r>
              <a:rPr lang="en-GB" sz="800" dirty="0">
                <a:hlinkClick r:id="rId37"/>
              </a:rPr>
              <a:t>Use Cases and Digital Twins Solutions </a:t>
            </a:r>
            <a:r>
              <a:rPr lang="en-GB" sz="800" dirty="0"/>
              <a:t>(ENTSO-E &amp; DSO Entity, 2026); </a:t>
            </a:r>
            <a:r>
              <a:rPr lang="en-GB" sz="800" dirty="0">
                <a:hlinkClick r:id="rId38"/>
              </a:rPr>
              <a:t>Batteries and Secure Energy Transitions</a:t>
            </a:r>
            <a:r>
              <a:rPr lang="en-GB" sz="800" dirty="0"/>
              <a:t> (IEA, 2024)</a:t>
            </a:r>
            <a:r>
              <a:rPr lang="en-US" sz="800" dirty="0">
                <a:cs typeface="Arial"/>
              </a:rPr>
              <a:t>. </a:t>
            </a:r>
          </a:p>
          <a:p>
            <a:r>
              <a:rPr lang="en-US" sz="800" dirty="0"/>
              <a:t>Credit: Hasan Alawadhi, Isabel Hoyos, Dominica Wambold, Ariela Farchi, </a:t>
            </a:r>
            <a:r>
              <a:rPr lang="en-US" sz="800" dirty="0">
                <a:solidFill>
                  <a:srgbClr val="000000"/>
                </a:solidFill>
              </a:rPr>
              <a:t>and </a:t>
            </a:r>
            <a:r>
              <a:rPr lang="en-US" sz="800" dirty="0">
                <a:solidFill>
                  <a:srgbClr val="000000"/>
                </a:solidFill>
                <a:hlinkClick r:id="rId39"/>
              </a:rPr>
              <a:t>Gernot Wagner</a:t>
            </a:r>
            <a:r>
              <a:rPr lang="en-US" sz="800" dirty="0">
                <a:solidFill>
                  <a:srgbClr val="000000"/>
                </a:solidFill>
              </a:rPr>
              <a:t>. </a:t>
            </a:r>
            <a:r>
              <a:rPr lang="en-US" sz="800" dirty="0">
                <a:hlinkClick r:id="rId40"/>
              </a:rPr>
              <a:t>Share with attribution</a:t>
            </a:r>
            <a:r>
              <a:rPr lang="en-US" sz="800" dirty="0">
                <a:solidFill>
                  <a:srgbClr val="000000"/>
                </a:solidFill>
              </a:rPr>
              <a:t>: Wagner </a:t>
            </a:r>
            <a:r>
              <a:rPr lang="en-US" sz="800" i="1" dirty="0">
                <a:solidFill>
                  <a:srgbClr val="000000"/>
                </a:solidFill>
              </a:rPr>
              <a:t>et al. </a:t>
            </a:r>
            <a:r>
              <a:rPr lang="en-US" sz="800" dirty="0">
                <a:solidFill>
                  <a:srgbClr val="000000"/>
                </a:solidFill>
              </a:rPr>
              <a:t>“Powering Grids,” Columbia Business School Climate Knowledge Initiative (28 September 2026).</a:t>
            </a:r>
            <a:endParaRPr lang="en-US" sz="800" dirty="0">
              <a:latin typeface="Arial" panose="020B0604020202020204" pitchFamily="34" charset="0"/>
              <a:cs typeface="Arial" panose="020B0604020202020204" pitchFamily="34" charset="0"/>
            </a:endParaRPr>
          </a:p>
        </p:txBody>
      </p:sp>
      <p:sp>
        <p:nvSpPr>
          <p:cNvPr id="42" name="Rectangle 41">
            <a:extLst>
              <a:ext uri="{FF2B5EF4-FFF2-40B4-BE49-F238E27FC236}">
                <a16:creationId xmlns:a16="http://schemas.microsoft.com/office/drawing/2014/main" id="{19D8CDEE-7A81-6B73-5D5C-6A6551D3A1C0}"/>
              </a:ext>
            </a:extLst>
          </p:cNvPr>
          <p:cNvSpPr/>
          <p:nvPr/>
        </p:nvSpPr>
        <p:spPr bwMode="gray">
          <a:xfrm>
            <a:off x="308971" y="1518226"/>
            <a:ext cx="4503264" cy="55816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 tIns="36000" rIns="90000" bIns="36000" numCol="1" spcCol="0" rtlCol="0" fromWordArt="0" anchor="t" anchorCtr="0" forceAA="0" compatLnSpc="1">
            <a:prstTxWarp prst="textNoShape">
              <a:avLst/>
            </a:prstTxWarp>
            <a:noAutofit/>
          </a:bodyPr>
          <a:lstStyle/>
          <a:p>
            <a:pPr marL="0" indent="0">
              <a:buNone/>
            </a:pPr>
            <a:r>
              <a:rPr lang="en-GB" sz="1400" b="1">
                <a:solidFill>
                  <a:schemeClr val="tx1"/>
                </a:solidFill>
              </a:rPr>
              <a:t>Renewable power capacity growth by technology</a:t>
            </a:r>
            <a:r>
              <a:rPr lang="en-GB" sz="1400" b="1" baseline="30000">
                <a:solidFill>
                  <a:schemeClr val="tx1"/>
                </a:solidFill>
              </a:rPr>
              <a:t>1</a:t>
            </a:r>
            <a:r>
              <a:rPr lang="en-GB" sz="1400" b="1">
                <a:solidFill>
                  <a:schemeClr val="tx1"/>
                </a:solidFill>
              </a:rPr>
              <a:t> </a:t>
            </a:r>
            <a:br>
              <a:rPr lang="en-GB" sz="1400" b="1">
                <a:solidFill>
                  <a:schemeClr val="tx1"/>
                </a:solidFill>
              </a:rPr>
            </a:br>
            <a:r>
              <a:rPr lang="en-GB" sz="1400" b="1">
                <a:solidFill>
                  <a:schemeClr val="tx1"/>
                </a:solidFill>
              </a:rPr>
              <a:t>TW, 2013-2030</a:t>
            </a:r>
          </a:p>
        </p:txBody>
      </p:sp>
      <p:graphicFrame>
        <p:nvGraphicFramePr>
          <p:cNvPr id="4" name="Chart 3">
            <a:extLst>
              <a:ext uri="{FF2B5EF4-FFF2-40B4-BE49-F238E27FC236}">
                <a16:creationId xmlns:a16="http://schemas.microsoft.com/office/drawing/2014/main" id="{F6208D74-15C1-5F6E-24E6-5C35C31A1C36}"/>
              </a:ext>
            </a:extLst>
          </p:cNvPr>
          <p:cNvGraphicFramePr/>
          <p:nvPr>
            <p:custDataLst>
              <p:tags r:id="rId3"/>
            </p:custDataLst>
            <p:extLst>
              <p:ext uri="{D42A27DB-BD31-4B8C-83A1-F6EECF244321}">
                <p14:modId xmlns:p14="http://schemas.microsoft.com/office/powerpoint/2010/main" val="1103647095"/>
              </p:ext>
            </p:extLst>
          </p:nvPr>
        </p:nvGraphicFramePr>
        <p:xfrm>
          <a:off x="555625" y="2111375"/>
          <a:ext cx="2989263" cy="3671888"/>
        </p:xfrm>
        <a:graphic>
          <a:graphicData uri="http://schemas.openxmlformats.org/drawingml/2006/chart">
            <c:chart xmlns:c="http://schemas.openxmlformats.org/drawingml/2006/chart" xmlns:r="http://schemas.openxmlformats.org/officeDocument/2006/relationships" r:id="rId41"/>
          </a:graphicData>
        </a:graphic>
      </p:graphicFrame>
      <p:sp>
        <p:nvSpPr>
          <p:cNvPr id="327" name="Text Placeholder 10">
            <a:extLst>
              <a:ext uri="{FF2B5EF4-FFF2-40B4-BE49-F238E27FC236}">
                <a16:creationId xmlns:a16="http://schemas.microsoft.com/office/drawing/2014/main" id="{9F2FBC0F-EDFC-2906-23F0-F114FE05A9D1}"/>
              </a:ext>
            </a:extLst>
          </p:cNvPr>
          <p:cNvSpPr>
            <a:spLocks/>
          </p:cNvSpPr>
          <p:nvPr>
            <p:custDataLst>
              <p:tags r:id="rId4"/>
            </p:custDataLst>
          </p:nvPr>
        </p:nvSpPr>
        <p:spPr bwMode="gray">
          <a:xfrm>
            <a:off x="334963" y="5624513"/>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8FBFBB47-FF08-4A70-8840-0F73389F8958}" type="datetime'''''''''''''0''''''''''''''''''.''''''''''''''''''0'''''''''''">
              <a:rPr lang="en-GB" altLang="en-US" sz="1000" smtClean="0">
                <a:effectLst/>
              </a:rPr>
              <a:pPr marL="0" lvl="0" indent="0" algn="r">
                <a:spcBef>
                  <a:spcPct val="0"/>
                </a:spcBef>
                <a:spcAft>
                  <a:spcPct val="0"/>
                </a:spcAft>
                <a:buNone/>
              </a:pPr>
              <a:t>0.0</a:t>
            </a:fld>
            <a:endParaRPr lang="en-GB" sz="1000"/>
          </a:p>
        </p:txBody>
      </p:sp>
      <p:sp>
        <p:nvSpPr>
          <p:cNvPr id="328" name="Text Placeholder 10">
            <a:extLst>
              <a:ext uri="{FF2B5EF4-FFF2-40B4-BE49-F238E27FC236}">
                <a16:creationId xmlns:a16="http://schemas.microsoft.com/office/drawing/2014/main" id="{4C8898A2-FACF-FF5E-1535-558BAB05147F}"/>
              </a:ext>
            </a:extLst>
          </p:cNvPr>
          <p:cNvSpPr>
            <a:spLocks/>
          </p:cNvSpPr>
          <p:nvPr>
            <p:custDataLst>
              <p:tags r:id="rId5"/>
            </p:custDataLst>
          </p:nvPr>
        </p:nvSpPr>
        <p:spPr bwMode="gray">
          <a:xfrm>
            <a:off x="334963" y="5273675"/>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68DB26D6-66E6-435D-865C-E34A51FC096B}" type="datetime'''''''''''''''0.''''5'''''''''''''''''''''''''">
              <a:rPr lang="en-GB" altLang="en-US" sz="1000" smtClean="0">
                <a:effectLst/>
              </a:rPr>
              <a:pPr marL="0" lvl="0" indent="0" algn="r">
                <a:spcBef>
                  <a:spcPct val="0"/>
                </a:spcBef>
                <a:spcAft>
                  <a:spcPct val="0"/>
                </a:spcAft>
                <a:buNone/>
              </a:pPr>
              <a:t>0.5</a:t>
            </a:fld>
            <a:endParaRPr lang="en-GB" sz="1000"/>
          </a:p>
        </p:txBody>
      </p:sp>
      <p:sp>
        <p:nvSpPr>
          <p:cNvPr id="329" name="Text Placeholder 10">
            <a:extLst>
              <a:ext uri="{FF2B5EF4-FFF2-40B4-BE49-F238E27FC236}">
                <a16:creationId xmlns:a16="http://schemas.microsoft.com/office/drawing/2014/main" id="{2D2AD65A-774D-743A-62E5-6F688E20C28F}"/>
              </a:ext>
            </a:extLst>
          </p:cNvPr>
          <p:cNvSpPr>
            <a:spLocks/>
          </p:cNvSpPr>
          <p:nvPr>
            <p:custDataLst>
              <p:tags r:id="rId6"/>
            </p:custDataLst>
          </p:nvPr>
        </p:nvSpPr>
        <p:spPr bwMode="gray">
          <a:xfrm>
            <a:off x="334963" y="4922838"/>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46B0690F-E836-4EDB-B55F-EF5E0479BAEF}" type="datetime'''''1''''''''''.''''''''''''''''0'''''''''''''">
              <a:rPr lang="en-GB" altLang="en-US" sz="1000" smtClean="0">
                <a:effectLst/>
              </a:rPr>
              <a:pPr marL="0" lvl="0" indent="0" algn="r">
                <a:spcBef>
                  <a:spcPct val="0"/>
                </a:spcBef>
                <a:spcAft>
                  <a:spcPct val="0"/>
                </a:spcAft>
                <a:buNone/>
              </a:pPr>
              <a:t>1.0</a:t>
            </a:fld>
            <a:endParaRPr lang="en-GB" sz="1000"/>
          </a:p>
        </p:txBody>
      </p:sp>
      <p:sp>
        <p:nvSpPr>
          <p:cNvPr id="330" name="Text Placeholder 10">
            <a:extLst>
              <a:ext uri="{FF2B5EF4-FFF2-40B4-BE49-F238E27FC236}">
                <a16:creationId xmlns:a16="http://schemas.microsoft.com/office/drawing/2014/main" id="{B865F321-B8C8-33C4-52F1-A4683B374A24}"/>
              </a:ext>
            </a:extLst>
          </p:cNvPr>
          <p:cNvSpPr>
            <a:spLocks/>
          </p:cNvSpPr>
          <p:nvPr>
            <p:custDataLst>
              <p:tags r:id="rId7"/>
            </p:custDataLst>
          </p:nvPr>
        </p:nvSpPr>
        <p:spPr bwMode="gray">
          <a:xfrm>
            <a:off x="334963" y="4572000"/>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6EB4FA85-3AB7-46B4-9050-E34F77ACECEB}" type="datetime'''''''''''''''1''''''''''''''.''''5'''">
              <a:rPr lang="en-GB" altLang="en-US" sz="1000" smtClean="0">
                <a:effectLst/>
              </a:rPr>
              <a:pPr marL="0" lvl="0" indent="0" algn="r">
                <a:spcBef>
                  <a:spcPct val="0"/>
                </a:spcBef>
                <a:spcAft>
                  <a:spcPct val="0"/>
                </a:spcAft>
                <a:buNone/>
              </a:pPr>
              <a:t>1.5</a:t>
            </a:fld>
            <a:endParaRPr lang="en-GB" sz="1000"/>
          </a:p>
        </p:txBody>
      </p:sp>
      <p:sp>
        <p:nvSpPr>
          <p:cNvPr id="331" name="Text Placeholder 10">
            <a:extLst>
              <a:ext uri="{FF2B5EF4-FFF2-40B4-BE49-F238E27FC236}">
                <a16:creationId xmlns:a16="http://schemas.microsoft.com/office/drawing/2014/main" id="{8DAC9219-6D87-C560-5D40-D690BEC49467}"/>
              </a:ext>
            </a:extLst>
          </p:cNvPr>
          <p:cNvSpPr>
            <a:spLocks/>
          </p:cNvSpPr>
          <p:nvPr>
            <p:custDataLst>
              <p:tags r:id="rId8"/>
            </p:custDataLst>
          </p:nvPr>
        </p:nvSpPr>
        <p:spPr bwMode="gray">
          <a:xfrm>
            <a:off x="334963" y="4221163"/>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4076BC12-0EAA-4706-831E-D145D9893AA2}" type="datetime'''''''''''''2''''''''''''''''''''''''''''.''''''''''''0'">
              <a:rPr lang="en-GB" altLang="en-US" sz="1000" smtClean="0">
                <a:effectLst/>
              </a:rPr>
              <a:pPr marL="0" lvl="0" indent="0" algn="r">
                <a:spcBef>
                  <a:spcPct val="0"/>
                </a:spcBef>
                <a:spcAft>
                  <a:spcPct val="0"/>
                </a:spcAft>
                <a:buNone/>
              </a:pPr>
              <a:t>2.0</a:t>
            </a:fld>
            <a:endParaRPr lang="en-GB" sz="1000"/>
          </a:p>
        </p:txBody>
      </p:sp>
      <p:sp>
        <p:nvSpPr>
          <p:cNvPr id="332" name="Text Placeholder 10">
            <a:extLst>
              <a:ext uri="{FF2B5EF4-FFF2-40B4-BE49-F238E27FC236}">
                <a16:creationId xmlns:a16="http://schemas.microsoft.com/office/drawing/2014/main" id="{CB7F836A-CBC1-CC6B-85B6-E01960D5CE0C}"/>
              </a:ext>
            </a:extLst>
          </p:cNvPr>
          <p:cNvSpPr>
            <a:spLocks/>
          </p:cNvSpPr>
          <p:nvPr>
            <p:custDataLst>
              <p:tags r:id="rId9"/>
            </p:custDataLst>
          </p:nvPr>
        </p:nvSpPr>
        <p:spPr bwMode="gray">
          <a:xfrm>
            <a:off x="334963" y="3871913"/>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226DD59F-F361-4C7C-ABF0-A20F8AE6F0EE}" type="datetime'''''2''.''''''''''''5'''''''''''">
              <a:rPr lang="en-GB" altLang="en-US" sz="1000" smtClean="0">
                <a:effectLst/>
              </a:rPr>
              <a:pPr marL="0" lvl="0" indent="0" algn="r">
                <a:spcBef>
                  <a:spcPct val="0"/>
                </a:spcBef>
                <a:spcAft>
                  <a:spcPct val="0"/>
                </a:spcAft>
                <a:buNone/>
              </a:pPr>
              <a:t>2.5</a:t>
            </a:fld>
            <a:endParaRPr lang="en-GB" sz="1000"/>
          </a:p>
        </p:txBody>
      </p:sp>
      <p:sp>
        <p:nvSpPr>
          <p:cNvPr id="333" name="Text Placeholder 10">
            <a:extLst>
              <a:ext uri="{FF2B5EF4-FFF2-40B4-BE49-F238E27FC236}">
                <a16:creationId xmlns:a16="http://schemas.microsoft.com/office/drawing/2014/main" id="{7662F4BD-A9D5-49D8-3E53-E89312D4A62A}"/>
              </a:ext>
            </a:extLst>
          </p:cNvPr>
          <p:cNvSpPr>
            <a:spLocks/>
          </p:cNvSpPr>
          <p:nvPr>
            <p:custDataLst>
              <p:tags r:id="rId10"/>
            </p:custDataLst>
          </p:nvPr>
        </p:nvSpPr>
        <p:spPr bwMode="gray">
          <a:xfrm>
            <a:off x="334963" y="3521075"/>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9CA68994-A96C-4D04-BD96-53E72204CC58}" type="datetime'''''3''''''''''''''''''''''.''''''''''''0'''''''''''''''">
              <a:rPr lang="en-GB" altLang="en-US" sz="1000" smtClean="0">
                <a:effectLst/>
              </a:rPr>
              <a:pPr marL="0" lvl="0" indent="0" algn="r">
                <a:spcBef>
                  <a:spcPct val="0"/>
                </a:spcBef>
                <a:spcAft>
                  <a:spcPct val="0"/>
                </a:spcAft>
                <a:buNone/>
              </a:pPr>
              <a:t>3.0</a:t>
            </a:fld>
            <a:endParaRPr lang="en-GB" sz="1000"/>
          </a:p>
        </p:txBody>
      </p:sp>
      <p:sp>
        <p:nvSpPr>
          <p:cNvPr id="334" name="Text Placeholder 10">
            <a:extLst>
              <a:ext uri="{FF2B5EF4-FFF2-40B4-BE49-F238E27FC236}">
                <a16:creationId xmlns:a16="http://schemas.microsoft.com/office/drawing/2014/main" id="{AF2D871E-996A-CF6E-ABA1-D8B43EF93928}"/>
              </a:ext>
            </a:extLst>
          </p:cNvPr>
          <p:cNvSpPr>
            <a:spLocks/>
          </p:cNvSpPr>
          <p:nvPr>
            <p:custDataLst>
              <p:tags r:id="rId11"/>
            </p:custDataLst>
          </p:nvPr>
        </p:nvSpPr>
        <p:spPr bwMode="gray">
          <a:xfrm>
            <a:off x="334963" y="3170238"/>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23C2953D-F1F2-407F-8509-D865841AE10F}" type="datetime'''''3''''''''''.''5'''">
              <a:rPr lang="en-GB" altLang="en-US" sz="1000" smtClean="0">
                <a:effectLst/>
              </a:rPr>
              <a:pPr marL="0" lvl="0" indent="0" algn="r">
                <a:spcBef>
                  <a:spcPct val="0"/>
                </a:spcBef>
                <a:spcAft>
                  <a:spcPct val="0"/>
                </a:spcAft>
                <a:buNone/>
              </a:pPr>
              <a:t>3.5</a:t>
            </a:fld>
            <a:endParaRPr lang="en-GB" sz="1000"/>
          </a:p>
        </p:txBody>
      </p:sp>
      <p:sp>
        <p:nvSpPr>
          <p:cNvPr id="335" name="Text Placeholder 10">
            <a:extLst>
              <a:ext uri="{FF2B5EF4-FFF2-40B4-BE49-F238E27FC236}">
                <a16:creationId xmlns:a16="http://schemas.microsoft.com/office/drawing/2014/main" id="{34C4D57A-3ABF-D526-4A3E-45770A0AC13D}"/>
              </a:ext>
            </a:extLst>
          </p:cNvPr>
          <p:cNvSpPr>
            <a:spLocks/>
          </p:cNvSpPr>
          <p:nvPr>
            <p:custDataLst>
              <p:tags r:id="rId12"/>
            </p:custDataLst>
          </p:nvPr>
        </p:nvSpPr>
        <p:spPr bwMode="gray">
          <a:xfrm>
            <a:off x="334963" y="2819400"/>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24B2C2FC-455D-4334-9FEE-02EBF56284E7}" type="datetime'''''''''''''''''''''''''''''''''''''''4''''''''''.''0'''''">
              <a:rPr lang="en-GB" altLang="en-US" sz="1000" smtClean="0">
                <a:effectLst/>
              </a:rPr>
              <a:pPr marL="0" lvl="0" indent="0" algn="r">
                <a:spcBef>
                  <a:spcPct val="0"/>
                </a:spcBef>
                <a:spcAft>
                  <a:spcPct val="0"/>
                </a:spcAft>
                <a:buNone/>
              </a:pPr>
              <a:t>4.0</a:t>
            </a:fld>
            <a:endParaRPr lang="en-GB" sz="1000"/>
          </a:p>
        </p:txBody>
      </p:sp>
      <p:sp>
        <p:nvSpPr>
          <p:cNvPr id="336" name="Text Placeholder 10">
            <a:extLst>
              <a:ext uri="{FF2B5EF4-FFF2-40B4-BE49-F238E27FC236}">
                <a16:creationId xmlns:a16="http://schemas.microsoft.com/office/drawing/2014/main" id="{094AA7E2-E982-2EB3-B386-8EF1009E5007}"/>
              </a:ext>
            </a:extLst>
          </p:cNvPr>
          <p:cNvSpPr>
            <a:spLocks/>
          </p:cNvSpPr>
          <p:nvPr>
            <p:custDataLst>
              <p:tags r:id="rId13"/>
            </p:custDataLst>
          </p:nvPr>
        </p:nvSpPr>
        <p:spPr bwMode="gray">
          <a:xfrm>
            <a:off x="334963" y="2468563"/>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30A6FD04-6654-415C-A13E-94E6F4045C44}" type="datetime'''''4''''''''''.''''''''''''''''''''''''''''5'''''''''''''''">
              <a:rPr lang="en-GB" altLang="en-US" sz="1000" smtClean="0">
                <a:effectLst/>
              </a:rPr>
              <a:pPr marL="0" lvl="0" indent="0" algn="r">
                <a:spcBef>
                  <a:spcPct val="0"/>
                </a:spcBef>
                <a:spcAft>
                  <a:spcPct val="0"/>
                </a:spcAft>
                <a:buNone/>
              </a:pPr>
              <a:t>4.5</a:t>
            </a:fld>
            <a:endParaRPr lang="en-GB" sz="1000"/>
          </a:p>
        </p:txBody>
      </p:sp>
      <p:sp>
        <p:nvSpPr>
          <p:cNvPr id="337" name="Text Placeholder 10">
            <a:extLst>
              <a:ext uri="{FF2B5EF4-FFF2-40B4-BE49-F238E27FC236}">
                <a16:creationId xmlns:a16="http://schemas.microsoft.com/office/drawing/2014/main" id="{1A84916F-848C-0841-35CE-F546940F1F78}"/>
              </a:ext>
            </a:extLst>
          </p:cNvPr>
          <p:cNvSpPr>
            <a:spLocks/>
          </p:cNvSpPr>
          <p:nvPr>
            <p:custDataLst>
              <p:tags r:id="rId14"/>
            </p:custDataLst>
          </p:nvPr>
        </p:nvSpPr>
        <p:spPr bwMode="gray">
          <a:xfrm>
            <a:off x="334963" y="2117725"/>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r">
              <a:spcBef>
                <a:spcPct val="0"/>
              </a:spcBef>
              <a:spcAft>
                <a:spcPct val="0"/>
              </a:spcAft>
              <a:buNone/>
            </a:pPr>
            <a:fld id="{9076334F-3572-4CEC-85C1-FBD8AFFF3DC0}" type="datetime'''''''''''''''''''''''5.''''''''''''''''''''0'''''''''''''''''">
              <a:rPr lang="en-GB" altLang="en-US" sz="1000" smtClean="0">
                <a:effectLst/>
              </a:rPr>
              <a:pPr marL="0" lvl="0" indent="0" algn="r">
                <a:spcBef>
                  <a:spcPct val="0"/>
                </a:spcBef>
                <a:spcAft>
                  <a:spcPct val="0"/>
                </a:spcAft>
                <a:buNone/>
              </a:pPr>
              <a:t>5.0</a:t>
            </a:fld>
            <a:endParaRPr lang="en-GB" sz="1000"/>
          </a:p>
        </p:txBody>
      </p:sp>
      <p:sp>
        <p:nvSpPr>
          <p:cNvPr id="356" name="Text Placeholder 10">
            <a:extLst>
              <a:ext uri="{FF2B5EF4-FFF2-40B4-BE49-F238E27FC236}">
                <a16:creationId xmlns:a16="http://schemas.microsoft.com/office/drawing/2014/main" id="{7B0568EC-2F1A-FA45-267E-7FD274073559}"/>
              </a:ext>
            </a:extLst>
          </p:cNvPr>
          <p:cNvSpPr>
            <a:spLocks/>
          </p:cNvSpPr>
          <p:nvPr>
            <p:custDataLst>
              <p:tags r:id="rId15"/>
            </p:custDataLst>
          </p:nvPr>
        </p:nvSpPr>
        <p:spPr bwMode="gray">
          <a:xfrm>
            <a:off x="965200" y="5184775"/>
            <a:ext cx="287338" cy="152400"/>
          </a:xfrm>
          <a:prstGeom prst="rect">
            <a:avLst/>
          </a:prstGeom>
          <a:solidFill>
            <a:srgbClr val="C3CFE1"/>
          </a:solidFill>
          <a:ln>
            <a:noFill/>
          </a:ln>
          <a:effec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0B0F5B98-FB6C-47ED-9F90-06979D2535F5}" type="datetime'''''''''''''1''''''''''''''''''''''''6''''''''''%'''''">
              <a:rPr lang="en-GB" altLang="en-US" sz="1000" b="1" smtClean="0">
                <a:effectLst/>
              </a:rPr>
              <a:pPr marL="0" lvl="0" indent="0" algn="ctr">
                <a:spcBef>
                  <a:spcPct val="0"/>
                </a:spcBef>
                <a:spcAft>
                  <a:spcPct val="0"/>
                </a:spcAft>
                <a:buNone/>
              </a:pPr>
              <a:t>16%</a:t>
            </a:fld>
            <a:endParaRPr lang="en-GB" sz="1000" b="1"/>
          </a:p>
        </p:txBody>
      </p:sp>
      <p:sp>
        <p:nvSpPr>
          <p:cNvPr id="43" name="Text Placeholder 10">
            <a:extLst>
              <a:ext uri="{FF2B5EF4-FFF2-40B4-BE49-F238E27FC236}">
                <a16:creationId xmlns:a16="http://schemas.microsoft.com/office/drawing/2014/main" id="{AF00FE07-71F3-6CF5-77F7-1E2976E6349F}"/>
              </a:ext>
            </a:extLst>
          </p:cNvPr>
          <p:cNvSpPr>
            <a:spLocks/>
          </p:cNvSpPr>
          <p:nvPr>
            <p:custDataLst>
              <p:tags r:id="rId16"/>
            </p:custDataLst>
          </p:nvPr>
        </p:nvSpPr>
        <p:spPr bwMode="auto">
          <a:xfrm>
            <a:off x="801688" y="57435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C8CF00FA-A260-48CE-BA3B-F11969882AD2}" type="datetime'2''''''''''''''''''0''''''''1''''3''-''2''''''''0''1''''''''8'">
              <a:rPr lang="en-GB" altLang="en-US" sz="1000" smtClean="0"/>
              <a:pPr marL="0" lvl="0" indent="0" algn="ctr">
                <a:spcBef>
                  <a:spcPct val="0"/>
                </a:spcBef>
                <a:spcAft>
                  <a:spcPct val="0"/>
                </a:spcAft>
                <a:buNone/>
              </a:pPr>
              <a:t>2013-2018</a:t>
            </a:fld>
            <a:endParaRPr lang="en-GB" sz="1000"/>
          </a:p>
        </p:txBody>
      </p:sp>
      <p:sp>
        <p:nvSpPr>
          <p:cNvPr id="354" name="Text Placeholder 10">
            <a:extLst>
              <a:ext uri="{FF2B5EF4-FFF2-40B4-BE49-F238E27FC236}">
                <a16:creationId xmlns:a16="http://schemas.microsoft.com/office/drawing/2014/main" id="{A361E972-CE58-DAA4-39DF-A27E6FDB5062}"/>
              </a:ext>
            </a:extLst>
          </p:cNvPr>
          <p:cNvSpPr>
            <a:spLocks/>
          </p:cNvSpPr>
          <p:nvPr>
            <p:custDataLst>
              <p:tags r:id="rId17"/>
            </p:custDataLst>
          </p:nvPr>
        </p:nvSpPr>
        <p:spPr bwMode="gray">
          <a:xfrm>
            <a:off x="1906588" y="4851400"/>
            <a:ext cx="28733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E53EF3FC-C9DD-43C6-887E-D8A085D4C8EF}" type="datetime'3''''''''''0''''%'''''''''''''''''''">
              <a:rPr lang="en-GB" altLang="en-US" sz="1000" b="1" smtClean="0"/>
              <a:pPr marL="0" lvl="0" indent="0" algn="ctr">
                <a:spcBef>
                  <a:spcPct val="0"/>
                </a:spcBef>
                <a:spcAft>
                  <a:spcPct val="0"/>
                </a:spcAft>
                <a:buNone/>
              </a:pPr>
              <a:t>30%</a:t>
            </a:fld>
            <a:endParaRPr lang="en-GB" sz="1000" b="1"/>
          </a:p>
        </p:txBody>
      </p:sp>
      <p:sp>
        <p:nvSpPr>
          <p:cNvPr id="56" name="Text Placeholder 10">
            <a:extLst>
              <a:ext uri="{FF2B5EF4-FFF2-40B4-BE49-F238E27FC236}">
                <a16:creationId xmlns:a16="http://schemas.microsoft.com/office/drawing/2014/main" id="{55C78383-CB0C-2E0F-6741-05D6D8EF3DA0}"/>
              </a:ext>
            </a:extLst>
          </p:cNvPr>
          <p:cNvSpPr>
            <a:spLocks/>
          </p:cNvSpPr>
          <p:nvPr>
            <p:custDataLst>
              <p:tags r:id="rId18"/>
            </p:custDataLst>
          </p:nvPr>
        </p:nvSpPr>
        <p:spPr bwMode="auto">
          <a:xfrm>
            <a:off x="1743075" y="57435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32E01040-97F3-4ADE-A6B7-CA034DF5F468}" type="datetime'''''2''0''19''''-''''''''''''2''''''''''''024'''''''''''''''''">
              <a:rPr lang="en-GB" altLang="en-US" sz="1000" smtClean="0"/>
              <a:pPr marL="0" lvl="0" indent="0" algn="ctr">
                <a:spcBef>
                  <a:spcPct val="0"/>
                </a:spcBef>
                <a:spcAft>
                  <a:spcPct val="0"/>
                </a:spcAft>
                <a:buNone/>
              </a:pPr>
              <a:t>2019-2024</a:t>
            </a:fld>
            <a:endParaRPr lang="en-GB" sz="1000"/>
          </a:p>
        </p:txBody>
      </p:sp>
      <p:sp>
        <p:nvSpPr>
          <p:cNvPr id="353" name="Text Placeholder 10">
            <a:extLst>
              <a:ext uri="{FF2B5EF4-FFF2-40B4-BE49-F238E27FC236}">
                <a16:creationId xmlns:a16="http://schemas.microsoft.com/office/drawing/2014/main" id="{A1BC6588-ADA6-5F8F-CEF1-7EAF7A753470}"/>
              </a:ext>
            </a:extLst>
          </p:cNvPr>
          <p:cNvSpPr>
            <a:spLocks/>
          </p:cNvSpPr>
          <p:nvPr>
            <p:custDataLst>
              <p:tags r:id="rId19"/>
            </p:custDataLst>
          </p:nvPr>
        </p:nvSpPr>
        <p:spPr bwMode="gray">
          <a:xfrm>
            <a:off x="2847975" y="4360863"/>
            <a:ext cx="28733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9FBE275-DC16-45AF-A1E1-7253B80F4496}" type="datetime'3''3''''''''''''''''''%'''''''''''''''''''''">
              <a:rPr lang="en-GB" altLang="en-US" sz="1000" b="1" smtClean="0"/>
              <a:pPr marL="0" lvl="0" indent="0" algn="ctr">
                <a:spcBef>
                  <a:spcPct val="0"/>
                </a:spcBef>
                <a:spcAft>
                  <a:spcPct val="0"/>
                </a:spcAft>
                <a:buNone/>
              </a:pPr>
              <a:t>33%</a:t>
            </a:fld>
            <a:endParaRPr lang="en-GB" sz="1000" b="1"/>
          </a:p>
        </p:txBody>
      </p:sp>
      <p:sp>
        <p:nvSpPr>
          <p:cNvPr id="57" name="Text Placeholder 10">
            <a:extLst>
              <a:ext uri="{FF2B5EF4-FFF2-40B4-BE49-F238E27FC236}">
                <a16:creationId xmlns:a16="http://schemas.microsoft.com/office/drawing/2014/main" id="{E502CB3A-C22D-7532-17A5-56CD2042DD7D}"/>
              </a:ext>
            </a:extLst>
          </p:cNvPr>
          <p:cNvSpPr>
            <a:spLocks/>
          </p:cNvSpPr>
          <p:nvPr>
            <p:custDataLst>
              <p:tags r:id="rId20"/>
            </p:custDataLst>
          </p:nvPr>
        </p:nvSpPr>
        <p:spPr bwMode="auto">
          <a:xfrm>
            <a:off x="2684463" y="5743575"/>
            <a:ext cx="6143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B980849-31A8-4B4B-845D-BA29B4DE29BD}" type="datetime'''''''20''''2''5''''-''''2''''''''''''''''''0''''''''''3''0'''">
              <a:rPr lang="en-GB" altLang="en-US" sz="1000" smtClean="0"/>
              <a:pPr marL="0" lvl="0" indent="0" algn="ctr">
                <a:spcBef>
                  <a:spcPct val="0"/>
                </a:spcBef>
                <a:spcAft>
                  <a:spcPct val="0"/>
                </a:spcAft>
                <a:buNone/>
              </a:pPr>
              <a:t>2025-2030</a:t>
            </a:fld>
            <a:endParaRPr lang="en-GB" sz="1000"/>
          </a:p>
        </p:txBody>
      </p:sp>
      <p:sp>
        <p:nvSpPr>
          <p:cNvPr id="311" name="Rectangle 310">
            <a:extLst>
              <a:ext uri="{FF2B5EF4-FFF2-40B4-BE49-F238E27FC236}">
                <a16:creationId xmlns:a16="http://schemas.microsoft.com/office/drawing/2014/main" id="{D77EA4AF-B932-903E-FAC3-AFC09DF4B8EF}"/>
              </a:ext>
            </a:extLst>
          </p:cNvPr>
          <p:cNvSpPr/>
          <p:nvPr>
            <p:custDataLst>
              <p:tags r:id="rId21"/>
            </p:custDataLst>
          </p:nvPr>
        </p:nvSpPr>
        <p:spPr bwMode="auto">
          <a:xfrm>
            <a:off x="3513138" y="2362200"/>
            <a:ext cx="179388" cy="133350"/>
          </a:xfrm>
          <a:prstGeom prst="rect">
            <a:avLst/>
          </a:prstGeom>
          <a:solidFill>
            <a:srgbClr val="DFE5EF"/>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312" name="Rectangle 311">
            <a:extLst>
              <a:ext uri="{FF2B5EF4-FFF2-40B4-BE49-F238E27FC236}">
                <a16:creationId xmlns:a16="http://schemas.microsoft.com/office/drawing/2014/main" id="{20E74B93-707B-2EB2-ED97-67D10525DE4F}"/>
              </a:ext>
            </a:extLst>
          </p:cNvPr>
          <p:cNvSpPr/>
          <p:nvPr>
            <p:custDataLst>
              <p:tags r:id="rId22"/>
            </p:custDataLst>
          </p:nvPr>
        </p:nvSpPr>
        <p:spPr bwMode="auto">
          <a:xfrm>
            <a:off x="3513138" y="2565400"/>
            <a:ext cx="179388" cy="133350"/>
          </a:xfrm>
          <a:prstGeom prst="rect">
            <a:avLst/>
          </a:prstGeom>
          <a:solidFill>
            <a:srgbClr val="C3CFE1"/>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313" name="Rectangle 312">
            <a:extLst>
              <a:ext uri="{FF2B5EF4-FFF2-40B4-BE49-F238E27FC236}">
                <a16:creationId xmlns:a16="http://schemas.microsoft.com/office/drawing/2014/main" id="{A03D7BCD-ADF8-EF55-50AF-D68F1C9E6C6B}"/>
              </a:ext>
            </a:extLst>
          </p:cNvPr>
          <p:cNvSpPr/>
          <p:nvPr>
            <p:custDataLst>
              <p:tags r:id="rId23"/>
            </p:custDataLst>
          </p:nvPr>
        </p:nvSpPr>
        <p:spPr bwMode="auto">
          <a:xfrm>
            <a:off x="3513138" y="2768600"/>
            <a:ext cx="179388" cy="133350"/>
          </a:xfrm>
          <a:prstGeom prst="rect">
            <a:avLst/>
          </a:prstGeom>
          <a:solidFill>
            <a:srgbClr val="9DB1CF"/>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314" name="Rectangle 313">
            <a:extLst>
              <a:ext uri="{FF2B5EF4-FFF2-40B4-BE49-F238E27FC236}">
                <a16:creationId xmlns:a16="http://schemas.microsoft.com/office/drawing/2014/main" id="{CD687864-B8AD-9A7A-CF64-961B5DDA176F}"/>
              </a:ext>
            </a:extLst>
          </p:cNvPr>
          <p:cNvSpPr/>
          <p:nvPr>
            <p:custDataLst>
              <p:tags r:id="rId24"/>
            </p:custDataLst>
          </p:nvPr>
        </p:nvSpPr>
        <p:spPr bwMode="auto">
          <a:xfrm>
            <a:off x="3513138" y="2971800"/>
            <a:ext cx="179388" cy="133350"/>
          </a:xfrm>
          <a:prstGeom prst="rect">
            <a:avLst/>
          </a:prstGeom>
          <a:solidFill>
            <a:srgbClr val="6F8DB9"/>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315" name="Rectangle 314">
            <a:extLst>
              <a:ext uri="{FF2B5EF4-FFF2-40B4-BE49-F238E27FC236}">
                <a16:creationId xmlns:a16="http://schemas.microsoft.com/office/drawing/2014/main" id="{9393FAF0-7620-DDBD-0E5D-3035A061222B}"/>
              </a:ext>
            </a:extLst>
          </p:cNvPr>
          <p:cNvSpPr/>
          <p:nvPr>
            <p:custDataLst>
              <p:tags r:id="rId25"/>
            </p:custDataLst>
          </p:nvPr>
        </p:nvSpPr>
        <p:spPr bwMode="auto">
          <a:xfrm>
            <a:off x="3513138" y="3175000"/>
            <a:ext cx="179388" cy="133350"/>
          </a:xfrm>
          <a:prstGeom prst="rect">
            <a:avLst/>
          </a:prstGeom>
          <a:solidFill>
            <a:srgbClr val="364D6E"/>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47" name="Text Placeholder 10">
            <a:extLst>
              <a:ext uri="{FF2B5EF4-FFF2-40B4-BE49-F238E27FC236}">
                <a16:creationId xmlns:a16="http://schemas.microsoft.com/office/drawing/2014/main" id="{D75A45CE-522E-A023-1093-182C8E31D448}"/>
              </a:ext>
            </a:extLst>
          </p:cNvPr>
          <p:cNvSpPr>
            <a:spLocks/>
          </p:cNvSpPr>
          <p:nvPr>
            <p:custDataLst>
              <p:tags r:id="rId26"/>
            </p:custDataLst>
          </p:nvPr>
        </p:nvSpPr>
        <p:spPr bwMode="auto">
          <a:xfrm>
            <a:off x="3743325" y="2357438"/>
            <a:ext cx="5000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CD7749B1-2CAF-4A77-8AB8-880971E623EF}" type="datetime'''''PV''''''-''''''''u''''''''til''''''''''i''''''''t''y'">
              <a:rPr lang="en-GB" altLang="en-US" sz="1000" smtClean="0"/>
              <a:pPr marL="0" lvl="0" indent="0">
                <a:spcBef>
                  <a:spcPct val="0"/>
                </a:spcBef>
                <a:spcAft>
                  <a:spcPct val="0"/>
                </a:spcAft>
                <a:buNone/>
              </a:pPr>
              <a:t>PV-utility</a:t>
            </a:fld>
            <a:endParaRPr lang="en-GB" sz="1000"/>
          </a:p>
        </p:txBody>
      </p:sp>
      <p:sp>
        <p:nvSpPr>
          <p:cNvPr id="48" name="Text Placeholder 10">
            <a:extLst>
              <a:ext uri="{FF2B5EF4-FFF2-40B4-BE49-F238E27FC236}">
                <a16:creationId xmlns:a16="http://schemas.microsoft.com/office/drawing/2014/main" id="{6C03AA0B-EF70-3F9F-1F1A-FCAD381295B7}"/>
              </a:ext>
            </a:extLst>
          </p:cNvPr>
          <p:cNvSpPr>
            <a:spLocks/>
          </p:cNvSpPr>
          <p:nvPr>
            <p:custDataLst>
              <p:tags r:id="rId27"/>
            </p:custDataLst>
          </p:nvPr>
        </p:nvSpPr>
        <p:spPr bwMode="auto">
          <a:xfrm>
            <a:off x="3743325" y="2560638"/>
            <a:ext cx="79375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9AF563F9-4DD0-4DE8-B859-51DAA667C597}" type="datetime'P''V''''''-''''''di''s''''''''t''r''''''''ibu''''te''''d'">
              <a:rPr lang="en-GB" altLang="en-US" sz="1000" smtClean="0"/>
              <a:pPr marL="0" lvl="0" indent="0">
                <a:spcBef>
                  <a:spcPct val="0"/>
                </a:spcBef>
                <a:spcAft>
                  <a:spcPct val="0"/>
                </a:spcAft>
                <a:buNone/>
              </a:pPr>
              <a:t>PV-distributed</a:t>
            </a:fld>
            <a:endParaRPr lang="en-GB" sz="1000"/>
          </a:p>
        </p:txBody>
      </p:sp>
      <p:sp>
        <p:nvSpPr>
          <p:cNvPr id="255" name="Text Placeholder 10">
            <a:extLst>
              <a:ext uri="{FF2B5EF4-FFF2-40B4-BE49-F238E27FC236}">
                <a16:creationId xmlns:a16="http://schemas.microsoft.com/office/drawing/2014/main" id="{1129D320-58C8-F847-3990-C3DE91CBB999}"/>
              </a:ext>
            </a:extLst>
          </p:cNvPr>
          <p:cNvSpPr>
            <a:spLocks/>
          </p:cNvSpPr>
          <p:nvPr>
            <p:custDataLst>
              <p:tags r:id="rId28"/>
            </p:custDataLst>
          </p:nvPr>
        </p:nvSpPr>
        <p:spPr bwMode="auto">
          <a:xfrm>
            <a:off x="3743325" y="2763838"/>
            <a:ext cx="2889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FB5F57C3-02EA-4AD4-B6E3-530D23A11FF0}" type="datetime'''''''''''''''W''i''''n''''''''''''''d'''''''''''''''''''">
              <a:rPr lang="en-GB" altLang="en-US" sz="1000" smtClean="0"/>
              <a:pPr marL="0" lvl="0" indent="0">
                <a:spcBef>
                  <a:spcPct val="0"/>
                </a:spcBef>
                <a:spcAft>
                  <a:spcPct val="0"/>
                </a:spcAft>
                <a:buNone/>
              </a:pPr>
              <a:t>Wind</a:t>
            </a:fld>
            <a:endParaRPr lang="en-GB" sz="1000"/>
          </a:p>
        </p:txBody>
      </p:sp>
      <p:sp>
        <p:nvSpPr>
          <p:cNvPr id="74" name="Text Placeholder 10">
            <a:extLst>
              <a:ext uri="{FF2B5EF4-FFF2-40B4-BE49-F238E27FC236}">
                <a16:creationId xmlns:a16="http://schemas.microsoft.com/office/drawing/2014/main" id="{6A5869D3-A938-13C7-5D22-09F0B31C2CE0}"/>
              </a:ext>
            </a:extLst>
          </p:cNvPr>
          <p:cNvSpPr>
            <a:spLocks/>
          </p:cNvSpPr>
          <p:nvPr>
            <p:custDataLst>
              <p:tags r:id="rId29"/>
            </p:custDataLst>
          </p:nvPr>
        </p:nvSpPr>
        <p:spPr bwMode="auto">
          <a:xfrm>
            <a:off x="3743325" y="2967038"/>
            <a:ext cx="682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5EBF497F-48B1-4D0E-8D29-57106B503469}" type="datetime'H''yd''r''''o''''p''''ow''e''''''''r'''''''''''''''''''''''''">
              <a:rPr lang="en-GB" altLang="en-US" sz="1000" smtClean="0"/>
              <a:pPr marL="0" lvl="0" indent="0">
                <a:spcBef>
                  <a:spcPct val="0"/>
                </a:spcBef>
                <a:spcAft>
                  <a:spcPct val="0"/>
                </a:spcAft>
                <a:buNone/>
              </a:pPr>
              <a:t>Hydropower</a:t>
            </a:fld>
            <a:endParaRPr lang="en-GB" sz="1000"/>
          </a:p>
        </p:txBody>
      </p:sp>
      <p:sp>
        <p:nvSpPr>
          <p:cNvPr id="277" name="Text Placeholder 10">
            <a:extLst>
              <a:ext uri="{FF2B5EF4-FFF2-40B4-BE49-F238E27FC236}">
                <a16:creationId xmlns:a16="http://schemas.microsoft.com/office/drawing/2014/main" id="{01DE6D7A-F141-66F6-5426-35CC23B9627A}"/>
              </a:ext>
            </a:extLst>
          </p:cNvPr>
          <p:cNvSpPr>
            <a:spLocks/>
          </p:cNvSpPr>
          <p:nvPr>
            <p:custDataLst>
              <p:tags r:id="rId30"/>
            </p:custDataLst>
          </p:nvPr>
        </p:nvSpPr>
        <p:spPr bwMode="auto">
          <a:xfrm>
            <a:off x="3743325" y="3170238"/>
            <a:ext cx="3159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fld id="{174A4159-B3D5-45E7-A4B2-E12170B27FA6}" type="datetime'Ot''''''''''''''h''''''''''e''''''''''''''r'''''">
              <a:rPr lang="en-GB" altLang="en-US" sz="1000" smtClean="0"/>
              <a:pPr marL="0" lvl="0" indent="0">
                <a:spcBef>
                  <a:spcPct val="0"/>
                </a:spcBef>
                <a:spcAft>
                  <a:spcPct val="0"/>
                </a:spcAft>
                <a:buNone/>
              </a:pPr>
              <a:t>Other</a:t>
            </a:fld>
            <a:endParaRPr lang="en-GB" sz="1000"/>
          </a:p>
        </p:txBody>
      </p:sp>
      <p:sp>
        <p:nvSpPr>
          <p:cNvPr id="362" name="btfpCallout348738">
            <a:extLst>
              <a:ext uri="{FF2B5EF4-FFF2-40B4-BE49-F238E27FC236}">
                <a16:creationId xmlns:a16="http://schemas.microsoft.com/office/drawing/2014/main" id="{BCE7AF5D-BCBF-32B1-CC8F-6B6AD594F7B8}"/>
              </a:ext>
            </a:extLst>
          </p:cNvPr>
          <p:cNvSpPr/>
          <p:nvPr/>
        </p:nvSpPr>
        <p:spPr bwMode="gray">
          <a:xfrm>
            <a:off x="3584975" y="3989744"/>
            <a:ext cx="952100" cy="1396642"/>
          </a:xfrm>
          <a:prstGeom prst="wedgeRectCallout">
            <a:avLst>
              <a:gd name="adj1" fmla="val -71213"/>
              <a:gd name="adj2" fmla="val -19020"/>
            </a:avLst>
          </a:prstGeom>
          <a:solidFill>
            <a:schemeClr val="accent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73" tIns="72073" rIns="72073" bIns="72073" numCol="1" spcCol="0" rtlCol="0" fromWordArt="0" anchor="ctr" anchorCtr="0" forceAA="0" compatLnSpc="1">
            <a:prstTxWarp prst="textNoShape">
              <a:avLst/>
            </a:prstTxWarp>
            <a:noAutofit/>
          </a:bodyPr>
          <a:lstStyle/>
          <a:p>
            <a:pPr marL="0" lvl="1" indent="0">
              <a:spcBef>
                <a:spcPts val="0"/>
              </a:spcBef>
              <a:buNone/>
            </a:pPr>
            <a:r>
              <a:rPr lang="en-US" sz="900">
                <a:solidFill>
                  <a:schemeClr val="bg1"/>
                </a:solidFill>
              </a:rPr>
              <a:t>Does not include Behind the Meter batteries which are expected to be ~2 TW total by 2030</a:t>
            </a:r>
          </a:p>
        </p:txBody>
      </p:sp>
      <p:sp>
        <p:nvSpPr>
          <p:cNvPr id="34" name="Rectangle 33">
            <a:extLst>
              <a:ext uri="{FF2B5EF4-FFF2-40B4-BE49-F238E27FC236}">
                <a16:creationId xmlns:a16="http://schemas.microsoft.com/office/drawing/2014/main" id="{E5928FF3-298F-A86E-8EAB-D02EF7DC4252}"/>
              </a:ext>
            </a:extLst>
          </p:cNvPr>
          <p:cNvSpPr/>
          <p:nvPr/>
        </p:nvSpPr>
        <p:spPr bwMode="gray">
          <a:xfrm>
            <a:off x="4925971" y="2049341"/>
            <a:ext cx="4200059" cy="1097280"/>
          </a:xfrm>
          <a:prstGeom prst="rect">
            <a:avLst/>
          </a:prstGeom>
          <a:solidFill>
            <a:schemeClr val="accent1">
              <a:lumMod val="20000"/>
              <a:lumOff val="80000"/>
              <a:alpha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0080" tIns="36000" rIns="36000" bIns="36000" numCol="1" spcCol="0" rtlCol="0" fromWordArt="0" anchor="ctr" anchorCtr="0" forceAA="0" compatLnSpc="1">
            <a:prstTxWarp prst="textNoShape">
              <a:avLst/>
            </a:prstTxWarp>
            <a:noAutofit/>
          </a:bodyPr>
          <a:lstStyle/>
          <a:p>
            <a:pPr marL="0" indent="0">
              <a:buNone/>
            </a:pPr>
            <a:r>
              <a:rPr lang="en-GB" sz="1400" b="1" dirty="0">
                <a:solidFill>
                  <a:schemeClr val="tx1"/>
                </a:solidFill>
              </a:rPr>
              <a:t>Visibility</a:t>
            </a:r>
          </a:p>
          <a:p>
            <a:pPr marL="0" indent="0">
              <a:buNone/>
            </a:pPr>
            <a:endParaRPr lang="en-GB" sz="800" b="1" dirty="0">
              <a:solidFill>
                <a:schemeClr val="tx1"/>
              </a:solidFill>
            </a:endParaRPr>
          </a:p>
          <a:p>
            <a:pPr marL="0" indent="0">
              <a:buNone/>
            </a:pPr>
            <a:r>
              <a:rPr lang="en-GB" sz="1200" dirty="0">
                <a:solidFill>
                  <a:schemeClr val="tx1"/>
                </a:solidFill>
              </a:rPr>
              <a:t>Grid operators can see availability and charge level of resources behind the meter, enabling forecasts on generation</a:t>
            </a:r>
          </a:p>
        </p:txBody>
      </p:sp>
      <p:sp>
        <p:nvSpPr>
          <p:cNvPr id="36" name="Rectangle 35">
            <a:extLst>
              <a:ext uri="{FF2B5EF4-FFF2-40B4-BE49-F238E27FC236}">
                <a16:creationId xmlns:a16="http://schemas.microsoft.com/office/drawing/2014/main" id="{B596F0CF-E50C-250C-7B99-0A6EC02BBCAF}"/>
              </a:ext>
            </a:extLst>
          </p:cNvPr>
          <p:cNvSpPr/>
          <p:nvPr/>
        </p:nvSpPr>
        <p:spPr bwMode="gray">
          <a:xfrm>
            <a:off x="4926013" y="3324986"/>
            <a:ext cx="4200059" cy="1097280"/>
          </a:xfrm>
          <a:prstGeom prst="rect">
            <a:avLst/>
          </a:prstGeom>
          <a:solidFill>
            <a:schemeClr val="accent1">
              <a:lumMod val="20000"/>
              <a:lumOff val="80000"/>
              <a:alpha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0080" tIns="36000" rIns="36000" bIns="36000" numCol="1" spcCol="0" rtlCol="0" fromWordArt="0" anchor="ctr" anchorCtr="0" forceAA="0" compatLnSpc="1">
            <a:prstTxWarp prst="textNoShape">
              <a:avLst/>
            </a:prstTxWarp>
            <a:noAutofit/>
          </a:bodyPr>
          <a:lstStyle/>
          <a:p>
            <a:r>
              <a:rPr lang="en-GB" sz="1400" b="1" dirty="0">
                <a:solidFill>
                  <a:schemeClr val="tx1"/>
                </a:solidFill>
              </a:rPr>
              <a:t>Dispatch and constraint management</a:t>
            </a:r>
          </a:p>
          <a:p>
            <a:endParaRPr lang="en-GB" sz="800" b="1" dirty="0">
              <a:solidFill>
                <a:schemeClr val="tx1"/>
              </a:solidFill>
            </a:endParaRPr>
          </a:p>
          <a:p>
            <a:r>
              <a:rPr lang="en-GB" sz="1200" dirty="0">
                <a:solidFill>
                  <a:schemeClr val="tx1"/>
                </a:solidFill>
              </a:rPr>
              <a:t>Aggregates and dispatches DERs, optimizing peak shaving and economics while adhering to security constraints. Plus, settle C&amp;I flexibility payments</a:t>
            </a:r>
            <a:r>
              <a:rPr lang="en-GB" sz="1200" baseline="30000" dirty="0">
                <a:solidFill>
                  <a:schemeClr val="tx1"/>
                </a:solidFill>
              </a:rPr>
              <a:t>1</a:t>
            </a:r>
            <a:endParaRPr lang="en-GB" sz="1200" dirty="0">
              <a:solidFill>
                <a:schemeClr val="tx1"/>
              </a:solidFill>
            </a:endParaRPr>
          </a:p>
        </p:txBody>
      </p:sp>
      <p:sp>
        <p:nvSpPr>
          <p:cNvPr id="38" name="Rectangle 37">
            <a:extLst>
              <a:ext uri="{FF2B5EF4-FFF2-40B4-BE49-F238E27FC236}">
                <a16:creationId xmlns:a16="http://schemas.microsoft.com/office/drawing/2014/main" id="{162B8E8B-1022-4ECC-1190-ECB612DF865C}"/>
              </a:ext>
            </a:extLst>
          </p:cNvPr>
          <p:cNvSpPr/>
          <p:nvPr/>
        </p:nvSpPr>
        <p:spPr bwMode="gray">
          <a:xfrm>
            <a:off x="4925971" y="4600630"/>
            <a:ext cx="4200059" cy="1097280"/>
          </a:xfrm>
          <a:prstGeom prst="rect">
            <a:avLst/>
          </a:prstGeom>
          <a:solidFill>
            <a:schemeClr val="accent1">
              <a:lumMod val="20000"/>
              <a:lumOff val="80000"/>
              <a:alpha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0080" tIns="36000" rIns="36000" bIns="36000" numCol="1" spcCol="0" rtlCol="0" fromWordArt="0" anchor="ctr" anchorCtr="0" forceAA="0" compatLnSpc="1">
            <a:prstTxWarp prst="textNoShape">
              <a:avLst/>
            </a:prstTxWarp>
            <a:noAutofit/>
          </a:bodyPr>
          <a:lstStyle/>
          <a:p>
            <a:r>
              <a:rPr lang="en-GB" sz="1400" b="1" dirty="0">
                <a:solidFill>
                  <a:schemeClr val="tx1"/>
                </a:solidFill>
              </a:rPr>
              <a:t>Interoperability and market integration</a:t>
            </a:r>
          </a:p>
          <a:p>
            <a:endParaRPr lang="en-GB" sz="800" b="1" dirty="0">
              <a:solidFill>
                <a:schemeClr val="tx1"/>
              </a:solidFill>
            </a:endParaRPr>
          </a:p>
          <a:p>
            <a:r>
              <a:rPr lang="en-GB" sz="1200" dirty="0">
                <a:solidFill>
                  <a:schemeClr val="tx1"/>
                </a:solidFill>
              </a:rPr>
              <a:t>DERMS bridge the system gap integrating different DERs to the tech stack with dispatch optimization and wholesale / flexibility markets</a:t>
            </a:r>
          </a:p>
        </p:txBody>
      </p:sp>
      <p:cxnSp>
        <p:nvCxnSpPr>
          <p:cNvPr id="12" name="Straight Connector 11">
            <a:extLst>
              <a:ext uri="{FF2B5EF4-FFF2-40B4-BE49-F238E27FC236}">
                <a16:creationId xmlns:a16="http://schemas.microsoft.com/office/drawing/2014/main" id="{CA9D4242-0E57-226B-039F-592D5F83F16D}"/>
              </a:ext>
            </a:extLst>
          </p:cNvPr>
          <p:cNvCxnSpPr>
            <a:cxnSpLocks/>
          </p:cNvCxnSpPr>
          <p:nvPr/>
        </p:nvCxnSpPr>
        <p:spPr bwMode="gray">
          <a:xfrm>
            <a:off x="329343" y="2049341"/>
            <a:ext cx="4349542"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3" name="Pentagon 2">
            <a:extLst>
              <a:ext uri="{FF2B5EF4-FFF2-40B4-BE49-F238E27FC236}">
                <a16:creationId xmlns:a16="http://schemas.microsoft.com/office/drawing/2014/main" id="{C30075A2-5B34-18ED-D965-BBCB4023E4B9}"/>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8" name="Chevron 7">
            <a:extLst>
              <a:ext uri="{FF2B5EF4-FFF2-40B4-BE49-F238E27FC236}">
                <a16:creationId xmlns:a16="http://schemas.microsoft.com/office/drawing/2014/main" id="{61495FC9-9B6B-1BE3-8986-19B55AA07284}"/>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9" name="Chevron 8">
            <a:extLst>
              <a:ext uri="{FF2B5EF4-FFF2-40B4-BE49-F238E27FC236}">
                <a16:creationId xmlns:a16="http://schemas.microsoft.com/office/drawing/2014/main" id="{AF33E78D-B1F6-AEC3-0577-6064804541AF}"/>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10" name="Chevron 9">
            <a:extLst>
              <a:ext uri="{FF2B5EF4-FFF2-40B4-BE49-F238E27FC236}">
                <a16:creationId xmlns:a16="http://schemas.microsoft.com/office/drawing/2014/main" id="{C7E2A5FA-E9E5-7C2E-E708-CE84DA2E050C}"/>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1" name="Chevron 10">
            <a:extLst>
              <a:ext uri="{FF2B5EF4-FFF2-40B4-BE49-F238E27FC236}">
                <a16:creationId xmlns:a16="http://schemas.microsoft.com/office/drawing/2014/main" id="{3AF5E860-2555-1923-6463-E70A1A4F9EDF}"/>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7" name="Rectangle 16">
            <a:extLst>
              <a:ext uri="{FF2B5EF4-FFF2-40B4-BE49-F238E27FC236}">
                <a16:creationId xmlns:a16="http://schemas.microsoft.com/office/drawing/2014/main" id="{7CBC6D18-3ECE-43F9-125A-59FFA7F9FD3B}"/>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DERMS</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grpSp>
        <p:nvGrpSpPr>
          <p:cNvPr id="28" name="Group 27">
            <a:extLst>
              <a:ext uri="{FF2B5EF4-FFF2-40B4-BE49-F238E27FC236}">
                <a16:creationId xmlns:a16="http://schemas.microsoft.com/office/drawing/2014/main" id="{7DAB1550-2E92-25B5-A335-310F65C7CED8}"/>
              </a:ext>
            </a:extLst>
          </p:cNvPr>
          <p:cNvGrpSpPr/>
          <p:nvPr/>
        </p:nvGrpSpPr>
        <p:grpSpPr>
          <a:xfrm>
            <a:off x="4926013" y="2049463"/>
            <a:ext cx="534303" cy="1097280"/>
            <a:chOff x="4926013" y="4646613"/>
            <a:chExt cx="534303" cy="1097280"/>
          </a:xfrm>
        </p:grpSpPr>
        <p:sp>
          <p:nvSpPr>
            <p:cNvPr id="7" name="Rectangle 6">
              <a:extLst>
                <a:ext uri="{FF2B5EF4-FFF2-40B4-BE49-F238E27FC236}">
                  <a16:creationId xmlns:a16="http://schemas.microsoft.com/office/drawing/2014/main" id="{4EEBFB05-791E-4AE7-440C-755495D49981}"/>
                </a:ext>
              </a:extLst>
            </p:cNvPr>
            <p:cNvSpPr/>
            <p:nvPr/>
          </p:nvSpPr>
          <p:spPr bwMode="gray">
            <a:xfrm>
              <a:off x="4926013" y="4646613"/>
              <a:ext cx="534303" cy="109728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0080" tIns="36000" rIns="36000" bIns="36000" numCol="1" spcCol="0" rtlCol="0" fromWordArt="0" anchor="ctr" anchorCtr="0" forceAA="0" compatLnSpc="1">
              <a:prstTxWarp prst="textNoShape">
                <a:avLst/>
              </a:prstTxWarp>
              <a:noAutofit/>
            </a:bodyPr>
            <a:lstStyle/>
            <a:p>
              <a:endParaRPr lang="en-GB" sz="1200" dirty="0">
                <a:solidFill>
                  <a:schemeClr val="tx1"/>
                </a:solidFill>
              </a:endParaRPr>
            </a:p>
          </p:txBody>
        </p:sp>
        <p:pic>
          <p:nvPicPr>
            <p:cNvPr id="23" name="Graphic 22" descr="Eye with solid fill">
              <a:extLst>
                <a:ext uri="{FF2B5EF4-FFF2-40B4-BE49-F238E27FC236}">
                  <a16:creationId xmlns:a16="http://schemas.microsoft.com/office/drawing/2014/main" id="{6ED663DF-2246-0C72-F12C-7B7A09D4F915}"/>
                </a:ext>
              </a:extLst>
            </p:cNvPr>
            <p:cNvPicPr>
              <a:picLocks noChangeAspect="1"/>
            </p:cNvPicPr>
            <p:nvPr/>
          </p:nvPicPr>
          <p:blipFill>
            <a:blip>
              <a:extLst>
                <a:ext uri="{96DAC541-7B7A-43D3-8B79-37D633B846F1}">
                  <asvg:svgBlip xmlns:asvg="http://schemas.microsoft.com/office/drawing/2016/SVG/main" r:embed="rId42"/>
                </a:ext>
              </a:extLst>
            </a:blip>
            <a:stretch>
              <a:fillRect/>
            </a:stretch>
          </p:blipFill>
          <p:spPr>
            <a:xfrm>
              <a:off x="4964564" y="4966249"/>
              <a:ext cx="457200" cy="457200"/>
            </a:xfrm>
            <a:prstGeom prst="rect">
              <a:avLst/>
            </a:prstGeom>
          </p:spPr>
        </p:pic>
      </p:grpSp>
      <p:grpSp>
        <p:nvGrpSpPr>
          <p:cNvPr id="37" name="Group 36">
            <a:extLst>
              <a:ext uri="{FF2B5EF4-FFF2-40B4-BE49-F238E27FC236}">
                <a16:creationId xmlns:a16="http://schemas.microsoft.com/office/drawing/2014/main" id="{D99009CC-8C73-5907-38BA-4BAAC03A7A4A}"/>
              </a:ext>
            </a:extLst>
          </p:cNvPr>
          <p:cNvGrpSpPr/>
          <p:nvPr/>
        </p:nvGrpSpPr>
        <p:grpSpPr>
          <a:xfrm>
            <a:off x="4926013" y="3324986"/>
            <a:ext cx="534303" cy="1097280"/>
            <a:chOff x="2868161" y="6583450"/>
            <a:chExt cx="534303" cy="1097280"/>
          </a:xfrm>
        </p:grpSpPr>
        <p:sp>
          <p:nvSpPr>
            <p:cNvPr id="31" name="Rectangle 30">
              <a:extLst>
                <a:ext uri="{FF2B5EF4-FFF2-40B4-BE49-F238E27FC236}">
                  <a16:creationId xmlns:a16="http://schemas.microsoft.com/office/drawing/2014/main" id="{C955C180-6A2A-CDED-2770-D339F1C8FBCE}"/>
                </a:ext>
              </a:extLst>
            </p:cNvPr>
            <p:cNvSpPr/>
            <p:nvPr/>
          </p:nvSpPr>
          <p:spPr bwMode="gray">
            <a:xfrm>
              <a:off x="2868161" y="6583450"/>
              <a:ext cx="534303" cy="109728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0080" tIns="36000" rIns="36000" bIns="36000" numCol="1" spcCol="0" rtlCol="0" fromWordArt="0" anchor="ctr" anchorCtr="0" forceAA="0" compatLnSpc="1">
              <a:prstTxWarp prst="textNoShape">
                <a:avLst/>
              </a:prstTxWarp>
              <a:noAutofit/>
            </a:bodyPr>
            <a:lstStyle/>
            <a:p>
              <a:endParaRPr lang="en-GB" sz="1200" dirty="0">
                <a:solidFill>
                  <a:schemeClr val="tx1"/>
                </a:solidFill>
              </a:endParaRPr>
            </a:p>
          </p:txBody>
        </p:sp>
        <p:pic>
          <p:nvPicPr>
            <p:cNvPr id="25" name="Graphic 24" descr="Electric Tower with solid fill">
              <a:extLst>
                <a:ext uri="{FF2B5EF4-FFF2-40B4-BE49-F238E27FC236}">
                  <a16:creationId xmlns:a16="http://schemas.microsoft.com/office/drawing/2014/main" id="{4E06BFF0-A2E5-6AAA-A916-BD87CA1DCBAA}"/>
                </a:ext>
              </a:extLst>
            </p:cNvPr>
            <p:cNvPicPr>
              <a:picLocks noChangeAspect="1"/>
            </p:cNvPicPr>
            <p:nvPr/>
          </p:nvPicPr>
          <p:blipFill>
            <a:blip>
              <a:extLst>
                <a:ext uri="{96DAC541-7B7A-43D3-8B79-37D633B846F1}">
                  <asvg:svgBlip xmlns:asvg="http://schemas.microsoft.com/office/drawing/2016/SVG/main" r:embed="rId43"/>
                </a:ext>
              </a:extLst>
            </a:blip>
            <a:stretch>
              <a:fillRect/>
            </a:stretch>
          </p:blipFill>
          <p:spPr>
            <a:xfrm>
              <a:off x="2908300" y="6904038"/>
              <a:ext cx="457200" cy="457200"/>
            </a:xfrm>
            <a:prstGeom prst="rect">
              <a:avLst/>
            </a:prstGeom>
          </p:spPr>
        </p:pic>
      </p:grpSp>
      <p:grpSp>
        <p:nvGrpSpPr>
          <p:cNvPr id="40" name="Group 39">
            <a:extLst>
              <a:ext uri="{FF2B5EF4-FFF2-40B4-BE49-F238E27FC236}">
                <a16:creationId xmlns:a16="http://schemas.microsoft.com/office/drawing/2014/main" id="{284C06F4-8046-2842-3F54-10D4657EAE04}"/>
              </a:ext>
            </a:extLst>
          </p:cNvPr>
          <p:cNvGrpSpPr/>
          <p:nvPr/>
        </p:nvGrpSpPr>
        <p:grpSpPr>
          <a:xfrm>
            <a:off x="4925971" y="4600630"/>
            <a:ext cx="534303" cy="1097280"/>
            <a:chOff x="3748088" y="6992938"/>
            <a:chExt cx="534303" cy="1097280"/>
          </a:xfrm>
        </p:grpSpPr>
        <p:sp>
          <p:nvSpPr>
            <p:cNvPr id="33" name="Rectangle 32">
              <a:extLst>
                <a:ext uri="{FF2B5EF4-FFF2-40B4-BE49-F238E27FC236}">
                  <a16:creationId xmlns:a16="http://schemas.microsoft.com/office/drawing/2014/main" id="{F6B984D6-D175-D2DC-D8FB-FEA528D16BCB}"/>
                </a:ext>
              </a:extLst>
            </p:cNvPr>
            <p:cNvSpPr/>
            <p:nvPr/>
          </p:nvSpPr>
          <p:spPr bwMode="gray">
            <a:xfrm>
              <a:off x="3748088" y="6992938"/>
              <a:ext cx="534303" cy="109728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0080" tIns="36000" rIns="36000" bIns="36000" numCol="1" spcCol="0" rtlCol="0" fromWordArt="0" anchor="ctr" anchorCtr="0" forceAA="0" compatLnSpc="1">
              <a:prstTxWarp prst="textNoShape">
                <a:avLst/>
              </a:prstTxWarp>
              <a:noAutofit/>
            </a:bodyPr>
            <a:lstStyle/>
            <a:p>
              <a:endParaRPr lang="en-GB" sz="1200" dirty="0">
                <a:solidFill>
                  <a:schemeClr val="tx1"/>
                </a:solidFill>
              </a:endParaRPr>
            </a:p>
          </p:txBody>
        </p:sp>
        <p:pic>
          <p:nvPicPr>
            <p:cNvPr id="27" name="Graphic 26" descr="Network with solid fill">
              <a:extLst>
                <a:ext uri="{FF2B5EF4-FFF2-40B4-BE49-F238E27FC236}">
                  <a16:creationId xmlns:a16="http://schemas.microsoft.com/office/drawing/2014/main" id="{9689F20A-A60B-D7A0-175E-ADBE048075E7}"/>
                </a:ext>
              </a:extLst>
            </p:cNvPr>
            <p:cNvPicPr>
              <a:picLocks noChangeAspect="1"/>
            </p:cNvPicPr>
            <p:nvPr/>
          </p:nvPicPr>
          <p:blipFill>
            <a:blip>
              <a:extLst>
                <a:ext uri="{96DAC541-7B7A-43D3-8B79-37D633B846F1}">
                  <asvg:svgBlip xmlns:asvg="http://schemas.microsoft.com/office/drawing/2016/SVG/main" r:embed="rId44"/>
                </a:ext>
              </a:extLst>
            </a:blip>
            <a:stretch>
              <a:fillRect/>
            </a:stretch>
          </p:blipFill>
          <p:spPr>
            <a:xfrm>
              <a:off x="3786188" y="7312760"/>
              <a:ext cx="457200" cy="457200"/>
            </a:xfrm>
            <a:prstGeom prst="rect">
              <a:avLst/>
            </a:prstGeom>
          </p:spPr>
        </p:pic>
      </p:grpSp>
    </p:spTree>
    <p:extLst>
      <p:ext uri="{BB962C8B-B14F-4D97-AF65-F5344CB8AC3E}">
        <p14:creationId xmlns:p14="http://schemas.microsoft.com/office/powerpoint/2010/main" val="3333135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89FD1-686F-8346-5241-80E076CC0BA5}"/>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7C271151-D403-E504-AE77-E845C51EC076}"/>
              </a:ext>
            </a:extLst>
          </p:cNvPr>
          <p:cNvSpPr/>
          <p:nvPr/>
        </p:nvSpPr>
        <p:spPr bwMode="gray">
          <a:xfrm>
            <a:off x="351970" y="3155002"/>
            <a:ext cx="5137975" cy="3073914"/>
          </a:xfrm>
          <a:prstGeom prst="rect">
            <a:avLst/>
          </a:prstGeom>
          <a:solidFill>
            <a:schemeClr val="accent2">
              <a:lumMod val="10000"/>
              <a:lumOff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a:ea typeface="+mn-ea"/>
              <a:cs typeface="+mn-cs"/>
            </a:endParaRPr>
          </a:p>
        </p:txBody>
      </p:sp>
      <p:graphicFrame>
        <p:nvGraphicFramePr>
          <p:cNvPr id="44" name="think-cell data - do not delete" hidden="1">
            <a:extLst>
              <a:ext uri="{FF2B5EF4-FFF2-40B4-BE49-F238E27FC236}">
                <a16:creationId xmlns:a16="http://schemas.microsoft.com/office/drawing/2014/main" id="{B1387F13-99A3-6D5D-1E9F-908BD037DB59}"/>
              </a:ext>
            </a:extLst>
          </p:cNvPr>
          <p:cNvGraphicFramePr>
            <a:graphicFrameLocks/>
          </p:cNvGraphicFramePr>
          <p:nvPr>
            <p:custDataLst>
              <p:tags r:id="rId1"/>
            </p:custDataLst>
            <p:extLst>
              <p:ext uri="{D42A27DB-BD31-4B8C-83A1-F6EECF244321}">
                <p14:modId xmlns:p14="http://schemas.microsoft.com/office/powerpoint/2010/main" val="299638481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8" imgW="7772400" imgH="10058400" progId="TCLayout.ActiveDocument.1">
                  <p:embed/>
                </p:oleObj>
              </mc:Choice>
              <mc:Fallback>
                <p:oleObj name="thinkcell Slide" r:id="rId8" imgW="7772400" imgH="10058400" progId="TCLayout.ActiveDocument.1">
                  <p:embed/>
                  <p:pic>
                    <p:nvPicPr>
                      <p:cNvPr id="44" name="think-cell data - do not delete" hidden="1">
                        <a:extLst>
                          <a:ext uri="{FF2B5EF4-FFF2-40B4-BE49-F238E27FC236}">
                            <a16:creationId xmlns:a16="http://schemas.microsoft.com/office/drawing/2014/main" id="{B1387F13-99A3-6D5D-1E9F-908BD037DB59}"/>
                          </a:ext>
                        </a:extLst>
                      </p:cNvPr>
                      <p:cNvPicPr/>
                      <p:nvPr/>
                    </p:nvPicPr>
                    <p:blipFill>
                      <a:blip r:embed="rId9"/>
                      <a:stretch>
                        <a:fillRect/>
                      </a:stretch>
                    </p:blipFill>
                    <p:spPr>
                      <a:xfrm>
                        <a:off x="1588" y="1588"/>
                        <a:ext cx="1227"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549A6F00-98D5-C5A0-BF6D-C3AF582562CB}"/>
              </a:ext>
            </a:extLst>
          </p:cNvPr>
          <p:cNvSpPr/>
          <p:nvPr/>
        </p:nvSpPr>
        <p:spPr bwMode="gray">
          <a:xfrm>
            <a:off x="8582248" y="3144654"/>
            <a:ext cx="3257782" cy="306416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 name="Title 1">
            <a:extLst>
              <a:ext uri="{FF2B5EF4-FFF2-40B4-BE49-F238E27FC236}">
                <a16:creationId xmlns:a16="http://schemas.microsoft.com/office/drawing/2014/main" id="{CBC46268-6540-2AB8-7FC7-94AAB7703F48}"/>
              </a:ext>
            </a:extLst>
          </p:cNvPr>
          <p:cNvSpPr>
            <a:spLocks noGrp="1"/>
          </p:cNvSpPr>
          <p:nvPr>
            <p:ph type="title"/>
          </p:nvPr>
        </p:nvSpPr>
        <p:spPr/>
        <p:txBody>
          <a:bodyPr vert="horz" rIns="91440">
            <a:noAutofit/>
          </a:bodyPr>
          <a:lstStyle/>
          <a:p>
            <a:r>
              <a:rPr lang="en-US"/>
              <a:t>Virtual power plants aggregate thousands of distributed assets into a single, dispatchable, market-facing power plant</a:t>
            </a:r>
          </a:p>
        </p:txBody>
      </p:sp>
      <p:sp>
        <p:nvSpPr>
          <p:cNvPr id="62" name="Ellipse 4">
            <a:extLst>
              <a:ext uri="{FF2B5EF4-FFF2-40B4-BE49-F238E27FC236}">
                <a16:creationId xmlns:a16="http://schemas.microsoft.com/office/drawing/2014/main" id="{D3898B3C-1CD7-DE7D-303A-864C333A8944}"/>
              </a:ext>
            </a:extLst>
          </p:cNvPr>
          <p:cNvSpPr>
            <a:spLocks/>
          </p:cNvSpPr>
          <p:nvPr>
            <p:custDataLst>
              <p:tags r:id="rId2"/>
            </p:custDataLst>
          </p:nvPr>
        </p:nvSpPr>
        <p:spPr>
          <a:xfrm flipH="1">
            <a:off x="546100" y="3657600"/>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1</a:t>
            </a:r>
          </a:p>
        </p:txBody>
      </p:sp>
      <p:sp>
        <p:nvSpPr>
          <p:cNvPr id="58" name="TextBox 57">
            <a:extLst>
              <a:ext uri="{FF2B5EF4-FFF2-40B4-BE49-F238E27FC236}">
                <a16:creationId xmlns:a16="http://schemas.microsoft.com/office/drawing/2014/main" id="{B58350EE-A6B7-F7BE-5B45-3C21E97EA90C}"/>
              </a:ext>
            </a:extLst>
          </p:cNvPr>
          <p:cNvSpPr txBox="1"/>
          <p:nvPr/>
        </p:nvSpPr>
        <p:spPr bwMode="gray">
          <a:xfrm>
            <a:off x="787400" y="3619500"/>
            <a:ext cx="4673600" cy="457200"/>
          </a:xfrm>
          <a:prstGeom prst="rect">
            <a:avLst/>
          </a:prstGeom>
          <a:noFill/>
          <a:effectLst/>
        </p:spPr>
        <p:txBody>
          <a:bodyPr vert="horz" wrap="square" lIns="108000" tIns="36000" rIns="45720" bIns="137160" rtlCol="0" anchor="t" anchorCtr="0">
            <a:noAutofit/>
          </a:bodyPr>
          <a:lstStyle/>
          <a:p>
            <a:pPr marL="0" indent="0">
              <a:buNone/>
            </a:pPr>
            <a:r>
              <a:rPr lang="en-US" sz="900" b="1" dirty="0">
                <a:solidFill>
                  <a:srgbClr val="000000"/>
                </a:solidFill>
                <a:latin typeface="Arial"/>
                <a:cs typeface="Arial"/>
              </a:rPr>
              <a:t>Aggregate thousands of distributed energy resources (DERs)</a:t>
            </a:r>
            <a:r>
              <a:rPr lang="en-US" sz="900" b="0" dirty="0">
                <a:solidFill>
                  <a:srgbClr val="000000"/>
                </a:solidFill>
                <a:latin typeface="Arial"/>
                <a:cs typeface="Arial"/>
              </a:rPr>
              <a:t>, e.g., rooftop solar, home and commercial batteries, EVs and smart thermostats, into </a:t>
            </a:r>
            <a:r>
              <a:rPr lang="en-US" sz="900" b="1" dirty="0">
                <a:solidFill>
                  <a:srgbClr val="000000"/>
                </a:solidFill>
                <a:latin typeface="Arial"/>
                <a:cs typeface="Arial"/>
              </a:rPr>
              <a:t>one cloud-managed portfolio</a:t>
            </a:r>
          </a:p>
        </p:txBody>
      </p:sp>
      <p:sp>
        <p:nvSpPr>
          <p:cNvPr id="63" name="Ellipse 4">
            <a:extLst>
              <a:ext uri="{FF2B5EF4-FFF2-40B4-BE49-F238E27FC236}">
                <a16:creationId xmlns:a16="http://schemas.microsoft.com/office/drawing/2014/main" id="{387E37B3-F60D-DD7B-CD1D-FCACAF923EA3}"/>
              </a:ext>
            </a:extLst>
          </p:cNvPr>
          <p:cNvSpPr>
            <a:spLocks/>
          </p:cNvSpPr>
          <p:nvPr>
            <p:custDataLst>
              <p:tags r:id="rId3"/>
            </p:custDataLst>
          </p:nvPr>
        </p:nvSpPr>
        <p:spPr>
          <a:xfrm flipH="1">
            <a:off x="546100" y="4165600"/>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2</a:t>
            </a:r>
          </a:p>
        </p:txBody>
      </p:sp>
      <p:sp>
        <p:nvSpPr>
          <p:cNvPr id="59" name="TextBox 58">
            <a:extLst>
              <a:ext uri="{FF2B5EF4-FFF2-40B4-BE49-F238E27FC236}">
                <a16:creationId xmlns:a16="http://schemas.microsoft.com/office/drawing/2014/main" id="{A2814AC7-DB88-DFDE-C271-5F9A3250B216}"/>
              </a:ext>
            </a:extLst>
          </p:cNvPr>
          <p:cNvSpPr txBox="1"/>
          <p:nvPr/>
        </p:nvSpPr>
        <p:spPr bwMode="gray">
          <a:xfrm>
            <a:off x="787400" y="4127500"/>
            <a:ext cx="4673600" cy="457200"/>
          </a:xfrm>
          <a:prstGeom prst="rect">
            <a:avLst/>
          </a:prstGeom>
          <a:noFill/>
        </p:spPr>
        <p:txBody>
          <a:bodyPr vert="horz" wrap="square" lIns="108000" tIns="36000" rIns="274320" bIns="137160" rtlCol="0" anchor="t" anchorCtr="0">
            <a:noAutofit/>
          </a:bodyPr>
          <a:lstStyle/>
          <a:p>
            <a:pPr marL="0" indent="0">
              <a:buNone/>
            </a:pPr>
            <a:r>
              <a:rPr lang="en-US" sz="900" b="1">
                <a:solidFill>
                  <a:srgbClr val="000000"/>
                </a:solidFill>
                <a:latin typeface="Arial"/>
                <a:cs typeface="Arial"/>
              </a:rPr>
              <a:t>Monitor every asset in real time</a:t>
            </a:r>
            <a:r>
              <a:rPr lang="en-US" sz="900" b="0">
                <a:solidFill>
                  <a:srgbClr val="000000"/>
                </a:solidFill>
                <a:latin typeface="Arial"/>
                <a:cs typeface="Arial"/>
              </a:rPr>
              <a:t> and </a:t>
            </a:r>
            <a:r>
              <a:rPr lang="en-US" sz="900" b="1">
                <a:solidFill>
                  <a:srgbClr val="000000"/>
                </a:solidFill>
                <a:latin typeface="Arial"/>
                <a:cs typeface="Arial"/>
              </a:rPr>
              <a:t>forecast generation, load and market prices</a:t>
            </a:r>
          </a:p>
        </p:txBody>
      </p:sp>
      <p:sp>
        <p:nvSpPr>
          <p:cNvPr id="2048" name="Ellipse 4">
            <a:extLst>
              <a:ext uri="{FF2B5EF4-FFF2-40B4-BE49-F238E27FC236}">
                <a16:creationId xmlns:a16="http://schemas.microsoft.com/office/drawing/2014/main" id="{78D69236-0565-E811-B8A4-3FF863DC6F04}"/>
              </a:ext>
            </a:extLst>
          </p:cNvPr>
          <p:cNvSpPr>
            <a:spLocks/>
          </p:cNvSpPr>
          <p:nvPr>
            <p:custDataLst>
              <p:tags r:id="rId4"/>
            </p:custDataLst>
          </p:nvPr>
        </p:nvSpPr>
        <p:spPr>
          <a:xfrm flipH="1">
            <a:off x="546100" y="4673600"/>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3</a:t>
            </a:r>
          </a:p>
        </p:txBody>
      </p:sp>
      <p:sp>
        <p:nvSpPr>
          <p:cNvPr id="60" name="TextBox 59">
            <a:extLst>
              <a:ext uri="{FF2B5EF4-FFF2-40B4-BE49-F238E27FC236}">
                <a16:creationId xmlns:a16="http://schemas.microsoft.com/office/drawing/2014/main" id="{98C3C312-A172-DEE7-236D-61EFCFDD6E81}"/>
              </a:ext>
            </a:extLst>
          </p:cNvPr>
          <p:cNvSpPr txBox="1"/>
          <p:nvPr/>
        </p:nvSpPr>
        <p:spPr bwMode="gray">
          <a:xfrm>
            <a:off x="787400" y="4635500"/>
            <a:ext cx="4673600" cy="457200"/>
          </a:xfrm>
          <a:prstGeom prst="rect">
            <a:avLst/>
          </a:prstGeom>
          <a:noFill/>
        </p:spPr>
        <p:txBody>
          <a:bodyPr vert="horz" wrap="square" lIns="108000" tIns="36000" rIns="274320" bIns="137160" rtlCol="0" anchor="t" anchorCtr="0">
            <a:noAutofit/>
          </a:bodyPr>
          <a:lstStyle/>
          <a:p>
            <a:pPr marL="0" indent="0">
              <a:buNone/>
            </a:pPr>
            <a:r>
              <a:rPr lang="en-US" sz="900" b="1">
                <a:solidFill>
                  <a:srgbClr val="000000"/>
                </a:solidFill>
                <a:latin typeface="Arial"/>
                <a:cs typeface="Arial"/>
              </a:rPr>
              <a:t>Optimize and dispatch</a:t>
            </a:r>
            <a:r>
              <a:rPr lang="en-US" sz="900">
                <a:solidFill>
                  <a:srgbClr val="000000"/>
                </a:solidFill>
                <a:latin typeface="Arial"/>
                <a:cs typeface="Arial"/>
              </a:rPr>
              <a:t> the resources. S</a:t>
            </a:r>
            <a:r>
              <a:rPr lang="en-US" sz="900" b="0">
                <a:solidFill>
                  <a:srgbClr val="000000"/>
                </a:solidFill>
                <a:latin typeface="Arial"/>
                <a:cs typeface="Arial"/>
              </a:rPr>
              <a:t>oftware decides when each asset </a:t>
            </a:r>
            <a:r>
              <a:rPr lang="en-US" sz="900" b="1">
                <a:solidFill>
                  <a:srgbClr val="000000"/>
                </a:solidFill>
                <a:latin typeface="Arial"/>
                <a:cs typeface="Arial"/>
              </a:rPr>
              <a:t>charges, discharges or curtails</a:t>
            </a:r>
            <a:r>
              <a:rPr lang="en-US" sz="900" b="0">
                <a:solidFill>
                  <a:srgbClr val="000000"/>
                </a:solidFill>
                <a:latin typeface="Arial"/>
                <a:cs typeface="Arial"/>
              </a:rPr>
              <a:t> to meet grid and market needs</a:t>
            </a:r>
          </a:p>
        </p:txBody>
      </p:sp>
      <p:sp>
        <p:nvSpPr>
          <p:cNvPr id="2049" name="Ellipse 4">
            <a:extLst>
              <a:ext uri="{FF2B5EF4-FFF2-40B4-BE49-F238E27FC236}">
                <a16:creationId xmlns:a16="http://schemas.microsoft.com/office/drawing/2014/main" id="{EFBDDF49-D9A1-22C1-DDC7-F80956C31186}"/>
              </a:ext>
            </a:extLst>
          </p:cNvPr>
          <p:cNvSpPr>
            <a:spLocks/>
          </p:cNvSpPr>
          <p:nvPr>
            <p:custDataLst>
              <p:tags r:id="rId5"/>
            </p:custDataLst>
          </p:nvPr>
        </p:nvSpPr>
        <p:spPr>
          <a:xfrm flipH="1">
            <a:off x="546100" y="5181600"/>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4</a:t>
            </a:r>
          </a:p>
        </p:txBody>
      </p:sp>
      <p:sp>
        <p:nvSpPr>
          <p:cNvPr id="61" name="TextBox 60">
            <a:extLst>
              <a:ext uri="{FF2B5EF4-FFF2-40B4-BE49-F238E27FC236}">
                <a16:creationId xmlns:a16="http://schemas.microsoft.com/office/drawing/2014/main" id="{FAFC661C-AAB1-5AFA-2775-6E93E5B6C00B}"/>
              </a:ext>
            </a:extLst>
          </p:cNvPr>
          <p:cNvSpPr txBox="1"/>
          <p:nvPr/>
        </p:nvSpPr>
        <p:spPr bwMode="gray">
          <a:xfrm>
            <a:off x="787400" y="5143500"/>
            <a:ext cx="4673600" cy="457200"/>
          </a:xfrm>
          <a:prstGeom prst="rect">
            <a:avLst/>
          </a:prstGeom>
          <a:noFill/>
        </p:spPr>
        <p:txBody>
          <a:bodyPr vert="horz" wrap="square" lIns="108000" tIns="36000" rIns="274320" bIns="137160" rtlCol="0" anchor="t" anchorCtr="0">
            <a:noAutofit/>
          </a:bodyPr>
          <a:lstStyle/>
          <a:p>
            <a:pPr marL="0" indent="0">
              <a:buNone/>
            </a:pPr>
            <a:r>
              <a:rPr lang="en-US" sz="900" b="1">
                <a:solidFill>
                  <a:srgbClr val="000000"/>
                </a:solidFill>
                <a:latin typeface="Arial"/>
                <a:cs typeface="Arial"/>
              </a:rPr>
              <a:t>Bid the combined capacity</a:t>
            </a:r>
            <a:r>
              <a:rPr lang="en-US" sz="900" b="0">
                <a:solidFill>
                  <a:srgbClr val="000000"/>
                </a:solidFill>
                <a:latin typeface="Arial"/>
                <a:cs typeface="Arial"/>
              </a:rPr>
              <a:t> into </a:t>
            </a:r>
            <a:r>
              <a:rPr lang="en-US" sz="900" b="1">
                <a:solidFill>
                  <a:srgbClr val="000000"/>
                </a:solidFill>
                <a:latin typeface="Arial"/>
                <a:cs typeface="Arial"/>
              </a:rPr>
              <a:t>wholesale energy, capacity and ancillary markets</a:t>
            </a:r>
            <a:r>
              <a:rPr lang="en-US" sz="900" b="0">
                <a:solidFill>
                  <a:srgbClr val="000000"/>
                </a:solidFill>
                <a:latin typeface="Arial"/>
                <a:cs typeface="Arial"/>
              </a:rPr>
              <a:t>, or into utility programs</a:t>
            </a:r>
          </a:p>
        </p:txBody>
      </p:sp>
      <p:sp>
        <p:nvSpPr>
          <p:cNvPr id="2069" name="TextBox 2068">
            <a:extLst>
              <a:ext uri="{FF2B5EF4-FFF2-40B4-BE49-F238E27FC236}">
                <a16:creationId xmlns:a16="http://schemas.microsoft.com/office/drawing/2014/main" id="{03CBD3B8-4536-858D-5F5E-D61AE195BD96}"/>
              </a:ext>
            </a:extLst>
          </p:cNvPr>
          <p:cNvSpPr txBox="1"/>
          <p:nvPr/>
        </p:nvSpPr>
        <p:spPr bwMode="gray">
          <a:xfrm>
            <a:off x="8771668" y="3611253"/>
            <a:ext cx="2950192" cy="1149033"/>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Fast &amp; low-cost</a:t>
            </a:r>
            <a:r>
              <a:rPr lang="en-US" sz="1000" dirty="0">
                <a:solidFill>
                  <a:srgbClr val="000000"/>
                </a:solidFill>
                <a:latin typeface="Arial"/>
                <a:cs typeface="Arial"/>
              </a:rPr>
              <a:t>: </a:t>
            </a:r>
            <a:r>
              <a:rPr lang="en-US" sz="1000" b="0" dirty="0">
                <a:solidFill>
                  <a:srgbClr val="000000"/>
                </a:solidFill>
                <a:latin typeface="Arial"/>
                <a:cs typeface="Arial"/>
              </a:rPr>
              <a:t>Deploys in months</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Cheaper than peakers</a:t>
            </a:r>
            <a:r>
              <a:rPr lang="en-US" sz="1000" dirty="0">
                <a:solidFill>
                  <a:srgbClr val="000000"/>
                </a:solidFill>
                <a:latin typeface="Arial"/>
                <a:cs typeface="Arial"/>
              </a:rPr>
              <a:t>:</a:t>
            </a:r>
            <a:r>
              <a:rPr lang="en-US" sz="1000" b="0" dirty="0">
                <a:solidFill>
                  <a:srgbClr val="000000"/>
                </a:solidFill>
                <a:latin typeface="Arial"/>
                <a:cs typeface="Arial"/>
              </a:rPr>
              <a:t> ~Half the cost</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Pays participants</a:t>
            </a:r>
            <a:r>
              <a:rPr lang="en-US" sz="1000" dirty="0">
                <a:solidFill>
                  <a:srgbClr val="000000"/>
                </a:solidFill>
                <a:latin typeface="Arial"/>
                <a:cs typeface="Arial"/>
              </a:rPr>
              <a:t>: </a:t>
            </a:r>
            <a:r>
              <a:rPr lang="en-US" sz="1000" b="0" dirty="0">
                <a:solidFill>
                  <a:srgbClr val="000000"/>
                </a:solidFill>
                <a:latin typeface="Arial"/>
                <a:cs typeface="Arial"/>
              </a:rPr>
              <a:t>Owners earn for it</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Scales with DERs</a:t>
            </a:r>
            <a:r>
              <a:rPr lang="en-US" sz="1000" dirty="0">
                <a:solidFill>
                  <a:srgbClr val="000000"/>
                </a:solidFill>
                <a:latin typeface="Arial"/>
                <a:cs typeface="Arial"/>
              </a:rPr>
              <a:t>: </a:t>
            </a:r>
            <a:r>
              <a:rPr lang="en-US" sz="1000" b="0" dirty="0">
                <a:solidFill>
                  <a:srgbClr val="000000"/>
                </a:solidFill>
                <a:latin typeface="Arial"/>
                <a:cs typeface="Arial"/>
              </a:rPr>
              <a:t>Solar, batteries, EVs</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Boosts resilience</a:t>
            </a:r>
            <a:r>
              <a:rPr lang="en-US" sz="1000" dirty="0">
                <a:solidFill>
                  <a:srgbClr val="000000"/>
                </a:solidFill>
                <a:latin typeface="Arial"/>
                <a:cs typeface="Arial"/>
              </a:rPr>
              <a:t>: </a:t>
            </a:r>
            <a:r>
              <a:rPr lang="en-US" sz="1000" b="0" dirty="0">
                <a:solidFill>
                  <a:srgbClr val="000000"/>
                </a:solidFill>
                <a:latin typeface="Arial"/>
                <a:cs typeface="Arial"/>
              </a:rPr>
              <a:t>Peaks &amp; emergencies</a:t>
            </a:r>
          </a:p>
        </p:txBody>
      </p:sp>
      <p:sp>
        <p:nvSpPr>
          <p:cNvPr id="2070" name="TextBox 2069">
            <a:extLst>
              <a:ext uri="{FF2B5EF4-FFF2-40B4-BE49-F238E27FC236}">
                <a16:creationId xmlns:a16="http://schemas.microsoft.com/office/drawing/2014/main" id="{1A35C84F-2D95-65BB-4447-22B38317004A}"/>
              </a:ext>
            </a:extLst>
          </p:cNvPr>
          <p:cNvSpPr txBox="1"/>
          <p:nvPr/>
        </p:nvSpPr>
        <p:spPr bwMode="gray">
          <a:xfrm>
            <a:off x="8778924" y="5158012"/>
            <a:ext cx="2948275" cy="1097736"/>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Market access</a:t>
            </a:r>
            <a:r>
              <a:rPr lang="en-US" sz="1000" dirty="0">
                <a:solidFill>
                  <a:srgbClr val="000000"/>
                </a:solidFill>
                <a:latin typeface="Arial"/>
                <a:cs typeface="Arial"/>
              </a:rPr>
              <a:t>: </a:t>
            </a:r>
            <a:r>
              <a:rPr lang="en-US" sz="1000" b="0" dirty="0">
                <a:solidFill>
                  <a:srgbClr val="000000"/>
                </a:solidFill>
                <a:latin typeface="Arial"/>
                <a:cs typeface="Arial"/>
              </a:rPr>
              <a:t>Patchy rules, FERC 2222 to 2028</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Interoperability</a:t>
            </a:r>
            <a:r>
              <a:rPr lang="en-US" sz="1000" dirty="0">
                <a:solidFill>
                  <a:srgbClr val="000000"/>
                </a:solidFill>
                <a:latin typeface="Arial"/>
                <a:cs typeface="Arial"/>
              </a:rPr>
              <a:t>: </a:t>
            </a:r>
            <a:r>
              <a:rPr lang="en-US" sz="1000" b="0" dirty="0">
                <a:solidFill>
                  <a:srgbClr val="000000"/>
                </a:solidFill>
                <a:latin typeface="Arial"/>
                <a:cs typeface="Arial"/>
              </a:rPr>
              <a:t>Opt-in &amp; multi-vendor control</a:t>
            </a:r>
          </a:p>
          <a:p>
            <a:pPr marL="171450" marR="0" lvl="0" indent="-171450" algn="l" defTabSz="914400" rtl="0" eaLnBrk="1" fontAlgn="auto" latinLnBrk="0" hangingPunct="1">
              <a:lnSpc>
                <a:spcPct val="100000"/>
              </a:lnSpc>
              <a:spcBef>
                <a:spcPts val="0"/>
              </a:spcBef>
              <a:spcAft>
                <a:spcPts val="200"/>
              </a:spcAft>
              <a:buFont typeface="Arial" panose="020B0604020202020204" pitchFamily="34" charset="0"/>
              <a:buChar char="•"/>
              <a:tabLst/>
              <a:defRPr/>
            </a:pPr>
            <a:r>
              <a:rPr lang="en-US" sz="1000" b="1" dirty="0">
                <a:solidFill>
                  <a:srgbClr val="000000"/>
                </a:solidFill>
                <a:latin typeface="Arial"/>
                <a:cs typeface="Arial"/>
              </a:rPr>
              <a:t>Undervalued</a:t>
            </a:r>
            <a:r>
              <a:rPr lang="en-US" sz="1000" dirty="0">
                <a:solidFill>
                  <a:srgbClr val="000000"/>
                </a:solidFill>
                <a:latin typeface="Arial"/>
                <a:cs typeface="Arial"/>
              </a:rPr>
              <a:t>: </a:t>
            </a:r>
            <a:r>
              <a:rPr lang="en-US" sz="1000" b="0" dirty="0">
                <a:solidFill>
                  <a:srgbClr val="000000"/>
                </a:solidFill>
                <a:latin typeface="Arial"/>
                <a:cs typeface="Arial"/>
              </a:rPr>
              <a:t>Operators cap &amp; under-credit VPPs</a:t>
            </a:r>
          </a:p>
        </p:txBody>
      </p:sp>
      <p:sp>
        <p:nvSpPr>
          <p:cNvPr id="4" name="TextBox 3">
            <a:extLst>
              <a:ext uri="{FF2B5EF4-FFF2-40B4-BE49-F238E27FC236}">
                <a16:creationId xmlns:a16="http://schemas.microsoft.com/office/drawing/2014/main" id="{0D868C39-E403-40B5-14BB-70DE6220E91E}"/>
              </a:ext>
            </a:extLst>
          </p:cNvPr>
          <p:cNvSpPr txBox="1"/>
          <p:nvPr/>
        </p:nvSpPr>
        <p:spPr bwMode="gray">
          <a:xfrm>
            <a:off x="445764" y="3107612"/>
            <a:ext cx="4817080" cy="461665"/>
          </a:xfrm>
          <a:prstGeom prst="rect">
            <a:avLst/>
          </a:prstGeom>
          <a:noFill/>
        </p:spPr>
        <p:txBody>
          <a:bodyPr wrap="square" lIns="137160" tIns="137160" rIns="274320" bIns="137160" rtlCol="0" anchor="t">
            <a:spAutoFit/>
          </a:bodyPr>
          <a:lstStyle/>
          <a:p>
            <a:pPr marL="91440">
              <a:buNone/>
              <a:defRPr/>
            </a:pPr>
            <a:r>
              <a:rPr lang="en-US" sz="1200" b="1">
                <a:solidFill>
                  <a:srgbClr val="000000"/>
                </a:solidFill>
                <a:latin typeface="Arial"/>
                <a:cs typeface="Arial"/>
              </a:rPr>
              <a:t>How do VPPs work?</a:t>
            </a:r>
          </a:p>
        </p:txBody>
      </p:sp>
      <p:sp>
        <p:nvSpPr>
          <p:cNvPr id="38" name="TextBox 37">
            <a:extLst>
              <a:ext uri="{FF2B5EF4-FFF2-40B4-BE49-F238E27FC236}">
                <a16:creationId xmlns:a16="http://schemas.microsoft.com/office/drawing/2014/main" id="{4D11BA1E-10C7-B10E-6780-E81D012D1329}"/>
              </a:ext>
            </a:extLst>
          </p:cNvPr>
          <p:cNvSpPr txBox="1"/>
          <p:nvPr/>
        </p:nvSpPr>
        <p:spPr bwMode="gray">
          <a:xfrm>
            <a:off x="8990272" y="3328230"/>
            <a:ext cx="943134" cy="242022"/>
          </a:xfrm>
          <a:prstGeom prst="rect">
            <a:avLst/>
          </a:prstGeom>
          <a:noFill/>
        </p:spPr>
        <p:txBody>
          <a:bodyPr wrap="none" lIns="36000" tIns="36000" rIns="36000" bIns="36000" rtlCol="0">
            <a:spAutoFit/>
          </a:bodyPr>
          <a:lstStyle/>
          <a:p>
            <a:pPr marL="0" indent="0">
              <a:buNone/>
            </a:pPr>
            <a:r>
              <a:rPr lang="en-US" sz="1200" b="1"/>
              <a:t>Advantages</a:t>
            </a:r>
            <a:endParaRPr lang="en-US" sz="1200"/>
          </a:p>
        </p:txBody>
      </p:sp>
      <p:sp>
        <p:nvSpPr>
          <p:cNvPr id="40" name="TextBox 39">
            <a:extLst>
              <a:ext uri="{FF2B5EF4-FFF2-40B4-BE49-F238E27FC236}">
                <a16:creationId xmlns:a16="http://schemas.microsoft.com/office/drawing/2014/main" id="{8ECD3BCB-9A39-0074-C06A-51B2BCEC542A}"/>
              </a:ext>
            </a:extLst>
          </p:cNvPr>
          <p:cNvSpPr txBox="1"/>
          <p:nvPr/>
        </p:nvSpPr>
        <p:spPr bwMode="gray">
          <a:xfrm>
            <a:off x="8999091" y="4865912"/>
            <a:ext cx="1156333" cy="242022"/>
          </a:xfrm>
          <a:prstGeom prst="rect">
            <a:avLst/>
          </a:prstGeom>
          <a:noFill/>
        </p:spPr>
        <p:txBody>
          <a:bodyPr wrap="none" lIns="36000" tIns="36000" rIns="36000" bIns="36000" rtlCol="0">
            <a:spAutoFit/>
          </a:bodyPr>
          <a:lstStyle/>
          <a:p>
            <a:pPr marL="0" indent="0">
              <a:buNone/>
            </a:pPr>
            <a:r>
              <a:rPr lang="en-US" sz="1200" b="1"/>
              <a:t>Disadvantages</a:t>
            </a:r>
            <a:endParaRPr lang="en-US" sz="1200"/>
          </a:p>
        </p:txBody>
      </p:sp>
      <p:cxnSp>
        <p:nvCxnSpPr>
          <p:cNvPr id="55" name="Straight Connector 54">
            <a:extLst>
              <a:ext uri="{FF2B5EF4-FFF2-40B4-BE49-F238E27FC236}">
                <a16:creationId xmlns:a16="http://schemas.microsoft.com/office/drawing/2014/main" id="{303A2171-C1D8-BACB-A0F2-6FCCF819B174}"/>
              </a:ext>
            </a:extLst>
          </p:cNvPr>
          <p:cNvCxnSpPr>
            <a:cxnSpLocks/>
          </p:cNvCxnSpPr>
          <p:nvPr/>
        </p:nvCxnSpPr>
        <p:spPr bwMode="gray">
          <a:xfrm>
            <a:off x="8651944" y="5183412"/>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pic>
        <p:nvPicPr>
          <p:cNvPr id="2050" name="Graphic 2049" descr="Badge Follow with solid fill">
            <a:extLst>
              <a:ext uri="{FF2B5EF4-FFF2-40B4-BE49-F238E27FC236}">
                <a16:creationId xmlns:a16="http://schemas.microsoft.com/office/drawing/2014/main" id="{88704E1F-5FA1-3E7D-CB37-01F0C97BF7E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648171" y="3278191"/>
            <a:ext cx="292608" cy="292608"/>
          </a:xfrm>
          <a:prstGeom prst="rect">
            <a:avLst/>
          </a:prstGeom>
        </p:spPr>
      </p:pic>
      <p:pic>
        <p:nvPicPr>
          <p:cNvPr id="2054" name="Graphic 2053" descr="Badge Unfollow with solid fill">
            <a:extLst>
              <a:ext uri="{FF2B5EF4-FFF2-40B4-BE49-F238E27FC236}">
                <a16:creationId xmlns:a16="http://schemas.microsoft.com/office/drawing/2014/main" id="{4792BFD1-1B21-ECBC-18D1-8DF50A2B1C0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651944" y="4815112"/>
            <a:ext cx="292608" cy="292608"/>
          </a:xfrm>
          <a:prstGeom prst="rect">
            <a:avLst/>
          </a:prstGeom>
        </p:spPr>
      </p:pic>
      <p:cxnSp>
        <p:nvCxnSpPr>
          <p:cNvPr id="2056" name="Straight Connector 2055">
            <a:extLst>
              <a:ext uri="{FF2B5EF4-FFF2-40B4-BE49-F238E27FC236}">
                <a16:creationId xmlns:a16="http://schemas.microsoft.com/office/drawing/2014/main" id="{1EDCE7BA-5974-8BB0-FDA1-18FE5370DD9D}"/>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3" name="Rounded Rectangle 7">
            <a:extLst>
              <a:ext uri="{FF2B5EF4-FFF2-40B4-BE49-F238E27FC236}">
                <a16:creationId xmlns:a16="http://schemas.microsoft.com/office/drawing/2014/main" id="{5662BFBE-A2FE-07DE-FEC9-053B2EA15E8B}"/>
              </a:ext>
            </a:extLst>
          </p:cNvPr>
          <p:cNvSpPr/>
          <p:nvPr/>
        </p:nvSpPr>
        <p:spPr bwMode="gray">
          <a:xfrm>
            <a:off x="5578297" y="3158296"/>
            <a:ext cx="2942410" cy="3069901"/>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72000" rIns="72000" bIns="36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spcBef>
                <a:spcPts val="600"/>
              </a:spcBef>
              <a:spcAft>
                <a:spcPts val="400"/>
              </a:spcAft>
              <a:defRPr/>
            </a:pPr>
            <a:r>
              <a:rPr lang="en-US" sz="1200" b="1" dirty="0">
                <a:solidFill>
                  <a:srgbClr val="000000"/>
                </a:solidFill>
                <a:latin typeface="Arial"/>
                <a:cs typeface="Arial"/>
              </a:rPr>
              <a:t>Why are they critical for the energy transition?</a:t>
            </a:r>
          </a:p>
          <a:p>
            <a:pPr marL="277495" indent="-182245">
              <a:spcBef>
                <a:spcPts val="600"/>
              </a:spcBef>
              <a:spcAft>
                <a:spcPts val="300"/>
              </a:spcAft>
              <a:buFont typeface="Arial,Sans-Serif" panose="020B0604020202020204" pitchFamily="34" charset="0"/>
              <a:buChar char="•"/>
              <a:defRPr/>
            </a:pPr>
            <a:r>
              <a:rPr lang="en-US" sz="1000" dirty="0">
                <a:solidFill>
                  <a:srgbClr val="000000"/>
                </a:solidFill>
                <a:latin typeface="Arial"/>
                <a:cs typeface="Arial"/>
              </a:rPr>
              <a:t>Turn </a:t>
            </a:r>
            <a:r>
              <a:rPr lang="en-US" sz="1000" b="0" dirty="0">
                <a:solidFill>
                  <a:srgbClr val="000000"/>
                </a:solidFill>
                <a:latin typeface="Arial"/>
                <a:cs typeface="Arial"/>
              </a:rPr>
              <a:t>millions of DERs into </a:t>
            </a:r>
            <a:r>
              <a:rPr lang="en-US" sz="1000" b="1" dirty="0">
                <a:solidFill>
                  <a:srgbClr val="000000"/>
                </a:solidFill>
                <a:latin typeface="Arial"/>
                <a:cs typeface="Arial"/>
              </a:rPr>
              <a:t>firm, dispatchable capacity</a:t>
            </a:r>
            <a:r>
              <a:rPr lang="en-US" sz="1000" b="0" dirty="0">
                <a:solidFill>
                  <a:srgbClr val="000000"/>
                </a:solidFill>
                <a:latin typeface="Arial"/>
                <a:cs typeface="Arial"/>
              </a:rPr>
              <a:t>, with </a:t>
            </a:r>
            <a:r>
              <a:rPr lang="en-US" sz="1000" b="1" dirty="0">
                <a:solidFill>
                  <a:srgbClr val="000000"/>
                </a:solidFill>
                <a:latin typeface="Arial"/>
                <a:cs typeface="Arial"/>
              </a:rPr>
              <a:t>no new power plant built</a:t>
            </a:r>
          </a:p>
          <a:p>
            <a:pPr marL="277495" indent="-182245">
              <a:spcBef>
                <a:spcPts val="600"/>
              </a:spcBef>
              <a:spcAft>
                <a:spcPts val="300"/>
              </a:spcAft>
              <a:buFont typeface="Arial,Sans-Serif" panose="020B0604020202020204" pitchFamily="34" charset="0"/>
              <a:buChar char="•"/>
              <a:defRPr/>
            </a:pPr>
            <a:r>
              <a:rPr lang="en-US" sz="1000" dirty="0">
                <a:solidFill>
                  <a:srgbClr val="000000"/>
                </a:solidFill>
                <a:latin typeface="Arial"/>
                <a:cs typeface="Arial"/>
              </a:rPr>
              <a:t>Deliver </a:t>
            </a:r>
            <a:r>
              <a:rPr lang="en-US" sz="1000" b="1" dirty="0">
                <a:solidFill>
                  <a:srgbClr val="000000"/>
                </a:solidFill>
                <a:latin typeface="Arial"/>
                <a:cs typeface="Arial"/>
              </a:rPr>
              <a:t>peak capacity at roughly half the cost </a:t>
            </a:r>
            <a:r>
              <a:rPr lang="en-US" sz="1000" dirty="0">
                <a:solidFill>
                  <a:srgbClr val="000000"/>
                </a:solidFill>
                <a:latin typeface="Arial"/>
                <a:cs typeface="Arial"/>
              </a:rPr>
              <a:t>of a new gas peaker or grid-scale battery</a:t>
            </a:r>
            <a:r>
              <a:rPr lang="en-US" sz="1000" b="0" dirty="0">
                <a:solidFill>
                  <a:srgbClr val="000000"/>
                </a:solidFill>
                <a:latin typeface="Arial"/>
                <a:cs typeface="Arial"/>
              </a:rPr>
              <a:t>, easing affordability </a:t>
            </a:r>
          </a:p>
          <a:p>
            <a:pPr marL="277495" indent="-182245">
              <a:spcBef>
                <a:spcPts val="600"/>
              </a:spcBef>
              <a:spcAft>
                <a:spcPts val="300"/>
              </a:spcAft>
              <a:buFont typeface="Arial,Sans-Serif" panose="020B0604020202020204" pitchFamily="34" charset="0"/>
              <a:buChar char="•"/>
              <a:defRPr/>
            </a:pPr>
            <a:r>
              <a:rPr lang="en-US" sz="1000" dirty="0">
                <a:solidFill>
                  <a:srgbClr val="000000"/>
                </a:solidFill>
                <a:latin typeface="Arial"/>
                <a:cs typeface="Arial"/>
              </a:rPr>
              <a:t>Distributed batteries</a:t>
            </a:r>
            <a:r>
              <a:rPr lang="en-US" sz="1000" b="0" dirty="0">
                <a:solidFill>
                  <a:srgbClr val="000000"/>
                </a:solidFill>
                <a:latin typeface="Arial"/>
                <a:cs typeface="Arial"/>
              </a:rPr>
              <a:t> charging on midday solar and discharging at peak</a:t>
            </a:r>
            <a:r>
              <a:rPr lang="en-US" sz="1000" dirty="0">
                <a:solidFill>
                  <a:srgbClr val="000000"/>
                </a:solidFill>
                <a:latin typeface="Arial"/>
                <a:cs typeface="Arial"/>
              </a:rPr>
              <a:t> </a:t>
            </a:r>
            <a:r>
              <a:rPr lang="en-US" sz="1000" b="1" dirty="0">
                <a:solidFill>
                  <a:srgbClr val="000000"/>
                </a:solidFill>
                <a:latin typeface="Arial"/>
                <a:cs typeface="Arial"/>
              </a:rPr>
              <a:t>absorb renewable variability and displace fossil peakers</a:t>
            </a:r>
          </a:p>
          <a:p>
            <a:pPr marL="277495" indent="-182245">
              <a:spcBef>
                <a:spcPts val="600"/>
              </a:spcBef>
              <a:spcAft>
                <a:spcPts val="300"/>
              </a:spcAft>
              <a:buFont typeface="Arial,Sans-Serif" panose="020B0604020202020204" pitchFamily="34" charset="0"/>
              <a:buChar char="•"/>
              <a:defRPr/>
            </a:pPr>
            <a:r>
              <a:rPr lang="en-US" sz="1000" b="0" dirty="0">
                <a:solidFill>
                  <a:srgbClr val="000000"/>
                </a:solidFill>
                <a:latin typeface="Arial"/>
                <a:cs typeface="Arial"/>
              </a:rPr>
              <a:t>Among the </a:t>
            </a:r>
            <a:r>
              <a:rPr lang="en-US" sz="1000" b="1" dirty="0">
                <a:solidFill>
                  <a:srgbClr val="000000"/>
                </a:solidFill>
                <a:latin typeface="Arial"/>
                <a:cs typeface="Arial"/>
              </a:rPr>
              <a:t>fastest, cheapest ways to meet near-term load growth</a:t>
            </a:r>
            <a:r>
              <a:rPr lang="en-US" sz="1000" b="0" dirty="0">
                <a:solidFill>
                  <a:srgbClr val="000000"/>
                </a:solidFill>
                <a:latin typeface="Arial"/>
                <a:cs typeface="Arial"/>
              </a:rPr>
              <a:t> (e.g., data centers and electrification) while transmission lags</a:t>
            </a:r>
          </a:p>
        </p:txBody>
      </p:sp>
      <p:cxnSp>
        <p:nvCxnSpPr>
          <p:cNvPr id="10" name="Straight Connector 9">
            <a:extLst>
              <a:ext uri="{FF2B5EF4-FFF2-40B4-BE49-F238E27FC236}">
                <a16:creationId xmlns:a16="http://schemas.microsoft.com/office/drawing/2014/main" id="{AF908187-0914-C3BC-BB5D-188564567C37}"/>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AE280B8-F01A-9C30-E1CB-0B4E77D4C83E}"/>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02C29C-BC1A-066B-5A36-42F6AA62E8F2}"/>
              </a:ext>
            </a:extLst>
          </p:cNvPr>
          <p:cNvCxnSpPr>
            <a:cxnSpLocks/>
          </p:cNvCxnSpPr>
          <p:nvPr/>
        </p:nvCxnSpPr>
        <p:spPr bwMode="gray">
          <a:xfrm>
            <a:off x="5606377" y="3629301"/>
            <a:ext cx="2699683"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D5ED6F4-7D0E-0D12-9C4A-AA87000CC990}"/>
              </a:ext>
            </a:extLst>
          </p:cNvPr>
          <p:cNvCxnSpPr>
            <a:cxnSpLocks/>
          </p:cNvCxnSpPr>
          <p:nvPr/>
        </p:nvCxnSpPr>
        <p:spPr bwMode="gray">
          <a:xfrm>
            <a:off x="534116" y="3546486"/>
            <a:ext cx="4636413" cy="1497"/>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11" name="Footer Placeholder 5">
            <a:extLst>
              <a:ext uri="{FF2B5EF4-FFF2-40B4-BE49-F238E27FC236}">
                <a16:creationId xmlns:a16="http://schemas.microsoft.com/office/drawing/2014/main" id="{B14EEE56-DCE6-9D96-607D-E28F6BD33AAE}"/>
              </a:ext>
            </a:extLst>
          </p:cNvPr>
          <p:cNvSpPr>
            <a:spLocks noGrp="1"/>
          </p:cNvSpPr>
          <p:nvPr/>
        </p:nvSpPr>
        <p:spPr>
          <a:xfrm>
            <a:off x="334963" y="6311052"/>
            <a:ext cx="9147241" cy="216706"/>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0000"/>
                </a:solidFill>
              </a:rPr>
              <a:t>Source: </a:t>
            </a:r>
            <a:r>
              <a:rPr lang="en-US" dirty="0">
                <a:solidFill>
                  <a:srgbClr val="000000"/>
                </a:solidFill>
                <a:hlinkClick r:id="rId12"/>
              </a:rPr>
              <a:t>Pathways to Commercial Liftoff: Virtual Power Plants</a:t>
            </a:r>
            <a:r>
              <a:rPr lang="en-US" dirty="0">
                <a:solidFill>
                  <a:srgbClr val="000000"/>
                </a:solidFill>
              </a:rPr>
              <a:t> (US DOE, 2025); </a:t>
            </a:r>
            <a:r>
              <a:rPr lang="en-US" dirty="0">
                <a:solidFill>
                  <a:srgbClr val="000000"/>
                </a:solidFill>
                <a:hlinkClick r:id="rId13"/>
              </a:rPr>
              <a:t>2025 North America VPP Market</a:t>
            </a:r>
            <a:r>
              <a:rPr lang="en-US" dirty="0">
                <a:solidFill>
                  <a:srgbClr val="000000"/>
                </a:solidFill>
              </a:rPr>
              <a:t> (Wood Mackenzie, 2025)</a:t>
            </a:r>
          </a:p>
          <a:p>
            <a:r>
              <a:rPr lang="en-US" dirty="0">
                <a:solidFill>
                  <a:srgbClr val="000000"/>
                </a:solidFill>
              </a:rPr>
              <a:t>Credit: Vincent Sandow-</a:t>
            </a:r>
            <a:r>
              <a:rPr lang="en-US" dirty="0" err="1">
                <a:solidFill>
                  <a:srgbClr val="000000"/>
                </a:solidFill>
              </a:rPr>
              <a:t>Straesser</a:t>
            </a:r>
            <a:r>
              <a:rPr lang="en-US" dirty="0">
                <a:solidFill>
                  <a:srgbClr val="000000"/>
                </a:solidFill>
              </a:rPr>
              <a:t>, Ariela Farchi, and </a:t>
            </a:r>
            <a:r>
              <a:rPr lang="en-US" dirty="0">
                <a:solidFill>
                  <a:srgbClr val="000000"/>
                </a:solidFill>
                <a:hlinkClick r:id="rId14"/>
              </a:rPr>
              <a:t>Gernot Wagner</a:t>
            </a:r>
            <a:r>
              <a:rPr lang="en-US" dirty="0">
                <a:solidFill>
                  <a:srgbClr val="000000"/>
                </a:solidFill>
              </a:rPr>
              <a:t>. </a:t>
            </a:r>
            <a:r>
              <a:rPr lang="en-US" dirty="0">
                <a:hlinkClick r:id="rId15"/>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sp>
        <p:nvSpPr>
          <p:cNvPr id="6" name="Oval 5">
            <a:extLst>
              <a:ext uri="{FF2B5EF4-FFF2-40B4-BE49-F238E27FC236}">
                <a16:creationId xmlns:a16="http://schemas.microsoft.com/office/drawing/2014/main" id="{DB2482AA-5AC1-EAB0-4AAE-F345934EF7A5}"/>
              </a:ext>
            </a:extLst>
          </p:cNvPr>
          <p:cNvSpPr/>
          <p:nvPr/>
        </p:nvSpPr>
        <p:spPr bwMode="gray">
          <a:xfrm>
            <a:off x="546100" y="5689600"/>
            <a:ext cx="228600" cy="228600"/>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36000" tIns="36000" rIns="36000" bIns="36000" numCol="1" spcCol="0" rtlCol="0" fromWordArt="0" anchor="ctr" anchorCtr="0" forceAA="0" compatLnSpc="1">
            <a:prstTxWarp prst="textNoShape">
              <a:avLst/>
            </a:prstTxWarp>
            <a:noAutofit/>
          </a:bodyPr>
          <a:lstStyle/>
          <a:p>
            <a:pPr marL="0" indent="0" algn="ctr">
              <a:buNone/>
            </a:pPr>
            <a:r>
              <a:rPr lang="en-US" sz="1000" b="1">
                <a:solidFill>
                  <a:srgbClr val="FFFFFF"/>
                </a:solidFill>
                <a:latin typeface="Arial"/>
                <a:cs typeface="Arial"/>
              </a:rPr>
              <a:t>5</a:t>
            </a:r>
          </a:p>
        </p:txBody>
      </p:sp>
      <p:sp>
        <p:nvSpPr>
          <p:cNvPr id="15" name="TextBox 14">
            <a:extLst>
              <a:ext uri="{FF2B5EF4-FFF2-40B4-BE49-F238E27FC236}">
                <a16:creationId xmlns:a16="http://schemas.microsoft.com/office/drawing/2014/main" id="{D11D83E2-2A55-EC75-FB57-DC8400DBC6EF}"/>
              </a:ext>
            </a:extLst>
          </p:cNvPr>
          <p:cNvSpPr txBox="1"/>
          <p:nvPr/>
        </p:nvSpPr>
        <p:spPr bwMode="gray">
          <a:xfrm>
            <a:off x="774700" y="5651500"/>
            <a:ext cx="4673600" cy="457200"/>
          </a:xfrm>
          <a:prstGeom prst="rect">
            <a:avLst/>
          </a:prstGeom>
          <a:noFill/>
        </p:spPr>
        <p:txBody>
          <a:bodyPr vertOverflow="overflow" vert="horz" wrap="square" lIns="108000" tIns="36000" rIns="274320" bIns="137160" rtlCol="0" anchor="t" anchorCtr="0">
            <a:noAutofit/>
          </a:bodyPr>
          <a:lstStyle/>
          <a:p>
            <a:pPr marL="0" indent="0">
              <a:buNone/>
            </a:pPr>
            <a:r>
              <a:rPr lang="en-US" sz="900" b="1">
                <a:solidFill>
                  <a:srgbClr val="000000"/>
                </a:solidFill>
                <a:latin typeface="Arial"/>
                <a:cs typeface="Arial"/>
              </a:rPr>
              <a:t>Deliver the committed service</a:t>
            </a:r>
            <a:r>
              <a:rPr lang="en-US" sz="900" b="0">
                <a:solidFill>
                  <a:srgbClr val="000000"/>
                </a:solidFill>
                <a:latin typeface="Arial"/>
                <a:cs typeface="Arial"/>
              </a:rPr>
              <a:t> and </a:t>
            </a:r>
            <a:r>
              <a:rPr lang="en-US" sz="900" b="1">
                <a:solidFill>
                  <a:srgbClr val="000000"/>
                </a:solidFill>
                <a:latin typeface="Arial"/>
                <a:cs typeface="Arial"/>
              </a:rPr>
              <a:t>share the revenue back with participating owners</a:t>
            </a:r>
          </a:p>
        </p:txBody>
      </p:sp>
      <p:sp>
        <p:nvSpPr>
          <p:cNvPr id="21" name="TextBox 21">
            <a:extLst>
              <a:ext uri="{FF2B5EF4-FFF2-40B4-BE49-F238E27FC236}">
                <a16:creationId xmlns:a16="http://schemas.microsoft.com/office/drawing/2014/main" id="{E9962FDC-2459-B016-487C-65F64D42298A}"/>
              </a:ext>
            </a:extLst>
          </p:cNvPr>
          <p:cNvSpPr/>
          <p:nvPr/>
        </p:nvSpPr>
        <p:spPr>
          <a:xfrm>
            <a:off x="581223" y="2419609"/>
            <a:ext cx="1209960" cy="738360"/>
          </a:xfrm>
          <a:prstGeom prst="rect">
            <a:avLst/>
          </a:prstGeom>
          <a:noFill/>
          <a:ln w="0">
            <a:noFill/>
          </a:ln>
        </p:spPr>
        <p:style>
          <a:lnRef idx="0">
            <a:scrgbClr r="0" g="0" b="0"/>
          </a:lnRef>
          <a:fillRef idx="0">
            <a:scrgbClr r="0" g="0" b="0"/>
          </a:fillRef>
          <a:effectRef idx="0">
            <a:scrgbClr r="0" g="0" b="0"/>
          </a:effectRef>
          <a:fontRef idx="minor"/>
        </p:style>
        <p:txBody>
          <a:bodyPr lIns="137160" tIns="137160" rIns="274320" bIns="13716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Distributed energy resources</a:t>
            </a:r>
            <a:endParaRPr lang="en-US" sz="1000" b="0" u="none" strike="noStrike" dirty="0">
              <a:solidFill>
                <a:srgbClr val="000000"/>
              </a:solidFill>
              <a:effectLst/>
              <a:uFillTx/>
              <a:latin typeface="Arial"/>
            </a:endParaRPr>
          </a:p>
        </p:txBody>
      </p:sp>
      <p:cxnSp>
        <p:nvCxnSpPr>
          <p:cNvPr id="22" name="Straight Arrow Connector 23">
            <a:extLst>
              <a:ext uri="{FF2B5EF4-FFF2-40B4-BE49-F238E27FC236}">
                <a16:creationId xmlns:a16="http://schemas.microsoft.com/office/drawing/2014/main" id="{120964F9-D769-51A1-433C-A7954A68BB22}"/>
              </a:ext>
            </a:extLst>
          </p:cNvPr>
          <p:cNvCxnSpPr>
            <a:cxnSpLocks/>
          </p:cNvCxnSpPr>
          <p:nvPr/>
        </p:nvCxnSpPr>
        <p:spPr>
          <a:xfrm>
            <a:off x="1706774" y="1947863"/>
            <a:ext cx="430920" cy="360"/>
          </a:xfrm>
          <a:prstGeom prst="straightConnector1">
            <a:avLst/>
          </a:prstGeom>
          <a:ln w="9525">
            <a:solidFill>
              <a:srgbClr val="000000"/>
            </a:solidFill>
            <a:tailEnd type="triangle" w="med" len="med"/>
          </a:ln>
        </p:spPr>
      </p:cxnSp>
      <p:sp>
        <p:nvSpPr>
          <p:cNvPr id="31" name="TextBox 38">
            <a:extLst>
              <a:ext uri="{FF2B5EF4-FFF2-40B4-BE49-F238E27FC236}">
                <a16:creationId xmlns:a16="http://schemas.microsoft.com/office/drawing/2014/main" id="{372AD852-1EC0-B877-E272-3D2B7EF0401F}"/>
              </a:ext>
            </a:extLst>
          </p:cNvPr>
          <p:cNvSpPr/>
          <p:nvPr/>
        </p:nvSpPr>
        <p:spPr>
          <a:xfrm>
            <a:off x="10795721" y="2419609"/>
            <a:ext cx="1135800" cy="738360"/>
          </a:xfrm>
          <a:prstGeom prst="rect">
            <a:avLst/>
          </a:prstGeom>
          <a:noFill/>
          <a:ln w="0">
            <a:noFill/>
          </a:ln>
        </p:spPr>
        <p:style>
          <a:lnRef idx="0">
            <a:scrgbClr r="0" g="0" b="0"/>
          </a:lnRef>
          <a:fillRef idx="0">
            <a:scrgbClr r="0" g="0" b="0"/>
          </a:fillRef>
          <a:effectRef idx="0">
            <a:scrgbClr r="0" g="0" b="0"/>
          </a:effectRef>
          <a:fontRef idx="minor"/>
        </p:style>
        <p:txBody>
          <a:bodyPr lIns="137160" tIns="137160" rIns="274320" bIns="13716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Grid &amp; wholesale markets</a:t>
            </a:r>
            <a:endParaRPr lang="en-US" sz="1000" b="0" u="none" strike="noStrike" dirty="0">
              <a:solidFill>
                <a:srgbClr val="000000"/>
              </a:solidFill>
              <a:effectLst/>
              <a:uFillTx/>
              <a:latin typeface="Arial"/>
            </a:endParaRPr>
          </a:p>
        </p:txBody>
      </p:sp>
      <p:pic>
        <p:nvPicPr>
          <p:cNvPr id="42" name="Graphic 2077" descr="Grid and wholesale markets">
            <a:extLst>
              <a:ext uri="{FF2B5EF4-FFF2-40B4-BE49-F238E27FC236}">
                <a16:creationId xmlns:a16="http://schemas.microsoft.com/office/drawing/2014/main" id="{130513D5-5D5F-D831-CB2C-5629231FFE23}"/>
              </a:ext>
            </a:extLst>
          </p:cNvPr>
          <p:cNvPicPr/>
          <p:nvPr/>
        </p:nvPicPr>
        <p:blipFill>
          <a:blip>
            <a:extLst>
              <a:ext uri="{96DAC541-7B7A-43D3-8B79-37D633B846F1}">
                <asvg:svgBlip xmlns:asvg="http://schemas.microsoft.com/office/drawing/2016/SVG/main" r:embed="rId16"/>
              </a:ext>
            </a:extLst>
          </a:blip>
          <a:stretch/>
        </p:blipFill>
        <p:spPr>
          <a:xfrm>
            <a:off x="10956682" y="1668463"/>
            <a:ext cx="558360" cy="558360"/>
          </a:xfrm>
          <a:prstGeom prst="rect">
            <a:avLst/>
          </a:prstGeom>
          <a:noFill/>
          <a:ln w="0">
            <a:noFill/>
          </a:ln>
        </p:spPr>
      </p:pic>
      <p:grpSp>
        <p:nvGrpSpPr>
          <p:cNvPr id="7" name="Group 6">
            <a:extLst>
              <a:ext uri="{FF2B5EF4-FFF2-40B4-BE49-F238E27FC236}">
                <a16:creationId xmlns:a16="http://schemas.microsoft.com/office/drawing/2014/main" id="{FB1E0A4E-3F2F-C0E2-0371-64A6CCFFE326}"/>
              </a:ext>
            </a:extLst>
          </p:cNvPr>
          <p:cNvGrpSpPr/>
          <p:nvPr/>
        </p:nvGrpSpPr>
        <p:grpSpPr>
          <a:xfrm>
            <a:off x="2118015" y="2634416"/>
            <a:ext cx="1351430" cy="308746"/>
            <a:chOff x="2818566" y="2634416"/>
            <a:chExt cx="1351430" cy="308746"/>
          </a:xfrm>
        </p:grpSpPr>
        <p:sp>
          <p:nvSpPr>
            <p:cNvPr id="24" name="TextBox 24">
              <a:extLst>
                <a:ext uri="{FF2B5EF4-FFF2-40B4-BE49-F238E27FC236}">
                  <a16:creationId xmlns:a16="http://schemas.microsoft.com/office/drawing/2014/main" id="{4CD255FB-5312-D8A3-102A-57979380AC82}"/>
                </a:ext>
              </a:extLst>
            </p:cNvPr>
            <p:cNvSpPr/>
            <p:nvPr/>
          </p:nvSpPr>
          <p:spPr>
            <a:xfrm>
              <a:off x="2996036" y="2634416"/>
              <a:ext cx="1173960" cy="308746"/>
            </a:xfrm>
            <a:prstGeom prst="rect">
              <a:avLst/>
            </a:prstGeom>
            <a:noFill/>
            <a:ln w="0">
              <a:noFill/>
            </a:ln>
          </p:spPr>
          <p:style>
            <a:lnRef idx="0">
              <a:scrgbClr r="0" g="0" b="0"/>
            </a:lnRef>
            <a:fillRef idx="0">
              <a:scrgbClr r="0" g="0" b="0"/>
            </a:fillRef>
            <a:effectRef idx="0">
              <a:scrgbClr r="0" g="0" b="0"/>
            </a:effectRef>
            <a:fontRef idx="minor"/>
          </p:style>
          <p:txBody>
            <a:bodyPr wrap="square" lIns="137160" tIns="76680" rIns="274320" bIns="7668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Aggregate</a:t>
              </a:r>
              <a:endParaRPr lang="en-US" sz="1000" b="0" u="none" strike="noStrike" dirty="0">
                <a:solidFill>
                  <a:srgbClr val="000000"/>
                </a:solidFill>
                <a:effectLst/>
                <a:uFillTx/>
                <a:latin typeface="Arial"/>
              </a:endParaRPr>
            </a:p>
          </p:txBody>
        </p:sp>
        <p:sp>
          <p:nvSpPr>
            <p:cNvPr id="45" name="Oval 44">
              <a:extLst>
                <a:ext uri="{FF2B5EF4-FFF2-40B4-BE49-F238E27FC236}">
                  <a16:creationId xmlns:a16="http://schemas.microsoft.com/office/drawing/2014/main" id="{7E70A0FE-9729-99AD-B972-C56C423682E3}"/>
                </a:ext>
              </a:extLst>
            </p:cNvPr>
            <p:cNvSpPr/>
            <p:nvPr/>
          </p:nvSpPr>
          <p:spPr bwMode="gray">
            <a:xfrm>
              <a:off x="2818566" y="2671119"/>
              <a:ext cx="228600" cy="228600"/>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de-DE" sz="900" b="1" dirty="0">
                  <a:solidFill>
                    <a:srgbClr val="FFFFFF"/>
                  </a:solidFill>
                  <a:latin typeface="Arial"/>
                  <a:cs typeface="Arial"/>
                </a:rPr>
                <a:t>1</a:t>
              </a:r>
            </a:p>
          </p:txBody>
        </p:sp>
      </p:grpSp>
      <p:grpSp>
        <p:nvGrpSpPr>
          <p:cNvPr id="20" name="Group 19">
            <a:extLst>
              <a:ext uri="{FF2B5EF4-FFF2-40B4-BE49-F238E27FC236}">
                <a16:creationId xmlns:a16="http://schemas.microsoft.com/office/drawing/2014/main" id="{23BDDF15-08C2-F405-B380-70341D31C357}"/>
              </a:ext>
            </a:extLst>
          </p:cNvPr>
          <p:cNvGrpSpPr/>
          <p:nvPr/>
        </p:nvGrpSpPr>
        <p:grpSpPr>
          <a:xfrm>
            <a:off x="3796277" y="2496649"/>
            <a:ext cx="1416899" cy="584280"/>
            <a:chOff x="4113595" y="2496649"/>
            <a:chExt cx="1416899" cy="584280"/>
          </a:xfrm>
        </p:grpSpPr>
        <p:sp>
          <p:nvSpPr>
            <p:cNvPr id="25" name="TextBox 26">
              <a:extLst>
                <a:ext uri="{FF2B5EF4-FFF2-40B4-BE49-F238E27FC236}">
                  <a16:creationId xmlns:a16="http://schemas.microsoft.com/office/drawing/2014/main" id="{4AB47E16-786F-9A78-8F0E-250E6E1C61A8}"/>
                </a:ext>
              </a:extLst>
            </p:cNvPr>
            <p:cNvSpPr/>
            <p:nvPr/>
          </p:nvSpPr>
          <p:spPr>
            <a:xfrm>
              <a:off x="4356534" y="2496649"/>
              <a:ext cx="1173960" cy="584280"/>
            </a:xfrm>
            <a:prstGeom prst="rect">
              <a:avLst/>
            </a:prstGeom>
            <a:noFill/>
            <a:ln w="0">
              <a:noFill/>
            </a:ln>
          </p:spPr>
          <p:style>
            <a:lnRef idx="0">
              <a:scrgbClr r="0" g="0" b="0"/>
            </a:lnRef>
            <a:fillRef idx="0">
              <a:scrgbClr r="0" g="0" b="0"/>
            </a:fillRef>
            <a:effectRef idx="0">
              <a:scrgbClr r="0" g="0" b="0"/>
            </a:effectRef>
            <a:fontRef idx="minor"/>
          </p:style>
          <p:txBody>
            <a:bodyPr lIns="137160" tIns="137160" rIns="274320" bIns="13716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Monitor &amp; forecast</a:t>
              </a:r>
              <a:endParaRPr lang="en-US" sz="1000" b="0" u="none" strike="noStrike" dirty="0">
                <a:solidFill>
                  <a:srgbClr val="000000"/>
                </a:solidFill>
                <a:effectLst/>
                <a:uFillTx/>
                <a:latin typeface="Arial"/>
              </a:endParaRPr>
            </a:p>
          </p:txBody>
        </p:sp>
        <p:sp>
          <p:nvSpPr>
            <p:cNvPr id="48" name="Oval 47">
              <a:extLst>
                <a:ext uri="{FF2B5EF4-FFF2-40B4-BE49-F238E27FC236}">
                  <a16:creationId xmlns:a16="http://schemas.microsoft.com/office/drawing/2014/main" id="{8E837CD4-B24C-9E2C-66F2-33249762B162}"/>
                </a:ext>
              </a:extLst>
            </p:cNvPr>
            <p:cNvSpPr/>
            <p:nvPr/>
          </p:nvSpPr>
          <p:spPr bwMode="gray">
            <a:xfrm>
              <a:off x="4113595" y="2671119"/>
              <a:ext cx="228600" cy="228600"/>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de-DE" sz="900" b="1">
                  <a:solidFill>
                    <a:srgbClr val="FFFFFF"/>
                  </a:solidFill>
                  <a:latin typeface="Arial"/>
                  <a:cs typeface="Arial"/>
                </a:rPr>
                <a:t>2</a:t>
              </a:r>
            </a:p>
          </p:txBody>
        </p:sp>
      </p:grpSp>
      <p:grpSp>
        <p:nvGrpSpPr>
          <p:cNvPr id="19" name="Group 18">
            <a:extLst>
              <a:ext uri="{FF2B5EF4-FFF2-40B4-BE49-F238E27FC236}">
                <a16:creationId xmlns:a16="http://schemas.microsoft.com/office/drawing/2014/main" id="{20F03290-3D0B-1EB5-0D3F-1EF7323E719D}"/>
              </a:ext>
            </a:extLst>
          </p:cNvPr>
          <p:cNvGrpSpPr/>
          <p:nvPr/>
        </p:nvGrpSpPr>
        <p:grpSpPr>
          <a:xfrm>
            <a:off x="5540008" y="2496649"/>
            <a:ext cx="1531330" cy="584280"/>
            <a:chOff x="5442004" y="2496649"/>
            <a:chExt cx="1531330" cy="584280"/>
          </a:xfrm>
        </p:grpSpPr>
        <p:sp>
          <p:nvSpPr>
            <p:cNvPr id="29" name="TextBox 31">
              <a:extLst>
                <a:ext uri="{FF2B5EF4-FFF2-40B4-BE49-F238E27FC236}">
                  <a16:creationId xmlns:a16="http://schemas.microsoft.com/office/drawing/2014/main" id="{BF3EDEF8-D214-09CC-9C53-D18E489D4CE9}"/>
                </a:ext>
              </a:extLst>
            </p:cNvPr>
            <p:cNvSpPr/>
            <p:nvPr/>
          </p:nvSpPr>
          <p:spPr>
            <a:xfrm>
              <a:off x="5683454" y="2496649"/>
              <a:ext cx="1289880" cy="584280"/>
            </a:xfrm>
            <a:prstGeom prst="rect">
              <a:avLst/>
            </a:prstGeom>
            <a:noFill/>
            <a:ln w="0">
              <a:noFill/>
            </a:ln>
          </p:spPr>
          <p:style>
            <a:lnRef idx="0">
              <a:scrgbClr r="0" g="0" b="0"/>
            </a:lnRef>
            <a:fillRef idx="0">
              <a:scrgbClr r="0" g="0" b="0"/>
            </a:fillRef>
            <a:effectRef idx="0">
              <a:scrgbClr r="0" g="0" b="0"/>
            </a:effectRef>
            <a:fontRef idx="minor"/>
          </p:style>
          <p:txBody>
            <a:bodyPr lIns="137160" tIns="137160" rIns="274320" bIns="13716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Optimize &amp; dispatch</a:t>
              </a:r>
              <a:endParaRPr lang="en-US" sz="1000" b="0" u="none" strike="noStrike" dirty="0">
                <a:solidFill>
                  <a:srgbClr val="000000"/>
                </a:solidFill>
                <a:effectLst/>
                <a:uFillTx/>
                <a:latin typeface="Arial"/>
              </a:endParaRPr>
            </a:p>
          </p:txBody>
        </p:sp>
        <p:sp>
          <p:nvSpPr>
            <p:cNvPr id="49" name="Oval 48">
              <a:extLst>
                <a:ext uri="{FF2B5EF4-FFF2-40B4-BE49-F238E27FC236}">
                  <a16:creationId xmlns:a16="http://schemas.microsoft.com/office/drawing/2014/main" id="{DDA69CE0-6935-772D-E489-54F1C540BA33}"/>
                </a:ext>
              </a:extLst>
            </p:cNvPr>
            <p:cNvSpPr/>
            <p:nvPr/>
          </p:nvSpPr>
          <p:spPr bwMode="gray">
            <a:xfrm>
              <a:off x="5442004" y="2671119"/>
              <a:ext cx="228600" cy="228600"/>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de-DE" sz="900" b="1">
                  <a:solidFill>
                    <a:srgbClr val="FFFFFF"/>
                  </a:solidFill>
                  <a:latin typeface="Arial"/>
                  <a:cs typeface="Arial"/>
                </a:rPr>
                <a:t>3</a:t>
              </a:r>
            </a:p>
          </p:txBody>
        </p:sp>
      </p:grpSp>
      <p:grpSp>
        <p:nvGrpSpPr>
          <p:cNvPr id="18" name="Group 17">
            <a:extLst>
              <a:ext uri="{FF2B5EF4-FFF2-40B4-BE49-F238E27FC236}">
                <a16:creationId xmlns:a16="http://schemas.microsoft.com/office/drawing/2014/main" id="{21504794-787A-F562-5B09-6C3993816637}"/>
              </a:ext>
            </a:extLst>
          </p:cNvPr>
          <p:cNvGrpSpPr/>
          <p:nvPr/>
        </p:nvGrpSpPr>
        <p:grpSpPr>
          <a:xfrm>
            <a:off x="7398170" y="2496649"/>
            <a:ext cx="1381647" cy="584280"/>
            <a:chOff x="6893774" y="2496649"/>
            <a:chExt cx="1381647" cy="584280"/>
          </a:xfrm>
        </p:grpSpPr>
        <p:sp>
          <p:nvSpPr>
            <p:cNvPr id="26" name="TextBox 30">
              <a:extLst>
                <a:ext uri="{FF2B5EF4-FFF2-40B4-BE49-F238E27FC236}">
                  <a16:creationId xmlns:a16="http://schemas.microsoft.com/office/drawing/2014/main" id="{8D540F5C-A351-D4FD-4C28-FA49D4653211}"/>
                </a:ext>
              </a:extLst>
            </p:cNvPr>
            <p:cNvSpPr/>
            <p:nvPr/>
          </p:nvSpPr>
          <p:spPr>
            <a:xfrm>
              <a:off x="7101461" y="2496649"/>
              <a:ext cx="1173960" cy="584280"/>
            </a:xfrm>
            <a:prstGeom prst="rect">
              <a:avLst/>
            </a:prstGeom>
            <a:noFill/>
            <a:ln w="0">
              <a:noFill/>
            </a:ln>
          </p:spPr>
          <p:style>
            <a:lnRef idx="0">
              <a:scrgbClr r="0" g="0" b="0"/>
            </a:lnRef>
            <a:fillRef idx="0">
              <a:scrgbClr r="0" g="0" b="0"/>
            </a:fillRef>
            <a:effectRef idx="0">
              <a:scrgbClr r="0" g="0" b="0"/>
            </a:effectRef>
            <a:fontRef idx="minor"/>
          </p:style>
          <p:txBody>
            <a:bodyPr lIns="137160" tIns="137160" rIns="274320" bIns="137160" anchor="t">
              <a:spAutoFit/>
            </a:bodyPr>
            <a:lstStyle/>
            <a:p>
              <a:pPr defTabSz="914400">
                <a:lnSpc>
                  <a:spcPct val="100000"/>
                </a:lnSpc>
                <a:spcBef>
                  <a:spcPts val="601"/>
                </a:spcBef>
                <a:spcAft>
                  <a:spcPts val="601"/>
                </a:spcAft>
                <a:tabLst>
                  <a:tab pos="0" algn="l"/>
                </a:tabLst>
              </a:pPr>
              <a:r>
                <a:rPr lang="en-US" sz="1000" b="1" u="none" strike="noStrike">
                  <a:solidFill>
                    <a:schemeClr val="dk1"/>
                  </a:solidFill>
                  <a:effectLst/>
                  <a:uFillTx/>
                  <a:latin typeface="Arial"/>
                </a:rPr>
                <a:t>Bid into markets</a:t>
              </a:r>
              <a:endParaRPr lang="en-US" sz="1000" b="0" u="none" strike="noStrike">
                <a:solidFill>
                  <a:srgbClr val="000000"/>
                </a:solidFill>
                <a:effectLst/>
                <a:uFillTx/>
                <a:latin typeface="Arial"/>
              </a:endParaRPr>
            </a:p>
          </p:txBody>
        </p:sp>
        <p:sp>
          <p:nvSpPr>
            <p:cNvPr id="50" name="Oval 49">
              <a:extLst>
                <a:ext uri="{FF2B5EF4-FFF2-40B4-BE49-F238E27FC236}">
                  <a16:creationId xmlns:a16="http://schemas.microsoft.com/office/drawing/2014/main" id="{09476B9A-AFEE-A7E2-AF07-2D099E185089}"/>
                </a:ext>
              </a:extLst>
            </p:cNvPr>
            <p:cNvSpPr/>
            <p:nvPr/>
          </p:nvSpPr>
          <p:spPr bwMode="gray">
            <a:xfrm>
              <a:off x="6893774" y="2671119"/>
              <a:ext cx="228600" cy="228600"/>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de-DE" sz="900" b="1">
                  <a:solidFill>
                    <a:srgbClr val="FFFFFF"/>
                  </a:solidFill>
                  <a:latin typeface="Arial"/>
                  <a:cs typeface="Arial"/>
                </a:rPr>
                <a:t>4</a:t>
              </a:r>
            </a:p>
          </p:txBody>
        </p:sp>
      </p:grpSp>
      <p:pic>
        <p:nvPicPr>
          <p:cNvPr id="51" name="Graphic 2072" descr="Monitor and forecast">
            <a:extLst>
              <a:ext uri="{FF2B5EF4-FFF2-40B4-BE49-F238E27FC236}">
                <a16:creationId xmlns:a16="http://schemas.microsoft.com/office/drawing/2014/main" id="{6994DBD4-B511-C868-062D-AF5DB931F500}"/>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4136225" y="1630363"/>
            <a:ext cx="617019" cy="635000"/>
          </a:xfrm>
          <a:prstGeom prst="rect">
            <a:avLst/>
          </a:prstGeom>
        </p:spPr>
      </p:pic>
      <p:grpSp>
        <p:nvGrpSpPr>
          <p:cNvPr id="52" name="Group 51">
            <a:extLst>
              <a:ext uri="{FF2B5EF4-FFF2-40B4-BE49-F238E27FC236}">
                <a16:creationId xmlns:a16="http://schemas.microsoft.com/office/drawing/2014/main" id="{B41FC7DC-0D5C-3C68-E218-B907B5351A88}"/>
              </a:ext>
            </a:extLst>
          </p:cNvPr>
          <p:cNvGrpSpPr/>
          <p:nvPr/>
        </p:nvGrpSpPr>
        <p:grpSpPr>
          <a:xfrm>
            <a:off x="492169" y="1486799"/>
            <a:ext cx="953188" cy="918784"/>
            <a:chOff x="570645" y="3168343"/>
            <a:chExt cx="953188" cy="918784"/>
          </a:xfrm>
        </p:grpSpPr>
        <p:pic>
          <p:nvPicPr>
            <p:cNvPr id="53" name="Graphic 52" descr="Wind Turbines with solid fill">
              <a:extLst>
                <a:ext uri="{FF2B5EF4-FFF2-40B4-BE49-F238E27FC236}">
                  <a16:creationId xmlns:a16="http://schemas.microsoft.com/office/drawing/2014/main" id="{46AE3EBF-28A7-DB5F-C173-E96EA2C803C6}"/>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570645" y="3566041"/>
              <a:ext cx="455165" cy="456084"/>
            </a:xfrm>
            <a:prstGeom prst="rect">
              <a:avLst/>
            </a:prstGeom>
          </p:spPr>
        </p:pic>
        <p:pic>
          <p:nvPicPr>
            <p:cNvPr id="54" name="Graphic 53" descr="Solar Panels with solid fill">
              <a:extLst>
                <a:ext uri="{FF2B5EF4-FFF2-40B4-BE49-F238E27FC236}">
                  <a16:creationId xmlns:a16="http://schemas.microsoft.com/office/drawing/2014/main" id="{A1589C43-D848-D608-0901-8E70AEE1D952}"/>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1067832" y="3631126"/>
              <a:ext cx="456001" cy="456001"/>
            </a:xfrm>
            <a:prstGeom prst="rect">
              <a:avLst/>
            </a:prstGeom>
          </p:spPr>
        </p:pic>
        <p:pic>
          <p:nvPicPr>
            <p:cNvPr id="56" name="Graphic 55" descr="Battery charging with solid fill">
              <a:extLst>
                <a:ext uri="{FF2B5EF4-FFF2-40B4-BE49-F238E27FC236}">
                  <a16:creationId xmlns:a16="http://schemas.microsoft.com/office/drawing/2014/main" id="{2A5E6381-1020-D98E-F135-C58226EE56C7}"/>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036079" y="3168343"/>
              <a:ext cx="457200" cy="457200"/>
            </a:xfrm>
            <a:prstGeom prst="rect">
              <a:avLst/>
            </a:prstGeom>
          </p:spPr>
        </p:pic>
      </p:grpSp>
      <p:pic>
        <p:nvPicPr>
          <p:cNvPr id="57" name="Graphic 56" descr="Connections with solid fill">
            <a:extLst>
              <a:ext uri="{FF2B5EF4-FFF2-40B4-BE49-F238E27FC236}">
                <a16:creationId xmlns:a16="http://schemas.microsoft.com/office/drawing/2014/main" id="{C1E0D514-C9C2-72E7-8431-E9E1F6605782}"/>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2399111" y="1555750"/>
            <a:ext cx="783360" cy="783360"/>
          </a:xfrm>
          <a:prstGeom prst="rect">
            <a:avLst/>
          </a:prstGeom>
        </p:spPr>
      </p:pic>
      <p:pic>
        <p:nvPicPr>
          <p:cNvPr id="2052" name="Graphic 2051" descr="Acquisition with solid fill">
            <a:extLst>
              <a:ext uri="{FF2B5EF4-FFF2-40B4-BE49-F238E27FC236}">
                <a16:creationId xmlns:a16="http://schemas.microsoft.com/office/drawing/2014/main" id="{3A65E34F-1A79-E958-44AD-3E645EDBF76C}"/>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5706998" y="1490663"/>
            <a:ext cx="914400" cy="914400"/>
          </a:xfrm>
          <a:prstGeom prst="rect">
            <a:avLst/>
          </a:prstGeom>
        </p:spPr>
      </p:pic>
      <p:pic>
        <p:nvPicPr>
          <p:cNvPr id="2053" name="Graphic 2075" descr="Bid into markets">
            <a:extLst>
              <a:ext uri="{FF2B5EF4-FFF2-40B4-BE49-F238E27FC236}">
                <a16:creationId xmlns:a16="http://schemas.microsoft.com/office/drawing/2014/main" id="{C089851B-EC33-0D22-DB40-D914CEDFE12A}"/>
              </a:ext>
            </a:extLst>
          </p:cNvPr>
          <p:cNvPicPr/>
          <p:nvPr/>
        </p:nvPicPr>
        <p:blipFill>
          <a:blip>
            <a:extLst>
              <a:ext uri="{96DAC541-7B7A-43D3-8B79-37D633B846F1}">
                <asvg:svgBlip xmlns:asvg="http://schemas.microsoft.com/office/drawing/2016/SVG/main" r:embed="rId23"/>
              </a:ext>
            </a:extLst>
          </a:blip>
          <a:stretch/>
        </p:blipFill>
        <p:spPr>
          <a:xfrm>
            <a:off x="7575152" y="1612900"/>
            <a:ext cx="690660" cy="668347"/>
          </a:xfrm>
          <a:prstGeom prst="rect">
            <a:avLst/>
          </a:prstGeom>
          <a:noFill/>
          <a:ln w="0">
            <a:noFill/>
          </a:ln>
        </p:spPr>
      </p:pic>
      <p:pic>
        <p:nvPicPr>
          <p:cNvPr id="2055" name="Graphic 2076" descr="Deliver and settle">
            <a:extLst>
              <a:ext uri="{FF2B5EF4-FFF2-40B4-BE49-F238E27FC236}">
                <a16:creationId xmlns:a16="http://schemas.microsoft.com/office/drawing/2014/main" id="{6CF1F78A-6481-2DD8-C2A4-2EE460E18261}"/>
              </a:ext>
            </a:extLst>
          </p:cNvPr>
          <p:cNvPicPr/>
          <p:nvPr/>
        </p:nvPicPr>
        <p:blipFill>
          <a:blip>
            <a:extLst>
              <a:ext uri="{96DAC541-7B7A-43D3-8B79-37D633B846F1}">
                <asvg:svgBlip xmlns:asvg="http://schemas.microsoft.com/office/drawing/2016/SVG/main" r:embed="rId24"/>
              </a:ext>
            </a:extLst>
          </a:blip>
          <a:stretch/>
        </p:blipFill>
        <p:spPr>
          <a:xfrm>
            <a:off x="9219566" y="1601788"/>
            <a:ext cx="783359" cy="691626"/>
          </a:xfrm>
          <a:prstGeom prst="rect">
            <a:avLst/>
          </a:prstGeom>
          <a:noFill/>
          <a:ln w="0">
            <a:noFill/>
          </a:ln>
        </p:spPr>
      </p:pic>
      <p:cxnSp>
        <p:nvCxnSpPr>
          <p:cNvPr id="2057" name="Straight Arrow Connector 23">
            <a:extLst>
              <a:ext uri="{FF2B5EF4-FFF2-40B4-BE49-F238E27FC236}">
                <a16:creationId xmlns:a16="http://schemas.microsoft.com/office/drawing/2014/main" id="{746B1A3C-C3B5-1783-4E96-603BB9ED5806}"/>
              </a:ext>
            </a:extLst>
          </p:cNvPr>
          <p:cNvCxnSpPr>
            <a:cxnSpLocks/>
          </p:cNvCxnSpPr>
          <p:nvPr/>
        </p:nvCxnSpPr>
        <p:spPr>
          <a:xfrm>
            <a:off x="3443888" y="1947863"/>
            <a:ext cx="430920" cy="360"/>
          </a:xfrm>
          <a:prstGeom prst="straightConnector1">
            <a:avLst/>
          </a:prstGeom>
          <a:ln w="9525">
            <a:solidFill>
              <a:srgbClr val="000000"/>
            </a:solidFill>
            <a:tailEnd type="triangle" w="med" len="med"/>
          </a:ln>
        </p:spPr>
      </p:cxnSp>
      <p:cxnSp>
        <p:nvCxnSpPr>
          <p:cNvPr id="2058" name="Straight Arrow Connector 23">
            <a:extLst>
              <a:ext uri="{FF2B5EF4-FFF2-40B4-BE49-F238E27FC236}">
                <a16:creationId xmlns:a16="http://schemas.microsoft.com/office/drawing/2014/main" id="{06DFE857-0928-1620-CDCB-FCF2897BA800}"/>
              </a:ext>
            </a:extLst>
          </p:cNvPr>
          <p:cNvCxnSpPr>
            <a:cxnSpLocks/>
          </p:cNvCxnSpPr>
          <p:nvPr/>
        </p:nvCxnSpPr>
        <p:spPr>
          <a:xfrm>
            <a:off x="5014661" y="1947863"/>
            <a:ext cx="430920" cy="360"/>
          </a:xfrm>
          <a:prstGeom prst="straightConnector1">
            <a:avLst/>
          </a:prstGeom>
          <a:ln w="9525">
            <a:solidFill>
              <a:srgbClr val="000000"/>
            </a:solidFill>
            <a:tailEnd type="triangle" w="med" len="med"/>
          </a:ln>
        </p:spPr>
      </p:cxnSp>
      <p:cxnSp>
        <p:nvCxnSpPr>
          <p:cNvPr id="2059" name="Straight Arrow Connector 23">
            <a:extLst>
              <a:ext uri="{FF2B5EF4-FFF2-40B4-BE49-F238E27FC236}">
                <a16:creationId xmlns:a16="http://schemas.microsoft.com/office/drawing/2014/main" id="{F7B0BFE5-4F00-CC11-2D32-E7E4F7BDF474}"/>
              </a:ext>
            </a:extLst>
          </p:cNvPr>
          <p:cNvCxnSpPr>
            <a:cxnSpLocks/>
          </p:cNvCxnSpPr>
          <p:nvPr/>
        </p:nvCxnSpPr>
        <p:spPr>
          <a:xfrm>
            <a:off x="6882815" y="1947863"/>
            <a:ext cx="430920" cy="360"/>
          </a:xfrm>
          <a:prstGeom prst="straightConnector1">
            <a:avLst/>
          </a:prstGeom>
          <a:ln w="9525">
            <a:solidFill>
              <a:srgbClr val="000000"/>
            </a:solidFill>
            <a:tailEnd type="triangle" w="med" len="med"/>
          </a:ln>
        </p:spPr>
      </p:cxnSp>
      <p:cxnSp>
        <p:nvCxnSpPr>
          <p:cNvPr id="2060" name="Straight Arrow Connector 23">
            <a:extLst>
              <a:ext uri="{FF2B5EF4-FFF2-40B4-BE49-F238E27FC236}">
                <a16:creationId xmlns:a16="http://schemas.microsoft.com/office/drawing/2014/main" id="{7156ECC0-8B56-AF90-223C-A99CDEF1C847}"/>
              </a:ext>
            </a:extLst>
          </p:cNvPr>
          <p:cNvCxnSpPr>
            <a:cxnSpLocks/>
          </p:cNvCxnSpPr>
          <p:nvPr/>
        </p:nvCxnSpPr>
        <p:spPr>
          <a:xfrm>
            <a:off x="8527229" y="1947863"/>
            <a:ext cx="430920" cy="360"/>
          </a:xfrm>
          <a:prstGeom prst="straightConnector1">
            <a:avLst/>
          </a:prstGeom>
          <a:ln w="9525">
            <a:solidFill>
              <a:srgbClr val="000000"/>
            </a:solidFill>
            <a:tailEnd type="triangle" w="med" len="med"/>
          </a:ln>
        </p:spPr>
      </p:cxnSp>
      <p:cxnSp>
        <p:nvCxnSpPr>
          <p:cNvPr id="2061" name="Straight Arrow Connector 23">
            <a:extLst>
              <a:ext uri="{FF2B5EF4-FFF2-40B4-BE49-F238E27FC236}">
                <a16:creationId xmlns:a16="http://schemas.microsoft.com/office/drawing/2014/main" id="{8A777EA0-A718-1A2E-60CE-25DA38F53D21}"/>
              </a:ext>
            </a:extLst>
          </p:cNvPr>
          <p:cNvCxnSpPr>
            <a:cxnSpLocks/>
          </p:cNvCxnSpPr>
          <p:nvPr/>
        </p:nvCxnSpPr>
        <p:spPr>
          <a:xfrm>
            <a:off x="10264342" y="1947863"/>
            <a:ext cx="430920" cy="360"/>
          </a:xfrm>
          <a:prstGeom prst="straightConnector1">
            <a:avLst/>
          </a:prstGeom>
          <a:ln w="9525">
            <a:solidFill>
              <a:srgbClr val="000000"/>
            </a:solidFill>
            <a:tailEnd type="triangle" w="med" len="med"/>
          </a:ln>
        </p:spPr>
      </p:cxnSp>
      <p:grpSp>
        <p:nvGrpSpPr>
          <p:cNvPr id="17" name="Group 16">
            <a:extLst>
              <a:ext uri="{FF2B5EF4-FFF2-40B4-BE49-F238E27FC236}">
                <a16:creationId xmlns:a16="http://schemas.microsoft.com/office/drawing/2014/main" id="{6897E701-520C-ABB8-B1E5-FFAA81834492}"/>
              </a:ext>
            </a:extLst>
          </p:cNvPr>
          <p:cNvGrpSpPr/>
          <p:nvPr/>
        </p:nvGrpSpPr>
        <p:grpSpPr>
          <a:xfrm>
            <a:off x="9106649" y="2557472"/>
            <a:ext cx="1362239" cy="462634"/>
            <a:chOff x="8381049" y="2557472"/>
            <a:chExt cx="1362239" cy="462634"/>
          </a:xfrm>
        </p:grpSpPr>
        <p:sp>
          <p:nvSpPr>
            <p:cNvPr id="30" name="TextBox 35">
              <a:extLst>
                <a:ext uri="{FF2B5EF4-FFF2-40B4-BE49-F238E27FC236}">
                  <a16:creationId xmlns:a16="http://schemas.microsoft.com/office/drawing/2014/main" id="{E4F04645-4F39-5A83-DE89-6018E79852C5}"/>
                </a:ext>
              </a:extLst>
            </p:cNvPr>
            <p:cNvSpPr/>
            <p:nvPr/>
          </p:nvSpPr>
          <p:spPr>
            <a:xfrm>
              <a:off x="8569328" y="2557472"/>
              <a:ext cx="1173960" cy="462634"/>
            </a:xfrm>
            <a:prstGeom prst="rect">
              <a:avLst/>
            </a:prstGeom>
            <a:noFill/>
            <a:ln w="0">
              <a:noFill/>
            </a:ln>
          </p:spPr>
          <p:style>
            <a:lnRef idx="0">
              <a:scrgbClr r="0" g="0" b="0"/>
            </a:lnRef>
            <a:fillRef idx="0">
              <a:scrgbClr r="0" g="0" b="0"/>
            </a:fillRef>
            <a:effectRef idx="0">
              <a:scrgbClr r="0" g="0" b="0"/>
            </a:effectRef>
            <a:fontRef idx="minor"/>
          </p:style>
          <p:txBody>
            <a:bodyPr wrap="square" lIns="137160" tIns="76680" rIns="274320" bIns="76680" anchor="t">
              <a:spAutoFit/>
            </a:bodyPr>
            <a:lstStyle/>
            <a:p>
              <a:pPr defTabSz="914400">
                <a:lnSpc>
                  <a:spcPct val="100000"/>
                </a:lnSpc>
                <a:spcBef>
                  <a:spcPts val="601"/>
                </a:spcBef>
                <a:spcAft>
                  <a:spcPts val="601"/>
                </a:spcAft>
                <a:tabLst>
                  <a:tab pos="0" algn="l"/>
                </a:tabLst>
              </a:pPr>
              <a:r>
                <a:rPr lang="en-US" sz="1000" b="1" u="none" strike="noStrike" dirty="0">
                  <a:solidFill>
                    <a:schemeClr val="dk1"/>
                  </a:solidFill>
                  <a:effectLst/>
                  <a:uFillTx/>
                  <a:latin typeface="Arial"/>
                </a:rPr>
                <a:t>Deliver &amp; settle</a:t>
              </a:r>
              <a:endParaRPr lang="en-US" sz="1000" b="0" u="none" strike="noStrike" dirty="0">
                <a:solidFill>
                  <a:srgbClr val="000000"/>
                </a:solidFill>
                <a:effectLst/>
                <a:uFillTx/>
                <a:latin typeface="Arial"/>
              </a:endParaRPr>
            </a:p>
          </p:txBody>
        </p:sp>
        <p:sp>
          <p:nvSpPr>
            <p:cNvPr id="2062" name="Oval 2061">
              <a:extLst>
                <a:ext uri="{FF2B5EF4-FFF2-40B4-BE49-F238E27FC236}">
                  <a16:creationId xmlns:a16="http://schemas.microsoft.com/office/drawing/2014/main" id="{83D9A43F-C01F-1E37-8CA0-D34E5A7E255C}"/>
                </a:ext>
              </a:extLst>
            </p:cNvPr>
            <p:cNvSpPr/>
            <p:nvPr/>
          </p:nvSpPr>
          <p:spPr bwMode="gray">
            <a:xfrm>
              <a:off x="8381049" y="2671119"/>
              <a:ext cx="228600" cy="228600"/>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de-DE" sz="900" b="1">
                  <a:solidFill>
                    <a:srgbClr val="FFFFFF"/>
                  </a:solidFill>
                  <a:latin typeface="Arial"/>
                  <a:cs typeface="Arial"/>
                </a:rPr>
                <a:t>5</a:t>
              </a:r>
            </a:p>
          </p:txBody>
        </p:sp>
      </p:grpSp>
      <p:sp>
        <p:nvSpPr>
          <p:cNvPr id="5" name="Pentagon 4">
            <a:extLst>
              <a:ext uri="{FF2B5EF4-FFF2-40B4-BE49-F238E27FC236}">
                <a16:creationId xmlns:a16="http://schemas.microsoft.com/office/drawing/2014/main" id="{4A029EE4-4B3E-A9D7-9773-ED73A2C0B01E}"/>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8" name="Chevron 7">
            <a:extLst>
              <a:ext uri="{FF2B5EF4-FFF2-40B4-BE49-F238E27FC236}">
                <a16:creationId xmlns:a16="http://schemas.microsoft.com/office/drawing/2014/main" id="{0EB7A868-5632-60DE-D151-DA1A01EC7084}"/>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9" name="Chevron 8">
            <a:extLst>
              <a:ext uri="{FF2B5EF4-FFF2-40B4-BE49-F238E27FC236}">
                <a16:creationId xmlns:a16="http://schemas.microsoft.com/office/drawing/2014/main" id="{CBB72542-B434-C11C-B9BE-D029ED8F8D73}"/>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13" name="Chevron 12">
            <a:extLst>
              <a:ext uri="{FF2B5EF4-FFF2-40B4-BE49-F238E27FC236}">
                <a16:creationId xmlns:a16="http://schemas.microsoft.com/office/drawing/2014/main" id="{D7F59A0A-7224-383E-E0AA-B30E0076D4B7}"/>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4" name="Chevron 13">
            <a:extLst>
              <a:ext uri="{FF2B5EF4-FFF2-40B4-BE49-F238E27FC236}">
                <a16:creationId xmlns:a16="http://schemas.microsoft.com/office/drawing/2014/main" id="{D9B5616D-2C76-7123-DE20-D265B5AE6A80}"/>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6" name="Rectangle 15">
            <a:extLst>
              <a:ext uri="{FF2B5EF4-FFF2-40B4-BE49-F238E27FC236}">
                <a16:creationId xmlns:a16="http://schemas.microsoft.com/office/drawing/2014/main" id="{5834C44B-0BB1-5D59-3F26-7BBBFEA8418F}"/>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VPP</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4147195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F6F76-70B2-3367-1092-CB19E1A87B47}"/>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B9776B5-7488-788D-D8DB-D25297394074}"/>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5" imgW="7772400" imgH="10058400" progId="TCLayout.ActiveDocument.1">
                  <p:embed/>
                </p:oleObj>
              </mc:Choice>
              <mc:Fallback>
                <p:oleObj name="thinkcell Slide" r:id="rId25" imgW="7772400" imgH="10058400" progId="TCLayout.ActiveDocument.1">
                  <p:embed/>
                  <p:pic>
                    <p:nvPicPr>
                      <p:cNvPr id="6" name="think-cell data - do not delete" hidden="1">
                        <a:extLst>
                          <a:ext uri="{FF2B5EF4-FFF2-40B4-BE49-F238E27FC236}">
                            <a16:creationId xmlns:a16="http://schemas.microsoft.com/office/drawing/2014/main" id="{2B9776B5-7488-788D-D8DB-D25297394074}"/>
                          </a:ext>
                        </a:extLst>
                      </p:cNvPr>
                      <p:cNvPicPr/>
                      <p:nvPr/>
                    </p:nvPicPr>
                    <p:blipFill>
                      <a:blip r:embed="rId26"/>
                      <a:stretch>
                        <a:fillRect/>
                      </a:stretch>
                    </p:blipFill>
                    <p:spPr>
                      <a:xfrm>
                        <a:off x="1588" y="1588"/>
                        <a:ext cx="1227"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62C78DB-F090-30D2-31A4-6D7157B8515E}"/>
              </a:ext>
            </a:extLst>
          </p:cNvPr>
          <p:cNvSpPr>
            <a:spLocks noGrp="1"/>
          </p:cNvSpPr>
          <p:nvPr>
            <p:ph type="title"/>
          </p:nvPr>
        </p:nvSpPr>
        <p:spPr/>
        <p:txBody>
          <a:bodyPr vert="horz" rIns="91440"/>
          <a:lstStyle/>
          <a:p>
            <a:r>
              <a:rPr lang="en-US" dirty="0"/>
              <a:t>Google and </a:t>
            </a:r>
            <a:r>
              <a:rPr lang="en-US" dirty="0" err="1"/>
              <a:t>Voltus</a:t>
            </a:r>
            <a:r>
              <a:rPr lang="en-US" dirty="0"/>
              <a:t> collaborate on building a virtual power plant to unlock flexible capacity for datacenters</a:t>
            </a:r>
          </a:p>
        </p:txBody>
      </p:sp>
      <p:sp>
        <p:nvSpPr>
          <p:cNvPr id="4" name="Footer Placeholder 3">
            <a:extLst>
              <a:ext uri="{FF2B5EF4-FFF2-40B4-BE49-F238E27FC236}">
                <a16:creationId xmlns:a16="http://schemas.microsoft.com/office/drawing/2014/main" id="{8154DF71-040E-6060-A8A2-64ECF92F00AA}"/>
              </a:ext>
            </a:extLst>
          </p:cNvPr>
          <p:cNvSpPr>
            <a:spLocks noGrp="1"/>
          </p:cNvSpPr>
          <p:nvPr>
            <p:ph type="ftr" sz="quarter" idx="3"/>
          </p:nvPr>
        </p:nvSpPr>
        <p:spPr>
          <a:xfrm>
            <a:off x="334962" y="6220053"/>
            <a:ext cx="9147241" cy="548639"/>
          </a:xfrm>
        </p:spPr>
        <p:txBody>
          <a:bodyPr/>
          <a:lstStyle/>
          <a:p>
            <a:r>
              <a:rPr lang="en-US" dirty="0">
                <a:solidFill>
                  <a:schemeClr val="tx1"/>
                </a:solidFill>
              </a:rPr>
              <a:t>Source: </a:t>
            </a:r>
            <a:r>
              <a:rPr lang="en-US" dirty="0">
                <a:solidFill>
                  <a:schemeClr val="tx1"/>
                </a:solidFill>
                <a:hlinkClick r:id="rId27"/>
              </a:rPr>
              <a:t>Large Load Customer Projects and Tariffs </a:t>
            </a:r>
            <a:r>
              <a:rPr lang="en-US" dirty="0">
                <a:solidFill>
                  <a:schemeClr val="tx1"/>
                </a:solidFill>
              </a:rPr>
              <a:t>(EEI, 2026); </a:t>
            </a:r>
            <a:r>
              <a:rPr lang="en-US" dirty="0">
                <a:solidFill>
                  <a:schemeClr val="tx1"/>
                </a:solidFill>
                <a:hlinkClick r:id="rId28"/>
              </a:rPr>
              <a:t>A new framework for DER value in the speed to power era </a:t>
            </a:r>
            <a:r>
              <a:rPr lang="en-US" dirty="0">
                <a:solidFill>
                  <a:schemeClr val="tx1"/>
                </a:solidFill>
              </a:rPr>
              <a:t>(The Brattle Group, 2026); </a:t>
            </a:r>
            <a:r>
              <a:rPr lang="en-US" dirty="0">
                <a:solidFill>
                  <a:schemeClr val="tx1"/>
                </a:solidFill>
                <a:hlinkClick r:id="rId29"/>
              </a:rPr>
              <a:t>How we’re making data centers more flexible to benefit power grids</a:t>
            </a:r>
            <a:r>
              <a:rPr lang="en-US" dirty="0">
                <a:solidFill>
                  <a:schemeClr val="tx1"/>
                </a:solidFill>
              </a:rPr>
              <a:t> (Google, 2025); </a:t>
            </a:r>
            <a:r>
              <a:rPr lang="en-US" dirty="0">
                <a:solidFill>
                  <a:schemeClr val="tx1"/>
                </a:solidFill>
                <a:hlinkClick r:id="rId30"/>
              </a:rPr>
              <a:t>Google and Voltus to deliver grid capacity and local economic benefits through bring your own capacity agreement</a:t>
            </a:r>
            <a:r>
              <a:rPr lang="en-US" dirty="0">
                <a:solidFill>
                  <a:schemeClr val="tx1"/>
                </a:solidFill>
              </a:rPr>
              <a:t> (</a:t>
            </a:r>
            <a:r>
              <a:rPr lang="en-US" dirty="0" err="1">
                <a:solidFill>
                  <a:schemeClr val="tx1"/>
                </a:solidFill>
              </a:rPr>
              <a:t>Voltus</a:t>
            </a:r>
            <a:r>
              <a:rPr lang="en-US" dirty="0">
                <a:solidFill>
                  <a:schemeClr val="tx1"/>
                </a:solidFill>
              </a:rPr>
              <a:t>, 2026); </a:t>
            </a:r>
            <a:r>
              <a:rPr lang="en-US" dirty="0">
                <a:solidFill>
                  <a:schemeClr val="tx1"/>
                </a:solidFill>
                <a:hlinkClick r:id="rId31"/>
              </a:rPr>
              <a:t>PJM Capacity Auction Procures 138,318 MW of Generation Resources as Work Continues To Address Growing Electricity Demand</a:t>
            </a:r>
            <a:r>
              <a:rPr lang="en-US" dirty="0">
                <a:solidFill>
                  <a:schemeClr val="tx1"/>
                </a:solidFill>
              </a:rPr>
              <a:t> (PJM, 2026).</a:t>
            </a:r>
            <a:br>
              <a:rPr lang="en-US" dirty="0">
                <a:solidFill>
                  <a:schemeClr val="tx1"/>
                </a:solidFill>
              </a:rPr>
            </a:br>
            <a:r>
              <a:rPr lang="en-US" dirty="0">
                <a:solidFill>
                  <a:schemeClr val="tx1"/>
                </a:solidFill>
              </a:rPr>
              <a:t>Credit: Ariela Farchi, Dominica Wambold, Christy Wong, </a:t>
            </a:r>
            <a:r>
              <a:rPr lang="en-US" dirty="0">
                <a:solidFill>
                  <a:srgbClr val="000000"/>
                </a:solidFill>
              </a:rPr>
              <a:t>and </a:t>
            </a:r>
            <a:r>
              <a:rPr lang="en-US" dirty="0">
                <a:solidFill>
                  <a:srgbClr val="000000"/>
                </a:solidFill>
                <a:hlinkClick r:id="rId32"/>
              </a:rPr>
              <a:t>Gernot Wagner</a:t>
            </a:r>
            <a:r>
              <a:rPr lang="en-US" dirty="0">
                <a:solidFill>
                  <a:srgbClr val="000000"/>
                </a:solidFill>
              </a:rPr>
              <a:t>. </a:t>
            </a:r>
            <a:r>
              <a:rPr lang="en-US" dirty="0">
                <a:hlinkClick r:id="rId33"/>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GB" dirty="0">
              <a:solidFill>
                <a:schemeClr val="tx1"/>
              </a:solidFill>
              <a:cs typeface="Arial"/>
            </a:endParaRPr>
          </a:p>
        </p:txBody>
      </p:sp>
      <p:sp>
        <p:nvSpPr>
          <p:cNvPr id="27" name="Text Placeholder 26">
            <a:extLst>
              <a:ext uri="{FF2B5EF4-FFF2-40B4-BE49-F238E27FC236}">
                <a16:creationId xmlns:a16="http://schemas.microsoft.com/office/drawing/2014/main" id="{385BC446-7527-7E75-1B1C-B5CA9A19D5BF}"/>
              </a:ext>
            </a:extLst>
          </p:cNvPr>
          <p:cNvSpPr>
            <a:spLocks noGrp="1"/>
          </p:cNvSpPr>
          <p:nvPr>
            <p:ph type="body" sz="quarter" idx="13"/>
          </p:nvPr>
        </p:nvSpPr>
        <p:spPr/>
        <p:txBody>
          <a:bodyPr/>
          <a:lstStyle/>
          <a:p>
            <a:r>
              <a:rPr lang="en-US" dirty="0"/>
              <a:t>Demand flexibility agreements are in place for data centers across the U.S.</a:t>
            </a:r>
          </a:p>
        </p:txBody>
      </p:sp>
      <p:sp>
        <p:nvSpPr>
          <p:cNvPr id="29" name="Text Placeholder 28">
            <a:extLst>
              <a:ext uri="{FF2B5EF4-FFF2-40B4-BE49-F238E27FC236}">
                <a16:creationId xmlns:a16="http://schemas.microsoft.com/office/drawing/2014/main" id="{2BF2AE3C-63F1-DA43-B247-736910ECC525}"/>
              </a:ext>
            </a:extLst>
          </p:cNvPr>
          <p:cNvSpPr>
            <a:spLocks noGrp="1"/>
          </p:cNvSpPr>
          <p:nvPr>
            <p:ph type="body" sz="quarter" idx="19"/>
          </p:nvPr>
        </p:nvSpPr>
        <p:spPr/>
        <p:txBody>
          <a:bodyPr/>
          <a:lstStyle/>
          <a:p>
            <a:r>
              <a:rPr lang="en-US" dirty="0"/>
              <a:t>The </a:t>
            </a:r>
            <a:r>
              <a:rPr lang="en-US" dirty="0" err="1"/>
              <a:t>Voltus</a:t>
            </a:r>
            <a:r>
              <a:rPr lang="en-US" dirty="0"/>
              <a:t>-Google BYOC deal unlocks 100MW of accredited capacity in PJM</a:t>
            </a:r>
          </a:p>
        </p:txBody>
      </p:sp>
      <p:sp>
        <p:nvSpPr>
          <p:cNvPr id="49" name="Text Placeholder 48">
            <a:extLst>
              <a:ext uri="{FF2B5EF4-FFF2-40B4-BE49-F238E27FC236}">
                <a16:creationId xmlns:a16="http://schemas.microsoft.com/office/drawing/2014/main" id="{C72A64A4-471A-4853-1106-8041BC966C6D}"/>
              </a:ext>
            </a:extLst>
          </p:cNvPr>
          <p:cNvSpPr>
            <a:spLocks noGrp="1"/>
          </p:cNvSpPr>
          <p:nvPr>
            <p:ph type="body" sz="quarter" idx="14"/>
          </p:nvPr>
        </p:nvSpPr>
        <p:spPr>
          <a:xfrm>
            <a:off x="9308592" y="1549400"/>
            <a:ext cx="2551176" cy="4795032"/>
          </a:xfrm>
        </p:spPr>
        <p:txBody>
          <a:bodyPr vert="horz" lIns="137160" tIns="137160" rIns="274320" bIns="137160" rtlCol="0" anchor="t">
            <a:noAutofit/>
          </a:bodyPr>
          <a:lstStyle/>
          <a:p>
            <a:pPr marL="0" indent="0">
              <a:spcAft>
                <a:spcPts val="600"/>
              </a:spcAft>
              <a:buNone/>
            </a:pPr>
            <a:r>
              <a:rPr lang="en-US" b="1" dirty="0"/>
              <a:t>Observations</a:t>
            </a:r>
            <a:endParaRPr lang="en-US" dirty="0">
              <a:cs typeface="Arial"/>
            </a:endParaRPr>
          </a:p>
          <a:p>
            <a:pPr>
              <a:spcAft>
                <a:spcPts val="600"/>
              </a:spcAft>
              <a:defRPr/>
            </a:pPr>
            <a:r>
              <a:rPr lang="en-US" sz="1050" dirty="0">
                <a:solidFill>
                  <a:srgbClr val="000000"/>
                </a:solidFill>
              </a:rPr>
              <a:t>A</a:t>
            </a:r>
            <a:r>
              <a:rPr lang="en-US" sz="1050" b="1" dirty="0">
                <a:solidFill>
                  <a:srgbClr val="000000"/>
                </a:solidFill>
              </a:rPr>
              <a:t> Virtual Power Plant (VPP) eases the need for asset-heavy solutions </a:t>
            </a:r>
            <a:r>
              <a:rPr lang="en-US" sz="1050" dirty="0">
                <a:solidFill>
                  <a:srgbClr val="000000"/>
                </a:solidFill>
              </a:rPr>
              <a:t>to meet increasing demand</a:t>
            </a:r>
            <a:endParaRPr kumimoji="0" lang="en-US" sz="1050" b="1" i="0" u="none" strike="noStrike" kern="1200" cap="none" spc="0" normalizeH="0" baseline="0" noProof="0" dirty="0">
              <a:ln>
                <a:noFill/>
              </a:ln>
              <a:solidFill>
                <a:srgbClr val="000000"/>
              </a:solidFill>
              <a:effectLst/>
              <a:uLnTx/>
              <a:uFillTx/>
              <a:latin typeface="Arial"/>
              <a:ea typeface="+mn-ea"/>
              <a:cs typeface="+mn-cs"/>
            </a:endParaRPr>
          </a:p>
          <a:p>
            <a:pPr>
              <a:spcAft>
                <a:spcPts val="600"/>
              </a:spcAft>
              <a:defRPr/>
            </a:pPr>
            <a:r>
              <a:rPr kumimoji="0" lang="en-US" sz="1050" b="1" i="0" u="none" strike="noStrike" kern="1200" cap="none" spc="0" normalizeH="0" baseline="0" noProof="0" dirty="0">
                <a:ln>
                  <a:noFill/>
                </a:ln>
                <a:solidFill>
                  <a:srgbClr val="000000"/>
                </a:solidFill>
                <a:effectLst/>
                <a:uLnTx/>
                <a:uFillTx/>
                <a:latin typeface="Arial"/>
                <a:ea typeface="+mn-ea"/>
                <a:cs typeface="+mn-cs"/>
              </a:rPr>
              <a:t>Engaging distributed resources through demand flexibility </a:t>
            </a:r>
            <a:r>
              <a:rPr kumimoji="0" lang="en-US" sz="1050" i="0" u="none" strike="noStrike" kern="1200" cap="none" spc="0" normalizeH="0" baseline="0" noProof="0" dirty="0">
                <a:ln>
                  <a:noFill/>
                </a:ln>
                <a:solidFill>
                  <a:srgbClr val="000000"/>
                </a:solidFill>
                <a:effectLst/>
                <a:uLnTx/>
                <a:uFillTx/>
                <a:latin typeface="Arial"/>
                <a:ea typeface="+mn-ea"/>
                <a:cs typeface="+mn-cs"/>
              </a:rPr>
              <a:t>can deliver significant energy benefits to households, commercial, and industrial consumers</a:t>
            </a:r>
          </a:p>
          <a:p>
            <a:pPr lvl="1">
              <a:spcAft>
                <a:spcPts val="600"/>
              </a:spcAft>
              <a:defRPr/>
            </a:pPr>
            <a:r>
              <a:rPr kumimoji="0" lang="en-US" sz="1050" i="0" u="none" strike="noStrike" kern="1200" cap="none" spc="0" normalizeH="0" baseline="0" noProof="0" dirty="0">
                <a:ln>
                  <a:noFill/>
                </a:ln>
                <a:solidFill>
                  <a:srgbClr val="000000"/>
                </a:solidFill>
                <a:effectLst/>
                <a:uLnTx/>
                <a:uFillTx/>
                <a:latin typeface="Arial"/>
                <a:ea typeface="+mn-ea"/>
                <a:cs typeface="+mn-cs"/>
              </a:rPr>
              <a:t>Estimates in the U.S. project up to </a:t>
            </a:r>
            <a:r>
              <a:rPr kumimoji="0" lang="en-US" sz="1050" b="1" i="0" u="none" strike="noStrike" kern="1200" cap="none" spc="0" normalizeH="0" baseline="0" noProof="0" dirty="0">
                <a:ln>
                  <a:noFill/>
                </a:ln>
                <a:solidFill>
                  <a:srgbClr val="000000"/>
                </a:solidFill>
                <a:effectLst/>
                <a:uLnTx/>
                <a:uFillTx/>
                <a:latin typeface="Arial"/>
                <a:ea typeface="+mn-ea"/>
                <a:cs typeface="+mn-cs"/>
              </a:rPr>
              <a:t>$110- $170 B in savings </a:t>
            </a:r>
            <a:r>
              <a:rPr kumimoji="0" lang="en-US" sz="1050" i="0" u="none" strike="noStrike" kern="1200" cap="none" spc="0" normalizeH="0" baseline="0" noProof="0" dirty="0">
                <a:ln>
                  <a:noFill/>
                </a:ln>
                <a:solidFill>
                  <a:srgbClr val="000000"/>
                </a:solidFill>
                <a:effectLst/>
                <a:uLnTx/>
                <a:uFillTx/>
                <a:latin typeface="Arial"/>
                <a:ea typeface="+mn-ea"/>
                <a:cs typeface="+mn-cs"/>
              </a:rPr>
              <a:t>over the next decade</a:t>
            </a:r>
          </a:p>
          <a:p>
            <a:pPr lvl="1">
              <a:spcAft>
                <a:spcPts val="600"/>
              </a:spcAft>
              <a:defRPr/>
            </a:pPr>
            <a:r>
              <a:rPr lang="en-US" sz="1050" dirty="0">
                <a:solidFill>
                  <a:srgbClr val="000000"/>
                </a:solidFill>
                <a:latin typeface="Arial"/>
              </a:rPr>
              <a:t>This presents a </a:t>
            </a:r>
            <a:r>
              <a:rPr lang="en-US" sz="1050" b="1" dirty="0">
                <a:solidFill>
                  <a:srgbClr val="000000"/>
                </a:solidFill>
                <a:latin typeface="Arial"/>
              </a:rPr>
              <a:t>capital-efficient solution to improve grid utilization</a:t>
            </a:r>
          </a:p>
          <a:p>
            <a:pPr>
              <a:spcAft>
                <a:spcPts val="600"/>
              </a:spcAft>
              <a:defRPr/>
            </a:pPr>
            <a:r>
              <a:rPr lang="en-US" sz="1050" dirty="0">
                <a:cs typeface="Arial"/>
              </a:rPr>
              <a:t>BYOC is an example of how </a:t>
            </a:r>
            <a:r>
              <a:rPr lang="en-US" sz="1050" b="1" dirty="0">
                <a:cs typeface="Arial"/>
              </a:rPr>
              <a:t>big</a:t>
            </a:r>
            <a:r>
              <a:rPr lang="en-US" sz="1050" dirty="0">
                <a:cs typeface="Arial"/>
              </a:rPr>
              <a:t> </a:t>
            </a:r>
            <a:r>
              <a:rPr lang="en-US" sz="1050" b="1" dirty="0">
                <a:cs typeface="Arial"/>
              </a:rPr>
              <a:t>tech can participate in grid investments; </a:t>
            </a:r>
            <a:r>
              <a:rPr lang="en-US" sz="1050" dirty="0">
                <a:cs typeface="Arial"/>
              </a:rPr>
              <a:t>hyperscalers like Google bring in critical financing</a:t>
            </a:r>
          </a:p>
          <a:p>
            <a:pPr lvl="1">
              <a:spcAft>
                <a:spcPts val="600"/>
              </a:spcAft>
              <a:defRPr/>
            </a:pPr>
            <a:r>
              <a:rPr lang="en-US" sz="1050" dirty="0"/>
              <a:t>Data center investments can expedite the flexibility technology learning curve</a:t>
            </a:r>
          </a:p>
        </p:txBody>
      </p:sp>
      <p:sp>
        <p:nvSpPr>
          <p:cNvPr id="93" name="Text Placeholder 10">
            <a:extLst>
              <a:ext uri="{FF2B5EF4-FFF2-40B4-BE49-F238E27FC236}">
                <a16:creationId xmlns:a16="http://schemas.microsoft.com/office/drawing/2014/main" id="{E885E0C6-176F-FA4A-651F-2717980D3E2F}"/>
              </a:ext>
            </a:extLst>
          </p:cNvPr>
          <p:cNvSpPr txBox="1">
            <a:spLocks/>
          </p:cNvSpPr>
          <p:nvPr>
            <p:custDataLst>
              <p:tags r:id="rId2"/>
            </p:custDataLst>
          </p:nvPr>
        </p:nvSpPr>
        <p:spPr bwMode="auto">
          <a:xfrm>
            <a:off x="2878138" y="2504395"/>
            <a:ext cx="1711325" cy="1968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0638" rIns="0" bIns="84138" rtlCol="0" anchor="t">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en-US" altLang="en-US" sz="600">
                <a:effectLst/>
              </a:rPr>
              <a:t>0% 10% 20% 30% 40% 50%</a:t>
            </a:r>
            <a:endParaRPr lang="en-US" sz="600"/>
          </a:p>
        </p:txBody>
      </p:sp>
      <p:sp>
        <p:nvSpPr>
          <p:cNvPr id="95" name="Text Placeholder 10">
            <a:extLst>
              <a:ext uri="{FF2B5EF4-FFF2-40B4-BE49-F238E27FC236}">
                <a16:creationId xmlns:a16="http://schemas.microsoft.com/office/drawing/2014/main" id="{E13F9500-08D6-9F80-839D-7DEDDC64E26C}"/>
              </a:ext>
            </a:extLst>
          </p:cNvPr>
          <p:cNvSpPr txBox="1">
            <a:spLocks/>
          </p:cNvSpPr>
          <p:nvPr>
            <p:custDataLst>
              <p:tags r:id="rId3"/>
            </p:custDataLst>
          </p:nvPr>
        </p:nvSpPr>
        <p:spPr bwMode="auto">
          <a:xfrm>
            <a:off x="2878138" y="2277382"/>
            <a:ext cx="1711325" cy="22701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85725" rIns="0" bIns="19050" rtlCol="0" anchor="b">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r>
              <a:rPr lang="en-US" altLang="en-US" sz="800" b="1">
                <a:effectLst/>
              </a:rPr>
              <a:t>Average electricity bill change</a:t>
            </a:r>
            <a:endParaRPr lang="en-US" sz="800" b="1"/>
          </a:p>
        </p:txBody>
      </p:sp>
      <p:sp>
        <p:nvSpPr>
          <p:cNvPr id="97" name="Rectangle 96">
            <a:extLst>
              <a:ext uri="{FF2B5EF4-FFF2-40B4-BE49-F238E27FC236}">
                <a16:creationId xmlns:a16="http://schemas.microsoft.com/office/drawing/2014/main" id="{114D6AA1-F54D-C8F1-54E9-DF1D7CA73C97}"/>
              </a:ext>
            </a:extLst>
          </p:cNvPr>
          <p:cNvSpPr/>
          <p:nvPr/>
        </p:nvSpPr>
        <p:spPr bwMode="gray">
          <a:xfrm>
            <a:off x="2878138" y="2626223"/>
            <a:ext cx="120650" cy="69850"/>
          </a:xfrm>
          <a:prstGeom prst="rect">
            <a:avLst/>
          </a:prstGeom>
          <a:solidFill>
            <a:srgbClr val="E4E8E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98" name="Rectangle 97">
            <a:extLst>
              <a:ext uri="{FF2B5EF4-FFF2-40B4-BE49-F238E27FC236}">
                <a16:creationId xmlns:a16="http://schemas.microsoft.com/office/drawing/2014/main" id="{28230976-8507-86E4-64B8-62B6DD5080FF}"/>
              </a:ext>
            </a:extLst>
          </p:cNvPr>
          <p:cNvSpPr/>
          <p:nvPr/>
        </p:nvSpPr>
        <p:spPr bwMode="gray">
          <a:xfrm>
            <a:off x="3033713" y="2626223"/>
            <a:ext cx="120650" cy="69850"/>
          </a:xfrm>
          <a:prstGeom prst="rect">
            <a:avLst/>
          </a:prstGeom>
          <a:solidFill>
            <a:srgbClr val="EDFEFD"/>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99" name="Rectangle 98">
            <a:extLst>
              <a:ext uri="{FF2B5EF4-FFF2-40B4-BE49-F238E27FC236}">
                <a16:creationId xmlns:a16="http://schemas.microsoft.com/office/drawing/2014/main" id="{C3992B46-7655-9CF5-8CE0-472AF20584E3}"/>
              </a:ext>
            </a:extLst>
          </p:cNvPr>
          <p:cNvSpPr/>
          <p:nvPr/>
        </p:nvSpPr>
        <p:spPr bwMode="gray">
          <a:xfrm>
            <a:off x="3189288" y="2626223"/>
            <a:ext cx="120650" cy="69850"/>
          </a:xfrm>
          <a:prstGeom prst="rect">
            <a:avLst/>
          </a:prstGeom>
          <a:solidFill>
            <a:schemeClr val="accent1">
              <a:lumMod val="20000"/>
              <a:lumOff val="8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00" name="Rectangle 99">
            <a:extLst>
              <a:ext uri="{FF2B5EF4-FFF2-40B4-BE49-F238E27FC236}">
                <a16:creationId xmlns:a16="http://schemas.microsoft.com/office/drawing/2014/main" id="{AF6AFE04-F761-7135-C614-61A650F52189}"/>
              </a:ext>
            </a:extLst>
          </p:cNvPr>
          <p:cNvSpPr/>
          <p:nvPr/>
        </p:nvSpPr>
        <p:spPr bwMode="gray">
          <a:xfrm>
            <a:off x="3351489" y="2625429"/>
            <a:ext cx="120650" cy="71438"/>
          </a:xfrm>
          <a:prstGeom prst="rect">
            <a:avLst/>
          </a:prstGeom>
          <a:solidFill>
            <a:schemeClr val="accent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01" name="Rectangle 100">
            <a:extLst>
              <a:ext uri="{FF2B5EF4-FFF2-40B4-BE49-F238E27FC236}">
                <a16:creationId xmlns:a16="http://schemas.microsoft.com/office/drawing/2014/main" id="{FF36ED75-1ECC-ECEE-94B1-71D164915441}"/>
              </a:ext>
            </a:extLst>
          </p:cNvPr>
          <p:cNvSpPr/>
          <p:nvPr/>
        </p:nvSpPr>
        <p:spPr bwMode="gray">
          <a:xfrm>
            <a:off x="3520592" y="2626223"/>
            <a:ext cx="119063" cy="69850"/>
          </a:xfrm>
          <a:prstGeom prst="rect">
            <a:avLst/>
          </a:prstGeom>
          <a:solidFill>
            <a:schemeClr val="accent1">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02" name="Rectangle 101">
            <a:extLst>
              <a:ext uri="{FF2B5EF4-FFF2-40B4-BE49-F238E27FC236}">
                <a16:creationId xmlns:a16="http://schemas.microsoft.com/office/drawing/2014/main" id="{9010FBA5-7EB6-FE8C-5977-F5DAFDC3A135}"/>
              </a:ext>
            </a:extLst>
          </p:cNvPr>
          <p:cNvSpPr/>
          <p:nvPr/>
        </p:nvSpPr>
        <p:spPr bwMode="gray">
          <a:xfrm>
            <a:off x="3682793" y="2625429"/>
            <a:ext cx="119063" cy="71438"/>
          </a:xfrm>
          <a:prstGeom prst="rect">
            <a:avLst/>
          </a:prstGeom>
          <a:solidFill>
            <a:schemeClr val="accent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46" name="TextBox 45">
            <a:extLst>
              <a:ext uri="{FF2B5EF4-FFF2-40B4-BE49-F238E27FC236}">
                <a16:creationId xmlns:a16="http://schemas.microsoft.com/office/drawing/2014/main" id="{F8F3DAC2-EF96-9B50-A53C-01234E37DFC9}"/>
              </a:ext>
            </a:extLst>
          </p:cNvPr>
          <p:cNvSpPr txBox="1"/>
          <p:nvPr/>
        </p:nvSpPr>
        <p:spPr bwMode="gray">
          <a:xfrm>
            <a:off x="4795837" y="2046645"/>
            <a:ext cx="4195517" cy="276999"/>
          </a:xfrm>
          <a:prstGeom prst="rect">
            <a:avLst/>
          </a:prstGeom>
          <a:noFill/>
        </p:spPr>
        <p:txBody>
          <a:bodyPr wrap="square">
            <a:spAutoFit/>
          </a:bodyPr>
          <a:lstStyle/>
          <a:p>
            <a:pPr marL="0" indent="0">
              <a:spcBef>
                <a:spcPct val="0"/>
              </a:spcBef>
              <a:spcAft>
                <a:spcPct val="0"/>
              </a:spcAft>
              <a:buNone/>
            </a:pPr>
            <a:r>
              <a:rPr lang="en-US" sz="1200" dirty="0"/>
              <a:t>Supply mix cleared in PJM ‘28-’29 auction, MW</a:t>
            </a:r>
          </a:p>
        </p:txBody>
      </p:sp>
      <p:graphicFrame>
        <p:nvGraphicFramePr>
          <p:cNvPr id="84" name="Chart 83">
            <a:extLst>
              <a:ext uri="{FF2B5EF4-FFF2-40B4-BE49-F238E27FC236}">
                <a16:creationId xmlns:a16="http://schemas.microsoft.com/office/drawing/2014/main" id="{F6BB6218-FB15-8583-7E12-609A2F3F7A17}"/>
              </a:ext>
            </a:extLst>
          </p:cNvPr>
          <p:cNvGraphicFramePr/>
          <p:nvPr>
            <p:custDataLst>
              <p:tags r:id="rId4"/>
            </p:custDataLst>
          </p:nvPr>
        </p:nvGraphicFramePr>
        <p:xfrm>
          <a:off x="5832475" y="2460625"/>
          <a:ext cx="2165350" cy="1978025"/>
        </p:xfrm>
        <a:graphic>
          <a:graphicData uri="http://schemas.openxmlformats.org/drawingml/2006/chart">
            <c:chart xmlns:c="http://schemas.openxmlformats.org/drawingml/2006/chart" xmlns:r="http://schemas.openxmlformats.org/officeDocument/2006/relationships" r:id="rId34"/>
          </a:graphicData>
        </a:graphic>
      </p:graphicFrame>
      <p:sp>
        <p:nvSpPr>
          <p:cNvPr id="36" name="Text Placeholder 10">
            <a:extLst>
              <a:ext uri="{FF2B5EF4-FFF2-40B4-BE49-F238E27FC236}">
                <a16:creationId xmlns:a16="http://schemas.microsoft.com/office/drawing/2014/main" id="{115DFB91-512B-3844-A114-92FBEDCA92F2}"/>
              </a:ext>
            </a:extLst>
          </p:cNvPr>
          <p:cNvSpPr>
            <a:spLocks/>
          </p:cNvSpPr>
          <p:nvPr>
            <p:custDataLst>
              <p:tags r:id="rId5"/>
            </p:custDataLst>
          </p:nvPr>
        </p:nvSpPr>
        <p:spPr bwMode="gray">
          <a:xfrm>
            <a:off x="6383338" y="3168650"/>
            <a:ext cx="217488" cy="152400"/>
          </a:xfrm>
          <a:prstGeom prst="rect">
            <a:avLst/>
          </a:prstGeom>
          <a:solidFill>
            <a:schemeClr val="accent3"/>
          </a:solidFill>
          <a:ln>
            <a:noFill/>
          </a:ln>
          <a:effec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6C75416A-B722-4E51-9F91-4525F45644D5}" type="datetime'''''''''''''''''''''4''''''''''''''''''''''''''''%'">
              <a:rPr lang="en-US" altLang="en-US" sz="1000" smtClean="0">
                <a:solidFill>
                  <a:schemeClr val="bg1"/>
                </a:solidFill>
                <a:effectLst/>
              </a:rPr>
              <a:pPr marL="0" lvl="0" indent="0" algn="ctr">
                <a:spcBef>
                  <a:spcPct val="0"/>
                </a:spcBef>
                <a:spcAft>
                  <a:spcPct val="0"/>
                </a:spcAft>
                <a:buNone/>
              </a:pPr>
              <a:t>4%</a:t>
            </a:fld>
            <a:endParaRPr lang="en-US" sz="1000" dirty="0">
              <a:solidFill>
                <a:schemeClr val="bg1"/>
              </a:solidFill>
            </a:endParaRPr>
          </a:p>
        </p:txBody>
      </p:sp>
      <p:sp>
        <p:nvSpPr>
          <p:cNvPr id="81" name="Text Placeholder 10">
            <a:extLst>
              <a:ext uri="{FF2B5EF4-FFF2-40B4-BE49-F238E27FC236}">
                <a16:creationId xmlns:a16="http://schemas.microsoft.com/office/drawing/2014/main" id="{115DFB91-512B-3844-A114-92FBEDCA92F2}"/>
              </a:ext>
            </a:extLst>
          </p:cNvPr>
          <p:cNvSpPr>
            <a:spLocks/>
          </p:cNvSpPr>
          <p:nvPr>
            <p:custDataLst>
              <p:tags r:id="rId6"/>
            </p:custDataLst>
          </p:nvPr>
        </p:nvSpPr>
        <p:spPr bwMode="gray">
          <a:xfrm>
            <a:off x="6183313" y="3271838"/>
            <a:ext cx="217488" cy="152400"/>
          </a:xfrm>
          <a:prstGeom prst="rect">
            <a:avLst/>
          </a:prstGeom>
          <a:solidFill>
            <a:schemeClr val="accent6"/>
          </a:solidFill>
          <a:ln>
            <a:noFill/>
          </a:ln>
          <a:effec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D08F3B61-647D-478D-8363-688C1326C718}" type="datetime'''5''''''''''''''%'''''''''''''''''''''''''''''''">
              <a:rPr lang="en-US" altLang="en-US" sz="1000" smtClean="0">
                <a:solidFill>
                  <a:schemeClr val="bg1"/>
                </a:solidFill>
                <a:effectLst/>
              </a:rPr>
              <a:pPr marL="0" lvl="0" indent="0" algn="ctr">
                <a:spcBef>
                  <a:spcPct val="0"/>
                </a:spcBef>
                <a:spcAft>
                  <a:spcPct val="0"/>
                </a:spcAft>
                <a:buNone/>
              </a:pPr>
              <a:t>5%</a:t>
            </a:fld>
            <a:endParaRPr lang="en-US" sz="1000" dirty="0">
              <a:solidFill>
                <a:schemeClr val="bg1"/>
              </a:solidFill>
            </a:endParaRPr>
          </a:p>
        </p:txBody>
      </p:sp>
      <p:sp>
        <p:nvSpPr>
          <p:cNvPr id="152" name="Rectangle 151">
            <a:extLst>
              <a:ext uri="{FF2B5EF4-FFF2-40B4-BE49-F238E27FC236}">
                <a16:creationId xmlns:a16="http://schemas.microsoft.com/office/drawing/2014/main" id="{C9029C40-DF98-70D6-5857-1D06E12BE6CC}"/>
              </a:ext>
            </a:extLst>
          </p:cNvPr>
          <p:cNvSpPr/>
          <p:nvPr>
            <p:custDataLst>
              <p:tags r:id="rId7"/>
            </p:custDataLst>
          </p:nvPr>
        </p:nvSpPr>
        <p:spPr bwMode="auto">
          <a:xfrm>
            <a:off x="7729538" y="2579688"/>
            <a:ext cx="179388" cy="133350"/>
          </a:xfrm>
          <a:prstGeom prst="rect">
            <a:avLst/>
          </a:prstGeom>
          <a:solidFill>
            <a:srgbClr val="969696"/>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153" name="Rectangle 152">
            <a:extLst>
              <a:ext uri="{FF2B5EF4-FFF2-40B4-BE49-F238E27FC236}">
                <a16:creationId xmlns:a16="http://schemas.microsoft.com/office/drawing/2014/main" id="{E0615A53-54C1-ABFE-F813-FD9B37389E95}"/>
              </a:ext>
            </a:extLst>
          </p:cNvPr>
          <p:cNvSpPr/>
          <p:nvPr>
            <p:custDataLst>
              <p:tags r:id="rId8"/>
            </p:custDataLst>
          </p:nvPr>
        </p:nvSpPr>
        <p:spPr bwMode="auto">
          <a:xfrm>
            <a:off x="7729538" y="2782888"/>
            <a:ext cx="179388" cy="133350"/>
          </a:xfrm>
          <a:prstGeom prst="rect">
            <a:avLst/>
          </a:prstGeom>
          <a:solidFill>
            <a:srgbClr val="6F8DB9"/>
          </a:solidFill>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32" name="Rectangle 31">
            <a:extLst>
              <a:ext uri="{FF2B5EF4-FFF2-40B4-BE49-F238E27FC236}">
                <a16:creationId xmlns:a16="http://schemas.microsoft.com/office/drawing/2014/main" id="{61968E9A-CE94-F9AE-3D61-70CAF82925C1}"/>
              </a:ext>
            </a:extLst>
          </p:cNvPr>
          <p:cNvSpPr/>
          <p:nvPr>
            <p:custDataLst>
              <p:tags r:id="rId9"/>
            </p:custDataLst>
          </p:nvPr>
        </p:nvSpPr>
        <p:spPr bwMode="auto">
          <a:xfrm>
            <a:off x="7729538" y="2986088"/>
            <a:ext cx="179387" cy="133350"/>
          </a:xfrm>
          <a:prstGeom prst="rect">
            <a:avLst/>
          </a:prstGeom>
          <a:solidFill>
            <a:srgbClr val="000000"/>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dirty="0" err="1">
              <a:solidFill>
                <a:schemeClr val="tx1"/>
              </a:solidFill>
            </a:endParaRPr>
          </a:p>
        </p:txBody>
      </p:sp>
      <p:sp>
        <p:nvSpPr>
          <p:cNvPr id="38" name="Rectangle 37">
            <a:extLst>
              <a:ext uri="{FF2B5EF4-FFF2-40B4-BE49-F238E27FC236}">
                <a16:creationId xmlns:a16="http://schemas.microsoft.com/office/drawing/2014/main" id="{A4B8CA13-1E39-88FF-36F7-B5643E4A151C}"/>
              </a:ext>
            </a:extLst>
          </p:cNvPr>
          <p:cNvSpPr/>
          <p:nvPr>
            <p:custDataLst>
              <p:tags r:id="rId10"/>
            </p:custDataLst>
          </p:nvPr>
        </p:nvSpPr>
        <p:spPr bwMode="auto">
          <a:xfrm>
            <a:off x="7729538" y="3189288"/>
            <a:ext cx="179387" cy="133350"/>
          </a:xfrm>
          <a:prstGeom prst="rect">
            <a:avLst/>
          </a:prstGeom>
          <a:solidFill>
            <a:schemeClr val="accent6"/>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dirty="0" err="1">
              <a:solidFill>
                <a:schemeClr val="tx1"/>
              </a:solidFill>
            </a:endParaRPr>
          </a:p>
        </p:txBody>
      </p:sp>
      <p:sp>
        <p:nvSpPr>
          <p:cNvPr id="39" name="Rectangle 38">
            <a:extLst>
              <a:ext uri="{FF2B5EF4-FFF2-40B4-BE49-F238E27FC236}">
                <a16:creationId xmlns:a16="http://schemas.microsoft.com/office/drawing/2014/main" id="{597F1F1D-98DD-822B-96FC-AABB0525DC06}"/>
              </a:ext>
            </a:extLst>
          </p:cNvPr>
          <p:cNvSpPr/>
          <p:nvPr>
            <p:custDataLst>
              <p:tags r:id="rId11"/>
            </p:custDataLst>
          </p:nvPr>
        </p:nvSpPr>
        <p:spPr bwMode="auto">
          <a:xfrm>
            <a:off x="7729538" y="3392488"/>
            <a:ext cx="179388" cy="133350"/>
          </a:xfrm>
          <a:prstGeom prst="rect">
            <a:avLst/>
          </a:prstGeom>
          <a:solidFill>
            <a:schemeClr val="accent3"/>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dirty="0" err="1">
              <a:solidFill>
                <a:schemeClr val="tx1"/>
              </a:solidFill>
            </a:endParaRPr>
          </a:p>
        </p:txBody>
      </p:sp>
      <p:sp>
        <p:nvSpPr>
          <p:cNvPr id="44" name="Rectangle 43">
            <a:extLst>
              <a:ext uri="{FF2B5EF4-FFF2-40B4-BE49-F238E27FC236}">
                <a16:creationId xmlns:a16="http://schemas.microsoft.com/office/drawing/2014/main" id="{71378409-1D97-EF5A-E73A-ECA296EBF5CC}"/>
              </a:ext>
            </a:extLst>
          </p:cNvPr>
          <p:cNvSpPr/>
          <p:nvPr>
            <p:custDataLst>
              <p:tags r:id="rId12"/>
            </p:custDataLst>
          </p:nvPr>
        </p:nvSpPr>
        <p:spPr bwMode="auto">
          <a:xfrm>
            <a:off x="7729538" y="3595688"/>
            <a:ext cx="179388" cy="133350"/>
          </a:xfrm>
          <a:prstGeom prst="rect">
            <a:avLst/>
          </a:prstGeom>
          <a:solidFill>
            <a:schemeClr val="accent1"/>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dirty="0" err="1">
              <a:solidFill>
                <a:schemeClr val="tx1"/>
              </a:solidFill>
            </a:endParaRPr>
          </a:p>
        </p:txBody>
      </p:sp>
      <p:sp>
        <p:nvSpPr>
          <p:cNvPr id="51" name="Rectangle 50">
            <a:extLst>
              <a:ext uri="{FF2B5EF4-FFF2-40B4-BE49-F238E27FC236}">
                <a16:creationId xmlns:a16="http://schemas.microsoft.com/office/drawing/2014/main" id="{122719B5-D302-F475-C4D6-0D8B980F2FE4}"/>
              </a:ext>
            </a:extLst>
          </p:cNvPr>
          <p:cNvSpPr/>
          <p:nvPr>
            <p:custDataLst>
              <p:tags r:id="rId13"/>
            </p:custDataLst>
          </p:nvPr>
        </p:nvSpPr>
        <p:spPr bwMode="auto">
          <a:xfrm>
            <a:off x="7729538" y="3798888"/>
            <a:ext cx="179387" cy="133350"/>
          </a:xfrm>
          <a:prstGeom prst="rect">
            <a:avLst/>
          </a:prstGeom>
          <a:solidFill>
            <a:srgbClr val="808080"/>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dirty="0" err="1">
              <a:solidFill>
                <a:schemeClr val="tx1"/>
              </a:solidFill>
            </a:endParaRPr>
          </a:p>
        </p:txBody>
      </p:sp>
      <p:sp>
        <p:nvSpPr>
          <p:cNvPr id="67" name="Rectangle 66">
            <a:extLst>
              <a:ext uri="{FF2B5EF4-FFF2-40B4-BE49-F238E27FC236}">
                <a16:creationId xmlns:a16="http://schemas.microsoft.com/office/drawing/2014/main" id="{B414060E-733E-256D-D403-3779C887F381}"/>
              </a:ext>
            </a:extLst>
          </p:cNvPr>
          <p:cNvSpPr/>
          <p:nvPr>
            <p:custDataLst>
              <p:tags r:id="rId14"/>
            </p:custDataLst>
          </p:nvPr>
        </p:nvSpPr>
        <p:spPr bwMode="auto">
          <a:xfrm>
            <a:off x="7729538" y="4002088"/>
            <a:ext cx="179387" cy="133350"/>
          </a:xfrm>
          <a:prstGeom prst="rect">
            <a:avLst/>
          </a:prstGeom>
          <a:solidFill>
            <a:srgbClr val="FDDB0F"/>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dirty="0" err="1">
              <a:solidFill>
                <a:schemeClr val="tx1"/>
              </a:solidFill>
            </a:endParaRPr>
          </a:p>
        </p:txBody>
      </p:sp>
      <p:sp>
        <p:nvSpPr>
          <p:cNvPr id="146" name="Text Placeholder 10">
            <a:extLst>
              <a:ext uri="{FF2B5EF4-FFF2-40B4-BE49-F238E27FC236}">
                <a16:creationId xmlns:a16="http://schemas.microsoft.com/office/drawing/2014/main" id="{A2B98D89-4A14-7B2F-56F0-910121C20F44}"/>
              </a:ext>
            </a:extLst>
          </p:cNvPr>
          <p:cNvSpPr txBox="1">
            <a:spLocks/>
          </p:cNvSpPr>
          <p:nvPr>
            <p:custDataLst>
              <p:tags r:id="rId15"/>
            </p:custDataLst>
          </p:nvPr>
        </p:nvSpPr>
        <p:spPr bwMode="auto">
          <a:xfrm>
            <a:off x="7959725" y="2574925"/>
            <a:ext cx="6461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09F137DA-76EE-47AB-A689-CFF4E5576ED3}" type="datetime'''Natur''''''a''''''''l ''''''''''g''''as'''''''''''''''''">
              <a:rPr lang="en-US" altLang="en-US" sz="1000" smtClean="0"/>
              <a:pPr/>
              <a:t>Natural gas</a:t>
            </a:fld>
            <a:endParaRPr lang="en-US" sz="1000"/>
          </a:p>
        </p:txBody>
      </p:sp>
      <p:sp>
        <p:nvSpPr>
          <p:cNvPr id="148" name="Text Placeholder 10">
            <a:extLst>
              <a:ext uri="{FF2B5EF4-FFF2-40B4-BE49-F238E27FC236}">
                <a16:creationId xmlns:a16="http://schemas.microsoft.com/office/drawing/2014/main" id="{EBA48CF7-64C6-5201-85CD-FDF7B0F288A2}"/>
              </a:ext>
            </a:extLst>
          </p:cNvPr>
          <p:cNvSpPr txBox="1">
            <a:spLocks/>
          </p:cNvSpPr>
          <p:nvPr>
            <p:custDataLst>
              <p:tags r:id="rId16"/>
            </p:custDataLst>
          </p:nvPr>
        </p:nvSpPr>
        <p:spPr bwMode="auto">
          <a:xfrm>
            <a:off x="7959725" y="2778125"/>
            <a:ext cx="4365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F4DC4628-ACF2-4503-A221-24D6FC3EF02F}" type="datetime'''N''u''''''''''''''''''''cl''''''''''''e''''''a''''''r'''''''">
              <a:rPr lang="en-US" altLang="en-US" sz="1000" smtClean="0"/>
              <a:pPr/>
              <a:t>Nuclear</a:t>
            </a:fld>
            <a:endParaRPr lang="en-US" sz="1000"/>
          </a:p>
        </p:txBody>
      </p:sp>
      <p:sp>
        <p:nvSpPr>
          <p:cNvPr id="28" name="Text Placeholder 10">
            <a:extLst>
              <a:ext uri="{FF2B5EF4-FFF2-40B4-BE49-F238E27FC236}">
                <a16:creationId xmlns:a16="http://schemas.microsoft.com/office/drawing/2014/main" id="{02EF6E26-2A23-0DD3-DF87-0606FB75EE2B}"/>
              </a:ext>
            </a:extLst>
          </p:cNvPr>
          <p:cNvSpPr txBox="1">
            <a:spLocks/>
          </p:cNvSpPr>
          <p:nvPr>
            <p:custDataLst>
              <p:tags r:id="rId17"/>
            </p:custDataLst>
          </p:nvPr>
        </p:nvSpPr>
        <p:spPr bwMode="auto">
          <a:xfrm>
            <a:off x="7959725" y="2981325"/>
            <a:ext cx="26035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E8B80E1D-CFE6-4965-9D3C-F11833678C3E}" type="datetime'C''''''''''o''''''''''a''''l'''''''">
              <a:rPr lang="en-US" altLang="en-US" sz="1000" smtClean="0"/>
              <a:pPr/>
              <a:t>Coal</a:t>
            </a:fld>
            <a:endParaRPr lang="en-US" sz="1000"/>
          </a:p>
        </p:txBody>
      </p:sp>
      <p:sp>
        <p:nvSpPr>
          <p:cNvPr id="33" name="Text Placeholder 10">
            <a:extLst>
              <a:ext uri="{FF2B5EF4-FFF2-40B4-BE49-F238E27FC236}">
                <a16:creationId xmlns:a16="http://schemas.microsoft.com/office/drawing/2014/main" id="{D4410736-657F-5CFD-B242-F961D2B0CFAD}"/>
              </a:ext>
            </a:extLst>
          </p:cNvPr>
          <p:cNvSpPr txBox="1">
            <a:spLocks/>
          </p:cNvSpPr>
          <p:nvPr>
            <p:custDataLst>
              <p:tags r:id="rId18"/>
            </p:custDataLst>
          </p:nvPr>
        </p:nvSpPr>
        <p:spPr bwMode="auto">
          <a:xfrm>
            <a:off x="7959725" y="3184525"/>
            <a:ext cx="10318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7FF6D027-E48B-4A7B-9F68-01324AF046BE}" type="datetime'D''''''e''''''m''an''''''d'' ''''''r''e''s''''''ponse'''''''">
              <a:rPr lang="en-US" altLang="en-US" sz="1000" smtClean="0"/>
              <a:pPr/>
              <a:t>Demand response</a:t>
            </a:fld>
            <a:endParaRPr lang="en-US" sz="1000"/>
          </a:p>
        </p:txBody>
      </p:sp>
      <p:sp>
        <p:nvSpPr>
          <p:cNvPr id="34" name="Text Placeholder 10">
            <a:extLst>
              <a:ext uri="{FF2B5EF4-FFF2-40B4-BE49-F238E27FC236}">
                <a16:creationId xmlns:a16="http://schemas.microsoft.com/office/drawing/2014/main" id="{F27701CB-87B6-7462-3A12-4F6BED7DA341}"/>
              </a:ext>
            </a:extLst>
          </p:cNvPr>
          <p:cNvSpPr txBox="1">
            <a:spLocks/>
          </p:cNvSpPr>
          <p:nvPr>
            <p:custDataLst>
              <p:tags r:id="rId19"/>
            </p:custDataLst>
          </p:nvPr>
        </p:nvSpPr>
        <p:spPr bwMode="auto">
          <a:xfrm>
            <a:off x="7959725" y="3387725"/>
            <a:ext cx="33813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3BF215DC-0B9F-4174-9294-7A89A7E26A73}" type="datetime'H''''''''''''''''''''''''''''''y''''''''''d''''''r''''''''o'''">
              <a:rPr lang="en-US" altLang="en-US" sz="1000" smtClean="0"/>
              <a:pPr/>
              <a:t>Hydro</a:t>
            </a:fld>
            <a:endParaRPr lang="en-US" sz="1000"/>
          </a:p>
        </p:txBody>
      </p:sp>
      <p:sp>
        <p:nvSpPr>
          <p:cNvPr id="41" name="Text Placeholder 10">
            <a:extLst>
              <a:ext uri="{FF2B5EF4-FFF2-40B4-BE49-F238E27FC236}">
                <a16:creationId xmlns:a16="http://schemas.microsoft.com/office/drawing/2014/main" id="{0A198B96-F134-E482-48A9-34B49D9F09D5}"/>
              </a:ext>
            </a:extLst>
          </p:cNvPr>
          <p:cNvSpPr txBox="1">
            <a:spLocks/>
          </p:cNvSpPr>
          <p:nvPr>
            <p:custDataLst>
              <p:tags r:id="rId20"/>
            </p:custDataLst>
          </p:nvPr>
        </p:nvSpPr>
        <p:spPr bwMode="auto">
          <a:xfrm>
            <a:off x="7959725" y="3590925"/>
            <a:ext cx="2889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18B32F51-267E-4790-AE29-CCCCA14A6DE6}" type="datetime'''''''W''''''''''in''''''''''''''''''''''''''d'''''''''">
              <a:rPr lang="en-US" altLang="en-US" sz="1000" smtClean="0"/>
              <a:pPr/>
              <a:t>Wind</a:t>
            </a:fld>
            <a:endParaRPr lang="en-US" sz="1000"/>
          </a:p>
        </p:txBody>
      </p:sp>
      <p:sp>
        <p:nvSpPr>
          <p:cNvPr id="47" name="Text Placeholder 10">
            <a:extLst>
              <a:ext uri="{FF2B5EF4-FFF2-40B4-BE49-F238E27FC236}">
                <a16:creationId xmlns:a16="http://schemas.microsoft.com/office/drawing/2014/main" id="{B3BE7B3E-EAEE-2001-0F5A-C61EBBF10BF0}"/>
              </a:ext>
            </a:extLst>
          </p:cNvPr>
          <p:cNvSpPr txBox="1">
            <a:spLocks/>
          </p:cNvSpPr>
          <p:nvPr>
            <p:custDataLst>
              <p:tags r:id="rId21"/>
            </p:custDataLst>
          </p:nvPr>
        </p:nvSpPr>
        <p:spPr bwMode="auto">
          <a:xfrm>
            <a:off x="7959725" y="3794125"/>
            <a:ext cx="1555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DFDFF689-A8A5-423D-8D5B-E497C41DEFD1}" type="datetime'''O''''''''''''''''''''''''i''''l'''''''''''">
              <a:rPr lang="en-US" altLang="en-US" sz="1000" smtClean="0"/>
              <a:pPr/>
              <a:t>Oil</a:t>
            </a:fld>
            <a:endParaRPr lang="en-US" sz="1000"/>
          </a:p>
        </p:txBody>
      </p:sp>
      <p:sp>
        <p:nvSpPr>
          <p:cNvPr id="64" name="Text Placeholder 10">
            <a:extLst>
              <a:ext uri="{FF2B5EF4-FFF2-40B4-BE49-F238E27FC236}">
                <a16:creationId xmlns:a16="http://schemas.microsoft.com/office/drawing/2014/main" id="{4FFFFB4C-9C01-E75F-F85D-A67893E01D93}"/>
              </a:ext>
            </a:extLst>
          </p:cNvPr>
          <p:cNvSpPr txBox="1">
            <a:spLocks/>
          </p:cNvSpPr>
          <p:nvPr>
            <p:custDataLst>
              <p:tags r:id="rId22"/>
            </p:custDataLst>
          </p:nvPr>
        </p:nvSpPr>
        <p:spPr bwMode="auto">
          <a:xfrm>
            <a:off x="7959725" y="3997325"/>
            <a:ext cx="2952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4F30B5D7-30F4-4F29-AFAC-B1E994AE4D1C}" type="datetime'''''''''''''''''''''''''''''''''S''''''''''o''l''''''''ar'''''">
              <a:rPr lang="en-US" altLang="en-US" sz="1000" smtClean="0"/>
              <a:pPr/>
              <a:t>Solar</a:t>
            </a:fld>
            <a:endParaRPr lang="en-US" sz="1000"/>
          </a:p>
        </p:txBody>
      </p:sp>
      <p:sp>
        <p:nvSpPr>
          <p:cNvPr id="164" name="TextBox 163">
            <a:extLst>
              <a:ext uri="{FF2B5EF4-FFF2-40B4-BE49-F238E27FC236}">
                <a16:creationId xmlns:a16="http://schemas.microsoft.com/office/drawing/2014/main" id="{AD06E84B-24B2-A74D-5D3A-C10D551E829C}"/>
              </a:ext>
            </a:extLst>
          </p:cNvPr>
          <p:cNvSpPr txBox="1"/>
          <p:nvPr/>
        </p:nvSpPr>
        <p:spPr bwMode="gray">
          <a:xfrm>
            <a:off x="4818888" y="4475894"/>
            <a:ext cx="4172466" cy="1648681"/>
          </a:xfrm>
          <a:prstGeom prst="rect">
            <a:avLst/>
          </a:prstGeom>
          <a:solidFill>
            <a:schemeClr val="accent6">
              <a:lumMod val="20000"/>
              <a:lumOff val="80000"/>
            </a:schemeClr>
          </a:solidFill>
        </p:spPr>
        <p:txBody>
          <a:bodyPr wrap="square" lIns="45720" tIns="45720" rIns="45720" bIns="45720" anchor="t">
            <a:noAutofit/>
          </a:bodyPr>
          <a:lstStyle/>
          <a:p>
            <a:pPr>
              <a:spcAft>
                <a:spcPts val="300"/>
              </a:spcAft>
            </a:pPr>
            <a:r>
              <a:rPr lang="en-US" sz="1250" b="1" dirty="0">
                <a:cs typeface="Arial"/>
              </a:rPr>
              <a:t>Deal Dynamics</a:t>
            </a:r>
          </a:p>
          <a:p>
            <a:pPr marL="171450" indent="-171450">
              <a:spcAft>
                <a:spcPts val="300"/>
              </a:spcAft>
              <a:buFont typeface="Arial" panose="020B0604020202020204" pitchFamily="34" charset="0"/>
              <a:buChar char="•"/>
            </a:pPr>
            <a:r>
              <a:rPr lang="en-US" sz="1050" dirty="0">
                <a:cs typeface="Arial"/>
              </a:rPr>
              <a:t>Google compensates </a:t>
            </a:r>
            <a:r>
              <a:rPr lang="en-US" sz="1050" dirty="0" err="1">
                <a:cs typeface="Arial"/>
              </a:rPr>
              <a:t>Voltus</a:t>
            </a:r>
            <a:r>
              <a:rPr lang="en-US" sz="1050" dirty="0">
                <a:cs typeface="Arial"/>
              </a:rPr>
              <a:t> to aggregate 100MW annually of customer flexibility over 3 years in a PPA-like structure</a:t>
            </a:r>
          </a:p>
          <a:p>
            <a:pPr marL="171450" indent="-171450">
              <a:spcAft>
                <a:spcPts val="300"/>
              </a:spcAft>
              <a:buFont typeface="Arial" panose="020B0604020202020204" pitchFamily="34" charset="0"/>
              <a:buChar char="•"/>
            </a:pPr>
            <a:r>
              <a:rPr lang="en-US" sz="1050" dirty="0" err="1">
                <a:cs typeface="Arial"/>
              </a:rPr>
              <a:t>Voltus</a:t>
            </a:r>
            <a:r>
              <a:rPr lang="en-US" sz="1050" dirty="0">
                <a:cs typeface="Arial"/>
              </a:rPr>
              <a:t> centralizes and compensates customers who participate in the VPP to respond to demand signals via an automated system</a:t>
            </a:r>
          </a:p>
          <a:p>
            <a:pPr marL="171450" indent="-171450">
              <a:spcAft>
                <a:spcPts val="300"/>
              </a:spcAft>
              <a:buFont typeface="Arial" panose="020B0604020202020204" pitchFamily="34" charset="0"/>
              <a:buChar char="•"/>
            </a:pPr>
            <a:r>
              <a:rPr lang="en-US" sz="1050" dirty="0">
                <a:cs typeface="Arial"/>
              </a:rPr>
              <a:t>The agreement contributes to aggregating capacity to meet increased demand from data centers and bridge PJM’s shortfall, increasing grid resilience</a:t>
            </a:r>
          </a:p>
        </p:txBody>
      </p:sp>
      <p:sp>
        <p:nvSpPr>
          <p:cNvPr id="175" name="Oval 174">
            <a:extLst>
              <a:ext uri="{FF2B5EF4-FFF2-40B4-BE49-F238E27FC236}">
                <a16:creationId xmlns:a16="http://schemas.microsoft.com/office/drawing/2014/main" id="{6FEACD2E-3F96-6A16-FA87-F75EB7C89887}"/>
              </a:ext>
            </a:extLst>
          </p:cNvPr>
          <p:cNvSpPr/>
          <p:nvPr/>
        </p:nvSpPr>
        <p:spPr bwMode="gray">
          <a:xfrm>
            <a:off x="1331465" y="2437349"/>
            <a:ext cx="91440" cy="91440"/>
          </a:xfrm>
          <a:prstGeom prst="ellipse">
            <a:avLst/>
          </a:prstGeom>
          <a:solidFill>
            <a:schemeClr val="tx1">
              <a:lumMod val="50000"/>
              <a:lumOff val="5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grpSp>
        <p:nvGrpSpPr>
          <p:cNvPr id="85" name="Group 84">
            <a:extLst>
              <a:ext uri="{FF2B5EF4-FFF2-40B4-BE49-F238E27FC236}">
                <a16:creationId xmlns:a16="http://schemas.microsoft.com/office/drawing/2014/main" id="{2B5F5258-CF4A-756E-5D4C-6F34D14FC8B3}"/>
              </a:ext>
            </a:extLst>
          </p:cNvPr>
          <p:cNvGrpSpPr/>
          <p:nvPr/>
        </p:nvGrpSpPr>
        <p:grpSpPr>
          <a:xfrm>
            <a:off x="305354" y="2998631"/>
            <a:ext cx="4178850" cy="2668901"/>
            <a:chOff x="320675" y="3061933"/>
            <a:chExt cx="4419600" cy="2700191"/>
          </a:xfrm>
        </p:grpSpPr>
        <p:pic>
          <p:nvPicPr>
            <p:cNvPr id="58" name="Picture 57" descr="A map of the united states&#10;&#10;AI-generated content may be incorrect.">
              <a:extLst>
                <a:ext uri="{FF2B5EF4-FFF2-40B4-BE49-F238E27FC236}">
                  <a16:creationId xmlns:a16="http://schemas.microsoft.com/office/drawing/2014/main" id="{8BFBA72F-93E9-193D-8C00-BEBDE10C4A32}"/>
                </a:ext>
              </a:extLst>
            </p:cNvPr>
            <p:cNvPicPr>
              <a:picLocks noChangeAspect="1"/>
            </p:cNvPicPr>
            <p:nvPr/>
          </p:nvPicPr>
          <p:blipFill>
            <a:blip r:embed="rId35"/>
            <a:srcRect t="12234"/>
            <a:stretch>
              <a:fillRect/>
            </a:stretch>
          </p:blipFill>
          <p:spPr>
            <a:xfrm>
              <a:off x="320675" y="3061933"/>
              <a:ext cx="4419600" cy="2700191"/>
            </a:xfrm>
            <a:prstGeom prst="rect">
              <a:avLst/>
            </a:prstGeom>
          </p:spPr>
        </p:pic>
        <p:sp>
          <p:nvSpPr>
            <p:cNvPr id="169" name="Oval 168">
              <a:extLst>
                <a:ext uri="{FF2B5EF4-FFF2-40B4-BE49-F238E27FC236}">
                  <a16:creationId xmlns:a16="http://schemas.microsoft.com/office/drawing/2014/main" id="{9180C658-DEB0-9FE2-1DF4-A429323B56ED}"/>
                </a:ext>
              </a:extLst>
            </p:cNvPr>
            <p:cNvSpPr/>
            <p:nvPr/>
          </p:nvSpPr>
          <p:spPr bwMode="gray">
            <a:xfrm>
              <a:off x="3387572" y="3976423"/>
              <a:ext cx="109561" cy="109561"/>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70" name="Oval 169">
              <a:extLst>
                <a:ext uri="{FF2B5EF4-FFF2-40B4-BE49-F238E27FC236}">
                  <a16:creationId xmlns:a16="http://schemas.microsoft.com/office/drawing/2014/main" id="{1E2946FF-0642-A7EE-3524-18796A304D02}"/>
                </a:ext>
              </a:extLst>
            </p:cNvPr>
            <p:cNvSpPr/>
            <p:nvPr/>
          </p:nvSpPr>
          <p:spPr bwMode="gray">
            <a:xfrm>
              <a:off x="2943988" y="4518733"/>
              <a:ext cx="109561" cy="109561"/>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71" name="Oval 170">
              <a:extLst>
                <a:ext uri="{FF2B5EF4-FFF2-40B4-BE49-F238E27FC236}">
                  <a16:creationId xmlns:a16="http://schemas.microsoft.com/office/drawing/2014/main" id="{32D409F1-B7E9-3B2B-E3FF-03599631B19D}"/>
                </a:ext>
              </a:extLst>
            </p:cNvPr>
            <p:cNvSpPr/>
            <p:nvPr/>
          </p:nvSpPr>
          <p:spPr bwMode="gray">
            <a:xfrm>
              <a:off x="3463939" y="3761985"/>
              <a:ext cx="109561" cy="109561"/>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72" name="Oval 171">
              <a:extLst>
                <a:ext uri="{FF2B5EF4-FFF2-40B4-BE49-F238E27FC236}">
                  <a16:creationId xmlns:a16="http://schemas.microsoft.com/office/drawing/2014/main" id="{08D85F11-35D8-6422-4AD4-B182E95194DF}"/>
                </a:ext>
              </a:extLst>
            </p:cNvPr>
            <p:cNvSpPr/>
            <p:nvPr/>
          </p:nvSpPr>
          <p:spPr bwMode="gray">
            <a:xfrm>
              <a:off x="2460501" y="3919727"/>
              <a:ext cx="109561" cy="109561"/>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73" name="Oval 172">
              <a:extLst>
                <a:ext uri="{FF2B5EF4-FFF2-40B4-BE49-F238E27FC236}">
                  <a16:creationId xmlns:a16="http://schemas.microsoft.com/office/drawing/2014/main" id="{B69F37D7-15FE-B4BD-204E-21DFE8B3C729}"/>
                </a:ext>
              </a:extLst>
            </p:cNvPr>
            <p:cNvSpPr/>
            <p:nvPr/>
          </p:nvSpPr>
          <p:spPr bwMode="gray">
            <a:xfrm>
              <a:off x="2774931" y="3493042"/>
              <a:ext cx="109561" cy="109561"/>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74" name="Oval 173">
              <a:extLst>
                <a:ext uri="{FF2B5EF4-FFF2-40B4-BE49-F238E27FC236}">
                  <a16:creationId xmlns:a16="http://schemas.microsoft.com/office/drawing/2014/main" id="{DE150505-5DCC-C8C2-79B3-31734141FE9D}"/>
                </a:ext>
              </a:extLst>
            </p:cNvPr>
            <p:cNvSpPr/>
            <p:nvPr/>
          </p:nvSpPr>
          <p:spPr bwMode="gray">
            <a:xfrm>
              <a:off x="3293138" y="4366333"/>
              <a:ext cx="109561" cy="109561"/>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76" name="Oval 175">
              <a:extLst>
                <a:ext uri="{FF2B5EF4-FFF2-40B4-BE49-F238E27FC236}">
                  <a16:creationId xmlns:a16="http://schemas.microsoft.com/office/drawing/2014/main" id="{2D4337E6-770B-94A2-7137-D9D0D88824E6}"/>
                </a:ext>
              </a:extLst>
            </p:cNvPr>
            <p:cNvSpPr/>
            <p:nvPr/>
          </p:nvSpPr>
          <p:spPr bwMode="gray">
            <a:xfrm>
              <a:off x="784100" y="3978817"/>
              <a:ext cx="109561" cy="109561"/>
            </a:xfrm>
            <a:prstGeom prst="ellipse">
              <a:avLst/>
            </a:prstGeom>
            <a:solidFill>
              <a:schemeClr val="tx1">
                <a:lumMod val="50000"/>
                <a:lumOff val="5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77" name="Oval 176">
              <a:extLst>
                <a:ext uri="{FF2B5EF4-FFF2-40B4-BE49-F238E27FC236}">
                  <a16:creationId xmlns:a16="http://schemas.microsoft.com/office/drawing/2014/main" id="{5CE25304-4A5D-BA99-662A-F3A6EAD19890}"/>
                </a:ext>
              </a:extLst>
            </p:cNvPr>
            <p:cNvSpPr/>
            <p:nvPr/>
          </p:nvSpPr>
          <p:spPr bwMode="gray">
            <a:xfrm>
              <a:off x="2597355" y="4476452"/>
              <a:ext cx="109561" cy="109561"/>
            </a:xfrm>
            <a:prstGeom prst="ellipse">
              <a:avLst/>
            </a:prstGeom>
            <a:solidFill>
              <a:schemeClr val="tx1">
                <a:lumMod val="50000"/>
                <a:lumOff val="5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78" name="Oval 177">
              <a:extLst>
                <a:ext uri="{FF2B5EF4-FFF2-40B4-BE49-F238E27FC236}">
                  <a16:creationId xmlns:a16="http://schemas.microsoft.com/office/drawing/2014/main" id="{58220FA6-C1C4-1063-9513-85ABE0817D01}"/>
                </a:ext>
              </a:extLst>
            </p:cNvPr>
            <p:cNvSpPr/>
            <p:nvPr/>
          </p:nvSpPr>
          <p:spPr bwMode="gray">
            <a:xfrm>
              <a:off x="2742430" y="4115665"/>
              <a:ext cx="109561" cy="109561"/>
            </a:xfrm>
            <a:prstGeom prst="ellipse">
              <a:avLst/>
            </a:prstGeom>
            <a:solidFill>
              <a:schemeClr val="tx1">
                <a:lumMod val="50000"/>
                <a:lumOff val="5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79" name="Oval 178">
              <a:extLst>
                <a:ext uri="{FF2B5EF4-FFF2-40B4-BE49-F238E27FC236}">
                  <a16:creationId xmlns:a16="http://schemas.microsoft.com/office/drawing/2014/main" id="{AD46C167-8EF9-E4F4-A93C-2EB2522B14FB}"/>
                </a:ext>
              </a:extLst>
            </p:cNvPr>
            <p:cNvSpPr/>
            <p:nvPr/>
          </p:nvSpPr>
          <p:spPr bwMode="gray">
            <a:xfrm>
              <a:off x="2871058" y="4115664"/>
              <a:ext cx="113725" cy="109561"/>
            </a:xfrm>
            <a:prstGeom prst="ellipse">
              <a:avLst/>
            </a:prstGeom>
            <a:solidFill>
              <a:schemeClr val="tx1">
                <a:lumMod val="50000"/>
                <a:lumOff val="5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80" name="Oval 179">
              <a:extLst>
                <a:ext uri="{FF2B5EF4-FFF2-40B4-BE49-F238E27FC236}">
                  <a16:creationId xmlns:a16="http://schemas.microsoft.com/office/drawing/2014/main" id="{E76D0754-0B9D-5945-253B-C96BDE2E71FE}"/>
                </a:ext>
              </a:extLst>
            </p:cNvPr>
            <p:cNvSpPr/>
            <p:nvPr/>
          </p:nvSpPr>
          <p:spPr bwMode="gray">
            <a:xfrm>
              <a:off x="2864835" y="3842436"/>
              <a:ext cx="109561" cy="109561"/>
            </a:xfrm>
            <a:prstGeom prst="ellipse">
              <a:avLst/>
            </a:prstGeom>
            <a:solidFill>
              <a:schemeClr val="tx1">
                <a:lumMod val="50000"/>
                <a:lumOff val="5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81" name="Oval 180">
              <a:extLst>
                <a:ext uri="{FF2B5EF4-FFF2-40B4-BE49-F238E27FC236}">
                  <a16:creationId xmlns:a16="http://schemas.microsoft.com/office/drawing/2014/main" id="{E11EED5B-9E2E-5E2B-3348-D3D95730DD3F}"/>
                </a:ext>
              </a:extLst>
            </p:cNvPr>
            <p:cNvSpPr/>
            <p:nvPr/>
          </p:nvSpPr>
          <p:spPr bwMode="gray">
            <a:xfrm>
              <a:off x="3287822" y="3981921"/>
              <a:ext cx="109561" cy="109561"/>
            </a:xfrm>
            <a:prstGeom prst="ellipse">
              <a:avLst/>
            </a:prstGeom>
            <a:solidFill>
              <a:schemeClr val="tx1">
                <a:lumMod val="50000"/>
                <a:lumOff val="5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82" name="Oval 181">
              <a:extLst>
                <a:ext uri="{FF2B5EF4-FFF2-40B4-BE49-F238E27FC236}">
                  <a16:creationId xmlns:a16="http://schemas.microsoft.com/office/drawing/2014/main" id="{057EF03F-7E56-4FCC-E717-2FD3D4969235}"/>
                </a:ext>
              </a:extLst>
            </p:cNvPr>
            <p:cNvSpPr/>
            <p:nvPr/>
          </p:nvSpPr>
          <p:spPr bwMode="gray">
            <a:xfrm>
              <a:off x="2802628" y="3655346"/>
              <a:ext cx="109561" cy="109561"/>
            </a:xfrm>
            <a:prstGeom prst="ellipse">
              <a:avLst/>
            </a:prstGeom>
            <a:solidFill>
              <a:schemeClr val="tx1">
                <a:lumMod val="50000"/>
                <a:lumOff val="5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83" name="Oval 182">
              <a:extLst>
                <a:ext uri="{FF2B5EF4-FFF2-40B4-BE49-F238E27FC236}">
                  <a16:creationId xmlns:a16="http://schemas.microsoft.com/office/drawing/2014/main" id="{B44F3B32-1A0B-85EA-CC10-215FC834855D}"/>
                </a:ext>
              </a:extLst>
            </p:cNvPr>
            <p:cNvSpPr/>
            <p:nvPr/>
          </p:nvSpPr>
          <p:spPr bwMode="gray">
            <a:xfrm>
              <a:off x="3791673" y="4149876"/>
              <a:ext cx="109561" cy="109561"/>
            </a:xfrm>
            <a:prstGeom prst="ellipse">
              <a:avLst/>
            </a:prstGeom>
            <a:solidFill>
              <a:schemeClr val="tx1">
                <a:lumMod val="50000"/>
                <a:lumOff val="5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grpSp>
      <p:sp>
        <p:nvSpPr>
          <p:cNvPr id="184" name="Oval 183">
            <a:extLst>
              <a:ext uri="{FF2B5EF4-FFF2-40B4-BE49-F238E27FC236}">
                <a16:creationId xmlns:a16="http://schemas.microsoft.com/office/drawing/2014/main" id="{25F8ECD2-D0BA-DC8C-E8F5-D74841778436}"/>
              </a:ext>
            </a:extLst>
          </p:cNvPr>
          <p:cNvSpPr/>
          <p:nvPr/>
        </p:nvSpPr>
        <p:spPr bwMode="gray">
          <a:xfrm>
            <a:off x="399679" y="2437349"/>
            <a:ext cx="91440" cy="91440"/>
          </a:xfrm>
          <a:prstGeom prst="ellipse">
            <a:avLst/>
          </a:prstGeom>
          <a:solidFill>
            <a:schemeClr val="accent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a:solidFill>
                <a:schemeClr val="tx1"/>
              </a:solidFill>
            </a:endParaRPr>
          </a:p>
        </p:txBody>
      </p:sp>
      <p:sp>
        <p:nvSpPr>
          <p:cNvPr id="185" name="TextBox 184">
            <a:extLst>
              <a:ext uri="{FF2B5EF4-FFF2-40B4-BE49-F238E27FC236}">
                <a16:creationId xmlns:a16="http://schemas.microsoft.com/office/drawing/2014/main" id="{D670E29C-45BF-74FC-76E4-E68BAF77E612}"/>
              </a:ext>
            </a:extLst>
          </p:cNvPr>
          <p:cNvSpPr txBox="1"/>
          <p:nvPr/>
        </p:nvSpPr>
        <p:spPr bwMode="gray">
          <a:xfrm>
            <a:off x="557575" y="2332956"/>
            <a:ext cx="707434" cy="300227"/>
          </a:xfrm>
          <a:prstGeom prst="rect">
            <a:avLst/>
          </a:prstGeom>
          <a:noFill/>
        </p:spPr>
        <p:txBody>
          <a:bodyPr wrap="square" lIns="0" rIns="0" anchor="ctr">
            <a:noAutofit/>
          </a:bodyPr>
          <a:lstStyle/>
          <a:p>
            <a:r>
              <a:rPr lang="en-US" sz="800">
                <a:solidFill>
                  <a:schemeClr val="tx1"/>
                </a:solidFill>
              </a:rPr>
              <a:t>Flexibility arrangement </a:t>
            </a:r>
            <a:endParaRPr lang="en-US"/>
          </a:p>
        </p:txBody>
      </p:sp>
      <p:sp>
        <p:nvSpPr>
          <p:cNvPr id="186" name="TextBox 185">
            <a:extLst>
              <a:ext uri="{FF2B5EF4-FFF2-40B4-BE49-F238E27FC236}">
                <a16:creationId xmlns:a16="http://schemas.microsoft.com/office/drawing/2014/main" id="{7F31A075-E73A-B885-1FB2-840DA7375722}"/>
              </a:ext>
            </a:extLst>
          </p:cNvPr>
          <p:cNvSpPr txBox="1"/>
          <p:nvPr/>
        </p:nvSpPr>
        <p:spPr bwMode="gray">
          <a:xfrm>
            <a:off x="1495198" y="2339707"/>
            <a:ext cx="999426" cy="286724"/>
          </a:xfrm>
          <a:prstGeom prst="rect">
            <a:avLst/>
          </a:prstGeom>
          <a:noFill/>
        </p:spPr>
        <p:txBody>
          <a:bodyPr wrap="square" lIns="0" rIns="0" anchor="ctr">
            <a:noAutofit/>
          </a:bodyPr>
          <a:lstStyle/>
          <a:p>
            <a:r>
              <a:rPr lang="en-US" sz="800" dirty="0">
                <a:solidFill>
                  <a:schemeClr val="tx1"/>
                </a:solidFill>
              </a:rPr>
              <a:t>Potential flexibility arrangement </a:t>
            </a:r>
            <a:endParaRPr lang="en-US" dirty="0"/>
          </a:p>
        </p:txBody>
      </p:sp>
      <p:sp>
        <p:nvSpPr>
          <p:cNvPr id="16" name="TextBox 15">
            <a:extLst>
              <a:ext uri="{FF2B5EF4-FFF2-40B4-BE49-F238E27FC236}">
                <a16:creationId xmlns:a16="http://schemas.microsoft.com/office/drawing/2014/main" id="{EEEEDDE0-A31C-6364-4366-28336728E31E}"/>
              </a:ext>
            </a:extLst>
          </p:cNvPr>
          <p:cNvSpPr txBox="1"/>
          <p:nvPr/>
        </p:nvSpPr>
        <p:spPr bwMode="gray">
          <a:xfrm>
            <a:off x="320675" y="2042319"/>
            <a:ext cx="3868737" cy="276999"/>
          </a:xfrm>
          <a:prstGeom prst="rect">
            <a:avLst/>
          </a:prstGeom>
          <a:noFill/>
        </p:spPr>
        <p:txBody>
          <a:bodyPr wrap="square">
            <a:spAutoFit/>
          </a:bodyPr>
          <a:lstStyle/>
          <a:p>
            <a:pPr marL="0" indent="0">
              <a:spcBef>
                <a:spcPct val="0"/>
              </a:spcBef>
              <a:spcAft>
                <a:spcPct val="0"/>
              </a:spcAft>
              <a:buNone/>
            </a:pPr>
            <a:r>
              <a:rPr lang="en-US" sz="1200" dirty="0"/>
              <a:t>Google locations with flexible data center agreements</a:t>
            </a:r>
          </a:p>
        </p:txBody>
      </p:sp>
      <p:sp>
        <p:nvSpPr>
          <p:cNvPr id="83" name="Speech Bubble: Rectangle 82">
            <a:extLst>
              <a:ext uri="{FF2B5EF4-FFF2-40B4-BE49-F238E27FC236}">
                <a16:creationId xmlns:a16="http://schemas.microsoft.com/office/drawing/2014/main" id="{A3233B59-CD4E-1F4E-2599-4AD52459319A}"/>
              </a:ext>
            </a:extLst>
          </p:cNvPr>
          <p:cNvSpPr/>
          <p:nvPr/>
        </p:nvSpPr>
        <p:spPr bwMode="gray">
          <a:xfrm>
            <a:off x="4872933" y="2407264"/>
            <a:ext cx="1181308" cy="1907610"/>
          </a:xfrm>
          <a:prstGeom prst="wedgeRectCallout">
            <a:avLst>
              <a:gd name="adj1" fmla="val 58412"/>
              <a:gd name="adj2" fmla="val -232"/>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r>
              <a:rPr lang="en-US" sz="1000" dirty="0" err="1">
                <a:solidFill>
                  <a:schemeClr val="tx1"/>
                </a:solidFill>
              </a:rPr>
              <a:t>Voltus</a:t>
            </a:r>
            <a:r>
              <a:rPr lang="en-US" sz="1000" dirty="0">
                <a:solidFill>
                  <a:schemeClr val="tx1"/>
                </a:solidFill>
              </a:rPr>
              <a:t> will aggregate up to 100 MW of DERs each year (batteries, smart thermostats, and other flexible assets) from local businesses and homes into a Google-funded VPP</a:t>
            </a:r>
          </a:p>
        </p:txBody>
      </p:sp>
      <p:sp>
        <p:nvSpPr>
          <p:cNvPr id="2" name="Pentagon 1">
            <a:extLst>
              <a:ext uri="{FF2B5EF4-FFF2-40B4-BE49-F238E27FC236}">
                <a16:creationId xmlns:a16="http://schemas.microsoft.com/office/drawing/2014/main" id="{A919C13D-9462-33BB-15FA-DE9488E710F9}"/>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7" name="Chevron 6">
            <a:extLst>
              <a:ext uri="{FF2B5EF4-FFF2-40B4-BE49-F238E27FC236}">
                <a16:creationId xmlns:a16="http://schemas.microsoft.com/office/drawing/2014/main" id="{7863DB93-0BB4-3805-A1BF-77EFBCD0A19C}"/>
              </a:ext>
            </a:extLst>
          </p:cNvPr>
          <p:cNvSpPr/>
          <p:nvPr/>
        </p:nvSpPr>
        <p:spPr>
          <a:xfrm>
            <a:off x="1690648" y="0"/>
            <a:ext cx="1788983" cy="288356"/>
          </a:xfrm>
          <a:prstGeom prst="chevron">
            <a:avLst/>
          </a:prstGeom>
          <a:solidFill>
            <a:srgbClr val="0043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Optimize</a:t>
            </a:r>
          </a:p>
        </p:txBody>
      </p:sp>
      <p:sp>
        <p:nvSpPr>
          <p:cNvPr id="10" name="Chevron 9">
            <a:extLst>
              <a:ext uri="{FF2B5EF4-FFF2-40B4-BE49-F238E27FC236}">
                <a16:creationId xmlns:a16="http://schemas.microsoft.com/office/drawing/2014/main" id="{448B126F-CA80-BAD6-321C-FF03F8CA06BE}"/>
              </a:ext>
            </a:extLst>
          </p:cNvPr>
          <p:cNvSpPr/>
          <p:nvPr/>
        </p:nvSpPr>
        <p:spPr>
          <a:xfrm>
            <a:off x="3381296"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Modernize</a:t>
            </a:r>
          </a:p>
        </p:txBody>
      </p:sp>
      <p:sp>
        <p:nvSpPr>
          <p:cNvPr id="11" name="Chevron 10">
            <a:extLst>
              <a:ext uri="{FF2B5EF4-FFF2-40B4-BE49-F238E27FC236}">
                <a16:creationId xmlns:a16="http://schemas.microsoft.com/office/drawing/2014/main" id="{A61CC09F-4D81-A671-0FFC-46C8D77EB892}"/>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4" name="Chevron 13">
            <a:extLst>
              <a:ext uri="{FF2B5EF4-FFF2-40B4-BE49-F238E27FC236}">
                <a16:creationId xmlns:a16="http://schemas.microsoft.com/office/drawing/2014/main" id="{7B95A2A6-B907-407A-03DC-C91007AAEC79}"/>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7" name="Rectangle 16">
            <a:extLst>
              <a:ext uri="{FF2B5EF4-FFF2-40B4-BE49-F238E27FC236}">
                <a16:creationId xmlns:a16="http://schemas.microsoft.com/office/drawing/2014/main" id="{9CD14579-6764-FA6C-4F8B-3806A902B36B}"/>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Case Study</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890264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83E04-EEFE-10F4-5D7F-4ED77373026C}"/>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432BC9D7-C7C9-E4AA-C25A-793EDD5A4F1F}"/>
              </a:ext>
            </a:extLst>
          </p:cNvPr>
          <p:cNvSpPr/>
          <p:nvPr/>
        </p:nvSpPr>
        <p:spPr bwMode="gray">
          <a:xfrm>
            <a:off x="445764" y="3155002"/>
            <a:ext cx="5044181" cy="3073914"/>
          </a:xfrm>
          <a:prstGeom prst="rect">
            <a:avLst/>
          </a:prstGeom>
          <a:solidFill>
            <a:schemeClr val="accent2">
              <a:lumMod val="10000"/>
              <a:lumOff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a:ea typeface="+mn-ea"/>
              <a:cs typeface="+mn-cs"/>
            </a:endParaRPr>
          </a:p>
        </p:txBody>
      </p:sp>
      <p:graphicFrame>
        <p:nvGraphicFramePr>
          <p:cNvPr id="44" name="think-cell data - do not delete" hidden="1">
            <a:extLst>
              <a:ext uri="{FF2B5EF4-FFF2-40B4-BE49-F238E27FC236}">
                <a16:creationId xmlns:a16="http://schemas.microsoft.com/office/drawing/2014/main" id="{7247A160-C09D-19BB-7A36-8AD741F7C4B9}"/>
              </a:ext>
            </a:extLst>
          </p:cNvPr>
          <p:cNvGraphicFramePr>
            <a:graphicFrameLocks/>
          </p:cNvGraphicFramePr>
          <p:nvPr>
            <p:custDataLst>
              <p:tags r:id="rId1"/>
            </p:custDataLst>
            <p:extLst>
              <p:ext uri="{D42A27DB-BD31-4B8C-83A1-F6EECF244321}">
                <p14:modId xmlns:p14="http://schemas.microsoft.com/office/powerpoint/2010/main" val="86761870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3" imgW="7772400" imgH="10058400" progId="TCLayout.ActiveDocument.1">
                  <p:embed/>
                </p:oleObj>
              </mc:Choice>
              <mc:Fallback>
                <p:oleObj name="thinkcell Slide" r:id="rId13" imgW="7772400" imgH="10058400" progId="TCLayout.ActiveDocument.1">
                  <p:embed/>
                  <p:pic>
                    <p:nvPicPr>
                      <p:cNvPr id="44" name="think-cell data - do not delete" hidden="1">
                        <a:extLst>
                          <a:ext uri="{FF2B5EF4-FFF2-40B4-BE49-F238E27FC236}">
                            <a16:creationId xmlns:a16="http://schemas.microsoft.com/office/drawing/2014/main" id="{7247A160-C09D-19BB-7A36-8AD741F7C4B9}"/>
                          </a:ext>
                        </a:extLst>
                      </p:cNvPr>
                      <p:cNvPicPr/>
                      <p:nvPr/>
                    </p:nvPicPr>
                    <p:blipFill>
                      <a:blip r:embed="rId14"/>
                      <a:stretch>
                        <a:fillRect/>
                      </a:stretch>
                    </p:blipFill>
                    <p:spPr>
                      <a:xfrm>
                        <a:off x="1588" y="1588"/>
                        <a:ext cx="1227"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346A6960-0374-2318-E23D-3A5D8D631B1F}"/>
              </a:ext>
            </a:extLst>
          </p:cNvPr>
          <p:cNvSpPr/>
          <p:nvPr/>
        </p:nvSpPr>
        <p:spPr bwMode="gray">
          <a:xfrm>
            <a:off x="8582248" y="3144654"/>
            <a:ext cx="3257782" cy="306416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 name="Title 1">
            <a:extLst>
              <a:ext uri="{FF2B5EF4-FFF2-40B4-BE49-F238E27FC236}">
                <a16:creationId xmlns:a16="http://schemas.microsoft.com/office/drawing/2014/main" id="{376333C6-3C2E-122F-4847-1D04C255CC5E}"/>
              </a:ext>
            </a:extLst>
          </p:cNvPr>
          <p:cNvSpPr>
            <a:spLocks noGrp="1"/>
          </p:cNvSpPr>
          <p:nvPr>
            <p:ph type="title"/>
          </p:nvPr>
        </p:nvSpPr>
        <p:spPr/>
        <p:txBody>
          <a:bodyPr vert="horz" wrap="square" lIns="91440" tIns="0" rIns="91440" bIns="0" anchor="t">
            <a:noAutofit/>
          </a:bodyPr>
          <a:lstStyle/>
          <a:p>
            <a:r>
              <a:rPr lang="en-US" dirty="0"/>
              <a:t>Advanced Metering enables two-way digital communication between utilities and customers, enabling smarter grid operations</a:t>
            </a:r>
            <a:endParaRPr lang="en-US" b="0" dirty="0"/>
          </a:p>
        </p:txBody>
      </p:sp>
      <p:cxnSp>
        <p:nvCxnSpPr>
          <p:cNvPr id="16" name="Straight Arrow Connector 15">
            <a:extLst>
              <a:ext uri="{FF2B5EF4-FFF2-40B4-BE49-F238E27FC236}">
                <a16:creationId xmlns:a16="http://schemas.microsoft.com/office/drawing/2014/main" id="{BD508CBE-F814-1993-F247-2437CF784D1F}"/>
              </a:ext>
            </a:extLst>
          </p:cNvPr>
          <p:cNvCxnSpPr>
            <a:cxnSpLocks/>
          </p:cNvCxnSpPr>
          <p:nvPr/>
        </p:nvCxnSpPr>
        <p:spPr bwMode="gray">
          <a:xfrm flipV="1">
            <a:off x="2734220" y="1933575"/>
            <a:ext cx="536251"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95386F0A-7C51-9F76-EB1C-55883D09732D}"/>
              </a:ext>
            </a:extLst>
          </p:cNvPr>
          <p:cNvCxnSpPr>
            <a:cxnSpLocks/>
          </p:cNvCxnSpPr>
          <p:nvPr/>
        </p:nvCxnSpPr>
        <p:spPr bwMode="gray">
          <a:xfrm flipV="1">
            <a:off x="4920931" y="1933575"/>
            <a:ext cx="536251"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0DB598E6-D6E1-E333-2240-5F2DB978A7C5}"/>
              </a:ext>
            </a:extLst>
          </p:cNvPr>
          <p:cNvCxnSpPr>
            <a:cxnSpLocks/>
          </p:cNvCxnSpPr>
          <p:nvPr/>
        </p:nvCxnSpPr>
        <p:spPr bwMode="gray">
          <a:xfrm flipV="1">
            <a:off x="7107642" y="1933575"/>
            <a:ext cx="536251"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5DB3061-CE54-9BB3-4D02-62E1C9711C30}"/>
              </a:ext>
            </a:extLst>
          </p:cNvPr>
          <p:cNvCxnSpPr>
            <a:cxnSpLocks/>
          </p:cNvCxnSpPr>
          <p:nvPr/>
        </p:nvCxnSpPr>
        <p:spPr bwMode="gray">
          <a:xfrm flipV="1">
            <a:off x="9294353" y="1933575"/>
            <a:ext cx="536251"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2" name="Ellipse 4">
            <a:extLst>
              <a:ext uri="{FF2B5EF4-FFF2-40B4-BE49-F238E27FC236}">
                <a16:creationId xmlns:a16="http://schemas.microsoft.com/office/drawing/2014/main" id="{6DFCAC1A-21B1-07E0-3E01-1D59A52AC8AD}"/>
              </a:ext>
            </a:extLst>
          </p:cNvPr>
          <p:cNvSpPr>
            <a:spLocks/>
          </p:cNvSpPr>
          <p:nvPr>
            <p:custDataLst>
              <p:tags r:id="rId2"/>
            </p:custDataLst>
          </p:nvPr>
        </p:nvSpPr>
        <p:spPr>
          <a:xfrm flipH="1">
            <a:off x="551329" y="377471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1</a:t>
            </a:r>
          </a:p>
        </p:txBody>
      </p:sp>
      <p:sp>
        <p:nvSpPr>
          <p:cNvPr id="58" name="TextBox 57">
            <a:extLst>
              <a:ext uri="{FF2B5EF4-FFF2-40B4-BE49-F238E27FC236}">
                <a16:creationId xmlns:a16="http://schemas.microsoft.com/office/drawing/2014/main" id="{9980200C-8554-5F54-49A7-A30908C45C54}"/>
              </a:ext>
            </a:extLst>
          </p:cNvPr>
          <p:cNvSpPr txBox="1"/>
          <p:nvPr/>
        </p:nvSpPr>
        <p:spPr bwMode="gray">
          <a:xfrm>
            <a:off x="789298" y="3622044"/>
            <a:ext cx="4698909" cy="738664"/>
          </a:xfrm>
          <a:prstGeom prst="rect">
            <a:avLst/>
          </a:prstGeom>
          <a:noFill/>
          <a:effectLst/>
        </p:spPr>
        <p:txBody>
          <a:bodyPr vert="horz" wrap="square" lIns="137160" tIns="137160" rIns="45720" bIns="137160" rtlCol="0" anchor="t">
            <a:spAutoFit/>
          </a:bodyPr>
          <a:lstStyle/>
          <a:p>
            <a:pPr>
              <a:spcBef>
                <a:spcPts val="600"/>
              </a:spcBef>
              <a:spcAft>
                <a:spcPts val="600"/>
              </a:spcAft>
              <a:defRPr/>
            </a:pPr>
            <a:r>
              <a:rPr lang="en-US" sz="1000">
                <a:solidFill>
                  <a:srgbClr val="000000"/>
                </a:solidFill>
                <a:latin typeface="Arial"/>
              </a:rPr>
              <a:t>Each meter </a:t>
            </a:r>
            <a:r>
              <a:rPr kumimoji="0" lang="en-US" sz="1000" b="1" i="0" u="none" strike="noStrike" kern="1200" cap="none" spc="0" normalizeH="0" baseline="0" noProof="0">
                <a:ln>
                  <a:noFill/>
                </a:ln>
                <a:solidFill>
                  <a:srgbClr val="000000"/>
                </a:solidFill>
                <a:effectLst/>
                <a:uLnTx/>
                <a:uFillTx/>
                <a:latin typeface="Arial"/>
                <a:ea typeface="+mn-ea"/>
                <a:cs typeface="+mn-cs"/>
              </a:rPr>
              <a:t>communicates usage data </a:t>
            </a:r>
            <a:r>
              <a:rPr lang="en-US" sz="1000" b="1">
                <a:solidFill>
                  <a:srgbClr val="000000"/>
                </a:solidFill>
                <a:latin typeface="Arial"/>
              </a:rPr>
              <a:t>between utilities and customers</a:t>
            </a:r>
            <a:r>
              <a:rPr lang="en-US" sz="1000">
                <a:solidFill>
                  <a:srgbClr val="000000"/>
                </a:solidFill>
                <a:latin typeface="Arial"/>
              </a:rPr>
              <a:t>, creating</a:t>
            </a:r>
            <a:r>
              <a:rPr kumimoji="0" lang="en-US" sz="1000" b="0" i="0" u="none" strike="noStrike" kern="1200" cap="none" spc="0" normalizeH="0" baseline="0" noProof="0">
                <a:ln>
                  <a:noFill/>
                </a:ln>
                <a:solidFill>
                  <a:srgbClr val="000000"/>
                </a:solidFill>
                <a:effectLst/>
                <a:uLnTx/>
                <a:uFillTx/>
                <a:latin typeface="Arial"/>
                <a:ea typeface="+mn-ea"/>
                <a:cs typeface="+mn-cs"/>
              </a:rPr>
              <a:t> a</a:t>
            </a:r>
            <a:r>
              <a:rPr lang="en-US" sz="1000">
                <a:solidFill>
                  <a:srgbClr val="000000"/>
                </a:solidFill>
                <a:latin typeface="Arial"/>
              </a:rPr>
              <a:t> </a:t>
            </a:r>
            <a:r>
              <a:rPr kumimoji="0" lang="en-US" sz="1000" b="1" i="0" u="none" strike="noStrike" kern="1200" cap="none" spc="0" normalizeH="0" baseline="0" noProof="0">
                <a:ln>
                  <a:noFill/>
                </a:ln>
                <a:solidFill>
                  <a:srgbClr val="000000"/>
                </a:solidFill>
                <a:effectLst/>
                <a:uLnTx/>
                <a:uFillTx/>
                <a:latin typeface="Arial"/>
                <a:ea typeface="+mn-ea"/>
                <a:cs typeface="+mn-cs"/>
              </a:rPr>
              <a:t>two-way digital link</a:t>
            </a:r>
            <a:r>
              <a:rPr kumimoji="0" lang="en-US" sz="1000" b="0" i="0" u="none" strike="noStrike" kern="1200" cap="none" spc="0" normalizeH="0" baseline="0" noProof="0">
                <a:ln>
                  <a:noFill/>
                </a:ln>
                <a:solidFill>
                  <a:srgbClr val="000000"/>
                </a:solidFill>
                <a:effectLst/>
                <a:uLnTx/>
                <a:uFillTx/>
                <a:latin typeface="Arial"/>
                <a:ea typeface="+mn-ea"/>
                <a:cs typeface="+mn-cs"/>
              </a:rPr>
              <a:t> </a:t>
            </a:r>
            <a:r>
              <a:rPr lang="en-US" sz="1000" b="1">
                <a:solidFill>
                  <a:srgbClr val="000000"/>
                </a:solidFill>
                <a:latin typeface="Arial"/>
              </a:rPr>
              <a:t>–</a:t>
            </a:r>
            <a:r>
              <a:rPr lang="en-US" sz="1000">
                <a:solidFill>
                  <a:srgbClr val="000000"/>
                </a:solidFill>
                <a:latin typeface="Arial"/>
              </a:rPr>
              <a:t> instead of a one-way, reading-only method</a:t>
            </a:r>
            <a:endParaRPr lang="en-US" sz="1000" i="0" u="none" strike="noStrike" kern="1200" cap="none" spc="0" normalizeH="0" baseline="0" noProof="0">
              <a:ln>
                <a:noFill/>
              </a:ln>
              <a:solidFill>
                <a:srgbClr val="000000"/>
              </a:solidFill>
              <a:effectLst/>
              <a:uLnTx/>
              <a:uFillTx/>
              <a:latin typeface="Arial"/>
              <a:cs typeface="Arial"/>
            </a:endParaRPr>
          </a:p>
        </p:txBody>
      </p:sp>
      <p:sp>
        <p:nvSpPr>
          <p:cNvPr id="63" name="Ellipse 4">
            <a:extLst>
              <a:ext uri="{FF2B5EF4-FFF2-40B4-BE49-F238E27FC236}">
                <a16:creationId xmlns:a16="http://schemas.microsoft.com/office/drawing/2014/main" id="{0ED6371F-F9CD-E6CE-036B-7E032FC916B9}"/>
              </a:ext>
            </a:extLst>
          </p:cNvPr>
          <p:cNvSpPr>
            <a:spLocks/>
          </p:cNvSpPr>
          <p:nvPr>
            <p:custDataLst>
              <p:tags r:id="rId3"/>
            </p:custDataLst>
          </p:nvPr>
        </p:nvSpPr>
        <p:spPr>
          <a:xfrm flipH="1">
            <a:off x="551329" y="4312995"/>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2</a:t>
            </a:r>
          </a:p>
        </p:txBody>
      </p:sp>
      <p:sp>
        <p:nvSpPr>
          <p:cNvPr id="59" name="TextBox 58">
            <a:extLst>
              <a:ext uri="{FF2B5EF4-FFF2-40B4-BE49-F238E27FC236}">
                <a16:creationId xmlns:a16="http://schemas.microsoft.com/office/drawing/2014/main" id="{61B4F542-05F3-8C29-D51B-6693765B9A6B}"/>
              </a:ext>
            </a:extLst>
          </p:cNvPr>
          <p:cNvSpPr txBox="1"/>
          <p:nvPr/>
        </p:nvSpPr>
        <p:spPr bwMode="gray">
          <a:xfrm>
            <a:off x="789297" y="4159625"/>
            <a:ext cx="4817081" cy="738664"/>
          </a:xfrm>
          <a:prstGeom prst="rect">
            <a:avLst/>
          </a:prstGeom>
          <a:noFill/>
        </p:spPr>
        <p:txBody>
          <a:bodyPr vert="horz" wrap="square" lIns="137160" tIns="137160" rIns="274320" bIns="137160" rtlCol="0" anchor="t">
            <a:spAutoFit/>
          </a:bodyPr>
          <a:lstStyle/>
          <a:p>
            <a:pPr>
              <a:spcBef>
                <a:spcPts val="600"/>
              </a:spcBef>
              <a:spcAft>
                <a:spcPts val="600"/>
              </a:spcAft>
              <a:defRPr/>
            </a:pPr>
            <a:r>
              <a:rPr kumimoji="0" lang="en-US" sz="1000" b="0" i="0" u="none" strike="noStrike" kern="1200" cap="none" spc="0" normalizeH="0" baseline="0" noProof="0">
                <a:ln>
                  <a:noFill/>
                </a:ln>
                <a:solidFill>
                  <a:srgbClr val="000000"/>
                </a:solidFill>
                <a:effectLst/>
                <a:uLnTx/>
                <a:uFillTx/>
                <a:latin typeface="Arial"/>
                <a:ea typeface="+mn-ea"/>
                <a:cs typeface="+mn-cs"/>
              </a:rPr>
              <a:t>The utility’s software receives the measurements, checks for errors, and organizes the data</a:t>
            </a:r>
            <a:r>
              <a:rPr lang="en-US" sz="1000">
                <a:solidFill>
                  <a:srgbClr val="000000"/>
                </a:solidFill>
                <a:latin typeface="Arial"/>
              </a:rPr>
              <a:t> to </a:t>
            </a:r>
            <a:r>
              <a:rPr lang="en-US" sz="1000" b="1">
                <a:solidFill>
                  <a:srgbClr val="000000"/>
                </a:solidFill>
                <a:latin typeface="Arial"/>
              </a:rPr>
              <a:t>ensure</a:t>
            </a:r>
            <a:r>
              <a:rPr kumimoji="0" lang="en-US" sz="1000" b="1" i="0" u="none" strike="noStrike" kern="1200" cap="none" spc="0" normalizeH="0" baseline="0" noProof="0">
                <a:ln>
                  <a:noFill/>
                </a:ln>
                <a:solidFill>
                  <a:srgbClr val="000000"/>
                </a:solidFill>
                <a:effectLst/>
                <a:uLnTx/>
                <a:uFillTx/>
                <a:latin typeface="Arial"/>
                <a:ea typeface="+mn-ea"/>
                <a:cs typeface="+mn-cs"/>
              </a:rPr>
              <a:t> accurate billing and reliable operational information</a:t>
            </a:r>
            <a:endParaRPr lang="en-US" sz="1000" b="1" i="0" u="none" strike="noStrike" kern="1200" cap="none" spc="0" normalizeH="0" baseline="0" noProof="0">
              <a:ln>
                <a:noFill/>
              </a:ln>
              <a:solidFill>
                <a:srgbClr val="000000"/>
              </a:solidFill>
              <a:effectLst/>
              <a:uLnTx/>
              <a:uFillTx/>
              <a:latin typeface="Arial"/>
              <a:cs typeface="Arial"/>
            </a:endParaRPr>
          </a:p>
        </p:txBody>
      </p:sp>
      <p:sp>
        <p:nvSpPr>
          <p:cNvPr id="2048" name="Ellipse 4">
            <a:extLst>
              <a:ext uri="{FF2B5EF4-FFF2-40B4-BE49-F238E27FC236}">
                <a16:creationId xmlns:a16="http://schemas.microsoft.com/office/drawing/2014/main" id="{82EF89FE-C437-E5A2-671E-0B91D66C231E}"/>
              </a:ext>
            </a:extLst>
          </p:cNvPr>
          <p:cNvSpPr>
            <a:spLocks/>
          </p:cNvSpPr>
          <p:nvPr>
            <p:custDataLst>
              <p:tags r:id="rId4"/>
            </p:custDataLst>
          </p:nvPr>
        </p:nvSpPr>
        <p:spPr>
          <a:xfrm flipH="1">
            <a:off x="551329" y="495695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3</a:t>
            </a:r>
          </a:p>
        </p:txBody>
      </p:sp>
      <p:sp>
        <p:nvSpPr>
          <p:cNvPr id="60" name="TextBox 59">
            <a:extLst>
              <a:ext uri="{FF2B5EF4-FFF2-40B4-BE49-F238E27FC236}">
                <a16:creationId xmlns:a16="http://schemas.microsoft.com/office/drawing/2014/main" id="{18523C34-B67E-F7A5-B247-469EF55139B8}"/>
              </a:ext>
            </a:extLst>
          </p:cNvPr>
          <p:cNvSpPr txBox="1"/>
          <p:nvPr/>
        </p:nvSpPr>
        <p:spPr bwMode="gray">
          <a:xfrm>
            <a:off x="789296" y="4705338"/>
            <a:ext cx="4817081" cy="738664"/>
          </a:xfrm>
          <a:prstGeom prst="rect">
            <a:avLst/>
          </a:prstGeom>
          <a:noFill/>
        </p:spPr>
        <p:txBody>
          <a:bodyPr vert="horz" wrap="square" lIns="137160" tIns="137160" rIns="274320" bIns="137160" rtlCol="0" anchor="t">
            <a:spAutoFit/>
          </a:bodyPr>
          <a:lstStyle/>
          <a:p>
            <a:pPr>
              <a:defRPr/>
            </a:pPr>
            <a:r>
              <a:rPr kumimoji="0" lang="en-US" sz="1000" b="0" i="0" u="none" strike="noStrike" kern="1200" cap="none" spc="0" normalizeH="0" baseline="0" noProof="0">
                <a:ln>
                  <a:noFill/>
                </a:ln>
                <a:solidFill>
                  <a:srgbClr val="000000"/>
                </a:solidFill>
                <a:effectLst/>
                <a:uLnTx/>
                <a:uFillTx/>
                <a:latin typeface="Arial"/>
                <a:ea typeface="+mn-ea"/>
                <a:cs typeface="+mn-cs"/>
              </a:rPr>
              <a:t>The Meter Data Management System (MDMS) </a:t>
            </a:r>
            <a:r>
              <a:rPr kumimoji="0" lang="en-US" sz="1000" b="1" i="0" u="none" strike="noStrike" kern="1200" cap="none" spc="0" normalizeH="0" baseline="0" noProof="0">
                <a:ln>
                  <a:noFill/>
                </a:ln>
                <a:solidFill>
                  <a:srgbClr val="000000"/>
                </a:solidFill>
                <a:effectLst/>
                <a:uLnTx/>
                <a:uFillTx/>
                <a:latin typeface="Arial"/>
                <a:ea typeface="+mn-ea"/>
                <a:cs typeface="+mn-cs"/>
              </a:rPr>
              <a:t>stores </a:t>
            </a:r>
            <a:r>
              <a:rPr kumimoji="0" lang="en-US" sz="1000" b="0" i="0" u="none" strike="noStrike" kern="1200" cap="none" spc="0" normalizeH="0" baseline="0" noProof="0">
                <a:ln>
                  <a:noFill/>
                </a:ln>
                <a:solidFill>
                  <a:srgbClr val="000000"/>
                </a:solidFill>
                <a:effectLst/>
                <a:uLnTx/>
                <a:uFillTx/>
                <a:latin typeface="Arial"/>
                <a:ea typeface="+mn-ea"/>
                <a:cs typeface="+mn-cs"/>
              </a:rPr>
              <a:t>detailed consumption </a:t>
            </a:r>
            <a:r>
              <a:rPr lang="en-US" sz="1000">
                <a:solidFill>
                  <a:srgbClr val="000000"/>
                </a:solidFill>
                <a:latin typeface="Arial"/>
              </a:rPr>
              <a:t>and generation data</a:t>
            </a:r>
            <a:r>
              <a:rPr kumimoji="0" lang="en-US" sz="1000" b="0" i="0" u="none" strike="noStrike" kern="1200" cap="none" spc="0" normalizeH="0" baseline="0" noProof="0">
                <a:ln>
                  <a:noFill/>
                </a:ln>
                <a:solidFill>
                  <a:srgbClr val="000000"/>
                </a:solidFill>
                <a:effectLst/>
                <a:uLnTx/>
                <a:uFillTx/>
                <a:latin typeface="Arial"/>
                <a:ea typeface="+mn-ea"/>
                <a:cs typeface="+mn-cs"/>
              </a:rPr>
              <a:t>, applies validation rules, and </a:t>
            </a:r>
            <a:r>
              <a:rPr kumimoji="0" lang="en-US" sz="1000" b="1" i="0" u="none" strike="noStrike" kern="1200" cap="none" spc="0" normalizeH="0" baseline="0" noProof="0">
                <a:ln>
                  <a:noFill/>
                </a:ln>
                <a:solidFill>
                  <a:srgbClr val="000000"/>
                </a:solidFill>
                <a:effectLst/>
                <a:uLnTx/>
                <a:uFillTx/>
                <a:latin typeface="Arial"/>
                <a:ea typeface="+mn-ea"/>
                <a:cs typeface="+mn-cs"/>
              </a:rPr>
              <a:t>prepares the data </a:t>
            </a:r>
            <a:r>
              <a:rPr kumimoji="0" lang="en-US" sz="1000" b="0" i="0" u="none" strike="noStrike" kern="1200" cap="none" spc="0" normalizeH="0" baseline="0" noProof="0">
                <a:ln>
                  <a:noFill/>
                </a:ln>
                <a:solidFill>
                  <a:srgbClr val="000000"/>
                </a:solidFill>
                <a:effectLst/>
                <a:uLnTx/>
                <a:uFillTx/>
                <a:latin typeface="Arial"/>
                <a:ea typeface="+mn-ea"/>
                <a:cs typeface="+mn-cs"/>
              </a:rPr>
              <a:t>for billing, forecasting, outage detection, load analysis, and customer dashboards</a:t>
            </a:r>
          </a:p>
        </p:txBody>
      </p:sp>
      <p:sp>
        <p:nvSpPr>
          <p:cNvPr id="2049" name="Ellipse 4">
            <a:extLst>
              <a:ext uri="{FF2B5EF4-FFF2-40B4-BE49-F238E27FC236}">
                <a16:creationId xmlns:a16="http://schemas.microsoft.com/office/drawing/2014/main" id="{2227E809-1010-3795-206B-57BA3EE02C95}"/>
              </a:ext>
            </a:extLst>
          </p:cNvPr>
          <p:cNvSpPr>
            <a:spLocks/>
          </p:cNvSpPr>
          <p:nvPr>
            <p:custDataLst>
              <p:tags r:id="rId5"/>
            </p:custDataLst>
          </p:nvPr>
        </p:nvSpPr>
        <p:spPr>
          <a:xfrm flipH="1">
            <a:off x="551329" y="5641884"/>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4</a:t>
            </a:r>
          </a:p>
        </p:txBody>
      </p:sp>
      <p:sp>
        <p:nvSpPr>
          <p:cNvPr id="61" name="TextBox 60">
            <a:extLst>
              <a:ext uri="{FF2B5EF4-FFF2-40B4-BE49-F238E27FC236}">
                <a16:creationId xmlns:a16="http://schemas.microsoft.com/office/drawing/2014/main" id="{765193D0-AFA3-AEB1-411A-D7F19BA37B6F}"/>
              </a:ext>
            </a:extLst>
          </p:cNvPr>
          <p:cNvSpPr txBox="1"/>
          <p:nvPr/>
        </p:nvSpPr>
        <p:spPr bwMode="gray">
          <a:xfrm>
            <a:off x="762695" y="5389550"/>
            <a:ext cx="4817081" cy="738664"/>
          </a:xfrm>
          <a:prstGeom prst="rect">
            <a:avLst/>
          </a:prstGeom>
          <a:noFill/>
        </p:spPr>
        <p:txBody>
          <a:bodyPr vert="horz" wrap="square" lIns="137160" tIns="137160" rIns="274320" bIns="13716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a:ea typeface="+mn-ea"/>
                <a:cs typeface="+mn-cs"/>
              </a:rPr>
              <a:t>The AMI </a:t>
            </a:r>
            <a:r>
              <a:rPr kumimoji="0" lang="en-US" sz="1000" b="1" i="0" u="none" strike="noStrike" kern="1200" cap="none" spc="0" normalizeH="0" baseline="0" noProof="0">
                <a:ln>
                  <a:noFill/>
                </a:ln>
                <a:solidFill>
                  <a:srgbClr val="000000"/>
                </a:solidFill>
                <a:effectLst/>
                <a:uLnTx/>
                <a:uFillTx/>
                <a:latin typeface="Arial"/>
                <a:ea typeface="+mn-ea"/>
                <a:cs typeface="+mn-cs"/>
              </a:rPr>
              <a:t>data</a:t>
            </a:r>
            <a:r>
              <a:rPr kumimoji="0" lang="en-US" sz="1000" b="0" i="0" u="none" strike="noStrike" kern="1200" cap="none" spc="0" normalizeH="0" baseline="0" noProof="0">
                <a:ln>
                  <a:noFill/>
                </a:ln>
                <a:solidFill>
                  <a:srgbClr val="000000"/>
                </a:solidFill>
                <a:effectLst/>
                <a:uLnTx/>
                <a:uFillTx/>
                <a:latin typeface="Arial"/>
                <a:ea typeface="+mn-ea"/>
                <a:cs typeface="+mn-cs"/>
              </a:rPr>
              <a:t> feeds many utility functions: </a:t>
            </a:r>
            <a:r>
              <a:rPr kumimoji="0" lang="en-US" sz="1000" b="1" i="0" u="none" strike="noStrike" kern="1200" cap="none" spc="0" normalizeH="0" baseline="0" noProof="0">
                <a:ln>
                  <a:noFill/>
                </a:ln>
                <a:solidFill>
                  <a:srgbClr val="000000"/>
                </a:solidFill>
                <a:effectLst/>
                <a:uLnTx/>
                <a:uFillTx/>
                <a:latin typeface="Arial"/>
                <a:ea typeface="+mn-ea"/>
                <a:cs typeface="+mn-cs"/>
              </a:rPr>
              <a:t>outage detection, demand response, dynamic pricing programs, remote connect/disconnect, and dashboards</a:t>
            </a:r>
            <a:r>
              <a:rPr kumimoji="0" lang="en-US" sz="1000" b="0" i="0" u="none" strike="noStrike" kern="1200" cap="none" spc="0" normalizeH="0" baseline="0" noProof="0">
                <a:ln>
                  <a:noFill/>
                </a:ln>
                <a:solidFill>
                  <a:srgbClr val="000000"/>
                </a:solidFill>
                <a:effectLst/>
                <a:uLnTx/>
                <a:uFillTx/>
                <a:latin typeface="Arial"/>
                <a:ea typeface="+mn-ea"/>
                <a:cs typeface="+mn-cs"/>
              </a:rPr>
              <a:t> that show customers their real-time electricity use</a:t>
            </a:r>
          </a:p>
        </p:txBody>
      </p:sp>
      <p:sp>
        <p:nvSpPr>
          <p:cNvPr id="2069" name="TextBox 2068">
            <a:extLst>
              <a:ext uri="{FF2B5EF4-FFF2-40B4-BE49-F238E27FC236}">
                <a16:creationId xmlns:a16="http://schemas.microsoft.com/office/drawing/2014/main" id="{9F6E5280-9EA4-03EC-601E-5E8DB8E9B7EE}"/>
              </a:ext>
            </a:extLst>
          </p:cNvPr>
          <p:cNvSpPr txBox="1"/>
          <p:nvPr/>
        </p:nvSpPr>
        <p:spPr bwMode="gray">
          <a:xfrm>
            <a:off x="8771668" y="3611253"/>
            <a:ext cx="2950192" cy="1200329"/>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Better visibility: </a:t>
            </a:r>
            <a:r>
              <a:rPr kumimoji="0" lang="en-US" sz="1000" b="0" i="0" u="none" strike="noStrike" kern="1200" cap="none" spc="0" normalizeH="0" baseline="0" noProof="0" dirty="0">
                <a:ln>
                  <a:noFill/>
                </a:ln>
                <a:solidFill>
                  <a:srgbClr val="000000"/>
                </a:solidFill>
                <a:effectLst/>
                <a:uLnTx/>
                <a:uFillTx/>
                <a:latin typeface="Arial"/>
                <a:ea typeface="+mn-ea"/>
                <a:cs typeface="+mn-cs"/>
              </a:rPr>
              <a:t>Real-time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Foundation for a smart grid: </a:t>
            </a:r>
            <a:r>
              <a:rPr kumimoji="0" lang="en-US" sz="1000" b="0" i="0" u="none" strike="noStrike" kern="1200" cap="none" spc="0" normalizeH="0" baseline="0" noProof="0" dirty="0">
                <a:ln>
                  <a:noFill/>
                </a:ln>
                <a:solidFill>
                  <a:srgbClr val="000000"/>
                </a:solidFill>
                <a:effectLst/>
                <a:uLnTx/>
                <a:uFillTx/>
                <a:latin typeface="Arial"/>
                <a:ea typeface="+mn-ea"/>
                <a:cs typeface="+mn-cs"/>
              </a:rPr>
              <a:t>Digital layer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Supports flexible demand: </a:t>
            </a:r>
            <a:r>
              <a:rPr kumimoji="0" lang="en-US" sz="1000" b="0" i="0" u="none" strike="noStrike" kern="1200" cap="none" spc="0" normalizeH="0" baseline="0" noProof="0" dirty="0">
                <a:ln>
                  <a:noFill/>
                </a:ln>
                <a:solidFill>
                  <a:srgbClr val="000000"/>
                </a:solidFill>
                <a:effectLst/>
                <a:uLnTx/>
                <a:uFillTx/>
                <a:latin typeface="Arial"/>
                <a:ea typeface="+mn-ea"/>
                <a:cs typeface="+mn-cs"/>
              </a:rPr>
              <a:t>Dynamic control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Faster outage detection: </a:t>
            </a:r>
            <a:r>
              <a:rPr kumimoji="0" lang="en-US" sz="1000" b="0" i="0" u="none" strike="noStrike" kern="1200" cap="none" spc="0" normalizeH="0" baseline="0" noProof="0" dirty="0">
                <a:ln>
                  <a:noFill/>
                </a:ln>
                <a:solidFill>
                  <a:srgbClr val="000000"/>
                </a:solidFill>
                <a:effectLst/>
                <a:uLnTx/>
                <a:uFillTx/>
                <a:latin typeface="Arial"/>
                <a:ea typeface="+mn-ea"/>
                <a:cs typeface="+mn-cs"/>
              </a:rPr>
              <a:t>Instant alerts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Multi-purpose</a:t>
            </a:r>
            <a:r>
              <a:rPr lang="en-US" sz="1000" dirty="0">
                <a:solidFill>
                  <a:srgbClr val="000000"/>
                </a:solidFill>
                <a:latin typeface="Arial"/>
              </a:rPr>
              <a:t>: </a:t>
            </a:r>
            <a:r>
              <a:rPr kumimoji="0" lang="en-US" sz="1000" b="0" i="0" u="none" strike="noStrike" kern="1200" cap="none" spc="0" normalizeH="0" baseline="0" noProof="0" dirty="0">
                <a:ln>
                  <a:noFill/>
                </a:ln>
                <a:solidFill>
                  <a:srgbClr val="000000"/>
                </a:solidFill>
                <a:effectLst/>
                <a:uLnTx/>
                <a:uFillTx/>
                <a:latin typeface="Arial"/>
                <a:ea typeface="+mn-ea"/>
                <a:cs typeface="+mn-cs"/>
              </a:rPr>
              <a:t>Smart meters at customer premises, networks &amp; MDM with utilities</a:t>
            </a:r>
          </a:p>
        </p:txBody>
      </p:sp>
      <p:sp>
        <p:nvSpPr>
          <p:cNvPr id="2070" name="TextBox 2069">
            <a:extLst>
              <a:ext uri="{FF2B5EF4-FFF2-40B4-BE49-F238E27FC236}">
                <a16:creationId xmlns:a16="http://schemas.microsoft.com/office/drawing/2014/main" id="{6EEC311D-6706-74E8-1311-A85946765C16}"/>
              </a:ext>
            </a:extLst>
          </p:cNvPr>
          <p:cNvSpPr txBox="1"/>
          <p:nvPr/>
        </p:nvSpPr>
        <p:spPr bwMode="gray">
          <a:xfrm>
            <a:off x="8778924" y="5071453"/>
            <a:ext cx="2948275" cy="1046440"/>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Upfront cost: </a:t>
            </a:r>
            <a:r>
              <a:rPr kumimoji="0" lang="en-US" sz="1000" b="0" i="0" u="none" strike="noStrike" kern="1200" cap="none" spc="0" normalizeH="0" baseline="0" noProof="0" dirty="0">
                <a:ln>
                  <a:noFill/>
                </a:ln>
                <a:solidFill>
                  <a:srgbClr val="000000"/>
                </a:solidFill>
                <a:effectLst/>
                <a:uLnTx/>
                <a:uFillTx/>
                <a:latin typeface="Arial"/>
                <a:ea typeface="+mn-ea"/>
                <a:cs typeface="+mn-cs"/>
              </a:rPr>
              <a:t>Major investment, utility-paid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Integration complexity: </a:t>
            </a:r>
            <a:r>
              <a:rPr kumimoji="0" lang="en-US" sz="1000" b="0" i="0" u="none" strike="noStrike" kern="1200" cap="none" spc="0" normalizeH="0" baseline="0" noProof="0" dirty="0">
                <a:ln>
                  <a:noFill/>
                </a:ln>
                <a:solidFill>
                  <a:srgbClr val="000000"/>
                </a:solidFill>
                <a:effectLst/>
                <a:uLnTx/>
                <a:uFillTx/>
                <a:latin typeface="Arial"/>
                <a:ea typeface="+mn-ea"/>
                <a:cs typeface="+mn-cs"/>
              </a:rPr>
              <a:t>System alignment </a:t>
            </a:r>
            <a:endParaRPr lang="en-US" sz="1000" b="0" i="0" u="none" strike="noStrike" kern="1200" cap="none" spc="0" normalizeH="0" baseline="0" noProof="0" dirty="0">
              <a:ln>
                <a:noFill/>
              </a:ln>
              <a:solidFill>
                <a:srgbClr val="000000"/>
              </a:solidFill>
              <a:effectLst/>
              <a:uLnTx/>
              <a:uFillTx/>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Customer acceptance: </a:t>
            </a:r>
            <a:r>
              <a:rPr kumimoji="0" lang="en-US" sz="1000" b="0" i="0" u="none" strike="noStrike" kern="1200" cap="none" spc="0" normalizeH="0" baseline="0" noProof="0" dirty="0">
                <a:ln>
                  <a:noFill/>
                </a:ln>
                <a:solidFill>
                  <a:srgbClr val="000000"/>
                </a:solidFill>
                <a:effectLst/>
                <a:uLnTx/>
                <a:uFillTx/>
                <a:latin typeface="Arial"/>
                <a:ea typeface="+mn-ea"/>
                <a:cs typeface="+mn-cs"/>
              </a:rPr>
              <a:t>Trust and adoption</a:t>
            </a:r>
            <a:endParaRPr lang="en-US" sz="1000" b="0" i="0" u="none" strike="noStrike" kern="1200" cap="none" spc="0" normalizeH="0" baseline="0" noProof="0" dirty="0">
              <a:ln>
                <a:noFill/>
              </a:ln>
              <a:solidFill>
                <a:srgbClr val="000000"/>
              </a:solidFill>
              <a:effectLst/>
              <a:uLnTx/>
              <a:uFillTx/>
              <a:latin typeface="Arial"/>
              <a:cs typeface="Arial"/>
            </a:endParaRPr>
          </a:p>
          <a:p>
            <a:pPr marL="171450" indent="-171450">
              <a:buFont typeface="Arial" panose="020B0604020202020204" pitchFamily="34" charset="0"/>
              <a:buChar char="•"/>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Data utilization: </a:t>
            </a:r>
            <a:r>
              <a:rPr kumimoji="0" lang="en-US" sz="1000" b="0" i="0" u="none" strike="noStrike" kern="1200" cap="none" spc="0" normalizeH="0" baseline="0" noProof="0" dirty="0">
                <a:ln>
                  <a:noFill/>
                </a:ln>
                <a:solidFill>
                  <a:srgbClr val="000000"/>
                </a:solidFill>
                <a:effectLst/>
                <a:uLnTx/>
                <a:uFillTx/>
                <a:latin typeface="Arial"/>
                <a:ea typeface="+mn-ea"/>
                <a:cs typeface="+mn-cs"/>
              </a:rPr>
              <a:t>Despite high AMI </a:t>
            </a:r>
            <a:r>
              <a:rPr lang="en-US" sz="1000" dirty="0">
                <a:solidFill>
                  <a:srgbClr val="000000"/>
                </a:solidFill>
                <a:latin typeface="Arial"/>
              </a:rPr>
              <a:t>adoption</a:t>
            </a:r>
            <a:r>
              <a:rPr kumimoji="0" lang="en-US" sz="1000" b="0" i="0" u="none" strike="noStrike" kern="1200" cap="none" spc="0" normalizeH="0" baseline="0" noProof="0" dirty="0">
                <a:ln>
                  <a:noFill/>
                </a:ln>
                <a:solidFill>
                  <a:srgbClr val="000000"/>
                </a:solidFill>
                <a:effectLst/>
                <a:uLnTx/>
                <a:uFillTx/>
                <a:latin typeface="Arial"/>
                <a:ea typeface="+mn-ea"/>
                <a:cs typeface="+mn-cs"/>
              </a:rPr>
              <a:t>, deriving DER value of </a:t>
            </a:r>
            <a:r>
              <a:rPr lang="en-US" sz="1000" dirty="0">
                <a:solidFill>
                  <a:srgbClr val="000000"/>
                </a:solidFill>
                <a:latin typeface="Arial"/>
              </a:rPr>
              <a:t>the </a:t>
            </a:r>
            <a:r>
              <a:rPr kumimoji="0" lang="en-US" sz="1000" b="0" i="0" u="none" strike="noStrike" kern="1200" cap="none" spc="0" normalizeH="0" baseline="0" noProof="0" dirty="0">
                <a:ln>
                  <a:noFill/>
                </a:ln>
                <a:solidFill>
                  <a:srgbClr val="000000"/>
                </a:solidFill>
                <a:effectLst/>
                <a:uLnTx/>
                <a:uFillTx/>
                <a:latin typeface="Arial"/>
                <a:ea typeface="+mn-ea"/>
                <a:cs typeface="+mn-cs"/>
              </a:rPr>
              <a:t>analytics layer lags</a:t>
            </a:r>
            <a:endParaRPr lang="en-US" sz="1000" b="0" i="0" u="none" strike="noStrike" kern="1200" cap="none" spc="0" normalizeH="0" baseline="0" noProof="0" dirty="0">
              <a:ln>
                <a:noFill/>
              </a:ln>
              <a:solidFill>
                <a:srgbClr val="000000"/>
              </a:solidFill>
              <a:effectLst/>
              <a:uLnTx/>
              <a:uFillTx/>
              <a:latin typeface="Arial"/>
              <a:cs typeface="Arial"/>
            </a:endParaRPr>
          </a:p>
        </p:txBody>
      </p:sp>
      <p:grpSp>
        <p:nvGrpSpPr>
          <p:cNvPr id="5" name="Group 4">
            <a:extLst>
              <a:ext uri="{FF2B5EF4-FFF2-40B4-BE49-F238E27FC236}">
                <a16:creationId xmlns:a16="http://schemas.microsoft.com/office/drawing/2014/main" id="{A4B20E50-2B23-A99F-9277-DC234B1756EF}"/>
              </a:ext>
            </a:extLst>
          </p:cNvPr>
          <p:cNvGrpSpPr/>
          <p:nvPr/>
        </p:nvGrpSpPr>
        <p:grpSpPr>
          <a:xfrm>
            <a:off x="554819" y="2545160"/>
            <a:ext cx="1423750" cy="430887"/>
            <a:chOff x="554819" y="2545160"/>
            <a:chExt cx="1423750" cy="430887"/>
          </a:xfrm>
        </p:grpSpPr>
        <p:sp>
          <p:nvSpPr>
            <p:cNvPr id="14" name="TextBox 13">
              <a:extLst>
                <a:ext uri="{FF2B5EF4-FFF2-40B4-BE49-F238E27FC236}">
                  <a16:creationId xmlns:a16="http://schemas.microsoft.com/office/drawing/2014/main" id="{9D8E1E37-B6B0-7E45-5B14-33751B6014CB}"/>
                </a:ext>
              </a:extLst>
            </p:cNvPr>
            <p:cNvSpPr txBox="1"/>
            <p:nvPr/>
          </p:nvSpPr>
          <p:spPr bwMode="gray">
            <a:xfrm>
              <a:off x="559240" y="2545160"/>
              <a:ext cx="1419329" cy="430887"/>
            </a:xfrm>
            <a:prstGeom prst="rect">
              <a:avLst/>
            </a:prstGeom>
            <a:noFill/>
          </p:spPr>
          <p:txBody>
            <a:bodyPr wrap="square" lIns="137160" tIns="137160" rIns="274320" bIns="137160"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Smart meter</a:t>
              </a:r>
            </a:p>
          </p:txBody>
        </p:sp>
        <p:sp>
          <p:nvSpPr>
            <p:cNvPr id="50" name="Ellipse 5">
              <a:extLst>
                <a:ext uri="{FF2B5EF4-FFF2-40B4-BE49-F238E27FC236}">
                  <a16:creationId xmlns:a16="http://schemas.microsoft.com/office/drawing/2014/main" id="{5BE26141-12E7-A79A-2BE4-CD0004C68C7B}"/>
                </a:ext>
              </a:extLst>
            </p:cNvPr>
            <p:cNvSpPr>
              <a:spLocks/>
            </p:cNvSpPr>
            <p:nvPr>
              <p:custDataLst>
                <p:tags r:id="rId10"/>
              </p:custDataLst>
            </p:nvPr>
          </p:nvSpPr>
          <p:spPr>
            <a:xfrm flipH="1">
              <a:off x="554819" y="2641068"/>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Arial"/>
                  <a:ea typeface="+mn-ea"/>
                  <a:cs typeface="+mn-cs"/>
                </a:rPr>
                <a:t>1</a:t>
              </a:r>
            </a:p>
          </p:txBody>
        </p:sp>
      </p:grpSp>
      <p:sp>
        <p:nvSpPr>
          <p:cNvPr id="13" name="Rectangle 12">
            <a:extLst>
              <a:ext uri="{FF2B5EF4-FFF2-40B4-BE49-F238E27FC236}">
                <a16:creationId xmlns:a16="http://schemas.microsoft.com/office/drawing/2014/main" id="{C9537A99-052C-D6B6-D61B-A682D82D7D40}"/>
              </a:ext>
            </a:extLst>
          </p:cNvPr>
          <p:cNvSpPr/>
          <p:nvPr/>
        </p:nvSpPr>
        <p:spPr bwMode="gray">
          <a:xfrm>
            <a:off x="1829088" y="1989869"/>
            <a:ext cx="630904" cy="39176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a:ea typeface="+mn-ea"/>
              <a:cs typeface="+mn-cs"/>
            </a:endParaRPr>
          </a:p>
        </p:txBody>
      </p:sp>
      <p:grpSp>
        <p:nvGrpSpPr>
          <p:cNvPr id="15" name="Group 14">
            <a:extLst>
              <a:ext uri="{FF2B5EF4-FFF2-40B4-BE49-F238E27FC236}">
                <a16:creationId xmlns:a16="http://schemas.microsoft.com/office/drawing/2014/main" id="{F7390CEC-F9DE-2008-D4DC-4904864D12AC}"/>
              </a:ext>
            </a:extLst>
          </p:cNvPr>
          <p:cNvGrpSpPr/>
          <p:nvPr/>
        </p:nvGrpSpPr>
        <p:grpSpPr>
          <a:xfrm>
            <a:off x="3153859" y="2544763"/>
            <a:ext cx="1919107" cy="430887"/>
            <a:chOff x="2654445" y="2505850"/>
            <a:chExt cx="1919107" cy="430887"/>
          </a:xfrm>
        </p:grpSpPr>
        <p:sp>
          <p:nvSpPr>
            <p:cNvPr id="17" name="TextBox 16">
              <a:extLst>
                <a:ext uri="{FF2B5EF4-FFF2-40B4-BE49-F238E27FC236}">
                  <a16:creationId xmlns:a16="http://schemas.microsoft.com/office/drawing/2014/main" id="{9E1D05C2-D746-89BC-B0CA-EDEF45F12367}"/>
                </a:ext>
              </a:extLst>
            </p:cNvPr>
            <p:cNvSpPr txBox="1"/>
            <p:nvPr/>
          </p:nvSpPr>
          <p:spPr bwMode="gray">
            <a:xfrm>
              <a:off x="2813134" y="2505850"/>
              <a:ext cx="1760418" cy="430887"/>
            </a:xfrm>
            <a:prstGeom prst="rect">
              <a:avLst/>
            </a:prstGeom>
            <a:noFill/>
          </p:spPr>
          <p:txBody>
            <a:bodyPr wrap="none" lIns="137160" tIns="137160" rIns="274320" bIns="137160"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Communication tower</a:t>
              </a:r>
            </a:p>
          </p:txBody>
        </p:sp>
        <p:sp>
          <p:nvSpPr>
            <p:cNvPr id="53" name="Ellipse 6">
              <a:extLst>
                <a:ext uri="{FF2B5EF4-FFF2-40B4-BE49-F238E27FC236}">
                  <a16:creationId xmlns:a16="http://schemas.microsoft.com/office/drawing/2014/main" id="{F18ADD45-CCF6-6827-E22A-29ADA93A5DF0}"/>
                </a:ext>
              </a:extLst>
            </p:cNvPr>
            <p:cNvSpPr>
              <a:spLocks/>
            </p:cNvSpPr>
            <p:nvPr>
              <p:custDataLst>
                <p:tags r:id="rId9"/>
              </p:custDataLst>
            </p:nvPr>
          </p:nvSpPr>
          <p:spPr>
            <a:xfrm flipH="1">
              <a:off x="2654445" y="2601806"/>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Arial"/>
                  <a:ea typeface="+mn-ea"/>
                  <a:cs typeface="+mn-cs"/>
                </a:rPr>
                <a:t>2</a:t>
              </a:r>
            </a:p>
          </p:txBody>
        </p:sp>
      </p:grpSp>
      <p:pic>
        <p:nvPicPr>
          <p:cNvPr id="49" name="Graphic 48" descr="Cell Tower outline">
            <a:extLst>
              <a:ext uri="{FF2B5EF4-FFF2-40B4-BE49-F238E27FC236}">
                <a16:creationId xmlns:a16="http://schemas.microsoft.com/office/drawing/2014/main" id="{76A2E587-94BA-AF18-9C40-6301023EEC64}"/>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3638501" y="1476375"/>
            <a:ext cx="914400" cy="914400"/>
          </a:xfrm>
          <a:prstGeom prst="rect">
            <a:avLst/>
          </a:prstGeom>
        </p:spPr>
      </p:pic>
      <p:grpSp>
        <p:nvGrpSpPr>
          <p:cNvPr id="42" name="Group 41">
            <a:extLst>
              <a:ext uri="{FF2B5EF4-FFF2-40B4-BE49-F238E27FC236}">
                <a16:creationId xmlns:a16="http://schemas.microsoft.com/office/drawing/2014/main" id="{63C9363F-48C4-7EA5-4841-E7A54C4AF7DD}"/>
              </a:ext>
            </a:extLst>
          </p:cNvPr>
          <p:cNvGrpSpPr/>
          <p:nvPr/>
        </p:nvGrpSpPr>
        <p:grpSpPr>
          <a:xfrm>
            <a:off x="7687196" y="2466385"/>
            <a:ext cx="2384271" cy="584775"/>
            <a:chOff x="7295306" y="2466385"/>
            <a:chExt cx="2384271" cy="584775"/>
          </a:xfrm>
        </p:grpSpPr>
        <p:sp>
          <p:nvSpPr>
            <p:cNvPr id="23" name="TextBox 22">
              <a:extLst>
                <a:ext uri="{FF2B5EF4-FFF2-40B4-BE49-F238E27FC236}">
                  <a16:creationId xmlns:a16="http://schemas.microsoft.com/office/drawing/2014/main" id="{4EACDCFE-34A2-31EC-B6C6-F2572092BFF8}"/>
                </a:ext>
              </a:extLst>
            </p:cNvPr>
            <p:cNvSpPr txBox="1"/>
            <p:nvPr/>
          </p:nvSpPr>
          <p:spPr bwMode="gray">
            <a:xfrm>
              <a:off x="7461574" y="2466385"/>
              <a:ext cx="2218003" cy="584775"/>
            </a:xfrm>
            <a:prstGeom prst="rect">
              <a:avLst/>
            </a:prstGeom>
            <a:noFill/>
          </p:spPr>
          <p:txBody>
            <a:bodyPr wrap="square" lIns="137160" tIns="137160" rIns="274320" bIns="137160" rtlCol="0" anchor="t">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Meter Data Management System (MDMS)</a:t>
              </a:r>
            </a:p>
          </p:txBody>
        </p:sp>
        <p:sp>
          <p:nvSpPr>
            <p:cNvPr id="52" name="Ellipse 8">
              <a:extLst>
                <a:ext uri="{FF2B5EF4-FFF2-40B4-BE49-F238E27FC236}">
                  <a16:creationId xmlns:a16="http://schemas.microsoft.com/office/drawing/2014/main" id="{27055011-D63D-E708-BF79-A72E6C216D43}"/>
                </a:ext>
              </a:extLst>
            </p:cNvPr>
            <p:cNvSpPr>
              <a:spLocks/>
            </p:cNvSpPr>
            <p:nvPr>
              <p:custDataLst>
                <p:tags r:id="rId8"/>
              </p:custDataLst>
            </p:nvPr>
          </p:nvSpPr>
          <p:spPr>
            <a:xfrm flipH="1">
              <a:off x="7295306" y="2643037"/>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Arial"/>
                  <a:ea typeface="+mn-ea"/>
                  <a:cs typeface="+mn-cs"/>
                </a:rPr>
                <a:t>4</a:t>
              </a:r>
            </a:p>
          </p:txBody>
        </p:sp>
      </p:grpSp>
      <p:pic>
        <p:nvPicPr>
          <p:cNvPr id="2052" name="Graphic 2051" descr="Server outline">
            <a:extLst>
              <a:ext uri="{FF2B5EF4-FFF2-40B4-BE49-F238E27FC236}">
                <a16:creationId xmlns:a16="http://schemas.microsoft.com/office/drawing/2014/main" id="{C1DFE44E-8133-5324-3485-AA1A4392E37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011923" y="1476375"/>
            <a:ext cx="914400" cy="914400"/>
          </a:xfrm>
          <a:prstGeom prst="rect">
            <a:avLst/>
          </a:prstGeom>
        </p:spPr>
      </p:pic>
      <p:grpSp>
        <p:nvGrpSpPr>
          <p:cNvPr id="18" name="Group 17">
            <a:extLst>
              <a:ext uri="{FF2B5EF4-FFF2-40B4-BE49-F238E27FC236}">
                <a16:creationId xmlns:a16="http://schemas.microsoft.com/office/drawing/2014/main" id="{49840B9D-2ACA-88F8-0F6C-1184BC710FFD}"/>
              </a:ext>
            </a:extLst>
          </p:cNvPr>
          <p:cNvGrpSpPr/>
          <p:nvPr/>
        </p:nvGrpSpPr>
        <p:grpSpPr>
          <a:xfrm>
            <a:off x="5634308" y="2544763"/>
            <a:ext cx="1478483" cy="430887"/>
            <a:chOff x="4594642" y="2515322"/>
            <a:chExt cx="1478483" cy="430887"/>
          </a:xfrm>
        </p:grpSpPr>
        <p:sp>
          <p:nvSpPr>
            <p:cNvPr id="20" name="TextBox 19">
              <a:extLst>
                <a:ext uri="{FF2B5EF4-FFF2-40B4-BE49-F238E27FC236}">
                  <a16:creationId xmlns:a16="http://schemas.microsoft.com/office/drawing/2014/main" id="{7B52F860-4294-136E-C071-05F46B1FDC60}"/>
                </a:ext>
              </a:extLst>
            </p:cNvPr>
            <p:cNvSpPr txBox="1"/>
            <p:nvPr/>
          </p:nvSpPr>
          <p:spPr bwMode="gray">
            <a:xfrm>
              <a:off x="4740709" y="2515322"/>
              <a:ext cx="1332416" cy="430887"/>
            </a:xfrm>
            <a:prstGeom prst="rect">
              <a:avLst/>
            </a:prstGeom>
            <a:noFill/>
          </p:spPr>
          <p:txBody>
            <a:bodyPr wrap="none" lIns="137160" tIns="137160" rIns="274320" bIns="137160"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Utility software</a:t>
              </a:r>
            </a:p>
          </p:txBody>
        </p:sp>
        <p:sp>
          <p:nvSpPr>
            <p:cNvPr id="51" name="Ellipse 7">
              <a:extLst>
                <a:ext uri="{FF2B5EF4-FFF2-40B4-BE49-F238E27FC236}">
                  <a16:creationId xmlns:a16="http://schemas.microsoft.com/office/drawing/2014/main" id="{338C325F-F66A-FFE6-2DCF-34135265C1C3}"/>
                </a:ext>
              </a:extLst>
            </p:cNvPr>
            <p:cNvSpPr>
              <a:spLocks/>
            </p:cNvSpPr>
            <p:nvPr>
              <p:custDataLst>
                <p:tags r:id="rId7"/>
              </p:custDataLst>
            </p:nvPr>
          </p:nvSpPr>
          <p:spPr>
            <a:xfrm flipH="1">
              <a:off x="4594642" y="2611817"/>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Arial"/>
                  <a:ea typeface="+mn-ea"/>
                  <a:cs typeface="+mn-cs"/>
                </a:rPr>
                <a:t>3</a:t>
              </a:r>
            </a:p>
          </p:txBody>
        </p:sp>
      </p:grpSp>
      <p:pic>
        <p:nvPicPr>
          <p:cNvPr id="2059" name="Graphic 2058" descr="Database outline">
            <a:extLst>
              <a:ext uri="{FF2B5EF4-FFF2-40B4-BE49-F238E27FC236}">
                <a16:creationId xmlns:a16="http://schemas.microsoft.com/office/drawing/2014/main" id="{3A5F3465-597A-A9D0-1065-EBF2E9CBDBC2}"/>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5825212" y="1476375"/>
            <a:ext cx="914400" cy="914400"/>
          </a:xfrm>
          <a:prstGeom prst="rect">
            <a:avLst/>
          </a:prstGeom>
        </p:spPr>
      </p:pic>
      <p:grpSp>
        <p:nvGrpSpPr>
          <p:cNvPr id="32" name="Group 31">
            <a:extLst>
              <a:ext uri="{FF2B5EF4-FFF2-40B4-BE49-F238E27FC236}">
                <a16:creationId xmlns:a16="http://schemas.microsoft.com/office/drawing/2014/main" id="{9A045D43-466E-501E-73C5-57881CB8AA27}"/>
              </a:ext>
            </a:extLst>
          </p:cNvPr>
          <p:cNvGrpSpPr/>
          <p:nvPr/>
        </p:nvGrpSpPr>
        <p:grpSpPr>
          <a:xfrm>
            <a:off x="9998668" y="2545160"/>
            <a:ext cx="1801090" cy="430887"/>
            <a:chOff x="10155424" y="2545160"/>
            <a:chExt cx="1801090" cy="430887"/>
          </a:xfrm>
        </p:grpSpPr>
        <p:sp>
          <p:nvSpPr>
            <p:cNvPr id="28" name="TextBox 27">
              <a:extLst>
                <a:ext uri="{FF2B5EF4-FFF2-40B4-BE49-F238E27FC236}">
                  <a16:creationId xmlns:a16="http://schemas.microsoft.com/office/drawing/2014/main" id="{88F8CF4E-1262-6303-2C94-8F6483CC1393}"/>
                </a:ext>
              </a:extLst>
            </p:cNvPr>
            <p:cNvSpPr txBox="1"/>
            <p:nvPr/>
          </p:nvSpPr>
          <p:spPr bwMode="gray">
            <a:xfrm>
              <a:off x="10155424" y="2545160"/>
              <a:ext cx="1801090" cy="430887"/>
            </a:xfrm>
            <a:prstGeom prst="rect">
              <a:avLst/>
            </a:prstGeom>
            <a:noFill/>
          </p:spPr>
          <p:txBody>
            <a:bodyPr wrap="square" lIns="137160" tIns="137160" rIns="274320" bIns="137160"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Utility</a:t>
              </a:r>
            </a:p>
          </p:txBody>
        </p:sp>
        <p:sp>
          <p:nvSpPr>
            <p:cNvPr id="54" name="Ellipse 9">
              <a:extLst>
                <a:ext uri="{FF2B5EF4-FFF2-40B4-BE49-F238E27FC236}">
                  <a16:creationId xmlns:a16="http://schemas.microsoft.com/office/drawing/2014/main" id="{4EB5A52A-5616-F75F-0378-627575B11BED}"/>
                </a:ext>
              </a:extLst>
            </p:cNvPr>
            <p:cNvSpPr>
              <a:spLocks/>
            </p:cNvSpPr>
            <p:nvPr>
              <p:custDataLst>
                <p:tags r:id="rId6"/>
              </p:custDataLst>
            </p:nvPr>
          </p:nvSpPr>
          <p:spPr>
            <a:xfrm flipH="1">
              <a:off x="10512403" y="2637455"/>
              <a:ext cx="228600" cy="22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Arial"/>
                  <a:ea typeface="+mn-ea"/>
                  <a:cs typeface="+mn-cs"/>
                </a:rPr>
                <a:t>5</a:t>
              </a:r>
            </a:p>
          </p:txBody>
        </p:sp>
      </p:grpSp>
      <p:grpSp>
        <p:nvGrpSpPr>
          <p:cNvPr id="41" name="Group 40">
            <a:extLst>
              <a:ext uri="{FF2B5EF4-FFF2-40B4-BE49-F238E27FC236}">
                <a16:creationId xmlns:a16="http://schemas.microsoft.com/office/drawing/2014/main" id="{22603A18-8B71-16BC-2927-85FCAF72E6E5}"/>
              </a:ext>
            </a:extLst>
          </p:cNvPr>
          <p:cNvGrpSpPr/>
          <p:nvPr/>
        </p:nvGrpSpPr>
        <p:grpSpPr>
          <a:xfrm>
            <a:off x="10198637" y="1307571"/>
            <a:ext cx="1133301" cy="1251547"/>
            <a:chOff x="9140546" y="1307571"/>
            <a:chExt cx="1133301" cy="1251547"/>
          </a:xfrm>
        </p:grpSpPr>
        <p:pic>
          <p:nvPicPr>
            <p:cNvPr id="2062" name="Graphic 2061" descr="Presentation with bar chart with solid fill">
              <a:extLst>
                <a:ext uri="{FF2B5EF4-FFF2-40B4-BE49-F238E27FC236}">
                  <a16:creationId xmlns:a16="http://schemas.microsoft.com/office/drawing/2014/main" id="{4B48C459-E3F5-6E84-6B96-1BDBE8EE1CA3}"/>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9634793" y="1920064"/>
              <a:ext cx="639054" cy="639054"/>
            </a:xfrm>
            <a:prstGeom prst="rect">
              <a:avLst/>
            </a:prstGeom>
          </p:spPr>
        </p:pic>
        <p:pic>
          <p:nvPicPr>
            <p:cNvPr id="2067" name="Graphic 2066" descr="Programmer male with solid fill">
              <a:extLst>
                <a:ext uri="{FF2B5EF4-FFF2-40B4-BE49-F238E27FC236}">
                  <a16:creationId xmlns:a16="http://schemas.microsoft.com/office/drawing/2014/main" id="{A054C4C9-093E-6520-B1D5-985B6DB6A8BC}"/>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9140546" y="1307571"/>
              <a:ext cx="684142" cy="684142"/>
            </a:xfrm>
            <a:prstGeom prst="rect">
              <a:avLst/>
            </a:prstGeom>
          </p:spPr>
        </p:pic>
      </p:grpSp>
      <p:sp>
        <p:nvSpPr>
          <p:cNvPr id="4" name="TextBox 3">
            <a:extLst>
              <a:ext uri="{FF2B5EF4-FFF2-40B4-BE49-F238E27FC236}">
                <a16:creationId xmlns:a16="http://schemas.microsoft.com/office/drawing/2014/main" id="{D282E931-73EE-F369-A6BB-56C33EAC22D9}"/>
              </a:ext>
            </a:extLst>
          </p:cNvPr>
          <p:cNvSpPr txBox="1"/>
          <p:nvPr/>
        </p:nvSpPr>
        <p:spPr bwMode="gray">
          <a:xfrm>
            <a:off x="445764" y="3107612"/>
            <a:ext cx="4817080" cy="461665"/>
          </a:xfrm>
          <a:prstGeom prst="rect">
            <a:avLst/>
          </a:prstGeom>
          <a:noFill/>
        </p:spPr>
        <p:txBody>
          <a:bodyPr wrap="square" lIns="137160" tIns="137160" rIns="274320" bIns="137160" rtlCol="0" anchor="t">
            <a:spAutoFit/>
          </a:bodyPr>
          <a:lstStyle/>
          <a:p>
            <a:pPr>
              <a:spcBef>
                <a:spcPts val="600"/>
              </a:spcBef>
              <a:spcAft>
                <a:spcPts val="600"/>
              </a:spcAf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How </a:t>
            </a:r>
            <a:r>
              <a:rPr lang="en-US" sz="1200" b="1" dirty="0">
                <a:solidFill>
                  <a:srgbClr val="000000"/>
                </a:solidFill>
                <a:latin typeface="Arial"/>
              </a:rPr>
              <a:t>does Advanced Metering Infrastructure (AMI) 2.0 work</a:t>
            </a:r>
            <a:r>
              <a:rPr kumimoji="0" lang="en-US" sz="1200" b="1" i="0" u="none" strike="noStrike" kern="1200" cap="none" spc="0" normalizeH="0" baseline="0" noProof="0" dirty="0">
                <a:ln>
                  <a:noFill/>
                </a:ln>
                <a:solidFill>
                  <a:srgbClr val="000000"/>
                </a:solidFill>
                <a:effectLst/>
                <a:uLnTx/>
                <a:uFillTx/>
                <a:latin typeface="Arial"/>
                <a:ea typeface="+mn-ea"/>
                <a:cs typeface="+mn-cs"/>
              </a:rPr>
              <a:t>?</a:t>
            </a:r>
          </a:p>
        </p:txBody>
      </p:sp>
      <p:sp>
        <p:nvSpPr>
          <p:cNvPr id="38" name="TextBox 37">
            <a:extLst>
              <a:ext uri="{FF2B5EF4-FFF2-40B4-BE49-F238E27FC236}">
                <a16:creationId xmlns:a16="http://schemas.microsoft.com/office/drawing/2014/main" id="{2016F7A0-5D32-6877-6423-5B4FA04B0894}"/>
              </a:ext>
            </a:extLst>
          </p:cNvPr>
          <p:cNvSpPr txBox="1"/>
          <p:nvPr/>
        </p:nvSpPr>
        <p:spPr bwMode="gray">
          <a:xfrm>
            <a:off x="8990272" y="3328230"/>
            <a:ext cx="943134" cy="242022"/>
          </a:xfrm>
          <a:prstGeom prst="rect">
            <a:avLst/>
          </a:prstGeom>
          <a:noFill/>
        </p:spPr>
        <p:txBody>
          <a:bodyPr wrap="none" lIns="36000" tIns="36000" rIns="36000" bIns="36000" rtlCol="0">
            <a:spAutoFit/>
          </a:bodyPr>
          <a:lstStyle/>
          <a:p>
            <a:pPr marL="0" indent="0">
              <a:buNone/>
            </a:pPr>
            <a:r>
              <a:rPr lang="en-US" sz="1200" b="1"/>
              <a:t>Advantages</a:t>
            </a:r>
            <a:endParaRPr lang="en-US" sz="1200"/>
          </a:p>
        </p:txBody>
      </p:sp>
      <p:sp>
        <p:nvSpPr>
          <p:cNvPr id="40" name="TextBox 39">
            <a:extLst>
              <a:ext uri="{FF2B5EF4-FFF2-40B4-BE49-F238E27FC236}">
                <a16:creationId xmlns:a16="http://schemas.microsoft.com/office/drawing/2014/main" id="{685DD4D7-51AC-82D1-0194-8475A2930544}"/>
              </a:ext>
            </a:extLst>
          </p:cNvPr>
          <p:cNvSpPr txBox="1"/>
          <p:nvPr/>
        </p:nvSpPr>
        <p:spPr bwMode="gray">
          <a:xfrm>
            <a:off x="8999091" y="4796335"/>
            <a:ext cx="1156333" cy="242022"/>
          </a:xfrm>
          <a:prstGeom prst="rect">
            <a:avLst/>
          </a:prstGeom>
          <a:noFill/>
        </p:spPr>
        <p:txBody>
          <a:bodyPr wrap="none" lIns="36000" tIns="36000" rIns="36000" bIns="36000" rtlCol="0">
            <a:spAutoFit/>
          </a:bodyPr>
          <a:lstStyle/>
          <a:p>
            <a:pPr marL="0" indent="0">
              <a:buNone/>
            </a:pPr>
            <a:r>
              <a:rPr lang="en-US" sz="1200" b="1"/>
              <a:t>Disadvantages</a:t>
            </a:r>
            <a:endParaRPr lang="en-US" sz="1200"/>
          </a:p>
        </p:txBody>
      </p:sp>
      <p:cxnSp>
        <p:nvCxnSpPr>
          <p:cNvPr id="55" name="Straight Connector 54">
            <a:extLst>
              <a:ext uri="{FF2B5EF4-FFF2-40B4-BE49-F238E27FC236}">
                <a16:creationId xmlns:a16="http://schemas.microsoft.com/office/drawing/2014/main" id="{40D108C6-E34F-9C18-36A8-2499966B71EE}"/>
              </a:ext>
            </a:extLst>
          </p:cNvPr>
          <p:cNvCxnSpPr>
            <a:cxnSpLocks/>
          </p:cNvCxnSpPr>
          <p:nvPr/>
        </p:nvCxnSpPr>
        <p:spPr bwMode="gray">
          <a:xfrm>
            <a:off x="8651944" y="5114718"/>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pic>
        <p:nvPicPr>
          <p:cNvPr id="2050" name="Graphic 2049" descr="Badge Follow with solid fill">
            <a:extLst>
              <a:ext uri="{FF2B5EF4-FFF2-40B4-BE49-F238E27FC236}">
                <a16:creationId xmlns:a16="http://schemas.microsoft.com/office/drawing/2014/main" id="{60A25613-EB90-CC3D-6066-FDA07A96B386}"/>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8648171" y="3278191"/>
            <a:ext cx="292608" cy="292608"/>
          </a:xfrm>
          <a:prstGeom prst="rect">
            <a:avLst/>
          </a:prstGeom>
        </p:spPr>
      </p:pic>
      <p:pic>
        <p:nvPicPr>
          <p:cNvPr id="2054" name="Graphic 2053" descr="Badge Unfollow with solid fill">
            <a:extLst>
              <a:ext uri="{FF2B5EF4-FFF2-40B4-BE49-F238E27FC236}">
                <a16:creationId xmlns:a16="http://schemas.microsoft.com/office/drawing/2014/main" id="{95642AF6-9CB8-75B8-2855-32B6763A3769}"/>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8651944" y="4748182"/>
            <a:ext cx="292608" cy="292608"/>
          </a:xfrm>
          <a:prstGeom prst="rect">
            <a:avLst/>
          </a:prstGeom>
        </p:spPr>
      </p:pic>
      <p:cxnSp>
        <p:nvCxnSpPr>
          <p:cNvPr id="2056" name="Straight Connector 2055">
            <a:extLst>
              <a:ext uri="{FF2B5EF4-FFF2-40B4-BE49-F238E27FC236}">
                <a16:creationId xmlns:a16="http://schemas.microsoft.com/office/drawing/2014/main" id="{FD354FC5-440A-343A-6E51-84ACD73D35AB}"/>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3" name="Rounded Rectangle 7">
            <a:extLst>
              <a:ext uri="{FF2B5EF4-FFF2-40B4-BE49-F238E27FC236}">
                <a16:creationId xmlns:a16="http://schemas.microsoft.com/office/drawing/2014/main" id="{988708E4-8BAA-8B7D-014E-A9C7C40E3C0E}"/>
              </a:ext>
            </a:extLst>
          </p:cNvPr>
          <p:cNvSpPr/>
          <p:nvPr/>
        </p:nvSpPr>
        <p:spPr bwMode="gray">
          <a:xfrm>
            <a:off x="5578297" y="3158296"/>
            <a:ext cx="2942410" cy="3069901"/>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72000" rIns="72000" bIns="36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defRPr/>
            </a:pPr>
            <a:r>
              <a:rPr kumimoji="0" lang="en-US" sz="1200" b="1" i="0" u="none" strike="noStrike" kern="1200" cap="none" spc="0" normalizeH="0" baseline="0" noProof="0">
                <a:ln>
                  <a:noFill/>
                </a:ln>
                <a:solidFill>
                  <a:srgbClr val="000000"/>
                </a:solidFill>
                <a:effectLst/>
                <a:uLnTx/>
                <a:uFillTx/>
                <a:latin typeface="Arial"/>
                <a:ea typeface="+mn-ea"/>
                <a:cs typeface="+mn-cs"/>
              </a:rPr>
              <a:t>Why is it critical for the energy transition?</a:t>
            </a:r>
            <a:br>
              <a:rPr kumimoji="0" lang="en-US" sz="1200" b="1" i="0" u="none" strike="noStrike" kern="1200" cap="none" spc="0" normalizeH="0" baseline="0" noProof="0">
                <a:ln>
                  <a:noFill/>
                </a:ln>
                <a:solidFill>
                  <a:srgbClr val="000000"/>
                </a:solidFill>
                <a:effectLst/>
                <a:uLnTx/>
                <a:uFillTx/>
                <a:latin typeface="Arial"/>
                <a:ea typeface="+mn-ea"/>
                <a:cs typeface="+mn-cs"/>
              </a:rPr>
            </a:br>
            <a:r>
              <a:rPr lang="en-US" sz="1200" b="1">
                <a:solidFill>
                  <a:srgbClr val="000000"/>
                </a:solidFill>
                <a:latin typeface="Arial"/>
                <a:cs typeface="Arial"/>
              </a:rPr>
              <a:t>  </a:t>
            </a:r>
            <a:endParaRPr lang="en-US" sz="1200" b="0" i="0" u="none" strike="noStrike" kern="1200" cap="none" spc="0" normalizeH="0" baseline="0" noProof="0">
              <a:ln>
                <a:noFill/>
              </a:ln>
              <a:solidFill>
                <a:srgbClr val="000000"/>
              </a:solidFill>
              <a:effectLst/>
              <a:uLnTx/>
              <a:uFillTx/>
              <a:latin typeface="Arial"/>
              <a:cs typeface="Arial"/>
            </a:endParaRPr>
          </a:p>
          <a:p>
            <a:pPr marL="277495" indent="-182245">
              <a:spcAft>
                <a:spcPts val="700"/>
              </a:spcAft>
              <a:buFont typeface="Arial,Sans-Serif" panose="020B0604020202020204" pitchFamily="34" charset="0"/>
              <a:buChar char="•"/>
              <a:defRPr/>
            </a:pPr>
            <a:r>
              <a:rPr lang="en-US" sz="1000">
                <a:solidFill>
                  <a:srgbClr val="000000"/>
                </a:solidFill>
                <a:latin typeface="Arial"/>
                <a:cs typeface="Arial"/>
              </a:rPr>
              <a:t>Provides </a:t>
            </a:r>
            <a:r>
              <a:rPr lang="en-US" sz="1000" b="1">
                <a:solidFill>
                  <a:srgbClr val="000000"/>
                </a:solidFill>
                <a:latin typeface="Arial"/>
                <a:cs typeface="Arial"/>
              </a:rPr>
              <a:t>near- real-time visibility of electricity use</a:t>
            </a:r>
            <a:r>
              <a:rPr lang="en-US" sz="1000">
                <a:solidFill>
                  <a:srgbClr val="000000"/>
                </a:solidFill>
                <a:latin typeface="Arial"/>
                <a:cs typeface="Arial"/>
              </a:rPr>
              <a:t> </a:t>
            </a:r>
          </a:p>
          <a:p>
            <a:pPr marL="277813" marR="0" lvl="0" indent="-182563" fontAlgn="auto">
              <a:lnSpc>
                <a:spcPct val="100000"/>
              </a:lnSpc>
              <a:spcBef>
                <a:spcPts val="0"/>
              </a:spcBef>
              <a:spcAft>
                <a:spcPts val="700"/>
              </a:spcAft>
              <a:buClrTx/>
              <a:buSzTx/>
              <a:buFont typeface="Arial,Sans-Serif" panose="020B0604020202020204" pitchFamily="34" charset="0"/>
              <a:buChar char="•"/>
              <a:defRPr/>
            </a:pPr>
            <a:r>
              <a:rPr lang="en-US" sz="1000">
                <a:solidFill>
                  <a:srgbClr val="000000"/>
                </a:solidFill>
                <a:latin typeface="Arial"/>
                <a:cs typeface="Arial"/>
              </a:rPr>
              <a:t>Enables </a:t>
            </a:r>
            <a:r>
              <a:rPr lang="en-US" sz="1000" b="1">
                <a:solidFill>
                  <a:srgbClr val="000000"/>
                </a:solidFill>
                <a:latin typeface="Arial"/>
                <a:cs typeface="Arial"/>
              </a:rPr>
              <a:t>dynamic tariffs, demand response, smart EV charging, and integration of rooftop solar and batteries</a:t>
            </a:r>
            <a:r>
              <a:rPr lang="en-US" sz="1000">
                <a:solidFill>
                  <a:srgbClr val="000000"/>
                </a:solidFill>
                <a:latin typeface="Arial"/>
                <a:cs typeface="Arial"/>
              </a:rPr>
              <a:t> at scale</a:t>
            </a:r>
          </a:p>
          <a:p>
            <a:pPr marL="277813" marR="0" lvl="0" indent="-182563" fontAlgn="auto">
              <a:lnSpc>
                <a:spcPct val="100000"/>
              </a:lnSpc>
              <a:spcBef>
                <a:spcPts val="0"/>
              </a:spcBef>
              <a:spcAft>
                <a:spcPts val="700"/>
              </a:spcAft>
              <a:buClrTx/>
              <a:buSzTx/>
              <a:buFont typeface="Arial,Sans-Serif" panose="020B0604020202020204" pitchFamily="34" charset="0"/>
              <a:buChar char="•"/>
              <a:defRPr/>
            </a:pPr>
            <a:r>
              <a:rPr lang="en-US" sz="1000">
                <a:solidFill>
                  <a:srgbClr val="000000"/>
                </a:solidFill>
                <a:latin typeface="Arial"/>
                <a:cs typeface="Arial"/>
              </a:rPr>
              <a:t>Better data and price signals </a:t>
            </a:r>
            <a:r>
              <a:rPr lang="en-US" sz="1000" b="1">
                <a:solidFill>
                  <a:srgbClr val="000000"/>
                </a:solidFill>
                <a:latin typeface="Arial"/>
                <a:cs typeface="Arial"/>
              </a:rPr>
              <a:t>help shift and reduce consumption</a:t>
            </a:r>
            <a:r>
              <a:rPr lang="en-US" sz="1000">
                <a:solidFill>
                  <a:srgbClr val="000000"/>
                </a:solidFill>
                <a:latin typeface="Arial"/>
                <a:cs typeface="Arial"/>
              </a:rPr>
              <a:t>, lowering peak demand and </a:t>
            </a:r>
            <a:r>
              <a:rPr lang="en-US" sz="1000" b="1">
                <a:solidFill>
                  <a:srgbClr val="000000"/>
                </a:solidFill>
                <a:latin typeface="Arial"/>
                <a:cs typeface="Arial"/>
              </a:rPr>
              <a:t>allowing more renewables to operate </a:t>
            </a:r>
            <a:r>
              <a:rPr lang="en-US" sz="1000">
                <a:solidFill>
                  <a:srgbClr val="000000"/>
                </a:solidFill>
                <a:latin typeface="Arial"/>
                <a:cs typeface="Arial"/>
              </a:rPr>
              <a:t>without curtailment</a:t>
            </a:r>
          </a:p>
          <a:p>
            <a:pPr marL="277495" marR="0" lvl="0" indent="-182245" fontAlgn="auto">
              <a:lnSpc>
                <a:spcPct val="100000"/>
              </a:lnSpc>
              <a:spcBef>
                <a:spcPts val="0"/>
              </a:spcBef>
              <a:spcAft>
                <a:spcPts val="700"/>
              </a:spcAft>
              <a:buClrTx/>
              <a:buSzTx/>
              <a:buFont typeface="Arial,Sans-Serif" panose="020B0604020202020204" pitchFamily="34" charset="0"/>
              <a:buChar char="•"/>
              <a:defRPr/>
            </a:pPr>
            <a:r>
              <a:rPr lang="en-US" sz="1000">
                <a:solidFill>
                  <a:srgbClr val="000000"/>
                </a:solidFill>
                <a:latin typeface="Arial"/>
                <a:cs typeface="Arial"/>
              </a:rPr>
              <a:t>Smarter AMI 2.0 platforms </a:t>
            </a:r>
            <a:r>
              <a:rPr lang="en-US" sz="1000" b="1">
                <a:solidFill>
                  <a:srgbClr val="000000"/>
                </a:solidFill>
                <a:latin typeface="Arial"/>
                <a:cs typeface="Arial"/>
              </a:rPr>
              <a:t>combine metering, grid monitoring, and customer apps </a:t>
            </a:r>
            <a:r>
              <a:rPr lang="en-US" sz="1000">
                <a:solidFill>
                  <a:srgbClr val="000000"/>
                </a:solidFill>
                <a:latin typeface="Arial"/>
                <a:cs typeface="Arial"/>
              </a:rPr>
              <a:t>into one digital layer for the grid</a:t>
            </a:r>
          </a:p>
          <a:p>
            <a:pPr marL="171450" indent="-171450">
              <a:spcAft>
                <a:spcPts val="700"/>
              </a:spcAft>
              <a:buFont typeface="Arial,Sans-Serif" panose="020B0604020202020204" pitchFamily="34" charset="0"/>
              <a:buChar char="•"/>
              <a:defRPr/>
            </a:pPr>
            <a:endParaRPr lang="en-US" sz="1000">
              <a:solidFill>
                <a:srgbClr val="000000"/>
              </a:solidFill>
              <a:latin typeface="Arial"/>
              <a:cs typeface="Arial"/>
            </a:endParaRPr>
          </a:p>
        </p:txBody>
      </p:sp>
      <p:cxnSp>
        <p:nvCxnSpPr>
          <p:cNvPr id="10" name="Straight Connector 9">
            <a:extLst>
              <a:ext uri="{FF2B5EF4-FFF2-40B4-BE49-F238E27FC236}">
                <a16:creationId xmlns:a16="http://schemas.microsoft.com/office/drawing/2014/main" id="{9A5548E5-4F6C-579A-0431-099FD88761D6}"/>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C326D79-6DB9-0B48-463F-049E2FF9779F}"/>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A9DE0DF-EEC2-7CDB-4496-15765DF1DADA}"/>
              </a:ext>
            </a:extLst>
          </p:cNvPr>
          <p:cNvCxnSpPr>
            <a:cxnSpLocks/>
          </p:cNvCxnSpPr>
          <p:nvPr/>
        </p:nvCxnSpPr>
        <p:spPr bwMode="gray">
          <a:xfrm>
            <a:off x="5606377" y="3629301"/>
            <a:ext cx="2699683"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0EA951E-5217-3971-D8F1-96AB77CE68BE}"/>
              </a:ext>
            </a:extLst>
          </p:cNvPr>
          <p:cNvCxnSpPr>
            <a:cxnSpLocks/>
          </p:cNvCxnSpPr>
          <p:nvPr/>
        </p:nvCxnSpPr>
        <p:spPr bwMode="gray">
          <a:xfrm>
            <a:off x="534116" y="3546486"/>
            <a:ext cx="4636413" cy="1497"/>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73F814A5-D9D4-897D-780F-E3286F8CB7C6}"/>
              </a:ext>
            </a:extLst>
          </p:cNvPr>
          <p:cNvGrpSpPr/>
          <p:nvPr/>
        </p:nvGrpSpPr>
        <p:grpSpPr>
          <a:xfrm>
            <a:off x="545286" y="1309688"/>
            <a:ext cx="1820904" cy="1248052"/>
            <a:chOff x="1329057" y="1429388"/>
            <a:chExt cx="1820904" cy="1248052"/>
          </a:xfrm>
        </p:grpSpPr>
        <p:pic>
          <p:nvPicPr>
            <p:cNvPr id="29" name="Graphic 28" descr="Home with solid fill">
              <a:extLst>
                <a:ext uri="{FF2B5EF4-FFF2-40B4-BE49-F238E27FC236}">
                  <a16:creationId xmlns:a16="http://schemas.microsoft.com/office/drawing/2014/main" id="{C8254D56-9FE5-A47C-4772-797BC14DE7D5}"/>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1329057" y="1429388"/>
              <a:ext cx="914400" cy="914400"/>
            </a:xfrm>
            <a:prstGeom prst="rect">
              <a:avLst/>
            </a:prstGeom>
          </p:spPr>
        </p:pic>
        <p:pic>
          <p:nvPicPr>
            <p:cNvPr id="9" name="Graphic 8" descr="Speedometer Low with solid fill">
              <a:extLst>
                <a:ext uri="{FF2B5EF4-FFF2-40B4-BE49-F238E27FC236}">
                  <a16:creationId xmlns:a16="http://schemas.microsoft.com/office/drawing/2014/main" id="{67FB6792-C130-1890-475A-CC023B63BE4A}"/>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1801625" y="1871215"/>
              <a:ext cx="661249" cy="661249"/>
            </a:xfrm>
            <a:prstGeom prst="rect">
              <a:avLst/>
            </a:prstGeom>
          </p:spPr>
        </p:pic>
        <p:sp>
          <p:nvSpPr>
            <p:cNvPr id="8" name="TextBox 7">
              <a:extLst>
                <a:ext uri="{FF2B5EF4-FFF2-40B4-BE49-F238E27FC236}">
                  <a16:creationId xmlns:a16="http://schemas.microsoft.com/office/drawing/2014/main" id="{402A2B56-C3A1-EC4C-7765-45B39ED2266C}"/>
                </a:ext>
              </a:extLst>
            </p:cNvPr>
            <p:cNvSpPr txBox="1"/>
            <p:nvPr/>
          </p:nvSpPr>
          <p:spPr bwMode="gray">
            <a:xfrm>
              <a:off x="1730632" y="2246553"/>
              <a:ext cx="1419329" cy="430887"/>
            </a:xfrm>
            <a:prstGeom prst="rect">
              <a:avLst/>
            </a:prstGeom>
            <a:noFill/>
          </p:spPr>
          <p:txBody>
            <a:bodyPr wrap="square" lIns="137160" tIns="137160" rIns="274320" bIns="137160" rtlCol="0" anchor="t">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1000" b="1" i="0" u="none" strike="noStrike" kern="1200" cap="none" spc="0" normalizeH="0" baseline="0" noProof="0">
                  <a:ln>
                    <a:noFill/>
                  </a:ln>
                  <a:solidFill>
                    <a:schemeClr val="accent6"/>
                  </a:solidFill>
                  <a:effectLst/>
                  <a:uLnTx/>
                  <a:uFillTx/>
                  <a:latin typeface="Arial"/>
                  <a:ea typeface="+mn-ea"/>
                  <a:cs typeface="+mn-cs"/>
                </a:rPr>
                <a:t>1-15 mins</a:t>
              </a:r>
              <a:endParaRPr lang="en-US" sz="1000" b="1" i="0" u="none" strike="noStrike" kern="1200" cap="none" spc="0" normalizeH="0" baseline="0" noProof="0">
                <a:ln>
                  <a:noFill/>
                </a:ln>
                <a:solidFill>
                  <a:schemeClr val="accent6"/>
                </a:solidFill>
                <a:effectLst/>
                <a:uLnTx/>
                <a:uFillTx/>
                <a:latin typeface="Arial"/>
                <a:cs typeface="Arial"/>
              </a:endParaRPr>
            </a:p>
          </p:txBody>
        </p:sp>
      </p:grpSp>
      <p:sp>
        <p:nvSpPr>
          <p:cNvPr id="11" name="Footer Placeholder 5">
            <a:extLst>
              <a:ext uri="{FF2B5EF4-FFF2-40B4-BE49-F238E27FC236}">
                <a16:creationId xmlns:a16="http://schemas.microsoft.com/office/drawing/2014/main" id="{429ECC65-9B4D-22B1-55C6-12573F13E8AB}"/>
              </a:ext>
            </a:extLst>
          </p:cNvPr>
          <p:cNvSpPr>
            <a:spLocks noGrp="1"/>
          </p:cNvSpPr>
          <p:nvPr/>
        </p:nvSpPr>
        <p:spPr>
          <a:xfrm>
            <a:off x="335376" y="6311052"/>
            <a:ext cx="9147241" cy="216706"/>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tx1"/>
                </a:solidFill>
              </a:rPr>
              <a:t>Sources: </a:t>
            </a:r>
            <a:r>
              <a:rPr lang="en-US" dirty="0">
                <a:solidFill>
                  <a:schemeClr val="tx1"/>
                </a:solidFill>
                <a:hlinkClick r:id="rId24"/>
              </a:rPr>
              <a:t>Demand Response and Advanced Metering </a:t>
            </a:r>
            <a:r>
              <a:rPr lang="en-US" dirty="0">
                <a:solidFill>
                  <a:schemeClr val="tx1"/>
                </a:solidFill>
              </a:rPr>
              <a:t>(FERC, 2025); </a:t>
            </a:r>
            <a:r>
              <a:rPr lang="en-US" dirty="0">
                <a:solidFill>
                  <a:schemeClr val="tx1"/>
                </a:solidFill>
                <a:hlinkClick r:id="rId25"/>
              </a:rPr>
              <a:t>Electricity Grids and Secruity Energy Transitions </a:t>
            </a:r>
            <a:r>
              <a:rPr lang="en-US" dirty="0">
                <a:solidFill>
                  <a:schemeClr val="tx1"/>
                </a:solidFill>
              </a:rPr>
              <a:t>(IEA, 2024); </a:t>
            </a:r>
            <a:r>
              <a:rPr lang="en-US" dirty="0">
                <a:solidFill>
                  <a:schemeClr val="tx1"/>
                </a:solidFill>
                <a:hlinkClick r:id="rId26"/>
              </a:rPr>
              <a:t>What is advanced metering infrastructure (AMI)</a:t>
            </a:r>
            <a:r>
              <a:rPr lang="en-US" dirty="0">
                <a:solidFill>
                  <a:schemeClr val="tx1"/>
                </a:solidFill>
              </a:rPr>
              <a:t> (IBM, 2026). </a:t>
            </a:r>
          </a:p>
          <a:p>
            <a:r>
              <a:rPr lang="en-US" dirty="0">
                <a:solidFill>
                  <a:schemeClr val="tx1"/>
                </a:solidFill>
              </a:rPr>
              <a:t>Credit: Sevgi Helin </a:t>
            </a:r>
            <a:r>
              <a:rPr lang="en-US" dirty="0" err="1">
                <a:solidFill>
                  <a:schemeClr val="tx1"/>
                </a:solidFill>
              </a:rPr>
              <a:t>Tilkicioglu</a:t>
            </a:r>
            <a:r>
              <a:rPr lang="en-US" dirty="0">
                <a:solidFill>
                  <a:schemeClr val="tx1"/>
                </a:solidFill>
              </a:rPr>
              <a:t>, Hasan Alawadhi, Isabel Hoyos, Dominica Wambold, Ariela Farchi, </a:t>
            </a:r>
            <a:r>
              <a:rPr lang="en-US" dirty="0">
                <a:solidFill>
                  <a:srgbClr val="000000"/>
                </a:solidFill>
              </a:rPr>
              <a:t>and </a:t>
            </a:r>
            <a:r>
              <a:rPr lang="en-US" dirty="0">
                <a:solidFill>
                  <a:srgbClr val="000000"/>
                </a:solidFill>
                <a:hlinkClick r:id="rId27"/>
              </a:rPr>
              <a:t>Gernot Wagner</a:t>
            </a:r>
            <a:r>
              <a:rPr lang="en-US" dirty="0">
                <a:solidFill>
                  <a:srgbClr val="000000"/>
                </a:solidFill>
              </a:rPr>
              <a:t>. </a:t>
            </a:r>
            <a:r>
              <a:rPr lang="en-US" dirty="0">
                <a:hlinkClick r:id="rId28"/>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sp>
        <p:nvSpPr>
          <p:cNvPr id="21" name="Pentagon 20">
            <a:extLst>
              <a:ext uri="{FF2B5EF4-FFF2-40B4-BE49-F238E27FC236}">
                <a16:creationId xmlns:a16="http://schemas.microsoft.com/office/drawing/2014/main" id="{5E0D045C-DE0F-94E9-B1A9-9270E3977F45}"/>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24" name="Chevron 23">
            <a:extLst>
              <a:ext uri="{FF2B5EF4-FFF2-40B4-BE49-F238E27FC236}">
                <a16:creationId xmlns:a16="http://schemas.microsoft.com/office/drawing/2014/main" id="{92A6CDEC-A43C-76F6-F6C1-8962A13715DA}"/>
              </a:ext>
            </a:extLst>
          </p:cNvPr>
          <p:cNvSpPr/>
          <p:nvPr/>
        </p:nvSpPr>
        <p:spPr>
          <a:xfrm>
            <a:off x="1690648"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Optimize</a:t>
            </a:r>
          </a:p>
        </p:txBody>
      </p:sp>
      <p:sp>
        <p:nvSpPr>
          <p:cNvPr id="25" name="Chevron 24">
            <a:extLst>
              <a:ext uri="{FF2B5EF4-FFF2-40B4-BE49-F238E27FC236}">
                <a16:creationId xmlns:a16="http://schemas.microsoft.com/office/drawing/2014/main" id="{EC43BBA7-7B4E-4ED0-5DF1-79E8AF08D921}"/>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26" name="Chevron 25">
            <a:extLst>
              <a:ext uri="{FF2B5EF4-FFF2-40B4-BE49-F238E27FC236}">
                <a16:creationId xmlns:a16="http://schemas.microsoft.com/office/drawing/2014/main" id="{92F689A9-4B94-3299-D795-30EF0A8ECAF8}"/>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30" name="Chevron 29">
            <a:extLst>
              <a:ext uri="{FF2B5EF4-FFF2-40B4-BE49-F238E27FC236}">
                <a16:creationId xmlns:a16="http://schemas.microsoft.com/office/drawing/2014/main" id="{2B49BEDE-873D-9FD3-B848-14A5DF07A46D}"/>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31" name="Rectangle 30">
            <a:extLst>
              <a:ext uri="{FF2B5EF4-FFF2-40B4-BE49-F238E27FC236}">
                <a16:creationId xmlns:a16="http://schemas.microsoft.com/office/drawing/2014/main" id="{C2B1493A-A084-1015-AAF4-5FEBE5FDA9C2}"/>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AMI</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11226607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5F501-02B5-E783-6F41-90A60450A5EF}"/>
            </a:ext>
          </a:extLst>
        </p:cNvPr>
        <p:cNvGrpSpPr/>
        <p:nvPr/>
      </p:nvGrpSpPr>
      <p:grpSpPr>
        <a:xfrm>
          <a:off x="0" y="0"/>
          <a:ext cx="0" cy="0"/>
          <a:chOff x="0" y="0"/>
          <a:chExt cx="0" cy="0"/>
        </a:xfrm>
      </p:grpSpPr>
      <p:graphicFrame>
        <p:nvGraphicFramePr>
          <p:cNvPr id="100" name="think-cell data - do not delete" hidden="1">
            <a:extLst>
              <a:ext uri="{FF2B5EF4-FFF2-40B4-BE49-F238E27FC236}">
                <a16:creationId xmlns:a16="http://schemas.microsoft.com/office/drawing/2014/main" id="{31EE70CE-A81E-5B66-4C36-2B85550ECD1E}"/>
              </a:ext>
            </a:extLst>
          </p:cNvPr>
          <p:cNvGraphicFramePr>
            <a:graphicFrameLocks/>
          </p:cNvGraphicFramePr>
          <p:nvPr>
            <p:custDataLst>
              <p:tags r:id="rId1"/>
            </p:custDataLst>
            <p:extLst>
              <p:ext uri="{D42A27DB-BD31-4B8C-83A1-F6EECF244321}">
                <p14:modId xmlns:p14="http://schemas.microsoft.com/office/powerpoint/2010/main" val="317020124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91" imgW="7772400" imgH="10058400" progId="TCLayout.ActiveDocument.1">
                  <p:embed/>
                </p:oleObj>
              </mc:Choice>
              <mc:Fallback>
                <p:oleObj name="thinkcell Slide" r:id="rId91" imgW="7772400" imgH="10058400" progId="TCLayout.ActiveDocument.1">
                  <p:embed/>
                  <p:pic>
                    <p:nvPicPr>
                      <p:cNvPr id="100" name="think-cell data - do not delete" hidden="1">
                        <a:extLst>
                          <a:ext uri="{FF2B5EF4-FFF2-40B4-BE49-F238E27FC236}">
                            <a16:creationId xmlns:a16="http://schemas.microsoft.com/office/drawing/2014/main" id="{31EE70CE-A81E-5B66-4C36-2B85550ECD1E}"/>
                          </a:ext>
                        </a:extLst>
                      </p:cNvPr>
                      <p:cNvPicPr/>
                      <p:nvPr/>
                    </p:nvPicPr>
                    <p:blipFill>
                      <a:blip r:embed="rId92"/>
                      <a:stretch>
                        <a:fillRect/>
                      </a:stretch>
                    </p:blipFill>
                    <p:spPr>
                      <a:xfrm>
                        <a:off x="1588" y="1588"/>
                        <a:ext cx="1227" cy="1588"/>
                      </a:xfrm>
                      <a:prstGeom prst="rect">
                        <a:avLst/>
                      </a:prstGeom>
                    </p:spPr>
                  </p:pic>
                </p:oleObj>
              </mc:Fallback>
            </mc:AlternateContent>
          </a:graphicData>
        </a:graphic>
      </p:graphicFrame>
      <p:cxnSp>
        <p:nvCxnSpPr>
          <p:cNvPr id="9" name="Straight Connector 8">
            <a:extLst>
              <a:ext uri="{FF2B5EF4-FFF2-40B4-BE49-F238E27FC236}">
                <a16:creationId xmlns:a16="http://schemas.microsoft.com/office/drawing/2014/main" id="{1FABACD7-17FA-8BC7-2D31-73BE72D8C53E}"/>
              </a:ext>
            </a:extLst>
          </p:cNvPr>
          <p:cNvCxnSpPr>
            <a:cxnSpLocks/>
          </p:cNvCxnSpPr>
          <p:nvPr>
            <p:custDataLst>
              <p:tags r:id="rId2"/>
            </p:custDataLst>
          </p:nvPr>
        </p:nvCxnSpPr>
        <p:spPr bwMode="auto">
          <a:xfrm>
            <a:off x="5048250" y="4116388"/>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7C50EFE-79BF-9D08-3661-B4A09204F156}"/>
              </a:ext>
            </a:extLst>
          </p:cNvPr>
          <p:cNvCxnSpPr>
            <a:cxnSpLocks/>
          </p:cNvCxnSpPr>
          <p:nvPr>
            <p:custDataLst>
              <p:tags r:id="rId3"/>
            </p:custDataLst>
          </p:nvPr>
        </p:nvCxnSpPr>
        <p:spPr bwMode="auto">
          <a:xfrm>
            <a:off x="5048250" y="5857875"/>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D23C221-B05F-B2F8-1781-8245EBB6251E}"/>
              </a:ext>
            </a:extLst>
          </p:cNvPr>
          <p:cNvCxnSpPr>
            <a:cxnSpLocks/>
          </p:cNvCxnSpPr>
          <p:nvPr>
            <p:custDataLst>
              <p:tags r:id="rId4"/>
            </p:custDataLst>
          </p:nvPr>
        </p:nvCxnSpPr>
        <p:spPr bwMode="auto">
          <a:xfrm>
            <a:off x="5048250" y="5607050"/>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D2BA61EB-28B8-31BB-1F18-35738F3DDDF2}"/>
              </a:ext>
            </a:extLst>
          </p:cNvPr>
          <p:cNvCxnSpPr>
            <a:cxnSpLocks/>
          </p:cNvCxnSpPr>
          <p:nvPr>
            <p:custDataLst>
              <p:tags r:id="rId5"/>
            </p:custDataLst>
          </p:nvPr>
        </p:nvCxnSpPr>
        <p:spPr bwMode="auto">
          <a:xfrm>
            <a:off x="5048250" y="2922588"/>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0A4ECF8B-F05C-8809-B5A4-F03011887614}"/>
              </a:ext>
            </a:extLst>
          </p:cNvPr>
          <p:cNvCxnSpPr>
            <a:cxnSpLocks/>
          </p:cNvCxnSpPr>
          <p:nvPr>
            <p:custDataLst>
              <p:tags r:id="rId6"/>
            </p:custDataLst>
          </p:nvPr>
        </p:nvCxnSpPr>
        <p:spPr bwMode="auto">
          <a:xfrm>
            <a:off x="5048250" y="5310188"/>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87207069-54FA-D955-5099-07704CF99760}"/>
              </a:ext>
            </a:extLst>
          </p:cNvPr>
          <p:cNvCxnSpPr>
            <a:cxnSpLocks/>
          </p:cNvCxnSpPr>
          <p:nvPr>
            <p:custDataLst>
              <p:tags r:id="rId7"/>
            </p:custDataLst>
          </p:nvPr>
        </p:nvCxnSpPr>
        <p:spPr bwMode="auto">
          <a:xfrm>
            <a:off x="5048250" y="3221038"/>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3DF8D8C1-FEC6-F325-2B47-60F92D775B21}"/>
              </a:ext>
            </a:extLst>
          </p:cNvPr>
          <p:cNvCxnSpPr>
            <a:cxnSpLocks/>
          </p:cNvCxnSpPr>
          <p:nvPr>
            <p:custDataLst>
              <p:tags r:id="rId8"/>
            </p:custDataLst>
          </p:nvPr>
        </p:nvCxnSpPr>
        <p:spPr bwMode="auto">
          <a:xfrm>
            <a:off x="5048250" y="5011738"/>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2BB3866-2BE6-1509-F57B-39278755946C}"/>
              </a:ext>
            </a:extLst>
          </p:cNvPr>
          <p:cNvCxnSpPr>
            <a:cxnSpLocks/>
          </p:cNvCxnSpPr>
          <p:nvPr>
            <p:custDataLst>
              <p:tags r:id="rId9"/>
            </p:custDataLst>
          </p:nvPr>
        </p:nvCxnSpPr>
        <p:spPr bwMode="auto">
          <a:xfrm>
            <a:off x="5048250" y="3519488"/>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3A4F6EFF-3DF8-B006-D0E7-B58D417BC5A6}"/>
              </a:ext>
            </a:extLst>
          </p:cNvPr>
          <p:cNvCxnSpPr>
            <a:cxnSpLocks/>
          </p:cNvCxnSpPr>
          <p:nvPr>
            <p:custDataLst>
              <p:tags r:id="rId10"/>
            </p:custDataLst>
          </p:nvPr>
        </p:nvCxnSpPr>
        <p:spPr bwMode="auto">
          <a:xfrm>
            <a:off x="5048250" y="4713288"/>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79AFB60-AE78-90AC-A6DE-207DDDC3FBDB}"/>
              </a:ext>
            </a:extLst>
          </p:cNvPr>
          <p:cNvCxnSpPr>
            <a:cxnSpLocks/>
          </p:cNvCxnSpPr>
          <p:nvPr>
            <p:custDataLst>
              <p:tags r:id="rId11"/>
            </p:custDataLst>
          </p:nvPr>
        </p:nvCxnSpPr>
        <p:spPr bwMode="auto">
          <a:xfrm>
            <a:off x="5048250" y="3817938"/>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445872F2-F48B-5961-26A0-E2B4A35960F8}"/>
              </a:ext>
            </a:extLst>
          </p:cNvPr>
          <p:cNvCxnSpPr>
            <a:cxnSpLocks/>
          </p:cNvCxnSpPr>
          <p:nvPr>
            <p:custDataLst>
              <p:tags r:id="rId12"/>
            </p:custDataLst>
          </p:nvPr>
        </p:nvCxnSpPr>
        <p:spPr bwMode="auto">
          <a:xfrm>
            <a:off x="5048250" y="4414838"/>
            <a:ext cx="42863" cy="0"/>
          </a:xfrm>
          <a:prstGeom prst="line">
            <a:avLst/>
          </a:prstGeom>
          <a:ln w="9525"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graphicFrame>
        <p:nvGraphicFramePr>
          <p:cNvPr id="104" name="Chart 103">
            <a:extLst>
              <a:ext uri="{FF2B5EF4-FFF2-40B4-BE49-F238E27FC236}">
                <a16:creationId xmlns:a16="http://schemas.microsoft.com/office/drawing/2014/main" id="{87378648-45F3-8436-7EEF-97B72CC07F82}"/>
              </a:ext>
            </a:extLst>
          </p:cNvPr>
          <p:cNvGraphicFramePr/>
          <p:nvPr>
            <p:custDataLst>
              <p:tags r:id="rId13"/>
            </p:custDataLst>
          </p:nvPr>
        </p:nvGraphicFramePr>
        <p:xfrm>
          <a:off x="4791075" y="2840038"/>
          <a:ext cx="4384675" cy="3392487"/>
        </p:xfrm>
        <a:graphic>
          <a:graphicData uri="http://schemas.openxmlformats.org/drawingml/2006/chart">
            <c:chart xmlns:c="http://schemas.openxmlformats.org/drawingml/2006/chart" xmlns:r="http://schemas.openxmlformats.org/officeDocument/2006/relationships" r:id="rId93"/>
          </a:graphicData>
        </a:graphic>
      </p:graphicFrame>
      <p:sp>
        <p:nvSpPr>
          <p:cNvPr id="21" name="Text Placeholder 10">
            <a:extLst>
              <a:ext uri="{FF2B5EF4-FFF2-40B4-BE49-F238E27FC236}">
                <a16:creationId xmlns:a16="http://schemas.microsoft.com/office/drawing/2014/main" id="{7A83CCDD-93E8-0075-4E36-9C183F0069E2}"/>
              </a:ext>
            </a:extLst>
          </p:cNvPr>
          <p:cNvSpPr txBox="1">
            <a:spLocks/>
          </p:cNvSpPr>
          <p:nvPr>
            <p:custDataLst>
              <p:tags r:id="rId14"/>
            </p:custDataLst>
          </p:nvPr>
        </p:nvSpPr>
        <p:spPr bwMode="gray">
          <a:xfrm>
            <a:off x="4892675" y="5781675"/>
            <a:ext cx="6985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0061F098-C757-47CA-ACC3-D4FA850FDD7E}" type="datetime'''''''''''''''0'''''''''''''''''''''''''''''''''''''''''''''">
              <a:rPr lang="en-US" altLang="en-US" sz="1000" smtClean="0"/>
              <a:pPr marL="0" indent="0" algn="r">
                <a:spcBef>
                  <a:spcPct val="0"/>
                </a:spcBef>
                <a:spcAft>
                  <a:spcPct val="0"/>
                </a:spcAft>
                <a:buNone/>
              </a:pPr>
              <a:t>0</a:t>
            </a:fld>
            <a:endParaRPr lang="en-US" sz="1000"/>
          </a:p>
        </p:txBody>
      </p:sp>
      <p:sp>
        <p:nvSpPr>
          <p:cNvPr id="22" name="Text Placeholder 10">
            <a:extLst>
              <a:ext uri="{FF2B5EF4-FFF2-40B4-BE49-F238E27FC236}">
                <a16:creationId xmlns:a16="http://schemas.microsoft.com/office/drawing/2014/main" id="{C269D2C0-673A-F6C9-CD90-3AEA94006C68}"/>
              </a:ext>
            </a:extLst>
          </p:cNvPr>
          <p:cNvSpPr txBox="1">
            <a:spLocks/>
          </p:cNvSpPr>
          <p:nvPr>
            <p:custDataLst>
              <p:tags r:id="rId15"/>
            </p:custDataLst>
          </p:nvPr>
        </p:nvSpPr>
        <p:spPr bwMode="gray">
          <a:xfrm>
            <a:off x="4822825" y="5530850"/>
            <a:ext cx="139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4D8DE71D-1AB4-488D-AAEE-E0C391AA60FD}" type="datetime'''''''''''''4''''''''''''''''0'''''''''''''''">
              <a:rPr lang="en-US" altLang="en-US" sz="1000" smtClean="0"/>
              <a:pPr marL="0" indent="0" algn="r">
                <a:spcBef>
                  <a:spcPct val="0"/>
                </a:spcBef>
                <a:spcAft>
                  <a:spcPct val="0"/>
                </a:spcAft>
                <a:buNone/>
              </a:pPr>
              <a:t>40</a:t>
            </a:fld>
            <a:endParaRPr lang="en-US" sz="1000"/>
          </a:p>
        </p:txBody>
      </p:sp>
      <p:sp>
        <p:nvSpPr>
          <p:cNvPr id="23" name="Text Placeholder 10">
            <a:extLst>
              <a:ext uri="{FF2B5EF4-FFF2-40B4-BE49-F238E27FC236}">
                <a16:creationId xmlns:a16="http://schemas.microsoft.com/office/drawing/2014/main" id="{610B2F90-B419-248F-4CEF-2A8FA190CC75}"/>
              </a:ext>
            </a:extLst>
          </p:cNvPr>
          <p:cNvSpPr txBox="1">
            <a:spLocks/>
          </p:cNvSpPr>
          <p:nvPr>
            <p:custDataLst>
              <p:tags r:id="rId16"/>
            </p:custDataLst>
          </p:nvPr>
        </p:nvSpPr>
        <p:spPr bwMode="gray">
          <a:xfrm>
            <a:off x="4822825" y="3741738"/>
            <a:ext cx="139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9AD1F49D-2627-4391-9378-088A2D4EC755}" type="datetime'''''''''''''7''''''''''''''''''''''''0'''''''''''''''">
              <a:rPr lang="en-US" altLang="en-US" sz="1000" smtClean="0"/>
              <a:pPr marL="0" indent="0" algn="r">
                <a:spcBef>
                  <a:spcPct val="0"/>
                </a:spcBef>
                <a:spcAft>
                  <a:spcPct val="0"/>
                </a:spcAft>
                <a:buNone/>
              </a:pPr>
              <a:t>70</a:t>
            </a:fld>
            <a:endParaRPr lang="en-US" sz="1000"/>
          </a:p>
        </p:txBody>
      </p:sp>
      <p:sp>
        <p:nvSpPr>
          <p:cNvPr id="24" name="Text Placeholder 10">
            <a:extLst>
              <a:ext uri="{FF2B5EF4-FFF2-40B4-BE49-F238E27FC236}">
                <a16:creationId xmlns:a16="http://schemas.microsoft.com/office/drawing/2014/main" id="{CD93193B-29D8-B18F-AA01-92938A037EB0}"/>
              </a:ext>
            </a:extLst>
          </p:cNvPr>
          <p:cNvSpPr txBox="1">
            <a:spLocks/>
          </p:cNvSpPr>
          <p:nvPr>
            <p:custDataLst>
              <p:tags r:id="rId17"/>
            </p:custDataLst>
          </p:nvPr>
        </p:nvSpPr>
        <p:spPr bwMode="gray">
          <a:xfrm>
            <a:off x="4822825" y="4338638"/>
            <a:ext cx="139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FC59C934-BC3C-4FCA-89FF-7DB999C10FA8}" type="datetime'''''''6''''''''''''''''''''''''''''''''''''''''''''0'''">
              <a:rPr lang="en-US" altLang="en-US" sz="1000" smtClean="0"/>
              <a:pPr marL="0" indent="0" algn="r">
                <a:spcBef>
                  <a:spcPct val="0"/>
                </a:spcBef>
                <a:spcAft>
                  <a:spcPct val="0"/>
                </a:spcAft>
                <a:buNone/>
              </a:pPr>
              <a:t>60</a:t>
            </a:fld>
            <a:endParaRPr lang="en-US" sz="1000"/>
          </a:p>
        </p:txBody>
      </p:sp>
      <p:sp>
        <p:nvSpPr>
          <p:cNvPr id="25" name="Text Placeholder 10">
            <a:extLst>
              <a:ext uri="{FF2B5EF4-FFF2-40B4-BE49-F238E27FC236}">
                <a16:creationId xmlns:a16="http://schemas.microsoft.com/office/drawing/2014/main" id="{20D10918-4591-2224-0DE9-33B158AA5E56}"/>
              </a:ext>
            </a:extLst>
          </p:cNvPr>
          <p:cNvSpPr txBox="1">
            <a:spLocks/>
          </p:cNvSpPr>
          <p:nvPr>
            <p:custDataLst>
              <p:tags r:id="rId18"/>
            </p:custDataLst>
          </p:nvPr>
        </p:nvSpPr>
        <p:spPr bwMode="gray">
          <a:xfrm>
            <a:off x="4822825" y="3443288"/>
            <a:ext cx="139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4E08FA2C-7A38-4B5E-9579-35FADBC56AF2}" type="datetime'''''''7''''''5'''''''''''''''''''''''''''''''''''''''''">
              <a:rPr lang="en-US" altLang="en-US" sz="1000" smtClean="0"/>
              <a:pPr marL="0" indent="0" algn="r">
                <a:spcBef>
                  <a:spcPct val="0"/>
                </a:spcBef>
                <a:spcAft>
                  <a:spcPct val="0"/>
                </a:spcAft>
                <a:buNone/>
              </a:pPr>
              <a:t>75</a:t>
            </a:fld>
            <a:endParaRPr lang="en-US" sz="1000"/>
          </a:p>
        </p:txBody>
      </p:sp>
      <p:sp>
        <p:nvSpPr>
          <p:cNvPr id="26" name="Text Placeholder 10">
            <a:extLst>
              <a:ext uri="{FF2B5EF4-FFF2-40B4-BE49-F238E27FC236}">
                <a16:creationId xmlns:a16="http://schemas.microsoft.com/office/drawing/2014/main" id="{28A9314A-2829-9F0A-9E29-CC112F1666CB}"/>
              </a:ext>
            </a:extLst>
          </p:cNvPr>
          <p:cNvSpPr txBox="1">
            <a:spLocks/>
          </p:cNvSpPr>
          <p:nvPr>
            <p:custDataLst>
              <p:tags r:id="rId19"/>
            </p:custDataLst>
          </p:nvPr>
        </p:nvSpPr>
        <p:spPr bwMode="gray">
          <a:xfrm>
            <a:off x="4822825" y="4637088"/>
            <a:ext cx="139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17D2C066-7D5C-4B74-900B-189C2BCA5D75}" type="datetime'''''''''''''5''''''''''''''''''''''5'''''''">
              <a:rPr lang="en-US" altLang="en-US" sz="1000" smtClean="0"/>
              <a:pPr marL="0" indent="0" algn="r">
                <a:spcBef>
                  <a:spcPct val="0"/>
                </a:spcBef>
                <a:spcAft>
                  <a:spcPct val="0"/>
                </a:spcAft>
                <a:buNone/>
              </a:pPr>
              <a:t>55</a:t>
            </a:fld>
            <a:endParaRPr lang="en-US" sz="1000"/>
          </a:p>
        </p:txBody>
      </p:sp>
      <p:sp>
        <p:nvSpPr>
          <p:cNvPr id="27" name="Text Placeholder 10">
            <a:extLst>
              <a:ext uri="{FF2B5EF4-FFF2-40B4-BE49-F238E27FC236}">
                <a16:creationId xmlns:a16="http://schemas.microsoft.com/office/drawing/2014/main" id="{F15E3F74-C8A8-F00A-C0D1-82F3723999B7}"/>
              </a:ext>
            </a:extLst>
          </p:cNvPr>
          <p:cNvSpPr txBox="1">
            <a:spLocks/>
          </p:cNvSpPr>
          <p:nvPr>
            <p:custDataLst>
              <p:tags r:id="rId20"/>
            </p:custDataLst>
          </p:nvPr>
        </p:nvSpPr>
        <p:spPr bwMode="gray">
          <a:xfrm>
            <a:off x="4822825" y="3144838"/>
            <a:ext cx="139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E1A2AD4F-5BB7-4E40-8311-35B7361F97D6}" type="datetime'8''''0'">
              <a:rPr lang="en-US" altLang="en-US" sz="1000" smtClean="0"/>
              <a:pPr marL="0" indent="0" algn="r">
                <a:spcBef>
                  <a:spcPct val="0"/>
                </a:spcBef>
                <a:spcAft>
                  <a:spcPct val="0"/>
                </a:spcAft>
                <a:buNone/>
              </a:pPr>
              <a:t>80</a:t>
            </a:fld>
            <a:endParaRPr lang="en-US" sz="1000"/>
          </a:p>
        </p:txBody>
      </p:sp>
      <p:sp>
        <p:nvSpPr>
          <p:cNvPr id="28" name="Text Placeholder 10">
            <a:extLst>
              <a:ext uri="{FF2B5EF4-FFF2-40B4-BE49-F238E27FC236}">
                <a16:creationId xmlns:a16="http://schemas.microsoft.com/office/drawing/2014/main" id="{7F8F375B-9167-A296-B349-796762FECA57}"/>
              </a:ext>
            </a:extLst>
          </p:cNvPr>
          <p:cNvSpPr txBox="1">
            <a:spLocks/>
          </p:cNvSpPr>
          <p:nvPr>
            <p:custDataLst>
              <p:tags r:id="rId21"/>
            </p:custDataLst>
          </p:nvPr>
        </p:nvSpPr>
        <p:spPr bwMode="gray">
          <a:xfrm>
            <a:off x="4822825" y="4935538"/>
            <a:ext cx="139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409D9D17-309F-4C7A-ABFA-DC6B7DB9EBD4}" type="datetime'''''''''''''''''''''''''''''''''''''''''''''''5''''0'''">
              <a:rPr lang="en-US" altLang="en-US" sz="1000" smtClean="0"/>
              <a:pPr marL="0" indent="0" algn="r">
                <a:spcBef>
                  <a:spcPct val="0"/>
                </a:spcBef>
                <a:spcAft>
                  <a:spcPct val="0"/>
                </a:spcAft>
                <a:buNone/>
              </a:pPr>
              <a:t>50</a:t>
            </a:fld>
            <a:endParaRPr lang="en-US" sz="1000"/>
          </a:p>
        </p:txBody>
      </p:sp>
      <p:sp>
        <p:nvSpPr>
          <p:cNvPr id="29" name="Text Placeholder 10">
            <a:extLst>
              <a:ext uri="{FF2B5EF4-FFF2-40B4-BE49-F238E27FC236}">
                <a16:creationId xmlns:a16="http://schemas.microsoft.com/office/drawing/2014/main" id="{40827A5C-79D8-9FEB-D00F-64E57FFE23E1}"/>
              </a:ext>
            </a:extLst>
          </p:cNvPr>
          <p:cNvSpPr txBox="1">
            <a:spLocks/>
          </p:cNvSpPr>
          <p:nvPr>
            <p:custDataLst>
              <p:tags r:id="rId22"/>
            </p:custDataLst>
          </p:nvPr>
        </p:nvSpPr>
        <p:spPr bwMode="gray">
          <a:xfrm>
            <a:off x="4822825" y="2846388"/>
            <a:ext cx="139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B838D02E-4FA8-4D15-B3E0-A27D14B76560}" type="datetime'''''''''''''''8''''5'''''''''''''''''''">
              <a:rPr lang="en-US" altLang="en-US" sz="1000" smtClean="0"/>
              <a:pPr marL="0" indent="0" algn="r">
                <a:spcBef>
                  <a:spcPct val="0"/>
                </a:spcBef>
                <a:spcAft>
                  <a:spcPct val="0"/>
                </a:spcAft>
                <a:buNone/>
              </a:pPr>
              <a:t>85</a:t>
            </a:fld>
            <a:endParaRPr lang="en-US" sz="1000"/>
          </a:p>
        </p:txBody>
      </p:sp>
      <p:sp>
        <p:nvSpPr>
          <p:cNvPr id="30" name="Text Placeholder 10">
            <a:extLst>
              <a:ext uri="{FF2B5EF4-FFF2-40B4-BE49-F238E27FC236}">
                <a16:creationId xmlns:a16="http://schemas.microsoft.com/office/drawing/2014/main" id="{A0529C2C-AFC5-07FC-C909-B565E08FC156}"/>
              </a:ext>
            </a:extLst>
          </p:cNvPr>
          <p:cNvSpPr txBox="1">
            <a:spLocks/>
          </p:cNvSpPr>
          <p:nvPr>
            <p:custDataLst>
              <p:tags r:id="rId23"/>
            </p:custDataLst>
          </p:nvPr>
        </p:nvSpPr>
        <p:spPr bwMode="gray">
          <a:xfrm>
            <a:off x="4822825" y="5233988"/>
            <a:ext cx="139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29371B2F-01AB-4822-ADB5-BF6C6C7C0ECE}" type="datetime'''''''4''''''''''''''''''''''''''''5'''''''''''''''''''''''">
              <a:rPr lang="en-US" altLang="en-US" sz="1000" smtClean="0"/>
              <a:pPr marL="0" indent="0" algn="r">
                <a:spcBef>
                  <a:spcPct val="0"/>
                </a:spcBef>
                <a:spcAft>
                  <a:spcPct val="0"/>
                </a:spcAft>
                <a:buNone/>
              </a:pPr>
              <a:t>45</a:t>
            </a:fld>
            <a:endParaRPr lang="en-US" sz="1000"/>
          </a:p>
        </p:txBody>
      </p:sp>
      <p:sp>
        <p:nvSpPr>
          <p:cNvPr id="31" name="Text Placeholder 10">
            <a:extLst>
              <a:ext uri="{FF2B5EF4-FFF2-40B4-BE49-F238E27FC236}">
                <a16:creationId xmlns:a16="http://schemas.microsoft.com/office/drawing/2014/main" id="{0A995987-9C17-9A76-54CE-1E0DF5E28826}"/>
              </a:ext>
            </a:extLst>
          </p:cNvPr>
          <p:cNvSpPr txBox="1">
            <a:spLocks/>
          </p:cNvSpPr>
          <p:nvPr>
            <p:custDataLst>
              <p:tags r:id="rId24"/>
            </p:custDataLst>
          </p:nvPr>
        </p:nvSpPr>
        <p:spPr bwMode="gray">
          <a:xfrm>
            <a:off x="4822825" y="4040188"/>
            <a:ext cx="1397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851A780D-FAEC-459C-ACF2-C0E842D1D98C}" type="datetime'''6''''''''''''''''''''''''''''''''''''5'''''''''''''''''''">
              <a:rPr lang="en-US" altLang="en-US" sz="1000" smtClean="0"/>
              <a:pPr marL="0" indent="0" algn="r">
                <a:spcBef>
                  <a:spcPct val="0"/>
                </a:spcBef>
                <a:spcAft>
                  <a:spcPct val="0"/>
                </a:spcAft>
                <a:buNone/>
              </a:pPr>
              <a:t>65</a:t>
            </a:fld>
            <a:endParaRPr lang="en-US" sz="1000"/>
          </a:p>
        </p:txBody>
      </p:sp>
      <p:sp useBgFill="1">
        <p:nvSpPr>
          <p:cNvPr id="101" name="Freeform 100">
            <a:extLst>
              <a:ext uri="{FF2B5EF4-FFF2-40B4-BE49-F238E27FC236}">
                <a16:creationId xmlns:a16="http://schemas.microsoft.com/office/drawing/2014/main" id="{6085C72A-2BD0-6E8B-4D69-BA0CECA17E3B}"/>
              </a:ext>
            </a:extLst>
          </p:cNvPr>
          <p:cNvSpPr/>
          <p:nvPr>
            <p:custDataLst>
              <p:tags r:id="rId25"/>
            </p:custDataLst>
          </p:nvPr>
        </p:nvSpPr>
        <p:spPr bwMode="auto">
          <a:xfrm>
            <a:off x="5018088" y="5745163"/>
            <a:ext cx="146051" cy="96838"/>
          </a:xfrm>
          <a:custGeom>
            <a:avLst/>
            <a:gdLst/>
            <a:ahLst/>
            <a:cxnLst/>
            <a:rect l="0" t="0" r="0" b="0"/>
            <a:pathLst>
              <a:path w="146051" h="96838">
                <a:moveTo>
                  <a:pt x="0" y="39687"/>
                </a:moveTo>
                <a:lnTo>
                  <a:pt x="146050" y="0"/>
                </a:lnTo>
                <a:lnTo>
                  <a:pt x="146050" y="57150"/>
                </a:lnTo>
                <a:lnTo>
                  <a:pt x="0" y="96837"/>
                </a:lnTo>
                <a:close/>
              </a:path>
            </a:pathLst>
          </a:custGeom>
          <a:ln w="9525" cap="flat" cmpd="sng" algn="ctr">
            <a:noFill/>
            <a:prstDash val="solid"/>
            <a:miter lim="800000"/>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miter lim="800000"/>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GB" sz="1600" err="1">
              <a:solidFill>
                <a:schemeClr val="tx1"/>
              </a:solidFill>
            </a:endParaRPr>
          </a:p>
        </p:txBody>
      </p:sp>
      <p:sp>
        <p:nvSpPr>
          <p:cNvPr id="34" name="Freeform 33">
            <a:extLst>
              <a:ext uri="{FF2B5EF4-FFF2-40B4-BE49-F238E27FC236}">
                <a16:creationId xmlns:a16="http://schemas.microsoft.com/office/drawing/2014/main" id="{DFB35898-3550-756E-8750-1BAA38C77043}"/>
              </a:ext>
            </a:extLst>
          </p:cNvPr>
          <p:cNvSpPr/>
          <p:nvPr>
            <p:custDataLst>
              <p:tags r:id="rId26"/>
            </p:custDataLst>
          </p:nvPr>
        </p:nvSpPr>
        <p:spPr bwMode="auto">
          <a:xfrm>
            <a:off x="5018088" y="5802313"/>
            <a:ext cx="146051" cy="39688"/>
          </a:xfrm>
          <a:custGeom>
            <a:avLst/>
            <a:gdLst/>
            <a:ahLst/>
            <a:cxnLst/>
            <a:rect l="0" t="0" r="0" b="0"/>
            <a:pathLst>
              <a:path w="146051" h="39688">
                <a:moveTo>
                  <a:pt x="0" y="39687"/>
                </a:moveTo>
                <a:lnTo>
                  <a:pt x="146050" y="0"/>
                </a:lnTo>
              </a:path>
            </a:pathLst>
          </a:custGeom>
          <a:ln w="9525" cap="flat" cmpd="sng" algn="ctr">
            <a:solidFill>
              <a:schemeClr val="tx1"/>
            </a:solidFill>
            <a:prstDash val="solid"/>
            <a:miter lim="800000"/>
            <a:headEnd type="none" w="med" len="med"/>
            <a:tailEnd type="none" w="med" len="lg"/>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3" name="Freeform 32">
            <a:extLst>
              <a:ext uri="{FF2B5EF4-FFF2-40B4-BE49-F238E27FC236}">
                <a16:creationId xmlns:a16="http://schemas.microsoft.com/office/drawing/2014/main" id="{940F3DD8-0B30-FC6E-82EB-9E72F54D5472}"/>
              </a:ext>
            </a:extLst>
          </p:cNvPr>
          <p:cNvSpPr/>
          <p:nvPr>
            <p:custDataLst>
              <p:tags r:id="rId27"/>
            </p:custDataLst>
          </p:nvPr>
        </p:nvSpPr>
        <p:spPr bwMode="auto">
          <a:xfrm>
            <a:off x="5018088" y="5745163"/>
            <a:ext cx="146051" cy="39688"/>
          </a:xfrm>
          <a:custGeom>
            <a:avLst/>
            <a:gdLst/>
            <a:ahLst/>
            <a:cxnLst/>
            <a:rect l="0" t="0" r="0" b="0"/>
            <a:pathLst>
              <a:path w="146051" h="39688">
                <a:moveTo>
                  <a:pt x="0" y="39687"/>
                </a:moveTo>
                <a:lnTo>
                  <a:pt x="146050" y="0"/>
                </a:lnTo>
              </a:path>
            </a:pathLst>
          </a:custGeom>
          <a:ln w="9525" cap="flat" cmpd="sng" algn="ctr">
            <a:solidFill>
              <a:schemeClr val="tx1"/>
            </a:solidFill>
            <a:prstDash val="solid"/>
            <a:miter lim="800000"/>
            <a:headEnd type="none" w="med" len="med"/>
            <a:tailEnd type="none" w="med" len="lg"/>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35" name="Straight Connector 34">
            <a:extLst>
              <a:ext uri="{FF2B5EF4-FFF2-40B4-BE49-F238E27FC236}">
                <a16:creationId xmlns:a16="http://schemas.microsoft.com/office/drawing/2014/main" id="{87935266-0C9A-4A93-160C-45ED69CFDE21}"/>
              </a:ext>
            </a:extLst>
          </p:cNvPr>
          <p:cNvCxnSpPr/>
          <p:nvPr>
            <p:custDataLst>
              <p:tags r:id="rId28"/>
            </p:custDataLst>
          </p:nvPr>
        </p:nvCxnSpPr>
        <p:spPr bwMode="auto">
          <a:xfrm>
            <a:off x="6773863" y="4451350"/>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A2FB95D3-7A68-8A11-0A5D-1821E6EEBA39}"/>
              </a:ext>
            </a:extLst>
          </p:cNvPr>
          <p:cNvCxnSpPr/>
          <p:nvPr>
            <p:custDataLst>
              <p:tags r:id="rId29"/>
            </p:custDataLst>
          </p:nvPr>
        </p:nvCxnSpPr>
        <p:spPr bwMode="auto">
          <a:xfrm>
            <a:off x="6773863" y="4683125"/>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3F8E311B-ECC8-7885-6033-7D1D29DE3D9E}"/>
              </a:ext>
            </a:extLst>
          </p:cNvPr>
          <p:cNvCxnSpPr>
            <a:cxnSpLocks/>
          </p:cNvCxnSpPr>
          <p:nvPr>
            <p:custDataLst>
              <p:tags r:id="rId30"/>
            </p:custDataLst>
          </p:nvPr>
        </p:nvCxnSpPr>
        <p:spPr bwMode="auto">
          <a:xfrm flipH="1">
            <a:off x="5129213" y="5494338"/>
            <a:ext cx="26988" cy="365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B78943B2-C2D4-2044-6B3D-8AC1F97D14BF}"/>
              </a:ext>
            </a:extLst>
          </p:cNvPr>
          <p:cNvCxnSpPr/>
          <p:nvPr>
            <p:custDataLst>
              <p:tags r:id="rId31"/>
            </p:custDataLst>
          </p:nvPr>
        </p:nvCxnSpPr>
        <p:spPr bwMode="auto">
          <a:xfrm>
            <a:off x="5511800" y="5232400"/>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9BF1C9D7-18AD-974D-BA40-3DDA9D171C09}"/>
              </a:ext>
            </a:extLst>
          </p:cNvPr>
          <p:cNvCxnSpPr/>
          <p:nvPr>
            <p:custDataLst>
              <p:tags r:id="rId32"/>
            </p:custDataLst>
          </p:nvPr>
        </p:nvCxnSpPr>
        <p:spPr bwMode="auto">
          <a:xfrm>
            <a:off x="8875713" y="3132138"/>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0DB3090C-6234-ACA2-A5BA-218C0E87477A}"/>
              </a:ext>
            </a:extLst>
          </p:cNvPr>
          <p:cNvCxnSpPr/>
          <p:nvPr>
            <p:custDataLst>
              <p:tags r:id="rId33"/>
            </p:custDataLst>
          </p:nvPr>
        </p:nvCxnSpPr>
        <p:spPr bwMode="auto">
          <a:xfrm>
            <a:off x="5511800" y="5518150"/>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D1665EA6-8EF5-8A8B-E18C-DF311A277E79}"/>
              </a:ext>
            </a:extLst>
          </p:cNvPr>
          <p:cNvCxnSpPr/>
          <p:nvPr>
            <p:custDataLst>
              <p:tags r:id="rId34"/>
            </p:custDataLst>
          </p:nvPr>
        </p:nvCxnSpPr>
        <p:spPr bwMode="auto">
          <a:xfrm>
            <a:off x="8875713" y="3060700"/>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86015D59-CCF3-B97F-FA6E-97D2AF40AE3F}"/>
              </a:ext>
            </a:extLst>
          </p:cNvPr>
          <p:cNvCxnSpPr/>
          <p:nvPr>
            <p:custDataLst>
              <p:tags r:id="rId35"/>
            </p:custDataLst>
          </p:nvPr>
        </p:nvCxnSpPr>
        <p:spPr bwMode="auto">
          <a:xfrm>
            <a:off x="8455025" y="3430588"/>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4C041C87-FB43-81AB-455D-FAE88D426E6A}"/>
              </a:ext>
            </a:extLst>
          </p:cNvPr>
          <p:cNvCxnSpPr/>
          <p:nvPr>
            <p:custDataLst>
              <p:tags r:id="rId36"/>
            </p:custDataLst>
          </p:nvPr>
        </p:nvCxnSpPr>
        <p:spPr bwMode="auto">
          <a:xfrm>
            <a:off x="5932488" y="4924425"/>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3E7D7399-D1D8-D0EB-E354-93967307DA83}"/>
              </a:ext>
            </a:extLst>
          </p:cNvPr>
          <p:cNvCxnSpPr/>
          <p:nvPr>
            <p:custDataLst>
              <p:tags r:id="rId37"/>
            </p:custDataLst>
          </p:nvPr>
        </p:nvCxnSpPr>
        <p:spPr bwMode="auto">
          <a:xfrm>
            <a:off x="8455025" y="3529013"/>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F47A138D-8395-12A2-7908-5177384262AF}"/>
              </a:ext>
            </a:extLst>
          </p:cNvPr>
          <p:cNvCxnSpPr/>
          <p:nvPr>
            <p:custDataLst>
              <p:tags r:id="rId38"/>
            </p:custDataLst>
          </p:nvPr>
        </p:nvCxnSpPr>
        <p:spPr bwMode="auto">
          <a:xfrm>
            <a:off x="5932488" y="5280025"/>
            <a:ext cx="0" cy="23812"/>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4D35751A-0F9C-30E4-BDDC-6D248F053B05}"/>
              </a:ext>
            </a:extLst>
          </p:cNvPr>
          <p:cNvCxnSpPr/>
          <p:nvPr>
            <p:custDataLst>
              <p:tags r:id="rId39"/>
            </p:custDataLst>
          </p:nvPr>
        </p:nvCxnSpPr>
        <p:spPr bwMode="auto">
          <a:xfrm>
            <a:off x="8034338" y="3848100"/>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66898B3E-7822-0CFB-0C39-A6DE29A751E3}"/>
              </a:ext>
            </a:extLst>
          </p:cNvPr>
          <p:cNvCxnSpPr>
            <a:cxnSpLocks/>
          </p:cNvCxnSpPr>
          <p:nvPr>
            <p:custDataLst>
              <p:tags r:id="rId40"/>
            </p:custDataLst>
          </p:nvPr>
        </p:nvCxnSpPr>
        <p:spPr bwMode="auto">
          <a:xfrm flipH="1">
            <a:off x="5129213" y="5638800"/>
            <a:ext cx="26988" cy="365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134F0D9A-DB14-E781-C11C-B1DCDA10E371}"/>
              </a:ext>
            </a:extLst>
          </p:cNvPr>
          <p:cNvCxnSpPr/>
          <p:nvPr>
            <p:custDataLst>
              <p:tags r:id="rId41"/>
            </p:custDataLst>
          </p:nvPr>
        </p:nvCxnSpPr>
        <p:spPr bwMode="auto">
          <a:xfrm>
            <a:off x="6353175" y="4686300"/>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3E6D8642-3926-0729-4E1B-8F13FB09A512}"/>
              </a:ext>
            </a:extLst>
          </p:cNvPr>
          <p:cNvCxnSpPr/>
          <p:nvPr>
            <p:custDataLst>
              <p:tags r:id="rId42"/>
            </p:custDataLst>
          </p:nvPr>
        </p:nvCxnSpPr>
        <p:spPr bwMode="auto">
          <a:xfrm>
            <a:off x="8034338" y="3765550"/>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89E637EF-861A-6848-8380-FD8818E3047E}"/>
              </a:ext>
            </a:extLst>
          </p:cNvPr>
          <p:cNvCxnSpPr/>
          <p:nvPr>
            <p:custDataLst>
              <p:tags r:id="rId43"/>
            </p:custDataLst>
          </p:nvPr>
        </p:nvCxnSpPr>
        <p:spPr bwMode="auto">
          <a:xfrm>
            <a:off x="6353175" y="4862513"/>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6D932724-260A-02B5-90B1-E87EC793CDE6}"/>
              </a:ext>
            </a:extLst>
          </p:cNvPr>
          <p:cNvCxnSpPr/>
          <p:nvPr>
            <p:custDataLst>
              <p:tags r:id="rId44"/>
            </p:custDataLst>
          </p:nvPr>
        </p:nvCxnSpPr>
        <p:spPr bwMode="auto">
          <a:xfrm>
            <a:off x="7613650" y="4146550"/>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54B33712-DF69-D8FA-2D3D-FBF2E8A9F270}"/>
              </a:ext>
            </a:extLst>
          </p:cNvPr>
          <p:cNvCxnSpPr/>
          <p:nvPr>
            <p:custDataLst>
              <p:tags r:id="rId45"/>
            </p:custDataLst>
          </p:nvPr>
        </p:nvCxnSpPr>
        <p:spPr bwMode="auto">
          <a:xfrm>
            <a:off x="7613650" y="3990975"/>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53" name="Straight Connector 52">
            <a:extLst>
              <a:ext uri="{FF2B5EF4-FFF2-40B4-BE49-F238E27FC236}">
                <a16:creationId xmlns:a16="http://schemas.microsoft.com/office/drawing/2014/main" id="{C1C855A3-AB59-8DFB-8188-F58137B2D100}"/>
              </a:ext>
            </a:extLst>
          </p:cNvPr>
          <p:cNvCxnSpPr/>
          <p:nvPr>
            <p:custDataLst>
              <p:tags r:id="rId46"/>
            </p:custDataLst>
          </p:nvPr>
        </p:nvCxnSpPr>
        <p:spPr bwMode="auto">
          <a:xfrm>
            <a:off x="7192963" y="4445000"/>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96ED283C-351B-C889-E9A5-06C112F61C01}"/>
              </a:ext>
            </a:extLst>
          </p:cNvPr>
          <p:cNvCxnSpPr/>
          <p:nvPr>
            <p:custDataLst>
              <p:tags r:id="rId47"/>
            </p:custDataLst>
          </p:nvPr>
        </p:nvCxnSpPr>
        <p:spPr bwMode="auto">
          <a:xfrm>
            <a:off x="7192963" y="4230688"/>
            <a:ext cx="0" cy="23813"/>
          </a:xfrm>
          <a:prstGeom prst="line">
            <a:avLst/>
          </a:prstGeom>
          <a:ln w="635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sp>
        <p:nvSpPr>
          <p:cNvPr id="55" name="Text Placeholder 10">
            <a:extLst>
              <a:ext uri="{FF2B5EF4-FFF2-40B4-BE49-F238E27FC236}">
                <a16:creationId xmlns:a16="http://schemas.microsoft.com/office/drawing/2014/main" id="{9898FD47-9779-FE7F-77FB-77A58ED834B5}"/>
              </a:ext>
            </a:extLst>
          </p:cNvPr>
          <p:cNvSpPr txBox="1">
            <a:spLocks/>
          </p:cNvSpPr>
          <p:nvPr>
            <p:custDataLst>
              <p:tags r:id="rId48"/>
            </p:custDataLst>
          </p:nvPr>
        </p:nvSpPr>
        <p:spPr bwMode="gray">
          <a:xfrm>
            <a:off x="5424488" y="4941888"/>
            <a:ext cx="174625" cy="15240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CD0B3A4-69A2-4752-B7F5-319273651479}" type="datetime'''''''''''4''7'">
              <a:rPr lang="en-US" altLang="en-US" sz="1000" smtClean="0"/>
              <a:pPr marL="0" indent="0" algn="ctr">
                <a:spcBef>
                  <a:spcPct val="0"/>
                </a:spcBef>
                <a:spcAft>
                  <a:spcPct val="0"/>
                </a:spcAft>
                <a:buNone/>
              </a:pPr>
              <a:t>47</a:t>
            </a:fld>
            <a:endParaRPr lang="en-US" sz="1000"/>
          </a:p>
        </p:txBody>
      </p:sp>
      <p:sp useBgFill="1">
        <p:nvSpPr>
          <p:cNvPr id="56" name="Text Placeholder 10">
            <a:extLst>
              <a:ext uri="{FF2B5EF4-FFF2-40B4-BE49-F238E27FC236}">
                <a16:creationId xmlns:a16="http://schemas.microsoft.com/office/drawing/2014/main" id="{AFB2A7C1-403D-723B-4E12-109036D00ED6}"/>
              </a:ext>
            </a:extLst>
          </p:cNvPr>
          <p:cNvSpPr txBox="1">
            <a:spLocks/>
          </p:cNvSpPr>
          <p:nvPr>
            <p:custDataLst>
              <p:tags r:id="rId49"/>
            </p:custDataLst>
          </p:nvPr>
        </p:nvSpPr>
        <p:spPr bwMode="gray">
          <a:xfrm>
            <a:off x="6265863" y="4533900"/>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63E6329-68EB-44A1-ADB6-4C432E5DCE5A}" type="datetime'''''''''''''''5''''''''''''''''''''''''4'''">
              <a:rPr lang="en-US" altLang="en-US" sz="1000" smtClean="0">
                <a:effectLst/>
              </a:rPr>
              <a:pPr marL="0" indent="0" algn="ctr">
                <a:spcBef>
                  <a:spcPct val="0"/>
                </a:spcBef>
                <a:spcAft>
                  <a:spcPct val="0"/>
                </a:spcAft>
                <a:buNone/>
              </a:pPr>
              <a:t>54</a:t>
            </a:fld>
            <a:endParaRPr lang="en-US" sz="1000"/>
          </a:p>
        </p:txBody>
      </p:sp>
      <p:sp useBgFill="1">
        <p:nvSpPr>
          <p:cNvPr id="57" name="Text Placeholder 10">
            <a:extLst>
              <a:ext uri="{FF2B5EF4-FFF2-40B4-BE49-F238E27FC236}">
                <a16:creationId xmlns:a16="http://schemas.microsoft.com/office/drawing/2014/main" id="{4A1A559C-7297-F181-754E-8C693B0E86A2}"/>
              </a:ext>
            </a:extLst>
          </p:cNvPr>
          <p:cNvSpPr txBox="1">
            <a:spLocks/>
          </p:cNvSpPr>
          <p:nvPr>
            <p:custDataLst>
              <p:tags r:id="rId50"/>
            </p:custDataLst>
          </p:nvPr>
        </p:nvSpPr>
        <p:spPr bwMode="gray">
          <a:xfrm>
            <a:off x="7105650" y="4078288"/>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7C4D6D1-CB93-4F60-8A1A-EE31C0E16BF2}" type="datetime'''''''''''''''''''''''''''''''''''''''''''''''''''''''62'">
              <a:rPr lang="en-US" altLang="en-US" sz="1000" smtClean="0">
                <a:effectLst/>
              </a:rPr>
              <a:pPr marL="0" indent="0" algn="ctr">
                <a:spcBef>
                  <a:spcPct val="0"/>
                </a:spcBef>
                <a:spcAft>
                  <a:spcPct val="0"/>
                </a:spcAft>
                <a:buNone/>
              </a:pPr>
              <a:t>62</a:t>
            </a:fld>
            <a:endParaRPr lang="en-US" sz="1000"/>
          </a:p>
        </p:txBody>
      </p:sp>
      <p:sp useBgFill="1">
        <p:nvSpPr>
          <p:cNvPr id="58" name="Text Placeholder 10">
            <a:extLst>
              <a:ext uri="{FF2B5EF4-FFF2-40B4-BE49-F238E27FC236}">
                <a16:creationId xmlns:a16="http://schemas.microsoft.com/office/drawing/2014/main" id="{25F423DE-E303-9B11-DCA0-DF2D6D391B7D}"/>
              </a:ext>
            </a:extLst>
          </p:cNvPr>
          <p:cNvSpPr txBox="1">
            <a:spLocks/>
          </p:cNvSpPr>
          <p:nvPr>
            <p:custDataLst>
              <p:tags r:id="rId51"/>
            </p:custDataLst>
          </p:nvPr>
        </p:nvSpPr>
        <p:spPr bwMode="gray">
          <a:xfrm>
            <a:off x="6686550" y="4530725"/>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FBECEBAB-9EC9-4AED-AC11-E8BB82A7A613}" type="datetime'''5''''''''''''''''''''''''''''''''''''''4'''''">
              <a:rPr lang="en-US" altLang="en-US" sz="1000" smtClean="0">
                <a:effectLst/>
              </a:rPr>
              <a:pPr marL="0" indent="0" algn="ctr">
                <a:spcBef>
                  <a:spcPct val="0"/>
                </a:spcBef>
                <a:spcAft>
                  <a:spcPct val="0"/>
                </a:spcAft>
                <a:buNone/>
              </a:pPr>
              <a:t>54</a:t>
            </a:fld>
            <a:endParaRPr lang="en-US" sz="1000"/>
          </a:p>
        </p:txBody>
      </p:sp>
      <p:sp useBgFill="1">
        <p:nvSpPr>
          <p:cNvPr id="59" name="Text Placeholder 10">
            <a:extLst>
              <a:ext uri="{FF2B5EF4-FFF2-40B4-BE49-F238E27FC236}">
                <a16:creationId xmlns:a16="http://schemas.microsoft.com/office/drawing/2014/main" id="{E8E907C0-E9EA-60EB-6755-0840E678BE9F}"/>
              </a:ext>
            </a:extLst>
          </p:cNvPr>
          <p:cNvSpPr txBox="1">
            <a:spLocks/>
          </p:cNvSpPr>
          <p:nvPr>
            <p:custDataLst>
              <p:tags r:id="rId52"/>
            </p:custDataLst>
          </p:nvPr>
        </p:nvSpPr>
        <p:spPr bwMode="gray">
          <a:xfrm>
            <a:off x="7105650" y="4292600"/>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AFFB507-8C21-47BF-AEDE-F7597691E9DD}" type="datetime'''''''''''''5''''''''''''''''''''''''''''8'''''''''''''''''">
              <a:rPr lang="en-US" altLang="en-US" sz="1000" smtClean="0">
                <a:effectLst/>
              </a:rPr>
              <a:pPr marL="0" indent="0" algn="ctr">
                <a:spcBef>
                  <a:spcPct val="0"/>
                </a:spcBef>
                <a:spcAft>
                  <a:spcPct val="0"/>
                </a:spcAft>
                <a:buNone/>
              </a:pPr>
              <a:t>58</a:t>
            </a:fld>
            <a:endParaRPr lang="en-US" sz="1000"/>
          </a:p>
        </p:txBody>
      </p:sp>
      <p:sp useBgFill="1">
        <p:nvSpPr>
          <p:cNvPr id="60" name="Text Placeholder 10">
            <a:extLst>
              <a:ext uri="{FF2B5EF4-FFF2-40B4-BE49-F238E27FC236}">
                <a16:creationId xmlns:a16="http://schemas.microsoft.com/office/drawing/2014/main" id="{91E45058-C148-B2C2-65AF-BC65D4678B2C}"/>
              </a:ext>
            </a:extLst>
          </p:cNvPr>
          <p:cNvSpPr txBox="1">
            <a:spLocks/>
          </p:cNvSpPr>
          <p:nvPr>
            <p:custDataLst>
              <p:tags r:id="rId53"/>
            </p:custDataLst>
          </p:nvPr>
        </p:nvSpPr>
        <p:spPr bwMode="gray">
          <a:xfrm>
            <a:off x="5122863" y="5486400"/>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2FB306A-5BB3-42EF-8E34-F53F677CC5B1}" type="datetime'''''''''''''''''''''''''''''''''''3''''8'''''">
              <a:rPr lang="en-US" altLang="en-US" sz="1000" smtClean="0">
                <a:effectLst/>
              </a:rPr>
              <a:pPr marL="0" indent="0" algn="ctr">
                <a:spcBef>
                  <a:spcPct val="0"/>
                </a:spcBef>
                <a:spcAft>
                  <a:spcPct val="0"/>
                </a:spcAft>
                <a:buNone/>
              </a:pPr>
              <a:t>38</a:t>
            </a:fld>
            <a:endParaRPr lang="en-US" sz="1000"/>
          </a:p>
        </p:txBody>
      </p:sp>
      <p:sp>
        <p:nvSpPr>
          <p:cNvPr id="61" name="Text Placeholder 10">
            <a:extLst>
              <a:ext uri="{FF2B5EF4-FFF2-40B4-BE49-F238E27FC236}">
                <a16:creationId xmlns:a16="http://schemas.microsoft.com/office/drawing/2014/main" id="{402E6E22-1E7C-2124-0C43-0F39267380FF}"/>
              </a:ext>
            </a:extLst>
          </p:cNvPr>
          <p:cNvSpPr txBox="1">
            <a:spLocks/>
          </p:cNvSpPr>
          <p:nvPr>
            <p:custDataLst>
              <p:tags r:id="rId54"/>
            </p:custDataLst>
          </p:nvPr>
        </p:nvSpPr>
        <p:spPr bwMode="gray">
          <a:xfrm>
            <a:off x="7526338" y="3629025"/>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4CA7121-A7C5-4950-8991-39184AACBB43}" type="datetime'''''''''''''''''''''''''''69'''''''''''''''''''''''''''">
              <a:rPr lang="en-US" altLang="en-US" sz="1000" smtClean="0"/>
              <a:pPr marL="0" indent="0" algn="ctr">
                <a:spcBef>
                  <a:spcPct val="0"/>
                </a:spcBef>
                <a:spcAft>
                  <a:spcPct val="0"/>
                </a:spcAft>
                <a:buNone/>
              </a:pPr>
              <a:t>69</a:t>
            </a:fld>
            <a:endParaRPr lang="en-US" sz="1000"/>
          </a:p>
        </p:txBody>
      </p:sp>
      <p:sp useBgFill="1">
        <p:nvSpPr>
          <p:cNvPr id="62" name="Text Placeholder 10">
            <a:extLst>
              <a:ext uri="{FF2B5EF4-FFF2-40B4-BE49-F238E27FC236}">
                <a16:creationId xmlns:a16="http://schemas.microsoft.com/office/drawing/2014/main" id="{E8FFB9C8-915F-15DD-7723-321EE1D19C0A}"/>
              </a:ext>
            </a:extLst>
          </p:cNvPr>
          <p:cNvSpPr txBox="1">
            <a:spLocks/>
          </p:cNvSpPr>
          <p:nvPr>
            <p:custDataLst>
              <p:tags r:id="rId55"/>
            </p:custDataLst>
          </p:nvPr>
        </p:nvSpPr>
        <p:spPr bwMode="gray">
          <a:xfrm>
            <a:off x="7526338" y="3838575"/>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F9C1A9EB-89D8-4EFD-9C8A-6223AFA3A722}" type="datetime'''''6''6'''''">
              <a:rPr lang="en-US" altLang="en-US" sz="1000" smtClean="0">
                <a:effectLst/>
              </a:rPr>
              <a:pPr marL="0" indent="0" algn="ctr">
                <a:spcBef>
                  <a:spcPct val="0"/>
                </a:spcBef>
                <a:spcAft>
                  <a:spcPct val="0"/>
                </a:spcAft>
                <a:buNone/>
              </a:pPr>
              <a:t>66</a:t>
            </a:fld>
            <a:endParaRPr lang="en-US" sz="1000"/>
          </a:p>
        </p:txBody>
      </p:sp>
      <p:sp useBgFill="1">
        <p:nvSpPr>
          <p:cNvPr id="63" name="Text Placeholder 10">
            <a:extLst>
              <a:ext uri="{FF2B5EF4-FFF2-40B4-BE49-F238E27FC236}">
                <a16:creationId xmlns:a16="http://schemas.microsoft.com/office/drawing/2014/main" id="{1847A7DD-89CC-A198-32C5-1E7E60A4D1CA}"/>
              </a:ext>
            </a:extLst>
          </p:cNvPr>
          <p:cNvSpPr txBox="1">
            <a:spLocks/>
          </p:cNvSpPr>
          <p:nvPr>
            <p:custDataLst>
              <p:tags r:id="rId56"/>
            </p:custDataLst>
          </p:nvPr>
        </p:nvSpPr>
        <p:spPr bwMode="gray">
          <a:xfrm>
            <a:off x="6686550" y="4298950"/>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EEC71B2-F967-44AD-8B91-4D721E551A88}" type="datetime'''''''''5''''''''''''''''''''''''''''8'''''''''''''">
              <a:rPr lang="en-US" altLang="en-US" sz="1000" smtClean="0">
                <a:effectLst/>
              </a:rPr>
              <a:pPr marL="0" indent="0" algn="ctr">
                <a:spcBef>
                  <a:spcPct val="0"/>
                </a:spcBef>
                <a:spcAft>
                  <a:spcPct val="0"/>
                </a:spcAft>
                <a:buNone/>
              </a:pPr>
              <a:t>58</a:t>
            </a:fld>
            <a:endParaRPr lang="en-US" sz="1000"/>
          </a:p>
        </p:txBody>
      </p:sp>
      <p:sp useBgFill="1">
        <p:nvSpPr>
          <p:cNvPr id="64" name="Text Placeholder 10">
            <a:extLst>
              <a:ext uri="{FF2B5EF4-FFF2-40B4-BE49-F238E27FC236}">
                <a16:creationId xmlns:a16="http://schemas.microsoft.com/office/drawing/2014/main" id="{37D51E7D-1323-8AEF-E769-B0E9D668072C}"/>
              </a:ext>
            </a:extLst>
          </p:cNvPr>
          <p:cNvSpPr txBox="1">
            <a:spLocks/>
          </p:cNvSpPr>
          <p:nvPr>
            <p:custDataLst>
              <p:tags r:id="rId57"/>
            </p:custDataLst>
          </p:nvPr>
        </p:nvSpPr>
        <p:spPr bwMode="gray">
          <a:xfrm>
            <a:off x="7526338" y="3994150"/>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05997DB-0CA2-434B-9A4C-719C00E4829B}" type="datetime'6''''3'''''''''''''''''''''''''''''''''''''''''''''">
              <a:rPr lang="en-US" altLang="en-US" sz="1000" smtClean="0">
                <a:effectLst/>
              </a:rPr>
              <a:pPr marL="0" indent="0" algn="ctr">
                <a:spcBef>
                  <a:spcPct val="0"/>
                </a:spcBef>
                <a:spcAft>
                  <a:spcPct val="0"/>
                </a:spcAft>
                <a:buNone/>
              </a:pPr>
              <a:t>63</a:t>
            </a:fld>
            <a:endParaRPr lang="en-US" sz="1000"/>
          </a:p>
        </p:txBody>
      </p:sp>
      <p:sp>
        <p:nvSpPr>
          <p:cNvPr id="65" name="Text Placeholder 10">
            <a:extLst>
              <a:ext uri="{FF2B5EF4-FFF2-40B4-BE49-F238E27FC236}">
                <a16:creationId xmlns:a16="http://schemas.microsoft.com/office/drawing/2014/main" id="{F7DA32F9-44D7-431E-2839-97C3919EFE5B}"/>
              </a:ext>
            </a:extLst>
          </p:cNvPr>
          <p:cNvSpPr txBox="1">
            <a:spLocks/>
          </p:cNvSpPr>
          <p:nvPr>
            <p:custDataLst>
              <p:tags r:id="rId58"/>
            </p:custDataLst>
          </p:nvPr>
        </p:nvSpPr>
        <p:spPr bwMode="gray">
          <a:xfrm>
            <a:off x="6686550" y="4116388"/>
            <a:ext cx="174625" cy="15240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874C20C-70C7-4300-82FA-3721FD5557DE}" type="datetime'''''''''''''''''''''''''''''''''''''''''''''6''''''''''''1'''">
              <a:rPr lang="en-US" altLang="en-US" sz="1000" smtClean="0"/>
              <a:pPr marL="0" indent="0" algn="ctr">
                <a:spcBef>
                  <a:spcPct val="0"/>
                </a:spcBef>
                <a:spcAft>
                  <a:spcPct val="0"/>
                </a:spcAft>
                <a:buNone/>
              </a:pPr>
              <a:t>61</a:t>
            </a:fld>
            <a:endParaRPr lang="en-US" sz="1000"/>
          </a:p>
        </p:txBody>
      </p:sp>
      <p:sp>
        <p:nvSpPr>
          <p:cNvPr id="66" name="Text Placeholder 10">
            <a:extLst>
              <a:ext uri="{FF2B5EF4-FFF2-40B4-BE49-F238E27FC236}">
                <a16:creationId xmlns:a16="http://schemas.microsoft.com/office/drawing/2014/main" id="{8EB0925C-8CA0-68EA-FD4A-CB6BAAE6A9E0}"/>
              </a:ext>
            </a:extLst>
          </p:cNvPr>
          <p:cNvSpPr txBox="1">
            <a:spLocks/>
          </p:cNvSpPr>
          <p:nvPr>
            <p:custDataLst>
              <p:tags r:id="rId59"/>
            </p:custDataLst>
          </p:nvPr>
        </p:nvSpPr>
        <p:spPr bwMode="gray">
          <a:xfrm>
            <a:off x="7947025" y="3409950"/>
            <a:ext cx="174625" cy="15240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6E77CE2-94AB-4C91-8F71-37030BF7763D}" type="datetime'''''''''''''''''''''''''''''''7''3'''''''''''''''''">
              <a:rPr lang="en-US" altLang="en-US" sz="1000" smtClean="0"/>
              <a:pPr marL="0" indent="0" algn="ctr">
                <a:spcBef>
                  <a:spcPct val="0"/>
                </a:spcBef>
                <a:spcAft>
                  <a:spcPct val="0"/>
                </a:spcAft>
                <a:buNone/>
              </a:pPr>
              <a:t>73</a:t>
            </a:fld>
            <a:endParaRPr lang="en-US" sz="1000"/>
          </a:p>
        </p:txBody>
      </p:sp>
      <p:sp useBgFill="1">
        <p:nvSpPr>
          <p:cNvPr id="67" name="Text Placeholder 10">
            <a:extLst>
              <a:ext uri="{FF2B5EF4-FFF2-40B4-BE49-F238E27FC236}">
                <a16:creationId xmlns:a16="http://schemas.microsoft.com/office/drawing/2014/main" id="{CA85E4F3-A1E4-1782-01D7-F81564B53B29}"/>
              </a:ext>
            </a:extLst>
          </p:cNvPr>
          <p:cNvSpPr txBox="1">
            <a:spLocks/>
          </p:cNvSpPr>
          <p:nvPr>
            <p:custDataLst>
              <p:tags r:id="rId60"/>
            </p:custDataLst>
          </p:nvPr>
        </p:nvSpPr>
        <p:spPr bwMode="gray">
          <a:xfrm>
            <a:off x="7947025" y="3613150"/>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B2426E4-E1DC-45E1-AA02-EFD1516BE859}" type="datetime'''''6''''''''9'''''''''''''''">
              <a:rPr lang="en-US" altLang="en-US" sz="1000" smtClean="0">
                <a:effectLst/>
              </a:rPr>
              <a:pPr marL="0" indent="0" algn="ctr">
                <a:spcBef>
                  <a:spcPct val="0"/>
                </a:spcBef>
                <a:spcAft>
                  <a:spcPct val="0"/>
                </a:spcAft>
                <a:buNone/>
              </a:pPr>
              <a:t>69</a:t>
            </a:fld>
            <a:endParaRPr lang="en-US" sz="1000"/>
          </a:p>
        </p:txBody>
      </p:sp>
      <p:sp useBgFill="1">
        <p:nvSpPr>
          <p:cNvPr id="68" name="Text Placeholder 10">
            <a:extLst>
              <a:ext uri="{FF2B5EF4-FFF2-40B4-BE49-F238E27FC236}">
                <a16:creationId xmlns:a16="http://schemas.microsoft.com/office/drawing/2014/main" id="{3A421D6E-E87D-F492-D710-727A1F16CFB6}"/>
              </a:ext>
            </a:extLst>
          </p:cNvPr>
          <p:cNvSpPr txBox="1">
            <a:spLocks/>
          </p:cNvSpPr>
          <p:nvPr>
            <p:custDataLst>
              <p:tags r:id="rId61"/>
            </p:custDataLst>
          </p:nvPr>
        </p:nvSpPr>
        <p:spPr bwMode="gray">
          <a:xfrm>
            <a:off x="6265863" y="4710113"/>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56EA78D-E0F4-4071-9FD6-9A76020F1F6D}" type="datetime'5''''''''''1'''''''''''''''''''">
              <a:rPr lang="en-US" altLang="en-US" sz="1000" smtClean="0">
                <a:effectLst/>
              </a:rPr>
              <a:pPr marL="0" indent="0" algn="ctr">
                <a:spcBef>
                  <a:spcPct val="0"/>
                </a:spcBef>
                <a:spcAft>
                  <a:spcPct val="0"/>
                </a:spcAft>
                <a:buNone/>
              </a:pPr>
              <a:t>51</a:t>
            </a:fld>
            <a:endParaRPr lang="en-US" sz="1000"/>
          </a:p>
        </p:txBody>
      </p:sp>
      <p:sp useBgFill="1">
        <p:nvSpPr>
          <p:cNvPr id="69" name="Text Placeholder 10">
            <a:extLst>
              <a:ext uri="{FF2B5EF4-FFF2-40B4-BE49-F238E27FC236}">
                <a16:creationId xmlns:a16="http://schemas.microsoft.com/office/drawing/2014/main" id="{DD76BC73-02CA-0353-79F4-B5206A9A6CC2}"/>
              </a:ext>
            </a:extLst>
          </p:cNvPr>
          <p:cNvSpPr txBox="1">
            <a:spLocks/>
          </p:cNvSpPr>
          <p:nvPr>
            <p:custDataLst>
              <p:tags r:id="rId62"/>
            </p:custDataLst>
          </p:nvPr>
        </p:nvSpPr>
        <p:spPr bwMode="gray">
          <a:xfrm>
            <a:off x="7947025" y="3695700"/>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A3BC0891-A2D6-4989-8CEB-AFA1DD897832}" type="datetime'''''''''''''''''''6''''''''''''8'''''''''''''''''''''''''">
              <a:rPr lang="en-US" altLang="en-US" sz="1000" smtClean="0">
                <a:effectLst/>
              </a:rPr>
              <a:pPr marL="0" indent="0" algn="ctr">
                <a:spcBef>
                  <a:spcPct val="0"/>
                </a:spcBef>
                <a:spcAft>
                  <a:spcPct val="0"/>
                </a:spcAft>
                <a:buNone/>
              </a:pPr>
              <a:t>68</a:t>
            </a:fld>
            <a:endParaRPr lang="en-US" sz="1000"/>
          </a:p>
        </p:txBody>
      </p:sp>
      <p:sp>
        <p:nvSpPr>
          <p:cNvPr id="70" name="Text Placeholder 10">
            <a:extLst>
              <a:ext uri="{FF2B5EF4-FFF2-40B4-BE49-F238E27FC236}">
                <a16:creationId xmlns:a16="http://schemas.microsoft.com/office/drawing/2014/main" id="{E93B39C7-27E6-AEF4-D2ED-6EE01511435F}"/>
              </a:ext>
            </a:extLst>
          </p:cNvPr>
          <p:cNvSpPr txBox="1">
            <a:spLocks/>
          </p:cNvSpPr>
          <p:nvPr>
            <p:custDataLst>
              <p:tags r:id="rId63"/>
            </p:custDataLst>
          </p:nvPr>
        </p:nvSpPr>
        <p:spPr bwMode="gray">
          <a:xfrm>
            <a:off x="6265863" y="4368800"/>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020154F-46D9-40E3-B9C8-CD7A3D4765BC}" type="datetime'5''7'''''''''''''''''''''''''">
              <a:rPr lang="en-US" altLang="en-US" sz="1000" smtClean="0"/>
              <a:pPr marL="0" indent="0" algn="ctr">
                <a:spcBef>
                  <a:spcPct val="0"/>
                </a:spcBef>
                <a:spcAft>
                  <a:spcPct val="0"/>
                </a:spcAft>
                <a:buNone/>
              </a:pPr>
              <a:t>57</a:t>
            </a:fld>
            <a:endParaRPr lang="en-US" sz="1000"/>
          </a:p>
        </p:txBody>
      </p:sp>
      <p:sp>
        <p:nvSpPr>
          <p:cNvPr id="71" name="Text Placeholder 10">
            <a:extLst>
              <a:ext uri="{FF2B5EF4-FFF2-40B4-BE49-F238E27FC236}">
                <a16:creationId xmlns:a16="http://schemas.microsoft.com/office/drawing/2014/main" id="{599310B8-FE2D-F910-D8F4-2880C65C6845}"/>
              </a:ext>
            </a:extLst>
          </p:cNvPr>
          <p:cNvSpPr txBox="1">
            <a:spLocks/>
          </p:cNvSpPr>
          <p:nvPr>
            <p:custDataLst>
              <p:tags r:id="rId64"/>
            </p:custDataLst>
          </p:nvPr>
        </p:nvSpPr>
        <p:spPr bwMode="gray">
          <a:xfrm>
            <a:off x="8367713" y="3136900"/>
            <a:ext cx="174625" cy="15240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869C749-6B95-4849-AB35-BD94EF20A6FC}" type="datetime'''''''''''''''''''''''''7''''''''7'''''''''">
              <a:rPr lang="en-US" altLang="en-US" sz="1000" smtClean="0"/>
              <a:pPr marL="0" indent="0" algn="ctr">
                <a:spcBef>
                  <a:spcPct val="0"/>
                </a:spcBef>
                <a:spcAft>
                  <a:spcPct val="0"/>
                </a:spcAft>
                <a:buNone/>
              </a:pPr>
              <a:t>77</a:t>
            </a:fld>
            <a:endParaRPr lang="en-US" sz="1000"/>
          </a:p>
        </p:txBody>
      </p:sp>
      <p:sp useBgFill="1">
        <p:nvSpPr>
          <p:cNvPr id="72" name="Text Placeholder 10">
            <a:extLst>
              <a:ext uri="{FF2B5EF4-FFF2-40B4-BE49-F238E27FC236}">
                <a16:creationId xmlns:a16="http://schemas.microsoft.com/office/drawing/2014/main" id="{FC9C823F-5BA3-33F9-B408-49AE4AFCC58A}"/>
              </a:ext>
            </a:extLst>
          </p:cNvPr>
          <p:cNvSpPr txBox="1">
            <a:spLocks/>
          </p:cNvSpPr>
          <p:nvPr>
            <p:custDataLst>
              <p:tags r:id="rId65"/>
            </p:custDataLst>
          </p:nvPr>
        </p:nvSpPr>
        <p:spPr bwMode="gray">
          <a:xfrm>
            <a:off x="8367713" y="3376613"/>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E85BC5C-1BDE-4002-8B54-E839FF4DDBCE}" type="datetime'''''''''''''''''''''7''''''''''3'''''''''''''''''''''''''">
              <a:rPr lang="en-US" altLang="en-US" sz="1000" smtClean="0">
                <a:effectLst/>
              </a:rPr>
              <a:pPr marL="0" indent="0" algn="ctr">
                <a:spcBef>
                  <a:spcPct val="0"/>
                </a:spcBef>
                <a:spcAft>
                  <a:spcPct val="0"/>
                </a:spcAft>
                <a:buNone/>
              </a:pPr>
              <a:t>73</a:t>
            </a:fld>
            <a:endParaRPr lang="en-US" sz="1000"/>
          </a:p>
        </p:txBody>
      </p:sp>
      <p:sp>
        <p:nvSpPr>
          <p:cNvPr id="73" name="Text Placeholder 10">
            <a:extLst>
              <a:ext uri="{FF2B5EF4-FFF2-40B4-BE49-F238E27FC236}">
                <a16:creationId xmlns:a16="http://schemas.microsoft.com/office/drawing/2014/main" id="{3E5B60DF-8BF9-F30C-AB75-41CEFBC6D0CE}"/>
              </a:ext>
            </a:extLst>
          </p:cNvPr>
          <p:cNvSpPr txBox="1">
            <a:spLocks/>
          </p:cNvSpPr>
          <p:nvPr>
            <p:custDataLst>
              <p:tags r:id="rId66"/>
            </p:custDataLst>
          </p:nvPr>
        </p:nvSpPr>
        <p:spPr bwMode="gray">
          <a:xfrm>
            <a:off x="5845175" y="5127625"/>
            <a:ext cx="174625" cy="15240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F947A0BB-6098-497C-AEFA-9A1020B24371}" type="datetime'''4''4'''''''''''''''''''''''''''''''''''''''''''''''''''''">
              <a:rPr lang="en-US" altLang="en-US" sz="1000" smtClean="0"/>
              <a:pPr marL="0" indent="0" algn="ctr">
                <a:spcBef>
                  <a:spcPct val="0"/>
                </a:spcBef>
                <a:spcAft>
                  <a:spcPct val="0"/>
                </a:spcAft>
                <a:buNone/>
              </a:pPr>
              <a:t>44</a:t>
            </a:fld>
            <a:endParaRPr lang="en-US" sz="1000"/>
          </a:p>
        </p:txBody>
      </p:sp>
      <p:sp useBgFill="1">
        <p:nvSpPr>
          <p:cNvPr id="74" name="Text Placeholder 10">
            <a:extLst>
              <a:ext uri="{FF2B5EF4-FFF2-40B4-BE49-F238E27FC236}">
                <a16:creationId xmlns:a16="http://schemas.microsoft.com/office/drawing/2014/main" id="{C70D0B71-B0FA-77D1-5705-07179ED36F4C}"/>
              </a:ext>
            </a:extLst>
          </p:cNvPr>
          <p:cNvSpPr txBox="1">
            <a:spLocks/>
          </p:cNvSpPr>
          <p:nvPr>
            <p:custDataLst>
              <p:tags r:id="rId67"/>
            </p:custDataLst>
          </p:nvPr>
        </p:nvSpPr>
        <p:spPr bwMode="gray">
          <a:xfrm>
            <a:off x="8367713" y="3278188"/>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438DD81-E91B-4B10-8444-AFEFADFE8A8D}" type="datetime'''''7''''''5'''''''''''''''''">
              <a:rPr lang="en-US" altLang="en-US" sz="1000" smtClean="0">
                <a:effectLst/>
              </a:rPr>
              <a:pPr marL="0" indent="0" algn="ctr">
                <a:spcBef>
                  <a:spcPct val="0"/>
                </a:spcBef>
                <a:spcAft>
                  <a:spcPct val="0"/>
                </a:spcAft>
                <a:buNone/>
              </a:pPr>
              <a:t>75</a:t>
            </a:fld>
            <a:endParaRPr lang="en-US" sz="1000"/>
          </a:p>
        </p:txBody>
      </p:sp>
      <p:sp useBgFill="1">
        <p:nvSpPr>
          <p:cNvPr id="75" name="Text Placeholder 10">
            <a:extLst>
              <a:ext uri="{FF2B5EF4-FFF2-40B4-BE49-F238E27FC236}">
                <a16:creationId xmlns:a16="http://schemas.microsoft.com/office/drawing/2014/main" id="{1C995AD1-28E8-66D9-4204-EA831E8739D5}"/>
              </a:ext>
            </a:extLst>
          </p:cNvPr>
          <p:cNvSpPr txBox="1">
            <a:spLocks/>
          </p:cNvSpPr>
          <p:nvPr>
            <p:custDataLst>
              <p:tags r:id="rId68"/>
            </p:custDataLst>
          </p:nvPr>
        </p:nvSpPr>
        <p:spPr bwMode="gray">
          <a:xfrm>
            <a:off x="5845175" y="4772025"/>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D595BBE-1FC9-4AAA-B454-345BD9EDE905}" type="datetime'''''''''''''''''5''''''0'''''''''''''''''">
              <a:rPr lang="en-US" altLang="en-US" sz="1000" smtClean="0">
                <a:effectLst/>
              </a:rPr>
              <a:pPr marL="0" indent="0" algn="ctr">
                <a:spcBef>
                  <a:spcPct val="0"/>
                </a:spcBef>
                <a:spcAft>
                  <a:spcPct val="0"/>
                </a:spcAft>
                <a:buNone/>
              </a:pPr>
              <a:t>50</a:t>
            </a:fld>
            <a:endParaRPr lang="en-US" sz="1000"/>
          </a:p>
        </p:txBody>
      </p:sp>
      <p:sp>
        <p:nvSpPr>
          <p:cNvPr id="76" name="Text Placeholder 10">
            <a:extLst>
              <a:ext uri="{FF2B5EF4-FFF2-40B4-BE49-F238E27FC236}">
                <a16:creationId xmlns:a16="http://schemas.microsoft.com/office/drawing/2014/main" id="{A6CF83FC-76C2-CE21-877C-CDAF33832C1E}"/>
              </a:ext>
            </a:extLst>
          </p:cNvPr>
          <p:cNvSpPr txBox="1">
            <a:spLocks/>
          </p:cNvSpPr>
          <p:nvPr>
            <p:custDataLst>
              <p:tags r:id="rId69"/>
            </p:custDataLst>
          </p:nvPr>
        </p:nvSpPr>
        <p:spPr bwMode="gray">
          <a:xfrm>
            <a:off x="8788400" y="2744788"/>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9BC311F0-EF46-4D51-9285-4792E790BDE9}" type="datetime'''''''''''''''''''''''''''''''''''''''''''''8''''''''4'''''">
              <a:rPr lang="en-US" altLang="en-US" sz="1000" smtClean="0"/>
              <a:pPr marL="0" indent="0" algn="ctr">
                <a:spcBef>
                  <a:spcPct val="0"/>
                </a:spcBef>
                <a:spcAft>
                  <a:spcPct val="0"/>
                </a:spcAft>
                <a:buNone/>
              </a:pPr>
              <a:t>84</a:t>
            </a:fld>
            <a:endParaRPr lang="en-US" sz="1000"/>
          </a:p>
        </p:txBody>
      </p:sp>
      <p:sp useBgFill="1">
        <p:nvSpPr>
          <p:cNvPr id="77" name="Text Placeholder 10">
            <a:extLst>
              <a:ext uri="{FF2B5EF4-FFF2-40B4-BE49-F238E27FC236}">
                <a16:creationId xmlns:a16="http://schemas.microsoft.com/office/drawing/2014/main" id="{A6AA4180-E5BB-8A71-6F2D-6B6D6B3430AF}"/>
              </a:ext>
            </a:extLst>
          </p:cNvPr>
          <p:cNvSpPr txBox="1">
            <a:spLocks/>
          </p:cNvSpPr>
          <p:nvPr>
            <p:custDataLst>
              <p:tags r:id="rId70"/>
            </p:custDataLst>
          </p:nvPr>
        </p:nvSpPr>
        <p:spPr bwMode="gray">
          <a:xfrm>
            <a:off x="8788400" y="2908300"/>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0E7C268-593F-4522-9E41-47D7483691BF}" type="datetime'''''''''''8''''''''''''''''''''''''''''''''''''''''1'''">
              <a:rPr lang="en-US" altLang="en-US" sz="1000" smtClean="0">
                <a:effectLst/>
              </a:rPr>
              <a:pPr marL="0" indent="0" algn="ctr">
                <a:spcBef>
                  <a:spcPct val="0"/>
                </a:spcBef>
                <a:spcAft>
                  <a:spcPct val="0"/>
                </a:spcAft>
                <a:buNone/>
              </a:pPr>
              <a:t>81</a:t>
            </a:fld>
            <a:endParaRPr lang="en-US" sz="1000"/>
          </a:p>
        </p:txBody>
      </p:sp>
      <p:sp>
        <p:nvSpPr>
          <p:cNvPr id="78" name="Text Placeholder 10">
            <a:extLst>
              <a:ext uri="{FF2B5EF4-FFF2-40B4-BE49-F238E27FC236}">
                <a16:creationId xmlns:a16="http://schemas.microsoft.com/office/drawing/2014/main" id="{92AD9074-719F-ECBA-5C33-0D95BCF8BE7E}"/>
              </a:ext>
            </a:extLst>
          </p:cNvPr>
          <p:cNvSpPr txBox="1">
            <a:spLocks/>
          </p:cNvSpPr>
          <p:nvPr>
            <p:custDataLst>
              <p:tags r:id="rId71"/>
            </p:custDataLst>
          </p:nvPr>
        </p:nvSpPr>
        <p:spPr bwMode="gray">
          <a:xfrm>
            <a:off x="5845175" y="4640263"/>
            <a:ext cx="174625" cy="15240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E68133F-D9AB-42CD-8D2D-DE626276ED19}" type="datetime'''''''''''5''''''''''''''2'''''''''''''''''''''''''''''''''''">
              <a:rPr lang="en-US" altLang="en-US" sz="1000" smtClean="0"/>
              <a:pPr marL="0" indent="0" algn="ctr">
                <a:spcBef>
                  <a:spcPct val="0"/>
                </a:spcBef>
                <a:spcAft>
                  <a:spcPct val="0"/>
                </a:spcAft>
                <a:buNone/>
              </a:pPr>
              <a:t>52</a:t>
            </a:fld>
            <a:endParaRPr lang="en-US" sz="1000"/>
          </a:p>
        </p:txBody>
      </p:sp>
      <p:sp useBgFill="1">
        <p:nvSpPr>
          <p:cNvPr id="79" name="Text Placeholder 10">
            <a:extLst>
              <a:ext uri="{FF2B5EF4-FFF2-40B4-BE49-F238E27FC236}">
                <a16:creationId xmlns:a16="http://schemas.microsoft.com/office/drawing/2014/main" id="{9B726A8E-4D1C-4263-29AE-463E831BAF99}"/>
              </a:ext>
            </a:extLst>
          </p:cNvPr>
          <p:cNvSpPr txBox="1">
            <a:spLocks/>
          </p:cNvSpPr>
          <p:nvPr>
            <p:custDataLst>
              <p:tags r:id="rId72"/>
            </p:custDataLst>
          </p:nvPr>
        </p:nvSpPr>
        <p:spPr bwMode="gray">
          <a:xfrm>
            <a:off x="8788400" y="2979738"/>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4EF5A88-34B5-4BA2-9FF2-7D17979F5CF8}" type="datetime'''''''''''''8''''''''''''''0'''''''''''''''''''''">
              <a:rPr lang="en-US" altLang="en-US" sz="1000" smtClean="0">
                <a:effectLst/>
              </a:rPr>
              <a:pPr marL="0" indent="0" algn="ctr">
                <a:spcBef>
                  <a:spcPct val="0"/>
                </a:spcBef>
                <a:spcAft>
                  <a:spcPct val="0"/>
                </a:spcAft>
                <a:buNone/>
              </a:pPr>
              <a:t>80</a:t>
            </a:fld>
            <a:endParaRPr lang="en-US" sz="1000"/>
          </a:p>
        </p:txBody>
      </p:sp>
      <p:sp>
        <p:nvSpPr>
          <p:cNvPr id="80" name="Text Placeholder 10">
            <a:extLst>
              <a:ext uri="{FF2B5EF4-FFF2-40B4-BE49-F238E27FC236}">
                <a16:creationId xmlns:a16="http://schemas.microsoft.com/office/drawing/2014/main" id="{5003FC93-8BED-A041-1618-EE368D573515}"/>
              </a:ext>
            </a:extLst>
          </p:cNvPr>
          <p:cNvSpPr txBox="1">
            <a:spLocks/>
          </p:cNvSpPr>
          <p:nvPr>
            <p:custDataLst>
              <p:tags r:id="rId73"/>
            </p:custDataLst>
          </p:nvPr>
        </p:nvSpPr>
        <p:spPr bwMode="gray">
          <a:xfrm>
            <a:off x="5424488" y="5365750"/>
            <a:ext cx="174625" cy="15240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B11BF4C-3EF1-44EC-94FA-880182D7C383}" type="datetime'''''''''''''''''''''4''''''''''0'''''">
              <a:rPr lang="en-US" altLang="en-US" sz="1000" smtClean="0"/>
              <a:pPr marL="0" indent="0" algn="ctr">
                <a:spcBef>
                  <a:spcPct val="0"/>
                </a:spcBef>
                <a:spcAft>
                  <a:spcPct val="0"/>
                </a:spcAft>
                <a:buNone/>
              </a:pPr>
              <a:t>40</a:t>
            </a:fld>
            <a:endParaRPr lang="en-US" sz="1000"/>
          </a:p>
        </p:txBody>
      </p:sp>
      <p:sp useBgFill="1">
        <p:nvSpPr>
          <p:cNvPr id="81" name="Text Placeholder 10">
            <a:extLst>
              <a:ext uri="{FF2B5EF4-FFF2-40B4-BE49-F238E27FC236}">
                <a16:creationId xmlns:a16="http://schemas.microsoft.com/office/drawing/2014/main" id="{9952E3EF-00A1-75A9-EFFE-4A599CD2B927}"/>
              </a:ext>
            </a:extLst>
          </p:cNvPr>
          <p:cNvSpPr txBox="1">
            <a:spLocks/>
          </p:cNvSpPr>
          <p:nvPr>
            <p:custDataLst>
              <p:tags r:id="rId74"/>
            </p:custDataLst>
          </p:nvPr>
        </p:nvSpPr>
        <p:spPr bwMode="gray">
          <a:xfrm>
            <a:off x="5424488" y="5080000"/>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4E6CF4F-C78B-405E-A0E7-FB9A58EAA97F}" type="datetime'''''''''''''''45'''''">
              <a:rPr lang="en-US" altLang="en-US" sz="1000" smtClean="0">
                <a:effectLst/>
              </a:rPr>
              <a:pPr marL="0" indent="0" algn="ctr">
                <a:spcBef>
                  <a:spcPct val="0"/>
                </a:spcBef>
                <a:spcAft>
                  <a:spcPct val="0"/>
                </a:spcAft>
                <a:buNone/>
              </a:pPr>
              <a:t>45</a:t>
            </a:fld>
            <a:endParaRPr lang="en-US" sz="1000"/>
          </a:p>
        </p:txBody>
      </p:sp>
      <p:sp useBgFill="1">
        <p:nvSpPr>
          <p:cNvPr id="82" name="Text Placeholder 10">
            <a:extLst>
              <a:ext uri="{FF2B5EF4-FFF2-40B4-BE49-F238E27FC236}">
                <a16:creationId xmlns:a16="http://schemas.microsoft.com/office/drawing/2014/main" id="{87E468F1-19DB-9205-DE23-F627E5195450}"/>
              </a:ext>
            </a:extLst>
          </p:cNvPr>
          <p:cNvSpPr txBox="1">
            <a:spLocks/>
          </p:cNvSpPr>
          <p:nvPr>
            <p:custDataLst>
              <p:tags r:id="rId75"/>
            </p:custDataLst>
          </p:nvPr>
        </p:nvSpPr>
        <p:spPr bwMode="gray">
          <a:xfrm>
            <a:off x="5122863" y="5341938"/>
            <a:ext cx="174625" cy="152400"/>
          </a:xfrm>
          <a:prstGeom prst="rect">
            <a:avLst/>
          </a:prstGeom>
          <a:ln>
            <a:noFill/>
          </a:ln>
          <a:effec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447F27EF-3F78-4BCA-92CD-F64B2B689E99}" type="datetime'''''4''''''''''''''''''''''''''''''''''''''''''''0'''''''''''">
              <a:rPr lang="en-US" altLang="en-US" sz="1000" smtClean="0">
                <a:effectLst/>
              </a:rPr>
              <a:pPr marL="0" indent="0" algn="ctr">
                <a:spcBef>
                  <a:spcPct val="0"/>
                </a:spcBef>
                <a:spcAft>
                  <a:spcPct val="0"/>
                </a:spcAft>
                <a:buNone/>
              </a:pPr>
              <a:t>40</a:t>
            </a:fld>
            <a:endParaRPr lang="en-US" sz="1000"/>
          </a:p>
        </p:txBody>
      </p:sp>
      <p:sp>
        <p:nvSpPr>
          <p:cNvPr id="83" name="Text Placeholder 10">
            <a:extLst>
              <a:ext uri="{FF2B5EF4-FFF2-40B4-BE49-F238E27FC236}">
                <a16:creationId xmlns:a16="http://schemas.microsoft.com/office/drawing/2014/main" id="{5CBD9E30-46D6-C7C3-7B93-2265A44126E7}"/>
              </a:ext>
            </a:extLst>
          </p:cNvPr>
          <p:cNvSpPr txBox="1">
            <a:spLocks/>
          </p:cNvSpPr>
          <p:nvPr>
            <p:custDataLst>
              <p:tags r:id="rId76"/>
            </p:custDataLst>
          </p:nvPr>
        </p:nvSpPr>
        <p:spPr bwMode="gray">
          <a:xfrm>
            <a:off x="5122863" y="5168900"/>
            <a:ext cx="174625" cy="15240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8729B57-2506-44F5-AFD8-7DB5A3DE2A2A}" type="datetime'''''''''''''''''''''''''4''''''''3'''''''''''">
              <a:rPr lang="en-US" altLang="en-US" sz="1000" smtClean="0">
                <a:effectLst/>
              </a:rPr>
              <a:pPr marL="0" indent="0" algn="ctr">
                <a:spcBef>
                  <a:spcPct val="0"/>
                </a:spcBef>
                <a:spcAft>
                  <a:spcPct val="0"/>
                </a:spcAft>
                <a:buNone/>
              </a:pPr>
              <a:t>43</a:t>
            </a:fld>
            <a:endParaRPr lang="en-US" sz="1000"/>
          </a:p>
        </p:txBody>
      </p:sp>
      <p:sp>
        <p:nvSpPr>
          <p:cNvPr id="84" name="Text Placeholder 10">
            <a:extLst>
              <a:ext uri="{FF2B5EF4-FFF2-40B4-BE49-F238E27FC236}">
                <a16:creationId xmlns:a16="http://schemas.microsoft.com/office/drawing/2014/main" id="{258351C2-4705-0CEC-44CE-D4A53F1E100B}"/>
              </a:ext>
            </a:extLst>
          </p:cNvPr>
          <p:cNvSpPr txBox="1">
            <a:spLocks/>
          </p:cNvSpPr>
          <p:nvPr>
            <p:custDataLst>
              <p:tags r:id="rId77"/>
            </p:custDataLst>
          </p:nvPr>
        </p:nvSpPr>
        <p:spPr bwMode="gray">
          <a:xfrm>
            <a:off x="7105650" y="3859213"/>
            <a:ext cx="1746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17463" tIns="0" rIns="17463" bIns="0" rtlCol="0" anchor="b">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81B3896C-12C0-4FA7-96B8-D858AEF59BE2}" type="datetime'''''''''''''6''''''''''5'''''''''''''''">
              <a:rPr lang="en-US" altLang="en-US" sz="1000" smtClean="0"/>
              <a:pPr marL="0" indent="0" algn="ctr">
                <a:spcBef>
                  <a:spcPct val="0"/>
                </a:spcBef>
                <a:spcAft>
                  <a:spcPct val="0"/>
                </a:spcAft>
                <a:buNone/>
              </a:pPr>
              <a:t>65</a:t>
            </a:fld>
            <a:endParaRPr lang="en-US" sz="1000"/>
          </a:p>
        </p:txBody>
      </p:sp>
      <p:sp>
        <p:nvSpPr>
          <p:cNvPr id="4" name="Title 3">
            <a:extLst>
              <a:ext uri="{FF2B5EF4-FFF2-40B4-BE49-F238E27FC236}">
                <a16:creationId xmlns:a16="http://schemas.microsoft.com/office/drawing/2014/main" id="{AD8674C6-44B9-D5A4-D63E-5258B2F44455}"/>
              </a:ext>
            </a:extLst>
          </p:cNvPr>
          <p:cNvSpPr>
            <a:spLocks noGrp="1"/>
          </p:cNvSpPr>
          <p:nvPr>
            <p:ph type="title"/>
          </p:nvPr>
        </p:nvSpPr>
        <p:spPr/>
        <p:txBody>
          <a:bodyPr vert="horz" rIns="91440"/>
          <a:lstStyle/>
          <a:p>
            <a:r>
              <a:rPr lang="en-US"/>
              <a:t>Closing the AMI implementation gap requires interoperability mandates, targeted grants, and demand response market pricing</a:t>
            </a:r>
          </a:p>
        </p:txBody>
      </p:sp>
      <p:sp>
        <p:nvSpPr>
          <p:cNvPr id="6" name="Text Placeholder 5">
            <a:extLst>
              <a:ext uri="{FF2B5EF4-FFF2-40B4-BE49-F238E27FC236}">
                <a16:creationId xmlns:a16="http://schemas.microsoft.com/office/drawing/2014/main" id="{6A69E098-1B51-0CD7-8CFA-AF4D9431308F}"/>
              </a:ext>
            </a:extLst>
          </p:cNvPr>
          <p:cNvSpPr>
            <a:spLocks noGrp="1"/>
          </p:cNvSpPr>
          <p:nvPr>
            <p:ph type="body" sz="quarter" idx="13"/>
          </p:nvPr>
        </p:nvSpPr>
        <p:spPr>
          <a:xfrm>
            <a:off x="4822625" y="1500677"/>
            <a:ext cx="4172467" cy="548640"/>
          </a:xfrm>
        </p:spPr>
        <p:txBody>
          <a:bodyPr/>
          <a:lstStyle/>
          <a:p>
            <a:r>
              <a:rPr lang="en-US" sz="1400"/>
              <a:t>AMI adoption is largely achieved via the rate base and grant funding</a:t>
            </a:r>
            <a:endParaRPr lang="en-US" sz="1400">
              <a:cs typeface="Arial"/>
            </a:endParaRPr>
          </a:p>
        </p:txBody>
      </p:sp>
      <p:sp>
        <p:nvSpPr>
          <p:cNvPr id="7" name="Text Placeholder 6">
            <a:extLst>
              <a:ext uri="{FF2B5EF4-FFF2-40B4-BE49-F238E27FC236}">
                <a16:creationId xmlns:a16="http://schemas.microsoft.com/office/drawing/2014/main" id="{1B1F82FB-8256-F02A-C426-6E739CBF3FE7}"/>
              </a:ext>
            </a:extLst>
          </p:cNvPr>
          <p:cNvSpPr>
            <a:spLocks noGrp="1"/>
          </p:cNvSpPr>
          <p:nvPr>
            <p:ph type="body" sz="quarter" idx="19"/>
          </p:nvPr>
        </p:nvSpPr>
        <p:spPr>
          <a:xfrm>
            <a:off x="332232" y="1537094"/>
            <a:ext cx="4172467" cy="497245"/>
          </a:xfrm>
        </p:spPr>
        <p:txBody>
          <a:bodyPr/>
          <a:lstStyle/>
          <a:p>
            <a:r>
              <a:rPr lang="en-US" sz="1400"/>
              <a:t>Effective policy drives value capture, assisted by performance incentives and interoperability</a:t>
            </a:r>
          </a:p>
        </p:txBody>
      </p:sp>
      <p:sp>
        <p:nvSpPr>
          <p:cNvPr id="8" name="Text Placeholder 7">
            <a:extLst>
              <a:ext uri="{FF2B5EF4-FFF2-40B4-BE49-F238E27FC236}">
                <a16:creationId xmlns:a16="http://schemas.microsoft.com/office/drawing/2014/main" id="{1C7DBE59-580F-A0D0-9750-373C6C9397FB}"/>
              </a:ext>
            </a:extLst>
          </p:cNvPr>
          <p:cNvSpPr>
            <a:spLocks noGrp="1"/>
          </p:cNvSpPr>
          <p:nvPr>
            <p:ph type="body" sz="quarter" idx="14"/>
          </p:nvPr>
        </p:nvSpPr>
        <p:spPr/>
        <p:txBody>
          <a:bodyPr rIns="137160"/>
          <a:lstStyle/>
          <a:p>
            <a:pPr marL="0" indent="0">
              <a:spcBef>
                <a:spcPts val="600"/>
              </a:spcBef>
              <a:buNone/>
            </a:pPr>
            <a:r>
              <a:rPr lang="en-US" b="1"/>
              <a:t>Observations</a:t>
            </a:r>
          </a:p>
          <a:p>
            <a:pPr>
              <a:spcBef>
                <a:spcPts val="600"/>
              </a:spcBef>
            </a:pPr>
            <a:r>
              <a:rPr lang="en-US" sz="1050"/>
              <a:t>The US pathway illustrates the ‘slow and steady’ route to AMI deployment in mature markets</a:t>
            </a:r>
          </a:p>
          <a:p>
            <a:pPr lvl="1">
              <a:spcBef>
                <a:spcPts val="600"/>
              </a:spcBef>
              <a:buFont typeface="Arial" panose="020B0604020202020204" pitchFamily="34" charset="0"/>
              <a:buChar char="•"/>
            </a:pPr>
            <a:r>
              <a:rPr lang="en-US" sz="1050"/>
              <a:t>Funded through the utility rate-base PUC process, with costs and system savings passed through via </a:t>
            </a:r>
            <a:r>
              <a:rPr lang="en-US" sz="1050" err="1"/>
              <a:t>OpEx</a:t>
            </a:r>
            <a:r>
              <a:rPr lang="en-US" sz="1050"/>
              <a:t> reductions</a:t>
            </a:r>
          </a:p>
          <a:p>
            <a:pPr lvl="1">
              <a:spcBef>
                <a:spcPts val="600"/>
              </a:spcBef>
              <a:buFont typeface="Arial" panose="020B0604020202020204" pitchFamily="34" charset="0"/>
              <a:buChar char="•"/>
            </a:pPr>
            <a:r>
              <a:rPr lang="en-US" sz="1050"/>
              <a:t>Evolution from AMI 1.0 to AMI 2.0 is in progress as meters age</a:t>
            </a:r>
          </a:p>
          <a:p>
            <a:pPr>
              <a:spcBef>
                <a:spcPts val="600"/>
              </a:spcBef>
            </a:pPr>
            <a:r>
              <a:rPr lang="en-US" sz="1050"/>
              <a:t>Concessional capital delivered via grants, development finance, and incentives can accelerate utility and customer adoption especially in undercapitalized areas</a:t>
            </a:r>
          </a:p>
          <a:p>
            <a:pPr>
              <a:spcBef>
                <a:spcPts val="600"/>
              </a:spcBef>
            </a:pPr>
            <a:r>
              <a:rPr lang="en-US" sz="1050"/>
              <a:t>Mandates may help drive high value data utilization and complete adoption throughout grid systems, maximizing the value of demand management programs</a:t>
            </a:r>
          </a:p>
          <a:p>
            <a:pPr>
              <a:spcBef>
                <a:spcPts val="600"/>
              </a:spcBef>
            </a:pPr>
            <a:r>
              <a:rPr lang="en-US" sz="1050">
                <a:cs typeface="Arial"/>
              </a:rPr>
              <a:t>AMI is a foundational technology for many demand response capabilities</a:t>
            </a:r>
          </a:p>
          <a:p>
            <a:endParaRPr lang="en-US"/>
          </a:p>
        </p:txBody>
      </p:sp>
      <p:sp>
        <p:nvSpPr>
          <p:cNvPr id="85" name="TextBox 84">
            <a:extLst>
              <a:ext uri="{FF2B5EF4-FFF2-40B4-BE49-F238E27FC236}">
                <a16:creationId xmlns:a16="http://schemas.microsoft.com/office/drawing/2014/main" id="{466AD4FE-597F-EB9F-402F-9238CE018060}"/>
              </a:ext>
            </a:extLst>
          </p:cNvPr>
          <p:cNvSpPr txBox="1"/>
          <p:nvPr/>
        </p:nvSpPr>
        <p:spPr bwMode="gray">
          <a:xfrm>
            <a:off x="4886535" y="1938011"/>
            <a:ext cx="4076490" cy="461665"/>
          </a:xfrm>
          <a:prstGeom prst="rect">
            <a:avLst/>
          </a:prstGeom>
          <a:noFill/>
        </p:spPr>
        <p:txBody>
          <a:bodyPr wrap="square" lIns="0" tIns="137160" rIns="0" bIns="137160" rtlCol="0">
            <a:spAutoFit/>
          </a:bodyPr>
          <a:lstStyle/>
          <a:p>
            <a:pPr marL="0" indent="0">
              <a:spcBef>
                <a:spcPts val="600"/>
              </a:spcBef>
              <a:spcAft>
                <a:spcPts val="600"/>
              </a:spcAft>
              <a:buNone/>
            </a:pPr>
            <a:r>
              <a:rPr lang="en-US" sz="1200"/>
              <a:t>US AMI deployment percentage by application, 2015-2024 </a:t>
            </a:r>
          </a:p>
        </p:txBody>
      </p:sp>
      <p:cxnSp>
        <p:nvCxnSpPr>
          <p:cNvPr id="86" name="Straight Connector 85">
            <a:extLst>
              <a:ext uri="{FF2B5EF4-FFF2-40B4-BE49-F238E27FC236}">
                <a16:creationId xmlns:a16="http://schemas.microsoft.com/office/drawing/2014/main" id="{9FB6F139-1C00-EAA6-FBB5-52D521D04933}"/>
              </a:ext>
            </a:extLst>
          </p:cNvPr>
          <p:cNvCxnSpPr/>
          <p:nvPr>
            <p:custDataLst>
              <p:tags r:id="rId78"/>
            </p:custDataLst>
          </p:nvPr>
        </p:nvCxnSpPr>
        <p:spPr bwMode="gray">
          <a:xfrm>
            <a:off x="4868863" y="2462213"/>
            <a:ext cx="473075" cy="0"/>
          </a:xfrm>
          <a:prstGeom prst="line">
            <a:avLst/>
          </a:prstGeom>
          <a:ln w="19050" cap="rnd" cmpd="sng" algn="ctr">
            <a:solidFill>
              <a:schemeClr val="accent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87" name="Straight Connector 86">
            <a:extLst>
              <a:ext uri="{FF2B5EF4-FFF2-40B4-BE49-F238E27FC236}">
                <a16:creationId xmlns:a16="http://schemas.microsoft.com/office/drawing/2014/main" id="{0CCD3A53-BB3A-0E4A-67A2-231609105598}"/>
              </a:ext>
            </a:extLst>
          </p:cNvPr>
          <p:cNvCxnSpPr/>
          <p:nvPr>
            <p:custDataLst>
              <p:tags r:id="rId79"/>
            </p:custDataLst>
          </p:nvPr>
        </p:nvCxnSpPr>
        <p:spPr bwMode="gray">
          <a:xfrm>
            <a:off x="6478588" y="2462213"/>
            <a:ext cx="133350" cy="0"/>
          </a:xfrm>
          <a:prstGeom prst="line">
            <a:avLst/>
          </a:prstGeom>
          <a:ln w="19050" cap="rnd" cmpd="sng" algn="ctr">
            <a:solidFill>
              <a:schemeClr val="accent3"/>
            </a:solidFill>
            <a:prstDash val="lgDash"/>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88" name="Straight Connector 87">
            <a:extLst>
              <a:ext uri="{FF2B5EF4-FFF2-40B4-BE49-F238E27FC236}">
                <a16:creationId xmlns:a16="http://schemas.microsoft.com/office/drawing/2014/main" id="{0BA898B4-B5A9-FC05-8EAC-68927335730A}"/>
              </a:ext>
            </a:extLst>
          </p:cNvPr>
          <p:cNvCxnSpPr/>
          <p:nvPr>
            <p:custDataLst>
              <p:tags r:id="rId80"/>
            </p:custDataLst>
          </p:nvPr>
        </p:nvCxnSpPr>
        <p:spPr bwMode="gray">
          <a:xfrm flipH="1">
            <a:off x="6138863" y="2462213"/>
            <a:ext cx="133350" cy="0"/>
          </a:xfrm>
          <a:prstGeom prst="line">
            <a:avLst/>
          </a:prstGeom>
          <a:ln w="19050" cap="rnd" cmpd="sng" algn="ctr">
            <a:solidFill>
              <a:schemeClr val="accent3"/>
            </a:solidFill>
            <a:prstDash val="lgDash"/>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2A7F8C2B-CE78-7BAE-A843-34D0B135CBF7}"/>
              </a:ext>
            </a:extLst>
          </p:cNvPr>
          <p:cNvCxnSpPr/>
          <p:nvPr>
            <p:custDataLst>
              <p:tags r:id="rId81"/>
            </p:custDataLst>
          </p:nvPr>
        </p:nvCxnSpPr>
        <p:spPr bwMode="gray">
          <a:xfrm>
            <a:off x="7800975" y="2462213"/>
            <a:ext cx="57150" cy="0"/>
          </a:xfrm>
          <a:prstGeom prst="line">
            <a:avLst/>
          </a:prstGeom>
          <a:ln w="19050" cap="rnd" cmpd="sng" algn="ctr">
            <a:solidFill>
              <a:schemeClr val="accent6"/>
            </a:solidFill>
            <a:prstDash val="dash"/>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90" name="Straight Connector 89">
            <a:extLst>
              <a:ext uri="{FF2B5EF4-FFF2-40B4-BE49-F238E27FC236}">
                <a16:creationId xmlns:a16="http://schemas.microsoft.com/office/drawing/2014/main" id="{E85A387A-C910-D984-F95E-568793C232BA}"/>
              </a:ext>
            </a:extLst>
          </p:cNvPr>
          <p:cNvCxnSpPr/>
          <p:nvPr>
            <p:custDataLst>
              <p:tags r:id="rId82"/>
            </p:custDataLst>
          </p:nvPr>
        </p:nvCxnSpPr>
        <p:spPr bwMode="gray">
          <a:xfrm flipH="1">
            <a:off x="7537450" y="2462213"/>
            <a:ext cx="57150" cy="0"/>
          </a:xfrm>
          <a:prstGeom prst="line">
            <a:avLst/>
          </a:prstGeom>
          <a:ln w="19050" cap="rnd" cmpd="sng" algn="ctr">
            <a:solidFill>
              <a:schemeClr val="accent6"/>
            </a:solidFill>
            <a:prstDash val="dash"/>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sp>
        <p:nvSpPr>
          <p:cNvPr id="91" name="Oval 90">
            <a:extLst>
              <a:ext uri="{FF2B5EF4-FFF2-40B4-BE49-F238E27FC236}">
                <a16:creationId xmlns:a16="http://schemas.microsoft.com/office/drawing/2014/main" id="{2F557C6F-41C7-D661-A589-FC524F02BB0F}"/>
              </a:ext>
            </a:extLst>
          </p:cNvPr>
          <p:cNvSpPr/>
          <p:nvPr>
            <p:custDataLst>
              <p:tags r:id="rId83"/>
            </p:custDataLst>
          </p:nvPr>
        </p:nvSpPr>
        <p:spPr bwMode="auto">
          <a:xfrm>
            <a:off x="5073650" y="2430463"/>
            <a:ext cx="63500" cy="63500"/>
          </a:xfrm>
          <a:prstGeom prst="ellipse">
            <a:avLst/>
          </a:prstGeom>
          <a:solidFill>
            <a:schemeClr val="accent1"/>
          </a:solidFill>
          <a:ln w="9525" cap="flat" cmpd="sng" algn="ctr">
            <a:solidFill>
              <a:schemeClr val="accent1"/>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92" name="Triangle 91">
            <a:extLst>
              <a:ext uri="{FF2B5EF4-FFF2-40B4-BE49-F238E27FC236}">
                <a16:creationId xmlns:a16="http://schemas.microsoft.com/office/drawing/2014/main" id="{20F8C4FF-72DC-ACE6-B254-2E8230C6703A}"/>
              </a:ext>
            </a:extLst>
          </p:cNvPr>
          <p:cNvSpPr/>
          <p:nvPr>
            <p:custDataLst>
              <p:tags r:id="rId84"/>
            </p:custDataLst>
          </p:nvPr>
        </p:nvSpPr>
        <p:spPr bwMode="auto">
          <a:xfrm>
            <a:off x="6343650" y="2430463"/>
            <a:ext cx="63500" cy="63500"/>
          </a:xfrm>
          <a:prstGeom prst="triangle">
            <a:avLst/>
          </a:prstGeom>
          <a:solidFill>
            <a:schemeClr val="accent3"/>
          </a:solidFill>
          <a:ln w="9525" cap="flat" cmpd="sng" algn="ctr">
            <a:solidFill>
              <a:schemeClr val="accent3"/>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93" name="Diamond 92">
            <a:extLst>
              <a:ext uri="{FF2B5EF4-FFF2-40B4-BE49-F238E27FC236}">
                <a16:creationId xmlns:a16="http://schemas.microsoft.com/office/drawing/2014/main" id="{60906F6E-8FA9-6895-7856-A5A50DBCDE59}"/>
              </a:ext>
            </a:extLst>
          </p:cNvPr>
          <p:cNvSpPr/>
          <p:nvPr>
            <p:custDataLst>
              <p:tags r:id="rId85"/>
            </p:custDataLst>
          </p:nvPr>
        </p:nvSpPr>
        <p:spPr bwMode="auto">
          <a:xfrm>
            <a:off x="7666038" y="2430463"/>
            <a:ext cx="63500" cy="63500"/>
          </a:xfrm>
          <a:prstGeom prst="diamond">
            <a:avLst/>
          </a:prstGeom>
          <a:solidFill>
            <a:schemeClr val="accent6"/>
          </a:solidFill>
          <a:ln w="9525" cap="flat" cmpd="sng" algn="ctr">
            <a:solidFill>
              <a:schemeClr val="accent6"/>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94" name="Text Placeholder 10">
            <a:extLst>
              <a:ext uri="{FF2B5EF4-FFF2-40B4-BE49-F238E27FC236}">
                <a16:creationId xmlns:a16="http://schemas.microsoft.com/office/drawing/2014/main" id="{D1DD4F6D-2F9C-4ECD-8E7F-53733A4F95D0}"/>
              </a:ext>
            </a:extLst>
          </p:cNvPr>
          <p:cNvSpPr txBox="1">
            <a:spLocks/>
          </p:cNvSpPr>
          <p:nvPr>
            <p:custDataLst>
              <p:tags r:id="rId86"/>
            </p:custDataLst>
          </p:nvPr>
        </p:nvSpPr>
        <p:spPr bwMode="auto">
          <a:xfrm>
            <a:off x="5402263" y="2390775"/>
            <a:ext cx="6254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CEEC202E-10B5-4FB1-BED3-07BA409563F4}" type="datetime'''Res''''i''''de''''''''''''''''''''''n''''t''''''i''''''al'">
              <a:rPr lang="en-US" altLang="en-US" sz="1000" smtClean="0"/>
              <a:pPr marL="0" indent="0">
                <a:spcBef>
                  <a:spcPct val="0"/>
                </a:spcBef>
                <a:spcAft>
                  <a:spcPct val="0"/>
                </a:spcAft>
                <a:buNone/>
              </a:pPr>
              <a:t>Residential</a:t>
            </a:fld>
            <a:endParaRPr lang="en-US" sz="1000"/>
          </a:p>
        </p:txBody>
      </p:sp>
      <p:sp>
        <p:nvSpPr>
          <p:cNvPr id="95" name="Text Placeholder 10">
            <a:extLst>
              <a:ext uri="{FF2B5EF4-FFF2-40B4-BE49-F238E27FC236}">
                <a16:creationId xmlns:a16="http://schemas.microsoft.com/office/drawing/2014/main" id="{AB3BD17F-F292-8432-7072-2C35173D9F42}"/>
              </a:ext>
            </a:extLst>
          </p:cNvPr>
          <p:cNvSpPr txBox="1">
            <a:spLocks/>
          </p:cNvSpPr>
          <p:nvPr>
            <p:custDataLst>
              <p:tags r:id="rId87"/>
            </p:custDataLst>
          </p:nvPr>
        </p:nvSpPr>
        <p:spPr bwMode="auto">
          <a:xfrm>
            <a:off x="6672263" y="2390775"/>
            <a:ext cx="6778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58942FFA-26C8-441A-BD52-357D130D678D}" type="datetime'''Co''mm''''''''''e''''''r''''''''c''''ia''l'''''">
              <a:rPr lang="en-US" altLang="en-US" sz="1000" smtClean="0"/>
              <a:pPr marL="0" indent="0">
                <a:spcBef>
                  <a:spcPct val="0"/>
                </a:spcBef>
                <a:spcAft>
                  <a:spcPct val="0"/>
                </a:spcAft>
                <a:buNone/>
              </a:pPr>
              <a:t>Commercial</a:t>
            </a:fld>
            <a:endParaRPr lang="en-US" sz="1000"/>
          </a:p>
        </p:txBody>
      </p:sp>
      <p:sp>
        <p:nvSpPr>
          <p:cNvPr id="96" name="Text Placeholder 10">
            <a:extLst>
              <a:ext uri="{FF2B5EF4-FFF2-40B4-BE49-F238E27FC236}">
                <a16:creationId xmlns:a16="http://schemas.microsoft.com/office/drawing/2014/main" id="{1F3D888E-94B2-BB53-4A50-DF0B7B155BCD}"/>
              </a:ext>
            </a:extLst>
          </p:cNvPr>
          <p:cNvSpPr txBox="1">
            <a:spLocks/>
          </p:cNvSpPr>
          <p:nvPr>
            <p:custDataLst>
              <p:tags r:id="rId88"/>
            </p:custDataLst>
          </p:nvPr>
        </p:nvSpPr>
        <p:spPr bwMode="auto">
          <a:xfrm>
            <a:off x="7994650" y="2390775"/>
            <a:ext cx="5127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7BF1E28C-2AF2-4CB9-8A1B-92405AACE51C}" type="datetime'''''I''''n''''d''us''''t''''''''''ria''''''''''l'">
              <a:rPr lang="en-US" altLang="en-US" sz="1000" smtClean="0"/>
              <a:pPr marL="0" indent="0">
                <a:spcBef>
                  <a:spcPct val="0"/>
                </a:spcBef>
                <a:spcAft>
                  <a:spcPct val="0"/>
                </a:spcAft>
                <a:buNone/>
              </a:pPr>
              <a:t>Industrial</a:t>
            </a:fld>
            <a:endParaRPr lang="en-US" sz="1000"/>
          </a:p>
        </p:txBody>
      </p:sp>
      <p:sp>
        <p:nvSpPr>
          <p:cNvPr id="97" name="Rectangular Callout 96">
            <a:extLst>
              <a:ext uri="{FF2B5EF4-FFF2-40B4-BE49-F238E27FC236}">
                <a16:creationId xmlns:a16="http://schemas.microsoft.com/office/drawing/2014/main" id="{68FE9415-CCC9-0256-FC1B-DD9FAF2AAA11}"/>
              </a:ext>
            </a:extLst>
          </p:cNvPr>
          <p:cNvSpPr/>
          <p:nvPr/>
        </p:nvSpPr>
        <p:spPr bwMode="gray">
          <a:xfrm>
            <a:off x="7800975" y="4244975"/>
            <a:ext cx="1001884" cy="1491314"/>
          </a:xfrm>
          <a:prstGeom prst="wedgeRectCallout">
            <a:avLst>
              <a:gd name="adj1" fmla="val 13482"/>
              <a:gd name="adj2" fmla="val -86541"/>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00">
                <a:solidFill>
                  <a:srgbClr val="FFFFFF"/>
                </a:solidFill>
              </a:rPr>
              <a:t>US federal grant programs offer concessional capital primarily for underserved utility areas, a model for EMDEs</a:t>
            </a:r>
          </a:p>
        </p:txBody>
      </p:sp>
      <p:sp>
        <p:nvSpPr>
          <p:cNvPr id="98" name="Rectangular Callout 97">
            <a:extLst>
              <a:ext uri="{FF2B5EF4-FFF2-40B4-BE49-F238E27FC236}">
                <a16:creationId xmlns:a16="http://schemas.microsoft.com/office/drawing/2014/main" id="{DF841B2F-3D18-FB63-17F8-D043B841641E}"/>
              </a:ext>
            </a:extLst>
          </p:cNvPr>
          <p:cNvSpPr/>
          <p:nvPr/>
        </p:nvSpPr>
        <p:spPr bwMode="gray">
          <a:xfrm>
            <a:off x="5221288" y="2959955"/>
            <a:ext cx="1911020" cy="878089"/>
          </a:xfrm>
          <a:prstGeom prst="wedgeRectCallout">
            <a:avLst>
              <a:gd name="adj1" fmla="val -5601"/>
              <a:gd name="adj2" fmla="val 83050"/>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r>
              <a:rPr lang="en-US" sz="1000">
                <a:solidFill>
                  <a:srgbClr val="FFFFFF"/>
                </a:solidFill>
              </a:rPr>
              <a:t>The US AMI deployment </a:t>
            </a:r>
            <a:r>
              <a:rPr lang="en-US" sz="1000" b="1">
                <a:solidFill>
                  <a:srgbClr val="FFFFFF"/>
                </a:solidFill>
              </a:rPr>
              <a:t>ramp to ~80% </a:t>
            </a:r>
            <a:r>
              <a:rPr lang="en-US" sz="1000">
                <a:solidFill>
                  <a:srgbClr val="FFFFFF"/>
                </a:solidFill>
              </a:rPr>
              <a:t>across residential, commercial, and industrial reflects the efficacy but slow pace of </a:t>
            </a:r>
            <a:r>
              <a:rPr lang="en-US" sz="1000" b="1">
                <a:solidFill>
                  <a:srgbClr val="FFFFFF"/>
                </a:solidFill>
              </a:rPr>
              <a:t>financing via rate base</a:t>
            </a:r>
          </a:p>
        </p:txBody>
      </p:sp>
      <p:graphicFrame>
        <p:nvGraphicFramePr>
          <p:cNvPr id="193" name="Content Placeholder 14">
            <a:extLst>
              <a:ext uri="{FF2B5EF4-FFF2-40B4-BE49-F238E27FC236}">
                <a16:creationId xmlns:a16="http://schemas.microsoft.com/office/drawing/2014/main" id="{9A739A68-163C-663F-A665-E492B138A29C}"/>
              </a:ext>
            </a:extLst>
          </p:cNvPr>
          <p:cNvGraphicFramePr>
            <a:graphicFrameLocks noGrp="1"/>
          </p:cNvGraphicFramePr>
          <p:nvPr>
            <p:ph sz="quarter" idx="10"/>
          </p:nvPr>
        </p:nvGraphicFramePr>
        <p:xfrm>
          <a:off x="329340" y="2165620"/>
          <a:ext cx="4178249" cy="3809523"/>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93908900"/>
                    </a:ext>
                  </a:extLst>
                </a:gridCol>
                <a:gridCol w="3108401">
                  <a:extLst>
                    <a:ext uri="{9D8B030D-6E8A-4147-A177-3AD203B41FA5}">
                      <a16:colId xmlns:a16="http://schemas.microsoft.com/office/drawing/2014/main" val="3080106115"/>
                    </a:ext>
                  </a:extLst>
                </a:gridCol>
              </a:tblGrid>
              <a:tr h="403329">
                <a:tc gridSpan="2">
                  <a:txBody>
                    <a:bodyPr/>
                    <a:lstStyle/>
                    <a:p>
                      <a:pPr marL="0" indent="0" algn="l">
                        <a:buNone/>
                      </a:pPr>
                      <a:r>
                        <a:rPr lang="en-US" sz="1200"/>
                        <a:t>Enabling Policies </a:t>
                      </a:r>
                    </a:p>
                  </a:txBody>
                  <a:tcPr anchor="ctr">
                    <a:solidFill>
                      <a:schemeClr val="accent1"/>
                    </a:solidFill>
                  </a:tcPr>
                </a:tc>
                <a:tc hMerge="1">
                  <a:txBody>
                    <a:bodyPr/>
                    <a:lstStyle/>
                    <a:p>
                      <a:endParaRPr/>
                    </a:p>
                  </a:txBody>
                  <a:tcPr/>
                </a:tc>
                <a:extLst>
                  <a:ext uri="{0D108BD9-81ED-4DB2-BD59-A6C34878D82A}">
                    <a16:rowId xmlns:a16="http://schemas.microsoft.com/office/drawing/2014/main" val="3929644255"/>
                  </a:ext>
                </a:extLst>
              </a:tr>
              <a:tr h="1135398">
                <a:tc>
                  <a:txBody>
                    <a:bodyPr/>
                    <a:lstStyle/>
                    <a:p>
                      <a:pPr marL="0" marR="0" lvl="0" indent="0" algn="l" defTabSz="711200" rtl="0" eaLnBrk="1" fontAlgn="auto" latinLnBrk="0" hangingPunct="1">
                        <a:lnSpc>
                          <a:spcPct val="100000"/>
                        </a:lnSpc>
                        <a:spcBef>
                          <a:spcPts val="1200"/>
                        </a:spcBef>
                        <a:spcAft>
                          <a:spcPts val="0"/>
                        </a:spcAft>
                        <a:buClrTx/>
                        <a:buSzTx/>
                        <a:buFontTx/>
                        <a:buNone/>
                        <a:tabLst/>
                        <a:defRPr/>
                      </a:pPr>
                      <a:r>
                        <a:rPr lang="en-US" sz="1200" b="1"/>
                        <a:t>System Design</a:t>
                      </a:r>
                    </a:p>
                  </a:txBody>
                  <a:tcPr anchor="ctr">
                    <a:lnB w="6350" cap="flat" cmpd="sng" algn="ctr">
                      <a:solidFill>
                        <a:schemeClr val="bg1">
                          <a:lumMod val="85000"/>
                        </a:schemeClr>
                      </a:solidFill>
                      <a:prstDash val="solid"/>
                      <a:round/>
                      <a:headEnd type="none" w="med" len="med"/>
                      <a:tailEnd type="none" w="med" len="med"/>
                    </a:lnB>
                    <a:noFill/>
                  </a:tcPr>
                </a:tc>
                <a:tc>
                  <a:txBody>
                    <a:bodyPr/>
                    <a:lstStyle/>
                    <a:p>
                      <a:pPr marL="177800" marR="0" lvl="0" indent="-177800" algn="l" defTabSz="711200" rtl="0" eaLnBrk="1" fontAlgn="auto" latinLnBrk="0" hangingPunct="1">
                        <a:lnSpc>
                          <a:spcPct val="100000"/>
                        </a:lnSpc>
                        <a:spcBef>
                          <a:spcPts val="1200"/>
                        </a:spcBef>
                        <a:spcAft>
                          <a:spcPts val="0"/>
                        </a:spcAft>
                        <a:buClrTx/>
                        <a:buSzTx/>
                        <a:buFontTx/>
                        <a:buChar char="•"/>
                        <a:tabLst/>
                        <a:defRPr/>
                      </a:pPr>
                      <a:r>
                        <a:rPr lang="en-US" sz="1050" kern="1200">
                          <a:solidFill>
                            <a:schemeClr val="dk1"/>
                          </a:solidFill>
                          <a:latin typeface="+mn-lt"/>
                          <a:ea typeface="+mn-ea"/>
                          <a:cs typeface="+mn-cs"/>
                        </a:rPr>
                        <a:t>Set and govern time-of-use (TOU) rates, critical peak pricing, and real-time dynamic pricing to incentivize customer behavior</a:t>
                      </a:r>
                    </a:p>
                    <a:p>
                      <a:pPr marL="177800" marR="0" lvl="0" indent="-177800" algn="l" defTabSz="711200" rtl="0" eaLnBrk="1" fontAlgn="auto" latinLnBrk="0" hangingPunct="1">
                        <a:lnSpc>
                          <a:spcPct val="100000"/>
                        </a:lnSpc>
                        <a:spcBef>
                          <a:spcPts val="1200"/>
                        </a:spcBef>
                        <a:spcAft>
                          <a:spcPts val="0"/>
                        </a:spcAft>
                        <a:buClrTx/>
                        <a:buSzTx/>
                        <a:buFontTx/>
                        <a:buChar char="•"/>
                        <a:tabLst/>
                        <a:defRPr/>
                      </a:pPr>
                      <a:r>
                        <a:rPr lang="en-US" sz="1050" kern="1200">
                          <a:solidFill>
                            <a:schemeClr val="dk1"/>
                          </a:solidFill>
                          <a:latin typeface="+mn-lt"/>
                          <a:ea typeface="+mn-ea"/>
                          <a:cs typeface="+mn-cs"/>
                        </a:rPr>
                        <a:t>Optimize pricing and measure impacts to ensure data translates into system savings</a:t>
                      </a:r>
                    </a:p>
                  </a:txBody>
                  <a:tcPr anchor="ctr">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41303593"/>
                  </a:ext>
                </a:extLst>
              </a:tr>
              <a:tr h="1135398">
                <a:tc>
                  <a:txBody>
                    <a:bodyPr/>
                    <a:lstStyle/>
                    <a:p>
                      <a:pPr marL="0" indent="0">
                        <a:buNone/>
                      </a:pPr>
                      <a:r>
                        <a:rPr lang="en-US" sz="1200" b="1"/>
                        <a:t>Regulation</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tc>
                  <a:txBody>
                    <a:bodyPr/>
                    <a:lstStyle/>
                    <a:p>
                      <a:pPr marL="177800" marR="0" lvl="0" indent="-177800" algn="l" defTabSz="711200" rtl="0" eaLnBrk="1" fontAlgn="auto" latinLnBrk="0" hangingPunct="1">
                        <a:lnSpc>
                          <a:spcPct val="100000"/>
                        </a:lnSpc>
                        <a:spcBef>
                          <a:spcPts val="1200"/>
                        </a:spcBef>
                        <a:spcAft>
                          <a:spcPts val="0"/>
                        </a:spcAft>
                        <a:buClrTx/>
                        <a:buSzTx/>
                        <a:buFontTx/>
                        <a:buChar char="•"/>
                        <a:tabLst/>
                        <a:defRPr/>
                      </a:pPr>
                      <a:r>
                        <a:rPr lang="en-US" sz="1050" b="0" kern="1200">
                          <a:solidFill>
                            <a:schemeClr val="dk1"/>
                          </a:solidFill>
                          <a:latin typeface="+mn-lt"/>
                          <a:ea typeface="+mn-ea"/>
                          <a:cs typeface="+mn-cs"/>
                        </a:rPr>
                        <a:t>Establish a national framework for AMI data </a:t>
                      </a:r>
                      <a:r>
                        <a:rPr lang="en-US" sz="1050" kern="1200">
                          <a:solidFill>
                            <a:schemeClr val="dk1"/>
                          </a:solidFill>
                          <a:latin typeface="+mn-lt"/>
                          <a:ea typeface="+mn-ea"/>
                          <a:cs typeface="+mn-cs"/>
                        </a:rPr>
                        <a:t>sharing, interoperability, and cybersecurity  </a:t>
                      </a:r>
                    </a:p>
                    <a:p>
                      <a:pPr marL="177800" marR="0" lvl="0" indent="-177800" algn="l" defTabSz="711200" rtl="0" eaLnBrk="1" fontAlgn="auto" latinLnBrk="0" hangingPunct="1">
                        <a:lnSpc>
                          <a:spcPct val="100000"/>
                        </a:lnSpc>
                        <a:spcBef>
                          <a:spcPts val="1200"/>
                        </a:spcBef>
                        <a:spcAft>
                          <a:spcPts val="0"/>
                        </a:spcAft>
                        <a:buClrTx/>
                        <a:buSzTx/>
                        <a:buFontTx/>
                        <a:buChar char="•"/>
                        <a:tabLst/>
                        <a:defRPr/>
                      </a:pPr>
                      <a:r>
                        <a:rPr lang="en-US" sz="1050" kern="1200">
                          <a:solidFill>
                            <a:schemeClr val="dk1"/>
                          </a:solidFill>
                          <a:latin typeface="+mn-lt"/>
                          <a:ea typeface="+mn-ea"/>
                          <a:cs typeface="+mn-cs"/>
                        </a:rPr>
                        <a:t>Mandate functional interoperability, secure and non-discriminatory data governance, pay-for-performance, dynamic rating, and adoption</a:t>
                      </a:r>
                    </a:p>
                  </a:txBody>
                  <a:tcPr anchor="ct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074947829"/>
                  </a:ext>
                </a:extLst>
              </a:tr>
              <a:tr h="1135398">
                <a:tc>
                  <a:txBody>
                    <a:bodyPr/>
                    <a:lstStyle/>
                    <a:p>
                      <a:pPr marL="0" indent="0">
                        <a:buNone/>
                      </a:pPr>
                      <a:r>
                        <a:rPr lang="en-US" sz="1200" b="1"/>
                        <a:t>Public Finance</a:t>
                      </a:r>
                    </a:p>
                  </a:txBody>
                  <a:tcPr anchor="ctr">
                    <a:lnT w="6350" cap="flat" cmpd="sng" algn="ctr">
                      <a:solidFill>
                        <a:schemeClr val="bg1">
                          <a:lumMod val="85000"/>
                        </a:schemeClr>
                      </a:solidFill>
                      <a:prstDash val="solid"/>
                      <a:round/>
                      <a:headEnd type="none" w="med" len="med"/>
                      <a:tailEnd type="none" w="med" len="med"/>
                    </a:lnT>
                    <a:noFill/>
                  </a:tcPr>
                </a:tc>
                <a:tc>
                  <a:txBody>
                    <a:bodyPr/>
                    <a:lstStyle/>
                    <a:p>
                      <a:pPr marL="177800" marR="0" lvl="0" indent="-177800" algn="l" defTabSz="711200" rtl="0" eaLnBrk="1" fontAlgn="auto" latinLnBrk="0" hangingPunct="1">
                        <a:lnSpc>
                          <a:spcPct val="100000"/>
                        </a:lnSpc>
                        <a:spcBef>
                          <a:spcPts val="1200"/>
                        </a:spcBef>
                        <a:spcAft>
                          <a:spcPts val="0"/>
                        </a:spcAft>
                        <a:buClrTx/>
                        <a:buSzTx/>
                        <a:buFontTx/>
                        <a:buChar char="•"/>
                        <a:tabLst/>
                        <a:defRPr/>
                      </a:pPr>
                      <a:r>
                        <a:rPr lang="en-US" sz="1050" kern="1200">
                          <a:solidFill>
                            <a:schemeClr val="dk1"/>
                          </a:solidFill>
                          <a:latin typeface="+mn-lt"/>
                          <a:ea typeface="+mn-ea"/>
                          <a:cs typeface="+mn-cs"/>
                        </a:rPr>
                        <a:t>Authorize concessional capital (incentives, grants, DFIs) to drive adoption, focusing on under-capitalized utility systems or regions</a:t>
                      </a:r>
                    </a:p>
                    <a:p>
                      <a:pPr marL="177800" marR="0" lvl="0" indent="-177800" algn="l" defTabSz="711200" rtl="0" eaLnBrk="1" fontAlgn="auto" latinLnBrk="0" hangingPunct="1">
                        <a:lnSpc>
                          <a:spcPct val="100000"/>
                        </a:lnSpc>
                        <a:spcBef>
                          <a:spcPts val="1200"/>
                        </a:spcBef>
                        <a:spcAft>
                          <a:spcPts val="0"/>
                        </a:spcAft>
                        <a:buClrTx/>
                        <a:buSzTx/>
                        <a:buFontTx/>
                        <a:buChar char="•"/>
                        <a:tabLst/>
                        <a:defRPr/>
                      </a:pPr>
                      <a:r>
                        <a:rPr lang="en-US" sz="1050" kern="1200">
                          <a:solidFill>
                            <a:schemeClr val="dk1"/>
                          </a:solidFill>
                          <a:latin typeface="+mn-lt"/>
                          <a:ea typeface="+mn-ea"/>
                          <a:cs typeface="+mn-cs"/>
                        </a:rPr>
                        <a:t>Require default time-varying rates to access grants and other public revenue sources</a:t>
                      </a:r>
                    </a:p>
                  </a:txBody>
                  <a:tcPr anchor="ctr">
                    <a:lnT w="635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105950782"/>
                  </a:ext>
                </a:extLst>
              </a:tr>
            </a:tbl>
          </a:graphicData>
        </a:graphic>
      </p:graphicFrame>
      <p:sp>
        <p:nvSpPr>
          <p:cNvPr id="2" name="Pentagon 1">
            <a:extLst>
              <a:ext uri="{FF2B5EF4-FFF2-40B4-BE49-F238E27FC236}">
                <a16:creationId xmlns:a16="http://schemas.microsoft.com/office/drawing/2014/main" id="{443E9EFF-EF5C-109B-929C-63619A170D96}"/>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20" name="Chevron 19">
            <a:extLst>
              <a:ext uri="{FF2B5EF4-FFF2-40B4-BE49-F238E27FC236}">
                <a16:creationId xmlns:a16="http://schemas.microsoft.com/office/drawing/2014/main" id="{7DA5CD9D-30CE-F8A2-CE21-5E372224F535}"/>
              </a:ext>
            </a:extLst>
          </p:cNvPr>
          <p:cNvSpPr/>
          <p:nvPr/>
        </p:nvSpPr>
        <p:spPr>
          <a:xfrm>
            <a:off x="1690648"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Optimize</a:t>
            </a:r>
          </a:p>
        </p:txBody>
      </p:sp>
      <p:sp>
        <p:nvSpPr>
          <p:cNvPr id="32" name="Chevron 31">
            <a:extLst>
              <a:ext uri="{FF2B5EF4-FFF2-40B4-BE49-F238E27FC236}">
                <a16:creationId xmlns:a16="http://schemas.microsoft.com/office/drawing/2014/main" id="{E251AA38-0F80-15AB-D4B3-54A59C7495C7}"/>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99" name="Chevron 98">
            <a:extLst>
              <a:ext uri="{FF2B5EF4-FFF2-40B4-BE49-F238E27FC236}">
                <a16:creationId xmlns:a16="http://schemas.microsoft.com/office/drawing/2014/main" id="{610BF37C-A3D7-213E-E87E-DC137BB8E12D}"/>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02" name="Chevron 101">
            <a:extLst>
              <a:ext uri="{FF2B5EF4-FFF2-40B4-BE49-F238E27FC236}">
                <a16:creationId xmlns:a16="http://schemas.microsoft.com/office/drawing/2014/main" id="{C2105A3B-D66D-9483-CB7B-733D5E031829}"/>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03" name="Rectangle 102">
            <a:extLst>
              <a:ext uri="{FF2B5EF4-FFF2-40B4-BE49-F238E27FC236}">
                <a16:creationId xmlns:a16="http://schemas.microsoft.com/office/drawing/2014/main" id="{384FE60F-C4DB-DE5E-5F0B-3203B124C435}"/>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AMI</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
        <p:nvSpPr>
          <p:cNvPr id="3" name="Footer Placeholder 4">
            <a:extLst>
              <a:ext uri="{FF2B5EF4-FFF2-40B4-BE49-F238E27FC236}">
                <a16:creationId xmlns:a16="http://schemas.microsoft.com/office/drawing/2014/main" id="{F5E12F17-C2A8-F320-F30E-1CAA6AE55817}"/>
              </a:ext>
            </a:extLst>
          </p:cNvPr>
          <p:cNvSpPr>
            <a:spLocks noGrp="1"/>
          </p:cNvSpPr>
          <p:nvPr>
            <p:ph type="ftr" sz="quarter" idx="3"/>
          </p:nvPr>
        </p:nvSpPr>
        <p:spPr>
          <a:xfrm>
            <a:off x="334962" y="6310313"/>
            <a:ext cx="9147241" cy="216706"/>
          </a:xfrm>
        </p:spPr>
        <p:txBody>
          <a:bodyPr/>
          <a:lstStyle/>
          <a:p>
            <a:r>
              <a:rPr lang="en-US" dirty="0">
                <a:solidFill>
                  <a:schemeClr val="tx1"/>
                </a:solidFill>
              </a:rPr>
              <a:t>Sources: </a:t>
            </a:r>
            <a:r>
              <a:rPr lang="en-US" dirty="0">
                <a:solidFill>
                  <a:schemeClr val="tx1"/>
                </a:solidFill>
                <a:hlinkClick r:id="rId94"/>
              </a:rPr>
              <a:t>Grid Resilience and Innovation Partnerships</a:t>
            </a:r>
            <a:r>
              <a:rPr lang="en-US" dirty="0">
                <a:solidFill>
                  <a:schemeClr val="tx1"/>
                </a:solidFill>
              </a:rPr>
              <a:t> (U.S. DOE, 2026); </a:t>
            </a:r>
            <a:r>
              <a:rPr lang="en-US" dirty="0">
                <a:solidFill>
                  <a:schemeClr val="tx1"/>
                </a:solidFill>
                <a:hlinkClick r:id="rId95"/>
              </a:rPr>
              <a:t>Table 10.05. Advanced Metering Count by Technology Type</a:t>
            </a:r>
            <a:r>
              <a:rPr lang="en-US" dirty="0">
                <a:solidFill>
                  <a:schemeClr val="tx1"/>
                </a:solidFill>
              </a:rPr>
              <a:t> (EIA, 2024); </a:t>
            </a:r>
            <a:r>
              <a:rPr lang="en-US" dirty="0">
                <a:solidFill>
                  <a:srgbClr val="46647B"/>
                </a:solidFill>
                <a:hlinkClick r:id="rId96"/>
              </a:rPr>
              <a:t>Advanced </a:t>
            </a:r>
            <a:r>
              <a:rPr lang="en-US" dirty="0">
                <a:solidFill>
                  <a:schemeClr val="tx1"/>
                </a:solidFill>
                <a:hlinkClick r:id="rId96"/>
              </a:rPr>
              <a:t>Grid Technologies</a:t>
            </a:r>
            <a:r>
              <a:rPr lang="en-US" dirty="0">
                <a:solidFill>
                  <a:schemeClr val="tx1"/>
                </a:solidFill>
              </a:rPr>
              <a:t> (National Governors Association, 2025); </a:t>
            </a:r>
            <a:r>
              <a:rPr lang="en-US" dirty="0">
                <a:solidFill>
                  <a:schemeClr val="tx1"/>
                </a:solidFill>
                <a:hlinkClick r:id="rId97"/>
              </a:rPr>
              <a:t>Smart electricity meter market 2024: Global adoption landscape</a:t>
            </a:r>
            <a:r>
              <a:rPr lang="en-US" dirty="0">
                <a:solidFill>
                  <a:schemeClr val="tx1"/>
                </a:solidFill>
              </a:rPr>
              <a:t> (IoT Analytics, 2024) . </a:t>
            </a:r>
          </a:p>
          <a:p>
            <a:r>
              <a:rPr lang="en-US" dirty="0">
                <a:solidFill>
                  <a:schemeClr val="tx1"/>
                </a:solidFill>
              </a:rPr>
              <a:t>Credit: Dominica Wambold, Sevgi Helin </a:t>
            </a:r>
            <a:r>
              <a:rPr lang="en-US" dirty="0" err="1">
                <a:solidFill>
                  <a:schemeClr val="tx1"/>
                </a:solidFill>
              </a:rPr>
              <a:t>Tilkicioglu</a:t>
            </a:r>
            <a:r>
              <a:rPr lang="en-US" dirty="0">
                <a:solidFill>
                  <a:schemeClr val="tx1"/>
                </a:solidFill>
              </a:rPr>
              <a:t>, Hasan Alawadhi, Pia Doris Morrow, </a:t>
            </a:r>
            <a:r>
              <a:rPr lang="en-US" dirty="0">
                <a:solidFill>
                  <a:srgbClr val="000000"/>
                </a:solidFill>
              </a:rPr>
              <a:t>and </a:t>
            </a:r>
            <a:r>
              <a:rPr lang="en-US" dirty="0">
                <a:solidFill>
                  <a:srgbClr val="000000"/>
                </a:solidFill>
                <a:hlinkClick r:id="rId98"/>
              </a:rPr>
              <a:t>Gernot Wagner</a:t>
            </a:r>
            <a:r>
              <a:rPr lang="en-US" dirty="0">
                <a:solidFill>
                  <a:srgbClr val="000000"/>
                </a:solidFill>
              </a:rPr>
              <a:t>. </a:t>
            </a:r>
            <a:r>
              <a:rPr lang="en-US" dirty="0">
                <a:hlinkClick r:id="rId99"/>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cs typeface="Arial"/>
            </a:endParaRPr>
          </a:p>
        </p:txBody>
      </p:sp>
    </p:spTree>
    <p:extLst>
      <p:ext uri="{BB962C8B-B14F-4D97-AF65-F5344CB8AC3E}">
        <p14:creationId xmlns:p14="http://schemas.microsoft.com/office/powerpoint/2010/main" val="1554685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BEB6C-972A-218C-B462-C3A80D53C73E}"/>
            </a:ext>
          </a:extLst>
        </p:cNvPr>
        <p:cNvGrpSpPr/>
        <p:nvPr/>
      </p:nvGrpSpPr>
      <p:grpSpPr>
        <a:xfrm>
          <a:off x="0" y="0"/>
          <a:ext cx="0" cy="0"/>
          <a:chOff x="0" y="0"/>
          <a:chExt cx="0" cy="0"/>
        </a:xfrm>
      </p:grpSpPr>
      <p:graphicFrame>
        <p:nvGraphicFramePr>
          <p:cNvPr id="46" name="think-cell data - do not delete" hidden="1">
            <a:extLst>
              <a:ext uri="{FF2B5EF4-FFF2-40B4-BE49-F238E27FC236}">
                <a16:creationId xmlns:a16="http://schemas.microsoft.com/office/drawing/2014/main" id="{1CFF1A1E-5A7C-9807-A466-F7AA300EB8EC}"/>
              </a:ext>
            </a:extLst>
          </p:cNvPr>
          <p:cNvGraphicFramePr>
            <a:graphicFrameLocks/>
          </p:cNvGraphicFramePr>
          <p:nvPr>
            <p:custDataLst>
              <p:tags r:id="rId1"/>
            </p:custDataLst>
            <p:extLst>
              <p:ext uri="{D42A27DB-BD31-4B8C-83A1-F6EECF244321}">
                <p14:modId xmlns:p14="http://schemas.microsoft.com/office/powerpoint/2010/main" val="652095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347" imgH="348" progId="TCLayout.ActiveDocument.1">
                  <p:embed/>
                </p:oleObj>
              </mc:Choice>
              <mc:Fallback>
                <p:oleObj name="thinkcell Slide" r:id="rId10" imgW="347" imgH="348" progId="TCLayout.ActiveDocument.1">
                  <p:embed/>
                  <p:pic>
                    <p:nvPicPr>
                      <p:cNvPr id="46" name="think-cell data - do not delete" hidden="1">
                        <a:extLst>
                          <a:ext uri="{FF2B5EF4-FFF2-40B4-BE49-F238E27FC236}">
                            <a16:creationId xmlns:a16="http://schemas.microsoft.com/office/drawing/2014/main" id="{1CFF1A1E-5A7C-9807-A466-F7AA300EB8EC}"/>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35" name="Rectangle 34">
            <a:extLst>
              <a:ext uri="{FF2B5EF4-FFF2-40B4-BE49-F238E27FC236}">
                <a16:creationId xmlns:a16="http://schemas.microsoft.com/office/drawing/2014/main" id="{A7092E8B-04ED-D972-52BC-FAE197C2E387}"/>
              </a:ext>
            </a:extLst>
          </p:cNvPr>
          <p:cNvSpPr/>
          <p:nvPr/>
        </p:nvSpPr>
        <p:spPr bwMode="gray">
          <a:xfrm>
            <a:off x="334962" y="3155002"/>
            <a:ext cx="5154983" cy="3148808"/>
          </a:xfrm>
          <a:prstGeom prst="rect">
            <a:avLst/>
          </a:prstGeom>
          <a:solidFill>
            <a:schemeClr val="accent2">
              <a:lumMod val="10000"/>
              <a:lumOff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a:ea typeface="+mn-ea"/>
              <a:cs typeface="+mn-cs"/>
            </a:endParaRPr>
          </a:p>
        </p:txBody>
      </p:sp>
      <p:sp>
        <p:nvSpPr>
          <p:cNvPr id="37" name="Ellipse 4">
            <a:extLst>
              <a:ext uri="{FF2B5EF4-FFF2-40B4-BE49-F238E27FC236}">
                <a16:creationId xmlns:a16="http://schemas.microsoft.com/office/drawing/2014/main" id="{77ED6BDD-78F2-49E3-7183-5EEBF05FF272}"/>
              </a:ext>
            </a:extLst>
          </p:cNvPr>
          <p:cNvSpPr>
            <a:spLocks/>
          </p:cNvSpPr>
          <p:nvPr>
            <p:custDataLst>
              <p:tags r:id="rId2"/>
            </p:custDataLst>
          </p:nvPr>
        </p:nvSpPr>
        <p:spPr>
          <a:xfrm flipH="1">
            <a:off x="543430" y="3756872"/>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1</a:t>
            </a:r>
          </a:p>
        </p:txBody>
      </p:sp>
      <p:sp>
        <p:nvSpPr>
          <p:cNvPr id="38" name="TextBox 37">
            <a:extLst>
              <a:ext uri="{FF2B5EF4-FFF2-40B4-BE49-F238E27FC236}">
                <a16:creationId xmlns:a16="http://schemas.microsoft.com/office/drawing/2014/main" id="{C8230DA7-1173-B86E-C238-305BB2CAB0A5}"/>
              </a:ext>
            </a:extLst>
          </p:cNvPr>
          <p:cNvSpPr txBox="1"/>
          <p:nvPr/>
        </p:nvSpPr>
        <p:spPr bwMode="gray">
          <a:xfrm>
            <a:off x="789299" y="3622044"/>
            <a:ext cx="4698908" cy="738664"/>
          </a:xfrm>
          <a:prstGeom prst="rect">
            <a:avLst/>
          </a:prstGeom>
          <a:noFill/>
          <a:effectLst/>
        </p:spPr>
        <p:txBody>
          <a:bodyPr vert="horz" wrap="square" lIns="137160" tIns="137160" rIns="45720" bIns="137160" rtlCol="0" anchor="t">
            <a:spAutoFit/>
          </a:bodyPr>
          <a:lstStyle/>
          <a:p>
            <a:pPr>
              <a:defRPr/>
            </a:pPr>
            <a:r>
              <a:rPr lang="en-US" sz="1000" dirty="0">
                <a:solidFill>
                  <a:srgbClr val="000000"/>
                </a:solidFill>
              </a:rPr>
              <a:t>GFMs </a:t>
            </a:r>
            <a:r>
              <a:rPr lang="en-US" sz="1000" b="1" dirty="0">
                <a:solidFill>
                  <a:srgbClr val="000000"/>
                </a:solidFill>
              </a:rPr>
              <a:t>connect to inverter-based resources</a:t>
            </a:r>
            <a:r>
              <a:rPr lang="en-US" sz="1000" dirty="0">
                <a:solidFill>
                  <a:srgbClr val="000000"/>
                </a:solidFill>
              </a:rPr>
              <a:t> (IBRs)</a:t>
            </a:r>
            <a:r>
              <a:rPr lang="en-US" sz="1000" b="1" dirty="0">
                <a:solidFill>
                  <a:srgbClr val="000000"/>
                </a:solidFill>
              </a:rPr>
              <a:t> </a:t>
            </a:r>
            <a:r>
              <a:rPr lang="en-US" sz="1000" dirty="0">
                <a:solidFill>
                  <a:srgbClr val="000000"/>
                </a:solidFill>
              </a:rPr>
              <a:t>like solar panels, wind systems, or batteries to </a:t>
            </a:r>
            <a:r>
              <a:rPr lang="en-US" sz="1000" b="1" dirty="0">
                <a:solidFill>
                  <a:srgbClr val="000000"/>
                </a:solidFill>
              </a:rPr>
              <a:t>transform electricity from DC to AC</a:t>
            </a:r>
            <a:r>
              <a:rPr lang="en-US" sz="1000" dirty="0">
                <a:solidFill>
                  <a:srgbClr val="000000"/>
                </a:solidFill>
              </a:rPr>
              <a:t> for grid integration in non-synchronous systems</a:t>
            </a:r>
            <a:endParaRPr lang="en-US" sz="1000" dirty="0">
              <a:solidFill>
                <a:srgbClr val="000000"/>
              </a:solidFill>
              <a:cs typeface="Arial"/>
            </a:endParaRPr>
          </a:p>
        </p:txBody>
      </p:sp>
      <p:sp>
        <p:nvSpPr>
          <p:cNvPr id="39" name="Ellipse 4">
            <a:extLst>
              <a:ext uri="{FF2B5EF4-FFF2-40B4-BE49-F238E27FC236}">
                <a16:creationId xmlns:a16="http://schemas.microsoft.com/office/drawing/2014/main" id="{3CD2938A-98D1-138A-72D7-F2B1D5E186E4}"/>
              </a:ext>
            </a:extLst>
          </p:cNvPr>
          <p:cNvSpPr>
            <a:spLocks/>
          </p:cNvSpPr>
          <p:nvPr>
            <p:custDataLst>
              <p:tags r:id="rId3"/>
            </p:custDataLst>
          </p:nvPr>
        </p:nvSpPr>
        <p:spPr>
          <a:xfrm flipH="1">
            <a:off x="543430" y="432357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2</a:t>
            </a:r>
          </a:p>
        </p:txBody>
      </p:sp>
      <p:sp>
        <p:nvSpPr>
          <p:cNvPr id="40" name="TextBox 39">
            <a:extLst>
              <a:ext uri="{FF2B5EF4-FFF2-40B4-BE49-F238E27FC236}">
                <a16:creationId xmlns:a16="http://schemas.microsoft.com/office/drawing/2014/main" id="{3F4F9EA8-F1AD-5055-9360-7537CDF74423}"/>
              </a:ext>
            </a:extLst>
          </p:cNvPr>
          <p:cNvSpPr txBox="1"/>
          <p:nvPr/>
        </p:nvSpPr>
        <p:spPr bwMode="gray">
          <a:xfrm>
            <a:off x="778640" y="4173059"/>
            <a:ext cx="4698909" cy="892552"/>
          </a:xfrm>
          <a:prstGeom prst="rect">
            <a:avLst/>
          </a:prstGeom>
          <a:noFill/>
        </p:spPr>
        <p:txBody>
          <a:bodyPr vert="horz" wrap="square" lIns="137160" tIns="137160" rIns="274320" bIns="137160" rtlCol="0" anchor="t">
            <a:spAutoFit/>
          </a:bodyPr>
          <a:lstStyle/>
          <a:p>
            <a:pPr>
              <a:defRPr/>
            </a:pPr>
            <a:r>
              <a:rPr lang="en-US" sz="1000" dirty="0">
                <a:solidFill>
                  <a:srgbClr val="000000"/>
                </a:solidFill>
              </a:rPr>
              <a:t>GFMs adopted in place of Grid Following Inverters (GFLs) improve grid operations. While GFLs only match grid voltage and frequency, </a:t>
            </a:r>
            <a:r>
              <a:rPr lang="en-US" sz="1000" b="1" dirty="0">
                <a:solidFill>
                  <a:srgbClr val="000000"/>
                </a:solidFill>
              </a:rPr>
              <a:t>GFMs enable active control of the AC output </a:t>
            </a:r>
            <a:r>
              <a:rPr lang="en-US" sz="1000" dirty="0">
                <a:solidFill>
                  <a:srgbClr val="000000"/>
                </a:solidFill>
              </a:rPr>
              <a:t> through advanced power electronics </a:t>
            </a:r>
            <a:endParaRPr lang="en-US" sz="1000" dirty="0"/>
          </a:p>
        </p:txBody>
      </p:sp>
      <p:sp>
        <p:nvSpPr>
          <p:cNvPr id="45" name="Ellipse 4">
            <a:extLst>
              <a:ext uri="{FF2B5EF4-FFF2-40B4-BE49-F238E27FC236}">
                <a16:creationId xmlns:a16="http://schemas.microsoft.com/office/drawing/2014/main" id="{34F79CD4-F2F0-F2DB-A72A-E45CDB12CFE4}"/>
              </a:ext>
            </a:extLst>
          </p:cNvPr>
          <p:cNvSpPr>
            <a:spLocks/>
          </p:cNvSpPr>
          <p:nvPr>
            <p:custDataLst>
              <p:tags r:id="rId4"/>
            </p:custDataLst>
          </p:nvPr>
        </p:nvSpPr>
        <p:spPr>
          <a:xfrm flipH="1">
            <a:off x="543430" y="499578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3</a:t>
            </a:r>
          </a:p>
        </p:txBody>
      </p:sp>
      <p:sp>
        <p:nvSpPr>
          <p:cNvPr id="50" name="TextBox 49">
            <a:extLst>
              <a:ext uri="{FF2B5EF4-FFF2-40B4-BE49-F238E27FC236}">
                <a16:creationId xmlns:a16="http://schemas.microsoft.com/office/drawing/2014/main" id="{E6AAAB3A-F768-E425-96A4-A94EDB8CB87C}"/>
              </a:ext>
            </a:extLst>
          </p:cNvPr>
          <p:cNvSpPr txBox="1"/>
          <p:nvPr/>
        </p:nvSpPr>
        <p:spPr bwMode="gray">
          <a:xfrm>
            <a:off x="777426" y="4845269"/>
            <a:ext cx="4698908" cy="1508105"/>
          </a:xfrm>
          <a:prstGeom prst="rect">
            <a:avLst/>
          </a:prstGeom>
          <a:noFill/>
        </p:spPr>
        <p:txBody>
          <a:bodyPr vert="horz" wrap="square" lIns="137160" tIns="137160" rIns="274320" bIns="137160" rtlCol="0" anchor="t">
            <a:spAutoFit/>
          </a:bodyPr>
          <a:lstStyle/>
          <a:p>
            <a:pPr>
              <a:defRPr/>
            </a:pPr>
            <a:r>
              <a:rPr lang="en-US" sz="1000" b="1" dirty="0">
                <a:solidFill>
                  <a:srgbClr val="000000"/>
                </a:solidFill>
              </a:rPr>
              <a:t>GFMs enable grid stability</a:t>
            </a:r>
            <a:r>
              <a:rPr lang="en-US" sz="1000" dirty="0">
                <a:solidFill>
                  <a:srgbClr val="000000"/>
                </a:solidFill>
              </a:rPr>
              <a:t> in by offsetting the loss of inertia from synchronous, turbine-based sources </a:t>
            </a:r>
          </a:p>
          <a:p>
            <a:pPr>
              <a:defRPr/>
            </a:pPr>
            <a:r>
              <a:rPr lang="en-US" sz="1000" b="1" dirty="0">
                <a:solidFill>
                  <a:srgbClr val="000000"/>
                </a:solidFill>
              </a:rPr>
              <a:t>Advantages over GFLs: </a:t>
            </a:r>
            <a:endParaRPr lang="en-US" sz="1000" b="1" dirty="0">
              <a:solidFill>
                <a:srgbClr val="000000"/>
              </a:solidFill>
              <a:cs typeface="Arial"/>
            </a:endParaRPr>
          </a:p>
          <a:p>
            <a:pPr marL="171450" indent="-171450">
              <a:buFont typeface="Arial,Sans-Serif"/>
              <a:buChar char="•"/>
              <a:defRPr/>
            </a:pPr>
            <a:r>
              <a:rPr lang="en-US" sz="1000" dirty="0">
                <a:solidFill>
                  <a:srgbClr val="000000"/>
                </a:solidFill>
                <a:cs typeface="Arial"/>
              </a:rPr>
              <a:t>A voltage source </a:t>
            </a:r>
            <a:r>
              <a:rPr lang="en-US" sz="1000" b="1" dirty="0">
                <a:solidFill>
                  <a:srgbClr val="000000"/>
                </a:solidFill>
                <a:cs typeface="Arial"/>
              </a:rPr>
              <a:t>independent of the grid</a:t>
            </a:r>
            <a:endParaRPr lang="en-US" sz="1000" b="1" dirty="0"/>
          </a:p>
          <a:p>
            <a:pPr marL="171450" indent="-171450">
              <a:buFont typeface="Arial,Sans-Serif"/>
              <a:buChar char="•"/>
              <a:defRPr/>
            </a:pPr>
            <a:r>
              <a:rPr lang="en-US" sz="1000" b="1" dirty="0">
                <a:solidFill>
                  <a:srgbClr val="000000"/>
                </a:solidFill>
                <a:cs typeface="Arial"/>
              </a:rPr>
              <a:t>Frequency support </a:t>
            </a:r>
            <a:r>
              <a:rPr lang="en-US" sz="1000" dirty="0">
                <a:solidFill>
                  <a:srgbClr val="000000"/>
                </a:solidFill>
                <a:cs typeface="Arial"/>
              </a:rPr>
              <a:t>during a disturbance</a:t>
            </a:r>
          </a:p>
          <a:p>
            <a:pPr marL="171450" indent="-171450">
              <a:buFont typeface="Arial,Sans-Serif"/>
              <a:buChar char="•"/>
              <a:defRPr/>
            </a:pPr>
            <a:r>
              <a:rPr lang="en-US" sz="1000" b="1" dirty="0">
                <a:solidFill>
                  <a:srgbClr val="000000"/>
                </a:solidFill>
                <a:cs typeface="Arial"/>
              </a:rPr>
              <a:t>Monetizable</a:t>
            </a:r>
            <a:r>
              <a:rPr lang="en-US" sz="1000" dirty="0">
                <a:solidFill>
                  <a:srgbClr val="000000"/>
                </a:solidFill>
                <a:cs typeface="Arial"/>
              </a:rPr>
              <a:t> synthetic inertia</a:t>
            </a:r>
          </a:p>
          <a:p>
            <a:pPr marL="171450" indent="-171450">
              <a:buFont typeface="Arial,Sans-Serif"/>
              <a:buChar char="•"/>
              <a:defRPr/>
            </a:pPr>
            <a:r>
              <a:rPr lang="en-US" sz="1000" b="1" dirty="0">
                <a:solidFill>
                  <a:srgbClr val="000000"/>
                </a:solidFill>
                <a:cs typeface="Arial"/>
              </a:rPr>
              <a:t>Bi-directional</a:t>
            </a:r>
            <a:r>
              <a:rPr lang="en-US" sz="1000" dirty="0">
                <a:solidFill>
                  <a:srgbClr val="000000"/>
                </a:solidFill>
                <a:cs typeface="Arial"/>
              </a:rPr>
              <a:t> control</a:t>
            </a:r>
            <a:endParaRPr lang="en-US" sz="1000" dirty="0"/>
          </a:p>
          <a:p>
            <a:pPr marL="171450" indent="-171450">
              <a:buFont typeface="Arial,Sans-Serif"/>
              <a:buChar char="•"/>
              <a:defRPr/>
            </a:pPr>
            <a:r>
              <a:rPr lang="en-US" sz="1000" b="1" dirty="0">
                <a:solidFill>
                  <a:srgbClr val="000000"/>
                </a:solidFill>
                <a:cs typeface="Arial"/>
              </a:rPr>
              <a:t>Black start </a:t>
            </a:r>
            <a:r>
              <a:rPr lang="en-US" sz="1000" dirty="0">
                <a:solidFill>
                  <a:srgbClr val="000000"/>
                </a:solidFill>
                <a:cs typeface="Arial"/>
              </a:rPr>
              <a:t>capabilities</a:t>
            </a:r>
          </a:p>
        </p:txBody>
      </p:sp>
      <p:sp>
        <p:nvSpPr>
          <p:cNvPr id="56" name="TextBox 55">
            <a:extLst>
              <a:ext uri="{FF2B5EF4-FFF2-40B4-BE49-F238E27FC236}">
                <a16:creationId xmlns:a16="http://schemas.microsoft.com/office/drawing/2014/main" id="{9BBF7773-E8E0-BB3A-0AD6-9E09FAFB095B}"/>
              </a:ext>
            </a:extLst>
          </p:cNvPr>
          <p:cNvSpPr txBox="1"/>
          <p:nvPr/>
        </p:nvSpPr>
        <p:spPr bwMode="gray">
          <a:xfrm>
            <a:off x="445764" y="3107612"/>
            <a:ext cx="4817080" cy="461665"/>
          </a:xfrm>
          <a:prstGeom prst="rect">
            <a:avLst/>
          </a:prstGeom>
          <a:noFill/>
        </p:spPr>
        <p:txBody>
          <a:bodyPr wrap="square" lIns="137160" tIns="137160" rIns="274320" bIns="137160" rtlCol="0" anchor="t">
            <a:spAutoFit/>
          </a:bodyPr>
          <a:lstStyle/>
          <a:p>
            <a:pPr lvl="0">
              <a:spcBef>
                <a:spcPts val="600"/>
              </a:spcBef>
              <a:spcAft>
                <a:spcPts val="600"/>
              </a:spcAft>
              <a:defRPr/>
            </a:pPr>
            <a:r>
              <a:rPr lang="en-US" sz="1200" b="1" dirty="0">
                <a:solidFill>
                  <a:srgbClr val="000000"/>
                </a:solidFill>
              </a:rPr>
              <a:t>How do Grid-Forming Inverters (GFM) work?</a:t>
            </a:r>
          </a:p>
        </p:txBody>
      </p:sp>
      <p:cxnSp>
        <p:nvCxnSpPr>
          <p:cNvPr id="57" name="Straight Connector 56">
            <a:extLst>
              <a:ext uri="{FF2B5EF4-FFF2-40B4-BE49-F238E27FC236}">
                <a16:creationId xmlns:a16="http://schemas.microsoft.com/office/drawing/2014/main" id="{D6600994-D61D-213D-1B55-349616FC0B53}"/>
              </a:ext>
            </a:extLst>
          </p:cNvPr>
          <p:cNvCxnSpPr>
            <a:cxnSpLocks/>
          </p:cNvCxnSpPr>
          <p:nvPr/>
        </p:nvCxnSpPr>
        <p:spPr bwMode="gray">
          <a:xfrm>
            <a:off x="534116" y="3546486"/>
            <a:ext cx="4636413" cy="1497"/>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4E94BF1C-88C5-4380-311D-AECADEDBA36A}"/>
              </a:ext>
            </a:extLst>
          </p:cNvPr>
          <p:cNvSpPr>
            <a:spLocks noGrp="1"/>
          </p:cNvSpPr>
          <p:nvPr>
            <p:ph type="title"/>
          </p:nvPr>
        </p:nvSpPr>
        <p:spPr>
          <a:xfrm>
            <a:off x="334963" y="513568"/>
            <a:ext cx="11581443" cy="754846"/>
          </a:xfrm>
        </p:spPr>
        <p:txBody>
          <a:bodyPr vert="horz" wrap="square" lIns="91440" tIns="0" rIns="91440" bIns="0" anchor="t">
            <a:noAutofit/>
          </a:bodyPr>
          <a:lstStyle/>
          <a:p>
            <a:r>
              <a:rPr lang="en-US" dirty="0"/>
              <a:t>Grid-forming inverters paired with intermittent energy sources and battery enable the stability support critical for grid reliability</a:t>
            </a:r>
          </a:p>
        </p:txBody>
      </p:sp>
      <p:sp>
        <p:nvSpPr>
          <p:cNvPr id="54" name="Ellipse 6">
            <a:extLst>
              <a:ext uri="{FF2B5EF4-FFF2-40B4-BE49-F238E27FC236}">
                <a16:creationId xmlns:a16="http://schemas.microsoft.com/office/drawing/2014/main" id="{14A65AB6-C371-1300-6994-33CF4A982870}"/>
              </a:ext>
            </a:extLst>
          </p:cNvPr>
          <p:cNvSpPr>
            <a:spLocks/>
          </p:cNvSpPr>
          <p:nvPr>
            <p:custDataLst>
              <p:tags r:id="rId5"/>
            </p:custDataLst>
          </p:nvPr>
        </p:nvSpPr>
        <p:spPr>
          <a:xfrm flipH="1">
            <a:off x="4696084" y="2613273"/>
            <a:ext cx="237744" cy="2377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2</a:t>
            </a:r>
          </a:p>
        </p:txBody>
      </p:sp>
      <p:sp>
        <p:nvSpPr>
          <p:cNvPr id="55" name="TextBox 54">
            <a:extLst>
              <a:ext uri="{FF2B5EF4-FFF2-40B4-BE49-F238E27FC236}">
                <a16:creationId xmlns:a16="http://schemas.microsoft.com/office/drawing/2014/main" id="{86F359DD-76DA-19E2-3A56-5BF393499771}"/>
              </a:ext>
            </a:extLst>
          </p:cNvPr>
          <p:cNvSpPr txBox="1"/>
          <p:nvPr/>
        </p:nvSpPr>
        <p:spPr bwMode="gray">
          <a:xfrm>
            <a:off x="4889719" y="2465388"/>
            <a:ext cx="1724315" cy="584775"/>
          </a:xfrm>
          <a:prstGeom prst="rect">
            <a:avLst/>
          </a:prstGeom>
          <a:noFill/>
        </p:spPr>
        <p:txBody>
          <a:bodyPr wrap="square" lIns="137160" tIns="137160" rIns="274320" bIns="137160" rtlCol="0">
            <a:spAutoFit/>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Grid forming inverter</a:t>
            </a:r>
            <a:br>
              <a:rPr kumimoji="0" lang="en-US" sz="1000" b="1" i="0" u="none" strike="noStrike" kern="1200" cap="none" spc="0" normalizeH="0" baseline="0" noProof="0" dirty="0">
                <a:ln>
                  <a:noFill/>
                </a:ln>
                <a:solidFill>
                  <a:srgbClr val="000000"/>
                </a:solidFill>
                <a:effectLst/>
                <a:uLnTx/>
                <a:uFillTx/>
                <a:latin typeface="Arial"/>
                <a:ea typeface="+mn-ea"/>
                <a:cs typeface="+mn-cs"/>
              </a:rPr>
            </a:br>
            <a:r>
              <a:rPr kumimoji="0" lang="en-US" sz="1000" b="1" i="0" u="none" strike="noStrike" kern="1200" cap="none" spc="0" normalizeH="0" baseline="0" noProof="0" dirty="0">
                <a:ln>
                  <a:noFill/>
                </a:ln>
                <a:solidFill>
                  <a:srgbClr val="000000"/>
                </a:solidFill>
                <a:effectLst/>
                <a:uLnTx/>
                <a:uFillTx/>
                <a:latin typeface="Arial"/>
                <a:ea typeface="+mn-ea"/>
                <a:cs typeface="+mn-cs"/>
              </a:rPr>
              <a:t>(GFM)</a:t>
            </a:r>
          </a:p>
        </p:txBody>
      </p:sp>
      <p:pic>
        <p:nvPicPr>
          <p:cNvPr id="53" name="Graphic 52" descr="Advertising outline">
            <a:extLst>
              <a:ext uri="{FF2B5EF4-FFF2-40B4-BE49-F238E27FC236}">
                <a16:creationId xmlns:a16="http://schemas.microsoft.com/office/drawing/2014/main" id="{E4CA28EA-41D1-B734-6D0F-8CF47EEA37E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076910" y="1516063"/>
            <a:ext cx="758996" cy="758996"/>
          </a:xfrm>
          <a:prstGeom prst="rect">
            <a:avLst/>
          </a:prstGeom>
        </p:spPr>
      </p:pic>
      <p:pic>
        <p:nvPicPr>
          <p:cNvPr id="65" name="Graphic 64" descr="Electric Tower outline">
            <a:extLst>
              <a:ext uri="{FF2B5EF4-FFF2-40B4-BE49-F238E27FC236}">
                <a16:creationId xmlns:a16="http://schemas.microsoft.com/office/drawing/2014/main" id="{5D7BE8DA-18C2-789A-96E4-91CFB106314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627504" y="1414463"/>
            <a:ext cx="963443" cy="963443"/>
          </a:xfrm>
          <a:prstGeom prst="rect">
            <a:avLst/>
          </a:prstGeom>
        </p:spPr>
      </p:pic>
      <p:sp>
        <p:nvSpPr>
          <p:cNvPr id="66" name="Ellipse 7">
            <a:extLst>
              <a:ext uri="{FF2B5EF4-FFF2-40B4-BE49-F238E27FC236}">
                <a16:creationId xmlns:a16="http://schemas.microsoft.com/office/drawing/2014/main" id="{DB858FB6-911A-362D-4E79-26E9838EEAA1}"/>
              </a:ext>
            </a:extLst>
          </p:cNvPr>
          <p:cNvSpPr>
            <a:spLocks/>
          </p:cNvSpPr>
          <p:nvPr>
            <p:custDataLst>
              <p:tags r:id="rId6"/>
            </p:custDataLst>
          </p:nvPr>
        </p:nvSpPr>
        <p:spPr>
          <a:xfrm flipH="1">
            <a:off x="9010514" y="2613273"/>
            <a:ext cx="237744" cy="2377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3</a:t>
            </a:r>
          </a:p>
        </p:txBody>
      </p:sp>
      <p:sp>
        <p:nvSpPr>
          <p:cNvPr id="67" name="TextBox 66">
            <a:extLst>
              <a:ext uri="{FF2B5EF4-FFF2-40B4-BE49-F238E27FC236}">
                <a16:creationId xmlns:a16="http://schemas.microsoft.com/office/drawing/2014/main" id="{8DF75BA0-D966-48EF-B165-EAD2BDE4CFC6}"/>
              </a:ext>
            </a:extLst>
          </p:cNvPr>
          <p:cNvSpPr txBox="1"/>
          <p:nvPr/>
        </p:nvSpPr>
        <p:spPr bwMode="gray">
          <a:xfrm>
            <a:off x="9197285" y="2517640"/>
            <a:ext cx="1524781" cy="446276"/>
          </a:xfrm>
          <a:prstGeom prst="rect">
            <a:avLst/>
          </a:prstGeom>
          <a:noFill/>
        </p:spPr>
        <p:txBody>
          <a:bodyPr wrap="square" lIns="137160" tIns="137160" rIns="274320" bIns="137160"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Utility scale grid</a:t>
            </a:r>
          </a:p>
        </p:txBody>
      </p:sp>
      <p:sp>
        <p:nvSpPr>
          <p:cNvPr id="62" name="Ellipse 5">
            <a:extLst>
              <a:ext uri="{FF2B5EF4-FFF2-40B4-BE49-F238E27FC236}">
                <a16:creationId xmlns:a16="http://schemas.microsoft.com/office/drawing/2014/main" id="{E2C78191-0AE7-B0E7-9BBC-D05873FAC9AE}"/>
              </a:ext>
            </a:extLst>
          </p:cNvPr>
          <p:cNvSpPr>
            <a:spLocks/>
          </p:cNvSpPr>
          <p:nvPr>
            <p:custDataLst>
              <p:tags r:id="rId7"/>
            </p:custDataLst>
          </p:nvPr>
        </p:nvSpPr>
        <p:spPr>
          <a:xfrm flipH="1">
            <a:off x="543430" y="2613273"/>
            <a:ext cx="237744" cy="2377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1</a:t>
            </a:r>
          </a:p>
        </p:txBody>
      </p:sp>
      <p:sp>
        <p:nvSpPr>
          <p:cNvPr id="63" name="TextBox 62">
            <a:extLst>
              <a:ext uri="{FF2B5EF4-FFF2-40B4-BE49-F238E27FC236}">
                <a16:creationId xmlns:a16="http://schemas.microsoft.com/office/drawing/2014/main" id="{13700C1E-792C-B854-7361-6D9ED5AC938E}"/>
              </a:ext>
            </a:extLst>
          </p:cNvPr>
          <p:cNvSpPr txBox="1"/>
          <p:nvPr/>
        </p:nvSpPr>
        <p:spPr bwMode="gray">
          <a:xfrm>
            <a:off x="789494" y="2465388"/>
            <a:ext cx="1523174" cy="584775"/>
          </a:xfrm>
          <a:prstGeom prst="rect">
            <a:avLst/>
          </a:prstGeom>
          <a:noFill/>
        </p:spPr>
        <p:txBody>
          <a:bodyPr wrap="none" lIns="137160" tIns="137160" rIns="274320" b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Power generation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&amp; battery storage</a:t>
            </a:r>
          </a:p>
        </p:txBody>
      </p:sp>
      <p:grpSp>
        <p:nvGrpSpPr>
          <p:cNvPr id="7" name="Group 6">
            <a:extLst>
              <a:ext uri="{FF2B5EF4-FFF2-40B4-BE49-F238E27FC236}">
                <a16:creationId xmlns:a16="http://schemas.microsoft.com/office/drawing/2014/main" id="{D2807665-ECB0-C140-A45A-8BC83F6F5986}"/>
              </a:ext>
            </a:extLst>
          </p:cNvPr>
          <p:cNvGrpSpPr/>
          <p:nvPr/>
        </p:nvGrpSpPr>
        <p:grpSpPr>
          <a:xfrm>
            <a:off x="534116" y="1307296"/>
            <a:ext cx="1751195" cy="1178433"/>
            <a:chOff x="1484362" y="1392648"/>
            <a:chExt cx="1751195" cy="1178433"/>
          </a:xfrm>
        </p:grpSpPr>
        <p:pic>
          <p:nvPicPr>
            <p:cNvPr id="60" name="Graphic 59" descr="Wind Turbines with solid fill">
              <a:extLst>
                <a:ext uri="{FF2B5EF4-FFF2-40B4-BE49-F238E27FC236}">
                  <a16:creationId xmlns:a16="http://schemas.microsoft.com/office/drawing/2014/main" id="{AA1D8163-7F99-F5C2-548A-C628647C556C}"/>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484362" y="1833851"/>
              <a:ext cx="650535" cy="651848"/>
            </a:xfrm>
            <a:prstGeom prst="rect">
              <a:avLst/>
            </a:prstGeom>
          </p:spPr>
        </p:pic>
        <p:pic>
          <p:nvPicPr>
            <p:cNvPr id="61" name="Graphic 60" descr="Dim (Medium Sun) with solid fill">
              <a:extLst>
                <a:ext uri="{FF2B5EF4-FFF2-40B4-BE49-F238E27FC236}">
                  <a16:creationId xmlns:a16="http://schemas.microsoft.com/office/drawing/2014/main" id="{D6100CBC-CF51-DF1A-11EC-36AD99AAC49A}"/>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027667" y="1392648"/>
              <a:ext cx="702757" cy="702757"/>
            </a:xfrm>
            <a:prstGeom prst="rect">
              <a:avLst/>
            </a:prstGeom>
          </p:spPr>
        </p:pic>
        <p:pic>
          <p:nvPicPr>
            <p:cNvPr id="68" name="Grafik 131">
              <a:extLst>
                <a:ext uri="{FF2B5EF4-FFF2-40B4-BE49-F238E27FC236}">
                  <a16:creationId xmlns:a16="http://schemas.microsoft.com/office/drawing/2014/main" id="{E8F3498A-E277-1993-8376-EA1848FBAEC6}"/>
                </a:ext>
              </a:extLst>
            </p:cNvPr>
            <p:cNvPicPr>
              <a:picLocks noChangeAspect="1"/>
            </p:cNvPicPr>
            <p:nvPr/>
          </p:nvPicPr>
          <p:blipFill>
            <a:blip cstate="screen">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582114" y="1917638"/>
              <a:ext cx="653443" cy="653443"/>
            </a:xfrm>
            <a:prstGeom prst="rect">
              <a:avLst/>
            </a:prstGeom>
          </p:spPr>
        </p:pic>
      </p:grpSp>
      <p:sp>
        <p:nvSpPr>
          <p:cNvPr id="2" name="Footer Placeholder 4">
            <a:extLst>
              <a:ext uri="{FF2B5EF4-FFF2-40B4-BE49-F238E27FC236}">
                <a16:creationId xmlns:a16="http://schemas.microsoft.com/office/drawing/2014/main" id="{F12624DB-C4BE-A4B5-18FE-DF137D0AD37F}"/>
              </a:ext>
            </a:extLst>
          </p:cNvPr>
          <p:cNvSpPr txBox="1">
            <a:spLocks/>
          </p:cNvSpPr>
          <p:nvPr/>
        </p:nvSpPr>
        <p:spPr>
          <a:xfrm>
            <a:off x="354192" y="6311052"/>
            <a:ext cx="9147241" cy="490957"/>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US" dirty="0">
                <a:solidFill>
                  <a:schemeClr val="tx1"/>
                </a:solidFill>
              </a:rPr>
              <a:t>Sources: </a:t>
            </a:r>
            <a:r>
              <a:rPr lang="en-US" dirty="0">
                <a:solidFill>
                  <a:schemeClr val="tx1"/>
                </a:solidFill>
                <a:hlinkClick r:id="rId17"/>
              </a:rPr>
              <a:t>Getting the Grid to Net-Zero</a:t>
            </a:r>
            <a:r>
              <a:rPr lang="en-US" dirty="0">
                <a:solidFill>
                  <a:schemeClr val="tx1"/>
                </a:solidFill>
              </a:rPr>
              <a:t> (IEEE Spectrum, 2024); </a:t>
            </a:r>
            <a:r>
              <a:rPr lang="en-US" dirty="0">
                <a:solidFill>
                  <a:schemeClr val="tx1"/>
                </a:solidFill>
                <a:hlinkClick r:id="rId18"/>
              </a:rPr>
              <a:t>Introduction to Grid Forming Inverters</a:t>
            </a:r>
            <a:r>
              <a:rPr lang="en-US" dirty="0">
                <a:solidFill>
                  <a:schemeClr val="tx1"/>
                </a:solidFill>
              </a:rPr>
              <a:t> (NREL, 2024); </a:t>
            </a:r>
            <a:r>
              <a:rPr lang="en-US" dirty="0">
                <a:solidFill>
                  <a:schemeClr val="tx1"/>
                </a:solidFill>
                <a:hlinkClick r:id="rId19"/>
              </a:rPr>
              <a:t>Optimization of power management in PV-based smart grids using grid-support and grid-forming inverters</a:t>
            </a:r>
            <a:r>
              <a:rPr lang="en-US" dirty="0">
                <a:solidFill>
                  <a:schemeClr val="tx1"/>
                </a:solidFill>
              </a:rPr>
              <a:t> (</a:t>
            </a:r>
            <a:r>
              <a:rPr lang="en-US" dirty="0" err="1">
                <a:solidFill>
                  <a:schemeClr val="tx1"/>
                </a:solidFill>
              </a:rPr>
              <a:t>PLoS</a:t>
            </a:r>
            <a:r>
              <a:rPr lang="en-US" dirty="0">
                <a:solidFill>
                  <a:schemeClr val="tx1"/>
                </a:solidFill>
              </a:rPr>
              <a:t>, 2026).</a:t>
            </a:r>
          </a:p>
          <a:p>
            <a:pPr>
              <a:defRPr/>
            </a:pPr>
            <a:r>
              <a:rPr lang="en-US" dirty="0">
                <a:solidFill>
                  <a:schemeClr val="tx1"/>
                </a:solidFill>
              </a:rPr>
              <a:t>Credit: Dominica Wambold, Sevgi Helin </a:t>
            </a:r>
            <a:r>
              <a:rPr lang="en-US" dirty="0" err="1">
                <a:solidFill>
                  <a:schemeClr val="tx1"/>
                </a:solidFill>
              </a:rPr>
              <a:t>Cikicioglu</a:t>
            </a:r>
            <a:r>
              <a:rPr lang="en-US" dirty="0">
                <a:solidFill>
                  <a:schemeClr val="tx1"/>
                </a:solidFill>
              </a:rPr>
              <a:t>, Stephanie Chen, Pia Doris Morrow, </a:t>
            </a:r>
            <a:r>
              <a:rPr lang="en-US" dirty="0">
                <a:solidFill>
                  <a:srgbClr val="000000"/>
                </a:solidFill>
              </a:rPr>
              <a:t>and </a:t>
            </a:r>
            <a:r>
              <a:rPr lang="en-US" dirty="0">
                <a:solidFill>
                  <a:srgbClr val="000000"/>
                </a:solidFill>
                <a:hlinkClick r:id="rId20"/>
              </a:rPr>
              <a:t>Gernot Wagner</a:t>
            </a:r>
            <a:r>
              <a:rPr lang="en-US" dirty="0">
                <a:solidFill>
                  <a:srgbClr val="000000"/>
                </a:solidFill>
              </a:rPr>
              <a:t>. </a:t>
            </a:r>
            <a:r>
              <a:rPr lang="en-US" dirty="0">
                <a:hlinkClick r:id="rId21"/>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cxnSp>
        <p:nvCxnSpPr>
          <p:cNvPr id="13" name="Straight Arrow Connector 12">
            <a:extLst>
              <a:ext uri="{FF2B5EF4-FFF2-40B4-BE49-F238E27FC236}">
                <a16:creationId xmlns:a16="http://schemas.microsoft.com/office/drawing/2014/main" id="{A173E7F9-B984-8502-7004-75BF93D8B7DA}"/>
              </a:ext>
            </a:extLst>
          </p:cNvPr>
          <p:cNvCxnSpPr>
            <a:cxnSpLocks/>
          </p:cNvCxnSpPr>
          <p:nvPr/>
        </p:nvCxnSpPr>
        <p:spPr bwMode="gray">
          <a:xfrm flipV="1">
            <a:off x="3412985" y="1895475"/>
            <a:ext cx="536251"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35C5018-7C01-951C-811D-68A6F42D5960}"/>
              </a:ext>
            </a:extLst>
          </p:cNvPr>
          <p:cNvCxnSpPr>
            <a:cxnSpLocks/>
          </p:cNvCxnSpPr>
          <p:nvPr/>
        </p:nvCxnSpPr>
        <p:spPr bwMode="gray">
          <a:xfrm flipV="1">
            <a:off x="6963580" y="1895475"/>
            <a:ext cx="536251"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9" name="Rounded Rectangle 7">
            <a:extLst>
              <a:ext uri="{FF2B5EF4-FFF2-40B4-BE49-F238E27FC236}">
                <a16:creationId xmlns:a16="http://schemas.microsoft.com/office/drawing/2014/main" id="{26654FB0-204D-F9EB-13B4-7CE11538129E}"/>
              </a:ext>
            </a:extLst>
          </p:cNvPr>
          <p:cNvSpPr/>
          <p:nvPr/>
        </p:nvSpPr>
        <p:spPr bwMode="gray">
          <a:xfrm>
            <a:off x="5578297" y="3155002"/>
            <a:ext cx="2474232" cy="3145513"/>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72000" rIns="72000" bIns="36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spcBef>
                <a:spcPts val="600"/>
              </a:spcBef>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Why is it critical for the energy transition?</a:t>
            </a:r>
            <a:endParaRPr lang="en-US" sz="1200" b="0" i="0" u="none" strike="noStrike" kern="1200" cap="none" spc="0" normalizeH="0" baseline="0" noProof="0" dirty="0">
              <a:ln>
                <a:noFill/>
              </a:ln>
              <a:solidFill>
                <a:srgbClr val="000000"/>
              </a:solidFill>
              <a:effectLst/>
              <a:uLnTx/>
              <a:uFillTx/>
              <a:latin typeface="Arial"/>
              <a:cs typeface="Arial"/>
            </a:endParaRPr>
          </a:p>
          <a:p>
            <a:pPr marL="128270" indent="-128270">
              <a:spcBef>
                <a:spcPts val="600"/>
              </a:spcBef>
              <a:spcAft>
                <a:spcPts val="400"/>
              </a:spcAft>
              <a:buFont typeface="Arial" panose="020B0604020202020204" pitchFamily="34" charset="0"/>
              <a:buChar char="•"/>
              <a:defRPr/>
            </a:pPr>
            <a:r>
              <a:rPr lang="en-US" sz="1000" b="1" dirty="0">
                <a:solidFill>
                  <a:srgbClr val="000000"/>
                </a:solidFill>
              </a:rPr>
              <a:t>To integrate non-firm, synchronous power sources</a:t>
            </a:r>
            <a:r>
              <a:rPr lang="en-US" sz="1000" dirty="0">
                <a:solidFill>
                  <a:srgbClr val="000000"/>
                </a:solidFill>
              </a:rPr>
              <a:t>, the grid needs an alternative source of stability</a:t>
            </a:r>
          </a:p>
          <a:p>
            <a:pPr marL="128270" indent="-128270">
              <a:spcBef>
                <a:spcPts val="600"/>
              </a:spcBef>
              <a:spcAft>
                <a:spcPts val="400"/>
              </a:spcAft>
              <a:buFont typeface="Arial" panose="020B0604020202020204" pitchFamily="34" charset="0"/>
              <a:buChar char="•"/>
              <a:defRPr/>
            </a:pPr>
            <a:r>
              <a:rPr lang="en-US" sz="1000" dirty="0">
                <a:solidFill>
                  <a:srgbClr val="000000"/>
                </a:solidFill>
              </a:rPr>
              <a:t>Allow</a:t>
            </a:r>
            <a:r>
              <a:rPr lang="en-US" sz="1000" b="1" dirty="0">
                <a:solidFill>
                  <a:srgbClr val="000000"/>
                </a:solidFill>
              </a:rPr>
              <a:t> high penetration of renewable</a:t>
            </a:r>
            <a:r>
              <a:rPr lang="en-US" sz="1000" dirty="0">
                <a:solidFill>
                  <a:srgbClr val="000000"/>
                </a:solidFill>
              </a:rPr>
              <a:t>, non-synchronous energy sources in a grid </a:t>
            </a:r>
          </a:p>
          <a:p>
            <a:pPr marL="128270" indent="-128270">
              <a:spcBef>
                <a:spcPts val="600"/>
              </a:spcBef>
              <a:spcAft>
                <a:spcPts val="400"/>
              </a:spcAft>
              <a:buFont typeface="Arial" panose="020B0604020202020204" pitchFamily="34" charset="0"/>
              <a:buChar char="•"/>
              <a:defRPr/>
            </a:pPr>
            <a:r>
              <a:rPr lang="en-US" sz="1000" dirty="0">
                <a:solidFill>
                  <a:srgbClr val="000000"/>
                </a:solidFill>
              </a:rPr>
              <a:t>Installing GFMs in place of GFLs as the default selection can </a:t>
            </a:r>
            <a:r>
              <a:rPr lang="en-US" sz="1000" b="1" dirty="0">
                <a:solidFill>
                  <a:srgbClr val="000000"/>
                </a:solidFill>
              </a:rPr>
              <a:t>strengthen the overall grid </a:t>
            </a:r>
          </a:p>
          <a:p>
            <a:pPr marL="128270" indent="-128270">
              <a:spcBef>
                <a:spcPts val="600"/>
              </a:spcBef>
              <a:spcAft>
                <a:spcPts val="400"/>
              </a:spcAft>
              <a:buFont typeface="Arial" panose="020B0604020202020204" pitchFamily="34" charset="0"/>
              <a:buChar char="•"/>
              <a:defRPr/>
            </a:pPr>
            <a:r>
              <a:rPr lang="en-US" sz="1000" dirty="0">
                <a:solidFill>
                  <a:srgbClr val="000000"/>
                </a:solidFill>
              </a:rPr>
              <a:t>Required for renewable resources and batteries to be </a:t>
            </a:r>
            <a:r>
              <a:rPr lang="en-US" sz="1000" b="1" dirty="0">
                <a:solidFill>
                  <a:srgbClr val="000000"/>
                </a:solidFill>
              </a:rPr>
              <a:t>compensated for inertia services</a:t>
            </a:r>
          </a:p>
        </p:txBody>
      </p:sp>
      <p:sp>
        <p:nvSpPr>
          <p:cNvPr id="72" name="Rectangle 71">
            <a:extLst>
              <a:ext uri="{FF2B5EF4-FFF2-40B4-BE49-F238E27FC236}">
                <a16:creationId xmlns:a16="http://schemas.microsoft.com/office/drawing/2014/main" id="{23AD803D-021C-4251-871D-6E0628392B56}"/>
              </a:ext>
            </a:extLst>
          </p:cNvPr>
          <p:cNvSpPr/>
          <p:nvPr/>
        </p:nvSpPr>
        <p:spPr bwMode="gray">
          <a:xfrm>
            <a:off x="8140881" y="3155002"/>
            <a:ext cx="3775525" cy="3145513"/>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74" name="TextBox 73">
            <a:extLst>
              <a:ext uri="{FF2B5EF4-FFF2-40B4-BE49-F238E27FC236}">
                <a16:creationId xmlns:a16="http://schemas.microsoft.com/office/drawing/2014/main" id="{E0D5431C-EF9E-7226-2F0E-5AB4369320FE}"/>
              </a:ext>
            </a:extLst>
          </p:cNvPr>
          <p:cNvSpPr txBox="1"/>
          <p:nvPr/>
        </p:nvSpPr>
        <p:spPr bwMode="gray">
          <a:xfrm>
            <a:off x="8194696" y="4973232"/>
            <a:ext cx="3613328" cy="1200329"/>
          </a:xfrm>
          <a:prstGeom prst="rect">
            <a:avLst/>
          </a:prstGeom>
          <a:noFill/>
        </p:spPr>
        <p:txBody>
          <a:bodyPr wrap="square" lIns="137160" tIns="137160" rIns="0" bIns="137160" rtlCol="0" anchor="t">
            <a:spAutoFit/>
          </a:bodyPr>
          <a:lstStyle/>
          <a:p>
            <a:pPr marL="128270" lvl="0" indent="-128270">
              <a:spcAft>
                <a:spcPts val="400"/>
              </a:spcAft>
              <a:buFont typeface="Arial" panose="020B0604020202020204" pitchFamily="34" charset="0"/>
              <a:buChar char="•"/>
              <a:defRPr/>
            </a:pPr>
            <a:r>
              <a:rPr lang="en-US" sz="1000" b="1" dirty="0">
                <a:solidFill>
                  <a:srgbClr val="000000"/>
                </a:solidFill>
              </a:rPr>
              <a:t>Incremental</a:t>
            </a:r>
            <a:r>
              <a:rPr lang="en-US" sz="1000" dirty="0">
                <a:solidFill>
                  <a:srgbClr val="000000"/>
                </a:solidFill>
              </a:rPr>
              <a:t> </a:t>
            </a:r>
            <a:r>
              <a:rPr lang="en-US" sz="1000" b="1" dirty="0">
                <a:solidFill>
                  <a:srgbClr val="000000"/>
                </a:solidFill>
              </a:rPr>
              <a:t>cost</a:t>
            </a:r>
            <a:r>
              <a:rPr lang="en-US" sz="1000" dirty="0">
                <a:solidFill>
                  <a:srgbClr val="000000"/>
                </a:solidFill>
              </a:rPr>
              <a:t> (firmware, PCB, sensors, testing)</a:t>
            </a:r>
            <a:endParaRPr lang="en-US" sz="1000" dirty="0">
              <a:cs typeface="Arial"/>
            </a:endParaRPr>
          </a:p>
          <a:p>
            <a:pPr marL="128270" indent="-128270">
              <a:spcAft>
                <a:spcPts val="400"/>
              </a:spcAft>
              <a:buFont typeface="Arial" panose="020B0604020202020204" pitchFamily="34" charset="0"/>
              <a:buChar char="•"/>
              <a:defRPr/>
            </a:pPr>
            <a:r>
              <a:rPr lang="en-US" sz="1000" b="1" dirty="0">
                <a:solidFill>
                  <a:srgbClr val="000000"/>
                </a:solidFill>
              </a:rPr>
              <a:t>Integration resistance</a:t>
            </a:r>
            <a:r>
              <a:rPr lang="en-US" sz="1000" b="1" dirty="0">
                <a:solidFill>
                  <a:srgbClr val="000000"/>
                </a:solidFill>
                <a:cs typeface="Arial"/>
              </a:rPr>
              <a:t>, </a:t>
            </a:r>
            <a:r>
              <a:rPr lang="en-US" sz="1000" dirty="0">
                <a:solidFill>
                  <a:srgbClr val="000000"/>
                </a:solidFill>
                <a:cs typeface="Arial"/>
              </a:rPr>
              <a:t>considered</a:t>
            </a:r>
            <a:r>
              <a:rPr lang="en-US" sz="1000" dirty="0">
                <a:solidFill>
                  <a:srgbClr val="000000"/>
                </a:solidFill>
              </a:rPr>
              <a:t> “emerging tech”</a:t>
            </a:r>
          </a:p>
          <a:p>
            <a:pPr marL="128270" indent="-128270">
              <a:spcAft>
                <a:spcPts val="400"/>
              </a:spcAft>
              <a:buFont typeface="Arial" panose="020B0604020202020204" pitchFamily="34" charset="0"/>
              <a:buChar char="•"/>
              <a:defRPr/>
            </a:pPr>
            <a:r>
              <a:rPr lang="en-US" sz="1000" b="1" dirty="0">
                <a:solidFill>
                  <a:srgbClr val="000000"/>
                </a:solidFill>
              </a:rPr>
              <a:t>Without policy</a:t>
            </a:r>
            <a:r>
              <a:rPr lang="en-US" sz="1000" dirty="0">
                <a:solidFill>
                  <a:srgbClr val="000000"/>
                </a:solidFill>
              </a:rPr>
              <a:t>, OEMs </a:t>
            </a:r>
            <a:r>
              <a:rPr lang="en-US" sz="1000" b="1" dirty="0">
                <a:solidFill>
                  <a:srgbClr val="000000"/>
                </a:solidFill>
              </a:rPr>
              <a:t>lack demand signal </a:t>
            </a:r>
            <a:r>
              <a:rPr lang="en-US" sz="1000" dirty="0">
                <a:solidFill>
                  <a:srgbClr val="000000"/>
                </a:solidFill>
              </a:rPr>
              <a:t>to ramp at scale and reduce premiums</a:t>
            </a:r>
            <a:endParaRPr lang="en-US" sz="1000" dirty="0">
              <a:solidFill>
                <a:srgbClr val="000000"/>
              </a:solidFill>
              <a:cs typeface="Arial"/>
            </a:endParaRPr>
          </a:p>
          <a:p>
            <a:pPr marL="128270" lvl="0" indent="-128270">
              <a:spcAft>
                <a:spcPts val="400"/>
              </a:spcAft>
              <a:buFont typeface="Arial" panose="020B0604020202020204" pitchFamily="34" charset="0"/>
              <a:buChar char="•"/>
              <a:defRPr/>
            </a:pPr>
            <a:r>
              <a:rPr lang="en-US" sz="1000" b="1" dirty="0">
                <a:solidFill>
                  <a:srgbClr val="000000"/>
                </a:solidFill>
              </a:rPr>
              <a:t>Increased lead times </a:t>
            </a:r>
            <a:r>
              <a:rPr lang="en-US" sz="1000" dirty="0">
                <a:solidFill>
                  <a:srgbClr val="000000"/>
                </a:solidFill>
              </a:rPr>
              <a:t>as supply chain is developed</a:t>
            </a:r>
            <a:endParaRPr lang="en-US" sz="1000" dirty="0">
              <a:solidFill>
                <a:srgbClr val="000000"/>
              </a:solidFill>
              <a:cs typeface="Arial"/>
            </a:endParaRPr>
          </a:p>
        </p:txBody>
      </p:sp>
      <p:sp>
        <p:nvSpPr>
          <p:cNvPr id="75" name="TextBox 74">
            <a:extLst>
              <a:ext uri="{FF2B5EF4-FFF2-40B4-BE49-F238E27FC236}">
                <a16:creationId xmlns:a16="http://schemas.microsoft.com/office/drawing/2014/main" id="{735D732A-49C0-3A6F-1F06-405E53CFF3A7}"/>
              </a:ext>
            </a:extLst>
          </p:cNvPr>
          <p:cNvSpPr txBox="1"/>
          <p:nvPr/>
        </p:nvSpPr>
        <p:spPr bwMode="gray">
          <a:xfrm>
            <a:off x="8575683" y="3221683"/>
            <a:ext cx="943134" cy="242022"/>
          </a:xfrm>
          <a:prstGeom prst="rect">
            <a:avLst/>
          </a:prstGeom>
          <a:noFill/>
        </p:spPr>
        <p:txBody>
          <a:bodyPr wrap="none" lIns="36000" tIns="36000" rIns="36000" bIns="36000" rtlCol="0">
            <a:spAutoFit/>
          </a:bodyPr>
          <a:lstStyle/>
          <a:p>
            <a:pPr marL="0" indent="0">
              <a:buNone/>
            </a:pPr>
            <a:r>
              <a:rPr lang="en-US" sz="1200" b="1" dirty="0"/>
              <a:t>Advantages</a:t>
            </a:r>
            <a:endParaRPr lang="en-US" sz="1200" dirty="0"/>
          </a:p>
        </p:txBody>
      </p:sp>
      <p:sp>
        <p:nvSpPr>
          <p:cNvPr id="76" name="TextBox 75">
            <a:extLst>
              <a:ext uri="{FF2B5EF4-FFF2-40B4-BE49-F238E27FC236}">
                <a16:creationId xmlns:a16="http://schemas.microsoft.com/office/drawing/2014/main" id="{649F764C-6FF3-C5C5-7D7E-974C95731FCB}"/>
              </a:ext>
            </a:extLst>
          </p:cNvPr>
          <p:cNvSpPr txBox="1"/>
          <p:nvPr/>
        </p:nvSpPr>
        <p:spPr bwMode="gray">
          <a:xfrm>
            <a:off x="8575683" y="4632339"/>
            <a:ext cx="1156333" cy="242022"/>
          </a:xfrm>
          <a:prstGeom prst="rect">
            <a:avLst/>
          </a:prstGeom>
          <a:noFill/>
        </p:spPr>
        <p:txBody>
          <a:bodyPr wrap="none" lIns="36000" tIns="36000" rIns="36000" bIns="36000" rtlCol="0">
            <a:spAutoFit/>
          </a:bodyPr>
          <a:lstStyle/>
          <a:p>
            <a:pPr marL="0" indent="0">
              <a:buNone/>
            </a:pPr>
            <a:r>
              <a:rPr lang="en-US" sz="1200" b="1" dirty="0"/>
              <a:t>Disadvantages</a:t>
            </a:r>
            <a:endParaRPr lang="en-US" sz="1200" dirty="0"/>
          </a:p>
        </p:txBody>
      </p:sp>
      <p:pic>
        <p:nvPicPr>
          <p:cNvPr id="78" name="Graphic 77" descr="Badge Follow with solid fill">
            <a:extLst>
              <a:ext uri="{FF2B5EF4-FFF2-40B4-BE49-F238E27FC236}">
                <a16:creationId xmlns:a16="http://schemas.microsoft.com/office/drawing/2014/main" id="{4A90F027-C5D2-E787-EC5F-919B7D207D3F}"/>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8233582" y="3203918"/>
            <a:ext cx="292608" cy="292608"/>
          </a:xfrm>
          <a:prstGeom prst="rect">
            <a:avLst/>
          </a:prstGeom>
        </p:spPr>
      </p:pic>
      <p:pic>
        <p:nvPicPr>
          <p:cNvPr id="80" name="Graphic 79" descr="Badge Unfollow with solid fill">
            <a:extLst>
              <a:ext uri="{FF2B5EF4-FFF2-40B4-BE49-F238E27FC236}">
                <a16:creationId xmlns:a16="http://schemas.microsoft.com/office/drawing/2014/main" id="{4001E668-E591-89D0-5D2B-48A2E3962183}"/>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8233582" y="4624152"/>
            <a:ext cx="292608" cy="292608"/>
          </a:xfrm>
          <a:prstGeom prst="rect">
            <a:avLst/>
          </a:prstGeom>
        </p:spPr>
      </p:pic>
      <p:cxnSp>
        <p:nvCxnSpPr>
          <p:cNvPr id="81" name="Straight Connector 80">
            <a:extLst>
              <a:ext uri="{FF2B5EF4-FFF2-40B4-BE49-F238E27FC236}">
                <a16:creationId xmlns:a16="http://schemas.microsoft.com/office/drawing/2014/main" id="{7201E85C-7739-102B-7429-6B1D606D9EF6}"/>
              </a:ext>
            </a:extLst>
          </p:cNvPr>
          <p:cNvCxnSpPr>
            <a:cxnSpLocks/>
          </p:cNvCxnSpPr>
          <p:nvPr/>
        </p:nvCxnSpPr>
        <p:spPr bwMode="gray">
          <a:xfrm flipV="1">
            <a:off x="8166907" y="3535126"/>
            <a:ext cx="3585539" cy="35"/>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65B387B8-3538-406D-0A20-94F5AC2230E1}"/>
              </a:ext>
            </a:extLst>
          </p:cNvPr>
          <p:cNvSpPr txBox="1"/>
          <p:nvPr/>
        </p:nvSpPr>
        <p:spPr bwMode="gray">
          <a:xfrm>
            <a:off x="8166907" y="3496589"/>
            <a:ext cx="3605805" cy="1123384"/>
          </a:xfrm>
          <a:prstGeom prst="rect">
            <a:avLst/>
          </a:prstGeom>
          <a:noFill/>
        </p:spPr>
        <p:txBody>
          <a:bodyPr wrap="square" lIns="137160" tIns="137160" rIns="0" bIns="137160" rtlCol="0" anchor="t">
            <a:spAutoFit/>
          </a:bodyPr>
          <a:lstStyle/>
          <a:p>
            <a:pPr marL="171450" lvl="0" indent="-171450">
              <a:spcBef>
                <a:spcPts val="600"/>
              </a:spcBef>
              <a:buFont typeface="Arial" panose="020B0604020202020204" pitchFamily="34" charset="0"/>
              <a:buChar char="•"/>
              <a:defRPr/>
            </a:pPr>
            <a:r>
              <a:rPr lang="en-US" sz="1000" dirty="0">
                <a:solidFill>
                  <a:srgbClr val="000000"/>
                </a:solidFill>
              </a:rPr>
              <a:t>Enables renewables and battery grid integration &gt;60%</a:t>
            </a:r>
          </a:p>
          <a:p>
            <a:pPr marL="171450" lvl="0" indent="-171450">
              <a:spcBef>
                <a:spcPts val="600"/>
              </a:spcBef>
              <a:buFont typeface="Arial" panose="020B0604020202020204" pitchFamily="34" charset="0"/>
              <a:buChar char="•"/>
              <a:defRPr/>
            </a:pPr>
            <a:r>
              <a:rPr lang="en-US" sz="1000" dirty="0">
                <a:solidFill>
                  <a:srgbClr val="000000"/>
                </a:solidFill>
              </a:rPr>
              <a:t>Provides the hardware basis for </a:t>
            </a:r>
            <a:r>
              <a:rPr lang="en-US" sz="1000" b="1" dirty="0">
                <a:solidFill>
                  <a:srgbClr val="000000"/>
                </a:solidFill>
              </a:rPr>
              <a:t>inertia services</a:t>
            </a:r>
          </a:p>
          <a:p>
            <a:pPr marL="171450" lvl="0" indent="-171450">
              <a:spcBef>
                <a:spcPts val="600"/>
              </a:spcBef>
              <a:buFont typeface="Arial" panose="020B0604020202020204" pitchFamily="34" charset="0"/>
              <a:buChar char="•"/>
              <a:defRPr/>
            </a:pPr>
            <a:r>
              <a:rPr lang="en-US" sz="1000" dirty="0">
                <a:solidFill>
                  <a:srgbClr val="000000"/>
                </a:solidFill>
              </a:rPr>
              <a:t>Are</a:t>
            </a:r>
            <a:r>
              <a:rPr lang="en-US" sz="1000" b="1" dirty="0">
                <a:solidFill>
                  <a:srgbClr val="000000"/>
                </a:solidFill>
              </a:rPr>
              <a:t> cost-competitive and </a:t>
            </a:r>
            <a:r>
              <a:rPr lang="en-US" sz="1000" dirty="0">
                <a:solidFill>
                  <a:srgbClr val="000000"/>
                </a:solidFill>
              </a:rPr>
              <a:t>mature enough to deploy</a:t>
            </a:r>
          </a:p>
          <a:p>
            <a:pPr marL="171450" lvl="0" indent="-171450">
              <a:spcBef>
                <a:spcPts val="600"/>
              </a:spcBef>
              <a:buFont typeface="Arial" panose="020B0604020202020204" pitchFamily="34" charset="0"/>
              <a:buChar char="•"/>
              <a:defRPr/>
            </a:pPr>
            <a:r>
              <a:rPr lang="en-US" sz="1000" dirty="0">
                <a:solidFill>
                  <a:srgbClr val="000000"/>
                </a:solidFill>
              </a:rPr>
              <a:t>Procurable via </a:t>
            </a:r>
            <a:r>
              <a:rPr lang="en-US" sz="1000" b="1" dirty="0">
                <a:solidFill>
                  <a:srgbClr val="000000"/>
                </a:solidFill>
              </a:rPr>
              <a:t>existing OEM supply chain</a:t>
            </a:r>
          </a:p>
        </p:txBody>
      </p:sp>
      <p:cxnSp>
        <p:nvCxnSpPr>
          <p:cNvPr id="6" name="Straight Connector 5">
            <a:extLst>
              <a:ext uri="{FF2B5EF4-FFF2-40B4-BE49-F238E27FC236}">
                <a16:creationId xmlns:a16="http://schemas.microsoft.com/office/drawing/2014/main" id="{7B529033-C772-E0E0-31AD-8D6C8002FB95}"/>
              </a:ext>
            </a:extLst>
          </p:cNvPr>
          <p:cNvCxnSpPr>
            <a:cxnSpLocks/>
          </p:cNvCxnSpPr>
          <p:nvPr/>
        </p:nvCxnSpPr>
        <p:spPr bwMode="gray">
          <a:xfrm flipV="1">
            <a:off x="8194696" y="4955225"/>
            <a:ext cx="3585539" cy="35"/>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4" name="Pentagon 3">
            <a:extLst>
              <a:ext uri="{FF2B5EF4-FFF2-40B4-BE49-F238E27FC236}">
                <a16:creationId xmlns:a16="http://schemas.microsoft.com/office/drawing/2014/main" id="{4498830A-2994-5A4C-CD48-725A6EF1D426}"/>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8" name="Chevron 7">
            <a:extLst>
              <a:ext uri="{FF2B5EF4-FFF2-40B4-BE49-F238E27FC236}">
                <a16:creationId xmlns:a16="http://schemas.microsoft.com/office/drawing/2014/main" id="{2363A4FF-46EA-0744-0870-B2880B58B436}"/>
              </a:ext>
            </a:extLst>
          </p:cNvPr>
          <p:cNvSpPr/>
          <p:nvPr/>
        </p:nvSpPr>
        <p:spPr>
          <a:xfrm>
            <a:off x="1690648"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Optimize</a:t>
            </a:r>
          </a:p>
        </p:txBody>
      </p:sp>
      <p:sp>
        <p:nvSpPr>
          <p:cNvPr id="9" name="Chevron 8">
            <a:extLst>
              <a:ext uri="{FF2B5EF4-FFF2-40B4-BE49-F238E27FC236}">
                <a16:creationId xmlns:a16="http://schemas.microsoft.com/office/drawing/2014/main" id="{0CCC6C08-9781-6A6B-461A-E67004CFBADB}"/>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11" name="Chevron 10">
            <a:extLst>
              <a:ext uri="{FF2B5EF4-FFF2-40B4-BE49-F238E27FC236}">
                <a16:creationId xmlns:a16="http://schemas.microsoft.com/office/drawing/2014/main" id="{5BEF64F3-1F94-FFA7-F87C-4BC38F46CF72}"/>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4" name="Chevron 13">
            <a:extLst>
              <a:ext uri="{FF2B5EF4-FFF2-40B4-BE49-F238E27FC236}">
                <a16:creationId xmlns:a16="http://schemas.microsoft.com/office/drawing/2014/main" id="{C00B92F8-3CBB-9476-5F2D-81D79420A1C4}"/>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5" name="Rectangle 14">
            <a:extLst>
              <a:ext uri="{FF2B5EF4-FFF2-40B4-BE49-F238E27FC236}">
                <a16:creationId xmlns:a16="http://schemas.microsoft.com/office/drawing/2014/main" id="{D2580377-E1A0-ADA0-6D63-13D88F75722E}"/>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GFM</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406241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51A75-2075-1DE3-5AD5-DFC6C061E45B}"/>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8AFE3D3-FCCB-0BA0-DF73-FF3B8B422F3F}"/>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55" imgW="7772400" imgH="10058400" progId="TCLayout.ActiveDocument.1">
                  <p:embed/>
                </p:oleObj>
              </mc:Choice>
              <mc:Fallback>
                <p:oleObj name="thinkcell Slide" r:id="rId55" imgW="7772400" imgH="10058400" progId="TCLayout.ActiveDocument.1">
                  <p:embed/>
                  <p:pic>
                    <p:nvPicPr>
                      <p:cNvPr id="7" name="think-cell data - do not delete" hidden="1">
                        <a:extLst>
                          <a:ext uri="{FF2B5EF4-FFF2-40B4-BE49-F238E27FC236}">
                            <a16:creationId xmlns:a16="http://schemas.microsoft.com/office/drawing/2014/main" id="{68AFE3D3-FCCB-0BA0-DF73-FF3B8B422F3F}"/>
                          </a:ext>
                        </a:extLst>
                      </p:cNvPr>
                      <p:cNvPicPr/>
                      <p:nvPr/>
                    </p:nvPicPr>
                    <p:blipFill>
                      <a:blip r:embed="rId56"/>
                      <a:stretch>
                        <a:fillRect/>
                      </a:stretch>
                    </p:blipFill>
                    <p:spPr>
                      <a:xfrm>
                        <a:off x="1588" y="1588"/>
                        <a:ext cx="1227" cy="1588"/>
                      </a:xfrm>
                      <a:prstGeom prst="rect">
                        <a:avLst/>
                      </a:prstGeom>
                    </p:spPr>
                  </p:pic>
                </p:oleObj>
              </mc:Fallback>
            </mc:AlternateContent>
          </a:graphicData>
        </a:graphic>
      </p:graphicFrame>
      <p:cxnSp>
        <p:nvCxnSpPr>
          <p:cNvPr id="321" name="Straight Connector 320">
            <a:extLst>
              <a:ext uri="{FF2B5EF4-FFF2-40B4-BE49-F238E27FC236}">
                <a16:creationId xmlns:a16="http://schemas.microsoft.com/office/drawing/2014/main" id="{C57340A8-EE6D-FC69-5EBC-0BC6902024E4}"/>
              </a:ext>
            </a:extLst>
          </p:cNvPr>
          <p:cNvCxnSpPr>
            <a:cxnSpLocks/>
          </p:cNvCxnSpPr>
          <p:nvPr/>
        </p:nvCxnSpPr>
        <p:spPr bwMode="gray">
          <a:xfrm>
            <a:off x="6796088" y="4853678"/>
            <a:ext cx="2880360" cy="0"/>
          </a:xfrm>
          <a:prstGeom prst="line">
            <a:avLst/>
          </a:prstGeom>
          <a:ln w="28575" cap="flat">
            <a:solidFill>
              <a:srgbClr val="4C6C9C"/>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F895A9BC-675D-54F6-6697-C0DFDEBAACD0}"/>
              </a:ext>
            </a:extLst>
          </p:cNvPr>
          <p:cNvSpPr>
            <a:spLocks noGrp="1"/>
          </p:cNvSpPr>
          <p:nvPr>
            <p:ph type="title"/>
          </p:nvPr>
        </p:nvSpPr>
        <p:spPr/>
        <p:txBody>
          <a:bodyPr vert="horz" rIns="91440">
            <a:noAutofit/>
          </a:bodyPr>
          <a:lstStyle/>
          <a:p>
            <a:r>
              <a:rPr lang="en-US" dirty="0"/>
              <a:t>Mass adoption of grid-forming inverters is required to connect the pipeline of available energy resources to the grid</a:t>
            </a:r>
            <a:endParaRPr lang="en-US" dirty="0">
              <a:cs typeface="Arial"/>
            </a:endParaRPr>
          </a:p>
        </p:txBody>
      </p:sp>
      <p:sp>
        <p:nvSpPr>
          <p:cNvPr id="15" name="Text Placeholder 14">
            <a:extLst>
              <a:ext uri="{FF2B5EF4-FFF2-40B4-BE49-F238E27FC236}">
                <a16:creationId xmlns:a16="http://schemas.microsoft.com/office/drawing/2014/main" id="{7B84BC87-5CD2-803D-1D75-2F1577BEC846}"/>
              </a:ext>
            </a:extLst>
          </p:cNvPr>
          <p:cNvSpPr>
            <a:spLocks noGrp="1"/>
          </p:cNvSpPr>
          <p:nvPr>
            <p:ph type="body" sz="quarter" idx="13"/>
          </p:nvPr>
        </p:nvSpPr>
        <p:spPr/>
        <p:txBody>
          <a:bodyPr/>
          <a:lstStyle/>
          <a:p>
            <a:r>
              <a:rPr lang="en-US"/>
              <a:t>Requiring GFMs for energy storage in the active queue is critical to safely deploy this capacity into the grid</a:t>
            </a:r>
            <a:endParaRPr lang="en-US" b="0" baseline="30000"/>
          </a:p>
        </p:txBody>
      </p:sp>
      <p:sp>
        <p:nvSpPr>
          <p:cNvPr id="18" name="Text Placeholder 17">
            <a:extLst>
              <a:ext uri="{FF2B5EF4-FFF2-40B4-BE49-F238E27FC236}">
                <a16:creationId xmlns:a16="http://schemas.microsoft.com/office/drawing/2014/main" id="{7BFE60A5-6DD5-A95A-061B-07F631660661}"/>
              </a:ext>
            </a:extLst>
          </p:cNvPr>
          <p:cNvSpPr>
            <a:spLocks noGrp="1"/>
          </p:cNvSpPr>
          <p:nvPr>
            <p:ph type="body" sz="quarter" idx="16"/>
          </p:nvPr>
        </p:nvSpPr>
        <p:spPr/>
        <p:txBody>
          <a:bodyPr/>
          <a:lstStyle/>
          <a:p>
            <a:r>
              <a:rPr lang="en-US"/>
              <a:t>Organic GFM deployment pathways do not meet NREL’s safe minimum share of 25% for systems with 60%+ IBRs</a:t>
            </a:r>
            <a:endParaRPr lang="en-US" b="0" baseline="30000"/>
          </a:p>
        </p:txBody>
      </p:sp>
      <p:sp>
        <p:nvSpPr>
          <p:cNvPr id="4" name="btfpNotesBox962619">
            <a:extLst>
              <a:ext uri="{FF2B5EF4-FFF2-40B4-BE49-F238E27FC236}">
                <a16:creationId xmlns:a16="http://schemas.microsoft.com/office/drawing/2014/main" id="{2C6CFD24-DF01-FE26-943C-1F81E167E185}"/>
              </a:ext>
            </a:extLst>
          </p:cNvPr>
          <p:cNvSpPr txBox="1"/>
          <p:nvPr>
            <p:custDataLst>
              <p:tags r:id="rId2"/>
            </p:custDataLst>
          </p:nvPr>
        </p:nvSpPr>
        <p:spPr bwMode="gray">
          <a:xfrm>
            <a:off x="324000" y="5875848"/>
            <a:ext cx="9210965" cy="861774"/>
          </a:xfrm>
          <a:prstGeom prst="rect">
            <a:avLst/>
          </a:prstGeom>
          <a:noFill/>
        </p:spPr>
        <p:txBody>
          <a:bodyPr vert="horz" wrap="square" lIns="0" tIns="0" rIns="0" bIns="0" rtlCol="0" anchor="b">
            <a:spAutoFit/>
          </a:bodyPr>
          <a:lstStyle/>
          <a:p>
            <a:pPr>
              <a:defRPr/>
            </a:pPr>
            <a:r>
              <a:rPr lang="en-US" sz="800" dirty="0"/>
              <a:t>The historic trajectory reflects true organic growth, with no regional or national mandates or enforced standards in place prior to 2026, while the projected trajectory anticipates an uplift from the 2026 ERCOT and 2027 Southwest Power Pool mandates for new inverter-based resources as well as the initiation of enforcement under FERC directives and NERC requirements for PRC-029-1 compliance. Projections proceeded 2026 U.S. supply chain restrictions on Chinese-made grid-firming inverters. </a:t>
            </a:r>
          </a:p>
          <a:p>
            <a:pPr>
              <a:defRPr/>
            </a:pPr>
            <a:r>
              <a:rPr lang="en-US" sz="800" dirty="0"/>
              <a:t>Sources: </a:t>
            </a:r>
            <a:r>
              <a:rPr lang="en-US" sz="800" dirty="0">
                <a:hlinkClick r:id="rId57"/>
              </a:rPr>
              <a:t>US storage sector outlook</a:t>
            </a:r>
            <a:r>
              <a:rPr lang="en-US" sz="800" dirty="0"/>
              <a:t> (Wood MacKenzie, 2024); </a:t>
            </a:r>
            <a:r>
              <a:rPr lang="en-US" sz="800" dirty="0">
                <a:hlinkClick r:id="rId58"/>
              </a:rPr>
              <a:t>Queued Up </a:t>
            </a:r>
            <a:r>
              <a:rPr lang="en-US" sz="800" dirty="0"/>
              <a:t>(Lawrence Berkeley National Laboratory, 2026); </a:t>
            </a:r>
            <a:r>
              <a:rPr lang="en-US" sz="800" dirty="0">
                <a:hlinkClick r:id="rId59"/>
              </a:rPr>
              <a:t>Examining Supply-Side Options to Achieve 100% Clean Electricity by 2035</a:t>
            </a:r>
            <a:r>
              <a:rPr lang="en-US" sz="800" dirty="0"/>
              <a:t> (NREL, 2022); </a:t>
            </a:r>
            <a:r>
              <a:rPr lang="en-US" sz="800" dirty="0">
                <a:hlinkClick r:id="rId60"/>
              </a:rPr>
              <a:t>Electric Power Monthly Tables </a:t>
            </a:r>
            <a:r>
              <a:rPr lang="en-US" sz="800" dirty="0"/>
              <a:t>(U.S. EIA, 2026); </a:t>
            </a:r>
            <a:r>
              <a:rPr lang="en-US" sz="800" dirty="0">
                <a:hlinkClick r:id="rId61"/>
              </a:rPr>
              <a:t>FERC Order 901 Directives Mapping </a:t>
            </a:r>
            <a:r>
              <a:rPr lang="en-US" sz="800" dirty="0"/>
              <a:t>(NERC, 2026). </a:t>
            </a:r>
            <a:endParaRPr lang="en-US" sz="800" dirty="0">
              <a:cs typeface="Arial"/>
            </a:endParaRPr>
          </a:p>
          <a:p>
            <a:pPr>
              <a:defRPr/>
            </a:pPr>
            <a:r>
              <a:rPr lang="en-US" sz="800" dirty="0"/>
              <a:t>Credit: Dominica Wambold, David Foye, Petr Jenicek, Birru Lucha, Hasan Alawadhi, Ariela Farchi, </a:t>
            </a:r>
            <a:r>
              <a:rPr lang="en-US" sz="800" dirty="0">
                <a:solidFill>
                  <a:srgbClr val="000000"/>
                </a:solidFill>
              </a:rPr>
              <a:t>and </a:t>
            </a:r>
            <a:r>
              <a:rPr lang="en-US" sz="800" dirty="0">
                <a:solidFill>
                  <a:srgbClr val="000000"/>
                </a:solidFill>
                <a:hlinkClick r:id="rId62"/>
              </a:rPr>
              <a:t>Gernot Wagner</a:t>
            </a:r>
            <a:r>
              <a:rPr lang="en-US" sz="800" dirty="0">
                <a:solidFill>
                  <a:srgbClr val="000000"/>
                </a:solidFill>
              </a:rPr>
              <a:t>. </a:t>
            </a:r>
            <a:r>
              <a:rPr lang="en-US" sz="800" dirty="0">
                <a:hlinkClick r:id="rId63"/>
              </a:rPr>
              <a:t>Share with attribution</a:t>
            </a:r>
            <a:r>
              <a:rPr lang="en-US" sz="800" dirty="0">
                <a:solidFill>
                  <a:srgbClr val="000000"/>
                </a:solidFill>
              </a:rPr>
              <a:t>: Wagner </a:t>
            </a:r>
            <a:r>
              <a:rPr lang="en-US" sz="800" i="1" dirty="0">
                <a:solidFill>
                  <a:srgbClr val="000000"/>
                </a:solidFill>
              </a:rPr>
              <a:t>et al. </a:t>
            </a:r>
            <a:r>
              <a:rPr lang="en-US" sz="800" dirty="0">
                <a:solidFill>
                  <a:srgbClr val="000000"/>
                </a:solidFill>
              </a:rPr>
              <a:t>“Powering Grids,” Columbia Business School Climate Knowledge Initiative (28 September 2026).</a:t>
            </a:r>
            <a:endParaRPr lang="en-US" sz="800" dirty="0">
              <a:latin typeface="Arial" panose="020B0604020202020204" pitchFamily="34" charset="0"/>
              <a:cs typeface="Arial" panose="020B0604020202020204" pitchFamily="34" charset="0"/>
            </a:endParaRPr>
          </a:p>
        </p:txBody>
      </p:sp>
      <p:sp>
        <p:nvSpPr>
          <p:cNvPr id="27" name="btfpCallout806132">
            <a:extLst>
              <a:ext uri="{FF2B5EF4-FFF2-40B4-BE49-F238E27FC236}">
                <a16:creationId xmlns:a16="http://schemas.microsoft.com/office/drawing/2014/main" id="{C906ECB0-9E5C-5077-B0DA-9AC4722E8EA6}"/>
              </a:ext>
            </a:extLst>
          </p:cNvPr>
          <p:cNvSpPr/>
          <p:nvPr/>
        </p:nvSpPr>
        <p:spPr bwMode="gray">
          <a:xfrm>
            <a:off x="10287001" y="2722563"/>
            <a:ext cx="1571560" cy="3081337"/>
          </a:xfrm>
          <a:prstGeom prst="wedgeRectCallout">
            <a:avLst>
              <a:gd name="adj1" fmla="val -63023"/>
              <a:gd name="adj2" fmla="val 34055"/>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73" tIns="72073" rIns="72073" bIns="72073" numCol="1" spcCol="0" rtlCol="0" fromWordArt="0" anchor="ctr" anchorCtr="0" forceAA="0" compatLnSpc="1">
            <a:prstTxWarp prst="textNoShape">
              <a:avLst/>
            </a:prstTxWarp>
            <a:noAutofit/>
          </a:bodyPr>
          <a:lstStyle/>
          <a:p>
            <a:pPr marL="171450" lvl="1" indent="-171450" defTabSz="711200">
              <a:spcBef>
                <a:spcPts val="600"/>
              </a:spcBef>
              <a:buFont typeface="Arial" panose="020B0604020202020204" pitchFamily="34" charset="0"/>
              <a:buChar char="•"/>
              <a:defRPr/>
            </a:pPr>
            <a:r>
              <a:rPr lang="en-US" sz="1050" dirty="0">
                <a:solidFill>
                  <a:schemeClr val="tx1"/>
                </a:solidFill>
                <a:latin typeface="Arial"/>
                <a:cs typeface="Arial"/>
              </a:rPr>
              <a:t>Annual IBR capacity additions to the grid </a:t>
            </a:r>
            <a:r>
              <a:rPr lang="en-US" sz="1050" b="1" dirty="0">
                <a:solidFill>
                  <a:schemeClr val="tx1"/>
                </a:solidFill>
                <a:latin typeface="Arial"/>
                <a:cs typeface="Arial"/>
              </a:rPr>
              <a:t>exceed 90% </a:t>
            </a:r>
            <a:r>
              <a:rPr lang="en-US" sz="1050" dirty="0">
                <a:solidFill>
                  <a:schemeClr val="tx1"/>
                </a:solidFill>
                <a:latin typeface="Arial"/>
                <a:cs typeface="Arial"/>
              </a:rPr>
              <a:t>of all net-new grid energy resources</a:t>
            </a:r>
          </a:p>
          <a:p>
            <a:pPr marL="171450" lvl="1" indent="-171450" defTabSz="711200">
              <a:spcBef>
                <a:spcPts val="600"/>
              </a:spcBef>
              <a:buFont typeface="Arial" panose="020B0604020202020204" pitchFamily="34" charset="0"/>
              <a:buChar char="•"/>
              <a:defRPr/>
            </a:pPr>
            <a:r>
              <a:rPr lang="en-US" sz="1050" dirty="0">
                <a:solidFill>
                  <a:schemeClr val="tx1"/>
                </a:solidFill>
                <a:latin typeface="Arial"/>
                <a:cs typeface="Arial"/>
              </a:rPr>
              <a:t>Even anticipating NERC enforcement of reliability standards, current GFM adoption is </a:t>
            </a:r>
            <a:r>
              <a:rPr lang="en-US" sz="1050" b="1" dirty="0">
                <a:solidFill>
                  <a:schemeClr val="tx1"/>
                </a:solidFill>
                <a:latin typeface="Arial"/>
                <a:cs typeface="Arial"/>
              </a:rPr>
              <a:t>not sufficient </a:t>
            </a:r>
            <a:r>
              <a:rPr lang="en-US" sz="1050" dirty="0">
                <a:solidFill>
                  <a:schemeClr val="tx1"/>
                </a:solidFill>
                <a:latin typeface="Arial"/>
                <a:cs typeface="Arial"/>
              </a:rPr>
              <a:t>to ensure stability</a:t>
            </a:r>
          </a:p>
          <a:p>
            <a:pPr marL="171450" lvl="1" indent="-171450" defTabSz="711200">
              <a:spcBef>
                <a:spcPts val="600"/>
              </a:spcBef>
              <a:buFont typeface="Arial" panose="020B0604020202020204" pitchFamily="34" charset="0"/>
              <a:buChar char="•"/>
              <a:defRPr/>
            </a:pPr>
            <a:r>
              <a:rPr lang="en-US" sz="1050" dirty="0">
                <a:solidFill>
                  <a:schemeClr val="tx1"/>
                </a:solidFill>
                <a:latin typeface="Arial"/>
                <a:cs typeface="Arial"/>
              </a:rPr>
              <a:t>Nationwide, GFMs would remain </a:t>
            </a:r>
            <a:r>
              <a:rPr lang="en-US" sz="1050" b="1" dirty="0">
                <a:solidFill>
                  <a:schemeClr val="tx1"/>
                </a:solidFill>
                <a:latin typeface="Arial"/>
                <a:cs typeface="Arial"/>
              </a:rPr>
              <a:t>well below the 25% threshold</a:t>
            </a:r>
            <a:r>
              <a:rPr lang="en-US" sz="1050" dirty="0">
                <a:solidFill>
                  <a:schemeClr val="tx1"/>
                </a:solidFill>
                <a:latin typeface="Arial"/>
                <a:cs typeface="Arial"/>
              </a:rPr>
              <a:t> through 2033</a:t>
            </a:r>
            <a:endParaRPr lang="en-US" sz="1050" i="0" u="none" strike="noStrike" kern="1200" cap="none" spc="0" normalizeH="0" baseline="0" noProof="0" dirty="0">
              <a:ln>
                <a:noFill/>
              </a:ln>
              <a:solidFill>
                <a:schemeClr val="tx1"/>
              </a:solidFill>
              <a:effectLst/>
              <a:uLnTx/>
              <a:uFillTx/>
              <a:latin typeface="Arial"/>
              <a:cs typeface="Arial"/>
            </a:endParaRPr>
          </a:p>
        </p:txBody>
      </p:sp>
      <p:sp>
        <p:nvSpPr>
          <p:cNvPr id="80" name="btfpColumnHeaderBoxText223027">
            <a:extLst>
              <a:ext uri="{FF2B5EF4-FFF2-40B4-BE49-F238E27FC236}">
                <a16:creationId xmlns:a16="http://schemas.microsoft.com/office/drawing/2014/main" id="{5D2949D7-EEEF-0447-A563-3ED874495475}"/>
              </a:ext>
            </a:extLst>
          </p:cNvPr>
          <p:cNvSpPr txBox="1"/>
          <p:nvPr/>
        </p:nvSpPr>
        <p:spPr bwMode="gray">
          <a:xfrm>
            <a:off x="6231122" y="2060175"/>
            <a:ext cx="5595621" cy="257442"/>
          </a:xfrm>
          <a:prstGeom prst="rect">
            <a:avLst/>
          </a:prstGeom>
          <a:noFill/>
        </p:spPr>
        <p:txBody>
          <a:bodyPr vert="horz" wrap="square" lIns="36036" tIns="36036" rIns="36036" bIns="36036" rtlCol="0" anchor="b">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a:ln>
                  <a:noFill/>
                </a:ln>
                <a:solidFill>
                  <a:srgbClr val="000000"/>
                </a:solidFill>
                <a:effectLst/>
                <a:uLnTx/>
                <a:uFillTx/>
                <a:latin typeface="Arial"/>
                <a:ea typeface="+mn-ea"/>
                <a:cs typeface="+mn-cs"/>
              </a:rPr>
              <a:t>U.S. IBR Capacity (GW) vs. GFM Inverter Share (%) Projections, </a:t>
            </a:r>
            <a:r>
              <a:rPr lang="en-US" sz="1200">
                <a:solidFill>
                  <a:srgbClr val="000000"/>
                </a:solidFill>
                <a:latin typeface="Arial"/>
              </a:rPr>
              <a:t>2015-2035</a:t>
            </a:r>
            <a:endParaRPr kumimoji="0" lang="en-US" sz="1200" b="0" i="0" u="none" strike="noStrike" kern="1200" cap="none" spc="0" normalizeH="0" baseline="0" noProof="0">
              <a:ln>
                <a:noFill/>
              </a:ln>
              <a:solidFill>
                <a:srgbClr val="000000"/>
              </a:solidFill>
              <a:effectLst/>
              <a:uLnTx/>
              <a:uFillTx/>
              <a:latin typeface="Arial"/>
              <a:ea typeface="+mn-ea"/>
              <a:cs typeface="+mn-cs"/>
            </a:endParaRPr>
          </a:p>
        </p:txBody>
      </p:sp>
      <p:sp>
        <p:nvSpPr>
          <p:cNvPr id="102" name="btfpColumnHeaderBoxText223027">
            <a:extLst>
              <a:ext uri="{FF2B5EF4-FFF2-40B4-BE49-F238E27FC236}">
                <a16:creationId xmlns:a16="http://schemas.microsoft.com/office/drawing/2014/main" id="{5EBF7028-90E8-8D03-5BE9-3FF134D545EA}"/>
              </a:ext>
            </a:extLst>
          </p:cNvPr>
          <p:cNvSpPr txBox="1"/>
          <p:nvPr/>
        </p:nvSpPr>
        <p:spPr bwMode="gray">
          <a:xfrm>
            <a:off x="324000" y="2055377"/>
            <a:ext cx="5660133" cy="257442"/>
          </a:xfrm>
          <a:prstGeom prst="rect">
            <a:avLst/>
          </a:prstGeom>
          <a:noFill/>
        </p:spPr>
        <p:txBody>
          <a:bodyPr vert="horz" wrap="square" lIns="36036" tIns="36036" rIns="36036" bIns="36036" rtlCol="0" anchor="b">
            <a:spAutoFit/>
          </a:bodyPr>
          <a:lstStyle/>
          <a:p>
            <a:pPr lvl="0">
              <a:defRPr/>
            </a:pPr>
            <a:r>
              <a:rPr kumimoji="0" lang="en-US" sz="1200" i="0" u="none" strike="noStrike" kern="1200" cap="none" spc="0" normalizeH="0" baseline="0" noProof="0">
                <a:ln>
                  <a:noFill/>
                </a:ln>
                <a:solidFill>
                  <a:srgbClr val="000000"/>
                </a:solidFill>
                <a:effectLst/>
                <a:uLnTx/>
                <a:uFillTx/>
                <a:latin typeface="Arial"/>
                <a:ea typeface="+mn-ea"/>
                <a:cs typeface="+mn-cs"/>
              </a:rPr>
              <a:t>U.S. projected build through 2032 vs. active queue </a:t>
            </a:r>
            <a:r>
              <a:rPr lang="en-US" sz="1200">
                <a:solidFill>
                  <a:srgbClr val="000000"/>
                </a:solidFill>
                <a:latin typeface="Arial"/>
              </a:rPr>
              <a:t>capacity, </a:t>
            </a:r>
            <a:r>
              <a:rPr lang="en-US" sz="1200">
                <a:solidFill>
                  <a:srgbClr val="000000"/>
                </a:solidFill>
              </a:rPr>
              <a:t>GW</a:t>
            </a:r>
            <a:endParaRPr kumimoji="0" lang="en-US" sz="1200" i="0" u="none" strike="noStrike" kern="1200" cap="none" spc="0" normalizeH="0" baseline="0" noProof="0">
              <a:ln>
                <a:noFill/>
              </a:ln>
              <a:solidFill>
                <a:srgbClr val="000000"/>
              </a:solidFill>
              <a:effectLst/>
              <a:uLnTx/>
              <a:uFillTx/>
              <a:latin typeface="Arial"/>
              <a:ea typeface="+mn-ea"/>
              <a:cs typeface="+mn-cs"/>
            </a:endParaRPr>
          </a:p>
        </p:txBody>
      </p:sp>
      <p:graphicFrame>
        <p:nvGraphicFramePr>
          <p:cNvPr id="38" name="Chart 37">
            <a:extLst>
              <a:ext uri="{FF2B5EF4-FFF2-40B4-BE49-F238E27FC236}">
                <a16:creationId xmlns:a16="http://schemas.microsoft.com/office/drawing/2014/main" id="{751E1737-11FD-6C20-9F72-67138ED2732B}"/>
              </a:ext>
            </a:extLst>
          </p:cNvPr>
          <p:cNvGraphicFramePr/>
          <p:nvPr>
            <p:custDataLst>
              <p:tags r:id="rId3"/>
            </p:custDataLst>
          </p:nvPr>
        </p:nvGraphicFramePr>
        <p:xfrm>
          <a:off x="201613" y="2955925"/>
          <a:ext cx="5864225" cy="2849563"/>
        </p:xfrm>
        <a:graphic>
          <a:graphicData uri="http://schemas.openxmlformats.org/drawingml/2006/chart">
            <c:chart xmlns:c="http://schemas.openxmlformats.org/drawingml/2006/chart" xmlns:r="http://schemas.openxmlformats.org/officeDocument/2006/relationships" r:id="rId64"/>
          </a:graphicData>
        </a:graphic>
      </p:graphicFrame>
      <p:cxnSp>
        <p:nvCxnSpPr>
          <p:cNvPr id="117" name="Straight Connector 116">
            <a:extLst>
              <a:ext uri="{FF2B5EF4-FFF2-40B4-BE49-F238E27FC236}">
                <a16:creationId xmlns:a16="http://schemas.microsoft.com/office/drawing/2014/main" id="{56FB0D86-F15A-B149-C051-BA15EB0800FC}"/>
              </a:ext>
            </a:extLst>
          </p:cNvPr>
          <p:cNvCxnSpPr/>
          <p:nvPr>
            <p:custDataLst>
              <p:tags r:id="rId4"/>
            </p:custDataLst>
          </p:nvPr>
        </p:nvCxnSpPr>
        <p:spPr bwMode="auto">
          <a:xfrm flipV="1">
            <a:off x="908050" y="2806700"/>
            <a:ext cx="0" cy="2095500"/>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18" name="Straight Connector 117">
            <a:extLst>
              <a:ext uri="{FF2B5EF4-FFF2-40B4-BE49-F238E27FC236}">
                <a16:creationId xmlns:a16="http://schemas.microsoft.com/office/drawing/2014/main" id="{FBE72A45-4CAC-151E-7370-25889EB30AD4}"/>
              </a:ext>
            </a:extLst>
          </p:cNvPr>
          <p:cNvCxnSpPr/>
          <p:nvPr>
            <p:custDataLst>
              <p:tags r:id="rId5"/>
            </p:custDataLst>
          </p:nvPr>
        </p:nvCxnSpPr>
        <p:spPr bwMode="auto">
          <a:xfrm>
            <a:off x="1179513" y="2806700"/>
            <a:ext cx="0" cy="266700"/>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19" name="Straight Connector 118">
            <a:extLst>
              <a:ext uri="{FF2B5EF4-FFF2-40B4-BE49-F238E27FC236}">
                <a16:creationId xmlns:a16="http://schemas.microsoft.com/office/drawing/2014/main" id="{82708357-1264-B00B-D042-D0715962EBE5}"/>
              </a:ext>
            </a:extLst>
          </p:cNvPr>
          <p:cNvCxnSpPr/>
          <p:nvPr>
            <p:custDataLst>
              <p:tags r:id="rId6"/>
            </p:custDataLst>
          </p:nvPr>
        </p:nvCxnSpPr>
        <p:spPr bwMode="auto">
          <a:xfrm>
            <a:off x="908050" y="2806700"/>
            <a:ext cx="271463" cy="0"/>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0" name="Straight Connector 119">
            <a:extLst>
              <a:ext uri="{FF2B5EF4-FFF2-40B4-BE49-F238E27FC236}">
                <a16:creationId xmlns:a16="http://schemas.microsoft.com/office/drawing/2014/main" id="{92BB81B0-20B3-3E4D-4689-5666172417F1}"/>
              </a:ext>
            </a:extLst>
          </p:cNvPr>
          <p:cNvCxnSpPr/>
          <p:nvPr>
            <p:custDataLst>
              <p:tags r:id="rId7"/>
            </p:custDataLst>
          </p:nvPr>
        </p:nvCxnSpPr>
        <p:spPr bwMode="auto">
          <a:xfrm>
            <a:off x="1938338" y="2806700"/>
            <a:ext cx="0" cy="266700"/>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21" name="Straight Connector 120">
            <a:extLst>
              <a:ext uri="{FF2B5EF4-FFF2-40B4-BE49-F238E27FC236}">
                <a16:creationId xmlns:a16="http://schemas.microsoft.com/office/drawing/2014/main" id="{3EA6F8F1-1350-7D48-1F7C-DA80CC631295}"/>
              </a:ext>
            </a:extLst>
          </p:cNvPr>
          <p:cNvCxnSpPr/>
          <p:nvPr>
            <p:custDataLst>
              <p:tags r:id="rId8"/>
            </p:custDataLst>
          </p:nvPr>
        </p:nvCxnSpPr>
        <p:spPr bwMode="auto">
          <a:xfrm>
            <a:off x="1666875" y="2806700"/>
            <a:ext cx="271463" cy="0"/>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2" name="Straight Connector 121">
            <a:extLst>
              <a:ext uri="{FF2B5EF4-FFF2-40B4-BE49-F238E27FC236}">
                <a16:creationId xmlns:a16="http://schemas.microsoft.com/office/drawing/2014/main" id="{9240A650-CB58-6BBD-3E46-5900D6586BF9}"/>
              </a:ext>
            </a:extLst>
          </p:cNvPr>
          <p:cNvCxnSpPr/>
          <p:nvPr>
            <p:custDataLst>
              <p:tags r:id="rId9"/>
            </p:custDataLst>
          </p:nvPr>
        </p:nvCxnSpPr>
        <p:spPr bwMode="auto">
          <a:xfrm flipV="1">
            <a:off x="1666875" y="2806700"/>
            <a:ext cx="0" cy="1990725"/>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3" name="Straight Connector 122">
            <a:extLst>
              <a:ext uri="{FF2B5EF4-FFF2-40B4-BE49-F238E27FC236}">
                <a16:creationId xmlns:a16="http://schemas.microsoft.com/office/drawing/2014/main" id="{BBE9DA4B-DB5B-21E2-3172-152DE7E0DF1D}"/>
              </a:ext>
            </a:extLst>
          </p:cNvPr>
          <p:cNvCxnSpPr/>
          <p:nvPr>
            <p:custDataLst>
              <p:tags r:id="rId10"/>
            </p:custDataLst>
          </p:nvPr>
        </p:nvCxnSpPr>
        <p:spPr bwMode="auto">
          <a:xfrm>
            <a:off x="2698750" y="4451350"/>
            <a:ext cx="0" cy="261938"/>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24" name="Straight Connector 123">
            <a:extLst>
              <a:ext uri="{FF2B5EF4-FFF2-40B4-BE49-F238E27FC236}">
                <a16:creationId xmlns:a16="http://schemas.microsoft.com/office/drawing/2014/main" id="{6C305AEE-275A-41CE-0587-EB163F6EBC95}"/>
              </a:ext>
            </a:extLst>
          </p:cNvPr>
          <p:cNvCxnSpPr/>
          <p:nvPr>
            <p:custDataLst>
              <p:tags r:id="rId11"/>
            </p:custDataLst>
          </p:nvPr>
        </p:nvCxnSpPr>
        <p:spPr bwMode="auto">
          <a:xfrm flipV="1">
            <a:off x="2427288" y="4451350"/>
            <a:ext cx="0" cy="788988"/>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5" name="Straight Connector 124">
            <a:extLst>
              <a:ext uri="{FF2B5EF4-FFF2-40B4-BE49-F238E27FC236}">
                <a16:creationId xmlns:a16="http://schemas.microsoft.com/office/drawing/2014/main" id="{7B1272D2-0D08-1E5A-E710-3C602C0BA605}"/>
              </a:ext>
            </a:extLst>
          </p:cNvPr>
          <p:cNvCxnSpPr/>
          <p:nvPr>
            <p:custDataLst>
              <p:tags r:id="rId12"/>
            </p:custDataLst>
          </p:nvPr>
        </p:nvCxnSpPr>
        <p:spPr bwMode="auto">
          <a:xfrm>
            <a:off x="2427288" y="4451350"/>
            <a:ext cx="271463" cy="0"/>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6" name="Straight Connector 125">
            <a:extLst>
              <a:ext uri="{FF2B5EF4-FFF2-40B4-BE49-F238E27FC236}">
                <a16:creationId xmlns:a16="http://schemas.microsoft.com/office/drawing/2014/main" id="{9B1135B6-3C25-4E28-D1A2-7EF8B91F053B}"/>
              </a:ext>
            </a:extLst>
          </p:cNvPr>
          <p:cNvCxnSpPr/>
          <p:nvPr>
            <p:custDataLst>
              <p:tags r:id="rId13"/>
            </p:custDataLst>
          </p:nvPr>
        </p:nvCxnSpPr>
        <p:spPr bwMode="auto">
          <a:xfrm>
            <a:off x="3459163" y="3416300"/>
            <a:ext cx="0" cy="266700"/>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27" name="Straight Connector 126">
            <a:extLst>
              <a:ext uri="{FF2B5EF4-FFF2-40B4-BE49-F238E27FC236}">
                <a16:creationId xmlns:a16="http://schemas.microsoft.com/office/drawing/2014/main" id="{B6BED1EB-AB06-4918-9087-2A8373995046}"/>
              </a:ext>
            </a:extLst>
          </p:cNvPr>
          <p:cNvCxnSpPr/>
          <p:nvPr>
            <p:custDataLst>
              <p:tags r:id="rId14"/>
            </p:custDataLst>
          </p:nvPr>
        </p:nvCxnSpPr>
        <p:spPr bwMode="auto">
          <a:xfrm flipV="1">
            <a:off x="3187700" y="3416300"/>
            <a:ext cx="0" cy="1570038"/>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8" name="Straight Connector 127">
            <a:extLst>
              <a:ext uri="{FF2B5EF4-FFF2-40B4-BE49-F238E27FC236}">
                <a16:creationId xmlns:a16="http://schemas.microsoft.com/office/drawing/2014/main" id="{B5235358-E591-0E12-8F61-07E568A8CB44}"/>
              </a:ext>
            </a:extLst>
          </p:cNvPr>
          <p:cNvCxnSpPr/>
          <p:nvPr>
            <p:custDataLst>
              <p:tags r:id="rId15"/>
            </p:custDataLst>
          </p:nvPr>
        </p:nvCxnSpPr>
        <p:spPr bwMode="auto">
          <a:xfrm>
            <a:off x="3187700" y="3416300"/>
            <a:ext cx="271463" cy="0"/>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29" name="Straight Connector 128">
            <a:extLst>
              <a:ext uri="{FF2B5EF4-FFF2-40B4-BE49-F238E27FC236}">
                <a16:creationId xmlns:a16="http://schemas.microsoft.com/office/drawing/2014/main" id="{4399CC47-52C4-9C0B-AA09-67494B1E8EF1}"/>
              </a:ext>
            </a:extLst>
          </p:cNvPr>
          <p:cNvCxnSpPr/>
          <p:nvPr>
            <p:custDataLst>
              <p:tags r:id="rId16"/>
            </p:custDataLst>
          </p:nvPr>
        </p:nvCxnSpPr>
        <p:spPr bwMode="auto">
          <a:xfrm>
            <a:off x="4219575" y="4362450"/>
            <a:ext cx="0" cy="266700"/>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30" name="Straight Connector 129">
            <a:extLst>
              <a:ext uri="{FF2B5EF4-FFF2-40B4-BE49-F238E27FC236}">
                <a16:creationId xmlns:a16="http://schemas.microsoft.com/office/drawing/2014/main" id="{496FDAFF-3CA3-E290-5A2B-BA23646A2428}"/>
              </a:ext>
            </a:extLst>
          </p:cNvPr>
          <p:cNvCxnSpPr/>
          <p:nvPr>
            <p:custDataLst>
              <p:tags r:id="rId17"/>
            </p:custDataLst>
          </p:nvPr>
        </p:nvCxnSpPr>
        <p:spPr bwMode="auto">
          <a:xfrm>
            <a:off x="3948113" y="4362450"/>
            <a:ext cx="271463" cy="0"/>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31" name="Straight Connector 130">
            <a:extLst>
              <a:ext uri="{FF2B5EF4-FFF2-40B4-BE49-F238E27FC236}">
                <a16:creationId xmlns:a16="http://schemas.microsoft.com/office/drawing/2014/main" id="{DE788174-4FFC-BB24-3D97-D2A24730775C}"/>
              </a:ext>
            </a:extLst>
          </p:cNvPr>
          <p:cNvCxnSpPr/>
          <p:nvPr>
            <p:custDataLst>
              <p:tags r:id="rId18"/>
            </p:custDataLst>
          </p:nvPr>
        </p:nvCxnSpPr>
        <p:spPr bwMode="auto">
          <a:xfrm flipV="1">
            <a:off x="3948113" y="4362450"/>
            <a:ext cx="0" cy="877888"/>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32" name="Straight Connector 131">
            <a:extLst>
              <a:ext uri="{FF2B5EF4-FFF2-40B4-BE49-F238E27FC236}">
                <a16:creationId xmlns:a16="http://schemas.microsoft.com/office/drawing/2014/main" id="{BDCE37DC-8695-8736-443A-20F0955F84AD}"/>
              </a:ext>
            </a:extLst>
          </p:cNvPr>
          <p:cNvCxnSpPr/>
          <p:nvPr>
            <p:custDataLst>
              <p:tags r:id="rId19"/>
            </p:custDataLst>
          </p:nvPr>
        </p:nvCxnSpPr>
        <p:spPr bwMode="auto">
          <a:xfrm>
            <a:off x="4978400" y="2868613"/>
            <a:ext cx="0" cy="266700"/>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33" name="Straight Connector 132">
            <a:extLst>
              <a:ext uri="{FF2B5EF4-FFF2-40B4-BE49-F238E27FC236}">
                <a16:creationId xmlns:a16="http://schemas.microsoft.com/office/drawing/2014/main" id="{89025701-B04C-B200-9F88-7357B5BA6B73}"/>
              </a:ext>
            </a:extLst>
          </p:cNvPr>
          <p:cNvCxnSpPr/>
          <p:nvPr>
            <p:custDataLst>
              <p:tags r:id="rId20"/>
            </p:custDataLst>
          </p:nvPr>
        </p:nvCxnSpPr>
        <p:spPr bwMode="auto">
          <a:xfrm>
            <a:off x="4706938" y="2868613"/>
            <a:ext cx="271463" cy="0"/>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34" name="Straight Connector 133">
            <a:extLst>
              <a:ext uri="{FF2B5EF4-FFF2-40B4-BE49-F238E27FC236}">
                <a16:creationId xmlns:a16="http://schemas.microsoft.com/office/drawing/2014/main" id="{0385FCC8-21DD-3C12-1C20-49F32545F18C}"/>
              </a:ext>
            </a:extLst>
          </p:cNvPr>
          <p:cNvCxnSpPr/>
          <p:nvPr>
            <p:custDataLst>
              <p:tags r:id="rId21"/>
            </p:custDataLst>
          </p:nvPr>
        </p:nvCxnSpPr>
        <p:spPr bwMode="auto">
          <a:xfrm flipV="1">
            <a:off x="4706938" y="2868613"/>
            <a:ext cx="0" cy="2265363"/>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35" name="Straight Connector 134">
            <a:extLst>
              <a:ext uri="{FF2B5EF4-FFF2-40B4-BE49-F238E27FC236}">
                <a16:creationId xmlns:a16="http://schemas.microsoft.com/office/drawing/2014/main" id="{F77D0227-FEA0-0B48-BA87-CAC3024F070B}"/>
              </a:ext>
            </a:extLst>
          </p:cNvPr>
          <p:cNvCxnSpPr/>
          <p:nvPr>
            <p:custDataLst>
              <p:tags r:id="rId22"/>
            </p:custDataLst>
          </p:nvPr>
        </p:nvCxnSpPr>
        <p:spPr bwMode="auto">
          <a:xfrm>
            <a:off x="5738813" y="4826000"/>
            <a:ext cx="0" cy="266700"/>
          </a:xfrm>
          <a:prstGeom prst="line">
            <a:avLst/>
          </a:prstGeom>
          <a:ln w="12700" cap="flat" cmpd="sng" algn="ctr">
            <a:solidFill>
              <a:schemeClr val="tx1"/>
            </a:solidFill>
            <a:prstDash val="solid"/>
            <a:miter lim="800000"/>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78316F59-8E6E-049D-898B-83FCBE4AFEDC}"/>
              </a:ext>
            </a:extLst>
          </p:cNvPr>
          <p:cNvCxnSpPr/>
          <p:nvPr>
            <p:custDataLst>
              <p:tags r:id="rId23"/>
            </p:custDataLst>
          </p:nvPr>
        </p:nvCxnSpPr>
        <p:spPr bwMode="auto">
          <a:xfrm>
            <a:off x="5467350" y="4826000"/>
            <a:ext cx="271463" cy="0"/>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cxnSp>
        <p:nvCxnSpPr>
          <p:cNvPr id="137" name="Straight Connector 136">
            <a:extLst>
              <a:ext uri="{FF2B5EF4-FFF2-40B4-BE49-F238E27FC236}">
                <a16:creationId xmlns:a16="http://schemas.microsoft.com/office/drawing/2014/main" id="{106E2E57-30CB-4D9D-AF22-EDFFA28A0E4F}"/>
              </a:ext>
            </a:extLst>
          </p:cNvPr>
          <p:cNvCxnSpPr/>
          <p:nvPr>
            <p:custDataLst>
              <p:tags r:id="rId24"/>
            </p:custDataLst>
          </p:nvPr>
        </p:nvCxnSpPr>
        <p:spPr bwMode="auto">
          <a:xfrm flipV="1">
            <a:off x="5467350" y="4826000"/>
            <a:ext cx="0" cy="414338"/>
          </a:xfrm>
          <a:prstGeom prst="line">
            <a:avLst/>
          </a:prstGeom>
          <a:ln w="12700" cap="flat"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sp>
        <p:nvSpPr>
          <p:cNvPr id="138" name="Text Placeholder 10">
            <a:extLst>
              <a:ext uri="{FF2B5EF4-FFF2-40B4-BE49-F238E27FC236}">
                <a16:creationId xmlns:a16="http://schemas.microsoft.com/office/drawing/2014/main" id="{1B9B8EE7-EB5F-2401-434E-86D522ACB3BD}"/>
              </a:ext>
            </a:extLst>
          </p:cNvPr>
          <p:cNvSpPr>
            <a:spLocks/>
          </p:cNvSpPr>
          <p:nvPr>
            <p:custDataLst>
              <p:tags r:id="rId25"/>
            </p:custDataLst>
          </p:nvPr>
        </p:nvSpPr>
        <p:spPr bwMode="auto">
          <a:xfrm>
            <a:off x="830263" y="5613400"/>
            <a:ext cx="427038"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AFC45864-55D3-46ED-B97B-54F1BA132686}" type="datetime'''''''C''''''''''''''''A''''I''''''S''''''''''O'''''''''">
              <a:rPr lang="en-US" altLang="en-US" sz="1050" smtClean="0"/>
              <a:pPr marL="0" lvl="0" indent="0" algn="ctr">
                <a:spcBef>
                  <a:spcPct val="0"/>
                </a:spcBef>
                <a:spcAft>
                  <a:spcPct val="0"/>
                </a:spcAft>
                <a:buNone/>
              </a:pPr>
              <a:t>CAISO</a:t>
            </a:fld>
            <a:endParaRPr lang="en-US" sz="1050"/>
          </a:p>
        </p:txBody>
      </p:sp>
      <p:sp>
        <p:nvSpPr>
          <p:cNvPr id="139" name="Text Placeholder 10">
            <a:extLst>
              <a:ext uri="{FF2B5EF4-FFF2-40B4-BE49-F238E27FC236}">
                <a16:creationId xmlns:a16="http://schemas.microsoft.com/office/drawing/2014/main" id="{8F9B6D3B-FD38-5F8E-0B57-368A3AF9D184}"/>
              </a:ext>
            </a:extLst>
          </p:cNvPr>
          <p:cNvSpPr>
            <a:spLocks/>
          </p:cNvSpPr>
          <p:nvPr>
            <p:custDataLst>
              <p:tags r:id="rId26"/>
            </p:custDataLst>
          </p:nvPr>
        </p:nvSpPr>
        <p:spPr bwMode="auto">
          <a:xfrm>
            <a:off x="1563688" y="5613400"/>
            <a:ext cx="479425"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5421BFC0-6198-4B2B-B195-B1C122F6E8D3}" type="datetime'''E''RC''''''''''''''O''''''''''''T'''''''''''''''''">
              <a:rPr lang="en-US" altLang="en-US" sz="1050" smtClean="0"/>
              <a:pPr marL="0" lvl="0" indent="0" algn="ctr">
                <a:spcBef>
                  <a:spcPct val="0"/>
                </a:spcBef>
                <a:spcAft>
                  <a:spcPct val="0"/>
                </a:spcAft>
                <a:buNone/>
              </a:pPr>
              <a:t>ERCOT</a:t>
            </a:fld>
            <a:endParaRPr lang="en-US" sz="1050"/>
          </a:p>
        </p:txBody>
      </p:sp>
      <p:sp>
        <p:nvSpPr>
          <p:cNvPr id="140" name="Text Placeholder 10">
            <a:extLst>
              <a:ext uri="{FF2B5EF4-FFF2-40B4-BE49-F238E27FC236}">
                <a16:creationId xmlns:a16="http://schemas.microsoft.com/office/drawing/2014/main" id="{C6AC6AB8-4CA7-38FD-71C8-AE4C0D567981}"/>
              </a:ext>
            </a:extLst>
          </p:cNvPr>
          <p:cNvSpPr>
            <a:spLocks/>
          </p:cNvSpPr>
          <p:nvPr>
            <p:custDataLst>
              <p:tags r:id="rId27"/>
            </p:custDataLst>
          </p:nvPr>
        </p:nvSpPr>
        <p:spPr bwMode="auto">
          <a:xfrm>
            <a:off x="2327275" y="5613400"/>
            <a:ext cx="471488"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C44F7C29-E2E1-430B-8756-61493A8204D1}" type="datetime'''''''''I''''S''''''O''''-N''''''''''''E'''''''''">
              <a:rPr lang="en-US" altLang="en-US" sz="1050" smtClean="0"/>
              <a:pPr marL="0" lvl="0" indent="0" algn="ctr">
                <a:spcBef>
                  <a:spcPct val="0"/>
                </a:spcBef>
                <a:spcAft>
                  <a:spcPct val="0"/>
                </a:spcAft>
                <a:buNone/>
              </a:pPr>
              <a:t>ISO-NE</a:t>
            </a:fld>
            <a:endParaRPr lang="en-US" sz="1050"/>
          </a:p>
        </p:txBody>
      </p:sp>
      <p:sp>
        <p:nvSpPr>
          <p:cNvPr id="141" name="Text Placeholder 10">
            <a:extLst>
              <a:ext uri="{FF2B5EF4-FFF2-40B4-BE49-F238E27FC236}">
                <a16:creationId xmlns:a16="http://schemas.microsoft.com/office/drawing/2014/main" id="{2DD4D170-5260-D088-5C8F-855F20B97954}"/>
              </a:ext>
            </a:extLst>
          </p:cNvPr>
          <p:cNvSpPr>
            <a:spLocks/>
          </p:cNvSpPr>
          <p:nvPr>
            <p:custDataLst>
              <p:tags r:id="rId28"/>
            </p:custDataLst>
          </p:nvPr>
        </p:nvSpPr>
        <p:spPr bwMode="auto">
          <a:xfrm>
            <a:off x="3146425" y="5613400"/>
            <a:ext cx="352425"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304BDAA7-AAB5-4474-BC79-F2085374C495}" type="datetime'''''MI''''''S''''''''''''''O'''''''''''''''''''''''''''''''">
              <a:rPr lang="en-US" altLang="en-US" sz="1050" smtClean="0"/>
              <a:pPr marL="0" lvl="0" indent="0" algn="ctr">
                <a:spcBef>
                  <a:spcPct val="0"/>
                </a:spcBef>
                <a:spcAft>
                  <a:spcPct val="0"/>
                </a:spcAft>
                <a:buNone/>
              </a:pPr>
              <a:t>MISO</a:t>
            </a:fld>
            <a:endParaRPr lang="en-US" sz="1050"/>
          </a:p>
        </p:txBody>
      </p:sp>
      <p:sp>
        <p:nvSpPr>
          <p:cNvPr id="142" name="Text Placeholder 10">
            <a:extLst>
              <a:ext uri="{FF2B5EF4-FFF2-40B4-BE49-F238E27FC236}">
                <a16:creationId xmlns:a16="http://schemas.microsoft.com/office/drawing/2014/main" id="{8B1DA105-A766-8EF9-2204-04072D44EE90}"/>
              </a:ext>
            </a:extLst>
          </p:cNvPr>
          <p:cNvSpPr>
            <a:spLocks/>
          </p:cNvSpPr>
          <p:nvPr>
            <p:custDataLst>
              <p:tags r:id="rId29"/>
            </p:custDataLst>
          </p:nvPr>
        </p:nvSpPr>
        <p:spPr bwMode="auto">
          <a:xfrm>
            <a:off x="3870325" y="5613400"/>
            <a:ext cx="427038"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386D1BE0-80A2-4E32-88AB-595A76DD4019}" type="datetime'''''''''''N''''''''''''''''Y''''''I''''''''''''''''''''S''O'">
              <a:rPr lang="en-US" altLang="en-US" sz="1050" smtClean="0"/>
              <a:pPr marL="0" lvl="0" indent="0" algn="ctr">
                <a:spcBef>
                  <a:spcPct val="0"/>
                </a:spcBef>
                <a:spcAft>
                  <a:spcPct val="0"/>
                </a:spcAft>
                <a:buNone/>
              </a:pPr>
              <a:t>NYISO</a:t>
            </a:fld>
            <a:endParaRPr lang="en-US" sz="1050"/>
          </a:p>
        </p:txBody>
      </p:sp>
      <p:sp>
        <p:nvSpPr>
          <p:cNvPr id="143" name="Text Placeholder 10">
            <a:extLst>
              <a:ext uri="{FF2B5EF4-FFF2-40B4-BE49-F238E27FC236}">
                <a16:creationId xmlns:a16="http://schemas.microsoft.com/office/drawing/2014/main" id="{F2DFC9B9-E254-AC26-46DD-F396D3C7EE46}"/>
              </a:ext>
            </a:extLst>
          </p:cNvPr>
          <p:cNvSpPr>
            <a:spLocks/>
          </p:cNvSpPr>
          <p:nvPr>
            <p:custDataLst>
              <p:tags r:id="rId30"/>
            </p:custDataLst>
          </p:nvPr>
        </p:nvSpPr>
        <p:spPr bwMode="auto">
          <a:xfrm>
            <a:off x="4703763" y="5613400"/>
            <a:ext cx="279400"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92F19EC0-CD22-40A6-9960-32CF11F94372}" type="datetime'''''''''''''P''J''''''''''''''''M'''''''">
              <a:rPr lang="en-US" altLang="en-US" sz="1050" smtClean="0"/>
              <a:pPr marL="0" lvl="0" indent="0" algn="ctr">
                <a:spcBef>
                  <a:spcPct val="0"/>
                </a:spcBef>
                <a:spcAft>
                  <a:spcPct val="0"/>
                </a:spcAft>
                <a:buNone/>
              </a:pPr>
              <a:t>PJM</a:t>
            </a:fld>
            <a:endParaRPr lang="en-US" sz="1050"/>
          </a:p>
        </p:txBody>
      </p:sp>
      <p:sp>
        <p:nvSpPr>
          <p:cNvPr id="144" name="Text Placeholder 10">
            <a:extLst>
              <a:ext uri="{FF2B5EF4-FFF2-40B4-BE49-F238E27FC236}">
                <a16:creationId xmlns:a16="http://schemas.microsoft.com/office/drawing/2014/main" id="{78B91C8A-D3A1-F714-7C91-A50929CABAF1}"/>
              </a:ext>
            </a:extLst>
          </p:cNvPr>
          <p:cNvSpPr>
            <a:spLocks/>
          </p:cNvSpPr>
          <p:nvPr>
            <p:custDataLst>
              <p:tags r:id="rId31"/>
            </p:custDataLst>
          </p:nvPr>
        </p:nvSpPr>
        <p:spPr bwMode="auto">
          <a:xfrm>
            <a:off x="5462588" y="5613400"/>
            <a:ext cx="279400" cy="1603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fld id="{0DCFBD72-7654-4158-A30F-8BBA95025275}" type="datetime'''''''''''''''''''''SP''''''''''''''P'''''''''''''''">
              <a:rPr lang="en-US" altLang="en-US" sz="1050" smtClean="0"/>
              <a:pPr marL="0" lvl="0" indent="0" algn="ctr">
                <a:spcBef>
                  <a:spcPct val="0"/>
                </a:spcBef>
                <a:spcAft>
                  <a:spcPct val="0"/>
                </a:spcAft>
                <a:buNone/>
              </a:pPr>
              <a:t>SPP</a:t>
            </a:fld>
            <a:endParaRPr lang="en-US" sz="1050"/>
          </a:p>
        </p:txBody>
      </p:sp>
      <p:sp>
        <p:nvSpPr>
          <p:cNvPr id="145" name="Text Placeholder 10">
            <a:extLst>
              <a:ext uri="{FF2B5EF4-FFF2-40B4-BE49-F238E27FC236}">
                <a16:creationId xmlns:a16="http://schemas.microsoft.com/office/drawing/2014/main" id="{AF6CB8A3-53EF-7D0D-347D-A3F91C23F65A}"/>
              </a:ext>
            </a:extLst>
          </p:cNvPr>
          <p:cNvSpPr>
            <a:spLocks/>
          </p:cNvSpPr>
          <p:nvPr>
            <p:custDataLst>
              <p:tags r:id="rId32"/>
            </p:custDataLst>
          </p:nvPr>
        </p:nvSpPr>
        <p:spPr bwMode="auto">
          <a:xfrm>
            <a:off x="858838" y="2693988"/>
            <a:ext cx="368300" cy="227013"/>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r>
              <a:rPr lang="en-US" altLang="en-US" sz="1050" b="1">
                <a:effectLst/>
              </a:rPr>
              <a:t>5.1x</a:t>
            </a:r>
            <a:endParaRPr lang="en-US" sz="1050" b="1"/>
          </a:p>
        </p:txBody>
      </p:sp>
      <p:sp>
        <p:nvSpPr>
          <p:cNvPr id="146" name="Text Placeholder 10">
            <a:extLst>
              <a:ext uri="{FF2B5EF4-FFF2-40B4-BE49-F238E27FC236}">
                <a16:creationId xmlns:a16="http://schemas.microsoft.com/office/drawing/2014/main" id="{108322DF-6780-8DE6-6BFA-4F2D739768BB}"/>
              </a:ext>
            </a:extLst>
          </p:cNvPr>
          <p:cNvSpPr>
            <a:spLocks/>
          </p:cNvSpPr>
          <p:nvPr>
            <p:custDataLst>
              <p:tags r:id="rId33"/>
            </p:custDataLst>
          </p:nvPr>
        </p:nvSpPr>
        <p:spPr bwMode="auto">
          <a:xfrm>
            <a:off x="1617663" y="2693988"/>
            <a:ext cx="368300" cy="227013"/>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r>
              <a:rPr lang="en-US" altLang="en-US" sz="1050" b="1">
                <a:effectLst/>
              </a:rPr>
              <a:t>4.2x</a:t>
            </a:r>
            <a:endParaRPr lang="en-US" sz="1050" b="1"/>
          </a:p>
        </p:txBody>
      </p:sp>
      <p:sp>
        <p:nvSpPr>
          <p:cNvPr id="147" name="Text Placeholder 10">
            <a:extLst>
              <a:ext uri="{FF2B5EF4-FFF2-40B4-BE49-F238E27FC236}">
                <a16:creationId xmlns:a16="http://schemas.microsoft.com/office/drawing/2014/main" id="{DA0C6A87-8ACE-62EB-5C8D-BAE07A9ECF91}"/>
              </a:ext>
            </a:extLst>
          </p:cNvPr>
          <p:cNvSpPr>
            <a:spLocks/>
          </p:cNvSpPr>
          <p:nvPr>
            <p:custDataLst>
              <p:tags r:id="rId34"/>
            </p:custDataLst>
          </p:nvPr>
        </p:nvSpPr>
        <p:spPr bwMode="auto">
          <a:xfrm>
            <a:off x="2452688" y="4341813"/>
            <a:ext cx="219075" cy="219075"/>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r>
              <a:rPr lang="en-US" altLang="en-US" sz="1050" b="1">
                <a:effectLst/>
              </a:rPr>
              <a:t>6x</a:t>
            </a:r>
            <a:endParaRPr lang="en-US" sz="1050" b="1"/>
          </a:p>
        </p:txBody>
      </p:sp>
      <p:sp>
        <p:nvSpPr>
          <p:cNvPr id="148" name="Text Placeholder 10">
            <a:extLst>
              <a:ext uri="{FF2B5EF4-FFF2-40B4-BE49-F238E27FC236}">
                <a16:creationId xmlns:a16="http://schemas.microsoft.com/office/drawing/2014/main" id="{6F6E50B4-F51D-41A4-597C-489738A6CD2E}"/>
              </a:ext>
            </a:extLst>
          </p:cNvPr>
          <p:cNvSpPr>
            <a:spLocks/>
          </p:cNvSpPr>
          <p:nvPr>
            <p:custDataLst>
              <p:tags r:id="rId35"/>
            </p:custDataLst>
          </p:nvPr>
        </p:nvSpPr>
        <p:spPr bwMode="auto">
          <a:xfrm>
            <a:off x="3138488" y="3303588"/>
            <a:ext cx="368300" cy="227013"/>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r>
              <a:rPr lang="en-US" altLang="en-US" sz="1050" b="1">
                <a:effectLst/>
              </a:rPr>
              <a:t>4.6x</a:t>
            </a:r>
          </a:p>
        </p:txBody>
      </p:sp>
      <p:sp>
        <p:nvSpPr>
          <p:cNvPr id="149" name="Text Placeholder 10">
            <a:extLst>
              <a:ext uri="{FF2B5EF4-FFF2-40B4-BE49-F238E27FC236}">
                <a16:creationId xmlns:a16="http://schemas.microsoft.com/office/drawing/2014/main" id="{22A65C38-AEF3-EA0F-9061-3FD74E7D8C1C}"/>
              </a:ext>
            </a:extLst>
          </p:cNvPr>
          <p:cNvSpPr>
            <a:spLocks/>
          </p:cNvSpPr>
          <p:nvPr>
            <p:custDataLst>
              <p:tags r:id="rId36"/>
            </p:custDataLst>
          </p:nvPr>
        </p:nvSpPr>
        <p:spPr bwMode="auto">
          <a:xfrm>
            <a:off x="3898900" y="4249738"/>
            <a:ext cx="368300" cy="227013"/>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r>
              <a:rPr lang="en-US" altLang="en-US" sz="1050" b="1"/>
              <a:t>6</a:t>
            </a:r>
            <a:r>
              <a:rPr lang="en-US" altLang="en-US" sz="1050" b="1">
                <a:effectLst/>
              </a:rPr>
              <a:t>.8x</a:t>
            </a:r>
            <a:endParaRPr lang="en-US" sz="1050" b="1"/>
          </a:p>
        </p:txBody>
      </p:sp>
      <p:sp>
        <p:nvSpPr>
          <p:cNvPr id="150" name="Text Placeholder 10">
            <a:extLst>
              <a:ext uri="{FF2B5EF4-FFF2-40B4-BE49-F238E27FC236}">
                <a16:creationId xmlns:a16="http://schemas.microsoft.com/office/drawing/2014/main" id="{3F777147-BEB6-5F6B-7502-25B4D3E5F940}"/>
              </a:ext>
            </a:extLst>
          </p:cNvPr>
          <p:cNvSpPr>
            <a:spLocks/>
          </p:cNvSpPr>
          <p:nvPr>
            <p:custDataLst>
              <p:tags r:id="rId37"/>
            </p:custDataLst>
          </p:nvPr>
        </p:nvSpPr>
        <p:spPr bwMode="auto">
          <a:xfrm>
            <a:off x="4605338" y="2755900"/>
            <a:ext cx="474663" cy="227013"/>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r>
              <a:rPr lang="en-US" altLang="en-US" sz="1050" b="1">
                <a:effectLst/>
              </a:rPr>
              <a:t>10.5x</a:t>
            </a:r>
            <a:endParaRPr lang="en-US" sz="1050" b="1"/>
          </a:p>
        </p:txBody>
      </p:sp>
      <p:sp>
        <p:nvSpPr>
          <p:cNvPr id="151" name="Text Placeholder 10">
            <a:extLst>
              <a:ext uri="{FF2B5EF4-FFF2-40B4-BE49-F238E27FC236}">
                <a16:creationId xmlns:a16="http://schemas.microsoft.com/office/drawing/2014/main" id="{60FCC0B3-5A7E-EF7D-FF6E-DF94C14AF328}"/>
              </a:ext>
            </a:extLst>
          </p:cNvPr>
          <p:cNvSpPr>
            <a:spLocks/>
          </p:cNvSpPr>
          <p:nvPr>
            <p:custDataLst>
              <p:tags r:id="rId38"/>
            </p:custDataLst>
          </p:nvPr>
        </p:nvSpPr>
        <p:spPr bwMode="auto">
          <a:xfrm>
            <a:off x="5418138" y="4713288"/>
            <a:ext cx="368300" cy="227013"/>
          </a:xfrm>
          <a:prstGeom prst="ellipse">
            <a:avLst/>
          </a:prstGeom>
          <a:solidFill>
            <a:schemeClr val="bg1"/>
          </a:solidFill>
          <a:ln w="9525" cmpd="sng" algn="ctr">
            <a:solidFill>
              <a:schemeClr val="tx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1200"/>
              </a:spcBef>
              <a:buFont typeface="Arial" panose="020B0604020202020204" pitchFamily="34" charset="0"/>
              <a:buChar char="•"/>
              <a:defRPr sz="1600" kern="1200">
                <a:solidFill>
                  <a:schemeClr val="tx1"/>
                </a:solidFill>
                <a:latin typeface="+mn-lt"/>
                <a:ea typeface="+mn-ea"/>
                <a:cs typeface="+mn-cs"/>
              </a:defRPr>
            </a:lvl1pPr>
            <a:lvl2pPr marL="361950"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2pPr>
            <a:lvl3pPr marL="534988" indent="-173038"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3pPr>
            <a:lvl4pPr marL="715963" indent="-180975" algn="l" defTabSz="914354"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98525" indent="-182563" algn="l" defTabSz="914354" rtl="0" eaLnBrk="1" latinLnBrk="0" hangingPunct="1">
              <a:lnSpc>
                <a:spcPct val="100000"/>
              </a:lnSpc>
              <a:spcBef>
                <a:spcPts val="600"/>
              </a:spcBef>
              <a:buFont typeface="Arial" panose="020B0604020202020204" pitchFamily="34" charset="0"/>
              <a:buChar char="&gt;"/>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spcAft>
                <a:spcPct val="0"/>
              </a:spcAft>
              <a:buNone/>
            </a:pPr>
            <a:r>
              <a:rPr lang="en-US" altLang="en-US" sz="1050" b="1">
                <a:effectLst/>
              </a:rPr>
              <a:t>2.4x</a:t>
            </a:r>
            <a:endParaRPr lang="en-US" sz="1050" b="1"/>
          </a:p>
        </p:txBody>
      </p:sp>
      <p:sp>
        <p:nvSpPr>
          <p:cNvPr id="30" name="Rectangle 29">
            <a:extLst>
              <a:ext uri="{FF2B5EF4-FFF2-40B4-BE49-F238E27FC236}">
                <a16:creationId xmlns:a16="http://schemas.microsoft.com/office/drawing/2014/main" id="{FE9D42E8-42CA-C824-7937-C3E5E0F03CED}"/>
              </a:ext>
            </a:extLst>
          </p:cNvPr>
          <p:cNvSpPr/>
          <p:nvPr/>
        </p:nvSpPr>
        <p:spPr bwMode="gray">
          <a:xfrm rot="5400000">
            <a:off x="393386" y="2332437"/>
            <a:ext cx="197543" cy="227013"/>
          </a:xfrm>
          <a:prstGeom prst="rect">
            <a:avLst/>
          </a:prstGeom>
          <a:solidFill>
            <a:srgbClr val="34A398"/>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31" name="Rectangle 30">
            <a:extLst>
              <a:ext uri="{FF2B5EF4-FFF2-40B4-BE49-F238E27FC236}">
                <a16:creationId xmlns:a16="http://schemas.microsoft.com/office/drawing/2014/main" id="{0D4F05B9-FD42-97B1-E552-8FB0F833609D}"/>
              </a:ext>
            </a:extLst>
          </p:cNvPr>
          <p:cNvSpPr/>
          <p:nvPr/>
        </p:nvSpPr>
        <p:spPr bwMode="gray">
          <a:xfrm rot="5400000">
            <a:off x="2381738" y="2332437"/>
            <a:ext cx="197542" cy="227013"/>
          </a:xfrm>
          <a:prstGeom prst="rect">
            <a:avLst/>
          </a:prstGeom>
          <a:solidFill>
            <a:srgbClr val="9DB2CF"/>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33" name="TextBox 32">
            <a:extLst>
              <a:ext uri="{FF2B5EF4-FFF2-40B4-BE49-F238E27FC236}">
                <a16:creationId xmlns:a16="http://schemas.microsoft.com/office/drawing/2014/main" id="{E0AB8981-DFE5-B40F-DF00-4FED17A4EF47}"/>
              </a:ext>
            </a:extLst>
          </p:cNvPr>
          <p:cNvSpPr txBox="1"/>
          <p:nvPr/>
        </p:nvSpPr>
        <p:spPr bwMode="gray">
          <a:xfrm>
            <a:off x="570989" y="2318985"/>
            <a:ext cx="1692744" cy="253916"/>
          </a:xfrm>
          <a:prstGeom prst="rect">
            <a:avLst/>
          </a:prstGeom>
          <a:noFill/>
        </p:spPr>
        <p:txBody>
          <a:bodyPr wrap="square">
            <a:spAutoFit/>
          </a:bodyPr>
          <a:lstStyle/>
          <a:p>
            <a:r>
              <a:rPr lang="en-US" sz="1000">
                <a:solidFill>
                  <a:srgbClr val="000000"/>
                </a:solidFill>
                <a:latin typeface="Arial"/>
              </a:rPr>
              <a:t>Projected Storage Build</a:t>
            </a:r>
            <a:endParaRPr lang="en-US" sz="1000"/>
          </a:p>
        </p:txBody>
      </p:sp>
      <p:sp>
        <p:nvSpPr>
          <p:cNvPr id="34" name="TextBox 33">
            <a:extLst>
              <a:ext uri="{FF2B5EF4-FFF2-40B4-BE49-F238E27FC236}">
                <a16:creationId xmlns:a16="http://schemas.microsoft.com/office/drawing/2014/main" id="{4FECC12A-8DE9-6CBC-C437-EA1CF830BC19}"/>
              </a:ext>
            </a:extLst>
          </p:cNvPr>
          <p:cNvSpPr txBox="1"/>
          <p:nvPr/>
        </p:nvSpPr>
        <p:spPr bwMode="gray">
          <a:xfrm>
            <a:off x="2584256" y="2318985"/>
            <a:ext cx="1692744" cy="253916"/>
          </a:xfrm>
          <a:prstGeom prst="rect">
            <a:avLst/>
          </a:prstGeom>
          <a:noFill/>
        </p:spPr>
        <p:txBody>
          <a:bodyPr wrap="square">
            <a:spAutoFit/>
          </a:bodyPr>
          <a:lstStyle/>
          <a:p>
            <a:r>
              <a:rPr lang="en-US" sz="1000">
                <a:solidFill>
                  <a:srgbClr val="000000"/>
                </a:solidFill>
                <a:latin typeface="Arial"/>
              </a:rPr>
              <a:t>Active queue capacity</a:t>
            </a:r>
            <a:endParaRPr lang="en-US" sz="1000"/>
          </a:p>
        </p:txBody>
      </p:sp>
      <p:graphicFrame>
        <p:nvGraphicFramePr>
          <p:cNvPr id="42" name="Chart 41">
            <a:extLst>
              <a:ext uri="{FF2B5EF4-FFF2-40B4-BE49-F238E27FC236}">
                <a16:creationId xmlns:a16="http://schemas.microsoft.com/office/drawing/2014/main" id="{33362C18-6D7A-CB4E-3251-431F67D2BFE4}"/>
              </a:ext>
            </a:extLst>
          </p:cNvPr>
          <p:cNvGraphicFramePr/>
          <p:nvPr>
            <p:custDataLst>
              <p:tags r:id="rId39"/>
            </p:custDataLst>
          </p:nvPr>
        </p:nvGraphicFramePr>
        <p:xfrm>
          <a:off x="6724650" y="2643188"/>
          <a:ext cx="3490913" cy="3081337"/>
        </p:xfrm>
        <a:graphic>
          <a:graphicData uri="http://schemas.openxmlformats.org/drawingml/2006/chart">
            <c:chart xmlns:c="http://schemas.openxmlformats.org/drawingml/2006/chart" xmlns:r="http://schemas.openxmlformats.org/officeDocument/2006/relationships" r:id="rId65"/>
          </a:graphicData>
        </a:graphic>
      </p:graphicFrame>
      <p:sp>
        <p:nvSpPr>
          <p:cNvPr id="284" name="Text Placeholder 10">
            <a:extLst>
              <a:ext uri="{FF2B5EF4-FFF2-40B4-BE49-F238E27FC236}">
                <a16:creationId xmlns:a16="http://schemas.microsoft.com/office/drawing/2014/main" id="{ECEC8442-9FEB-9B94-5D78-DA89AC0B5ECB}"/>
              </a:ext>
            </a:extLst>
          </p:cNvPr>
          <p:cNvSpPr txBox="1">
            <a:spLocks/>
          </p:cNvSpPr>
          <p:nvPr>
            <p:custDataLst>
              <p:tags r:id="rId40"/>
            </p:custDataLst>
          </p:nvPr>
        </p:nvSpPr>
        <p:spPr bwMode="gray">
          <a:xfrm>
            <a:off x="6496050" y="5492750"/>
            <a:ext cx="1825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79F500F2-72F1-4338-B7F6-0CD863F41BA1}" type="datetime'0'''''''''''''''''''''''''''''''''''''''''">
              <a:rPr lang="en-US" altLang="en-US" sz="1000" smtClean="0">
                <a:effectLst/>
              </a:rPr>
              <a:pPr marL="0" indent="0" algn="r">
                <a:spcBef>
                  <a:spcPct val="0"/>
                </a:spcBef>
                <a:spcAft>
                  <a:spcPct val="0"/>
                </a:spcAft>
                <a:buNone/>
              </a:pPr>
              <a:t>0</a:t>
            </a:fld>
            <a:r>
              <a:rPr lang="en-US" altLang="en-US" sz="1000">
                <a:effectLst/>
              </a:rPr>
              <a:t>%</a:t>
            </a:r>
            <a:endParaRPr lang="en-US" sz="1000"/>
          </a:p>
        </p:txBody>
      </p:sp>
      <p:sp>
        <p:nvSpPr>
          <p:cNvPr id="285" name="Text Placeholder 10">
            <a:extLst>
              <a:ext uri="{FF2B5EF4-FFF2-40B4-BE49-F238E27FC236}">
                <a16:creationId xmlns:a16="http://schemas.microsoft.com/office/drawing/2014/main" id="{2B9DB741-A0F3-C0E9-C1E6-A9A2FC45C06B}"/>
              </a:ext>
            </a:extLst>
          </p:cNvPr>
          <p:cNvSpPr txBox="1">
            <a:spLocks/>
          </p:cNvSpPr>
          <p:nvPr>
            <p:custDataLst>
              <p:tags r:id="rId41"/>
            </p:custDataLst>
          </p:nvPr>
        </p:nvSpPr>
        <p:spPr bwMode="gray">
          <a:xfrm>
            <a:off x="6426200" y="4938713"/>
            <a:ext cx="2524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5CB2DDF9-E17F-4E48-8E39-D86F1CDC7185}" type="datetime'''''''''''''''''''''''''2''''''''''''''''''''''0'">
              <a:rPr lang="en-US" altLang="en-US" sz="1000" smtClean="0">
                <a:effectLst/>
              </a:rPr>
              <a:pPr marL="0" indent="0" algn="r">
                <a:spcBef>
                  <a:spcPct val="0"/>
                </a:spcBef>
                <a:spcAft>
                  <a:spcPct val="0"/>
                </a:spcAft>
                <a:buNone/>
              </a:pPr>
              <a:t>20</a:t>
            </a:fld>
            <a:r>
              <a:rPr lang="en-US" altLang="en-US" sz="1000">
                <a:effectLst/>
              </a:rPr>
              <a:t>%</a:t>
            </a:r>
            <a:endParaRPr lang="en-US" sz="1000"/>
          </a:p>
        </p:txBody>
      </p:sp>
      <p:sp>
        <p:nvSpPr>
          <p:cNvPr id="286" name="Text Placeholder 10">
            <a:extLst>
              <a:ext uri="{FF2B5EF4-FFF2-40B4-BE49-F238E27FC236}">
                <a16:creationId xmlns:a16="http://schemas.microsoft.com/office/drawing/2014/main" id="{B4751ADF-7596-1480-4181-14E48E08F9AD}"/>
              </a:ext>
            </a:extLst>
          </p:cNvPr>
          <p:cNvSpPr txBox="1">
            <a:spLocks/>
          </p:cNvSpPr>
          <p:nvPr>
            <p:custDataLst>
              <p:tags r:id="rId42"/>
            </p:custDataLst>
          </p:nvPr>
        </p:nvSpPr>
        <p:spPr bwMode="gray">
          <a:xfrm>
            <a:off x="6426200" y="4384675"/>
            <a:ext cx="2524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10EEDF08-AFF5-47DB-BC24-28CA5B92E851}" type="datetime'''''''''''''''''''''''''''''''''''4''''''''0'''">
              <a:rPr lang="en-US" altLang="en-US" sz="1000" smtClean="0">
                <a:effectLst/>
              </a:rPr>
              <a:pPr marL="0" indent="0" algn="r">
                <a:spcBef>
                  <a:spcPct val="0"/>
                </a:spcBef>
                <a:spcAft>
                  <a:spcPct val="0"/>
                </a:spcAft>
                <a:buNone/>
              </a:pPr>
              <a:t>40</a:t>
            </a:fld>
            <a:r>
              <a:rPr lang="en-US" altLang="en-US" sz="1000">
                <a:effectLst/>
              </a:rPr>
              <a:t>%</a:t>
            </a:r>
            <a:endParaRPr lang="en-US" sz="1000"/>
          </a:p>
        </p:txBody>
      </p:sp>
      <p:sp>
        <p:nvSpPr>
          <p:cNvPr id="287" name="Text Placeholder 10">
            <a:extLst>
              <a:ext uri="{FF2B5EF4-FFF2-40B4-BE49-F238E27FC236}">
                <a16:creationId xmlns:a16="http://schemas.microsoft.com/office/drawing/2014/main" id="{A19222CE-3021-EEA0-1722-DF8DD0311938}"/>
              </a:ext>
            </a:extLst>
          </p:cNvPr>
          <p:cNvSpPr txBox="1">
            <a:spLocks/>
          </p:cNvSpPr>
          <p:nvPr>
            <p:custDataLst>
              <p:tags r:id="rId43"/>
            </p:custDataLst>
          </p:nvPr>
        </p:nvSpPr>
        <p:spPr bwMode="gray">
          <a:xfrm>
            <a:off x="6426200" y="3830638"/>
            <a:ext cx="2524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2C177078-630F-47E8-B0BF-223D86143533}" type="datetime'''''''''''''''6''''''''''''''''''''''''''''''''''''0'''">
              <a:rPr lang="en-US" altLang="en-US" sz="1000" smtClean="0">
                <a:effectLst/>
              </a:rPr>
              <a:pPr marL="0" indent="0" algn="r">
                <a:spcBef>
                  <a:spcPct val="0"/>
                </a:spcBef>
                <a:spcAft>
                  <a:spcPct val="0"/>
                </a:spcAft>
                <a:buNone/>
              </a:pPr>
              <a:t>60</a:t>
            </a:fld>
            <a:r>
              <a:rPr lang="en-US" altLang="en-US" sz="1000">
                <a:effectLst/>
              </a:rPr>
              <a:t>%</a:t>
            </a:r>
            <a:endParaRPr lang="en-US" sz="1000"/>
          </a:p>
        </p:txBody>
      </p:sp>
      <p:sp>
        <p:nvSpPr>
          <p:cNvPr id="289" name="Text Placeholder 10">
            <a:extLst>
              <a:ext uri="{FF2B5EF4-FFF2-40B4-BE49-F238E27FC236}">
                <a16:creationId xmlns:a16="http://schemas.microsoft.com/office/drawing/2014/main" id="{D05FD191-1CAC-E8F3-A853-F821550608FA}"/>
              </a:ext>
            </a:extLst>
          </p:cNvPr>
          <p:cNvSpPr txBox="1">
            <a:spLocks/>
          </p:cNvSpPr>
          <p:nvPr>
            <p:custDataLst>
              <p:tags r:id="rId44"/>
            </p:custDataLst>
          </p:nvPr>
        </p:nvSpPr>
        <p:spPr bwMode="gray">
          <a:xfrm>
            <a:off x="6426200" y="3276600"/>
            <a:ext cx="2524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D3528F2E-DA99-4A10-ADB9-016CFC417566}" type="datetime'''''''''''8''''''''''''''''0'''''''''''''''''''">
              <a:rPr lang="en-US" altLang="en-US" sz="1000" smtClean="0">
                <a:effectLst/>
              </a:rPr>
              <a:pPr marL="0" indent="0" algn="r">
                <a:spcBef>
                  <a:spcPct val="0"/>
                </a:spcBef>
                <a:spcAft>
                  <a:spcPct val="0"/>
                </a:spcAft>
                <a:buNone/>
              </a:pPr>
              <a:t>80</a:t>
            </a:fld>
            <a:r>
              <a:rPr lang="en-US" altLang="en-US" sz="1000">
                <a:effectLst/>
              </a:rPr>
              <a:t>%</a:t>
            </a:r>
            <a:endParaRPr lang="en-US" sz="1000"/>
          </a:p>
        </p:txBody>
      </p:sp>
      <p:sp>
        <p:nvSpPr>
          <p:cNvPr id="290" name="Text Placeholder 10">
            <a:extLst>
              <a:ext uri="{FF2B5EF4-FFF2-40B4-BE49-F238E27FC236}">
                <a16:creationId xmlns:a16="http://schemas.microsoft.com/office/drawing/2014/main" id="{CBD4D093-ACCD-0D57-B343-DC4725BAA232}"/>
              </a:ext>
            </a:extLst>
          </p:cNvPr>
          <p:cNvSpPr txBox="1">
            <a:spLocks/>
          </p:cNvSpPr>
          <p:nvPr>
            <p:custDataLst>
              <p:tags r:id="rId45"/>
            </p:custDataLst>
          </p:nvPr>
        </p:nvSpPr>
        <p:spPr bwMode="gray">
          <a:xfrm>
            <a:off x="6356350" y="2722563"/>
            <a:ext cx="32226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ct val="0"/>
              </a:spcBef>
              <a:spcAft>
                <a:spcPct val="0"/>
              </a:spcAft>
              <a:buNone/>
            </a:pPr>
            <a:fld id="{3800BC04-8E01-4073-A934-7DF9AAD182D9}" type="datetime'''''''''''''''''1''''0''''''''''''''''0'">
              <a:rPr lang="en-US" altLang="en-US" sz="1000" smtClean="0">
                <a:effectLst/>
              </a:rPr>
              <a:pPr marL="0" indent="0" algn="r">
                <a:spcBef>
                  <a:spcPct val="0"/>
                </a:spcBef>
                <a:spcAft>
                  <a:spcPct val="0"/>
                </a:spcAft>
                <a:buNone/>
              </a:pPr>
              <a:t>100</a:t>
            </a:fld>
            <a:r>
              <a:rPr lang="en-US" altLang="en-US" sz="1000">
                <a:effectLst/>
              </a:rPr>
              <a:t>%</a:t>
            </a:r>
            <a:endParaRPr lang="en-US" sz="1000"/>
          </a:p>
        </p:txBody>
      </p:sp>
      <p:sp>
        <p:nvSpPr>
          <p:cNvPr id="12" name="Text Placeholder 10">
            <a:extLst>
              <a:ext uri="{FF2B5EF4-FFF2-40B4-BE49-F238E27FC236}">
                <a16:creationId xmlns:a16="http://schemas.microsoft.com/office/drawing/2014/main" id="{9F9CE227-4BD4-4381-1816-561C02580563}"/>
              </a:ext>
            </a:extLst>
          </p:cNvPr>
          <p:cNvSpPr txBox="1">
            <a:spLocks/>
          </p:cNvSpPr>
          <p:nvPr>
            <p:custDataLst>
              <p:tags r:id="rId46"/>
            </p:custDataLst>
          </p:nvPr>
        </p:nvSpPr>
        <p:spPr bwMode="auto">
          <a:xfrm>
            <a:off x="6838950" y="561181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AB8DCA9-40E7-4D0D-9640-0E6865C1F155}" type="datetime'''''''''''2''''0''''''1''''''5'''''''''''''''''''''''''''''''">
              <a:rPr lang="en-US" altLang="en-US" sz="1000" smtClean="0"/>
              <a:pPr marL="0" indent="0" algn="ctr">
                <a:spcBef>
                  <a:spcPct val="0"/>
                </a:spcBef>
                <a:spcAft>
                  <a:spcPct val="0"/>
                </a:spcAft>
                <a:buNone/>
              </a:pPr>
              <a:t>2015</a:t>
            </a:fld>
            <a:endParaRPr lang="en-US" sz="1000"/>
          </a:p>
        </p:txBody>
      </p:sp>
      <p:sp>
        <p:nvSpPr>
          <p:cNvPr id="57" name="Text Placeholder 10">
            <a:extLst>
              <a:ext uri="{FF2B5EF4-FFF2-40B4-BE49-F238E27FC236}">
                <a16:creationId xmlns:a16="http://schemas.microsoft.com/office/drawing/2014/main" id="{0011B0CD-2BE9-DDD8-6D07-1F411C32FA38}"/>
              </a:ext>
            </a:extLst>
          </p:cNvPr>
          <p:cNvSpPr txBox="1">
            <a:spLocks/>
          </p:cNvSpPr>
          <p:nvPr>
            <p:custDataLst>
              <p:tags r:id="rId47"/>
            </p:custDataLst>
          </p:nvPr>
        </p:nvSpPr>
        <p:spPr bwMode="auto">
          <a:xfrm>
            <a:off x="8270875" y="561181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D0F249E1-9F85-4C09-895A-89115C2FCBBB}" type="datetime'''''''''''2''''0''''''''''''2''''''''''''''''''6'">
              <a:rPr lang="en-US" altLang="en-US" sz="1000" smtClean="0"/>
              <a:pPr marL="0" indent="0" algn="ctr">
                <a:spcBef>
                  <a:spcPct val="0"/>
                </a:spcBef>
                <a:spcAft>
                  <a:spcPct val="0"/>
                </a:spcAft>
                <a:buNone/>
              </a:pPr>
              <a:t>2026</a:t>
            </a:fld>
            <a:endParaRPr lang="en-US" sz="1000"/>
          </a:p>
        </p:txBody>
      </p:sp>
      <p:sp>
        <p:nvSpPr>
          <p:cNvPr id="69" name="Text Placeholder 10">
            <a:extLst>
              <a:ext uri="{FF2B5EF4-FFF2-40B4-BE49-F238E27FC236}">
                <a16:creationId xmlns:a16="http://schemas.microsoft.com/office/drawing/2014/main" id="{D580FCA5-28CD-6394-08BB-F5607697C84E}"/>
              </a:ext>
            </a:extLst>
          </p:cNvPr>
          <p:cNvSpPr txBox="1">
            <a:spLocks/>
          </p:cNvSpPr>
          <p:nvPr>
            <p:custDataLst>
              <p:tags r:id="rId48"/>
            </p:custDataLst>
          </p:nvPr>
        </p:nvSpPr>
        <p:spPr bwMode="auto">
          <a:xfrm>
            <a:off x="9344025" y="561181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B95C085-3208-446B-99FF-C106388D00E2}" type="datetime'20''''3''''5'''''''''''''''''''''''''''''''''''''''">
              <a:rPr lang="en-US" altLang="en-US" sz="1000" smtClean="0"/>
              <a:pPr marL="0" indent="0" algn="ctr">
                <a:spcBef>
                  <a:spcPct val="0"/>
                </a:spcBef>
                <a:spcAft>
                  <a:spcPct val="0"/>
                </a:spcAft>
                <a:buNone/>
              </a:pPr>
              <a:t>2035</a:t>
            </a:fld>
            <a:endParaRPr lang="en-US" sz="1000"/>
          </a:p>
        </p:txBody>
      </p:sp>
      <p:cxnSp>
        <p:nvCxnSpPr>
          <p:cNvPr id="39" name="Straight Connector 38">
            <a:extLst>
              <a:ext uri="{FF2B5EF4-FFF2-40B4-BE49-F238E27FC236}">
                <a16:creationId xmlns:a16="http://schemas.microsoft.com/office/drawing/2014/main" id="{229C92B8-6913-A348-3E30-7E23A0C2C518}"/>
              </a:ext>
            </a:extLst>
          </p:cNvPr>
          <p:cNvCxnSpPr/>
          <p:nvPr>
            <p:custDataLst>
              <p:tags r:id="rId49"/>
            </p:custDataLst>
          </p:nvPr>
        </p:nvCxnSpPr>
        <p:spPr bwMode="gray">
          <a:xfrm>
            <a:off x="6421438" y="2419350"/>
            <a:ext cx="150813" cy="0"/>
          </a:xfrm>
          <a:prstGeom prst="line">
            <a:avLst/>
          </a:prstGeom>
          <a:ln w="28575" cap="rnd" cmpd="sng" algn="ctr">
            <a:solidFill>
              <a:schemeClr val="accent6"/>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sp>
        <p:nvSpPr>
          <p:cNvPr id="40" name="Rectangle 39">
            <a:extLst>
              <a:ext uri="{FF2B5EF4-FFF2-40B4-BE49-F238E27FC236}">
                <a16:creationId xmlns:a16="http://schemas.microsoft.com/office/drawing/2014/main" id="{94F7A659-C897-A114-4394-A715DACA25CD}"/>
              </a:ext>
            </a:extLst>
          </p:cNvPr>
          <p:cNvSpPr/>
          <p:nvPr>
            <p:custDataLst>
              <p:tags r:id="rId50"/>
            </p:custDataLst>
          </p:nvPr>
        </p:nvSpPr>
        <p:spPr bwMode="auto">
          <a:xfrm>
            <a:off x="8274050" y="2352675"/>
            <a:ext cx="179388" cy="133350"/>
          </a:xfrm>
          <a:prstGeom prst="rect">
            <a:avLst/>
          </a:prstGeom>
          <a:solidFill>
            <a:schemeClr val="folHlink"/>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28" name="Text Placeholder 10">
            <a:extLst>
              <a:ext uri="{FF2B5EF4-FFF2-40B4-BE49-F238E27FC236}">
                <a16:creationId xmlns:a16="http://schemas.microsoft.com/office/drawing/2014/main" id="{BDE1C7A6-67D9-EC92-0298-92CCA5A0830C}"/>
              </a:ext>
            </a:extLst>
          </p:cNvPr>
          <p:cNvSpPr txBox="1">
            <a:spLocks/>
          </p:cNvSpPr>
          <p:nvPr>
            <p:custDataLst>
              <p:tags r:id="rId51"/>
            </p:custDataLst>
          </p:nvPr>
        </p:nvSpPr>
        <p:spPr bwMode="auto">
          <a:xfrm>
            <a:off x="6637338" y="2347913"/>
            <a:ext cx="15351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3F6A7CDA-B6DE-4C7A-8541-D5D0609ABB5F}" type="datetime'Cu''m''''ula''t''''''''''ive'' ''IB''R ''''''F''''''''lee''t'">
              <a:rPr lang="en-US" altLang="en-US" sz="1000" smtClean="0"/>
              <a:pPr marL="0" indent="0">
                <a:spcBef>
                  <a:spcPct val="0"/>
                </a:spcBef>
                <a:spcAft>
                  <a:spcPct val="0"/>
                </a:spcAft>
                <a:buNone/>
              </a:pPr>
              <a:t>Cumulative IBR Fleet</a:t>
            </a:fld>
            <a:r>
              <a:rPr lang="en-US" altLang="en-US" sz="1000"/>
              <a:t> (GW)</a:t>
            </a:r>
            <a:endParaRPr lang="en-US" sz="1000"/>
          </a:p>
        </p:txBody>
      </p:sp>
      <p:sp>
        <p:nvSpPr>
          <p:cNvPr id="19" name="Text Placeholder 10">
            <a:extLst>
              <a:ext uri="{FF2B5EF4-FFF2-40B4-BE49-F238E27FC236}">
                <a16:creationId xmlns:a16="http://schemas.microsoft.com/office/drawing/2014/main" id="{3C11ACC1-27AB-3C6E-B28B-8F43CC437809}"/>
              </a:ext>
            </a:extLst>
          </p:cNvPr>
          <p:cNvSpPr txBox="1">
            <a:spLocks/>
          </p:cNvSpPr>
          <p:nvPr>
            <p:custDataLst>
              <p:tags r:id="rId52"/>
            </p:custDataLst>
          </p:nvPr>
        </p:nvSpPr>
        <p:spPr bwMode="auto">
          <a:xfrm>
            <a:off x="8504238" y="2347913"/>
            <a:ext cx="22828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9FAC0D77-B181-49FC-BEE6-58AE59ECA3FC}" type="datetime'''GFM ''Fl''eet ''S''''ha''''r''e'' of I''nver''te''''r''''s'">
              <a:rPr lang="en-US" altLang="en-US" sz="1000" smtClean="0"/>
              <a:pPr marL="0" indent="0">
                <a:spcBef>
                  <a:spcPct val="0"/>
                </a:spcBef>
                <a:spcAft>
                  <a:spcPct val="0"/>
                </a:spcAft>
                <a:buNone/>
              </a:pPr>
              <a:t>GFM Fleet Share of Inverters</a:t>
            </a:fld>
            <a:r>
              <a:rPr lang="en-US" altLang="en-US" sz="1000"/>
              <a:t> (% of total)</a:t>
            </a:r>
            <a:endParaRPr lang="en-US" sz="1000"/>
          </a:p>
        </p:txBody>
      </p:sp>
      <p:sp>
        <p:nvSpPr>
          <p:cNvPr id="26" name="btfpCallout806132">
            <a:extLst>
              <a:ext uri="{FF2B5EF4-FFF2-40B4-BE49-F238E27FC236}">
                <a16:creationId xmlns:a16="http://schemas.microsoft.com/office/drawing/2014/main" id="{C6E514AA-2834-5E2E-7D36-EE857A7B732E}"/>
              </a:ext>
            </a:extLst>
          </p:cNvPr>
          <p:cNvSpPr/>
          <p:nvPr/>
        </p:nvSpPr>
        <p:spPr bwMode="gray">
          <a:xfrm>
            <a:off x="7137400" y="3070283"/>
            <a:ext cx="1697037" cy="1172198"/>
          </a:xfrm>
          <a:prstGeom prst="wedgeRectCallout">
            <a:avLst>
              <a:gd name="adj1" fmla="val -7312"/>
              <a:gd name="adj2" fmla="val 81912"/>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73" tIns="72073" rIns="72073" bIns="72073" numCol="1" spcCol="0" rtlCol="0" fromWordArt="0" anchor="ctr" anchorCtr="0" forceAA="0" compatLnSpc="1">
            <a:prstTxWarp prst="textNoShape">
              <a:avLst/>
            </a:prstTxWarp>
            <a:noAutofit/>
          </a:bodyPr>
          <a:lstStyle/>
          <a:p>
            <a:pPr marL="0" lvl="1" defTabSz="711200">
              <a:defRPr/>
            </a:pPr>
            <a:r>
              <a:rPr lang="en-US" sz="1050" b="1" dirty="0">
                <a:solidFill>
                  <a:schemeClr val="tx1"/>
                </a:solidFill>
                <a:latin typeface="Arial"/>
                <a:cs typeface="Arial"/>
              </a:rPr>
              <a:t>25% </a:t>
            </a:r>
            <a:r>
              <a:rPr lang="en-US" sz="1050" dirty="0">
                <a:solidFill>
                  <a:schemeClr val="tx1"/>
                </a:solidFill>
                <a:latin typeface="Arial"/>
                <a:cs typeface="Arial"/>
              </a:rPr>
              <a:t>is NREL’s estimated </a:t>
            </a:r>
            <a:r>
              <a:rPr lang="en-US" sz="1050" b="1" dirty="0">
                <a:solidFill>
                  <a:schemeClr val="tx1"/>
                </a:solidFill>
                <a:latin typeface="Arial"/>
                <a:cs typeface="Arial"/>
              </a:rPr>
              <a:t>minimum GFM inverter share </a:t>
            </a:r>
            <a:r>
              <a:rPr lang="en-US" sz="1050" dirty="0">
                <a:solidFill>
                  <a:schemeClr val="tx1"/>
                </a:solidFill>
                <a:latin typeface="Arial"/>
                <a:cs typeface="Arial"/>
              </a:rPr>
              <a:t>to support high IBR systems. Localized concentration can drive risk even at higher levels</a:t>
            </a:r>
            <a:endParaRPr lang="en-US" sz="1050" i="0" u="none" strike="noStrike" kern="1200" cap="none" spc="0" normalizeH="0" baseline="0" noProof="0" dirty="0">
              <a:ln>
                <a:noFill/>
              </a:ln>
              <a:solidFill>
                <a:schemeClr val="tx1"/>
              </a:solidFill>
              <a:effectLst/>
              <a:uLnTx/>
              <a:uFillTx/>
              <a:latin typeface="Arial"/>
              <a:cs typeface="Arial"/>
            </a:endParaRPr>
          </a:p>
        </p:txBody>
      </p:sp>
      <p:cxnSp>
        <p:nvCxnSpPr>
          <p:cNvPr id="3" name="Straight Connector 2">
            <a:extLst>
              <a:ext uri="{FF2B5EF4-FFF2-40B4-BE49-F238E27FC236}">
                <a16:creationId xmlns:a16="http://schemas.microsoft.com/office/drawing/2014/main" id="{F9FF812C-CB49-838E-8AC1-B42D6165EFBB}"/>
              </a:ext>
            </a:extLst>
          </p:cNvPr>
          <p:cNvCxnSpPr/>
          <p:nvPr/>
        </p:nvCxnSpPr>
        <p:spPr bwMode="gray">
          <a:xfrm>
            <a:off x="8433434" y="5091113"/>
            <a:ext cx="0" cy="401637"/>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42C1653-D664-CC31-5166-1F477AC97B5C}"/>
              </a:ext>
            </a:extLst>
          </p:cNvPr>
          <p:cNvCxnSpPr>
            <a:cxnSpLocks/>
          </p:cNvCxnSpPr>
          <p:nvPr/>
        </p:nvCxnSpPr>
        <p:spPr bwMode="gray">
          <a:xfrm>
            <a:off x="8752840" y="4797425"/>
            <a:ext cx="0" cy="537369"/>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2" name="Pentagon 1">
            <a:extLst>
              <a:ext uri="{FF2B5EF4-FFF2-40B4-BE49-F238E27FC236}">
                <a16:creationId xmlns:a16="http://schemas.microsoft.com/office/drawing/2014/main" id="{D89DE3F4-61F2-B02A-F94F-760536E5B200}"/>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9" name="Chevron 8">
            <a:extLst>
              <a:ext uri="{FF2B5EF4-FFF2-40B4-BE49-F238E27FC236}">
                <a16:creationId xmlns:a16="http://schemas.microsoft.com/office/drawing/2014/main" id="{4AB3985F-CA4D-5088-1EEA-2F10DE61117C}"/>
              </a:ext>
            </a:extLst>
          </p:cNvPr>
          <p:cNvSpPr/>
          <p:nvPr/>
        </p:nvSpPr>
        <p:spPr>
          <a:xfrm>
            <a:off x="1690648"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Optimize</a:t>
            </a:r>
          </a:p>
        </p:txBody>
      </p:sp>
      <p:sp>
        <p:nvSpPr>
          <p:cNvPr id="10" name="Chevron 9">
            <a:extLst>
              <a:ext uri="{FF2B5EF4-FFF2-40B4-BE49-F238E27FC236}">
                <a16:creationId xmlns:a16="http://schemas.microsoft.com/office/drawing/2014/main" id="{A0E18173-2C68-2883-8112-BB30160D1A47}"/>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11" name="Chevron 10">
            <a:extLst>
              <a:ext uri="{FF2B5EF4-FFF2-40B4-BE49-F238E27FC236}">
                <a16:creationId xmlns:a16="http://schemas.microsoft.com/office/drawing/2014/main" id="{938C0A8E-3716-FE4C-A828-FC9B7FF97C86}"/>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3" name="Chevron 12">
            <a:extLst>
              <a:ext uri="{FF2B5EF4-FFF2-40B4-BE49-F238E27FC236}">
                <a16:creationId xmlns:a16="http://schemas.microsoft.com/office/drawing/2014/main" id="{1F128995-E960-8782-6496-50EA8EB22DFC}"/>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4" name="Rectangle 13">
            <a:extLst>
              <a:ext uri="{FF2B5EF4-FFF2-40B4-BE49-F238E27FC236}">
                <a16:creationId xmlns:a16="http://schemas.microsoft.com/office/drawing/2014/main" id="{AF9E3786-D5B1-13C6-CF11-A2773E7B91AB}"/>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GFM</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2145232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76CE8-8866-E714-CEE2-3198B2FE4932}"/>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7DCE730A-DCBD-1673-9805-026DE9F929FE}"/>
              </a:ext>
            </a:extLst>
          </p:cNvPr>
          <p:cNvSpPr/>
          <p:nvPr/>
        </p:nvSpPr>
        <p:spPr bwMode="gray">
          <a:xfrm>
            <a:off x="445764" y="3155002"/>
            <a:ext cx="5044181" cy="3073914"/>
          </a:xfrm>
          <a:prstGeom prst="rect">
            <a:avLst/>
          </a:prstGeom>
          <a:solidFill>
            <a:schemeClr val="accent2">
              <a:lumMod val="10000"/>
              <a:lumOff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a:ea typeface="+mn-ea"/>
              <a:cs typeface="+mn-cs"/>
            </a:endParaRPr>
          </a:p>
        </p:txBody>
      </p:sp>
      <p:graphicFrame>
        <p:nvGraphicFramePr>
          <p:cNvPr id="44" name="think-cell data - do not delete" hidden="1">
            <a:extLst>
              <a:ext uri="{FF2B5EF4-FFF2-40B4-BE49-F238E27FC236}">
                <a16:creationId xmlns:a16="http://schemas.microsoft.com/office/drawing/2014/main" id="{353DC256-0B99-E3D6-1275-C90868CF5D33}"/>
              </a:ext>
            </a:extLst>
          </p:cNvPr>
          <p:cNvGraphicFramePr>
            <a:graphicFrameLocks/>
          </p:cNvGraphicFramePr>
          <p:nvPr>
            <p:custDataLst>
              <p:tags r:id="rId1"/>
            </p:custDataLst>
            <p:extLst>
              <p:ext uri="{D42A27DB-BD31-4B8C-83A1-F6EECF244321}">
                <p14:modId xmlns:p14="http://schemas.microsoft.com/office/powerpoint/2010/main" val="87810376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8" imgW="7772400" imgH="10058400" progId="TCLayout.ActiveDocument.1">
                  <p:embed/>
                </p:oleObj>
              </mc:Choice>
              <mc:Fallback>
                <p:oleObj name="thinkcell Slide" r:id="rId8" imgW="7772400" imgH="10058400" progId="TCLayout.ActiveDocument.1">
                  <p:embed/>
                  <p:pic>
                    <p:nvPicPr>
                      <p:cNvPr id="44" name="think-cell data - do not delete" hidden="1">
                        <a:extLst>
                          <a:ext uri="{FF2B5EF4-FFF2-40B4-BE49-F238E27FC236}">
                            <a16:creationId xmlns:a16="http://schemas.microsoft.com/office/drawing/2014/main" id="{353DC256-0B99-E3D6-1275-C90868CF5D33}"/>
                          </a:ext>
                        </a:extLst>
                      </p:cNvPr>
                      <p:cNvPicPr/>
                      <p:nvPr/>
                    </p:nvPicPr>
                    <p:blipFill>
                      <a:blip r:embed="rId9"/>
                      <a:stretch>
                        <a:fillRect/>
                      </a:stretch>
                    </p:blipFill>
                    <p:spPr>
                      <a:xfrm>
                        <a:off x="1588" y="1588"/>
                        <a:ext cx="1227"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B2DC529C-64EA-FD7C-2393-F0D9940ECB37}"/>
              </a:ext>
            </a:extLst>
          </p:cNvPr>
          <p:cNvSpPr/>
          <p:nvPr/>
        </p:nvSpPr>
        <p:spPr bwMode="gray">
          <a:xfrm>
            <a:off x="8582248" y="3144654"/>
            <a:ext cx="3257782" cy="306416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rial"/>
              <a:ea typeface="+mn-ea"/>
              <a:cs typeface="+mn-cs"/>
            </a:endParaRPr>
          </a:p>
        </p:txBody>
      </p:sp>
      <p:sp>
        <p:nvSpPr>
          <p:cNvPr id="2" name="Title 1">
            <a:extLst>
              <a:ext uri="{FF2B5EF4-FFF2-40B4-BE49-F238E27FC236}">
                <a16:creationId xmlns:a16="http://schemas.microsoft.com/office/drawing/2014/main" id="{AADFB1AA-E082-AC18-684D-B230CC15438A}"/>
              </a:ext>
            </a:extLst>
          </p:cNvPr>
          <p:cNvSpPr>
            <a:spLocks noGrp="1"/>
          </p:cNvSpPr>
          <p:nvPr>
            <p:ph type="title"/>
          </p:nvPr>
        </p:nvSpPr>
        <p:spPr/>
        <p:txBody>
          <a:bodyPr vert="horz" wrap="square" lIns="91440" tIns="0" rIns="91440" bIns="0" anchor="t">
            <a:noAutofit/>
          </a:bodyPr>
          <a:lstStyle/>
          <a:p>
            <a:r>
              <a:rPr lang="en-US"/>
              <a:t>Flexible AC transmission systems are critical, stabilizing power flow and voltage in real time for safe and reliable grid operations </a:t>
            </a:r>
            <a:endParaRPr lang="en-US" b="0"/>
          </a:p>
        </p:txBody>
      </p:sp>
      <p:cxnSp>
        <p:nvCxnSpPr>
          <p:cNvPr id="16" name="Straight Arrow Connector 15">
            <a:extLst>
              <a:ext uri="{FF2B5EF4-FFF2-40B4-BE49-F238E27FC236}">
                <a16:creationId xmlns:a16="http://schemas.microsoft.com/office/drawing/2014/main" id="{D5754807-D1DD-2BAF-0A54-5CBE90AF242F}"/>
              </a:ext>
            </a:extLst>
          </p:cNvPr>
          <p:cNvCxnSpPr>
            <a:cxnSpLocks/>
          </p:cNvCxnSpPr>
          <p:nvPr/>
        </p:nvCxnSpPr>
        <p:spPr bwMode="gray">
          <a:xfrm flipV="1">
            <a:off x="5855426" y="1984375"/>
            <a:ext cx="533400" cy="0"/>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7326BC64-F052-C8AE-92CE-B54FB199F26A}"/>
              </a:ext>
            </a:extLst>
          </p:cNvPr>
          <p:cNvCxnSpPr>
            <a:cxnSpLocks/>
          </p:cNvCxnSpPr>
          <p:nvPr/>
        </p:nvCxnSpPr>
        <p:spPr bwMode="gray">
          <a:xfrm flipV="1">
            <a:off x="8516981" y="1984375"/>
            <a:ext cx="533400" cy="0"/>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2" name="Ellipse 4">
            <a:extLst>
              <a:ext uri="{FF2B5EF4-FFF2-40B4-BE49-F238E27FC236}">
                <a16:creationId xmlns:a16="http://schemas.microsoft.com/office/drawing/2014/main" id="{5F9B1E06-FCD0-70D3-069E-B4F78D4BB33F}"/>
              </a:ext>
            </a:extLst>
          </p:cNvPr>
          <p:cNvSpPr>
            <a:spLocks/>
          </p:cNvSpPr>
          <p:nvPr>
            <p:custDataLst>
              <p:tags r:id="rId2"/>
            </p:custDataLst>
          </p:nvPr>
        </p:nvSpPr>
        <p:spPr>
          <a:xfrm flipH="1">
            <a:off x="551329" y="3683000"/>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1</a:t>
            </a:r>
          </a:p>
        </p:txBody>
      </p:sp>
      <p:sp>
        <p:nvSpPr>
          <p:cNvPr id="58" name="TextBox 57">
            <a:extLst>
              <a:ext uri="{FF2B5EF4-FFF2-40B4-BE49-F238E27FC236}">
                <a16:creationId xmlns:a16="http://schemas.microsoft.com/office/drawing/2014/main" id="{F7FF92CF-1B69-A7B2-86A2-D59FFD42D1BC}"/>
              </a:ext>
            </a:extLst>
          </p:cNvPr>
          <p:cNvSpPr txBox="1"/>
          <p:nvPr/>
        </p:nvSpPr>
        <p:spPr bwMode="gray">
          <a:xfrm>
            <a:off x="787400" y="3644900"/>
            <a:ext cx="4702545" cy="431800"/>
          </a:xfrm>
          <a:prstGeom prst="rect">
            <a:avLst/>
          </a:prstGeom>
          <a:noFill/>
          <a:effectLst/>
        </p:spPr>
        <p:txBody>
          <a:bodyPr vert="horz" wrap="square" lIns="137160" tIns="0" rIns="45720" bIns="0" rtlCol="0" anchor="t">
            <a:noAutofit/>
          </a:bodyPr>
          <a:lstStyle/>
          <a:p>
            <a:pPr lvl="0">
              <a:defRPr/>
            </a:pPr>
            <a:r>
              <a:rPr lang="en-US" sz="1000">
                <a:solidFill>
                  <a:srgbClr val="000000"/>
                </a:solidFill>
                <a:latin typeface="Arial"/>
                <a:cs typeface="Arial"/>
              </a:rPr>
              <a:t>When d</a:t>
            </a:r>
            <a:r>
              <a:rPr lang="en-US" sz="1000" b="0">
                <a:solidFill>
                  <a:srgbClr val="000000"/>
                </a:solidFill>
                <a:latin typeface="Arial"/>
                <a:cs typeface="Arial"/>
              </a:rPr>
              <a:t>emand changes, </a:t>
            </a:r>
            <a:r>
              <a:rPr lang="en-US" sz="1000" b="1">
                <a:solidFill>
                  <a:srgbClr val="000000"/>
                </a:solidFill>
                <a:latin typeface="Arial"/>
                <a:cs typeface="Arial"/>
              </a:rPr>
              <a:t>renewable output fluctuates</a:t>
            </a:r>
            <a:r>
              <a:rPr lang="en-US" sz="1000" b="0">
                <a:solidFill>
                  <a:srgbClr val="000000"/>
                </a:solidFill>
                <a:latin typeface="Arial"/>
                <a:cs typeface="Arial"/>
              </a:rPr>
              <a:t>, or a line approaches its limit, causing </a:t>
            </a:r>
            <a:r>
              <a:rPr lang="en-US" sz="1000" b="1">
                <a:solidFill>
                  <a:srgbClr val="000000"/>
                </a:solidFill>
                <a:latin typeface="Arial"/>
                <a:cs typeface="Arial"/>
              </a:rPr>
              <a:t>voltage drops, overload risk, or unstable power flow</a:t>
            </a:r>
            <a:endParaRPr lang="en-US" sz="1000">
              <a:solidFill>
                <a:srgbClr val="000000"/>
              </a:solidFill>
              <a:latin typeface="Arial"/>
              <a:cs typeface="Arial"/>
            </a:endParaRPr>
          </a:p>
        </p:txBody>
      </p:sp>
      <p:sp>
        <p:nvSpPr>
          <p:cNvPr id="63" name="Ellipse 4">
            <a:extLst>
              <a:ext uri="{FF2B5EF4-FFF2-40B4-BE49-F238E27FC236}">
                <a16:creationId xmlns:a16="http://schemas.microsoft.com/office/drawing/2014/main" id="{1239C713-7257-7161-BBA2-9DFA5A4740C4}"/>
              </a:ext>
            </a:extLst>
          </p:cNvPr>
          <p:cNvSpPr>
            <a:spLocks/>
          </p:cNvSpPr>
          <p:nvPr>
            <p:custDataLst>
              <p:tags r:id="rId3"/>
            </p:custDataLst>
          </p:nvPr>
        </p:nvSpPr>
        <p:spPr>
          <a:xfrm flipH="1">
            <a:off x="551329" y="4212318"/>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2</a:t>
            </a:r>
          </a:p>
        </p:txBody>
      </p:sp>
      <p:sp>
        <p:nvSpPr>
          <p:cNvPr id="59" name="TextBox 58">
            <a:extLst>
              <a:ext uri="{FF2B5EF4-FFF2-40B4-BE49-F238E27FC236}">
                <a16:creationId xmlns:a16="http://schemas.microsoft.com/office/drawing/2014/main" id="{9593728F-19A9-2D7E-017F-99A7513F787F}"/>
              </a:ext>
            </a:extLst>
          </p:cNvPr>
          <p:cNvSpPr txBox="1"/>
          <p:nvPr/>
        </p:nvSpPr>
        <p:spPr bwMode="gray">
          <a:xfrm>
            <a:off x="787400" y="4182422"/>
            <a:ext cx="4702545" cy="838200"/>
          </a:xfrm>
          <a:prstGeom prst="rect">
            <a:avLst/>
          </a:prstGeom>
          <a:noFill/>
        </p:spPr>
        <p:txBody>
          <a:bodyPr vert="horz" wrap="square" lIns="137160" tIns="0" rIns="274320" bIns="0" rtlCol="0" anchor="t">
            <a:noAutofit/>
          </a:bodyPr>
          <a:lstStyle/>
          <a:p>
            <a:pPr>
              <a:spcBef>
                <a:spcPts val="600"/>
              </a:spcBef>
              <a:defRPr/>
            </a:pPr>
            <a:r>
              <a:rPr kumimoji="0" lang="en-US" sz="1000" b="0" i="0" u="none" strike="noStrike" kern="1200" cap="none" spc="0" normalizeH="0" baseline="0" noProof="0">
                <a:ln>
                  <a:noFill/>
                </a:ln>
                <a:solidFill>
                  <a:srgbClr val="000000"/>
                </a:solidFill>
                <a:effectLst/>
                <a:uLnTx/>
                <a:uFillTx/>
                <a:latin typeface="Arial"/>
                <a:cs typeface="Arial"/>
              </a:rPr>
              <a:t>FACTS control systems </a:t>
            </a:r>
            <a:r>
              <a:rPr kumimoji="0" lang="en-US" sz="1000" b="1" i="0" u="none" strike="noStrike" kern="1200" cap="none" spc="0" normalizeH="0" baseline="0" noProof="0">
                <a:ln>
                  <a:noFill/>
                </a:ln>
                <a:solidFill>
                  <a:srgbClr val="000000"/>
                </a:solidFill>
                <a:effectLst/>
                <a:uLnTx/>
                <a:uFillTx/>
                <a:latin typeface="Arial"/>
                <a:cs typeface="Arial"/>
              </a:rPr>
              <a:t>measure voltage, current, and phase angle,</a:t>
            </a:r>
            <a:r>
              <a:rPr kumimoji="0" lang="en-US" sz="1000" b="0" i="0" u="none" strike="noStrike" kern="1200" cap="none" spc="0" normalizeH="0" baseline="0" noProof="0">
                <a:ln>
                  <a:noFill/>
                </a:ln>
                <a:solidFill>
                  <a:srgbClr val="000000"/>
                </a:solidFill>
                <a:effectLst/>
                <a:uLnTx/>
                <a:uFillTx/>
                <a:latin typeface="Arial"/>
                <a:cs typeface="Arial"/>
              </a:rPr>
              <a:t> and detect deviations from normal operating limits</a:t>
            </a:r>
          </a:p>
          <a:p>
            <a:pPr>
              <a:spcBef>
                <a:spcPts val="600"/>
              </a:spcBef>
              <a:defRPr/>
            </a:pPr>
            <a:r>
              <a:rPr lang="en-US" sz="1000">
                <a:solidFill>
                  <a:srgbClr val="000000"/>
                </a:solidFill>
                <a:latin typeface="Arial"/>
                <a:cs typeface="Arial"/>
              </a:rPr>
              <a:t>This helps </a:t>
            </a:r>
            <a:r>
              <a:rPr kumimoji="0" lang="en-US" sz="1000" b="0" i="0" u="none" strike="noStrike" kern="1200" cap="none" spc="0" normalizeH="0" baseline="0" noProof="0">
                <a:ln>
                  <a:noFill/>
                </a:ln>
                <a:solidFill>
                  <a:srgbClr val="000000"/>
                </a:solidFill>
                <a:effectLst/>
                <a:uLnTx/>
                <a:uFillTx/>
                <a:latin typeface="Arial"/>
                <a:cs typeface="Arial"/>
              </a:rPr>
              <a:t>controllers determine whether </a:t>
            </a:r>
            <a:r>
              <a:rPr kumimoji="0" lang="en-US" sz="1000" b="1" i="0" u="none" strike="noStrike" kern="1200" cap="none" spc="0" normalizeH="0" baseline="0" noProof="0">
                <a:ln>
                  <a:noFill/>
                </a:ln>
                <a:solidFill>
                  <a:srgbClr val="000000"/>
                </a:solidFill>
                <a:effectLst/>
                <a:uLnTx/>
                <a:uFillTx/>
                <a:latin typeface="Arial"/>
                <a:cs typeface="Arial"/>
              </a:rPr>
              <a:t>power must be injected or absorbed, or redirected</a:t>
            </a:r>
          </a:p>
        </p:txBody>
      </p:sp>
      <p:sp>
        <p:nvSpPr>
          <p:cNvPr id="2048" name="Ellipse 4">
            <a:extLst>
              <a:ext uri="{FF2B5EF4-FFF2-40B4-BE49-F238E27FC236}">
                <a16:creationId xmlns:a16="http://schemas.microsoft.com/office/drawing/2014/main" id="{17A1A6FF-2C43-8E5E-BD3B-0AB4D9D4FD1E}"/>
              </a:ext>
            </a:extLst>
          </p:cNvPr>
          <p:cNvSpPr>
            <a:spLocks/>
          </p:cNvSpPr>
          <p:nvPr>
            <p:custDataLst>
              <p:tags r:id="rId4"/>
            </p:custDataLst>
          </p:nvPr>
        </p:nvSpPr>
        <p:spPr>
          <a:xfrm flipH="1">
            <a:off x="551329" y="5158020"/>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3</a:t>
            </a:r>
          </a:p>
        </p:txBody>
      </p:sp>
      <p:sp>
        <p:nvSpPr>
          <p:cNvPr id="60" name="TextBox 59">
            <a:extLst>
              <a:ext uri="{FF2B5EF4-FFF2-40B4-BE49-F238E27FC236}">
                <a16:creationId xmlns:a16="http://schemas.microsoft.com/office/drawing/2014/main" id="{600FE7E5-4F8C-05CF-C6B4-1A3DB20C3D6E}"/>
              </a:ext>
            </a:extLst>
          </p:cNvPr>
          <p:cNvSpPr txBox="1"/>
          <p:nvPr/>
        </p:nvSpPr>
        <p:spPr bwMode="gray">
          <a:xfrm>
            <a:off x="787400" y="5126344"/>
            <a:ext cx="4702545" cy="431800"/>
          </a:xfrm>
          <a:prstGeom prst="rect">
            <a:avLst/>
          </a:prstGeom>
          <a:noFill/>
        </p:spPr>
        <p:txBody>
          <a:bodyPr vert="horz" wrap="square" lIns="137160" tIns="0" rIns="274320" bIns="0" rtlCol="0" anchor="t">
            <a:noAutofit/>
          </a:bodyPr>
          <a:lstStyle/>
          <a:p>
            <a:pPr lvl="0">
              <a:defRPr/>
            </a:pPr>
            <a:r>
              <a:rPr lang="en-US" sz="1000" b="1">
                <a:solidFill>
                  <a:srgbClr val="000000"/>
                </a:solidFill>
                <a:latin typeface="Arial"/>
                <a:cs typeface="Arial"/>
              </a:rPr>
              <a:t>High-speed electronic valves</a:t>
            </a:r>
            <a:r>
              <a:rPr lang="en-US" sz="1000" b="0">
                <a:solidFill>
                  <a:srgbClr val="000000"/>
                </a:solidFill>
                <a:latin typeface="Arial"/>
                <a:cs typeface="Arial"/>
              </a:rPr>
              <a:t> switch on or off, changing electrical conditions on the line by </a:t>
            </a:r>
            <a:r>
              <a:rPr lang="en-US" sz="1000" b="1">
                <a:solidFill>
                  <a:srgbClr val="000000"/>
                </a:solidFill>
                <a:latin typeface="Arial"/>
                <a:cs typeface="Arial"/>
              </a:rPr>
              <a:t>adjusting voltage support or line impedance</a:t>
            </a:r>
          </a:p>
        </p:txBody>
      </p:sp>
      <p:sp>
        <p:nvSpPr>
          <p:cNvPr id="2049" name="Ellipse 4">
            <a:extLst>
              <a:ext uri="{FF2B5EF4-FFF2-40B4-BE49-F238E27FC236}">
                <a16:creationId xmlns:a16="http://schemas.microsoft.com/office/drawing/2014/main" id="{B933B616-ADDC-A243-CE14-55DF669224D8}"/>
              </a:ext>
            </a:extLst>
          </p:cNvPr>
          <p:cNvSpPr>
            <a:spLocks/>
          </p:cNvSpPr>
          <p:nvPr>
            <p:custDataLst>
              <p:tags r:id="rId5"/>
            </p:custDataLst>
          </p:nvPr>
        </p:nvSpPr>
        <p:spPr>
          <a:xfrm flipH="1">
            <a:off x="551329" y="5677927"/>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mn-cs"/>
              </a:rPr>
              <a:t>4</a:t>
            </a:r>
          </a:p>
        </p:txBody>
      </p:sp>
      <p:sp>
        <p:nvSpPr>
          <p:cNvPr id="61" name="TextBox 60">
            <a:extLst>
              <a:ext uri="{FF2B5EF4-FFF2-40B4-BE49-F238E27FC236}">
                <a16:creationId xmlns:a16="http://schemas.microsoft.com/office/drawing/2014/main" id="{BAE8CF80-834C-B1D6-5E54-32C0C39B812C}"/>
              </a:ext>
            </a:extLst>
          </p:cNvPr>
          <p:cNvSpPr txBox="1"/>
          <p:nvPr/>
        </p:nvSpPr>
        <p:spPr bwMode="gray">
          <a:xfrm>
            <a:off x="787400" y="5663866"/>
            <a:ext cx="4702545" cy="558800"/>
          </a:xfrm>
          <a:prstGeom prst="rect">
            <a:avLst/>
          </a:prstGeom>
          <a:noFill/>
        </p:spPr>
        <p:txBody>
          <a:bodyPr vert="horz" wrap="square" lIns="137160" tIns="0" rIns="274320" bIns="0" rtlCol="0" anchor="t">
            <a:noAutofit/>
          </a:bodyPr>
          <a:lstStyle/>
          <a:p>
            <a:pPr lvl="0">
              <a:defRPr/>
            </a:pPr>
            <a:r>
              <a:rPr lang="en-US" sz="1000" b="0">
                <a:solidFill>
                  <a:srgbClr val="000000"/>
                </a:solidFill>
                <a:latin typeface="Arial"/>
                <a:cs typeface="Arial"/>
              </a:rPr>
              <a:t>The correction </a:t>
            </a:r>
            <a:r>
              <a:rPr lang="en-US" sz="1000" b="1">
                <a:solidFill>
                  <a:srgbClr val="000000"/>
                </a:solidFill>
                <a:latin typeface="Arial"/>
                <a:cs typeface="Arial"/>
              </a:rPr>
              <a:t>prevents overloads, stabilizes voltage</a:t>
            </a:r>
            <a:r>
              <a:rPr lang="en-US" sz="1000" b="0">
                <a:solidFill>
                  <a:srgbClr val="000000"/>
                </a:solidFill>
                <a:latin typeface="Arial"/>
                <a:cs typeface="Arial"/>
              </a:rPr>
              <a:t>, and allows </a:t>
            </a:r>
            <a:r>
              <a:rPr lang="en-US" sz="1000" b="1">
                <a:solidFill>
                  <a:srgbClr val="000000"/>
                </a:solidFill>
                <a:latin typeface="Arial"/>
                <a:cs typeface="Arial"/>
              </a:rPr>
              <a:t>more power to flow safely</a:t>
            </a:r>
            <a:r>
              <a:rPr lang="en-US" sz="1000" b="0">
                <a:solidFill>
                  <a:srgbClr val="000000"/>
                </a:solidFill>
                <a:latin typeface="Arial"/>
                <a:cs typeface="Arial"/>
              </a:rPr>
              <a:t> through the network</a:t>
            </a:r>
            <a:endParaRPr lang="en-US" sz="1000">
              <a:solidFill>
                <a:srgbClr val="000000"/>
              </a:solidFill>
              <a:latin typeface="Arial"/>
              <a:cs typeface="Arial"/>
            </a:endParaRPr>
          </a:p>
        </p:txBody>
      </p:sp>
      <p:sp>
        <p:nvSpPr>
          <p:cNvPr id="2069" name="TextBox 2068">
            <a:extLst>
              <a:ext uri="{FF2B5EF4-FFF2-40B4-BE49-F238E27FC236}">
                <a16:creationId xmlns:a16="http://schemas.microsoft.com/office/drawing/2014/main" id="{B5CB15D2-6B27-F5BD-8983-1829332FFD23}"/>
              </a:ext>
            </a:extLst>
          </p:cNvPr>
          <p:cNvSpPr txBox="1"/>
          <p:nvPr/>
        </p:nvSpPr>
        <p:spPr bwMode="gray">
          <a:xfrm>
            <a:off x="8582248" y="3668046"/>
            <a:ext cx="2950192" cy="969496"/>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1" dirty="0">
                <a:solidFill>
                  <a:srgbClr val="000000"/>
                </a:solidFill>
                <a:latin typeface="Arial"/>
                <a:cs typeface="Arial"/>
              </a:rPr>
              <a:t>Increases line capacity</a:t>
            </a:r>
            <a:r>
              <a:rPr lang="en-US" sz="1000" dirty="0">
                <a:solidFill>
                  <a:srgbClr val="000000"/>
                </a:solidFill>
                <a:latin typeface="Arial"/>
                <a:cs typeface="Arial"/>
              </a:rPr>
              <a:t>: </a:t>
            </a:r>
            <a:r>
              <a:rPr lang="en-US" sz="1000" b="0" dirty="0">
                <a:solidFill>
                  <a:srgbClr val="000000"/>
                </a:solidFill>
                <a:latin typeface="Arial"/>
                <a:cs typeface="Arial"/>
              </a:rPr>
              <a:t>Better utilization</a:t>
            </a:r>
          </a:p>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1" dirty="0">
                <a:solidFill>
                  <a:srgbClr val="000000"/>
                </a:solidFill>
                <a:latin typeface="Arial"/>
                <a:cs typeface="Arial"/>
              </a:rPr>
              <a:t>Reduces congestion</a:t>
            </a:r>
            <a:r>
              <a:rPr lang="en-US" sz="1000" dirty="0">
                <a:solidFill>
                  <a:srgbClr val="000000"/>
                </a:solidFill>
                <a:latin typeface="Arial"/>
                <a:cs typeface="Arial"/>
              </a:rPr>
              <a:t>: </a:t>
            </a:r>
            <a:r>
              <a:rPr lang="en-US" sz="1000" b="0" dirty="0">
                <a:solidFill>
                  <a:srgbClr val="000000"/>
                </a:solidFill>
                <a:latin typeface="Arial"/>
                <a:cs typeface="Arial"/>
              </a:rPr>
              <a:t>Optimized flow</a:t>
            </a:r>
          </a:p>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1" dirty="0">
                <a:solidFill>
                  <a:srgbClr val="000000"/>
                </a:solidFill>
                <a:latin typeface="Arial"/>
                <a:cs typeface="Arial"/>
              </a:rPr>
              <a:t>Enables to avoid new lines</a:t>
            </a:r>
            <a:r>
              <a:rPr lang="en-US" sz="1000" dirty="0">
                <a:solidFill>
                  <a:srgbClr val="000000"/>
                </a:solidFill>
                <a:latin typeface="Arial"/>
                <a:cs typeface="Arial"/>
              </a:rPr>
              <a:t>: </a:t>
            </a:r>
            <a:r>
              <a:rPr lang="en-US" sz="1000" b="0" dirty="0">
                <a:solidFill>
                  <a:srgbClr val="000000"/>
                </a:solidFill>
                <a:latin typeface="Arial"/>
                <a:cs typeface="Arial"/>
              </a:rPr>
              <a:t>Faster deployment</a:t>
            </a:r>
          </a:p>
        </p:txBody>
      </p:sp>
      <p:sp>
        <p:nvSpPr>
          <p:cNvPr id="2070" name="TextBox 2069">
            <a:extLst>
              <a:ext uri="{FF2B5EF4-FFF2-40B4-BE49-F238E27FC236}">
                <a16:creationId xmlns:a16="http://schemas.microsoft.com/office/drawing/2014/main" id="{13A79F92-06A5-1EC0-2371-11350F1DC898}"/>
              </a:ext>
            </a:extLst>
          </p:cNvPr>
          <p:cNvSpPr txBox="1"/>
          <p:nvPr/>
        </p:nvSpPr>
        <p:spPr bwMode="gray">
          <a:xfrm>
            <a:off x="8584165" y="5116426"/>
            <a:ext cx="2948275" cy="969496"/>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1" dirty="0">
                <a:solidFill>
                  <a:srgbClr val="000000"/>
                </a:solidFill>
                <a:latin typeface="Arial"/>
                <a:cs typeface="Arial"/>
              </a:rPr>
              <a:t>High capital cost</a:t>
            </a:r>
            <a:r>
              <a:rPr lang="en-US" sz="1000" dirty="0">
                <a:solidFill>
                  <a:srgbClr val="000000"/>
                </a:solidFill>
                <a:latin typeface="Arial"/>
                <a:cs typeface="Arial"/>
              </a:rPr>
              <a:t>: </a:t>
            </a:r>
            <a:r>
              <a:rPr lang="en-US" sz="1000" b="0" dirty="0">
                <a:solidFill>
                  <a:srgbClr val="000000"/>
                </a:solidFill>
                <a:latin typeface="Arial"/>
                <a:cs typeface="Arial"/>
              </a:rPr>
              <a:t>Device costs</a:t>
            </a:r>
          </a:p>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1" dirty="0">
                <a:solidFill>
                  <a:srgbClr val="000000"/>
                </a:solidFill>
                <a:latin typeface="Arial"/>
                <a:cs typeface="Arial"/>
              </a:rPr>
              <a:t>Complex control systems</a:t>
            </a:r>
            <a:r>
              <a:rPr lang="en-US" sz="1000" dirty="0">
                <a:solidFill>
                  <a:srgbClr val="000000"/>
                </a:solidFill>
                <a:latin typeface="Arial"/>
                <a:cs typeface="Arial"/>
              </a:rPr>
              <a:t>: </a:t>
            </a:r>
            <a:r>
              <a:rPr lang="en-US" sz="1000" b="0" dirty="0">
                <a:solidFill>
                  <a:srgbClr val="000000"/>
                </a:solidFill>
                <a:latin typeface="Arial"/>
                <a:cs typeface="Arial"/>
              </a:rPr>
              <a:t>Advanced software</a:t>
            </a:r>
          </a:p>
          <a:p>
            <a:pPr marL="171450" marR="0" lvl="0" indent="-171450" algn="l" defTabSz="914400" rtl="0" eaLnBrk="1" fontAlgn="auto" latinLnBrk="0" hangingPunct="1">
              <a:lnSpc>
                <a:spcPct val="100000"/>
              </a:lnSpc>
              <a:spcBef>
                <a:spcPts val="0"/>
              </a:spcBef>
              <a:spcAft>
                <a:spcPts val="300"/>
              </a:spcAft>
              <a:buFont typeface="Arial" panose="020B0604020202020204" pitchFamily="34" charset="0"/>
              <a:buChar char="•"/>
              <a:tabLst/>
              <a:defRPr/>
            </a:pPr>
            <a:r>
              <a:rPr lang="en-US" sz="1000" b="1" dirty="0">
                <a:solidFill>
                  <a:srgbClr val="000000"/>
                </a:solidFill>
                <a:latin typeface="Arial"/>
                <a:cs typeface="Arial"/>
              </a:rPr>
              <a:t>Specialized maintenance</a:t>
            </a:r>
            <a:r>
              <a:rPr lang="en-US" sz="1000" dirty="0">
                <a:solidFill>
                  <a:srgbClr val="000000"/>
                </a:solidFill>
                <a:latin typeface="Arial"/>
                <a:cs typeface="Arial"/>
              </a:rPr>
              <a:t>: </a:t>
            </a:r>
            <a:r>
              <a:rPr lang="en-US" sz="1000" b="0" dirty="0">
                <a:solidFill>
                  <a:srgbClr val="000000"/>
                </a:solidFill>
                <a:latin typeface="Arial"/>
                <a:cs typeface="Arial"/>
              </a:rPr>
              <a:t>Skilled workforce</a:t>
            </a:r>
          </a:p>
        </p:txBody>
      </p:sp>
      <p:sp>
        <p:nvSpPr>
          <p:cNvPr id="4" name="TextBox 3">
            <a:extLst>
              <a:ext uri="{FF2B5EF4-FFF2-40B4-BE49-F238E27FC236}">
                <a16:creationId xmlns:a16="http://schemas.microsoft.com/office/drawing/2014/main" id="{A7DEC1FB-9AEF-8570-A50C-0A95F6DE3051}"/>
              </a:ext>
            </a:extLst>
          </p:cNvPr>
          <p:cNvSpPr txBox="1"/>
          <p:nvPr/>
        </p:nvSpPr>
        <p:spPr bwMode="gray">
          <a:xfrm>
            <a:off x="445764" y="3107612"/>
            <a:ext cx="4817080" cy="461665"/>
          </a:xfrm>
          <a:prstGeom prst="rect">
            <a:avLst/>
          </a:prstGeom>
          <a:noFill/>
        </p:spPr>
        <p:txBody>
          <a:bodyPr wrap="square" lIns="137160" tIns="137160" rIns="274320" bIns="137160" rtlCol="0" anchor="t">
            <a:spAutoFit/>
          </a:bodyPr>
          <a:lstStyle/>
          <a:p>
            <a:pPr marL="91440">
              <a:buNone/>
              <a:defRPr/>
            </a:pPr>
            <a:r>
              <a:rPr lang="en-US" sz="1200" b="1" dirty="0">
                <a:solidFill>
                  <a:srgbClr val="000000"/>
                </a:solidFill>
                <a:latin typeface="Arial"/>
                <a:cs typeface="Arial"/>
              </a:rPr>
              <a:t>How do FACTS for grid systems work?</a:t>
            </a:r>
          </a:p>
        </p:txBody>
      </p:sp>
      <p:sp>
        <p:nvSpPr>
          <p:cNvPr id="38" name="TextBox 37">
            <a:extLst>
              <a:ext uri="{FF2B5EF4-FFF2-40B4-BE49-F238E27FC236}">
                <a16:creationId xmlns:a16="http://schemas.microsoft.com/office/drawing/2014/main" id="{7B36AAD1-F500-63BC-BF25-BDB33D31D947}"/>
              </a:ext>
            </a:extLst>
          </p:cNvPr>
          <p:cNvSpPr txBox="1"/>
          <p:nvPr/>
        </p:nvSpPr>
        <p:spPr bwMode="gray">
          <a:xfrm>
            <a:off x="8990272" y="3328230"/>
            <a:ext cx="943134" cy="242022"/>
          </a:xfrm>
          <a:prstGeom prst="rect">
            <a:avLst/>
          </a:prstGeom>
          <a:noFill/>
        </p:spPr>
        <p:txBody>
          <a:bodyPr wrap="none" lIns="36000" tIns="36000" rIns="36000" bIns="36000" rtlCol="0">
            <a:spAutoFit/>
          </a:bodyPr>
          <a:lstStyle/>
          <a:p>
            <a:pPr marL="0" indent="0">
              <a:buNone/>
            </a:pPr>
            <a:r>
              <a:rPr lang="en-US" sz="1200" b="1"/>
              <a:t>Advantages</a:t>
            </a:r>
            <a:endParaRPr lang="en-US" sz="1200"/>
          </a:p>
        </p:txBody>
      </p:sp>
      <p:sp>
        <p:nvSpPr>
          <p:cNvPr id="40" name="TextBox 39">
            <a:extLst>
              <a:ext uri="{FF2B5EF4-FFF2-40B4-BE49-F238E27FC236}">
                <a16:creationId xmlns:a16="http://schemas.microsoft.com/office/drawing/2014/main" id="{D9971A38-4CB7-7300-65DC-9EA3CA4C9312}"/>
              </a:ext>
            </a:extLst>
          </p:cNvPr>
          <p:cNvSpPr txBox="1"/>
          <p:nvPr/>
        </p:nvSpPr>
        <p:spPr bwMode="gray">
          <a:xfrm>
            <a:off x="8999091" y="4796335"/>
            <a:ext cx="1156333" cy="242022"/>
          </a:xfrm>
          <a:prstGeom prst="rect">
            <a:avLst/>
          </a:prstGeom>
          <a:noFill/>
        </p:spPr>
        <p:txBody>
          <a:bodyPr wrap="none" lIns="36000" tIns="36000" rIns="36000" bIns="36000" rtlCol="0">
            <a:spAutoFit/>
          </a:bodyPr>
          <a:lstStyle/>
          <a:p>
            <a:pPr marL="0" indent="0">
              <a:buNone/>
            </a:pPr>
            <a:r>
              <a:rPr lang="en-US" sz="1200" b="1"/>
              <a:t>Disadvantages</a:t>
            </a:r>
            <a:endParaRPr lang="en-US" sz="1200"/>
          </a:p>
        </p:txBody>
      </p:sp>
      <p:cxnSp>
        <p:nvCxnSpPr>
          <p:cNvPr id="55" name="Straight Connector 54">
            <a:extLst>
              <a:ext uri="{FF2B5EF4-FFF2-40B4-BE49-F238E27FC236}">
                <a16:creationId xmlns:a16="http://schemas.microsoft.com/office/drawing/2014/main" id="{30D95836-18C6-F77A-A7F5-08986DCCD6E7}"/>
              </a:ext>
            </a:extLst>
          </p:cNvPr>
          <p:cNvCxnSpPr>
            <a:cxnSpLocks/>
          </p:cNvCxnSpPr>
          <p:nvPr/>
        </p:nvCxnSpPr>
        <p:spPr bwMode="gray">
          <a:xfrm>
            <a:off x="8617654" y="5114718"/>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pic>
        <p:nvPicPr>
          <p:cNvPr id="2050" name="Graphic 2049" descr="Badge Follow with solid fill">
            <a:extLst>
              <a:ext uri="{FF2B5EF4-FFF2-40B4-BE49-F238E27FC236}">
                <a16:creationId xmlns:a16="http://schemas.microsoft.com/office/drawing/2014/main" id="{FA4DF584-D434-19AF-1108-9B28B186C9A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648171" y="3278191"/>
            <a:ext cx="292608" cy="292608"/>
          </a:xfrm>
          <a:prstGeom prst="rect">
            <a:avLst/>
          </a:prstGeom>
        </p:spPr>
      </p:pic>
      <p:pic>
        <p:nvPicPr>
          <p:cNvPr id="2054" name="Graphic 2053" descr="Badge Unfollow with solid fill">
            <a:extLst>
              <a:ext uri="{FF2B5EF4-FFF2-40B4-BE49-F238E27FC236}">
                <a16:creationId xmlns:a16="http://schemas.microsoft.com/office/drawing/2014/main" id="{858D0A61-62E5-610F-03F0-95F2CDB14E2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651944" y="4748182"/>
            <a:ext cx="292608" cy="292608"/>
          </a:xfrm>
          <a:prstGeom prst="rect">
            <a:avLst/>
          </a:prstGeom>
        </p:spPr>
      </p:pic>
      <p:sp>
        <p:nvSpPr>
          <p:cNvPr id="3" name="Rounded Rectangle 7">
            <a:extLst>
              <a:ext uri="{FF2B5EF4-FFF2-40B4-BE49-F238E27FC236}">
                <a16:creationId xmlns:a16="http://schemas.microsoft.com/office/drawing/2014/main" id="{C67EC9F0-20AE-2FC9-990D-695F017E24E7}"/>
              </a:ext>
            </a:extLst>
          </p:cNvPr>
          <p:cNvSpPr/>
          <p:nvPr/>
        </p:nvSpPr>
        <p:spPr bwMode="gray">
          <a:xfrm>
            <a:off x="5578297" y="3158296"/>
            <a:ext cx="2942410" cy="3069901"/>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36000" tIns="72000" rIns="72000" bIns="36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spcBef>
                <a:spcPts val="600"/>
              </a:spcBef>
              <a:spcAft>
                <a:spcPts val="400"/>
              </a:spcAft>
              <a:defRPr/>
            </a:pPr>
            <a:r>
              <a:rPr lang="en-US" sz="1200" b="1">
                <a:solidFill>
                  <a:srgbClr val="000000"/>
                </a:solidFill>
                <a:latin typeface="Arial"/>
                <a:cs typeface="Arial"/>
              </a:rPr>
              <a:t>Why is it critical for the energy transition?</a:t>
            </a:r>
          </a:p>
          <a:p>
            <a:pPr marL="277495" indent="-182245">
              <a:spcBef>
                <a:spcPts val="600"/>
              </a:spcBef>
              <a:spcAft>
                <a:spcPts val="300"/>
              </a:spcAft>
              <a:buFont typeface="Arial,Sans-Serif" panose="020B0604020202020204" pitchFamily="34" charset="0"/>
              <a:buChar char="•"/>
              <a:defRPr/>
            </a:pPr>
            <a:r>
              <a:rPr lang="en-US" sz="950" b="1">
                <a:solidFill>
                  <a:srgbClr val="000000"/>
                </a:solidFill>
                <a:latin typeface="Arial"/>
                <a:cs typeface="Arial"/>
              </a:rPr>
              <a:t>Allow operators to actively control </a:t>
            </a:r>
            <a:r>
              <a:rPr lang="en-US" sz="950" b="1">
                <a:solidFill>
                  <a:srgbClr val="000000"/>
                </a:solidFill>
                <a:cs typeface="Arial"/>
              </a:rPr>
              <a:t>power flow and voltage </a:t>
            </a:r>
            <a:r>
              <a:rPr lang="en-US" sz="950" b="1">
                <a:solidFill>
                  <a:srgbClr val="000000"/>
                </a:solidFill>
                <a:latin typeface="Arial"/>
                <a:cs typeface="Arial"/>
              </a:rPr>
              <a:t>in real time</a:t>
            </a:r>
            <a:r>
              <a:rPr lang="en-US" sz="950" b="0">
                <a:solidFill>
                  <a:srgbClr val="000000"/>
                </a:solidFill>
                <a:latin typeface="Arial"/>
                <a:cs typeface="Arial"/>
              </a:rPr>
              <a:t>, allowing </a:t>
            </a:r>
            <a:r>
              <a:rPr lang="en-US" sz="950">
                <a:solidFill>
                  <a:srgbClr val="000000"/>
                </a:solidFill>
                <a:latin typeface="Arial"/>
                <a:cs typeface="Arial"/>
              </a:rPr>
              <a:t>existing AC transmission lines </a:t>
            </a:r>
            <a:r>
              <a:rPr lang="en-US" sz="950" b="0">
                <a:solidFill>
                  <a:srgbClr val="000000"/>
                </a:solidFill>
                <a:latin typeface="Arial"/>
                <a:cs typeface="Arial"/>
              </a:rPr>
              <a:t>to operate more effectively</a:t>
            </a:r>
          </a:p>
          <a:p>
            <a:pPr marL="277495" indent="-182245">
              <a:spcBef>
                <a:spcPts val="600"/>
              </a:spcBef>
              <a:spcAft>
                <a:spcPts val="300"/>
              </a:spcAft>
              <a:buFont typeface="Arial,Sans-Serif" panose="020B0604020202020204" pitchFamily="34" charset="0"/>
              <a:buChar char="•"/>
              <a:defRPr/>
            </a:pPr>
            <a:r>
              <a:rPr lang="en-US" sz="950">
                <a:solidFill>
                  <a:srgbClr val="000000"/>
                </a:solidFill>
                <a:latin typeface="Arial"/>
                <a:cs typeface="Arial"/>
              </a:rPr>
              <a:t>P</a:t>
            </a:r>
            <a:r>
              <a:rPr lang="en-US" sz="950" b="0">
                <a:solidFill>
                  <a:srgbClr val="000000"/>
                </a:solidFill>
                <a:latin typeface="Arial"/>
                <a:cs typeface="Arial"/>
              </a:rPr>
              <a:t>rovide </a:t>
            </a:r>
            <a:r>
              <a:rPr lang="en-US" sz="950">
                <a:solidFill>
                  <a:srgbClr val="000000"/>
                </a:solidFill>
                <a:latin typeface="Arial"/>
                <a:cs typeface="Arial"/>
              </a:rPr>
              <a:t>fast, dynamic control </a:t>
            </a:r>
            <a:r>
              <a:rPr lang="en-US" sz="950" b="0">
                <a:solidFill>
                  <a:srgbClr val="000000"/>
                </a:solidFill>
                <a:latin typeface="Arial"/>
                <a:cs typeface="Arial"/>
              </a:rPr>
              <a:t>that helps </a:t>
            </a:r>
            <a:r>
              <a:rPr lang="en-US" sz="950" b="1">
                <a:solidFill>
                  <a:srgbClr val="000000"/>
                </a:solidFill>
                <a:latin typeface="Arial"/>
                <a:cs typeface="Arial"/>
              </a:rPr>
              <a:t>integrate renewables without waiting for new transmission lines</a:t>
            </a:r>
          </a:p>
          <a:p>
            <a:pPr marL="277495" indent="-182245">
              <a:spcBef>
                <a:spcPts val="600"/>
              </a:spcBef>
              <a:spcAft>
                <a:spcPts val="300"/>
              </a:spcAft>
              <a:buFont typeface="Arial,Sans-Serif" panose="020B0604020202020204" pitchFamily="34" charset="0"/>
              <a:buChar char="•"/>
              <a:defRPr/>
            </a:pPr>
            <a:r>
              <a:rPr lang="en-US" sz="950">
                <a:solidFill>
                  <a:srgbClr val="000000"/>
                </a:solidFill>
                <a:cs typeface="Arial"/>
              </a:rPr>
              <a:t>Reduce the need for grid expansions </a:t>
            </a:r>
            <a:r>
              <a:rPr lang="en-US" sz="950">
                <a:solidFill>
                  <a:srgbClr val="000000"/>
                </a:solidFill>
                <a:latin typeface="Arial"/>
                <a:cs typeface="Arial"/>
              </a:rPr>
              <a:t>b</a:t>
            </a:r>
            <a:r>
              <a:rPr lang="en-US" sz="950" b="0">
                <a:solidFill>
                  <a:srgbClr val="000000"/>
                </a:solidFill>
                <a:latin typeface="Arial"/>
                <a:cs typeface="Arial"/>
              </a:rPr>
              <a:t>y </a:t>
            </a:r>
            <a:r>
              <a:rPr lang="en-US" sz="950" b="1">
                <a:solidFill>
                  <a:srgbClr val="000000"/>
                </a:solidFill>
                <a:latin typeface="Arial"/>
                <a:cs typeface="Arial"/>
              </a:rPr>
              <a:t>increasing the usable capacity of existing infrastructure</a:t>
            </a:r>
          </a:p>
          <a:p>
            <a:pPr marL="277495" indent="-182245">
              <a:spcBef>
                <a:spcPts val="600"/>
              </a:spcBef>
              <a:spcAft>
                <a:spcPts val="300"/>
              </a:spcAft>
              <a:buFont typeface="Arial,Sans-Serif" panose="020B0604020202020204" pitchFamily="34" charset="0"/>
              <a:buChar char="•"/>
              <a:defRPr/>
            </a:pPr>
            <a:r>
              <a:rPr lang="en-US" sz="950" b="0">
                <a:solidFill>
                  <a:srgbClr val="000000"/>
                </a:solidFill>
                <a:latin typeface="Arial"/>
                <a:cs typeface="Arial"/>
              </a:rPr>
              <a:t>Play a critical role in </a:t>
            </a:r>
            <a:r>
              <a:rPr lang="en-US" sz="950" b="1">
                <a:solidFill>
                  <a:srgbClr val="000000"/>
                </a:solidFill>
                <a:latin typeface="Arial"/>
                <a:cs typeface="Arial"/>
              </a:rPr>
              <a:t>congested corridors and renewable-heavy regions</a:t>
            </a:r>
          </a:p>
        </p:txBody>
      </p:sp>
      <p:cxnSp>
        <p:nvCxnSpPr>
          <p:cNvPr id="12" name="Straight Connector 11">
            <a:extLst>
              <a:ext uri="{FF2B5EF4-FFF2-40B4-BE49-F238E27FC236}">
                <a16:creationId xmlns:a16="http://schemas.microsoft.com/office/drawing/2014/main" id="{323B3DEB-A0FA-131E-A948-12238778AE83}"/>
              </a:ext>
            </a:extLst>
          </p:cNvPr>
          <p:cNvCxnSpPr>
            <a:cxnSpLocks/>
          </p:cNvCxnSpPr>
          <p:nvPr/>
        </p:nvCxnSpPr>
        <p:spPr bwMode="gray">
          <a:xfrm>
            <a:off x="8617654" y="366315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461E179-7CA3-B216-552C-B46CB82A7CD9}"/>
              </a:ext>
            </a:extLst>
          </p:cNvPr>
          <p:cNvCxnSpPr>
            <a:cxnSpLocks/>
          </p:cNvCxnSpPr>
          <p:nvPr/>
        </p:nvCxnSpPr>
        <p:spPr bwMode="gray">
          <a:xfrm>
            <a:off x="5684400" y="3637605"/>
            <a:ext cx="2699683"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CFC6B2F-196F-3F18-8CA8-BDA373794F86}"/>
              </a:ext>
            </a:extLst>
          </p:cNvPr>
          <p:cNvCxnSpPr>
            <a:cxnSpLocks/>
          </p:cNvCxnSpPr>
          <p:nvPr/>
        </p:nvCxnSpPr>
        <p:spPr bwMode="gray">
          <a:xfrm>
            <a:off x="534116" y="3546486"/>
            <a:ext cx="4636413" cy="1497"/>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11" name="Footer Placeholder 5">
            <a:extLst>
              <a:ext uri="{FF2B5EF4-FFF2-40B4-BE49-F238E27FC236}">
                <a16:creationId xmlns:a16="http://schemas.microsoft.com/office/drawing/2014/main" id="{DAFED432-DD0E-0B39-62CD-A08BF4E55EFF}"/>
              </a:ext>
            </a:extLst>
          </p:cNvPr>
          <p:cNvSpPr>
            <a:spLocks noGrp="1"/>
          </p:cNvSpPr>
          <p:nvPr/>
        </p:nvSpPr>
        <p:spPr>
          <a:xfrm>
            <a:off x="320165" y="6310313"/>
            <a:ext cx="9147241" cy="216706"/>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solidFill>
                  <a:schemeClr val="tx1"/>
                </a:solidFill>
              </a:rPr>
              <a:t>Sources: </a:t>
            </a:r>
            <a:r>
              <a:rPr lang="de-DE" dirty="0">
                <a:solidFill>
                  <a:schemeClr val="tx1"/>
                </a:solidFill>
                <a:hlinkClick r:id="rId12"/>
              </a:rPr>
              <a:t>How Advanced Transmission Technologies Can Revamp the US Power Grid</a:t>
            </a:r>
            <a:r>
              <a:rPr lang="de-DE" dirty="0">
                <a:solidFill>
                  <a:schemeClr val="tx1"/>
                </a:solidFill>
              </a:rPr>
              <a:t> (WRI, 2025); </a:t>
            </a:r>
            <a:r>
              <a:rPr lang="de-DE" dirty="0">
                <a:solidFill>
                  <a:schemeClr val="tx1"/>
                </a:solidFill>
                <a:hlinkClick r:id="rId13"/>
              </a:rPr>
              <a:t>Pathways to Commercial Liftoff: Innovative Grid Deployment</a:t>
            </a:r>
            <a:r>
              <a:rPr lang="de-DE" dirty="0">
                <a:solidFill>
                  <a:schemeClr val="tx1"/>
                </a:solidFill>
              </a:rPr>
              <a:t> (US DOE, 2024).</a:t>
            </a:r>
          </a:p>
          <a:p>
            <a:r>
              <a:rPr lang="en-US" dirty="0">
                <a:solidFill>
                  <a:schemeClr val="tx1"/>
                </a:solidFill>
              </a:rPr>
              <a:t>Credit: Sevgi Helin </a:t>
            </a:r>
            <a:r>
              <a:rPr lang="en-US" dirty="0" err="1">
                <a:solidFill>
                  <a:schemeClr val="tx1"/>
                </a:solidFill>
              </a:rPr>
              <a:t>Tilkicioglu</a:t>
            </a:r>
            <a:r>
              <a:rPr lang="en-US" dirty="0">
                <a:solidFill>
                  <a:schemeClr val="tx1"/>
                </a:solidFill>
              </a:rPr>
              <a:t>, Hasan Alawadhi, Pia Doris Morrow, Vincent Sandow-</a:t>
            </a:r>
            <a:r>
              <a:rPr lang="en-US" dirty="0" err="1">
                <a:solidFill>
                  <a:schemeClr val="tx1"/>
                </a:solidFill>
              </a:rPr>
              <a:t>Straesser</a:t>
            </a:r>
            <a:r>
              <a:rPr lang="en-US" dirty="0">
                <a:solidFill>
                  <a:schemeClr val="tx1"/>
                </a:solidFill>
              </a:rPr>
              <a:t>, Ariela Farchi, </a:t>
            </a:r>
            <a:r>
              <a:rPr lang="en-US" dirty="0">
                <a:solidFill>
                  <a:srgbClr val="000000"/>
                </a:solidFill>
              </a:rPr>
              <a:t>and </a:t>
            </a:r>
            <a:r>
              <a:rPr lang="en-US" dirty="0">
                <a:solidFill>
                  <a:srgbClr val="000000"/>
                </a:solidFill>
                <a:hlinkClick r:id="rId14"/>
              </a:rPr>
              <a:t>Gernot Wagner</a:t>
            </a:r>
            <a:r>
              <a:rPr lang="en-US" dirty="0">
                <a:solidFill>
                  <a:srgbClr val="000000"/>
                </a:solidFill>
              </a:rPr>
              <a:t>. </a:t>
            </a:r>
            <a:r>
              <a:rPr lang="en-US" dirty="0">
                <a:hlinkClick r:id="rId15"/>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cxnSp>
        <p:nvCxnSpPr>
          <p:cNvPr id="2051" name="Straight Arrow Connector 2050">
            <a:extLst>
              <a:ext uri="{FF2B5EF4-FFF2-40B4-BE49-F238E27FC236}">
                <a16:creationId xmlns:a16="http://schemas.microsoft.com/office/drawing/2014/main" id="{6ABAB5BF-B4A0-F0CB-F1A3-F289D831029A}"/>
              </a:ext>
            </a:extLst>
          </p:cNvPr>
          <p:cNvCxnSpPr>
            <a:cxnSpLocks/>
          </p:cNvCxnSpPr>
          <p:nvPr/>
        </p:nvCxnSpPr>
        <p:spPr bwMode="gray">
          <a:xfrm flipV="1">
            <a:off x="2723603" y="1984375"/>
            <a:ext cx="533400" cy="0"/>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CEFE4211-6ADE-A4CE-1196-E573185850AD}"/>
              </a:ext>
            </a:extLst>
          </p:cNvPr>
          <p:cNvSpPr/>
          <p:nvPr/>
        </p:nvSpPr>
        <p:spPr bwMode="gray">
          <a:xfrm>
            <a:off x="549455" y="2634552"/>
            <a:ext cx="237744" cy="237744"/>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en-US" sz="900" b="1" dirty="0">
                <a:solidFill>
                  <a:srgbClr val="FFFFFF"/>
                </a:solidFill>
                <a:latin typeface="Arial"/>
                <a:cs typeface="Arial"/>
              </a:rPr>
              <a:t>1</a:t>
            </a:r>
          </a:p>
        </p:txBody>
      </p:sp>
      <p:sp>
        <p:nvSpPr>
          <p:cNvPr id="15" name="TextBox 14">
            <a:extLst>
              <a:ext uri="{FF2B5EF4-FFF2-40B4-BE49-F238E27FC236}">
                <a16:creationId xmlns:a16="http://schemas.microsoft.com/office/drawing/2014/main" id="{37E7E78B-1BCE-4F0D-5920-819A006BB9E1}"/>
              </a:ext>
            </a:extLst>
          </p:cNvPr>
          <p:cNvSpPr txBox="1"/>
          <p:nvPr/>
        </p:nvSpPr>
        <p:spPr bwMode="gray">
          <a:xfrm>
            <a:off x="558521" y="2525350"/>
            <a:ext cx="2159000" cy="431800"/>
          </a:xfrm>
          <a:prstGeom prst="rect">
            <a:avLst/>
          </a:prstGeom>
          <a:noFill/>
        </p:spPr>
        <p:txBody>
          <a:bodyPr vertOverflow="overflow" vert="horz" wrap="square" lIns="137160" tIns="137160" rIns="274320" bIns="137160" rtlCol="0" anchor="t" anchorCtr="0">
            <a:noAutofit/>
          </a:bodyPr>
          <a:lstStyle>
            <a:defPPr>
              <a:defRPr lang="en-US"/>
            </a:defPPr>
            <a:lvl1pPr indent="0" algn="ctr">
              <a:spcBef>
                <a:spcPts val="600"/>
              </a:spcBef>
              <a:spcAft>
                <a:spcPts val="600"/>
              </a:spcAft>
              <a:buNone/>
              <a:defRPr sz="1200" b="1">
                <a:solidFill>
                  <a:srgbClr val="000000"/>
                </a:solidFill>
                <a:latin typeface="Arial"/>
                <a:cs typeface="Arial"/>
              </a:defRPr>
            </a:lvl1pPr>
          </a:lstStyle>
          <a:p>
            <a:r>
              <a:rPr lang="en-US" dirty="0"/>
              <a:t>Transmission Line</a:t>
            </a:r>
          </a:p>
        </p:txBody>
      </p:sp>
      <p:sp>
        <p:nvSpPr>
          <p:cNvPr id="17" name="Oval 16">
            <a:extLst>
              <a:ext uri="{FF2B5EF4-FFF2-40B4-BE49-F238E27FC236}">
                <a16:creationId xmlns:a16="http://schemas.microsoft.com/office/drawing/2014/main" id="{9B74E940-B169-C838-46E5-DE18027820DB}"/>
              </a:ext>
            </a:extLst>
          </p:cNvPr>
          <p:cNvSpPr/>
          <p:nvPr/>
        </p:nvSpPr>
        <p:spPr bwMode="gray">
          <a:xfrm>
            <a:off x="3850252" y="2634552"/>
            <a:ext cx="237744" cy="237744"/>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en-US" sz="900" b="1">
                <a:solidFill>
                  <a:srgbClr val="FFFFFF"/>
                </a:solidFill>
                <a:latin typeface="Arial"/>
                <a:cs typeface="Arial"/>
              </a:rPr>
              <a:t>2</a:t>
            </a:r>
          </a:p>
        </p:txBody>
      </p:sp>
      <p:sp>
        <p:nvSpPr>
          <p:cNvPr id="18" name="TextBox 17">
            <a:extLst>
              <a:ext uri="{FF2B5EF4-FFF2-40B4-BE49-F238E27FC236}">
                <a16:creationId xmlns:a16="http://schemas.microsoft.com/office/drawing/2014/main" id="{69B140EC-3400-C0ED-077C-03D14DF7DF25}"/>
              </a:ext>
            </a:extLst>
          </p:cNvPr>
          <p:cNvSpPr txBox="1"/>
          <p:nvPr/>
        </p:nvSpPr>
        <p:spPr bwMode="gray">
          <a:xfrm>
            <a:off x="3710049" y="2525350"/>
            <a:ext cx="2159000" cy="431800"/>
          </a:xfrm>
          <a:prstGeom prst="rect">
            <a:avLst/>
          </a:prstGeom>
          <a:noFill/>
        </p:spPr>
        <p:txBody>
          <a:bodyPr vertOverflow="overflow" vert="horz" wrap="square" lIns="137160" tIns="137160" rIns="274320" bIns="137160" rtlCol="0" anchor="t" anchorCtr="0">
            <a:noAutofit/>
          </a:bodyPr>
          <a:lstStyle>
            <a:defPPr>
              <a:defRPr lang="en-US"/>
            </a:defPPr>
            <a:lvl1pPr indent="0" algn="ctr">
              <a:spcBef>
                <a:spcPts val="600"/>
              </a:spcBef>
              <a:spcAft>
                <a:spcPts val="600"/>
              </a:spcAft>
              <a:buNone/>
              <a:defRPr sz="1200" b="1">
                <a:solidFill>
                  <a:srgbClr val="000000"/>
                </a:solidFill>
                <a:latin typeface="Arial"/>
                <a:cs typeface="Arial"/>
              </a:defRPr>
            </a:lvl1pPr>
          </a:lstStyle>
          <a:p>
            <a:r>
              <a:rPr lang="en-US"/>
              <a:t>FACTS systems</a:t>
            </a:r>
          </a:p>
        </p:txBody>
      </p:sp>
      <p:sp>
        <p:nvSpPr>
          <p:cNvPr id="21" name="Oval 20">
            <a:extLst>
              <a:ext uri="{FF2B5EF4-FFF2-40B4-BE49-F238E27FC236}">
                <a16:creationId xmlns:a16="http://schemas.microsoft.com/office/drawing/2014/main" id="{6DBAE3FA-E114-EF11-3ECF-812F421D661E}"/>
              </a:ext>
            </a:extLst>
          </p:cNvPr>
          <p:cNvSpPr/>
          <p:nvPr/>
        </p:nvSpPr>
        <p:spPr bwMode="gray">
          <a:xfrm>
            <a:off x="6785683" y="2633258"/>
            <a:ext cx="237744" cy="237744"/>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en-US" sz="900" b="1">
                <a:solidFill>
                  <a:srgbClr val="FFFFFF"/>
                </a:solidFill>
                <a:latin typeface="Arial"/>
                <a:cs typeface="Arial"/>
              </a:rPr>
              <a:t>3</a:t>
            </a:r>
          </a:p>
        </p:txBody>
      </p:sp>
      <p:sp>
        <p:nvSpPr>
          <p:cNvPr id="22" name="TextBox 21">
            <a:extLst>
              <a:ext uri="{FF2B5EF4-FFF2-40B4-BE49-F238E27FC236}">
                <a16:creationId xmlns:a16="http://schemas.microsoft.com/office/drawing/2014/main" id="{42C41168-5411-B7CC-4337-A57EB2C05A88}"/>
              </a:ext>
            </a:extLst>
          </p:cNvPr>
          <p:cNvSpPr txBox="1"/>
          <p:nvPr/>
        </p:nvSpPr>
        <p:spPr bwMode="gray">
          <a:xfrm>
            <a:off x="6489171" y="2525350"/>
            <a:ext cx="2159000" cy="431800"/>
          </a:xfrm>
          <a:prstGeom prst="rect">
            <a:avLst/>
          </a:prstGeom>
          <a:noFill/>
        </p:spPr>
        <p:txBody>
          <a:bodyPr vertOverflow="overflow" vert="horz" wrap="square" lIns="137160" tIns="137160" rIns="274320" bIns="137160" rtlCol="0" anchor="t" anchorCtr="0">
            <a:noAutofit/>
          </a:bodyPr>
          <a:lstStyle>
            <a:defPPr>
              <a:defRPr lang="en-US"/>
            </a:defPPr>
            <a:lvl1pPr indent="0" algn="ctr">
              <a:spcBef>
                <a:spcPts val="600"/>
              </a:spcBef>
              <a:spcAft>
                <a:spcPts val="600"/>
              </a:spcAft>
              <a:buNone/>
              <a:defRPr sz="1200" b="1">
                <a:solidFill>
                  <a:srgbClr val="000000"/>
                </a:solidFill>
                <a:latin typeface="Arial"/>
                <a:cs typeface="Arial"/>
              </a:defRPr>
            </a:lvl1pPr>
          </a:lstStyle>
          <a:p>
            <a:r>
              <a:rPr lang="en-US" dirty="0"/>
              <a:t>Controlling</a:t>
            </a:r>
          </a:p>
        </p:txBody>
      </p:sp>
      <p:sp>
        <p:nvSpPr>
          <p:cNvPr id="24" name="Oval 23">
            <a:extLst>
              <a:ext uri="{FF2B5EF4-FFF2-40B4-BE49-F238E27FC236}">
                <a16:creationId xmlns:a16="http://schemas.microsoft.com/office/drawing/2014/main" id="{4F0E508E-017F-5AA8-AA21-95F5BB319C97}"/>
              </a:ext>
            </a:extLst>
          </p:cNvPr>
          <p:cNvSpPr/>
          <p:nvPr/>
        </p:nvSpPr>
        <p:spPr bwMode="gray">
          <a:xfrm>
            <a:off x="9224095" y="2635250"/>
            <a:ext cx="237744" cy="237744"/>
          </a:xfrm>
          <a:prstGeom prst="ellipse">
            <a:avLst/>
          </a:prstGeom>
          <a:solidFill>
            <a:srgbClr val="34A398"/>
          </a:solidFill>
          <a:ln w="9525"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none" lIns="0" tIns="0" rIns="0" bIns="0" numCol="1" spcCol="0" rtlCol="0" fromWordArt="0" anchor="ctr" anchorCtr="0" forceAA="0" compatLnSpc="1">
            <a:prstTxWarp prst="textNoShape">
              <a:avLst/>
            </a:prstTxWarp>
            <a:noAutofit/>
          </a:bodyPr>
          <a:lstStyle/>
          <a:p>
            <a:pPr marL="0" indent="0" algn="ctr">
              <a:buNone/>
            </a:pPr>
            <a:r>
              <a:rPr lang="en-US" sz="900" b="1">
                <a:solidFill>
                  <a:srgbClr val="FFFFFF"/>
                </a:solidFill>
                <a:latin typeface="Arial"/>
                <a:cs typeface="Arial"/>
              </a:rPr>
              <a:t>4</a:t>
            </a:r>
            <a:endParaRPr lang="en-US" sz="900" b="1" err="1">
              <a:solidFill>
                <a:srgbClr val="FFFFFF"/>
              </a:solidFill>
              <a:latin typeface="Arial"/>
              <a:cs typeface="Arial"/>
            </a:endParaRPr>
          </a:p>
        </p:txBody>
      </p:sp>
      <p:sp>
        <p:nvSpPr>
          <p:cNvPr id="25" name="TextBox 24">
            <a:extLst>
              <a:ext uri="{FF2B5EF4-FFF2-40B4-BE49-F238E27FC236}">
                <a16:creationId xmlns:a16="http://schemas.microsoft.com/office/drawing/2014/main" id="{59E29A40-5BB3-C81C-E19F-60B9000D2A6D}"/>
              </a:ext>
            </a:extLst>
          </p:cNvPr>
          <p:cNvSpPr txBox="1"/>
          <p:nvPr/>
        </p:nvSpPr>
        <p:spPr bwMode="gray">
          <a:xfrm>
            <a:off x="9372797" y="2525350"/>
            <a:ext cx="2283510" cy="431800"/>
          </a:xfrm>
          <a:prstGeom prst="rect">
            <a:avLst/>
          </a:prstGeom>
          <a:noFill/>
        </p:spPr>
        <p:txBody>
          <a:bodyPr vertOverflow="overflow" vert="horz" wrap="square" lIns="137160" tIns="137160" rIns="274320" bIns="137160" rtlCol="0" anchor="t" anchorCtr="0">
            <a:noAutofit/>
          </a:bodyPr>
          <a:lstStyle>
            <a:defPPr>
              <a:defRPr lang="en-US"/>
            </a:defPPr>
            <a:lvl1pPr indent="0" algn="ctr">
              <a:spcBef>
                <a:spcPts val="600"/>
              </a:spcBef>
              <a:spcAft>
                <a:spcPts val="600"/>
              </a:spcAft>
              <a:buNone/>
              <a:defRPr sz="1200" b="1">
                <a:solidFill>
                  <a:srgbClr val="000000"/>
                </a:solidFill>
                <a:latin typeface="Arial"/>
                <a:cs typeface="Arial"/>
              </a:defRPr>
            </a:lvl1pPr>
          </a:lstStyle>
          <a:p>
            <a:r>
              <a:rPr lang="en-US"/>
              <a:t>Stabilizing Transmission</a:t>
            </a:r>
          </a:p>
        </p:txBody>
      </p:sp>
      <p:pic>
        <p:nvPicPr>
          <p:cNvPr id="28" name="Graphic 27" descr="Cell Tower outline">
            <a:extLst>
              <a:ext uri="{FF2B5EF4-FFF2-40B4-BE49-F238E27FC236}">
                <a16:creationId xmlns:a16="http://schemas.microsoft.com/office/drawing/2014/main" id="{9F8A223F-1482-1A81-6316-24FDE7CBFEA5}"/>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943654" y="1522413"/>
            <a:ext cx="922147" cy="922147"/>
          </a:xfrm>
          <a:prstGeom prst="rect">
            <a:avLst/>
          </a:prstGeom>
        </p:spPr>
      </p:pic>
      <p:grpSp>
        <p:nvGrpSpPr>
          <p:cNvPr id="2059" name="Group 2058">
            <a:extLst>
              <a:ext uri="{FF2B5EF4-FFF2-40B4-BE49-F238E27FC236}">
                <a16:creationId xmlns:a16="http://schemas.microsoft.com/office/drawing/2014/main" id="{CAD8AC69-BBF3-7A5A-5E45-F84E864E435F}"/>
              </a:ext>
            </a:extLst>
          </p:cNvPr>
          <p:cNvGrpSpPr/>
          <p:nvPr/>
        </p:nvGrpSpPr>
        <p:grpSpPr>
          <a:xfrm>
            <a:off x="9651645" y="1602668"/>
            <a:ext cx="1255546" cy="760316"/>
            <a:chOff x="9490982" y="1602668"/>
            <a:chExt cx="1255546" cy="760316"/>
          </a:xfrm>
        </p:grpSpPr>
        <p:pic>
          <p:nvPicPr>
            <p:cNvPr id="29" name="Graphic 28" descr="Electric Tower outline">
              <a:extLst>
                <a:ext uri="{FF2B5EF4-FFF2-40B4-BE49-F238E27FC236}">
                  <a16:creationId xmlns:a16="http://schemas.microsoft.com/office/drawing/2014/main" id="{1763817C-14F4-806C-9423-89BEE0B1C8F8}"/>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142662" y="1602668"/>
              <a:ext cx="603866" cy="603866"/>
            </a:xfrm>
            <a:prstGeom prst="rect">
              <a:avLst/>
            </a:prstGeom>
          </p:spPr>
        </p:pic>
        <p:pic>
          <p:nvPicPr>
            <p:cNvPr id="30" name="Graphic 29" descr="Line arrow: Horizontal U-turn outline">
              <a:extLst>
                <a:ext uri="{FF2B5EF4-FFF2-40B4-BE49-F238E27FC236}">
                  <a16:creationId xmlns:a16="http://schemas.microsoft.com/office/drawing/2014/main" id="{EBACC607-CA09-319E-84B9-DC74ADAE6A5B}"/>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rot="10800000">
              <a:off x="9490982" y="1759118"/>
              <a:ext cx="603866" cy="603866"/>
            </a:xfrm>
            <a:prstGeom prst="rect">
              <a:avLst/>
            </a:prstGeom>
          </p:spPr>
        </p:pic>
      </p:grpSp>
      <p:pic>
        <p:nvPicPr>
          <p:cNvPr id="31" name="Graphic 30" descr="Electric Tower outline">
            <a:extLst>
              <a:ext uri="{FF2B5EF4-FFF2-40B4-BE49-F238E27FC236}">
                <a16:creationId xmlns:a16="http://schemas.microsoft.com/office/drawing/2014/main" id="{A11E3127-CBD0-35F4-D559-5ADD44E48A1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198215" y="1628775"/>
            <a:ext cx="710017" cy="710017"/>
          </a:xfrm>
          <a:prstGeom prst="rect">
            <a:avLst/>
          </a:prstGeom>
        </p:spPr>
      </p:pic>
      <p:grpSp>
        <p:nvGrpSpPr>
          <p:cNvPr id="2060" name="Group 2059">
            <a:extLst>
              <a:ext uri="{FF2B5EF4-FFF2-40B4-BE49-F238E27FC236}">
                <a16:creationId xmlns:a16="http://schemas.microsoft.com/office/drawing/2014/main" id="{32574F63-487D-CD97-6814-D0732E40DB19}"/>
              </a:ext>
            </a:extLst>
          </p:cNvPr>
          <p:cNvGrpSpPr/>
          <p:nvPr/>
        </p:nvGrpSpPr>
        <p:grpSpPr>
          <a:xfrm>
            <a:off x="4087996" y="1508125"/>
            <a:ext cx="1246351" cy="950277"/>
            <a:chOff x="4053067" y="1562100"/>
            <a:chExt cx="1246351" cy="950277"/>
          </a:xfrm>
        </p:grpSpPr>
        <p:pic>
          <p:nvPicPr>
            <p:cNvPr id="23" name="Graphic 22" descr="Speedometer Low outline">
              <a:extLst>
                <a:ext uri="{FF2B5EF4-FFF2-40B4-BE49-F238E27FC236}">
                  <a16:creationId xmlns:a16="http://schemas.microsoft.com/office/drawing/2014/main" id="{454F550D-7310-93B7-0488-5DC4E7121454}"/>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4053067" y="1794633"/>
              <a:ext cx="717744" cy="717744"/>
            </a:xfrm>
            <a:prstGeom prst="rect">
              <a:avLst/>
            </a:prstGeom>
          </p:spPr>
        </p:pic>
        <p:sp>
          <p:nvSpPr>
            <p:cNvPr id="32" name="Rectangle 31">
              <a:extLst>
                <a:ext uri="{FF2B5EF4-FFF2-40B4-BE49-F238E27FC236}">
                  <a16:creationId xmlns:a16="http://schemas.microsoft.com/office/drawing/2014/main" id="{85A2E29C-BD87-1184-3C3D-50DAE06978D5}"/>
                </a:ext>
              </a:extLst>
            </p:cNvPr>
            <p:cNvSpPr/>
            <p:nvPr/>
          </p:nvSpPr>
          <p:spPr bwMode="gray">
            <a:xfrm>
              <a:off x="4578933" y="1562100"/>
              <a:ext cx="720485" cy="69295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pic>
        <p:nvPicPr>
          <p:cNvPr id="2055" name="Graphic 2054" descr="Electrician female with solid fill">
            <a:extLst>
              <a:ext uri="{FF2B5EF4-FFF2-40B4-BE49-F238E27FC236}">
                <a16:creationId xmlns:a16="http://schemas.microsoft.com/office/drawing/2014/main" id="{F76376BB-14A3-76A0-C18B-3295162A9881}"/>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4626747" y="1552467"/>
            <a:ext cx="720485" cy="720485"/>
          </a:xfrm>
          <a:prstGeom prst="rect">
            <a:avLst/>
          </a:prstGeom>
        </p:spPr>
      </p:pic>
      <p:sp>
        <p:nvSpPr>
          <p:cNvPr id="5" name="Pentagon 4">
            <a:extLst>
              <a:ext uri="{FF2B5EF4-FFF2-40B4-BE49-F238E27FC236}">
                <a16:creationId xmlns:a16="http://schemas.microsoft.com/office/drawing/2014/main" id="{F29C858E-59D4-4914-1405-E33D52769198}"/>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8" name="Chevron 7">
            <a:extLst>
              <a:ext uri="{FF2B5EF4-FFF2-40B4-BE49-F238E27FC236}">
                <a16:creationId xmlns:a16="http://schemas.microsoft.com/office/drawing/2014/main" id="{E703996D-9CA9-143E-F4E2-D8FD9D9F0BD1}"/>
              </a:ext>
            </a:extLst>
          </p:cNvPr>
          <p:cNvSpPr/>
          <p:nvPr/>
        </p:nvSpPr>
        <p:spPr>
          <a:xfrm>
            <a:off x="1690648"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Optimize</a:t>
            </a:r>
          </a:p>
        </p:txBody>
      </p:sp>
      <p:sp>
        <p:nvSpPr>
          <p:cNvPr id="10" name="Chevron 9">
            <a:extLst>
              <a:ext uri="{FF2B5EF4-FFF2-40B4-BE49-F238E27FC236}">
                <a16:creationId xmlns:a16="http://schemas.microsoft.com/office/drawing/2014/main" id="{A882CDEF-834B-B51D-4A94-13602832C95D}"/>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14" name="Chevron 13">
            <a:extLst>
              <a:ext uri="{FF2B5EF4-FFF2-40B4-BE49-F238E27FC236}">
                <a16:creationId xmlns:a16="http://schemas.microsoft.com/office/drawing/2014/main" id="{6A013C74-4D98-A536-EC95-477121115CD4}"/>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20" name="Chevron 19">
            <a:extLst>
              <a:ext uri="{FF2B5EF4-FFF2-40B4-BE49-F238E27FC236}">
                <a16:creationId xmlns:a16="http://schemas.microsoft.com/office/drawing/2014/main" id="{D6B717D1-FD80-D976-68CD-DC8BE31D2868}"/>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26" name="Rectangle 25">
            <a:extLst>
              <a:ext uri="{FF2B5EF4-FFF2-40B4-BE49-F238E27FC236}">
                <a16:creationId xmlns:a16="http://schemas.microsoft.com/office/drawing/2014/main" id="{71D94B1D-B4A5-870A-8775-7CD3001DB161}"/>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FACTS</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15019830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1FB41-104B-8087-E4CC-9B56F76E5ED7}"/>
            </a:ext>
          </a:extLst>
        </p:cNvPr>
        <p:cNvGrpSpPr/>
        <p:nvPr/>
      </p:nvGrpSpPr>
      <p:grpSpPr>
        <a:xfrm>
          <a:off x="0" y="0"/>
          <a:ext cx="0" cy="0"/>
          <a:chOff x="0" y="0"/>
          <a:chExt cx="0" cy="0"/>
        </a:xfrm>
      </p:grpSpPr>
      <p:graphicFrame>
        <p:nvGraphicFramePr>
          <p:cNvPr id="63" name="think-cell data - do not delete" hidden="1">
            <a:extLst>
              <a:ext uri="{FF2B5EF4-FFF2-40B4-BE49-F238E27FC236}">
                <a16:creationId xmlns:a16="http://schemas.microsoft.com/office/drawing/2014/main" id="{00777CA2-0818-9E34-48CF-F58F9F38B222}"/>
              </a:ext>
            </a:extLst>
          </p:cNvPr>
          <p:cNvGraphicFramePr>
            <a:graphicFrameLocks/>
          </p:cNvGraphicFramePr>
          <p:nvPr>
            <p:custDataLst>
              <p:tags r:id="rId1"/>
            </p:custDataLst>
            <p:extLst>
              <p:ext uri="{D42A27DB-BD31-4B8C-83A1-F6EECF244321}">
                <p14:modId xmlns:p14="http://schemas.microsoft.com/office/powerpoint/2010/main" val="59396742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63" name="think-cell data - do not delete" hidden="1">
                        <a:extLst>
                          <a:ext uri="{FF2B5EF4-FFF2-40B4-BE49-F238E27FC236}">
                            <a16:creationId xmlns:a16="http://schemas.microsoft.com/office/drawing/2014/main" id="{00777CA2-0818-9E34-48CF-F58F9F38B222}"/>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069B8E1-72ED-05BC-292A-E63C906442DE}"/>
              </a:ext>
            </a:extLst>
          </p:cNvPr>
          <p:cNvSpPr>
            <a:spLocks noGrp="1"/>
          </p:cNvSpPr>
          <p:nvPr>
            <p:ph type="title"/>
          </p:nvPr>
        </p:nvSpPr>
        <p:spPr/>
        <p:txBody>
          <a:bodyPr vert="horz" wrap="square" lIns="91440" tIns="0" rIns="91440" bIns="0" anchor="t">
            <a:noAutofit/>
          </a:bodyPr>
          <a:lstStyle/>
          <a:p>
            <a:r>
              <a:rPr lang="en-US"/>
              <a:t>FACTS devices reduce transmission bottlenecks and reliability risk by controlling power flow and voltage</a:t>
            </a:r>
            <a:endParaRPr lang="en-US">
              <a:cs typeface="Arial"/>
            </a:endParaRPr>
          </a:p>
        </p:txBody>
      </p:sp>
      <p:sp>
        <p:nvSpPr>
          <p:cNvPr id="3185" name="Rounded Rectangle 3184">
            <a:extLst>
              <a:ext uri="{FF2B5EF4-FFF2-40B4-BE49-F238E27FC236}">
                <a16:creationId xmlns:a16="http://schemas.microsoft.com/office/drawing/2014/main" id="{D1ABE66E-D29E-DEC4-4205-DB64AB9D0D26}"/>
              </a:ext>
            </a:extLst>
          </p:cNvPr>
          <p:cNvSpPr/>
          <p:nvPr/>
        </p:nvSpPr>
        <p:spPr bwMode="gray">
          <a:xfrm>
            <a:off x="960027" y="1367961"/>
            <a:ext cx="565216" cy="257388"/>
          </a:xfrm>
          <a:prstGeom prst="roundRect">
            <a:avLst/>
          </a:prstGeom>
          <a:noFill/>
          <a:ln w="9525">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700">
                <a:solidFill>
                  <a:schemeClr val="tx1"/>
                </a:solidFill>
              </a:rPr>
              <a:t>Thyristor-based</a:t>
            </a:r>
            <a:r>
              <a:rPr lang="en-US" sz="700" baseline="30000">
                <a:solidFill>
                  <a:schemeClr val="tx1"/>
                </a:solidFill>
              </a:rPr>
              <a:t>2</a:t>
            </a:r>
          </a:p>
        </p:txBody>
      </p:sp>
      <p:sp>
        <p:nvSpPr>
          <p:cNvPr id="3186" name="Rounded Rectangle 3185">
            <a:extLst>
              <a:ext uri="{FF2B5EF4-FFF2-40B4-BE49-F238E27FC236}">
                <a16:creationId xmlns:a16="http://schemas.microsoft.com/office/drawing/2014/main" id="{975D9319-8ADA-503A-534D-7C88E8FA2B77}"/>
              </a:ext>
            </a:extLst>
          </p:cNvPr>
          <p:cNvSpPr/>
          <p:nvPr/>
        </p:nvSpPr>
        <p:spPr bwMode="gray">
          <a:xfrm>
            <a:off x="363422" y="1369978"/>
            <a:ext cx="565216" cy="257388"/>
          </a:xfrm>
          <a:prstGeom prst="round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700" b="1">
                <a:solidFill>
                  <a:schemeClr val="bg1"/>
                </a:solidFill>
              </a:rPr>
              <a:t>VSC-based</a:t>
            </a:r>
            <a:r>
              <a:rPr lang="en-US" sz="700" b="1" baseline="30000">
                <a:solidFill>
                  <a:schemeClr val="bg1"/>
                </a:solidFill>
              </a:rPr>
              <a:t>1</a:t>
            </a:r>
            <a:endParaRPr lang="en-US" sz="700" baseline="30000">
              <a:solidFill>
                <a:schemeClr val="bg1"/>
              </a:solidFill>
            </a:endParaRPr>
          </a:p>
        </p:txBody>
      </p:sp>
      <p:sp>
        <p:nvSpPr>
          <p:cNvPr id="3208" name="btfpNotesBox962619">
            <a:extLst>
              <a:ext uri="{FF2B5EF4-FFF2-40B4-BE49-F238E27FC236}">
                <a16:creationId xmlns:a16="http://schemas.microsoft.com/office/drawing/2014/main" id="{33BEAAB2-FBC1-BDC7-9E2F-F84AC2D60474}"/>
              </a:ext>
            </a:extLst>
          </p:cNvPr>
          <p:cNvSpPr txBox="1"/>
          <p:nvPr>
            <p:custDataLst>
              <p:tags r:id="rId2"/>
            </p:custDataLst>
          </p:nvPr>
        </p:nvSpPr>
        <p:spPr bwMode="gray">
          <a:xfrm>
            <a:off x="330200" y="6192329"/>
            <a:ext cx="9099752" cy="615553"/>
          </a:xfrm>
          <a:prstGeom prst="rect">
            <a:avLst/>
          </a:prstGeom>
          <a:noFill/>
        </p:spPr>
        <p:txBody>
          <a:bodyPr vert="horz" wrap="square" lIns="0" tIns="0" rIns="0" bIns="0" rtlCol="0" anchor="b">
            <a:spAutoFit/>
          </a:bodyPr>
          <a:lstStyle/>
          <a:p>
            <a:r>
              <a:rPr lang="en-US" sz="800" baseline="30000" dirty="0"/>
              <a:t>1</a:t>
            </a:r>
            <a:r>
              <a:rPr lang="en-US" sz="800" dirty="0"/>
              <a:t>Uses voltage-source converters. It is fast and flexible. </a:t>
            </a:r>
            <a:r>
              <a:rPr lang="en-US" sz="800" baseline="30000" dirty="0"/>
              <a:t>2</a:t>
            </a:r>
            <a:r>
              <a:rPr lang="en-US" sz="800" dirty="0"/>
              <a:t>Prove technology, mainly used to control voltage (reactive power), less flexible. </a:t>
            </a:r>
            <a:r>
              <a:rPr lang="en-US" sz="800" baseline="30000" dirty="0"/>
              <a:t>3</a:t>
            </a:r>
            <a:r>
              <a:rPr lang="en-US" sz="800" dirty="0"/>
              <a:t>Selected not exhaustive</a:t>
            </a:r>
            <a:br>
              <a:rPr lang="en-US" sz="800" dirty="0"/>
            </a:br>
            <a:r>
              <a:rPr lang="en-US" sz="800" dirty="0"/>
              <a:t>Source: </a:t>
            </a:r>
            <a:r>
              <a:rPr lang="en-US" sz="800" dirty="0">
                <a:hlinkClick r:id="rId7"/>
              </a:rPr>
              <a:t>SVC PLUS (STATCOM) </a:t>
            </a:r>
            <a:r>
              <a:rPr lang="en-US" sz="800" dirty="0"/>
              <a:t>(Siemens Energy, 2025); </a:t>
            </a:r>
            <a:r>
              <a:rPr lang="en-US" sz="800" dirty="0">
                <a:hlinkClick r:id="rId8"/>
              </a:rPr>
              <a:t>Static Var Compensator (SVC)</a:t>
            </a:r>
            <a:r>
              <a:rPr lang="en-US" sz="800" dirty="0"/>
              <a:t> (Hitachi, 2025); </a:t>
            </a:r>
            <a:r>
              <a:rPr lang="en-US" sz="800" dirty="0">
                <a:hlinkClick r:id="rId9"/>
              </a:rPr>
              <a:t>Thyristor controlled series compensation </a:t>
            </a:r>
            <a:r>
              <a:rPr lang="en-US" sz="800" dirty="0"/>
              <a:t>(Hitachi, 2025); </a:t>
            </a:r>
            <a:r>
              <a:rPr lang="en-US" sz="800" dirty="0">
                <a:hlinkClick r:id="rId10"/>
              </a:rPr>
              <a:t>FACTS</a:t>
            </a:r>
            <a:r>
              <a:rPr lang="en-US" sz="800" dirty="0"/>
              <a:t> (ABB, 1999); </a:t>
            </a:r>
            <a:r>
              <a:rPr lang="en-US" sz="800" dirty="0">
                <a:hlinkClick r:id="rId11"/>
              </a:rPr>
              <a:t>Fixed series compensation</a:t>
            </a:r>
            <a:r>
              <a:rPr lang="en-US" sz="800" dirty="0"/>
              <a:t> (Hitachi, 2025); </a:t>
            </a:r>
            <a:r>
              <a:rPr lang="en-US" sz="800" dirty="0">
                <a:hlinkClick r:id="rId12"/>
              </a:rPr>
              <a:t>Unified power flow controller</a:t>
            </a:r>
            <a:r>
              <a:rPr lang="en-US" sz="800" dirty="0"/>
              <a:t> (Astrophysics Data System, 2001); </a:t>
            </a:r>
            <a:r>
              <a:rPr lang="en-US" sz="800" dirty="0">
                <a:hlinkClick r:id="rId13"/>
              </a:rPr>
              <a:t>Phase shifting transformer (PST)</a:t>
            </a:r>
            <a:r>
              <a:rPr lang="en-US" sz="800" dirty="0"/>
              <a:t> (</a:t>
            </a:r>
            <a:r>
              <a:rPr lang="en-US" sz="800" dirty="0" err="1"/>
              <a:t>Entsoe</a:t>
            </a:r>
            <a:r>
              <a:rPr lang="en-US" sz="800" dirty="0"/>
              <a:t>, 2025); </a:t>
            </a:r>
            <a:r>
              <a:rPr lang="en-US" sz="800" dirty="0">
                <a:hlinkClick r:id="rId14"/>
              </a:rPr>
              <a:t>Flexible AC Transmission System </a:t>
            </a:r>
            <a:r>
              <a:rPr lang="en-US" sz="800" dirty="0"/>
              <a:t>(EEP, 2015).</a:t>
            </a:r>
          </a:p>
          <a:p>
            <a:r>
              <a:rPr lang="en-US" sz="800" dirty="0"/>
              <a:t>Credit: Sevgi Helin </a:t>
            </a:r>
            <a:r>
              <a:rPr lang="en-US" sz="800" dirty="0" err="1"/>
              <a:t>Tilkicioglu</a:t>
            </a:r>
            <a:r>
              <a:rPr lang="en-US" sz="800" dirty="0"/>
              <a:t>, Stephanie Chen, Hasan Alawadhi, </a:t>
            </a:r>
            <a:r>
              <a:rPr lang="en-US" sz="800" dirty="0">
                <a:solidFill>
                  <a:srgbClr val="000000"/>
                </a:solidFill>
              </a:rPr>
              <a:t>and </a:t>
            </a:r>
            <a:r>
              <a:rPr lang="en-US" sz="800" dirty="0">
                <a:solidFill>
                  <a:srgbClr val="000000"/>
                </a:solidFill>
                <a:hlinkClick r:id="rId15"/>
              </a:rPr>
              <a:t>Gernot Wagner</a:t>
            </a:r>
            <a:r>
              <a:rPr lang="en-US" sz="800" dirty="0">
                <a:solidFill>
                  <a:srgbClr val="000000"/>
                </a:solidFill>
              </a:rPr>
              <a:t>. </a:t>
            </a:r>
            <a:r>
              <a:rPr lang="en-US" sz="800" dirty="0">
                <a:hlinkClick r:id="rId16"/>
              </a:rPr>
              <a:t>Share with attribution</a:t>
            </a:r>
            <a:r>
              <a:rPr lang="en-US" sz="800" dirty="0">
                <a:solidFill>
                  <a:srgbClr val="000000"/>
                </a:solidFill>
              </a:rPr>
              <a:t>: Wagner </a:t>
            </a:r>
            <a:r>
              <a:rPr lang="en-US" sz="800" i="1" dirty="0">
                <a:solidFill>
                  <a:srgbClr val="000000"/>
                </a:solidFill>
              </a:rPr>
              <a:t>et al. </a:t>
            </a:r>
            <a:r>
              <a:rPr lang="en-US" sz="800" dirty="0">
                <a:solidFill>
                  <a:srgbClr val="000000"/>
                </a:solidFill>
              </a:rPr>
              <a:t>“Powering Grids,” Columbia Business School Climate Knowledge Initiative (28 September 2026).</a:t>
            </a:r>
            <a:endParaRPr lang="en-US" sz="800" dirty="0">
              <a:latin typeface="Arial" panose="020B0604020202020204" pitchFamily="34" charset="0"/>
              <a:cs typeface="Arial" panose="020B0604020202020204" pitchFamily="34" charset="0"/>
            </a:endParaRPr>
          </a:p>
        </p:txBody>
      </p:sp>
      <p:sp>
        <p:nvSpPr>
          <p:cNvPr id="3" name="Rounded Rectangle 2">
            <a:extLst>
              <a:ext uri="{FF2B5EF4-FFF2-40B4-BE49-F238E27FC236}">
                <a16:creationId xmlns:a16="http://schemas.microsoft.com/office/drawing/2014/main" id="{4F00974B-C024-54A8-C5BC-482C7EFA28E6}"/>
              </a:ext>
            </a:extLst>
          </p:cNvPr>
          <p:cNvSpPr/>
          <p:nvPr/>
        </p:nvSpPr>
        <p:spPr bwMode="gray">
          <a:xfrm>
            <a:off x="330202" y="1643141"/>
            <a:ext cx="1211694" cy="4517640"/>
          </a:xfrm>
          <a:prstGeom prst="roundRect">
            <a:avLst/>
          </a:prstGeom>
          <a:solidFill>
            <a:schemeClr val="tx2">
              <a:lumMod val="5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bg1"/>
                </a:solidFill>
              </a:rPr>
              <a:t>Flexible AC Transmission Systems (FACTS)</a:t>
            </a:r>
            <a:r>
              <a:rPr lang="en-US" sz="1050" b="1" baseline="30000">
                <a:solidFill>
                  <a:schemeClr val="bg1"/>
                </a:solidFill>
              </a:rPr>
              <a:t>3</a:t>
            </a:r>
            <a:endParaRPr lang="en-US" sz="1050" b="1">
              <a:solidFill>
                <a:schemeClr val="bg1"/>
              </a:solidFill>
            </a:endParaRPr>
          </a:p>
        </p:txBody>
      </p:sp>
      <p:sp>
        <p:nvSpPr>
          <p:cNvPr id="20" name="TextBox 19">
            <a:extLst>
              <a:ext uri="{FF2B5EF4-FFF2-40B4-BE49-F238E27FC236}">
                <a16:creationId xmlns:a16="http://schemas.microsoft.com/office/drawing/2014/main" id="{1F5DFBDC-43D8-4C24-FBDF-0FD835A80DEA}"/>
              </a:ext>
            </a:extLst>
          </p:cNvPr>
          <p:cNvSpPr txBox="1"/>
          <p:nvPr/>
        </p:nvSpPr>
        <p:spPr bwMode="gray">
          <a:xfrm>
            <a:off x="1635653" y="1223755"/>
            <a:ext cx="1000595" cy="438582"/>
          </a:xfrm>
          <a:prstGeom prst="rect">
            <a:avLst/>
          </a:prstGeom>
          <a:noFill/>
        </p:spPr>
        <p:txBody>
          <a:bodyPr wrap="none" lIns="137160" tIns="137160" rIns="274320" bIns="137160" rtlCol="0">
            <a:spAutoFit/>
          </a:bodyPr>
          <a:lstStyle/>
          <a:p>
            <a:pPr marL="0" indent="0" algn="l">
              <a:spcBef>
                <a:spcPts val="600"/>
              </a:spcBef>
              <a:spcAft>
                <a:spcPts val="600"/>
              </a:spcAft>
              <a:buNone/>
            </a:pPr>
            <a:r>
              <a:rPr lang="en-US" sz="1050" b="1"/>
              <a:t>Category</a:t>
            </a:r>
          </a:p>
        </p:txBody>
      </p:sp>
      <p:sp>
        <p:nvSpPr>
          <p:cNvPr id="22" name="TextBox 21">
            <a:extLst>
              <a:ext uri="{FF2B5EF4-FFF2-40B4-BE49-F238E27FC236}">
                <a16:creationId xmlns:a16="http://schemas.microsoft.com/office/drawing/2014/main" id="{599CC858-0CDF-AB6B-2481-4C11EE3D51B7}"/>
              </a:ext>
            </a:extLst>
          </p:cNvPr>
          <p:cNvSpPr txBox="1"/>
          <p:nvPr/>
        </p:nvSpPr>
        <p:spPr bwMode="gray">
          <a:xfrm>
            <a:off x="4005366" y="1223755"/>
            <a:ext cx="896399" cy="438582"/>
          </a:xfrm>
          <a:prstGeom prst="rect">
            <a:avLst/>
          </a:prstGeom>
          <a:noFill/>
        </p:spPr>
        <p:txBody>
          <a:bodyPr wrap="none" lIns="137160" tIns="137160" rIns="274320" bIns="137160" rtlCol="0">
            <a:spAutoFit/>
          </a:bodyPr>
          <a:lstStyle/>
          <a:p>
            <a:pPr marL="0" indent="0" algn="l">
              <a:spcBef>
                <a:spcPts val="600"/>
              </a:spcBef>
              <a:spcAft>
                <a:spcPts val="600"/>
              </a:spcAft>
              <a:buNone/>
            </a:pPr>
            <a:r>
              <a:rPr lang="en-US" sz="1050" b="1"/>
              <a:t>System</a:t>
            </a:r>
          </a:p>
        </p:txBody>
      </p:sp>
      <p:sp>
        <p:nvSpPr>
          <p:cNvPr id="23" name="TextBox 22">
            <a:extLst>
              <a:ext uri="{FF2B5EF4-FFF2-40B4-BE49-F238E27FC236}">
                <a16:creationId xmlns:a16="http://schemas.microsoft.com/office/drawing/2014/main" id="{C3D639E4-381A-C5CF-2E38-09F76600982B}"/>
              </a:ext>
            </a:extLst>
          </p:cNvPr>
          <p:cNvSpPr txBox="1"/>
          <p:nvPr/>
        </p:nvSpPr>
        <p:spPr bwMode="gray">
          <a:xfrm>
            <a:off x="7209642" y="1224420"/>
            <a:ext cx="2366353" cy="438582"/>
          </a:xfrm>
          <a:prstGeom prst="rect">
            <a:avLst/>
          </a:prstGeom>
          <a:noFill/>
        </p:spPr>
        <p:txBody>
          <a:bodyPr wrap="none" lIns="137160" tIns="137160" rIns="274320" bIns="137160" rtlCol="0">
            <a:spAutoFit/>
          </a:bodyPr>
          <a:lstStyle/>
          <a:p>
            <a:pPr>
              <a:spcBef>
                <a:spcPts val="600"/>
              </a:spcBef>
              <a:spcAft>
                <a:spcPts val="600"/>
              </a:spcAft>
            </a:pPr>
            <a:r>
              <a:rPr lang="en-US" sz="1050" b="1"/>
              <a:t>Operational / investment value</a:t>
            </a:r>
          </a:p>
        </p:txBody>
      </p:sp>
      <p:sp>
        <p:nvSpPr>
          <p:cNvPr id="24" name="TextBox 23">
            <a:extLst>
              <a:ext uri="{FF2B5EF4-FFF2-40B4-BE49-F238E27FC236}">
                <a16:creationId xmlns:a16="http://schemas.microsoft.com/office/drawing/2014/main" id="{598F950B-744E-4580-47C3-EC66B565FFFC}"/>
              </a:ext>
            </a:extLst>
          </p:cNvPr>
          <p:cNvSpPr txBox="1"/>
          <p:nvPr/>
        </p:nvSpPr>
        <p:spPr bwMode="gray">
          <a:xfrm>
            <a:off x="10455016" y="1182616"/>
            <a:ext cx="1952225" cy="438582"/>
          </a:xfrm>
          <a:prstGeom prst="rect">
            <a:avLst/>
          </a:prstGeom>
          <a:noFill/>
        </p:spPr>
        <p:txBody>
          <a:bodyPr wrap="square" lIns="137160" tIns="137160" rIns="274320" bIns="137160" rtlCol="0">
            <a:spAutoFit/>
          </a:bodyPr>
          <a:lstStyle/>
          <a:p>
            <a:pPr marL="0" indent="0" algn="l">
              <a:spcBef>
                <a:spcPts val="600"/>
              </a:spcBef>
              <a:spcAft>
                <a:spcPts val="600"/>
              </a:spcAft>
              <a:buNone/>
            </a:pPr>
            <a:r>
              <a:rPr lang="en-US" sz="1050" b="1"/>
              <a:t>Deployment maturity</a:t>
            </a:r>
          </a:p>
        </p:txBody>
      </p:sp>
      <p:cxnSp>
        <p:nvCxnSpPr>
          <p:cNvPr id="26" name="Straight Connector 25">
            <a:extLst>
              <a:ext uri="{FF2B5EF4-FFF2-40B4-BE49-F238E27FC236}">
                <a16:creationId xmlns:a16="http://schemas.microsoft.com/office/drawing/2014/main" id="{20A56995-5A2B-780C-ECFB-8D493EB44126}"/>
              </a:ext>
            </a:extLst>
          </p:cNvPr>
          <p:cNvCxnSpPr>
            <a:cxnSpLocks/>
          </p:cNvCxnSpPr>
          <p:nvPr/>
        </p:nvCxnSpPr>
        <p:spPr bwMode="gray">
          <a:xfrm>
            <a:off x="1650756" y="1559549"/>
            <a:ext cx="10316454"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5ACFABAF-FE61-6840-C772-3B4216DBE2A5}"/>
              </a:ext>
            </a:extLst>
          </p:cNvPr>
          <p:cNvSpPr/>
          <p:nvPr/>
        </p:nvSpPr>
        <p:spPr bwMode="gray">
          <a:xfrm>
            <a:off x="11097551" y="3691289"/>
            <a:ext cx="301752" cy="301752"/>
          </a:xfrm>
          <a:prstGeom prst="ellipse">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nvGrpSpPr>
          <p:cNvPr id="36" name="Group 35">
            <a:extLst>
              <a:ext uri="{FF2B5EF4-FFF2-40B4-BE49-F238E27FC236}">
                <a16:creationId xmlns:a16="http://schemas.microsoft.com/office/drawing/2014/main" id="{BA6D683C-AB6F-49ED-1C09-FC0EB9329B01}"/>
              </a:ext>
            </a:extLst>
          </p:cNvPr>
          <p:cNvGrpSpPr/>
          <p:nvPr/>
        </p:nvGrpSpPr>
        <p:grpSpPr>
          <a:xfrm>
            <a:off x="11104326" y="5541999"/>
            <a:ext cx="307088" cy="301752"/>
            <a:chOff x="11145289" y="4622352"/>
            <a:chExt cx="307088" cy="301752"/>
          </a:xfrm>
        </p:grpSpPr>
        <p:sp>
          <p:nvSpPr>
            <p:cNvPr id="31" name="Pie 30">
              <a:extLst>
                <a:ext uri="{FF2B5EF4-FFF2-40B4-BE49-F238E27FC236}">
                  <a16:creationId xmlns:a16="http://schemas.microsoft.com/office/drawing/2014/main" id="{EEA1A5C0-0B96-4485-4896-0B4A571E5FAA}"/>
                </a:ext>
              </a:extLst>
            </p:cNvPr>
            <p:cNvSpPr/>
            <p:nvPr/>
          </p:nvSpPr>
          <p:spPr bwMode="gray">
            <a:xfrm>
              <a:off x="11150625" y="4622352"/>
              <a:ext cx="301752" cy="301752"/>
            </a:xfrm>
            <a:prstGeom prst="pie">
              <a:avLst>
                <a:gd name="adj1" fmla="val 10724167"/>
                <a:gd name="adj2" fmla="val 16200000"/>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32" name="Oval 31">
              <a:extLst>
                <a:ext uri="{FF2B5EF4-FFF2-40B4-BE49-F238E27FC236}">
                  <a16:creationId xmlns:a16="http://schemas.microsoft.com/office/drawing/2014/main" id="{A7E29599-D2B0-53A8-F9B1-47CFBF663F61}"/>
                </a:ext>
              </a:extLst>
            </p:cNvPr>
            <p:cNvSpPr/>
            <p:nvPr/>
          </p:nvSpPr>
          <p:spPr bwMode="gray">
            <a:xfrm>
              <a:off x="11145289" y="4622352"/>
              <a:ext cx="301752" cy="301752"/>
            </a:xfrm>
            <a:prstGeom prst="ellipse">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grpSp>
        <p:nvGrpSpPr>
          <p:cNvPr id="37" name="Group 36">
            <a:extLst>
              <a:ext uri="{FF2B5EF4-FFF2-40B4-BE49-F238E27FC236}">
                <a16:creationId xmlns:a16="http://schemas.microsoft.com/office/drawing/2014/main" id="{1DA347B5-67D0-3DAA-AF04-BAD3A0C91C33}"/>
              </a:ext>
            </a:extLst>
          </p:cNvPr>
          <p:cNvGrpSpPr/>
          <p:nvPr/>
        </p:nvGrpSpPr>
        <p:grpSpPr>
          <a:xfrm>
            <a:off x="11091264" y="4607601"/>
            <a:ext cx="308039" cy="304005"/>
            <a:chOff x="11088582" y="3906421"/>
            <a:chExt cx="308039" cy="304005"/>
          </a:xfrm>
        </p:grpSpPr>
        <p:sp>
          <p:nvSpPr>
            <p:cNvPr id="28" name="Pie 27">
              <a:extLst>
                <a:ext uri="{FF2B5EF4-FFF2-40B4-BE49-F238E27FC236}">
                  <a16:creationId xmlns:a16="http://schemas.microsoft.com/office/drawing/2014/main" id="{3787BA54-70A8-2024-3D5F-E164F0872FAB}"/>
                </a:ext>
              </a:extLst>
            </p:cNvPr>
            <p:cNvSpPr/>
            <p:nvPr/>
          </p:nvSpPr>
          <p:spPr bwMode="gray">
            <a:xfrm>
              <a:off x="11094869" y="3908674"/>
              <a:ext cx="301752" cy="301752"/>
            </a:xfrm>
            <a:prstGeom prst="pie">
              <a:avLst>
                <a:gd name="adj1" fmla="val 5302836"/>
                <a:gd name="adj2" fmla="val 16200000"/>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34" name="Oval 33">
              <a:extLst>
                <a:ext uri="{FF2B5EF4-FFF2-40B4-BE49-F238E27FC236}">
                  <a16:creationId xmlns:a16="http://schemas.microsoft.com/office/drawing/2014/main" id="{3C0617BC-74FC-D2CF-1215-664ADFE5B17D}"/>
                </a:ext>
              </a:extLst>
            </p:cNvPr>
            <p:cNvSpPr/>
            <p:nvPr/>
          </p:nvSpPr>
          <p:spPr bwMode="gray">
            <a:xfrm>
              <a:off x="11088582" y="3906421"/>
              <a:ext cx="301752" cy="301752"/>
            </a:xfrm>
            <a:prstGeom prst="ellipse">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grpSp>
        <p:nvGrpSpPr>
          <p:cNvPr id="42" name="Group 41">
            <a:extLst>
              <a:ext uri="{FF2B5EF4-FFF2-40B4-BE49-F238E27FC236}">
                <a16:creationId xmlns:a16="http://schemas.microsoft.com/office/drawing/2014/main" id="{6A871BE1-99A7-C8EC-FAC3-31DF78930B8C}"/>
              </a:ext>
            </a:extLst>
          </p:cNvPr>
          <p:cNvGrpSpPr/>
          <p:nvPr/>
        </p:nvGrpSpPr>
        <p:grpSpPr>
          <a:xfrm>
            <a:off x="1749481" y="1643140"/>
            <a:ext cx="8775883" cy="4517635"/>
            <a:chOff x="1749481" y="1643141"/>
            <a:chExt cx="8775883" cy="3444300"/>
          </a:xfrm>
        </p:grpSpPr>
        <p:sp>
          <p:nvSpPr>
            <p:cNvPr id="3112" name="Rounded Rectangle 3111">
              <a:extLst>
                <a:ext uri="{FF2B5EF4-FFF2-40B4-BE49-F238E27FC236}">
                  <a16:creationId xmlns:a16="http://schemas.microsoft.com/office/drawing/2014/main" id="{A58072BC-BCB8-EC86-FDCC-685CA371C469}"/>
                </a:ext>
              </a:extLst>
            </p:cNvPr>
            <p:cNvSpPr/>
            <p:nvPr/>
          </p:nvSpPr>
          <p:spPr bwMode="gray">
            <a:xfrm>
              <a:off x="4286206" y="1987995"/>
              <a:ext cx="2532877" cy="297168"/>
            </a:xfrm>
            <a:prstGeom prst="roundRect">
              <a:avLst/>
            </a:prstGeom>
            <a:noFill/>
            <a:ln w="9525">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tx1"/>
                  </a:solidFill>
                </a:rPr>
                <a:t>TCSC</a:t>
              </a:r>
              <a:r>
                <a:rPr lang="en-US" sz="1050">
                  <a:solidFill>
                    <a:schemeClr val="tx1"/>
                  </a:solidFill>
                </a:rPr>
                <a:t> – Thyristor-Controlled Series Capacitor</a:t>
              </a:r>
            </a:p>
          </p:txBody>
        </p:sp>
        <p:sp>
          <p:nvSpPr>
            <p:cNvPr id="3113" name="Rounded Rectangle 3112">
              <a:extLst>
                <a:ext uri="{FF2B5EF4-FFF2-40B4-BE49-F238E27FC236}">
                  <a16:creationId xmlns:a16="http://schemas.microsoft.com/office/drawing/2014/main" id="{85EF18CB-8F48-F257-E19A-6C87ABB53D73}"/>
                </a:ext>
              </a:extLst>
            </p:cNvPr>
            <p:cNvSpPr/>
            <p:nvPr/>
          </p:nvSpPr>
          <p:spPr bwMode="gray">
            <a:xfrm>
              <a:off x="4286206" y="1643141"/>
              <a:ext cx="2532877" cy="297168"/>
            </a:xfrm>
            <a:prstGeom prst="roundRect">
              <a:avLst/>
            </a:prstGeom>
            <a:solidFill>
              <a:schemeClr val="accent1">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tx1"/>
                  </a:solidFill>
                </a:rPr>
                <a:t>SSSC</a:t>
              </a:r>
              <a:r>
                <a:rPr lang="en-US" sz="1050">
                  <a:solidFill>
                    <a:schemeClr val="tx1"/>
                  </a:solidFill>
                </a:rPr>
                <a:t> – Static Synchronous Series Compensator</a:t>
              </a:r>
            </a:p>
          </p:txBody>
        </p:sp>
        <p:sp>
          <p:nvSpPr>
            <p:cNvPr id="3114" name="Rounded Rectangle 3113">
              <a:extLst>
                <a:ext uri="{FF2B5EF4-FFF2-40B4-BE49-F238E27FC236}">
                  <a16:creationId xmlns:a16="http://schemas.microsoft.com/office/drawing/2014/main" id="{CF8542BB-FBD3-A815-A196-A42EAFE7B6B3}"/>
                </a:ext>
              </a:extLst>
            </p:cNvPr>
            <p:cNvSpPr/>
            <p:nvPr/>
          </p:nvSpPr>
          <p:spPr bwMode="gray">
            <a:xfrm>
              <a:off x="4286206" y="3022557"/>
              <a:ext cx="2532877" cy="297168"/>
            </a:xfrm>
            <a:prstGeom prst="roundRect">
              <a:avLst/>
            </a:prstGeom>
            <a:solidFill>
              <a:schemeClr val="accent3">
                <a:lumMod val="60000"/>
                <a:lumOff val="4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tx1"/>
                  </a:solidFill>
                </a:rPr>
                <a:t>STATCOM</a:t>
              </a:r>
              <a:r>
                <a:rPr lang="en-US" sz="1050">
                  <a:solidFill>
                    <a:schemeClr val="tx1"/>
                  </a:solidFill>
                </a:rPr>
                <a:t> – Static Synchronous Compensator</a:t>
              </a:r>
            </a:p>
          </p:txBody>
        </p:sp>
        <p:sp>
          <p:nvSpPr>
            <p:cNvPr id="3116" name="Rounded Rectangle 3115">
              <a:extLst>
                <a:ext uri="{FF2B5EF4-FFF2-40B4-BE49-F238E27FC236}">
                  <a16:creationId xmlns:a16="http://schemas.microsoft.com/office/drawing/2014/main" id="{5F3B53CA-E012-EF90-DDA3-E83DBCCEB878}"/>
                </a:ext>
              </a:extLst>
            </p:cNvPr>
            <p:cNvSpPr/>
            <p:nvPr/>
          </p:nvSpPr>
          <p:spPr bwMode="gray">
            <a:xfrm>
              <a:off x="4286206" y="2332849"/>
              <a:ext cx="2532877" cy="297168"/>
            </a:xfrm>
            <a:prstGeom prst="roundRect">
              <a:avLst/>
            </a:prstGeom>
            <a:noFill/>
            <a:ln w="9525">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tx1"/>
                  </a:solidFill>
                </a:rPr>
                <a:t>TSSC</a:t>
              </a:r>
              <a:r>
                <a:rPr lang="en-US" sz="1050">
                  <a:solidFill>
                    <a:schemeClr val="tx1"/>
                  </a:solidFill>
                </a:rPr>
                <a:t> – Thyristor-Switched Series Capacitor</a:t>
              </a:r>
            </a:p>
          </p:txBody>
        </p:sp>
        <p:sp>
          <p:nvSpPr>
            <p:cNvPr id="3117" name="Rounded Rectangle 3116">
              <a:extLst>
                <a:ext uri="{FF2B5EF4-FFF2-40B4-BE49-F238E27FC236}">
                  <a16:creationId xmlns:a16="http://schemas.microsoft.com/office/drawing/2014/main" id="{6E64CC43-02A4-8CB8-0C61-7AD371857047}"/>
                </a:ext>
              </a:extLst>
            </p:cNvPr>
            <p:cNvSpPr/>
            <p:nvPr/>
          </p:nvSpPr>
          <p:spPr bwMode="gray">
            <a:xfrm>
              <a:off x="4286206" y="2677703"/>
              <a:ext cx="2532877" cy="297168"/>
            </a:xfrm>
            <a:prstGeom prst="roundRect">
              <a:avLst/>
            </a:prstGeom>
            <a:noFill/>
            <a:ln w="9525">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tx1"/>
                  </a:solidFill>
                </a:rPr>
                <a:t>TCSR</a:t>
              </a:r>
              <a:r>
                <a:rPr lang="en-US" sz="1050">
                  <a:solidFill>
                    <a:schemeClr val="tx1"/>
                  </a:solidFill>
                </a:rPr>
                <a:t> – Thyristor-Controlled Series Reactor</a:t>
              </a:r>
            </a:p>
          </p:txBody>
        </p:sp>
        <p:sp>
          <p:nvSpPr>
            <p:cNvPr id="3119" name="Rounded Rectangle 3118">
              <a:extLst>
                <a:ext uri="{FF2B5EF4-FFF2-40B4-BE49-F238E27FC236}">
                  <a16:creationId xmlns:a16="http://schemas.microsoft.com/office/drawing/2014/main" id="{45AEA477-C9B1-73F6-5EAB-F91AB6B5F27B}"/>
                </a:ext>
              </a:extLst>
            </p:cNvPr>
            <p:cNvSpPr/>
            <p:nvPr/>
          </p:nvSpPr>
          <p:spPr bwMode="gray">
            <a:xfrm>
              <a:off x="4286206" y="3367410"/>
              <a:ext cx="2532877" cy="297168"/>
            </a:xfrm>
            <a:prstGeom prst="roundRect">
              <a:avLst/>
            </a:prstGeom>
            <a:noFill/>
            <a:ln w="9525">
              <a:solidFill>
                <a:schemeClr val="accent3">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tx1"/>
                  </a:solidFill>
                </a:rPr>
                <a:t>SVC</a:t>
              </a:r>
              <a:r>
                <a:rPr lang="en-US" sz="1050">
                  <a:solidFill>
                    <a:schemeClr val="tx1"/>
                  </a:solidFill>
                </a:rPr>
                <a:t> – Static VAR Compensator</a:t>
              </a:r>
            </a:p>
          </p:txBody>
        </p:sp>
        <p:sp>
          <p:nvSpPr>
            <p:cNvPr id="3124" name="Rounded Rectangle 3123">
              <a:extLst>
                <a:ext uri="{FF2B5EF4-FFF2-40B4-BE49-F238E27FC236}">
                  <a16:creationId xmlns:a16="http://schemas.microsoft.com/office/drawing/2014/main" id="{51239CCC-3CFF-3CC0-51F8-218B6841B3A2}"/>
                </a:ext>
              </a:extLst>
            </p:cNvPr>
            <p:cNvSpPr/>
            <p:nvPr/>
          </p:nvSpPr>
          <p:spPr bwMode="gray">
            <a:xfrm>
              <a:off x="4286206" y="3712266"/>
              <a:ext cx="2532877" cy="297168"/>
            </a:xfrm>
            <a:prstGeom prst="roundRect">
              <a:avLst/>
            </a:prstGeom>
            <a:solidFill>
              <a:schemeClr val="accent4">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tx1"/>
                  </a:solidFill>
                </a:rPr>
                <a:t>UPFC</a:t>
              </a:r>
              <a:r>
                <a:rPr lang="en-US" sz="1050">
                  <a:solidFill>
                    <a:schemeClr val="tx1"/>
                  </a:solidFill>
                </a:rPr>
                <a:t> – Unified Power Flow Controller</a:t>
              </a:r>
            </a:p>
          </p:txBody>
        </p:sp>
        <p:sp>
          <p:nvSpPr>
            <p:cNvPr id="3125" name="Rounded Rectangle 3124">
              <a:extLst>
                <a:ext uri="{FF2B5EF4-FFF2-40B4-BE49-F238E27FC236}">
                  <a16:creationId xmlns:a16="http://schemas.microsoft.com/office/drawing/2014/main" id="{C1A4679F-4A4A-B12C-4EE7-9D5C1214D10A}"/>
                </a:ext>
              </a:extLst>
            </p:cNvPr>
            <p:cNvSpPr/>
            <p:nvPr/>
          </p:nvSpPr>
          <p:spPr bwMode="gray">
            <a:xfrm>
              <a:off x="4286206" y="4425069"/>
              <a:ext cx="2532877" cy="297167"/>
            </a:xfrm>
            <a:prstGeom prst="roundRect">
              <a:avLst/>
            </a:prstGeom>
            <a:solidFill>
              <a:schemeClr val="accent5">
                <a:lumMod val="40000"/>
                <a:lumOff val="60000"/>
              </a:schemeClr>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tx1"/>
                  </a:solidFill>
                </a:rPr>
                <a:t>IPFC</a:t>
              </a:r>
              <a:r>
                <a:rPr lang="en-US" sz="1050">
                  <a:solidFill>
                    <a:schemeClr val="tx1"/>
                  </a:solidFill>
                </a:rPr>
                <a:t> – Interline Power Flow Controller</a:t>
              </a:r>
            </a:p>
          </p:txBody>
        </p:sp>
        <p:sp>
          <p:nvSpPr>
            <p:cNvPr id="4" name="Rounded Rectangle 3">
              <a:extLst>
                <a:ext uri="{FF2B5EF4-FFF2-40B4-BE49-F238E27FC236}">
                  <a16:creationId xmlns:a16="http://schemas.microsoft.com/office/drawing/2014/main" id="{155B64DA-2083-2835-A388-C08B6527659D}"/>
                </a:ext>
              </a:extLst>
            </p:cNvPr>
            <p:cNvSpPr/>
            <p:nvPr/>
          </p:nvSpPr>
          <p:spPr bwMode="gray">
            <a:xfrm>
              <a:off x="1749481" y="1643141"/>
              <a:ext cx="2329141" cy="299345"/>
            </a:xfrm>
            <a:prstGeom prst="round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bg1"/>
                  </a:solidFill>
                </a:rPr>
                <a:t>Series</a:t>
              </a:r>
            </a:p>
          </p:txBody>
        </p:sp>
        <p:sp>
          <p:nvSpPr>
            <p:cNvPr id="5" name="Rounded Rectangle 4">
              <a:extLst>
                <a:ext uri="{FF2B5EF4-FFF2-40B4-BE49-F238E27FC236}">
                  <a16:creationId xmlns:a16="http://schemas.microsoft.com/office/drawing/2014/main" id="{D5BDE2FB-565D-5F9E-89A4-8A732FBA2337}"/>
                </a:ext>
              </a:extLst>
            </p:cNvPr>
            <p:cNvSpPr/>
            <p:nvPr/>
          </p:nvSpPr>
          <p:spPr bwMode="gray">
            <a:xfrm>
              <a:off x="1749481" y="3033019"/>
              <a:ext cx="2329141" cy="299345"/>
            </a:xfrm>
            <a:prstGeom prst="roundRect">
              <a:avLst/>
            </a:prstGeom>
            <a:solidFill>
              <a:schemeClr val="accent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bg1"/>
                  </a:solidFill>
                </a:rPr>
                <a:t>Shunt</a:t>
              </a:r>
            </a:p>
          </p:txBody>
        </p:sp>
        <p:sp>
          <p:nvSpPr>
            <p:cNvPr id="10" name="Rounded Rectangle 9">
              <a:extLst>
                <a:ext uri="{FF2B5EF4-FFF2-40B4-BE49-F238E27FC236}">
                  <a16:creationId xmlns:a16="http://schemas.microsoft.com/office/drawing/2014/main" id="{C7F12FEA-0AED-0D85-BE1C-0C2290DA1E5C}"/>
                </a:ext>
              </a:extLst>
            </p:cNvPr>
            <p:cNvSpPr/>
            <p:nvPr/>
          </p:nvSpPr>
          <p:spPr bwMode="gray">
            <a:xfrm>
              <a:off x="1749481" y="3720702"/>
              <a:ext cx="2329141" cy="299345"/>
            </a:xfrm>
            <a:prstGeom prst="roundRect">
              <a:avLst/>
            </a:prstGeom>
            <a:solidFill>
              <a:schemeClr val="accent4">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bg1"/>
                  </a:solidFill>
                </a:rPr>
                <a:t>Combined series-shunt</a:t>
              </a:r>
            </a:p>
          </p:txBody>
        </p:sp>
        <p:sp>
          <p:nvSpPr>
            <p:cNvPr id="3134" name="Rounded Rectangle 3133">
              <a:extLst>
                <a:ext uri="{FF2B5EF4-FFF2-40B4-BE49-F238E27FC236}">
                  <a16:creationId xmlns:a16="http://schemas.microsoft.com/office/drawing/2014/main" id="{E30BB237-60D1-106B-0DE9-013D68C3F82B}"/>
                </a:ext>
              </a:extLst>
            </p:cNvPr>
            <p:cNvSpPr/>
            <p:nvPr/>
          </p:nvSpPr>
          <p:spPr bwMode="gray">
            <a:xfrm>
              <a:off x="1749481" y="1989389"/>
              <a:ext cx="2324701" cy="538593"/>
            </a:xfrm>
            <a:prstGeom prst="roundRect">
              <a:avLst/>
            </a:prstGeom>
            <a:solidFill>
              <a:schemeClr val="bg1"/>
            </a:solidFill>
            <a:ln w="9525">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1100">
                  <a:solidFill>
                    <a:schemeClr val="tx1"/>
                  </a:solidFill>
                </a:rPr>
                <a:t>Control line impedance or inject series voltage to manage line loading</a:t>
              </a:r>
            </a:p>
          </p:txBody>
        </p:sp>
        <p:sp>
          <p:nvSpPr>
            <p:cNvPr id="3136" name="Rounded Rectangle 3135">
              <a:extLst>
                <a:ext uri="{FF2B5EF4-FFF2-40B4-BE49-F238E27FC236}">
                  <a16:creationId xmlns:a16="http://schemas.microsoft.com/office/drawing/2014/main" id="{0A985701-958E-3D14-259B-32E41C230146}"/>
                </a:ext>
              </a:extLst>
            </p:cNvPr>
            <p:cNvSpPr/>
            <p:nvPr/>
          </p:nvSpPr>
          <p:spPr bwMode="gray">
            <a:xfrm>
              <a:off x="1749481" y="3378912"/>
              <a:ext cx="2324701" cy="299345"/>
            </a:xfrm>
            <a:prstGeom prst="roundRect">
              <a:avLst/>
            </a:prstGeom>
            <a:solidFill>
              <a:schemeClr val="bg1"/>
            </a:solidFill>
            <a:ln w="9525">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1000">
                  <a:solidFill>
                    <a:schemeClr val="tx1"/>
                  </a:solidFill>
                </a:rPr>
                <a:t>Inject or absorb reactive power to regulate local voltage</a:t>
              </a:r>
            </a:p>
          </p:txBody>
        </p:sp>
        <p:sp>
          <p:nvSpPr>
            <p:cNvPr id="3137" name="Rounded Rectangle 3136">
              <a:extLst>
                <a:ext uri="{FF2B5EF4-FFF2-40B4-BE49-F238E27FC236}">
                  <a16:creationId xmlns:a16="http://schemas.microsoft.com/office/drawing/2014/main" id="{69E59C40-6E18-2106-EFE2-45CA1690B369}"/>
                </a:ext>
              </a:extLst>
            </p:cNvPr>
            <p:cNvSpPr/>
            <p:nvPr/>
          </p:nvSpPr>
          <p:spPr bwMode="gray">
            <a:xfrm>
              <a:off x="1749481" y="4070540"/>
              <a:ext cx="2324701" cy="299345"/>
            </a:xfrm>
            <a:prstGeom prst="roundRect">
              <a:avLst/>
            </a:prstGeom>
            <a:solidFill>
              <a:schemeClr val="bg1"/>
            </a:solidFill>
            <a:ln w="9525">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1000">
                  <a:solidFill>
                    <a:schemeClr val="tx1"/>
                  </a:solidFill>
                </a:rPr>
                <a:t>Coordinate series and shunt control to manage power flow and voltage</a:t>
              </a:r>
            </a:p>
          </p:txBody>
        </p:sp>
        <p:sp>
          <p:nvSpPr>
            <p:cNvPr id="3091" name="Rounded Rectangle 3090">
              <a:extLst>
                <a:ext uri="{FF2B5EF4-FFF2-40B4-BE49-F238E27FC236}">
                  <a16:creationId xmlns:a16="http://schemas.microsoft.com/office/drawing/2014/main" id="{8A18C5B9-A735-59B1-5C47-9E23FC1649CB}"/>
                </a:ext>
              </a:extLst>
            </p:cNvPr>
            <p:cNvSpPr/>
            <p:nvPr/>
          </p:nvSpPr>
          <p:spPr bwMode="gray">
            <a:xfrm>
              <a:off x="1749481" y="4441183"/>
              <a:ext cx="2329141" cy="299345"/>
            </a:xfrm>
            <a:prstGeom prst="roundRect">
              <a:avLst/>
            </a:prstGeom>
            <a:solidFill>
              <a:schemeClr val="accent5">
                <a:lumMod val="7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indent="0" algn="ctr">
                <a:buNone/>
              </a:pPr>
              <a:r>
                <a:rPr lang="en-US" sz="1050" b="1">
                  <a:solidFill>
                    <a:schemeClr val="bg1"/>
                  </a:solidFill>
                </a:rPr>
                <a:t>Combined series-series</a:t>
              </a:r>
            </a:p>
          </p:txBody>
        </p:sp>
        <p:sp>
          <p:nvSpPr>
            <p:cNvPr id="3138" name="Rounded Rectangle 3137">
              <a:extLst>
                <a:ext uri="{FF2B5EF4-FFF2-40B4-BE49-F238E27FC236}">
                  <a16:creationId xmlns:a16="http://schemas.microsoft.com/office/drawing/2014/main" id="{B2AA9FD0-BC72-FA32-29B7-81669517F6B9}"/>
                </a:ext>
              </a:extLst>
            </p:cNvPr>
            <p:cNvSpPr/>
            <p:nvPr/>
          </p:nvSpPr>
          <p:spPr bwMode="gray">
            <a:xfrm>
              <a:off x="1749481" y="4788096"/>
              <a:ext cx="2324701" cy="299345"/>
            </a:xfrm>
            <a:prstGeom prst="roundRect">
              <a:avLst/>
            </a:prstGeom>
            <a:solidFill>
              <a:schemeClr val="bg1"/>
            </a:solidFill>
            <a:ln w="9525">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en-US" sz="1000">
                  <a:solidFill>
                    <a:schemeClr val="tx1"/>
                  </a:solidFill>
                </a:rPr>
                <a:t>Coordinate power flow across multiple transmission lines</a:t>
              </a:r>
            </a:p>
          </p:txBody>
        </p:sp>
        <p:sp>
          <p:nvSpPr>
            <p:cNvPr id="14" name="Right Brace 13">
              <a:extLst>
                <a:ext uri="{FF2B5EF4-FFF2-40B4-BE49-F238E27FC236}">
                  <a16:creationId xmlns:a16="http://schemas.microsoft.com/office/drawing/2014/main" id="{3A4D45A8-0A31-1E62-4A70-D46C04469177}"/>
                </a:ext>
              </a:extLst>
            </p:cNvPr>
            <p:cNvSpPr/>
            <p:nvPr/>
          </p:nvSpPr>
          <p:spPr bwMode="gray">
            <a:xfrm>
              <a:off x="6918446" y="1671252"/>
              <a:ext cx="367754" cy="1323196"/>
            </a:xfrm>
            <a:prstGeom prst="rightBrace">
              <a:avLst>
                <a:gd name="adj1" fmla="val 53499"/>
                <a:gd name="adj2" fmla="val 50907"/>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16" name="Right Brace 15">
              <a:extLst>
                <a:ext uri="{FF2B5EF4-FFF2-40B4-BE49-F238E27FC236}">
                  <a16:creationId xmlns:a16="http://schemas.microsoft.com/office/drawing/2014/main" id="{20A0EA05-A6A9-53F4-E02D-1EC1F062CB95}"/>
                </a:ext>
              </a:extLst>
            </p:cNvPr>
            <p:cNvSpPr/>
            <p:nvPr/>
          </p:nvSpPr>
          <p:spPr bwMode="gray">
            <a:xfrm>
              <a:off x="6918454" y="3027826"/>
              <a:ext cx="367754" cy="636754"/>
            </a:xfrm>
            <a:prstGeom prst="rightBrace">
              <a:avLst>
                <a:gd name="adj1" fmla="val 53499"/>
                <a:gd name="adj2" fmla="val 50907"/>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17" name="Right Brace 16">
              <a:extLst>
                <a:ext uri="{FF2B5EF4-FFF2-40B4-BE49-F238E27FC236}">
                  <a16:creationId xmlns:a16="http://schemas.microsoft.com/office/drawing/2014/main" id="{583BC155-1023-0D0E-EDF1-67D584265F56}"/>
                </a:ext>
              </a:extLst>
            </p:cNvPr>
            <p:cNvSpPr/>
            <p:nvPr/>
          </p:nvSpPr>
          <p:spPr bwMode="gray">
            <a:xfrm>
              <a:off x="6918462" y="3724121"/>
              <a:ext cx="367755" cy="636754"/>
            </a:xfrm>
            <a:prstGeom prst="rightBrace">
              <a:avLst>
                <a:gd name="adj1" fmla="val 53499"/>
                <a:gd name="adj2" fmla="val 50907"/>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18" name="Right Brace 17">
              <a:extLst>
                <a:ext uri="{FF2B5EF4-FFF2-40B4-BE49-F238E27FC236}">
                  <a16:creationId xmlns:a16="http://schemas.microsoft.com/office/drawing/2014/main" id="{E4C75531-FD19-86E9-63FE-EEE6A268B380}"/>
                </a:ext>
              </a:extLst>
            </p:cNvPr>
            <p:cNvSpPr/>
            <p:nvPr/>
          </p:nvSpPr>
          <p:spPr bwMode="gray">
            <a:xfrm>
              <a:off x="6918469" y="4420417"/>
              <a:ext cx="367755" cy="636754"/>
            </a:xfrm>
            <a:prstGeom prst="rightBrace">
              <a:avLst>
                <a:gd name="adj1" fmla="val 53499"/>
                <a:gd name="adj2" fmla="val 50907"/>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p>
          </p:txBody>
        </p:sp>
        <p:sp>
          <p:nvSpPr>
            <p:cNvPr id="9" name="Rounded Rectangle 8">
              <a:extLst>
                <a:ext uri="{FF2B5EF4-FFF2-40B4-BE49-F238E27FC236}">
                  <a16:creationId xmlns:a16="http://schemas.microsoft.com/office/drawing/2014/main" id="{D1CC4AB5-E162-A032-8C02-A859160F00C8}"/>
                </a:ext>
              </a:extLst>
            </p:cNvPr>
            <p:cNvSpPr/>
            <p:nvPr/>
          </p:nvSpPr>
          <p:spPr bwMode="gray">
            <a:xfrm>
              <a:off x="7313589" y="3008208"/>
              <a:ext cx="3209093" cy="623033"/>
            </a:xfrm>
            <a:prstGeom prst="roundRect">
              <a:avLst/>
            </a:prstGeom>
            <a:solidFill>
              <a:schemeClr val="bg1"/>
            </a:solidFill>
            <a:ln w="9525">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sz="1000">
                  <a:solidFill>
                    <a:schemeClr val="tx1"/>
                  </a:solidFill>
                </a:rPr>
                <a:t>Helps operators maintain voltage stability during heavy load, renewable output swings, or grid disturbances. Useful where voltage limits are blocking new load or renewable interconnection</a:t>
              </a:r>
            </a:p>
          </p:txBody>
        </p:sp>
        <p:sp>
          <p:nvSpPr>
            <p:cNvPr id="12" name="Rounded Rectangle 11">
              <a:extLst>
                <a:ext uri="{FF2B5EF4-FFF2-40B4-BE49-F238E27FC236}">
                  <a16:creationId xmlns:a16="http://schemas.microsoft.com/office/drawing/2014/main" id="{8582C189-0DA3-E58F-765C-B5818C81A523}"/>
                </a:ext>
              </a:extLst>
            </p:cNvPr>
            <p:cNvSpPr/>
            <p:nvPr/>
          </p:nvSpPr>
          <p:spPr bwMode="gray">
            <a:xfrm>
              <a:off x="7297027" y="4415583"/>
              <a:ext cx="3209093" cy="623033"/>
            </a:xfrm>
            <a:prstGeom prst="roundRect">
              <a:avLst/>
            </a:prstGeom>
            <a:solidFill>
              <a:schemeClr val="bg1"/>
            </a:solidFill>
            <a:ln w="9525">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sz="1000">
                  <a:solidFill>
                    <a:schemeClr val="tx1"/>
                  </a:solidFill>
                </a:rPr>
                <a:t>Helps operators balance loading across multiple transmission lines in the same corridor. Useful where one path overloads while nearby lines remain underused</a:t>
              </a:r>
            </a:p>
          </p:txBody>
        </p:sp>
        <p:sp>
          <p:nvSpPr>
            <p:cNvPr id="11" name="Rounded Rectangle 10">
              <a:extLst>
                <a:ext uri="{FF2B5EF4-FFF2-40B4-BE49-F238E27FC236}">
                  <a16:creationId xmlns:a16="http://schemas.microsoft.com/office/drawing/2014/main" id="{D6BAFEE2-4490-C58D-C6A5-D467E86C7B75}"/>
                </a:ext>
              </a:extLst>
            </p:cNvPr>
            <p:cNvSpPr/>
            <p:nvPr/>
          </p:nvSpPr>
          <p:spPr bwMode="gray">
            <a:xfrm>
              <a:off x="7316271" y="3707655"/>
              <a:ext cx="3209093" cy="623033"/>
            </a:xfrm>
            <a:prstGeom prst="roundRect">
              <a:avLst/>
            </a:prstGeom>
            <a:solidFill>
              <a:schemeClr val="bg1"/>
            </a:solidFill>
            <a:ln w="9525">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sz="1000">
                  <a:solidFill>
                    <a:schemeClr val="tx1"/>
                  </a:solidFill>
                </a:rPr>
                <a:t>Provides high-control capability on critical corridors by managing both line flow and voltage from one installation. Useful where a single constrained corridor has high reliability or congestion value</a:t>
              </a:r>
            </a:p>
          </p:txBody>
        </p:sp>
        <p:sp>
          <p:nvSpPr>
            <p:cNvPr id="7" name="Rounded Rectangle 6">
              <a:extLst>
                <a:ext uri="{FF2B5EF4-FFF2-40B4-BE49-F238E27FC236}">
                  <a16:creationId xmlns:a16="http://schemas.microsoft.com/office/drawing/2014/main" id="{AC01F678-2EE7-CF97-5E6A-1EB312B64C8E}"/>
                </a:ext>
              </a:extLst>
            </p:cNvPr>
            <p:cNvSpPr/>
            <p:nvPr/>
          </p:nvSpPr>
          <p:spPr bwMode="gray">
            <a:xfrm>
              <a:off x="7313589" y="1643141"/>
              <a:ext cx="3209093" cy="1331730"/>
            </a:xfrm>
            <a:prstGeom prst="roundRect">
              <a:avLst/>
            </a:prstGeom>
            <a:solidFill>
              <a:schemeClr val="bg1"/>
            </a:solidFill>
            <a:ln w="9525">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r>
                <a:rPr lang="en-US" sz="1000">
                  <a:solidFill>
                    <a:schemeClr val="tx1"/>
                  </a:solidFill>
                </a:rPr>
                <a:t>Helps operators relieve overloaded lines by shifting power flows across the network. Useful where congestion is recurring and new transmission is slow, expensive, or difficult to permit</a:t>
              </a:r>
            </a:p>
          </p:txBody>
        </p:sp>
      </p:grpSp>
      <p:grpSp>
        <p:nvGrpSpPr>
          <p:cNvPr id="41" name="Group 40">
            <a:extLst>
              <a:ext uri="{FF2B5EF4-FFF2-40B4-BE49-F238E27FC236}">
                <a16:creationId xmlns:a16="http://schemas.microsoft.com/office/drawing/2014/main" id="{C938E8CF-29F5-4402-7D1C-3ECC870BB084}"/>
              </a:ext>
            </a:extLst>
          </p:cNvPr>
          <p:cNvGrpSpPr/>
          <p:nvPr/>
        </p:nvGrpSpPr>
        <p:grpSpPr>
          <a:xfrm>
            <a:off x="11088582" y="2157004"/>
            <a:ext cx="308039" cy="304005"/>
            <a:chOff x="11088582" y="2226483"/>
            <a:chExt cx="308039" cy="304005"/>
          </a:xfrm>
        </p:grpSpPr>
        <p:sp>
          <p:nvSpPr>
            <p:cNvPr id="27" name="Pie 26">
              <a:extLst>
                <a:ext uri="{FF2B5EF4-FFF2-40B4-BE49-F238E27FC236}">
                  <a16:creationId xmlns:a16="http://schemas.microsoft.com/office/drawing/2014/main" id="{57EB3412-05C4-6304-D7C9-1FFA7FBBB520}"/>
                </a:ext>
              </a:extLst>
            </p:cNvPr>
            <p:cNvSpPr/>
            <p:nvPr/>
          </p:nvSpPr>
          <p:spPr bwMode="gray">
            <a:xfrm>
              <a:off x="11094869" y="2228736"/>
              <a:ext cx="301752" cy="301752"/>
            </a:xfrm>
            <a:prstGeom prst="pie">
              <a:avLst>
                <a:gd name="adj1" fmla="val 21599999"/>
                <a:gd name="adj2" fmla="val 16200000"/>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35" name="Oval 34">
              <a:extLst>
                <a:ext uri="{FF2B5EF4-FFF2-40B4-BE49-F238E27FC236}">
                  <a16:creationId xmlns:a16="http://schemas.microsoft.com/office/drawing/2014/main" id="{063F9CFC-047C-2057-8B92-B9B63E68AD92}"/>
                </a:ext>
              </a:extLst>
            </p:cNvPr>
            <p:cNvSpPr/>
            <p:nvPr/>
          </p:nvSpPr>
          <p:spPr bwMode="gray">
            <a:xfrm>
              <a:off x="11088582" y="2226483"/>
              <a:ext cx="301752" cy="301752"/>
            </a:xfrm>
            <a:prstGeom prst="ellipse">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grpSp>
        <p:nvGrpSpPr>
          <p:cNvPr id="57" name="Group 56">
            <a:extLst>
              <a:ext uri="{FF2B5EF4-FFF2-40B4-BE49-F238E27FC236}">
                <a16:creationId xmlns:a16="http://schemas.microsoft.com/office/drawing/2014/main" id="{1901F18F-1980-1223-870E-E6A212D9B59A}"/>
              </a:ext>
            </a:extLst>
          </p:cNvPr>
          <p:cNvGrpSpPr/>
          <p:nvPr/>
        </p:nvGrpSpPr>
        <p:grpSpPr>
          <a:xfrm>
            <a:off x="10493759" y="1476573"/>
            <a:ext cx="1681612" cy="438582"/>
            <a:chOff x="10669358" y="891352"/>
            <a:chExt cx="1681612" cy="438582"/>
          </a:xfrm>
        </p:grpSpPr>
        <p:sp>
          <p:nvSpPr>
            <p:cNvPr id="55" name="TextBox 54">
              <a:extLst>
                <a:ext uri="{FF2B5EF4-FFF2-40B4-BE49-F238E27FC236}">
                  <a16:creationId xmlns:a16="http://schemas.microsoft.com/office/drawing/2014/main" id="{72A25364-7A84-CCC4-D20D-8D0706ACC5EC}"/>
                </a:ext>
              </a:extLst>
            </p:cNvPr>
            <p:cNvSpPr txBox="1"/>
            <p:nvPr/>
          </p:nvSpPr>
          <p:spPr bwMode="gray">
            <a:xfrm>
              <a:off x="10669358" y="891352"/>
              <a:ext cx="683200" cy="438582"/>
            </a:xfrm>
            <a:prstGeom prst="rect">
              <a:avLst/>
            </a:prstGeom>
            <a:noFill/>
          </p:spPr>
          <p:txBody>
            <a:bodyPr wrap="none" lIns="137160" tIns="137160" rIns="274320" bIns="137160" rtlCol="0">
              <a:spAutoFit/>
            </a:bodyPr>
            <a:lstStyle/>
            <a:p>
              <a:pPr marL="0" indent="0" algn="l">
                <a:spcBef>
                  <a:spcPts val="600"/>
                </a:spcBef>
                <a:spcAft>
                  <a:spcPts val="600"/>
                </a:spcAft>
                <a:buNone/>
              </a:pPr>
              <a:r>
                <a:rPr lang="en-US" sz="1050"/>
                <a:t>Low</a:t>
              </a:r>
            </a:p>
          </p:txBody>
        </p:sp>
        <p:sp>
          <p:nvSpPr>
            <p:cNvPr id="56" name="TextBox 55">
              <a:extLst>
                <a:ext uri="{FF2B5EF4-FFF2-40B4-BE49-F238E27FC236}">
                  <a16:creationId xmlns:a16="http://schemas.microsoft.com/office/drawing/2014/main" id="{B327A233-DED3-93AF-5C20-3BF73CC9E77D}"/>
                </a:ext>
              </a:extLst>
            </p:cNvPr>
            <p:cNvSpPr txBox="1"/>
            <p:nvPr/>
          </p:nvSpPr>
          <p:spPr bwMode="gray">
            <a:xfrm>
              <a:off x="11637313" y="891352"/>
              <a:ext cx="713657" cy="438582"/>
            </a:xfrm>
            <a:prstGeom prst="rect">
              <a:avLst/>
            </a:prstGeom>
            <a:noFill/>
          </p:spPr>
          <p:txBody>
            <a:bodyPr wrap="none" lIns="137160" tIns="137160" rIns="274320" bIns="137160" rtlCol="0">
              <a:spAutoFit/>
            </a:bodyPr>
            <a:lstStyle/>
            <a:p>
              <a:pPr marL="0" indent="0" algn="l">
                <a:spcBef>
                  <a:spcPts val="600"/>
                </a:spcBef>
                <a:spcAft>
                  <a:spcPts val="600"/>
                </a:spcAft>
                <a:buNone/>
              </a:pPr>
              <a:r>
                <a:rPr lang="en-US" sz="1050"/>
                <a:t>High</a:t>
              </a:r>
            </a:p>
          </p:txBody>
        </p:sp>
        <p:grpSp>
          <p:nvGrpSpPr>
            <p:cNvPr id="54" name="Group 53">
              <a:extLst>
                <a:ext uri="{FF2B5EF4-FFF2-40B4-BE49-F238E27FC236}">
                  <a16:creationId xmlns:a16="http://schemas.microsoft.com/office/drawing/2014/main" id="{2463D9F1-1C37-0354-A445-814B4B6D24DF}"/>
                </a:ext>
              </a:extLst>
            </p:cNvPr>
            <p:cNvGrpSpPr/>
            <p:nvPr/>
          </p:nvGrpSpPr>
          <p:grpSpPr>
            <a:xfrm>
              <a:off x="11159146" y="1030697"/>
              <a:ext cx="542689" cy="163833"/>
              <a:chOff x="11081622" y="588776"/>
              <a:chExt cx="1007002" cy="304005"/>
            </a:xfrm>
          </p:grpSpPr>
          <p:sp>
            <p:nvSpPr>
              <p:cNvPr id="47" name="Oval 46">
                <a:extLst>
                  <a:ext uri="{FF2B5EF4-FFF2-40B4-BE49-F238E27FC236}">
                    <a16:creationId xmlns:a16="http://schemas.microsoft.com/office/drawing/2014/main" id="{EC850E59-5588-57A2-02E9-A076EC7BB206}"/>
                  </a:ext>
                </a:extLst>
              </p:cNvPr>
              <p:cNvSpPr/>
              <p:nvPr/>
            </p:nvSpPr>
            <p:spPr bwMode="gray">
              <a:xfrm>
                <a:off x="11786872" y="589902"/>
                <a:ext cx="301752" cy="301752"/>
              </a:xfrm>
              <a:prstGeom prst="ellipse">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nvGrpSpPr>
              <p:cNvPr id="48" name="Group 47">
                <a:extLst>
                  <a:ext uri="{FF2B5EF4-FFF2-40B4-BE49-F238E27FC236}">
                    <a16:creationId xmlns:a16="http://schemas.microsoft.com/office/drawing/2014/main" id="{18228A7C-5AFF-8C8C-225C-1D69CA8CEFE1}"/>
                  </a:ext>
                </a:extLst>
              </p:cNvPr>
              <p:cNvGrpSpPr/>
              <p:nvPr/>
            </p:nvGrpSpPr>
            <p:grpSpPr>
              <a:xfrm>
                <a:off x="11434247" y="588776"/>
                <a:ext cx="308039" cy="304005"/>
                <a:chOff x="11088582" y="3906421"/>
                <a:chExt cx="308039" cy="304005"/>
              </a:xfrm>
            </p:grpSpPr>
            <p:sp>
              <p:nvSpPr>
                <p:cNvPr id="49" name="Pie 48">
                  <a:extLst>
                    <a:ext uri="{FF2B5EF4-FFF2-40B4-BE49-F238E27FC236}">
                      <a16:creationId xmlns:a16="http://schemas.microsoft.com/office/drawing/2014/main" id="{9C3959BE-98AF-B4C5-F51E-EFD8BA8ED78E}"/>
                    </a:ext>
                  </a:extLst>
                </p:cNvPr>
                <p:cNvSpPr/>
                <p:nvPr/>
              </p:nvSpPr>
              <p:spPr bwMode="gray">
                <a:xfrm>
                  <a:off x="11094869" y="3908674"/>
                  <a:ext cx="301752" cy="301752"/>
                </a:xfrm>
                <a:prstGeom prst="pie">
                  <a:avLst>
                    <a:gd name="adj1" fmla="val 5302836"/>
                    <a:gd name="adj2" fmla="val 16200000"/>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50" name="Oval 49">
                  <a:extLst>
                    <a:ext uri="{FF2B5EF4-FFF2-40B4-BE49-F238E27FC236}">
                      <a16:creationId xmlns:a16="http://schemas.microsoft.com/office/drawing/2014/main" id="{37C60619-0BE2-F450-360B-4E18393EC40B}"/>
                    </a:ext>
                  </a:extLst>
                </p:cNvPr>
                <p:cNvSpPr/>
                <p:nvPr/>
              </p:nvSpPr>
              <p:spPr bwMode="gray">
                <a:xfrm>
                  <a:off x="11088582" y="3906421"/>
                  <a:ext cx="301752" cy="301752"/>
                </a:xfrm>
                <a:prstGeom prst="ellipse">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sp>
            <p:nvSpPr>
              <p:cNvPr id="53" name="Oval 52">
                <a:extLst>
                  <a:ext uri="{FF2B5EF4-FFF2-40B4-BE49-F238E27FC236}">
                    <a16:creationId xmlns:a16="http://schemas.microsoft.com/office/drawing/2014/main" id="{2A2BA175-CE5A-767E-937E-469EDFF017BB}"/>
                  </a:ext>
                </a:extLst>
              </p:cNvPr>
              <p:cNvSpPr/>
              <p:nvPr/>
            </p:nvSpPr>
            <p:spPr bwMode="gray">
              <a:xfrm>
                <a:off x="11081622" y="589902"/>
                <a:ext cx="301752" cy="301752"/>
              </a:xfrm>
              <a:prstGeom prst="ellipse">
                <a:avLst/>
              </a:prstGeom>
              <a:no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grpSp>
      </p:grpSp>
      <p:sp>
        <p:nvSpPr>
          <p:cNvPr id="6" name="Pentagon 5">
            <a:extLst>
              <a:ext uri="{FF2B5EF4-FFF2-40B4-BE49-F238E27FC236}">
                <a16:creationId xmlns:a16="http://schemas.microsoft.com/office/drawing/2014/main" id="{59A7E905-B941-1B5D-6891-7207900D5A6B}"/>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15" name="Chevron 14">
            <a:extLst>
              <a:ext uri="{FF2B5EF4-FFF2-40B4-BE49-F238E27FC236}">
                <a16:creationId xmlns:a16="http://schemas.microsoft.com/office/drawing/2014/main" id="{5A1E3C75-C901-2EA4-1AFC-7178654E9B2E}"/>
              </a:ext>
            </a:extLst>
          </p:cNvPr>
          <p:cNvSpPr/>
          <p:nvPr/>
        </p:nvSpPr>
        <p:spPr>
          <a:xfrm>
            <a:off x="1690648"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Optimize</a:t>
            </a:r>
          </a:p>
        </p:txBody>
      </p:sp>
      <p:sp>
        <p:nvSpPr>
          <p:cNvPr id="21" name="Chevron 20">
            <a:extLst>
              <a:ext uri="{FF2B5EF4-FFF2-40B4-BE49-F238E27FC236}">
                <a16:creationId xmlns:a16="http://schemas.microsoft.com/office/drawing/2014/main" id="{CA26F61A-24FB-0176-956F-78AEB72F00E7}"/>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30" name="Chevron 29">
            <a:extLst>
              <a:ext uri="{FF2B5EF4-FFF2-40B4-BE49-F238E27FC236}">
                <a16:creationId xmlns:a16="http://schemas.microsoft.com/office/drawing/2014/main" id="{E9F5F181-CAF7-A2C9-923F-572BEE88F8B4}"/>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33" name="Chevron 32">
            <a:extLst>
              <a:ext uri="{FF2B5EF4-FFF2-40B4-BE49-F238E27FC236}">
                <a16:creationId xmlns:a16="http://schemas.microsoft.com/office/drawing/2014/main" id="{AFC7BD3F-5EA7-8A4A-D551-6C24E72DB77E}"/>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38" name="Rectangle 37">
            <a:extLst>
              <a:ext uri="{FF2B5EF4-FFF2-40B4-BE49-F238E27FC236}">
                <a16:creationId xmlns:a16="http://schemas.microsoft.com/office/drawing/2014/main" id="{B5328E1A-04D8-3E61-71FB-D5A7E2087257}"/>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FACTS</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4019885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AD136-986E-0142-E039-489766CDFDAD}"/>
            </a:ext>
          </a:extLst>
        </p:cNvPr>
        <p:cNvGrpSpPr/>
        <p:nvPr/>
      </p:nvGrpSpPr>
      <p:grpSpPr>
        <a:xfrm>
          <a:off x="0" y="0"/>
          <a:ext cx="0" cy="0"/>
          <a:chOff x="0" y="0"/>
          <a:chExt cx="0" cy="0"/>
        </a:xfrm>
      </p:grpSpPr>
      <p:sp>
        <p:nvSpPr>
          <p:cNvPr id="43" name="Rectangle 42">
            <a:extLst>
              <a:ext uri="{FF2B5EF4-FFF2-40B4-BE49-F238E27FC236}">
                <a16:creationId xmlns:a16="http://schemas.microsoft.com/office/drawing/2014/main" id="{CEB57D9B-43E2-693A-6DA4-9F51BFC94918}"/>
              </a:ext>
            </a:extLst>
          </p:cNvPr>
          <p:cNvSpPr/>
          <p:nvPr/>
        </p:nvSpPr>
        <p:spPr bwMode="gray">
          <a:xfrm>
            <a:off x="445764" y="3155002"/>
            <a:ext cx="5044181" cy="3073914"/>
          </a:xfrm>
          <a:prstGeom prst="rect">
            <a:avLst/>
          </a:prstGeom>
          <a:solidFill>
            <a:schemeClr val="accent2">
              <a:lumMod val="10000"/>
              <a:lumOff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strike="noStrike" kern="1200" cap="none" spc="0" normalizeH="0" baseline="0" noProof="0" err="1">
              <a:ln>
                <a:noFill/>
              </a:ln>
              <a:solidFill>
                <a:srgbClr val="000000"/>
              </a:solidFill>
              <a:effectLst/>
              <a:uLnTx/>
              <a:uFillTx/>
              <a:latin typeface="Arial"/>
              <a:ea typeface="+mn-ea"/>
              <a:cs typeface="+mn-cs"/>
            </a:endParaRPr>
          </a:p>
        </p:txBody>
      </p:sp>
      <p:graphicFrame>
        <p:nvGraphicFramePr>
          <p:cNvPr id="44" name="think-cell data - do not delete" hidden="1">
            <a:extLst>
              <a:ext uri="{FF2B5EF4-FFF2-40B4-BE49-F238E27FC236}">
                <a16:creationId xmlns:a16="http://schemas.microsoft.com/office/drawing/2014/main" id="{A3D3DDB3-84A3-ED0A-FDDC-A9BC98544D4F}"/>
              </a:ext>
            </a:extLst>
          </p:cNvPr>
          <p:cNvGraphicFramePr>
            <a:graphicFrameLocks/>
          </p:cNvGraphicFramePr>
          <p:nvPr>
            <p:custDataLst>
              <p:tags r:id="rId1"/>
            </p:custDataLst>
            <p:extLst>
              <p:ext uri="{D42A27DB-BD31-4B8C-83A1-F6EECF244321}">
                <p14:modId xmlns:p14="http://schemas.microsoft.com/office/powerpoint/2010/main" val="157338263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0" imgW="7772400" imgH="10058400" progId="TCLayout.ActiveDocument.1">
                  <p:embed/>
                </p:oleObj>
              </mc:Choice>
              <mc:Fallback>
                <p:oleObj name="thinkcell Slide" r:id="rId10" imgW="7772400" imgH="10058400" progId="TCLayout.ActiveDocument.1">
                  <p:embed/>
                  <p:pic>
                    <p:nvPicPr>
                      <p:cNvPr id="44" name="think-cell data - do not delete" hidden="1">
                        <a:extLst>
                          <a:ext uri="{FF2B5EF4-FFF2-40B4-BE49-F238E27FC236}">
                            <a16:creationId xmlns:a16="http://schemas.microsoft.com/office/drawing/2014/main" id="{A3D3DDB3-84A3-ED0A-FDDC-A9BC98544D4F}"/>
                          </a:ext>
                        </a:extLst>
                      </p:cNvPr>
                      <p:cNvPicPr/>
                      <p:nvPr/>
                    </p:nvPicPr>
                    <p:blipFill>
                      <a:blip r:embed="rId11"/>
                      <a:stretch>
                        <a:fillRect/>
                      </a:stretch>
                    </p:blipFill>
                    <p:spPr>
                      <a:xfrm>
                        <a:off x="1588" y="1588"/>
                        <a:ext cx="1227"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6943F111-BE42-BCF8-3228-3EC872F4335C}"/>
              </a:ext>
            </a:extLst>
          </p:cNvPr>
          <p:cNvSpPr/>
          <p:nvPr/>
        </p:nvSpPr>
        <p:spPr bwMode="gray">
          <a:xfrm>
            <a:off x="8582248" y="3144654"/>
            <a:ext cx="3257782" cy="3064160"/>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strike="noStrike" kern="1200" cap="none" spc="0" normalizeH="0" baseline="0" noProof="0">
              <a:ln>
                <a:noFill/>
              </a:ln>
              <a:solidFill>
                <a:srgbClr val="000000"/>
              </a:solidFill>
              <a:effectLst/>
              <a:uLnTx/>
              <a:uFillTx/>
              <a:latin typeface="Arial"/>
              <a:ea typeface="+mn-ea"/>
              <a:cs typeface="+mn-cs"/>
            </a:endParaRPr>
          </a:p>
        </p:txBody>
      </p:sp>
      <p:sp>
        <p:nvSpPr>
          <p:cNvPr id="2" name="Title 1">
            <a:extLst>
              <a:ext uri="{FF2B5EF4-FFF2-40B4-BE49-F238E27FC236}">
                <a16:creationId xmlns:a16="http://schemas.microsoft.com/office/drawing/2014/main" id="{58D1B22C-65D7-48D5-0DFD-CC86C60F2064}"/>
              </a:ext>
            </a:extLst>
          </p:cNvPr>
          <p:cNvSpPr>
            <a:spLocks noGrp="1"/>
          </p:cNvSpPr>
          <p:nvPr>
            <p:ph type="title"/>
          </p:nvPr>
        </p:nvSpPr>
        <p:spPr>
          <a:xfrm>
            <a:off x="334962" y="513568"/>
            <a:ext cx="11857037" cy="754846"/>
          </a:xfrm>
        </p:spPr>
        <p:txBody>
          <a:bodyPr vert="horz" rIns="91440">
            <a:noAutofit/>
          </a:bodyPr>
          <a:lstStyle/>
          <a:p>
            <a:r>
              <a:rPr lang="en-US"/>
              <a:t>Grid-scale batteries offer storage solutions for intermittency, transmission and distribution nodes, and reserve capacity</a:t>
            </a:r>
          </a:p>
        </p:txBody>
      </p:sp>
      <p:sp>
        <p:nvSpPr>
          <p:cNvPr id="62" name="Ellipse 4">
            <a:extLst>
              <a:ext uri="{FF2B5EF4-FFF2-40B4-BE49-F238E27FC236}">
                <a16:creationId xmlns:a16="http://schemas.microsoft.com/office/drawing/2014/main" id="{1396E0A8-E441-EBD8-5ACA-9B82011611ED}"/>
              </a:ext>
            </a:extLst>
          </p:cNvPr>
          <p:cNvSpPr>
            <a:spLocks/>
          </p:cNvSpPr>
          <p:nvPr>
            <p:custDataLst>
              <p:tags r:id="rId2"/>
            </p:custDataLst>
          </p:nvPr>
        </p:nvSpPr>
        <p:spPr>
          <a:xfrm flipH="1">
            <a:off x="551329" y="3807399"/>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a:ln>
                  <a:noFill/>
                </a:ln>
                <a:solidFill>
                  <a:srgbClr val="FFFFFF"/>
                </a:solidFill>
                <a:effectLst/>
                <a:uLnTx/>
                <a:uFillTx/>
                <a:latin typeface="Arial"/>
                <a:ea typeface="+mn-ea"/>
                <a:cs typeface="+mn-cs"/>
              </a:rPr>
              <a:t>1</a:t>
            </a:r>
          </a:p>
        </p:txBody>
      </p:sp>
      <p:sp>
        <p:nvSpPr>
          <p:cNvPr id="58" name="TextBox 57">
            <a:extLst>
              <a:ext uri="{FF2B5EF4-FFF2-40B4-BE49-F238E27FC236}">
                <a16:creationId xmlns:a16="http://schemas.microsoft.com/office/drawing/2014/main" id="{C35DD0E3-A0E0-C992-94B4-A16FA0BBC8D2}"/>
              </a:ext>
            </a:extLst>
          </p:cNvPr>
          <p:cNvSpPr txBox="1"/>
          <p:nvPr/>
        </p:nvSpPr>
        <p:spPr bwMode="gray">
          <a:xfrm>
            <a:off x="789299" y="3622044"/>
            <a:ext cx="4670828" cy="738664"/>
          </a:xfrm>
          <a:prstGeom prst="rect">
            <a:avLst/>
          </a:prstGeom>
          <a:noFill/>
          <a:effectLst/>
        </p:spPr>
        <p:txBody>
          <a:bodyPr vert="horz" wrap="square" lIns="137160" tIns="137160" rIns="45720" bIns="137160" rtlCol="0" anchor="t">
            <a:spAutoFit/>
          </a:bodyPr>
          <a:lstStyle/>
          <a:p>
            <a:pPr>
              <a:spcBef>
                <a:spcPts val="600"/>
              </a:spcBef>
              <a:spcAft>
                <a:spcPts val="600"/>
              </a:spcAft>
              <a:defRPr/>
            </a:pPr>
            <a:r>
              <a:rPr lang="en-US" sz="1000" b="1">
                <a:solidFill>
                  <a:srgbClr val="000000"/>
                </a:solidFill>
                <a:latin typeface="Arial"/>
              </a:rPr>
              <a:t>At Generation</a:t>
            </a:r>
            <a:r>
              <a:rPr lang="en-US" sz="1000">
                <a:solidFill>
                  <a:srgbClr val="000000"/>
                </a:solidFill>
                <a:latin typeface="Arial"/>
              </a:rPr>
              <a:t> - co-located with intermittent generation charge during peak production and discharge during evening ramp, </a:t>
            </a:r>
            <a:r>
              <a:rPr lang="en-US" sz="1000" b="1">
                <a:solidFill>
                  <a:srgbClr val="000000"/>
                </a:solidFill>
                <a:latin typeface="Arial"/>
              </a:rPr>
              <a:t>reducing the need for curtailment </a:t>
            </a:r>
            <a:r>
              <a:rPr lang="en-US" sz="1000">
                <a:solidFill>
                  <a:srgbClr val="000000"/>
                </a:solidFill>
                <a:latin typeface="Arial"/>
              </a:rPr>
              <a:t>while </a:t>
            </a:r>
            <a:r>
              <a:rPr lang="en-US" sz="1000" b="1">
                <a:solidFill>
                  <a:srgbClr val="000000"/>
                </a:solidFill>
                <a:latin typeface="Arial"/>
              </a:rPr>
              <a:t>producing a more predictable grid energy source</a:t>
            </a:r>
            <a:endParaRPr lang="en-US" sz="1000" b="1" i="0" strike="noStrike" kern="1200" cap="none" spc="0" normalizeH="0" baseline="0" noProof="0">
              <a:ln>
                <a:noFill/>
              </a:ln>
              <a:solidFill>
                <a:srgbClr val="000000"/>
              </a:solidFill>
              <a:effectLst/>
              <a:uLnTx/>
              <a:uFillTx/>
              <a:latin typeface="Arial"/>
              <a:cs typeface="Arial"/>
            </a:endParaRPr>
          </a:p>
        </p:txBody>
      </p:sp>
      <p:sp>
        <p:nvSpPr>
          <p:cNvPr id="63" name="Ellipse 4">
            <a:extLst>
              <a:ext uri="{FF2B5EF4-FFF2-40B4-BE49-F238E27FC236}">
                <a16:creationId xmlns:a16="http://schemas.microsoft.com/office/drawing/2014/main" id="{9E2EE3D9-9315-1F44-F24F-3FEBAD4E685B}"/>
              </a:ext>
            </a:extLst>
          </p:cNvPr>
          <p:cNvSpPr>
            <a:spLocks/>
          </p:cNvSpPr>
          <p:nvPr>
            <p:custDataLst>
              <p:tags r:id="rId3"/>
            </p:custDataLst>
          </p:nvPr>
        </p:nvSpPr>
        <p:spPr>
          <a:xfrm flipH="1">
            <a:off x="551329" y="4482796"/>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a:ln>
                  <a:noFill/>
                </a:ln>
                <a:solidFill>
                  <a:srgbClr val="FFFFFF"/>
                </a:solidFill>
                <a:effectLst/>
                <a:uLnTx/>
                <a:uFillTx/>
                <a:latin typeface="Arial"/>
                <a:ea typeface="+mn-ea"/>
                <a:cs typeface="+mn-cs"/>
              </a:rPr>
              <a:t>2</a:t>
            </a:r>
          </a:p>
        </p:txBody>
      </p:sp>
      <p:sp>
        <p:nvSpPr>
          <p:cNvPr id="59" name="TextBox 58">
            <a:extLst>
              <a:ext uri="{FF2B5EF4-FFF2-40B4-BE49-F238E27FC236}">
                <a16:creationId xmlns:a16="http://schemas.microsoft.com/office/drawing/2014/main" id="{137F31B6-71D8-572F-1646-D0F5CB161A2B}"/>
              </a:ext>
            </a:extLst>
          </p:cNvPr>
          <p:cNvSpPr txBox="1"/>
          <p:nvPr/>
        </p:nvSpPr>
        <p:spPr bwMode="gray">
          <a:xfrm>
            <a:off x="789297" y="4294748"/>
            <a:ext cx="4670829" cy="738664"/>
          </a:xfrm>
          <a:prstGeom prst="rect">
            <a:avLst/>
          </a:prstGeom>
          <a:noFill/>
        </p:spPr>
        <p:txBody>
          <a:bodyPr vert="horz" wrap="square" lIns="137160" tIns="137160" rIns="274320" bIns="137160" rtlCol="0" anchor="t">
            <a:spAutoFit/>
          </a:bodyPr>
          <a:lstStyle/>
          <a:p>
            <a:pPr>
              <a:spcBef>
                <a:spcPts val="600"/>
              </a:spcBef>
              <a:spcAft>
                <a:spcPts val="600"/>
              </a:spcAft>
              <a:defRPr/>
            </a:pPr>
            <a:r>
              <a:rPr lang="en-US" sz="1000">
                <a:solidFill>
                  <a:srgbClr val="000000"/>
                </a:solidFill>
              </a:rPr>
              <a:t>Storage as a Transmission Asset (</a:t>
            </a:r>
            <a:r>
              <a:rPr lang="en-US" sz="1000" b="1">
                <a:solidFill>
                  <a:srgbClr val="000000"/>
                </a:solidFill>
              </a:rPr>
              <a:t>SATA</a:t>
            </a:r>
            <a:r>
              <a:rPr lang="en-US" sz="1000">
                <a:solidFill>
                  <a:srgbClr val="000000"/>
                </a:solidFill>
              </a:rPr>
              <a:t>) - using </a:t>
            </a:r>
            <a:r>
              <a:rPr lang="en-US" sz="1000" b="1">
                <a:solidFill>
                  <a:srgbClr val="000000"/>
                </a:solidFill>
              </a:rPr>
              <a:t>grid-scale storage at weak or congested nodes to reinforce and strengthen </a:t>
            </a:r>
            <a:r>
              <a:rPr lang="en-US" sz="1000">
                <a:solidFill>
                  <a:srgbClr val="000000"/>
                </a:solidFill>
              </a:rPr>
              <a:t>the existing transmission network</a:t>
            </a:r>
            <a:endParaRPr lang="en-US" sz="1000" b="1" i="0" strike="noStrike" kern="1200" cap="none" spc="0" normalizeH="0" baseline="0" noProof="0">
              <a:ln>
                <a:noFill/>
              </a:ln>
              <a:solidFill>
                <a:srgbClr val="000000"/>
              </a:solidFill>
              <a:effectLst/>
              <a:uLnTx/>
              <a:uFillTx/>
              <a:latin typeface="Arial"/>
              <a:cs typeface="Arial"/>
            </a:endParaRPr>
          </a:p>
        </p:txBody>
      </p:sp>
      <p:sp>
        <p:nvSpPr>
          <p:cNvPr id="2048" name="Ellipse 4">
            <a:extLst>
              <a:ext uri="{FF2B5EF4-FFF2-40B4-BE49-F238E27FC236}">
                <a16:creationId xmlns:a16="http://schemas.microsoft.com/office/drawing/2014/main" id="{EF4D4532-E56D-2B25-0F66-F04586C8CE22}"/>
              </a:ext>
            </a:extLst>
          </p:cNvPr>
          <p:cNvSpPr>
            <a:spLocks/>
          </p:cNvSpPr>
          <p:nvPr>
            <p:custDataLst>
              <p:tags r:id="rId4"/>
            </p:custDataLst>
          </p:nvPr>
        </p:nvSpPr>
        <p:spPr>
          <a:xfrm flipH="1">
            <a:off x="551329" y="5159375"/>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a:ln>
                  <a:noFill/>
                </a:ln>
                <a:solidFill>
                  <a:srgbClr val="FFFFFF"/>
                </a:solidFill>
                <a:effectLst/>
                <a:uLnTx/>
                <a:uFillTx/>
                <a:latin typeface="Arial"/>
                <a:ea typeface="+mn-ea"/>
                <a:cs typeface="+mn-cs"/>
              </a:rPr>
              <a:t>3</a:t>
            </a:r>
          </a:p>
        </p:txBody>
      </p:sp>
      <p:sp>
        <p:nvSpPr>
          <p:cNvPr id="60" name="TextBox 59">
            <a:extLst>
              <a:ext uri="{FF2B5EF4-FFF2-40B4-BE49-F238E27FC236}">
                <a16:creationId xmlns:a16="http://schemas.microsoft.com/office/drawing/2014/main" id="{B2407A7E-CB26-C32A-2CE2-6179CAA42FE2}"/>
              </a:ext>
            </a:extLst>
          </p:cNvPr>
          <p:cNvSpPr txBox="1"/>
          <p:nvPr/>
        </p:nvSpPr>
        <p:spPr bwMode="gray">
          <a:xfrm>
            <a:off x="789296" y="4967452"/>
            <a:ext cx="4817081" cy="738664"/>
          </a:xfrm>
          <a:prstGeom prst="rect">
            <a:avLst/>
          </a:prstGeom>
          <a:noFill/>
        </p:spPr>
        <p:txBody>
          <a:bodyPr vert="horz" wrap="square" lIns="137160" tIns="137160" rIns="274320" bIns="137160" rtlCol="0" anchor="t">
            <a:spAutoFit/>
          </a:bodyPr>
          <a:lstStyle/>
          <a:p>
            <a:pPr>
              <a:defRPr/>
            </a:pPr>
            <a:r>
              <a:rPr kumimoji="0" lang="en-US" sz="1000" b="1" i="0" strike="noStrike" kern="1200" cap="none" spc="0" normalizeH="0" baseline="0" noProof="0" dirty="0">
                <a:ln>
                  <a:noFill/>
                </a:ln>
                <a:solidFill>
                  <a:srgbClr val="000000"/>
                </a:solidFill>
                <a:effectLst/>
                <a:uLnTx/>
                <a:uFillTx/>
                <a:latin typeface="Arial"/>
                <a:ea typeface="+mn-ea"/>
                <a:cs typeface="+mn-cs"/>
              </a:rPr>
              <a:t>Nodal reinforcement at Distribution </a:t>
            </a:r>
            <a:r>
              <a:rPr kumimoji="0" lang="en-US" sz="1000" i="0" strike="noStrike" kern="1200" cap="none" spc="0" normalizeH="0" baseline="0" noProof="0" dirty="0">
                <a:ln>
                  <a:noFill/>
                </a:ln>
                <a:solidFill>
                  <a:srgbClr val="000000"/>
                </a:solidFill>
                <a:effectLst/>
                <a:uLnTx/>
                <a:uFillTx/>
                <a:latin typeface="Arial"/>
                <a:ea typeface="+mn-ea"/>
                <a:cs typeface="+mn-cs"/>
              </a:rPr>
              <a:t>-</a:t>
            </a:r>
            <a:r>
              <a:rPr kumimoji="0" lang="en-US" sz="1000" b="1" i="0" strike="noStrike" kern="1200" cap="none" spc="0" normalizeH="0" baseline="0" noProof="0" dirty="0">
                <a:ln>
                  <a:noFill/>
                </a:ln>
                <a:solidFill>
                  <a:srgbClr val="000000"/>
                </a:solidFill>
                <a:effectLst/>
                <a:uLnTx/>
                <a:uFillTx/>
                <a:latin typeface="Arial"/>
                <a:ea typeface="+mn-ea"/>
                <a:cs typeface="+mn-cs"/>
              </a:rPr>
              <a:t> </a:t>
            </a:r>
            <a:r>
              <a:rPr kumimoji="0" lang="en-US" sz="1000" i="0" strike="noStrike" kern="1200" cap="none" spc="0" normalizeH="0" baseline="0" noProof="0" dirty="0">
                <a:ln>
                  <a:noFill/>
                </a:ln>
                <a:solidFill>
                  <a:srgbClr val="000000"/>
                </a:solidFill>
                <a:effectLst/>
                <a:uLnTx/>
                <a:uFillTx/>
                <a:latin typeface="Arial"/>
                <a:ea typeface="+mn-ea"/>
                <a:cs typeface="+mn-cs"/>
              </a:rPr>
              <a:t>supports</a:t>
            </a:r>
            <a:r>
              <a:rPr kumimoji="0" lang="en-US" sz="1000" b="1" i="0" strike="noStrike" kern="1200" cap="none" spc="0" normalizeH="0" baseline="0" noProof="0" dirty="0">
                <a:ln>
                  <a:noFill/>
                </a:ln>
                <a:solidFill>
                  <a:srgbClr val="000000"/>
                </a:solidFill>
                <a:effectLst/>
                <a:uLnTx/>
                <a:uFillTx/>
                <a:latin typeface="Arial"/>
                <a:ea typeface="+mn-ea"/>
                <a:cs typeface="+mn-cs"/>
              </a:rPr>
              <a:t> localized grid resilience </a:t>
            </a:r>
            <a:r>
              <a:rPr kumimoji="0" lang="en-US" sz="1000" b="0" i="0" strike="noStrike" kern="1200" cap="none" spc="0" normalizeH="0" baseline="0" noProof="0" dirty="0">
                <a:ln>
                  <a:noFill/>
                </a:ln>
                <a:solidFill>
                  <a:srgbClr val="000000"/>
                </a:solidFill>
                <a:effectLst/>
                <a:uLnTx/>
                <a:uFillTx/>
                <a:latin typeface="Arial"/>
                <a:ea typeface="+mn-ea"/>
                <a:cs typeface="+mn-cs"/>
              </a:rPr>
              <a:t>and </a:t>
            </a:r>
            <a:r>
              <a:rPr kumimoji="0" lang="en-US" sz="1000" i="0" strike="noStrike" kern="1200" cap="none" spc="0" normalizeH="0" baseline="0" noProof="0" dirty="0">
                <a:ln>
                  <a:noFill/>
                </a:ln>
                <a:solidFill>
                  <a:srgbClr val="000000"/>
                </a:solidFill>
                <a:effectLst/>
                <a:uLnTx/>
                <a:uFillTx/>
                <a:latin typeface="Arial"/>
                <a:ea typeface="+mn-ea"/>
                <a:cs typeface="+mn-cs"/>
              </a:rPr>
              <a:t>manages extreme load swings </a:t>
            </a:r>
            <a:r>
              <a:rPr kumimoji="0" lang="en-US" sz="1000" b="0" i="0" strike="noStrike" kern="1200" cap="none" spc="0" normalizeH="0" baseline="0" noProof="0" dirty="0">
                <a:ln>
                  <a:noFill/>
                </a:ln>
                <a:solidFill>
                  <a:srgbClr val="000000"/>
                </a:solidFill>
                <a:effectLst/>
                <a:uLnTx/>
                <a:uFillTx/>
                <a:latin typeface="Arial"/>
                <a:ea typeface="+mn-ea"/>
                <a:cs typeface="+mn-cs"/>
              </a:rPr>
              <a:t>from clustered private assets or industrial manufacturing at the substation level </a:t>
            </a:r>
            <a:r>
              <a:rPr kumimoji="0" lang="en-US" sz="1000" b="1" i="0" strike="noStrike" kern="1200" cap="none" spc="0" normalizeH="0" baseline="0" noProof="0" dirty="0">
                <a:ln>
                  <a:noFill/>
                </a:ln>
                <a:solidFill>
                  <a:srgbClr val="000000"/>
                </a:solidFill>
                <a:effectLst/>
                <a:uLnTx/>
                <a:uFillTx/>
                <a:latin typeface="Arial"/>
                <a:ea typeface="+mn-ea"/>
                <a:cs typeface="+mn-cs"/>
              </a:rPr>
              <a:t>without overloading transformers</a:t>
            </a:r>
          </a:p>
        </p:txBody>
      </p:sp>
      <p:sp>
        <p:nvSpPr>
          <p:cNvPr id="4" name="TextBox 3">
            <a:extLst>
              <a:ext uri="{FF2B5EF4-FFF2-40B4-BE49-F238E27FC236}">
                <a16:creationId xmlns:a16="http://schemas.microsoft.com/office/drawing/2014/main" id="{D6992B11-4FB5-5EF5-AC1E-A08BE9007051}"/>
              </a:ext>
            </a:extLst>
          </p:cNvPr>
          <p:cNvSpPr txBox="1"/>
          <p:nvPr/>
        </p:nvSpPr>
        <p:spPr bwMode="gray">
          <a:xfrm>
            <a:off x="445764" y="3107612"/>
            <a:ext cx="4817080" cy="461665"/>
          </a:xfrm>
          <a:prstGeom prst="rect">
            <a:avLst/>
          </a:prstGeom>
          <a:noFill/>
        </p:spPr>
        <p:txBody>
          <a:bodyPr wrap="square" lIns="137160" tIns="137160" rIns="274320" bIns="137160" rtlCol="0" anchor="t">
            <a:spAutoFit/>
          </a:bodyPr>
          <a:lstStyle/>
          <a:p>
            <a:pPr>
              <a:spcBef>
                <a:spcPts val="600"/>
              </a:spcBef>
              <a:spcAft>
                <a:spcPts val="600"/>
              </a:spcAft>
              <a:defRPr/>
            </a:pPr>
            <a:r>
              <a:rPr kumimoji="0" lang="en-US" sz="1200" b="1" i="0" strike="noStrike" kern="1200" cap="none" spc="0" normalizeH="0" baseline="0" noProof="0">
                <a:ln>
                  <a:noFill/>
                </a:ln>
                <a:solidFill>
                  <a:srgbClr val="000000"/>
                </a:solidFill>
                <a:effectLst/>
                <a:uLnTx/>
                <a:uFillTx/>
                <a:latin typeface="Arial"/>
                <a:ea typeface="+mn-ea"/>
                <a:cs typeface="+mn-cs"/>
              </a:rPr>
              <a:t>How </a:t>
            </a:r>
            <a:r>
              <a:rPr lang="en-US" sz="1200" b="1">
                <a:solidFill>
                  <a:srgbClr val="000000"/>
                </a:solidFill>
                <a:latin typeface="Arial"/>
              </a:rPr>
              <a:t>do grid-scale batteries work? </a:t>
            </a:r>
            <a:endParaRPr kumimoji="0" lang="en-US" sz="1200" b="1" i="0" strike="noStrike" kern="1200" cap="none" spc="0" normalizeH="0" baseline="0" noProof="0">
              <a:ln>
                <a:noFill/>
              </a:ln>
              <a:solidFill>
                <a:srgbClr val="000000"/>
              </a:solidFill>
              <a:effectLst/>
              <a:uLnTx/>
              <a:uFillTx/>
              <a:latin typeface="Arial"/>
              <a:ea typeface="+mn-ea"/>
              <a:cs typeface="+mn-cs"/>
            </a:endParaRPr>
          </a:p>
        </p:txBody>
      </p:sp>
      <p:sp>
        <p:nvSpPr>
          <p:cNvPr id="38" name="TextBox 37">
            <a:extLst>
              <a:ext uri="{FF2B5EF4-FFF2-40B4-BE49-F238E27FC236}">
                <a16:creationId xmlns:a16="http://schemas.microsoft.com/office/drawing/2014/main" id="{31730A3F-4589-87CD-33C5-8F0AD7DCDE72}"/>
              </a:ext>
            </a:extLst>
          </p:cNvPr>
          <p:cNvSpPr txBox="1"/>
          <p:nvPr/>
        </p:nvSpPr>
        <p:spPr bwMode="gray">
          <a:xfrm>
            <a:off x="8990272" y="3328230"/>
            <a:ext cx="943134" cy="242022"/>
          </a:xfrm>
          <a:prstGeom prst="rect">
            <a:avLst/>
          </a:prstGeom>
          <a:noFill/>
        </p:spPr>
        <p:txBody>
          <a:bodyPr wrap="none" lIns="36000" tIns="36000" rIns="36000" bIns="36000" rtlCol="0">
            <a:spAutoFit/>
          </a:bodyPr>
          <a:lstStyle/>
          <a:p>
            <a:pPr marL="0" indent="0">
              <a:buNone/>
            </a:pPr>
            <a:r>
              <a:rPr lang="en-US" sz="1200" b="1"/>
              <a:t>Advantages</a:t>
            </a:r>
            <a:endParaRPr lang="en-US" sz="1200"/>
          </a:p>
        </p:txBody>
      </p:sp>
      <p:sp>
        <p:nvSpPr>
          <p:cNvPr id="40" name="TextBox 39">
            <a:extLst>
              <a:ext uri="{FF2B5EF4-FFF2-40B4-BE49-F238E27FC236}">
                <a16:creationId xmlns:a16="http://schemas.microsoft.com/office/drawing/2014/main" id="{0CCEC595-D228-2BF8-74A1-CE6A8D4293CB}"/>
              </a:ext>
            </a:extLst>
          </p:cNvPr>
          <p:cNvSpPr txBox="1"/>
          <p:nvPr/>
        </p:nvSpPr>
        <p:spPr bwMode="gray">
          <a:xfrm>
            <a:off x="8999091" y="4912111"/>
            <a:ext cx="1156333" cy="242022"/>
          </a:xfrm>
          <a:prstGeom prst="rect">
            <a:avLst/>
          </a:prstGeom>
          <a:noFill/>
        </p:spPr>
        <p:txBody>
          <a:bodyPr wrap="none" lIns="36000" tIns="36000" rIns="36000" bIns="36000" rtlCol="0">
            <a:spAutoFit/>
          </a:bodyPr>
          <a:lstStyle/>
          <a:p>
            <a:pPr marL="0" indent="0">
              <a:buNone/>
            </a:pPr>
            <a:r>
              <a:rPr lang="en-US" sz="1200" b="1"/>
              <a:t>Disadvantages</a:t>
            </a:r>
            <a:endParaRPr lang="en-US" sz="1200"/>
          </a:p>
        </p:txBody>
      </p:sp>
      <p:cxnSp>
        <p:nvCxnSpPr>
          <p:cNvPr id="55" name="Straight Connector 54">
            <a:extLst>
              <a:ext uri="{FF2B5EF4-FFF2-40B4-BE49-F238E27FC236}">
                <a16:creationId xmlns:a16="http://schemas.microsoft.com/office/drawing/2014/main" id="{2F74E320-8182-905A-770F-0DECAC709E75}"/>
              </a:ext>
            </a:extLst>
          </p:cNvPr>
          <p:cNvCxnSpPr>
            <a:cxnSpLocks/>
          </p:cNvCxnSpPr>
          <p:nvPr/>
        </p:nvCxnSpPr>
        <p:spPr bwMode="gray">
          <a:xfrm>
            <a:off x="8651944" y="5230494"/>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pic>
        <p:nvPicPr>
          <p:cNvPr id="2050" name="Graphic 2049" descr="Badge Follow with solid fill">
            <a:extLst>
              <a:ext uri="{FF2B5EF4-FFF2-40B4-BE49-F238E27FC236}">
                <a16:creationId xmlns:a16="http://schemas.microsoft.com/office/drawing/2014/main" id="{BF0552DD-3D4D-C0BE-68B0-98D83DD81AB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8648171" y="3278191"/>
            <a:ext cx="292608" cy="292608"/>
          </a:xfrm>
          <a:prstGeom prst="rect">
            <a:avLst/>
          </a:prstGeom>
        </p:spPr>
      </p:pic>
      <p:pic>
        <p:nvPicPr>
          <p:cNvPr id="2054" name="Graphic 2053" descr="Badge Unfollow with solid fill">
            <a:extLst>
              <a:ext uri="{FF2B5EF4-FFF2-40B4-BE49-F238E27FC236}">
                <a16:creationId xmlns:a16="http://schemas.microsoft.com/office/drawing/2014/main" id="{D1F3A12D-D09D-3C45-8E2B-6DC9F5A9229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651944" y="4863958"/>
            <a:ext cx="292608" cy="292608"/>
          </a:xfrm>
          <a:prstGeom prst="rect">
            <a:avLst/>
          </a:prstGeom>
        </p:spPr>
      </p:pic>
      <p:cxnSp>
        <p:nvCxnSpPr>
          <p:cNvPr id="2056" name="Straight Connector 2055">
            <a:extLst>
              <a:ext uri="{FF2B5EF4-FFF2-40B4-BE49-F238E27FC236}">
                <a16:creationId xmlns:a16="http://schemas.microsoft.com/office/drawing/2014/main" id="{9EB87AB2-D6AD-685F-2F0B-1B99C6AAA2E3}"/>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3" name="Rounded Rectangle 7">
            <a:extLst>
              <a:ext uri="{FF2B5EF4-FFF2-40B4-BE49-F238E27FC236}">
                <a16:creationId xmlns:a16="http://schemas.microsoft.com/office/drawing/2014/main" id="{9C520E4E-1103-A2AE-B29D-65F047B5E928}"/>
              </a:ext>
            </a:extLst>
          </p:cNvPr>
          <p:cNvSpPr/>
          <p:nvPr/>
        </p:nvSpPr>
        <p:spPr bwMode="gray">
          <a:xfrm>
            <a:off x="5578297" y="3158296"/>
            <a:ext cx="2942410" cy="3069901"/>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3152" tIns="72000" rIns="73152" bIns="36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defRPr/>
            </a:pPr>
            <a:r>
              <a:rPr kumimoji="0" lang="en-US" sz="1200" b="1" i="0" strike="noStrike" kern="1200" cap="none" spc="0" normalizeH="0" baseline="0" noProof="0">
                <a:ln>
                  <a:noFill/>
                </a:ln>
                <a:solidFill>
                  <a:srgbClr val="000000"/>
                </a:solidFill>
                <a:effectLst/>
                <a:uLnTx/>
                <a:uFillTx/>
                <a:latin typeface="Arial"/>
                <a:ea typeface="+mn-ea"/>
                <a:cs typeface="+mn-cs"/>
              </a:rPr>
              <a:t>Why is it critical for the energy transition?</a:t>
            </a:r>
            <a:br>
              <a:rPr kumimoji="0" lang="en-US" sz="1200" b="1" i="0" strike="noStrike" kern="1200" cap="none" spc="0" normalizeH="0" baseline="0" noProof="0">
                <a:ln>
                  <a:noFill/>
                </a:ln>
                <a:solidFill>
                  <a:srgbClr val="000000"/>
                </a:solidFill>
                <a:effectLst/>
                <a:uLnTx/>
                <a:uFillTx/>
                <a:latin typeface="Arial"/>
                <a:ea typeface="+mn-ea"/>
                <a:cs typeface="+mn-cs"/>
              </a:rPr>
            </a:br>
            <a:r>
              <a:rPr lang="en-US" sz="1200" b="1">
                <a:solidFill>
                  <a:srgbClr val="000000"/>
                </a:solidFill>
                <a:latin typeface="Arial"/>
                <a:cs typeface="Arial"/>
              </a:rPr>
              <a:t>  </a:t>
            </a:r>
          </a:p>
          <a:p>
            <a:pPr marL="173736" indent="-173736">
              <a:spcAft>
                <a:spcPts val="700"/>
              </a:spcAft>
              <a:buFont typeface="Arial,Sans-Serif" panose="020B0604020202020204" pitchFamily="34" charset="0"/>
              <a:buChar char="•"/>
              <a:defRPr/>
            </a:pPr>
            <a:r>
              <a:rPr lang="en-US" sz="1000">
                <a:solidFill>
                  <a:srgbClr val="000000"/>
                </a:solidFill>
                <a:cs typeface="Arial"/>
              </a:rPr>
              <a:t>Pairing battery with renewable sources </a:t>
            </a:r>
            <a:r>
              <a:rPr lang="en-US" sz="1000" b="1">
                <a:solidFill>
                  <a:srgbClr val="000000"/>
                </a:solidFill>
                <a:cs typeface="Arial"/>
              </a:rPr>
              <a:t>increases their ease of integration </a:t>
            </a:r>
            <a:r>
              <a:rPr lang="en-US" sz="1000">
                <a:solidFill>
                  <a:srgbClr val="000000"/>
                </a:solidFill>
                <a:cs typeface="Arial"/>
              </a:rPr>
              <a:t>and </a:t>
            </a:r>
            <a:r>
              <a:rPr lang="en-US" sz="1000" b="1">
                <a:solidFill>
                  <a:srgbClr val="000000"/>
                </a:solidFill>
                <a:cs typeface="Arial"/>
              </a:rPr>
              <a:t>value to grids and generators</a:t>
            </a:r>
          </a:p>
          <a:p>
            <a:pPr marL="173736" indent="-173736">
              <a:spcAft>
                <a:spcPts val="700"/>
              </a:spcAft>
              <a:buFont typeface="Arial,Sans-Serif" panose="020B0604020202020204" pitchFamily="34" charset="0"/>
              <a:buChar char="•"/>
              <a:defRPr/>
            </a:pPr>
            <a:r>
              <a:rPr lang="en-US" sz="1000">
                <a:solidFill>
                  <a:srgbClr val="000000"/>
                </a:solidFill>
                <a:cs typeface="Arial"/>
              </a:rPr>
              <a:t>Solar + storage is the </a:t>
            </a:r>
            <a:r>
              <a:rPr lang="en-US" sz="1000" b="1">
                <a:solidFill>
                  <a:srgbClr val="000000"/>
                </a:solidFill>
                <a:cs typeface="Arial"/>
              </a:rPr>
              <a:t>fastest energy technology to deploy</a:t>
            </a:r>
            <a:r>
              <a:rPr lang="en-US" sz="1000">
                <a:solidFill>
                  <a:srgbClr val="000000"/>
                </a:solidFill>
                <a:cs typeface="Arial"/>
              </a:rPr>
              <a:t>, enabling it to capture investment and meet rising electricity demand </a:t>
            </a:r>
          </a:p>
          <a:p>
            <a:pPr marL="173736" marR="0" lvl="0" indent="-173736" algn="l" defTabSz="914400" rtl="0" eaLnBrk="1" fontAlgn="auto" latinLnBrk="0" hangingPunct="1">
              <a:lnSpc>
                <a:spcPct val="100000"/>
              </a:lnSpc>
              <a:spcBef>
                <a:spcPts val="0"/>
              </a:spcBef>
              <a:spcAft>
                <a:spcPts val="700"/>
              </a:spcAft>
              <a:buClrTx/>
              <a:buSzTx/>
              <a:buFont typeface="Arial,Sans-Serif" panose="020B0604020202020204" pitchFamily="34" charset="0"/>
              <a:buChar char="•"/>
              <a:tabLst/>
              <a:defRPr/>
            </a:pPr>
            <a:r>
              <a:rPr kumimoji="0" lang="en-US" sz="1000" b="0" i="0" u="none" strike="noStrike" kern="1200" cap="none" spc="0" normalizeH="0" baseline="0" noProof="0">
                <a:ln>
                  <a:noFill/>
                </a:ln>
                <a:solidFill>
                  <a:srgbClr val="000000"/>
                </a:solidFill>
                <a:effectLst/>
                <a:uLnTx/>
                <a:uFillTx/>
                <a:latin typeface="Arial"/>
                <a:ea typeface="+mn-ea"/>
                <a:cs typeface="Arial"/>
              </a:rPr>
              <a:t>Increasingly attractive for </a:t>
            </a:r>
            <a:r>
              <a:rPr kumimoji="0" lang="en-US" sz="1000" b="1" i="0" u="none" strike="noStrike" kern="1200" cap="none" spc="0" normalizeH="0" baseline="0" noProof="0">
                <a:ln>
                  <a:noFill/>
                </a:ln>
                <a:solidFill>
                  <a:srgbClr val="000000"/>
                </a:solidFill>
                <a:effectLst/>
                <a:uLnTx/>
                <a:uFillTx/>
                <a:latin typeface="Arial"/>
                <a:ea typeface="+mn-ea"/>
                <a:cs typeface="Arial"/>
              </a:rPr>
              <a:t>capacity and reserve functionality</a:t>
            </a:r>
            <a:r>
              <a:rPr kumimoji="0" lang="en-US" sz="1000" b="0" i="0" u="none" strike="noStrike" kern="1200" cap="none" spc="0" normalizeH="0" baseline="0" noProof="0">
                <a:ln>
                  <a:noFill/>
                </a:ln>
                <a:solidFill>
                  <a:srgbClr val="000000"/>
                </a:solidFill>
                <a:effectLst/>
                <a:uLnTx/>
                <a:uFillTx/>
                <a:latin typeface="Arial"/>
                <a:ea typeface="+mn-ea"/>
                <a:cs typeface="Arial"/>
              </a:rPr>
              <a:t> as cost and ease of digital integration improve due to location </a:t>
            </a:r>
            <a:r>
              <a:rPr kumimoji="0" lang="en-US" sz="1000" b="1" i="0" u="none" strike="noStrike" kern="1200" cap="none" spc="0" normalizeH="0" baseline="0" noProof="0">
                <a:ln>
                  <a:noFill/>
                </a:ln>
                <a:solidFill>
                  <a:srgbClr val="000000"/>
                </a:solidFill>
                <a:effectLst/>
                <a:uLnTx/>
                <a:uFillTx/>
                <a:latin typeface="Arial"/>
                <a:ea typeface="+mn-ea"/>
                <a:cs typeface="Arial"/>
              </a:rPr>
              <a:t>flexibility and fast-response capabilities</a:t>
            </a:r>
          </a:p>
          <a:p>
            <a:pPr marL="173736" marR="0" lvl="0" indent="-173736" algn="l" defTabSz="914400" rtl="0" eaLnBrk="1" fontAlgn="auto" latinLnBrk="0" hangingPunct="1">
              <a:lnSpc>
                <a:spcPct val="100000"/>
              </a:lnSpc>
              <a:spcBef>
                <a:spcPts val="0"/>
              </a:spcBef>
              <a:spcAft>
                <a:spcPts val="700"/>
              </a:spcAft>
              <a:buClrTx/>
              <a:buSzTx/>
              <a:buFont typeface="Arial,Sans-Serif" panose="020B0604020202020204" pitchFamily="34" charset="0"/>
              <a:buChar char="•"/>
              <a:tabLst/>
              <a:defRPr/>
            </a:pPr>
            <a:r>
              <a:rPr kumimoji="0" lang="en-US" sz="1000" b="1" i="0" u="none" strike="noStrike" kern="1200" cap="none" spc="0" normalizeH="0" baseline="0" noProof="0">
                <a:ln>
                  <a:noFill/>
                </a:ln>
                <a:solidFill>
                  <a:srgbClr val="000000"/>
                </a:solidFill>
                <a:effectLst/>
                <a:uLnTx/>
                <a:uFillTx/>
                <a:latin typeface="Arial"/>
                <a:ea typeface="+mn-ea"/>
                <a:cs typeface="Arial"/>
              </a:rPr>
              <a:t>LDES as an alternative </a:t>
            </a:r>
            <a:r>
              <a:rPr kumimoji="0" lang="en-US" sz="1000" b="0" i="0" u="none" strike="noStrike" kern="1200" cap="none" spc="0" normalizeH="0" baseline="0" noProof="0">
                <a:ln>
                  <a:noFill/>
                </a:ln>
                <a:solidFill>
                  <a:srgbClr val="000000"/>
                </a:solidFill>
                <a:effectLst/>
                <a:uLnTx/>
                <a:uFillTx/>
                <a:latin typeface="Arial"/>
                <a:ea typeface="+mn-ea"/>
                <a:cs typeface="Arial"/>
              </a:rPr>
              <a:t>to new natural gas peaking capacity can </a:t>
            </a:r>
            <a:r>
              <a:rPr kumimoji="0" lang="en-US" sz="1000" b="1" i="0" u="none" strike="noStrike" kern="1200" cap="none" spc="0" normalizeH="0" baseline="0" noProof="0">
                <a:ln>
                  <a:noFill/>
                </a:ln>
                <a:solidFill>
                  <a:srgbClr val="000000"/>
                </a:solidFill>
                <a:effectLst/>
                <a:uLnTx/>
                <a:uFillTx/>
                <a:latin typeface="Arial"/>
                <a:ea typeface="+mn-ea"/>
                <a:cs typeface="Arial"/>
              </a:rPr>
              <a:t>avoid</a:t>
            </a:r>
            <a:r>
              <a:rPr kumimoji="0" lang="en-US" sz="1000" b="0" i="0" u="none" strike="noStrike" kern="1200" cap="none" spc="0" normalizeH="0" baseline="0" noProof="0">
                <a:ln>
                  <a:noFill/>
                </a:ln>
                <a:solidFill>
                  <a:srgbClr val="000000"/>
                </a:solidFill>
                <a:effectLst/>
                <a:uLnTx/>
                <a:uFillTx/>
                <a:latin typeface="Arial"/>
                <a:ea typeface="+mn-ea"/>
                <a:cs typeface="Arial"/>
              </a:rPr>
              <a:t> </a:t>
            </a:r>
            <a:r>
              <a:rPr kumimoji="0" lang="en-US" sz="1000" b="1" i="0" u="none" strike="noStrike" kern="1200" cap="none" spc="0" normalizeH="0" baseline="0" noProof="0">
                <a:ln>
                  <a:noFill/>
                </a:ln>
                <a:solidFill>
                  <a:srgbClr val="000000"/>
                </a:solidFill>
                <a:effectLst/>
                <a:uLnTx/>
                <a:uFillTx/>
                <a:latin typeface="Arial"/>
                <a:ea typeface="+mn-ea"/>
                <a:cs typeface="Arial"/>
              </a:rPr>
              <a:t>stranded asset buildouts </a:t>
            </a:r>
            <a:r>
              <a:rPr kumimoji="0" lang="en-US" sz="1000" i="0" u="none" strike="noStrike" kern="1200" cap="none" spc="0" normalizeH="0" baseline="0" noProof="0">
                <a:ln>
                  <a:noFill/>
                </a:ln>
                <a:solidFill>
                  <a:srgbClr val="000000"/>
                </a:solidFill>
                <a:effectLst/>
                <a:uLnTx/>
                <a:uFillTx/>
                <a:latin typeface="Arial"/>
                <a:ea typeface="+mn-ea"/>
                <a:cs typeface="Arial"/>
              </a:rPr>
              <a:t>with better scalability and flexibility</a:t>
            </a:r>
            <a:endParaRPr lang="en-US" sz="1000">
              <a:solidFill>
                <a:srgbClr val="000000"/>
              </a:solidFill>
              <a:latin typeface="Arial"/>
              <a:cs typeface="Arial"/>
            </a:endParaRPr>
          </a:p>
        </p:txBody>
      </p:sp>
      <p:cxnSp>
        <p:nvCxnSpPr>
          <p:cNvPr id="10" name="Straight Connector 9">
            <a:extLst>
              <a:ext uri="{FF2B5EF4-FFF2-40B4-BE49-F238E27FC236}">
                <a16:creationId xmlns:a16="http://schemas.microsoft.com/office/drawing/2014/main" id="{71F39461-B6D6-A53F-B407-C1A263E472ED}"/>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F906647-F7AF-AE34-48E0-3FD42B8057D7}"/>
              </a:ext>
            </a:extLst>
          </p:cNvPr>
          <p:cNvCxnSpPr>
            <a:cxnSpLocks/>
          </p:cNvCxnSpPr>
          <p:nvPr/>
        </p:nvCxnSpPr>
        <p:spPr bwMode="gray">
          <a:xfrm>
            <a:off x="8651944" y="3617437"/>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C1BE037-C5C4-F17C-FF8B-CFC9C89AC8FC}"/>
              </a:ext>
            </a:extLst>
          </p:cNvPr>
          <p:cNvCxnSpPr>
            <a:cxnSpLocks/>
          </p:cNvCxnSpPr>
          <p:nvPr/>
        </p:nvCxnSpPr>
        <p:spPr bwMode="gray">
          <a:xfrm>
            <a:off x="5606377" y="3629301"/>
            <a:ext cx="2699683"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580CE35-C25A-5282-7BB4-FC1BAB661C6F}"/>
              </a:ext>
            </a:extLst>
          </p:cNvPr>
          <p:cNvCxnSpPr>
            <a:cxnSpLocks/>
          </p:cNvCxnSpPr>
          <p:nvPr/>
        </p:nvCxnSpPr>
        <p:spPr bwMode="gray">
          <a:xfrm>
            <a:off x="534116" y="3546486"/>
            <a:ext cx="4636413" cy="1497"/>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11" name="Footer Placeholder 5">
            <a:extLst>
              <a:ext uri="{FF2B5EF4-FFF2-40B4-BE49-F238E27FC236}">
                <a16:creationId xmlns:a16="http://schemas.microsoft.com/office/drawing/2014/main" id="{646233E3-A966-A55F-A85C-41EB40DD4F0E}"/>
              </a:ext>
            </a:extLst>
          </p:cNvPr>
          <p:cNvSpPr>
            <a:spLocks noGrp="1"/>
          </p:cNvSpPr>
          <p:nvPr/>
        </p:nvSpPr>
        <p:spPr>
          <a:xfrm>
            <a:off x="334962" y="6310313"/>
            <a:ext cx="9147241" cy="216706"/>
          </a:xfrm>
          <a:prstGeom prst="rect">
            <a:avLst/>
          </a:prstGeom>
        </p:spPr>
        <p:txBody>
          <a:bodyPr vert="horz" lIns="0" tIns="0" rIns="0" bIns="0" rtlCol="0" anchor="t"/>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US" baseline="30000" dirty="0">
                <a:solidFill>
                  <a:schemeClr val="tx1"/>
                </a:solidFill>
              </a:rPr>
              <a:t>1</a:t>
            </a:r>
            <a:r>
              <a:rPr lang="en-US" dirty="0">
                <a:solidFill>
                  <a:schemeClr val="tx1"/>
                </a:solidFill>
              </a:rPr>
              <a:t>Storage as a transmission asset</a:t>
            </a:r>
            <a:endParaRPr lang="en-US" baseline="30000" dirty="0">
              <a:solidFill>
                <a:schemeClr val="tx1"/>
              </a:solidFill>
            </a:endParaRPr>
          </a:p>
          <a:p>
            <a:pPr lvl="0">
              <a:defRPr/>
            </a:pPr>
            <a:r>
              <a:rPr lang="en-US" dirty="0">
                <a:solidFill>
                  <a:schemeClr val="tx1"/>
                </a:solidFill>
              </a:rPr>
              <a:t>Sources:  </a:t>
            </a:r>
            <a:r>
              <a:rPr lang="en-US" dirty="0">
                <a:solidFill>
                  <a:schemeClr val="tx1"/>
                </a:solidFill>
                <a:hlinkClick r:id="rId14"/>
              </a:rPr>
              <a:t>How battery storage could unlock the grid and make power more affordable </a:t>
            </a:r>
            <a:r>
              <a:rPr lang="en-US" dirty="0">
                <a:solidFill>
                  <a:schemeClr val="tx1"/>
                </a:solidFill>
              </a:rPr>
              <a:t>(World Economic Forum, 2026); </a:t>
            </a:r>
            <a:r>
              <a:rPr lang="en-US" dirty="0">
                <a:solidFill>
                  <a:schemeClr val="tx1"/>
                </a:solidFill>
                <a:hlinkClick r:id="rId15"/>
              </a:rPr>
              <a:t>Energy Storage Enters the 100 Gigawatt Era </a:t>
            </a:r>
            <a:r>
              <a:rPr lang="en-US" dirty="0">
                <a:solidFill>
                  <a:schemeClr val="tx1"/>
                </a:solidFill>
              </a:rPr>
              <a:t>(BNEF, 2026), </a:t>
            </a:r>
            <a:r>
              <a:rPr lang="en-US" dirty="0">
                <a:solidFill>
                  <a:schemeClr val="tx1"/>
                </a:solidFill>
                <a:hlinkClick r:id="rId16"/>
              </a:rPr>
              <a:t>Why batteries are the electric grid’s most powerful asset</a:t>
            </a:r>
            <a:r>
              <a:rPr lang="en-US" dirty="0">
                <a:solidFill>
                  <a:schemeClr val="tx1"/>
                </a:solidFill>
              </a:rPr>
              <a:t> (SEIA, 2025), </a:t>
            </a:r>
            <a:r>
              <a:rPr lang="en-US" dirty="0">
                <a:solidFill>
                  <a:schemeClr val="tx1"/>
                </a:solidFill>
                <a:hlinkClick r:id="rId17"/>
              </a:rPr>
              <a:t>Grid Scale Storage </a:t>
            </a:r>
            <a:r>
              <a:rPr lang="en-US" dirty="0">
                <a:solidFill>
                  <a:schemeClr val="tx1"/>
                </a:solidFill>
              </a:rPr>
              <a:t>(IEA, 2024). </a:t>
            </a:r>
          </a:p>
          <a:p>
            <a:pPr>
              <a:defRPr/>
            </a:pPr>
            <a:r>
              <a:rPr lang="en-US" dirty="0">
                <a:solidFill>
                  <a:schemeClr val="tx1"/>
                </a:solidFill>
              </a:rPr>
              <a:t>Credit: Dominica Wambold, Ariela Farchi, </a:t>
            </a:r>
            <a:r>
              <a:rPr lang="en-US" dirty="0">
                <a:solidFill>
                  <a:srgbClr val="000000"/>
                </a:solidFill>
              </a:rPr>
              <a:t>and </a:t>
            </a:r>
            <a:r>
              <a:rPr lang="en-US" dirty="0">
                <a:solidFill>
                  <a:srgbClr val="000000"/>
                </a:solidFill>
                <a:hlinkClick r:id="rId18"/>
              </a:rPr>
              <a:t>Gernot Wagner</a:t>
            </a:r>
            <a:r>
              <a:rPr lang="en-US" dirty="0">
                <a:solidFill>
                  <a:srgbClr val="000000"/>
                </a:solidFill>
              </a:rPr>
              <a:t>. </a:t>
            </a:r>
            <a:r>
              <a:rPr lang="en-US" dirty="0">
                <a:hlinkClick r:id="rId19"/>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sp>
        <p:nvSpPr>
          <p:cNvPr id="2101" name="Ellipse 5">
            <a:extLst>
              <a:ext uri="{FF2B5EF4-FFF2-40B4-BE49-F238E27FC236}">
                <a16:creationId xmlns:a16="http://schemas.microsoft.com/office/drawing/2014/main" id="{55DEC351-9FA5-2C35-5C00-63C7379FE19A}"/>
              </a:ext>
            </a:extLst>
          </p:cNvPr>
          <p:cNvSpPr>
            <a:spLocks/>
          </p:cNvSpPr>
          <p:nvPr>
            <p:custDataLst>
              <p:tags r:id="rId5"/>
            </p:custDataLst>
          </p:nvPr>
        </p:nvSpPr>
        <p:spPr>
          <a:xfrm flipH="1">
            <a:off x="4846281" y="2565799"/>
            <a:ext cx="237744" cy="2377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a:solidFill>
                  <a:schemeClr val="bg1"/>
                </a:solidFill>
              </a:rPr>
              <a:t>2</a:t>
            </a:r>
          </a:p>
        </p:txBody>
      </p:sp>
      <p:sp>
        <p:nvSpPr>
          <p:cNvPr id="2104" name="TextBox 2103">
            <a:extLst>
              <a:ext uri="{FF2B5EF4-FFF2-40B4-BE49-F238E27FC236}">
                <a16:creationId xmlns:a16="http://schemas.microsoft.com/office/drawing/2014/main" id="{0E111169-3208-260D-D624-B946BE3D7DE9}"/>
              </a:ext>
            </a:extLst>
          </p:cNvPr>
          <p:cNvSpPr txBox="1"/>
          <p:nvPr/>
        </p:nvSpPr>
        <p:spPr bwMode="gray">
          <a:xfrm>
            <a:off x="5187867" y="2530475"/>
            <a:ext cx="2012119" cy="369332"/>
          </a:xfrm>
          <a:prstGeom prst="rect">
            <a:avLst/>
          </a:prstGeom>
          <a:noFill/>
        </p:spPr>
        <p:txBody>
          <a:bodyPr wrap="square" lIns="0" tIns="0" rIns="0" bIns="0" rtlCol="0">
            <a:spAutoFit/>
          </a:bodyPr>
          <a:lstStyle/>
          <a:p>
            <a:pPr marL="0" indent="0" algn="l">
              <a:spcBef>
                <a:spcPts val="600"/>
              </a:spcBef>
              <a:spcAft>
                <a:spcPts val="600"/>
              </a:spcAft>
              <a:buNone/>
            </a:pPr>
            <a:r>
              <a:rPr lang="en-US" sz="1200" b="1" dirty="0"/>
              <a:t>Batteries + Transmission (SATA</a:t>
            </a:r>
            <a:r>
              <a:rPr lang="en-US" sz="1200" b="1" baseline="30000" dirty="0"/>
              <a:t>1</a:t>
            </a:r>
            <a:r>
              <a:rPr lang="en-US" sz="1200" b="1" dirty="0"/>
              <a:t>)</a:t>
            </a:r>
          </a:p>
        </p:txBody>
      </p:sp>
      <p:sp>
        <p:nvSpPr>
          <p:cNvPr id="2097" name="TextBox 2096">
            <a:extLst>
              <a:ext uri="{FF2B5EF4-FFF2-40B4-BE49-F238E27FC236}">
                <a16:creationId xmlns:a16="http://schemas.microsoft.com/office/drawing/2014/main" id="{EA693315-430A-5A7F-6249-CD541E968FC2}"/>
              </a:ext>
            </a:extLst>
          </p:cNvPr>
          <p:cNvSpPr txBox="1"/>
          <p:nvPr/>
        </p:nvSpPr>
        <p:spPr bwMode="gray">
          <a:xfrm>
            <a:off x="886511" y="2529971"/>
            <a:ext cx="1975611" cy="369332"/>
          </a:xfrm>
          <a:prstGeom prst="rect">
            <a:avLst/>
          </a:prstGeom>
          <a:noFill/>
        </p:spPr>
        <p:txBody>
          <a:bodyPr wrap="square" lIns="0" tIns="0" rIns="0" bIns="0" rtlCol="0">
            <a:spAutoFit/>
          </a:bodyPr>
          <a:lstStyle/>
          <a:p>
            <a:pPr marL="0" indent="0" algn="l">
              <a:spcBef>
                <a:spcPts val="600"/>
              </a:spcBef>
              <a:spcAft>
                <a:spcPts val="600"/>
              </a:spcAft>
              <a:buNone/>
            </a:pPr>
            <a:r>
              <a:rPr lang="en-US" sz="1200" b="1" dirty="0"/>
              <a:t>Batteries + Intermittent Generation</a:t>
            </a:r>
          </a:p>
        </p:txBody>
      </p:sp>
      <p:sp>
        <p:nvSpPr>
          <p:cNvPr id="2105" name="Ellipse 5">
            <a:extLst>
              <a:ext uri="{FF2B5EF4-FFF2-40B4-BE49-F238E27FC236}">
                <a16:creationId xmlns:a16="http://schemas.microsoft.com/office/drawing/2014/main" id="{9031E94D-0BA6-46BE-EBD3-DC24F66EB710}"/>
              </a:ext>
            </a:extLst>
          </p:cNvPr>
          <p:cNvSpPr>
            <a:spLocks/>
          </p:cNvSpPr>
          <p:nvPr>
            <p:custDataLst>
              <p:tags r:id="rId6"/>
            </p:custDataLst>
          </p:nvPr>
        </p:nvSpPr>
        <p:spPr>
          <a:xfrm flipH="1">
            <a:off x="551329" y="2565400"/>
            <a:ext cx="237744" cy="2377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dirty="0">
                <a:solidFill>
                  <a:schemeClr val="bg1"/>
                </a:solidFill>
              </a:rPr>
              <a:t>1</a:t>
            </a:r>
          </a:p>
        </p:txBody>
      </p:sp>
      <p:sp>
        <p:nvSpPr>
          <p:cNvPr id="2102" name="Ellipse 9">
            <a:extLst>
              <a:ext uri="{FF2B5EF4-FFF2-40B4-BE49-F238E27FC236}">
                <a16:creationId xmlns:a16="http://schemas.microsoft.com/office/drawing/2014/main" id="{66D9F1A8-54E6-B7ED-0A93-E04EB85AB1FC}"/>
              </a:ext>
            </a:extLst>
          </p:cNvPr>
          <p:cNvSpPr>
            <a:spLocks/>
          </p:cNvSpPr>
          <p:nvPr>
            <p:custDataLst>
              <p:tags r:id="rId7"/>
            </p:custDataLst>
          </p:nvPr>
        </p:nvSpPr>
        <p:spPr>
          <a:xfrm flipH="1">
            <a:off x="9173631" y="2565400"/>
            <a:ext cx="237744" cy="2377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1200" b="1">
                <a:solidFill>
                  <a:schemeClr val="bg1"/>
                </a:solidFill>
              </a:rPr>
              <a:t>3</a:t>
            </a:r>
          </a:p>
        </p:txBody>
      </p:sp>
      <p:sp>
        <p:nvSpPr>
          <p:cNvPr id="2110" name="TextBox 2109">
            <a:extLst>
              <a:ext uri="{FF2B5EF4-FFF2-40B4-BE49-F238E27FC236}">
                <a16:creationId xmlns:a16="http://schemas.microsoft.com/office/drawing/2014/main" id="{42950D99-FD7B-D080-9B1C-CC36D3B95B0E}"/>
              </a:ext>
            </a:extLst>
          </p:cNvPr>
          <p:cNvSpPr txBox="1"/>
          <p:nvPr/>
        </p:nvSpPr>
        <p:spPr bwMode="gray">
          <a:xfrm>
            <a:off x="9511824" y="2606658"/>
            <a:ext cx="2210036" cy="184666"/>
          </a:xfrm>
          <a:prstGeom prst="rect">
            <a:avLst/>
          </a:prstGeom>
          <a:noFill/>
        </p:spPr>
        <p:txBody>
          <a:bodyPr wrap="square" lIns="0" tIns="0" rIns="0" bIns="0" rtlCol="0">
            <a:spAutoFit/>
          </a:bodyPr>
          <a:lstStyle/>
          <a:p>
            <a:pPr marL="0" indent="0" algn="l">
              <a:spcBef>
                <a:spcPts val="600"/>
              </a:spcBef>
              <a:spcAft>
                <a:spcPts val="600"/>
              </a:spcAft>
              <a:buNone/>
            </a:pPr>
            <a:r>
              <a:rPr lang="en-US" sz="1200" b="1"/>
              <a:t>Batteries + Distribution</a:t>
            </a:r>
          </a:p>
        </p:txBody>
      </p:sp>
      <p:sp>
        <p:nvSpPr>
          <p:cNvPr id="2119" name="TextBox 2118">
            <a:extLst>
              <a:ext uri="{FF2B5EF4-FFF2-40B4-BE49-F238E27FC236}">
                <a16:creationId xmlns:a16="http://schemas.microsoft.com/office/drawing/2014/main" id="{0E7A2B6F-CD30-0BF7-109D-61029D55FFF7}"/>
              </a:ext>
            </a:extLst>
          </p:cNvPr>
          <p:cNvSpPr txBox="1"/>
          <p:nvPr/>
        </p:nvSpPr>
        <p:spPr bwMode="gray">
          <a:xfrm>
            <a:off x="435261" y="5624039"/>
            <a:ext cx="5044181" cy="584775"/>
          </a:xfrm>
          <a:prstGeom prst="rect">
            <a:avLst/>
          </a:prstGeom>
          <a:noFill/>
        </p:spPr>
        <p:txBody>
          <a:bodyPr vert="horz" wrap="square" lIns="137160" tIns="137160" rIns="274320" bIns="13716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strike="noStrike" kern="1200" cap="none" spc="0" normalizeH="0" baseline="0" noProof="0">
                <a:ln>
                  <a:noFill/>
                </a:ln>
                <a:solidFill>
                  <a:srgbClr val="000000"/>
                </a:solidFill>
                <a:effectLst/>
                <a:uLnTx/>
                <a:uFillTx/>
                <a:latin typeface="Arial"/>
                <a:ea typeface="+mn-ea"/>
                <a:cs typeface="+mn-cs"/>
              </a:rPr>
              <a:t>Battery Energy Storage Systems (BESS) and Long-Duration Energy Storage (LDES) are </a:t>
            </a:r>
            <a:r>
              <a:rPr kumimoji="0" lang="en-US" sz="1000" b="1" i="0" strike="noStrike" kern="1200" cap="none" spc="0" normalizeH="0" baseline="0" noProof="0">
                <a:ln>
                  <a:noFill/>
                </a:ln>
                <a:solidFill>
                  <a:srgbClr val="000000"/>
                </a:solidFill>
                <a:effectLst/>
                <a:uLnTx/>
                <a:uFillTx/>
                <a:latin typeface="Arial"/>
                <a:ea typeface="+mn-ea"/>
                <a:cs typeface="+mn-cs"/>
              </a:rPr>
              <a:t>among the most scalable type of grid-scale storage. </a:t>
            </a:r>
          </a:p>
        </p:txBody>
      </p:sp>
      <p:cxnSp>
        <p:nvCxnSpPr>
          <p:cNvPr id="6" name="Straight Arrow Connector 5">
            <a:extLst>
              <a:ext uri="{FF2B5EF4-FFF2-40B4-BE49-F238E27FC236}">
                <a16:creationId xmlns:a16="http://schemas.microsoft.com/office/drawing/2014/main" id="{7643F148-17ED-22D7-1483-8F0390DBAE90}"/>
              </a:ext>
            </a:extLst>
          </p:cNvPr>
          <p:cNvCxnSpPr/>
          <p:nvPr/>
        </p:nvCxnSpPr>
        <p:spPr bwMode="gray">
          <a:xfrm>
            <a:off x="3252607" y="2001838"/>
            <a:ext cx="770994" cy="0"/>
          </a:xfrm>
          <a:prstGeom prst="straightConnector1">
            <a:avLst/>
          </a:prstGeom>
          <a:ln w="9525"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66A88A7-E068-63A4-6FDD-6FB4D9390DFB}"/>
              </a:ext>
            </a:extLst>
          </p:cNvPr>
          <p:cNvCxnSpPr/>
          <p:nvPr/>
        </p:nvCxnSpPr>
        <p:spPr bwMode="gray">
          <a:xfrm>
            <a:off x="7396601" y="2001838"/>
            <a:ext cx="770994" cy="0"/>
          </a:xfrm>
          <a:prstGeom prst="straightConnector1">
            <a:avLst/>
          </a:prstGeom>
          <a:ln w="9525" cap="flat">
            <a:solidFill>
              <a:schemeClr val="tx1"/>
            </a:solidFill>
            <a:miter lim="8000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A5DD5A8-FB7E-F0DE-D7AB-DA97BC31DFA4}"/>
              </a:ext>
            </a:extLst>
          </p:cNvPr>
          <p:cNvSpPr txBox="1"/>
          <p:nvPr/>
        </p:nvSpPr>
        <p:spPr bwMode="gray">
          <a:xfrm>
            <a:off x="8771668" y="3611253"/>
            <a:ext cx="2950192" cy="1354217"/>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Reduces curtailment: </a:t>
            </a:r>
            <a:r>
              <a:rPr kumimoji="0" lang="en-US" sz="1000" b="0" i="0" u="none" strike="noStrike" kern="1200" cap="none" spc="0" normalizeH="0" baseline="0" noProof="0" dirty="0">
                <a:ln>
                  <a:noFill/>
                </a:ln>
                <a:solidFill>
                  <a:srgbClr val="000000"/>
                </a:solidFill>
                <a:effectLst/>
                <a:uLnTx/>
                <a:uFillTx/>
                <a:latin typeface="Arial"/>
                <a:ea typeface="+mn-ea"/>
                <a:cs typeface="+mn-cs"/>
              </a:rPr>
              <a:t>Higher system value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1" dirty="0">
                <a:solidFill>
                  <a:srgbClr val="000000"/>
                </a:solidFill>
                <a:latin typeface="Arial"/>
              </a:rPr>
              <a:t>Baseload matching: </a:t>
            </a:r>
            <a:r>
              <a:rPr lang="en-US" sz="1000" dirty="0">
                <a:solidFill>
                  <a:srgbClr val="000000"/>
                </a:solidFill>
                <a:latin typeface="Arial"/>
              </a:rPr>
              <a:t>Combined with VREs </a:t>
            </a:r>
          </a:p>
          <a:p>
            <a:pPr marL="171450" indent="-171450">
              <a:buFont typeface="Arial" panose="020B0604020202020204" pitchFamily="34" charset="0"/>
              <a:buChar char="•"/>
              <a:defRPr/>
            </a:pPr>
            <a:r>
              <a:rPr lang="en-US" sz="1000" b="1" dirty="0">
                <a:solidFill>
                  <a:srgbClr val="000000"/>
                </a:solidFill>
              </a:rPr>
              <a:t>Smoothing the curve: </a:t>
            </a:r>
            <a:r>
              <a:rPr lang="en-US" sz="1000" dirty="0">
                <a:solidFill>
                  <a:srgbClr val="000000"/>
                </a:solidFill>
              </a:rPr>
              <a:t>Via energy shifting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Multi-purpose</a:t>
            </a:r>
            <a:r>
              <a:rPr lang="en-US" sz="1000" dirty="0">
                <a:solidFill>
                  <a:srgbClr val="000000"/>
                </a:solidFill>
                <a:latin typeface="Arial"/>
              </a:rPr>
              <a:t>: Offer peak shaving, load smoothing, and grid stability services (with GFMs)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1" dirty="0">
                <a:solidFill>
                  <a:srgbClr val="000000"/>
                </a:solidFill>
                <a:latin typeface="Arial"/>
              </a:rPr>
              <a:t>Reduced </a:t>
            </a:r>
            <a:r>
              <a:rPr lang="en-US" sz="1000" b="1" dirty="0" err="1">
                <a:solidFill>
                  <a:srgbClr val="000000"/>
                </a:solidFill>
                <a:latin typeface="Arial"/>
              </a:rPr>
              <a:t>CapEx</a:t>
            </a:r>
            <a:r>
              <a:rPr lang="en-US" sz="1000" b="1" dirty="0">
                <a:solidFill>
                  <a:srgbClr val="000000"/>
                </a:solidFill>
                <a:latin typeface="Arial"/>
              </a:rPr>
              <a:t>: </a:t>
            </a:r>
            <a:r>
              <a:rPr lang="en-US" sz="1000" dirty="0">
                <a:solidFill>
                  <a:srgbClr val="000000"/>
                </a:solidFill>
                <a:latin typeface="Arial"/>
              </a:rPr>
              <a:t>With nodal reinforcement</a:t>
            </a:r>
          </a:p>
        </p:txBody>
      </p:sp>
      <p:sp>
        <p:nvSpPr>
          <p:cNvPr id="15" name="TextBox 14">
            <a:extLst>
              <a:ext uri="{FF2B5EF4-FFF2-40B4-BE49-F238E27FC236}">
                <a16:creationId xmlns:a16="http://schemas.microsoft.com/office/drawing/2014/main" id="{A59E68A6-F7EC-6868-76D1-200E1D690126}"/>
              </a:ext>
            </a:extLst>
          </p:cNvPr>
          <p:cNvSpPr txBox="1"/>
          <p:nvPr/>
        </p:nvSpPr>
        <p:spPr bwMode="gray">
          <a:xfrm>
            <a:off x="8778924" y="5143686"/>
            <a:ext cx="2948275" cy="1046440"/>
          </a:xfrm>
          <a:prstGeom prst="rect">
            <a:avLst/>
          </a:prstGeom>
          <a:noFill/>
        </p:spPr>
        <p:txBody>
          <a:bodyPr wrap="square" lIns="137160" tIns="137160" rIns="0" bIns="13716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Revenue uncertainty: </a:t>
            </a:r>
            <a:r>
              <a:rPr kumimoji="0" lang="en-US" sz="1000" i="0" u="none" strike="noStrike" kern="1200" cap="none" spc="0" normalizeH="0" baseline="0" noProof="0" dirty="0">
                <a:ln>
                  <a:noFill/>
                </a:ln>
                <a:solidFill>
                  <a:srgbClr val="000000"/>
                </a:solidFill>
                <a:effectLst/>
                <a:uLnTx/>
                <a:uFillTx/>
                <a:latin typeface="Arial"/>
                <a:ea typeface="+mn-ea"/>
                <a:cs typeface="+mn-cs"/>
              </a:rPr>
              <a:t>Highly dependent on electricity market compensation mechanisms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1" dirty="0">
                <a:solidFill>
                  <a:srgbClr val="000000"/>
                </a:solidFill>
                <a:latin typeface="Arial"/>
              </a:rPr>
              <a:t>Duration constraints: </a:t>
            </a:r>
            <a:r>
              <a:rPr lang="en-US" sz="1000" dirty="0">
                <a:solidFill>
                  <a:srgbClr val="000000"/>
                </a:solidFill>
                <a:latin typeface="Arial"/>
              </a:rPr>
              <a:t>For cost competitive technologies (though improving)</a:t>
            </a:r>
            <a:endParaRPr kumimoji="0" lang="en-US" sz="1000" b="1" i="0" u="none" strike="noStrike" kern="1200" cap="none" spc="0" normalizeH="0" baseline="0" noProof="0" dirty="0">
              <a:ln>
                <a:noFill/>
              </a:ln>
              <a:solidFill>
                <a:srgbClr val="000000"/>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srgbClr val="000000"/>
                </a:solidFill>
                <a:effectLst/>
                <a:uLnTx/>
                <a:uFillTx/>
                <a:latin typeface="Arial"/>
                <a:ea typeface="+mn-ea"/>
                <a:cs typeface="+mn-cs"/>
              </a:rPr>
              <a:t>LDES cost profile: </a:t>
            </a:r>
            <a:r>
              <a:rPr lang="en-US" sz="1000" dirty="0">
                <a:solidFill>
                  <a:srgbClr val="000000"/>
                </a:solidFill>
                <a:latin typeface="Arial"/>
              </a:rPr>
              <a:t>Dependent on subsidy</a:t>
            </a:r>
            <a:endParaRPr lang="en-US" sz="1000" b="0" i="0" u="none" strike="noStrike" kern="1200" cap="none" spc="0" normalizeH="0" baseline="0" noProof="0" dirty="0">
              <a:ln>
                <a:noFill/>
              </a:ln>
              <a:solidFill>
                <a:srgbClr val="000000"/>
              </a:solidFill>
              <a:effectLst/>
              <a:uLnTx/>
              <a:uFillTx/>
              <a:latin typeface="Arial"/>
              <a:cs typeface="Arial"/>
            </a:endParaRPr>
          </a:p>
        </p:txBody>
      </p:sp>
      <p:grpSp>
        <p:nvGrpSpPr>
          <p:cNvPr id="25" name="Group 24">
            <a:extLst>
              <a:ext uri="{FF2B5EF4-FFF2-40B4-BE49-F238E27FC236}">
                <a16:creationId xmlns:a16="http://schemas.microsoft.com/office/drawing/2014/main" id="{2B4F98CC-8337-DE83-0431-AE542ADF4A02}"/>
              </a:ext>
            </a:extLst>
          </p:cNvPr>
          <p:cNvGrpSpPr/>
          <p:nvPr/>
        </p:nvGrpSpPr>
        <p:grpSpPr>
          <a:xfrm>
            <a:off x="785325" y="1532316"/>
            <a:ext cx="1473388" cy="939538"/>
            <a:chOff x="2086133" y="1587512"/>
            <a:chExt cx="1473388" cy="939538"/>
          </a:xfrm>
        </p:grpSpPr>
        <p:pic>
          <p:nvPicPr>
            <p:cNvPr id="2095" name="Graphic 2094" descr="Wind Turbines with solid fill">
              <a:extLst>
                <a:ext uri="{FF2B5EF4-FFF2-40B4-BE49-F238E27FC236}">
                  <a16:creationId xmlns:a16="http://schemas.microsoft.com/office/drawing/2014/main" id="{780EC212-1B36-7B0D-3F01-15FC931451AF}"/>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2086133" y="1587512"/>
              <a:ext cx="594809" cy="656661"/>
            </a:xfrm>
            <a:prstGeom prst="rect">
              <a:avLst/>
            </a:prstGeom>
          </p:spPr>
        </p:pic>
        <p:pic>
          <p:nvPicPr>
            <p:cNvPr id="2103" name="Graphic 2102" descr="Dim (Medium Sun) with solid fill">
              <a:extLst>
                <a:ext uri="{FF2B5EF4-FFF2-40B4-BE49-F238E27FC236}">
                  <a16:creationId xmlns:a16="http://schemas.microsoft.com/office/drawing/2014/main" id="{A85CAC8C-347F-C912-3F66-EDED07E1E4E3}"/>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2474284" y="1838482"/>
              <a:ext cx="688568" cy="688568"/>
            </a:xfrm>
            <a:prstGeom prst="rect">
              <a:avLst/>
            </a:prstGeom>
          </p:spPr>
        </p:pic>
        <p:pic>
          <p:nvPicPr>
            <p:cNvPr id="16" name="Graphic 15" descr="Battery charging with solid fill">
              <a:extLst>
                <a:ext uri="{FF2B5EF4-FFF2-40B4-BE49-F238E27FC236}">
                  <a16:creationId xmlns:a16="http://schemas.microsoft.com/office/drawing/2014/main" id="{40618080-FED4-09FE-963F-E973092D1CA5}"/>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3042764" y="1596687"/>
              <a:ext cx="516757" cy="604365"/>
            </a:xfrm>
            <a:prstGeom prst="rect">
              <a:avLst/>
            </a:prstGeom>
          </p:spPr>
        </p:pic>
      </p:grpSp>
      <p:grpSp>
        <p:nvGrpSpPr>
          <p:cNvPr id="26" name="Group 25">
            <a:extLst>
              <a:ext uri="{FF2B5EF4-FFF2-40B4-BE49-F238E27FC236}">
                <a16:creationId xmlns:a16="http://schemas.microsoft.com/office/drawing/2014/main" id="{224361BD-3792-F64B-6E14-5110B8B30787}"/>
              </a:ext>
            </a:extLst>
          </p:cNvPr>
          <p:cNvGrpSpPr/>
          <p:nvPr/>
        </p:nvGrpSpPr>
        <p:grpSpPr>
          <a:xfrm>
            <a:off x="5017495" y="1554163"/>
            <a:ext cx="1385212" cy="895303"/>
            <a:chOff x="4688774" y="1596687"/>
            <a:chExt cx="1385212" cy="895303"/>
          </a:xfrm>
        </p:grpSpPr>
        <p:pic>
          <p:nvPicPr>
            <p:cNvPr id="2096" name="Graphic 2095" descr="Electric Tower outline">
              <a:extLst>
                <a:ext uri="{FF2B5EF4-FFF2-40B4-BE49-F238E27FC236}">
                  <a16:creationId xmlns:a16="http://schemas.microsoft.com/office/drawing/2014/main" id="{2BE17674-D0D6-94B6-5133-0370BC241374}"/>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4688774" y="1668066"/>
              <a:ext cx="712880" cy="787010"/>
            </a:xfrm>
            <a:prstGeom prst="rect">
              <a:avLst/>
            </a:prstGeom>
          </p:spPr>
        </p:pic>
        <p:pic>
          <p:nvPicPr>
            <p:cNvPr id="2114" name="Graphic 2113" descr="Advertising outline">
              <a:extLst>
                <a:ext uri="{FF2B5EF4-FFF2-40B4-BE49-F238E27FC236}">
                  <a16:creationId xmlns:a16="http://schemas.microsoft.com/office/drawing/2014/main" id="{B3ECAF41-0824-E57D-DDC4-50D11CF0ED3E}"/>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5294777" y="2122660"/>
              <a:ext cx="369330" cy="369330"/>
            </a:xfrm>
            <a:prstGeom prst="rect">
              <a:avLst/>
            </a:prstGeom>
          </p:spPr>
        </p:pic>
        <p:pic>
          <p:nvPicPr>
            <p:cNvPr id="17" name="Graphic 16" descr="Battery charging with solid fill">
              <a:extLst>
                <a:ext uri="{FF2B5EF4-FFF2-40B4-BE49-F238E27FC236}">
                  <a16:creationId xmlns:a16="http://schemas.microsoft.com/office/drawing/2014/main" id="{A03696E8-7929-3457-0A36-4E17DB210AF7}"/>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5557229" y="1596687"/>
              <a:ext cx="516757" cy="604365"/>
            </a:xfrm>
            <a:prstGeom prst="rect">
              <a:avLst/>
            </a:prstGeom>
          </p:spPr>
        </p:pic>
      </p:grpSp>
      <p:grpSp>
        <p:nvGrpSpPr>
          <p:cNvPr id="28" name="Group 27">
            <a:extLst>
              <a:ext uri="{FF2B5EF4-FFF2-40B4-BE49-F238E27FC236}">
                <a16:creationId xmlns:a16="http://schemas.microsoft.com/office/drawing/2014/main" id="{3C78C554-5E79-20AC-605B-708ABCBC4139}"/>
              </a:ext>
            </a:extLst>
          </p:cNvPr>
          <p:cNvGrpSpPr/>
          <p:nvPr/>
        </p:nvGrpSpPr>
        <p:grpSpPr>
          <a:xfrm>
            <a:off x="9161489" y="1530350"/>
            <a:ext cx="2099299" cy="943853"/>
            <a:chOff x="7165249" y="1596687"/>
            <a:chExt cx="2099299" cy="943853"/>
          </a:xfrm>
        </p:grpSpPr>
        <p:pic>
          <p:nvPicPr>
            <p:cNvPr id="2099" name="Graphic 2098" descr="Electric Tower outline">
              <a:extLst>
                <a:ext uri="{FF2B5EF4-FFF2-40B4-BE49-F238E27FC236}">
                  <a16:creationId xmlns:a16="http://schemas.microsoft.com/office/drawing/2014/main" id="{231F0B4C-D25F-B86E-80AF-44046FAD6306}"/>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7165249" y="1794265"/>
              <a:ext cx="594809" cy="656661"/>
            </a:xfrm>
            <a:prstGeom prst="rect">
              <a:avLst/>
            </a:prstGeom>
          </p:spPr>
        </p:pic>
        <p:pic>
          <p:nvPicPr>
            <p:cNvPr id="2118" name="Graphic 2117" descr="Factory outline">
              <a:extLst>
                <a:ext uri="{FF2B5EF4-FFF2-40B4-BE49-F238E27FC236}">
                  <a16:creationId xmlns:a16="http://schemas.microsoft.com/office/drawing/2014/main" id="{B4F790F7-7912-0D29-5E8B-E020A465A365}"/>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8477538" y="1753530"/>
              <a:ext cx="787010" cy="787010"/>
            </a:xfrm>
            <a:prstGeom prst="rect">
              <a:avLst/>
            </a:prstGeom>
          </p:spPr>
        </p:pic>
        <p:pic>
          <p:nvPicPr>
            <p:cNvPr id="18" name="Graphic 17" descr="Battery charging with solid fill">
              <a:extLst>
                <a:ext uri="{FF2B5EF4-FFF2-40B4-BE49-F238E27FC236}">
                  <a16:creationId xmlns:a16="http://schemas.microsoft.com/office/drawing/2014/main" id="{1EAF5459-726F-E64F-1DD9-A9333223B7E9}"/>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7894155" y="1596687"/>
              <a:ext cx="516757" cy="604365"/>
            </a:xfrm>
            <a:prstGeom prst="rect">
              <a:avLst/>
            </a:prstGeom>
          </p:spPr>
        </p:pic>
        <p:pic>
          <p:nvPicPr>
            <p:cNvPr id="24" name="Graphic 23" descr="Advertising outline">
              <a:extLst>
                <a:ext uri="{FF2B5EF4-FFF2-40B4-BE49-F238E27FC236}">
                  <a16:creationId xmlns:a16="http://schemas.microsoft.com/office/drawing/2014/main" id="{49AEC7CD-D0B6-A233-1428-841AFCA8FF85}"/>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7709490" y="2131903"/>
              <a:ext cx="369330" cy="369330"/>
            </a:xfrm>
            <a:prstGeom prst="rect">
              <a:avLst/>
            </a:prstGeom>
          </p:spPr>
        </p:pic>
      </p:grpSp>
      <p:sp>
        <p:nvSpPr>
          <p:cNvPr id="5" name="Pentagon 4">
            <a:extLst>
              <a:ext uri="{FF2B5EF4-FFF2-40B4-BE49-F238E27FC236}">
                <a16:creationId xmlns:a16="http://schemas.microsoft.com/office/drawing/2014/main" id="{796642C3-19D3-C1D8-1C6E-46AA96C5DD3B}"/>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9" name="Chevron 8">
            <a:extLst>
              <a:ext uri="{FF2B5EF4-FFF2-40B4-BE49-F238E27FC236}">
                <a16:creationId xmlns:a16="http://schemas.microsoft.com/office/drawing/2014/main" id="{5E5E314F-6DF7-D1B7-BC80-2985D9DDF1D1}"/>
              </a:ext>
            </a:extLst>
          </p:cNvPr>
          <p:cNvSpPr/>
          <p:nvPr/>
        </p:nvSpPr>
        <p:spPr>
          <a:xfrm>
            <a:off x="1690648"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Optimize</a:t>
            </a:r>
          </a:p>
        </p:txBody>
      </p:sp>
      <p:sp>
        <p:nvSpPr>
          <p:cNvPr id="13" name="Chevron 12">
            <a:extLst>
              <a:ext uri="{FF2B5EF4-FFF2-40B4-BE49-F238E27FC236}">
                <a16:creationId xmlns:a16="http://schemas.microsoft.com/office/drawing/2014/main" id="{307CE1EB-EFB9-CE27-C7DF-4FA40AF59F4D}"/>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19" name="Chevron 18">
            <a:extLst>
              <a:ext uri="{FF2B5EF4-FFF2-40B4-BE49-F238E27FC236}">
                <a16:creationId xmlns:a16="http://schemas.microsoft.com/office/drawing/2014/main" id="{4231234A-04C2-84F2-D22E-22C5BAA72B17}"/>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20" name="Chevron 19">
            <a:extLst>
              <a:ext uri="{FF2B5EF4-FFF2-40B4-BE49-F238E27FC236}">
                <a16:creationId xmlns:a16="http://schemas.microsoft.com/office/drawing/2014/main" id="{075E9E4A-A80F-FE4E-9C92-9A7016922941}"/>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21" name="Rectangle 20">
            <a:extLst>
              <a:ext uri="{FF2B5EF4-FFF2-40B4-BE49-F238E27FC236}">
                <a16:creationId xmlns:a16="http://schemas.microsoft.com/office/drawing/2014/main" id="{0496F9B4-8B3E-9D48-4339-BFC6810D815E}"/>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Battery Storage</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2173962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3316D-78DD-49D0-C633-477AE311306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1F11DA9-8B2F-C0DB-DACF-4B22A997E622}"/>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4" imgW="7772400" imgH="10058400" progId="TCLayout.ActiveDocument.1">
                  <p:embed/>
                </p:oleObj>
              </mc:Choice>
              <mc:Fallback>
                <p:oleObj name="thinkcell Slide" r:id="rId34" imgW="7772400" imgH="10058400" progId="TCLayout.ActiveDocument.1">
                  <p:embed/>
                  <p:pic>
                    <p:nvPicPr>
                      <p:cNvPr id="6" name="think-cell data - do not delete" hidden="1">
                        <a:extLst>
                          <a:ext uri="{FF2B5EF4-FFF2-40B4-BE49-F238E27FC236}">
                            <a16:creationId xmlns:a16="http://schemas.microsoft.com/office/drawing/2014/main" id="{01F11DA9-8B2F-C0DB-DACF-4B22A997E622}"/>
                          </a:ext>
                        </a:extLst>
                      </p:cNvPr>
                      <p:cNvPicPr/>
                      <p:nvPr/>
                    </p:nvPicPr>
                    <p:blipFill>
                      <a:blip r:embed="rId35"/>
                      <a:stretch>
                        <a:fillRect/>
                      </a:stretch>
                    </p:blipFill>
                    <p:spPr>
                      <a:xfrm>
                        <a:off x="1588" y="1588"/>
                        <a:ext cx="1227" cy="1588"/>
                      </a:xfrm>
                      <a:prstGeom prst="rect">
                        <a:avLst/>
                      </a:prstGeom>
                    </p:spPr>
                  </p:pic>
                </p:oleObj>
              </mc:Fallback>
            </mc:AlternateContent>
          </a:graphicData>
        </a:graphic>
      </p:graphicFrame>
      <p:sp>
        <p:nvSpPr>
          <p:cNvPr id="50" name="Content Placeholder 49">
            <a:extLst>
              <a:ext uri="{FF2B5EF4-FFF2-40B4-BE49-F238E27FC236}">
                <a16:creationId xmlns:a16="http://schemas.microsoft.com/office/drawing/2014/main" id="{15E08B7B-904E-31F8-E066-BC2958D56714}"/>
              </a:ext>
            </a:extLst>
          </p:cNvPr>
          <p:cNvSpPr>
            <a:spLocks noGrp="1"/>
          </p:cNvSpPr>
          <p:nvPr>
            <p:ph sz="quarter" idx="10"/>
          </p:nvPr>
        </p:nvSpPr>
        <p:spPr>
          <a:xfrm>
            <a:off x="329183" y="2058756"/>
            <a:ext cx="4149408" cy="271628"/>
          </a:xfrm>
        </p:spPr>
        <p:txBody>
          <a:bodyPr/>
          <a:lstStyle/>
          <a:p>
            <a:pPr marL="0" indent="0">
              <a:buNone/>
            </a:pPr>
            <a:r>
              <a:rPr lang="en-GB" sz="1200" dirty="0"/>
              <a:t>ERCOT Battery Fleet, 2020-2026</a:t>
            </a:r>
            <a:r>
              <a:rPr lang="en-GB" sz="1200" baseline="30000" dirty="0"/>
              <a:t>1</a:t>
            </a:r>
          </a:p>
        </p:txBody>
      </p:sp>
      <p:sp>
        <p:nvSpPr>
          <p:cNvPr id="53" name="Content Placeholder 52">
            <a:extLst>
              <a:ext uri="{FF2B5EF4-FFF2-40B4-BE49-F238E27FC236}">
                <a16:creationId xmlns:a16="http://schemas.microsoft.com/office/drawing/2014/main" id="{F0A5C11D-29E4-0B87-381D-2EC9E2704846}"/>
              </a:ext>
            </a:extLst>
          </p:cNvPr>
          <p:cNvSpPr>
            <a:spLocks noGrp="1"/>
          </p:cNvSpPr>
          <p:nvPr>
            <p:ph sz="quarter" idx="17"/>
          </p:nvPr>
        </p:nvSpPr>
        <p:spPr>
          <a:xfrm>
            <a:off x="4816475" y="2058756"/>
            <a:ext cx="4321434" cy="226281"/>
          </a:xfrm>
        </p:spPr>
        <p:txBody>
          <a:bodyPr/>
          <a:lstStyle/>
          <a:p>
            <a:pPr marL="0" indent="0">
              <a:buNone/>
            </a:pPr>
            <a:r>
              <a:rPr lang="en-GB" sz="1200" dirty="0"/>
              <a:t>CAISO Battery Fleet, 2020-2026</a:t>
            </a:r>
            <a:r>
              <a:rPr lang="en-GB" sz="1200" baseline="30000" dirty="0"/>
              <a:t>1</a:t>
            </a:r>
          </a:p>
        </p:txBody>
      </p:sp>
      <p:sp>
        <p:nvSpPr>
          <p:cNvPr id="3" name="Title 2">
            <a:extLst>
              <a:ext uri="{FF2B5EF4-FFF2-40B4-BE49-F238E27FC236}">
                <a16:creationId xmlns:a16="http://schemas.microsoft.com/office/drawing/2014/main" id="{D1463588-EEFB-4096-4FFE-AA08EE9812E8}"/>
              </a:ext>
            </a:extLst>
          </p:cNvPr>
          <p:cNvSpPr>
            <a:spLocks noGrp="1"/>
          </p:cNvSpPr>
          <p:nvPr>
            <p:ph type="title"/>
          </p:nvPr>
        </p:nvSpPr>
        <p:spPr/>
        <p:txBody>
          <a:bodyPr vert="horz" wrap="square" lIns="91440" tIns="0" rIns="91440" bIns="0" anchor="t">
            <a:noAutofit/>
          </a:bodyPr>
          <a:lstStyle/>
          <a:p>
            <a:r>
              <a:rPr lang="en-US"/>
              <a:t>ERCOT and CAISO have driven highest U.S. battery deployment; CAISO’s contracts helped achieve grid stability with renewables</a:t>
            </a:r>
            <a:endParaRPr lang="en-US">
              <a:cs typeface="Arial"/>
            </a:endParaRPr>
          </a:p>
        </p:txBody>
      </p:sp>
      <p:sp>
        <p:nvSpPr>
          <p:cNvPr id="51" name="Text Placeholder 50">
            <a:extLst>
              <a:ext uri="{FF2B5EF4-FFF2-40B4-BE49-F238E27FC236}">
                <a16:creationId xmlns:a16="http://schemas.microsoft.com/office/drawing/2014/main" id="{CA1AEA55-A192-A871-5DBC-21863F1CE9EE}"/>
              </a:ext>
            </a:extLst>
          </p:cNvPr>
          <p:cNvSpPr>
            <a:spLocks noGrp="1"/>
          </p:cNvSpPr>
          <p:nvPr>
            <p:ph type="body" sz="quarter" idx="13"/>
          </p:nvPr>
        </p:nvSpPr>
        <p:spPr/>
        <p:txBody>
          <a:bodyPr/>
          <a:lstStyle/>
          <a:p>
            <a:r>
              <a:rPr lang="en-US" dirty="0"/>
              <a:t>Private investment and arbitrage returns drove high battery deployment in ERCOT</a:t>
            </a:r>
          </a:p>
        </p:txBody>
      </p:sp>
      <p:sp>
        <p:nvSpPr>
          <p:cNvPr id="54" name="Text Placeholder 53">
            <a:extLst>
              <a:ext uri="{FF2B5EF4-FFF2-40B4-BE49-F238E27FC236}">
                <a16:creationId xmlns:a16="http://schemas.microsoft.com/office/drawing/2014/main" id="{2F23C983-1E4B-C0AD-2C60-B8CB3E8DCF55}"/>
              </a:ext>
            </a:extLst>
          </p:cNvPr>
          <p:cNvSpPr>
            <a:spLocks noGrp="1"/>
          </p:cNvSpPr>
          <p:nvPr>
            <p:ph type="body" sz="quarter" idx="19"/>
          </p:nvPr>
        </p:nvSpPr>
        <p:spPr/>
        <p:txBody>
          <a:bodyPr/>
          <a:lstStyle/>
          <a:p>
            <a:r>
              <a:rPr lang="en-US"/>
              <a:t>CAISO leads battery deployment,  surpassing 15GW of rated power in 2025</a:t>
            </a:r>
          </a:p>
        </p:txBody>
      </p:sp>
      <p:sp>
        <p:nvSpPr>
          <p:cNvPr id="52" name="Text Placeholder 51">
            <a:extLst>
              <a:ext uri="{FF2B5EF4-FFF2-40B4-BE49-F238E27FC236}">
                <a16:creationId xmlns:a16="http://schemas.microsoft.com/office/drawing/2014/main" id="{40E73974-8EB1-A605-4589-61AF6376599B}"/>
              </a:ext>
            </a:extLst>
          </p:cNvPr>
          <p:cNvSpPr>
            <a:spLocks noGrp="1"/>
          </p:cNvSpPr>
          <p:nvPr>
            <p:ph type="body" sz="quarter" idx="14"/>
          </p:nvPr>
        </p:nvSpPr>
        <p:spPr>
          <a:xfrm>
            <a:off x="9308592" y="1549399"/>
            <a:ext cx="2551176" cy="4446881"/>
          </a:xfrm>
        </p:spPr>
        <p:txBody>
          <a:bodyPr vert="horz" lIns="137160" tIns="137160" rIns="137160" bIns="137160" rtlCol="0" anchor="t">
            <a:noAutofit/>
          </a:bodyPr>
          <a:lstStyle/>
          <a:p>
            <a:pPr marL="0" indent="0">
              <a:spcBef>
                <a:spcPts val="600"/>
              </a:spcBef>
              <a:buNone/>
            </a:pPr>
            <a:r>
              <a:rPr lang="en-US" b="1" dirty="0"/>
              <a:t>Observations</a:t>
            </a:r>
          </a:p>
          <a:p>
            <a:pPr>
              <a:spcBef>
                <a:spcPts val="600"/>
              </a:spcBef>
            </a:pPr>
            <a:r>
              <a:rPr lang="en-US" sz="1050" dirty="0"/>
              <a:t>Battery deployment continues to accelerate as battery cell costs reduce and duration is extended</a:t>
            </a:r>
            <a:endParaRPr lang="en-US" sz="1050" dirty="0">
              <a:cs typeface="Arial"/>
            </a:endParaRPr>
          </a:p>
          <a:p>
            <a:pPr>
              <a:spcBef>
                <a:spcPts val="600"/>
              </a:spcBef>
            </a:pPr>
            <a:r>
              <a:rPr lang="en-US" sz="1050" dirty="0"/>
              <a:t>The global battery storage market is </a:t>
            </a:r>
            <a:r>
              <a:rPr lang="en-US" sz="1050" b="1" dirty="0"/>
              <a:t>expected to exceed $100B in 2026, </a:t>
            </a:r>
            <a:r>
              <a:rPr lang="en-US" sz="1050" dirty="0"/>
              <a:t>led by grid-connected batteries (~80%)</a:t>
            </a:r>
            <a:r>
              <a:rPr lang="en-US" sz="1050" baseline="30000" dirty="0"/>
              <a:t>2</a:t>
            </a:r>
            <a:endParaRPr lang="en-US" sz="1050" baseline="30000" dirty="0">
              <a:cs typeface="Arial"/>
            </a:endParaRPr>
          </a:p>
          <a:p>
            <a:pPr>
              <a:spcBef>
                <a:spcPts val="600"/>
              </a:spcBef>
            </a:pPr>
            <a:r>
              <a:rPr lang="en-US" sz="1050" dirty="0"/>
              <a:t>Batteries can help balance the grid, complement renewables, and lower customer electricity costs </a:t>
            </a:r>
            <a:endParaRPr lang="en-US" sz="1050" dirty="0">
              <a:cs typeface="Arial"/>
            </a:endParaRPr>
          </a:p>
          <a:p>
            <a:pPr>
              <a:spcBef>
                <a:spcPts val="600"/>
              </a:spcBef>
            </a:pPr>
            <a:r>
              <a:rPr lang="en-US" sz="1050" dirty="0"/>
              <a:t>Regulatory uncertainty</a:t>
            </a:r>
            <a:r>
              <a:rPr lang="en-US" sz="1050" b="1" dirty="0"/>
              <a:t>, </a:t>
            </a:r>
            <a:r>
              <a:rPr lang="en-US" sz="1050" dirty="0"/>
              <a:t>permitting</a:t>
            </a:r>
            <a:r>
              <a:rPr lang="en-US" sz="1050" b="1" dirty="0"/>
              <a:t>, </a:t>
            </a:r>
            <a:r>
              <a:rPr lang="en-US" sz="1050" dirty="0"/>
              <a:t>interconnection delays, and saturation are investor challenges</a:t>
            </a:r>
          </a:p>
          <a:p>
            <a:pPr>
              <a:spcBef>
                <a:spcPts val="600"/>
              </a:spcBef>
            </a:pPr>
            <a:r>
              <a:rPr lang="en-US" sz="1050" dirty="0"/>
              <a:t>Merchant project finance and ancillary markets are key financing mechanisms </a:t>
            </a:r>
            <a:endParaRPr lang="en-US" sz="1050" dirty="0">
              <a:cs typeface="Arial"/>
            </a:endParaRPr>
          </a:p>
          <a:p>
            <a:pPr>
              <a:spcBef>
                <a:spcPts val="600"/>
              </a:spcBef>
            </a:pPr>
            <a:r>
              <a:rPr lang="en-US" sz="1050" b="1" dirty="0"/>
              <a:t>Tolling</a:t>
            </a:r>
            <a:r>
              <a:rPr lang="en-US" sz="1050" dirty="0"/>
              <a:t> &amp; </a:t>
            </a:r>
            <a:r>
              <a:rPr lang="en-US" sz="1050" b="1" dirty="0"/>
              <a:t>hybrid</a:t>
            </a:r>
            <a:r>
              <a:rPr lang="en-US" sz="1050" dirty="0"/>
              <a:t> </a:t>
            </a:r>
            <a:r>
              <a:rPr lang="en-US" sz="1050" b="1" dirty="0"/>
              <a:t>agreements </a:t>
            </a:r>
            <a:r>
              <a:rPr lang="en-US" sz="1050" dirty="0"/>
              <a:t>are emerging, and some developers are shifting towards behind-the-meter, contract-backed deals</a:t>
            </a:r>
          </a:p>
          <a:p>
            <a:pPr>
              <a:spcBef>
                <a:spcPts val="600"/>
              </a:spcBef>
            </a:pPr>
            <a:r>
              <a:rPr lang="en-US" sz="1050" dirty="0"/>
              <a:t>Contracts (capacity, resource adequacy) offer lower risk profiles</a:t>
            </a:r>
            <a:endParaRPr lang="en-US" sz="1050" dirty="0">
              <a:cs typeface="Arial"/>
            </a:endParaRPr>
          </a:p>
        </p:txBody>
      </p:sp>
      <p:graphicFrame>
        <p:nvGraphicFramePr>
          <p:cNvPr id="17" name="Chart 16">
            <a:extLst>
              <a:ext uri="{FF2B5EF4-FFF2-40B4-BE49-F238E27FC236}">
                <a16:creationId xmlns:a16="http://schemas.microsoft.com/office/drawing/2014/main" id="{DA92E152-2198-C068-7674-1C38054F8041}"/>
              </a:ext>
            </a:extLst>
          </p:cNvPr>
          <p:cNvGraphicFramePr/>
          <p:nvPr>
            <p:custDataLst>
              <p:tags r:id="rId2"/>
            </p:custDataLst>
          </p:nvPr>
        </p:nvGraphicFramePr>
        <p:xfrm>
          <a:off x="381000" y="2225675"/>
          <a:ext cx="4435475" cy="3640138"/>
        </p:xfrm>
        <a:graphic>
          <a:graphicData uri="http://schemas.openxmlformats.org/drawingml/2006/chart">
            <c:chart xmlns:c="http://schemas.openxmlformats.org/drawingml/2006/chart" xmlns:r="http://schemas.openxmlformats.org/officeDocument/2006/relationships" r:id="rId36"/>
          </a:graphicData>
        </a:graphic>
      </p:graphicFrame>
      <p:sp>
        <p:nvSpPr>
          <p:cNvPr id="8" name="Text Placeholder 10">
            <a:extLst>
              <a:ext uri="{FF2B5EF4-FFF2-40B4-BE49-F238E27FC236}">
                <a16:creationId xmlns:a16="http://schemas.microsoft.com/office/drawing/2014/main" id="{342368E7-0B0F-D995-21FF-DB4EAB4BB876}"/>
              </a:ext>
            </a:extLst>
          </p:cNvPr>
          <p:cNvSpPr txBox="1">
            <a:spLocks/>
          </p:cNvSpPr>
          <p:nvPr>
            <p:custDataLst>
              <p:tags r:id="rId3"/>
            </p:custDataLst>
          </p:nvPr>
        </p:nvSpPr>
        <p:spPr bwMode="auto">
          <a:xfrm>
            <a:off x="914400"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6AB110B3-D992-4BDB-8178-601236846490}" type="datetime'''''''''''''''''2''''02''''0'''''''''''''">
              <a:rPr lang="en-US" altLang="en-US" sz="1000" smtClean="0"/>
              <a:pPr marL="0" indent="0" algn="ctr">
                <a:spcBef>
                  <a:spcPct val="0"/>
                </a:spcBef>
                <a:spcAft>
                  <a:spcPct val="0"/>
                </a:spcAft>
                <a:buNone/>
              </a:pPr>
              <a:t>2020</a:t>
            </a:fld>
            <a:endParaRPr lang="en-US" sz="1000"/>
          </a:p>
        </p:txBody>
      </p:sp>
      <p:sp>
        <p:nvSpPr>
          <p:cNvPr id="36" name="Text Placeholder 10">
            <a:extLst>
              <a:ext uri="{FF2B5EF4-FFF2-40B4-BE49-F238E27FC236}">
                <a16:creationId xmlns:a16="http://schemas.microsoft.com/office/drawing/2014/main" id="{F5956A76-6ADD-A310-1066-A27F3D82973D}"/>
              </a:ext>
            </a:extLst>
          </p:cNvPr>
          <p:cNvSpPr txBox="1">
            <a:spLocks/>
          </p:cNvSpPr>
          <p:nvPr>
            <p:custDataLst>
              <p:tags r:id="rId4"/>
            </p:custDataLst>
          </p:nvPr>
        </p:nvSpPr>
        <p:spPr bwMode="gray">
          <a:xfrm>
            <a:off x="1622425" y="5549900"/>
            <a:ext cx="104775" cy="152400"/>
          </a:xfrm>
          <a:prstGeom prst="rect">
            <a:avLst/>
          </a:prstGeom>
          <a:solidFill>
            <a:schemeClr val="folHlink"/>
          </a:solidFill>
          <a:ln>
            <a:noFill/>
          </a:ln>
          <a:effec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AB37573-6570-4B0A-89A3-82947867F324}" type="datetime'''''''''''''''''''''''''''''''0'''''''''''''''''">
              <a:rPr lang="en-US" altLang="en-US" sz="1000" smtClean="0">
                <a:solidFill>
                  <a:schemeClr val="bg1"/>
                </a:solidFill>
                <a:effectLst/>
              </a:rPr>
              <a:pPr marL="0" indent="0" algn="ctr">
                <a:spcBef>
                  <a:spcPct val="0"/>
                </a:spcBef>
                <a:spcAft>
                  <a:spcPct val="0"/>
                </a:spcAft>
                <a:buNone/>
              </a:pPr>
              <a:t>0</a:t>
            </a:fld>
            <a:endParaRPr lang="en-US" sz="1000">
              <a:solidFill>
                <a:schemeClr val="bg1"/>
              </a:solidFill>
            </a:endParaRPr>
          </a:p>
        </p:txBody>
      </p:sp>
      <p:sp>
        <p:nvSpPr>
          <p:cNvPr id="9" name="Text Placeholder 10">
            <a:extLst>
              <a:ext uri="{FF2B5EF4-FFF2-40B4-BE49-F238E27FC236}">
                <a16:creationId xmlns:a16="http://schemas.microsoft.com/office/drawing/2014/main" id="{9C12C9F9-F494-23AE-C883-E2A246F80E21}"/>
              </a:ext>
            </a:extLst>
          </p:cNvPr>
          <p:cNvSpPr txBox="1">
            <a:spLocks/>
          </p:cNvSpPr>
          <p:nvPr>
            <p:custDataLst>
              <p:tags r:id="rId5"/>
            </p:custDataLst>
          </p:nvPr>
        </p:nvSpPr>
        <p:spPr bwMode="auto">
          <a:xfrm>
            <a:off x="1528763"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EC7BE1C8-7C4E-448D-9431-FBDB90F48592}" type="datetime'''''''''2''''''0''''''''2''''''''''''''1'''''''''''">
              <a:rPr lang="en-US" altLang="en-US" sz="1000" smtClean="0"/>
              <a:pPr marL="0" indent="0" algn="ctr">
                <a:spcBef>
                  <a:spcPct val="0"/>
                </a:spcBef>
                <a:spcAft>
                  <a:spcPct val="0"/>
                </a:spcAft>
                <a:buNone/>
              </a:pPr>
              <a:t>2021</a:t>
            </a:fld>
            <a:endParaRPr lang="en-US" sz="1000"/>
          </a:p>
        </p:txBody>
      </p:sp>
      <p:sp>
        <p:nvSpPr>
          <p:cNvPr id="86" name="Text Placeholder 10">
            <a:extLst>
              <a:ext uri="{FF2B5EF4-FFF2-40B4-BE49-F238E27FC236}">
                <a16:creationId xmlns:a16="http://schemas.microsoft.com/office/drawing/2014/main" id="{6E2F3C95-0D1A-C36D-B050-90826531EABC}"/>
              </a:ext>
            </a:extLst>
          </p:cNvPr>
          <p:cNvSpPr txBox="1">
            <a:spLocks/>
          </p:cNvSpPr>
          <p:nvPr>
            <p:custDataLst>
              <p:tags r:id="rId6"/>
            </p:custDataLst>
          </p:nvPr>
        </p:nvSpPr>
        <p:spPr bwMode="gray">
          <a:xfrm>
            <a:off x="2324100" y="5383213"/>
            <a:ext cx="104775" cy="152400"/>
          </a:xfrm>
          <a:prstGeom prst="rect">
            <a:avLst/>
          </a:prstGeom>
          <a:solidFill>
            <a:schemeClr val="accent6"/>
          </a:solidFill>
          <a:ln>
            <a:noFill/>
          </a:ln>
          <a:effec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120A901E-280C-4F20-B8C5-7C4D77311DF1}" type="datetime'''''''1'''''''''''''''''''''''''''''''''''''''''''''''''">
              <a:rPr lang="en-US" altLang="en-US" sz="1000" smtClean="0">
                <a:solidFill>
                  <a:schemeClr val="bg1"/>
                </a:solidFill>
                <a:effectLst/>
              </a:rPr>
              <a:pPr marL="0" indent="0" algn="ctr">
                <a:spcBef>
                  <a:spcPct val="0"/>
                </a:spcBef>
                <a:spcAft>
                  <a:spcPct val="0"/>
                </a:spcAft>
                <a:buNone/>
              </a:pPr>
              <a:t>1</a:t>
            </a:fld>
            <a:endParaRPr lang="en-US" sz="1000">
              <a:solidFill>
                <a:schemeClr val="bg1"/>
              </a:solidFill>
            </a:endParaRPr>
          </a:p>
        </p:txBody>
      </p:sp>
      <p:sp>
        <p:nvSpPr>
          <p:cNvPr id="83" name="Text Placeholder 10">
            <a:extLst>
              <a:ext uri="{FF2B5EF4-FFF2-40B4-BE49-F238E27FC236}">
                <a16:creationId xmlns:a16="http://schemas.microsoft.com/office/drawing/2014/main" id="{1BB99023-C7B4-B926-13F2-868E0CA0E5C3}"/>
              </a:ext>
            </a:extLst>
          </p:cNvPr>
          <p:cNvSpPr txBox="1">
            <a:spLocks/>
          </p:cNvSpPr>
          <p:nvPr>
            <p:custDataLst>
              <p:tags r:id="rId7"/>
            </p:custDataLst>
          </p:nvPr>
        </p:nvSpPr>
        <p:spPr bwMode="gray">
          <a:xfrm>
            <a:off x="2152650" y="5511800"/>
            <a:ext cx="104775" cy="152400"/>
          </a:xfrm>
          <a:prstGeom prst="rect">
            <a:avLst/>
          </a:prstGeom>
          <a:solidFill>
            <a:schemeClr val="folHlink"/>
          </a:solidFill>
          <a:ln>
            <a:noFill/>
          </a:ln>
          <a:effec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550210C0-F3D1-48E1-9219-A5AEB0661308}" type="datetime'''''''''1'''''''''">
              <a:rPr lang="en-US" altLang="en-US" sz="1000" smtClean="0">
                <a:solidFill>
                  <a:schemeClr val="bg1"/>
                </a:solidFill>
                <a:effectLst/>
              </a:rPr>
              <a:pPr marL="0" indent="0" algn="ctr">
                <a:spcBef>
                  <a:spcPct val="0"/>
                </a:spcBef>
                <a:spcAft>
                  <a:spcPct val="0"/>
                </a:spcAft>
                <a:buNone/>
              </a:pPr>
              <a:t>1</a:t>
            </a:fld>
            <a:endParaRPr lang="en-US" sz="1000">
              <a:solidFill>
                <a:schemeClr val="bg1"/>
              </a:solidFill>
            </a:endParaRPr>
          </a:p>
        </p:txBody>
      </p:sp>
      <p:sp>
        <p:nvSpPr>
          <p:cNvPr id="10" name="Text Placeholder 10">
            <a:extLst>
              <a:ext uri="{FF2B5EF4-FFF2-40B4-BE49-F238E27FC236}">
                <a16:creationId xmlns:a16="http://schemas.microsoft.com/office/drawing/2014/main" id="{87F9CBBA-C008-94E7-B057-CF4B1418AB36}"/>
              </a:ext>
            </a:extLst>
          </p:cNvPr>
          <p:cNvSpPr txBox="1">
            <a:spLocks/>
          </p:cNvSpPr>
          <p:nvPr>
            <p:custDataLst>
              <p:tags r:id="rId8"/>
            </p:custDataLst>
          </p:nvPr>
        </p:nvSpPr>
        <p:spPr bwMode="auto">
          <a:xfrm>
            <a:off x="2144713"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B5DC73A3-768E-42E0-A3DC-E732387E728E}" type="datetime'''''''''2''''''''''''''0''''''''''''2''2'''''''''''''''">
              <a:rPr lang="en-US" altLang="en-US" sz="1000" smtClean="0"/>
              <a:pPr marL="0" indent="0" algn="ctr">
                <a:spcBef>
                  <a:spcPct val="0"/>
                </a:spcBef>
                <a:spcAft>
                  <a:spcPct val="0"/>
                </a:spcAft>
                <a:buNone/>
              </a:pPr>
              <a:t>2022</a:t>
            </a:fld>
            <a:endParaRPr lang="en-US" sz="1000"/>
          </a:p>
        </p:txBody>
      </p:sp>
      <p:sp>
        <p:nvSpPr>
          <p:cNvPr id="11" name="Text Placeholder 10">
            <a:extLst>
              <a:ext uri="{FF2B5EF4-FFF2-40B4-BE49-F238E27FC236}">
                <a16:creationId xmlns:a16="http://schemas.microsoft.com/office/drawing/2014/main" id="{2AAD1157-DD20-F8C5-DFD0-6C7E1796067B}"/>
              </a:ext>
            </a:extLst>
          </p:cNvPr>
          <p:cNvSpPr txBox="1">
            <a:spLocks/>
          </p:cNvSpPr>
          <p:nvPr>
            <p:custDataLst>
              <p:tags r:id="rId9"/>
            </p:custDataLst>
          </p:nvPr>
        </p:nvSpPr>
        <p:spPr bwMode="auto">
          <a:xfrm>
            <a:off x="2760663"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08779E0-4E3E-4A15-8D77-4242EC4EA2BB}" type="datetime'''''''2''''''''''''''''''''''''''''''''''0''''''''''''''2''3'">
              <a:rPr lang="en-US" altLang="en-US" sz="1000" smtClean="0"/>
              <a:pPr marL="0" indent="0" algn="ctr">
                <a:spcBef>
                  <a:spcPct val="0"/>
                </a:spcBef>
                <a:spcAft>
                  <a:spcPct val="0"/>
                </a:spcAft>
                <a:buNone/>
              </a:pPr>
              <a:t>2023</a:t>
            </a:fld>
            <a:endParaRPr lang="en-US" sz="1000"/>
          </a:p>
        </p:txBody>
      </p:sp>
      <p:sp>
        <p:nvSpPr>
          <p:cNvPr id="12" name="Text Placeholder 10">
            <a:extLst>
              <a:ext uri="{FF2B5EF4-FFF2-40B4-BE49-F238E27FC236}">
                <a16:creationId xmlns:a16="http://schemas.microsoft.com/office/drawing/2014/main" id="{E762D786-C0C5-FECE-70AB-88E447C82DF0}"/>
              </a:ext>
            </a:extLst>
          </p:cNvPr>
          <p:cNvSpPr txBox="1">
            <a:spLocks/>
          </p:cNvSpPr>
          <p:nvPr>
            <p:custDataLst>
              <p:tags r:id="rId10"/>
            </p:custDataLst>
          </p:nvPr>
        </p:nvSpPr>
        <p:spPr bwMode="auto">
          <a:xfrm>
            <a:off x="3375025"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7D374F3-D68F-4908-A4C5-49ECC37AD933}" type="datetime'''2''''''''''''''''''''''0''''''''''''24'">
              <a:rPr lang="en-US" altLang="en-US" sz="1000" smtClean="0"/>
              <a:pPr marL="0" indent="0" algn="ctr">
                <a:spcBef>
                  <a:spcPct val="0"/>
                </a:spcBef>
                <a:spcAft>
                  <a:spcPct val="0"/>
                </a:spcAft>
                <a:buNone/>
              </a:pPr>
              <a:t>2024</a:t>
            </a:fld>
            <a:endParaRPr lang="en-US" sz="1000"/>
          </a:p>
        </p:txBody>
      </p:sp>
      <p:sp>
        <p:nvSpPr>
          <p:cNvPr id="13" name="Text Placeholder 10">
            <a:extLst>
              <a:ext uri="{FF2B5EF4-FFF2-40B4-BE49-F238E27FC236}">
                <a16:creationId xmlns:a16="http://schemas.microsoft.com/office/drawing/2014/main" id="{C169A38A-6A53-A026-D8FA-189BFFE72977}"/>
              </a:ext>
            </a:extLst>
          </p:cNvPr>
          <p:cNvSpPr txBox="1">
            <a:spLocks/>
          </p:cNvSpPr>
          <p:nvPr>
            <p:custDataLst>
              <p:tags r:id="rId11"/>
            </p:custDataLst>
          </p:nvPr>
        </p:nvSpPr>
        <p:spPr bwMode="auto">
          <a:xfrm>
            <a:off x="3990975"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2969D2AC-6521-47D9-9E0D-3B61ED0C8B50}" type="datetime'''''''''2''''''''''''''0''''2''''''''5'''''''''''''''''''">
              <a:rPr lang="en-US" altLang="en-US" sz="1000" smtClean="0"/>
              <a:pPr marL="0" indent="0" algn="ctr">
                <a:spcBef>
                  <a:spcPct val="0"/>
                </a:spcBef>
                <a:spcAft>
                  <a:spcPct val="0"/>
                </a:spcAft>
                <a:buNone/>
              </a:pPr>
              <a:t>2025</a:t>
            </a:fld>
            <a:endParaRPr lang="en-US" sz="1000"/>
          </a:p>
        </p:txBody>
      </p:sp>
      <p:graphicFrame>
        <p:nvGraphicFramePr>
          <p:cNvPr id="18" name="Chart 17">
            <a:extLst>
              <a:ext uri="{FF2B5EF4-FFF2-40B4-BE49-F238E27FC236}">
                <a16:creationId xmlns:a16="http://schemas.microsoft.com/office/drawing/2014/main" id="{09E0E158-9B15-D2B4-E29E-2EB86E2C78DF}"/>
              </a:ext>
            </a:extLst>
          </p:cNvPr>
          <p:cNvGraphicFramePr/>
          <p:nvPr>
            <p:custDataLst>
              <p:tags r:id="rId12"/>
            </p:custDataLst>
          </p:nvPr>
        </p:nvGraphicFramePr>
        <p:xfrm>
          <a:off x="4684713" y="2312988"/>
          <a:ext cx="4435475" cy="3567112"/>
        </p:xfrm>
        <a:graphic>
          <a:graphicData uri="http://schemas.openxmlformats.org/drawingml/2006/chart">
            <c:chart xmlns:c="http://schemas.openxmlformats.org/drawingml/2006/chart" xmlns:r="http://schemas.openxmlformats.org/officeDocument/2006/relationships" r:id="rId37"/>
          </a:graphicData>
        </a:graphic>
      </p:graphicFrame>
      <p:sp>
        <p:nvSpPr>
          <p:cNvPr id="22" name="Text Placeholder 10">
            <a:extLst>
              <a:ext uri="{FF2B5EF4-FFF2-40B4-BE49-F238E27FC236}">
                <a16:creationId xmlns:a16="http://schemas.microsoft.com/office/drawing/2014/main" id="{EB06191D-5347-4EE5-3A2F-2EA7D277C0F8}"/>
              </a:ext>
            </a:extLst>
          </p:cNvPr>
          <p:cNvSpPr txBox="1">
            <a:spLocks/>
          </p:cNvSpPr>
          <p:nvPr>
            <p:custDataLst>
              <p:tags r:id="rId13"/>
            </p:custDataLst>
          </p:nvPr>
        </p:nvSpPr>
        <p:spPr bwMode="auto">
          <a:xfrm>
            <a:off x="5218113"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72FEFDD2-8B4F-44F4-8394-3B6708F4D5D3}" type="datetime'''2''''''0''''''2''''''''''''''''''''''0'">
              <a:rPr lang="en-US" altLang="en-US" sz="1000" smtClean="0"/>
              <a:pPr marL="0" indent="0" algn="ctr">
                <a:spcBef>
                  <a:spcPct val="0"/>
                </a:spcBef>
                <a:spcAft>
                  <a:spcPct val="0"/>
                </a:spcAft>
                <a:buNone/>
              </a:pPr>
              <a:t>2020</a:t>
            </a:fld>
            <a:endParaRPr lang="en-US" sz="1000"/>
          </a:p>
        </p:txBody>
      </p:sp>
      <p:sp>
        <p:nvSpPr>
          <p:cNvPr id="105" name="Text Placeholder 10">
            <a:extLst>
              <a:ext uri="{FF2B5EF4-FFF2-40B4-BE49-F238E27FC236}">
                <a16:creationId xmlns:a16="http://schemas.microsoft.com/office/drawing/2014/main" id="{503AA9FF-DE6E-5112-4988-4A483982DAD3}"/>
              </a:ext>
            </a:extLst>
          </p:cNvPr>
          <p:cNvSpPr txBox="1">
            <a:spLocks/>
          </p:cNvSpPr>
          <p:nvPr>
            <p:custDataLst>
              <p:tags r:id="rId14"/>
            </p:custDataLst>
          </p:nvPr>
        </p:nvSpPr>
        <p:spPr bwMode="gray">
          <a:xfrm>
            <a:off x="5926138" y="5549900"/>
            <a:ext cx="104775" cy="152400"/>
          </a:xfrm>
          <a:prstGeom prst="rect">
            <a:avLst/>
          </a:prstGeom>
          <a:solidFill>
            <a:schemeClr val="folHlink"/>
          </a:solidFill>
          <a:ln>
            <a:noFill/>
          </a:ln>
          <a:effectLst/>
        </p:spPr>
        <p:txBody>
          <a:bodyPr vert="horz" wrap="none" lIns="17463" tIns="0" rIns="17463"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D14CA05-41C3-4454-BEB3-A6D291D44FCA}" type="datetime'''''''''''''''''''''''''''''''''''0'''''''''">
              <a:rPr lang="en-US" altLang="en-US" sz="1000" smtClean="0">
                <a:solidFill>
                  <a:schemeClr val="bg1"/>
                </a:solidFill>
                <a:effectLst/>
              </a:rPr>
              <a:pPr marL="0" indent="0" algn="ctr">
                <a:spcBef>
                  <a:spcPct val="0"/>
                </a:spcBef>
                <a:spcAft>
                  <a:spcPct val="0"/>
                </a:spcAft>
                <a:buNone/>
              </a:pPr>
              <a:t>0</a:t>
            </a:fld>
            <a:endParaRPr lang="en-US" sz="1000">
              <a:solidFill>
                <a:schemeClr val="bg1"/>
              </a:solidFill>
            </a:endParaRPr>
          </a:p>
        </p:txBody>
      </p:sp>
      <p:sp>
        <p:nvSpPr>
          <p:cNvPr id="23" name="Text Placeholder 10">
            <a:extLst>
              <a:ext uri="{FF2B5EF4-FFF2-40B4-BE49-F238E27FC236}">
                <a16:creationId xmlns:a16="http://schemas.microsoft.com/office/drawing/2014/main" id="{803F7276-51D3-0C37-829F-B5DD0086D097}"/>
              </a:ext>
            </a:extLst>
          </p:cNvPr>
          <p:cNvSpPr txBox="1">
            <a:spLocks/>
          </p:cNvSpPr>
          <p:nvPr>
            <p:custDataLst>
              <p:tags r:id="rId15"/>
            </p:custDataLst>
          </p:nvPr>
        </p:nvSpPr>
        <p:spPr bwMode="auto">
          <a:xfrm>
            <a:off x="5832475"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4DEAE0C-8C9F-4222-AF65-DE2DE3369312}" type="datetime'2''''''0''''''''''''''''2''''''''''''''''1'''''''''''">
              <a:rPr lang="en-US" altLang="en-US" sz="1000" smtClean="0"/>
              <a:pPr marL="0" indent="0" algn="ctr">
                <a:spcBef>
                  <a:spcPct val="0"/>
                </a:spcBef>
                <a:spcAft>
                  <a:spcPct val="0"/>
                </a:spcAft>
                <a:buNone/>
              </a:pPr>
              <a:t>2021</a:t>
            </a:fld>
            <a:endParaRPr lang="en-US" sz="1000"/>
          </a:p>
        </p:txBody>
      </p:sp>
      <p:sp>
        <p:nvSpPr>
          <p:cNvPr id="24" name="Text Placeholder 10">
            <a:extLst>
              <a:ext uri="{FF2B5EF4-FFF2-40B4-BE49-F238E27FC236}">
                <a16:creationId xmlns:a16="http://schemas.microsoft.com/office/drawing/2014/main" id="{843BC08E-2CB1-B599-9D75-E8B21AC809D7}"/>
              </a:ext>
            </a:extLst>
          </p:cNvPr>
          <p:cNvSpPr txBox="1">
            <a:spLocks/>
          </p:cNvSpPr>
          <p:nvPr>
            <p:custDataLst>
              <p:tags r:id="rId16"/>
            </p:custDataLst>
          </p:nvPr>
        </p:nvSpPr>
        <p:spPr bwMode="auto">
          <a:xfrm>
            <a:off x="6448425"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029E4E0F-50EF-430B-BCF6-C0E1B82B124F}" type="datetime'''''2''0''''''''''''''''''''''''22'''''''''''">
              <a:rPr lang="en-US" altLang="en-US" sz="1000" smtClean="0"/>
              <a:pPr marL="0" indent="0" algn="ctr">
                <a:spcBef>
                  <a:spcPct val="0"/>
                </a:spcBef>
                <a:spcAft>
                  <a:spcPct val="0"/>
                </a:spcAft>
                <a:buNone/>
              </a:pPr>
              <a:t>2022</a:t>
            </a:fld>
            <a:endParaRPr lang="en-US" sz="1000"/>
          </a:p>
        </p:txBody>
      </p:sp>
      <p:sp>
        <p:nvSpPr>
          <p:cNvPr id="25" name="Text Placeholder 10">
            <a:extLst>
              <a:ext uri="{FF2B5EF4-FFF2-40B4-BE49-F238E27FC236}">
                <a16:creationId xmlns:a16="http://schemas.microsoft.com/office/drawing/2014/main" id="{C64D5C23-2074-8D32-EC35-5D3CA10A150E}"/>
              </a:ext>
            </a:extLst>
          </p:cNvPr>
          <p:cNvSpPr txBox="1">
            <a:spLocks/>
          </p:cNvSpPr>
          <p:nvPr>
            <p:custDataLst>
              <p:tags r:id="rId17"/>
            </p:custDataLst>
          </p:nvPr>
        </p:nvSpPr>
        <p:spPr bwMode="auto">
          <a:xfrm>
            <a:off x="7064375"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5658DB1-D659-4799-9959-A1A4279F436A}" type="datetime'''''2''''0''''''''''''''''''''''''''''''2''''3'''''''''''''''">
              <a:rPr lang="en-US" altLang="en-US" sz="1000" smtClean="0"/>
              <a:pPr marL="0" indent="0" algn="ctr">
                <a:spcBef>
                  <a:spcPct val="0"/>
                </a:spcBef>
                <a:spcAft>
                  <a:spcPct val="0"/>
                </a:spcAft>
                <a:buNone/>
              </a:pPr>
              <a:t>2023</a:t>
            </a:fld>
            <a:endParaRPr lang="en-US" sz="1000"/>
          </a:p>
        </p:txBody>
      </p:sp>
      <p:sp>
        <p:nvSpPr>
          <p:cNvPr id="26" name="Text Placeholder 10">
            <a:extLst>
              <a:ext uri="{FF2B5EF4-FFF2-40B4-BE49-F238E27FC236}">
                <a16:creationId xmlns:a16="http://schemas.microsoft.com/office/drawing/2014/main" id="{ADFBAAC0-4A3F-8CF8-0078-315A2A811AC1}"/>
              </a:ext>
            </a:extLst>
          </p:cNvPr>
          <p:cNvSpPr txBox="1">
            <a:spLocks/>
          </p:cNvSpPr>
          <p:nvPr>
            <p:custDataLst>
              <p:tags r:id="rId18"/>
            </p:custDataLst>
          </p:nvPr>
        </p:nvSpPr>
        <p:spPr bwMode="auto">
          <a:xfrm>
            <a:off x="7678738"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CAD40511-E59E-4381-B134-00082999AA1D}" type="datetime'''''''''''''''''''''''''2''''''''02''4'''">
              <a:rPr lang="en-US" altLang="en-US" sz="1000" smtClean="0"/>
              <a:pPr marL="0" indent="0" algn="ctr">
                <a:spcBef>
                  <a:spcPct val="0"/>
                </a:spcBef>
                <a:spcAft>
                  <a:spcPct val="0"/>
                </a:spcAft>
                <a:buNone/>
              </a:pPr>
              <a:t>2024</a:t>
            </a:fld>
            <a:endParaRPr lang="en-US" sz="1000"/>
          </a:p>
        </p:txBody>
      </p:sp>
      <p:sp>
        <p:nvSpPr>
          <p:cNvPr id="27" name="Text Placeholder 10">
            <a:extLst>
              <a:ext uri="{FF2B5EF4-FFF2-40B4-BE49-F238E27FC236}">
                <a16:creationId xmlns:a16="http://schemas.microsoft.com/office/drawing/2014/main" id="{3EC52757-4BB4-6391-B2A4-943EE1444C99}"/>
              </a:ext>
            </a:extLst>
          </p:cNvPr>
          <p:cNvSpPr txBox="1">
            <a:spLocks/>
          </p:cNvSpPr>
          <p:nvPr>
            <p:custDataLst>
              <p:tags r:id="rId19"/>
            </p:custDataLst>
          </p:nvPr>
        </p:nvSpPr>
        <p:spPr bwMode="auto">
          <a:xfrm>
            <a:off x="8294688" y="5745163"/>
            <a:ext cx="2921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ct val="0"/>
              </a:spcBef>
              <a:spcAft>
                <a:spcPct val="0"/>
              </a:spcAft>
              <a:buNone/>
            </a:pPr>
            <a:fld id="{33DBAC6A-2056-49E0-B33B-277A807C8BBB}" type="datetime'2''''''''''''0''''2''''''''''''''''''''''''''5'''''''''''''''">
              <a:rPr lang="en-US" altLang="en-US" sz="1000" smtClean="0"/>
              <a:pPr marL="0" indent="0" algn="ctr">
                <a:spcBef>
                  <a:spcPct val="0"/>
                </a:spcBef>
                <a:spcAft>
                  <a:spcPct val="0"/>
                </a:spcAft>
                <a:buNone/>
              </a:pPr>
              <a:t>2025</a:t>
            </a:fld>
            <a:endParaRPr lang="en-US" sz="1000"/>
          </a:p>
        </p:txBody>
      </p:sp>
      <p:cxnSp>
        <p:nvCxnSpPr>
          <p:cNvPr id="28" name="Straight Connector 27">
            <a:extLst>
              <a:ext uri="{FF2B5EF4-FFF2-40B4-BE49-F238E27FC236}">
                <a16:creationId xmlns:a16="http://schemas.microsoft.com/office/drawing/2014/main" id="{09A165AB-859A-61A2-DAFC-A8F4527B2DC7}"/>
              </a:ext>
            </a:extLst>
          </p:cNvPr>
          <p:cNvCxnSpPr/>
          <p:nvPr>
            <p:custDataLst>
              <p:tags r:id="rId20"/>
            </p:custDataLst>
          </p:nvPr>
        </p:nvCxnSpPr>
        <p:spPr bwMode="auto">
          <a:xfrm>
            <a:off x="5121275" y="2584450"/>
            <a:ext cx="150813" cy="0"/>
          </a:xfrm>
          <a:prstGeom prst="line">
            <a:avLst/>
          </a:prstGeom>
          <a:ln w="28575" cap="rnd"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sp>
        <p:nvSpPr>
          <p:cNvPr id="29" name="Rectangle 28">
            <a:extLst>
              <a:ext uri="{FF2B5EF4-FFF2-40B4-BE49-F238E27FC236}">
                <a16:creationId xmlns:a16="http://schemas.microsoft.com/office/drawing/2014/main" id="{26E93346-0DD4-4399-468F-6D97820425F3}"/>
              </a:ext>
            </a:extLst>
          </p:cNvPr>
          <p:cNvSpPr/>
          <p:nvPr>
            <p:custDataLst>
              <p:tags r:id="rId21"/>
            </p:custDataLst>
          </p:nvPr>
        </p:nvSpPr>
        <p:spPr bwMode="auto">
          <a:xfrm>
            <a:off x="5106988" y="2720975"/>
            <a:ext cx="179388" cy="133350"/>
          </a:xfrm>
          <a:prstGeom prst="rect">
            <a:avLst/>
          </a:prstGeom>
          <a:solidFill>
            <a:schemeClr val="accent6"/>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30" name="Rectangle 29">
            <a:extLst>
              <a:ext uri="{FF2B5EF4-FFF2-40B4-BE49-F238E27FC236}">
                <a16:creationId xmlns:a16="http://schemas.microsoft.com/office/drawing/2014/main" id="{011DF339-8C08-42C5-356F-746D64C259B1}"/>
              </a:ext>
            </a:extLst>
          </p:cNvPr>
          <p:cNvSpPr/>
          <p:nvPr>
            <p:custDataLst>
              <p:tags r:id="rId22"/>
            </p:custDataLst>
          </p:nvPr>
        </p:nvSpPr>
        <p:spPr bwMode="auto">
          <a:xfrm>
            <a:off x="6797675" y="2517775"/>
            <a:ext cx="179388" cy="133350"/>
          </a:xfrm>
          <a:prstGeom prst="rect">
            <a:avLst/>
          </a:prstGeom>
          <a:solidFill>
            <a:schemeClr val="folHlink"/>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31" name="Text Placeholder 10">
            <a:extLst>
              <a:ext uri="{FF2B5EF4-FFF2-40B4-BE49-F238E27FC236}">
                <a16:creationId xmlns:a16="http://schemas.microsoft.com/office/drawing/2014/main" id="{B0875138-336E-471A-8381-457345E00EBC}"/>
              </a:ext>
            </a:extLst>
          </p:cNvPr>
          <p:cNvSpPr txBox="1">
            <a:spLocks/>
          </p:cNvSpPr>
          <p:nvPr>
            <p:custDataLst>
              <p:tags r:id="rId23"/>
            </p:custDataLst>
          </p:nvPr>
        </p:nvSpPr>
        <p:spPr bwMode="auto">
          <a:xfrm>
            <a:off x="5337175" y="2513013"/>
            <a:ext cx="13366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9A3A1A48-D114-46FF-B287-31A01C712D4D}" type="datetime'Ener''''gy ''C''''ap''''''acit''''y'' (''''''''''G''''''Wh)'">
              <a:rPr lang="en-US" altLang="en-US" sz="1000" smtClean="0"/>
              <a:pPr marL="0" indent="0">
                <a:spcBef>
                  <a:spcPct val="0"/>
                </a:spcBef>
                <a:spcAft>
                  <a:spcPct val="0"/>
                </a:spcAft>
                <a:buNone/>
              </a:pPr>
              <a:t>Energy Capacity (GWh)</a:t>
            </a:fld>
            <a:endParaRPr lang="en-US" sz="1000"/>
          </a:p>
        </p:txBody>
      </p:sp>
      <p:sp>
        <p:nvSpPr>
          <p:cNvPr id="32" name="Text Placeholder 10">
            <a:extLst>
              <a:ext uri="{FF2B5EF4-FFF2-40B4-BE49-F238E27FC236}">
                <a16:creationId xmlns:a16="http://schemas.microsoft.com/office/drawing/2014/main" id="{B45945E1-9CB2-F79A-530D-8776E3ED21B1}"/>
              </a:ext>
            </a:extLst>
          </p:cNvPr>
          <p:cNvSpPr txBox="1">
            <a:spLocks/>
          </p:cNvSpPr>
          <p:nvPr>
            <p:custDataLst>
              <p:tags r:id="rId24"/>
            </p:custDataLst>
          </p:nvPr>
        </p:nvSpPr>
        <p:spPr bwMode="auto">
          <a:xfrm>
            <a:off x="5337175" y="2716213"/>
            <a:ext cx="13589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B2013A33-603E-4752-AEA7-20736C44C971}" type="datetime'N''''''ew ''''R''''at''ed'' ''Po''''''''wer'' (G''''''W'')'">
              <a:rPr lang="en-US" altLang="en-US" sz="1000" smtClean="0"/>
              <a:pPr marL="0" indent="0">
                <a:spcBef>
                  <a:spcPct val="0"/>
                </a:spcBef>
                <a:spcAft>
                  <a:spcPct val="0"/>
                </a:spcAft>
                <a:buNone/>
              </a:pPr>
              <a:t>New Rated Power (GW)</a:t>
            </a:fld>
            <a:endParaRPr lang="en-US" sz="1000"/>
          </a:p>
        </p:txBody>
      </p:sp>
      <p:sp>
        <p:nvSpPr>
          <p:cNvPr id="33" name="Text Placeholder 10">
            <a:extLst>
              <a:ext uri="{FF2B5EF4-FFF2-40B4-BE49-F238E27FC236}">
                <a16:creationId xmlns:a16="http://schemas.microsoft.com/office/drawing/2014/main" id="{5AAFD69D-7D2A-E04A-12CA-38DF3002C410}"/>
              </a:ext>
            </a:extLst>
          </p:cNvPr>
          <p:cNvSpPr txBox="1">
            <a:spLocks/>
          </p:cNvSpPr>
          <p:nvPr>
            <p:custDataLst>
              <p:tags r:id="rId25"/>
            </p:custDataLst>
          </p:nvPr>
        </p:nvSpPr>
        <p:spPr bwMode="auto">
          <a:xfrm>
            <a:off x="7027863" y="2513013"/>
            <a:ext cx="15478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257C5ED7-2BE6-48BE-A053-7D6CCB69269E}" type="datetime'Exis''''ti''ng'' R''''''at''ed P''''o''''w''er'' ''(''G''W)'''">
              <a:rPr lang="en-US" altLang="en-US" sz="1000" smtClean="0"/>
              <a:pPr/>
              <a:t>Existing Rated Power (GW)</a:t>
            </a:fld>
            <a:endParaRPr lang="en-US" sz="1000" dirty="0"/>
          </a:p>
        </p:txBody>
      </p:sp>
      <p:sp>
        <p:nvSpPr>
          <p:cNvPr id="67" name="Rectangular Callout 66">
            <a:extLst>
              <a:ext uri="{FF2B5EF4-FFF2-40B4-BE49-F238E27FC236}">
                <a16:creationId xmlns:a16="http://schemas.microsoft.com/office/drawing/2014/main" id="{3CAF14C8-FFD8-6AE4-EBD8-CB73510D6979}"/>
              </a:ext>
            </a:extLst>
          </p:cNvPr>
          <p:cNvSpPr/>
          <p:nvPr/>
        </p:nvSpPr>
        <p:spPr bwMode="gray">
          <a:xfrm>
            <a:off x="914400" y="3133725"/>
            <a:ext cx="2839634" cy="1284759"/>
          </a:xfrm>
          <a:prstGeom prst="wedgeRectCallout">
            <a:avLst>
              <a:gd name="adj1" fmla="val 33940"/>
              <a:gd name="adj2" fmla="val 66827"/>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r>
              <a:rPr lang="en-US" sz="1050" dirty="0">
                <a:solidFill>
                  <a:schemeClr val="tx1"/>
                </a:solidFill>
              </a:rPr>
              <a:t>ERCOT’s pure merchant risk model with energy arbitrage and ancillary services revenue, paired with permissive permitting, accelerated battery deployment and reduced ratepayer bills. RTC+B should help incentivize longer duration arbitrage, helping increase total energy capacity in the system</a:t>
            </a:r>
          </a:p>
        </p:txBody>
      </p:sp>
      <p:sp>
        <p:nvSpPr>
          <p:cNvPr id="68" name="Rectangular Callout 67">
            <a:extLst>
              <a:ext uri="{FF2B5EF4-FFF2-40B4-BE49-F238E27FC236}">
                <a16:creationId xmlns:a16="http://schemas.microsoft.com/office/drawing/2014/main" id="{6676EB39-8E82-71FA-52BD-D1B58BC58D61}"/>
              </a:ext>
            </a:extLst>
          </p:cNvPr>
          <p:cNvSpPr/>
          <p:nvPr/>
        </p:nvSpPr>
        <p:spPr bwMode="gray">
          <a:xfrm>
            <a:off x="5133712" y="3056834"/>
            <a:ext cx="1540138" cy="1643755"/>
          </a:xfrm>
          <a:prstGeom prst="wedgeRectCallout">
            <a:avLst>
              <a:gd name="adj1" fmla="val 27458"/>
              <a:gd name="adj2" fmla="val 63533"/>
            </a:avLst>
          </a:prstGeom>
          <a:solidFill>
            <a:schemeClr val="accent1">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91440" rIns="91440" bIns="91440" numCol="1" spcCol="0" rtlCol="0" fromWordArt="0" anchor="ctr" anchorCtr="0" forceAA="0" compatLnSpc="1">
            <a:prstTxWarp prst="textNoShape">
              <a:avLst/>
            </a:prstTxWarp>
            <a:noAutofit/>
          </a:bodyPr>
          <a:lstStyle/>
          <a:p>
            <a:r>
              <a:rPr lang="en-US" sz="1050">
                <a:solidFill>
                  <a:schemeClr val="tx1"/>
                </a:solidFill>
              </a:rPr>
              <a:t>Mandates drove utility capacity contracts, unlocking institutional capital to fund a high energy capacity fleet. Though market spreads compressed, CAISO still leads the U.S. in deployment</a:t>
            </a:r>
          </a:p>
        </p:txBody>
      </p:sp>
      <p:cxnSp>
        <p:nvCxnSpPr>
          <p:cNvPr id="99" name="Straight Connector 98">
            <a:extLst>
              <a:ext uri="{FF2B5EF4-FFF2-40B4-BE49-F238E27FC236}">
                <a16:creationId xmlns:a16="http://schemas.microsoft.com/office/drawing/2014/main" id="{554FD592-E6D5-A40E-EFBF-AD12C6136E60}"/>
              </a:ext>
            </a:extLst>
          </p:cNvPr>
          <p:cNvCxnSpPr/>
          <p:nvPr>
            <p:custDataLst>
              <p:tags r:id="rId26"/>
            </p:custDataLst>
          </p:nvPr>
        </p:nvCxnSpPr>
        <p:spPr bwMode="auto">
          <a:xfrm>
            <a:off x="906463" y="2573338"/>
            <a:ext cx="150812" cy="0"/>
          </a:xfrm>
          <a:prstGeom prst="line">
            <a:avLst/>
          </a:prstGeom>
          <a:ln w="28575" cap="rnd" cmpd="sng" algn="ctr">
            <a:solidFill>
              <a:schemeClr val="tx1"/>
            </a:solidFill>
            <a:prstDash val="solid"/>
            <a:miter lim="800000"/>
            <a:headEnd type="none" w="med" len="med"/>
            <a:tailEnd type="none" w="med" len="lg"/>
          </a:ln>
          <a:effectLst/>
        </p:spPr>
        <p:style>
          <a:lnRef idx="1">
            <a:schemeClr val="dk1"/>
          </a:lnRef>
          <a:fillRef idx="0">
            <a:schemeClr val="dk1"/>
          </a:fillRef>
          <a:effectRef idx="0">
            <a:schemeClr val="dk1"/>
          </a:effectRef>
          <a:fontRef idx="minor">
            <a:schemeClr val="tx1"/>
          </a:fontRef>
        </p:style>
      </p:cxnSp>
      <p:sp>
        <p:nvSpPr>
          <p:cNvPr id="100" name="Rectangle 99">
            <a:extLst>
              <a:ext uri="{FF2B5EF4-FFF2-40B4-BE49-F238E27FC236}">
                <a16:creationId xmlns:a16="http://schemas.microsoft.com/office/drawing/2014/main" id="{1588F817-18F2-1580-687B-6D569042C000}"/>
              </a:ext>
            </a:extLst>
          </p:cNvPr>
          <p:cNvSpPr/>
          <p:nvPr>
            <p:custDataLst>
              <p:tags r:id="rId27"/>
            </p:custDataLst>
          </p:nvPr>
        </p:nvSpPr>
        <p:spPr bwMode="auto">
          <a:xfrm>
            <a:off x="892175" y="2709863"/>
            <a:ext cx="179388" cy="133350"/>
          </a:xfrm>
          <a:prstGeom prst="rect">
            <a:avLst/>
          </a:prstGeom>
          <a:solidFill>
            <a:schemeClr val="accent6"/>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101" name="Rectangle 100">
            <a:extLst>
              <a:ext uri="{FF2B5EF4-FFF2-40B4-BE49-F238E27FC236}">
                <a16:creationId xmlns:a16="http://schemas.microsoft.com/office/drawing/2014/main" id="{53623043-E436-5BAA-E8E2-F4FE4FDBD7EC}"/>
              </a:ext>
            </a:extLst>
          </p:cNvPr>
          <p:cNvSpPr/>
          <p:nvPr>
            <p:custDataLst>
              <p:tags r:id="rId28"/>
            </p:custDataLst>
          </p:nvPr>
        </p:nvSpPr>
        <p:spPr bwMode="auto">
          <a:xfrm>
            <a:off x="2582863" y="2506663"/>
            <a:ext cx="179388" cy="133350"/>
          </a:xfrm>
          <a:prstGeom prst="rect">
            <a:avLst/>
          </a:prstGeom>
          <a:solidFill>
            <a:schemeClr val="folHlink"/>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endParaRPr>
          </a:p>
        </p:txBody>
      </p:sp>
      <p:sp>
        <p:nvSpPr>
          <p:cNvPr id="96" name="Text Placeholder 10">
            <a:extLst>
              <a:ext uri="{FF2B5EF4-FFF2-40B4-BE49-F238E27FC236}">
                <a16:creationId xmlns:a16="http://schemas.microsoft.com/office/drawing/2014/main" id="{7E86616F-D02D-E813-BD51-4B8850D2249B}"/>
              </a:ext>
            </a:extLst>
          </p:cNvPr>
          <p:cNvSpPr txBox="1">
            <a:spLocks/>
          </p:cNvSpPr>
          <p:nvPr>
            <p:custDataLst>
              <p:tags r:id="rId29"/>
            </p:custDataLst>
          </p:nvPr>
        </p:nvSpPr>
        <p:spPr bwMode="auto">
          <a:xfrm>
            <a:off x="1122363" y="2501900"/>
            <a:ext cx="133667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C3D3E6FC-B021-4EE2-BEDD-D8C421DA1979}" type="datetime'''''E''n''''er''gy Capacit''y ''''(G''''''''''''W''''h'')'">
              <a:rPr lang="en-US" altLang="en-US" sz="1000" smtClean="0">
                <a:effectLst/>
              </a:rPr>
              <a:pPr marL="0" indent="0">
                <a:spcBef>
                  <a:spcPct val="0"/>
                </a:spcBef>
                <a:spcAft>
                  <a:spcPct val="0"/>
                </a:spcAft>
                <a:buNone/>
              </a:pPr>
              <a:t>Energy Capacity (GWh)</a:t>
            </a:fld>
            <a:endParaRPr lang="en-US" sz="1000"/>
          </a:p>
        </p:txBody>
      </p:sp>
      <p:sp>
        <p:nvSpPr>
          <p:cNvPr id="97" name="Text Placeholder 10">
            <a:extLst>
              <a:ext uri="{FF2B5EF4-FFF2-40B4-BE49-F238E27FC236}">
                <a16:creationId xmlns:a16="http://schemas.microsoft.com/office/drawing/2014/main" id="{99775ECB-8871-E9AB-AE07-48DC50ED0942}"/>
              </a:ext>
            </a:extLst>
          </p:cNvPr>
          <p:cNvSpPr txBox="1">
            <a:spLocks/>
          </p:cNvSpPr>
          <p:nvPr>
            <p:custDataLst>
              <p:tags r:id="rId30"/>
            </p:custDataLst>
          </p:nvPr>
        </p:nvSpPr>
        <p:spPr bwMode="auto">
          <a:xfrm>
            <a:off x="1122363" y="2705100"/>
            <a:ext cx="1358900"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4B2A645F-742D-4687-800F-70E22C1825AE}" type="datetime'New R''''''ated'''''' Powe''r'''''' ''(G''''''W'''')'''''">
              <a:rPr lang="en-US" altLang="en-US" sz="1000" smtClean="0">
                <a:effectLst/>
              </a:rPr>
              <a:pPr marL="0" indent="0">
                <a:spcBef>
                  <a:spcPct val="0"/>
                </a:spcBef>
                <a:spcAft>
                  <a:spcPct val="0"/>
                </a:spcAft>
                <a:buNone/>
              </a:pPr>
              <a:t>New Rated Power (GW)</a:t>
            </a:fld>
            <a:endParaRPr lang="en-US" sz="1000"/>
          </a:p>
        </p:txBody>
      </p:sp>
      <p:sp>
        <p:nvSpPr>
          <p:cNvPr id="98" name="Text Placeholder 10">
            <a:extLst>
              <a:ext uri="{FF2B5EF4-FFF2-40B4-BE49-F238E27FC236}">
                <a16:creationId xmlns:a16="http://schemas.microsoft.com/office/drawing/2014/main" id="{2255A99D-07A7-0A19-4EDB-583D85945339}"/>
              </a:ext>
            </a:extLst>
          </p:cNvPr>
          <p:cNvSpPr txBox="1">
            <a:spLocks/>
          </p:cNvSpPr>
          <p:nvPr>
            <p:custDataLst>
              <p:tags r:id="rId31"/>
            </p:custDataLst>
          </p:nvPr>
        </p:nvSpPr>
        <p:spPr bwMode="auto">
          <a:xfrm>
            <a:off x="2813050" y="2501900"/>
            <a:ext cx="1547813"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ct val="0"/>
              </a:spcAft>
              <a:buNone/>
            </a:pPr>
            <a:fld id="{73E44E19-576F-4049-A088-CFC3FB21D57A}" type="datetime'''Ex''i''''''sti''''n''g R''''''a''ted'' Pow''er'''''' ''(GW)'">
              <a:rPr lang="en-US" altLang="en-US" sz="1000" smtClean="0">
                <a:effectLst/>
              </a:rPr>
              <a:pPr marL="0" indent="0">
                <a:spcBef>
                  <a:spcPct val="0"/>
                </a:spcBef>
                <a:spcAft>
                  <a:spcPct val="0"/>
                </a:spcAft>
                <a:buNone/>
              </a:pPr>
              <a:t>Existing Rated Power (GW)</a:t>
            </a:fld>
            <a:endParaRPr lang="en-US" sz="1000"/>
          </a:p>
        </p:txBody>
      </p:sp>
      <p:sp>
        <p:nvSpPr>
          <p:cNvPr id="2" name="Footer Placeholder 5">
            <a:extLst>
              <a:ext uri="{FF2B5EF4-FFF2-40B4-BE49-F238E27FC236}">
                <a16:creationId xmlns:a16="http://schemas.microsoft.com/office/drawing/2014/main" id="{128EAC8B-96E8-7701-6D93-3953F63A3968}"/>
              </a:ext>
            </a:extLst>
          </p:cNvPr>
          <p:cNvSpPr txBox="1">
            <a:spLocks/>
          </p:cNvSpPr>
          <p:nvPr/>
        </p:nvSpPr>
        <p:spPr>
          <a:xfrm>
            <a:off x="334962" y="6344432"/>
            <a:ext cx="9147241" cy="216706"/>
          </a:xfrm>
          <a:prstGeom prst="rect">
            <a:avLst/>
          </a:prstGeom>
        </p:spPr>
        <p:txBody>
          <a:bodyPr vert="horz" lIns="0" tIns="0" rIns="0" bIns="0" rtlCol="0" anchor="ctr"/>
          <a:lstStyle>
            <a:defPPr>
              <a:defRPr lang="en-US"/>
            </a:defPPr>
            <a:lvl1pPr marL="0" algn="l" defTabSz="914400" rtl="0" eaLnBrk="1" latinLnBrk="0" hangingPunct="1">
              <a:defRPr sz="8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aseline="30000" dirty="0">
                <a:solidFill>
                  <a:schemeClr val="tx1"/>
                </a:solidFill>
              </a:rPr>
              <a:t>1</a:t>
            </a:r>
            <a:r>
              <a:rPr lang="en-US" dirty="0">
                <a:solidFill>
                  <a:schemeClr val="tx1"/>
                </a:solidFill>
              </a:rPr>
              <a:t>Modo Energy reporting cross-referenced with CAISO and ERCOT data, respectively</a:t>
            </a:r>
          </a:p>
          <a:p>
            <a:r>
              <a:rPr lang="en-US" dirty="0">
                <a:solidFill>
                  <a:schemeClr val="tx1"/>
                </a:solidFill>
              </a:rPr>
              <a:t>Sources: </a:t>
            </a:r>
            <a:r>
              <a:rPr lang="en-US" dirty="0">
                <a:solidFill>
                  <a:schemeClr val="tx1"/>
                </a:solidFill>
                <a:hlinkClick r:id="rId38"/>
              </a:rPr>
              <a:t>ERCOT Annual Buildout Report </a:t>
            </a:r>
            <a:r>
              <a:rPr lang="en-US" dirty="0">
                <a:solidFill>
                  <a:schemeClr val="tx1"/>
                </a:solidFill>
              </a:rPr>
              <a:t>(Modo Energy, 2026); </a:t>
            </a:r>
            <a:r>
              <a:rPr lang="en-US" dirty="0">
                <a:solidFill>
                  <a:schemeClr val="tx1"/>
                </a:solidFill>
                <a:hlinkClick r:id="rId39"/>
              </a:rPr>
              <a:t>CAISO battery fleet crosses 15 GW after record 4.7GW year </a:t>
            </a:r>
            <a:r>
              <a:rPr lang="en-US" dirty="0">
                <a:solidFill>
                  <a:schemeClr val="tx1"/>
                </a:solidFill>
              </a:rPr>
              <a:t>(Modo Energy, 2026); </a:t>
            </a:r>
            <a:r>
              <a:rPr lang="en-US" dirty="0">
                <a:solidFill>
                  <a:schemeClr val="tx1"/>
                </a:solidFill>
                <a:hlinkClick r:id="rId40"/>
              </a:rPr>
              <a:t>Batteries have reshaped ERCOT’s Ancillary Services Procurement </a:t>
            </a:r>
            <a:r>
              <a:rPr lang="en-US" dirty="0">
                <a:solidFill>
                  <a:schemeClr val="tx1"/>
                </a:solidFill>
              </a:rPr>
              <a:t>(Waldoch, 2026); </a:t>
            </a:r>
            <a:r>
              <a:rPr lang="en-US" dirty="0">
                <a:solidFill>
                  <a:schemeClr val="tx1"/>
                </a:solidFill>
                <a:hlinkClick r:id="rId41"/>
              </a:rPr>
              <a:t>Understanding Battery Energy Storage Systems</a:t>
            </a:r>
            <a:r>
              <a:rPr lang="en-US" dirty="0">
                <a:solidFill>
                  <a:schemeClr val="tx1"/>
                </a:solidFill>
              </a:rPr>
              <a:t> (Texas Solar + Storage Association, 2026);  </a:t>
            </a:r>
            <a:r>
              <a:rPr lang="en-US" dirty="0">
                <a:solidFill>
                  <a:schemeClr val="tx1"/>
                </a:solidFill>
                <a:hlinkClick r:id="rId42"/>
              </a:rPr>
              <a:t>Battery storage is scaling up and taking on a larger system role</a:t>
            </a:r>
            <a:r>
              <a:rPr lang="en-US" dirty="0">
                <a:solidFill>
                  <a:schemeClr val="tx1"/>
                </a:solidFill>
              </a:rPr>
              <a:t> (IEA, 2026); </a:t>
            </a:r>
            <a:r>
              <a:rPr lang="en-US" dirty="0">
                <a:solidFill>
                  <a:schemeClr val="tx1"/>
                </a:solidFill>
                <a:hlinkClick r:id="rId43"/>
              </a:rPr>
              <a:t>World Energy Investment</a:t>
            </a:r>
            <a:r>
              <a:rPr lang="en-US" dirty="0">
                <a:solidFill>
                  <a:schemeClr val="tx1"/>
                </a:solidFill>
              </a:rPr>
              <a:t> (IEA, 2026); </a:t>
            </a:r>
            <a:r>
              <a:rPr lang="en-US" dirty="0">
                <a:solidFill>
                  <a:schemeClr val="tx1"/>
                </a:solidFill>
                <a:hlinkClick r:id="rId44"/>
              </a:rPr>
              <a:t>Special report on battery storage</a:t>
            </a:r>
            <a:r>
              <a:rPr lang="en-US" dirty="0">
                <a:solidFill>
                  <a:schemeClr val="tx1"/>
                </a:solidFill>
              </a:rPr>
              <a:t> (CAISO, 2025), </a:t>
            </a:r>
            <a:r>
              <a:rPr lang="en-US" dirty="0">
                <a:solidFill>
                  <a:schemeClr val="tx1"/>
                </a:solidFill>
                <a:hlinkClick r:id="rId45"/>
              </a:rPr>
              <a:t>Gridstatus.io </a:t>
            </a:r>
            <a:r>
              <a:rPr lang="en-US" dirty="0">
                <a:solidFill>
                  <a:schemeClr val="tx1"/>
                </a:solidFill>
              </a:rPr>
              <a:t>(Grid Status, 2026).</a:t>
            </a:r>
            <a:endParaRPr lang="en-US" dirty="0">
              <a:solidFill>
                <a:schemeClr val="tx1"/>
              </a:solidFill>
              <a:cs typeface="Arial"/>
            </a:endParaRPr>
          </a:p>
          <a:p>
            <a:r>
              <a:rPr lang="en-US" dirty="0">
                <a:solidFill>
                  <a:schemeClr val="tx1"/>
                </a:solidFill>
              </a:rPr>
              <a:t>Credit: Dominica Wambold, Ariela Farchi, </a:t>
            </a:r>
            <a:r>
              <a:rPr lang="en-US" dirty="0">
                <a:solidFill>
                  <a:srgbClr val="000000"/>
                </a:solidFill>
              </a:rPr>
              <a:t>and </a:t>
            </a:r>
            <a:r>
              <a:rPr lang="en-US" dirty="0">
                <a:solidFill>
                  <a:srgbClr val="000000"/>
                </a:solidFill>
                <a:hlinkClick r:id="rId46"/>
              </a:rPr>
              <a:t>Gernot Wagner</a:t>
            </a:r>
            <a:r>
              <a:rPr lang="en-US" dirty="0">
                <a:solidFill>
                  <a:srgbClr val="000000"/>
                </a:solidFill>
              </a:rPr>
              <a:t>. </a:t>
            </a:r>
            <a:r>
              <a:rPr lang="en-US" dirty="0">
                <a:hlinkClick r:id="rId47"/>
              </a:rPr>
              <a:t>Share with attribution</a:t>
            </a:r>
            <a:r>
              <a:rPr lang="en-US" dirty="0">
                <a:solidFill>
                  <a:srgbClr val="000000"/>
                </a:solidFill>
              </a:rPr>
              <a:t>: Wagner </a:t>
            </a:r>
            <a:r>
              <a:rPr lang="en-US" i="1" dirty="0">
                <a:solidFill>
                  <a:srgbClr val="000000"/>
                </a:solidFill>
              </a:rPr>
              <a:t>et al. </a:t>
            </a:r>
            <a:r>
              <a:rPr lang="en-US" dirty="0">
                <a:solidFill>
                  <a:srgbClr val="000000"/>
                </a:solidFill>
              </a:rPr>
              <a:t>“Powering Grids,” Columbia Business School Climate Knowledge Initiative (28 September 2026).</a:t>
            </a:r>
            <a:endParaRPr lang="en-US" dirty="0">
              <a:solidFill>
                <a:schemeClr val="tx1"/>
              </a:solidFill>
              <a:latin typeface="Arial" panose="020B0604020202020204" pitchFamily="34" charset="0"/>
              <a:cs typeface="Arial" panose="020B0604020202020204" pitchFamily="34" charset="0"/>
            </a:endParaRPr>
          </a:p>
        </p:txBody>
      </p:sp>
      <p:sp>
        <p:nvSpPr>
          <p:cNvPr id="4" name="Pentagon 3">
            <a:extLst>
              <a:ext uri="{FF2B5EF4-FFF2-40B4-BE49-F238E27FC236}">
                <a16:creationId xmlns:a16="http://schemas.microsoft.com/office/drawing/2014/main" id="{CCA81B19-623C-8AC9-B70F-41ED1CBC3DB3}"/>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7" name="Chevron 6">
            <a:extLst>
              <a:ext uri="{FF2B5EF4-FFF2-40B4-BE49-F238E27FC236}">
                <a16:creationId xmlns:a16="http://schemas.microsoft.com/office/drawing/2014/main" id="{82FCF2CA-DC91-DEDB-15AB-66F7E4D652B1}"/>
              </a:ext>
            </a:extLst>
          </p:cNvPr>
          <p:cNvSpPr/>
          <p:nvPr/>
        </p:nvSpPr>
        <p:spPr>
          <a:xfrm>
            <a:off x="1690648"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Optimize</a:t>
            </a:r>
          </a:p>
        </p:txBody>
      </p:sp>
      <p:sp>
        <p:nvSpPr>
          <p:cNvPr id="14" name="Chevron 13">
            <a:extLst>
              <a:ext uri="{FF2B5EF4-FFF2-40B4-BE49-F238E27FC236}">
                <a16:creationId xmlns:a16="http://schemas.microsoft.com/office/drawing/2014/main" id="{60BA4AAC-2732-83CF-69ED-A23B93A53314}"/>
              </a:ext>
            </a:extLst>
          </p:cNvPr>
          <p:cNvSpPr/>
          <p:nvPr/>
        </p:nvSpPr>
        <p:spPr>
          <a:xfrm>
            <a:off x="3381296" y="0"/>
            <a:ext cx="1788983" cy="288356"/>
          </a:xfrm>
          <a:prstGeom prst="chevron">
            <a:avLst/>
          </a:prstGeom>
          <a:solidFill>
            <a:srgbClr val="007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Modernize</a:t>
            </a:r>
          </a:p>
        </p:txBody>
      </p:sp>
      <p:sp>
        <p:nvSpPr>
          <p:cNvPr id="15" name="Chevron 14">
            <a:extLst>
              <a:ext uri="{FF2B5EF4-FFF2-40B4-BE49-F238E27FC236}">
                <a16:creationId xmlns:a16="http://schemas.microsoft.com/office/drawing/2014/main" id="{7734F910-058B-8BD2-BB9D-06460A0BF4E8}"/>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6" name="Chevron 15">
            <a:extLst>
              <a:ext uri="{FF2B5EF4-FFF2-40B4-BE49-F238E27FC236}">
                <a16:creationId xmlns:a16="http://schemas.microsoft.com/office/drawing/2014/main" id="{69696A4E-B76E-43A4-1D56-CC97C571979E}"/>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9" name="Rectangle 18">
            <a:extLst>
              <a:ext uri="{FF2B5EF4-FFF2-40B4-BE49-F238E27FC236}">
                <a16:creationId xmlns:a16="http://schemas.microsoft.com/office/drawing/2014/main" id="{11D5AB81-CC48-DEBB-63DF-8E7FA0691A18}"/>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Battery Storage</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3660040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2F76F-E924-7D93-080D-9AB31F5B9380}"/>
            </a:ext>
          </a:extLst>
        </p:cNvPr>
        <p:cNvGrpSpPr/>
        <p:nvPr/>
      </p:nvGrpSpPr>
      <p:grpSpPr>
        <a:xfrm>
          <a:off x="0" y="0"/>
          <a:ext cx="0" cy="0"/>
          <a:chOff x="0" y="0"/>
          <a:chExt cx="0" cy="0"/>
        </a:xfrm>
      </p:grpSpPr>
      <p:graphicFrame>
        <p:nvGraphicFramePr>
          <p:cNvPr id="44" name="think-cell data - do not delete" hidden="1">
            <a:extLst>
              <a:ext uri="{FF2B5EF4-FFF2-40B4-BE49-F238E27FC236}">
                <a16:creationId xmlns:a16="http://schemas.microsoft.com/office/drawing/2014/main" id="{421F3E34-77BE-C394-A78E-B14602177013}"/>
              </a:ext>
            </a:extLst>
          </p:cNvPr>
          <p:cNvGraphicFramePr>
            <a:graphicFrameLocks/>
          </p:cNvGraphicFramePr>
          <p:nvPr>
            <p:custDataLst>
              <p:tags r:id="rId1"/>
            </p:custDataLst>
            <p:extLst>
              <p:ext uri="{D42A27DB-BD31-4B8C-83A1-F6EECF244321}">
                <p14:modId xmlns:p14="http://schemas.microsoft.com/office/powerpoint/2010/main" val="156579489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1" imgW="7772400" imgH="10058400" progId="TCLayout.ActiveDocument.1">
                  <p:embed/>
                </p:oleObj>
              </mc:Choice>
              <mc:Fallback>
                <p:oleObj name="thinkcell Slide" r:id="rId11" imgW="7772400" imgH="10058400" progId="TCLayout.ActiveDocument.1">
                  <p:embed/>
                  <p:pic>
                    <p:nvPicPr>
                      <p:cNvPr id="44" name="think-cell data - do not delete" hidden="1">
                        <a:extLst>
                          <a:ext uri="{FF2B5EF4-FFF2-40B4-BE49-F238E27FC236}">
                            <a16:creationId xmlns:a16="http://schemas.microsoft.com/office/drawing/2014/main" id="{421F3E34-77BE-C394-A78E-B14602177013}"/>
                          </a:ext>
                        </a:extLst>
                      </p:cNvPr>
                      <p:cNvPicPr/>
                      <p:nvPr/>
                    </p:nvPicPr>
                    <p:blipFill>
                      <a:blip r:embed="rId12"/>
                      <a:stretch>
                        <a:fillRect/>
                      </a:stretch>
                    </p:blipFill>
                    <p:spPr>
                      <a:xfrm>
                        <a:off x="1588" y="1588"/>
                        <a:ext cx="1227" cy="1588"/>
                      </a:xfrm>
                      <a:prstGeom prst="rect">
                        <a:avLst/>
                      </a:prstGeom>
                    </p:spPr>
                  </p:pic>
                </p:oleObj>
              </mc:Fallback>
            </mc:AlternateContent>
          </a:graphicData>
        </a:graphic>
      </p:graphicFrame>
      <p:sp>
        <p:nvSpPr>
          <p:cNvPr id="43" name="Rectangle 42">
            <a:extLst>
              <a:ext uri="{FF2B5EF4-FFF2-40B4-BE49-F238E27FC236}">
                <a16:creationId xmlns:a16="http://schemas.microsoft.com/office/drawing/2014/main" id="{39E021D2-8ABE-E543-F5A7-A911222B9185}"/>
              </a:ext>
            </a:extLst>
          </p:cNvPr>
          <p:cNvSpPr/>
          <p:nvPr/>
        </p:nvSpPr>
        <p:spPr bwMode="gray">
          <a:xfrm>
            <a:off x="445764" y="3596010"/>
            <a:ext cx="5044181" cy="2632906"/>
          </a:xfrm>
          <a:prstGeom prst="rect">
            <a:avLst/>
          </a:prstGeom>
          <a:solidFill>
            <a:schemeClr val="accent2">
              <a:lumMod val="10000"/>
              <a:lumOff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strike="noStrike" kern="1200" cap="none" spc="0" normalizeH="0" baseline="0" noProof="0" err="1">
              <a:ln>
                <a:noFill/>
              </a:ln>
              <a:solidFill>
                <a:srgbClr val="000000"/>
              </a:solidFill>
              <a:effectLst/>
              <a:uLnTx/>
              <a:uFillTx/>
              <a:latin typeface="Arial"/>
              <a:ea typeface="+mn-ea"/>
              <a:cs typeface="+mn-cs"/>
            </a:endParaRPr>
          </a:p>
        </p:txBody>
      </p:sp>
      <p:sp>
        <p:nvSpPr>
          <p:cNvPr id="47" name="Rectangle 46">
            <a:extLst>
              <a:ext uri="{FF2B5EF4-FFF2-40B4-BE49-F238E27FC236}">
                <a16:creationId xmlns:a16="http://schemas.microsoft.com/office/drawing/2014/main" id="{1BF17772-4C0C-8987-6131-28811CDA58C0}"/>
              </a:ext>
            </a:extLst>
          </p:cNvPr>
          <p:cNvSpPr/>
          <p:nvPr/>
        </p:nvSpPr>
        <p:spPr bwMode="gray">
          <a:xfrm>
            <a:off x="8582248" y="3591860"/>
            <a:ext cx="3257782" cy="2616953"/>
          </a:xfrm>
          <a:prstGeom prst="rect">
            <a:avLst/>
          </a:prstGeom>
          <a:solidFill>
            <a:schemeClr val="bg1">
              <a:lumMod val="9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strike="noStrike" kern="1200" cap="none" spc="0" normalizeH="0" baseline="0" noProof="0">
              <a:ln>
                <a:noFill/>
              </a:ln>
              <a:solidFill>
                <a:srgbClr val="000000"/>
              </a:solidFill>
              <a:effectLst/>
              <a:uLnTx/>
              <a:uFillTx/>
              <a:latin typeface="Arial"/>
              <a:ea typeface="+mn-ea"/>
              <a:cs typeface="+mn-cs"/>
            </a:endParaRPr>
          </a:p>
        </p:txBody>
      </p:sp>
      <p:sp>
        <p:nvSpPr>
          <p:cNvPr id="2" name="Title 1">
            <a:extLst>
              <a:ext uri="{FF2B5EF4-FFF2-40B4-BE49-F238E27FC236}">
                <a16:creationId xmlns:a16="http://schemas.microsoft.com/office/drawing/2014/main" id="{7F8EEB15-0416-47A0-EEBA-403B68BD1A54}"/>
              </a:ext>
            </a:extLst>
          </p:cNvPr>
          <p:cNvSpPr>
            <a:spLocks noGrp="1"/>
          </p:cNvSpPr>
          <p:nvPr>
            <p:ph type="title"/>
          </p:nvPr>
        </p:nvSpPr>
        <p:spPr/>
        <p:txBody>
          <a:bodyPr vert="horz" rIns="91440">
            <a:noAutofit/>
          </a:bodyPr>
          <a:lstStyle/>
          <a:p>
            <a:r>
              <a:rPr lang="en-US" dirty="0"/>
              <a:t>High Voltage Direct Current enables multi-GW power transfer over thousands of kilometers efficiently </a:t>
            </a:r>
            <a:endParaRPr lang="en-US" sz="2500" dirty="0"/>
          </a:p>
        </p:txBody>
      </p:sp>
      <p:sp>
        <p:nvSpPr>
          <p:cNvPr id="62" name="Ellipse 4">
            <a:extLst>
              <a:ext uri="{FF2B5EF4-FFF2-40B4-BE49-F238E27FC236}">
                <a16:creationId xmlns:a16="http://schemas.microsoft.com/office/drawing/2014/main" id="{4D073422-4562-312F-F8EA-DFA89D659724}"/>
              </a:ext>
            </a:extLst>
          </p:cNvPr>
          <p:cNvSpPr>
            <a:spLocks/>
          </p:cNvSpPr>
          <p:nvPr>
            <p:custDataLst>
              <p:tags r:id="rId2"/>
            </p:custDataLst>
          </p:nvPr>
        </p:nvSpPr>
        <p:spPr>
          <a:xfrm flipH="1">
            <a:off x="588543" y="4296872"/>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dirty="0">
                <a:ln>
                  <a:noFill/>
                </a:ln>
                <a:solidFill>
                  <a:srgbClr val="FFFFFF"/>
                </a:solidFill>
                <a:effectLst/>
                <a:uLnTx/>
                <a:uFillTx/>
                <a:latin typeface="Arial"/>
                <a:ea typeface="+mn-ea"/>
                <a:cs typeface="+mn-cs"/>
              </a:rPr>
              <a:t>1</a:t>
            </a:r>
          </a:p>
        </p:txBody>
      </p:sp>
      <p:sp>
        <p:nvSpPr>
          <p:cNvPr id="63" name="Ellipse 4">
            <a:extLst>
              <a:ext uri="{FF2B5EF4-FFF2-40B4-BE49-F238E27FC236}">
                <a16:creationId xmlns:a16="http://schemas.microsoft.com/office/drawing/2014/main" id="{3C683D2A-E0C3-AF5C-8270-86F95F012438}"/>
              </a:ext>
            </a:extLst>
          </p:cNvPr>
          <p:cNvSpPr>
            <a:spLocks/>
          </p:cNvSpPr>
          <p:nvPr>
            <p:custDataLst>
              <p:tags r:id="rId3"/>
            </p:custDataLst>
          </p:nvPr>
        </p:nvSpPr>
        <p:spPr>
          <a:xfrm flipH="1">
            <a:off x="588543" y="5052124"/>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a:ln>
                  <a:noFill/>
                </a:ln>
                <a:solidFill>
                  <a:srgbClr val="FFFFFF"/>
                </a:solidFill>
                <a:effectLst/>
                <a:uLnTx/>
                <a:uFillTx/>
                <a:latin typeface="Arial"/>
                <a:ea typeface="+mn-ea"/>
                <a:cs typeface="+mn-cs"/>
              </a:rPr>
              <a:t>2</a:t>
            </a:r>
          </a:p>
        </p:txBody>
      </p:sp>
      <p:sp>
        <p:nvSpPr>
          <p:cNvPr id="2048" name="Ellipse 4">
            <a:extLst>
              <a:ext uri="{FF2B5EF4-FFF2-40B4-BE49-F238E27FC236}">
                <a16:creationId xmlns:a16="http://schemas.microsoft.com/office/drawing/2014/main" id="{3CD59A2C-CA11-93B3-DAE4-250932B7DF5A}"/>
              </a:ext>
            </a:extLst>
          </p:cNvPr>
          <p:cNvSpPr>
            <a:spLocks/>
          </p:cNvSpPr>
          <p:nvPr>
            <p:custDataLst>
              <p:tags r:id="rId4"/>
            </p:custDataLst>
          </p:nvPr>
        </p:nvSpPr>
        <p:spPr>
          <a:xfrm flipH="1">
            <a:off x="588543" y="5782529"/>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a:ln>
                  <a:noFill/>
                </a:ln>
                <a:solidFill>
                  <a:srgbClr val="FFFFFF"/>
                </a:solidFill>
                <a:effectLst/>
                <a:uLnTx/>
                <a:uFillTx/>
                <a:latin typeface="Arial"/>
                <a:ea typeface="+mn-ea"/>
                <a:cs typeface="+mn-cs"/>
              </a:rPr>
              <a:t>3</a:t>
            </a:r>
          </a:p>
        </p:txBody>
      </p:sp>
      <p:sp>
        <p:nvSpPr>
          <p:cNvPr id="4" name="TextBox 3">
            <a:extLst>
              <a:ext uri="{FF2B5EF4-FFF2-40B4-BE49-F238E27FC236}">
                <a16:creationId xmlns:a16="http://schemas.microsoft.com/office/drawing/2014/main" id="{BCC17816-AA65-BBCE-09F5-D573BFD3AEB8}"/>
              </a:ext>
            </a:extLst>
          </p:cNvPr>
          <p:cNvSpPr txBox="1"/>
          <p:nvPr/>
        </p:nvSpPr>
        <p:spPr bwMode="gray">
          <a:xfrm>
            <a:off x="519778" y="3606735"/>
            <a:ext cx="4817080" cy="461665"/>
          </a:xfrm>
          <a:prstGeom prst="rect">
            <a:avLst/>
          </a:prstGeom>
          <a:noFill/>
        </p:spPr>
        <p:txBody>
          <a:bodyPr wrap="square" lIns="137160" tIns="137160" rIns="274320" bIns="137160" rtlCol="0" anchor="t">
            <a:spAutoFit/>
          </a:bodyPr>
          <a:lstStyle/>
          <a:p>
            <a:pPr>
              <a:spcBef>
                <a:spcPts val="600"/>
              </a:spcBef>
              <a:spcAft>
                <a:spcPts val="600"/>
              </a:spcAft>
              <a:defRPr/>
            </a:pPr>
            <a:r>
              <a:rPr kumimoji="0" lang="en-US" sz="1200" b="1" i="0" strike="noStrike" kern="1200" cap="none" spc="0" normalizeH="0" baseline="0" noProof="0">
                <a:ln>
                  <a:noFill/>
                </a:ln>
                <a:solidFill>
                  <a:srgbClr val="000000"/>
                </a:solidFill>
                <a:effectLst/>
                <a:uLnTx/>
                <a:uFillTx/>
                <a:latin typeface="Arial"/>
                <a:ea typeface="+mn-ea"/>
                <a:cs typeface="+mn-cs"/>
              </a:rPr>
              <a:t>How </a:t>
            </a:r>
            <a:r>
              <a:rPr lang="en-US" sz="1200" b="1">
                <a:solidFill>
                  <a:srgbClr val="000000"/>
                </a:solidFill>
                <a:latin typeface="Arial"/>
              </a:rPr>
              <a:t>do HVDC Transmission Lines work? </a:t>
            </a:r>
            <a:endParaRPr kumimoji="0" lang="en-US" sz="1200" b="1" i="0" strike="noStrike" kern="1200" cap="none" spc="0" normalizeH="0" baseline="0" noProof="0">
              <a:ln>
                <a:noFill/>
              </a:ln>
              <a:solidFill>
                <a:srgbClr val="000000"/>
              </a:solidFill>
              <a:effectLst/>
              <a:uLnTx/>
              <a:uFillTx/>
              <a:latin typeface="Arial"/>
              <a:ea typeface="+mn-ea"/>
              <a:cs typeface="+mn-cs"/>
            </a:endParaRPr>
          </a:p>
        </p:txBody>
      </p:sp>
      <p:sp>
        <p:nvSpPr>
          <p:cNvPr id="38" name="TextBox 37">
            <a:extLst>
              <a:ext uri="{FF2B5EF4-FFF2-40B4-BE49-F238E27FC236}">
                <a16:creationId xmlns:a16="http://schemas.microsoft.com/office/drawing/2014/main" id="{A81B52F6-767E-F034-D1DA-4CD1DAE76526}"/>
              </a:ext>
            </a:extLst>
          </p:cNvPr>
          <p:cNvSpPr txBox="1"/>
          <p:nvPr/>
        </p:nvSpPr>
        <p:spPr bwMode="gray">
          <a:xfrm>
            <a:off x="8979510" y="3631464"/>
            <a:ext cx="943134" cy="242022"/>
          </a:xfrm>
          <a:prstGeom prst="rect">
            <a:avLst/>
          </a:prstGeom>
          <a:noFill/>
        </p:spPr>
        <p:txBody>
          <a:bodyPr wrap="none" lIns="36000" tIns="36000" rIns="36000" bIns="36000" rtlCol="0">
            <a:spAutoFit/>
          </a:bodyPr>
          <a:lstStyle/>
          <a:p>
            <a:pPr marL="0" indent="0">
              <a:buNone/>
            </a:pPr>
            <a:r>
              <a:rPr lang="en-US" sz="1200" b="1"/>
              <a:t>Advantages</a:t>
            </a:r>
            <a:endParaRPr lang="en-US" sz="1200"/>
          </a:p>
        </p:txBody>
      </p:sp>
      <p:sp>
        <p:nvSpPr>
          <p:cNvPr id="40" name="TextBox 39">
            <a:extLst>
              <a:ext uri="{FF2B5EF4-FFF2-40B4-BE49-F238E27FC236}">
                <a16:creationId xmlns:a16="http://schemas.microsoft.com/office/drawing/2014/main" id="{A1D679B6-4E6D-4728-4CE9-6BA31F3811B4}"/>
              </a:ext>
            </a:extLst>
          </p:cNvPr>
          <p:cNvSpPr txBox="1"/>
          <p:nvPr/>
        </p:nvSpPr>
        <p:spPr bwMode="gray">
          <a:xfrm>
            <a:off x="9008726" y="5216019"/>
            <a:ext cx="1156333" cy="242022"/>
          </a:xfrm>
          <a:prstGeom prst="rect">
            <a:avLst/>
          </a:prstGeom>
          <a:noFill/>
        </p:spPr>
        <p:txBody>
          <a:bodyPr wrap="none" lIns="36000" tIns="36000" rIns="36000" bIns="36000" rtlCol="0">
            <a:spAutoFit/>
          </a:bodyPr>
          <a:lstStyle/>
          <a:p>
            <a:pPr marL="0" indent="0">
              <a:buNone/>
            </a:pPr>
            <a:r>
              <a:rPr lang="en-US" sz="1200" b="1"/>
              <a:t>Disadvantages</a:t>
            </a:r>
            <a:endParaRPr lang="en-US" sz="1200"/>
          </a:p>
        </p:txBody>
      </p:sp>
      <p:cxnSp>
        <p:nvCxnSpPr>
          <p:cNvPr id="55" name="Straight Connector 54">
            <a:extLst>
              <a:ext uri="{FF2B5EF4-FFF2-40B4-BE49-F238E27FC236}">
                <a16:creationId xmlns:a16="http://schemas.microsoft.com/office/drawing/2014/main" id="{E5FC8126-976E-3DD7-4724-C78B5237BF3D}"/>
              </a:ext>
            </a:extLst>
          </p:cNvPr>
          <p:cNvCxnSpPr>
            <a:cxnSpLocks/>
          </p:cNvCxnSpPr>
          <p:nvPr/>
        </p:nvCxnSpPr>
        <p:spPr bwMode="gray">
          <a:xfrm>
            <a:off x="8658739" y="5533645"/>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pic>
        <p:nvPicPr>
          <p:cNvPr id="2050" name="Graphic 2049" descr="Badge Follow with solid fill">
            <a:extLst>
              <a:ext uri="{FF2B5EF4-FFF2-40B4-BE49-F238E27FC236}">
                <a16:creationId xmlns:a16="http://schemas.microsoft.com/office/drawing/2014/main" id="{BAE57F60-F78B-E5D8-ACDF-56C5EF287C2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638649" y="3622732"/>
            <a:ext cx="292608" cy="292608"/>
          </a:xfrm>
          <a:prstGeom prst="rect">
            <a:avLst/>
          </a:prstGeom>
        </p:spPr>
      </p:pic>
      <p:pic>
        <p:nvPicPr>
          <p:cNvPr id="2054" name="Graphic 2053" descr="Badge Unfollow with solid fill">
            <a:extLst>
              <a:ext uri="{FF2B5EF4-FFF2-40B4-BE49-F238E27FC236}">
                <a16:creationId xmlns:a16="http://schemas.microsoft.com/office/drawing/2014/main" id="{33DDF3B6-1DCE-10E4-9939-A23BD7776C4E}"/>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658739" y="5206864"/>
            <a:ext cx="292608" cy="292608"/>
          </a:xfrm>
          <a:prstGeom prst="rect">
            <a:avLst/>
          </a:prstGeom>
        </p:spPr>
      </p:pic>
      <p:sp>
        <p:nvSpPr>
          <p:cNvPr id="3" name="Rounded Rectangle 7">
            <a:extLst>
              <a:ext uri="{FF2B5EF4-FFF2-40B4-BE49-F238E27FC236}">
                <a16:creationId xmlns:a16="http://schemas.microsoft.com/office/drawing/2014/main" id="{71403811-263B-DC60-A600-3505615EBACD}"/>
              </a:ext>
            </a:extLst>
          </p:cNvPr>
          <p:cNvSpPr/>
          <p:nvPr/>
        </p:nvSpPr>
        <p:spPr bwMode="gray">
          <a:xfrm>
            <a:off x="5578297" y="3591860"/>
            <a:ext cx="2942410" cy="2636337"/>
          </a:xfrm>
          <a:prstGeom prst="rect">
            <a:avLst/>
          </a:prstGeom>
          <a:solidFill>
            <a:schemeClr val="accent6">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3152" tIns="72000" rIns="73152" bIns="36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91440">
              <a:defRPr/>
            </a:pPr>
            <a:r>
              <a:rPr kumimoji="0" lang="en-US" sz="1200" b="1" i="0" strike="noStrike" kern="1200" cap="none" spc="0" normalizeH="0" baseline="0" noProof="0">
                <a:ln>
                  <a:noFill/>
                </a:ln>
                <a:solidFill>
                  <a:srgbClr val="000000"/>
                </a:solidFill>
                <a:effectLst/>
                <a:uLnTx/>
                <a:uFillTx/>
                <a:latin typeface="Arial"/>
                <a:ea typeface="+mn-ea"/>
                <a:cs typeface="+mn-cs"/>
              </a:rPr>
              <a:t>Why they are critical for the energy transition?</a:t>
            </a:r>
            <a:br>
              <a:rPr kumimoji="0" lang="en-US" sz="1200" b="1" i="0" strike="noStrike" kern="1200" cap="none" spc="0" normalizeH="0" baseline="0" noProof="0">
                <a:ln>
                  <a:noFill/>
                </a:ln>
                <a:solidFill>
                  <a:srgbClr val="000000"/>
                </a:solidFill>
                <a:effectLst/>
                <a:uLnTx/>
                <a:uFillTx/>
                <a:latin typeface="Arial"/>
                <a:ea typeface="+mn-ea"/>
                <a:cs typeface="+mn-cs"/>
              </a:rPr>
            </a:br>
            <a:r>
              <a:rPr lang="en-US" sz="1200" b="1">
                <a:solidFill>
                  <a:srgbClr val="000000"/>
                </a:solidFill>
                <a:latin typeface="Arial"/>
                <a:cs typeface="Arial"/>
              </a:rPr>
              <a:t>  </a:t>
            </a:r>
            <a:endParaRPr lang="en-US" sz="1000">
              <a:solidFill>
                <a:schemeClr val="tx1"/>
              </a:solidFill>
            </a:endParaRPr>
          </a:p>
          <a:p>
            <a:pPr marL="285750" indent="-285750">
              <a:spcBef>
                <a:spcPts val="600"/>
              </a:spcBef>
              <a:buFont typeface="Arial" panose="020B0604020202020204" pitchFamily="34" charset="0"/>
              <a:buChar char="•"/>
            </a:pPr>
            <a:r>
              <a:rPr lang="en-US" sz="1000">
                <a:solidFill>
                  <a:schemeClr val="tx1"/>
                </a:solidFill>
              </a:rPr>
              <a:t>HVDC can move </a:t>
            </a:r>
            <a:r>
              <a:rPr lang="en-US" sz="1000" b="1">
                <a:solidFill>
                  <a:schemeClr val="tx1"/>
                </a:solidFill>
              </a:rPr>
              <a:t>large loads of power over long distances</a:t>
            </a:r>
            <a:r>
              <a:rPr lang="en-US" sz="1000">
                <a:solidFill>
                  <a:schemeClr val="tx1"/>
                </a:solidFill>
              </a:rPr>
              <a:t> with lower losses and precise control</a:t>
            </a:r>
          </a:p>
          <a:p>
            <a:pPr marL="285750" indent="-285750">
              <a:spcBef>
                <a:spcPts val="600"/>
              </a:spcBef>
              <a:buFont typeface="Arial" panose="020B0604020202020204" pitchFamily="34" charset="0"/>
              <a:buChar char="•"/>
            </a:pPr>
            <a:r>
              <a:rPr lang="en-US" sz="1000">
                <a:solidFill>
                  <a:schemeClr val="tx1"/>
                </a:solidFill>
              </a:rPr>
              <a:t>Makes it practical to </a:t>
            </a:r>
            <a:r>
              <a:rPr lang="en-US" sz="1000" b="1">
                <a:solidFill>
                  <a:schemeClr val="tx1"/>
                </a:solidFill>
              </a:rPr>
              <a:t>connect remote renewables</a:t>
            </a:r>
            <a:r>
              <a:rPr lang="en-US" sz="1000">
                <a:solidFill>
                  <a:schemeClr val="tx1"/>
                </a:solidFill>
              </a:rPr>
              <a:t> (offshore wind, desert solar, large hydro) </a:t>
            </a:r>
            <a:r>
              <a:rPr lang="en-US" sz="1000" b="1">
                <a:solidFill>
                  <a:schemeClr val="tx1"/>
                </a:solidFill>
              </a:rPr>
              <a:t>to distant demand centers </a:t>
            </a:r>
          </a:p>
          <a:p>
            <a:pPr marL="285750" indent="-285750">
              <a:spcBef>
                <a:spcPts val="600"/>
              </a:spcBef>
              <a:buFont typeface="Arial" panose="020B0604020202020204" pitchFamily="34" charset="0"/>
              <a:buChar char="•"/>
            </a:pPr>
            <a:r>
              <a:rPr lang="en-US" sz="1000">
                <a:solidFill>
                  <a:schemeClr val="tx1"/>
                </a:solidFill>
              </a:rPr>
              <a:t>By reducing losses and unlocking large-scale renewables, HVDC </a:t>
            </a:r>
            <a:r>
              <a:rPr lang="en-US" sz="1000" b="1">
                <a:solidFill>
                  <a:schemeClr val="tx1"/>
                </a:solidFill>
              </a:rPr>
              <a:t>cuts the need for fossil generation and extra backup capacity</a:t>
            </a:r>
          </a:p>
        </p:txBody>
      </p:sp>
      <p:cxnSp>
        <p:nvCxnSpPr>
          <p:cNvPr id="12" name="Straight Connector 11">
            <a:extLst>
              <a:ext uri="{FF2B5EF4-FFF2-40B4-BE49-F238E27FC236}">
                <a16:creationId xmlns:a16="http://schemas.microsoft.com/office/drawing/2014/main" id="{FE8C187E-BCC8-4CDB-C94A-23A1111AE2AC}"/>
              </a:ext>
            </a:extLst>
          </p:cNvPr>
          <p:cNvCxnSpPr>
            <a:cxnSpLocks/>
          </p:cNvCxnSpPr>
          <p:nvPr/>
        </p:nvCxnSpPr>
        <p:spPr bwMode="gray">
          <a:xfrm>
            <a:off x="8642422" y="3961978"/>
            <a:ext cx="3013714" cy="0"/>
          </a:xfrm>
          <a:prstGeom prst="line">
            <a:avLst/>
          </a:prstGeom>
          <a:solidFill>
            <a:schemeClr val="accent2">
              <a:lumMod val="10000"/>
              <a:lumOff val="90000"/>
            </a:schemeClr>
          </a:solidFill>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D151D55-A87B-5C52-4EBF-6CFA6FE0A9D5}"/>
              </a:ext>
            </a:extLst>
          </p:cNvPr>
          <p:cNvCxnSpPr>
            <a:cxnSpLocks/>
          </p:cNvCxnSpPr>
          <p:nvPr/>
        </p:nvCxnSpPr>
        <p:spPr bwMode="gray">
          <a:xfrm>
            <a:off x="5659220" y="4164133"/>
            <a:ext cx="2699683" cy="0"/>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5647E52-923F-573F-D697-A1AE8C1FFB76}"/>
              </a:ext>
            </a:extLst>
          </p:cNvPr>
          <p:cNvCxnSpPr>
            <a:cxnSpLocks/>
          </p:cNvCxnSpPr>
          <p:nvPr/>
        </p:nvCxnSpPr>
        <p:spPr bwMode="gray">
          <a:xfrm>
            <a:off x="588543" y="4023352"/>
            <a:ext cx="4636413" cy="1497"/>
          </a:xfrm>
          <a:prstGeom prst="line">
            <a:avLst/>
          </a:prstGeom>
          <a:ln w="9525" cap="flat">
            <a:solidFill>
              <a:schemeClr val="tx1"/>
            </a:solidFill>
            <a:miter lim="800000"/>
            <a:tailEnd type="none" w="med"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B5345DC-70B4-6DE2-3A3F-40032DF2FCC0}"/>
              </a:ext>
            </a:extLst>
          </p:cNvPr>
          <p:cNvSpPr txBox="1"/>
          <p:nvPr/>
        </p:nvSpPr>
        <p:spPr bwMode="gray">
          <a:xfrm>
            <a:off x="8762146" y="3955794"/>
            <a:ext cx="2950192" cy="1354217"/>
          </a:xfrm>
          <a:prstGeom prst="rect">
            <a:avLst/>
          </a:prstGeom>
          <a:noFill/>
        </p:spPr>
        <p:txBody>
          <a:bodyPr wrap="square" lIns="137160" tIns="137160" rIns="0" bIns="137160" rtlCol="0" anchor="t">
            <a:spAutoFit/>
          </a:bodyPr>
          <a:lstStyle/>
          <a:p>
            <a:pPr marL="171450" indent="-171450">
              <a:buFont typeface="Arial" panose="020B0604020202020204" pitchFamily="34" charset="0"/>
              <a:buChar char="•"/>
            </a:pPr>
            <a:r>
              <a:rPr lang="en-US" sz="1000" b="1" dirty="0"/>
              <a:t>Efficient for long distance: </a:t>
            </a:r>
            <a:r>
              <a:rPr lang="en-US" sz="1000" dirty="0"/>
              <a:t>Lower losses</a:t>
            </a:r>
          </a:p>
          <a:p>
            <a:pPr marL="171450" indent="-171450">
              <a:buFont typeface="Arial" panose="020B0604020202020204" pitchFamily="34" charset="0"/>
              <a:buChar char="•"/>
            </a:pPr>
            <a:r>
              <a:rPr lang="en-US" sz="1000" b="1" dirty="0"/>
              <a:t>Ability to connect asynchronous </a:t>
            </a:r>
            <a:r>
              <a:rPr lang="en-US" sz="1000" dirty="0"/>
              <a:t>(different frequencies)</a:t>
            </a:r>
            <a:r>
              <a:rPr lang="en-US" sz="1000" baseline="30000" dirty="0"/>
              <a:t>1</a:t>
            </a:r>
            <a:r>
              <a:rPr lang="en-US" sz="1000" b="1" dirty="0"/>
              <a:t> systems: </a:t>
            </a:r>
            <a:r>
              <a:rPr lang="en-US" sz="1000" dirty="0"/>
              <a:t>Grid bridging </a:t>
            </a:r>
          </a:p>
          <a:p>
            <a:pPr marL="171450" indent="-171450">
              <a:buFont typeface="Arial" panose="020B0604020202020204" pitchFamily="34" charset="0"/>
              <a:buChar char="•"/>
            </a:pPr>
            <a:r>
              <a:rPr lang="en-US" sz="1000" b="1" dirty="0"/>
              <a:t>Suitability for underwater applications: </a:t>
            </a:r>
            <a:r>
              <a:rPr lang="en-US" sz="1000" dirty="0"/>
              <a:t>Subsea capable </a:t>
            </a:r>
          </a:p>
          <a:p>
            <a:pPr marL="171450" indent="-171450">
              <a:buFont typeface="Arial" panose="020B0604020202020204" pitchFamily="34" charset="0"/>
              <a:buChar char="•"/>
            </a:pPr>
            <a:r>
              <a:rPr lang="en-US" sz="1000" b="1" dirty="0"/>
              <a:t>Ability to handle longer periods of overload operations: </a:t>
            </a:r>
            <a:r>
              <a:rPr lang="en-US" sz="1000" dirty="0"/>
              <a:t>Stable transfer</a:t>
            </a:r>
          </a:p>
        </p:txBody>
      </p:sp>
      <p:sp>
        <p:nvSpPr>
          <p:cNvPr id="15" name="TextBox 14">
            <a:extLst>
              <a:ext uri="{FF2B5EF4-FFF2-40B4-BE49-F238E27FC236}">
                <a16:creationId xmlns:a16="http://schemas.microsoft.com/office/drawing/2014/main" id="{9B09B6DC-011E-A74C-C4E4-A57021CEC80F}"/>
              </a:ext>
            </a:extLst>
          </p:cNvPr>
          <p:cNvSpPr txBox="1"/>
          <p:nvPr/>
        </p:nvSpPr>
        <p:spPr bwMode="gray">
          <a:xfrm>
            <a:off x="8762146" y="5485785"/>
            <a:ext cx="2948275" cy="738664"/>
          </a:xfrm>
          <a:prstGeom prst="rect">
            <a:avLst/>
          </a:prstGeom>
          <a:noFill/>
        </p:spPr>
        <p:txBody>
          <a:bodyPr wrap="square" lIns="137160" tIns="137160" rIns="0" bIns="137160" rtlCol="0" anchor="t">
            <a:spAutoFit/>
          </a:bodyPr>
          <a:lstStyle/>
          <a:p>
            <a:pPr marL="171450" indent="-171450">
              <a:buFont typeface="Arial" panose="020B0604020202020204" pitchFamily="34" charset="0"/>
              <a:buChar char="•"/>
            </a:pPr>
            <a:r>
              <a:rPr lang="en-US" sz="1000" b="1" dirty="0"/>
              <a:t>High upfront cost: </a:t>
            </a:r>
            <a:r>
              <a:rPr lang="en-US" sz="1000" dirty="0"/>
              <a:t>Major investment</a:t>
            </a:r>
          </a:p>
          <a:p>
            <a:pPr marL="171450" indent="-171450">
              <a:buFont typeface="Arial" panose="020B0604020202020204" pitchFamily="34" charset="0"/>
              <a:buChar char="•"/>
            </a:pPr>
            <a:r>
              <a:rPr lang="en-US" sz="1000" b="1" dirty="0"/>
              <a:t>Greater complexity in components: </a:t>
            </a:r>
            <a:r>
              <a:rPr lang="en-US" sz="1000" dirty="0"/>
              <a:t>Advanced equipment</a:t>
            </a:r>
          </a:p>
        </p:txBody>
      </p:sp>
      <p:pic>
        <p:nvPicPr>
          <p:cNvPr id="20" name="Graphic 19" descr="Electric Tower outline">
            <a:extLst>
              <a:ext uri="{FF2B5EF4-FFF2-40B4-BE49-F238E27FC236}">
                <a16:creationId xmlns:a16="http://schemas.microsoft.com/office/drawing/2014/main" id="{EFFC1178-327D-E8A9-6EC4-EB67782F090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2964804" y="1752480"/>
            <a:ext cx="594809" cy="656661"/>
          </a:xfrm>
          <a:prstGeom prst="rect">
            <a:avLst/>
          </a:prstGeom>
        </p:spPr>
      </p:pic>
      <p:grpSp>
        <p:nvGrpSpPr>
          <p:cNvPr id="6" name="Group 5">
            <a:extLst>
              <a:ext uri="{FF2B5EF4-FFF2-40B4-BE49-F238E27FC236}">
                <a16:creationId xmlns:a16="http://schemas.microsoft.com/office/drawing/2014/main" id="{2132F329-B908-AB94-3320-06BFEB398F46}"/>
              </a:ext>
            </a:extLst>
          </p:cNvPr>
          <p:cNvGrpSpPr/>
          <p:nvPr/>
        </p:nvGrpSpPr>
        <p:grpSpPr>
          <a:xfrm>
            <a:off x="972193" y="1588315"/>
            <a:ext cx="970419" cy="984991"/>
            <a:chOff x="775305" y="1570690"/>
            <a:chExt cx="970419" cy="984991"/>
          </a:xfrm>
        </p:grpSpPr>
        <p:pic>
          <p:nvPicPr>
            <p:cNvPr id="19" name="Graphic 18" descr="Wind Turbines with solid fill">
              <a:extLst>
                <a:ext uri="{FF2B5EF4-FFF2-40B4-BE49-F238E27FC236}">
                  <a16:creationId xmlns:a16="http://schemas.microsoft.com/office/drawing/2014/main" id="{0F9C5BC2-3AF9-13D1-997C-DD95FD369907}"/>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775305" y="1570690"/>
              <a:ext cx="594809" cy="656661"/>
            </a:xfrm>
            <a:prstGeom prst="rect">
              <a:avLst/>
            </a:prstGeom>
          </p:spPr>
        </p:pic>
        <p:pic>
          <p:nvPicPr>
            <p:cNvPr id="21" name="Graphic 20" descr="Power Plant with solid fill">
              <a:extLst>
                <a:ext uri="{FF2B5EF4-FFF2-40B4-BE49-F238E27FC236}">
                  <a16:creationId xmlns:a16="http://schemas.microsoft.com/office/drawing/2014/main" id="{B28F5B29-6DFB-3E5C-8B25-C0170ABA8B33}"/>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150915" y="1899020"/>
              <a:ext cx="594809" cy="656661"/>
            </a:xfrm>
            <a:prstGeom prst="rect">
              <a:avLst/>
            </a:prstGeom>
          </p:spPr>
        </p:pic>
      </p:grpSp>
      <p:pic>
        <p:nvPicPr>
          <p:cNvPr id="22" name="Graphic 21" descr="Electric Tower with solid fill">
            <a:extLst>
              <a:ext uri="{FF2B5EF4-FFF2-40B4-BE49-F238E27FC236}">
                <a16:creationId xmlns:a16="http://schemas.microsoft.com/office/drawing/2014/main" id="{692FD0D7-87B0-F1B9-2180-D26C860B89B9}"/>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198808" y="1752480"/>
            <a:ext cx="526546" cy="656661"/>
          </a:xfrm>
          <a:prstGeom prst="rect">
            <a:avLst/>
          </a:prstGeom>
        </p:spPr>
      </p:pic>
      <p:sp>
        <p:nvSpPr>
          <p:cNvPr id="23" name="TextBox 22">
            <a:extLst>
              <a:ext uri="{FF2B5EF4-FFF2-40B4-BE49-F238E27FC236}">
                <a16:creationId xmlns:a16="http://schemas.microsoft.com/office/drawing/2014/main" id="{ED91B5A8-8D91-9F16-4AE6-0A30C8428F73}"/>
              </a:ext>
            </a:extLst>
          </p:cNvPr>
          <p:cNvSpPr txBox="1"/>
          <p:nvPr/>
        </p:nvSpPr>
        <p:spPr bwMode="gray">
          <a:xfrm>
            <a:off x="983522" y="2644537"/>
            <a:ext cx="1210436" cy="646331"/>
          </a:xfrm>
          <a:prstGeom prst="rect">
            <a:avLst/>
          </a:prstGeom>
          <a:noFill/>
        </p:spPr>
        <p:txBody>
          <a:bodyPr wrap="square" lIns="137160" tIns="137160" rIns="274320" bIns="137160" rtlCol="0">
            <a:spAutoFit/>
          </a:bodyPr>
          <a:lstStyle/>
          <a:p>
            <a:pPr marL="0" indent="0" algn="ctr">
              <a:spcBef>
                <a:spcPts val="600"/>
              </a:spcBef>
              <a:spcAft>
                <a:spcPts val="600"/>
              </a:spcAft>
              <a:buNone/>
            </a:pPr>
            <a:r>
              <a:rPr lang="en-US" sz="1200" b="1" dirty="0"/>
              <a:t>Power generation</a:t>
            </a:r>
          </a:p>
        </p:txBody>
      </p:sp>
      <p:cxnSp>
        <p:nvCxnSpPr>
          <p:cNvPr id="25" name="Straight Arrow Connector 24">
            <a:extLst>
              <a:ext uri="{FF2B5EF4-FFF2-40B4-BE49-F238E27FC236}">
                <a16:creationId xmlns:a16="http://schemas.microsoft.com/office/drawing/2014/main" id="{95C1B310-310C-C6EF-B297-CD3BB10F061F}"/>
              </a:ext>
            </a:extLst>
          </p:cNvPr>
          <p:cNvCxnSpPr>
            <a:cxnSpLocks/>
          </p:cNvCxnSpPr>
          <p:nvPr/>
        </p:nvCxnSpPr>
        <p:spPr bwMode="gray">
          <a:xfrm flipV="1">
            <a:off x="2238383" y="2080810"/>
            <a:ext cx="430650"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668EDCAD-EC19-6C69-F9A3-761694E0E449}"/>
              </a:ext>
            </a:extLst>
          </p:cNvPr>
          <p:cNvSpPr txBox="1"/>
          <p:nvPr/>
        </p:nvSpPr>
        <p:spPr bwMode="gray">
          <a:xfrm>
            <a:off x="2545831" y="2551991"/>
            <a:ext cx="1449360" cy="830997"/>
          </a:xfrm>
          <a:prstGeom prst="rect">
            <a:avLst/>
          </a:prstGeom>
          <a:noFill/>
        </p:spPr>
        <p:txBody>
          <a:bodyPr wrap="square" lIns="137160" tIns="137160" rIns="274320" bIns="137160" rtlCol="0">
            <a:spAutoFit/>
          </a:bodyPr>
          <a:lstStyle/>
          <a:p>
            <a:pPr marL="0" indent="0" algn="ctr">
              <a:spcBef>
                <a:spcPts val="600"/>
              </a:spcBef>
              <a:spcAft>
                <a:spcPts val="600"/>
              </a:spcAft>
              <a:buNone/>
            </a:pPr>
            <a:r>
              <a:rPr lang="en-US" sz="1200" b="1" dirty="0"/>
              <a:t>AC Transmission Line</a:t>
            </a:r>
          </a:p>
        </p:txBody>
      </p:sp>
      <p:pic>
        <p:nvPicPr>
          <p:cNvPr id="28" name="Graphic 27" descr="Advertising outline">
            <a:extLst>
              <a:ext uri="{FF2B5EF4-FFF2-40B4-BE49-F238E27FC236}">
                <a16:creationId xmlns:a16="http://schemas.microsoft.com/office/drawing/2014/main" id="{04FBF59B-F7D6-BCE5-A4E1-CC46BE1E763A}"/>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7747548" y="1752480"/>
            <a:ext cx="594809" cy="656661"/>
          </a:xfrm>
          <a:prstGeom prst="rect">
            <a:avLst/>
          </a:prstGeom>
        </p:spPr>
      </p:pic>
      <p:pic>
        <p:nvPicPr>
          <p:cNvPr id="30" name="Graphic 29" descr="Advertising outline">
            <a:extLst>
              <a:ext uri="{FF2B5EF4-FFF2-40B4-BE49-F238E27FC236}">
                <a16:creationId xmlns:a16="http://schemas.microsoft.com/office/drawing/2014/main" id="{272FD9C5-3B97-BB80-C6C4-B7224DF8DEF0}"/>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4581805" y="1752480"/>
            <a:ext cx="594809" cy="656661"/>
          </a:xfrm>
          <a:prstGeom prst="rect">
            <a:avLst/>
          </a:prstGeom>
        </p:spPr>
      </p:pic>
      <p:pic>
        <p:nvPicPr>
          <p:cNvPr id="33" name="Graphic 32" descr="Electric Tower outline">
            <a:extLst>
              <a:ext uri="{FF2B5EF4-FFF2-40B4-BE49-F238E27FC236}">
                <a16:creationId xmlns:a16="http://schemas.microsoft.com/office/drawing/2014/main" id="{18CE0296-59F4-3D44-B7CC-1D2474744D9E}"/>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9364551" y="1752480"/>
            <a:ext cx="594809" cy="656661"/>
          </a:xfrm>
          <a:prstGeom prst="rect">
            <a:avLst/>
          </a:prstGeom>
        </p:spPr>
      </p:pic>
      <p:sp>
        <p:nvSpPr>
          <p:cNvPr id="34" name="TextBox 33">
            <a:extLst>
              <a:ext uri="{FF2B5EF4-FFF2-40B4-BE49-F238E27FC236}">
                <a16:creationId xmlns:a16="http://schemas.microsoft.com/office/drawing/2014/main" id="{33A357FA-1F43-B109-4E4A-719C967D1942}"/>
              </a:ext>
            </a:extLst>
          </p:cNvPr>
          <p:cNvSpPr txBox="1"/>
          <p:nvPr/>
        </p:nvSpPr>
        <p:spPr bwMode="gray">
          <a:xfrm>
            <a:off x="8940982" y="2551991"/>
            <a:ext cx="1450803" cy="830997"/>
          </a:xfrm>
          <a:prstGeom prst="rect">
            <a:avLst/>
          </a:prstGeom>
          <a:noFill/>
        </p:spPr>
        <p:txBody>
          <a:bodyPr wrap="square" lIns="137160" tIns="137160" rIns="274320" bIns="137160" rtlCol="0">
            <a:spAutoFit/>
          </a:bodyPr>
          <a:lstStyle/>
          <a:p>
            <a:pPr marL="0" indent="0" algn="ctr">
              <a:spcBef>
                <a:spcPts val="600"/>
              </a:spcBef>
              <a:spcAft>
                <a:spcPts val="600"/>
              </a:spcAft>
              <a:buNone/>
            </a:pPr>
            <a:r>
              <a:rPr lang="en-US" sz="1200" b="1" dirty="0"/>
              <a:t>AC Transmission Line</a:t>
            </a:r>
          </a:p>
        </p:txBody>
      </p:sp>
      <p:pic>
        <p:nvPicPr>
          <p:cNvPr id="35" name="Graphic 34" descr="Modern architecture with solid fill">
            <a:extLst>
              <a:ext uri="{FF2B5EF4-FFF2-40B4-BE49-F238E27FC236}">
                <a16:creationId xmlns:a16="http://schemas.microsoft.com/office/drawing/2014/main" id="{244EBC03-9516-D7A4-0C69-A21ADD620A65}"/>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0981552" y="1752480"/>
            <a:ext cx="594809" cy="656661"/>
          </a:xfrm>
          <a:prstGeom prst="rect">
            <a:avLst/>
          </a:prstGeom>
        </p:spPr>
      </p:pic>
      <p:sp>
        <p:nvSpPr>
          <p:cNvPr id="37" name="TextBox 36">
            <a:extLst>
              <a:ext uri="{FF2B5EF4-FFF2-40B4-BE49-F238E27FC236}">
                <a16:creationId xmlns:a16="http://schemas.microsoft.com/office/drawing/2014/main" id="{44541A99-1D5B-34D2-125E-AB60AA1926FF}"/>
              </a:ext>
            </a:extLst>
          </p:cNvPr>
          <p:cNvSpPr txBox="1"/>
          <p:nvPr/>
        </p:nvSpPr>
        <p:spPr bwMode="gray">
          <a:xfrm>
            <a:off x="10377896" y="2644066"/>
            <a:ext cx="1814104" cy="646331"/>
          </a:xfrm>
          <a:prstGeom prst="rect">
            <a:avLst/>
          </a:prstGeom>
          <a:noFill/>
        </p:spPr>
        <p:txBody>
          <a:bodyPr wrap="square" lIns="137160" tIns="137160" rIns="274320" bIns="137160" rtlCol="0">
            <a:spAutoFit/>
          </a:bodyPr>
          <a:lstStyle/>
          <a:p>
            <a:pPr marL="0" indent="0" algn="ctr">
              <a:spcBef>
                <a:spcPts val="600"/>
              </a:spcBef>
              <a:spcAft>
                <a:spcPts val="600"/>
              </a:spcAft>
              <a:buNone/>
            </a:pPr>
            <a:r>
              <a:rPr lang="en-US" sz="1200" b="1" dirty="0"/>
              <a:t>Distribution and end use</a:t>
            </a:r>
          </a:p>
        </p:txBody>
      </p:sp>
      <p:cxnSp>
        <p:nvCxnSpPr>
          <p:cNvPr id="39" name="Straight Arrow Connector 38">
            <a:extLst>
              <a:ext uri="{FF2B5EF4-FFF2-40B4-BE49-F238E27FC236}">
                <a16:creationId xmlns:a16="http://schemas.microsoft.com/office/drawing/2014/main" id="{CC48E027-8491-F7E0-4B02-3895129821DC}"/>
              </a:ext>
            </a:extLst>
          </p:cNvPr>
          <p:cNvCxnSpPr>
            <a:cxnSpLocks/>
          </p:cNvCxnSpPr>
          <p:nvPr/>
        </p:nvCxnSpPr>
        <p:spPr bwMode="gray">
          <a:xfrm flipV="1">
            <a:off x="3855384" y="2080810"/>
            <a:ext cx="430650"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39B17B8-53A9-823F-8880-2A968F2C14EE}"/>
              </a:ext>
            </a:extLst>
          </p:cNvPr>
          <p:cNvCxnSpPr>
            <a:cxnSpLocks/>
          </p:cNvCxnSpPr>
          <p:nvPr/>
        </p:nvCxnSpPr>
        <p:spPr bwMode="gray">
          <a:xfrm flipV="1">
            <a:off x="5472386" y="2080810"/>
            <a:ext cx="430650"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4E320833-A22A-E2EC-36DC-2945A23E613A}"/>
              </a:ext>
            </a:extLst>
          </p:cNvPr>
          <p:cNvCxnSpPr>
            <a:cxnSpLocks/>
          </p:cNvCxnSpPr>
          <p:nvPr/>
        </p:nvCxnSpPr>
        <p:spPr bwMode="gray">
          <a:xfrm flipV="1">
            <a:off x="7021126" y="2080810"/>
            <a:ext cx="430650"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E8614BF3-85C7-F064-7336-124C43D5A2BF}"/>
              </a:ext>
            </a:extLst>
          </p:cNvPr>
          <p:cNvCxnSpPr>
            <a:cxnSpLocks/>
          </p:cNvCxnSpPr>
          <p:nvPr/>
        </p:nvCxnSpPr>
        <p:spPr bwMode="gray">
          <a:xfrm flipV="1">
            <a:off x="8638129" y="2080810"/>
            <a:ext cx="430650"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3FA0C6A-EC1C-ADB7-B00B-7BB99EC6F7DF}"/>
              </a:ext>
            </a:extLst>
          </p:cNvPr>
          <p:cNvCxnSpPr>
            <a:cxnSpLocks/>
          </p:cNvCxnSpPr>
          <p:nvPr/>
        </p:nvCxnSpPr>
        <p:spPr bwMode="gray">
          <a:xfrm flipV="1">
            <a:off x="10255132" y="2080810"/>
            <a:ext cx="430650" cy="1"/>
          </a:xfrm>
          <a:prstGeom prst="straightConnector1">
            <a:avLst/>
          </a:prstGeom>
          <a:ln w="9525"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2194FA21-5BD9-90AD-9F6D-D71D6831AEDA}"/>
              </a:ext>
            </a:extLst>
          </p:cNvPr>
          <p:cNvSpPr txBox="1"/>
          <p:nvPr/>
        </p:nvSpPr>
        <p:spPr bwMode="gray">
          <a:xfrm>
            <a:off x="973731" y="4044538"/>
            <a:ext cx="4393898" cy="738664"/>
          </a:xfrm>
          <a:prstGeom prst="rect">
            <a:avLst/>
          </a:prstGeom>
          <a:noFill/>
        </p:spPr>
        <p:txBody>
          <a:bodyPr vert="horz" wrap="square" lIns="137160" tIns="137160" rIns="274320" bIns="137160" rtlCol="0">
            <a:spAutoFit/>
          </a:bodyPr>
          <a:lstStyle/>
          <a:p>
            <a:pPr>
              <a:spcBef>
                <a:spcPts val="600"/>
              </a:spcBef>
              <a:spcAft>
                <a:spcPts val="600"/>
              </a:spcAft>
            </a:pPr>
            <a:r>
              <a:rPr lang="en-US" sz="1000"/>
              <a:t>A converter station transforms AC into direct current (DC), which flows in one steady direction, </a:t>
            </a:r>
            <a:r>
              <a:rPr lang="en-US" sz="1000" b="1"/>
              <a:t>making long-distance transmission more efficient</a:t>
            </a:r>
          </a:p>
        </p:txBody>
      </p:sp>
      <p:sp>
        <p:nvSpPr>
          <p:cNvPr id="50" name="TextBox 49">
            <a:extLst>
              <a:ext uri="{FF2B5EF4-FFF2-40B4-BE49-F238E27FC236}">
                <a16:creationId xmlns:a16="http://schemas.microsoft.com/office/drawing/2014/main" id="{D3F45BE6-B823-D851-4F43-1DCF5A137933}"/>
              </a:ext>
            </a:extLst>
          </p:cNvPr>
          <p:cNvSpPr txBox="1"/>
          <p:nvPr/>
        </p:nvSpPr>
        <p:spPr bwMode="gray">
          <a:xfrm>
            <a:off x="973731" y="4815822"/>
            <a:ext cx="4393898" cy="738664"/>
          </a:xfrm>
          <a:prstGeom prst="rect">
            <a:avLst/>
          </a:prstGeom>
          <a:noFill/>
        </p:spPr>
        <p:txBody>
          <a:bodyPr vert="horz" wrap="square" lIns="137160" tIns="137160" rIns="274320" bIns="137160" rtlCol="0">
            <a:spAutoFit/>
          </a:bodyPr>
          <a:lstStyle/>
          <a:p>
            <a:pPr>
              <a:spcBef>
                <a:spcPts val="600"/>
              </a:spcBef>
              <a:spcAft>
                <a:spcPts val="600"/>
              </a:spcAft>
            </a:pPr>
            <a:r>
              <a:rPr lang="en-US" sz="1000"/>
              <a:t>In HVDC lines the DC power moves through a line with </a:t>
            </a:r>
            <a:r>
              <a:rPr lang="en-US" sz="1000" b="1"/>
              <a:t>lower losses, better controllability, and greater efficiency </a:t>
            </a:r>
            <a:r>
              <a:rPr lang="en-US" sz="1000"/>
              <a:t>than an equivalent AC line</a:t>
            </a:r>
          </a:p>
        </p:txBody>
      </p:sp>
      <p:sp>
        <p:nvSpPr>
          <p:cNvPr id="51" name="TextBox 50">
            <a:extLst>
              <a:ext uri="{FF2B5EF4-FFF2-40B4-BE49-F238E27FC236}">
                <a16:creationId xmlns:a16="http://schemas.microsoft.com/office/drawing/2014/main" id="{407BCF3D-B46D-5C36-68C2-F6FDDA6B992D}"/>
              </a:ext>
            </a:extLst>
          </p:cNvPr>
          <p:cNvSpPr txBox="1"/>
          <p:nvPr/>
        </p:nvSpPr>
        <p:spPr bwMode="gray">
          <a:xfrm>
            <a:off x="955318" y="5614834"/>
            <a:ext cx="4393898" cy="584775"/>
          </a:xfrm>
          <a:prstGeom prst="rect">
            <a:avLst/>
          </a:prstGeom>
          <a:noFill/>
        </p:spPr>
        <p:txBody>
          <a:bodyPr vert="horz" wrap="square" lIns="137160" tIns="137160" rIns="274320" bIns="137160" rtlCol="0">
            <a:spAutoFit/>
          </a:bodyPr>
          <a:lstStyle/>
          <a:p>
            <a:pPr>
              <a:spcBef>
                <a:spcPts val="600"/>
              </a:spcBef>
              <a:spcAft>
                <a:spcPts val="600"/>
              </a:spcAft>
            </a:pPr>
            <a:r>
              <a:rPr lang="en-US" sz="1000"/>
              <a:t>A second converter station changes the DC back into AC so it </a:t>
            </a:r>
            <a:r>
              <a:rPr lang="en-US" sz="1000" b="1"/>
              <a:t>can be used by the local grid</a:t>
            </a:r>
          </a:p>
        </p:txBody>
      </p:sp>
      <p:sp>
        <p:nvSpPr>
          <p:cNvPr id="52" name="btfpNotesBox962619">
            <a:extLst>
              <a:ext uri="{FF2B5EF4-FFF2-40B4-BE49-F238E27FC236}">
                <a16:creationId xmlns:a16="http://schemas.microsoft.com/office/drawing/2014/main" id="{FEEE6127-982F-DCA6-3EC4-5B3E2719A7E0}"/>
              </a:ext>
            </a:extLst>
          </p:cNvPr>
          <p:cNvSpPr txBox="1"/>
          <p:nvPr>
            <p:custDataLst>
              <p:tags r:id="rId5"/>
            </p:custDataLst>
          </p:nvPr>
        </p:nvSpPr>
        <p:spPr bwMode="gray">
          <a:xfrm>
            <a:off x="445764" y="6213308"/>
            <a:ext cx="9056582" cy="615553"/>
          </a:xfrm>
          <a:prstGeom prst="rect">
            <a:avLst/>
          </a:prstGeom>
          <a:noFill/>
        </p:spPr>
        <p:txBody>
          <a:bodyPr vert="horz" wrap="square" lIns="0" tIns="0" rIns="0" bIns="0" rtlCol="0" anchor="b">
            <a:spAutoFit/>
          </a:bodyPr>
          <a:lstStyle/>
          <a:p>
            <a:r>
              <a:rPr lang="en-US" sz="800" baseline="30000" dirty="0"/>
              <a:t>1</a:t>
            </a:r>
            <a:r>
              <a:rPr lang="en-US" sz="800" dirty="0"/>
              <a:t>AC grids must stay synchronized with same frequency and timing. When two grids run at different frequencies (e.g., 50 vs 60 Hz) or aren’t in sync, a direct AC connection would be unstable and HVDC interconnection via DC conversion would be needed</a:t>
            </a:r>
          </a:p>
          <a:p>
            <a:r>
              <a:rPr lang="en-US" sz="800" dirty="0"/>
              <a:t>Source: </a:t>
            </a:r>
            <a:r>
              <a:rPr lang="en-US" sz="800" dirty="0">
                <a:hlinkClick r:id="rId21"/>
              </a:rPr>
              <a:t>Assessing HVDC Transmission for Impacts of Non‐Dispatchable Generation</a:t>
            </a:r>
            <a:r>
              <a:rPr lang="en-US" sz="800" dirty="0"/>
              <a:t> (EIA, 2018).</a:t>
            </a:r>
          </a:p>
          <a:p>
            <a:r>
              <a:rPr lang="en-US" sz="800" dirty="0"/>
              <a:t>Credit: Sevgi Helin </a:t>
            </a:r>
            <a:r>
              <a:rPr lang="en-US" sz="800" dirty="0" err="1"/>
              <a:t>Tilkicioglu</a:t>
            </a:r>
            <a:r>
              <a:rPr lang="en-US" sz="800" dirty="0"/>
              <a:t>, Hasan Alawadhi, Pia Doris Morrow, Vincent Sandow-</a:t>
            </a:r>
            <a:r>
              <a:rPr lang="en-US" sz="800" dirty="0" err="1"/>
              <a:t>Straesser</a:t>
            </a:r>
            <a:r>
              <a:rPr lang="en-US" sz="800" dirty="0"/>
              <a:t> </a:t>
            </a:r>
            <a:r>
              <a:rPr lang="en-US" sz="800" dirty="0">
                <a:solidFill>
                  <a:srgbClr val="000000"/>
                </a:solidFill>
              </a:rPr>
              <a:t>and </a:t>
            </a:r>
            <a:r>
              <a:rPr lang="en-US" sz="800" dirty="0">
                <a:solidFill>
                  <a:srgbClr val="000000"/>
                </a:solidFill>
                <a:hlinkClick r:id="rId22"/>
              </a:rPr>
              <a:t>Gernot Wagner</a:t>
            </a:r>
            <a:r>
              <a:rPr lang="en-US" sz="800" dirty="0">
                <a:solidFill>
                  <a:srgbClr val="000000"/>
                </a:solidFill>
              </a:rPr>
              <a:t>. </a:t>
            </a:r>
            <a:r>
              <a:rPr lang="en-US" sz="800" dirty="0">
                <a:hlinkClick r:id="rId23"/>
              </a:rPr>
              <a:t>Share with attribution</a:t>
            </a:r>
            <a:r>
              <a:rPr lang="en-US" sz="800" dirty="0">
                <a:solidFill>
                  <a:srgbClr val="000000"/>
                </a:solidFill>
              </a:rPr>
              <a:t>: Wagner </a:t>
            </a:r>
            <a:r>
              <a:rPr lang="en-US" sz="800" i="1" dirty="0">
                <a:solidFill>
                  <a:srgbClr val="000000"/>
                </a:solidFill>
              </a:rPr>
              <a:t>et al. </a:t>
            </a:r>
            <a:r>
              <a:rPr lang="en-US" sz="800" dirty="0">
                <a:solidFill>
                  <a:srgbClr val="000000"/>
                </a:solidFill>
              </a:rPr>
              <a:t>“Powering Grids,” Columbia Business School Climate Knowledge Initiative (28 September 2026).</a:t>
            </a:r>
            <a:endParaRPr lang="en-US" sz="800" dirty="0">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369FE549-AF7D-A72C-46CD-DA44BF0915BF}"/>
              </a:ext>
            </a:extLst>
          </p:cNvPr>
          <p:cNvGrpSpPr/>
          <p:nvPr/>
        </p:nvGrpSpPr>
        <p:grpSpPr>
          <a:xfrm>
            <a:off x="4196096" y="2644066"/>
            <a:ext cx="1364536" cy="646331"/>
            <a:chOff x="4248348" y="2644066"/>
            <a:chExt cx="1364536" cy="646331"/>
          </a:xfrm>
        </p:grpSpPr>
        <p:sp>
          <p:nvSpPr>
            <p:cNvPr id="29" name="TextBox 28">
              <a:extLst>
                <a:ext uri="{FF2B5EF4-FFF2-40B4-BE49-F238E27FC236}">
                  <a16:creationId xmlns:a16="http://schemas.microsoft.com/office/drawing/2014/main" id="{46AD5E2A-2E7E-8995-3EFF-434B0263C6C4}"/>
                </a:ext>
              </a:extLst>
            </p:cNvPr>
            <p:cNvSpPr txBox="1"/>
            <p:nvPr/>
          </p:nvSpPr>
          <p:spPr bwMode="gray">
            <a:xfrm>
              <a:off x="4438505" y="2644066"/>
              <a:ext cx="1174379" cy="646331"/>
            </a:xfrm>
            <a:prstGeom prst="rect">
              <a:avLst/>
            </a:prstGeom>
            <a:noFill/>
          </p:spPr>
          <p:txBody>
            <a:bodyPr wrap="square" lIns="137160" tIns="137160" rIns="274320" bIns="137160" rtlCol="0">
              <a:spAutoFit/>
            </a:bodyPr>
            <a:lstStyle/>
            <a:p>
              <a:pPr marL="0" indent="0" algn="l">
                <a:spcBef>
                  <a:spcPts val="600"/>
                </a:spcBef>
                <a:spcAft>
                  <a:spcPts val="600"/>
                </a:spcAft>
                <a:buNone/>
              </a:pPr>
              <a:r>
                <a:rPr lang="en-US" sz="1200" b="1"/>
                <a:t>AC to DC converter</a:t>
              </a:r>
            </a:p>
          </p:txBody>
        </p:sp>
        <p:sp>
          <p:nvSpPr>
            <p:cNvPr id="53" name="Ellipse 4">
              <a:extLst>
                <a:ext uri="{FF2B5EF4-FFF2-40B4-BE49-F238E27FC236}">
                  <a16:creationId xmlns:a16="http://schemas.microsoft.com/office/drawing/2014/main" id="{C13FD494-CF4D-FAC3-1B39-B44BAB29EEFB}"/>
                </a:ext>
              </a:extLst>
            </p:cNvPr>
            <p:cNvSpPr>
              <a:spLocks/>
            </p:cNvSpPr>
            <p:nvPr>
              <p:custDataLst>
                <p:tags r:id="rId8"/>
              </p:custDataLst>
            </p:nvPr>
          </p:nvSpPr>
          <p:spPr>
            <a:xfrm flipH="1">
              <a:off x="4248348" y="2846963"/>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dirty="0">
                  <a:ln>
                    <a:noFill/>
                  </a:ln>
                  <a:solidFill>
                    <a:srgbClr val="FFFFFF"/>
                  </a:solidFill>
                  <a:effectLst/>
                  <a:uLnTx/>
                  <a:uFillTx/>
                  <a:latin typeface="Arial"/>
                  <a:ea typeface="+mn-ea"/>
                  <a:cs typeface="+mn-cs"/>
                </a:rPr>
                <a:t>1</a:t>
              </a:r>
            </a:p>
          </p:txBody>
        </p:sp>
      </p:grpSp>
      <p:grpSp>
        <p:nvGrpSpPr>
          <p:cNvPr id="13" name="Group 12">
            <a:extLst>
              <a:ext uri="{FF2B5EF4-FFF2-40B4-BE49-F238E27FC236}">
                <a16:creationId xmlns:a16="http://schemas.microsoft.com/office/drawing/2014/main" id="{09EC0BFC-8EFA-6C1D-208C-B561BFE8CDC0}"/>
              </a:ext>
            </a:extLst>
          </p:cNvPr>
          <p:cNvGrpSpPr/>
          <p:nvPr/>
        </p:nvGrpSpPr>
        <p:grpSpPr>
          <a:xfrm>
            <a:off x="5683370" y="2551991"/>
            <a:ext cx="1588497" cy="830997"/>
            <a:chOff x="5800937" y="2551991"/>
            <a:chExt cx="1588497" cy="830997"/>
          </a:xfrm>
        </p:grpSpPr>
        <p:sp>
          <p:nvSpPr>
            <p:cNvPr id="32" name="TextBox 31">
              <a:extLst>
                <a:ext uri="{FF2B5EF4-FFF2-40B4-BE49-F238E27FC236}">
                  <a16:creationId xmlns:a16="http://schemas.microsoft.com/office/drawing/2014/main" id="{F39E3676-E169-5ED0-7F01-F71D9D1787B0}"/>
                </a:ext>
              </a:extLst>
            </p:cNvPr>
            <p:cNvSpPr txBox="1"/>
            <p:nvPr/>
          </p:nvSpPr>
          <p:spPr bwMode="gray">
            <a:xfrm>
              <a:off x="5938631" y="2551991"/>
              <a:ext cx="1450803" cy="830997"/>
            </a:xfrm>
            <a:prstGeom prst="rect">
              <a:avLst/>
            </a:prstGeom>
            <a:noFill/>
          </p:spPr>
          <p:txBody>
            <a:bodyPr wrap="square" lIns="137160" tIns="137160" rIns="274320" bIns="137160" rtlCol="0">
              <a:spAutoFit/>
            </a:bodyPr>
            <a:lstStyle/>
            <a:p>
              <a:pPr marL="0" indent="0" algn="ctr">
                <a:spcBef>
                  <a:spcPts val="600"/>
                </a:spcBef>
                <a:spcAft>
                  <a:spcPts val="600"/>
                </a:spcAft>
                <a:buNone/>
              </a:pPr>
              <a:r>
                <a:rPr lang="en-US" sz="1200" b="1" dirty="0"/>
                <a:t>HVDC Transmission Line</a:t>
              </a:r>
            </a:p>
          </p:txBody>
        </p:sp>
        <p:sp>
          <p:nvSpPr>
            <p:cNvPr id="54" name="Ellipse 4">
              <a:extLst>
                <a:ext uri="{FF2B5EF4-FFF2-40B4-BE49-F238E27FC236}">
                  <a16:creationId xmlns:a16="http://schemas.microsoft.com/office/drawing/2014/main" id="{33313693-0F0A-2951-982B-F387F5B8BD54}"/>
                </a:ext>
              </a:extLst>
            </p:cNvPr>
            <p:cNvSpPr>
              <a:spLocks/>
            </p:cNvSpPr>
            <p:nvPr>
              <p:custDataLst>
                <p:tags r:id="rId7"/>
              </p:custDataLst>
            </p:nvPr>
          </p:nvSpPr>
          <p:spPr>
            <a:xfrm flipH="1">
              <a:off x="5800937" y="2846963"/>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dirty="0">
                  <a:ln>
                    <a:noFill/>
                  </a:ln>
                  <a:solidFill>
                    <a:srgbClr val="FFFFFF"/>
                  </a:solidFill>
                  <a:effectLst/>
                  <a:uLnTx/>
                  <a:uFillTx/>
                  <a:latin typeface="Arial"/>
                  <a:ea typeface="+mn-ea"/>
                  <a:cs typeface="+mn-cs"/>
                </a:rPr>
                <a:t>2</a:t>
              </a:r>
            </a:p>
          </p:txBody>
        </p:sp>
      </p:grpSp>
      <p:grpSp>
        <p:nvGrpSpPr>
          <p:cNvPr id="17" name="Group 16">
            <a:extLst>
              <a:ext uri="{FF2B5EF4-FFF2-40B4-BE49-F238E27FC236}">
                <a16:creationId xmlns:a16="http://schemas.microsoft.com/office/drawing/2014/main" id="{DA505FF6-CBD0-1380-8CEB-9939049471C5}"/>
              </a:ext>
            </a:extLst>
          </p:cNvPr>
          <p:cNvGrpSpPr/>
          <p:nvPr/>
        </p:nvGrpSpPr>
        <p:grpSpPr>
          <a:xfrm>
            <a:off x="7385979" y="2644066"/>
            <a:ext cx="1320697" cy="646331"/>
            <a:chOff x="7477420" y="2644066"/>
            <a:chExt cx="1320697" cy="646331"/>
          </a:xfrm>
        </p:grpSpPr>
        <p:sp>
          <p:nvSpPr>
            <p:cNvPr id="31" name="TextBox 30">
              <a:extLst>
                <a:ext uri="{FF2B5EF4-FFF2-40B4-BE49-F238E27FC236}">
                  <a16:creationId xmlns:a16="http://schemas.microsoft.com/office/drawing/2014/main" id="{BD77FC24-36CE-FBEC-BAA0-F2EB86A07E3D}"/>
                </a:ext>
              </a:extLst>
            </p:cNvPr>
            <p:cNvSpPr txBox="1"/>
            <p:nvPr/>
          </p:nvSpPr>
          <p:spPr bwMode="gray">
            <a:xfrm>
              <a:off x="7623739" y="2644066"/>
              <a:ext cx="1174378" cy="646331"/>
            </a:xfrm>
            <a:prstGeom prst="rect">
              <a:avLst/>
            </a:prstGeom>
            <a:noFill/>
          </p:spPr>
          <p:txBody>
            <a:bodyPr wrap="square" lIns="137160" tIns="137160" rIns="274320" bIns="137160" rtlCol="0">
              <a:spAutoFit/>
            </a:bodyPr>
            <a:lstStyle/>
            <a:p>
              <a:pPr marL="0" indent="0" algn="l">
                <a:spcBef>
                  <a:spcPts val="600"/>
                </a:spcBef>
                <a:spcAft>
                  <a:spcPts val="600"/>
                </a:spcAft>
                <a:buNone/>
              </a:pPr>
              <a:r>
                <a:rPr lang="en-US" sz="1200" b="1" dirty="0"/>
                <a:t>DC to AC converter</a:t>
              </a:r>
            </a:p>
          </p:txBody>
        </p:sp>
        <p:sp>
          <p:nvSpPr>
            <p:cNvPr id="56" name="Ellipse 4">
              <a:extLst>
                <a:ext uri="{FF2B5EF4-FFF2-40B4-BE49-F238E27FC236}">
                  <a16:creationId xmlns:a16="http://schemas.microsoft.com/office/drawing/2014/main" id="{42A4CC34-B25E-75E7-D031-C7AA2D35EDBD}"/>
                </a:ext>
              </a:extLst>
            </p:cNvPr>
            <p:cNvSpPr>
              <a:spLocks/>
            </p:cNvSpPr>
            <p:nvPr>
              <p:custDataLst>
                <p:tags r:id="rId6"/>
              </p:custDataLst>
            </p:nvPr>
          </p:nvSpPr>
          <p:spPr>
            <a:xfrm flipH="1">
              <a:off x="7477420" y="2846963"/>
              <a:ext cx="233996" cy="23399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strike="noStrike" kern="1200" cap="none" spc="0" normalizeH="0" baseline="0" noProof="0" dirty="0">
                  <a:ln>
                    <a:noFill/>
                  </a:ln>
                  <a:solidFill>
                    <a:srgbClr val="FFFFFF"/>
                  </a:solidFill>
                  <a:effectLst/>
                  <a:uLnTx/>
                  <a:uFillTx/>
                  <a:latin typeface="Arial"/>
                  <a:ea typeface="+mn-ea"/>
                  <a:cs typeface="+mn-cs"/>
                </a:rPr>
                <a:t>3</a:t>
              </a:r>
            </a:p>
          </p:txBody>
        </p:sp>
      </p:grpSp>
      <p:sp>
        <p:nvSpPr>
          <p:cNvPr id="5" name="Pentagon 4">
            <a:extLst>
              <a:ext uri="{FF2B5EF4-FFF2-40B4-BE49-F238E27FC236}">
                <a16:creationId xmlns:a16="http://schemas.microsoft.com/office/drawing/2014/main" id="{A4A2DA45-C356-D995-0089-EA298432B7BB}"/>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7" name="Chevron 6">
            <a:extLst>
              <a:ext uri="{FF2B5EF4-FFF2-40B4-BE49-F238E27FC236}">
                <a16:creationId xmlns:a16="http://schemas.microsoft.com/office/drawing/2014/main" id="{02D96B54-0E85-967C-A1F0-700A953CFCF6}"/>
              </a:ext>
            </a:extLst>
          </p:cNvPr>
          <p:cNvSpPr/>
          <p:nvPr/>
        </p:nvSpPr>
        <p:spPr>
          <a:xfrm>
            <a:off x="1690648"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Optimize</a:t>
            </a:r>
          </a:p>
        </p:txBody>
      </p:sp>
      <p:sp>
        <p:nvSpPr>
          <p:cNvPr id="8" name="Chevron 7">
            <a:extLst>
              <a:ext uri="{FF2B5EF4-FFF2-40B4-BE49-F238E27FC236}">
                <a16:creationId xmlns:a16="http://schemas.microsoft.com/office/drawing/2014/main" id="{F6A79565-43D4-AE0E-2096-B67808D78D5B}"/>
              </a:ext>
            </a:extLst>
          </p:cNvPr>
          <p:cNvSpPr/>
          <p:nvPr/>
        </p:nvSpPr>
        <p:spPr>
          <a:xfrm>
            <a:off x="3381296"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Modernize</a:t>
            </a:r>
          </a:p>
        </p:txBody>
      </p:sp>
      <p:sp>
        <p:nvSpPr>
          <p:cNvPr id="9" name="Chevron 8">
            <a:extLst>
              <a:ext uri="{FF2B5EF4-FFF2-40B4-BE49-F238E27FC236}">
                <a16:creationId xmlns:a16="http://schemas.microsoft.com/office/drawing/2014/main" id="{4CAD822D-0B08-416A-1579-B46F21F68013}"/>
              </a:ext>
            </a:extLst>
          </p:cNvPr>
          <p:cNvSpPr/>
          <p:nvPr/>
        </p:nvSpPr>
        <p:spPr>
          <a:xfrm>
            <a:off x="5071944" y="0"/>
            <a:ext cx="1788983" cy="288356"/>
          </a:xfrm>
          <a:prstGeom prst="chevron">
            <a:avLst/>
          </a:prstGeom>
          <a:solidFill>
            <a:srgbClr val="009B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Solutions: Expand</a:t>
            </a:r>
          </a:p>
        </p:txBody>
      </p:sp>
      <p:sp>
        <p:nvSpPr>
          <p:cNvPr id="11" name="Chevron 10">
            <a:extLst>
              <a:ext uri="{FF2B5EF4-FFF2-40B4-BE49-F238E27FC236}">
                <a16:creationId xmlns:a16="http://schemas.microsoft.com/office/drawing/2014/main" id="{22C50E05-635D-72C0-B49A-3838CC86390E}"/>
              </a:ext>
            </a:extLst>
          </p:cNvPr>
          <p:cNvSpPr/>
          <p:nvPr/>
        </p:nvSpPr>
        <p:spPr>
          <a:xfrm>
            <a:off x="6762592"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Deployment</a:t>
            </a:r>
          </a:p>
        </p:txBody>
      </p:sp>
      <p:sp>
        <p:nvSpPr>
          <p:cNvPr id="16" name="Rectangle 15">
            <a:extLst>
              <a:ext uri="{FF2B5EF4-FFF2-40B4-BE49-F238E27FC236}">
                <a16:creationId xmlns:a16="http://schemas.microsoft.com/office/drawing/2014/main" id="{BDC2795E-C92F-905D-DB24-25BED28C1E82}"/>
              </a:ext>
            </a:extLst>
          </p:cNvPr>
          <p:cNvSpPr/>
          <p:nvPr/>
        </p:nvSpPr>
        <p:spPr>
          <a:xfrm>
            <a:off x="10637520" y="0"/>
            <a:ext cx="1554480" cy="28835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050" kern="0" dirty="0">
                <a:solidFill>
                  <a:schemeClr val="bg1"/>
                </a:solidFill>
                <a:latin typeface="Arial"/>
                <a:sym typeface="Arial"/>
              </a:rPr>
              <a:t>HVDC</a:t>
            </a:r>
            <a:endParaRPr kumimoji="0" lang="en-US" sz="1050" b="0" i="0" u="none" strike="noStrike" kern="0" cap="none" spc="0" normalizeH="0" baseline="0" noProof="0" dirty="0">
              <a:solidFill>
                <a:schemeClr val="bg1"/>
              </a:solidFill>
              <a:effectLst/>
              <a:uLnTx/>
              <a:uFillTx/>
              <a:latin typeface="Arial"/>
              <a:ea typeface="+mn-ea"/>
              <a:cs typeface="+mn-cs"/>
              <a:sym typeface="Arial"/>
            </a:endParaRPr>
          </a:p>
        </p:txBody>
      </p:sp>
    </p:spTree>
    <p:extLst>
      <p:ext uri="{BB962C8B-B14F-4D97-AF65-F5344CB8AC3E}">
        <p14:creationId xmlns:p14="http://schemas.microsoft.com/office/powerpoint/2010/main" val="2317704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8D302-2B11-4576-777B-2C6856734479}"/>
            </a:ext>
          </a:extLst>
        </p:cNvPr>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278607F2-CD28-81B1-D162-F748E3FF3BD9}"/>
              </a:ext>
            </a:extLst>
          </p:cNvPr>
          <p:cNvGraphicFramePr>
            <a:graphicFrameLocks/>
          </p:cNvGraphicFramePr>
          <p:nvPr>
            <p:custDataLst>
              <p:tags r:id="rId1"/>
            </p:custDataLst>
            <p:extLst>
              <p:ext uri="{D42A27DB-BD31-4B8C-83A1-F6EECF244321}">
                <p14:modId xmlns:p14="http://schemas.microsoft.com/office/powerpoint/2010/main" val="33099697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04" imgH="405" progId="TCLayout.ActiveDocument.1">
                  <p:embed/>
                </p:oleObj>
              </mc:Choice>
              <mc:Fallback>
                <p:oleObj name="thinkcell Slide" r:id="rId10" imgW="404" imgH="405" progId="TCLayout.ActiveDocument.1">
                  <p:embed/>
                  <p:pic>
                    <p:nvPicPr>
                      <p:cNvPr id="11" name="think-cell data - do not delete" hidden="1">
                        <a:extLst>
                          <a:ext uri="{FF2B5EF4-FFF2-40B4-BE49-F238E27FC236}">
                            <a16:creationId xmlns:a16="http://schemas.microsoft.com/office/drawing/2014/main" id="{278607F2-CD28-81B1-D162-F748E3FF3BD9}"/>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7" name="Rectangle: Rounded Corners 514">
            <a:extLst>
              <a:ext uri="{FF2B5EF4-FFF2-40B4-BE49-F238E27FC236}">
                <a16:creationId xmlns:a16="http://schemas.microsoft.com/office/drawing/2014/main" id="{A8D6E4C6-0E70-006B-32E0-E90F1E58083C}"/>
              </a:ext>
            </a:extLst>
          </p:cNvPr>
          <p:cNvSpPr/>
          <p:nvPr/>
        </p:nvSpPr>
        <p:spPr bwMode="gray">
          <a:xfrm>
            <a:off x="8415767" y="1327630"/>
            <a:ext cx="3527287" cy="4982937"/>
          </a:xfrm>
          <a:prstGeom prst="roundRect">
            <a:avLst>
              <a:gd name="adj" fmla="val 1405"/>
            </a:avLst>
          </a:prstGeom>
          <a:solidFill>
            <a:srgbClr val="EE352E">
              <a:alpha val="20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50" name="Rectangle: Top Corners Rounded 449">
            <a:extLst>
              <a:ext uri="{FF2B5EF4-FFF2-40B4-BE49-F238E27FC236}">
                <a16:creationId xmlns:a16="http://schemas.microsoft.com/office/drawing/2014/main" id="{85092C32-C373-8606-BDE0-4ED3CDCDE35A}"/>
              </a:ext>
            </a:extLst>
          </p:cNvPr>
          <p:cNvSpPr/>
          <p:nvPr/>
        </p:nvSpPr>
        <p:spPr>
          <a:xfrm rot="16200000" flipH="1">
            <a:off x="1109170" y="4361669"/>
            <a:ext cx="316756" cy="1901162"/>
          </a:xfrm>
          <a:prstGeom prst="round2SameRect">
            <a:avLst>
              <a:gd name="adj1" fmla="val 5914"/>
              <a:gd name="adj2" fmla="val 0"/>
            </a:avLst>
          </a:prstGeom>
          <a:solidFill>
            <a:srgbClr val="7F7F7F"/>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36" name="Rectangle: Top Corners Rounded 35">
            <a:extLst>
              <a:ext uri="{FF2B5EF4-FFF2-40B4-BE49-F238E27FC236}">
                <a16:creationId xmlns:a16="http://schemas.microsoft.com/office/drawing/2014/main" id="{68E99965-B122-C5C9-FBED-2B3E590E5647}"/>
              </a:ext>
            </a:extLst>
          </p:cNvPr>
          <p:cNvSpPr/>
          <p:nvPr/>
        </p:nvSpPr>
        <p:spPr>
          <a:xfrm rot="16200000" flipH="1">
            <a:off x="1109170" y="1129477"/>
            <a:ext cx="316756" cy="1901162"/>
          </a:xfrm>
          <a:prstGeom prst="round2SameRect">
            <a:avLst>
              <a:gd name="adj1" fmla="val 5914"/>
              <a:gd name="adj2" fmla="val 0"/>
            </a:avLst>
          </a:prstGeom>
          <a:solidFill>
            <a:srgbClr val="34A398"/>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39" name="Rectangle: Top Corners Rounded 38">
            <a:extLst>
              <a:ext uri="{FF2B5EF4-FFF2-40B4-BE49-F238E27FC236}">
                <a16:creationId xmlns:a16="http://schemas.microsoft.com/office/drawing/2014/main" id="{6F13F0FC-A0AD-F8FC-3F1D-D708C7E862FD}"/>
              </a:ext>
            </a:extLst>
          </p:cNvPr>
          <p:cNvSpPr/>
          <p:nvPr/>
        </p:nvSpPr>
        <p:spPr>
          <a:xfrm rot="16200000" flipH="1">
            <a:off x="1109170" y="1533501"/>
            <a:ext cx="316756" cy="1901162"/>
          </a:xfrm>
          <a:prstGeom prst="round2SameRect">
            <a:avLst>
              <a:gd name="adj1" fmla="val 5914"/>
              <a:gd name="adj2" fmla="val 0"/>
            </a:avLst>
          </a:prstGeom>
          <a:solidFill>
            <a:srgbClr val="34A398"/>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48" name="Rectangle: Top Corners Rounded 47">
            <a:extLst>
              <a:ext uri="{FF2B5EF4-FFF2-40B4-BE49-F238E27FC236}">
                <a16:creationId xmlns:a16="http://schemas.microsoft.com/office/drawing/2014/main" id="{746DFDDC-D1F2-A9D2-060B-08AF202B8007}"/>
              </a:ext>
            </a:extLst>
          </p:cNvPr>
          <p:cNvSpPr/>
          <p:nvPr/>
        </p:nvSpPr>
        <p:spPr>
          <a:xfrm rot="16200000" flipH="1">
            <a:off x="1109170" y="1937525"/>
            <a:ext cx="316756" cy="1901162"/>
          </a:xfrm>
          <a:prstGeom prst="round2SameRect">
            <a:avLst>
              <a:gd name="adj1" fmla="val 5914"/>
              <a:gd name="adj2" fmla="val 0"/>
            </a:avLst>
          </a:prstGeom>
          <a:solidFill>
            <a:srgbClr val="34A398"/>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51" name="Rectangle: Top Corners Rounded 50">
            <a:extLst>
              <a:ext uri="{FF2B5EF4-FFF2-40B4-BE49-F238E27FC236}">
                <a16:creationId xmlns:a16="http://schemas.microsoft.com/office/drawing/2014/main" id="{DD6CC01C-741F-9BB7-B450-015647F26558}"/>
              </a:ext>
            </a:extLst>
          </p:cNvPr>
          <p:cNvSpPr/>
          <p:nvPr/>
        </p:nvSpPr>
        <p:spPr>
          <a:xfrm rot="16200000" flipH="1">
            <a:off x="1109170" y="2341549"/>
            <a:ext cx="316756" cy="1901162"/>
          </a:xfrm>
          <a:prstGeom prst="round2SameRect">
            <a:avLst>
              <a:gd name="adj1" fmla="val 5914"/>
              <a:gd name="adj2" fmla="val 0"/>
            </a:avLst>
          </a:prstGeom>
          <a:solidFill>
            <a:srgbClr val="34A398"/>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54" name="Rectangle: Top Corners Rounded 53">
            <a:extLst>
              <a:ext uri="{FF2B5EF4-FFF2-40B4-BE49-F238E27FC236}">
                <a16:creationId xmlns:a16="http://schemas.microsoft.com/office/drawing/2014/main" id="{FD978F86-7CAD-124C-211C-C73C9EADE0CB}"/>
              </a:ext>
            </a:extLst>
          </p:cNvPr>
          <p:cNvSpPr/>
          <p:nvPr/>
        </p:nvSpPr>
        <p:spPr>
          <a:xfrm rot="16200000" flipH="1">
            <a:off x="1109170" y="3149597"/>
            <a:ext cx="316756" cy="1901162"/>
          </a:xfrm>
          <a:prstGeom prst="round2SameRect">
            <a:avLst>
              <a:gd name="adj1" fmla="val 5914"/>
              <a:gd name="adj2" fmla="val 0"/>
            </a:avLst>
          </a:prstGeom>
          <a:solidFill>
            <a:srgbClr val="34A398"/>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60" name="Rectangle: Top Corners Rounded 59">
            <a:extLst>
              <a:ext uri="{FF2B5EF4-FFF2-40B4-BE49-F238E27FC236}">
                <a16:creationId xmlns:a16="http://schemas.microsoft.com/office/drawing/2014/main" id="{7A4765A0-3FBA-F9F7-7BD5-55DA2466CB34}"/>
              </a:ext>
            </a:extLst>
          </p:cNvPr>
          <p:cNvSpPr/>
          <p:nvPr/>
        </p:nvSpPr>
        <p:spPr>
          <a:xfrm rot="16200000" flipH="1">
            <a:off x="1109170" y="2745573"/>
            <a:ext cx="316756" cy="1901162"/>
          </a:xfrm>
          <a:prstGeom prst="round2SameRect">
            <a:avLst>
              <a:gd name="adj1" fmla="val 5914"/>
              <a:gd name="adj2" fmla="val 0"/>
            </a:avLst>
          </a:prstGeom>
          <a:solidFill>
            <a:srgbClr val="34A398"/>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63" name="Rectangle: Top Corners Rounded 62">
            <a:extLst>
              <a:ext uri="{FF2B5EF4-FFF2-40B4-BE49-F238E27FC236}">
                <a16:creationId xmlns:a16="http://schemas.microsoft.com/office/drawing/2014/main" id="{ABC129A6-5D48-BB32-BFC3-7E2825C9792B}"/>
              </a:ext>
            </a:extLst>
          </p:cNvPr>
          <p:cNvSpPr/>
          <p:nvPr/>
        </p:nvSpPr>
        <p:spPr>
          <a:xfrm rot="16200000" flipH="1">
            <a:off x="1109170" y="3553621"/>
            <a:ext cx="316756" cy="1901162"/>
          </a:xfrm>
          <a:prstGeom prst="round2SameRect">
            <a:avLst>
              <a:gd name="adj1" fmla="val 5914"/>
              <a:gd name="adj2" fmla="val 0"/>
            </a:avLst>
          </a:prstGeom>
          <a:solidFill>
            <a:srgbClr val="8865CC"/>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487" name="Rectangle: Top Corners Rounded 486">
            <a:extLst>
              <a:ext uri="{FF2B5EF4-FFF2-40B4-BE49-F238E27FC236}">
                <a16:creationId xmlns:a16="http://schemas.microsoft.com/office/drawing/2014/main" id="{03DBF770-E04B-E118-4410-C6B70691227E}"/>
              </a:ext>
            </a:extLst>
          </p:cNvPr>
          <p:cNvSpPr/>
          <p:nvPr/>
        </p:nvSpPr>
        <p:spPr>
          <a:xfrm rot="16200000" flipH="1">
            <a:off x="1109170" y="4765695"/>
            <a:ext cx="316756" cy="1901162"/>
          </a:xfrm>
          <a:prstGeom prst="round2SameRect">
            <a:avLst>
              <a:gd name="adj1" fmla="val 5914"/>
              <a:gd name="adj2" fmla="val 0"/>
            </a:avLst>
          </a:prstGeom>
          <a:gradFill>
            <a:gsLst>
              <a:gs pos="27000">
                <a:srgbClr val="8865CC"/>
              </a:gs>
              <a:gs pos="100000">
                <a:srgbClr val="009BDB"/>
              </a:gs>
            </a:gsLst>
            <a:lin ang="5400000" scaled="1"/>
          </a:gra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490" name="Rectangle: Top Corners Rounded 489">
            <a:extLst>
              <a:ext uri="{FF2B5EF4-FFF2-40B4-BE49-F238E27FC236}">
                <a16:creationId xmlns:a16="http://schemas.microsoft.com/office/drawing/2014/main" id="{7F93D3C4-854F-3CBC-EE1E-FDE41CABD2F0}"/>
              </a:ext>
            </a:extLst>
          </p:cNvPr>
          <p:cNvSpPr/>
          <p:nvPr/>
        </p:nvSpPr>
        <p:spPr>
          <a:xfrm rot="16200000" flipH="1">
            <a:off x="1109170" y="3957645"/>
            <a:ext cx="316756" cy="1901162"/>
          </a:xfrm>
          <a:prstGeom prst="round2SameRect">
            <a:avLst>
              <a:gd name="adj1" fmla="val 5914"/>
              <a:gd name="adj2" fmla="val 0"/>
            </a:avLst>
          </a:prstGeom>
          <a:solidFill>
            <a:schemeClr val="accent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latin typeface="+mj-lt"/>
            </a:endParaRPr>
          </a:p>
        </p:txBody>
      </p:sp>
      <p:sp>
        <p:nvSpPr>
          <p:cNvPr id="6" name="Title 5">
            <a:extLst>
              <a:ext uri="{FF2B5EF4-FFF2-40B4-BE49-F238E27FC236}">
                <a16:creationId xmlns:a16="http://schemas.microsoft.com/office/drawing/2014/main" id="{5C2631C3-8CC4-AB23-0AB8-E73416CCC362}"/>
              </a:ext>
            </a:extLst>
          </p:cNvPr>
          <p:cNvSpPr>
            <a:spLocks noGrp="1"/>
          </p:cNvSpPr>
          <p:nvPr>
            <p:ph type="title"/>
          </p:nvPr>
        </p:nvSpPr>
        <p:spPr/>
        <p:txBody>
          <a:bodyPr vert="horz" rIns="91440"/>
          <a:lstStyle/>
          <a:p>
            <a:r>
              <a:rPr lang="en-US"/>
              <a:t>U.S. grid expansion is a coordination challenge across rules, capital, assets and siting which causes significant delays</a:t>
            </a:r>
          </a:p>
        </p:txBody>
      </p:sp>
      <p:sp>
        <p:nvSpPr>
          <p:cNvPr id="479" name="Oval 478">
            <a:extLst>
              <a:ext uri="{FF2B5EF4-FFF2-40B4-BE49-F238E27FC236}">
                <a16:creationId xmlns:a16="http://schemas.microsoft.com/office/drawing/2014/main" id="{41674B44-DA22-5CB4-E5CF-3AC142126754}"/>
              </a:ext>
            </a:extLst>
          </p:cNvPr>
          <p:cNvSpPr/>
          <p:nvPr/>
        </p:nvSpPr>
        <p:spPr bwMode="gray">
          <a:xfrm>
            <a:off x="4799066" y="6046500"/>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80" name="Oval 479">
            <a:extLst>
              <a:ext uri="{FF2B5EF4-FFF2-40B4-BE49-F238E27FC236}">
                <a16:creationId xmlns:a16="http://schemas.microsoft.com/office/drawing/2014/main" id="{BEEB2021-9AA2-3A94-FC2C-0F8F8A1156C2}"/>
              </a:ext>
            </a:extLst>
          </p:cNvPr>
          <p:cNvSpPr/>
          <p:nvPr/>
        </p:nvSpPr>
        <p:spPr bwMode="gray">
          <a:xfrm>
            <a:off x="6500048" y="6046500"/>
            <a:ext cx="137160" cy="137160"/>
          </a:xfrm>
          <a:prstGeom prst="ellipse">
            <a:avLst/>
          </a:prstGeom>
          <a:solidFill>
            <a:srgbClr val="FFC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81" name="TextBox 480">
            <a:extLst>
              <a:ext uri="{FF2B5EF4-FFF2-40B4-BE49-F238E27FC236}">
                <a16:creationId xmlns:a16="http://schemas.microsoft.com/office/drawing/2014/main" id="{800BCA4B-4121-9479-C11A-B1B05575A6A1}"/>
              </a:ext>
            </a:extLst>
          </p:cNvPr>
          <p:cNvSpPr txBox="1"/>
          <p:nvPr/>
        </p:nvSpPr>
        <p:spPr bwMode="gray">
          <a:xfrm>
            <a:off x="4868159" y="6011843"/>
            <a:ext cx="1761358" cy="201015"/>
          </a:xfrm>
          <a:prstGeom prst="rect">
            <a:avLst/>
          </a:prstGeom>
          <a:noFill/>
        </p:spPr>
        <p:txBody>
          <a:bodyPr wrap="square" lIns="137160" tIns="137160" rIns="274320" bIns="137160" rtlCol="0" anchor="ctr">
            <a:spAutoFit/>
          </a:bodyPr>
          <a:lstStyle/>
          <a:p>
            <a:pPr marL="0" indent="0" algn="l">
              <a:spcBef>
                <a:spcPts val="600"/>
              </a:spcBef>
              <a:spcAft>
                <a:spcPts val="600"/>
              </a:spcAft>
              <a:buNone/>
            </a:pPr>
            <a:r>
              <a:rPr lang="en-US" sz="1000">
                <a:latin typeface="+mj-lt"/>
              </a:rPr>
              <a:t>Primary Decision Gate</a:t>
            </a:r>
          </a:p>
        </p:txBody>
      </p:sp>
      <p:sp>
        <p:nvSpPr>
          <p:cNvPr id="482" name="TextBox 481">
            <a:extLst>
              <a:ext uri="{FF2B5EF4-FFF2-40B4-BE49-F238E27FC236}">
                <a16:creationId xmlns:a16="http://schemas.microsoft.com/office/drawing/2014/main" id="{619D997E-B694-E4EC-CE77-8B8BCA908BB3}"/>
              </a:ext>
            </a:extLst>
          </p:cNvPr>
          <p:cNvSpPr txBox="1"/>
          <p:nvPr/>
        </p:nvSpPr>
        <p:spPr bwMode="gray">
          <a:xfrm>
            <a:off x="6698610" y="6011844"/>
            <a:ext cx="1761358" cy="201013"/>
          </a:xfrm>
          <a:prstGeom prst="rect">
            <a:avLst/>
          </a:prstGeom>
          <a:noFill/>
        </p:spPr>
        <p:txBody>
          <a:bodyPr wrap="square" lIns="137160" tIns="137160" rIns="274320" bIns="137160" rtlCol="0" anchor="ctr">
            <a:spAutoFit/>
          </a:bodyPr>
          <a:lstStyle/>
          <a:p>
            <a:pPr marL="0" indent="0" algn="l">
              <a:spcBef>
                <a:spcPts val="600"/>
              </a:spcBef>
              <a:spcAft>
                <a:spcPts val="600"/>
              </a:spcAft>
              <a:buNone/>
            </a:pPr>
            <a:r>
              <a:rPr lang="en-US" sz="1000" dirty="0">
                <a:latin typeface="+mj-lt"/>
              </a:rPr>
              <a:t>Secondary Influence</a:t>
            </a:r>
          </a:p>
        </p:txBody>
      </p:sp>
      <p:sp>
        <p:nvSpPr>
          <p:cNvPr id="509" name="Text Placeholder 10">
            <a:extLst>
              <a:ext uri="{FF2B5EF4-FFF2-40B4-BE49-F238E27FC236}">
                <a16:creationId xmlns:a16="http://schemas.microsoft.com/office/drawing/2014/main" id="{115DFB91-512B-3844-A114-92FBEDCA92F2}"/>
              </a:ext>
            </a:extLst>
          </p:cNvPr>
          <p:cNvSpPr>
            <a:spLocks/>
          </p:cNvSpPr>
          <p:nvPr>
            <p:custDataLst>
              <p:tags r:id="rId2"/>
            </p:custDataLst>
          </p:nvPr>
        </p:nvSpPr>
        <p:spPr bwMode="auto">
          <a:xfrm>
            <a:off x="6254752" y="1482725"/>
            <a:ext cx="1192213" cy="396875"/>
          </a:xfrm>
          <a:prstGeom prst="homePlate">
            <a:avLst>
              <a:gd name="adj" fmla="val 18400"/>
            </a:avLst>
          </a:prstGeom>
          <a:solidFill>
            <a:srgbClr val="034EA2"/>
          </a:solidFill>
          <a:ln w="9525" cmpd="sng" algn="ctr">
            <a:solidFill>
              <a:schemeClr val="bg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endParaRPr lang="en-US">
              <a:solidFill>
                <a:schemeClr val="bg1"/>
              </a:solidFill>
              <a:latin typeface="+mj-lt"/>
              <a:ea typeface="+mj-ea"/>
              <a:cs typeface="+mj-cs"/>
            </a:endParaRPr>
          </a:p>
        </p:txBody>
      </p:sp>
      <p:sp>
        <p:nvSpPr>
          <p:cNvPr id="511" name="Text Placeholder 10">
            <a:extLst>
              <a:ext uri="{FF2B5EF4-FFF2-40B4-BE49-F238E27FC236}">
                <a16:creationId xmlns:a16="http://schemas.microsoft.com/office/drawing/2014/main" id="{E9FB13D9-4C62-EA16-CBAA-B42AAC45F021}"/>
              </a:ext>
            </a:extLst>
          </p:cNvPr>
          <p:cNvSpPr>
            <a:spLocks/>
          </p:cNvSpPr>
          <p:nvPr>
            <p:custDataLst>
              <p:tags r:id="rId3"/>
            </p:custDataLst>
          </p:nvPr>
        </p:nvSpPr>
        <p:spPr bwMode="auto">
          <a:xfrm>
            <a:off x="7373938" y="1482725"/>
            <a:ext cx="1193800" cy="396875"/>
          </a:xfrm>
          <a:prstGeom prst="chevron">
            <a:avLst>
              <a:gd name="adj" fmla="val 18400"/>
            </a:avLst>
          </a:prstGeom>
          <a:solidFill>
            <a:srgbClr val="034EA2"/>
          </a:solidFill>
          <a:ln w="9525" cmpd="sng" algn="ctr">
            <a:solidFill>
              <a:schemeClr val="bg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endParaRPr lang="en-US">
              <a:solidFill>
                <a:schemeClr val="bg1"/>
              </a:solidFill>
              <a:latin typeface="+mj-lt"/>
              <a:ea typeface="+mj-ea"/>
              <a:cs typeface="+mj-cs"/>
            </a:endParaRPr>
          </a:p>
        </p:txBody>
      </p:sp>
      <p:sp>
        <p:nvSpPr>
          <p:cNvPr id="512" name="Text Placeholder 10">
            <a:extLst>
              <a:ext uri="{FF2B5EF4-FFF2-40B4-BE49-F238E27FC236}">
                <a16:creationId xmlns:a16="http://schemas.microsoft.com/office/drawing/2014/main" id="{5EEF7225-5A05-0C0F-65E2-81D0439ED602}"/>
              </a:ext>
            </a:extLst>
          </p:cNvPr>
          <p:cNvSpPr>
            <a:spLocks/>
          </p:cNvSpPr>
          <p:nvPr>
            <p:custDataLst>
              <p:tags r:id="rId4"/>
            </p:custDataLst>
          </p:nvPr>
        </p:nvSpPr>
        <p:spPr bwMode="auto">
          <a:xfrm>
            <a:off x="8494713" y="1482725"/>
            <a:ext cx="1193800" cy="396875"/>
          </a:xfrm>
          <a:prstGeom prst="chevron">
            <a:avLst>
              <a:gd name="adj" fmla="val 18400"/>
            </a:avLst>
          </a:prstGeom>
          <a:solidFill>
            <a:srgbClr val="034EA2"/>
          </a:solidFill>
          <a:ln w="9525" cmpd="sng" algn="ctr">
            <a:solidFill>
              <a:schemeClr val="bg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endParaRPr lang="en-US">
              <a:solidFill>
                <a:schemeClr val="bg1"/>
              </a:solidFill>
              <a:latin typeface="+mj-lt"/>
              <a:ea typeface="+mj-ea"/>
              <a:cs typeface="+mj-cs"/>
            </a:endParaRPr>
          </a:p>
        </p:txBody>
      </p:sp>
      <p:sp>
        <p:nvSpPr>
          <p:cNvPr id="513" name="Text Placeholder 10">
            <a:extLst>
              <a:ext uri="{FF2B5EF4-FFF2-40B4-BE49-F238E27FC236}">
                <a16:creationId xmlns:a16="http://schemas.microsoft.com/office/drawing/2014/main" id="{4C88EF69-A0F0-115B-C9CE-BE9C50488B87}"/>
              </a:ext>
            </a:extLst>
          </p:cNvPr>
          <p:cNvSpPr>
            <a:spLocks/>
          </p:cNvSpPr>
          <p:nvPr>
            <p:custDataLst>
              <p:tags r:id="rId5"/>
            </p:custDataLst>
          </p:nvPr>
        </p:nvSpPr>
        <p:spPr bwMode="auto">
          <a:xfrm>
            <a:off x="9615488" y="1482725"/>
            <a:ext cx="1192213" cy="396875"/>
          </a:xfrm>
          <a:prstGeom prst="chevron">
            <a:avLst>
              <a:gd name="adj" fmla="val 18000"/>
            </a:avLst>
          </a:prstGeom>
          <a:solidFill>
            <a:srgbClr val="034EA2"/>
          </a:solidFill>
          <a:ln w="9525" cmpd="sng" algn="ctr">
            <a:solidFill>
              <a:schemeClr val="bg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endParaRPr lang="en-US">
              <a:solidFill>
                <a:schemeClr val="bg1"/>
              </a:solidFill>
              <a:latin typeface="+mj-lt"/>
              <a:ea typeface="+mj-ea"/>
              <a:cs typeface="+mj-cs"/>
            </a:endParaRPr>
          </a:p>
        </p:txBody>
      </p:sp>
      <p:sp>
        <p:nvSpPr>
          <p:cNvPr id="514" name="Text Placeholder 10">
            <a:extLst>
              <a:ext uri="{FF2B5EF4-FFF2-40B4-BE49-F238E27FC236}">
                <a16:creationId xmlns:a16="http://schemas.microsoft.com/office/drawing/2014/main" id="{237658DF-67F2-30BC-1474-69F7D5B0B5E7}"/>
              </a:ext>
            </a:extLst>
          </p:cNvPr>
          <p:cNvSpPr>
            <a:spLocks/>
          </p:cNvSpPr>
          <p:nvPr>
            <p:custDataLst>
              <p:tags r:id="rId6"/>
            </p:custDataLst>
          </p:nvPr>
        </p:nvSpPr>
        <p:spPr bwMode="auto">
          <a:xfrm>
            <a:off x="10736263" y="1482725"/>
            <a:ext cx="1192213" cy="396875"/>
          </a:xfrm>
          <a:prstGeom prst="chevron">
            <a:avLst>
              <a:gd name="adj" fmla="val 18000"/>
            </a:avLst>
          </a:prstGeom>
          <a:solidFill>
            <a:srgbClr val="034EA2"/>
          </a:solidFill>
          <a:ln w="9525" cmpd="sng" algn="ctr">
            <a:solidFill>
              <a:schemeClr val="bg1"/>
            </a:solidFill>
          </a:ln>
          <a:effectLst/>
        </p:spPr>
        <p:txBody>
          <a:bodyPr vert="horz" wrap="none" lIns="0" tIns="0" rIns="0" bIns="0" rtlCol="0" anchor="ctr">
            <a:noAutofit/>
          </a:bodyPr>
          <a:lstStyle>
            <a:lvl1pPr marL="180975" indent="-180975" algn="l" defTabSz="914354"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61950"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2pPr>
            <a:lvl3pPr marL="534988" indent="-173038"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3pPr>
            <a:lvl4pPr marL="715963" indent="-180975" algn="l" defTabSz="914354" rtl="0" eaLnBrk="1" latinLnBrk="0" hangingPunct="1">
              <a:lnSpc>
                <a:spcPct val="100000"/>
              </a:lnSpc>
              <a:spcBef>
                <a:spcPts val="0"/>
              </a:spcBef>
              <a:buFont typeface="Arial" panose="020B0604020202020204" pitchFamily="34" charset="0"/>
              <a:buChar char="–"/>
              <a:defRPr sz="1200" kern="1200">
                <a:solidFill>
                  <a:schemeClr val="tx1"/>
                </a:solidFill>
                <a:latin typeface="+mn-lt"/>
                <a:ea typeface="+mn-ea"/>
                <a:cs typeface="+mn-cs"/>
              </a:defRPr>
            </a:lvl4pPr>
            <a:lvl5pPr marL="898525" indent="-182563" algn="l" defTabSz="914354" rtl="0" eaLnBrk="1" latinLnBrk="0" hangingPunct="1">
              <a:lnSpc>
                <a:spcPct val="100000"/>
              </a:lnSpc>
              <a:spcBef>
                <a:spcPts val="0"/>
              </a:spcBef>
              <a:buFont typeface="Arial" panose="020B0604020202020204" pitchFamily="34" charset="0"/>
              <a:buChar char="&gt;"/>
              <a:defRPr sz="12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ct val="0"/>
              </a:spcBef>
              <a:spcAft>
                <a:spcPct val="0"/>
              </a:spcAft>
              <a:buNone/>
            </a:pPr>
            <a:endParaRPr lang="en-US">
              <a:solidFill>
                <a:schemeClr val="bg1"/>
              </a:solidFill>
              <a:latin typeface="+mj-lt"/>
              <a:ea typeface="+mj-ea"/>
              <a:cs typeface="+mj-cs"/>
            </a:endParaRPr>
          </a:p>
        </p:txBody>
      </p:sp>
      <p:graphicFrame>
        <p:nvGraphicFramePr>
          <p:cNvPr id="55" name="Table 54">
            <a:extLst>
              <a:ext uri="{FF2B5EF4-FFF2-40B4-BE49-F238E27FC236}">
                <a16:creationId xmlns:a16="http://schemas.microsoft.com/office/drawing/2014/main" id="{44ED40BE-B52A-76F7-604D-61D6616D19CF}"/>
              </a:ext>
            </a:extLst>
          </p:cNvPr>
          <p:cNvGraphicFramePr>
            <a:graphicFrameLocks noGrp="1"/>
          </p:cNvGraphicFramePr>
          <p:nvPr>
            <p:extLst>
              <p:ext uri="{D42A27DB-BD31-4B8C-83A1-F6EECF244321}">
                <p14:modId xmlns:p14="http://schemas.microsoft.com/office/powerpoint/2010/main" val="2089693745"/>
              </p:ext>
            </p:extLst>
          </p:nvPr>
        </p:nvGraphicFramePr>
        <p:xfrm>
          <a:off x="263618" y="1482426"/>
          <a:ext cx="11593195" cy="4433049"/>
        </p:xfrm>
        <a:graphic>
          <a:graphicData uri="http://schemas.openxmlformats.org/drawingml/2006/table">
            <a:tbl>
              <a:tblPr firstRow="1" bandRow="1">
                <a:tableStyleId>{5C22544A-7EE6-4342-B048-85BDC9FD1C3A}</a:tableStyleId>
              </a:tblPr>
              <a:tblGrid>
                <a:gridCol w="2001910">
                  <a:extLst>
                    <a:ext uri="{9D8B030D-6E8A-4147-A177-3AD203B41FA5}">
                      <a16:colId xmlns:a16="http://schemas.microsoft.com/office/drawing/2014/main" val="551976936"/>
                    </a:ext>
                  </a:extLst>
                </a:gridCol>
                <a:gridCol w="3780430">
                  <a:extLst>
                    <a:ext uri="{9D8B030D-6E8A-4147-A177-3AD203B41FA5}">
                      <a16:colId xmlns:a16="http://schemas.microsoft.com/office/drawing/2014/main" val="99719594"/>
                    </a:ext>
                  </a:extLst>
                </a:gridCol>
                <a:gridCol w="208280">
                  <a:extLst>
                    <a:ext uri="{9D8B030D-6E8A-4147-A177-3AD203B41FA5}">
                      <a16:colId xmlns:a16="http://schemas.microsoft.com/office/drawing/2014/main" val="2810177879"/>
                    </a:ext>
                  </a:extLst>
                </a:gridCol>
                <a:gridCol w="1120515">
                  <a:extLst>
                    <a:ext uri="{9D8B030D-6E8A-4147-A177-3AD203B41FA5}">
                      <a16:colId xmlns:a16="http://schemas.microsoft.com/office/drawing/2014/main" val="3554962340"/>
                    </a:ext>
                  </a:extLst>
                </a:gridCol>
                <a:gridCol w="1120515">
                  <a:extLst>
                    <a:ext uri="{9D8B030D-6E8A-4147-A177-3AD203B41FA5}">
                      <a16:colId xmlns:a16="http://schemas.microsoft.com/office/drawing/2014/main" val="3771000200"/>
                    </a:ext>
                  </a:extLst>
                </a:gridCol>
                <a:gridCol w="1120515">
                  <a:extLst>
                    <a:ext uri="{9D8B030D-6E8A-4147-A177-3AD203B41FA5}">
                      <a16:colId xmlns:a16="http://schemas.microsoft.com/office/drawing/2014/main" val="504386385"/>
                    </a:ext>
                  </a:extLst>
                </a:gridCol>
                <a:gridCol w="1120515">
                  <a:extLst>
                    <a:ext uri="{9D8B030D-6E8A-4147-A177-3AD203B41FA5}">
                      <a16:colId xmlns:a16="http://schemas.microsoft.com/office/drawing/2014/main" val="4166464244"/>
                    </a:ext>
                  </a:extLst>
                </a:gridCol>
                <a:gridCol w="1120515">
                  <a:extLst>
                    <a:ext uri="{9D8B030D-6E8A-4147-A177-3AD203B41FA5}">
                      <a16:colId xmlns:a16="http://schemas.microsoft.com/office/drawing/2014/main" val="160413966"/>
                    </a:ext>
                  </a:extLst>
                </a:gridCol>
              </a:tblGrid>
              <a:tr h="395629">
                <a:tc>
                  <a:txBody>
                    <a:bodyPr/>
                    <a:lstStyle/>
                    <a:p>
                      <a:pPr>
                        <a:buNone/>
                      </a:pPr>
                      <a:r>
                        <a:rPr lang="en-US" sz="1200"/>
                        <a:t>Who is included</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buNone/>
                      </a:pPr>
                      <a:r>
                        <a:rPr lang="en-US" sz="1000"/>
                        <a:t>Roles &amp; Responsibilities</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solidFill>
                      <a:srgbClr val="034EA2"/>
                    </a:solidFill>
                  </a:tcPr>
                </a:tc>
                <a:tc>
                  <a:txBody>
                    <a:bodyPr/>
                    <a:lstStyle/>
                    <a:p>
                      <a:endParaRPr lang="en-US"/>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indent="0">
                        <a:buNone/>
                      </a:pPr>
                      <a:r>
                        <a:rPr lang="en-US" sz="900"/>
                        <a:t>Planning &amp; Need</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711200" rtl="0" eaLnBrk="1" latinLnBrk="0" hangingPunct="1">
                        <a:spcBef>
                          <a:spcPts val="1200"/>
                        </a:spcBef>
                        <a:buNone/>
                      </a:pPr>
                      <a:r>
                        <a:rPr lang="en-US" sz="900"/>
                        <a:t>Financing &amp; Cost Allocation</a:t>
                      </a:r>
                      <a:endParaRPr lang="en-US" sz="900" b="1" kern="1200">
                        <a:solidFill>
                          <a:schemeClr val="lt1"/>
                        </a:solidFill>
                        <a:latin typeface="+mn-lt"/>
                        <a:ea typeface="+mn-ea"/>
                        <a:cs typeface="+mn-cs"/>
                      </a:endParaRP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711200" rtl="0" eaLnBrk="1" latinLnBrk="0" hangingPunct="1">
                        <a:spcBef>
                          <a:spcPts val="1200"/>
                        </a:spcBef>
                        <a:buNone/>
                      </a:pPr>
                      <a:r>
                        <a:rPr lang="en-US" sz="900" b="1" kern="1200">
                          <a:solidFill>
                            <a:schemeClr val="lt1"/>
                          </a:solidFill>
                          <a:latin typeface="+mn-lt"/>
                          <a:ea typeface="+mn-ea"/>
                          <a:cs typeface="+mn-cs"/>
                        </a:rPr>
                        <a:t>Interconnection application</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711200" rtl="0" eaLnBrk="1" latinLnBrk="0" hangingPunct="1">
                        <a:spcBef>
                          <a:spcPts val="1200"/>
                        </a:spcBef>
                        <a:buNone/>
                      </a:pPr>
                      <a:r>
                        <a:rPr lang="en-US" sz="900" b="1" kern="1200">
                          <a:solidFill>
                            <a:schemeClr val="lt1"/>
                          </a:solidFill>
                          <a:latin typeface="+mn-lt"/>
                          <a:ea typeface="+mn-ea"/>
                          <a:cs typeface="+mn-cs"/>
                        </a:rPr>
                        <a:t>Siting&amp; Permitting</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711200" rtl="0" eaLnBrk="1" latinLnBrk="0" hangingPunct="1">
                        <a:spcBef>
                          <a:spcPts val="1200"/>
                        </a:spcBef>
                        <a:buNone/>
                      </a:pPr>
                      <a:r>
                        <a:rPr lang="en-US" sz="900" b="1" kern="1200">
                          <a:solidFill>
                            <a:schemeClr val="lt1"/>
                          </a:solidFill>
                          <a:latin typeface="+mn-lt"/>
                          <a:ea typeface="+mn-ea"/>
                          <a:cs typeface="+mn-cs"/>
                        </a:rPr>
                        <a:t>Procurement &amp; Construction</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4424264"/>
                  </a:ext>
                </a:extLst>
              </a:tr>
              <a:tr h="403742">
                <a:tc>
                  <a:txBody>
                    <a:bodyPr/>
                    <a:lstStyle/>
                    <a:p>
                      <a:pPr indent="0" algn="l">
                        <a:buNone/>
                      </a:pPr>
                      <a:r>
                        <a:rPr lang="en-US" sz="1000">
                          <a:solidFill>
                            <a:schemeClr val="bg1"/>
                          </a:solidFill>
                        </a:rPr>
                        <a:t>FERC</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000" b="1" dirty="0"/>
                        <a:t>Federal rule setter: </a:t>
                      </a:r>
                      <a:r>
                        <a:rPr lang="en-US" sz="1000" dirty="0"/>
                        <a:t>Sets interstate transmission, wholesale market, interconnection, cost-allocation rules</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buNone/>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3141700"/>
                  </a:ext>
                </a:extLst>
              </a:tr>
              <a:tr h="403742">
                <a:tc>
                  <a:txBody>
                    <a:bodyPr/>
                    <a:lstStyle/>
                    <a:p>
                      <a:pPr indent="0" algn="l">
                        <a:buNone/>
                      </a:pPr>
                      <a:r>
                        <a:rPr lang="en-US" sz="1000">
                          <a:solidFill>
                            <a:schemeClr val="bg1"/>
                          </a:solidFill>
                        </a:rPr>
                        <a:t>DOE / GDO / national labs</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t>Federal deployment enabler: </a:t>
                      </a:r>
                      <a:r>
                        <a:rPr lang="en-US" sz="1000" dirty="0"/>
                        <a:t>Identifies national infrastructure needs, funds and de-risks projects, and informs planning</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7554996"/>
                  </a:ext>
                </a:extLst>
              </a:tr>
              <a:tr h="403742">
                <a:tc>
                  <a:txBody>
                    <a:bodyPr/>
                    <a:lstStyle/>
                    <a:p>
                      <a:pPr indent="0" algn="l">
                        <a:buNone/>
                      </a:pPr>
                      <a:r>
                        <a:rPr lang="en-US" sz="1000">
                          <a:solidFill>
                            <a:schemeClr val="bg1"/>
                          </a:solidFill>
                        </a:rPr>
                        <a:t>NERC + Regional Entities</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000" b="1"/>
                        <a:t>Reliability authority: </a:t>
                      </a:r>
                      <a:r>
                        <a:rPr lang="en-US" sz="1000"/>
                        <a:t>Sets enforceable reliability, planning, operations and cybersecurity standards</a:t>
                      </a:r>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9525" cap="flat" cmpd="sng" algn="ctr">
                      <a:noFill/>
                      <a:prstDash val="sysDot"/>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3204957"/>
                  </a:ext>
                </a:extLst>
              </a:tr>
              <a:tr h="403742">
                <a:tc>
                  <a:txBody>
                    <a:bodyPr/>
                    <a:lstStyle/>
                    <a:p>
                      <a:pPr indent="0" algn="l">
                        <a:buNone/>
                      </a:pPr>
                      <a:r>
                        <a:rPr lang="en-US" sz="1000">
                          <a:solidFill>
                            <a:schemeClr val="bg1"/>
                          </a:solidFill>
                        </a:rPr>
                        <a:t>RTOs, ISOs, ERCOT</a:t>
                      </a:r>
                    </a:p>
                  </a:txBody>
                  <a:tcPr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000" b="1"/>
                        <a:t>Regional planners / operators: </a:t>
                      </a:r>
                      <a:r>
                        <a:rPr lang="en-US" sz="1000"/>
                        <a:t>Operate grid and markets, manage congestion &amp; coordinate regional interconnection</a:t>
                      </a:r>
                    </a:p>
                  </a:txBody>
                  <a:tcPr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9525" cap="flat" cmpd="sng" algn="ctr">
                      <a:noFill/>
                      <a:prstDash val="sysDot"/>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7164599"/>
                  </a:ext>
                </a:extLst>
              </a:tr>
              <a:tr h="403742">
                <a:tc>
                  <a:txBody>
                    <a:bodyPr/>
                    <a:lstStyle/>
                    <a:p>
                      <a:pPr indent="0" algn="l">
                        <a:buNone/>
                      </a:pPr>
                      <a:r>
                        <a:rPr lang="en-US" sz="1000">
                          <a:solidFill>
                            <a:schemeClr val="bg1"/>
                          </a:solidFill>
                        </a:rPr>
                        <a:t>State PUCs / PSCs, </a:t>
                      </a:r>
                    </a:p>
                  </a:txBody>
                  <a:tcPr anchor="ctr">
                    <a:lnL w="12700" cmpd="sng">
                      <a:noFill/>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000" b="1"/>
                        <a:t>State regulatory gatekeepers:</a:t>
                      </a:r>
                      <a:r>
                        <a:rPr lang="en-US" sz="1000"/>
                        <a:t> Approve utility investment, rates, cost recovery and siting where applicable</a:t>
                      </a:r>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6633127"/>
                  </a:ext>
                </a:extLst>
              </a:tr>
              <a:tr h="403742">
                <a:tc>
                  <a:txBody>
                    <a:bodyPr/>
                    <a:lstStyle/>
                    <a:p>
                      <a:pPr marL="177800" marR="0" lvl="0" indent="0" algn="l" defTabSz="711200" rtl="0" eaLnBrk="1" fontAlgn="auto" latinLnBrk="0" hangingPunct="1">
                        <a:lnSpc>
                          <a:spcPct val="100000"/>
                        </a:lnSpc>
                        <a:spcBef>
                          <a:spcPts val="1200"/>
                        </a:spcBef>
                        <a:spcAft>
                          <a:spcPts val="0"/>
                        </a:spcAft>
                        <a:buClrTx/>
                        <a:buSzTx/>
                        <a:buFontTx/>
                        <a:buNone/>
                        <a:tabLst/>
                        <a:defRPr/>
                      </a:pPr>
                      <a:r>
                        <a:rPr lang="en-US" sz="1000">
                          <a:solidFill>
                            <a:schemeClr val="bg1"/>
                          </a:solidFill>
                        </a:rPr>
                        <a:t>State Energy Offices</a:t>
                      </a:r>
                    </a:p>
                  </a:txBody>
                  <a:tcPr anchor="ctr">
                    <a:lnL w="12700" cmpd="sng">
                      <a:noFill/>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a:solidFill>
                            <a:schemeClr val="dk1"/>
                          </a:solidFill>
                          <a:latin typeface="+mn-lt"/>
                          <a:ea typeface="+mn-ea"/>
                          <a:cs typeface="+mn-cs"/>
                        </a:rPr>
                        <a:t>State policy coordinators:</a:t>
                      </a:r>
                      <a:r>
                        <a:rPr lang="en-US" sz="1000" b="0" kern="1200">
                          <a:solidFill>
                            <a:schemeClr val="dk1"/>
                          </a:solidFill>
                          <a:latin typeface="+mn-lt"/>
                          <a:ea typeface="+mn-ea"/>
                          <a:cs typeface="+mn-cs"/>
                        </a:rPr>
                        <a:t> Align with state energy policy, resilience &amp; energy targets and federal funding opportunities</a:t>
                      </a:r>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mpd="sng">
                      <a:noFill/>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92610409"/>
                  </a:ext>
                </a:extLst>
              </a:tr>
              <a:tr h="403742">
                <a:tc>
                  <a:txBody>
                    <a:bodyPr/>
                    <a:lstStyle/>
                    <a:p>
                      <a:pPr indent="0" algn="l">
                        <a:buNone/>
                      </a:pPr>
                      <a:r>
                        <a:rPr lang="en-US" sz="1000">
                          <a:solidFill>
                            <a:schemeClr val="bg1"/>
                          </a:solidFill>
                        </a:rPr>
                        <a:t>Transmission owners, IOUs, public power, co-ops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000" b="1"/>
                        <a:t>Asset owners / builders: </a:t>
                      </a:r>
                      <a:r>
                        <a:rPr lang="en-US" sz="1000"/>
                        <a:t>Build, own, maintain and modernize transmission and distribution assets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94498851"/>
                  </a:ext>
                </a:extLst>
              </a:tr>
              <a:tr h="403742">
                <a:tc>
                  <a:txBody>
                    <a:bodyPr/>
                    <a:lstStyle/>
                    <a:p>
                      <a:pPr indent="0" algn="l">
                        <a:buNone/>
                      </a:pPr>
                      <a:r>
                        <a:rPr lang="en-US" sz="1000">
                          <a:solidFill>
                            <a:schemeClr val="bg1"/>
                          </a:solidFill>
                        </a:rPr>
                        <a:t>Federal land agencies, state/ local gov., Tribal gov.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000" b="1"/>
                        <a:t>Permitting and public acceptance actors: </a:t>
                      </a:r>
                      <a:r>
                        <a:rPr lang="en-US" sz="1000"/>
                        <a:t>Determine whether projects can be sited, permitted &amp; built on acceptable timelines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8141931"/>
                  </a:ext>
                </a:extLst>
              </a:tr>
              <a:tr h="403742">
                <a:tc>
                  <a:txBody>
                    <a:bodyPr/>
                    <a:lstStyle/>
                    <a:p>
                      <a:pPr indent="0" algn="l">
                        <a:buNone/>
                      </a:pPr>
                      <a:r>
                        <a:rPr lang="en-US" sz="1000">
                          <a:solidFill>
                            <a:schemeClr val="bg1"/>
                          </a:solidFill>
                        </a:rPr>
                        <a:t>Generators, DCs, industrials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000" b="1"/>
                        <a:t>Interconnection customers / demand drivers:</a:t>
                      </a:r>
                      <a:r>
                        <a:rPr lang="en-US" sz="1000"/>
                        <a:t> Create generation and load needs, submit interconnection requests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6350" cap="flat" cmpd="sng" algn="ctr">
                      <a:solidFill>
                        <a:schemeClr val="bg2"/>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181157"/>
                  </a:ext>
                </a:extLst>
              </a:tr>
              <a:tr h="403742">
                <a:tc>
                  <a:txBody>
                    <a:bodyPr/>
                    <a:lstStyle/>
                    <a:p>
                      <a:pPr indent="0" algn="l">
                        <a:buNone/>
                      </a:pPr>
                      <a:r>
                        <a:rPr lang="en-US" sz="1000">
                          <a:solidFill>
                            <a:schemeClr val="bg1"/>
                          </a:solidFill>
                        </a:rPr>
                        <a:t>OEMs / EPCs / workforce / investors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ysDot"/>
                      <a:round/>
                      <a:headEnd type="none" w="med" len="med"/>
                      <a:tailEnd type="none" w="med" len="med"/>
                    </a:lnT>
                    <a:lnB w="9525"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t>Delivery and capital ecosystem:</a:t>
                      </a:r>
                      <a:r>
                        <a:rPr lang="en-US" sz="1000" dirty="0"/>
                        <a:t> Provide equipment, EPC services, qualified labor, grid technologies and capital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0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9401749"/>
                  </a:ext>
                </a:extLst>
              </a:tr>
            </a:tbl>
          </a:graphicData>
        </a:graphic>
      </p:graphicFrame>
      <p:sp>
        <p:nvSpPr>
          <p:cNvPr id="28" name="Oval 27">
            <a:extLst>
              <a:ext uri="{FF2B5EF4-FFF2-40B4-BE49-F238E27FC236}">
                <a16:creationId xmlns:a16="http://schemas.microsoft.com/office/drawing/2014/main" id="{8B47709E-A38F-F442-B7E0-AB3B0BAB16ED}"/>
              </a:ext>
            </a:extLst>
          </p:cNvPr>
          <p:cNvSpPr/>
          <p:nvPr/>
        </p:nvSpPr>
        <p:spPr bwMode="gray">
          <a:xfrm>
            <a:off x="6760089" y="2036651"/>
            <a:ext cx="137160" cy="137160"/>
          </a:xfrm>
          <a:prstGeom prst="ellipse">
            <a:avLst/>
          </a:prstGeom>
          <a:solidFill>
            <a:srgbClr val="FFC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30" name="Oval 29">
            <a:extLst>
              <a:ext uri="{FF2B5EF4-FFF2-40B4-BE49-F238E27FC236}">
                <a16:creationId xmlns:a16="http://schemas.microsoft.com/office/drawing/2014/main" id="{8BDBE8D5-0DBE-2966-C24E-0A2958C03138}"/>
              </a:ext>
            </a:extLst>
          </p:cNvPr>
          <p:cNvSpPr/>
          <p:nvPr/>
        </p:nvSpPr>
        <p:spPr bwMode="gray">
          <a:xfrm>
            <a:off x="7885234" y="2036651"/>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31" name="Oval 30">
            <a:extLst>
              <a:ext uri="{FF2B5EF4-FFF2-40B4-BE49-F238E27FC236}">
                <a16:creationId xmlns:a16="http://schemas.microsoft.com/office/drawing/2014/main" id="{7FD85B9B-5A32-9A81-3BAC-5316DE0A6B3B}"/>
              </a:ext>
            </a:extLst>
          </p:cNvPr>
          <p:cNvSpPr/>
          <p:nvPr/>
        </p:nvSpPr>
        <p:spPr bwMode="gray">
          <a:xfrm>
            <a:off x="9010379" y="2036651"/>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7" name="Oval 46">
            <a:extLst>
              <a:ext uri="{FF2B5EF4-FFF2-40B4-BE49-F238E27FC236}">
                <a16:creationId xmlns:a16="http://schemas.microsoft.com/office/drawing/2014/main" id="{5E4A4C8E-4FC7-B2E5-D088-80AF39ACAC6A}"/>
              </a:ext>
            </a:extLst>
          </p:cNvPr>
          <p:cNvSpPr/>
          <p:nvPr/>
        </p:nvSpPr>
        <p:spPr bwMode="gray">
          <a:xfrm>
            <a:off x="6760089" y="2837097"/>
            <a:ext cx="137160" cy="137160"/>
          </a:xfrm>
          <a:prstGeom prst="ellipse">
            <a:avLst/>
          </a:prstGeom>
          <a:solidFill>
            <a:srgbClr val="FFC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53" name="Oval 452">
            <a:extLst>
              <a:ext uri="{FF2B5EF4-FFF2-40B4-BE49-F238E27FC236}">
                <a16:creationId xmlns:a16="http://schemas.microsoft.com/office/drawing/2014/main" id="{C31F4C4E-FDAC-E6BA-1F6F-E51E1E47B0D5}"/>
              </a:ext>
            </a:extLst>
          </p:cNvPr>
          <p:cNvSpPr/>
          <p:nvPr/>
        </p:nvSpPr>
        <p:spPr bwMode="gray">
          <a:xfrm>
            <a:off x="6760089" y="3237320"/>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54" name="Oval 453">
            <a:extLst>
              <a:ext uri="{FF2B5EF4-FFF2-40B4-BE49-F238E27FC236}">
                <a16:creationId xmlns:a16="http://schemas.microsoft.com/office/drawing/2014/main" id="{A35ACBBB-E59C-BC90-592B-9A7237A79654}"/>
              </a:ext>
            </a:extLst>
          </p:cNvPr>
          <p:cNvSpPr/>
          <p:nvPr/>
        </p:nvSpPr>
        <p:spPr bwMode="gray">
          <a:xfrm>
            <a:off x="7885234" y="3237320"/>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55" name="Oval 454">
            <a:extLst>
              <a:ext uri="{FF2B5EF4-FFF2-40B4-BE49-F238E27FC236}">
                <a16:creationId xmlns:a16="http://schemas.microsoft.com/office/drawing/2014/main" id="{2C2953C2-8268-EBD0-6EC4-454AB71E678B}"/>
              </a:ext>
            </a:extLst>
          </p:cNvPr>
          <p:cNvSpPr/>
          <p:nvPr/>
        </p:nvSpPr>
        <p:spPr bwMode="gray">
          <a:xfrm>
            <a:off x="9010379" y="3237320"/>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58" name="Oval 457">
            <a:extLst>
              <a:ext uri="{FF2B5EF4-FFF2-40B4-BE49-F238E27FC236}">
                <a16:creationId xmlns:a16="http://schemas.microsoft.com/office/drawing/2014/main" id="{319CCA92-215B-D6BD-F0FF-C62164C2F10F}"/>
              </a:ext>
            </a:extLst>
          </p:cNvPr>
          <p:cNvSpPr/>
          <p:nvPr/>
        </p:nvSpPr>
        <p:spPr bwMode="gray">
          <a:xfrm>
            <a:off x="6760089" y="3637543"/>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59" name="Oval 458">
            <a:extLst>
              <a:ext uri="{FF2B5EF4-FFF2-40B4-BE49-F238E27FC236}">
                <a16:creationId xmlns:a16="http://schemas.microsoft.com/office/drawing/2014/main" id="{0BA4FDC2-B819-B834-205E-A485A7BBA28D}"/>
              </a:ext>
            </a:extLst>
          </p:cNvPr>
          <p:cNvSpPr/>
          <p:nvPr/>
        </p:nvSpPr>
        <p:spPr bwMode="gray">
          <a:xfrm>
            <a:off x="7885234" y="3637543"/>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60" name="Oval 459">
            <a:extLst>
              <a:ext uri="{FF2B5EF4-FFF2-40B4-BE49-F238E27FC236}">
                <a16:creationId xmlns:a16="http://schemas.microsoft.com/office/drawing/2014/main" id="{ED751BF1-6BEC-85B5-B776-B32E0D45DC85}"/>
              </a:ext>
            </a:extLst>
          </p:cNvPr>
          <p:cNvSpPr/>
          <p:nvPr/>
        </p:nvSpPr>
        <p:spPr bwMode="gray">
          <a:xfrm>
            <a:off x="9010379" y="3637543"/>
            <a:ext cx="137160" cy="137160"/>
          </a:xfrm>
          <a:prstGeom prst="ellipse">
            <a:avLst/>
          </a:prstGeom>
          <a:solidFill>
            <a:srgbClr val="FFC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61" name="Oval 460">
            <a:extLst>
              <a:ext uri="{FF2B5EF4-FFF2-40B4-BE49-F238E27FC236}">
                <a16:creationId xmlns:a16="http://schemas.microsoft.com/office/drawing/2014/main" id="{54980260-4DC6-D41A-A5EF-B5B71E0ED438}"/>
              </a:ext>
            </a:extLst>
          </p:cNvPr>
          <p:cNvSpPr/>
          <p:nvPr/>
        </p:nvSpPr>
        <p:spPr bwMode="gray">
          <a:xfrm>
            <a:off x="10135525" y="3637543"/>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63" name="Oval 462">
            <a:extLst>
              <a:ext uri="{FF2B5EF4-FFF2-40B4-BE49-F238E27FC236}">
                <a16:creationId xmlns:a16="http://schemas.microsoft.com/office/drawing/2014/main" id="{84A0FA43-162D-99E7-36DD-B35BCB23B1E9}"/>
              </a:ext>
            </a:extLst>
          </p:cNvPr>
          <p:cNvSpPr/>
          <p:nvPr/>
        </p:nvSpPr>
        <p:spPr bwMode="gray">
          <a:xfrm>
            <a:off x="6760089" y="4437989"/>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64" name="Oval 463">
            <a:extLst>
              <a:ext uri="{FF2B5EF4-FFF2-40B4-BE49-F238E27FC236}">
                <a16:creationId xmlns:a16="http://schemas.microsoft.com/office/drawing/2014/main" id="{3D902C97-9669-C4CA-BA1A-407FC100A00F}"/>
              </a:ext>
            </a:extLst>
          </p:cNvPr>
          <p:cNvSpPr/>
          <p:nvPr/>
        </p:nvSpPr>
        <p:spPr bwMode="gray">
          <a:xfrm>
            <a:off x="7885234" y="4437989"/>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65" name="Oval 464">
            <a:extLst>
              <a:ext uri="{FF2B5EF4-FFF2-40B4-BE49-F238E27FC236}">
                <a16:creationId xmlns:a16="http://schemas.microsoft.com/office/drawing/2014/main" id="{91BDC2DD-8BEA-B539-5E08-BA22DD8F9A3E}"/>
              </a:ext>
            </a:extLst>
          </p:cNvPr>
          <p:cNvSpPr/>
          <p:nvPr/>
        </p:nvSpPr>
        <p:spPr bwMode="gray">
          <a:xfrm>
            <a:off x="9010379" y="4437989"/>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66" name="Oval 465">
            <a:extLst>
              <a:ext uri="{FF2B5EF4-FFF2-40B4-BE49-F238E27FC236}">
                <a16:creationId xmlns:a16="http://schemas.microsoft.com/office/drawing/2014/main" id="{C6194ECB-914D-E629-306C-142E9EDE898B}"/>
              </a:ext>
            </a:extLst>
          </p:cNvPr>
          <p:cNvSpPr/>
          <p:nvPr/>
        </p:nvSpPr>
        <p:spPr bwMode="gray">
          <a:xfrm>
            <a:off x="10135525" y="4437989"/>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67" name="Oval 466">
            <a:extLst>
              <a:ext uri="{FF2B5EF4-FFF2-40B4-BE49-F238E27FC236}">
                <a16:creationId xmlns:a16="http://schemas.microsoft.com/office/drawing/2014/main" id="{50BD2F80-FA50-643E-0DEA-8AD0B09261B8}"/>
              </a:ext>
            </a:extLst>
          </p:cNvPr>
          <p:cNvSpPr/>
          <p:nvPr/>
        </p:nvSpPr>
        <p:spPr bwMode="gray">
          <a:xfrm>
            <a:off x="11260671" y="4437989"/>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74" name="Oval 473">
            <a:extLst>
              <a:ext uri="{FF2B5EF4-FFF2-40B4-BE49-F238E27FC236}">
                <a16:creationId xmlns:a16="http://schemas.microsoft.com/office/drawing/2014/main" id="{49317B6C-B72E-BFE7-A486-47C16A15F87B}"/>
              </a:ext>
            </a:extLst>
          </p:cNvPr>
          <p:cNvSpPr/>
          <p:nvPr/>
        </p:nvSpPr>
        <p:spPr bwMode="gray">
          <a:xfrm>
            <a:off x="6760089" y="5262301"/>
            <a:ext cx="137160" cy="137160"/>
          </a:xfrm>
          <a:prstGeom prst="ellipse">
            <a:avLst/>
          </a:prstGeom>
          <a:solidFill>
            <a:srgbClr val="FCCC0A"/>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75" name="Oval 474">
            <a:extLst>
              <a:ext uri="{FF2B5EF4-FFF2-40B4-BE49-F238E27FC236}">
                <a16:creationId xmlns:a16="http://schemas.microsoft.com/office/drawing/2014/main" id="{E3AEC8E9-F882-E982-04BC-45DDC82A70F2}"/>
              </a:ext>
            </a:extLst>
          </p:cNvPr>
          <p:cNvSpPr/>
          <p:nvPr/>
        </p:nvSpPr>
        <p:spPr bwMode="gray">
          <a:xfrm>
            <a:off x="7885234" y="5262301"/>
            <a:ext cx="137160" cy="137160"/>
          </a:xfrm>
          <a:prstGeom prst="ellipse">
            <a:avLst/>
          </a:prstGeom>
          <a:solidFill>
            <a:srgbClr val="FCCC0A"/>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76" name="Oval 475">
            <a:extLst>
              <a:ext uri="{FF2B5EF4-FFF2-40B4-BE49-F238E27FC236}">
                <a16:creationId xmlns:a16="http://schemas.microsoft.com/office/drawing/2014/main" id="{A3C9ACF6-D396-E6F1-1C68-8410CE16BE3A}"/>
              </a:ext>
            </a:extLst>
          </p:cNvPr>
          <p:cNvSpPr/>
          <p:nvPr/>
        </p:nvSpPr>
        <p:spPr bwMode="gray">
          <a:xfrm>
            <a:off x="9010379" y="5262301"/>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0" name="Oval 39">
            <a:extLst>
              <a:ext uri="{FF2B5EF4-FFF2-40B4-BE49-F238E27FC236}">
                <a16:creationId xmlns:a16="http://schemas.microsoft.com/office/drawing/2014/main" id="{9F430793-7240-ADBC-4D2B-E7444574D55A}"/>
              </a:ext>
            </a:extLst>
          </p:cNvPr>
          <p:cNvSpPr/>
          <p:nvPr/>
        </p:nvSpPr>
        <p:spPr bwMode="gray">
          <a:xfrm>
            <a:off x="6760089" y="2436874"/>
            <a:ext cx="137160" cy="137160"/>
          </a:xfrm>
          <a:prstGeom prst="ellipse">
            <a:avLst/>
          </a:prstGeom>
          <a:solidFill>
            <a:srgbClr val="FFC1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5" name="Oval 44">
            <a:extLst>
              <a:ext uri="{FF2B5EF4-FFF2-40B4-BE49-F238E27FC236}">
                <a16:creationId xmlns:a16="http://schemas.microsoft.com/office/drawing/2014/main" id="{3AEC989A-E31E-F173-8117-2D8237E97174}"/>
              </a:ext>
            </a:extLst>
          </p:cNvPr>
          <p:cNvSpPr/>
          <p:nvPr/>
        </p:nvSpPr>
        <p:spPr bwMode="gray">
          <a:xfrm>
            <a:off x="10135525" y="2436874"/>
            <a:ext cx="137160" cy="137160"/>
          </a:xfrm>
          <a:prstGeom prst="ellipse">
            <a:avLst/>
          </a:prstGeom>
          <a:solidFill>
            <a:srgbClr val="FFC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91" name="Oval 490">
            <a:extLst>
              <a:ext uri="{FF2B5EF4-FFF2-40B4-BE49-F238E27FC236}">
                <a16:creationId xmlns:a16="http://schemas.microsoft.com/office/drawing/2014/main" id="{E8AB4CD4-5050-32DF-3764-3B136E6B7D58}"/>
              </a:ext>
            </a:extLst>
          </p:cNvPr>
          <p:cNvSpPr/>
          <p:nvPr/>
        </p:nvSpPr>
        <p:spPr bwMode="gray">
          <a:xfrm>
            <a:off x="7885234" y="2436874"/>
            <a:ext cx="137160" cy="137160"/>
          </a:xfrm>
          <a:prstGeom prst="ellipse">
            <a:avLst/>
          </a:prstGeom>
          <a:solidFill>
            <a:srgbClr val="FFC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92" name="Oval 491">
            <a:extLst>
              <a:ext uri="{FF2B5EF4-FFF2-40B4-BE49-F238E27FC236}">
                <a16:creationId xmlns:a16="http://schemas.microsoft.com/office/drawing/2014/main" id="{ED8300BE-C4A1-58AF-BAE4-A3D67A40F6CC}"/>
              </a:ext>
            </a:extLst>
          </p:cNvPr>
          <p:cNvSpPr/>
          <p:nvPr/>
        </p:nvSpPr>
        <p:spPr bwMode="gray">
          <a:xfrm>
            <a:off x="6760089" y="4037766"/>
            <a:ext cx="137160" cy="137160"/>
          </a:xfrm>
          <a:prstGeom prst="ellipse">
            <a:avLst/>
          </a:prstGeom>
          <a:solidFill>
            <a:srgbClr val="FCCC0A"/>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72" name="Oval 471">
            <a:extLst>
              <a:ext uri="{FF2B5EF4-FFF2-40B4-BE49-F238E27FC236}">
                <a16:creationId xmlns:a16="http://schemas.microsoft.com/office/drawing/2014/main" id="{079C7C81-9451-6B8A-F121-96D72E14BC03}"/>
              </a:ext>
            </a:extLst>
          </p:cNvPr>
          <p:cNvSpPr/>
          <p:nvPr/>
        </p:nvSpPr>
        <p:spPr bwMode="gray">
          <a:xfrm>
            <a:off x="10135525" y="4862078"/>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94" name="Oval 493">
            <a:extLst>
              <a:ext uri="{FF2B5EF4-FFF2-40B4-BE49-F238E27FC236}">
                <a16:creationId xmlns:a16="http://schemas.microsoft.com/office/drawing/2014/main" id="{383575B7-A88E-D1F4-1E22-E336A7CEBD00}"/>
              </a:ext>
            </a:extLst>
          </p:cNvPr>
          <p:cNvSpPr/>
          <p:nvPr/>
        </p:nvSpPr>
        <p:spPr bwMode="gray">
          <a:xfrm>
            <a:off x="11260671" y="4838212"/>
            <a:ext cx="137160" cy="137160"/>
          </a:xfrm>
          <a:prstGeom prst="ellipse">
            <a:avLst/>
          </a:prstGeom>
          <a:solidFill>
            <a:srgbClr val="FCCC0A"/>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96" name="Oval 495">
            <a:extLst>
              <a:ext uri="{FF2B5EF4-FFF2-40B4-BE49-F238E27FC236}">
                <a16:creationId xmlns:a16="http://schemas.microsoft.com/office/drawing/2014/main" id="{FBE432F9-4A15-BFE2-072D-BD856DCBF2AB}"/>
              </a:ext>
            </a:extLst>
          </p:cNvPr>
          <p:cNvSpPr/>
          <p:nvPr/>
        </p:nvSpPr>
        <p:spPr bwMode="gray">
          <a:xfrm>
            <a:off x="7885234" y="5662523"/>
            <a:ext cx="137160" cy="137160"/>
          </a:xfrm>
          <a:prstGeom prst="ellipse">
            <a:avLst/>
          </a:prstGeom>
          <a:solidFill>
            <a:srgbClr val="FCCC0A"/>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499" name="Oval 498">
            <a:extLst>
              <a:ext uri="{FF2B5EF4-FFF2-40B4-BE49-F238E27FC236}">
                <a16:creationId xmlns:a16="http://schemas.microsoft.com/office/drawing/2014/main" id="{0CDB9C6C-0091-9971-1947-EAF09FA5C8D2}"/>
              </a:ext>
            </a:extLst>
          </p:cNvPr>
          <p:cNvSpPr/>
          <p:nvPr/>
        </p:nvSpPr>
        <p:spPr bwMode="gray">
          <a:xfrm>
            <a:off x="11260671" y="5662523"/>
            <a:ext cx="137160" cy="137160"/>
          </a:xfrm>
          <a:prstGeom prst="ellipse">
            <a:avLst/>
          </a:prstGeom>
          <a:solidFill>
            <a:srgbClr val="F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520" name="btfpNotesBox962619">
            <a:extLst>
              <a:ext uri="{FF2B5EF4-FFF2-40B4-BE49-F238E27FC236}">
                <a16:creationId xmlns:a16="http://schemas.microsoft.com/office/drawing/2014/main" id="{44AE4BC4-F3C4-BC85-3903-3057C186A1F6}"/>
              </a:ext>
            </a:extLst>
          </p:cNvPr>
          <p:cNvSpPr txBox="1"/>
          <p:nvPr>
            <p:custDataLst>
              <p:tags r:id="rId7"/>
            </p:custDataLst>
          </p:nvPr>
        </p:nvSpPr>
        <p:spPr bwMode="gray">
          <a:xfrm>
            <a:off x="330199" y="6200301"/>
            <a:ext cx="9192030" cy="615553"/>
          </a:xfrm>
          <a:prstGeom prst="rect">
            <a:avLst/>
          </a:prstGeom>
          <a:noFill/>
        </p:spPr>
        <p:txBody>
          <a:bodyPr vert="horz" wrap="square" lIns="0" tIns="0" rIns="0" bIns="0" rtlCol="0" anchor="b">
            <a:spAutoFit/>
          </a:bodyPr>
          <a:lstStyle/>
          <a:p>
            <a:r>
              <a:rPr lang="en-US" sz="800" baseline="30000" dirty="0"/>
              <a:t>1</a:t>
            </a:r>
            <a:r>
              <a:rPr lang="en-US" sz="800" dirty="0"/>
              <a:t>Interconnection Request to Commercial Operation Date. </a:t>
            </a:r>
            <a:r>
              <a:rPr lang="en-US" sz="800" baseline="30000" dirty="0"/>
              <a:t>2.</a:t>
            </a:r>
            <a:r>
              <a:rPr lang="en-US" sz="800" dirty="0"/>
              <a:t> Q2 2025 at ~2.5 years (128 weeks) for power transformers and ~2.8 years (144 weeks) for Generator Step-Up (GSUs).</a:t>
            </a:r>
          </a:p>
          <a:p>
            <a:r>
              <a:rPr lang="en-US" sz="800" dirty="0"/>
              <a:t>Sources: FERC Orders </a:t>
            </a:r>
            <a:r>
              <a:rPr lang="en-US" sz="800" dirty="0">
                <a:hlinkClick r:id="rId12"/>
              </a:rPr>
              <a:t>1920</a:t>
            </a:r>
            <a:r>
              <a:rPr lang="en-US" sz="800" dirty="0"/>
              <a:t> and </a:t>
            </a:r>
            <a:r>
              <a:rPr lang="en-US" sz="800" dirty="0">
                <a:hlinkClick r:id="rId13"/>
              </a:rPr>
              <a:t>2023</a:t>
            </a:r>
            <a:r>
              <a:rPr lang="en-US" sz="800" dirty="0"/>
              <a:t>; </a:t>
            </a:r>
            <a:r>
              <a:rPr lang="en-US" sz="800" dirty="0">
                <a:hlinkClick r:id="rId14"/>
              </a:rPr>
              <a:t>CITAP</a:t>
            </a:r>
            <a:r>
              <a:rPr lang="en-US" sz="800" dirty="0"/>
              <a:t> (DOE, 2024); </a:t>
            </a:r>
            <a:r>
              <a:rPr lang="en-US" sz="800" dirty="0">
                <a:hlinkClick r:id="rId15"/>
              </a:rPr>
              <a:t>Long-Term Reliability Assessment</a:t>
            </a:r>
            <a:r>
              <a:rPr lang="en-US" sz="800" dirty="0"/>
              <a:t> (NERC 2024); </a:t>
            </a:r>
            <a:r>
              <a:rPr lang="en-US" sz="800" dirty="0">
                <a:hlinkClick r:id="rId16"/>
              </a:rPr>
              <a:t>2025 Edition Characteristics of Power Plants Seeking Transmission Interconnection As of the End of 2024</a:t>
            </a:r>
            <a:r>
              <a:rPr lang="en-US" sz="800" dirty="0"/>
              <a:t> (Berkeley Lab, 2025); </a:t>
            </a:r>
            <a:r>
              <a:rPr lang="en-US" sz="800" dirty="0">
                <a:hlinkClick r:id="rId17"/>
              </a:rPr>
              <a:t>Wood Mackenzie Q2 2025 Survey Results</a:t>
            </a:r>
            <a:r>
              <a:rPr lang="en-US" sz="800" dirty="0"/>
              <a:t>.</a:t>
            </a:r>
          </a:p>
          <a:p>
            <a:r>
              <a:rPr lang="en-US" sz="800" dirty="0"/>
              <a:t>Credit: </a:t>
            </a:r>
            <a:r>
              <a:rPr lang="en-US" sz="800" dirty="0">
                <a:cs typeface="Arial"/>
              </a:rPr>
              <a:t>Ilayda Tezcan, Ariela Farchi, Pia Doris Morrow, </a:t>
            </a:r>
            <a:r>
              <a:rPr lang="en-US" sz="800" dirty="0">
                <a:solidFill>
                  <a:srgbClr val="000000"/>
                </a:solidFill>
              </a:rPr>
              <a:t>and </a:t>
            </a:r>
            <a:r>
              <a:rPr lang="en-US" sz="800" dirty="0">
                <a:solidFill>
                  <a:srgbClr val="000000"/>
                </a:solidFill>
                <a:hlinkClick r:id="rId18"/>
              </a:rPr>
              <a:t>Gernot Wagner</a:t>
            </a:r>
            <a:r>
              <a:rPr lang="en-US" sz="800" dirty="0">
                <a:solidFill>
                  <a:srgbClr val="000000"/>
                </a:solidFill>
              </a:rPr>
              <a:t>. </a:t>
            </a:r>
            <a:r>
              <a:rPr lang="en-US" sz="800" dirty="0">
                <a:hlinkClick r:id="rId19"/>
              </a:rPr>
              <a:t>Share with attribution</a:t>
            </a:r>
            <a:r>
              <a:rPr lang="en-US" sz="800" dirty="0">
                <a:solidFill>
                  <a:srgbClr val="000000"/>
                </a:solidFill>
              </a:rPr>
              <a:t>: Wagner </a:t>
            </a:r>
            <a:r>
              <a:rPr lang="en-US" sz="800" i="1" dirty="0">
                <a:solidFill>
                  <a:srgbClr val="000000"/>
                </a:solidFill>
              </a:rPr>
              <a:t>et al. </a:t>
            </a:r>
            <a:r>
              <a:rPr lang="en-US" sz="800" dirty="0">
                <a:solidFill>
                  <a:srgbClr val="000000"/>
                </a:solidFill>
              </a:rPr>
              <a:t>“Powering Grids,” Columbia Business School Climate Knowledge Initiative (28 September 2026).</a:t>
            </a:r>
            <a:endParaRPr lang="en-US" sz="800" dirty="0">
              <a:latin typeface="Arial" panose="020B0604020202020204" pitchFamily="34" charset="0"/>
              <a:cs typeface="Arial" panose="020B0604020202020204" pitchFamily="34" charset="0"/>
            </a:endParaRPr>
          </a:p>
        </p:txBody>
      </p:sp>
      <p:sp>
        <p:nvSpPr>
          <p:cNvPr id="521" name="TextBox 520">
            <a:extLst>
              <a:ext uri="{FF2B5EF4-FFF2-40B4-BE49-F238E27FC236}">
                <a16:creationId xmlns:a16="http://schemas.microsoft.com/office/drawing/2014/main" id="{AD5239C0-C886-B418-AAF5-0CEC0AA29F42}"/>
              </a:ext>
            </a:extLst>
          </p:cNvPr>
          <p:cNvSpPr txBox="1"/>
          <p:nvPr/>
        </p:nvSpPr>
        <p:spPr bwMode="gray">
          <a:xfrm>
            <a:off x="9441960" y="1314801"/>
            <a:ext cx="1738659" cy="182739"/>
          </a:xfrm>
          <a:prstGeom prst="rect">
            <a:avLst/>
          </a:prstGeom>
          <a:noFill/>
        </p:spPr>
        <p:txBody>
          <a:bodyPr wrap="square" lIns="137160" tIns="137160" rIns="274320" bIns="137160" rtlCol="0" anchor="ctr">
            <a:spAutoFit/>
          </a:bodyPr>
          <a:lstStyle/>
          <a:p>
            <a:pPr marL="0" indent="0" algn="l">
              <a:spcBef>
                <a:spcPts val="600"/>
              </a:spcBef>
              <a:spcAft>
                <a:spcPts val="600"/>
              </a:spcAft>
              <a:buNone/>
            </a:pPr>
            <a:r>
              <a:rPr lang="en-US" sz="1000" b="1" i="1">
                <a:solidFill>
                  <a:srgbClr val="9F0000"/>
                </a:solidFill>
                <a:latin typeface="+mj-lt"/>
              </a:rPr>
              <a:t>Delay hotspot stages</a:t>
            </a:r>
          </a:p>
        </p:txBody>
      </p:sp>
      <p:sp>
        <p:nvSpPr>
          <p:cNvPr id="19" name="TextBox 18">
            <a:extLst>
              <a:ext uri="{FF2B5EF4-FFF2-40B4-BE49-F238E27FC236}">
                <a16:creationId xmlns:a16="http://schemas.microsoft.com/office/drawing/2014/main" id="{B25DF88D-B7AF-A026-F90A-E92FB1AA8783}"/>
              </a:ext>
            </a:extLst>
          </p:cNvPr>
          <p:cNvSpPr txBox="1"/>
          <p:nvPr/>
        </p:nvSpPr>
        <p:spPr bwMode="gray">
          <a:xfrm>
            <a:off x="365485" y="5995203"/>
            <a:ext cx="934729" cy="215269"/>
          </a:xfrm>
          <a:prstGeom prst="rect">
            <a:avLst/>
          </a:prstGeom>
          <a:solidFill>
            <a:srgbClr val="8865CC"/>
          </a:solidFill>
        </p:spPr>
        <p:txBody>
          <a:bodyPr wrap="square" anchor="ctr">
            <a:noAutofit/>
          </a:bodyPr>
          <a:lstStyle/>
          <a:p>
            <a:pPr marL="0" indent="0" algn="ctr">
              <a:buFontTx/>
              <a:buNone/>
            </a:pPr>
            <a:r>
              <a:rPr lang="en-US" sz="900">
                <a:solidFill>
                  <a:schemeClr val="bg1"/>
                </a:solidFill>
              </a:rPr>
              <a:t>Build &amp; Deploy</a:t>
            </a:r>
          </a:p>
        </p:txBody>
      </p:sp>
      <p:sp>
        <p:nvSpPr>
          <p:cNvPr id="21" name="TextBox 20">
            <a:extLst>
              <a:ext uri="{FF2B5EF4-FFF2-40B4-BE49-F238E27FC236}">
                <a16:creationId xmlns:a16="http://schemas.microsoft.com/office/drawing/2014/main" id="{959B321D-8B5F-7ED2-B2D1-90463364488A}"/>
              </a:ext>
            </a:extLst>
          </p:cNvPr>
          <p:cNvSpPr txBox="1"/>
          <p:nvPr/>
        </p:nvSpPr>
        <p:spPr bwMode="gray">
          <a:xfrm>
            <a:off x="1409707" y="5995132"/>
            <a:ext cx="934729" cy="215410"/>
          </a:xfrm>
          <a:prstGeom prst="rect">
            <a:avLst/>
          </a:prstGeom>
          <a:solidFill>
            <a:srgbClr val="009BDB"/>
          </a:solidFill>
        </p:spPr>
        <p:txBody>
          <a:bodyPr wrap="square" anchor="ctr">
            <a:noAutofit/>
          </a:bodyPr>
          <a:lstStyle/>
          <a:p>
            <a:pPr marL="0" indent="0" algn="ctr">
              <a:buFontTx/>
              <a:buNone/>
            </a:pPr>
            <a:r>
              <a:rPr lang="en-US" sz="900">
                <a:solidFill>
                  <a:schemeClr val="bg1"/>
                </a:solidFill>
              </a:rPr>
              <a:t>Finance</a:t>
            </a:r>
          </a:p>
        </p:txBody>
      </p:sp>
      <p:sp>
        <p:nvSpPr>
          <p:cNvPr id="23" name="TextBox 22">
            <a:extLst>
              <a:ext uri="{FF2B5EF4-FFF2-40B4-BE49-F238E27FC236}">
                <a16:creationId xmlns:a16="http://schemas.microsoft.com/office/drawing/2014/main" id="{ACC90E2C-2FE6-A525-F9DB-306DBD85773F}"/>
              </a:ext>
            </a:extLst>
          </p:cNvPr>
          <p:cNvSpPr txBox="1"/>
          <p:nvPr/>
        </p:nvSpPr>
        <p:spPr bwMode="gray">
          <a:xfrm>
            <a:off x="2453916" y="5995132"/>
            <a:ext cx="934398" cy="215410"/>
          </a:xfrm>
          <a:prstGeom prst="rect">
            <a:avLst/>
          </a:prstGeom>
          <a:solidFill>
            <a:srgbClr val="34A398"/>
          </a:solidFill>
        </p:spPr>
        <p:txBody>
          <a:bodyPr wrap="square" anchor="ctr">
            <a:noAutofit/>
          </a:bodyPr>
          <a:lstStyle/>
          <a:p>
            <a:pPr marL="0" indent="0" algn="ctr">
              <a:buFontTx/>
              <a:buNone/>
            </a:pPr>
            <a:r>
              <a:rPr lang="en-US" sz="900">
                <a:solidFill>
                  <a:schemeClr val="bg1"/>
                </a:solidFill>
              </a:rPr>
              <a:t>Regulate</a:t>
            </a:r>
          </a:p>
        </p:txBody>
      </p:sp>
      <p:sp>
        <p:nvSpPr>
          <p:cNvPr id="25" name="TextBox 24">
            <a:extLst>
              <a:ext uri="{FF2B5EF4-FFF2-40B4-BE49-F238E27FC236}">
                <a16:creationId xmlns:a16="http://schemas.microsoft.com/office/drawing/2014/main" id="{B34DE697-8F21-FE30-4ADD-9F160A716154}"/>
              </a:ext>
            </a:extLst>
          </p:cNvPr>
          <p:cNvSpPr txBox="1"/>
          <p:nvPr/>
        </p:nvSpPr>
        <p:spPr bwMode="gray">
          <a:xfrm>
            <a:off x="3497784" y="5995132"/>
            <a:ext cx="934398" cy="215410"/>
          </a:xfrm>
          <a:prstGeom prst="rect">
            <a:avLst/>
          </a:prstGeom>
          <a:solidFill>
            <a:schemeClr val="tx1">
              <a:lumMod val="50000"/>
              <a:lumOff val="50000"/>
            </a:schemeClr>
          </a:solidFill>
        </p:spPr>
        <p:txBody>
          <a:bodyPr wrap="square" anchor="ctr">
            <a:noAutofit/>
          </a:bodyPr>
          <a:lstStyle/>
          <a:p>
            <a:pPr marL="0" indent="0" algn="ctr">
              <a:buFontTx/>
              <a:buNone/>
            </a:pPr>
            <a:r>
              <a:rPr lang="en-US" sz="900">
                <a:solidFill>
                  <a:schemeClr val="bg1"/>
                </a:solidFill>
              </a:rPr>
              <a:t>Demand</a:t>
            </a:r>
          </a:p>
        </p:txBody>
      </p:sp>
      <p:sp>
        <p:nvSpPr>
          <p:cNvPr id="2" name="Oval 1">
            <a:extLst>
              <a:ext uri="{FF2B5EF4-FFF2-40B4-BE49-F238E27FC236}">
                <a16:creationId xmlns:a16="http://schemas.microsoft.com/office/drawing/2014/main" id="{CE183062-375D-77DA-FB3B-7CA239A92AD6}"/>
              </a:ext>
            </a:extLst>
          </p:cNvPr>
          <p:cNvSpPr/>
          <p:nvPr/>
        </p:nvSpPr>
        <p:spPr bwMode="gray">
          <a:xfrm>
            <a:off x="11260138" y="5262563"/>
            <a:ext cx="137160" cy="137160"/>
          </a:xfrm>
          <a:prstGeom prst="ellipse">
            <a:avLst/>
          </a:prstGeom>
          <a:solidFill>
            <a:srgbClr val="FCCC0A"/>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err="1">
              <a:solidFill>
                <a:schemeClr val="tx1"/>
              </a:solidFill>
              <a:latin typeface="+mj-lt"/>
            </a:endParaRPr>
          </a:p>
        </p:txBody>
      </p:sp>
      <p:sp>
        <p:nvSpPr>
          <p:cNvPr id="516" name="Rectangle: Rounded Corners 515">
            <a:extLst>
              <a:ext uri="{FF2B5EF4-FFF2-40B4-BE49-F238E27FC236}">
                <a16:creationId xmlns:a16="http://schemas.microsoft.com/office/drawing/2014/main" id="{C9DC33D5-3429-6391-A99D-2811FD354C33}"/>
              </a:ext>
            </a:extLst>
          </p:cNvPr>
          <p:cNvSpPr/>
          <p:nvPr/>
        </p:nvSpPr>
        <p:spPr bwMode="gray">
          <a:xfrm>
            <a:off x="8415767" y="5921829"/>
            <a:ext cx="1167451" cy="388738"/>
          </a:xfrm>
          <a:prstGeom prst="roundRect">
            <a:avLst>
              <a:gd name="adj" fmla="val 4660"/>
            </a:avLst>
          </a:prstGeom>
          <a:solidFill>
            <a:srgbClr val="9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en-US" sz="1000" b="1" dirty="0">
                <a:solidFill>
                  <a:srgbClr val="FFFFFF"/>
                </a:solidFill>
                <a:latin typeface="+mj-lt"/>
                <a:ea typeface="Calibri" pitchFamily="34" charset="-122"/>
                <a:cs typeface="Calibri" pitchFamily="34" charset="-120"/>
              </a:rPr>
              <a:t>&gt;4 yr</a:t>
            </a:r>
          </a:p>
          <a:p>
            <a:pPr algn="ctr"/>
            <a:r>
              <a:rPr lang="en-US" sz="900" b="1" dirty="0">
                <a:solidFill>
                  <a:srgbClr val="FFFFFF"/>
                </a:solidFill>
                <a:latin typeface="+mj-lt"/>
                <a:ea typeface="Calibri" pitchFamily="34" charset="-122"/>
                <a:cs typeface="Calibri" pitchFamily="34" charset="-120"/>
              </a:rPr>
              <a:t>median IR-to-COD</a:t>
            </a:r>
            <a:r>
              <a:rPr lang="en-US" sz="900" b="1" baseline="30000" dirty="0">
                <a:solidFill>
                  <a:srgbClr val="FFFFFF"/>
                </a:solidFill>
                <a:latin typeface="+mj-lt"/>
                <a:ea typeface="Calibri" pitchFamily="34" charset="-122"/>
                <a:cs typeface="Calibri" pitchFamily="34" charset="-120"/>
              </a:rPr>
              <a:t>1</a:t>
            </a:r>
            <a:endParaRPr lang="en-US" sz="900" dirty="0">
              <a:solidFill>
                <a:schemeClr val="tx1"/>
              </a:solidFill>
              <a:latin typeface="+mj-lt"/>
            </a:endParaRPr>
          </a:p>
        </p:txBody>
      </p:sp>
      <p:sp>
        <p:nvSpPr>
          <p:cNvPr id="517" name="Rectangle: Rounded Corners 516">
            <a:extLst>
              <a:ext uri="{FF2B5EF4-FFF2-40B4-BE49-F238E27FC236}">
                <a16:creationId xmlns:a16="http://schemas.microsoft.com/office/drawing/2014/main" id="{8BA34881-173C-88BC-601F-305D775C8725}"/>
              </a:ext>
            </a:extLst>
          </p:cNvPr>
          <p:cNvSpPr/>
          <p:nvPr/>
        </p:nvSpPr>
        <p:spPr bwMode="gray">
          <a:xfrm>
            <a:off x="9595685" y="5921829"/>
            <a:ext cx="1167451" cy="388738"/>
          </a:xfrm>
          <a:prstGeom prst="roundRect">
            <a:avLst>
              <a:gd name="adj" fmla="val 4660"/>
            </a:avLst>
          </a:prstGeom>
          <a:solidFill>
            <a:srgbClr val="9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en-US" sz="1000" b="1" dirty="0">
                <a:solidFill>
                  <a:srgbClr val="FFFFFF"/>
                </a:solidFill>
                <a:latin typeface="+mj-lt"/>
                <a:ea typeface="Calibri" pitchFamily="34" charset="-122"/>
                <a:cs typeface="Calibri" pitchFamily="34" charset="-120"/>
              </a:rPr>
              <a:t>~4 yr</a:t>
            </a:r>
          </a:p>
          <a:p>
            <a:pPr algn="ctr"/>
            <a:r>
              <a:rPr lang="en-US" sz="900" b="1" dirty="0">
                <a:solidFill>
                  <a:srgbClr val="FFFFFF"/>
                </a:solidFill>
                <a:latin typeface="+mj-lt"/>
                <a:ea typeface="Calibri" pitchFamily="34" charset="-122"/>
                <a:cs typeface="Calibri" pitchFamily="34" charset="-120"/>
              </a:rPr>
              <a:t>federal permitting</a:t>
            </a:r>
          </a:p>
        </p:txBody>
      </p:sp>
      <p:sp>
        <p:nvSpPr>
          <p:cNvPr id="518" name="Rectangle: Rounded Corners 517">
            <a:extLst>
              <a:ext uri="{FF2B5EF4-FFF2-40B4-BE49-F238E27FC236}">
                <a16:creationId xmlns:a16="http://schemas.microsoft.com/office/drawing/2014/main" id="{CE8D17BB-2F59-1470-9179-931DC438CF8B}"/>
              </a:ext>
            </a:extLst>
          </p:cNvPr>
          <p:cNvSpPr/>
          <p:nvPr/>
        </p:nvSpPr>
        <p:spPr bwMode="gray">
          <a:xfrm>
            <a:off x="10775603" y="5921829"/>
            <a:ext cx="1167451" cy="388738"/>
          </a:xfrm>
          <a:prstGeom prst="roundRect">
            <a:avLst>
              <a:gd name="adj" fmla="val 4660"/>
            </a:avLst>
          </a:prstGeom>
          <a:solidFill>
            <a:srgbClr val="9F00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algn="ctr"/>
            <a:r>
              <a:rPr lang="en-US" sz="1000" b="1" dirty="0">
                <a:solidFill>
                  <a:srgbClr val="FFFFFF"/>
                </a:solidFill>
                <a:latin typeface="+mj-lt"/>
                <a:ea typeface="Calibri" pitchFamily="34" charset="-122"/>
                <a:cs typeface="Calibri" pitchFamily="34" charset="-120"/>
              </a:rPr>
              <a:t>&gt;2.5 yr</a:t>
            </a:r>
            <a:r>
              <a:rPr lang="en-US" sz="1000" b="1" baseline="30000" dirty="0">
                <a:solidFill>
                  <a:srgbClr val="FFFFFF"/>
                </a:solidFill>
                <a:latin typeface="+mj-lt"/>
                <a:ea typeface="Calibri" pitchFamily="34" charset="-122"/>
                <a:cs typeface="Calibri" pitchFamily="34" charset="-120"/>
              </a:rPr>
              <a:t>2 </a:t>
            </a:r>
          </a:p>
          <a:p>
            <a:pPr algn="ctr"/>
            <a:r>
              <a:rPr lang="en-US" sz="650" b="1" dirty="0">
                <a:solidFill>
                  <a:srgbClr val="FFFFFF"/>
                </a:solidFill>
                <a:latin typeface="+mj-lt"/>
                <a:ea typeface="Calibri" pitchFamily="34" charset="-122"/>
                <a:cs typeface="Calibri" pitchFamily="34" charset="-120"/>
              </a:rPr>
              <a:t>equipment lead times + constrained EPC capacity</a:t>
            </a:r>
          </a:p>
          <a:p>
            <a:pPr algn="ctr"/>
            <a:endParaRPr lang="en-US" sz="600" b="1" dirty="0">
              <a:solidFill>
                <a:srgbClr val="FFFFFF"/>
              </a:solidFill>
              <a:latin typeface="+mj-lt"/>
              <a:ea typeface="Calibri" pitchFamily="34" charset="-122"/>
              <a:cs typeface="Calibri" pitchFamily="34" charset="-120"/>
            </a:endParaRPr>
          </a:p>
        </p:txBody>
      </p:sp>
      <p:sp>
        <p:nvSpPr>
          <p:cNvPr id="3" name="Pentagon 2">
            <a:extLst>
              <a:ext uri="{FF2B5EF4-FFF2-40B4-BE49-F238E27FC236}">
                <a16:creationId xmlns:a16="http://schemas.microsoft.com/office/drawing/2014/main" id="{2E8DCA11-AEC2-18ED-47BC-3AD14E2F5E81}"/>
              </a:ext>
            </a:extLst>
          </p:cNvPr>
          <p:cNvSpPr/>
          <p:nvPr/>
        </p:nvSpPr>
        <p:spPr>
          <a:xfrm>
            <a:off x="0" y="0"/>
            <a:ext cx="1788983" cy="288356"/>
          </a:xfrm>
          <a:prstGeom prst="homePlate">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Industry Overview</a:t>
            </a:r>
          </a:p>
        </p:txBody>
      </p:sp>
      <p:sp>
        <p:nvSpPr>
          <p:cNvPr id="5" name="Chevron 4">
            <a:extLst>
              <a:ext uri="{FF2B5EF4-FFF2-40B4-BE49-F238E27FC236}">
                <a16:creationId xmlns:a16="http://schemas.microsoft.com/office/drawing/2014/main" id="{B945F6D1-9119-DD23-94B6-99A1805515BA}"/>
              </a:ext>
            </a:extLst>
          </p:cNvPr>
          <p:cNvSpPr/>
          <p:nvPr/>
        </p:nvSpPr>
        <p:spPr>
          <a:xfrm>
            <a:off x="1690648"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Optimize</a:t>
            </a:r>
          </a:p>
        </p:txBody>
      </p:sp>
      <p:sp>
        <p:nvSpPr>
          <p:cNvPr id="8" name="Chevron 7">
            <a:extLst>
              <a:ext uri="{FF2B5EF4-FFF2-40B4-BE49-F238E27FC236}">
                <a16:creationId xmlns:a16="http://schemas.microsoft.com/office/drawing/2014/main" id="{30488D2D-69D8-46FF-3A07-4B3B26C2A2FD}"/>
              </a:ext>
            </a:extLst>
          </p:cNvPr>
          <p:cNvSpPr/>
          <p:nvPr/>
        </p:nvSpPr>
        <p:spPr>
          <a:xfrm>
            <a:off x="3381296" y="0"/>
            <a:ext cx="1788983" cy="288356"/>
          </a:xfrm>
          <a:prstGeom prst="chevron">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A6A6A6"/>
                </a:solidFill>
                <a:effectLst/>
                <a:uLnTx/>
                <a:uFillTx/>
                <a:latin typeface="Arial"/>
                <a:ea typeface="+mn-ea"/>
                <a:cs typeface="+mn-cs"/>
                <a:sym typeface="Arial"/>
              </a:rPr>
              <a:t>Solutions: Modernize</a:t>
            </a:r>
          </a:p>
        </p:txBody>
      </p:sp>
      <p:sp>
        <p:nvSpPr>
          <p:cNvPr id="9" name="Chevron 8">
            <a:extLst>
              <a:ext uri="{FF2B5EF4-FFF2-40B4-BE49-F238E27FC236}">
                <a16:creationId xmlns:a16="http://schemas.microsoft.com/office/drawing/2014/main" id="{7AE29874-7D3D-0B05-6F17-5E62B9A79468}"/>
              </a:ext>
            </a:extLst>
          </p:cNvPr>
          <p:cNvSpPr/>
          <p:nvPr/>
        </p:nvSpPr>
        <p:spPr>
          <a:xfrm>
            <a:off x="5071944" y="0"/>
            <a:ext cx="1788983" cy="288356"/>
          </a:xfrm>
          <a:prstGeom prst="chevron">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FFFFFF">
                    <a:lumMod val="65000"/>
                  </a:srgbClr>
                </a:solidFill>
                <a:effectLst/>
                <a:uLnTx/>
                <a:uFillTx/>
                <a:latin typeface="Arial"/>
                <a:ea typeface="+mn-ea"/>
                <a:cs typeface="+mn-cs"/>
                <a:sym typeface="Arial"/>
              </a:rPr>
              <a:t>Solutions: Expand</a:t>
            </a:r>
          </a:p>
        </p:txBody>
      </p:sp>
      <p:sp>
        <p:nvSpPr>
          <p:cNvPr id="10" name="Chevron 9">
            <a:extLst>
              <a:ext uri="{FF2B5EF4-FFF2-40B4-BE49-F238E27FC236}">
                <a16:creationId xmlns:a16="http://schemas.microsoft.com/office/drawing/2014/main" id="{4B678BC4-B3B8-4F26-0341-B0796A78F9DB}"/>
              </a:ext>
            </a:extLst>
          </p:cNvPr>
          <p:cNvSpPr/>
          <p:nvPr/>
        </p:nvSpPr>
        <p:spPr>
          <a:xfrm>
            <a:off x="6762592" y="0"/>
            <a:ext cx="1788983" cy="288356"/>
          </a:xfrm>
          <a:prstGeom prst="chevron">
            <a:avLst/>
          </a:prstGeom>
          <a:solidFill>
            <a:srgbClr val="815BCA"/>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chemeClr val="bg1"/>
                </a:solidFill>
                <a:effectLst/>
                <a:uLnTx/>
                <a:uFillTx/>
                <a:latin typeface="Arial"/>
                <a:ea typeface="+mn-ea"/>
                <a:cs typeface="+mn-cs"/>
                <a:sym typeface="Arial"/>
              </a:rPr>
              <a:t>Deployment</a:t>
            </a:r>
          </a:p>
        </p:txBody>
      </p:sp>
    </p:spTree>
    <p:extLst>
      <p:ext uri="{BB962C8B-B14F-4D97-AF65-F5344CB8AC3E}">
        <p14:creationId xmlns:p14="http://schemas.microsoft.com/office/powerpoint/2010/main" val="9224163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Placeholder 28">
            <a:extLst>
              <a:ext uri="{FF2B5EF4-FFF2-40B4-BE49-F238E27FC236}">
                <a16:creationId xmlns:a16="http://schemas.microsoft.com/office/drawing/2014/main" id="{765644CB-C484-C598-3D1C-2BA9B8BD9DCE}"/>
              </a:ext>
            </a:extLst>
          </p:cNvPr>
          <p:cNvPicPr>
            <a:picLocks noGrp="1" noChangeAspect="1"/>
          </p:cNvPicPr>
          <p:nvPr>
            <p:ph type="pic" sz="quarter" idx="10"/>
          </p:nvPr>
        </p:nvPicPr>
        <p:blipFill>
          <a:blip r:embed="rId2"/>
          <a:srcRect t="3872" b="3872"/>
          <a:stretch>
            <a:fillRect/>
          </a:stretch>
        </p:blipFill>
        <p:spPr>
          <a:prstGeom prst="ellipse">
            <a:avLst/>
          </a:prstGeom>
        </p:spPr>
      </p:pic>
      <p:pic>
        <p:nvPicPr>
          <p:cNvPr id="33" name="Picture Placeholder 32">
            <a:extLst>
              <a:ext uri="{FF2B5EF4-FFF2-40B4-BE49-F238E27FC236}">
                <a16:creationId xmlns:a16="http://schemas.microsoft.com/office/drawing/2014/main" id="{5B9B3BDE-4224-238D-1759-E7312E9B982B}"/>
              </a:ext>
            </a:extLst>
          </p:cNvPr>
          <p:cNvPicPr>
            <a:picLocks noGrp="1" noChangeAspect="1"/>
          </p:cNvPicPr>
          <p:nvPr>
            <p:ph type="pic" sz="quarter" idx="11"/>
          </p:nvPr>
        </p:nvPicPr>
        <p:blipFill>
          <a:blip r:embed="rId3"/>
          <a:srcRect/>
          <a:stretch>
            <a:fillRect/>
          </a:stretch>
        </p:blipFill>
        <p:spPr>
          <a:prstGeom prst="ellipse">
            <a:avLst/>
          </a:prstGeom>
        </p:spPr>
      </p:pic>
      <p:pic>
        <p:nvPicPr>
          <p:cNvPr id="35" name="Picture Placeholder 34">
            <a:extLst>
              <a:ext uri="{FF2B5EF4-FFF2-40B4-BE49-F238E27FC236}">
                <a16:creationId xmlns:a16="http://schemas.microsoft.com/office/drawing/2014/main" id="{20D81102-2A41-1F7B-47DD-50F1201F2E7D}"/>
              </a:ext>
            </a:extLst>
          </p:cNvPr>
          <p:cNvPicPr>
            <a:picLocks noGrp="1" noChangeAspect="1"/>
          </p:cNvPicPr>
          <p:nvPr>
            <p:ph type="pic" sz="quarter" idx="12"/>
          </p:nvPr>
        </p:nvPicPr>
        <p:blipFill>
          <a:blip r:embed="rId4"/>
          <a:srcRect/>
          <a:stretch>
            <a:fillRect/>
          </a:stretch>
        </p:blipFill>
        <p:spPr>
          <a:prstGeom prst="ellipse">
            <a:avLst/>
          </a:prstGeom>
        </p:spPr>
      </p:pic>
      <p:pic>
        <p:nvPicPr>
          <p:cNvPr id="37" name="Picture Placeholder 36">
            <a:extLst>
              <a:ext uri="{FF2B5EF4-FFF2-40B4-BE49-F238E27FC236}">
                <a16:creationId xmlns:a16="http://schemas.microsoft.com/office/drawing/2014/main" id="{0014ABC5-7F9A-DC77-01ED-B7B93B6C531E}"/>
              </a:ext>
            </a:extLst>
          </p:cNvPr>
          <p:cNvPicPr>
            <a:picLocks noGrp="1" noChangeAspect="1"/>
          </p:cNvPicPr>
          <p:nvPr>
            <p:ph type="pic" sz="quarter" idx="13"/>
          </p:nvPr>
        </p:nvPicPr>
        <p:blipFill>
          <a:blip r:embed="rId5"/>
          <a:srcRect l="4054" r="4054"/>
          <a:stretch>
            <a:fillRect/>
          </a:stretch>
        </p:blipFill>
        <p:spPr>
          <a:prstGeom prst="ellipse">
            <a:avLst/>
          </a:prstGeom>
        </p:spPr>
      </p:pic>
      <p:sp>
        <p:nvSpPr>
          <p:cNvPr id="6" name="Text Placeholder 5">
            <a:extLst>
              <a:ext uri="{FF2B5EF4-FFF2-40B4-BE49-F238E27FC236}">
                <a16:creationId xmlns:a16="http://schemas.microsoft.com/office/drawing/2014/main" id="{A1D467D2-60A6-13B4-F755-AA92B7B6FB7C}"/>
              </a:ext>
            </a:extLst>
          </p:cNvPr>
          <p:cNvSpPr>
            <a:spLocks noGrp="1"/>
          </p:cNvSpPr>
          <p:nvPr>
            <p:ph type="body" sz="quarter" idx="14"/>
          </p:nvPr>
        </p:nvSpPr>
        <p:spPr>
          <a:xfrm>
            <a:off x="1550982" y="2167467"/>
            <a:ext cx="3666477" cy="661464"/>
          </a:xfrm>
        </p:spPr>
        <p:txBody>
          <a:bodyPr/>
          <a:lstStyle/>
          <a:p>
            <a:r>
              <a:rPr lang="en-US" b="1" dirty="0"/>
              <a:t>Hasan Alawadhi</a:t>
            </a:r>
          </a:p>
          <a:p>
            <a:r>
              <a:rPr lang="en-US" dirty="0"/>
              <a:t>MBA, Columbia Business School</a:t>
            </a:r>
          </a:p>
          <a:p>
            <a:r>
              <a:rPr lang="en-US" dirty="0"/>
              <a:t>Climate Knowledge Initiative Fellow</a:t>
            </a:r>
          </a:p>
        </p:txBody>
      </p:sp>
      <p:sp>
        <p:nvSpPr>
          <p:cNvPr id="8" name="Text Placeholder 7">
            <a:extLst>
              <a:ext uri="{FF2B5EF4-FFF2-40B4-BE49-F238E27FC236}">
                <a16:creationId xmlns:a16="http://schemas.microsoft.com/office/drawing/2014/main" id="{D94240DC-6265-0B56-ADCE-96E61B4E6E9B}"/>
              </a:ext>
            </a:extLst>
          </p:cNvPr>
          <p:cNvSpPr>
            <a:spLocks noGrp="1"/>
          </p:cNvSpPr>
          <p:nvPr>
            <p:ph type="body" sz="quarter" idx="15"/>
          </p:nvPr>
        </p:nvSpPr>
        <p:spPr/>
        <p:txBody>
          <a:bodyPr/>
          <a:lstStyle/>
          <a:p>
            <a:r>
              <a:rPr lang="en-US" b="1" dirty="0"/>
              <a:t>Gunay Kiran</a:t>
            </a:r>
          </a:p>
          <a:p>
            <a:r>
              <a:rPr lang="en-US" dirty="0"/>
              <a:t>MS in Sustainability Management</a:t>
            </a:r>
          </a:p>
          <a:p>
            <a:r>
              <a:rPr lang="en-US" dirty="0"/>
              <a:t>Climate Knowledge Initiative Fellow</a:t>
            </a:r>
          </a:p>
        </p:txBody>
      </p:sp>
      <p:sp>
        <p:nvSpPr>
          <p:cNvPr id="9" name="Text Placeholder 8">
            <a:extLst>
              <a:ext uri="{FF2B5EF4-FFF2-40B4-BE49-F238E27FC236}">
                <a16:creationId xmlns:a16="http://schemas.microsoft.com/office/drawing/2014/main" id="{73CF312D-99FE-04D7-67BC-7077496BD44D}"/>
              </a:ext>
            </a:extLst>
          </p:cNvPr>
          <p:cNvSpPr>
            <a:spLocks noGrp="1"/>
          </p:cNvSpPr>
          <p:nvPr>
            <p:ph type="body" sz="quarter" idx="16"/>
          </p:nvPr>
        </p:nvSpPr>
        <p:spPr/>
        <p:txBody>
          <a:bodyPr/>
          <a:lstStyle/>
          <a:p>
            <a:r>
              <a:rPr lang="en-US" b="1" dirty="0"/>
              <a:t>Christy Wong</a:t>
            </a:r>
          </a:p>
          <a:p>
            <a:r>
              <a:rPr lang="en-US" dirty="0"/>
              <a:t>MPA, Columbia SIPA</a:t>
            </a:r>
          </a:p>
          <a:p>
            <a:r>
              <a:rPr lang="en-US" dirty="0"/>
              <a:t>Climate Knowledge Initiative Fellow</a:t>
            </a:r>
          </a:p>
        </p:txBody>
      </p:sp>
      <p:sp>
        <p:nvSpPr>
          <p:cNvPr id="10" name="Text Placeholder 9">
            <a:extLst>
              <a:ext uri="{FF2B5EF4-FFF2-40B4-BE49-F238E27FC236}">
                <a16:creationId xmlns:a16="http://schemas.microsoft.com/office/drawing/2014/main" id="{32A915EF-F054-FEAA-7761-0979E58ED2D8}"/>
              </a:ext>
            </a:extLst>
          </p:cNvPr>
          <p:cNvSpPr>
            <a:spLocks noGrp="1"/>
          </p:cNvSpPr>
          <p:nvPr>
            <p:ph type="body" sz="quarter" idx="17"/>
          </p:nvPr>
        </p:nvSpPr>
        <p:spPr/>
        <p:txBody>
          <a:bodyPr/>
          <a:lstStyle/>
          <a:p>
            <a:r>
              <a:rPr lang="en-US" b="1" dirty="0"/>
              <a:t>Vincent </a:t>
            </a:r>
            <a:r>
              <a:rPr lang="en-US" b="1" dirty="0">
                <a:cs typeface="Arial"/>
              </a:rPr>
              <a:t>Sandow-</a:t>
            </a:r>
            <a:r>
              <a:rPr lang="en-US" b="1" dirty="0" err="1">
                <a:cs typeface="Arial"/>
              </a:rPr>
              <a:t>Straesser</a:t>
            </a:r>
            <a:endParaRPr lang="en-US" b="1" dirty="0">
              <a:cs typeface="Arial"/>
            </a:endParaRPr>
          </a:p>
          <a:p>
            <a:r>
              <a:rPr lang="en-US" dirty="0"/>
              <a:t>MS in Climate Finance</a:t>
            </a:r>
          </a:p>
          <a:p>
            <a:r>
              <a:rPr lang="en-US" dirty="0"/>
              <a:t>Climate Knowledge Initiative Fellow</a:t>
            </a:r>
          </a:p>
        </p:txBody>
      </p:sp>
      <p:pic>
        <p:nvPicPr>
          <p:cNvPr id="39" name="Picture Placeholder 38">
            <a:extLst>
              <a:ext uri="{FF2B5EF4-FFF2-40B4-BE49-F238E27FC236}">
                <a16:creationId xmlns:a16="http://schemas.microsoft.com/office/drawing/2014/main" id="{E737A295-1036-DEDC-6AD6-5997BA34C836}"/>
              </a:ext>
            </a:extLst>
          </p:cNvPr>
          <p:cNvPicPr>
            <a:picLocks noGrp="1" noChangeAspect="1"/>
          </p:cNvPicPr>
          <p:nvPr>
            <p:ph type="pic" sz="quarter" idx="18"/>
          </p:nvPr>
        </p:nvPicPr>
        <p:blipFill>
          <a:blip r:embed="rId6"/>
          <a:srcRect/>
          <a:stretch>
            <a:fillRect/>
          </a:stretch>
        </p:blipFill>
        <p:spPr>
          <a:prstGeom prst="ellipse">
            <a:avLst/>
          </a:prstGeom>
        </p:spPr>
      </p:pic>
      <p:sp>
        <p:nvSpPr>
          <p:cNvPr id="12" name="Text Placeholder 11">
            <a:extLst>
              <a:ext uri="{FF2B5EF4-FFF2-40B4-BE49-F238E27FC236}">
                <a16:creationId xmlns:a16="http://schemas.microsoft.com/office/drawing/2014/main" id="{57592311-E471-00C5-D2E0-31C399D3E6CC}"/>
              </a:ext>
            </a:extLst>
          </p:cNvPr>
          <p:cNvSpPr>
            <a:spLocks noGrp="1"/>
          </p:cNvSpPr>
          <p:nvPr>
            <p:ph type="body" sz="quarter" idx="19"/>
          </p:nvPr>
        </p:nvSpPr>
        <p:spPr/>
        <p:txBody>
          <a:bodyPr/>
          <a:lstStyle/>
          <a:p>
            <a:r>
              <a:rPr lang="en-US" b="1" dirty="0"/>
              <a:t>Sevgi Helin </a:t>
            </a:r>
            <a:r>
              <a:rPr lang="en-US" b="1" dirty="0" err="1"/>
              <a:t>Tilkicioglu</a:t>
            </a:r>
            <a:endParaRPr lang="en-US" dirty="0"/>
          </a:p>
          <a:p>
            <a:r>
              <a:rPr lang="en-US" dirty="0"/>
              <a:t>MBA, Columbia Business School</a:t>
            </a:r>
            <a:endParaRPr lang="en-US" b="1" dirty="0"/>
          </a:p>
          <a:p>
            <a:r>
              <a:rPr lang="en-US" dirty="0"/>
              <a:t>Climate Knowledge Initiative Fellow</a:t>
            </a:r>
          </a:p>
        </p:txBody>
      </p:sp>
      <p:pic>
        <p:nvPicPr>
          <p:cNvPr id="43" name="Picture Placeholder 42">
            <a:extLst>
              <a:ext uri="{FF2B5EF4-FFF2-40B4-BE49-F238E27FC236}">
                <a16:creationId xmlns:a16="http://schemas.microsoft.com/office/drawing/2014/main" id="{B1722ED4-CB28-2CF2-A8DF-5BF0D669B46D}"/>
              </a:ext>
            </a:extLst>
          </p:cNvPr>
          <p:cNvPicPr>
            <a:picLocks noGrp="1" noChangeAspect="1"/>
          </p:cNvPicPr>
          <p:nvPr>
            <p:ph type="pic" sz="quarter" idx="20"/>
          </p:nvPr>
        </p:nvPicPr>
        <p:blipFill>
          <a:blip r:embed="rId7"/>
          <a:srcRect/>
          <a:stretch>
            <a:fillRect/>
          </a:stretch>
        </p:blipFill>
        <p:spPr>
          <a:prstGeom prst="ellipse">
            <a:avLst/>
          </a:prstGeom>
        </p:spPr>
      </p:pic>
      <p:sp>
        <p:nvSpPr>
          <p:cNvPr id="14" name="Text Placeholder 13">
            <a:extLst>
              <a:ext uri="{FF2B5EF4-FFF2-40B4-BE49-F238E27FC236}">
                <a16:creationId xmlns:a16="http://schemas.microsoft.com/office/drawing/2014/main" id="{702158D7-EA1A-6ED0-4F5C-FC5D09F5705B}"/>
              </a:ext>
            </a:extLst>
          </p:cNvPr>
          <p:cNvSpPr>
            <a:spLocks noGrp="1"/>
          </p:cNvSpPr>
          <p:nvPr>
            <p:ph type="body" sz="quarter" idx="21"/>
          </p:nvPr>
        </p:nvSpPr>
        <p:spPr/>
        <p:txBody>
          <a:bodyPr/>
          <a:lstStyle/>
          <a:p>
            <a:r>
              <a:rPr lang="en-US" b="1" dirty="0"/>
              <a:t>Stephanie Chen</a:t>
            </a:r>
          </a:p>
          <a:p>
            <a:r>
              <a:rPr lang="en-US" dirty="0"/>
              <a:t>MBA, Columbia Business School</a:t>
            </a:r>
            <a:endParaRPr lang="en-US" b="1" dirty="0"/>
          </a:p>
          <a:p>
            <a:r>
              <a:rPr lang="en-US" dirty="0"/>
              <a:t>Climate Knowledge Initiative Fellow</a:t>
            </a:r>
          </a:p>
        </p:txBody>
      </p:sp>
      <p:pic>
        <p:nvPicPr>
          <p:cNvPr id="45" name="Picture Placeholder 44">
            <a:extLst>
              <a:ext uri="{FF2B5EF4-FFF2-40B4-BE49-F238E27FC236}">
                <a16:creationId xmlns:a16="http://schemas.microsoft.com/office/drawing/2014/main" id="{1D45C8FA-E831-2C3B-4747-C255CED1FD0C}"/>
              </a:ext>
            </a:extLst>
          </p:cNvPr>
          <p:cNvPicPr>
            <a:picLocks noGrp="1" noChangeAspect="1"/>
          </p:cNvPicPr>
          <p:nvPr>
            <p:ph type="pic" sz="quarter" idx="22"/>
          </p:nvPr>
        </p:nvPicPr>
        <p:blipFill>
          <a:blip r:embed="rId8"/>
          <a:srcRect/>
          <a:stretch>
            <a:fillRect/>
          </a:stretch>
        </p:blipFill>
        <p:spPr>
          <a:prstGeom prst="ellipse">
            <a:avLst/>
          </a:prstGeom>
        </p:spPr>
      </p:pic>
      <p:sp>
        <p:nvSpPr>
          <p:cNvPr id="16" name="Text Placeholder 15">
            <a:extLst>
              <a:ext uri="{FF2B5EF4-FFF2-40B4-BE49-F238E27FC236}">
                <a16:creationId xmlns:a16="http://schemas.microsoft.com/office/drawing/2014/main" id="{A6263F6B-50DA-60A3-1587-B221CF0BC219}"/>
              </a:ext>
            </a:extLst>
          </p:cNvPr>
          <p:cNvSpPr>
            <a:spLocks noGrp="1"/>
          </p:cNvSpPr>
          <p:nvPr>
            <p:ph type="body" sz="quarter" idx="23"/>
          </p:nvPr>
        </p:nvSpPr>
        <p:spPr/>
        <p:txBody>
          <a:bodyPr/>
          <a:lstStyle/>
          <a:p>
            <a:r>
              <a:rPr lang="en-US" b="1" dirty="0"/>
              <a:t>Ryon Roque</a:t>
            </a:r>
          </a:p>
          <a:p>
            <a:r>
              <a:rPr lang="en-US" dirty="0"/>
              <a:t>BS in Civil Engineering</a:t>
            </a:r>
          </a:p>
          <a:p>
            <a:r>
              <a:rPr lang="en-US" dirty="0"/>
              <a:t>Climate Knowledge Initiative Fellow</a:t>
            </a:r>
          </a:p>
        </p:txBody>
      </p:sp>
      <p:sp>
        <p:nvSpPr>
          <p:cNvPr id="17" name="Picture Placeholder 16">
            <a:extLst>
              <a:ext uri="{FF2B5EF4-FFF2-40B4-BE49-F238E27FC236}">
                <a16:creationId xmlns:a16="http://schemas.microsoft.com/office/drawing/2014/main" id="{23BF0857-099A-CD73-11D6-C48678D3340B}"/>
              </a:ext>
            </a:extLst>
          </p:cNvPr>
          <p:cNvSpPr>
            <a:spLocks noGrp="1" noChangeAspect="1"/>
          </p:cNvSpPr>
          <p:nvPr>
            <p:ph type="pic" sz="quarter" idx="24"/>
          </p:nvPr>
        </p:nvSpPr>
        <p:spPr/>
        <p:txBody>
          <a:bodyPr/>
          <a:lstStyle/>
          <a:p>
            <a:endParaRPr lang="en-US"/>
          </a:p>
        </p:txBody>
      </p:sp>
      <p:sp>
        <p:nvSpPr>
          <p:cNvPr id="18" name="Text Placeholder 17">
            <a:extLst>
              <a:ext uri="{FF2B5EF4-FFF2-40B4-BE49-F238E27FC236}">
                <a16:creationId xmlns:a16="http://schemas.microsoft.com/office/drawing/2014/main" id="{67694418-25EE-084D-9765-7E8BE89A2B21}"/>
              </a:ext>
            </a:extLst>
          </p:cNvPr>
          <p:cNvSpPr>
            <a:spLocks noGrp="1"/>
          </p:cNvSpPr>
          <p:nvPr>
            <p:ph type="body" sz="quarter" idx="25"/>
          </p:nvPr>
        </p:nvSpPr>
        <p:spPr/>
        <p:txBody>
          <a:bodyPr/>
          <a:lstStyle/>
          <a:p>
            <a:endParaRPr lang="en-US" dirty="0">
              <a:cs typeface="Arial"/>
            </a:endParaRPr>
          </a:p>
        </p:txBody>
      </p:sp>
      <p:sp>
        <p:nvSpPr>
          <p:cNvPr id="19" name="Text Placeholder 18">
            <a:extLst>
              <a:ext uri="{FF2B5EF4-FFF2-40B4-BE49-F238E27FC236}">
                <a16:creationId xmlns:a16="http://schemas.microsoft.com/office/drawing/2014/main" id="{73DD5124-1EB0-3EF5-2C79-20E7022C9EA8}"/>
              </a:ext>
            </a:extLst>
          </p:cNvPr>
          <p:cNvSpPr>
            <a:spLocks noGrp="1"/>
          </p:cNvSpPr>
          <p:nvPr>
            <p:ph type="body" sz="quarter" idx="26"/>
          </p:nvPr>
        </p:nvSpPr>
        <p:spPr/>
        <p:txBody>
          <a:bodyPr/>
          <a:lstStyle/>
          <a:p>
            <a:r>
              <a:rPr lang="en-US" dirty="0"/>
              <a:t>CKI Grids Team </a:t>
            </a:r>
          </a:p>
        </p:txBody>
      </p:sp>
      <p:sp>
        <p:nvSpPr>
          <p:cNvPr id="20" name="Text Placeholder 19">
            <a:extLst>
              <a:ext uri="{FF2B5EF4-FFF2-40B4-BE49-F238E27FC236}">
                <a16:creationId xmlns:a16="http://schemas.microsoft.com/office/drawing/2014/main" id="{ED481905-B48C-590A-789A-A14C41E73FE2}"/>
              </a:ext>
            </a:extLst>
          </p:cNvPr>
          <p:cNvSpPr>
            <a:spLocks noGrp="1"/>
          </p:cNvSpPr>
          <p:nvPr>
            <p:ph type="body" sz="quarter" idx="27"/>
          </p:nvPr>
        </p:nvSpPr>
        <p:spPr/>
        <p:txBody>
          <a:bodyPr/>
          <a:lstStyle/>
          <a:p>
            <a:r>
              <a:rPr lang="en-US" dirty="0"/>
              <a:t>Fellows</a:t>
            </a:r>
          </a:p>
        </p:txBody>
      </p:sp>
      <p:pic>
        <p:nvPicPr>
          <p:cNvPr id="31" name="Picture Placeholder 30">
            <a:extLst>
              <a:ext uri="{FF2B5EF4-FFF2-40B4-BE49-F238E27FC236}">
                <a16:creationId xmlns:a16="http://schemas.microsoft.com/office/drawing/2014/main" id="{7D4F8FC9-B9CB-D76F-2720-C8CFBD5C8664}"/>
              </a:ext>
            </a:extLst>
          </p:cNvPr>
          <p:cNvPicPr>
            <a:picLocks noGrp="1" noChangeAspect="1"/>
          </p:cNvPicPr>
          <p:nvPr>
            <p:ph type="pic" sz="quarter" idx="28"/>
          </p:nvPr>
        </p:nvPicPr>
        <p:blipFill>
          <a:blip r:embed="rId9"/>
          <a:srcRect l="3954" r="3954"/>
          <a:stretch>
            <a:fillRect/>
          </a:stretch>
        </p:blipFill>
        <p:spPr>
          <a:prstGeom prst="ellipse">
            <a:avLst/>
          </a:prstGeom>
        </p:spPr>
      </p:pic>
      <p:sp>
        <p:nvSpPr>
          <p:cNvPr id="22" name="Text Placeholder 21">
            <a:extLst>
              <a:ext uri="{FF2B5EF4-FFF2-40B4-BE49-F238E27FC236}">
                <a16:creationId xmlns:a16="http://schemas.microsoft.com/office/drawing/2014/main" id="{CF5FB6A3-C225-E8EB-E3C3-F39009D3FE63}"/>
              </a:ext>
            </a:extLst>
          </p:cNvPr>
          <p:cNvSpPr>
            <a:spLocks noGrp="1"/>
          </p:cNvSpPr>
          <p:nvPr>
            <p:ph type="body" sz="quarter" idx="29"/>
          </p:nvPr>
        </p:nvSpPr>
        <p:spPr/>
        <p:txBody>
          <a:bodyPr/>
          <a:lstStyle/>
          <a:p>
            <a:r>
              <a:rPr lang="en-US" b="1" dirty="0"/>
              <a:t>Dominica Wambold</a:t>
            </a:r>
          </a:p>
          <a:p>
            <a:r>
              <a:rPr lang="en-US" dirty="0"/>
              <a:t>MBA, Columbia Business School</a:t>
            </a:r>
            <a:endParaRPr lang="en-US" b="1" dirty="0"/>
          </a:p>
          <a:p>
            <a:r>
              <a:rPr lang="en-US" dirty="0"/>
              <a:t>Climate Knowledge Initiative Fellow</a:t>
            </a:r>
          </a:p>
        </p:txBody>
      </p:sp>
      <p:pic>
        <p:nvPicPr>
          <p:cNvPr id="41" name="Picture Placeholder 40">
            <a:extLst>
              <a:ext uri="{FF2B5EF4-FFF2-40B4-BE49-F238E27FC236}">
                <a16:creationId xmlns:a16="http://schemas.microsoft.com/office/drawing/2014/main" id="{FB9FC923-17F2-DE12-BA70-9ED5B2D8C883}"/>
              </a:ext>
            </a:extLst>
          </p:cNvPr>
          <p:cNvPicPr>
            <a:picLocks noGrp="1" noChangeAspect="1"/>
          </p:cNvPicPr>
          <p:nvPr>
            <p:ph type="pic" sz="quarter" idx="30"/>
          </p:nvPr>
        </p:nvPicPr>
        <p:blipFill>
          <a:blip r:embed="rId10"/>
          <a:srcRect l="3277" r="3277"/>
          <a:stretch>
            <a:fillRect/>
          </a:stretch>
        </p:blipFill>
        <p:spPr>
          <a:prstGeom prst="ellipse">
            <a:avLst/>
          </a:prstGeom>
        </p:spPr>
      </p:pic>
      <p:sp>
        <p:nvSpPr>
          <p:cNvPr id="24" name="Text Placeholder 23">
            <a:extLst>
              <a:ext uri="{FF2B5EF4-FFF2-40B4-BE49-F238E27FC236}">
                <a16:creationId xmlns:a16="http://schemas.microsoft.com/office/drawing/2014/main" id="{FBC3E5AE-8947-4733-8086-9813B76A7AB7}"/>
              </a:ext>
            </a:extLst>
          </p:cNvPr>
          <p:cNvSpPr>
            <a:spLocks noGrp="1"/>
          </p:cNvSpPr>
          <p:nvPr>
            <p:ph type="body" sz="quarter" idx="31"/>
          </p:nvPr>
        </p:nvSpPr>
        <p:spPr/>
        <p:txBody>
          <a:bodyPr/>
          <a:lstStyle/>
          <a:p>
            <a:r>
              <a:rPr lang="en-US" b="1" dirty="0"/>
              <a:t>Ilayda Tezcan</a:t>
            </a:r>
          </a:p>
          <a:p>
            <a:r>
              <a:rPr lang="en-US" dirty="0"/>
              <a:t>MBA, Columbia Business School</a:t>
            </a:r>
            <a:endParaRPr lang="en-US" b="1" dirty="0"/>
          </a:p>
          <a:p>
            <a:r>
              <a:rPr lang="en-US" dirty="0"/>
              <a:t>Climate Knowledge Initiative Fellow</a:t>
            </a:r>
          </a:p>
        </p:txBody>
      </p:sp>
    </p:spTree>
    <p:extLst>
      <p:ext uri="{BB962C8B-B14F-4D97-AF65-F5344CB8AC3E}">
        <p14:creationId xmlns:p14="http://schemas.microsoft.com/office/powerpoint/2010/main" val="4247654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2961C40-5F41-F6D2-AFF8-0106C77A88ED}"/>
              </a:ext>
            </a:extLst>
          </p:cNvPr>
          <p:cNvSpPr>
            <a:spLocks noGrp="1" noChangeAspect="1"/>
          </p:cNvSpPr>
          <p:nvPr>
            <p:ph type="pic" sz="quarter" idx="13"/>
          </p:nvPr>
        </p:nvSpPr>
        <p:spPr/>
        <p:txBody>
          <a:bodyPr/>
          <a:lstStyle/>
          <a:p>
            <a:endParaRPr lang="en-US"/>
          </a:p>
        </p:txBody>
      </p:sp>
      <p:sp>
        <p:nvSpPr>
          <p:cNvPr id="4" name="Text Placeholder 3">
            <a:extLst>
              <a:ext uri="{FF2B5EF4-FFF2-40B4-BE49-F238E27FC236}">
                <a16:creationId xmlns:a16="http://schemas.microsoft.com/office/drawing/2014/main" id="{A66C28BD-7D7E-F59C-CA6F-EA757BACF73F}"/>
              </a:ext>
            </a:extLst>
          </p:cNvPr>
          <p:cNvSpPr>
            <a:spLocks noGrp="1"/>
          </p:cNvSpPr>
          <p:nvPr>
            <p:ph type="body" sz="quarter" idx="17"/>
          </p:nvPr>
        </p:nvSpPr>
        <p:spPr/>
        <p:txBody>
          <a:bodyPr/>
          <a:lstStyle/>
          <a:p>
            <a:endParaRPr lang="en-US"/>
          </a:p>
        </p:txBody>
      </p:sp>
      <p:pic>
        <p:nvPicPr>
          <p:cNvPr id="11" name="Picture Placeholder 10">
            <a:extLst>
              <a:ext uri="{FF2B5EF4-FFF2-40B4-BE49-F238E27FC236}">
                <a16:creationId xmlns:a16="http://schemas.microsoft.com/office/drawing/2014/main" id="{05B64BD9-FC98-3EDB-EA1F-3D2476AD3436}"/>
              </a:ext>
            </a:extLst>
          </p:cNvPr>
          <p:cNvPicPr>
            <a:picLocks noGrp="1" noChangeAspect="1"/>
          </p:cNvPicPr>
          <p:nvPr>
            <p:ph type="pic" sz="quarter" idx="22"/>
          </p:nvPr>
        </p:nvPicPr>
        <p:blipFill>
          <a:blip r:embed="rId3"/>
          <a:srcRect/>
          <a:stretch>
            <a:fillRect/>
          </a:stretch>
        </p:blipFill>
        <p:spPr>
          <a:prstGeom prst="ellipse">
            <a:avLst/>
          </a:prstGeom>
        </p:spPr>
      </p:pic>
      <p:sp>
        <p:nvSpPr>
          <p:cNvPr id="6" name="Text Placeholder 5">
            <a:extLst>
              <a:ext uri="{FF2B5EF4-FFF2-40B4-BE49-F238E27FC236}">
                <a16:creationId xmlns:a16="http://schemas.microsoft.com/office/drawing/2014/main" id="{E205332A-36E2-5273-EF10-AF6C7AC7A8C0}"/>
              </a:ext>
            </a:extLst>
          </p:cNvPr>
          <p:cNvSpPr>
            <a:spLocks noGrp="1"/>
          </p:cNvSpPr>
          <p:nvPr>
            <p:ph type="body" sz="quarter" idx="23"/>
          </p:nvPr>
        </p:nvSpPr>
        <p:spPr/>
        <p:txBody>
          <a:bodyPr/>
          <a:lstStyle/>
          <a:p>
            <a:pPr indent="-182880"/>
            <a:r>
              <a:rPr lang="en-US" b="1" dirty="0"/>
              <a:t>Isabel Hoyos</a:t>
            </a:r>
          </a:p>
          <a:p>
            <a:pPr indent="-182880"/>
            <a:r>
              <a:rPr lang="en-US" dirty="0"/>
              <a:t>MS in Sustainability Management</a:t>
            </a:r>
          </a:p>
          <a:p>
            <a:pPr indent="-182880"/>
            <a:r>
              <a:rPr lang="en-US" dirty="0"/>
              <a:t>Former Senior Staff Associate</a:t>
            </a:r>
          </a:p>
          <a:p>
            <a:pPr indent="-182880"/>
            <a:endParaRPr lang="en-US" dirty="0"/>
          </a:p>
        </p:txBody>
      </p:sp>
      <p:sp>
        <p:nvSpPr>
          <p:cNvPr id="7" name="Picture Placeholder 6">
            <a:extLst>
              <a:ext uri="{FF2B5EF4-FFF2-40B4-BE49-F238E27FC236}">
                <a16:creationId xmlns:a16="http://schemas.microsoft.com/office/drawing/2014/main" id="{478F8083-F077-B0DD-818D-F91693634879}"/>
              </a:ext>
            </a:extLst>
          </p:cNvPr>
          <p:cNvSpPr>
            <a:spLocks noGrp="1" noChangeAspect="1"/>
          </p:cNvSpPr>
          <p:nvPr>
            <p:ph type="pic" sz="quarter" idx="24"/>
          </p:nvPr>
        </p:nvSpPr>
        <p:spPr/>
        <p:txBody>
          <a:bodyPr/>
          <a:lstStyle/>
          <a:p>
            <a:endParaRPr lang="en-US"/>
          </a:p>
        </p:txBody>
      </p:sp>
      <p:sp>
        <p:nvSpPr>
          <p:cNvPr id="8" name="Text Placeholder 7">
            <a:extLst>
              <a:ext uri="{FF2B5EF4-FFF2-40B4-BE49-F238E27FC236}">
                <a16:creationId xmlns:a16="http://schemas.microsoft.com/office/drawing/2014/main" id="{67607ED2-EECF-AC61-E0E5-325D4CB6182B}"/>
              </a:ext>
            </a:extLst>
          </p:cNvPr>
          <p:cNvSpPr>
            <a:spLocks noGrp="1"/>
          </p:cNvSpPr>
          <p:nvPr>
            <p:ph type="body" sz="quarter" idx="25"/>
          </p:nvPr>
        </p:nvSpPr>
        <p:spPr/>
        <p:txBody>
          <a:bodyPr/>
          <a:lstStyle/>
          <a:p>
            <a:endParaRPr lang="en-US"/>
          </a:p>
        </p:txBody>
      </p:sp>
      <p:sp>
        <p:nvSpPr>
          <p:cNvPr id="9" name="Text Placeholder 8">
            <a:extLst>
              <a:ext uri="{FF2B5EF4-FFF2-40B4-BE49-F238E27FC236}">
                <a16:creationId xmlns:a16="http://schemas.microsoft.com/office/drawing/2014/main" id="{22E22958-797C-7D08-398F-39D00564382E}"/>
              </a:ext>
            </a:extLst>
          </p:cNvPr>
          <p:cNvSpPr>
            <a:spLocks noGrp="1"/>
          </p:cNvSpPr>
          <p:nvPr>
            <p:ph type="body" sz="quarter" idx="26"/>
          </p:nvPr>
        </p:nvSpPr>
        <p:spPr/>
        <p:txBody>
          <a:bodyPr/>
          <a:lstStyle/>
          <a:p>
            <a:r>
              <a:rPr lang="en-US" dirty="0"/>
              <a:t>CKI Team Staff, Faculty, and Alumna</a:t>
            </a:r>
          </a:p>
        </p:txBody>
      </p:sp>
      <p:sp>
        <p:nvSpPr>
          <p:cNvPr id="13" name="Rectangle 12">
            <a:extLst>
              <a:ext uri="{FF2B5EF4-FFF2-40B4-BE49-F238E27FC236}">
                <a16:creationId xmlns:a16="http://schemas.microsoft.com/office/drawing/2014/main" id="{2035E7FD-9620-82F1-BF4E-393D990E783E}"/>
              </a:ext>
            </a:extLst>
          </p:cNvPr>
          <p:cNvSpPr/>
          <p:nvPr/>
        </p:nvSpPr>
        <p:spPr bwMode="gray">
          <a:xfrm>
            <a:off x="11347256" y="179296"/>
            <a:ext cx="527712" cy="25845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p>
            <a:pPr marL="0" indent="0" algn="ctr">
              <a:buNone/>
            </a:pPr>
            <a:endParaRPr lang="en-US" sz="1600" dirty="0" err="1">
              <a:solidFill>
                <a:schemeClr val="tx1"/>
              </a:solidFill>
            </a:endParaRPr>
          </a:p>
        </p:txBody>
      </p:sp>
    </p:spTree>
    <p:extLst>
      <p:ext uri="{BB962C8B-B14F-4D97-AF65-F5344CB8AC3E}">
        <p14:creationId xmlns:p14="http://schemas.microsoft.com/office/powerpoint/2010/main" val="19953561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THINKCELLPRESENTATIONDONOTDELETE" val="&lt;?xml version=&quot;1.0&quot; encoding=&quot;UTF-16&quot; standalone=&quot;yes&quot;?&gt;&lt;root reqver=&quot;32687&quot;&gt;&lt;version val=&quot;38695&quot;/&gt;&lt;CPresentation id=&quot;1&quot;&gt;&lt;m_precDefaultOrdinal&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Ordinal&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yearfmt&gt;&lt;begin val=&quot;0&quot;/&gt;&lt;end val=&quot;4&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1&quot;&gt;&lt;elem m_fUsage=&quot;1.00000000000000000000E+00&quot;&gt;&lt;m_msothmcolidx val=&quot;0&quot;/&gt;&lt;m_rgb r=&quot;FD&quot; g=&quot;DB&quot; b=&quot;0F&quot;/&gt;&lt;/elem&gt;&lt;/m_vecMRU&gt;&lt;/m_mruColor&gt;&lt;m_eweekdayFirstOfWeek val=&quot;1&quot;/&gt;&lt;m_eweekdayFirstOfWorkweek val=&quot;2&quot;/&gt;&lt;m_eweekdayFirstOfWeekend val=&quot;7&quot;/&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BTFPLAYOUTCOLUMNS" val="1"/>
  <p:tag name="BTFPLAYOUTENABLED" val="1"/>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BTFPLAYOUTCOLUMNS" val="1"/>
  <p:tag name="BTFPLAYOUTENABLED" val="1"/>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BTFPLAYOUTCOLUMNS" val="1"/>
  <p:tag name="BTFPLAYOUTENABLED" val="0"/>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33.xml><?xml version="1.0" encoding="utf-8"?>
<p:tagLst xmlns:a="http://schemas.openxmlformats.org/drawingml/2006/main" xmlns:r="http://schemas.openxmlformats.org/officeDocument/2006/relationships" xmlns:p="http://schemas.openxmlformats.org/presentationml/2006/main">
  <p:tag name="BTFPLAYOUTENABLED" val="1"/>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_qu6PPRfjEOxN4czDL8Hm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_qu6PPRfjEOxN4czDL8HmA"/>
  <p:tag name="EMPOWERCHARTSPROPERTIES_A_0" val="AAAAAAH//////////wEAAAAAAAAAAAAAACoqIFRoaXMgaXMgYSBMaXRlREIgZmlsZSAqKgcDAP////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AQAAAAAAAAAAAAAAEQAAAFByb3BlcnR5RG9jdW1lbnRzAQAAAAAAAAAFAAAACQAAAF9pZD0kLl9pZAEDAAAAAAADAAAAAQADAAAAIwAAAENvbWJpSW5kZXg9JC5OYW1lICsgJ18nICsgJC5WZXJzaW9uAQQAAAAAAAQAAAABAAQAAAAAAAAAAP///////wAAAAAAAP////8AAAAAAP///////wAAAAAAAP////8AAAAAAP///////wAAAAAAAP////8AAAAAAP///////wAAAAAAAP////8AAAAAAP///////wAAAAAAAP////8AAAAAAP///////wAAAAAAAP////8AAAAAAP///////wAAAAAAAP////8AAAAAAP///////wAAAAAAAP////8AAAAAAP///////wAAAAAAAP////8AAAAAAP///////wAAAAAAAP////8AAAAAAP///////wAAAAAAAP////8AAAAAAP///////wAAAAAAAP////8AAAAAAP///////wAAAAAAAP////8AAAAAAP///////wAAAAAAAP////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gIBAQEBAQEBAQEBAQEBAQEAAAAAAAAAAwAAAAMAAAAA/////wMARAwAAAAAAAAAAAAAIAD///////////////8AAAD///////////////8DAAAAAgD///////8DAAAAAgD///////8DAAAAAgD///////8DAAAAAgD///////8DAAAAAgD///////8DAAAAAgD///////////////////////////////////////////////////////////////////////////////////////////////////////////////////////////////////////////////////////////////////////////////////////////////////////////////////////////////////////////////////////////////////////////////////////////////////////////////////////////////////////////////////////////////////////////////////////////////////////////////////////////////8BACAA////////////////AAAO////////AwAAAAIA////////////////////////////////////////////////////////////////////////////////////////////////////////////////////////////////////////////////////////////////////////////////////////////////////////////////////////////////////////////////////////////////////////////////////////////////////////////////////////////////////////////////////////////////////////////////////////////////////////////////////////////////////////////////////////////////////////////////////////////////////////////////////////AgAGAP///////wQAAAACABAAC9wb4qr0GNZGsXtz1ZqqH70FAAAAAAADAAAAAAADAAAAAQADAAAAAAD///////8DAAAAAAD///////8DAAAAAAD///////8DAAAAAAD///////8DAAAAAAD///////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8DAHgMAAAAAAAAAAAAACAB////////////////AAAA////////////////BAAAAAIA////////BAAAAAIA////////////////////////////////////////////////////////////////////////////////////////////////////////////////////////////////////////////////////////////////////////////////////////////////////////////////////////////////////////////////////////////////////////////////////////////////////////////////////////////////////////////////////////////////////////////////////////////////////////////////////////////////////////////////////////////////////////////////////////////////AQAgAf///////////////wAADv///////wQAAAACAP///////////////////////////////////////////////////////////////////////////////////////////////////////////////////////////////////////////////////////////////////////////////////////////////////////////////////////////////////////////////////////////////////////////////////////////////////////////////////////////////////////////////////////////////////////////////////////////////////////////////////////////////////////////////////////////////////////////////////////////////////////////////////////wIAAgEDAAAAAgD///////8MAAZQZXJzb25hbElkXzAFAAAAAAAEAAAAAAAEAAAAAQAEAAAAAAD///////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AQBvDwAAAAAAAAAAAAD/////cABwAAAABV9pZAAQAAAABNwb4qr0GNZGsXtz1ZqqH70DRGF0YQAWAAAAAlBlcnNvbmFsSWQAAQAAAAAAAk5hbWUACwAAAFBlcnNvbmFsSWQAEFZlcnNpb24AAAAAAAlMYXN0V3JpdGUAANQn9os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
  <p:tag name="EMPOWERCHARTSPROPERTIES_SLOT" val="A"/>
  <p:tag name="EMPOWERCHARTSPROPERTIES_LASTWRITEDATE" val="638362386872629546"/>
  <p:tag name="EMPOWERCHARTSPROPERTIES_A_LENGTH" val="24576"/>
  <p:tag name="RUNTIME_ID" val="4e80920f-6e12-444e-bc1f-9c4d762b1bb6"/>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c15ICwr6nm5iEpS9K3_TI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nMPaQbCDC6ibE2BcjQXBf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wCLIoYbHSYsK_A5xhOkWe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ZKEgUBO1N2OUtwjlyCEEq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Ls.IunRDMHDwc_XxL3cuh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6fknGSUd443l6pXAhe7j9g"/>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kAJa2V_KDDfLzodXHCVzP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arXmChhike0g7xYv71nkv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e291Baj9rsQakSg0084iN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YaqU1oljxZq2Y9ooPri3F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LUmsS56EJanLd2c9NMwTZ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cv69clArot4t1c7SgTe2K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6P_5MfLVlx5n3.qm_MrjR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tiHS9F.MBITpMm3.iXnVM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mPOKK6rtA5Z.TekJ1QlQxQ"/>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7Xu1THcUYyxoO2.PBeNF9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Q9JSkAjo8Jg.huNuRxXx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xLIfaTeg8UITf95QoAR45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00fcfDGpAo0wbbY1g8QAt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GHtJNG7SOZRO0o8UuoAb4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odUdreX1DFWD_8aBkVJLA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AUrPtjKc3Natj1rtmjJfr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9kVAW94O7na4ZJlOK8N6K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VxSE.P840TZ_IurthMfk2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vEKxP1nXpaF5hkFDVdPsN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LXc5u4LaKC7Ogu7U7f3m_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MsoDvXvtmYyWJasFhMVKh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vCJKjP0XhRT9A0Eudp8s_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FnwTZX1_0jHoohmACqCTl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Y2pYVFVOhZJ8oT9MH1ZVP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_mQR1I0pCyPQV1WQKlkYL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pDJ_iFklpFivBSX.zPUdX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o2FCPokSA.J80jC8sXC0L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dI4sKQyJevaCOuYNrsLO4g"/>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c0AVmfRPYoNI72G2Hnzrj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eWRI4KmQkmoQd._1fv6Wo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fp61bF6TCtDhkhi7.2vXZw"/>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T3yrbsBx49L8YlMiaFple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e5dbNAQ3758sqICKj_pB1Q"/>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pOeINcjJYmOzpmzR5Ahyn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c2GKAvBo0VR6o6a56lXFl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DFz6xX1MiOsoVq_2r27K4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Fkvgr2Qf.rndJFWfXG_eMA"/>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J_lpmfuAB8KoPIyMIWhL.A"/>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fqvTZWC1ybVRJrIXeOgsm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EQdu7.M3CLNvU5AycS6xZ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mMkjs.AVWBJn5wavZ30Pj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_vP_6I7ij5C5MGWb2aWr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5muj2DT.efO52M0aMvztR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q7EPngDSvenlVHnD0movE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oJw0xlI_XYVSfYPTvq1yU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3kyT5wyxV001a6PC40Lkf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mWcnuXcqcMqH1i3a5vhod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4j8B2euXX_NgEBgRot4Cg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SrvjiOK99CDY7X5h7ILXcw"/>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_kWcVndovJu7ohcdOyNya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TKSCo_ist9z7k1H3CEq7O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ERVNFn5NyNqFoo2PZhhh1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BjW2Arrg7BdGIB7tk50l6Q"/>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8Tg24MO60aYJnAXIFbSYcw"/>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5MD.DuD9596APPydZm5htQ"/>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G0DmaAgso1yMlbxXDFYxPw"/>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AK_N2cUo93XPrGPYA3Og1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LEEklZLHfmbYczcfKghUT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Tw.bhcnz83NPcHMnDSEYK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6xlwIZsE5JG_v_270.36rg"/>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i7AXvb8yV343J38AghBhmw"/>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SM9uX4ZyvRCnVG99tbKqNg"/>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vw.bVNjsqbiaP2ZLNZMqjQ"/>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5ye7HdJbtS8nZhlbyKNrWw"/>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KzuKAO8DjMtWnOL1U7yDTQ"/>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3nPjQtQ5qMdGPAysqYlsg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BujoOQEKqXLLMdwDUBz9w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PJ3ZBdNLc2PhkjvxG9FKoQ"/>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995s5Rcpb0oINLgoACJRF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Rbz.YUQktiN45vtRmI95OQ"/>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6ZJrY0IQ2fJ7Ipc176eR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2ywCiHioTliwmHrWRkaxU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diOKa7H6wKkmLq16FAEWT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86ZFpVPVnaCD9oxLvuIPX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qFIuw5SBv3Vexyu0NL4imQ"/>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b.yUn66fF5DNtbA.XiIdQg"/>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aOqHlcFezqf0Mwk4qR1.Gg"/>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kj.b8_XT5kh01qxePsVMxw"/>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y7.DKTSBCC47yyoJe8upa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XLwYYizQEmNMbfY9wnzRrA"/>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0yUal5eGhZoWXscQXcFLd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sLfzaaB9pTC0yxU6JFAJ8g"/>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02mZXzt00t79TLMGMtyPH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JpkvbyaKBU2sXKqRu0chUw"/>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yCfYMiL7HTwyu0AASJPkVw"/>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NpwYo_t79FZDqxj4ZVNsI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TB5yK_IzEqseHTFCqIXb4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BRaH17g7BKG0ibZiY9Y_S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n1UEilKB323qSC_wT9e.Gw"/>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gIABtiiJZ8w1jlb9yt6.WA"/>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0HaoCBwTLutdgfB1mc4Hhw"/>
</p:tagLst>
</file>

<file path=ppt/tags/tag137.xml><?xml version="1.0" encoding="utf-8"?>
<p:tagLst xmlns:a="http://schemas.openxmlformats.org/drawingml/2006/main" xmlns:r="http://schemas.openxmlformats.org/officeDocument/2006/relationships" xmlns:p="http://schemas.openxmlformats.org/presentationml/2006/main">
  <p:tag name="BTFPLAYOUTCOLUMNS" val="5"/>
  <p:tag name="BTFPLAYOUTENABLED" val="0"/>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50.xml><?xml version="1.0" encoding="utf-8"?>
<p:tagLst xmlns:a="http://schemas.openxmlformats.org/drawingml/2006/main" xmlns:r="http://schemas.openxmlformats.org/officeDocument/2006/relationships" xmlns:p="http://schemas.openxmlformats.org/presentationml/2006/main">
  <p:tag name="BTFPLAYOUTCOLUMNS" val="1"/>
  <p:tag name="BTFPLAYOUTENABLED" val="0"/>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BTFPLAYOUTENABLED" val="1"/>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YESggxM2GL.xFLYqa0mEnA"/>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L8oe4cyJeuK4qv4AVbslbQ"/>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LIJ3vt92Y6JJZFzAPIQ1YA"/>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X6LSisOcwa1ZofD7hdI5Fg"/>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kqahyVlMc.c4954YRwZu3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3AR26v_v6gzHbcjwslXj6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rybrHinlxoly2W3A2ObCZw"/>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tdlgzyk2bjej1uxVBfmGC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oTKaMl3H2QiSaC6QYhJ7a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ShRIQcqRrTeJpspKU4ufqQ"/>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7ro7viA_SwrnVv18rxdU8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2fX_cvpZOhLCj3gCI1FCVw"/>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XU7jS6qihCapCPDbbzH0OA"/>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_4SMUcrrHkoihcywITqHjw"/>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BTFPLAYOUTENABLED" val="1"/>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BTFPLAYOUTENABLED" val="1"/>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5niBBVLpiYdRFRzkRqYs6w"/>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8F89bPqWGv.r6KeHtq2hbA"/>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kg_pU8UcFumcekclno.yxQ"/>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BXyMLuVI9Pli5VuXfC4XJw"/>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l0FgeyYy8TaO8PepW6OzvA"/>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RQB4oULUfPKgZEI1.a_KL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_4ZD5Oashzc7u.bldZ7L0w"/>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vYUQ5jVgfGp_E7opoBA3OQ"/>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lS6dckA33n2HTFJo3Wro0Q"/>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Ptvih0DjanbAvfOTa.5mbg"/>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iOUxwQZBpRCZgQKB47maBw"/>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D8qawuX8H8zQUPloBVTVQA"/>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64.H6.qT2uEhk8FTF0f0Y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UmbnGn1zZaEF1gi4yHVJfg"/>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kPaBkntD3eXIp9.zEDtRSg"/>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1if8FXUaGu5jjIdii1rZA"/>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NkPrPJkqYWnBM95IaWt_yw"/>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kwawppAl6GiE5S_rzK_TNg"/>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bZWibfoz7kWvacFcOc9m3A"/>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6u9XJjEc43dH2oLkhTt4K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ogQWUMhfkQIiTz_ijilCg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L46UGzP7.9QGHUE1F4a9Q"/>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xwTSL2OmIxlGt16qsc5fmA"/>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qJgJBUt4uPzZf4ZVhYfgLw"/>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VA0MCC.LA.nNjMoPyYKnvA"/>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jNoNIv6.dsYnKBRk0wRtzw"/>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FdY3CNvZ0NxmGZL7eQOA0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6TYlIT66Dn5VdPfmpg8qaQ"/>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7w__6HdTZC_kj7pBAd6wzw"/>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P7BJ77h6kp3S0QdMepr9Vg"/>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QN0vqqEONuNlgUYNs3JjRw"/>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X8I3K.TZabhcDDhC2NO_qA"/>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KR8PAGdbBFCkewuEHYHQh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the16GW8Jcqkl1m_lNejnA"/>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TI6uZ.eST6tKHkW_N3M5tg"/>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uh7VOysr4yYQ9s3JVwrTBg"/>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wLJ9AMROB_4wj2lgWSRgyg"/>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PL1dDuIIP87PKi_tu5WHMg"/>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swBF6dL6DLROiCjN4jmXwA"/>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u6U4xSg.tDKZhGlqpu9fVg"/>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SIJlK42iQAv655CjKG6CaA"/>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7OJiasb0S7ilNcu4R1sv6g"/>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8aAD6Fsg9krQcwxkPyempQ"/>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fueD_uaM6orICsVYbAlJ6w"/>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D7hu9J_WXNoPvJdt.WWiiw"/>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cXnmEaEk27pmXihDH.1G1Q"/>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Dr1kAKO9zHptuWb2tGqLFw"/>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MT__tziQTEOTAnMnVcLGUQ"/>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QHqgP0QZsW6nWFdute9.eQ"/>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pRyW6U3ZiS_gM9kZGU2ZayA"/>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p1UkfvzJSqGnwlR4ZTa5zPg"/>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p8VNuPg2UPcPaLnO5jEKTKQ"/>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prVpu2nd_MKVBRnlJaVe6p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pmsOcfxsEsKYwIqKFTwxwcA"/>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iFiNOzbeGIVBwmhdBqNZLg"/>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OAymnx5PLT1FqRxx10wR3Q"/>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kC3V3lbP4qNel76MXGjFvw"/>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CIvQynP6cgpQs5qsmbqYRg"/>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K1Lu88xJRkfGCV_klubsZw"/>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mwG_cT_HLb79yPz9OLbEZw"/>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kOD5ysZNzrZ9QyzWs0L4KA"/>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M4aVEle8jkQDEI.tYttTrg"/>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9sS5Gm96nTePicAMB6ObFw"/>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nYQhITu1p0xk5lFieqOAXA"/>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Pv3D9v6l4K51i6gNSGAXxw"/>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7QxWu6xznpYevFuz3gIUmg"/>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_dXdhIrntlTlSfKfGHlEgQ"/>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caoESu.r3zzAUhAEBaNNqg"/>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mHMNGztTHohiQNPcf2SzQg"/>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O6N88ajuGxv67cvES8D9lQ"/>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3jXSvduTydfoNL6dLXLS2A"/>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dsKT8bcK6VuTAkLq_aRzOw"/>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tnagH_h0GoM25s2SyVYblWQ"/>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k4GnGF_ZgfviVHzxtVm5nw"/>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qn8SLqxsIKq62bIbZKPRZA"/>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cKTGC.e0HLMFHNEQMyy3jg"/>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cX3dbWguN5fIOmZv8OlX0Q"/>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g5NJipNsr6jVRiVaY9EbPQ"/>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jCB.mwODSK2ZvZbW6xLygQ"/>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j1wJ8ZYrQJSDDdVQxXPZIg"/>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trjGdWD86d4ExLG8c2hxGdQ"/>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xrKy2rzLhdJW5h1Sm.Od1A"/>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k.e4gmoVhBYrfP7pCXkj8A"/>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GNX1zWzk2WKPOLsIIEalag"/>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btFhZAEDAD.5aXGqxUrp5w"/>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VxZedBDrnyVoncvx96yXfg"/>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YqQBAOLiSu2nxxobYVd2lg"/>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ce2HHyM.zrJn2pjOAK33.Q"/>
</p:tagLst>
</file>

<file path=ppt/tags/tag288.xml><?xml version="1.0" encoding="utf-8"?>
<p:tagLst xmlns:a="http://schemas.openxmlformats.org/drawingml/2006/main" xmlns:r="http://schemas.openxmlformats.org/officeDocument/2006/relationships" xmlns:p="http://schemas.openxmlformats.org/presentationml/2006/main">
  <p:tag name="THINKCELLSHAPEDONOTDELETE" val="tj5DLvK9cONYCYnfV5oLZzA"/>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r1MgUTXRHgoVT9_.tStV3w"/>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sUu6CHOk6nG52qufVAfUJA"/>
</p:tagLst>
</file>

<file path=ppt/tags/tag291.xml><?xml version="1.0" encoding="utf-8"?>
<p:tagLst xmlns:a="http://schemas.openxmlformats.org/drawingml/2006/main" xmlns:r="http://schemas.openxmlformats.org/officeDocument/2006/relationships" xmlns:p="http://schemas.openxmlformats.org/presentationml/2006/main">
  <p:tag name="THINKCELLSHAPEDONOTDELETE" val="tPtxsmuRd0U2UItaIuc7wOA"/>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9qHl85CVo8msV2EADxD1tQ"/>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i8UWZLcF5UWk1QFbapGfhQ"/>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smj6ZAEWh7ahKuKSnDA_fw"/>
</p:tagLst>
</file>

<file path=ppt/tags/tag295.xml><?xml version="1.0" encoding="utf-8"?>
<p:tagLst xmlns:a="http://schemas.openxmlformats.org/drawingml/2006/main" xmlns:r="http://schemas.openxmlformats.org/officeDocument/2006/relationships" xmlns:p="http://schemas.openxmlformats.org/presentationml/2006/main">
  <p:tag name="THINKCELLSHAPEDONOTDELETE" val="tFEqbLU9fn33XnB4wWW.vKQ"/>
</p:tagLst>
</file>

<file path=ppt/tags/tag296.xml><?xml version="1.0" encoding="utf-8"?>
<p:tagLst xmlns:a="http://schemas.openxmlformats.org/drawingml/2006/main" xmlns:r="http://schemas.openxmlformats.org/officeDocument/2006/relationships" xmlns:p="http://schemas.openxmlformats.org/presentationml/2006/main">
  <p:tag name="THINKCELLSHAPEDONOTDELETE" val="tp3haMeqZCLSRo.cUrpX6ww"/>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uh4QNPF0Nkigva0Ygo3HLQ"/>
</p:tagLst>
</file>

<file path=ppt/tags/tag298.xml><?xml version="1.0" encoding="utf-8"?>
<p:tagLst xmlns:a="http://schemas.openxmlformats.org/drawingml/2006/main" xmlns:r="http://schemas.openxmlformats.org/officeDocument/2006/relationships" xmlns:p="http://schemas.openxmlformats.org/presentationml/2006/main">
  <p:tag name="THINKCELLSHAPEDONOTDELETE" val="tTziI3wfqC78BjWo8rapyBQ"/>
</p:tagLst>
</file>

<file path=ppt/tags/tag299.xml><?xml version="1.0" encoding="utf-8"?>
<p:tagLst xmlns:a="http://schemas.openxmlformats.org/drawingml/2006/main" xmlns:r="http://schemas.openxmlformats.org/officeDocument/2006/relationships" xmlns:p="http://schemas.openxmlformats.org/presentationml/2006/main">
  <p:tag name="THINKCELLSHAPEDONOTDELETE" val="tOAq4k1K35z6gH2OYAoFJlg"/>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7H6zV2u9oFfkv3pOl4MVYA"/>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QX7D4agE9_dLmFbIWxp5ww"/>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vNfv1y_SwhZ4ZrZ7zfOOIg"/>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Id9uzEwb6k1jILW_XDv.Kg"/>
</p:tagLst>
</file>

<file path=ppt/tags/tag304.xml><?xml version="1.0" encoding="utf-8"?>
<p:tagLst xmlns:a="http://schemas.openxmlformats.org/drawingml/2006/main" xmlns:r="http://schemas.openxmlformats.org/officeDocument/2006/relationships" xmlns:p="http://schemas.openxmlformats.org/presentationml/2006/main">
  <p:tag name="THINKCELLSHAPEDONOTDELETE" val="t08bAGWFDVlrXZmE7npJ3rA"/>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yw4DxLB8O3wn_eVVutD1cg"/>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OedzFxQuBkZZYvDEp504rw"/>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1NDYpPrM5eMgpXWiF_qNA"/>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tMdK2H6VhvjOKov0q.EVa3A"/>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x2hfvwcKxy77qBedslCL2w"/>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L917WQt.aa.RlSLgBebqcA"/>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jDElUpPaXjTXyVws6xRQyQ"/>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FVy9MpzPiRhhogDCh0zCPg"/>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6_P6RRlQYGIGsfaA5a7Dhg"/>
</p:tagLst>
</file>

<file path=ppt/tags/tag314.xml><?xml version="1.0" encoding="utf-8"?>
<p:tagLst xmlns:a="http://schemas.openxmlformats.org/drawingml/2006/main" xmlns:r="http://schemas.openxmlformats.org/officeDocument/2006/relationships" xmlns:p="http://schemas.openxmlformats.org/presentationml/2006/main">
  <p:tag name="THINKCELLSHAPEDONOTDELETE" val="tfrzSnScHqeKV0iRqSVgp8g"/>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tFvIYl5JyHZV6o5r4f3DD8w"/>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twv2ENIQZ0FikaqzyJ085RQ"/>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ia1H.tT6c9bCeNV4.u5Zng"/>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sg9rC_WEK0YZ4udIvYzGRg"/>
</p:tagLst>
</file>

<file path=ppt/tags/tag319.xml><?xml version="1.0" encoding="utf-8"?>
<p:tagLst xmlns:a="http://schemas.openxmlformats.org/drawingml/2006/main" xmlns:r="http://schemas.openxmlformats.org/officeDocument/2006/relationships" xmlns:p="http://schemas.openxmlformats.org/presentationml/2006/main">
  <p:tag name="THINKCELLSHAPEDONOTDELETE" val="t5N18GU5qeCYzvbbIYBCDWw"/>
</p:tagLst>
</file>

<file path=ppt/tags/tag320.xml><?xml version="1.0" encoding="utf-8"?>
<p:tagLst xmlns:a="http://schemas.openxmlformats.org/drawingml/2006/main" xmlns:r="http://schemas.openxmlformats.org/officeDocument/2006/relationships" xmlns:p="http://schemas.openxmlformats.org/presentationml/2006/main">
  <p:tag name="THINKCELLSHAPEDONOTDELETE" val="tLvnNCKCP9gCwz5IDg_GWzA"/>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t753ZsSWAZ0Qfmhfu57g1MA"/>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tZFBc9GL_ALON4a59d59gLg"/>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NNtYVvrn8gcY2MQvEl_v5w"/>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UYNsJzbZgNsiKPJAdQ9q_A"/>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CuSbBfkZuy5HCaVqwXpwHg"/>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epz0hSRN1PIhxI80g_wS5Q"/>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t_5e97qzZqd0IPF1gEUiJfQ"/>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tjAYGlWJWFwchE43q.SFBSA"/>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eK8GhemvmbQiDxPHrc0ZOA"/>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BKpec3lpzlY4nsk1tDvIHw"/>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BvUe5TpdhFUaKSUJ4gQowg"/>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ZVWjOVW3pEIiawUdZ.Ol7Q"/>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tyh_NvgHHvCnBaRZY.mMtlg"/>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16jImwUFAqJ4Qe.e3RE8NQ"/>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rOUgPEHKuFVTvaZK5D4HfQ"/>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pdheqHrqRjGEnyb0AjxF5g"/>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iLFYNgCqK4YwOLF.Or8RPg"/>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tZa_yN9HyY3U.YODdAJWneQ"/>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uoiyIuves7JNvCDVxIolCQ"/>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tDWscWuOAAnTE.tgGdSco8Q"/>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prVpu2nd_MKVBRnlJaVe6pQ"/>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p1UkfvzJSqGnwlR4ZTa5zPg"/>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pmsOcfxsEsKYwIqKFTwxwcA"/>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9.xml><?xml version="1.0" encoding="utf-8"?>
<p:tagLst xmlns:a="http://schemas.openxmlformats.org/drawingml/2006/main" xmlns:r="http://schemas.openxmlformats.org/officeDocument/2006/relationships" xmlns:p="http://schemas.openxmlformats.org/presentationml/2006/main">
  <p:tag name="BTFPLAYOUTENABLED" val="1"/>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fnn9U.hGE6JnnobiPlVGHw"/>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yFV2EBPsJ7JkRlM_ZosgCg"/>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tzWEmmQzoTcaRdULNgN5Ifg"/>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4jIDs47xvF_yNKl9WdV2Rw"/>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Pa_MX81qkS7_FyHcBXM98w"/>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PsWkTcYedJGxblDOSgTKOg"/>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tTvAp7ivAuLGch65ApYgxwQ"/>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ZoR1RFlVdSMyyK33uxZ4wA"/>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t7wn7a1Z7QTJpFti2u.aD5g"/>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JzQKyve4ZW.mcxo0KSjC9Q"/>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t6ut8gP63DHpFwQjbOoSefQ"/>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QeGVslKCFq4oBRJ0jVNhHQ"/>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uidJWLAOa8oWQqkVQtA7gQ"/>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tkHMXhSDYm.2y4FLwPwvf8w"/>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tuvFDKeMCSy.cs.VMWGnmgA"/>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tvX.SoFm7qYXva9l3SsaKkg"/>
</p:tagLst>
</file>

<file path=ppt/tags/tag366.xml><?xml version="1.0" encoding="utf-8"?>
<p:tagLst xmlns:a="http://schemas.openxmlformats.org/drawingml/2006/main" xmlns:r="http://schemas.openxmlformats.org/officeDocument/2006/relationships" xmlns:p="http://schemas.openxmlformats.org/presentationml/2006/main">
  <p:tag name="THINKCELLSHAPEDONOTDELETE" val="tYdRdt3qKFvLvmr1xZmVIvg"/>
</p:tagLst>
</file>

<file path=ppt/tags/tag367.xml><?xml version="1.0" encoding="utf-8"?>
<p:tagLst xmlns:a="http://schemas.openxmlformats.org/drawingml/2006/main" xmlns:r="http://schemas.openxmlformats.org/officeDocument/2006/relationships" xmlns:p="http://schemas.openxmlformats.org/presentationml/2006/main">
  <p:tag name="THINKCELLSHAPEDONOTDELETE" val="tzjmmc.zfUSPly.uDSaL1Fg"/>
</p:tagLst>
</file>

<file path=ppt/tags/tag368.xml><?xml version="1.0" encoding="utf-8"?>
<p:tagLst xmlns:a="http://schemas.openxmlformats.org/drawingml/2006/main" xmlns:r="http://schemas.openxmlformats.org/officeDocument/2006/relationships" xmlns:p="http://schemas.openxmlformats.org/presentationml/2006/main">
  <p:tag name="THINKCELLSHAPEDONOTDELETE" val="tUbvjolNaIsa7TlRUBTe_0g"/>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tpPlIdtWtDaoPqszpw2PVkA"/>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ttUMd29FOzcSWJbHAna6CNA"/>
</p:tagLst>
</file>

<file path=ppt/tags/tag371.xml><?xml version="1.0" encoding="utf-8"?>
<p:tagLst xmlns:a="http://schemas.openxmlformats.org/drawingml/2006/main" xmlns:r="http://schemas.openxmlformats.org/officeDocument/2006/relationships" xmlns:p="http://schemas.openxmlformats.org/presentationml/2006/main">
  <p:tag name="THINKCELLSHAPEDONOTDELETE" val="t5dfDfKHi3MXK.l4xDj9eqg"/>
</p:tagLst>
</file>

<file path=ppt/tags/tag372.xml><?xml version="1.0" encoding="utf-8"?>
<p:tagLst xmlns:a="http://schemas.openxmlformats.org/drawingml/2006/main" xmlns:r="http://schemas.openxmlformats.org/officeDocument/2006/relationships" xmlns:p="http://schemas.openxmlformats.org/presentationml/2006/main">
  <p:tag name="THINKCELLSHAPEDONOTDELETE" val="tmuoD6l7brhg46b0gzC8jRg"/>
</p:tagLst>
</file>

<file path=ppt/tags/tag373.xml><?xml version="1.0" encoding="utf-8"?>
<p:tagLst xmlns:a="http://schemas.openxmlformats.org/drawingml/2006/main" xmlns:r="http://schemas.openxmlformats.org/officeDocument/2006/relationships" xmlns:p="http://schemas.openxmlformats.org/presentationml/2006/main">
  <p:tag name="THINKCELLSHAPEDONOTDELETE" val="t_iVaQdx_M23oHbMw77aXIg"/>
</p:tagLst>
</file>

<file path=ppt/tags/tag374.xml><?xml version="1.0" encoding="utf-8"?>
<p:tagLst xmlns:a="http://schemas.openxmlformats.org/drawingml/2006/main" xmlns:r="http://schemas.openxmlformats.org/officeDocument/2006/relationships" xmlns:p="http://schemas.openxmlformats.org/presentationml/2006/main">
  <p:tag name="THINKCELLSHAPEDONOTDELETE" val="ti.lkeUFhIyv362a.RuRq6Q"/>
</p:tagLst>
</file>

<file path=ppt/tags/tag375.xml><?xml version="1.0" encoding="utf-8"?>
<p:tagLst xmlns:a="http://schemas.openxmlformats.org/drawingml/2006/main" xmlns:r="http://schemas.openxmlformats.org/officeDocument/2006/relationships" xmlns:p="http://schemas.openxmlformats.org/presentationml/2006/main">
  <p:tag name="THINKCELLSHAPEDONOTDELETE" val="tNHl__kgKwkp4IO6S8oTFkw"/>
</p:tagLst>
</file>

<file path=ppt/tags/tag376.xml><?xml version="1.0" encoding="utf-8"?>
<p:tagLst xmlns:a="http://schemas.openxmlformats.org/drawingml/2006/main" xmlns:r="http://schemas.openxmlformats.org/officeDocument/2006/relationships" xmlns:p="http://schemas.openxmlformats.org/presentationml/2006/main">
  <p:tag name="THINKCELLSHAPEDONOTDELETE" val="tSXzCpHxC1em99ucRjfIzXw"/>
</p:tagLst>
</file>

<file path=ppt/tags/tag377.xml><?xml version="1.0" encoding="utf-8"?>
<p:tagLst xmlns:a="http://schemas.openxmlformats.org/drawingml/2006/main" xmlns:r="http://schemas.openxmlformats.org/officeDocument/2006/relationships" xmlns:p="http://schemas.openxmlformats.org/presentationml/2006/main">
  <p:tag name="THINKCELLSHAPEDONOTDELETE" val="tjS7vHYbMeOy0v4hGLn7vsw"/>
</p:tagLst>
</file>

<file path=ppt/tags/tag378.xml><?xml version="1.0" encoding="utf-8"?>
<p:tagLst xmlns:a="http://schemas.openxmlformats.org/drawingml/2006/main" xmlns:r="http://schemas.openxmlformats.org/officeDocument/2006/relationships" xmlns:p="http://schemas.openxmlformats.org/presentationml/2006/main">
  <p:tag name="THINKCELLSHAPEDONOTDELETE" val="tuj8BaALY7Hh0u5fWn4h88g"/>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tmYk0N7nBHZ0yDxxw.jbazQ"/>
</p:tagLst>
</file>

<file path=ppt/tags/tag380.xml><?xml version="1.0" encoding="utf-8"?>
<p:tagLst xmlns:a="http://schemas.openxmlformats.org/drawingml/2006/main" xmlns:r="http://schemas.openxmlformats.org/officeDocument/2006/relationships" xmlns:p="http://schemas.openxmlformats.org/presentationml/2006/main">
  <p:tag name="THINKCELLSHAPEDONOTDELETE" val="tbkTgmAf8BSbGsBM87EwIvA"/>
</p:tagLst>
</file>

<file path=ppt/tags/tag381.xml><?xml version="1.0" encoding="utf-8"?>
<p:tagLst xmlns:a="http://schemas.openxmlformats.org/drawingml/2006/main" xmlns:r="http://schemas.openxmlformats.org/officeDocument/2006/relationships" xmlns:p="http://schemas.openxmlformats.org/presentationml/2006/main">
  <p:tag name="THINKCELLSHAPEDONOTDELETE" val="tEqUbw_6EongvxOQ613pJWA"/>
</p:tagLst>
</file>

<file path=ppt/tags/tag382.xml><?xml version="1.0" encoding="utf-8"?>
<p:tagLst xmlns:a="http://schemas.openxmlformats.org/drawingml/2006/main" xmlns:r="http://schemas.openxmlformats.org/officeDocument/2006/relationships" xmlns:p="http://schemas.openxmlformats.org/presentationml/2006/main">
  <p:tag name="THINKCELLSHAPEDONOTDELETE" val="tkqKHHdP5_FoD9vO2ED9.rA"/>
</p:tagLst>
</file>

<file path=ppt/tags/tag383.xml><?xml version="1.0" encoding="utf-8"?>
<p:tagLst xmlns:a="http://schemas.openxmlformats.org/drawingml/2006/main" xmlns:r="http://schemas.openxmlformats.org/officeDocument/2006/relationships" xmlns:p="http://schemas.openxmlformats.org/presentationml/2006/main">
  <p:tag name="THINKCELLSHAPEDONOTDELETE" val="t7qCklG4wvFRopOzTmIUOhg"/>
</p:tagLst>
</file>

<file path=ppt/tags/tag384.xml><?xml version="1.0" encoding="utf-8"?>
<p:tagLst xmlns:a="http://schemas.openxmlformats.org/drawingml/2006/main" xmlns:r="http://schemas.openxmlformats.org/officeDocument/2006/relationships" xmlns:p="http://schemas.openxmlformats.org/presentationml/2006/main">
  <p:tag name="THINKCELLSHAPEDONOTDELETE" val="tDVSPIwi0RNA_uTcCrGQ0CA"/>
</p:tagLst>
</file>

<file path=ppt/tags/tag385.xml><?xml version="1.0" encoding="utf-8"?>
<p:tagLst xmlns:a="http://schemas.openxmlformats.org/drawingml/2006/main" xmlns:r="http://schemas.openxmlformats.org/officeDocument/2006/relationships" xmlns:p="http://schemas.openxmlformats.org/presentationml/2006/main">
  <p:tag name="THINKCELLSHAPEDONOTDELETE" val="tWHXXcoRwajDtfRZ3qoCdlA"/>
</p:tagLst>
</file>

<file path=ppt/tags/tag386.xml><?xml version="1.0" encoding="utf-8"?>
<p:tagLst xmlns:a="http://schemas.openxmlformats.org/drawingml/2006/main" xmlns:r="http://schemas.openxmlformats.org/officeDocument/2006/relationships" xmlns:p="http://schemas.openxmlformats.org/presentationml/2006/main">
  <p:tag name="THINKCELLSHAPEDONOTDELETE" val="tClze9zUhjFOmgH._LREXVQ"/>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tLQ_Uf3RO_.ewQj7jKlZ_9w"/>
</p:tagLst>
</file>

<file path=ppt/tags/tag388.xml><?xml version="1.0" encoding="utf-8"?>
<p:tagLst xmlns:a="http://schemas.openxmlformats.org/drawingml/2006/main" xmlns:r="http://schemas.openxmlformats.org/officeDocument/2006/relationships" xmlns:p="http://schemas.openxmlformats.org/presentationml/2006/main">
  <p:tag name="THINKCELLSHAPEDONOTDELETE" val="tIOZeVXUjHEGTRx.nQ3BUlg"/>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tszoOWUhJSSfpp51fz7Nl8w"/>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tgzxGqWfVkL96epp0UMn72Q"/>
</p:tagLst>
</file>

<file path=ppt/tags/tag391.xml><?xml version="1.0" encoding="utf-8"?>
<p:tagLst xmlns:a="http://schemas.openxmlformats.org/drawingml/2006/main" xmlns:r="http://schemas.openxmlformats.org/officeDocument/2006/relationships" xmlns:p="http://schemas.openxmlformats.org/presentationml/2006/main">
  <p:tag name="THINKCELLSHAPEDONOTDELETE" val="tX3Qf6d7yosA.in7mN4t7ug"/>
</p:tagLst>
</file>

<file path=ppt/tags/tag392.xml><?xml version="1.0" encoding="utf-8"?>
<p:tagLst xmlns:a="http://schemas.openxmlformats.org/drawingml/2006/main" xmlns:r="http://schemas.openxmlformats.org/officeDocument/2006/relationships" xmlns:p="http://schemas.openxmlformats.org/presentationml/2006/main">
  <p:tag name="THINKCELLSHAPEDONOTDELETE" val="tSyEe5hEVF1v3LqGLde_zmQ"/>
</p:tagLst>
</file>

<file path=ppt/tags/tag393.xml><?xml version="1.0" encoding="utf-8"?>
<p:tagLst xmlns:a="http://schemas.openxmlformats.org/drawingml/2006/main" xmlns:r="http://schemas.openxmlformats.org/officeDocument/2006/relationships" xmlns:p="http://schemas.openxmlformats.org/presentationml/2006/main">
  <p:tag name="THINKCELLSHAPEDONOTDELETE" val="t_VOXLARuTBkby9D8.dbHaw"/>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tjhd0ZU5v6bVOQ9GIiOYRaA"/>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nmnpeyt9suO1gPFC1VW9Ew"/>
</p:tagLst>
</file>

<file path=ppt/tags/tag396.xml><?xml version="1.0" encoding="utf-8"?>
<p:tagLst xmlns:a="http://schemas.openxmlformats.org/drawingml/2006/main" xmlns:r="http://schemas.openxmlformats.org/officeDocument/2006/relationships" xmlns:p="http://schemas.openxmlformats.org/presentationml/2006/main">
  <p:tag name="THINKCELLSHAPEDONOTDELETE" val="t.79crL4zRHOT_2LOAEoL.A"/>
</p:tagLst>
</file>

<file path=ppt/tags/tag397.xml><?xml version="1.0" encoding="utf-8"?>
<p:tagLst xmlns:a="http://schemas.openxmlformats.org/drawingml/2006/main" xmlns:r="http://schemas.openxmlformats.org/officeDocument/2006/relationships" xmlns:p="http://schemas.openxmlformats.org/presentationml/2006/main">
  <p:tag name="THINKCELLSHAPEDONOTDELETE" val="tL7yQKfMZCjeIAwTQyHye4Q"/>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tobWZuX68nOVlRYvesJSWRA"/>
</p:tagLst>
</file>

<file path=ppt/tags/tag399.xml><?xml version="1.0" encoding="utf-8"?>
<p:tagLst xmlns:a="http://schemas.openxmlformats.org/drawingml/2006/main" xmlns:r="http://schemas.openxmlformats.org/officeDocument/2006/relationships" xmlns:p="http://schemas.openxmlformats.org/presentationml/2006/main">
  <p:tag name="THINKCELLSHAPEDONOTDELETE" val="trGfhZBRiQvI4TLzPWHEZ0w"/>
</p:tagLst>
</file>

<file path=ppt/tags/tag4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6.xml><?xml version="1.0" encoding="utf-8"?>
<p:tagLst xmlns:a="http://schemas.openxmlformats.org/drawingml/2006/main" xmlns:r="http://schemas.openxmlformats.org/officeDocument/2006/relationships" xmlns:p="http://schemas.openxmlformats.org/presentationml/2006/main">
  <p:tag name="BTFPLAYOUTENABLED" val="1"/>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pmsOcfxsEsKYwIqKFTwxwcA"/>
</p:tagLst>
</file>

<file path=ppt/tags/tag412.xml><?xml version="1.0" encoding="utf-8"?>
<p:tagLst xmlns:a="http://schemas.openxmlformats.org/drawingml/2006/main" xmlns:r="http://schemas.openxmlformats.org/officeDocument/2006/relationships" xmlns:p="http://schemas.openxmlformats.org/presentationml/2006/main">
  <p:tag name="THINKCELLSHAPEDONOTDELETE" val="pmsOcfxsEsKYwIqKFTwxwcA"/>
</p:tagLst>
</file>

<file path=ppt/tags/tag413.xml><?xml version="1.0" encoding="utf-8"?>
<p:tagLst xmlns:a="http://schemas.openxmlformats.org/drawingml/2006/main" xmlns:r="http://schemas.openxmlformats.org/officeDocument/2006/relationships" xmlns:p="http://schemas.openxmlformats.org/presentationml/2006/main">
  <p:tag name="THINKCELLSHAPEDONOTDELETE" val="pRyW6U3ZiS_gM9kZGU2ZayA"/>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t6nikLB..BHWlLuqN6kIFhg"/>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tBtAy91zM490pRECKcsyQaA"/>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tnmokdGX.oZ2D5bk9t28iLg"/>
</p:tagLst>
</file>

<file path=ppt/tags/tag418.xml><?xml version="1.0" encoding="utf-8"?>
<p:tagLst xmlns:a="http://schemas.openxmlformats.org/drawingml/2006/main" xmlns:r="http://schemas.openxmlformats.org/officeDocument/2006/relationships" xmlns:p="http://schemas.openxmlformats.org/presentationml/2006/main">
  <p:tag name="THINKCELLSHAPEDONOTDELETE" val="tqiQZ8F2mu_Du4vU2A6ji4A"/>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t0Y2J6oyVyNnjAyeJpJhL4g"/>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tOj8hCf5UoboMLXl_KjBEPw"/>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G6W84RFNTu7r8AC5I0Qv1g"/>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tXTlhsKGLrZO8iwUiDojFuQ"/>
</p:tagLst>
</file>

<file path=ppt/tags/tag423.xml><?xml version="1.0" encoding="utf-8"?>
<p:tagLst xmlns:a="http://schemas.openxmlformats.org/drawingml/2006/main" xmlns:r="http://schemas.openxmlformats.org/officeDocument/2006/relationships" xmlns:p="http://schemas.openxmlformats.org/presentationml/2006/main">
  <p:tag name="THINKCELLSHAPEDONOTDELETE" val="txSi_AdF8jK53Wjpi7XfOBw"/>
</p:tagLst>
</file>

<file path=ppt/tags/tag424.xml><?xml version="1.0" encoding="utf-8"?>
<p:tagLst xmlns:a="http://schemas.openxmlformats.org/drawingml/2006/main" xmlns:r="http://schemas.openxmlformats.org/officeDocument/2006/relationships" xmlns:p="http://schemas.openxmlformats.org/presentationml/2006/main">
  <p:tag name="THINKCELLSHAPEDONOTDELETE" val="tGsPlFc1Ecx.eNRdZEsremA"/>
</p:tagLst>
</file>

<file path=ppt/tags/tag425.xml><?xml version="1.0" encoding="utf-8"?>
<p:tagLst xmlns:a="http://schemas.openxmlformats.org/drawingml/2006/main" xmlns:r="http://schemas.openxmlformats.org/officeDocument/2006/relationships" xmlns:p="http://schemas.openxmlformats.org/presentationml/2006/main">
  <p:tag name="THINKCELLSHAPEDONOTDELETE" val="tZP8cDl4pw0wgl0vXfZW9aA"/>
</p:tagLst>
</file>

<file path=ppt/tags/tag426.xml><?xml version="1.0" encoding="utf-8"?>
<p:tagLst xmlns:a="http://schemas.openxmlformats.org/drawingml/2006/main" xmlns:r="http://schemas.openxmlformats.org/officeDocument/2006/relationships" xmlns:p="http://schemas.openxmlformats.org/presentationml/2006/main">
  <p:tag name="THINKCELLSHAPEDONOTDELETE" val="t3GiZvAnmHveCjCLPSw5MNw"/>
</p:tagLst>
</file>

<file path=ppt/tags/tag427.xml><?xml version="1.0" encoding="utf-8"?>
<p:tagLst xmlns:a="http://schemas.openxmlformats.org/drawingml/2006/main" xmlns:r="http://schemas.openxmlformats.org/officeDocument/2006/relationships" xmlns:p="http://schemas.openxmlformats.org/presentationml/2006/main">
  <p:tag name="THINKCELLSHAPEDONOTDELETE" val="tl3Hi.Fz3td6IYXxQYqBI_Q"/>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tKAIK6mxOEPlf8jfD7hLnhw"/>
</p:tagLst>
</file>

<file path=ppt/tags/tag429.xml><?xml version="1.0" encoding="utf-8"?>
<p:tagLst xmlns:a="http://schemas.openxmlformats.org/drawingml/2006/main" xmlns:r="http://schemas.openxmlformats.org/officeDocument/2006/relationships" xmlns:p="http://schemas.openxmlformats.org/presentationml/2006/main">
  <p:tag name="THINKCELLSHAPEDONOTDELETE" val="tcCdc3gMGfSMeybPRBbHvaA"/>
</p:tagLst>
</file>

<file path=ppt/tags/tag430.xml><?xml version="1.0" encoding="utf-8"?>
<p:tagLst xmlns:a="http://schemas.openxmlformats.org/drawingml/2006/main" xmlns:r="http://schemas.openxmlformats.org/officeDocument/2006/relationships" xmlns:p="http://schemas.openxmlformats.org/presentationml/2006/main">
  <p:tag name="THINKCELLSHAPEDONOTDELETE" val="tJOtN8nlNWwQ6LcMB9n.EHQ"/>
</p:tagLst>
</file>

<file path=ppt/tags/tag431.xml><?xml version="1.0" encoding="utf-8"?>
<p:tagLst xmlns:a="http://schemas.openxmlformats.org/drawingml/2006/main" xmlns:r="http://schemas.openxmlformats.org/officeDocument/2006/relationships" xmlns:p="http://schemas.openxmlformats.org/presentationml/2006/main">
  <p:tag name="THINKCELLSHAPEDONOTDELETE" val="tJe75s8qg2d0OsqwlkUgfEw"/>
</p:tagLst>
</file>

<file path=ppt/tags/tag432.xml><?xml version="1.0" encoding="utf-8"?>
<p:tagLst xmlns:a="http://schemas.openxmlformats.org/drawingml/2006/main" xmlns:r="http://schemas.openxmlformats.org/officeDocument/2006/relationships" xmlns:p="http://schemas.openxmlformats.org/presentationml/2006/main">
  <p:tag name="THINKCELLSHAPEDONOTDELETE" val="taAxmJmn0JmjZ3FKkdTYWEQ"/>
</p:tagLst>
</file>

<file path=ppt/tags/tag433.xml><?xml version="1.0" encoding="utf-8"?>
<p:tagLst xmlns:a="http://schemas.openxmlformats.org/drawingml/2006/main" xmlns:r="http://schemas.openxmlformats.org/officeDocument/2006/relationships" xmlns:p="http://schemas.openxmlformats.org/presentationml/2006/main">
  <p:tag name="THINKCELLSHAPEDONOTDELETE" val="tPvcGNsUZ9GAUykHK3v3Bsg"/>
</p:tagLst>
</file>

<file path=ppt/tags/tag434.xml><?xml version="1.0" encoding="utf-8"?>
<p:tagLst xmlns:a="http://schemas.openxmlformats.org/drawingml/2006/main" xmlns:r="http://schemas.openxmlformats.org/officeDocument/2006/relationships" xmlns:p="http://schemas.openxmlformats.org/presentationml/2006/main">
  <p:tag name="THINKCELLSHAPEDONOTDELETE" val="txVo85H6JxkqJrA80j9l92w"/>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twBMb60pXbhE8AuclzZDozg"/>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tqeAdsxcwXeOSYVGLYxZ3kg"/>
</p:tagLst>
</file>

<file path=ppt/tags/tag437.xml><?xml version="1.0" encoding="utf-8"?>
<p:tagLst xmlns:a="http://schemas.openxmlformats.org/drawingml/2006/main" xmlns:r="http://schemas.openxmlformats.org/officeDocument/2006/relationships" xmlns:p="http://schemas.openxmlformats.org/presentationml/2006/main">
  <p:tag name="THINKCELLSHAPEDONOTDELETE" val="t4MvJ2ILZAPgDacsOrye71A"/>
</p:tagLst>
</file>

<file path=ppt/tags/tag438.xml><?xml version="1.0" encoding="utf-8"?>
<p:tagLst xmlns:a="http://schemas.openxmlformats.org/drawingml/2006/main" xmlns:r="http://schemas.openxmlformats.org/officeDocument/2006/relationships" xmlns:p="http://schemas.openxmlformats.org/presentationml/2006/main">
  <p:tag name="THINKCELLSHAPEDONOTDELETE" val="t3VXa0WhGsU9293VicWKVvg"/>
</p:tagLst>
</file>

<file path=ppt/tags/tag439.xml><?xml version="1.0" encoding="utf-8"?>
<p:tagLst xmlns:a="http://schemas.openxmlformats.org/drawingml/2006/main" xmlns:r="http://schemas.openxmlformats.org/officeDocument/2006/relationships" xmlns:p="http://schemas.openxmlformats.org/presentationml/2006/main">
  <p:tag name="THINKCELLSHAPEDONOTDELETE" val="t7.pYYjdBruZ1kEgCGSRnag"/>
</p:tagLst>
</file>

<file path=ppt/tags/tag440.xml><?xml version="1.0" encoding="utf-8"?>
<p:tagLst xmlns:a="http://schemas.openxmlformats.org/drawingml/2006/main" xmlns:r="http://schemas.openxmlformats.org/officeDocument/2006/relationships" xmlns:p="http://schemas.openxmlformats.org/presentationml/2006/main">
  <p:tag name="THINKCELLSHAPEDONOTDELETE" val="toOwRLua5IUdwU_Urge0J9w"/>
</p:tagLst>
</file>

<file path=ppt/tags/tag441.xml><?xml version="1.0" encoding="utf-8"?>
<p:tagLst xmlns:a="http://schemas.openxmlformats.org/drawingml/2006/main" xmlns:r="http://schemas.openxmlformats.org/officeDocument/2006/relationships" xmlns:p="http://schemas.openxmlformats.org/presentationml/2006/main">
  <p:tag name="THINKCELLSHAPEDONOTDELETE" val="tJfMoezGoBAMGPpehpJ.xxQ"/>
</p:tagLst>
</file>

<file path=ppt/tags/tag442.xml><?xml version="1.0" encoding="utf-8"?>
<p:tagLst xmlns:a="http://schemas.openxmlformats.org/drawingml/2006/main" xmlns:r="http://schemas.openxmlformats.org/officeDocument/2006/relationships" xmlns:p="http://schemas.openxmlformats.org/presentationml/2006/main">
  <p:tag name="THINKCELLSHAPEDONOTDELETE" val="tSYXjJm3K21V6KgrJGHRqyA"/>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tlHU.Y60ytLiZD9TChDUryw"/>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th02Hyidk6M4Qm9cuTj2CAw"/>
</p:tagLst>
</file>

<file path=ppt/tags/tag4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6.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47.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48.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49.xml><?xml version="1.0" encoding="utf-8"?>
<p:tagLst xmlns:a="http://schemas.openxmlformats.org/drawingml/2006/main" xmlns:r="http://schemas.openxmlformats.org/officeDocument/2006/relationships" xmlns:p="http://schemas.openxmlformats.org/presentationml/2006/main">
  <p:tag name="BTFPLAYOUTENABLED" val="1"/>
</p:tagLst>
</file>

<file path=ppt/tags/tag450.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pHaKh2ElB99Ct.y.ZST8bsQ"/>
</p:tagLst>
</file>

<file path=ppt/tags/tag4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4.xml><?xml version="1.0" encoding="utf-8"?>
<p:tagLst xmlns:a="http://schemas.openxmlformats.org/drawingml/2006/main" xmlns:r="http://schemas.openxmlformats.org/officeDocument/2006/relationships" xmlns:p="http://schemas.openxmlformats.org/presentationml/2006/main">
  <p:tag name="THINKCELLSHAPEDONOTDELETE" val="tmKwU4Rrvt.hjbz96C87xVA"/>
</p:tagLst>
</file>

<file path=ppt/tags/tag455.xml><?xml version="1.0" encoding="utf-8"?>
<p:tagLst xmlns:a="http://schemas.openxmlformats.org/drawingml/2006/main" xmlns:r="http://schemas.openxmlformats.org/officeDocument/2006/relationships" xmlns:p="http://schemas.openxmlformats.org/presentationml/2006/main">
  <p:tag name="THINKCELLSHAPEDONOTDELETE" val="tz8oriRP6KCqfIZxokHxmYQ"/>
</p:tagLst>
</file>

<file path=ppt/tags/tag456.xml><?xml version="1.0" encoding="utf-8"?>
<p:tagLst xmlns:a="http://schemas.openxmlformats.org/drawingml/2006/main" xmlns:r="http://schemas.openxmlformats.org/officeDocument/2006/relationships" xmlns:p="http://schemas.openxmlformats.org/presentationml/2006/main">
  <p:tag name="THINKCELLSHAPEDONOTDELETE" val="tqIuQ.fHbqH4OfZuR0wJv7A"/>
</p:tagLst>
</file>

<file path=ppt/tags/tag457.xml><?xml version="1.0" encoding="utf-8"?>
<p:tagLst xmlns:a="http://schemas.openxmlformats.org/drawingml/2006/main" xmlns:r="http://schemas.openxmlformats.org/officeDocument/2006/relationships" xmlns:p="http://schemas.openxmlformats.org/presentationml/2006/main">
  <p:tag name="THINKCELLSHAPEDONOTDELETE" val="tnlZl4S6iCbNhm37HxVYM9Q"/>
</p:tagLst>
</file>

<file path=ppt/tags/tag458.xml><?xml version="1.0" encoding="utf-8"?>
<p:tagLst xmlns:a="http://schemas.openxmlformats.org/drawingml/2006/main" xmlns:r="http://schemas.openxmlformats.org/officeDocument/2006/relationships" xmlns:p="http://schemas.openxmlformats.org/presentationml/2006/main">
  <p:tag name="THINKCELLSHAPEDONOTDELETE" val="tpFrYgGmKky.cI2Ft3qOOKA"/>
</p:tagLst>
</file>

<file path=ppt/tags/tag459.xml><?xml version="1.0" encoding="utf-8"?>
<p:tagLst xmlns:a="http://schemas.openxmlformats.org/drawingml/2006/main" xmlns:r="http://schemas.openxmlformats.org/officeDocument/2006/relationships" xmlns:p="http://schemas.openxmlformats.org/presentationml/2006/main">
  <p:tag name="BTFPLAYOUTENABLED" val="1"/>
</p:tagLst>
</file>

<file path=ppt/theme/theme1.xml><?xml version="1.0" encoding="utf-8"?>
<a:theme xmlns:a="http://schemas.openxmlformats.org/drawingml/2006/main" name="CKI Titles and Dividers">
  <a:themeElements>
    <a:clrScheme name="CKI Colors">
      <a:dk1>
        <a:srgbClr val="000000"/>
      </a:dk1>
      <a:lt1>
        <a:srgbClr val="FFFFFF"/>
      </a:lt1>
      <a:dk2>
        <a:srgbClr val="D6D6D6"/>
      </a:dk2>
      <a:lt2>
        <a:srgbClr val="5C5C5C"/>
      </a:lt2>
      <a:accent1>
        <a:srgbClr val="009BDB"/>
      </a:accent1>
      <a:accent2>
        <a:srgbClr val="002230"/>
      </a:accent2>
      <a:accent3>
        <a:srgbClr val="805BC9"/>
      </a:accent3>
      <a:accent4>
        <a:srgbClr val="A73DA7"/>
      </a:accent4>
      <a:accent5>
        <a:srgbClr val="D0227C"/>
      </a:accent5>
      <a:accent6>
        <a:srgbClr val="34A398"/>
      </a:accent6>
      <a:hlink>
        <a:srgbClr val="46647B"/>
      </a:hlink>
      <a:folHlink>
        <a:srgbClr val="7891AA"/>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9525">
          <a:solidFill>
            <a:schemeClr val="tx1"/>
          </a:solidFill>
        </a:ln>
      </a:spPr>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defPPr marL="0" indent="0" algn="ctr">
          <a:buNone/>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9525" cap="flat">
          <a:solidFill>
            <a:schemeClr val="tx1"/>
          </a:solidFill>
          <a:miter lim="800000"/>
          <a:tailEnd type="none" w="med" len="lg"/>
        </a:ln>
      </a:spPr>
      <a:bodyPr/>
      <a:lstStyle/>
      <a:style>
        <a:lnRef idx="1">
          <a:schemeClr val="accent1"/>
        </a:lnRef>
        <a:fillRef idx="0">
          <a:schemeClr val="accent1"/>
        </a:fillRef>
        <a:effectRef idx="0">
          <a:schemeClr val="accent1"/>
        </a:effectRef>
        <a:fontRef idx="minor">
          <a:schemeClr val="tx1"/>
        </a:fontRef>
      </a:style>
    </a:lnDef>
    <a:txDef>
      <a:spPr bwMode="gray">
        <a:solidFill>
          <a:srgbClr val="E3E8EE"/>
        </a:solidFill>
      </a:spPr>
      <a:bodyPr wrap="square" lIns="137160" tIns="137160" rIns="274320" bIns="137160" rtlCol="0">
        <a:spAutoFit/>
      </a:bodyPr>
      <a:lstStyle>
        <a:defPPr marL="0" indent="0" algn="l">
          <a:spcBef>
            <a:spcPts val="600"/>
          </a:spcBef>
          <a:spcAft>
            <a:spcPts val="600"/>
          </a:spcAft>
          <a:buNone/>
          <a:defRPr sz="1250" b="1" dirty="0"/>
        </a:defPPr>
      </a:lstStyle>
    </a:txDef>
  </a:objectDefaults>
  <a:extraClrSchemeLst/>
  <a:extLst>
    <a:ext uri="{05A4C25C-085E-4340-85A3-A5531E510DB2}">
      <thm15:themeFamily xmlns:thm15="http://schemas.microsoft.com/office/thememl/2012/main" name="Presentation7" id="{129C6958-5246-3146-8B47-CD9A1CED7E54}" vid="{8183B7D9-9D4C-1046-85F4-157D30906B62}"/>
    </a:ext>
  </a:extLst>
</a:theme>
</file>

<file path=ppt/theme/theme2.xml><?xml version="1.0" encoding="utf-8"?>
<a:theme xmlns:a="http://schemas.openxmlformats.org/drawingml/2006/main" name="CKI Content Slides">
  <a:themeElements>
    <a:clrScheme name="CKI Colors">
      <a:dk1>
        <a:srgbClr val="000000"/>
      </a:dk1>
      <a:lt1>
        <a:srgbClr val="FFFFFF"/>
      </a:lt1>
      <a:dk2>
        <a:srgbClr val="D6D6D6"/>
      </a:dk2>
      <a:lt2>
        <a:srgbClr val="5C5C5C"/>
      </a:lt2>
      <a:accent1>
        <a:srgbClr val="009BDB"/>
      </a:accent1>
      <a:accent2>
        <a:srgbClr val="002230"/>
      </a:accent2>
      <a:accent3>
        <a:srgbClr val="805BC9"/>
      </a:accent3>
      <a:accent4>
        <a:srgbClr val="A73DA7"/>
      </a:accent4>
      <a:accent5>
        <a:srgbClr val="D0227C"/>
      </a:accent5>
      <a:accent6>
        <a:srgbClr val="34A398"/>
      </a:accent6>
      <a:hlink>
        <a:srgbClr val="46647B"/>
      </a:hlink>
      <a:folHlink>
        <a:srgbClr val="7891AA"/>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bg1"/>
        </a:solidFill>
        <a:ln w="9525">
          <a:solidFill>
            <a:schemeClr val="tx1"/>
          </a:solidFill>
        </a:ln>
      </a:spPr>
      <a:bodyPr rot="0" spcFirstLastPara="0" vertOverflow="overflow" horzOverflow="overflow" vert="horz" wrap="square" lIns="36000" tIns="36000" rIns="36000" bIns="36000" numCol="1" spcCol="0" rtlCol="0" fromWordArt="0" anchor="t" anchorCtr="0" forceAA="0" compatLnSpc="1">
        <a:prstTxWarp prst="textNoShape">
          <a:avLst/>
        </a:prstTxWarp>
        <a:noAutofit/>
      </a:bodyPr>
      <a:lstStyle>
        <a:defPPr marL="0" indent="0" algn="ctr">
          <a:buNone/>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9525" cap="flat">
          <a:solidFill>
            <a:schemeClr val="tx1"/>
          </a:solidFill>
          <a:miter lim="800000"/>
          <a:tailEnd type="none" w="med" len="lg"/>
        </a:ln>
      </a:spPr>
      <a:bodyPr/>
      <a:lstStyle/>
      <a:style>
        <a:lnRef idx="1">
          <a:schemeClr val="accent1"/>
        </a:lnRef>
        <a:fillRef idx="0">
          <a:schemeClr val="accent1"/>
        </a:fillRef>
        <a:effectRef idx="0">
          <a:schemeClr val="accent1"/>
        </a:effectRef>
        <a:fontRef idx="minor">
          <a:schemeClr val="tx1"/>
        </a:fontRef>
      </a:style>
    </a:lnDef>
    <a:txDef>
      <a:spPr bwMode="gray">
        <a:solidFill>
          <a:srgbClr val="E3E8EE"/>
        </a:solidFill>
      </a:spPr>
      <a:bodyPr wrap="square" lIns="137160" tIns="137160" rIns="274320" bIns="137160" rtlCol="0">
        <a:spAutoFit/>
      </a:bodyPr>
      <a:lstStyle>
        <a:defPPr marL="0" indent="0" algn="l">
          <a:spcBef>
            <a:spcPts val="600"/>
          </a:spcBef>
          <a:spcAft>
            <a:spcPts val="600"/>
          </a:spcAft>
          <a:buNone/>
          <a:defRPr sz="1250" b="1" dirty="0"/>
        </a:defPPr>
      </a:lstStyle>
    </a:txDef>
  </a:objectDefaults>
  <a:extraClrSchemeLst/>
  <a:extLst>
    <a:ext uri="{05A4C25C-085E-4340-85A3-A5531E510DB2}">
      <thm15:themeFamily xmlns:thm15="http://schemas.microsoft.com/office/thememl/2012/main" name="Presentation7" id="{129C6958-5246-3146-8B47-CD9A1CED7E54}" vid="{3C7FDD96-678F-8645-B1BA-75244608067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CKI Slide Master Template (2)</Template>
  <TotalTime>7027</TotalTime>
  <Words>10073</Words>
  <Application>Microsoft Macintosh PowerPoint</Application>
  <PresentationFormat>Widescreen</PresentationFormat>
  <Paragraphs>1158</Paragraphs>
  <Slides>29</Slides>
  <Notes>24</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29</vt:i4>
      </vt:variant>
    </vt:vector>
  </HeadingPairs>
  <TitlesOfParts>
    <vt:vector size="38" baseType="lpstr">
      <vt:lpstr>Aptos</vt:lpstr>
      <vt:lpstr>Aptos Narrow</vt:lpstr>
      <vt:lpstr>Arial</vt:lpstr>
      <vt:lpstr>Arial,Sans-Serif</vt:lpstr>
      <vt:lpstr>Calibri</vt:lpstr>
      <vt:lpstr>Futura</vt:lpstr>
      <vt:lpstr>CKI Titles and Dividers</vt:lpstr>
      <vt:lpstr>CKI Content Slides</vt:lpstr>
      <vt:lpstr>thinkcell Slide</vt:lpstr>
      <vt:lpstr>Powering Grids Executive Summary</vt:lpstr>
      <vt:lpstr>Modern energy grids are meant to provide power in a way that maximizes security while minimizing emissions and costs</vt:lpstr>
      <vt:lpstr>Global grids face the critical need to adapt due to demand growth, a changing energy landscape, aging assets and extreme weather</vt:lpstr>
      <vt:lpstr>Global electricity demand growth has been led by China, but is projected to accelerate across nearly all major regions</vt:lpstr>
      <vt:lpstr>Electrification and data centers are among primary drivers accelerating electricity demand across the US, EU, and China</vt:lpstr>
      <vt:lpstr>Global grid investment is expected to rise to +$500B in 2026 and increase through 2030, driven by infrastructure, materials, and labor </vt:lpstr>
      <vt:lpstr>Optimizing, modernizing, and expanding will upgrade insufficient and aging infrastructure into a resilient, intelligent grid ecosystem</vt:lpstr>
      <vt:lpstr>Optimizing existing assets unlocks the lowest-cost grid capacity, while expansion offers unlimited investment opportunity</vt:lpstr>
      <vt:lpstr>Scaling grid solutions requires overcoming distinct stakeholder bottlenecks across optimization, modernization, and expansion</vt:lpstr>
      <vt:lpstr>Load Shifting Technologies move non-essential electricity use from high-demand periods to times when the grid is less stressed</vt:lpstr>
      <vt:lpstr>Load flexibility is a deployable solution that allows data centers to operate as grid-responsive assets</vt:lpstr>
      <vt:lpstr>Bidirectional charging enables vehicle-to-building and vehicle-to-grid interactions, turning EVs into flexible energy storage</vt:lpstr>
      <vt:lpstr>V2G could play a significant role in fulfilling grid storage demand, unlocking up to ~60 TWh in combination with second-use</vt:lpstr>
      <vt:lpstr>Distributed Energy Resource Management Systems orchestrate millions of small assets into a single, dispatchable grid resource</vt:lpstr>
      <vt:lpstr>DERMS provide an increasingly distributed grid with improved visibility, dispatch efficiency, interoperability and market integration</vt:lpstr>
      <vt:lpstr>Virtual power plants aggregate thousands of distributed assets into a single, dispatchable, market-facing power plant</vt:lpstr>
      <vt:lpstr>Google and Voltus collaborate on building a virtual power plant to unlock flexible capacity for datacenters</vt:lpstr>
      <vt:lpstr>Advanced Metering enables two-way digital communication between utilities and customers, enabling smarter grid operations</vt:lpstr>
      <vt:lpstr>Closing the AMI implementation gap requires interoperability mandates, targeted grants, and demand response market pricing</vt:lpstr>
      <vt:lpstr>Grid-forming inverters paired with intermittent energy sources and battery enable the stability support critical for grid reliability</vt:lpstr>
      <vt:lpstr>Mass adoption of grid-forming inverters is required to connect the pipeline of available energy resources to the grid</vt:lpstr>
      <vt:lpstr>Flexible AC transmission systems are critical, stabilizing power flow and voltage in real time for safe and reliable grid operations </vt:lpstr>
      <vt:lpstr>FACTS devices reduce transmission bottlenecks and reliability risk by controlling power flow and voltage</vt:lpstr>
      <vt:lpstr>Grid-scale batteries offer storage solutions for intermittency, transmission and distribution nodes, and reserve capacity</vt:lpstr>
      <vt:lpstr>ERCOT and CAISO have driven highest U.S. battery deployment; CAISO’s contracts helped achieve grid stability with renewables</vt:lpstr>
      <vt:lpstr>High Voltage Direct Current enables multi-GW power transfer over thousands of kilometers efficiently </vt:lpstr>
      <vt:lpstr>U.S. grid expansion is a coordination challenge across rules, capital, assets and siting which causes significant delays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Jisu Kim</dc:creator>
  <cp:lastModifiedBy>Pia Morrow</cp:lastModifiedBy>
  <cp:revision>286</cp:revision>
  <dcterms:created xsi:type="dcterms:W3CDTF">2024-08-21T18:06:09Z</dcterms:created>
  <dcterms:modified xsi:type="dcterms:W3CDTF">2026-09-28T03:01:26Z</dcterms:modified>
</cp:coreProperties>
</file>