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63" r:id="rId2"/>
  </p:sldIdLst>
  <p:sldSz cx="7772400" cy="10058400"/>
  <p:notesSz cx="6858000" cy="9144000"/>
  <p:custDataLst>
    <p:tags r:id="rId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E704B0B-EF62-9C33-0A97-0A7B22A239CA}" name="Matthew White" initials="MW" userId="f201f3735240cb98" providerId="Windows Live"/>
  <p188:author id="{F7356E0B-40DD-2087-3823-F8887B5ECD40}" name="Selen Olmez" initials="SO" userId="VxQIOxze65/6GCrcu0QfvMyAq06cvJn9H+zp5Vv9is0=" providerId="None"/>
  <p188:author id="{1E9C9F17-05C8-2077-67BE-77161B493794}" name="Isabel Hoyos" initials="IH" userId="R5eVIiNu+G3RtUhixS3Ma/YW1PnaDPM4b2qCIjSgG/c=" providerId="None"/>
  <p188:author id="{D7C4D423-206B-4E3C-4B8A-C2C6DF2ADF04}" name="Ilayda Tezcan" initials="IT" userId="Ilayda Tezcan" providerId="None"/>
  <p188:author id="{81265824-3DCE-D90B-C063-0CD522B33DDD}" name="Paul Greitemann" initials="PG" userId="09dbbe6a89b260d8" providerId="Windows Live"/>
  <p188:author id="{D3CECC4B-249E-F3CF-3EE4-B49AC7878613}" name="Gernot Wagner" initials="GW" userId="33ee3ac88b4c2f16" providerId="Windows Live"/>
  <p188:author id="{E50DC855-6CC8-E980-5EB8-26988D782745}" name="Ariela Farchi Behar" initials="AB" userId="tkdxAGBjRcajtIKKnJSE1WMOTEw64DaBxMWq1bZcZvs=" providerId="None"/>
  <p188:author id="{06E6DE67-FEDA-A70E-5248-10EB532CCAC0}" name="Farchi Behar, Ariela" initials="AF" userId="S::af3487@gsb.columbia.edu::78290726-7916-4e9f-93b3-c6ef5ffb75a9" providerId="AD"/>
  <p188:author id="{C05A4A99-5A7C-8599-B785-3925B00138E9}" name="Pia Morrow" initials="PM" userId="d90efd3a3b262c68" providerId="Windows Live"/>
  <p188:author id="{A9B005EB-5525-8653-86DB-7FF7BDA9024F}" name="Gernot Wagner" initials="GW" userId="OVbcNIsJqkepRvkUnLynhQ7QrcHjvSyJJ8O9qHeWIMM=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F1FE"/>
    <a:srgbClr val="D0F1FE"/>
    <a:srgbClr val="C4EEFF"/>
    <a:srgbClr val="8ADCFF"/>
    <a:srgbClr val="17BBFF"/>
    <a:srgbClr val="0074A4"/>
    <a:srgbClr val="004D6D"/>
    <a:srgbClr val="009BDB"/>
    <a:srgbClr val="EDF1FE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E323DE-EF52-476A-9E06-68A47FAF1E96}" v="1" dt="2026-10-27T19:47:33.5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12" autoAdjust="0"/>
    <p:restoredTop sz="94832"/>
  </p:normalViewPr>
  <p:slideViewPr>
    <p:cSldViewPr snapToGrid="0">
      <p:cViewPr varScale="1">
        <p:scale>
          <a:sx n="77" d="100"/>
          <a:sy n="77" d="100"/>
        </p:scale>
        <p:origin x="265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microsoft.com/office/2018/10/relationships/authors" Target="author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tags" Target="tags/tag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layda Tezcan" userId="2888004321_tp_dropbox_plus" providerId="OAuth2" clId="{95FC0C8C-C436-4A45-A44A-CE91ED180C9D}"/>
    <pc:docChg chg="custSel modSld">
      <pc:chgData name="Ilayda Tezcan" userId="2888004321_tp_dropbox_plus" providerId="OAuth2" clId="{95FC0C8C-C436-4A45-A44A-CE91ED180C9D}" dt="2026-10-12T13:19:49.982" v="22" actId="207"/>
      <pc:docMkLst>
        <pc:docMk/>
      </pc:docMkLst>
      <pc:sldChg chg="modSp mod">
        <pc:chgData name="Ilayda Tezcan" userId="2888004321_tp_dropbox_plus" providerId="OAuth2" clId="{95FC0C8C-C436-4A45-A44A-CE91ED180C9D}" dt="2026-10-12T13:19:49.982" v="22" actId="207"/>
        <pc:sldMkLst>
          <pc:docMk/>
          <pc:sldMk cId="829581030" sldId="263"/>
        </pc:sldMkLst>
        <pc:spChg chg="mod">
          <ac:chgData name="Ilayda Tezcan" userId="2888004321_tp_dropbox_plus" providerId="OAuth2" clId="{95FC0C8C-C436-4A45-A44A-CE91ED180C9D}" dt="2026-10-12T03:25:46.700" v="20" actId="113"/>
          <ac:spMkLst>
            <pc:docMk/>
            <pc:sldMk cId="829581030" sldId="263"/>
            <ac:spMk id="1037" creationId="{162B4A35-23FB-1275-6060-EC558A6566AB}"/>
          </ac:spMkLst>
        </pc:spChg>
        <pc:spChg chg="mod">
          <ac:chgData name="Ilayda Tezcan" userId="2888004321_tp_dropbox_plus" providerId="OAuth2" clId="{95FC0C8C-C436-4A45-A44A-CE91ED180C9D}" dt="2026-10-12T03:25:54.644" v="21" actId="13926"/>
          <ac:spMkLst>
            <pc:docMk/>
            <pc:sldMk cId="829581030" sldId="263"/>
            <ac:spMk id="1480" creationId="{C47EAD28-945B-ED6D-3A9D-8087179DAB88}"/>
          </ac:spMkLst>
        </pc:spChg>
        <pc:spChg chg="mod">
          <ac:chgData name="Ilayda Tezcan" userId="2888004321_tp_dropbox_plus" providerId="OAuth2" clId="{95FC0C8C-C436-4A45-A44A-CE91ED180C9D}" dt="2026-10-12T13:19:49.982" v="22" actId="207"/>
          <ac:spMkLst>
            <pc:docMk/>
            <pc:sldMk cId="829581030" sldId="263"/>
            <ac:spMk id="1516" creationId="{C3F5C560-E1B9-1D1E-DE50-B7D30B09D1F4}"/>
          </ac:spMkLst>
        </pc:spChg>
        <pc:spChg chg="mod">
          <ac:chgData name="Ilayda Tezcan" userId="2888004321_tp_dropbox_plus" providerId="OAuth2" clId="{95FC0C8C-C436-4A45-A44A-CE91ED180C9D}" dt="2026-10-12T03:02:50.495" v="0" actId="20577"/>
          <ac:spMkLst>
            <pc:docMk/>
            <pc:sldMk cId="829581030" sldId="263"/>
            <ac:spMk id="9001" creationId="{00000000-0000-0000-0000-000000000000}"/>
          </ac:spMkLst>
        </pc:spChg>
        <pc:spChg chg="mod">
          <ac:chgData name="Ilayda Tezcan" userId="2888004321_tp_dropbox_plus" providerId="OAuth2" clId="{95FC0C8C-C436-4A45-A44A-CE91ED180C9D}" dt="2026-10-12T03:02:50.495" v="1" actId="20577"/>
          <ac:spMkLst>
            <pc:docMk/>
            <pc:sldMk cId="829581030" sldId="263"/>
            <ac:spMk id="9002" creationId="{00000000-0000-0000-0000-000000000000}"/>
          </ac:spMkLst>
        </pc:spChg>
        <pc:spChg chg="mod">
          <ac:chgData name="Ilayda Tezcan" userId="2888004321_tp_dropbox_plus" providerId="OAuth2" clId="{95FC0C8C-C436-4A45-A44A-CE91ED180C9D}" dt="2026-10-12T03:02:50.495" v="2" actId="20577"/>
          <ac:spMkLst>
            <pc:docMk/>
            <pc:sldMk cId="829581030" sldId="263"/>
            <ac:spMk id="9003" creationId="{00000000-0000-0000-0000-000000000000}"/>
          </ac:spMkLst>
        </pc:spChg>
        <pc:spChg chg="mod">
          <ac:chgData name="Ilayda Tezcan" userId="2888004321_tp_dropbox_plus" providerId="OAuth2" clId="{95FC0C8C-C436-4A45-A44A-CE91ED180C9D}" dt="2026-10-12T03:02:50.495" v="3" actId="20577"/>
          <ac:spMkLst>
            <pc:docMk/>
            <pc:sldMk cId="829581030" sldId="263"/>
            <ac:spMk id="9004" creationId="{00000000-0000-0000-0000-000000000000}"/>
          </ac:spMkLst>
        </pc:spChg>
        <pc:spChg chg="mod">
          <ac:chgData name="Ilayda Tezcan" userId="2888004321_tp_dropbox_plus" providerId="OAuth2" clId="{95FC0C8C-C436-4A45-A44A-CE91ED180C9D}" dt="2026-10-12T03:02:50.495" v="4" actId="20577"/>
          <ac:spMkLst>
            <pc:docMk/>
            <pc:sldMk cId="829581030" sldId="263"/>
            <ac:spMk id="9005" creationId="{00000000-0000-0000-0000-000000000000}"/>
          </ac:spMkLst>
        </pc:spChg>
        <pc:spChg chg="mod">
          <ac:chgData name="Ilayda Tezcan" userId="2888004321_tp_dropbox_plus" providerId="OAuth2" clId="{95FC0C8C-C436-4A45-A44A-CE91ED180C9D}" dt="2026-10-12T03:02:50.495" v="5" actId="20577"/>
          <ac:spMkLst>
            <pc:docMk/>
            <pc:sldMk cId="829581030" sldId="263"/>
            <ac:spMk id="9006" creationId="{00000000-0000-0000-0000-000000000000}"/>
          </ac:spMkLst>
        </pc:spChg>
        <pc:spChg chg="mod">
          <ac:chgData name="Ilayda Tezcan" userId="2888004321_tp_dropbox_plus" providerId="OAuth2" clId="{95FC0C8C-C436-4A45-A44A-CE91ED180C9D}" dt="2026-10-12T03:02:50.504" v="6" actId="20577"/>
          <ac:spMkLst>
            <pc:docMk/>
            <pc:sldMk cId="829581030" sldId="263"/>
            <ac:spMk id="9015" creationId="{00000000-0000-0000-0000-000000000000}"/>
          </ac:spMkLst>
        </pc:spChg>
        <pc:spChg chg="mod">
          <ac:chgData name="Ilayda Tezcan" userId="2888004321_tp_dropbox_plus" providerId="OAuth2" clId="{95FC0C8C-C436-4A45-A44A-CE91ED180C9D}" dt="2026-10-12T03:02:50.504" v="7" actId="20577"/>
          <ac:spMkLst>
            <pc:docMk/>
            <pc:sldMk cId="829581030" sldId="263"/>
            <ac:spMk id="9017" creationId="{00000000-0000-0000-0000-000000000000}"/>
          </ac:spMkLst>
        </pc:spChg>
        <pc:graphicFrameChg chg="mod">
          <ac:chgData name="Ilayda Tezcan" userId="2888004321_tp_dropbox_plus" providerId="OAuth2" clId="{95FC0C8C-C436-4A45-A44A-CE91ED180C9D}" dt="2026-10-12T03:25:29.055" v="14"/>
          <ac:graphicFrameMkLst>
            <pc:docMk/>
            <pc:sldMk cId="829581030" sldId="263"/>
            <ac:graphicFrameMk id="4" creationId="{14B43591-06C2-9CEF-A691-56291F61D48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11B91F-4FA5-4254-9C9D-E4F51EF2974D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6788" y="1143000"/>
            <a:ext cx="23844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751911-70E6-43DE-B2A2-5D8DA27D9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595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754A54-C079-50C1-4368-589C46E8C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D57B3E-B7BC-229B-90F6-C3A4421396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574B45-75F1-554A-E15F-DD7A5EA2AC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3978ED-E34D-F371-74BA-7600C94FD8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751911-70E6-43DE-B2A2-5D8DA27D9A6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315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1646133"/>
            <a:ext cx="6606540" cy="3501813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451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480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2507618"/>
            <a:ext cx="6703695" cy="4184014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6731215"/>
            <a:ext cx="6703695" cy="220027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>
                    <a:tint val="82000"/>
                  </a:schemeClr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82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82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443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726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535519"/>
            <a:ext cx="6703695" cy="194415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2465706"/>
            <a:ext cx="3288089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3674110"/>
            <a:ext cx="3288089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001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578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050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1448226"/>
            <a:ext cx="3934778" cy="7147983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477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1448226"/>
            <a:ext cx="3934778" cy="7147983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064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139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941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AFCC9D-8F26-4BC0-93F7-C6A14F609C25}" type="datetimeFigureOut">
              <a:rPr lang="en-US" smtClean="0"/>
              <a:t>10/29/26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9FF35F-748A-469F-92FC-D8441916A531}" type="slidenum">
              <a:rPr lang="en-US" smtClean="0"/>
              <a:t>‹#›</a:t>
            </a:fld>
            <a:endParaRPr lang="en-US"/>
          </a:p>
        </p:txBody>
      </p:sp>
      <p:graphicFrame>
        <p:nvGraphicFramePr>
          <p:cNvPr id="7" name="think-cell data - do not delete" hidden="1">
            <a:extLst>
              <a:ext uri="{FF2B5EF4-FFF2-40B4-BE49-F238E27FC236}">
                <a16:creationId xmlns:a16="http://schemas.microsoft.com/office/drawing/2014/main" id="{83517C85-F286-F18A-DD89-EF6439C4E7C3}"/>
              </a:ext>
            </a:extLst>
          </p:cNvPr>
          <p:cNvGraphicFramePr>
            <a:graphicFrameLocks/>
          </p:cNvGraphicFramePr>
          <p:nvPr userDrawn="1">
            <p:custDataLst>
              <p:tags r:id="rId13"/>
            </p:custDataLst>
            <p:extLst>
              <p:ext uri="{D42A27DB-BD31-4B8C-83A1-F6EECF244321}">
                <p14:modId xmlns:p14="http://schemas.microsoft.com/office/powerpoint/2010/main" val="1948129799"/>
              </p:ext>
            </p:extLst>
          </p:nvPr>
        </p:nvGraphicFramePr>
        <p:xfrm>
          <a:off x="1800" y="1310"/>
          <a:ext cx="1800" cy="1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14" imgW="405" imgH="405" progId="TCLayout.ActiveDocument.1">
                  <p:embed/>
                </p:oleObj>
              </mc:Choice>
              <mc:Fallback>
                <p:oleObj name="thinkcell Slide" r:id="rId14" imgW="405" imgH="405" progId="TCLayout.ActiveDocument.1">
                  <p:embed/>
                  <p:pic>
                    <p:nvPicPr>
                      <p:cNvPr id="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3517C85-F286-F18A-DD89-EF6439C4E7C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800" y="1310"/>
                        <a:ext cx="1800" cy="13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0779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hyperlink" Target="https://business.columbia.edu/sites/default/files-efs/imce-uploads/CKI/Power%20Grid/CKI%20Grids%20Executive%20Summary-260928.pdf#page=7" TargetMode="External"/><Relationship Id="rId18" Type="http://schemas.openxmlformats.org/officeDocument/2006/relationships/hyperlink" Target="https://business.columbia.edu/sites/default/files-efs/imce-uploads/CKI/Power%20Grid/CKI%20Grids%20Executive%20Summary-260928.pdf#page=27" TargetMode="External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9.svg"/><Relationship Id="rId7" Type="http://schemas.openxmlformats.org/officeDocument/2006/relationships/hyperlink" Target="https://business.columbia.edu/sites/default/files-efs/imce-uploads/CKI/Power%20Grid/CKI%20Grids%20Executive%20Summary-260928.pdf#page=3" TargetMode="External"/><Relationship Id="rId12" Type="http://schemas.openxmlformats.org/officeDocument/2006/relationships/image" Target="../media/image5.png"/><Relationship Id="rId17" Type="http://schemas.microsoft.com/office/2007/relationships/hdphoto" Target="../media/hdphoto1.wdp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7.png"/><Relationship Id="rId20" Type="http://schemas.openxmlformats.org/officeDocument/2006/relationships/hyperlink" Target="https://business.columbia.edu/insights/climate/rewiring-power-grid" TargetMode="External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11" Type="http://schemas.openxmlformats.org/officeDocument/2006/relationships/hyperlink" Target="https://business.columbia.edu/sites/default/files-efs/imce-uploads/CKI/Power%20Grid/CKI%20Grids%20Executive%20Summary-260928.pdf#page=6" TargetMode="External"/><Relationship Id="rId24" Type="http://schemas.openxmlformats.org/officeDocument/2006/relationships/hyperlink" Target="https://business.columbia.edu/sites/default/files-efs/imce-uploads/CKI/Power%20Grid/CKI%20Grids-261029.pdf" TargetMode="External"/><Relationship Id="rId5" Type="http://schemas.openxmlformats.org/officeDocument/2006/relationships/image" Target="../media/image2.emf"/><Relationship Id="rId15" Type="http://schemas.openxmlformats.org/officeDocument/2006/relationships/hyperlink" Target="https://business.columbia.edu/insights/climate/grids" TargetMode="External"/><Relationship Id="rId23" Type="http://schemas.openxmlformats.org/officeDocument/2006/relationships/image" Target="../media/image10.png"/><Relationship Id="rId10" Type="http://schemas.openxmlformats.org/officeDocument/2006/relationships/hyperlink" Target="https://business.columbia.edu/insights/climate/cki" TargetMode="External"/><Relationship Id="rId19" Type="http://schemas.openxmlformats.org/officeDocument/2006/relationships/image" Target="../media/image8.png"/><Relationship Id="rId4" Type="http://schemas.openxmlformats.org/officeDocument/2006/relationships/oleObject" Target="../embeddings/oleObject2.bin"/><Relationship Id="rId9" Type="http://schemas.openxmlformats.org/officeDocument/2006/relationships/hyperlink" Target="https://business.columbia.edu/faculty/people/gernot-wagner" TargetMode="External"/><Relationship Id="rId14" Type="http://schemas.openxmlformats.org/officeDocument/2006/relationships/image" Target="../media/image6.png"/><Relationship Id="rId22" Type="http://schemas.openxmlformats.org/officeDocument/2006/relationships/hyperlink" Target="https://business.columbia.edu/sites/default/files-efs/imce-uploads/CKI/Power%20Grid/CKI%20Grids%20Deep%20Dive-261029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5E2B7-229C-BAF6-5A7C-8C4DAB4A13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14B43591-06C2-9CEF-A691-56291F61D486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94158514"/>
              </p:ext>
            </p:extLst>
          </p:nvPr>
        </p:nvGraphicFramePr>
        <p:xfrm>
          <a:off x="405353" y="3071621"/>
          <a:ext cx="907" cy="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484" imgH="486" progId="TCLayout.ActiveDocument.1">
                  <p:embed/>
                </p:oleObj>
              </mc:Choice>
              <mc:Fallback>
                <p:oleObj name="thinkcell Slide" r:id="rId4" imgW="484" imgH="486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4B43591-06C2-9CEF-A691-56291F61D48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5353" y="3071621"/>
                        <a:ext cx="907" cy="9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6" name="Rectangle 1085">
            <a:extLst>
              <a:ext uri="{FF2B5EF4-FFF2-40B4-BE49-F238E27FC236}">
                <a16:creationId xmlns:a16="http://schemas.microsoft.com/office/drawing/2014/main" id="{EBC0519D-635D-6F5C-9896-D41DEE732C94}"/>
              </a:ext>
            </a:extLst>
          </p:cNvPr>
          <p:cNvSpPr/>
          <p:nvPr/>
        </p:nvSpPr>
        <p:spPr>
          <a:xfrm>
            <a:off x="235273" y="9149717"/>
            <a:ext cx="914400" cy="452703"/>
          </a:xfrm>
          <a:prstGeom prst="rect">
            <a:avLst/>
          </a:prstGeom>
          <a:solidFill>
            <a:srgbClr val="009B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0" rIns="182880" rtlCol="0" anchor="ctr"/>
          <a:lstStyle/>
          <a:p>
            <a:pPr algn="r"/>
            <a:r>
              <a:rPr lang="en-US" sz="800" b="1" dirty="0">
                <a:latin typeface="Arial" panose="020B0604020202020204" pitchFamily="34" charset="0"/>
                <a:cs typeface="Arial" panose="020B0604020202020204" pitchFamily="34" charset="0"/>
              </a:rPr>
              <a:t>About CKI</a:t>
            </a: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162B4A35-23FB-1275-6060-EC558A6566AB}"/>
              </a:ext>
            </a:extLst>
          </p:cNvPr>
          <p:cNvSpPr/>
          <p:nvPr/>
        </p:nvSpPr>
        <p:spPr>
          <a:xfrm>
            <a:off x="235272" y="1298935"/>
            <a:ext cx="7301856" cy="1631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electricity demand growth is </a:t>
            </a: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accelerating across nearly all major regions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with data centers projected to account for </a:t>
            </a: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~50% of U.S. demand growth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by 2030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 40% of global grid assets (</a:t>
            </a: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 to 70% in the U.S.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are reaching the </a:t>
            </a: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 of their 50-year design life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necessitating urgent replacement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Annual global grid investment is expected to exceed </a:t>
            </a: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$500B in 2026 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reach </a:t>
            </a: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$600B a year by 2030 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a net zero pathway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Optimizing (</a:t>
            </a: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1-2+ yrs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unlocks the </a:t>
            </a: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lowest-cost grid capacity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modernizing takes 1-4+ yrs, and expanding (</a:t>
            </a: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5-15+ yrs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is the most capital intensive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AI-enabled data center flexibility could unlock </a:t>
            </a: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~100 GW of dormant capacity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from grid infrastructure that already exists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6B4FEE-DE62-0484-2786-0467A3B21BC5}"/>
              </a:ext>
            </a:extLst>
          </p:cNvPr>
          <p:cNvSpPr txBox="1"/>
          <p:nvPr/>
        </p:nvSpPr>
        <p:spPr>
          <a:xfrm>
            <a:off x="176505" y="494969"/>
            <a:ext cx="46845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Powering Grids</a:t>
            </a:r>
          </a:p>
        </p:txBody>
      </p:sp>
      <p:pic>
        <p:nvPicPr>
          <p:cNvPr id="43" name="Picture 42" descr="A black and white text&#10;&#10;AI-generated content may be incorrect.">
            <a:extLst>
              <a:ext uri="{FF2B5EF4-FFF2-40B4-BE49-F238E27FC236}">
                <a16:creationId xmlns:a16="http://schemas.microsoft.com/office/drawing/2014/main" id="{3F8D4DC1-BF8E-128B-87BD-CD0D77C8D7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272" y="98009"/>
            <a:ext cx="2109542" cy="382757"/>
          </a:xfrm>
          <a:prstGeom prst="rect">
            <a:avLst/>
          </a:prstGeom>
        </p:spPr>
      </p:pic>
      <p:sp>
        <p:nvSpPr>
          <p:cNvPr id="1035" name="Rectangle 1034">
            <a:extLst>
              <a:ext uri="{FF2B5EF4-FFF2-40B4-BE49-F238E27FC236}">
                <a16:creationId xmlns:a16="http://schemas.microsoft.com/office/drawing/2014/main" id="{F131CC6A-5BAB-8AE9-0F2D-32E1BA222F0D}"/>
              </a:ext>
            </a:extLst>
          </p:cNvPr>
          <p:cNvSpPr/>
          <p:nvPr/>
        </p:nvSpPr>
        <p:spPr>
          <a:xfrm>
            <a:off x="235272" y="980509"/>
            <a:ext cx="7301857" cy="356391"/>
          </a:xfrm>
          <a:prstGeom prst="rect">
            <a:avLst/>
          </a:prstGeom>
          <a:solidFill>
            <a:srgbClr val="009B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Executive Summary</a:t>
            </a:r>
          </a:p>
        </p:txBody>
      </p:sp>
      <p:pic>
        <p:nvPicPr>
          <p:cNvPr id="52" name="Picture 51">
            <a:hlinkClick r:id="rId7"/>
            <a:extLst>
              <a:ext uri="{FF2B5EF4-FFF2-40B4-BE49-F238E27FC236}">
                <a16:creationId xmlns:a16="http://schemas.microsoft.com/office/drawing/2014/main" id="{E9BCDBC8-71AB-16AA-6335-DC9CF854CD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38743" y="1037186"/>
            <a:ext cx="432064" cy="2430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0FC0324F-D14C-523E-629F-C74A7E2161B9}"/>
              </a:ext>
            </a:extLst>
          </p:cNvPr>
          <p:cNvSpPr txBox="1"/>
          <p:nvPr/>
        </p:nvSpPr>
        <p:spPr>
          <a:xfrm>
            <a:off x="5621423" y="1050982"/>
            <a:ext cx="1417320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 Slides 1-6 of deck</a:t>
            </a:r>
          </a:p>
        </p:txBody>
      </p:sp>
      <p:sp>
        <p:nvSpPr>
          <p:cNvPr id="1047" name="TextBox 1046">
            <a:extLst>
              <a:ext uri="{FF2B5EF4-FFF2-40B4-BE49-F238E27FC236}">
                <a16:creationId xmlns:a16="http://schemas.microsoft.com/office/drawing/2014/main" id="{3C625571-5D05-F97A-9457-D61042EB5DE7}"/>
              </a:ext>
            </a:extLst>
          </p:cNvPr>
          <p:cNvSpPr txBox="1"/>
          <p:nvPr/>
        </p:nvSpPr>
        <p:spPr>
          <a:xfrm>
            <a:off x="235272" y="9670352"/>
            <a:ext cx="741383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 baseline="0" dirty="0">
                <a:latin typeface="Arial" panose="020B0604020202020204" pitchFamily="34" charset="0"/>
                <a:cs typeface="Arial" panose="020B0604020202020204" pitchFamily="34" charset="0"/>
              </a:rPr>
              <a:t>Credit: Ilayda Tezcan, Ariela Farchi, Pia Doris Morrow, </a:t>
            </a:r>
            <a:r>
              <a:rPr lang="en-US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800" dirty="0">
                <a:solidFill>
                  <a:srgbClr val="000000">
                    <a:tint val="82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Gernot Wagner</a:t>
            </a:r>
            <a:r>
              <a:rPr lang="en-US" sz="800" dirty="0">
                <a:solidFill>
                  <a:srgbClr val="000000">
                    <a:tint val="82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800" dirty="0">
                <a:solidFill>
                  <a:srgbClr val="000000">
                    <a:tint val="82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Share with attribution</a:t>
            </a:r>
            <a:r>
              <a:rPr lang="en-US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Wagner </a:t>
            </a:r>
            <a:r>
              <a:rPr lang="en-US" sz="8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US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"Powering Grids," Columbia Business School Climate Knowledge Initiative (29 October 2026).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BE62DFE9-056B-9C29-7880-9D7CC5113055}"/>
              </a:ext>
            </a:extLst>
          </p:cNvPr>
          <p:cNvSpPr/>
          <p:nvPr/>
        </p:nvSpPr>
        <p:spPr>
          <a:xfrm>
            <a:off x="235272" y="3358227"/>
            <a:ext cx="3547019" cy="17974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Grid investment needs reach $800-900B a year in 2040-2050, 80% of it to modernize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Optimization is an estimated $50-150B+/yr opportunity from 2030-2035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Modernization and expansion each draw an estimated $200B+/yr from 2030-2035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Virtual power plants deliver peak capacity at roughly half the cost of a new gas peaker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Storage and flexibility could defer up to $1.8T in global grid investment through 2050</a:t>
            </a:r>
          </a:p>
        </p:txBody>
      </p:sp>
      <p:sp>
        <p:nvSpPr>
          <p:cNvPr id="1050" name="Rectangle 1049">
            <a:extLst>
              <a:ext uri="{FF2B5EF4-FFF2-40B4-BE49-F238E27FC236}">
                <a16:creationId xmlns:a16="http://schemas.microsoft.com/office/drawing/2014/main" id="{CC5D5C04-BB5E-D5F5-A70F-AAB31D625923}"/>
              </a:ext>
            </a:extLst>
          </p:cNvPr>
          <p:cNvSpPr/>
          <p:nvPr/>
        </p:nvSpPr>
        <p:spPr>
          <a:xfrm>
            <a:off x="235272" y="3039802"/>
            <a:ext cx="3547019" cy="356391"/>
          </a:xfrm>
          <a:prstGeom prst="rect">
            <a:avLst/>
          </a:prstGeom>
          <a:solidFill>
            <a:srgbClr val="009B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Why invest in power grids?</a:t>
            </a:r>
          </a:p>
        </p:txBody>
      </p:sp>
      <p:sp>
        <p:nvSpPr>
          <p:cNvPr id="1053" name="TextBox 1052">
            <a:extLst>
              <a:ext uri="{FF2B5EF4-FFF2-40B4-BE49-F238E27FC236}">
                <a16:creationId xmlns:a16="http://schemas.microsoft.com/office/drawing/2014/main" id="{F003D1F0-850F-2D9A-1587-8188810452AE}"/>
              </a:ext>
            </a:extLst>
          </p:cNvPr>
          <p:cNvSpPr txBox="1"/>
          <p:nvPr/>
        </p:nvSpPr>
        <p:spPr>
          <a:xfrm>
            <a:off x="2351088" y="3115427"/>
            <a:ext cx="960120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Slides 4-6</a:t>
            </a:r>
          </a:p>
        </p:txBody>
      </p:sp>
      <p:pic>
        <p:nvPicPr>
          <p:cNvPr id="1055" name="Picture 1054">
            <a:hlinkClick r:id="rId11"/>
            <a:extLst>
              <a:ext uri="{FF2B5EF4-FFF2-40B4-BE49-F238E27FC236}">
                <a16:creationId xmlns:a16="http://schemas.microsoft.com/office/drawing/2014/main" id="{94E4CD2B-94EA-DCD9-11D7-D840D805066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88533" y="3097736"/>
            <a:ext cx="432064" cy="2430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56" name="Rectangle 1055">
            <a:extLst>
              <a:ext uri="{FF2B5EF4-FFF2-40B4-BE49-F238E27FC236}">
                <a16:creationId xmlns:a16="http://schemas.microsoft.com/office/drawing/2014/main" id="{24E40945-F42D-B744-1E02-438128103B91}"/>
              </a:ext>
            </a:extLst>
          </p:cNvPr>
          <p:cNvSpPr/>
          <p:nvPr/>
        </p:nvSpPr>
        <p:spPr>
          <a:xfrm>
            <a:off x="3990111" y="3358227"/>
            <a:ext cx="3547019" cy="37632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0" rtlCol="0" anchor="ctr"/>
          <a:lstStyle/>
          <a:p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T&amp;D and HVDC</a:t>
            </a:r>
          </a:p>
          <a:p>
            <a:r>
              <a:rPr lang="en-US" sz="900" b="1" i="1" dirty="0">
                <a:solidFill>
                  <a:srgbClr val="009BD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intensive </a:t>
            </a:r>
            <a:r>
              <a:rPr lang="en-US" sz="9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9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Investor type: Infrastructure, Utilities</a:t>
            </a:r>
          </a:p>
          <a:p>
            <a:r>
              <a:rPr lang="en-US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Extends the network to new generation; HVDC moves multi-GW power over thousands of kilometers with lower losses. Expansion draws an estimated $200B+/yr from 2030-2035.</a:t>
            </a:r>
          </a:p>
          <a:p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Grid-Scale Battery Storage</a:t>
            </a:r>
          </a:p>
          <a:p>
            <a:r>
              <a:rPr lang="en-US" sz="900" b="1" i="1" dirty="0">
                <a:solidFill>
                  <a:srgbClr val="0070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efficient </a:t>
            </a:r>
            <a:r>
              <a:rPr lang="en-US" sz="9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9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Finance, Utilities</a:t>
            </a:r>
          </a:p>
          <a:p>
            <a:r>
              <a:rPr lang="en-US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Batteries firm renewables and reinforce congested nodes; the global market is set to exceed $100B in 2026.</a:t>
            </a:r>
          </a:p>
          <a:p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GFM, FACTS, AMI &amp; Digital Twins</a:t>
            </a:r>
          </a:p>
          <a:p>
            <a:r>
              <a:rPr lang="en-US" sz="900" b="1" i="1" dirty="0">
                <a:solidFill>
                  <a:srgbClr val="0070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efficient </a:t>
            </a:r>
            <a:r>
              <a:rPr lang="en-US" sz="9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9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Utilities, Growth, Private Equity</a:t>
            </a:r>
          </a:p>
          <a:p>
            <a:r>
              <a:rPr lang="en-US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Hardware and digital upgrades at existing nodes; FACTS can increase transmission capacity by ~30-50%.</a:t>
            </a:r>
          </a:p>
          <a:p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DERMS &amp; Virtual Power Plants</a:t>
            </a:r>
          </a:p>
          <a:p>
            <a:r>
              <a:rPr lang="en-US" sz="900" b="1" i="1" dirty="0">
                <a:solidFill>
                  <a:srgbClr val="00435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Asset-light </a:t>
            </a:r>
            <a:r>
              <a:rPr lang="en-US" sz="9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9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Growth, VC</a:t>
            </a:r>
          </a:p>
          <a:p>
            <a:r>
              <a:rPr lang="en-US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Tripling U.S. VPP capacity to 80-160 GW by 2030 could save $10B a year; North America already has 30-60 GW of VPPs.</a:t>
            </a:r>
          </a:p>
          <a:p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Shifting &amp; V2B/V2G</a:t>
            </a:r>
          </a:p>
          <a:p>
            <a:r>
              <a:rPr lang="en-US" sz="900" b="1" i="1" dirty="0">
                <a:solidFill>
                  <a:srgbClr val="00435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Asset-light </a:t>
            </a:r>
            <a:r>
              <a:rPr lang="en-US" sz="9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9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VC, Corporate</a:t>
            </a:r>
          </a:p>
          <a:p>
            <a:r>
              <a:rPr lang="en-US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centers can shift up to 40% of non-critical load in under 40 seconds; EVs can act as flexible storage.</a:t>
            </a:r>
            <a:endParaRPr lang="en-US" sz="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7" name="Rectangle 1056">
            <a:extLst>
              <a:ext uri="{FF2B5EF4-FFF2-40B4-BE49-F238E27FC236}">
                <a16:creationId xmlns:a16="http://schemas.microsoft.com/office/drawing/2014/main" id="{790E231C-87B9-FE2D-9903-A11B4B5F31FF}"/>
              </a:ext>
            </a:extLst>
          </p:cNvPr>
          <p:cNvSpPr/>
          <p:nvPr/>
        </p:nvSpPr>
        <p:spPr>
          <a:xfrm>
            <a:off x="3990111" y="3039802"/>
            <a:ext cx="3547019" cy="356391"/>
          </a:xfrm>
          <a:prstGeom prst="rect">
            <a:avLst/>
          </a:prstGeom>
          <a:solidFill>
            <a:srgbClr val="009B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Investment Opportunities</a:t>
            </a:r>
          </a:p>
        </p:txBody>
      </p:sp>
      <p:sp>
        <p:nvSpPr>
          <p:cNvPr id="1058" name="TextBox 1057">
            <a:extLst>
              <a:ext uri="{FF2B5EF4-FFF2-40B4-BE49-F238E27FC236}">
                <a16:creationId xmlns:a16="http://schemas.microsoft.com/office/drawing/2014/main" id="{954A9818-3507-4079-ACC8-B368A65120F3}"/>
              </a:ext>
            </a:extLst>
          </p:cNvPr>
          <p:cNvSpPr txBox="1"/>
          <p:nvPr/>
        </p:nvSpPr>
        <p:spPr>
          <a:xfrm>
            <a:off x="6079736" y="3115427"/>
            <a:ext cx="960120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Slides </a:t>
            </a:r>
            <a:r>
              <a:rPr lang="en-US" sz="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7-26</a:t>
            </a:r>
          </a:p>
        </p:txBody>
      </p:sp>
      <p:pic>
        <p:nvPicPr>
          <p:cNvPr id="1060" name="Picture 1059">
            <a:hlinkClick r:id="rId13"/>
            <a:extLst>
              <a:ext uri="{FF2B5EF4-FFF2-40B4-BE49-F238E27FC236}">
                <a16:creationId xmlns:a16="http://schemas.microsoft.com/office/drawing/2014/main" id="{B8BC3161-2ADF-E098-E386-DC2F21E5F63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52936" y="3097736"/>
            <a:ext cx="432064" cy="2430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001" name="MACC Optimize ceiling"/>
          <p:cNvSpPr/>
          <p:nvPr/>
        </p:nvSpPr>
        <p:spPr>
          <a:xfrm>
            <a:off x="308568" y="6968735"/>
            <a:ext cx="607494" cy="119627"/>
          </a:xfrm>
          <a:prstGeom prst="rect">
            <a:avLst/>
          </a:prstGeom>
          <a:solidFill>
            <a:srgbClr val="99AFB8"/>
          </a:solidFill>
          <a:ln w="9525">
            <a:solidFill>
              <a:srgbClr val="00435D"/>
            </a:solidFill>
            <a:prstDash val="lgDash"/>
          </a:ln>
        </p:spPr>
        <p:txBody>
          <a:bodyPr/>
          <a:lstStyle/>
          <a:p>
            <a:endParaRPr lang="en-GB"/>
          </a:p>
        </p:txBody>
      </p:sp>
      <p:sp>
        <p:nvSpPr>
          <p:cNvPr id="9002" name="MACC Optimize floor"/>
          <p:cNvSpPr/>
          <p:nvPr/>
        </p:nvSpPr>
        <p:spPr>
          <a:xfrm>
            <a:off x="308568" y="7088362"/>
            <a:ext cx="607494" cy="62414"/>
          </a:xfrm>
          <a:prstGeom prst="rect">
            <a:avLst/>
          </a:prstGeom>
          <a:solidFill>
            <a:srgbClr val="00435D"/>
          </a:solidFill>
          <a:ln w="9525">
            <a:solidFill>
              <a:srgbClr val="00435D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9003" name="MACC Modernize ceiling"/>
          <p:cNvSpPr/>
          <p:nvPr/>
        </p:nvSpPr>
        <p:spPr>
          <a:xfrm>
            <a:off x="973670" y="6547440"/>
            <a:ext cx="1157381" cy="234053"/>
          </a:xfrm>
          <a:prstGeom prst="rect">
            <a:avLst/>
          </a:prstGeom>
          <a:solidFill>
            <a:srgbClr val="A0C0D2"/>
          </a:solidFill>
          <a:ln w="9525">
            <a:solidFill>
              <a:srgbClr val="00709E"/>
            </a:solidFill>
            <a:prstDash val="lgDash"/>
          </a:ln>
        </p:spPr>
        <p:txBody>
          <a:bodyPr/>
          <a:lstStyle/>
          <a:p>
            <a:endParaRPr lang="en-GB"/>
          </a:p>
        </p:txBody>
      </p:sp>
      <p:sp>
        <p:nvSpPr>
          <p:cNvPr id="9004" name="MACC Modernize floor"/>
          <p:cNvSpPr/>
          <p:nvPr/>
        </p:nvSpPr>
        <p:spPr>
          <a:xfrm>
            <a:off x="973670" y="6781492"/>
            <a:ext cx="1157381" cy="239254"/>
          </a:xfrm>
          <a:prstGeom prst="rect">
            <a:avLst/>
          </a:prstGeom>
          <a:solidFill>
            <a:srgbClr val="00709E"/>
          </a:solidFill>
          <a:ln w="9525">
            <a:solidFill>
              <a:srgbClr val="00709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9005" name="MACC Expand ceiling"/>
          <p:cNvSpPr/>
          <p:nvPr/>
        </p:nvSpPr>
        <p:spPr>
          <a:xfrm>
            <a:off x="2162473" y="5704849"/>
            <a:ext cx="1461128" cy="478508"/>
          </a:xfrm>
          <a:prstGeom prst="rect">
            <a:avLst/>
          </a:prstGeom>
          <a:solidFill>
            <a:srgbClr val="A5D2EC"/>
          </a:solidFill>
          <a:ln w="9525">
            <a:solidFill>
              <a:srgbClr val="009BDC"/>
            </a:solidFill>
            <a:prstDash val="lgDash"/>
          </a:ln>
        </p:spPr>
        <p:txBody>
          <a:bodyPr/>
          <a:lstStyle/>
          <a:p>
            <a:endParaRPr lang="en-GB"/>
          </a:p>
        </p:txBody>
      </p:sp>
      <p:sp>
        <p:nvSpPr>
          <p:cNvPr id="9006" name="MACC Expand floor"/>
          <p:cNvSpPr/>
          <p:nvPr/>
        </p:nvSpPr>
        <p:spPr>
          <a:xfrm>
            <a:off x="2162473" y="6183357"/>
            <a:ext cx="1461128" cy="244455"/>
          </a:xfrm>
          <a:prstGeom prst="rect">
            <a:avLst/>
          </a:prstGeom>
          <a:solidFill>
            <a:srgbClr val="009BDC"/>
          </a:solidFill>
          <a:ln w="9525">
            <a:solidFill>
              <a:srgbClr val="009BDC"/>
            </a:solidFill>
          </a:ln>
        </p:spPr>
        <p:txBody>
          <a:bodyPr/>
          <a:lstStyle/>
          <a:p>
            <a:endParaRPr lang="en-GB"/>
          </a:p>
        </p:txBody>
      </p:sp>
      <p:cxnSp>
        <p:nvCxnSpPr>
          <p:cNvPr id="9007" name="MACC y-axis"/>
          <p:cNvCxnSpPr/>
          <p:nvPr/>
        </p:nvCxnSpPr>
        <p:spPr>
          <a:xfrm>
            <a:off x="277146" y="5512406"/>
            <a:ext cx="0" cy="1648772"/>
          </a:xfrm>
          <a:prstGeom prst="line">
            <a:avLst/>
          </a:prstGeom>
          <a:ln w="9525">
            <a:solidFill>
              <a:srgbClr val="181A1C"/>
            </a:solidFill>
          </a:ln>
        </p:spPr>
      </p:cxnSp>
      <p:cxnSp>
        <p:nvCxnSpPr>
          <p:cNvPr id="9008" name="MACC x-axis"/>
          <p:cNvCxnSpPr/>
          <p:nvPr/>
        </p:nvCxnSpPr>
        <p:spPr>
          <a:xfrm>
            <a:off x="277146" y="6849108"/>
            <a:ext cx="3362166" cy="0"/>
          </a:xfrm>
          <a:prstGeom prst="line">
            <a:avLst/>
          </a:prstGeom>
          <a:ln w="9525">
            <a:solidFill>
              <a:srgbClr val="181A1C"/>
            </a:solidFill>
          </a:ln>
        </p:spPr>
      </p:cxnSp>
      <p:sp>
        <p:nvSpPr>
          <p:cNvPr id="9009" name="MACC Expand label"/>
          <p:cNvSpPr txBox="1"/>
          <p:nvPr/>
        </p:nvSpPr>
        <p:spPr>
          <a:xfrm>
            <a:off x="2162473" y="5496802"/>
            <a:ext cx="1461128" cy="19764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sz="750" b="1" dirty="0">
                <a:solidFill>
                  <a:srgbClr val="181A1C"/>
                </a:solidFill>
                <a:latin typeface="Arial"/>
                <a:cs typeface="Arial"/>
              </a:rPr>
              <a:t>Expand</a:t>
            </a:r>
          </a:p>
          <a:p>
            <a:pPr algn="ctr"/>
            <a:r>
              <a:rPr lang="en-US" sz="650" dirty="0">
                <a:solidFill>
                  <a:srgbClr val="181A1C"/>
                </a:solidFill>
                <a:latin typeface="Arial"/>
                <a:cs typeface="Arial"/>
              </a:rPr>
              <a:t>5-15+ yrs, capital intensive</a:t>
            </a:r>
          </a:p>
        </p:txBody>
      </p:sp>
      <p:sp>
        <p:nvSpPr>
          <p:cNvPr id="9010" name="MACC Modernize label"/>
          <p:cNvSpPr txBox="1"/>
          <p:nvPr/>
        </p:nvSpPr>
        <p:spPr>
          <a:xfrm>
            <a:off x="973670" y="6339393"/>
            <a:ext cx="1157381" cy="19764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sz="750" b="1" dirty="0">
                <a:solidFill>
                  <a:srgbClr val="181A1C"/>
                </a:solidFill>
                <a:latin typeface="Arial"/>
                <a:cs typeface="Arial"/>
              </a:rPr>
              <a:t>Modernize</a:t>
            </a:r>
          </a:p>
          <a:p>
            <a:pPr algn="ctr"/>
            <a:r>
              <a:rPr lang="en-US" sz="650" dirty="0">
                <a:solidFill>
                  <a:srgbClr val="181A1C"/>
                </a:solidFill>
                <a:latin typeface="Arial"/>
                <a:cs typeface="Arial"/>
              </a:rPr>
              <a:t>1-4+ yrs, capital efficient</a:t>
            </a:r>
          </a:p>
        </p:txBody>
      </p:sp>
      <p:sp>
        <p:nvSpPr>
          <p:cNvPr id="9011" name="MACC Optimize label"/>
          <p:cNvSpPr txBox="1"/>
          <p:nvPr/>
        </p:nvSpPr>
        <p:spPr>
          <a:xfrm>
            <a:off x="277146" y="6620256"/>
            <a:ext cx="691286" cy="2080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sz="750" b="1" dirty="0">
                <a:solidFill>
                  <a:srgbClr val="181A1C"/>
                </a:solidFill>
                <a:latin typeface="Arial"/>
                <a:cs typeface="Arial"/>
              </a:rPr>
              <a:t>Optimize</a:t>
            </a:r>
          </a:p>
          <a:p>
            <a:pPr algn="ctr"/>
            <a:r>
              <a:rPr lang="en-US" sz="600" dirty="0">
                <a:solidFill>
                  <a:srgbClr val="181A1C"/>
                </a:solidFill>
                <a:latin typeface="Arial"/>
                <a:cs typeface="Arial"/>
              </a:rPr>
              <a:t>1-2+ yrs</a:t>
            </a:r>
          </a:p>
        </p:txBody>
      </p:sp>
      <p:sp>
        <p:nvSpPr>
          <p:cNvPr id="9012" name="MACC Uncapped upside"/>
          <p:cNvSpPr txBox="1"/>
          <p:nvPr/>
        </p:nvSpPr>
        <p:spPr>
          <a:xfrm>
            <a:off x="2162473" y="5860885"/>
            <a:ext cx="1461128" cy="18204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sz="700" i="1" dirty="0">
                <a:solidFill>
                  <a:srgbClr val="181A1C"/>
                </a:solidFill>
                <a:latin typeface="Arial"/>
                <a:cs typeface="Arial"/>
              </a:rPr>
              <a:t>Uncapped upside</a:t>
            </a:r>
          </a:p>
        </p:txBody>
      </p:sp>
      <p:sp>
        <p:nvSpPr>
          <p:cNvPr id="9013" name="MACC x title"/>
          <p:cNvSpPr txBox="1"/>
          <p:nvPr/>
        </p:nvSpPr>
        <p:spPr>
          <a:xfrm>
            <a:off x="2434798" y="6724279"/>
            <a:ext cx="1199277" cy="11442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>
            <a:noAutofit/>
          </a:bodyPr>
          <a:lstStyle/>
          <a:p>
            <a:pPr algn="r"/>
            <a:r>
              <a:rPr lang="en-US" sz="650" b="1" dirty="0">
                <a:solidFill>
                  <a:srgbClr val="181A1C"/>
                </a:solidFill>
                <a:latin typeface="Arial"/>
                <a:cs typeface="Arial"/>
              </a:rPr>
              <a:t>Capacity (GW, illustrative)</a:t>
            </a:r>
          </a:p>
        </p:txBody>
      </p:sp>
      <p:sp>
        <p:nvSpPr>
          <p:cNvPr id="9014" name="MACC y title"/>
          <p:cNvSpPr txBox="1"/>
          <p:nvPr/>
        </p:nvSpPr>
        <p:spPr>
          <a:xfrm rot="16200000">
            <a:off x="-638680" y="6263640"/>
            <a:ext cx="1648772" cy="14630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sz="650" b="1" dirty="0">
                <a:solidFill>
                  <a:srgbClr val="181A1C"/>
                </a:solidFill>
                <a:latin typeface="Arial"/>
                <a:cs typeface="Arial"/>
              </a:rPr>
              <a:t>Price per unit capacity ($/MW, illustrative)</a:t>
            </a:r>
          </a:p>
        </p:txBody>
      </p:sp>
      <p:sp>
        <p:nvSpPr>
          <p:cNvPr id="9015" name="MACC legend ceiling key"/>
          <p:cNvSpPr/>
          <p:nvPr/>
        </p:nvSpPr>
        <p:spPr>
          <a:xfrm>
            <a:off x="366176" y="5600826"/>
            <a:ext cx="115214" cy="62414"/>
          </a:xfrm>
          <a:prstGeom prst="rect">
            <a:avLst/>
          </a:prstGeom>
          <a:solidFill>
            <a:srgbClr val="FFFFFF"/>
          </a:solidFill>
          <a:ln w="9525">
            <a:solidFill>
              <a:srgbClr val="181A1C"/>
            </a:solidFill>
            <a:prstDash val="lgDash"/>
          </a:ln>
        </p:spPr>
        <p:txBody>
          <a:bodyPr/>
          <a:lstStyle/>
          <a:p>
            <a:endParaRPr lang="en-GB"/>
          </a:p>
        </p:txBody>
      </p:sp>
      <p:sp>
        <p:nvSpPr>
          <p:cNvPr id="9016" name="MACC legend ceiling"/>
          <p:cNvSpPr txBox="1"/>
          <p:nvPr/>
        </p:nvSpPr>
        <p:spPr>
          <a:xfrm>
            <a:off x="512812" y="5590423"/>
            <a:ext cx="429435" cy="8321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l"/>
            <a:r>
              <a:rPr lang="en-US" sz="650" dirty="0">
                <a:solidFill>
                  <a:srgbClr val="181A1C"/>
                </a:solidFill>
                <a:latin typeface="Arial"/>
                <a:cs typeface="Arial"/>
              </a:rPr>
              <a:t>Ceiling</a:t>
            </a:r>
          </a:p>
        </p:txBody>
      </p:sp>
      <p:sp>
        <p:nvSpPr>
          <p:cNvPr id="9017" name="MACC legend floor key"/>
          <p:cNvSpPr/>
          <p:nvPr/>
        </p:nvSpPr>
        <p:spPr>
          <a:xfrm>
            <a:off x="366176" y="5704849"/>
            <a:ext cx="115214" cy="62414"/>
          </a:xfrm>
          <a:prstGeom prst="rect">
            <a:avLst/>
          </a:prstGeom>
          <a:solidFill>
            <a:srgbClr val="FFFFFF"/>
          </a:solidFill>
          <a:ln w="9525">
            <a:solidFill>
              <a:srgbClr val="181A1C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9018" name="MACC legend floor"/>
          <p:cNvSpPr txBox="1"/>
          <p:nvPr/>
        </p:nvSpPr>
        <p:spPr>
          <a:xfrm>
            <a:off x="512812" y="5694447"/>
            <a:ext cx="429435" cy="8321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l"/>
            <a:r>
              <a:rPr lang="en-US" sz="650" dirty="0">
                <a:solidFill>
                  <a:srgbClr val="181A1C"/>
                </a:solidFill>
                <a:latin typeface="Arial"/>
                <a:cs typeface="Arial"/>
              </a:rPr>
              <a:t>Floor</a:t>
            </a:r>
          </a:p>
        </p:txBody>
      </p:sp>
      <p:sp>
        <p:nvSpPr>
          <p:cNvPr id="1078" name="Rectangle 1077">
            <a:extLst>
              <a:ext uri="{FF2B5EF4-FFF2-40B4-BE49-F238E27FC236}">
                <a16:creationId xmlns:a16="http://schemas.microsoft.com/office/drawing/2014/main" id="{28ECE442-A3D1-77FD-8AEF-37DDE34D8159}"/>
              </a:ext>
            </a:extLst>
          </p:cNvPr>
          <p:cNvSpPr/>
          <p:nvPr/>
        </p:nvSpPr>
        <p:spPr bwMode="gray">
          <a:xfrm>
            <a:off x="118797" y="5273260"/>
            <a:ext cx="3684146" cy="16685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 fontAlgn="base">
              <a:buNone/>
            </a:pPr>
            <a:r>
              <a:rPr lang="en-U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Grid Capacity Cost Curve by Lever (Illustrative)</a:t>
            </a:r>
          </a:p>
        </p:txBody>
      </p:sp>
      <p:sp>
        <p:nvSpPr>
          <p:cNvPr id="1087" name="Rectangle 1086">
            <a:extLst>
              <a:ext uri="{FF2B5EF4-FFF2-40B4-BE49-F238E27FC236}">
                <a16:creationId xmlns:a16="http://schemas.microsoft.com/office/drawing/2014/main" id="{9AD45D17-280D-289A-12C6-421AD066F8DC}"/>
              </a:ext>
            </a:extLst>
          </p:cNvPr>
          <p:cNvSpPr/>
          <p:nvPr/>
        </p:nvSpPr>
        <p:spPr>
          <a:xfrm>
            <a:off x="1087438" y="9148752"/>
            <a:ext cx="6449690" cy="453668"/>
          </a:xfrm>
          <a:prstGeom prst="rect">
            <a:avLst/>
          </a:prstGeom>
          <a:solidFill>
            <a:srgbClr val="EEF1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 dirty="0">
                <a:solidFill>
                  <a:srgbClr val="181A1C"/>
                </a:solidFill>
                <a:latin typeface="Arial"/>
                <a:cs typeface="Arial"/>
              </a:rPr>
              <a:t>The </a:t>
            </a:r>
            <a:r>
              <a:rPr lang="en-US" sz="800" dirty="0">
                <a:solidFill>
                  <a:srgbClr val="181A1C"/>
                </a:solidFill>
                <a:latin typeface="Arial"/>
                <a:cs typeface="Arial"/>
                <a:hlinkClick r:id="rId10"/>
              </a:rPr>
              <a:t>Climate Knowledge Initiative (CKI)</a:t>
            </a:r>
            <a:r>
              <a:rPr lang="en-US" sz="800" dirty="0">
                <a:solidFill>
                  <a:srgbClr val="181A1C"/>
                </a:solidFill>
                <a:latin typeface="Arial"/>
                <a:cs typeface="Arial"/>
              </a:rPr>
              <a:t> </a:t>
            </a:r>
            <a:r>
              <a:rPr lang="en-US" sz="800" dirty="0">
                <a:solidFill>
                  <a:srgbClr val="181A1C"/>
                </a:solidFill>
                <a:latin typeface="Arial"/>
                <a:ea typeface="+mn-lt"/>
                <a:cs typeface="Arial"/>
              </a:rPr>
              <a:t>conducts rigorous techno-economic analyses and turns them into actionable, business-relevant insights</a:t>
            </a:r>
            <a:r>
              <a:rPr lang="en-US" sz="800" dirty="0">
                <a:solidFill>
                  <a:srgbClr val="181A1C"/>
                </a:solidFill>
                <a:latin typeface="Arial"/>
                <a:cs typeface="Arial"/>
              </a:rPr>
              <a:t>. Through research, communication, and stakeholder engagement, CKI bridges the knowledge gap between academia and business leaders. View the </a:t>
            </a:r>
            <a:r>
              <a:rPr lang="en-US" sz="800" dirty="0">
                <a:solidFill>
                  <a:srgbClr val="181A1C"/>
                </a:solidFill>
                <a:latin typeface="Arial"/>
                <a:cs typeface="Arial"/>
                <a:hlinkClick r:id="rId15"/>
              </a:rPr>
              <a:t>full report on power grids</a:t>
            </a:r>
            <a:r>
              <a:rPr lang="en-US" sz="800" dirty="0">
                <a:solidFill>
                  <a:srgbClr val="181A1C"/>
                </a:solidFill>
                <a:latin typeface="Arial"/>
                <a:cs typeface="Arial"/>
              </a:rPr>
              <a:t>.</a:t>
            </a:r>
            <a:endParaRPr lang="en-US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1472" name="Picture 1471">
            <a:extLst>
              <a:ext uri="{FF2B5EF4-FFF2-40B4-BE49-F238E27FC236}">
                <a16:creationId xmlns:a16="http://schemas.microsoft.com/office/drawing/2014/main" id="{745FC7B3-4397-CCFC-02BE-8846DE5B97D6}"/>
              </a:ext>
            </a:extLst>
          </p:cNvPr>
          <p:cNvPicPr>
            <a:picLocks noChangeAspect="1"/>
          </p:cNvPicPr>
          <p:nvPr/>
        </p:nvPicPr>
        <p:blipFill>
          <a:blip r:embed="rId16">
            <a:biLevel thresh="25000"/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1832" r="88169" b="29568"/>
          <a:stretch>
            <a:fillRect/>
          </a:stretch>
        </p:blipFill>
        <p:spPr>
          <a:xfrm>
            <a:off x="319660" y="9215675"/>
            <a:ext cx="312626" cy="319821"/>
          </a:xfrm>
          <a:prstGeom prst="rect">
            <a:avLst/>
          </a:prstGeom>
        </p:spPr>
      </p:pic>
      <p:sp>
        <p:nvSpPr>
          <p:cNvPr id="1473" name="Rectangle 1472">
            <a:extLst>
              <a:ext uri="{FF2B5EF4-FFF2-40B4-BE49-F238E27FC236}">
                <a16:creationId xmlns:a16="http://schemas.microsoft.com/office/drawing/2014/main" id="{3798083B-468B-A485-E28C-AF2575FD4D8B}"/>
              </a:ext>
            </a:extLst>
          </p:cNvPr>
          <p:cNvSpPr/>
          <p:nvPr/>
        </p:nvSpPr>
        <p:spPr>
          <a:xfrm>
            <a:off x="231231" y="7725089"/>
            <a:ext cx="3547019" cy="13440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990" indent="-173990">
              <a:spcBef>
                <a:spcPts val="305"/>
              </a:spcBef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/>
                <a:cs typeface="Arial"/>
              </a:rPr>
              <a:t>Interconnection delays, with a &gt;4 yr median from request to commercial operation</a:t>
            </a:r>
          </a:p>
          <a:p>
            <a:pPr marL="173990" indent="-173990">
              <a:spcBef>
                <a:spcPts val="305"/>
              </a:spcBef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/>
                <a:cs typeface="Arial"/>
              </a:rPr>
              <a:t>Federal permitting (~4 yr) and cost allocation disputes slow new transmission</a:t>
            </a:r>
          </a:p>
          <a:p>
            <a:pPr marL="173990" indent="-173990">
              <a:spcBef>
                <a:spcPts val="305"/>
              </a:spcBef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/>
                <a:cs typeface="Arial"/>
              </a:rPr>
              <a:t>Lead times exceed 2.5 yr for power transformers, with constrained EPC capacity</a:t>
            </a:r>
          </a:p>
          <a:p>
            <a:pPr marL="173990" indent="-173990">
              <a:spcBef>
                <a:spcPts val="305"/>
              </a:spcBef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/>
                <a:cs typeface="Arial"/>
              </a:rPr>
              <a:t>Rising grid costs risk customer backlash if they are not fairly allocated</a:t>
            </a:r>
          </a:p>
        </p:txBody>
      </p:sp>
      <p:sp>
        <p:nvSpPr>
          <p:cNvPr id="1474" name="Rectangle 1473">
            <a:extLst>
              <a:ext uri="{FF2B5EF4-FFF2-40B4-BE49-F238E27FC236}">
                <a16:creationId xmlns:a16="http://schemas.microsoft.com/office/drawing/2014/main" id="{C9D7A347-B9AB-00D7-0603-5985244582BC}"/>
              </a:ext>
            </a:extLst>
          </p:cNvPr>
          <p:cNvSpPr/>
          <p:nvPr/>
        </p:nvSpPr>
        <p:spPr>
          <a:xfrm>
            <a:off x="231231" y="7362548"/>
            <a:ext cx="3547019" cy="356391"/>
          </a:xfrm>
          <a:prstGeom prst="rect">
            <a:avLst/>
          </a:prstGeom>
          <a:solidFill>
            <a:srgbClr val="009B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1200" b="1" dirty="0">
                <a:latin typeface="Arial" panose="020B0604020202020204" pitchFamily="34" charset="0"/>
                <a:cs typeface="Arial" panose="020B0604020202020204" pitchFamily="34" charset="0"/>
              </a:rPr>
              <a:t>Key Risks</a:t>
            </a:r>
          </a:p>
        </p:txBody>
      </p:sp>
      <p:sp>
        <p:nvSpPr>
          <p:cNvPr id="1475" name="TextBox 1474">
            <a:extLst>
              <a:ext uri="{FF2B5EF4-FFF2-40B4-BE49-F238E27FC236}">
                <a16:creationId xmlns:a16="http://schemas.microsoft.com/office/drawing/2014/main" id="{9F085576-DB5B-23DE-0EC9-A2B8652EFA95}"/>
              </a:ext>
            </a:extLst>
          </p:cNvPr>
          <p:cNvSpPr txBox="1"/>
          <p:nvPr/>
        </p:nvSpPr>
        <p:spPr>
          <a:xfrm>
            <a:off x="2350546" y="7437161"/>
            <a:ext cx="960120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 32</a:t>
            </a:r>
          </a:p>
        </p:txBody>
      </p:sp>
      <p:sp>
        <p:nvSpPr>
          <p:cNvPr id="1478" name="Rectangle 1477">
            <a:extLst>
              <a:ext uri="{FF2B5EF4-FFF2-40B4-BE49-F238E27FC236}">
                <a16:creationId xmlns:a16="http://schemas.microsoft.com/office/drawing/2014/main" id="{FD361BCE-E0BC-6D22-16D7-AE5F2BFDC63A}"/>
              </a:ext>
            </a:extLst>
          </p:cNvPr>
          <p:cNvSpPr/>
          <p:nvPr/>
        </p:nvSpPr>
        <p:spPr>
          <a:xfrm>
            <a:off x="3990109" y="7719016"/>
            <a:ext cx="3547019" cy="13440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990" indent="-173990">
              <a:spcBef>
                <a:spcPts val="305"/>
              </a:spcBef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/>
                <a:cs typeface="Arial"/>
              </a:rPr>
              <a:t>Optimize and modernize draw VC, PE and corporate capital, i.e., VC into VPPs and DERMS rose from ~$50M to ~$650M in 10 years</a:t>
            </a:r>
          </a:p>
          <a:p>
            <a:pPr marL="173990" indent="-173990">
              <a:spcBef>
                <a:spcPts val="305"/>
              </a:spcBef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/>
                <a:cs typeface="Arial"/>
              </a:rPr>
              <a:t>Expansion relies on infrastructure finance recovered through the rate base, i.e., CHPE ($6B, 87% project debt), TenneT green bonds</a:t>
            </a:r>
          </a:p>
          <a:p>
            <a:pPr marL="173990" indent="-173990">
              <a:spcBef>
                <a:spcPts val="305"/>
              </a:spcBef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Arial"/>
                <a:cs typeface="Arial"/>
              </a:rPr>
              <a:t>Hyperscalers are financing grid capacity, i.e., Google (Voltus, 1 GW VPP capacity committed across PJM)</a:t>
            </a:r>
          </a:p>
        </p:txBody>
      </p:sp>
      <p:sp>
        <p:nvSpPr>
          <p:cNvPr id="1479" name="Rectangle 1478">
            <a:extLst>
              <a:ext uri="{FF2B5EF4-FFF2-40B4-BE49-F238E27FC236}">
                <a16:creationId xmlns:a16="http://schemas.microsoft.com/office/drawing/2014/main" id="{9F480968-B902-6C83-DC94-44CDA34A8C00}"/>
              </a:ext>
            </a:extLst>
          </p:cNvPr>
          <p:cNvSpPr/>
          <p:nvPr/>
        </p:nvSpPr>
        <p:spPr>
          <a:xfrm>
            <a:off x="3990109" y="7356475"/>
            <a:ext cx="3547019" cy="356391"/>
          </a:xfrm>
          <a:prstGeom prst="rect">
            <a:avLst/>
          </a:prstGeom>
          <a:solidFill>
            <a:srgbClr val="009B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Investment Trends</a:t>
            </a:r>
          </a:p>
        </p:txBody>
      </p:sp>
      <p:sp>
        <p:nvSpPr>
          <p:cNvPr id="1480" name="TextBox 1479">
            <a:extLst>
              <a:ext uri="{FF2B5EF4-FFF2-40B4-BE49-F238E27FC236}">
                <a16:creationId xmlns:a16="http://schemas.microsoft.com/office/drawing/2014/main" id="{C47EAD28-945B-ED6D-3A9D-8087179DAB88}"/>
              </a:ext>
            </a:extLst>
          </p:cNvPr>
          <p:cNvSpPr txBox="1"/>
          <p:nvPr/>
        </p:nvSpPr>
        <p:spPr>
          <a:xfrm>
            <a:off x="6079736" y="7431088"/>
            <a:ext cx="960120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 17</a:t>
            </a:r>
            <a:endParaRPr lang="en-US" sz="800" i="1" dirty="0">
              <a:solidFill>
                <a:schemeClr val="bg1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87" name="Straight Connector 1486">
            <a:extLst>
              <a:ext uri="{FF2B5EF4-FFF2-40B4-BE49-F238E27FC236}">
                <a16:creationId xmlns:a16="http://schemas.microsoft.com/office/drawing/2014/main" id="{5A4D68D2-F93C-88E3-3F30-F37589AC5048}"/>
              </a:ext>
            </a:extLst>
          </p:cNvPr>
          <p:cNvCxnSpPr>
            <a:cxnSpLocks/>
          </p:cNvCxnSpPr>
          <p:nvPr/>
        </p:nvCxnSpPr>
        <p:spPr>
          <a:xfrm>
            <a:off x="4269912" y="3578087"/>
            <a:ext cx="11309" cy="2019438"/>
          </a:xfrm>
          <a:prstGeom prst="line">
            <a:avLst/>
          </a:prstGeom>
          <a:ln w="25400">
            <a:solidFill>
              <a:srgbClr val="00425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88" name="TextBox 1487">
            <a:extLst>
              <a:ext uri="{FF2B5EF4-FFF2-40B4-BE49-F238E27FC236}">
                <a16:creationId xmlns:a16="http://schemas.microsoft.com/office/drawing/2014/main" id="{AF06151E-588B-6B8D-50D8-5B41D4CEDFD4}"/>
              </a:ext>
            </a:extLst>
          </p:cNvPr>
          <p:cNvSpPr txBox="1"/>
          <p:nvPr/>
        </p:nvSpPr>
        <p:spPr>
          <a:xfrm rot="16200000">
            <a:off x="3514600" y="4472651"/>
            <a:ext cx="1298448" cy="226216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>
            <a:spAutoFit/>
          </a:bodyPr>
          <a:lstStyle>
            <a:defPPr>
              <a:defRPr lang="en-US"/>
            </a:defPPr>
            <a:lvl1pPr algn="ctr">
              <a:defRPr sz="87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sz="850" b="1" dirty="0">
                <a:solidFill>
                  <a:srgbClr val="00425D"/>
                </a:solidFill>
              </a:rPr>
              <a:t>Expand &amp; Modernize</a:t>
            </a:r>
            <a:endParaRPr lang="en-US" sz="850" b="1" dirty="0">
              <a:solidFill>
                <a:srgbClr val="00425D"/>
              </a:solidFill>
            </a:endParaRPr>
          </a:p>
        </p:txBody>
      </p:sp>
      <p:cxnSp>
        <p:nvCxnSpPr>
          <p:cNvPr id="1489" name="Straight Connector 1488">
            <a:extLst>
              <a:ext uri="{FF2B5EF4-FFF2-40B4-BE49-F238E27FC236}">
                <a16:creationId xmlns:a16="http://schemas.microsoft.com/office/drawing/2014/main" id="{AF7D9D21-3097-92D8-FEC0-FD17CBB5A4EE}"/>
              </a:ext>
            </a:extLst>
          </p:cNvPr>
          <p:cNvCxnSpPr>
            <a:cxnSpLocks/>
          </p:cNvCxnSpPr>
          <p:nvPr/>
        </p:nvCxnSpPr>
        <p:spPr>
          <a:xfrm>
            <a:off x="4283933" y="5705314"/>
            <a:ext cx="0" cy="1285435"/>
          </a:xfrm>
          <a:prstGeom prst="line">
            <a:avLst/>
          </a:prstGeom>
          <a:ln w="25400">
            <a:solidFill>
              <a:srgbClr val="009BDC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95" name="TextBox 1494">
            <a:extLst>
              <a:ext uri="{FF2B5EF4-FFF2-40B4-BE49-F238E27FC236}">
                <a16:creationId xmlns:a16="http://schemas.microsoft.com/office/drawing/2014/main" id="{767FF34E-CD32-7231-414B-7E0251F082EF}"/>
              </a:ext>
            </a:extLst>
          </p:cNvPr>
          <p:cNvSpPr txBox="1"/>
          <p:nvPr/>
        </p:nvSpPr>
        <p:spPr>
          <a:xfrm rot="16200000">
            <a:off x="3514600" y="6234923"/>
            <a:ext cx="1298448" cy="226216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>
            <a:spAutoFit/>
          </a:bodyPr>
          <a:lstStyle>
            <a:defPPr>
              <a:defRPr lang="en-US"/>
            </a:defPPr>
            <a:lvl1pPr algn="ctr">
              <a:defRPr sz="87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sz="850" b="1" dirty="0">
                <a:solidFill>
                  <a:srgbClr val="009BDC"/>
                </a:solidFill>
              </a:rPr>
              <a:t>Optimize</a:t>
            </a:r>
            <a:endParaRPr lang="en-US" sz="850" b="1" dirty="0">
              <a:solidFill>
                <a:srgbClr val="009BDC"/>
              </a:solidFill>
            </a:endParaRPr>
          </a:p>
        </p:txBody>
      </p:sp>
      <p:pic>
        <p:nvPicPr>
          <p:cNvPr id="1512" name="Picture 1511">
            <a:hlinkClick r:id="rId18"/>
            <a:extLst>
              <a:ext uri="{FF2B5EF4-FFF2-40B4-BE49-F238E27FC236}">
                <a16:creationId xmlns:a16="http://schemas.microsoft.com/office/drawing/2014/main" id="{F94FB11A-AE85-781E-4F6A-F2B7283A4B1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288533" y="7422866"/>
            <a:ext cx="432064" cy="2430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14" name="Rectangle: Diagonal Corners Rounded 1516">
            <a:extLst>
              <a:ext uri="{FF2B5EF4-FFF2-40B4-BE49-F238E27FC236}">
                <a16:creationId xmlns:a16="http://schemas.microsoft.com/office/drawing/2014/main" id="{61D8A33B-493B-6218-7D84-0404F936CF0E}"/>
              </a:ext>
            </a:extLst>
          </p:cNvPr>
          <p:cNvSpPr/>
          <p:nvPr/>
        </p:nvSpPr>
        <p:spPr>
          <a:xfrm>
            <a:off x="6750095" y="3611061"/>
            <a:ext cx="731520" cy="137160"/>
          </a:xfrm>
          <a:prstGeom prst="round2DiagRect">
            <a:avLst/>
          </a:prstGeom>
          <a:solidFill>
            <a:srgbClr val="004D6D"/>
          </a:solidFill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5720" rtlCol="0" anchor="ctr" anchorCtr="0"/>
          <a:lstStyle/>
          <a:p>
            <a:pPr algn="ctr"/>
            <a:r>
              <a:rPr lang="en-US" sz="800" b="1" dirty="0">
                <a:latin typeface="Arial" panose="020B0604020202020204" pitchFamily="34" charset="0"/>
                <a:cs typeface="Arial" panose="020B0604020202020204" pitchFamily="34" charset="0"/>
              </a:rPr>
              <a:t>5-15+ yrs</a:t>
            </a:r>
          </a:p>
        </p:txBody>
      </p:sp>
      <p:sp>
        <p:nvSpPr>
          <p:cNvPr id="1515" name="Rectangle: Diagonal Corners Rounded 1518">
            <a:extLst>
              <a:ext uri="{FF2B5EF4-FFF2-40B4-BE49-F238E27FC236}">
                <a16:creationId xmlns:a16="http://schemas.microsoft.com/office/drawing/2014/main" id="{A1EE77A0-0A4F-E269-D204-CC19B1E33AC5}"/>
              </a:ext>
            </a:extLst>
          </p:cNvPr>
          <p:cNvSpPr/>
          <p:nvPr/>
        </p:nvSpPr>
        <p:spPr>
          <a:xfrm>
            <a:off x="6750095" y="4396291"/>
            <a:ext cx="731520" cy="137160"/>
          </a:xfrm>
          <a:prstGeom prst="round2DiagRect">
            <a:avLst/>
          </a:prstGeom>
          <a:solidFill>
            <a:srgbClr val="17BBFF"/>
          </a:solidFill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5720" rtlCol="0" anchor="ctr" anchorCtr="0"/>
          <a:lstStyle/>
          <a:p>
            <a:pPr algn="ctr"/>
            <a:r>
              <a:rPr lang="en-US" sz="800" b="1" dirty="0">
                <a:latin typeface="Arial" panose="020B0604020202020204" pitchFamily="34" charset="0"/>
                <a:cs typeface="Arial" panose="020B0604020202020204" pitchFamily="34" charset="0"/>
              </a:rPr>
              <a:t>1-4+ yrs</a:t>
            </a:r>
          </a:p>
        </p:txBody>
      </p:sp>
      <p:sp>
        <p:nvSpPr>
          <p:cNvPr id="1516" name="Rectangle: Diagonal Corners Rounded 1043">
            <a:extLst>
              <a:ext uri="{FF2B5EF4-FFF2-40B4-BE49-F238E27FC236}">
                <a16:creationId xmlns:a16="http://schemas.microsoft.com/office/drawing/2014/main" id="{C3F5C560-E1B9-1D1E-DE50-B7D30B09D1F4}"/>
              </a:ext>
            </a:extLst>
          </p:cNvPr>
          <p:cNvSpPr/>
          <p:nvPr/>
        </p:nvSpPr>
        <p:spPr>
          <a:xfrm>
            <a:off x="6750095" y="6364996"/>
            <a:ext cx="731520" cy="137160"/>
          </a:xfrm>
          <a:prstGeom prst="round2DiagRect">
            <a:avLst/>
          </a:prstGeom>
          <a:solidFill>
            <a:srgbClr val="C4EEFF"/>
          </a:solidFill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5720" rtlCol="0" anchor="ctr" anchorCtr="0"/>
          <a:lstStyle/>
          <a:p>
            <a:pPr algn="ctr"/>
            <a:r>
              <a:rPr lang="en-US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1-2+ yrs</a:t>
            </a:r>
          </a:p>
        </p:txBody>
      </p:sp>
      <p:sp>
        <p:nvSpPr>
          <p:cNvPr id="1518" name="Rectangle: Diagonal Corners Rounded 1044">
            <a:extLst>
              <a:ext uri="{FF2B5EF4-FFF2-40B4-BE49-F238E27FC236}">
                <a16:creationId xmlns:a16="http://schemas.microsoft.com/office/drawing/2014/main" id="{E30EF9C5-3260-0A2D-9A1C-5251CD610C0E}"/>
              </a:ext>
            </a:extLst>
          </p:cNvPr>
          <p:cNvSpPr/>
          <p:nvPr/>
        </p:nvSpPr>
        <p:spPr>
          <a:xfrm>
            <a:off x="6750095" y="5702935"/>
            <a:ext cx="731520" cy="137160"/>
          </a:xfrm>
          <a:prstGeom prst="round2DiagRect">
            <a:avLst/>
          </a:prstGeom>
          <a:solidFill>
            <a:srgbClr val="8ADCFF"/>
          </a:solidFill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5720" rtlCol="0" anchor="ctr" anchorCtr="0"/>
          <a:lstStyle/>
          <a:p>
            <a:pPr algn="ctr"/>
            <a:r>
              <a:rPr lang="en-US" sz="800" b="1" dirty="0">
                <a:latin typeface="Arial" panose="020B0604020202020204" pitchFamily="34" charset="0"/>
                <a:cs typeface="Arial" panose="020B0604020202020204" pitchFamily="34" charset="0"/>
              </a:rPr>
              <a:t>1-2+ yrs</a:t>
            </a:r>
          </a:p>
        </p:txBody>
      </p:sp>
      <p:sp>
        <p:nvSpPr>
          <p:cNvPr id="1520" name="Rectangle: Diagonal Corners Rounded 1045">
            <a:extLst>
              <a:ext uri="{FF2B5EF4-FFF2-40B4-BE49-F238E27FC236}">
                <a16:creationId xmlns:a16="http://schemas.microsoft.com/office/drawing/2014/main" id="{65B9C97D-2867-7B44-AAB6-F736E53933FA}"/>
              </a:ext>
            </a:extLst>
          </p:cNvPr>
          <p:cNvSpPr/>
          <p:nvPr/>
        </p:nvSpPr>
        <p:spPr>
          <a:xfrm>
            <a:off x="6750095" y="5040874"/>
            <a:ext cx="731520" cy="137160"/>
          </a:xfrm>
          <a:prstGeom prst="round2DiagRect">
            <a:avLst/>
          </a:prstGeom>
          <a:solidFill>
            <a:srgbClr val="17BBFF"/>
          </a:solidFill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5720" rtlCol="0" anchor="ctr" anchorCtr="0"/>
          <a:lstStyle/>
          <a:p>
            <a:pPr algn="ctr"/>
            <a:r>
              <a:rPr lang="en-US" sz="800" b="1" dirty="0">
                <a:latin typeface="Arial" panose="020B0604020202020204" pitchFamily="34" charset="0"/>
                <a:cs typeface="Arial" panose="020B0604020202020204" pitchFamily="34" charset="0"/>
              </a:rPr>
              <a:t>1-4+ yrs</a:t>
            </a:r>
          </a:p>
        </p:txBody>
      </p:sp>
      <p:sp>
        <p:nvSpPr>
          <p:cNvPr id="3" name="Rectangle: Rounded Corners 35">
            <a:extLst>
              <a:ext uri="{FF2B5EF4-FFF2-40B4-BE49-F238E27FC236}">
                <a16:creationId xmlns:a16="http://schemas.microsoft.com/office/drawing/2014/main" id="{45B66AE3-55DF-57C9-F7A4-50679862CEF8}"/>
              </a:ext>
            </a:extLst>
          </p:cNvPr>
          <p:cNvSpPr/>
          <p:nvPr/>
        </p:nvSpPr>
        <p:spPr>
          <a:xfrm>
            <a:off x="6241302" y="101186"/>
            <a:ext cx="1295827" cy="251140"/>
          </a:xfrm>
          <a:prstGeom prst="roundRect">
            <a:avLst/>
          </a:prstGeom>
          <a:solidFill>
            <a:srgbClr val="009B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050" b="1" dirty="0">
                <a:solidFill>
                  <a:schemeClr val="bg1"/>
                </a:solidFill>
                <a:latin typeface="Arial"/>
                <a:cs typeface="Arial"/>
                <a:hlinkClick r:id="rId2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Key Insights</a:t>
            </a:r>
            <a:endParaRPr lang="en-US" sz="105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6" name="Graphic 5" descr="Cursor with solid fill">
            <a:extLst>
              <a:ext uri="{FF2B5EF4-FFF2-40B4-BE49-F238E27FC236}">
                <a16:creationId xmlns:a16="http://schemas.microsoft.com/office/drawing/2014/main" id="{D9F2E8EC-ECAC-E3A7-F849-FDB1C283EC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7254775" y="85846"/>
            <a:ext cx="274320" cy="274320"/>
          </a:xfrm>
          <a:prstGeom prst="rect">
            <a:avLst/>
          </a:prstGeom>
        </p:spPr>
      </p:pic>
      <p:sp>
        <p:nvSpPr>
          <p:cNvPr id="7" name="Rectangle: Rounded Corners 35">
            <a:extLst>
              <a:ext uri="{FF2B5EF4-FFF2-40B4-BE49-F238E27FC236}">
                <a16:creationId xmlns:a16="http://schemas.microsoft.com/office/drawing/2014/main" id="{4B17467F-BCC2-CD58-D5F6-843CC28155D4}"/>
              </a:ext>
            </a:extLst>
          </p:cNvPr>
          <p:cNvSpPr/>
          <p:nvPr/>
        </p:nvSpPr>
        <p:spPr>
          <a:xfrm>
            <a:off x="4861049" y="98009"/>
            <a:ext cx="1295827" cy="251140"/>
          </a:xfrm>
          <a:prstGeom prst="roundRect">
            <a:avLst/>
          </a:prstGeom>
          <a:solidFill>
            <a:srgbClr val="009B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050" b="1" dirty="0">
                <a:solidFill>
                  <a:schemeClr val="bg1"/>
                </a:solidFill>
                <a:latin typeface="Arial"/>
                <a:cs typeface="Arial"/>
                <a:hlinkClick r:id="rId2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Deep Dive</a:t>
            </a:r>
            <a:endParaRPr lang="en-US" sz="105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8" name="Graphic 7" descr="Cursor with solid fill">
            <a:extLst>
              <a:ext uri="{FF2B5EF4-FFF2-40B4-BE49-F238E27FC236}">
                <a16:creationId xmlns:a16="http://schemas.microsoft.com/office/drawing/2014/main" id="{6B505627-74E4-00A0-39D3-71BF5B41F6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5874522" y="82669"/>
            <a:ext cx="274320" cy="2743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71B7DA-8267-973F-15C1-FC7C8243C8C7}"/>
              </a:ext>
            </a:extLst>
          </p:cNvPr>
          <p:cNvPicPr>
            <a:picLocks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847" y="7422866"/>
            <a:ext cx="429768" cy="246888"/>
          </a:xfrm>
          <a:prstGeom prst="rect">
            <a:avLst/>
          </a:prstGeom>
        </p:spPr>
      </p:pic>
      <p:sp>
        <p:nvSpPr>
          <p:cNvPr id="2" name="Rectangle: Rounded Corners 35">
            <a:extLst>
              <a:ext uri="{FF2B5EF4-FFF2-40B4-BE49-F238E27FC236}">
                <a16:creationId xmlns:a16="http://schemas.microsoft.com/office/drawing/2014/main" id="{17FFA627-F181-ACA8-6663-D81976C9F2C7}"/>
              </a:ext>
            </a:extLst>
          </p:cNvPr>
          <p:cNvSpPr/>
          <p:nvPr/>
        </p:nvSpPr>
        <p:spPr>
          <a:xfrm>
            <a:off x="3480796" y="102322"/>
            <a:ext cx="1295827" cy="251140"/>
          </a:xfrm>
          <a:prstGeom prst="roundRect">
            <a:avLst/>
          </a:prstGeom>
          <a:solidFill>
            <a:srgbClr val="009B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050" b="1" dirty="0">
                <a:solidFill>
                  <a:schemeClr val="bg1"/>
                </a:solidFill>
                <a:latin typeface="Arial"/>
                <a:cs typeface="Arial"/>
                <a:hlinkClick r:id="rId2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 Deck</a:t>
            </a:r>
            <a:endParaRPr lang="en-US" sz="105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0" name="Graphic 9" descr="Cursor with solid fill">
            <a:extLst>
              <a:ext uri="{FF2B5EF4-FFF2-40B4-BE49-F238E27FC236}">
                <a16:creationId xmlns:a16="http://schemas.microsoft.com/office/drawing/2014/main" id="{9FE23086-70CE-33D6-C09D-620C1B2A026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494269" y="86982"/>
            <a:ext cx="274320" cy="27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8103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a31a016b-e9a7-4164-904c-75bab8ba759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3048</TotalTime>
  <Words>709</Words>
  <Application>Microsoft Macintosh PowerPoint</Application>
  <PresentationFormat>Custom</PresentationFormat>
  <Paragraphs>73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thinkcell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Matthew White</dc:creator>
  <cp:lastModifiedBy>Pia Morrow</cp:lastModifiedBy>
  <cp:revision>433</cp:revision>
  <dcterms:created xsi:type="dcterms:W3CDTF">2026-02-03T22:11:19Z</dcterms:created>
  <dcterms:modified xsi:type="dcterms:W3CDTF">2026-10-29T19:54:41Z</dcterms:modified>
</cp:coreProperties>
</file>